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slides/slide55.xml" ContentType="application/vnd.openxmlformats-officedocument.presentationml.slide+xml"/>
  <Override PartName="/ppt/theme/theme2.xml" ContentType="application/vnd.openxmlformats-officedocument.theme+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Override PartName="/ppt/slides/slide41.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diagrams/layout3.xml" ContentType="application/vnd.openxmlformats-officedocument.drawingml.diagram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theme/themeOverride2.xml" ContentType="application/vnd.openxmlformats-officedocument.themeOverr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Default Extension="wdp" ContentType="image/vnd.ms-photo"/>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diagrams/data3.xml" ContentType="application/vnd.openxmlformats-officedocument.drawingml.diagramData+xml"/>
  <Override PartName="/ppt/charts/chart4.xml" ContentType="application/vnd.openxmlformats-officedocument.drawingml.chart+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3"/>
  </p:notesMasterIdLst>
  <p:sldIdLst>
    <p:sldId id="261" r:id="rId2"/>
    <p:sldId id="262" r:id="rId3"/>
    <p:sldId id="263" r:id="rId4"/>
    <p:sldId id="667" r:id="rId5"/>
    <p:sldId id="265" r:id="rId6"/>
    <p:sldId id="266" r:id="rId7"/>
    <p:sldId id="267" r:id="rId8"/>
    <p:sldId id="268" r:id="rId9"/>
    <p:sldId id="317" r:id="rId10"/>
    <p:sldId id="281" r:id="rId11"/>
    <p:sldId id="269" r:id="rId12"/>
    <p:sldId id="270" r:id="rId13"/>
    <p:sldId id="257" r:id="rId14"/>
    <p:sldId id="271" r:id="rId15"/>
    <p:sldId id="258" r:id="rId16"/>
    <p:sldId id="320" r:id="rId17"/>
    <p:sldId id="323" r:id="rId18"/>
    <p:sldId id="259" r:id="rId19"/>
    <p:sldId id="260" r:id="rId20"/>
    <p:sldId id="272" r:id="rId21"/>
    <p:sldId id="274" r:id="rId22"/>
    <p:sldId id="275" r:id="rId23"/>
    <p:sldId id="277" r:id="rId24"/>
    <p:sldId id="559" r:id="rId25"/>
    <p:sldId id="560" r:id="rId26"/>
    <p:sldId id="276" r:id="rId27"/>
    <p:sldId id="532" r:id="rId28"/>
    <p:sldId id="533" r:id="rId29"/>
    <p:sldId id="534" r:id="rId30"/>
    <p:sldId id="535" r:id="rId31"/>
    <p:sldId id="536" r:id="rId32"/>
    <p:sldId id="537" r:id="rId33"/>
    <p:sldId id="318" r:id="rId34"/>
    <p:sldId id="302" r:id="rId35"/>
    <p:sldId id="303" r:id="rId36"/>
    <p:sldId id="280" r:id="rId37"/>
    <p:sldId id="301" r:id="rId38"/>
    <p:sldId id="282" r:id="rId39"/>
    <p:sldId id="299" r:id="rId40"/>
    <p:sldId id="300" r:id="rId41"/>
    <p:sldId id="327" r:id="rId42"/>
    <p:sldId id="328" r:id="rId43"/>
    <p:sldId id="329" r:id="rId44"/>
    <p:sldId id="561" r:id="rId45"/>
    <p:sldId id="562" r:id="rId46"/>
    <p:sldId id="563" r:id="rId47"/>
    <p:sldId id="564" r:id="rId48"/>
    <p:sldId id="565" r:id="rId49"/>
    <p:sldId id="566" r:id="rId50"/>
    <p:sldId id="567" r:id="rId51"/>
    <p:sldId id="568" r:id="rId52"/>
    <p:sldId id="569" r:id="rId53"/>
    <p:sldId id="570" r:id="rId54"/>
    <p:sldId id="571" r:id="rId55"/>
    <p:sldId id="572" r:id="rId56"/>
    <p:sldId id="573" r:id="rId57"/>
    <p:sldId id="574" r:id="rId58"/>
    <p:sldId id="575" r:id="rId59"/>
    <p:sldId id="576" r:id="rId60"/>
    <p:sldId id="577" r:id="rId61"/>
    <p:sldId id="578" r:id="rId62"/>
    <p:sldId id="579" r:id="rId63"/>
    <p:sldId id="580" r:id="rId64"/>
    <p:sldId id="581" r:id="rId65"/>
    <p:sldId id="582" r:id="rId66"/>
    <p:sldId id="583" r:id="rId67"/>
    <p:sldId id="584" r:id="rId68"/>
    <p:sldId id="585" r:id="rId69"/>
    <p:sldId id="750" r:id="rId70"/>
    <p:sldId id="587" r:id="rId71"/>
    <p:sldId id="588" r:id="rId72"/>
    <p:sldId id="589" r:id="rId73"/>
    <p:sldId id="590" r:id="rId74"/>
    <p:sldId id="591" r:id="rId75"/>
    <p:sldId id="592" r:id="rId76"/>
    <p:sldId id="593" r:id="rId77"/>
    <p:sldId id="594" r:id="rId78"/>
    <p:sldId id="595" r:id="rId79"/>
    <p:sldId id="596" r:id="rId80"/>
    <p:sldId id="597" r:id="rId81"/>
    <p:sldId id="598" r:id="rId82"/>
    <p:sldId id="599" r:id="rId83"/>
    <p:sldId id="600" r:id="rId84"/>
    <p:sldId id="601" r:id="rId85"/>
    <p:sldId id="602" r:id="rId86"/>
    <p:sldId id="603" r:id="rId87"/>
    <p:sldId id="604" r:id="rId88"/>
    <p:sldId id="605" r:id="rId89"/>
    <p:sldId id="606" r:id="rId90"/>
    <p:sldId id="607" r:id="rId91"/>
    <p:sldId id="608" r:id="rId92"/>
    <p:sldId id="609" r:id="rId93"/>
    <p:sldId id="610" r:id="rId94"/>
    <p:sldId id="611" r:id="rId95"/>
    <p:sldId id="612" r:id="rId96"/>
    <p:sldId id="613" r:id="rId97"/>
    <p:sldId id="614" r:id="rId98"/>
    <p:sldId id="615" r:id="rId99"/>
    <p:sldId id="616" r:id="rId100"/>
    <p:sldId id="617" r:id="rId101"/>
    <p:sldId id="618" r:id="rId102"/>
    <p:sldId id="752" r:id="rId103"/>
    <p:sldId id="677" r:id="rId104"/>
    <p:sldId id="678" r:id="rId105"/>
    <p:sldId id="679" r:id="rId106"/>
    <p:sldId id="680" r:id="rId107"/>
    <p:sldId id="681" r:id="rId108"/>
    <p:sldId id="682" r:id="rId109"/>
    <p:sldId id="683" r:id="rId110"/>
    <p:sldId id="684" r:id="rId111"/>
    <p:sldId id="685" r:id="rId112"/>
    <p:sldId id="686" r:id="rId113"/>
    <p:sldId id="687" r:id="rId114"/>
    <p:sldId id="688" r:id="rId115"/>
    <p:sldId id="689" r:id="rId116"/>
    <p:sldId id="690" r:id="rId117"/>
    <p:sldId id="691" r:id="rId118"/>
    <p:sldId id="692" r:id="rId119"/>
    <p:sldId id="693" r:id="rId120"/>
    <p:sldId id="694" r:id="rId121"/>
    <p:sldId id="695" r:id="rId122"/>
    <p:sldId id="696" r:id="rId123"/>
    <p:sldId id="697" r:id="rId124"/>
    <p:sldId id="698" r:id="rId125"/>
    <p:sldId id="699" r:id="rId126"/>
    <p:sldId id="700" r:id="rId127"/>
    <p:sldId id="701" r:id="rId128"/>
    <p:sldId id="702" r:id="rId129"/>
    <p:sldId id="703" r:id="rId130"/>
    <p:sldId id="704" r:id="rId131"/>
    <p:sldId id="705" r:id="rId132"/>
    <p:sldId id="706" r:id="rId133"/>
    <p:sldId id="707" r:id="rId134"/>
    <p:sldId id="708" r:id="rId135"/>
    <p:sldId id="709" r:id="rId136"/>
    <p:sldId id="710" r:id="rId137"/>
    <p:sldId id="711" r:id="rId138"/>
    <p:sldId id="712" r:id="rId139"/>
    <p:sldId id="713" r:id="rId140"/>
    <p:sldId id="714" r:id="rId141"/>
    <p:sldId id="715" r:id="rId142"/>
    <p:sldId id="716" r:id="rId143"/>
    <p:sldId id="717" r:id="rId144"/>
    <p:sldId id="718" r:id="rId145"/>
    <p:sldId id="719" r:id="rId146"/>
    <p:sldId id="720" r:id="rId147"/>
    <p:sldId id="721" r:id="rId148"/>
    <p:sldId id="722" r:id="rId149"/>
    <p:sldId id="723" r:id="rId150"/>
    <p:sldId id="724" r:id="rId151"/>
    <p:sldId id="725" r:id="rId152"/>
    <p:sldId id="726" r:id="rId153"/>
    <p:sldId id="749" r:id="rId154"/>
    <p:sldId id="728" r:id="rId155"/>
    <p:sldId id="729" r:id="rId156"/>
    <p:sldId id="730" r:id="rId157"/>
    <p:sldId id="731" r:id="rId158"/>
    <p:sldId id="732" r:id="rId159"/>
    <p:sldId id="733" r:id="rId160"/>
    <p:sldId id="734" r:id="rId161"/>
    <p:sldId id="735" r:id="rId162"/>
    <p:sldId id="736" r:id="rId163"/>
    <p:sldId id="737" r:id="rId164"/>
    <p:sldId id="738" r:id="rId165"/>
    <p:sldId id="739" r:id="rId166"/>
    <p:sldId id="740" r:id="rId167"/>
    <p:sldId id="741" r:id="rId168"/>
    <p:sldId id="742" r:id="rId169"/>
    <p:sldId id="743" r:id="rId170"/>
    <p:sldId id="744" r:id="rId171"/>
    <p:sldId id="745" r:id="rId172"/>
    <p:sldId id="746" r:id="rId173"/>
    <p:sldId id="747" r:id="rId174"/>
    <p:sldId id="620" r:id="rId175"/>
    <p:sldId id="621" r:id="rId176"/>
    <p:sldId id="622" r:id="rId177"/>
    <p:sldId id="623" r:id="rId178"/>
    <p:sldId id="668" r:id="rId179"/>
    <p:sldId id="669" r:id="rId180"/>
    <p:sldId id="670" r:id="rId181"/>
    <p:sldId id="671" r:id="rId182"/>
    <p:sldId id="672" r:id="rId183"/>
    <p:sldId id="629" r:id="rId184"/>
    <p:sldId id="673" r:id="rId185"/>
    <p:sldId id="633" r:id="rId186"/>
    <p:sldId id="753" r:id="rId187"/>
    <p:sldId id="761" r:id="rId188"/>
    <p:sldId id="634" r:id="rId189"/>
    <p:sldId id="754" r:id="rId190"/>
    <p:sldId id="755" r:id="rId191"/>
    <p:sldId id="756" r:id="rId192"/>
    <p:sldId id="757" r:id="rId193"/>
    <p:sldId id="758" r:id="rId194"/>
    <p:sldId id="759" r:id="rId195"/>
    <p:sldId id="760" r:id="rId196"/>
    <p:sldId id="642" r:id="rId197"/>
    <p:sldId id="643" r:id="rId198"/>
    <p:sldId id="644" r:id="rId199"/>
    <p:sldId id="645" r:id="rId200"/>
    <p:sldId id="675" r:id="rId201"/>
    <p:sldId id="647" r:id="rId202"/>
    <p:sldId id="748" r:id="rId203"/>
    <p:sldId id="676" r:id="rId204"/>
    <p:sldId id="649" r:id="rId205"/>
    <p:sldId id="650" r:id="rId206"/>
    <p:sldId id="651" r:id="rId207"/>
    <p:sldId id="652" r:id="rId208"/>
    <p:sldId id="653" r:id="rId209"/>
    <p:sldId id="654" r:id="rId210"/>
    <p:sldId id="655" r:id="rId211"/>
    <p:sldId id="656" r:id="rId212"/>
    <p:sldId id="657" r:id="rId213"/>
    <p:sldId id="658" r:id="rId214"/>
    <p:sldId id="659" r:id="rId215"/>
    <p:sldId id="660" r:id="rId216"/>
    <p:sldId id="661" r:id="rId217"/>
    <p:sldId id="662" r:id="rId218"/>
    <p:sldId id="663" r:id="rId219"/>
    <p:sldId id="664" r:id="rId220"/>
    <p:sldId id="665" r:id="rId221"/>
    <p:sldId id="751" r:id="rId222"/>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Arial" charset="0"/>
      </a:defRPr>
    </a:lvl1pPr>
    <a:lvl2pPr marL="457200" algn="l" rtl="0" fontAlgn="base">
      <a:spcBef>
        <a:spcPct val="0"/>
      </a:spcBef>
      <a:spcAft>
        <a:spcPct val="0"/>
      </a:spcAft>
      <a:defRPr kern="1200">
        <a:solidFill>
          <a:schemeClr val="tx1"/>
        </a:solidFill>
        <a:latin typeface="Arial" charset="0"/>
        <a:ea typeface="宋体" pitchFamily="2" charset="-122"/>
        <a:cs typeface="Arial" charset="0"/>
      </a:defRPr>
    </a:lvl2pPr>
    <a:lvl3pPr marL="914400" algn="l" rtl="0" fontAlgn="base">
      <a:spcBef>
        <a:spcPct val="0"/>
      </a:spcBef>
      <a:spcAft>
        <a:spcPct val="0"/>
      </a:spcAft>
      <a:defRPr kern="1200">
        <a:solidFill>
          <a:schemeClr val="tx1"/>
        </a:solidFill>
        <a:latin typeface="Arial" charset="0"/>
        <a:ea typeface="宋体" pitchFamily="2" charset="-122"/>
        <a:cs typeface="Arial" charset="0"/>
      </a:defRPr>
    </a:lvl3pPr>
    <a:lvl4pPr marL="1371600" algn="l" rtl="0" fontAlgn="base">
      <a:spcBef>
        <a:spcPct val="0"/>
      </a:spcBef>
      <a:spcAft>
        <a:spcPct val="0"/>
      </a:spcAft>
      <a:defRPr kern="1200">
        <a:solidFill>
          <a:schemeClr val="tx1"/>
        </a:solidFill>
        <a:latin typeface="Arial" charset="0"/>
        <a:ea typeface="宋体" pitchFamily="2" charset="-122"/>
        <a:cs typeface="Arial" charset="0"/>
      </a:defRPr>
    </a:lvl4pPr>
    <a:lvl5pPr marL="1828800" algn="l" rtl="0" fontAlgn="base">
      <a:spcBef>
        <a:spcPct val="0"/>
      </a:spcBef>
      <a:spcAft>
        <a:spcPct val="0"/>
      </a:spcAft>
      <a:defRPr kern="1200">
        <a:solidFill>
          <a:schemeClr val="tx1"/>
        </a:solidFill>
        <a:latin typeface="Arial" charset="0"/>
        <a:ea typeface="宋体" pitchFamily="2" charset="-122"/>
        <a:cs typeface="Arial" charset="0"/>
      </a:defRPr>
    </a:lvl5pPr>
    <a:lvl6pPr marL="2286000" algn="l" defTabSz="914400" rtl="0" eaLnBrk="1" latinLnBrk="0" hangingPunct="1">
      <a:defRPr kern="1200">
        <a:solidFill>
          <a:schemeClr val="tx1"/>
        </a:solidFill>
        <a:latin typeface="Arial" charset="0"/>
        <a:ea typeface="宋体" pitchFamily="2" charset="-122"/>
        <a:cs typeface="Arial" charset="0"/>
      </a:defRPr>
    </a:lvl6pPr>
    <a:lvl7pPr marL="2743200" algn="l" defTabSz="914400" rtl="0" eaLnBrk="1" latinLnBrk="0" hangingPunct="1">
      <a:defRPr kern="1200">
        <a:solidFill>
          <a:schemeClr val="tx1"/>
        </a:solidFill>
        <a:latin typeface="Arial" charset="0"/>
        <a:ea typeface="宋体" pitchFamily="2" charset="-122"/>
        <a:cs typeface="Arial" charset="0"/>
      </a:defRPr>
    </a:lvl7pPr>
    <a:lvl8pPr marL="3200400" algn="l" defTabSz="914400" rtl="0" eaLnBrk="1" latinLnBrk="0" hangingPunct="1">
      <a:defRPr kern="1200">
        <a:solidFill>
          <a:schemeClr val="tx1"/>
        </a:solidFill>
        <a:latin typeface="Arial" charset="0"/>
        <a:ea typeface="宋体" pitchFamily="2" charset="-122"/>
        <a:cs typeface="Arial" charset="0"/>
      </a:defRPr>
    </a:lvl8pPr>
    <a:lvl9pPr marL="3657600" algn="l" defTabSz="914400" rtl="0" eaLnBrk="1" latinLnBrk="0" hangingPunct="1">
      <a:defRPr kern="1200">
        <a:solidFill>
          <a:schemeClr val="tx1"/>
        </a:solidFill>
        <a:latin typeface="Arial" charset="0"/>
        <a:ea typeface="宋体" pitchFamily="2" charset="-122"/>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594" autoAdjust="0"/>
  </p:normalViewPr>
  <p:slideViewPr>
    <p:cSldViewPr>
      <p:cViewPr varScale="1">
        <p:scale>
          <a:sx n="100" d="100"/>
          <a:sy n="100" d="100"/>
        </p:scale>
        <p:origin x="-318" y="-102"/>
      </p:cViewPr>
      <p:guideLst>
        <p:guide orient="horz" pos="2160"/>
        <p:guide pos="2880"/>
      </p:guideLst>
    </p:cSldViewPr>
  </p:slideViewPr>
  <p:outlineViewPr>
    <p:cViewPr>
      <p:scale>
        <a:sx n="33" d="100"/>
        <a:sy n="33" d="100"/>
      </p:scale>
      <p:origin x="0" y="27120"/>
    </p:cViewPr>
  </p:outlineViewPr>
  <p:notesTextViewPr>
    <p:cViewPr>
      <p:scale>
        <a:sx n="100" d="100"/>
        <a:sy n="100" d="100"/>
      </p:scale>
      <p:origin x="0" y="0"/>
    </p:cViewPr>
  </p:notesTextViewPr>
  <p:sorterViewPr>
    <p:cViewPr>
      <p:scale>
        <a:sx n="66" d="100"/>
        <a:sy n="66" d="100"/>
      </p:scale>
      <p:origin x="0" y="372"/>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tableStyles" Target="tableStyles.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224" Type="http://schemas.openxmlformats.org/officeDocument/2006/relationships/presProps" Target="pres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oleObject" Target="file:///C:\SFU%20Courses\2011%20Spring\BUS%20417\presentation\417.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SFU%20Courses\2011%20Spring\BUS%20417\presentation\4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pieChart>
        <c:varyColors val="1"/>
        <c:ser>
          <c:idx val="0"/>
          <c:order val="0"/>
          <c:dLbls>
            <c:showPercent val="1"/>
            <c:showLeaderLines val="1"/>
          </c:dLbls>
          <c:cat>
            <c:strRef>
              <c:f>Sheet2!$A$1:$A$6</c:f>
              <c:strCache>
                <c:ptCount val="6"/>
                <c:pt idx="0">
                  <c:v>public administration,social and personal services</c:v>
                </c:pt>
                <c:pt idx="1">
                  <c:v>finance,insurance and real estate </c:v>
                </c:pt>
                <c:pt idx="2">
                  <c:v>import/export trade</c:v>
                </c:pt>
                <c:pt idx="3">
                  <c:v>transport, communications and logistics</c:v>
                </c:pt>
                <c:pt idx="4">
                  <c:v>other services</c:v>
                </c:pt>
                <c:pt idx="5">
                  <c:v>other sectors</c:v>
                </c:pt>
              </c:strCache>
            </c:strRef>
          </c:cat>
          <c:val>
            <c:numRef>
              <c:f>Sheet2!$B$1:$B$6</c:f>
              <c:numCache>
                <c:formatCode>0.00%</c:formatCode>
                <c:ptCount val="6"/>
                <c:pt idx="0">
                  <c:v>0.24800000000000039</c:v>
                </c:pt>
                <c:pt idx="1">
                  <c:v>0.18300000000000038</c:v>
                </c:pt>
                <c:pt idx="2">
                  <c:v>0.14900000000000024</c:v>
                </c:pt>
                <c:pt idx="3">
                  <c:v>0.126</c:v>
                </c:pt>
                <c:pt idx="4">
                  <c:v>0.10600000000000002</c:v>
                </c:pt>
                <c:pt idx="5">
                  <c:v>3.1000000000000052E-2</c:v>
                </c:pt>
              </c:numCache>
            </c:numRef>
          </c:val>
        </c:ser>
        <c:dLbls>
          <c:showPercent val="1"/>
        </c:dLbls>
        <c:firstSliceAng val="0"/>
      </c:pieChart>
    </c:plotArea>
    <c:legend>
      <c:legendPos val="r"/>
      <c:layout>
        <c:manualLayout>
          <c:xMode val="edge"/>
          <c:yMode val="edge"/>
          <c:x val="0.68424983702020736"/>
          <c:y val="0.10135443752890248"/>
          <c:w val="0.30576699549106789"/>
          <c:h val="0.67092560022440106"/>
        </c:manualLayout>
      </c:layout>
      <c:txPr>
        <a:bodyPr/>
        <a:lstStyle/>
        <a:p>
          <a:pPr>
            <a:defRPr sz="1400" baseline="0"/>
          </a:pPr>
          <a:endParaRPr lang="en-US"/>
        </a:p>
      </c:txPr>
    </c:legend>
    <c:plotVisOnly val="1"/>
    <c:dispBlanksAs val="zero"/>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plotArea>
      <c:layout/>
      <c:pieChart>
        <c:varyColors val="1"/>
        <c:ser>
          <c:idx val="0"/>
          <c:order val="0"/>
          <c:dLbls>
            <c:showPercent val="1"/>
            <c:showLeaderLines val="1"/>
          </c:dLbls>
          <c:cat>
            <c:strRef>
              <c:f>Sheet1!$A$2:$C$5</c:f>
              <c:strCache>
                <c:ptCount val="4"/>
                <c:pt idx="0">
                  <c:v>public rental housing</c:v>
                </c:pt>
                <c:pt idx="1">
                  <c:v>subsidised sale flats</c:v>
                </c:pt>
                <c:pt idx="2">
                  <c:v>private permanent housing</c:v>
                </c:pt>
                <c:pt idx="3">
                  <c:v>temporary housing</c:v>
                </c:pt>
              </c:strCache>
            </c:strRef>
          </c:cat>
          <c:val>
            <c:numRef>
              <c:f>Sheet1!$D$2:$D$5</c:f>
              <c:numCache>
                <c:formatCode>General</c:formatCode>
                <c:ptCount val="4"/>
                <c:pt idx="0">
                  <c:v>29.9</c:v>
                </c:pt>
                <c:pt idx="1">
                  <c:v>18</c:v>
                </c:pt>
                <c:pt idx="2">
                  <c:v>51.3</c:v>
                </c:pt>
                <c:pt idx="3">
                  <c:v>0.9</c:v>
                </c:pt>
              </c:numCache>
            </c:numRef>
          </c:val>
        </c:ser>
        <c:dLbls>
          <c:showPercent val="1"/>
        </c:dLbls>
        <c:firstSliceAng val="0"/>
      </c:pieChart>
    </c:plotArea>
    <c:legend>
      <c:legendPos val="r"/>
      <c:layout>
        <c:manualLayout>
          <c:xMode val="edge"/>
          <c:yMode val="edge"/>
          <c:x val="0.63047912413726059"/>
          <c:y val="0.5047954637488391"/>
          <c:w val="0.29081717215903596"/>
          <c:h val="0.4924055096931429"/>
        </c:manualLayout>
      </c:layout>
      <c:txPr>
        <a:bodyPr/>
        <a:lstStyle/>
        <a:p>
          <a:pPr>
            <a:defRPr sz="1500" baseline="0"/>
          </a:pPr>
          <a:endParaRPr lang="en-US"/>
        </a:p>
      </c:txPr>
    </c:legend>
    <c:plotVisOnly val="1"/>
    <c:dispBlanksAs val="zero"/>
  </c:chart>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barChart>
        <c:barDir val="col"/>
        <c:grouping val="clustered"/>
        <c:ser>
          <c:idx val="0"/>
          <c:order val="0"/>
          <c:tx>
            <c:strRef>
              <c:f>Sheet3!$B$6</c:f>
              <c:strCache>
                <c:ptCount val="1"/>
                <c:pt idx="0">
                  <c:v>reported profit</c:v>
                </c:pt>
              </c:strCache>
            </c:strRef>
          </c:tx>
          <c:cat>
            <c:numRef>
              <c:f>Sheet3!$D$16:$D$20</c:f>
              <c:numCache>
                <c:formatCode>General</c:formatCode>
                <c:ptCount val="5"/>
                <c:pt idx="0">
                  <c:v>2006</c:v>
                </c:pt>
                <c:pt idx="1">
                  <c:v>2007</c:v>
                </c:pt>
                <c:pt idx="2">
                  <c:v>2008</c:v>
                </c:pt>
                <c:pt idx="3">
                  <c:v>2009</c:v>
                </c:pt>
                <c:pt idx="4">
                  <c:v>2010</c:v>
                </c:pt>
              </c:numCache>
            </c:numRef>
          </c:cat>
          <c:val>
            <c:numRef>
              <c:f>Sheet3!$B$2:$F$2</c:f>
              <c:numCache>
                <c:formatCode>General</c:formatCode>
                <c:ptCount val="5"/>
                <c:pt idx="0">
                  <c:v>13549</c:v>
                </c:pt>
                <c:pt idx="1">
                  <c:v>9818</c:v>
                </c:pt>
                <c:pt idx="2">
                  <c:v>15473</c:v>
                </c:pt>
                <c:pt idx="3">
                  <c:v>14279</c:v>
                </c:pt>
                <c:pt idx="4">
                  <c:v>15820</c:v>
                </c:pt>
              </c:numCache>
            </c:numRef>
          </c:val>
        </c:ser>
        <c:ser>
          <c:idx val="1"/>
          <c:order val="1"/>
          <c:tx>
            <c:strRef>
              <c:f>Sheet3!$C$6</c:f>
              <c:strCache>
                <c:ptCount val="1"/>
                <c:pt idx="0">
                  <c:v>underlying profit</c:v>
                </c:pt>
              </c:strCache>
            </c:strRef>
          </c:tx>
          <c:cat>
            <c:numRef>
              <c:f>Sheet3!$D$16:$D$20</c:f>
              <c:numCache>
                <c:formatCode>General</c:formatCode>
                <c:ptCount val="5"/>
                <c:pt idx="0">
                  <c:v>2006</c:v>
                </c:pt>
                <c:pt idx="1">
                  <c:v>2007</c:v>
                </c:pt>
                <c:pt idx="2">
                  <c:v>2008</c:v>
                </c:pt>
                <c:pt idx="3">
                  <c:v>2009</c:v>
                </c:pt>
                <c:pt idx="4">
                  <c:v>2010</c:v>
                </c:pt>
              </c:numCache>
            </c:numRef>
          </c:cat>
          <c:val>
            <c:numRef>
              <c:f>Sheet3!$B$3:$F$3</c:f>
              <c:numCache>
                <c:formatCode>General</c:formatCode>
                <c:ptCount val="5"/>
                <c:pt idx="0">
                  <c:v>5268</c:v>
                </c:pt>
                <c:pt idx="1">
                  <c:v>5883</c:v>
                </c:pt>
                <c:pt idx="2">
                  <c:v>5708</c:v>
                </c:pt>
                <c:pt idx="3">
                  <c:v>4625</c:v>
                </c:pt>
                <c:pt idx="4">
                  <c:v>5042</c:v>
                </c:pt>
              </c:numCache>
            </c:numRef>
          </c:val>
        </c:ser>
        <c:dLbls>
          <c:showVal val="1"/>
        </c:dLbls>
        <c:overlap val="-25"/>
        <c:axId val="112054656"/>
        <c:axId val="112056192"/>
      </c:barChart>
      <c:catAx>
        <c:axId val="112054656"/>
        <c:scaling>
          <c:orientation val="minMax"/>
        </c:scaling>
        <c:axPos val="b"/>
        <c:numFmt formatCode="General" sourceLinked="1"/>
        <c:majorTickMark val="none"/>
        <c:tickLblPos val="nextTo"/>
        <c:crossAx val="112056192"/>
        <c:crosses val="autoZero"/>
        <c:auto val="1"/>
        <c:lblAlgn val="ctr"/>
        <c:lblOffset val="100"/>
      </c:catAx>
      <c:valAx>
        <c:axId val="112056192"/>
        <c:scaling>
          <c:orientation val="minMax"/>
        </c:scaling>
        <c:delete val="1"/>
        <c:axPos val="l"/>
        <c:numFmt formatCode="General" sourceLinked="1"/>
        <c:tickLblPos val="none"/>
        <c:crossAx val="112054656"/>
        <c:crosses val="autoZero"/>
        <c:crossBetween val="between"/>
      </c:valAx>
    </c:plotArea>
    <c:legend>
      <c:legendPos val="t"/>
      <c:txPr>
        <a:bodyPr/>
        <a:lstStyle/>
        <a:p>
          <a:pPr>
            <a:defRPr sz="1800"/>
          </a:pPr>
          <a:endParaRPr lang="en-US"/>
        </a:p>
      </c:txPr>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ltLang="en-US"/>
              <a:t>Rental Income Breakdown</a:t>
            </a:r>
          </a:p>
        </c:rich>
      </c:tx>
    </c:title>
    <c:view3D>
      <c:rotX val="30"/>
      <c:perspective val="30"/>
    </c:view3D>
    <c:plotArea>
      <c:layout/>
      <c:pie3DChart>
        <c:varyColors val="1"/>
        <c:ser>
          <c:idx val="0"/>
          <c:order val="0"/>
          <c:dLbls>
            <c:showPercent val="1"/>
            <c:showLeaderLines val="1"/>
          </c:dLbls>
          <c:cat>
            <c:strRef>
              <c:f>Sheet1!$G$22:$H$22</c:f>
              <c:strCache>
                <c:ptCount val="2"/>
                <c:pt idx="0">
                  <c:v>Hong Kong</c:v>
                </c:pt>
                <c:pt idx="1">
                  <c:v>Mainland</c:v>
                </c:pt>
              </c:strCache>
            </c:strRef>
          </c:cat>
          <c:val>
            <c:numRef>
              <c:f>Sheet1!$D$22:$E$22</c:f>
              <c:numCache>
                <c:formatCode>General</c:formatCode>
                <c:ptCount val="2"/>
                <c:pt idx="0">
                  <c:v>563.84999999999957</c:v>
                </c:pt>
                <c:pt idx="1">
                  <c:v>61.15</c:v>
                </c:pt>
              </c:numCache>
            </c:numRef>
          </c:val>
        </c:ser>
        <c:dLbls>
          <c:showPercent val="1"/>
        </c:dLbls>
      </c:pie3DChart>
    </c:plotArea>
    <c:legend>
      <c:legendPos val="t"/>
      <c:txPr>
        <a:bodyPr/>
        <a:lstStyle/>
        <a:p>
          <a:pPr rtl="0">
            <a:defRPr sz="1600"/>
          </a:pPr>
          <a:endParaRPr lang="en-US"/>
        </a:p>
      </c:txPr>
    </c:legend>
    <c:plotVisOnly val="1"/>
  </c:chart>
  <c:externalData r:id="rId1"/>
</c:chartSpace>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C29570-6B1A-48F9-8DC6-036676470153}"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zh-CN" altLang="en-US"/>
        </a:p>
      </dgm:t>
    </dgm:pt>
    <dgm:pt modelId="{47257C7B-04A0-4163-8E3E-5C599E07860F}">
      <dgm:prSet phldrT="[文本]"/>
      <dgm:spPr/>
      <dgm:t>
        <a:bodyPr/>
        <a:lstStyle/>
        <a:p>
          <a:r>
            <a:rPr lang="en-US" altLang="zh-CN" dirty="0" smtClean="0"/>
            <a:t>Overview of Hong Kong	</a:t>
          </a:r>
          <a:endParaRPr lang="zh-CN" altLang="en-US" dirty="0"/>
        </a:p>
      </dgm:t>
    </dgm:pt>
    <dgm:pt modelId="{D032AD48-3B58-4727-AA66-E1891CC2674E}" type="parTrans" cxnId="{CCB7904A-6411-41E7-BAB9-48C4ECA03015}">
      <dgm:prSet/>
      <dgm:spPr/>
      <dgm:t>
        <a:bodyPr/>
        <a:lstStyle/>
        <a:p>
          <a:endParaRPr lang="zh-CN" altLang="en-US"/>
        </a:p>
      </dgm:t>
    </dgm:pt>
    <dgm:pt modelId="{B0D788CA-7443-4696-90EA-F63FE1C76041}" type="sibTrans" cxnId="{CCB7904A-6411-41E7-BAB9-48C4ECA03015}">
      <dgm:prSet/>
      <dgm:spPr/>
      <dgm:t>
        <a:bodyPr/>
        <a:lstStyle/>
        <a:p>
          <a:endParaRPr lang="zh-CN" altLang="en-US"/>
        </a:p>
      </dgm:t>
    </dgm:pt>
    <dgm:pt modelId="{FE3CC699-A1CB-4851-AA91-20E0C70D1A7D}">
      <dgm:prSet phldrT="[文本]"/>
      <dgm:spPr/>
      <dgm:t>
        <a:bodyPr/>
        <a:lstStyle/>
        <a:p>
          <a:r>
            <a:rPr lang="en-US" altLang="zh-CN" dirty="0" smtClean="0"/>
            <a:t>Hong Kong and Mainland Property Market Analysis</a:t>
          </a:r>
          <a:endParaRPr lang="zh-CN" altLang="en-US" dirty="0"/>
        </a:p>
      </dgm:t>
    </dgm:pt>
    <dgm:pt modelId="{52A3C2A4-3E38-480D-AF5A-E1C0E6DE4174}" type="parTrans" cxnId="{681E3DDB-5B43-4802-ABE0-38736128CE80}">
      <dgm:prSet/>
      <dgm:spPr/>
      <dgm:t>
        <a:bodyPr/>
        <a:lstStyle/>
        <a:p>
          <a:endParaRPr lang="zh-CN" altLang="en-US"/>
        </a:p>
      </dgm:t>
    </dgm:pt>
    <dgm:pt modelId="{F7FBBC6D-478D-4D01-8B71-CFFF4A1C7788}" type="sibTrans" cxnId="{681E3DDB-5B43-4802-ABE0-38736128CE80}">
      <dgm:prSet/>
      <dgm:spPr/>
      <dgm:t>
        <a:bodyPr/>
        <a:lstStyle/>
        <a:p>
          <a:endParaRPr lang="zh-CN" altLang="en-US"/>
        </a:p>
      </dgm:t>
    </dgm:pt>
    <dgm:pt modelId="{657A8DC5-BA7C-40A1-87DB-F082895ABF17}">
      <dgm:prSet phldrT="[文本]"/>
      <dgm:spPr/>
      <dgm:t>
        <a:bodyPr/>
        <a:lstStyle/>
        <a:p>
          <a:r>
            <a:rPr lang="en-US" altLang="zh-CN" dirty="0" smtClean="0"/>
            <a:t>Sun Hung Kai Properties Ltd.</a:t>
          </a:r>
          <a:endParaRPr lang="zh-CN" altLang="en-US" dirty="0"/>
        </a:p>
      </dgm:t>
    </dgm:pt>
    <dgm:pt modelId="{823719DD-1A7A-4FE7-8468-6D2934624D99}" type="parTrans" cxnId="{ABB68D9E-FFB6-40AE-9A20-C020EE18E6E9}">
      <dgm:prSet/>
      <dgm:spPr/>
      <dgm:t>
        <a:bodyPr/>
        <a:lstStyle/>
        <a:p>
          <a:endParaRPr lang="zh-CN" altLang="en-US"/>
        </a:p>
      </dgm:t>
    </dgm:pt>
    <dgm:pt modelId="{7E89213F-820F-4E53-B458-4A9286B2B2AD}" type="sibTrans" cxnId="{ABB68D9E-FFB6-40AE-9A20-C020EE18E6E9}">
      <dgm:prSet/>
      <dgm:spPr/>
      <dgm:t>
        <a:bodyPr/>
        <a:lstStyle/>
        <a:p>
          <a:endParaRPr lang="zh-CN" altLang="en-US"/>
        </a:p>
      </dgm:t>
    </dgm:pt>
    <dgm:pt modelId="{B103440D-BC65-4331-B95E-11DE5AE8282D}">
      <dgm:prSet phldrT="[文本]"/>
      <dgm:spPr/>
      <dgm:t>
        <a:bodyPr/>
        <a:lstStyle/>
        <a:p>
          <a:r>
            <a:rPr lang="en-US" altLang="zh-CN" dirty="0" smtClean="0"/>
            <a:t>Henderson Land  Development Company Ltd.</a:t>
          </a:r>
          <a:endParaRPr lang="zh-CN" altLang="en-US" dirty="0"/>
        </a:p>
      </dgm:t>
    </dgm:pt>
    <dgm:pt modelId="{D5C270FF-99D2-40AC-B9C1-8D1FE1668E16}" type="parTrans" cxnId="{D430D6CE-0F90-423F-8AFC-57CABA9B93DD}">
      <dgm:prSet/>
      <dgm:spPr/>
      <dgm:t>
        <a:bodyPr/>
        <a:lstStyle/>
        <a:p>
          <a:endParaRPr lang="zh-CN" altLang="en-US"/>
        </a:p>
      </dgm:t>
    </dgm:pt>
    <dgm:pt modelId="{AE31F716-3C96-4A8F-9C3E-A31DA2A05158}" type="sibTrans" cxnId="{D430D6CE-0F90-423F-8AFC-57CABA9B93DD}">
      <dgm:prSet/>
      <dgm:spPr/>
      <dgm:t>
        <a:bodyPr/>
        <a:lstStyle/>
        <a:p>
          <a:endParaRPr lang="zh-CN" altLang="en-US"/>
        </a:p>
      </dgm:t>
    </dgm:pt>
    <dgm:pt modelId="{82940BB3-D1CF-4777-9A5D-C408C76C758F}">
      <dgm:prSet phldrT="[文本]"/>
      <dgm:spPr/>
      <dgm:t>
        <a:bodyPr/>
        <a:lstStyle/>
        <a:p>
          <a:r>
            <a:rPr lang="en-US" altLang="zh-CN" dirty="0" smtClean="0"/>
            <a:t>Cheung Kong Holdings Ltd.</a:t>
          </a:r>
          <a:endParaRPr lang="zh-CN" altLang="en-US" dirty="0"/>
        </a:p>
      </dgm:t>
    </dgm:pt>
    <dgm:pt modelId="{5D029E36-4DCF-44BA-B606-2DDA75826531}" type="parTrans" cxnId="{5184A53B-F376-4E6C-8A7D-A2B43DF3ED8B}">
      <dgm:prSet/>
      <dgm:spPr/>
      <dgm:t>
        <a:bodyPr/>
        <a:lstStyle/>
        <a:p>
          <a:endParaRPr lang="zh-CN" altLang="en-US"/>
        </a:p>
      </dgm:t>
    </dgm:pt>
    <dgm:pt modelId="{E03A4B19-399F-43F7-AD18-F59D3D1114CB}" type="sibTrans" cxnId="{5184A53B-F376-4E6C-8A7D-A2B43DF3ED8B}">
      <dgm:prSet/>
      <dgm:spPr/>
      <dgm:t>
        <a:bodyPr/>
        <a:lstStyle/>
        <a:p>
          <a:endParaRPr lang="zh-CN" altLang="en-US"/>
        </a:p>
      </dgm:t>
    </dgm:pt>
    <dgm:pt modelId="{50700A21-1302-4DD9-A9A6-C4F261D76067}" type="pres">
      <dgm:prSet presAssocID="{80C29570-6B1A-48F9-8DC6-036676470153}" presName="linearFlow" presStyleCnt="0">
        <dgm:presLayoutVars>
          <dgm:resizeHandles val="exact"/>
        </dgm:presLayoutVars>
      </dgm:prSet>
      <dgm:spPr/>
      <dgm:t>
        <a:bodyPr/>
        <a:lstStyle/>
        <a:p>
          <a:endParaRPr lang="zh-CN" altLang="en-US"/>
        </a:p>
      </dgm:t>
    </dgm:pt>
    <dgm:pt modelId="{9C67CEB9-2F9C-4BFE-82BA-0019E2D8FD85}" type="pres">
      <dgm:prSet presAssocID="{47257C7B-04A0-4163-8E3E-5C599E07860F}" presName="node" presStyleLbl="node1" presStyleIdx="0" presStyleCnt="5" custScaleX="450584" custLinFactNeighborX="1952" custLinFactNeighborY="40030">
        <dgm:presLayoutVars>
          <dgm:bulletEnabled val="1"/>
        </dgm:presLayoutVars>
      </dgm:prSet>
      <dgm:spPr/>
      <dgm:t>
        <a:bodyPr/>
        <a:lstStyle/>
        <a:p>
          <a:endParaRPr lang="zh-CN" altLang="en-US"/>
        </a:p>
      </dgm:t>
    </dgm:pt>
    <dgm:pt modelId="{621C2E6F-798D-4F14-A9EB-E24D9F27E51B}" type="pres">
      <dgm:prSet presAssocID="{B0D788CA-7443-4696-90EA-F63FE1C76041}" presName="sibTrans" presStyleLbl="sibTrans2D1" presStyleIdx="0" presStyleCnt="4"/>
      <dgm:spPr/>
      <dgm:t>
        <a:bodyPr/>
        <a:lstStyle/>
        <a:p>
          <a:endParaRPr lang="zh-CN" altLang="en-US"/>
        </a:p>
      </dgm:t>
    </dgm:pt>
    <dgm:pt modelId="{0FC3C247-BD25-4E77-80E2-B6B5C8FF5463}" type="pres">
      <dgm:prSet presAssocID="{B0D788CA-7443-4696-90EA-F63FE1C76041}" presName="connectorText" presStyleLbl="sibTrans2D1" presStyleIdx="0" presStyleCnt="4"/>
      <dgm:spPr/>
      <dgm:t>
        <a:bodyPr/>
        <a:lstStyle/>
        <a:p>
          <a:endParaRPr lang="zh-CN" altLang="en-US"/>
        </a:p>
      </dgm:t>
    </dgm:pt>
    <dgm:pt modelId="{E113DC84-2B41-4601-B667-78BAC3FB5F12}" type="pres">
      <dgm:prSet presAssocID="{FE3CC699-A1CB-4851-AA91-20E0C70D1A7D}" presName="node" presStyleLbl="node1" presStyleIdx="1" presStyleCnt="5" custScaleX="458815" custLinFactNeighborX="-484" custLinFactNeighborY="10250">
        <dgm:presLayoutVars>
          <dgm:bulletEnabled val="1"/>
        </dgm:presLayoutVars>
      </dgm:prSet>
      <dgm:spPr/>
      <dgm:t>
        <a:bodyPr/>
        <a:lstStyle/>
        <a:p>
          <a:endParaRPr lang="zh-CN" altLang="en-US"/>
        </a:p>
      </dgm:t>
    </dgm:pt>
    <dgm:pt modelId="{2AAFFF0D-B735-4F9D-8811-73FEDFEA0B00}" type="pres">
      <dgm:prSet presAssocID="{F7FBBC6D-478D-4D01-8B71-CFFF4A1C7788}" presName="sibTrans" presStyleLbl="sibTrans2D1" presStyleIdx="1" presStyleCnt="4"/>
      <dgm:spPr/>
      <dgm:t>
        <a:bodyPr/>
        <a:lstStyle/>
        <a:p>
          <a:endParaRPr lang="zh-CN" altLang="en-US"/>
        </a:p>
      </dgm:t>
    </dgm:pt>
    <dgm:pt modelId="{3CB4D0E2-8D79-420D-A2ED-B1A4C3F28F2E}" type="pres">
      <dgm:prSet presAssocID="{F7FBBC6D-478D-4D01-8B71-CFFF4A1C7788}" presName="connectorText" presStyleLbl="sibTrans2D1" presStyleIdx="1" presStyleCnt="4"/>
      <dgm:spPr/>
      <dgm:t>
        <a:bodyPr/>
        <a:lstStyle/>
        <a:p>
          <a:endParaRPr lang="zh-CN" altLang="en-US"/>
        </a:p>
      </dgm:t>
    </dgm:pt>
    <dgm:pt modelId="{1D31DBA0-BD22-4307-8EA6-D33C7BCA0428}" type="pres">
      <dgm:prSet presAssocID="{82940BB3-D1CF-4777-9A5D-C408C76C758F}" presName="node" presStyleLbl="node1" presStyleIdx="2" presStyleCnt="5" custScaleX="457847">
        <dgm:presLayoutVars>
          <dgm:bulletEnabled val="1"/>
        </dgm:presLayoutVars>
      </dgm:prSet>
      <dgm:spPr/>
      <dgm:t>
        <a:bodyPr/>
        <a:lstStyle/>
        <a:p>
          <a:endParaRPr lang="zh-CN" altLang="en-US"/>
        </a:p>
      </dgm:t>
    </dgm:pt>
    <dgm:pt modelId="{3DA17034-56E3-4A19-8C15-88C6C7D79911}" type="pres">
      <dgm:prSet presAssocID="{E03A4B19-399F-43F7-AD18-F59D3D1114CB}" presName="sibTrans" presStyleLbl="sibTrans2D1" presStyleIdx="2" presStyleCnt="4"/>
      <dgm:spPr/>
      <dgm:t>
        <a:bodyPr/>
        <a:lstStyle/>
        <a:p>
          <a:endParaRPr lang="zh-CN" altLang="en-US"/>
        </a:p>
      </dgm:t>
    </dgm:pt>
    <dgm:pt modelId="{3AE81F49-742D-4563-AE05-4D399919A9DA}" type="pres">
      <dgm:prSet presAssocID="{E03A4B19-399F-43F7-AD18-F59D3D1114CB}" presName="connectorText" presStyleLbl="sibTrans2D1" presStyleIdx="2" presStyleCnt="4"/>
      <dgm:spPr/>
      <dgm:t>
        <a:bodyPr/>
        <a:lstStyle/>
        <a:p>
          <a:endParaRPr lang="zh-CN" altLang="en-US"/>
        </a:p>
      </dgm:t>
    </dgm:pt>
    <dgm:pt modelId="{146CF4DD-A6A7-4913-B11A-8934F6F5D131}" type="pres">
      <dgm:prSet presAssocID="{657A8DC5-BA7C-40A1-87DB-F082895ABF17}" presName="node" presStyleLbl="node1" presStyleIdx="3" presStyleCnt="5" custScaleX="469014">
        <dgm:presLayoutVars>
          <dgm:bulletEnabled val="1"/>
        </dgm:presLayoutVars>
      </dgm:prSet>
      <dgm:spPr/>
      <dgm:t>
        <a:bodyPr/>
        <a:lstStyle/>
        <a:p>
          <a:endParaRPr lang="zh-CN" altLang="en-US"/>
        </a:p>
      </dgm:t>
    </dgm:pt>
    <dgm:pt modelId="{64E7230C-EDB9-4538-9BAE-9AC3CD0CCD40}" type="pres">
      <dgm:prSet presAssocID="{7E89213F-820F-4E53-B458-4A9286B2B2AD}" presName="sibTrans" presStyleLbl="sibTrans2D1" presStyleIdx="3" presStyleCnt="4"/>
      <dgm:spPr/>
      <dgm:t>
        <a:bodyPr/>
        <a:lstStyle/>
        <a:p>
          <a:endParaRPr lang="zh-CN" altLang="en-US"/>
        </a:p>
      </dgm:t>
    </dgm:pt>
    <dgm:pt modelId="{95E3A3DB-A824-48C3-84FE-8E79B23871E0}" type="pres">
      <dgm:prSet presAssocID="{7E89213F-820F-4E53-B458-4A9286B2B2AD}" presName="connectorText" presStyleLbl="sibTrans2D1" presStyleIdx="3" presStyleCnt="4"/>
      <dgm:spPr/>
      <dgm:t>
        <a:bodyPr/>
        <a:lstStyle/>
        <a:p>
          <a:endParaRPr lang="zh-CN" altLang="en-US"/>
        </a:p>
      </dgm:t>
    </dgm:pt>
    <dgm:pt modelId="{141944D6-9A58-4A6D-A527-D02C4BE25827}" type="pres">
      <dgm:prSet presAssocID="{B103440D-BC65-4331-B95E-11DE5AE8282D}" presName="node" presStyleLbl="node1" presStyleIdx="4" presStyleCnt="5" custScaleX="469014">
        <dgm:presLayoutVars>
          <dgm:bulletEnabled val="1"/>
        </dgm:presLayoutVars>
      </dgm:prSet>
      <dgm:spPr/>
      <dgm:t>
        <a:bodyPr/>
        <a:lstStyle/>
        <a:p>
          <a:endParaRPr lang="zh-CN" altLang="en-US"/>
        </a:p>
      </dgm:t>
    </dgm:pt>
  </dgm:ptLst>
  <dgm:cxnLst>
    <dgm:cxn modelId="{D430D6CE-0F90-423F-8AFC-57CABA9B93DD}" srcId="{80C29570-6B1A-48F9-8DC6-036676470153}" destId="{B103440D-BC65-4331-B95E-11DE5AE8282D}" srcOrd="4" destOrd="0" parTransId="{D5C270FF-99D2-40AC-B9C1-8D1FE1668E16}" sibTransId="{AE31F716-3C96-4A8F-9C3E-A31DA2A05158}"/>
    <dgm:cxn modelId="{0E0C4EB5-1A94-4918-8CFC-D14275EB0B51}" type="presOf" srcId="{7E89213F-820F-4E53-B458-4A9286B2B2AD}" destId="{95E3A3DB-A824-48C3-84FE-8E79B23871E0}" srcOrd="1" destOrd="0" presId="urn:microsoft.com/office/officeart/2005/8/layout/process2"/>
    <dgm:cxn modelId="{C5CFA67A-4B97-422E-B62F-402E0B40ACA1}" type="presOf" srcId="{80C29570-6B1A-48F9-8DC6-036676470153}" destId="{50700A21-1302-4DD9-A9A6-C4F261D76067}" srcOrd="0" destOrd="0" presId="urn:microsoft.com/office/officeart/2005/8/layout/process2"/>
    <dgm:cxn modelId="{E4ED9523-CB7C-47CA-9318-B7F97142D877}" type="presOf" srcId="{FE3CC699-A1CB-4851-AA91-20E0C70D1A7D}" destId="{E113DC84-2B41-4601-B667-78BAC3FB5F12}" srcOrd="0" destOrd="0" presId="urn:microsoft.com/office/officeart/2005/8/layout/process2"/>
    <dgm:cxn modelId="{53B71D3B-CF64-46A0-9DDA-1DF16A089EFF}" type="presOf" srcId="{E03A4B19-399F-43F7-AD18-F59D3D1114CB}" destId="{3AE81F49-742D-4563-AE05-4D399919A9DA}" srcOrd="1" destOrd="0" presId="urn:microsoft.com/office/officeart/2005/8/layout/process2"/>
    <dgm:cxn modelId="{5184A53B-F376-4E6C-8A7D-A2B43DF3ED8B}" srcId="{80C29570-6B1A-48F9-8DC6-036676470153}" destId="{82940BB3-D1CF-4777-9A5D-C408C76C758F}" srcOrd="2" destOrd="0" parTransId="{5D029E36-4DCF-44BA-B606-2DDA75826531}" sibTransId="{E03A4B19-399F-43F7-AD18-F59D3D1114CB}"/>
    <dgm:cxn modelId="{FB2A47E4-5A4F-491A-B6D7-14BE0FE531BB}" type="presOf" srcId="{B0D788CA-7443-4696-90EA-F63FE1C76041}" destId="{621C2E6F-798D-4F14-A9EB-E24D9F27E51B}" srcOrd="0" destOrd="0" presId="urn:microsoft.com/office/officeart/2005/8/layout/process2"/>
    <dgm:cxn modelId="{9157B3CA-2135-4218-AE2B-A87155243FA5}" type="presOf" srcId="{7E89213F-820F-4E53-B458-4A9286B2B2AD}" destId="{64E7230C-EDB9-4538-9BAE-9AC3CD0CCD40}" srcOrd="0" destOrd="0" presId="urn:microsoft.com/office/officeart/2005/8/layout/process2"/>
    <dgm:cxn modelId="{29F6246B-9CFA-4EB8-A117-319CD21D45EE}" type="presOf" srcId="{E03A4B19-399F-43F7-AD18-F59D3D1114CB}" destId="{3DA17034-56E3-4A19-8C15-88C6C7D79911}" srcOrd="0" destOrd="0" presId="urn:microsoft.com/office/officeart/2005/8/layout/process2"/>
    <dgm:cxn modelId="{BAACFDE8-D3F6-4699-B756-AC93F5C01129}" type="presOf" srcId="{F7FBBC6D-478D-4D01-8B71-CFFF4A1C7788}" destId="{3CB4D0E2-8D79-420D-A2ED-B1A4C3F28F2E}" srcOrd="1" destOrd="0" presId="urn:microsoft.com/office/officeart/2005/8/layout/process2"/>
    <dgm:cxn modelId="{2739CD34-9A69-4BBB-8E2D-DDD5789D8146}" type="presOf" srcId="{F7FBBC6D-478D-4D01-8B71-CFFF4A1C7788}" destId="{2AAFFF0D-B735-4F9D-8811-73FEDFEA0B00}" srcOrd="0" destOrd="0" presId="urn:microsoft.com/office/officeart/2005/8/layout/process2"/>
    <dgm:cxn modelId="{20793031-B153-46BE-94E7-AE8D5092496C}" type="presOf" srcId="{82940BB3-D1CF-4777-9A5D-C408C76C758F}" destId="{1D31DBA0-BD22-4307-8EA6-D33C7BCA0428}" srcOrd="0" destOrd="0" presId="urn:microsoft.com/office/officeart/2005/8/layout/process2"/>
    <dgm:cxn modelId="{CCB7904A-6411-41E7-BAB9-48C4ECA03015}" srcId="{80C29570-6B1A-48F9-8DC6-036676470153}" destId="{47257C7B-04A0-4163-8E3E-5C599E07860F}" srcOrd="0" destOrd="0" parTransId="{D032AD48-3B58-4727-AA66-E1891CC2674E}" sibTransId="{B0D788CA-7443-4696-90EA-F63FE1C76041}"/>
    <dgm:cxn modelId="{ABB68D9E-FFB6-40AE-9A20-C020EE18E6E9}" srcId="{80C29570-6B1A-48F9-8DC6-036676470153}" destId="{657A8DC5-BA7C-40A1-87DB-F082895ABF17}" srcOrd="3" destOrd="0" parTransId="{823719DD-1A7A-4FE7-8468-6D2934624D99}" sibTransId="{7E89213F-820F-4E53-B458-4A9286B2B2AD}"/>
    <dgm:cxn modelId="{3337207D-E5F9-45CC-8062-7198F97A6735}" type="presOf" srcId="{657A8DC5-BA7C-40A1-87DB-F082895ABF17}" destId="{146CF4DD-A6A7-4913-B11A-8934F6F5D131}" srcOrd="0" destOrd="0" presId="urn:microsoft.com/office/officeart/2005/8/layout/process2"/>
    <dgm:cxn modelId="{2574C3CD-B6A6-4F92-86A8-03CAFEE1CA1C}" type="presOf" srcId="{B103440D-BC65-4331-B95E-11DE5AE8282D}" destId="{141944D6-9A58-4A6D-A527-D02C4BE25827}" srcOrd="0" destOrd="0" presId="urn:microsoft.com/office/officeart/2005/8/layout/process2"/>
    <dgm:cxn modelId="{435722D9-79D6-4A5E-8C11-CCCC2043AC99}" type="presOf" srcId="{47257C7B-04A0-4163-8E3E-5C599E07860F}" destId="{9C67CEB9-2F9C-4BFE-82BA-0019E2D8FD85}" srcOrd="0" destOrd="0" presId="urn:microsoft.com/office/officeart/2005/8/layout/process2"/>
    <dgm:cxn modelId="{2644973B-509D-4361-BBBF-467B9F2351E6}" type="presOf" srcId="{B0D788CA-7443-4696-90EA-F63FE1C76041}" destId="{0FC3C247-BD25-4E77-80E2-B6B5C8FF5463}" srcOrd="1" destOrd="0" presId="urn:microsoft.com/office/officeart/2005/8/layout/process2"/>
    <dgm:cxn modelId="{681E3DDB-5B43-4802-ABE0-38736128CE80}" srcId="{80C29570-6B1A-48F9-8DC6-036676470153}" destId="{FE3CC699-A1CB-4851-AA91-20E0C70D1A7D}" srcOrd="1" destOrd="0" parTransId="{52A3C2A4-3E38-480D-AF5A-E1C0E6DE4174}" sibTransId="{F7FBBC6D-478D-4D01-8B71-CFFF4A1C7788}"/>
    <dgm:cxn modelId="{BC9F4A56-64F5-4AA2-9C89-E22968C3DD4A}" type="presParOf" srcId="{50700A21-1302-4DD9-A9A6-C4F261D76067}" destId="{9C67CEB9-2F9C-4BFE-82BA-0019E2D8FD85}" srcOrd="0" destOrd="0" presId="urn:microsoft.com/office/officeart/2005/8/layout/process2"/>
    <dgm:cxn modelId="{04270264-E9E0-471F-B41D-4DC163984181}" type="presParOf" srcId="{50700A21-1302-4DD9-A9A6-C4F261D76067}" destId="{621C2E6F-798D-4F14-A9EB-E24D9F27E51B}" srcOrd="1" destOrd="0" presId="urn:microsoft.com/office/officeart/2005/8/layout/process2"/>
    <dgm:cxn modelId="{AE319233-2473-43E3-9DA2-3A5780F4F78E}" type="presParOf" srcId="{621C2E6F-798D-4F14-A9EB-E24D9F27E51B}" destId="{0FC3C247-BD25-4E77-80E2-B6B5C8FF5463}" srcOrd="0" destOrd="0" presId="urn:microsoft.com/office/officeart/2005/8/layout/process2"/>
    <dgm:cxn modelId="{BF62FA79-E0DA-4078-B8CB-3C0B7047E5FC}" type="presParOf" srcId="{50700A21-1302-4DD9-A9A6-C4F261D76067}" destId="{E113DC84-2B41-4601-B667-78BAC3FB5F12}" srcOrd="2" destOrd="0" presId="urn:microsoft.com/office/officeart/2005/8/layout/process2"/>
    <dgm:cxn modelId="{454F349C-8C8D-43EE-AE2B-A2470C548B05}" type="presParOf" srcId="{50700A21-1302-4DD9-A9A6-C4F261D76067}" destId="{2AAFFF0D-B735-4F9D-8811-73FEDFEA0B00}" srcOrd="3" destOrd="0" presId="urn:microsoft.com/office/officeart/2005/8/layout/process2"/>
    <dgm:cxn modelId="{5B81D727-BBD7-4EE4-B6C1-32FB848E563C}" type="presParOf" srcId="{2AAFFF0D-B735-4F9D-8811-73FEDFEA0B00}" destId="{3CB4D0E2-8D79-420D-A2ED-B1A4C3F28F2E}" srcOrd="0" destOrd="0" presId="urn:microsoft.com/office/officeart/2005/8/layout/process2"/>
    <dgm:cxn modelId="{322ABECF-C6EA-40B0-975D-A27E783C316F}" type="presParOf" srcId="{50700A21-1302-4DD9-A9A6-C4F261D76067}" destId="{1D31DBA0-BD22-4307-8EA6-D33C7BCA0428}" srcOrd="4" destOrd="0" presId="urn:microsoft.com/office/officeart/2005/8/layout/process2"/>
    <dgm:cxn modelId="{A72DA03F-8CBD-4F3A-82BA-A2186945D320}" type="presParOf" srcId="{50700A21-1302-4DD9-A9A6-C4F261D76067}" destId="{3DA17034-56E3-4A19-8C15-88C6C7D79911}" srcOrd="5" destOrd="0" presId="urn:microsoft.com/office/officeart/2005/8/layout/process2"/>
    <dgm:cxn modelId="{6F500558-FF27-42D7-81F6-512BF5B23B0B}" type="presParOf" srcId="{3DA17034-56E3-4A19-8C15-88C6C7D79911}" destId="{3AE81F49-742D-4563-AE05-4D399919A9DA}" srcOrd="0" destOrd="0" presId="urn:microsoft.com/office/officeart/2005/8/layout/process2"/>
    <dgm:cxn modelId="{713C2C91-ABD6-457F-8520-8ED87E6B4F54}" type="presParOf" srcId="{50700A21-1302-4DD9-A9A6-C4F261D76067}" destId="{146CF4DD-A6A7-4913-B11A-8934F6F5D131}" srcOrd="6" destOrd="0" presId="urn:microsoft.com/office/officeart/2005/8/layout/process2"/>
    <dgm:cxn modelId="{439BDC9D-9200-4B61-9A3D-5D265A090523}" type="presParOf" srcId="{50700A21-1302-4DD9-A9A6-C4F261D76067}" destId="{64E7230C-EDB9-4538-9BAE-9AC3CD0CCD40}" srcOrd="7" destOrd="0" presId="urn:microsoft.com/office/officeart/2005/8/layout/process2"/>
    <dgm:cxn modelId="{D27E1B94-BEA2-48DE-B82B-3AB03B8EC185}" type="presParOf" srcId="{64E7230C-EDB9-4538-9BAE-9AC3CD0CCD40}" destId="{95E3A3DB-A824-48C3-84FE-8E79B23871E0}" srcOrd="0" destOrd="0" presId="urn:microsoft.com/office/officeart/2005/8/layout/process2"/>
    <dgm:cxn modelId="{9A0B698C-9ED2-4166-819D-0882AA2EBE20}" type="presParOf" srcId="{50700A21-1302-4DD9-A9A6-C4F261D76067}" destId="{141944D6-9A58-4A6D-A527-D02C4BE25827}" srcOrd="8" destOrd="0" presId="urn:microsoft.com/office/officeart/2005/8/layout/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C7497E-387D-4142-9BB2-84833B3004CD}"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zh-CN" altLang="en-US"/>
        </a:p>
      </dgm:t>
    </dgm:pt>
    <dgm:pt modelId="{B2521465-D031-4383-BDAC-A4FA448578FE}">
      <dgm:prSet phldrT="[文本]"/>
      <dgm:spPr/>
      <dgm:t>
        <a:bodyPr/>
        <a:lstStyle/>
        <a:p>
          <a:r>
            <a:rPr lang="en-US" altLang="zh-CN" dirty="0" smtClean="0"/>
            <a:t>Residential Sector</a:t>
          </a:r>
          <a:endParaRPr lang="zh-CN" altLang="en-US" dirty="0"/>
        </a:p>
      </dgm:t>
    </dgm:pt>
    <dgm:pt modelId="{B7540D96-A933-4F46-A18C-1FBAF7EAFC96}" type="parTrans" cxnId="{CD483CA6-7AAB-4925-BBF8-30588A3B6592}">
      <dgm:prSet/>
      <dgm:spPr/>
      <dgm:t>
        <a:bodyPr/>
        <a:lstStyle/>
        <a:p>
          <a:endParaRPr lang="zh-CN" altLang="en-US"/>
        </a:p>
      </dgm:t>
    </dgm:pt>
    <dgm:pt modelId="{2469F969-8FB0-4F35-A7CB-B8C50F4CEB16}" type="sibTrans" cxnId="{CD483CA6-7AAB-4925-BBF8-30588A3B6592}">
      <dgm:prSet/>
      <dgm:spPr/>
      <dgm:t>
        <a:bodyPr/>
        <a:lstStyle/>
        <a:p>
          <a:endParaRPr lang="zh-CN" altLang="en-US"/>
        </a:p>
      </dgm:t>
    </dgm:pt>
    <dgm:pt modelId="{FCE120A6-3366-492D-963C-AB0DED0D1051}">
      <dgm:prSet phldrT="[文本]"/>
      <dgm:spPr/>
      <dgm:t>
        <a:bodyPr/>
        <a:lstStyle/>
        <a:p>
          <a:r>
            <a:rPr lang="en-US" altLang="zh-CN" dirty="0" smtClean="0"/>
            <a:t>Industrial Sector</a:t>
          </a:r>
          <a:endParaRPr lang="zh-CN" altLang="en-US" dirty="0"/>
        </a:p>
      </dgm:t>
    </dgm:pt>
    <dgm:pt modelId="{B2F4D4EF-72A3-4CDE-A00B-6CB277CDDBF4}" type="parTrans" cxnId="{1024A08A-06B8-4636-919F-FC738D6C2012}">
      <dgm:prSet/>
      <dgm:spPr/>
      <dgm:t>
        <a:bodyPr/>
        <a:lstStyle/>
        <a:p>
          <a:endParaRPr lang="zh-CN" altLang="en-US"/>
        </a:p>
      </dgm:t>
    </dgm:pt>
    <dgm:pt modelId="{25EF9B3A-276D-4BF9-9ABD-EE49B4475724}" type="sibTrans" cxnId="{1024A08A-06B8-4636-919F-FC738D6C2012}">
      <dgm:prSet/>
      <dgm:spPr/>
      <dgm:t>
        <a:bodyPr/>
        <a:lstStyle/>
        <a:p>
          <a:endParaRPr lang="zh-CN" altLang="en-US"/>
        </a:p>
      </dgm:t>
    </dgm:pt>
    <dgm:pt modelId="{C28F9CB8-291F-4687-9298-660374C25545}">
      <dgm:prSet phldrT="[文本]"/>
      <dgm:spPr/>
      <dgm:t>
        <a:bodyPr/>
        <a:lstStyle/>
        <a:p>
          <a:r>
            <a:rPr lang="en-US" altLang="zh-CN" dirty="0" smtClean="0"/>
            <a:t>Office Sector</a:t>
          </a:r>
          <a:endParaRPr lang="zh-CN" altLang="en-US" dirty="0"/>
        </a:p>
      </dgm:t>
    </dgm:pt>
    <dgm:pt modelId="{CDDD8DC0-89C3-4E1E-896A-979719FB0BF4}" type="parTrans" cxnId="{E73FE6CB-1333-42E0-82A6-8721991B92F5}">
      <dgm:prSet/>
      <dgm:spPr/>
      <dgm:t>
        <a:bodyPr/>
        <a:lstStyle/>
        <a:p>
          <a:endParaRPr lang="zh-CN" altLang="en-US"/>
        </a:p>
      </dgm:t>
    </dgm:pt>
    <dgm:pt modelId="{79C5746C-CF3E-44CC-84B3-2120868283EE}" type="sibTrans" cxnId="{E73FE6CB-1333-42E0-82A6-8721991B92F5}">
      <dgm:prSet/>
      <dgm:spPr/>
      <dgm:t>
        <a:bodyPr/>
        <a:lstStyle/>
        <a:p>
          <a:endParaRPr lang="zh-CN" altLang="en-US"/>
        </a:p>
      </dgm:t>
    </dgm:pt>
    <dgm:pt modelId="{B8685E32-16DA-4BD7-AFDE-37E7E5C73FE7}">
      <dgm:prSet phldrT="[文本]"/>
      <dgm:spPr/>
      <dgm:t>
        <a:bodyPr/>
        <a:lstStyle/>
        <a:p>
          <a:r>
            <a:rPr lang="en-US" altLang="zh-CN" dirty="0" smtClean="0"/>
            <a:t>Commercial Sector</a:t>
          </a:r>
          <a:endParaRPr lang="zh-CN" altLang="en-US" dirty="0"/>
        </a:p>
      </dgm:t>
    </dgm:pt>
    <dgm:pt modelId="{540C1CCD-9578-4CF5-A1A1-BC2AA51AF2A9}" type="parTrans" cxnId="{1ED8441E-6EF1-4B0B-8642-73CCFF03F6EC}">
      <dgm:prSet/>
      <dgm:spPr/>
      <dgm:t>
        <a:bodyPr/>
        <a:lstStyle/>
        <a:p>
          <a:endParaRPr lang="zh-CN" altLang="en-US"/>
        </a:p>
      </dgm:t>
    </dgm:pt>
    <dgm:pt modelId="{C56ACF36-086A-4385-BC7D-3C2BC7AE7F65}" type="sibTrans" cxnId="{1ED8441E-6EF1-4B0B-8642-73CCFF03F6EC}">
      <dgm:prSet/>
      <dgm:spPr/>
      <dgm:t>
        <a:bodyPr/>
        <a:lstStyle/>
        <a:p>
          <a:endParaRPr lang="zh-CN" altLang="en-US"/>
        </a:p>
      </dgm:t>
    </dgm:pt>
    <dgm:pt modelId="{4D0AD420-00BB-451E-A407-44C5313ECCC7}" type="pres">
      <dgm:prSet presAssocID="{27C7497E-387D-4142-9BB2-84833B3004CD}" presName="Name0" presStyleCnt="0">
        <dgm:presLayoutVars>
          <dgm:dir/>
          <dgm:resizeHandles val="exact"/>
        </dgm:presLayoutVars>
      </dgm:prSet>
      <dgm:spPr/>
      <dgm:t>
        <a:bodyPr/>
        <a:lstStyle/>
        <a:p>
          <a:endParaRPr lang="zh-CN" altLang="en-US"/>
        </a:p>
      </dgm:t>
    </dgm:pt>
    <dgm:pt modelId="{690871F2-A321-48FE-8D79-11C94085F779}" type="pres">
      <dgm:prSet presAssocID="{B2521465-D031-4383-BDAC-A4FA448578FE}" presName="compNode" presStyleCnt="0"/>
      <dgm:spPr/>
    </dgm:pt>
    <dgm:pt modelId="{D45A48B6-6891-4178-82BD-0A1EF8F5239F}" type="pres">
      <dgm:prSet presAssocID="{B2521465-D031-4383-BDAC-A4FA448578FE}" presName="pictRect" presStyleLbl="node1" presStyleIdx="0" presStyleCnt="4" custLinFactY="66078" custLinFactNeighborX="1043" custLinFactNeighborY="100000"/>
      <dgm:spPr>
        <a:blipFill rotWithShape="0">
          <a:blip xmlns:r="http://schemas.openxmlformats.org/officeDocument/2006/relationships" r:embed="rId1"/>
          <a:stretch>
            <a:fillRect/>
          </a:stretch>
        </a:blipFill>
      </dgm:spPr>
    </dgm:pt>
    <dgm:pt modelId="{2DF0104B-FBEE-4795-A169-C4CD07A5FEC6}" type="pres">
      <dgm:prSet presAssocID="{B2521465-D031-4383-BDAC-A4FA448578FE}" presName="textRect" presStyleLbl="revTx" presStyleIdx="0" presStyleCnt="4">
        <dgm:presLayoutVars>
          <dgm:bulletEnabled val="1"/>
        </dgm:presLayoutVars>
      </dgm:prSet>
      <dgm:spPr/>
      <dgm:t>
        <a:bodyPr/>
        <a:lstStyle/>
        <a:p>
          <a:endParaRPr lang="zh-CN" altLang="en-US"/>
        </a:p>
      </dgm:t>
    </dgm:pt>
    <dgm:pt modelId="{000809F4-B605-4BAF-A3C5-7B8B85FCEE35}" type="pres">
      <dgm:prSet presAssocID="{2469F969-8FB0-4F35-A7CB-B8C50F4CEB16}" presName="sibTrans" presStyleLbl="sibTrans2D1" presStyleIdx="0" presStyleCnt="0"/>
      <dgm:spPr/>
      <dgm:t>
        <a:bodyPr/>
        <a:lstStyle/>
        <a:p>
          <a:endParaRPr lang="zh-CN" altLang="en-US"/>
        </a:p>
      </dgm:t>
    </dgm:pt>
    <dgm:pt modelId="{B40436B4-062D-4005-BE13-F85287C720A1}" type="pres">
      <dgm:prSet presAssocID="{FCE120A6-3366-492D-963C-AB0DED0D1051}" presName="compNode" presStyleCnt="0"/>
      <dgm:spPr/>
    </dgm:pt>
    <dgm:pt modelId="{790812E8-6BBC-432F-B1D9-2BD789085783}" type="pres">
      <dgm:prSet presAssocID="{FCE120A6-3366-492D-963C-AB0DED0D1051}" presName="pictRect" presStyleLbl="node1" presStyleIdx="1" presStyleCnt="4" custScaleX="92628" custScaleY="106506" custLinFactX="-11178" custLinFactNeighborX="-100000" custLinFactNeighborY="4668"/>
      <dgm:spPr>
        <a:blipFill rotWithShape="0">
          <a:blip xmlns:r="http://schemas.openxmlformats.org/officeDocument/2006/relationships" r:embed="rId2"/>
          <a:stretch>
            <a:fillRect/>
          </a:stretch>
        </a:blipFill>
      </dgm:spPr>
    </dgm:pt>
    <dgm:pt modelId="{B7506F1B-02DF-4EFD-96AD-64759DB05FB9}" type="pres">
      <dgm:prSet presAssocID="{FCE120A6-3366-492D-963C-AB0DED0D1051}" presName="textRect" presStyleLbl="revTx" presStyleIdx="1" presStyleCnt="4" custLinFactX="-1896" custLinFactY="113146" custLinFactNeighborX="-100000" custLinFactNeighborY="200000">
        <dgm:presLayoutVars>
          <dgm:bulletEnabled val="1"/>
        </dgm:presLayoutVars>
      </dgm:prSet>
      <dgm:spPr/>
      <dgm:t>
        <a:bodyPr/>
        <a:lstStyle/>
        <a:p>
          <a:endParaRPr lang="zh-CN" altLang="en-US"/>
        </a:p>
      </dgm:t>
    </dgm:pt>
    <dgm:pt modelId="{2948C563-7FE2-4B07-9E43-2A7C065EA5E2}" type="pres">
      <dgm:prSet presAssocID="{25EF9B3A-276D-4BF9-9ABD-EE49B4475724}" presName="sibTrans" presStyleLbl="sibTrans2D1" presStyleIdx="0" presStyleCnt="0"/>
      <dgm:spPr/>
      <dgm:t>
        <a:bodyPr/>
        <a:lstStyle/>
        <a:p>
          <a:endParaRPr lang="zh-CN" altLang="en-US"/>
        </a:p>
      </dgm:t>
    </dgm:pt>
    <dgm:pt modelId="{C8E6F1EF-3333-4E3D-98BB-3B7B9CCACCB7}" type="pres">
      <dgm:prSet presAssocID="{C28F9CB8-291F-4687-9298-660374C25545}" presName="compNode" presStyleCnt="0"/>
      <dgm:spPr/>
    </dgm:pt>
    <dgm:pt modelId="{176A1148-8819-426A-8F3D-82259069E733}" type="pres">
      <dgm:prSet presAssocID="{C28F9CB8-291F-4687-9298-660374C25545}" presName="pictRect" presStyleLbl="node1" presStyleIdx="2" presStyleCnt="4" custLinFactNeighborX="3580" custLinFactNeighborY="7143"/>
      <dgm:spPr>
        <a:blipFill rotWithShape="0">
          <a:blip xmlns:r="http://schemas.openxmlformats.org/officeDocument/2006/relationships" r:embed="rId3"/>
          <a:stretch>
            <a:fillRect/>
          </a:stretch>
        </a:blipFill>
      </dgm:spPr>
    </dgm:pt>
    <dgm:pt modelId="{B0F320C7-E25D-48A4-A1C6-2762815D48D1}" type="pres">
      <dgm:prSet presAssocID="{C28F9CB8-291F-4687-9298-660374C25545}" presName="textRect" presStyleLbl="revTx" presStyleIdx="2" presStyleCnt="4">
        <dgm:presLayoutVars>
          <dgm:bulletEnabled val="1"/>
        </dgm:presLayoutVars>
      </dgm:prSet>
      <dgm:spPr/>
      <dgm:t>
        <a:bodyPr/>
        <a:lstStyle/>
        <a:p>
          <a:endParaRPr lang="zh-CN" altLang="en-US"/>
        </a:p>
      </dgm:t>
    </dgm:pt>
    <dgm:pt modelId="{90721D51-530D-4E50-93BB-D8CA995B9FC3}" type="pres">
      <dgm:prSet presAssocID="{79C5746C-CF3E-44CC-84B3-2120868283EE}" presName="sibTrans" presStyleLbl="sibTrans2D1" presStyleIdx="0" presStyleCnt="0"/>
      <dgm:spPr/>
      <dgm:t>
        <a:bodyPr/>
        <a:lstStyle/>
        <a:p>
          <a:endParaRPr lang="zh-CN" altLang="en-US"/>
        </a:p>
      </dgm:t>
    </dgm:pt>
    <dgm:pt modelId="{52CEEF6A-39BF-4428-8593-53D8848B6FF1}" type="pres">
      <dgm:prSet presAssocID="{B8685E32-16DA-4BD7-AFDE-37E7E5C73FE7}" presName="compNode" presStyleCnt="0"/>
      <dgm:spPr/>
    </dgm:pt>
    <dgm:pt modelId="{F325DA2C-83F3-4DB2-9FA9-66217AFAFFFA}" type="pres">
      <dgm:prSet presAssocID="{B8685E32-16DA-4BD7-AFDE-37E7E5C73FE7}" presName="pictRect" presStyleLbl="node1" presStyleIdx="3" presStyleCnt="4" custLinFactX="13584" custLinFactNeighborX="100000" custLinFactNeighborY="-2282"/>
      <dgm:spPr>
        <a:blipFill rotWithShape="0">
          <a:blip xmlns:r="http://schemas.openxmlformats.org/officeDocument/2006/relationships" r:embed="rId4"/>
          <a:stretch>
            <a:fillRect/>
          </a:stretch>
        </a:blipFill>
      </dgm:spPr>
    </dgm:pt>
    <dgm:pt modelId="{920B6727-A8FF-4018-ADBA-CF5E190094B7}" type="pres">
      <dgm:prSet presAssocID="{B8685E32-16DA-4BD7-AFDE-37E7E5C73FE7}" presName="textRect" presStyleLbl="revTx" presStyleIdx="3" presStyleCnt="4" custLinFactX="13584" custLinFactNeighborX="100000" custLinFactNeighborY="478">
        <dgm:presLayoutVars>
          <dgm:bulletEnabled val="1"/>
        </dgm:presLayoutVars>
      </dgm:prSet>
      <dgm:spPr/>
      <dgm:t>
        <a:bodyPr/>
        <a:lstStyle/>
        <a:p>
          <a:endParaRPr lang="zh-CN" altLang="en-US"/>
        </a:p>
      </dgm:t>
    </dgm:pt>
  </dgm:ptLst>
  <dgm:cxnLst>
    <dgm:cxn modelId="{AAFC376F-E5E1-4C15-8B8F-CE1D3E0320C6}" type="presOf" srcId="{B8685E32-16DA-4BD7-AFDE-37E7E5C73FE7}" destId="{920B6727-A8FF-4018-ADBA-CF5E190094B7}" srcOrd="0" destOrd="0" presId="urn:microsoft.com/office/officeart/2005/8/layout/pList1#1"/>
    <dgm:cxn modelId="{AC9C6D00-1CAB-42E2-84A2-51FC1A113A3C}" type="presOf" srcId="{25EF9B3A-276D-4BF9-9ABD-EE49B4475724}" destId="{2948C563-7FE2-4B07-9E43-2A7C065EA5E2}" srcOrd="0" destOrd="0" presId="urn:microsoft.com/office/officeart/2005/8/layout/pList1#1"/>
    <dgm:cxn modelId="{908799B7-8419-452C-92A0-F1F8C58D4F8E}" type="presOf" srcId="{2469F969-8FB0-4F35-A7CB-B8C50F4CEB16}" destId="{000809F4-B605-4BAF-A3C5-7B8B85FCEE35}" srcOrd="0" destOrd="0" presId="urn:microsoft.com/office/officeart/2005/8/layout/pList1#1"/>
    <dgm:cxn modelId="{2CB2D6EB-19AA-4242-A1E4-6A93E1D44DCD}" type="presOf" srcId="{FCE120A6-3366-492D-963C-AB0DED0D1051}" destId="{B7506F1B-02DF-4EFD-96AD-64759DB05FB9}" srcOrd="0" destOrd="0" presId="urn:microsoft.com/office/officeart/2005/8/layout/pList1#1"/>
    <dgm:cxn modelId="{81BAD187-38F4-44F7-AE59-5E9492EEA296}" type="presOf" srcId="{79C5746C-CF3E-44CC-84B3-2120868283EE}" destId="{90721D51-530D-4E50-93BB-D8CA995B9FC3}" srcOrd="0" destOrd="0" presId="urn:microsoft.com/office/officeart/2005/8/layout/pList1#1"/>
    <dgm:cxn modelId="{CD483CA6-7AAB-4925-BBF8-30588A3B6592}" srcId="{27C7497E-387D-4142-9BB2-84833B3004CD}" destId="{B2521465-D031-4383-BDAC-A4FA448578FE}" srcOrd="0" destOrd="0" parTransId="{B7540D96-A933-4F46-A18C-1FBAF7EAFC96}" sibTransId="{2469F969-8FB0-4F35-A7CB-B8C50F4CEB16}"/>
    <dgm:cxn modelId="{622CB996-4D0A-4D1C-8C71-4E5DF75F8905}" type="presOf" srcId="{B2521465-D031-4383-BDAC-A4FA448578FE}" destId="{2DF0104B-FBEE-4795-A169-C4CD07A5FEC6}" srcOrd="0" destOrd="0" presId="urn:microsoft.com/office/officeart/2005/8/layout/pList1#1"/>
    <dgm:cxn modelId="{1024A08A-06B8-4636-919F-FC738D6C2012}" srcId="{27C7497E-387D-4142-9BB2-84833B3004CD}" destId="{FCE120A6-3366-492D-963C-AB0DED0D1051}" srcOrd="1" destOrd="0" parTransId="{B2F4D4EF-72A3-4CDE-A00B-6CB277CDDBF4}" sibTransId="{25EF9B3A-276D-4BF9-9ABD-EE49B4475724}"/>
    <dgm:cxn modelId="{E73FE6CB-1333-42E0-82A6-8721991B92F5}" srcId="{27C7497E-387D-4142-9BB2-84833B3004CD}" destId="{C28F9CB8-291F-4687-9298-660374C25545}" srcOrd="2" destOrd="0" parTransId="{CDDD8DC0-89C3-4E1E-896A-979719FB0BF4}" sibTransId="{79C5746C-CF3E-44CC-84B3-2120868283EE}"/>
    <dgm:cxn modelId="{1ED8441E-6EF1-4B0B-8642-73CCFF03F6EC}" srcId="{27C7497E-387D-4142-9BB2-84833B3004CD}" destId="{B8685E32-16DA-4BD7-AFDE-37E7E5C73FE7}" srcOrd="3" destOrd="0" parTransId="{540C1CCD-9578-4CF5-A1A1-BC2AA51AF2A9}" sibTransId="{C56ACF36-086A-4385-BC7D-3C2BC7AE7F65}"/>
    <dgm:cxn modelId="{E7219E48-6307-44BA-8815-F9466DCDF5F1}" type="presOf" srcId="{27C7497E-387D-4142-9BB2-84833B3004CD}" destId="{4D0AD420-00BB-451E-A407-44C5313ECCC7}" srcOrd="0" destOrd="0" presId="urn:microsoft.com/office/officeart/2005/8/layout/pList1#1"/>
    <dgm:cxn modelId="{39D37C23-A32B-4ACB-A6FA-37BFF4BE302D}" type="presOf" srcId="{C28F9CB8-291F-4687-9298-660374C25545}" destId="{B0F320C7-E25D-48A4-A1C6-2762815D48D1}" srcOrd="0" destOrd="0" presId="urn:microsoft.com/office/officeart/2005/8/layout/pList1#1"/>
    <dgm:cxn modelId="{99B79A72-60F0-4816-9D23-09251BEDF5C7}" type="presParOf" srcId="{4D0AD420-00BB-451E-A407-44C5313ECCC7}" destId="{690871F2-A321-48FE-8D79-11C94085F779}" srcOrd="0" destOrd="0" presId="urn:microsoft.com/office/officeart/2005/8/layout/pList1#1"/>
    <dgm:cxn modelId="{28CE1649-7AE6-41AC-87D6-ED096AD86DEF}" type="presParOf" srcId="{690871F2-A321-48FE-8D79-11C94085F779}" destId="{D45A48B6-6891-4178-82BD-0A1EF8F5239F}" srcOrd="0" destOrd="0" presId="urn:microsoft.com/office/officeart/2005/8/layout/pList1#1"/>
    <dgm:cxn modelId="{5D3CA4F6-3355-444F-BA85-99E1D311F64B}" type="presParOf" srcId="{690871F2-A321-48FE-8D79-11C94085F779}" destId="{2DF0104B-FBEE-4795-A169-C4CD07A5FEC6}" srcOrd="1" destOrd="0" presId="urn:microsoft.com/office/officeart/2005/8/layout/pList1#1"/>
    <dgm:cxn modelId="{3FC093B2-2B1E-4CF3-B284-8C628D94E993}" type="presParOf" srcId="{4D0AD420-00BB-451E-A407-44C5313ECCC7}" destId="{000809F4-B605-4BAF-A3C5-7B8B85FCEE35}" srcOrd="1" destOrd="0" presId="urn:microsoft.com/office/officeart/2005/8/layout/pList1#1"/>
    <dgm:cxn modelId="{04A816A1-432B-4933-9613-CCE597A8CAAB}" type="presParOf" srcId="{4D0AD420-00BB-451E-A407-44C5313ECCC7}" destId="{B40436B4-062D-4005-BE13-F85287C720A1}" srcOrd="2" destOrd="0" presId="urn:microsoft.com/office/officeart/2005/8/layout/pList1#1"/>
    <dgm:cxn modelId="{D2FE1C3D-1011-48EE-83EF-83EF7ED6A4BF}" type="presParOf" srcId="{B40436B4-062D-4005-BE13-F85287C720A1}" destId="{790812E8-6BBC-432F-B1D9-2BD789085783}" srcOrd="0" destOrd="0" presId="urn:microsoft.com/office/officeart/2005/8/layout/pList1#1"/>
    <dgm:cxn modelId="{A9BD1520-E772-4F51-B50C-5615D9F4BEB2}" type="presParOf" srcId="{B40436B4-062D-4005-BE13-F85287C720A1}" destId="{B7506F1B-02DF-4EFD-96AD-64759DB05FB9}" srcOrd="1" destOrd="0" presId="urn:microsoft.com/office/officeart/2005/8/layout/pList1#1"/>
    <dgm:cxn modelId="{E5A03560-62CA-4E9C-9EED-DEB6736462C4}" type="presParOf" srcId="{4D0AD420-00BB-451E-A407-44C5313ECCC7}" destId="{2948C563-7FE2-4B07-9E43-2A7C065EA5E2}" srcOrd="3" destOrd="0" presId="urn:microsoft.com/office/officeart/2005/8/layout/pList1#1"/>
    <dgm:cxn modelId="{233745F3-0643-4A6A-92C8-E2F41AF9126A}" type="presParOf" srcId="{4D0AD420-00BB-451E-A407-44C5313ECCC7}" destId="{C8E6F1EF-3333-4E3D-98BB-3B7B9CCACCB7}" srcOrd="4" destOrd="0" presId="urn:microsoft.com/office/officeart/2005/8/layout/pList1#1"/>
    <dgm:cxn modelId="{88113A92-18AD-470E-AEE3-2287E0B26F39}" type="presParOf" srcId="{C8E6F1EF-3333-4E3D-98BB-3B7B9CCACCB7}" destId="{176A1148-8819-426A-8F3D-82259069E733}" srcOrd="0" destOrd="0" presId="urn:microsoft.com/office/officeart/2005/8/layout/pList1#1"/>
    <dgm:cxn modelId="{F0A0DF93-B5F4-4F70-B05C-5A2C06859691}" type="presParOf" srcId="{C8E6F1EF-3333-4E3D-98BB-3B7B9CCACCB7}" destId="{B0F320C7-E25D-48A4-A1C6-2762815D48D1}" srcOrd="1" destOrd="0" presId="urn:microsoft.com/office/officeart/2005/8/layout/pList1#1"/>
    <dgm:cxn modelId="{07443DFF-F928-4CBF-866F-104412F64CD6}" type="presParOf" srcId="{4D0AD420-00BB-451E-A407-44C5313ECCC7}" destId="{90721D51-530D-4E50-93BB-D8CA995B9FC3}" srcOrd="5" destOrd="0" presId="urn:microsoft.com/office/officeart/2005/8/layout/pList1#1"/>
    <dgm:cxn modelId="{993B995B-1192-4E5B-8333-FB8DE810DD1D}" type="presParOf" srcId="{4D0AD420-00BB-451E-A407-44C5313ECCC7}" destId="{52CEEF6A-39BF-4428-8593-53D8848B6FF1}" srcOrd="6" destOrd="0" presId="urn:microsoft.com/office/officeart/2005/8/layout/pList1#1"/>
    <dgm:cxn modelId="{78AA6A61-2A35-45EC-922F-E16F700D10A4}" type="presParOf" srcId="{52CEEF6A-39BF-4428-8593-53D8848B6FF1}" destId="{F325DA2C-83F3-4DB2-9FA9-66217AFAFFFA}" srcOrd="0" destOrd="0" presId="urn:microsoft.com/office/officeart/2005/8/layout/pList1#1"/>
    <dgm:cxn modelId="{666D6541-2349-468C-B592-CC805F576115}" type="presParOf" srcId="{52CEEF6A-39BF-4428-8593-53D8848B6FF1}" destId="{920B6727-A8FF-4018-ADBA-CF5E190094B7}" srcOrd="1" destOrd="0" presId="urn:microsoft.com/office/officeart/2005/8/layout/pList1#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D8BD1C-238A-4528-AD60-8290E63C3767}"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zh-CN" altLang="en-US"/>
        </a:p>
      </dgm:t>
    </dgm:pt>
    <dgm:pt modelId="{393AB9D3-D262-4618-859B-248409D66F09}">
      <dgm:prSet phldrT="[文本]"/>
      <dgm:spPr/>
      <dgm:t>
        <a:bodyPr/>
        <a:lstStyle/>
        <a:p>
          <a:r>
            <a:rPr lang="en-US" altLang="zh-CN" dirty="0" smtClean="0"/>
            <a:t>Cost Structure</a:t>
          </a:r>
          <a:endParaRPr lang="zh-CN" altLang="en-US" dirty="0"/>
        </a:p>
      </dgm:t>
    </dgm:pt>
    <dgm:pt modelId="{267FF524-1AF5-4187-BAB1-5087C73D906A}" type="parTrans" cxnId="{4305FF67-CA92-41FE-B2D2-BE2F083DC1D3}">
      <dgm:prSet/>
      <dgm:spPr/>
      <dgm:t>
        <a:bodyPr/>
        <a:lstStyle/>
        <a:p>
          <a:endParaRPr lang="zh-CN" altLang="en-US"/>
        </a:p>
      </dgm:t>
    </dgm:pt>
    <dgm:pt modelId="{567EC091-4DA7-433D-AEB9-F3F61F28EB39}" type="sibTrans" cxnId="{4305FF67-CA92-41FE-B2D2-BE2F083DC1D3}">
      <dgm:prSet/>
      <dgm:spPr/>
      <dgm:t>
        <a:bodyPr/>
        <a:lstStyle/>
        <a:p>
          <a:endParaRPr lang="zh-CN" altLang="en-US"/>
        </a:p>
      </dgm:t>
    </dgm:pt>
    <dgm:pt modelId="{985948A7-C348-4630-82BA-D6D862759018}">
      <dgm:prSet phldrT="[文本]" custT="1"/>
      <dgm:spPr/>
      <dgm:t>
        <a:bodyPr/>
        <a:lstStyle/>
        <a:p>
          <a:r>
            <a:rPr lang="en-US" altLang="zh-CN" sz="2000" dirty="0" smtClean="0"/>
            <a:t>Land expense</a:t>
          </a:r>
          <a:endParaRPr lang="zh-CN" altLang="en-US" sz="2000" dirty="0"/>
        </a:p>
      </dgm:t>
    </dgm:pt>
    <dgm:pt modelId="{D5FCEB5F-CEDC-441D-A3DA-26A711C3174F}" type="parTrans" cxnId="{34FE1F73-FAC3-4B9C-9143-38A4C465C42F}">
      <dgm:prSet/>
      <dgm:spPr/>
      <dgm:t>
        <a:bodyPr/>
        <a:lstStyle/>
        <a:p>
          <a:endParaRPr lang="zh-CN" altLang="en-US"/>
        </a:p>
      </dgm:t>
    </dgm:pt>
    <dgm:pt modelId="{4E2251DA-80A4-4585-85C5-830CEB2BB081}" type="sibTrans" cxnId="{34FE1F73-FAC3-4B9C-9143-38A4C465C42F}">
      <dgm:prSet/>
      <dgm:spPr/>
      <dgm:t>
        <a:bodyPr/>
        <a:lstStyle/>
        <a:p>
          <a:endParaRPr lang="zh-CN" altLang="en-US"/>
        </a:p>
      </dgm:t>
    </dgm:pt>
    <dgm:pt modelId="{E56E0B74-C403-4B47-9118-E8DE280A0CEF}">
      <dgm:prSet phldrT="[文本]" custT="1"/>
      <dgm:spPr/>
      <dgm:t>
        <a:bodyPr/>
        <a:lstStyle/>
        <a:p>
          <a:r>
            <a:rPr lang="en-US" altLang="zh-CN" sz="2000" dirty="0" smtClean="0"/>
            <a:t>Property Development and Investment</a:t>
          </a:r>
          <a:endParaRPr lang="zh-CN" altLang="en-US" sz="2000" dirty="0"/>
        </a:p>
      </dgm:t>
    </dgm:pt>
    <dgm:pt modelId="{21EF4FBD-AC55-43AB-AB91-645476AF1DC7}" type="parTrans" cxnId="{A9F45F5B-2996-4218-B39B-9F43B0BD6CD9}">
      <dgm:prSet/>
      <dgm:spPr/>
      <dgm:t>
        <a:bodyPr/>
        <a:lstStyle/>
        <a:p>
          <a:endParaRPr lang="zh-CN" altLang="en-US"/>
        </a:p>
      </dgm:t>
    </dgm:pt>
    <dgm:pt modelId="{60410CA7-5B9E-43EE-B3EC-81B2AA40E6E9}" type="sibTrans" cxnId="{A9F45F5B-2996-4218-B39B-9F43B0BD6CD9}">
      <dgm:prSet/>
      <dgm:spPr/>
      <dgm:t>
        <a:bodyPr/>
        <a:lstStyle/>
        <a:p>
          <a:endParaRPr lang="zh-CN" altLang="en-US"/>
        </a:p>
      </dgm:t>
    </dgm:pt>
    <dgm:pt modelId="{B8739199-8091-4E7E-86D9-4C09988387D8}">
      <dgm:prSet phldrT="[文本]"/>
      <dgm:spPr/>
      <dgm:t>
        <a:bodyPr/>
        <a:lstStyle/>
        <a:p>
          <a:r>
            <a:rPr lang="en-US" altLang="zh-CN" dirty="0" smtClean="0"/>
            <a:t>Revenue Composition</a:t>
          </a:r>
          <a:endParaRPr lang="zh-CN" altLang="en-US" dirty="0"/>
        </a:p>
      </dgm:t>
    </dgm:pt>
    <dgm:pt modelId="{A873B646-E3E3-4933-8766-610C01F16981}" type="parTrans" cxnId="{E03DEF66-3B7A-401C-B0DF-D7D2C9B0D430}">
      <dgm:prSet/>
      <dgm:spPr/>
      <dgm:t>
        <a:bodyPr/>
        <a:lstStyle/>
        <a:p>
          <a:endParaRPr lang="zh-CN" altLang="en-US"/>
        </a:p>
      </dgm:t>
    </dgm:pt>
    <dgm:pt modelId="{3997BB8F-4D0A-460B-B258-C9893B22AA30}" type="sibTrans" cxnId="{E03DEF66-3B7A-401C-B0DF-D7D2C9B0D430}">
      <dgm:prSet/>
      <dgm:spPr/>
      <dgm:t>
        <a:bodyPr/>
        <a:lstStyle/>
        <a:p>
          <a:endParaRPr lang="zh-CN" altLang="en-US"/>
        </a:p>
      </dgm:t>
    </dgm:pt>
    <dgm:pt modelId="{5A2E9B90-4877-45F6-8F05-5CF33E83EF68}">
      <dgm:prSet phldrT="[文本]" custT="1"/>
      <dgm:spPr/>
      <dgm:t>
        <a:bodyPr/>
        <a:lstStyle/>
        <a:p>
          <a:r>
            <a:rPr lang="en-US" altLang="zh-CN" sz="2000" dirty="0" smtClean="0"/>
            <a:t>Property sale</a:t>
          </a:r>
          <a:endParaRPr lang="zh-CN" altLang="en-US" sz="2000" dirty="0"/>
        </a:p>
      </dgm:t>
    </dgm:pt>
    <dgm:pt modelId="{A35871A5-A580-4F61-8F7A-3E3C15F7CAF9}" type="parTrans" cxnId="{8FC0CE04-92BC-4C77-9E64-4D4B333F9CD8}">
      <dgm:prSet/>
      <dgm:spPr/>
      <dgm:t>
        <a:bodyPr/>
        <a:lstStyle/>
        <a:p>
          <a:endParaRPr lang="zh-CN" altLang="en-US"/>
        </a:p>
      </dgm:t>
    </dgm:pt>
    <dgm:pt modelId="{9728F736-BE4E-4D46-B402-7A22134DC33F}" type="sibTrans" cxnId="{8FC0CE04-92BC-4C77-9E64-4D4B333F9CD8}">
      <dgm:prSet/>
      <dgm:spPr/>
      <dgm:t>
        <a:bodyPr/>
        <a:lstStyle/>
        <a:p>
          <a:endParaRPr lang="zh-CN" altLang="en-US"/>
        </a:p>
      </dgm:t>
    </dgm:pt>
    <dgm:pt modelId="{1EA276AC-587F-411F-A68E-F062FA059467}">
      <dgm:prSet phldrT="[文本]" custT="1"/>
      <dgm:spPr/>
      <dgm:t>
        <a:bodyPr/>
        <a:lstStyle/>
        <a:p>
          <a:r>
            <a:rPr lang="en-US" altLang="zh-CN" sz="2000" dirty="0" smtClean="0"/>
            <a:t>Rental Income</a:t>
          </a:r>
          <a:endParaRPr lang="zh-CN" altLang="en-US" sz="2000" dirty="0"/>
        </a:p>
      </dgm:t>
    </dgm:pt>
    <dgm:pt modelId="{88FBF51C-ECC0-46E6-8DF2-99CA13A03609}" type="parTrans" cxnId="{DBFAB5A0-A0B4-429D-B309-9D18DAFF12C1}">
      <dgm:prSet/>
      <dgm:spPr/>
      <dgm:t>
        <a:bodyPr/>
        <a:lstStyle/>
        <a:p>
          <a:endParaRPr lang="zh-CN" altLang="en-US"/>
        </a:p>
      </dgm:t>
    </dgm:pt>
    <dgm:pt modelId="{0DD4A0CF-0E29-48D3-AD29-A6F9AE624137}" type="sibTrans" cxnId="{DBFAB5A0-A0B4-429D-B309-9D18DAFF12C1}">
      <dgm:prSet/>
      <dgm:spPr/>
      <dgm:t>
        <a:bodyPr/>
        <a:lstStyle/>
        <a:p>
          <a:endParaRPr lang="zh-CN" altLang="en-US"/>
        </a:p>
      </dgm:t>
    </dgm:pt>
    <dgm:pt modelId="{341D9D04-88CF-400B-9219-CF2BC2293264}" type="pres">
      <dgm:prSet presAssocID="{ADD8BD1C-238A-4528-AD60-8290E63C3767}" presName="diagram" presStyleCnt="0">
        <dgm:presLayoutVars>
          <dgm:chPref val="1"/>
          <dgm:dir/>
          <dgm:animOne val="branch"/>
          <dgm:animLvl val="lvl"/>
          <dgm:resizeHandles/>
        </dgm:presLayoutVars>
      </dgm:prSet>
      <dgm:spPr/>
      <dgm:t>
        <a:bodyPr/>
        <a:lstStyle/>
        <a:p>
          <a:endParaRPr lang="zh-CN" altLang="en-US"/>
        </a:p>
      </dgm:t>
    </dgm:pt>
    <dgm:pt modelId="{C270E29D-791B-43DC-A1B6-12A213445193}" type="pres">
      <dgm:prSet presAssocID="{393AB9D3-D262-4618-859B-248409D66F09}" presName="root" presStyleCnt="0"/>
      <dgm:spPr/>
    </dgm:pt>
    <dgm:pt modelId="{3080F8C0-4CB5-4DBD-A543-CA5E6BBCBA2B}" type="pres">
      <dgm:prSet presAssocID="{393AB9D3-D262-4618-859B-248409D66F09}" presName="rootComposite" presStyleCnt="0"/>
      <dgm:spPr/>
    </dgm:pt>
    <dgm:pt modelId="{C1B0A590-95BF-4C77-BA5B-F007F1D09845}" type="pres">
      <dgm:prSet presAssocID="{393AB9D3-D262-4618-859B-248409D66F09}" presName="rootText" presStyleLbl="node1" presStyleIdx="0" presStyleCnt="2"/>
      <dgm:spPr/>
      <dgm:t>
        <a:bodyPr/>
        <a:lstStyle/>
        <a:p>
          <a:endParaRPr lang="zh-CN" altLang="en-US"/>
        </a:p>
      </dgm:t>
    </dgm:pt>
    <dgm:pt modelId="{DD025F87-5139-4EFF-94F0-10241CA45712}" type="pres">
      <dgm:prSet presAssocID="{393AB9D3-D262-4618-859B-248409D66F09}" presName="rootConnector" presStyleLbl="node1" presStyleIdx="0" presStyleCnt="2"/>
      <dgm:spPr/>
      <dgm:t>
        <a:bodyPr/>
        <a:lstStyle/>
        <a:p>
          <a:endParaRPr lang="zh-CN" altLang="en-US"/>
        </a:p>
      </dgm:t>
    </dgm:pt>
    <dgm:pt modelId="{F4DA4C18-72BB-4087-80FB-B6A4820A3F63}" type="pres">
      <dgm:prSet presAssocID="{393AB9D3-D262-4618-859B-248409D66F09}" presName="childShape" presStyleCnt="0"/>
      <dgm:spPr/>
    </dgm:pt>
    <dgm:pt modelId="{285A7A3E-FB36-4447-B4FC-8B5D2A63DD35}" type="pres">
      <dgm:prSet presAssocID="{D5FCEB5F-CEDC-441D-A3DA-26A711C3174F}" presName="Name13" presStyleLbl="parChTrans1D2" presStyleIdx="0" presStyleCnt="4"/>
      <dgm:spPr/>
      <dgm:t>
        <a:bodyPr/>
        <a:lstStyle/>
        <a:p>
          <a:endParaRPr lang="zh-CN" altLang="en-US"/>
        </a:p>
      </dgm:t>
    </dgm:pt>
    <dgm:pt modelId="{7516267A-028C-4DC5-8405-59712B89012B}" type="pres">
      <dgm:prSet presAssocID="{985948A7-C348-4630-82BA-D6D862759018}" presName="childText" presStyleLbl="bgAcc1" presStyleIdx="0" presStyleCnt="4" custScaleY="67532">
        <dgm:presLayoutVars>
          <dgm:bulletEnabled val="1"/>
        </dgm:presLayoutVars>
      </dgm:prSet>
      <dgm:spPr/>
      <dgm:t>
        <a:bodyPr/>
        <a:lstStyle/>
        <a:p>
          <a:endParaRPr lang="zh-CN" altLang="en-US"/>
        </a:p>
      </dgm:t>
    </dgm:pt>
    <dgm:pt modelId="{286EA5BD-41B6-4B41-BF04-B56C6A4A2E14}" type="pres">
      <dgm:prSet presAssocID="{21EF4FBD-AC55-43AB-AB91-645476AF1DC7}" presName="Name13" presStyleLbl="parChTrans1D2" presStyleIdx="1" presStyleCnt="4"/>
      <dgm:spPr/>
      <dgm:t>
        <a:bodyPr/>
        <a:lstStyle/>
        <a:p>
          <a:endParaRPr lang="zh-CN" altLang="en-US"/>
        </a:p>
      </dgm:t>
    </dgm:pt>
    <dgm:pt modelId="{D64CB752-181F-4C7E-9177-0F55FDABD398}" type="pres">
      <dgm:prSet presAssocID="{E56E0B74-C403-4B47-9118-E8DE280A0CEF}" presName="childText" presStyleLbl="bgAcc1" presStyleIdx="1" presStyleCnt="4" custScaleY="58238">
        <dgm:presLayoutVars>
          <dgm:bulletEnabled val="1"/>
        </dgm:presLayoutVars>
      </dgm:prSet>
      <dgm:spPr/>
      <dgm:t>
        <a:bodyPr/>
        <a:lstStyle/>
        <a:p>
          <a:endParaRPr lang="zh-CN" altLang="en-US"/>
        </a:p>
      </dgm:t>
    </dgm:pt>
    <dgm:pt modelId="{CD95F3A2-2DEF-4452-816C-66717139606B}" type="pres">
      <dgm:prSet presAssocID="{B8739199-8091-4E7E-86D9-4C09988387D8}" presName="root" presStyleCnt="0"/>
      <dgm:spPr/>
    </dgm:pt>
    <dgm:pt modelId="{1225FB26-8083-4B78-B91F-F637FD32B89E}" type="pres">
      <dgm:prSet presAssocID="{B8739199-8091-4E7E-86D9-4C09988387D8}" presName="rootComposite" presStyleCnt="0"/>
      <dgm:spPr/>
    </dgm:pt>
    <dgm:pt modelId="{2BC55FB5-916F-4FC3-9FCA-8B85737E5072}" type="pres">
      <dgm:prSet presAssocID="{B8739199-8091-4E7E-86D9-4C09988387D8}" presName="rootText" presStyleLbl="node1" presStyleIdx="1" presStyleCnt="2"/>
      <dgm:spPr/>
      <dgm:t>
        <a:bodyPr/>
        <a:lstStyle/>
        <a:p>
          <a:endParaRPr lang="zh-CN" altLang="en-US"/>
        </a:p>
      </dgm:t>
    </dgm:pt>
    <dgm:pt modelId="{F3E5CDF3-75D1-4A5F-A3F8-548916069701}" type="pres">
      <dgm:prSet presAssocID="{B8739199-8091-4E7E-86D9-4C09988387D8}" presName="rootConnector" presStyleLbl="node1" presStyleIdx="1" presStyleCnt="2"/>
      <dgm:spPr/>
      <dgm:t>
        <a:bodyPr/>
        <a:lstStyle/>
        <a:p>
          <a:endParaRPr lang="zh-CN" altLang="en-US"/>
        </a:p>
      </dgm:t>
    </dgm:pt>
    <dgm:pt modelId="{50099F60-0E84-4D4F-87D5-AAE2A22C1EAB}" type="pres">
      <dgm:prSet presAssocID="{B8739199-8091-4E7E-86D9-4C09988387D8}" presName="childShape" presStyleCnt="0"/>
      <dgm:spPr/>
    </dgm:pt>
    <dgm:pt modelId="{6F1DAAE6-61CA-4AC1-98E9-2BE5EEF84816}" type="pres">
      <dgm:prSet presAssocID="{A35871A5-A580-4F61-8F7A-3E3C15F7CAF9}" presName="Name13" presStyleLbl="parChTrans1D2" presStyleIdx="2" presStyleCnt="4"/>
      <dgm:spPr/>
      <dgm:t>
        <a:bodyPr/>
        <a:lstStyle/>
        <a:p>
          <a:endParaRPr lang="zh-CN" altLang="en-US"/>
        </a:p>
      </dgm:t>
    </dgm:pt>
    <dgm:pt modelId="{915E7591-FE8C-4375-AFAB-DB3B0B5D9DDD}" type="pres">
      <dgm:prSet presAssocID="{5A2E9B90-4877-45F6-8F05-5CF33E83EF68}" presName="childText" presStyleLbl="bgAcc1" presStyleIdx="2" presStyleCnt="4" custScaleY="66555">
        <dgm:presLayoutVars>
          <dgm:bulletEnabled val="1"/>
        </dgm:presLayoutVars>
      </dgm:prSet>
      <dgm:spPr/>
      <dgm:t>
        <a:bodyPr/>
        <a:lstStyle/>
        <a:p>
          <a:endParaRPr lang="zh-CN" altLang="en-US"/>
        </a:p>
      </dgm:t>
    </dgm:pt>
    <dgm:pt modelId="{FF7040D1-2C71-4F50-BC52-133F5DE5BB47}" type="pres">
      <dgm:prSet presAssocID="{88FBF51C-ECC0-46E6-8DF2-99CA13A03609}" presName="Name13" presStyleLbl="parChTrans1D2" presStyleIdx="3" presStyleCnt="4"/>
      <dgm:spPr/>
      <dgm:t>
        <a:bodyPr/>
        <a:lstStyle/>
        <a:p>
          <a:endParaRPr lang="zh-CN" altLang="en-US"/>
        </a:p>
      </dgm:t>
    </dgm:pt>
    <dgm:pt modelId="{A5DD835E-1176-454E-AED3-5CE138F39089}" type="pres">
      <dgm:prSet presAssocID="{1EA276AC-587F-411F-A68E-F062FA059467}" presName="childText" presStyleLbl="bgAcc1" presStyleIdx="3" presStyleCnt="4" custScaleY="64546">
        <dgm:presLayoutVars>
          <dgm:bulletEnabled val="1"/>
        </dgm:presLayoutVars>
      </dgm:prSet>
      <dgm:spPr/>
      <dgm:t>
        <a:bodyPr/>
        <a:lstStyle/>
        <a:p>
          <a:endParaRPr lang="zh-CN" altLang="en-US"/>
        </a:p>
      </dgm:t>
    </dgm:pt>
  </dgm:ptLst>
  <dgm:cxnLst>
    <dgm:cxn modelId="{4305FF67-CA92-41FE-B2D2-BE2F083DC1D3}" srcId="{ADD8BD1C-238A-4528-AD60-8290E63C3767}" destId="{393AB9D3-D262-4618-859B-248409D66F09}" srcOrd="0" destOrd="0" parTransId="{267FF524-1AF5-4187-BAB1-5087C73D906A}" sibTransId="{567EC091-4DA7-433D-AEB9-F3F61F28EB39}"/>
    <dgm:cxn modelId="{C1028DB9-A279-4660-957C-6865CCDD5B6E}" type="presOf" srcId="{393AB9D3-D262-4618-859B-248409D66F09}" destId="{DD025F87-5139-4EFF-94F0-10241CA45712}" srcOrd="1" destOrd="0" presId="urn:microsoft.com/office/officeart/2005/8/layout/hierarchy3"/>
    <dgm:cxn modelId="{8D4181D2-9172-4CA0-BD11-5814FB1B98A8}" type="presOf" srcId="{1EA276AC-587F-411F-A68E-F062FA059467}" destId="{A5DD835E-1176-454E-AED3-5CE138F39089}" srcOrd="0" destOrd="0" presId="urn:microsoft.com/office/officeart/2005/8/layout/hierarchy3"/>
    <dgm:cxn modelId="{34FE1F73-FAC3-4B9C-9143-38A4C465C42F}" srcId="{393AB9D3-D262-4618-859B-248409D66F09}" destId="{985948A7-C348-4630-82BA-D6D862759018}" srcOrd="0" destOrd="0" parTransId="{D5FCEB5F-CEDC-441D-A3DA-26A711C3174F}" sibTransId="{4E2251DA-80A4-4585-85C5-830CEB2BB081}"/>
    <dgm:cxn modelId="{0FA3E430-8A4F-46BB-A3BE-200B0F09CC73}" type="presOf" srcId="{88FBF51C-ECC0-46E6-8DF2-99CA13A03609}" destId="{FF7040D1-2C71-4F50-BC52-133F5DE5BB47}" srcOrd="0" destOrd="0" presId="urn:microsoft.com/office/officeart/2005/8/layout/hierarchy3"/>
    <dgm:cxn modelId="{AC4BE817-5FD6-4DA2-9325-1E60E4766244}" type="presOf" srcId="{393AB9D3-D262-4618-859B-248409D66F09}" destId="{C1B0A590-95BF-4C77-BA5B-F007F1D09845}" srcOrd="0" destOrd="0" presId="urn:microsoft.com/office/officeart/2005/8/layout/hierarchy3"/>
    <dgm:cxn modelId="{DBFAB5A0-A0B4-429D-B309-9D18DAFF12C1}" srcId="{B8739199-8091-4E7E-86D9-4C09988387D8}" destId="{1EA276AC-587F-411F-A68E-F062FA059467}" srcOrd="1" destOrd="0" parTransId="{88FBF51C-ECC0-46E6-8DF2-99CA13A03609}" sibTransId="{0DD4A0CF-0E29-48D3-AD29-A6F9AE624137}"/>
    <dgm:cxn modelId="{3E90C3DF-E658-46EF-8D7E-85DCEBF0CFEA}" type="presOf" srcId="{B8739199-8091-4E7E-86D9-4C09988387D8}" destId="{F3E5CDF3-75D1-4A5F-A3F8-548916069701}" srcOrd="1" destOrd="0" presId="urn:microsoft.com/office/officeart/2005/8/layout/hierarchy3"/>
    <dgm:cxn modelId="{64ACD6C1-F14A-43CD-B619-065F1CE0B385}" type="presOf" srcId="{21EF4FBD-AC55-43AB-AB91-645476AF1DC7}" destId="{286EA5BD-41B6-4B41-BF04-B56C6A4A2E14}" srcOrd="0" destOrd="0" presId="urn:microsoft.com/office/officeart/2005/8/layout/hierarchy3"/>
    <dgm:cxn modelId="{8FC0CE04-92BC-4C77-9E64-4D4B333F9CD8}" srcId="{B8739199-8091-4E7E-86D9-4C09988387D8}" destId="{5A2E9B90-4877-45F6-8F05-5CF33E83EF68}" srcOrd="0" destOrd="0" parTransId="{A35871A5-A580-4F61-8F7A-3E3C15F7CAF9}" sibTransId="{9728F736-BE4E-4D46-B402-7A22134DC33F}"/>
    <dgm:cxn modelId="{A9F45F5B-2996-4218-B39B-9F43B0BD6CD9}" srcId="{393AB9D3-D262-4618-859B-248409D66F09}" destId="{E56E0B74-C403-4B47-9118-E8DE280A0CEF}" srcOrd="1" destOrd="0" parTransId="{21EF4FBD-AC55-43AB-AB91-645476AF1DC7}" sibTransId="{60410CA7-5B9E-43EE-B3EC-81B2AA40E6E9}"/>
    <dgm:cxn modelId="{4C048594-97D9-4890-BA3F-72CE88615225}" type="presOf" srcId="{985948A7-C348-4630-82BA-D6D862759018}" destId="{7516267A-028C-4DC5-8405-59712B89012B}" srcOrd="0" destOrd="0" presId="urn:microsoft.com/office/officeart/2005/8/layout/hierarchy3"/>
    <dgm:cxn modelId="{159621DC-5AF6-43D0-A33B-0B85267ACBBE}" type="presOf" srcId="{ADD8BD1C-238A-4528-AD60-8290E63C3767}" destId="{341D9D04-88CF-400B-9219-CF2BC2293264}" srcOrd="0" destOrd="0" presId="urn:microsoft.com/office/officeart/2005/8/layout/hierarchy3"/>
    <dgm:cxn modelId="{5954D4D6-16B8-450A-BD60-CFAA863CDDB8}" type="presOf" srcId="{A35871A5-A580-4F61-8F7A-3E3C15F7CAF9}" destId="{6F1DAAE6-61CA-4AC1-98E9-2BE5EEF84816}" srcOrd="0" destOrd="0" presId="urn:microsoft.com/office/officeart/2005/8/layout/hierarchy3"/>
    <dgm:cxn modelId="{05F801BD-BEBE-417D-A0D9-1E20F834804E}" type="presOf" srcId="{5A2E9B90-4877-45F6-8F05-5CF33E83EF68}" destId="{915E7591-FE8C-4375-AFAB-DB3B0B5D9DDD}" srcOrd="0" destOrd="0" presId="urn:microsoft.com/office/officeart/2005/8/layout/hierarchy3"/>
    <dgm:cxn modelId="{12EE65BA-7569-4CD6-A536-E100A731E45E}" type="presOf" srcId="{E56E0B74-C403-4B47-9118-E8DE280A0CEF}" destId="{D64CB752-181F-4C7E-9177-0F55FDABD398}" srcOrd="0" destOrd="0" presId="urn:microsoft.com/office/officeart/2005/8/layout/hierarchy3"/>
    <dgm:cxn modelId="{37D39AFD-21FE-4E2F-A56E-B691AEF8E881}" type="presOf" srcId="{D5FCEB5F-CEDC-441D-A3DA-26A711C3174F}" destId="{285A7A3E-FB36-4447-B4FC-8B5D2A63DD35}" srcOrd="0" destOrd="0" presId="urn:microsoft.com/office/officeart/2005/8/layout/hierarchy3"/>
    <dgm:cxn modelId="{12CB827E-6DA0-476E-9FF2-AA6969FF49AB}" type="presOf" srcId="{B8739199-8091-4E7E-86D9-4C09988387D8}" destId="{2BC55FB5-916F-4FC3-9FCA-8B85737E5072}" srcOrd="0" destOrd="0" presId="urn:microsoft.com/office/officeart/2005/8/layout/hierarchy3"/>
    <dgm:cxn modelId="{E03DEF66-3B7A-401C-B0DF-D7D2C9B0D430}" srcId="{ADD8BD1C-238A-4528-AD60-8290E63C3767}" destId="{B8739199-8091-4E7E-86D9-4C09988387D8}" srcOrd="1" destOrd="0" parTransId="{A873B646-E3E3-4933-8766-610C01F16981}" sibTransId="{3997BB8F-4D0A-460B-B258-C9893B22AA30}"/>
    <dgm:cxn modelId="{639A35E5-3A6A-42C1-8B88-6D4D47FA5141}" type="presParOf" srcId="{341D9D04-88CF-400B-9219-CF2BC2293264}" destId="{C270E29D-791B-43DC-A1B6-12A213445193}" srcOrd="0" destOrd="0" presId="urn:microsoft.com/office/officeart/2005/8/layout/hierarchy3"/>
    <dgm:cxn modelId="{DE5D65BD-9602-43B4-98B7-B4330F48D997}" type="presParOf" srcId="{C270E29D-791B-43DC-A1B6-12A213445193}" destId="{3080F8C0-4CB5-4DBD-A543-CA5E6BBCBA2B}" srcOrd="0" destOrd="0" presId="urn:microsoft.com/office/officeart/2005/8/layout/hierarchy3"/>
    <dgm:cxn modelId="{E03A7D4D-A61A-4725-9115-74B4F34E6B8A}" type="presParOf" srcId="{3080F8C0-4CB5-4DBD-A543-CA5E6BBCBA2B}" destId="{C1B0A590-95BF-4C77-BA5B-F007F1D09845}" srcOrd="0" destOrd="0" presId="urn:microsoft.com/office/officeart/2005/8/layout/hierarchy3"/>
    <dgm:cxn modelId="{1719AF93-CCAE-4F66-B009-C150DD8D141F}" type="presParOf" srcId="{3080F8C0-4CB5-4DBD-A543-CA5E6BBCBA2B}" destId="{DD025F87-5139-4EFF-94F0-10241CA45712}" srcOrd="1" destOrd="0" presId="urn:microsoft.com/office/officeart/2005/8/layout/hierarchy3"/>
    <dgm:cxn modelId="{281C2DB7-EB06-4003-9BC6-A52663685961}" type="presParOf" srcId="{C270E29D-791B-43DC-A1B6-12A213445193}" destId="{F4DA4C18-72BB-4087-80FB-B6A4820A3F63}" srcOrd="1" destOrd="0" presId="urn:microsoft.com/office/officeart/2005/8/layout/hierarchy3"/>
    <dgm:cxn modelId="{7A1F2E93-4D19-471B-B266-94B4AA49D515}" type="presParOf" srcId="{F4DA4C18-72BB-4087-80FB-B6A4820A3F63}" destId="{285A7A3E-FB36-4447-B4FC-8B5D2A63DD35}" srcOrd="0" destOrd="0" presId="urn:microsoft.com/office/officeart/2005/8/layout/hierarchy3"/>
    <dgm:cxn modelId="{7008066A-486B-4EB2-871D-7A5D169434AF}" type="presParOf" srcId="{F4DA4C18-72BB-4087-80FB-B6A4820A3F63}" destId="{7516267A-028C-4DC5-8405-59712B89012B}" srcOrd="1" destOrd="0" presId="urn:microsoft.com/office/officeart/2005/8/layout/hierarchy3"/>
    <dgm:cxn modelId="{BE9AF2FA-16B9-4566-926D-89DD20E62E37}" type="presParOf" srcId="{F4DA4C18-72BB-4087-80FB-B6A4820A3F63}" destId="{286EA5BD-41B6-4B41-BF04-B56C6A4A2E14}" srcOrd="2" destOrd="0" presId="urn:microsoft.com/office/officeart/2005/8/layout/hierarchy3"/>
    <dgm:cxn modelId="{2A24A232-E410-4D9D-86D4-43ACEB47DD7E}" type="presParOf" srcId="{F4DA4C18-72BB-4087-80FB-B6A4820A3F63}" destId="{D64CB752-181F-4C7E-9177-0F55FDABD398}" srcOrd="3" destOrd="0" presId="urn:microsoft.com/office/officeart/2005/8/layout/hierarchy3"/>
    <dgm:cxn modelId="{08B03683-6FAB-437B-82A7-2F993500CEEA}" type="presParOf" srcId="{341D9D04-88CF-400B-9219-CF2BC2293264}" destId="{CD95F3A2-2DEF-4452-816C-66717139606B}" srcOrd="1" destOrd="0" presId="urn:microsoft.com/office/officeart/2005/8/layout/hierarchy3"/>
    <dgm:cxn modelId="{8D771716-BF20-4AA2-966B-7C4BA5F87B91}" type="presParOf" srcId="{CD95F3A2-2DEF-4452-816C-66717139606B}" destId="{1225FB26-8083-4B78-B91F-F637FD32B89E}" srcOrd="0" destOrd="0" presId="urn:microsoft.com/office/officeart/2005/8/layout/hierarchy3"/>
    <dgm:cxn modelId="{1D107FCA-506A-48F0-84E7-8A04E973AEF5}" type="presParOf" srcId="{1225FB26-8083-4B78-B91F-F637FD32B89E}" destId="{2BC55FB5-916F-4FC3-9FCA-8B85737E5072}" srcOrd="0" destOrd="0" presId="urn:microsoft.com/office/officeart/2005/8/layout/hierarchy3"/>
    <dgm:cxn modelId="{E2EB9123-4B81-4F18-9FAF-A5E772622DC5}" type="presParOf" srcId="{1225FB26-8083-4B78-B91F-F637FD32B89E}" destId="{F3E5CDF3-75D1-4A5F-A3F8-548916069701}" srcOrd="1" destOrd="0" presId="urn:microsoft.com/office/officeart/2005/8/layout/hierarchy3"/>
    <dgm:cxn modelId="{049F6250-1BA9-4938-938B-59339D01E0B4}" type="presParOf" srcId="{CD95F3A2-2DEF-4452-816C-66717139606B}" destId="{50099F60-0E84-4D4F-87D5-AAE2A22C1EAB}" srcOrd="1" destOrd="0" presId="urn:microsoft.com/office/officeart/2005/8/layout/hierarchy3"/>
    <dgm:cxn modelId="{D21C50A4-15AE-4C9D-92F8-F49470DD6D42}" type="presParOf" srcId="{50099F60-0E84-4D4F-87D5-AAE2A22C1EAB}" destId="{6F1DAAE6-61CA-4AC1-98E9-2BE5EEF84816}" srcOrd="0" destOrd="0" presId="urn:microsoft.com/office/officeart/2005/8/layout/hierarchy3"/>
    <dgm:cxn modelId="{BCA1E19B-7619-412F-9705-20E50723AA98}" type="presParOf" srcId="{50099F60-0E84-4D4F-87D5-AAE2A22C1EAB}" destId="{915E7591-FE8C-4375-AFAB-DB3B0B5D9DDD}" srcOrd="1" destOrd="0" presId="urn:microsoft.com/office/officeart/2005/8/layout/hierarchy3"/>
    <dgm:cxn modelId="{7B563BFC-9EF2-43B7-88F8-D3CCE29AA72A}" type="presParOf" srcId="{50099F60-0E84-4D4F-87D5-AAE2A22C1EAB}" destId="{FF7040D1-2C71-4F50-BC52-133F5DE5BB47}" srcOrd="2" destOrd="0" presId="urn:microsoft.com/office/officeart/2005/8/layout/hierarchy3"/>
    <dgm:cxn modelId="{7EDDFB73-3F03-4165-B81D-1233975CD5C3}" type="presParOf" srcId="{50099F60-0E84-4D4F-87D5-AAE2A22C1EAB}" destId="{A5DD835E-1176-454E-AED3-5CE138F39089}" srcOrd="3" destOrd="0" presId="urn:microsoft.com/office/officeart/2005/8/layout/hierarchy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73B7EC-F5EA-45CA-9BFA-06D390230AA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CN" altLang="en-US"/>
        </a:p>
      </dgm:t>
    </dgm:pt>
    <dgm:pt modelId="{D59E227A-DA31-4D66-B5AC-6117797FA8B3}">
      <dgm:prSet phldrT="[文本]"/>
      <dgm:spPr/>
      <dgm:t>
        <a:bodyPr/>
        <a:lstStyle/>
        <a:p>
          <a:r>
            <a:rPr lang="en-US" altLang="zh-CN" dirty="0" smtClean="0"/>
            <a:t>Hong Kong	</a:t>
          </a:r>
          <a:endParaRPr lang="zh-CN" altLang="en-US" dirty="0"/>
        </a:p>
      </dgm:t>
    </dgm:pt>
    <dgm:pt modelId="{45800CDD-55D2-48B7-A9C1-7FC9D62627C8}" type="parTrans" cxnId="{077238A9-D856-4995-A702-B68DF5E16851}">
      <dgm:prSet/>
      <dgm:spPr/>
      <dgm:t>
        <a:bodyPr/>
        <a:lstStyle/>
        <a:p>
          <a:endParaRPr lang="zh-CN" altLang="en-US"/>
        </a:p>
      </dgm:t>
    </dgm:pt>
    <dgm:pt modelId="{CC51C21C-9005-4E8F-B2DC-82C18E680158}" type="sibTrans" cxnId="{077238A9-D856-4995-A702-B68DF5E16851}">
      <dgm:prSet/>
      <dgm:spPr/>
      <dgm:t>
        <a:bodyPr/>
        <a:lstStyle/>
        <a:p>
          <a:endParaRPr lang="zh-CN" altLang="en-US"/>
        </a:p>
      </dgm:t>
    </dgm:pt>
    <dgm:pt modelId="{6B7D3E7B-CDE6-483C-9F51-AB9C2D7969CC}">
      <dgm:prSet phldrT="[文本]"/>
      <dgm:spPr/>
      <dgm:t>
        <a:bodyPr/>
        <a:lstStyle/>
        <a:p>
          <a:r>
            <a:rPr lang="en-US" altLang="zh-CN" dirty="0" smtClean="0"/>
            <a:t>Urban Areas: average land cost less than US$ 510 per sq. ft.</a:t>
          </a:r>
          <a:endParaRPr lang="zh-CN" altLang="en-US" dirty="0"/>
        </a:p>
      </dgm:t>
    </dgm:pt>
    <dgm:pt modelId="{9050B04F-20E2-48BB-9563-513E79D099E7}" type="parTrans" cxnId="{DEA1D8DA-F408-4D20-8C9F-A471DDFC2455}">
      <dgm:prSet/>
      <dgm:spPr/>
      <dgm:t>
        <a:bodyPr/>
        <a:lstStyle/>
        <a:p>
          <a:endParaRPr lang="zh-CN" altLang="en-US"/>
        </a:p>
      </dgm:t>
    </dgm:pt>
    <dgm:pt modelId="{DF3DA009-DFFF-440D-B629-4C8D14A995F9}" type="sibTrans" cxnId="{DEA1D8DA-F408-4D20-8C9F-A471DDFC2455}">
      <dgm:prSet/>
      <dgm:spPr/>
      <dgm:t>
        <a:bodyPr/>
        <a:lstStyle/>
        <a:p>
          <a:endParaRPr lang="zh-CN" altLang="en-US"/>
        </a:p>
      </dgm:t>
    </dgm:pt>
    <dgm:pt modelId="{0FE78A30-7E44-4520-A8BD-F3B0DE9D8C60}">
      <dgm:prSet phldrT="[文本]"/>
      <dgm:spPr/>
      <dgm:t>
        <a:bodyPr/>
        <a:lstStyle/>
        <a:p>
          <a:r>
            <a:rPr lang="en-US" altLang="zh-CN" dirty="0" smtClean="0"/>
            <a:t>Mainland China</a:t>
          </a:r>
          <a:endParaRPr lang="zh-CN" altLang="en-US" dirty="0"/>
        </a:p>
      </dgm:t>
    </dgm:pt>
    <dgm:pt modelId="{C677DB32-1337-49ED-9A33-28349544F13A}" type="parTrans" cxnId="{B7E5A769-99BC-43DA-918E-AAA341581E36}">
      <dgm:prSet/>
      <dgm:spPr/>
      <dgm:t>
        <a:bodyPr/>
        <a:lstStyle/>
        <a:p>
          <a:endParaRPr lang="zh-CN" altLang="en-US"/>
        </a:p>
      </dgm:t>
    </dgm:pt>
    <dgm:pt modelId="{13975136-73B5-4380-A1E9-938573C98552}" type="sibTrans" cxnId="{B7E5A769-99BC-43DA-918E-AAA341581E36}">
      <dgm:prSet/>
      <dgm:spPr/>
      <dgm:t>
        <a:bodyPr/>
        <a:lstStyle/>
        <a:p>
          <a:endParaRPr lang="zh-CN" altLang="en-US"/>
        </a:p>
      </dgm:t>
    </dgm:pt>
    <dgm:pt modelId="{76A78FB7-871D-4375-BFFF-4FFA2E58647E}">
      <dgm:prSet phldrT="[文本]"/>
      <dgm:spPr/>
      <dgm:t>
        <a:bodyPr/>
        <a:lstStyle/>
        <a:p>
          <a:r>
            <a:rPr lang="en-US" altLang="zh-CN" dirty="0" smtClean="0"/>
            <a:t>Most of the development projects were acquired previous years at relatively low cost</a:t>
          </a:r>
          <a:endParaRPr lang="zh-CN" altLang="en-US" dirty="0"/>
        </a:p>
      </dgm:t>
    </dgm:pt>
    <dgm:pt modelId="{1BBE2192-95B6-4AC0-8761-00DDAFCE023C}" type="parTrans" cxnId="{7192512B-C36A-4FC6-810D-E9DF8C740D13}">
      <dgm:prSet/>
      <dgm:spPr/>
      <dgm:t>
        <a:bodyPr/>
        <a:lstStyle/>
        <a:p>
          <a:endParaRPr lang="zh-CN" altLang="en-US"/>
        </a:p>
      </dgm:t>
    </dgm:pt>
    <dgm:pt modelId="{4814ACE1-82DF-4EE4-96C1-4030F02A7E2D}" type="sibTrans" cxnId="{7192512B-C36A-4FC6-810D-E9DF8C740D13}">
      <dgm:prSet/>
      <dgm:spPr/>
      <dgm:t>
        <a:bodyPr/>
        <a:lstStyle/>
        <a:p>
          <a:endParaRPr lang="zh-CN" altLang="en-US"/>
        </a:p>
      </dgm:t>
    </dgm:pt>
    <dgm:pt modelId="{8FC3C7CC-9443-48B0-9B1B-4D5CA7EF235A}">
      <dgm:prSet phldrT="[文本]"/>
      <dgm:spPr/>
      <dgm:t>
        <a:bodyPr/>
        <a:lstStyle/>
        <a:p>
          <a:r>
            <a:rPr lang="en-US" altLang="zh-CN" dirty="0" smtClean="0"/>
            <a:t>Suburban Areas: US$ 300-450 per </a:t>
          </a:r>
          <a:r>
            <a:rPr lang="en-US" altLang="zh-CN" dirty="0" err="1" smtClean="0"/>
            <a:t>sq.ft</a:t>
          </a:r>
          <a:r>
            <a:rPr lang="en-US" altLang="zh-CN" dirty="0" smtClean="0"/>
            <a:t>.</a:t>
          </a:r>
          <a:endParaRPr lang="zh-CN" altLang="en-US" dirty="0"/>
        </a:p>
      </dgm:t>
    </dgm:pt>
    <dgm:pt modelId="{03D84B2D-7550-44BE-AC73-125E47DD33BB}" type="parTrans" cxnId="{E4654347-7417-450C-82B0-4DCC253FEC26}">
      <dgm:prSet/>
      <dgm:spPr/>
      <dgm:t>
        <a:bodyPr/>
        <a:lstStyle/>
        <a:p>
          <a:endParaRPr lang="zh-CN" altLang="en-US"/>
        </a:p>
      </dgm:t>
    </dgm:pt>
    <dgm:pt modelId="{B736C84F-7EA9-471D-B15D-731C2F699BB4}" type="sibTrans" cxnId="{E4654347-7417-450C-82B0-4DCC253FEC26}">
      <dgm:prSet/>
      <dgm:spPr/>
      <dgm:t>
        <a:bodyPr/>
        <a:lstStyle/>
        <a:p>
          <a:endParaRPr lang="zh-CN" altLang="en-US"/>
        </a:p>
      </dgm:t>
    </dgm:pt>
    <dgm:pt modelId="{CD7D1961-ADD7-490C-9DCB-D28585D93848}" type="pres">
      <dgm:prSet presAssocID="{0873B7EC-F5EA-45CA-9BFA-06D390230AA6}" presName="linear" presStyleCnt="0">
        <dgm:presLayoutVars>
          <dgm:animLvl val="lvl"/>
          <dgm:resizeHandles val="exact"/>
        </dgm:presLayoutVars>
      </dgm:prSet>
      <dgm:spPr/>
      <dgm:t>
        <a:bodyPr/>
        <a:lstStyle/>
        <a:p>
          <a:endParaRPr lang="zh-CN" altLang="en-US"/>
        </a:p>
      </dgm:t>
    </dgm:pt>
    <dgm:pt modelId="{217C2E2D-57C2-494B-9EBB-D8D91DDEAE86}" type="pres">
      <dgm:prSet presAssocID="{D59E227A-DA31-4D66-B5AC-6117797FA8B3}" presName="parentText" presStyleLbl="node1" presStyleIdx="0" presStyleCnt="2" custAng="0" custLinFactNeighborX="1569" custLinFactNeighborY="-50848">
        <dgm:presLayoutVars>
          <dgm:chMax val="0"/>
          <dgm:bulletEnabled val="1"/>
        </dgm:presLayoutVars>
      </dgm:prSet>
      <dgm:spPr/>
      <dgm:t>
        <a:bodyPr/>
        <a:lstStyle/>
        <a:p>
          <a:endParaRPr lang="zh-CN" altLang="en-US"/>
        </a:p>
      </dgm:t>
    </dgm:pt>
    <dgm:pt modelId="{A18C4580-F90C-482D-A288-3042B150E19C}" type="pres">
      <dgm:prSet presAssocID="{D59E227A-DA31-4D66-B5AC-6117797FA8B3}" presName="childText" presStyleLbl="revTx" presStyleIdx="0" presStyleCnt="2">
        <dgm:presLayoutVars>
          <dgm:bulletEnabled val="1"/>
        </dgm:presLayoutVars>
      </dgm:prSet>
      <dgm:spPr/>
      <dgm:t>
        <a:bodyPr/>
        <a:lstStyle/>
        <a:p>
          <a:endParaRPr lang="zh-CN" altLang="en-US"/>
        </a:p>
      </dgm:t>
    </dgm:pt>
    <dgm:pt modelId="{A61049E3-B875-4541-A71D-CB5B6FC653DE}" type="pres">
      <dgm:prSet presAssocID="{0FE78A30-7E44-4520-A8BD-F3B0DE9D8C60}" presName="parentText" presStyleLbl="node1" presStyleIdx="1" presStyleCnt="2">
        <dgm:presLayoutVars>
          <dgm:chMax val="0"/>
          <dgm:bulletEnabled val="1"/>
        </dgm:presLayoutVars>
      </dgm:prSet>
      <dgm:spPr/>
      <dgm:t>
        <a:bodyPr/>
        <a:lstStyle/>
        <a:p>
          <a:endParaRPr lang="zh-CN" altLang="en-US"/>
        </a:p>
      </dgm:t>
    </dgm:pt>
    <dgm:pt modelId="{15DAB380-F03D-47B0-ACE8-C8A7631568B5}" type="pres">
      <dgm:prSet presAssocID="{0FE78A30-7E44-4520-A8BD-F3B0DE9D8C60}" presName="childText" presStyleLbl="revTx" presStyleIdx="1" presStyleCnt="2">
        <dgm:presLayoutVars>
          <dgm:bulletEnabled val="1"/>
        </dgm:presLayoutVars>
      </dgm:prSet>
      <dgm:spPr/>
      <dgm:t>
        <a:bodyPr/>
        <a:lstStyle/>
        <a:p>
          <a:endParaRPr lang="zh-CN" altLang="en-US"/>
        </a:p>
      </dgm:t>
    </dgm:pt>
  </dgm:ptLst>
  <dgm:cxnLst>
    <dgm:cxn modelId="{E4654347-7417-450C-82B0-4DCC253FEC26}" srcId="{D59E227A-DA31-4D66-B5AC-6117797FA8B3}" destId="{8FC3C7CC-9443-48B0-9B1B-4D5CA7EF235A}" srcOrd="1" destOrd="0" parTransId="{03D84B2D-7550-44BE-AC73-125E47DD33BB}" sibTransId="{B736C84F-7EA9-471D-B15D-731C2F699BB4}"/>
    <dgm:cxn modelId="{59215E4F-87F9-45CB-A489-C71C5EECACB0}" type="presOf" srcId="{0873B7EC-F5EA-45CA-9BFA-06D390230AA6}" destId="{CD7D1961-ADD7-490C-9DCB-D28585D93848}" srcOrd="0" destOrd="0" presId="urn:microsoft.com/office/officeart/2005/8/layout/vList2"/>
    <dgm:cxn modelId="{7192512B-C36A-4FC6-810D-E9DF8C740D13}" srcId="{0FE78A30-7E44-4520-A8BD-F3B0DE9D8C60}" destId="{76A78FB7-871D-4375-BFFF-4FFA2E58647E}" srcOrd="0" destOrd="0" parTransId="{1BBE2192-95B6-4AC0-8761-00DDAFCE023C}" sibTransId="{4814ACE1-82DF-4EE4-96C1-4030F02A7E2D}"/>
    <dgm:cxn modelId="{F897202B-6BBA-43B3-9C71-0F1B2C44241F}" type="presOf" srcId="{6B7D3E7B-CDE6-483C-9F51-AB9C2D7969CC}" destId="{A18C4580-F90C-482D-A288-3042B150E19C}" srcOrd="0" destOrd="0" presId="urn:microsoft.com/office/officeart/2005/8/layout/vList2"/>
    <dgm:cxn modelId="{DEA1D8DA-F408-4D20-8C9F-A471DDFC2455}" srcId="{D59E227A-DA31-4D66-B5AC-6117797FA8B3}" destId="{6B7D3E7B-CDE6-483C-9F51-AB9C2D7969CC}" srcOrd="0" destOrd="0" parTransId="{9050B04F-20E2-48BB-9563-513E79D099E7}" sibTransId="{DF3DA009-DFFF-440D-B629-4C8D14A995F9}"/>
    <dgm:cxn modelId="{9B26C964-37E9-40B4-83DA-6AF057D59B68}" type="presOf" srcId="{0FE78A30-7E44-4520-A8BD-F3B0DE9D8C60}" destId="{A61049E3-B875-4541-A71D-CB5B6FC653DE}" srcOrd="0" destOrd="0" presId="urn:microsoft.com/office/officeart/2005/8/layout/vList2"/>
    <dgm:cxn modelId="{077238A9-D856-4995-A702-B68DF5E16851}" srcId="{0873B7EC-F5EA-45CA-9BFA-06D390230AA6}" destId="{D59E227A-DA31-4D66-B5AC-6117797FA8B3}" srcOrd="0" destOrd="0" parTransId="{45800CDD-55D2-48B7-A9C1-7FC9D62627C8}" sibTransId="{CC51C21C-9005-4E8F-B2DC-82C18E680158}"/>
    <dgm:cxn modelId="{7873A5D3-9ED3-46E3-AF83-8887F3FA09BF}" type="presOf" srcId="{8FC3C7CC-9443-48B0-9B1B-4D5CA7EF235A}" destId="{A18C4580-F90C-482D-A288-3042B150E19C}" srcOrd="0" destOrd="1" presId="urn:microsoft.com/office/officeart/2005/8/layout/vList2"/>
    <dgm:cxn modelId="{BE8C6C56-6ED0-43E2-9CC6-41EA1D91A78D}" type="presOf" srcId="{D59E227A-DA31-4D66-B5AC-6117797FA8B3}" destId="{217C2E2D-57C2-494B-9EBB-D8D91DDEAE86}" srcOrd="0" destOrd="0" presId="urn:microsoft.com/office/officeart/2005/8/layout/vList2"/>
    <dgm:cxn modelId="{B7E5A769-99BC-43DA-918E-AAA341581E36}" srcId="{0873B7EC-F5EA-45CA-9BFA-06D390230AA6}" destId="{0FE78A30-7E44-4520-A8BD-F3B0DE9D8C60}" srcOrd="1" destOrd="0" parTransId="{C677DB32-1337-49ED-9A33-28349544F13A}" sibTransId="{13975136-73B5-4380-A1E9-938573C98552}"/>
    <dgm:cxn modelId="{72C93D21-257A-46FD-B00C-81E8D1393BF5}" type="presOf" srcId="{76A78FB7-871D-4375-BFFF-4FFA2E58647E}" destId="{15DAB380-F03D-47B0-ACE8-C8A7631568B5}" srcOrd="0" destOrd="0" presId="urn:microsoft.com/office/officeart/2005/8/layout/vList2"/>
    <dgm:cxn modelId="{7E85BAF4-7C50-4962-BEF9-BB50E490C7DC}" type="presParOf" srcId="{CD7D1961-ADD7-490C-9DCB-D28585D93848}" destId="{217C2E2D-57C2-494B-9EBB-D8D91DDEAE86}" srcOrd="0" destOrd="0" presId="urn:microsoft.com/office/officeart/2005/8/layout/vList2"/>
    <dgm:cxn modelId="{7ED1DC56-FE94-4367-93BC-E7ED1C56AF2A}" type="presParOf" srcId="{CD7D1961-ADD7-490C-9DCB-D28585D93848}" destId="{A18C4580-F90C-482D-A288-3042B150E19C}" srcOrd="1" destOrd="0" presId="urn:microsoft.com/office/officeart/2005/8/layout/vList2"/>
    <dgm:cxn modelId="{7FBAC02A-F3CD-4C06-9513-8A7EBEE4FA9C}" type="presParOf" srcId="{CD7D1961-ADD7-490C-9DCB-D28585D93848}" destId="{A61049E3-B875-4541-A71D-CB5B6FC653DE}" srcOrd="2" destOrd="0" presId="urn:microsoft.com/office/officeart/2005/8/layout/vList2"/>
    <dgm:cxn modelId="{13850BEE-307F-4694-B995-409B8004233E}" type="presParOf" srcId="{CD7D1961-ADD7-490C-9DCB-D28585D93848}" destId="{15DAB380-F03D-47B0-ACE8-C8A7631568B5}" srcOrd="3"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C67CEB9-2F9C-4BFE-82BA-0019E2D8FD85}">
      <dsp:nvSpPr>
        <dsp:cNvPr id="0" name=""/>
        <dsp:cNvSpPr/>
      </dsp:nvSpPr>
      <dsp:spPr>
        <a:xfrm>
          <a:off x="228600" y="152399"/>
          <a:ext cx="6149278" cy="7581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CN" sz="1800" kern="1200" dirty="0" smtClean="0"/>
            <a:t>Overview of Hong Kong	</a:t>
          </a:r>
          <a:endParaRPr lang="zh-CN" altLang="en-US" sz="1800" kern="1200" dirty="0"/>
        </a:p>
      </dsp:txBody>
      <dsp:txXfrm>
        <a:off x="228600" y="152399"/>
        <a:ext cx="6149278" cy="758186"/>
      </dsp:txXfrm>
    </dsp:sp>
    <dsp:sp modelId="{621C2E6F-798D-4F14-A9EB-E24D9F27E51B}">
      <dsp:nvSpPr>
        <dsp:cNvPr id="0" name=""/>
        <dsp:cNvSpPr/>
      </dsp:nvSpPr>
      <dsp:spPr>
        <a:xfrm rot="5511528">
          <a:off x="3186739" y="873092"/>
          <a:ext cx="199754" cy="3411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zh-CN" altLang="en-US" sz="1000" kern="1200"/>
        </a:p>
      </dsp:txBody>
      <dsp:txXfrm rot="5511528">
        <a:off x="3186739" y="873092"/>
        <a:ext cx="199754" cy="341183"/>
      </dsp:txXfrm>
    </dsp:sp>
    <dsp:sp modelId="{E113DC84-2B41-4601-B667-78BAC3FB5F12}">
      <dsp:nvSpPr>
        <dsp:cNvPr id="0" name=""/>
        <dsp:cNvSpPr/>
      </dsp:nvSpPr>
      <dsp:spPr>
        <a:xfrm>
          <a:off x="139189" y="1176784"/>
          <a:ext cx="6261610" cy="7581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CN" sz="1800" kern="1200" dirty="0" smtClean="0"/>
            <a:t>Hong Kong and Mainland Property Market Analysis</a:t>
          </a:r>
          <a:endParaRPr lang="zh-CN" altLang="en-US" sz="1800" kern="1200" dirty="0"/>
        </a:p>
      </dsp:txBody>
      <dsp:txXfrm>
        <a:off x="139189" y="1176784"/>
        <a:ext cx="6261610" cy="758186"/>
      </dsp:txXfrm>
    </dsp:sp>
    <dsp:sp modelId="{2AAFFF0D-B735-4F9D-8811-73FEDFEA0B00}">
      <dsp:nvSpPr>
        <dsp:cNvPr id="0" name=""/>
        <dsp:cNvSpPr/>
      </dsp:nvSpPr>
      <dsp:spPr>
        <a:xfrm rot="5379327">
          <a:off x="3145706" y="1934496"/>
          <a:ext cx="255181" cy="3411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CN" altLang="en-US" sz="1200" kern="1200"/>
        </a:p>
      </dsp:txBody>
      <dsp:txXfrm rot="5379327">
        <a:off x="3145706" y="1934496"/>
        <a:ext cx="255181" cy="341183"/>
      </dsp:txXfrm>
    </dsp:sp>
    <dsp:sp modelId="{1D31DBA0-BD22-4307-8EA6-D33C7BCA0428}">
      <dsp:nvSpPr>
        <dsp:cNvPr id="0" name=""/>
        <dsp:cNvSpPr/>
      </dsp:nvSpPr>
      <dsp:spPr>
        <a:xfrm>
          <a:off x="152400" y="2275206"/>
          <a:ext cx="6248399" cy="7581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CN" sz="1800" kern="1200" dirty="0" smtClean="0"/>
            <a:t>Cheung Kong Holdings Ltd.</a:t>
          </a:r>
          <a:endParaRPr lang="zh-CN" altLang="en-US" sz="1800" kern="1200" dirty="0"/>
        </a:p>
      </dsp:txBody>
      <dsp:txXfrm>
        <a:off x="152400" y="2275206"/>
        <a:ext cx="6248399" cy="758186"/>
      </dsp:txXfrm>
    </dsp:sp>
    <dsp:sp modelId="{3DA17034-56E3-4A19-8C15-88C6C7D79911}">
      <dsp:nvSpPr>
        <dsp:cNvPr id="0" name=""/>
        <dsp:cNvSpPr/>
      </dsp:nvSpPr>
      <dsp:spPr>
        <a:xfrm rot="5400000">
          <a:off x="3134440" y="3052347"/>
          <a:ext cx="284319" cy="3411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dsp:txBody>
      <dsp:txXfrm rot="5400000">
        <a:off x="3134440" y="3052347"/>
        <a:ext cx="284319" cy="341183"/>
      </dsp:txXfrm>
    </dsp:sp>
    <dsp:sp modelId="{146CF4DD-A6A7-4913-B11A-8934F6F5D131}">
      <dsp:nvSpPr>
        <dsp:cNvPr id="0" name=""/>
        <dsp:cNvSpPr/>
      </dsp:nvSpPr>
      <dsp:spPr>
        <a:xfrm>
          <a:off x="76200" y="3412486"/>
          <a:ext cx="6400799" cy="7581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CN" sz="1800" kern="1200" dirty="0" smtClean="0"/>
            <a:t>Sun Hung Kai Properties Ltd.</a:t>
          </a:r>
          <a:endParaRPr lang="zh-CN" altLang="en-US" sz="1800" kern="1200" dirty="0"/>
        </a:p>
      </dsp:txBody>
      <dsp:txXfrm>
        <a:off x="76200" y="3412486"/>
        <a:ext cx="6400799" cy="758186"/>
      </dsp:txXfrm>
    </dsp:sp>
    <dsp:sp modelId="{64E7230C-EDB9-4538-9BAE-9AC3CD0CCD40}">
      <dsp:nvSpPr>
        <dsp:cNvPr id="0" name=""/>
        <dsp:cNvSpPr/>
      </dsp:nvSpPr>
      <dsp:spPr>
        <a:xfrm rot="5400000">
          <a:off x="3134440" y="4189627"/>
          <a:ext cx="284319" cy="3411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dsp:txBody>
      <dsp:txXfrm rot="5400000">
        <a:off x="3134440" y="4189627"/>
        <a:ext cx="284319" cy="341183"/>
      </dsp:txXfrm>
    </dsp:sp>
    <dsp:sp modelId="{141944D6-9A58-4A6D-A527-D02C4BE25827}">
      <dsp:nvSpPr>
        <dsp:cNvPr id="0" name=""/>
        <dsp:cNvSpPr/>
      </dsp:nvSpPr>
      <dsp:spPr>
        <a:xfrm>
          <a:off x="76200" y="4549765"/>
          <a:ext cx="6400799" cy="7581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CN" sz="1800" kern="1200" dirty="0" smtClean="0"/>
            <a:t>Henderson Land  Development Company Ltd.</a:t>
          </a:r>
          <a:endParaRPr lang="zh-CN" altLang="en-US" sz="1800" kern="1200" dirty="0"/>
        </a:p>
      </dsp:txBody>
      <dsp:txXfrm>
        <a:off x="76200" y="4549765"/>
        <a:ext cx="6400799" cy="75818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45A48B6-6891-4178-82BD-0A1EF8F5239F}">
      <dsp:nvSpPr>
        <dsp:cNvPr id="0" name=""/>
        <dsp:cNvSpPr/>
      </dsp:nvSpPr>
      <dsp:spPr>
        <a:xfrm>
          <a:off x="698851" y="2485927"/>
          <a:ext cx="2148919" cy="1480605"/>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F0104B-FBEE-4795-A169-C4CD07A5FEC6}">
      <dsp:nvSpPr>
        <dsp:cNvPr id="0" name=""/>
        <dsp:cNvSpPr/>
      </dsp:nvSpPr>
      <dsp:spPr>
        <a:xfrm>
          <a:off x="676438" y="1507572"/>
          <a:ext cx="2148919" cy="797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lvl="0" algn="ctr" defTabSz="977900">
            <a:lnSpc>
              <a:spcPct val="90000"/>
            </a:lnSpc>
            <a:spcBef>
              <a:spcPct val="0"/>
            </a:spcBef>
            <a:spcAft>
              <a:spcPct val="35000"/>
            </a:spcAft>
          </a:pPr>
          <a:r>
            <a:rPr lang="en-US" altLang="zh-CN" sz="2200" kern="1200" dirty="0" smtClean="0"/>
            <a:t>Residential Sector</a:t>
          </a:r>
          <a:endParaRPr lang="zh-CN" altLang="en-US" sz="2200" kern="1200" dirty="0"/>
        </a:p>
      </dsp:txBody>
      <dsp:txXfrm>
        <a:off x="676438" y="1507572"/>
        <a:ext cx="2148919" cy="797249"/>
      </dsp:txXfrm>
    </dsp:sp>
    <dsp:sp modelId="{790812E8-6BBC-432F-B1D9-2BD789085783}">
      <dsp:nvSpPr>
        <dsp:cNvPr id="0" name=""/>
        <dsp:cNvSpPr/>
      </dsp:nvSpPr>
      <dsp:spPr>
        <a:xfrm>
          <a:off x="730423" y="72000"/>
          <a:ext cx="1990501" cy="1576933"/>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506F1B-02DF-4EFD-96AD-64759DB05FB9}">
      <dsp:nvSpPr>
        <dsp:cNvPr id="0" name=""/>
        <dsp:cNvSpPr/>
      </dsp:nvSpPr>
      <dsp:spPr>
        <a:xfrm>
          <a:off x="850677" y="4027286"/>
          <a:ext cx="2148919" cy="797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lvl="0" algn="ctr" defTabSz="977900">
            <a:lnSpc>
              <a:spcPct val="90000"/>
            </a:lnSpc>
            <a:spcBef>
              <a:spcPct val="0"/>
            </a:spcBef>
            <a:spcAft>
              <a:spcPct val="35000"/>
            </a:spcAft>
          </a:pPr>
          <a:r>
            <a:rPr lang="en-US" altLang="zh-CN" sz="2200" kern="1200" dirty="0" smtClean="0"/>
            <a:t>Industrial Sector</a:t>
          </a:r>
          <a:endParaRPr lang="zh-CN" altLang="en-US" sz="2200" kern="1200" dirty="0"/>
        </a:p>
      </dsp:txBody>
      <dsp:txXfrm>
        <a:off x="850677" y="4027286"/>
        <a:ext cx="2148919" cy="797249"/>
      </dsp:txXfrm>
    </dsp:sp>
    <dsp:sp modelId="{176A1148-8819-426A-8F3D-82259069E733}">
      <dsp:nvSpPr>
        <dsp:cNvPr id="0" name=""/>
        <dsp:cNvSpPr/>
      </dsp:nvSpPr>
      <dsp:spPr>
        <a:xfrm>
          <a:off x="5481173" y="132727"/>
          <a:ext cx="2148919" cy="1480605"/>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F320C7-E25D-48A4-A1C6-2762815D48D1}">
      <dsp:nvSpPr>
        <dsp:cNvPr id="0" name=""/>
        <dsp:cNvSpPr/>
      </dsp:nvSpPr>
      <dsp:spPr>
        <a:xfrm>
          <a:off x="5404241" y="1507572"/>
          <a:ext cx="2148919" cy="797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lvl="0" algn="ctr" defTabSz="977900">
            <a:lnSpc>
              <a:spcPct val="90000"/>
            </a:lnSpc>
            <a:spcBef>
              <a:spcPct val="0"/>
            </a:spcBef>
            <a:spcAft>
              <a:spcPct val="35000"/>
            </a:spcAft>
          </a:pPr>
          <a:r>
            <a:rPr lang="en-US" altLang="zh-CN" sz="2200" kern="1200" dirty="0" smtClean="0"/>
            <a:t>Office Sector</a:t>
          </a:r>
          <a:endParaRPr lang="zh-CN" altLang="en-US" sz="2200" kern="1200" dirty="0"/>
        </a:p>
      </dsp:txBody>
      <dsp:txXfrm>
        <a:off x="5404241" y="1507572"/>
        <a:ext cx="2148919" cy="797249"/>
      </dsp:txXfrm>
    </dsp:sp>
    <dsp:sp modelId="{F325DA2C-83F3-4DB2-9FA9-66217AFAFFFA}">
      <dsp:nvSpPr>
        <dsp:cNvPr id="0" name=""/>
        <dsp:cNvSpPr/>
      </dsp:nvSpPr>
      <dsp:spPr>
        <a:xfrm>
          <a:off x="5481168" y="2510008"/>
          <a:ext cx="2148919" cy="1480605"/>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0B6727-A8FF-4018-ADBA-CF5E190094B7}">
      <dsp:nvSpPr>
        <dsp:cNvPr id="0" name=""/>
        <dsp:cNvSpPr/>
      </dsp:nvSpPr>
      <dsp:spPr>
        <a:xfrm>
          <a:off x="5481168" y="4027286"/>
          <a:ext cx="2148919" cy="797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lvl="0" algn="ctr" defTabSz="977900">
            <a:lnSpc>
              <a:spcPct val="90000"/>
            </a:lnSpc>
            <a:spcBef>
              <a:spcPct val="0"/>
            </a:spcBef>
            <a:spcAft>
              <a:spcPct val="35000"/>
            </a:spcAft>
          </a:pPr>
          <a:r>
            <a:rPr lang="en-US" altLang="zh-CN" sz="2200" kern="1200" dirty="0" smtClean="0"/>
            <a:t>Commercial Sector</a:t>
          </a:r>
          <a:endParaRPr lang="zh-CN" altLang="en-US" sz="2200" kern="1200" dirty="0"/>
        </a:p>
      </dsp:txBody>
      <dsp:txXfrm>
        <a:off x="5481168" y="4027286"/>
        <a:ext cx="2148919" cy="79724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1">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1FF36CE3-BA7C-4ED8-B735-539095E74BBB}" type="datetimeFigureOut">
              <a:rPr lang="zh-CN" altLang="en-US"/>
              <a:pPr>
                <a:defRPr/>
              </a:pPr>
              <a:t>2011-3-23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A5A76A69-FDEC-4BDD-94AF-E942D25CE7DD}"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shkp.com/en/scripts/about/about_profile.php"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sino.com/eng/images/0436/eSL_101_932011.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幻灯片图像占位符 1"/>
          <p:cNvSpPr>
            <a:spLocks noGrp="1" noRot="1" noChangeAspect="1" noTextEdit="1"/>
          </p:cNvSpPr>
          <p:nvPr>
            <p:ph type="sldImg"/>
          </p:nvPr>
        </p:nvSpPr>
        <p:spPr bwMode="auto">
          <a:noFill/>
          <a:ln>
            <a:solidFill>
              <a:srgbClr val="000000"/>
            </a:solidFill>
            <a:miter lim="800000"/>
            <a:headEnd/>
            <a:tailEnd/>
          </a:ln>
        </p:spPr>
      </p:sp>
      <p:sp>
        <p:nvSpPr>
          <p:cNvPr id="155651"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5565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B121E8-6A38-4DC9-ACE9-E792D51968FC}" type="slidenum">
              <a:rPr lang="en-US">
                <a:ea typeface="宋体" pitchFamily="2" charset="-122"/>
              </a:rPr>
              <a:pPr fontAlgn="base">
                <a:spcBef>
                  <a:spcPct val="0"/>
                </a:spcBef>
                <a:spcAft>
                  <a:spcPct val="0"/>
                </a:spcAft>
              </a:pPr>
              <a:t>1</a:t>
            </a:fld>
            <a:endParaRPr lang="en-US">
              <a:ea typeface="宋体"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64867"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ea typeface="宋体" pitchFamily="2" charset="-122"/>
              </a:rPr>
              <a:t>http://www.shkp.com/data/investors/presentations/14/14/14_23_en_p.pdf</a:t>
            </a:r>
          </a:p>
        </p:txBody>
      </p:sp>
      <p:sp>
        <p:nvSpPr>
          <p:cNvPr id="164868"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60ACF2C-2DA4-441E-9899-60E9377482E3}" type="slidenum">
              <a:rPr lang="en-US">
                <a:ea typeface="宋体" pitchFamily="2" charset="-122"/>
              </a:rPr>
              <a:pPr fontAlgn="base">
                <a:spcBef>
                  <a:spcPct val="0"/>
                </a:spcBef>
                <a:spcAft>
                  <a:spcPct val="0"/>
                </a:spcAft>
              </a:pPr>
              <a:t>17</a:t>
            </a:fld>
            <a:endParaRPr lang="en-US">
              <a:ea typeface="宋体"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Chinese property market is developing very fast after 1999</a:t>
            </a:r>
            <a:endParaRPr lang="zh-CN" altLang="en-US" dirty="0"/>
          </a:p>
        </p:txBody>
      </p:sp>
      <p:sp>
        <p:nvSpPr>
          <p:cNvPr id="4" name="灯片编号占位符 3"/>
          <p:cNvSpPr>
            <a:spLocks noGrp="1"/>
          </p:cNvSpPr>
          <p:nvPr>
            <p:ph type="sldNum" sz="quarter" idx="10"/>
          </p:nvPr>
        </p:nvSpPr>
        <p:spPr/>
        <p:txBody>
          <a:bodyPr/>
          <a:lstStyle/>
          <a:p>
            <a:pPr>
              <a:defRPr/>
            </a:pPr>
            <a:fld id="{A5A76A69-FDEC-4BDD-94AF-E942D25CE7DD}" type="slidenum">
              <a:rPr lang="zh-CN" altLang="en-US" smtClean="0"/>
              <a:pPr>
                <a:defRPr/>
              </a:pPr>
              <a:t>34</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65891"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ea typeface="宋体" pitchFamily="2" charset="-122"/>
              </a:rPr>
              <a:t>- 7.75&gt;=USD/HKD&gt;=7.85</a:t>
            </a:r>
            <a:endParaRPr lang="en-CA" smtClean="0">
              <a:ea typeface="宋体" pitchFamily="2" charset="-122"/>
            </a:endParaRPr>
          </a:p>
        </p:txBody>
      </p:sp>
      <p:sp>
        <p:nvSpPr>
          <p:cNvPr id="165892"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C5B9CD-B084-464E-8486-7917A6A3F4E0}" type="slidenum">
              <a:rPr lang="en-US">
                <a:ea typeface="宋体" pitchFamily="2" charset="-122"/>
              </a:rPr>
              <a:pPr fontAlgn="base">
                <a:spcBef>
                  <a:spcPct val="0"/>
                </a:spcBef>
                <a:spcAft>
                  <a:spcPct val="0"/>
                </a:spcAft>
              </a:pPr>
              <a:t>42</a:t>
            </a:fld>
            <a:endParaRPr lang="en-US">
              <a:ea typeface="宋体"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ea typeface="宋体" pitchFamily="2" charset="-122"/>
              </a:rPr>
              <a:t>http://www.ckh.com.hk/eng/about/about_group.htm</a:t>
            </a:r>
          </a:p>
          <a:p>
            <a:pPr>
              <a:spcBef>
                <a:spcPct val="0"/>
              </a:spcBef>
            </a:pPr>
            <a:endParaRPr lang="en-CA" smtClean="0">
              <a:ea typeface="宋体" pitchFamily="2" charset="-122"/>
            </a:endParaRPr>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E3292A-47E6-4B35-8C0B-1E0E7174254B}" type="slidenum">
              <a:rPr lang="en-US" altLang="zh-CN">
                <a:latin typeface="Arial" charset="0"/>
              </a:rPr>
              <a:pPr fontAlgn="base">
                <a:spcBef>
                  <a:spcPct val="0"/>
                </a:spcBef>
                <a:spcAft>
                  <a:spcPct val="0"/>
                </a:spcAft>
              </a:pPr>
              <a:t>56</a:t>
            </a:fld>
            <a:endParaRPr lang="en-US" altLang="zh-CN">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PIC: capitol </a:t>
            </a:r>
          </a:p>
        </p:txBody>
      </p:sp>
      <p:sp>
        <p:nvSpPr>
          <p:cNvPr id="167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DAC6A2-C7B3-418F-A063-8A91ECBA26A4}" type="slidenum">
              <a:rPr lang="en-US" altLang="zh-CN">
                <a:latin typeface="Arial" charset="0"/>
              </a:rPr>
              <a:pPr fontAlgn="base">
                <a:spcBef>
                  <a:spcPct val="0"/>
                </a:spcBef>
                <a:spcAft>
                  <a:spcPct val="0"/>
                </a:spcAft>
              </a:pPr>
              <a:t>65</a:t>
            </a:fld>
            <a:endParaRPr lang="en-US" altLang="zh-CN">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PIC: harbour grand </a:t>
            </a:r>
          </a:p>
        </p:txBody>
      </p:sp>
      <p:sp>
        <p:nvSpPr>
          <p:cNvPr id="168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6EA450-4A28-476F-A4BE-02A7A7641BE1}" type="slidenum">
              <a:rPr lang="en-US" altLang="zh-CN">
                <a:latin typeface="Arial" charset="0"/>
              </a:rPr>
              <a:pPr fontAlgn="base">
                <a:spcBef>
                  <a:spcPct val="0"/>
                </a:spcBef>
                <a:spcAft>
                  <a:spcPct val="0"/>
                </a:spcAft>
              </a:pPr>
              <a:t>66</a:t>
            </a:fld>
            <a:endParaRPr lang="en-US" altLang="zh-CN">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CA" smtClean="0">
              <a:ea typeface="宋体" pitchFamily="2" charset="-122"/>
            </a:endParaRPr>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5FE408-2377-4BF0-8E51-B9A80DF46FDF}" type="slidenum">
              <a:rPr lang="en-US" altLang="zh-CN">
                <a:latin typeface="Arial" charset="0"/>
              </a:rPr>
              <a:pPr fontAlgn="base">
                <a:spcBef>
                  <a:spcPct val="0"/>
                </a:spcBef>
                <a:spcAft>
                  <a:spcPct val="0"/>
                </a:spcAft>
              </a:pPr>
              <a:t>78</a:t>
            </a:fld>
            <a:endParaRPr lang="en-US" altLang="zh-CN">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Sun Hung Kai Properties (SHKP) is primarily engaged in the development of property for sale and</a:t>
            </a:r>
          </a:p>
          <a:p>
            <a:r>
              <a:rPr lang="en-US" dirty="0" smtClean="0"/>
              <a:t>investment. The group is also involved in telecommunications, construction, property management,</a:t>
            </a:r>
          </a:p>
          <a:p>
            <a:r>
              <a:rPr lang="en-US" dirty="0" smtClean="0"/>
              <a:t>financial services, property insurance, transport, infrastructure and logistics, waste treatment facilities,</a:t>
            </a:r>
          </a:p>
          <a:p>
            <a:r>
              <a:rPr lang="en-US" dirty="0" smtClean="0"/>
              <a:t>apparel business and department stores. The group primarily operates in Hong Kong. It is</a:t>
            </a:r>
          </a:p>
          <a:p>
            <a:r>
              <a:rPr lang="en-US" dirty="0" smtClean="0"/>
              <a:t>headquartered in </a:t>
            </a:r>
            <a:r>
              <a:rPr lang="en-US" dirty="0" err="1" smtClean="0"/>
              <a:t>Wanchai</a:t>
            </a:r>
            <a:r>
              <a:rPr lang="en-US" dirty="0" smtClean="0"/>
              <a:t>, </a:t>
            </a:r>
          </a:p>
          <a:p>
            <a:r>
              <a:rPr lang="en-US" dirty="0" smtClean="0"/>
              <a:t>Sun Hung Kai Properties (SHKP) is a property developer based in Hong </a:t>
            </a:r>
            <a:r>
              <a:rPr lang="en-US" dirty="0" err="1" smtClean="0"/>
              <a:t>Kong.The</a:t>
            </a:r>
            <a:r>
              <a:rPr lang="en-US" dirty="0" smtClean="0"/>
              <a:t> group specializes</a:t>
            </a:r>
          </a:p>
          <a:p>
            <a:r>
              <a:rPr lang="en-US" dirty="0" smtClean="0"/>
              <a:t>in the development and management of residential properties, office properties and hotels. The</a:t>
            </a:r>
          </a:p>
          <a:p>
            <a:r>
              <a:rPr lang="en-US" dirty="0" smtClean="0"/>
              <a:t>group also earns rental income by leasing its properties. It operates in Hong Kong and Mainland</a:t>
            </a:r>
          </a:p>
          <a:p>
            <a:r>
              <a:rPr lang="en-US" dirty="0" smtClean="0"/>
              <a:t>China.</a:t>
            </a:r>
          </a:p>
          <a:p>
            <a:r>
              <a:rPr lang="en-US" dirty="0" smtClean="0"/>
              <a:t>The group's operations include land bank, property development, property investment, Mainland</a:t>
            </a:r>
          </a:p>
          <a:p>
            <a:r>
              <a:rPr lang="en-US" dirty="0" smtClean="0"/>
              <a:t>China business, property related businesses, telecommunications and information technology,</a:t>
            </a:r>
          </a:p>
          <a:p>
            <a:r>
              <a:rPr lang="en-US" dirty="0" smtClean="0"/>
              <a:t>transportation, infrastructure and logistics, corporate finance and customer service are broadly</a:t>
            </a:r>
          </a:p>
          <a:p>
            <a:r>
              <a:rPr lang="en-US" dirty="0" smtClean="0"/>
              <a:t>categorized under the following divisions: property, hotels, telecommunications and other businesses.</a:t>
            </a:r>
            <a:endParaRPr lang="en-CA" dirty="0"/>
          </a:p>
        </p:txBody>
      </p:sp>
      <p:sp>
        <p:nvSpPr>
          <p:cNvPr id="4" name="Slide Number Placeholder 3"/>
          <p:cNvSpPr>
            <a:spLocks noGrp="1"/>
          </p:cNvSpPr>
          <p:nvPr>
            <p:ph type="sldNum" sz="quarter" idx="10"/>
          </p:nvPr>
        </p:nvSpPr>
        <p:spPr/>
        <p:txBody>
          <a:bodyPr/>
          <a:lstStyle/>
          <a:p>
            <a:fld id="{48C1A453-14A9-8D46-BFAC-E26F25AF5B80}" type="slidenum">
              <a:rPr lang="en-US" smtClean="0"/>
              <a:pPr/>
              <a:t>103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Source: Google Finance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directors have recommended the payment of a final dividend of HK$1.70 per share for the year ended 30 June 2009. Together with the interim dividend of HK$0.80 per share, the total dividend for the full year will be HK$2.50; the same as that of last year.</a:t>
            </a:r>
            <a:endParaRPr lang="en-US" dirty="0"/>
          </a:p>
        </p:txBody>
      </p:sp>
      <p:sp>
        <p:nvSpPr>
          <p:cNvPr id="4" name="Slide Number Placeholder 3"/>
          <p:cNvSpPr>
            <a:spLocks noGrp="1"/>
          </p:cNvSpPr>
          <p:nvPr>
            <p:ph type="sldNum" sz="quarter" idx="10"/>
          </p:nvPr>
        </p:nvSpPr>
        <p:spPr/>
        <p:txBody>
          <a:bodyPr/>
          <a:lstStyle/>
          <a:p>
            <a:fld id="{48C1A453-14A9-8D46-BFAC-E26F25AF5B80}" type="slidenum">
              <a:rPr lang="en-US" smtClean="0"/>
              <a:pPr/>
              <a:t>104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directors have recommended the payment of a final dividend of HK$1.70 per share for the year ended 30 June 2009. Together with the interim dividend of HK$0.80 per share, the total dividend for the full year will be HK$2.50; the same as that of last year.</a:t>
            </a:r>
            <a:endParaRPr lang="en-US" dirty="0"/>
          </a:p>
        </p:txBody>
      </p:sp>
      <p:sp>
        <p:nvSpPr>
          <p:cNvPr id="4" name="Slide Number Placeholder 3"/>
          <p:cNvSpPr>
            <a:spLocks noGrp="1"/>
          </p:cNvSpPr>
          <p:nvPr>
            <p:ph type="sldNum" sz="quarter" idx="10"/>
          </p:nvPr>
        </p:nvSpPr>
        <p:spPr/>
        <p:txBody>
          <a:bodyPr/>
          <a:lstStyle/>
          <a:p>
            <a:fld id="{48C1A453-14A9-8D46-BFAC-E26F25AF5B80}" type="slidenum">
              <a:rPr lang="en-US" smtClean="0"/>
              <a:pPr/>
              <a:t>105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ea typeface="宋体" pitchFamily="2" charset="-122"/>
              </a:rPr>
              <a:t>Source: www.cia.gov</a:t>
            </a:r>
          </a:p>
          <a:p>
            <a:pPr>
              <a:spcBef>
                <a:spcPct val="0"/>
              </a:spcBef>
            </a:pPr>
            <a:endParaRPr lang="en-US" smtClean="0">
              <a:ea typeface="宋体" pitchFamily="2" charset="-122"/>
            </a:endParaRPr>
          </a:p>
        </p:txBody>
      </p:sp>
      <p:sp>
        <p:nvSpPr>
          <p:cNvPr id="156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1CC6A1-863D-47A1-AD06-78BA2A500604}" type="slidenum">
              <a:rPr lang="en-US">
                <a:ea typeface="宋体" pitchFamily="2" charset="-122"/>
              </a:rPr>
              <a:pPr fontAlgn="base">
                <a:spcBef>
                  <a:spcPct val="0"/>
                </a:spcBef>
                <a:spcAft>
                  <a:spcPct val="0"/>
                </a:spcAft>
              </a:pPr>
              <a:t>5</a:t>
            </a:fld>
            <a:endParaRPr lang="en-US">
              <a:ea typeface="宋体"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directors have recommended the payment of a final dividend of HK$1.70 per share for the year ended 30 June 2009. Together with the interim dividend of HK$0.80 per share, the total dividend for the full year will be HK$2.50; the same as that of last year.</a:t>
            </a:r>
            <a:endParaRPr lang="en-US" dirty="0"/>
          </a:p>
        </p:txBody>
      </p:sp>
      <p:sp>
        <p:nvSpPr>
          <p:cNvPr id="4" name="Slide Number Placeholder 3"/>
          <p:cNvSpPr>
            <a:spLocks noGrp="1"/>
          </p:cNvSpPr>
          <p:nvPr>
            <p:ph type="sldNum" sz="quarter" idx="10"/>
          </p:nvPr>
        </p:nvSpPr>
        <p:spPr/>
        <p:txBody>
          <a:bodyPr/>
          <a:lstStyle/>
          <a:p>
            <a:fld id="{48C1A453-14A9-8D46-BFAC-E26F25AF5B80}" type="slidenum">
              <a:rPr lang="en-US" smtClean="0"/>
              <a:pPr/>
              <a:t>108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directors have recommended the payment of a final dividend of HK$1.70 per share for the year ended 30 June 2009. Together with the interim dividend of HK$0.80 per share, the total dividend for the full year will be HK$2.50; the same as that of last year.</a:t>
            </a:r>
            <a:endParaRPr lang="en-US" dirty="0"/>
          </a:p>
        </p:txBody>
      </p:sp>
      <p:sp>
        <p:nvSpPr>
          <p:cNvPr id="4" name="Slide Number Placeholder 3"/>
          <p:cNvSpPr>
            <a:spLocks noGrp="1"/>
          </p:cNvSpPr>
          <p:nvPr>
            <p:ph type="sldNum" sz="quarter" idx="10"/>
          </p:nvPr>
        </p:nvSpPr>
        <p:spPr/>
        <p:txBody>
          <a:bodyPr/>
          <a:lstStyle/>
          <a:p>
            <a:fld id="{48C1A453-14A9-8D46-BFAC-E26F25AF5B80}" type="slidenum">
              <a:rPr lang="en-US" smtClean="0"/>
              <a:pPr/>
              <a:t>109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directors have recommended the payment of a final dividend of HK$1.70 per share for the year ended 30 June 2009. Together with the interim dividend of HK$0.80 per share, the total dividend for the full year will be HK$2.50; the same as that of last year.</a:t>
            </a:r>
            <a:endParaRPr lang="en-US" dirty="0"/>
          </a:p>
        </p:txBody>
      </p:sp>
      <p:sp>
        <p:nvSpPr>
          <p:cNvPr id="4" name="Slide Number Placeholder 3"/>
          <p:cNvSpPr>
            <a:spLocks noGrp="1"/>
          </p:cNvSpPr>
          <p:nvPr>
            <p:ph type="sldNum" sz="quarter" idx="10"/>
          </p:nvPr>
        </p:nvSpPr>
        <p:spPr/>
        <p:txBody>
          <a:bodyPr/>
          <a:lstStyle/>
          <a:p>
            <a:fld id="{48C1A453-14A9-8D46-BFAC-E26F25AF5B80}" type="slidenum">
              <a:rPr lang="en-US" smtClean="0"/>
              <a:pPr/>
              <a:t>110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directors have recommended the payment of a final dividend of HK$1.70 per share for the year ended 30 June 2009. Together with the interim dividend of HK$0.80 per share, the total dividend for the full year will be HK$2.50; the same as that of last year.</a:t>
            </a:r>
            <a:endParaRPr lang="en-US" dirty="0"/>
          </a:p>
        </p:txBody>
      </p:sp>
      <p:sp>
        <p:nvSpPr>
          <p:cNvPr id="4" name="Slide Number Placeholder 3"/>
          <p:cNvSpPr>
            <a:spLocks noGrp="1"/>
          </p:cNvSpPr>
          <p:nvPr>
            <p:ph type="sldNum" sz="quarter" idx="10"/>
          </p:nvPr>
        </p:nvSpPr>
        <p:spPr/>
        <p:txBody>
          <a:bodyPr/>
          <a:lstStyle/>
          <a:p>
            <a:fld id="{48C1A453-14A9-8D46-BFAC-E26F25AF5B80}" type="slidenum">
              <a:rPr lang="en-US" smtClean="0"/>
              <a:pPr/>
              <a:t>111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directors have recommended the payment of a final dividend of HK$1.70 per share for the year ended 30 June 2009. Together with the interim dividend of HK$0.80 per share, the total dividend for the full year will be HK$2.50; the same as that of last year.</a:t>
            </a:r>
            <a:endParaRPr lang="en-US" dirty="0"/>
          </a:p>
        </p:txBody>
      </p:sp>
      <p:sp>
        <p:nvSpPr>
          <p:cNvPr id="4" name="Slide Number Placeholder 3"/>
          <p:cNvSpPr>
            <a:spLocks noGrp="1"/>
          </p:cNvSpPr>
          <p:nvPr>
            <p:ph type="sldNum" sz="quarter" idx="10"/>
          </p:nvPr>
        </p:nvSpPr>
        <p:spPr/>
        <p:txBody>
          <a:bodyPr/>
          <a:lstStyle/>
          <a:p>
            <a:fld id="{48C1A453-14A9-8D46-BFAC-E26F25AF5B80}" type="slidenum">
              <a:rPr lang="en-US" smtClean="0"/>
              <a:pPr/>
              <a:t>112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hlinkClick r:id="rId3"/>
              </a:rPr>
              <a:t>http://www.shkp.com/en/scripts/about/about_profile.php</a:t>
            </a:r>
            <a:endParaRPr lang="en-CA" dirty="0" smtClean="0"/>
          </a:p>
          <a:p>
            <a:endParaRPr lang="en-CA" dirty="0"/>
          </a:p>
        </p:txBody>
      </p:sp>
      <p:sp>
        <p:nvSpPr>
          <p:cNvPr id="4" name="投影片編號版面配置區 3"/>
          <p:cNvSpPr>
            <a:spLocks noGrp="1"/>
          </p:cNvSpPr>
          <p:nvPr>
            <p:ph type="sldNum" sz="quarter" idx="10"/>
          </p:nvPr>
        </p:nvSpPr>
        <p:spPr/>
        <p:txBody>
          <a:bodyPr/>
          <a:lstStyle/>
          <a:p>
            <a:fld id="{EDAE9F8D-BB1A-4C8C-B6C7-9748D7A110EB}" type="slidenum">
              <a:rPr lang="en-US" smtClean="0"/>
              <a:pPr/>
              <a:t>115</a:t>
            </a:fld>
            <a:endParaRPr lang="en-US"/>
          </a:p>
        </p:txBody>
      </p:sp>
    </p:spTree>
    <p:extLst>
      <p:ext uri="{BB962C8B-B14F-4D97-AF65-F5344CB8AC3E}">
        <p14:creationId xmlns="" xmlns:p14="http://schemas.microsoft.com/office/powerpoint/2010/main" val="1893232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CA" dirty="0"/>
          </a:p>
        </p:txBody>
      </p:sp>
      <p:sp>
        <p:nvSpPr>
          <p:cNvPr id="4" name="投影片編號版面配置區 3"/>
          <p:cNvSpPr>
            <a:spLocks noGrp="1"/>
          </p:cNvSpPr>
          <p:nvPr>
            <p:ph type="sldNum" sz="quarter" idx="10"/>
          </p:nvPr>
        </p:nvSpPr>
        <p:spPr/>
        <p:txBody>
          <a:bodyPr/>
          <a:lstStyle/>
          <a:p>
            <a:fld id="{EDAE9F8D-BB1A-4C8C-B6C7-9748D7A110EB}" type="slidenum">
              <a:rPr lang="en-US" smtClean="0"/>
              <a:pPr/>
              <a:t>116</a:t>
            </a:fld>
            <a:endParaRPr lang="en-US"/>
          </a:p>
        </p:txBody>
      </p:sp>
    </p:spTree>
    <p:extLst>
      <p:ext uri="{BB962C8B-B14F-4D97-AF65-F5344CB8AC3E}">
        <p14:creationId xmlns="" xmlns:p14="http://schemas.microsoft.com/office/powerpoint/2010/main" val="3343797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CA" dirty="0"/>
          </a:p>
        </p:txBody>
      </p:sp>
      <p:sp>
        <p:nvSpPr>
          <p:cNvPr id="4" name="投影片編號版面配置區 3"/>
          <p:cNvSpPr>
            <a:spLocks noGrp="1"/>
          </p:cNvSpPr>
          <p:nvPr>
            <p:ph type="sldNum" sz="quarter" idx="10"/>
          </p:nvPr>
        </p:nvSpPr>
        <p:spPr/>
        <p:txBody>
          <a:bodyPr/>
          <a:lstStyle/>
          <a:p>
            <a:fld id="{EDAE9F8D-BB1A-4C8C-B6C7-9748D7A110EB}" type="slidenum">
              <a:rPr lang="en-US" smtClean="0"/>
              <a:pPr/>
              <a:t>117</a:t>
            </a:fld>
            <a:endParaRPr lang="en-US"/>
          </a:p>
        </p:txBody>
      </p:sp>
    </p:spTree>
    <p:extLst>
      <p:ext uri="{BB962C8B-B14F-4D97-AF65-F5344CB8AC3E}">
        <p14:creationId xmlns="" xmlns:p14="http://schemas.microsoft.com/office/powerpoint/2010/main" val="3411408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DAE9F8D-BB1A-4C8C-B6C7-9748D7A110EB}" type="slidenum">
              <a:rPr lang="en-US" smtClean="0"/>
              <a:pPr/>
              <a:t>125</a:t>
            </a:fld>
            <a:endParaRPr lang="en-US"/>
          </a:p>
        </p:txBody>
      </p:sp>
    </p:spTree>
    <p:extLst>
      <p:ext uri="{BB962C8B-B14F-4D97-AF65-F5344CB8AC3E}">
        <p14:creationId xmlns="" xmlns:p14="http://schemas.microsoft.com/office/powerpoint/2010/main" val="1584739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Walter</a:t>
            </a:r>
            <a:r>
              <a:rPr lang="en-US" baseline="0" dirty="0" smtClean="0"/>
              <a:t> Kwok - </a:t>
            </a:r>
            <a:r>
              <a:rPr lang="ja-JP" altLang="en-US" smtClean="0"/>
              <a:t>郭炳湘</a:t>
            </a:r>
            <a:r>
              <a:rPr lang="en-US" altLang="ja-JP" dirty="0" smtClean="0"/>
              <a:t>- Ex- </a:t>
            </a:r>
            <a:r>
              <a:rPr lang="en-US" altLang="ko-KR" sz="1200" dirty="0" smtClean="0">
                <a:latin typeface="Verdana" pitchFamily="34" charset="0"/>
                <a:ea typeface="Gulim" pitchFamily="34" charset="-127"/>
                <a:cs typeface="Arial" charset="0"/>
              </a:rPr>
              <a:t>Chairman/CEO</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Thomas </a:t>
            </a:r>
            <a:r>
              <a:rPr lang="en-US" dirty="0" err="1" smtClean="0"/>
              <a:t>Kwow</a:t>
            </a:r>
            <a:r>
              <a:rPr lang="en-US" dirty="0" smtClean="0"/>
              <a:t> - </a:t>
            </a:r>
            <a:r>
              <a:rPr lang="ja-JP" altLang="en-US" b="1" smtClean="0"/>
              <a:t>郭炳江 </a:t>
            </a:r>
            <a:r>
              <a:rPr lang="en-US" altLang="ja-JP" b="1" dirty="0" smtClean="0"/>
              <a:t>-</a:t>
            </a:r>
            <a:r>
              <a:rPr lang="en-US" altLang="ja-JP" b="1" baseline="0" dirty="0" smtClean="0"/>
              <a:t> second</a:t>
            </a:r>
            <a:endParaRPr lang="en-US" altLang="ja-JP"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Raymond </a:t>
            </a:r>
            <a:r>
              <a:rPr lang="en-US" dirty="0" err="1" smtClean="0"/>
              <a:t>Kwow</a:t>
            </a:r>
            <a:r>
              <a:rPr lang="en-US" dirty="0" smtClean="0"/>
              <a:t> - </a:t>
            </a:r>
            <a:r>
              <a:rPr lang="ja-JP" altLang="en-US" b="1" smtClean="0"/>
              <a:t>郭炳聯</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Tak</a:t>
            </a:r>
            <a:r>
              <a:rPr lang="en-US" dirty="0" smtClean="0"/>
              <a:t> </a:t>
            </a:r>
            <a:r>
              <a:rPr lang="en-US" dirty="0" err="1" smtClean="0"/>
              <a:t>Seng</a:t>
            </a:r>
            <a:r>
              <a:rPr lang="en-US" baseline="0" dirty="0" smtClean="0"/>
              <a:t> Kwok - </a:t>
            </a:r>
            <a:r>
              <a:rPr lang="ja-JP" altLang="en-US" b="1" smtClean="0"/>
              <a:t>郭得勝</a:t>
            </a:r>
            <a:endParaRPr lang="en-US" altLang="ja-JP"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ja-JP" altLang="en-US" b="1" smtClean="0"/>
          </a:p>
          <a:p>
            <a:endParaRPr lang="en-CA" dirty="0"/>
          </a:p>
        </p:txBody>
      </p:sp>
      <p:sp>
        <p:nvSpPr>
          <p:cNvPr id="4" name="Slide Number Placeholder 3"/>
          <p:cNvSpPr>
            <a:spLocks noGrp="1"/>
          </p:cNvSpPr>
          <p:nvPr>
            <p:ph type="sldNum" sz="quarter" idx="10"/>
          </p:nvPr>
        </p:nvSpPr>
        <p:spPr/>
        <p:txBody>
          <a:bodyPr/>
          <a:lstStyle/>
          <a:p>
            <a:fld id="{2C416B89-96AE-F54D-ADA3-D9F2CE21FD32}" type="slidenum">
              <a:rPr lang="en-US" smtClean="0"/>
              <a:pPr/>
              <a:t>156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ea typeface="宋体" pitchFamily="2" charset="-122"/>
              </a:rPr>
              <a:t>Source: www.hkeconomy.gov.hk</a:t>
            </a:r>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2F28099-0C89-4AC6-B0FA-9AEAB47E8C38}" type="slidenum">
              <a:rPr lang="en-US">
                <a:ea typeface="宋体" pitchFamily="2" charset="-122"/>
              </a:rPr>
              <a:pPr fontAlgn="base">
                <a:spcBef>
                  <a:spcPct val="0"/>
                </a:spcBef>
                <a:spcAft>
                  <a:spcPct val="0"/>
                </a:spcAft>
              </a:pPr>
              <a:t>6</a:t>
            </a:fld>
            <a:endParaRPr lang="en-US">
              <a:ea typeface="宋体" pitchFamily="2"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Madam </a:t>
            </a:r>
            <a:r>
              <a:rPr lang="en-US" dirty="0" err="1" smtClean="0"/>
              <a:t>Kwong</a:t>
            </a:r>
            <a:r>
              <a:rPr lang="en-US" dirty="0" smtClean="0"/>
              <a:t> has been the Chairman and a Non-Executive Director of the Company since May 2008. She is the wife of </a:t>
            </a:r>
            <a:r>
              <a:rPr lang="en-US" dirty="0" err="1" smtClean="0"/>
              <a:t>Mr</a:t>
            </a:r>
            <a:r>
              <a:rPr lang="en-US" dirty="0" smtClean="0"/>
              <a:t> Kwok </a:t>
            </a:r>
            <a:r>
              <a:rPr lang="en-US" dirty="0" err="1" smtClean="0"/>
              <a:t>Tak-seng</a:t>
            </a:r>
            <a:r>
              <a:rPr lang="en-US" dirty="0" smtClean="0"/>
              <a:t>, the late Chairman of the Company. Madam </a:t>
            </a:r>
            <a:r>
              <a:rPr lang="en-US" dirty="0" err="1" smtClean="0"/>
              <a:t>Kwong</a:t>
            </a:r>
            <a:r>
              <a:rPr lang="en-US" dirty="0" smtClean="0"/>
              <a:t> has over 40 years of experience in real estate business. In addition, she has participated in various charity and community activities for Sun Hung Kai Properties-</a:t>
            </a:r>
            <a:r>
              <a:rPr lang="en-US" dirty="0" err="1" smtClean="0"/>
              <a:t>Kwoks</a:t>
            </a:r>
            <a:r>
              <a:rPr lang="en-US" dirty="0" smtClean="0"/>
              <a:t>' Foundation Limited and The T.S. Kwok Foundation Limited. Madam </a:t>
            </a:r>
            <a:r>
              <a:rPr lang="en-US" dirty="0" err="1" smtClean="0"/>
              <a:t>Kwong</a:t>
            </a:r>
            <a:r>
              <a:rPr lang="en-US" dirty="0" smtClean="0"/>
              <a:t> is well-respected by the Board and the senior management of the Company. She is the mother of Messrs. Kwok Ping-</a:t>
            </a:r>
            <a:r>
              <a:rPr lang="en-US" dirty="0" err="1" smtClean="0"/>
              <a:t>sheung</a:t>
            </a:r>
            <a:r>
              <a:rPr lang="en-US" dirty="0" smtClean="0"/>
              <a:t>, Walter, Kwok Ping-</a:t>
            </a:r>
            <a:r>
              <a:rPr lang="en-US" dirty="0" err="1" smtClean="0"/>
              <a:t>kwong</a:t>
            </a:r>
            <a:r>
              <a:rPr lang="en-US" dirty="0" smtClean="0"/>
              <a:t>, Thomas and Kwok Ping-</a:t>
            </a:r>
            <a:r>
              <a:rPr lang="en-US" dirty="0" err="1" smtClean="0"/>
              <a:t>luen</a:t>
            </a:r>
            <a:r>
              <a:rPr lang="en-US" dirty="0" smtClean="0"/>
              <a:t>, Raymond and the sister of </a:t>
            </a:r>
            <a:r>
              <a:rPr lang="en-US" dirty="0" err="1" smtClean="0"/>
              <a:t>Mr</a:t>
            </a:r>
            <a:r>
              <a:rPr lang="en-US" dirty="0" smtClean="0"/>
              <a:t> </a:t>
            </a:r>
            <a:r>
              <a:rPr lang="en-US" dirty="0" err="1" smtClean="0"/>
              <a:t>Kwong</a:t>
            </a:r>
            <a:r>
              <a:rPr lang="en-US" dirty="0" smtClean="0"/>
              <a:t> Chun. </a:t>
            </a:r>
          </a:p>
          <a:p>
            <a:endParaRPr lang="en-US" dirty="0" smtClean="0"/>
          </a:p>
          <a:p>
            <a:r>
              <a:rPr lang="en-US" dirty="0" smtClean="0"/>
              <a:t>Walter Kwok</a:t>
            </a:r>
            <a:endParaRPr lang="en-CA" dirty="0"/>
          </a:p>
        </p:txBody>
      </p:sp>
      <p:sp>
        <p:nvSpPr>
          <p:cNvPr id="4" name="Slide Number Placeholder 3"/>
          <p:cNvSpPr>
            <a:spLocks noGrp="1"/>
          </p:cNvSpPr>
          <p:nvPr>
            <p:ph type="sldNum" sz="quarter" idx="10"/>
          </p:nvPr>
        </p:nvSpPr>
        <p:spPr/>
        <p:txBody>
          <a:bodyPr/>
          <a:lstStyle/>
          <a:p>
            <a:fld id="{48C1A453-14A9-8D46-BFAC-E26F25AF5B80}" type="slidenum">
              <a:rPr lang="en-US" smtClean="0"/>
              <a:pPr/>
              <a:t>157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200" dirty="0" smtClean="0">
                <a:latin typeface="Verdana" pitchFamily="34" charset="0"/>
              </a:rPr>
              <a:t>Non-Executive Director</a:t>
            </a:r>
            <a:endParaRPr lang="en-US" altLang="ko-KR" sz="1200" dirty="0" smtClean="0">
              <a:latin typeface="Verdana" pitchFamily="34" charset="0"/>
              <a:ea typeface="Gulim" pitchFamily="34" charset="-127"/>
              <a:cs typeface="Arial" charset="0"/>
            </a:endParaRPr>
          </a:p>
          <a:p>
            <a:endParaRPr lang="en-US" dirty="0" smtClean="0"/>
          </a:p>
          <a:p>
            <a:r>
              <a:rPr lang="en-US" dirty="0" err="1" smtClean="0"/>
              <a:t>Mr</a:t>
            </a:r>
            <a:r>
              <a:rPr lang="en-US" dirty="0" smtClean="0"/>
              <a:t> Kwok has been with the Group for 35 years. He holds an Honorary Doctor of Science degree and a Master of Science degree in Civil Engineering from the Imperial College of Science and Technology, University of London, and is a member of the Institution of Civil Engineers, U.K. and a member of the Hong Kong Institution of Engineers. He is an Executive Director of </a:t>
            </a:r>
            <a:r>
              <a:rPr lang="en-US" dirty="0" err="1" smtClean="0"/>
              <a:t>SUNeVision</a:t>
            </a:r>
            <a:r>
              <a:rPr lang="en-US" dirty="0" smtClean="0"/>
              <a:t> Holdings Ltd., a Non-Executive Director of Transport International Holdings Limited and Director of Wilson Parking (Holdings) Limited and Hung Cheong Import &amp; Export Co., Ltd.</a:t>
            </a:r>
          </a:p>
          <a:p>
            <a:r>
              <a:rPr lang="en-US" dirty="0" smtClean="0"/>
              <a:t>He is also a Director of The Real Estate Developers Association of Hong Kong and </a:t>
            </a:r>
            <a:r>
              <a:rPr lang="en-US" dirty="0" err="1" smtClean="0"/>
              <a:t>Tsimshatsui</a:t>
            </a:r>
            <a:r>
              <a:rPr lang="en-US" dirty="0" smtClean="0"/>
              <a:t> East Property Developers' Association Ltd. and Honorary Treasurer of the Federation of Hong Kong Hotel Owners. On the community front, he is the Past Chairman of the Former Directors Committee of the Hong Kong Community Chest. He is also a member of MBA </a:t>
            </a:r>
            <a:r>
              <a:rPr lang="en-US" dirty="0" err="1" smtClean="0"/>
              <a:t>Programmes</a:t>
            </a:r>
            <a:r>
              <a:rPr lang="en-US" dirty="0" smtClean="0"/>
              <a:t> Committee of The Chinese University of Hong Kong and an Honorary Member of The Court of The Hong Kong University of Science &amp; Technology.</a:t>
            </a:r>
          </a:p>
          <a:p>
            <a:r>
              <a:rPr lang="en-US" dirty="0" err="1" smtClean="0"/>
              <a:t>Mr</a:t>
            </a:r>
            <a:r>
              <a:rPr lang="en-US" dirty="0" smtClean="0"/>
              <a:t> Kwok is an Honorary Citizen of Beijing &amp; Guangzhou and a Standing Committee Member of the National Committee of the Chinese People's Political Consultative Conference. </a:t>
            </a:r>
            <a:r>
              <a:rPr lang="en-US" dirty="0" err="1" smtClean="0"/>
              <a:t>Mr</a:t>
            </a:r>
            <a:r>
              <a:rPr lang="en-US" dirty="0" smtClean="0"/>
              <a:t> Kwok is the son of Madam </a:t>
            </a:r>
            <a:r>
              <a:rPr lang="en-US" dirty="0" err="1" smtClean="0"/>
              <a:t>Kwong</a:t>
            </a:r>
            <a:r>
              <a:rPr lang="en-US" dirty="0" smtClean="0"/>
              <a:t> </a:t>
            </a:r>
            <a:r>
              <a:rPr lang="en-US" dirty="0" err="1" smtClean="0"/>
              <a:t>Siu-hing</a:t>
            </a:r>
            <a:r>
              <a:rPr lang="en-US" dirty="0" smtClean="0"/>
              <a:t>, and the elder brother of Messrs. Kwok Ping-</a:t>
            </a:r>
            <a:r>
              <a:rPr lang="en-US" dirty="0" err="1" smtClean="0"/>
              <a:t>kwong</a:t>
            </a:r>
            <a:r>
              <a:rPr lang="en-US" dirty="0" smtClean="0"/>
              <a:t>, Thomas and Kwok Ping-</a:t>
            </a:r>
            <a:r>
              <a:rPr lang="en-US" dirty="0" err="1" smtClean="0"/>
              <a:t>luen</a:t>
            </a:r>
            <a:r>
              <a:rPr lang="en-US" dirty="0" smtClean="0"/>
              <a:t>, Raymond.</a:t>
            </a:r>
            <a:br>
              <a:rPr lang="en-US" dirty="0" smtClean="0"/>
            </a:br>
            <a:endParaRPr lang="en-US" dirty="0" smtClean="0"/>
          </a:p>
          <a:p>
            <a:endParaRPr lang="en-CA" dirty="0"/>
          </a:p>
        </p:txBody>
      </p:sp>
      <p:sp>
        <p:nvSpPr>
          <p:cNvPr id="4" name="Slide Number Placeholder 3"/>
          <p:cNvSpPr>
            <a:spLocks noGrp="1"/>
          </p:cNvSpPr>
          <p:nvPr>
            <p:ph type="sldNum" sz="quarter" idx="10"/>
          </p:nvPr>
        </p:nvSpPr>
        <p:spPr/>
        <p:txBody>
          <a:bodyPr/>
          <a:lstStyle/>
          <a:p>
            <a:fld id="{2C416B89-96AE-F54D-ADA3-D9F2CE21FD32}" type="slidenum">
              <a:rPr lang="en-US" smtClean="0"/>
              <a:pPr/>
              <a:t>158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err="1" smtClean="0"/>
              <a:t>Mr</a:t>
            </a:r>
            <a:r>
              <a:rPr lang="en-US" dirty="0" smtClean="0"/>
              <a:t> Kwok is Vice Chairman and Managing Director of the Company and a member of the Executive Committee of the Company. He has been with the Group for 32 years. He is also Chairman of Route 3 (CPS) Company Limited, Joint Chairman of IFC Development Limited, an Executive Director of </a:t>
            </a:r>
            <a:r>
              <a:rPr lang="en-US" dirty="0" err="1" smtClean="0"/>
              <a:t>SUNeVision</a:t>
            </a:r>
            <a:r>
              <a:rPr lang="en-US" dirty="0" smtClean="0"/>
              <a:t> Holdings Ltd. and an Independent Non-Executive Director of The Bank of East Asia, Limited. </a:t>
            </a:r>
            <a:r>
              <a:rPr lang="en-US" dirty="0" err="1" smtClean="0"/>
              <a:t>Mr</a:t>
            </a:r>
            <a:r>
              <a:rPr lang="en-US" dirty="0" smtClean="0"/>
              <a:t> Kwok holds a master's degree in Business Administration from The London Business School, University of London, and a bachelor's degree in Civil Engineering from Imperial College, University of London. He is a fellow of The Hong Kong Management Association.</a:t>
            </a:r>
          </a:p>
          <a:p>
            <a:r>
              <a:rPr lang="en-US" dirty="0" smtClean="0"/>
              <a:t>He is Chairman of the Board of Directors of the Faculty of Business and Economics, The University of Hong Kong, and Executive Vice President and a member of the Executive Committee of The Real Estate Developers Association of Hong Kong. He also serves as a government appointed member of the Exchange Fund Advisory Committee, Construction Industry Council and the Commission on Strategic Development and a non-official member of the Provisional Minimum Wage Commission. In July 2007, the Government of the HKSAR awarded </a:t>
            </a:r>
            <a:r>
              <a:rPr lang="en-US" dirty="0" err="1" smtClean="0"/>
              <a:t>Mr</a:t>
            </a:r>
            <a:r>
              <a:rPr lang="en-US" dirty="0" smtClean="0"/>
              <a:t> Kwok the Silver Bauhinia Star for his distinguished community service.</a:t>
            </a:r>
          </a:p>
          <a:p>
            <a:r>
              <a:rPr lang="en-US" dirty="0" smtClean="0"/>
              <a:t>In the past, </a:t>
            </a:r>
            <a:r>
              <a:rPr lang="en-US" dirty="0" err="1" smtClean="0"/>
              <a:t>Mr</a:t>
            </a:r>
            <a:r>
              <a:rPr lang="en-US" dirty="0" smtClean="0"/>
              <a:t> Kwok served as a member of the Economic and Employment Council, the Business Advisory Group, the Land &amp; Building Advisory Committee, the Registered Contractors' Disciplinary Board, the General Chamber of Commerce Industrial Affairs Committee, Business Facilitation Advisory Committee and the Council for Sustainable Development. He was also Chairman of the Property Management Committee of the Building Contractors' Association and a council member of the Hong Kong Construction Association.</a:t>
            </a:r>
          </a:p>
          <a:p>
            <a:r>
              <a:rPr lang="en-US" dirty="0" smtClean="0"/>
              <a:t>He previously served as a board member of the Community Chest of Hong Kong and as a member of the Social Welfare Policies &amp; Services Committee, and on the Council of The Open University of Hong Kong.</a:t>
            </a:r>
          </a:p>
          <a:p>
            <a:r>
              <a:rPr lang="en-US" dirty="0" err="1" smtClean="0"/>
              <a:t>Mr</a:t>
            </a:r>
            <a:r>
              <a:rPr lang="en-US" dirty="0" smtClean="0"/>
              <a:t> Kwok is an Honorary Citizen of Guangzhou and a Standing Committee Member of the Ninth Chinese People's Political Consultative Conference Shanghai Committee.</a:t>
            </a:r>
          </a:p>
          <a:p>
            <a:r>
              <a:rPr lang="en-US" dirty="0" err="1" smtClean="0"/>
              <a:t>Mr</a:t>
            </a:r>
            <a:r>
              <a:rPr lang="en-US" dirty="0" smtClean="0"/>
              <a:t> Kwok is the son of Madam </a:t>
            </a:r>
            <a:r>
              <a:rPr lang="en-US" dirty="0" err="1" smtClean="0"/>
              <a:t>Kwong</a:t>
            </a:r>
            <a:r>
              <a:rPr lang="en-US" dirty="0" smtClean="0"/>
              <a:t> </a:t>
            </a:r>
            <a:r>
              <a:rPr lang="en-US" dirty="0" err="1" smtClean="0"/>
              <a:t>Siu-hing</a:t>
            </a:r>
            <a:r>
              <a:rPr lang="en-US" dirty="0" smtClean="0"/>
              <a:t>, the younger brother of </a:t>
            </a:r>
            <a:r>
              <a:rPr lang="en-US" dirty="0" err="1" smtClean="0"/>
              <a:t>Mr</a:t>
            </a:r>
            <a:r>
              <a:rPr lang="en-US" dirty="0" smtClean="0"/>
              <a:t> Kwok Ping-</a:t>
            </a:r>
            <a:r>
              <a:rPr lang="en-US" dirty="0" err="1" smtClean="0"/>
              <a:t>sheung</a:t>
            </a:r>
            <a:r>
              <a:rPr lang="en-US" dirty="0" smtClean="0"/>
              <a:t>, Walter and the elder brother of </a:t>
            </a:r>
            <a:r>
              <a:rPr lang="en-US" dirty="0" err="1" smtClean="0"/>
              <a:t>Mr</a:t>
            </a:r>
            <a:r>
              <a:rPr lang="en-US" dirty="0" smtClean="0"/>
              <a:t> Kwok Ping-</a:t>
            </a:r>
            <a:r>
              <a:rPr lang="en-US" dirty="0" err="1" smtClean="0"/>
              <a:t>luen</a:t>
            </a:r>
            <a:r>
              <a:rPr lang="en-US" dirty="0" smtClean="0"/>
              <a:t>, Raymond.</a:t>
            </a:r>
          </a:p>
          <a:p>
            <a:r>
              <a:rPr lang="en-US" dirty="0" smtClean="0"/>
              <a:t>------------------------------------------------------------------------------------------------------------</a:t>
            </a:r>
          </a:p>
          <a:p>
            <a:r>
              <a:rPr lang="en-US" dirty="0" smtClean="0"/>
              <a:t>  </a:t>
            </a:r>
            <a:r>
              <a:rPr lang="en-US" dirty="0" err="1" smtClean="0"/>
              <a:t>Mr</a:t>
            </a:r>
            <a:r>
              <a:rPr lang="en-US" dirty="0" smtClean="0"/>
              <a:t> Kwok is Vice Chairman and Managing Director of the Company and a member of the Executive Committee of the Company. He has been with the Group for 31 years. He holds a Master of Arts degree in Law from Cambridge University, a Master degree in Business Administration from Harvard University, an Honorary Doctorate degree in Business Administration from The Open University of Hong Kong and an Honorary Doctorate degree in Laws from The Chinese University of Hong Kong. He is Chairman of </a:t>
            </a:r>
            <a:r>
              <a:rPr lang="en-US" dirty="0" err="1" smtClean="0"/>
              <a:t>SUNeVision</a:t>
            </a:r>
            <a:r>
              <a:rPr lang="en-US" dirty="0" smtClean="0"/>
              <a:t> Holdings Ltd. and </a:t>
            </a:r>
            <a:r>
              <a:rPr lang="en-US" dirty="0" err="1" smtClean="0"/>
              <a:t>SmarTone</a:t>
            </a:r>
            <a:r>
              <a:rPr lang="en-US" dirty="0" smtClean="0"/>
              <a:t> Telecommunications Holdings Limited, a Non-Executive Director of Transport International Holdings Limited and USI Holdings Limited, and an Independent Non-Executive Director of Standard Chartered Bank (Hong Kong) Limited.</a:t>
            </a:r>
          </a:p>
          <a:p>
            <a:r>
              <a:rPr lang="en-US" dirty="0" smtClean="0"/>
              <a:t>In civic activities, </a:t>
            </a:r>
            <a:r>
              <a:rPr lang="en-US" dirty="0" err="1" smtClean="0"/>
              <a:t>Mr</a:t>
            </a:r>
            <a:r>
              <a:rPr lang="en-US" dirty="0" smtClean="0"/>
              <a:t> Kwok is a Director of The Real Estate Developers Association of Hong Kong, a member of the General Committee of The Hong Kong General Chamber of Commerce and Vice Chairman of the Council of The Chinese University of Hong Kong. He was a member of the Hong Kong Port Development Council. </a:t>
            </a:r>
            <a:r>
              <a:rPr lang="en-US" dirty="0" err="1" smtClean="0"/>
              <a:t>Mr</a:t>
            </a:r>
            <a:r>
              <a:rPr lang="en-US" dirty="0" smtClean="0"/>
              <a:t> Kwok is the son of Madam </a:t>
            </a:r>
            <a:r>
              <a:rPr lang="en-US" dirty="0" err="1" smtClean="0"/>
              <a:t>Kwong</a:t>
            </a:r>
            <a:r>
              <a:rPr lang="en-US" dirty="0" smtClean="0"/>
              <a:t> </a:t>
            </a:r>
            <a:r>
              <a:rPr lang="en-US" dirty="0" err="1" smtClean="0"/>
              <a:t>Siu-hing</a:t>
            </a:r>
            <a:r>
              <a:rPr lang="en-US" dirty="0" smtClean="0"/>
              <a:t>, and the younger brother of Messrs. Kwok Ping-</a:t>
            </a:r>
            <a:r>
              <a:rPr lang="en-US" dirty="0" err="1" smtClean="0"/>
              <a:t>sheung</a:t>
            </a:r>
            <a:r>
              <a:rPr lang="en-US" dirty="0" smtClean="0"/>
              <a:t>, Walter and Kwok Ping-</a:t>
            </a:r>
            <a:r>
              <a:rPr lang="en-US" dirty="0" err="1" smtClean="0"/>
              <a:t>kwong</a:t>
            </a:r>
            <a:r>
              <a:rPr lang="en-US" dirty="0" smtClean="0"/>
              <a:t>, Thomas.</a:t>
            </a:r>
          </a:p>
          <a:p>
            <a:endParaRPr lang="en-US" dirty="0"/>
          </a:p>
        </p:txBody>
      </p:sp>
      <p:sp>
        <p:nvSpPr>
          <p:cNvPr id="4" name="Slide Number Placeholder 3"/>
          <p:cNvSpPr>
            <a:spLocks noGrp="1"/>
          </p:cNvSpPr>
          <p:nvPr>
            <p:ph type="sldNum" sz="quarter" idx="10"/>
          </p:nvPr>
        </p:nvSpPr>
        <p:spPr/>
        <p:txBody>
          <a:bodyPr/>
          <a:lstStyle/>
          <a:p>
            <a:fld id="{2C416B89-96AE-F54D-ADA3-D9F2CE21FD32}" type="slidenum">
              <a:rPr lang="en-US" smtClean="0"/>
              <a:pPr/>
              <a:t>159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 Lee has been a Non-Executive Director of the Company for the last 37 years. He is the Founder and Chairman and Managing Director of Henderson Land Development Company Limited and Henderson Investment Limited. He has been engaged in property development in Hong Kong for more than 50 years. He is also Chairman of The Hong Kong and China Gas Company Limited and Miramar Hotel and Investment Company, Limited as well as a Director of Hong Kong Ferry (Holdings) Company Limited and The Bank of East Asia, Limited. In July 2007, the Government of the Hong Kong Special Administrative Region ("HKSAR") awarded Dr Lee the Grand Bauhinia Medal for his distinguished community service</a:t>
            </a:r>
            <a:endParaRPr lang="en-CA" dirty="0"/>
          </a:p>
        </p:txBody>
      </p:sp>
      <p:sp>
        <p:nvSpPr>
          <p:cNvPr id="4" name="Slide Number Placeholder 3"/>
          <p:cNvSpPr>
            <a:spLocks noGrp="1"/>
          </p:cNvSpPr>
          <p:nvPr>
            <p:ph type="sldNum" sz="quarter" idx="10"/>
          </p:nvPr>
        </p:nvSpPr>
        <p:spPr/>
        <p:txBody>
          <a:bodyPr/>
          <a:lstStyle/>
          <a:p>
            <a:fld id="{48C1A453-14A9-8D46-BFAC-E26F25AF5B80}" type="slidenum">
              <a:rPr lang="en-US" smtClean="0"/>
              <a:pPr/>
              <a:t>160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幻灯片图像占位符 1"/>
          <p:cNvSpPr>
            <a:spLocks noGrp="1" noRot="1" noChangeAspect="1" noTextEdit="1"/>
          </p:cNvSpPr>
          <p:nvPr>
            <p:ph type="sldImg"/>
          </p:nvPr>
        </p:nvSpPr>
        <p:spPr bwMode="auto">
          <a:noFill/>
          <a:ln>
            <a:solidFill>
              <a:srgbClr val="000000"/>
            </a:solidFill>
            <a:miter lim="800000"/>
            <a:headEnd/>
            <a:tailEnd/>
          </a:ln>
        </p:spPr>
      </p:sp>
      <p:sp>
        <p:nvSpPr>
          <p:cNvPr id="171011"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Decrease due to fewer development property sold in 2010</a:t>
            </a:r>
            <a:endParaRPr lang="zh-CN" altLang="en-US" smtClean="0"/>
          </a:p>
        </p:txBody>
      </p:sp>
      <p:sp>
        <p:nvSpPr>
          <p:cNvPr id="17101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79A4FD-A40A-4074-866F-9C4EB0876668}" type="slidenum">
              <a:rPr lang="zh-CN" altLang="en-US"/>
              <a:pPr fontAlgn="base">
                <a:spcBef>
                  <a:spcPct val="0"/>
                </a:spcBef>
                <a:spcAft>
                  <a:spcPct val="0"/>
                </a:spcAft>
              </a:pPr>
              <a:t>185</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TextEdit="1"/>
          </p:cNvSpPr>
          <p:nvPr>
            <p:ph type="sldImg"/>
          </p:nvPr>
        </p:nvSpPr>
        <p:spPr bwMode="auto">
          <a:noFill/>
          <a:ln>
            <a:solidFill>
              <a:srgbClr val="000000"/>
            </a:solidFill>
            <a:miter lim="800000"/>
            <a:headEnd/>
            <a:tailEnd/>
          </a:ln>
        </p:spPr>
      </p:sp>
      <p:sp>
        <p:nvSpPr>
          <p:cNvPr id="172035"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幻灯片图像占位符 1"/>
          <p:cNvSpPr>
            <a:spLocks noGrp="1" noRot="1" noChangeAspect="1" noTextEdit="1"/>
          </p:cNvSpPr>
          <p:nvPr>
            <p:ph type="sldImg"/>
          </p:nvPr>
        </p:nvSpPr>
        <p:spPr bwMode="auto">
          <a:noFill/>
          <a:ln>
            <a:solidFill>
              <a:srgbClr val="000000"/>
            </a:solidFill>
            <a:miter lim="800000"/>
            <a:headEnd/>
            <a:tailEnd/>
          </a:ln>
        </p:spPr>
      </p:sp>
      <p:sp>
        <p:nvSpPr>
          <p:cNvPr id="173059"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US$ 85 million,</a:t>
            </a:r>
            <a:endParaRPr lang="zh-CN" altLang="en-US" smtClean="0"/>
          </a:p>
        </p:txBody>
      </p:sp>
      <p:sp>
        <p:nvSpPr>
          <p:cNvPr id="173060"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DD6F86-B662-49A1-8539-FDD211F883A4}" type="slidenum">
              <a:rPr lang="zh-CN" altLang="en-US"/>
              <a:pPr fontAlgn="base">
                <a:spcBef>
                  <a:spcPct val="0"/>
                </a:spcBef>
                <a:spcAft>
                  <a:spcPct val="0"/>
                </a:spcAft>
              </a:pPr>
              <a:t>214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幻灯片图像占位符 1"/>
          <p:cNvSpPr>
            <a:spLocks noGrp="1" noRot="1" noChangeAspect="1" noTextEdit="1"/>
          </p:cNvSpPr>
          <p:nvPr>
            <p:ph type="sldImg"/>
          </p:nvPr>
        </p:nvSpPr>
        <p:spPr bwMode="auto">
          <a:noFill/>
          <a:ln>
            <a:solidFill>
              <a:srgbClr val="000000"/>
            </a:solidFill>
            <a:miter lim="800000"/>
            <a:headEnd/>
            <a:tailEnd/>
          </a:ln>
        </p:spPr>
      </p:sp>
      <p:sp>
        <p:nvSpPr>
          <p:cNvPr id="158723"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Source: http://www.hkeconomy.gov.hk/en/pdf/assets.pdf</a:t>
            </a:r>
            <a:endParaRPr lang="zh-CN" altLang="en-US" smtClean="0"/>
          </a:p>
        </p:txBody>
      </p:sp>
      <p:sp>
        <p:nvSpPr>
          <p:cNvPr id="158724"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B7B286-070E-4693-B14D-E271EEEF93A4}" type="slidenum">
              <a:rPr lang="en-US">
                <a:ea typeface="宋体" pitchFamily="2" charset="-122"/>
              </a:rPr>
              <a:pPr fontAlgn="base">
                <a:spcBef>
                  <a:spcPct val="0"/>
                </a:spcBef>
                <a:spcAft>
                  <a:spcPct val="0"/>
                </a:spcAft>
              </a:pPr>
              <a:t>7</a:t>
            </a:fld>
            <a:endParaRPr lang="en-US">
              <a:ea typeface="宋体"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幻灯片图像占位符 1"/>
          <p:cNvSpPr>
            <a:spLocks noGrp="1" noRot="1" noChangeAspect="1" noTextEdit="1"/>
          </p:cNvSpPr>
          <p:nvPr>
            <p:ph type="sldImg"/>
          </p:nvPr>
        </p:nvSpPr>
        <p:spPr bwMode="auto">
          <a:noFill/>
          <a:ln>
            <a:solidFill>
              <a:srgbClr val="000000"/>
            </a:solidFill>
            <a:miter lim="800000"/>
            <a:headEnd/>
            <a:tailEnd/>
          </a:ln>
        </p:spPr>
      </p:sp>
      <p:sp>
        <p:nvSpPr>
          <p:cNvPr id="159747"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Source: http://www.hkeconomy.gov.hk/en/pdf/box-10q3-3-1.pdf</a:t>
            </a:r>
            <a:endParaRPr lang="zh-CN" altLang="en-US" smtClean="0"/>
          </a:p>
        </p:txBody>
      </p:sp>
      <p:sp>
        <p:nvSpPr>
          <p:cNvPr id="159748"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3947E96-208C-43C4-89C8-9F653598E9BD}" type="slidenum">
              <a:rPr lang="en-US">
                <a:ea typeface="宋体" pitchFamily="2" charset="-122"/>
              </a:rPr>
              <a:pPr fontAlgn="base">
                <a:spcBef>
                  <a:spcPct val="0"/>
                </a:spcBef>
                <a:spcAft>
                  <a:spcPct val="0"/>
                </a:spcAft>
              </a:pPr>
              <a:t>8</a:t>
            </a:fld>
            <a:endParaRPr lang="en-US">
              <a:ea typeface="宋体"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幻灯片图像占位符 1"/>
          <p:cNvSpPr>
            <a:spLocks noGrp="1" noRot="1" noChangeAspect="1" noTextEdit="1"/>
          </p:cNvSpPr>
          <p:nvPr>
            <p:ph type="sldImg"/>
          </p:nvPr>
        </p:nvSpPr>
        <p:spPr bwMode="auto">
          <a:noFill/>
          <a:ln>
            <a:solidFill>
              <a:srgbClr val="000000"/>
            </a:solidFill>
            <a:miter lim="800000"/>
            <a:headEnd/>
            <a:tailEnd/>
          </a:ln>
        </p:spPr>
      </p:sp>
      <p:sp>
        <p:nvSpPr>
          <p:cNvPr id="160771"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Source: quarterly report on general household survey, census and statistics Department</a:t>
            </a:r>
          </a:p>
          <a:p>
            <a:pPr>
              <a:spcBef>
                <a:spcPct val="0"/>
              </a:spcBef>
            </a:pPr>
            <a:endParaRPr lang="zh-CN" altLang="en-US" smtClean="0"/>
          </a:p>
        </p:txBody>
      </p:sp>
      <p:sp>
        <p:nvSpPr>
          <p:cNvPr id="16077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5EE5C3-2AF4-4C7E-9C2A-AC4F29728AC0}" type="slidenum">
              <a:rPr lang="zh-CN" altLang="en-US"/>
              <a:pPr fontAlgn="base">
                <a:spcBef>
                  <a:spcPct val="0"/>
                </a:spcBef>
                <a:spcAft>
                  <a:spcPct val="0"/>
                </a:spcAft>
              </a:pPr>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幻灯片图像占位符 1"/>
          <p:cNvSpPr>
            <a:spLocks noGrp="1" noRot="1" noChangeAspect="1" noTextEdit="1"/>
          </p:cNvSpPr>
          <p:nvPr>
            <p:ph type="sldImg"/>
          </p:nvPr>
        </p:nvSpPr>
        <p:spPr bwMode="auto">
          <a:noFill/>
          <a:ln>
            <a:solidFill>
              <a:srgbClr val="000000"/>
            </a:solidFill>
            <a:miter lim="800000"/>
            <a:headEnd/>
            <a:tailEnd/>
          </a:ln>
        </p:spPr>
      </p:sp>
      <p:sp>
        <p:nvSpPr>
          <p:cNvPr id="161795"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Notes: 2010, hong kong’s meidan home price, at 2.58 million Hong Kong dollars (US$ 331,138) was 11.4 times the median household income of HK$225,400</a:t>
            </a:r>
            <a:endParaRPr lang="zh-CN" altLang="en-US" smtClean="0"/>
          </a:p>
        </p:txBody>
      </p:sp>
      <p:sp>
        <p:nvSpPr>
          <p:cNvPr id="161796"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44EA55-73B5-481D-9B39-D77586BF7739}" type="slidenum">
              <a:rPr lang="zh-CN" altLang="en-US"/>
              <a:pPr fontAlgn="base">
                <a:spcBef>
                  <a:spcPct val="0"/>
                </a:spcBef>
                <a:spcAft>
                  <a:spcPct val="0"/>
                </a:spcAft>
              </a:pPr>
              <a:t>10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幻灯片图像占位符 1"/>
          <p:cNvSpPr>
            <a:spLocks noGrp="1" noRot="1" noChangeAspect="1" noTextEdit="1"/>
          </p:cNvSpPr>
          <p:nvPr>
            <p:ph type="sldImg"/>
          </p:nvPr>
        </p:nvSpPr>
        <p:spPr bwMode="auto">
          <a:noFill/>
          <a:ln>
            <a:solidFill>
              <a:srgbClr val="000000"/>
            </a:solidFill>
            <a:miter lim="800000"/>
            <a:headEnd/>
            <a:tailEnd/>
          </a:ln>
        </p:spPr>
      </p:sp>
      <p:sp>
        <p:nvSpPr>
          <p:cNvPr id="162819"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162820"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FF7ED20-9BF4-4B17-88B8-835B2F716DFC}" type="slidenum">
              <a:rPr lang="en-US">
                <a:ea typeface="宋体" pitchFamily="2" charset="-122"/>
              </a:rPr>
              <a:pPr fontAlgn="base">
                <a:spcBef>
                  <a:spcPct val="0"/>
                </a:spcBef>
                <a:spcAft>
                  <a:spcPct val="0"/>
                </a:spcAft>
              </a:pPr>
              <a:t>11</a:t>
            </a:fld>
            <a:endParaRPr lang="en-US">
              <a:ea typeface="宋体"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63843"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CA" smtClean="0">
                <a:ea typeface="宋体" pitchFamily="2" charset="-122"/>
                <a:hlinkClick r:id="rId3"/>
              </a:rPr>
              <a:t>http://www.sino.com/eng/images/0436/eSL_101_932011.pdf</a:t>
            </a:r>
            <a:endParaRPr lang="en-CA" smtClean="0">
              <a:ea typeface="宋体" pitchFamily="2" charset="-122"/>
            </a:endParaRPr>
          </a:p>
          <a:p>
            <a:pPr>
              <a:spcBef>
                <a:spcPct val="0"/>
              </a:spcBef>
            </a:pPr>
            <a:endParaRPr lang="en-US" smtClean="0">
              <a:ea typeface="宋体" pitchFamily="2" charset="-122"/>
            </a:endParaRPr>
          </a:p>
          <a:p>
            <a:pPr>
              <a:spcBef>
                <a:spcPct val="0"/>
              </a:spcBef>
            </a:pPr>
            <a:r>
              <a:rPr lang="en-US" smtClean="0">
                <a:ea typeface="宋体" pitchFamily="2" charset="-122"/>
              </a:rPr>
              <a:t>Revenue mainly comes from property sales and rental, property management, hotel operations and investments in securities. </a:t>
            </a:r>
            <a:endParaRPr lang="en-CA" smtClean="0">
              <a:ea typeface="宋体" pitchFamily="2" charset="-122"/>
            </a:endParaRPr>
          </a:p>
        </p:txBody>
      </p:sp>
      <p:sp>
        <p:nvSpPr>
          <p:cNvPr id="163844"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7C0109-7E33-4467-807A-6053ED2AD3F8}" type="slidenum">
              <a:rPr lang="en-US">
                <a:ea typeface="宋体" pitchFamily="2" charset="-122"/>
              </a:rPr>
              <a:pPr fontAlgn="base">
                <a:spcBef>
                  <a:spcPct val="0"/>
                </a:spcBef>
                <a:spcAft>
                  <a:spcPct val="0"/>
                </a:spcAft>
              </a:pPr>
              <a:t>16</a:t>
            </a:fld>
            <a:endParaRPr lang="en-US">
              <a:ea typeface="宋体"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81AB4895-8B84-4D26-9C78-AD63C481B8F9}" type="datetimeFigureOut">
              <a:rPr lang="zh-CN" altLang="en-US"/>
              <a:pPr>
                <a:defRPr/>
              </a:pPr>
              <a:t>2011-3-23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DE00951-C4FB-4917-A13D-E5BF74B72845}" type="slidenum">
              <a:rPr lang="zh-CN"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9117CB77-F8D2-46F1-8680-7CA3FAA63100}" type="datetimeFigureOut">
              <a:rPr lang="zh-CN" altLang="en-US"/>
              <a:pPr>
                <a:defRPr/>
              </a:pPr>
              <a:t>2011-3-23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CF0B51A-1CE0-440B-B50E-C9CB471A5582}"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647FB1F6-9445-48C8-9870-34005353A6EF}" type="datetimeFigureOut">
              <a:rPr lang="zh-CN" altLang="en-US"/>
              <a:pPr>
                <a:defRPr/>
              </a:pPr>
              <a:t>2011-3-23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4958EC2-369B-43A4-B276-855A615E9485}" type="slidenum">
              <a:rPr lang="zh-CN" altLang="en-US"/>
              <a:pPr>
                <a:defRPr/>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09979E43-5689-4679-B260-8C9C03173DC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4C9B24F4-EDAF-4925-846A-32E7E26A21F1}" type="datetimeFigureOut">
              <a:rPr lang="zh-CN" altLang="en-US"/>
              <a:pPr>
                <a:defRPr/>
              </a:pPr>
              <a:t>2011-3-23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A2C8CB3-0ED3-453F-8082-C5BF04BAA420}" type="slidenum">
              <a:rPr lang="zh-CN" altLang="en-US"/>
              <a:pPr>
                <a:defRPr/>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5DD91BCA-0158-4585-AA00-ED03473EEDC4}" type="datetimeFigureOut">
              <a:rPr lang="zh-CN" altLang="en-US"/>
              <a:pPr>
                <a:defRPr/>
              </a:pPr>
              <a:t>2011-3-23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014F2B0-9362-4E54-947E-9D033B3FD76D}" type="slidenum">
              <a:rPr lang="zh-CN"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E1B12E83-C41C-486C-B6C8-C94EF8E9BA81}" type="datetimeFigureOut">
              <a:rPr lang="zh-CN" altLang="en-US"/>
              <a:pPr>
                <a:defRPr/>
              </a:pPr>
              <a:t>2011-3-23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20CD81C-3FA7-4191-A4DA-8A394001F1C4}" type="slidenum">
              <a:rPr lang="zh-CN"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5D9C5660-CBE8-44FF-9417-483327FF4C30}" type="datetimeFigureOut">
              <a:rPr lang="zh-CN" altLang="en-US"/>
              <a:pPr>
                <a:defRPr/>
              </a:pPr>
              <a:t>2011-3-23</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57EA44C0-4DAA-4CC9-8A6A-2BFCB809F8CA}"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84600072-4FBD-4841-8B70-8C8FD619B95B}" type="datetimeFigureOut">
              <a:rPr lang="zh-CN" altLang="en-US"/>
              <a:pPr>
                <a:defRPr/>
              </a:pPr>
              <a:t>2011-3-23</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F3710884-15EE-442E-8382-D60337D158EA}"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D4766A94-965A-42F2-9EF6-05A7F4698BBC}" type="datetimeFigureOut">
              <a:rPr lang="zh-CN" altLang="en-US"/>
              <a:pPr>
                <a:defRPr/>
              </a:pPr>
              <a:t>2011-3-23</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F0C3B8CE-24DE-4FE8-8ED4-65B500F1FEDC}"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FFA377F3-053B-45F4-B40B-22FE85729045}" type="datetimeFigureOut">
              <a:rPr lang="zh-CN" altLang="en-US"/>
              <a:pPr>
                <a:defRPr/>
              </a:pPr>
              <a:t>2011-3-23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3C72CF16-1CCC-406E-951C-BCA5C7CDF4DA}"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A0B5FAB0-A27E-4EE0-92D1-5D6CAAB59D85}" type="datetimeFigureOut">
              <a:rPr lang="zh-CN" altLang="en-US"/>
              <a:pPr>
                <a:defRPr/>
              </a:pPr>
              <a:t>2011-3-23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B31BCEE-FFCE-4ADA-94FB-EE7450201D25}"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30AFB6AA-3909-4C14-ACD0-5021E08E9F5C}" type="datetimeFigureOut">
              <a:rPr lang="zh-CN" altLang="en-US"/>
              <a:pPr>
                <a:defRPr/>
              </a:pPr>
              <a:t>2011-3-23</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D0EB6EB8-FA1F-4E10-AFD2-5538C43F56F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10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2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137.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13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jpeg"/></Relationships>
</file>

<file path=ppt/slides/_rels/slide13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image" Target="../media/image15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4.png"/></Relationships>
</file>

<file path=ppt/slides/_rels/slide14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5" Type="http://schemas.openxmlformats.org/officeDocument/2006/relationships/image" Target="../media/image169.png"/><Relationship Id="rId4" Type="http://schemas.openxmlformats.org/officeDocument/2006/relationships/image" Target="../media/image168.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 Id="rId9" Type="http://schemas.openxmlformats.org/officeDocument/2006/relationships/image" Target="../media/image179.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81.gif"/><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86.w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87.wmf"/></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213.wmf"/><Relationship Id="rId7" Type="http://schemas.openxmlformats.org/officeDocument/2006/relationships/image" Target="../media/image217.png"/><Relationship Id="rId2" Type="http://schemas.openxmlformats.org/officeDocument/2006/relationships/image" Target="../media/image212.png"/><Relationship Id="rId1" Type="http://schemas.openxmlformats.org/officeDocument/2006/relationships/slideLayout" Target="../slideLayouts/slideLayout2.xml"/><Relationship Id="rId6" Type="http://schemas.openxmlformats.org/officeDocument/2006/relationships/image" Target="../media/image216.wmf"/><Relationship Id="rId5" Type="http://schemas.openxmlformats.org/officeDocument/2006/relationships/image" Target="../media/image215.wmf"/><Relationship Id="rId4" Type="http://schemas.openxmlformats.org/officeDocument/2006/relationships/image" Target="../media/image214.wmf"/></Relationships>
</file>

<file path=ppt/slides/_rels/slide195.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8.xml"/></Relationships>
</file>

<file path=ppt/slides/_rels/slide206.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8.xml"/></Relationships>
</file>

<file path=ppt/slides/_rels/slide207.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8.xml"/></Relationships>
</file>

<file path=ppt/slides/_rels/slide208.xml.rels><?xml version="1.0" encoding="UTF-8" standalone="yes"?>
<Relationships xmlns="http://schemas.openxmlformats.org/package/2006/relationships"><Relationship Id="rId2" Type="http://schemas.openxmlformats.org/officeDocument/2006/relationships/image" Target="../media/image224.wmf"/><Relationship Id="rId1" Type="http://schemas.openxmlformats.org/officeDocument/2006/relationships/slideLayout" Target="../slideLayouts/slideLayout8.xml"/></Relationships>
</file>

<file path=ppt/slides/_rels/slide209.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www.ckh.com.hk/eng/property/completed/residential/belvedere.html" TargetMode="External"/><Relationship Id="rId7" Type="http://schemas.openxmlformats.org/officeDocument/2006/relationships/hyperlink" Target="http://www.ckh.com.hk/eng/property/completed/residential/vista_paradiso.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ckh.com.hk/eng/property/property_complete.htm" TargetMode="External"/><Relationship Id="rId5" Type="http://schemas.openxmlformats.org/officeDocument/2006/relationships/hyperlink" Target="http://www.ckh.com.hk/eng/property/completed/residential/jubilee.html" TargetMode="External"/><Relationship Id="rId4" Type="http://schemas.openxmlformats.org/officeDocument/2006/relationships/hyperlink" Target="http://www.ckh.com.hk/eng/property/completed/residential/caribbeancoast_ph2.html"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ckh.com.hk/eng/property/completed/office/silvercord.html" TargetMode="External"/><Relationship Id="rId1" Type="http://schemas.openxmlformats.org/officeDocument/2006/relationships/slideLayout" Target="../slideLayouts/slideLayout2.xml"/><Relationship Id="rId4" Type="http://schemas.openxmlformats.org/officeDocument/2006/relationships/hyperlink" Target="http://www.ckh.com.hk/eng/property/completed/industrial/trendycentre.html"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内容占位符 3" descr="3889788463_4f96338f1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075" name="Rectangle 2"/>
          <p:cNvSpPr>
            <a:spLocks noGrp="1" noChangeArrowheads="1"/>
          </p:cNvSpPr>
          <p:nvPr>
            <p:ph type="ctrTitle"/>
          </p:nvPr>
        </p:nvSpPr>
        <p:spPr>
          <a:xfrm>
            <a:off x="468313" y="333375"/>
            <a:ext cx="5616575" cy="863600"/>
          </a:xfrm>
        </p:spPr>
        <p:txBody>
          <a:bodyPr/>
          <a:lstStyle/>
          <a:p>
            <a:r>
              <a:rPr lang="en-US" b="1" smtClean="0">
                <a:solidFill>
                  <a:schemeClr val="bg1"/>
                </a:solidFill>
                <a:ea typeface="宋体" pitchFamily="2" charset="-122"/>
              </a:rPr>
              <a:t>Hong </a:t>
            </a:r>
            <a:r>
              <a:rPr lang="en-US" b="1" smtClean="0">
                <a:solidFill>
                  <a:schemeClr val="bg1"/>
                </a:solidFill>
                <a:ea typeface="宋体" pitchFamily="2" charset="-122"/>
                <a:cs typeface="Arial" charset="0"/>
              </a:rPr>
              <a:t>Kong</a:t>
            </a:r>
            <a:r>
              <a:rPr lang="en-US" b="1" smtClean="0">
                <a:solidFill>
                  <a:schemeClr val="bg1"/>
                </a:solidFill>
                <a:ea typeface="宋体" pitchFamily="2" charset="-122"/>
              </a:rPr>
              <a:t> Properties</a:t>
            </a:r>
            <a:endParaRPr lang="uk-UA" b="1" smtClean="0">
              <a:solidFill>
                <a:schemeClr val="bg1"/>
              </a:solidFill>
              <a:ea typeface="宋体" pitchFamily="2" charset="-122"/>
            </a:endParaRPr>
          </a:p>
        </p:txBody>
      </p:sp>
      <p:sp>
        <p:nvSpPr>
          <p:cNvPr id="22531" name="Rectangle 3"/>
          <p:cNvSpPr>
            <a:spLocks noGrp="1" noChangeArrowheads="1"/>
          </p:cNvSpPr>
          <p:nvPr>
            <p:ph type="subTitle" idx="1"/>
          </p:nvPr>
        </p:nvSpPr>
        <p:spPr>
          <a:xfrm>
            <a:off x="1187450" y="1196975"/>
            <a:ext cx="5241925" cy="481013"/>
          </a:xfrm>
        </p:spPr>
        <p:txBody>
          <a:bodyPr rtlCol="0">
            <a:noAutofit/>
          </a:bodyPr>
          <a:lstStyle/>
          <a:p>
            <a:pPr fontAlgn="auto">
              <a:spcAft>
                <a:spcPts val="0"/>
              </a:spcAft>
              <a:buFont typeface="Arial" pitchFamily="34" charset="0"/>
              <a:buNone/>
              <a:defRPr/>
            </a:pPr>
            <a:r>
              <a:rPr lang="en-US" sz="2400" b="1" dirty="0" smtClean="0">
                <a:solidFill>
                  <a:schemeClr val="bg1"/>
                </a:solidFill>
                <a:latin typeface="+mj-lt"/>
                <a:cs typeface="Arial" pitchFamily="34" charset="0"/>
              </a:rPr>
              <a:t>BUS 417 Security Analysis</a:t>
            </a:r>
            <a:endParaRPr lang="uk-UA" sz="1800" b="1" dirty="0">
              <a:solidFill>
                <a:schemeClr val="bg1"/>
              </a:solidFill>
              <a:latin typeface="+mj-lt"/>
              <a:cs typeface="Arial" pitchFamily="34" charset="0"/>
            </a:endParaRPr>
          </a:p>
        </p:txBody>
      </p:sp>
      <p:sp>
        <p:nvSpPr>
          <p:cNvPr id="3077" name="TextBox 4"/>
          <p:cNvSpPr txBox="1">
            <a:spLocks noChangeArrowheads="1"/>
          </p:cNvSpPr>
          <p:nvPr/>
        </p:nvSpPr>
        <p:spPr bwMode="auto">
          <a:xfrm>
            <a:off x="3259138" y="5732463"/>
            <a:ext cx="5715000" cy="401637"/>
          </a:xfrm>
          <a:prstGeom prst="rect">
            <a:avLst/>
          </a:prstGeom>
          <a:noFill/>
          <a:ln w="9525">
            <a:noFill/>
            <a:miter lim="800000"/>
            <a:headEnd/>
            <a:tailEnd/>
          </a:ln>
        </p:spPr>
        <p:txBody>
          <a:bodyPr>
            <a:spAutoFit/>
          </a:bodyPr>
          <a:lstStyle/>
          <a:p>
            <a:r>
              <a:rPr lang="en-US" sz="2000">
                <a:solidFill>
                  <a:schemeClr val="bg1"/>
                </a:solidFill>
              </a:rPr>
              <a:t>GROUP 4       Ryan Li      Felix Yeung     Bin Wan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1"/>
          <p:cNvSpPr>
            <a:spLocks noGrp="1"/>
          </p:cNvSpPr>
          <p:nvPr>
            <p:ph type="title"/>
          </p:nvPr>
        </p:nvSpPr>
        <p:spPr/>
        <p:txBody>
          <a:bodyPr/>
          <a:lstStyle/>
          <a:p>
            <a:r>
              <a:rPr lang="en-US" altLang="zh-CN" sz="3600" smtClean="0"/>
              <a:t>Key facts in Hong Kong Property Market</a:t>
            </a:r>
            <a:endParaRPr lang="zh-CN" altLang="en-US" sz="3600" smtClean="0"/>
          </a:p>
        </p:txBody>
      </p:sp>
      <p:sp>
        <p:nvSpPr>
          <p:cNvPr id="3" name="内容占位符 2"/>
          <p:cNvSpPr>
            <a:spLocks noGrp="1"/>
          </p:cNvSpPr>
          <p:nvPr>
            <p:ph idx="1"/>
          </p:nvPr>
        </p:nvSpPr>
        <p:spPr/>
        <p:txBody>
          <a:bodyPr rtlCol="0">
            <a:normAutofit/>
          </a:bodyPr>
          <a:lstStyle/>
          <a:p>
            <a:pPr fontAlgn="auto">
              <a:spcAft>
                <a:spcPts val="0"/>
              </a:spcAft>
              <a:buFont typeface="Arial" pitchFamily="34" charset="0"/>
              <a:buChar char="•"/>
              <a:defRPr/>
            </a:pPr>
            <a:r>
              <a:rPr lang="en-US" altLang="zh-CN" dirty="0" smtClean="0"/>
              <a:t>Property market is over-heated</a:t>
            </a:r>
          </a:p>
          <a:p>
            <a:pPr lvl="1" fontAlgn="auto">
              <a:spcAft>
                <a:spcPts val="0"/>
              </a:spcAft>
              <a:buFont typeface="Arial" pitchFamily="34" charset="0"/>
              <a:buChar char="–"/>
              <a:defRPr/>
            </a:pPr>
            <a:r>
              <a:rPr lang="en-US" altLang="zh-CN" sz="2200" dirty="0" smtClean="0"/>
              <a:t>One of the most expensive in the world</a:t>
            </a:r>
          </a:p>
          <a:p>
            <a:pPr lvl="1" fontAlgn="auto">
              <a:spcAft>
                <a:spcPts val="0"/>
              </a:spcAft>
              <a:buFont typeface="Arial" pitchFamily="34" charset="0"/>
              <a:buChar char="–"/>
              <a:defRPr/>
            </a:pPr>
            <a:r>
              <a:rPr lang="en-US" altLang="zh-CN" sz="2200" dirty="0" smtClean="0"/>
              <a:t>25% increase since 2008 recession</a:t>
            </a:r>
          </a:p>
          <a:p>
            <a:pPr lvl="1" fontAlgn="auto">
              <a:spcAft>
                <a:spcPts val="0"/>
              </a:spcAft>
              <a:buFont typeface="Arial" pitchFamily="34" charset="0"/>
              <a:buChar char="–"/>
              <a:defRPr/>
            </a:pPr>
            <a:r>
              <a:rPr lang="en-US" altLang="zh-CN" sz="2200" dirty="0" smtClean="0"/>
              <a:t>Price to rental and price to income ratios 50% higher than the historical averages</a:t>
            </a:r>
          </a:p>
          <a:p>
            <a:pPr lvl="1" fontAlgn="auto">
              <a:spcAft>
                <a:spcPts val="0"/>
              </a:spcAft>
              <a:buFont typeface="Arial" pitchFamily="34" charset="0"/>
              <a:buChar char="–"/>
              <a:defRPr/>
            </a:pPr>
            <a:r>
              <a:rPr lang="en-US" altLang="zh-CN" sz="2200" dirty="0" smtClean="0"/>
              <a:t>Middle and low income groups are prices out of the market </a:t>
            </a:r>
          </a:p>
          <a:p>
            <a:pPr lvl="1" fontAlgn="auto">
              <a:spcAft>
                <a:spcPts val="0"/>
              </a:spcAft>
              <a:buFont typeface="Arial" pitchFamily="34" charset="0"/>
              <a:buChar char="–"/>
              <a:defRPr/>
            </a:pPr>
            <a:r>
              <a:rPr lang="en-US" altLang="zh-CN" sz="2200" dirty="0" smtClean="0"/>
              <a:t>Tight supply</a:t>
            </a:r>
          </a:p>
          <a:p>
            <a:pPr fontAlgn="auto">
              <a:spcAft>
                <a:spcPts val="0"/>
              </a:spcAft>
              <a:buFont typeface="Arial" pitchFamily="34" charset="0"/>
              <a:buChar char="•"/>
              <a:defRPr/>
            </a:pPr>
            <a:r>
              <a:rPr lang="en-US" altLang="zh-CN" dirty="0" smtClean="0"/>
              <a:t>High land price policy</a:t>
            </a:r>
          </a:p>
          <a:p>
            <a:pPr lvl="1" fontAlgn="auto">
              <a:spcAft>
                <a:spcPts val="0"/>
              </a:spcAft>
              <a:buFont typeface="Arial" pitchFamily="34" charset="0"/>
              <a:buChar char="–"/>
              <a:defRPr/>
            </a:pPr>
            <a:r>
              <a:rPr lang="en-US" altLang="zh-CN" sz="2200" dirty="0" smtClean="0"/>
              <a:t> high tax</a:t>
            </a:r>
          </a:p>
          <a:p>
            <a:pPr lvl="1" fontAlgn="auto">
              <a:spcAft>
                <a:spcPts val="0"/>
              </a:spcAft>
              <a:buFont typeface="Arial" pitchFamily="34" charset="0"/>
              <a:buChar char="–"/>
              <a:defRPr/>
            </a:pPr>
            <a:r>
              <a:rPr lang="en-US" altLang="zh-CN" sz="2200" dirty="0" smtClean="0"/>
              <a:t> Major source of government income</a:t>
            </a:r>
            <a:endParaRPr lang="zh-CN" altLang="en-US" sz="22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228600" y="228600"/>
            <a:ext cx="8763000" cy="649288"/>
          </a:xfrm>
        </p:spPr>
        <p:txBody>
          <a:bodyPr/>
          <a:lstStyle/>
          <a:p>
            <a:r>
              <a:rPr lang="en-US" altLang="zh-CN" sz="3600" smtClean="0"/>
              <a:t>Turnover  and contribution </a:t>
            </a:r>
            <a:r>
              <a:rPr lang="en-US" altLang="zh-CN" sz="2400" smtClean="0"/>
              <a:t>for the six months ended  31th Dec 2009</a:t>
            </a:r>
            <a:endParaRPr lang="uk-UA" sz="2400" smtClean="0">
              <a:ea typeface="宋体" pitchFamily="2" charset="-122"/>
            </a:endParaRPr>
          </a:p>
        </p:txBody>
      </p:sp>
      <p:pic>
        <p:nvPicPr>
          <p:cNvPr id="103427" name="Picture 2"/>
          <p:cNvPicPr>
            <a:picLocks noChangeAspect="1" noChangeArrowheads="1"/>
          </p:cNvPicPr>
          <p:nvPr/>
        </p:nvPicPr>
        <p:blipFill>
          <a:blip r:embed="rId2" cstate="print"/>
          <a:srcRect/>
          <a:stretch>
            <a:fillRect/>
          </a:stretch>
        </p:blipFill>
        <p:spPr bwMode="auto">
          <a:xfrm>
            <a:off x="152400" y="1000125"/>
            <a:ext cx="8420100" cy="5476875"/>
          </a:xfrm>
          <a:prstGeom prst="rect">
            <a:avLst/>
          </a:prstGeom>
          <a:noFill/>
          <a:ln w="9525">
            <a:noFill/>
            <a:miter lim="800000"/>
            <a:headEnd/>
            <a:tailEnd/>
          </a:ln>
        </p:spPr>
      </p:pic>
      <p:sp>
        <p:nvSpPr>
          <p:cNvPr id="6" name="Action Button: Custom 5">
            <a:hlinkClick r:id="" action="ppaction://noaction" highlightClick="1"/>
          </p:cNvPr>
          <p:cNvSpPr/>
          <p:nvPr/>
        </p:nvSpPr>
        <p:spPr>
          <a:xfrm>
            <a:off x="152400" y="6096000"/>
            <a:ext cx="8348663" cy="304800"/>
          </a:xfrm>
          <a:prstGeom prst="actionButtonBlank">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zh-CN">
              <a:solidFill>
                <a:srgbClr val="000000"/>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US" altLang="zh-CN" sz="4000" smtClean="0"/>
              <a:t>Turnover  and contribution </a:t>
            </a:r>
            <a:r>
              <a:rPr lang="en-US" altLang="zh-CN" sz="2400" smtClean="0"/>
              <a:t>for the year ended 30th June 2010</a:t>
            </a:r>
            <a:endParaRPr lang="en-US" sz="2400" smtClean="0">
              <a:ea typeface="宋体" pitchFamily="2" charset="-122"/>
            </a:endParaRPr>
          </a:p>
        </p:txBody>
      </p:sp>
      <p:pic>
        <p:nvPicPr>
          <p:cNvPr id="104451" name="Picture 2"/>
          <p:cNvPicPr>
            <a:picLocks noGrp="1" noChangeAspect="1" noChangeArrowheads="1"/>
          </p:cNvPicPr>
          <p:nvPr>
            <p:ph idx="1"/>
          </p:nvPr>
        </p:nvPicPr>
        <p:blipFill>
          <a:blip r:embed="rId2" cstate="print"/>
          <a:srcRect/>
          <a:stretch>
            <a:fillRect/>
          </a:stretch>
        </p:blipFill>
        <p:spPr>
          <a:xfrm>
            <a:off x="539750" y="1484313"/>
            <a:ext cx="8135938" cy="4968875"/>
          </a:xfrm>
          <a:noFill/>
        </p:spPr>
      </p:pic>
      <p:sp>
        <p:nvSpPr>
          <p:cNvPr id="4" name="Rectangle 3"/>
          <p:cNvSpPr/>
          <p:nvPr/>
        </p:nvSpPr>
        <p:spPr>
          <a:xfrm>
            <a:off x="500063" y="6143625"/>
            <a:ext cx="8215312" cy="285750"/>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CA">
              <a:solidFill>
                <a:srgbClr val="FFFFFF"/>
              </a:solidFill>
              <a:ea typeface="宋体" pitchFamily="2" charset="-122"/>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uk\Desktop\TS_ritz_carlton_1.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1371600" y="1524000"/>
            <a:ext cx="6350000" cy="47625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en-US" dirty="0" smtClean="0"/>
              <a:t>Recommendation</a:t>
            </a:r>
            <a:endParaRPr lang="en-CA" dirty="0"/>
          </a:p>
        </p:txBody>
      </p:sp>
      <p:sp>
        <p:nvSpPr>
          <p:cNvPr id="3" name="內容版面配置區 2"/>
          <p:cNvSpPr>
            <a:spLocks noGrp="1"/>
          </p:cNvSpPr>
          <p:nvPr>
            <p:ph idx="1"/>
          </p:nvPr>
        </p:nvSpPr>
        <p:spPr>
          <a:xfrm>
            <a:off x="457200" y="1447800"/>
            <a:ext cx="8382000" cy="762000"/>
          </a:xfrm>
        </p:spPr>
        <p:txBody>
          <a:bodyPr>
            <a:noAutofit/>
          </a:bodyPr>
          <a:lstStyle/>
          <a:p>
            <a:pPr marL="0" indent="0" algn="ctr">
              <a:buNone/>
            </a:pPr>
            <a:r>
              <a:rPr lang="en-US" sz="7200" b="1" dirty="0" smtClean="0">
                <a:solidFill>
                  <a:srgbClr val="FFFF00"/>
                </a:solidFill>
              </a:rPr>
              <a:t>HOLD</a:t>
            </a:r>
          </a:p>
        </p:txBody>
      </p:sp>
    </p:spTree>
    <p:extLst>
      <p:ext uri="{BB962C8B-B14F-4D97-AF65-F5344CB8AC3E}">
        <p14:creationId xmlns="" xmlns:p14="http://schemas.microsoft.com/office/powerpoint/2010/main" val="415839665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畫面剪輯"/>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14400" y="1206009"/>
            <a:ext cx="7162800" cy="5423391"/>
          </a:xfrm>
          <a:prstGeom prst="rect">
            <a:avLst/>
          </a:prstGeom>
          <a:ln>
            <a:noFill/>
          </a:ln>
          <a:effectLst>
            <a:softEdge rad="112500"/>
          </a:effectLst>
        </p:spPr>
      </p:pic>
      <p:sp>
        <p:nvSpPr>
          <p:cNvPr id="2" name="Title 1"/>
          <p:cNvSpPr>
            <a:spLocks noGrp="1"/>
          </p:cNvSpPr>
          <p:nvPr>
            <p:ph type="title"/>
          </p:nvPr>
        </p:nvSpPr>
        <p:spPr>
          <a:xfrm>
            <a:off x="381000" y="2590800"/>
            <a:ext cx="8229600" cy="1143000"/>
          </a:xfrm>
        </p:spPr>
        <p:txBody>
          <a:bodyPr>
            <a:noAutofit/>
          </a:bodyPr>
          <a:lstStyle/>
          <a:p>
            <a:r>
              <a:rPr lang="en-CA" sz="3600" dirty="0" smtClean="0"/>
              <a:t>    HKSE: 0016</a:t>
            </a:r>
            <a:br>
              <a:rPr lang="en-CA" sz="3600" dirty="0" smtClean="0"/>
            </a:br>
            <a:r>
              <a:rPr lang="en-CA" sz="3600" dirty="0" smtClean="0"/>
              <a:t>    ADR: </a:t>
            </a:r>
            <a:r>
              <a:rPr lang="en-US" sz="3600" dirty="0" smtClean="0"/>
              <a:t>SUHJY</a:t>
            </a:r>
            <a:endParaRPr lang="en-US" sz="3600" dirty="0"/>
          </a:p>
        </p:txBody>
      </p:sp>
      <p:pic>
        <p:nvPicPr>
          <p:cNvPr id="7170" name="Picture 2" descr="C:\Documents and Settings\tfy3\Desktop\ppt images\800px-Sun_Hung_Kai_Properties_Logo.svg.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51597" y="228600"/>
            <a:ext cx="7620000" cy="14954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60835873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Trading Day Performance</a:t>
            </a:r>
            <a:endParaRPr lang="en-US" dirty="0"/>
          </a:p>
        </p:txBody>
      </p:sp>
      <p:pic>
        <p:nvPicPr>
          <p:cNvPr id="5" name="内容占位符 4" descr="sun hung kai.bmp"/>
          <p:cNvPicPr>
            <a:picLocks noGrp="1" noChangeAspect="1"/>
          </p:cNvPicPr>
          <p:nvPr>
            <p:ph idx="1"/>
          </p:nvPr>
        </p:nvPicPr>
        <p:blipFill>
          <a:blip r:embed="rId3" cstate="print"/>
          <a:stretch>
            <a:fillRect/>
          </a:stretch>
        </p:blipFill>
        <p:spPr>
          <a:xfrm>
            <a:off x="539552" y="1412776"/>
            <a:ext cx="8208912" cy="5445224"/>
          </a:xfrm>
        </p:spPr>
      </p:pic>
    </p:spTree>
    <p:extLst>
      <p:ext uri="{BB962C8B-B14F-4D97-AF65-F5344CB8AC3E}">
        <p14:creationId xmlns="" xmlns:p14="http://schemas.microsoft.com/office/powerpoint/2010/main" val="201511419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Trading Day Performance(ADR)</a:t>
            </a:r>
            <a:endParaRPr lang="en-US" dirty="0"/>
          </a:p>
        </p:txBody>
      </p:sp>
      <p:pic>
        <p:nvPicPr>
          <p:cNvPr id="7" name="内容占位符 6" descr="SUN HUNG KAI ADR.bmp"/>
          <p:cNvPicPr>
            <a:picLocks noGrp="1" noChangeAspect="1"/>
          </p:cNvPicPr>
          <p:nvPr>
            <p:ph idx="1"/>
          </p:nvPr>
        </p:nvPicPr>
        <p:blipFill>
          <a:blip r:embed="rId3" cstate="print"/>
          <a:stretch>
            <a:fillRect/>
          </a:stretch>
        </p:blipFill>
        <p:spPr>
          <a:xfrm>
            <a:off x="395536" y="1340768"/>
            <a:ext cx="8424936" cy="5184576"/>
          </a:xfrm>
        </p:spPr>
      </p:pic>
    </p:spTree>
    <p:extLst>
      <p:ext uri="{BB962C8B-B14F-4D97-AF65-F5344CB8AC3E}">
        <p14:creationId xmlns="" xmlns:p14="http://schemas.microsoft.com/office/powerpoint/2010/main" val="130430609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0016 </a:t>
            </a:r>
            <a:r>
              <a:rPr lang="en-CA" dirty="0" err="1" smtClean="0"/>
              <a:t>vs</a:t>
            </a:r>
            <a:r>
              <a:rPr lang="en-CA" dirty="0" smtClean="0"/>
              <a:t> ADR Close-up</a:t>
            </a:r>
            <a:endParaRPr lang="en-CA" dirty="0"/>
          </a:p>
        </p:txBody>
      </p:sp>
      <p:pic>
        <p:nvPicPr>
          <p:cNvPr id="3" name="圖片 2" descr="畫面剪輯"/>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75704" y="1861918"/>
            <a:ext cx="7992591" cy="3134163"/>
          </a:xfrm>
          <a:prstGeom prst="rect">
            <a:avLst/>
          </a:prstGeom>
        </p:spPr>
      </p:pic>
    </p:spTree>
    <p:extLst>
      <p:ext uri="{BB962C8B-B14F-4D97-AF65-F5344CB8AC3E}">
        <p14:creationId xmlns="" xmlns:p14="http://schemas.microsoft.com/office/powerpoint/2010/main" val="68901068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0016 </a:t>
            </a:r>
            <a:r>
              <a:rPr lang="en-CA" dirty="0" err="1" smtClean="0"/>
              <a:t>vs</a:t>
            </a:r>
            <a:r>
              <a:rPr lang="en-CA" dirty="0" smtClean="0"/>
              <a:t> ADR 5 Year</a:t>
            </a:r>
            <a:endParaRPr lang="en-CA" dirty="0"/>
          </a:p>
        </p:txBody>
      </p:sp>
      <p:pic>
        <p:nvPicPr>
          <p:cNvPr id="3" name="圖片 2" descr="畫面剪輯"/>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66178" y="2004813"/>
            <a:ext cx="8011644" cy="2848373"/>
          </a:xfrm>
          <a:prstGeom prst="rect">
            <a:avLst/>
          </a:prstGeom>
        </p:spPr>
      </p:pic>
    </p:spTree>
    <p:extLst>
      <p:ext uri="{BB962C8B-B14F-4D97-AF65-F5344CB8AC3E}">
        <p14:creationId xmlns="" xmlns:p14="http://schemas.microsoft.com/office/powerpoint/2010/main" val="426683485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3390900" y="2559525"/>
            <a:ext cx="8229600" cy="1143000"/>
          </a:xfrm>
        </p:spPr>
        <p:txBody>
          <a:bodyPr/>
          <a:lstStyle/>
          <a:p>
            <a:r>
              <a:rPr lang="en-US" dirty="0" smtClean="0"/>
              <a:t>1 Year Performance</a:t>
            </a:r>
            <a:endParaRPr lang="en-US" dirty="0"/>
          </a:p>
        </p:txBody>
      </p:sp>
      <p:pic>
        <p:nvPicPr>
          <p:cNvPr id="16386" name="Picture 2" descr="C:\Documents and Settings\tfy3\Desktop\0016 1yr.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4761" y="685800"/>
            <a:ext cx="7486650" cy="53721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9210035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3390900" y="2559525"/>
            <a:ext cx="8229600" cy="1143000"/>
          </a:xfrm>
        </p:spPr>
        <p:txBody>
          <a:bodyPr/>
          <a:lstStyle/>
          <a:p>
            <a:r>
              <a:rPr lang="en-US" dirty="0"/>
              <a:t>5</a:t>
            </a:r>
            <a:r>
              <a:rPr lang="en-US" dirty="0" smtClean="0"/>
              <a:t> Year Performance</a:t>
            </a:r>
            <a:endParaRPr lang="en-US" dirty="0"/>
          </a:p>
        </p:txBody>
      </p:sp>
      <p:pic>
        <p:nvPicPr>
          <p:cNvPr id="17410" name="Picture 2" descr="C:\Documents and Settings\tfy3\Desktop\0016 5yr.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71600" y="609600"/>
            <a:ext cx="7515225" cy="539115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976627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ko-KR" smtClean="0">
                <a:ea typeface="Gulim" pitchFamily="34" charset="-127"/>
              </a:rPr>
              <a:t>Industry Structure</a:t>
            </a:r>
          </a:p>
        </p:txBody>
      </p:sp>
      <p:sp>
        <p:nvSpPr>
          <p:cNvPr id="12291" name="Rectangle 3"/>
          <p:cNvSpPr>
            <a:spLocks noGrp="1" noChangeArrowheads="1"/>
          </p:cNvSpPr>
          <p:nvPr>
            <p:ph type="body" sz="half" idx="1"/>
          </p:nvPr>
        </p:nvSpPr>
        <p:spPr>
          <a:xfrm>
            <a:off x="468313" y="1628775"/>
            <a:ext cx="7570787" cy="4525963"/>
          </a:xfrm>
        </p:spPr>
        <p:txBody>
          <a:bodyPr/>
          <a:lstStyle/>
          <a:p>
            <a:pPr>
              <a:lnSpc>
                <a:spcPct val="90000"/>
              </a:lnSpc>
              <a:buFont typeface="Arial" charset="0"/>
              <a:buNone/>
            </a:pPr>
            <a:r>
              <a:rPr lang="en-US" altLang="ko-KR" sz="2800" dirty="0" smtClean="0">
                <a:ea typeface="Gulim" pitchFamily="34" charset="-127"/>
              </a:rPr>
              <a:t>Hong Kong Property Market is an Oligopoly</a:t>
            </a:r>
          </a:p>
          <a:p>
            <a:pPr>
              <a:lnSpc>
                <a:spcPct val="90000"/>
              </a:lnSpc>
              <a:buFont typeface="Wingdings" pitchFamily="2" charset="2"/>
              <a:buChar char="Ø"/>
            </a:pPr>
            <a:endParaRPr lang="en-US" altLang="ko-KR" sz="2400" dirty="0" smtClean="0">
              <a:ea typeface="Gulim" pitchFamily="34" charset="-127"/>
            </a:endParaRPr>
          </a:p>
          <a:p>
            <a:pPr>
              <a:lnSpc>
                <a:spcPct val="90000"/>
              </a:lnSpc>
            </a:pPr>
            <a:r>
              <a:rPr lang="en-US" altLang="ko-KR" sz="2400" dirty="0" smtClean="0">
                <a:ea typeface="Gulim" pitchFamily="34" charset="-127"/>
              </a:rPr>
              <a:t>Major Players:</a:t>
            </a:r>
          </a:p>
          <a:p>
            <a:pPr>
              <a:lnSpc>
                <a:spcPct val="90000"/>
              </a:lnSpc>
              <a:buFont typeface="Arial" charset="0"/>
              <a:buNone/>
            </a:pPr>
            <a:r>
              <a:rPr lang="en-US" altLang="ko-KR" sz="2000" dirty="0" smtClean="0">
                <a:ea typeface="Gulim" pitchFamily="34" charset="-127"/>
              </a:rPr>
              <a:t>        Cheung Kong (Holdings) Limited*</a:t>
            </a:r>
          </a:p>
          <a:p>
            <a:pPr lvl="1">
              <a:lnSpc>
                <a:spcPct val="90000"/>
              </a:lnSpc>
              <a:buFont typeface="Arial" charset="0"/>
              <a:buNone/>
            </a:pPr>
            <a:r>
              <a:rPr lang="en-US" altLang="ko-KR" sz="2000" dirty="0" smtClean="0">
                <a:ea typeface="Gulim" pitchFamily="34" charset="-127"/>
              </a:rPr>
              <a:t>Sun Hung Kai Properties*</a:t>
            </a:r>
          </a:p>
          <a:p>
            <a:pPr lvl="1">
              <a:lnSpc>
                <a:spcPct val="90000"/>
              </a:lnSpc>
              <a:buFont typeface="Arial" charset="0"/>
              <a:buNone/>
            </a:pPr>
            <a:r>
              <a:rPr lang="en-US" altLang="ko-KR" sz="2000" dirty="0" smtClean="0">
                <a:ea typeface="Gulim" pitchFamily="34" charset="-127"/>
              </a:rPr>
              <a:t>Henderson Land Development Company Limited*</a:t>
            </a:r>
          </a:p>
          <a:p>
            <a:pPr lvl="1">
              <a:lnSpc>
                <a:spcPct val="90000"/>
              </a:lnSpc>
              <a:buFont typeface="Arial" charset="0"/>
              <a:buNone/>
            </a:pPr>
            <a:r>
              <a:rPr lang="en-US" altLang="ko-KR" sz="2000" dirty="0" smtClean="0">
                <a:ea typeface="Gulim" pitchFamily="34" charset="-127"/>
              </a:rPr>
              <a:t>Sino Group*</a:t>
            </a:r>
          </a:p>
          <a:p>
            <a:pPr lvl="1">
              <a:lnSpc>
                <a:spcPct val="90000"/>
              </a:lnSpc>
              <a:buFont typeface="Arial" charset="0"/>
              <a:buNone/>
            </a:pPr>
            <a:r>
              <a:rPr lang="en-US" altLang="ko-KR" sz="2000" dirty="0" smtClean="0">
                <a:ea typeface="Gulim" pitchFamily="34" charset="-127"/>
              </a:rPr>
              <a:t>Hang Lung Properties Limited*</a:t>
            </a:r>
          </a:p>
          <a:p>
            <a:pPr lvl="1">
              <a:lnSpc>
                <a:spcPct val="90000"/>
              </a:lnSpc>
              <a:buFont typeface="Arial" charset="0"/>
              <a:buNone/>
            </a:pPr>
            <a:r>
              <a:rPr lang="en-US" altLang="ko-KR" sz="2000" dirty="0" smtClean="0">
                <a:ea typeface="Gulim" pitchFamily="34" charset="-127"/>
              </a:rPr>
              <a:t>Wharf (Holdings) Ltd</a:t>
            </a:r>
          </a:p>
          <a:p>
            <a:pPr lvl="1">
              <a:lnSpc>
                <a:spcPct val="90000"/>
              </a:lnSpc>
              <a:buFont typeface="Arial" charset="0"/>
              <a:buNone/>
            </a:pPr>
            <a:r>
              <a:rPr lang="en-US" altLang="ko-KR" sz="2000" dirty="0" smtClean="0">
                <a:ea typeface="Gulim" pitchFamily="34" charset="-127"/>
              </a:rPr>
              <a:t>New World Development Company Limited</a:t>
            </a:r>
          </a:p>
          <a:p>
            <a:pPr lvl="1">
              <a:lnSpc>
                <a:spcPct val="90000"/>
              </a:lnSpc>
              <a:buFont typeface="Wingdings" pitchFamily="2" charset="2"/>
              <a:buChar char="Ø"/>
            </a:pPr>
            <a:endParaRPr lang="en-US" altLang="ko-KR" sz="2000" dirty="0" smtClean="0">
              <a:ea typeface="Gulim" pitchFamily="34" charset="-127"/>
            </a:endParaRPr>
          </a:p>
          <a:p>
            <a:pPr lvl="1">
              <a:lnSpc>
                <a:spcPct val="90000"/>
              </a:lnSpc>
              <a:buFont typeface="Wingdings" pitchFamily="2" charset="2"/>
              <a:buNone/>
            </a:pPr>
            <a:r>
              <a:rPr lang="en-US" altLang="ko-KR" sz="2000" dirty="0" smtClean="0">
                <a:ea typeface="Gulim" pitchFamily="34" charset="-127"/>
              </a:rPr>
              <a:t>* These 5 companies are included in the Hang </a:t>
            </a:r>
            <a:r>
              <a:rPr lang="en-US" altLang="ko-KR" sz="2000" dirty="0" err="1" smtClean="0">
                <a:ea typeface="Gulim" pitchFamily="34" charset="-127"/>
              </a:rPr>
              <a:t>Seng</a:t>
            </a:r>
            <a:r>
              <a:rPr lang="en-US" altLang="ko-KR" sz="2000" dirty="0" smtClean="0">
                <a:ea typeface="Gulim" pitchFamily="34" charset="-127"/>
              </a:rPr>
              <a:t> Property Index</a:t>
            </a:r>
          </a:p>
          <a:p>
            <a:pPr>
              <a:lnSpc>
                <a:spcPct val="90000"/>
              </a:lnSpc>
              <a:buFont typeface="Wingdings" pitchFamily="2" charset="2"/>
              <a:buNone/>
            </a:pPr>
            <a:endParaRPr lang="en-US" altLang="ko-KR" sz="2400" dirty="0" smtClean="0">
              <a:ea typeface="Gulim" pitchFamily="34" charset="-127"/>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3390900" y="2559525"/>
            <a:ext cx="8229600" cy="1143000"/>
          </a:xfrm>
        </p:spPr>
        <p:txBody>
          <a:bodyPr/>
          <a:lstStyle/>
          <a:p>
            <a:r>
              <a:rPr lang="en-US" dirty="0" smtClean="0"/>
              <a:t>10 Year Performance</a:t>
            </a:r>
            <a:endParaRPr lang="en-US" dirty="0"/>
          </a:p>
        </p:txBody>
      </p:sp>
      <p:pic>
        <p:nvPicPr>
          <p:cNvPr id="18434" name="Picture 2" descr="C:\Documents and Settings\tfy3\Desktop\0016 10yr.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19200" y="533400"/>
            <a:ext cx="7505700" cy="538162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Down Arrow 2"/>
          <p:cNvSpPr/>
          <p:nvPr/>
        </p:nvSpPr>
        <p:spPr>
          <a:xfrm>
            <a:off x="2667000" y="3048000"/>
            <a:ext cx="381000" cy="1295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Down Arrow 3"/>
          <p:cNvSpPr/>
          <p:nvPr/>
        </p:nvSpPr>
        <p:spPr>
          <a:xfrm>
            <a:off x="6781800" y="990600"/>
            <a:ext cx="457200" cy="1143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p:cNvSpPr txBox="1"/>
          <p:nvPr/>
        </p:nvSpPr>
        <p:spPr>
          <a:xfrm>
            <a:off x="2438400" y="2579132"/>
            <a:ext cx="1524000" cy="369332"/>
          </a:xfrm>
          <a:prstGeom prst="rect">
            <a:avLst/>
          </a:prstGeom>
          <a:noFill/>
        </p:spPr>
        <p:txBody>
          <a:bodyPr wrap="square" rtlCol="0">
            <a:spAutoFit/>
          </a:bodyPr>
          <a:lstStyle/>
          <a:p>
            <a:r>
              <a:rPr lang="en-CA" dirty="0" smtClean="0"/>
              <a:t>SARS</a:t>
            </a:r>
            <a:endParaRPr lang="en-CA" dirty="0"/>
          </a:p>
        </p:txBody>
      </p:sp>
      <p:sp>
        <p:nvSpPr>
          <p:cNvPr id="6" name="TextBox 5"/>
          <p:cNvSpPr txBox="1"/>
          <p:nvPr/>
        </p:nvSpPr>
        <p:spPr>
          <a:xfrm>
            <a:off x="6248400" y="280555"/>
            <a:ext cx="2362200" cy="369332"/>
          </a:xfrm>
          <a:prstGeom prst="rect">
            <a:avLst/>
          </a:prstGeom>
          <a:noFill/>
        </p:spPr>
        <p:txBody>
          <a:bodyPr wrap="square" rtlCol="0">
            <a:spAutoFit/>
          </a:bodyPr>
          <a:lstStyle/>
          <a:p>
            <a:r>
              <a:rPr lang="en-CA" dirty="0" smtClean="0"/>
              <a:t>Lehman Bros</a:t>
            </a:r>
            <a:endParaRPr lang="en-CA" dirty="0"/>
          </a:p>
        </p:txBody>
      </p:sp>
    </p:spTree>
    <p:extLst>
      <p:ext uri="{BB962C8B-B14F-4D97-AF65-F5344CB8AC3E}">
        <p14:creationId xmlns="" xmlns:p14="http://schemas.microsoft.com/office/powerpoint/2010/main" val="102338145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3390900" y="2559525"/>
            <a:ext cx="8229600" cy="1143000"/>
          </a:xfrm>
        </p:spPr>
        <p:txBody>
          <a:bodyPr/>
          <a:lstStyle/>
          <a:p>
            <a:r>
              <a:rPr lang="en-US" dirty="0" smtClean="0"/>
              <a:t>0016 </a:t>
            </a:r>
            <a:r>
              <a:rPr lang="en-US" dirty="0" err="1" smtClean="0"/>
              <a:t>vs</a:t>
            </a:r>
            <a:r>
              <a:rPr lang="en-US" dirty="0" smtClean="0"/>
              <a:t> HSI &gt;10 Year </a:t>
            </a:r>
            <a:endParaRPr lang="en-US" dirty="0"/>
          </a:p>
        </p:txBody>
      </p:sp>
      <p:pic>
        <p:nvPicPr>
          <p:cNvPr id="15362" name="Picture 2" descr="C:\Documents and Settings\tfy3\Desktop\0016 vs HSI.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39995" y="838200"/>
            <a:ext cx="7739722" cy="5562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1025233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3390900" y="2559525"/>
            <a:ext cx="8229600" cy="1143000"/>
          </a:xfrm>
        </p:spPr>
        <p:txBody>
          <a:bodyPr/>
          <a:lstStyle/>
          <a:p>
            <a:r>
              <a:rPr lang="en-US" dirty="0" smtClean="0"/>
              <a:t>0016 </a:t>
            </a:r>
            <a:r>
              <a:rPr lang="en-US" dirty="0" err="1" smtClean="0"/>
              <a:t>vs</a:t>
            </a:r>
            <a:r>
              <a:rPr lang="en-US" dirty="0" smtClean="0"/>
              <a:t> HSPI 10 Year</a:t>
            </a:r>
            <a:endParaRPr lang="en-US" dirty="0"/>
          </a:p>
        </p:txBody>
      </p:sp>
      <p:pic>
        <p:nvPicPr>
          <p:cNvPr id="19458" name="Picture 2" descr="C:\Documents and Settings\tfy3\Desktop\0016 vs HSPI.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43000" y="762000"/>
            <a:ext cx="7486650" cy="53816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2853756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3619500" y="2781300"/>
            <a:ext cx="8229600" cy="1143000"/>
          </a:xfrm>
        </p:spPr>
        <p:txBody>
          <a:bodyPr>
            <a:normAutofit/>
          </a:bodyPr>
          <a:lstStyle/>
          <a:p>
            <a:r>
              <a:rPr lang="en-CA" sz="4000" dirty="0" smtClean="0"/>
              <a:t>Dividend Payout History</a:t>
            </a:r>
            <a:endParaRPr lang="en-CA" sz="4000"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2182812" y="3352800"/>
            <a:ext cx="5543550" cy="3505200"/>
          </a:xfrm>
        </p:spPr>
      </p:pic>
      <p:pic>
        <p:nvPicPr>
          <p:cNvPr id="5" name="Picture 4" descr="Screen Clippi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362200" y="380999"/>
            <a:ext cx="6143625" cy="2854305"/>
          </a:xfrm>
          <a:prstGeom prst="rect">
            <a:avLst/>
          </a:prstGeom>
        </p:spPr>
      </p:pic>
    </p:spTree>
    <p:extLst>
      <p:ext uri="{BB962C8B-B14F-4D97-AF65-F5344CB8AC3E}">
        <p14:creationId xmlns="" xmlns:p14="http://schemas.microsoft.com/office/powerpoint/2010/main" val="294530992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rot="16200000">
            <a:off x="-3467100" y="2933700"/>
            <a:ext cx="8229600" cy="1143000"/>
          </a:xfrm>
        </p:spPr>
        <p:txBody>
          <a:bodyPr/>
          <a:lstStyle/>
          <a:p>
            <a:r>
              <a:rPr lang="en-US" dirty="0"/>
              <a:t>Financial Highlights</a:t>
            </a:r>
            <a:endParaRPr lang="en-CA" dirty="0"/>
          </a:p>
        </p:txBody>
      </p:sp>
      <p:pic>
        <p:nvPicPr>
          <p:cNvPr id="4" name="內容版面配置區 3" descr="畫面剪輯"/>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b="30130"/>
          <a:stretch/>
        </p:blipFill>
        <p:spPr>
          <a:xfrm>
            <a:off x="2501901" y="228600"/>
            <a:ext cx="5511065" cy="3263900"/>
          </a:xfrm>
        </p:spPr>
      </p:pic>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4600" y="3588759"/>
            <a:ext cx="5486399" cy="32311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矩形 5"/>
          <p:cNvSpPr/>
          <p:nvPr/>
        </p:nvSpPr>
        <p:spPr>
          <a:xfrm>
            <a:off x="2603500" y="2362200"/>
            <a:ext cx="5397499" cy="273657"/>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7" name="矩形 6"/>
          <p:cNvSpPr/>
          <p:nvPr/>
        </p:nvSpPr>
        <p:spPr>
          <a:xfrm>
            <a:off x="2489200" y="5791200"/>
            <a:ext cx="5511799" cy="4572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Tree>
    <p:extLst>
      <p:ext uri="{BB962C8B-B14F-4D97-AF65-F5344CB8AC3E}">
        <p14:creationId xmlns="" xmlns:p14="http://schemas.microsoft.com/office/powerpoint/2010/main" val="177459094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畫面剪輯"/>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222" y="3799188"/>
            <a:ext cx="9148221" cy="3211212"/>
          </a:xfrm>
          <a:prstGeom prst="rect">
            <a:avLst/>
          </a:prstGeom>
        </p:spPr>
      </p:pic>
      <p:sp>
        <p:nvSpPr>
          <p:cNvPr id="2" name="標題 1"/>
          <p:cNvSpPr>
            <a:spLocks noGrp="1"/>
          </p:cNvSpPr>
          <p:nvPr>
            <p:ph type="ctrTitle"/>
          </p:nvPr>
        </p:nvSpPr>
        <p:spPr/>
        <p:txBody>
          <a:bodyPr/>
          <a:lstStyle/>
          <a:p>
            <a:r>
              <a:rPr lang="en-US" dirty="0" smtClean="0"/>
              <a:t>Corporate Profile</a:t>
            </a:r>
            <a:endParaRPr lang="en-CA" dirty="0"/>
          </a:p>
        </p:txBody>
      </p:sp>
    </p:spTree>
    <p:extLst>
      <p:ext uri="{BB962C8B-B14F-4D97-AF65-F5344CB8AC3E}">
        <p14:creationId xmlns="" xmlns:p14="http://schemas.microsoft.com/office/powerpoint/2010/main" val="159484810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Basic Facts</a:t>
            </a:r>
            <a:endParaRPr lang="en-CA" dirty="0"/>
          </a:p>
        </p:txBody>
      </p:sp>
      <p:sp>
        <p:nvSpPr>
          <p:cNvPr id="3" name="內容版面配置區 2"/>
          <p:cNvSpPr>
            <a:spLocks noGrp="1"/>
          </p:cNvSpPr>
          <p:nvPr>
            <p:ph idx="1"/>
          </p:nvPr>
        </p:nvSpPr>
        <p:spPr/>
        <p:txBody>
          <a:bodyPr>
            <a:normAutofit/>
          </a:bodyPr>
          <a:lstStyle/>
          <a:p>
            <a:r>
              <a:rPr lang="en-US" sz="2400" dirty="0" smtClean="0"/>
              <a:t>Founded by </a:t>
            </a:r>
            <a:r>
              <a:rPr lang="en-CA" sz="2400" dirty="0"/>
              <a:t>Kwok </a:t>
            </a:r>
            <a:r>
              <a:rPr lang="en-CA" sz="2400" dirty="0" err="1"/>
              <a:t>Tak</a:t>
            </a:r>
            <a:r>
              <a:rPr lang="en-CA" sz="2400" dirty="0"/>
              <a:t> </a:t>
            </a:r>
            <a:r>
              <a:rPr lang="en-CA" sz="2400" dirty="0" err="1"/>
              <a:t>Seng</a:t>
            </a:r>
            <a:r>
              <a:rPr lang="en-CA" sz="2400" dirty="0"/>
              <a:t>, Fung King Hey, Lee </a:t>
            </a:r>
            <a:r>
              <a:rPr lang="en-CA" sz="2400" dirty="0" err="1"/>
              <a:t>Shau</a:t>
            </a:r>
            <a:r>
              <a:rPr lang="en-CA" sz="2400" dirty="0"/>
              <a:t> </a:t>
            </a:r>
            <a:r>
              <a:rPr lang="en-CA" sz="2400" dirty="0" err="1" smtClean="0"/>
              <a:t>Kee</a:t>
            </a:r>
            <a:r>
              <a:rPr lang="en-CA" sz="2400" dirty="0" smtClean="0"/>
              <a:t> (Henderson Land’s Chairman)</a:t>
            </a:r>
          </a:p>
          <a:p>
            <a:r>
              <a:rPr lang="en-CA" sz="2400" dirty="0" smtClean="0"/>
              <a:t>Publicly </a:t>
            </a:r>
            <a:r>
              <a:rPr lang="en-CA" sz="2400" dirty="0"/>
              <a:t>listed in 1972 </a:t>
            </a:r>
            <a:endParaRPr lang="en-CA" sz="2400" dirty="0" smtClean="0"/>
          </a:p>
          <a:p>
            <a:r>
              <a:rPr lang="en-CA" sz="2400" dirty="0" smtClean="0"/>
              <a:t>One </a:t>
            </a:r>
            <a:r>
              <a:rPr lang="en-CA" sz="2400" dirty="0"/>
              <a:t>of the largest property companies in Hong </a:t>
            </a:r>
            <a:r>
              <a:rPr lang="en-CA" sz="2400" dirty="0" smtClean="0"/>
              <a:t>Kong </a:t>
            </a:r>
          </a:p>
          <a:p>
            <a:r>
              <a:rPr lang="en-CA" sz="2400" dirty="0"/>
              <a:t>Specializes in premium-quality </a:t>
            </a:r>
            <a:r>
              <a:rPr lang="en-CA" sz="2400" b="1" dirty="0"/>
              <a:t>residential and commercial projects for sale and investment</a:t>
            </a:r>
          </a:p>
          <a:p>
            <a:r>
              <a:rPr lang="en-CA" sz="2400" dirty="0" smtClean="0"/>
              <a:t>Owns a huge list of subsidiaries</a:t>
            </a:r>
          </a:p>
          <a:p>
            <a:r>
              <a:rPr lang="en-CA" sz="2400" dirty="0" smtClean="0"/>
              <a:t>Employs </a:t>
            </a:r>
            <a:r>
              <a:rPr lang="en-CA" sz="2400" dirty="0"/>
              <a:t>more than 33,000 </a:t>
            </a:r>
            <a:r>
              <a:rPr lang="en-CA" sz="2400" dirty="0" smtClean="0"/>
              <a:t>people</a:t>
            </a:r>
          </a:p>
          <a:p>
            <a:r>
              <a:rPr lang="en-CA" sz="2400" dirty="0" smtClean="0"/>
              <a:t>Kwok family holds majority of interests</a:t>
            </a:r>
            <a:endParaRPr lang="en-CA" sz="2400" dirty="0"/>
          </a:p>
        </p:txBody>
      </p:sp>
    </p:spTree>
    <p:extLst>
      <p:ext uri="{BB962C8B-B14F-4D97-AF65-F5344CB8AC3E}">
        <p14:creationId xmlns="" xmlns:p14="http://schemas.microsoft.com/office/powerpoint/2010/main" val="174538373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CA" dirty="0"/>
              <a:t>Businesses</a:t>
            </a:r>
          </a:p>
        </p:txBody>
      </p:sp>
      <p:sp>
        <p:nvSpPr>
          <p:cNvPr id="3" name="內容版面配置區 2"/>
          <p:cNvSpPr>
            <a:spLocks noGrp="1"/>
          </p:cNvSpPr>
          <p:nvPr>
            <p:ph idx="1"/>
          </p:nvPr>
        </p:nvSpPr>
        <p:spPr>
          <a:xfrm>
            <a:off x="457200" y="1600200"/>
            <a:ext cx="6477000" cy="4525963"/>
          </a:xfrm>
        </p:spPr>
        <p:txBody>
          <a:bodyPr>
            <a:normAutofit/>
          </a:bodyPr>
          <a:lstStyle/>
          <a:p>
            <a:r>
              <a:rPr lang="en-CA" sz="2000" dirty="0" smtClean="0"/>
              <a:t>Core business</a:t>
            </a:r>
          </a:p>
          <a:p>
            <a:pPr lvl="1"/>
            <a:r>
              <a:rPr lang="en-CA" sz="1800" dirty="0"/>
              <a:t>D</a:t>
            </a:r>
            <a:r>
              <a:rPr lang="en-CA" sz="1800" dirty="0" smtClean="0"/>
              <a:t>evelopment </a:t>
            </a:r>
            <a:r>
              <a:rPr lang="en-CA" sz="1800" dirty="0"/>
              <a:t>of property for sale and </a:t>
            </a:r>
            <a:r>
              <a:rPr lang="en-CA" sz="1800" dirty="0" smtClean="0"/>
              <a:t>investment </a:t>
            </a:r>
          </a:p>
          <a:p>
            <a:r>
              <a:rPr lang="en-CA" sz="2000" dirty="0" smtClean="0"/>
              <a:t>Complementary operations:</a:t>
            </a:r>
            <a:endParaRPr lang="en-CA" sz="2000" dirty="0"/>
          </a:p>
          <a:p>
            <a:pPr lvl="1"/>
            <a:r>
              <a:rPr lang="en-CA" sz="1800" dirty="0"/>
              <a:t>Hotels</a:t>
            </a:r>
          </a:p>
          <a:p>
            <a:pPr lvl="1"/>
            <a:r>
              <a:rPr lang="en-CA" sz="1800" dirty="0"/>
              <a:t>Financial services</a:t>
            </a:r>
          </a:p>
          <a:p>
            <a:pPr lvl="1"/>
            <a:r>
              <a:rPr lang="en-CA" sz="1800" dirty="0"/>
              <a:t>Insurance</a:t>
            </a:r>
          </a:p>
          <a:p>
            <a:pPr lvl="1"/>
            <a:r>
              <a:rPr lang="en-CA" sz="1800" dirty="0"/>
              <a:t>Property management</a:t>
            </a:r>
          </a:p>
          <a:p>
            <a:r>
              <a:rPr lang="en-CA" sz="2000" dirty="0" smtClean="0"/>
              <a:t>Investments </a:t>
            </a:r>
            <a:r>
              <a:rPr lang="en-CA" sz="2000" dirty="0"/>
              <a:t>in</a:t>
            </a:r>
            <a:r>
              <a:rPr lang="en-CA" sz="2000" dirty="0" smtClean="0"/>
              <a:t>:</a:t>
            </a:r>
          </a:p>
          <a:p>
            <a:pPr lvl="1"/>
            <a:r>
              <a:rPr lang="en-CA" sz="1800" dirty="0" smtClean="0"/>
              <a:t>Telecommunications</a:t>
            </a:r>
            <a:endParaRPr lang="en-CA" sz="1800" dirty="0"/>
          </a:p>
          <a:p>
            <a:pPr lvl="1"/>
            <a:r>
              <a:rPr lang="en-CA" sz="1800" dirty="0"/>
              <a:t>Information technology</a:t>
            </a:r>
          </a:p>
          <a:p>
            <a:pPr lvl="1"/>
            <a:r>
              <a:rPr lang="en-CA" sz="1800" dirty="0"/>
              <a:t>Transportation, infrastructure and </a:t>
            </a:r>
            <a:r>
              <a:rPr lang="en-CA" sz="1800" dirty="0" smtClean="0"/>
              <a:t>logistics</a:t>
            </a:r>
            <a:endParaRPr lang="en-CA" sz="1800" dirty="0"/>
          </a:p>
        </p:txBody>
      </p:sp>
      <p:pic>
        <p:nvPicPr>
          <p:cNvPr id="1026" name="Picture 2" descr="C:\Users\Duk\Desktop\overview06.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15200" y="5791200"/>
            <a:ext cx="1619250" cy="952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7" name="Picture 3" descr="C:\Users\Duk\Desktop\sev0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329985" y="4664974"/>
            <a:ext cx="1619250" cy="952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C:\Users\Duk\Desktop\pic_telecom_01.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314940" y="2971800"/>
            <a:ext cx="1619250" cy="1619250"/>
          </a:xfrm>
          <a:prstGeom prst="rect">
            <a:avLst/>
          </a:prstGeom>
          <a:noFill/>
          <a:extLst>
            <a:ext uri="{909E8E84-426E-40DD-AFC4-6F175D3DCCD1}">
              <a14:hiddenFill xmlns="" xmlns:a14="http://schemas.microsoft.com/office/drawing/2010/main">
                <a:solidFill>
                  <a:srgbClr val="FFFFFF"/>
                </a:solidFill>
              </a14:hiddenFill>
            </a:ext>
          </a:extLst>
        </p:spPr>
      </p:pic>
      <p:pic>
        <p:nvPicPr>
          <p:cNvPr id="1029" name="Picture 5" descr="C:\Users\Duk\Desktop\pic_hotel_01.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314940" y="1299571"/>
            <a:ext cx="1619250" cy="1619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30" name="Picture 6" descr="C:\Users\Duk\Desktop\ifc.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905000" y="5505450"/>
            <a:ext cx="1238250" cy="1238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31" name="Picture 7" descr="C:\Users\Duk\Desktop\index_Park_Island_Oceancrest.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352800" y="5486400"/>
            <a:ext cx="1524000" cy="127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32" name="Picture 8" descr="C:\Users\Duk\Desktop\overview05.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5050808" y="5496541"/>
            <a:ext cx="2105025" cy="1238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33" name="Picture 9" descr="C:\Users\Duk\Desktop\NTP.jp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381000" y="5461000"/>
            <a:ext cx="1295400" cy="1295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 xmlns:p14="http://schemas.microsoft.com/office/powerpoint/2010/main" val="239588333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Awards and Recognition</a:t>
            </a:r>
            <a:endParaRPr lang="en-CA" dirty="0"/>
          </a:p>
        </p:txBody>
      </p:sp>
      <p:sp>
        <p:nvSpPr>
          <p:cNvPr id="3" name="內容版面配置區 2"/>
          <p:cNvSpPr>
            <a:spLocks noGrp="1"/>
          </p:cNvSpPr>
          <p:nvPr>
            <p:ph idx="1"/>
          </p:nvPr>
        </p:nvSpPr>
        <p:spPr/>
        <p:txBody>
          <a:bodyPr>
            <a:normAutofit fontScale="40000" lnSpcReduction="20000"/>
          </a:bodyPr>
          <a:lstStyle/>
          <a:p>
            <a:r>
              <a:rPr lang="en-CA" sz="3600" b="1" dirty="0"/>
              <a:t>2011</a:t>
            </a:r>
            <a:endParaRPr lang="en-CA" sz="3600" dirty="0"/>
          </a:p>
          <a:p>
            <a:pPr lvl="1"/>
            <a:r>
              <a:rPr lang="en-CA" sz="3200" dirty="0"/>
              <a:t>Highest Business Value Gold and Best Commercial Landmark awards for Shanghai IFC at the second CBN Property Reporter Real Estate Awards.</a:t>
            </a:r>
          </a:p>
          <a:p>
            <a:pPr lvl="1"/>
            <a:r>
              <a:rPr lang="en-CA" sz="3200" dirty="0"/>
              <a:t>Hong Yip was named Hong Kong Top Service Brand by Hong Kong Brand Development Council and the Chinese Manufacturers Association of Hong Kong.</a:t>
            </a:r>
          </a:p>
          <a:p>
            <a:r>
              <a:rPr lang="en-CA" sz="3600" b="1" dirty="0"/>
              <a:t>2010</a:t>
            </a:r>
            <a:endParaRPr lang="en-CA" sz="3600" dirty="0"/>
          </a:p>
          <a:p>
            <a:pPr lvl="1"/>
            <a:r>
              <a:rPr lang="en-CA" sz="3200" dirty="0"/>
              <a:t>Named Best Developer in Hong Kong for sixth year running and Asia's Best Office Developer by </a:t>
            </a:r>
            <a:r>
              <a:rPr lang="en-CA" sz="3200" dirty="0" err="1"/>
              <a:t>Euromoney</a:t>
            </a:r>
            <a:r>
              <a:rPr lang="en-CA" sz="3200" dirty="0"/>
              <a:t> magazine.</a:t>
            </a:r>
          </a:p>
          <a:p>
            <a:pPr lvl="1"/>
            <a:r>
              <a:rPr lang="en-CA" sz="3200" dirty="0"/>
              <a:t>Won Best Companies in Asia for Corporate Governance Award by </a:t>
            </a:r>
            <a:r>
              <a:rPr lang="en-CA" sz="3200" dirty="0" err="1"/>
              <a:t>Asiamoney</a:t>
            </a:r>
            <a:r>
              <a:rPr lang="en-CA" sz="3200" dirty="0"/>
              <a:t> Magazine.</a:t>
            </a:r>
          </a:p>
          <a:p>
            <a:pPr lvl="1"/>
            <a:r>
              <a:rPr lang="en-CA" sz="3200" dirty="0"/>
              <a:t>Ranked the Best Real Estate Company in Asia and Hong Kong's Best Managed Company by </a:t>
            </a:r>
            <a:r>
              <a:rPr lang="en-CA" sz="3200" dirty="0" err="1"/>
              <a:t>FinanceAsia</a:t>
            </a:r>
            <a:r>
              <a:rPr lang="en-CA" sz="3200" dirty="0"/>
              <a:t> magazine.</a:t>
            </a:r>
          </a:p>
          <a:p>
            <a:pPr lvl="1"/>
            <a:r>
              <a:rPr lang="en-CA" sz="3200" dirty="0"/>
              <a:t>Won The Best of Asia award from Corporate Governance Asia Magazine for the fifth year running.</a:t>
            </a:r>
          </a:p>
          <a:p>
            <a:pPr lvl="1"/>
            <a:r>
              <a:rPr lang="en-CA" sz="3200" dirty="0"/>
              <a:t>Won the Asian Corporate platinum award from The Asset Magazine for the second year running.</a:t>
            </a:r>
          </a:p>
          <a:p>
            <a:pPr lvl="1"/>
            <a:r>
              <a:rPr lang="en-CA" sz="3200" dirty="0"/>
              <a:t>Top platinum honour in the Reader's Digest Trusted Brand Awards for the fifth year running, ranking first among property developers with more than triple the votes of its nearest rival.</a:t>
            </a:r>
          </a:p>
          <a:p>
            <a:pPr lvl="1"/>
            <a:r>
              <a:rPr lang="en-CA" sz="3200" dirty="0"/>
              <a:t>Won fourth honour in the panel poll and third in the public poll in the Real Estate and Development category in the 2010 Hong Kong Corporate Branding Awards presented by Ming </a:t>
            </a:r>
            <a:r>
              <a:rPr lang="en-CA" sz="3200" dirty="0" err="1"/>
              <a:t>Pao</a:t>
            </a:r>
            <a:r>
              <a:rPr lang="en-CA" sz="3200" dirty="0"/>
              <a:t> and the Chinese University of Hong Kong</a:t>
            </a:r>
            <a:r>
              <a:rPr lang="en-CA" sz="3200" dirty="0" smtClean="0"/>
              <a:t>.</a:t>
            </a:r>
            <a:endParaRPr lang="en-CA" sz="3200" dirty="0"/>
          </a:p>
          <a:p>
            <a:pPr lvl="1"/>
            <a:r>
              <a:rPr lang="en-CA" sz="3200" dirty="0"/>
              <a:t>Winner of a Yahoo! Emotive Brand Award for 2009-2010 - the seventh year running. </a:t>
            </a:r>
          </a:p>
          <a:p>
            <a:pPr lvl="1"/>
            <a:r>
              <a:rPr lang="en-CA" sz="3200" dirty="0"/>
              <a:t>Most Influential Chinese Real Estate Brand Award from the </a:t>
            </a:r>
            <a:r>
              <a:rPr lang="en-CA" sz="3200" dirty="0" err="1"/>
              <a:t>Boao</a:t>
            </a:r>
            <a:r>
              <a:rPr lang="en-CA" sz="3200" dirty="0"/>
              <a:t> Real Estate Forum, for second year. </a:t>
            </a:r>
          </a:p>
          <a:p>
            <a:pPr lvl="1"/>
            <a:r>
              <a:rPr lang="en-CA" sz="3200" dirty="0"/>
              <a:t>Won Greater China Super Brands Award 2010 from East Week Magazine for achievements in products and service.</a:t>
            </a:r>
          </a:p>
          <a:p>
            <a:pPr lvl="1"/>
            <a:r>
              <a:rPr lang="en-CA" sz="3200" dirty="0"/>
              <a:t>Shanghai IFC Mall wins MIPIM Asia 2010 Best Shopping Centre and Participants’ Choice Awards.</a:t>
            </a:r>
          </a:p>
          <a:p>
            <a:pPr lvl="1"/>
            <a:r>
              <a:rPr lang="en-CA" sz="3200" dirty="0" smtClean="0"/>
              <a:t>And many more…………</a:t>
            </a:r>
            <a:endParaRPr lang="en-CA" sz="3200" dirty="0"/>
          </a:p>
          <a:p>
            <a:endParaRPr lang="en-CA" dirty="0"/>
          </a:p>
        </p:txBody>
      </p:sp>
    </p:spTree>
    <p:extLst>
      <p:ext uri="{BB962C8B-B14F-4D97-AF65-F5344CB8AC3E}">
        <p14:creationId xmlns="" xmlns:p14="http://schemas.microsoft.com/office/powerpoint/2010/main" val="122403807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Financial Policy</a:t>
            </a:r>
            <a:endParaRPr lang="en-CA" dirty="0"/>
          </a:p>
        </p:txBody>
      </p:sp>
      <p:sp>
        <p:nvSpPr>
          <p:cNvPr id="3" name="內容版面配置區 2"/>
          <p:cNvSpPr>
            <a:spLocks noGrp="1"/>
          </p:cNvSpPr>
          <p:nvPr>
            <p:ph idx="1"/>
          </p:nvPr>
        </p:nvSpPr>
        <p:spPr/>
        <p:txBody>
          <a:bodyPr>
            <a:normAutofit/>
          </a:bodyPr>
          <a:lstStyle/>
          <a:p>
            <a:r>
              <a:rPr lang="en-CA" dirty="0" smtClean="0"/>
              <a:t>Maintain </a:t>
            </a:r>
            <a:r>
              <a:rPr lang="en-CA" dirty="0"/>
              <a:t>high liquidity </a:t>
            </a:r>
            <a:r>
              <a:rPr lang="en-CA" dirty="0" smtClean="0"/>
              <a:t>and low leverage</a:t>
            </a:r>
          </a:p>
          <a:p>
            <a:r>
              <a:rPr lang="en-CA" dirty="0" smtClean="0"/>
              <a:t>Majority </a:t>
            </a:r>
            <a:r>
              <a:rPr lang="en-CA" dirty="0"/>
              <a:t>of </a:t>
            </a:r>
            <a:r>
              <a:rPr lang="en-CA" dirty="0" smtClean="0"/>
              <a:t>financing </a:t>
            </a:r>
            <a:r>
              <a:rPr lang="en-CA" dirty="0"/>
              <a:t>in Hong Kong </a:t>
            </a:r>
            <a:r>
              <a:rPr lang="en-CA" dirty="0" smtClean="0"/>
              <a:t>dollars</a:t>
            </a:r>
          </a:p>
          <a:p>
            <a:r>
              <a:rPr lang="en-CA" dirty="0" smtClean="0"/>
              <a:t>Financial </a:t>
            </a:r>
            <a:r>
              <a:rPr lang="en-CA" dirty="0"/>
              <a:t>strength is reflected in its foreign currency ratings:</a:t>
            </a:r>
          </a:p>
          <a:p>
            <a:pPr lvl="1"/>
            <a:r>
              <a:rPr lang="en-CA" dirty="0"/>
              <a:t>'A+' from Standard &amp; Poor's</a:t>
            </a:r>
          </a:p>
          <a:p>
            <a:pPr lvl="1"/>
            <a:r>
              <a:rPr lang="en-CA" dirty="0"/>
              <a:t>'A1' from Moody's</a:t>
            </a:r>
          </a:p>
          <a:p>
            <a:endParaRPr lang="en-CA" dirty="0"/>
          </a:p>
        </p:txBody>
      </p:sp>
    </p:spTree>
    <p:extLst>
      <p:ext uri="{BB962C8B-B14F-4D97-AF65-F5344CB8AC3E}">
        <p14:creationId xmlns="" xmlns:p14="http://schemas.microsoft.com/office/powerpoint/2010/main" val="10360110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hongkong060720"/>
          <p:cNvPicPr>
            <a:picLocks noChangeAspect="1" noChangeArrowheads="1"/>
          </p:cNvPicPr>
          <p:nvPr/>
        </p:nvPicPr>
        <p:blipFill>
          <a:blip r:embed="rId2" cstate="print"/>
          <a:srcRect/>
          <a:stretch>
            <a:fillRect/>
          </a:stretch>
        </p:blipFill>
        <p:spPr bwMode="auto">
          <a:xfrm>
            <a:off x="539750" y="1927225"/>
            <a:ext cx="8147050" cy="4127500"/>
          </a:xfrm>
          <a:prstGeom prst="rect">
            <a:avLst/>
          </a:prstGeom>
          <a:noFill/>
          <a:ln w="9525">
            <a:noFill/>
            <a:miter lim="800000"/>
            <a:headEnd/>
            <a:tailEnd/>
          </a:ln>
        </p:spPr>
      </p:pic>
      <p:sp>
        <p:nvSpPr>
          <p:cNvPr id="13315" name="Title 2"/>
          <p:cNvSpPr>
            <a:spLocks noGrp="1"/>
          </p:cNvSpPr>
          <p:nvPr>
            <p:ph type="title"/>
          </p:nvPr>
        </p:nvSpPr>
        <p:spPr/>
        <p:txBody>
          <a:bodyPr/>
          <a:lstStyle/>
          <a:p>
            <a:r>
              <a:rPr lang="en-US" smtClean="0">
                <a:ea typeface="宋体" pitchFamily="2" charset="-122"/>
              </a:rPr>
              <a:t>Hong Kong property Market Share</a:t>
            </a:r>
            <a:endParaRPr lang="en-CA" smtClean="0">
              <a:ea typeface="宋体" pitchFamily="2" charset="-122"/>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rot="16200000">
            <a:off x="-3238500" y="2705100"/>
            <a:ext cx="8229600" cy="1143000"/>
          </a:xfrm>
        </p:spPr>
        <p:txBody>
          <a:bodyPr/>
          <a:lstStyle/>
          <a:p>
            <a:r>
              <a:rPr lang="en-US" dirty="0" smtClean="0"/>
              <a:t>Corporate Structure</a:t>
            </a:r>
            <a:endParaRPr lang="en-CA" dirty="0"/>
          </a:p>
        </p:txBody>
      </p:sp>
      <p:pic>
        <p:nvPicPr>
          <p:cNvPr id="6" name="內容版面配置區 5" descr="畫面剪輯"/>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2209800" y="0"/>
            <a:ext cx="5997519" cy="6629400"/>
          </a:xfrm>
        </p:spPr>
      </p:pic>
    </p:spTree>
    <p:extLst>
      <p:ext uri="{BB962C8B-B14F-4D97-AF65-F5344CB8AC3E}">
        <p14:creationId xmlns="" xmlns:p14="http://schemas.microsoft.com/office/powerpoint/2010/main" val="312337514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685800" y="990600"/>
            <a:ext cx="7829705" cy="5255704"/>
          </a:xfrm>
        </p:spPr>
      </p:pic>
      <p:sp>
        <p:nvSpPr>
          <p:cNvPr id="5" name="Rounded Rectangle 4"/>
          <p:cNvSpPr/>
          <p:nvPr/>
        </p:nvSpPr>
        <p:spPr>
          <a:xfrm>
            <a:off x="609600" y="1981200"/>
            <a:ext cx="5867400" cy="4572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noFill/>
            </a:endParaRPr>
          </a:p>
        </p:txBody>
      </p:sp>
    </p:spTree>
    <p:extLst>
      <p:ext uri="{BB962C8B-B14F-4D97-AF65-F5344CB8AC3E}">
        <p14:creationId xmlns="" xmlns:p14="http://schemas.microsoft.com/office/powerpoint/2010/main" val="116754489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Property Sales Performance</a:t>
            </a:r>
            <a:endParaRPr lang="en-CA" dirty="0"/>
          </a:p>
        </p:txBody>
      </p:sp>
      <p:pic>
        <p:nvPicPr>
          <p:cNvPr id="8" name="Content Placeholder 5" descr="Screen Clipping"/>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077975" y="1981200"/>
            <a:ext cx="6905625" cy="3952875"/>
          </a:xfrm>
        </p:spPr>
      </p:pic>
    </p:spTree>
    <p:extLst>
      <p:ext uri="{BB962C8B-B14F-4D97-AF65-F5344CB8AC3E}">
        <p14:creationId xmlns="" xmlns:p14="http://schemas.microsoft.com/office/powerpoint/2010/main" val="83015603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dirty="0" smtClean="0"/>
              <a:t>Property Sales and Rental Performance</a:t>
            </a:r>
            <a:endParaRPr lang="en-CA" dirty="0"/>
          </a:p>
        </p:txBody>
      </p:sp>
      <p:pic>
        <p:nvPicPr>
          <p:cNvPr id="6" name="內容版面配置區 5" descr="畫面剪輯"/>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2134451" y="1981200"/>
            <a:ext cx="4737336" cy="3657600"/>
          </a:xfrm>
        </p:spPr>
      </p:pic>
    </p:spTree>
    <p:extLst>
      <p:ext uri="{BB962C8B-B14F-4D97-AF65-F5344CB8AC3E}">
        <p14:creationId xmlns="" xmlns:p14="http://schemas.microsoft.com/office/powerpoint/2010/main" val="311496290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1473" y="304801"/>
            <a:ext cx="9264523" cy="9953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CA" dirty="0" smtClean="0"/>
              <a:t>Property Rental Performance </a:t>
            </a:r>
            <a:endParaRPr lang="en-CA" dirty="0"/>
          </a:p>
        </p:txBody>
      </p:sp>
      <p:pic>
        <p:nvPicPr>
          <p:cNvPr id="4" name="Content Placeholder 3" descr="Screen Clipping"/>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052512" y="1853406"/>
            <a:ext cx="7038975" cy="4019550"/>
          </a:xfrm>
        </p:spPr>
      </p:pic>
    </p:spTree>
    <p:extLst>
      <p:ext uri="{BB962C8B-B14F-4D97-AF65-F5344CB8AC3E}">
        <p14:creationId xmlns="" xmlns:p14="http://schemas.microsoft.com/office/powerpoint/2010/main" val="162846225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Land Bank Comparison</a:t>
            </a:r>
            <a:endParaRPr lang="en-CA" dirty="0"/>
          </a:p>
        </p:txBody>
      </p:sp>
      <p:pic>
        <p:nvPicPr>
          <p:cNvPr id="5" name="Content Placeholder 4" descr="Screen Clipping"/>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25400" y="2174511"/>
            <a:ext cx="4710548" cy="3916363"/>
          </a:xfrm>
        </p:spPr>
      </p:pic>
      <p:pic>
        <p:nvPicPr>
          <p:cNvPr id="6" name="Picture 5" descr="Screen Clippi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639384" y="2265852"/>
            <a:ext cx="4504616" cy="3820504"/>
          </a:xfrm>
          <a:prstGeom prst="rect">
            <a:avLst/>
          </a:prstGeom>
        </p:spPr>
      </p:pic>
      <p:sp>
        <p:nvSpPr>
          <p:cNvPr id="7" name="Rounded Rectangle 6"/>
          <p:cNvSpPr/>
          <p:nvPr/>
        </p:nvSpPr>
        <p:spPr>
          <a:xfrm>
            <a:off x="838200" y="2895600"/>
            <a:ext cx="838200" cy="3810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noFill/>
            </a:endParaRPr>
          </a:p>
        </p:txBody>
      </p:sp>
      <p:sp>
        <p:nvSpPr>
          <p:cNvPr id="8" name="Rounded Rectangle 7"/>
          <p:cNvSpPr/>
          <p:nvPr/>
        </p:nvSpPr>
        <p:spPr>
          <a:xfrm>
            <a:off x="5257800" y="2857500"/>
            <a:ext cx="838200" cy="3810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noFill/>
            </a:endParaRPr>
          </a:p>
        </p:txBody>
      </p:sp>
      <p:cxnSp>
        <p:nvCxnSpPr>
          <p:cNvPr id="10" name="Straight Arrow Connector 9"/>
          <p:cNvCxnSpPr/>
          <p:nvPr/>
        </p:nvCxnSpPr>
        <p:spPr>
          <a:xfrm>
            <a:off x="838200" y="1981200"/>
            <a:ext cx="304800" cy="3810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a:off x="5562600" y="2057400"/>
            <a:ext cx="342900" cy="3810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3" name="Straight Arrow Connector 12"/>
          <p:cNvCxnSpPr/>
          <p:nvPr/>
        </p:nvCxnSpPr>
        <p:spPr>
          <a:xfrm flipH="1">
            <a:off x="3048000" y="2590800"/>
            <a:ext cx="381000" cy="152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a:xfrm flipH="1">
            <a:off x="7315200" y="2560320"/>
            <a:ext cx="381000" cy="152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 xmlns:p14="http://schemas.microsoft.com/office/powerpoint/2010/main" val="300787301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3314700" y="3162300"/>
            <a:ext cx="8229600" cy="1143000"/>
          </a:xfrm>
        </p:spPr>
        <p:txBody>
          <a:bodyPr/>
          <a:lstStyle/>
          <a:p>
            <a:r>
              <a:rPr lang="en-CA" dirty="0" smtClean="0"/>
              <a:t>Land Bank Comparison</a:t>
            </a:r>
            <a:endParaRPr lang="en-CA"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2146842" y="100069"/>
            <a:ext cx="5648325" cy="2947931"/>
          </a:xfrm>
        </p:spPr>
      </p:pic>
      <p:pic>
        <p:nvPicPr>
          <p:cNvPr id="5" name="Picture 4" descr="Screen Clippi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165573" y="3048000"/>
            <a:ext cx="5635690" cy="3657600"/>
          </a:xfrm>
          <a:prstGeom prst="rect">
            <a:avLst/>
          </a:prstGeom>
        </p:spPr>
      </p:pic>
      <p:cxnSp>
        <p:nvCxnSpPr>
          <p:cNvPr id="7" name="Straight Arrow Connector 6"/>
          <p:cNvCxnSpPr/>
          <p:nvPr/>
        </p:nvCxnSpPr>
        <p:spPr>
          <a:xfrm flipH="1">
            <a:off x="6705600" y="4800600"/>
            <a:ext cx="3810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flipH="1">
            <a:off x="6705600" y="1981200"/>
            <a:ext cx="38100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flipH="1">
            <a:off x="4792918" y="1981200"/>
            <a:ext cx="381000"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1" name="Straight Arrow Connector 10"/>
          <p:cNvCxnSpPr/>
          <p:nvPr/>
        </p:nvCxnSpPr>
        <p:spPr>
          <a:xfrm flipH="1">
            <a:off x="5715000" y="1981200"/>
            <a:ext cx="381000"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2" name="Straight Arrow Connector 11"/>
          <p:cNvCxnSpPr/>
          <p:nvPr/>
        </p:nvCxnSpPr>
        <p:spPr>
          <a:xfrm flipH="1">
            <a:off x="5715000" y="4800600"/>
            <a:ext cx="381000"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 xmlns:p14="http://schemas.microsoft.com/office/powerpoint/2010/main" val="384580646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Recent Additions - HK</a:t>
            </a:r>
            <a:endParaRPr lang="en-CA"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441983" y="1905000"/>
            <a:ext cx="8245831" cy="3657600"/>
          </a:xfrm>
        </p:spPr>
      </p:pic>
    </p:spTree>
    <p:extLst>
      <p:ext uri="{BB962C8B-B14F-4D97-AF65-F5344CB8AC3E}">
        <p14:creationId xmlns="" xmlns:p14="http://schemas.microsoft.com/office/powerpoint/2010/main" val="133877968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CA" dirty="0"/>
              <a:t>Recent Additions - Mainland</a:t>
            </a:r>
          </a:p>
        </p:txBody>
      </p:sp>
      <p:pic>
        <p:nvPicPr>
          <p:cNvPr id="4" name="內容版面配置區 3" descr="畫面剪輯"/>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762000" y="1905000"/>
            <a:ext cx="7760696" cy="3733800"/>
          </a:xfrm>
        </p:spPr>
      </p:pic>
      <p:cxnSp>
        <p:nvCxnSpPr>
          <p:cNvPr id="6" name="直線接點 5"/>
          <p:cNvCxnSpPr/>
          <p:nvPr/>
        </p:nvCxnSpPr>
        <p:spPr>
          <a:xfrm>
            <a:off x="3276600" y="4114800"/>
            <a:ext cx="2819400"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 xmlns:p14="http://schemas.microsoft.com/office/powerpoint/2010/main" val="328263280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Recent </a:t>
            </a:r>
            <a:r>
              <a:rPr lang="en-CA" dirty="0" smtClean="0"/>
              <a:t>Additions - Mainland</a:t>
            </a:r>
            <a:endParaRPr lang="en-CA" dirty="0"/>
          </a:p>
        </p:txBody>
      </p:sp>
      <p:sp>
        <p:nvSpPr>
          <p:cNvPr id="3" name="Content Placeholder 2"/>
          <p:cNvSpPr>
            <a:spLocks noGrp="1"/>
          </p:cNvSpPr>
          <p:nvPr>
            <p:ph idx="1"/>
          </p:nvPr>
        </p:nvSpPr>
        <p:spPr/>
        <p:txBody>
          <a:bodyPr>
            <a:normAutofit/>
          </a:bodyPr>
          <a:lstStyle/>
          <a:p>
            <a:r>
              <a:rPr lang="en-CA" sz="2400" dirty="0" smtClean="0"/>
              <a:t>80% </a:t>
            </a:r>
            <a:r>
              <a:rPr lang="en-CA" sz="2400" dirty="0"/>
              <a:t>interest in two adjacent sites with a combined </a:t>
            </a:r>
            <a:r>
              <a:rPr lang="en-CA" sz="2400" dirty="0" smtClean="0"/>
              <a:t>total gross </a:t>
            </a:r>
            <a:r>
              <a:rPr lang="en-CA" sz="2400" dirty="0"/>
              <a:t>floor area of 30 million square feet in the central district of </a:t>
            </a:r>
            <a:r>
              <a:rPr lang="en-CA" sz="2400" dirty="0" err="1"/>
              <a:t>Foshan</a:t>
            </a:r>
            <a:r>
              <a:rPr lang="en-CA" sz="2400" dirty="0"/>
              <a:t>. </a:t>
            </a:r>
            <a:endParaRPr lang="en-CA" sz="2400" dirty="0" smtClean="0"/>
          </a:p>
          <a:p>
            <a:pPr lvl="1"/>
            <a:r>
              <a:rPr lang="en-CA" sz="2000" dirty="0" smtClean="0"/>
              <a:t>To be developed large </a:t>
            </a:r>
            <a:r>
              <a:rPr lang="en-CA" sz="2000" dirty="0"/>
              <a:t>complex </a:t>
            </a:r>
            <a:r>
              <a:rPr lang="en-CA" sz="2000" dirty="0" smtClean="0"/>
              <a:t>of premium </a:t>
            </a:r>
            <a:r>
              <a:rPr lang="en-CA" sz="2000" dirty="0"/>
              <a:t>residences. </a:t>
            </a:r>
            <a:endParaRPr lang="en-CA" sz="2000" dirty="0" smtClean="0"/>
          </a:p>
          <a:p>
            <a:pPr lvl="1"/>
            <a:r>
              <a:rPr lang="en-CA" sz="2000" dirty="0" smtClean="0"/>
              <a:t>To be served by </a:t>
            </a:r>
            <a:r>
              <a:rPr lang="en-CA" sz="2000" dirty="0"/>
              <a:t>new rail line linking </a:t>
            </a:r>
            <a:r>
              <a:rPr lang="en-CA" sz="2000" dirty="0" err="1"/>
              <a:t>Foshan</a:t>
            </a:r>
            <a:r>
              <a:rPr lang="en-CA" sz="2000" dirty="0"/>
              <a:t> town centre to downtown </a:t>
            </a:r>
            <a:r>
              <a:rPr lang="en-CA" sz="2000" dirty="0" smtClean="0"/>
              <a:t>Guangzhou</a:t>
            </a:r>
          </a:p>
          <a:p>
            <a:r>
              <a:rPr lang="en-CA" sz="2400" dirty="0" smtClean="0"/>
              <a:t>70% interest </a:t>
            </a:r>
            <a:r>
              <a:rPr lang="en-CA" sz="2400" dirty="0"/>
              <a:t>in a luxury residential joint-venture project of two million square feet </a:t>
            </a:r>
            <a:r>
              <a:rPr lang="en-CA" sz="2400" dirty="0" smtClean="0"/>
              <a:t>at </a:t>
            </a:r>
            <a:r>
              <a:rPr lang="en-CA" sz="2400" dirty="0" err="1" smtClean="0"/>
              <a:t>Linhecun</a:t>
            </a:r>
            <a:r>
              <a:rPr lang="en-CA" sz="2400" dirty="0" smtClean="0"/>
              <a:t> </a:t>
            </a:r>
            <a:r>
              <a:rPr lang="en-CA" sz="2400" dirty="0"/>
              <a:t>in </a:t>
            </a:r>
            <a:r>
              <a:rPr lang="en-CA" sz="2400" dirty="0" err="1"/>
              <a:t>Tianhe</a:t>
            </a:r>
            <a:r>
              <a:rPr lang="en-CA" sz="2400" dirty="0"/>
              <a:t>, Guangzhou’s business hub and traditional high-end residential </a:t>
            </a:r>
            <a:r>
              <a:rPr lang="en-CA" sz="2400" dirty="0" smtClean="0"/>
              <a:t>area.</a:t>
            </a:r>
          </a:p>
          <a:p>
            <a:pPr lvl="1"/>
            <a:r>
              <a:rPr lang="en-CA" sz="2000" dirty="0" smtClean="0"/>
              <a:t>Close </a:t>
            </a:r>
            <a:r>
              <a:rPr lang="en-CA" sz="2000" dirty="0"/>
              <a:t>proximity to the Guangzhou East </a:t>
            </a:r>
            <a:r>
              <a:rPr lang="en-CA" sz="2000" dirty="0" smtClean="0"/>
              <a:t>railway station</a:t>
            </a:r>
          </a:p>
        </p:txBody>
      </p:sp>
    </p:spTree>
    <p:extLst>
      <p:ext uri="{BB962C8B-B14F-4D97-AF65-F5344CB8AC3E}">
        <p14:creationId xmlns="" xmlns:p14="http://schemas.microsoft.com/office/powerpoint/2010/main" val="37643002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p:txBody>
          <a:bodyPr/>
          <a:lstStyle/>
          <a:p>
            <a:r>
              <a:rPr lang="en-US" altLang="zh-CN" smtClean="0"/>
              <a:t>Major Business</a:t>
            </a:r>
            <a:endParaRPr lang="zh-CN" altLang="en-US" smtClean="0"/>
          </a:p>
        </p:txBody>
      </p:sp>
      <p:graphicFrame>
        <p:nvGraphicFramePr>
          <p:cNvPr id="4" name="内容占位符 3"/>
          <p:cNvGraphicFramePr>
            <a:graphicFrameLocks noGrp="1"/>
          </p:cNvGraphicFramePr>
          <p:nvPr>
            <p:ph idx="1"/>
          </p:nvPr>
        </p:nvGraphicFramePr>
        <p:xfrm>
          <a:off x="457200" y="1196753"/>
          <a:ext cx="8229600"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340" name="TextBox 11"/>
          <p:cNvSpPr txBox="1">
            <a:spLocks noChangeArrowheads="1"/>
          </p:cNvSpPr>
          <p:nvPr/>
        </p:nvSpPr>
        <p:spPr bwMode="auto">
          <a:xfrm>
            <a:off x="971550" y="6021388"/>
            <a:ext cx="7704138" cy="461962"/>
          </a:xfrm>
          <a:prstGeom prst="rect">
            <a:avLst/>
          </a:prstGeom>
          <a:noFill/>
          <a:ln w="9525">
            <a:noFill/>
            <a:miter lim="800000"/>
            <a:headEnd/>
            <a:tailEnd/>
          </a:ln>
        </p:spPr>
        <p:txBody>
          <a:bodyPr>
            <a:spAutoFit/>
          </a:bodyPr>
          <a:lstStyle/>
          <a:p>
            <a:r>
              <a:rPr lang="en-US" altLang="zh-CN" sz="2400">
                <a:latin typeface="Calibri" pitchFamily="34" charset="0"/>
              </a:rPr>
              <a:t>Business in both Hong Kong and Mainland China</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tfy3\Desktop\satellite-image-of-hong-kong.jpg"/>
          <p:cNvPicPr>
            <a:picLocks noChangeAspect="1" noChangeArrowheads="1"/>
          </p:cNvPicPr>
          <p:nvPr/>
        </p:nvPicPr>
        <p:blipFill>
          <a:blip r:embed="rId2" cstate="print">
            <a:lum bright="70000" contrast="-70000"/>
            <a:extLst>
              <a:ext uri="{28A0092B-C50C-407E-A947-70E740481C1C}">
                <a14:useLocalDpi xmlns="" xmlns:a14="http://schemas.microsoft.com/office/drawing/2010/main" val="0"/>
              </a:ext>
            </a:extLst>
          </a:blip>
          <a:srcRect/>
          <a:stretch>
            <a:fillRect/>
          </a:stretch>
        </p:blipFill>
        <p:spPr bwMode="auto">
          <a:xfrm>
            <a:off x="-76200" y="-67056"/>
            <a:ext cx="9494838" cy="7169082"/>
          </a:xfrm>
          <a:prstGeom prst="rect">
            <a:avLst/>
          </a:prstGeom>
          <a:noFill/>
          <a:extLst>
            <a:ext uri="{909E8E84-426E-40DD-AFC4-6F175D3DCCD1}">
              <a14:hiddenFill xmlns="" xmlns:a14="http://schemas.microsoft.com/office/drawing/2010/main">
                <a:solidFill>
                  <a:srgbClr val="FFFFFF"/>
                </a:solidFill>
              </a14:hiddenFill>
            </a:ext>
          </a:extLst>
        </p:spPr>
      </p:pic>
      <p:sp>
        <p:nvSpPr>
          <p:cNvPr id="2" name="標題 1"/>
          <p:cNvSpPr>
            <a:spLocks noGrp="1"/>
          </p:cNvSpPr>
          <p:nvPr>
            <p:ph type="ctrTitle"/>
          </p:nvPr>
        </p:nvSpPr>
        <p:spPr/>
        <p:txBody>
          <a:bodyPr>
            <a:normAutofit/>
          </a:bodyPr>
          <a:lstStyle/>
          <a:p>
            <a:r>
              <a:rPr lang="en-US" sz="4000" dirty="0" smtClean="0"/>
              <a:t>Hong Kong</a:t>
            </a:r>
            <a:endParaRPr lang="en-CA" sz="4000" dirty="0"/>
          </a:p>
        </p:txBody>
      </p:sp>
      <p:sp>
        <p:nvSpPr>
          <p:cNvPr id="3" name="副標題 2"/>
          <p:cNvSpPr>
            <a:spLocks noGrp="1"/>
          </p:cNvSpPr>
          <p:nvPr>
            <p:ph type="subTitle" idx="1"/>
          </p:nvPr>
        </p:nvSpPr>
        <p:spPr/>
        <p:txBody>
          <a:bodyPr/>
          <a:lstStyle/>
          <a:p>
            <a:endParaRPr lang="en-CA" dirty="0"/>
          </a:p>
        </p:txBody>
      </p:sp>
    </p:spTree>
    <p:extLst>
      <p:ext uri="{BB962C8B-B14F-4D97-AF65-F5344CB8AC3E}">
        <p14:creationId xmlns="" xmlns:p14="http://schemas.microsoft.com/office/powerpoint/2010/main" val="94459597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dirty="0" smtClean="0"/>
              <a:t>Property Development</a:t>
            </a:r>
            <a:endParaRPr lang="en-CA" sz="4000"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066800" y="1524000"/>
            <a:ext cx="3282324" cy="4864774"/>
          </a:xfrm>
        </p:spPr>
      </p:pic>
      <p:pic>
        <p:nvPicPr>
          <p:cNvPr id="5" name="Picture 4" descr="Screen Clippi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349124" y="1524000"/>
            <a:ext cx="3585535" cy="4874526"/>
          </a:xfrm>
          <a:prstGeom prst="rect">
            <a:avLst/>
          </a:prstGeom>
        </p:spPr>
      </p:pic>
    </p:spTree>
    <p:extLst>
      <p:ext uri="{BB962C8B-B14F-4D97-AF65-F5344CB8AC3E}">
        <p14:creationId xmlns="" xmlns:p14="http://schemas.microsoft.com/office/powerpoint/2010/main" val="136243757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dirty="0" smtClean="0"/>
              <a:t>Project Completion Plan</a:t>
            </a:r>
            <a:endParaRPr lang="en-CA" sz="4000"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665646" y="1219200"/>
            <a:ext cx="4896953" cy="5643237"/>
          </a:xfrm>
        </p:spPr>
      </p:pic>
      <p:pic>
        <p:nvPicPr>
          <p:cNvPr id="5" name="Picture 4" descr="Screen Clippi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562600" y="1371600"/>
            <a:ext cx="2776757" cy="5486400"/>
          </a:xfrm>
          <a:prstGeom prst="rect">
            <a:avLst/>
          </a:prstGeom>
        </p:spPr>
      </p:pic>
    </p:spTree>
    <p:extLst>
      <p:ext uri="{BB962C8B-B14F-4D97-AF65-F5344CB8AC3E}">
        <p14:creationId xmlns="" xmlns:p14="http://schemas.microsoft.com/office/powerpoint/2010/main" val="108742397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Recent Completions </a:t>
            </a:r>
            <a:endParaRPr lang="en-CA" dirty="0"/>
          </a:p>
        </p:txBody>
      </p:sp>
      <p:graphicFrame>
        <p:nvGraphicFramePr>
          <p:cNvPr id="6" name="Content Placeholder 5"/>
          <p:cNvGraphicFramePr>
            <a:graphicFrameLocks noGrp="1"/>
          </p:cNvGraphicFramePr>
          <p:nvPr>
            <p:ph idx="1"/>
            <p:extLst>
              <p:ext uri="{D42A27DB-BD31-4B8C-83A1-F6EECF244321}">
                <p14:modId xmlns="" xmlns:p14="http://schemas.microsoft.com/office/powerpoint/2010/main" val="3442415756"/>
              </p:ext>
            </p:extLst>
          </p:nvPr>
        </p:nvGraphicFramePr>
        <p:xfrm>
          <a:off x="762000" y="1371600"/>
          <a:ext cx="7543800" cy="4892040"/>
        </p:xfrm>
        <a:graphic>
          <a:graphicData uri="http://schemas.openxmlformats.org/drawingml/2006/table">
            <a:tbl>
              <a:tblPr firstRow="1" bandRow="1">
                <a:tableStyleId>{5C22544A-7EE6-4342-B048-85BDC9FD1C3A}</a:tableStyleId>
              </a:tblPr>
              <a:tblGrid>
                <a:gridCol w="2667000"/>
                <a:gridCol w="1600200"/>
                <a:gridCol w="914400"/>
                <a:gridCol w="2362200"/>
              </a:tblGrid>
              <a:tr h="838200">
                <a:tc>
                  <a:txBody>
                    <a:bodyPr/>
                    <a:lstStyle/>
                    <a:p>
                      <a:pPr algn="ctr"/>
                      <a:r>
                        <a:rPr lang="en-CA" sz="1700" dirty="0" smtClean="0"/>
                        <a:t>Project</a:t>
                      </a:r>
                      <a:endParaRPr lang="en-CA" sz="1700" dirty="0"/>
                    </a:p>
                  </a:txBody>
                  <a:tcPr marL="83820" marR="83820" marT="41910" marB="41910"/>
                </a:tc>
                <a:tc>
                  <a:txBody>
                    <a:bodyPr/>
                    <a:lstStyle/>
                    <a:p>
                      <a:pPr algn="ctr"/>
                      <a:r>
                        <a:rPr lang="en-CA" sz="1700" dirty="0" smtClean="0"/>
                        <a:t>Group’s Interest (%)</a:t>
                      </a:r>
                      <a:endParaRPr lang="en-CA" sz="1700" dirty="0"/>
                    </a:p>
                  </a:txBody>
                  <a:tcPr marL="83820" marR="83820" marT="41910" marB="41910"/>
                </a:tc>
                <a:tc>
                  <a:txBody>
                    <a:bodyPr/>
                    <a:lstStyle/>
                    <a:p>
                      <a:pPr algn="ctr"/>
                      <a:r>
                        <a:rPr lang="en-CA" sz="1700" dirty="0" smtClean="0"/>
                        <a:t>Usage</a:t>
                      </a:r>
                      <a:endParaRPr lang="en-CA" sz="1700" dirty="0"/>
                    </a:p>
                  </a:txBody>
                  <a:tcPr marL="83820" marR="83820" marT="41910" marB="41910"/>
                </a:tc>
                <a:tc>
                  <a:txBody>
                    <a:bodyPr/>
                    <a:lstStyle/>
                    <a:p>
                      <a:pPr algn="ctr"/>
                      <a:r>
                        <a:rPr lang="en-CA" sz="1700" u="none" strike="noStrike" kern="1200" baseline="0" dirty="0" smtClean="0"/>
                        <a:t>Attributable</a:t>
                      </a:r>
                    </a:p>
                    <a:p>
                      <a:pPr algn="ctr"/>
                      <a:r>
                        <a:rPr lang="en-CA" sz="1700" u="none" strike="noStrike" kern="1200" baseline="0" dirty="0" smtClean="0"/>
                        <a:t>Gross Floor Area</a:t>
                      </a:r>
                    </a:p>
                    <a:p>
                      <a:pPr algn="ctr"/>
                      <a:r>
                        <a:rPr lang="en-CA" sz="1700" u="none" strike="noStrike" kern="1200" baseline="0" dirty="0" smtClean="0"/>
                        <a:t>(</a:t>
                      </a:r>
                      <a:r>
                        <a:rPr lang="en-CA" sz="1700" u="none" strike="noStrike" kern="1200" baseline="0" dirty="0" err="1" smtClean="0"/>
                        <a:t>sq</a:t>
                      </a:r>
                      <a:r>
                        <a:rPr lang="en-CA" sz="1700" u="none" strike="noStrike" kern="1200" baseline="0" dirty="0" smtClean="0"/>
                        <a:t> </a:t>
                      </a:r>
                      <a:r>
                        <a:rPr lang="en-CA" sz="1700" u="none" strike="noStrike" kern="1200" baseline="0" dirty="0" err="1" smtClean="0"/>
                        <a:t>ft</a:t>
                      </a:r>
                      <a:r>
                        <a:rPr lang="en-CA" sz="1700" u="none" strike="noStrike" kern="1200" baseline="0" dirty="0" smtClean="0"/>
                        <a:t>)</a:t>
                      </a:r>
                      <a:endParaRPr lang="en-CA" sz="1700" dirty="0"/>
                    </a:p>
                  </a:txBody>
                  <a:tcPr marL="83820" marR="83820" marT="41910" marB="41910"/>
                </a:tc>
              </a:tr>
              <a:tr h="339937">
                <a:tc>
                  <a:txBody>
                    <a:bodyPr/>
                    <a:lstStyle/>
                    <a:p>
                      <a:pPr algn="l"/>
                      <a:r>
                        <a:rPr lang="en-CA" sz="1700" dirty="0" smtClean="0"/>
                        <a:t>The Latitude</a:t>
                      </a:r>
                      <a:endParaRPr lang="en-CA" sz="1700" dirty="0"/>
                    </a:p>
                  </a:txBody>
                  <a:tcPr marL="83820" marR="83820" marT="41910" marB="41910"/>
                </a:tc>
                <a:tc>
                  <a:txBody>
                    <a:bodyPr/>
                    <a:lstStyle/>
                    <a:p>
                      <a:pPr algn="ctr"/>
                      <a:r>
                        <a:rPr lang="en-CA" sz="1700" dirty="0" smtClean="0"/>
                        <a:t>100</a:t>
                      </a:r>
                      <a:endParaRPr lang="en-CA" sz="1700" dirty="0"/>
                    </a:p>
                  </a:txBody>
                  <a:tcPr marL="83820" marR="83820" marT="41910" marB="41910"/>
                </a:tc>
                <a:tc>
                  <a:txBody>
                    <a:bodyPr/>
                    <a:lstStyle/>
                    <a:p>
                      <a:pPr algn="ctr"/>
                      <a:r>
                        <a:rPr lang="en-CA" sz="1700" dirty="0" smtClean="0"/>
                        <a:t>R/S</a:t>
                      </a:r>
                      <a:endParaRPr lang="en-CA" sz="1700" dirty="0"/>
                    </a:p>
                  </a:txBody>
                  <a:tcPr marL="83820" marR="83820" marT="41910" marB="41910"/>
                </a:tc>
                <a:tc>
                  <a:txBody>
                    <a:bodyPr/>
                    <a:lstStyle/>
                    <a:p>
                      <a:pPr algn="r"/>
                      <a:r>
                        <a:rPr lang="en-CA" sz="1700" dirty="0" smtClean="0"/>
                        <a:t>1230000</a:t>
                      </a:r>
                      <a:endParaRPr lang="en-CA" sz="1700" dirty="0"/>
                    </a:p>
                  </a:txBody>
                  <a:tcPr marL="83820" marR="83820" marT="41910" marB="41910"/>
                </a:tc>
              </a:tr>
              <a:tr h="339937">
                <a:tc>
                  <a:txBody>
                    <a:bodyPr/>
                    <a:lstStyle/>
                    <a:p>
                      <a:pPr algn="l"/>
                      <a:r>
                        <a:rPr lang="en-CA" sz="1700" dirty="0" smtClean="0"/>
                        <a:t>Aria</a:t>
                      </a:r>
                      <a:endParaRPr lang="en-CA" sz="1700" dirty="0"/>
                    </a:p>
                  </a:txBody>
                  <a:tcPr marL="83820" marR="83820" marT="41910" marB="41910"/>
                </a:tc>
                <a:tc>
                  <a:txBody>
                    <a:bodyPr/>
                    <a:lstStyle/>
                    <a:p>
                      <a:pPr algn="ctr"/>
                      <a:r>
                        <a:rPr lang="en-CA" sz="1700" dirty="0" smtClean="0"/>
                        <a:t>100</a:t>
                      </a:r>
                      <a:endParaRPr lang="en-CA" sz="1700" dirty="0"/>
                    </a:p>
                  </a:txBody>
                  <a:tcPr marL="83820" marR="83820" marT="41910" marB="41910"/>
                </a:tc>
                <a:tc>
                  <a:txBody>
                    <a:bodyPr/>
                    <a:lstStyle/>
                    <a:p>
                      <a:pPr algn="ctr"/>
                      <a:r>
                        <a:rPr lang="en-CA" sz="1700" dirty="0" smtClean="0"/>
                        <a:t>R</a:t>
                      </a:r>
                      <a:endParaRPr lang="en-CA" sz="1700" dirty="0"/>
                    </a:p>
                  </a:txBody>
                  <a:tcPr marL="83820" marR="83820" marT="41910" marB="41910"/>
                </a:tc>
                <a:tc>
                  <a:txBody>
                    <a:bodyPr/>
                    <a:lstStyle/>
                    <a:p>
                      <a:pPr algn="r"/>
                      <a:r>
                        <a:rPr lang="en-CA" sz="1700" dirty="0" smtClean="0"/>
                        <a:t>775000</a:t>
                      </a:r>
                      <a:endParaRPr lang="en-CA" sz="1700" dirty="0"/>
                    </a:p>
                  </a:txBody>
                  <a:tcPr marL="83820" marR="83820" marT="41910" marB="41910"/>
                </a:tc>
              </a:tr>
              <a:tr h="339937">
                <a:tc>
                  <a:txBody>
                    <a:bodyPr/>
                    <a:lstStyle/>
                    <a:p>
                      <a:pPr algn="l"/>
                      <a:r>
                        <a:rPr lang="en-CA" sz="1700" dirty="0" err="1" smtClean="0"/>
                        <a:t>Larvotto</a:t>
                      </a:r>
                      <a:endParaRPr lang="en-CA" sz="1700" dirty="0"/>
                    </a:p>
                  </a:txBody>
                  <a:tcPr marL="83820" marR="83820" marT="41910" marB="41910"/>
                </a:tc>
                <a:tc>
                  <a:txBody>
                    <a:bodyPr/>
                    <a:lstStyle/>
                    <a:p>
                      <a:pPr algn="ctr"/>
                      <a:r>
                        <a:rPr lang="en-CA" sz="1700" dirty="0" smtClean="0"/>
                        <a:t>35</a:t>
                      </a:r>
                      <a:endParaRPr lang="en-CA" sz="1700" dirty="0"/>
                    </a:p>
                  </a:txBody>
                  <a:tcPr marL="83820" marR="83820" marT="41910" marB="41910"/>
                </a:tc>
                <a:tc>
                  <a:txBody>
                    <a:bodyPr/>
                    <a:lstStyle/>
                    <a:p>
                      <a:pPr algn="ctr"/>
                      <a:r>
                        <a:rPr lang="en-CA" sz="1700" dirty="0" smtClean="0"/>
                        <a:t>R/S</a:t>
                      </a:r>
                      <a:endParaRPr lang="en-CA" sz="1700" dirty="0"/>
                    </a:p>
                  </a:txBody>
                  <a:tcPr marL="83820" marR="83820" marT="41910" marB="41910"/>
                </a:tc>
                <a:tc>
                  <a:txBody>
                    <a:bodyPr/>
                    <a:lstStyle/>
                    <a:p>
                      <a:pPr algn="r"/>
                      <a:r>
                        <a:rPr lang="en-CA" sz="1700" dirty="0" smtClean="0"/>
                        <a:t>320000</a:t>
                      </a:r>
                      <a:endParaRPr lang="en-CA" sz="1700" dirty="0"/>
                    </a:p>
                  </a:txBody>
                  <a:tcPr marL="83820" marR="83820" marT="41910" marB="41910"/>
                </a:tc>
              </a:tr>
              <a:tr h="339937">
                <a:tc>
                  <a:txBody>
                    <a:bodyPr/>
                    <a:lstStyle/>
                    <a:p>
                      <a:pPr algn="l"/>
                      <a:r>
                        <a:rPr lang="en-CA" sz="1700" dirty="0" smtClean="0"/>
                        <a:t>Excel Centre</a:t>
                      </a:r>
                      <a:endParaRPr lang="en-CA" sz="1700" dirty="0"/>
                    </a:p>
                  </a:txBody>
                  <a:tcPr marL="83820" marR="83820" marT="41910" marB="41910"/>
                </a:tc>
                <a:tc>
                  <a:txBody>
                    <a:bodyPr/>
                    <a:lstStyle/>
                    <a:p>
                      <a:pPr algn="ctr"/>
                      <a:r>
                        <a:rPr lang="en-CA" sz="1700" dirty="0" smtClean="0"/>
                        <a:t>100</a:t>
                      </a:r>
                      <a:endParaRPr lang="en-CA" sz="1700" dirty="0"/>
                    </a:p>
                  </a:txBody>
                  <a:tcPr marL="83820" marR="83820" marT="41910" marB="41910"/>
                </a:tc>
                <a:tc>
                  <a:txBody>
                    <a:bodyPr/>
                    <a:lstStyle/>
                    <a:p>
                      <a:pPr algn="ctr"/>
                      <a:r>
                        <a:rPr lang="en-CA" sz="1700" dirty="0" smtClean="0"/>
                        <a:t>O</a:t>
                      </a:r>
                      <a:endParaRPr lang="en-CA" sz="1700" dirty="0"/>
                    </a:p>
                  </a:txBody>
                  <a:tcPr marL="83820" marR="83820" marT="41910" marB="41910"/>
                </a:tc>
                <a:tc>
                  <a:txBody>
                    <a:bodyPr/>
                    <a:lstStyle/>
                    <a:p>
                      <a:pPr algn="r"/>
                      <a:r>
                        <a:rPr lang="en-CA" sz="1700" dirty="0" smtClean="0"/>
                        <a:t>109000</a:t>
                      </a:r>
                      <a:endParaRPr lang="en-CA" sz="1700" dirty="0"/>
                    </a:p>
                  </a:txBody>
                  <a:tcPr marL="83820" marR="83820" marT="41910" marB="41910"/>
                </a:tc>
              </a:tr>
              <a:tr h="339937">
                <a:tc>
                  <a:txBody>
                    <a:bodyPr/>
                    <a:lstStyle/>
                    <a:p>
                      <a:pPr algn="l"/>
                      <a:r>
                        <a:rPr lang="en-CA" sz="1700" dirty="0" smtClean="0"/>
                        <a:t>YOHO Midtown</a:t>
                      </a:r>
                      <a:endParaRPr lang="en-CA" sz="1700" dirty="0"/>
                    </a:p>
                  </a:txBody>
                  <a:tcPr marL="83820" marR="83820" marT="41910" marB="41910"/>
                </a:tc>
                <a:tc>
                  <a:txBody>
                    <a:bodyPr/>
                    <a:lstStyle/>
                    <a:p>
                      <a:pPr algn="ctr"/>
                      <a:r>
                        <a:rPr lang="en-CA" sz="1700" dirty="0" smtClean="0"/>
                        <a:t>100</a:t>
                      </a:r>
                      <a:endParaRPr lang="en-CA" sz="1700" dirty="0"/>
                    </a:p>
                  </a:txBody>
                  <a:tcPr marL="83820" marR="83820" marT="41910" marB="41910"/>
                </a:tc>
                <a:tc>
                  <a:txBody>
                    <a:bodyPr/>
                    <a:lstStyle/>
                    <a:p>
                      <a:pPr algn="ctr"/>
                      <a:r>
                        <a:rPr lang="en-CA" sz="1700" dirty="0" smtClean="0"/>
                        <a:t>R/S</a:t>
                      </a:r>
                      <a:endParaRPr lang="en-CA" sz="1700" dirty="0"/>
                    </a:p>
                  </a:txBody>
                  <a:tcPr marL="83820" marR="83820" marT="41910" marB="41910"/>
                </a:tc>
                <a:tc>
                  <a:txBody>
                    <a:bodyPr/>
                    <a:lstStyle/>
                    <a:p>
                      <a:pPr algn="r"/>
                      <a:r>
                        <a:rPr lang="en-CA" sz="1700" dirty="0" smtClean="0"/>
                        <a:t>1663000</a:t>
                      </a:r>
                      <a:endParaRPr lang="en-CA" sz="1700" dirty="0"/>
                    </a:p>
                  </a:txBody>
                  <a:tcPr marL="83820" marR="83820" marT="41910" marB="41910"/>
                </a:tc>
              </a:tr>
              <a:tr h="339937">
                <a:tc>
                  <a:txBody>
                    <a:bodyPr/>
                    <a:lstStyle/>
                    <a:p>
                      <a:pPr algn="l"/>
                      <a:r>
                        <a:rPr lang="en-CA" sz="1700" dirty="0" smtClean="0"/>
                        <a:t>Valais</a:t>
                      </a:r>
                      <a:endParaRPr lang="en-CA" sz="1700" dirty="0"/>
                    </a:p>
                  </a:txBody>
                  <a:tcPr marL="83820" marR="83820" marT="41910" marB="41910"/>
                </a:tc>
                <a:tc>
                  <a:txBody>
                    <a:bodyPr/>
                    <a:lstStyle/>
                    <a:p>
                      <a:pPr algn="ctr"/>
                      <a:r>
                        <a:rPr lang="en-CA" sz="1700" dirty="0" smtClean="0"/>
                        <a:t>100</a:t>
                      </a:r>
                      <a:endParaRPr lang="en-CA" sz="1700" dirty="0"/>
                    </a:p>
                  </a:txBody>
                  <a:tcPr marL="83820" marR="83820" marT="41910" marB="41910"/>
                </a:tc>
                <a:tc>
                  <a:txBody>
                    <a:bodyPr/>
                    <a:lstStyle/>
                    <a:p>
                      <a:pPr algn="ctr"/>
                      <a:r>
                        <a:rPr lang="en-CA" sz="1700" dirty="0" smtClean="0"/>
                        <a:t>R</a:t>
                      </a:r>
                      <a:endParaRPr lang="en-CA" sz="1700" dirty="0"/>
                    </a:p>
                  </a:txBody>
                  <a:tcPr marL="83820" marR="83820" marT="41910" marB="41910"/>
                </a:tc>
                <a:tc>
                  <a:txBody>
                    <a:bodyPr/>
                    <a:lstStyle/>
                    <a:p>
                      <a:pPr algn="r"/>
                      <a:r>
                        <a:rPr lang="en-CA" sz="1700" dirty="0" smtClean="0"/>
                        <a:t>683000</a:t>
                      </a:r>
                      <a:endParaRPr lang="en-CA" sz="1700" dirty="0"/>
                    </a:p>
                  </a:txBody>
                  <a:tcPr marL="83820" marR="83820" marT="41910" marB="41910"/>
                </a:tc>
              </a:tr>
              <a:tr h="339937">
                <a:tc>
                  <a:txBody>
                    <a:bodyPr/>
                    <a:lstStyle/>
                    <a:p>
                      <a:pPr algn="l"/>
                      <a:r>
                        <a:rPr lang="en-CA" sz="1700" dirty="0" smtClean="0"/>
                        <a:t>Peak House</a:t>
                      </a:r>
                      <a:endParaRPr lang="en-CA" sz="1700" dirty="0"/>
                    </a:p>
                  </a:txBody>
                  <a:tcPr marL="83820" marR="83820" marT="41910" marB="41910"/>
                </a:tc>
                <a:tc>
                  <a:txBody>
                    <a:bodyPr/>
                    <a:lstStyle/>
                    <a:p>
                      <a:pPr algn="ctr"/>
                      <a:r>
                        <a:rPr lang="en-CA" sz="1700" dirty="0" smtClean="0"/>
                        <a:t>100</a:t>
                      </a:r>
                      <a:endParaRPr lang="en-CA" sz="1700" dirty="0"/>
                    </a:p>
                  </a:txBody>
                  <a:tcPr marL="83820" marR="83820" marT="41910" marB="41910"/>
                </a:tc>
                <a:tc>
                  <a:txBody>
                    <a:bodyPr/>
                    <a:lstStyle/>
                    <a:p>
                      <a:pPr algn="ctr"/>
                      <a:r>
                        <a:rPr lang="en-CA" sz="1700" dirty="0" smtClean="0"/>
                        <a:t>R</a:t>
                      </a:r>
                      <a:endParaRPr lang="en-CA" sz="1700" dirty="0"/>
                    </a:p>
                  </a:txBody>
                  <a:tcPr marL="83820" marR="83820" marT="41910" marB="41910"/>
                </a:tc>
                <a:tc>
                  <a:txBody>
                    <a:bodyPr/>
                    <a:lstStyle/>
                    <a:p>
                      <a:pPr algn="r"/>
                      <a:r>
                        <a:rPr lang="en-CA" sz="1700" dirty="0" smtClean="0"/>
                        <a:t>33000</a:t>
                      </a:r>
                      <a:endParaRPr lang="en-CA" sz="1700" dirty="0"/>
                    </a:p>
                  </a:txBody>
                  <a:tcPr marL="83820" marR="83820" marT="41910" marB="41910"/>
                </a:tc>
              </a:tr>
              <a:tr h="339937">
                <a:tc>
                  <a:txBody>
                    <a:bodyPr/>
                    <a:lstStyle/>
                    <a:p>
                      <a:pPr algn="l"/>
                      <a:r>
                        <a:rPr lang="en-CA" sz="1700" dirty="0" err="1" smtClean="0"/>
                        <a:t>GreenView</a:t>
                      </a:r>
                      <a:endParaRPr lang="en-CA" sz="1700" dirty="0"/>
                    </a:p>
                  </a:txBody>
                  <a:tcPr marL="83820" marR="83820" marT="41910" marB="41910"/>
                </a:tc>
                <a:tc>
                  <a:txBody>
                    <a:bodyPr/>
                    <a:lstStyle/>
                    <a:p>
                      <a:pPr algn="ctr"/>
                      <a:r>
                        <a:rPr lang="en-CA" sz="1700" dirty="0" smtClean="0"/>
                        <a:t>100</a:t>
                      </a:r>
                      <a:endParaRPr lang="en-CA" sz="1700" dirty="0"/>
                    </a:p>
                  </a:txBody>
                  <a:tcPr marL="83820" marR="83820" marT="41910" marB="41910"/>
                </a:tc>
                <a:tc>
                  <a:txBody>
                    <a:bodyPr/>
                    <a:lstStyle/>
                    <a:p>
                      <a:pPr algn="ctr"/>
                      <a:r>
                        <a:rPr lang="en-CA" sz="1700" dirty="0" smtClean="0"/>
                        <a:t>R</a:t>
                      </a:r>
                      <a:endParaRPr lang="en-CA" sz="1700" dirty="0"/>
                    </a:p>
                  </a:txBody>
                  <a:tcPr marL="83820" marR="83820" marT="41910" marB="41910"/>
                </a:tc>
                <a:tc>
                  <a:txBody>
                    <a:bodyPr/>
                    <a:lstStyle/>
                    <a:p>
                      <a:pPr algn="r"/>
                      <a:r>
                        <a:rPr lang="en-CA" sz="1700" dirty="0" smtClean="0"/>
                        <a:t>27000</a:t>
                      </a:r>
                      <a:endParaRPr lang="en-CA" sz="1700" dirty="0"/>
                    </a:p>
                  </a:txBody>
                  <a:tcPr marL="83820" marR="83820" marT="41910" marB="41910"/>
                </a:tc>
              </a:tr>
              <a:tr h="339937">
                <a:tc>
                  <a:txBody>
                    <a:bodyPr/>
                    <a:lstStyle/>
                    <a:p>
                      <a:pPr algn="l"/>
                      <a:r>
                        <a:rPr lang="en-CA" sz="1700" u="none" strike="noStrike" kern="1200" baseline="0" dirty="0" smtClean="0"/>
                        <a:t>—</a:t>
                      </a:r>
                      <a:endParaRPr lang="en-CA" sz="1700" dirty="0"/>
                    </a:p>
                  </a:txBody>
                  <a:tcPr marL="83820" marR="83820" marT="41910" marB="41910"/>
                </a:tc>
                <a:tc>
                  <a:txBody>
                    <a:bodyPr/>
                    <a:lstStyle/>
                    <a:p>
                      <a:pPr algn="ctr"/>
                      <a:r>
                        <a:rPr lang="en-CA" sz="1700" dirty="0" smtClean="0"/>
                        <a:t>100</a:t>
                      </a:r>
                      <a:endParaRPr lang="en-CA" sz="1700" dirty="0"/>
                    </a:p>
                  </a:txBody>
                  <a:tcPr marL="83820" marR="83820" marT="41910" marB="41910"/>
                </a:tc>
                <a:tc>
                  <a:txBody>
                    <a:bodyPr/>
                    <a:lstStyle/>
                    <a:p>
                      <a:pPr algn="ctr"/>
                      <a:r>
                        <a:rPr lang="en-CA" sz="1700" dirty="0" smtClean="0"/>
                        <a:t>R</a:t>
                      </a:r>
                      <a:endParaRPr lang="en-CA" sz="1700" dirty="0"/>
                    </a:p>
                  </a:txBody>
                  <a:tcPr marL="83820" marR="83820" marT="41910" marB="41910"/>
                </a:tc>
                <a:tc>
                  <a:txBody>
                    <a:bodyPr/>
                    <a:lstStyle/>
                    <a:p>
                      <a:pPr algn="r"/>
                      <a:r>
                        <a:rPr lang="en-CA" sz="1700" dirty="0" smtClean="0"/>
                        <a:t>9000</a:t>
                      </a:r>
                      <a:endParaRPr lang="en-CA" sz="1700" dirty="0"/>
                    </a:p>
                  </a:txBody>
                  <a:tcPr marL="83820" marR="83820" marT="41910" marB="41910"/>
                </a:tc>
              </a:tr>
              <a:tr h="339937">
                <a:tc>
                  <a:txBody>
                    <a:bodyPr/>
                    <a:lstStyle/>
                    <a:p>
                      <a:pPr algn="l"/>
                      <a:r>
                        <a:rPr lang="en-CA" sz="1700" dirty="0" smtClean="0"/>
                        <a:t>One Harbour East</a:t>
                      </a:r>
                      <a:endParaRPr lang="en-CA" sz="1700" dirty="0"/>
                    </a:p>
                  </a:txBody>
                  <a:tcPr marL="83820" marR="83820" marT="41910" marB="41910"/>
                </a:tc>
                <a:tc>
                  <a:txBody>
                    <a:bodyPr/>
                    <a:lstStyle/>
                    <a:p>
                      <a:pPr algn="ctr"/>
                      <a:r>
                        <a:rPr lang="en-CA" sz="1700" dirty="0" smtClean="0"/>
                        <a:t>100</a:t>
                      </a:r>
                      <a:endParaRPr lang="en-CA" sz="1700" dirty="0"/>
                    </a:p>
                  </a:txBody>
                  <a:tcPr marL="83820" marR="83820" marT="41910" marB="41910"/>
                </a:tc>
                <a:tc>
                  <a:txBody>
                    <a:bodyPr/>
                    <a:lstStyle/>
                    <a:p>
                      <a:pPr algn="ctr"/>
                      <a:r>
                        <a:rPr lang="en-CA" sz="1700" dirty="0" smtClean="0"/>
                        <a:t>O</a:t>
                      </a:r>
                      <a:endParaRPr lang="en-CA" sz="1700" dirty="0"/>
                    </a:p>
                  </a:txBody>
                  <a:tcPr marL="83820" marR="83820" marT="41910" marB="41910"/>
                </a:tc>
                <a:tc>
                  <a:txBody>
                    <a:bodyPr/>
                    <a:lstStyle/>
                    <a:p>
                      <a:pPr algn="r"/>
                      <a:r>
                        <a:rPr lang="en-CA" sz="1700" dirty="0" smtClean="0"/>
                        <a:t>292000</a:t>
                      </a:r>
                      <a:endParaRPr lang="en-CA" sz="1700" dirty="0"/>
                    </a:p>
                  </a:txBody>
                  <a:tcPr marL="83820" marR="83820" marT="41910" marB="41910"/>
                </a:tc>
              </a:tr>
              <a:tr h="586740">
                <a:tc>
                  <a:txBody>
                    <a:bodyPr/>
                    <a:lstStyle/>
                    <a:p>
                      <a:pPr algn="l"/>
                      <a:r>
                        <a:rPr lang="en-CA" sz="1700" dirty="0" smtClean="0"/>
                        <a:t>ICC Phase 3 &amp; Ritz-Carlton Hotel</a:t>
                      </a:r>
                      <a:endParaRPr lang="en-CA" sz="1700" dirty="0"/>
                    </a:p>
                  </a:txBody>
                  <a:tcPr marL="83820" marR="83820" marT="41910" marB="41910"/>
                </a:tc>
                <a:tc>
                  <a:txBody>
                    <a:bodyPr/>
                    <a:lstStyle/>
                    <a:p>
                      <a:pPr algn="ctr"/>
                      <a:r>
                        <a:rPr lang="en-CA" sz="1700" dirty="0" smtClean="0"/>
                        <a:t>JV</a:t>
                      </a:r>
                      <a:endParaRPr lang="en-CA" sz="1700" dirty="0"/>
                    </a:p>
                  </a:txBody>
                  <a:tcPr marL="83820" marR="83820" marT="41910" marB="41910"/>
                </a:tc>
                <a:tc>
                  <a:txBody>
                    <a:bodyPr/>
                    <a:lstStyle/>
                    <a:p>
                      <a:pPr algn="ctr"/>
                      <a:r>
                        <a:rPr lang="en-CA" sz="1700" dirty="0" smtClean="0"/>
                        <a:t>O/H</a:t>
                      </a:r>
                      <a:endParaRPr lang="en-CA" sz="1700" dirty="0"/>
                    </a:p>
                  </a:txBody>
                  <a:tcPr marL="83820" marR="83820" marT="41910" marB="41910"/>
                </a:tc>
                <a:tc>
                  <a:txBody>
                    <a:bodyPr/>
                    <a:lstStyle/>
                    <a:p>
                      <a:pPr algn="r"/>
                      <a:r>
                        <a:rPr lang="en-CA" sz="1700" dirty="0" smtClean="0"/>
                        <a:t>1390000</a:t>
                      </a:r>
                      <a:endParaRPr lang="en-CA" sz="1700" dirty="0"/>
                    </a:p>
                  </a:txBody>
                  <a:tcPr marL="83820" marR="83820" marT="41910" marB="41910"/>
                </a:tc>
              </a:tr>
            </a:tbl>
          </a:graphicData>
        </a:graphic>
      </p:graphicFrame>
      <p:sp>
        <p:nvSpPr>
          <p:cNvPr id="7" name="TextBox 6"/>
          <p:cNvSpPr txBox="1"/>
          <p:nvPr/>
        </p:nvSpPr>
        <p:spPr>
          <a:xfrm>
            <a:off x="762000" y="6400799"/>
            <a:ext cx="6553200" cy="584775"/>
          </a:xfrm>
          <a:prstGeom prst="rect">
            <a:avLst/>
          </a:prstGeom>
          <a:noFill/>
        </p:spPr>
        <p:txBody>
          <a:bodyPr wrap="square" rtlCol="0">
            <a:spAutoFit/>
          </a:bodyPr>
          <a:lstStyle/>
          <a:p>
            <a:r>
              <a:rPr lang="en-CA" sz="1400" i="1" dirty="0"/>
              <a:t>Key : R=Residential, O=Office, S=Shopping Centre/ Shops</a:t>
            </a:r>
            <a:endParaRPr lang="en-CA" sz="1400" dirty="0"/>
          </a:p>
          <a:p>
            <a:endParaRPr lang="en-CA" dirty="0"/>
          </a:p>
        </p:txBody>
      </p:sp>
    </p:spTree>
    <p:extLst>
      <p:ext uri="{BB962C8B-B14F-4D97-AF65-F5344CB8AC3E}">
        <p14:creationId xmlns="" xmlns:p14="http://schemas.microsoft.com/office/powerpoint/2010/main" val="177170987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Property Investment</a:t>
            </a:r>
            <a:endParaRPr lang="en-CA" dirty="0"/>
          </a:p>
        </p:txBody>
      </p:sp>
      <p:pic>
        <p:nvPicPr>
          <p:cNvPr id="2050" name="Picture 2"/>
          <p:cNvPicPr>
            <a:picLocks noGrp="1" noChangeAspect="1" noChangeArrowheads="1"/>
          </p:cNvPicPr>
          <p:nvPr>
            <p:ph idx="1"/>
          </p:nvPr>
        </p:nvPicPr>
        <p:blipFill rotWithShape="1">
          <a:blip r:embed="rId2" cstate="print">
            <a:extLst>
              <a:ext uri="{28A0092B-C50C-407E-A947-70E740481C1C}">
                <a14:useLocalDpi xmlns="" xmlns:a14="http://schemas.microsoft.com/office/drawing/2010/main" val="0"/>
              </a:ext>
            </a:extLst>
          </a:blip>
          <a:srcRect b="1336"/>
          <a:stretch/>
        </p:blipFill>
        <p:spPr bwMode="auto">
          <a:xfrm>
            <a:off x="762000" y="1447800"/>
            <a:ext cx="3657600" cy="51131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3" descr="Screen Clipping"/>
          <p:cNvPicPr>
            <a:picLocks noChangeAspect="1"/>
          </p:cNvPicPr>
          <p:nvPr/>
        </p:nvPicPr>
        <p:blipFill rotWithShape="1">
          <a:blip r:embed="rId3" cstate="print">
            <a:extLst>
              <a:ext uri="{28A0092B-C50C-407E-A947-70E740481C1C}">
                <a14:useLocalDpi xmlns="" xmlns:a14="http://schemas.microsoft.com/office/drawing/2010/main" val="0"/>
              </a:ext>
            </a:extLst>
          </a:blip>
          <a:srcRect t="2663"/>
          <a:stretch/>
        </p:blipFill>
        <p:spPr>
          <a:xfrm>
            <a:off x="4419600" y="1435608"/>
            <a:ext cx="3969312" cy="5125331"/>
          </a:xfrm>
          <a:prstGeom prst="rect">
            <a:avLst/>
          </a:prstGeom>
        </p:spPr>
      </p:pic>
    </p:spTree>
    <p:extLst>
      <p:ext uri="{BB962C8B-B14F-4D97-AF65-F5344CB8AC3E}">
        <p14:creationId xmlns="" xmlns:p14="http://schemas.microsoft.com/office/powerpoint/2010/main" val="52345230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Property Investment</a:t>
            </a:r>
            <a:endParaRPr lang="en-CA"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066800" y="1210915"/>
            <a:ext cx="4449903" cy="5350570"/>
          </a:xfrm>
        </p:spPr>
      </p:pic>
      <p:pic>
        <p:nvPicPr>
          <p:cNvPr id="5" name="Picture 4" descr="Screen Clippi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486399" y="1252885"/>
            <a:ext cx="2541198" cy="5181600"/>
          </a:xfrm>
          <a:prstGeom prst="rect">
            <a:avLst/>
          </a:prstGeom>
        </p:spPr>
      </p:pic>
    </p:spTree>
    <p:extLst>
      <p:ext uri="{BB962C8B-B14F-4D97-AF65-F5344CB8AC3E}">
        <p14:creationId xmlns="" xmlns:p14="http://schemas.microsoft.com/office/powerpoint/2010/main" val="93925608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3543300" y="2781300"/>
            <a:ext cx="8229600" cy="1143000"/>
          </a:xfrm>
        </p:spPr>
        <p:txBody>
          <a:bodyPr>
            <a:normAutofit/>
          </a:bodyPr>
          <a:lstStyle/>
          <a:p>
            <a:r>
              <a:rPr lang="en-CA" dirty="0" smtClean="0"/>
              <a:t>Recent Residential Projects</a:t>
            </a:r>
            <a:endParaRPr lang="en-CA" dirty="0"/>
          </a:p>
        </p:txBody>
      </p:sp>
      <p:pic>
        <p:nvPicPr>
          <p:cNvPr id="7" name="Picture 6" descr="Screen Clippi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572250" y="152400"/>
            <a:ext cx="2571750" cy="2248562"/>
          </a:xfrm>
          <a:prstGeom prst="rect">
            <a:avLst/>
          </a:prstGeom>
        </p:spPr>
      </p:pic>
      <p:pic>
        <p:nvPicPr>
          <p:cNvPr id="8" name="Picture 7" descr="Screen Clippi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483953" y="2336983"/>
            <a:ext cx="2748343" cy="2265039"/>
          </a:xfrm>
          <a:prstGeom prst="rect">
            <a:avLst/>
          </a:prstGeom>
        </p:spPr>
      </p:pic>
      <p:pic>
        <p:nvPicPr>
          <p:cNvPr id="4" name="內容版面配置區 3" descr="畫面剪輯"/>
          <p:cNvPicPr>
            <a:picLocks noGrp="1" noChangeAspect="1"/>
          </p:cNvPicPr>
          <p:nvPr>
            <p:ph idx="1"/>
          </p:nvPr>
        </p:nvPicPr>
        <p:blipFill>
          <a:blip r:embed="rId4" cstate="print">
            <a:extLst>
              <a:ext uri="{28A0092B-C50C-407E-A947-70E740481C1C}">
                <a14:useLocalDpi xmlns="" xmlns:a14="http://schemas.microsoft.com/office/drawing/2010/main" val="0"/>
              </a:ext>
            </a:extLst>
          </a:blip>
          <a:stretch>
            <a:fillRect/>
          </a:stretch>
        </p:blipFill>
        <p:spPr>
          <a:xfrm>
            <a:off x="3920751" y="177800"/>
            <a:ext cx="2676899" cy="2172003"/>
          </a:xfrm>
        </p:spPr>
      </p:pic>
      <p:pic>
        <p:nvPicPr>
          <p:cNvPr id="5" name="圖片 4" descr="畫面剪輯"/>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872760" y="2400962"/>
            <a:ext cx="2553056" cy="2219635"/>
          </a:xfrm>
          <a:prstGeom prst="rect">
            <a:avLst/>
          </a:prstGeom>
        </p:spPr>
      </p:pic>
      <p:pic>
        <p:nvPicPr>
          <p:cNvPr id="9" name="圖片 8" descr="畫面剪輯"/>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467101" y="4609786"/>
            <a:ext cx="2676899" cy="2248214"/>
          </a:xfrm>
          <a:prstGeom prst="rect">
            <a:avLst/>
          </a:prstGeom>
        </p:spPr>
      </p:pic>
      <p:pic>
        <p:nvPicPr>
          <p:cNvPr id="10" name="圖片 9" descr="畫面剪輯"/>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780676" y="4609786"/>
            <a:ext cx="2686425" cy="2248214"/>
          </a:xfrm>
          <a:prstGeom prst="rect">
            <a:avLst/>
          </a:prstGeom>
        </p:spPr>
      </p:pic>
      <p:pic>
        <p:nvPicPr>
          <p:cNvPr id="11" name="圖片 10" descr="畫面剪輯"/>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1228598" y="197200"/>
            <a:ext cx="2676899" cy="2229161"/>
          </a:xfrm>
          <a:prstGeom prst="rect">
            <a:avLst/>
          </a:prstGeom>
        </p:spPr>
      </p:pic>
      <p:pic>
        <p:nvPicPr>
          <p:cNvPr id="12" name="圖片 11" descr="畫面剪輯"/>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1186330" y="2409198"/>
            <a:ext cx="2657846" cy="2238688"/>
          </a:xfrm>
          <a:prstGeom prst="rect">
            <a:avLst/>
          </a:prstGeom>
        </p:spPr>
      </p:pic>
      <p:pic>
        <p:nvPicPr>
          <p:cNvPr id="14" name="圖片 13" descr="畫面剪輯"/>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1141883" y="4582018"/>
            <a:ext cx="2638793" cy="2305372"/>
          </a:xfrm>
          <a:prstGeom prst="rect">
            <a:avLst/>
          </a:prstGeom>
        </p:spPr>
      </p:pic>
    </p:spTree>
    <p:extLst>
      <p:ext uri="{BB962C8B-B14F-4D97-AF65-F5344CB8AC3E}">
        <p14:creationId xmlns="" xmlns:p14="http://schemas.microsoft.com/office/powerpoint/2010/main" val="274137316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rot="16200000">
            <a:off x="-3314700" y="2933700"/>
            <a:ext cx="8229600" cy="1143000"/>
          </a:xfrm>
        </p:spPr>
        <p:txBody>
          <a:bodyPr/>
          <a:lstStyle/>
          <a:p>
            <a:r>
              <a:rPr lang="en-US" dirty="0" smtClean="0"/>
              <a:t>Shopping Malls</a:t>
            </a:r>
            <a:endParaRPr lang="en-CA" dirty="0"/>
          </a:p>
        </p:txBody>
      </p:sp>
      <p:pic>
        <p:nvPicPr>
          <p:cNvPr id="4" name="內容版面配置區 3" descr="畫面剪輯"/>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4396456" y="4813975"/>
            <a:ext cx="2245356" cy="2008110"/>
          </a:xfrm>
        </p:spPr>
      </p:pic>
      <p:pic>
        <p:nvPicPr>
          <p:cNvPr id="5" name="圖片 4" descr="畫面剪輯"/>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206471" y="228598"/>
            <a:ext cx="4351274" cy="2579497"/>
          </a:xfrm>
          <a:prstGeom prst="rect">
            <a:avLst/>
          </a:prstGeom>
        </p:spPr>
      </p:pic>
      <p:pic>
        <p:nvPicPr>
          <p:cNvPr id="6" name="圖片 5" descr="畫面剪輯"/>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629400" y="228598"/>
            <a:ext cx="2353004" cy="2981741"/>
          </a:xfrm>
          <a:prstGeom prst="rect">
            <a:avLst/>
          </a:prstGeom>
        </p:spPr>
      </p:pic>
      <p:pic>
        <p:nvPicPr>
          <p:cNvPr id="7" name="圖片 6" descr="畫面剪輯"/>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446970" y="2808095"/>
            <a:ext cx="2144329" cy="2085580"/>
          </a:xfrm>
          <a:prstGeom prst="rect">
            <a:avLst/>
          </a:prstGeom>
        </p:spPr>
      </p:pic>
      <p:pic>
        <p:nvPicPr>
          <p:cNvPr id="8" name="圖片 7" descr="畫面剪輯"/>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995762" y="2808095"/>
            <a:ext cx="2436242" cy="2047480"/>
          </a:xfrm>
          <a:prstGeom prst="rect">
            <a:avLst/>
          </a:prstGeom>
        </p:spPr>
      </p:pic>
      <p:pic>
        <p:nvPicPr>
          <p:cNvPr id="9" name="圖片 8" descr="畫面剪輯"/>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995762" y="4779570"/>
            <a:ext cx="2386346" cy="2078430"/>
          </a:xfrm>
          <a:prstGeom prst="rect">
            <a:avLst/>
          </a:prstGeom>
        </p:spPr>
      </p:pic>
      <p:pic>
        <p:nvPicPr>
          <p:cNvPr id="10" name="圖片 9" descr="畫面剪輯"/>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629400" y="3210339"/>
            <a:ext cx="2219635" cy="3466280"/>
          </a:xfrm>
          <a:prstGeom prst="rect">
            <a:avLst/>
          </a:prstGeom>
        </p:spPr>
      </p:pic>
    </p:spTree>
    <p:extLst>
      <p:ext uri="{BB962C8B-B14F-4D97-AF65-F5344CB8AC3E}">
        <p14:creationId xmlns="" xmlns:p14="http://schemas.microsoft.com/office/powerpoint/2010/main" val="3556971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smtClean="0"/>
              <a:t>International Commerce Centre</a:t>
            </a:r>
            <a:endParaRPr lang="en-CA" sz="3600" dirty="0"/>
          </a:p>
        </p:txBody>
      </p:sp>
      <p:sp>
        <p:nvSpPr>
          <p:cNvPr id="5" name="TextBox 4"/>
          <p:cNvSpPr txBox="1"/>
          <p:nvPr/>
        </p:nvSpPr>
        <p:spPr>
          <a:xfrm>
            <a:off x="609600" y="1452328"/>
            <a:ext cx="4724400" cy="1785104"/>
          </a:xfrm>
          <a:prstGeom prst="rect">
            <a:avLst/>
          </a:prstGeom>
          <a:noFill/>
        </p:spPr>
        <p:txBody>
          <a:bodyPr wrap="square" rtlCol="0">
            <a:spAutoFit/>
          </a:bodyPr>
          <a:lstStyle/>
          <a:p>
            <a:pPr marL="285750" indent="-285750">
              <a:buFont typeface="Arial" pitchFamily="34" charset="0"/>
              <a:buChar char="•"/>
            </a:pPr>
            <a:r>
              <a:rPr lang="en-CA" sz="1600" dirty="0" smtClean="0"/>
              <a:t>Development by SHK and MTR (Subway)</a:t>
            </a:r>
          </a:p>
          <a:p>
            <a:pPr marL="285750" indent="-285750">
              <a:buFont typeface="Arial" pitchFamily="34" charset="0"/>
              <a:buChar char="•"/>
            </a:pPr>
            <a:r>
              <a:rPr lang="en-CA" sz="1600" dirty="0" smtClean="0"/>
              <a:t>Tallest in Hong Kong</a:t>
            </a:r>
          </a:p>
          <a:p>
            <a:pPr marL="285750" indent="-285750">
              <a:buFont typeface="Arial" pitchFamily="34" charset="0"/>
              <a:buChar char="•"/>
            </a:pPr>
            <a:r>
              <a:rPr lang="en-CA" sz="1600" dirty="0" smtClean="0"/>
              <a:t>2.5m </a:t>
            </a:r>
            <a:r>
              <a:rPr lang="en-CA" sz="1600" dirty="0" err="1"/>
              <a:t>sq</a:t>
            </a:r>
            <a:r>
              <a:rPr lang="en-CA" sz="1600" dirty="0"/>
              <a:t> </a:t>
            </a:r>
            <a:r>
              <a:rPr lang="en-CA" sz="1600" dirty="0" err="1"/>
              <a:t>ft</a:t>
            </a:r>
            <a:r>
              <a:rPr lang="en-CA" sz="1600" dirty="0"/>
              <a:t> of top-quality office space </a:t>
            </a:r>
            <a:r>
              <a:rPr lang="en-CA" sz="1600" dirty="0" smtClean="0"/>
              <a:t>is almost </a:t>
            </a:r>
            <a:r>
              <a:rPr lang="en-CA" sz="1600" dirty="0"/>
              <a:t>fully leased</a:t>
            </a:r>
          </a:p>
          <a:p>
            <a:pPr marL="285750" indent="-285750">
              <a:buFont typeface="Arial" pitchFamily="34" charset="0"/>
              <a:buChar char="•"/>
            </a:pPr>
            <a:r>
              <a:rPr lang="en-CA" sz="1600" dirty="0" smtClean="0"/>
              <a:t>Sky </a:t>
            </a:r>
            <a:r>
              <a:rPr lang="en-CA" sz="1600" dirty="0"/>
              <a:t>100 observation deck will open in April</a:t>
            </a:r>
          </a:p>
          <a:p>
            <a:pPr marL="285750" indent="-285750">
              <a:buFont typeface="Arial" pitchFamily="34" charset="0"/>
              <a:buChar char="•"/>
            </a:pPr>
            <a:r>
              <a:rPr lang="en-CA" sz="1600" dirty="0" smtClean="0"/>
              <a:t>Ritz-Carlton Hotel (partner hotel) open soon</a:t>
            </a:r>
            <a:endParaRPr lang="en-CA" sz="1600" dirty="0"/>
          </a:p>
          <a:p>
            <a:pPr marL="742950" lvl="1" indent="-285750">
              <a:buFont typeface="Arial" pitchFamily="34" charset="0"/>
              <a:buChar char="•"/>
            </a:pPr>
            <a:r>
              <a:rPr lang="en-CA" sz="1400" dirty="0" smtClean="0"/>
              <a:t>Highest Hotel in the World</a:t>
            </a:r>
            <a:endParaRPr lang="en-CA" sz="1400" dirty="0"/>
          </a:p>
        </p:txBody>
      </p:sp>
      <p:pic>
        <p:nvPicPr>
          <p:cNvPr id="5122" name="Picture 2" descr="C:\Documents and Settings\tfy3\Desktop\International-Commerce-Centre-Hong-Kong.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715000" y="3013371"/>
            <a:ext cx="3302313" cy="3757728"/>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C:\Users\Duk\Desktop\Ritz-Carlton-Hong-Kong-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51181" y="3446336"/>
            <a:ext cx="2182087" cy="1563168"/>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Duk\Desktop\Ritz-Carlton-Hong-Kong-3.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231440" y="3446336"/>
            <a:ext cx="2122911" cy="152849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圖片 6" descr="畫面剪輯"/>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990600" y="5116714"/>
            <a:ext cx="4642669" cy="1653889"/>
          </a:xfrm>
          <a:prstGeom prst="rect">
            <a:avLst/>
          </a:prstGeom>
        </p:spPr>
      </p:pic>
    </p:spTree>
    <p:extLst>
      <p:ext uri="{BB962C8B-B14F-4D97-AF65-F5344CB8AC3E}">
        <p14:creationId xmlns="" xmlns:p14="http://schemas.microsoft.com/office/powerpoint/2010/main" val="119009322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smtClean="0"/>
              <a:t>International Finance Centre</a:t>
            </a:r>
            <a:endParaRPr lang="en-CA" sz="3600" dirty="0"/>
          </a:p>
        </p:txBody>
      </p:sp>
      <p:sp>
        <p:nvSpPr>
          <p:cNvPr id="3" name="Content Placeholder 2"/>
          <p:cNvSpPr>
            <a:spLocks noGrp="1"/>
          </p:cNvSpPr>
          <p:nvPr>
            <p:ph idx="1"/>
          </p:nvPr>
        </p:nvSpPr>
        <p:spPr>
          <a:xfrm>
            <a:off x="457200" y="1600200"/>
            <a:ext cx="5105400" cy="4525963"/>
          </a:xfrm>
        </p:spPr>
        <p:txBody>
          <a:bodyPr>
            <a:normAutofit/>
          </a:bodyPr>
          <a:lstStyle/>
          <a:p>
            <a:r>
              <a:rPr lang="en-US" sz="2000" dirty="0" smtClean="0"/>
              <a:t>Developed by SHK, Henderson Land and </a:t>
            </a:r>
            <a:r>
              <a:rPr lang="en-US" sz="2000" dirty="0" err="1" smtClean="0"/>
              <a:t>Towngas</a:t>
            </a:r>
            <a:endParaRPr lang="en-US" sz="2000" dirty="0" smtClean="0"/>
          </a:p>
          <a:p>
            <a:r>
              <a:rPr lang="en-US" sz="2000" dirty="0" smtClean="0"/>
              <a:t>3m </a:t>
            </a:r>
            <a:r>
              <a:rPr lang="en-US" sz="2000" dirty="0" err="1" smtClean="0"/>
              <a:t>sq</a:t>
            </a:r>
            <a:r>
              <a:rPr lang="en-US" sz="2000" dirty="0" smtClean="0"/>
              <a:t> </a:t>
            </a:r>
            <a:r>
              <a:rPr lang="en-US" sz="2000" dirty="0" err="1" smtClean="0"/>
              <a:t>ft</a:t>
            </a:r>
            <a:r>
              <a:rPr lang="en-US" sz="2000" dirty="0" smtClean="0"/>
              <a:t> office, IFC mall, Four Seasons Hotel, serviced apartments</a:t>
            </a:r>
            <a:endParaRPr lang="en-CA" sz="2000" dirty="0" smtClean="0"/>
          </a:p>
          <a:p>
            <a:r>
              <a:rPr lang="en-CA" sz="2000" dirty="0" smtClean="0"/>
              <a:t>All </a:t>
            </a:r>
            <a:r>
              <a:rPr lang="en-CA" sz="2000" dirty="0"/>
              <a:t>office space remained near fully </a:t>
            </a:r>
            <a:r>
              <a:rPr lang="en-CA" sz="2000" dirty="0" smtClean="0"/>
              <a:t>leased</a:t>
            </a:r>
            <a:endParaRPr lang="en-CA" sz="2000" dirty="0"/>
          </a:p>
        </p:txBody>
      </p:sp>
      <p:pic>
        <p:nvPicPr>
          <p:cNvPr id="1026" name="Picture 2" descr="C:\Users\Duk\Desktop\IFC2 Mega Countdown0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19799" y="1828800"/>
            <a:ext cx="2829715" cy="48641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9" name="Picture 5" descr="C:\Users\Duk\Desktop\LOGGIA_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96056" y="5105400"/>
            <a:ext cx="2381250" cy="15875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C:\Users\Duk\Desktop\imgres.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96056" y="3435062"/>
            <a:ext cx="2381250" cy="1584614"/>
          </a:xfrm>
          <a:prstGeom prst="rect">
            <a:avLst/>
          </a:prstGeom>
          <a:noFill/>
          <a:extLst>
            <a:ext uri="{909E8E84-426E-40DD-AFC4-6F175D3DCCD1}">
              <a14:hiddenFill xmlns="" xmlns:a14="http://schemas.microsoft.com/office/drawing/2010/main">
                <a:solidFill>
                  <a:srgbClr val="FFFFFF"/>
                </a:solidFill>
              </a14:hiddenFill>
            </a:ext>
          </a:extLst>
        </p:spPr>
      </p:pic>
      <p:pic>
        <p:nvPicPr>
          <p:cNvPr id="1031" name="Picture 7" descr="C:\Users\Duk\Desktop\hong-kong243.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295400" y="3435062"/>
            <a:ext cx="2123412" cy="32578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6150108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1"/>
          <p:cNvSpPr>
            <a:spLocks noGrp="1"/>
          </p:cNvSpPr>
          <p:nvPr>
            <p:ph type="title"/>
          </p:nvPr>
        </p:nvSpPr>
        <p:spPr/>
        <p:txBody>
          <a:bodyPr/>
          <a:lstStyle/>
          <a:p>
            <a:r>
              <a:rPr lang="en-US" altLang="zh-CN" smtClean="0"/>
              <a:t>Other Business</a:t>
            </a:r>
            <a:endParaRPr lang="zh-CN" altLang="en-US" smtClean="0"/>
          </a:p>
        </p:txBody>
      </p:sp>
      <p:sp>
        <p:nvSpPr>
          <p:cNvPr id="15363" name="内容占位符 2"/>
          <p:cNvSpPr>
            <a:spLocks noGrp="1"/>
          </p:cNvSpPr>
          <p:nvPr>
            <p:ph idx="1"/>
          </p:nvPr>
        </p:nvSpPr>
        <p:spPr/>
        <p:txBody>
          <a:bodyPr/>
          <a:lstStyle/>
          <a:p>
            <a:r>
              <a:rPr lang="en-US" altLang="zh-CN" smtClean="0"/>
              <a:t>Most of the property companies have subsidiary companies </a:t>
            </a:r>
          </a:p>
          <a:p>
            <a:pPr lvl="1"/>
            <a:r>
              <a:rPr lang="en-US" altLang="zh-CN" smtClean="0"/>
              <a:t>Telecommunications</a:t>
            </a:r>
          </a:p>
          <a:p>
            <a:pPr lvl="1"/>
            <a:r>
              <a:rPr lang="en-US" altLang="zh-CN" smtClean="0"/>
              <a:t>Life technology</a:t>
            </a:r>
          </a:p>
          <a:p>
            <a:pPr lvl="1"/>
            <a:r>
              <a:rPr lang="en-US" altLang="zh-CN" smtClean="0"/>
              <a:t>Hotel</a:t>
            </a:r>
          </a:p>
          <a:p>
            <a:pPr lvl="1"/>
            <a:r>
              <a:rPr lang="en-US" altLang="zh-CN" smtClean="0"/>
              <a:t>Utilities</a:t>
            </a:r>
          </a:p>
          <a:p>
            <a:pPr lvl="1">
              <a:buFont typeface="Arial" charset="0"/>
              <a:buNone/>
            </a:pPr>
            <a:r>
              <a:rPr lang="en-US" altLang="zh-CN" smtClean="0"/>
              <a:t>                 diversified portfolio to generate revenues</a:t>
            </a:r>
          </a:p>
        </p:txBody>
      </p:sp>
      <p:sp>
        <p:nvSpPr>
          <p:cNvPr id="4" name="燕尾形箭头 3"/>
          <p:cNvSpPr/>
          <p:nvPr/>
        </p:nvSpPr>
        <p:spPr>
          <a:xfrm>
            <a:off x="1116013" y="4797425"/>
            <a:ext cx="977900" cy="48418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tfy3\Desktop\China_satellite.png"/>
          <p:cNvPicPr>
            <a:picLocks noChangeAspect="1" noChangeArrowheads="1"/>
          </p:cNvPicPr>
          <p:nvPr/>
        </p:nvPicPr>
        <p:blipFill>
          <a:blip r:embed="rId2" cstate="print">
            <a:lum bright="70000" contrast="-70000"/>
            <a:extLst>
              <a:ext uri="{28A0092B-C50C-407E-A947-70E740481C1C}">
                <a14:useLocalDpi xmlns="" xmlns:a14="http://schemas.microsoft.com/office/drawing/2010/main" val="0"/>
              </a:ext>
            </a:extLst>
          </a:blip>
          <a:srcRect/>
          <a:stretch>
            <a:fillRect/>
          </a:stretch>
        </p:blipFill>
        <p:spPr bwMode="auto">
          <a:xfrm>
            <a:off x="-12192" y="-40001"/>
            <a:ext cx="9232392" cy="690623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標題 1"/>
          <p:cNvSpPr>
            <a:spLocks noGrp="1"/>
          </p:cNvSpPr>
          <p:nvPr>
            <p:ph type="ctrTitle"/>
          </p:nvPr>
        </p:nvSpPr>
        <p:spPr/>
        <p:txBody>
          <a:bodyPr/>
          <a:lstStyle/>
          <a:p>
            <a:r>
              <a:rPr lang="en-US" dirty="0" smtClean="0"/>
              <a:t>China</a:t>
            </a:r>
            <a:endParaRPr lang="en-CA" dirty="0"/>
          </a:p>
        </p:txBody>
      </p:sp>
    </p:spTree>
    <p:extLst>
      <p:ext uri="{BB962C8B-B14F-4D97-AF65-F5344CB8AC3E}">
        <p14:creationId xmlns="" xmlns:p14="http://schemas.microsoft.com/office/powerpoint/2010/main" val="419858828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Property Development</a:t>
            </a:r>
            <a:endParaRPr lang="en-CA" dirty="0"/>
          </a:p>
        </p:txBody>
      </p:sp>
      <p:pic>
        <p:nvPicPr>
          <p:cNvPr id="5" name="Content Placeholder 4" descr="Screen Clipping"/>
          <p:cNvPicPr>
            <a:picLocks noGrp="1" noChangeAspect="1"/>
          </p:cNvPicPr>
          <p:nvPr>
            <p:ph idx="1"/>
          </p:nvPr>
        </p:nvPicPr>
        <p:blipFill rotWithShape="1">
          <a:blip r:embed="rId2" cstate="print">
            <a:extLst>
              <a:ext uri="{28A0092B-C50C-407E-A947-70E740481C1C}">
                <a14:useLocalDpi xmlns="" xmlns:a14="http://schemas.microsoft.com/office/drawing/2010/main" val="0"/>
              </a:ext>
            </a:extLst>
          </a:blip>
          <a:srcRect t="1565" b="684"/>
          <a:stretch/>
        </p:blipFill>
        <p:spPr>
          <a:xfrm>
            <a:off x="877249" y="1600200"/>
            <a:ext cx="3466150" cy="4736592"/>
          </a:xfrm>
        </p:spPr>
      </p:pic>
      <p:pic>
        <p:nvPicPr>
          <p:cNvPr id="6" name="Picture 5" descr="Screen Clipping"/>
          <p:cNvPicPr>
            <a:picLocks noChangeAspect="1"/>
          </p:cNvPicPr>
          <p:nvPr/>
        </p:nvPicPr>
        <p:blipFill rotWithShape="1">
          <a:blip r:embed="rId3" cstate="print">
            <a:extLst>
              <a:ext uri="{28A0092B-C50C-407E-A947-70E740481C1C}">
                <a14:useLocalDpi xmlns="" xmlns:a14="http://schemas.microsoft.com/office/drawing/2010/main" val="0"/>
              </a:ext>
            </a:extLst>
          </a:blip>
          <a:srcRect b="1333"/>
          <a:stretch/>
        </p:blipFill>
        <p:spPr>
          <a:xfrm>
            <a:off x="4343398" y="1600200"/>
            <a:ext cx="3777425" cy="4736592"/>
          </a:xfrm>
          <a:prstGeom prst="rect">
            <a:avLst/>
          </a:prstGeom>
        </p:spPr>
      </p:pic>
    </p:spTree>
    <p:extLst>
      <p:ext uri="{BB962C8B-B14F-4D97-AF65-F5344CB8AC3E}">
        <p14:creationId xmlns="" xmlns:p14="http://schemas.microsoft.com/office/powerpoint/2010/main" val="14708025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Property Development</a:t>
            </a:r>
            <a:endParaRPr lang="en-CA"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304800" y="1447006"/>
            <a:ext cx="5410200" cy="4991166"/>
          </a:xfrm>
        </p:spPr>
      </p:pic>
      <p:pic>
        <p:nvPicPr>
          <p:cNvPr id="5" name="Picture 4" descr="Screen Clippi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714999" y="1408176"/>
            <a:ext cx="3105150" cy="4862256"/>
          </a:xfrm>
          <a:prstGeom prst="rect">
            <a:avLst/>
          </a:prstGeom>
        </p:spPr>
      </p:pic>
    </p:spTree>
    <p:extLst>
      <p:ext uri="{BB962C8B-B14F-4D97-AF65-F5344CB8AC3E}">
        <p14:creationId xmlns="" xmlns:p14="http://schemas.microsoft.com/office/powerpoint/2010/main" val="68837984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Property Investment</a:t>
            </a:r>
            <a:endParaRPr lang="en-CA" dirty="0"/>
          </a:p>
        </p:txBody>
      </p:sp>
      <p:pic>
        <p:nvPicPr>
          <p:cNvPr id="4" name="Content Placeholder 3" descr="Screen Clipping"/>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933450" y="1724819"/>
            <a:ext cx="7277100" cy="4276725"/>
          </a:xfrm>
        </p:spPr>
      </p:pic>
    </p:spTree>
    <p:extLst>
      <p:ext uri="{BB962C8B-B14F-4D97-AF65-F5344CB8AC3E}">
        <p14:creationId xmlns="" xmlns:p14="http://schemas.microsoft.com/office/powerpoint/2010/main" val="198820023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49352" y="609600"/>
            <a:ext cx="5638800" cy="2228850"/>
          </a:xfrm>
          <a:prstGeom prst="rect">
            <a:avLst/>
          </a:prstGeom>
        </p:spPr>
      </p:pic>
      <p:pic>
        <p:nvPicPr>
          <p:cNvPr id="5" name="Picture 4" descr="Screen Clippi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49352" y="2743200"/>
            <a:ext cx="5657850" cy="3686175"/>
          </a:xfrm>
          <a:prstGeom prst="rect">
            <a:avLst/>
          </a:prstGeom>
        </p:spPr>
      </p:pic>
      <p:pic>
        <p:nvPicPr>
          <p:cNvPr id="6" name="Picture 5" descr="Screen Clippi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810250" y="304800"/>
            <a:ext cx="2819400" cy="3981450"/>
          </a:xfrm>
          <a:prstGeom prst="rect">
            <a:avLst/>
          </a:prstGeom>
        </p:spPr>
      </p:pic>
      <p:pic>
        <p:nvPicPr>
          <p:cNvPr id="7" name="Picture 6" descr="Screen Clippin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798439" y="4114800"/>
            <a:ext cx="2809875" cy="2238375"/>
          </a:xfrm>
          <a:prstGeom prst="rect">
            <a:avLst/>
          </a:prstGeom>
        </p:spPr>
      </p:pic>
    </p:spTree>
    <p:extLst>
      <p:ext uri="{BB962C8B-B14F-4D97-AF65-F5344CB8AC3E}">
        <p14:creationId xmlns="" xmlns:p14="http://schemas.microsoft.com/office/powerpoint/2010/main" val="72626305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626100" y="747648"/>
            <a:ext cx="2838450" cy="3086100"/>
          </a:xfrm>
          <a:prstGeom prst="rect">
            <a:avLst/>
          </a:prstGeom>
        </p:spPr>
      </p:pic>
      <p:pic>
        <p:nvPicPr>
          <p:cNvPr id="4" name="Content Placeholder 3" descr="Screen Clipping"/>
          <p:cNvPicPr>
            <a:picLocks noGrp="1" noChangeAspect="1"/>
          </p:cNvPicPr>
          <p:nvPr>
            <p:ph idx="1"/>
          </p:nvPr>
        </p:nvPicPr>
        <p:blipFill>
          <a:blip r:embed="rId3" cstate="print">
            <a:extLst>
              <a:ext uri="{28A0092B-C50C-407E-A947-70E740481C1C}">
                <a14:useLocalDpi xmlns="" xmlns:a14="http://schemas.microsoft.com/office/drawing/2010/main" val="0"/>
              </a:ext>
            </a:extLst>
          </a:blip>
          <a:stretch>
            <a:fillRect/>
          </a:stretch>
        </p:blipFill>
        <p:spPr>
          <a:xfrm>
            <a:off x="1066800" y="3866404"/>
            <a:ext cx="2543175" cy="2831576"/>
          </a:xfrm>
        </p:spPr>
      </p:pic>
      <p:pic>
        <p:nvPicPr>
          <p:cNvPr id="7" name="Picture 6" descr="Screen Clippi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810000" y="3833748"/>
            <a:ext cx="4661153" cy="2742312"/>
          </a:xfrm>
          <a:prstGeom prst="rect">
            <a:avLst/>
          </a:prstGeom>
        </p:spPr>
      </p:pic>
      <p:pic>
        <p:nvPicPr>
          <p:cNvPr id="8" name="Picture 7" descr="Screen Clippin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825500" y="889144"/>
            <a:ext cx="4741858" cy="2803108"/>
          </a:xfrm>
          <a:prstGeom prst="rect">
            <a:avLst/>
          </a:prstGeom>
        </p:spPr>
      </p:pic>
    </p:spTree>
    <p:extLst>
      <p:ext uri="{BB962C8B-B14F-4D97-AF65-F5344CB8AC3E}">
        <p14:creationId xmlns="" xmlns:p14="http://schemas.microsoft.com/office/powerpoint/2010/main" val="181056989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Growth Drivers</a:t>
            </a:r>
            <a:endParaRPr lang="en-CA" dirty="0"/>
          </a:p>
        </p:txBody>
      </p:sp>
      <p:sp>
        <p:nvSpPr>
          <p:cNvPr id="3" name="內容版面配置區 2"/>
          <p:cNvSpPr>
            <a:spLocks noGrp="1"/>
          </p:cNvSpPr>
          <p:nvPr>
            <p:ph idx="1"/>
          </p:nvPr>
        </p:nvSpPr>
        <p:spPr/>
        <p:txBody>
          <a:bodyPr>
            <a:normAutofit fontScale="92500" lnSpcReduction="10000"/>
          </a:bodyPr>
          <a:lstStyle/>
          <a:p>
            <a:r>
              <a:rPr lang="en-US" dirty="0" smtClean="0"/>
              <a:t>Hong Kong</a:t>
            </a:r>
          </a:p>
          <a:p>
            <a:pPr lvl="1"/>
            <a:r>
              <a:rPr lang="en-US" dirty="0" smtClean="0"/>
              <a:t>Property sales continue to be launched with satisfactory margins</a:t>
            </a:r>
          </a:p>
          <a:p>
            <a:pPr lvl="1"/>
            <a:r>
              <a:rPr lang="en-US" dirty="0" smtClean="0"/>
              <a:t>Satisfactory rental income</a:t>
            </a:r>
          </a:p>
          <a:p>
            <a:pPr lvl="2"/>
            <a:r>
              <a:rPr lang="en-US" dirty="0" smtClean="0"/>
              <a:t>Robust leasing demand</a:t>
            </a:r>
          </a:p>
          <a:p>
            <a:pPr lvl="2"/>
            <a:r>
              <a:rPr lang="en-US" dirty="0" smtClean="0"/>
              <a:t>High rents</a:t>
            </a:r>
            <a:r>
              <a:rPr lang="en-CA" dirty="0" smtClean="0"/>
              <a:t> for new leases</a:t>
            </a:r>
            <a:endParaRPr lang="en-CA" dirty="0"/>
          </a:p>
          <a:p>
            <a:r>
              <a:rPr lang="en-US" dirty="0" smtClean="0"/>
              <a:t>Mainland</a:t>
            </a:r>
          </a:p>
          <a:p>
            <a:pPr lvl="1"/>
            <a:r>
              <a:rPr lang="en-US" dirty="0" smtClean="0"/>
              <a:t>Premium residential developments</a:t>
            </a:r>
          </a:p>
          <a:p>
            <a:pPr lvl="1"/>
            <a:r>
              <a:rPr lang="en-US" dirty="0" smtClean="0"/>
              <a:t>More investment properties</a:t>
            </a:r>
          </a:p>
          <a:p>
            <a:pPr lvl="2"/>
            <a:r>
              <a:rPr lang="en-US" dirty="0" smtClean="0"/>
              <a:t>Shanghai IFC and ICC expected to contribute gross rental income of HK$2 billion per annum</a:t>
            </a:r>
          </a:p>
          <a:p>
            <a:pPr lvl="1"/>
            <a:endParaRPr lang="en-US" dirty="0"/>
          </a:p>
        </p:txBody>
      </p:sp>
    </p:spTree>
    <p:extLst>
      <p:ext uri="{BB962C8B-B14F-4D97-AF65-F5344CB8AC3E}">
        <p14:creationId xmlns="" xmlns:p14="http://schemas.microsoft.com/office/powerpoint/2010/main" val="229963879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Other Businesses</a:t>
            </a:r>
            <a:endParaRPr lang="en-CA" dirty="0"/>
          </a:p>
        </p:txBody>
      </p:sp>
      <p:pic>
        <p:nvPicPr>
          <p:cNvPr id="4" name="內容版面配置區 3" descr="畫面剪輯"/>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143000" y="2057400"/>
            <a:ext cx="3334216" cy="3372321"/>
          </a:xfrm>
        </p:spPr>
      </p:pic>
      <p:pic>
        <p:nvPicPr>
          <p:cNvPr id="5" name="圖片 4" descr="畫面剪輯"/>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572000" y="2053402"/>
            <a:ext cx="3505200" cy="3395350"/>
          </a:xfrm>
          <a:prstGeom prst="rect">
            <a:avLst/>
          </a:prstGeom>
        </p:spPr>
      </p:pic>
      <p:sp>
        <p:nvSpPr>
          <p:cNvPr id="6" name="矩形 5"/>
          <p:cNvSpPr/>
          <p:nvPr/>
        </p:nvSpPr>
        <p:spPr>
          <a:xfrm>
            <a:off x="1143000" y="4572000"/>
            <a:ext cx="6934200" cy="3048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Tree>
    <p:extLst>
      <p:ext uri="{BB962C8B-B14F-4D97-AF65-F5344CB8AC3E}">
        <p14:creationId xmlns="" xmlns:p14="http://schemas.microsoft.com/office/powerpoint/2010/main" val="345498897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Hotel Operation</a:t>
            </a:r>
            <a:endParaRPr lang="en-CA" dirty="0"/>
          </a:p>
        </p:txBody>
      </p:sp>
      <p:sp>
        <p:nvSpPr>
          <p:cNvPr id="3" name="內容版面配置區 2"/>
          <p:cNvSpPr>
            <a:spLocks noGrp="1"/>
          </p:cNvSpPr>
          <p:nvPr>
            <p:ph idx="1"/>
          </p:nvPr>
        </p:nvSpPr>
        <p:spPr/>
        <p:txBody>
          <a:bodyPr>
            <a:normAutofit fontScale="92500" lnSpcReduction="20000"/>
          </a:bodyPr>
          <a:lstStyle/>
          <a:p>
            <a:r>
              <a:rPr lang="en-US" dirty="0" smtClean="0"/>
              <a:t>Royal Hotels</a:t>
            </a:r>
          </a:p>
          <a:p>
            <a:pPr lvl="1"/>
            <a:r>
              <a:rPr lang="en-US" dirty="0" smtClean="0"/>
              <a:t>The Royal Garden</a:t>
            </a:r>
          </a:p>
          <a:p>
            <a:pPr lvl="1"/>
            <a:r>
              <a:rPr lang="en-US" dirty="0" smtClean="0"/>
              <a:t>Royal Park Hotel</a:t>
            </a:r>
          </a:p>
          <a:p>
            <a:pPr lvl="1"/>
            <a:r>
              <a:rPr lang="en-US" dirty="0" smtClean="0"/>
              <a:t>Royal Plaza Hotel</a:t>
            </a:r>
          </a:p>
          <a:p>
            <a:pPr lvl="1"/>
            <a:r>
              <a:rPr lang="en-US" dirty="0" smtClean="0"/>
              <a:t>Royal View Hotel</a:t>
            </a:r>
            <a:endParaRPr lang="en-CA" dirty="0" smtClean="0"/>
          </a:p>
          <a:p>
            <a:r>
              <a:rPr lang="en-US" dirty="0" smtClean="0"/>
              <a:t>Partner Hotels</a:t>
            </a:r>
          </a:p>
          <a:p>
            <a:pPr lvl="1"/>
            <a:r>
              <a:rPr lang="en-US" dirty="0" smtClean="0"/>
              <a:t>Four Seasons Hotel Hong Kong</a:t>
            </a:r>
          </a:p>
          <a:p>
            <a:pPr lvl="1"/>
            <a:r>
              <a:rPr lang="en-US" dirty="0" smtClean="0"/>
              <a:t>The Ritz-Carlton Shanghai, </a:t>
            </a:r>
            <a:r>
              <a:rPr lang="en-US" dirty="0" err="1" smtClean="0"/>
              <a:t>Pudong</a:t>
            </a:r>
            <a:endParaRPr lang="en-US" dirty="0" smtClean="0"/>
          </a:p>
          <a:p>
            <a:pPr lvl="1"/>
            <a:r>
              <a:rPr lang="en-US" dirty="0" smtClean="0"/>
              <a:t>W Hong Kong</a:t>
            </a:r>
          </a:p>
          <a:p>
            <a:pPr lvl="1"/>
            <a:r>
              <a:rPr lang="en-US" dirty="0" smtClean="0"/>
              <a:t>The St. Regis Beijing</a:t>
            </a:r>
          </a:p>
          <a:p>
            <a:pPr lvl="1"/>
            <a:r>
              <a:rPr lang="en-US" dirty="0" smtClean="0"/>
              <a:t>Hotel </a:t>
            </a:r>
            <a:r>
              <a:rPr lang="en-US" dirty="0" err="1" smtClean="0"/>
              <a:t>Novotel</a:t>
            </a:r>
            <a:r>
              <a:rPr lang="en-US" dirty="0" smtClean="0"/>
              <a:t> Hong Kong </a:t>
            </a:r>
            <a:r>
              <a:rPr lang="en-US" dirty="0" err="1" smtClean="0"/>
              <a:t>Citigate</a:t>
            </a:r>
            <a:endParaRPr lang="en-US" dirty="0" smtClean="0"/>
          </a:p>
        </p:txBody>
      </p:sp>
    </p:spTree>
    <p:extLst>
      <p:ext uri="{BB962C8B-B14F-4D97-AF65-F5344CB8AC3E}">
        <p14:creationId xmlns="" xmlns:p14="http://schemas.microsoft.com/office/powerpoint/2010/main" val="153558591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en-CA"/>
          </a:p>
        </p:txBody>
      </p:sp>
      <p:pic>
        <p:nvPicPr>
          <p:cNvPr id="4" name="內容版面配置區 3" descr="畫面剪輯"/>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6096000" y="152400"/>
            <a:ext cx="2695951" cy="2267267"/>
          </a:xfrm>
        </p:spPr>
      </p:pic>
      <p:pic>
        <p:nvPicPr>
          <p:cNvPr id="5" name="圖片 4" descr="畫面剪輯"/>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260540" y="152400"/>
            <a:ext cx="2695951" cy="2286319"/>
          </a:xfrm>
          <a:prstGeom prst="rect">
            <a:avLst/>
          </a:prstGeom>
        </p:spPr>
      </p:pic>
      <p:pic>
        <p:nvPicPr>
          <p:cNvPr id="6" name="圖片 5" descr="畫面剪輯"/>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57200" y="152400"/>
            <a:ext cx="2619741" cy="2229161"/>
          </a:xfrm>
          <a:prstGeom prst="rect">
            <a:avLst/>
          </a:prstGeom>
        </p:spPr>
      </p:pic>
      <p:pic>
        <p:nvPicPr>
          <p:cNvPr id="7" name="圖片 6" descr="畫面剪輯"/>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972551" y="2578578"/>
            <a:ext cx="2753109" cy="3400900"/>
          </a:xfrm>
          <a:prstGeom prst="rect">
            <a:avLst/>
          </a:prstGeom>
        </p:spPr>
      </p:pic>
      <p:pic>
        <p:nvPicPr>
          <p:cNvPr id="8" name="圖片 7" descr="畫面剪輯"/>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260540" y="2400614"/>
            <a:ext cx="2648320" cy="2276793"/>
          </a:xfrm>
          <a:prstGeom prst="rect">
            <a:avLst/>
          </a:prstGeom>
        </p:spPr>
      </p:pic>
      <p:pic>
        <p:nvPicPr>
          <p:cNvPr id="9" name="圖片 8" descr="畫面剪輯"/>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419095" y="2381561"/>
            <a:ext cx="2657846" cy="2295846"/>
          </a:xfrm>
          <a:prstGeom prst="rect">
            <a:avLst/>
          </a:prstGeom>
        </p:spPr>
      </p:pic>
      <p:pic>
        <p:nvPicPr>
          <p:cNvPr id="10" name="圖片 9" descr="畫面剪輯"/>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457200" y="4677407"/>
            <a:ext cx="2633603" cy="2175584"/>
          </a:xfrm>
          <a:prstGeom prst="rect">
            <a:avLst/>
          </a:prstGeom>
        </p:spPr>
      </p:pic>
      <p:pic>
        <p:nvPicPr>
          <p:cNvPr id="11" name="圖片 10" descr="畫面剪輯"/>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260539" y="4664106"/>
            <a:ext cx="2654297" cy="2188885"/>
          </a:xfrm>
          <a:prstGeom prst="rect">
            <a:avLst/>
          </a:prstGeom>
        </p:spPr>
      </p:pic>
    </p:spTree>
    <p:extLst>
      <p:ext uri="{BB962C8B-B14F-4D97-AF65-F5344CB8AC3E}">
        <p14:creationId xmlns="" xmlns:p14="http://schemas.microsoft.com/office/powerpoint/2010/main" val="9959264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p:txBody>
          <a:bodyPr/>
          <a:lstStyle/>
          <a:p>
            <a:r>
              <a:rPr lang="en-US" altLang="zh-CN" smtClean="0"/>
              <a:t>Typical firm cost and revenue </a:t>
            </a:r>
            <a:endParaRPr lang="zh-CN" altLang="en-US" smtClean="0"/>
          </a:p>
        </p:txBody>
      </p:sp>
      <p:graphicFrame>
        <p:nvGraphicFramePr>
          <p:cNvPr id="4" name="内容占位符 3"/>
          <p:cNvGraphicFramePr>
            <a:graphicFrameLocks noGrp="1"/>
          </p:cNvGraphicFramePr>
          <p:nvPr>
            <p:ph idx="1"/>
          </p:nvPr>
        </p:nvGraphicFramePr>
        <p:xfrm>
          <a:off x="1187624" y="1600201"/>
          <a:ext cx="6624736" cy="38450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Hotel Operation</a:t>
            </a:r>
            <a:endParaRPr lang="en-CA" dirty="0"/>
          </a:p>
        </p:txBody>
      </p:sp>
      <p:sp>
        <p:nvSpPr>
          <p:cNvPr id="3" name="內容版面配置區 2"/>
          <p:cNvSpPr>
            <a:spLocks noGrp="1"/>
          </p:cNvSpPr>
          <p:nvPr>
            <p:ph idx="1"/>
          </p:nvPr>
        </p:nvSpPr>
        <p:spPr/>
        <p:txBody>
          <a:bodyPr>
            <a:normAutofit fontScale="85000" lnSpcReduction="20000"/>
          </a:bodyPr>
          <a:lstStyle/>
          <a:p>
            <a:r>
              <a:rPr lang="en-CA" dirty="0"/>
              <a:t>Tourist numbers from the mainland continued to see healthy </a:t>
            </a:r>
            <a:r>
              <a:rPr lang="en-CA" dirty="0" smtClean="0"/>
              <a:t>growth</a:t>
            </a:r>
          </a:p>
          <a:p>
            <a:pPr lvl="1"/>
            <a:r>
              <a:rPr lang="en-CA" dirty="0" smtClean="0"/>
              <a:t>measures </a:t>
            </a:r>
            <a:r>
              <a:rPr lang="en-CA" dirty="0"/>
              <a:t>allowing Shenzhen residents to visit Hong Kong more conveniently. </a:t>
            </a:r>
            <a:endParaRPr lang="en-CA" dirty="0" smtClean="0"/>
          </a:p>
          <a:p>
            <a:pPr lvl="1"/>
            <a:r>
              <a:rPr lang="en-CA" dirty="0" smtClean="0"/>
              <a:t>Overseas </a:t>
            </a:r>
            <a:r>
              <a:rPr lang="en-CA" dirty="0"/>
              <a:t>travel </a:t>
            </a:r>
            <a:r>
              <a:rPr lang="en-CA" dirty="0" smtClean="0"/>
              <a:t>numbers </a:t>
            </a:r>
            <a:r>
              <a:rPr lang="en-CA" dirty="0"/>
              <a:t>returned </a:t>
            </a:r>
            <a:r>
              <a:rPr lang="en-CA" dirty="0" smtClean="0"/>
              <a:t>to positive </a:t>
            </a:r>
            <a:r>
              <a:rPr lang="en-CA" dirty="0"/>
              <a:t>growth as the effects of the global financial crisis faded. </a:t>
            </a:r>
          </a:p>
          <a:p>
            <a:r>
              <a:rPr lang="en-CA" dirty="0" smtClean="0"/>
              <a:t>Average </a:t>
            </a:r>
            <a:r>
              <a:rPr lang="en-CA" dirty="0"/>
              <a:t>occupancy of the Group’s six existing hotels was close to 90 </a:t>
            </a:r>
            <a:r>
              <a:rPr lang="en-CA" dirty="0" smtClean="0"/>
              <a:t>percent </a:t>
            </a:r>
            <a:r>
              <a:rPr lang="en-CA" dirty="0"/>
              <a:t>during the year. </a:t>
            </a:r>
            <a:endParaRPr lang="en-CA" dirty="0" smtClean="0"/>
          </a:p>
          <a:p>
            <a:r>
              <a:rPr lang="en-CA" dirty="0" smtClean="0"/>
              <a:t>Four </a:t>
            </a:r>
            <a:r>
              <a:rPr lang="en-CA" dirty="0"/>
              <a:t>Seasons was one of the best performers in the top-tier hotel segment, and the stylish W Hong Kong at </a:t>
            </a:r>
            <a:r>
              <a:rPr lang="en-CA" dirty="0" smtClean="0"/>
              <a:t>Kowloon Station </a:t>
            </a:r>
            <a:r>
              <a:rPr lang="en-CA" dirty="0"/>
              <a:t>recorded significant growth in business during the period.</a:t>
            </a:r>
          </a:p>
        </p:txBody>
      </p:sp>
    </p:spTree>
    <p:extLst>
      <p:ext uri="{BB962C8B-B14F-4D97-AF65-F5344CB8AC3E}">
        <p14:creationId xmlns="" xmlns:p14="http://schemas.microsoft.com/office/powerpoint/2010/main" val="186669095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Recent Projects</a:t>
            </a:r>
            <a:endParaRPr lang="en-CA" dirty="0"/>
          </a:p>
        </p:txBody>
      </p:sp>
      <p:sp>
        <p:nvSpPr>
          <p:cNvPr id="3" name="內容版面配置區 2"/>
          <p:cNvSpPr>
            <a:spLocks noGrp="1"/>
          </p:cNvSpPr>
          <p:nvPr>
            <p:ph idx="1"/>
          </p:nvPr>
        </p:nvSpPr>
        <p:spPr/>
        <p:txBody>
          <a:bodyPr>
            <a:normAutofit fontScale="92500" lnSpcReduction="10000"/>
          </a:bodyPr>
          <a:lstStyle/>
          <a:p>
            <a:r>
              <a:rPr lang="en-CA" dirty="0" smtClean="0"/>
              <a:t>Ritz-Carlton </a:t>
            </a:r>
            <a:r>
              <a:rPr lang="en-CA" dirty="0"/>
              <a:t>at Kowloon Station will be one of the most deluxe hotels in Hong Kong and the tallest hotel in the world when it </a:t>
            </a:r>
            <a:r>
              <a:rPr lang="en-CA" dirty="0" smtClean="0"/>
              <a:t>open </a:t>
            </a:r>
          </a:p>
          <a:p>
            <a:r>
              <a:rPr lang="en-CA" dirty="0" smtClean="0"/>
              <a:t>Constructing </a:t>
            </a:r>
            <a:r>
              <a:rPr lang="en-CA" dirty="0"/>
              <a:t>two hotels above the </a:t>
            </a:r>
            <a:r>
              <a:rPr lang="en-CA" dirty="0" err="1"/>
              <a:t>Tseung</a:t>
            </a:r>
            <a:r>
              <a:rPr lang="en-CA" dirty="0"/>
              <a:t> Kwan O MTR station, with the first one planned for opening in 2012.</a:t>
            </a:r>
          </a:p>
          <a:p>
            <a:r>
              <a:rPr lang="en-CA" dirty="0" smtClean="0"/>
              <a:t>Ritz-Carlton </a:t>
            </a:r>
            <a:r>
              <a:rPr lang="en-CA" dirty="0"/>
              <a:t>Shanghai, </a:t>
            </a:r>
            <a:r>
              <a:rPr lang="en-CA" dirty="0" err="1"/>
              <a:t>Pudong</a:t>
            </a:r>
            <a:r>
              <a:rPr lang="en-CA" dirty="0"/>
              <a:t>, has been operating </a:t>
            </a:r>
            <a:r>
              <a:rPr lang="en-CA" dirty="0" smtClean="0"/>
              <a:t>smoothly since </a:t>
            </a:r>
            <a:r>
              <a:rPr lang="en-CA" dirty="0"/>
              <a:t>its opening in June this year. This luxury hotel occupies the top 18 floors of Shanghai IFC Tower </a:t>
            </a:r>
            <a:r>
              <a:rPr lang="en-CA" dirty="0" smtClean="0"/>
              <a:t>One</a:t>
            </a:r>
          </a:p>
        </p:txBody>
      </p:sp>
    </p:spTree>
    <p:extLst>
      <p:ext uri="{BB962C8B-B14F-4D97-AF65-F5344CB8AC3E}">
        <p14:creationId xmlns="" xmlns:p14="http://schemas.microsoft.com/office/powerpoint/2010/main" val="338782309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Telecommunications</a:t>
            </a:r>
            <a:endParaRPr lang="en-CA" dirty="0"/>
          </a:p>
        </p:txBody>
      </p:sp>
      <p:sp>
        <p:nvSpPr>
          <p:cNvPr id="3" name="內容版面配置區 2"/>
          <p:cNvSpPr>
            <a:spLocks noGrp="1"/>
          </p:cNvSpPr>
          <p:nvPr>
            <p:ph idx="1"/>
          </p:nvPr>
        </p:nvSpPr>
        <p:spPr>
          <a:xfrm>
            <a:off x="457200" y="1600200"/>
            <a:ext cx="5029200" cy="4525963"/>
          </a:xfrm>
        </p:spPr>
        <p:txBody>
          <a:bodyPr>
            <a:noAutofit/>
          </a:bodyPr>
          <a:lstStyle/>
          <a:p>
            <a:r>
              <a:rPr lang="en-CA" sz="1400" i="1" dirty="0" err="1" smtClean="0"/>
              <a:t>SmarTone</a:t>
            </a:r>
            <a:endParaRPr lang="en-CA" sz="1400" i="1" dirty="0"/>
          </a:p>
          <a:p>
            <a:pPr lvl="1"/>
            <a:r>
              <a:rPr lang="en-CA" sz="1400" dirty="0"/>
              <a:t>provider of total communications </a:t>
            </a:r>
            <a:r>
              <a:rPr lang="en-CA" sz="1400" dirty="0" smtClean="0"/>
              <a:t>service offering </a:t>
            </a:r>
            <a:r>
              <a:rPr lang="en-CA" sz="1400" dirty="0"/>
              <a:t>voice, broadband and multimedia applications </a:t>
            </a:r>
            <a:r>
              <a:rPr lang="en-CA" sz="1400" dirty="0" smtClean="0"/>
              <a:t>in the </a:t>
            </a:r>
            <a:r>
              <a:rPr lang="en-CA" sz="1400" dirty="0"/>
              <a:t>mobile and fixed markets</a:t>
            </a:r>
            <a:endParaRPr lang="en-CA" sz="1400" i="1" dirty="0"/>
          </a:p>
          <a:p>
            <a:pPr lvl="1"/>
            <a:r>
              <a:rPr lang="en-CA" sz="1400" dirty="0"/>
              <a:t>Growth in service revenue and cost savings resulted in a substantial increase in profit. </a:t>
            </a:r>
            <a:endParaRPr lang="en-CA" sz="1400" dirty="0" smtClean="0"/>
          </a:p>
          <a:p>
            <a:pPr lvl="1"/>
            <a:r>
              <a:rPr lang="en-CA" sz="1400" dirty="0" smtClean="0"/>
              <a:t>Growth </a:t>
            </a:r>
            <a:r>
              <a:rPr lang="en-CA" sz="1400" dirty="0"/>
              <a:t>in all major areas of operations </a:t>
            </a:r>
            <a:r>
              <a:rPr lang="en-CA" sz="1400" dirty="0" smtClean="0"/>
              <a:t>with </a:t>
            </a:r>
            <a:r>
              <a:rPr lang="en-CA" sz="1400" dirty="0"/>
              <a:t>improved contribution from both </a:t>
            </a:r>
            <a:r>
              <a:rPr lang="en-CA" sz="1400" dirty="0" smtClean="0"/>
              <a:t>mobile and </a:t>
            </a:r>
            <a:r>
              <a:rPr lang="en-CA" sz="1400" dirty="0"/>
              <a:t>wireless fixed </a:t>
            </a:r>
            <a:r>
              <a:rPr lang="en-CA" sz="1400" dirty="0" smtClean="0"/>
              <a:t>services.</a:t>
            </a:r>
          </a:p>
          <a:p>
            <a:pPr lvl="2"/>
            <a:r>
              <a:rPr lang="en-CA" sz="1400" dirty="0" smtClean="0"/>
              <a:t>Mobile </a:t>
            </a:r>
            <a:r>
              <a:rPr lang="en-CA" sz="1400" dirty="0"/>
              <a:t>benefited from </a:t>
            </a:r>
            <a:r>
              <a:rPr lang="en-CA" sz="1400" dirty="0" smtClean="0"/>
              <a:t>increased adoption </a:t>
            </a:r>
            <a:r>
              <a:rPr lang="en-CA" sz="1400" dirty="0"/>
              <a:t>of smart phones and mobile broadband, as well </a:t>
            </a:r>
            <a:r>
              <a:rPr lang="en-CA" sz="1400" dirty="0" smtClean="0"/>
              <a:t>as growth </a:t>
            </a:r>
            <a:r>
              <a:rPr lang="en-CA" sz="1400" dirty="0"/>
              <a:t>in corporate </a:t>
            </a:r>
            <a:r>
              <a:rPr lang="en-CA" sz="1400" dirty="0" smtClean="0"/>
              <a:t>business</a:t>
            </a:r>
          </a:p>
          <a:p>
            <a:pPr lvl="2"/>
            <a:r>
              <a:rPr lang="en-CA" sz="1400" dirty="0" smtClean="0"/>
              <a:t>Wireless </a:t>
            </a:r>
            <a:r>
              <a:rPr lang="en-CA" sz="1400" dirty="0"/>
              <a:t>fixed registered </a:t>
            </a:r>
            <a:r>
              <a:rPr lang="en-CA" sz="1400" dirty="0" smtClean="0"/>
              <a:t>healthy growth </a:t>
            </a:r>
            <a:r>
              <a:rPr lang="en-CA" sz="1400" dirty="0"/>
              <a:t>in both customer numbers and revenue.</a:t>
            </a:r>
          </a:p>
          <a:p>
            <a:pPr lvl="1"/>
            <a:r>
              <a:rPr lang="en-CA" sz="1400" dirty="0" smtClean="0"/>
              <a:t>Upgrade </a:t>
            </a:r>
            <a:r>
              <a:rPr lang="en-CA" sz="1400" dirty="0"/>
              <a:t>to all-IP fibre infrastructure that began in 2007 </a:t>
            </a:r>
            <a:r>
              <a:rPr lang="en-CA" sz="1400" dirty="0" smtClean="0"/>
              <a:t>was completed </a:t>
            </a:r>
            <a:r>
              <a:rPr lang="en-CA" sz="1400" dirty="0"/>
              <a:t>during the </a:t>
            </a:r>
            <a:r>
              <a:rPr lang="en-CA" sz="1400" dirty="0" smtClean="0"/>
              <a:t>year</a:t>
            </a:r>
          </a:p>
          <a:p>
            <a:pPr lvl="2"/>
            <a:r>
              <a:rPr lang="en-CA" sz="1400" dirty="0" smtClean="0"/>
              <a:t>timely </a:t>
            </a:r>
            <a:r>
              <a:rPr lang="en-CA" sz="1400" dirty="0"/>
              <a:t>and </a:t>
            </a:r>
            <a:r>
              <a:rPr lang="en-CA" sz="1400" dirty="0" smtClean="0"/>
              <a:t>efficient expansion </a:t>
            </a:r>
            <a:r>
              <a:rPr lang="en-CA" sz="1400" dirty="0"/>
              <a:t>of backhaul capacity as bandwidth demand increases.</a:t>
            </a:r>
          </a:p>
          <a:p>
            <a:pPr lvl="1"/>
            <a:r>
              <a:rPr lang="en-CA" sz="1400" dirty="0" smtClean="0"/>
              <a:t>Introduced </a:t>
            </a:r>
            <a:r>
              <a:rPr lang="en-CA" sz="1400" dirty="0"/>
              <a:t>3G service in </a:t>
            </a:r>
            <a:r>
              <a:rPr lang="en-CA" sz="1400" dirty="0" smtClean="0"/>
              <a:t>Macau</a:t>
            </a:r>
          </a:p>
        </p:txBody>
      </p:sp>
      <p:pic>
        <p:nvPicPr>
          <p:cNvPr id="4" name="圖片 3" descr="畫面剪輯"/>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334000" y="1524000"/>
            <a:ext cx="3543795" cy="3000794"/>
          </a:xfrm>
          <a:prstGeom prst="rect">
            <a:avLst/>
          </a:prstGeom>
        </p:spPr>
      </p:pic>
    </p:spTree>
    <p:extLst>
      <p:ext uri="{BB962C8B-B14F-4D97-AF65-F5344CB8AC3E}">
        <p14:creationId xmlns="" xmlns:p14="http://schemas.microsoft.com/office/powerpoint/2010/main" val="264000606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Documents and Settings\tfy3\Desktop\cropped_business_team_work_jpg.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1263" y="548680"/>
            <a:ext cx="8383232" cy="630932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標題 1"/>
          <p:cNvSpPr>
            <a:spLocks noGrp="1"/>
          </p:cNvSpPr>
          <p:nvPr>
            <p:ph type="ctrTitle"/>
          </p:nvPr>
        </p:nvSpPr>
        <p:spPr>
          <a:xfrm>
            <a:off x="3275856" y="1412776"/>
            <a:ext cx="5472608" cy="1470025"/>
          </a:xfrm>
        </p:spPr>
        <p:txBody>
          <a:bodyPr/>
          <a:lstStyle/>
          <a:p>
            <a:r>
              <a:rPr lang="en-US" dirty="0" smtClean="0"/>
              <a:t>Management</a:t>
            </a:r>
            <a:endParaRPr lang="en-CA" dirty="0"/>
          </a:p>
        </p:txBody>
      </p:sp>
    </p:spTree>
    <p:extLst>
      <p:ext uri="{BB962C8B-B14F-4D97-AF65-F5344CB8AC3E}">
        <p14:creationId xmlns="" xmlns:p14="http://schemas.microsoft.com/office/powerpoint/2010/main" val="20973394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rganization Chart.gif"/>
          <p:cNvPicPr>
            <a:picLocks noGrp="1" noChangeAspect="1"/>
          </p:cNvPicPr>
          <p:nvPr>
            <p:ph idx="1"/>
          </p:nvPr>
        </p:nvPicPr>
        <p:blipFill>
          <a:blip r:embed="rId2" cstate="print"/>
          <a:stretch>
            <a:fillRect/>
          </a:stretch>
        </p:blipFill>
        <p:spPr>
          <a:xfrm>
            <a:off x="2209800" y="457200"/>
            <a:ext cx="5987985" cy="6093037"/>
          </a:xfrm>
        </p:spPr>
      </p:pic>
      <p:sp>
        <p:nvSpPr>
          <p:cNvPr id="3" name="文字方塊 2"/>
          <p:cNvSpPr txBox="1"/>
          <p:nvPr/>
        </p:nvSpPr>
        <p:spPr>
          <a:xfrm rot="16200000">
            <a:off x="-1872734" y="2938790"/>
            <a:ext cx="5638800" cy="523220"/>
          </a:xfrm>
          <a:prstGeom prst="rect">
            <a:avLst/>
          </a:prstGeom>
          <a:noFill/>
        </p:spPr>
        <p:txBody>
          <a:bodyPr wrap="square" rtlCol="0">
            <a:spAutoFit/>
          </a:bodyPr>
          <a:lstStyle/>
          <a:p>
            <a:pPr algn="ctr"/>
            <a:r>
              <a:rPr lang="en-US" sz="2800" dirty="0" smtClean="0"/>
              <a:t>Management Structure</a:t>
            </a:r>
            <a:endParaRPr lang="en-CA" sz="2800" dirty="0"/>
          </a:p>
        </p:txBody>
      </p:sp>
    </p:spTree>
    <p:extLst>
      <p:ext uri="{BB962C8B-B14F-4D97-AF65-F5344CB8AC3E}">
        <p14:creationId xmlns="" xmlns:p14="http://schemas.microsoft.com/office/powerpoint/2010/main" val="281272303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sz="4000" dirty="0" smtClean="0"/>
              <a:t>Directors’ and Executives’ Interests</a:t>
            </a:r>
            <a:endParaRPr lang="en-CA" sz="4000" dirty="0"/>
          </a:p>
        </p:txBody>
      </p:sp>
      <p:pic>
        <p:nvPicPr>
          <p:cNvPr id="4" name="內容版面配置區 3" descr="畫面剪輯"/>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838200" y="1524000"/>
            <a:ext cx="7641823" cy="4914742"/>
          </a:xfrm>
        </p:spPr>
      </p:pic>
      <p:sp>
        <p:nvSpPr>
          <p:cNvPr id="5" name="向右箭號 4"/>
          <p:cNvSpPr/>
          <p:nvPr/>
        </p:nvSpPr>
        <p:spPr>
          <a:xfrm>
            <a:off x="490987" y="3276600"/>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向右箭號 5"/>
          <p:cNvSpPr/>
          <p:nvPr/>
        </p:nvSpPr>
        <p:spPr>
          <a:xfrm>
            <a:off x="490987" y="3643223"/>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向右箭號 6"/>
          <p:cNvSpPr/>
          <p:nvPr/>
        </p:nvSpPr>
        <p:spPr>
          <a:xfrm>
            <a:off x="490987" y="3810000"/>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向右箭號 7"/>
          <p:cNvSpPr/>
          <p:nvPr/>
        </p:nvSpPr>
        <p:spPr>
          <a:xfrm>
            <a:off x="490987" y="4495800"/>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 xmlns:p14="http://schemas.microsoft.com/office/powerpoint/2010/main" val="59793581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228600"/>
            <a:ext cx="4800600" cy="762000"/>
          </a:xfrm>
        </p:spPr>
        <p:txBody>
          <a:bodyPr/>
          <a:lstStyle/>
          <a:p>
            <a:pPr eaLnBrk="1" hangingPunct="1"/>
            <a:r>
              <a:rPr lang="en-US" altLang="ko-KR" sz="3500" dirty="0" smtClean="0">
                <a:ea typeface="Gulim" pitchFamily="34" charset="-127"/>
              </a:rPr>
              <a:t>Key People</a:t>
            </a:r>
          </a:p>
        </p:txBody>
      </p:sp>
      <p:pic>
        <p:nvPicPr>
          <p:cNvPr id="28675" name="Picture 3"/>
          <p:cNvPicPr>
            <a:picLocks noChangeAspect="1" noChangeArrowheads="1"/>
          </p:cNvPicPr>
          <p:nvPr/>
        </p:nvPicPr>
        <p:blipFill>
          <a:blip r:embed="rId3" cstate="print"/>
          <a:srcRect b="4054"/>
          <a:stretch>
            <a:fillRect/>
          </a:stretch>
        </p:blipFill>
        <p:spPr bwMode="auto">
          <a:xfrm>
            <a:off x="1136650" y="1092200"/>
            <a:ext cx="6746904" cy="5537200"/>
          </a:xfrm>
          <a:prstGeom prst="rect">
            <a:avLst/>
          </a:prstGeom>
          <a:noFill/>
          <a:ln w="9525">
            <a:noFill/>
            <a:miter lim="800000"/>
            <a:headEnd/>
            <a:tailEnd/>
          </a:ln>
        </p:spPr>
      </p:pic>
      <p:sp>
        <p:nvSpPr>
          <p:cNvPr id="28676" name="Text Box 4"/>
          <p:cNvSpPr txBox="1">
            <a:spLocks noChangeArrowheads="1"/>
          </p:cNvSpPr>
          <p:nvPr/>
        </p:nvSpPr>
        <p:spPr bwMode="auto">
          <a:xfrm>
            <a:off x="3733800" y="2590800"/>
            <a:ext cx="1600200" cy="366713"/>
          </a:xfrm>
          <a:prstGeom prst="rect">
            <a:avLst/>
          </a:prstGeom>
          <a:noFill/>
          <a:ln w="9525">
            <a:noFill/>
            <a:miter lim="800000"/>
            <a:headEnd/>
            <a:tailEnd/>
          </a:ln>
        </p:spPr>
        <p:txBody>
          <a:bodyPr>
            <a:spAutoFit/>
          </a:bodyPr>
          <a:lstStyle/>
          <a:p>
            <a:pPr>
              <a:spcBef>
                <a:spcPct val="50000"/>
              </a:spcBef>
            </a:pPr>
            <a:endParaRPr lang="ko-KR" altLang="en-US">
              <a:latin typeface="Verdana" charset="0"/>
              <a:ea typeface="Gulim" pitchFamily="34" charset="-127"/>
            </a:endParaRPr>
          </a:p>
        </p:txBody>
      </p:sp>
      <p:sp>
        <p:nvSpPr>
          <p:cNvPr id="28677" name="Text Box 5"/>
          <p:cNvSpPr txBox="1">
            <a:spLocks noChangeArrowheads="1"/>
          </p:cNvSpPr>
          <p:nvPr/>
        </p:nvSpPr>
        <p:spPr bwMode="auto">
          <a:xfrm>
            <a:off x="3962400" y="4800600"/>
            <a:ext cx="1447800" cy="366713"/>
          </a:xfrm>
          <a:prstGeom prst="rect">
            <a:avLst/>
          </a:prstGeom>
          <a:noFill/>
          <a:ln w="9525">
            <a:noFill/>
            <a:miter lim="800000"/>
            <a:headEnd/>
            <a:tailEnd/>
          </a:ln>
        </p:spPr>
        <p:txBody>
          <a:bodyPr>
            <a:spAutoFit/>
          </a:bodyPr>
          <a:lstStyle/>
          <a:p>
            <a:pPr>
              <a:spcBef>
                <a:spcPct val="50000"/>
              </a:spcBef>
            </a:pPr>
            <a:endParaRPr lang="ko-KR" altLang="en-US">
              <a:latin typeface="Verdana" charset="0"/>
              <a:ea typeface="Gulim" pitchFamily="34" charset="-127"/>
            </a:endParaRPr>
          </a:p>
        </p:txBody>
      </p:sp>
      <p:sp>
        <p:nvSpPr>
          <p:cNvPr id="28678" name="Text Box 6"/>
          <p:cNvSpPr txBox="1">
            <a:spLocks noChangeArrowheads="1"/>
          </p:cNvSpPr>
          <p:nvPr/>
        </p:nvSpPr>
        <p:spPr bwMode="auto">
          <a:xfrm>
            <a:off x="3962400" y="5410200"/>
            <a:ext cx="1371600" cy="73866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pPr>
            <a:r>
              <a:rPr lang="en-US" altLang="ko-KR" sz="1200" dirty="0">
                <a:latin typeface="+mj-lt"/>
                <a:ea typeface="Gulim" pitchFamily="34" charset="-127"/>
                <a:cs typeface="Arial" charset="0"/>
              </a:rPr>
              <a:t>Walter Kwok</a:t>
            </a:r>
          </a:p>
          <a:p>
            <a:pPr algn="ctr">
              <a:spcBef>
                <a:spcPct val="50000"/>
              </a:spcBef>
            </a:pPr>
            <a:r>
              <a:rPr lang="en-CA" sz="1200" dirty="0" smtClean="0">
                <a:latin typeface="+mj-lt"/>
              </a:rPr>
              <a:t>Non-Executive Director</a:t>
            </a:r>
            <a:endParaRPr lang="en-US" altLang="ko-KR" sz="1200" dirty="0">
              <a:latin typeface="+mj-lt"/>
              <a:ea typeface="Gulim" pitchFamily="34" charset="-127"/>
              <a:cs typeface="Arial" charset="0"/>
            </a:endParaRPr>
          </a:p>
        </p:txBody>
      </p:sp>
      <p:sp>
        <p:nvSpPr>
          <p:cNvPr id="28679" name="Text Box 7"/>
          <p:cNvSpPr txBox="1">
            <a:spLocks noChangeArrowheads="1"/>
          </p:cNvSpPr>
          <p:nvPr/>
        </p:nvSpPr>
        <p:spPr bwMode="auto">
          <a:xfrm>
            <a:off x="5867400" y="5410200"/>
            <a:ext cx="2667000" cy="55399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pPr>
            <a:r>
              <a:rPr lang="en-US" altLang="ko-KR" sz="1200" dirty="0">
                <a:latin typeface="+mj-lt"/>
                <a:ea typeface="Gulim" pitchFamily="34" charset="-127"/>
                <a:cs typeface="Arial" charset="0"/>
              </a:rPr>
              <a:t>Thomas Kwok</a:t>
            </a:r>
          </a:p>
          <a:p>
            <a:pPr algn="ctr">
              <a:spcBef>
                <a:spcPct val="50000"/>
              </a:spcBef>
            </a:pPr>
            <a:r>
              <a:rPr lang="en-US" altLang="ko-KR" sz="1200" dirty="0">
                <a:latin typeface="+mj-lt"/>
                <a:ea typeface="Gulim" pitchFamily="34" charset="-127"/>
                <a:cs typeface="Arial" charset="0"/>
              </a:rPr>
              <a:t>Vice Chairman / Managing Director</a:t>
            </a:r>
          </a:p>
        </p:txBody>
      </p:sp>
      <p:sp>
        <p:nvSpPr>
          <p:cNvPr id="28680" name="Text Box 8"/>
          <p:cNvSpPr txBox="1">
            <a:spLocks noChangeArrowheads="1"/>
          </p:cNvSpPr>
          <p:nvPr/>
        </p:nvSpPr>
        <p:spPr bwMode="auto">
          <a:xfrm>
            <a:off x="609600" y="5410200"/>
            <a:ext cx="2514600" cy="55399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pPr>
            <a:r>
              <a:rPr lang="en-US" altLang="ko-KR" sz="1200" dirty="0">
                <a:latin typeface="+mj-lt"/>
                <a:ea typeface="Gulim" pitchFamily="34" charset="-127"/>
                <a:cs typeface="Arial" charset="0"/>
              </a:rPr>
              <a:t>Raymond Kwok</a:t>
            </a:r>
          </a:p>
          <a:p>
            <a:pPr algn="ctr">
              <a:spcBef>
                <a:spcPct val="50000"/>
              </a:spcBef>
            </a:pPr>
            <a:r>
              <a:rPr lang="en-US" altLang="ko-KR" sz="1200" dirty="0" smtClean="0">
                <a:latin typeface="+mj-lt"/>
                <a:ea typeface="Gulim" pitchFamily="34" charset="-127"/>
                <a:cs typeface="Arial" charset="0"/>
              </a:rPr>
              <a:t>Vice Chairman / Managing Director</a:t>
            </a:r>
            <a:endParaRPr lang="en-US" altLang="ko-KR" sz="1200" dirty="0">
              <a:latin typeface="+mj-lt"/>
              <a:ea typeface="Gulim" pitchFamily="34" charset="-127"/>
              <a:cs typeface="Arial" charset="0"/>
            </a:endParaRPr>
          </a:p>
        </p:txBody>
      </p:sp>
      <p:sp>
        <p:nvSpPr>
          <p:cNvPr id="28681" name="Text Box 9"/>
          <p:cNvSpPr txBox="1">
            <a:spLocks noChangeArrowheads="1"/>
          </p:cNvSpPr>
          <p:nvPr/>
        </p:nvSpPr>
        <p:spPr bwMode="auto">
          <a:xfrm>
            <a:off x="5422900" y="1401762"/>
            <a:ext cx="1524000" cy="55399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spcBef>
                <a:spcPct val="50000"/>
              </a:spcBef>
            </a:pPr>
            <a:r>
              <a:rPr lang="en-US" altLang="ko-KR" sz="1200" dirty="0">
                <a:latin typeface="+mj-lt"/>
                <a:ea typeface="Gulim" pitchFamily="34" charset="-127"/>
                <a:cs typeface="Arial" charset="0"/>
              </a:rPr>
              <a:t>Founder</a:t>
            </a:r>
          </a:p>
          <a:p>
            <a:pPr algn="ctr">
              <a:spcBef>
                <a:spcPct val="50000"/>
              </a:spcBef>
            </a:pPr>
            <a:r>
              <a:rPr lang="en-US" altLang="ko-KR" sz="1200" dirty="0" smtClean="0">
                <a:latin typeface="+mj-lt"/>
                <a:ea typeface="Gulim" pitchFamily="34" charset="-127"/>
                <a:cs typeface="Arial" charset="0"/>
              </a:rPr>
              <a:t>Kwok </a:t>
            </a:r>
            <a:r>
              <a:rPr lang="en-US" altLang="ko-KR" sz="1200" dirty="0" err="1" smtClean="0">
                <a:latin typeface="+mj-lt"/>
                <a:ea typeface="Gulim" pitchFamily="34" charset="-127"/>
                <a:cs typeface="Arial" charset="0"/>
              </a:rPr>
              <a:t>Tak</a:t>
            </a:r>
            <a:r>
              <a:rPr lang="en-US" altLang="ko-KR" sz="1200" dirty="0" smtClean="0">
                <a:latin typeface="+mj-lt"/>
                <a:ea typeface="Gulim" pitchFamily="34" charset="-127"/>
                <a:cs typeface="Arial" charset="0"/>
              </a:rPr>
              <a:t> </a:t>
            </a:r>
            <a:r>
              <a:rPr lang="en-US" altLang="ko-KR" sz="1200" dirty="0" err="1" smtClean="0">
                <a:latin typeface="+mj-lt"/>
                <a:ea typeface="Gulim" pitchFamily="34" charset="-127"/>
                <a:cs typeface="Arial" charset="0"/>
              </a:rPr>
              <a:t>Seng</a:t>
            </a:r>
            <a:endParaRPr lang="en-US" altLang="ko-KR" sz="1200" dirty="0">
              <a:latin typeface="+mj-lt"/>
              <a:ea typeface="Gulim" pitchFamily="34" charset="-127"/>
              <a:cs typeface="Arial" charset="0"/>
            </a:endParaRPr>
          </a:p>
        </p:txBody>
      </p:sp>
    </p:spTree>
    <p:extLst>
      <p:ext uri="{BB962C8B-B14F-4D97-AF65-F5344CB8AC3E}">
        <p14:creationId xmlns="" xmlns:p14="http://schemas.microsoft.com/office/powerpoint/2010/main" val="380157872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Chairman and Non-Executive Director</a:t>
            </a:r>
            <a:endParaRPr lang="en-CA" dirty="0"/>
          </a:p>
        </p:txBody>
      </p:sp>
      <p:sp>
        <p:nvSpPr>
          <p:cNvPr id="3" name="Content Placeholder 2"/>
          <p:cNvSpPr>
            <a:spLocks noGrp="1"/>
          </p:cNvSpPr>
          <p:nvPr>
            <p:ph sz="half" idx="1"/>
          </p:nvPr>
        </p:nvSpPr>
        <p:spPr>
          <a:xfrm>
            <a:off x="1143000" y="1600200"/>
            <a:ext cx="4038600" cy="4525963"/>
          </a:xfrm>
        </p:spPr>
        <p:txBody>
          <a:bodyPr>
            <a:normAutofit/>
          </a:bodyPr>
          <a:lstStyle/>
          <a:p>
            <a:r>
              <a:rPr lang="en-CA" b="1" dirty="0" smtClean="0"/>
              <a:t>KWONG </a:t>
            </a:r>
            <a:r>
              <a:rPr lang="en-CA" b="1" dirty="0" err="1" smtClean="0"/>
              <a:t>Siu-hing</a:t>
            </a:r>
            <a:endParaRPr lang="en-CA" b="1" dirty="0" smtClean="0"/>
          </a:p>
          <a:p>
            <a:pPr lvl="1"/>
            <a:r>
              <a:rPr lang="en-US" b="1" dirty="0" smtClean="0"/>
              <a:t>Age: 81</a:t>
            </a:r>
            <a:endParaRPr lang="en-CA" b="1" dirty="0" smtClean="0"/>
          </a:p>
          <a:p>
            <a:pPr lvl="1"/>
            <a:r>
              <a:rPr lang="en-US" b="1" dirty="0" smtClean="0"/>
              <a:t>Wife of Kwok </a:t>
            </a:r>
            <a:r>
              <a:rPr lang="en-US" b="1" dirty="0" err="1" smtClean="0"/>
              <a:t>Tak-Seng</a:t>
            </a:r>
            <a:r>
              <a:rPr lang="en-US" b="1" dirty="0" smtClean="0"/>
              <a:t>, the founder. </a:t>
            </a:r>
          </a:p>
          <a:p>
            <a:pPr lvl="1"/>
            <a:r>
              <a:rPr lang="en-US" b="1" dirty="0" smtClean="0"/>
              <a:t>Over 40 years of experience in real estate business</a:t>
            </a:r>
          </a:p>
          <a:p>
            <a:pPr lvl="2"/>
            <a:endParaRPr lang="en-CA" b="1" dirty="0" smtClean="0"/>
          </a:p>
          <a:p>
            <a:pPr lvl="1"/>
            <a:endParaRPr lang="en-CA" b="1" dirty="0" smtClean="0"/>
          </a:p>
        </p:txBody>
      </p:sp>
      <p:pic>
        <p:nvPicPr>
          <p:cNvPr id="73731" name="Picture 3"/>
          <p:cNvPicPr>
            <a:picLocks noGrp="1" noChangeAspect="1" noChangeArrowheads="1"/>
          </p:cNvPicPr>
          <p:nvPr>
            <p:ph sz="half" idx="2"/>
          </p:nvPr>
        </p:nvPicPr>
        <p:blipFill rotWithShape="1">
          <a:blip r:embed="rId3" cstate="print"/>
          <a:srcRect l="26776" t="4770" r="29531" b="1789"/>
          <a:stretch/>
        </p:blipFill>
        <p:spPr bwMode="auto">
          <a:xfrm>
            <a:off x="5715000" y="1524000"/>
            <a:ext cx="1409701" cy="4229101"/>
          </a:xfrm>
          <a:prstGeom prst="rect">
            <a:avLst/>
          </a:prstGeom>
          <a:noFill/>
          <a:ln w="9525">
            <a:noFill/>
            <a:miter lim="800000"/>
            <a:headEnd/>
            <a:tailEnd/>
          </a:ln>
        </p:spPr>
      </p:pic>
    </p:spTree>
    <p:extLst>
      <p:ext uri="{BB962C8B-B14F-4D97-AF65-F5344CB8AC3E}">
        <p14:creationId xmlns="" xmlns:p14="http://schemas.microsoft.com/office/powerpoint/2010/main" val="107061891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914400" y="1524000"/>
            <a:ext cx="949325" cy="1219200"/>
          </a:xfrm>
          <a:prstGeom prst="rect">
            <a:avLst/>
          </a:prstGeom>
          <a:noFill/>
          <a:ln w="9525">
            <a:noFill/>
            <a:miter lim="800000"/>
            <a:headEnd/>
            <a:tailEnd/>
          </a:ln>
        </p:spPr>
      </p:pic>
      <p:sp>
        <p:nvSpPr>
          <p:cNvPr id="29699" name="Text Box 3"/>
          <p:cNvSpPr txBox="1">
            <a:spLocks noChangeArrowheads="1"/>
          </p:cNvSpPr>
          <p:nvPr/>
        </p:nvSpPr>
        <p:spPr bwMode="auto">
          <a:xfrm>
            <a:off x="914400" y="1676400"/>
            <a:ext cx="7696200" cy="4832092"/>
          </a:xfrm>
          <a:prstGeom prst="rect">
            <a:avLst/>
          </a:prstGeom>
          <a:noFill/>
          <a:ln w="9525">
            <a:noFill/>
            <a:miter lim="800000"/>
            <a:headEnd/>
            <a:tailEnd/>
          </a:ln>
        </p:spPr>
        <p:txBody>
          <a:bodyPr>
            <a:spAutoFit/>
          </a:bodyPr>
          <a:lstStyle/>
          <a:p>
            <a:r>
              <a:rPr lang="ko-KR" altLang="en-US" sz="1200" b="1" dirty="0">
                <a:latin typeface="Verdana" charset="0"/>
                <a:ea typeface="Gulim" pitchFamily="34" charset="-127"/>
              </a:rPr>
              <a:t>                   </a:t>
            </a:r>
            <a:r>
              <a:rPr lang="en-US" altLang="ko-KR" sz="1500" b="1" dirty="0">
                <a:latin typeface="+mj-lt"/>
                <a:ea typeface="Gulim" pitchFamily="34" charset="-127"/>
                <a:cs typeface="Arial" charset="0"/>
              </a:rPr>
              <a:t>KWOK Ping-</a:t>
            </a:r>
            <a:r>
              <a:rPr lang="en-US" altLang="ko-KR" sz="1500" b="1" dirty="0" err="1">
                <a:latin typeface="+mj-lt"/>
                <a:ea typeface="Gulim" pitchFamily="34" charset="-127"/>
                <a:cs typeface="Arial" charset="0"/>
              </a:rPr>
              <a:t>sheung</a:t>
            </a:r>
            <a:r>
              <a:rPr lang="en-US" altLang="ko-KR" sz="1500" b="1" dirty="0">
                <a:latin typeface="+mj-lt"/>
                <a:ea typeface="Gulim" pitchFamily="34" charset="-127"/>
                <a:cs typeface="Arial" charset="0"/>
              </a:rPr>
              <a:t>, Walter</a:t>
            </a:r>
            <a:r>
              <a:rPr lang="en-US" altLang="ko-KR" sz="1500" dirty="0">
                <a:latin typeface="+mj-lt"/>
                <a:ea typeface="Gulim" pitchFamily="34" charset="-127"/>
                <a:cs typeface="Arial" charset="0"/>
              </a:rPr>
              <a:t/>
            </a:r>
            <a:br>
              <a:rPr lang="en-US" altLang="ko-KR" sz="1500" dirty="0">
                <a:latin typeface="+mj-lt"/>
                <a:ea typeface="Gulim" pitchFamily="34" charset="-127"/>
                <a:cs typeface="Arial" charset="0"/>
              </a:rPr>
            </a:br>
            <a:r>
              <a:rPr lang="en-US" altLang="ko-KR" sz="1500" dirty="0">
                <a:latin typeface="+mj-lt"/>
                <a:ea typeface="Gulim" pitchFamily="34" charset="-127"/>
                <a:cs typeface="Arial" charset="0"/>
              </a:rPr>
              <a:t>                 </a:t>
            </a:r>
            <a:r>
              <a:rPr lang="en-US" altLang="ko-KR" sz="1500" dirty="0" smtClean="0">
                <a:latin typeface="+mj-lt"/>
                <a:ea typeface="Gulim" pitchFamily="34" charset="-127"/>
                <a:cs typeface="Arial" charset="0"/>
              </a:rPr>
              <a:t>	 	MSc(</a:t>
            </a:r>
            <a:r>
              <a:rPr lang="en-US" altLang="ko-KR" sz="1500" dirty="0" err="1" smtClean="0">
                <a:latin typeface="+mj-lt"/>
                <a:ea typeface="Gulim" pitchFamily="34" charset="-127"/>
                <a:cs typeface="Arial" charset="0"/>
              </a:rPr>
              <a:t>Lond</a:t>
            </a:r>
            <a:r>
              <a:rPr lang="en-US" altLang="ko-KR" sz="1500" dirty="0">
                <a:latin typeface="+mj-lt"/>
                <a:ea typeface="Gulim" pitchFamily="34" charset="-127"/>
                <a:cs typeface="Arial" charset="0"/>
              </a:rPr>
              <a:t>), DIC, MICE, JP</a:t>
            </a:r>
            <a:br>
              <a:rPr lang="en-US" altLang="ko-KR" sz="1500" dirty="0">
                <a:latin typeface="+mj-lt"/>
                <a:ea typeface="Gulim" pitchFamily="34" charset="-127"/>
                <a:cs typeface="Arial" charset="0"/>
              </a:rPr>
            </a:br>
            <a:r>
              <a:rPr lang="en-US" altLang="ko-KR" sz="1500" dirty="0">
                <a:latin typeface="+mj-lt"/>
                <a:ea typeface="Gulim" pitchFamily="34" charset="-127"/>
                <a:cs typeface="Arial" charset="0"/>
              </a:rPr>
              <a:t>               </a:t>
            </a:r>
            <a:r>
              <a:rPr lang="en-US" altLang="ko-KR" sz="1500" dirty="0" smtClean="0">
                <a:latin typeface="+mj-lt"/>
                <a:ea typeface="Gulim" pitchFamily="34" charset="-127"/>
                <a:cs typeface="Arial" charset="0"/>
              </a:rPr>
              <a:t>	   	Non-Executive Director </a:t>
            </a:r>
            <a:endParaRPr lang="en-US" altLang="ko-KR" sz="1500" dirty="0">
              <a:latin typeface="+mj-lt"/>
              <a:ea typeface="Gulim" pitchFamily="34" charset="-127"/>
              <a:cs typeface="Arial" charset="0"/>
            </a:endParaRPr>
          </a:p>
          <a:p>
            <a:r>
              <a:rPr lang="en-US" altLang="ko-KR" sz="1500" dirty="0">
                <a:latin typeface="+mj-lt"/>
                <a:ea typeface="Gulim" pitchFamily="34" charset="-127"/>
                <a:cs typeface="Arial" charset="0"/>
              </a:rPr>
              <a:t>                  </a:t>
            </a:r>
            <a:r>
              <a:rPr lang="en-US" altLang="ko-KR" sz="1500" dirty="0" smtClean="0">
                <a:latin typeface="+mj-lt"/>
                <a:ea typeface="Gulim" pitchFamily="34" charset="-127"/>
                <a:cs typeface="Arial" charset="0"/>
              </a:rPr>
              <a:t>		Age</a:t>
            </a:r>
            <a:r>
              <a:rPr lang="en-US" altLang="ko-KR" sz="1500" dirty="0">
                <a:latin typeface="+mj-lt"/>
                <a:ea typeface="Gulim" pitchFamily="34" charset="-127"/>
                <a:cs typeface="Arial" charset="0"/>
              </a:rPr>
              <a:t>: </a:t>
            </a:r>
            <a:r>
              <a:rPr lang="en-US" altLang="ko-KR" sz="1500" dirty="0" smtClean="0">
                <a:latin typeface="+mj-lt"/>
                <a:ea typeface="Gulim" pitchFamily="34" charset="-127"/>
                <a:cs typeface="Arial" charset="0"/>
              </a:rPr>
              <a:t>59  </a:t>
            </a:r>
            <a:r>
              <a:rPr lang="en-US" altLang="ko-KR" sz="1500" dirty="0">
                <a:latin typeface="+mj-lt"/>
                <a:ea typeface="Gulim" pitchFamily="34" charset="-127"/>
                <a:cs typeface="Arial" charset="0"/>
              </a:rPr>
              <a:t> </a:t>
            </a:r>
          </a:p>
          <a:p>
            <a:r>
              <a:rPr lang="en-US" altLang="ko-KR" sz="1200" dirty="0">
                <a:latin typeface="+mj-lt"/>
                <a:ea typeface="Gulim" pitchFamily="34" charset="-127"/>
                <a:cs typeface="Arial" charset="0"/>
              </a:rPr>
              <a:t>                 </a:t>
            </a:r>
          </a:p>
          <a:p>
            <a:endParaRPr lang="en-US" altLang="ko-KR" sz="1200" dirty="0">
              <a:latin typeface="+mj-lt"/>
              <a:ea typeface="Gulim" pitchFamily="34" charset="-127"/>
              <a:cs typeface="Arial" charset="0"/>
            </a:endParaRPr>
          </a:p>
          <a:p>
            <a:r>
              <a:rPr lang="en-US" altLang="ko-KR" sz="1200" dirty="0">
                <a:latin typeface="+mj-lt"/>
                <a:ea typeface="Gulim" pitchFamily="34" charset="-127"/>
                <a:cs typeface="Arial" charset="0"/>
              </a:rPr>
              <a:t> </a:t>
            </a:r>
          </a:p>
          <a:p>
            <a:pPr>
              <a:buFontTx/>
              <a:buChar char="•"/>
            </a:pPr>
            <a:r>
              <a:rPr lang="en-US" altLang="ko-KR" sz="1500" dirty="0">
                <a:latin typeface="+mj-lt"/>
                <a:ea typeface="Gulim" pitchFamily="34" charset="-127"/>
                <a:cs typeface="Arial" charset="0"/>
              </a:rPr>
              <a:t> Has been with the Group for </a:t>
            </a:r>
            <a:r>
              <a:rPr lang="en-US" altLang="ko-KR" sz="1500" dirty="0" smtClean="0">
                <a:latin typeface="+mj-lt"/>
                <a:ea typeface="Gulim" pitchFamily="34" charset="-127"/>
                <a:cs typeface="Arial" charset="0"/>
              </a:rPr>
              <a:t>35 </a:t>
            </a:r>
            <a:r>
              <a:rPr lang="en-US" altLang="ko-KR" sz="1500" dirty="0">
                <a:latin typeface="+mj-lt"/>
                <a:ea typeface="Gulim" pitchFamily="34" charset="-127"/>
                <a:cs typeface="Arial" charset="0"/>
              </a:rPr>
              <a:t>years. </a:t>
            </a:r>
          </a:p>
          <a:p>
            <a:pPr>
              <a:buFontTx/>
              <a:buChar char="•"/>
            </a:pPr>
            <a:r>
              <a:rPr lang="en-US" altLang="ko-KR" sz="1500" dirty="0">
                <a:latin typeface="+mj-lt"/>
                <a:ea typeface="Gulim" pitchFamily="34" charset="-127"/>
                <a:cs typeface="Arial" charset="0"/>
              </a:rPr>
              <a:t> </a:t>
            </a:r>
            <a:r>
              <a:rPr lang="en-US" sz="1600" dirty="0" smtClean="0">
                <a:latin typeface="+mj-lt"/>
              </a:rPr>
              <a:t>Honorary Doctor of Science degree and a Master of Science degree in Civil Engineering from the Imperial College of Science and Technology, University of London</a:t>
            </a:r>
            <a:endParaRPr lang="en-US" altLang="ko-KR" sz="1500" dirty="0">
              <a:latin typeface="+mj-lt"/>
              <a:ea typeface="Gulim" pitchFamily="34" charset="-127"/>
              <a:cs typeface="Arial" charset="0"/>
            </a:endParaRPr>
          </a:p>
          <a:p>
            <a:pPr>
              <a:buFontTx/>
              <a:buChar char="•"/>
            </a:pPr>
            <a:r>
              <a:rPr lang="en-US" altLang="ko-KR" sz="1500" dirty="0">
                <a:latin typeface="+mj-lt"/>
                <a:ea typeface="Gulim" pitchFamily="34" charset="-127"/>
                <a:cs typeface="Arial" charset="0"/>
              </a:rPr>
              <a:t> Member of the Institute of Civil Engineers, U.K. and a Member of the Hong Kong Institution of Engineers. </a:t>
            </a:r>
          </a:p>
          <a:p>
            <a:pPr>
              <a:buFontTx/>
              <a:buChar char="•"/>
            </a:pPr>
            <a:r>
              <a:rPr lang="en-US" altLang="ko-KR" sz="1500" dirty="0">
                <a:latin typeface="+mj-lt"/>
                <a:ea typeface="Gulim" pitchFamily="34" charset="-127"/>
                <a:cs typeface="Arial" charset="0"/>
              </a:rPr>
              <a:t> </a:t>
            </a:r>
            <a:r>
              <a:rPr lang="en-US" altLang="ko-KR" sz="1500" dirty="0" smtClean="0">
                <a:latin typeface="+mj-lt"/>
                <a:ea typeface="Gulim" pitchFamily="34" charset="-127"/>
                <a:cs typeface="Arial" charset="0"/>
              </a:rPr>
              <a:t>Non-Executive </a:t>
            </a:r>
            <a:r>
              <a:rPr lang="en-US" altLang="ko-KR" sz="1500" dirty="0">
                <a:latin typeface="+mj-lt"/>
                <a:ea typeface="Gulim" pitchFamily="34" charset="-127"/>
                <a:cs typeface="Arial" charset="0"/>
              </a:rPr>
              <a:t>Director of </a:t>
            </a:r>
            <a:r>
              <a:rPr lang="en-US" altLang="ko-KR" sz="1500" dirty="0" err="1">
                <a:latin typeface="+mj-lt"/>
                <a:ea typeface="Gulim" pitchFamily="34" charset="-127"/>
                <a:cs typeface="Arial" charset="0"/>
              </a:rPr>
              <a:t>SUNeVision</a:t>
            </a:r>
            <a:r>
              <a:rPr lang="en-US" altLang="ko-KR" sz="1500" dirty="0">
                <a:latin typeface="+mj-lt"/>
                <a:ea typeface="Gulim" pitchFamily="34" charset="-127"/>
                <a:cs typeface="Arial" charset="0"/>
              </a:rPr>
              <a:t> Holdings Ltd. </a:t>
            </a:r>
          </a:p>
          <a:p>
            <a:pPr>
              <a:buFontTx/>
              <a:buChar char="•"/>
            </a:pPr>
            <a:r>
              <a:rPr lang="en-US" altLang="ko-KR" sz="1500" dirty="0">
                <a:latin typeface="+mj-lt"/>
                <a:ea typeface="Gulim" pitchFamily="34" charset="-127"/>
                <a:cs typeface="Arial" charset="0"/>
              </a:rPr>
              <a:t> Director of The Kowloon Motor Bus Holdings Limited, Wilson Parking (Holdings) Limited and Hung Cheong Import &amp; Export Co., Ltd. </a:t>
            </a:r>
          </a:p>
          <a:p>
            <a:pPr>
              <a:buFontTx/>
              <a:buChar char="•"/>
            </a:pPr>
            <a:r>
              <a:rPr lang="en-US" altLang="ko-KR" sz="1500" dirty="0">
                <a:latin typeface="+mj-lt"/>
                <a:ea typeface="Gulim" pitchFamily="34" charset="-127"/>
                <a:cs typeface="Arial" charset="0"/>
              </a:rPr>
              <a:t> Director of The Real Estate Developers Association of Hong Kong and </a:t>
            </a:r>
            <a:r>
              <a:rPr lang="en-US" altLang="ko-KR" sz="1500" dirty="0" err="1">
                <a:latin typeface="+mj-lt"/>
                <a:ea typeface="Gulim" pitchFamily="34" charset="-127"/>
                <a:cs typeface="Arial" charset="0"/>
              </a:rPr>
              <a:t>Tsimshatsui</a:t>
            </a:r>
            <a:r>
              <a:rPr lang="en-US" altLang="ko-KR" sz="1500" dirty="0">
                <a:latin typeface="+mj-lt"/>
                <a:ea typeface="Gulim" pitchFamily="34" charset="-127"/>
                <a:cs typeface="Arial" charset="0"/>
              </a:rPr>
              <a:t> East Property Developers' Association Ltd. and Honorary Treasurer of the Federation of Hong Kong Hotel Owners. </a:t>
            </a:r>
          </a:p>
          <a:p>
            <a:pPr>
              <a:buFontTx/>
              <a:buChar char="•"/>
            </a:pPr>
            <a:r>
              <a:rPr lang="en-US" altLang="ko-KR" sz="1500" dirty="0">
                <a:latin typeface="+mj-lt"/>
                <a:ea typeface="Gulim" pitchFamily="34" charset="-127"/>
                <a:cs typeface="Arial" charset="0"/>
              </a:rPr>
              <a:t>Many other roles in civic activities</a:t>
            </a:r>
          </a:p>
          <a:p>
            <a:pPr>
              <a:buFontTx/>
              <a:buChar char="•"/>
            </a:pPr>
            <a:r>
              <a:rPr lang="en-US" altLang="ko-KR" sz="1500" dirty="0">
                <a:latin typeface="+mj-lt"/>
                <a:ea typeface="Gulim" pitchFamily="34" charset="-127"/>
                <a:cs typeface="Arial" charset="0"/>
              </a:rPr>
              <a:t>The eldest</a:t>
            </a:r>
            <a:r>
              <a:rPr lang="ko-KR" altLang="en-US" sz="1500" dirty="0">
                <a:latin typeface="+mj-lt"/>
                <a:ea typeface="Gulim" pitchFamily="34" charset="-127"/>
              </a:rPr>
              <a:t> </a:t>
            </a:r>
            <a:r>
              <a:rPr lang="en-US" altLang="ko-KR" sz="1500" dirty="0">
                <a:latin typeface="+mj-lt"/>
                <a:ea typeface="Gulim" pitchFamily="34" charset="-127"/>
              </a:rPr>
              <a:t>brother of </a:t>
            </a:r>
            <a:r>
              <a:rPr lang="en-US" altLang="ko-KR" sz="1500" dirty="0" err="1">
                <a:latin typeface="+mj-lt"/>
                <a:ea typeface="Gulim" pitchFamily="34" charset="-127"/>
              </a:rPr>
              <a:t>Mr</a:t>
            </a:r>
            <a:r>
              <a:rPr lang="en-US" altLang="ko-KR" sz="1500" dirty="0">
                <a:latin typeface="+mj-lt"/>
                <a:ea typeface="Gulim" pitchFamily="34" charset="-127"/>
              </a:rPr>
              <a:t> Kwok, Thomas and </a:t>
            </a:r>
            <a:r>
              <a:rPr lang="en-US" altLang="ko-KR" sz="1500" dirty="0" err="1">
                <a:latin typeface="+mj-lt"/>
                <a:ea typeface="Gulim" pitchFamily="34" charset="-127"/>
              </a:rPr>
              <a:t>Mr</a:t>
            </a:r>
            <a:r>
              <a:rPr lang="en-US" altLang="ko-KR" sz="1500" dirty="0">
                <a:latin typeface="+mj-lt"/>
                <a:ea typeface="Gulim" pitchFamily="34" charset="-127"/>
              </a:rPr>
              <a:t> Kwok, </a:t>
            </a:r>
            <a:r>
              <a:rPr lang="en-US" altLang="ko-KR" sz="1500" dirty="0" smtClean="0">
                <a:latin typeface="+mj-lt"/>
                <a:ea typeface="Gulim" pitchFamily="34" charset="-127"/>
              </a:rPr>
              <a:t>Raymond</a:t>
            </a:r>
            <a:endParaRPr lang="en-US" altLang="ko-KR" sz="1200" dirty="0">
              <a:latin typeface="+mj-lt"/>
              <a:ea typeface="Gulim" pitchFamily="34" charset="-127"/>
            </a:endParaRPr>
          </a:p>
          <a:p>
            <a:pPr>
              <a:buFontTx/>
              <a:buChar char="•"/>
            </a:pPr>
            <a:r>
              <a:rPr lang="en-US" altLang="ko-KR" sz="1200" dirty="0" smtClean="0">
                <a:latin typeface="+mj-lt"/>
                <a:ea typeface="Gulim" pitchFamily="34" charset="-127"/>
              </a:rPr>
              <a:t>s</a:t>
            </a:r>
            <a:endParaRPr lang="en-US" altLang="ko-KR" sz="1500" dirty="0">
              <a:latin typeface="+mj-lt"/>
              <a:ea typeface="Gulim" pitchFamily="34" charset="-127"/>
            </a:endParaRPr>
          </a:p>
        </p:txBody>
      </p:sp>
      <p:sp>
        <p:nvSpPr>
          <p:cNvPr id="29700" name="Rectangle 4"/>
          <p:cNvSpPr>
            <a:spLocks noRot="1" noChangeArrowheads="1"/>
          </p:cNvSpPr>
          <p:nvPr/>
        </p:nvSpPr>
        <p:spPr bwMode="auto">
          <a:xfrm>
            <a:off x="0" y="304800"/>
            <a:ext cx="4800600" cy="762000"/>
          </a:xfrm>
          <a:prstGeom prst="rect">
            <a:avLst/>
          </a:prstGeom>
          <a:noFill/>
          <a:ln w="9525">
            <a:noFill/>
            <a:miter lim="800000"/>
            <a:headEnd/>
            <a:tailEnd/>
          </a:ln>
        </p:spPr>
        <p:txBody>
          <a:bodyPr anchor="ctr"/>
          <a:lstStyle/>
          <a:p>
            <a:pPr algn="ctr"/>
            <a:r>
              <a:rPr lang="en-US" altLang="ko-KR" sz="3500" dirty="0">
                <a:latin typeface="+mj-lt"/>
                <a:ea typeface="Gulim" pitchFamily="34" charset="-127"/>
              </a:rPr>
              <a:t>Key People</a:t>
            </a:r>
          </a:p>
        </p:txBody>
      </p:sp>
    </p:spTree>
    <p:extLst>
      <p:ext uri="{BB962C8B-B14F-4D97-AF65-F5344CB8AC3E}">
        <p14:creationId xmlns="" xmlns:p14="http://schemas.microsoft.com/office/powerpoint/2010/main" val="188148644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a:stretch>
            <a:fillRect/>
          </a:stretch>
        </p:blipFill>
        <p:spPr bwMode="auto">
          <a:xfrm>
            <a:off x="304800" y="533400"/>
            <a:ext cx="920750" cy="1219200"/>
          </a:xfrm>
          <a:prstGeom prst="rect">
            <a:avLst/>
          </a:prstGeom>
          <a:noFill/>
          <a:ln w="9525">
            <a:noFill/>
            <a:miter lim="800000"/>
            <a:headEnd/>
            <a:tailEnd/>
          </a:ln>
        </p:spPr>
      </p:pic>
      <p:pic>
        <p:nvPicPr>
          <p:cNvPr id="30723" name="Picture 3"/>
          <p:cNvPicPr>
            <a:picLocks noChangeAspect="1" noChangeArrowheads="1"/>
          </p:cNvPicPr>
          <p:nvPr/>
        </p:nvPicPr>
        <p:blipFill>
          <a:blip r:embed="rId4" cstate="print"/>
          <a:srcRect/>
          <a:stretch>
            <a:fillRect/>
          </a:stretch>
        </p:blipFill>
        <p:spPr bwMode="auto">
          <a:xfrm>
            <a:off x="7924800" y="609600"/>
            <a:ext cx="914400" cy="1227138"/>
          </a:xfrm>
          <a:prstGeom prst="rect">
            <a:avLst/>
          </a:prstGeom>
          <a:noFill/>
          <a:ln w="9525">
            <a:noFill/>
            <a:miter lim="800000"/>
            <a:headEnd/>
            <a:tailEnd/>
          </a:ln>
        </p:spPr>
      </p:pic>
      <p:sp>
        <p:nvSpPr>
          <p:cNvPr id="30724" name="Text Box 4"/>
          <p:cNvSpPr txBox="1">
            <a:spLocks noChangeArrowheads="1"/>
          </p:cNvSpPr>
          <p:nvPr/>
        </p:nvSpPr>
        <p:spPr bwMode="auto">
          <a:xfrm>
            <a:off x="152400" y="1066800"/>
            <a:ext cx="4343400" cy="5293757"/>
          </a:xfrm>
          <a:prstGeom prst="rect">
            <a:avLst/>
          </a:prstGeom>
          <a:noFill/>
          <a:ln w="9525">
            <a:noFill/>
            <a:miter lim="800000"/>
            <a:headEnd/>
            <a:tailEnd/>
          </a:ln>
        </p:spPr>
        <p:txBody>
          <a:bodyPr>
            <a:spAutoFit/>
          </a:bodyPr>
          <a:lstStyle/>
          <a:p>
            <a:r>
              <a:rPr lang="ko-KR" altLang="en-US" sz="1300" b="1" dirty="0">
                <a:latin typeface="+mj-lt"/>
                <a:ea typeface="Gulim" pitchFamily="34" charset="-127"/>
              </a:rPr>
              <a:t>                </a:t>
            </a:r>
            <a:r>
              <a:rPr lang="ko-KR" altLang="en-US" sz="1300" b="1" dirty="0" smtClean="0">
                <a:latin typeface="+mj-lt"/>
                <a:ea typeface="Gulim" pitchFamily="34" charset="-127"/>
              </a:rPr>
              <a:t>             </a:t>
            </a:r>
            <a:r>
              <a:rPr lang="en-US" altLang="ko-KR" sz="1300" b="1" dirty="0">
                <a:latin typeface="+mj-lt"/>
                <a:ea typeface="Gulim" pitchFamily="34" charset="-127"/>
                <a:cs typeface="Arial" charset="0"/>
              </a:rPr>
              <a:t>KWOK Ping-</a:t>
            </a:r>
            <a:r>
              <a:rPr lang="en-US" altLang="ko-KR" sz="1300" b="1" dirty="0" err="1">
                <a:latin typeface="+mj-lt"/>
                <a:ea typeface="Gulim" pitchFamily="34" charset="-127"/>
                <a:cs typeface="Arial" charset="0"/>
              </a:rPr>
              <a:t>kwong</a:t>
            </a:r>
            <a:r>
              <a:rPr lang="en-US" altLang="ko-KR" sz="1300" b="1" dirty="0">
                <a:latin typeface="+mj-lt"/>
                <a:ea typeface="Gulim" pitchFamily="34" charset="-127"/>
                <a:cs typeface="Arial" charset="0"/>
              </a:rPr>
              <a:t>, Thomas </a:t>
            </a:r>
            <a:r>
              <a:rPr lang="en-US" altLang="ko-KR" sz="1300" dirty="0">
                <a:latin typeface="+mj-lt"/>
                <a:ea typeface="Gulim" pitchFamily="34" charset="-127"/>
                <a:cs typeface="Arial" charset="0"/>
              </a:rPr>
              <a:t/>
            </a:r>
            <a:br>
              <a:rPr lang="en-US" altLang="ko-KR" sz="1300" dirty="0">
                <a:latin typeface="+mj-lt"/>
                <a:ea typeface="Gulim" pitchFamily="34" charset="-127"/>
                <a:cs typeface="Arial" charset="0"/>
              </a:rPr>
            </a:br>
            <a:r>
              <a:rPr lang="en-US" altLang="ko-KR" sz="1300" dirty="0">
                <a:latin typeface="+mj-lt"/>
                <a:ea typeface="Gulim" pitchFamily="34" charset="-127"/>
                <a:cs typeface="Arial" charset="0"/>
              </a:rPr>
              <a:t>                     </a:t>
            </a:r>
            <a:r>
              <a:rPr lang="en-US" altLang="ko-KR" sz="1300" dirty="0" smtClean="0">
                <a:latin typeface="+mj-lt"/>
                <a:ea typeface="Gulim" pitchFamily="34" charset="-127"/>
                <a:cs typeface="Arial" charset="0"/>
              </a:rPr>
              <a:t>        MSc </a:t>
            </a:r>
            <a:r>
              <a:rPr lang="en-US" altLang="ko-KR" sz="1300" dirty="0">
                <a:latin typeface="+mj-lt"/>
                <a:ea typeface="Gulim" pitchFamily="34" charset="-127"/>
                <a:cs typeface="Arial" charset="0"/>
              </a:rPr>
              <a:t>(Bus </a:t>
            </a:r>
            <a:r>
              <a:rPr lang="en-US" altLang="ko-KR" sz="1300" dirty="0" err="1">
                <a:latin typeface="+mj-lt"/>
                <a:ea typeface="Gulim" pitchFamily="34" charset="-127"/>
                <a:cs typeface="Arial" charset="0"/>
              </a:rPr>
              <a:t>Adm</a:t>
            </a:r>
            <a:r>
              <a:rPr lang="en-US" altLang="ko-KR" sz="1300" dirty="0">
                <a:latin typeface="+mj-lt"/>
                <a:ea typeface="Gulim" pitchFamily="34" charset="-127"/>
                <a:cs typeface="Arial" charset="0"/>
              </a:rPr>
              <a:t>), BSc (Eng), FCPA, JP </a:t>
            </a:r>
            <a:br>
              <a:rPr lang="en-US" altLang="ko-KR" sz="1300" dirty="0">
                <a:latin typeface="+mj-lt"/>
                <a:ea typeface="Gulim" pitchFamily="34" charset="-127"/>
                <a:cs typeface="Arial" charset="0"/>
              </a:rPr>
            </a:br>
            <a:r>
              <a:rPr lang="en-US" altLang="ko-KR" sz="1300" dirty="0">
                <a:latin typeface="+mj-lt"/>
                <a:ea typeface="Gulim" pitchFamily="34" charset="-127"/>
                <a:cs typeface="Arial" charset="0"/>
              </a:rPr>
              <a:t>                     </a:t>
            </a:r>
            <a:r>
              <a:rPr lang="en-US" altLang="ko-KR" sz="1300" dirty="0" smtClean="0">
                <a:latin typeface="+mj-lt"/>
                <a:ea typeface="Gulim" pitchFamily="34" charset="-127"/>
                <a:cs typeface="Arial" charset="0"/>
              </a:rPr>
              <a:t>        Vice </a:t>
            </a:r>
            <a:r>
              <a:rPr lang="en-US" altLang="ko-KR" sz="1300" dirty="0">
                <a:latin typeface="+mj-lt"/>
                <a:ea typeface="Gulim" pitchFamily="34" charset="-127"/>
                <a:cs typeface="Arial" charset="0"/>
              </a:rPr>
              <a:t>Chairman and Managing Director</a:t>
            </a:r>
          </a:p>
          <a:p>
            <a:r>
              <a:rPr lang="en-US" altLang="ko-KR" sz="1300" dirty="0">
                <a:latin typeface="+mj-lt"/>
                <a:ea typeface="Gulim" pitchFamily="34" charset="-127"/>
                <a:cs typeface="Arial" charset="0"/>
              </a:rPr>
              <a:t>                     </a:t>
            </a:r>
            <a:r>
              <a:rPr lang="en-US" altLang="ko-KR" sz="1300" dirty="0" smtClean="0">
                <a:latin typeface="+mj-lt"/>
                <a:ea typeface="Gulim" pitchFamily="34" charset="-127"/>
                <a:cs typeface="Arial" charset="0"/>
              </a:rPr>
              <a:t>        Age</a:t>
            </a:r>
            <a:r>
              <a:rPr lang="en-US" altLang="ko-KR" sz="1300" dirty="0">
                <a:latin typeface="+mj-lt"/>
                <a:ea typeface="Gulim" pitchFamily="34" charset="-127"/>
                <a:cs typeface="Arial" charset="0"/>
              </a:rPr>
              <a:t>: </a:t>
            </a:r>
            <a:r>
              <a:rPr lang="en-US" altLang="ko-KR" sz="1300" dirty="0" smtClean="0">
                <a:latin typeface="+mj-lt"/>
                <a:ea typeface="Gulim" pitchFamily="34" charset="-127"/>
                <a:cs typeface="Arial" charset="0"/>
              </a:rPr>
              <a:t>59 </a:t>
            </a:r>
            <a:r>
              <a:rPr lang="en-US" altLang="ko-KR" sz="1300" dirty="0">
                <a:latin typeface="+mj-lt"/>
                <a:ea typeface="Gulim" pitchFamily="34" charset="-127"/>
                <a:cs typeface="Arial" charset="0"/>
              </a:rPr>
              <a:t> </a:t>
            </a:r>
          </a:p>
          <a:p>
            <a:pPr>
              <a:buFontTx/>
              <a:buChar char="•"/>
            </a:pPr>
            <a:r>
              <a:rPr lang="en-US" altLang="ko-KR" sz="1300" dirty="0">
                <a:latin typeface="+mj-lt"/>
                <a:ea typeface="Gulim" pitchFamily="34" charset="-127"/>
                <a:cs typeface="Arial" charset="0"/>
              </a:rPr>
              <a:t>Has been with the Group for </a:t>
            </a:r>
            <a:r>
              <a:rPr lang="en-US" altLang="ko-KR" sz="1300" dirty="0" smtClean="0">
                <a:latin typeface="+mj-lt"/>
                <a:ea typeface="Gulim" pitchFamily="34" charset="-127"/>
                <a:cs typeface="Arial" charset="0"/>
              </a:rPr>
              <a:t>32 </a:t>
            </a:r>
            <a:r>
              <a:rPr lang="en-US" altLang="ko-KR" sz="1300" dirty="0">
                <a:latin typeface="+mj-lt"/>
                <a:ea typeface="Gulim" pitchFamily="34" charset="-127"/>
                <a:cs typeface="Arial" charset="0"/>
              </a:rPr>
              <a:t>years. </a:t>
            </a:r>
          </a:p>
          <a:p>
            <a:pPr>
              <a:buFontTx/>
              <a:buChar char="•"/>
            </a:pPr>
            <a:r>
              <a:rPr lang="en-US" altLang="ko-KR" sz="1300" dirty="0">
                <a:latin typeface="+mj-lt"/>
                <a:ea typeface="Gulim" pitchFamily="34" charset="-127"/>
                <a:cs typeface="Arial" charset="0"/>
              </a:rPr>
              <a:t>Master's degree in Business Administration from The London Business School, University of London and a Bachelor's degree in Civil Engineering from Imperial College, University of London. </a:t>
            </a:r>
          </a:p>
          <a:p>
            <a:pPr>
              <a:buFontTx/>
              <a:buChar char="•"/>
            </a:pPr>
            <a:r>
              <a:rPr lang="en-US" altLang="ko-KR" sz="1300" dirty="0">
                <a:latin typeface="+mj-lt"/>
                <a:ea typeface="Gulim" pitchFamily="34" charset="-127"/>
                <a:cs typeface="Arial" charset="0"/>
              </a:rPr>
              <a:t>Chairman of Route 3 (CPS) Company Limited, Joint Chairman of IFC Development Limited, Executive Director of </a:t>
            </a:r>
            <a:r>
              <a:rPr lang="en-US" altLang="ko-KR" sz="1300" dirty="0" err="1">
                <a:latin typeface="+mj-lt"/>
                <a:ea typeface="Gulim" pitchFamily="34" charset="-127"/>
                <a:cs typeface="Arial" charset="0"/>
              </a:rPr>
              <a:t>SUNeVision</a:t>
            </a:r>
            <a:r>
              <a:rPr lang="en-US" altLang="ko-KR" sz="1300" dirty="0">
                <a:latin typeface="+mj-lt"/>
                <a:ea typeface="Gulim" pitchFamily="34" charset="-127"/>
                <a:cs typeface="Arial" charset="0"/>
              </a:rPr>
              <a:t> Holdings Ltd. ,Independent Non-Executive Director of The Bank of East Asia, Limited. </a:t>
            </a:r>
          </a:p>
          <a:p>
            <a:pPr>
              <a:buFontTx/>
              <a:buChar char="•"/>
            </a:pPr>
            <a:r>
              <a:rPr lang="en-US" altLang="ko-KR" sz="1300" dirty="0" smtClean="0">
                <a:latin typeface="+mj-lt"/>
                <a:ea typeface="Gulim" pitchFamily="34" charset="-127"/>
                <a:cs typeface="Arial" charset="0"/>
              </a:rPr>
              <a:t>Chairman </a:t>
            </a:r>
            <a:r>
              <a:rPr lang="en-US" altLang="ko-KR" sz="1300" dirty="0">
                <a:latin typeface="+mj-lt"/>
                <a:ea typeface="Gulim" pitchFamily="34" charset="-127"/>
                <a:cs typeface="Arial" charset="0"/>
              </a:rPr>
              <a:t>of the Board of Directors of the Faculty of Business and Economics of the University of Hong Kong</a:t>
            </a:r>
          </a:p>
          <a:p>
            <a:pPr>
              <a:buFontTx/>
              <a:buChar char="•"/>
            </a:pPr>
            <a:r>
              <a:rPr lang="en-US" altLang="ko-KR" sz="1300" dirty="0">
                <a:latin typeface="+mj-lt"/>
                <a:ea typeface="Gulim" pitchFamily="34" charset="-127"/>
                <a:cs typeface="Arial" charset="0"/>
              </a:rPr>
              <a:t>Executive Vice President of The Real Estate Developers Association of Hong Kong. </a:t>
            </a:r>
          </a:p>
          <a:p>
            <a:pPr>
              <a:buFontTx/>
              <a:buChar char="•"/>
            </a:pPr>
            <a:r>
              <a:rPr lang="en-US" altLang="ko-KR" sz="1300" dirty="0">
                <a:latin typeface="+mj-lt"/>
                <a:ea typeface="Gulim" pitchFamily="34" charset="-127"/>
                <a:cs typeface="Arial" charset="0"/>
              </a:rPr>
              <a:t>Government appointed Member of Exchange Fund Advisory Committee, the Economic and Employment Council, the Provisional Construction Industry Co-ordination Board and the Council for Sustainable Development. </a:t>
            </a:r>
          </a:p>
          <a:p>
            <a:pPr>
              <a:buFontTx/>
              <a:buChar char="•"/>
            </a:pPr>
            <a:r>
              <a:rPr lang="en-US" altLang="ko-KR" sz="1300" dirty="0">
                <a:latin typeface="+mj-lt"/>
                <a:ea typeface="Gulim" pitchFamily="34" charset="-127"/>
                <a:cs typeface="Arial" charset="0"/>
              </a:rPr>
              <a:t>Served as a Member of the Business Advisory Group, the Land &amp; Building Advisory Committee, the Registered Contractors' Disciplinary Board and the General Chamber of Commerce Industrial Affairs Committee. </a:t>
            </a:r>
          </a:p>
          <a:p>
            <a:pPr>
              <a:buFontTx/>
              <a:buChar char="•"/>
            </a:pPr>
            <a:r>
              <a:rPr lang="en-US" altLang="ko-KR" sz="1300" dirty="0">
                <a:latin typeface="+mj-lt"/>
                <a:ea typeface="Gulim" pitchFamily="34" charset="-127"/>
                <a:cs typeface="Arial" charset="0"/>
              </a:rPr>
              <a:t>Many other roles in civic activities</a:t>
            </a:r>
          </a:p>
        </p:txBody>
      </p:sp>
      <p:sp>
        <p:nvSpPr>
          <p:cNvPr id="30725" name="Text Box 5"/>
          <p:cNvSpPr txBox="1">
            <a:spLocks noChangeArrowheads="1"/>
          </p:cNvSpPr>
          <p:nvPr/>
        </p:nvSpPr>
        <p:spPr bwMode="auto">
          <a:xfrm>
            <a:off x="4572000" y="1066800"/>
            <a:ext cx="4267200" cy="5293757"/>
          </a:xfrm>
          <a:prstGeom prst="rect">
            <a:avLst/>
          </a:prstGeom>
          <a:noFill/>
          <a:ln w="9525">
            <a:noFill/>
            <a:miter lim="800000"/>
            <a:headEnd/>
            <a:tailEnd/>
          </a:ln>
        </p:spPr>
        <p:txBody>
          <a:bodyPr>
            <a:spAutoFit/>
          </a:bodyPr>
          <a:lstStyle/>
          <a:p>
            <a:r>
              <a:rPr lang="en-US" altLang="ko-KR" sz="1300" b="1" dirty="0">
                <a:latin typeface="+mj-lt"/>
                <a:ea typeface="Gulim" pitchFamily="34" charset="-127"/>
                <a:cs typeface="Arial" charset="0"/>
              </a:rPr>
              <a:t>KWOK Ping-</a:t>
            </a:r>
            <a:r>
              <a:rPr lang="en-US" altLang="ko-KR" sz="1300" b="1" dirty="0" err="1">
                <a:latin typeface="+mj-lt"/>
                <a:ea typeface="Gulim" pitchFamily="34" charset="-127"/>
                <a:cs typeface="Arial" charset="0"/>
              </a:rPr>
              <a:t>luen</a:t>
            </a:r>
            <a:r>
              <a:rPr lang="en-US" altLang="ko-KR" sz="1300" b="1" dirty="0">
                <a:latin typeface="+mj-lt"/>
                <a:ea typeface="Gulim" pitchFamily="34" charset="-127"/>
                <a:cs typeface="Arial" charset="0"/>
              </a:rPr>
              <a:t>, Raymond </a:t>
            </a:r>
            <a:r>
              <a:rPr lang="en-US" altLang="ko-KR" sz="1300" dirty="0">
                <a:latin typeface="+mj-lt"/>
                <a:ea typeface="Gulim" pitchFamily="34" charset="-127"/>
                <a:cs typeface="Arial" charset="0"/>
              </a:rPr>
              <a:t/>
            </a:r>
            <a:br>
              <a:rPr lang="en-US" altLang="ko-KR" sz="1300" dirty="0">
                <a:latin typeface="+mj-lt"/>
                <a:ea typeface="Gulim" pitchFamily="34" charset="-127"/>
                <a:cs typeface="Arial" charset="0"/>
              </a:rPr>
            </a:br>
            <a:r>
              <a:rPr lang="en-US" altLang="ko-KR" sz="1300" dirty="0">
                <a:latin typeface="+mj-lt"/>
                <a:ea typeface="Gulim" pitchFamily="34" charset="-127"/>
                <a:cs typeface="Arial" charset="0"/>
              </a:rPr>
              <a:t>MA(</a:t>
            </a:r>
            <a:r>
              <a:rPr lang="en-US" altLang="ko-KR" sz="1300" dirty="0" err="1">
                <a:latin typeface="+mj-lt"/>
                <a:ea typeface="Gulim" pitchFamily="34" charset="-127"/>
                <a:cs typeface="Arial" charset="0"/>
              </a:rPr>
              <a:t>Cantab</a:t>
            </a:r>
            <a:r>
              <a:rPr lang="en-US" altLang="ko-KR" sz="1300" dirty="0">
                <a:latin typeface="+mj-lt"/>
                <a:ea typeface="Gulim" pitchFamily="34" charset="-127"/>
                <a:cs typeface="Arial" charset="0"/>
              </a:rPr>
              <a:t>), MBA, Hon DBA, Hon LLD, JP </a:t>
            </a:r>
            <a:br>
              <a:rPr lang="en-US" altLang="ko-KR" sz="1300" dirty="0">
                <a:latin typeface="+mj-lt"/>
                <a:ea typeface="Gulim" pitchFamily="34" charset="-127"/>
                <a:cs typeface="Arial" charset="0"/>
              </a:rPr>
            </a:br>
            <a:r>
              <a:rPr lang="en-US" altLang="ko-KR" sz="1300" dirty="0">
                <a:latin typeface="+mj-lt"/>
                <a:ea typeface="Gulim" pitchFamily="34" charset="-127"/>
                <a:cs typeface="Arial" charset="0"/>
              </a:rPr>
              <a:t>Vice Chairman and Managing Director</a:t>
            </a:r>
          </a:p>
          <a:p>
            <a:r>
              <a:rPr lang="en-US" altLang="ko-KR" sz="1300" dirty="0">
                <a:latin typeface="+mj-lt"/>
                <a:ea typeface="Gulim" pitchFamily="34" charset="-127"/>
                <a:cs typeface="Arial" charset="0"/>
              </a:rPr>
              <a:t>Age: </a:t>
            </a:r>
            <a:r>
              <a:rPr lang="en-US" altLang="ko-KR" sz="1300" dirty="0" smtClean="0">
                <a:latin typeface="+mj-lt"/>
                <a:ea typeface="Gulim" pitchFamily="34" charset="-127"/>
                <a:cs typeface="Arial" charset="0"/>
              </a:rPr>
              <a:t>57 </a:t>
            </a:r>
            <a:r>
              <a:rPr lang="en-US" altLang="ko-KR" sz="1300" dirty="0">
                <a:latin typeface="+mj-lt"/>
                <a:ea typeface="Gulim" pitchFamily="34" charset="-127"/>
                <a:cs typeface="Arial" charset="0"/>
              </a:rPr>
              <a:t> </a:t>
            </a:r>
          </a:p>
          <a:p>
            <a:pPr>
              <a:buFontTx/>
              <a:buChar char="•"/>
            </a:pPr>
            <a:r>
              <a:rPr lang="en-US" altLang="ko-KR" sz="1300" dirty="0">
                <a:latin typeface="+mj-lt"/>
                <a:ea typeface="Gulim" pitchFamily="34" charset="-127"/>
                <a:cs typeface="Arial" charset="0"/>
              </a:rPr>
              <a:t>Group for </a:t>
            </a:r>
            <a:r>
              <a:rPr lang="en-US" altLang="ko-KR" sz="1300" dirty="0" smtClean="0">
                <a:latin typeface="+mj-lt"/>
                <a:ea typeface="Gulim" pitchFamily="34" charset="-127"/>
                <a:cs typeface="Arial" charset="0"/>
              </a:rPr>
              <a:t>31 </a:t>
            </a:r>
            <a:r>
              <a:rPr lang="en-US" altLang="ko-KR" sz="1300" dirty="0">
                <a:latin typeface="+mj-lt"/>
                <a:ea typeface="Gulim" pitchFamily="34" charset="-127"/>
                <a:cs typeface="Arial" charset="0"/>
              </a:rPr>
              <a:t>years. </a:t>
            </a:r>
          </a:p>
          <a:p>
            <a:pPr>
              <a:buFontTx/>
              <a:buChar char="•"/>
            </a:pPr>
            <a:r>
              <a:rPr lang="en-US" altLang="ko-KR" sz="1300" dirty="0">
                <a:latin typeface="+mj-lt"/>
                <a:ea typeface="Gulim" pitchFamily="34" charset="-127"/>
                <a:cs typeface="Arial" charset="0"/>
              </a:rPr>
              <a:t>Master of Arts degree in Law from Cambridge University, a Master degree in Business Administration from Harvard University, an Honorary Doctorate degree in Business Administration from The Open University of Hong Kong and an Honorary Doctorate degree in Laws from The Chinese University of Hong Kong. </a:t>
            </a:r>
          </a:p>
          <a:p>
            <a:pPr>
              <a:buFontTx/>
              <a:buChar char="•"/>
            </a:pPr>
            <a:r>
              <a:rPr lang="en-US" altLang="ko-KR" sz="1300" dirty="0">
                <a:latin typeface="+mj-lt"/>
                <a:ea typeface="Gulim" pitchFamily="34" charset="-127"/>
                <a:cs typeface="Arial" charset="0"/>
              </a:rPr>
              <a:t>Chairman of </a:t>
            </a:r>
            <a:r>
              <a:rPr lang="en-US" altLang="ko-KR" sz="1300" dirty="0" err="1">
                <a:latin typeface="+mj-lt"/>
                <a:ea typeface="Gulim" pitchFamily="34" charset="-127"/>
                <a:cs typeface="Arial" charset="0"/>
              </a:rPr>
              <a:t>SUNeVision</a:t>
            </a:r>
            <a:r>
              <a:rPr lang="en-US" altLang="ko-KR" sz="1300" dirty="0">
                <a:latin typeface="+mj-lt"/>
                <a:ea typeface="Gulim" pitchFamily="34" charset="-127"/>
                <a:cs typeface="Arial" charset="0"/>
              </a:rPr>
              <a:t> Holdings Ltd., Chairman of </a:t>
            </a:r>
            <a:r>
              <a:rPr lang="en-US" altLang="ko-KR" sz="1300" dirty="0" err="1">
                <a:latin typeface="+mj-lt"/>
                <a:ea typeface="Gulim" pitchFamily="34" charset="-127"/>
                <a:cs typeface="Arial" charset="0"/>
              </a:rPr>
              <a:t>SmarTone</a:t>
            </a:r>
            <a:r>
              <a:rPr lang="en-US" altLang="ko-KR" sz="1300" dirty="0">
                <a:latin typeface="+mj-lt"/>
                <a:ea typeface="Gulim" pitchFamily="34" charset="-127"/>
                <a:cs typeface="Arial" charset="0"/>
              </a:rPr>
              <a:t> Telecommunications Holdings Limited, a Director of The Kowloon Motor Bus Holdings Limited and an Independent Non-Executive Director of Standard Chartered Bank (Hong Kong) Limited.</a:t>
            </a:r>
          </a:p>
          <a:p>
            <a:pPr>
              <a:buFontTx/>
              <a:buChar char="•"/>
            </a:pPr>
            <a:r>
              <a:rPr lang="en-US" altLang="ko-KR" sz="1300" dirty="0">
                <a:latin typeface="+mj-lt"/>
                <a:ea typeface="Gulim" pitchFamily="34" charset="-127"/>
                <a:cs typeface="Arial" charset="0"/>
              </a:rPr>
              <a:t>Non-Executive Director of the Securities and Futures Commission, a Director of The Real Estate Developers Association of Hong Kong, a Member of the General Committee of The Hong Kong General Chamber of Commerce, a Member of the Hong Kong Port Development Council, Vice-Chairman of the Council of The Chinese University of Hong Kong.</a:t>
            </a:r>
          </a:p>
          <a:p>
            <a:pPr>
              <a:buFontTx/>
              <a:buChar char="•"/>
            </a:pPr>
            <a:r>
              <a:rPr lang="en-US" altLang="ko-KR" sz="1300" dirty="0">
                <a:latin typeface="+mj-lt"/>
                <a:ea typeface="Gulim" pitchFamily="34" charset="-127"/>
                <a:cs typeface="Arial" charset="0"/>
              </a:rPr>
              <a:t>Chairman of the Management Committees of the Police Children's Education Trust and the Police Education and Welfare Trust. </a:t>
            </a:r>
          </a:p>
        </p:txBody>
      </p:sp>
      <p:sp>
        <p:nvSpPr>
          <p:cNvPr id="30726" name="Rectangle 6"/>
          <p:cNvSpPr>
            <a:spLocks noRot="1" noChangeArrowheads="1"/>
          </p:cNvSpPr>
          <p:nvPr/>
        </p:nvSpPr>
        <p:spPr bwMode="auto">
          <a:xfrm>
            <a:off x="0" y="152400"/>
            <a:ext cx="4800600" cy="762000"/>
          </a:xfrm>
          <a:prstGeom prst="rect">
            <a:avLst/>
          </a:prstGeom>
          <a:noFill/>
          <a:ln w="9525">
            <a:noFill/>
            <a:miter lim="800000"/>
            <a:headEnd/>
            <a:tailEnd/>
          </a:ln>
        </p:spPr>
        <p:txBody>
          <a:bodyPr anchor="ctr"/>
          <a:lstStyle/>
          <a:p>
            <a:pPr algn="ctr"/>
            <a:r>
              <a:rPr lang="ko-KR" altLang="en-US" sz="3500" dirty="0">
                <a:latin typeface="Verdana" charset="0"/>
                <a:ea typeface="Gulim" pitchFamily="34" charset="-127"/>
              </a:rPr>
              <a:t>   </a:t>
            </a:r>
            <a:r>
              <a:rPr lang="en-US" altLang="ko-KR" sz="3500" dirty="0">
                <a:latin typeface="+mj-lt"/>
                <a:ea typeface="Gulim" pitchFamily="34" charset="-127"/>
              </a:rPr>
              <a:t>Key People</a:t>
            </a:r>
          </a:p>
        </p:txBody>
      </p:sp>
    </p:spTree>
    <p:extLst>
      <p:ext uri="{BB962C8B-B14F-4D97-AF65-F5344CB8AC3E}">
        <p14:creationId xmlns="" xmlns:p14="http://schemas.microsoft.com/office/powerpoint/2010/main" val="40188050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Duk\Desktop\rev1.jpg"/>
          <p:cNvPicPr>
            <a:picLocks noChangeAspect="1" noChangeArrowheads="1"/>
          </p:cNvPicPr>
          <p:nvPr/>
        </p:nvPicPr>
        <p:blipFill>
          <a:blip r:embed="rId3" cstate="print"/>
          <a:srcRect/>
          <a:stretch>
            <a:fillRect/>
          </a:stretch>
        </p:blipFill>
        <p:spPr bwMode="auto">
          <a:xfrm>
            <a:off x="395288" y="0"/>
            <a:ext cx="8301037" cy="6524625"/>
          </a:xfrm>
          <a:prstGeom prst="rect">
            <a:avLst/>
          </a:prstGeom>
          <a:noFill/>
          <a:ln w="9525">
            <a:noFill/>
            <a:miter lim="800000"/>
            <a:headEnd/>
            <a:tailEnd/>
          </a:ln>
        </p:spPr>
      </p:pic>
      <p:sp>
        <p:nvSpPr>
          <p:cNvPr id="3" name="矩形 2"/>
          <p:cNvSpPr/>
          <p:nvPr/>
        </p:nvSpPr>
        <p:spPr>
          <a:xfrm>
            <a:off x="395288" y="3141663"/>
            <a:ext cx="8208962" cy="935037"/>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67705"/>
            <a:ext cx="4787900" cy="4525963"/>
          </a:xfrm>
        </p:spPr>
        <p:txBody>
          <a:bodyPr>
            <a:normAutofit fontScale="70000" lnSpcReduction="20000"/>
          </a:bodyPr>
          <a:lstStyle/>
          <a:p>
            <a:r>
              <a:rPr lang="en-US" b="1" dirty="0" smtClean="0"/>
              <a:t>Dr LEE </a:t>
            </a:r>
            <a:r>
              <a:rPr lang="en-US" b="1" dirty="0" err="1" smtClean="0"/>
              <a:t>Shau-kee</a:t>
            </a:r>
            <a:endParaRPr lang="en-US" b="1" dirty="0" smtClean="0"/>
          </a:p>
          <a:p>
            <a:pPr lvl="1"/>
            <a:r>
              <a:rPr lang="en-US" b="1" dirty="0" smtClean="0"/>
              <a:t>Vice Chairman and Non-Executive Director</a:t>
            </a:r>
          </a:p>
          <a:p>
            <a:pPr lvl="1"/>
            <a:r>
              <a:rPr lang="en-US" b="1" dirty="0" smtClean="0"/>
              <a:t>Age: 81</a:t>
            </a:r>
          </a:p>
          <a:p>
            <a:pPr lvl="1"/>
            <a:r>
              <a:rPr lang="en-US" b="1" dirty="0" smtClean="0"/>
              <a:t>Non-Executive Director of the company for the last 37 year</a:t>
            </a:r>
          </a:p>
          <a:p>
            <a:pPr lvl="1"/>
            <a:r>
              <a:rPr lang="en-US" dirty="0" smtClean="0"/>
              <a:t>Founder and Chairman and Managing Director of Henderson Land Development Company Limited and Henderson Investment Limited</a:t>
            </a:r>
          </a:p>
          <a:p>
            <a:pPr lvl="1"/>
            <a:r>
              <a:rPr lang="en-US" dirty="0" smtClean="0"/>
              <a:t>Engaged in property development in Hong Kong for more than 50 years. </a:t>
            </a:r>
          </a:p>
          <a:p>
            <a:pPr lvl="1"/>
            <a:r>
              <a:rPr lang="en-US" dirty="0" smtClean="0"/>
              <a:t>Chairman of The Hong Kong and China Gas Company Limited and Miramar Hotel and Investment Company, Limited as well as a Director of Hong Kong Ferry (Holdings) Company Limited and The Bank of East Asia, Limited. </a:t>
            </a:r>
            <a:endParaRPr lang="en-CA" dirty="0"/>
          </a:p>
        </p:txBody>
      </p:sp>
      <p:pic>
        <p:nvPicPr>
          <p:cNvPr id="74754" name="Picture 2"/>
          <p:cNvPicPr>
            <a:picLocks noGrp="1" noChangeAspect="1" noChangeArrowheads="1"/>
          </p:cNvPicPr>
          <p:nvPr>
            <p:ph sz="half" idx="2"/>
          </p:nvPr>
        </p:nvPicPr>
        <p:blipFill>
          <a:blip r:embed="rId3" cstate="print"/>
          <a:srcRect/>
          <a:stretch>
            <a:fillRect/>
          </a:stretch>
        </p:blipFill>
        <p:spPr bwMode="auto">
          <a:xfrm>
            <a:off x="5619750" y="1167705"/>
            <a:ext cx="2095500" cy="2914650"/>
          </a:xfrm>
          <a:prstGeom prst="rect">
            <a:avLst/>
          </a:prstGeom>
          <a:noFill/>
          <a:ln w="9525">
            <a:noFill/>
            <a:miter lim="800000"/>
            <a:headEnd/>
            <a:tailEnd/>
          </a:ln>
        </p:spPr>
      </p:pic>
      <p:sp>
        <p:nvSpPr>
          <p:cNvPr id="5" name="TextBox 4"/>
          <p:cNvSpPr txBox="1"/>
          <p:nvPr/>
        </p:nvSpPr>
        <p:spPr>
          <a:xfrm>
            <a:off x="-876300" y="4457700"/>
            <a:ext cx="184666" cy="369332"/>
          </a:xfrm>
          <a:prstGeom prst="rect">
            <a:avLst/>
          </a:prstGeom>
          <a:noFill/>
        </p:spPr>
        <p:txBody>
          <a:bodyPr wrap="none" rtlCol="0">
            <a:spAutoFit/>
          </a:bodyPr>
          <a:lstStyle/>
          <a:p>
            <a:endParaRPr lang="en-US"/>
          </a:p>
        </p:txBody>
      </p:sp>
      <p:sp>
        <p:nvSpPr>
          <p:cNvPr id="6" name="Rectangle 6"/>
          <p:cNvSpPr>
            <a:spLocks noRot="1" noChangeArrowheads="1"/>
          </p:cNvSpPr>
          <p:nvPr/>
        </p:nvSpPr>
        <p:spPr bwMode="auto">
          <a:xfrm>
            <a:off x="12700" y="228600"/>
            <a:ext cx="4800600" cy="762000"/>
          </a:xfrm>
          <a:prstGeom prst="rect">
            <a:avLst/>
          </a:prstGeom>
          <a:noFill/>
          <a:ln w="9525">
            <a:noFill/>
            <a:miter lim="800000"/>
            <a:headEnd/>
            <a:tailEnd/>
          </a:ln>
        </p:spPr>
        <p:txBody>
          <a:bodyPr anchor="ctr"/>
          <a:lstStyle/>
          <a:p>
            <a:pPr algn="ctr"/>
            <a:r>
              <a:rPr lang="ko-KR" altLang="en-US" sz="3500" dirty="0">
                <a:latin typeface="Verdana" charset="0"/>
                <a:ea typeface="Gulim" pitchFamily="34" charset="-127"/>
              </a:rPr>
              <a:t>   </a:t>
            </a:r>
            <a:r>
              <a:rPr lang="en-US" altLang="ko-KR" sz="3500" dirty="0">
                <a:latin typeface="+mj-lt"/>
                <a:ea typeface="Gulim" pitchFamily="34" charset="-127"/>
              </a:rPr>
              <a:t>Key People</a:t>
            </a:r>
          </a:p>
        </p:txBody>
      </p:sp>
    </p:spTree>
    <p:extLst>
      <p:ext uri="{BB962C8B-B14F-4D97-AF65-F5344CB8AC3E}">
        <p14:creationId xmlns="" xmlns:p14="http://schemas.microsoft.com/office/powerpoint/2010/main" val="3293911600"/>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畫面剪輯"/>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371600" y="762000"/>
            <a:ext cx="6553200" cy="5416290"/>
          </a:xfrm>
          <a:prstGeom prst="rect">
            <a:avLst/>
          </a:prstGeom>
        </p:spPr>
      </p:pic>
    </p:spTree>
    <p:extLst>
      <p:ext uri="{BB962C8B-B14F-4D97-AF65-F5344CB8AC3E}">
        <p14:creationId xmlns="" xmlns:p14="http://schemas.microsoft.com/office/powerpoint/2010/main" val="104329803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905000"/>
            <a:ext cx="8229600" cy="4114800"/>
          </a:xfrm>
          <a:prstGeom prst="rect">
            <a:avLst/>
          </a:prstGeom>
          <a:noFill/>
          <a:ln w="9525">
            <a:noFill/>
            <a:miter lim="800000"/>
            <a:headEnd/>
            <a:tailEnd/>
          </a:ln>
        </p:spPr>
        <p:txBody>
          <a:bodyPr/>
          <a:lstStyle/>
          <a:p>
            <a:pPr marL="342900" indent="-342900">
              <a:lnSpc>
                <a:spcPct val="80000"/>
              </a:lnSpc>
              <a:spcBef>
                <a:spcPct val="20000"/>
              </a:spcBef>
            </a:pPr>
            <a:endParaRPr lang="en-US" altLang="ko-KR" sz="3200">
              <a:solidFill>
                <a:schemeClr val="bg1"/>
              </a:solidFill>
              <a:latin typeface="Verdana" charset="0"/>
              <a:ea typeface="Gulim" pitchFamily="34" charset="-127"/>
            </a:endParaRPr>
          </a:p>
          <a:p>
            <a:pPr marL="342900" indent="-342900">
              <a:spcBef>
                <a:spcPct val="20000"/>
              </a:spcBef>
              <a:buFontTx/>
              <a:buChar char="•"/>
            </a:pPr>
            <a:endParaRPr lang="en-US" altLang="ko-KR" sz="3200">
              <a:solidFill>
                <a:schemeClr val="bg1"/>
              </a:solidFill>
              <a:ea typeface="Gulim" pitchFamily="34" charset="-127"/>
            </a:endParaRPr>
          </a:p>
        </p:txBody>
      </p:sp>
      <p:sp>
        <p:nvSpPr>
          <p:cNvPr id="31747" name="Rectangle 3"/>
          <p:cNvSpPr>
            <a:spLocks noChangeArrowheads="1"/>
          </p:cNvSpPr>
          <p:nvPr/>
        </p:nvSpPr>
        <p:spPr bwMode="auto">
          <a:xfrm>
            <a:off x="0" y="908050"/>
            <a:ext cx="8856663" cy="5038725"/>
          </a:xfrm>
          <a:prstGeom prst="rect">
            <a:avLst/>
          </a:prstGeom>
          <a:noFill/>
          <a:ln w="9525">
            <a:noFill/>
            <a:miter lim="800000"/>
            <a:headEnd/>
            <a:tailEnd/>
          </a:ln>
        </p:spPr>
        <p:txBody>
          <a:bodyPr/>
          <a:lstStyle/>
          <a:p>
            <a:pPr marL="342900" indent="-342900">
              <a:lnSpc>
                <a:spcPct val="80000"/>
              </a:lnSpc>
              <a:spcBef>
                <a:spcPct val="20000"/>
              </a:spcBef>
            </a:pPr>
            <a:endParaRPr lang="en-US" altLang="ko-KR" sz="2000" u="sng">
              <a:solidFill>
                <a:schemeClr val="bg1"/>
              </a:solidFill>
              <a:latin typeface="Verdana" charset="0"/>
              <a:ea typeface="Gulim" pitchFamily="34" charset="-127"/>
            </a:endParaRPr>
          </a:p>
          <a:p>
            <a:pPr marL="342900" indent="-342900">
              <a:lnSpc>
                <a:spcPct val="80000"/>
              </a:lnSpc>
              <a:spcBef>
                <a:spcPct val="20000"/>
              </a:spcBef>
            </a:pPr>
            <a:endParaRPr lang="en-US" altLang="ko-KR" sz="2000" u="sng">
              <a:solidFill>
                <a:schemeClr val="bg1"/>
              </a:solidFill>
              <a:latin typeface="Verdana" charset="0"/>
              <a:ea typeface="Gulim" pitchFamily="34" charset="-127"/>
            </a:endParaRPr>
          </a:p>
          <a:p>
            <a:pPr marL="342900" indent="-342900">
              <a:lnSpc>
                <a:spcPct val="80000"/>
              </a:lnSpc>
              <a:spcBef>
                <a:spcPct val="20000"/>
              </a:spcBef>
            </a:pPr>
            <a:endParaRPr lang="en-US" altLang="ko-KR" sz="2000" u="sng">
              <a:solidFill>
                <a:schemeClr val="bg1"/>
              </a:solidFill>
              <a:latin typeface="Verdana" charset="0"/>
              <a:ea typeface="Gulim" pitchFamily="34" charset="-127"/>
            </a:endParaRPr>
          </a:p>
        </p:txBody>
      </p:sp>
      <p:sp>
        <p:nvSpPr>
          <p:cNvPr id="31748" name="Rectangle 4"/>
          <p:cNvSpPr>
            <a:spLocks noChangeArrowheads="1"/>
          </p:cNvSpPr>
          <p:nvPr/>
        </p:nvSpPr>
        <p:spPr bwMode="auto">
          <a:xfrm>
            <a:off x="12700" y="346075"/>
            <a:ext cx="4787900" cy="692150"/>
          </a:xfrm>
          <a:prstGeom prst="rect">
            <a:avLst/>
          </a:prstGeom>
          <a:noFill/>
          <a:ln w="9525">
            <a:noFill/>
            <a:miter lim="800000"/>
            <a:headEnd/>
            <a:tailEnd/>
          </a:ln>
        </p:spPr>
        <p:txBody>
          <a:bodyPr anchor="b" anchorCtr="1"/>
          <a:lstStyle/>
          <a:p>
            <a:pPr algn="ctr"/>
            <a:r>
              <a:rPr lang="en-US" altLang="ko-KR" sz="3200" dirty="0">
                <a:latin typeface="+mj-lt"/>
                <a:ea typeface="Gulim" pitchFamily="34" charset="-127"/>
              </a:rPr>
              <a:t>Key People</a:t>
            </a:r>
          </a:p>
        </p:txBody>
      </p:sp>
      <p:sp>
        <p:nvSpPr>
          <p:cNvPr id="31750" name="Text Box 6"/>
          <p:cNvSpPr txBox="1">
            <a:spLocks noChangeArrowheads="1"/>
          </p:cNvSpPr>
          <p:nvPr/>
        </p:nvSpPr>
        <p:spPr bwMode="auto">
          <a:xfrm>
            <a:off x="611188" y="1412875"/>
            <a:ext cx="3816350" cy="4662815"/>
          </a:xfrm>
          <a:prstGeom prst="rect">
            <a:avLst/>
          </a:prstGeom>
          <a:noFill/>
          <a:ln w="9525">
            <a:noFill/>
            <a:miter lim="800000"/>
            <a:headEnd/>
            <a:tailEnd/>
          </a:ln>
        </p:spPr>
        <p:txBody>
          <a:bodyPr>
            <a:spAutoFit/>
          </a:bodyPr>
          <a:lstStyle/>
          <a:p>
            <a:pPr latinLnBrk="1"/>
            <a:r>
              <a:rPr kumimoji="1" lang="en-US" altLang="ko-KR" b="1" dirty="0">
                <a:latin typeface="+mj-lt"/>
                <a:ea typeface="Gulim" pitchFamily="34" charset="-127"/>
                <a:cs typeface="Arial" charset="0"/>
              </a:rPr>
              <a:t>Wong </a:t>
            </a:r>
            <a:r>
              <a:rPr kumimoji="1" lang="en-US" altLang="ko-KR" b="1" dirty="0" err="1">
                <a:latin typeface="+mj-lt"/>
                <a:ea typeface="Gulim" pitchFamily="34" charset="-127"/>
                <a:cs typeface="Arial" charset="0"/>
              </a:rPr>
              <a:t>Chik</a:t>
            </a:r>
            <a:r>
              <a:rPr kumimoji="1" lang="en-US" altLang="ko-KR" b="1" dirty="0">
                <a:latin typeface="+mj-lt"/>
                <a:ea typeface="Gulim" pitchFamily="34" charset="-127"/>
                <a:cs typeface="Arial" charset="0"/>
              </a:rPr>
              <a:t>-wing, Mike</a:t>
            </a:r>
          </a:p>
          <a:p>
            <a:pPr latinLnBrk="1"/>
            <a:r>
              <a:rPr kumimoji="1" lang="en-US" altLang="ko-KR" dirty="0" err="1">
                <a:latin typeface="+mj-lt"/>
                <a:ea typeface="Gulim" pitchFamily="34" charset="-127"/>
                <a:cs typeface="Arial" charset="0"/>
              </a:rPr>
              <a:t>MSc</a:t>
            </a:r>
            <a:r>
              <a:rPr kumimoji="1" lang="en-US" altLang="ko-KR" dirty="0">
                <a:latin typeface="+mj-lt"/>
                <a:ea typeface="Gulim" pitchFamily="34" charset="-127"/>
                <a:cs typeface="Arial" charset="0"/>
              </a:rPr>
              <a:t>(IRE), FHKIS, Registered Professional Surveyor (BS)</a:t>
            </a:r>
          </a:p>
          <a:p>
            <a:pPr latinLnBrk="1"/>
            <a:r>
              <a:rPr kumimoji="1" lang="en-US" altLang="ko-KR" i="1" dirty="0">
                <a:latin typeface="+mj-lt"/>
                <a:ea typeface="Gulim" pitchFamily="34" charset="-127"/>
                <a:cs typeface="Arial" charset="0"/>
              </a:rPr>
              <a:t>Executive Director (Age: </a:t>
            </a:r>
            <a:r>
              <a:rPr kumimoji="1" lang="en-US" altLang="ko-KR" i="1" dirty="0" smtClean="0">
                <a:latin typeface="+mj-lt"/>
                <a:ea typeface="Gulim" pitchFamily="34" charset="-127"/>
                <a:cs typeface="Arial" charset="0"/>
              </a:rPr>
              <a:t>54)</a:t>
            </a:r>
          </a:p>
          <a:p>
            <a:pPr latinLnBrk="1"/>
            <a:endParaRPr kumimoji="1" lang="en-US" altLang="ko-KR" i="1" dirty="0">
              <a:latin typeface="+mj-lt"/>
              <a:ea typeface="Gulim" pitchFamily="34" charset="-127"/>
              <a:cs typeface="Arial" charset="0"/>
            </a:endParaRPr>
          </a:p>
          <a:p>
            <a:pPr latinLnBrk="1">
              <a:buFontTx/>
              <a:buChar char="-"/>
            </a:pPr>
            <a:r>
              <a:rPr kumimoji="1" lang="en-US" altLang="ko-KR" dirty="0">
                <a:latin typeface="+mj-lt"/>
                <a:ea typeface="Gulim" pitchFamily="34" charset="-127"/>
                <a:cs typeface="Arial" charset="0"/>
              </a:rPr>
              <a:t>Master degree in International Real Estate from the Hong Kong Polytechnic University </a:t>
            </a:r>
          </a:p>
          <a:p>
            <a:pPr latinLnBrk="1">
              <a:buFontTx/>
              <a:buChar char="-"/>
            </a:pPr>
            <a:r>
              <a:rPr kumimoji="1" lang="en-US" altLang="ko-KR" dirty="0">
                <a:latin typeface="+mj-lt"/>
                <a:ea typeface="Gulim" pitchFamily="34" charset="-127"/>
                <a:cs typeface="Arial" charset="0"/>
              </a:rPr>
              <a:t>Joined the Group in 1981 </a:t>
            </a:r>
          </a:p>
          <a:p>
            <a:pPr latinLnBrk="1">
              <a:buFontTx/>
              <a:buChar char="-"/>
            </a:pPr>
            <a:r>
              <a:rPr kumimoji="1" lang="en-US" altLang="ko-KR" dirty="0">
                <a:latin typeface="+mj-lt"/>
                <a:ea typeface="Gulim" pitchFamily="34" charset="-127"/>
                <a:cs typeface="Arial" charset="0"/>
              </a:rPr>
              <a:t>Appointed an Executive Director in 1996</a:t>
            </a:r>
          </a:p>
          <a:p>
            <a:pPr latinLnBrk="1">
              <a:buFontTx/>
              <a:buChar char="-"/>
            </a:pPr>
            <a:r>
              <a:rPr kumimoji="1" lang="en-US" altLang="ko-KR" dirty="0">
                <a:latin typeface="+mj-lt"/>
                <a:ea typeface="Gulim" pitchFamily="34" charset="-127"/>
                <a:cs typeface="Arial" charset="0"/>
              </a:rPr>
              <a:t>Responsible for project management matters of the Group’s development projects</a:t>
            </a:r>
          </a:p>
          <a:p>
            <a:pPr latinLnBrk="1">
              <a:spcBef>
                <a:spcPct val="50000"/>
              </a:spcBef>
            </a:pPr>
            <a:r>
              <a:rPr kumimoji="1" lang="en-US" altLang="ko-KR" dirty="0">
                <a:latin typeface="+mj-lt"/>
                <a:ea typeface="Gulim" pitchFamily="34" charset="-127"/>
                <a:cs typeface="Arial" charset="0"/>
              </a:rPr>
              <a:t>-the Highest paid individual in the Company</a:t>
            </a:r>
          </a:p>
        </p:txBody>
      </p:sp>
      <p:sp>
        <p:nvSpPr>
          <p:cNvPr id="31751" name="Text Box 7"/>
          <p:cNvSpPr txBox="1">
            <a:spLocks noChangeArrowheads="1"/>
          </p:cNvSpPr>
          <p:nvPr/>
        </p:nvSpPr>
        <p:spPr bwMode="auto">
          <a:xfrm>
            <a:off x="4716463" y="1125538"/>
            <a:ext cx="3816350" cy="4108817"/>
          </a:xfrm>
          <a:prstGeom prst="rect">
            <a:avLst/>
          </a:prstGeom>
          <a:noFill/>
          <a:ln w="9525">
            <a:noFill/>
            <a:miter lim="800000"/>
            <a:headEnd/>
            <a:tailEnd/>
          </a:ln>
        </p:spPr>
        <p:txBody>
          <a:bodyPr>
            <a:spAutoFit/>
          </a:bodyPr>
          <a:lstStyle/>
          <a:p>
            <a:pPr latinLnBrk="1"/>
            <a:endParaRPr kumimoji="1" lang="en-US" altLang="ko-KR" dirty="0">
              <a:latin typeface="+mj-lt"/>
              <a:ea typeface="Gulim" pitchFamily="34" charset="-127"/>
              <a:cs typeface="Arial" charset="0"/>
            </a:endParaRPr>
          </a:p>
          <a:p>
            <a:pPr latinLnBrk="1"/>
            <a:r>
              <a:rPr kumimoji="1" lang="en-US" altLang="ko-KR" b="1" dirty="0">
                <a:latin typeface="+mj-lt"/>
                <a:ea typeface="Gulim" pitchFamily="34" charset="-127"/>
                <a:cs typeface="Arial" charset="0"/>
              </a:rPr>
              <a:t>Chan </a:t>
            </a:r>
            <a:r>
              <a:rPr kumimoji="1" lang="en-US" altLang="ko-KR" b="1" dirty="0" err="1">
                <a:latin typeface="+mj-lt"/>
                <a:ea typeface="Gulim" pitchFamily="34" charset="-127"/>
                <a:cs typeface="Arial" charset="0"/>
              </a:rPr>
              <a:t>Kui-yuen</a:t>
            </a:r>
            <a:r>
              <a:rPr kumimoji="1" lang="en-US" altLang="ko-KR" b="1" dirty="0">
                <a:latin typeface="+mj-lt"/>
                <a:ea typeface="Gulim" pitchFamily="34" charset="-127"/>
                <a:cs typeface="Arial" charset="0"/>
              </a:rPr>
              <a:t>, Thomas</a:t>
            </a:r>
          </a:p>
          <a:p>
            <a:pPr latinLnBrk="1"/>
            <a:r>
              <a:rPr kumimoji="1" lang="en-US" altLang="ko-KR" dirty="0">
                <a:latin typeface="+mj-lt"/>
                <a:ea typeface="Gulim" pitchFamily="34" charset="-127"/>
                <a:cs typeface="Arial" charset="0"/>
              </a:rPr>
              <a:t>B </a:t>
            </a:r>
            <a:r>
              <a:rPr kumimoji="1" lang="en-US" altLang="ko-KR" dirty="0" err="1">
                <a:latin typeface="+mj-lt"/>
                <a:ea typeface="Gulim" pitchFamily="34" charset="-127"/>
                <a:cs typeface="Arial" charset="0"/>
              </a:rPr>
              <a:t>Comm</a:t>
            </a:r>
            <a:endParaRPr kumimoji="1" lang="en-US" altLang="ko-KR" dirty="0">
              <a:latin typeface="+mj-lt"/>
              <a:ea typeface="Gulim" pitchFamily="34" charset="-127"/>
              <a:cs typeface="Arial" charset="0"/>
            </a:endParaRPr>
          </a:p>
          <a:p>
            <a:pPr latinLnBrk="1"/>
            <a:r>
              <a:rPr kumimoji="1" lang="en-US" altLang="ko-KR" i="1" dirty="0">
                <a:latin typeface="+mj-lt"/>
                <a:ea typeface="Gulim" pitchFamily="34" charset="-127"/>
                <a:cs typeface="Arial" charset="0"/>
              </a:rPr>
              <a:t>Executive Director (Age: </a:t>
            </a:r>
            <a:r>
              <a:rPr kumimoji="1" lang="en-US" altLang="ko-KR" i="1" dirty="0" smtClean="0">
                <a:latin typeface="+mj-lt"/>
                <a:ea typeface="Gulim" pitchFamily="34" charset="-127"/>
                <a:cs typeface="Arial" charset="0"/>
              </a:rPr>
              <a:t>64)</a:t>
            </a:r>
            <a:endParaRPr kumimoji="1" lang="en-US" altLang="ko-KR" i="1" dirty="0">
              <a:latin typeface="+mj-lt"/>
              <a:ea typeface="Gulim" pitchFamily="34" charset="-127"/>
              <a:cs typeface="Arial" charset="0"/>
            </a:endParaRPr>
          </a:p>
          <a:p>
            <a:pPr latinLnBrk="1"/>
            <a:endParaRPr kumimoji="1" lang="en-US" altLang="ko-KR" dirty="0" smtClean="0">
              <a:latin typeface="+mj-lt"/>
              <a:ea typeface="Gulim" pitchFamily="34" charset="-127"/>
              <a:cs typeface="Arial" charset="0"/>
            </a:endParaRPr>
          </a:p>
          <a:p>
            <a:pPr latinLnBrk="1"/>
            <a:endParaRPr kumimoji="1" lang="en-US" altLang="ko-KR" dirty="0" smtClean="0">
              <a:latin typeface="+mj-lt"/>
              <a:ea typeface="Gulim" pitchFamily="34" charset="-127"/>
              <a:cs typeface="Arial" charset="0"/>
            </a:endParaRPr>
          </a:p>
          <a:p>
            <a:pPr latinLnBrk="1"/>
            <a:r>
              <a:rPr kumimoji="1" lang="en-US" altLang="ko-KR" dirty="0" smtClean="0">
                <a:latin typeface="+mj-lt"/>
                <a:ea typeface="Gulim" pitchFamily="34" charset="-127"/>
                <a:cs typeface="Arial" charset="0"/>
              </a:rPr>
              <a:t>-United </a:t>
            </a:r>
            <a:r>
              <a:rPr kumimoji="1" lang="en-US" altLang="ko-KR" dirty="0">
                <a:latin typeface="+mj-lt"/>
                <a:ea typeface="Gulim" pitchFamily="34" charset="-127"/>
                <a:cs typeface="Arial" charset="0"/>
              </a:rPr>
              <a:t>College, The Chinese University of Hong Kong </a:t>
            </a:r>
          </a:p>
          <a:p>
            <a:pPr latinLnBrk="1"/>
            <a:r>
              <a:rPr kumimoji="1" lang="en-US" altLang="ko-KR" dirty="0">
                <a:latin typeface="+mj-lt"/>
                <a:ea typeface="Gulim" pitchFamily="34" charset="-127"/>
                <a:cs typeface="Arial" charset="0"/>
              </a:rPr>
              <a:t>-Joined the Group in 1973 </a:t>
            </a:r>
          </a:p>
          <a:p>
            <a:pPr latinLnBrk="1"/>
            <a:r>
              <a:rPr kumimoji="1" lang="en-US" altLang="ko-KR" dirty="0">
                <a:latin typeface="+mj-lt"/>
                <a:ea typeface="Gulim" pitchFamily="34" charset="-127"/>
                <a:cs typeface="Arial" charset="0"/>
              </a:rPr>
              <a:t>-Responsible for land acquisitions and project planning matters</a:t>
            </a:r>
          </a:p>
          <a:p>
            <a:pPr latinLnBrk="1"/>
            <a:r>
              <a:rPr kumimoji="1" lang="en-US" altLang="ko-KR" dirty="0">
                <a:latin typeface="+mj-lt"/>
                <a:ea typeface="Gulim" pitchFamily="34" charset="-127"/>
                <a:cs typeface="Arial" charset="0"/>
              </a:rPr>
              <a:t>-the second highest paid in the Company</a:t>
            </a:r>
          </a:p>
          <a:p>
            <a:pPr latinLnBrk="1">
              <a:spcBef>
                <a:spcPct val="50000"/>
              </a:spcBef>
              <a:buFontTx/>
              <a:buChar char="•"/>
            </a:pPr>
            <a:endParaRPr kumimoji="1" lang="en-US" altLang="ko-KR" dirty="0">
              <a:latin typeface="+mj-lt"/>
              <a:ea typeface="Gulim" pitchFamily="34" charset="-127"/>
              <a:cs typeface="Arial" charset="0"/>
            </a:endParaRPr>
          </a:p>
        </p:txBody>
      </p:sp>
    </p:spTree>
    <p:extLst>
      <p:ext uri="{BB962C8B-B14F-4D97-AF65-F5344CB8AC3E}">
        <p14:creationId xmlns="" xmlns:p14="http://schemas.microsoft.com/office/powerpoint/2010/main" val="313080844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Substantial Shareholders</a:t>
            </a:r>
            <a:endParaRPr lang="en-CA" dirty="0"/>
          </a:p>
        </p:txBody>
      </p:sp>
      <p:pic>
        <p:nvPicPr>
          <p:cNvPr id="7170"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914400" y="2209800"/>
            <a:ext cx="7230483" cy="31458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0302943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uk\Desktop\Financial_Information5.jpg"/>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686053" y="1219200"/>
            <a:ext cx="8132016" cy="43434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標題 1"/>
          <p:cNvSpPr>
            <a:spLocks noGrp="1"/>
          </p:cNvSpPr>
          <p:nvPr>
            <p:ph type="ctrTitle"/>
          </p:nvPr>
        </p:nvSpPr>
        <p:spPr>
          <a:xfrm>
            <a:off x="1981200" y="2286000"/>
            <a:ext cx="5715000" cy="1080901"/>
          </a:xfrm>
        </p:spPr>
        <p:txBody>
          <a:bodyPr/>
          <a:lstStyle/>
          <a:p>
            <a:r>
              <a:rPr lang="en-US" dirty="0" smtClean="0"/>
              <a:t>Financials</a:t>
            </a:r>
            <a:endParaRPr lang="en-CA" dirty="0"/>
          </a:p>
        </p:txBody>
      </p:sp>
    </p:spTree>
    <p:extLst>
      <p:ext uri="{BB962C8B-B14F-4D97-AF65-F5344CB8AC3E}">
        <p14:creationId xmlns="" xmlns:p14="http://schemas.microsoft.com/office/powerpoint/2010/main" val="148550287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Financial Highlights</a:t>
            </a:r>
            <a:endParaRPr lang="en-CA" dirty="0"/>
          </a:p>
        </p:txBody>
      </p:sp>
      <p:pic>
        <p:nvPicPr>
          <p:cNvPr id="4" name="內容版面配置區 3" descr="畫面剪輯"/>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932942" y="1805494"/>
            <a:ext cx="7278116" cy="4115375"/>
          </a:xfrm>
        </p:spPr>
      </p:pic>
      <p:sp>
        <p:nvSpPr>
          <p:cNvPr id="5" name="矩形 4"/>
          <p:cNvSpPr/>
          <p:nvPr/>
        </p:nvSpPr>
        <p:spPr>
          <a:xfrm>
            <a:off x="6248400" y="2743200"/>
            <a:ext cx="838200" cy="3048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Tree>
    <p:extLst>
      <p:ext uri="{BB962C8B-B14F-4D97-AF65-F5344CB8AC3E}">
        <p14:creationId xmlns="" xmlns:p14="http://schemas.microsoft.com/office/powerpoint/2010/main" val="5274028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Financial Highlights</a:t>
            </a:r>
            <a:endParaRPr lang="en-CA" dirty="0"/>
          </a:p>
        </p:txBody>
      </p:sp>
      <p:pic>
        <p:nvPicPr>
          <p:cNvPr id="4" name="內容版面配置區 3" descr="畫面剪輯"/>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164004" y="1600200"/>
            <a:ext cx="6815992" cy="4525963"/>
          </a:xfrm>
        </p:spPr>
      </p:pic>
      <p:sp>
        <p:nvSpPr>
          <p:cNvPr id="5" name="矩形 4"/>
          <p:cNvSpPr/>
          <p:nvPr/>
        </p:nvSpPr>
        <p:spPr>
          <a:xfrm>
            <a:off x="1143000" y="2500685"/>
            <a:ext cx="6705600" cy="39491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6" name="矩形 5"/>
          <p:cNvSpPr/>
          <p:nvPr/>
        </p:nvSpPr>
        <p:spPr>
          <a:xfrm>
            <a:off x="1143000" y="3052549"/>
            <a:ext cx="6705600" cy="197457"/>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Tree>
    <p:extLst>
      <p:ext uri="{BB962C8B-B14F-4D97-AF65-F5344CB8AC3E}">
        <p14:creationId xmlns="" xmlns:p14="http://schemas.microsoft.com/office/powerpoint/2010/main" val="60244120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2400"/>
            <a:ext cx="8229600" cy="715962"/>
          </a:xfrm>
        </p:spPr>
        <p:txBody>
          <a:bodyPr>
            <a:noAutofit/>
          </a:bodyPr>
          <a:lstStyle/>
          <a:p>
            <a:r>
              <a:rPr lang="en-US" sz="2400" dirty="0" smtClean="0"/>
              <a:t>Consolidated Statement of Financial Position as at 30 June 2010 </a:t>
            </a:r>
            <a:endParaRPr lang="en-CA" sz="2400" dirty="0"/>
          </a:p>
        </p:txBody>
      </p:sp>
      <p:pic>
        <p:nvPicPr>
          <p:cNvPr id="6" name="內容版面配置區 5" descr="畫面剪輯"/>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676400" y="754538"/>
            <a:ext cx="6201379" cy="6103462"/>
          </a:xfrm>
        </p:spPr>
      </p:pic>
      <p:sp>
        <p:nvSpPr>
          <p:cNvPr id="7" name="矩形 6"/>
          <p:cNvSpPr/>
          <p:nvPr/>
        </p:nvSpPr>
        <p:spPr>
          <a:xfrm>
            <a:off x="1676400" y="1143000"/>
            <a:ext cx="6096000" cy="197457"/>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8" name="矩形 7"/>
          <p:cNvSpPr/>
          <p:nvPr/>
        </p:nvSpPr>
        <p:spPr>
          <a:xfrm>
            <a:off x="1666336" y="1340457"/>
            <a:ext cx="6096000" cy="197457"/>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10" name="矩形 9"/>
          <p:cNvSpPr/>
          <p:nvPr/>
        </p:nvSpPr>
        <p:spPr>
          <a:xfrm>
            <a:off x="1666336" y="2590800"/>
            <a:ext cx="6096000" cy="197457"/>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11" name="矩形 10"/>
          <p:cNvSpPr/>
          <p:nvPr/>
        </p:nvSpPr>
        <p:spPr>
          <a:xfrm>
            <a:off x="1676400" y="3581400"/>
            <a:ext cx="6096000" cy="197457"/>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12" name="矩形 11"/>
          <p:cNvSpPr/>
          <p:nvPr/>
        </p:nvSpPr>
        <p:spPr>
          <a:xfrm>
            <a:off x="1676400" y="3962400"/>
            <a:ext cx="6096000" cy="197457"/>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Tree>
    <p:extLst>
      <p:ext uri="{BB962C8B-B14F-4D97-AF65-F5344CB8AC3E}">
        <p14:creationId xmlns="" xmlns:p14="http://schemas.microsoft.com/office/powerpoint/2010/main" val="200797808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563562"/>
          </a:xfrm>
        </p:spPr>
        <p:txBody>
          <a:bodyPr>
            <a:noAutofit/>
          </a:bodyPr>
          <a:lstStyle/>
          <a:p>
            <a:r>
              <a:rPr lang="en-US" sz="2400" dirty="0" smtClean="0"/>
              <a:t>Consolidated Income Statement for the year ended 30 June 2010</a:t>
            </a:r>
            <a:endParaRPr lang="en-CA" sz="2400" dirty="0"/>
          </a:p>
        </p:txBody>
      </p:sp>
      <p:pic>
        <p:nvPicPr>
          <p:cNvPr id="4" name="內容版面配置區 3" descr="畫面剪輯"/>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518483" y="685800"/>
            <a:ext cx="5872917" cy="6111149"/>
          </a:xfrm>
        </p:spPr>
      </p:pic>
      <p:sp>
        <p:nvSpPr>
          <p:cNvPr id="5" name="矩形 4"/>
          <p:cNvSpPr/>
          <p:nvPr/>
        </p:nvSpPr>
        <p:spPr>
          <a:xfrm>
            <a:off x="1524000" y="1946578"/>
            <a:ext cx="5791200" cy="197457"/>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6" name="矩形 5"/>
          <p:cNvSpPr/>
          <p:nvPr/>
        </p:nvSpPr>
        <p:spPr>
          <a:xfrm>
            <a:off x="1524000" y="3810000"/>
            <a:ext cx="5791200" cy="1557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Tree>
    <p:extLst>
      <p:ext uri="{BB962C8B-B14F-4D97-AF65-F5344CB8AC3E}">
        <p14:creationId xmlns="" xmlns:p14="http://schemas.microsoft.com/office/powerpoint/2010/main" val="180276719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563562"/>
          </a:xfrm>
        </p:spPr>
        <p:txBody>
          <a:bodyPr>
            <a:noAutofit/>
          </a:bodyPr>
          <a:lstStyle/>
          <a:p>
            <a:r>
              <a:rPr lang="en-US" sz="2400" dirty="0" smtClean="0"/>
              <a:t>Consolidated Income Statement for the year ended 30 June 2010 (continued)</a:t>
            </a:r>
            <a:endParaRPr lang="en-CA" sz="2400" dirty="0"/>
          </a:p>
        </p:txBody>
      </p:sp>
      <p:pic>
        <p:nvPicPr>
          <p:cNvPr id="7" name="圖片 6" descr="畫面剪輯"/>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736246" y="1524000"/>
            <a:ext cx="7649701" cy="4419600"/>
          </a:xfrm>
          <a:prstGeom prst="rect">
            <a:avLst/>
          </a:prstGeom>
        </p:spPr>
      </p:pic>
      <p:sp>
        <p:nvSpPr>
          <p:cNvPr id="10" name="矩形 9"/>
          <p:cNvSpPr/>
          <p:nvPr/>
        </p:nvSpPr>
        <p:spPr>
          <a:xfrm>
            <a:off x="736245" y="5181600"/>
            <a:ext cx="7649701" cy="2286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Tree>
    <p:extLst>
      <p:ext uri="{BB962C8B-B14F-4D97-AF65-F5344CB8AC3E}">
        <p14:creationId xmlns="" xmlns:p14="http://schemas.microsoft.com/office/powerpoint/2010/main" val="35807845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1117600" y="730250"/>
            <a:ext cx="6907213"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smtClean="0"/>
              <a:t>Dividend Payout </a:t>
            </a:r>
            <a:endParaRPr lang="en-CA" dirty="0"/>
          </a:p>
        </p:txBody>
      </p:sp>
      <p:pic>
        <p:nvPicPr>
          <p:cNvPr id="2050"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638059" y="2286000"/>
            <a:ext cx="7771833" cy="2814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18907214"/>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52400"/>
            <a:ext cx="8229600" cy="1143000"/>
          </a:xfrm>
        </p:spPr>
        <p:txBody>
          <a:bodyPr>
            <a:normAutofit/>
          </a:bodyPr>
          <a:lstStyle/>
          <a:p>
            <a:r>
              <a:rPr lang="en-US" sz="4000" dirty="0" smtClean="0"/>
              <a:t>Investment Properties</a:t>
            </a:r>
            <a:endParaRPr lang="en-CA" sz="4000" dirty="0"/>
          </a:p>
        </p:txBody>
      </p:sp>
      <p:pic>
        <p:nvPicPr>
          <p:cNvPr id="6" name="內容版面配置區 5" descr="畫面剪輯"/>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676400" y="1066800"/>
            <a:ext cx="5638800" cy="5638800"/>
          </a:xfrm>
        </p:spPr>
      </p:pic>
      <p:sp>
        <p:nvSpPr>
          <p:cNvPr id="7" name="矩形 6"/>
          <p:cNvSpPr/>
          <p:nvPr/>
        </p:nvSpPr>
        <p:spPr>
          <a:xfrm>
            <a:off x="1600200" y="4495800"/>
            <a:ext cx="5715000" cy="1557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Tree>
    <p:extLst>
      <p:ext uri="{BB962C8B-B14F-4D97-AF65-F5344CB8AC3E}">
        <p14:creationId xmlns="" xmlns:p14="http://schemas.microsoft.com/office/powerpoint/2010/main" val="1761027310"/>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334962"/>
          </a:xfrm>
        </p:spPr>
        <p:txBody>
          <a:bodyPr>
            <a:noAutofit/>
          </a:bodyPr>
          <a:lstStyle/>
          <a:p>
            <a:r>
              <a:rPr lang="en-US" sz="2000" dirty="0" smtClean="0"/>
              <a:t>Consolidated Statement of Cash Flows for the year ended 30 June 2010</a:t>
            </a:r>
            <a:endParaRPr lang="en-CA" sz="2000" dirty="0"/>
          </a:p>
        </p:txBody>
      </p:sp>
      <p:pic>
        <p:nvPicPr>
          <p:cNvPr id="4" name="內容版面配置區 3" descr="畫面剪輯"/>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1793467" y="533400"/>
            <a:ext cx="5674133" cy="6127661"/>
          </a:xfrm>
        </p:spPr>
      </p:pic>
      <p:sp>
        <p:nvSpPr>
          <p:cNvPr id="5" name="矩形 4"/>
          <p:cNvSpPr/>
          <p:nvPr/>
        </p:nvSpPr>
        <p:spPr>
          <a:xfrm>
            <a:off x="1828800" y="2209800"/>
            <a:ext cx="5715000" cy="1557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6" name="矩形 5"/>
          <p:cNvSpPr/>
          <p:nvPr/>
        </p:nvSpPr>
        <p:spPr>
          <a:xfrm>
            <a:off x="1828800" y="2373134"/>
            <a:ext cx="5715000" cy="1557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7" name="矩形 6"/>
          <p:cNvSpPr/>
          <p:nvPr/>
        </p:nvSpPr>
        <p:spPr>
          <a:xfrm>
            <a:off x="1828800" y="2667000"/>
            <a:ext cx="5715000" cy="1557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
        <p:nvSpPr>
          <p:cNvPr id="8" name="矩形 7"/>
          <p:cNvSpPr/>
          <p:nvPr/>
        </p:nvSpPr>
        <p:spPr>
          <a:xfrm>
            <a:off x="1813560" y="838200"/>
            <a:ext cx="5715000" cy="1557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CA"/>
          </a:p>
        </p:txBody>
      </p:sp>
    </p:spTree>
    <p:extLst>
      <p:ext uri="{BB962C8B-B14F-4D97-AF65-F5344CB8AC3E}">
        <p14:creationId xmlns="" xmlns:p14="http://schemas.microsoft.com/office/powerpoint/2010/main" val="232063778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uk\Desktop\TS_ritz_carlton_1.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1371600" y="1524000"/>
            <a:ext cx="6350000" cy="47625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en-US" dirty="0" smtClean="0"/>
              <a:t>Recommendation</a:t>
            </a:r>
            <a:endParaRPr lang="en-CA" dirty="0"/>
          </a:p>
        </p:txBody>
      </p:sp>
      <p:sp>
        <p:nvSpPr>
          <p:cNvPr id="3" name="內容版面配置區 2"/>
          <p:cNvSpPr>
            <a:spLocks noGrp="1"/>
          </p:cNvSpPr>
          <p:nvPr>
            <p:ph idx="1"/>
          </p:nvPr>
        </p:nvSpPr>
        <p:spPr>
          <a:xfrm>
            <a:off x="457200" y="1447800"/>
            <a:ext cx="8382000" cy="762000"/>
          </a:xfrm>
        </p:spPr>
        <p:txBody>
          <a:bodyPr>
            <a:noAutofit/>
          </a:bodyPr>
          <a:lstStyle/>
          <a:p>
            <a:pPr marL="0" indent="0" algn="ctr">
              <a:buNone/>
            </a:pPr>
            <a:r>
              <a:rPr lang="en-US" sz="7200" b="1" dirty="0" smtClean="0">
                <a:solidFill>
                  <a:srgbClr val="FFFF00"/>
                </a:solidFill>
              </a:rPr>
              <a:t>HOLD</a:t>
            </a:r>
          </a:p>
        </p:txBody>
      </p:sp>
    </p:spTree>
    <p:extLst>
      <p:ext uri="{BB962C8B-B14F-4D97-AF65-F5344CB8AC3E}">
        <p14:creationId xmlns="" xmlns:p14="http://schemas.microsoft.com/office/powerpoint/2010/main" val="4158396654"/>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标题 1"/>
          <p:cNvSpPr>
            <a:spLocks noGrp="1"/>
          </p:cNvSpPr>
          <p:nvPr>
            <p:ph type="title"/>
          </p:nvPr>
        </p:nvSpPr>
        <p:spPr/>
        <p:txBody>
          <a:bodyPr/>
          <a:lstStyle/>
          <a:p>
            <a:endParaRPr lang="zh-CN" altLang="en-US" smtClean="0"/>
          </a:p>
        </p:txBody>
      </p:sp>
      <p:sp>
        <p:nvSpPr>
          <p:cNvPr id="106499" name="内容占位符 2"/>
          <p:cNvSpPr>
            <a:spLocks noGrp="1"/>
          </p:cNvSpPr>
          <p:nvPr>
            <p:ph idx="1"/>
          </p:nvPr>
        </p:nvSpPr>
        <p:spPr/>
        <p:txBody>
          <a:bodyPr/>
          <a:lstStyle/>
          <a:p>
            <a:endParaRPr lang="zh-CN" altLang="en-US" smtClean="0"/>
          </a:p>
        </p:txBody>
      </p:sp>
      <p:pic>
        <p:nvPicPr>
          <p:cNvPr id="106500" name="Content Placeholder 5" descr="2009042104284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标题 1"/>
          <p:cNvSpPr>
            <a:spLocks noGrp="1"/>
          </p:cNvSpPr>
          <p:nvPr>
            <p:ph type="title"/>
          </p:nvPr>
        </p:nvSpPr>
        <p:spPr/>
        <p:txBody>
          <a:bodyPr/>
          <a:lstStyle/>
          <a:p>
            <a:r>
              <a:rPr lang="en-US" altLang="zh-CN" smtClean="0"/>
              <a:t>Last trading day performance</a:t>
            </a:r>
            <a:endParaRPr lang="zh-CN" altLang="en-US" smtClean="0"/>
          </a:p>
        </p:txBody>
      </p:sp>
      <p:pic>
        <p:nvPicPr>
          <p:cNvPr id="4" name="内容占位符 3" descr="henderson land.bmp"/>
          <p:cNvPicPr>
            <a:picLocks noGrp="1" noChangeAspect="1"/>
          </p:cNvPicPr>
          <p:nvPr>
            <p:ph idx="1"/>
          </p:nvPr>
        </p:nvPicPr>
        <p:blipFill>
          <a:blip r:embed="rId2" cstate="print"/>
          <a:stretch>
            <a:fillRect/>
          </a:stretch>
        </p:blipFill>
        <p:spPr>
          <a:xfrm>
            <a:off x="611560" y="1268760"/>
            <a:ext cx="8064896" cy="5328592"/>
          </a:xfrm>
        </p:spPr>
      </p:pic>
      <p:sp>
        <p:nvSpPr>
          <p:cNvPr id="6" name="椭圆 5"/>
          <p:cNvSpPr/>
          <p:nvPr/>
        </p:nvSpPr>
        <p:spPr>
          <a:xfrm>
            <a:off x="3851920" y="4725144"/>
            <a:ext cx="720080" cy="28803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标题 1"/>
          <p:cNvSpPr>
            <a:spLocks noGrp="1"/>
          </p:cNvSpPr>
          <p:nvPr>
            <p:ph type="title"/>
          </p:nvPr>
        </p:nvSpPr>
        <p:spPr/>
        <p:txBody>
          <a:bodyPr/>
          <a:lstStyle/>
          <a:p>
            <a:r>
              <a:rPr lang="en-US" altLang="zh-CN" smtClean="0"/>
              <a:t>Last trading day ADR</a:t>
            </a:r>
            <a:endParaRPr lang="zh-CN" altLang="en-US" smtClean="0"/>
          </a:p>
        </p:txBody>
      </p:sp>
      <p:pic>
        <p:nvPicPr>
          <p:cNvPr id="4" name="内容占位符 3" descr="henderson adr.bmp"/>
          <p:cNvPicPr>
            <a:picLocks noGrp="1" noChangeAspect="1"/>
          </p:cNvPicPr>
          <p:nvPr>
            <p:ph idx="1"/>
          </p:nvPr>
        </p:nvPicPr>
        <p:blipFill>
          <a:blip r:embed="rId2" cstate="print"/>
          <a:stretch>
            <a:fillRect/>
          </a:stretch>
        </p:blipFill>
        <p:spPr>
          <a:xfrm>
            <a:off x="539552" y="1340768"/>
            <a:ext cx="8064896" cy="5256584"/>
          </a:xfrm>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标题 1"/>
          <p:cNvSpPr>
            <a:spLocks noGrp="1"/>
          </p:cNvSpPr>
          <p:nvPr>
            <p:ph type="title"/>
          </p:nvPr>
        </p:nvSpPr>
        <p:spPr/>
        <p:txBody>
          <a:bodyPr/>
          <a:lstStyle/>
          <a:p>
            <a:r>
              <a:rPr lang="en-US" altLang="zh-CN" smtClean="0"/>
              <a:t>HK vs ADR close up</a:t>
            </a:r>
            <a:endParaRPr lang="zh-CN" altLang="en-US" smtClean="0"/>
          </a:p>
        </p:txBody>
      </p:sp>
      <p:pic>
        <p:nvPicPr>
          <p:cNvPr id="4" name="内容占位符 3" descr="close up.bmp"/>
          <p:cNvPicPr>
            <a:picLocks noGrp="1" noChangeAspect="1"/>
          </p:cNvPicPr>
          <p:nvPr>
            <p:ph idx="1"/>
          </p:nvPr>
        </p:nvPicPr>
        <p:blipFill>
          <a:blip r:embed="rId2" cstate="print"/>
          <a:stretch>
            <a:fillRect/>
          </a:stretch>
        </p:blipFill>
        <p:spPr>
          <a:xfrm>
            <a:off x="251520" y="1556792"/>
            <a:ext cx="8640960" cy="4752528"/>
          </a:xfrm>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HK </a:t>
            </a:r>
            <a:r>
              <a:rPr lang="en-US" altLang="zh-CN" dirty="0" err="1" smtClean="0"/>
              <a:t>vs</a:t>
            </a:r>
            <a:r>
              <a:rPr lang="en-US" altLang="zh-CN" dirty="0" smtClean="0"/>
              <a:t> ADR 5 years</a:t>
            </a:r>
            <a:endParaRPr lang="zh-CN" altLang="en-US" dirty="0"/>
          </a:p>
        </p:txBody>
      </p:sp>
      <p:pic>
        <p:nvPicPr>
          <p:cNvPr id="4" name="内容占位符 3" descr="ADR 5 year.bmp"/>
          <p:cNvPicPr>
            <a:picLocks noGrp="1" noChangeAspect="1"/>
          </p:cNvPicPr>
          <p:nvPr>
            <p:ph idx="1"/>
          </p:nvPr>
        </p:nvPicPr>
        <p:blipFill>
          <a:blip r:embed="rId2" cstate="print"/>
          <a:stretch>
            <a:fillRect/>
          </a:stretch>
        </p:blipFill>
        <p:spPr>
          <a:xfrm>
            <a:off x="683568" y="1412776"/>
            <a:ext cx="7704856" cy="4176464"/>
          </a:xfrm>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 year performance</a:t>
            </a:r>
            <a:endParaRPr lang="zh-CN" altLang="en-US" dirty="0"/>
          </a:p>
        </p:txBody>
      </p:sp>
      <p:pic>
        <p:nvPicPr>
          <p:cNvPr id="7" name="内容占位符 6" descr="1 year.bmp"/>
          <p:cNvPicPr>
            <a:picLocks noGrp="1" noChangeAspect="1"/>
          </p:cNvPicPr>
          <p:nvPr>
            <p:ph idx="1"/>
          </p:nvPr>
        </p:nvPicPr>
        <p:blipFill>
          <a:blip r:embed="rId2" cstate="print"/>
          <a:stretch>
            <a:fillRect/>
          </a:stretch>
        </p:blipFill>
        <p:spPr>
          <a:xfrm>
            <a:off x="395536" y="1556792"/>
            <a:ext cx="8496944" cy="4320480"/>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a:spLocks noGrp="1"/>
          </p:cNvSpPr>
          <p:nvPr>
            <p:ph type="title"/>
          </p:nvPr>
        </p:nvSpPr>
        <p:spPr/>
        <p:txBody>
          <a:bodyPr/>
          <a:lstStyle/>
          <a:p>
            <a:r>
              <a:rPr lang="en-US" altLang="zh-CN" smtClean="0"/>
              <a:t>Profit Drivers</a:t>
            </a:r>
            <a:endParaRPr lang="zh-CN" altLang="en-US" smtClean="0"/>
          </a:p>
        </p:txBody>
      </p:sp>
      <p:sp>
        <p:nvSpPr>
          <p:cNvPr id="3" name="内容占位符 2"/>
          <p:cNvSpPr>
            <a:spLocks noGrp="1"/>
          </p:cNvSpPr>
          <p:nvPr>
            <p:ph idx="1"/>
          </p:nvPr>
        </p:nvSpPr>
        <p:spPr/>
        <p:txBody>
          <a:bodyPr rtlCol="0">
            <a:normAutofit fontScale="47500" lnSpcReduction="20000"/>
          </a:bodyPr>
          <a:lstStyle/>
          <a:p>
            <a:pPr fontAlgn="auto">
              <a:spcAft>
                <a:spcPts val="0"/>
              </a:spcAft>
              <a:buFont typeface="Arial" pitchFamily="34" charset="0"/>
              <a:buChar char="•"/>
              <a:defRPr/>
            </a:pPr>
            <a:r>
              <a:rPr lang="en-US" altLang="ko-KR" sz="6400" dirty="0" smtClean="0">
                <a:ea typeface="Gulim" pitchFamily="34" charset="-127"/>
                <a:cs typeface="Gulim" pitchFamily="34" charset="-127"/>
              </a:rPr>
              <a:t>Size </a:t>
            </a:r>
            <a:endParaRPr lang="en-US" altLang="ko-KR" sz="6400" dirty="0">
              <a:ea typeface="Gulim" pitchFamily="34" charset="-127"/>
              <a:cs typeface="Gulim" pitchFamily="34" charset="-127"/>
            </a:endParaRPr>
          </a:p>
          <a:p>
            <a:pPr lvl="1" fontAlgn="auto">
              <a:spcAft>
                <a:spcPts val="0"/>
              </a:spcAft>
              <a:buFont typeface="Arial" pitchFamily="34" charset="0"/>
              <a:buChar char="–"/>
              <a:defRPr/>
            </a:pPr>
            <a:r>
              <a:rPr lang="en-US" altLang="ko-KR" sz="6000" dirty="0" smtClean="0">
                <a:ea typeface="Gulim" pitchFamily="34" charset="-127"/>
                <a:cs typeface="Gulim" pitchFamily="34" charset="-127"/>
              </a:rPr>
              <a:t>Large firms can influence government</a:t>
            </a:r>
          </a:p>
          <a:p>
            <a:pPr fontAlgn="auto">
              <a:spcAft>
                <a:spcPts val="0"/>
              </a:spcAft>
              <a:buFont typeface="Arial" pitchFamily="34" charset="0"/>
              <a:buChar char="•"/>
              <a:defRPr/>
            </a:pPr>
            <a:r>
              <a:rPr lang="en-US" altLang="ko-KR" sz="6400" dirty="0" smtClean="0">
                <a:ea typeface="Gulim" pitchFamily="34" charset="-127"/>
                <a:cs typeface="Gulim" pitchFamily="34" charset="-127"/>
              </a:rPr>
              <a:t>Land Bank</a:t>
            </a:r>
          </a:p>
          <a:p>
            <a:pPr lvl="1" fontAlgn="auto">
              <a:spcAft>
                <a:spcPts val="0"/>
              </a:spcAft>
              <a:buFont typeface="Arial" pitchFamily="34" charset="0"/>
              <a:buChar char="–"/>
              <a:defRPr/>
            </a:pPr>
            <a:r>
              <a:rPr lang="en-US" altLang="ko-KR" sz="6000" dirty="0" smtClean="0">
                <a:ea typeface="Gulim" pitchFamily="34" charset="-127"/>
                <a:cs typeface="Gulim" pitchFamily="34" charset="-127"/>
              </a:rPr>
              <a:t>Future Development</a:t>
            </a:r>
          </a:p>
          <a:p>
            <a:pPr fontAlgn="auto">
              <a:spcAft>
                <a:spcPts val="0"/>
              </a:spcAft>
              <a:buFont typeface="Arial" pitchFamily="34" charset="0"/>
              <a:buChar char="•"/>
              <a:defRPr/>
            </a:pPr>
            <a:r>
              <a:rPr lang="en-US" altLang="ko-KR" sz="6400" dirty="0" smtClean="0">
                <a:ea typeface="Gulim" pitchFamily="34" charset="-127"/>
                <a:cs typeface="Gulim" pitchFamily="34" charset="-127"/>
              </a:rPr>
              <a:t>Timing of Development</a:t>
            </a:r>
          </a:p>
          <a:p>
            <a:pPr lvl="1" fontAlgn="auto">
              <a:spcAft>
                <a:spcPts val="0"/>
              </a:spcAft>
              <a:buFont typeface="Arial" pitchFamily="34" charset="0"/>
              <a:buChar char="–"/>
              <a:defRPr/>
            </a:pPr>
            <a:r>
              <a:rPr lang="en-US" altLang="ko-KR" sz="6000" dirty="0" smtClean="0">
                <a:ea typeface="Gulim" pitchFamily="34" charset="-127"/>
                <a:cs typeface="Gulim" pitchFamily="34" charset="-127"/>
              </a:rPr>
              <a:t>Influence Market</a:t>
            </a:r>
          </a:p>
          <a:p>
            <a:pPr fontAlgn="auto">
              <a:spcAft>
                <a:spcPts val="0"/>
              </a:spcAft>
              <a:buFont typeface="Arial" pitchFamily="34" charset="0"/>
              <a:buChar char="•"/>
              <a:defRPr/>
            </a:pPr>
            <a:r>
              <a:rPr lang="en-US" altLang="ko-KR" sz="6400" dirty="0" smtClean="0">
                <a:ea typeface="Gulim" pitchFamily="34" charset="-127"/>
                <a:cs typeface="Gulim" pitchFamily="34" charset="-127"/>
              </a:rPr>
              <a:t>Timing of property completion</a:t>
            </a:r>
          </a:p>
          <a:p>
            <a:pPr lvl="1" fontAlgn="auto">
              <a:spcAft>
                <a:spcPts val="0"/>
              </a:spcAft>
              <a:buFont typeface="Arial" pitchFamily="34" charset="0"/>
              <a:buChar char="–"/>
              <a:defRPr/>
            </a:pPr>
            <a:r>
              <a:rPr lang="en-US" altLang="ko-KR" sz="6000" dirty="0" smtClean="0">
                <a:ea typeface="Gulim" pitchFamily="34" charset="-127"/>
                <a:cs typeface="Gulim" pitchFamily="34" charset="-127"/>
              </a:rPr>
              <a:t>Reputation</a:t>
            </a:r>
          </a:p>
          <a:p>
            <a:pPr fontAlgn="auto">
              <a:spcAft>
                <a:spcPts val="0"/>
              </a:spcAft>
              <a:buFont typeface="Arial" pitchFamily="34" charset="0"/>
              <a:buChar char="•"/>
              <a:defRPr/>
            </a:pPr>
            <a:r>
              <a:rPr lang="en-US" altLang="ko-KR" sz="6400" dirty="0" smtClean="0">
                <a:ea typeface="Gulim" pitchFamily="34" charset="-127"/>
                <a:cs typeface="Gulim" pitchFamily="34" charset="-127"/>
              </a:rPr>
              <a:t>Subsidiaries</a:t>
            </a:r>
          </a:p>
          <a:p>
            <a:pPr lvl="1" fontAlgn="auto">
              <a:spcAft>
                <a:spcPts val="0"/>
              </a:spcAft>
              <a:buFont typeface="Arial" pitchFamily="34" charset="0"/>
              <a:buChar char="–"/>
              <a:defRPr/>
            </a:pPr>
            <a:r>
              <a:rPr lang="en-US" altLang="ko-KR" sz="6000" dirty="0" smtClean="0">
                <a:ea typeface="Gulim" pitchFamily="34" charset="-127"/>
                <a:cs typeface="Gulim" pitchFamily="34" charset="-127"/>
              </a:rPr>
              <a:t>Conglomerates</a:t>
            </a:r>
          </a:p>
          <a:p>
            <a:pPr fontAlgn="auto">
              <a:spcAft>
                <a:spcPts val="0"/>
              </a:spcAft>
              <a:buFont typeface="Arial" pitchFamily="34" charset="0"/>
              <a:buChar char="•"/>
              <a:defRPr/>
            </a:pPr>
            <a:endParaRPr lang="zh-CN" altLang="en-US"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 years performance</a:t>
            </a:r>
            <a:endParaRPr lang="zh-CN" altLang="en-US" dirty="0"/>
          </a:p>
        </p:txBody>
      </p:sp>
      <p:pic>
        <p:nvPicPr>
          <p:cNvPr id="6" name="内容占位符 5" descr="5 year.bmp"/>
          <p:cNvPicPr>
            <a:picLocks noGrp="1" noChangeAspect="1"/>
          </p:cNvPicPr>
          <p:nvPr>
            <p:ph idx="1"/>
          </p:nvPr>
        </p:nvPicPr>
        <p:blipFill>
          <a:blip r:embed="rId2" cstate="print"/>
          <a:stretch>
            <a:fillRect/>
          </a:stretch>
        </p:blipFill>
        <p:spPr>
          <a:xfrm>
            <a:off x="539552" y="1556792"/>
            <a:ext cx="8280920" cy="4464496"/>
          </a:xfrm>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Stock performance vs. HSI 5 years</a:t>
            </a:r>
            <a:endParaRPr lang="zh-CN" altLang="en-US" dirty="0"/>
          </a:p>
        </p:txBody>
      </p:sp>
      <p:pic>
        <p:nvPicPr>
          <p:cNvPr id="8" name="内容占位符 7" descr="vs HSI.bmp"/>
          <p:cNvPicPr>
            <a:picLocks noGrp="1" noChangeAspect="1"/>
          </p:cNvPicPr>
          <p:nvPr>
            <p:ph idx="1"/>
          </p:nvPr>
        </p:nvPicPr>
        <p:blipFill>
          <a:blip r:embed="rId2" cstate="print"/>
          <a:stretch>
            <a:fillRect/>
          </a:stretch>
        </p:blipFill>
        <p:spPr>
          <a:xfrm>
            <a:off x="611560" y="1484784"/>
            <a:ext cx="8064896" cy="4464496"/>
          </a:xfrm>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Stock performance vs. HSNP 5 years</a:t>
            </a:r>
            <a:endParaRPr lang="zh-CN" altLang="en-US" dirty="0"/>
          </a:p>
        </p:txBody>
      </p:sp>
      <p:pic>
        <p:nvPicPr>
          <p:cNvPr id="6" name="内容占位符 5" descr="vs HSPI.bmp"/>
          <p:cNvPicPr>
            <a:picLocks noGrp="1" noChangeAspect="1"/>
          </p:cNvPicPr>
          <p:nvPr>
            <p:ph idx="1"/>
          </p:nvPr>
        </p:nvPicPr>
        <p:blipFill>
          <a:blip r:embed="rId2" cstate="print"/>
          <a:stretch>
            <a:fillRect/>
          </a:stretch>
        </p:blipFill>
        <p:spPr>
          <a:xfrm>
            <a:off x="539552" y="1484784"/>
            <a:ext cx="8280920" cy="4392488"/>
          </a:xfrm>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标题 1"/>
          <p:cNvSpPr>
            <a:spLocks noGrp="1"/>
          </p:cNvSpPr>
          <p:nvPr>
            <p:ph type="title"/>
          </p:nvPr>
        </p:nvSpPr>
        <p:spPr/>
        <p:txBody>
          <a:bodyPr/>
          <a:lstStyle/>
          <a:p>
            <a:r>
              <a:rPr lang="en-US" altLang="zh-CN" smtClean="0"/>
              <a:t>Company Profile</a:t>
            </a:r>
            <a:endParaRPr lang="zh-CN" altLang="en-US" smtClean="0"/>
          </a:p>
        </p:txBody>
      </p:sp>
      <p:sp>
        <p:nvSpPr>
          <p:cNvPr id="115715" name="内容占位符 2"/>
          <p:cNvSpPr>
            <a:spLocks noGrp="1"/>
          </p:cNvSpPr>
          <p:nvPr>
            <p:ph idx="1"/>
          </p:nvPr>
        </p:nvSpPr>
        <p:spPr/>
        <p:txBody>
          <a:bodyPr/>
          <a:lstStyle/>
          <a:p>
            <a:pPr>
              <a:lnSpc>
                <a:spcPct val="80000"/>
              </a:lnSpc>
            </a:pPr>
            <a:r>
              <a:rPr lang="en-US" altLang="zh-CN" sz="2700" smtClean="0"/>
              <a:t>Listed in Hong Kong since 1981</a:t>
            </a:r>
          </a:p>
          <a:p>
            <a:pPr>
              <a:lnSpc>
                <a:spcPct val="80000"/>
              </a:lnSpc>
            </a:pPr>
            <a:r>
              <a:rPr lang="en-US" altLang="zh-CN" sz="2700" smtClean="0"/>
              <a:t>Leading property developer with business in both Hong Kong and Mainland China</a:t>
            </a:r>
          </a:p>
          <a:p>
            <a:pPr>
              <a:lnSpc>
                <a:spcPct val="80000"/>
              </a:lnSpc>
            </a:pPr>
            <a:r>
              <a:rPr lang="en-US" altLang="zh-CN" sz="2700" smtClean="0"/>
              <a:t>Core Business</a:t>
            </a:r>
          </a:p>
          <a:p>
            <a:pPr lvl="1">
              <a:lnSpc>
                <a:spcPct val="80000"/>
              </a:lnSpc>
            </a:pPr>
            <a:r>
              <a:rPr lang="en-US" altLang="zh-CN" sz="2400" smtClean="0"/>
              <a:t>Property development</a:t>
            </a:r>
          </a:p>
          <a:p>
            <a:pPr lvl="1">
              <a:lnSpc>
                <a:spcPct val="80000"/>
              </a:lnSpc>
            </a:pPr>
            <a:r>
              <a:rPr lang="en-US" altLang="zh-CN" sz="2400" smtClean="0"/>
              <a:t>Property investment</a:t>
            </a:r>
          </a:p>
          <a:p>
            <a:pPr>
              <a:lnSpc>
                <a:spcPct val="80000"/>
              </a:lnSpc>
            </a:pPr>
            <a:r>
              <a:rPr lang="en-US" altLang="zh-CN" sz="2700" smtClean="0"/>
              <a:t>Holds strategic investments in many fields</a:t>
            </a:r>
          </a:p>
          <a:p>
            <a:pPr lvl="1">
              <a:lnSpc>
                <a:spcPct val="80000"/>
              </a:lnSpc>
            </a:pPr>
            <a:r>
              <a:rPr lang="en-US" altLang="zh-CN" sz="2400" smtClean="0"/>
              <a:t>Hong Kong and China Gas Company Ltd.</a:t>
            </a:r>
          </a:p>
          <a:p>
            <a:pPr lvl="1">
              <a:lnSpc>
                <a:spcPct val="80000"/>
              </a:lnSpc>
            </a:pPr>
            <a:r>
              <a:rPr lang="en-US" altLang="zh-CN" sz="2400" smtClean="0"/>
              <a:t>Hong Kong Ferry Company Ltd</a:t>
            </a:r>
          </a:p>
          <a:p>
            <a:pPr lvl="1">
              <a:lnSpc>
                <a:spcPct val="80000"/>
              </a:lnSpc>
            </a:pPr>
            <a:r>
              <a:rPr lang="en-US" altLang="zh-CN" sz="2400" smtClean="0"/>
              <a:t>Miramar Hotel</a:t>
            </a:r>
          </a:p>
          <a:p>
            <a:pPr lvl="1">
              <a:lnSpc>
                <a:spcPct val="80000"/>
              </a:lnSpc>
            </a:pPr>
            <a:r>
              <a:rPr lang="en-US" altLang="zh-CN" sz="2400" smtClean="0"/>
              <a:t>Henderson Investment Limited</a:t>
            </a:r>
          </a:p>
          <a:p>
            <a:pPr>
              <a:lnSpc>
                <a:spcPct val="80000"/>
              </a:lnSpc>
            </a:pPr>
            <a:endParaRPr lang="zh-CN" altLang="en-US" sz="2700" smtClean="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Group Structure</a:t>
            </a:r>
            <a:endParaRPr lang="zh-CN" altLang="en-US" dirty="0"/>
          </a:p>
        </p:txBody>
      </p:sp>
      <p:pic>
        <p:nvPicPr>
          <p:cNvPr id="5" name="内容占位符 4" descr="group structure.bmp"/>
          <p:cNvPicPr>
            <a:picLocks noGrp="1" noChangeAspect="1"/>
          </p:cNvPicPr>
          <p:nvPr>
            <p:ph idx="1"/>
          </p:nvPr>
        </p:nvPicPr>
        <p:blipFill>
          <a:blip r:embed="rId2" cstate="print"/>
          <a:stretch>
            <a:fillRect/>
          </a:stretch>
        </p:blipFill>
        <p:spPr>
          <a:xfrm>
            <a:off x="179512" y="1196752"/>
            <a:ext cx="8712967" cy="5256584"/>
          </a:xfrm>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标题 1"/>
          <p:cNvSpPr>
            <a:spLocks noGrp="1"/>
          </p:cNvSpPr>
          <p:nvPr>
            <p:ph type="title"/>
          </p:nvPr>
        </p:nvSpPr>
        <p:spPr/>
        <p:txBody>
          <a:bodyPr/>
          <a:lstStyle/>
          <a:p>
            <a:r>
              <a:rPr lang="en-US" altLang="zh-CN" smtClean="0"/>
              <a:t>Performance of Subsidiaries</a:t>
            </a:r>
            <a:endParaRPr lang="zh-CN" altLang="en-US" smtClean="0"/>
          </a:p>
        </p:txBody>
      </p:sp>
      <p:graphicFrame>
        <p:nvGraphicFramePr>
          <p:cNvPr id="4" name="内容占位符 3"/>
          <p:cNvGraphicFramePr>
            <a:graphicFrameLocks noGrp="1"/>
          </p:cNvGraphicFramePr>
          <p:nvPr>
            <p:ph idx="1"/>
          </p:nvPr>
        </p:nvGraphicFramePr>
        <p:xfrm>
          <a:off x="457200" y="1600200"/>
          <a:ext cx="8229600" cy="5201604"/>
        </p:xfrm>
        <a:graphic>
          <a:graphicData uri="http://schemas.openxmlformats.org/drawingml/2006/table">
            <a:tbl>
              <a:tblPr/>
              <a:tblGrid>
                <a:gridCol w="2743200"/>
                <a:gridCol w="2743200"/>
                <a:gridCol w="2743200"/>
              </a:tblGrid>
              <a:tr h="941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FFFF"/>
                          </a:solidFill>
                          <a:effectLst/>
                          <a:latin typeface="Calibri" pitchFamily="34" charset="0"/>
                          <a:ea typeface="宋体" pitchFamily="2" charset="-122"/>
                        </a:rPr>
                        <a:t>Name of the subsidiaries</a:t>
                      </a:r>
                      <a:endParaRPr kumimoji="0" lang="zh-CN" altLang="en-US" sz="2400" b="1" i="0" u="none" strike="noStrike" cap="none" normalizeH="0" baseline="0" smtClean="0">
                        <a:ln>
                          <a:noFill/>
                        </a:ln>
                        <a:solidFill>
                          <a:srgbClr val="FFFFFF"/>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FFFF"/>
                          </a:solidFill>
                          <a:effectLst/>
                          <a:latin typeface="Calibri" pitchFamily="34" charset="0"/>
                          <a:ea typeface="宋体" pitchFamily="2" charset="-122"/>
                        </a:rPr>
                        <a:t>Profit attributable to equity shareholders</a:t>
                      </a:r>
                      <a:endParaRPr kumimoji="0" lang="zh-CN" altLang="en-US" sz="2400" b="1" i="0" u="none" strike="noStrike" cap="none" normalizeH="0" baseline="0" smtClean="0">
                        <a:ln>
                          <a:noFill/>
                        </a:ln>
                        <a:solidFill>
                          <a:srgbClr val="FFFFFF"/>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smtClean="0">
                          <a:ln>
                            <a:noFill/>
                          </a:ln>
                          <a:solidFill>
                            <a:srgbClr val="FFFFFF"/>
                          </a:solidFill>
                          <a:effectLst/>
                          <a:latin typeface="Calibri" pitchFamily="34" charset="0"/>
                          <a:ea typeface="宋体" pitchFamily="2" charset="-122"/>
                        </a:rPr>
                        <a:t>Change compare to 2009</a:t>
                      </a:r>
                      <a:endParaRPr kumimoji="0" lang="zh-CN" altLang="en-US" sz="2400" b="1" i="0" u="none" strike="noStrike" cap="none" normalizeH="0" baseline="0" smtClean="0">
                        <a:ln>
                          <a:noFill/>
                        </a:ln>
                        <a:solidFill>
                          <a:srgbClr val="FFFFFF"/>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41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rgbClr val="000000"/>
                          </a:solidFill>
                          <a:effectLst/>
                          <a:latin typeface="Calibri" pitchFamily="34" charset="0"/>
                          <a:ea typeface="宋体" pitchFamily="2" charset="-122"/>
                        </a:rPr>
                        <a:t>Henderson Investment Limited</a:t>
                      </a:r>
                      <a:endParaRPr kumimoji="0" lang="zh-CN" altLang="en-US" sz="2400" b="0" i="0" u="none" strike="noStrike" cap="none" normalizeH="0" baseline="0" smtClean="0">
                        <a:ln>
                          <a:noFill/>
                        </a:ln>
                        <a:solidFill>
                          <a:srgbClr val="000000"/>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rgbClr val="000000"/>
                          </a:solidFill>
                          <a:effectLst/>
                          <a:latin typeface="Calibri" pitchFamily="34" charset="0"/>
                          <a:ea typeface="宋体" pitchFamily="2" charset="-122"/>
                        </a:rPr>
                        <a:t>US$ 20.89  million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2400" b="0" i="0" u="none" strike="noStrike" cap="none" normalizeH="0" baseline="0" smtClean="0">
                        <a:ln>
                          <a:noFill/>
                        </a:ln>
                        <a:solidFill>
                          <a:srgbClr val="000000"/>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rgbClr val="000000"/>
                          </a:solidFill>
                          <a:effectLst/>
                          <a:latin typeface="Calibri" pitchFamily="34" charset="0"/>
                          <a:ea typeface="宋体" pitchFamily="2" charset="-122"/>
                        </a:rPr>
                        <a:t>Increase 5%</a:t>
                      </a:r>
                      <a:endParaRPr kumimoji="0" lang="zh-CN" altLang="en-US" sz="2400" b="0" i="0" u="none" strike="noStrike" cap="none" normalizeH="0" baseline="0" smtClean="0">
                        <a:ln>
                          <a:noFill/>
                        </a:ln>
                        <a:solidFill>
                          <a:srgbClr val="000000"/>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941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rgbClr val="000000"/>
                          </a:solidFill>
                          <a:effectLst/>
                          <a:latin typeface="Calibri" pitchFamily="34" charset="0"/>
                          <a:ea typeface="宋体" pitchFamily="2" charset="-122"/>
                        </a:rPr>
                        <a:t>Hong Kong Ferry</a:t>
                      </a:r>
                      <a:endParaRPr kumimoji="0" lang="zh-CN" altLang="en-US" sz="2400" b="0" i="0" u="none" strike="noStrike" cap="none" normalizeH="0" baseline="0" smtClean="0">
                        <a:ln>
                          <a:noFill/>
                        </a:ln>
                        <a:solidFill>
                          <a:srgbClr val="000000"/>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rgbClr val="000000"/>
                          </a:solidFill>
                          <a:effectLst/>
                          <a:latin typeface="Calibri" pitchFamily="34" charset="0"/>
                          <a:ea typeface="宋体" pitchFamily="2" charset="-122"/>
                        </a:rPr>
                        <a:t>US$ 61.92 million</a:t>
                      </a:r>
                      <a:endParaRPr kumimoji="0" lang="zh-CN" altLang="en-US" sz="2400" b="0" i="0" u="none" strike="noStrike" cap="none" normalizeH="0" baseline="0" smtClean="0">
                        <a:ln>
                          <a:noFill/>
                        </a:ln>
                        <a:solidFill>
                          <a:srgbClr val="000000"/>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rgbClr val="000000"/>
                          </a:solidFill>
                          <a:effectLst/>
                          <a:latin typeface="Calibri" pitchFamily="34" charset="0"/>
                          <a:ea typeface="宋体" pitchFamily="2" charset="-122"/>
                        </a:rPr>
                        <a:t>Decrease 56% </a:t>
                      </a:r>
                      <a:endParaRPr kumimoji="0" lang="zh-CN" altLang="en-US" sz="2400" b="0" i="0" u="none" strike="noStrike" cap="none" normalizeH="0" baseline="0" smtClean="0">
                        <a:ln>
                          <a:noFill/>
                        </a:ln>
                        <a:solidFill>
                          <a:srgbClr val="000000"/>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941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rgbClr val="000000"/>
                          </a:solidFill>
                          <a:effectLst/>
                          <a:latin typeface="Calibri" pitchFamily="34" charset="0"/>
                          <a:ea typeface="宋体" pitchFamily="2" charset="-122"/>
                        </a:rPr>
                        <a:t>Hong Kong and China Gas Company</a:t>
                      </a:r>
                      <a:endParaRPr kumimoji="0" lang="zh-CN" altLang="en-US" sz="2400" b="0" i="0" u="none" strike="noStrike" cap="none" normalizeH="0" baseline="0" smtClean="0">
                        <a:ln>
                          <a:noFill/>
                        </a:ln>
                        <a:solidFill>
                          <a:srgbClr val="000000"/>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rgbClr val="000000"/>
                          </a:solidFill>
                          <a:effectLst/>
                          <a:latin typeface="Calibri" pitchFamily="34" charset="0"/>
                          <a:ea typeface="宋体" pitchFamily="2" charset="-122"/>
                        </a:rPr>
                        <a:t>US$</a:t>
                      </a:r>
                      <a:r>
                        <a:rPr kumimoji="0" lang="zh-CN" altLang="en-US" sz="2400" b="0" i="0" u="none" strike="noStrike" cap="none" normalizeH="0" baseline="0" smtClean="0">
                          <a:ln>
                            <a:noFill/>
                          </a:ln>
                          <a:solidFill>
                            <a:srgbClr val="000000"/>
                          </a:solidFill>
                          <a:effectLst/>
                          <a:latin typeface="Calibri" pitchFamily="34" charset="0"/>
                          <a:ea typeface="宋体" pitchFamily="2" charset="-122"/>
                        </a:rPr>
                        <a:t> </a:t>
                      </a:r>
                      <a:r>
                        <a:rPr kumimoji="0" lang="en-US" altLang="zh-CN" sz="2400" b="0" i="0" u="none" strike="noStrike" cap="none" normalizeH="0" baseline="0" smtClean="0">
                          <a:ln>
                            <a:noFill/>
                          </a:ln>
                          <a:solidFill>
                            <a:srgbClr val="000000"/>
                          </a:solidFill>
                          <a:effectLst/>
                          <a:latin typeface="Calibri" pitchFamily="34" charset="0"/>
                          <a:ea typeface="宋体" pitchFamily="2" charset="-122"/>
                        </a:rPr>
                        <a:t>716 million</a:t>
                      </a:r>
                      <a:endParaRPr kumimoji="0" lang="zh-CN" altLang="en-US" sz="2400" b="0" i="0" u="none" strike="noStrike" cap="none" normalizeH="0" baseline="0" smtClean="0">
                        <a:ln>
                          <a:noFill/>
                        </a:ln>
                        <a:solidFill>
                          <a:srgbClr val="000000"/>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rgbClr val="000000"/>
                          </a:solidFill>
                          <a:effectLst/>
                          <a:latin typeface="Calibri" pitchFamily="34" charset="0"/>
                          <a:ea typeface="宋体" pitchFamily="2" charset="-122"/>
                        </a:rPr>
                        <a:t>Increase 6.6%</a:t>
                      </a:r>
                      <a:endParaRPr kumimoji="0" lang="zh-CN" altLang="en-US" sz="2400" b="0" i="0" u="none" strike="noStrike" cap="none" normalizeH="0" baseline="0" smtClean="0">
                        <a:ln>
                          <a:noFill/>
                        </a:ln>
                        <a:solidFill>
                          <a:srgbClr val="000000"/>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941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rgbClr val="000000"/>
                          </a:solidFill>
                          <a:effectLst/>
                          <a:latin typeface="Calibri" pitchFamily="34" charset="0"/>
                          <a:ea typeface="宋体" pitchFamily="2" charset="-122"/>
                        </a:rPr>
                        <a:t>Miramar Hotel and Investment Company</a:t>
                      </a:r>
                      <a:endParaRPr kumimoji="0" lang="zh-CN" altLang="en-US" sz="2400" b="0" i="0" u="none" strike="noStrike" cap="none" normalizeH="0" baseline="0" smtClean="0">
                        <a:ln>
                          <a:noFill/>
                        </a:ln>
                        <a:solidFill>
                          <a:srgbClr val="000000"/>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rgbClr val="000000"/>
                          </a:solidFill>
                          <a:effectLst/>
                          <a:latin typeface="Calibri" pitchFamily="34" charset="0"/>
                          <a:ea typeface="宋体" pitchFamily="2" charset="-122"/>
                        </a:rPr>
                        <a:t>US 100.5 million</a:t>
                      </a:r>
                      <a:endParaRPr kumimoji="0" lang="zh-CN" altLang="en-US" sz="2400" b="0" i="0" u="none" strike="noStrike" cap="none" normalizeH="0" baseline="0" smtClean="0">
                        <a:ln>
                          <a:noFill/>
                        </a:ln>
                        <a:solidFill>
                          <a:srgbClr val="000000"/>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smtClean="0">
                          <a:ln>
                            <a:noFill/>
                          </a:ln>
                          <a:solidFill>
                            <a:srgbClr val="000000"/>
                          </a:solidFill>
                          <a:effectLst/>
                          <a:latin typeface="Calibri" pitchFamily="34" charset="0"/>
                          <a:ea typeface="宋体" pitchFamily="2" charset="-122"/>
                        </a:rPr>
                        <a:t>Increase 200%</a:t>
                      </a:r>
                      <a:endParaRPr kumimoji="0" lang="zh-CN" altLang="en-US" sz="2400" b="0" i="0" u="none" strike="noStrike" cap="none" normalizeH="0" baseline="0" smtClean="0">
                        <a:ln>
                          <a:noFill/>
                        </a:ln>
                        <a:solidFill>
                          <a:srgbClr val="000000"/>
                        </a:solidFill>
                        <a:effectLst/>
                        <a:latin typeface="Calibri" pitchFamily="34" charset="0"/>
                        <a:ea typeface="宋体" pitchFamily="2" charset="-122"/>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 5 year Profitability</a:t>
            </a:r>
            <a:endParaRPr lang="zh-CN" altLang="en-US" dirty="0"/>
          </a:p>
        </p:txBody>
      </p:sp>
      <p:sp>
        <p:nvSpPr>
          <p:cNvPr id="5" name="TextBox 4"/>
          <p:cNvSpPr txBox="1"/>
          <p:nvPr/>
        </p:nvSpPr>
        <p:spPr>
          <a:xfrm>
            <a:off x="899592" y="6093296"/>
            <a:ext cx="7200800" cy="369332"/>
          </a:xfrm>
          <a:prstGeom prst="rect">
            <a:avLst/>
          </a:prstGeom>
          <a:noFill/>
        </p:spPr>
        <p:txBody>
          <a:bodyPr wrap="square" rtlCol="0">
            <a:spAutoFit/>
          </a:bodyPr>
          <a:lstStyle/>
          <a:p>
            <a:r>
              <a:rPr lang="en-US" altLang="zh-CN" dirty="0" smtClean="0"/>
              <a:t>Notes: amount in millions of HK$</a:t>
            </a:r>
            <a:endParaRPr lang="zh-CN" altLang="en-US" dirty="0"/>
          </a:p>
        </p:txBody>
      </p:sp>
      <p:graphicFrame>
        <p:nvGraphicFramePr>
          <p:cNvPr id="7" name="内容占位符 6"/>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 years Earnings Per Share</a:t>
            </a:r>
            <a:endParaRPr lang="zh-CN" altLang="en-US" dirty="0"/>
          </a:p>
        </p:txBody>
      </p:sp>
      <p:graphicFrame>
        <p:nvGraphicFramePr>
          <p:cNvPr id="4" name="内容占位符 3"/>
          <p:cNvGraphicFramePr>
            <a:graphicFrameLocks noGrp="1"/>
          </p:cNvGraphicFramePr>
          <p:nvPr>
            <p:ph idx="1"/>
          </p:nvPr>
        </p:nvGraphicFramePr>
        <p:xfrm>
          <a:off x="467544" y="1772816"/>
          <a:ext cx="8424934" cy="2656156"/>
        </p:xfrm>
        <a:graphic>
          <a:graphicData uri="http://schemas.openxmlformats.org/drawingml/2006/table">
            <a:tbl>
              <a:tblPr firstRow="1" bandRow="1">
                <a:tableStyleId>{5C22544A-7EE6-4342-B048-85BDC9FD1C3A}</a:tableStyleId>
              </a:tblPr>
              <a:tblGrid>
                <a:gridCol w="1203562"/>
                <a:gridCol w="1203562"/>
                <a:gridCol w="1203562"/>
                <a:gridCol w="1203562"/>
                <a:gridCol w="1203562"/>
                <a:gridCol w="1203562"/>
                <a:gridCol w="1203562"/>
              </a:tblGrid>
              <a:tr h="639932">
                <a:tc>
                  <a:txBody>
                    <a:bodyPr/>
                    <a:lstStyle/>
                    <a:p>
                      <a:pPr algn="ctr"/>
                      <a:endParaRPr lang="zh-CN" altLang="en-US" dirty="0"/>
                    </a:p>
                  </a:txBody>
                  <a:tcPr/>
                </a:tc>
                <a:tc>
                  <a:txBody>
                    <a:bodyPr/>
                    <a:lstStyle/>
                    <a:p>
                      <a:pPr algn="ctr"/>
                      <a:r>
                        <a:rPr lang="en-US" altLang="zh-CN" dirty="0" smtClean="0"/>
                        <a:t>2005</a:t>
                      </a:r>
                      <a:endParaRPr lang="zh-CN" altLang="en-US" dirty="0"/>
                    </a:p>
                  </a:txBody>
                  <a:tcPr/>
                </a:tc>
                <a:tc>
                  <a:txBody>
                    <a:bodyPr/>
                    <a:lstStyle/>
                    <a:p>
                      <a:pPr algn="ctr"/>
                      <a:r>
                        <a:rPr lang="en-US" altLang="zh-CN" dirty="0" smtClean="0"/>
                        <a:t>2006</a:t>
                      </a:r>
                      <a:endParaRPr lang="zh-CN" altLang="en-US" dirty="0"/>
                    </a:p>
                  </a:txBody>
                  <a:tcPr/>
                </a:tc>
                <a:tc>
                  <a:txBody>
                    <a:bodyPr/>
                    <a:lstStyle/>
                    <a:p>
                      <a:pPr algn="ctr"/>
                      <a:r>
                        <a:rPr lang="en-US" altLang="zh-CN" dirty="0" smtClean="0"/>
                        <a:t>2007</a:t>
                      </a:r>
                      <a:endParaRPr lang="zh-CN" altLang="en-US" dirty="0"/>
                    </a:p>
                  </a:txBody>
                  <a:tcPr/>
                </a:tc>
                <a:tc>
                  <a:txBody>
                    <a:bodyPr/>
                    <a:lstStyle/>
                    <a:p>
                      <a:pPr algn="ctr"/>
                      <a:r>
                        <a:rPr lang="en-US" altLang="zh-CN" dirty="0" smtClean="0"/>
                        <a:t>2008</a:t>
                      </a:r>
                      <a:endParaRPr lang="zh-CN" altLang="en-US" dirty="0"/>
                    </a:p>
                  </a:txBody>
                  <a:tcPr/>
                </a:tc>
                <a:tc>
                  <a:txBody>
                    <a:bodyPr/>
                    <a:lstStyle/>
                    <a:p>
                      <a:pPr algn="ctr"/>
                      <a:r>
                        <a:rPr lang="en-US" altLang="zh-CN" dirty="0" smtClean="0"/>
                        <a:t>2009</a:t>
                      </a:r>
                      <a:endParaRPr lang="zh-CN" altLang="en-US" dirty="0"/>
                    </a:p>
                  </a:txBody>
                  <a:tcPr/>
                </a:tc>
                <a:tc>
                  <a:txBody>
                    <a:bodyPr/>
                    <a:lstStyle/>
                    <a:p>
                      <a:pPr algn="ctr"/>
                      <a:r>
                        <a:rPr lang="en-US" altLang="zh-CN" dirty="0" smtClean="0"/>
                        <a:t>2010</a:t>
                      </a:r>
                      <a:endParaRPr lang="zh-CN" altLang="en-US" dirty="0"/>
                    </a:p>
                  </a:txBody>
                  <a:tcPr/>
                </a:tc>
              </a:tr>
              <a:tr h="728220">
                <a:tc>
                  <a:txBody>
                    <a:bodyPr/>
                    <a:lstStyle/>
                    <a:p>
                      <a:pPr algn="ctr"/>
                      <a:r>
                        <a:rPr lang="en-US" altLang="zh-CN" dirty="0" smtClean="0"/>
                        <a:t>EPS</a:t>
                      </a:r>
                      <a:endParaRPr lang="zh-CN" altLang="en-US" dirty="0"/>
                    </a:p>
                  </a:txBody>
                  <a:tcPr/>
                </a:tc>
                <a:tc>
                  <a:txBody>
                    <a:bodyPr/>
                    <a:lstStyle/>
                    <a:p>
                      <a:pPr algn="ctr"/>
                      <a:r>
                        <a:rPr lang="en-US" altLang="zh-CN" dirty="0" smtClean="0"/>
                        <a:t>5.98</a:t>
                      </a:r>
                      <a:endParaRPr lang="zh-CN" altLang="en-US" dirty="0"/>
                    </a:p>
                  </a:txBody>
                  <a:tcPr/>
                </a:tc>
                <a:tc>
                  <a:txBody>
                    <a:bodyPr/>
                    <a:lstStyle/>
                    <a:p>
                      <a:pPr algn="ctr"/>
                      <a:r>
                        <a:rPr lang="en-US" altLang="zh-CN" dirty="0" smtClean="0"/>
                        <a:t>7.47</a:t>
                      </a:r>
                      <a:endParaRPr lang="zh-CN" altLang="en-US" dirty="0"/>
                    </a:p>
                  </a:txBody>
                  <a:tcPr/>
                </a:tc>
                <a:tc>
                  <a:txBody>
                    <a:bodyPr/>
                    <a:lstStyle/>
                    <a:p>
                      <a:pPr algn="ctr"/>
                      <a:r>
                        <a:rPr lang="en-US" altLang="zh-CN" dirty="0" smtClean="0"/>
                        <a:t>5.19</a:t>
                      </a:r>
                      <a:endParaRPr lang="zh-CN" altLang="en-US" dirty="0"/>
                    </a:p>
                  </a:txBody>
                  <a:tcPr/>
                </a:tc>
                <a:tc>
                  <a:txBody>
                    <a:bodyPr/>
                    <a:lstStyle/>
                    <a:p>
                      <a:pPr algn="ctr"/>
                      <a:r>
                        <a:rPr lang="en-US" altLang="zh-CN" dirty="0" smtClean="0"/>
                        <a:t>7.54</a:t>
                      </a:r>
                      <a:endParaRPr lang="zh-CN" altLang="en-US" dirty="0"/>
                    </a:p>
                  </a:txBody>
                  <a:tcPr/>
                </a:tc>
                <a:tc>
                  <a:txBody>
                    <a:bodyPr/>
                    <a:lstStyle/>
                    <a:p>
                      <a:pPr algn="ctr"/>
                      <a:r>
                        <a:rPr lang="en-US" altLang="zh-CN" dirty="0" smtClean="0"/>
                        <a:t>6.65</a:t>
                      </a:r>
                      <a:endParaRPr lang="zh-CN" altLang="en-US" dirty="0"/>
                    </a:p>
                  </a:txBody>
                  <a:tcPr/>
                </a:tc>
                <a:tc>
                  <a:txBody>
                    <a:bodyPr/>
                    <a:lstStyle/>
                    <a:p>
                      <a:pPr algn="ctr"/>
                      <a:r>
                        <a:rPr lang="en-US" altLang="zh-CN" dirty="0" smtClean="0"/>
                        <a:t>7.32</a:t>
                      </a:r>
                      <a:endParaRPr lang="zh-CN" altLang="en-US" dirty="0"/>
                    </a:p>
                  </a:txBody>
                  <a:tcPr/>
                </a:tc>
              </a:tr>
              <a:tr h="648072">
                <a:tc>
                  <a:txBody>
                    <a:bodyPr/>
                    <a:lstStyle/>
                    <a:p>
                      <a:pPr algn="ctr"/>
                      <a:r>
                        <a:rPr lang="en-US" altLang="zh-CN" dirty="0" smtClean="0"/>
                        <a:t>Underlying EPS</a:t>
                      </a:r>
                      <a:endParaRPr lang="zh-CN" altLang="en-US" dirty="0"/>
                    </a:p>
                  </a:txBody>
                  <a:tcPr/>
                </a:tc>
                <a:tc>
                  <a:txBody>
                    <a:bodyPr/>
                    <a:lstStyle/>
                    <a:p>
                      <a:pPr algn="ctr"/>
                      <a:r>
                        <a:rPr lang="en-US" altLang="zh-CN" dirty="0" smtClean="0"/>
                        <a:t>2.43</a:t>
                      </a:r>
                      <a:endParaRPr lang="zh-CN" altLang="en-US" dirty="0"/>
                    </a:p>
                  </a:txBody>
                  <a:tcPr/>
                </a:tc>
                <a:tc>
                  <a:txBody>
                    <a:bodyPr/>
                    <a:lstStyle/>
                    <a:p>
                      <a:pPr algn="ctr"/>
                      <a:r>
                        <a:rPr lang="en-US" altLang="zh-CN" dirty="0" smtClean="0"/>
                        <a:t>2.9</a:t>
                      </a:r>
                      <a:endParaRPr lang="zh-CN" altLang="en-US" dirty="0"/>
                    </a:p>
                  </a:txBody>
                  <a:tcPr/>
                </a:tc>
                <a:tc>
                  <a:txBody>
                    <a:bodyPr/>
                    <a:lstStyle/>
                    <a:p>
                      <a:pPr algn="ctr"/>
                      <a:r>
                        <a:rPr lang="en-US" altLang="zh-CN" dirty="0" smtClean="0"/>
                        <a:t>3.11</a:t>
                      </a:r>
                      <a:endParaRPr lang="zh-CN" altLang="en-US" dirty="0"/>
                    </a:p>
                  </a:txBody>
                  <a:tcPr/>
                </a:tc>
                <a:tc>
                  <a:txBody>
                    <a:bodyPr/>
                    <a:lstStyle/>
                    <a:p>
                      <a:pPr algn="ctr"/>
                      <a:r>
                        <a:rPr lang="en-US" altLang="zh-CN" dirty="0" smtClean="0"/>
                        <a:t>2.78</a:t>
                      </a:r>
                      <a:endParaRPr lang="zh-CN" altLang="en-US" dirty="0"/>
                    </a:p>
                  </a:txBody>
                  <a:tcPr/>
                </a:tc>
                <a:tc>
                  <a:txBody>
                    <a:bodyPr/>
                    <a:lstStyle/>
                    <a:p>
                      <a:pPr algn="ctr"/>
                      <a:r>
                        <a:rPr lang="en-US" altLang="zh-CN" dirty="0" smtClean="0"/>
                        <a:t>2.15</a:t>
                      </a:r>
                      <a:endParaRPr lang="zh-CN" altLang="en-US" dirty="0"/>
                    </a:p>
                  </a:txBody>
                  <a:tcPr/>
                </a:tc>
                <a:tc>
                  <a:txBody>
                    <a:bodyPr/>
                    <a:lstStyle/>
                    <a:p>
                      <a:pPr algn="ctr"/>
                      <a:r>
                        <a:rPr lang="en-US" altLang="zh-CN" dirty="0" smtClean="0"/>
                        <a:t>2.33</a:t>
                      </a:r>
                      <a:endParaRPr lang="zh-CN" altLang="en-US" dirty="0"/>
                    </a:p>
                  </a:txBody>
                  <a:tcPr/>
                </a:tc>
              </a:tr>
              <a:tr h="639932">
                <a:tc>
                  <a:txBody>
                    <a:bodyPr/>
                    <a:lstStyle/>
                    <a:p>
                      <a:pPr algn="ctr"/>
                      <a:r>
                        <a:rPr lang="en-US" altLang="zh-CN" dirty="0" smtClean="0"/>
                        <a:t>Dividends</a:t>
                      </a:r>
                      <a:endParaRPr lang="zh-CN" altLang="en-US" dirty="0"/>
                    </a:p>
                  </a:txBody>
                  <a:tcPr/>
                </a:tc>
                <a:tc>
                  <a:txBody>
                    <a:bodyPr/>
                    <a:lstStyle/>
                    <a:p>
                      <a:pPr algn="ctr"/>
                      <a:r>
                        <a:rPr lang="en-US" altLang="zh-CN" dirty="0" smtClean="0"/>
                        <a:t>1</a:t>
                      </a:r>
                      <a:endParaRPr lang="zh-CN" altLang="en-US" dirty="0"/>
                    </a:p>
                  </a:txBody>
                  <a:tcPr/>
                </a:tc>
                <a:tc>
                  <a:txBody>
                    <a:bodyPr/>
                    <a:lstStyle/>
                    <a:p>
                      <a:pPr algn="ctr"/>
                      <a:r>
                        <a:rPr lang="en-US" altLang="zh-CN" dirty="0" smtClean="0"/>
                        <a:t>1.05</a:t>
                      </a:r>
                      <a:endParaRPr lang="zh-CN" altLang="en-US" dirty="0"/>
                    </a:p>
                  </a:txBody>
                  <a:tcPr/>
                </a:tc>
                <a:tc>
                  <a:txBody>
                    <a:bodyPr/>
                    <a:lstStyle/>
                    <a:p>
                      <a:pPr algn="ctr"/>
                      <a:r>
                        <a:rPr lang="en-US" altLang="zh-CN" dirty="0" smtClean="0"/>
                        <a:t>1.1</a:t>
                      </a:r>
                      <a:endParaRPr lang="zh-CN" altLang="en-US" dirty="0"/>
                    </a:p>
                  </a:txBody>
                  <a:tcPr/>
                </a:tc>
                <a:tc>
                  <a:txBody>
                    <a:bodyPr/>
                    <a:lstStyle/>
                    <a:p>
                      <a:pPr algn="ctr"/>
                      <a:r>
                        <a:rPr lang="en-US" altLang="zh-CN" dirty="0" smtClean="0"/>
                        <a:t>1.1</a:t>
                      </a:r>
                      <a:endParaRPr lang="zh-CN" altLang="en-US" dirty="0"/>
                    </a:p>
                  </a:txBody>
                  <a:tcPr/>
                </a:tc>
                <a:tc>
                  <a:txBody>
                    <a:bodyPr/>
                    <a:lstStyle/>
                    <a:p>
                      <a:pPr algn="ctr"/>
                      <a:r>
                        <a:rPr lang="en-US" altLang="zh-CN" dirty="0" smtClean="0"/>
                        <a:t>1</a:t>
                      </a:r>
                      <a:endParaRPr lang="zh-CN" altLang="en-US" dirty="0"/>
                    </a:p>
                  </a:txBody>
                  <a:tcPr/>
                </a:tc>
                <a:tc>
                  <a:txBody>
                    <a:bodyPr/>
                    <a:lstStyle/>
                    <a:p>
                      <a:pPr algn="ctr"/>
                      <a:r>
                        <a:rPr lang="en-US" altLang="zh-CN" dirty="0" smtClean="0"/>
                        <a:t>1</a:t>
                      </a:r>
                      <a:endParaRPr lang="zh-CN" altLang="en-US" dirty="0"/>
                    </a:p>
                  </a:txBody>
                  <a:tcPr/>
                </a:tc>
              </a:tr>
            </a:tbl>
          </a:graphicData>
        </a:graphic>
      </p:graphicFrame>
      <p:sp>
        <p:nvSpPr>
          <p:cNvPr id="6" name="TextBox 5"/>
          <p:cNvSpPr txBox="1"/>
          <p:nvPr/>
        </p:nvSpPr>
        <p:spPr>
          <a:xfrm>
            <a:off x="683568" y="4725144"/>
            <a:ext cx="8136904" cy="369332"/>
          </a:xfrm>
          <a:prstGeom prst="rect">
            <a:avLst/>
          </a:prstGeom>
          <a:noFill/>
        </p:spPr>
        <p:txBody>
          <a:bodyPr wrap="square" rtlCol="0">
            <a:spAutoFit/>
          </a:bodyPr>
          <a:lstStyle/>
          <a:p>
            <a:r>
              <a:rPr lang="en-US" altLang="zh-CN" dirty="0" smtClean="0"/>
              <a:t>Note: Currency in HK $</a:t>
            </a:r>
            <a:endParaRPr lang="zh-CN" altLang="en-US" dirty="0"/>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标题 1"/>
          <p:cNvSpPr>
            <a:spLocks noGrp="1"/>
          </p:cNvSpPr>
          <p:nvPr>
            <p:ph type="title"/>
          </p:nvPr>
        </p:nvSpPr>
        <p:spPr/>
        <p:txBody>
          <a:bodyPr/>
          <a:lstStyle/>
          <a:p>
            <a:r>
              <a:rPr lang="en-US" altLang="zh-CN" sz="3600" smtClean="0"/>
              <a:t>Renewed Vigour in Property Development</a:t>
            </a:r>
            <a:endParaRPr lang="zh-CN" altLang="en-US" sz="3600" smtClean="0"/>
          </a:p>
        </p:txBody>
      </p:sp>
      <p:sp>
        <p:nvSpPr>
          <p:cNvPr id="120835" name="内容占位符 2"/>
          <p:cNvSpPr>
            <a:spLocks noGrp="1"/>
          </p:cNvSpPr>
          <p:nvPr>
            <p:ph idx="1"/>
          </p:nvPr>
        </p:nvSpPr>
        <p:spPr/>
        <p:txBody>
          <a:bodyPr/>
          <a:lstStyle/>
          <a:p>
            <a:r>
              <a:rPr lang="en-US" altLang="zh-CN" smtClean="0"/>
              <a:t>Sizeable expansion of land-bank</a:t>
            </a:r>
          </a:p>
          <a:p>
            <a:r>
              <a:rPr lang="en-US" altLang="zh-CN" smtClean="0"/>
              <a:t>Low-risk approach to land-banking</a:t>
            </a:r>
          </a:p>
          <a:p>
            <a:r>
              <a:rPr lang="en-US" altLang="zh-CN" smtClean="0"/>
              <a:t>A much shorter time to market</a:t>
            </a:r>
          </a:p>
          <a:p>
            <a:r>
              <a:rPr lang="en-US" altLang="zh-CN" smtClean="0"/>
              <a:t>Rising Rental Income from Investment Properties</a:t>
            </a:r>
          </a:p>
          <a:p>
            <a:endParaRPr lang="en-US" altLang="zh-CN" smtClean="0"/>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Sizeable Expansion of Land-bank</a:t>
            </a:r>
            <a:endParaRPr lang="zh-CN" altLang="en-US" dirty="0"/>
          </a:p>
        </p:txBody>
      </p:sp>
      <p:sp>
        <p:nvSpPr>
          <p:cNvPr id="3" name="内容占位符 2"/>
          <p:cNvSpPr>
            <a:spLocks noGrp="1"/>
          </p:cNvSpPr>
          <p:nvPr>
            <p:ph idx="1"/>
          </p:nvPr>
        </p:nvSpPr>
        <p:spPr/>
        <p:txBody>
          <a:bodyPr>
            <a:normAutofit lnSpcReduction="10000"/>
          </a:bodyPr>
          <a:lstStyle/>
          <a:p>
            <a:pPr>
              <a:buNone/>
            </a:pPr>
            <a:r>
              <a:rPr lang="en-US" altLang="zh-CN" dirty="0" smtClean="0"/>
              <a:t>Urban Areas in Hong Kong</a:t>
            </a:r>
          </a:p>
          <a:p>
            <a:r>
              <a:rPr lang="en-US" altLang="zh-CN" dirty="0" smtClean="0"/>
              <a:t>23 old building projects with 80% ownership</a:t>
            </a:r>
          </a:p>
          <a:p>
            <a:r>
              <a:rPr lang="en-US" altLang="zh-CN" dirty="0" smtClean="0"/>
              <a:t>Acquisition of 45 old building projects in progress</a:t>
            </a:r>
          </a:p>
          <a:p>
            <a:r>
              <a:rPr lang="en-US" altLang="zh-CN" dirty="0" smtClean="0"/>
              <a:t>Total of 68 projects providing total attributable GFA of 7.3 million sq. ft. for redevelopment </a:t>
            </a:r>
          </a:p>
          <a:p>
            <a:r>
              <a:rPr lang="en-US" altLang="zh-CN" dirty="0" smtClean="0"/>
              <a:t>Additionally 9 existing projects under planning for redevelopment with GFA 1.84 million sq. ft.</a:t>
            </a:r>
          </a:p>
          <a:p>
            <a:endParaRPr lang="zh-CN"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p:cNvSpPr>
          <p:nvPr>
            <p:ph type="title"/>
          </p:nvPr>
        </p:nvSpPr>
        <p:spPr/>
        <p:txBody>
          <a:bodyPr/>
          <a:lstStyle/>
          <a:p>
            <a:r>
              <a:rPr lang="en-US" altLang="zh-CN" smtClean="0"/>
              <a:t>Factors affecting Property Market</a:t>
            </a:r>
            <a:endParaRPr lang="zh-CN" altLang="en-US" smtClean="0"/>
          </a:p>
        </p:txBody>
      </p:sp>
      <p:sp>
        <p:nvSpPr>
          <p:cNvPr id="20483" name="内容占位符 2"/>
          <p:cNvSpPr>
            <a:spLocks noGrp="1"/>
          </p:cNvSpPr>
          <p:nvPr>
            <p:ph idx="1"/>
          </p:nvPr>
        </p:nvSpPr>
        <p:spPr/>
        <p:txBody>
          <a:bodyPr/>
          <a:lstStyle/>
          <a:p>
            <a:r>
              <a:rPr lang="en-US" altLang="zh-CN" smtClean="0"/>
              <a:t>Interest rate</a:t>
            </a:r>
          </a:p>
          <a:p>
            <a:r>
              <a:rPr lang="en-US" altLang="zh-CN" smtClean="0"/>
              <a:t>Economic situation</a:t>
            </a:r>
          </a:p>
          <a:p>
            <a:r>
              <a:rPr lang="en-US" altLang="zh-CN" smtClean="0"/>
              <a:t>Risk of bubble</a:t>
            </a:r>
          </a:p>
          <a:p>
            <a:pPr lvl="1"/>
            <a:r>
              <a:rPr lang="en-US" altLang="zh-CN" smtClean="0"/>
              <a:t>Population growth</a:t>
            </a:r>
          </a:p>
          <a:p>
            <a:r>
              <a:rPr lang="en-US" altLang="zh-CN" smtClean="0"/>
              <a:t>Government regulations</a:t>
            </a:r>
          </a:p>
          <a:p>
            <a:endParaRPr lang="zh-CN" altLang="en-US" smtClean="0"/>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Sizeable Expansion of Land-bank</a:t>
            </a:r>
            <a:endParaRPr lang="zh-CN" altLang="en-US" dirty="0"/>
          </a:p>
        </p:txBody>
      </p:sp>
      <p:sp>
        <p:nvSpPr>
          <p:cNvPr id="3" name="内容占位符 2"/>
          <p:cNvSpPr>
            <a:spLocks noGrp="1"/>
          </p:cNvSpPr>
          <p:nvPr>
            <p:ph idx="1"/>
          </p:nvPr>
        </p:nvSpPr>
        <p:spPr/>
        <p:txBody>
          <a:bodyPr/>
          <a:lstStyle/>
          <a:p>
            <a:pPr>
              <a:buNone/>
            </a:pPr>
            <a:r>
              <a:rPr lang="en-US" altLang="zh-CN" dirty="0" smtClean="0"/>
              <a:t>Suburban Areas in Hong Kong</a:t>
            </a:r>
          </a:p>
          <a:p>
            <a:r>
              <a:rPr lang="en-US" altLang="zh-CN" dirty="0" smtClean="0"/>
              <a:t>Agricultural land reserve increased to 40.6 million sq. ft. in site area, the largest holding in HK</a:t>
            </a:r>
          </a:p>
          <a:p>
            <a:r>
              <a:rPr lang="en-US" altLang="zh-CN" dirty="0" smtClean="0"/>
              <a:t>Total GFA of 2.6 million sq. ft. from conversion of 2 farmland sites under construction</a:t>
            </a:r>
            <a:endParaRPr lang="zh-CN" altLang="en-US"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Land Bank in Hong Kong</a:t>
            </a:r>
            <a:endParaRPr lang="zh-CN" altLang="en-US" dirty="0"/>
          </a:p>
        </p:txBody>
      </p:sp>
      <p:pic>
        <p:nvPicPr>
          <p:cNvPr id="4" name="内容占位符 3" descr="landbank in Hongkong.bmp"/>
          <p:cNvPicPr>
            <a:picLocks noGrp="1" noChangeAspect="1"/>
          </p:cNvPicPr>
          <p:nvPr>
            <p:ph idx="1"/>
          </p:nvPr>
        </p:nvPicPr>
        <p:blipFill>
          <a:blip r:embed="rId2" cstate="print"/>
          <a:stretch>
            <a:fillRect/>
          </a:stretch>
        </p:blipFill>
        <p:spPr>
          <a:xfrm>
            <a:off x="395536" y="1700808"/>
            <a:ext cx="7776863" cy="4536504"/>
          </a:xfrm>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Sizeable Expansion of Land-bank</a:t>
            </a:r>
            <a:endParaRPr lang="zh-CN" altLang="en-US" dirty="0"/>
          </a:p>
        </p:txBody>
      </p:sp>
      <p:sp>
        <p:nvSpPr>
          <p:cNvPr id="3" name="内容占位符 2"/>
          <p:cNvSpPr>
            <a:spLocks noGrp="1"/>
          </p:cNvSpPr>
          <p:nvPr>
            <p:ph idx="1"/>
          </p:nvPr>
        </p:nvSpPr>
        <p:spPr/>
        <p:txBody>
          <a:bodyPr>
            <a:normAutofit fontScale="92500" lnSpcReduction="20000"/>
          </a:bodyPr>
          <a:lstStyle/>
          <a:p>
            <a:pPr>
              <a:buNone/>
            </a:pPr>
            <a:r>
              <a:rPr lang="en-US" altLang="zh-CN" dirty="0" smtClean="0"/>
              <a:t>Mainland China</a:t>
            </a:r>
          </a:p>
          <a:p>
            <a:r>
              <a:rPr lang="en-US" altLang="zh-CN" dirty="0" smtClean="0"/>
              <a:t>Land-bank with total attributable GFA of 150.4 million sq. ft.</a:t>
            </a:r>
          </a:p>
          <a:p>
            <a:r>
              <a:rPr lang="en-CA" altLang="zh-CN" dirty="0" smtClean="0"/>
              <a:t>target prime cites for development of large-scale commercial complexes with exceptional design and quality for rental</a:t>
            </a:r>
            <a:endParaRPr lang="en-US" altLang="zh-CN" dirty="0" smtClean="0"/>
          </a:p>
          <a:p>
            <a:r>
              <a:rPr lang="en-US" altLang="zh-CN" dirty="0" smtClean="0"/>
              <a:t>Residential projects mainly in second-tier and third tier cities with strong end-user demand</a:t>
            </a:r>
          </a:p>
          <a:p>
            <a:r>
              <a:rPr lang="en-US" altLang="zh-CN" dirty="0" smtClean="0"/>
              <a:t>More than 10 projects ready for sale/pre-sale in 2011</a:t>
            </a:r>
            <a:endParaRPr lang="zh-CN" altLang="en-US"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Land bank in Mainland China</a:t>
            </a:r>
            <a:endParaRPr lang="zh-CN" altLang="en-US" dirty="0"/>
          </a:p>
        </p:txBody>
      </p:sp>
      <p:pic>
        <p:nvPicPr>
          <p:cNvPr id="4" name="内容占位符 3" descr="landbank China.bmp"/>
          <p:cNvPicPr>
            <a:picLocks noGrp="1" noChangeAspect="1"/>
          </p:cNvPicPr>
          <p:nvPr>
            <p:ph idx="1"/>
          </p:nvPr>
        </p:nvPicPr>
        <p:blipFill>
          <a:blip r:embed="rId2" cstate="print"/>
          <a:stretch>
            <a:fillRect/>
          </a:stretch>
        </p:blipFill>
        <p:spPr>
          <a:xfrm>
            <a:off x="611560" y="1556792"/>
            <a:ext cx="7704856" cy="4680520"/>
          </a:xfrm>
        </p:spPr>
      </p:pic>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p:cNvSpPr>
          <p:nvPr>
            <p:ph type="title"/>
          </p:nvPr>
        </p:nvSpPr>
        <p:spPr/>
        <p:txBody>
          <a:bodyPr/>
          <a:lstStyle/>
          <a:p>
            <a:r>
              <a:rPr lang="en-US" altLang="zh-CN" dirty="0" smtClean="0"/>
              <a:t>Properties Completed</a:t>
            </a:r>
            <a:endParaRPr lang="zh-CN" altLang="en-US" dirty="0" smtClean="0"/>
          </a:p>
        </p:txBody>
      </p:sp>
      <p:pic>
        <p:nvPicPr>
          <p:cNvPr id="171014" name="Picture 4"/>
          <p:cNvPicPr>
            <a:picLocks noChangeAspect="1" noChangeArrowheads="1"/>
          </p:cNvPicPr>
          <p:nvPr/>
        </p:nvPicPr>
        <p:blipFill>
          <a:blip r:embed="rId2" cstate="print"/>
          <a:srcRect/>
          <a:stretch>
            <a:fillRect/>
          </a:stretch>
        </p:blipFill>
        <p:spPr bwMode="auto">
          <a:xfrm>
            <a:off x="0" y="1196752"/>
            <a:ext cx="9144000" cy="5661248"/>
          </a:xfrm>
          <a:prstGeom prst="rect">
            <a:avLst/>
          </a:prstGeom>
          <a:noFill/>
          <a:ln w="9525">
            <a:noFill/>
            <a:miter lim="800000"/>
            <a:headEnd/>
            <a:tailEnd/>
          </a:ln>
        </p:spPr>
      </p:pic>
      <p:pic>
        <p:nvPicPr>
          <p:cNvPr id="171015" name="Picture 7"/>
          <p:cNvPicPr>
            <a:picLocks noChangeAspect="1" noChangeArrowheads="1"/>
          </p:cNvPicPr>
          <p:nvPr/>
        </p:nvPicPr>
        <p:blipFill>
          <a:blip r:embed="rId3" cstate="print"/>
          <a:srcRect/>
          <a:stretch>
            <a:fillRect/>
          </a:stretch>
        </p:blipFill>
        <p:spPr bwMode="auto">
          <a:xfrm>
            <a:off x="7543800" y="3068960"/>
            <a:ext cx="1600200" cy="1490663"/>
          </a:xfrm>
          <a:prstGeom prst="rect">
            <a:avLst/>
          </a:prstGeom>
          <a:noFill/>
          <a:ln w="9525">
            <a:noFill/>
            <a:miter lim="800000"/>
            <a:headEnd/>
            <a:tailEnd/>
          </a:ln>
          <a:effectLst/>
        </p:spPr>
      </p:pic>
      <p:pic>
        <p:nvPicPr>
          <p:cNvPr id="171016" name="Picture 8"/>
          <p:cNvPicPr>
            <a:picLocks noChangeAspect="1" noChangeArrowheads="1"/>
          </p:cNvPicPr>
          <p:nvPr/>
        </p:nvPicPr>
        <p:blipFill>
          <a:blip r:embed="rId4" cstate="print"/>
          <a:srcRect/>
          <a:stretch>
            <a:fillRect/>
          </a:stretch>
        </p:blipFill>
        <p:spPr bwMode="auto">
          <a:xfrm>
            <a:off x="7020272" y="4797152"/>
            <a:ext cx="1952282" cy="1610072"/>
          </a:xfrm>
          <a:prstGeom prst="rect">
            <a:avLst/>
          </a:prstGeom>
          <a:noFill/>
          <a:ln w="9525">
            <a:noFill/>
            <a:miter lim="800000"/>
            <a:headEnd/>
            <a:tailEnd/>
          </a:ln>
          <a:effectLst/>
        </p:spPr>
      </p:pic>
      <p:pic>
        <p:nvPicPr>
          <p:cNvPr id="171018" name="Picture 10"/>
          <p:cNvPicPr>
            <a:picLocks noChangeAspect="1" noChangeArrowheads="1"/>
          </p:cNvPicPr>
          <p:nvPr/>
        </p:nvPicPr>
        <p:blipFill>
          <a:blip r:embed="rId5" cstate="print"/>
          <a:srcRect/>
          <a:stretch>
            <a:fillRect/>
          </a:stretch>
        </p:blipFill>
        <p:spPr bwMode="auto">
          <a:xfrm>
            <a:off x="1763688" y="1243956"/>
            <a:ext cx="1997968" cy="1825921"/>
          </a:xfrm>
          <a:prstGeom prst="rect">
            <a:avLst/>
          </a:prstGeom>
          <a:noFill/>
          <a:ln w="9525">
            <a:noFill/>
            <a:miter lim="800000"/>
            <a:headEnd/>
            <a:tailEnd/>
          </a:ln>
          <a:effectLst/>
        </p:spPr>
      </p:pic>
      <p:pic>
        <p:nvPicPr>
          <p:cNvPr id="171019" name="Picture 11"/>
          <p:cNvPicPr>
            <a:picLocks noChangeAspect="1" noChangeArrowheads="1"/>
          </p:cNvPicPr>
          <p:nvPr/>
        </p:nvPicPr>
        <p:blipFill>
          <a:blip r:embed="rId6" cstate="print"/>
          <a:srcRect/>
          <a:stretch>
            <a:fillRect/>
          </a:stretch>
        </p:blipFill>
        <p:spPr bwMode="auto">
          <a:xfrm>
            <a:off x="7596336" y="1196752"/>
            <a:ext cx="1302804" cy="1758280"/>
          </a:xfrm>
          <a:prstGeom prst="rect">
            <a:avLst/>
          </a:prstGeom>
          <a:noFill/>
          <a:ln w="9525">
            <a:noFill/>
            <a:miter lim="800000"/>
            <a:headEnd/>
            <a:tailEnd/>
          </a:ln>
          <a:effectLst/>
        </p:spPr>
      </p:pic>
      <p:sp>
        <p:nvSpPr>
          <p:cNvPr id="171020" name="Line 15"/>
          <p:cNvSpPr>
            <a:spLocks noChangeShapeType="1"/>
          </p:cNvSpPr>
          <p:nvPr/>
        </p:nvSpPr>
        <p:spPr bwMode="auto">
          <a:xfrm>
            <a:off x="3779912" y="2060848"/>
            <a:ext cx="838200" cy="1219200"/>
          </a:xfrm>
          <a:prstGeom prst="line">
            <a:avLst/>
          </a:prstGeom>
          <a:noFill/>
          <a:ln w="9525">
            <a:solidFill>
              <a:schemeClr val="tx1"/>
            </a:solidFill>
            <a:round/>
            <a:headEnd/>
            <a:tailEnd type="triangle" w="med" len="med"/>
          </a:ln>
        </p:spPr>
        <p:txBody>
          <a:bodyPr/>
          <a:lstStyle/>
          <a:p>
            <a:endParaRPr lang="en-US"/>
          </a:p>
        </p:txBody>
      </p:sp>
      <p:sp>
        <p:nvSpPr>
          <p:cNvPr id="171021" name="Line 15"/>
          <p:cNvSpPr>
            <a:spLocks noChangeShapeType="1"/>
          </p:cNvSpPr>
          <p:nvPr/>
        </p:nvSpPr>
        <p:spPr bwMode="auto">
          <a:xfrm flipH="1" flipV="1">
            <a:off x="6400800" y="3962400"/>
            <a:ext cx="533400" cy="914400"/>
          </a:xfrm>
          <a:prstGeom prst="line">
            <a:avLst/>
          </a:prstGeom>
          <a:noFill/>
          <a:ln w="9525">
            <a:solidFill>
              <a:schemeClr val="tx1"/>
            </a:solidFill>
            <a:round/>
            <a:headEnd/>
            <a:tailEnd type="triangle" w="med" len="med"/>
          </a:ln>
        </p:spPr>
        <p:txBody>
          <a:bodyPr/>
          <a:lstStyle/>
          <a:p>
            <a:endParaRPr lang="en-US"/>
          </a:p>
        </p:txBody>
      </p:sp>
      <p:sp>
        <p:nvSpPr>
          <p:cNvPr id="171022" name="Line 15"/>
          <p:cNvSpPr>
            <a:spLocks noChangeShapeType="1"/>
          </p:cNvSpPr>
          <p:nvPr/>
        </p:nvSpPr>
        <p:spPr bwMode="auto">
          <a:xfrm flipH="1">
            <a:off x="6372200" y="3573016"/>
            <a:ext cx="1143000" cy="381000"/>
          </a:xfrm>
          <a:prstGeom prst="line">
            <a:avLst/>
          </a:prstGeom>
          <a:noFill/>
          <a:ln w="9525">
            <a:solidFill>
              <a:schemeClr val="tx1"/>
            </a:solidFill>
            <a:round/>
            <a:headEnd/>
            <a:tailEnd type="triangle" w="med" len="med"/>
          </a:ln>
        </p:spPr>
        <p:txBody>
          <a:bodyPr/>
          <a:lstStyle/>
          <a:p>
            <a:endParaRPr lang="en-US"/>
          </a:p>
        </p:txBody>
      </p:sp>
      <p:sp>
        <p:nvSpPr>
          <p:cNvPr id="171023" name="Line 15"/>
          <p:cNvSpPr>
            <a:spLocks noChangeShapeType="1"/>
          </p:cNvSpPr>
          <p:nvPr/>
        </p:nvSpPr>
        <p:spPr bwMode="auto">
          <a:xfrm flipH="1">
            <a:off x="6400800" y="1905000"/>
            <a:ext cx="1143000" cy="1905000"/>
          </a:xfrm>
          <a:prstGeom prst="line">
            <a:avLst/>
          </a:prstGeom>
          <a:noFill/>
          <a:ln w="9525">
            <a:solidFill>
              <a:schemeClr val="tx1"/>
            </a:solidFill>
            <a:round/>
            <a:headEnd/>
            <a:tailEnd type="triangle" w="med" len="med"/>
          </a:ln>
        </p:spPr>
        <p:txBody>
          <a:bodyPr/>
          <a:lstStyle/>
          <a:p>
            <a:endParaRPr lang="en-US"/>
          </a:p>
        </p:txBody>
      </p:sp>
      <p:pic>
        <p:nvPicPr>
          <p:cNvPr id="171024" name="Picture 16"/>
          <p:cNvPicPr>
            <a:picLocks noChangeAspect="1" noChangeArrowheads="1"/>
          </p:cNvPicPr>
          <p:nvPr/>
        </p:nvPicPr>
        <p:blipFill>
          <a:blip r:embed="rId7" cstate="print"/>
          <a:srcRect/>
          <a:stretch>
            <a:fillRect/>
          </a:stretch>
        </p:blipFill>
        <p:spPr bwMode="auto">
          <a:xfrm>
            <a:off x="1752600" y="4797152"/>
            <a:ext cx="1447800" cy="1908448"/>
          </a:xfrm>
          <a:prstGeom prst="rect">
            <a:avLst/>
          </a:prstGeom>
          <a:noFill/>
          <a:ln w="9525">
            <a:noFill/>
            <a:miter lim="800000"/>
            <a:headEnd/>
            <a:tailEnd/>
          </a:ln>
          <a:effectLst/>
        </p:spPr>
      </p:pic>
      <p:sp>
        <p:nvSpPr>
          <p:cNvPr id="171025" name="Line 15"/>
          <p:cNvSpPr>
            <a:spLocks noChangeShapeType="1"/>
          </p:cNvSpPr>
          <p:nvPr/>
        </p:nvSpPr>
        <p:spPr bwMode="auto">
          <a:xfrm flipV="1">
            <a:off x="3200400" y="5562600"/>
            <a:ext cx="2133600" cy="762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Properties Under Construction</a:t>
            </a:r>
            <a:endParaRPr lang="zh-CN" altLang="en-US" dirty="0"/>
          </a:p>
        </p:txBody>
      </p:sp>
      <p:pic>
        <p:nvPicPr>
          <p:cNvPr id="4" name="内容占位符 3" descr="properties underconstruction.bmp"/>
          <p:cNvPicPr>
            <a:picLocks noGrp="1" noChangeAspect="1"/>
          </p:cNvPicPr>
          <p:nvPr>
            <p:ph idx="1"/>
          </p:nvPr>
        </p:nvPicPr>
        <p:blipFill>
          <a:blip r:embed="rId2" cstate="print"/>
          <a:stretch>
            <a:fillRect/>
          </a:stretch>
        </p:blipFill>
        <p:spPr>
          <a:xfrm>
            <a:off x="539552" y="1628800"/>
            <a:ext cx="7776864" cy="4525963"/>
          </a:xfrm>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标题 1"/>
          <p:cNvSpPr>
            <a:spLocks noGrp="1"/>
          </p:cNvSpPr>
          <p:nvPr>
            <p:ph type="title"/>
          </p:nvPr>
        </p:nvSpPr>
        <p:spPr/>
        <p:txBody>
          <a:bodyPr/>
          <a:lstStyle/>
          <a:p>
            <a:r>
              <a:rPr lang="en-US" altLang="zh-CN" smtClean="0"/>
              <a:t>Low-risk Approach to Land-banking</a:t>
            </a:r>
            <a:endParaRPr lang="zh-CN" altLang="en-US" smtClean="0"/>
          </a:p>
        </p:txBody>
      </p:sp>
      <p:graphicFrame>
        <p:nvGraphicFramePr>
          <p:cNvPr id="4" name="图示 3"/>
          <p:cNvGraphicFramePr/>
          <p:nvPr/>
        </p:nvGraphicFramePr>
        <p:xfrm>
          <a:off x="467544" y="1484784"/>
          <a:ext cx="8316416"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标题 1"/>
          <p:cNvSpPr>
            <a:spLocks noGrp="1"/>
          </p:cNvSpPr>
          <p:nvPr>
            <p:ph type="title"/>
          </p:nvPr>
        </p:nvSpPr>
        <p:spPr/>
        <p:txBody>
          <a:bodyPr/>
          <a:lstStyle/>
          <a:p>
            <a:r>
              <a:rPr lang="en-US" altLang="zh-CN" smtClean="0"/>
              <a:t>A Much Shorter Time to Market</a:t>
            </a:r>
            <a:endParaRPr lang="zh-CN" altLang="en-US" smtClean="0"/>
          </a:p>
        </p:txBody>
      </p:sp>
      <p:sp>
        <p:nvSpPr>
          <p:cNvPr id="130051" name="内容占位符 2"/>
          <p:cNvSpPr>
            <a:spLocks noGrp="1"/>
          </p:cNvSpPr>
          <p:nvPr>
            <p:ph idx="1"/>
          </p:nvPr>
        </p:nvSpPr>
        <p:spPr/>
        <p:txBody>
          <a:bodyPr/>
          <a:lstStyle/>
          <a:p>
            <a:pPr>
              <a:lnSpc>
                <a:spcPct val="80000"/>
              </a:lnSpc>
              <a:buFont typeface="Arial" charset="0"/>
              <a:buNone/>
            </a:pPr>
            <a:r>
              <a:rPr lang="en-US" altLang="zh-CN" sz="3000" smtClean="0"/>
              <a:t>Hong Kong</a:t>
            </a:r>
          </a:p>
          <a:p>
            <a:pPr>
              <a:lnSpc>
                <a:spcPct val="80000"/>
              </a:lnSpc>
            </a:pPr>
            <a:r>
              <a:rPr lang="en-US" altLang="zh-CN" sz="3000" smtClean="0"/>
              <a:t>Completion of a redevelopment is expected to occur, on average, in the second year after the year of pre-sale</a:t>
            </a:r>
          </a:p>
          <a:p>
            <a:pPr>
              <a:lnSpc>
                <a:spcPct val="80000"/>
              </a:lnSpc>
            </a:pPr>
            <a:r>
              <a:rPr lang="en-US" altLang="zh-CN" sz="3000" smtClean="0"/>
              <a:t>Sizeable pre-sale schedule in Hong Kong for coming years</a:t>
            </a:r>
          </a:p>
          <a:p>
            <a:pPr>
              <a:lnSpc>
                <a:spcPct val="80000"/>
              </a:lnSpc>
              <a:buFont typeface="Arial" charset="0"/>
              <a:buNone/>
            </a:pPr>
            <a:r>
              <a:rPr lang="en-US" altLang="zh-CN" sz="3000" smtClean="0"/>
              <a:t>     2011: 1.76 million sq. ft.</a:t>
            </a:r>
          </a:p>
          <a:p>
            <a:pPr>
              <a:lnSpc>
                <a:spcPct val="80000"/>
              </a:lnSpc>
              <a:buFont typeface="Arial" charset="0"/>
              <a:buNone/>
            </a:pPr>
            <a:r>
              <a:rPr lang="en-US" altLang="zh-CN" sz="3000" smtClean="0"/>
              <a:t>     2012: 2.02 million sq. ft.</a:t>
            </a:r>
          </a:p>
          <a:p>
            <a:pPr>
              <a:lnSpc>
                <a:spcPct val="80000"/>
              </a:lnSpc>
              <a:buFont typeface="Arial" charset="0"/>
              <a:buNone/>
            </a:pPr>
            <a:r>
              <a:rPr lang="en-US" altLang="zh-CN" sz="3000" smtClean="0"/>
              <a:t>     2013: 2.27 million sq. ft.</a:t>
            </a:r>
          </a:p>
          <a:p>
            <a:pPr>
              <a:lnSpc>
                <a:spcPct val="80000"/>
              </a:lnSpc>
              <a:buFont typeface="Arial" charset="0"/>
              <a:buNone/>
            </a:pPr>
            <a:r>
              <a:rPr lang="en-US" altLang="zh-CN" sz="3000" smtClean="0"/>
              <a:t>     2014: 2.84 million sq. ft.</a:t>
            </a:r>
            <a:endParaRPr lang="zh-CN" altLang="en-US" sz="3000" smtClean="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标题 1"/>
          <p:cNvSpPr>
            <a:spLocks noGrp="1"/>
          </p:cNvSpPr>
          <p:nvPr>
            <p:ph type="title"/>
          </p:nvPr>
        </p:nvSpPr>
        <p:spPr/>
        <p:txBody>
          <a:bodyPr/>
          <a:lstStyle/>
          <a:p>
            <a:r>
              <a:rPr lang="en-US" altLang="zh-CN" sz="4000" smtClean="0"/>
              <a:t>Rising Rental Income from Investment Properties</a:t>
            </a:r>
            <a:endParaRPr lang="zh-CN" altLang="en-US" sz="4000" smtClean="0"/>
          </a:p>
        </p:txBody>
      </p:sp>
      <p:sp>
        <p:nvSpPr>
          <p:cNvPr id="3" name="内容占位符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n-US" altLang="zh-CN" dirty="0" smtClean="0"/>
              <a:t>Strong leasing demand in Hong Kong</a:t>
            </a:r>
          </a:p>
          <a:p>
            <a:pPr lvl="1" fontAlgn="auto">
              <a:spcAft>
                <a:spcPts val="0"/>
              </a:spcAft>
              <a:buFont typeface="Arial" pitchFamily="34" charset="0"/>
              <a:buChar char="–"/>
              <a:defRPr/>
            </a:pPr>
            <a:r>
              <a:rPr lang="en-US" altLang="zh-CN" dirty="0" smtClean="0"/>
              <a:t>Average occupancy rate of major investment properties is 94.5% (2010)</a:t>
            </a:r>
          </a:p>
          <a:p>
            <a:pPr lvl="1" fontAlgn="auto">
              <a:spcAft>
                <a:spcPts val="0"/>
              </a:spcAft>
              <a:buFont typeface="Arial" pitchFamily="34" charset="0"/>
              <a:buChar char="–"/>
              <a:defRPr/>
            </a:pPr>
            <a:r>
              <a:rPr lang="en-US" altLang="zh-CN" dirty="0" smtClean="0"/>
              <a:t>Profit contribution from property leasing of IFC complex for 2010 increased by US$ 15.38 million</a:t>
            </a:r>
          </a:p>
          <a:p>
            <a:pPr fontAlgn="auto">
              <a:spcAft>
                <a:spcPts val="0"/>
              </a:spcAft>
              <a:buFont typeface="Arial" pitchFamily="34" charset="0"/>
              <a:buChar char="•"/>
              <a:defRPr/>
            </a:pPr>
            <a:r>
              <a:rPr lang="en-US" altLang="zh-CN" dirty="0" smtClean="0"/>
              <a:t>Increased rental income from mainland China driven by</a:t>
            </a:r>
          </a:p>
          <a:p>
            <a:pPr lvl="1" fontAlgn="auto">
              <a:spcAft>
                <a:spcPts val="0"/>
              </a:spcAft>
              <a:buFont typeface="Arial" pitchFamily="34" charset="0"/>
              <a:buChar char="–"/>
              <a:defRPr/>
            </a:pPr>
            <a:r>
              <a:rPr lang="en-US" altLang="zh-CN" dirty="0" smtClean="0"/>
              <a:t>Rising contribution from World Financial Centre in Beijing: 78%</a:t>
            </a:r>
          </a:p>
          <a:p>
            <a:pPr lvl="1" fontAlgn="auto">
              <a:spcAft>
                <a:spcPts val="0"/>
              </a:spcAft>
              <a:buFont typeface="Arial" pitchFamily="34" charset="0"/>
              <a:buChar char="–"/>
              <a:defRPr/>
            </a:pPr>
            <a:r>
              <a:rPr lang="en-US" altLang="zh-CN" dirty="0" smtClean="0"/>
              <a:t>Newly-completed Centro and Henderson Metropolitan in Shanghai with very encouraging pre-leasing response</a:t>
            </a: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标题 1"/>
          <p:cNvSpPr>
            <a:spLocks noGrp="1"/>
          </p:cNvSpPr>
          <p:nvPr>
            <p:ph type="title"/>
          </p:nvPr>
        </p:nvSpPr>
        <p:spPr/>
        <p:txBody>
          <a:bodyPr/>
          <a:lstStyle/>
          <a:p>
            <a:endParaRPr lang="zh-CN" altLang="en-US" smtClean="0"/>
          </a:p>
        </p:txBody>
      </p:sp>
      <p:pic>
        <p:nvPicPr>
          <p:cNvPr id="132099" name="内容占位符 3" descr="IFC.jpg"/>
          <p:cNvPicPr>
            <a:picLocks noGrp="1" noChangeAspect="1"/>
          </p:cNvPicPr>
          <p:nvPr>
            <p:ph idx="1"/>
          </p:nvPr>
        </p:nvPicPr>
        <p:blipFill>
          <a:blip r:embed="rId2" cstate="print"/>
          <a:srcRect/>
          <a:stretch>
            <a:fillRect/>
          </a:stretch>
        </p:blipFill>
        <p:spPr>
          <a:xfrm>
            <a:off x="0" y="-1827213"/>
            <a:ext cx="9144000" cy="10323513"/>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8600" y="228600"/>
            <a:ext cx="8001000" cy="649288"/>
          </a:xfrm>
        </p:spPr>
        <p:txBody>
          <a:bodyPr rtlCol="0">
            <a:normAutofit fontScale="90000"/>
          </a:bodyPr>
          <a:lstStyle/>
          <a:p>
            <a:pPr fontAlgn="auto">
              <a:spcAft>
                <a:spcPts val="0"/>
              </a:spcAft>
              <a:defRPr/>
            </a:pPr>
            <a:r>
              <a:rPr lang="en-US" b="1" dirty="0" smtClean="0">
                <a:cs typeface="Calibri" pitchFamily="34" charset="0"/>
              </a:rPr>
              <a:t>Agenda</a:t>
            </a:r>
            <a:endParaRPr lang="uk-UA" b="1" dirty="0">
              <a:cs typeface="Calibri" pitchFamily="34" charset="0"/>
            </a:endParaRPr>
          </a:p>
        </p:txBody>
      </p:sp>
      <p:sp>
        <p:nvSpPr>
          <p:cNvPr id="6" name="Rectangle 3"/>
          <p:cNvSpPr>
            <a:spLocks noGrp="1" noChangeArrowheads="1"/>
          </p:cNvSpPr>
          <p:nvPr>
            <p:ph idx="1"/>
          </p:nvPr>
        </p:nvSpPr>
        <p:spPr>
          <a:xfrm>
            <a:off x="609600" y="1143000"/>
            <a:ext cx="5562600" cy="4800600"/>
          </a:xfrm>
        </p:spPr>
        <p:txBody>
          <a:bodyPr rtlCol="0">
            <a:normAutofit/>
          </a:bodyPr>
          <a:lstStyle/>
          <a:p>
            <a:pPr marL="457200" indent="-457200" fontAlgn="auto">
              <a:lnSpc>
                <a:spcPct val="200000"/>
              </a:lnSpc>
              <a:spcAft>
                <a:spcPts val="0"/>
              </a:spcAft>
              <a:buFont typeface="Arial" pitchFamily="34" charset="0"/>
              <a:buNone/>
              <a:defRPr/>
            </a:pPr>
            <a:endParaRPr lang="en-US" sz="2400" b="1" dirty="0" smtClean="0"/>
          </a:p>
          <a:p>
            <a:pPr fontAlgn="auto">
              <a:lnSpc>
                <a:spcPct val="80000"/>
              </a:lnSpc>
              <a:spcAft>
                <a:spcPts val="0"/>
              </a:spcAft>
              <a:buFont typeface="Arial" pitchFamily="34" charset="0"/>
              <a:buNone/>
              <a:defRPr/>
            </a:pPr>
            <a:endParaRPr lang="en-US" sz="1800" dirty="0" smtClean="0"/>
          </a:p>
        </p:txBody>
      </p:sp>
      <p:graphicFrame>
        <p:nvGraphicFramePr>
          <p:cNvPr id="8" name="图示 7"/>
          <p:cNvGraphicFramePr/>
          <p:nvPr/>
        </p:nvGraphicFramePr>
        <p:xfrm>
          <a:off x="1066800" y="990600"/>
          <a:ext cx="6553200" cy="530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p:cNvSpPr>
          <p:nvPr>
            <p:ph type="title"/>
          </p:nvPr>
        </p:nvSpPr>
        <p:spPr/>
        <p:txBody>
          <a:bodyPr/>
          <a:lstStyle/>
          <a:p>
            <a:r>
              <a:rPr lang="en-US" altLang="zh-CN" smtClean="0"/>
              <a:t>Interest Rate</a:t>
            </a:r>
            <a:endParaRPr lang="zh-CN" altLang="en-US" smtClean="0"/>
          </a:p>
        </p:txBody>
      </p:sp>
      <p:sp>
        <p:nvSpPr>
          <p:cNvPr id="21507" name="TextBox 4"/>
          <p:cNvSpPr txBox="1">
            <a:spLocks noChangeArrowheads="1"/>
          </p:cNvSpPr>
          <p:nvPr/>
        </p:nvSpPr>
        <p:spPr bwMode="auto">
          <a:xfrm>
            <a:off x="1692275" y="1196975"/>
            <a:ext cx="5759450" cy="461963"/>
          </a:xfrm>
          <a:prstGeom prst="rect">
            <a:avLst/>
          </a:prstGeom>
          <a:noFill/>
          <a:ln w="9525">
            <a:noFill/>
            <a:miter lim="800000"/>
            <a:headEnd/>
            <a:tailEnd/>
          </a:ln>
        </p:spPr>
        <p:txBody>
          <a:bodyPr>
            <a:spAutoFit/>
          </a:bodyPr>
          <a:lstStyle/>
          <a:p>
            <a:r>
              <a:rPr lang="en-US" altLang="zh-CN" sz="2400">
                <a:latin typeface="Calibri" pitchFamily="34" charset="0"/>
              </a:rPr>
              <a:t>Best lending rate:  flat at 5% for 2 years</a:t>
            </a:r>
            <a:endParaRPr lang="zh-CN" altLang="en-US" sz="2400">
              <a:latin typeface="Calibri" pitchFamily="34" charset="0"/>
            </a:endParaRPr>
          </a:p>
        </p:txBody>
      </p:sp>
      <p:pic>
        <p:nvPicPr>
          <p:cNvPr id="21508" name="内容占位符 7" descr="interest.png"/>
          <p:cNvPicPr>
            <a:picLocks noGrp="1" noChangeAspect="1"/>
          </p:cNvPicPr>
          <p:nvPr>
            <p:ph idx="1"/>
          </p:nvPr>
        </p:nvPicPr>
        <p:blipFill>
          <a:blip r:embed="rId2" cstate="print"/>
          <a:srcRect/>
          <a:stretch>
            <a:fillRect/>
          </a:stretch>
        </p:blipFill>
        <p:spPr>
          <a:xfrm>
            <a:off x="900113" y="1903413"/>
            <a:ext cx="7343775" cy="4189412"/>
          </a:xfrm>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Rental Income 2010</a:t>
            </a:r>
            <a:endParaRPr lang="zh-CN" altLang="en-US" dirty="0"/>
          </a:p>
        </p:txBody>
      </p:sp>
      <p:graphicFrame>
        <p:nvGraphicFramePr>
          <p:cNvPr id="4" name="内容占位符 3"/>
          <p:cNvGraphicFramePr>
            <a:graphicFrameLocks noGrp="1"/>
          </p:cNvGraphicFramePr>
          <p:nvPr>
            <p:ph idx="1"/>
          </p:nvPr>
        </p:nvGraphicFramePr>
        <p:xfrm>
          <a:off x="457202" y="1600201"/>
          <a:ext cx="5626965" cy="3268960"/>
        </p:xfrm>
        <a:graphic>
          <a:graphicData uri="http://schemas.openxmlformats.org/drawingml/2006/table">
            <a:tbl>
              <a:tblPr firstRow="1" bandRow="1">
                <a:tableStyleId>{5C22544A-7EE6-4342-B048-85BDC9FD1C3A}</a:tableStyleId>
              </a:tblPr>
              <a:tblGrid>
                <a:gridCol w="1125393"/>
                <a:gridCol w="1125393"/>
                <a:gridCol w="1125393"/>
                <a:gridCol w="1125393"/>
                <a:gridCol w="1125393"/>
              </a:tblGrid>
              <a:tr h="1134919">
                <a:tc>
                  <a:txBody>
                    <a:bodyPr/>
                    <a:lstStyle/>
                    <a:p>
                      <a:r>
                        <a:rPr lang="en-US" altLang="zh-CN" sz="1600" dirty="0" smtClean="0"/>
                        <a:t>Leasing Business</a:t>
                      </a:r>
                      <a:endParaRPr lang="zh-CN" altLang="en-US" sz="1600" dirty="0"/>
                    </a:p>
                  </a:txBody>
                  <a:tcPr/>
                </a:tc>
                <a:tc>
                  <a:txBody>
                    <a:bodyPr/>
                    <a:lstStyle/>
                    <a:p>
                      <a:r>
                        <a:rPr lang="en-US" altLang="zh-CN" sz="1600" dirty="0" smtClean="0"/>
                        <a:t>Gross</a:t>
                      </a:r>
                      <a:r>
                        <a:rPr lang="en-US" altLang="zh-CN" sz="1600" baseline="0" dirty="0" smtClean="0"/>
                        <a:t> Rental Income (US$)</a:t>
                      </a:r>
                      <a:endParaRPr lang="zh-CN" altLang="en-US" sz="1600" dirty="0"/>
                    </a:p>
                  </a:txBody>
                  <a:tcPr/>
                </a:tc>
                <a:tc>
                  <a:txBody>
                    <a:bodyPr/>
                    <a:lstStyle/>
                    <a:p>
                      <a:r>
                        <a:rPr lang="en-US" altLang="zh-CN" sz="1600" dirty="0" smtClean="0"/>
                        <a:t>Percentage</a:t>
                      </a:r>
                      <a:r>
                        <a:rPr lang="en-US" altLang="zh-CN" sz="1600" baseline="0" dirty="0" smtClean="0"/>
                        <a:t> Change</a:t>
                      </a:r>
                      <a:endParaRPr lang="zh-CN" altLang="en-US" sz="1600" dirty="0"/>
                    </a:p>
                  </a:txBody>
                  <a:tcPr/>
                </a:tc>
                <a:tc>
                  <a:txBody>
                    <a:bodyPr/>
                    <a:lstStyle/>
                    <a:p>
                      <a:r>
                        <a:rPr lang="en-US" altLang="zh-CN" sz="1600" dirty="0" smtClean="0"/>
                        <a:t>Net Rental Income (US$)</a:t>
                      </a:r>
                      <a:endParaRPr lang="zh-CN" altLang="en-US" sz="1600" dirty="0"/>
                    </a:p>
                  </a:txBody>
                  <a:tcPr/>
                </a:tc>
                <a:tc>
                  <a:txBody>
                    <a:bodyPr/>
                    <a:lstStyle/>
                    <a:p>
                      <a:r>
                        <a:rPr lang="en-US" altLang="zh-CN" sz="1600" dirty="0" smtClean="0"/>
                        <a:t>Percentage Change</a:t>
                      </a:r>
                      <a:endParaRPr lang="zh-CN" altLang="en-US" sz="1600" dirty="0"/>
                    </a:p>
                  </a:txBody>
                  <a:tcPr/>
                </a:tc>
              </a:tr>
              <a:tr h="711347">
                <a:tc>
                  <a:txBody>
                    <a:bodyPr/>
                    <a:lstStyle/>
                    <a:p>
                      <a:r>
                        <a:rPr lang="en-US" altLang="zh-CN" sz="1600" dirty="0" smtClean="0"/>
                        <a:t>Hong Kong</a:t>
                      </a:r>
                      <a:endParaRPr lang="zh-CN" altLang="en-US" sz="1600" dirty="0"/>
                    </a:p>
                  </a:txBody>
                  <a:tcPr/>
                </a:tc>
                <a:tc>
                  <a:txBody>
                    <a:bodyPr/>
                    <a:lstStyle/>
                    <a:p>
                      <a:r>
                        <a:rPr lang="en-US" altLang="zh-CN" sz="1600" dirty="0" smtClean="0"/>
                        <a:t>563.85 million</a:t>
                      </a:r>
                      <a:endParaRPr lang="zh-CN" altLang="en-US" sz="1600" dirty="0"/>
                    </a:p>
                  </a:txBody>
                  <a:tcPr/>
                </a:tc>
                <a:tc>
                  <a:txBody>
                    <a:bodyPr/>
                    <a:lstStyle/>
                    <a:p>
                      <a:r>
                        <a:rPr lang="en-US" altLang="zh-CN" sz="1600" dirty="0" smtClean="0"/>
                        <a:t>+8%</a:t>
                      </a:r>
                      <a:endParaRPr lang="zh-CN" altLang="en-US" sz="1600" dirty="0"/>
                    </a:p>
                  </a:txBody>
                  <a:tcPr/>
                </a:tc>
                <a:tc>
                  <a:txBody>
                    <a:bodyPr/>
                    <a:lstStyle/>
                    <a:p>
                      <a:r>
                        <a:rPr lang="en-US" altLang="zh-CN" sz="1600" dirty="0" smtClean="0"/>
                        <a:t>403.46 million</a:t>
                      </a:r>
                      <a:endParaRPr lang="zh-CN" altLang="en-US" sz="1600" dirty="0"/>
                    </a:p>
                  </a:txBody>
                  <a:tcPr/>
                </a:tc>
                <a:tc>
                  <a:txBody>
                    <a:bodyPr/>
                    <a:lstStyle/>
                    <a:p>
                      <a:r>
                        <a:rPr lang="en-US" altLang="zh-CN" sz="1600" dirty="0" smtClean="0"/>
                        <a:t>+9%</a:t>
                      </a:r>
                      <a:endParaRPr lang="zh-CN" altLang="en-US" sz="1600" dirty="0"/>
                    </a:p>
                  </a:txBody>
                  <a:tcPr/>
                </a:tc>
              </a:tr>
              <a:tr h="711347">
                <a:tc>
                  <a:txBody>
                    <a:bodyPr/>
                    <a:lstStyle/>
                    <a:p>
                      <a:r>
                        <a:rPr lang="en-US" altLang="zh-CN" sz="1600" dirty="0" smtClean="0"/>
                        <a:t>Mainland China</a:t>
                      </a:r>
                      <a:endParaRPr lang="zh-CN" altLang="en-US" sz="1600" dirty="0"/>
                    </a:p>
                  </a:txBody>
                  <a:tcPr/>
                </a:tc>
                <a:tc>
                  <a:txBody>
                    <a:bodyPr/>
                    <a:lstStyle/>
                    <a:p>
                      <a:r>
                        <a:rPr lang="en-US" altLang="zh-CN" sz="1600" dirty="0" smtClean="0"/>
                        <a:t>61.15</a:t>
                      </a:r>
                      <a:r>
                        <a:rPr lang="en-US" altLang="zh-CN" sz="1600" baseline="0" dirty="0" smtClean="0"/>
                        <a:t> million</a:t>
                      </a:r>
                      <a:endParaRPr lang="zh-CN" altLang="en-US" sz="1600" dirty="0"/>
                    </a:p>
                  </a:txBody>
                  <a:tcPr/>
                </a:tc>
                <a:tc>
                  <a:txBody>
                    <a:bodyPr/>
                    <a:lstStyle/>
                    <a:p>
                      <a:r>
                        <a:rPr lang="en-US" altLang="zh-CN" sz="1600" dirty="0" smtClean="0"/>
                        <a:t>+38%</a:t>
                      </a:r>
                      <a:endParaRPr lang="zh-CN" altLang="en-US" sz="1600" dirty="0"/>
                    </a:p>
                  </a:txBody>
                  <a:tcPr/>
                </a:tc>
                <a:tc>
                  <a:txBody>
                    <a:bodyPr/>
                    <a:lstStyle/>
                    <a:p>
                      <a:r>
                        <a:rPr lang="en-US" altLang="zh-CN" sz="1600" dirty="0" smtClean="0"/>
                        <a:t>30.13</a:t>
                      </a:r>
                      <a:r>
                        <a:rPr lang="en-US" altLang="zh-CN" sz="1600" baseline="0" dirty="0" smtClean="0"/>
                        <a:t> million</a:t>
                      </a:r>
                      <a:endParaRPr lang="zh-CN" altLang="en-US" sz="1600" dirty="0"/>
                    </a:p>
                  </a:txBody>
                  <a:tcPr/>
                </a:tc>
                <a:tc>
                  <a:txBody>
                    <a:bodyPr/>
                    <a:lstStyle/>
                    <a:p>
                      <a:r>
                        <a:rPr lang="en-US" altLang="zh-CN" sz="1600" dirty="0" smtClean="0"/>
                        <a:t>+27%</a:t>
                      </a:r>
                      <a:endParaRPr lang="zh-CN" altLang="en-US" sz="1600" dirty="0"/>
                    </a:p>
                  </a:txBody>
                  <a:tcPr/>
                </a:tc>
              </a:tr>
              <a:tr h="711347">
                <a:tc>
                  <a:txBody>
                    <a:bodyPr/>
                    <a:lstStyle/>
                    <a:p>
                      <a:r>
                        <a:rPr lang="en-US" altLang="zh-CN" sz="1600" dirty="0" smtClean="0"/>
                        <a:t>Overall</a:t>
                      </a:r>
                      <a:endParaRPr lang="zh-CN" altLang="en-US" sz="1600" dirty="0"/>
                    </a:p>
                  </a:txBody>
                  <a:tcPr/>
                </a:tc>
                <a:tc>
                  <a:txBody>
                    <a:bodyPr/>
                    <a:lstStyle/>
                    <a:p>
                      <a:r>
                        <a:rPr lang="en-US" altLang="zh-CN" sz="1600" dirty="0" smtClean="0"/>
                        <a:t>625 million</a:t>
                      </a:r>
                      <a:endParaRPr lang="zh-CN" altLang="en-US" sz="1600" dirty="0"/>
                    </a:p>
                  </a:txBody>
                  <a:tcPr/>
                </a:tc>
                <a:tc>
                  <a:txBody>
                    <a:bodyPr/>
                    <a:lstStyle/>
                    <a:p>
                      <a:r>
                        <a:rPr lang="en-US" altLang="zh-CN" sz="1600" dirty="0" smtClean="0"/>
                        <a:t>+10%</a:t>
                      </a:r>
                      <a:endParaRPr lang="zh-CN" altLang="en-US" sz="1600" dirty="0"/>
                    </a:p>
                  </a:txBody>
                  <a:tcPr/>
                </a:tc>
                <a:tc>
                  <a:txBody>
                    <a:bodyPr/>
                    <a:lstStyle/>
                    <a:p>
                      <a:r>
                        <a:rPr lang="en-US" altLang="zh-CN" sz="1600" dirty="0" smtClean="0"/>
                        <a:t>433.59 million</a:t>
                      </a:r>
                      <a:endParaRPr lang="zh-CN" altLang="en-US" sz="1600" dirty="0"/>
                    </a:p>
                  </a:txBody>
                  <a:tcPr/>
                </a:tc>
                <a:tc>
                  <a:txBody>
                    <a:bodyPr/>
                    <a:lstStyle/>
                    <a:p>
                      <a:r>
                        <a:rPr lang="en-US" altLang="zh-CN" sz="1600" dirty="0" smtClean="0"/>
                        <a:t>+10%</a:t>
                      </a:r>
                      <a:endParaRPr lang="zh-CN" altLang="en-US" sz="1600" dirty="0"/>
                    </a:p>
                  </a:txBody>
                  <a:tcPr/>
                </a:tc>
              </a:tr>
            </a:tbl>
          </a:graphicData>
        </a:graphic>
      </p:graphicFrame>
      <p:graphicFrame>
        <p:nvGraphicFramePr>
          <p:cNvPr id="5" name="图表 4"/>
          <p:cNvGraphicFramePr/>
          <p:nvPr/>
        </p:nvGraphicFramePr>
        <p:xfrm>
          <a:off x="6012160" y="1772816"/>
          <a:ext cx="2952328" cy="302433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标题 1"/>
          <p:cNvSpPr>
            <a:spLocks noGrp="1"/>
          </p:cNvSpPr>
          <p:nvPr>
            <p:ph type="title"/>
          </p:nvPr>
        </p:nvSpPr>
        <p:spPr/>
        <p:txBody>
          <a:bodyPr/>
          <a:lstStyle/>
          <a:p>
            <a:r>
              <a:rPr lang="en-US" altLang="zh-CN" smtClean="0"/>
              <a:t>Prospects</a:t>
            </a:r>
            <a:endParaRPr lang="zh-CN" altLang="en-US" smtClean="0"/>
          </a:p>
        </p:txBody>
      </p:sp>
      <p:sp>
        <p:nvSpPr>
          <p:cNvPr id="134147" name="内容占位符 2"/>
          <p:cNvSpPr>
            <a:spLocks noGrp="1"/>
          </p:cNvSpPr>
          <p:nvPr>
            <p:ph idx="1"/>
          </p:nvPr>
        </p:nvSpPr>
        <p:spPr/>
        <p:txBody>
          <a:bodyPr/>
          <a:lstStyle/>
          <a:p>
            <a:pPr>
              <a:buFont typeface="Arial" charset="0"/>
              <a:buNone/>
            </a:pPr>
            <a:r>
              <a:rPr lang="en-US" altLang="zh-CN" sz="3000" smtClean="0"/>
              <a:t>Promising:</a:t>
            </a:r>
          </a:p>
          <a:p>
            <a:r>
              <a:rPr lang="en-US" altLang="zh-CN" sz="3000" smtClean="0"/>
              <a:t>Large development land-bank in mainland China</a:t>
            </a:r>
          </a:p>
          <a:p>
            <a:r>
              <a:rPr lang="en-US" altLang="zh-CN" sz="3000" smtClean="0"/>
              <a:t>Continued expansion of rental portfolio in both Hong Kong and mainland China with an improved property mix</a:t>
            </a:r>
          </a:p>
          <a:p>
            <a:r>
              <a:rPr lang="en-US" altLang="zh-CN" sz="3000" smtClean="0"/>
              <a:t>Steady income stream contributed by three listed associates, namely Hong Kong Ferry, Miramar Hotel and Hong Kong and China Gas Company </a:t>
            </a:r>
            <a:endParaRPr lang="zh-CN" altLang="en-US" sz="3000" smtClean="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Documents and Settings\tfy3\Desktop\cropped_business_team_work_jpg.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1263" y="548680"/>
            <a:ext cx="8383232" cy="630932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標題 1"/>
          <p:cNvSpPr>
            <a:spLocks noGrp="1"/>
          </p:cNvSpPr>
          <p:nvPr>
            <p:ph type="ctrTitle"/>
          </p:nvPr>
        </p:nvSpPr>
        <p:spPr>
          <a:xfrm>
            <a:off x="3275856" y="1412776"/>
            <a:ext cx="5472608" cy="1470025"/>
          </a:xfrm>
        </p:spPr>
        <p:txBody>
          <a:bodyPr/>
          <a:lstStyle/>
          <a:p>
            <a:r>
              <a:rPr lang="en-US" dirty="0" smtClean="0"/>
              <a:t>Management</a:t>
            </a:r>
            <a:endParaRPr lang="en-CA" dirty="0"/>
          </a:p>
        </p:txBody>
      </p:sp>
    </p:spTree>
    <p:extLst>
      <p:ext uri="{BB962C8B-B14F-4D97-AF65-F5344CB8AC3E}">
        <p14:creationId xmlns="" xmlns:p14="http://schemas.microsoft.com/office/powerpoint/2010/main" val="209733941"/>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Ownership</a:t>
            </a:r>
            <a:endParaRPr lang="zh-CN" altLang="en-US" dirty="0"/>
          </a:p>
        </p:txBody>
      </p:sp>
      <p:pic>
        <p:nvPicPr>
          <p:cNvPr id="6" name="内容占位符 5" descr="group structure 1.bmp"/>
          <p:cNvPicPr>
            <a:picLocks noGrp="1" noChangeAspect="1"/>
          </p:cNvPicPr>
          <p:nvPr>
            <p:ph idx="1"/>
          </p:nvPr>
        </p:nvPicPr>
        <p:blipFill>
          <a:blip r:embed="rId2" cstate="print"/>
          <a:stretch>
            <a:fillRect/>
          </a:stretch>
        </p:blipFill>
        <p:spPr>
          <a:xfrm>
            <a:off x="179512" y="1484784"/>
            <a:ext cx="8748463" cy="5373216"/>
          </a:xfrm>
        </p:spPr>
      </p:pic>
      <p:sp>
        <p:nvSpPr>
          <p:cNvPr id="4" name="椭圆 3"/>
          <p:cNvSpPr/>
          <p:nvPr/>
        </p:nvSpPr>
        <p:spPr>
          <a:xfrm>
            <a:off x="4716016" y="2348880"/>
            <a:ext cx="720080" cy="288032"/>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p:cNvSpPr>
          <p:nvPr>
            <p:ph type="title" idx="4294967295"/>
          </p:nvPr>
        </p:nvSpPr>
        <p:spPr>
          <a:xfrm>
            <a:off x="457200" y="457200"/>
            <a:ext cx="8686800" cy="838200"/>
          </a:xfrm>
        </p:spPr>
        <p:txBody>
          <a:bodyPr/>
          <a:lstStyle/>
          <a:p>
            <a:r>
              <a:rPr lang="en-CA" altLang="zh-CN" smtClean="0"/>
              <a:t>Management Structure</a:t>
            </a:r>
            <a:endParaRPr lang="en-US" altLang="zh-CN" smtClean="0"/>
          </a:p>
        </p:txBody>
      </p:sp>
      <p:sp>
        <p:nvSpPr>
          <p:cNvPr id="136195" name="Rectangle 3"/>
          <p:cNvSpPr>
            <a:spLocks noGrp="1"/>
          </p:cNvSpPr>
          <p:nvPr>
            <p:ph type="body" idx="4294967295"/>
          </p:nvPr>
        </p:nvSpPr>
        <p:spPr>
          <a:xfrm>
            <a:off x="457200" y="1554163"/>
            <a:ext cx="8686800" cy="4525962"/>
          </a:xfrm>
        </p:spPr>
        <p:txBody>
          <a:bodyPr/>
          <a:lstStyle/>
          <a:p>
            <a:r>
              <a:rPr lang="en-CA" altLang="zh-CN" smtClean="0"/>
              <a:t>Executive directors:12 members, 5/12 are family members</a:t>
            </a:r>
          </a:p>
          <a:p>
            <a:pPr lvl="1"/>
            <a:r>
              <a:rPr lang="en-CA" altLang="zh-CN" smtClean="0"/>
              <a:t>1 chairman: Lee Shau Kee</a:t>
            </a:r>
          </a:p>
          <a:p>
            <a:pPr lvl="1"/>
            <a:r>
              <a:rPr lang="en-CA" altLang="zh-CN" smtClean="0"/>
              <a:t>3 vice chairman: 2/3 are family members</a:t>
            </a:r>
          </a:p>
          <a:p>
            <a:r>
              <a:rPr lang="en-CA" altLang="zh-CN" smtClean="0"/>
              <a:t>Non-executive directors: 5 members,1/5 </a:t>
            </a:r>
          </a:p>
          <a:p>
            <a:r>
              <a:rPr lang="en-CA" altLang="zh-CN" smtClean="0"/>
              <a:t>Independent non-executive directors: 3 members</a:t>
            </a:r>
          </a:p>
          <a:p>
            <a:r>
              <a:rPr lang="en-CA" altLang="zh-CN" smtClean="0"/>
              <a:t>Senior managers: 10 members, 1/10</a:t>
            </a:r>
          </a:p>
          <a:p>
            <a:endParaRPr lang="en-CA" altLang="zh-CN" smtClean="0"/>
          </a:p>
          <a:p>
            <a:endParaRPr lang="en-US" altLang="zh-CN" smtClean="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标题 1"/>
          <p:cNvSpPr>
            <a:spLocks noGrp="1"/>
          </p:cNvSpPr>
          <p:nvPr>
            <p:ph type="title"/>
          </p:nvPr>
        </p:nvSpPr>
        <p:spPr>
          <a:xfrm>
            <a:off x="755650" y="333375"/>
            <a:ext cx="7354888" cy="596900"/>
          </a:xfrm>
        </p:spPr>
        <p:txBody>
          <a:bodyPr/>
          <a:lstStyle/>
          <a:p>
            <a:pPr algn="ctr"/>
            <a:r>
              <a:rPr lang="en-US" altLang="zh-CN" sz="4000" b="0" smtClean="0"/>
              <a:t>      Management Team</a:t>
            </a:r>
            <a:endParaRPr lang="zh-CN" altLang="en-US" sz="4000" b="0" smtClean="0"/>
          </a:p>
        </p:txBody>
      </p:sp>
      <p:pic>
        <p:nvPicPr>
          <p:cNvPr id="137219" name="内容占位符 3" descr="leeshaukee.jpg"/>
          <p:cNvPicPr>
            <a:picLocks noGrp="1" noChangeAspect="1"/>
          </p:cNvPicPr>
          <p:nvPr>
            <p:ph idx="1"/>
          </p:nvPr>
        </p:nvPicPr>
        <p:blipFill>
          <a:blip r:embed="rId2" cstate="print"/>
          <a:srcRect/>
          <a:stretch>
            <a:fillRect/>
          </a:stretch>
        </p:blipFill>
        <p:spPr>
          <a:xfrm>
            <a:off x="755650" y="1268413"/>
            <a:ext cx="2717800" cy="5084762"/>
          </a:xfrm>
        </p:spPr>
      </p:pic>
      <p:sp>
        <p:nvSpPr>
          <p:cNvPr id="137220" name="文本占位符 7"/>
          <p:cNvSpPr>
            <a:spLocks noGrp="1"/>
          </p:cNvSpPr>
          <p:nvPr>
            <p:ph type="body" sz="half" idx="2"/>
          </p:nvPr>
        </p:nvSpPr>
        <p:spPr>
          <a:xfrm>
            <a:off x="4500563" y="1484313"/>
            <a:ext cx="4248150" cy="4764087"/>
          </a:xfrm>
        </p:spPr>
        <p:txBody>
          <a:bodyPr/>
          <a:lstStyle/>
          <a:p>
            <a:r>
              <a:rPr lang="en-US" altLang="zh-CN" sz="2800" smtClean="0"/>
              <a:t>Lee Shau Kee</a:t>
            </a:r>
          </a:p>
          <a:p>
            <a:pPr>
              <a:buFontTx/>
              <a:buChar char="-"/>
            </a:pPr>
            <a:r>
              <a:rPr lang="en-US" altLang="zh-CN" sz="2400" smtClean="0"/>
              <a:t> founder &amp; chairman</a:t>
            </a:r>
          </a:p>
          <a:p>
            <a:pPr>
              <a:buFontTx/>
              <a:buChar char="-"/>
            </a:pPr>
            <a:r>
              <a:rPr lang="en-US" altLang="zh-CN" sz="2400" smtClean="0"/>
              <a:t> 83 years old</a:t>
            </a:r>
          </a:p>
          <a:p>
            <a:pPr>
              <a:buFontTx/>
              <a:buChar char="-"/>
            </a:pPr>
            <a:r>
              <a:rPr lang="en-US" altLang="zh-CN" sz="2400" smtClean="0"/>
              <a:t> vice chairman of Sun Hung Kai Properties Limited</a:t>
            </a:r>
          </a:p>
          <a:p>
            <a:r>
              <a:rPr lang="en-US" altLang="zh-CN" sz="2400" smtClean="0"/>
              <a:t>- more than 50 years experience    in property development  </a:t>
            </a:r>
          </a:p>
          <a:p>
            <a:pPr>
              <a:buFontTx/>
              <a:buChar char="-"/>
            </a:pPr>
            <a:r>
              <a:rPr lang="en-US" altLang="zh-CN" sz="2400" smtClean="0"/>
              <a:t>3</a:t>
            </a:r>
            <a:r>
              <a:rPr lang="en-US" altLang="zh-CN" sz="2400" baseline="30000" smtClean="0"/>
              <a:t>rd</a:t>
            </a:r>
            <a:r>
              <a:rPr lang="en-US" altLang="zh-CN" sz="2400" smtClean="0"/>
              <a:t> richest person in Hong Kong</a:t>
            </a:r>
          </a:p>
          <a:p>
            <a:pPr>
              <a:buFontTx/>
              <a:buChar char="-"/>
            </a:pPr>
            <a:r>
              <a:rPr lang="en-US" altLang="zh-CN" sz="2400" smtClean="0"/>
              <a:t>Net worth US$ 19.5 Billion</a:t>
            </a:r>
          </a:p>
          <a:p>
            <a:pPr>
              <a:buFontTx/>
              <a:buChar char="-"/>
            </a:pPr>
            <a:endParaRPr lang="zh-CN" altLang="en-US" sz="2400" smtClean="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标题 1"/>
          <p:cNvSpPr>
            <a:spLocks noGrp="1"/>
          </p:cNvSpPr>
          <p:nvPr>
            <p:ph type="title"/>
          </p:nvPr>
        </p:nvSpPr>
        <p:spPr>
          <a:xfrm>
            <a:off x="755650" y="333375"/>
            <a:ext cx="7354888" cy="596900"/>
          </a:xfrm>
        </p:spPr>
        <p:txBody>
          <a:bodyPr/>
          <a:lstStyle/>
          <a:p>
            <a:pPr algn="ctr"/>
            <a:r>
              <a:rPr lang="en-US" altLang="zh-CN" sz="4000" b="0" smtClean="0"/>
              <a:t>Board of Directors</a:t>
            </a:r>
            <a:endParaRPr lang="zh-CN" altLang="en-US" sz="4000" b="0" smtClean="0"/>
          </a:p>
        </p:txBody>
      </p:sp>
      <p:sp>
        <p:nvSpPr>
          <p:cNvPr id="138243" name="文本占位符 7"/>
          <p:cNvSpPr>
            <a:spLocks noGrp="1"/>
          </p:cNvSpPr>
          <p:nvPr>
            <p:ph type="body" sz="half" idx="2"/>
          </p:nvPr>
        </p:nvSpPr>
        <p:spPr>
          <a:xfrm>
            <a:off x="4500563" y="1484313"/>
            <a:ext cx="4248150" cy="4764087"/>
          </a:xfrm>
        </p:spPr>
        <p:txBody>
          <a:bodyPr/>
          <a:lstStyle/>
          <a:p>
            <a:pPr>
              <a:lnSpc>
                <a:spcPct val="80000"/>
              </a:lnSpc>
            </a:pPr>
            <a:r>
              <a:rPr lang="en-US" altLang="zh-CN" sz="2800" smtClean="0">
                <a:cs typeface="Arial" charset="0"/>
              </a:rPr>
              <a:t>Lee Ka Kit</a:t>
            </a:r>
            <a:r>
              <a:rPr lang="en-US" altLang="zh-CN" sz="2800" smtClean="0"/>
              <a:t> (Son)</a:t>
            </a:r>
          </a:p>
          <a:p>
            <a:pPr>
              <a:lnSpc>
                <a:spcPct val="80000"/>
              </a:lnSpc>
              <a:buFontTx/>
              <a:buChar char="-"/>
            </a:pPr>
            <a:r>
              <a:rPr lang="en-CA" altLang="zh-CN" sz="2200" smtClean="0">
                <a:cs typeface="Arial" charset="0"/>
              </a:rPr>
              <a:t> Executive director &amp; Vice Chairman</a:t>
            </a:r>
          </a:p>
          <a:p>
            <a:pPr>
              <a:lnSpc>
                <a:spcPct val="80000"/>
              </a:lnSpc>
              <a:buFontTx/>
              <a:buChar char="-"/>
            </a:pPr>
            <a:r>
              <a:rPr lang="en-US" altLang="zh-CN" sz="2200" smtClean="0">
                <a:cs typeface="Arial" charset="0"/>
              </a:rPr>
              <a:t> Vice chairman of Henderson Investment Limited </a:t>
            </a:r>
          </a:p>
          <a:p>
            <a:pPr>
              <a:lnSpc>
                <a:spcPct val="80000"/>
              </a:lnSpc>
              <a:buFontTx/>
              <a:buChar char="-"/>
            </a:pPr>
            <a:r>
              <a:rPr lang="en-US" altLang="zh-CN" sz="2200" smtClean="0">
                <a:cs typeface="Arial" charset="0"/>
              </a:rPr>
              <a:t> Director of The Hong Kong and China Gas Company Limited</a:t>
            </a:r>
            <a:endParaRPr lang="en-CA" altLang="zh-CN" sz="2200" smtClean="0">
              <a:cs typeface="Arial" charset="0"/>
            </a:endParaRPr>
          </a:p>
          <a:p>
            <a:pPr>
              <a:lnSpc>
                <a:spcPct val="80000"/>
              </a:lnSpc>
            </a:pPr>
            <a:r>
              <a:rPr lang="en-US" altLang="zh-CN" sz="2200" smtClean="0">
                <a:cs typeface="Arial" charset="0"/>
              </a:rPr>
              <a:t>- National Committee Member of the Chinese People’s Political Consultative Conference, PRC,</a:t>
            </a:r>
          </a:p>
          <a:p>
            <a:pPr>
              <a:lnSpc>
                <a:spcPct val="80000"/>
              </a:lnSpc>
            </a:pPr>
            <a:r>
              <a:rPr lang="en-US" altLang="zh-CN" sz="2200" smtClean="0">
                <a:cs typeface="Arial" charset="0"/>
              </a:rPr>
              <a:t>- Educated in the United Kingdom</a:t>
            </a:r>
          </a:p>
          <a:p>
            <a:pPr>
              <a:lnSpc>
                <a:spcPct val="80000"/>
              </a:lnSpc>
            </a:pPr>
            <a:r>
              <a:rPr lang="en-US" altLang="zh-CN" sz="2200" smtClean="0">
                <a:cs typeface="Arial" charset="0"/>
              </a:rPr>
              <a:t>- Awarded an Honorary University Fellowship by The University of Hong Kong in 2009. </a:t>
            </a:r>
          </a:p>
          <a:p>
            <a:pPr>
              <a:lnSpc>
                <a:spcPct val="80000"/>
              </a:lnSpc>
              <a:buFontTx/>
              <a:buChar char="-"/>
            </a:pPr>
            <a:endParaRPr lang="zh-CN" altLang="en-US" sz="2200" smtClean="0"/>
          </a:p>
        </p:txBody>
      </p:sp>
      <p:pic>
        <p:nvPicPr>
          <p:cNvPr id="138244" name="Picture 56"/>
          <p:cNvPicPr>
            <a:picLocks noChangeAspect="1" noChangeArrowheads="1"/>
          </p:cNvPicPr>
          <p:nvPr/>
        </p:nvPicPr>
        <p:blipFill>
          <a:blip r:embed="rId2" cstate="print"/>
          <a:srcRect/>
          <a:stretch>
            <a:fillRect/>
          </a:stretch>
        </p:blipFill>
        <p:spPr bwMode="auto">
          <a:xfrm>
            <a:off x="468313" y="1125538"/>
            <a:ext cx="2998787" cy="4319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标题 1"/>
          <p:cNvSpPr>
            <a:spLocks noGrp="1"/>
          </p:cNvSpPr>
          <p:nvPr>
            <p:ph type="title"/>
          </p:nvPr>
        </p:nvSpPr>
        <p:spPr>
          <a:xfrm>
            <a:off x="755650" y="333375"/>
            <a:ext cx="7354888" cy="596900"/>
          </a:xfrm>
        </p:spPr>
        <p:txBody>
          <a:bodyPr/>
          <a:lstStyle/>
          <a:p>
            <a:pPr algn="ctr"/>
            <a:r>
              <a:rPr lang="en-US" altLang="zh-CN" sz="4000" b="0" smtClean="0"/>
              <a:t>Board of Directors</a:t>
            </a:r>
            <a:endParaRPr lang="zh-CN" altLang="en-US" sz="4000" b="0" smtClean="0"/>
          </a:p>
        </p:txBody>
      </p:sp>
      <p:sp>
        <p:nvSpPr>
          <p:cNvPr id="139267" name="文本占位符 7"/>
          <p:cNvSpPr>
            <a:spLocks noGrp="1"/>
          </p:cNvSpPr>
          <p:nvPr>
            <p:ph type="body" sz="half" idx="2"/>
          </p:nvPr>
        </p:nvSpPr>
        <p:spPr>
          <a:xfrm>
            <a:off x="4500563" y="1484313"/>
            <a:ext cx="4248150" cy="4764087"/>
          </a:xfrm>
        </p:spPr>
        <p:txBody>
          <a:bodyPr/>
          <a:lstStyle/>
          <a:p>
            <a:r>
              <a:rPr lang="en-US" altLang="zh-CN" sz="2800" smtClean="0"/>
              <a:t>Lee Ka Shing (Son)</a:t>
            </a:r>
          </a:p>
          <a:p>
            <a:pPr>
              <a:buFontTx/>
              <a:buChar char="-"/>
            </a:pPr>
            <a:r>
              <a:rPr lang="en-CA" altLang="zh-CN" sz="2400" smtClean="0">
                <a:cs typeface="Arial" charset="0"/>
              </a:rPr>
              <a:t> Executive director &amp; Vice Chairman</a:t>
            </a:r>
            <a:r>
              <a:rPr lang="en-US" altLang="zh-CN" sz="2400" smtClean="0">
                <a:cs typeface="Arial" charset="0"/>
              </a:rPr>
              <a:t> </a:t>
            </a:r>
          </a:p>
          <a:p>
            <a:pPr>
              <a:buFontTx/>
              <a:buChar char="-"/>
            </a:pPr>
            <a:r>
              <a:rPr lang="en-US" altLang="zh-CN" sz="2400" smtClean="0">
                <a:cs typeface="Arial" charset="0"/>
              </a:rPr>
              <a:t> Vice chairman of Henderson Investment Limited</a:t>
            </a:r>
          </a:p>
          <a:p>
            <a:pPr>
              <a:buFontTx/>
              <a:buChar char="-"/>
            </a:pPr>
            <a:r>
              <a:rPr lang="en-US" altLang="zh-CN" sz="2400" smtClean="0">
                <a:cs typeface="Arial" charset="0"/>
              </a:rPr>
              <a:t> Managing director of Miramar Hotel and Investment Company, Limited </a:t>
            </a:r>
          </a:p>
          <a:p>
            <a:pPr>
              <a:buFontTx/>
              <a:buChar char="-"/>
            </a:pPr>
            <a:r>
              <a:rPr lang="en-US" altLang="zh-CN" sz="2400" smtClean="0">
                <a:cs typeface="Arial" charset="0"/>
              </a:rPr>
              <a:t> Director of The Hong Kong and China Gas Company Limited</a:t>
            </a:r>
          </a:p>
          <a:p>
            <a:r>
              <a:rPr lang="en-US" altLang="zh-CN" sz="2400" smtClean="0">
                <a:cs typeface="Arial" charset="0"/>
              </a:rPr>
              <a:t>- Educated in Canada  </a:t>
            </a:r>
          </a:p>
          <a:p>
            <a:pPr>
              <a:buFontTx/>
              <a:buChar char="-"/>
            </a:pPr>
            <a:endParaRPr lang="zh-CN" altLang="en-US" sz="2400" smtClean="0"/>
          </a:p>
        </p:txBody>
      </p:sp>
      <p:pic>
        <p:nvPicPr>
          <p:cNvPr id="139268" name="Picture 57"/>
          <p:cNvPicPr>
            <a:picLocks noChangeAspect="1" noChangeArrowheads="1"/>
          </p:cNvPicPr>
          <p:nvPr/>
        </p:nvPicPr>
        <p:blipFill>
          <a:blip r:embed="rId2" cstate="print"/>
          <a:srcRect/>
          <a:stretch>
            <a:fillRect/>
          </a:stretch>
        </p:blipFill>
        <p:spPr bwMode="auto">
          <a:xfrm>
            <a:off x="755650" y="1412875"/>
            <a:ext cx="2520950" cy="403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标题 1"/>
          <p:cNvSpPr>
            <a:spLocks noGrp="1"/>
          </p:cNvSpPr>
          <p:nvPr>
            <p:ph type="title"/>
          </p:nvPr>
        </p:nvSpPr>
        <p:spPr>
          <a:xfrm>
            <a:off x="755650" y="333375"/>
            <a:ext cx="7354888" cy="596900"/>
          </a:xfrm>
        </p:spPr>
        <p:txBody>
          <a:bodyPr/>
          <a:lstStyle/>
          <a:p>
            <a:pPr algn="ctr"/>
            <a:r>
              <a:rPr lang="en-US" altLang="zh-CN" sz="4000" b="0" smtClean="0"/>
              <a:t>      Board of Directors</a:t>
            </a:r>
            <a:endParaRPr lang="zh-CN" altLang="en-US" sz="4000" b="0" smtClean="0"/>
          </a:p>
        </p:txBody>
      </p:sp>
      <p:sp>
        <p:nvSpPr>
          <p:cNvPr id="140291" name="文本占位符 7"/>
          <p:cNvSpPr>
            <a:spLocks noGrp="1"/>
          </p:cNvSpPr>
          <p:nvPr>
            <p:ph type="body" sz="half" idx="2"/>
          </p:nvPr>
        </p:nvSpPr>
        <p:spPr>
          <a:xfrm>
            <a:off x="4140200" y="1484313"/>
            <a:ext cx="4608513" cy="4764087"/>
          </a:xfrm>
        </p:spPr>
        <p:txBody>
          <a:bodyPr/>
          <a:lstStyle/>
          <a:p>
            <a:r>
              <a:rPr lang="en-US" altLang="zh-CN" sz="2800" smtClean="0">
                <a:cs typeface="Arial" charset="0"/>
              </a:rPr>
              <a:t>Li Ning (son-in-law)</a:t>
            </a:r>
          </a:p>
          <a:p>
            <a:r>
              <a:rPr lang="en-US" altLang="zh-CN" sz="2400" smtClean="0">
                <a:cs typeface="Arial" charset="0"/>
              </a:rPr>
              <a:t>- Executive Director of the Company since 1992 </a:t>
            </a:r>
          </a:p>
          <a:p>
            <a:r>
              <a:rPr lang="en-US" altLang="zh-CN" sz="2400" smtClean="0">
                <a:cs typeface="Arial" charset="0"/>
              </a:rPr>
              <a:t>- Executive director of Henderson Investment , </a:t>
            </a:r>
          </a:p>
          <a:p>
            <a:r>
              <a:rPr lang="en-US" altLang="zh-CN" sz="2400" smtClean="0">
                <a:cs typeface="Arial" charset="0"/>
              </a:rPr>
              <a:t>- Director of Hong Kong Ferry (Holdings) Company Limited</a:t>
            </a:r>
          </a:p>
          <a:p>
            <a:r>
              <a:rPr lang="en-US" altLang="zh-CN" sz="2400" smtClean="0">
                <a:cs typeface="Arial" charset="0"/>
              </a:rPr>
              <a:t>- Holds a B.Sc. degree from Babson College and an M.B.A. degree from the University of Southern California</a:t>
            </a:r>
            <a:endParaRPr lang="zh-CN" altLang="en-US" sz="2400" smtClean="0">
              <a:cs typeface="Arial" charset="0"/>
            </a:endParaRPr>
          </a:p>
          <a:p>
            <a:pPr>
              <a:buFontTx/>
              <a:buChar char="-"/>
            </a:pPr>
            <a:endParaRPr lang="zh-CN" altLang="en-US" sz="2400" smtClean="0"/>
          </a:p>
        </p:txBody>
      </p:sp>
      <p:pic>
        <p:nvPicPr>
          <p:cNvPr id="140292" name="Picture 59"/>
          <p:cNvPicPr>
            <a:picLocks noChangeAspect="1" noChangeArrowheads="1"/>
          </p:cNvPicPr>
          <p:nvPr/>
        </p:nvPicPr>
        <p:blipFill>
          <a:blip r:embed="rId2" cstate="print"/>
          <a:srcRect/>
          <a:stretch>
            <a:fillRect/>
          </a:stretch>
        </p:blipFill>
        <p:spPr bwMode="auto">
          <a:xfrm>
            <a:off x="684213" y="1700213"/>
            <a:ext cx="2519362" cy="4176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imagesCAYQN2ZN.jpg"/>
          <p:cNvPicPr>
            <a:picLocks noChangeAspect="1"/>
          </p:cNvPicPr>
          <p:nvPr/>
        </p:nvPicPr>
        <p:blipFill>
          <a:blip r:embed="rId2" cstate="print"/>
          <a:stretch>
            <a:fillRect/>
          </a:stretch>
        </p:blipFill>
        <p:spPr>
          <a:xfrm>
            <a:off x="4788024" y="2420888"/>
            <a:ext cx="3555479" cy="33992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1315" name="标题 4"/>
          <p:cNvSpPr>
            <a:spLocks noGrp="1"/>
          </p:cNvSpPr>
          <p:nvPr>
            <p:ph type="ctrTitle"/>
          </p:nvPr>
        </p:nvSpPr>
        <p:spPr>
          <a:xfrm>
            <a:off x="0" y="981075"/>
            <a:ext cx="7772400" cy="1470025"/>
          </a:xfrm>
        </p:spPr>
        <p:txBody>
          <a:bodyPr/>
          <a:lstStyle/>
          <a:p>
            <a:r>
              <a:rPr lang="en-US" altLang="zh-CN" sz="6000" smtClean="0"/>
              <a:t>Financial Analysis</a:t>
            </a:r>
            <a:endParaRPr lang="zh-CN" altLang="en-US" sz="600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标题 1"/>
          <p:cNvSpPr>
            <a:spLocks noGrp="1"/>
          </p:cNvSpPr>
          <p:nvPr>
            <p:ph type="title"/>
          </p:nvPr>
        </p:nvSpPr>
        <p:spPr/>
        <p:txBody>
          <a:bodyPr/>
          <a:lstStyle/>
          <a:p>
            <a:r>
              <a:rPr lang="en-US" altLang="zh-CN" smtClean="0"/>
              <a:t>Economic Situation</a:t>
            </a:r>
            <a:endParaRPr lang="zh-CN" altLang="en-US" smtClean="0"/>
          </a:p>
        </p:txBody>
      </p:sp>
      <p:sp>
        <p:nvSpPr>
          <p:cNvPr id="3" name="内容占位符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altLang="zh-CN" sz="2800" dirty="0" smtClean="0"/>
              <a:t>Mainland economy remains robust; economic buoyancy in Hong Kong</a:t>
            </a:r>
          </a:p>
          <a:p>
            <a:pPr fontAlgn="auto">
              <a:spcAft>
                <a:spcPts val="0"/>
              </a:spcAft>
              <a:buFont typeface="Arial" pitchFamily="34" charset="0"/>
              <a:buChar char="•"/>
              <a:defRPr/>
            </a:pPr>
            <a:r>
              <a:rPr lang="en-US" altLang="zh-CN" sz="2800" dirty="0" smtClean="0"/>
              <a:t>Home completion rises to 4 year high</a:t>
            </a:r>
          </a:p>
          <a:p>
            <a:pPr fontAlgn="auto">
              <a:spcAft>
                <a:spcPts val="0"/>
              </a:spcAft>
              <a:buFont typeface="Arial" pitchFamily="34" charset="0"/>
              <a:buChar char="•"/>
              <a:defRPr/>
            </a:pPr>
            <a:r>
              <a:rPr lang="en-US" altLang="zh-CN" sz="2800" dirty="0" smtClean="0"/>
              <a:t>Price indices for both property sale and rental go upward</a:t>
            </a:r>
          </a:p>
          <a:p>
            <a:pPr fontAlgn="auto">
              <a:spcAft>
                <a:spcPts val="0"/>
              </a:spcAft>
              <a:buFont typeface="Arial" pitchFamily="34" charset="0"/>
              <a:buChar char="•"/>
              <a:defRPr/>
            </a:pPr>
            <a:r>
              <a:rPr lang="en-US" altLang="zh-CN" sz="2800" dirty="0" smtClean="0"/>
              <a:t>Positive outlook for HK’s residential market</a:t>
            </a:r>
          </a:p>
          <a:p>
            <a:pPr lvl="1" fontAlgn="auto">
              <a:spcAft>
                <a:spcPts val="0"/>
              </a:spcAft>
              <a:buFont typeface="Arial" pitchFamily="34" charset="0"/>
              <a:buChar char="–"/>
              <a:defRPr/>
            </a:pPr>
            <a:r>
              <a:rPr lang="en-US" altLang="zh-CN" sz="2400" dirty="0" smtClean="0"/>
              <a:t>income growth and low interest rates</a:t>
            </a:r>
          </a:p>
          <a:p>
            <a:pPr lvl="1" fontAlgn="auto">
              <a:spcAft>
                <a:spcPts val="0"/>
              </a:spcAft>
              <a:buFont typeface="Arial" pitchFamily="34" charset="0"/>
              <a:buChar char="–"/>
              <a:defRPr/>
            </a:pPr>
            <a:r>
              <a:rPr lang="en-US" altLang="zh-CN" sz="2400" dirty="0" smtClean="0"/>
              <a:t>Sale and Purchase Agreements: 135,778(2010) </a:t>
            </a:r>
            <a:r>
              <a:rPr lang="en-US" altLang="zh-CN" sz="2400" dirty="0" err="1" smtClean="0"/>
              <a:t>vs</a:t>
            </a:r>
            <a:r>
              <a:rPr lang="en-US" altLang="zh-CN" sz="2400" dirty="0" smtClean="0"/>
              <a:t> 115,092(2009)</a:t>
            </a:r>
          </a:p>
          <a:p>
            <a:pPr lvl="1" fontAlgn="auto">
              <a:spcAft>
                <a:spcPts val="0"/>
              </a:spcAft>
              <a:buFont typeface="Arial" pitchFamily="34" charset="0"/>
              <a:buChar char="–"/>
              <a:defRPr/>
            </a:pPr>
            <a:r>
              <a:rPr lang="en-US" altLang="zh-CN" sz="2400" dirty="0" smtClean="0"/>
              <a:t>Total value  of transactions US$ 71.88 billion(2010) </a:t>
            </a:r>
            <a:r>
              <a:rPr lang="en-US" altLang="zh-CN" sz="2400" dirty="0" err="1" smtClean="0"/>
              <a:t>vs</a:t>
            </a:r>
            <a:r>
              <a:rPr lang="en-US" altLang="zh-CN" sz="2400" dirty="0" smtClean="0"/>
              <a:t> US$ 54.6 billion (2009)</a:t>
            </a:r>
            <a:endParaRPr lang="zh-CN" altLang="en-US" sz="2400" dirty="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内容占位符 4" descr="financial highlight 2010.bmp"/>
          <p:cNvPicPr>
            <a:picLocks noGrp="1" noChangeAspect="1"/>
          </p:cNvPicPr>
          <p:nvPr>
            <p:ph idx="1"/>
          </p:nvPr>
        </p:nvPicPr>
        <p:blipFill>
          <a:blip r:embed="rId2" cstate="print"/>
          <a:srcRect/>
          <a:stretch>
            <a:fillRect/>
          </a:stretch>
        </p:blipFill>
        <p:spPr>
          <a:xfrm>
            <a:off x="0" y="1052513"/>
            <a:ext cx="9144000" cy="5805487"/>
          </a:xfrm>
        </p:spPr>
      </p:pic>
      <p:sp>
        <p:nvSpPr>
          <p:cNvPr id="6" name="矩形 5"/>
          <p:cNvSpPr/>
          <p:nvPr/>
        </p:nvSpPr>
        <p:spPr>
          <a:xfrm>
            <a:off x="0" y="4365625"/>
            <a:ext cx="9144000" cy="792163"/>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a:solidFill>
                <a:srgbClr val="000000"/>
              </a:solidFill>
            </a:endParaRPr>
          </a:p>
        </p:txBody>
      </p:sp>
      <p:sp>
        <p:nvSpPr>
          <p:cNvPr id="7" name="矩形 6"/>
          <p:cNvSpPr/>
          <p:nvPr/>
        </p:nvSpPr>
        <p:spPr>
          <a:xfrm>
            <a:off x="0" y="5589588"/>
            <a:ext cx="9144000" cy="86360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a:solidFill>
                <a:srgbClr val="000000"/>
              </a:solidFill>
            </a:endParaRPr>
          </a:p>
        </p:txBody>
      </p:sp>
      <p:sp>
        <p:nvSpPr>
          <p:cNvPr id="142341" name="TextBox 7"/>
          <p:cNvSpPr txBox="1">
            <a:spLocks noChangeArrowheads="1"/>
          </p:cNvSpPr>
          <p:nvPr/>
        </p:nvSpPr>
        <p:spPr bwMode="auto">
          <a:xfrm>
            <a:off x="250825" y="188913"/>
            <a:ext cx="8208963" cy="769937"/>
          </a:xfrm>
          <a:prstGeom prst="rect">
            <a:avLst/>
          </a:prstGeom>
          <a:noFill/>
          <a:ln w="9525">
            <a:noFill/>
            <a:miter lim="800000"/>
            <a:headEnd/>
            <a:tailEnd/>
          </a:ln>
        </p:spPr>
        <p:txBody>
          <a:bodyPr>
            <a:spAutoFit/>
          </a:bodyPr>
          <a:lstStyle/>
          <a:p>
            <a:pPr algn="ctr"/>
            <a:r>
              <a:rPr lang="en-US" altLang="zh-CN" sz="4400">
                <a:latin typeface="Calibri" pitchFamily="34" charset="0"/>
              </a:rPr>
              <a:t>Financial Highlights 2010</a:t>
            </a:r>
            <a:endParaRPr lang="zh-CN" altLang="en-US" sz="4400">
              <a:latin typeface="Calibri" pitchFamily="34" charset="0"/>
            </a:endParaRPr>
          </a:p>
        </p:txBody>
      </p:sp>
      <p:sp>
        <p:nvSpPr>
          <p:cNvPr id="8" name="矩形 7"/>
          <p:cNvSpPr/>
          <p:nvPr/>
        </p:nvSpPr>
        <p:spPr>
          <a:xfrm>
            <a:off x="0" y="2924944"/>
            <a:ext cx="9144000" cy="792088"/>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标题 5"/>
          <p:cNvSpPr>
            <a:spLocks noGrp="1"/>
          </p:cNvSpPr>
          <p:nvPr>
            <p:ph type="title"/>
          </p:nvPr>
        </p:nvSpPr>
        <p:spPr/>
        <p:txBody>
          <a:bodyPr/>
          <a:lstStyle/>
          <a:p>
            <a:r>
              <a:rPr lang="en-US" altLang="zh-CN" dirty="0" smtClean="0"/>
              <a:t>Financial Highlights 2010</a:t>
            </a:r>
            <a:endParaRPr lang="zh-CN" altLang="en-US" dirty="0" smtClean="0"/>
          </a:p>
        </p:txBody>
      </p:sp>
      <p:pic>
        <p:nvPicPr>
          <p:cNvPr id="143363" name="内容占位符 4" descr="highlights 2010 2.bmp"/>
          <p:cNvPicPr>
            <a:picLocks noGrp="1" noChangeAspect="1"/>
          </p:cNvPicPr>
          <p:nvPr>
            <p:ph idx="1"/>
          </p:nvPr>
        </p:nvPicPr>
        <p:blipFill>
          <a:blip r:embed="rId2" cstate="print"/>
          <a:srcRect/>
          <a:stretch>
            <a:fillRect/>
          </a:stretch>
        </p:blipFill>
        <p:spPr>
          <a:xfrm>
            <a:off x="179388" y="1989138"/>
            <a:ext cx="8785225" cy="3960812"/>
          </a:xfrm>
        </p:spPr>
      </p:pic>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标题 5"/>
          <p:cNvSpPr>
            <a:spLocks noGrp="1"/>
          </p:cNvSpPr>
          <p:nvPr>
            <p:ph type="title"/>
          </p:nvPr>
        </p:nvSpPr>
        <p:spPr/>
        <p:txBody>
          <a:bodyPr/>
          <a:lstStyle/>
          <a:p>
            <a:r>
              <a:rPr lang="en-US" altLang="zh-CN" smtClean="0">
                <a:solidFill>
                  <a:srgbClr val="000000"/>
                </a:solidFill>
              </a:rPr>
              <a:t>Financial Highlights 2010</a:t>
            </a:r>
            <a:endParaRPr lang="zh-CN" altLang="en-US" smtClean="0"/>
          </a:p>
        </p:txBody>
      </p:sp>
      <p:pic>
        <p:nvPicPr>
          <p:cNvPr id="144387" name="内容占位符 4" descr="highlights 2010 3.bmp"/>
          <p:cNvPicPr>
            <a:picLocks noGrp="1" noChangeAspect="1"/>
          </p:cNvPicPr>
          <p:nvPr>
            <p:ph idx="1"/>
          </p:nvPr>
        </p:nvPicPr>
        <p:blipFill>
          <a:blip r:embed="rId2" cstate="print"/>
          <a:srcRect/>
          <a:stretch>
            <a:fillRect/>
          </a:stretch>
        </p:blipFill>
        <p:spPr>
          <a:xfrm>
            <a:off x="179388" y="1700213"/>
            <a:ext cx="8785225" cy="4249737"/>
          </a:xfrm>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标题 1"/>
          <p:cNvSpPr>
            <a:spLocks noGrp="1"/>
          </p:cNvSpPr>
          <p:nvPr>
            <p:ph type="title"/>
          </p:nvPr>
        </p:nvSpPr>
        <p:spPr/>
        <p:txBody>
          <a:bodyPr/>
          <a:lstStyle/>
          <a:p>
            <a:r>
              <a:rPr lang="en-US" altLang="zh-CN" smtClean="0"/>
              <a:t>Key Financial Ratios</a:t>
            </a:r>
            <a:endParaRPr lang="zh-CN" altLang="en-US" smtClean="0"/>
          </a:p>
        </p:txBody>
      </p:sp>
      <p:sp>
        <p:nvSpPr>
          <p:cNvPr id="145411" name="内容占位符 2"/>
          <p:cNvSpPr>
            <a:spLocks noGrp="1"/>
          </p:cNvSpPr>
          <p:nvPr>
            <p:ph idx="1"/>
          </p:nvPr>
        </p:nvSpPr>
        <p:spPr/>
        <p:txBody>
          <a:bodyPr/>
          <a:lstStyle/>
          <a:p>
            <a:r>
              <a:rPr lang="en-US" altLang="zh-CN" smtClean="0"/>
              <a:t>Net reported profit margin:      2.2</a:t>
            </a:r>
          </a:p>
          <a:p>
            <a:r>
              <a:rPr lang="en-US" altLang="zh-CN" smtClean="0"/>
              <a:t>Net underlying profit margin:   0.7109</a:t>
            </a:r>
          </a:p>
          <a:p>
            <a:r>
              <a:rPr lang="en-US" altLang="zh-CN" smtClean="0"/>
              <a:t>Current Ratio:                              5.835         </a:t>
            </a:r>
          </a:p>
          <a:p>
            <a:r>
              <a:rPr lang="en-US" altLang="zh-CN" smtClean="0"/>
              <a:t>Quick Ratio:                                 1.5175</a:t>
            </a:r>
          </a:p>
          <a:p>
            <a:r>
              <a:rPr lang="en-US" altLang="zh-CN" smtClean="0"/>
              <a:t>P/E ratio:                                       6.57 </a:t>
            </a:r>
          </a:p>
          <a:p>
            <a:r>
              <a:rPr lang="en-US" altLang="zh-CN" smtClean="0"/>
              <a:t>Long term debt to equity:          0.3152 </a:t>
            </a:r>
          </a:p>
          <a:p>
            <a:r>
              <a:rPr lang="en-US" altLang="zh-CN" smtClean="0"/>
              <a:t>Total debt to equity:                    0.4007</a:t>
            </a:r>
          </a:p>
          <a:p>
            <a:endParaRPr lang="zh-CN" altLang="en-US" smtClean="0"/>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标题 1"/>
          <p:cNvSpPr>
            <a:spLocks noGrp="1"/>
          </p:cNvSpPr>
          <p:nvPr>
            <p:ph type="title"/>
          </p:nvPr>
        </p:nvSpPr>
        <p:spPr/>
        <p:txBody>
          <a:bodyPr/>
          <a:lstStyle/>
          <a:p>
            <a:r>
              <a:rPr lang="en-US" altLang="zh-CN" smtClean="0"/>
              <a:t>Financial Highlights 2010</a:t>
            </a:r>
            <a:endParaRPr lang="zh-CN" altLang="en-US" smtClean="0"/>
          </a:p>
        </p:txBody>
      </p:sp>
      <p:pic>
        <p:nvPicPr>
          <p:cNvPr id="146435" name="内容占位符 3" descr="financial highlight 4.bmp"/>
          <p:cNvPicPr>
            <a:picLocks noGrp="1" noChangeAspect="1"/>
          </p:cNvPicPr>
          <p:nvPr>
            <p:ph idx="1"/>
          </p:nvPr>
        </p:nvPicPr>
        <p:blipFill>
          <a:blip r:embed="rId3" cstate="print"/>
          <a:srcRect/>
          <a:stretch>
            <a:fillRect/>
          </a:stretch>
        </p:blipFill>
        <p:spPr>
          <a:xfrm>
            <a:off x="0" y="1268413"/>
            <a:ext cx="9144000" cy="5256212"/>
          </a:xfrm>
        </p:spPr>
      </p:pic>
      <p:sp>
        <p:nvSpPr>
          <p:cNvPr id="5" name="矩形 4"/>
          <p:cNvSpPr/>
          <p:nvPr/>
        </p:nvSpPr>
        <p:spPr>
          <a:xfrm>
            <a:off x="0" y="2276475"/>
            <a:ext cx="9144000" cy="720725"/>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a:solidFill>
                <a:srgbClr val="000000"/>
              </a:solidFill>
            </a:endParaRPr>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内容占位符 4" descr="annual blance sheet.bmp"/>
          <p:cNvPicPr>
            <a:picLocks noGrp="1" noChangeAspect="1"/>
          </p:cNvPicPr>
          <p:nvPr>
            <p:ph idx="1"/>
          </p:nvPr>
        </p:nvPicPr>
        <p:blipFill>
          <a:blip r:embed="rId2" cstate="print"/>
          <a:srcRect/>
          <a:stretch>
            <a:fillRect/>
          </a:stretch>
        </p:blipFill>
        <p:spPr>
          <a:xfrm>
            <a:off x="1835150" y="0"/>
            <a:ext cx="7308850" cy="6858000"/>
          </a:xfrm>
        </p:spPr>
      </p:pic>
      <p:sp>
        <p:nvSpPr>
          <p:cNvPr id="9" name="Title 1"/>
          <p:cNvSpPr>
            <a:spLocks noGrp="1"/>
          </p:cNvSpPr>
          <p:nvPr>
            <p:ph type="title"/>
          </p:nvPr>
        </p:nvSpPr>
        <p:spPr>
          <a:xfrm>
            <a:off x="0" y="-27384"/>
            <a:ext cx="990600" cy="6858000"/>
          </a:xfrm>
        </p:spPr>
        <p:txBody>
          <a:bodyPr vert="vert270" rtlCol="0">
            <a:normAutofit/>
          </a:bodyPr>
          <a:lstStyle/>
          <a:p>
            <a:pPr fontAlgn="auto">
              <a:spcAft>
                <a:spcPts val="0"/>
              </a:spcAft>
              <a:defRPr/>
            </a:pPr>
            <a:r>
              <a:rPr lang="en-US" dirty="0" smtClean="0"/>
              <a:t>Balance Sheet</a:t>
            </a:r>
            <a:endParaRPr lang="en-CA" dirty="0"/>
          </a:p>
        </p:txBody>
      </p:sp>
      <p:sp>
        <p:nvSpPr>
          <p:cNvPr id="10" name="矩形 9"/>
          <p:cNvSpPr/>
          <p:nvPr/>
        </p:nvSpPr>
        <p:spPr>
          <a:xfrm>
            <a:off x="1979613" y="1412875"/>
            <a:ext cx="6913562" cy="21590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a:solidFill>
                <a:srgbClr val="000000"/>
              </a:solidFill>
            </a:endParaRPr>
          </a:p>
        </p:txBody>
      </p:sp>
      <p:sp>
        <p:nvSpPr>
          <p:cNvPr id="11" name="矩形 10"/>
          <p:cNvSpPr/>
          <p:nvPr/>
        </p:nvSpPr>
        <p:spPr>
          <a:xfrm>
            <a:off x="1979712" y="4941168"/>
            <a:ext cx="6840537" cy="21590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a:solidFill>
                <a:srgbClr val="000000"/>
              </a:solidFill>
            </a:endParaRPr>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内容占位符 4" descr="annual balance sheet 2.bmp"/>
          <p:cNvPicPr>
            <a:picLocks noGrp="1" noChangeAspect="1"/>
          </p:cNvPicPr>
          <p:nvPr>
            <p:ph idx="1"/>
          </p:nvPr>
        </p:nvPicPr>
        <p:blipFill>
          <a:blip r:embed="rId2" cstate="print"/>
          <a:srcRect/>
          <a:stretch>
            <a:fillRect/>
          </a:stretch>
        </p:blipFill>
        <p:spPr>
          <a:xfrm>
            <a:off x="1258888" y="188913"/>
            <a:ext cx="7885112" cy="6669087"/>
          </a:xfrm>
        </p:spPr>
      </p:pic>
      <p:sp>
        <p:nvSpPr>
          <p:cNvPr id="6" name="Title 1"/>
          <p:cNvSpPr>
            <a:spLocks noGrp="1"/>
          </p:cNvSpPr>
          <p:nvPr>
            <p:ph type="title"/>
          </p:nvPr>
        </p:nvSpPr>
        <p:spPr>
          <a:xfrm>
            <a:off x="0" y="0"/>
            <a:ext cx="990600" cy="6858000"/>
          </a:xfrm>
        </p:spPr>
        <p:txBody>
          <a:bodyPr vert="vert270" rtlCol="0">
            <a:normAutofit/>
          </a:bodyPr>
          <a:lstStyle/>
          <a:p>
            <a:pPr fontAlgn="auto">
              <a:spcAft>
                <a:spcPts val="0"/>
              </a:spcAft>
              <a:defRPr/>
            </a:pPr>
            <a:r>
              <a:rPr lang="en-US" dirty="0" smtClean="0"/>
              <a:t>Balance Sheet(cont)</a:t>
            </a:r>
            <a:endParaRPr lang="en-CA" dirty="0"/>
          </a:p>
        </p:txBody>
      </p:sp>
      <p:sp>
        <p:nvSpPr>
          <p:cNvPr id="7" name="矩形 6"/>
          <p:cNvSpPr/>
          <p:nvPr/>
        </p:nvSpPr>
        <p:spPr>
          <a:xfrm>
            <a:off x="1258888" y="2781300"/>
            <a:ext cx="7885112" cy="21590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a:solidFill>
                <a:srgbClr val="000000"/>
              </a:solidFill>
            </a:endParaRPr>
          </a:p>
        </p:txBody>
      </p:sp>
      <p:sp>
        <p:nvSpPr>
          <p:cNvPr id="8" name="矩形 7"/>
          <p:cNvSpPr/>
          <p:nvPr/>
        </p:nvSpPr>
        <p:spPr>
          <a:xfrm>
            <a:off x="1258888" y="5084763"/>
            <a:ext cx="7885112" cy="360362"/>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a:solidFill>
                <a:srgbClr val="000000"/>
              </a:solidFill>
            </a:endParaRP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内容占位符 4" descr="annual income statement 1.bmp"/>
          <p:cNvPicPr>
            <a:picLocks noGrp="1" noChangeAspect="1"/>
          </p:cNvPicPr>
          <p:nvPr>
            <p:ph idx="1"/>
          </p:nvPr>
        </p:nvPicPr>
        <p:blipFill>
          <a:blip r:embed="rId2" cstate="print"/>
          <a:srcRect/>
          <a:stretch>
            <a:fillRect/>
          </a:stretch>
        </p:blipFill>
        <p:spPr>
          <a:xfrm>
            <a:off x="1006475" y="0"/>
            <a:ext cx="8137525" cy="6858000"/>
          </a:xfrm>
        </p:spPr>
      </p:pic>
      <p:sp>
        <p:nvSpPr>
          <p:cNvPr id="6" name="Title 1"/>
          <p:cNvSpPr>
            <a:spLocks noGrp="1"/>
          </p:cNvSpPr>
          <p:nvPr>
            <p:ph type="title"/>
          </p:nvPr>
        </p:nvSpPr>
        <p:spPr>
          <a:xfrm>
            <a:off x="0" y="0"/>
            <a:ext cx="990600" cy="6858000"/>
          </a:xfrm>
        </p:spPr>
        <p:txBody>
          <a:bodyPr vert="vert270" rtlCol="0">
            <a:normAutofit/>
          </a:bodyPr>
          <a:lstStyle/>
          <a:p>
            <a:pPr fontAlgn="auto">
              <a:spcAft>
                <a:spcPts val="0"/>
              </a:spcAft>
              <a:defRPr/>
            </a:pPr>
            <a:r>
              <a:rPr lang="en-US" dirty="0" smtClean="0"/>
              <a:t> Income Statement</a:t>
            </a:r>
            <a:endParaRPr lang="en-CA" dirty="0"/>
          </a:p>
        </p:txBody>
      </p:sp>
      <p:sp>
        <p:nvSpPr>
          <p:cNvPr id="7" name="矩形 6"/>
          <p:cNvSpPr/>
          <p:nvPr/>
        </p:nvSpPr>
        <p:spPr>
          <a:xfrm>
            <a:off x="1403350" y="3429000"/>
            <a:ext cx="7489825" cy="43180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a:solidFill>
                <a:srgbClr val="000000"/>
              </a:solidFill>
            </a:endParaRPr>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90600" cy="6858000"/>
          </a:xfrm>
        </p:spPr>
        <p:txBody>
          <a:bodyPr vert="vert270" rtlCol="0">
            <a:normAutofit/>
          </a:bodyPr>
          <a:lstStyle/>
          <a:p>
            <a:pPr fontAlgn="auto">
              <a:spcAft>
                <a:spcPts val="0"/>
              </a:spcAft>
              <a:defRPr/>
            </a:pPr>
            <a:r>
              <a:rPr lang="en-US" dirty="0" smtClean="0"/>
              <a:t> Income Statement(Cont)</a:t>
            </a:r>
            <a:endParaRPr lang="en-CA" dirty="0"/>
          </a:p>
        </p:txBody>
      </p:sp>
      <p:pic>
        <p:nvPicPr>
          <p:cNvPr id="150531" name="内容占位符 6" descr="turnover.bmp"/>
          <p:cNvPicPr>
            <a:picLocks noGrp="1" noChangeAspect="1"/>
          </p:cNvPicPr>
          <p:nvPr>
            <p:ph idx="1"/>
          </p:nvPr>
        </p:nvPicPr>
        <p:blipFill>
          <a:blip r:embed="rId2" cstate="print"/>
          <a:srcRect/>
          <a:stretch>
            <a:fillRect/>
          </a:stretch>
        </p:blipFill>
        <p:spPr>
          <a:xfrm>
            <a:off x="971550" y="188913"/>
            <a:ext cx="8172450" cy="6280150"/>
          </a:xfrm>
        </p:spPr>
      </p:pic>
      <p:sp>
        <p:nvSpPr>
          <p:cNvPr id="8" name="矩形 7"/>
          <p:cNvSpPr/>
          <p:nvPr/>
        </p:nvSpPr>
        <p:spPr>
          <a:xfrm>
            <a:off x="1476375" y="3357563"/>
            <a:ext cx="7272338" cy="431800"/>
          </a:xfrm>
          <a:prstGeom prst="rect">
            <a:avLst/>
          </a:prstGeom>
          <a:noFill/>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zh-CN" altLang="en-US">
              <a:solidFill>
                <a:srgbClr val="000000"/>
              </a:solidFill>
            </a:endParaRP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内容占位符 3" descr="comprehensive income.bmp"/>
          <p:cNvPicPr>
            <a:picLocks noGrp="1" noChangeAspect="1"/>
          </p:cNvPicPr>
          <p:nvPr>
            <p:ph idx="1"/>
          </p:nvPr>
        </p:nvPicPr>
        <p:blipFill>
          <a:blip r:embed="rId2" cstate="print"/>
          <a:srcRect/>
          <a:stretch>
            <a:fillRect/>
          </a:stretch>
        </p:blipFill>
        <p:spPr>
          <a:xfrm>
            <a:off x="1619250" y="0"/>
            <a:ext cx="7524750" cy="6669088"/>
          </a:xfrm>
        </p:spPr>
      </p:pic>
      <p:sp>
        <p:nvSpPr>
          <p:cNvPr id="5" name="Title 1"/>
          <p:cNvSpPr txBox="1">
            <a:spLocks/>
          </p:cNvSpPr>
          <p:nvPr/>
        </p:nvSpPr>
        <p:spPr>
          <a:xfrm>
            <a:off x="323528" y="0"/>
            <a:ext cx="990600" cy="6858000"/>
          </a:xfrm>
          <a:prstGeom prst="rect">
            <a:avLst/>
          </a:prstGeom>
        </p:spPr>
        <p:txBody>
          <a:bodyPr vert="vert270" anchor="ctr">
            <a:normAutofit fontScale="85000" lnSpcReduction="10000"/>
          </a:bodyPr>
          <a:lstStyle/>
          <a:p>
            <a:pPr algn="ctr" fontAlgn="auto">
              <a:spcBef>
                <a:spcPts val="0"/>
              </a:spcBef>
              <a:spcAft>
                <a:spcPts val="0"/>
              </a:spcAft>
              <a:defRPr/>
            </a:pPr>
            <a:r>
              <a:rPr lang="en-US" sz="4400" dirty="0">
                <a:latin typeface="+mj-lt"/>
                <a:ea typeface="+mj-ea"/>
                <a:cs typeface="+mj-cs"/>
              </a:rPr>
              <a:t>Comprehensive Income Statement</a:t>
            </a:r>
            <a:endParaRPr lang="en-CA" sz="4400" dirty="0">
              <a:latin typeface="+mj-lt"/>
              <a:ea typeface="+mj-ea"/>
              <a:cs typeface="+mj-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
          <p:cNvSpPr>
            <a:spLocks noGrp="1"/>
          </p:cNvSpPr>
          <p:nvPr>
            <p:ph type="title"/>
          </p:nvPr>
        </p:nvSpPr>
        <p:spPr/>
        <p:txBody>
          <a:bodyPr/>
          <a:lstStyle/>
          <a:p>
            <a:r>
              <a:rPr lang="en-US" altLang="zh-CN" smtClean="0"/>
              <a:t>Risk of Bubble</a:t>
            </a:r>
            <a:endParaRPr lang="zh-CN" altLang="en-US" smtClean="0"/>
          </a:p>
        </p:txBody>
      </p:sp>
      <p:sp>
        <p:nvSpPr>
          <p:cNvPr id="23555" name="内容占位符 2"/>
          <p:cNvSpPr>
            <a:spLocks noGrp="1"/>
          </p:cNvSpPr>
          <p:nvPr>
            <p:ph idx="1"/>
          </p:nvPr>
        </p:nvSpPr>
        <p:spPr/>
        <p:txBody>
          <a:bodyPr/>
          <a:lstStyle/>
          <a:p>
            <a:pPr>
              <a:lnSpc>
                <a:spcPct val="80000"/>
              </a:lnSpc>
            </a:pPr>
            <a:r>
              <a:rPr lang="en-US" altLang="zh-CN" sz="3000" smtClean="0"/>
              <a:t>Price increased 15% in the first three quarters of 2010 after a 30% jump in 2009</a:t>
            </a:r>
          </a:p>
          <a:p>
            <a:pPr>
              <a:lnSpc>
                <a:spcPct val="80000"/>
              </a:lnSpc>
              <a:buFont typeface="Arial" charset="0"/>
              <a:buNone/>
            </a:pPr>
            <a:endParaRPr lang="en-US" altLang="zh-CN" sz="2600" smtClean="0"/>
          </a:p>
          <a:p>
            <a:pPr marL="342900" lvl="1" indent="-342900">
              <a:lnSpc>
                <a:spcPct val="80000"/>
              </a:lnSpc>
              <a:buFont typeface="Arial" charset="0"/>
              <a:buChar char="•"/>
            </a:pPr>
            <a:r>
              <a:rPr lang="en-US" altLang="zh-CN" sz="3000" smtClean="0"/>
              <a:t>Middle and low income groups are priced out of the market</a:t>
            </a:r>
          </a:p>
          <a:p>
            <a:pPr marL="342900" lvl="1" indent="-342900">
              <a:lnSpc>
                <a:spcPct val="80000"/>
              </a:lnSpc>
              <a:buFont typeface="Arial" charset="0"/>
              <a:buNone/>
            </a:pPr>
            <a:r>
              <a:rPr lang="en-US" altLang="zh-CN" sz="3000" smtClean="0"/>
              <a:t> </a:t>
            </a:r>
          </a:p>
          <a:p>
            <a:pPr>
              <a:lnSpc>
                <a:spcPct val="80000"/>
              </a:lnSpc>
            </a:pPr>
            <a:r>
              <a:rPr lang="en-US" altLang="zh-CN" sz="3000" smtClean="0"/>
              <a:t>Population growth is very low</a:t>
            </a:r>
          </a:p>
          <a:p>
            <a:pPr>
              <a:lnSpc>
                <a:spcPct val="80000"/>
              </a:lnSpc>
            </a:pPr>
            <a:endParaRPr lang="en-US" altLang="zh-CN" sz="3000" smtClean="0"/>
          </a:p>
          <a:p>
            <a:pPr>
              <a:lnSpc>
                <a:spcPct val="80000"/>
              </a:lnSpc>
            </a:pPr>
            <a:endParaRPr lang="en-US" altLang="zh-CN" sz="3000" smtClean="0"/>
          </a:p>
          <a:p>
            <a:endParaRPr lang="zh-CN" altLang="en-US" smtClean="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内容占位符 3" descr="interim cash flow.bmp"/>
          <p:cNvPicPr>
            <a:picLocks noGrp="1" noChangeAspect="1"/>
          </p:cNvPicPr>
          <p:nvPr>
            <p:ph idx="1"/>
          </p:nvPr>
        </p:nvPicPr>
        <p:blipFill>
          <a:blip r:embed="rId2" cstate="print"/>
          <a:srcRect/>
          <a:stretch>
            <a:fillRect/>
          </a:stretch>
        </p:blipFill>
        <p:spPr>
          <a:xfrm>
            <a:off x="1038225" y="0"/>
            <a:ext cx="8574088" cy="6858000"/>
          </a:xfrm>
        </p:spPr>
      </p:pic>
      <p:sp>
        <p:nvSpPr>
          <p:cNvPr id="5" name="Title 1"/>
          <p:cNvSpPr txBox="1">
            <a:spLocks/>
          </p:cNvSpPr>
          <p:nvPr/>
        </p:nvSpPr>
        <p:spPr>
          <a:xfrm>
            <a:off x="0" y="0"/>
            <a:ext cx="990600" cy="6858000"/>
          </a:xfrm>
          <a:prstGeom prst="rect">
            <a:avLst/>
          </a:prstGeom>
        </p:spPr>
        <p:txBody>
          <a:bodyPr vert="vert270" anchor="ctr">
            <a:normAutofit/>
          </a:bodyPr>
          <a:lstStyle/>
          <a:p>
            <a:pPr algn="ctr" fontAlgn="auto">
              <a:spcBef>
                <a:spcPts val="0"/>
              </a:spcBef>
              <a:spcAft>
                <a:spcPts val="0"/>
              </a:spcAft>
              <a:defRPr/>
            </a:pPr>
            <a:r>
              <a:rPr lang="en-US" sz="4400" dirty="0">
                <a:latin typeface="+mj-lt"/>
                <a:ea typeface="+mj-ea"/>
                <a:cs typeface="+mj-cs"/>
              </a:rPr>
              <a:t>Cash Flow Statement</a:t>
            </a:r>
            <a:endParaRPr lang="en-CA" sz="4400" dirty="0">
              <a:latin typeface="+mj-lt"/>
              <a:ea typeface="+mj-ea"/>
              <a:cs typeface="+mj-cs"/>
            </a:endParaRP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uk\Desktop\TS_ritz_carlton_1.jpg"/>
          <p:cNvPicPr>
            <a:picLocks noChangeAspect="1" noChangeArrowheads="1"/>
          </p:cNvPicPr>
          <p:nvPr/>
        </p:nvPicPr>
        <p:blipFill>
          <a:blip r:embed="rId2" cstate="print">
            <a:extLst>
              <a:ext uri="{BEBA8EAE-BF5A-486C-A8C5-ECC9F3942E4B}">
                <a14:imgProps xmlns="" xmlns:a14="http://schemas.microsoft.com/office/drawing/2010/main">
                  <a14:imgLayer r:embed="rId3">
                    <a14:imgEffect>
                      <a14:sharpenSoften amount="25000"/>
                    </a14:imgEffect>
                  </a14:imgLayer>
                </a14:imgProps>
              </a:ext>
              <a:ext uri="{28A0092B-C50C-407E-A947-70E740481C1C}">
                <a14:useLocalDpi xmlns="" xmlns:a14="http://schemas.microsoft.com/office/drawing/2010/main" val="0"/>
              </a:ext>
            </a:extLst>
          </a:blip>
          <a:srcRect/>
          <a:stretch>
            <a:fillRect/>
          </a:stretch>
        </p:blipFill>
        <p:spPr bwMode="auto">
          <a:xfrm>
            <a:off x="1371600" y="1524000"/>
            <a:ext cx="6350000" cy="47625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en-US" dirty="0" smtClean="0"/>
              <a:t>Recommendation</a:t>
            </a:r>
            <a:endParaRPr lang="en-CA" dirty="0"/>
          </a:p>
        </p:txBody>
      </p:sp>
      <p:sp>
        <p:nvSpPr>
          <p:cNvPr id="3" name="內容版面配置區 2"/>
          <p:cNvSpPr>
            <a:spLocks noGrp="1"/>
          </p:cNvSpPr>
          <p:nvPr>
            <p:ph idx="1"/>
          </p:nvPr>
        </p:nvSpPr>
        <p:spPr>
          <a:xfrm>
            <a:off x="457200" y="1447800"/>
            <a:ext cx="8382000" cy="762000"/>
          </a:xfrm>
        </p:spPr>
        <p:txBody>
          <a:bodyPr>
            <a:noAutofit/>
          </a:bodyPr>
          <a:lstStyle/>
          <a:p>
            <a:pPr marL="0" indent="0" algn="ctr">
              <a:buNone/>
            </a:pPr>
            <a:r>
              <a:rPr lang="en-US" sz="7200" b="1" dirty="0" smtClean="0">
                <a:solidFill>
                  <a:srgbClr val="FFFF00"/>
                </a:solidFill>
              </a:rPr>
              <a:t>BUY</a:t>
            </a:r>
          </a:p>
        </p:txBody>
      </p:sp>
    </p:spTree>
    <p:extLst>
      <p:ext uri="{BB962C8B-B14F-4D97-AF65-F5344CB8AC3E}">
        <p14:creationId xmlns="" xmlns:p14="http://schemas.microsoft.com/office/powerpoint/2010/main" val="41583966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1"/>
          <p:cNvSpPr>
            <a:spLocks noGrp="1"/>
          </p:cNvSpPr>
          <p:nvPr>
            <p:ph type="title"/>
          </p:nvPr>
        </p:nvSpPr>
        <p:spPr/>
        <p:txBody>
          <a:bodyPr/>
          <a:lstStyle/>
          <a:p>
            <a:r>
              <a:rPr lang="en-US" altLang="zh-CN" sz="3600" smtClean="0"/>
              <a:t>Distribution by Housing Type</a:t>
            </a:r>
            <a:endParaRPr lang="zh-CN" altLang="en-US" sz="3600" smtClean="0"/>
          </a:p>
        </p:txBody>
      </p:sp>
      <p:graphicFrame>
        <p:nvGraphicFramePr>
          <p:cNvPr id="8" name="内容占位符 7"/>
          <p:cNvGraphicFramePr>
            <a:graphicFrameLocks noGrp="1"/>
          </p:cNvGraphicFramePr>
          <p:nvPr>
            <p:ph idx="1"/>
          </p:nvPr>
        </p:nvGraphicFramePr>
        <p:xfrm>
          <a:off x="457200" y="1268760"/>
          <a:ext cx="8229600" cy="485740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p:txBody>
          <a:bodyPr/>
          <a:lstStyle/>
          <a:p>
            <a:r>
              <a:rPr lang="en-US" smtClean="0">
                <a:ea typeface="宋体" pitchFamily="2" charset="-122"/>
              </a:rPr>
              <a:t>Subsidized Residential Types</a:t>
            </a:r>
            <a:endParaRPr lang="en-CA" smtClean="0">
              <a:ea typeface="宋体" pitchFamily="2" charset="-122"/>
            </a:endParaRPr>
          </a:p>
        </p:txBody>
      </p:sp>
      <p:pic>
        <p:nvPicPr>
          <p:cNvPr id="1026" name="Picture 2" descr="C:\Users\Duk\Desktop\FileKam Hay Court.jpg"/>
          <p:cNvPicPr>
            <a:picLocks noChangeAspect="1" noChangeArrowheads="1"/>
          </p:cNvPicPr>
          <p:nvPr/>
        </p:nvPicPr>
        <p:blipFill>
          <a:blip r:embed="rId2" cstate="print">
            <a:extLst>
              <a:ext uri="{28A0092B-C50C-407E-A947-70E740481C1C}"/>
            </a:extLst>
          </a:blip>
          <a:srcRect/>
          <a:stretch>
            <a:fillRect/>
          </a:stretch>
        </p:blipFill>
        <p:spPr bwMode="auto">
          <a:xfrm>
            <a:off x="4355976" y="3429000"/>
            <a:ext cx="4056450" cy="3042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5604" name="內容版面配置區 2"/>
          <p:cNvSpPr>
            <a:spLocks noGrp="1"/>
          </p:cNvSpPr>
          <p:nvPr>
            <p:ph idx="1"/>
          </p:nvPr>
        </p:nvSpPr>
        <p:spPr>
          <a:xfrm>
            <a:off x="457200" y="1600200"/>
            <a:ext cx="7859713" cy="4525963"/>
          </a:xfrm>
        </p:spPr>
        <p:txBody>
          <a:bodyPr/>
          <a:lstStyle/>
          <a:p>
            <a:r>
              <a:rPr lang="en-CA" sz="2400" dirty="0" smtClean="0">
                <a:ea typeface="宋体" pitchFamily="2" charset="-122"/>
              </a:rPr>
              <a:t>Home Ownership Scheme</a:t>
            </a:r>
          </a:p>
          <a:p>
            <a:pPr lvl="1"/>
            <a:r>
              <a:rPr lang="en-CA" sz="2000" dirty="0" smtClean="0">
                <a:ea typeface="宋体" pitchFamily="2" charset="-122"/>
              </a:rPr>
              <a:t>Subsidized public housing</a:t>
            </a:r>
          </a:p>
          <a:p>
            <a:pPr lvl="1"/>
            <a:r>
              <a:rPr lang="en-CA" sz="2000" dirty="0" smtClean="0">
                <a:ea typeface="宋体" pitchFamily="2" charset="-122"/>
              </a:rPr>
              <a:t>Buying, selling and mortgage are subject to certain restrictions</a:t>
            </a:r>
          </a:p>
          <a:p>
            <a:pPr lvl="2"/>
            <a:r>
              <a:rPr lang="en-US" sz="2000" dirty="0" smtClean="0">
                <a:ea typeface="宋体" pitchFamily="2" charset="-122"/>
              </a:rPr>
              <a:t>Eligible to middle-low income class</a:t>
            </a:r>
            <a:endParaRPr lang="en-CA" sz="2000" dirty="0" smtClean="0">
              <a:ea typeface="宋体" pitchFamily="2" charset="-122"/>
            </a:endParaRPr>
          </a:p>
          <a:p>
            <a:pPr lvl="1"/>
            <a:r>
              <a:rPr lang="en-US" sz="2000" dirty="0" smtClean="0">
                <a:ea typeface="宋体" pitchFamily="2" charset="-122"/>
              </a:rPr>
              <a:t>High demand</a:t>
            </a:r>
          </a:p>
          <a:p>
            <a:pPr lvl="1"/>
            <a:r>
              <a:rPr lang="en-US" sz="2000" dirty="0" smtClean="0">
                <a:ea typeface="宋体" pitchFamily="2" charset="-122"/>
              </a:rPr>
              <a:t>Production ceased</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a:spLocks noGrp="1"/>
          </p:cNvSpPr>
          <p:nvPr>
            <p:ph type="title"/>
          </p:nvPr>
        </p:nvSpPr>
        <p:spPr/>
        <p:txBody>
          <a:bodyPr/>
          <a:lstStyle/>
          <a:p>
            <a:r>
              <a:rPr lang="en-US" smtClean="0">
                <a:ea typeface="宋体" pitchFamily="2" charset="-122"/>
              </a:rPr>
              <a:t>Subsidized Residential Types</a:t>
            </a:r>
            <a:endParaRPr lang="en-CA" smtClean="0">
              <a:ea typeface="宋体" pitchFamily="2" charset="-122"/>
            </a:endParaRPr>
          </a:p>
        </p:txBody>
      </p:sp>
      <p:sp>
        <p:nvSpPr>
          <p:cNvPr id="3" name="內容版面配置區 2"/>
          <p:cNvSpPr>
            <a:spLocks noGrp="1"/>
          </p:cNvSpPr>
          <p:nvPr>
            <p:ph idx="1"/>
          </p:nvPr>
        </p:nvSpPr>
        <p:spPr>
          <a:xfrm>
            <a:off x="457200" y="1600200"/>
            <a:ext cx="4835525" cy="4525963"/>
          </a:xfrm>
        </p:spPr>
        <p:txBody>
          <a:bodyPr rtlCol="0">
            <a:normAutofit/>
          </a:bodyPr>
          <a:lstStyle/>
          <a:p>
            <a:pPr fontAlgn="auto">
              <a:spcAft>
                <a:spcPts val="0"/>
              </a:spcAft>
              <a:buFont typeface="Arial" pitchFamily="34" charset="0"/>
              <a:buChar char="•"/>
              <a:defRPr/>
            </a:pPr>
            <a:r>
              <a:rPr lang="en-CA" sz="2400" dirty="0"/>
              <a:t>Sandwich Class Housing </a:t>
            </a:r>
            <a:r>
              <a:rPr lang="en-CA" sz="2400" dirty="0" smtClean="0"/>
              <a:t>Scheme</a:t>
            </a:r>
          </a:p>
          <a:p>
            <a:pPr lvl="1" fontAlgn="auto">
              <a:spcAft>
                <a:spcPts val="0"/>
              </a:spcAft>
              <a:buFont typeface="Arial" pitchFamily="34" charset="0"/>
              <a:buChar char="–"/>
              <a:defRPr/>
            </a:pPr>
            <a:r>
              <a:rPr lang="en-US" sz="2000" dirty="0" smtClean="0"/>
              <a:t>Sold at a concessionary price</a:t>
            </a:r>
            <a:endParaRPr lang="en-CA" sz="2000" dirty="0" smtClean="0"/>
          </a:p>
          <a:p>
            <a:pPr lvl="1" fontAlgn="auto">
              <a:spcAft>
                <a:spcPts val="0"/>
              </a:spcAft>
              <a:buFont typeface="Arial" pitchFamily="34" charset="0"/>
              <a:buChar char="–"/>
              <a:defRPr/>
            </a:pPr>
            <a:r>
              <a:rPr lang="en-US" sz="2000" dirty="0" smtClean="0"/>
              <a:t>Subject to buying and selling restrictions</a:t>
            </a:r>
          </a:p>
          <a:p>
            <a:pPr lvl="2" fontAlgn="auto">
              <a:spcAft>
                <a:spcPts val="0"/>
              </a:spcAft>
              <a:buFont typeface="Arial" pitchFamily="34" charset="0"/>
              <a:buChar char="•"/>
              <a:defRPr/>
            </a:pPr>
            <a:r>
              <a:rPr lang="en-US" sz="2000" dirty="0" smtClean="0"/>
              <a:t>Eligible to middle income class</a:t>
            </a:r>
          </a:p>
          <a:p>
            <a:pPr lvl="1" fontAlgn="auto">
              <a:spcAft>
                <a:spcPts val="0"/>
              </a:spcAft>
              <a:buFont typeface="Arial" pitchFamily="34" charset="0"/>
              <a:buChar char="–"/>
              <a:defRPr/>
            </a:pPr>
            <a:r>
              <a:rPr lang="en-US" sz="2000" dirty="0" smtClean="0"/>
              <a:t>High vacancy rate</a:t>
            </a:r>
          </a:p>
          <a:p>
            <a:pPr lvl="1" fontAlgn="auto">
              <a:spcAft>
                <a:spcPts val="0"/>
              </a:spcAft>
              <a:buFont typeface="Arial" pitchFamily="34" charset="0"/>
              <a:buChar char="–"/>
              <a:defRPr/>
            </a:pPr>
            <a:r>
              <a:rPr lang="en-US" sz="2000" dirty="0" smtClean="0"/>
              <a:t>Production ceased</a:t>
            </a:r>
          </a:p>
          <a:p>
            <a:pPr lvl="1" fontAlgn="auto">
              <a:spcAft>
                <a:spcPts val="0"/>
              </a:spcAft>
              <a:buFont typeface="Arial" pitchFamily="34" charset="0"/>
              <a:buChar char="–"/>
              <a:defRPr/>
            </a:pPr>
            <a:r>
              <a:rPr lang="en-US" sz="2000" dirty="0" smtClean="0"/>
              <a:t>Release of vacant flats show high demand</a:t>
            </a:r>
          </a:p>
          <a:p>
            <a:pPr marL="457200" lvl="1" indent="0" fontAlgn="auto">
              <a:spcAft>
                <a:spcPts val="0"/>
              </a:spcAft>
              <a:buFont typeface="Arial" pitchFamily="34" charset="0"/>
              <a:buNone/>
              <a:defRPr/>
            </a:pPr>
            <a:endParaRPr lang="en-CA" b="1" dirty="0" smtClean="0"/>
          </a:p>
        </p:txBody>
      </p:sp>
      <p:pic>
        <p:nvPicPr>
          <p:cNvPr id="2050" name="Picture 2" descr="C:\Users\Duk\Desktop\FileHK Tivoil Garden.jpg"/>
          <p:cNvPicPr>
            <a:picLocks noChangeAspect="1" noChangeArrowheads="1"/>
          </p:cNvPicPr>
          <p:nvPr/>
        </p:nvPicPr>
        <p:blipFill>
          <a:blip r:embed="rId2" cstate="print">
            <a:extLst>
              <a:ext uri="{28A0092B-C50C-407E-A947-70E740481C1C}"/>
            </a:extLst>
          </a:blip>
          <a:srcRect/>
          <a:stretch>
            <a:fillRect/>
          </a:stretch>
        </p:blipFill>
        <p:spPr bwMode="auto">
          <a:xfrm>
            <a:off x="5148064" y="1628800"/>
            <a:ext cx="3840427" cy="28803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normAutofit fontScale="90000"/>
          </a:bodyPr>
          <a:lstStyle/>
          <a:p>
            <a:pPr fontAlgn="auto">
              <a:spcAft>
                <a:spcPts val="0"/>
              </a:spcAft>
              <a:defRPr/>
            </a:pPr>
            <a:r>
              <a:rPr lang="en-US" altLang="zh-CN" dirty="0" smtClean="0"/>
              <a:t>Hong Kong Government Regulations</a:t>
            </a:r>
            <a:endParaRPr lang="zh-CN" altLang="en-US" dirty="0"/>
          </a:p>
        </p:txBody>
      </p:sp>
      <p:sp>
        <p:nvSpPr>
          <p:cNvPr id="27651" name="内容占位符 2"/>
          <p:cNvSpPr>
            <a:spLocks noGrp="1"/>
          </p:cNvSpPr>
          <p:nvPr>
            <p:ph idx="1"/>
          </p:nvPr>
        </p:nvSpPr>
        <p:spPr/>
        <p:txBody>
          <a:bodyPr/>
          <a:lstStyle/>
          <a:p>
            <a:r>
              <a:rPr lang="en-US" altLang="zh-CN" sz="2800" smtClean="0"/>
              <a:t>Land supply control</a:t>
            </a:r>
          </a:p>
          <a:p>
            <a:pPr lvl="1">
              <a:lnSpc>
                <a:spcPct val="80000"/>
              </a:lnSpc>
            </a:pPr>
            <a:r>
              <a:rPr lang="en-US" altLang="zh-CN" sz="2400" smtClean="0"/>
              <a:t>Controls and manages all land supply and purchase transactions --Hong Kong Land Registry </a:t>
            </a:r>
          </a:p>
          <a:p>
            <a:pPr lvl="1">
              <a:lnSpc>
                <a:spcPct val="80000"/>
              </a:lnSpc>
            </a:pPr>
            <a:r>
              <a:rPr lang="en-US" altLang="zh-CN" sz="2400" smtClean="0"/>
              <a:t>Significant source of revenue for the government</a:t>
            </a:r>
          </a:p>
          <a:p>
            <a:pPr lvl="1">
              <a:lnSpc>
                <a:spcPct val="80000"/>
              </a:lnSpc>
              <a:buFont typeface="Arial" charset="0"/>
              <a:buNone/>
            </a:pPr>
            <a:r>
              <a:rPr lang="en-US" altLang="zh-CN" sz="2000" smtClean="0"/>
              <a:t>     </a:t>
            </a:r>
          </a:p>
          <a:p>
            <a:pPr>
              <a:lnSpc>
                <a:spcPct val="80000"/>
              </a:lnSpc>
            </a:pPr>
            <a:r>
              <a:rPr lang="en-US" altLang="zh-CN" sz="2800" smtClean="0"/>
              <a:t>Public housing</a:t>
            </a:r>
          </a:p>
          <a:p>
            <a:pPr lvl="1">
              <a:lnSpc>
                <a:spcPct val="80000"/>
              </a:lnSpc>
            </a:pPr>
            <a:r>
              <a:rPr lang="en-US" altLang="zh-CN" sz="2400" smtClean="0"/>
              <a:t>Land owned by the government authority</a:t>
            </a:r>
          </a:p>
          <a:p>
            <a:pPr lvl="1">
              <a:lnSpc>
                <a:spcPct val="80000"/>
              </a:lnSpc>
            </a:pPr>
            <a:r>
              <a:rPr lang="en-US" altLang="zh-CN" sz="2400" smtClean="0"/>
              <a:t>Affordable housing (lower rent) for low-income residents, highly subsidized by the government</a:t>
            </a:r>
          </a:p>
          <a:p>
            <a:pPr lvl="1">
              <a:lnSpc>
                <a:spcPct val="80000"/>
              </a:lnSpc>
              <a:buFont typeface="Arial" charset="0"/>
              <a:buNone/>
            </a:pPr>
            <a:endParaRPr lang="en-US" altLang="zh-CN" sz="2400" smtClean="0"/>
          </a:p>
          <a:p>
            <a:pPr lvl="1">
              <a:lnSpc>
                <a:spcPct val="80000"/>
              </a:lnSpc>
            </a:pPr>
            <a:endParaRPr lang="en-US" altLang="zh-CN" smtClean="0"/>
          </a:p>
          <a:p>
            <a:pPr>
              <a:lnSpc>
                <a:spcPct val="80000"/>
              </a:lnSpc>
              <a:buFont typeface="Arial" charset="0"/>
              <a:buNone/>
            </a:pPr>
            <a:endParaRPr lang="en-US" altLang="zh-CN" sz="240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p:txBody>
          <a:bodyPr/>
          <a:lstStyle/>
          <a:p>
            <a:r>
              <a:rPr lang="en-CA" smtClean="0">
                <a:ea typeface="宋体" pitchFamily="2" charset="-122"/>
              </a:rPr>
              <a:t>Hong Kong Lands Department</a:t>
            </a:r>
          </a:p>
        </p:txBody>
      </p:sp>
      <p:sp>
        <p:nvSpPr>
          <p:cNvPr id="3" name="內容版面配置區 2"/>
          <p:cNvSpPr>
            <a:spLocks noGrp="1"/>
          </p:cNvSpPr>
          <p:nvPr>
            <p:ph idx="1"/>
          </p:nvPr>
        </p:nvSpPr>
        <p:spPr/>
        <p:txBody>
          <a:bodyPr rtlCol="0">
            <a:normAutofit fontScale="77500" lnSpcReduction="20000"/>
          </a:bodyPr>
          <a:lstStyle/>
          <a:p>
            <a:pPr fontAlgn="auto">
              <a:spcAft>
                <a:spcPts val="0"/>
              </a:spcAft>
              <a:buFont typeface="Arial" pitchFamily="34" charset="0"/>
              <a:buChar char="•"/>
              <a:defRPr/>
            </a:pPr>
            <a:r>
              <a:rPr lang="en-CA" dirty="0" smtClean="0"/>
              <a:t>Main functions:</a:t>
            </a:r>
          </a:p>
          <a:p>
            <a:pPr lvl="1" fontAlgn="auto">
              <a:spcAft>
                <a:spcPts val="0"/>
              </a:spcAft>
              <a:buFont typeface="Arial" pitchFamily="34" charset="0"/>
              <a:buChar char="–"/>
              <a:defRPr/>
            </a:pPr>
            <a:r>
              <a:rPr lang="en-CA" dirty="0" smtClean="0"/>
              <a:t>acquisition </a:t>
            </a:r>
            <a:r>
              <a:rPr lang="en-CA" dirty="0"/>
              <a:t>of private land for public </a:t>
            </a:r>
            <a:r>
              <a:rPr lang="en-CA" dirty="0" smtClean="0"/>
              <a:t>projects</a:t>
            </a:r>
          </a:p>
          <a:p>
            <a:pPr lvl="1" fontAlgn="auto">
              <a:spcAft>
                <a:spcPts val="0"/>
              </a:spcAft>
              <a:buFont typeface="Arial" pitchFamily="34" charset="0"/>
              <a:buChar char="–"/>
              <a:defRPr/>
            </a:pPr>
            <a:r>
              <a:rPr lang="en-CA" dirty="0" smtClean="0"/>
              <a:t>land </a:t>
            </a:r>
            <a:r>
              <a:rPr lang="en-CA" dirty="0"/>
              <a:t>lease </a:t>
            </a:r>
            <a:r>
              <a:rPr lang="en-CA" dirty="0" err="1"/>
              <a:t>regrant</a:t>
            </a:r>
            <a:r>
              <a:rPr lang="en-CA" dirty="0"/>
              <a:t> and </a:t>
            </a:r>
            <a:r>
              <a:rPr lang="en-CA" dirty="0" smtClean="0"/>
              <a:t>modification</a:t>
            </a:r>
          </a:p>
          <a:p>
            <a:pPr lvl="1" fontAlgn="auto">
              <a:spcAft>
                <a:spcPts val="0"/>
              </a:spcAft>
              <a:buFont typeface="Arial" pitchFamily="34" charset="0"/>
              <a:buChar char="–"/>
              <a:defRPr/>
            </a:pPr>
            <a:r>
              <a:rPr lang="en-CA" dirty="0" smtClean="0"/>
              <a:t>land </a:t>
            </a:r>
            <a:r>
              <a:rPr lang="en-CA" dirty="0"/>
              <a:t>control and lease </a:t>
            </a:r>
            <a:r>
              <a:rPr lang="en-CA" dirty="0" smtClean="0"/>
              <a:t>enforcement</a:t>
            </a:r>
          </a:p>
          <a:p>
            <a:pPr lvl="1" fontAlgn="auto">
              <a:spcAft>
                <a:spcPts val="0"/>
              </a:spcAft>
              <a:buFont typeface="Arial" pitchFamily="34" charset="0"/>
              <a:buChar char="–"/>
              <a:defRPr/>
            </a:pPr>
            <a:r>
              <a:rPr lang="en-CA" dirty="0" smtClean="0"/>
              <a:t>approving the pre-sale of uncompleted flats and deeds of mutual covenant</a:t>
            </a:r>
          </a:p>
          <a:p>
            <a:pPr lvl="1" fontAlgn="auto">
              <a:spcAft>
                <a:spcPts val="0"/>
              </a:spcAft>
              <a:buFont typeface="Arial" pitchFamily="34" charset="0"/>
              <a:buChar char="–"/>
              <a:defRPr/>
            </a:pPr>
            <a:r>
              <a:rPr lang="en-CA" sz="2900" dirty="0" smtClean="0"/>
              <a:t>land disposal for development purposes</a:t>
            </a:r>
          </a:p>
          <a:p>
            <a:pPr lvl="1" fontAlgn="auto">
              <a:spcAft>
                <a:spcPts val="0"/>
              </a:spcAft>
              <a:buFont typeface="Arial" pitchFamily="34" charset="0"/>
              <a:buChar char="–"/>
              <a:defRPr/>
            </a:pPr>
            <a:r>
              <a:rPr lang="en-CA" sz="2900" dirty="0" smtClean="0"/>
              <a:t>valuation of land and property</a:t>
            </a:r>
            <a:endParaRPr lang="en-CA" sz="2900" b="1" dirty="0" smtClean="0"/>
          </a:p>
          <a:p>
            <a:pPr lvl="1" fontAlgn="auto">
              <a:spcAft>
                <a:spcPts val="0"/>
              </a:spcAft>
              <a:buFont typeface="Arial" pitchFamily="34" charset="0"/>
              <a:buChar char="–"/>
              <a:defRPr/>
            </a:pPr>
            <a:r>
              <a:rPr lang="en-CA" sz="2900" dirty="0" smtClean="0"/>
              <a:t>maintenance </a:t>
            </a:r>
            <a:r>
              <a:rPr lang="en-CA" sz="2900" dirty="0"/>
              <a:t>of the geodetic survey control </a:t>
            </a:r>
            <a:r>
              <a:rPr lang="en-CA" sz="2900" dirty="0" smtClean="0"/>
              <a:t>network</a:t>
            </a:r>
          </a:p>
          <a:p>
            <a:pPr lvl="1" fontAlgn="auto">
              <a:spcAft>
                <a:spcPts val="0"/>
              </a:spcAft>
              <a:buFont typeface="Arial" pitchFamily="34" charset="0"/>
              <a:buChar char="–"/>
              <a:defRPr/>
            </a:pPr>
            <a:r>
              <a:rPr lang="en-CA" sz="2900" dirty="0" smtClean="0"/>
              <a:t>land </a:t>
            </a:r>
            <a:r>
              <a:rPr lang="en-CA" sz="2900" dirty="0"/>
              <a:t>boundary </a:t>
            </a:r>
            <a:r>
              <a:rPr lang="en-CA" sz="2900" dirty="0" smtClean="0"/>
              <a:t>survey</a:t>
            </a:r>
          </a:p>
          <a:p>
            <a:pPr lvl="1" fontAlgn="auto">
              <a:spcAft>
                <a:spcPts val="0"/>
              </a:spcAft>
              <a:buFont typeface="Arial" pitchFamily="34" charset="0"/>
              <a:buChar char="–"/>
              <a:defRPr/>
            </a:pPr>
            <a:r>
              <a:rPr lang="en-CA" sz="2900" dirty="0" smtClean="0"/>
              <a:t>aerial survey</a:t>
            </a:r>
          </a:p>
          <a:p>
            <a:pPr lvl="1" fontAlgn="auto">
              <a:spcAft>
                <a:spcPts val="0"/>
              </a:spcAft>
              <a:buFont typeface="Arial" pitchFamily="34" charset="0"/>
              <a:buChar char="–"/>
              <a:defRPr/>
            </a:pPr>
            <a:r>
              <a:rPr lang="en-CA" sz="2900" dirty="0" smtClean="0"/>
              <a:t>map production</a:t>
            </a:r>
          </a:p>
          <a:p>
            <a:pPr lvl="1" fontAlgn="auto">
              <a:spcAft>
                <a:spcPts val="0"/>
              </a:spcAft>
              <a:buFont typeface="Arial" pitchFamily="34" charset="0"/>
              <a:buChar char="–"/>
              <a:defRPr/>
            </a:pPr>
            <a:r>
              <a:rPr lang="en-CA" sz="2900" dirty="0" smtClean="0"/>
              <a:t>maintenance </a:t>
            </a:r>
            <a:r>
              <a:rPr lang="en-CA" sz="2900" dirty="0"/>
              <a:t>of slopes on unallocated Government land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cstate="print"/>
          <a:srcRect/>
          <a:stretch>
            <a:fillRect/>
          </a:stretch>
        </p:blipFill>
        <p:spPr bwMode="auto">
          <a:xfrm>
            <a:off x="5360988" y="3716338"/>
            <a:ext cx="3783012" cy="2520950"/>
          </a:xfrm>
          <a:prstGeom prst="rect">
            <a:avLst/>
          </a:prstGeom>
          <a:noFill/>
          <a:ln w="9525">
            <a:noFill/>
            <a:miter lim="800000"/>
            <a:headEnd/>
            <a:tailEnd/>
          </a:ln>
        </p:spPr>
      </p:pic>
      <p:pic>
        <p:nvPicPr>
          <p:cNvPr id="29699" name="Picture 2"/>
          <p:cNvPicPr>
            <a:picLocks noChangeAspect="1" noChangeArrowheads="1"/>
          </p:cNvPicPr>
          <p:nvPr/>
        </p:nvPicPr>
        <p:blipFill>
          <a:blip r:embed="rId3" cstate="print"/>
          <a:srcRect/>
          <a:stretch>
            <a:fillRect/>
          </a:stretch>
        </p:blipFill>
        <p:spPr bwMode="auto">
          <a:xfrm>
            <a:off x="5281613" y="1052513"/>
            <a:ext cx="4121150" cy="2881312"/>
          </a:xfrm>
          <a:prstGeom prst="rect">
            <a:avLst/>
          </a:prstGeom>
          <a:noFill/>
          <a:ln w="9525">
            <a:noFill/>
            <a:miter lim="800000"/>
            <a:headEnd/>
            <a:tailEnd/>
          </a:ln>
        </p:spPr>
      </p:pic>
      <p:sp>
        <p:nvSpPr>
          <p:cNvPr id="29700" name="標題 1"/>
          <p:cNvSpPr>
            <a:spLocks noGrp="1"/>
          </p:cNvSpPr>
          <p:nvPr>
            <p:ph type="title"/>
          </p:nvPr>
        </p:nvSpPr>
        <p:spPr/>
        <p:txBody>
          <a:bodyPr/>
          <a:lstStyle/>
          <a:p>
            <a:r>
              <a:rPr lang="en-US" smtClean="0">
                <a:ea typeface="宋体" pitchFamily="2" charset="-122"/>
              </a:rPr>
              <a:t>Land Auction</a:t>
            </a:r>
            <a:endParaRPr lang="en-CA" smtClean="0">
              <a:ea typeface="宋体" pitchFamily="2" charset="-122"/>
            </a:endParaRPr>
          </a:p>
        </p:txBody>
      </p:sp>
      <p:sp>
        <p:nvSpPr>
          <p:cNvPr id="3" name="內容版面配置區 2"/>
          <p:cNvSpPr>
            <a:spLocks noGrp="1"/>
          </p:cNvSpPr>
          <p:nvPr>
            <p:ph idx="1"/>
          </p:nvPr>
        </p:nvSpPr>
        <p:spPr>
          <a:xfrm>
            <a:off x="457200" y="1600200"/>
            <a:ext cx="4906963" cy="4525963"/>
          </a:xfrm>
        </p:spPr>
        <p:txBody>
          <a:bodyPr rtlCol="0">
            <a:normAutofit fontScale="70000" lnSpcReduction="20000"/>
          </a:bodyPr>
          <a:lstStyle/>
          <a:p>
            <a:pPr fontAlgn="auto">
              <a:lnSpc>
                <a:spcPct val="80000"/>
              </a:lnSpc>
              <a:spcAft>
                <a:spcPts val="0"/>
              </a:spcAft>
              <a:buFont typeface="Arial" pitchFamily="34" charset="0"/>
              <a:buChar char="•"/>
              <a:defRPr/>
            </a:pPr>
            <a:r>
              <a:rPr lang="en-US" altLang="zh-CN" sz="2900" dirty="0" smtClean="0"/>
              <a:t>English </a:t>
            </a:r>
            <a:r>
              <a:rPr lang="en-US" altLang="zh-CN" sz="2900" dirty="0"/>
              <a:t>Auctions</a:t>
            </a:r>
          </a:p>
          <a:p>
            <a:pPr lvl="1" fontAlgn="auto">
              <a:lnSpc>
                <a:spcPct val="80000"/>
              </a:lnSpc>
              <a:spcAft>
                <a:spcPts val="0"/>
              </a:spcAft>
              <a:buFont typeface="Arial" pitchFamily="34" charset="0"/>
              <a:buChar char="–"/>
              <a:defRPr/>
            </a:pPr>
            <a:r>
              <a:rPr lang="en-US" altLang="zh-CN" sz="2900" dirty="0"/>
              <a:t>Oral Bidding </a:t>
            </a:r>
          </a:p>
          <a:p>
            <a:pPr lvl="1" fontAlgn="auto">
              <a:lnSpc>
                <a:spcPct val="80000"/>
              </a:lnSpc>
              <a:spcAft>
                <a:spcPts val="0"/>
              </a:spcAft>
              <a:buFont typeface="Arial" pitchFamily="34" charset="0"/>
              <a:buChar char="–"/>
              <a:defRPr/>
            </a:pPr>
            <a:r>
              <a:rPr lang="en-US" altLang="zh-CN" sz="2900" dirty="0"/>
              <a:t>Most land in metropolitan area sold through this method </a:t>
            </a:r>
          </a:p>
          <a:p>
            <a:pPr lvl="1" fontAlgn="auto">
              <a:lnSpc>
                <a:spcPct val="80000"/>
              </a:lnSpc>
              <a:spcAft>
                <a:spcPts val="0"/>
              </a:spcAft>
              <a:buFont typeface="Arial" pitchFamily="34" charset="0"/>
              <a:buChar char="–"/>
              <a:defRPr/>
            </a:pPr>
            <a:r>
              <a:rPr lang="en-US" altLang="zh-CN" sz="2900" dirty="0"/>
              <a:t>Highest bid wins </a:t>
            </a:r>
          </a:p>
          <a:p>
            <a:pPr fontAlgn="auto">
              <a:lnSpc>
                <a:spcPct val="80000"/>
              </a:lnSpc>
              <a:spcAft>
                <a:spcPts val="0"/>
              </a:spcAft>
              <a:buFont typeface="Arial" pitchFamily="34" charset="0"/>
              <a:buNone/>
              <a:defRPr/>
            </a:pPr>
            <a:endParaRPr lang="en-US" altLang="zh-CN" sz="2900" dirty="0"/>
          </a:p>
          <a:p>
            <a:pPr fontAlgn="auto">
              <a:lnSpc>
                <a:spcPct val="80000"/>
              </a:lnSpc>
              <a:spcAft>
                <a:spcPts val="0"/>
              </a:spcAft>
              <a:buFont typeface="Arial" pitchFamily="34" charset="0"/>
              <a:buChar char="•"/>
              <a:defRPr/>
            </a:pPr>
            <a:r>
              <a:rPr lang="en-US" altLang="zh-CN" sz="2900" dirty="0"/>
              <a:t>Tenders</a:t>
            </a:r>
          </a:p>
          <a:p>
            <a:pPr lvl="1" fontAlgn="auto">
              <a:lnSpc>
                <a:spcPct val="80000"/>
              </a:lnSpc>
              <a:spcAft>
                <a:spcPts val="0"/>
              </a:spcAft>
              <a:buFont typeface="Arial" pitchFamily="34" charset="0"/>
              <a:buChar char="–"/>
              <a:defRPr/>
            </a:pPr>
            <a:r>
              <a:rPr lang="en-US" altLang="zh-CN" sz="2900" dirty="0"/>
              <a:t>Sealed Bidding</a:t>
            </a:r>
          </a:p>
          <a:p>
            <a:pPr lvl="1" fontAlgn="auto">
              <a:lnSpc>
                <a:spcPct val="80000"/>
              </a:lnSpc>
              <a:spcAft>
                <a:spcPts val="0"/>
              </a:spcAft>
              <a:buFont typeface="Arial" pitchFamily="34" charset="0"/>
              <a:buChar char="–"/>
              <a:defRPr/>
            </a:pPr>
            <a:r>
              <a:rPr lang="en-US" altLang="zh-CN" sz="2900" dirty="0"/>
              <a:t>Used when</a:t>
            </a:r>
          </a:p>
          <a:p>
            <a:pPr lvl="2" fontAlgn="auto">
              <a:lnSpc>
                <a:spcPct val="80000"/>
              </a:lnSpc>
              <a:spcAft>
                <a:spcPts val="0"/>
              </a:spcAft>
              <a:buFont typeface="Arial" pitchFamily="34" charset="0"/>
              <a:buChar char="•"/>
              <a:defRPr/>
            </a:pPr>
            <a:r>
              <a:rPr lang="en-US" altLang="zh-CN" sz="2900" dirty="0"/>
              <a:t>User strictly defined and sale is unlikely to attract general interest</a:t>
            </a:r>
          </a:p>
          <a:p>
            <a:pPr lvl="2" fontAlgn="auto">
              <a:lnSpc>
                <a:spcPct val="80000"/>
              </a:lnSpc>
              <a:spcAft>
                <a:spcPts val="0"/>
              </a:spcAft>
              <a:buFont typeface="Arial" pitchFamily="34" charset="0"/>
              <a:buChar char="•"/>
              <a:defRPr/>
            </a:pPr>
            <a:r>
              <a:rPr lang="en-US" altLang="zh-CN" sz="2900" dirty="0"/>
              <a:t>Government needs to first examine detailed proposals  of potential developments</a:t>
            </a:r>
          </a:p>
          <a:p>
            <a:pPr fontAlgn="auto">
              <a:lnSpc>
                <a:spcPct val="80000"/>
              </a:lnSpc>
              <a:spcAft>
                <a:spcPts val="0"/>
              </a:spcAft>
              <a:buFont typeface="Arial" pitchFamily="34" charset="0"/>
              <a:buNone/>
              <a:defRPr/>
            </a:pPr>
            <a:endParaRPr lang="en-US" altLang="zh-CN" sz="2900" dirty="0"/>
          </a:p>
          <a:p>
            <a:pPr fontAlgn="auto">
              <a:lnSpc>
                <a:spcPct val="80000"/>
              </a:lnSpc>
              <a:spcAft>
                <a:spcPts val="0"/>
              </a:spcAft>
              <a:buFont typeface="Arial" pitchFamily="34" charset="0"/>
              <a:buChar char="•"/>
              <a:defRPr/>
            </a:pPr>
            <a:r>
              <a:rPr lang="en-US" altLang="zh-CN" sz="2900" dirty="0"/>
              <a:t>Private Treaty </a:t>
            </a:r>
          </a:p>
          <a:p>
            <a:pPr lvl="1" fontAlgn="auto">
              <a:lnSpc>
                <a:spcPct val="80000"/>
              </a:lnSpc>
              <a:spcAft>
                <a:spcPts val="0"/>
              </a:spcAft>
              <a:buFont typeface="Arial" pitchFamily="34" charset="0"/>
              <a:buChar char="–"/>
              <a:defRPr/>
            </a:pPr>
            <a:r>
              <a:rPr lang="en-US" altLang="zh-CN" sz="2900" dirty="0"/>
              <a:t>Land sales to non-profit organizations</a:t>
            </a:r>
          </a:p>
          <a:p>
            <a:pPr lvl="1" fontAlgn="auto">
              <a:lnSpc>
                <a:spcPct val="80000"/>
              </a:lnSpc>
              <a:spcAft>
                <a:spcPts val="0"/>
              </a:spcAft>
              <a:buFont typeface="Arial" pitchFamily="34" charset="0"/>
              <a:buChar char="–"/>
              <a:defRPr/>
            </a:pPr>
            <a:r>
              <a:rPr lang="en-US" altLang="zh-CN" sz="2900" dirty="0"/>
              <a:t>Ex. Land purchases for development of schools, hospitals, etc. </a:t>
            </a:r>
          </a:p>
          <a:p>
            <a:pPr fontAlgn="auto">
              <a:spcAft>
                <a:spcPts val="0"/>
              </a:spcAft>
              <a:buFont typeface="Arial" pitchFamily="34" charset="0"/>
              <a:buChar char="•"/>
              <a:defRPr/>
            </a:pPr>
            <a:endParaRPr lang="en-CA"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a:xfrm rot="16200000">
            <a:off x="-3363912" y="2651125"/>
            <a:ext cx="8229600" cy="1143000"/>
          </a:xfrm>
        </p:spPr>
        <p:txBody>
          <a:bodyPr/>
          <a:lstStyle/>
          <a:p>
            <a:r>
              <a:rPr lang="en-US" smtClean="0">
                <a:ea typeface="宋体" pitchFamily="2" charset="-122"/>
              </a:rPr>
              <a:t>2009/2010 Land Sale</a:t>
            </a:r>
            <a:endParaRPr lang="en-CA" smtClean="0">
              <a:ea typeface="宋体" pitchFamily="2" charset="-122"/>
            </a:endParaRPr>
          </a:p>
        </p:txBody>
      </p:sp>
      <p:pic>
        <p:nvPicPr>
          <p:cNvPr id="4" name="內容版面配置區 3" descr="畫面剪輯"/>
          <p:cNvPicPr>
            <a:picLocks noGrp="1" noChangeAspect="1"/>
          </p:cNvPicPr>
          <p:nvPr>
            <p:ph idx="1"/>
          </p:nvPr>
        </p:nvPicPr>
        <p:blipFill>
          <a:blip r:embed="rId2" cstate="print">
            <a:extLst>
              <a:ext uri="{28A0092B-C50C-407E-A947-70E740481C1C}"/>
            </a:extLst>
          </a:blip>
          <a:stretch>
            <a:fillRect/>
          </a:stretch>
        </p:blipFill>
        <p:spPr>
          <a:xfrm>
            <a:off x="2627784" y="188640"/>
            <a:ext cx="5122059" cy="6520027"/>
          </a:xfr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8600" y="228600"/>
            <a:ext cx="8001000" cy="649288"/>
          </a:xfrm>
        </p:spPr>
        <p:txBody>
          <a:bodyPr rtlCol="0">
            <a:normAutofit fontScale="90000"/>
          </a:bodyPr>
          <a:lstStyle/>
          <a:p>
            <a:pPr fontAlgn="auto">
              <a:spcAft>
                <a:spcPts val="0"/>
              </a:spcAft>
              <a:defRPr/>
            </a:pPr>
            <a:r>
              <a:rPr lang="en-US" dirty="0" smtClean="0">
                <a:cs typeface="Calibri" pitchFamily="34" charset="0"/>
              </a:rPr>
              <a:t>Hong Kong Land Distribution</a:t>
            </a:r>
            <a:endParaRPr lang="uk-UA" dirty="0">
              <a:cs typeface="Calibri" pitchFamily="34" charset="0"/>
            </a:endParaRPr>
          </a:p>
        </p:txBody>
      </p:sp>
      <p:pic>
        <p:nvPicPr>
          <p:cNvPr id="5123" name="Picture 2" descr="C:\Users\Duk\Desktop\satellite-image-of-hong-kong.jpg"/>
          <p:cNvPicPr>
            <a:picLocks noChangeAspect="1" noChangeArrowheads="1"/>
          </p:cNvPicPr>
          <p:nvPr/>
        </p:nvPicPr>
        <p:blipFill>
          <a:blip r:embed="rId2" cstate="print"/>
          <a:srcRect/>
          <a:stretch>
            <a:fillRect/>
          </a:stretch>
        </p:blipFill>
        <p:spPr bwMode="auto">
          <a:xfrm>
            <a:off x="0" y="-315913"/>
            <a:ext cx="9728200" cy="7345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標題 1"/>
          <p:cNvSpPr>
            <a:spLocks noGrp="1"/>
          </p:cNvSpPr>
          <p:nvPr>
            <p:ph type="title"/>
          </p:nvPr>
        </p:nvSpPr>
        <p:spPr/>
        <p:txBody>
          <a:bodyPr/>
          <a:lstStyle/>
          <a:p>
            <a:r>
              <a:rPr lang="en-US" smtClean="0">
                <a:ea typeface="宋体" pitchFamily="2" charset="-122"/>
              </a:rPr>
              <a:t>2010/2011 Land Sale</a:t>
            </a:r>
            <a:endParaRPr lang="en-CA" smtClean="0">
              <a:ea typeface="宋体" pitchFamily="2" charset="-122"/>
            </a:endParaRPr>
          </a:p>
        </p:txBody>
      </p:sp>
      <p:pic>
        <p:nvPicPr>
          <p:cNvPr id="4" name="內容版面配置區 3" descr="畫面剪輯"/>
          <p:cNvPicPr>
            <a:picLocks noGrp="1" noChangeAspect="1"/>
          </p:cNvPicPr>
          <p:nvPr>
            <p:ph idx="1"/>
          </p:nvPr>
        </p:nvPicPr>
        <p:blipFill>
          <a:blip r:embed="rId2" cstate="print">
            <a:extLst>
              <a:ext uri="{28A0092B-C50C-407E-A947-70E740481C1C}"/>
            </a:extLst>
          </a:blip>
          <a:stretch>
            <a:fillRect/>
          </a:stretch>
        </p:blipFill>
        <p:spPr>
          <a:xfrm>
            <a:off x="539552" y="1700808"/>
            <a:ext cx="3941949" cy="4821849"/>
          </a:xfr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圖片 4" descr="畫面剪輯"/>
          <p:cNvPicPr>
            <a:picLocks noChangeAspect="1"/>
          </p:cNvPicPr>
          <p:nvPr/>
        </p:nvPicPr>
        <p:blipFill>
          <a:blip r:embed="rId3" cstate="print">
            <a:extLst>
              <a:ext uri="{28A0092B-C50C-407E-A947-70E740481C1C}"/>
            </a:extLst>
          </a:blip>
          <a:stretch>
            <a:fillRect/>
          </a:stretch>
        </p:blipFill>
        <p:spPr>
          <a:xfrm>
            <a:off x="4716016" y="1700808"/>
            <a:ext cx="4032719" cy="48193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標題 1"/>
          <p:cNvSpPr>
            <a:spLocks noGrp="1"/>
          </p:cNvSpPr>
          <p:nvPr>
            <p:ph type="title"/>
          </p:nvPr>
        </p:nvSpPr>
        <p:spPr/>
        <p:txBody>
          <a:bodyPr/>
          <a:lstStyle/>
          <a:p>
            <a:r>
              <a:rPr lang="en-US" smtClean="0">
                <a:ea typeface="宋体" pitchFamily="2" charset="-122"/>
              </a:rPr>
              <a:t>Upcoming Land Sale</a:t>
            </a:r>
            <a:endParaRPr lang="en-CA" smtClean="0">
              <a:ea typeface="宋体" pitchFamily="2" charset="-122"/>
            </a:endParaRPr>
          </a:p>
        </p:txBody>
      </p:sp>
      <p:pic>
        <p:nvPicPr>
          <p:cNvPr id="32771" name="內容版面配置區 3" descr="畫面剪輯"/>
          <p:cNvPicPr>
            <a:picLocks noGrp="1" noChangeAspect="1"/>
          </p:cNvPicPr>
          <p:nvPr>
            <p:ph idx="1"/>
          </p:nvPr>
        </p:nvPicPr>
        <p:blipFill>
          <a:blip r:embed="rId2" cstate="print"/>
          <a:srcRect/>
          <a:stretch>
            <a:fillRect/>
          </a:stretch>
        </p:blipFill>
        <p:spPr>
          <a:xfrm>
            <a:off x="325438" y="1484313"/>
            <a:ext cx="8358187" cy="4681537"/>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標題 1"/>
          <p:cNvSpPr>
            <a:spLocks noGrp="1"/>
          </p:cNvSpPr>
          <p:nvPr>
            <p:ph type="title"/>
          </p:nvPr>
        </p:nvSpPr>
        <p:spPr/>
        <p:txBody>
          <a:bodyPr/>
          <a:lstStyle/>
          <a:p>
            <a:r>
              <a:rPr lang="en-US" smtClean="0">
                <a:ea typeface="宋体" pitchFamily="2" charset="-122"/>
              </a:rPr>
              <a:t>Upcoming Land Sale</a:t>
            </a:r>
            <a:endParaRPr lang="en-CA" smtClean="0">
              <a:ea typeface="宋体" pitchFamily="2" charset="-122"/>
            </a:endParaRPr>
          </a:p>
        </p:txBody>
      </p:sp>
      <p:pic>
        <p:nvPicPr>
          <p:cNvPr id="33795" name="內容版面配置區 3" descr="畫面剪輯"/>
          <p:cNvPicPr>
            <a:picLocks noGrp="1" noChangeAspect="1"/>
          </p:cNvPicPr>
          <p:nvPr>
            <p:ph idx="1"/>
          </p:nvPr>
        </p:nvPicPr>
        <p:blipFill>
          <a:blip r:embed="rId2" cstate="print"/>
          <a:srcRect/>
          <a:stretch>
            <a:fillRect/>
          </a:stretch>
        </p:blipFill>
        <p:spPr>
          <a:xfrm>
            <a:off x="1798638" y="1196975"/>
            <a:ext cx="5653087" cy="5476875"/>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标题 1"/>
          <p:cNvSpPr>
            <a:spLocks noGrp="1"/>
          </p:cNvSpPr>
          <p:nvPr>
            <p:ph type="title"/>
          </p:nvPr>
        </p:nvSpPr>
        <p:spPr/>
        <p:txBody>
          <a:bodyPr/>
          <a:lstStyle/>
          <a:p>
            <a:r>
              <a:rPr lang="en-US" altLang="zh-CN" sz="3600" smtClean="0"/>
              <a:t>Counter Measures to unaffordable housing</a:t>
            </a:r>
            <a:endParaRPr lang="zh-CN" altLang="en-US" sz="3600" smtClean="0"/>
          </a:p>
        </p:txBody>
      </p:sp>
      <p:sp>
        <p:nvSpPr>
          <p:cNvPr id="34819" name="内容占位符 2"/>
          <p:cNvSpPr>
            <a:spLocks noGrp="1"/>
          </p:cNvSpPr>
          <p:nvPr>
            <p:ph idx="1"/>
          </p:nvPr>
        </p:nvSpPr>
        <p:spPr/>
        <p:txBody>
          <a:bodyPr/>
          <a:lstStyle/>
          <a:p>
            <a:r>
              <a:rPr lang="en-US" altLang="zh-CN" sz="2800" smtClean="0"/>
              <a:t>Big increase in residential land supply</a:t>
            </a:r>
          </a:p>
          <a:p>
            <a:pPr>
              <a:lnSpc>
                <a:spcPct val="80000"/>
              </a:lnSpc>
            </a:pPr>
            <a:r>
              <a:rPr lang="en-US" altLang="zh-CN" sz="2800" smtClean="0"/>
              <a:t>Stamp Duty</a:t>
            </a:r>
          </a:p>
          <a:p>
            <a:pPr lvl="1">
              <a:lnSpc>
                <a:spcPct val="80000"/>
              </a:lnSpc>
            </a:pPr>
            <a:r>
              <a:rPr lang="en-US" altLang="zh-CN" sz="2400" smtClean="0"/>
              <a:t>Increased on short-term transactions</a:t>
            </a:r>
          </a:p>
          <a:p>
            <a:pPr lvl="1">
              <a:lnSpc>
                <a:spcPct val="80000"/>
              </a:lnSpc>
            </a:pPr>
            <a:r>
              <a:rPr lang="en-US" altLang="zh-CN" sz="2400" smtClean="0"/>
              <a:t>Additional duties of up to 15%  for the properties bought and sold within two years</a:t>
            </a:r>
          </a:p>
          <a:p>
            <a:pPr>
              <a:lnSpc>
                <a:spcPct val="80000"/>
              </a:lnSpc>
            </a:pPr>
            <a:r>
              <a:rPr lang="en-US" altLang="zh-CN" sz="2800" smtClean="0"/>
              <a:t>Tightening mortgage restrictions</a:t>
            </a:r>
          </a:p>
          <a:p>
            <a:pPr lvl="1">
              <a:lnSpc>
                <a:spcPct val="80000"/>
              </a:lnSpc>
            </a:pPr>
            <a:r>
              <a:rPr lang="en-US" altLang="zh-CN" sz="2400" smtClean="0"/>
              <a:t>Lowered the mortgage limit to 50% for residences valued at US$ 1.54 million or higher</a:t>
            </a:r>
          </a:p>
          <a:p>
            <a:endParaRPr lang="zh-CN" alt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a:spLocks noGrp="1"/>
          </p:cNvSpPr>
          <p:nvPr>
            <p:ph type="title"/>
          </p:nvPr>
        </p:nvSpPr>
        <p:spPr/>
        <p:txBody>
          <a:bodyPr/>
          <a:lstStyle/>
          <a:p>
            <a:r>
              <a:rPr lang="en-US" altLang="zh-CN" sz="3600" smtClean="0"/>
              <a:t>Development of Mainland Property Market</a:t>
            </a:r>
            <a:endParaRPr lang="zh-CN" altLang="en-US" sz="3600" smtClean="0"/>
          </a:p>
        </p:txBody>
      </p:sp>
      <p:sp>
        <p:nvSpPr>
          <p:cNvPr id="35843" name="内容占位符 2"/>
          <p:cNvSpPr>
            <a:spLocks noGrp="1"/>
          </p:cNvSpPr>
          <p:nvPr>
            <p:ph idx="1"/>
          </p:nvPr>
        </p:nvSpPr>
        <p:spPr/>
        <p:txBody>
          <a:bodyPr/>
          <a:lstStyle/>
          <a:p>
            <a:r>
              <a:rPr lang="en-US" altLang="zh-CN" sz="2400" dirty="0" smtClean="0"/>
              <a:t>Until 1999: </a:t>
            </a:r>
          </a:p>
          <a:p>
            <a:pPr lvl="1"/>
            <a:r>
              <a:rPr lang="en-US" altLang="zh-CN" sz="2000" dirty="0" smtClean="0"/>
              <a:t>welfare housing system: nearly free housing for employees from government agencies, academic &amp; public institutions, state owned companies</a:t>
            </a:r>
          </a:p>
          <a:p>
            <a:pPr lvl="1"/>
            <a:r>
              <a:rPr lang="en-US" altLang="zh-CN" sz="2000" dirty="0" smtClean="0"/>
              <a:t>March 1998:</a:t>
            </a:r>
          </a:p>
          <a:p>
            <a:pPr lvl="2"/>
            <a:r>
              <a:rPr lang="en-US" altLang="zh-CN" sz="2000" dirty="0" smtClean="0"/>
              <a:t>Chinese Premier Zhu </a:t>
            </a:r>
            <a:r>
              <a:rPr lang="en-US" altLang="zh-CN" sz="2000" dirty="0" err="1" smtClean="0"/>
              <a:t>Rongji</a:t>
            </a:r>
            <a:r>
              <a:rPr lang="en-US" altLang="zh-CN" sz="2000" dirty="0" smtClean="0"/>
              <a:t> introduced a series of housing reforms: subsidized housing phased out</a:t>
            </a:r>
          </a:p>
          <a:p>
            <a:pPr lvl="1"/>
            <a:r>
              <a:rPr lang="en-US" altLang="zh-CN" sz="2000" dirty="0" smtClean="0"/>
              <a:t>August 1999: </a:t>
            </a:r>
          </a:p>
          <a:p>
            <a:pPr lvl="2"/>
            <a:r>
              <a:rPr lang="en-US" altLang="zh-CN" sz="2000" dirty="0" smtClean="0"/>
              <a:t>Government announced that all vacant residential housing units build after January 1, 1999 were to be sold, not allocated</a:t>
            </a:r>
          </a:p>
          <a:p>
            <a:r>
              <a:rPr lang="en-US" altLang="zh-CN" sz="2400" dirty="0" smtClean="0"/>
              <a:t>After 1999:</a:t>
            </a:r>
          </a:p>
          <a:p>
            <a:pPr lvl="1"/>
            <a:r>
              <a:rPr lang="en-US" altLang="zh-CN" sz="2000" dirty="0" smtClean="0"/>
              <a:t>Real estate market thrive</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标题 1"/>
          <p:cNvSpPr>
            <a:spLocks noGrp="1"/>
          </p:cNvSpPr>
          <p:nvPr>
            <p:ph type="title"/>
          </p:nvPr>
        </p:nvSpPr>
        <p:spPr>
          <a:xfrm>
            <a:off x="457200" y="274638"/>
            <a:ext cx="8229600" cy="850900"/>
          </a:xfrm>
        </p:spPr>
        <p:txBody>
          <a:bodyPr/>
          <a:lstStyle/>
          <a:p>
            <a:r>
              <a:rPr lang="en-US" altLang="zh-CN" sz="4000" smtClean="0"/>
              <a:t>Mainland China Property Market</a:t>
            </a:r>
            <a:endParaRPr lang="zh-CN" altLang="en-US" sz="4000" smtClean="0"/>
          </a:p>
        </p:txBody>
      </p:sp>
      <p:sp>
        <p:nvSpPr>
          <p:cNvPr id="36867" name="内容占位符 2"/>
          <p:cNvSpPr>
            <a:spLocks noGrp="1"/>
          </p:cNvSpPr>
          <p:nvPr>
            <p:ph idx="1"/>
          </p:nvPr>
        </p:nvSpPr>
        <p:spPr>
          <a:xfrm>
            <a:off x="539750" y="981075"/>
            <a:ext cx="8229600" cy="5000625"/>
          </a:xfrm>
        </p:spPr>
        <p:txBody>
          <a:bodyPr/>
          <a:lstStyle/>
          <a:p>
            <a:r>
              <a:rPr lang="en-US" altLang="zh-CN" sz="2400" dirty="0" smtClean="0"/>
              <a:t>Transfer of the rights of using property</a:t>
            </a:r>
          </a:p>
          <a:p>
            <a:pPr lvl="1"/>
            <a:r>
              <a:rPr lang="en-US" altLang="zh-CN" sz="2000" dirty="0" smtClean="0"/>
              <a:t>Land owned by state, no individual own the land</a:t>
            </a:r>
          </a:p>
          <a:p>
            <a:pPr lvl="2"/>
            <a:r>
              <a:rPr lang="en-US" altLang="zh-CN" sz="2000" dirty="0" smtClean="0"/>
              <a:t>40 yrs for commercial usage</a:t>
            </a:r>
          </a:p>
          <a:p>
            <a:pPr lvl="2"/>
            <a:r>
              <a:rPr lang="en-US" altLang="zh-CN" sz="2000" dirty="0" smtClean="0"/>
              <a:t>50 yrs for industrial purpose</a:t>
            </a:r>
          </a:p>
          <a:p>
            <a:pPr lvl="2"/>
            <a:r>
              <a:rPr lang="en-US" altLang="zh-CN" sz="2000" dirty="0" smtClean="0"/>
              <a:t>70 yrs for residential use</a:t>
            </a:r>
          </a:p>
          <a:p>
            <a:r>
              <a:rPr lang="en-US" altLang="zh-CN" sz="2400" dirty="0" smtClean="0"/>
              <a:t>Shortage in Land Supply</a:t>
            </a:r>
          </a:p>
          <a:p>
            <a:pPr lvl="1"/>
            <a:r>
              <a:rPr lang="en-US" altLang="zh-CN" sz="2000" dirty="0" smtClean="0"/>
              <a:t>Ministry of Land Resources: Protecting agriculture land from property development</a:t>
            </a:r>
          </a:p>
          <a:p>
            <a:pPr lvl="2"/>
            <a:r>
              <a:rPr lang="en-US" altLang="zh-CN" sz="2000" dirty="0" smtClean="0"/>
              <a:t>Land Supply tightly controlled</a:t>
            </a:r>
          </a:p>
          <a:p>
            <a:pPr lvl="1"/>
            <a:r>
              <a:rPr lang="en-US" altLang="zh-CN" sz="2000" dirty="0" smtClean="0"/>
              <a:t>Land Price grows steadily each year</a:t>
            </a:r>
          </a:p>
          <a:p>
            <a:pPr lvl="2"/>
            <a:r>
              <a:rPr lang="en-US" altLang="zh-CN" sz="2000" dirty="0" smtClean="0"/>
              <a:t>Eastern part highest, western part  lowest</a:t>
            </a:r>
          </a:p>
          <a:p>
            <a:pPr lvl="1"/>
            <a:r>
              <a:rPr lang="en-US" altLang="zh-CN" sz="2400" dirty="0" smtClean="0"/>
              <a:t>Land Auction</a:t>
            </a:r>
          </a:p>
          <a:p>
            <a:pPr lvl="2"/>
            <a:r>
              <a:rPr lang="en-US" altLang="zh-CN" sz="2000" dirty="0" smtClean="0"/>
              <a:t>Highest bid wins</a:t>
            </a:r>
          </a:p>
          <a:p>
            <a:pPr lvl="2"/>
            <a:r>
              <a:rPr lang="en-US" altLang="zh-CN" sz="2000" dirty="0" smtClean="0"/>
              <a:t>Major source of government revenue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
          <p:cNvSpPr>
            <a:spLocks noGrp="1"/>
          </p:cNvSpPr>
          <p:nvPr>
            <p:ph type="title"/>
          </p:nvPr>
        </p:nvSpPr>
        <p:spPr/>
        <p:txBody>
          <a:bodyPr/>
          <a:lstStyle/>
          <a:p>
            <a:r>
              <a:rPr lang="en-US" altLang="zh-CN" smtClean="0"/>
              <a:t>Mainland China Economy</a:t>
            </a:r>
            <a:endParaRPr lang="zh-CN" altLang="en-US" smtClean="0"/>
          </a:p>
        </p:txBody>
      </p:sp>
      <p:sp>
        <p:nvSpPr>
          <p:cNvPr id="3" name="内容占位符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altLang="zh-CN" dirty="0" smtClean="0"/>
              <a:t>Second largest economy in the world</a:t>
            </a:r>
          </a:p>
          <a:p>
            <a:pPr fontAlgn="auto">
              <a:spcAft>
                <a:spcPts val="0"/>
              </a:spcAft>
              <a:buFont typeface="Arial" pitchFamily="34" charset="0"/>
              <a:buChar char="•"/>
              <a:defRPr/>
            </a:pPr>
            <a:r>
              <a:rPr lang="en-US" altLang="zh-CN" dirty="0" smtClean="0"/>
              <a:t>GDP increased over 10% per year during last five years</a:t>
            </a:r>
          </a:p>
          <a:p>
            <a:pPr fontAlgn="auto">
              <a:spcAft>
                <a:spcPts val="0"/>
              </a:spcAft>
              <a:buFont typeface="Arial" pitchFamily="34" charset="0"/>
              <a:buChar char="•"/>
              <a:defRPr/>
            </a:pPr>
            <a:r>
              <a:rPr lang="en-US" altLang="zh-CN" dirty="0" smtClean="0"/>
              <a:t>Income per capita approximately $9600 per year</a:t>
            </a:r>
          </a:p>
          <a:p>
            <a:pPr fontAlgn="auto">
              <a:spcAft>
                <a:spcPts val="0"/>
              </a:spcAft>
              <a:buFont typeface="Arial" pitchFamily="34" charset="0"/>
              <a:buChar char="•"/>
              <a:defRPr/>
            </a:pPr>
            <a:r>
              <a:rPr lang="en-US" altLang="zh-CN" dirty="0" smtClean="0"/>
              <a:t>Average price per square meter is $2950 in Shanghai</a:t>
            </a:r>
          </a:p>
          <a:p>
            <a:pPr fontAlgn="auto">
              <a:spcAft>
                <a:spcPts val="0"/>
              </a:spcAft>
              <a:buFont typeface="Arial" pitchFamily="34" charset="0"/>
              <a:buNone/>
              <a:defRPr/>
            </a:pPr>
            <a:r>
              <a:rPr lang="en-US" altLang="zh-CN" dirty="0"/>
              <a:t> </a:t>
            </a:r>
            <a:r>
              <a:rPr lang="en-US" altLang="zh-CN" dirty="0" smtClean="0"/>
              <a:t>   notes: 1 square meter = 10.76 square feet</a:t>
            </a:r>
          </a:p>
          <a:p>
            <a:pPr fontAlgn="auto">
              <a:spcAft>
                <a:spcPts val="0"/>
              </a:spcAft>
              <a:buFont typeface="Arial" pitchFamily="34" charset="0"/>
              <a:buChar char="•"/>
              <a:defRPr/>
            </a:pPr>
            <a:r>
              <a:rPr lang="en-US" altLang="zh-CN" dirty="0" smtClean="0"/>
              <a:t>Property price increases very fast (25.1% during 2009 while income increases at 9.7%)</a:t>
            </a:r>
            <a:endParaRPr lang="zh-CN" alt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标题 1"/>
          <p:cNvSpPr>
            <a:spLocks noGrp="1"/>
          </p:cNvSpPr>
          <p:nvPr>
            <p:ph type="title"/>
          </p:nvPr>
        </p:nvSpPr>
        <p:spPr/>
        <p:txBody>
          <a:bodyPr/>
          <a:lstStyle/>
          <a:p>
            <a:r>
              <a:rPr lang="en-US" altLang="zh-CN" smtClean="0"/>
              <a:t>Mainland China Interest Rate</a:t>
            </a:r>
            <a:endParaRPr lang="zh-CN" altLang="en-US" smtClean="0"/>
          </a:p>
        </p:txBody>
      </p:sp>
      <p:sp>
        <p:nvSpPr>
          <p:cNvPr id="38915" name="内容占位符 2"/>
          <p:cNvSpPr>
            <a:spLocks noGrp="1"/>
          </p:cNvSpPr>
          <p:nvPr>
            <p:ph idx="1"/>
          </p:nvPr>
        </p:nvSpPr>
        <p:spPr/>
        <p:txBody>
          <a:bodyPr/>
          <a:lstStyle/>
          <a:p>
            <a:r>
              <a:rPr lang="en-US" altLang="zh-CN" dirty="0" smtClean="0"/>
              <a:t>Increase interest rate on February 9</a:t>
            </a:r>
            <a:r>
              <a:rPr lang="en-US" altLang="zh-CN" baseline="30000" dirty="0" smtClean="0"/>
              <a:t>th</a:t>
            </a:r>
            <a:r>
              <a:rPr lang="en-US" altLang="zh-CN" dirty="0" smtClean="0"/>
              <a:t> , 2011</a:t>
            </a:r>
          </a:p>
          <a:p>
            <a:r>
              <a:rPr lang="en-US" altLang="zh-CN" dirty="0" smtClean="0"/>
              <a:t>6 months loan:                     5.6%</a:t>
            </a:r>
          </a:p>
          <a:p>
            <a:r>
              <a:rPr lang="en-US" altLang="zh-CN" dirty="0" smtClean="0"/>
              <a:t>6 months to 1 year loan:    6.06%</a:t>
            </a:r>
          </a:p>
          <a:p>
            <a:r>
              <a:rPr lang="en-US" altLang="zh-CN" dirty="0" smtClean="0"/>
              <a:t>1 year to 3 years loan:        6.1%</a:t>
            </a:r>
          </a:p>
          <a:p>
            <a:r>
              <a:rPr lang="en-US" altLang="zh-CN" dirty="0" smtClean="0"/>
              <a:t>3 years to 5 years loan:       6.45%</a:t>
            </a:r>
          </a:p>
          <a:p>
            <a:r>
              <a:rPr lang="en-US" altLang="zh-CN" dirty="0" smtClean="0"/>
              <a:t>5 years or more loan:          6.6%</a:t>
            </a:r>
            <a:endParaRPr lang="zh-CN" altLang="en-US" dirty="0"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标题 1"/>
          <p:cNvSpPr>
            <a:spLocks noGrp="1"/>
          </p:cNvSpPr>
          <p:nvPr>
            <p:ph type="title"/>
          </p:nvPr>
        </p:nvSpPr>
        <p:spPr/>
        <p:txBody>
          <a:bodyPr/>
          <a:lstStyle/>
          <a:p>
            <a:r>
              <a:rPr lang="en-US" altLang="zh-CN" smtClean="0"/>
              <a:t>Mainland China Regulations</a:t>
            </a:r>
            <a:endParaRPr lang="zh-CN" altLang="en-US" smtClean="0"/>
          </a:p>
        </p:txBody>
      </p:sp>
      <p:sp>
        <p:nvSpPr>
          <p:cNvPr id="39939" name="内容占位符 2"/>
          <p:cNvSpPr>
            <a:spLocks noGrp="1"/>
          </p:cNvSpPr>
          <p:nvPr>
            <p:ph idx="1"/>
          </p:nvPr>
        </p:nvSpPr>
        <p:spPr/>
        <p:txBody>
          <a:bodyPr/>
          <a:lstStyle/>
          <a:p>
            <a:pPr>
              <a:buFont typeface="Arial" charset="0"/>
              <a:buNone/>
            </a:pPr>
            <a:r>
              <a:rPr lang="en-US" altLang="zh-CN" dirty="0" smtClean="0"/>
              <a:t>    2009:</a:t>
            </a:r>
          </a:p>
          <a:p>
            <a:r>
              <a:rPr lang="en-US" altLang="zh-CN" sz="2700" dirty="0" smtClean="0"/>
              <a:t>December 17th </a:t>
            </a:r>
            <a:r>
              <a:rPr lang="en-US" altLang="zh-CN" sz="2400" dirty="0" smtClean="0"/>
              <a:t>: Down payment rate increased for  property development</a:t>
            </a:r>
          </a:p>
          <a:p>
            <a:pPr lvl="1"/>
            <a:r>
              <a:rPr lang="en-US" altLang="zh-CN" sz="2400" dirty="0" smtClean="0"/>
              <a:t>Down payment for the land: minimum 50%, must pay the full amount within 1 year, special projects 2 yrs</a:t>
            </a:r>
          </a:p>
          <a:p>
            <a:r>
              <a:rPr lang="en-US" altLang="zh-CN" sz="2700" dirty="0" smtClean="0"/>
              <a:t>December 22nd</a:t>
            </a:r>
            <a:r>
              <a:rPr lang="en-US" altLang="zh-CN" sz="2400" dirty="0" smtClean="0"/>
              <a:t>: Transaction tax change</a:t>
            </a:r>
          </a:p>
          <a:p>
            <a:pPr lvl="1"/>
            <a:r>
              <a:rPr lang="en-US" altLang="zh-CN" sz="2400" dirty="0" smtClean="0"/>
              <a:t>For the property that below 90 sq meter</a:t>
            </a:r>
          </a:p>
          <a:p>
            <a:pPr lvl="1"/>
            <a:r>
              <a:rPr lang="en-US" altLang="zh-CN" sz="2400" dirty="0" smtClean="0"/>
              <a:t>5 yr above , no transaction tax</a:t>
            </a:r>
          </a:p>
          <a:p>
            <a:pPr lvl="1"/>
            <a:r>
              <a:rPr lang="en-US" altLang="zh-CN" sz="2400" dirty="0" smtClean="0"/>
              <a:t>Within 5 yr, tax on the incremental value</a:t>
            </a:r>
          </a:p>
          <a:p>
            <a:pPr lvl="1"/>
            <a:r>
              <a:rPr lang="en-US" altLang="zh-CN" sz="2400" dirty="0" smtClean="0"/>
              <a:t>Otherwise, 5.55% transaction tax</a:t>
            </a:r>
          </a:p>
          <a:p>
            <a:endParaRPr lang="zh-CN" altLang="en-US"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标题 1"/>
          <p:cNvSpPr>
            <a:spLocks noGrp="1"/>
          </p:cNvSpPr>
          <p:nvPr>
            <p:ph type="title"/>
          </p:nvPr>
        </p:nvSpPr>
        <p:spPr/>
        <p:txBody>
          <a:bodyPr/>
          <a:lstStyle/>
          <a:p>
            <a:r>
              <a:rPr lang="en-US" altLang="zh-CN" smtClean="0"/>
              <a:t>Mainland China Regulations</a:t>
            </a:r>
            <a:endParaRPr lang="zh-CN" altLang="en-US" smtClean="0"/>
          </a:p>
        </p:txBody>
      </p:sp>
      <p:sp>
        <p:nvSpPr>
          <p:cNvPr id="3" name="内容占位符 2"/>
          <p:cNvSpPr>
            <a:spLocks noGrp="1"/>
          </p:cNvSpPr>
          <p:nvPr>
            <p:ph idx="1"/>
          </p:nvPr>
        </p:nvSpPr>
        <p:spPr/>
        <p:txBody>
          <a:bodyPr rtlCol="0">
            <a:normAutofit fontScale="85000" lnSpcReduction="20000"/>
          </a:bodyPr>
          <a:lstStyle/>
          <a:p>
            <a:pPr fontAlgn="auto">
              <a:spcAft>
                <a:spcPts val="0"/>
              </a:spcAft>
              <a:buFont typeface="Arial" pitchFamily="34" charset="0"/>
              <a:buNone/>
              <a:defRPr/>
            </a:pPr>
            <a:r>
              <a:rPr lang="en-US" altLang="zh-CN" dirty="0" smtClean="0"/>
              <a:t>    2010:</a:t>
            </a:r>
          </a:p>
          <a:p>
            <a:pPr fontAlgn="auto">
              <a:spcAft>
                <a:spcPts val="0"/>
              </a:spcAft>
              <a:buFont typeface="Arial" pitchFamily="34" charset="0"/>
              <a:buChar char="•"/>
              <a:defRPr/>
            </a:pPr>
            <a:r>
              <a:rPr lang="en-US" altLang="zh-CN" dirty="0" smtClean="0"/>
              <a:t>April 17</a:t>
            </a:r>
            <a:r>
              <a:rPr lang="en-US" altLang="zh-CN" baseline="30000" dirty="0" smtClean="0"/>
              <a:t>th</a:t>
            </a:r>
            <a:r>
              <a:rPr lang="en-US" altLang="zh-CN" dirty="0" smtClean="0"/>
              <a:t>:    </a:t>
            </a:r>
          </a:p>
          <a:p>
            <a:pPr lvl="1" fontAlgn="auto">
              <a:spcAft>
                <a:spcPts val="0"/>
              </a:spcAft>
              <a:buFont typeface="Arial" pitchFamily="34" charset="0"/>
              <a:buChar char="–"/>
              <a:defRPr/>
            </a:pPr>
            <a:r>
              <a:rPr lang="en-US" altLang="zh-CN" dirty="0" smtClean="0"/>
              <a:t>at least 30% down payment for first time purchaser of area &gt;90 square meters</a:t>
            </a:r>
          </a:p>
          <a:p>
            <a:pPr lvl="1" fontAlgn="auto">
              <a:spcAft>
                <a:spcPts val="0"/>
              </a:spcAft>
              <a:buFont typeface="Arial" pitchFamily="34" charset="0"/>
              <a:buChar char="–"/>
              <a:defRPr/>
            </a:pPr>
            <a:r>
              <a:rPr lang="en-US" altLang="zh-CN" dirty="0" smtClean="0"/>
              <a:t>No mortgage issued for third house based on risk</a:t>
            </a:r>
          </a:p>
          <a:p>
            <a:pPr fontAlgn="auto">
              <a:spcAft>
                <a:spcPts val="0"/>
              </a:spcAft>
              <a:buFont typeface="Arial" pitchFamily="34" charset="0"/>
              <a:buChar char="•"/>
              <a:defRPr/>
            </a:pPr>
            <a:r>
              <a:rPr lang="en-US" altLang="zh-CN" dirty="0" smtClean="0"/>
              <a:t>September 29</a:t>
            </a:r>
            <a:r>
              <a:rPr lang="en-US" altLang="zh-CN" baseline="30000" dirty="0" smtClean="0"/>
              <a:t>th</a:t>
            </a:r>
            <a:endParaRPr lang="en-US" altLang="zh-CN" dirty="0" smtClean="0"/>
          </a:p>
          <a:p>
            <a:pPr lvl="1" fontAlgn="auto">
              <a:spcAft>
                <a:spcPts val="0"/>
              </a:spcAft>
              <a:buFont typeface="Arial" pitchFamily="34" charset="0"/>
              <a:buChar char="–"/>
              <a:defRPr/>
            </a:pPr>
            <a:r>
              <a:rPr lang="en-US" altLang="zh-CN" dirty="0" smtClean="0"/>
              <a:t> at least 30% down payment for first time purchaser of any sizes of property</a:t>
            </a:r>
          </a:p>
          <a:p>
            <a:pPr lvl="1" fontAlgn="auto">
              <a:spcAft>
                <a:spcPts val="0"/>
              </a:spcAft>
              <a:buFont typeface="Arial" pitchFamily="34" charset="0"/>
              <a:buChar char="–"/>
              <a:defRPr/>
            </a:pPr>
            <a:r>
              <a:rPr lang="en-US" altLang="zh-CN" dirty="0" smtClean="0"/>
              <a:t>No mortgage can be issued for third house</a:t>
            </a:r>
          </a:p>
          <a:p>
            <a:pPr lvl="1" fontAlgn="auto">
              <a:spcAft>
                <a:spcPts val="0"/>
              </a:spcAft>
              <a:buFont typeface="Arial" pitchFamily="34" charset="0"/>
              <a:buChar char="–"/>
              <a:defRPr/>
            </a:pPr>
            <a:r>
              <a:rPr lang="en-US" altLang="zh-CN" dirty="0" smtClean="0"/>
              <a:t>No mortgage can be issued for non-local residents who cannot provide the proof of paying taxes for more than 1 year in the city</a:t>
            </a:r>
          </a:p>
          <a:p>
            <a:pPr fontAlgn="auto">
              <a:spcAft>
                <a:spcPts val="0"/>
              </a:spcAft>
              <a:buFont typeface="Arial" pitchFamily="34" charset="0"/>
              <a:buChar char="•"/>
              <a:defRPr/>
            </a:pPr>
            <a:endParaRPr lang="en-US" altLang="zh-CN"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8600" y="228600"/>
            <a:ext cx="8001000" cy="649287"/>
          </a:xfrm>
        </p:spPr>
        <p:txBody>
          <a:bodyPr>
            <a:normAutofit fontScale="90000"/>
          </a:bodyPr>
          <a:lstStyle/>
          <a:p>
            <a:r>
              <a:rPr lang="en-US" dirty="0" smtClean="0">
                <a:latin typeface="Calibri" pitchFamily="34" charset="0"/>
                <a:cs typeface="Calibri" pitchFamily="34" charset="0"/>
              </a:rPr>
              <a:t>Hong Kong Land Distribution</a:t>
            </a:r>
            <a:endParaRPr lang="uk-UA" dirty="0">
              <a:latin typeface="Calibri" pitchFamily="34" charset="0"/>
              <a:cs typeface="Calibri" pitchFamily="34" charset="0"/>
            </a:endParaRPr>
          </a:p>
        </p:txBody>
      </p:sp>
      <p:pic>
        <p:nvPicPr>
          <p:cNvPr id="65538" name="Picture 2" descr="I:\HK Properties\sta_plan.jpg"/>
          <p:cNvPicPr>
            <a:picLocks noChangeAspect="1" noChangeArrowheads="1"/>
          </p:cNvPicPr>
          <p:nvPr/>
        </p:nvPicPr>
        <p:blipFill>
          <a:blip r:embed="rId2" cstate="print"/>
          <a:srcRect/>
          <a:stretch>
            <a:fillRect/>
          </a:stretch>
        </p:blipFill>
        <p:spPr bwMode="auto">
          <a:xfrm>
            <a:off x="457200" y="1204532"/>
            <a:ext cx="8077200" cy="5348668"/>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p:txBody>
          <a:bodyPr/>
          <a:lstStyle/>
          <a:p>
            <a:r>
              <a:rPr lang="en-US" altLang="zh-CN" smtClean="0"/>
              <a:t>Mainland China Regulations</a:t>
            </a:r>
            <a:endParaRPr lang="zh-CN" altLang="en-US" smtClean="0"/>
          </a:p>
        </p:txBody>
      </p:sp>
      <p:sp>
        <p:nvSpPr>
          <p:cNvPr id="3" name="内容占位符 2"/>
          <p:cNvSpPr>
            <a:spLocks noGrp="1"/>
          </p:cNvSpPr>
          <p:nvPr>
            <p:ph idx="1"/>
          </p:nvPr>
        </p:nvSpPr>
        <p:spPr/>
        <p:txBody>
          <a:bodyPr rtlCol="0">
            <a:normAutofit fontScale="92500" lnSpcReduction="10000"/>
          </a:bodyPr>
          <a:lstStyle/>
          <a:p>
            <a:pPr fontAlgn="auto">
              <a:spcAft>
                <a:spcPts val="0"/>
              </a:spcAft>
              <a:buFont typeface="Arial" pitchFamily="34" charset="0"/>
              <a:buNone/>
              <a:defRPr/>
            </a:pPr>
            <a:r>
              <a:rPr lang="en-US" altLang="zh-CN" dirty="0" smtClean="0"/>
              <a:t>    2011:</a:t>
            </a:r>
          </a:p>
          <a:p>
            <a:pPr fontAlgn="auto">
              <a:spcAft>
                <a:spcPts val="0"/>
              </a:spcAft>
              <a:buFont typeface="Arial" pitchFamily="34" charset="0"/>
              <a:buChar char="•"/>
              <a:defRPr/>
            </a:pPr>
            <a:r>
              <a:rPr lang="en-US" altLang="zh-CN" sz="3500" dirty="0" smtClean="0"/>
              <a:t>January 26</a:t>
            </a:r>
            <a:r>
              <a:rPr lang="en-US" altLang="zh-CN" sz="3500" baseline="30000" dirty="0" smtClean="0"/>
              <a:t>th</a:t>
            </a:r>
            <a:endParaRPr lang="en-US" altLang="zh-CN" sz="3500" dirty="0" smtClean="0"/>
          </a:p>
          <a:p>
            <a:pPr lvl="1" fontAlgn="auto">
              <a:spcAft>
                <a:spcPts val="0"/>
              </a:spcAft>
              <a:buFont typeface="Arial" pitchFamily="34" charset="0"/>
              <a:buChar char="–"/>
              <a:defRPr/>
            </a:pPr>
            <a:r>
              <a:rPr lang="en-US" altLang="zh-CN" sz="2600" dirty="0" smtClean="0"/>
              <a:t>Down payment at least 60% for second house, mortgage interest rate &gt; 1.1 times of prime rate</a:t>
            </a:r>
            <a:endParaRPr lang="en-US" altLang="zh-CN" sz="2600" dirty="0"/>
          </a:p>
          <a:p>
            <a:pPr fontAlgn="auto">
              <a:spcAft>
                <a:spcPts val="0"/>
              </a:spcAft>
              <a:buFont typeface="Arial" pitchFamily="34" charset="0"/>
              <a:buChar char="•"/>
              <a:defRPr/>
            </a:pPr>
            <a:r>
              <a:rPr lang="en-US" altLang="zh-CN" sz="3500" dirty="0" smtClean="0"/>
              <a:t>February</a:t>
            </a:r>
          </a:p>
          <a:p>
            <a:pPr lvl="1" fontAlgn="auto">
              <a:spcAft>
                <a:spcPts val="0"/>
              </a:spcAft>
              <a:buFont typeface="Arial" pitchFamily="34" charset="0"/>
              <a:buChar char="–"/>
              <a:defRPr/>
            </a:pPr>
            <a:r>
              <a:rPr lang="en-US" altLang="zh-CN" sz="2600" dirty="0" smtClean="0"/>
              <a:t>Property tax implemented in Chongqing and Shanghai</a:t>
            </a:r>
          </a:p>
          <a:p>
            <a:pPr lvl="1" fontAlgn="auto">
              <a:spcAft>
                <a:spcPts val="0"/>
              </a:spcAft>
              <a:buFont typeface="Arial" pitchFamily="34" charset="0"/>
              <a:buChar char="–"/>
              <a:defRPr/>
            </a:pPr>
            <a:r>
              <a:rPr lang="en-US" altLang="zh-CN" sz="2600" dirty="0" smtClean="0"/>
              <a:t>In Shanghai, tax calculated based on 70% of the market value of the house, tax rate is 0.6% per year</a:t>
            </a:r>
          </a:p>
          <a:p>
            <a:pPr lvl="1" fontAlgn="auto">
              <a:spcAft>
                <a:spcPts val="0"/>
              </a:spcAft>
              <a:buFont typeface="Arial" pitchFamily="34" charset="0"/>
              <a:buChar char="–"/>
              <a:defRPr/>
            </a:pPr>
            <a:r>
              <a:rPr lang="en-US" altLang="zh-CN" sz="2600" dirty="0" smtClean="0"/>
              <a:t>Tax free if the average per capita living space is &lt; 60 square meter</a:t>
            </a:r>
          </a:p>
          <a:p>
            <a:pPr fontAlgn="auto">
              <a:spcAft>
                <a:spcPts val="0"/>
              </a:spcAft>
              <a:buFont typeface="Arial" pitchFamily="34" charset="0"/>
              <a:buNone/>
              <a:defRPr/>
            </a:pPr>
            <a:endParaRPr lang="en-US" altLang="zh-CN"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CA" dirty="0" smtClean="0"/>
              <a:t>American Depositary Receipt  (ADR)</a:t>
            </a:r>
            <a:endParaRPr lang="en-CA" dirty="0"/>
          </a:p>
        </p:txBody>
      </p:sp>
      <p:sp>
        <p:nvSpPr>
          <p:cNvPr id="3" name="Content Placeholder 2"/>
          <p:cNvSpPr>
            <a:spLocks noGrp="1"/>
          </p:cNvSpPr>
          <p:nvPr>
            <p:ph idx="1"/>
          </p:nvPr>
        </p:nvSpPr>
        <p:spPr/>
        <p:txBody>
          <a:bodyPr rtlCol="0">
            <a:normAutofit fontScale="70000" lnSpcReduction="20000"/>
          </a:bodyPr>
          <a:lstStyle/>
          <a:p>
            <a:pPr fontAlgn="auto">
              <a:spcAft>
                <a:spcPts val="0"/>
              </a:spcAft>
              <a:buFont typeface="Arial" pitchFamily="34" charset="0"/>
              <a:buChar char="•"/>
              <a:defRPr/>
            </a:pPr>
            <a:r>
              <a:rPr lang="en-CA" dirty="0" smtClean="0"/>
              <a:t>Negotiable certificate issued by a U.S. bank representing a specified number of shares (or one share) in a foreign stock that is traded on a U.S. exchange </a:t>
            </a:r>
          </a:p>
          <a:p>
            <a:pPr fontAlgn="auto">
              <a:spcAft>
                <a:spcPts val="0"/>
              </a:spcAft>
              <a:buFont typeface="Arial" pitchFamily="34" charset="0"/>
              <a:buChar char="•"/>
              <a:defRPr/>
            </a:pPr>
            <a:r>
              <a:rPr lang="en-CA" dirty="0" smtClean="0"/>
              <a:t>Listed on NYSE, AMEX or </a:t>
            </a:r>
            <a:r>
              <a:rPr lang="en-CA" dirty="0" err="1" smtClean="0"/>
              <a:t>Nasdaq</a:t>
            </a:r>
            <a:endParaRPr lang="en-CA" dirty="0" smtClean="0"/>
          </a:p>
          <a:p>
            <a:pPr fontAlgn="auto">
              <a:spcAft>
                <a:spcPts val="0"/>
              </a:spcAft>
              <a:buFont typeface="Arial" pitchFamily="34" charset="0"/>
              <a:buChar char="•"/>
              <a:defRPr/>
            </a:pPr>
            <a:r>
              <a:rPr lang="en-CA" dirty="0" smtClean="0"/>
              <a:t>Denominated in U.S. dollars, with the underlying security held by a U.S. financial institution overseas</a:t>
            </a:r>
          </a:p>
          <a:p>
            <a:pPr fontAlgn="auto">
              <a:spcAft>
                <a:spcPts val="0"/>
              </a:spcAft>
              <a:buFont typeface="Arial" pitchFamily="34" charset="0"/>
              <a:buChar char="•"/>
              <a:defRPr/>
            </a:pPr>
            <a:r>
              <a:rPr lang="en-CA" dirty="0" smtClean="0"/>
              <a:t>Help to reduce administration and duty costs that would otherwise be levied on each transaction</a:t>
            </a:r>
          </a:p>
          <a:p>
            <a:pPr fontAlgn="auto">
              <a:spcAft>
                <a:spcPts val="0"/>
              </a:spcAft>
              <a:buFont typeface="Arial" pitchFamily="34" charset="0"/>
              <a:buChar char="•"/>
              <a:defRPr/>
            </a:pPr>
            <a:r>
              <a:rPr lang="en-CA" dirty="0" smtClean="0"/>
              <a:t>Buy shares in a foreign company while realizing dividends and capital gains in U.S. dollars</a:t>
            </a:r>
          </a:p>
          <a:p>
            <a:pPr fontAlgn="auto">
              <a:spcAft>
                <a:spcPts val="0"/>
              </a:spcAft>
              <a:buFont typeface="Arial" pitchFamily="34" charset="0"/>
              <a:buChar char="•"/>
              <a:defRPr/>
            </a:pPr>
            <a:r>
              <a:rPr lang="en-CA" dirty="0" smtClean="0"/>
              <a:t>Does not eliminate currency and economic risks for the underlying shares in another country.</a:t>
            </a:r>
          </a:p>
          <a:p>
            <a:pPr lvl="1" fontAlgn="auto">
              <a:spcAft>
                <a:spcPts val="0"/>
              </a:spcAft>
              <a:buFont typeface="Arial" pitchFamily="34" charset="0"/>
              <a:buChar char="–"/>
              <a:defRPr/>
            </a:pPr>
            <a:r>
              <a:rPr lang="en-CA" dirty="0" smtClean="0"/>
              <a:t>E.g. dividend payments in euros would be converted to U.S. dollars, net of conversion expenses and foreign taxes and in accordance with the deposit agreement</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CA" smtClean="0">
                <a:ea typeface="宋体" pitchFamily="2" charset="-122"/>
              </a:rPr>
              <a:t>HKD’s Pegged Rate with USD</a:t>
            </a:r>
          </a:p>
        </p:txBody>
      </p:sp>
      <p:sp>
        <p:nvSpPr>
          <p:cNvPr id="44035" name="Content Placeholder 2"/>
          <p:cNvSpPr>
            <a:spLocks noGrp="1"/>
          </p:cNvSpPr>
          <p:nvPr>
            <p:ph idx="1"/>
          </p:nvPr>
        </p:nvSpPr>
        <p:spPr/>
        <p:txBody>
          <a:bodyPr/>
          <a:lstStyle/>
          <a:p>
            <a:r>
              <a:rPr lang="en-CA" smtClean="0">
                <a:ea typeface="宋体" pitchFamily="2" charset="-122"/>
              </a:rPr>
              <a:t>Upper limit: $1 USD=$7.75 HKD</a:t>
            </a:r>
          </a:p>
          <a:p>
            <a:r>
              <a:rPr lang="en-CA" smtClean="0">
                <a:ea typeface="宋体" pitchFamily="2" charset="-122"/>
              </a:rPr>
              <a:t>Lower limit: $1 USD=$7.85 HKD</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rot="16200000">
            <a:off x="-3379787" y="2933700"/>
            <a:ext cx="8229600" cy="1143000"/>
          </a:xfrm>
        </p:spPr>
        <p:txBody>
          <a:bodyPr/>
          <a:lstStyle/>
          <a:p>
            <a:r>
              <a:rPr lang="en-CA" b="1" smtClean="0">
                <a:ea typeface="宋体" pitchFamily="2" charset="-122"/>
              </a:rPr>
              <a:t>USD vs HKD 5 Year</a:t>
            </a:r>
          </a:p>
        </p:txBody>
      </p:sp>
      <p:pic>
        <p:nvPicPr>
          <p:cNvPr id="45059" name="Picture 2" descr="C:\Documents and Settings\tfy3\Desktop\USD vs HKD 5year.JPG"/>
          <p:cNvPicPr>
            <a:picLocks noChangeAspect="1" noChangeArrowheads="1"/>
          </p:cNvPicPr>
          <p:nvPr/>
        </p:nvPicPr>
        <p:blipFill>
          <a:blip r:embed="rId2" cstate="print"/>
          <a:srcRect/>
          <a:stretch>
            <a:fillRect/>
          </a:stretch>
        </p:blipFill>
        <p:spPr bwMode="auto">
          <a:xfrm>
            <a:off x="1285875" y="228600"/>
            <a:ext cx="7575550"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28600" y="228600"/>
            <a:ext cx="8001000" cy="649288"/>
          </a:xfrm>
        </p:spPr>
        <p:txBody>
          <a:bodyPr/>
          <a:lstStyle/>
          <a:p>
            <a:r>
              <a:rPr lang="en-US" altLang="zh-CN" sz="4000" b="1" smtClean="0"/>
              <a:t>Cheung Kong Holdings Ltd. </a:t>
            </a:r>
            <a:endParaRPr lang="uk-UA" sz="4000" b="1" smtClean="0">
              <a:ea typeface="宋体" pitchFamily="2" charset="-122"/>
            </a:endParaRPr>
          </a:p>
        </p:txBody>
      </p:sp>
      <p:pic>
        <p:nvPicPr>
          <p:cNvPr id="11" name="Picture 7"/>
          <p:cNvPicPr>
            <a:picLocks noChangeAspect="1" noChangeArrowheads="1"/>
          </p:cNvPicPr>
          <p:nvPr/>
        </p:nvPicPr>
        <p:blipFill>
          <a:blip r:embed="rId2" cstate="print"/>
          <a:srcRect/>
          <a:stretch>
            <a:fillRect/>
          </a:stretch>
        </p:blipFill>
        <p:spPr bwMode="auto">
          <a:xfrm>
            <a:off x="1285852" y="2071678"/>
            <a:ext cx="6372601" cy="2000264"/>
          </a:xfrm>
          <a:prstGeom prst="rect">
            <a:avLst/>
          </a:prstGeom>
          <a:noFill/>
          <a:ln w="9525">
            <a:noFill/>
            <a:miter lim="800000"/>
            <a:headEnd/>
            <a:tailEnd/>
          </a:ln>
          <a:effectLst>
            <a:softEdge rad="31750"/>
          </a:effectLst>
        </p:spPr>
      </p:pic>
      <p:pic>
        <p:nvPicPr>
          <p:cNvPr id="46084" name="Picture 7"/>
          <p:cNvPicPr>
            <a:picLocks noChangeAspect="1" noChangeArrowheads="1"/>
          </p:cNvPicPr>
          <p:nvPr/>
        </p:nvPicPr>
        <p:blipFill>
          <a:blip r:embed="rId3" cstate="print"/>
          <a:srcRect/>
          <a:stretch>
            <a:fillRect/>
          </a:stretch>
        </p:blipFill>
        <p:spPr bwMode="auto">
          <a:xfrm>
            <a:off x="1285875" y="4071938"/>
            <a:ext cx="6357938" cy="1323975"/>
          </a:xfrm>
          <a:prstGeom prst="rect">
            <a:avLst/>
          </a:prstGeom>
          <a:noFill/>
          <a:ln w="9525">
            <a:noFill/>
            <a:miter lim="800000"/>
            <a:headEnd/>
            <a:tailEnd/>
          </a:ln>
        </p:spPr>
      </p:pic>
      <p:pic>
        <p:nvPicPr>
          <p:cNvPr id="46085" name="Picture 8"/>
          <p:cNvPicPr>
            <a:picLocks noChangeAspect="1" noChangeArrowheads="1"/>
          </p:cNvPicPr>
          <p:nvPr/>
        </p:nvPicPr>
        <p:blipFill>
          <a:blip r:embed="rId4" cstate="print"/>
          <a:srcRect/>
          <a:stretch>
            <a:fillRect/>
          </a:stretch>
        </p:blipFill>
        <p:spPr bwMode="auto">
          <a:xfrm>
            <a:off x="1285875" y="1357313"/>
            <a:ext cx="6357938" cy="752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CA" smtClean="0">
                <a:ea typeface="宋体" pitchFamily="2" charset="-122"/>
              </a:rPr>
              <a:t>Cheung Kong Holdings</a:t>
            </a:r>
          </a:p>
        </p:txBody>
      </p:sp>
      <p:sp>
        <p:nvSpPr>
          <p:cNvPr id="47107" name="Content Placeholder 2"/>
          <p:cNvSpPr>
            <a:spLocks noGrp="1"/>
          </p:cNvSpPr>
          <p:nvPr>
            <p:ph idx="1"/>
          </p:nvPr>
        </p:nvSpPr>
        <p:spPr>
          <a:xfrm>
            <a:off x="457200" y="1600200"/>
            <a:ext cx="5900738" cy="4525963"/>
          </a:xfrm>
        </p:spPr>
        <p:txBody>
          <a:bodyPr/>
          <a:lstStyle/>
          <a:p>
            <a:r>
              <a:rPr lang="en-US" altLang="zh-CN" sz="2800" smtClean="0"/>
              <a:t>Cheung Kong Holdings is one of the largest developers of residential, office, retail, industrial and hotel properties in Hong Kong. With its long history of property development expertise and residential estates, Cheung Kong Holdings has built some of Hong Kong's notable landmark buildings and complexes.</a:t>
            </a:r>
            <a:endParaRPr lang="en-CA" sz="2800" smtClean="0">
              <a:ea typeface="宋体" pitchFamily="2" charset="-122"/>
            </a:endParaRPr>
          </a:p>
        </p:txBody>
      </p:sp>
      <p:pic>
        <p:nvPicPr>
          <p:cNvPr id="47108" name="Picture 5"/>
          <p:cNvPicPr>
            <a:picLocks noChangeAspect="1" noChangeArrowheads="1"/>
          </p:cNvPicPr>
          <p:nvPr/>
        </p:nvPicPr>
        <p:blipFill>
          <a:blip r:embed="rId2" cstate="print"/>
          <a:srcRect/>
          <a:stretch>
            <a:fillRect/>
          </a:stretch>
        </p:blipFill>
        <p:spPr bwMode="auto">
          <a:xfrm>
            <a:off x="6500813" y="1857375"/>
            <a:ext cx="1500187" cy="4016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标题 1"/>
          <p:cNvSpPr>
            <a:spLocks noGrp="1"/>
          </p:cNvSpPr>
          <p:nvPr>
            <p:ph type="title"/>
          </p:nvPr>
        </p:nvSpPr>
        <p:spPr/>
        <p:txBody>
          <a:bodyPr/>
          <a:lstStyle/>
          <a:p>
            <a:r>
              <a:rPr lang="en-US" altLang="zh-CN" smtClean="0"/>
              <a:t>Last trading day performance</a:t>
            </a:r>
            <a:endParaRPr lang="zh-CN" altLang="en-US" smtClean="0"/>
          </a:p>
        </p:txBody>
      </p:sp>
      <p:pic>
        <p:nvPicPr>
          <p:cNvPr id="5" name="内容占位符 4" descr="cheung kong.bmp"/>
          <p:cNvPicPr>
            <a:picLocks noGrp="1" noChangeAspect="1"/>
          </p:cNvPicPr>
          <p:nvPr>
            <p:ph idx="1"/>
          </p:nvPr>
        </p:nvPicPr>
        <p:blipFill>
          <a:blip r:embed="rId2" cstate="print"/>
          <a:stretch>
            <a:fillRect/>
          </a:stretch>
        </p:blipFill>
        <p:spPr>
          <a:xfrm>
            <a:off x="539552" y="1268760"/>
            <a:ext cx="8136904" cy="5328592"/>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标题 1"/>
          <p:cNvSpPr>
            <a:spLocks noGrp="1"/>
          </p:cNvSpPr>
          <p:nvPr>
            <p:ph type="title"/>
          </p:nvPr>
        </p:nvSpPr>
        <p:spPr/>
        <p:txBody>
          <a:bodyPr/>
          <a:lstStyle/>
          <a:p>
            <a:r>
              <a:rPr lang="en-US" altLang="zh-CN" smtClean="0"/>
              <a:t>Last trading day ADR</a:t>
            </a:r>
            <a:endParaRPr lang="zh-CN" altLang="en-US" smtClean="0"/>
          </a:p>
        </p:txBody>
      </p:sp>
      <p:pic>
        <p:nvPicPr>
          <p:cNvPr id="5" name="内容占位符 4" descr="ADR cheung kong.bmp"/>
          <p:cNvPicPr>
            <a:picLocks noGrp="1" noChangeAspect="1"/>
          </p:cNvPicPr>
          <p:nvPr>
            <p:ph idx="1"/>
          </p:nvPr>
        </p:nvPicPr>
        <p:blipFill>
          <a:blip r:embed="rId2" cstate="print"/>
          <a:stretch>
            <a:fillRect/>
          </a:stretch>
        </p:blipFill>
        <p:spPr>
          <a:xfrm>
            <a:off x="683568" y="1340768"/>
            <a:ext cx="7848872" cy="5256584"/>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标题 1"/>
          <p:cNvSpPr>
            <a:spLocks noGrp="1"/>
          </p:cNvSpPr>
          <p:nvPr>
            <p:ph type="title"/>
          </p:nvPr>
        </p:nvSpPr>
        <p:spPr/>
        <p:txBody>
          <a:bodyPr/>
          <a:lstStyle/>
          <a:p>
            <a:r>
              <a:rPr lang="en-US" altLang="zh-CN" smtClean="0"/>
              <a:t>HK vs ADR close-up</a:t>
            </a:r>
            <a:endParaRPr lang="zh-CN" altLang="en-US" smtClean="0"/>
          </a:p>
        </p:txBody>
      </p:sp>
      <p:pic>
        <p:nvPicPr>
          <p:cNvPr id="50179" name="Picture 6"/>
          <p:cNvPicPr>
            <a:picLocks noGrp="1" noChangeAspect="1" noChangeArrowheads="1"/>
          </p:cNvPicPr>
          <p:nvPr>
            <p:ph idx="1"/>
          </p:nvPr>
        </p:nvPicPr>
        <p:blipFill>
          <a:blip r:embed="rId2" cstate="print"/>
          <a:srcRect/>
          <a:stretch>
            <a:fillRect/>
          </a:stretch>
        </p:blipFill>
        <p:spPr>
          <a:xfrm>
            <a:off x="457200" y="1714500"/>
            <a:ext cx="8229600" cy="3929063"/>
          </a:xfr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标题 1"/>
          <p:cNvSpPr>
            <a:spLocks noGrp="1"/>
          </p:cNvSpPr>
          <p:nvPr>
            <p:ph type="title"/>
          </p:nvPr>
        </p:nvSpPr>
        <p:spPr/>
        <p:txBody>
          <a:bodyPr/>
          <a:lstStyle/>
          <a:p>
            <a:r>
              <a:rPr lang="en-US" altLang="zh-CN" smtClean="0"/>
              <a:t>HK vs ADR 5 years</a:t>
            </a:r>
            <a:endParaRPr lang="zh-CN" altLang="en-US" smtClean="0"/>
          </a:p>
        </p:txBody>
      </p:sp>
      <p:pic>
        <p:nvPicPr>
          <p:cNvPr id="51203" name="Picture 2"/>
          <p:cNvPicPr>
            <a:picLocks noGrp="1" noChangeAspect="1" noChangeArrowheads="1"/>
          </p:cNvPicPr>
          <p:nvPr>
            <p:ph idx="1"/>
          </p:nvPr>
        </p:nvPicPr>
        <p:blipFill>
          <a:blip r:embed="rId2" cstate="print"/>
          <a:srcRect/>
          <a:stretch>
            <a:fillRect/>
          </a:stretch>
        </p:blipFill>
        <p:spPr>
          <a:xfrm>
            <a:off x="457200" y="1844675"/>
            <a:ext cx="8229600" cy="3541713"/>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z="4000" smtClean="0">
                <a:ea typeface="宋体" pitchFamily="2" charset="-122"/>
                <a:cs typeface="Calibri" pitchFamily="34" charset="0"/>
              </a:rPr>
              <a:t>Hong Kong SAR </a:t>
            </a:r>
            <a:endParaRPr lang="uk-UA" sz="4000" smtClean="0">
              <a:ea typeface="宋体" pitchFamily="2" charset="-122"/>
              <a:cs typeface="Calibri" pitchFamily="34" charset="0"/>
            </a:endParaRPr>
          </a:p>
        </p:txBody>
      </p:sp>
      <p:sp>
        <p:nvSpPr>
          <p:cNvPr id="6147" name="内容占位符 5"/>
          <p:cNvSpPr>
            <a:spLocks noGrp="1"/>
          </p:cNvSpPr>
          <p:nvPr>
            <p:ph idx="1"/>
          </p:nvPr>
        </p:nvSpPr>
        <p:spPr/>
        <p:txBody>
          <a:bodyPr/>
          <a:lstStyle/>
          <a:p>
            <a:r>
              <a:rPr lang="en-US" altLang="zh-CN" sz="2400" smtClean="0"/>
              <a:t>Area: 1104 square kilometres</a:t>
            </a:r>
          </a:p>
          <a:p>
            <a:r>
              <a:rPr lang="en-US" altLang="zh-CN" sz="2400" smtClean="0"/>
              <a:t>Population: slightly more than 7 million</a:t>
            </a:r>
          </a:p>
          <a:p>
            <a:r>
              <a:rPr lang="en-US" altLang="zh-CN" sz="2400" smtClean="0"/>
              <a:t>Population density is very high</a:t>
            </a:r>
          </a:p>
          <a:p>
            <a:pPr lvl="1"/>
            <a:r>
              <a:rPr lang="en-US" altLang="zh-CN" sz="2000" smtClean="0"/>
              <a:t>6480 persons per square kilometers vs 3.731 persons in Canada</a:t>
            </a:r>
          </a:p>
          <a:p>
            <a:r>
              <a:rPr lang="en-US" altLang="zh-CN" sz="2400" smtClean="0"/>
              <a:t>Business Environment</a:t>
            </a:r>
          </a:p>
          <a:p>
            <a:pPr lvl="1"/>
            <a:r>
              <a:rPr lang="en-US" altLang="zh-CN" sz="2000" smtClean="0"/>
              <a:t>Global financial center</a:t>
            </a:r>
          </a:p>
          <a:p>
            <a:pPr lvl="1"/>
            <a:r>
              <a:rPr lang="en-US" altLang="zh-CN" sz="2000" smtClean="0"/>
              <a:t>Second most free economy in the world</a:t>
            </a:r>
          </a:p>
          <a:p>
            <a:pPr lvl="1"/>
            <a:r>
              <a:rPr lang="en-US" altLang="zh-CN" sz="2000" smtClean="0"/>
              <a:t>Low taxation, free trade, minimum government interventions</a:t>
            </a:r>
          </a:p>
          <a:p>
            <a:pPr lvl="1"/>
            <a:r>
              <a:rPr lang="en-US" altLang="zh-CN" sz="2000" smtClean="0"/>
              <a:t>Hong Kong stock exchange is the 7</a:t>
            </a:r>
            <a:r>
              <a:rPr lang="en-US" altLang="zh-CN" sz="2000" baseline="30000" smtClean="0"/>
              <a:t>th</a:t>
            </a:r>
            <a:r>
              <a:rPr lang="en-US" altLang="zh-CN" sz="2000" smtClean="0"/>
              <a:t> largest in the world</a:t>
            </a:r>
          </a:p>
          <a:p>
            <a:pPr lvl="1"/>
            <a:endParaRPr lang="en-US" altLang="zh-CN" sz="2000" smtClean="0"/>
          </a:p>
          <a:p>
            <a:pPr lvl="1"/>
            <a:endParaRPr lang="en-US" altLang="zh-CN" smtClean="0"/>
          </a:p>
          <a:p>
            <a:pPr lvl="1"/>
            <a:endParaRPr lang="en-US" altLang="zh-CN"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标题 1"/>
          <p:cNvSpPr>
            <a:spLocks noGrp="1"/>
          </p:cNvSpPr>
          <p:nvPr>
            <p:ph type="title"/>
          </p:nvPr>
        </p:nvSpPr>
        <p:spPr/>
        <p:txBody>
          <a:bodyPr/>
          <a:lstStyle/>
          <a:p>
            <a:r>
              <a:rPr lang="en-US" altLang="zh-CN" smtClean="0"/>
              <a:t>1 year performance</a:t>
            </a:r>
            <a:endParaRPr lang="zh-CN" altLang="en-US" smtClean="0"/>
          </a:p>
        </p:txBody>
      </p:sp>
      <p:pic>
        <p:nvPicPr>
          <p:cNvPr id="52227" name="Picture 2"/>
          <p:cNvPicPr>
            <a:picLocks noGrp="1" noChangeAspect="1" noChangeArrowheads="1"/>
          </p:cNvPicPr>
          <p:nvPr>
            <p:ph idx="1"/>
          </p:nvPr>
        </p:nvPicPr>
        <p:blipFill>
          <a:blip r:embed="rId2" cstate="print"/>
          <a:srcRect/>
          <a:stretch>
            <a:fillRect/>
          </a:stretch>
        </p:blipFill>
        <p:spPr>
          <a:xfrm>
            <a:off x="457200" y="1428750"/>
            <a:ext cx="8229600" cy="4376738"/>
          </a:xfr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1"/>
          <p:cNvSpPr>
            <a:spLocks noGrp="1"/>
          </p:cNvSpPr>
          <p:nvPr>
            <p:ph type="title"/>
          </p:nvPr>
        </p:nvSpPr>
        <p:spPr/>
        <p:txBody>
          <a:bodyPr/>
          <a:lstStyle/>
          <a:p>
            <a:r>
              <a:rPr lang="en-US" altLang="zh-CN" smtClean="0"/>
              <a:t>5 years performance</a:t>
            </a:r>
            <a:endParaRPr lang="zh-CN" altLang="en-US" smtClean="0"/>
          </a:p>
        </p:txBody>
      </p:sp>
      <p:pic>
        <p:nvPicPr>
          <p:cNvPr id="53251" name="Picture 4"/>
          <p:cNvPicPr>
            <a:picLocks noGrp="1" noChangeAspect="1" noChangeArrowheads="1"/>
          </p:cNvPicPr>
          <p:nvPr>
            <p:ph idx="1"/>
          </p:nvPr>
        </p:nvPicPr>
        <p:blipFill>
          <a:blip r:embed="rId2" cstate="print"/>
          <a:srcRect/>
          <a:stretch>
            <a:fillRect/>
          </a:stretch>
        </p:blipFill>
        <p:spPr>
          <a:xfrm>
            <a:off x="457200" y="1571625"/>
            <a:ext cx="8229600" cy="4429125"/>
          </a:xfr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标题 1"/>
          <p:cNvSpPr>
            <a:spLocks noGrp="1"/>
          </p:cNvSpPr>
          <p:nvPr>
            <p:ph type="title"/>
          </p:nvPr>
        </p:nvSpPr>
        <p:spPr/>
        <p:txBody>
          <a:bodyPr/>
          <a:lstStyle/>
          <a:p>
            <a:r>
              <a:rPr lang="en-US" altLang="zh-CN" smtClean="0"/>
              <a:t>Stock performance vs. HSI 5 years</a:t>
            </a:r>
            <a:endParaRPr lang="zh-CN" altLang="en-US" smtClean="0"/>
          </a:p>
        </p:txBody>
      </p:sp>
      <p:pic>
        <p:nvPicPr>
          <p:cNvPr id="54275" name="Picture 2"/>
          <p:cNvPicPr>
            <a:picLocks noGrp="1" noChangeAspect="1" noChangeArrowheads="1"/>
          </p:cNvPicPr>
          <p:nvPr>
            <p:ph idx="1"/>
          </p:nvPr>
        </p:nvPicPr>
        <p:blipFill>
          <a:blip r:embed="rId2" cstate="print"/>
          <a:srcRect/>
          <a:stretch>
            <a:fillRect/>
          </a:stretch>
        </p:blipFill>
        <p:spPr>
          <a:xfrm>
            <a:off x="457200" y="1916113"/>
            <a:ext cx="8229600" cy="3530600"/>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标题 1"/>
          <p:cNvSpPr>
            <a:spLocks noGrp="1"/>
          </p:cNvSpPr>
          <p:nvPr>
            <p:ph type="title"/>
          </p:nvPr>
        </p:nvSpPr>
        <p:spPr/>
        <p:txBody>
          <a:bodyPr/>
          <a:lstStyle/>
          <a:p>
            <a:r>
              <a:rPr lang="en-US" altLang="zh-CN" smtClean="0"/>
              <a:t>Stock performance vs. HSPI 5 years</a:t>
            </a:r>
            <a:endParaRPr lang="zh-CN" altLang="en-US" smtClean="0"/>
          </a:p>
        </p:txBody>
      </p:sp>
      <p:pic>
        <p:nvPicPr>
          <p:cNvPr id="55299" name="Picture 3"/>
          <p:cNvPicPr>
            <a:picLocks noGrp="1" noChangeAspect="1" noChangeArrowheads="1"/>
          </p:cNvPicPr>
          <p:nvPr>
            <p:ph idx="1"/>
          </p:nvPr>
        </p:nvPicPr>
        <p:blipFill>
          <a:blip r:embed="rId2" cstate="print"/>
          <a:srcRect/>
          <a:stretch>
            <a:fillRect/>
          </a:stretch>
        </p:blipFill>
        <p:spPr>
          <a:xfrm>
            <a:off x="457200" y="2133600"/>
            <a:ext cx="8229600" cy="3167063"/>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28600" y="228600"/>
            <a:ext cx="7543800" cy="649288"/>
          </a:xfrm>
        </p:spPr>
        <p:txBody>
          <a:bodyPr/>
          <a:lstStyle/>
          <a:p>
            <a:r>
              <a:rPr lang="en-US" altLang="zh-CN" smtClean="0"/>
              <a:t>Corporate profile</a:t>
            </a:r>
            <a:endParaRPr lang="uk-UA" smtClean="0">
              <a:ea typeface="宋体" pitchFamily="2" charset="-122"/>
            </a:endParaRPr>
          </a:p>
        </p:txBody>
      </p:sp>
      <p:sp>
        <p:nvSpPr>
          <p:cNvPr id="56323" name="Rectangle 3"/>
          <p:cNvSpPr>
            <a:spLocks noGrp="1" noChangeArrowheads="1"/>
          </p:cNvSpPr>
          <p:nvPr>
            <p:ph idx="1"/>
          </p:nvPr>
        </p:nvSpPr>
        <p:spPr>
          <a:xfrm>
            <a:off x="228600" y="1143000"/>
            <a:ext cx="8763000" cy="5310188"/>
          </a:xfrm>
        </p:spPr>
        <p:txBody>
          <a:bodyPr/>
          <a:lstStyle/>
          <a:p>
            <a:r>
              <a:rPr lang="en-US" altLang="zh-CN" sz="1800" smtClean="0"/>
              <a:t>The group consists of 8 companies:</a:t>
            </a:r>
          </a:p>
          <a:p>
            <a:r>
              <a:rPr lang="en-US" altLang="zh-CN" sz="1800" b="1" smtClean="0"/>
              <a:t>Cheung Kong (Holdings) Limited </a:t>
            </a:r>
            <a:r>
              <a:rPr lang="en-US" altLang="zh-CN" sz="1800" smtClean="0"/>
              <a:t>(stock code: 0001)</a:t>
            </a:r>
          </a:p>
          <a:p>
            <a:pPr>
              <a:buFont typeface="Arial" charset="0"/>
              <a:buNone/>
            </a:pPr>
            <a:r>
              <a:rPr lang="en-US" altLang="zh-CN" sz="1800" b="1" smtClean="0"/>
              <a:t>            - Hutchison Whampoa Limited </a:t>
            </a:r>
            <a:r>
              <a:rPr lang="en-US" altLang="zh-CN" sz="1800" smtClean="0"/>
              <a:t>(stock code: 0013)</a:t>
            </a:r>
          </a:p>
          <a:p>
            <a:pPr lvl="1"/>
            <a:r>
              <a:rPr lang="en-US" altLang="zh-CN" sz="1800" b="1" smtClean="0"/>
              <a:t>Cheung Kong Infrastructure Holdings Limited </a:t>
            </a:r>
            <a:r>
              <a:rPr lang="en-US" altLang="zh-CN" sz="1800" smtClean="0"/>
              <a:t>(stock code: 1038)</a:t>
            </a:r>
          </a:p>
          <a:p>
            <a:pPr lvl="1"/>
            <a:r>
              <a:rPr lang="en-US" altLang="zh-CN" sz="1800" b="1" smtClean="0"/>
              <a:t>Hong Kong Electric Holdings Limited </a:t>
            </a:r>
            <a:r>
              <a:rPr lang="en-US" altLang="zh-CN" sz="1800" smtClean="0"/>
              <a:t>(stock code: 0006)</a:t>
            </a:r>
          </a:p>
          <a:p>
            <a:pPr lvl="1"/>
            <a:r>
              <a:rPr lang="en-US" altLang="zh-CN" sz="1800" b="1" smtClean="0"/>
              <a:t>Hutchison Telecommunications Hong Kong Holdings Limited </a:t>
            </a:r>
            <a:r>
              <a:rPr lang="en-US" altLang="zh-CN" sz="1800" smtClean="0"/>
              <a:t>(stock code: 0215)</a:t>
            </a:r>
          </a:p>
          <a:p>
            <a:pPr lvl="1"/>
            <a:r>
              <a:rPr lang="en-US" altLang="zh-CN" sz="1800" b="1" smtClean="0"/>
              <a:t>Hutchison Harbour Ring Limited </a:t>
            </a:r>
            <a:r>
              <a:rPr lang="en-US" altLang="zh-CN" sz="1800" smtClean="0"/>
              <a:t>(stock code: 0715)</a:t>
            </a:r>
          </a:p>
          <a:p>
            <a:pPr lvl="1"/>
            <a:r>
              <a:rPr lang="en-US" altLang="zh-CN" sz="1800" b="1" smtClean="0"/>
              <a:t>CK Life Sciences Int'l., (Holdings) Inc. </a:t>
            </a:r>
            <a:r>
              <a:rPr lang="en-US" altLang="zh-CN" sz="1800" smtClean="0"/>
              <a:t>(stock code: 0775)</a:t>
            </a:r>
          </a:p>
          <a:p>
            <a:pPr lvl="1"/>
            <a:r>
              <a:rPr lang="en-US" altLang="zh-CN" sz="1800" b="1" smtClean="0"/>
              <a:t>TOM Group Limited. </a:t>
            </a:r>
            <a:r>
              <a:rPr lang="en-US" altLang="zh-CN" sz="1800" smtClean="0"/>
              <a:t>(stock code: 2383)</a:t>
            </a:r>
          </a:p>
          <a:p>
            <a:r>
              <a:rPr lang="en-US" altLang="zh-CN" sz="1800" b="1" smtClean="0"/>
              <a:t>Combined market capitalization: HK$647 billion </a:t>
            </a:r>
            <a:r>
              <a:rPr lang="en-US" altLang="zh-CN" sz="1800" smtClean="0"/>
              <a:t>(as at 31 December, 2009)</a:t>
            </a:r>
          </a:p>
          <a:p>
            <a:r>
              <a:rPr lang="en-US" altLang="zh-CN" sz="1800" smtClean="0"/>
              <a:t>On May 2010, however, the stocks of Hutchison Telecommunications International Limited were delisted as Hutchison Telecom became a fully owned subsidiary of the Hong Kong-based Hutchison Whampoa Group.</a:t>
            </a:r>
          </a:p>
          <a:p>
            <a:r>
              <a:rPr lang="en-US" altLang="zh-CN" sz="1800" smtClean="0"/>
              <a:t>Operates in </a:t>
            </a:r>
            <a:r>
              <a:rPr lang="en-US" altLang="zh-CN" sz="1800" b="1" smtClean="0"/>
              <a:t>54 countries </a:t>
            </a:r>
            <a:r>
              <a:rPr lang="en-US" altLang="zh-CN" sz="1800" smtClean="0"/>
              <a:t>and employs about </a:t>
            </a:r>
            <a:r>
              <a:rPr lang="en-US" altLang="zh-CN" sz="1800" b="1" smtClean="0"/>
              <a:t>240,000 staff worldwide</a:t>
            </a:r>
          </a:p>
          <a:p>
            <a:pPr lvl="1"/>
            <a:r>
              <a:rPr lang="en-US" altLang="zh-CN" sz="1800" b="1" smtClean="0"/>
              <a:t>Key countries include:  Mainland China, Singapore, United Kingdom</a:t>
            </a:r>
            <a:endParaRPr lang="en-US" altLang="zh-CN" sz="1800" smtClean="0"/>
          </a:p>
          <a:p>
            <a:pPr>
              <a:lnSpc>
                <a:spcPct val="80000"/>
              </a:lnSpc>
            </a:pPr>
            <a:endParaRPr lang="uk-UA" sz="1800" smtClean="0">
              <a:ea typeface="宋体" pitchFamily="2" charset="-122"/>
            </a:endParaRPr>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28600" y="228600"/>
            <a:ext cx="8763000" cy="649288"/>
          </a:xfrm>
        </p:spPr>
        <p:txBody>
          <a:bodyPr/>
          <a:lstStyle/>
          <a:p>
            <a:r>
              <a:rPr lang="en-US" altLang="zh-CN" smtClean="0"/>
              <a:t>Group structure</a:t>
            </a:r>
            <a:endParaRPr lang="uk-UA" smtClean="0">
              <a:ea typeface="宋体" pitchFamily="2" charset="-122"/>
            </a:endParaRPr>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57348" name="Picture 1"/>
          <p:cNvPicPr>
            <a:picLocks noChangeAspect="1" noChangeArrowheads="1"/>
          </p:cNvPicPr>
          <p:nvPr/>
        </p:nvPicPr>
        <p:blipFill>
          <a:blip r:embed="rId3" cstate="print"/>
          <a:srcRect/>
          <a:stretch>
            <a:fillRect/>
          </a:stretch>
        </p:blipFill>
        <p:spPr bwMode="auto">
          <a:xfrm>
            <a:off x="838200" y="1219200"/>
            <a:ext cx="62484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28600" y="228600"/>
            <a:ext cx="8763000" cy="649288"/>
          </a:xfrm>
        </p:spPr>
        <p:txBody>
          <a:bodyPr/>
          <a:lstStyle/>
          <a:p>
            <a:r>
              <a:rPr lang="en-US" altLang="zh-CN" smtClean="0"/>
              <a:t>Market capitalization</a:t>
            </a:r>
            <a:endParaRPr lang="uk-UA" smtClean="0">
              <a:ea typeface="宋体" pitchFamily="2" charset="-122"/>
            </a:endParaRPr>
          </a:p>
        </p:txBody>
      </p:sp>
      <p:sp>
        <p:nvSpPr>
          <p:cNvPr id="58371" name="Rectangle 3"/>
          <p:cNvSpPr>
            <a:spLocks noGrp="1" noChangeArrowheads="1"/>
          </p:cNvSpPr>
          <p:nvPr>
            <p:ph idx="1"/>
          </p:nvPr>
        </p:nvSpPr>
        <p:spPr>
          <a:xfrm>
            <a:off x="304800" y="1371600"/>
            <a:ext cx="3810000" cy="304800"/>
          </a:xfrm>
        </p:spPr>
        <p:txBody>
          <a:bodyPr/>
          <a:lstStyle/>
          <a:p>
            <a:pPr algn="ctr">
              <a:lnSpc>
                <a:spcPct val="70000"/>
              </a:lnSpc>
              <a:buFont typeface="Wingdings 2" pitchFamily="18" charset="2"/>
              <a:buNone/>
            </a:pPr>
            <a:r>
              <a:rPr lang="en-US" altLang="zh-CN" sz="1800" b="1" smtClean="0"/>
              <a:t>Cheung Kong (Holdings) Limited </a:t>
            </a:r>
            <a:endParaRPr lang="en-US" altLang="zh-CN" sz="1800" smtClean="0"/>
          </a:p>
          <a:p>
            <a:pPr algn="ctr">
              <a:lnSpc>
                <a:spcPct val="70000"/>
              </a:lnSpc>
              <a:buFontTx/>
              <a:buNone/>
            </a:pPr>
            <a:endParaRPr lang="en-US" altLang="zh-CN" sz="1800" b="1" u="sng" smtClean="0"/>
          </a:p>
          <a:p>
            <a:pPr>
              <a:lnSpc>
                <a:spcPct val="70000"/>
              </a:lnSpc>
              <a:buFontTx/>
              <a:buNone/>
            </a:pPr>
            <a:endParaRPr lang="en-US" altLang="zh-CN" sz="1800" smtClean="0"/>
          </a:p>
        </p:txBody>
      </p:sp>
      <p:pic>
        <p:nvPicPr>
          <p:cNvPr id="5" name="Picture 5"/>
          <p:cNvPicPr>
            <a:picLocks noChangeAspect="1" noChangeArrowheads="1"/>
          </p:cNvPicPr>
          <p:nvPr/>
        </p:nvPicPr>
        <p:blipFill>
          <a:blip r:embed="rId3"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
        <p:nvSpPr>
          <p:cNvPr id="58373" name="Rectangle 3"/>
          <p:cNvSpPr txBox="1">
            <a:spLocks noChangeArrowheads="1"/>
          </p:cNvSpPr>
          <p:nvPr/>
        </p:nvSpPr>
        <p:spPr bwMode="auto">
          <a:xfrm>
            <a:off x="4343400" y="1371600"/>
            <a:ext cx="3810000" cy="304800"/>
          </a:xfrm>
          <a:prstGeom prst="rect">
            <a:avLst/>
          </a:prstGeom>
          <a:noFill/>
          <a:ln w="9525">
            <a:noFill/>
            <a:miter lim="800000"/>
            <a:headEnd/>
            <a:tailEnd/>
          </a:ln>
        </p:spPr>
        <p:txBody>
          <a:bodyPr/>
          <a:lstStyle/>
          <a:p>
            <a:pPr algn="ctr">
              <a:lnSpc>
                <a:spcPct val="70000"/>
              </a:lnSpc>
            </a:pPr>
            <a:r>
              <a:rPr lang="en-US" altLang="zh-CN" b="1">
                <a:latin typeface="Calibri" pitchFamily="34" charset="0"/>
              </a:rPr>
              <a:t>Hutchison Whampoa Limited </a:t>
            </a:r>
            <a:endParaRPr lang="en-US" altLang="zh-CN">
              <a:latin typeface="Calibri" pitchFamily="34" charset="0"/>
            </a:endParaRPr>
          </a:p>
          <a:p>
            <a:pPr>
              <a:lnSpc>
                <a:spcPct val="50000"/>
              </a:lnSpc>
              <a:spcBef>
                <a:spcPct val="20000"/>
              </a:spcBef>
              <a:buClr>
                <a:schemeClr val="accent1"/>
              </a:buClr>
              <a:buSzPct val="70000"/>
            </a:pPr>
            <a:endParaRPr lang="en-US" altLang="zh-CN" sz="1700">
              <a:solidFill>
                <a:schemeClr val="tx2"/>
              </a:solidFill>
              <a:latin typeface="Calibri" pitchFamily="34" charset="0"/>
            </a:endParaRPr>
          </a:p>
        </p:txBody>
      </p:sp>
      <p:graphicFrame>
        <p:nvGraphicFramePr>
          <p:cNvPr id="13" name="Table 12"/>
          <p:cNvGraphicFramePr>
            <a:graphicFrameLocks noGrp="1"/>
          </p:cNvGraphicFramePr>
          <p:nvPr/>
        </p:nvGraphicFramePr>
        <p:xfrm>
          <a:off x="152400" y="1752600"/>
          <a:ext cx="4114800" cy="4876800"/>
        </p:xfrm>
        <a:graphic>
          <a:graphicData uri="http://schemas.openxmlformats.org/drawingml/2006/table">
            <a:tbl>
              <a:tblPr/>
              <a:tblGrid>
                <a:gridCol w="2057400"/>
                <a:gridCol w="2057400"/>
              </a:tblGrid>
              <a:tr h="804000">
                <a:tc>
                  <a:txBody>
                    <a:bodyPr/>
                    <a:lstStyle/>
                    <a:p>
                      <a:r>
                        <a:rPr lang="en-US" sz="1400" dirty="0"/>
                        <a:t>Shares outstanding</a:t>
                      </a:r>
                      <a:br>
                        <a:rPr lang="en-US" sz="1400" dirty="0"/>
                      </a:br>
                      <a:r>
                        <a:rPr lang="en-US" sz="1400" dirty="0"/>
                        <a:t>Market cap (as at January 31, 2011)</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r>
                        <a:rPr lang="en-US" sz="1400"/>
                        <a:t>2,316 million shares</a:t>
                      </a:r>
                      <a:br>
                        <a:rPr lang="en-US" sz="1400"/>
                      </a:br>
                      <a:r>
                        <a:rPr lang="en-US" sz="1400"/>
                        <a:t>HK$297,859 million</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r>
              <a:tr h="1990286">
                <a:tc>
                  <a:txBody>
                    <a:bodyPr/>
                    <a:lstStyle/>
                    <a:p>
                      <a:r>
                        <a:rPr lang="en-US" sz="1400" dirty="0"/>
                        <a:t>Major shareholder</a:t>
                      </a:r>
                      <a:br>
                        <a:rPr lang="en-US" sz="1400" dirty="0"/>
                      </a:br>
                      <a:r>
                        <a:rPr lang="en-US" sz="1400" dirty="0"/>
                        <a:t>Company issued warrants</a:t>
                      </a:r>
                      <a:br>
                        <a:rPr lang="en-US" sz="1400" dirty="0"/>
                      </a:br>
                      <a:r>
                        <a:rPr lang="en-US" sz="1400" dirty="0"/>
                        <a:t>Stock options outstanding</a:t>
                      </a:r>
                      <a:br>
                        <a:rPr lang="en-US" sz="1400" dirty="0"/>
                      </a:br>
                      <a:r>
                        <a:rPr lang="en-US" sz="1400" dirty="0"/>
                        <a:t>Convertible securities</a:t>
                      </a:r>
                      <a:br>
                        <a:rPr lang="en-US" sz="1400" dirty="0"/>
                      </a:br>
                      <a:r>
                        <a:rPr lang="en-US" sz="1400" dirty="0"/>
                        <a:t>Other substantial shareholder</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r>
                        <a:rPr lang="en-US" sz="1400" dirty="0"/>
                        <a:t>Li family and trust - 42.6%</a:t>
                      </a:r>
                      <a:br>
                        <a:rPr lang="en-US" sz="1400" dirty="0"/>
                      </a:br>
                      <a:r>
                        <a:rPr lang="en-US" sz="1400" dirty="0"/>
                        <a:t>Nil</a:t>
                      </a:r>
                      <a:br>
                        <a:rPr lang="en-US" sz="1400" dirty="0"/>
                      </a:br>
                      <a:r>
                        <a:rPr lang="en-US" sz="1400" dirty="0"/>
                        <a:t>Nil</a:t>
                      </a:r>
                      <a:br>
                        <a:rPr lang="en-US" sz="1400" dirty="0"/>
                      </a:br>
                      <a:r>
                        <a:rPr lang="en-US" sz="1400" dirty="0"/>
                        <a:t>Nil</a:t>
                      </a:r>
                      <a:br>
                        <a:rPr lang="en-US" sz="1400" dirty="0"/>
                      </a:br>
                      <a:r>
                        <a:rPr lang="en-US" sz="1400" dirty="0"/>
                        <a:t>Nil</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r>
              <a:tr h="1041257">
                <a:tc>
                  <a:txBody>
                    <a:bodyPr/>
                    <a:lstStyle/>
                    <a:p>
                      <a:r>
                        <a:rPr lang="en-US" sz="1400" dirty="0"/>
                        <a:t>Dividend per share (2009)</a:t>
                      </a:r>
                      <a:br>
                        <a:rPr lang="en-US" sz="1400" dirty="0"/>
                      </a:br>
                      <a:r>
                        <a:rPr lang="en-US" sz="1400" dirty="0"/>
                        <a:t>Dividend yield (as at January 31, 2011)</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r>
                        <a:rPr lang="en-CA" sz="1400" dirty="0"/>
                        <a:t>HK$2.70</a:t>
                      </a:r>
                      <a:br>
                        <a:rPr lang="en-CA" sz="1400" dirty="0"/>
                      </a:br>
                      <a:r>
                        <a:rPr lang="en-CA" sz="1400" dirty="0"/>
                        <a:t>2.1%</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r>
              <a:tr h="1041257">
                <a:tc>
                  <a:txBody>
                    <a:bodyPr/>
                    <a:lstStyle/>
                    <a:p>
                      <a:r>
                        <a:rPr lang="en-US" sz="1400" dirty="0"/>
                        <a:t>Net Profit (2009)</a:t>
                      </a:r>
                      <a:br>
                        <a:rPr lang="en-US" sz="1400" dirty="0"/>
                      </a:br>
                      <a:r>
                        <a:rPr lang="en-US" sz="1400" dirty="0"/>
                        <a:t>EPS (2009)</a:t>
                      </a:r>
                      <a:br>
                        <a:rPr lang="en-US" sz="1400" dirty="0"/>
                      </a:br>
                      <a:r>
                        <a:rPr lang="en-US" sz="1400" dirty="0"/>
                        <a:t>PE (as at January 31, 2011)</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r>
                        <a:rPr lang="en-CA" sz="1400" dirty="0"/>
                        <a:t>HK$19,886 million</a:t>
                      </a:r>
                      <a:br>
                        <a:rPr lang="en-CA" sz="1400" dirty="0"/>
                      </a:br>
                      <a:r>
                        <a:rPr lang="en-CA" sz="1400" dirty="0"/>
                        <a:t>HK$8.59</a:t>
                      </a:r>
                      <a:br>
                        <a:rPr lang="en-CA" sz="1400" dirty="0"/>
                      </a:br>
                      <a:r>
                        <a:rPr lang="en-CA" sz="1400" dirty="0"/>
                        <a:t>15.0</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r>
            </a:tbl>
          </a:graphicData>
        </a:graphic>
      </p:graphicFrame>
      <p:graphicFrame>
        <p:nvGraphicFramePr>
          <p:cNvPr id="14" name="Table 13"/>
          <p:cNvGraphicFramePr>
            <a:graphicFrameLocks noGrp="1"/>
          </p:cNvGraphicFramePr>
          <p:nvPr/>
        </p:nvGraphicFramePr>
        <p:xfrm>
          <a:off x="4343400" y="1719263"/>
          <a:ext cx="4648200" cy="4953000"/>
        </p:xfrm>
        <a:graphic>
          <a:graphicData uri="http://schemas.openxmlformats.org/drawingml/2006/table">
            <a:tbl>
              <a:tblPr/>
              <a:tblGrid>
                <a:gridCol w="2324100"/>
                <a:gridCol w="2324100"/>
              </a:tblGrid>
              <a:tr h="880027">
                <a:tc>
                  <a:txBody>
                    <a:bodyPr/>
                    <a:lstStyle/>
                    <a:p>
                      <a:r>
                        <a:rPr lang="en-US" sz="1400" dirty="0"/>
                        <a:t>Shares outstanding</a:t>
                      </a:r>
                      <a:br>
                        <a:rPr lang="en-US" sz="1400" dirty="0"/>
                      </a:br>
                      <a:r>
                        <a:rPr lang="en-US" sz="1400" dirty="0"/>
                        <a:t>Market cap (as at January 31, 2011)</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r>
                        <a:rPr lang="en-US" sz="1400" dirty="0"/>
                        <a:t>4,263 million shares</a:t>
                      </a:r>
                      <a:br>
                        <a:rPr lang="en-US" sz="1400" dirty="0"/>
                      </a:br>
                      <a:r>
                        <a:rPr lang="en-US" sz="1400" dirty="0"/>
                        <a:t>HK$387,540 million</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r>
              <a:tr h="1924901">
                <a:tc>
                  <a:txBody>
                    <a:bodyPr/>
                    <a:lstStyle/>
                    <a:p>
                      <a:r>
                        <a:rPr lang="en-US" sz="1400" dirty="0"/>
                        <a:t>Major shareholder</a:t>
                      </a:r>
                      <a:br>
                        <a:rPr lang="en-US" sz="1400" dirty="0"/>
                      </a:br>
                      <a:r>
                        <a:rPr lang="en-US" sz="1400" dirty="0"/>
                        <a:t>Company issued warrants</a:t>
                      </a:r>
                      <a:br>
                        <a:rPr lang="en-US" sz="1400" dirty="0"/>
                      </a:br>
                      <a:r>
                        <a:rPr lang="en-US" sz="1400" dirty="0"/>
                        <a:t>Stock options outstanding</a:t>
                      </a:r>
                      <a:br>
                        <a:rPr lang="en-US" sz="1400" dirty="0"/>
                      </a:br>
                      <a:r>
                        <a:rPr lang="en-US" sz="1400" dirty="0"/>
                        <a:t>Convertible securities</a:t>
                      </a:r>
                      <a:br>
                        <a:rPr lang="en-US" sz="1400" dirty="0"/>
                      </a:br>
                      <a:r>
                        <a:rPr lang="en-US" sz="1400" dirty="0"/>
                        <a:t>Other substantial shareholder</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r>
                        <a:rPr lang="en-CA" sz="1400" dirty="0"/>
                        <a:t>Cheung Kong (Holdings) Limited - 49.9%</a:t>
                      </a:r>
                      <a:br>
                        <a:rPr lang="en-CA" sz="1400" dirty="0"/>
                      </a:br>
                      <a:r>
                        <a:rPr lang="en-CA" sz="1400" dirty="0"/>
                        <a:t>Nil</a:t>
                      </a:r>
                      <a:br>
                        <a:rPr lang="en-CA" sz="1400" dirty="0"/>
                      </a:br>
                      <a:r>
                        <a:rPr lang="en-CA" sz="1400" dirty="0"/>
                        <a:t>Nil</a:t>
                      </a:r>
                      <a:br>
                        <a:rPr lang="en-CA" sz="1400" dirty="0"/>
                      </a:br>
                      <a:r>
                        <a:rPr lang="en-CA" sz="1400" dirty="0"/>
                        <a:t>Nil</a:t>
                      </a:r>
                      <a:br>
                        <a:rPr lang="en-CA" sz="1400" dirty="0"/>
                      </a:br>
                      <a:r>
                        <a:rPr lang="en-CA" sz="1400" dirty="0"/>
                        <a:t>Nil</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r>
              <a:tr h="1122913">
                <a:tc>
                  <a:txBody>
                    <a:bodyPr/>
                    <a:lstStyle/>
                    <a:p>
                      <a:r>
                        <a:rPr lang="en-US" sz="1400" dirty="0"/>
                        <a:t>Dividend per share (2009)</a:t>
                      </a:r>
                      <a:br>
                        <a:rPr lang="en-US" sz="1400" dirty="0"/>
                      </a:br>
                      <a:r>
                        <a:rPr lang="en-US" sz="1400" dirty="0"/>
                        <a:t>Dividend yield (as at January 31, 2011)</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r>
                        <a:rPr lang="en-CA" sz="1400" dirty="0"/>
                        <a:t>HK$1.73</a:t>
                      </a:r>
                      <a:br>
                        <a:rPr lang="en-CA" sz="1400" dirty="0"/>
                      </a:br>
                      <a:r>
                        <a:rPr lang="en-CA" sz="1400" dirty="0"/>
                        <a:t>1.9%</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r>
              <a:tr h="1025159">
                <a:tc>
                  <a:txBody>
                    <a:bodyPr/>
                    <a:lstStyle/>
                    <a:p>
                      <a:r>
                        <a:rPr lang="en-US" sz="1400" dirty="0"/>
                        <a:t>Net Profit (2009)</a:t>
                      </a:r>
                      <a:br>
                        <a:rPr lang="en-US" sz="1400" dirty="0"/>
                      </a:br>
                      <a:r>
                        <a:rPr lang="en-US" sz="1400" dirty="0"/>
                        <a:t>EPS (2009)</a:t>
                      </a:r>
                      <a:br>
                        <a:rPr lang="en-US" sz="1400" dirty="0"/>
                      </a:br>
                      <a:r>
                        <a:rPr lang="en-US" sz="1400" dirty="0"/>
                        <a:t>PE (as at January 31, 2011)</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r>
                        <a:rPr lang="en-CA" sz="1400" dirty="0"/>
                        <a:t>HK$14,168 million</a:t>
                      </a:r>
                      <a:br>
                        <a:rPr lang="en-CA" sz="1400" dirty="0"/>
                      </a:br>
                      <a:r>
                        <a:rPr lang="en-CA" sz="1400" dirty="0"/>
                        <a:t>HK$3.32</a:t>
                      </a:r>
                      <a:br>
                        <a:rPr lang="en-CA" sz="1400" dirty="0"/>
                      </a:br>
                      <a:r>
                        <a:rPr lang="en-CA" sz="1400" dirty="0"/>
                        <a:t>27.4</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r>
            </a:tbl>
          </a:graphicData>
        </a:graphic>
      </p:graphicFrame>
      <p:sp>
        <p:nvSpPr>
          <p:cNvPr id="8" name="Rectangle 7"/>
          <p:cNvSpPr/>
          <p:nvPr/>
        </p:nvSpPr>
        <p:spPr>
          <a:xfrm>
            <a:off x="2214563" y="2571750"/>
            <a:ext cx="2000250" cy="285750"/>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CA">
              <a:solidFill>
                <a:srgbClr val="FFFFFF"/>
              </a:solidFill>
              <a:effectLst>
                <a:outerShdw blurRad="38100" dist="38100" dir="2700000" algn="tl">
                  <a:srgbClr val="C0C0C0"/>
                </a:outerShdw>
              </a:effectLst>
              <a:ea typeface="宋体" pitchFamily="2" charset="-122"/>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28600" y="228600"/>
            <a:ext cx="8763000" cy="649288"/>
          </a:xfrm>
        </p:spPr>
        <p:txBody>
          <a:bodyPr/>
          <a:lstStyle/>
          <a:p>
            <a:r>
              <a:rPr lang="en-US" altLang="zh-CN" smtClean="0"/>
              <a:t>Market capitalization</a:t>
            </a:r>
            <a:endParaRPr lang="uk-UA" smtClean="0">
              <a:ea typeface="宋体" pitchFamily="2" charset="-122"/>
            </a:endParaRPr>
          </a:p>
        </p:txBody>
      </p:sp>
      <p:sp>
        <p:nvSpPr>
          <p:cNvPr id="59395" name="Rectangle 3"/>
          <p:cNvSpPr>
            <a:spLocks noGrp="1" noChangeArrowheads="1"/>
          </p:cNvSpPr>
          <p:nvPr>
            <p:ph idx="1"/>
          </p:nvPr>
        </p:nvSpPr>
        <p:spPr>
          <a:xfrm>
            <a:off x="304800" y="1371600"/>
            <a:ext cx="3810000" cy="304800"/>
          </a:xfrm>
        </p:spPr>
        <p:txBody>
          <a:bodyPr/>
          <a:lstStyle/>
          <a:p>
            <a:pPr algn="ctr">
              <a:lnSpc>
                <a:spcPct val="70000"/>
              </a:lnSpc>
              <a:buFont typeface="Wingdings 2" pitchFamily="18" charset="2"/>
              <a:buNone/>
            </a:pPr>
            <a:r>
              <a:rPr lang="en-US" altLang="zh-CN" sz="1800" b="1" smtClean="0"/>
              <a:t>TOM Group Limited </a:t>
            </a:r>
          </a:p>
          <a:p>
            <a:pPr>
              <a:lnSpc>
                <a:spcPct val="50000"/>
              </a:lnSpc>
              <a:buFontTx/>
              <a:buNone/>
            </a:pPr>
            <a:endParaRPr lang="en-US" altLang="zh-CN" sz="1700" smtClean="0"/>
          </a:p>
        </p:txBody>
      </p:sp>
      <p:sp>
        <p:nvSpPr>
          <p:cNvPr id="10" name="Rectangle 3"/>
          <p:cNvSpPr txBox="1">
            <a:spLocks noChangeArrowheads="1"/>
          </p:cNvSpPr>
          <p:nvPr/>
        </p:nvSpPr>
        <p:spPr>
          <a:xfrm>
            <a:off x="4343400" y="1371600"/>
            <a:ext cx="4038600" cy="304800"/>
          </a:xfrm>
          <a:prstGeom prst="rect">
            <a:avLst/>
          </a:prstGeom>
        </p:spPr>
        <p:txBody>
          <a:bodyPr/>
          <a:lstStyle/>
          <a:p>
            <a:pPr fontAlgn="auto">
              <a:spcBef>
                <a:spcPts val="0"/>
              </a:spcBef>
              <a:spcAft>
                <a:spcPts val="0"/>
              </a:spcAft>
              <a:defRPr/>
            </a:pPr>
            <a:r>
              <a:rPr lang="en-US" b="1" dirty="0">
                <a:latin typeface="+mj-lt"/>
                <a:ea typeface="+mn-ea"/>
                <a:cs typeface="+mn-cs"/>
              </a:rPr>
              <a:t>Cheung Kong Infrastructure Holding </a:t>
            </a:r>
          </a:p>
        </p:txBody>
      </p:sp>
      <p:graphicFrame>
        <p:nvGraphicFramePr>
          <p:cNvPr id="11" name="Table 10"/>
          <p:cNvGraphicFramePr>
            <a:graphicFrameLocks noGrp="1"/>
          </p:cNvGraphicFramePr>
          <p:nvPr/>
        </p:nvGraphicFramePr>
        <p:xfrm>
          <a:off x="4572000" y="1752600"/>
          <a:ext cx="4114800" cy="4953000"/>
        </p:xfrm>
        <a:graphic>
          <a:graphicData uri="http://schemas.openxmlformats.org/drawingml/2006/table">
            <a:tbl>
              <a:tblPr/>
              <a:tblGrid>
                <a:gridCol w="2057400"/>
                <a:gridCol w="2057400"/>
              </a:tblGrid>
              <a:tr h="812536">
                <a:tc>
                  <a:txBody>
                    <a:bodyPr/>
                    <a:lstStyle/>
                    <a:p>
                      <a:r>
                        <a:rPr lang="en-US" sz="1400" dirty="0"/>
                        <a:t>Shares outstanding</a:t>
                      </a:r>
                      <a:br>
                        <a:rPr lang="en-US" sz="1400" dirty="0"/>
                      </a:br>
                      <a:r>
                        <a:rPr lang="en-US" sz="1400" dirty="0"/>
                        <a:t>Market cap (as at January 31, 2011)</a:t>
                      </a:r>
                    </a:p>
                  </a:txBody>
                  <a:tcPr marL="82939" marR="82939" marT="41469" marB="41469">
                    <a:lnL>
                      <a:noFill/>
                    </a:lnL>
                    <a:lnR w="12700" cap="flat" cmpd="sng" algn="ctr">
                      <a:solidFill>
                        <a:schemeClr val="tx1">
                          <a:lumMod val="50000"/>
                          <a:lumOff val="50000"/>
                        </a:schemeClr>
                      </a:solidFill>
                      <a:prstDash val="solid"/>
                      <a:round/>
                      <a:headEnd type="none" w="med" len="med"/>
                      <a:tailEnd type="none" w="med" len="med"/>
                    </a:lnR>
                    <a:lnT>
                      <a:noFill/>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r>
                        <a:rPr lang="en-US" sz="1400" dirty="0"/>
                        <a:t>2,254 million shares</a:t>
                      </a:r>
                      <a:br>
                        <a:rPr lang="en-US" sz="1400" dirty="0"/>
                      </a:br>
                      <a:r>
                        <a:rPr lang="en-US" sz="1400" dirty="0"/>
                        <a:t>HK$83,518 million</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a:noFill/>
                    </a:lnR>
                    <a:lnT>
                      <a:noFill/>
                    </a:lnT>
                    <a:lnB w="12700" cap="flat" cmpd="sng" algn="ctr">
                      <a:solidFill>
                        <a:schemeClr val="tx1">
                          <a:lumMod val="50000"/>
                          <a:lumOff val="50000"/>
                        </a:schemeClr>
                      </a:solidFill>
                      <a:prstDash val="solid"/>
                      <a:round/>
                      <a:headEnd type="none" w="med" len="med"/>
                      <a:tailEnd type="none" w="med" len="med"/>
                    </a:lnB>
                    <a:solidFill>
                      <a:srgbClr val="FFFFFF"/>
                    </a:solidFill>
                  </a:tcPr>
                </a:tc>
              </a:tr>
              <a:tr h="2028860">
                <a:tc>
                  <a:txBody>
                    <a:bodyPr/>
                    <a:lstStyle/>
                    <a:p>
                      <a:r>
                        <a:rPr lang="en-US" sz="1400" dirty="0"/>
                        <a:t>Major shareholder</a:t>
                      </a:r>
                      <a:br>
                        <a:rPr lang="en-US" sz="1400" dirty="0"/>
                      </a:br>
                      <a:r>
                        <a:rPr lang="en-US" sz="1400" dirty="0"/>
                        <a:t>Company issued warrants</a:t>
                      </a:r>
                      <a:br>
                        <a:rPr lang="en-US" sz="1400" dirty="0"/>
                      </a:br>
                      <a:r>
                        <a:rPr lang="en-US" sz="1400" dirty="0"/>
                        <a:t>Stock options outstanding</a:t>
                      </a:r>
                      <a:br>
                        <a:rPr lang="en-US" sz="1400" dirty="0"/>
                      </a:br>
                      <a:r>
                        <a:rPr lang="en-US" sz="1400" dirty="0"/>
                        <a:t>Convertible securities</a:t>
                      </a:r>
                      <a:br>
                        <a:rPr lang="en-US" sz="1400" dirty="0"/>
                      </a:br>
                      <a:r>
                        <a:rPr lang="en-US" sz="1400" dirty="0"/>
                        <a:t>Other substantial shareholder</a:t>
                      </a:r>
                    </a:p>
                  </a:txBody>
                  <a:tcPr marL="82939" marR="82939" marT="41469" marB="41469">
                    <a:lnL>
                      <a:noFill/>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r>
                        <a:rPr lang="en-CA" sz="1400" dirty="0"/>
                        <a:t>Hutchison Whampoa Limited - 84.6%</a:t>
                      </a:r>
                      <a:br>
                        <a:rPr lang="en-CA" sz="1400" dirty="0"/>
                      </a:br>
                      <a:r>
                        <a:rPr lang="en-CA" sz="1400" dirty="0"/>
                        <a:t>Nil</a:t>
                      </a:r>
                      <a:br>
                        <a:rPr lang="en-CA" sz="1400" dirty="0"/>
                      </a:br>
                      <a:r>
                        <a:rPr lang="en-CA" sz="1400" dirty="0"/>
                        <a:t>Nil</a:t>
                      </a:r>
                      <a:br>
                        <a:rPr lang="en-CA" sz="1400" dirty="0"/>
                      </a:br>
                      <a:r>
                        <a:rPr lang="en-CA" sz="1400" dirty="0"/>
                        <a:t>Nil</a:t>
                      </a:r>
                      <a:br>
                        <a:rPr lang="en-CA" sz="1400" dirty="0"/>
                      </a:br>
                      <a:r>
                        <a:rPr lang="en-CA" sz="1400" dirty="0"/>
                        <a:t>Nil</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r>
              <a:tr h="1055802">
                <a:tc>
                  <a:txBody>
                    <a:bodyPr/>
                    <a:lstStyle/>
                    <a:p>
                      <a:r>
                        <a:rPr lang="en-US" sz="1400" dirty="0"/>
                        <a:t>Dividend per share (2009)</a:t>
                      </a:r>
                      <a:br>
                        <a:rPr lang="en-US" sz="1400" dirty="0"/>
                      </a:br>
                      <a:r>
                        <a:rPr lang="en-US" sz="1400" dirty="0"/>
                        <a:t>Dividend yield (as at January 31, 2011)</a:t>
                      </a:r>
                    </a:p>
                  </a:txBody>
                  <a:tcPr marL="82939" marR="82939" marT="41469" marB="41469">
                    <a:lnL>
                      <a:noFill/>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r>
                        <a:rPr lang="en-CA" sz="1400" dirty="0"/>
                        <a:t>HK$1.201</a:t>
                      </a:r>
                      <a:br>
                        <a:rPr lang="en-CA" sz="1400" dirty="0"/>
                      </a:br>
                      <a:r>
                        <a:rPr lang="en-CA" sz="1400" dirty="0"/>
                        <a:t>3.2%</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a:noFill/>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r>
              <a:tr h="1055802">
                <a:tc>
                  <a:txBody>
                    <a:bodyPr/>
                    <a:lstStyle/>
                    <a:p>
                      <a:r>
                        <a:rPr lang="en-US" sz="1400" dirty="0"/>
                        <a:t>Net Profit (2009)</a:t>
                      </a:r>
                      <a:br>
                        <a:rPr lang="en-US" sz="1400" dirty="0"/>
                      </a:br>
                      <a:r>
                        <a:rPr lang="en-US" sz="1400" dirty="0"/>
                        <a:t>EPS (2009)</a:t>
                      </a:r>
                      <a:br>
                        <a:rPr lang="en-US" sz="1400" dirty="0"/>
                      </a:br>
                      <a:r>
                        <a:rPr lang="en-US" sz="1400" dirty="0"/>
                        <a:t>PE (as at January 31, 2011)</a:t>
                      </a:r>
                    </a:p>
                  </a:txBody>
                  <a:tcPr marL="82939" marR="82939" marT="41469" marB="41469">
                    <a:lnL>
                      <a:noFill/>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a:noFill/>
                    </a:lnB>
                    <a:solidFill>
                      <a:srgbClr val="FFFFFF"/>
                    </a:solidFill>
                  </a:tcPr>
                </a:tc>
                <a:tc>
                  <a:txBody>
                    <a:bodyPr/>
                    <a:lstStyle/>
                    <a:p>
                      <a:r>
                        <a:rPr lang="en-CA" sz="1400" dirty="0"/>
                        <a:t>HK$5,568 million</a:t>
                      </a:r>
                      <a:br>
                        <a:rPr lang="en-CA" sz="1400" dirty="0"/>
                      </a:br>
                      <a:r>
                        <a:rPr lang="en-CA" sz="1400" dirty="0"/>
                        <a:t>HK$2.47</a:t>
                      </a:r>
                      <a:br>
                        <a:rPr lang="en-CA" sz="1400" dirty="0"/>
                      </a:br>
                      <a:r>
                        <a:rPr lang="en-CA" sz="1400" dirty="0"/>
                        <a:t>15</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a:noFill/>
                    </a:lnR>
                    <a:lnT w="12700" cap="flat" cmpd="sng" algn="ctr">
                      <a:solidFill>
                        <a:schemeClr val="tx1">
                          <a:lumMod val="50000"/>
                          <a:lumOff val="50000"/>
                        </a:schemeClr>
                      </a:solidFill>
                      <a:prstDash val="solid"/>
                      <a:round/>
                      <a:headEnd type="none" w="med" len="med"/>
                      <a:tailEnd type="none" w="med" len="med"/>
                    </a:lnT>
                    <a:lnB>
                      <a:noFill/>
                    </a:lnB>
                    <a:solidFill>
                      <a:srgbClr val="FFFFFF"/>
                    </a:solidFill>
                  </a:tcPr>
                </a:tc>
              </a:tr>
            </a:tbl>
          </a:graphicData>
        </a:graphic>
      </p:graphicFrame>
      <p:graphicFrame>
        <p:nvGraphicFramePr>
          <p:cNvPr id="12" name="Table 11"/>
          <p:cNvGraphicFramePr>
            <a:graphicFrameLocks noGrp="1"/>
          </p:cNvGraphicFramePr>
          <p:nvPr/>
        </p:nvGraphicFramePr>
        <p:xfrm>
          <a:off x="152400" y="1752600"/>
          <a:ext cx="4038600" cy="4951414"/>
        </p:xfrm>
        <a:graphic>
          <a:graphicData uri="http://schemas.openxmlformats.org/drawingml/2006/table">
            <a:tbl>
              <a:tblPr/>
              <a:tblGrid>
                <a:gridCol w="2019300"/>
                <a:gridCol w="2019300"/>
              </a:tblGrid>
              <a:tr h="738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Calibri" pitchFamily="34" charset="0"/>
                          <a:ea typeface="宋体" pitchFamily="2" charset="-122"/>
                        </a:rPr>
                        <a:t>Shares outstanding</a:t>
                      </a:r>
                      <a:br>
                        <a:rPr kumimoji="0" lang="en-US" altLang="zh-CN" sz="1400" b="0" i="0" u="none" strike="noStrike" cap="none" normalizeH="0" baseline="0" smtClean="0">
                          <a:ln>
                            <a:noFill/>
                          </a:ln>
                          <a:solidFill>
                            <a:schemeClr val="tx1"/>
                          </a:solidFill>
                          <a:effectLst/>
                          <a:latin typeface="Calibri" pitchFamily="34" charset="0"/>
                          <a:ea typeface="宋体" pitchFamily="2" charset="-122"/>
                        </a:rPr>
                      </a:br>
                      <a:r>
                        <a:rPr kumimoji="0" lang="en-US" altLang="zh-CN" sz="1400" b="0" i="0" u="none" strike="noStrike" cap="none" normalizeH="0" baseline="0" smtClean="0">
                          <a:ln>
                            <a:noFill/>
                          </a:ln>
                          <a:solidFill>
                            <a:schemeClr val="tx1"/>
                          </a:solidFill>
                          <a:effectLst/>
                          <a:latin typeface="Calibri" pitchFamily="34" charset="0"/>
                          <a:ea typeface="宋体" pitchFamily="2" charset="-122"/>
                        </a:rPr>
                        <a:t>Market cap (as at January 31, 2011)</a:t>
                      </a:r>
                    </a:p>
                  </a:txBody>
                  <a:tcPr marL="70069" marR="70069" marT="35034" marB="35034"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Calibri" pitchFamily="34" charset="0"/>
                          <a:ea typeface="宋体" pitchFamily="2" charset="-122"/>
                        </a:rPr>
                        <a:t>3,893 million shares</a:t>
                      </a:r>
                      <a:br>
                        <a:rPr kumimoji="0" lang="en-US" altLang="zh-CN" sz="1400" b="0" i="0" u="none" strike="noStrike" cap="none" normalizeH="0" baseline="0" smtClean="0">
                          <a:ln>
                            <a:noFill/>
                          </a:ln>
                          <a:solidFill>
                            <a:schemeClr val="tx1"/>
                          </a:solidFill>
                          <a:effectLst/>
                          <a:latin typeface="Calibri" pitchFamily="34" charset="0"/>
                          <a:ea typeface="宋体" pitchFamily="2" charset="-122"/>
                        </a:rPr>
                      </a:br>
                      <a:r>
                        <a:rPr kumimoji="0" lang="en-US" altLang="zh-CN" sz="1400" b="0" i="0" u="none" strike="noStrike" cap="none" normalizeH="0" baseline="0" smtClean="0">
                          <a:ln>
                            <a:noFill/>
                          </a:ln>
                          <a:solidFill>
                            <a:schemeClr val="tx1"/>
                          </a:solidFill>
                          <a:effectLst/>
                          <a:latin typeface="Calibri" pitchFamily="34" charset="0"/>
                          <a:ea typeface="宋体" pitchFamily="2" charset="-122"/>
                        </a:rPr>
                        <a:t>HK$4,399 million</a:t>
                      </a:r>
                    </a:p>
                  </a:txBody>
                  <a:tcPr marL="70069" marR="70069" marT="35034" marB="35034"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FFFFFF"/>
                    </a:solidFill>
                  </a:tcPr>
                </a:tc>
              </a:tr>
              <a:tr h="2292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Calibri" pitchFamily="34" charset="0"/>
                          <a:ea typeface="宋体" pitchFamily="2" charset="-122"/>
                        </a:rPr>
                        <a:t>Major shareholder</a:t>
                      </a:r>
                      <a:br>
                        <a:rPr kumimoji="0" lang="en-US" altLang="zh-CN" sz="1400" b="0" i="0" u="none" strike="noStrike" cap="none" normalizeH="0" baseline="0" smtClean="0">
                          <a:ln>
                            <a:noFill/>
                          </a:ln>
                          <a:solidFill>
                            <a:schemeClr val="tx1"/>
                          </a:solidFill>
                          <a:effectLst/>
                          <a:latin typeface="Calibri" pitchFamily="34" charset="0"/>
                          <a:ea typeface="宋体" pitchFamily="2" charset="-122"/>
                        </a:rPr>
                      </a:br>
                      <a:r>
                        <a:rPr kumimoji="0" lang="en-US" altLang="zh-CN" sz="1400" b="0" i="0" u="none" strike="noStrike" cap="none" normalizeH="0" baseline="0" smtClean="0">
                          <a:ln>
                            <a:noFill/>
                          </a:ln>
                          <a:solidFill>
                            <a:schemeClr val="tx1"/>
                          </a:solidFill>
                          <a:effectLst/>
                          <a:latin typeface="Calibri" pitchFamily="34" charset="0"/>
                          <a:ea typeface="宋体" pitchFamily="2" charset="-122"/>
                        </a:rPr>
                        <a:t/>
                      </a:r>
                      <a:br>
                        <a:rPr kumimoji="0" lang="en-US" altLang="zh-CN" sz="1400" b="0" i="0" u="none" strike="noStrike" cap="none" normalizeH="0" baseline="0" smtClean="0">
                          <a:ln>
                            <a:noFill/>
                          </a:ln>
                          <a:solidFill>
                            <a:schemeClr val="tx1"/>
                          </a:solidFill>
                          <a:effectLst/>
                          <a:latin typeface="Calibri" pitchFamily="34" charset="0"/>
                          <a:ea typeface="宋体" pitchFamily="2" charset="-122"/>
                        </a:rPr>
                      </a:br>
                      <a:r>
                        <a:rPr kumimoji="0" lang="en-US" altLang="zh-CN" sz="1400" b="0" i="0" u="none" strike="noStrike" cap="none" normalizeH="0" baseline="0" smtClean="0">
                          <a:ln>
                            <a:noFill/>
                          </a:ln>
                          <a:solidFill>
                            <a:schemeClr val="tx1"/>
                          </a:solidFill>
                          <a:effectLst/>
                          <a:latin typeface="Calibri" pitchFamily="34" charset="0"/>
                          <a:ea typeface="宋体" pitchFamily="2" charset="-122"/>
                        </a:rPr>
                        <a:t/>
                      </a:r>
                      <a:br>
                        <a:rPr kumimoji="0" lang="en-US" altLang="zh-CN" sz="1400" b="0" i="0" u="none" strike="noStrike" cap="none" normalizeH="0" baseline="0" smtClean="0">
                          <a:ln>
                            <a:noFill/>
                          </a:ln>
                          <a:solidFill>
                            <a:schemeClr val="tx1"/>
                          </a:solidFill>
                          <a:effectLst/>
                          <a:latin typeface="Calibri" pitchFamily="34" charset="0"/>
                          <a:ea typeface="宋体" pitchFamily="2" charset="-122"/>
                        </a:rPr>
                      </a:br>
                      <a:r>
                        <a:rPr kumimoji="0" lang="en-US" altLang="zh-CN" sz="1400" b="0" i="0" u="none" strike="noStrike" cap="none" normalizeH="0" baseline="0" smtClean="0">
                          <a:ln>
                            <a:noFill/>
                          </a:ln>
                          <a:solidFill>
                            <a:schemeClr val="tx1"/>
                          </a:solidFill>
                          <a:effectLst/>
                          <a:latin typeface="Calibri" pitchFamily="34" charset="0"/>
                          <a:ea typeface="宋体" pitchFamily="2" charset="-122"/>
                        </a:rPr>
                        <a:t>Company issued warrants</a:t>
                      </a:r>
                      <a:br>
                        <a:rPr kumimoji="0" lang="en-US" altLang="zh-CN" sz="1400" b="0" i="0" u="none" strike="noStrike" cap="none" normalizeH="0" baseline="0" smtClean="0">
                          <a:ln>
                            <a:noFill/>
                          </a:ln>
                          <a:solidFill>
                            <a:schemeClr val="tx1"/>
                          </a:solidFill>
                          <a:effectLst/>
                          <a:latin typeface="Calibri" pitchFamily="34" charset="0"/>
                          <a:ea typeface="宋体" pitchFamily="2" charset="-122"/>
                        </a:rPr>
                      </a:br>
                      <a:r>
                        <a:rPr kumimoji="0" lang="en-US" altLang="zh-CN" sz="1400" b="0" i="0" u="none" strike="noStrike" cap="none" normalizeH="0" baseline="0" smtClean="0">
                          <a:ln>
                            <a:noFill/>
                          </a:ln>
                          <a:solidFill>
                            <a:schemeClr val="tx1"/>
                          </a:solidFill>
                          <a:effectLst/>
                          <a:latin typeface="Calibri" pitchFamily="34" charset="0"/>
                          <a:ea typeface="宋体" pitchFamily="2" charset="-122"/>
                        </a:rPr>
                        <a:t>Stock options outstanding</a:t>
                      </a:r>
                      <a:br>
                        <a:rPr kumimoji="0" lang="en-US" altLang="zh-CN" sz="1400" b="0" i="0" u="none" strike="noStrike" cap="none" normalizeH="0" baseline="0" smtClean="0">
                          <a:ln>
                            <a:noFill/>
                          </a:ln>
                          <a:solidFill>
                            <a:schemeClr val="tx1"/>
                          </a:solidFill>
                          <a:effectLst/>
                          <a:latin typeface="Calibri" pitchFamily="34" charset="0"/>
                          <a:ea typeface="宋体" pitchFamily="2" charset="-122"/>
                        </a:rPr>
                      </a:br>
                      <a:r>
                        <a:rPr kumimoji="0" lang="en-US" altLang="zh-CN" sz="1400" b="0" i="0" u="none" strike="noStrike" cap="none" normalizeH="0" baseline="0" smtClean="0">
                          <a:ln>
                            <a:noFill/>
                          </a:ln>
                          <a:solidFill>
                            <a:schemeClr val="tx1"/>
                          </a:solidFill>
                          <a:effectLst/>
                          <a:latin typeface="Calibri" pitchFamily="34" charset="0"/>
                          <a:ea typeface="宋体" pitchFamily="2" charset="-122"/>
                        </a:rPr>
                        <a:t>Convertible securities</a:t>
                      </a:r>
                      <a:br>
                        <a:rPr kumimoji="0" lang="en-US" altLang="zh-CN" sz="1400" b="0" i="0" u="none" strike="noStrike" cap="none" normalizeH="0" baseline="0" smtClean="0">
                          <a:ln>
                            <a:noFill/>
                          </a:ln>
                          <a:solidFill>
                            <a:schemeClr val="tx1"/>
                          </a:solidFill>
                          <a:effectLst/>
                          <a:latin typeface="Calibri" pitchFamily="34" charset="0"/>
                          <a:ea typeface="宋体" pitchFamily="2" charset="-122"/>
                        </a:rPr>
                      </a:br>
                      <a:r>
                        <a:rPr kumimoji="0" lang="en-US" altLang="zh-CN" sz="1400" b="0" i="0" u="none" strike="noStrike" cap="none" normalizeH="0" baseline="0" smtClean="0">
                          <a:ln>
                            <a:noFill/>
                          </a:ln>
                          <a:solidFill>
                            <a:schemeClr val="tx1"/>
                          </a:solidFill>
                          <a:effectLst/>
                          <a:latin typeface="Calibri" pitchFamily="34" charset="0"/>
                          <a:ea typeface="宋体" pitchFamily="2" charset="-122"/>
                        </a:rPr>
                        <a:t>Other substantial shareholder</a:t>
                      </a:r>
                    </a:p>
                  </a:txBody>
                  <a:tcPr marL="70069" marR="70069" marT="35034" marB="35034"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400" b="0" i="0" u="none" strike="noStrike" cap="none" normalizeH="0" baseline="0" smtClean="0">
                          <a:ln>
                            <a:noFill/>
                          </a:ln>
                          <a:solidFill>
                            <a:schemeClr val="tx1"/>
                          </a:solidFill>
                          <a:effectLst/>
                          <a:latin typeface="Calibri" pitchFamily="34" charset="0"/>
                          <a:ea typeface="宋体" pitchFamily="2" charset="-122"/>
                        </a:rPr>
                        <a:t>Hutchison Whampoa Limited - 24.5%</a:t>
                      </a:r>
                      <a:br>
                        <a:rPr kumimoji="0" lang="en-CA" sz="1400" b="0" i="0" u="none" strike="noStrike" cap="none" normalizeH="0" baseline="0" smtClean="0">
                          <a:ln>
                            <a:noFill/>
                          </a:ln>
                          <a:solidFill>
                            <a:schemeClr val="tx1"/>
                          </a:solidFill>
                          <a:effectLst/>
                          <a:latin typeface="Calibri" pitchFamily="34" charset="0"/>
                          <a:ea typeface="宋体" pitchFamily="2" charset="-122"/>
                        </a:rPr>
                      </a:br>
                      <a:r>
                        <a:rPr kumimoji="0" lang="en-CA" sz="1400" b="0" i="0" u="none" strike="noStrike" cap="none" normalizeH="0" baseline="0" smtClean="0">
                          <a:ln>
                            <a:noFill/>
                          </a:ln>
                          <a:solidFill>
                            <a:schemeClr val="tx1"/>
                          </a:solidFill>
                          <a:effectLst/>
                          <a:latin typeface="Calibri" pitchFamily="34" charset="0"/>
                          <a:ea typeface="宋体" pitchFamily="2" charset="-122"/>
                        </a:rPr>
                        <a:t>Cheung Kong (Holdings) Limited - 12.2%</a:t>
                      </a:r>
                      <a:br>
                        <a:rPr kumimoji="0" lang="en-CA" sz="1400" b="0" i="0" u="none" strike="noStrike" cap="none" normalizeH="0" baseline="0" smtClean="0">
                          <a:ln>
                            <a:noFill/>
                          </a:ln>
                          <a:solidFill>
                            <a:schemeClr val="tx1"/>
                          </a:solidFill>
                          <a:effectLst/>
                          <a:latin typeface="Calibri" pitchFamily="34" charset="0"/>
                          <a:ea typeface="宋体" pitchFamily="2" charset="-122"/>
                        </a:rPr>
                      </a:br>
                      <a:r>
                        <a:rPr kumimoji="0" lang="en-CA" sz="1400" b="0" i="0" u="none" strike="noStrike" cap="none" normalizeH="0" baseline="0" smtClean="0">
                          <a:ln>
                            <a:noFill/>
                          </a:ln>
                          <a:solidFill>
                            <a:schemeClr val="tx1"/>
                          </a:solidFill>
                          <a:effectLst/>
                          <a:latin typeface="Calibri" pitchFamily="34" charset="0"/>
                          <a:ea typeface="宋体" pitchFamily="2" charset="-122"/>
                        </a:rPr>
                        <a:t>Cranwood Co. Ltd. - 25.5%</a:t>
                      </a:r>
                      <a:br>
                        <a:rPr kumimoji="0" lang="en-CA" sz="1400" b="0" i="0" u="none" strike="noStrike" cap="none" normalizeH="0" baseline="0" smtClean="0">
                          <a:ln>
                            <a:noFill/>
                          </a:ln>
                          <a:solidFill>
                            <a:schemeClr val="tx1"/>
                          </a:solidFill>
                          <a:effectLst/>
                          <a:latin typeface="Calibri" pitchFamily="34" charset="0"/>
                          <a:ea typeface="宋体" pitchFamily="2" charset="-122"/>
                        </a:rPr>
                      </a:br>
                      <a:r>
                        <a:rPr kumimoji="0" lang="en-CA" sz="1400" b="0" i="0" u="none" strike="noStrike" cap="none" normalizeH="0" baseline="0" smtClean="0">
                          <a:ln>
                            <a:noFill/>
                          </a:ln>
                          <a:solidFill>
                            <a:schemeClr val="tx1"/>
                          </a:solidFill>
                          <a:effectLst/>
                          <a:latin typeface="Calibri" pitchFamily="34" charset="0"/>
                          <a:ea typeface="宋体" pitchFamily="2" charset="-122"/>
                        </a:rPr>
                        <a:t>Nil</a:t>
                      </a:r>
                      <a:br>
                        <a:rPr kumimoji="0" lang="en-CA" sz="1400" b="0" i="0" u="none" strike="noStrike" cap="none" normalizeH="0" baseline="0" smtClean="0">
                          <a:ln>
                            <a:noFill/>
                          </a:ln>
                          <a:solidFill>
                            <a:schemeClr val="tx1"/>
                          </a:solidFill>
                          <a:effectLst/>
                          <a:latin typeface="Calibri" pitchFamily="34" charset="0"/>
                          <a:ea typeface="宋体" pitchFamily="2" charset="-122"/>
                        </a:rPr>
                      </a:br>
                      <a:r>
                        <a:rPr kumimoji="0" lang="en-CA" sz="1400" b="0" i="0" u="none" strike="noStrike" cap="none" normalizeH="0" baseline="0" smtClean="0">
                          <a:ln>
                            <a:noFill/>
                          </a:ln>
                          <a:solidFill>
                            <a:schemeClr val="tx1"/>
                          </a:solidFill>
                          <a:effectLst/>
                          <a:latin typeface="Calibri" pitchFamily="34" charset="0"/>
                          <a:ea typeface="宋体" pitchFamily="2" charset="-122"/>
                        </a:rPr>
                        <a:t>6,976,000</a:t>
                      </a:r>
                      <a:br>
                        <a:rPr kumimoji="0" lang="en-CA" sz="1400" b="0" i="0" u="none" strike="noStrike" cap="none" normalizeH="0" baseline="0" smtClean="0">
                          <a:ln>
                            <a:noFill/>
                          </a:ln>
                          <a:solidFill>
                            <a:schemeClr val="tx1"/>
                          </a:solidFill>
                          <a:effectLst/>
                          <a:latin typeface="Calibri" pitchFamily="34" charset="0"/>
                          <a:ea typeface="宋体" pitchFamily="2" charset="-122"/>
                        </a:rPr>
                      </a:br>
                      <a:r>
                        <a:rPr kumimoji="0" lang="en-CA" sz="1400" b="0" i="0" u="none" strike="noStrike" cap="none" normalizeH="0" baseline="0" smtClean="0">
                          <a:ln>
                            <a:noFill/>
                          </a:ln>
                          <a:solidFill>
                            <a:schemeClr val="tx1"/>
                          </a:solidFill>
                          <a:effectLst/>
                          <a:latin typeface="Calibri" pitchFamily="34" charset="0"/>
                          <a:ea typeface="宋体" pitchFamily="2" charset="-122"/>
                        </a:rPr>
                        <a:t>Nil</a:t>
                      </a:r>
                      <a:br>
                        <a:rPr kumimoji="0" lang="en-CA" sz="1400" b="0" i="0" u="none" strike="noStrike" cap="none" normalizeH="0" baseline="0" smtClean="0">
                          <a:ln>
                            <a:noFill/>
                          </a:ln>
                          <a:solidFill>
                            <a:schemeClr val="tx1"/>
                          </a:solidFill>
                          <a:effectLst/>
                          <a:latin typeface="Calibri" pitchFamily="34" charset="0"/>
                          <a:ea typeface="宋体" pitchFamily="2" charset="-122"/>
                        </a:rPr>
                      </a:br>
                      <a:r>
                        <a:rPr kumimoji="0" lang="en-CA" sz="1400" b="0" i="0" u="none" strike="noStrike" cap="none" normalizeH="0" baseline="0" smtClean="0">
                          <a:ln>
                            <a:noFill/>
                          </a:ln>
                          <a:solidFill>
                            <a:schemeClr val="tx1"/>
                          </a:solidFill>
                          <a:effectLst/>
                          <a:latin typeface="Calibri" pitchFamily="34" charset="0"/>
                          <a:ea typeface="宋体" pitchFamily="2" charset="-122"/>
                        </a:rPr>
                        <a:t>Nil</a:t>
                      </a:r>
                    </a:p>
                  </a:txBody>
                  <a:tcPr marL="70069" marR="70069" marT="35034" marB="35034"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FFFFFF"/>
                    </a:solidFill>
                  </a:tcPr>
                </a:tc>
              </a:tr>
              <a:tr h="960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Calibri" pitchFamily="34" charset="0"/>
                          <a:ea typeface="宋体" pitchFamily="2" charset="-122"/>
                        </a:rPr>
                        <a:t>Dividend per share (2009)</a:t>
                      </a:r>
                      <a:br>
                        <a:rPr kumimoji="0" lang="en-US" altLang="zh-CN" sz="1400" b="0" i="0" u="none" strike="noStrike" cap="none" normalizeH="0" baseline="0" smtClean="0">
                          <a:ln>
                            <a:noFill/>
                          </a:ln>
                          <a:solidFill>
                            <a:schemeClr val="tx1"/>
                          </a:solidFill>
                          <a:effectLst/>
                          <a:latin typeface="Calibri" pitchFamily="34" charset="0"/>
                          <a:ea typeface="宋体" pitchFamily="2" charset="-122"/>
                        </a:rPr>
                      </a:br>
                      <a:r>
                        <a:rPr kumimoji="0" lang="en-US" altLang="zh-CN" sz="1400" b="0" i="0" u="none" strike="noStrike" cap="none" normalizeH="0" baseline="0" smtClean="0">
                          <a:ln>
                            <a:noFill/>
                          </a:ln>
                          <a:solidFill>
                            <a:schemeClr val="tx1"/>
                          </a:solidFill>
                          <a:effectLst/>
                          <a:latin typeface="Calibri" pitchFamily="34" charset="0"/>
                          <a:ea typeface="宋体" pitchFamily="2" charset="-122"/>
                        </a:rPr>
                        <a:t>Dividend yield (as at January 31, 2011)</a:t>
                      </a:r>
                    </a:p>
                  </a:txBody>
                  <a:tcPr marL="70069" marR="70069" marT="35034" marB="35034"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400" b="0" i="0" u="none" strike="noStrike" cap="none" normalizeH="0" baseline="0" smtClean="0">
                          <a:ln>
                            <a:noFill/>
                          </a:ln>
                          <a:solidFill>
                            <a:schemeClr val="tx1"/>
                          </a:solidFill>
                          <a:effectLst/>
                          <a:latin typeface="Calibri" pitchFamily="34" charset="0"/>
                          <a:ea typeface="宋体" pitchFamily="2" charset="-122"/>
                        </a:rPr>
                        <a:t>Nil</a:t>
                      </a:r>
                      <a:br>
                        <a:rPr kumimoji="0" lang="en-CA" sz="1400" b="0" i="0" u="none" strike="noStrike" cap="none" normalizeH="0" baseline="0" smtClean="0">
                          <a:ln>
                            <a:noFill/>
                          </a:ln>
                          <a:solidFill>
                            <a:schemeClr val="tx1"/>
                          </a:solidFill>
                          <a:effectLst/>
                          <a:latin typeface="Calibri" pitchFamily="34" charset="0"/>
                          <a:ea typeface="宋体" pitchFamily="2" charset="-122"/>
                        </a:rPr>
                      </a:br>
                      <a:r>
                        <a:rPr kumimoji="0" lang="en-CA" sz="1400" b="0" i="0" u="none" strike="noStrike" cap="none" normalizeH="0" baseline="0" smtClean="0">
                          <a:ln>
                            <a:noFill/>
                          </a:ln>
                          <a:solidFill>
                            <a:schemeClr val="tx1"/>
                          </a:solidFill>
                          <a:effectLst/>
                          <a:latin typeface="Calibri" pitchFamily="34" charset="0"/>
                          <a:ea typeface="宋体" pitchFamily="2" charset="-122"/>
                        </a:rPr>
                        <a:t>N/A</a:t>
                      </a:r>
                    </a:p>
                  </a:txBody>
                  <a:tcPr marL="70069" marR="70069" marT="35034" marB="35034"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FFFFFF"/>
                    </a:solidFill>
                  </a:tcPr>
                </a:tc>
              </a:tr>
              <a:tr h="960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Calibri" pitchFamily="34" charset="0"/>
                          <a:ea typeface="宋体" pitchFamily="2" charset="-122"/>
                        </a:rPr>
                        <a:t>Net Profit (2009)</a:t>
                      </a:r>
                      <a:br>
                        <a:rPr kumimoji="0" lang="en-US" altLang="zh-CN" sz="1400" b="0" i="0" u="none" strike="noStrike" cap="none" normalizeH="0" baseline="0" smtClean="0">
                          <a:ln>
                            <a:noFill/>
                          </a:ln>
                          <a:solidFill>
                            <a:schemeClr val="tx1"/>
                          </a:solidFill>
                          <a:effectLst/>
                          <a:latin typeface="Calibri" pitchFamily="34" charset="0"/>
                          <a:ea typeface="宋体" pitchFamily="2" charset="-122"/>
                        </a:rPr>
                      </a:br>
                      <a:r>
                        <a:rPr kumimoji="0" lang="en-US" altLang="zh-CN" sz="1400" b="0" i="0" u="none" strike="noStrike" cap="none" normalizeH="0" baseline="0" smtClean="0">
                          <a:ln>
                            <a:noFill/>
                          </a:ln>
                          <a:solidFill>
                            <a:schemeClr val="tx1"/>
                          </a:solidFill>
                          <a:effectLst/>
                          <a:latin typeface="Calibri" pitchFamily="34" charset="0"/>
                          <a:ea typeface="宋体" pitchFamily="2" charset="-122"/>
                        </a:rPr>
                        <a:t>EPS (2009)</a:t>
                      </a:r>
                      <a:br>
                        <a:rPr kumimoji="0" lang="en-US" altLang="zh-CN" sz="1400" b="0" i="0" u="none" strike="noStrike" cap="none" normalizeH="0" baseline="0" smtClean="0">
                          <a:ln>
                            <a:noFill/>
                          </a:ln>
                          <a:solidFill>
                            <a:schemeClr val="tx1"/>
                          </a:solidFill>
                          <a:effectLst/>
                          <a:latin typeface="Calibri" pitchFamily="34" charset="0"/>
                          <a:ea typeface="宋体" pitchFamily="2" charset="-122"/>
                        </a:rPr>
                      </a:br>
                      <a:r>
                        <a:rPr kumimoji="0" lang="en-US" altLang="zh-CN" sz="1400" b="0" i="0" u="none" strike="noStrike" cap="none" normalizeH="0" baseline="0" smtClean="0">
                          <a:ln>
                            <a:noFill/>
                          </a:ln>
                          <a:solidFill>
                            <a:schemeClr val="tx1"/>
                          </a:solidFill>
                          <a:effectLst/>
                          <a:latin typeface="Calibri" pitchFamily="34" charset="0"/>
                          <a:ea typeface="宋体" pitchFamily="2" charset="-122"/>
                        </a:rPr>
                        <a:t>PE (as at January 31, 2011)</a:t>
                      </a:r>
                    </a:p>
                  </a:txBody>
                  <a:tcPr marL="70069" marR="70069" marT="35034" marB="35034"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400" b="0" i="0" u="none" strike="noStrike" cap="none" normalizeH="0" baseline="0" smtClean="0">
                          <a:ln>
                            <a:noFill/>
                          </a:ln>
                          <a:solidFill>
                            <a:schemeClr val="tx1"/>
                          </a:solidFill>
                          <a:effectLst/>
                          <a:latin typeface="Calibri" pitchFamily="34" charset="0"/>
                          <a:ea typeface="宋体" pitchFamily="2" charset="-122"/>
                        </a:rPr>
                        <a:t>N/A</a:t>
                      </a:r>
                      <a:br>
                        <a:rPr kumimoji="0" lang="en-CA" sz="1400" b="0" i="0" u="none" strike="noStrike" cap="none" normalizeH="0" baseline="0" smtClean="0">
                          <a:ln>
                            <a:noFill/>
                          </a:ln>
                          <a:solidFill>
                            <a:schemeClr val="tx1"/>
                          </a:solidFill>
                          <a:effectLst/>
                          <a:latin typeface="Calibri" pitchFamily="34" charset="0"/>
                          <a:ea typeface="宋体" pitchFamily="2" charset="-122"/>
                        </a:rPr>
                      </a:br>
                      <a:r>
                        <a:rPr kumimoji="0" lang="en-CA" sz="1400" b="0" i="0" u="none" strike="noStrike" cap="none" normalizeH="0" baseline="0" smtClean="0">
                          <a:ln>
                            <a:noFill/>
                          </a:ln>
                          <a:solidFill>
                            <a:schemeClr val="tx1"/>
                          </a:solidFill>
                          <a:effectLst/>
                          <a:latin typeface="Calibri" pitchFamily="34" charset="0"/>
                          <a:ea typeface="宋体" pitchFamily="2" charset="-122"/>
                        </a:rPr>
                        <a:t>N/A</a:t>
                      </a:r>
                      <a:br>
                        <a:rPr kumimoji="0" lang="en-CA" sz="1400" b="0" i="0" u="none" strike="noStrike" cap="none" normalizeH="0" baseline="0" smtClean="0">
                          <a:ln>
                            <a:noFill/>
                          </a:ln>
                          <a:solidFill>
                            <a:schemeClr val="tx1"/>
                          </a:solidFill>
                          <a:effectLst/>
                          <a:latin typeface="Calibri" pitchFamily="34" charset="0"/>
                          <a:ea typeface="宋体" pitchFamily="2" charset="-122"/>
                        </a:rPr>
                      </a:br>
                      <a:r>
                        <a:rPr kumimoji="0" lang="en-CA" sz="1400" b="0" i="0" u="none" strike="noStrike" cap="none" normalizeH="0" baseline="0" smtClean="0">
                          <a:ln>
                            <a:noFill/>
                          </a:ln>
                          <a:solidFill>
                            <a:schemeClr val="tx1"/>
                          </a:solidFill>
                          <a:effectLst/>
                          <a:latin typeface="Calibri" pitchFamily="34" charset="0"/>
                          <a:ea typeface="宋体" pitchFamily="2" charset="-122"/>
                        </a:rPr>
                        <a:t>N/A</a:t>
                      </a:r>
                    </a:p>
                  </a:txBody>
                  <a:tcPr marL="70069" marR="70069" marT="35034" marB="35034"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228600" y="228600"/>
            <a:ext cx="8763000" cy="649288"/>
          </a:xfrm>
        </p:spPr>
        <p:txBody>
          <a:bodyPr/>
          <a:lstStyle/>
          <a:p>
            <a:r>
              <a:rPr lang="en-US" altLang="zh-CN" smtClean="0"/>
              <a:t>Market capitalization</a:t>
            </a:r>
            <a:endParaRPr lang="uk-UA" smtClean="0">
              <a:ea typeface="宋体" pitchFamily="2" charset="-122"/>
            </a:endParaRPr>
          </a:p>
        </p:txBody>
      </p:sp>
      <p:sp>
        <p:nvSpPr>
          <p:cNvPr id="60419" name="Rectangle 3"/>
          <p:cNvSpPr>
            <a:spLocks noGrp="1" noChangeArrowheads="1"/>
          </p:cNvSpPr>
          <p:nvPr>
            <p:ph idx="1"/>
          </p:nvPr>
        </p:nvSpPr>
        <p:spPr>
          <a:xfrm>
            <a:off x="304800" y="1143000"/>
            <a:ext cx="3810000" cy="304800"/>
          </a:xfrm>
        </p:spPr>
        <p:txBody>
          <a:bodyPr/>
          <a:lstStyle/>
          <a:p>
            <a:pPr algn="ctr">
              <a:buFont typeface="Wingdings 2" pitchFamily="18" charset="2"/>
              <a:buNone/>
            </a:pPr>
            <a:r>
              <a:rPr lang="en-US" sz="1800" b="1" smtClean="0">
                <a:ea typeface="宋体" pitchFamily="2" charset="-122"/>
              </a:rPr>
              <a:t>Hutchison Telecommunications International Limited </a:t>
            </a:r>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
        <p:nvSpPr>
          <p:cNvPr id="60421" name="Rectangle 3"/>
          <p:cNvSpPr txBox="1">
            <a:spLocks noChangeArrowheads="1"/>
          </p:cNvSpPr>
          <p:nvPr/>
        </p:nvSpPr>
        <p:spPr bwMode="auto">
          <a:xfrm>
            <a:off x="4343400" y="1371600"/>
            <a:ext cx="3810000" cy="304800"/>
          </a:xfrm>
          <a:prstGeom prst="rect">
            <a:avLst/>
          </a:prstGeom>
          <a:noFill/>
          <a:ln w="9525">
            <a:noFill/>
            <a:miter lim="800000"/>
            <a:headEnd/>
            <a:tailEnd/>
          </a:ln>
        </p:spPr>
        <p:txBody>
          <a:bodyPr/>
          <a:lstStyle/>
          <a:p>
            <a:pPr algn="ctr"/>
            <a:r>
              <a:rPr lang="en-US" b="1">
                <a:latin typeface="Calibri" pitchFamily="34" charset="0"/>
              </a:rPr>
              <a:t>Hutchison Harbour Ring Limited </a:t>
            </a:r>
          </a:p>
        </p:txBody>
      </p:sp>
      <p:graphicFrame>
        <p:nvGraphicFramePr>
          <p:cNvPr id="11" name="Table 10"/>
          <p:cNvGraphicFramePr>
            <a:graphicFrameLocks noGrp="1"/>
          </p:cNvGraphicFramePr>
          <p:nvPr/>
        </p:nvGraphicFramePr>
        <p:xfrm>
          <a:off x="0" y="1752600"/>
          <a:ext cx="4343400" cy="4964712"/>
        </p:xfrm>
        <a:graphic>
          <a:graphicData uri="http://schemas.openxmlformats.org/drawingml/2006/table">
            <a:tbl>
              <a:tblPr/>
              <a:tblGrid>
                <a:gridCol w="2171700"/>
                <a:gridCol w="2171700"/>
              </a:tblGrid>
              <a:tr h="785086">
                <a:tc>
                  <a:txBody>
                    <a:bodyPr/>
                    <a:lstStyle/>
                    <a:p>
                      <a:r>
                        <a:rPr lang="en-US" sz="1600" dirty="0"/>
                        <a:t>Shares outstanding</a:t>
                      </a:r>
                      <a:br>
                        <a:rPr lang="en-US" sz="1600" dirty="0"/>
                      </a:br>
                      <a:r>
                        <a:rPr lang="en-US" sz="1600" dirty="0"/>
                        <a:t>Market cap (as at January 31, 2011)</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r>
                        <a:rPr lang="en-US" sz="1600"/>
                        <a:t>4,816 million shares</a:t>
                      </a:r>
                      <a:br>
                        <a:rPr lang="en-US" sz="1600"/>
                      </a:br>
                      <a:r>
                        <a:rPr lang="en-US" sz="1600"/>
                        <a:t>HK$12,763 million</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r>
              <a:tr h="1960318">
                <a:tc>
                  <a:txBody>
                    <a:bodyPr/>
                    <a:lstStyle/>
                    <a:p>
                      <a:r>
                        <a:rPr lang="en-US" sz="1600" dirty="0"/>
                        <a:t>Major shareholder</a:t>
                      </a:r>
                      <a:br>
                        <a:rPr lang="en-US" sz="1600" dirty="0"/>
                      </a:br>
                      <a:r>
                        <a:rPr lang="en-US" sz="1600" dirty="0"/>
                        <a:t>Company issued warrants</a:t>
                      </a:r>
                      <a:br>
                        <a:rPr lang="en-US" sz="1600" dirty="0"/>
                      </a:br>
                      <a:r>
                        <a:rPr lang="en-US" sz="1600" dirty="0"/>
                        <a:t>Stock options outstanding</a:t>
                      </a:r>
                      <a:br>
                        <a:rPr lang="en-US" sz="1600" dirty="0"/>
                      </a:br>
                      <a:r>
                        <a:rPr lang="en-US" sz="1600" dirty="0"/>
                        <a:t>Convertible securities</a:t>
                      </a:r>
                      <a:br>
                        <a:rPr lang="en-US" sz="1600" dirty="0"/>
                      </a:br>
                      <a:r>
                        <a:rPr lang="en-US" sz="1600" dirty="0"/>
                        <a:t>Other substantial shareholder</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r>
                        <a:rPr lang="en-CA" sz="1600"/>
                        <a:t>Hutchison Whampoa Limited - 65.0%</a:t>
                      </a:r>
                      <a:br>
                        <a:rPr lang="en-CA" sz="1600"/>
                      </a:br>
                      <a:r>
                        <a:rPr lang="en-CA" sz="1600"/>
                        <a:t>Nil</a:t>
                      </a:r>
                      <a:br>
                        <a:rPr lang="en-CA" sz="1600"/>
                      </a:br>
                      <a:r>
                        <a:rPr lang="en-CA" sz="1600"/>
                        <a:t>2,940,000</a:t>
                      </a:r>
                      <a:br>
                        <a:rPr lang="en-CA" sz="1600"/>
                      </a:br>
                      <a:r>
                        <a:rPr lang="en-CA" sz="1600"/>
                        <a:t>Nil</a:t>
                      </a:r>
                      <a:br>
                        <a:rPr lang="en-CA" sz="1600"/>
                      </a:br>
                      <a:r>
                        <a:rPr lang="en-CA" sz="1600"/>
                        <a:t>Nil</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r>
              <a:tr h="1020133">
                <a:tc>
                  <a:txBody>
                    <a:bodyPr/>
                    <a:lstStyle/>
                    <a:p>
                      <a:r>
                        <a:rPr lang="en-US" sz="1600" dirty="0"/>
                        <a:t>Dividend per share (2009)</a:t>
                      </a:r>
                      <a:br>
                        <a:rPr lang="en-US" sz="1600" dirty="0"/>
                      </a:br>
                      <a:r>
                        <a:rPr lang="en-US" sz="1600" dirty="0"/>
                        <a:t>Dividend yield (as at January 31, 2011)</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r>
                        <a:rPr lang="en-CA" sz="1600" dirty="0"/>
                        <a:t>HK$0.0728</a:t>
                      </a:r>
                      <a:br>
                        <a:rPr lang="en-CA" sz="1600" dirty="0"/>
                      </a:br>
                      <a:r>
                        <a:rPr lang="en-CA" sz="1600" dirty="0"/>
                        <a:t>2.7%</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r>
              <a:tr h="1020133">
                <a:tc>
                  <a:txBody>
                    <a:bodyPr/>
                    <a:lstStyle/>
                    <a:p>
                      <a:r>
                        <a:rPr lang="en-US" sz="1600"/>
                        <a:t>Net Profit (2009)</a:t>
                      </a:r>
                      <a:br>
                        <a:rPr lang="en-US" sz="1600"/>
                      </a:br>
                      <a:r>
                        <a:rPr lang="en-US" sz="1600"/>
                        <a:t>EPS (2009)</a:t>
                      </a:r>
                      <a:br>
                        <a:rPr lang="en-US" sz="1600"/>
                      </a:br>
                      <a:r>
                        <a:rPr lang="en-US" sz="1600"/>
                        <a:t>PE (as at January 31, 2011)</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r>
                        <a:rPr lang="en-CA" sz="1600" dirty="0"/>
                        <a:t>HK$468 million</a:t>
                      </a:r>
                      <a:br>
                        <a:rPr lang="en-CA" sz="1600" dirty="0"/>
                      </a:br>
                      <a:r>
                        <a:rPr lang="en-CA" sz="1600" dirty="0"/>
                        <a:t>HK$0.0972</a:t>
                      </a:r>
                      <a:br>
                        <a:rPr lang="en-CA" sz="1600" dirty="0"/>
                      </a:br>
                      <a:r>
                        <a:rPr lang="en-CA" sz="1600" dirty="0"/>
                        <a:t>27.3</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r>
            </a:tbl>
          </a:graphicData>
        </a:graphic>
      </p:graphicFrame>
      <p:graphicFrame>
        <p:nvGraphicFramePr>
          <p:cNvPr id="12" name="Table 11"/>
          <p:cNvGraphicFramePr>
            <a:graphicFrameLocks noGrp="1"/>
          </p:cNvGraphicFramePr>
          <p:nvPr/>
        </p:nvGraphicFramePr>
        <p:xfrm>
          <a:off x="4475163" y="1752600"/>
          <a:ext cx="4517226" cy="4964712"/>
        </p:xfrm>
        <a:graphic>
          <a:graphicData uri="http://schemas.openxmlformats.org/drawingml/2006/table">
            <a:tbl>
              <a:tblPr/>
              <a:tblGrid>
                <a:gridCol w="2258613"/>
                <a:gridCol w="2258613"/>
              </a:tblGrid>
              <a:tr h="771072">
                <a:tc>
                  <a:txBody>
                    <a:bodyPr/>
                    <a:lstStyle/>
                    <a:p>
                      <a:r>
                        <a:rPr lang="en-US" sz="1600" dirty="0"/>
                        <a:t>Shares outstanding</a:t>
                      </a:r>
                      <a:br>
                        <a:rPr lang="en-US" sz="1600" dirty="0"/>
                      </a:br>
                      <a:r>
                        <a:rPr lang="en-US" sz="1600" dirty="0"/>
                        <a:t>Market cap (as at January 31, 2011)</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r>
                        <a:rPr lang="en-US" sz="1600"/>
                        <a:t>8,967 million shares</a:t>
                      </a:r>
                      <a:br>
                        <a:rPr lang="en-US" sz="1600"/>
                      </a:br>
                      <a:r>
                        <a:rPr lang="en-US" sz="1600"/>
                        <a:t>HK$8,877 million</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r>
              <a:tr h="1925325">
                <a:tc>
                  <a:txBody>
                    <a:bodyPr/>
                    <a:lstStyle/>
                    <a:p>
                      <a:r>
                        <a:rPr lang="en-US" sz="1600" dirty="0"/>
                        <a:t>Major shareholder</a:t>
                      </a:r>
                      <a:br>
                        <a:rPr lang="en-US" sz="1600" dirty="0"/>
                      </a:br>
                      <a:r>
                        <a:rPr lang="en-US" sz="1600" dirty="0"/>
                        <a:t>Company issued warrants</a:t>
                      </a:r>
                      <a:br>
                        <a:rPr lang="en-US" sz="1600" dirty="0"/>
                      </a:br>
                      <a:r>
                        <a:rPr lang="en-US" sz="1600" dirty="0"/>
                        <a:t>Stock options outstanding</a:t>
                      </a:r>
                      <a:br>
                        <a:rPr lang="en-US" sz="1600" dirty="0"/>
                      </a:br>
                      <a:r>
                        <a:rPr lang="en-US" sz="1600" dirty="0"/>
                        <a:t>Convertible securities</a:t>
                      </a:r>
                      <a:br>
                        <a:rPr lang="en-US" sz="1600" dirty="0"/>
                      </a:br>
                      <a:r>
                        <a:rPr lang="en-US" sz="1600" dirty="0"/>
                        <a:t>Other substantial shareholder</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r>
                        <a:rPr lang="en-CA" sz="1600" dirty="0"/>
                        <a:t>Hutchison Whampoa Limited - 71.4%</a:t>
                      </a:r>
                      <a:br>
                        <a:rPr lang="en-CA" sz="1600" dirty="0"/>
                      </a:br>
                      <a:r>
                        <a:rPr lang="en-CA" sz="1600" dirty="0"/>
                        <a:t>Nil</a:t>
                      </a:r>
                      <a:br>
                        <a:rPr lang="en-CA" sz="1600" dirty="0"/>
                      </a:br>
                      <a:r>
                        <a:rPr lang="en-CA" sz="1600" dirty="0"/>
                        <a:t>7,136,000</a:t>
                      </a:r>
                      <a:br>
                        <a:rPr lang="en-CA" sz="1600" dirty="0"/>
                      </a:br>
                      <a:r>
                        <a:rPr lang="en-CA" sz="1600" dirty="0"/>
                        <a:t>Nil</a:t>
                      </a:r>
                      <a:br>
                        <a:rPr lang="en-CA" sz="1600" dirty="0"/>
                      </a:br>
                      <a:r>
                        <a:rPr lang="en-CA" sz="1600" dirty="0"/>
                        <a:t>Nil</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r>
              <a:tr h="1001923">
                <a:tc>
                  <a:txBody>
                    <a:bodyPr/>
                    <a:lstStyle/>
                    <a:p>
                      <a:r>
                        <a:rPr lang="en-US" sz="1600"/>
                        <a:t>Dividend per share (2009)</a:t>
                      </a:r>
                      <a:br>
                        <a:rPr lang="en-US" sz="1600"/>
                      </a:br>
                      <a:r>
                        <a:rPr lang="en-US" sz="1600"/>
                        <a:t>Dividend yield (as at January 31, 2011)</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r>
                        <a:rPr lang="en-CA" sz="1600" dirty="0"/>
                        <a:t>HK$0.022</a:t>
                      </a:r>
                      <a:br>
                        <a:rPr lang="en-CA" sz="1600" dirty="0"/>
                      </a:br>
                      <a:r>
                        <a:rPr lang="en-CA" sz="1600" dirty="0"/>
                        <a:t>2.2%</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r>
              <a:tr h="1001923">
                <a:tc>
                  <a:txBody>
                    <a:bodyPr/>
                    <a:lstStyle/>
                    <a:p>
                      <a:r>
                        <a:rPr lang="en-US" sz="1600" dirty="0"/>
                        <a:t>Net Profit (2009)</a:t>
                      </a:r>
                      <a:br>
                        <a:rPr lang="en-US" sz="1600" dirty="0"/>
                      </a:br>
                      <a:r>
                        <a:rPr lang="en-US" sz="1600" dirty="0"/>
                        <a:t>EPS (2009)</a:t>
                      </a:r>
                      <a:br>
                        <a:rPr lang="en-US" sz="1600" dirty="0"/>
                      </a:br>
                      <a:r>
                        <a:rPr lang="en-US" sz="1600" dirty="0"/>
                        <a:t>PE (as at January 31, 2011)</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c>
                  <a:txBody>
                    <a:bodyPr/>
                    <a:lstStyle/>
                    <a:p>
                      <a:r>
                        <a:rPr lang="en-CA" sz="1600" dirty="0"/>
                        <a:t>HK$188 million</a:t>
                      </a:r>
                      <a:br>
                        <a:rPr lang="en-CA" sz="1600" dirty="0"/>
                      </a:br>
                      <a:r>
                        <a:rPr lang="en-CA" sz="1600" dirty="0"/>
                        <a:t>HK$0.021</a:t>
                      </a:r>
                      <a:br>
                        <a:rPr lang="en-CA" sz="1600" dirty="0"/>
                      </a:br>
                      <a:r>
                        <a:rPr lang="en-CA" sz="1600" dirty="0"/>
                        <a:t>47.1</a:t>
                      </a:r>
                    </a:p>
                  </a:txBody>
                  <a:tcPr marL="82939" marR="82939" marT="41469" marB="41469">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28600" y="228600"/>
            <a:ext cx="8763000" cy="649288"/>
          </a:xfrm>
        </p:spPr>
        <p:txBody>
          <a:bodyPr/>
          <a:lstStyle/>
          <a:p>
            <a:r>
              <a:rPr lang="en-US" altLang="zh-CN" smtClean="0"/>
              <a:t>Market capitalization</a:t>
            </a:r>
            <a:endParaRPr lang="uk-UA" smtClean="0">
              <a:ea typeface="宋体" pitchFamily="2" charset="-122"/>
            </a:endParaRPr>
          </a:p>
        </p:txBody>
      </p:sp>
      <p:sp>
        <p:nvSpPr>
          <p:cNvPr id="61443" name="Rectangle 3"/>
          <p:cNvSpPr>
            <a:spLocks noGrp="1" noChangeArrowheads="1"/>
          </p:cNvSpPr>
          <p:nvPr>
            <p:ph idx="1"/>
          </p:nvPr>
        </p:nvSpPr>
        <p:spPr>
          <a:xfrm>
            <a:off x="304800" y="1371600"/>
            <a:ext cx="3810000" cy="304800"/>
          </a:xfrm>
        </p:spPr>
        <p:txBody>
          <a:bodyPr/>
          <a:lstStyle/>
          <a:p>
            <a:pPr algn="ctr">
              <a:buFont typeface="Wingdings 2" pitchFamily="18" charset="2"/>
              <a:buNone/>
            </a:pPr>
            <a:r>
              <a:rPr lang="en-US" sz="1800" b="1" smtClean="0">
                <a:ea typeface="宋体" pitchFamily="2" charset="-122"/>
              </a:rPr>
              <a:t>CK Life Sciences Int'l., (Holdings) Inc.</a:t>
            </a:r>
            <a:r>
              <a:rPr lang="en-US" sz="1800" smtClean="0">
                <a:ea typeface="宋体" pitchFamily="2" charset="-122"/>
              </a:rPr>
              <a:t> </a:t>
            </a:r>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graphicFrame>
        <p:nvGraphicFramePr>
          <p:cNvPr id="9" name="Table 8"/>
          <p:cNvGraphicFramePr>
            <a:graphicFrameLocks noGrp="1"/>
          </p:cNvGraphicFramePr>
          <p:nvPr/>
        </p:nvGraphicFramePr>
        <p:xfrm>
          <a:off x="228600" y="1828800"/>
          <a:ext cx="4648200" cy="4181760"/>
        </p:xfrm>
        <a:graphic>
          <a:graphicData uri="http://schemas.openxmlformats.org/drawingml/2006/table">
            <a:tbl>
              <a:tblPr/>
              <a:tblGrid>
                <a:gridCol w="2324100"/>
                <a:gridCol w="2324100"/>
              </a:tblGrid>
              <a:tr h="738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smtClean="0">
                          <a:ln>
                            <a:noFill/>
                          </a:ln>
                          <a:solidFill>
                            <a:schemeClr val="tx1"/>
                          </a:solidFill>
                          <a:effectLst/>
                          <a:latin typeface="Calibri" pitchFamily="34" charset="0"/>
                          <a:ea typeface="宋体" pitchFamily="2" charset="-122"/>
                        </a:rPr>
                        <a:t>Shares outstanding</a:t>
                      </a:r>
                      <a:br>
                        <a:rPr kumimoji="0" lang="en-US" altLang="zh-CN" sz="1500" b="0" i="0" u="none" strike="noStrike" cap="none" normalizeH="0" baseline="0" smtClean="0">
                          <a:ln>
                            <a:noFill/>
                          </a:ln>
                          <a:solidFill>
                            <a:schemeClr val="tx1"/>
                          </a:solidFill>
                          <a:effectLst/>
                          <a:latin typeface="Calibri" pitchFamily="34" charset="0"/>
                          <a:ea typeface="宋体" pitchFamily="2" charset="-122"/>
                        </a:rPr>
                      </a:br>
                      <a:r>
                        <a:rPr kumimoji="0" lang="en-US" altLang="zh-CN" sz="1500" b="0" i="0" u="none" strike="noStrike" cap="none" normalizeH="0" baseline="0" smtClean="0">
                          <a:ln>
                            <a:noFill/>
                          </a:ln>
                          <a:solidFill>
                            <a:schemeClr val="tx1"/>
                          </a:solidFill>
                          <a:effectLst/>
                          <a:latin typeface="Calibri" pitchFamily="34" charset="0"/>
                          <a:ea typeface="宋体" pitchFamily="2" charset="-122"/>
                        </a:rPr>
                        <a:t>Market cap (as at January 31, 2011)</a:t>
                      </a:r>
                    </a:p>
                  </a:txBody>
                  <a:tcPr marL="73891" marR="73891" marT="36945" marB="36945"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smtClean="0">
                          <a:ln>
                            <a:noFill/>
                          </a:ln>
                          <a:solidFill>
                            <a:schemeClr val="tx1"/>
                          </a:solidFill>
                          <a:effectLst/>
                          <a:latin typeface="Calibri" pitchFamily="34" charset="0"/>
                          <a:ea typeface="宋体" pitchFamily="2" charset="-122"/>
                        </a:rPr>
                        <a:t>9,611 million shares</a:t>
                      </a:r>
                      <a:br>
                        <a:rPr kumimoji="0" lang="en-US" altLang="zh-CN" sz="1500" b="0" i="0" u="none" strike="noStrike" cap="none" normalizeH="0" baseline="0" smtClean="0">
                          <a:ln>
                            <a:noFill/>
                          </a:ln>
                          <a:solidFill>
                            <a:schemeClr val="tx1"/>
                          </a:solidFill>
                          <a:effectLst/>
                          <a:latin typeface="Calibri" pitchFamily="34" charset="0"/>
                          <a:ea typeface="宋体" pitchFamily="2" charset="-122"/>
                        </a:rPr>
                      </a:br>
                      <a:r>
                        <a:rPr kumimoji="0" lang="en-US" altLang="zh-CN" sz="1500" b="0" i="0" u="none" strike="noStrike" cap="none" normalizeH="0" baseline="0" smtClean="0">
                          <a:ln>
                            <a:noFill/>
                          </a:ln>
                          <a:solidFill>
                            <a:schemeClr val="tx1"/>
                          </a:solidFill>
                          <a:effectLst/>
                          <a:latin typeface="Calibri" pitchFamily="34" charset="0"/>
                          <a:ea typeface="宋体" pitchFamily="2" charset="-122"/>
                        </a:rPr>
                        <a:t>HK$5,671 million</a:t>
                      </a:r>
                    </a:p>
                  </a:txBody>
                  <a:tcPr marL="73891" marR="73891" marT="36945" marB="36945"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FFFFFF"/>
                    </a:solidFill>
                  </a:tcPr>
                </a:tc>
              </a:tr>
              <a:tr h="1847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smtClean="0">
                          <a:ln>
                            <a:noFill/>
                          </a:ln>
                          <a:solidFill>
                            <a:schemeClr val="tx1"/>
                          </a:solidFill>
                          <a:effectLst/>
                          <a:latin typeface="Calibri" pitchFamily="34" charset="0"/>
                          <a:ea typeface="宋体" pitchFamily="2" charset="-122"/>
                        </a:rPr>
                        <a:t>Major shareholder</a:t>
                      </a:r>
                      <a:br>
                        <a:rPr kumimoji="0" lang="en-US" altLang="zh-CN" sz="1500" b="0" i="0" u="none" strike="noStrike" cap="none" normalizeH="0" baseline="0" smtClean="0">
                          <a:ln>
                            <a:noFill/>
                          </a:ln>
                          <a:solidFill>
                            <a:schemeClr val="tx1"/>
                          </a:solidFill>
                          <a:effectLst/>
                          <a:latin typeface="Calibri" pitchFamily="34" charset="0"/>
                          <a:ea typeface="宋体" pitchFamily="2" charset="-122"/>
                        </a:rPr>
                      </a:br>
                      <a:r>
                        <a:rPr kumimoji="0" lang="en-US" altLang="zh-CN" sz="1500" b="0" i="0" u="none" strike="noStrike" cap="none" normalizeH="0" baseline="0" smtClean="0">
                          <a:ln>
                            <a:noFill/>
                          </a:ln>
                          <a:solidFill>
                            <a:schemeClr val="tx1"/>
                          </a:solidFill>
                          <a:effectLst/>
                          <a:latin typeface="Calibri" pitchFamily="34" charset="0"/>
                          <a:ea typeface="宋体" pitchFamily="2" charset="-122"/>
                        </a:rPr>
                        <a:t/>
                      </a:r>
                      <a:br>
                        <a:rPr kumimoji="0" lang="en-US" altLang="zh-CN" sz="1500" b="0" i="0" u="none" strike="noStrike" cap="none" normalizeH="0" baseline="0" smtClean="0">
                          <a:ln>
                            <a:noFill/>
                          </a:ln>
                          <a:solidFill>
                            <a:schemeClr val="tx1"/>
                          </a:solidFill>
                          <a:effectLst/>
                          <a:latin typeface="Calibri" pitchFamily="34" charset="0"/>
                          <a:ea typeface="宋体" pitchFamily="2" charset="-122"/>
                        </a:rPr>
                      </a:br>
                      <a:r>
                        <a:rPr kumimoji="0" lang="en-US" altLang="zh-CN" sz="1500" b="0" i="0" u="none" strike="noStrike" cap="none" normalizeH="0" baseline="0" smtClean="0">
                          <a:ln>
                            <a:noFill/>
                          </a:ln>
                          <a:solidFill>
                            <a:schemeClr val="tx1"/>
                          </a:solidFill>
                          <a:effectLst/>
                          <a:latin typeface="Calibri" pitchFamily="34" charset="0"/>
                          <a:ea typeface="宋体" pitchFamily="2" charset="-122"/>
                        </a:rPr>
                        <a:t>Company issued warrants</a:t>
                      </a:r>
                      <a:br>
                        <a:rPr kumimoji="0" lang="en-US" altLang="zh-CN" sz="1500" b="0" i="0" u="none" strike="noStrike" cap="none" normalizeH="0" baseline="0" smtClean="0">
                          <a:ln>
                            <a:noFill/>
                          </a:ln>
                          <a:solidFill>
                            <a:schemeClr val="tx1"/>
                          </a:solidFill>
                          <a:effectLst/>
                          <a:latin typeface="Calibri" pitchFamily="34" charset="0"/>
                          <a:ea typeface="宋体" pitchFamily="2" charset="-122"/>
                        </a:rPr>
                      </a:br>
                      <a:r>
                        <a:rPr kumimoji="0" lang="en-US" altLang="zh-CN" sz="1500" b="0" i="0" u="none" strike="noStrike" cap="none" normalizeH="0" baseline="0" smtClean="0">
                          <a:ln>
                            <a:noFill/>
                          </a:ln>
                          <a:solidFill>
                            <a:schemeClr val="tx1"/>
                          </a:solidFill>
                          <a:effectLst/>
                          <a:latin typeface="Calibri" pitchFamily="34" charset="0"/>
                          <a:ea typeface="宋体" pitchFamily="2" charset="-122"/>
                        </a:rPr>
                        <a:t>Stock options outstanding</a:t>
                      </a:r>
                      <a:br>
                        <a:rPr kumimoji="0" lang="en-US" altLang="zh-CN" sz="1500" b="0" i="0" u="none" strike="noStrike" cap="none" normalizeH="0" baseline="0" smtClean="0">
                          <a:ln>
                            <a:noFill/>
                          </a:ln>
                          <a:solidFill>
                            <a:schemeClr val="tx1"/>
                          </a:solidFill>
                          <a:effectLst/>
                          <a:latin typeface="Calibri" pitchFamily="34" charset="0"/>
                          <a:ea typeface="宋体" pitchFamily="2" charset="-122"/>
                        </a:rPr>
                      </a:br>
                      <a:r>
                        <a:rPr kumimoji="0" lang="en-US" altLang="zh-CN" sz="1500" b="0" i="0" u="none" strike="noStrike" cap="none" normalizeH="0" baseline="0" smtClean="0">
                          <a:ln>
                            <a:noFill/>
                          </a:ln>
                          <a:solidFill>
                            <a:schemeClr val="tx1"/>
                          </a:solidFill>
                          <a:effectLst/>
                          <a:latin typeface="Calibri" pitchFamily="34" charset="0"/>
                          <a:ea typeface="宋体" pitchFamily="2" charset="-122"/>
                        </a:rPr>
                        <a:t>Convertible securities</a:t>
                      </a:r>
                      <a:br>
                        <a:rPr kumimoji="0" lang="en-US" altLang="zh-CN" sz="1500" b="0" i="0" u="none" strike="noStrike" cap="none" normalizeH="0" baseline="0" smtClean="0">
                          <a:ln>
                            <a:noFill/>
                          </a:ln>
                          <a:solidFill>
                            <a:schemeClr val="tx1"/>
                          </a:solidFill>
                          <a:effectLst/>
                          <a:latin typeface="Calibri" pitchFamily="34" charset="0"/>
                          <a:ea typeface="宋体" pitchFamily="2" charset="-122"/>
                        </a:rPr>
                      </a:br>
                      <a:r>
                        <a:rPr kumimoji="0" lang="en-US" altLang="zh-CN" sz="1500" b="0" i="0" u="none" strike="noStrike" cap="none" normalizeH="0" baseline="0" smtClean="0">
                          <a:ln>
                            <a:noFill/>
                          </a:ln>
                          <a:solidFill>
                            <a:schemeClr val="tx1"/>
                          </a:solidFill>
                          <a:effectLst/>
                          <a:latin typeface="Calibri" pitchFamily="34" charset="0"/>
                          <a:ea typeface="宋体" pitchFamily="2" charset="-122"/>
                        </a:rPr>
                        <a:t>Other substantial shareholder</a:t>
                      </a:r>
                    </a:p>
                  </a:txBody>
                  <a:tcPr marL="73891" marR="73891" marT="36945" marB="36945"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smtClean="0">
                          <a:ln>
                            <a:noFill/>
                          </a:ln>
                          <a:solidFill>
                            <a:schemeClr val="tx1"/>
                          </a:solidFill>
                          <a:effectLst/>
                          <a:latin typeface="Calibri" pitchFamily="34" charset="0"/>
                          <a:ea typeface="宋体" pitchFamily="2" charset="-122"/>
                        </a:rPr>
                        <a:t>Cheung Kong (Holdings) Limited - 45.3%</a:t>
                      </a:r>
                      <a:br>
                        <a:rPr kumimoji="0" lang="en-US" altLang="zh-CN" sz="1500" b="0" i="0" u="none" strike="noStrike" cap="none" normalizeH="0" baseline="0" smtClean="0">
                          <a:ln>
                            <a:noFill/>
                          </a:ln>
                          <a:solidFill>
                            <a:schemeClr val="tx1"/>
                          </a:solidFill>
                          <a:effectLst/>
                          <a:latin typeface="Calibri" pitchFamily="34" charset="0"/>
                          <a:ea typeface="宋体" pitchFamily="2" charset="-122"/>
                        </a:rPr>
                      </a:br>
                      <a:r>
                        <a:rPr kumimoji="0" lang="en-US" altLang="zh-CN" sz="1500" b="0" i="0" u="none" strike="noStrike" cap="none" normalizeH="0" baseline="0" smtClean="0">
                          <a:ln>
                            <a:noFill/>
                          </a:ln>
                          <a:solidFill>
                            <a:schemeClr val="tx1"/>
                          </a:solidFill>
                          <a:effectLst/>
                          <a:latin typeface="Calibri" pitchFamily="34" charset="0"/>
                          <a:ea typeface="宋体" pitchFamily="2" charset="-122"/>
                        </a:rPr>
                        <a:t>Li Ka Shing Foundation Limited - 29.5%</a:t>
                      </a:r>
                      <a:br>
                        <a:rPr kumimoji="0" lang="en-US" altLang="zh-CN" sz="1500" b="0" i="0" u="none" strike="noStrike" cap="none" normalizeH="0" baseline="0" smtClean="0">
                          <a:ln>
                            <a:noFill/>
                          </a:ln>
                          <a:solidFill>
                            <a:schemeClr val="tx1"/>
                          </a:solidFill>
                          <a:effectLst/>
                          <a:latin typeface="Calibri" pitchFamily="34" charset="0"/>
                          <a:ea typeface="宋体" pitchFamily="2" charset="-122"/>
                        </a:rPr>
                      </a:br>
                      <a:r>
                        <a:rPr kumimoji="0" lang="en-US" altLang="zh-CN" sz="1500" b="0" i="0" u="none" strike="noStrike" cap="none" normalizeH="0" baseline="0" smtClean="0">
                          <a:ln>
                            <a:noFill/>
                          </a:ln>
                          <a:solidFill>
                            <a:schemeClr val="tx1"/>
                          </a:solidFill>
                          <a:effectLst/>
                          <a:latin typeface="Calibri" pitchFamily="34" charset="0"/>
                          <a:ea typeface="宋体" pitchFamily="2" charset="-122"/>
                        </a:rPr>
                        <a:t>Nil</a:t>
                      </a:r>
                      <a:br>
                        <a:rPr kumimoji="0" lang="en-US" altLang="zh-CN" sz="1500" b="0" i="0" u="none" strike="noStrike" cap="none" normalizeH="0" baseline="0" smtClean="0">
                          <a:ln>
                            <a:noFill/>
                          </a:ln>
                          <a:solidFill>
                            <a:schemeClr val="tx1"/>
                          </a:solidFill>
                          <a:effectLst/>
                          <a:latin typeface="Calibri" pitchFamily="34" charset="0"/>
                          <a:ea typeface="宋体" pitchFamily="2" charset="-122"/>
                        </a:rPr>
                      </a:br>
                      <a:r>
                        <a:rPr kumimoji="0" lang="en-US" altLang="zh-CN" sz="1500" b="0" i="0" u="none" strike="noStrike" cap="none" normalizeH="0" baseline="0" smtClean="0">
                          <a:ln>
                            <a:noFill/>
                          </a:ln>
                          <a:solidFill>
                            <a:schemeClr val="tx1"/>
                          </a:solidFill>
                          <a:effectLst/>
                          <a:latin typeface="Calibri" pitchFamily="34" charset="0"/>
                          <a:ea typeface="宋体" pitchFamily="2" charset="-122"/>
                        </a:rPr>
                        <a:t>8,853,073</a:t>
                      </a:r>
                      <a:br>
                        <a:rPr kumimoji="0" lang="en-US" altLang="zh-CN" sz="1500" b="0" i="0" u="none" strike="noStrike" cap="none" normalizeH="0" baseline="0" smtClean="0">
                          <a:ln>
                            <a:noFill/>
                          </a:ln>
                          <a:solidFill>
                            <a:schemeClr val="tx1"/>
                          </a:solidFill>
                          <a:effectLst/>
                          <a:latin typeface="Calibri" pitchFamily="34" charset="0"/>
                          <a:ea typeface="宋体" pitchFamily="2" charset="-122"/>
                        </a:rPr>
                      </a:br>
                      <a:r>
                        <a:rPr kumimoji="0" lang="en-US" altLang="zh-CN" sz="1500" b="0" i="0" u="none" strike="noStrike" cap="none" normalizeH="0" baseline="0" smtClean="0">
                          <a:ln>
                            <a:noFill/>
                          </a:ln>
                          <a:solidFill>
                            <a:schemeClr val="tx1"/>
                          </a:solidFill>
                          <a:effectLst/>
                          <a:latin typeface="Calibri" pitchFamily="34" charset="0"/>
                          <a:ea typeface="宋体" pitchFamily="2" charset="-122"/>
                        </a:rPr>
                        <a:t>Nil</a:t>
                      </a:r>
                      <a:br>
                        <a:rPr kumimoji="0" lang="en-US" altLang="zh-CN" sz="1500" b="0" i="0" u="none" strike="noStrike" cap="none" normalizeH="0" baseline="0" smtClean="0">
                          <a:ln>
                            <a:noFill/>
                          </a:ln>
                          <a:solidFill>
                            <a:schemeClr val="tx1"/>
                          </a:solidFill>
                          <a:effectLst/>
                          <a:latin typeface="Calibri" pitchFamily="34" charset="0"/>
                          <a:ea typeface="宋体" pitchFamily="2" charset="-122"/>
                        </a:rPr>
                      </a:br>
                      <a:r>
                        <a:rPr kumimoji="0" lang="en-US" altLang="zh-CN" sz="1500" b="0" i="0" u="none" strike="noStrike" cap="none" normalizeH="0" baseline="0" smtClean="0">
                          <a:ln>
                            <a:noFill/>
                          </a:ln>
                          <a:solidFill>
                            <a:schemeClr val="tx1"/>
                          </a:solidFill>
                          <a:effectLst/>
                          <a:latin typeface="Calibri" pitchFamily="34" charset="0"/>
                          <a:ea typeface="宋体" pitchFamily="2" charset="-122"/>
                        </a:rPr>
                        <a:t>Nil</a:t>
                      </a:r>
                    </a:p>
                  </a:txBody>
                  <a:tcPr marL="73891" marR="73891" marT="36945" marB="36945"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FFFFFF"/>
                    </a:solidFill>
                  </a:tcPr>
                </a:tc>
              </a:tr>
              <a:tr h="738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smtClean="0">
                          <a:ln>
                            <a:noFill/>
                          </a:ln>
                          <a:solidFill>
                            <a:schemeClr val="tx1"/>
                          </a:solidFill>
                          <a:effectLst/>
                          <a:latin typeface="Calibri" pitchFamily="34" charset="0"/>
                          <a:ea typeface="宋体" pitchFamily="2" charset="-122"/>
                        </a:rPr>
                        <a:t>Dividend per share (2009)</a:t>
                      </a:r>
                      <a:br>
                        <a:rPr kumimoji="0" lang="en-US" altLang="zh-CN" sz="1500" b="0" i="0" u="none" strike="noStrike" cap="none" normalizeH="0" baseline="0" smtClean="0">
                          <a:ln>
                            <a:noFill/>
                          </a:ln>
                          <a:solidFill>
                            <a:schemeClr val="tx1"/>
                          </a:solidFill>
                          <a:effectLst/>
                          <a:latin typeface="Calibri" pitchFamily="34" charset="0"/>
                          <a:ea typeface="宋体" pitchFamily="2" charset="-122"/>
                        </a:rPr>
                      </a:br>
                      <a:r>
                        <a:rPr kumimoji="0" lang="en-US" altLang="zh-CN" sz="1500" b="0" i="0" u="none" strike="noStrike" cap="none" normalizeH="0" baseline="0" smtClean="0">
                          <a:ln>
                            <a:noFill/>
                          </a:ln>
                          <a:solidFill>
                            <a:schemeClr val="tx1"/>
                          </a:solidFill>
                          <a:effectLst/>
                          <a:latin typeface="Calibri" pitchFamily="34" charset="0"/>
                          <a:ea typeface="宋体" pitchFamily="2" charset="-122"/>
                        </a:rPr>
                        <a:t>Dividend yield (as at January 31, 2011)</a:t>
                      </a:r>
                    </a:p>
                  </a:txBody>
                  <a:tcPr marL="73891" marR="73891" marT="36945" marB="36945"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500" b="0" i="0" u="none" strike="noStrike" cap="none" normalizeH="0" baseline="0" smtClean="0">
                          <a:ln>
                            <a:noFill/>
                          </a:ln>
                          <a:solidFill>
                            <a:schemeClr val="tx1"/>
                          </a:solidFill>
                          <a:effectLst/>
                          <a:latin typeface="Calibri" pitchFamily="34" charset="0"/>
                          <a:ea typeface="宋体" pitchFamily="2" charset="-122"/>
                        </a:rPr>
                        <a:t>Nil</a:t>
                      </a:r>
                      <a:br>
                        <a:rPr kumimoji="0" lang="en-CA" sz="1500" b="0" i="0" u="none" strike="noStrike" cap="none" normalizeH="0" baseline="0" smtClean="0">
                          <a:ln>
                            <a:noFill/>
                          </a:ln>
                          <a:solidFill>
                            <a:schemeClr val="tx1"/>
                          </a:solidFill>
                          <a:effectLst/>
                          <a:latin typeface="Calibri" pitchFamily="34" charset="0"/>
                          <a:ea typeface="宋体" pitchFamily="2" charset="-122"/>
                        </a:rPr>
                      </a:br>
                      <a:r>
                        <a:rPr kumimoji="0" lang="en-CA" sz="1500" b="0" i="0" u="none" strike="noStrike" cap="none" normalizeH="0" baseline="0" smtClean="0">
                          <a:ln>
                            <a:noFill/>
                          </a:ln>
                          <a:solidFill>
                            <a:schemeClr val="tx1"/>
                          </a:solidFill>
                          <a:effectLst/>
                          <a:latin typeface="Calibri" pitchFamily="34" charset="0"/>
                          <a:ea typeface="宋体" pitchFamily="2" charset="-122"/>
                        </a:rPr>
                        <a:t>N/A </a:t>
                      </a:r>
                    </a:p>
                  </a:txBody>
                  <a:tcPr marL="73891" marR="73891" marT="36945" marB="36945"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FFFFFF"/>
                    </a:solidFill>
                  </a:tcPr>
                </a:tc>
              </a:tr>
              <a:tr h="7381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500" b="0" i="0" u="none" strike="noStrike" cap="none" normalizeH="0" baseline="0" smtClean="0">
                          <a:ln>
                            <a:noFill/>
                          </a:ln>
                          <a:solidFill>
                            <a:schemeClr val="tx1"/>
                          </a:solidFill>
                          <a:effectLst/>
                          <a:latin typeface="Calibri" pitchFamily="34" charset="0"/>
                          <a:ea typeface="宋体" pitchFamily="2" charset="-122"/>
                        </a:rPr>
                        <a:t>Net Profit (2009)</a:t>
                      </a:r>
                      <a:br>
                        <a:rPr kumimoji="0" lang="en-US" altLang="zh-CN" sz="1500" b="0" i="0" u="none" strike="noStrike" cap="none" normalizeH="0" baseline="0" smtClean="0">
                          <a:ln>
                            <a:noFill/>
                          </a:ln>
                          <a:solidFill>
                            <a:schemeClr val="tx1"/>
                          </a:solidFill>
                          <a:effectLst/>
                          <a:latin typeface="Calibri" pitchFamily="34" charset="0"/>
                          <a:ea typeface="宋体" pitchFamily="2" charset="-122"/>
                        </a:rPr>
                      </a:br>
                      <a:r>
                        <a:rPr kumimoji="0" lang="en-US" altLang="zh-CN" sz="1500" b="0" i="0" u="none" strike="noStrike" cap="none" normalizeH="0" baseline="0" smtClean="0">
                          <a:ln>
                            <a:noFill/>
                          </a:ln>
                          <a:solidFill>
                            <a:schemeClr val="tx1"/>
                          </a:solidFill>
                          <a:effectLst/>
                          <a:latin typeface="Calibri" pitchFamily="34" charset="0"/>
                          <a:ea typeface="宋体" pitchFamily="2" charset="-122"/>
                        </a:rPr>
                        <a:t>EPS (2009)</a:t>
                      </a:r>
                      <a:br>
                        <a:rPr kumimoji="0" lang="en-US" altLang="zh-CN" sz="1500" b="0" i="0" u="none" strike="noStrike" cap="none" normalizeH="0" baseline="0" smtClean="0">
                          <a:ln>
                            <a:noFill/>
                          </a:ln>
                          <a:solidFill>
                            <a:schemeClr val="tx1"/>
                          </a:solidFill>
                          <a:effectLst/>
                          <a:latin typeface="Calibri" pitchFamily="34" charset="0"/>
                          <a:ea typeface="宋体" pitchFamily="2" charset="-122"/>
                        </a:rPr>
                      </a:br>
                      <a:r>
                        <a:rPr kumimoji="0" lang="en-US" altLang="zh-CN" sz="1500" b="0" i="0" u="none" strike="noStrike" cap="none" normalizeH="0" baseline="0" smtClean="0">
                          <a:ln>
                            <a:noFill/>
                          </a:ln>
                          <a:solidFill>
                            <a:schemeClr val="tx1"/>
                          </a:solidFill>
                          <a:effectLst/>
                          <a:latin typeface="Calibri" pitchFamily="34" charset="0"/>
                          <a:ea typeface="宋体" pitchFamily="2" charset="-122"/>
                        </a:rPr>
                        <a:t>PE (as at January 31, 2011)</a:t>
                      </a:r>
                    </a:p>
                  </a:txBody>
                  <a:tcPr marL="73891" marR="73891" marT="36945" marB="36945"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500" b="0" i="0" u="none" strike="noStrike" cap="none" normalizeH="0" baseline="0" smtClean="0">
                          <a:ln>
                            <a:noFill/>
                          </a:ln>
                          <a:solidFill>
                            <a:schemeClr val="tx1"/>
                          </a:solidFill>
                          <a:effectLst/>
                          <a:latin typeface="Calibri" pitchFamily="34" charset="0"/>
                          <a:ea typeface="宋体" pitchFamily="2" charset="-122"/>
                        </a:rPr>
                        <a:t>HK$187 million</a:t>
                      </a:r>
                      <a:br>
                        <a:rPr kumimoji="0" lang="en-CA" sz="1500" b="0" i="0" u="none" strike="noStrike" cap="none" normalizeH="0" baseline="0" smtClean="0">
                          <a:ln>
                            <a:noFill/>
                          </a:ln>
                          <a:solidFill>
                            <a:schemeClr val="tx1"/>
                          </a:solidFill>
                          <a:effectLst/>
                          <a:latin typeface="Calibri" pitchFamily="34" charset="0"/>
                          <a:ea typeface="宋体" pitchFamily="2" charset="-122"/>
                        </a:rPr>
                      </a:br>
                      <a:r>
                        <a:rPr kumimoji="0" lang="en-CA" sz="1500" b="0" i="0" u="none" strike="noStrike" cap="none" normalizeH="0" baseline="0" smtClean="0">
                          <a:ln>
                            <a:noFill/>
                          </a:ln>
                          <a:solidFill>
                            <a:schemeClr val="tx1"/>
                          </a:solidFill>
                          <a:effectLst/>
                          <a:latin typeface="Calibri" pitchFamily="34" charset="0"/>
                          <a:ea typeface="宋体" pitchFamily="2" charset="-122"/>
                        </a:rPr>
                        <a:t>HK$0.0195</a:t>
                      </a:r>
                      <a:br>
                        <a:rPr kumimoji="0" lang="en-CA" sz="1500" b="0" i="0" u="none" strike="noStrike" cap="none" normalizeH="0" baseline="0" smtClean="0">
                          <a:ln>
                            <a:noFill/>
                          </a:ln>
                          <a:solidFill>
                            <a:schemeClr val="tx1"/>
                          </a:solidFill>
                          <a:effectLst/>
                          <a:latin typeface="Calibri" pitchFamily="34" charset="0"/>
                          <a:ea typeface="宋体" pitchFamily="2" charset="-122"/>
                        </a:rPr>
                      </a:br>
                      <a:r>
                        <a:rPr kumimoji="0" lang="en-CA" sz="1500" b="0" i="0" u="none" strike="noStrike" cap="none" normalizeH="0" baseline="0" smtClean="0">
                          <a:ln>
                            <a:noFill/>
                          </a:ln>
                          <a:solidFill>
                            <a:schemeClr val="tx1"/>
                          </a:solidFill>
                          <a:effectLst/>
                          <a:latin typeface="Calibri" pitchFamily="34" charset="0"/>
                          <a:ea typeface="宋体" pitchFamily="2" charset="-122"/>
                        </a:rPr>
                        <a:t>30.3</a:t>
                      </a:r>
                    </a:p>
                  </a:txBody>
                  <a:tcPr marL="73891" marR="73891" marT="36945" marB="36945" horzOverflow="overflow">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28600" y="228600"/>
            <a:ext cx="8001000" cy="649288"/>
          </a:xfrm>
        </p:spPr>
        <p:txBody>
          <a:bodyPr/>
          <a:lstStyle/>
          <a:p>
            <a:r>
              <a:rPr lang="en-US" sz="4000" smtClean="0">
                <a:ea typeface="宋体" pitchFamily="2" charset="-122"/>
                <a:cs typeface="Calibri" pitchFamily="34" charset="0"/>
              </a:rPr>
              <a:t>Hong Kong CPI </a:t>
            </a:r>
            <a:endParaRPr lang="uk-UA" sz="4000" smtClean="0">
              <a:ea typeface="宋体" pitchFamily="2" charset="-122"/>
              <a:cs typeface="Calibri" pitchFamily="34" charset="0"/>
            </a:endParaRPr>
          </a:p>
        </p:txBody>
      </p:sp>
      <p:pic>
        <p:nvPicPr>
          <p:cNvPr id="7171" name="内容占位符 6" descr="CPI.jpg"/>
          <p:cNvPicPr>
            <a:picLocks noGrp="1" noChangeAspect="1"/>
          </p:cNvPicPr>
          <p:nvPr>
            <p:ph idx="1"/>
          </p:nvPr>
        </p:nvPicPr>
        <p:blipFill>
          <a:blip r:embed="rId3" cstate="print"/>
          <a:srcRect/>
          <a:stretch>
            <a:fillRect/>
          </a:stretch>
        </p:blipFill>
        <p:spPr>
          <a:xfrm>
            <a:off x="1116013" y="1341438"/>
            <a:ext cx="6889750" cy="4525962"/>
          </a:xfr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28600" y="228600"/>
            <a:ext cx="8763000" cy="649288"/>
          </a:xfrm>
        </p:spPr>
        <p:txBody>
          <a:bodyPr/>
          <a:lstStyle/>
          <a:p>
            <a:r>
              <a:rPr lang="en-US" altLang="zh-CN" smtClean="0"/>
              <a:t>Project Completion Schedule</a:t>
            </a:r>
            <a:endParaRPr lang="uk-UA" smtClean="0">
              <a:ea typeface="宋体" pitchFamily="2" charset="-122"/>
            </a:endParaRPr>
          </a:p>
        </p:txBody>
      </p:sp>
      <p:sp>
        <p:nvSpPr>
          <p:cNvPr id="62467" name="Rectangle 3"/>
          <p:cNvSpPr>
            <a:spLocks noGrp="1" noChangeArrowheads="1"/>
          </p:cNvSpPr>
          <p:nvPr>
            <p:ph idx="1"/>
          </p:nvPr>
        </p:nvSpPr>
        <p:spPr>
          <a:xfrm>
            <a:off x="457200" y="1143000"/>
            <a:ext cx="7643813" cy="838200"/>
          </a:xfrm>
        </p:spPr>
        <p:txBody>
          <a:bodyPr/>
          <a:lstStyle/>
          <a:p>
            <a:pPr algn="ctr">
              <a:lnSpc>
                <a:spcPct val="70000"/>
              </a:lnSpc>
              <a:buFontTx/>
              <a:buNone/>
            </a:pPr>
            <a:r>
              <a:rPr lang="en-US" altLang="zh-CN" sz="2000" b="1" smtClean="0">
                <a:cs typeface="Times New Roman" pitchFamily="18" charset="0"/>
              </a:rPr>
              <a:t>	Properties for/under development</a:t>
            </a:r>
          </a:p>
          <a:p>
            <a:pPr>
              <a:lnSpc>
                <a:spcPct val="70000"/>
              </a:lnSpc>
              <a:buFontTx/>
              <a:buNone/>
            </a:pPr>
            <a:endParaRPr lang="en-US" altLang="zh-CN" sz="1800" smtClean="0"/>
          </a:p>
          <a:p>
            <a:pPr>
              <a:lnSpc>
                <a:spcPct val="70000"/>
              </a:lnSpc>
              <a:buFontTx/>
              <a:buNone/>
            </a:pPr>
            <a:r>
              <a:rPr lang="en-US" altLang="zh-CN" sz="1800" b="1" u="sng" smtClean="0"/>
              <a:t>Projects in Hong Kong</a:t>
            </a:r>
          </a:p>
          <a:p>
            <a:pPr>
              <a:lnSpc>
                <a:spcPct val="70000"/>
              </a:lnSpc>
              <a:buFontTx/>
              <a:buNone/>
            </a:pPr>
            <a:endParaRPr lang="en-US" altLang="zh-CN" sz="1800" smtClean="0"/>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62469" name="Picture 32"/>
          <p:cNvPicPr>
            <a:picLocks noChangeAspect="1" noChangeArrowheads="1"/>
          </p:cNvPicPr>
          <p:nvPr/>
        </p:nvPicPr>
        <p:blipFill>
          <a:blip r:embed="rId3" cstate="print"/>
          <a:srcRect/>
          <a:stretch>
            <a:fillRect/>
          </a:stretch>
        </p:blipFill>
        <p:spPr bwMode="auto">
          <a:xfrm>
            <a:off x="762000" y="1981200"/>
            <a:ext cx="6657975" cy="4210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28600" y="228600"/>
            <a:ext cx="8763000" cy="649288"/>
          </a:xfrm>
        </p:spPr>
        <p:txBody>
          <a:bodyPr/>
          <a:lstStyle/>
          <a:p>
            <a:r>
              <a:rPr lang="en-US" altLang="zh-CN" smtClean="0"/>
              <a:t>Project Completion Schedule</a:t>
            </a:r>
            <a:endParaRPr lang="uk-UA" smtClean="0">
              <a:ea typeface="宋体" pitchFamily="2" charset="-122"/>
            </a:endParaRPr>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63492" name="Picture 7"/>
          <p:cNvPicPr>
            <a:picLocks noChangeAspect="1" noChangeArrowheads="1"/>
          </p:cNvPicPr>
          <p:nvPr/>
        </p:nvPicPr>
        <p:blipFill>
          <a:blip r:embed="rId3" cstate="print"/>
          <a:srcRect/>
          <a:stretch>
            <a:fillRect/>
          </a:stretch>
        </p:blipFill>
        <p:spPr bwMode="auto">
          <a:xfrm>
            <a:off x="7292975" y="1981200"/>
            <a:ext cx="1851025" cy="1219200"/>
          </a:xfrm>
          <a:prstGeom prst="rect">
            <a:avLst/>
          </a:prstGeom>
          <a:noFill/>
          <a:ln w="9525">
            <a:noFill/>
            <a:miter lim="800000"/>
            <a:headEnd/>
            <a:tailEnd/>
          </a:ln>
        </p:spPr>
      </p:pic>
      <p:pic>
        <p:nvPicPr>
          <p:cNvPr id="63493" name="Picture 7"/>
          <p:cNvPicPr>
            <a:picLocks noChangeAspect="1" noChangeArrowheads="1"/>
          </p:cNvPicPr>
          <p:nvPr/>
        </p:nvPicPr>
        <p:blipFill>
          <a:blip r:embed="rId4" cstate="print"/>
          <a:srcRect/>
          <a:stretch>
            <a:fillRect/>
          </a:stretch>
        </p:blipFill>
        <p:spPr bwMode="auto">
          <a:xfrm>
            <a:off x="0" y="1341438"/>
            <a:ext cx="7275513" cy="4786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rtlCol="0">
            <a:normAutofit fontScale="90000"/>
          </a:bodyPr>
          <a:lstStyle/>
          <a:p>
            <a:pPr fontAlgn="auto">
              <a:spcAft>
                <a:spcPts val="0"/>
              </a:spcAft>
              <a:defRPr/>
            </a:pPr>
            <a:r>
              <a:rPr lang="en-US" altLang="zh-CN" sz="4000" dirty="0" smtClean="0"/>
              <a:t>Mainland China and Overseas Projects</a:t>
            </a:r>
            <a:r>
              <a:rPr lang="en-US" altLang="zh-CN" sz="4000" b="1" u="sng" dirty="0" smtClean="0"/>
              <a:t/>
            </a:r>
            <a:br>
              <a:rPr lang="en-US" altLang="zh-CN" sz="4000" b="1" u="sng" dirty="0" smtClean="0"/>
            </a:br>
            <a:endParaRPr lang="en-US" altLang="zh-CN" sz="4000" dirty="0" smtClean="0"/>
          </a:p>
        </p:txBody>
      </p:sp>
      <p:pic>
        <p:nvPicPr>
          <p:cNvPr id="64515" name="Picture 2"/>
          <p:cNvPicPr>
            <a:picLocks noGrp="1" noChangeAspect="1" noChangeArrowheads="1"/>
          </p:cNvPicPr>
          <p:nvPr>
            <p:ph idx="1"/>
          </p:nvPr>
        </p:nvPicPr>
        <p:blipFill>
          <a:blip r:embed="rId2" cstate="print"/>
          <a:srcRect/>
          <a:stretch>
            <a:fillRect/>
          </a:stretch>
        </p:blipFill>
        <p:spPr>
          <a:xfrm>
            <a:off x="571500" y="1000125"/>
            <a:ext cx="7929563" cy="4410075"/>
          </a:xfrm>
        </p:spPr>
      </p:pic>
      <p:pic>
        <p:nvPicPr>
          <p:cNvPr id="64516" name="Picture 3"/>
          <p:cNvPicPr>
            <a:picLocks noChangeAspect="1" noChangeArrowheads="1"/>
          </p:cNvPicPr>
          <p:nvPr/>
        </p:nvPicPr>
        <p:blipFill>
          <a:blip r:embed="rId3" cstate="print"/>
          <a:srcRect/>
          <a:stretch>
            <a:fillRect/>
          </a:stretch>
        </p:blipFill>
        <p:spPr bwMode="auto">
          <a:xfrm>
            <a:off x="571500" y="5581650"/>
            <a:ext cx="7715250" cy="1276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228600" y="228600"/>
            <a:ext cx="8763000" cy="649288"/>
          </a:xfrm>
        </p:spPr>
        <p:txBody>
          <a:bodyPr/>
          <a:lstStyle/>
          <a:p>
            <a:r>
              <a:rPr lang="en-CA" sz="2800" smtClean="0">
                <a:ea typeface="宋体" pitchFamily="2" charset="-122"/>
              </a:rPr>
              <a:t>Developments Completed and Scheduled for completion in 2010</a:t>
            </a:r>
            <a:endParaRPr lang="uk-UA" sz="2800" smtClean="0">
              <a:ea typeface="宋体" pitchFamily="2" charset="-122"/>
            </a:endParaRPr>
          </a:p>
        </p:txBody>
      </p:sp>
      <p:sp>
        <p:nvSpPr>
          <p:cNvPr id="65539" name="Rectangle 3"/>
          <p:cNvSpPr>
            <a:spLocks noGrp="1" noChangeArrowheads="1"/>
          </p:cNvSpPr>
          <p:nvPr>
            <p:ph idx="1"/>
          </p:nvPr>
        </p:nvSpPr>
        <p:spPr>
          <a:xfrm>
            <a:off x="457200" y="1143000"/>
            <a:ext cx="7643813" cy="304800"/>
          </a:xfrm>
        </p:spPr>
        <p:txBody>
          <a:bodyPr/>
          <a:lstStyle/>
          <a:p>
            <a:pPr>
              <a:lnSpc>
                <a:spcPct val="70000"/>
              </a:lnSpc>
              <a:buFontTx/>
              <a:buNone/>
            </a:pPr>
            <a:endParaRPr lang="en-US" altLang="zh-CN" sz="1800" smtClean="0"/>
          </a:p>
          <a:p>
            <a:pPr>
              <a:lnSpc>
                <a:spcPct val="70000"/>
              </a:lnSpc>
              <a:buFontTx/>
              <a:buNone/>
            </a:pPr>
            <a:endParaRPr lang="en-US" altLang="zh-CN" sz="1800" smtClean="0"/>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65541" name="Picture 9"/>
          <p:cNvPicPr>
            <a:picLocks noChangeAspect="1" noChangeArrowheads="1"/>
          </p:cNvPicPr>
          <p:nvPr/>
        </p:nvPicPr>
        <p:blipFill>
          <a:blip r:embed="rId3" cstate="print"/>
          <a:srcRect/>
          <a:stretch>
            <a:fillRect/>
          </a:stretch>
        </p:blipFill>
        <p:spPr bwMode="auto">
          <a:xfrm>
            <a:off x="7358063" y="1524000"/>
            <a:ext cx="1785937" cy="1576388"/>
          </a:xfrm>
          <a:prstGeom prst="rect">
            <a:avLst/>
          </a:prstGeom>
          <a:noFill/>
          <a:ln w="9525">
            <a:noFill/>
            <a:miter lim="800000"/>
            <a:headEnd/>
            <a:tailEnd/>
          </a:ln>
        </p:spPr>
      </p:pic>
      <p:pic>
        <p:nvPicPr>
          <p:cNvPr id="65542" name="Picture 7"/>
          <p:cNvPicPr>
            <a:picLocks noChangeAspect="1" noChangeArrowheads="1"/>
          </p:cNvPicPr>
          <p:nvPr/>
        </p:nvPicPr>
        <p:blipFill>
          <a:blip r:embed="rId4" cstate="print"/>
          <a:srcRect/>
          <a:stretch>
            <a:fillRect/>
          </a:stretch>
        </p:blipFill>
        <p:spPr bwMode="auto">
          <a:xfrm>
            <a:off x="428625" y="1000125"/>
            <a:ext cx="6786563" cy="585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28600" y="228600"/>
            <a:ext cx="8763000" cy="649288"/>
          </a:xfrm>
        </p:spPr>
        <p:txBody>
          <a:bodyPr/>
          <a:lstStyle/>
          <a:p>
            <a:r>
              <a:rPr lang="en-US" altLang="zh-CN" smtClean="0"/>
              <a:t>Project Completion Schedule</a:t>
            </a:r>
            <a:endParaRPr lang="uk-UA" smtClean="0">
              <a:ea typeface="宋体" pitchFamily="2" charset="-122"/>
            </a:endParaRPr>
          </a:p>
        </p:txBody>
      </p:sp>
      <p:sp>
        <p:nvSpPr>
          <p:cNvPr id="66563" name="Rectangle 3"/>
          <p:cNvSpPr>
            <a:spLocks noGrp="1" noChangeArrowheads="1"/>
          </p:cNvSpPr>
          <p:nvPr>
            <p:ph idx="1"/>
          </p:nvPr>
        </p:nvSpPr>
        <p:spPr>
          <a:xfrm>
            <a:off x="457200" y="1143000"/>
            <a:ext cx="7643813" cy="304800"/>
          </a:xfrm>
        </p:spPr>
        <p:txBody>
          <a:bodyPr/>
          <a:lstStyle/>
          <a:p>
            <a:pPr>
              <a:lnSpc>
                <a:spcPct val="70000"/>
              </a:lnSpc>
              <a:buFontTx/>
              <a:buNone/>
            </a:pPr>
            <a:endParaRPr lang="en-US" altLang="zh-CN" sz="1800" smtClean="0"/>
          </a:p>
          <a:p>
            <a:pPr>
              <a:lnSpc>
                <a:spcPct val="70000"/>
              </a:lnSpc>
              <a:buFontTx/>
              <a:buNone/>
            </a:pPr>
            <a:endParaRPr lang="en-US" altLang="zh-CN" sz="1800" smtClean="0"/>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66565" name="Picture 8"/>
          <p:cNvPicPr>
            <a:picLocks noChangeAspect="1" noChangeArrowheads="1"/>
          </p:cNvPicPr>
          <p:nvPr/>
        </p:nvPicPr>
        <p:blipFill>
          <a:blip r:embed="rId3" cstate="print"/>
          <a:srcRect/>
          <a:stretch>
            <a:fillRect/>
          </a:stretch>
        </p:blipFill>
        <p:spPr bwMode="auto">
          <a:xfrm>
            <a:off x="914400" y="1014413"/>
            <a:ext cx="6781800" cy="5843587"/>
          </a:xfrm>
          <a:prstGeom prst="rect">
            <a:avLst/>
          </a:prstGeom>
          <a:noFill/>
          <a:ln w="9525">
            <a:noFill/>
            <a:miter lim="800000"/>
            <a:headEnd/>
            <a:tailEnd/>
          </a:ln>
        </p:spPr>
      </p:pic>
      <p:pic>
        <p:nvPicPr>
          <p:cNvPr id="66566" name="Picture 9"/>
          <p:cNvPicPr>
            <a:picLocks noChangeAspect="1" noChangeArrowheads="1"/>
          </p:cNvPicPr>
          <p:nvPr/>
        </p:nvPicPr>
        <p:blipFill>
          <a:blip r:embed="rId4" cstate="print"/>
          <a:srcRect/>
          <a:stretch>
            <a:fillRect/>
          </a:stretch>
        </p:blipFill>
        <p:spPr bwMode="auto">
          <a:xfrm>
            <a:off x="6707188" y="1524000"/>
            <a:ext cx="2436812" cy="1576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28600" y="228600"/>
            <a:ext cx="7543800" cy="649288"/>
          </a:xfrm>
        </p:spPr>
        <p:txBody>
          <a:bodyPr/>
          <a:lstStyle/>
          <a:p>
            <a:r>
              <a:rPr lang="en-US" altLang="zh-CN" smtClean="0"/>
              <a:t>Completed Developments</a:t>
            </a:r>
            <a:endParaRPr lang="uk-UA" smtClean="0">
              <a:ea typeface="宋体" pitchFamily="2" charset="-122"/>
            </a:endParaRPr>
          </a:p>
        </p:txBody>
      </p:sp>
      <p:sp>
        <p:nvSpPr>
          <p:cNvPr id="23555" name="Rectangle 3"/>
          <p:cNvSpPr>
            <a:spLocks noGrp="1" noChangeArrowheads="1"/>
          </p:cNvSpPr>
          <p:nvPr>
            <p:ph idx="1"/>
          </p:nvPr>
        </p:nvSpPr>
        <p:spPr>
          <a:xfrm>
            <a:off x="533400" y="1447800"/>
            <a:ext cx="8153400" cy="3810000"/>
          </a:xfrm>
        </p:spPr>
        <p:txBody>
          <a:bodyPr numCol="3" rtlCol="0">
            <a:noAutofit/>
          </a:bodyPr>
          <a:lstStyle/>
          <a:p>
            <a:pPr marL="0" fontAlgn="auto">
              <a:spcBef>
                <a:spcPts val="0"/>
              </a:spcBef>
              <a:spcAft>
                <a:spcPts val="0"/>
              </a:spcAft>
              <a:buFont typeface="Wingdings 2"/>
              <a:buNone/>
              <a:defRPr/>
            </a:pPr>
            <a:r>
              <a:rPr lang="en-US" sz="1200" b="1" dirty="0" smtClean="0"/>
              <a:t>Banyan Garden</a:t>
            </a:r>
            <a:br>
              <a:rPr lang="en-US" sz="1200" b="1" dirty="0" smtClean="0"/>
            </a:br>
            <a:r>
              <a:rPr lang="en-US" sz="1200" b="1" dirty="0" err="1" smtClean="0"/>
              <a:t>Bayshore</a:t>
            </a:r>
            <a:r>
              <a:rPr lang="en-US" sz="1200" b="1" dirty="0" smtClean="0"/>
              <a:t> Towers</a:t>
            </a:r>
          </a:p>
          <a:p>
            <a:pPr marL="0" fontAlgn="auto">
              <a:spcBef>
                <a:spcPts val="0"/>
              </a:spcBef>
              <a:spcAft>
                <a:spcPts val="0"/>
              </a:spcAft>
              <a:buFont typeface="Wingdings 2"/>
              <a:buNone/>
              <a:defRPr/>
            </a:pPr>
            <a:r>
              <a:rPr lang="en-US" sz="1200" b="1" dirty="0" smtClean="0"/>
              <a:t>Bella Vista</a:t>
            </a:r>
            <a:br>
              <a:rPr lang="en-US" sz="1200" b="1" dirty="0" smtClean="0"/>
            </a:br>
            <a:r>
              <a:rPr lang="en-US" sz="1200" b="1" dirty="0" smtClean="0"/>
              <a:t>Belvedere Garden </a:t>
            </a:r>
            <a:r>
              <a:rPr lang="en-US" sz="1200" b="1" dirty="0" smtClean="0">
                <a:hlinkClick r:id="rId3"/>
              </a:rPr>
              <a:t/>
            </a:r>
            <a:br>
              <a:rPr lang="en-US" sz="1200" b="1" dirty="0" smtClean="0">
                <a:hlinkClick r:id="rId3"/>
              </a:rPr>
            </a:br>
            <a:r>
              <a:rPr lang="en-US" sz="1200" b="1" dirty="0" err="1" smtClean="0"/>
              <a:t>Braemar</a:t>
            </a:r>
            <a:r>
              <a:rPr lang="en-US" sz="1200" b="1" dirty="0" smtClean="0"/>
              <a:t> Hill Mansions</a:t>
            </a:r>
            <a:br>
              <a:rPr lang="en-US" sz="1200" b="1" dirty="0" smtClean="0"/>
            </a:br>
            <a:r>
              <a:rPr lang="en-US" sz="1200" b="1" dirty="0" smtClean="0"/>
              <a:t>CASA 880 </a:t>
            </a:r>
            <a:br>
              <a:rPr lang="en-US" sz="1200" b="1" dirty="0" smtClean="0"/>
            </a:br>
            <a:r>
              <a:rPr lang="en-US" sz="1200" b="1" dirty="0" smtClean="0"/>
              <a:t>CASA 880</a:t>
            </a:r>
          </a:p>
          <a:p>
            <a:pPr marL="0" fontAlgn="auto">
              <a:spcBef>
                <a:spcPts val="0"/>
              </a:spcBef>
              <a:spcAft>
                <a:spcPts val="0"/>
              </a:spcAft>
              <a:buFont typeface="Wingdings 2"/>
              <a:buNone/>
              <a:defRPr/>
            </a:pPr>
            <a:r>
              <a:rPr lang="en-US" sz="1200" b="1" dirty="0" smtClean="0"/>
              <a:t>Caribbean Coast Phase 1 </a:t>
            </a:r>
            <a:br>
              <a:rPr lang="en-US" sz="1200" b="1" dirty="0" smtClean="0"/>
            </a:br>
            <a:r>
              <a:rPr lang="en-US" sz="1200" b="1" dirty="0" smtClean="0"/>
              <a:t>Caribbean Coast Phase 2 </a:t>
            </a:r>
            <a:r>
              <a:rPr lang="en-US" sz="1200" b="1" dirty="0" smtClean="0">
                <a:hlinkClick r:id="rId4"/>
              </a:rPr>
              <a:t/>
            </a:r>
            <a:br>
              <a:rPr lang="en-US" sz="1200" b="1" dirty="0" smtClean="0">
                <a:hlinkClick r:id="rId4"/>
              </a:rPr>
            </a:br>
            <a:r>
              <a:rPr lang="en-US" sz="1200" b="1" dirty="0" smtClean="0"/>
              <a:t>Caribbean Coast Phase 3</a:t>
            </a:r>
            <a:br>
              <a:rPr lang="en-US" sz="1200" b="1" dirty="0" smtClean="0"/>
            </a:br>
            <a:r>
              <a:rPr lang="en-US" sz="1200" b="1" dirty="0" smtClean="0"/>
              <a:t>Caribbean Coast Phase 4</a:t>
            </a:r>
            <a:br>
              <a:rPr lang="en-US" sz="1200" b="1" dirty="0" smtClean="0"/>
            </a:br>
            <a:r>
              <a:rPr lang="en-US" sz="1200" b="1" dirty="0" smtClean="0"/>
              <a:t>Celestial Heights (Phase 1)</a:t>
            </a:r>
            <a:br>
              <a:rPr lang="en-US" sz="1200" b="1" dirty="0" smtClean="0"/>
            </a:br>
            <a:r>
              <a:rPr lang="en-US" sz="1200" b="1" dirty="0" smtClean="0"/>
              <a:t>Central Park Towers</a:t>
            </a:r>
            <a:br>
              <a:rPr lang="en-US" sz="1200" b="1" dirty="0" smtClean="0"/>
            </a:br>
            <a:r>
              <a:rPr lang="en-US" sz="1200" b="1" dirty="0" smtClean="0"/>
              <a:t>City Garden</a:t>
            </a:r>
            <a:br>
              <a:rPr lang="en-US" sz="1200" b="1" dirty="0" smtClean="0"/>
            </a:br>
            <a:r>
              <a:rPr lang="en-US" sz="1200" b="1" dirty="0" smtClean="0"/>
              <a:t>City One </a:t>
            </a:r>
            <a:r>
              <a:rPr lang="en-US" sz="1200" b="1" dirty="0" err="1" smtClean="0"/>
              <a:t>Shatin</a:t>
            </a:r>
            <a:r>
              <a:rPr lang="en-US" sz="1200" b="1" dirty="0" smtClean="0"/>
              <a:t> </a:t>
            </a:r>
            <a:br>
              <a:rPr lang="en-US" sz="1200" b="1" dirty="0" smtClean="0"/>
            </a:br>
            <a:r>
              <a:rPr lang="en-US" sz="1200" b="1" dirty="0" err="1" smtClean="0"/>
              <a:t>DeerHill</a:t>
            </a:r>
            <a:r>
              <a:rPr lang="en-US" sz="1200" b="1" dirty="0" smtClean="0"/>
              <a:t> Bay </a:t>
            </a:r>
            <a:br>
              <a:rPr lang="en-US" sz="1200" b="1" dirty="0" smtClean="0"/>
            </a:br>
            <a:r>
              <a:rPr lang="en-US" sz="1200" b="1" dirty="0" smtClean="0"/>
              <a:t>Elite Villas </a:t>
            </a:r>
            <a:br>
              <a:rPr lang="en-US" sz="1200" b="1" dirty="0" smtClean="0"/>
            </a:br>
            <a:r>
              <a:rPr lang="en-US" sz="1200" b="1" dirty="0" smtClean="0"/>
              <a:t>Elizabeth House</a:t>
            </a:r>
            <a:br>
              <a:rPr lang="en-US" sz="1200" b="1" dirty="0" smtClean="0"/>
            </a:br>
            <a:r>
              <a:rPr lang="en-US" sz="1200" b="1" dirty="0" err="1" smtClean="0"/>
              <a:t>Estoril</a:t>
            </a:r>
            <a:r>
              <a:rPr lang="en-US" sz="1200" b="1" dirty="0" smtClean="0"/>
              <a:t> Court </a:t>
            </a:r>
            <a:br>
              <a:rPr lang="en-US" sz="1200" b="1" dirty="0" smtClean="0"/>
            </a:br>
            <a:r>
              <a:rPr lang="en-US" sz="1200" b="1" dirty="0" smtClean="0"/>
              <a:t>Hampton Place</a:t>
            </a:r>
            <a:br>
              <a:rPr lang="en-US" sz="1200" b="1" dirty="0" smtClean="0"/>
            </a:br>
            <a:r>
              <a:rPr lang="en-US" sz="1200" b="1" dirty="0" err="1" smtClean="0"/>
              <a:t>Harbourfront</a:t>
            </a:r>
            <a:r>
              <a:rPr lang="en-US" sz="1200" b="1" dirty="0" smtClean="0"/>
              <a:t> Landmark</a:t>
            </a:r>
            <a:br>
              <a:rPr lang="en-US" sz="1200" b="1" dirty="0" smtClean="0"/>
            </a:br>
            <a:r>
              <a:rPr lang="en-US" sz="1200" b="1" dirty="0" smtClean="0"/>
              <a:t>Jubilee Garden</a:t>
            </a:r>
            <a:r>
              <a:rPr lang="en-US" sz="1200" b="1" dirty="0" smtClean="0">
                <a:hlinkClick r:id="rId5"/>
              </a:rPr>
              <a:t/>
            </a:r>
            <a:br>
              <a:rPr lang="en-US" sz="1200" b="1" dirty="0" smtClean="0">
                <a:hlinkClick r:id="rId5"/>
              </a:rPr>
            </a:br>
            <a:r>
              <a:rPr lang="en-US" sz="1200" b="1" dirty="0" err="1" smtClean="0"/>
              <a:t>Kingswood</a:t>
            </a:r>
            <a:r>
              <a:rPr lang="en-US" sz="1200" b="1" dirty="0" smtClean="0"/>
              <a:t> Villas</a:t>
            </a:r>
            <a:br>
              <a:rPr lang="en-US" sz="1200" b="1" dirty="0" smtClean="0"/>
            </a:br>
            <a:r>
              <a:rPr lang="en-US" sz="1200" b="1" dirty="0" smtClean="0"/>
              <a:t>Laguna City</a:t>
            </a:r>
            <a:br>
              <a:rPr lang="en-US" sz="1200" b="1" dirty="0" smtClean="0"/>
            </a:br>
            <a:r>
              <a:rPr lang="en-US" sz="1200" b="1" dirty="0" smtClean="0"/>
              <a:t>Laguna Verde Phase 4</a:t>
            </a:r>
            <a:br>
              <a:rPr lang="en-US" sz="1200" b="1" dirty="0" smtClean="0"/>
            </a:br>
            <a:r>
              <a:rPr lang="en-US" sz="1200" b="1" dirty="0" smtClean="0"/>
              <a:t>Laguna Verde Phase 5</a:t>
            </a:r>
            <a:br>
              <a:rPr lang="en-US" sz="1200" b="1" dirty="0" smtClean="0"/>
            </a:br>
            <a:r>
              <a:rPr lang="en-US" sz="1200" b="1" dirty="0" smtClean="0"/>
              <a:t>Le Point </a:t>
            </a:r>
            <a:br>
              <a:rPr lang="en-US" sz="1200" b="1" dirty="0" smtClean="0"/>
            </a:br>
            <a:r>
              <a:rPr lang="en-US" sz="1200" b="1" dirty="0" smtClean="0"/>
              <a:t>Lido Garden </a:t>
            </a:r>
            <a:br>
              <a:rPr lang="en-US" sz="1200" b="1" dirty="0" smtClean="0"/>
            </a:br>
            <a:r>
              <a:rPr lang="en-US" sz="1200" b="1" dirty="0" err="1" smtClean="0"/>
              <a:t>Manderly</a:t>
            </a:r>
            <a:r>
              <a:rPr lang="en-US" sz="1200" b="1" dirty="0" smtClean="0"/>
              <a:t> Garden</a:t>
            </a:r>
            <a:br>
              <a:rPr lang="en-US" sz="1200" b="1" dirty="0" smtClean="0"/>
            </a:br>
            <a:r>
              <a:rPr lang="en-US" sz="1200" b="1" dirty="0" smtClean="0"/>
              <a:t>Metro Town</a:t>
            </a:r>
            <a:br>
              <a:rPr lang="en-US" sz="1200" b="1" dirty="0" smtClean="0"/>
            </a:br>
            <a:r>
              <a:rPr lang="en-US" sz="1200" b="1" dirty="0" smtClean="0"/>
              <a:t>Monte Vista</a:t>
            </a:r>
            <a:br>
              <a:rPr lang="en-US" sz="1200" b="1" dirty="0" smtClean="0"/>
            </a:br>
            <a:r>
              <a:rPr lang="en-US" sz="1200" b="1" dirty="0" smtClean="0"/>
              <a:t>No. 1 Star Street</a:t>
            </a:r>
            <a:br>
              <a:rPr lang="en-US" sz="1200" b="1" dirty="0" smtClean="0"/>
            </a:br>
            <a:r>
              <a:rPr lang="en-US" sz="1200" b="1" dirty="0" smtClean="0"/>
              <a:t>Nob Hill </a:t>
            </a:r>
            <a:br>
              <a:rPr lang="en-US" sz="1200" b="1" dirty="0" smtClean="0"/>
            </a:br>
            <a:r>
              <a:rPr lang="en-US" sz="1200" b="1" dirty="0" smtClean="0"/>
              <a:t>One Beacon Hill</a:t>
            </a:r>
            <a:br>
              <a:rPr lang="en-US" sz="1200" b="1" dirty="0" smtClean="0"/>
            </a:br>
            <a:r>
              <a:rPr lang="en-US" sz="1200" b="1" dirty="0" smtClean="0"/>
              <a:t>Princeton Tower</a:t>
            </a:r>
            <a:br>
              <a:rPr lang="en-US" sz="1200" b="1" dirty="0" smtClean="0"/>
            </a:br>
            <a:r>
              <a:rPr lang="en-US" sz="1200" b="1" dirty="0" smtClean="0"/>
              <a:t>Queen's Terrace</a:t>
            </a:r>
            <a:r>
              <a:rPr lang="en-US" sz="1200" b="1" dirty="0" smtClean="0">
                <a:hlinkClick r:id="rId6"/>
              </a:rPr>
              <a:t/>
            </a:r>
            <a:br>
              <a:rPr lang="en-US" sz="1200" b="1" dirty="0" smtClean="0">
                <a:hlinkClick r:id="rId6"/>
              </a:rPr>
            </a:br>
            <a:r>
              <a:rPr lang="en-US" sz="1200" b="1" dirty="0" smtClean="0"/>
              <a:t>Rhine Garden &amp; Rhine Terrace </a:t>
            </a:r>
          </a:p>
          <a:p>
            <a:pPr marL="0" fontAlgn="auto">
              <a:spcBef>
                <a:spcPts val="0"/>
              </a:spcBef>
              <a:spcAft>
                <a:spcPts val="0"/>
              </a:spcAft>
              <a:buFont typeface="Wingdings 2"/>
              <a:buNone/>
              <a:defRPr/>
            </a:pPr>
            <a:r>
              <a:rPr lang="en-US" sz="1200" b="1" dirty="0" smtClean="0"/>
              <a:t>Robinson Heights</a:t>
            </a:r>
            <a:br>
              <a:rPr lang="en-US" sz="1200" b="1" dirty="0" smtClean="0"/>
            </a:br>
            <a:r>
              <a:rPr lang="en-US" sz="1200" b="1" dirty="0" smtClean="0"/>
              <a:t>Sausalito</a:t>
            </a:r>
            <a:br>
              <a:rPr lang="en-US" sz="1200" b="1" dirty="0" smtClean="0"/>
            </a:br>
            <a:r>
              <a:rPr lang="en-US" sz="1200" b="1" dirty="0" err="1" smtClean="0"/>
              <a:t>Sceneway</a:t>
            </a:r>
            <a:r>
              <a:rPr lang="en-US" sz="1200" b="1" dirty="0" smtClean="0"/>
              <a:t> Garden </a:t>
            </a:r>
            <a:br>
              <a:rPr lang="en-US" sz="1200" b="1" dirty="0" smtClean="0"/>
            </a:br>
            <a:r>
              <a:rPr lang="en-US" sz="1200" b="1" dirty="0" smtClean="0"/>
              <a:t>Seasons Monarch</a:t>
            </a:r>
            <a:br>
              <a:rPr lang="en-US" sz="1200" b="1" dirty="0" smtClean="0"/>
            </a:br>
            <a:r>
              <a:rPr lang="en-US" sz="1200" b="1" dirty="0" smtClean="0"/>
              <a:t>Seasons Palace</a:t>
            </a:r>
            <a:br>
              <a:rPr lang="en-US" sz="1200" b="1" dirty="0" smtClean="0"/>
            </a:br>
            <a:r>
              <a:rPr lang="en-US" sz="1200" b="1" dirty="0" smtClean="0"/>
              <a:t>Sheffield Villas </a:t>
            </a:r>
            <a:br>
              <a:rPr lang="en-US" sz="1200" b="1" dirty="0" smtClean="0"/>
            </a:br>
            <a:r>
              <a:rPr lang="en-US" sz="1200" b="1" dirty="0" smtClean="0"/>
              <a:t>Sky Tower</a:t>
            </a:r>
            <a:br>
              <a:rPr lang="en-US" sz="1200" b="1" dirty="0" smtClean="0"/>
            </a:br>
            <a:r>
              <a:rPr lang="en-US" sz="1200" b="1" dirty="0" smtClean="0"/>
              <a:t>St. Paul's Terrace</a:t>
            </a:r>
            <a:br>
              <a:rPr lang="en-US" sz="1200" b="1" dirty="0" smtClean="0"/>
            </a:br>
            <a:r>
              <a:rPr lang="en-US" sz="1200" b="1" dirty="0" smtClean="0"/>
              <a:t>The Apex</a:t>
            </a:r>
            <a:br>
              <a:rPr lang="en-US" sz="1200" b="1" dirty="0" smtClean="0"/>
            </a:br>
            <a:r>
              <a:rPr lang="en-US" sz="1200" b="1" dirty="0" smtClean="0"/>
              <a:t>The </a:t>
            </a:r>
            <a:r>
              <a:rPr lang="en-US" sz="1200" b="1" dirty="0" err="1" smtClean="0"/>
              <a:t>Cairnhill</a:t>
            </a:r>
            <a:r>
              <a:rPr lang="en-US" sz="1200" b="1" dirty="0" smtClean="0"/>
              <a:t/>
            </a:r>
            <a:br>
              <a:rPr lang="en-US" sz="1200" b="1" dirty="0" smtClean="0"/>
            </a:br>
            <a:r>
              <a:rPr lang="en-US" sz="1200" b="1" dirty="0" smtClean="0"/>
              <a:t>The Capitol</a:t>
            </a:r>
            <a:br>
              <a:rPr lang="en-US" sz="1200" b="1" dirty="0" smtClean="0"/>
            </a:br>
            <a:r>
              <a:rPr lang="en-US" sz="1200" b="1" dirty="0" smtClean="0"/>
              <a:t>The Grand Panorama</a:t>
            </a:r>
            <a:br>
              <a:rPr lang="en-US" sz="1200" b="1" dirty="0" smtClean="0"/>
            </a:br>
            <a:r>
              <a:rPr lang="en-US" sz="1200" b="1" dirty="0" smtClean="0"/>
              <a:t>The Legend at </a:t>
            </a:r>
            <a:r>
              <a:rPr lang="en-US" sz="1200" b="1" dirty="0" err="1" smtClean="0"/>
              <a:t>Jardine's</a:t>
            </a:r>
            <a:r>
              <a:rPr lang="en-US" sz="1200" b="1" dirty="0" smtClean="0"/>
              <a:t> </a:t>
            </a:r>
          </a:p>
          <a:p>
            <a:pPr marL="0" fontAlgn="auto">
              <a:spcBef>
                <a:spcPts val="0"/>
              </a:spcBef>
              <a:spcAft>
                <a:spcPts val="0"/>
              </a:spcAft>
              <a:buFont typeface="Wingdings 2"/>
              <a:buNone/>
              <a:defRPr/>
            </a:pPr>
            <a:r>
              <a:rPr lang="en-US" sz="1200" b="1" dirty="0" smtClean="0"/>
              <a:t>The Metropolis Residence</a:t>
            </a:r>
            <a:br>
              <a:rPr lang="en-US" sz="1200" b="1" dirty="0" smtClean="0"/>
            </a:br>
            <a:r>
              <a:rPr lang="en-US" sz="1200" b="1" dirty="0" smtClean="0"/>
              <a:t>The Pacifica Phase 1</a:t>
            </a:r>
            <a:br>
              <a:rPr lang="en-US" sz="1200" b="1" dirty="0" smtClean="0"/>
            </a:br>
            <a:r>
              <a:rPr lang="en-US" sz="1200" b="1" dirty="0" smtClean="0"/>
              <a:t>The Pacifica Phase 2</a:t>
            </a:r>
            <a:br>
              <a:rPr lang="en-US" sz="1200" b="1" dirty="0" smtClean="0"/>
            </a:br>
            <a:r>
              <a:rPr lang="en-US" sz="1200" b="1" dirty="0" smtClean="0"/>
              <a:t>The Paramount </a:t>
            </a:r>
            <a:br>
              <a:rPr lang="en-US" sz="1200" b="1" dirty="0" smtClean="0"/>
            </a:br>
            <a:r>
              <a:rPr lang="en-US" sz="1200" b="1" dirty="0" smtClean="0"/>
              <a:t>The Portofino</a:t>
            </a:r>
            <a:br>
              <a:rPr lang="en-US" sz="1200" b="1" dirty="0" smtClean="0"/>
            </a:br>
            <a:r>
              <a:rPr lang="en-US" sz="1200" b="1" dirty="0" smtClean="0"/>
              <a:t>The Victoria Towers</a:t>
            </a:r>
            <a:br>
              <a:rPr lang="en-US" sz="1200" b="1" dirty="0" smtClean="0"/>
            </a:br>
            <a:r>
              <a:rPr lang="en-US" sz="1200" b="1" dirty="0" smtClean="0"/>
              <a:t>Tierra Verde </a:t>
            </a:r>
            <a:br>
              <a:rPr lang="en-US" sz="1200" b="1" dirty="0" smtClean="0"/>
            </a:br>
            <a:r>
              <a:rPr lang="en-US" sz="1200" b="1" dirty="0" err="1" smtClean="0"/>
              <a:t>Tsing</a:t>
            </a:r>
            <a:r>
              <a:rPr lang="en-US" sz="1200" b="1" dirty="0" smtClean="0"/>
              <a:t> Yi Garden </a:t>
            </a:r>
            <a:br>
              <a:rPr lang="en-US" sz="1200" b="1" dirty="0" smtClean="0"/>
            </a:br>
            <a:r>
              <a:rPr lang="en-US" sz="1200" b="1" dirty="0" smtClean="0"/>
              <a:t>University Court </a:t>
            </a:r>
            <a:br>
              <a:rPr lang="en-US" sz="1200" b="1" dirty="0" smtClean="0"/>
            </a:br>
            <a:r>
              <a:rPr lang="en-US" sz="1200" b="1" dirty="0" smtClean="0"/>
              <a:t>University Heights</a:t>
            </a:r>
            <a:br>
              <a:rPr lang="en-US" sz="1200" b="1" dirty="0" smtClean="0"/>
            </a:br>
            <a:r>
              <a:rPr lang="en-US" sz="1200" b="1" dirty="0" err="1" smtClean="0"/>
              <a:t>Vianni</a:t>
            </a:r>
            <a:r>
              <a:rPr lang="en-US" sz="1200" b="1" dirty="0" smtClean="0"/>
              <a:t> Cove</a:t>
            </a:r>
            <a:br>
              <a:rPr lang="en-US" sz="1200" b="1" dirty="0" smtClean="0"/>
            </a:br>
            <a:r>
              <a:rPr lang="en-US" sz="1200" b="1" dirty="0" smtClean="0"/>
              <a:t>Villa </a:t>
            </a:r>
            <a:r>
              <a:rPr lang="en-US" sz="1200" b="1" dirty="0" err="1" smtClean="0"/>
              <a:t>d'Arte</a:t>
            </a:r>
            <a:r>
              <a:rPr lang="en-US" sz="1200" b="1" dirty="0" smtClean="0"/>
              <a:t> </a:t>
            </a:r>
            <a:br>
              <a:rPr lang="en-US" sz="1200" b="1" dirty="0" smtClean="0"/>
            </a:br>
            <a:r>
              <a:rPr lang="en-US" sz="1200" b="1" dirty="0" smtClean="0"/>
              <a:t>Vista </a:t>
            </a:r>
            <a:r>
              <a:rPr lang="en-US" sz="1200" b="1" dirty="0" err="1" smtClean="0"/>
              <a:t>Paradiso</a:t>
            </a:r>
            <a:r>
              <a:rPr lang="en-US" sz="1100" b="1" dirty="0" smtClean="0">
                <a:hlinkClick r:id="rId7"/>
              </a:rPr>
              <a:t/>
            </a:r>
            <a:br>
              <a:rPr lang="en-US" sz="1100" b="1" dirty="0" smtClean="0">
                <a:hlinkClick r:id="rId7"/>
              </a:rPr>
            </a:br>
            <a:r>
              <a:rPr lang="en-US" sz="1100" b="1" u="sng" dirty="0" smtClean="0"/>
              <a:t/>
            </a:r>
            <a:br>
              <a:rPr lang="en-US" sz="1100" b="1" u="sng" dirty="0" smtClean="0"/>
            </a:br>
            <a:endParaRPr lang="en-US" sz="1100" b="1" dirty="0" smtClean="0"/>
          </a:p>
          <a:p>
            <a:pPr marL="0" fontAlgn="auto">
              <a:lnSpc>
                <a:spcPct val="80000"/>
              </a:lnSpc>
              <a:spcBef>
                <a:spcPts val="0"/>
              </a:spcBef>
              <a:spcAft>
                <a:spcPts val="0"/>
              </a:spcAft>
              <a:buFont typeface="Wingdings 2"/>
              <a:buNone/>
              <a:defRPr/>
            </a:pPr>
            <a:endParaRPr lang="uk-UA" sz="1100" b="1" dirty="0"/>
          </a:p>
        </p:txBody>
      </p:sp>
      <p:pic>
        <p:nvPicPr>
          <p:cNvPr id="5" name="Picture 5"/>
          <p:cNvPicPr>
            <a:picLocks noChangeAspect="1" noChangeArrowheads="1"/>
          </p:cNvPicPr>
          <p:nvPr/>
        </p:nvPicPr>
        <p:blipFill>
          <a:blip r:embed="rId8"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
        <p:nvSpPr>
          <p:cNvPr id="6" name="Rectangle 3"/>
          <p:cNvSpPr txBox="1">
            <a:spLocks noChangeArrowheads="1"/>
          </p:cNvSpPr>
          <p:nvPr/>
        </p:nvSpPr>
        <p:spPr>
          <a:xfrm>
            <a:off x="457200" y="1143000"/>
            <a:ext cx="7643813" cy="304800"/>
          </a:xfrm>
          <a:prstGeom prst="rect">
            <a:avLst/>
          </a:prstGeom>
        </p:spPr>
        <p:txBody>
          <a:bodyPr>
            <a:normAutofit lnSpcReduction="10000"/>
          </a:bodyPr>
          <a:lstStyle/>
          <a:p>
            <a:pPr marL="342900" indent="-342900" algn="ctr" fontAlgn="auto">
              <a:lnSpc>
                <a:spcPct val="80000"/>
              </a:lnSpc>
              <a:spcBef>
                <a:spcPct val="20000"/>
              </a:spcBef>
              <a:spcAft>
                <a:spcPts val="0"/>
              </a:spcAft>
              <a:buClr>
                <a:schemeClr val="accent1"/>
              </a:buClr>
              <a:buSzPct val="70000"/>
              <a:defRPr/>
            </a:pPr>
            <a:r>
              <a:rPr lang="en-US" dirty="0">
                <a:solidFill>
                  <a:schemeClr val="tx2"/>
                </a:solidFill>
                <a:latin typeface="+mn-lt"/>
                <a:ea typeface="+mn-ea"/>
                <a:cs typeface="+mn-cs"/>
              </a:rPr>
              <a:t>	1. Residential / Comprehensive Developments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28600" y="228600"/>
            <a:ext cx="7543800" cy="649288"/>
          </a:xfrm>
        </p:spPr>
        <p:txBody>
          <a:bodyPr/>
          <a:lstStyle/>
          <a:p>
            <a:r>
              <a:rPr lang="en-US" altLang="zh-CN" smtClean="0"/>
              <a:t>Completed developments</a:t>
            </a:r>
            <a:endParaRPr lang="uk-UA" smtClean="0">
              <a:ea typeface="宋体" pitchFamily="2" charset="-122"/>
            </a:endParaRPr>
          </a:p>
        </p:txBody>
      </p:sp>
      <p:sp>
        <p:nvSpPr>
          <p:cNvPr id="23555" name="Rectangle 3"/>
          <p:cNvSpPr>
            <a:spLocks noGrp="1" noChangeArrowheads="1"/>
          </p:cNvSpPr>
          <p:nvPr>
            <p:ph idx="1"/>
          </p:nvPr>
        </p:nvSpPr>
        <p:spPr>
          <a:xfrm>
            <a:off x="533400" y="1676400"/>
            <a:ext cx="5562600" cy="3352800"/>
          </a:xfrm>
        </p:spPr>
        <p:txBody>
          <a:bodyPr numCol="3" rtlCol="0">
            <a:noAutofit/>
          </a:bodyPr>
          <a:lstStyle/>
          <a:p>
            <a:pPr fontAlgn="auto">
              <a:spcAft>
                <a:spcPts val="0"/>
              </a:spcAft>
              <a:buFont typeface="Wingdings 2"/>
              <a:buNone/>
              <a:defRPr/>
            </a:pPr>
            <a:r>
              <a:rPr lang="en-US" sz="1400" b="1" dirty="0" smtClean="0"/>
              <a:t>Harbour Grand Hong Kong</a:t>
            </a:r>
            <a:br>
              <a:rPr lang="en-US" sz="1400" b="1" dirty="0" smtClean="0"/>
            </a:br>
            <a:endParaRPr lang="en-US" sz="1400" b="1" dirty="0" smtClean="0"/>
          </a:p>
          <a:p>
            <a:pPr fontAlgn="auto">
              <a:spcAft>
                <a:spcPts val="0"/>
              </a:spcAft>
              <a:buFont typeface="Wingdings 2"/>
              <a:buNone/>
              <a:defRPr/>
            </a:pPr>
            <a:r>
              <a:rPr lang="en-US" sz="1400" b="1" dirty="0" smtClean="0"/>
              <a:t>Harbour Plaza 8 Degrees</a:t>
            </a:r>
            <a:br>
              <a:rPr lang="en-US" sz="1400" b="1" dirty="0" smtClean="0"/>
            </a:br>
            <a:endParaRPr lang="en-US" sz="1400" b="1" dirty="0" smtClean="0"/>
          </a:p>
          <a:p>
            <a:pPr fontAlgn="auto">
              <a:spcAft>
                <a:spcPts val="0"/>
              </a:spcAft>
              <a:buFont typeface="Wingdings 2"/>
              <a:buNone/>
              <a:defRPr/>
            </a:pPr>
            <a:r>
              <a:rPr lang="en-US" sz="1400" b="1" dirty="0" smtClean="0"/>
              <a:t>Harbour Plaza Metropolis</a:t>
            </a:r>
            <a:br>
              <a:rPr lang="en-US" sz="1400" b="1" dirty="0" smtClean="0"/>
            </a:br>
            <a:endParaRPr lang="en-US" sz="1400" b="1" dirty="0" smtClean="0"/>
          </a:p>
          <a:p>
            <a:pPr fontAlgn="auto">
              <a:spcAft>
                <a:spcPts val="0"/>
              </a:spcAft>
              <a:buFont typeface="Wingdings 2"/>
              <a:buNone/>
              <a:defRPr/>
            </a:pPr>
            <a:r>
              <a:rPr lang="en-US" sz="1400" b="1" dirty="0" smtClean="0"/>
              <a:t>Harbour Plaza North Point </a:t>
            </a:r>
            <a:br>
              <a:rPr lang="en-US" sz="1400" b="1" dirty="0" smtClean="0"/>
            </a:br>
            <a:endParaRPr lang="en-US" sz="1400" b="1" dirty="0" smtClean="0"/>
          </a:p>
          <a:p>
            <a:pPr fontAlgn="auto">
              <a:spcAft>
                <a:spcPts val="0"/>
              </a:spcAft>
              <a:buFont typeface="Wingdings 2"/>
              <a:buNone/>
              <a:defRPr/>
            </a:pPr>
            <a:r>
              <a:rPr lang="en-US" sz="1400" b="1" dirty="0" smtClean="0"/>
              <a:t>Harbour Plaza Resort City</a:t>
            </a:r>
          </a:p>
          <a:p>
            <a:pPr fontAlgn="auto">
              <a:spcAft>
                <a:spcPts val="0"/>
              </a:spcAft>
              <a:buFont typeface="Wingdings 2"/>
              <a:buNone/>
              <a:defRPr/>
            </a:pPr>
            <a:r>
              <a:rPr lang="en-US" sz="1400" b="1" dirty="0" err="1" smtClean="0"/>
              <a:t>Harbourfront</a:t>
            </a:r>
            <a:r>
              <a:rPr lang="en-US" sz="1400" b="1" dirty="0" smtClean="0"/>
              <a:t> Horizon</a:t>
            </a:r>
            <a:br>
              <a:rPr lang="en-US" sz="1400" b="1" dirty="0" smtClean="0"/>
            </a:br>
            <a:endParaRPr lang="en-US" sz="1400" b="1" dirty="0" smtClean="0"/>
          </a:p>
          <a:p>
            <a:pPr fontAlgn="auto">
              <a:spcAft>
                <a:spcPts val="0"/>
              </a:spcAft>
              <a:buFont typeface="Wingdings 2"/>
              <a:buNone/>
              <a:defRPr/>
            </a:pPr>
            <a:r>
              <a:rPr lang="en-US" sz="1400" b="1" dirty="0" err="1" smtClean="0"/>
              <a:t>Harbourview</a:t>
            </a:r>
            <a:r>
              <a:rPr lang="en-US" sz="1400" b="1" dirty="0" smtClean="0"/>
              <a:t> Horizon</a:t>
            </a:r>
            <a:br>
              <a:rPr lang="en-US" sz="1400" b="1" dirty="0" smtClean="0"/>
            </a:br>
            <a:endParaRPr lang="en-US" sz="1400" b="1" dirty="0" smtClean="0"/>
          </a:p>
          <a:p>
            <a:pPr fontAlgn="auto">
              <a:spcAft>
                <a:spcPts val="0"/>
              </a:spcAft>
              <a:buFont typeface="Wingdings 2"/>
              <a:buNone/>
              <a:defRPr/>
            </a:pPr>
            <a:r>
              <a:rPr lang="en-US" sz="1400" b="1" dirty="0" smtClean="0"/>
              <a:t>Horizon Suite Hotel</a:t>
            </a:r>
            <a:br>
              <a:rPr lang="en-US" sz="1400" b="1" dirty="0" smtClean="0"/>
            </a:br>
            <a:endParaRPr lang="en-US" sz="1400" b="1" dirty="0" smtClean="0"/>
          </a:p>
          <a:p>
            <a:pPr fontAlgn="auto">
              <a:spcAft>
                <a:spcPts val="0"/>
              </a:spcAft>
              <a:buFont typeface="Wingdings 2"/>
              <a:buNone/>
              <a:defRPr/>
            </a:pPr>
            <a:r>
              <a:rPr lang="en-US" sz="1400" b="1" dirty="0" smtClean="0"/>
              <a:t>Rambler Garden Hotel</a:t>
            </a:r>
            <a:br>
              <a:rPr lang="en-US" sz="1400" b="1" dirty="0" smtClean="0"/>
            </a:br>
            <a:endParaRPr lang="en-US" sz="1400" b="1" dirty="0" smtClean="0"/>
          </a:p>
          <a:p>
            <a:pPr fontAlgn="auto">
              <a:spcAft>
                <a:spcPts val="0"/>
              </a:spcAft>
              <a:buFont typeface="Wingdings 2"/>
              <a:buNone/>
              <a:defRPr/>
            </a:pPr>
            <a:r>
              <a:rPr lang="en-US" sz="1400" b="1" dirty="0" err="1" smtClean="0"/>
              <a:t>Ramber</a:t>
            </a:r>
            <a:r>
              <a:rPr lang="en-US" sz="1400" b="1" dirty="0" smtClean="0"/>
              <a:t> Oasis Hotel</a:t>
            </a:r>
          </a:p>
          <a:p>
            <a:pPr fontAlgn="auto">
              <a:spcAft>
                <a:spcPts val="0"/>
              </a:spcAft>
              <a:buFont typeface="Wingdings 2"/>
              <a:buNone/>
              <a:defRPr/>
            </a:pPr>
            <a:r>
              <a:rPr lang="en-US" sz="1400" b="1" dirty="0" smtClean="0"/>
              <a:t>The Apex Horizon</a:t>
            </a:r>
            <a:br>
              <a:rPr lang="en-US" sz="1400" b="1" dirty="0" smtClean="0"/>
            </a:br>
            <a:endParaRPr lang="en-US" sz="1400" b="1" dirty="0" smtClean="0"/>
          </a:p>
          <a:p>
            <a:pPr fontAlgn="auto">
              <a:spcAft>
                <a:spcPts val="0"/>
              </a:spcAft>
              <a:buFont typeface="Wingdings 2"/>
              <a:buNone/>
              <a:defRPr/>
            </a:pPr>
            <a:r>
              <a:rPr lang="en-US" sz="1400" b="1" i="1" dirty="0" smtClean="0"/>
              <a:t>The Kowloon Hotel</a:t>
            </a:r>
            <a:r>
              <a:rPr lang="en-US" sz="1400" b="1" dirty="0" smtClean="0"/>
              <a:t/>
            </a:r>
            <a:br>
              <a:rPr lang="en-US" sz="1400" b="1" dirty="0" smtClean="0"/>
            </a:br>
            <a:r>
              <a:rPr lang="en-US" sz="1400" b="1" i="1" dirty="0" smtClean="0"/>
              <a:t>(acquired in 2005)</a:t>
            </a:r>
            <a:endParaRPr lang="en-US" sz="1400" b="1" dirty="0" smtClean="0"/>
          </a:p>
          <a:p>
            <a:pPr marL="0" fontAlgn="auto">
              <a:spcBef>
                <a:spcPts val="0"/>
              </a:spcBef>
              <a:spcAft>
                <a:spcPts val="0"/>
              </a:spcAft>
              <a:buFont typeface="Wingdings 2"/>
              <a:buNone/>
              <a:defRPr/>
            </a:pPr>
            <a:r>
              <a:rPr lang="en-US" sz="1400" b="1" u="sng" dirty="0" smtClean="0"/>
              <a:t/>
            </a:r>
            <a:br>
              <a:rPr lang="en-US" sz="1400" b="1" u="sng" dirty="0" smtClean="0"/>
            </a:br>
            <a:endParaRPr lang="en-US" sz="1400" b="1" dirty="0" smtClean="0"/>
          </a:p>
          <a:p>
            <a:pPr marL="0" fontAlgn="auto">
              <a:lnSpc>
                <a:spcPct val="80000"/>
              </a:lnSpc>
              <a:spcBef>
                <a:spcPts val="0"/>
              </a:spcBef>
              <a:spcAft>
                <a:spcPts val="0"/>
              </a:spcAft>
              <a:buFont typeface="Wingdings 2"/>
              <a:buNone/>
              <a:defRPr/>
            </a:pPr>
            <a:endParaRPr lang="uk-UA" sz="1200" b="1" dirty="0"/>
          </a:p>
        </p:txBody>
      </p:sp>
      <p:pic>
        <p:nvPicPr>
          <p:cNvPr id="5" name="Picture 5"/>
          <p:cNvPicPr>
            <a:picLocks noChangeAspect="1" noChangeArrowheads="1"/>
          </p:cNvPicPr>
          <p:nvPr/>
        </p:nvPicPr>
        <p:blipFill>
          <a:blip r:embed="rId3"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
        <p:nvSpPr>
          <p:cNvPr id="6" name="Rectangle 3"/>
          <p:cNvSpPr txBox="1">
            <a:spLocks noChangeArrowheads="1"/>
          </p:cNvSpPr>
          <p:nvPr/>
        </p:nvSpPr>
        <p:spPr>
          <a:xfrm>
            <a:off x="457200" y="1143000"/>
            <a:ext cx="7643813" cy="304800"/>
          </a:xfrm>
          <a:prstGeom prst="rect">
            <a:avLst/>
          </a:prstGeom>
        </p:spPr>
        <p:txBody>
          <a:bodyPr>
            <a:normAutofit lnSpcReduction="10000"/>
          </a:bodyPr>
          <a:lstStyle/>
          <a:p>
            <a:pPr marL="342900" indent="-342900" algn="ctr" fontAlgn="auto">
              <a:lnSpc>
                <a:spcPct val="80000"/>
              </a:lnSpc>
              <a:spcBef>
                <a:spcPct val="20000"/>
              </a:spcBef>
              <a:spcAft>
                <a:spcPts val="0"/>
              </a:spcAft>
              <a:buClr>
                <a:schemeClr val="accent1"/>
              </a:buClr>
              <a:buSzPct val="70000"/>
              <a:defRPr/>
            </a:pPr>
            <a:r>
              <a:rPr lang="en-US" dirty="0">
                <a:solidFill>
                  <a:schemeClr val="tx2"/>
                </a:solidFill>
                <a:latin typeface="+mn-lt"/>
                <a:ea typeface="+mn-ea"/>
                <a:cs typeface="+mn-cs"/>
              </a:rPr>
              <a:t>	2. Hotels</a:t>
            </a:r>
          </a:p>
        </p:txBody>
      </p:sp>
      <p:pic>
        <p:nvPicPr>
          <p:cNvPr id="68614" name="Picture 2"/>
          <p:cNvPicPr>
            <a:picLocks noChangeAspect="1" noChangeArrowheads="1"/>
          </p:cNvPicPr>
          <p:nvPr/>
        </p:nvPicPr>
        <p:blipFill>
          <a:blip r:embed="rId4" cstate="print"/>
          <a:srcRect/>
          <a:stretch>
            <a:fillRect/>
          </a:stretch>
        </p:blipFill>
        <p:spPr bwMode="auto">
          <a:xfrm>
            <a:off x="4724400" y="1524000"/>
            <a:ext cx="3036888"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28600" y="228600"/>
            <a:ext cx="7543800" cy="649288"/>
          </a:xfrm>
        </p:spPr>
        <p:txBody>
          <a:bodyPr/>
          <a:lstStyle/>
          <a:p>
            <a:r>
              <a:rPr lang="en-US" altLang="zh-CN" smtClean="0"/>
              <a:t>Completed Developments</a:t>
            </a:r>
            <a:endParaRPr lang="uk-UA" smtClean="0">
              <a:ea typeface="宋体" pitchFamily="2" charset="-122"/>
            </a:endParaRPr>
          </a:p>
        </p:txBody>
      </p:sp>
      <p:sp>
        <p:nvSpPr>
          <p:cNvPr id="23555" name="Rectangle 3"/>
          <p:cNvSpPr>
            <a:spLocks noGrp="1" noChangeArrowheads="1"/>
          </p:cNvSpPr>
          <p:nvPr>
            <p:ph idx="1"/>
          </p:nvPr>
        </p:nvSpPr>
        <p:spPr>
          <a:xfrm>
            <a:off x="533400" y="1752600"/>
            <a:ext cx="8001000" cy="1143000"/>
          </a:xfrm>
        </p:spPr>
        <p:txBody>
          <a:bodyPr numCol="3" rtlCol="0">
            <a:noAutofit/>
          </a:bodyPr>
          <a:lstStyle/>
          <a:p>
            <a:pPr fontAlgn="auto">
              <a:spcAft>
                <a:spcPts val="0"/>
              </a:spcAft>
              <a:buFont typeface="Wingdings 2"/>
              <a:buNone/>
              <a:defRPr/>
            </a:pPr>
            <a:r>
              <a:rPr lang="en-US" sz="1400" b="1" dirty="0" smtClean="0"/>
              <a:t>Admiralty Centre</a:t>
            </a:r>
          </a:p>
          <a:p>
            <a:pPr fontAlgn="auto">
              <a:spcAft>
                <a:spcPts val="0"/>
              </a:spcAft>
              <a:buFont typeface="Wingdings 2"/>
              <a:buNone/>
              <a:defRPr/>
            </a:pPr>
            <a:endParaRPr lang="en-US" sz="1400" b="1" dirty="0" smtClean="0"/>
          </a:p>
          <a:p>
            <a:pPr fontAlgn="auto">
              <a:spcAft>
                <a:spcPts val="0"/>
              </a:spcAft>
              <a:buFont typeface="Wingdings 2"/>
              <a:buNone/>
              <a:defRPr/>
            </a:pPr>
            <a:r>
              <a:rPr lang="en-US" sz="1400" b="1" dirty="0" smtClean="0"/>
              <a:t>Citicorp Centre </a:t>
            </a:r>
          </a:p>
          <a:p>
            <a:pPr fontAlgn="auto">
              <a:spcAft>
                <a:spcPts val="0"/>
              </a:spcAft>
              <a:buFont typeface="Wingdings 2"/>
              <a:buNone/>
              <a:defRPr/>
            </a:pPr>
            <a:endParaRPr lang="en-US" sz="1400" b="1" dirty="0" smtClean="0"/>
          </a:p>
          <a:p>
            <a:pPr fontAlgn="auto">
              <a:spcAft>
                <a:spcPts val="0"/>
              </a:spcAft>
              <a:buFont typeface="Wingdings 2"/>
              <a:buNone/>
              <a:defRPr/>
            </a:pPr>
            <a:r>
              <a:rPr lang="en-US" sz="1400" b="1" dirty="0" smtClean="0"/>
              <a:t>Concordia Plaza</a:t>
            </a:r>
          </a:p>
          <a:p>
            <a:pPr fontAlgn="auto">
              <a:spcAft>
                <a:spcPts val="0"/>
              </a:spcAft>
              <a:buFont typeface="Wingdings 2"/>
              <a:buNone/>
              <a:defRPr/>
            </a:pPr>
            <a:endParaRPr lang="en-US" sz="1400" b="1" dirty="0" smtClean="0"/>
          </a:p>
          <a:p>
            <a:pPr fontAlgn="auto">
              <a:spcAft>
                <a:spcPts val="0"/>
              </a:spcAft>
              <a:buFont typeface="Wingdings 2"/>
              <a:buNone/>
              <a:defRPr/>
            </a:pPr>
            <a:endParaRPr lang="en-US" sz="1400" b="1" dirty="0" smtClean="0"/>
          </a:p>
          <a:p>
            <a:pPr fontAlgn="auto">
              <a:spcAft>
                <a:spcPts val="0"/>
              </a:spcAft>
              <a:buFont typeface="Wingdings 2"/>
              <a:buNone/>
              <a:defRPr/>
            </a:pPr>
            <a:endParaRPr lang="en-US" sz="1400" b="1" dirty="0" smtClean="0"/>
          </a:p>
          <a:p>
            <a:pPr fontAlgn="auto">
              <a:spcAft>
                <a:spcPts val="0"/>
              </a:spcAft>
              <a:buFont typeface="Wingdings 2"/>
              <a:buNone/>
              <a:defRPr/>
            </a:pPr>
            <a:r>
              <a:rPr lang="en-US" sz="1400" b="1" dirty="0" smtClean="0"/>
              <a:t>Prosperity Millennia Plaza</a:t>
            </a:r>
          </a:p>
          <a:p>
            <a:pPr fontAlgn="auto">
              <a:spcAft>
                <a:spcPts val="0"/>
              </a:spcAft>
              <a:buFont typeface="Wingdings 2"/>
              <a:buNone/>
              <a:defRPr/>
            </a:pPr>
            <a:endParaRPr lang="en-US" sz="1400" b="1" dirty="0" smtClean="0"/>
          </a:p>
          <a:p>
            <a:pPr fontAlgn="auto">
              <a:spcAft>
                <a:spcPts val="0"/>
              </a:spcAft>
              <a:buFont typeface="Wingdings 2"/>
              <a:buNone/>
              <a:defRPr/>
            </a:pPr>
            <a:r>
              <a:rPr lang="en-US" sz="1400" b="1" dirty="0" smtClean="0"/>
              <a:t>Shun </a:t>
            </a:r>
            <a:r>
              <a:rPr lang="en-US" sz="1400" b="1" dirty="0" err="1" smtClean="0"/>
              <a:t>Tak</a:t>
            </a:r>
            <a:r>
              <a:rPr lang="en-US" sz="1400" b="1" dirty="0" smtClean="0"/>
              <a:t> Centre </a:t>
            </a:r>
          </a:p>
          <a:p>
            <a:pPr fontAlgn="auto">
              <a:spcAft>
                <a:spcPts val="0"/>
              </a:spcAft>
              <a:buFont typeface="Wingdings 2"/>
              <a:buNone/>
              <a:defRPr/>
            </a:pPr>
            <a:endParaRPr lang="en-US" sz="1400" b="1" dirty="0" smtClean="0"/>
          </a:p>
          <a:p>
            <a:pPr fontAlgn="auto">
              <a:spcAft>
                <a:spcPts val="0"/>
              </a:spcAft>
              <a:buFont typeface="Wingdings 2"/>
              <a:buNone/>
              <a:defRPr/>
            </a:pPr>
            <a:r>
              <a:rPr lang="en-US" sz="1400" b="1" dirty="0" smtClean="0"/>
              <a:t>Silvercord</a:t>
            </a:r>
            <a:endParaRPr lang="en-US" sz="1400" b="1" dirty="0" smtClean="0">
              <a:hlinkClick r:id="rId2"/>
            </a:endParaRPr>
          </a:p>
          <a:p>
            <a:pPr fontAlgn="auto">
              <a:spcAft>
                <a:spcPts val="0"/>
              </a:spcAft>
              <a:buFont typeface="Wingdings 2"/>
              <a:buNone/>
              <a:defRPr/>
            </a:pPr>
            <a:endParaRPr lang="en-US" sz="1400" b="1" dirty="0" smtClean="0"/>
          </a:p>
          <a:p>
            <a:pPr fontAlgn="auto">
              <a:spcAft>
                <a:spcPts val="0"/>
              </a:spcAft>
              <a:buFont typeface="Wingdings 2"/>
              <a:buNone/>
              <a:defRPr/>
            </a:pPr>
            <a:endParaRPr lang="en-US" sz="1400" b="1" dirty="0" smtClean="0"/>
          </a:p>
          <a:p>
            <a:pPr fontAlgn="auto">
              <a:spcAft>
                <a:spcPts val="0"/>
              </a:spcAft>
              <a:buFont typeface="Wingdings 2"/>
              <a:buNone/>
              <a:defRPr/>
            </a:pPr>
            <a:endParaRPr lang="en-US" sz="1400" b="1" dirty="0" smtClean="0"/>
          </a:p>
          <a:p>
            <a:pPr fontAlgn="auto">
              <a:spcAft>
                <a:spcPts val="0"/>
              </a:spcAft>
              <a:buFont typeface="Wingdings 2"/>
              <a:buNone/>
              <a:defRPr/>
            </a:pPr>
            <a:r>
              <a:rPr lang="en-US" sz="1400" b="1" dirty="0" smtClean="0"/>
              <a:t>The Center</a:t>
            </a:r>
          </a:p>
          <a:p>
            <a:pPr fontAlgn="auto">
              <a:spcAft>
                <a:spcPts val="0"/>
              </a:spcAft>
              <a:buFont typeface="Wingdings 2"/>
              <a:buNone/>
              <a:defRPr/>
            </a:pPr>
            <a:endParaRPr lang="en-US" sz="1400" b="1" dirty="0" smtClean="0"/>
          </a:p>
          <a:p>
            <a:pPr fontAlgn="auto">
              <a:spcAft>
                <a:spcPts val="0"/>
              </a:spcAft>
              <a:buFont typeface="Wingdings 2"/>
              <a:buNone/>
              <a:defRPr/>
            </a:pPr>
            <a:r>
              <a:rPr lang="en-US" sz="1400" b="1" dirty="0" smtClean="0"/>
              <a:t>Wheelock House </a:t>
            </a:r>
          </a:p>
          <a:p>
            <a:pPr fontAlgn="auto">
              <a:spcAft>
                <a:spcPts val="0"/>
              </a:spcAft>
              <a:buFont typeface="Wingdings 2"/>
              <a:buNone/>
              <a:defRPr/>
            </a:pPr>
            <a:endParaRPr lang="en-US" sz="1400" b="1" dirty="0" smtClean="0"/>
          </a:p>
          <a:p>
            <a:pPr fontAlgn="auto">
              <a:spcAft>
                <a:spcPts val="0"/>
              </a:spcAft>
              <a:buFont typeface="Wingdings 2"/>
              <a:buNone/>
              <a:defRPr/>
            </a:pPr>
            <a:r>
              <a:rPr lang="en-US" sz="1400" b="1" dirty="0" smtClean="0"/>
              <a:t>World-Wide House</a:t>
            </a:r>
            <a:br>
              <a:rPr lang="en-US" sz="1400" b="1" dirty="0" smtClean="0"/>
            </a:br>
            <a:endParaRPr lang="en-US" sz="1400" b="1" dirty="0" smtClean="0"/>
          </a:p>
          <a:p>
            <a:pPr marL="0" fontAlgn="auto">
              <a:spcBef>
                <a:spcPts val="0"/>
              </a:spcBef>
              <a:spcAft>
                <a:spcPts val="0"/>
              </a:spcAft>
              <a:buFont typeface="Wingdings 2"/>
              <a:buNone/>
              <a:defRPr/>
            </a:pPr>
            <a:r>
              <a:rPr lang="en-US" sz="1400" b="1" u="sng" dirty="0" smtClean="0"/>
              <a:t/>
            </a:r>
            <a:br>
              <a:rPr lang="en-US" sz="1400" b="1" u="sng" dirty="0" smtClean="0"/>
            </a:br>
            <a:endParaRPr lang="en-US" sz="1400" b="1" dirty="0" smtClean="0"/>
          </a:p>
          <a:p>
            <a:pPr marL="0" fontAlgn="auto">
              <a:lnSpc>
                <a:spcPct val="80000"/>
              </a:lnSpc>
              <a:spcBef>
                <a:spcPts val="0"/>
              </a:spcBef>
              <a:spcAft>
                <a:spcPts val="0"/>
              </a:spcAft>
              <a:buFont typeface="Wingdings 2"/>
              <a:buNone/>
              <a:defRPr/>
            </a:pPr>
            <a:endParaRPr lang="uk-UA" sz="1200" b="1" dirty="0"/>
          </a:p>
        </p:txBody>
      </p:sp>
      <p:pic>
        <p:nvPicPr>
          <p:cNvPr id="5" name="Picture 5"/>
          <p:cNvPicPr>
            <a:picLocks noChangeAspect="1" noChangeArrowheads="1"/>
          </p:cNvPicPr>
          <p:nvPr/>
        </p:nvPicPr>
        <p:blipFill>
          <a:blip r:embed="rId3"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
        <p:nvSpPr>
          <p:cNvPr id="6" name="Rectangle 3"/>
          <p:cNvSpPr txBox="1">
            <a:spLocks noChangeArrowheads="1"/>
          </p:cNvSpPr>
          <p:nvPr/>
        </p:nvSpPr>
        <p:spPr>
          <a:xfrm>
            <a:off x="457200" y="1295400"/>
            <a:ext cx="7643813" cy="304800"/>
          </a:xfrm>
          <a:prstGeom prst="rect">
            <a:avLst/>
          </a:prstGeom>
        </p:spPr>
        <p:txBody>
          <a:bodyPr>
            <a:normAutofit lnSpcReduction="10000"/>
          </a:bodyPr>
          <a:lstStyle/>
          <a:p>
            <a:pPr marL="342900" indent="-342900" algn="ctr" fontAlgn="auto">
              <a:lnSpc>
                <a:spcPct val="80000"/>
              </a:lnSpc>
              <a:spcBef>
                <a:spcPct val="20000"/>
              </a:spcBef>
              <a:spcAft>
                <a:spcPts val="0"/>
              </a:spcAft>
              <a:buClr>
                <a:schemeClr val="accent1"/>
              </a:buClr>
              <a:buSzPct val="70000"/>
              <a:defRPr/>
            </a:pPr>
            <a:r>
              <a:rPr lang="en-US" dirty="0">
                <a:solidFill>
                  <a:schemeClr val="tx2"/>
                </a:solidFill>
                <a:latin typeface="+mn-lt"/>
                <a:ea typeface="+mn-ea"/>
                <a:cs typeface="+mn-cs"/>
              </a:rPr>
              <a:t>	3. Office Building</a:t>
            </a:r>
          </a:p>
        </p:txBody>
      </p:sp>
      <p:sp>
        <p:nvSpPr>
          <p:cNvPr id="8" name="Rectangle 3"/>
          <p:cNvSpPr txBox="1">
            <a:spLocks noChangeArrowheads="1"/>
          </p:cNvSpPr>
          <p:nvPr/>
        </p:nvSpPr>
        <p:spPr>
          <a:xfrm>
            <a:off x="609600" y="3505200"/>
            <a:ext cx="7643813" cy="304800"/>
          </a:xfrm>
          <a:prstGeom prst="rect">
            <a:avLst/>
          </a:prstGeom>
        </p:spPr>
        <p:txBody>
          <a:bodyPr>
            <a:normAutofit lnSpcReduction="10000"/>
          </a:bodyPr>
          <a:lstStyle/>
          <a:p>
            <a:pPr marL="342900" indent="-342900" algn="ctr" fontAlgn="auto">
              <a:lnSpc>
                <a:spcPct val="80000"/>
              </a:lnSpc>
              <a:spcBef>
                <a:spcPct val="20000"/>
              </a:spcBef>
              <a:spcAft>
                <a:spcPts val="0"/>
              </a:spcAft>
              <a:buClr>
                <a:schemeClr val="accent1"/>
              </a:buClr>
              <a:buSzPct val="70000"/>
              <a:defRPr/>
            </a:pPr>
            <a:r>
              <a:rPr lang="en-US" dirty="0">
                <a:solidFill>
                  <a:schemeClr val="tx2"/>
                </a:solidFill>
                <a:latin typeface="+mn-lt"/>
                <a:ea typeface="+mn-ea"/>
                <a:cs typeface="+mn-cs"/>
              </a:rPr>
              <a:t>	4. Office / Industrial and Industrial Buildings</a:t>
            </a:r>
          </a:p>
        </p:txBody>
      </p:sp>
      <p:sp>
        <p:nvSpPr>
          <p:cNvPr id="10" name="Rectangle 3"/>
          <p:cNvSpPr txBox="1">
            <a:spLocks noChangeArrowheads="1"/>
          </p:cNvSpPr>
          <p:nvPr/>
        </p:nvSpPr>
        <p:spPr>
          <a:xfrm>
            <a:off x="609600" y="3886200"/>
            <a:ext cx="8001000" cy="304800"/>
          </a:xfrm>
          <a:prstGeom prst="rect">
            <a:avLst/>
          </a:prstGeom>
        </p:spPr>
        <p:txBody>
          <a:bodyPr numCol="3"/>
          <a:lstStyle/>
          <a:p>
            <a:pPr fontAlgn="auto">
              <a:spcBef>
                <a:spcPts val="0"/>
              </a:spcBef>
              <a:spcAft>
                <a:spcPts val="0"/>
              </a:spcAft>
              <a:defRPr/>
            </a:pPr>
            <a:r>
              <a:rPr lang="en-US" sz="1400" b="1" dirty="0">
                <a:latin typeface="+mn-lt"/>
                <a:ea typeface="+mn-ea"/>
                <a:cs typeface="+mn-cs"/>
              </a:rPr>
              <a:t>Modern Warehouse</a:t>
            </a:r>
          </a:p>
          <a:p>
            <a:pPr fontAlgn="auto">
              <a:spcBef>
                <a:spcPts val="0"/>
              </a:spcBef>
              <a:spcAft>
                <a:spcPts val="0"/>
              </a:spcAft>
              <a:defRPr/>
            </a:pPr>
            <a:r>
              <a:rPr lang="en-US" sz="1400" b="1" dirty="0">
                <a:latin typeface="+mn-lt"/>
                <a:ea typeface="+mn-ea"/>
                <a:cs typeface="+mn-cs"/>
              </a:rPr>
              <a:t/>
            </a:r>
            <a:br>
              <a:rPr lang="en-US" sz="1400" b="1" dirty="0">
                <a:latin typeface="+mn-lt"/>
                <a:ea typeface="+mn-ea"/>
                <a:cs typeface="+mn-cs"/>
              </a:rPr>
            </a:br>
            <a:r>
              <a:rPr lang="en-US" sz="1400" b="1" dirty="0">
                <a:latin typeface="+mn-lt"/>
                <a:ea typeface="+mn-ea"/>
                <a:cs typeface="+mn-cs"/>
              </a:rPr>
              <a:t>New Treasure Centre</a:t>
            </a:r>
            <a:br>
              <a:rPr lang="en-US" sz="1400" b="1" dirty="0">
                <a:latin typeface="+mn-lt"/>
                <a:ea typeface="+mn-ea"/>
                <a:cs typeface="+mn-cs"/>
              </a:rPr>
            </a:br>
            <a:endParaRPr lang="en-US" sz="1400" b="1" dirty="0">
              <a:latin typeface="+mn-lt"/>
              <a:ea typeface="+mn-ea"/>
              <a:cs typeface="+mn-cs"/>
            </a:endParaRPr>
          </a:p>
          <a:p>
            <a:pPr fontAlgn="auto">
              <a:spcBef>
                <a:spcPts val="0"/>
              </a:spcBef>
              <a:spcAft>
                <a:spcPts val="0"/>
              </a:spcAft>
              <a:defRPr/>
            </a:pPr>
            <a:endParaRPr lang="en-US" sz="1400" b="1" dirty="0">
              <a:latin typeface="+mn-lt"/>
              <a:ea typeface="+mn-ea"/>
              <a:cs typeface="+mn-cs"/>
            </a:endParaRPr>
          </a:p>
          <a:p>
            <a:pPr fontAlgn="auto">
              <a:spcBef>
                <a:spcPts val="0"/>
              </a:spcBef>
              <a:spcAft>
                <a:spcPts val="0"/>
              </a:spcAft>
              <a:defRPr/>
            </a:pPr>
            <a:endParaRPr lang="en-US" sz="1400" b="1" dirty="0">
              <a:latin typeface="+mn-lt"/>
              <a:ea typeface="+mn-ea"/>
              <a:cs typeface="+mn-cs"/>
            </a:endParaRPr>
          </a:p>
          <a:p>
            <a:pPr fontAlgn="auto">
              <a:spcBef>
                <a:spcPts val="0"/>
              </a:spcBef>
              <a:spcAft>
                <a:spcPts val="0"/>
              </a:spcAft>
              <a:defRPr/>
            </a:pPr>
            <a:endParaRPr lang="en-US" sz="1400" b="1" dirty="0">
              <a:latin typeface="+mn-lt"/>
              <a:ea typeface="+mn-ea"/>
              <a:cs typeface="+mn-cs"/>
            </a:endParaRPr>
          </a:p>
          <a:p>
            <a:pPr fontAlgn="auto">
              <a:spcBef>
                <a:spcPts val="0"/>
              </a:spcBef>
              <a:spcAft>
                <a:spcPts val="0"/>
              </a:spcAft>
              <a:defRPr/>
            </a:pPr>
            <a:endParaRPr lang="en-US" sz="1400" b="1" dirty="0">
              <a:latin typeface="+mn-lt"/>
              <a:ea typeface="+mn-ea"/>
              <a:cs typeface="+mn-cs"/>
            </a:endParaRPr>
          </a:p>
          <a:p>
            <a:pPr fontAlgn="auto">
              <a:spcBef>
                <a:spcPts val="0"/>
              </a:spcBef>
              <a:spcAft>
                <a:spcPts val="0"/>
              </a:spcAft>
              <a:defRPr/>
            </a:pPr>
            <a:r>
              <a:rPr lang="en-US" sz="1400" b="1" dirty="0">
                <a:latin typeface="+mn-lt"/>
                <a:ea typeface="+mn-ea"/>
                <a:cs typeface="+mn-cs"/>
              </a:rPr>
              <a:t>Prosperity Center</a:t>
            </a:r>
            <a:br>
              <a:rPr lang="en-US" sz="1400" b="1" dirty="0">
                <a:latin typeface="+mn-lt"/>
                <a:ea typeface="+mn-ea"/>
                <a:cs typeface="+mn-cs"/>
              </a:rPr>
            </a:br>
            <a:endParaRPr lang="en-US" sz="1400" b="1" dirty="0">
              <a:latin typeface="+mn-lt"/>
              <a:ea typeface="+mn-ea"/>
              <a:cs typeface="+mn-cs"/>
            </a:endParaRPr>
          </a:p>
          <a:p>
            <a:pPr fontAlgn="auto">
              <a:spcBef>
                <a:spcPts val="0"/>
              </a:spcBef>
              <a:spcAft>
                <a:spcPts val="0"/>
              </a:spcAft>
              <a:defRPr/>
            </a:pPr>
            <a:endParaRPr lang="en-US" sz="1400" b="1" dirty="0">
              <a:latin typeface="+mn-lt"/>
              <a:ea typeface="+mn-ea"/>
              <a:cs typeface="+mn-cs"/>
            </a:endParaRPr>
          </a:p>
          <a:p>
            <a:pPr fontAlgn="auto">
              <a:spcBef>
                <a:spcPts val="0"/>
              </a:spcBef>
              <a:spcAft>
                <a:spcPts val="0"/>
              </a:spcAft>
              <a:defRPr/>
            </a:pPr>
            <a:endParaRPr lang="en-US" sz="1400" b="1" dirty="0">
              <a:latin typeface="+mn-lt"/>
              <a:ea typeface="+mn-ea"/>
              <a:cs typeface="+mn-cs"/>
            </a:endParaRPr>
          </a:p>
          <a:p>
            <a:pPr fontAlgn="auto">
              <a:spcBef>
                <a:spcPts val="0"/>
              </a:spcBef>
              <a:spcAft>
                <a:spcPts val="0"/>
              </a:spcAft>
              <a:defRPr/>
            </a:pPr>
            <a:endParaRPr lang="en-US" sz="1400" b="1" dirty="0">
              <a:latin typeface="+mn-lt"/>
              <a:ea typeface="+mn-ea"/>
              <a:cs typeface="+mn-cs"/>
            </a:endParaRPr>
          </a:p>
          <a:p>
            <a:pPr fontAlgn="auto">
              <a:spcBef>
                <a:spcPts val="0"/>
              </a:spcBef>
              <a:spcAft>
                <a:spcPts val="0"/>
              </a:spcAft>
              <a:defRPr/>
            </a:pPr>
            <a:endParaRPr lang="en-US" sz="1400" b="1" dirty="0">
              <a:latin typeface="+mn-lt"/>
              <a:ea typeface="+mn-ea"/>
              <a:cs typeface="+mn-cs"/>
            </a:endParaRPr>
          </a:p>
          <a:p>
            <a:pPr fontAlgn="auto">
              <a:spcBef>
                <a:spcPts val="0"/>
              </a:spcBef>
              <a:spcAft>
                <a:spcPts val="0"/>
              </a:spcAft>
              <a:defRPr/>
            </a:pPr>
            <a:endParaRPr lang="en-US" sz="1400" b="1" dirty="0">
              <a:latin typeface="+mn-lt"/>
              <a:ea typeface="+mn-ea"/>
              <a:cs typeface="+mn-cs"/>
            </a:endParaRPr>
          </a:p>
          <a:p>
            <a:pPr fontAlgn="auto">
              <a:spcBef>
                <a:spcPts val="0"/>
              </a:spcBef>
              <a:spcAft>
                <a:spcPts val="0"/>
              </a:spcAft>
              <a:defRPr/>
            </a:pPr>
            <a:endParaRPr lang="en-US" sz="1400" b="1" dirty="0">
              <a:latin typeface="+mn-lt"/>
              <a:ea typeface="+mn-ea"/>
              <a:cs typeface="+mn-cs"/>
            </a:endParaRPr>
          </a:p>
          <a:p>
            <a:pPr fontAlgn="auto">
              <a:spcBef>
                <a:spcPts val="0"/>
              </a:spcBef>
              <a:spcAft>
                <a:spcPts val="0"/>
              </a:spcAft>
              <a:defRPr/>
            </a:pPr>
            <a:r>
              <a:rPr lang="en-US" sz="1400" b="1" dirty="0">
                <a:latin typeface="+mn-lt"/>
                <a:ea typeface="+mn-ea"/>
                <a:cs typeface="+mn-cs"/>
              </a:rPr>
              <a:t>Trendy Centre</a:t>
            </a:r>
            <a:r>
              <a:rPr lang="en-US" sz="1400" b="1" dirty="0">
                <a:latin typeface="+mn-lt"/>
                <a:ea typeface="+mn-ea"/>
                <a:cs typeface="+mn-cs"/>
                <a:hlinkClick r:id="rId4"/>
              </a:rPr>
              <a:t/>
            </a:r>
            <a:br>
              <a:rPr lang="en-US" sz="1400" b="1" dirty="0">
                <a:latin typeface="+mn-lt"/>
                <a:ea typeface="+mn-ea"/>
                <a:cs typeface="+mn-cs"/>
                <a:hlinkClick r:id="rId4"/>
              </a:rPr>
            </a:br>
            <a:endParaRPr lang="en-US" sz="1400" b="1" dirty="0">
              <a:latin typeface="+mn-lt"/>
              <a:ea typeface="+mn-ea"/>
              <a:cs typeface="+mn-cs"/>
            </a:endParaRPr>
          </a:p>
          <a:p>
            <a:pPr marL="342900" indent="-342900" fontAlgn="auto">
              <a:spcBef>
                <a:spcPct val="20000"/>
              </a:spcBef>
              <a:spcAft>
                <a:spcPts val="0"/>
              </a:spcAft>
              <a:buClr>
                <a:schemeClr val="accent1"/>
              </a:buClr>
              <a:buSzPct val="70000"/>
              <a:buFont typeface="Wingdings 2"/>
              <a:buNone/>
              <a:defRPr/>
            </a:pPr>
            <a:r>
              <a:rPr lang="en-US" sz="1400" b="1" dirty="0">
                <a:solidFill>
                  <a:schemeClr val="tx2"/>
                </a:solidFill>
                <a:latin typeface="+mn-lt"/>
                <a:ea typeface="+mn-ea"/>
                <a:cs typeface="+mn-cs"/>
              </a:rPr>
              <a:t/>
            </a:r>
            <a:br>
              <a:rPr lang="en-US" sz="1400" b="1" dirty="0">
                <a:solidFill>
                  <a:schemeClr val="tx2"/>
                </a:solidFill>
                <a:latin typeface="+mn-lt"/>
                <a:ea typeface="+mn-ea"/>
                <a:cs typeface="+mn-cs"/>
              </a:rPr>
            </a:br>
            <a:endParaRPr lang="en-US" sz="1400" b="1" dirty="0">
              <a:solidFill>
                <a:schemeClr val="tx2"/>
              </a:solidFill>
              <a:latin typeface="+mn-lt"/>
              <a:ea typeface="+mn-ea"/>
              <a:cs typeface="+mn-cs"/>
            </a:endParaRPr>
          </a:p>
          <a:p>
            <a:pPr indent="-342900" fontAlgn="auto">
              <a:spcBef>
                <a:spcPts val="0"/>
              </a:spcBef>
              <a:spcAft>
                <a:spcPts val="0"/>
              </a:spcAft>
              <a:buClr>
                <a:schemeClr val="accent1"/>
              </a:buClr>
              <a:buSzPct val="70000"/>
              <a:buFont typeface="Wingdings 2"/>
              <a:buNone/>
              <a:defRPr/>
            </a:pPr>
            <a:r>
              <a:rPr lang="en-US" sz="1400" b="1" u="sng" dirty="0">
                <a:solidFill>
                  <a:schemeClr val="tx2"/>
                </a:solidFill>
                <a:latin typeface="+mn-lt"/>
                <a:ea typeface="+mn-ea"/>
                <a:cs typeface="+mn-cs"/>
              </a:rPr>
              <a:t/>
            </a:r>
            <a:br>
              <a:rPr lang="en-US" sz="1400" b="1" u="sng" dirty="0">
                <a:solidFill>
                  <a:schemeClr val="tx2"/>
                </a:solidFill>
                <a:latin typeface="+mn-lt"/>
                <a:ea typeface="+mn-ea"/>
                <a:cs typeface="+mn-cs"/>
              </a:rPr>
            </a:br>
            <a:endParaRPr lang="en-US" sz="1400" b="1" dirty="0">
              <a:solidFill>
                <a:schemeClr val="tx2"/>
              </a:solidFill>
              <a:latin typeface="+mn-lt"/>
              <a:ea typeface="+mn-ea"/>
              <a:cs typeface="+mn-cs"/>
            </a:endParaRPr>
          </a:p>
          <a:p>
            <a:pPr indent="-342900" fontAlgn="auto">
              <a:lnSpc>
                <a:spcPct val="80000"/>
              </a:lnSpc>
              <a:spcBef>
                <a:spcPts val="0"/>
              </a:spcBef>
              <a:spcAft>
                <a:spcPts val="0"/>
              </a:spcAft>
              <a:buClr>
                <a:schemeClr val="accent1"/>
              </a:buClr>
              <a:buSzPct val="70000"/>
              <a:buFont typeface="Wingdings 2"/>
              <a:buNone/>
              <a:defRPr/>
            </a:pPr>
            <a:endParaRPr lang="uk-UA" sz="1200" b="1" dirty="0">
              <a:solidFill>
                <a:schemeClr val="tx2"/>
              </a:solidFill>
              <a:latin typeface="+mn-lt"/>
              <a:ea typeface="+mn-ea"/>
              <a:cs typeface="+mn-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28600" y="228600"/>
            <a:ext cx="3971925" cy="649288"/>
          </a:xfrm>
        </p:spPr>
        <p:txBody>
          <a:bodyPr/>
          <a:lstStyle/>
          <a:p>
            <a:r>
              <a:rPr lang="en-US" altLang="zh-CN" smtClean="0"/>
              <a:t>Risk factors</a:t>
            </a:r>
            <a:endParaRPr lang="uk-UA" smtClean="0">
              <a:ea typeface="宋体" pitchFamily="2" charset="-122"/>
            </a:endParaRPr>
          </a:p>
        </p:txBody>
      </p:sp>
      <p:sp>
        <p:nvSpPr>
          <p:cNvPr id="70659" name="Rectangle 3"/>
          <p:cNvSpPr>
            <a:spLocks noGrp="1" noChangeArrowheads="1"/>
          </p:cNvSpPr>
          <p:nvPr>
            <p:ph idx="1"/>
          </p:nvPr>
        </p:nvSpPr>
        <p:spPr>
          <a:xfrm>
            <a:off x="1042988" y="1143000"/>
            <a:ext cx="7643812" cy="5310188"/>
          </a:xfrm>
        </p:spPr>
        <p:txBody>
          <a:bodyPr/>
          <a:lstStyle/>
          <a:p>
            <a:pPr>
              <a:lnSpc>
                <a:spcPct val="110000"/>
              </a:lnSpc>
            </a:pPr>
            <a:r>
              <a:rPr lang="en-US" altLang="zh-CN" sz="1800" smtClean="0"/>
              <a:t>Global financial and credit crisis</a:t>
            </a:r>
          </a:p>
          <a:p>
            <a:pPr>
              <a:lnSpc>
                <a:spcPct val="110000"/>
              </a:lnSpc>
            </a:pPr>
            <a:r>
              <a:rPr lang="en-US" altLang="zh-CN" sz="1800" smtClean="0"/>
              <a:t>Property development</a:t>
            </a:r>
          </a:p>
          <a:p>
            <a:pPr lvl="1">
              <a:lnSpc>
                <a:spcPct val="110000"/>
              </a:lnSpc>
            </a:pPr>
            <a:r>
              <a:rPr lang="en-US" altLang="zh-CN" sz="1800" smtClean="0"/>
              <a:t>Liquidity Risk</a:t>
            </a:r>
          </a:p>
          <a:p>
            <a:pPr>
              <a:lnSpc>
                <a:spcPct val="110000"/>
              </a:lnSpc>
            </a:pPr>
            <a:r>
              <a:rPr lang="en-US" altLang="zh-CN" sz="1800" smtClean="0"/>
              <a:t>Industry trends and interest rates</a:t>
            </a:r>
          </a:p>
          <a:p>
            <a:pPr>
              <a:lnSpc>
                <a:spcPct val="110000"/>
              </a:lnSpc>
            </a:pPr>
            <a:r>
              <a:rPr lang="en-US" altLang="zh-CN" sz="1800" smtClean="0"/>
              <a:t>Highly competitive market</a:t>
            </a:r>
          </a:p>
          <a:p>
            <a:pPr>
              <a:lnSpc>
                <a:spcPct val="110000"/>
              </a:lnSpc>
            </a:pPr>
            <a:r>
              <a:rPr lang="en-US" altLang="zh-CN" sz="1800" smtClean="0"/>
              <a:t>Currency risk </a:t>
            </a:r>
          </a:p>
          <a:p>
            <a:pPr>
              <a:lnSpc>
                <a:spcPct val="110000"/>
              </a:lnSpc>
            </a:pPr>
            <a:r>
              <a:rPr lang="en-US" altLang="zh-CN" sz="1800" smtClean="0"/>
              <a:t>Strategic or Business Partners from non wholly-owned subsidiaries </a:t>
            </a:r>
          </a:p>
          <a:p>
            <a:pPr>
              <a:lnSpc>
                <a:spcPct val="110000"/>
              </a:lnSpc>
            </a:pPr>
            <a:r>
              <a:rPr lang="en-US" altLang="zh-CN" sz="1800" smtClean="0"/>
              <a:t>Impact of local, national, and international regulations</a:t>
            </a:r>
          </a:p>
          <a:p>
            <a:pPr>
              <a:lnSpc>
                <a:spcPct val="110000"/>
              </a:lnSpc>
            </a:pPr>
            <a:r>
              <a:rPr lang="en-US" altLang="zh-CN" sz="1800" smtClean="0"/>
              <a:t>Impact of new accounting standards</a:t>
            </a:r>
          </a:p>
          <a:p>
            <a:pPr>
              <a:lnSpc>
                <a:spcPct val="110000"/>
              </a:lnSpc>
            </a:pPr>
            <a:r>
              <a:rPr lang="en-US" altLang="zh-CN" sz="1800" smtClean="0"/>
              <a:t>Outbreak of highly contagious disease</a:t>
            </a:r>
          </a:p>
          <a:p>
            <a:pPr>
              <a:lnSpc>
                <a:spcPct val="110000"/>
              </a:lnSpc>
            </a:pPr>
            <a:r>
              <a:rPr lang="en-US" altLang="zh-CN" sz="1800" smtClean="0"/>
              <a:t>Risks of Hutchison Whampoa Group </a:t>
            </a:r>
          </a:p>
          <a:p>
            <a:pPr lvl="1">
              <a:lnSpc>
                <a:spcPct val="110000"/>
              </a:lnSpc>
            </a:pPr>
            <a:r>
              <a:rPr lang="en-US" altLang="zh-CN" sz="1800" smtClean="0"/>
              <a:t>49.9% ownership of the Hutchison Whampoa Group</a:t>
            </a:r>
          </a:p>
          <a:p>
            <a:pPr>
              <a:lnSpc>
                <a:spcPct val="110000"/>
              </a:lnSpc>
            </a:pPr>
            <a:r>
              <a:rPr lang="en-US" altLang="zh-CN" sz="1800" smtClean="0"/>
              <a:t>Past performance and forward looking statements</a:t>
            </a:r>
          </a:p>
          <a:p>
            <a:pPr>
              <a:lnSpc>
                <a:spcPct val="80000"/>
              </a:lnSpc>
            </a:pPr>
            <a:endParaRPr lang="uk-UA" sz="1800" smtClean="0">
              <a:ea typeface="宋体" pitchFamily="2" charset="-122"/>
            </a:endParaRPr>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Documents and Settings\tfy3\Desktop\cropped_business_team_work_jpg.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91263" y="548680"/>
            <a:ext cx="8383232" cy="630932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標題 1"/>
          <p:cNvSpPr>
            <a:spLocks noGrp="1"/>
          </p:cNvSpPr>
          <p:nvPr>
            <p:ph type="ctrTitle"/>
          </p:nvPr>
        </p:nvSpPr>
        <p:spPr>
          <a:xfrm>
            <a:off x="3275856" y="1412776"/>
            <a:ext cx="5472608" cy="1470025"/>
          </a:xfrm>
        </p:spPr>
        <p:txBody>
          <a:bodyPr/>
          <a:lstStyle/>
          <a:p>
            <a:r>
              <a:rPr lang="en-US" dirty="0" smtClean="0"/>
              <a:t>Management</a:t>
            </a:r>
            <a:endParaRPr lang="en-CA" dirty="0"/>
          </a:p>
        </p:txBody>
      </p:sp>
    </p:spTree>
    <p:extLst>
      <p:ext uri="{BB962C8B-B14F-4D97-AF65-F5344CB8AC3E}">
        <p14:creationId xmlns="" xmlns:p14="http://schemas.microsoft.com/office/powerpoint/2010/main" val="2097339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normAutofit fontScale="90000"/>
          </a:bodyPr>
          <a:lstStyle/>
          <a:p>
            <a:pPr fontAlgn="auto">
              <a:spcAft>
                <a:spcPts val="0"/>
              </a:spcAft>
              <a:defRPr/>
            </a:pPr>
            <a:r>
              <a:rPr lang="en-US" altLang="zh-CN" sz="3600" dirty="0" smtClean="0"/>
              <a:t>Price Indices for Hong Kong Property Market   </a:t>
            </a:r>
            <a:endParaRPr lang="zh-CN" altLang="en-US" sz="3600" dirty="0"/>
          </a:p>
        </p:txBody>
      </p:sp>
      <p:pic>
        <p:nvPicPr>
          <p:cNvPr id="8195" name="内容占位符 3" descr="售价指数.bmp"/>
          <p:cNvPicPr>
            <a:picLocks noGrp="1" noChangeAspect="1"/>
          </p:cNvPicPr>
          <p:nvPr>
            <p:ph idx="1"/>
          </p:nvPr>
        </p:nvPicPr>
        <p:blipFill>
          <a:blip r:embed="rId3" cstate="print"/>
          <a:srcRect/>
          <a:stretch>
            <a:fillRect/>
          </a:stretch>
        </p:blipFill>
        <p:spPr>
          <a:xfrm>
            <a:off x="914400" y="1219200"/>
            <a:ext cx="7315200" cy="5105400"/>
          </a:xfr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CA" smtClean="0">
                <a:ea typeface="宋体" pitchFamily="2" charset="-122"/>
              </a:rPr>
              <a:t>Management structure Chart</a:t>
            </a:r>
          </a:p>
        </p:txBody>
      </p:sp>
      <p:pic>
        <p:nvPicPr>
          <p:cNvPr id="72707" name="Picture 2"/>
          <p:cNvPicPr>
            <a:picLocks noGrp="1" noChangeAspect="1" noChangeArrowheads="1"/>
          </p:cNvPicPr>
          <p:nvPr>
            <p:ph idx="1"/>
          </p:nvPr>
        </p:nvPicPr>
        <p:blipFill>
          <a:blip r:embed="rId2" cstate="print"/>
          <a:srcRect/>
          <a:stretch>
            <a:fillRect/>
          </a:stretch>
        </p:blipFill>
        <p:spPr>
          <a:xfrm>
            <a:off x="622300" y="1214438"/>
            <a:ext cx="8093075" cy="5414962"/>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228600" y="228600"/>
            <a:ext cx="7543800" cy="649288"/>
          </a:xfrm>
        </p:spPr>
        <p:txBody>
          <a:bodyPr/>
          <a:lstStyle/>
          <a:p>
            <a:r>
              <a:rPr lang="en-US" altLang="zh-CN" smtClean="0"/>
              <a:t>Li Ka Shing</a:t>
            </a:r>
            <a:endParaRPr lang="uk-UA" smtClean="0">
              <a:ea typeface="宋体" pitchFamily="2" charset="-122"/>
            </a:endParaRPr>
          </a:p>
        </p:txBody>
      </p:sp>
      <p:sp>
        <p:nvSpPr>
          <p:cNvPr id="73731" name="Rectangle 3"/>
          <p:cNvSpPr>
            <a:spLocks noGrp="1" noChangeArrowheads="1"/>
          </p:cNvSpPr>
          <p:nvPr>
            <p:ph idx="1"/>
          </p:nvPr>
        </p:nvSpPr>
        <p:spPr>
          <a:xfrm>
            <a:off x="381000" y="1143000"/>
            <a:ext cx="5638800" cy="5310188"/>
          </a:xfrm>
        </p:spPr>
        <p:txBody>
          <a:bodyPr/>
          <a:lstStyle/>
          <a:p>
            <a:pPr>
              <a:lnSpc>
                <a:spcPct val="80000"/>
              </a:lnSpc>
            </a:pPr>
            <a:r>
              <a:rPr lang="en-US" altLang="zh-CN" sz="2000" smtClean="0"/>
              <a:t>Chairman of Cheung Kong (Holdings) Ltd. Since 1971</a:t>
            </a:r>
          </a:p>
          <a:p>
            <a:pPr lvl="1">
              <a:lnSpc>
                <a:spcPct val="80000"/>
              </a:lnSpc>
            </a:pPr>
            <a:r>
              <a:rPr lang="en-US" altLang="zh-CN" sz="2000" smtClean="0"/>
              <a:t>Chairman of Hutchison Whampoa Ltd. since 1981</a:t>
            </a:r>
          </a:p>
          <a:p>
            <a:pPr>
              <a:lnSpc>
                <a:spcPct val="80000"/>
              </a:lnSpc>
            </a:pPr>
            <a:r>
              <a:rPr lang="en-US" altLang="zh-CN" sz="2000" smtClean="0"/>
              <a:t>Wealthiest man in Hong Kong and East Asia</a:t>
            </a:r>
          </a:p>
          <a:p>
            <a:pPr>
              <a:lnSpc>
                <a:spcPct val="80000"/>
              </a:lnSpc>
            </a:pPr>
            <a:r>
              <a:rPr lang="en-US" altLang="zh-CN" sz="2000" smtClean="0"/>
              <a:t>Honorary doctorates from several universities </a:t>
            </a:r>
          </a:p>
          <a:p>
            <a:pPr>
              <a:lnSpc>
                <a:spcPct val="80000"/>
              </a:lnSpc>
            </a:pPr>
            <a:r>
              <a:rPr lang="en-US" altLang="zh-CN" sz="2000" smtClean="0"/>
              <a:t>Age 82</a:t>
            </a:r>
          </a:p>
          <a:p>
            <a:pPr>
              <a:lnSpc>
                <a:spcPct val="80000"/>
              </a:lnSpc>
            </a:pPr>
            <a:r>
              <a:rPr lang="en-US" altLang="zh-CN" sz="2000" smtClean="0"/>
              <a:t>Left school at age 15 and worked at a plastic trading company (labored 16 hours a day)</a:t>
            </a:r>
          </a:p>
          <a:p>
            <a:pPr>
              <a:lnSpc>
                <a:spcPct val="80000"/>
              </a:lnSpc>
            </a:pPr>
            <a:r>
              <a:rPr lang="en-US" altLang="zh-CN" sz="2000" smtClean="0"/>
              <a:t>Established Cheung Kong Industries in 1950, a plastic manufacturing company</a:t>
            </a:r>
          </a:p>
          <a:p>
            <a:pPr>
              <a:lnSpc>
                <a:spcPct val="80000"/>
              </a:lnSpc>
            </a:pPr>
            <a:r>
              <a:rPr lang="en-US" altLang="zh-CN" sz="2000" smtClean="0"/>
              <a:t>Transformed the company into a real estate investment company, listed on Hong Kong Stock Exchange in 1972</a:t>
            </a:r>
          </a:p>
          <a:p>
            <a:pPr>
              <a:lnSpc>
                <a:spcPct val="80000"/>
              </a:lnSpc>
            </a:pPr>
            <a:r>
              <a:rPr lang="en-US" altLang="zh-CN" sz="2000" smtClean="0"/>
              <a:t>Acquired Hutchison Whampoa in 1979 and Hong Kong Electric Holdings Ltd. In 1985</a:t>
            </a:r>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73733" name="Picture 8"/>
          <p:cNvPicPr>
            <a:picLocks noChangeAspect="1" noChangeArrowheads="1"/>
          </p:cNvPicPr>
          <p:nvPr/>
        </p:nvPicPr>
        <p:blipFill>
          <a:blip r:embed="rId3" cstate="print"/>
          <a:srcRect/>
          <a:stretch>
            <a:fillRect/>
          </a:stretch>
        </p:blipFill>
        <p:spPr bwMode="auto">
          <a:xfrm>
            <a:off x="5795963" y="977900"/>
            <a:ext cx="3348037" cy="2668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228600"/>
            <a:ext cx="7543800" cy="649288"/>
          </a:xfrm>
        </p:spPr>
        <p:txBody>
          <a:bodyPr/>
          <a:lstStyle/>
          <a:p>
            <a:r>
              <a:rPr lang="en-US" altLang="zh-CN" smtClean="0"/>
              <a:t>Li Ka Shing</a:t>
            </a:r>
            <a:endParaRPr lang="uk-UA" smtClean="0">
              <a:ea typeface="宋体" pitchFamily="2" charset="-122"/>
            </a:endParaRPr>
          </a:p>
        </p:txBody>
      </p:sp>
      <p:sp>
        <p:nvSpPr>
          <p:cNvPr id="74755" name="Rectangle 3"/>
          <p:cNvSpPr>
            <a:spLocks noGrp="1" noChangeArrowheads="1"/>
          </p:cNvSpPr>
          <p:nvPr>
            <p:ph idx="1"/>
          </p:nvPr>
        </p:nvSpPr>
        <p:spPr>
          <a:xfrm>
            <a:off x="3352800" y="1143000"/>
            <a:ext cx="5562600" cy="4800600"/>
          </a:xfrm>
        </p:spPr>
        <p:txBody>
          <a:bodyPr/>
          <a:lstStyle/>
          <a:p>
            <a:pPr>
              <a:lnSpc>
                <a:spcPct val="80000"/>
              </a:lnSpc>
            </a:pPr>
            <a:r>
              <a:rPr lang="en-US" altLang="zh-CN" sz="2000" smtClean="0"/>
              <a:t>Created a charitable foundation in 1980 – The Li Ka Shing Foundation</a:t>
            </a:r>
          </a:p>
          <a:p>
            <a:pPr>
              <a:lnSpc>
                <a:spcPct val="80000"/>
              </a:lnSpc>
            </a:pPr>
            <a:r>
              <a:rPr lang="en-US" altLang="zh-CN" sz="2000" smtClean="0"/>
              <a:t>Founded Shantou University (Shantou, China) in 1981 – 9 colleges with medical school and affiliated hospitals </a:t>
            </a:r>
          </a:p>
          <a:p>
            <a:pPr>
              <a:lnSpc>
                <a:spcPct val="80000"/>
              </a:lnSpc>
              <a:buFont typeface="Wingdings 2" pitchFamily="18" charset="2"/>
              <a:buNone/>
            </a:pPr>
            <a:endParaRPr lang="en-US" altLang="zh-CN" sz="2000" smtClean="0"/>
          </a:p>
          <a:p>
            <a:pPr>
              <a:lnSpc>
                <a:spcPct val="80000"/>
              </a:lnSpc>
            </a:pPr>
            <a:r>
              <a:rPr lang="en-US" altLang="zh-CN" sz="2000" smtClean="0"/>
              <a:t>Has 2 sons: </a:t>
            </a:r>
          </a:p>
          <a:p>
            <a:pPr lvl="1">
              <a:lnSpc>
                <a:spcPct val="80000"/>
              </a:lnSpc>
            </a:pPr>
            <a:r>
              <a:rPr lang="en-US" altLang="zh-CN" sz="2000" smtClean="0"/>
              <a:t>Victor – Managing Director and Deputy Chairman of Cheung Kong (Holdings) Ltd., Deputy Chairman of Hutchison Whampoa, Chairman of Cheung Kong Infrastructure Holdings Ltd and CK Life Sciences International (Holdings) Inc.</a:t>
            </a:r>
          </a:p>
          <a:p>
            <a:pPr lvl="1">
              <a:lnSpc>
                <a:spcPct val="80000"/>
              </a:lnSpc>
            </a:pPr>
            <a:r>
              <a:rPr lang="en-US" altLang="zh-CN" sz="2000" smtClean="0"/>
              <a:t>Richard -  Chairman of PCCW (Asia’s leading info tech and telecommunications company) </a:t>
            </a:r>
          </a:p>
          <a:p>
            <a:pPr>
              <a:lnSpc>
                <a:spcPct val="80000"/>
              </a:lnSpc>
            </a:pPr>
            <a:endParaRPr lang="en-US" altLang="zh-CN" sz="1800" b="1" smtClean="0"/>
          </a:p>
          <a:p>
            <a:pPr>
              <a:lnSpc>
                <a:spcPct val="80000"/>
              </a:lnSpc>
              <a:buFont typeface="Wingdings 2" pitchFamily="18" charset="2"/>
              <a:buNone/>
            </a:pPr>
            <a:endParaRPr lang="en-US" altLang="zh-CN" sz="1800" smtClean="0"/>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74757" name="Picture 7"/>
          <p:cNvPicPr>
            <a:picLocks noChangeAspect="1" noChangeArrowheads="1"/>
          </p:cNvPicPr>
          <p:nvPr/>
        </p:nvPicPr>
        <p:blipFill>
          <a:blip r:embed="rId3" cstate="print"/>
          <a:srcRect/>
          <a:stretch>
            <a:fillRect/>
          </a:stretch>
        </p:blipFill>
        <p:spPr bwMode="auto">
          <a:xfrm>
            <a:off x="285750" y="4143375"/>
            <a:ext cx="1766888" cy="2000250"/>
          </a:xfrm>
          <a:prstGeom prst="rect">
            <a:avLst/>
          </a:prstGeom>
          <a:noFill/>
          <a:ln w="9525">
            <a:noFill/>
            <a:miter lim="800000"/>
            <a:headEnd/>
            <a:tailEnd/>
          </a:ln>
        </p:spPr>
      </p:pic>
      <p:pic>
        <p:nvPicPr>
          <p:cNvPr id="74758" name="Picture 8"/>
          <p:cNvPicPr>
            <a:picLocks noChangeAspect="1" noChangeArrowheads="1"/>
          </p:cNvPicPr>
          <p:nvPr/>
        </p:nvPicPr>
        <p:blipFill>
          <a:blip r:embed="rId4" cstate="print"/>
          <a:srcRect/>
          <a:stretch>
            <a:fillRect/>
          </a:stretch>
        </p:blipFill>
        <p:spPr bwMode="auto">
          <a:xfrm>
            <a:off x="357188" y="928688"/>
            <a:ext cx="2859087" cy="3233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228600" y="228600"/>
            <a:ext cx="7543800" cy="649288"/>
          </a:xfrm>
        </p:spPr>
        <p:txBody>
          <a:bodyPr/>
          <a:lstStyle/>
          <a:p>
            <a:r>
              <a:rPr lang="en-US" altLang="zh-CN" smtClean="0"/>
              <a:t>Li Tzar Kuoi, Victor</a:t>
            </a:r>
            <a:endParaRPr lang="uk-UA" smtClean="0">
              <a:ea typeface="宋体" pitchFamily="2" charset="-122"/>
            </a:endParaRPr>
          </a:p>
        </p:txBody>
      </p:sp>
      <p:sp>
        <p:nvSpPr>
          <p:cNvPr id="75779" name="Rectangle 3"/>
          <p:cNvSpPr>
            <a:spLocks noGrp="1" noChangeArrowheads="1"/>
          </p:cNvSpPr>
          <p:nvPr>
            <p:ph idx="1"/>
          </p:nvPr>
        </p:nvSpPr>
        <p:spPr>
          <a:xfrm>
            <a:off x="152400" y="1219200"/>
            <a:ext cx="8610600" cy="5310188"/>
          </a:xfrm>
        </p:spPr>
        <p:txBody>
          <a:bodyPr/>
          <a:lstStyle/>
          <a:p>
            <a:pPr>
              <a:lnSpc>
                <a:spcPct val="80000"/>
              </a:lnSpc>
            </a:pPr>
            <a:r>
              <a:rPr lang="en-US" altLang="zh-CN" sz="2000" smtClean="0"/>
              <a:t>Deputy Chairman and Managing Director </a:t>
            </a:r>
          </a:p>
          <a:p>
            <a:pPr>
              <a:lnSpc>
                <a:spcPct val="80000"/>
              </a:lnSpc>
              <a:buFont typeface="Wingdings 2" pitchFamily="18" charset="2"/>
              <a:buNone/>
            </a:pPr>
            <a:r>
              <a:rPr lang="en-US" altLang="zh-CN" sz="2000" smtClean="0"/>
              <a:t>	since 1999</a:t>
            </a:r>
          </a:p>
          <a:p>
            <a:pPr>
              <a:lnSpc>
                <a:spcPct val="80000"/>
              </a:lnSpc>
            </a:pPr>
            <a:r>
              <a:rPr lang="en-US" altLang="zh-CN" sz="2000" smtClean="0"/>
              <a:t>Began career at CKH in 1985</a:t>
            </a:r>
          </a:p>
          <a:p>
            <a:pPr lvl="1">
              <a:lnSpc>
                <a:spcPct val="80000"/>
              </a:lnSpc>
            </a:pPr>
            <a:r>
              <a:rPr lang="en-US" altLang="zh-CN" sz="1800" smtClean="0"/>
              <a:t>Deputy Managing Director (1993-98)</a:t>
            </a:r>
          </a:p>
          <a:p>
            <a:pPr lvl="1">
              <a:lnSpc>
                <a:spcPct val="80000"/>
              </a:lnSpc>
              <a:buFont typeface="Wingdings 2" pitchFamily="18" charset="2"/>
              <a:buNone/>
            </a:pPr>
            <a:endParaRPr lang="en-US" altLang="zh-CN" sz="1600" smtClean="0"/>
          </a:p>
          <a:p>
            <a:pPr>
              <a:lnSpc>
                <a:spcPct val="80000"/>
              </a:lnSpc>
            </a:pPr>
            <a:r>
              <a:rPr lang="en-US" altLang="zh-CN" sz="2000" smtClean="0"/>
              <a:t>Executive Director and Deputy Chairman of </a:t>
            </a:r>
          </a:p>
          <a:p>
            <a:pPr>
              <a:lnSpc>
                <a:spcPct val="80000"/>
              </a:lnSpc>
              <a:buFont typeface="Wingdings 2" pitchFamily="18" charset="2"/>
              <a:buNone/>
            </a:pPr>
            <a:r>
              <a:rPr lang="en-US" altLang="zh-CN" sz="2000" smtClean="0"/>
              <a:t>	Hutchison Whampoa Ltd</a:t>
            </a:r>
          </a:p>
          <a:p>
            <a:pPr>
              <a:lnSpc>
                <a:spcPct val="80000"/>
              </a:lnSpc>
            </a:pPr>
            <a:r>
              <a:rPr lang="en-US" altLang="zh-CN" sz="2000" smtClean="0"/>
              <a:t>Chairman of CK Infrastructure Holdings Ltd and </a:t>
            </a:r>
          </a:p>
          <a:p>
            <a:pPr>
              <a:lnSpc>
                <a:spcPct val="80000"/>
              </a:lnSpc>
              <a:buFont typeface="Wingdings 2" pitchFamily="18" charset="2"/>
              <a:buNone/>
            </a:pPr>
            <a:r>
              <a:rPr lang="en-US" altLang="zh-CN" sz="2000" smtClean="0"/>
              <a:t>	CK Life Sciences Int’l Inc.</a:t>
            </a:r>
          </a:p>
          <a:p>
            <a:pPr>
              <a:lnSpc>
                <a:spcPct val="80000"/>
              </a:lnSpc>
            </a:pPr>
            <a:r>
              <a:rPr lang="en-US" altLang="zh-CN" sz="2000" smtClean="0"/>
              <a:t>Executive Director of HK Electric Holdings Ltd.</a:t>
            </a:r>
          </a:p>
          <a:p>
            <a:pPr>
              <a:lnSpc>
                <a:spcPct val="80000"/>
              </a:lnSpc>
            </a:pPr>
            <a:r>
              <a:rPr lang="en-US" altLang="zh-CN" sz="2000" smtClean="0"/>
              <a:t>Co-chairman of Husky Energy Inc.</a:t>
            </a:r>
          </a:p>
          <a:p>
            <a:pPr>
              <a:lnSpc>
                <a:spcPct val="80000"/>
              </a:lnSpc>
            </a:pPr>
            <a:r>
              <a:rPr lang="en-US" altLang="zh-CN" sz="2000" smtClean="0"/>
              <a:t>Director of Hong Kong and Shanghai Banking Corporation (HSBC)  </a:t>
            </a:r>
          </a:p>
          <a:p>
            <a:pPr>
              <a:lnSpc>
                <a:spcPct val="80000"/>
              </a:lnSpc>
            </a:pPr>
            <a:endParaRPr lang="en-US" altLang="zh-CN" sz="2000" smtClean="0"/>
          </a:p>
          <a:p>
            <a:pPr>
              <a:lnSpc>
                <a:spcPct val="80000"/>
              </a:lnSpc>
            </a:pPr>
            <a:r>
              <a:rPr lang="en-US" altLang="zh-CN" sz="2000" smtClean="0"/>
              <a:t>Bachelor of Science degree in Civil Engineering</a:t>
            </a:r>
          </a:p>
          <a:p>
            <a:pPr>
              <a:lnSpc>
                <a:spcPct val="80000"/>
              </a:lnSpc>
            </a:pPr>
            <a:r>
              <a:rPr lang="en-US" altLang="zh-CN" sz="2000" smtClean="0"/>
              <a:t>Master of Science degree in Structural Engineering</a:t>
            </a:r>
          </a:p>
          <a:p>
            <a:pPr>
              <a:lnSpc>
                <a:spcPct val="80000"/>
              </a:lnSpc>
            </a:pPr>
            <a:r>
              <a:rPr lang="en-US" altLang="zh-CN" sz="2000" smtClean="0"/>
              <a:t>Honorary degree (Doctor of Laws)</a:t>
            </a:r>
          </a:p>
          <a:p>
            <a:pPr>
              <a:lnSpc>
                <a:spcPct val="80000"/>
              </a:lnSpc>
            </a:pPr>
            <a:r>
              <a:rPr lang="en-US" altLang="zh-CN" sz="2000" smtClean="0"/>
              <a:t>Age 45</a:t>
            </a:r>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75781" name="Picture 3"/>
          <p:cNvPicPr>
            <a:picLocks noChangeAspect="1" noChangeArrowheads="1"/>
          </p:cNvPicPr>
          <p:nvPr/>
        </p:nvPicPr>
        <p:blipFill>
          <a:blip r:embed="rId3" cstate="print"/>
          <a:srcRect/>
          <a:stretch>
            <a:fillRect/>
          </a:stretch>
        </p:blipFill>
        <p:spPr bwMode="auto">
          <a:xfrm>
            <a:off x="5576888" y="981075"/>
            <a:ext cx="3567112" cy="2519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28600" y="228600"/>
            <a:ext cx="7543800" cy="649288"/>
          </a:xfrm>
        </p:spPr>
        <p:txBody>
          <a:bodyPr/>
          <a:lstStyle/>
          <a:p>
            <a:r>
              <a:rPr lang="en-US" altLang="zh-CN" smtClean="0"/>
              <a:t>Li Tzar Kuoi, Victor</a:t>
            </a:r>
            <a:endParaRPr lang="uk-UA" smtClean="0">
              <a:ea typeface="宋体" pitchFamily="2" charset="-122"/>
            </a:endParaRPr>
          </a:p>
        </p:txBody>
      </p:sp>
      <p:sp>
        <p:nvSpPr>
          <p:cNvPr id="76803" name="Rectangle 3"/>
          <p:cNvSpPr>
            <a:spLocks noGrp="1" noChangeArrowheads="1"/>
          </p:cNvSpPr>
          <p:nvPr>
            <p:ph idx="1"/>
          </p:nvPr>
        </p:nvSpPr>
        <p:spPr>
          <a:xfrm>
            <a:off x="0" y="1143000"/>
            <a:ext cx="5257800" cy="5310188"/>
          </a:xfrm>
        </p:spPr>
        <p:txBody>
          <a:bodyPr/>
          <a:lstStyle/>
          <a:p>
            <a:pPr>
              <a:lnSpc>
                <a:spcPct val="80000"/>
              </a:lnSpc>
            </a:pPr>
            <a:r>
              <a:rPr lang="en-US" altLang="zh-CN" sz="2200" smtClean="0"/>
              <a:t>Vice chairman of Hong Kong General Chamber of Commerce.</a:t>
            </a:r>
          </a:p>
          <a:p>
            <a:pPr>
              <a:lnSpc>
                <a:spcPct val="80000"/>
              </a:lnSpc>
              <a:buFont typeface="Wingdings 2" pitchFamily="18" charset="2"/>
              <a:buNone/>
            </a:pPr>
            <a:endParaRPr lang="en-US" altLang="zh-CN" sz="2200" smtClean="0"/>
          </a:p>
          <a:p>
            <a:pPr>
              <a:lnSpc>
                <a:spcPct val="80000"/>
              </a:lnSpc>
              <a:buFont typeface="Wingdings 2" pitchFamily="18" charset="2"/>
              <a:buNone/>
            </a:pPr>
            <a:r>
              <a:rPr lang="en-US" altLang="zh-CN" sz="2200" smtClean="0"/>
              <a:t>Member of:</a:t>
            </a:r>
          </a:p>
          <a:p>
            <a:pPr>
              <a:lnSpc>
                <a:spcPct val="80000"/>
              </a:lnSpc>
            </a:pPr>
            <a:r>
              <a:rPr lang="en-US" altLang="zh-CN" sz="2200" smtClean="0"/>
              <a:t>Standing Committee of the 11</a:t>
            </a:r>
            <a:r>
              <a:rPr lang="en-US" altLang="zh-CN" sz="2200" baseline="30000" smtClean="0"/>
              <a:t>th</a:t>
            </a:r>
            <a:r>
              <a:rPr lang="en-US" altLang="zh-CN" sz="2200" smtClean="0"/>
              <a:t> National Committee of the Chinese People’s Political Consultative Conference of the People’s Republic of China</a:t>
            </a:r>
          </a:p>
          <a:p>
            <a:pPr>
              <a:lnSpc>
                <a:spcPct val="80000"/>
              </a:lnSpc>
            </a:pPr>
            <a:endParaRPr lang="en-US" altLang="zh-CN" sz="2200" smtClean="0"/>
          </a:p>
          <a:p>
            <a:pPr>
              <a:lnSpc>
                <a:spcPct val="80000"/>
              </a:lnSpc>
            </a:pPr>
            <a:r>
              <a:rPr lang="en-US" altLang="zh-CN" sz="2200" smtClean="0"/>
              <a:t>Commission on Strategic Development</a:t>
            </a:r>
          </a:p>
          <a:p>
            <a:pPr>
              <a:lnSpc>
                <a:spcPct val="80000"/>
              </a:lnSpc>
            </a:pPr>
            <a:endParaRPr lang="en-US" altLang="zh-CN" sz="2200" smtClean="0"/>
          </a:p>
          <a:p>
            <a:pPr>
              <a:lnSpc>
                <a:spcPct val="80000"/>
              </a:lnSpc>
            </a:pPr>
            <a:r>
              <a:rPr lang="en-US" altLang="zh-CN" sz="2200" smtClean="0"/>
              <a:t>Greater Pearl River Delta Business Council</a:t>
            </a:r>
          </a:p>
          <a:p>
            <a:pPr>
              <a:lnSpc>
                <a:spcPct val="80000"/>
              </a:lnSpc>
            </a:pPr>
            <a:endParaRPr lang="en-US" altLang="zh-CN" sz="2200" smtClean="0"/>
          </a:p>
          <a:p>
            <a:pPr>
              <a:lnSpc>
                <a:spcPct val="80000"/>
              </a:lnSpc>
            </a:pPr>
            <a:r>
              <a:rPr lang="en-US" altLang="zh-CN" sz="2200" smtClean="0"/>
              <a:t>Council for Sustainable Development of the Hong Kong Special Administrative Region</a:t>
            </a:r>
          </a:p>
          <a:p>
            <a:pPr>
              <a:lnSpc>
                <a:spcPct val="80000"/>
              </a:lnSpc>
            </a:pPr>
            <a:endParaRPr lang="en-US" altLang="zh-CN" sz="1700" b="1" smtClean="0"/>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76805" name="Picture 2"/>
          <p:cNvPicPr>
            <a:picLocks noChangeAspect="1" noChangeArrowheads="1"/>
          </p:cNvPicPr>
          <p:nvPr/>
        </p:nvPicPr>
        <p:blipFill>
          <a:blip r:embed="rId3" cstate="print"/>
          <a:srcRect/>
          <a:stretch>
            <a:fillRect/>
          </a:stretch>
        </p:blipFill>
        <p:spPr bwMode="auto">
          <a:xfrm>
            <a:off x="5486400" y="1268413"/>
            <a:ext cx="3429000" cy="2617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228600" y="228600"/>
            <a:ext cx="7543800" cy="649288"/>
          </a:xfrm>
        </p:spPr>
        <p:txBody>
          <a:bodyPr/>
          <a:lstStyle/>
          <a:p>
            <a:r>
              <a:rPr lang="en-US" altLang="zh-CN" smtClean="0"/>
              <a:t>Kam Hing Lam</a:t>
            </a:r>
            <a:endParaRPr lang="uk-UA" smtClean="0">
              <a:ea typeface="宋体" pitchFamily="2" charset="-122"/>
            </a:endParaRPr>
          </a:p>
        </p:txBody>
      </p:sp>
      <p:sp>
        <p:nvSpPr>
          <p:cNvPr id="77827" name="Rectangle 3"/>
          <p:cNvSpPr>
            <a:spLocks noGrp="1" noChangeArrowheads="1"/>
          </p:cNvSpPr>
          <p:nvPr>
            <p:ph idx="1"/>
          </p:nvPr>
        </p:nvSpPr>
        <p:spPr>
          <a:xfrm>
            <a:off x="304800" y="1143000"/>
            <a:ext cx="5562600" cy="5310188"/>
          </a:xfrm>
        </p:spPr>
        <p:txBody>
          <a:bodyPr/>
          <a:lstStyle/>
          <a:p>
            <a:pPr>
              <a:lnSpc>
                <a:spcPct val="80000"/>
              </a:lnSpc>
            </a:pPr>
            <a:r>
              <a:rPr lang="en-US" altLang="zh-CN" sz="2000" smtClean="0"/>
              <a:t>Brother-in-law of Li Ka-Shing, Uncle to Victor Li </a:t>
            </a:r>
          </a:p>
          <a:p>
            <a:pPr>
              <a:lnSpc>
                <a:spcPct val="80000"/>
              </a:lnSpc>
            </a:pPr>
            <a:endParaRPr lang="en-US" altLang="zh-CN" sz="2000" smtClean="0"/>
          </a:p>
          <a:p>
            <a:pPr>
              <a:lnSpc>
                <a:spcPct val="80000"/>
              </a:lnSpc>
            </a:pPr>
            <a:r>
              <a:rPr lang="en-US" altLang="zh-CN" sz="2000" smtClean="0"/>
              <a:t>Deputy Managing Director since 1993</a:t>
            </a:r>
          </a:p>
          <a:p>
            <a:pPr>
              <a:lnSpc>
                <a:spcPct val="80000"/>
              </a:lnSpc>
            </a:pPr>
            <a:r>
              <a:rPr lang="en-US" altLang="zh-CN" sz="2000" smtClean="0"/>
              <a:t>Group Managing Director of Cheung Kong Infrastructure Holdings Ltd.</a:t>
            </a:r>
          </a:p>
          <a:p>
            <a:pPr>
              <a:lnSpc>
                <a:spcPct val="80000"/>
              </a:lnSpc>
            </a:pPr>
            <a:r>
              <a:rPr lang="en-US" altLang="zh-CN" sz="2000" smtClean="0"/>
              <a:t>President  and CEO of CK Life Sciences International</a:t>
            </a:r>
          </a:p>
          <a:p>
            <a:pPr>
              <a:lnSpc>
                <a:spcPct val="80000"/>
              </a:lnSpc>
            </a:pPr>
            <a:r>
              <a:rPr lang="en-US" altLang="zh-CN" sz="2000" smtClean="0"/>
              <a:t>Executive Director of Hutchinson Whampoa Ltd. and Hong Kong Electric Holdings Ltd.</a:t>
            </a:r>
          </a:p>
          <a:p>
            <a:pPr>
              <a:lnSpc>
                <a:spcPct val="80000"/>
              </a:lnSpc>
            </a:pPr>
            <a:r>
              <a:rPr lang="en-US" altLang="zh-CN" sz="2000" smtClean="0"/>
              <a:t>Non-executive Director of Spark Infrastructure Group</a:t>
            </a:r>
          </a:p>
          <a:p>
            <a:pPr>
              <a:lnSpc>
                <a:spcPct val="80000"/>
              </a:lnSpc>
            </a:pPr>
            <a:r>
              <a:rPr lang="en-US" altLang="zh-CN" sz="2000" smtClean="0"/>
              <a:t>Member of the 11th Beijing Committee of the Chinese People's Political Consultative Conference of the People's Republic of China</a:t>
            </a:r>
          </a:p>
          <a:p>
            <a:pPr>
              <a:lnSpc>
                <a:spcPct val="80000"/>
              </a:lnSpc>
              <a:buFont typeface="Wingdings 2" pitchFamily="18" charset="2"/>
              <a:buNone/>
            </a:pPr>
            <a:endParaRPr lang="en-US" altLang="zh-CN" sz="2000" smtClean="0"/>
          </a:p>
          <a:p>
            <a:pPr>
              <a:lnSpc>
                <a:spcPct val="80000"/>
              </a:lnSpc>
            </a:pPr>
            <a:r>
              <a:rPr lang="en-US" altLang="zh-CN" sz="2000" smtClean="0"/>
              <a:t>Bachelor of Science degree in Engineering</a:t>
            </a:r>
          </a:p>
          <a:p>
            <a:pPr>
              <a:lnSpc>
                <a:spcPct val="80000"/>
              </a:lnSpc>
            </a:pPr>
            <a:r>
              <a:rPr lang="en-US" altLang="zh-CN" sz="2000" smtClean="0"/>
              <a:t>Master’s degree in Business Administration</a:t>
            </a:r>
          </a:p>
          <a:p>
            <a:pPr>
              <a:lnSpc>
                <a:spcPct val="80000"/>
              </a:lnSpc>
            </a:pPr>
            <a:r>
              <a:rPr lang="en-US" altLang="zh-CN" sz="2000" smtClean="0"/>
              <a:t>Age 63</a:t>
            </a:r>
          </a:p>
          <a:p>
            <a:pPr>
              <a:lnSpc>
                <a:spcPct val="80000"/>
              </a:lnSpc>
            </a:pPr>
            <a:endParaRPr lang="en-US" altLang="zh-CN" sz="2000" smtClean="0"/>
          </a:p>
          <a:p>
            <a:pPr>
              <a:lnSpc>
                <a:spcPct val="80000"/>
              </a:lnSpc>
              <a:buFont typeface="Wingdings 2" pitchFamily="18" charset="2"/>
              <a:buNone/>
            </a:pPr>
            <a:endParaRPr lang="en-US" altLang="zh-CN" sz="2000" smtClean="0"/>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77829" name="Picture 2"/>
          <p:cNvPicPr>
            <a:picLocks noChangeAspect="1" noChangeArrowheads="1"/>
          </p:cNvPicPr>
          <p:nvPr/>
        </p:nvPicPr>
        <p:blipFill>
          <a:blip r:embed="rId3" cstate="print"/>
          <a:srcRect/>
          <a:stretch>
            <a:fillRect/>
          </a:stretch>
        </p:blipFill>
        <p:spPr bwMode="auto">
          <a:xfrm>
            <a:off x="5805488" y="1066800"/>
            <a:ext cx="3186112" cy="2286000"/>
          </a:xfrm>
          <a:prstGeom prst="rect">
            <a:avLst/>
          </a:prstGeom>
          <a:noFill/>
          <a:ln w="9525">
            <a:noFill/>
            <a:miter lim="800000"/>
            <a:headEnd/>
            <a:tailEnd/>
          </a:ln>
        </p:spPr>
      </p:pic>
      <p:pic>
        <p:nvPicPr>
          <p:cNvPr id="77830" name="Picture 3"/>
          <p:cNvPicPr>
            <a:picLocks noChangeAspect="1" noChangeArrowheads="1"/>
          </p:cNvPicPr>
          <p:nvPr/>
        </p:nvPicPr>
        <p:blipFill>
          <a:blip r:embed="rId4" cstate="print"/>
          <a:srcRect/>
          <a:stretch>
            <a:fillRect/>
          </a:stretch>
        </p:blipFill>
        <p:spPr bwMode="auto">
          <a:xfrm>
            <a:off x="5867400" y="3429000"/>
            <a:ext cx="1489075" cy="1981200"/>
          </a:xfrm>
          <a:prstGeom prst="rect">
            <a:avLst/>
          </a:prstGeom>
          <a:noFill/>
          <a:ln w="9525">
            <a:noFill/>
            <a:miter lim="800000"/>
            <a:headEnd/>
            <a:tailEnd/>
          </a:ln>
        </p:spPr>
      </p:pic>
      <p:pic>
        <p:nvPicPr>
          <p:cNvPr id="77831" name="Picture 3"/>
          <p:cNvPicPr>
            <a:picLocks noChangeAspect="1" noChangeArrowheads="1"/>
          </p:cNvPicPr>
          <p:nvPr/>
        </p:nvPicPr>
        <p:blipFill>
          <a:blip r:embed="rId5" cstate="print"/>
          <a:srcRect/>
          <a:stretch>
            <a:fillRect/>
          </a:stretch>
        </p:blipFill>
        <p:spPr bwMode="auto">
          <a:xfrm>
            <a:off x="7391400" y="3429000"/>
            <a:ext cx="1608138" cy="1978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8600" y="228600"/>
            <a:ext cx="7543800" cy="649288"/>
          </a:xfrm>
        </p:spPr>
        <p:txBody>
          <a:bodyPr/>
          <a:lstStyle/>
          <a:p>
            <a:r>
              <a:rPr lang="en-US" altLang="zh-CN" smtClean="0"/>
              <a:t>Key people</a:t>
            </a:r>
            <a:endParaRPr lang="uk-UA" smtClean="0">
              <a:ea typeface="宋体" pitchFamily="2" charset="-122"/>
            </a:endParaRPr>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78852" name="Picture 2"/>
          <p:cNvPicPr>
            <a:picLocks noChangeAspect="1" noChangeArrowheads="1"/>
          </p:cNvPicPr>
          <p:nvPr/>
        </p:nvPicPr>
        <p:blipFill>
          <a:blip r:embed="rId3" cstate="print"/>
          <a:srcRect/>
          <a:stretch>
            <a:fillRect/>
          </a:stretch>
        </p:blipFill>
        <p:spPr bwMode="auto">
          <a:xfrm>
            <a:off x="457200" y="1295400"/>
            <a:ext cx="706755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28600" y="228600"/>
            <a:ext cx="7543800" cy="649288"/>
          </a:xfrm>
        </p:spPr>
        <p:txBody>
          <a:bodyPr/>
          <a:lstStyle/>
          <a:p>
            <a:r>
              <a:rPr lang="en-US" altLang="zh-CN" smtClean="0"/>
              <a:t>Board of directors</a:t>
            </a:r>
            <a:endParaRPr lang="uk-UA" smtClean="0">
              <a:ea typeface="宋体" pitchFamily="2" charset="-122"/>
            </a:endParaRPr>
          </a:p>
        </p:txBody>
      </p:sp>
      <p:sp>
        <p:nvSpPr>
          <p:cNvPr id="23555" name="Rectangle 3"/>
          <p:cNvSpPr>
            <a:spLocks noGrp="1" noChangeArrowheads="1"/>
          </p:cNvSpPr>
          <p:nvPr>
            <p:ph idx="1"/>
          </p:nvPr>
        </p:nvSpPr>
        <p:spPr>
          <a:xfrm>
            <a:off x="533400" y="1143000"/>
            <a:ext cx="8153400" cy="5310188"/>
          </a:xfrm>
        </p:spPr>
        <p:txBody>
          <a:bodyPr numCol="2" rtlCol="0">
            <a:normAutofit/>
          </a:bodyPr>
          <a:lstStyle/>
          <a:p>
            <a:pPr fontAlgn="auto">
              <a:lnSpc>
                <a:spcPct val="80000"/>
              </a:lnSpc>
              <a:spcAft>
                <a:spcPts val="0"/>
              </a:spcAft>
              <a:buFont typeface="Wingdings 2"/>
              <a:buNone/>
              <a:defRPr/>
            </a:pPr>
            <a:r>
              <a:rPr lang="en-US" sz="1800" b="1" u="sng" dirty="0" smtClean="0"/>
              <a:t>Executive Directors</a:t>
            </a:r>
          </a:p>
          <a:p>
            <a:pPr fontAlgn="auto">
              <a:lnSpc>
                <a:spcPct val="80000"/>
              </a:lnSpc>
              <a:spcAft>
                <a:spcPts val="0"/>
              </a:spcAft>
              <a:buFont typeface="Wingdings 2"/>
              <a:buNone/>
              <a:defRPr/>
            </a:pPr>
            <a:r>
              <a:rPr lang="en-US" sz="1800" b="1" dirty="0" smtClean="0"/>
              <a:t>	</a:t>
            </a:r>
            <a:r>
              <a:rPr lang="en-US" sz="1800" dirty="0" smtClean="0"/>
              <a:t>LI Ka-</a:t>
            </a:r>
            <a:r>
              <a:rPr lang="en-US" sz="1800" dirty="0" err="1" smtClean="0"/>
              <a:t>shing</a:t>
            </a:r>
            <a:r>
              <a:rPr lang="en-US" sz="1800" dirty="0" smtClean="0"/>
              <a:t>   </a:t>
            </a:r>
          </a:p>
          <a:p>
            <a:pPr fontAlgn="auto">
              <a:lnSpc>
                <a:spcPct val="80000"/>
              </a:lnSpc>
              <a:spcAft>
                <a:spcPts val="0"/>
              </a:spcAft>
              <a:buFont typeface="Wingdings 2"/>
              <a:buNone/>
              <a:defRPr/>
            </a:pPr>
            <a:r>
              <a:rPr lang="en-US" sz="1800" dirty="0" smtClean="0"/>
              <a:t>	LI </a:t>
            </a:r>
            <a:r>
              <a:rPr lang="en-US" sz="1800" dirty="0" err="1" smtClean="0"/>
              <a:t>Tzar</a:t>
            </a:r>
            <a:r>
              <a:rPr lang="en-US" sz="1800" dirty="0" smtClean="0"/>
              <a:t> </a:t>
            </a:r>
            <a:r>
              <a:rPr lang="en-US" sz="1800" dirty="0" err="1" smtClean="0"/>
              <a:t>Kuoi</a:t>
            </a:r>
            <a:r>
              <a:rPr lang="en-US" sz="1800" dirty="0" smtClean="0"/>
              <a:t> Victor   </a:t>
            </a:r>
          </a:p>
          <a:p>
            <a:pPr fontAlgn="auto">
              <a:lnSpc>
                <a:spcPct val="80000"/>
              </a:lnSpc>
              <a:spcAft>
                <a:spcPts val="0"/>
              </a:spcAft>
              <a:buFont typeface="Wingdings 2"/>
              <a:buNone/>
              <a:defRPr/>
            </a:pPr>
            <a:r>
              <a:rPr lang="en-US" sz="1800" dirty="0" smtClean="0"/>
              <a:t>	KAM </a:t>
            </a:r>
            <a:r>
              <a:rPr lang="en-US" sz="1800" dirty="0" err="1" smtClean="0"/>
              <a:t>Hing</a:t>
            </a:r>
            <a:r>
              <a:rPr lang="en-US" sz="1800" dirty="0" smtClean="0"/>
              <a:t> Lam   </a:t>
            </a:r>
          </a:p>
          <a:p>
            <a:pPr fontAlgn="auto">
              <a:lnSpc>
                <a:spcPct val="80000"/>
              </a:lnSpc>
              <a:spcAft>
                <a:spcPts val="0"/>
              </a:spcAft>
              <a:buFont typeface="Wingdings 2"/>
              <a:buNone/>
              <a:defRPr/>
            </a:pPr>
            <a:r>
              <a:rPr lang="en-US" sz="1800" dirty="0" smtClean="0"/>
              <a:t>	IP </a:t>
            </a:r>
            <a:r>
              <a:rPr lang="en-US" sz="1800" dirty="0" err="1" smtClean="0"/>
              <a:t>Tak</a:t>
            </a:r>
            <a:r>
              <a:rPr lang="en-US" sz="1800" dirty="0" smtClean="0"/>
              <a:t> </a:t>
            </a:r>
            <a:r>
              <a:rPr lang="en-US" sz="1800" dirty="0" err="1" smtClean="0"/>
              <a:t>Chuen</a:t>
            </a:r>
            <a:r>
              <a:rPr lang="en-US" sz="1800" dirty="0" smtClean="0"/>
              <a:t>, Edmond   </a:t>
            </a:r>
          </a:p>
          <a:p>
            <a:pPr fontAlgn="auto">
              <a:lnSpc>
                <a:spcPct val="80000"/>
              </a:lnSpc>
              <a:spcAft>
                <a:spcPts val="0"/>
              </a:spcAft>
              <a:buFont typeface="Wingdings 2"/>
              <a:buNone/>
              <a:defRPr/>
            </a:pPr>
            <a:r>
              <a:rPr lang="en-US" sz="1800" dirty="0" smtClean="0"/>
              <a:t>	CHUNG Sun Keung, Davy   </a:t>
            </a:r>
          </a:p>
          <a:p>
            <a:pPr fontAlgn="auto">
              <a:lnSpc>
                <a:spcPct val="80000"/>
              </a:lnSpc>
              <a:spcAft>
                <a:spcPts val="0"/>
              </a:spcAft>
              <a:buFont typeface="Wingdings 2"/>
              <a:buNone/>
              <a:defRPr/>
            </a:pPr>
            <a:r>
              <a:rPr lang="en-US" sz="1800" dirty="0" smtClean="0"/>
              <a:t>	PAU Yee Wan, Ezra   </a:t>
            </a:r>
          </a:p>
          <a:p>
            <a:pPr fontAlgn="auto">
              <a:lnSpc>
                <a:spcPct val="80000"/>
              </a:lnSpc>
              <a:spcAft>
                <a:spcPts val="0"/>
              </a:spcAft>
              <a:buFont typeface="Wingdings 2"/>
              <a:buNone/>
              <a:defRPr/>
            </a:pPr>
            <a:r>
              <a:rPr lang="en-US" sz="1800" dirty="0" smtClean="0"/>
              <a:t>	WOO </a:t>
            </a:r>
            <a:r>
              <a:rPr lang="en-US" sz="1800" dirty="0" err="1" smtClean="0"/>
              <a:t>Chia</a:t>
            </a:r>
            <a:r>
              <a:rPr lang="en-US" sz="1800" dirty="0" smtClean="0"/>
              <a:t> </a:t>
            </a:r>
            <a:r>
              <a:rPr lang="en-US" sz="1800" dirty="0" err="1" smtClean="0"/>
              <a:t>Ching</a:t>
            </a:r>
            <a:r>
              <a:rPr lang="en-US" sz="1800" dirty="0" smtClean="0"/>
              <a:t>, Grace   </a:t>
            </a:r>
          </a:p>
          <a:p>
            <a:pPr fontAlgn="auto">
              <a:lnSpc>
                <a:spcPct val="80000"/>
              </a:lnSpc>
              <a:spcAft>
                <a:spcPts val="0"/>
              </a:spcAft>
              <a:buFont typeface="Wingdings 2"/>
              <a:buNone/>
              <a:defRPr/>
            </a:pPr>
            <a:r>
              <a:rPr lang="en-US" sz="1800" dirty="0" smtClean="0"/>
              <a:t>	CHIU Kwok Hung, Justin</a:t>
            </a:r>
            <a:r>
              <a:rPr lang="en-US" sz="1800" b="1" u="sng" dirty="0" smtClean="0"/>
              <a:t> </a:t>
            </a:r>
          </a:p>
          <a:p>
            <a:pPr fontAlgn="auto">
              <a:lnSpc>
                <a:spcPct val="80000"/>
              </a:lnSpc>
              <a:spcAft>
                <a:spcPts val="0"/>
              </a:spcAft>
              <a:buFont typeface="Wingdings 2"/>
              <a:buNone/>
              <a:defRPr/>
            </a:pPr>
            <a:endParaRPr lang="en-US" sz="1800" b="1" u="sng" dirty="0" smtClean="0"/>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79877" name="Picture 2"/>
          <p:cNvPicPr>
            <a:picLocks noChangeAspect="1" noChangeArrowheads="1"/>
          </p:cNvPicPr>
          <p:nvPr/>
        </p:nvPicPr>
        <p:blipFill>
          <a:blip r:embed="rId3" cstate="print"/>
          <a:srcRect/>
          <a:stretch>
            <a:fillRect/>
          </a:stretch>
        </p:blipFill>
        <p:spPr bwMode="auto">
          <a:xfrm>
            <a:off x="3505200" y="1371600"/>
            <a:ext cx="5297488" cy="2286000"/>
          </a:xfrm>
          <a:prstGeom prst="rect">
            <a:avLst/>
          </a:prstGeom>
          <a:noFill/>
          <a:ln w="9525">
            <a:noFill/>
            <a:miter lim="800000"/>
            <a:headEnd/>
            <a:tailEnd/>
          </a:ln>
        </p:spPr>
      </p:pic>
      <p:pic>
        <p:nvPicPr>
          <p:cNvPr id="79878" name="Picture 3"/>
          <p:cNvPicPr>
            <a:picLocks noChangeAspect="1" noChangeArrowheads="1"/>
          </p:cNvPicPr>
          <p:nvPr/>
        </p:nvPicPr>
        <p:blipFill>
          <a:blip r:embed="rId4" cstate="print"/>
          <a:srcRect/>
          <a:stretch>
            <a:fillRect/>
          </a:stretch>
        </p:blipFill>
        <p:spPr bwMode="auto">
          <a:xfrm>
            <a:off x="533400" y="3886200"/>
            <a:ext cx="6705600" cy="228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28600" y="228600"/>
            <a:ext cx="7543800" cy="649288"/>
          </a:xfrm>
        </p:spPr>
        <p:txBody>
          <a:bodyPr/>
          <a:lstStyle/>
          <a:p>
            <a:r>
              <a:rPr lang="en-US" altLang="zh-CN" smtClean="0"/>
              <a:t>Board of directors</a:t>
            </a:r>
            <a:endParaRPr lang="uk-UA" smtClean="0">
              <a:ea typeface="宋体" pitchFamily="2" charset="-122"/>
            </a:endParaRPr>
          </a:p>
        </p:txBody>
      </p:sp>
      <p:sp>
        <p:nvSpPr>
          <p:cNvPr id="23555" name="Rectangle 3"/>
          <p:cNvSpPr>
            <a:spLocks noGrp="1" noChangeArrowheads="1"/>
          </p:cNvSpPr>
          <p:nvPr>
            <p:ph idx="1"/>
          </p:nvPr>
        </p:nvSpPr>
        <p:spPr>
          <a:xfrm>
            <a:off x="533400" y="1143000"/>
            <a:ext cx="8153400" cy="1981200"/>
          </a:xfrm>
        </p:spPr>
        <p:txBody>
          <a:bodyPr numCol="2" rtlCol="0">
            <a:normAutofit/>
          </a:bodyPr>
          <a:lstStyle/>
          <a:p>
            <a:pPr fontAlgn="auto">
              <a:lnSpc>
                <a:spcPct val="80000"/>
              </a:lnSpc>
              <a:spcAft>
                <a:spcPts val="0"/>
              </a:spcAft>
              <a:buFont typeface="Wingdings 2"/>
              <a:buNone/>
              <a:defRPr/>
            </a:pPr>
            <a:r>
              <a:rPr lang="en-US" sz="2000" b="1" u="sng" dirty="0" smtClean="0"/>
              <a:t>Non-executive Directors</a:t>
            </a:r>
          </a:p>
          <a:p>
            <a:pPr fontAlgn="auto">
              <a:lnSpc>
                <a:spcPct val="80000"/>
              </a:lnSpc>
              <a:spcAft>
                <a:spcPts val="0"/>
              </a:spcAft>
              <a:buFont typeface="Wingdings 2"/>
              <a:buNone/>
              <a:defRPr/>
            </a:pPr>
            <a:r>
              <a:rPr lang="en-US" sz="2000" dirty="0" smtClean="0"/>
              <a:t>	LEUNG </a:t>
            </a:r>
            <a:r>
              <a:rPr lang="en-US" sz="2000" dirty="0" err="1" smtClean="0"/>
              <a:t>Siu</a:t>
            </a:r>
            <a:r>
              <a:rPr lang="en-US" sz="2000" dirty="0" smtClean="0"/>
              <a:t> Hon   </a:t>
            </a:r>
          </a:p>
          <a:p>
            <a:pPr fontAlgn="auto">
              <a:lnSpc>
                <a:spcPct val="80000"/>
              </a:lnSpc>
              <a:spcAft>
                <a:spcPts val="0"/>
              </a:spcAft>
              <a:buFont typeface="Wingdings 2"/>
              <a:buNone/>
              <a:defRPr/>
            </a:pPr>
            <a:r>
              <a:rPr lang="en-US" sz="2000" dirty="0" smtClean="0"/>
              <a:t>	FOK Kin-</a:t>
            </a:r>
            <a:r>
              <a:rPr lang="en-US" sz="2000" dirty="0" err="1" smtClean="0"/>
              <a:t>ning</a:t>
            </a:r>
            <a:r>
              <a:rPr lang="en-US" sz="2000" dirty="0" smtClean="0"/>
              <a:t>, Canning   </a:t>
            </a:r>
          </a:p>
          <a:p>
            <a:pPr fontAlgn="auto">
              <a:lnSpc>
                <a:spcPct val="80000"/>
              </a:lnSpc>
              <a:spcAft>
                <a:spcPts val="0"/>
              </a:spcAft>
              <a:buFont typeface="Wingdings 2"/>
              <a:buNone/>
              <a:defRPr/>
            </a:pPr>
            <a:r>
              <a:rPr lang="en-US" sz="2000" dirty="0" smtClean="0"/>
              <a:t>	Frank John SIXT   </a:t>
            </a:r>
          </a:p>
          <a:p>
            <a:pPr fontAlgn="auto">
              <a:lnSpc>
                <a:spcPct val="80000"/>
              </a:lnSpc>
              <a:spcAft>
                <a:spcPts val="0"/>
              </a:spcAft>
              <a:buFont typeface="Wingdings 2"/>
              <a:buNone/>
              <a:defRPr/>
            </a:pPr>
            <a:r>
              <a:rPr lang="en-US" sz="2000" dirty="0" smtClean="0"/>
              <a:t>	CHOW Kun </a:t>
            </a:r>
            <a:r>
              <a:rPr lang="en-US" sz="2000" dirty="0" err="1" smtClean="0"/>
              <a:t>Chee</a:t>
            </a:r>
            <a:r>
              <a:rPr lang="en-US" sz="2000" dirty="0" smtClean="0"/>
              <a:t>, Roland   </a:t>
            </a:r>
          </a:p>
          <a:p>
            <a:pPr fontAlgn="auto">
              <a:lnSpc>
                <a:spcPct val="80000"/>
              </a:lnSpc>
              <a:spcAft>
                <a:spcPts val="0"/>
              </a:spcAft>
              <a:buFont typeface="Wingdings 2"/>
              <a:buNone/>
              <a:defRPr/>
            </a:pPr>
            <a:r>
              <a:rPr lang="en-US" sz="2000" dirty="0" smtClean="0"/>
              <a:t>	George Colin MAGNUS</a:t>
            </a:r>
          </a:p>
          <a:p>
            <a:pPr fontAlgn="auto">
              <a:lnSpc>
                <a:spcPct val="80000"/>
              </a:lnSpc>
              <a:spcAft>
                <a:spcPts val="0"/>
              </a:spcAft>
              <a:buFont typeface="Wingdings 2"/>
              <a:buNone/>
              <a:defRPr/>
            </a:pPr>
            <a:endParaRPr lang="en-US" sz="1800" dirty="0" smtClean="0"/>
          </a:p>
          <a:p>
            <a:pPr fontAlgn="auto">
              <a:lnSpc>
                <a:spcPct val="80000"/>
              </a:lnSpc>
              <a:spcAft>
                <a:spcPts val="0"/>
              </a:spcAft>
              <a:buFont typeface="Wingdings 2"/>
              <a:buNone/>
              <a:defRPr/>
            </a:pPr>
            <a:endParaRPr lang="en-US" sz="1800" dirty="0" smtClean="0"/>
          </a:p>
          <a:p>
            <a:pPr fontAlgn="auto">
              <a:lnSpc>
                <a:spcPct val="80000"/>
              </a:lnSpc>
              <a:spcAft>
                <a:spcPts val="0"/>
              </a:spcAft>
              <a:buFont typeface="Wingdings 2"/>
              <a:buNone/>
              <a:defRPr/>
            </a:pPr>
            <a:endParaRPr lang="en-US" sz="1800" b="1" u="sng" dirty="0" smtClean="0"/>
          </a:p>
          <a:p>
            <a:pPr fontAlgn="auto">
              <a:lnSpc>
                <a:spcPct val="80000"/>
              </a:lnSpc>
              <a:spcAft>
                <a:spcPts val="0"/>
              </a:spcAft>
              <a:buFont typeface="Wingdings 2"/>
              <a:buNone/>
              <a:defRPr/>
            </a:pPr>
            <a:endParaRPr lang="en-US" sz="1800" dirty="0" smtClean="0"/>
          </a:p>
        </p:txBody>
      </p:sp>
      <p:pic>
        <p:nvPicPr>
          <p:cNvPr id="5" name="Picture 5"/>
          <p:cNvPicPr>
            <a:picLocks noChangeAspect="1" noChangeArrowheads="1"/>
          </p:cNvPicPr>
          <p:nvPr/>
        </p:nvPicPr>
        <p:blipFill>
          <a:blip r:embed="rId3"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80901" name="Picture 2"/>
          <p:cNvPicPr>
            <a:picLocks noChangeAspect="1" noChangeArrowheads="1"/>
          </p:cNvPicPr>
          <p:nvPr/>
        </p:nvPicPr>
        <p:blipFill>
          <a:blip r:embed="rId4" cstate="print"/>
          <a:srcRect/>
          <a:stretch>
            <a:fillRect/>
          </a:stretch>
        </p:blipFill>
        <p:spPr bwMode="auto">
          <a:xfrm>
            <a:off x="468313" y="3284538"/>
            <a:ext cx="6334125" cy="2595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228600" y="228600"/>
            <a:ext cx="7543800" cy="649288"/>
          </a:xfrm>
        </p:spPr>
        <p:txBody>
          <a:bodyPr/>
          <a:lstStyle/>
          <a:p>
            <a:r>
              <a:rPr lang="en-US" altLang="zh-CN" smtClean="0"/>
              <a:t>Board of directors</a:t>
            </a:r>
            <a:endParaRPr lang="uk-UA" smtClean="0">
              <a:ea typeface="宋体" pitchFamily="2" charset="-122"/>
            </a:endParaRPr>
          </a:p>
        </p:txBody>
      </p:sp>
      <p:sp>
        <p:nvSpPr>
          <p:cNvPr id="23555" name="Rectangle 3"/>
          <p:cNvSpPr>
            <a:spLocks noGrp="1" noChangeArrowheads="1"/>
          </p:cNvSpPr>
          <p:nvPr>
            <p:ph idx="1"/>
          </p:nvPr>
        </p:nvSpPr>
        <p:spPr>
          <a:xfrm>
            <a:off x="533400" y="1143000"/>
            <a:ext cx="8153400" cy="1295400"/>
          </a:xfrm>
        </p:spPr>
        <p:txBody>
          <a:bodyPr numCol="2" rtlCol="0">
            <a:normAutofit fontScale="25000" lnSpcReduction="20000"/>
          </a:bodyPr>
          <a:lstStyle/>
          <a:p>
            <a:pPr fontAlgn="auto">
              <a:lnSpc>
                <a:spcPct val="80000"/>
              </a:lnSpc>
              <a:spcAft>
                <a:spcPts val="0"/>
              </a:spcAft>
              <a:buFont typeface="Wingdings 2"/>
              <a:buNone/>
              <a:defRPr/>
            </a:pPr>
            <a:r>
              <a:rPr lang="en-US" sz="7200" b="1" u="sng" dirty="0" smtClean="0"/>
              <a:t>Independent Non-executive Directors</a:t>
            </a:r>
          </a:p>
          <a:p>
            <a:pPr fontAlgn="auto">
              <a:lnSpc>
                <a:spcPct val="80000"/>
              </a:lnSpc>
              <a:spcAft>
                <a:spcPts val="0"/>
              </a:spcAft>
              <a:buFont typeface="Wingdings 2"/>
              <a:buNone/>
              <a:defRPr/>
            </a:pPr>
            <a:r>
              <a:rPr lang="en-US" sz="7200" dirty="0" smtClean="0"/>
              <a:t>	KWOK </a:t>
            </a:r>
            <a:r>
              <a:rPr lang="en-US" sz="7200" dirty="0" err="1" smtClean="0"/>
              <a:t>Tun-li</a:t>
            </a:r>
            <a:r>
              <a:rPr lang="en-US" sz="7200" dirty="0" smtClean="0"/>
              <a:t>, Stanley</a:t>
            </a:r>
          </a:p>
          <a:p>
            <a:pPr fontAlgn="auto">
              <a:lnSpc>
                <a:spcPct val="80000"/>
              </a:lnSpc>
              <a:spcAft>
                <a:spcPts val="0"/>
              </a:spcAft>
              <a:buFont typeface="Wingdings 2"/>
              <a:buNone/>
              <a:defRPr/>
            </a:pPr>
            <a:r>
              <a:rPr lang="en-US" sz="7200" dirty="0" smtClean="0"/>
              <a:t>   	YEH Yuan Chang Anthony   </a:t>
            </a:r>
          </a:p>
          <a:p>
            <a:pPr fontAlgn="auto">
              <a:lnSpc>
                <a:spcPct val="80000"/>
              </a:lnSpc>
              <a:spcAft>
                <a:spcPts val="0"/>
              </a:spcAft>
              <a:buFont typeface="Wingdings 2"/>
              <a:buNone/>
              <a:defRPr/>
            </a:pPr>
            <a:r>
              <a:rPr lang="en-US" sz="7200" dirty="0" smtClean="0"/>
              <a:t>	Simon MURRAY   </a:t>
            </a:r>
          </a:p>
          <a:p>
            <a:pPr fontAlgn="auto">
              <a:lnSpc>
                <a:spcPct val="80000"/>
              </a:lnSpc>
              <a:spcAft>
                <a:spcPts val="0"/>
              </a:spcAft>
              <a:buFont typeface="Wingdings 2"/>
              <a:buNone/>
              <a:defRPr/>
            </a:pPr>
            <a:r>
              <a:rPr lang="en-US" sz="7200" dirty="0" smtClean="0"/>
              <a:t>	CHOW Nin Mow, Albert   </a:t>
            </a:r>
          </a:p>
          <a:p>
            <a:pPr fontAlgn="auto">
              <a:lnSpc>
                <a:spcPct val="80000"/>
              </a:lnSpc>
              <a:spcAft>
                <a:spcPts val="0"/>
              </a:spcAft>
              <a:buFont typeface="Wingdings 2"/>
              <a:buNone/>
              <a:defRPr/>
            </a:pPr>
            <a:r>
              <a:rPr lang="en-US" sz="7200" dirty="0" smtClean="0"/>
              <a:t>	</a:t>
            </a:r>
          </a:p>
          <a:p>
            <a:pPr fontAlgn="auto">
              <a:lnSpc>
                <a:spcPct val="80000"/>
              </a:lnSpc>
              <a:spcAft>
                <a:spcPts val="0"/>
              </a:spcAft>
              <a:buFont typeface="Wingdings 2"/>
              <a:buNone/>
              <a:defRPr/>
            </a:pPr>
            <a:endParaRPr lang="en-US" sz="7200" dirty="0" smtClean="0"/>
          </a:p>
          <a:p>
            <a:pPr fontAlgn="auto">
              <a:lnSpc>
                <a:spcPct val="80000"/>
              </a:lnSpc>
              <a:spcAft>
                <a:spcPts val="0"/>
              </a:spcAft>
              <a:buFont typeface="Wingdings 2"/>
              <a:buNone/>
              <a:defRPr/>
            </a:pPr>
            <a:r>
              <a:rPr lang="en-US" sz="7200" dirty="0" smtClean="0"/>
              <a:t>       HUNG </a:t>
            </a:r>
            <a:r>
              <a:rPr lang="en-US" sz="7200" dirty="0" err="1" smtClean="0"/>
              <a:t>Siu-lin</a:t>
            </a:r>
            <a:r>
              <a:rPr lang="en-US" sz="7200" dirty="0" smtClean="0"/>
              <a:t>, Katherine   </a:t>
            </a:r>
          </a:p>
          <a:p>
            <a:pPr fontAlgn="auto">
              <a:lnSpc>
                <a:spcPct val="80000"/>
              </a:lnSpc>
              <a:spcAft>
                <a:spcPts val="0"/>
              </a:spcAft>
              <a:buFont typeface="Wingdings 2"/>
              <a:buNone/>
              <a:defRPr/>
            </a:pPr>
            <a:r>
              <a:rPr lang="en-US" sz="7200" dirty="0" smtClean="0"/>
              <a:t>	WONG </a:t>
            </a:r>
            <a:r>
              <a:rPr lang="en-US" sz="7200" dirty="0" err="1" smtClean="0"/>
              <a:t>Yick-ming</a:t>
            </a:r>
            <a:r>
              <a:rPr lang="en-US" sz="7200" dirty="0" smtClean="0"/>
              <a:t>, Rosanna   </a:t>
            </a:r>
          </a:p>
          <a:p>
            <a:pPr fontAlgn="auto">
              <a:lnSpc>
                <a:spcPct val="80000"/>
              </a:lnSpc>
              <a:spcAft>
                <a:spcPts val="0"/>
              </a:spcAft>
              <a:buFont typeface="Wingdings 2"/>
              <a:buNone/>
              <a:defRPr/>
            </a:pPr>
            <a:r>
              <a:rPr lang="en-US" sz="7200" dirty="0" smtClean="0"/>
              <a:t>	CHEONG Ying Chew, Henry</a:t>
            </a:r>
          </a:p>
          <a:p>
            <a:pPr fontAlgn="auto">
              <a:lnSpc>
                <a:spcPct val="80000"/>
              </a:lnSpc>
              <a:spcAft>
                <a:spcPts val="0"/>
              </a:spcAft>
              <a:buFont typeface="Wingdings 2"/>
              <a:buNone/>
              <a:defRPr/>
            </a:pPr>
            <a:r>
              <a:rPr lang="en-US" sz="7200" b="1" dirty="0" smtClean="0"/>
              <a:t>	</a:t>
            </a:r>
            <a:r>
              <a:rPr lang="en-US" sz="7200" dirty="0" smtClean="0"/>
              <a:t>KWAN Chiu Yin, Robert</a:t>
            </a:r>
            <a:endParaRPr lang="en-US" sz="7200" b="1" dirty="0" smtClean="0"/>
          </a:p>
          <a:p>
            <a:pPr fontAlgn="auto">
              <a:lnSpc>
                <a:spcPct val="80000"/>
              </a:lnSpc>
              <a:spcAft>
                <a:spcPts val="0"/>
              </a:spcAft>
              <a:buFont typeface="Wingdings 2"/>
              <a:buNone/>
              <a:defRPr/>
            </a:pPr>
            <a:endParaRPr lang="en-US" sz="1800" dirty="0" smtClean="0"/>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81925" name="Picture 3"/>
          <p:cNvPicPr>
            <a:picLocks noChangeAspect="1" noChangeArrowheads="1"/>
          </p:cNvPicPr>
          <p:nvPr/>
        </p:nvPicPr>
        <p:blipFill>
          <a:blip r:embed="rId3" cstate="print"/>
          <a:srcRect/>
          <a:stretch>
            <a:fillRect/>
          </a:stretch>
        </p:blipFill>
        <p:spPr bwMode="auto">
          <a:xfrm>
            <a:off x="0" y="2971800"/>
            <a:ext cx="1978025" cy="2133600"/>
          </a:xfrm>
          <a:prstGeom prst="rect">
            <a:avLst/>
          </a:prstGeom>
          <a:noFill/>
          <a:ln w="9525">
            <a:noFill/>
            <a:miter lim="800000"/>
            <a:headEnd/>
            <a:tailEnd/>
          </a:ln>
        </p:spPr>
      </p:pic>
      <p:pic>
        <p:nvPicPr>
          <p:cNvPr id="81926" name="Picture 4"/>
          <p:cNvPicPr>
            <a:picLocks noChangeAspect="1" noChangeArrowheads="1"/>
          </p:cNvPicPr>
          <p:nvPr/>
        </p:nvPicPr>
        <p:blipFill>
          <a:blip r:embed="rId4" cstate="print"/>
          <a:srcRect/>
          <a:stretch>
            <a:fillRect/>
          </a:stretch>
        </p:blipFill>
        <p:spPr bwMode="auto">
          <a:xfrm>
            <a:off x="1966913" y="2971800"/>
            <a:ext cx="7177087"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标题 1"/>
          <p:cNvSpPr>
            <a:spLocks noGrp="1"/>
          </p:cNvSpPr>
          <p:nvPr>
            <p:ph type="title"/>
          </p:nvPr>
        </p:nvSpPr>
        <p:spPr/>
        <p:txBody>
          <a:bodyPr/>
          <a:lstStyle/>
          <a:p>
            <a:r>
              <a:rPr lang="en-US" altLang="zh-CN" sz="3200" smtClean="0"/>
              <a:t>Rental Indices for Hong Kong Property Market</a:t>
            </a:r>
            <a:endParaRPr lang="zh-CN" altLang="en-US" sz="3200" smtClean="0"/>
          </a:p>
        </p:txBody>
      </p:sp>
      <p:pic>
        <p:nvPicPr>
          <p:cNvPr id="9219" name="内容占位符 3" descr="租金指数.bmp"/>
          <p:cNvPicPr>
            <a:picLocks noGrp="1" noChangeAspect="1"/>
          </p:cNvPicPr>
          <p:nvPr>
            <p:ph idx="1"/>
          </p:nvPr>
        </p:nvPicPr>
        <p:blipFill>
          <a:blip r:embed="rId3" cstate="print"/>
          <a:srcRect/>
          <a:stretch>
            <a:fillRect/>
          </a:stretch>
        </p:blipFill>
        <p:spPr>
          <a:xfrm>
            <a:off x="533400" y="1408113"/>
            <a:ext cx="7848600" cy="4914900"/>
          </a:xfr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28600" y="228600"/>
            <a:ext cx="7543800" cy="649288"/>
          </a:xfrm>
        </p:spPr>
        <p:txBody>
          <a:bodyPr/>
          <a:lstStyle/>
          <a:p>
            <a:r>
              <a:rPr lang="en-US" altLang="zh-CN" smtClean="0"/>
              <a:t>Disclosure of interest</a:t>
            </a:r>
            <a:endParaRPr lang="uk-UA" smtClean="0">
              <a:ea typeface="宋体" pitchFamily="2" charset="-122"/>
            </a:endParaRPr>
          </a:p>
        </p:txBody>
      </p:sp>
      <p:pic>
        <p:nvPicPr>
          <p:cNvPr id="82947" name="Picture 8"/>
          <p:cNvPicPr>
            <a:picLocks noGrp="1" noChangeAspect="1" noChangeArrowheads="1"/>
          </p:cNvPicPr>
          <p:nvPr>
            <p:ph idx="1"/>
          </p:nvPr>
        </p:nvPicPr>
        <p:blipFill>
          <a:blip r:embed="rId2" cstate="print"/>
          <a:srcRect/>
          <a:stretch>
            <a:fillRect/>
          </a:stretch>
        </p:blipFill>
        <p:spPr>
          <a:xfrm>
            <a:off x="457200" y="1143000"/>
            <a:ext cx="7315200" cy="5507038"/>
          </a:xfrm>
        </p:spPr>
      </p:pic>
      <p:pic>
        <p:nvPicPr>
          <p:cNvPr id="5" name="Picture 5"/>
          <p:cNvPicPr>
            <a:picLocks noChangeAspect="1" noChangeArrowheads="1"/>
          </p:cNvPicPr>
          <p:nvPr/>
        </p:nvPicPr>
        <p:blipFill>
          <a:blip r:embed="rId3"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
        <p:nvSpPr>
          <p:cNvPr id="82949" name="TextBox 6"/>
          <p:cNvSpPr txBox="1">
            <a:spLocks noChangeArrowheads="1"/>
          </p:cNvSpPr>
          <p:nvPr/>
        </p:nvSpPr>
        <p:spPr bwMode="auto">
          <a:xfrm>
            <a:off x="7315200" y="685800"/>
            <a:ext cx="1828800" cy="307975"/>
          </a:xfrm>
          <a:prstGeom prst="rect">
            <a:avLst/>
          </a:prstGeom>
          <a:noFill/>
          <a:ln w="9525">
            <a:noFill/>
            <a:miter lim="800000"/>
            <a:headEnd/>
            <a:tailEnd/>
          </a:ln>
        </p:spPr>
        <p:txBody>
          <a:bodyPr>
            <a:spAutoFit/>
          </a:bodyPr>
          <a:lstStyle/>
          <a:p>
            <a:r>
              <a:rPr lang="en-US" altLang="zh-CN" sz="1400" b="1">
                <a:latin typeface="Calibri" pitchFamily="34" charset="0"/>
              </a:rPr>
              <a:t>As of Dec 31, 2009</a:t>
            </a:r>
          </a:p>
        </p:txBody>
      </p:sp>
      <p:sp>
        <p:nvSpPr>
          <p:cNvPr id="7" name="Rectangle 6"/>
          <p:cNvSpPr/>
          <p:nvPr/>
        </p:nvSpPr>
        <p:spPr>
          <a:xfrm>
            <a:off x="7215188" y="2428875"/>
            <a:ext cx="428625" cy="214313"/>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CA">
              <a:solidFill>
                <a:srgbClr val="FFFFFF"/>
              </a:solidFill>
              <a:ea typeface="宋体" pitchFamily="2" charset="-122"/>
            </a:endParaRPr>
          </a:p>
        </p:txBody>
      </p:sp>
      <p:sp>
        <p:nvSpPr>
          <p:cNvPr id="8" name="Rectangle 7"/>
          <p:cNvSpPr/>
          <p:nvPr/>
        </p:nvSpPr>
        <p:spPr>
          <a:xfrm>
            <a:off x="7215188" y="3071813"/>
            <a:ext cx="428625" cy="214312"/>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CA">
              <a:solidFill>
                <a:srgbClr val="FFFFFF"/>
              </a:solidFill>
              <a:ea typeface="宋体" pitchFamily="2" charset="-122"/>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228600" y="228600"/>
            <a:ext cx="8763000" cy="649288"/>
          </a:xfrm>
        </p:spPr>
        <p:txBody>
          <a:bodyPr/>
          <a:lstStyle/>
          <a:p>
            <a:r>
              <a:rPr lang="en-US" altLang="zh-CN" smtClean="0"/>
              <a:t>Financial statement analysis</a:t>
            </a:r>
            <a:endParaRPr lang="uk-UA" smtClean="0">
              <a:ea typeface="宋体" pitchFamily="2" charset="-122"/>
            </a:endParaRPr>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83972" name="Picture 6"/>
          <p:cNvPicPr>
            <a:picLocks noChangeAspect="1" noChangeArrowheads="1"/>
          </p:cNvPicPr>
          <p:nvPr/>
        </p:nvPicPr>
        <p:blipFill>
          <a:blip r:embed="rId3" cstate="print"/>
          <a:srcRect/>
          <a:stretch>
            <a:fillRect/>
          </a:stretch>
        </p:blipFill>
        <p:spPr bwMode="auto">
          <a:xfrm>
            <a:off x="2133600" y="838200"/>
            <a:ext cx="4510088" cy="576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28600" y="228600"/>
            <a:ext cx="8763000" cy="649288"/>
          </a:xfrm>
        </p:spPr>
        <p:txBody>
          <a:bodyPr/>
          <a:lstStyle/>
          <a:p>
            <a:r>
              <a:rPr lang="en-US" altLang="zh-CN" smtClean="0"/>
              <a:t>Revenue results</a:t>
            </a:r>
            <a:endParaRPr lang="uk-UA" smtClean="0">
              <a:ea typeface="宋体" pitchFamily="2" charset="-122"/>
            </a:endParaRPr>
          </a:p>
        </p:txBody>
      </p:sp>
      <p:sp>
        <p:nvSpPr>
          <p:cNvPr id="84995" name="Content Placeholder 2"/>
          <p:cNvSpPr>
            <a:spLocks noGrp="1"/>
          </p:cNvSpPr>
          <p:nvPr>
            <p:ph idx="1"/>
          </p:nvPr>
        </p:nvSpPr>
        <p:spPr>
          <a:xfrm>
            <a:off x="152400" y="1219200"/>
            <a:ext cx="8686800" cy="4525963"/>
          </a:xfrm>
        </p:spPr>
        <p:txBody>
          <a:bodyPr/>
          <a:lstStyle/>
          <a:p>
            <a:r>
              <a:rPr lang="en-US" altLang="zh-CN" sz="1800" smtClean="0"/>
              <a:t>CKH generates revenues through 4 business divisions:</a:t>
            </a:r>
          </a:p>
          <a:p>
            <a:pPr>
              <a:buFont typeface="Wingdings 2" pitchFamily="18" charset="2"/>
              <a:buNone/>
            </a:pPr>
            <a:endParaRPr lang="en-US" altLang="zh-CN" sz="1800" smtClean="0"/>
          </a:p>
          <a:p>
            <a:pPr lvl="1"/>
            <a:r>
              <a:rPr lang="en-US" altLang="zh-CN" sz="1800" b="1" smtClean="0"/>
              <a:t>Property sales </a:t>
            </a:r>
            <a:r>
              <a:rPr lang="en-US" altLang="zh-CN" sz="1800" smtClean="0"/>
              <a:t>(80.2% of the total revenues during FY2008)</a:t>
            </a:r>
          </a:p>
          <a:p>
            <a:pPr lvl="2"/>
            <a:r>
              <a:rPr lang="en-US" altLang="zh-CN" sz="1800" smtClean="0"/>
              <a:t>Revenues of HK$10,309 million (approximately $1,324 million), a decrease of 8.3% compared to 2007.</a:t>
            </a:r>
          </a:p>
          <a:p>
            <a:pPr lvl="1"/>
            <a:r>
              <a:rPr lang="en-US" altLang="zh-CN" sz="1800" b="1" smtClean="0"/>
              <a:t>Property rental </a:t>
            </a:r>
            <a:r>
              <a:rPr lang="en-US" altLang="zh-CN" sz="1800" smtClean="0"/>
              <a:t>(7.4%)</a:t>
            </a:r>
          </a:p>
          <a:p>
            <a:pPr lvl="2"/>
            <a:r>
              <a:rPr lang="en-US" altLang="zh-CN" sz="1800" smtClean="0"/>
              <a:t>Revenues of HK$945 million (approximately $121.4 million) in FY2008, an increase of 19.3% over 2007.</a:t>
            </a:r>
          </a:p>
          <a:p>
            <a:pPr lvl="1"/>
            <a:r>
              <a:rPr lang="en-US" altLang="zh-CN" sz="1800" b="1" smtClean="0"/>
              <a:t>Hotels and serviced suites </a:t>
            </a:r>
            <a:r>
              <a:rPr lang="en-US" altLang="zh-CN" sz="1800" smtClean="0"/>
              <a:t>(10.8%) </a:t>
            </a:r>
          </a:p>
          <a:p>
            <a:pPr lvl="2"/>
            <a:r>
              <a:rPr lang="en-US" altLang="zh-CN" sz="1800" smtClean="0"/>
              <a:t>revenues of HK$1383 million (approximately $177.6 million) in FY2008, an increase of 30.1% over 2007.</a:t>
            </a:r>
          </a:p>
          <a:p>
            <a:pPr lvl="1"/>
            <a:r>
              <a:rPr lang="en-US" altLang="zh-CN" sz="1800" b="1" smtClean="0"/>
              <a:t>Property and project management </a:t>
            </a:r>
            <a:r>
              <a:rPr lang="en-US" altLang="zh-CN" sz="1800" smtClean="0"/>
              <a:t>(1.7%).</a:t>
            </a:r>
          </a:p>
          <a:p>
            <a:pPr lvl="2"/>
            <a:r>
              <a:rPr lang="en-US" altLang="zh-CN" sz="1800" smtClean="0"/>
              <a:t>revenues of HK$219 million (approximately $28.1 million) in FY2008, an increase of 21% over 2007.</a:t>
            </a:r>
          </a:p>
          <a:p>
            <a:pPr>
              <a:buFont typeface="Wingdings 2" pitchFamily="18" charset="2"/>
              <a:buNone/>
            </a:pPr>
            <a:endParaRPr lang="en-US" altLang="zh-CN" sz="1800" smtClean="0"/>
          </a:p>
        </p:txBody>
      </p:sp>
      <p:pic>
        <p:nvPicPr>
          <p:cNvPr id="6"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228600" y="228600"/>
            <a:ext cx="8763000" cy="649288"/>
          </a:xfrm>
        </p:spPr>
        <p:txBody>
          <a:bodyPr/>
          <a:lstStyle/>
          <a:p>
            <a:r>
              <a:rPr lang="en-US" altLang="zh-CN" smtClean="0"/>
              <a:t>Financial highlights</a:t>
            </a:r>
            <a:endParaRPr lang="uk-UA" smtClean="0">
              <a:ea typeface="宋体" pitchFamily="2" charset="-122"/>
            </a:endParaRPr>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86020" name="Picture 2"/>
          <p:cNvPicPr>
            <a:picLocks noChangeAspect="1" noChangeArrowheads="1"/>
          </p:cNvPicPr>
          <p:nvPr/>
        </p:nvPicPr>
        <p:blipFill>
          <a:blip r:embed="rId3" cstate="print"/>
          <a:srcRect/>
          <a:stretch>
            <a:fillRect/>
          </a:stretch>
        </p:blipFill>
        <p:spPr bwMode="auto">
          <a:xfrm>
            <a:off x="1258888" y="908050"/>
            <a:ext cx="6265862" cy="5835650"/>
          </a:xfrm>
          <a:prstGeom prst="rect">
            <a:avLst/>
          </a:prstGeom>
          <a:noFill/>
          <a:ln w="9525">
            <a:noFill/>
            <a:miter lim="800000"/>
            <a:headEnd/>
            <a:tailEnd/>
          </a:ln>
        </p:spPr>
      </p:pic>
      <p:sp>
        <p:nvSpPr>
          <p:cNvPr id="6" name="Rectangle 5"/>
          <p:cNvSpPr/>
          <p:nvPr/>
        </p:nvSpPr>
        <p:spPr>
          <a:xfrm>
            <a:off x="1214438" y="1643063"/>
            <a:ext cx="6286500" cy="214312"/>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CA">
              <a:solidFill>
                <a:srgbClr val="FFFFFF"/>
              </a:solidFill>
              <a:ea typeface="宋体" pitchFamily="2" charset="-122"/>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228600" y="228600"/>
            <a:ext cx="8763000" cy="649288"/>
          </a:xfrm>
        </p:spPr>
        <p:txBody>
          <a:bodyPr/>
          <a:lstStyle/>
          <a:p>
            <a:r>
              <a:rPr lang="en-US" altLang="zh-CN" smtClean="0"/>
              <a:t>Annual Report 2009</a:t>
            </a:r>
            <a:endParaRPr lang="uk-UA" smtClean="0">
              <a:ea typeface="宋体" pitchFamily="2" charset="-122"/>
            </a:endParaRPr>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87044" name="Picture 6"/>
          <p:cNvPicPr>
            <a:picLocks noChangeAspect="1" noChangeArrowheads="1"/>
          </p:cNvPicPr>
          <p:nvPr/>
        </p:nvPicPr>
        <p:blipFill>
          <a:blip r:embed="rId3" cstate="print"/>
          <a:srcRect/>
          <a:stretch>
            <a:fillRect/>
          </a:stretch>
        </p:blipFill>
        <p:spPr bwMode="auto">
          <a:xfrm>
            <a:off x="1014413" y="1214438"/>
            <a:ext cx="7115175" cy="4429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28600" y="228600"/>
            <a:ext cx="8763000" cy="649288"/>
          </a:xfrm>
        </p:spPr>
        <p:txBody>
          <a:bodyPr/>
          <a:lstStyle/>
          <a:p>
            <a:r>
              <a:rPr lang="en-US" altLang="zh-CN" smtClean="0"/>
              <a:t>Annual Report 2009</a:t>
            </a:r>
            <a:endParaRPr lang="uk-UA" smtClean="0">
              <a:ea typeface="宋体" pitchFamily="2" charset="-122"/>
            </a:endParaRPr>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88068" name="Picture 6"/>
          <p:cNvPicPr>
            <a:picLocks noChangeAspect="1" noChangeArrowheads="1"/>
          </p:cNvPicPr>
          <p:nvPr/>
        </p:nvPicPr>
        <p:blipFill>
          <a:blip r:embed="rId3" cstate="print"/>
          <a:srcRect/>
          <a:stretch>
            <a:fillRect/>
          </a:stretch>
        </p:blipFill>
        <p:spPr bwMode="auto">
          <a:xfrm>
            <a:off x="1009650" y="1200150"/>
            <a:ext cx="7124700" cy="4457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89091" name="Picture 2"/>
          <p:cNvPicPr>
            <a:picLocks noChangeAspect="1" noChangeArrowheads="1"/>
          </p:cNvPicPr>
          <p:nvPr/>
        </p:nvPicPr>
        <p:blipFill>
          <a:blip r:embed="rId3" cstate="print"/>
          <a:srcRect/>
          <a:stretch>
            <a:fillRect/>
          </a:stretch>
        </p:blipFill>
        <p:spPr bwMode="auto">
          <a:xfrm>
            <a:off x="611188" y="1700213"/>
            <a:ext cx="7096125" cy="4600575"/>
          </a:xfrm>
          <a:prstGeom prst="rect">
            <a:avLst/>
          </a:prstGeom>
          <a:noFill/>
          <a:ln w="9525">
            <a:noFill/>
            <a:miter lim="800000"/>
            <a:headEnd/>
            <a:tailEnd/>
          </a:ln>
        </p:spPr>
      </p:pic>
      <p:sp>
        <p:nvSpPr>
          <p:cNvPr id="89092" name="TextBox 5"/>
          <p:cNvSpPr txBox="1">
            <a:spLocks noChangeArrowheads="1"/>
          </p:cNvSpPr>
          <p:nvPr/>
        </p:nvSpPr>
        <p:spPr bwMode="auto">
          <a:xfrm>
            <a:off x="228600" y="1219200"/>
            <a:ext cx="7391400" cy="369888"/>
          </a:xfrm>
          <a:prstGeom prst="rect">
            <a:avLst/>
          </a:prstGeom>
          <a:noFill/>
          <a:ln w="9525">
            <a:noFill/>
            <a:miter lim="800000"/>
            <a:headEnd/>
            <a:tailEnd/>
          </a:ln>
        </p:spPr>
        <p:txBody>
          <a:bodyPr>
            <a:spAutoFit/>
          </a:bodyPr>
          <a:lstStyle/>
          <a:p>
            <a:r>
              <a:rPr lang="en-CA">
                <a:latin typeface="Calibri" pitchFamily="34" charset="0"/>
              </a:rPr>
              <a:t>Associates </a:t>
            </a:r>
            <a:r>
              <a:rPr lang="en-US" altLang="zh-CN">
                <a:latin typeface="Calibri" pitchFamily="34" charset="0"/>
              </a:rPr>
              <a:t>which materially affect the results or assets of the Group</a:t>
            </a:r>
            <a:endParaRPr lang="en-CA">
              <a:latin typeface="Calibri" pitchFamily="34" charset="0"/>
            </a:endParaRPr>
          </a:p>
        </p:txBody>
      </p:sp>
      <p:sp>
        <p:nvSpPr>
          <p:cNvPr id="89093" name="标题 6"/>
          <p:cNvSpPr>
            <a:spLocks noGrp="1"/>
          </p:cNvSpPr>
          <p:nvPr>
            <p:ph type="title"/>
          </p:nvPr>
        </p:nvSpPr>
        <p:spPr/>
        <p:txBody>
          <a:bodyPr/>
          <a:lstStyle/>
          <a:p>
            <a:r>
              <a:rPr lang="en-US" altLang="zh-CN" smtClean="0"/>
              <a:t>Consolidated Balance Sheet</a:t>
            </a:r>
            <a:endParaRPr lang="zh-CN" altLang="en-US" smtClean="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28600" y="228600"/>
            <a:ext cx="8763000" cy="649288"/>
          </a:xfrm>
        </p:spPr>
        <p:txBody>
          <a:bodyPr/>
          <a:lstStyle/>
          <a:p>
            <a:r>
              <a:rPr lang="en-US" smtClean="0">
                <a:ea typeface="宋体" pitchFamily="2" charset="-122"/>
              </a:rPr>
              <a:t>Consolidated Income Statement 2009</a:t>
            </a:r>
            <a:endParaRPr lang="uk-UA" smtClean="0">
              <a:ea typeface="宋体" pitchFamily="2" charset="-122"/>
            </a:endParaRPr>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90116" name="Picture 1"/>
          <p:cNvPicPr>
            <a:picLocks noChangeAspect="1" noChangeArrowheads="1"/>
          </p:cNvPicPr>
          <p:nvPr/>
        </p:nvPicPr>
        <p:blipFill>
          <a:blip r:embed="rId3" cstate="print"/>
          <a:srcRect/>
          <a:stretch>
            <a:fillRect/>
          </a:stretch>
        </p:blipFill>
        <p:spPr bwMode="auto">
          <a:xfrm>
            <a:off x="1371600" y="1143000"/>
            <a:ext cx="5857875" cy="5543550"/>
          </a:xfrm>
          <a:prstGeom prst="rect">
            <a:avLst/>
          </a:prstGeom>
          <a:noFill/>
          <a:ln w="9525">
            <a:noFill/>
            <a:miter lim="800000"/>
            <a:headEnd/>
            <a:tailEnd/>
          </a:ln>
        </p:spPr>
      </p:pic>
      <p:sp>
        <p:nvSpPr>
          <p:cNvPr id="6" name="Rectangle 5"/>
          <p:cNvSpPr/>
          <p:nvPr/>
        </p:nvSpPr>
        <p:spPr>
          <a:xfrm>
            <a:off x="1676400" y="6172200"/>
            <a:ext cx="5181600" cy="304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solidFill>
                <a:srgbClr val="FFFFFF"/>
              </a:solidFill>
              <a:ea typeface="宋体" pitchFamily="2" charset="-122"/>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228600" y="228600"/>
            <a:ext cx="8763000" cy="649288"/>
          </a:xfrm>
        </p:spPr>
        <p:txBody>
          <a:bodyPr/>
          <a:lstStyle/>
          <a:p>
            <a:r>
              <a:rPr lang="en-US" smtClean="0">
                <a:ea typeface="宋体" pitchFamily="2" charset="-122"/>
              </a:rPr>
              <a:t> Income Statement 2009</a:t>
            </a:r>
            <a:endParaRPr lang="uk-UA" smtClean="0">
              <a:ea typeface="宋体" pitchFamily="2" charset="-122"/>
            </a:endParaRPr>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91140" name="Picture 2"/>
          <p:cNvPicPr>
            <a:picLocks noChangeAspect="1" noChangeArrowheads="1"/>
          </p:cNvPicPr>
          <p:nvPr/>
        </p:nvPicPr>
        <p:blipFill>
          <a:blip r:embed="rId3" cstate="print"/>
          <a:srcRect/>
          <a:stretch>
            <a:fillRect/>
          </a:stretch>
        </p:blipFill>
        <p:spPr bwMode="auto">
          <a:xfrm>
            <a:off x="838200" y="1295400"/>
            <a:ext cx="7564438"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000" dirty="0" smtClean="0"/>
              <a:t>Consolidated Income Statement</a:t>
            </a:r>
            <a:r>
              <a:rPr lang="en-US" sz="3600" dirty="0" smtClean="0"/>
              <a:t> for the six months ended 30</a:t>
            </a:r>
            <a:r>
              <a:rPr lang="en-US" sz="3600" baseline="30000" dirty="0" smtClean="0"/>
              <a:t>th</a:t>
            </a:r>
            <a:r>
              <a:rPr lang="en-US" sz="3600" dirty="0" smtClean="0"/>
              <a:t> June, 2010</a:t>
            </a:r>
            <a:r>
              <a:rPr lang="en-US" sz="4000" dirty="0" smtClean="0"/>
              <a:t> </a:t>
            </a:r>
            <a:endParaRPr lang="en-US" sz="4000" dirty="0"/>
          </a:p>
        </p:txBody>
      </p:sp>
      <p:pic>
        <p:nvPicPr>
          <p:cNvPr id="92163" name="Picture 2"/>
          <p:cNvPicPr>
            <a:picLocks noGrp="1" noChangeAspect="1" noChangeArrowheads="1"/>
          </p:cNvPicPr>
          <p:nvPr>
            <p:ph idx="1"/>
          </p:nvPr>
        </p:nvPicPr>
        <p:blipFill>
          <a:blip r:embed="rId2" cstate="print"/>
          <a:srcRect/>
          <a:stretch>
            <a:fillRect/>
          </a:stretch>
        </p:blipFill>
        <p:spPr>
          <a:xfrm>
            <a:off x="1547813" y="1600200"/>
            <a:ext cx="5976937" cy="5141913"/>
          </a:xfrm>
          <a:noFill/>
        </p:spPr>
      </p:pic>
      <p:sp>
        <p:nvSpPr>
          <p:cNvPr id="5" name="Rectangle 4"/>
          <p:cNvSpPr/>
          <p:nvPr/>
        </p:nvSpPr>
        <p:spPr>
          <a:xfrm>
            <a:off x="1547813" y="6453188"/>
            <a:ext cx="5976937" cy="215900"/>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b="1">
              <a:solidFill>
                <a:schemeClr val="tx1"/>
              </a:solidFill>
              <a:effectLst>
                <a:outerShdw blurRad="38100" dist="38100" dir="2700000" algn="tl">
                  <a:srgbClr val="C0C0C0"/>
                </a:outerShdw>
              </a:effectLst>
              <a:ea typeface="宋体" pitchFamily="2" charset="-122"/>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normAutofit fontScale="90000"/>
          </a:bodyPr>
          <a:lstStyle/>
          <a:p>
            <a:pPr fontAlgn="auto">
              <a:spcAft>
                <a:spcPts val="0"/>
              </a:spcAft>
              <a:defRPr/>
            </a:pPr>
            <a:r>
              <a:rPr lang="en-US" altLang="zh-CN" dirty="0" smtClean="0"/>
              <a:t>The economic structure of Hong Kong</a:t>
            </a:r>
            <a:endParaRPr lang="zh-CN" altLang="en-US" dirty="0"/>
          </a:p>
        </p:txBody>
      </p:sp>
      <p:sp>
        <p:nvSpPr>
          <p:cNvPr id="10243" name="内容占位符 2"/>
          <p:cNvSpPr>
            <a:spLocks noGrp="1"/>
          </p:cNvSpPr>
          <p:nvPr>
            <p:ph idx="1"/>
          </p:nvPr>
        </p:nvSpPr>
        <p:spPr/>
        <p:txBody>
          <a:bodyPr/>
          <a:lstStyle/>
          <a:p>
            <a:r>
              <a:rPr lang="en-US" altLang="zh-CN" smtClean="0"/>
              <a:t>Labour force: 3.7 million</a:t>
            </a:r>
          </a:p>
          <a:p>
            <a:endParaRPr lang="en-US" altLang="zh-CN" smtClean="0"/>
          </a:p>
        </p:txBody>
      </p:sp>
      <p:graphicFrame>
        <p:nvGraphicFramePr>
          <p:cNvPr id="5" name="图表 4"/>
          <p:cNvGraphicFramePr/>
          <p:nvPr/>
        </p:nvGraphicFramePr>
        <p:xfrm>
          <a:off x="827584" y="2348880"/>
          <a:ext cx="7632848" cy="422108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8600" y="228600"/>
            <a:ext cx="8763000" cy="649288"/>
          </a:xfrm>
        </p:spPr>
        <p:txBody>
          <a:bodyPr rtlCol="0">
            <a:normAutofit fontScale="90000"/>
          </a:bodyPr>
          <a:lstStyle/>
          <a:p>
            <a:pPr fontAlgn="auto">
              <a:spcAft>
                <a:spcPts val="0"/>
              </a:spcAft>
              <a:defRPr/>
            </a:pPr>
            <a:r>
              <a:rPr lang="en-US" altLang="zh-CN" dirty="0" smtClean="0"/>
              <a:t>Consolidated statement of cash flows </a:t>
            </a:r>
            <a:endParaRPr lang="uk-UA" sz="3600" b="1" dirty="0" smtClean="0">
              <a:latin typeface="Tahoma" pitchFamily="34" charset="0"/>
              <a:ea typeface="宋体" pitchFamily="2" charset="-122"/>
            </a:endParaRPr>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93188" name="Picture 6"/>
          <p:cNvPicPr>
            <a:picLocks noChangeAspect="1" noChangeArrowheads="1"/>
          </p:cNvPicPr>
          <p:nvPr/>
        </p:nvPicPr>
        <p:blipFill>
          <a:blip r:embed="rId3" cstate="print"/>
          <a:srcRect/>
          <a:stretch>
            <a:fillRect/>
          </a:stretch>
        </p:blipFill>
        <p:spPr bwMode="auto">
          <a:xfrm>
            <a:off x="304800" y="900113"/>
            <a:ext cx="7467600" cy="5348287"/>
          </a:xfrm>
          <a:prstGeom prst="rect">
            <a:avLst/>
          </a:prstGeom>
          <a:noFill/>
          <a:ln w="9525">
            <a:noFill/>
            <a:miter lim="800000"/>
            <a:headEnd/>
            <a:tailEnd/>
          </a:ln>
        </p:spPr>
      </p:pic>
      <p:sp>
        <p:nvSpPr>
          <p:cNvPr id="6" name="Rectangle 5"/>
          <p:cNvSpPr/>
          <p:nvPr/>
        </p:nvSpPr>
        <p:spPr>
          <a:xfrm>
            <a:off x="838200" y="6019800"/>
            <a:ext cx="6248400" cy="228600"/>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CA">
              <a:solidFill>
                <a:srgbClr val="FFFFFF"/>
              </a:solidFill>
              <a:effectLst>
                <a:outerShdw blurRad="38100" dist="38100" dir="2700000" algn="tl">
                  <a:srgbClr val="C0C0C0"/>
                </a:outerShdw>
              </a:effectLst>
              <a:ea typeface="宋体" pitchFamily="2" charset="-122"/>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333375"/>
            <a:ext cx="8229600" cy="1143000"/>
          </a:xfrm>
        </p:spPr>
        <p:txBody>
          <a:bodyPr rtlCol="0">
            <a:normAutofit fontScale="90000"/>
          </a:bodyPr>
          <a:lstStyle/>
          <a:p>
            <a:pPr fontAlgn="auto">
              <a:spcAft>
                <a:spcPts val="0"/>
              </a:spcAft>
              <a:defRPr/>
            </a:pPr>
            <a:r>
              <a:rPr lang="en-US" sz="4000" dirty="0" smtClean="0"/>
              <a:t>Condensed Consolidated Statement of Cash Flows </a:t>
            </a:r>
            <a:r>
              <a:rPr lang="en-US" sz="3100" dirty="0" smtClean="0"/>
              <a:t>for the six months ended 30</a:t>
            </a:r>
            <a:r>
              <a:rPr lang="en-US" sz="3100" baseline="30000" dirty="0" smtClean="0"/>
              <a:t>th</a:t>
            </a:r>
            <a:r>
              <a:rPr lang="en-US" sz="3100" dirty="0" smtClean="0"/>
              <a:t> June, 2010</a:t>
            </a:r>
            <a:endParaRPr lang="en-US" sz="3100" dirty="0"/>
          </a:p>
        </p:txBody>
      </p:sp>
      <p:pic>
        <p:nvPicPr>
          <p:cNvPr id="94211" name="Picture 2"/>
          <p:cNvPicPr>
            <a:picLocks noGrp="1" noChangeAspect="1" noChangeArrowheads="1"/>
          </p:cNvPicPr>
          <p:nvPr>
            <p:ph idx="1"/>
          </p:nvPr>
        </p:nvPicPr>
        <p:blipFill>
          <a:blip r:embed="rId2" cstate="print"/>
          <a:srcRect/>
          <a:stretch>
            <a:fillRect/>
          </a:stretch>
        </p:blipFill>
        <p:spPr>
          <a:xfrm>
            <a:off x="971550" y="1908175"/>
            <a:ext cx="6840538" cy="3603625"/>
          </a:xfrm>
          <a:noFill/>
        </p:spPr>
      </p:pic>
      <p:sp>
        <p:nvSpPr>
          <p:cNvPr id="4" name="Rectangle 3"/>
          <p:cNvSpPr/>
          <p:nvPr/>
        </p:nvSpPr>
        <p:spPr>
          <a:xfrm>
            <a:off x="928688" y="5143500"/>
            <a:ext cx="6929437" cy="357188"/>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CA">
              <a:solidFill>
                <a:srgbClr val="FFFFFF"/>
              </a:solidFill>
              <a:ea typeface="宋体" pitchFamily="2" charset="-122"/>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内容占位符 8" descr="TT截图未命名.bmp"/>
          <p:cNvPicPr>
            <a:picLocks noGrp="1" noChangeAspect="1"/>
          </p:cNvPicPr>
          <p:nvPr>
            <p:ph idx="1"/>
          </p:nvPr>
        </p:nvPicPr>
        <p:blipFill>
          <a:blip r:embed="rId2" cstate="print"/>
          <a:srcRect/>
          <a:stretch>
            <a:fillRect/>
          </a:stretch>
        </p:blipFill>
        <p:spPr>
          <a:xfrm>
            <a:off x="2195513" y="0"/>
            <a:ext cx="7186612" cy="6858000"/>
          </a:xfrm>
        </p:spPr>
      </p:pic>
      <p:sp>
        <p:nvSpPr>
          <p:cNvPr id="6" name="Rectangle 5"/>
          <p:cNvSpPr/>
          <p:nvPr/>
        </p:nvSpPr>
        <p:spPr>
          <a:xfrm>
            <a:off x="2771775" y="6453188"/>
            <a:ext cx="5903913" cy="2159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solidFill>
                <a:srgbClr val="FFFFFF"/>
              </a:solidFill>
              <a:ea typeface="宋体" pitchFamily="2" charset="-122"/>
            </a:endParaRPr>
          </a:p>
        </p:txBody>
      </p:sp>
      <p:sp>
        <p:nvSpPr>
          <p:cNvPr id="7" name="Rectangle 6"/>
          <p:cNvSpPr/>
          <p:nvPr/>
        </p:nvSpPr>
        <p:spPr>
          <a:xfrm>
            <a:off x="2555875" y="5229225"/>
            <a:ext cx="6119813" cy="215900"/>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CA">
              <a:solidFill>
                <a:srgbClr val="FFFFFF"/>
              </a:solidFill>
              <a:ea typeface="宋体" pitchFamily="2" charset="-122"/>
            </a:endParaRPr>
          </a:p>
        </p:txBody>
      </p:sp>
      <p:sp>
        <p:nvSpPr>
          <p:cNvPr id="10" name="Title 1"/>
          <p:cNvSpPr>
            <a:spLocks noGrp="1"/>
          </p:cNvSpPr>
          <p:nvPr>
            <p:ph type="title"/>
          </p:nvPr>
        </p:nvSpPr>
        <p:spPr>
          <a:xfrm>
            <a:off x="0" y="-27384"/>
            <a:ext cx="990600" cy="6858000"/>
          </a:xfrm>
        </p:spPr>
        <p:txBody>
          <a:bodyPr vert="vert270" rtlCol="0">
            <a:normAutofit/>
          </a:bodyPr>
          <a:lstStyle/>
          <a:p>
            <a:pPr fontAlgn="auto">
              <a:spcAft>
                <a:spcPts val="0"/>
              </a:spcAft>
              <a:defRPr/>
            </a:pPr>
            <a:r>
              <a:rPr lang="en-US" dirty="0" smtClean="0"/>
              <a:t>Balance Sheet</a:t>
            </a:r>
            <a:endParaRPr lang="en-CA"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smtClean="0">
                <a:ea typeface="宋体" pitchFamily="2" charset="-122"/>
              </a:rPr>
              <a:t>Balance sheet as at 30</a:t>
            </a:r>
            <a:r>
              <a:rPr lang="en-US" baseline="30000" smtClean="0">
                <a:ea typeface="宋体" pitchFamily="2" charset="-122"/>
              </a:rPr>
              <a:t>th</a:t>
            </a:r>
            <a:r>
              <a:rPr lang="en-US" smtClean="0">
                <a:ea typeface="宋体" pitchFamily="2" charset="-122"/>
              </a:rPr>
              <a:t> June, 2010</a:t>
            </a:r>
          </a:p>
        </p:txBody>
      </p:sp>
      <p:pic>
        <p:nvPicPr>
          <p:cNvPr id="96259" name="Picture 2"/>
          <p:cNvPicPr>
            <a:picLocks noGrp="1" noChangeAspect="1" noChangeArrowheads="1"/>
          </p:cNvPicPr>
          <p:nvPr>
            <p:ph idx="1"/>
          </p:nvPr>
        </p:nvPicPr>
        <p:blipFill>
          <a:blip r:embed="rId2" cstate="print"/>
          <a:srcRect/>
          <a:stretch>
            <a:fillRect/>
          </a:stretch>
        </p:blipFill>
        <p:spPr>
          <a:xfrm>
            <a:off x="1928813" y="1357313"/>
            <a:ext cx="5113337" cy="5500687"/>
          </a:xfrm>
          <a:noFill/>
        </p:spPr>
      </p:pic>
      <p:sp>
        <p:nvSpPr>
          <p:cNvPr id="4" name="Rectangle 3"/>
          <p:cNvSpPr/>
          <p:nvPr/>
        </p:nvSpPr>
        <p:spPr>
          <a:xfrm>
            <a:off x="1928813" y="5643563"/>
            <a:ext cx="5214937" cy="142875"/>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CA">
              <a:solidFill>
                <a:srgbClr val="FFFFFF"/>
              </a:solidFill>
              <a:ea typeface="宋体" pitchFamily="2" charset="-122"/>
            </a:endParaRPr>
          </a:p>
        </p:txBody>
      </p:sp>
      <p:sp>
        <p:nvSpPr>
          <p:cNvPr id="5" name="Rectangle 4"/>
          <p:cNvSpPr/>
          <p:nvPr/>
        </p:nvSpPr>
        <p:spPr>
          <a:xfrm>
            <a:off x="1857375" y="6643688"/>
            <a:ext cx="5214938" cy="214312"/>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CA">
              <a:solidFill>
                <a:srgbClr val="FFFFFF"/>
              </a:solidFill>
              <a:ea typeface="宋体" pitchFamily="2" charset="-122"/>
            </a:endParaRPr>
          </a:p>
        </p:txBody>
      </p:sp>
      <p:sp>
        <p:nvSpPr>
          <p:cNvPr id="6" name="Rectangle 5"/>
          <p:cNvSpPr/>
          <p:nvPr/>
        </p:nvSpPr>
        <p:spPr>
          <a:xfrm>
            <a:off x="1928813" y="3929063"/>
            <a:ext cx="5143500" cy="714375"/>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CA">
              <a:solidFill>
                <a:srgbClr val="FFFFFF"/>
              </a:solidFill>
              <a:ea typeface="宋体" pitchFamily="2" charset="-122"/>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228600" y="228600"/>
            <a:ext cx="8763000" cy="649288"/>
          </a:xfrm>
        </p:spPr>
        <p:txBody>
          <a:bodyPr/>
          <a:lstStyle/>
          <a:p>
            <a:r>
              <a:rPr lang="en-US" altLang="zh-CN" sz="3600" smtClean="0"/>
              <a:t>Consolidated statement of changes in equity</a:t>
            </a:r>
            <a:endParaRPr lang="uk-UA" sz="4800" smtClean="0">
              <a:ea typeface="宋体" pitchFamily="2" charset="-122"/>
            </a:endParaRPr>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97284" name="Picture 6"/>
          <p:cNvPicPr>
            <a:picLocks noChangeAspect="1" noChangeArrowheads="1"/>
          </p:cNvPicPr>
          <p:nvPr/>
        </p:nvPicPr>
        <p:blipFill>
          <a:blip r:embed="rId3" cstate="print"/>
          <a:srcRect/>
          <a:stretch>
            <a:fillRect/>
          </a:stretch>
        </p:blipFill>
        <p:spPr bwMode="auto">
          <a:xfrm>
            <a:off x="827088" y="2060575"/>
            <a:ext cx="7067550" cy="4667250"/>
          </a:xfrm>
          <a:prstGeom prst="rect">
            <a:avLst/>
          </a:prstGeom>
          <a:noFill/>
          <a:ln w="9525">
            <a:noFill/>
            <a:miter lim="800000"/>
            <a:headEnd/>
            <a:tailEnd/>
          </a:ln>
        </p:spPr>
      </p:pic>
      <p:pic>
        <p:nvPicPr>
          <p:cNvPr id="97285" name="Picture 2"/>
          <p:cNvPicPr>
            <a:picLocks noChangeAspect="1" noChangeArrowheads="1"/>
          </p:cNvPicPr>
          <p:nvPr/>
        </p:nvPicPr>
        <p:blipFill>
          <a:blip r:embed="rId4" cstate="print"/>
          <a:srcRect/>
          <a:stretch>
            <a:fillRect/>
          </a:stretch>
        </p:blipFill>
        <p:spPr bwMode="auto">
          <a:xfrm>
            <a:off x="1000125" y="1000125"/>
            <a:ext cx="7072313" cy="1085850"/>
          </a:xfrm>
          <a:prstGeom prst="rect">
            <a:avLst/>
          </a:prstGeom>
          <a:noFill/>
          <a:ln w="9525">
            <a:noFill/>
            <a:miter lim="800000"/>
            <a:headEnd/>
            <a:tailEnd/>
          </a:ln>
        </p:spPr>
      </p:pic>
      <p:sp>
        <p:nvSpPr>
          <p:cNvPr id="6" name="Rectangle 5"/>
          <p:cNvSpPr/>
          <p:nvPr/>
        </p:nvSpPr>
        <p:spPr>
          <a:xfrm>
            <a:off x="785813" y="5857875"/>
            <a:ext cx="7143750" cy="357188"/>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CA">
              <a:solidFill>
                <a:srgbClr val="FFFFFF"/>
              </a:solidFill>
              <a:ea typeface="宋体" pitchFamily="2" charset="-122"/>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Consolidated Statement of Change of Equity at 1</a:t>
            </a:r>
            <a:r>
              <a:rPr lang="en-US" baseline="30000" dirty="0" smtClean="0"/>
              <a:t>st</a:t>
            </a:r>
            <a:r>
              <a:rPr lang="en-US" dirty="0" smtClean="0"/>
              <a:t> January, 2010</a:t>
            </a:r>
            <a:endParaRPr lang="en-US" dirty="0"/>
          </a:p>
        </p:txBody>
      </p:sp>
      <p:pic>
        <p:nvPicPr>
          <p:cNvPr id="98307" name="Picture 2"/>
          <p:cNvPicPr>
            <a:picLocks noGrp="1" noChangeAspect="1" noChangeArrowheads="1"/>
          </p:cNvPicPr>
          <p:nvPr>
            <p:ph idx="1"/>
          </p:nvPr>
        </p:nvPicPr>
        <p:blipFill>
          <a:blip r:embed="rId2" cstate="print"/>
          <a:srcRect/>
          <a:stretch>
            <a:fillRect/>
          </a:stretch>
        </p:blipFill>
        <p:spPr>
          <a:xfrm>
            <a:off x="1079500" y="2903538"/>
            <a:ext cx="7048500" cy="3619500"/>
          </a:xfrm>
          <a:noFill/>
        </p:spPr>
      </p:pic>
      <p:pic>
        <p:nvPicPr>
          <p:cNvPr id="98308" name="Picture 3"/>
          <p:cNvPicPr>
            <a:picLocks noChangeAspect="1" noChangeArrowheads="1"/>
          </p:cNvPicPr>
          <p:nvPr/>
        </p:nvPicPr>
        <p:blipFill>
          <a:blip r:embed="rId3" cstate="print"/>
          <a:srcRect/>
          <a:stretch>
            <a:fillRect/>
          </a:stretch>
        </p:blipFill>
        <p:spPr bwMode="auto">
          <a:xfrm>
            <a:off x="1116013" y="1844675"/>
            <a:ext cx="7067550" cy="1085850"/>
          </a:xfrm>
          <a:prstGeom prst="rect">
            <a:avLst/>
          </a:prstGeom>
          <a:noFill/>
          <a:ln w="9525">
            <a:noFill/>
            <a:miter lim="800000"/>
            <a:headEnd/>
            <a:tailEnd/>
          </a:ln>
        </p:spPr>
      </p:pic>
      <p:sp>
        <p:nvSpPr>
          <p:cNvPr id="5" name="Rectangle 4"/>
          <p:cNvSpPr/>
          <p:nvPr/>
        </p:nvSpPr>
        <p:spPr>
          <a:xfrm>
            <a:off x="1000125" y="6215063"/>
            <a:ext cx="7143750" cy="285750"/>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CA">
              <a:solidFill>
                <a:srgbClr val="FFFFFF"/>
              </a:solidFill>
              <a:ea typeface="宋体" pitchFamily="2" charset="-122"/>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228600" y="228600"/>
            <a:ext cx="8664575" cy="649288"/>
          </a:xfrm>
        </p:spPr>
        <p:txBody>
          <a:bodyPr/>
          <a:lstStyle/>
          <a:p>
            <a:r>
              <a:rPr lang="en-US" altLang="zh-CN" sz="3200" smtClean="0"/>
              <a:t>Consolidated statement of comprehensive income</a:t>
            </a:r>
            <a:endParaRPr lang="uk-UA" sz="3200" b="1" smtClean="0">
              <a:latin typeface="Tahoma" pitchFamily="34" charset="0"/>
              <a:ea typeface="宋体" pitchFamily="2" charset="-122"/>
            </a:endParaRPr>
          </a:p>
        </p:txBody>
      </p:sp>
      <p:pic>
        <p:nvPicPr>
          <p:cNvPr id="5" name="Picture 5"/>
          <p:cNvPicPr>
            <a:picLocks noChangeAspect="1" noChangeArrowheads="1"/>
          </p:cNvPicPr>
          <p:nvPr/>
        </p:nvPicPr>
        <p:blipFill>
          <a:blip r:embed="rId2" cstate="print"/>
          <a:srcRect/>
          <a:stretch>
            <a:fillRect/>
          </a:stretch>
        </p:blipFill>
        <p:spPr bwMode="auto">
          <a:xfrm>
            <a:off x="7772400" y="5486400"/>
            <a:ext cx="1219200" cy="1219200"/>
          </a:xfrm>
          <a:prstGeom prst="ellipse">
            <a:avLst/>
          </a:prstGeom>
          <a:noFill/>
          <a:ln w="9525">
            <a:noFill/>
            <a:miter lim="800000"/>
            <a:headEnd/>
            <a:tailEnd/>
          </a:ln>
          <a:effectLst>
            <a:glow rad="101600">
              <a:schemeClr val="accent1">
                <a:satMod val="175000"/>
                <a:alpha val="40000"/>
              </a:schemeClr>
            </a:glow>
            <a:softEdge rad="31750"/>
          </a:effectLst>
        </p:spPr>
      </p:pic>
      <p:pic>
        <p:nvPicPr>
          <p:cNvPr id="99332" name="Picture 6"/>
          <p:cNvPicPr>
            <a:picLocks noChangeAspect="1" noChangeArrowheads="1"/>
          </p:cNvPicPr>
          <p:nvPr/>
        </p:nvPicPr>
        <p:blipFill>
          <a:blip r:embed="rId3" cstate="print"/>
          <a:srcRect/>
          <a:stretch>
            <a:fillRect/>
          </a:stretch>
        </p:blipFill>
        <p:spPr bwMode="auto">
          <a:xfrm>
            <a:off x="611188" y="981075"/>
            <a:ext cx="7829550" cy="4819650"/>
          </a:xfrm>
          <a:prstGeom prst="rect">
            <a:avLst/>
          </a:prstGeom>
          <a:noFill/>
          <a:ln w="9525">
            <a:noFill/>
            <a:miter lim="800000"/>
            <a:headEnd/>
            <a:tailEnd/>
          </a:ln>
        </p:spPr>
      </p:pic>
      <p:sp>
        <p:nvSpPr>
          <p:cNvPr id="6" name="Rectangle 5"/>
          <p:cNvSpPr/>
          <p:nvPr/>
        </p:nvSpPr>
        <p:spPr>
          <a:xfrm>
            <a:off x="1285875" y="2500313"/>
            <a:ext cx="7215188" cy="214312"/>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CA">
              <a:solidFill>
                <a:srgbClr val="FFFFFF"/>
              </a:solidFill>
              <a:ea typeface="宋体" pitchFamily="2" charset="-122"/>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altLang="zh-CN" sz="4000" smtClean="0"/>
              <a:t>Consolidated statement of comprehensive income</a:t>
            </a:r>
            <a:endParaRPr lang="en-US" sz="4000" smtClean="0">
              <a:ea typeface="宋体" pitchFamily="2" charset="-122"/>
            </a:endParaRPr>
          </a:p>
        </p:txBody>
      </p:sp>
      <p:pic>
        <p:nvPicPr>
          <p:cNvPr id="100355" name="Picture 2"/>
          <p:cNvPicPr>
            <a:picLocks noGrp="1" noChangeAspect="1" noChangeArrowheads="1"/>
          </p:cNvPicPr>
          <p:nvPr>
            <p:ph idx="1"/>
          </p:nvPr>
        </p:nvPicPr>
        <p:blipFill>
          <a:blip r:embed="rId2" cstate="print"/>
          <a:srcRect/>
          <a:stretch>
            <a:fillRect/>
          </a:stretch>
        </p:blipFill>
        <p:spPr>
          <a:xfrm>
            <a:off x="611188" y="1700213"/>
            <a:ext cx="8064500" cy="4525962"/>
          </a:xfrm>
          <a:noFill/>
        </p:spPr>
      </p:pic>
      <p:sp>
        <p:nvSpPr>
          <p:cNvPr id="4" name="Rectangle 3"/>
          <p:cNvSpPr/>
          <p:nvPr/>
        </p:nvSpPr>
        <p:spPr>
          <a:xfrm>
            <a:off x="642938" y="2928938"/>
            <a:ext cx="8072437" cy="285750"/>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CA">
              <a:solidFill>
                <a:srgbClr val="FFFFFF"/>
              </a:solidFill>
              <a:ea typeface="宋体" pitchFamily="2" charset="-122"/>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CA" smtClean="0">
                <a:ea typeface="宋体" pitchFamily="2" charset="-122"/>
              </a:rPr>
              <a:t>Turnover of the Group by operating activities </a:t>
            </a:r>
            <a:r>
              <a:rPr lang="en-CA" sz="2400" smtClean="0">
                <a:ea typeface="宋体" pitchFamily="2" charset="-122"/>
              </a:rPr>
              <a:t>for the year ended 31th Dec 2009</a:t>
            </a:r>
            <a:endParaRPr lang="en-CA" smtClean="0">
              <a:ea typeface="宋体" pitchFamily="2" charset="-122"/>
            </a:endParaRPr>
          </a:p>
        </p:txBody>
      </p:sp>
      <p:pic>
        <p:nvPicPr>
          <p:cNvPr id="101379" name="Picture 2"/>
          <p:cNvPicPr>
            <a:picLocks noGrp="1" noChangeAspect="1" noChangeArrowheads="1"/>
          </p:cNvPicPr>
          <p:nvPr>
            <p:ph idx="1"/>
          </p:nvPr>
        </p:nvPicPr>
        <p:blipFill>
          <a:blip r:embed="rId2" cstate="print"/>
          <a:srcRect/>
          <a:stretch>
            <a:fillRect/>
          </a:stretch>
        </p:blipFill>
        <p:spPr>
          <a:xfrm>
            <a:off x="661988" y="1928813"/>
            <a:ext cx="7839075" cy="3929062"/>
          </a:xfrm>
          <a:noFill/>
        </p:spPr>
      </p:pic>
      <p:sp>
        <p:nvSpPr>
          <p:cNvPr id="5" name="Rectangle 4"/>
          <p:cNvSpPr/>
          <p:nvPr/>
        </p:nvSpPr>
        <p:spPr>
          <a:xfrm>
            <a:off x="642938" y="5357813"/>
            <a:ext cx="7929562" cy="500062"/>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CA">
              <a:solidFill>
                <a:srgbClr val="FFFFFF"/>
              </a:solidFill>
              <a:ea typeface="宋体" pitchFamily="2" charset="-122"/>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CA" smtClean="0">
                <a:ea typeface="宋体" pitchFamily="2" charset="-122"/>
              </a:rPr>
              <a:t>Turnover of the Group by operating activities </a:t>
            </a:r>
            <a:r>
              <a:rPr lang="en-CA" sz="2400" smtClean="0">
                <a:ea typeface="宋体" pitchFamily="2" charset="-122"/>
              </a:rPr>
              <a:t>for the six months ended 30</a:t>
            </a:r>
            <a:r>
              <a:rPr lang="en-CA" sz="2400" baseline="30000" smtClean="0">
                <a:ea typeface="宋体" pitchFamily="2" charset="-122"/>
              </a:rPr>
              <a:t>th</a:t>
            </a:r>
            <a:r>
              <a:rPr lang="en-CA" sz="2400" smtClean="0">
                <a:ea typeface="宋体" pitchFamily="2" charset="-122"/>
              </a:rPr>
              <a:t> June 2010</a:t>
            </a:r>
          </a:p>
        </p:txBody>
      </p:sp>
      <p:pic>
        <p:nvPicPr>
          <p:cNvPr id="102403" name="Picture 2"/>
          <p:cNvPicPr>
            <a:picLocks noGrp="1" noChangeAspect="1" noChangeArrowheads="1"/>
          </p:cNvPicPr>
          <p:nvPr>
            <p:ph idx="1"/>
          </p:nvPr>
        </p:nvPicPr>
        <p:blipFill>
          <a:blip r:embed="rId2" cstate="print"/>
          <a:srcRect/>
          <a:stretch>
            <a:fillRect/>
          </a:stretch>
        </p:blipFill>
        <p:spPr>
          <a:xfrm>
            <a:off x="457200" y="1781175"/>
            <a:ext cx="8229600" cy="4164013"/>
          </a:xfrm>
          <a:noFill/>
        </p:spPr>
      </p:pic>
      <p:sp>
        <p:nvSpPr>
          <p:cNvPr id="5" name="Rectangle 4"/>
          <p:cNvSpPr/>
          <p:nvPr/>
        </p:nvSpPr>
        <p:spPr>
          <a:xfrm>
            <a:off x="428625" y="5429250"/>
            <a:ext cx="8215313" cy="500063"/>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CA">
              <a:solidFill>
                <a:srgbClr val="FFFFFF"/>
              </a:solidFill>
              <a:ea typeface="宋体" pitchFamily="2" charset="-12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Technic</Template>
  <TotalTime>2866</TotalTime>
  <Words>6685</Words>
  <Application>Microsoft Office PowerPoint</Application>
  <PresentationFormat>On-screen Show (4:3)</PresentationFormat>
  <Paragraphs>1127</Paragraphs>
  <Slides>221</Slides>
  <Notes>36</Notes>
  <HiddenSlides>0</HiddenSlides>
  <MMClips>0</MMClips>
  <ScaleCrop>false</ScaleCrop>
  <HeadingPairs>
    <vt:vector size="4" baseType="variant">
      <vt:variant>
        <vt:lpstr>Theme</vt:lpstr>
      </vt:variant>
      <vt:variant>
        <vt:i4>1</vt:i4>
      </vt:variant>
      <vt:variant>
        <vt:lpstr>Slide Titles</vt:lpstr>
      </vt:variant>
      <vt:variant>
        <vt:i4>221</vt:i4>
      </vt:variant>
    </vt:vector>
  </HeadingPairs>
  <TitlesOfParts>
    <vt:vector size="222" baseType="lpstr">
      <vt:lpstr>Office 主题</vt:lpstr>
      <vt:lpstr>Hong Kong Properties</vt:lpstr>
      <vt:lpstr>Agenda</vt:lpstr>
      <vt:lpstr>Hong Kong Land Distribution</vt:lpstr>
      <vt:lpstr>Hong Kong Land Distribution</vt:lpstr>
      <vt:lpstr>Hong Kong SAR </vt:lpstr>
      <vt:lpstr>Hong Kong CPI </vt:lpstr>
      <vt:lpstr>Price Indices for Hong Kong Property Market   </vt:lpstr>
      <vt:lpstr>Rental Indices for Hong Kong Property Market</vt:lpstr>
      <vt:lpstr>The economic structure of Hong Kong</vt:lpstr>
      <vt:lpstr>Key facts in Hong Kong Property Market</vt:lpstr>
      <vt:lpstr>Industry Structure</vt:lpstr>
      <vt:lpstr>Hong Kong property Market Share</vt:lpstr>
      <vt:lpstr>Major Business</vt:lpstr>
      <vt:lpstr>Other Business</vt:lpstr>
      <vt:lpstr>Typical firm cost and revenue </vt:lpstr>
      <vt:lpstr>Slide 16</vt:lpstr>
      <vt:lpstr>Slide 17</vt:lpstr>
      <vt:lpstr>Profit Drivers</vt:lpstr>
      <vt:lpstr>Factors affecting Property Market</vt:lpstr>
      <vt:lpstr>Interest Rate</vt:lpstr>
      <vt:lpstr>Economic Situation</vt:lpstr>
      <vt:lpstr>Risk of Bubble</vt:lpstr>
      <vt:lpstr>Distribution by Housing Type</vt:lpstr>
      <vt:lpstr>Subsidized Residential Types</vt:lpstr>
      <vt:lpstr>Subsidized Residential Types</vt:lpstr>
      <vt:lpstr>Hong Kong Government Regulations</vt:lpstr>
      <vt:lpstr>Hong Kong Lands Department</vt:lpstr>
      <vt:lpstr>Land Auction</vt:lpstr>
      <vt:lpstr>2009/2010 Land Sale</vt:lpstr>
      <vt:lpstr>2010/2011 Land Sale</vt:lpstr>
      <vt:lpstr>Upcoming Land Sale</vt:lpstr>
      <vt:lpstr>Upcoming Land Sale</vt:lpstr>
      <vt:lpstr>Counter Measures to unaffordable housing</vt:lpstr>
      <vt:lpstr>Development of Mainland Property Market</vt:lpstr>
      <vt:lpstr>Mainland China Property Market</vt:lpstr>
      <vt:lpstr>Mainland China Economy</vt:lpstr>
      <vt:lpstr>Mainland China Interest Rate</vt:lpstr>
      <vt:lpstr>Mainland China Regulations</vt:lpstr>
      <vt:lpstr>Mainland China Regulations</vt:lpstr>
      <vt:lpstr>Mainland China Regulations</vt:lpstr>
      <vt:lpstr>American Depositary Receipt  (ADR)</vt:lpstr>
      <vt:lpstr>HKD’s Pegged Rate with USD</vt:lpstr>
      <vt:lpstr>USD vs HKD 5 Year</vt:lpstr>
      <vt:lpstr>Cheung Kong Holdings Ltd. </vt:lpstr>
      <vt:lpstr>Cheung Kong Holdings</vt:lpstr>
      <vt:lpstr>Last trading day performance</vt:lpstr>
      <vt:lpstr>Last trading day ADR</vt:lpstr>
      <vt:lpstr>HK vs ADR close-up</vt:lpstr>
      <vt:lpstr>HK vs ADR 5 years</vt:lpstr>
      <vt:lpstr>1 year performance</vt:lpstr>
      <vt:lpstr>5 years performance</vt:lpstr>
      <vt:lpstr>Stock performance vs. HSI 5 years</vt:lpstr>
      <vt:lpstr>Stock performance vs. HSPI 5 years</vt:lpstr>
      <vt:lpstr>Corporate profile</vt:lpstr>
      <vt:lpstr>Group structure</vt:lpstr>
      <vt:lpstr>Market capitalization</vt:lpstr>
      <vt:lpstr>Market capitalization</vt:lpstr>
      <vt:lpstr>Market capitalization</vt:lpstr>
      <vt:lpstr>Market capitalization</vt:lpstr>
      <vt:lpstr>Project Completion Schedule</vt:lpstr>
      <vt:lpstr>Project Completion Schedule</vt:lpstr>
      <vt:lpstr>Mainland China and Overseas Projects </vt:lpstr>
      <vt:lpstr>Developments Completed and Scheduled for completion in 2010</vt:lpstr>
      <vt:lpstr>Project Completion Schedule</vt:lpstr>
      <vt:lpstr>Completed Developments</vt:lpstr>
      <vt:lpstr>Completed developments</vt:lpstr>
      <vt:lpstr>Completed Developments</vt:lpstr>
      <vt:lpstr>Risk factors</vt:lpstr>
      <vt:lpstr>Management</vt:lpstr>
      <vt:lpstr>Management structure Chart</vt:lpstr>
      <vt:lpstr>Li Ka Shing</vt:lpstr>
      <vt:lpstr>Li Ka Shing</vt:lpstr>
      <vt:lpstr>Li Tzar Kuoi, Victor</vt:lpstr>
      <vt:lpstr>Li Tzar Kuoi, Victor</vt:lpstr>
      <vt:lpstr>Kam Hing Lam</vt:lpstr>
      <vt:lpstr>Key people</vt:lpstr>
      <vt:lpstr>Board of directors</vt:lpstr>
      <vt:lpstr>Board of directors</vt:lpstr>
      <vt:lpstr>Board of directors</vt:lpstr>
      <vt:lpstr>Disclosure of interest</vt:lpstr>
      <vt:lpstr>Financial statement analysis</vt:lpstr>
      <vt:lpstr>Revenue results</vt:lpstr>
      <vt:lpstr>Financial highlights</vt:lpstr>
      <vt:lpstr>Annual Report 2009</vt:lpstr>
      <vt:lpstr>Annual Report 2009</vt:lpstr>
      <vt:lpstr>Consolidated Balance Sheet</vt:lpstr>
      <vt:lpstr>Consolidated Income Statement 2009</vt:lpstr>
      <vt:lpstr> Income Statement 2009</vt:lpstr>
      <vt:lpstr>Consolidated Income Statement for the six months ended 30th June, 2010 </vt:lpstr>
      <vt:lpstr>Consolidated statement of cash flows </vt:lpstr>
      <vt:lpstr>Condensed Consolidated Statement of Cash Flows for the six months ended 30th June, 2010</vt:lpstr>
      <vt:lpstr>Balance Sheet</vt:lpstr>
      <vt:lpstr>Balance sheet as at 30th June, 2010</vt:lpstr>
      <vt:lpstr>Consolidated statement of changes in equity</vt:lpstr>
      <vt:lpstr>Consolidated Statement of Change of Equity at 1st January, 2010</vt:lpstr>
      <vt:lpstr>Consolidated statement of comprehensive income</vt:lpstr>
      <vt:lpstr>Consolidated statement of comprehensive income</vt:lpstr>
      <vt:lpstr>Turnover of the Group by operating activities for the year ended 31th Dec 2009</vt:lpstr>
      <vt:lpstr>Turnover of the Group by operating activities for the six months ended 30th June 2010</vt:lpstr>
      <vt:lpstr>Turnover  and contribution for the six months ended  31th Dec 2009</vt:lpstr>
      <vt:lpstr>Turnover  and contribution for the year ended 30th June 2010</vt:lpstr>
      <vt:lpstr>Recommendation</vt:lpstr>
      <vt:lpstr>    HKSE: 0016     ADR: SUHJY</vt:lpstr>
      <vt:lpstr>Last Trading Day Performance</vt:lpstr>
      <vt:lpstr>Last Trading Day Performance(ADR)</vt:lpstr>
      <vt:lpstr>0016 vs ADR Close-up</vt:lpstr>
      <vt:lpstr>0016 vs ADR 5 Year</vt:lpstr>
      <vt:lpstr>1 Year Performance</vt:lpstr>
      <vt:lpstr>5 Year Performance</vt:lpstr>
      <vt:lpstr>10 Year Performance</vt:lpstr>
      <vt:lpstr>0016 vs HSI &gt;10 Year </vt:lpstr>
      <vt:lpstr>0016 vs HSPI 10 Year</vt:lpstr>
      <vt:lpstr>Dividend Payout History</vt:lpstr>
      <vt:lpstr>Financial Highlights</vt:lpstr>
      <vt:lpstr>Corporate Profile</vt:lpstr>
      <vt:lpstr>Basic Facts</vt:lpstr>
      <vt:lpstr>Businesses</vt:lpstr>
      <vt:lpstr>Awards and Recognition</vt:lpstr>
      <vt:lpstr>Financial Policy</vt:lpstr>
      <vt:lpstr>Corporate Structure</vt:lpstr>
      <vt:lpstr>Slide 121</vt:lpstr>
      <vt:lpstr>Property Sales Performance</vt:lpstr>
      <vt:lpstr>Property Sales and Rental Performance</vt:lpstr>
      <vt:lpstr>Property Rental Performance </vt:lpstr>
      <vt:lpstr>Land Bank Comparison</vt:lpstr>
      <vt:lpstr>Land Bank Comparison</vt:lpstr>
      <vt:lpstr>Recent Additions - HK</vt:lpstr>
      <vt:lpstr>Recent Additions - Mainland</vt:lpstr>
      <vt:lpstr>Recent Additions - Mainland</vt:lpstr>
      <vt:lpstr>Hong Kong</vt:lpstr>
      <vt:lpstr>Property Development</vt:lpstr>
      <vt:lpstr>Project Completion Plan</vt:lpstr>
      <vt:lpstr>Recent Completions </vt:lpstr>
      <vt:lpstr>Property Investment</vt:lpstr>
      <vt:lpstr>Property Investment</vt:lpstr>
      <vt:lpstr>Recent Residential Projects</vt:lpstr>
      <vt:lpstr>Shopping Malls</vt:lpstr>
      <vt:lpstr>International Commerce Centre</vt:lpstr>
      <vt:lpstr>International Finance Centre</vt:lpstr>
      <vt:lpstr>China</vt:lpstr>
      <vt:lpstr>Property Development</vt:lpstr>
      <vt:lpstr>Property Development</vt:lpstr>
      <vt:lpstr>Property Investment</vt:lpstr>
      <vt:lpstr>Slide 144</vt:lpstr>
      <vt:lpstr>Slide 145</vt:lpstr>
      <vt:lpstr>Growth Drivers</vt:lpstr>
      <vt:lpstr>Other Businesses</vt:lpstr>
      <vt:lpstr>Hotel Operation</vt:lpstr>
      <vt:lpstr>Slide 149</vt:lpstr>
      <vt:lpstr>Hotel Operation</vt:lpstr>
      <vt:lpstr>Recent Projects</vt:lpstr>
      <vt:lpstr>Telecommunications</vt:lpstr>
      <vt:lpstr>Management</vt:lpstr>
      <vt:lpstr>Slide 154</vt:lpstr>
      <vt:lpstr>Directors’ and Executives’ Interests</vt:lpstr>
      <vt:lpstr>Key People</vt:lpstr>
      <vt:lpstr>Chairman and Non-Executive Director</vt:lpstr>
      <vt:lpstr>Slide 158</vt:lpstr>
      <vt:lpstr>Slide 159</vt:lpstr>
      <vt:lpstr>Slide 160</vt:lpstr>
      <vt:lpstr>Slide 161</vt:lpstr>
      <vt:lpstr>Slide 162</vt:lpstr>
      <vt:lpstr>Substantial Shareholders</vt:lpstr>
      <vt:lpstr>Financials</vt:lpstr>
      <vt:lpstr>Financial Highlights</vt:lpstr>
      <vt:lpstr>Financial Highlights</vt:lpstr>
      <vt:lpstr>Consolidated Statement of Financial Position as at 30 June 2010 </vt:lpstr>
      <vt:lpstr>Consolidated Income Statement for the year ended 30 June 2010</vt:lpstr>
      <vt:lpstr>Consolidated Income Statement for the year ended 30 June 2010 (continued)</vt:lpstr>
      <vt:lpstr>Dividend Payout </vt:lpstr>
      <vt:lpstr>Investment Properties</vt:lpstr>
      <vt:lpstr>Consolidated Statement of Cash Flows for the year ended 30 June 2010</vt:lpstr>
      <vt:lpstr>Recommendation</vt:lpstr>
      <vt:lpstr>Slide 174</vt:lpstr>
      <vt:lpstr>Last trading day performance</vt:lpstr>
      <vt:lpstr>Last trading day ADR</vt:lpstr>
      <vt:lpstr>HK vs ADR close up</vt:lpstr>
      <vt:lpstr>HK vs ADR 5 years</vt:lpstr>
      <vt:lpstr>1 year performance</vt:lpstr>
      <vt:lpstr>5 years performance</vt:lpstr>
      <vt:lpstr>Stock performance vs. HSI 5 years</vt:lpstr>
      <vt:lpstr>Stock performance vs. HSNP 5 years</vt:lpstr>
      <vt:lpstr>Company Profile</vt:lpstr>
      <vt:lpstr>Group Structure</vt:lpstr>
      <vt:lpstr>Performance of Subsidiaries</vt:lpstr>
      <vt:lpstr> 5 year Profitability</vt:lpstr>
      <vt:lpstr>5 years Earnings Per Share</vt:lpstr>
      <vt:lpstr>Renewed Vigour in Property Development</vt:lpstr>
      <vt:lpstr>Sizeable Expansion of Land-bank</vt:lpstr>
      <vt:lpstr>Sizeable Expansion of Land-bank</vt:lpstr>
      <vt:lpstr>Land Bank in Hong Kong</vt:lpstr>
      <vt:lpstr>Sizeable Expansion of Land-bank</vt:lpstr>
      <vt:lpstr>Land bank in Mainland China</vt:lpstr>
      <vt:lpstr>Properties Completed</vt:lpstr>
      <vt:lpstr>Properties Under Construction</vt:lpstr>
      <vt:lpstr>Low-risk Approach to Land-banking</vt:lpstr>
      <vt:lpstr>A Much Shorter Time to Market</vt:lpstr>
      <vt:lpstr>Rising Rental Income from Investment Properties</vt:lpstr>
      <vt:lpstr>Slide 199</vt:lpstr>
      <vt:lpstr>Rental Income 2010</vt:lpstr>
      <vt:lpstr>Prospects</vt:lpstr>
      <vt:lpstr>Management</vt:lpstr>
      <vt:lpstr>Ownership</vt:lpstr>
      <vt:lpstr>Management Structure</vt:lpstr>
      <vt:lpstr>      Management Team</vt:lpstr>
      <vt:lpstr>Board of Directors</vt:lpstr>
      <vt:lpstr>Board of Directors</vt:lpstr>
      <vt:lpstr>      Board of Directors</vt:lpstr>
      <vt:lpstr>Financial Analysis</vt:lpstr>
      <vt:lpstr>Slide 210</vt:lpstr>
      <vt:lpstr>Financial Highlights 2010</vt:lpstr>
      <vt:lpstr>Financial Highlights 2010</vt:lpstr>
      <vt:lpstr>Key Financial Ratios</vt:lpstr>
      <vt:lpstr>Financial Highlights 2010</vt:lpstr>
      <vt:lpstr>Balance Sheet</vt:lpstr>
      <vt:lpstr>Balance Sheet(cont)</vt:lpstr>
      <vt:lpstr> Income Statement</vt:lpstr>
      <vt:lpstr> Income Statement(Cont)</vt:lpstr>
      <vt:lpstr>Slide 219</vt:lpstr>
      <vt:lpstr>Slide 220</vt:lpstr>
      <vt:lpstr>Recommendation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Hong Kong properties</dc:title>
  <dc:creator>User</dc:creator>
  <cp:lastModifiedBy>gp</cp:lastModifiedBy>
  <cp:revision>135</cp:revision>
  <dcterms:created xsi:type="dcterms:W3CDTF">2011-03-19T07:24:34Z</dcterms:created>
  <dcterms:modified xsi:type="dcterms:W3CDTF">2011-03-24T00:34:39Z</dcterms:modified>
</cp:coreProperties>
</file>