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8.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charts/chart9.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0.xml" ContentType="application/vnd.openxmlformats-officedocument.drawingml.chart+xml"/>
  <Override PartName="/ppt/notesSlides/notesSlide40.xml" ContentType="application/vnd.openxmlformats-officedocument.presentationml.notesSlide+xml"/>
  <Override PartName="/ppt/charts/chart11.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5"/>
  </p:notesMasterIdLst>
  <p:sldIdLst>
    <p:sldId id="256" r:id="rId3"/>
    <p:sldId id="280" r:id="rId4"/>
    <p:sldId id="257" r:id="rId5"/>
    <p:sldId id="287" r:id="rId6"/>
    <p:sldId id="259" r:id="rId7"/>
    <p:sldId id="281" r:id="rId8"/>
    <p:sldId id="284" r:id="rId9"/>
    <p:sldId id="266" r:id="rId10"/>
    <p:sldId id="267" r:id="rId11"/>
    <p:sldId id="273" r:id="rId12"/>
    <p:sldId id="274" r:id="rId13"/>
    <p:sldId id="275" r:id="rId14"/>
    <p:sldId id="285" r:id="rId15"/>
    <p:sldId id="295" r:id="rId16"/>
    <p:sldId id="297" r:id="rId17"/>
    <p:sldId id="298" r:id="rId18"/>
    <p:sldId id="299" r:id="rId19"/>
    <p:sldId id="300" r:id="rId20"/>
    <p:sldId id="301" r:id="rId21"/>
    <p:sldId id="302" r:id="rId22"/>
    <p:sldId id="303" r:id="rId23"/>
    <p:sldId id="304" r:id="rId24"/>
    <p:sldId id="305" r:id="rId25"/>
    <p:sldId id="306" r:id="rId26"/>
    <p:sldId id="307" r:id="rId27"/>
    <p:sldId id="294" r:id="rId28"/>
    <p:sldId id="291" r:id="rId29"/>
    <p:sldId id="292" r:id="rId30"/>
    <p:sldId id="308" r:id="rId31"/>
    <p:sldId id="309" r:id="rId32"/>
    <p:sldId id="279" r:id="rId33"/>
    <p:sldId id="278" r:id="rId34"/>
    <p:sldId id="282" r:id="rId35"/>
    <p:sldId id="283" r:id="rId36"/>
    <p:sldId id="314" r:id="rId37"/>
    <p:sldId id="310" r:id="rId38"/>
    <p:sldId id="311" r:id="rId39"/>
    <p:sldId id="312" r:id="rId40"/>
    <p:sldId id="313" r:id="rId41"/>
    <p:sldId id="288" r:id="rId42"/>
    <p:sldId id="495" r:id="rId43"/>
    <p:sldId id="289"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31" r:id="rId61"/>
    <p:sldId id="332" r:id="rId62"/>
    <p:sldId id="333" r:id="rId63"/>
    <p:sldId id="334" r:id="rId64"/>
    <p:sldId id="335" r:id="rId65"/>
    <p:sldId id="336" r:id="rId66"/>
    <p:sldId id="337" r:id="rId67"/>
    <p:sldId id="338" r:id="rId68"/>
    <p:sldId id="339" r:id="rId69"/>
    <p:sldId id="340" r:id="rId70"/>
    <p:sldId id="341" r:id="rId71"/>
    <p:sldId id="342" r:id="rId72"/>
    <p:sldId id="343" r:id="rId73"/>
    <p:sldId id="344" r:id="rId74"/>
    <p:sldId id="345" r:id="rId75"/>
    <p:sldId id="346" r:id="rId76"/>
    <p:sldId id="347" r:id="rId77"/>
    <p:sldId id="348" r:id="rId78"/>
    <p:sldId id="349" r:id="rId79"/>
    <p:sldId id="350" r:id="rId80"/>
    <p:sldId id="351" r:id="rId81"/>
    <p:sldId id="352" r:id="rId82"/>
    <p:sldId id="353" r:id="rId83"/>
    <p:sldId id="354" r:id="rId84"/>
    <p:sldId id="355" r:id="rId85"/>
    <p:sldId id="356" r:id="rId86"/>
    <p:sldId id="357" r:id="rId87"/>
    <p:sldId id="358" r:id="rId88"/>
    <p:sldId id="359" r:id="rId89"/>
    <p:sldId id="360" r:id="rId90"/>
    <p:sldId id="361" r:id="rId91"/>
    <p:sldId id="362" r:id="rId92"/>
    <p:sldId id="363" r:id="rId93"/>
    <p:sldId id="364" r:id="rId94"/>
    <p:sldId id="365" r:id="rId95"/>
    <p:sldId id="366" r:id="rId96"/>
    <p:sldId id="367" r:id="rId97"/>
    <p:sldId id="368" r:id="rId98"/>
    <p:sldId id="369" r:id="rId99"/>
    <p:sldId id="370" r:id="rId100"/>
    <p:sldId id="371" r:id="rId101"/>
    <p:sldId id="372" r:id="rId102"/>
    <p:sldId id="373" r:id="rId103"/>
    <p:sldId id="374" r:id="rId104"/>
    <p:sldId id="375" r:id="rId105"/>
    <p:sldId id="376" r:id="rId106"/>
    <p:sldId id="377" r:id="rId107"/>
    <p:sldId id="378" r:id="rId108"/>
    <p:sldId id="379" r:id="rId109"/>
    <p:sldId id="380" r:id="rId110"/>
    <p:sldId id="381" r:id="rId111"/>
    <p:sldId id="382" r:id="rId112"/>
    <p:sldId id="383" r:id="rId113"/>
    <p:sldId id="384" r:id="rId114"/>
    <p:sldId id="385" r:id="rId115"/>
    <p:sldId id="386" r:id="rId116"/>
    <p:sldId id="387" r:id="rId117"/>
    <p:sldId id="388" r:id="rId118"/>
    <p:sldId id="389" r:id="rId119"/>
    <p:sldId id="390" r:id="rId120"/>
    <p:sldId id="391" r:id="rId121"/>
    <p:sldId id="392" r:id="rId122"/>
    <p:sldId id="393" r:id="rId123"/>
    <p:sldId id="394" r:id="rId124"/>
    <p:sldId id="395" r:id="rId125"/>
    <p:sldId id="396" r:id="rId126"/>
    <p:sldId id="397" r:id="rId127"/>
    <p:sldId id="398" r:id="rId128"/>
    <p:sldId id="399" r:id="rId129"/>
    <p:sldId id="400" r:id="rId130"/>
    <p:sldId id="401" r:id="rId131"/>
    <p:sldId id="402" r:id="rId132"/>
    <p:sldId id="403" r:id="rId133"/>
    <p:sldId id="404" r:id="rId134"/>
    <p:sldId id="405" r:id="rId135"/>
    <p:sldId id="406" r:id="rId136"/>
    <p:sldId id="407" r:id="rId137"/>
    <p:sldId id="408" r:id="rId138"/>
    <p:sldId id="409" r:id="rId139"/>
    <p:sldId id="410" r:id="rId140"/>
    <p:sldId id="411" r:id="rId141"/>
    <p:sldId id="412" r:id="rId142"/>
    <p:sldId id="413" r:id="rId143"/>
    <p:sldId id="414" r:id="rId144"/>
    <p:sldId id="415" r:id="rId145"/>
    <p:sldId id="416" r:id="rId146"/>
    <p:sldId id="417" r:id="rId147"/>
    <p:sldId id="418" r:id="rId148"/>
    <p:sldId id="419" r:id="rId149"/>
    <p:sldId id="420" r:id="rId150"/>
    <p:sldId id="421" r:id="rId151"/>
    <p:sldId id="422" r:id="rId152"/>
    <p:sldId id="423" r:id="rId153"/>
    <p:sldId id="424" r:id="rId154"/>
    <p:sldId id="425" r:id="rId155"/>
    <p:sldId id="426" r:id="rId156"/>
    <p:sldId id="427" r:id="rId157"/>
    <p:sldId id="428" r:id="rId158"/>
    <p:sldId id="429" r:id="rId159"/>
    <p:sldId id="430" r:id="rId160"/>
    <p:sldId id="431" r:id="rId161"/>
    <p:sldId id="432" r:id="rId162"/>
    <p:sldId id="433" r:id="rId163"/>
    <p:sldId id="434" r:id="rId164"/>
    <p:sldId id="435" r:id="rId165"/>
    <p:sldId id="436" r:id="rId166"/>
    <p:sldId id="437" r:id="rId167"/>
    <p:sldId id="438" r:id="rId168"/>
    <p:sldId id="439" r:id="rId169"/>
    <p:sldId id="440" r:id="rId170"/>
    <p:sldId id="441" r:id="rId171"/>
    <p:sldId id="442" r:id="rId172"/>
    <p:sldId id="443" r:id="rId173"/>
    <p:sldId id="444" r:id="rId174"/>
    <p:sldId id="445" r:id="rId175"/>
    <p:sldId id="446" r:id="rId176"/>
    <p:sldId id="447" r:id="rId177"/>
    <p:sldId id="448" r:id="rId178"/>
    <p:sldId id="449" r:id="rId179"/>
    <p:sldId id="450" r:id="rId180"/>
    <p:sldId id="451" r:id="rId181"/>
    <p:sldId id="452" r:id="rId182"/>
    <p:sldId id="453" r:id="rId183"/>
    <p:sldId id="454" r:id="rId184"/>
    <p:sldId id="455" r:id="rId185"/>
    <p:sldId id="456" r:id="rId186"/>
    <p:sldId id="457" r:id="rId187"/>
    <p:sldId id="458" r:id="rId188"/>
    <p:sldId id="459" r:id="rId189"/>
    <p:sldId id="460" r:id="rId190"/>
    <p:sldId id="461" r:id="rId191"/>
    <p:sldId id="462" r:id="rId192"/>
    <p:sldId id="463" r:id="rId193"/>
    <p:sldId id="464" r:id="rId194"/>
    <p:sldId id="465" r:id="rId195"/>
    <p:sldId id="466" r:id="rId196"/>
    <p:sldId id="467" r:id="rId197"/>
    <p:sldId id="468" r:id="rId198"/>
    <p:sldId id="469" r:id="rId199"/>
    <p:sldId id="470" r:id="rId200"/>
    <p:sldId id="471" r:id="rId201"/>
    <p:sldId id="472" r:id="rId202"/>
    <p:sldId id="473" r:id="rId203"/>
    <p:sldId id="474" r:id="rId204"/>
    <p:sldId id="475" r:id="rId205"/>
    <p:sldId id="476" r:id="rId206"/>
    <p:sldId id="477" r:id="rId207"/>
    <p:sldId id="478" r:id="rId208"/>
    <p:sldId id="479" r:id="rId209"/>
    <p:sldId id="480" r:id="rId210"/>
    <p:sldId id="481" r:id="rId211"/>
    <p:sldId id="482" r:id="rId212"/>
    <p:sldId id="483" r:id="rId213"/>
    <p:sldId id="484" r:id="rId214"/>
    <p:sldId id="485" r:id="rId215"/>
    <p:sldId id="486" r:id="rId216"/>
    <p:sldId id="487" r:id="rId217"/>
    <p:sldId id="488" r:id="rId218"/>
    <p:sldId id="489" r:id="rId219"/>
    <p:sldId id="490" r:id="rId220"/>
    <p:sldId id="491" r:id="rId221"/>
    <p:sldId id="492" r:id="rId222"/>
    <p:sldId id="493" r:id="rId223"/>
    <p:sldId id="494" r:id="rId2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 Sunny Chow" initials="YSC"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109" autoAdjust="0"/>
  </p:normalViewPr>
  <p:slideViewPr>
    <p:cSldViewPr>
      <p:cViewPr>
        <p:scale>
          <a:sx n="80" d="100"/>
          <a:sy n="80" d="100"/>
        </p:scale>
        <p:origin x="-21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commentAuthors" Target="commentAuthor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presProps" Target="presProps.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theme" Target="theme/theme1.xml"/><Relationship Id="rId19" Type="http://schemas.openxmlformats.org/officeDocument/2006/relationships/slide" Target="slides/slide17.xml"/><Relationship Id="rId224" Type="http://schemas.openxmlformats.org/officeDocument/2006/relationships/slide" Target="slides/slide222.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tableStyles" Target="tableStyle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SUNNY\Desktop\Presentation\Overview%20Da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Faraaz\Documents\hong%20kong.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SUNNY\Desktop\Presentation\PPT\Volume%20traded.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SUNNY\Desktop\Presentation\Overview%20Data.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lineChart>
        <c:grouping val="standard"/>
        <c:varyColors val="0"/>
        <c:ser>
          <c:idx val="1"/>
          <c:order val="0"/>
          <c:tx>
            <c:strRef>
              <c:f>Sheet1!$B$1</c:f>
              <c:strCache>
                <c:ptCount val="1"/>
                <c:pt idx="0">
                  <c:v>Population in Thousands</c:v>
                </c:pt>
              </c:strCache>
            </c:strRef>
          </c:tx>
          <c:marker>
            <c:symbol val="none"/>
          </c:marker>
          <c:cat>
            <c:numRef>
              <c:f>Sheet1!$A$2:$A$6</c:f>
              <c:numCache>
                <c:formatCode>General</c:formatCode>
                <c:ptCount val="5"/>
                <c:pt idx="0">
                  <c:v>2007</c:v>
                </c:pt>
                <c:pt idx="1">
                  <c:v>2008</c:v>
                </c:pt>
                <c:pt idx="2">
                  <c:v>2009</c:v>
                </c:pt>
                <c:pt idx="3">
                  <c:v>2010</c:v>
                </c:pt>
                <c:pt idx="4">
                  <c:v>2011</c:v>
                </c:pt>
              </c:numCache>
            </c:numRef>
          </c:cat>
          <c:val>
            <c:numRef>
              <c:f>Sheet1!$B$2:$B$6</c:f>
              <c:numCache>
                <c:formatCode>General</c:formatCode>
                <c:ptCount val="5"/>
                <c:pt idx="0">
                  <c:v>6938000.4000000004</c:v>
                </c:pt>
                <c:pt idx="1">
                  <c:v>6963000.9000000004</c:v>
                </c:pt>
                <c:pt idx="2">
                  <c:v>6996000.4000000004</c:v>
                </c:pt>
                <c:pt idx="3">
                  <c:v>7052000.1000000006</c:v>
                </c:pt>
                <c:pt idx="4">
                  <c:v>7103000.7000000002</c:v>
                </c:pt>
              </c:numCache>
            </c:numRef>
          </c:val>
          <c:smooth val="0"/>
        </c:ser>
        <c:dLbls>
          <c:showLegendKey val="0"/>
          <c:showVal val="0"/>
          <c:showCatName val="0"/>
          <c:showSerName val="0"/>
          <c:showPercent val="0"/>
          <c:showBubbleSize val="0"/>
        </c:dLbls>
        <c:marker val="1"/>
        <c:smooth val="0"/>
        <c:axId val="393189632"/>
        <c:axId val="393342976"/>
      </c:lineChart>
      <c:catAx>
        <c:axId val="393189632"/>
        <c:scaling>
          <c:orientation val="minMax"/>
        </c:scaling>
        <c:delete val="0"/>
        <c:axPos val="b"/>
        <c:numFmt formatCode="General" sourceLinked="1"/>
        <c:majorTickMark val="out"/>
        <c:minorTickMark val="none"/>
        <c:tickLblPos val="nextTo"/>
        <c:crossAx val="393342976"/>
        <c:crosses val="autoZero"/>
        <c:auto val="1"/>
        <c:lblAlgn val="ctr"/>
        <c:lblOffset val="100"/>
        <c:noMultiLvlLbl val="0"/>
      </c:catAx>
      <c:valAx>
        <c:axId val="393342976"/>
        <c:scaling>
          <c:orientation val="minMax"/>
          <c:max val="7300000"/>
          <c:min val="6800000"/>
        </c:scaling>
        <c:delete val="0"/>
        <c:axPos val="l"/>
        <c:majorGridlines/>
        <c:numFmt formatCode="General" sourceLinked="1"/>
        <c:majorTickMark val="out"/>
        <c:minorTickMark val="none"/>
        <c:tickLblPos val="nextTo"/>
        <c:crossAx val="393189632"/>
        <c:crosses val="autoZero"/>
        <c:crossBetween val="between"/>
        <c:majorUnit val="100000"/>
        <c:dispUnits>
          <c:builtInUnit val="thousands"/>
          <c:dispUnitsLbl>
            <c:layout>
              <c:manualLayout>
                <c:xMode val="edge"/>
                <c:yMode val="edge"/>
                <c:x val="2.2222222222222233E-2"/>
                <c:y val="0.41702573636628759"/>
              </c:manualLayout>
            </c:layout>
          </c:dispUnitsLbl>
        </c:dispUnits>
      </c:valAx>
    </c:plotArea>
    <c:plotVisOnly val="1"/>
    <c:dispBlanksAs val="gap"/>
    <c:showDLblsOverMax val="0"/>
  </c:chart>
  <c:spPr>
    <a:noFill/>
    <a:ln>
      <a:noFill/>
    </a:ln>
    <a:effectLst>
      <a:glow>
        <a:schemeClr val="accent1">
          <a:alpha val="40000"/>
        </a:schemeClr>
      </a:glow>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dirty="0" smtClean="0"/>
              <a:t> Geographic Revenue </a:t>
            </a:r>
            <a:r>
              <a:rPr lang="en-US" baseline="0" dirty="0" smtClean="0"/>
              <a:t> </a:t>
            </a:r>
            <a:r>
              <a:rPr lang="en-US" altLang="zh-CN" baseline="0" dirty="0" smtClean="0"/>
              <a:t>( HK$ Million) </a:t>
            </a:r>
            <a:endParaRPr lang="en-US" dirty="0"/>
          </a:p>
        </c:rich>
      </c:tx>
      <c:layout>
        <c:manualLayout>
          <c:xMode val="edge"/>
          <c:yMode val="edge"/>
          <c:x val="0.23839860161340701"/>
          <c:y val="2.7633557271868499E-2"/>
        </c:manualLayout>
      </c:layout>
      <c:overlay val="0"/>
    </c:title>
    <c:autoTitleDeleted val="0"/>
    <c:view3D>
      <c:rotX val="15"/>
      <c:rotY val="0"/>
      <c:rAngAx val="0"/>
      <c:perspective val="0"/>
    </c:view3D>
    <c:floor>
      <c:thickness val="0"/>
    </c:floor>
    <c:sideWall>
      <c:thickness val="0"/>
    </c:sideWall>
    <c:backWall>
      <c:thickness val="0"/>
    </c:backWall>
    <c:plotArea>
      <c:layout>
        <c:manualLayout>
          <c:layoutTarget val="inner"/>
          <c:xMode val="edge"/>
          <c:yMode val="edge"/>
          <c:x val="0.33579335793357901"/>
          <c:y val="0.1875"/>
          <c:w val="0.33579335793357901"/>
          <c:h val="0.32142857142857101"/>
        </c:manualLayout>
      </c:layout>
      <c:pie3DChart>
        <c:varyColors val="1"/>
        <c:ser>
          <c:idx val="0"/>
          <c:order val="0"/>
          <c:tx>
            <c:strRef>
              <c:f>Sheet1!$A$2</c:f>
              <c:strCache>
                <c:ptCount val="1"/>
                <c:pt idx="0">
                  <c:v>Revenue from external customers</c:v>
                </c:pt>
              </c:strCache>
            </c:strRef>
          </c:tx>
          <c:dPt>
            <c:idx val="0"/>
            <c:bubble3D val="0"/>
          </c:dPt>
          <c:dPt>
            <c:idx val="1"/>
            <c:bubble3D val="0"/>
          </c:dPt>
          <c:dLbls>
            <c:numFmt formatCode="0%" sourceLinked="0"/>
            <c:showLegendKey val="0"/>
            <c:showVal val="0"/>
            <c:showCatName val="0"/>
            <c:showSerName val="0"/>
            <c:showPercent val="1"/>
            <c:showBubbleSize val="0"/>
            <c:showLeaderLines val="1"/>
          </c:dLbls>
          <c:cat>
            <c:strRef>
              <c:f>Sheet1!$B$1:$C$1</c:f>
              <c:strCache>
                <c:ptCount val="2"/>
                <c:pt idx="0">
                  <c:v>Hong Kong</c:v>
                </c:pt>
                <c:pt idx="1">
                  <c:v>Mainland China</c:v>
                </c:pt>
              </c:strCache>
            </c:strRef>
          </c:cat>
          <c:val>
            <c:numRef>
              <c:f>Sheet1!$B$2:$C$2</c:f>
              <c:numCache>
                <c:formatCode>General</c:formatCode>
                <c:ptCount val="2"/>
                <c:pt idx="0">
                  <c:v>131335</c:v>
                </c:pt>
                <c:pt idx="1">
                  <c:v>28076</c:v>
                </c:pt>
              </c:numCache>
            </c:numRef>
          </c:val>
        </c:ser>
        <c:dLbls>
          <c:showLegendKey val="0"/>
          <c:showVal val="0"/>
          <c:showCatName val="0"/>
          <c:showSerName val="0"/>
          <c:showPercent val="0"/>
          <c:showBubbleSize val="0"/>
          <c:showLeaderLines val="1"/>
        </c:dLbls>
      </c:pie3DChart>
    </c:plotArea>
    <c:legend>
      <c:legendPos val="b"/>
      <c:layout>
        <c:manualLayout>
          <c:xMode val="edge"/>
          <c:yMode val="edge"/>
          <c:x val="0.232867185150025"/>
          <c:y val="0.65755961186197598"/>
          <c:w val="0.51586413603204295"/>
          <c:h val="0.117424278924237"/>
        </c:manualLayout>
      </c:layout>
      <c:overlay val="0"/>
    </c:legend>
    <c:plotVisOnly val="1"/>
    <c:dispBlanksAs val="zero"/>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800"/>
            </a:pPr>
            <a:r>
              <a:rPr lang="en-US" sz="2800" dirty="0"/>
              <a:t>Performance of </a:t>
            </a:r>
            <a:r>
              <a:rPr lang="en-US" sz="2800" dirty="0" smtClean="0"/>
              <a:t>Subsidiaries</a:t>
            </a:r>
            <a:endParaRPr lang="en-US" sz="2800" dirty="0"/>
          </a:p>
        </c:rich>
      </c:tx>
      <c:overlay val="0"/>
    </c:title>
    <c:autoTitleDeleted val="0"/>
    <c:plotArea>
      <c:layout/>
      <c:barChart>
        <c:barDir val="col"/>
        <c:grouping val="clustered"/>
        <c:varyColors val="0"/>
        <c:ser>
          <c:idx val="0"/>
          <c:order val="0"/>
          <c:tx>
            <c:strRef>
              <c:f>Sheet1!$B$1</c:f>
              <c:strCache>
                <c:ptCount val="1"/>
                <c:pt idx="0">
                  <c:v>At the end of June 30,2011</c:v>
                </c:pt>
              </c:strCache>
            </c:strRef>
          </c:tx>
          <c:invertIfNegative val="0"/>
          <c:cat>
            <c:strRef>
              <c:f>Sheet1!$A$2:$A$5</c:f>
              <c:strCache>
                <c:ptCount val="4"/>
                <c:pt idx="0">
                  <c:v>Hong Kong and China Gas </c:v>
                </c:pt>
                <c:pt idx="1">
                  <c:v>Hong Kong Ferry </c:v>
                </c:pt>
                <c:pt idx="2">
                  <c:v>Miramar Hotel and Investment Company </c:v>
                </c:pt>
                <c:pt idx="3">
                  <c:v>Henderson Investment Limited </c:v>
                </c:pt>
              </c:strCache>
            </c:strRef>
          </c:cat>
          <c:val>
            <c:numRef>
              <c:f>Sheet1!$B$2:$B$5</c:f>
              <c:numCache>
                <c:formatCode>General</c:formatCode>
                <c:ptCount val="4"/>
                <c:pt idx="0">
                  <c:v>3222.9</c:v>
                </c:pt>
                <c:pt idx="1">
                  <c:v>213.1</c:v>
                </c:pt>
                <c:pt idx="2">
                  <c:v>1159</c:v>
                </c:pt>
                <c:pt idx="3">
                  <c:v>56</c:v>
                </c:pt>
              </c:numCache>
            </c:numRef>
          </c:val>
        </c:ser>
        <c:ser>
          <c:idx val="1"/>
          <c:order val="1"/>
          <c:tx>
            <c:strRef>
              <c:f>Sheet1!$C$1</c:f>
              <c:strCache>
                <c:ptCount val="1"/>
                <c:pt idx="0">
                  <c:v>At the end of June 30,2010</c:v>
                </c:pt>
              </c:strCache>
            </c:strRef>
          </c:tx>
          <c:invertIfNegative val="0"/>
          <c:cat>
            <c:strRef>
              <c:f>Sheet1!$A$2:$A$5</c:f>
              <c:strCache>
                <c:ptCount val="4"/>
                <c:pt idx="0">
                  <c:v>Hong Kong and China Gas </c:v>
                </c:pt>
                <c:pt idx="1">
                  <c:v>Hong Kong Ferry </c:v>
                </c:pt>
                <c:pt idx="2">
                  <c:v>Miramar Hotel and Investment Company </c:v>
                </c:pt>
                <c:pt idx="3">
                  <c:v>Henderson Investment Limited </c:v>
                </c:pt>
              </c:strCache>
            </c:strRef>
          </c:cat>
          <c:val>
            <c:numRef>
              <c:f>Sheet1!$C$2:$C$5</c:f>
              <c:numCache>
                <c:formatCode>General</c:formatCode>
                <c:ptCount val="4"/>
                <c:pt idx="0">
                  <c:v>3019.4</c:v>
                </c:pt>
                <c:pt idx="1">
                  <c:v>243.2</c:v>
                </c:pt>
                <c:pt idx="2">
                  <c:v>973.55999999999938</c:v>
                </c:pt>
                <c:pt idx="3">
                  <c:v>84</c:v>
                </c:pt>
              </c:numCache>
            </c:numRef>
          </c:val>
        </c:ser>
        <c:dLbls>
          <c:showLegendKey val="0"/>
          <c:showVal val="1"/>
          <c:showCatName val="0"/>
          <c:showSerName val="0"/>
          <c:showPercent val="0"/>
          <c:showBubbleSize val="0"/>
        </c:dLbls>
        <c:gapWidth val="59"/>
        <c:axId val="385209856"/>
        <c:axId val="385211392"/>
      </c:barChart>
      <c:catAx>
        <c:axId val="385209856"/>
        <c:scaling>
          <c:orientation val="minMax"/>
        </c:scaling>
        <c:delete val="0"/>
        <c:axPos val="b"/>
        <c:majorTickMark val="out"/>
        <c:minorTickMark val="none"/>
        <c:tickLblPos val="nextTo"/>
        <c:crossAx val="385211392"/>
        <c:crosses val="autoZero"/>
        <c:auto val="1"/>
        <c:lblAlgn val="ctr"/>
        <c:lblOffset val="100"/>
        <c:noMultiLvlLbl val="0"/>
      </c:catAx>
      <c:valAx>
        <c:axId val="385211392"/>
        <c:scaling>
          <c:orientation val="minMax"/>
        </c:scaling>
        <c:delete val="0"/>
        <c:axPos val="l"/>
        <c:majorGridlines/>
        <c:title>
          <c:tx>
            <c:rich>
              <a:bodyPr rot="-5400000" vert="horz"/>
              <a:lstStyle/>
              <a:p>
                <a:pPr>
                  <a:defRPr/>
                </a:pPr>
                <a:r>
                  <a:rPr lang="en-US"/>
                  <a:t>HK$ Million</a:t>
                </a:r>
              </a:p>
            </c:rich>
          </c:tx>
          <c:overlay val="0"/>
        </c:title>
        <c:numFmt formatCode="General" sourceLinked="1"/>
        <c:majorTickMark val="out"/>
        <c:minorTickMark val="none"/>
        <c:tickLblPos val="nextTo"/>
        <c:crossAx val="38520985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2160" b="1" i="0" u="none" strike="noStrike" baseline="0" dirty="0" smtClean="0">
                <a:effectLst/>
              </a:rPr>
              <a:t>Mainland China Land Bank Composition </a:t>
            </a:r>
            <a:endParaRPr lang="en-US" dirty="0"/>
          </a:p>
        </c:rich>
      </c:tx>
      <c:layout>
        <c:manualLayout>
          <c:xMode val="edge"/>
          <c:yMode val="edge"/>
          <c:x val="0.349541235059869"/>
          <c:y val="0"/>
        </c:manualLayout>
      </c:layout>
      <c:overlay val="0"/>
    </c:title>
    <c:autoTitleDeleted val="0"/>
    <c:plotArea>
      <c:layout>
        <c:manualLayout>
          <c:layoutTarget val="inner"/>
          <c:xMode val="edge"/>
          <c:yMode val="edge"/>
          <c:x val="9.4874053599789399E-2"/>
          <c:y val="7.9173257074257306E-2"/>
          <c:w val="0.45669073912410701"/>
          <c:h val="0.71750549753784298"/>
        </c:manualLayout>
      </c:layout>
      <c:pieChart>
        <c:varyColors val="1"/>
        <c:ser>
          <c:idx val="0"/>
          <c:order val="0"/>
          <c:tx>
            <c:strRef>
              <c:f>Sheet1!$B$1</c:f>
              <c:strCache>
                <c:ptCount val="1"/>
                <c:pt idx="0">
                  <c:v>Sales</c:v>
                </c:pt>
              </c:strCache>
            </c:strRef>
          </c:tx>
          <c:explosion val="21"/>
          <c:dPt>
            <c:idx val="0"/>
            <c:bubble3D val="0"/>
            <c:explosion val="12"/>
            <c:spPr>
              <a:solidFill>
                <a:srgbClr val="1C497B"/>
              </a:solidFill>
            </c:spPr>
          </c:dPt>
          <c:dPt>
            <c:idx val="1"/>
            <c:bubble3D val="0"/>
            <c:spPr>
              <a:solidFill>
                <a:schemeClr val="accent2">
                  <a:lumMod val="75000"/>
                </a:schemeClr>
              </a:solidFill>
            </c:spPr>
          </c:dPt>
          <c:dLbls>
            <c:txPr>
              <a:bodyPr/>
              <a:lstStyle/>
              <a:p>
                <a:pPr>
                  <a:defRPr>
                    <a:solidFill>
                      <a:schemeClr val="bg1"/>
                    </a:solidFill>
                  </a:defRPr>
                </a:pPr>
                <a:endParaRPr lang="en-US"/>
              </a:p>
            </c:txPr>
            <c:showLegendKey val="0"/>
            <c:showVal val="0"/>
            <c:showCatName val="0"/>
            <c:showSerName val="0"/>
            <c:showPercent val="1"/>
            <c:showBubbleSize val="0"/>
            <c:showLeaderLines val="1"/>
          </c:dLbls>
          <c:cat>
            <c:strRef>
              <c:f>Sheet1!$A$2:$A$3</c:f>
              <c:strCache>
                <c:ptCount val="2"/>
                <c:pt idx="0">
                  <c:v>Land bank under development or held for future development </c:v>
                </c:pt>
                <c:pt idx="1">
                  <c:v>Investment Properties </c:v>
                </c:pt>
              </c:strCache>
            </c:strRef>
          </c:cat>
          <c:val>
            <c:numRef>
              <c:f>Sheet1!$B$2:$B$3</c:f>
              <c:numCache>
                <c:formatCode>General</c:formatCode>
                <c:ptCount val="2"/>
                <c:pt idx="0">
                  <c:v>152.6</c:v>
                </c:pt>
                <c:pt idx="1">
                  <c:v>6.5</c:v>
                </c:pt>
              </c:numCache>
            </c:numRef>
          </c:val>
        </c:ser>
        <c:dLbls>
          <c:showLegendKey val="0"/>
          <c:showVal val="0"/>
          <c:showCatName val="0"/>
          <c:showSerName val="0"/>
          <c:showPercent val="1"/>
          <c:showBubbleSize val="0"/>
          <c:showLeaderLines val="1"/>
        </c:dLbls>
        <c:firstSliceAng val="0"/>
      </c:pieChart>
    </c:plotArea>
    <c:legend>
      <c:legendPos val="b"/>
      <c:layout>
        <c:manualLayout>
          <c:xMode val="edge"/>
          <c:yMode val="edge"/>
          <c:x val="8.7285310791367199E-2"/>
          <c:y val="0.83513129372071704"/>
          <c:w val="0.395694367081173"/>
          <c:h val="0.16334532645275801"/>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73588167120969"/>
          <c:y val="6.3702724599010302E-2"/>
          <c:w val="0.58256498168961801"/>
          <c:h val="0.62157752295891799"/>
        </c:manualLayout>
      </c:layout>
      <c:pieChart>
        <c:varyColors val="1"/>
        <c:ser>
          <c:idx val="0"/>
          <c:order val="0"/>
          <c:tx>
            <c:strRef>
              <c:f>Sheet1!$B$1</c:f>
              <c:strCache>
                <c:ptCount val="1"/>
                <c:pt idx="0">
                  <c:v>Sales</c:v>
                </c:pt>
              </c:strCache>
            </c:strRef>
          </c:tx>
          <c:dPt>
            <c:idx val="0"/>
            <c:bubble3D val="0"/>
            <c:explosion val="16"/>
            <c:spPr>
              <a:solidFill>
                <a:schemeClr val="accent1">
                  <a:lumMod val="75000"/>
                </a:schemeClr>
              </a:solidFill>
              <a:ln w="9525" cap="flat" cmpd="sng" algn="ctr">
                <a:noFill/>
                <a:prstDash val="solid"/>
              </a:ln>
              <a:effectLst>
                <a:outerShdw blurRad="40000" dist="23000" dir="5400000" rotWithShape="0">
                  <a:srgbClr val="000000">
                    <a:alpha val="35000"/>
                  </a:srgbClr>
                </a:outerShdw>
              </a:effectLst>
            </c:spPr>
          </c:dPt>
          <c:dPt>
            <c:idx val="1"/>
            <c:bubble3D val="0"/>
            <c:spPr>
              <a:solidFill>
                <a:srgbClr val="2966AE"/>
              </a:soli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c:spPr>
          </c:dPt>
          <c:dPt>
            <c:idx val="2"/>
            <c:bubble3D val="0"/>
            <c:spPr>
              <a:solidFill>
                <a:schemeClr val="tx2">
                  <a:lumMod val="60000"/>
                  <a:lumOff val="40000"/>
                </a:schemeClr>
              </a:solidFill>
            </c:spPr>
          </c:dPt>
          <c:dPt>
            <c:idx val="3"/>
            <c:bubble3D val="0"/>
            <c:spPr>
              <a:solidFill>
                <a:schemeClr val="tx2">
                  <a:lumMod val="40000"/>
                  <a:lumOff val="60000"/>
                </a:schemeClr>
              </a:solidFill>
            </c:spPr>
          </c:dPt>
          <c:dLbls>
            <c:showLegendKey val="0"/>
            <c:showVal val="0"/>
            <c:showCatName val="0"/>
            <c:showSerName val="0"/>
            <c:showPercent val="1"/>
            <c:showBubbleSize val="0"/>
            <c:showLeaderLines val="1"/>
          </c:dLbls>
          <c:cat>
            <c:strRef>
              <c:f>Sheet1!$A$2:$A$5</c:f>
              <c:strCache>
                <c:ptCount val="4"/>
                <c:pt idx="0">
                  <c:v>Residental</c:v>
                </c:pt>
                <c:pt idx="1">
                  <c:v>Commercial </c:v>
                </c:pt>
                <c:pt idx="2">
                  <c:v>Office</c:v>
                </c:pt>
                <c:pt idx="3">
                  <c:v>Others</c:v>
                </c:pt>
              </c:strCache>
            </c:strRef>
          </c:cat>
          <c:val>
            <c:numRef>
              <c:f>Sheet1!$B$2:$B$5</c:f>
              <c:numCache>
                <c:formatCode>General</c:formatCode>
                <c:ptCount val="4"/>
                <c:pt idx="0">
                  <c:v>82</c:v>
                </c:pt>
                <c:pt idx="1">
                  <c:v>6</c:v>
                </c:pt>
                <c:pt idx="2">
                  <c:v>9</c:v>
                </c:pt>
                <c:pt idx="3">
                  <c:v>3</c:v>
                </c:pt>
              </c:numCache>
            </c:numRef>
          </c:val>
        </c:ser>
        <c:dLbls>
          <c:showLegendKey val="0"/>
          <c:showVal val="0"/>
          <c:showCatName val="0"/>
          <c:showSerName val="0"/>
          <c:showPercent val="1"/>
          <c:showBubbleSize val="0"/>
          <c:showLeaderLines val="1"/>
        </c:dLbls>
        <c:firstSliceAng val="0"/>
      </c:pieChart>
    </c:plotArea>
    <c:legend>
      <c:legendPos val="b"/>
      <c:layout>
        <c:manualLayout>
          <c:xMode val="edge"/>
          <c:yMode val="edge"/>
          <c:x val="6.4632038324251795E-2"/>
          <c:y val="0.822420834066804"/>
          <c:w val="0.89999992281428398"/>
          <c:h val="7.7776919917357204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600"/>
            </a:pPr>
            <a:r>
              <a:rPr lang="en-US" altLang="en-US" sz="3600"/>
              <a:t>Historical</a:t>
            </a:r>
            <a:r>
              <a:rPr lang="en-US" altLang="en-US" sz="3600" baseline="0"/>
              <a:t> HK </a:t>
            </a:r>
            <a:r>
              <a:rPr lang="en-US" altLang="en-US" sz="3600"/>
              <a:t>Inflation</a:t>
            </a:r>
          </a:p>
        </c:rich>
      </c:tx>
      <c:layout/>
      <c:overlay val="0"/>
    </c:title>
    <c:autoTitleDeleted val="0"/>
    <c:plotArea>
      <c:layout/>
      <c:barChart>
        <c:barDir val="col"/>
        <c:grouping val="clustered"/>
        <c:varyColors val="0"/>
        <c:ser>
          <c:idx val="0"/>
          <c:order val="0"/>
          <c:tx>
            <c:strRef>
              <c:f>'HK historic Inflation'!$B$1</c:f>
              <c:strCache>
                <c:ptCount val="1"/>
                <c:pt idx="0">
                  <c:v>Inflation</c:v>
                </c:pt>
              </c:strCache>
            </c:strRef>
          </c:tx>
          <c:invertIfNegative val="0"/>
          <c:cat>
            <c:numRef>
              <c:f>'HK historic Inflation'!$A$2:$A$17</c:f>
              <c:numCache>
                <c:formatCode>General</c:formatCode>
                <c:ptCount val="16"/>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numCache>
            </c:numRef>
          </c:cat>
          <c:val>
            <c:numRef>
              <c:f>'HK historic Inflation'!$B$2:$B$17</c:f>
              <c:numCache>
                <c:formatCode>0.000%</c:formatCode>
                <c:ptCount val="16"/>
                <c:pt idx="0">
                  <c:v>9.0430000000000024E-2</c:v>
                </c:pt>
                <c:pt idx="1">
                  <c:v>6.3339999999999994E-2</c:v>
                </c:pt>
                <c:pt idx="2">
                  <c:v>5.8009999999999999E-2</c:v>
                </c:pt>
                <c:pt idx="3">
                  <c:v>2.8340000000000001E-2</c:v>
                </c:pt>
                <c:pt idx="4">
                  <c:v>-3.9469999999999998E-2</c:v>
                </c:pt>
                <c:pt idx="5">
                  <c:v>-3.7430000000000005E-2</c:v>
                </c:pt>
                <c:pt idx="6">
                  <c:v>-1.6150000000000001E-2</c:v>
                </c:pt>
                <c:pt idx="7">
                  <c:v>-3.0550000000000001E-2</c:v>
                </c:pt>
                <c:pt idx="8">
                  <c:v>-2.572E-2</c:v>
                </c:pt>
                <c:pt idx="9">
                  <c:v>-3.7200000000000006E-3</c:v>
                </c:pt>
                <c:pt idx="10">
                  <c:v>9.0500000000000025E-3</c:v>
                </c:pt>
                <c:pt idx="11">
                  <c:v>2.0250000000000001E-2</c:v>
                </c:pt>
                <c:pt idx="12">
                  <c:v>2.0210000000000002E-2</c:v>
                </c:pt>
                <c:pt idx="13">
                  <c:v>4.2730000000000004E-2</c:v>
                </c:pt>
                <c:pt idx="14">
                  <c:v>5.8800000000000007E-3</c:v>
                </c:pt>
                <c:pt idx="15">
                  <c:v>2.3119999999999995E-2</c:v>
                </c:pt>
              </c:numCache>
            </c:numRef>
          </c:val>
        </c:ser>
        <c:dLbls>
          <c:showLegendKey val="0"/>
          <c:showVal val="0"/>
          <c:showCatName val="0"/>
          <c:showSerName val="0"/>
          <c:showPercent val="0"/>
          <c:showBubbleSize val="0"/>
        </c:dLbls>
        <c:gapWidth val="150"/>
        <c:axId val="125296640"/>
        <c:axId val="125298560"/>
      </c:barChart>
      <c:catAx>
        <c:axId val="125296640"/>
        <c:scaling>
          <c:orientation val="minMax"/>
        </c:scaling>
        <c:delete val="0"/>
        <c:axPos val="b"/>
        <c:title>
          <c:tx>
            <c:rich>
              <a:bodyPr/>
              <a:lstStyle/>
              <a:p>
                <a:pPr>
                  <a:defRPr/>
                </a:pPr>
                <a:r>
                  <a:rPr lang="en-US" altLang="en-US" dirty="0" smtClean="0"/>
                  <a:t>Year</a:t>
                </a:r>
                <a:endParaRPr lang="en-US" altLang="en-US" dirty="0"/>
              </a:p>
            </c:rich>
          </c:tx>
          <c:layout/>
          <c:overlay val="0"/>
        </c:title>
        <c:numFmt formatCode="General" sourceLinked="1"/>
        <c:majorTickMark val="out"/>
        <c:minorTickMark val="none"/>
        <c:tickLblPos val="nextTo"/>
        <c:crossAx val="125298560"/>
        <c:crossesAt val="0"/>
        <c:auto val="1"/>
        <c:lblAlgn val="ctr"/>
        <c:lblOffset val="100"/>
        <c:noMultiLvlLbl val="0"/>
      </c:catAx>
      <c:valAx>
        <c:axId val="125298560"/>
        <c:scaling>
          <c:orientation val="minMax"/>
        </c:scaling>
        <c:delete val="0"/>
        <c:axPos val="l"/>
        <c:majorGridlines/>
        <c:title>
          <c:tx>
            <c:rich>
              <a:bodyPr rot="-5400000" vert="horz"/>
              <a:lstStyle/>
              <a:p>
                <a:pPr>
                  <a:defRPr/>
                </a:pPr>
                <a:r>
                  <a:rPr lang="en-US" altLang="en-US"/>
                  <a:t>Percentage Change</a:t>
                </a:r>
              </a:p>
            </c:rich>
          </c:tx>
          <c:layout/>
          <c:overlay val="0"/>
        </c:title>
        <c:numFmt formatCode="0.0%" sourceLinked="0"/>
        <c:majorTickMark val="out"/>
        <c:minorTickMark val="none"/>
        <c:tickLblPos val="nextTo"/>
        <c:crossAx val="12529664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lineChart>
        <c:grouping val="standard"/>
        <c:varyColors val="0"/>
        <c:ser>
          <c:idx val="0"/>
          <c:order val="0"/>
          <c:tx>
            <c:v>Unemployment Rate %</c:v>
          </c:tx>
          <c:marker>
            <c:symbol val="none"/>
          </c:marker>
          <c:cat>
            <c:strRef>
              <c:f>Sheet5!$A$18:$B$30</c:f>
              <c:strCache>
                <c:ptCount val="13"/>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strCache>
            </c:strRef>
          </c:cat>
          <c:val>
            <c:numRef>
              <c:f>Sheet5!$C$18:$C$30</c:f>
              <c:numCache>
                <c:formatCode>General</c:formatCode>
                <c:ptCount val="13"/>
                <c:pt idx="0">
                  <c:v>4.7</c:v>
                </c:pt>
                <c:pt idx="1">
                  <c:v>6.2</c:v>
                </c:pt>
                <c:pt idx="2">
                  <c:v>4.9000000000000004</c:v>
                </c:pt>
                <c:pt idx="3">
                  <c:v>5.0999999999999996</c:v>
                </c:pt>
                <c:pt idx="4">
                  <c:v>7.3</c:v>
                </c:pt>
                <c:pt idx="5">
                  <c:v>7.9</c:v>
                </c:pt>
                <c:pt idx="6">
                  <c:v>6.8</c:v>
                </c:pt>
                <c:pt idx="7">
                  <c:v>5.6</c:v>
                </c:pt>
                <c:pt idx="8">
                  <c:v>4.8</c:v>
                </c:pt>
                <c:pt idx="9">
                  <c:v>4</c:v>
                </c:pt>
                <c:pt idx="10">
                  <c:v>3.5</c:v>
                </c:pt>
                <c:pt idx="11">
                  <c:v>5.3</c:v>
                </c:pt>
                <c:pt idx="12">
                  <c:v>4.3</c:v>
                </c:pt>
              </c:numCache>
            </c:numRef>
          </c:val>
          <c:smooth val="0"/>
        </c:ser>
        <c:dLbls>
          <c:showLegendKey val="0"/>
          <c:showVal val="0"/>
          <c:showCatName val="0"/>
          <c:showSerName val="0"/>
          <c:showPercent val="0"/>
          <c:showBubbleSize val="0"/>
        </c:dLbls>
        <c:marker val="1"/>
        <c:smooth val="0"/>
        <c:axId val="126958208"/>
        <c:axId val="126960000"/>
      </c:lineChart>
      <c:catAx>
        <c:axId val="126958208"/>
        <c:scaling>
          <c:orientation val="minMax"/>
        </c:scaling>
        <c:delete val="0"/>
        <c:axPos val="b"/>
        <c:majorTickMark val="out"/>
        <c:minorTickMark val="none"/>
        <c:tickLblPos val="nextTo"/>
        <c:crossAx val="126960000"/>
        <c:crosses val="autoZero"/>
        <c:auto val="1"/>
        <c:lblAlgn val="ctr"/>
        <c:lblOffset val="100"/>
        <c:noMultiLvlLbl val="0"/>
      </c:catAx>
      <c:valAx>
        <c:axId val="126960000"/>
        <c:scaling>
          <c:orientation val="minMax"/>
        </c:scaling>
        <c:delete val="0"/>
        <c:axPos val="l"/>
        <c:majorGridlines/>
        <c:numFmt formatCode="General" sourceLinked="1"/>
        <c:majorTickMark val="out"/>
        <c:minorTickMark val="none"/>
        <c:tickLblPos val="nextTo"/>
        <c:crossAx val="126958208"/>
        <c:crosses val="autoZero"/>
        <c:crossBetween val="between"/>
      </c:valAx>
    </c:plotArea>
    <c:plotVisOnly val="1"/>
    <c:dispBlanksAs val="gap"/>
    <c:showDLblsOverMax val="0"/>
  </c:chart>
  <c:spPr>
    <a:solidFill>
      <a:prstClr val="white"/>
    </a:soli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lineChart>
        <c:grouping val="standard"/>
        <c:varyColors val="0"/>
        <c:ser>
          <c:idx val="0"/>
          <c:order val="0"/>
          <c:tx>
            <c:v>Income per capita in USD</c:v>
          </c:tx>
          <c:marker>
            <c:symbol val="none"/>
          </c:marker>
          <c:cat>
            <c:numRef>
              <c:f>Sheet1!$C$10:$C$23</c:f>
              <c:numCache>
                <c:formatCode>General</c:formatCode>
                <c:ptCount val="14"/>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numCache>
            </c:numRef>
          </c:cat>
          <c:val>
            <c:numRef>
              <c:f>Sheet1!$H$10:$H$23</c:f>
              <c:numCache>
                <c:formatCode>General</c:formatCode>
                <c:ptCount val="14"/>
                <c:pt idx="0">
                  <c:v>821</c:v>
                </c:pt>
                <c:pt idx="1">
                  <c:v>865</c:v>
                </c:pt>
                <c:pt idx="2">
                  <c:v>949</c:v>
                </c:pt>
                <c:pt idx="3" formatCode="#,##0">
                  <c:v>1042</c:v>
                </c:pt>
                <c:pt idx="4" formatCode="#,##0">
                  <c:v>1135</c:v>
                </c:pt>
                <c:pt idx="5" formatCode="#,##0">
                  <c:v>1274</c:v>
                </c:pt>
                <c:pt idx="6" formatCode="#,##0">
                  <c:v>1490</c:v>
                </c:pt>
                <c:pt idx="7" formatCode="#,##0">
                  <c:v>1732</c:v>
                </c:pt>
                <c:pt idx="8" formatCode="#,##0">
                  <c:v>2070</c:v>
                </c:pt>
                <c:pt idx="9" formatCode="#,##0">
                  <c:v>2652</c:v>
                </c:pt>
                <c:pt idx="10" formatCode="#,##0">
                  <c:v>3414</c:v>
                </c:pt>
                <c:pt idx="11" formatCode="#,##0">
                  <c:v>3748</c:v>
                </c:pt>
                <c:pt idx="12" formatCode="#,##0">
                  <c:v>4434</c:v>
                </c:pt>
                <c:pt idx="13" formatCode="#,##0">
                  <c:v>5432</c:v>
                </c:pt>
              </c:numCache>
            </c:numRef>
          </c:val>
          <c:smooth val="0"/>
        </c:ser>
        <c:dLbls>
          <c:showLegendKey val="0"/>
          <c:showVal val="0"/>
          <c:showCatName val="0"/>
          <c:showSerName val="0"/>
          <c:showPercent val="0"/>
          <c:showBubbleSize val="0"/>
        </c:dLbls>
        <c:marker val="1"/>
        <c:smooth val="0"/>
        <c:axId val="126972672"/>
        <c:axId val="126974208"/>
      </c:lineChart>
      <c:catAx>
        <c:axId val="126972672"/>
        <c:scaling>
          <c:orientation val="minMax"/>
        </c:scaling>
        <c:delete val="0"/>
        <c:axPos val="b"/>
        <c:numFmt formatCode="General" sourceLinked="1"/>
        <c:majorTickMark val="out"/>
        <c:minorTickMark val="none"/>
        <c:tickLblPos val="nextTo"/>
        <c:crossAx val="126974208"/>
        <c:crosses val="autoZero"/>
        <c:auto val="1"/>
        <c:lblAlgn val="ctr"/>
        <c:lblOffset val="100"/>
        <c:noMultiLvlLbl val="0"/>
      </c:catAx>
      <c:valAx>
        <c:axId val="126974208"/>
        <c:scaling>
          <c:orientation val="minMax"/>
        </c:scaling>
        <c:delete val="0"/>
        <c:axPos val="l"/>
        <c:majorGridlines/>
        <c:numFmt formatCode="General" sourceLinked="1"/>
        <c:majorTickMark val="out"/>
        <c:minorTickMark val="none"/>
        <c:tickLblPos val="nextTo"/>
        <c:crossAx val="126972672"/>
        <c:crosses val="autoZero"/>
        <c:crossBetween val="between"/>
      </c:valAx>
    </c:plotArea>
    <c:plotVisOnly val="1"/>
    <c:dispBlanksAs val="gap"/>
    <c:showDLblsOverMax val="0"/>
  </c:chart>
  <c:spPr>
    <a:solidFill>
      <a:prstClr val="white"/>
    </a:solidFill>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GDP Growth %</c:v>
          </c:tx>
          <c:marker>
            <c:symbol val="none"/>
          </c:marker>
          <c:cat>
            <c:numRef>
              <c:f>Sheet1!$C$10:$C$23</c:f>
              <c:numCache>
                <c:formatCode>General</c:formatCode>
                <c:ptCount val="14"/>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numCache>
            </c:numRef>
          </c:cat>
          <c:val>
            <c:numRef>
              <c:f>Sheet1!$F$10:$F$23</c:f>
              <c:numCache>
                <c:formatCode>General</c:formatCode>
                <c:ptCount val="14"/>
                <c:pt idx="0">
                  <c:v>7.8</c:v>
                </c:pt>
                <c:pt idx="1">
                  <c:v>7.6</c:v>
                </c:pt>
                <c:pt idx="2">
                  <c:v>8.4</c:v>
                </c:pt>
                <c:pt idx="3">
                  <c:v>8.3000000000000007</c:v>
                </c:pt>
                <c:pt idx="4">
                  <c:v>9.1</c:v>
                </c:pt>
                <c:pt idx="5">
                  <c:v>10</c:v>
                </c:pt>
                <c:pt idx="6">
                  <c:v>10.1</c:v>
                </c:pt>
                <c:pt idx="7">
                  <c:v>11.3</c:v>
                </c:pt>
                <c:pt idx="8">
                  <c:v>12.7</c:v>
                </c:pt>
                <c:pt idx="9">
                  <c:v>14.2</c:v>
                </c:pt>
                <c:pt idx="10">
                  <c:v>9.6</c:v>
                </c:pt>
                <c:pt idx="11">
                  <c:v>9.2000000000000011</c:v>
                </c:pt>
                <c:pt idx="12">
                  <c:v>10.4</c:v>
                </c:pt>
                <c:pt idx="13">
                  <c:v>9.2000000000000011</c:v>
                </c:pt>
              </c:numCache>
            </c:numRef>
          </c:val>
          <c:smooth val="0"/>
        </c:ser>
        <c:ser>
          <c:idx val="1"/>
          <c:order val="1"/>
          <c:tx>
            <c:v>Income Growth %</c:v>
          </c:tx>
          <c:marker>
            <c:symbol val="none"/>
          </c:marker>
          <c:val>
            <c:numRef>
              <c:f>Sheet1!$I$10:$I$23</c:f>
              <c:numCache>
                <c:formatCode>General</c:formatCode>
                <c:ptCount val="14"/>
                <c:pt idx="0">
                  <c:v>6.8</c:v>
                </c:pt>
                <c:pt idx="1">
                  <c:v>6.7</c:v>
                </c:pt>
                <c:pt idx="2">
                  <c:v>7.6</c:v>
                </c:pt>
                <c:pt idx="3">
                  <c:v>7.5</c:v>
                </c:pt>
                <c:pt idx="4">
                  <c:v>8.4</c:v>
                </c:pt>
                <c:pt idx="5">
                  <c:v>9.3000000000000007</c:v>
                </c:pt>
                <c:pt idx="6">
                  <c:v>9.4</c:v>
                </c:pt>
                <c:pt idx="7">
                  <c:v>10.7</c:v>
                </c:pt>
                <c:pt idx="8">
                  <c:v>12</c:v>
                </c:pt>
                <c:pt idx="9">
                  <c:v>13.6</c:v>
                </c:pt>
                <c:pt idx="10">
                  <c:v>9.1</c:v>
                </c:pt>
                <c:pt idx="11">
                  <c:v>8.6</c:v>
                </c:pt>
                <c:pt idx="12">
                  <c:v>9.9</c:v>
                </c:pt>
                <c:pt idx="13">
                  <c:v>8.7000000000000011</c:v>
                </c:pt>
              </c:numCache>
            </c:numRef>
          </c:val>
          <c:smooth val="0"/>
        </c:ser>
        <c:dLbls>
          <c:showLegendKey val="0"/>
          <c:showVal val="0"/>
          <c:showCatName val="0"/>
          <c:showSerName val="0"/>
          <c:showPercent val="0"/>
          <c:showBubbleSize val="0"/>
        </c:dLbls>
        <c:marker val="1"/>
        <c:smooth val="0"/>
        <c:axId val="126987648"/>
        <c:axId val="126989440"/>
      </c:lineChart>
      <c:catAx>
        <c:axId val="126987648"/>
        <c:scaling>
          <c:orientation val="minMax"/>
        </c:scaling>
        <c:delete val="0"/>
        <c:axPos val="b"/>
        <c:numFmt formatCode="General" sourceLinked="1"/>
        <c:majorTickMark val="out"/>
        <c:minorTickMark val="none"/>
        <c:tickLblPos val="nextTo"/>
        <c:crossAx val="126989440"/>
        <c:crosses val="autoZero"/>
        <c:auto val="1"/>
        <c:lblAlgn val="ctr"/>
        <c:lblOffset val="100"/>
        <c:noMultiLvlLbl val="0"/>
      </c:catAx>
      <c:valAx>
        <c:axId val="126989440"/>
        <c:scaling>
          <c:orientation val="minMax"/>
        </c:scaling>
        <c:delete val="0"/>
        <c:axPos val="l"/>
        <c:majorGridlines/>
        <c:numFmt formatCode="General" sourceLinked="0"/>
        <c:majorTickMark val="out"/>
        <c:minorTickMark val="none"/>
        <c:tickLblPos val="nextTo"/>
        <c:crossAx val="126987648"/>
        <c:crosses val="autoZero"/>
        <c:crossBetween val="between"/>
      </c:valAx>
    </c:plotArea>
    <c:legend>
      <c:legendPos val="b"/>
      <c:overlay val="0"/>
    </c:legend>
    <c:plotVisOnly val="1"/>
    <c:dispBlanksAs val="gap"/>
    <c:showDLblsOverMax val="0"/>
  </c:chart>
  <c:spPr>
    <a:solidFill>
      <a:prstClr val="white"/>
    </a:solidFill>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altLang="en-US" sz="2000" dirty="0" smtClean="0"/>
              <a:t>Total Volume and Value</a:t>
            </a:r>
            <a:r>
              <a:rPr lang="en-US" altLang="en-US" sz="2000" baseline="0" dirty="0" smtClean="0"/>
              <a:t> </a:t>
            </a:r>
            <a:r>
              <a:rPr lang="en-US" altLang="en-US" sz="2000" dirty="0" smtClean="0"/>
              <a:t>of Residential</a:t>
            </a:r>
            <a:r>
              <a:rPr lang="en-US" altLang="en-US" sz="2000" baseline="0" dirty="0" smtClean="0"/>
              <a:t> Property </a:t>
            </a:r>
            <a:r>
              <a:rPr lang="en-US" altLang="en-US" sz="2000" dirty="0" smtClean="0"/>
              <a:t>Transactions</a:t>
            </a:r>
            <a:endParaRPr lang="en-US" altLang="en-US" sz="2000" dirty="0"/>
          </a:p>
        </c:rich>
      </c:tx>
      <c:overlay val="0"/>
    </c:title>
    <c:autoTitleDeleted val="0"/>
    <c:plotArea>
      <c:layout/>
      <c:lineChart>
        <c:grouping val="standard"/>
        <c:varyColors val="0"/>
        <c:ser>
          <c:idx val="1"/>
          <c:order val="0"/>
          <c:tx>
            <c:strRef>
              <c:f>Sheet1!$B$3</c:f>
              <c:strCache>
                <c:ptCount val="1"/>
                <c:pt idx="0">
                  <c:v>Primary Market Volume</c:v>
                </c:pt>
              </c:strCache>
            </c:strRef>
          </c:tx>
          <c:marker>
            <c:symbol val="none"/>
          </c:marker>
          <c:dLbls>
            <c:dLbl>
              <c:idx val="15"/>
              <c:layout>
                <c:manualLayout>
                  <c:x val="-8.6295318687821046E-2"/>
                  <c:y val="1.6504569760769146E-2"/>
                </c:manualLayout>
              </c:layout>
              <c:tx>
                <c:rich>
                  <a:bodyPr/>
                  <a:lstStyle/>
                  <a:p>
                    <a:pPr>
                      <a:defRPr sz="1200"/>
                    </a:pPr>
                    <a:r>
                      <a:rPr lang="en-US" altLang="en-US" sz="1200" b="1"/>
                      <a:t>Primary Market Volume, 10854</a:t>
                    </a:r>
                  </a:p>
                </c:rich>
              </c:tx>
              <c:spPr/>
              <c:dLblPos val="r"/>
              <c:showLegendKey val="0"/>
              <c:showVal val="1"/>
              <c:showCatName val="0"/>
              <c:showSerName val="1"/>
              <c:showPercent val="0"/>
              <c:showBubbleSize val="0"/>
            </c:dLbl>
            <c:showLegendKey val="0"/>
            <c:showVal val="0"/>
            <c:showCatName val="0"/>
            <c:showSerName val="0"/>
            <c:showPercent val="0"/>
            <c:showBubbleSize val="0"/>
          </c:dLbls>
          <c:cat>
            <c:numRef>
              <c:f>Sheet1!$A$4:$A$19</c:f>
              <c:numCache>
                <c:formatCode>General</c:formatCode>
                <c:ptCount val="1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numCache>
            </c:numRef>
          </c:cat>
          <c:val>
            <c:numRef>
              <c:f>Sheet1!$B$4:$B$19</c:f>
              <c:numCache>
                <c:formatCode>General</c:formatCode>
                <c:ptCount val="16"/>
                <c:pt idx="0">
                  <c:v>19780</c:v>
                </c:pt>
                <c:pt idx="1">
                  <c:v>21123</c:v>
                </c:pt>
                <c:pt idx="2">
                  <c:v>31398</c:v>
                </c:pt>
                <c:pt idx="3">
                  <c:v>21997</c:v>
                </c:pt>
                <c:pt idx="4">
                  <c:v>16379</c:v>
                </c:pt>
                <c:pt idx="5">
                  <c:v>20563</c:v>
                </c:pt>
                <c:pt idx="6">
                  <c:v>26486</c:v>
                </c:pt>
                <c:pt idx="7">
                  <c:v>27378</c:v>
                </c:pt>
                <c:pt idx="8">
                  <c:v>25874</c:v>
                </c:pt>
                <c:pt idx="9">
                  <c:v>15071</c:v>
                </c:pt>
                <c:pt idx="10">
                  <c:v>12158</c:v>
                </c:pt>
                <c:pt idx="11">
                  <c:v>17075</c:v>
                </c:pt>
                <c:pt idx="12">
                  <c:v>8863</c:v>
                </c:pt>
                <c:pt idx="13">
                  <c:v>14734</c:v>
                </c:pt>
                <c:pt idx="14">
                  <c:v>12917</c:v>
                </c:pt>
                <c:pt idx="15">
                  <c:v>10854</c:v>
                </c:pt>
              </c:numCache>
            </c:numRef>
          </c:val>
          <c:smooth val="0"/>
        </c:ser>
        <c:ser>
          <c:idx val="3"/>
          <c:order val="2"/>
          <c:tx>
            <c:strRef>
              <c:f>Sheet1!$D$3</c:f>
              <c:strCache>
                <c:ptCount val="1"/>
                <c:pt idx="0">
                  <c:v>Secondary Market Volume</c:v>
                </c:pt>
              </c:strCache>
            </c:strRef>
          </c:tx>
          <c:marker>
            <c:symbol val="none"/>
          </c:marker>
          <c:dLbls>
            <c:dLbl>
              <c:idx val="15"/>
              <c:layout>
                <c:manualLayout>
                  <c:x val="-8.2051286621206879E-2"/>
                  <c:y val="3.0651343841428407E-2"/>
                </c:manualLayout>
              </c:layout>
              <c:tx>
                <c:rich>
                  <a:bodyPr/>
                  <a:lstStyle/>
                  <a:p>
                    <a:r>
                      <a:rPr lang="en-US" altLang="en-US" sz="1200" b="1"/>
                      <a:t>Secondary Market Volume, 75195</a:t>
                    </a:r>
                    <a:endParaRPr lang="en-US" altLang="en-US" b="1"/>
                  </a:p>
                </c:rich>
              </c:tx>
              <c:dLblPos val="r"/>
              <c:showLegendKey val="0"/>
              <c:showVal val="1"/>
              <c:showCatName val="0"/>
              <c:showSerName val="1"/>
              <c:showPercent val="0"/>
              <c:showBubbleSize val="0"/>
            </c:dLbl>
            <c:txPr>
              <a:bodyPr/>
              <a:lstStyle/>
              <a:p>
                <a:pPr>
                  <a:defRPr sz="1200"/>
                </a:pPr>
                <a:endParaRPr lang="en-US"/>
              </a:p>
            </c:txPr>
            <c:showLegendKey val="0"/>
            <c:showVal val="0"/>
            <c:showCatName val="0"/>
            <c:showSerName val="0"/>
            <c:showPercent val="0"/>
            <c:showBubbleSize val="0"/>
          </c:dLbls>
          <c:cat>
            <c:numRef>
              <c:f>Sheet1!$A$4:$A$19</c:f>
              <c:numCache>
                <c:formatCode>General</c:formatCode>
                <c:ptCount val="1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numCache>
            </c:numRef>
          </c:cat>
          <c:val>
            <c:numRef>
              <c:f>Sheet1!$D$4:$D$19</c:f>
              <c:numCache>
                <c:formatCode>General</c:formatCode>
                <c:ptCount val="16"/>
                <c:pt idx="0">
                  <c:v>109538</c:v>
                </c:pt>
                <c:pt idx="1">
                  <c:v>145859</c:v>
                </c:pt>
                <c:pt idx="2">
                  <c:v>53041</c:v>
                </c:pt>
                <c:pt idx="3">
                  <c:v>58239</c:v>
                </c:pt>
                <c:pt idx="4">
                  <c:v>50767</c:v>
                </c:pt>
                <c:pt idx="5">
                  <c:v>50983</c:v>
                </c:pt>
                <c:pt idx="6">
                  <c:v>48095</c:v>
                </c:pt>
                <c:pt idx="7">
                  <c:v>46131</c:v>
                </c:pt>
                <c:pt idx="8">
                  <c:v>76668</c:v>
                </c:pt>
                <c:pt idx="9">
                  <c:v>88337</c:v>
                </c:pt>
                <c:pt idx="10">
                  <c:v>70209</c:v>
                </c:pt>
                <c:pt idx="11">
                  <c:v>106921</c:v>
                </c:pt>
                <c:pt idx="12">
                  <c:v>87993</c:v>
                </c:pt>
                <c:pt idx="13">
                  <c:v>102298</c:v>
                </c:pt>
                <c:pt idx="14">
                  <c:v>123995</c:v>
                </c:pt>
                <c:pt idx="15">
                  <c:v>75195</c:v>
                </c:pt>
              </c:numCache>
            </c:numRef>
          </c:val>
          <c:smooth val="0"/>
        </c:ser>
        <c:dLbls>
          <c:showLegendKey val="0"/>
          <c:showVal val="0"/>
          <c:showCatName val="0"/>
          <c:showSerName val="0"/>
          <c:showPercent val="0"/>
          <c:showBubbleSize val="0"/>
        </c:dLbls>
        <c:marker val="1"/>
        <c:smooth val="0"/>
        <c:axId val="242630656"/>
        <c:axId val="242632576"/>
      </c:lineChart>
      <c:lineChart>
        <c:grouping val="standard"/>
        <c:varyColors val="0"/>
        <c:ser>
          <c:idx val="2"/>
          <c:order val="1"/>
          <c:tx>
            <c:strRef>
              <c:f>Sheet1!$C$3</c:f>
              <c:strCache>
                <c:ptCount val="1"/>
                <c:pt idx="0">
                  <c:v>Primary Market Value</c:v>
                </c:pt>
              </c:strCache>
            </c:strRef>
          </c:tx>
          <c:marker>
            <c:symbol val="none"/>
          </c:marker>
          <c:dLbls>
            <c:dLbl>
              <c:idx val="15"/>
              <c:layout>
                <c:manualLayout>
                  <c:x val="-9.7612737532125293E-2"/>
                  <c:y val="-4.2440322241977788E-2"/>
                </c:manualLayout>
              </c:layout>
              <c:tx>
                <c:rich>
                  <a:bodyPr/>
                  <a:lstStyle/>
                  <a:p>
                    <a:r>
                      <a:rPr lang="en-US" altLang="en-US" sz="1200" b="1" dirty="0"/>
                      <a:t>Primary Market Value, </a:t>
                    </a:r>
                    <a:r>
                      <a:rPr lang="en-US" altLang="en-US" sz="1200" b="1" dirty="0" smtClean="0"/>
                      <a:t>$1309.9B</a:t>
                    </a:r>
                    <a:endParaRPr lang="en-US" altLang="en-US" sz="1200" b="1" dirty="0"/>
                  </a:p>
                </c:rich>
              </c:tx>
              <c:dLblPos val="r"/>
              <c:showLegendKey val="0"/>
              <c:showVal val="1"/>
              <c:showCatName val="0"/>
              <c:showSerName val="1"/>
              <c:showPercent val="0"/>
              <c:showBubbleSize val="0"/>
            </c:dLbl>
            <c:showLegendKey val="0"/>
            <c:showVal val="0"/>
            <c:showCatName val="0"/>
            <c:showSerName val="0"/>
            <c:showPercent val="0"/>
            <c:showBubbleSize val="0"/>
          </c:dLbls>
          <c:cat>
            <c:numRef>
              <c:f>Sheet1!$A$4:$A$19</c:f>
              <c:numCache>
                <c:formatCode>General</c:formatCode>
                <c:ptCount val="1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numCache>
            </c:numRef>
          </c:cat>
          <c:val>
            <c:numRef>
              <c:f>Sheet1!$C$4:$C$19</c:f>
              <c:numCache>
                <c:formatCode>General</c:formatCode>
                <c:ptCount val="16"/>
                <c:pt idx="0">
                  <c:v>721.19</c:v>
                </c:pt>
                <c:pt idx="1">
                  <c:v>1133.77</c:v>
                </c:pt>
                <c:pt idx="2">
                  <c:v>1196.78</c:v>
                </c:pt>
                <c:pt idx="3">
                  <c:v>836.3599999999999</c:v>
                </c:pt>
                <c:pt idx="4">
                  <c:v>619.22</c:v>
                </c:pt>
                <c:pt idx="5">
                  <c:v>618.3599999999999</c:v>
                </c:pt>
                <c:pt idx="6">
                  <c:v>745.12</c:v>
                </c:pt>
                <c:pt idx="7">
                  <c:v>785.51</c:v>
                </c:pt>
                <c:pt idx="8">
                  <c:v>1010.23</c:v>
                </c:pt>
                <c:pt idx="9">
                  <c:v>914.41</c:v>
                </c:pt>
                <c:pt idx="10">
                  <c:v>524.04</c:v>
                </c:pt>
                <c:pt idx="11">
                  <c:v>1139.71</c:v>
                </c:pt>
                <c:pt idx="12">
                  <c:v>683.39</c:v>
                </c:pt>
                <c:pt idx="13">
                  <c:v>1129.6099999999999</c:v>
                </c:pt>
                <c:pt idx="14">
                  <c:v>1288.53</c:v>
                </c:pt>
                <c:pt idx="15">
                  <c:v>1309.9000000000001</c:v>
                </c:pt>
              </c:numCache>
            </c:numRef>
          </c:val>
          <c:smooth val="0"/>
        </c:ser>
        <c:ser>
          <c:idx val="4"/>
          <c:order val="3"/>
          <c:tx>
            <c:strRef>
              <c:f>Sheet1!$E$3</c:f>
              <c:strCache>
                <c:ptCount val="1"/>
                <c:pt idx="0">
                  <c:v>Secondary Market Value</c:v>
                </c:pt>
              </c:strCache>
            </c:strRef>
          </c:tx>
          <c:marker>
            <c:symbol val="none"/>
          </c:marker>
          <c:dLbls>
            <c:dLbl>
              <c:idx val="15"/>
              <c:layout>
                <c:manualLayout>
                  <c:x val="-8.0636609265668846E-2"/>
                  <c:y val="-3.772473088175804E-2"/>
                </c:manualLayout>
              </c:layout>
              <c:tx>
                <c:rich>
                  <a:bodyPr/>
                  <a:lstStyle/>
                  <a:p>
                    <a:r>
                      <a:rPr lang="en-US" altLang="en-US" sz="1200" b="1" dirty="0">
                        <a:solidFill>
                          <a:schemeClr val="tx1"/>
                        </a:solidFill>
                      </a:rPr>
                      <a:t>Secondary Market Value, </a:t>
                    </a:r>
                    <a:r>
                      <a:rPr lang="en-US" altLang="en-US" sz="1200" b="1" dirty="0" smtClean="0">
                        <a:solidFill>
                          <a:schemeClr val="tx1"/>
                        </a:solidFill>
                      </a:rPr>
                      <a:t>$3118.39B</a:t>
                    </a:r>
                    <a:endParaRPr lang="en-US" altLang="en-US" b="1" dirty="0">
                      <a:solidFill>
                        <a:schemeClr val="tx1"/>
                      </a:solidFill>
                    </a:endParaRPr>
                  </a:p>
                </c:rich>
              </c:tx>
              <c:dLblPos val="r"/>
              <c:showLegendKey val="0"/>
              <c:showVal val="1"/>
              <c:showCatName val="0"/>
              <c:showSerName val="1"/>
              <c:showPercent val="0"/>
              <c:showBubbleSize val="0"/>
            </c:dLbl>
            <c:txPr>
              <a:bodyPr/>
              <a:lstStyle/>
              <a:p>
                <a:pPr>
                  <a:defRPr sz="1200"/>
                </a:pPr>
                <a:endParaRPr lang="en-US"/>
              </a:p>
            </c:txPr>
            <c:showLegendKey val="0"/>
            <c:showVal val="0"/>
            <c:showCatName val="0"/>
            <c:showSerName val="0"/>
            <c:showPercent val="0"/>
            <c:showBubbleSize val="0"/>
          </c:dLbls>
          <c:cat>
            <c:numRef>
              <c:f>Sheet1!$A$4:$A$19</c:f>
              <c:numCache>
                <c:formatCode>General</c:formatCode>
                <c:ptCount val="16"/>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numCache>
            </c:numRef>
          </c:cat>
          <c:val>
            <c:numRef>
              <c:f>Sheet1!$E$4:$E$19</c:f>
              <c:numCache>
                <c:formatCode>General</c:formatCode>
                <c:ptCount val="16"/>
                <c:pt idx="0">
                  <c:v>3197.9900000000002</c:v>
                </c:pt>
                <c:pt idx="1">
                  <c:v>5637.45</c:v>
                </c:pt>
                <c:pt idx="2">
                  <c:v>1550.31</c:v>
                </c:pt>
                <c:pt idx="3">
                  <c:v>1357.53</c:v>
                </c:pt>
                <c:pt idx="4">
                  <c:v>1107.78</c:v>
                </c:pt>
                <c:pt idx="5">
                  <c:v>912.93</c:v>
                </c:pt>
                <c:pt idx="6">
                  <c:v>789.09</c:v>
                </c:pt>
                <c:pt idx="7">
                  <c:v>714.55</c:v>
                </c:pt>
                <c:pt idx="8">
                  <c:v>1737.97</c:v>
                </c:pt>
                <c:pt idx="9">
                  <c:v>2155.63</c:v>
                </c:pt>
                <c:pt idx="10">
                  <c:v>1774.8799999999999</c:v>
                </c:pt>
                <c:pt idx="11">
                  <c:v>3183.61</c:v>
                </c:pt>
                <c:pt idx="12">
                  <c:v>2761.2799999999997</c:v>
                </c:pt>
                <c:pt idx="13">
                  <c:v>3109.3300000000004</c:v>
                </c:pt>
                <c:pt idx="14">
                  <c:v>4272.4299999999994</c:v>
                </c:pt>
                <c:pt idx="15">
                  <c:v>3118.3900000000003</c:v>
                </c:pt>
              </c:numCache>
            </c:numRef>
          </c:val>
          <c:smooth val="0"/>
        </c:ser>
        <c:dLbls>
          <c:showLegendKey val="0"/>
          <c:showVal val="0"/>
          <c:showCatName val="0"/>
          <c:showSerName val="0"/>
          <c:showPercent val="0"/>
          <c:showBubbleSize val="0"/>
        </c:dLbls>
        <c:marker val="1"/>
        <c:smooth val="0"/>
        <c:axId val="242640768"/>
        <c:axId val="242638848"/>
      </c:lineChart>
      <c:catAx>
        <c:axId val="242630656"/>
        <c:scaling>
          <c:orientation val="minMax"/>
        </c:scaling>
        <c:delete val="0"/>
        <c:axPos val="b"/>
        <c:title>
          <c:tx>
            <c:rich>
              <a:bodyPr/>
              <a:lstStyle/>
              <a:p>
                <a:pPr>
                  <a:defRPr/>
                </a:pPr>
                <a:r>
                  <a:rPr lang="en-US" altLang="en-US" dirty="0" smtClean="0"/>
                  <a:t>Year</a:t>
                </a:r>
                <a:endParaRPr lang="en-US" altLang="en-US" dirty="0"/>
              </a:p>
            </c:rich>
          </c:tx>
          <c:overlay val="0"/>
        </c:title>
        <c:numFmt formatCode="General" sourceLinked="1"/>
        <c:majorTickMark val="none"/>
        <c:minorTickMark val="none"/>
        <c:tickLblPos val="nextTo"/>
        <c:crossAx val="242632576"/>
        <c:crosses val="autoZero"/>
        <c:auto val="1"/>
        <c:lblAlgn val="ctr"/>
        <c:lblOffset val="100"/>
        <c:noMultiLvlLbl val="0"/>
      </c:catAx>
      <c:valAx>
        <c:axId val="242632576"/>
        <c:scaling>
          <c:orientation val="minMax"/>
        </c:scaling>
        <c:delete val="0"/>
        <c:axPos val="l"/>
        <c:majorGridlines/>
        <c:title>
          <c:tx>
            <c:rich>
              <a:bodyPr/>
              <a:lstStyle/>
              <a:p>
                <a:pPr>
                  <a:defRPr/>
                </a:pPr>
                <a:r>
                  <a:rPr lang="en-US" altLang="en-US"/>
                  <a:t>Volume</a:t>
                </a:r>
              </a:p>
            </c:rich>
          </c:tx>
          <c:overlay val="0"/>
        </c:title>
        <c:numFmt formatCode="General" sourceLinked="1"/>
        <c:majorTickMark val="none"/>
        <c:minorTickMark val="none"/>
        <c:tickLblPos val="nextTo"/>
        <c:crossAx val="242630656"/>
        <c:crosses val="autoZero"/>
        <c:crossBetween val="between"/>
      </c:valAx>
      <c:valAx>
        <c:axId val="242638848"/>
        <c:scaling>
          <c:orientation val="minMax"/>
        </c:scaling>
        <c:delete val="0"/>
        <c:axPos val="r"/>
        <c:title>
          <c:tx>
            <c:rich>
              <a:bodyPr rot="-5400000" vert="horz"/>
              <a:lstStyle/>
              <a:p>
                <a:pPr>
                  <a:defRPr/>
                </a:pPr>
                <a:r>
                  <a:rPr lang="en-US" altLang="en-US"/>
                  <a:t>Value</a:t>
                </a:r>
                <a:r>
                  <a:rPr lang="en-US" altLang="en-US" baseline="0"/>
                  <a:t> Exchanged (Billion HKD)</a:t>
                </a:r>
                <a:endParaRPr lang="en-US" altLang="en-US"/>
              </a:p>
            </c:rich>
          </c:tx>
          <c:overlay val="0"/>
        </c:title>
        <c:numFmt formatCode="General" sourceLinked="1"/>
        <c:majorTickMark val="out"/>
        <c:minorTickMark val="none"/>
        <c:tickLblPos val="nextTo"/>
        <c:crossAx val="242640768"/>
        <c:crosses val="max"/>
        <c:crossBetween val="between"/>
      </c:valAx>
      <c:catAx>
        <c:axId val="242640768"/>
        <c:scaling>
          <c:orientation val="minMax"/>
        </c:scaling>
        <c:delete val="1"/>
        <c:axPos val="b"/>
        <c:numFmt formatCode="General" sourceLinked="1"/>
        <c:majorTickMark val="out"/>
        <c:minorTickMark val="none"/>
        <c:tickLblPos val="none"/>
        <c:crossAx val="242638848"/>
        <c:crosses val="autoZero"/>
        <c:auto val="1"/>
        <c:lblAlgn val="ctr"/>
        <c:lblOffset val="100"/>
        <c:noMultiLvlLbl val="0"/>
      </c:cat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'HS Properties'!$B$1</c:f>
              <c:strCache>
                <c:ptCount val="1"/>
                <c:pt idx="0">
                  <c:v>Market Capitalization (Billion)</c:v>
                </c:pt>
              </c:strCache>
            </c:strRef>
          </c:tx>
          <c:explosion val="25"/>
          <c:dLbls>
            <c:showLegendKey val="0"/>
            <c:showVal val="0"/>
            <c:showCatName val="0"/>
            <c:showSerName val="0"/>
            <c:showPercent val="1"/>
            <c:showBubbleSize val="0"/>
            <c:showLeaderLines val="1"/>
          </c:dLbls>
          <c:cat>
            <c:strRef>
              <c:f>'HS Properties'!$A$2:$A$8</c:f>
              <c:strCache>
                <c:ptCount val="7"/>
                <c:pt idx="0">
                  <c:v>0001-HK Cheung Kong</c:v>
                </c:pt>
                <c:pt idx="1">
                  <c:v>0012-HK Henderson Land</c:v>
                </c:pt>
                <c:pt idx="2">
                  <c:v>0016-HK SHK PPT</c:v>
                </c:pt>
                <c:pt idx="3">
                  <c:v>0083-HK Sino Land</c:v>
                </c:pt>
                <c:pt idx="4">
                  <c:v>0101-HK Hang Lung PPT</c:v>
                </c:pt>
                <c:pt idx="5">
                  <c:v>0688-HK China Overseas</c:v>
                </c:pt>
                <c:pt idx="6">
                  <c:v>1109-HK China Res Land</c:v>
                </c:pt>
              </c:strCache>
            </c:strRef>
          </c:cat>
          <c:val>
            <c:numRef>
              <c:f>'HS Properties'!$B$2:$B$8</c:f>
              <c:numCache>
                <c:formatCode>General</c:formatCode>
                <c:ptCount val="7"/>
                <c:pt idx="0">
                  <c:v>242.04</c:v>
                </c:pt>
                <c:pt idx="1">
                  <c:v>107.43</c:v>
                </c:pt>
                <c:pt idx="2">
                  <c:v>294.99</c:v>
                </c:pt>
                <c:pt idx="3">
                  <c:v>77.849999999999994</c:v>
                </c:pt>
                <c:pt idx="4">
                  <c:v>127.93</c:v>
                </c:pt>
                <c:pt idx="5">
                  <c:v>121.44</c:v>
                </c:pt>
                <c:pt idx="6">
                  <c:v>78.2</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70387705009566603"/>
          <c:y val="0.34914340637604641"/>
          <c:w val="0.26576141558464134"/>
          <c:h val="0.39946480292780479"/>
        </c:manualLayout>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Turnover </a:t>
            </a:r>
            <a:r>
              <a:rPr lang="en-US" dirty="0" smtClean="0"/>
              <a:t>2011 </a:t>
            </a:r>
            <a:r>
              <a:rPr lang="en-US" dirty="0"/>
              <a:t>(in </a:t>
            </a:r>
            <a:r>
              <a:rPr lang="en-US" dirty="0" smtClean="0"/>
              <a:t>HKD millions</a:t>
            </a:r>
            <a:r>
              <a:rPr lang="en-US" dirty="0"/>
              <a:t>)</a:t>
            </a:r>
          </a:p>
        </c:rich>
      </c:tx>
      <c:layout>
        <c:manualLayout>
          <c:xMode val="edge"/>
          <c:yMode val="edge"/>
          <c:x val="0.247731192691823"/>
          <c:y val="0.90404919711231302"/>
        </c:manualLayout>
      </c:layout>
      <c:overlay val="0"/>
    </c:title>
    <c:autoTitleDeleted val="0"/>
    <c:plotArea>
      <c:layout/>
      <c:pieChart>
        <c:varyColors val="1"/>
        <c:ser>
          <c:idx val="0"/>
          <c:order val="0"/>
          <c:tx>
            <c:strRef>
              <c:f>Sheet1!$A$2</c:f>
              <c:strCache>
                <c:ptCount val="1"/>
                <c:pt idx="0">
                  <c:v>Turnover 2008/2009 (in millions)</c:v>
                </c:pt>
              </c:strCache>
            </c:strRef>
          </c:tx>
          <c:dPt>
            <c:idx val="0"/>
            <c:bubble3D val="0"/>
          </c:dPt>
          <c:dPt>
            <c:idx val="1"/>
            <c:bubble3D val="0"/>
          </c:dPt>
          <c:dPt>
            <c:idx val="2"/>
            <c:bubble3D val="0"/>
          </c:dPt>
          <c:dPt>
            <c:idx val="3"/>
            <c:bubble3D val="0"/>
          </c:dPt>
          <c:dPt>
            <c:idx val="4"/>
            <c:bubble3D val="0"/>
          </c:dPt>
          <c:dPt>
            <c:idx val="5"/>
            <c:bubble3D val="0"/>
          </c:dPt>
          <c:dPt>
            <c:idx val="6"/>
            <c:bubble3D val="0"/>
          </c:dPt>
          <c:dLbls>
            <c:showLegendKey val="0"/>
            <c:showVal val="1"/>
            <c:showCatName val="1"/>
            <c:showSerName val="0"/>
            <c:showPercent val="0"/>
            <c:showBubbleSize val="0"/>
            <c:showLeaderLines val="1"/>
          </c:dLbls>
          <c:cat>
            <c:strRef>
              <c:f>Sheet1!$B$1:$H$1</c:f>
              <c:strCache>
                <c:ptCount val="7"/>
                <c:pt idx="0">
                  <c:v>A</c:v>
                </c:pt>
                <c:pt idx="1">
                  <c:v>B</c:v>
                </c:pt>
                <c:pt idx="2">
                  <c:v>C</c:v>
                </c:pt>
                <c:pt idx="3">
                  <c:v>D</c:v>
                </c:pt>
                <c:pt idx="4">
                  <c:v>E</c:v>
                </c:pt>
                <c:pt idx="5">
                  <c:v>F</c:v>
                </c:pt>
                <c:pt idx="6">
                  <c:v>G</c:v>
                </c:pt>
              </c:strCache>
            </c:strRef>
          </c:cat>
          <c:val>
            <c:numRef>
              <c:f>Sheet1!$B$2:$H$2</c:f>
              <c:numCache>
                <c:formatCode>General</c:formatCode>
                <c:ptCount val="7"/>
                <c:pt idx="0">
                  <c:v>8024</c:v>
                </c:pt>
                <c:pt idx="1">
                  <c:v>1871</c:v>
                </c:pt>
                <c:pt idx="2">
                  <c:v>12</c:v>
                </c:pt>
                <c:pt idx="3">
                  <c:v>160</c:v>
                </c:pt>
                <c:pt idx="4">
                  <c:v>98</c:v>
                </c:pt>
                <c:pt idx="5">
                  <c:v>160</c:v>
                </c:pt>
                <c:pt idx="6">
                  <c:v>299</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en-US" dirty="0"/>
              <a:t>Land Bank </a:t>
            </a:r>
            <a:r>
              <a:rPr lang="en-US" baseline="0" dirty="0" smtClean="0"/>
              <a:t> </a:t>
            </a:r>
            <a:r>
              <a:rPr lang="en-US" dirty="0" smtClean="0"/>
              <a:t>(</a:t>
            </a:r>
            <a:r>
              <a:rPr lang="en-US" dirty="0"/>
              <a:t>millions </a:t>
            </a:r>
            <a:r>
              <a:rPr lang="en-US" dirty="0" err="1"/>
              <a:t>squ</a:t>
            </a:r>
            <a:r>
              <a:rPr lang="en-US" dirty="0"/>
              <a:t>. Feet)</a:t>
            </a:r>
          </a:p>
        </c:rich>
      </c:tx>
      <c:overlay val="0"/>
    </c:title>
    <c:autoTitleDeleted val="0"/>
    <c:view3D>
      <c:rotX val="15"/>
      <c:hPercent val="51"/>
      <c:rotY val="20"/>
      <c:depthPercent val="100"/>
      <c:rAngAx val="1"/>
    </c:view3D>
    <c:floor>
      <c:thickness val="0"/>
    </c:floor>
    <c:sideWall>
      <c:thickness val="0"/>
    </c:sideWall>
    <c:backWall>
      <c:thickness val="0"/>
    </c:backWall>
    <c:plotArea>
      <c:layout>
        <c:manualLayout>
          <c:layoutTarget val="inner"/>
          <c:xMode val="edge"/>
          <c:yMode val="edge"/>
          <c:x val="0.10696799756943599"/>
          <c:y val="0.27262135163986401"/>
          <c:w val="0.89303194757321303"/>
          <c:h val="0.53063070474399698"/>
        </c:manualLayout>
      </c:layout>
      <c:bar3DChart>
        <c:barDir val="col"/>
        <c:grouping val="clustered"/>
        <c:varyColors val="0"/>
        <c:ser>
          <c:idx val="0"/>
          <c:order val="0"/>
          <c:tx>
            <c:strRef>
              <c:f>Sheet1!$A$2</c:f>
              <c:strCache>
                <c:ptCount val="1"/>
                <c:pt idx="0">
                  <c:v>Land Bank 2008/2009 (millions squ. Feet)</c:v>
                </c:pt>
              </c:strCache>
            </c:strRef>
          </c:tx>
          <c:invertIfNegative val="0"/>
          <c:cat>
            <c:strRef>
              <c:f>Sheet1!$B$1:$C$1</c:f>
              <c:strCache>
                <c:ptCount val="2"/>
                <c:pt idx="0">
                  <c:v>Hong Kong</c:v>
                </c:pt>
                <c:pt idx="1">
                  <c:v>Mainland China</c:v>
                </c:pt>
              </c:strCache>
            </c:strRef>
          </c:cat>
          <c:val>
            <c:numRef>
              <c:f>Sheet1!$B$2:$C$2</c:f>
              <c:numCache>
                <c:formatCode>General</c:formatCode>
                <c:ptCount val="2"/>
                <c:pt idx="0">
                  <c:v>21.2</c:v>
                </c:pt>
                <c:pt idx="1">
                  <c:v>152.6</c:v>
                </c:pt>
              </c:numCache>
            </c:numRef>
          </c:val>
        </c:ser>
        <c:dLbls>
          <c:showLegendKey val="0"/>
          <c:showVal val="1"/>
          <c:showCatName val="0"/>
          <c:showSerName val="0"/>
          <c:showPercent val="0"/>
          <c:showBubbleSize val="0"/>
        </c:dLbls>
        <c:gapWidth val="150"/>
        <c:shape val="box"/>
        <c:axId val="376324096"/>
        <c:axId val="376325632"/>
        <c:axId val="0"/>
      </c:bar3DChart>
      <c:catAx>
        <c:axId val="376324096"/>
        <c:scaling>
          <c:orientation val="minMax"/>
        </c:scaling>
        <c:delete val="0"/>
        <c:axPos val="b"/>
        <c:numFmt formatCode="General" sourceLinked="1"/>
        <c:majorTickMark val="none"/>
        <c:minorTickMark val="none"/>
        <c:tickLblPos val="low"/>
        <c:txPr>
          <a:bodyPr rot="0" vert="horz"/>
          <a:lstStyle/>
          <a:p>
            <a:pPr>
              <a:defRPr/>
            </a:pPr>
            <a:endParaRPr lang="en-US"/>
          </a:p>
        </c:txPr>
        <c:crossAx val="376325632"/>
        <c:crosses val="autoZero"/>
        <c:auto val="1"/>
        <c:lblAlgn val="ctr"/>
        <c:lblOffset val="100"/>
        <c:tickLblSkip val="1"/>
        <c:tickMarkSkip val="1"/>
        <c:noMultiLvlLbl val="0"/>
      </c:catAx>
      <c:valAx>
        <c:axId val="376325632"/>
        <c:scaling>
          <c:orientation val="minMax"/>
        </c:scaling>
        <c:delete val="0"/>
        <c:axPos val="l"/>
        <c:majorGridlines/>
        <c:numFmt formatCode="General" sourceLinked="1"/>
        <c:majorTickMark val="none"/>
        <c:minorTickMark val="none"/>
        <c:tickLblPos val="nextTo"/>
        <c:txPr>
          <a:bodyPr rot="0" vert="horz"/>
          <a:lstStyle/>
          <a:p>
            <a:pPr>
              <a:defRPr/>
            </a:pPr>
            <a:endParaRPr lang="en-US"/>
          </a:p>
        </c:txPr>
        <c:crossAx val="37632409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C15BFC-6897-405E-8F2A-05BA57A9BA1D}" type="doc">
      <dgm:prSet loTypeId="urn:microsoft.com/office/officeart/2005/8/layout/vList3#1" loCatId="list" qsTypeId="urn:microsoft.com/office/officeart/2005/8/quickstyle/3d1" qsCatId="3D" csTypeId="urn:microsoft.com/office/officeart/2005/8/colors/accent1_2" csCatId="accent1" phldr="1"/>
      <dgm:spPr/>
      <dgm:t>
        <a:bodyPr/>
        <a:lstStyle/>
        <a:p>
          <a:endParaRPr lang="zh-HK" altLang="en-US"/>
        </a:p>
      </dgm:t>
    </dgm:pt>
    <dgm:pt modelId="{07DE4642-0A87-4AE6-8A68-D994D0AB2FAB}">
      <dgm:prSet phldrT="[Text]"/>
      <dgm:spPr/>
      <dgm:t>
        <a:bodyPr/>
        <a:lstStyle/>
        <a:p>
          <a:r>
            <a:rPr lang="en-US" altLang="zh-HK" dirty="0" smtClean="0"/>
            <a:t>Background of Hong Kong</a:t>
          </a:r>
          <a:endParaRPr lang="zh-HK" altLang="en-US" dirty="0"/>
        </a:p>
      </dgm:t>
    </dgm:pt>
    <dgm:pt modelId="{5C1374EF-CF4F-4735-9A5E-897733A7D908}" type="parTrans" cxnId="{9FA581C7-64E0-4B5F-ACBE-FFD9CA2D50D2}">
      <dgm:prSet/>
      <dgm:spPr/>
      <dgm:t>
        <a:bodyPr/>
        <a:lstStyle/>
        <a:p>
          <a:endParaRPr lang="zh-HK" altLang="en-US"/>
        </a:p>
      </dgm:t>
    </dgm:pt>
    <dgm:pt modelId="{9A22637F-5BED-4367-A38C-8A485B6DB790}" type="sibTrans" cxnId="{9FA581C7-64E0-4B5F-ACBE-FFD9CA2D50D2}">
      <dgm:prSet/>
      <dgm:spPr/>
      <dgm:t>
        <a:bodyPr/>
        <a:lstStyle/>
        <a:p>
          <a:endParaRPr lang="zh-HK" altLang="en-US"/>
        </a:p>
      </dgm:t>
    </dgm:pt>
    <dgm:pt modelId="{8A4B48DF-56F9-4678-AE89-8DAA7A7746F2}">
      <dgm:prSet phldrT="[Text]"/>
      <dgm:spPr/>
      <dgm:t>
        <a:bodyPr/>
        <a:lstStyle/>
        <a:p>
          <a:r>
            <a:rPr lang="en-US" altLang="zh-HK" dirty="0" smtClean="0"/>
            <a:t>Background of China</a:t>
          </a:r>
          <a:endParaRPr lang="zh-HK" altLang="en-US" dirty="0"/>
        </a:p>
      </dgm:t>
    </dgm:pt>
    <dgm:pt modelId="{91EDD874-44F0-46B5-BAE1-0268DDA79824}" type="parTrans" cxnId="{8E70E0AA-BBA5-4E35-A255-8F4DCBA2EB64}">
      <dgm:prSet/>
      <dgm:spPr/>
      <dgm:t>
        <a:bodyPr/>
        <a:lstStyle/>
        <a:p>
          <a:endParaRPr lang="zh-HK" altLang="en-US"/>
        </a:p>
      </dgm:t>
    </dgm:pt>
    <dgm:pt modelId="{6230BBDC-91F4-4B21-B561-75CE12956B23}" type="sibTrans" cxnId="{8E70E0AA-BBA5-4E35-A255-8F4DCBA2EB64}">
      <dgm:prSet/>
      <dgm:spPr/>
      <dgm:t>
        <a:bodyPr/>
        <a:lstStyle/>
        <a:p>
          <a:endParaRPr lang="zh-HK" altLang="en-US"/>
        </a:p>
      </dgm:t>
    </dgm:pt>
    <dgm:pt modelId="{580F0510-B947-43D6-A0BF-3519392BB585}">
      <dgm:prSet phldrT="[Text]"/>
      <dgm:spPr/>
      <dgm:t>
        <a:bodyPr/>
        <a:lstStyle/>
        <a:p>
          <a:r>
            <a:rPr lang="en-US" altLang="zh-HK" dirty="0" smtClean="0"/>
            <a:t>Background of Industry</a:t>
          </a:r>
          <a:endParaRPr lang="zh-HK" altLang="en-US" dirty="0"/>
        </a:p>
      </dgm:t>
    </dgm:pt>
    <dgm:pt modelId="{EA92503C-FA04-48E0-99CC-6372B12E4F32}" type="parTrans" cxnId="{ADCA1B12-FBB1-42A6-BA6C-F7594E40D7D5}">
      <dgm:prSet/>
      <dgm:spPr/>
      <dgm:t>
        <a:bodyPr/>
        <a:lstStyle/>
        <a:p>
          <a:endParaRPr lang="zh-HK" altLang="en-US"/>
        </a:p>
      </dgm:t>
    </dgm:pt>
    <dgm:pt modelId="{DAB3E158-CE25-4D0A-9B49-FAC3E23508CE}" type="sibTrans" cxnId="{ADCA1B12-FBB1-42A6-BA6C-F7594E40D7D5}">
      <dgm:prSet/>
      <dgm:spPr/>
      <dgm:t>
        <a:bodyPr/>
        <a:lstStyle/>
        <a:p>
          <a:endParaRPr lang="zh-HK" altLang="en-US"/>
        </a:p>
      </dgm:t>
    </dgm:pt>
    <dgm:pt modelId="{C2354FAC-2FEB-462D-A12E-19D6DB2429D2}" type="pres">
      <dgm:prSet presAssocID="{E1C15BFC-6897-405E-8F2A-05BA57A9BA1D}" presName="linearFlow" presStyleCnt="0">
        <dgm:presLayoutVars>
          <dgm:dir/>
          <dgm:resizeHandles val="exact"/>
        </dgm:presLayoutVars>
      </dgm:prSet>
      <dgm:spPr/>
      <dgm:t>
        <a:bodyPr/>
        <a:lstStyle/>
        <a:p>
          <a:endParaRPr lang="zh-HK" altLang="en-US"/>
        </a:p>
      </dgm:t>
    </dgm:pt>
    <dgm:pt modelId="{8E76827A-06E8-4381-A6F7-04AC1D4998BC}" type="pres">
      <dgm:prSet presAssocID="{07DE4642-0A87-4AE6-8A68-D994D0AB2FAB}" presName="composite" presStyleCnt="0"/>
      <dgm:spPr/>
    </dgm:pt>
    <dgm:pt modelId="{5BD46621-4267-4200-B0E2-FBD9ECD590CE}" type="pres">
      <dgm:prSet presAssocID="{07DE4642-0A87-4AE6-8A68-D994D0AB2FAB}" presName="imgShp" presStyleLbl="fgImgPlace1" presStyleIdx="0" presStyleCnt="3"/>
      <dgm:spPr/>
    </dgm:pt>
    <dgm:pt modelId="{68EB4070-446B-4AFE-A8AF-243920B16A4A}" type="pres">
      <dgm:prSet presAssocID="{07DE4642-0A87-4AE6-8A68-D994D0AB2FAB}" presName="txShp" presStyleLbl="node1" presStyleIdx="0" presStyleCnt="3">
        <dgm:presLayoutVars>
          <dgm:bulletEnabled val="1"/>
        </dgm:presLayoutVars>
      </dgm:prSet>
      <dgm:spPr/>
      <dgm:t>
        <a:bodyPr/>
        <a:lstStyle/>
        <a:p>
          <a:endParaRPr lang="zh-HK" altLang="en-US"/>
        </a:p>
      </dgm:t>
    </dgm:pt>
    <dgm:pt modelId="{7BA3F3B2-4C48-4460-8384-54C1EBD68B85}" type="pres">
      <dgm:prSet presAssocID="{9A22637F-5BED-4367-A38C-8A485B6DB790}" presName="spacing" presStyleCnt="0"/>
      <dgm:spPr/>
    </dgm:pt>
    <dgm:pt modelId="{F2D67B34-13F5-451B-9356-A47DAC0F68EA}" type="pres">
      <dgm:prSet presAssocID="{8A4B48DF-56F9-4678-AE89-8DAA7A7746F2}" presName="composite" presStyleCnt="0"/>
      <dgm:spPr/>
    </dgm:pt>
    <dgm:pt modelId="{10690031-C003-4254-8834-A5B0E859595B}" type="pres">
      <dgm:prSet presAssocID="{8A4B48DF-56F9-4678-AE89-8DAA7A7746F2}" presName="imgShp" presStyleLbl="fgImgPlace1" presStyleIdx="1" presStyleCnt="3"/>
      <dgm:spPr/>
    </dgm:pt>
    <dgm:pt modelId="{C9DB489A-7226-4E32-B851-5BB4AE0977A3}" type="pres">
      <dgm:prSet presAssocID="{8A4B48DF-56F9-4678-AE89-8DAA7A7746F2}" presName="txShp" presStyleLbl="node1" presStyleIdx="1" presStyleCnt="3">
        <dgm:presLayoutVars>
          <dgm:bulletEnabled val="1"/>
        </dgm:presLayoutVars>
      </dgm:prSet>
      <dgm:spPr/>
      <dgm:t>
        <a:bodyPr/>
        <a:lstStyle/>
        <a:p>
          <a:endParaRPr lang="zh-HK" altLang="en-US"/>
        </a:p>
      </dgm:t>
    </dgm:pt>
    <dgm:pt modelId="{CB8B8EFE-31EF-468A-AB0B-DD18D891A4BE}" type="pres">
      <dgm:prSet presAssocID="{6230BBDC-91F4-4B21-B561-75CE12956B23}" presName="spacing" presStyleCnt="0"/>
      <dgm:spPr/>
    </dgm:pt>
    <dgm:pt modelId="{6F800522-F725-47A0-8D9B-7B926D7EA066}" type="pres">
      <dgm:prSet presAssocID="{580F0510-B947-43D6-A0BF-3519392BB585}" presName="composite" presStyleCnt="0"/>
      <dgm:spPr/>
    </dgm:pt>
    <dgm:pt modelId="{4B2A9AF6-F7A4-44B9-AFF1-F1A1E6DB7C08}" type="pres">
      <dgm:prSet presAssocID="{580F0510-B947-43D6-A0BF-3519392BB585}" presName="imgShp" presStyleLbl="fgImgPlace1" presStyleIdx="2" presStyleCnt="3"/>
      <dgm:spPr/>
    </dgm:pt>
    <dgm:pt modelId="{102C0C26-C977-4DEC-8ACC-34554AED0DAB}" type="pres">
      <dgm:prSet presAssocID="{580F0510-B947-43D6-A0BF-3519392BB585}" presName="txShp" presStyleLbl="node1" presStyleIdx="2" presStyleCnt="3">
        <dgm:presLayoutVars>
          <dgm:bulletEnabled val="1"/>
        </dgm:presLayoutVars>
      </dgm:prSet>
      <dgm:spPr/>
      <dgm:t>
        <a:bodyPr/>
        <a:lstStyle/>
        <a:p>
          <a:endParaRPr lang="zh-HK" altLang="en-US"/>
        </a:p>
      </dgm:t>
    </dgm:pt>
  </dgm:ptLst>
  <dgm:cxnLst>
    <dgm:cxn modelId="{9FA581C7-64E0-4B5F-ACBE-FFD9CA2D50D2}" srcId="{E1C15BFC-6897-405E-8F2A-05BA57A9BA1D}" destId="{07DE4642-0A87-4AE6-8A68-D994D0AB2FAB}" srcOrd="0" destOrd="0" parTransId="{5C1374EF-CF4F-4735-9A5E-897733A7D908}" sibTransId="{9A22637F-5BED-4367-A38C-8A485B6DB790}"/>
    <dgm:cxn modelId="{12976034-06A6-4395-B7EB-2AA469C095E1}" type="presOf" srcId="{07DE4642-0A87-4AE6-8A68-D994D0AB2FAB}" destId="{68EB4070-446B-4AFE-A8AF-243920B16A4A}" srcOrd="0" destOrd="0" presId="urn:microsoft.com/office/officeart/2005/8/layout/vList3#1"/>
    <dgm:cxn modelId="{807A3742-958C-4E06-88A0-9F6C6EFC566F}" type="presOf" srcId="{8A4B48DF-56F9-4678-AE89-8DAA7A7746F2}" destId="{C9DB489A-7226-4E32-B851-5BB4AE0977A3}" srcOrd="0" destOrd="0" presId="urn:microsoft.com/office/officeart/2005/8/layout/vList3#1"/>
    <dgm:cxn modelId="{8E70E0AA-BBA5-4E35-A255-8F4DCBA2EB64}" srcId="{E1C15BFC-6897-405E-8F2A-05BA57A9BA1D}" destId="{8A4B48DF-56F9-4678-AE89-8DAA7A7746F2}" srcOrd="1" destOrd="0" parTransId="{91EDD874-44F0-46B5-BAE1-0268DDA79824}" sibTransId="{6230BBDC-91F4-4B21-B561-75CE12956B23}"/>
    <dgm:cxn modelId="{2F58D633-E344-4E8C-BF71-34655F086CB0}" type="presOf" srcId="{E1C15BFC-6897-405E-8F2A-05BA57A9BA1D}" destId="{C2354FAC-2FEB-462D-A12E-19D6DB2429D2}" srcOrd="0" destOrd="0" presId="urn:microsoft.com/office/officeart/2005/8/layout/vList3#1"/>
    <dgm:cxn modelId="{341A65C8-40D9-49CA-917A-BBE507F95C80}" type="presOf" srcId="{580F0510-B947-43D6-A0BF-3519392BB585}" destId="{102C0C26-C977-4DEC-8ACC-34554AED0DAB}" srcOrd="0" destOrd="0" presId="urn:microsoft.com/office/officeart/2005/8/layout/vList3#1"/>
    <dgm:cxn modelId="{ADCA1B12-FBB1-42A6-BA6C-F7594E40D7D5}" srcId="{E1C15BFC-6897-405E-8F2A-05BA57A9BA1D}" destId="{580F0510-B947-43D6-A0BF-3519392BB585}" srcOrd="2" destOrd="0" parTransId="{EA92503C-FA04-48E0-99CC-6372B12E4F32}" sibTransId="{DAB3E158-CE25-4D0A-9B49-FAC3E23508CE}"/>
    <dgm:cxn modelId="{0877E775-432F-455A-AE6D-56D8A1253763}" type="presParOf" srcId="{C2354FAC-2FEB-462D-A12E-19D6DB2429D2}" destId="{8E76827A-06E8-4381-A6F7-04AC1D4998BC}" srcOrd="0" destOrd="0" presId="urn:microsoft.com/office/officeart/2005/8/layout/vList3#1"/>
    <dgm:cxn modelId="{E8412AA9-574B-4151-9360-659639BC405D}" type="presParOf" srcId="{8E76827A-06E8-4381-A6F7-04AC1D4998BC}" destId="{5BD46621-4267-4200-B0E2-FBD9ECD590CE}" srcOrd="0" destOrd="0" presId="urn:microsoft.com/office/officeart/2005/8/layout/vList3#1"/>
    <dgm:cxn modelId="{5D95C380-AC96-4210-A24E-46A161112AC8}" type="presParOf" srcId="{8E76827A-06E8-4381-A6F7-04AC1D4998BC}" destId="{68EB4070-446B-4AFE-A8AF-243920B16A4A}" srcOrd="1" destOrd="0" presId="urn:microsoft.com/office/officeart/2005/8/layout/vList3#1"/>
    <dgm:cxn modelId="{EAE7305A-A682-4F2B-8E36-BCD2F239D130}" type="presParOf" srcId="{C2354FAC-2FEB-462D-A12E-19D6DB2429D2}" destId="{7BA3F3B2-4C48-4460-8384-54C1EBD68B85}" srcOrd="1" destOrd="0" presId="urn:microsoft.com/office/officeart/2005/8/layout/vList3#1"/>
    <dgm:cxn modelId="{3A745797-7C8A-4F5A-9915-9AB578F22268}" type="presParOf" srcId="{C2354FAC-2FEB-462D-A12E-19D6DB2429D2}" destId="{F2D67B34-13F5-451B-9356-A47DAC0F68EA}" srcOrd="2" destOrd="0" presId="urn:microsoft.com/office/officeart/2005/8/layout/vList3#1"/>
    <dgm:cxn modelId="{4B2E0CC6-0CAB-4065-BD25-86C8971AFDFA}" type="presParOf" srcId="{F2D67B34-13F5-451B-9356-A47DAC0F68EA}" destId="{10690031-C003-4254-8834-A5B0E859595B}" srcOrd="0" destOrd="0" presId="urn:microsoft.com/office/officeart/2005/8/layout/vList3#1"/>
    <dgm:cxn modelId="{F485F219-0DD4-4F45-A6AB-F5C11824F46A}" type="presParOf" srcId="{F2D67B34-13F5-451B-9356-A47DAC0F68EA}" destId="{C9DB489A-7226-4E32-B851-5BB4AE0977A3}" srcOrd="1" destOrd="0" presId="urn:microsoft.com/office/officeart/2005/8/layout/vList3#1"/>
    <dgm:cxn modelId="{31558B9A-E30B-46AD-8541-494F5E9200D9}" type="presParOf" srcId="{C2354FAC-2FEB-462D-A12E-19D6DB2429D2}" destId="{CB8B8EFE-31EF-468A-AB0B-DD18D891A4BE}" srcOrd="3" destOrd="0" presId="urn:microsoft.com/office/officeart/2005/8/layout/vList3#1"/>
    <dgm:cxn modelId="{05D019C7-93C1-4B93-BCCE-5C067EE39A40}" type="presParOf" srcId="{C2354FAC-2FEB-462D-A12E-19D6DB2429D2}" destId="{6F800522-F725-47A0-8D9B-7B926D7EA066}" srcOrd="4" destOrd="0" presId="urn:microsoft.com/office/officeart/2005/8/layout/vList3#1"/>
    <dgm:cxn modelId="{A4FC2AB7-E42E-49FB-AF51-1FEF757BC9E2}" type="presParOf" srcId="{6F800522-F725-47A0-8D9B-7B926D7EA066}" destId="{4B2A9AF6-F7A4-44B9-AFF1-F1A1E6DB7C08}" srcOrd="0" destOrd="0" presId="urn:microsoft.com/office/officeart/2005/8/layout/vList3#1"/>
    <dgm:cxn modelId="{244B041D-7E20-4226-8277-B99272D9412C}" type="presParOf" srcId="{6F800522-F725-47A0-8D9B-7B926D7EA066}" destId="{102C0C26-C977-4DEC-8ACC-34554AED0DAB}"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A01572-7EFE-5745-A2CB-FF46BB9F2DCD}"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US"/>
        </a:p>
      </dgm:t>
    </dgm:pt>
    <dgm:pt modelId="{054904AF-702E-5A44-B504-3A6DFA605BF8}">
      <dgm:prSet/>
      <dgm:spPr/>
      <dgm:t>
        <a:bodyPr/>
        <a:lstStyle/>
        <a:p>
          <a:pPr rtl="0"/>
          <a:r>
            <a:rPr lang="en-CA" dirty="0" smtClean="0"/>
            <a:t>Business Segments</a:t>
          </a:r>
          <a:endParaRPr lang="en-CA" dirty="0"/>
        </a:p>
      </dgm:t>
    </dgm:pt>
    <dgm:pt modelId="{22087F32-785F-594A-B543-F9A8A0E4363E}" type="parTrans" cxnId="{1B3BB3B1-80D2-2441-B93A-0728952D5400}">
      <dgm:prSet/>
      <dgm:spPr/>
      <dgm:t>
        <a:bodyPr/>
        <a:lstStyle/>
        <a:p>
          <a:endParaRPr lang="en-US"/>
        </a:p>
      </dgm:t>
    </dgm:pt>
    <dgm:pt modelId="{BCBAC139-7729-DE4F-AC06-C1A915C6218F}" type="sibTrans" cxnId="{1B3BB3B1-80D2-2441-B93A-0728952D5400}">
      <dgm:prSet/>
      <dgm:spPr/>
      <dgm:t>
        <a:bodyPr/>
        <a:lstStyle/>
        <a:p>
          <a:endParaRPr lang="en-US"/>
        </a:p>
      </dgm:t>
    </dgm:pt>
    <dgm:pt modelId="{CC11E33D-AD4C-7F43-B642-8A473EAB590B}">
      <dgm:prSet/>
      <dgm:spPr/>
      <dgm:t>
        <a:bodyPr/>
        <a:lstStyle/>
        <a:p>
          <a:pPr rtl="0"/>
          <a:r>
            <a:rPr lang="en-US" altLang="zh-CN" dirty="0" smtClean="0"/>
            <a:t>A.</a:t>
          </a:r>
          <a:r>
            <a:rPr lang="zh-CN" altLang="en-US" dirty="0" smtClean="0"/>
            <a:t> </a:t>
          </a:r>
          <a:r>
            <a:rPr lang="en-US" dirty="0" smtClean="0"/>
            <a:t>Property development </a:t>
          </a:r>
          <a:endParaRPr lang="en-US" dirty="0"/>
        </a:p>
      </dgm:t>
    </dgm:pt>
    <dgm:pt modelId="{1E8E9796-77DC-DF4F-BAE6-D9B31928B239}" type="parTrans" cxnId="{EBA8B04E-FD5E-FA48-87F9-1C7169EDE958}">
      <dgm:prSet/>
      <dgm:spPr/>
      <dgm:t>
        <a:bodyPr/>
        <a:lstStyle/>
        <a:p>
          <a:endParaRPr lang="en-US"/>
        </a:p>
      </dgm:t>
    </dgm:pt>
    <dgm:pt modelId="{B18F761E-C2C1-434E-A6FB-B1D5813E40F5}" type="sibTrans" cxnId="{EBA8B04E-FD5E-FA48-87F9-1C7169EDE958}">
      <dgm:prSet/>
      <dgm:spPr/>
      <dgm:t>
        <a:bodyPr/>
        <a:lstStyle/>
        <a:p>
          <a:endParaRPr lang="en-US"/>
        </a:p>
      </dgm:t>
    </dgm:pt>
    <dgm:pt modelId="{4B292F25-F146-7544-BA18-02ECB58505A0}">
      <dgm:prSet/>
      <dgm:spPr>
        <a:solidFill>
          <a:schemeClr val="accent1"/>
        </a:solidFill>
      </dgm:spPr>
      <dgm:t>
        <a:bodyPr/>
        <a:lstStyle/>
        <a:p>
          <a:pPr rtl="0"/>
          <a:r>
            <a:rPr lang="en-US" altLang="zh-CN" dirty="0" smtClean="0"/>
            <a:t>B.</a:t>
          </a:r>
          <a:r>
            <a:rPr lang="zh-CN" altLang="en-US" dirty="0" smtClean="0"/>
            <a:t> </a:t>
          </a:r>
          <a:r>
            <a:rPr lang="en-US" dirty="0" smtClean="0"/>
            <a:t>Property Investment</a:t>
          </a:r>
          <a:endParaRPr lang="en-US" dirty="0"/>
        </a:p>
      </dgm:t>
    </dgm:pt>
    <dgm:pt modelId="{D79B9FBA-CB3A-B649-9653-A23F786624E0}" type="parTrans" cxnId="{7D6292B5-61D9-8F4C-9A17-7CF2A5F8118D}">
      <dgm:prSet/>
      <dgm:spPr/>
      <dgm:t>
        <a:bodyPr/>
        <a:lstStyle/>
        <a:p>
          <a:endParaRPr lang="en-US"/>
        </a:p>
      </dgm:t>
    </dgm:pt>
    <dgm:pt modelId="{44BF9D1B-2F02-A84C-A82D-54AC7C20A31C}" type="sibTrans" cxnId="{7D6292B5-61D9-8F4C-9A17-7CF2A5F8118D}">
      <dgm:prSet/>
      <dgm:spPr/>
      <dgm:t>
        <a:bodyPr/>
        <a:lstStyle/>
        <a:p>
          <a:endParaRPr lang="en-US"/>
        </a:p>
      </dgm:t>
    </dgm:pt>
    <dgm:pt modelId="{1ECB7318-C684-824F-AEBC-F0355FF290B9}">
      <dgm:prSet/>
      <dgm:spPr/>
      <dgm:t>
        <a:bodyPr/>
        <a:lstStyle/>
        <a:p>
          <a:pPr rtl="0"/>
          <a:r>
            <a:rPr lang="en-US" altLang="zh-CN" dirty="0" smtClean="0"/>
            <a:t>C.</a:t>
          </a:r>
          <a:r>
            <a:rPr lang="zh-CN" altLang="en-US" dirty="0" smtClean="0"/>
            <a:t> </a:t>
          </a:r>
          <a:r>
            <a:rPr lang="en-US" dirty="0" smtClean="0"/>
            <a:t>Construction </a:t>
          </a:r>
          <a:endParaRPr lang="en-US" dirty="0"/>
        </a:p>
      </dgm:t>
    </dgm:pt>
    <dgm:pt modelId="{573DB3E9-E545-E948-8FE8-AFA3B363D536}" type="parTrans" cxnId="{89683A63-9734-E54D-91E7-BB6644C9A71D}">
      <dgm:prSet/>
      <dgm:spPr/>
      <dgm:t>
        <a:bodyPr/>
        <a:lstStyle/>
        <a:p>
          <a:endParaRPr lang="en-US"/>
        </a:p>
      </dgm:t>
    </dgm:pt>
    <dgm:pt modelId="{A550DDFB-7CBB-C140-9A18-4F518D30501B}" type="sibTrans" cxnId="{89683A63-9734-E54D-91E7-BB6644C9A71D}">
      <dgm:prSet/>
      <dgm:spPr/>
      <dgm:t>
        <a:bodyPr/>
        <a:lstStyle/>
        <a:p>
          <a:endParaRPr lang="en-US"/>
        </a:p>
      </dgm:t>
    </dgm:pt>
    <dgm:pt modelId="{5653105D-584B-D146-9166-E86749AF5C4B}">
      <dgm:prSet/>
      <dgm:spPr/>
      <dgm:t>
        <a:bodyPr/>
        <a:lstStyle/>
        <a:p>
          <a:pPr rtl="0"/>
          <a:r>
            <a:rPr lang="en-US" altLang="zh-CN" dirty="0" smtClean="0"/>
            <a:t>D</a:t>
          </a:r>
          <a:r>
            <a:rPr lang="zh-CN" altLang="en-US" dirty="0" smtClean="0"/>
            <a:t> </a:t>
          </a:r>
          <a:r>
            <a:rPr lang="en-US" altLang="zh-CN" dirty="0" smtClean="0"/>
            <a:t>.</a:t>
          </a:r>
          <a:r>
            <a:rPr lang="en-US" dirty="0" smtClean="0"/>
            <a:t>Infrastructure </a:t>
          </a:r>
          <a:endParaRPr lang="en-US" dirty="0"/>
        </a:p>
      </dgm:t>
    </dgm:pt>
    <dgm:pt modelId="{883F49A3-0A8D-4847-982B-BD39DCBACF3B}" type="parTrans" cxnId="{175C857C-E109-ED49-9DB7-E4C5DE59A1F9}">
      <dgm:prSet/>
      <dgm:spPr/>
      <dgm:t>
        <a:bodyPr/>
        <a:lstStyle/>
        <a:p>
          <a:endParaRPr lang="en-US"/>
        </a:p>
      </dgm:t>
    </dgm:pt>
    <dgm:pt modelId="{5D2BB0E8-7720-A24B-8CDD-EC1C93E88724}" type="sibTrans" cxnId="{175C857C-E109-ED49-9DB7-E4C5DE59A1F9}">
      <dgm:prSet/>
      <dgm:spPr/>
      <dgm:t>
        <a:bodyPr/>
        <a:lstStyle/>
        <a:p>
          <a:endParaRPr lang="en-US"/>
        </a:p>
      </dgm:t>
    </dgm:pt>
    <dgm:pt modelId="{312A3EB4-56B7-8F4F-ABAE-B6B1DBE69B22}">
      <dgm:prSet/>
      <dgm:spPr/>
      <dgm:t>
        <a:bodyPr/>
        <a:lstStyle/>
        <a:p>
          <a:pPr rtl="0"/>
          <a:r>
            <a:rPr lang="en-US" altLang="zh-CN" dirty="0" smtClean="0"/>
            <a:t>E.</a:t>
          </a:r>
          <a:r>
            <a:rPr lang="zh-CN" altLang="en-US" dirty="0" smtClean="0"/>
            <a:t> </a:t>
          </a:r>
          <a:r>
            <a:rPr lang="en-US" dirty="0" smtClean="0"/>
            <a:t>Hotel operation </a:t>
          </a:r>
          <a:endParaRPr lang="en-US" dirty="0"/>
        </a:p>
      </dgm:t>
    </dgm:pt>
    <dgm:pt modelId="{C76E4B01-659E-DF4B-A53C-7DBB9136BBA5}" type="parTrans" cxnId="{2E8B941D-FB59-7F46-B8D8-1406C9E8701C}">
      <dgm:prSet/>
      <dgm:spPr/>
      <dgm:t>
        <a:bodyPr/>
        <a:lstStyle/>
        <a:p>
          <a:endParaRPr lang="en-US"/>
        </a:p>
      </dgm:t>
    </dgm:pt>
    <dgm:pt modelId="{AAD7B95E-41D6-2342-85C5-170B48E38A23}" type="sibTrans" cxnId="{2E8B941D-FB59-7F46-B8D8-1406C9E8701C}">
      <dgm:prSet/>
      <dgm:spPr/>
      <dgm:t>
        <a:bodyPr/>
        <a:lstStyle/>
        <a:p>
          <a:endParaRPr lang="en-US"/>
        </a:p>
      </dgm:t>
    </dgm:pt>
    <dgm:pt modelId="{82692432-E0FB-1E41-BDE7-7CDAA56663DD}">
      <dgm:prSet/>
      <dgm:spPr/>
      <dgm:t>
        <a:bodyPr/>
        <a:lstStyle/>
        <a:p>
          <a:pPr rtl="0"/>
          <a:r>
            <a:rPr lang="en-US" altLang="zh-CN" dirty="0" smtClean="0"/>
            <a:t>F.</a:t>
          </a:r>
          <a:r>
            <a:rPr lang="zh-CN" altLang="en-US" dirty="0" smtClean="0"/>
            <a:t> </a:t>
          </a:r>
          <a:r>
            <a:rPr lang="en-US" dirty="0" smtClean="0"/>
            <a:t>Department store operation  </a:t>
          </a:r>
          <a:endParaRPr lang="en-US" dirty="0"/>
        </a:p>
      </dgm:t>
    </dgm:pt>
    <dgm:pt modelId="{D6C5183D-C898-CE4D-93D0-422B81B2298E}" type="parTrans" cxnId="{1CA6DB52-A4F7-AB46-B7E6-D7CD54D5E468}">
      <dgm:prSet/>
      <dgm:spPr/>
      <dgm:t>
        <a:bodyPr/>
        <a:lstStyle/>
        <a:p>
          <a:endParaRPr lang="en-US"/>
        </a:p>
      </dgm:t>
    </dgm:pt>
    <dgm:pt modelId="{01975473-0E83-2A48-93C1-91AD368AAF72}" type="sibTrans" cxnId="{1CA6DB52-A4F7-AB46-B7E6-D7CD54D5E468}">
      <dgm:prSet/>
      <dgm:spPr/>
      <dgm:t>
        <a:bodyPr/>
        <a:lstStyle/>
        <a:p>
          <a:endParaRPr lang="en-US"/>
        </a:p>
      </dgm:t>
    </dgm:pt>
    <dgm:pt modelId="{2ACC66E5-7192-134C-8813-C478118EB2FC}">
      <dgm:prSet/>
      <dgm:spPr/>
      <dgm:t>
        <a:bodyPr/>
        <a:lstStyle/>
        <a:p>
          <a:pPr rtl="0"/>
          <a:r>
            <a:rPr lang="en-US" altLang="zh-CN" dirty="0" smtClean="0"/>
            <a:t>G.</a:t>
          </a:r>
          <a:r>
            <a:rPr lang="zh-CN" altLang="en-US" dirty="0" smtClean="0"/>
            <a:t> </a:t>
          </a:r>
          <a:r>
            <a:rPr lang="en-US" dirty="0" smtClean="0"/>
            <a:t>Others</a:t>
          </a:r>
          <a:endParaRPr lang="en-US" dirty="0"/>
        </a:p>
      </dgm:t>
    </dgm:pt>
    <dgm:pt modelId="{9270C2DE-D3BD-0644-A682-40D8DC4CD815}" type="parTrans" cxnId="{C7E6E731-1A7C-1044-9250-ED976074D72A}">
      <dgm:prSet/>
      <dgm:spPr/>
      <dgm:t>
        <a:bodyPr/>
        <a:lstStyle/>
        <a:p>
          <a:endParaRPr lang="en-US"/>
        </a:p>
      </dgm:t>
    </dgm:pt>
    <dgm:pt modelId="{7700680A-A39B-A24B-A187-FD31B3F923FA}" type="sibTrans" cxnId="{C7E6E731-1A7C-1044-9250-ED976074D72A}">
      <dgm:prSet/>
      <dgm:spPr/>
      <dgm:t>
        <a:bodyPr/>
        <a:lstStyle/>
        <a:p>
          <a:endParaRPr lang="en-US"/>
        </a:p>
      </dgm:t>
    </dgm:pt>
    <dgm:pt modelId="{8E53C597-7293-CC41-B449-49317024BB79}" type="pres">
      <dgm:prSet presAssocID="{11A01572-7EFE-5745-A2CB-FF46BB9F2DCD}" presName="Name0" presStyleCnt="0">
        <dgm:presLayoutVars>
          <dgm:chPref val="1"/>
          <dgm:dir/>
          <dgm:animOne val="branch"/>
          <dgm:animLvl val="lvl"/>
          <dgm:resizeHandles val="exact"/>
        </dgm:presLayoutVars>
      </dgm:prSet>
      <dgm:spPr/>
      <dgm:t>
        <a:bodyPr/>
        <a:lstStyle/>
        <a:p>
          <a:endParaRPr lang="en-US"/>
        </a:p>
      </dgm:t>
    </dgm:pt>
    <dgm:pt modelId="{E3583E11-4131-164A-94A0-CDD75B2A49DC}" type="pres">
      <dgm:prSet presAssocID="{054904AF-702E-5A44-B504-3A6DFA605BF8}" presName="root1" presStyleCnt="0"/>
      <dgm:spPr/>
      <dgm:t>
        <a:bodyPr/>
        <a:lstStyle/>
        <a:p>
          <a:endParaRPr lang="en-US"/>
        </a:p>
      </dgm:t>
    </dgm:pt>
    <dgm:pt modelId="{640185D0-EF9A-D64D-AA42-317123602421}" type="pres">
      <dgm:prSet presAssocID="{054904AF-702E-5A44-B504-3A6DFA605BF8}" presName="LevelOneTextNode" presStyleLbl="node0" presStyleIdx="0" presStyleCnt="1">
        <dgm:presLayoutVars>
          <dgm:chPref val="3"/>
        </dgm:presLayoutVars>
      </dgm:prSet>
      <dgm:spPr/>
      <dgm:t>
        <a:bodyPr/>
        <a:lstStyle/>
        <a:p>
          <a:endParaRPr lang="en-US"/>
        </a:p>
      </dgm:t>
    </dgm:pt>
    <dgm:pt modelId="{723FED90-9899-5D47-B072-C31736295052}" type="pres">
      <dgm:prSet presAssocID="{054904AF-702E-5A44-B504-3A6DFA605BF8}" presName="level2hierChild" presStyleCnt="0"/>
      <dgm:spPr/>
      <dgm:t>
        <a:bodyPr/>
        <a:lstStyle/>
        <a:p>
          <a:endParaRPr lang="en-US"/>
        </a:p>
      </dgm:t>
    </dgm:pt>
    <dgm:pt modelId="{081E8983-A195-4548-8B69-F506E2CF4BA1}" type="pres">
      <dgm:prSet presAssocID="{1E8E9796-77DC-DF4F-BAE6-D9B31928B239}" presName="conn2-1" presStyleLbl="parChTrans1D2" presStyleIdx="0" presStyleCnt="7"/>
      <dgm:spPr/>
      <dgm:t>
        <a:bodyPr/>
        <a:lstStyle/>
        <a:p>
          <a:endParaRPr lang="en-US"/>
        </a:p>
      </dgm:t>
    </dgm:pt>
    <dgm:pt modelId="{72D8F60D-9DC1-4B41-B75F-9D3B00A2ECEB}" type="pres">
      <dgm:prSet presAssocID="{1E8E9796-77DC-DF4F-BAE6-D9B31928B239}" presName="connTx" presStyleLbl="parChTrans1D2" presStyleIdx="0" presStyleCnt="7"/>
      <dgm:spPr/>
      <dgm:t>
        <a:bodyPr/>
        <a:lstStyle/>
        <a:p>
          <a:endParaRPr lang="en-US"/>
        </a:p>
      </dgm:t>
    </dgm:pt>
    <dgm:pt modelId="{043E8C5C-E567-C24E-AAF6-04F9380C9260}" type="pres">
      <dgm:prSet presAssocID="{CC11E33D-AD4C-7F43-B642-8A473EAB590B}" presName="root2" presStyleCnt="0"/>
      <dgm:spPr/>
      <dgm:t>
        <a:bodyPr/>
        <a:lstStyle/>
        <a:p>
          <a:endParaRPr lang="en-US"/>
        </a:p>
      </dgm:t>
    </dgm:pt>
    <dgm:pt modelId="{C6296208-70BF-8346-A1D8-874AC506CC8D}" type="pres">
      <dgm:prSet presAssocID="{CC11E33D-AD4C-7F43-B642-8A473EAB590B}" presName="LevelTwoTextNode" presStyleLbl="node2" presStyleIdx="0" presStyleCnt="7">
        <dgm:presLayoutVars>
          <dgm:chPref val="3"/>
        </dgm:presLayoutVars>
      </dgm:prSet>
      <dgm:spPr/>
      <dgm:t>
        <a:bodyPr/>
        <a:lstStyle/>
        <a:p>
          <a:endParaRPr lang="en-US"/>
        </a:p>
      </dgm:t>
    </dgm:pt>
    <dgm:pt modelId="{BB449F8B-474F-EA4F-87B1-02B9D23040FB}" type="pres">
      <dgm:prSet presAssocID="{CC11E33D-AD4C-7F43-B642-8A473EAB590B}" presName="level3hierChild" presStyleCnt="0"/>
      <dgm:spPr/>
      <dgm:t>
        <a:bodyPr/>
        <a:lstStyle/>
        <a:p>
          <a:endParaRPr lang="en-US"/>
        </a:p>
      </dgm:t>
    </dgm:pt>
    <dgm:pt modelId="{7505E9CC-FF18-4549-A8C3-EA30C0A83F7B}" type="pres">
      <dgm:prSet presAssocID="{D79B9FBA-CB3A-B649-9653-A23F786624E0}" presName="conn2-1" presStyleLbl="parChTrans1D2" presStyleIdx="1" presStyleCnt="7"/>
      <dgm:spPr/>
      <dgm:t>
        <a:bodyPr/>
        <a:lstStyle/>
        <a:p>
          <a:endParaRPr lang="en-US"/>
        </a:p>
      </dgm:t>
    </dgm:pt>
    <dgm:pt modelId="{C7B6FF22-0C58-6A42-9591-42BCAA9741B9}" type="pres">
      <dgm:prSet presAssocID="{D79B9FBA-CB3A-B649-9653-A23F786624E0}" presName="connTx" presStyleLbl="parChTrans1D2" presStyleIdx="1" presStyleCnt="7"/>
      <dgm:spPr/>
      <dgm:t>
        <a:bodyPr/>
        <a:lstStyle/>
        <a:p>
          <a:endParaRPr lang="en-US"/>
        </a:p>
      </dgm:t>
    </dgm:pt>
    <dgm:pt modelId="{1F7740EA-F259-EB4B-B888-6A60B65DE867}" type="pres">
      <dgm:prSet presAssocID="{4B292F25-F146-7544-BA18-02ECB58505A0}" presName="root2" presStyleCnt="0"/>
      <dgm:spPr/>
      <dgm:t>
        <a:bodyPr/>
        <a:lstStyle/>
        <a:p>
          <a:endParaRPr lang="en-US"/>
        </a:p>
      </dgm:t>
    </dgm:pt>
    <dgm:pt modelId="{FBEADA17-6E10-BC4B-8F32-59A72C2BAE57}" type="pres">
      <dgm:prSet presAssocID="{4B292F25-F146-7544-BA18-02ECB58505A0}" presName="LevelTwoTextNode" presStyleLbl="node2" presStyleIdx="1" presStyleCnt="7">
        <dgm:presLayoutVars>
          <dgm:chPref val="3"/>
        </dgm:presLayoutVars>
      </dgm:prSet>
      <dgm:spPr/>
      <dgm:t>
        <a:bodyPr/>
        <a:lstStyle/>
        <a:p>
          <a:endParaRPr lang="en-US"/>
        </a:p>
      </dgm:t>
    </dgm:pt>
    <dgm:pt modelId="{58669E13-46CF-A64D-97D6-CC320416C455}" type="pres">
      <dgm:prSet presAssocID="{4B292F25-F146-7544-BA18-02ECB58505A0}" presName="level3hierChild" presStyleCnt="0"/>
      <dgm:spPr/>
      <dgm:t>
        <a:bodyPr/>
        <a:lstStyle/>
        <a:p>
          <a:endParaRPr lang="en-US"/>
        </a:p>
      </dgm:t>
    </dgm:pt>
    <dgm:pt modelId="{8476DAC0-2156-A04C-96B9-E1D5D0F0F9EF}" type="pres">
      <dgm:prSet presAssocID="{573DB3E9-E545-E948-8FE8-AFA3B363D536}" presName="conn2-1" presStyleLbl="parChTrans1D2" presStyleIdx="2" presStyleCnt="7"/>
      <dgm:spPr/>
      <dgm:t>
        <a:bodyPr/>
        <a:lstStyle/>
        <a:p>
          <a:endParaRPr lang="en-US"/>
        </a:p>
      </dgm:t>
    </dgm:pt>
    <dgm:pt modelId="{069A258F-8ADD-FF4D-B6C7-EBC436A56E13}" type="pres">
      <dgm:prSet presAssocID="{573DB3E9-E545-E948-8FE8-AFA3B363D536}" presName="connTx" presStyleLbl="parChTrans1D2" presStyleIdx="2" presStyleCnt="7"/>
      <dgm:spPr/>
      <dgm:t>
        <a:bodyPr/>
        <a:lstStyle/>
        <a:p>
          <a:endParaRPr lang="en-US"/>
        </a:p>
      </dgm:t>
    </dgm:pt>
    <dgm:pt modelId="{44D9E92F-3A47-AB44-9A49-2FD59A66D8CF}" type="pres">
      <dgm:prSet presAssocID="{1ECB7318-C684-824F-AEBC-F0355FF290B9}" presName="root2" presStyleCnt="0"/>
      <dgm:spPr/>
      <dgm:t>
        <a:bodyPr/>
        <a:lstStyle/>
        <a:p>
          <a:endParaRPr lang="en-US"/>
        </a:p>
      </dgm:t>
    </dgm:pt>
    <dgm:pt modelId="{77AC9391-BE84-0448-981A-E7A33C93704D}" type="pres">
      <dgm:prSet presAssocID="{1ECB7318-C684-824F-AEBC-F0355FF290B9}" presName="LevelTwoTextNode" presStyleLbl="node2" presStyleIdx="2" presStyleCnt="7">
        <dgm:presLayoutVars>
          <dgm:chPref val="3"/>
        </dgm:presLayoutVars>
      </dgm:prSet>
      <dgm:spPr/>
      <dgm:t>
        <a:bodyPr/>
        <a:lstStyle/>
        <a:p>
          <a:endParaRPr lang="en-US"/>
        </a:p>
      </dgm:t>
    </dgm:pt>
    <dgm:pt modelId="{7E3544FE-BD09-7341-941B-5BFCF8C5EC6C}" type="pres">
      <dgm:prSet presAssocID="{1ECB7318-C684-824F-AEBC-F0355FF290B9}" presName="level3hierChild" presStyleCnt="0"/>
      <dgm:spPr/>
      <dgm:t>
        <a:bodyPr/>
        <a:lstStyle/>
        <a:p>
          <a:endParaRPr lang="en-US"/>
        </a:p>
      </dgm:t>
    </dgm:pt>
    <dgm:pt modelId="{60375071-0073-A249-823C-50E2B68F34B3}" type="pres">
      <dgm:prSet presAssocID="{883F49A3-0A8D-4847-982B-BD39DCBACF3B}" presName="conn2-1" presStyleLbl="parChTrans1D2" presStyleIdx="3" presStyleCnt="7"/>
      <dgm:spPr/>
      <dgm:t>
        <a:bodyPr/>
        <a:lstStyle/>
        <a:p>
          <a:endParaRPr lang="en-US"/>
        </a:p>
      </dgm:t>
    </dgm:pt>
    <dgm:pt modelId="{A4F17239-0310-9744-AD08-0AE6539ED581}" type="pres">
      <dgm:prSet presAssocID="{883F49A3-0A8D-4847-982B-BD39DCBACF3B}" presName="connTx" presStyleLbl="parChTrans1D2" presStyleIdx="3" presStyleCnt="7"/>
      <dgm:spPr/>
      <dgm:t>
        <a:bodyPr/>
        <a:lstStyle/>
        <a:p>
          <a:endParaRPr lang="en-US"/>
        </a:p>
      </dgm:t>
    </dgm:pt>
    <dgm:pt modelId="{C06BABB3-A788-6340-B789-F91C8843F10B}" type="pres">
      <dgm:prSet presAssocID="{5653105D-584B-D146-9166-E86749AF5C4B}" presName="root2" presStyleCnt="0"/>
      <dgm:spPr/>
      <dgm:t>
        <a:bodyPr/>
        <a:lstStyle/>
        <a:p>
          <a:endParaRPr lang="en-US"/>
        </a:p>
      </dgm:t>
    </dgm:pt>
    <dgm:pt modelId="{695900C5-906A-924E-8856-91EB62226800}" type="pres">
      <dgm:prSet presAssocID="{5653105D-584B-D146-9166-E86749AF5C4B}" presName="LevelTwoTextNode" presStyleLbl="node2" presStyleIdx="3" presStyleCnt="7">
        <dgm:presLayoutVars>
          <dgm:chPref val="3"/>
        </dgm:presLayoutVars>
      </dgm:prSet>
      <dgm:spPr/>
      <dgm:t>
        <a:bodyPr/>
        <a:lstStyle/>
        <a:p>
          <a:endParaRPr lang="en-US"/>
        </a:p>
      </dgm:t>
    </dgm:pt>
    <dgm:pt modelId="{8654D38F-75D0-4745-A91D-CD11AA15B167}" type="pres">
      <dgm:prSet presAssocID="{5653105D-584B-D146-9166-E86749AF5C4B}" presName="level3hierChild" presStyleCnt="0"/>
      <dgm:spPr/>
      <dgm:t>
        <a:bodyPr/>
        <a:lstStyle/>
        <a:p>
          <a:endParaRPr lang="en-US"/>
        </a:p>
      </dgm:t>
    </dgm:pt>
    <dgm:pt modelId="{6E46EFD4-2AF4-D549-9EAF-C10CF6010898}" type="pres">
      <dgm:prSet presAssocID="{C76E4B01-659E-DF4B-A53C-7DBB9136BBA5}" presName="conn2-1" presStyleLbl="parChTrans1D2" presStyleIdx="4" presStyleCnt="7"/>
      <dgm:spPr/>
      <dgm:t>
        <a:bodyPr/>
        <a:lstStyle/>
        <a:p>
          <a:endParaRPr lang="en-US"/>
        </a:p>
      </dgm:t>
    </dgm:pt>
    <dgm:pt modelId="{BD38A289-5425-5747-9FC5-2F67CC36346C}" type="pres">
      <dgm:prSet presAssocID="{C76E4B01-659E-DF4B-A53C-7DBB9136BBA5}" presName="connTx" presStyleLbl="parChTrans1D2" presStyleIdx="4" presStyleCnt="7"/>
      <dgm:spPr/>
      <dgm:t>
        <a:bodyPr/>
        <a:lstStyle/>
        <a:p>
          <a:endParaRPr lang="en-US"/>
        </a:p>
      </dgm:t>
    </dgm:pt>
    <dgm:pt modelId="{81D6A427-EF6B-6D40-8A9D-624FB4634F68}" type="pres">
      <dgm:prSet presAssocID="{312A3EB4-56B7-8F4F-ABAE-B6B1DBE69B22}" presName="root2" presStyleCnt="0"/>
      <dgm:spPr/>
      <dgm:t>
        <a:bodyPr/>
        <a:lstStyle/>
        <a:p>
          <a:endParaRPr lang="en-US"/>
        </a:p>
      </dgm:t>
    </dgm:pt>
    <dgm:pt modelId="{A80B120F-7B16-4342-B56F-95A6FF025BDA}" type="pres">
      <dgm:prSet presAssocID="{312A3EB4-56B7-8F4F-ABAE-B6B1DBE69B22}" presName="LevelTwoTextNode" presStyleLbl="node2" presStyleIdx="4" presStyleCnt="7">
        <dgm:presLayoutVars>
          <dgm:chPref val="3"/>
        </dgm:presLayoutVars>
      </dgm:prSet>
      <dgm:spPr/>
      <dgm:t>
        <a:bodyPr/>
        <a:lstStyle/>
        <a:p>
          <a:endParaRPr lang="en-US"/>
        </a:p>
      </dgm:t>
    </dgm:pt>
    <dgm:pt modelId="{27F60E14-1D13-5E4B-A9D4-4A15B59FBE83}" type="pres">
      <dgm:prSet presAssocID="{312A3EB4-56B7-8F4F-ABAE-B6B1DBE69B22}" presName="level3hierChild" presStyleCnt="0"/>
      <dgm:spPr/>
      <dgm:t>
        <a:bodyPr/>
        <a:lstStyle/>
        <a:p>
          <a:endParaRPr lang="en-US"/>
        </a:p>
      </dgm:t>
    </dgm:pt>
    <dgm:pt modelId="{3DC2BB68-DE8C-714D-BC11-1110184443AA}" type="pres">
      <dgm:prSet presAssocID="{D6C5183D-C898-CE4D-93D0-422B81B2298E}" presName="conn2-1" presStyleLbl="parChTrans1D2" presStyleIdx="5" presStyleCnt="7"/>
      <dgm:spPr/>
      <dgm:t>
        <a:bodyPr/>
        <a:lstStyle/>
        <a:p>
          <a:endParaRPr lang="en-US"/>
        </a:p>
      </dgm:t>
    </dgm:pt>
    <dgm:pt modelId="{7B3585DB-753B-164A-8C53-1D619D0522FF}" type="pres">
      <dgm:prSet presAssocID="{D6C5183D-C898-CE4D-93D0-422B81B2298E}" presName="connTx" presStyleLbl="parChTrans1D2" presStyleIdx="5" presStyleCnt="7"/>
      <dgm:spPr/>
      <dgm:t>
        <a:bodyPr/>
        <a:lstStyle/>
        <a:p>
          <a:endParaRPr lang="en-US"/>
        </a:p>
      </dgm:t>
    </dgm:pt>
    <dgm:pt modelId="{E876C330-71EF-444F-A4DB-7F61AA328B4E}" type="pres">
      <dgm:prSet presAssocID="{82692432-E0FB-1E41-BDE7-7CDAA56663DD}" presName="root2" presStyleCnt="0"/>
      <dgm:spPr/>
      <dgm:t>
        <a:bodyPr/>
        <a:lstStyle/>
        <a:p>
          <a:endParaRPr lang="en-US"/>
        </a:p>
      </dgm:t>
    </dgm:pt>
    <dgm:pt modelId="{83324E93-31FD-9A44-AD07-6A50B2C32A5A}" type="pres">
      <dgm:prSet presAssocID="{82692432-E0FB-1E41-BDE7-7CDAA56663DD}" presName="LevelTwoTextNode" presStyleLbl="node2" presStyleIdx="5" presStyleCnt="7">
        <dgm:presLayoutVars>
          <dgm:chPref val="3"/>
        </dgm:presLayoutVars>
      </dgm:prSet>
      <dgm:spPr/>
      <dgm:t>
        <a:bodyPr/>
        <a:lstStyle/>
        <a:p>
          <a:endParaRPr lang="en-US"/>
        </a:p>
      </dgm:t>
    </dgm:pt>
    <dgm:pt modelId="{AE22CA13-38DC-834B-8BFE-9DDBAB08AD05}" type="pres">
      <dgm:prSet presAssocID="{82692432-E0FB-1E41-BDE7-7CDAA56663DD}" presName="level3hierChild" presStyleCnt="0"/>
      <dgm:spPr/>
      <dgm:t>
        <a:bodyPr/>
        <a:lstStyle/>
        <a:p>
          <a:endParaRPr lang="en-US"/>
        </a:p>
      </dgm:t>
    </dgm:pt>
    <dgm:pt modelId="{95E0DA4D-072B-EA42-B4B6-931FE8A41151}" type="pres">
      <dgm:prSet presAssocID="{9270C2DE-D3BD-0644-A682-40D8DC4CD815}" presName="conn2-1" presStyleLbl="parChTrans1D2" presStyleIdx="6" presStyleCnt="7"/>
      <dgm:spPr/>
      <dgm:t>
        <a:bodyPr/>
        <a:lstStyle/>
        <a:p>
          <a:endParaRPr lang="en-US"/>
        </a:p>
      </dgm:t>
    </dgm:pt>
    <dgm:pt modelId="{51498E7D-1FCF-5846-B5A3-E09D6F01082F}" type="pres">
      <dgm:prSet presAssocID="{9270C2DE-D3BD-0644-A682-40D8DC4CD815}" presName="connTx" presStyleLbl="parChTrans1D2" presStyleIdx="6" presStyleCnt="7"/>
      <dgm:spPr/>
      <dgm:t>
        <a:bodyPr/>
        <a:lstStyle/>
        <a:p>
          <a:endParaRPr lang="en-US"/>
        </a:p>
      </dgm:t>
    </dgm:pt>
    <dgm:pt modelId="{7C00FF3A-3C5C-4B4C-81EF-F332914252FA}" type="pres">
      <dgm:prSet presAssocID="{2ACC66E5-7192-134C-8813-C478118EB2FC}" presName="root2" presStyleCnt="0"/>
      <dgm:spPr/>
      <dgm:t>
        <a:bodyPr/>
        <a:lstStyle/>
        <a:p>
          <a:endParaRPr lang="en-US"/>
        </a:p>
      </dgm:t>
    </dgm:pt>
    <dgm:pt modelId="{7BD5C0F8-79FF-F944-8746-9A1C5A8B96FE}" type="pres">
      <dgm:prSet presAssocID="{2ACC66E5-7192-134C-8813-C478118EB2FC}" presName="LevelTwoTextNode" presStyleLbl="node2" presStyleIdx="6" presStyleCnt="7">
        <dgm:presLayoutVars>
          <dgm:chPref val="3"/>
        </dgm:presLayoutVars>
      </dgm:prSet>
      <dgm:spPr/>
      <dgm:t>
        <a:bodyPr/>
        <a:lstStyle/>
        <a:p>
          <a:endParaRPr lang="en-US"/>
        </a:p>
      </dgm:t>
    </dgm:pt>
    <dgm:pt modelId="{9A0D9E4A-C359-C54C-AA80-02F80EE82347}" type="pres">
      <dgm:prSet presAssocID="{2ACC66E5-7192-134C-8813-C478118EB2FC}" presName="level3hierChild" presStyleCnt="0"/>
      <dgm:spPr/>
      <dgm:t>
        <a:bodyPr/>
        <a:lstStyle/>
        <a:p>
          <a:endParaRPr lang="en-US"/>
        </a:p>
      </dgm:t>
    </dgm:pt>
  </dgm:ptLst>
  <dgm:cxnLst>
    <dgm:cxn modelId="{29AC2E36-F6E0-4B83-A362-0FC004642C8A}" type="presOf" srcId="{5653105D-584B-D146-9166-E86749AF5C4B}" destId="{695900C5-906A-924E-8856-91EB62226800}" srcOrd="0" destOrd="0" presId="urn:microsoft.com/office/officeart/2008/layout/HorizontalMultiLevelHierarchy"/>
    <dgm:cxn modelId="{7D6292B5-61D9-8F4C-9A17-7CF2A5F8118D}" srcId="{054904AF-702E-5A44-B504-3A6DFA605BF8}" destId="{4B292F25-F146-7544-BA18-02ECB58505A0}" srcOrd="1" destOrd="0" parTransId="{D79B9FBA-CB3A-B649-9653-A23F786624E0}" sibTransId="{44BF9D1B-2F02-A84C-A82D-54AC7C20A31C}"/>
    <dgm:cxn modelId="{B10FD23E-9359-420C-9E9A-A80201767223}" type="presOf" srcId="{C76E4B01-659E-DF4B-A53C-7DBB9136BBA5}" destId="{BD38A289-5425-5747-9FC5-2F67CC36346C}" srcOrd="1" destOrd="0" presId="urn:microsoft.com/office/officeart/2008/layout/HorizontalMultiLevelHierarchy"/>
    <dgm:cxn modelId="{EBA8B04E-FD5E-FA48-87F9-1C7169EDE958}" srcId="{054904AF-702E-5A44-B504-3A6DFA605BF8}" destId="{CC11E33D-AD4C-7F43-B642-8A473EAB590B}" srcOrd="0" destOrd="0" parTransId="{1E8E9796-77DC-DF4F-BAE6-D9B31928B239}" sibTransId="{B18F761E-C2C1-434E-A6FB-B1D5813E40F5}"/>
    <dgm:cxn modelId="{161D6DF2-92EA-4B99-AC3E-3DFECD515EB5}" type="presOf" srcId="{11A01572-7EFE-5745-A2CB-FF46BB9F2DCD}" destId="{8E53C597-7293-CC41-B449-49317024BB79}" srcOrd="0" destOrd="0" presId="urn:microsoft.com/office/officeart/2008/layout/HorizontalMultiLevelHierarchy"/>
    <dgm:cxn modelId="{64534FBC-F971-448A-B3B0-CB7B205CBA18}" type="presOf" srcId="{883F49A3-0A8D-4847-982B-BD39DCBACF3B}" destId="{A4F17239-0310-9744-AD08-0AE6539ED581}" srcOrd="1" destOrd="0" presId="urn:microsoft.com/office/officeart/2008/layout/HorizontalMultiLevelHierarchy"/>
    <dgm:cxn modelId="{B619FC28-21A6-4649-9AED-DA29611CFE14}" type="presOf" srcId="{D6C5183D-C898-CE4D-93D0-422B81B2298E}" destId="{7B3585DB-753B-164A-8C53-1D619D0522FF}" srcOrd="1" destOrd="0" presId="urn:microsoft.com/office/officeart/2008/layout/HorizontalMultiLevelHierarchy"/>
    <dgm:cxn modelId="{923BA055-878E-433C-98E6-C37A97FB16CE}" type="presOf" srcId="{D79B9FBA-CB3A-B649-9653-A23F786624E0}" destId="{7505E9CC-FF18-4549-A8C3-EA30C0A83F7B}" srcOrd="0" destOrd="0" presId="urn:microsoft.com/office/officeart/2008/layout/HorizontalMultiLevelHierarchy"/>
    <dgm:cxn modelId="{1EE26906-A589-4394-A247-A9600A391BAB}" type="presOf" srcId="{1E8E9796-77DC-DF4F-BAE6-D9B31928B239}" destId="{72D8F60D-9DC1-4B41-B75F-9D3B00A2ECEB}" srcOrd="1" destOrd="0" presId="urn:microsoft.com/office/officeart/2008/layout/HorizontalMultiLevelHierarchy"/>
    <dgm:cxn modelId="{D3D12541-2949-497E-9400-0CDBF8009B19}" type="presOf" srcId="{82692432-E0FB-1E41-BDE7-7CDAA56663DD}" destId="{83324E93-31FD-9A44-AD07-6A50B2C32A5A}" srcOrd="0" destOrd="0" presId="urn:microsoft.com/office/officeart/2008/layout/HorizontalMultiLevelHierarchy"/>
    <dgm:cxn modelId="{09D952E8-2383-4D59-A787-E353F58A04C7}" type="presOf" srcId="{1E8E9796-77DC-DF4F-BAE6-D9B31928B239}" destId="{081E8983-A195-4548-8B69-F506E2CF4BA1}" srcOrd="0" destOrd="0" presId="urn:microsoft.com/office/officeart/2008/layout/HorizontalMultiLevelHierarchy"/>
    <dgm:cxn modelId="{DCF9891C-EE24-465A-B15A-25AAFE9EE3D0}" type="presOf" srcId="{C76E4B01-659E-DF4B-A53C-7DBB9136BBA5}" destId="{6E46EFD4-2AF4-D549-9EAF-C10CF6010898}" srcOrd="0" destOrd="0" presId="urn:microsoft.com/office/officeart/2008/layout/HorizontalMultiLevelHierarchy"/>
    <dgm:cxn modelId="{175C857C-E109-ED49-9DB7-E4C5DE59A1F9}" srcId="{054904AF-702E-5A44-B504-3A6DFA605BF8}" destId="{5653105D-584B-D146-9166-E86749AF5C4B}" srcOrd="3" destOrd="0" parTransId="{883F49A3-0A8D-4847-982B-BD39DCBACF3B}" sibTransId="{5D2BB0E8-7720-A24B-8CDD-EC1C93E88724}"/>
    <dgm:cxn modelId="{89683A63-9734-E54D-91E7-BB6644C9A71D}" srcId="{054904AF-702E-5A44-B504-3A6DFA605BF8}" destId="{1ECB7318-C684-824F-AEBC-F0355FF290B9}" srcOrd="2" destOrd="0" parTransId="{573DB3E9-E545-E948-8FE8-AFA3B363D536}" sibTransId="{A550DDFB-7CBB-C140-9A18-4F518D30501B}"/>
    <dgm:cxn modelId="{AB8D7C0C-24FC-429C-BCFF-30B71F22A036}" type="presOf" srcId="{2ACC66E5-7192-134C-8813-C478118EB2FC}" destId="{7BD5C0F8-79FF-F944-8746-9A1C5A8B96FE}" srcOrd="0" destOrd="0" presId="urn:microsoft.com/office/officeart/2008/layout/HorizontalMultiLevelHierarchy"/>
    <dgm:cxn modelId="{F432E7F9-435C-49B9-9EDF-403B6A30BE2C}" type="presOf" srcId="{9270C2DE-D3BD-0644-A682-40D8DC4CD815}" destId="{51498E7D-1FCF-5846-B5A3-E09D6F01082F}" srcOrd="1" destOrd="0" presId="urn:microsoft.com/office/officeart/2008/layout/HorizontalMultiLevelHierarchy"/>
    <dgm:cxn modelId="{1B3BB3B1-80D2-2441-B93A-0728952D5400}" srcId="{11A01572-7EFE-5745-A2CB-FF46BB9F2DCD}" destId="{054904AF-702E-5A44-B504-3A6DFA605BF8}" srcOrd="0" destOrd="0" parTransId="{22087F32-785F-594A-B543-F9A8A0E4363E}" sibTransId="{BCBAC139-7729-DE4F-AC06-C1A915C6218F}"/>
    <dgm:cxn modelId="{C7E6E731-1A7C-1044-9250-ED976074D72A}" srcId="{054904AF-702E-5A44-B504-3A6DFA605BF8}" destId="{2ACC66E5-7192-134C-8813-C478118EB2FC}" srcOrd="6" destOrd="0" parTransId="{9270C2DE-D3BD-0644-A682-40D8DC4CD815}" sibTransId="{7700680A-A39B-A24B-A187-FD31B3F923FA}"/>
    <dgm:cxn modelId="{DB4ADF81-89A6-40A8-BAF4-85BFBECBC33B}" type="presOf" srcId="{573DB3E9-E545-E948-8FE8-AFA3B363D536}" destId="{8476DAC0-2156-A04C-96B9-E1D5D0F0F9EF}" srcOrd="0" destOrd="0" presId="urn:microsoft.com/office/officeart/2008/layout/HorizontalMultiLevelHierarchy"/>
    <dgm:cxn modelId="{2B4FE843-EBCF-43BA-8EF6-D7878638E6CE}" type="presOf" srcId="{573DB3E9-E545-E948-8FE8-AFA3B363D536}" destId="{069A258F-8ADD-FF4D-B6C7-EBC436A56E13}" srcOrd="1" destOrd="0" presId="urn:microsoft.com/office/officeart/2008/layout/HorizontalMultiLevelHierarchy"/>
    <dgm:cxn modelId="{01449B9E-DA52-4163-819A-4FBDC7696E7E}" type="presOf" srcId="{312A3EB4-56B7-8F4F-ABAE-B6B1DBE69B22}" destId="{A80B120F-7B16-4342-B56F-95A6FF025BDA}" srcOrd="0" destOrd="0" presId="urn:microsoft.com/office/officeart/2008/layout/HorizontalMultiLevelHierarchy"/>
    <dgm:cxn modelId="{DF046BE5-A6F5-45B8-A708-87DCD25DDB7C}" type="presOf" srcId="{4B292F25-F146-7544-BA18-02ECB58505A0}" destId="{FBEADA17-6E10-BC4B-8F32-59A72C2BAE57}" srcOrd="0" destOrd="0" presId="urn:microsoft.com/office/officeart/2008/layout/HorizontalMultiLevelHierarchy"/>
    <dgm:cxn modelId="{73D8DDC1-3B7C-4BF5-A6B3-D005EA9DE8DE}" type="presOf" srcId="{9270C2DE-D3BD-0644-A682-40D8DC4CD815}" destId="{95E0DA4D-072B-EA42-B4B6-931FE8A41151}" srcOrd="0" destOrd="0" presId="urn:microsoft.com/office/officeart/2008/layout/HorizontalMultiLevelHierarchy"/>
    <dgm:cxn modelId="{2E8B941D-FB59-7F46-B8D8-1406C9E8701C}" srcId="{054904AF-702E-5A44-B504-3A6DFA605BF8}" destId="{312A3EB4-56B7-8F4F-ABAE-B6B1DBE69B22}" srcOrd="4" destOrd="0" parTransId="{C76E4B01-659E-DF4B-A53C-7DBB9136BBA5}" sibTransId="{AAD7B95E-41D6-2342-85C5-170B48E38A23}"/>
    <dgm:cxn modelId="{A692312B-9B70-48BC-9230-55E511DE3921}" type="presOf" srcId="{1ECB7318-C684-824F-AEBC-F0355FF290B9}" destId="{77AC9391-BE84-0448-981A-E7A33C93704D}" srcOrd="0" destOrd="0" presId="urn:microsoft.com/office/officeart/2008/layout/HorizontalMultiLevelHierarchy"/>
    <dgm:cxn modelId="{EC113917-3E12-4171-B37D-392B82B08BE9}" type="presOf" srcId="{054904AF-702E-5A44-B504-3A6DFA605BF8}" destId="{640185D0-EF9A-D64D-AA42-317123602421}" srcOrd="0" destOrd="0" presId="urn:microsoft.com/office/officeart/2008/layout/HorizontalMultiLevelHierarchy"/>
    <dgm:cxn modelId="{1CA6DB52-A4F7-AB46-B7E6-D7CD54D5E468}" srcId="{054904AF-702E-5A44-B504-3A6DFA605BF8}" destId="{82692432-E0FB-1E41-BDE7-7CDAA56663DD}" srcOrd="5" destOrd="0" parTransId="{D6C5183D-C898-CE4D-93D0-422B81B2298E}" sibTransId="{01975473-0E83-2A48-93C1-91AD368AAF72}"/>
    <dgm:cxn modelId="{D7950791-0F67-45E9-965D-B5FBEF5149D2}" type="presOf" srcId="{D6C5183D-C898-CE4D-93D0-422B81B2298E}" destId="{3DC2BB68-DE8C-714D-BC11-1110184443AA}" srcOrd="0" destOrd="0" presId="urn:microsoft.com/office/officeart/2008/layout/HorizontalMultiLevelHierarchy"/>
    <dgm:cxn modelId="{145DCFF2-80E9-454C-9947-C14D62E4D3B2}" type="presOf" srcId="{883F49A3-0A8D-4847-982B-BD39DCBACF3B}" destId="{60375071-0073-A249-823C-50E2B68F34B3}" srcOrd="0" destOrd="0" presId="urn:microsoft.com/office/officeart/2008/layout/HorizontalMultiLevelHierarchy"/>
    <dgm:cxn modelId="{AF8D1948-920C-4D79-96F6-6A16E6A1F009}" type="presOf" srcId="{D79B9FBA-CB3A-B649-9653-A23F786624E0}" destId="{C7B6FF22-0C58-6A42-9591-42BCAA9741B9}" srcOrd="1" destOrd="0" presId="urn:microsoft.com/office/officeart/2008/layout/HorizontalMultiLevelHierarchy"/>
    <dgm:cxn modelId="{5EBB40FA-244F-421A-B1D8-F0D4C1854903}" type="presOf" srcId="{CC11E33D-AD4C-7F43-B642-8A473EAB590B}" destId="{C6296208-70BF-8346-A1D8-874AC506CC8D}" srcOrd="0" destOrd="0" presId="urn:microsoft.com/office/officeart/2008/layout/HorizontalMultiLevelHierarchy"/>
    <dgm:cxn modelId="{4B7D190F-B55F-43B6-9A00-D0584C8A3966}" type="presParOf" srcId="{8E53C597-7293-CC41-B449-49317024BB79}" destId="{E3583E11-4131-164A-94A0-CDD75B2A49DC}" srcOrd="0" destOrd="0" presId="urn:microsoft.com/office/officeart/2008/layout/HorizontalMultiLevelHierarchy"/>
    <dgm:cxn modelId="{3E70EBD3-BE5B-48F5-97C1-8D9DD7B40951}" type="presParOf" srcId="{E3583E11-4131-164A-94A0-CDD75B2A49DC}" destId="{640185D0-EF9A-D64D-AA42-317123602421}" srcOrd="0" destOrd="0" presId="urn:microsoft.com/office/officeart/2008/layout/HorizontalMultiLevelHierarchy"/>
    <dgm:cxn modelId="{A784D0B4-946E-4890-8E24-CC518ED80DF8}" type="presParOf" srcId="{E3583E11-4131-164A-94A0-CDD75B2A49DC}" destId="{723FED90-9899-5D47-B072-C31736295052}" srcOrd="1" destOrd="0" presId="urn:microsoft.com/office/officeart/2008/layout/HorizontalMultiLevelHierarchy"/>
    <dgm:cxn modelId="{3484D3B2-757B-4F0C-A8A2-5764B9FE2595}" type="presParOf" srcId="{723FED90-9899-5D47-B072-C31736295052}" destId="{081E8983-A195-4548-8B69-F506E2CF4BA1}" srcOrd="0" destOrd="0" presId="urn:microsoft.com/office/officeart/2008/layout/HorizontalMultiLevelHierarchy"/>
    <dgm:cxn modelId="{D89A117D-AC9F-4C46-8EBF-2C937D10389A}" type="presParOf" srcId="{081E8983-A195-4548-8B69-F506E2CF4BA1}" destId="{72D8F60D-9DC1-4B41-B75F-9D3B00A2ECEB}" srcOrd="0" destOrd="0" presId="urn:microsoft.com/office/officeart/2008/layout/HorizontalMultiLevelHierarchy"/>
    <dgm:cxn modelId="{AD89F1E4-1111-4414-8409-1D6DC900FC99}" type="presParOf" srcId="{723FED90-9899-5D47-B072-C31736295052}" destId="{043E8C5C-E567-C24E-AAF6-04F9380C9260}" srcOrd="1" destOrd="0" presId="urn:microsoft.com/office/officeart/2008/layout/HorizontalMultiLevelHierarchy"/>
    <dgm:cxn modelId="{08373559-F22C-47B8-A2C8-6384AF33304B}" type="presParOf" srcId="{043E8C5C-E567-C24E-AAF6-04F9380C9260}" destId="{C6296208-70BF-8346-A1D8-874AC506CC8D}" srcOrd="0" destOrd="0" presId="urn:microsoft.com/office/officeart/2008/layout/HorizontalMultiLevelHierarchy"/>
    <dgm:cxn modelId="{DF706640-BD5C-4C11-A5C1-EDB83780823A}" type="presParOf" srcId="{043E8C5C-E567-C24E-AAF6-04F9380C9260}" destId="{BB449F8B-474F-EA4F-87B1-02B9D23040FB}" srcOrd="1" destOrd="0" presId="urn:microsoft.com/office/officeart/2008/layout/HorizontalMultiLevelHierarchy"/>
    <dgm:cxn modelId="{C58E5FF9-7498-4D5D-BEEE-3444C474DF09}" type="presParOf" srcId="{723FED90-9899-5D47-B072-C31736295052}" destId="{7505E9CC-FF18-4549-A8C3-EA30C0A83F7B}" srcOrd="2" destOrd="0" presId="urn:microsoft.com/office/officeart/2008/layout/HorizontalMultiLevelHierarchy"/>
    <dgm:cxn modelId="{67977CD0-7119-41BF-A23D-EEFF8BF2DBC9}" type="presParOf" srcId="{7505E9CC-FF18-4549-A8C3-EA30C0A83F7B}" destId="{C7B6FF22-0C58-6A42-9591-42BCAA9741B9}" srcOrd="0" destOrd="0" presId="urn:microsoft.com/office/officeart/2008/layout/HorizontalMultiLevelHierarchy"/>
    <dgm:cxn modelId="{B199805E-F5F9-4AA5-B52E-9726F29CD883}" type="presParOf" srcId="{723FED90-9899-5D47-B072-C31736295052}" destId="{1F7740EA-F259-EB4B-B888-6A60B65DE867}" srcOrd="3" destOrd="0" presId="urn:microsoft.com/office/officeart/2008/layout/HorizontalMultiLevelHierarchy"/>
    <dgm:cxn modelId="{7CD59E13-4D87-4794-AB30-58C7C224F630}" type="presParOf" srcId="{1F7740EA-F259-EB4B-B888-6A60B65DE867}" destId="{FBEADA17-6E10-BC4B-8F32-59A72C2BAE57}" srcOrd="0" destOrd="0" presId="urn:microsoft.com/office/officeart/2008/layout/HorizontalMultiLevelHierarchy"/>
    <dgm:cxn modelId="{969F20EE-5DA0-405C-949B-EBECBC2CD794}" type="presParOf" srcId="{1F7740EA-F259-EB4B-B888-6A60B65DE867}" destId="{58669E13-46CF-A64D-97D6-CC320416C455}" srcOrd="1" destOrd="0" presId="urn:microsoft.com/office/officeart/2008/layout/HorizontalMultiLevelHierarchy"/>
    <dgm:cxn modelId="{50524B16-A496-4344-9D79-671CB6697415}" type="presParOf" srcId="{723FED90-9899-5D47-B072-C31736295052}" destId="{8476DAC0-2156-A04C-96B9-E1D5D0F0F9EF}" srcOrd="4" destOrd="0" presId="urn:microsoft.com/office/officeart/2008/layout/HorizontalMultiLevelHierarchy"/>
    <dgm:cxn modelId="{A185F6CF-86C7-44BA-8A50-B13642AD0E8D}" type="presParOf" srcId="{8476DAC0-2156-A04C-96B9-E1D5D0F0F9EF}" destId="{069A258F-8ADD-FF4D-B6C7-EBC436A56E13}" srcOrd="0" destOrd="0" presId="urn:microsoft.com/office/officeart/2008/layout/HorizontalMultiLevelHierarchy"/>
    <dgm:cxn modelId="{3933FD86-A01F-43E2-9D7F-A4EC80E27E2A}" type="presParOf" srcId="{723FED90-9899-5D47-B072-C31736295052}" destId="{44D9E92F-3A47-AB44-9A49-2FD59A66D8CF}" srcOrd="5" destOrd="0" presId="urn:microsoft.com/office/officeart/2008/layout/HorizontalMultiLevelHierarchy"/>
    <dgm:cxn modelId="{52164371-6347-4144-8F5F-D8C97EC0B0D2}" type="presParOf" srcId="{44D9E92F-3A47-AB44-9A49-2FD59A66D8CF}" destId="{77AC9391-BE84-0448-981A-E7A33C93704D}" srcOrd="0" destOrd="0" presId="urn:microsoft.com/office/officeart/2008/layout/HorizontalMultiLevelHierarchy"/>
    <dgm:cxn modelId="{63EEB377-0223-4A2C-8D28-C5D33B951030}" type="presParOf" srcId="{44D9E92F-3A47-AB44-9A49-2FD59A66D8CF}" destId="{7E3544FE-BD09-7341-941B-5BFCF8C5EC6C}" srcOrd="1" destOrd="0" presId="urn:microsoft.com/office/officeart/2008/layout/HorizontalMultiLevelHierarchy"/>
    <dgm:cxn modelId="{30AEC4B5-95A0-47C2-97DC-110B08465F67}" type="presParOf" srcId="{723FED90-9899-5D47-B072-C31736295052}" destId="{60375071-0073-A249-823C-50E2B68F34B3}" srcOrd="6" destOrd="0" presId="urn:microsoft.com/office/officeart/2008/layout/HorizontalMultiLevelHierarchy"/>
    <dgm:cxn modelId="{2889A6FE-D08F-4B28-967C-187FC2034B88}" type="presParOf" srcId="{60375071-0073-A249-823C-50E2B68F34B3}" destId="{A4F17239-0310-9744-AD08-0AE6539ED581}" srcOrd="0" destOrd="0" presId="urn:microsoft.com/office/officeart/2008/layout/HorizontalMultiLevelHierarchy"/>
    <dgm:cxn modelId="{F660E2C1-6F05-423C-88A0-28FAA5AAB004}" type="presParOf" srcId="{723FED90-9899-5D47-B072-C31736295052}" destId="{C06BABB3-A788-6340-B789-F91C8843F10B}" srcOrd="7" destOrd="0" presId="urn:microsoft.com/office/officeart/2008/layout/HorizontalMultiLevelHierarchy"/>
    <dgm:cxn modelId="{FCCE24F2-62F1-4B2E-8A81-C5F8FD6FA51E}" type="presParOf" srcId="{C06BABB3-A788-6340-B789-F91C8843F10B}" destId="{695900C5-906A-924E-8856-91EB62226800}" srcOrd="0" destOrd="0" presId="urn:microsoft.com/office/officeart/2008/layout/HorizontalMultiLevelHierarchy"/>
    <dgm:cxn modelId="{DAE51962-A8AE-4BF1-AE11-30087C59169A}" type="presParOf" srcId="{C06BABB3-A788-6340-B789-F91C8843F10B}" destId="{8654D38F-75D0-4745-A91D-CD11AA15B167}" srcOrd="1" destOrd="0" presId="urn:microsoft.com/office/officeart/2008/layout/HorizontalMultiLevelHierarchy"/>
    <dgm:cxn modelId="{A92CB087-EEEF-42FF-8C2A-6C3712D46F15}" type="presParOf" srcId="{723FED90-9899-5D47-B072-C31736295052}" destId="{6E46EFD4-2AF4-D549-9EAF-C10CF6010898}" srcOrd="8" destOrd="0" presId="urn:microsoft.com/office/officeart/2008/layout/HorizontalMultiLevelHierarchy"/>
    <dgm:cxn modelId="{09472F53-D6F6-42F3-B0C5-42FF9F4672D1}" type="presParOf" srcId="{6E46EFD4-2AF4-D549-9EAF-C10CF6010898}" destId="{BD38A289-5425-5747-9FC5-2F67CC36346C}" srcOrd="0" destOrd="0" presId="urn:microsoft.com/office/officeart/2008/layout/HorizontalMultiLevelHierarchy"/>
    <dgm:cxn modelId="{269D876E-0AF3-4573-9629-78026378071B}" type="presParOf" srcId="{723FED90-9899-5D47-B072-C31736295052}" destId="{81D6A427-EF6B-6D40-8A9D-624FB4634F68}" srcOrd="9" destOrd="0" presId="urn:microsoft.com/office/officeart/2008/layout/HorizontalMultiLevelHierarchy"/>
    <dgm:cxn modelId="{51FEAA28-5A57-4458-B324-8CD4EE053C94}" type="presParOf" srcId="{81D6A427-EF6B-6D40-8A9D-624FB4634F68}" destId="{A80B120F-7B16-4342-B56F-95A6FF025BDA}" srcOrd="0" destOrd="0" presId="urn:microsoft.com/office/officeart/2008/layout/HorizontalMultiLevelHierarchy"/>
    <dgm:cxn modelId="{5B3FED9C-F1DC-49CE-AE58-2988354605BB}" type="presParOf" srcId="{81D6A427-EF6B-6D40-8A9D-624FB4634F68}" destId="{27F60E14-1D13-5E4B-A9D4-4A15B59FBE83}" srcOrd="1" destOrd="0" presId="urn:microsoft.com/office/officeart/2008/layout/HorizontalMultiLevelHierarchy"/>
    <dgm:cxn modelId="{07A0EBF7-E8C2-4639-AEA9-D999996FD35B}" type="presParOf" srcId="{723FED90-9899-5D47-B072-C31736295052}" destId="{3DC2BB68-DE8C-714D-BC11-1110184443AA}" srcOrd="10" destOrd="0" presId="urn:microsoft.com/office/officeart/2008/layout/HorizontalMultiLevelHierarchy"/>
    <dgm:cxn modelId="{83CCDA36-8A32-4A99-AF54-216779B40388}" type="presParOf" srcId="{3DC2BB68-DE8C-714D-BC11-1110184443AA}" destId="{7B3585DB-753B-164A-8C53-1D619D0522FF}" srcOrd="0" destOrd="0" presId="urn:microsoft.com/office/officeart/2008/layout/HorizontalMultiLevelHierarchy"/>
    <dgm:cxn modelId="{93BFF204-7C75-48F0-80AE-45FF1409F3B4}" type="presParOf" srcId="{723FED90-9899-5D47-B072-C31736295052}" destId="{E876C330-71EF-444F-A4DB-7F61AA328B4E}" srcOrd="11" destOrd="0" presId="urn:microsoft.com/office/officeart/2008/layout/HorizontalMultiLevelHierarchy"/>
    <dgm:cxn modelId="{252207F0-2411-4749-A49D-0BB3695CF61E}" type="presParOf" srcId="{E876C330-71EF-444F-A4DB-7F61AA328B4E}" destId="{83324E93-31FD-9A44-AD07-6A50B2C32A5A}" srcOrd="0" destOrd="0" presId="urn:microsoft.com/office/officeart/2008/layout/HorizontalMultiLevelHierarchy"/>
    <dgm:cxn modelId="{3704CC18-E58F-4534-AFC2-A789BFEC01BA}" type="presParOf" srcId="{E876C330-71EF-444F-A4DB-7F61AA328B4E}" destId="{AE22CA13-38DC-834B-8BFE-9DDBAB08AD05}" srcOrd="1" destOrd="0" presId="urn:microsoft.com/office/officeart/2008/layout/HorizontalMultiLevelHierarchy"/>
    <dgm:cxn modelId="{04719240-ED25-4C2B-B958-FC332554B508}" type="presParOf" srcId="{723FED90-9899-5D47-B072-C31736295052}" destId="{95E0DA4D-072B-EA42-B4B6-931FE8A41151}" srcOrd="12" destOrd="0" presId="urn:microsoft.com/office/officeart/2008/layout/HorizontalMultiLevelHierarchy"/>
    <dgm:cxn modelId="{0084396B-5FDE-474D-BB4C-9DC559E74D05}" type="presParOf" srcId="{95E0DA4D-072B-EA42-B4B6-931FE8A41151}" destId="{51498E7D-1FCF-5846-B5A3-E09D6F01082F}" srcOrd="0" destOrd="0" presId="urn:microsoft.com/office/officeart/2008/layout/HorizontalMultiLevelHierarchy"/>
    <dgm:cxn modelId="{8D85ACA0-C8DA-4FCB-9988-402FD21A6071}" type="presParOf" srcId="{723FED90-9899-5D47-B072-C31736295052}" destId="{7C00FF3A-3C5C-4B4C-81EF-F332914252FA}" srcOrd="13" destOrd="0" presId="urn:microsoft.com/office/officeart/2008/layout/HorizontalMultiLevelHierarchy"/>
    <dgm:cxn modelId="{2B4A48AE-42E1-4C3D-9AF6-3F20AA134A52}" type="presParOf" srcId="{7C00FF3A-3C5C-4B4C-81EF-F332914252FA}" destId="{7BD5C0F8-79FF-F944-8746-9A1C5A8B96FE}" srcOrd="0" destOrd="0" presId="urn:microsoft.com/office/officeart/2008/layout/HorizontalMultiLevelHierarchy"/>
    <dgm:cxn modelId="{640D23CF-814E-4FCB-95B1-14C7C78B5E35}" type="presParOf" srcId="{7C00FF3A-3C5C-4B4C-81EF-F332914252FA}" destId="{9A0D9E4A-C359-C54C-AA80-02F80EE82347}"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A416E3-21F4-FE4F-9741-984E6905A753}"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US"/>
        </a:p>
      </dgm:t>
    </dgm:pt>
    <dgm:pt modelId="{E1B8E825-2BFF-324B-B5CA-328AB0B3056F}">
      <dgm:prSet/>
      <dgm:spPr/>
      <dgm:t>
        <a:bodyPr/>
        <a:lstStyle/>
        <a:p>
          <a:pPr rtl="0"/>
          <a:r>
            <a:rPr lang="en-CA" dirty="0" smtClean="0"/>
            <a:t>Geographical segments</a:t>
          </a:r>
          <a:endParaRPr lang="en-CA" dirty="0"/>
        </a:p>
      </dgm:t>
    </dgm:pt>
    <dgm:pt modelId="{976BDF68-8C6A-214C-8BA3-365DD37A930C}" type="parTrans" cxnId="{8278142C-91E8-914F-B700-52DC62ADE1BF}">
      <dgm:prSet/>
      <dgm:spPr/>
      <dgm:t>
        <a:bodyPr/>
        <a:lstStyle/>
        <a:p>
          <a:endParaRPr lang="en-US"/>
        </a:p>
      </dgm:t>
    </dgm:pt>
    <dgm:pt modelId="{8F5C12C3-B018-7D40-A5CF-633A5ACF4586}" type="sibTrans" cxnId="{8278142C-91E8-914F-B700-52DC62ADE1BF}">
      <dgm:prSet/>
      <dgm:spPr/>
      <dgm:t>
        <a:bodyPr/>
        <a:lstStyle/>
        <a:p>
          <a:endParaRPr lang="en-US"/>
        </a:p>
      </dgm:t>
    </dgm:pt>
    <dgm:pt modelId="{47B5AB2A-5353-3147-B73B-039DF5ECEF9E}">
      <dgm:prSet/>
      <dgm:spPr/>
      <dgm:t>
        <a:bodyPr/>
        <a:lstStyle/>
        <a:p>
          <a:pPr rtl="0"/>
          <a:r>
            <a:rPr lang="en-CA" smtClean="0"/>
            <a:t>Hong Kong</a:t>
          </a:r>
          <a:endParaRPr lang="en-CA"/>
        </a:p>
      </dgm:t>
    </dgm:pt>
    <dgm:pt modelId="{32302311-6648-9A49-9D28-EBF087C75E05}" type="parTrans" cxnId="{4C0D3317-3C5B-8248-981D-6433D098361F}">
      <dgm:prSet/>
      <dgm:spPr/>
      <dgm:t>
        <a:bodyPr/>
        <a:lstStyle/>
        <a:p>
          <a:endParaRPr lang="en-US"/>
        </a:p>
      </dgm:t>
    </dgm:pt>
    <dgm:pt modelId="{8940D306-A0EF-4444-8F0F-E651B35BFDA4}" type="sibTrans" cxnId="{4C0D3317-3C5B-8248-981D-6433D098361F}">
      <dgm:prSet/>
      <dgm:spPr/>
      <dgm:t>
        <a:bodyPr/>
        <a:lstStyle/>
        <a:p>
          <a:endParaRPr lang="en-US"/>
        </a:p>
      </dgm:t>
    </dgm:pt>
    <dgm:pt modelId="{46AABF61-E3E8-3D4F-BD51-106583DC2A00}">
      <dgm:prSet/>
      <dgm:spPr/>
      <dgm:t>
        <a:bodyPr/>
        <a:lstStyle/>
        <a:p>
          <a:pPr rtl="0"/>
          <a:r>
            <a:rPr lang="en-CA" smtClean="0"/>
            <a:t>Hong Kong island</a:t>
          </a:r>
          <a:endParaRPr lang="en-CA"/>
        </a:p>
      </dgm:t>
    </dgm:pt>
    <dgm:pt modelId="{3916B668-C99A-7C42-B47E-975B6C0E61A6}" type="parTrans" cxnId="{E1C472E5-6AE5-0F46-A741-082BEDA50ACE}">
      <dgm:prSet/>
      <dgm:spPr/>
      <dgm:t>
        <a:bodyPr/>
        <a:lstStyle/>
        <a:p>
          <a:endParaRPr lang="en-US"/>
        </a:p>
      </dgm:t>
    </dgm:pt>
    <dgm:pt modelId="{FCEF464D-C61D-FD42-9E84-E2D4D1295852}" type="sibTrans" cxnId="{E1C472E5-6AE5-0F46-A741-082BEDA50ACE}">
      <dgm:prSet/>
      <dgm:spPr/>
      <dgm:t>
        <a:bodyPr/>
        <a:lstStyle/>
        <a:p>
          <a:endParaRPr lang="en-US"/>
        </a:p>
      </dgm:t>
    </dgm:pt>
    <dgm:pt modelId="{8B70C0C0-A93C-EC4E-B695-15145E679AAC}">
      <dgm:prSet/>
      <dgm:spPr/>
      <dgm:t>
        <a:bodyPr/>
        <a:lstStyle/>
        <a:p>
          <a:pPr rtl="0"/>
          <a:r>
            <a:rPr lang="en-CA" smtClean="0"/>
            <a:t>Kowloon</a:t>
          </a:r>
          <a:endParaRPr lang="en-CA"/>
        </a:p>
      </dgm:t>
    </dgm:pt>
    <dgm:pt modelId="{D26CE1BE-7C0A-3E4D-87F9-9719288F9DBF}" type="parTrans" cxnId="{CE6CF315-A7BA-024B-88D6-A3AF54E572B6}">
      <dgm:prSet/>
      <dgm:spPr/>
      <dgm:t>
        <a:bodyPr/>
        <a:lstStyle/>
        <a:p>
          <a:endParaRPr lang="en-US"/>
        </a:p>
      </dgm:t>
    </dgm:pt>
    <dgm:pt modelId="{995D78FD-BCBE-5247-ABDF-F0169F8D46C5}" type="sibTrans" cxnId="{CE6CF315-A7BA-024B-88D6-A3AF54E572B6}">
      <dgm:prSet/>
      <dgm:spPr/>
      <dgm:t>
        <a:bodyPr/>
        <a:lstStyle/>
        <a:p>
          <a:endParaRPr lang="en-US"/>
        </a:p>
      </dgm:t>
    </dgm:pt>
    <dgm:pt modelId="{84085ECB-3031-7E4F-B76C-626F09B5E36C}">
      <dgm:prSet/>
      <dgm:spPr/>
      <dgm:t>
        <a:bodyPr/>
        <a:lstStyle/>
        <a:p>
          <a:pPr rtl="0"/>
          <a:r>
            <a:rPr lang="en-CA" smtClean="0"/>
            <a:t>New territories</a:t>
          </a:r>
          <a:endParaRPr lang="en-CA"/>
        </a:p>
      </dgm:t>
    </dgm:pt>
    <dgm:pt modelId="{3F5C46C9-F879-0E4B-9E97-D7D96488CEA2}" type="parTrans" cxnId="{896E95FB-B598-6B41-9451-859AFB02C1C4}">
      <dgm:prSet/>
      <dgm:spPr/>
      <dgm:t>
        <a:bodyPr/>
        <a:lstStyle/>
        <a:p>
          <a:endParaRPr lang="en-US"/>
        </a:p>
      </dgm:t>
    </dgm:pt>
    <dgm:pt modelId="{E905D4B3-EF13-BF43-B141-FF523A5BE807}" type="sibTrans" cxnId="{896E95FB-B598-6B41-9451-859AFB02C1C4}">
      <dgm:prSet/>
      <dgm:spPr/>
      <dgm:t>
        <a:bodyPr/>
        <a:lstStyle/>
        <a:p>
          <a:endParaRPr lang="en-US"/>
        </a:p>
      </dgm:t>
    </dgm:pt>
    <dgm:pt modelId="{15ACF8D0-C748-5E4F-8CB2-7CE44BB6DF52}">
      <dgm:prSet/>
      <dgm:spPr/>
      <dgm:t>
        <a:bodyPr/>
        <a:lstStyle/>
        <a:p>
          <a:pPr rtl="0"/>
          <a:r>
            <a:rPr lang="en-CA" smtClean="0"/>
            <a:t>Mainland China</a:t>
          </a:r>
          <a:endParaRPr lang="en-CA"/>
        </a:p>
      </dgm:t>
    </dgm:pt>
    <dgm:pt modelId="{E85E1E6C-C3F5-E047-B9B3-C7BF2914142D}" type="parTrans" cxnId="{29010185-CA86-034F-AEF5-31883A0FC484}">
      <dgm:prSet/>
      <dgm:spPr/>
      <dgm:t>
        <a:bodyPr/>
        <a:lstStyle/>
        <a:p>
          <a:endParaRPr lang="en-US"/>
        </a:p>
      </dgm:t>
    </dgm:pt>
    <dgm:pt modelId="{E7900DCD-72C7-9745-8521-C7A6BCDCAC97}" type="sibTrans" cxnId="{29010185-CA86-034F-AEF5-31883A0FC484}">
      <dgm:prSet/>
      <dgm:spPr/>
      <dgm:t>
        <a:bodyPr/>
        <a:lstStyle/>
        <a:p>
          <a:endParaRPr lang="en-US"/>
        </a:p>
      </dgm:t>
    </dgm:pt>
    <dgm:pt modelId="{92C0E802-F1A0-A744-A0A6-067D55B3182C}">
      <dgm:prSet/>
      <dgm:spPr/>
      <dgm:t>
        <a:bodyPr/>
        <a:lstStyle/>
        <a:p>
          <a:pPr rtl="0"/>
          <a:r>
            <a:rPr lang="en-CA" smtClean="0"/>
            <a:t>Shanghai</a:t>
          </a:r>
          <a:endParaRPr lang="en-CA"/>
        </a:p>
      </dgm:t>
    </dgm:pt>
    <dgm:pt modelId="{BA2994DB-8500-C44C-9DF7-6441681B7693}" type="parTrans" cxnId="{1916C17A-A2F5-6B47-878C-2D08DBA1EE5A}">
      <dgm:prSet/>
      <dgm:spPr/>
      <dgm:t>
        <a:bodyPr/>
        <a:lstStyle/>
        <a:p>
          <a:endParaRPr lang="en-US"/>
        </a:p>
      </dgm:t>
    </dgm:pt>
    <dgm:pt modelId="{0FD1FD4B-90A9-3144-A463-81527730240A}" type="sibTrans" cxnId="{1916C17A-A2F5-6B47-878C-2D08DBA1EE5A}">
      <dgm:prSet/>
      <dgm:spPr/>
      <dgm:t>
        <a:bodyPr/>
        <a:lstStyle/>
        <a:p>
          <a:endParaRPr lang="en-US"/>
        </a:p>
      </dgm:t>
    </dgm:pt>
    <dgm:pt modelId="{F9ACEAAA-90FD-E445-8D5E-A19DD5AB3047}">
      <dgm:prSet/>
      <dgm:spPr/>
      <dgm:t>
        <a:bodyPr/>
        <a:lstStyle/>
        <a:p>
          <a:pPr rtl="0"/>
          <a:r>
            <a:rPr lang="en-CA" smtClean="0"/>
            <a:t>Guangzhou</a:t>
          </a:r>
          <a:endParaRPr lang="en-CA"/>
        </a:p>
      </dgm:t>
    </dgm:pt>
    <dgm:pt modelId="{4BD46F06-3B0D-D147-84D4-402F194F987D}" type="parTrans" cxnId="{36236245-EA69-D044-8F78-7D8AEC5B84C3}">
      <dgm:prSet/>
      <dgm:spPr/>
      <dgm:t>
        <a:bodyPr/>
        <a:lstStyle/>
        <a:p>
          <a:endParaRPr lang="en-US"/>
        </a:p>
      </dgm:t>
    </dgm:pt>
    <dgm:pt modelId="{AC92D4A8-DD7A-C749-B2E6-DD60FB591410}" type="sibTrans" cxnId="{36236245-EA69-D044-8F78-7D8AEC5B84C3}">
      <dgm:prSet/>
      <dgm:spPr/>
      <dgm:t>
        <a:bodyPr/>
        <a:lstStyle/>
        <a:p>
          <a:endParaRPr lang="en-US"/>
        </a:p>
      </dgm:t>
    </dgm:pt>
    <dgm:pt modelId="{38F4B028-45A7-B341-A821-AEBCF438110E}">
      <dgm:prSet/>
      <dgm:spPr/>
      <dgm:t>
        <a:bodyPr/>
        <a:lstStyle/>
        <a:p>
          <a:pPr rtl="0"/>
          <a:r>
            <a:rPr lang="en-US" smtClean="0"/>
            <a:t>Anshan </a:t>
          </a:r>
          <a:endParaRPr lang="en-US"/>
        </a:p>
      </dgm:t>
    </dgm:pt>
    <dgm:pt modelId="{32E3E1A8-8DD6-A342-A5C3-C75182DE3FB8}" type="parTrans" cxnId="{FDD5020F-6F25-D941-8D29-880AD98D9F1F}">
      <dgm:prSet/>
      <dgm:spPr/>
      <dgm:t>
        <a:bodyPr/>
        <a:lstStyle/>
        <a:p>
          <a:endParaRPr lang="en-US"/>
        </a:p>
      </dgm:t>
    </dgm:pt>
    <dgm:pt modelId="{63523B25-BD9F-D444-9464-9693B6160A55}" type="sibTrans" cxnId="{FDD5020F-6F25-D941-8D29-880AD98D9F1F}">
      <dgm:prSet/>
      <dgm:spPr/>
      <dgm:t>
        <a:bodyPr/>
        <a:lstStyle/>
        <a:p>
          <a:endParaRPr lang="en-US"/>
        </a:p>
      </dgm:t>
    </dgm:pt>
    <dgm:pt modelId="{FDA5AC75-EBEE-F84E-8D2C-E1FD6AAE6CBF}">
      <dgm:prSet/>
      <dgm:spPr/>
      <dgm:t>
        <a:bodyPr/>
        <a:lstStyle/>
        <a:p>
          <a:pPr rtl="0"/>
          <a:r>
            <a:rPr lang="en-US" smtClean="0"/>
            <a:t>Changsha </a:t>
          </a:r>
          <a:endParaRPr lang="en-US"/>
        </a:p>
      </dgm:t>
    </dgm:pt>
    <dgm:pt modelId="{058FE829-463A-274B-B66A-1A81A3E63B75}" type="parTrans" cxnId="{D16FC5C8-D605-8146-9D1C-8556BA5C5ABE}">
      <dgm:prSet/>
      <dgm:spPr/>
      <dgm:t>
        <a:bodyPr/>
        <a:lstStyle/>
        <a:p>
          <a:endParaRPr lang="en-US"/>
        </a:p>
      </dgm:t>
    </dgm:pt>
    <dgm:pt modelId="{4365FD40-A264-9043-8A09-DE99CF21C6EB}" type="sibTrans" cxnId="{D16FC5C8-D605-8146-9D1C-8556BA5C5ABE}">
      <dgm:prSet/>
      <dgm:spPr/>
      <dgm:t>
        <a:bodyPr/>
        <a:lstStyle/>
        <a:p>
          <a:endParaRPr lang="en-US"/>
        </a:p>
      </dgm:t>
    </dgm:pt>
    <dgm:pt modelId="{1A1397FD-AE02-3549-A84C-6C55721E9FD7}">
      <dgm:prSet/>
      <dgm:spPr/>
      <dgm:t>
        <a:bodyPr/>
        <a:lstStyle/>
        <a:p>
          <a:pPr rtl="0"/>
          <a:r>
            <a:rPr lang="en-US" smtClean="0"/>
            <a:t>Chengdu </a:t>
          </a:r>
          <a:endParaRPr lang="en-US"/>
        </a:p>
      </dgm:t>
    </dgm:pt>
    <dgm:pt modelId="{9A0B1F5E-8F0F-BB41-AC96-A5E151401DB7}" type="parTrans" cxnId="{D1DEB264-FE69-0A41-B813-C2A71CC518FE}">
      <dgm:prSet/>
      <dgm:spPr/>
      <dgm:t>
        <a:bodyPr/>
        <a:lstStyle/>
        <a:p>
          <a:endParaRPr lang="en-US"/>
        </a:p>
      </dgm:t>
    </dgm:pt>
    <dgm:pt modelId="{2ED7AFB9-FFA6-3E49-8472-84E8239E49E5}" type="sibTrans" cxnId="{D1DEB264-FE69-0A41-B813-C2A71CC518FE}">
      <dgm:prSet/>
      <dgm:spPr/>
      <dgm:t>
        <a:bodyPr/>
        <a:lstStyle/>
        <a:p>
          <a:endParaRPr lang="en-US"/>
        </a:p>
      </dgm:t>
    </dgm:pt>
    <dgm:pt modelId="{3ED9D1C2-20B5-6B4F-A671-D809F7833872}">
      <dgm:prSet/>
      <dgm:spPr/>
      <dgm:t>
        <a:bodyPr/>
        <a:lstStyle/>
        <a:p>
          <a:pPr rtl="0"/>
          <a:r>
            <a:rPr lang="en-US" smtClean="0"/>
            <a:t>Chongqing </a:t>
          </a:r>
          <a:endParaRPr lang="en-US"/>
        </a:p>
      </dgm:t>
    </dgm:pt>
    <dgm:pt modelId="{94758D9F-BF09-984F-8D5C-248EB8189B37}" type="parTrans" cxnId="{CEBD168A-ED35-B240-A476-F9A7382F0137}">
      <dgm:prSet/>
      <dgm:spPr/>
      <dgm:t>
        <a:bodyPr/>
        <a:lstStyle/>
        <a:p>
          <a:endParaRPr lang="en-US"/>
        </a:p>
      </dgm:t>
    </dgm:pt>
    <dgm:pt modelId="{F845FD9C-9EA2-B44C-8AE6-27434662A60C}" type="sibTrans" cxnId="{CEBD168A-ED35-B240-A476-F9A7382F0137}">
      <dgm:prSet/>
      <dgm:spPr/>
      <dgm:t>
        <a:bodyPr/>
        <a:lstStyle/>
        <a:p>
          <a:endParaRPr lang="en-US"/>
        </a:p>
      </dgm:t>
    </dgm:pt>
    <dgm:pt modelId="{70C67805-5A71-114A-B14D-D463842E31EC}">
      <dgm:prSet/>
      <dgm:spPr/>
      <dgm:t>
        <a:bodyPr/>
        <a:lstStyle/>
        <a:p>
          <a:pPr rtl="0"/>
          <a:r>
            <a:rPr lang="en-US" smtClean="0"/>
            <a:t>Nanjing </a:t>
          </a:r>
          <a:endParaRPr lang="en-US"/>
        </a:p>
      </dgm:t>
    </dgm:pt>
    <dgm:pt modelId="{FEC9DE9A-9F3F-D14C-B224-2BC0FD756493}" type="parTrans" cxnId="{A02B2A4D-8659-304A-9237-8CC810375A13}">
      <dgm:prSet/>
      <dgm:spPr/>
      <dgm:t>
        <a:bodyPr/>
        <a:lstStyle/>
        <a:p>
          <a:endParaRPr lang="en-US"/>
        </a:p>
      </dgm:t>
    </dgm:pt>
    <dgm:pt modelId="{960F9255-3297-4C4F-A075-AB2E456325C6}" type="sibTrans" cxnId="{A02B2A4D-8659-304A-9237-8CC810375A13}">
      <dgm:prSet/>
      <dgm:spPr/>
      <dgm:t>
        <a:bodyPr/>
        <a:lstStyle/>
        <a:p>
          <a:endParaRPr lang="en-US"/>
        </a:p>
      </dgm:t>
    </dgm:pt>
    <dgm:pt modelId="{E828A919-B914-DB4C-86B9-E02112364648}">
      <dgm:prSet/>
      <dgm:spPr/>
      <dgm:t>
        <a:bodyPr/>
        <a:lstStyle/>
        <a:p>
          <a:pPr rtl="0"/>
          <a:r>
            <a:rPr lang="en-US" smtClean="0"/>
            <a:t>Shenyang </a:t>
          </a:r>
          <a:endParaRPr lang="en-US"/>
        </a:p>
      </dgm:t>
    </dgm:pt>
    <dgm:pt modelId="{99009A2C-23C6-6945-A42A-2C3D12C53A11}" type="parTrans" cxnId="{FA07A3B2-56E7-D64D-925B-D75E6AFF3662}">
      <dgm:prSet/>
      <dgm:spPr/>
      <dgm:t>
        <a:bodyPr/>
        <a:lstStyle/>
        <a:p>
          <a:endParaRPr lang="en-US"/>
        </a:p>
      </dgm:t>
    </dgm:pt>
    <dgm:pt modelId="{968E079B-C0D3-0642-ADAC-9559015B4ED8}" type="sibTrans" cxnId="{FA07A3B2-56E7-D64D-925B-D75E6AFF3662}">
      <dgm:prSet/>
      <dgm:spPr/>
      <dgm:t>
        <a:bodyPr/>
        <a:lstStyle/>
        <a:p>
          <a:endParaRPr lang="en-US"/>
        </a:p>
      </dgm:t>
    </dgm:pt>
    <dgm:pt modelId="{D3182535-976D-5C41-AD48-7F3F8C228FE9}">
      <dgm:prSet/>
      <dgm:spPr/>
      <dgm:t>
        <a:bodyPr/>
        <a:lstStyle/>
        <a:p>
          <a:pPr rtl="0"/>
          <a:r>
            <a:rPr lang="en-US" smtClean="0"/>
            <a:t>Suzhou </a:t>
          </a:r>
          <a:endParaRPr lang="en-US"/>
        </a:p>
      </dgm:t>
    </dgm:pt>
    <dgm:pt modelId="{325B0BA7-97BE-9142-AF0C-C05BAF7D1A72}" type="parTrans" cxnId="{116474F2-ADD6-C44D-A092-431EFE41E3A4}">
      <dgm:prSet/>
      <dgm:spPr/>
      <dgm:t>
        <a:bodyPr/>
        <a:lstStyle/>
        <a:p>
          <a:endParaRPr lang="en-US"/>
        </a:p>
      </dgm:t>
    </dgm:pt>
    <dgm:pt modelId="{C2BAAF90-76D9-EF49-A654-E2ACC3D41C8D}" type="sibTrans" cxnId="{116474F2-ADD6-C44D-A092-431EFE41E3A4}">
      <dgm:prSet/>
      <dgm:spPr/>
      <dgm:t>
        <a:bodyPr/>
        <a:lstStyle/>
        <a:p>
          <a:endParaRPr lang="en-US"/>
        </a:p>
      </dgm:t>
    </dgm:pt>
    <dgm:pt modelId="{29A66EC1-A88C-0443-8551-7632353EDF1A}">
      <dgm:prSet/>
      <dgm:spPr/>
      <dgm:t>
        <a:bodyPr/>
        <a:lstStyle/>
        <a:p>
          <a:pPr rtl="0"/>
          <a:r>
            <a:rPr lang="en-US" smtClean="0"/>
            <a:t>Xian </a:t>
          </a:r>
          <a:endParaRPr lang="en-US"/>
        </a:p>
      </dgm:t>
    </dgm:pt>
    <dgm:pt modelId="{8E86E0CB-60BD-0446-A985-357241711FEA}" type="parTrans" cxnId="{D716A9E5-B936-0349-AA55-64055D9C9D10}">
      <dgm:prSet/>
      <dgm:spPr/>
      <dgm:t>
        <a:bodyPr/>
        <a:lstStyle/>
        <a:p>
          <a:endParaRPr lang="en-US"/>
        </a:p>
      </dgm:t>
    </dgm:pt>
    <dgm:pt modelId="{0783E829-A87C-F942-8FB5-F410BFED0566}" type="sibTrans" cxnId="{D716A9E5-B936-0349-AA55-64055D9C9D10}">
      <dgm:prSet/>
      <dgm:spPr/>
      <dgm:t>
        <a:bodyPr/>
        <a:lstStyle/>
        <a:p>
          <a:endParaRPr lang="en-US"/>
        </a:p>
      </dgm:t>
    </dgm:pt>
    <dgm:pt modelId="{4ED70FDB-0932-2241-BAC8-D5D9D9E5338A}">
      <dgm:prSet/>
      <dgm:spPr/>
      <dgm:t>
        <a:bodyPr/>
        <a:lstStyle/>
        <a:p>
          <a:pPr rtl="0"/>
          <a:r>
            <a:rPr lang="en-US" smtClean="0"/>
            <a:t>Xuzhou </a:t>
          </a:r>
          <a:endParaRPr lang="en-US"/>
        </a:p>
      </dgm:t>
    </dgm:pt>
    <dgm:pt modelId="{7B3D8D49-25D4-0745-A9B2-A9760B8B6426}" type="parTrans" cxnId="{6A67DFC8-CFC5-1245-A53D-77CE5FD6AEA8}">
      <dgm:prSet/>
      <dgm:spPr/>
      <dgm:t>
        <a:bodyPr/>
        <a:lstStyle/>
        <a:p>
          <a:endParaRPr lang="en-US"/>
        </a:p>
      </dgm:t>
    </dgm:pt>
    <dgm:pt modelId="{9B7A4C51-535C-DB41-9EFB-5D5F89B0034F}" type="sibTrans" cxnId="{6A67DFC8-CFC5-1245-A53D-77CE5FD6AEA8}">
      <dgm:prSet/>
      <dgm:spPr/>
      <dgm:t>
        <a:bodyPr/>
        <a:lstStyle/>
        <a:p>
          <a:endParaRPr lang="en-US"/>
        </a:p>
      </dgm:t>
    </dgm:pt>
    <dgm:pt modelId="{460E6A0D-534F-4B40-AC42-64D2FE1D557D}">
      <dgm:prSet/>
      <dgm:spPr/>
      <dgm:t>
        <a:bodyPr/>
        <a:lstStyle/>
        <a:p>
          <a:pPr rtl="0"/>
          <a:r>
            <a:rPr lang="en-US" smtClean="0"/>
            <a:t>Yixing</a:t>
          </a:r>
          <a:endParaRPr lang="en-US"/>
        </a:p>
      </dgm:t>
    </dgm:pt>
    <dgm:pt modelId="{D4DAAE5B-0EF5-3342-A6C6-BB47434ADD6A}" type="parTrans" cxnId="{43776C0F-7DCE-C54B-8443-71708C9B1B47}">
      <dgm:prSet/>
      <dgm:spPr/>
      <dgm:t>
        <a:bodyPr/>
        <a:lstStyle/>
        <a:p>
          <a:endParaRPr lang="en-US"/>
        </a:p>
      </dgm:t>
    </dgm:pt>
    <dgm:pt modelId="{506B970D-AA2F-C44D-ADB9-8C2BB754CE4E}" type="sibTrans" cxnId="{43776C0F-7DCE-C54B-8443-71708C9B1B47}">
      <dgm:prSet/>
      <dgm:spPr/>
      <dgm:t>
        <a:bodyPr/>
        <a:lstStyle/>
        <a:p>
          <a:endParaRPr lang="en-US"/>
        </a:p>
      </dgm:t>
    </dgm:pt>
    <dgm:pt modelId="{B8F7D1A8-F0F3-1A4E-85F9-CB964E720C68}" type="pres">
      <dgm:prSet presAssocID="{79A416E3-21F4-FE4F-9741-984E6905A753}" presName="Name0" presStyleCnt="0">
        <dgm:presLayoutVars>
          <dgm:chPref val="1"/>
          <dgm:dir/>
          <dgm:animOne val="branch"/>
          <dgm:animLvl val="lvl"/>
          <dgm:resizeHandles val="exact"/>
        </dgm:presLayoutVars>
      </dgm:prSet>
      <dgm:spPr/>
      <dgm:t>
        <a:bodyPr/>
        <a:lstStyle/>
        <a:p>
          <a:endParaRPr lang="en-US"/>
        </a:p>
      </dgm:t>
    </dgm:pt>
    <dgm:pt modelId="{3309499B-427C-2742-997D-219BB30DE9EC}" type="pres">
      <dgm:prSet presAssocID="{E1B8E825-2BFF-324B-B5CA-328AB0B3056F}" presName="root1" presStyleCnt="0"/>
      <dgm:spPr/>
      <dgm:t>
        <a:bodyPr/>
        <a:lstStyle/>
        <a:p>
          <a:endParaRPr lang="en-US"/>
        </a:p>
      </dgm:t>
    </dgm:pt>
    <dgm:pt modelId="{087DF7C4-D2DC-414F-AB49-8BC76AEA2708}" type="pres">
      <dgm:prSet presAssocID="{E1B8E825-2BFF-324B-B5CA-328AB0B3056F}" presName="LevelOneTextNode" presStyleLbl="node0" presStyleIdx="0" presStyleCnt="1">
        <dgm:presLayoutVars>
          <dgm:chPref val="3"/>
        </dgm:presLayoutVars>
      </dgm:prSet>
      <dgm:spPr/>
      <dgm:t>
        <a:bodyPr/>
        <a:lstStyle/>
        <a:p>
          <a:endParaRPr lang="en-US"/>
        </a:p>
      </dgm:t>
    </dgm:pt>
    <dgm:pt modelId="{33359595-E91B-9940-A93F-D3AA89DD91DB}" type="pres">
      <dgm:prSet presAssocID="{E1B8E825-2BFF-324B-B5CA-328AB0B3056F}" presName="level2hierChild" presStyleCnt="0"/>
      <dgm:spPr/>
      <dgm:t>
        <a:bodyPr/>
        <a:lstStyle/>
        <a:p>
          <a:endParaRPr lang="en-US"/>
        </a:p>
      </dgm:t>
    </dgm:pt>
    <dgm:pt modelId="{917B9DA6-DE3B-9747-892E-26FFACB89A09}" type="pres">
      <dgm:prSet presAssocID="{32302311-6648-9A49-9D28-EBF087C75E05}" presName="conn2-1" presStyleLbl="parChTrans1D2" presStyleIdx="0" presStyleCnt="2"/>
      <dgm:spPr/>
      <dgm:t>
        <a:bodyPr/>
        <a:lstStyle/>
        <a:p>
          <a:endParaRPr lang="en-US"/>
        </a:p>
      </dgm:t>
    </dgm:pt>
    <dgm:pt modelId="{9A241D70-6B2C-854D-8045-84E9A8FA0937}" type="pres">
      <dgm:prSet presAssocID="{32302311-6648-9A49-9D28-EBF087C75E05}" presName="connTx" presStyleLbl="parChTrans1D2" presStyleIdx="0" presStyleCnt="2"/>
      <dgm:spPr/>
      <dgm:t>
        <a:bodyPr/>
        <a:lstStyle/>
        <a:p>
          <a:endParaRPr lang="en-US"/>
        </a:p>
      </dgm:t>
    </dgm:pt>
    <dgm:pt modelId="{2EDF038E-5335-D14F-827C-7CB4C0E9F6D7}" type="pres">
      <dgm:prSet presAssocID="{47B5AB2A-5353-3147-B73B-039DF5ECEF9E}" presName="root2" presStyleCnt="0"/>
      <dgm:spPr/>
      <dgm:t>
        <a:bodyPr/>
        <a:lstStyle/>
        <a:p>
          <a:endParaRPr lang="en-US"/>
        </a:p>
      </dgm:t>
    </dgm:pt>
    <dgm:pt modelId="{3675D660-2FBD-3B4B-A278-123981C3A07F}" type="pres">
      <dgm:prSet presAssocID="{47B5AB2A-5353-3147-B73B-039DF5ECEF9E}" presName="LevelTwoTextNode" presStyleLbl="node2" presStyleIdx="0" presStyleCnt="2">
        <dgm:presLayoutVars>
          <dgm:chPref val="3"/>
        </dgm:presLayoutVars>
      </dgm:prSet>
      <dgm:spPr/>
      <dgm:t>
        <a:bodyPr/>
        <a:lstStyle/>
        <a:p>
          <a:endParaRPr lang="en-US"/>
        </a:p>
      </dgm:t>
    </dgm:pt>
    <dgm:pt modelId="{89E689CD-4583-3F41-B115-50B7A5B83114}" type="pres">
      <dgm:prSet presAssocID="{47B5AB2A-5353-3147-B73B-039DF5ECEF9E}" presName="level3hierChild" presStyleCnt="0"/>
      <dgm:spPr/>
      <dgm:t>
        <a:bodyPr/>
        <a:lstStyle/>
        <a:p>
          <a:endParaRPr lang="en-US"/>
        </a:p>
      </dgm:t>
    </dgm:pt>
    <dgm:pt modelId="{EF4667FA-88D8-A047-A9EB-56DED72737F7}" type="pres">
      <dgm:prSet presAssocID="{3916B668-C99A-7C42-B47E-975B6C0E61A6}" presName="conn2-1" presStyleLbl="parChTrans1D3" presStyleIdx="0" presStyleCnt="15"/>
      <dgm:spPr/>
      <dgm:t>
        <a:bodyPr/>
        <a:lstStyle/>
        <a:p>
          <a:endParaRPr lang="en-US"/>
        </a:p>
      </dgm:t>
    </dgm:pt>
    <dgm:pt modelId="{10F93F8A-0CBA-354E-AF82-2ADC4B92AD26}" type="pres">
      <dgm:prSet presAssocID="{3916B668-C99A-7C42-B47E-975B6C0E61A6}" presName="connTx" presStyleLbl="parChTrans1D3" presStyleIdx="0" presStyleCnt="15"/>
      <dgm:spPr/>
      <dgm:t>
        <a:bodyPr/>
        <a:lstStyle/>
        <a:p>
          <a:endParaRPr lang="en-US"/>
        </a:p>
      </dgm:t>
    </dgm:pt>
    <dgm:pt modelId="{253FB469-3F97-4E4C-AC03-136F095609E1}" type="pres">
      <dgm:prSet presAssocID="{46AABF61-E3E8-3D4F-BD51-106583DC2A00}" presName="root2" presStyleCnt="0"/>
      <dgm:spPr/>
      <dgm:t>
        <a:bodyPr/>
        <a:lstStyle/>
        <a:p>
          <a:endParaRPr lang="en-US"/>
        </a:p>
      </dgm:t>
    </dgm:pt>
    <dgm:pt modelId="{869684CA-FF4C-E74A-B28E-7AA6CDDDF6FF}" type="pres">
      <dgm:prSet presAssocID="{46AABF61-E3E8-3D4F-BD51-106583DC2A00}" presName="LevelTwoTextNode" presStyleLbl="node3" presStyleIdx="0" presStyleCnt="15">
        <dgm:presLayoutVars>
          <dgm:chPref val="3"/>
        </dgm:presLayoutVars>
      </dgm:prSet>
      <dgm:spPr/>
      <dgm:t>
        <a:bodyPr/>
        <a:lstStyle/>
        <a:p>
          <a:endParaRPr lang="en-US"/>
        </a:p>
      </dgm:t>
    </dgm:pt>
    <dgm:pt modelId="{BD02F239-BCF6-3E4B-B491-13D8287CF776}" type="pres">
      <dgm:prSet presAssocID="{46AABF61-E3E8-3D4F-BD51-106583DC2A00}" presName="level3hierChild" presStyleCnt="0"/>
      <dgm:spPr/>
      <dgm:t>
        <a:bodyPr/>
        <a:lstStyle/>
        <a:p>
          <a:endParaRPr lang="en-US"/>
        </a:p>
      </dgm:t>
    </dgm:pt>
    <dgm:pt modelId="{6C3D2E32-E434-8A4A-B3D1-95A5A3807745}" type="pres">
      <dgm:prSet presAssocID="{D26CE1BE-7C0A-3E4D-87F9-9719288F9DBF}" presName="conn2-1" presStyleLbl="parChTrans1D3" presStyleIdx="1" presStyleCnt="15"/>
      <dgm:spPr/>
      <dgm:t>
        <a:bodyPr/>
        <a:lstStyle/>
        <a:p>
          <a:endParaRPr lang="en-US"/>
        </a:p>
      </dgm:t>
    </dgm:pt>
    <dgm:pt modelId="{23E7EB88-FAB9-5C44-B9FD-1C02F1578222}" type="pres">
      <dgm:prSet presAssocID="{D26CE1BE-7C0A-3E4D-87F9-9719288F9DBF}" presName="connTx" presStyleLbl="parChTrans1D3" presStyleIdx="1" presStyleCnt="15"/>
      <dgm:spPr/>
      <dgm:t>
        <a:bodyPr/>
        <a:lstStyle/>
        <a:p>
          <a:endParaRPr lang="en-US"/>
        </a:p>
      </dgm:t>
    </dgm:pt>
    <dgm:pt modelId="{72815EF6-9BE1-D546-9BAD-D697FA896EEB}" type="pres">
      <dgm:prSet presAssocID="{8B70C0C0-A93C-EC4E-B695-15145E679AAC}" presName="root2" presStyleCnt="0"/>
      <dgm:spPr/>
      <dgm:t>
        <a:bodyPr/>
        <a:lstStyle/>
        <a:p>
          <a:endParaRPr lang="en-US"/>
        </a:p>
      </dgm:t>
    </dgm:pt>
    <dgm:pt modelId="{B477E12E-4510-7043-91E4-A08F35344255}" type="pres">
      <dgm:prSet presAssocID="{8B70C0C0-A93C-EC4E-B695-15145E679AAC}" presName="LevelTwoTextNode" presStyleLbl="node3" presStyleIdx="1" presStyleCnt="15">
        <dgm:presLayoutVars>
          <dgm:chPref val="3"/>
        </dgm:presLayoutVars>
      </dgm:prSet>
      <dgm:spPr/>
      <dgm:t>
        <a:bodyPr/>
        <a:lstStyle/>
        <a:p>
          <a:endParaRPr lang="en-US"/>
        </a:p>
      </dgm:t>
    </dgm:pt>
    <dgm:pt modelId="{46D1547A-C2B8-F147-93B2-29C439185A64}" type="pres">
      <dgm:prSet presAssocID="{8B70C0C0-A93C-EC4E-B695-15145E679AAC}" presName="level3hierChild" presStyleCnt="0"/>
      <dgm:spPr/>
      <dgm:t>
        <a:bodyPr/>
        <a:lstStyle/>
        <a:p>
          <a:endParaRPr lang="en-US"/>
        </a:p>
      </dgm:t>
    </dgm:pt>
    <dgm:pt modelId="{A0BABBB7-6DF8-EC44-ABC0-548984222AF1}" type="pres">
      <dgm:prSet presAssocID="{3F5C46C9-F879-0E4B-9E97-D7D96488CEA2}" presName="conn2-1" presStyleLbl="parChTrans1D3" presStyleIdx="2" presStyleCnt="15"/>
      <dgm:spPr/>
      <dgm:t>
        <a:bodyPr/>
        <a:lstStyle/>
        <a:p>
          <a:endParaRPr lang="en-US"/>
        </a:p>
      </dgm:t>
    </dgm:pt>
    <dgm:pt modelId="{8C3D30BC-A397-AE44-9FC5-A86069411346}" type="pres">
      <dgm:prSet presAssocID="{3F5C46C9-F879-0E4B-9E97-D7D96488CEA2}" presName="connTx" presStyleLbl="parChTrans1D3" presStyleIdx="2" presStyleCnt="15"/>
      <dgm:spPr/>
      <dgm:t>
        <a:bodyPr/>
        <a:lstStyle/>
        <a:p>
          <a:endParaRPr lang="en-US"/>
        </a:p>
      </dgm:t>
    </dgm:pt>
    <dgm:pt modelId="{BF9ED396-62D7-9641-965C-CE226EA2334A}" type="pres">
      <dgm:prSet presAssocID="{84085ECB-3031-7E4F-B76C-626F09B5E36C}" presName="root2" presStyleCnt="0"/>
      <dgm:spPr/>
      <dgm:t>
        <a:bodyPr/>
        <a:lstStyle/>
        <a:p>
          <a:endParaRPr lang="en-US"/>
        </a:p>
      </dgm:t>
    </dgm:pt>
    <dgm:pt modelId="{A2467219-BE14-2840-8402-32E2F3B86663}" type="pres">
      <dgm:prSet presAssocID="{84085ECB-3031-7E4F-B76C-626F09B5E36C}" presName="LevelTwoTextNode" presStyleLbl="node3" presStyleIdx="2" presStyleCnt="15">
        <dgm:presLayoutVars>
          <dgm:chPref val="3"/>
        </dgm:presLayoutVars>
      </dgm:prSet>
      <dgm:spPr/>
      <dgm:t>
        <a:bodyPr/>
        <a:lstStyle/>
        <a:p>
          <a:endParaRPr lang="en-US"/>
        </a:p>
      </dgm:t>
    </dgm:pt>
    <dgm:pt modelId="{38BA7B44-4D9E-E546-B24F-999ED81CCE62}" type="pres">
      <dgm:prSet presAssocID="{84085ECB-3031-7E4F-B76C-626F09B5E36C}" presName="level3hierChild" presStyleCnt="0"/>
      <dgm:spPr/>
      <dgm:t>
        <a:bodyPr/>
        <a:lstStyle/>
        <a:p>
          <a:endParaRPr lang="en-US"/>
        </a:p>
      </dgm:t>
    </dgm:pt>
    <dgm:pt modelId="{79C8C537-4654-EA48-8987-D230B73FF491}" type="pres">
      <dgm:prSet presAssocID="{E85E1E6C-C3F5-E047-B9B3-C7BF2914142D}" presName="conn2-1" presStyleLbl="parChTrans1D2" presStyleIdx="1" presStyleCnt="2"/>
      <dgm:spPr/>
      <dgm:t>
        <a:bodyPr/>
        <a:lstStyle/>
        <a:p>
          <a:endParaRPr lang="en-US"/>
        </a:p>
      </dgm:t>
    </dgm:pt>
    <dgm:pt modelId="{B4FB76E1-D3A2-A74B-8E38-A9E1B5EF6A66}" type="pres">
      <dgm:prSet presAssocID="{E85E1E6C-C3F5-E047-B9B3-C7BF2914142D}" presName="connTx" presStyleLbl="parChTrans1D2" presStyleIdx="1" presStyleCnt="2"/>
      <dgm:spPr/>
      <dgm:t>
        <a:bodyPr/>
        <a:lstStyle/>
        <a:p>
          <a:endParaRPr lang="en-US"/>
        </a:p>
      </dgm:t>
    </dgm:pt>
    <dgm:pt modelId="{A04D0C7E-06E7-944D-B873-A8910F472166}" type="pres">
      <dgm:prSet presAssocID="{15ACF8D0-C748-5E4F-8CB2-7CE44BB6DF52}" presName="root2" presStyleCnt="0"/>
      <dgm:spPr/>
      <dgm:t>
        <a:bodyPr/>
        <a:lstStyle/>
        <a:p>
          <a:endParaRPr lang="en-US"/>
        </a:p>
      </dgm:t>
    </dgm:pt>
    <dgm:pt modelId="{66F063F4-C5DD-2347-A750-F7E5F5BB3471}" type="pres">
      <dgm:prSet presAssocID="{15ACF8D0-C748-5E4F-8CB2-7CE44BB6DF52}" presName="LevelTwoTextNode" presStyleLbl="node2" presStyleIdx="1" presStyleCnt="2">
        <dgm:presLayoutVars>
          <dgm:chPref val="3"/>
        </dgm:presLayoutVars>
      </dgm:prSet>
      <dgm:spPr/>
      <dgm:t>
        <a:bodyPr/>
        <a:lstStyle/>
        <a:p>
          <a:endParaRPr lang="en-US"/>
        </a:p>
      </dgm:t>
    </dgm:pt>
    <dgm:pt modelId="{39B176C8-DEBD-5B47-90DF-6131F7E9A735}" type="pres">
      <dgm:prSet presAssocID="{15ACF8D0-C748-5E4F-8CB2-7CE44BB6DF52}" presName="level3hierChild" presStyleCnt="0"/>
      <dgm:spPr/>
      <dgm:t>
        <a:bodyPr/>
        <a:lstStyle/>
        <a:p>
          <a:endParaRPr lang="en-US"/>
        </a:p>
      </dgm:t>
    </dgm:pt>
    <dgm:pt modelId="{2C5FACFD-6A05-E448-ABF6-74C7E10C42FE}" type="pres">
      <dgm:prSet presAssocID="{BA2994DB-8500-C44C-9DF7-6441681B7693}" presName="conn2-1" presStyleLbl="parChTrans1D3" presStyleIdx="3" presStyleCnt="15"/>
      <dgm:spPr/>
      <dgm:t>
        <a:bodyPr/>
        <a:lstStyle/>
        <a:p>
          <a:endParaRPr lang="en-US"/>
        </a:p>
      </dgm:t>
    </dgm:pt>
    <dgm:pt modelId="{D813BADC-5CB6-3344-B9F7-E16C91D5FA53}" type="pres">
      <dgm:prSet presAssocID="{BA2994DB-8500-C44C-9DF7-6441681B7693}" presName="connTx" presStyleLbl="parChTrans1D3" presStyleIdx="3" presStyleCnt="15"/>
      <dgm:spPr/>
      <dgm:t>
        <a:bodyPr/>
        <a:lstStyle/>
        <a:p>
          <a:endParaRPr lang="en-US"/>
        </a:p>
      </dgm:t>
    </dgm:pt>
    <dgm:pt modelId="{2AECFDF6-2534-C84B-9684-315F75E6E644}" type="pres">
      <dgm:prSet presAssocID="{92C0E802-F1A0-A744-A0A6-067D55B3182C}" presName="root2" presStyleCnt="0"/>
      <dgm:spPr/>
      <dgm:t>
        <a:bodyPr/>
        <a:lstStyle/>
        <a:p>
          <a:endParaRPr lang="en-US"/>
        </a:p>
      </dgm:t>
    </dgm:pt>
    <dgm:pt modelId="{44282453-0D1D-734D-AB02-6DB0BB4E1B30}" type="pres">
      <dgm:prSet presAssocID="{92C0E802-F1A0-A744-A0A6-067D55B3182C}" presName="LevelTwoTextNode" presStyleLbl="node3" presStyleIdx="3" presStyleCnt="15">
        <dgm:presLayoutVars>
          <dgm:chPref val="3"/>
        </dgm:presLayoutVars>
      </dgm:prSet>
      <dgm:spPr/>
      <dgm:t>
        <a:bodyPr/>
        <a:lstStyle/>
        <a:p>
          <a:endParaRPr lang="en-US"/>
        </a:p>
      </dgm:t>
    </dgm:pt>
    <dgm:pt modelId="{D426627B-4621-774D-A307-CC4867C23CBF}" type="pres">
      <dgm:prSet presAssocID="{92C0E802-F1A0-A744-A0A6-067D55B3182C}" presName="level3hierChild" presStyleCnt="0"/>
      <dgm:spPr/>
      <dgm:t>
        <a:bodyPr/>
        <a:lstStyle/>
        <a:p>
          <a:endParaRPr lang="en-US"/>
        </a:p>
      </dgm:t>
    </dgm:pt>
    <dgm:pt modelId="{95680DC4-4F94-7B43-8357-C8C8883F0C06}" type="pres">
      <dgm:prSet presAssocID="{4BD46F06-3B0D-D147-84D4-402F194F987D}" presName="conn2-1" presStyleLbl="parChTrans1D3" presStyleIdx="4" presStyleCnt="15"/>
      <dgm:spPr/>
      <dgm:t>
        <a:bodyPr/>
        <a:lstStyle/>
        <a:p>
          <a:endParaRPr lang="en-US"/>
        </a:p>
      </dgm:t>
    </dgm:pt>
    <dgm:pt modelId="{AB0A1E9A-72B4-B942-9119-454BE1C86AE4}" type="pres">
      <dgm:prSet presAssocID="{4BD46F06-3B0D-D147-84D4-402F194F987D}" presName="connTx" presStyleLbl="parChTrans1D3" presStyleIdx="4" presStyleCnt="15"/>
      <dgm:spPr/>
      <dgm:t>
        <a:bodyPr/>
        <a:lstStyle/>
        <a:p>
          <a:endParaRPr lang="en-US"/>
        </a:p>
      </dgm:t>
    </dgm:pt>
    <dgm:pt modelId="{C6F4B288-9959-0545-AB52-5B3C4505A0B6}" type="pres">
      <dgm:prSet presAssocID="{F9ACEAAA-90FD-E445-8D5E-A19DD5AB3047}" presName="root2" presStyleCnt="0"/>
      <dgm:spPr/>
      <dgm:t>
        <a:bodyPr/>
        <a:lstStyle/>
        <a:p>
          <a:endParaRPr lang="en-US"/>
        </a:p>
      </dgm:t>
    </dgm:pt>
    <dgm:pt modelId="{A83DA732-0E29-514A-83B6-DCA068EF26E8}" type="pres">
      <dgm:prSet presAssocID="{F9ACEAAA-90FD-E445-8D5E-A19DD5AB3047}" presName="LevelTwoTextNode" presStyleLbl="node3" presStyleIdx="4" presStyleCnt="15">
        <dgm:presLayoutVars>
          <dgm:chPref val="3"/>
        </dgm:presLayoutVars>
      </dgm:prSet>
      <dgm:spPr/>
      <dgm:t>
        <a:bodyPr/>
        <a:lstStyle/>
        <a:p>
          <a:endParaRPr lang="en-US"/>
        </a:p>
      </dgm:t>
    </dgm:pt>
    <dgm:pt modelId="{A9D4735C-E3F6-7547-8FED-7E44CA782BA0}" type="pres">
      <dgm:prSet presAssocID="{F9ACEAAA-90FD-E445-8D5E-A19DD5AB3047}" presName="level3hierChild" presStyleCnt="0"/>
      <dgm:spPr/>
      <dgm:t>
        <a:bodyPr/>
        <a:lstStyle/>
        <a:p>
          <a:endParaRPr lang="en-US"/>
        </a:p>
      </dgm:t>
    </dgm:pt>
    <dgm:pt modelId="{FF162382-EC41-2C48-B14E-920F29FFF5F4}" type="pres">
      <dgm:prSet presAssocID="{32E3E1A8-8DD6-A342-A5C3-C75182DE3FB8}" presName="conn2-1" presStyleLbl="parChTrans1D3" presStyleIdx="5" presStyleCnt="15"/>
      <dgm:spPr/>
      <dgm:t>
        <a:bodyPr/>
        <a:lstStyle/>
        <a:p>
          <a:endParaRPr lang="en-US"/>
        </a:p>
      </dgm:t>
    </dgm:pt>
    <dgm:pt modelId="{4F4C2EF1-74C4-3C42-8133-D1970A508CFF}" type="pres">
      <dgm:prSet presAssocID="{32E3E1A8-8DD6-A342-A5C3-C75182DE3FB8}" presName="connTx" presStyleLbl="parChTrans1D3" presStyleIdx="5" presStyleCnt="15"/>
      <dgm:spPr/>
      <dgm:t>
        <a:bodyPr/>
        <a:lstStyle/>
        <a:p>
          <a:endParaRPr lang="en-US"/>
        </a:p>
      </dgm:t>
    </dgm:pt>
    <dgm:pt modelId="{7A6C2801-C65D-0C47-94E3-B68CA934F9DE}" type="pres">
      <dgm:prSet presAssocID="{38F4B028-45A7-B341-A821-AEBCF438110E}" presName="root2" presStyleCnt="0"/>
      <dgm:spPr/>
      <dgm:t>
        <a:bodyPr/>
        <a:lstStyle/>
        <a:p>
          <a:endParaRPr lang="en-US"/>
        </a:p>
      </dgm:t>
    </dgm:pt>
    <dgm:pt modelId="{9B076BCE-A58D-4E4D-82BD-85A92D450922}" type="pres">
      <dgm:prSet presAssocID="{38F4B028-45A7-B341-A821-AEBCF438110E}" presName="LevelTwoTextNode" presStyleLbl="node3" presStyleIdx="5" presStyleCnt="15">
        <dgm:presLayoutVars>
          <dgm:chPref val="3"/>
        </dgm:presLayoutVars>
      </dgm:prSet>
      <dgm:spPr/>
      <dgm:t>
        <a:bodyPr/>
        <a:lstStyle/>
        <a:p>
          <a:endParaRPr lang="en-US"/>
        </a:p>
      </dgm:t>
    </dgm:pt>
    <dgm:pt modelId="{B0F6E1E1-B321-5A48-8700-3F45977095FF}" type="pres">
      <dgm:prSet presAssocID="{38F4B028-45A7-B341-A821-AEBCF438110E}" presName="level3hierChild" presStyleCnt="0"/>
      <dgm:spPr/>
      <dgm:t>
        <a:bodyPr/>
        <a:lstStyle/>
        <a:p>
          <a:endParaRPr lang="en-US"/>
        </a:p>
      </dgm:t>
    </dgm:pt>
    <dgm:pt modelId="{4E6E98BE-F806-FA48-8A38-ACE073822446}" type="pres">
      <dgm:prSet presAssocID="{058FE829-463A-274B-B66A-1A81A3E63B75}" presName="conn2-1" presStyleLbl="parChTrans1D3" presStyleIdx="6" presStyleCnt="15"/>
      <dgm:spPr/>
      <dgm:t>
        <a:bodyPr/>
        <a:lstStyle/>
        <a:p>
          <a:endParaRPr lang="en-US"/>
        </a:p>
      </dgm:t>
    </dgm:pt>
    <dgm:pt modelId="{62B93CAC-0B02-BB46-A2D7-FDAECA37AC99}" type="pres">
      <dgm:prSet presAssocID="{058FE829-463A-274B-B66A-1A81A3E63B75}" presName="connTx" presStyleLbl="parChTrans1D3" presStyleIdx="6" presStyleCnt="15"/>
      <dgm:spPr/>
      <dgm:t>
        <a:bodyPr/>
        <a:lstStyle/>
        <a:p>
          <a:endParaRPr lang="en-US"/>
        </a:p>
      </dgm:t>
    </dgm:pt>
    <dgm:pt modelId="{5D75979A-8908-3749-A720-B5F97980EBC3}" type="pres">
      <dgm:prSet presAssocID="{FDA5AC75-EBEE-F84E-8D2C-E1FD6AAE6CBF}" presName="root2" presStyleCnt="0"/>
      <dgm:spPr/>
      <dgm:t>
        <a:bodyPr/>
        <a:lstStyle/>
        <a:p>
          <a:endParaRPr lang="en-US"/>
        </a:p>
      </dgm:t>
    </dgm:pt>
    <dgm:pt modelId="{E1B5CED6-D9D9-C54B-AF32-4A7381C15155}" type="pres">
      <dgm:prSet presAssocID="{FDA5AC75-EBEE-F84E-8D2C-E1FD6AAE6CBF}" presName="LevelTwoTextNode" presStyleLbl="node3" presStyleIdx="6" presStyleCnt="15">
        <dgm:presLayoutVars>
          <dgm:chPref val="3"/>
        </dgm:presLayoutVars>
      </dgm:prSet>
      <dgm:spPr/>
      <dgm:t>
        <a:bodyPr/>
        <a:lstStyle/>
        <a:p>
          <a:endParaRPr lang="en-US"/>
        </a:p>
      </dgm:t>
    </dgm:pt>
    <dgm:pt modelId="{C10DF59D-D95B-6B42-8230-E0FF748FF6D5}" type="pres">
      <dgm:prSet presAssocID="{FDA5AC75-EBEE-F84E-8D2C-E1FD6AAE6CBF}" presName="level3hierChild" presStyleCnt="0"/>
      <dgm:spPr/>
      <dgm:t>
        <a:bodyPr/>
        <a:lstStyle/>
        <a:p>
          <a:endParaRPr lang="en-US"/>
        </a:p>
      </dgm:t>
    </dgm:pt>
    <dgm:pt modelId="{E0465C74-40E2-C84F-9C90-125931DFF805}" type="pres">
      <dgm:prSet presAssocID="{9A0B1F5E-8F0F-BB41-AC96-A5E151401DB7}" presName="conn2-1" presStyleLbl="parChTrans1D3" presStyleIdx="7" presStyleCnt="15"/>
      <dgm:spPr/>
      <dgm:t>
        <a:bodyPr/>
        <a:lstStyle/>
        <a:p>
          <a:endParaRPr lang="en-US"/>
        </a:p>
      </dgm:t>
    </dgm:pt>
    <dgm:pt modelId="{D86A4A16-11CE-8C4D-AA78-C0BBF232D4AF}" type="pres">
      <dgm:prSet presAssocID="{9A0B1F5E-8F0F-BB41-AC96-A5E151401DB7}" presName="connTx" presStyleLbl="parChTrans1D3" presStyleIdx="7" presStyleCnt="15"/>
      <dgm:spPr/>
      <dgm:t>
        <a:bodyPr/>
        <a:lstStyle/>
        <a:p>
          <a:endParaRPr lang="en-US"/>
        </a:p>
      </dgm:t>
    </dgm:pt>
    <dgm:pt modelId="{7280DBC9-499F-C545-B089-A3C0C0FE07ED}" type="pres">
      <dgm:prSet presAssocID="{1A1397FD-AE02-3549-A84C-6C55721E9FD7}" presName="root2" presStyleCnt="0"/>
      <dgm:spPr/>
      <dgm:t>
        <a:bodyPr/>
        <a:lstStyle/>
        <a:p>
          <a:endParaRPr lang="en-US"/>
        </a:p>
      </dgm:t>
    </dgm:pt>
    <dgm:pt modelId="{50C2C1FC-2FB5-524D-8B80-88B3425212E2}" type="pres">
      <dgm:prSet presAssocID="{1A1397FD-AE02-3549-A84C-6C55721E9FD7}" presName="LevelTwoTextNode" presStyleLbl="node3" presStyleIdx="7" presStyleCnt="15">
        <dgm:presLayoutVars>
          <dgm:chPref val="3"/>
        </dgm:presLayoutVars>
      </dgm:prSet>
      <dgm:spPr/>
      <dgm:t>
        <a:bodyPr/>
        <a:lstStyle/>
        <a:p>
          <a:endParaRPr lang="en-US"/>
        </a:p>
      </dgm:t>
    </dgm:pt>
    <dgm:pt modelId="{CF2A204B-F67F-9944-973E-0BE3B5E7DBFC}" type="pres">
      <dgm:prSet presAssocID="{1A1397FD-AE02-3549-A84C-6C55721E9FD7}" presName="level3hierChild" presStyleCnt="0"/>
      <dgm:spPr/>
      <dgm:t>
        <a:bodyPr/>
        <a:lstStyle/>
        <a:p>
          <a:endParaRPr lang="en-US"/>
        </a:p>
      </dgm:t>
    </dgm:pt>
    <dgm:pt modelId="{A189FCF1-47CF-AA4F-8BE5-A01B456E1BFE}" type="pres">
      <dgm:prSet presAssocID="{94758D9F-BF09-984F-8D5C-248EB8189B37}" presName="conn2-1" presStyleLbl="parChTrans1D3" presStyleIdx="8" presStyleCnt="15"/>
      <dgm:spPr/>
      <dgm:t>
        <a:bodyPr/>
        <a:lstStyle/>
        <a:p>
          <a:endParaRPr lang="en-US"/>
        </a:p>
      </dgm:t>
    </dgm:pt>
    <dgm:pt modelId="{F4B55DAE-2350-3D45-A791-B3A6249E2F95}" type="pres">
      <dgm:prSet presAssocID="{94758D9F-BF09-984F-8D5C-248EB8189B37}" presName="connTx" presStyleLbl="parChTrans1D3" presStyleIdx="8" presStyleCnt="15"/>
      <dgm:spPr/>
      <dgm:t>
        <a:bodyPr/>
        <a:lstStyle/>
        <a:p>
          <a:endParaRPr lang="en-US"/>
        </a:p>
      </dgm:t>
    </dgm:pt>
    <dgm:pt modelId="{482D6104-449A-5E40-B6F2-2DD05C1811FE}" type="pres">
      <dgm:prSet presAssocID="{3ED9D1C2-20B5-6B4F-A671-D809F7833872}" presName="root2" presStyleCnt="0"/>
      <dgm:spPr/>
      <dgm:t>
        <a:bodyPr/>
        <a:lstStyle/>
        <a:p>
          <a:endParaRPr lang="en-US"/>
        </a:p>
      </dgm:t>
    </dgm:pt>
    <dgm:pt modelId="{4F785E8F-4611-0A4E-99B7-5D5FFDCC18D8}" type="pres">
      <dgm:prSet presAssocID="{3ED9D1C2-20B5-6B4F-A671-D809F7833872}" presName="LevelTwoTextNode" presStyleLbl="node3" presStyleIdx="8" presStyleCnt="15">
        <dgm:presLayoutVars>
          <dgm:chPref val="3"/>
        </dgm:presLayoutVars>
      </dgm:prSet>
      <dgm:spPr/>
      <dgm:t>
        <a:bodyPr/>
        <a:lstStyle/>
        <a:p>
          <a:endParaRPr lang="en-US"/>
        </a:p>
      </dgm:t>
    </dgm:pt>
    <dgm:pt modelId="{EC31D1A2-2B74-9649-9B46-2E52D0F5F9E1}" type="pres">
      <dgm:prSet presAssocID="{3ED9D1C2-20B5-6B4F-A671-D809F7833872}" presName="level3hierChild" presStyleCnt="0"/>
      <dgm:spPr/>
      <dgm:t>
        <a:bodyPr/>
        <a:lstStyle/>
        <a:p>
          <a:endParaRPr lang="en-US"/>
        </a:p>
      </dgm:t>
    </dgm:pt>
    <dgm:pt modelId="{FB42E5BB-5F6B-3649-8F12-842401F7D868}" type="pres">
      <dgm:prSet presAssocID="{FEC9DE9A-9F3F-D14C-B224-2BC0FD756493}" presName="conn2-1" presStyleLbl="parChTrans1D3" presStyleIdx="9" presStyleCnt="15"/>
      <dgm:spPr/>
      <dgm:t>
        <a:bodyPr/>
        <a:lstStyle/>
        <a:p>
          <a:endParaRPr lang="en-US"/>
        </a:p>
      </dgm:t>
    </dgm:pt>
    <dgm:pt modelId="{785D45E9-6174-C849-B92F-0CC415FE25FC}" type="pres">
      <dgm:prSet presAssocID="{FEC9DE9A-9F3F-D14C-B224-2BC0FD756493}" presName="connTx" presStyleLbl="parChTrans1D3" presStyleIdx="9" presStyleCnt="15"/>
      <dgm:spPr/>
      <dgm:t>
        <a:bodyPr/>
        <a:lstStyle/>
        <a:p>
          <a:endParaRPr lang="en-US"/>
        </a:p>
      </dgm:t>
    </dgm:pt>
    <dgm:pt modelId="{636CA5EA-1E68-9E4D-A074-2EE173C54D10}" type="pres">
      <dgm:prSet presAssocID="{70C67805-5A71-114A-B14D-D463842E31EC}" presName="root2" presStyleCnt="0"/>
      <dgm:spPr/>
      <dgm:t>
        <a:bodyPr/>
        <a:lstStyle/>
        <a:p>
          <a:endParaRPr lang="en-US"/>
        </a:p>
      </dgm:t>
    </dgm:pt>
    <dgm:pt modelId="{8DD21633-57D3-B84D-9DDF-A2960783A7C0}" type="pres">
      <dgm:prSet presAssocID="{70C67805-5A71-114A-B14D-D463842E31EC}" presName="LevelTwoTextNode" presStyleLbl="node3" presStyleIdx="9" presStyleCnt="15">
        <dgm:presLayoutVars>
          <dgm:chPref val="3"/>
        </dgm:presLayoutVars>
      </dgm:prSet>
      <dgm:spPr/>
      <dgm:t>
        <a:bodyPr/>
        <a:lstStyle/>
        <a:p>
          <a:endParaRPr lang="en-US"/>
        </a:p>
      </dgm:t>
    </dgm:pt>
    <dgm:pt modelId="{9AFB41C4-A039-7A42-8B48-7A8A1636C272}" type="pres">
      <dgm:prSet presAssocID="{70C67805-5A71-114A-B14D-D463842E31EC}" presName="level3hierChild" presStyleCnt="0"/>
      <dgm:spPr/>
      <dgm:t>
        <a:bodyPr/>
        <a:lstStyle/>
        <a:p>
          <a:endParaRPr lang="en-US"/>
        </a:p>
      </dgm:t>
    </dgm:pt>
    <dgm:pt modelId="{7FE1C53F-31B9-E746-AD63-EAA72894565F}" type="pres">
      <dgm:prSet presAssocID="{99009A2C-23C6-6945-A42A-2C3D12C53A11}" presName="conn2-1" presStyleLbl="parChTrans1D3" presStyleIdx="10" presStyleCnt="15"/>
      <dgm:spPr/>
      <dgm:t>
        <a:bodyPr/>
        <a:lstStyle/>
        <a:p>
          <a:endParaRPr lang="en-US"/>
        </a:p>
      </dgm:t>
    </dgm:pt>
    <dgm:pt modelId="{DC76A363-4AA2-E043-B314-B16DE2A2C119}" type="pres">
      <dgm:prSet presAssocID="{99009A2C-23C6-6945-A42A-2C3D12C53A11}" presName="connTx" presStyleLbl="parChTrans1D3" presStyleIdx="10" presStyleCnt="15"/>
      <dgm:spPr/>
      <dgm:t>
        <a:bodyPr/>
        <a:lstStyle/>
        <a:p>
          <a:endParaRPr lang="en-US"/>
        </a:p>
      </dgm:t>
    </dgm:pt>
    <dgm:pt modelId="{C92A23BC-BC63-934E-946B-8C9BA0093039}" type="pres">
      <dgm:prSet presAssocID="{E828A919-B914-DB4C-86B9-E02112364648}" presName="root2" presStyleCnt="0"/>
      <dgm:spPr/>
      <dgm:t>
        <a:bodyPr/>
        <a:lstStyle/>
        <a:p>
          <a:endParaRPr lang="en-US"/>
        </a:p>
      </dgm:t>
    </dgm:pt>
    <dgm:pt modelId="{38F2D064-8385-9D42-AC2C-465AC75E9507}" type="pres">
      <dgm:prSet presAssocID="{E828A919-B914-DB4C-86B9-E02112364648}" presName="LevelTwoTextNode" presStyleLbl="node3" presStyleIdx="10" presStyleCnt="15">
        <dgm:presLayoutVars>
          <dgm:chPref val="3"/>
        </dgm:presLayoutVars>
      </dgm:prSet>
      <dgm:spPr/>
      <dgm:t>
        <a:bodyPr/>
        <a:lstStyle/>
        <a:p>
          <a:endParaRPr lang="en-US"/>
        </a:p>
      </dgm:t>
    </dgm:pt>
    <dgm:pt modelId="{190CCCBC-E72E-7144-BAFD-D3446B458E41}" type="pres">
      <dgm:prSet presAssocID="{E828A919-B914-DB4C-86B9-E02112364648}" presName="level3hierChild" presStyleCnt="0"/>
      <dgm:spPr/>
      <dgm:t>
        <a:bodyPr/>
        <a:lstStyle/>
        <a:p>
          <a:endParaRPr lang="en-US"/>
        </a:p>
      </dgm:t>
    </dgm:pt>
    <dgm:pt modelId="{3C980425-5B8E-9742-B927-120A8C808193}" type="pres">
      <dgm:prSet presAssocID="{325B0BA7-97BE-9142-AF0C-C05BAF7D1A72}" presName="conn2-1" presStyleLbl="parChTrans1D3" presStyleIdx="11" presStyleCnt="15"/>
      <dgm:spPr/>
      <dgm:t>
        <a:bodyPr/>
        <a:lstStyle/>
        <a:p>
          <a:endParaRPr lang="en-US"/>
        </a:p>
      </dgm:t>
    </dgm:pt>
    <dgm:pt modelId="{B1A18663-73E0-D341-90B3-6621A0B3F951}" type="pres">
      <dgm:prSet presAssocID="{325B0BA7-97BE-9142-AF0C-C05BAF7D1A72}" presName="connTx" presStyleLbl="parChTrans1D3" presStyleIdx="11" presStyleCnt="15"/>
      <dgm:spPr/>
      <dgm:t>
        <a:bodyPr/>
        <a:lstStyle/>
        <a:p>
          <a:endParaRPr lang="en-US"/>
        </a:p>
      </dgm:t>
    </dgm:pt>
    <dgm:pt modelId="{6C6513F9-87AE-9A40-8151-4A3F407D3399}" type="pres">
      <dgm:prSet presAssocID="{D3182535-976D-5C41-AD48-7F3F8C228FE9}" presName="root2" presStyleCnt="0"/>
      <dgm:spPr/>
      <dgm:t>
        <a:bodyPr/>
        <a:lstStyle/>
        <a:p>
          <a:endParaRPr lang="en-US"/>
        </a:p>
      </dgm:t>
    </dgm:pt>
    <dgm:pt modelId="{C44EF119-944E-FA45-8CAA-4887E809C0A0}" type="pres">
      <dgm:prSet presAssocID="{D3182535-976D-5C41-AD48-7F3F8C228FE9}" presName="LevelTwoTextNode" presStyleLbl="node3" presStyleIdx="11" presStyleCnt="15">
        <dgm:presLayoutVars>
          <dgm:chPref val="3"/>
        </dgm:presLayoutVars>
      </dgm:prSet>
      <dgm:spPr/>
      <dgm:t>
        <a:bodyPr/>
        <a:lstStyle/>
        <a:p>
          <a:endParaRPr lang="en-US"/>
        </a:p>
      </dgm:t>
    </dgm:pt>
    <dgm:pt modelId="{3D0A9BB2-C005-7142-9584-B2867E784464}" type="pres">
      <dgm:prSet presAssocID="{D3182535-976D-5C41-AD48-7F3F8C228FE9}" presName="level3hierChild" presStyleCnt="0"/>
      <dgm:spPr/>
      <dgm:t>
        <a:bodyPr/>
        <a:lstStyle/>
        <a:p>
          <a:endParaRPr lang="en-US"/>
        </a:p>
      </dgm:t>
    </dgm:pt>
    <dgm:pt modelId="{36C883FF-6D2F-B643-8BC6-C5F038BFA14E}" type="pres">
      <dgm:prSet presAssocID="{8E86E0CB-60BD-0446-A985-357241711FEA}" presName="conn2-1" presStyleLbl="parChTrans1D3" presStyleIdx="12" presStyleCnt="15"/>
      <dgm:spPr/>
      <dgm:t>
        <a:bodyPr/>
        <a:lstStyle/>
        <a:p>
          <a:endParaRPr lang="en-US"/>
        </a:p>
      </dgm:t>
    </dgm:pt>
    <dgm:pt modelId="{63225FFB-15B4-B44C-A795-8222EFAAB839}" type="pres">
      <dgm:prSet presAssocID="{8E86E0CB-60BD-0446-A985-357241711FEA}" presName="connTx" presStyleLbl="parChTrans1D3" presStyleIdx="12" presStyleCnt="15"/>
      <dgm:spPr/>
      <dgm:t>
        <a:bodyPr/>
        <a:lstStyle/>
        <a:p>
          <a:endParaRPr lang="en-US"/>
        </a:p>
      </dgm:t>
    </dgm:pt>
    <dgm:pt modelId="{F1FE87CA-D661-2D46-9C19-74307F2E6B35}" type="pres">
      <dgm:prSet presAssocID="{29A66EC1-A88C-0443-8551-7632353EDF1A}" presName="root2" presStyleCnt="0"/>
      <dgm:spPr/>
      <dgm:t>
        <a:bodyPr/>
        <a:lstStyle/>
        <a:p>
          <a:endParaRPr lang="en-US"/>
        </a:p>
      </dgm:t>
    </dgm:pt>
    <dgm:pt modelId="{4C9F8D33-355A-D348-B69E-D8768D1959C5}" type="pres">
      <dgm:prSet presAssocID="{29A66EC1-A88C-0443-8551-7632353EDF1A}" presName="LevelTwoTextNode" presStyleLbl="node3" presStyleIdx="12" presStyleCnt="15">
        <dgm:presLayoutVars>
          <dgm:chPref val="3"/>
        </dgm:presLayoutVars>
      </dgm:prSet>
      <dgm:spPr/>
      <dgm:t>
        <a:bodyPr/>
        <a:lstStyle/>
        <a:p>
          <a:endParaRPr lang="en-US"/>
        </a:p>
      </dgm:t>
    </dgm:pt>
    <dgm:pt modelId="{7F45C6BC-EA2C-784A-BE21-E55F2564BC15}" type="pres">
      <dgm:prSet presAssocID="{29A66EC1-A88C-0443-8551-7632353EDF1A}" presName="level3hierChild" presStyleCnt="0"/>
      <dgm:spPr/>
      <dgm:t>
        <a:bodyPr/>
        <a:lstStyle/>
        <a:p>
          <a:endParaRPr lang="en-US"/>
        </a:p>
      </dgm:t>
    </dgm:pt>
    <dgm:pt modelId="{60961482-E1BC-7349-8E43-F8DA1C22A938}" type="pres">
      <dgm:prSet presAssocID="{7B3D8D49-25D4-0745-A9B2-A9760B8B6426}" presName="conn2-1" presStyleLbl="parChTrans1D3" presStyleIdx="13" presStyleCnt="15"/>
      <dgm:spPr/>
      <dgm:t>
        <a:bodyPr/>
        <a:lstStyle/>
        <a:p>
          <a:endParaRPr lang="en-US"/>
        </a:p>
      </dgm:t>
    </dgm:pt>
    <dgm:pt modelId="{A6E6998E-4019-5644-8048-455A1B34869F}" type="pres">
      <dgm:prSet presAssocID="{7B3D8D49-25D4-0745-A9B2-A9760B8B6426}" presName="connTx" presStyleLbl="parChTrans1D3" presStyleIdx="13" presStyleCnt="15"/>
      <dgm:spPr/>
      <dgm:t>
        <a:bodyPr/>
        <a:lstStyle/>
        <a:p>
          <a:endParaRPr lang="en-US"/>
        </a:p>
      </dgm:t>
    </dgm:pt>
    <dgm:pt modelId="{3FBA80F3-F445-EC4D-B8D2-81401753257C}" type="pres">
      <dgm:prSet presAssocID="{4ED70FDB-0932-2241-BAC8-D5D9D9E5338A}" presName="root2" presStyleCnt="0"/>
      <dgm:spPr/>
      <dgm:t>
        <a:bodyPr/>
        <a:lstStyle/>
        <a:p>
          <a:endParaRPr lang="en-US"/>
        </a:p>
      </dgm:t>
    </dgm:pt>
    <dgm:pt modelId="{BF25C8DD-4D23-6B45-A4F5-31D2ECE22248}" type="pres">
      <dgm:prSet presAssocID="{4ED70FDB-0932-2241-BAC8-D5D9D9E5338A}" presName="LevelTwoTextNode" presStyleLbl="node3" presStyleIdx="13" presStyleCnt="15">
        <dgm:presLayoutVars>
          <dgm:chPref val="3"/>
        </dgm:presLayoutVars>
      </dgm:prSet>
      <dgm:spPr/>
      <dgm:t>
        <a:bodyPr/>
        <a:lstStyle/>
        <a:p>
          <a:endParaRPr lang="en-US"/>
        </a:p>
      </dgm:t>
    </dgm:pt>
    <dgm:pt modelId="{F0602FC8-4A1C-4441-B57E-84D9A3F9F83F}" type="pres">
      <dgm:prSet presAssocID="{4ED70FDB-0932-2241-BAC8-D5D9D9E5338A}" presName="level3hierChild" presStyleCnt="0"/>
      <dgm:spPr/>
      <dgm:t>
        <a:bodyPr/>
        <a:lstStyle/>
        <a:p>
          <a:endParaRPr lang="en-US"/>
        </a:p>
      </dgm:t>
    </dgm:pt>
    <dgm:pt modelId="{6F826567-AB0B-BE46-91D2-6B27170770B0}" type="pres">
      <dgm:prSet presAssocID="{D4DAAE5B-0EF5-3342-A6C6-BB47434ADD6A}" presName="conn2-1" presStyleLbl="parChTrans1D3" presStyleIdx="14" presStyleCnt="15"/>
      <dgm:spPr/>
      <dgm:t>
        <a:bodyPr/>
        <a:lstStyle/>
        <a:p>
          <a:endParaRPr lang="en-US"/>
        </a:p>
      </dgm:t>
    </dgm:pt>
    <dgm:pt modelId="{CEBE5947-8115-E644-8EB3-F049F8988439}" type="pres">
      <dgm:prSet presAssocID="{D4DAAE5B-0EF5-3342-A6C6-BB47434ADD6A}" presName="connTx" presStyleLbl="parChTrans1D3" presStyleIdx="14" presStyleCnt="15"/>
      <dgm:spPr/>
      <dgm:t>
        <a:bodyPr/>
        <a:lstStyle/>
        <a:p>
          <a:endParaRPr lang="en-US"/>
        </a:p>
      </dgm:t>
    </dgm:pt>
    <dgm:pt modelId="{03BAEE9B-FDD4-884F-BA3A-4F42EB78E3DD}" type="pres">
      <dgm:prSet presAssocID="{460E6A0D-534F-4B40-AC42-64D2FE1D557D}" presName="root2" presStyleCnt="0"/>
      <dgm:spPr/>
      <dgm:t>
        <a:bodyPr/>
        <a:lstStyle/>
        <a:p>
          <a:endParaRPr lang="en-US"/>
        </a:p>
      </dgm:t>
    </dgm:pt>
    <dgm:pt modelId="{9A185FE3-99AD-194E-886C-412388F65AA9}" type="pres">
      <dgm:prSet presAssocID="{460E6A0D-534F-4B40-AC42-64D2FE1D557D}" presName="LevelTwoTextNode" presStyleLbl="node3" presStyleIdx="14" presStyleCnt="15">
        <dgm:presLayoutVars>
          <dgm:chPref val="3"/>
        </dgm:presLayoutVars>
      </dgm:prSet>
      <dgm:spPr/>
      <dgm:t>
        <a:bodyPr/>
        <a:lstStyle/>
        <a:p>
          <a:endParaRPr lang="en-US"/>
        </a:p>
      </dgm:t>
    </dgm:pt>
    <dgm:pt modelId="{B140EA4F-33C5-6149-A198-510F49D4EF23}" type="pres">
      <dgm:prSet presAssocID="{460E6A0D-534F-4B40-AC42-64D2FE1D557D}" presName="level3hierChild" presStyleCnt="0"/>
      <dgm:spPr/>
      <dgm:t>
        <a:bodyPr/>
        <a:lstStyle/>
        <a:p>
          <a:endParaRPr lang="en-US"/>
        </a:p>
      </dgm:t>
    </dgm:pt>
  </dgm:ptLst>
  <dgm:cxnLst>
    <dgm:cxn modelId="{22CDB684-B585-47EC-9089-8350AF4459DB}" type="presOf" srcId="{E828A919-B914-DB4C-86B9-E02112364648}" destId="{38F2D064-8385-9D42-AC2C-465AC75E9507}" srcOrd="0" destOrd="0" presId="urn:microsoft.com/office/officeart/2008/layout/HorizontalMultiLevelHierarchy"/>
    <dgm:cxn modelId="{1CBBC4DA-498E-463E-B5CC-C3B30384E8FE}" type="presOf" srcId="{D3182535-976D-5C41-AD48-7F3F8C228FE9}" destId="{C44EF119-944E-FA45-8CAA-4887E809C0A0}" srcOrd="0" destOrd="0" presId="urn:microsoft.com/office/officeart/2008/layout/HorizontalMultiLevelHierarchy"/>
    <dgm:cxn modelId="{F409E437-598E-4F07-ADAD-A63129A9A2F9}" type="presOf" srcId="{9A0B1F5E-8F0F-BB41-AC96-A5E151401DB7}" destId="{E0465C74-40E2-C84F-9C90-125931DFF805}" srcOrd="0" destOrd="0" presId="urn:microsoft.com/office/officeart/2008/layout/HorizontalMultiLevelHierarchy"/>
    <dgm:cxn modelId="{2EC16ED3-752F-4AD0-AEAA-857500D056B3}" type="presOf" srcId="{99009A2C-23C6-6945-A42A-2C3D12C53A11}" destId="{DC76A363-4AA2-E043-B314-B16DE2A2C119}" srcOrd="1" destOrd="0" presId="urn:microsoft.com/office/officeart/2008/layout/HorizontalMultiLevelHierarchy"/>
    <dgm:cxn modelId="{D1DEB264-FE69-0A41-B813-C2A71CC518FE}" srcId="{15ACF8D0-C748-5E4F-8CB2-7CE44BB6DF52}" destId="{1A1397FD-AE02-3549-A84C-6C55721E9FD7}" srcOrd="4" destOrd="0" parTransId="{9A0B1F5E-8F0F-BB41-AC96-A5E151401DB7}" sibTransId="{2ED7AFB9-FFA6-3E49-8472-84E8239E49E5}"/>
    <dgm:cxn modelId="{1916C17A-A2F5-6B47-878C-2D08DBA1EE5A}" srcId="{15ACF8D0-C748-5E4F-8CB2-7CE44BB6DF52}" destId="{92C0E802-F1A0-A744-A0A6-067D55B3182C}" srcOrd="0" destOrd="0" parTransId="{BA2994DB-8500-C44C-9DF7-6441681B7693}" sibTransId="{0FD1FD4B-90A9-3144-A463-81527730240A}"/>
    <dgm:cxn modelId="{5986C66F-FF67-40ED-9D31-59690DFEFC0C}" type="presOf" srcId="{32E3E1A8-8DD6-A342-A5C3-C75182DE3FB8}" destId="{FF162382-EC41-2C48-B14E-920F29FFF5F4}" srcOrd="0" destOrd="0" presId="urn:microsoft.com/office/officeart/2008/layout/HorizontalMultiLevelHierarchy"/>
    <dgm:cxn modelId="{FDD5020F-6F25-D941-8D29-880AD98D9F1F}" srcId="{15ACF8D0-C748-5E4F-8CB2-7CE44BB6DF52}" destId="{38F4B028-45A7-B341-A821-AEBCF438110E}" srcOrd="2" destOrd="0" parTransId="{32E3E1A8-8DD6-A342-A5C3-C75182DE3FB8}" sibTransId="{63523B25-BD9F-D444-9464-9693B6160A55}"/>
    <dgm:cxn modelId="{3C4331F2-EE2C-47E6-89A6-C2165CCAFDB0}" type="presOf" srcId="{47B5AB2A-5353-3147-B73B-039DF5ECEF9E}" destId="{3675D660-2FBD-3B4B-A278-123981C3A07F}" srcOrd="0" destOrd="0" presId="urn:microsoft.com/office/officeart/2008/layout/HorizontalMultiLevelHierarchy"/>
    <dgm:cxn modelId="{13440E0B-C963-4E8F-95C0-922632075115}" type="presOf" srcId="{E85E1E6C-C3F5-E047-B9B3-C7BF2914142D}" destId="{79C8C537-4654-EA48-8987-D230B73FF491}" srcOrd="0" destOrd="0" presId="urn:microsoft.com/office/officeart/2008/layout/HorizontalMultiLevelHierarchy"/>
    <dgm:cxn modelId="{896E95FB-B598-6B41-9451-859AFB02C1C4}" srcId="{47B5AB2A-5353-3147-B73B-039DF5ECEF9E}" destId="{84085ECB-3031-7E4F-B76C-626F09B5E36C}" srcOrd="2" destOrd="0" parTransId="{3F5C46C9-F879-0E4B-9E97-D7D96488CEA2}" sibTransId="{E905D4B3-EF13-BF43-B141-FF523A5BE807}"/>
    <dgm:cxn modelId="{116474F2-ADD6-C44D-A092-431EFE41E3A4}" srcId="{15ACF8D0-C748-5E4F-8CB2-7CE44BB6DF52}" destId="{D3182535-976D-5C41-AD48-7F3F8C228FE9}" srcOrd="8" destOrd="0" parTransId="{325B0BA7-97BE-9142-AF0C-C05BAF7D1A72}" sibTransId="{C2BAAF90-76D9-EF49-A654-E2ACC3D41C8D}"/>
    <dgm:cxn modelId="{570C8ADE-FB5F-418D-AB66-BFCF1E1A31E8}" type="presOf" srcId="{99009A2C-23C6-6945-A42A-2C3D12C53A11}" destId="{7FE1C53F-31B9-E746-AD63-EAA72894565F}" srcOrd="0" destOrd="0" presId="urn:microsoft.com/office/officeart/2008/layout/HorizontalMultiLevelHierarchy"/>
    <dgm:cxn modelId="{FA07A3B2-56E7-D64D-925B-D75E6AFF3662}" srcId="{15ACF8D0-C748-5E4F-8CB2-7CE44BB6DF52}" destId="{E828A919-B914-DB4C-86B9-E02112364648}" srcOrd="7" destOrd="0" parTransId="{99009A2C-23C6-6945-A42A-2C3D12C53A11}" sibTransId="{968E079B-C0D3-0642-ADAC-9559015B4ED8}"/>
    <dgm:cxn modelId="{5369B92C-1BA7-4DA7-AAF1-7B50B835C9A2}" type="presOf" srcId="{D4DAAE5B-0EF5-3342-A6C6-BB47434ADD6A}" destId="{6F826567-AB0B-BE46-91D2-6B27170770B0}" srcOrd="0" destOrd="0" presId="urn:microsoft.com/office/officeart/2008/layout/HorizontalMultiLevelHierarchy"/>
    <dgm:cxn modelId="{2F1C6BB5-993F-4C46-BA82-4B2DA4C64B83}" type="presOf" srcId="{15ACF8D0-C748-5E4F-8CB2-7CE44BB6DF52}" destId="{66F063F4-C5DD-2347-A750-F7E5F5BB3471}" srcOrd="0" destOrd="0" presId="urn:microsoft.com/office/officeart/2008/layout/HorizontalMultiLevelHierarchy"/>
    <dgm:cxn modelId="{279E4A6B-A46C-47BC-8BFC-19FDB3F8EF5F}" type="presOf" srcId="{3F5C46C9-F879-0E4B-9E97-D7D96488CEA2}" destId="{8C3D30BC-A397-AE44-9FC5-A86069411346}" srcOrd="1" destOrd="0" presId="urn:microsoft.com/office/officeart/2008/layout/HorizontalMultiLevelHierarchy"/>
    <dgm:cxn modelId="{CFABB103-63F6-4E09-8EC2-5E8C046DE699}" type="presOf" srcId="{70C67805-5A71-114A-B14D-D463842E31EC}" destId="{8DD21633-57D3-B84D-9DDF-A2960783A7C0}" srcOrd="0" destOrd="0" presId="urn:microsoft.com/office/officeart/2008/layout/HorizontalMultiLevelHierarchy"/>
    <dgm:cxn modelId="{1BF9799B-3E96-44EE-8EA6-1F9C6AEB738A}" type="presOf" srcId="{8E86E0CB-60BD-0446-A985-357241711FEA}" destId="{36C883FF-6D2F-B643-8BC6-C5F038BFA14E}" srcOrd="0" destOrd="0" presId="urn:microsoft.com/office/officeart/2008/layout/HorizontalMultiLevelHierarchy"/>
    <dgm:cxn modelId="{C9328994-3F4B-4EE4-9DF1-9149D9A6D84C}" type="presOf" srcId="{D4DAAE5B-0EF5-3342-A6C6-BB47434ADD6A}" destId="{CEBE5947-8115-E644-8EB3-F049F8988439}" srcOrd="1" destOrd="0" presId="urn:microsoft.com/office/officeart/2008/layout/HorizontalMultiLevelHierarchy"/>
    <dgm:cxn modelId="{AE130CB1-DBB5-4F7D-AA9F-8EA98BBF70AC}" type="presOf" srcId="{F9ACEAAA-90FD-E445-8D5E-A19DD5AB3047}" destId="{A83DA732-0E29-514A-83B6-DCA068EF26E8}" srcOrd="0" destOrd="0" presId="urn:microsoft.com/office/officeart/2008/layout/HorizontalMultiLevelHierarchy"/>
    <dgm:cxn modelId="{8278142C-91E8-914F-B700-52DC62ADE1BF}" srcId="{79A416E3-21F4-FE4F-9741-984E6905A753}" destId="{E1B8E825-2BFF-324B-B5CA-328AB0B3056F}" srcOrd="0" destOrd="0" parTransId="{976BDF68-8C6A-214C-8BA3-365DD37A930C}" sibTransId="{8F5C12C3-B018-7D40-A5CF-633A5ACF4586}"/>
    <dgm:cxn modelId="{8F165356-E025-4281-BD13-7035F314C1F3}" type="presOf" srcId="{3F5C46C9-F879-0E4B-9E97-D7D96488CEA2}" destId="{A0BABBB7-6DF8-EC44-ABC0-548984222AF1}" srcOrd="0" destOrd="0" presId="urn:microsoft.com/office/officeart/2008/layout/HorizontalMultiLevelHierarchy"/>
    <dgm:cxn modelId="{04928180-2C46-4A7B-9B24-CB3532144A8B}" type="presOf" srcId="{9A0B1F5E-8F0F-BB41-AC96-A5E151401DB7}" destId="{D86A4A16-11CE-8C4D-AA78-C0BBF232D4AF}" srcOrd="1" destOrd="0" presId="urn:microsoft.com/office/officeart/2008/layout/HorizontalMultiLevelHierarchy"/>
    <dgm:cxn modelId="{F3610E8A-E23E-4150-AB7C-162E9E696995}" type="presOf" srcId="{4BD46F06-3B0D-D147-84D4-402F194F987D}" destId="{95680DC4-4F94-7B43-8357-C8C8883F0C06}" srcOrd="0" destOrd="0" presId="urn:microsoft.com/office/officeart/2008/layout/HorizontalMultiLevelHierarchy"/>
    <dgm:cxn modelId="{21461CBD-721A-4F3C-9C0E-EDC02AE23594}" type="presOf" srcId="{7B3D8D49-25D4-0745-A9B2-A9760B8B6426}" destId="{A6E6998E-4019-5644-8048-455A1B34869F}" srcOrd="1" destOrd="0" presId="urn:microsoft.com/office/officeart/2008/layout/HorizontalMultiLevelHierarchy"/>
    <dgm:cxn modelId="{43776C0F-7DCE-C54B-8443-71708C9B1B47}" srcId="{15ACF8D0-C748-5E4F-8CB2-7CE44BB6DF52}" destId="{460E6A0D-534F-4B40-AC42-64D2FE1D557D}" srcOrd="11" destOrd="0" parTransId="{D4DAAE5B-0EF5-3342-A6C6-BB47434ADD6A}" sibTransId="{506B970D-AA2F-C44D-ADB9-8C2BB754CE4E}"/>
    <dgm:cxn modelId="{F50E96D3-E227-4730-9416-4277D8340807}" type="presOf" srcId="{84085ECB-3031-7E4F-B76C-626F09B5E36C}" destId="{A2467219-BE14-2840-8402-32E2F3B86663}" srcOrd="0" destOrd="0" presId="urn:microsoft.com/office/officeart/2008/layout/HorizontalMultiLevelHierarchy"/>
    <dgm:cxn modelId="{D16FC5C8-D605-8146-9D1C-8556BA5C5ABE}" srcId="{15ACF8D0-C748-5E4F-8CB2-7CE44BB6DF52}" destId="{FDA5AC75-EBEE-F84E-8D2C-E1FD6AAE6CBF}" srcOrd="3" destOrd="0" parTransId="{058FE829-463A-274B-B66A-1A81A3E63B75}" sibTransId="{4365FD40-A264-9043-8A09-DE99CF21C6EB}"/>
    <dgm:cxn modelId="{0A84D1F2-B0F2-41AB-A7DE-45BC20F762A3}" type="presOf" srcId="{325B0BA7-97BE-9142-AF0C-C05BAF7D1A72}" destId="{3C980425-5B8E-9742-B927-120A8C808193}" srcOrd="0" destOrd="0" presId="urn:microsoft.com/office/officeart/2008/layout/HorizontalMultiLevelHierarchy"/>
    <dgm:cxn modelId="{7FB0C980-EB50-4AE8-922B-52CCD1D80F9F}" type="presOf" srcId="{46AABF61-E3E8-3D4F-BD51-106583DC2A00}" destId="{869684CA-FF4C-E74A-B28E-7AA6CDDDF6FF}" srcOrd="0" destOrd="0" presId="urn:microsoft.com/office/officeart/2008/layout/HorizontalMultiLevelHierarchy"/>
    <dgm:cxn modelId="{E06D801A-B754-4FC3-BCE8-1C904CB9646E}" type="presOf" srcId="{1A1397FD-AE02-3549-A84C-6C55721E9FD7}" destId="{50C2C1FC-2FB5-524D-8B80-88B3425212E2}" srcOrd="0" destOrd="0" presId="urn:microsoft.com/office/officeart/2008/layout/HorizontalMultiLevelHierarchy"/>
    <dgm:cxn modelId="{00EA94FE-40FC-4A06-96B8-F71AB598208C}" type="presOf" srcId="{8B70C0C0-A93C-EC4E-B695-15145E679AAC}" destId="{B477E12E-4510-7043-91E4-A08F35344255}" srcOrd="0" destOrd="0" presId="urn:microsoft.com/office/officeart/2008/layout/HorizontalMultiLevelHierarchy"/>
    <dgm:cxn modelId="{AC84A8A7-01E4-4BD3-91BC-2A9E57FEC440}" type="presOf" srcId="{D26CE1BE-7C0A-3E4D-87F9-9719288F9DBF}" destId="{6C3D2E32-E434-8A4A-B3D1-95A5A3807745}" srcOrd="0" destOrd="0" presId="urn:microsoft.com/office/officeart/2008/layout/HorizontalMultiLevelHierarchy"/>
    <dgm:cxn modelId="{A02B2A4D-8659-304A-9237-8CC810375A13}" srcId="{15ACF8D0-C748-5E4F-8CB2-7CE44BB6DF52}" destId="{70C67805-5A71-114A-B14D-D463842E31EC}" srcOrd="6" destOrd="0" parTransId="{FEC9DE9A-9F3F-D14C-B224-2BC0FD756493}" sibTransId="{960F9255-3297-4C4F-A075-AB2E456325C6}"/>
    <dgm:cxn modelId="{5287FB12-FB84-4419-816A-965AA627B453}" type="presOf" srcId="{BA2994DB-8500-C44C-9DF7-6441681B7693}" destId="{2C5FACFD-6A05-E448-ABF6-74C7E10C42FE}" srcOrd="0" destOrd="0" presId="urn:microsoft.com/office/officeart/2008/layout/HorizontalMultiLevelHierarchy"/>
    <dgm:cxn modelId="{5B5525D1-8260-4650-B392-F5491EA524F4}" type="presOf" srcId="{32302311-6648-9A49-9D28-EBF087C75E05}" destId="{9A241D70-6B2C-854D-8045-84E9A8FA0937}" srcOrd="1" destOrd="0" presId="urn:microsoft.com/office/officeart/2008/layout/HorizontalMultiLevelHierarchy"/>
    <dgm:cxn modelId="{EC313589-E497-4AF4-B53A-A5DAC86C5160}" type="presOf" srcId="{460E6A0D-534F-4B40-AC42-64D2FE1D557D}" destId="{9A185FE3-99AD-194E-886C-412388F65AA9}" srcOrd="0" destOrd="0" presId="urn:microsoft.com/office/officeart/2008/layout/HorizontalMultiLevelHierarchy"/>
    <dgm:cxn modelId="{6334B641-6BCD-46D8-B629-42E261BDC271}" type="presOf" srcId="{3916B668-C99A-7C42-B47E-975B6C0E61A6}" destId="{10F93F8A-0CBA-354E-AF82-2ADC4B92AD26}" srcOrd="1" destOrd="0" presId="urn:microsoft.com/office/officeart/2008/layout/HorizontalMultiLevelHierarchy"/>
    <dgm:cxn modelId="{F29C1433-A9E1-430F-BD4C-0C3E0BADE4C0}" type="presOf" srcId="{BA2994DB-8500-C44C-9DF7-6441681B7693}" destId="{D813BADC-5CB6-3344-B9F7-E16C91D5FA53}" srcOrd="1" destOrd="0" presId="urn:microsoft.com/office/officeart/2008/layout/HorizontalMultiLevelHierarchy"/>
    <dgm:cxn modelId="{E1C472E5-6AE5-0F46-A741-082BEDA50ACE}" srcId="{47B5AB2A-5353-3147-B73B-039DF5ECEF9E}" destId="{46AABF61-E3E8-3D4F-BD51-106583DC2A00}" srcOrd="0" destOrd="0" parTransId="{3916B668-C99A-7C42-B47E-975B6C0E61A6}" sibTransId="{FCEF464D-C61D-FD42-9E84-E2D4D1295852}"/>
    <dgm:cxn modelId="{9BF1A721-DDC8-4F41-9357-17C9EC290BD0}" type="presOf" srcId="{32302311-6648-9A49-9D28-EBF087C75E05}" destId="{917B9DA6-DE3B-9747-892E-26FFACB89A09}" srcOrd="0" destOrd="0" presId="urn:microsoft.com/office/officeart/2008/layout/HorizontalMultiLevelHierarchy"/>
    <dgm:cxn modelId="{D716A9E5-B936-0349-AA55-64055D9C9D10}" srcId="{15ACF8D0-C748-5E4F-8CB2-7CE44BB6DF52}" destId="{29A66EC1-A88C-0443-8551-7632353EDF1A}" srcOrd="9" destOrd="0" parTransId="{8E86E0CB-60BD-0446-A985-357241711FEA}" sibTransId="{0783E829-A87C-F942-8FB5-F410BFED0566}"/>
    <dgm:cxn modelId="{61D953A4-7887-4609-A1AD-40F0B9B2C999}" type="presOf" srcId="{4BD46F06-3B0D-D147-84D4-402F194F987D}" destId="{AB0A1E9A-72B4-B942-9119-454BE1C86AE4}" srcOrd="1" destOrd="0" presId="urn:microsoft.com/office/officeart/2008/layout/HorizontalMultiLevelHierarchy"/>
    <dgm:cxn modelId="{E5C71DA8-CFEE-4F63-A526-FFBA366D2F55}" type="presOf" srcId="{29A66EC1-A88C-0443-8551-7632353EDF1A}" destId="{4C9F8D33-355A-D348-B69E-D8768D1959C5}" srcOrd="0" destOrd="0" presId="urn:microsoft.com/office/officeart/2008/layout/HorizontalMultiLevelHierarchy"/>
    <dgm:cxn modelId="{28660E31-3076-440E-B7F6-B730F0AA87D5}" type="presOf" srcId="{94758D9F-BF09-984F-8D5C-248EB8189B37}" destId="{A189FCF1-47CF-AA4F-8BE5-A01B456E1BFE}" srcOrd="0" destOrd="0" presId="urn:microsoft.com/office/officeart/2008/layout/HorizontalMultiLevelHierarchy"/>
    <dgm:cxn modelId="{395379CF-838F-435D-8271-2B3AF16E77F2}" type="presOf" srcId="{E85E1E6C-C3F5-E047-B9B3-C7BF2914142D}" destId="{B4FB76E1-D3A2-A74B-8E38-A9E1B5EF6A66}" srcOrd="1" destOrd="0" presId="urn:microsoft.com/office/officeart/2008/layout/HorizontalMultiLevelHierarchy"/>
    <dgm:cxn modelId="{CE6CF315-A7BA-024B-88D6-A3AF54E572B6}" srcId="{47B5AB2A-5353-3147-B73B-039DF5ECEF9E}" destId="{8B70C0C0-A93C-EC4E-B695-15145E679AAC}" srcOrd="1" destOrd="0" parTransId="{D26CE1BE-7C0A-3E4D-87F9-9719288F9DBF}" sibTransId="{995D78FD-BCBE-5247-ABDF-F0169F8D46C5}"/>
    <dgm:cxn modelId="{E29AE45A-6E7C-439A-9014-B21E8B1C890E}" type="presOf" srcId="{3ED9D1C2-20B5-6B4F-A671-D809F7833872}" destId="{4F785E8F-4611-0A4E-99B7-5D5FFDCC18D8}" srcOrd="0" destOrd="0" presId="urn:microsoft.com/office/officeart/2008/layout/HorizontalMultiLevelHierarchy"/>
    <dgm:cxn modelId="{36236245-EA69-D044-8F78-7D8AEC5B84C3}" srcId="{15ACF8D0-C748-5E4F-8CB2-7CE44BB6DF52}" destId="{F9ACEAAA-90FD-E445-8D5E-A19DD5AB3047}" srcOrd="1" destOrd="0" parTransId="{4BD46F06-3B0D-D147-84D4-402F194F987D}" sibTransId="{AC92D4A8-DD7A-C749-B2E6-DD60FB591410}"/>
    <dgm:cxn modelId="{3198B316-F5B5-44BD-B700-BB9521D12CD8}" type="presOf" srcId="{D26CE1BE-7C0A-3E4D-87F9-9719288F9DBF}" destId="{23E7EB88-FAB9-5C44-B9FD-1C02F1578222}" srcOrd="1" destOrd="0" presId="urn:microsoft.com/office/officeart/2008/layout/HorizontalMultiLevelHierarchy"/>
    <dgm:cxn modelId="{9D7D224F-20F5-41AE-8CAD-A4B38EC20968}" type="presOf" srcId="{32E3E1A8-8DD6-A342-A5C3-C75182DE3FB8}" destId="{4F4C2EF1-74C4-3C42-8133-D1970A508CFF}" srcOrd="1" destOrd="0" presId="urn:microsoft.com/office/officeart/2008/layout/HorizontalMultiLevelHierarchy"/>
    <dgm:cxn modelId="{5875D55D-AE45-4B2B-B1B8-28BF55E7B89B}" type="presOf" srcId="{325B0BA7-97BE-9142-AF0C-C05BAF7D1A72}" destId="{B1A18663-73E0-D341-90B3-6621A0B3F951}" srcOrd="1" destOrd="0" presId="urn:microsoft.com/office/officeart/2008/layout/HorizontalMultiLevelHierarchy"/>
    <dgm:cxn modelId="{497FCBEC-FC8C-4A0C-9088-84CF64121B92}" type="presOf" srcId="{FEC9DE9A-9F3F-D14C-B224-2BC0FD756493}" destId="{785D45E9-6174-C849-B92F-0CC415FE25FC}" srcOrd="1" destOrd="0" presId="urn:microsoft.com/office/officeart/2008/layout/HorizontalMultiLevelHierarchy"/>
    <dgm:cxn modelId="{EAEA1D97-9CFF-4D06-B1E3-3B7B6827D660}" type="presOf" srcId="{FEC9DE9A-9F3F-D14C-B224-2BC0FD756493}" destId="{FB42E5BB-5F6B-3649-8F12-842401F7D868}" srcOrd="0" destOrd="0" presId="urn:microsoft.com/office/officeart/2008/layout/HorizontalMultiLevelHierarchy"/>
    <dgm:cxn modelId="{ED6DCFB1-9DF6-49AF-965A-B56A5ADCC840}" type="presOf" srcId="{FDA5AC75-EBEE-F84E-8D2C-E1FD6AAE6CBF}" destId="{E1B5CED6-D9D9-C54B-AF32-4A7381C15155}" srcOrd="0" destOrd="0" presId="urn:microsoft.com/office/officeart/2008/layout/HorizontalMultiLevelHierarchy"/>
    <dgm:cxn modelId="{4F2AB660-AEA8-4027-999F-834BCAB2EAE5}" type="presOf" srcId="{79A416E3-21F4-FE4F-9741-984E6905A753}" destId="{B8F7D1A8-F0F3-1A4E-85F9-CB964E720C68}" srcOrd="0" destOrd="0" presId="urn:microsoft.com/office/officeart/2008/layout/HorizontalMultiLevelHierarchy"/>
    <dgm:cxn modelId="{4C0D3317-3C5B-8248-981D-6433D098361F}" srcId="{E1B8E825-2BFF-324B-B5CA-328AB0B3056F}" destId="{47B5AB2A-5353-3147-B73B-039DF5ECEF9E}" srcOrd="0" destOrd="0" parTransId="{32302311-6648-9A49-9D28-EBF087C75E05}" sibTransId="{8940D306-A0EF-4444-8F0F-E651B35BFDA4}"/>
    <dgm:cxn modelId="{F1FF10B0-1DA9-428F-9FF4-B6701EC16FA6}" type="presOf" srcId="{38F4B028-45A7-B341-A821-AEBCF438110E}" destId="{9B076BCE-A58D-4E4D-82BD-85A92D450922}" srcOrd="0" destOrd="0" presId="urn:microsoft.com/office/officeart/2008/layout/HorizontalMultiLevelHierarchy"/>
    <dgm:cxn modelId="{55CC6030-F205-4900-8180-C0F25419D35E}" type="presOf" srcId="{92C0E802-F1A0-A744-A0A6-067D55B3182C}" destId="{44282453-0D1D-734D-AB02-6DB0BB4E1B30}" srcOrd="0" destOrd="0" presId="urn:microsoft.com/office/officeart/2008/layout/HorizontalMultiLevelHierarchy"/>
    <dgm:cxn modelId="{E68A7CE5-1986-4502-9E97-8607799D387D}" type="presOf" srcId="{8E86E0CB-60BD-0446-A985-357241711FEA}" destId="{63225FFB-15B4-B44C-A795-8222EFAAB839}" srcOrd="1" destOrd="0" presId="urn:microsoft.com/office/officeart/2008/layout/HorizontalMultiLevelHierarchy"/>
    <dgm:cxn modelId="{29010185-CA86-034F-AEF5-31883A0FC484}" srcId="{E1B8E825-2BFF-324B-B5CA-328AB0B3056F}" destId="{15ACF8D0-C748-5E4F-8CB2-7CE44BB6DF52}" srcOrd="1" destOrd="0" parTransId="{E85E1E6C-C3F5-E047-B9B3-C7BF2914142D}" sibTransId="{E7900DCD-72C7-9745-8521-C7A6BCDCAC97}"/>
    <dgm:cxn modelId="{C3DBBEA6-B238-4AD7-A687-93A06F9CDE22}" type="presOf" srcId="{94758D9F-BF09-984F-8D5C-248EB8189B37}" destId="{F4B55DAE-2350-3D45-A791-B3A6249E2F95}" srcOrd="1" destOrd="0" presId="urn:microsoft.com/office/officeart/2008/layout/HorizontalMultiLevelHierarchy"/>
    <dgm:cxn modelId="{0F8B2782-B789-4D67-8117-5CFAAFDF1AAB}" type="presOf" srcId="{7B3D8D49-25D4-0745-A9B2-A9760B8B6426}" destId="{60961482-E1BC-7349-8E43-F8DA1C22A938}" srcOrd="0" destOrd="0" presId="urn:microsoft.com/office/officeart/2008/layout/HorizontalMultiLevelHierarchy"/>
    <dgm:cxn modelId="{B22D4EF2-76EB-4542-AF3D-A7114D41DD83}" type="presOf" srcId="{3916B668-C99A-7C42-B47E-975B6C0E61A6}" destId="{EF4667FA-88D8-A047-A9EB-56DED72737F7}" srcOrd="0" destOrd="0" presId="urn:microsoft.com/office/officeart/2008/layout/HorizontalMultiLevelHierarchy"/>
    <dgm:cxn modelId="{CEBD168A-ED35-B240-A476-F9A7382F0137}" srcId="{15ACF8D0-C748-5E4F-8CB2-7CE44BB6DF52}" destId="{3ED9D1C2-20B5-6B4F-A671-D809F7833872}" srcOrd="5" destOrd="0" parTransId="{94758D9F-BF09-984F-8D5C-248EB8189B37}" sibTransId="{F845FD9C-9EA2-B44C-8AE6-27434662A60C}"/>
    <dgm:cxn modelId="{6A67DFC8-CFC5-1245-A53D-77CE5FD6AEA8}" srcId="{15ACF8D0-C748-5E4F-8CB2-7CE44BB6DF52}" destId="{4ED70FDB-0932-2241-BAC8-D5D9D9E5338A}" srcOrd="10" destOrd="0" parTransId="{7B3D8D49-25D4-0745-A9B2-A9760B8B6426}" sibTransId="{9B7A4C51-535C-DB41-9EFB-5D5F89B0034F}"/>
    <dgm:cxn modelId="{41F8705B-CB15-44F9-AE15-5BDF028F5D64}" type="presOf" srcId="{E1B8E825-2BFF-324B-B5CA-328AB0B3056F}" destId="{087DF7C4-D2DC-414F-AB49-8BC76AEA2708}" srcOrd="0" destOrd="0" presId="urn:microsoft.com/office/officeart/2008/layout/HorizontalMultiLevelHierarchy"/>
    <dgm:cxn modelId="{C87BA915-AC50-4533-80FB-D1AFC9C89011}" type="presOf" srcId="{058FE829-463A-274B-B66A-1A81A3E63B75}" destId="{4E6E98BE-F806-FA48-8A38-ACE073822446}" srcOrd="0" destOrd="0" presId="urn:microsoft.com/office/officeart/2008/layout/HorizontalMultiLevelHierarchy"/>
    <dgm:cxn modelId="{48764120-182B-4E99-8419-0F76334AE174}" type="presOf" srcId="{4ED70FDB-0932-2241-BAC8-D5D9D9E5338A}" destId="{BF25C8DD-4D23-6B45-A4F5-31D2ECE22248}" srcOrd="0" destOrd="0" presId="urn:microsoft.com/office/officeart/2008/layout/HorizontalMultiLevelHierarchy"/>
    <dgm:cxn modelId="{C271908B-BA56-425C-9BB3-A78F0207E63A}" type="presOf" srcId="{058FE829-463A-274B-B66A-1A81A3E63B75}" destId="{62B93CAC-0B02-BB46-A2D7-FDAECA37AC99}" srcOrd="1" destOrd="0" presId="urn:microsoft.com/office/officeart/2008/layout/HorizontalMultiLevelHierarchy"/>
    <dgm:cxn modelId="{E56B145E-E76E-4005-B854-42D2DE0B54E7}" type="presParOf" srcId="{B8F7D1A8-F0F3-1A4E-85F9-CB964E720C68}" destId="{3309499B-427C-2742-997D-219BB30DE9EC}" srcOrd="0" destOrd="0" presId="urn:microsoft.com/office/officeart/2008/layout/HorizontalMultiLevelHierarchy"/>
    <dgm:cxn modelId="{9495BF11-D671-4279-880A-9FABA2FDCD09}" type="presParOf" srcId="{3309499B-427C-2742-997D-219BB30DE9EC}" destId="{087DF7C4-D2DC-414F-AB49-8BC76AEA2708}" srcOrd="0" destOrd="0" presId="urn:microsoft.com/office/officeart/2008/layout/HorizontalMultiLevelHierarchy"/>
    <dgm:cxn modelId="{F45A56B1-697A-4B9B-AB56-6B6418569CBB}" type="presParOf" srcId="{3309499B-427C-2742-997D-219BB30DE9EC}" destId="{33359595-E91B-9940-A93F-D3AA89DD91DB}" srcOrd="1" destOrd="0" presId="urn:microsoft.com/office/officeart/2008/layout/HorizontalMultiLevelHierarchy"/>
    <dgm:cxn modelId="{105193AF-96D2-4D06-A9C3-D384522384D4}" type="presParOf" srcId="{33359595-E91B-9940-A93F-D3AA89DD91DB}" destId="{917B9DA6-DE3B-9747-892E-26FFACB89A09}" srcOrd="0" destOrd="0" presId="urn:microsoft.com/office/officeart/2008/layout/HorizontalMultiLevelHierarchy"/>
    <dgm:cxn modelId="{AC2CCFCB-37EE-4E12-9F40-9A424BB86F9A}" type="presParOf" srcId="{917B9DA6-DE3B-9747-892E-26FFACB89A09}" destId="{9A241D70-6B2C-854D-8045-84E9A8FA0937}" srcOrd="0" destOrd="0" presId="urn:microsoft.com/office/officeart/2008/layout/HorizontalMultiLevelHierarchy"/>
    <dgm:cxn modelId="{FC797997-E136-4EB4-941D-27E9DB552C92}" type="presParOf" srcId="{33359595-E91B-9940-A93F-D3AA89DD91DB}" destId="{2EDF038E-5335-D14F-827C-7CB4C0E9F6D7}" srcOrd="1" destOrd="0" presId="urn:microsoft.com/office/officeart/2008/layout/HorizontalMultiLevelHierarchy"/>
    <dgm:cxn modelId="{33AC6886-AA47-44C3-9ED4-596683E0CB63}" type="presParOf" srcId="{2EDF038E-5335-D14F-827C-7CB4C0E9F6D7}" destId="{3675D660-2FBD-3B4B-A278-123981C3A07F}" srcOrd="0" destOrd="0" presId="urn:microsoft.com/office/officeart/2008/layout/HorizontalMultiLevelHierarchy"/>
    <dgm:cxn modelId="{2C0EB586-E679-47C3-BB11-AFE754A87435}" type="presParOf" srcId="{2EDF038E-5335-D14F-827C-7CB4C0E9F6D7}" destId="{89E689CD-4583-3F41-B115-50B7A5B83114}" srcOrd="1" destOrd="0" presId="urn:microsoft.com/office/officeart/2008/layout/HorizontalMultiLevelHierarchy"/>
    <dgm:cxn modelId="{A79B05FA-D09E-452C-A902-9E14A29BBD5F}" type="presParOf" srcId="{89E689CD-4583-3F41-B115-50B7A5B83114}" destId="{EF4667FA-88D8-A047-A9EB-56DED72737F7}" srcOrd="0" destOrd="0" presId="urn:microsoft.com/office/officeart/2008/layout/HorizontalMultiLevelHierarchy"/>
    <dgm:cxn modelId="{E297937A-26F5-43B4-BEEA-4BBB5053257C}" type="presParOf" srcId="{EF4667FA-88D8-A047-A9EB-56DED72737F7}" destId="{10F93F8A-0CBA-354E-AF82-2ADC4B92AD26}" srcOrd="0" destOrd="0" presId="urn:microsoft.com/office/officeart/2008/layout/HorizontalMultiLevelHierarchy"/>
    <dgm:cxn modelId="{0F1137C9-240F-45EE-97B2-9E9AFBE30ABE}" type="presParOf" srcId="{89E689CD-4583-3F41-B115-50B7A5B83114}" destId="{253FB469-3F97-4E4C-AC03-136F095609E1}" srcOrd="1" destOrd="0" presId="urn:microsoft.com/office/officeart/2008/layout/HorizontalMultiLevelHierarchy"/>
    <dgm:cxn modelId="{A279E999-64A5-4CE3-BD3E-D1DBE1F0C57F}" type="presParOf" srcId="{253FB469-3F97-4E4C-AC03-136F095609E1}" destId="{869684CA-FF4C-E74A-B28E-7AA6CDDDF6FF}" srcOrd="0" destOrd="0" presId="urn:microsoft.com/office/officeart/2008/layout/HorizontalMultiLevelHierarchy"/>
    <dgm:cxn modelId="{0F4BE7FD-FEEF-4AA2-8B27-8FBD9641207E}" type="presParOf" srcId="{253FB469-3F97-4E4C-AC03-136F095609E1}" destId="{BD02F239-BCF6-3E4B-B491-13D8287CF776}" srcOrd="1" destOrd="0" presId="urn:microsoft.com/office/officeart/2008/layout/HorizontalMultiLevelHierarchy"/>
    <dgm:cxn modelId="{EB7D4162-5784-44A8-B3B1-D17269793A98}" type="presParOf" srcId="{89E689CD-4583-3F41-B115-50B7A5B83114}" destId="{6C3D2E32-E434-8A4A-B3D1-95A5A3807745}" srcOrd="2" destOrd="0" presId="urn:microsoft.com/office/officeart/2008/layout/HorizontalMultiLevelHierarchy"/>
    <dgm:cxn modelId="{732648DD-9F88-45B1-A17C-CBA0991C5464}" type="presParOf" srcId="{6C3D2E32-E434-8A4A-B3D1-95A5A3807745}" destId="{23E7EB88-FAB9-5C44-B9FD-1C02F1578222}" srcOrd="0" destOrd="0" presId="urn:microsoft.com/office/officeart/2008/layout/HorizontalMultiLevelHierarchy"/>
    <dgm:cxn modelId="{A181A693-8C34-4845-BF60-4A3F0B1A2DF3}" type="presParOf" srcId="{89E689CD-4583-3F41-B115-50B7A5B83114}" destId="{72815EF6-9BE1-D546-9BAD-D697FA896EEB}" srcOrd="3" destOrd="0" presId="urn:microsoft.com/office/officeart/2008/layout/HorizontalMultiLevelHierarchy"/>
    <dgm:cxn modelId="{0584CD37-6EDF-41CB-BB60-4569F49DFE9C}" type="presParOf" srcId="{72815EF6-9BE1-D546-9BAD-D697FA896EEB}" destId="{B477E12E-4510-7043-91E4-A08F35344255}" srcOrd="0" destOrd="0" presId="urn:microsoft.com/office/officeart/2008/layout/HorizontalMultiLevelHierarchy"/>
    <dgm:cxn modelId="{72A66BFB-A705-403C-9F99-C975E2E633A6}" type="presParOf" srcId="{72815EF6-9BE1-D546-9BAD-D697FA896EEB}" destId="{46D1547A-C2B8-F147-93B2-29C439185A64}" srcOrd="1" destOrd="0" presId="urn:microsoft.com/office/officeart/2008/layout/HorizontalMultiLevelHierarchy"/>
    <dgm:cxn modelId="{3A987691-EBD8-4408-9A51-4B7A0EE8CE44}" type="presParOf" srcId="{89E689CD-4583-3F41-B115-50B7A5B83114}" destId="{A0BABBB7-6DF8-EC44-ABC0-548984222AF1}" srcOrd="4" destOrd="0" presId="urn:microsoft.com/office/officeart/2008/layout/HorizontalMultiLevelHierarchy"/>
    <dgm:cxn modelId="{6FB4A542-9B13-41CD-ACFE-B5DF58DF8ED0}" type="presParOf" srcId="{A0BABBB7-6DF8-EC44-ABC0-548984222AF1}" destId="{8C3D30BC-A397-AE44-9FC5-A86069411346}" srcOrd="0" destOrd="0" presId="urn:microsoft.com/office/officeart/2008/layout/HorizontalMultiLevelHierarchy"/>
    <dgm:cxn modelId="{0E9B351B-364C-4E8B-B0DC-E8092334EFA1}" type="presParOf" srcId="{89E689CD-4583-3F41-B115-50B7A5B83114}" destId="{BF9ED396-62D7-9641-965C-CE226EA2334A}" srcOrd="5" destOrd="0" presId="urn:microsoft.com/office/officeart/2008/layout/HorizontalMultiLevelHierarchy"/>
    <dgm:cxn modelId="{7C12ACB6-EDB5-4F62-9EFD-979A763B20B0}" type="presParOf" srcId="{BF9ED396-62D7-9641-965C-CE226EA2334A}" destId="{A2467219-BE14-2840-8402-32E2F3B86663}" srcOrd="0" destOrd="0" presId="urn:microsoft.com/office/officeart/2008/layout/HorizontalMultiLevelHierarchy"/>
    <dgm:cxn modelId="{8731307C-6D20-4503-9D7C-459E83B84676}" type="presParOf" srcId="{BF9ED396-62D7-9641-965C-CE226EA2334A}" destId="{38BA7B44-4D9E-E546-B24F-999ED81CCE62}" srcOrd="1" destOrd="0" presId="urn:microsoft.com/office/officeart/2008/layout/HorizontalMultiLevelHierarchy"/>
    <dgm:cxn modelId="{6EA69E3D-274D-469D-8FBD-3A4A8E9A0435}" type="presParOf" srcId="{33359595-E91B-9940-A93F-D3AA89DD91DB}" destId="{79C8C537-4654-EA48-8987-D230B73FF491}" srcOrd="2" destOrd="0" presId="urn:microsoft.com/office/officeart/2008/layout/HorizontalMultiLevelHierarchy"/>
    <dgm:cxn modelId="{F57E266F-CD09-4FD0-B728-EF4DA4BDCF4E}" type="presParOf" srcId="{79C8C537-4654-EA48-8987-D230B73FF491}" destId="{B4FB76E1-D3A2-A74B-8E38-A9E1B5EF6A66}" srcOrd="0" destOrd="0" presId="urn:microsoft.com/office/officeart/2008/layout/HorizontalMultiLevelHierarchy"/>
    <dgm:cxn modelId="{5EB38EFB-D649-457C-B5CD-A13667177B4C}" type="presParOf" srcId="{33359595-E91B-9940-A93F-D3AA89DD91DB}" destId="{A04D0C7E-06E7-944D-B873-A8910F472166}" srcOrd="3" destOrd="0" presId="urn:microsoft.com/office/officeart/2008/layout/HorizontalMultiLevelHierarchy"/>
    <dgm:cxn modelId="{26CD2672-1DFE-4CB1-832F-0BC230354B82}" type="presParOf" srcId="{A04D0C7E-06E7-944D-B873-A8910F472166}" destId="{66F063F4-C5DD-2347-A750-F7E5F5BB3471}" srcOrd="0" destOrd="0" presId="urn:microsoft.com/office/officeart/2008/layout/HorizontalMultiLevelHierarchy"/>
    <dgm:cxn modelId="{8BDC6676-FF43-4770-973F-35717BD05384}" type="presParOf" srcId="{A04D0C7E-06E7-944D-B873-A8910F472166}" destId="{39B176C8-DEBD-5B47-90DF-6131F7E9A735}" srcOrd="1" destOrd="0" presId="urn:microsoft.com/office/officeart/2008/layout/HorizontalMultiLevelHierarchy"/>
    <dgm:cxn modelId="{A9BB258C-FE35-489E-BEDB-64F0CD1901DA}" type="presParOf" srcId="{39B176C8-DEBD-5B47-90DF-6131F7E9A735}" destId="{2C5FACFD-6A05-E448-ABF6-74C7E10C42FE}" srcOrd="0" destOrd="0" presId="urn:microsoft.com/office/officeart/2008/layout/HorizontalMultiLevelHierarchy"/>
    <dgm:cxn modelId="{EE6DF645-E960-466F-83BD-E57198733DDD}" type="presParOf" srcId="{2C5FACFD-6A05-E448-ABF6-74C7E10C42FE}" destId="{D813BADC-5CB6-3344-B9F7-E16C91D5FA53}" srcOrd="0" destOrd="0" presId="urn:microsoft.com/office/officeart/2008/layout/HorizontalMultiLevelHierarchy"/>
    <dgm:cxn modelId="{E59743BF-3BFC-42A3-8516-0AC0E28018CD}" type="presParOf" srcId="{39B176C8-DEBD-5B47-90DF-6131F7E9A735}" destId="{2AECFDF6-2534-C84B-9684-315F75E6E644}" srcOrd="1" destOrd="0" presId="urn:microsoft.com/office/officeart/2008/layout/HorizontalMultiLevelHierarchy"/>
    <dgm:cxn modelId="{B34CCE16-91C1-4DE1-97E5-32DDEC92025B}" type="presParOf" srcId="{2AECFDF6-2534-C84B-9684-315F75E6E644}" destId="{44282453-0D1D-734D-AB02-6DB0BB4E1B30}" srcOrd="0" destOrd="0" presId="urn:microsoft.com/office/officeart/2008/layout/HorizontalMultiLevelHierarchy"/>
    <dgm:cxn modelId="{000602C0-72EC-4539-98BD-84ED5D913047}" type="presParOf" srcId="{2AECFDF6-2534-C84B-9684-315F75E6E644}" destId="{D426627B-4621-774D-A307-CC4867C23CBF}" srcOrd="1" destOrd="0" presId="urn:microsoft.com/office/officeart/2008/layout/HorizontalMultiLevelHierarchy"/>
    <dgm:cxn modelId="{7CD937E6-7986-4A3C-AA8C-F69C7F37D897}" type="presParOf" srcId="{39B176C8-DEBD-5B47-90DF-6131F7E9A735}" destId="{95680DC4-4F94-7B43-8357-C8C8883F0C06}" srcOrd="2" destOrd="0" presId="urn:microsoft.com/office/officeart/2008/layout/HorizontalMultiLevelHierarchy"/>
    <dgm:cxn modelId="{4F5A9840-E347-41DB-804E-8D1C19E3A3DA}" type="presParOf" srcId="{95680DC4-4F94-7B43-8357-C8C8883F0C06}" destId="{AB0A1E9A-72B4-B942-9119-454BE1C86AE4}" srcOrd="0" destOrd="0" presId="urn:microsoft.com/office/officeart/2008/layout/HorizontalMultiLevelHierarchy"/>
    <dgm:cxn modelId="{581028D5-8CCF-414F-8724-B2A4568A3452}" type="presParOf" srcId="{39B176C8-DEBD-5B47-90DF-6131F7E9A735}" destId="{C6F4B288-9959-0545-AB52-5B3C4505A0B6}" srcOrd="3" destOrd="0" presId="urn:microsoft.com/office/officeart/2008/layout/HorizontalMultiLevelHierarchy"/>
    <dgm:cxn modelId="{149BB037-7D26-4D2F-BD13-F5F613B06883}" type="presParOf" srcId="{C6F4B288-9959-0545-AB52-5B3C4505A0B6}" destId="{A83DA732-0E29-514A-83B6-DCA068EF26E8}" srcOrd="0" destOrd="0" presId="urn:microsoft.com/office/officeart/2008/layout/HorizontalMultiLevelHierarchy"/>
    <dgm:cxn modelId="{7C547207-A731-4947-9760-6ED62802A5A3}" type="presParOf" srcId="{C6F4B288-9959-0545-AB52-5B3C4505A0B6}" destId="{A9D4735C-E3F6-7547-8FED-7E44CA782BA0}" srcOrd="1" destOrd="0" presId="urn:microsoft.com/office/officeart/2008/layout/HorizontalMultiLevelHierarchy"/>
    <dgm:cxn modelId="{134EACAD-021B-4D89-9F8A-E78B5E951ABE}" type="presParOf" srcId="{39B176C8-DEBD-5B47-90DF-6131F7E9A735}" destId="{FF162382-EC41-2C48-B14E-920F29FFF5F4}" srcOrd="4" destOrd="0" presId="urn:microsoft.com/office/officeart/2008/layout/HorizontalMultiLevelHierarchy"/>
    <dgm:cxn modelId="{C156CD2B-1F66-40E3-A389-F1F7DEA7C046}" type="presParOf" srcId="{FF162382-EC41-2C48-B14E-920F29FFF5F4}" destId="{4F4C2EF1-74C4-3C42-8133-D1970A508CFF}" srcOrd="0" destOrd="0" presId="urn:microsoft.com/office/officeart/2008/layout/HorizontalMultiLevelHierarchy"/>
    <dgm:cxn modelId="{4036EA58-675A-4056-88C2-1A049ACB63D7}" type="presParOf" srcId="{39B176C8-DEBD-5B47-90DF-6131F7E9A735}" destId="{7A6C2801-C65D-0C47-94E3-B68CA934F9DE}" srcOrd="5" destOrd="0" presId="urn:microsoft.com/office/officeart/2008/layout/HorizontalMultiLevelHierarchy"/>
    <dgm:cxn modelId="{1E9D5686-67F6-4E60-9271-8A3C2C06D6E4}" type="presParOf" srcId="{7A6C2801-C65D-0C47-94E3-B68CA934F9DE}" destId="{9B076BCE-A58D-4E4D-82BD-85A92D450922}" srcOrd="0" destOrd="0" presId="urn:microsoft.com/office/officeart/2008/layout/HorizontalMultiLevelHierarchy"/>
    <dgm:cxn modelId="{4E25916A-4E0D-4CC3-B5D9-ABAFC921B69C}" type="presParOf" srcId="{7A6C2801-C65D-0C47-94E3-B68CA934F9DE}" destId="{B0F6E1E1-B321-5A48-8700-3F45977095FF}" srcOrd="1" destOrd="0" presId="urn:microsoft.com/office/officeart/2008/layout/HorizontalMultiLevelHierarchy"/>
    <dgm:cxn modelId="{284D1D90-E051-4A31-A232-C4FB78EE3538}" type="presParOf" srcId="{39B176C8-DEBD-5B47-90DF-6131F7E9A735}" destId="{4E6E98BE-F806-FA48-8A38-ACE073822446}" srcOrd="6" destOrd="0" presId="urn:microsoft.com/office/officeart/2008/layout/HorizontalMultiLevelHierarchy"/>
    <dgm:cxn modelId="{F2D35F8F-171B-47DB-9ADB-2E30085EC32A}" type="presParOf" srcId="{4E6E98BE-F806-FA48-8A38-ACE073822446}" destId="{62B93CAC-0B02-BB46-A2D7-FDAECA37AC99}" srcOrd="0" destOrd="0" presId="urn:microsoft.com/office/officeart/2008/layout/HorizontalMultiLevelHierarchy"/>
    <dgm:cxn modelId="{993C882F-8D48-454B-AAA7-CEFB4F3243B5}" type="presParOf" srcId="{39B176C8-DEBD-5B47-90DF-6131F7E9A735}" destId="{5D75979A-8908-3749-A720-B5F97980EBC3}" srcOrd="7" destOrd="0" presId="urn:microsoft.com/office/officeart/2008/layout/HorizontalMultiLevelHierarchy"/>
    <dgm:cxn modelId="{23E8DB0F-BF22-44D0-8160-CDF3EE1F211D}" type="presParOf" srcId="{5D75979A-8908-3749-A720-B5F97980EBC3}" destId="{E1B5CED6-D9D9-C54B-AF32-4A7381C15155}" srcOrd="0" destOrd="0" presId="urn:microsoft.com/office/officeart/2008/layout/HorizontalMultiLevelHierarchy"/>
    <dgm:cxn modelId="{887E38C3-5070-49DD-B76B-6CB338384DFB}" type="presParOf" srcId="{5D75979A-8908-3749-A720-B5F97980EBC3}" destId="{C10DF59D-D95B-6B42-8230-E0FF748FF6D5}" srcOrd="1" destOrd="0" presId="urn:microsoft.com/office/officeart/2008/layout/HorizontalMultiLevelHierarchy"/>
    <dgm:cxn modelId="{0E692D4C-5470-4F97-8082-9A9ECB2C4C4A}" type="presParOf" srcId="{39B176C8-DEBD-5B47-90DF-6131F7E9A735}" destId="{E0465C74-40E2-C84F-9C90-125931DFF805}" srcOrd="8" destOrd="0" presId="urn:microsoft.com/office/officeart/2008/layout/HorizontalMultiLevelHierarchy"/>
    <dgm:cxn modelId="{E6884D3A-7D40-47FB-9081-46A9AE2D2E58}" type="presParOf" srcId="{E0465C74-40E2-C84F-9C90-125931DFF805}" destId="{D86A4A16-11CE-8C4D-AA78-C0BBF232D4AF}" srcOrd="0" destOrd="0" presId="urn:microsoft.com/office/officeart/2008/layout/HorizontalMultiLevelHierarchy"/>
    <dgm:cxn modelId="{C0472347-9A48-4EDB-B9B7-C573510B6005}" type="presParOf" srcId="{39B176C8-DEBD-5B47-90DF-6131F7E9A735}" destId="{7280DBC9-499F-C545-B089-A3C0C0FE07ED}" srcOrd="9" destOrd="0" presId="urn:microsoft.com/office/officeart/2008/layout/HorizontalMultiLevelHierarchy"/>
    <dgm:cxn modelId="{B26409B6-BBB6-4F09-ADA4-5FB7202E3B6E}" type="presParOf" srcId="{7280DBC9-499F-C545-B089-A3C0C0FE07ED}" destId="{50C2C1FC-2FB5-524D-8B80-88B3425212E2}" srcOrd="0" destOrd="0" presId="urn:microsoft.com/office/officeart/2008/layout/HorizontalMultiLevelHierarchy"/>
    <dgm:cxn modelId="{A3CD8E9B-B09F-4337-89A1-3B1D36E0ACB5}" type="presParOf" srcId="{7280DBC9-499F-C545-B089-A3C0C0FE07ED}" destId="{CF2A204B-F67F-9944-973E-0BE3B5E7DBFC}" srcOrd="1" destOrd="0" presId="urn:microsoft.com/office/officeart/2008/layout/HorizontalMultiLevelHierarchy"/>
    <dgm:cxn modelId="{44185502-002B-4B92-9340-3B2A559D4CA8}" type="presParOf" srcId="{39B176C8-DEBD-5B47-90DF-6131F7E9A735}" destId="{A189FCF1-47CF-AA4F-8BE5-A01B456E1BFE}" srcOrd="10" destOrd="0" presId="urn:microsoft.com/office/officeart/2008/layout/HorizontalMultiLevelHierarchy"/>
    <dgm:cxn modelId="{610973AC-6569-4FAF-991C-50D1A8B3AE5D}" type="presParOf" srcId="{A189FCF1-47CF-AA4F-8BE5-A01B456E1BFE}" destId="{F4B55DAE-2350-3D45-A791-B3A6249E2F95}" srcOrd="0" destOrd="0" presId="urn:microsoft.com/office/officeart/2008/layout/HorizontalMultiLevelHierarchy"/>
    <dgm:cxn modelId="{CF1C85AC-DADB-45B8-81A0-DA90013ADF4D}" type="presParOf" srcId="{39B176C8-DEBD-5B47-90DF-6131F7E9A735}" destId="{482D6104-449A-5E40-B6F2-2DD05C1811FE}" srcOrd="11" destOrd="0" presId="urn:microsoft.com/office/officeart/2008/layout/HorizontalMultiLevelHierarchy"/>
    <dgm:cxn modelId="{2AD1A7AD-B773-4016-BF40-E1A2264E2B46}" type="presParOf" srcId="{482D6104-449A-5E40-B6F2-2DD05C1811FE}" destId="{4F785E8F-4611-0A4E-99B7-5D5FFDCC18D8}" srcOrd="0" destOrd="0" presId="urn:microsoft.com/office/officeart/2008/layout/HorizontalMultiLevelHierarchy"/>
    <dgm:cxn modelId="{5CEBB2C5-4427-47E6-AD2C-23B3331B9AC1}" type="presParOf" srcId="{482D6104-449A-5E40-B6F2-2DD05C1811FE}" destId="{EC31D1A2-2B74-9649-9B46-2E52D0F5F9E1}" srcOrd="1" destOrd="0" presId="urn:microsoft.com/office/officeart/2008/layout/HorizontalMultiLevelHierarchy"/>
    <dgm:cxn modelId="{EEB8E0E0-F836-4FAB-BBCC-A3D6211F4A42}" type="presParOf" srcId="{39B176C8-DEBD-5B47-90DF-6131F7E9A735}" destId="{FB42E5BB-5F6B-3649-8F12-842401F7D868}" srcOrd="12" destOrd="0" presId="urn:microsoft.com/office/officeart/2008/layout/HorizontalMultiLevelHierarchy"/>
    <dgm:cxn modelId="{90EB6A0C-E0E0-4ABC-946D-E257D586E7D1}" type="presParOf" srcId="{FB42E5BB-5F6B-3649-8F12-842401F7D868}" destId="{785D45E9-6174-C849-B92F-0CC415FE25FC}" srcOrd="0" destOrd="0" presId="urn:microsoft.com/office/officeart/2008/layout/HorizontalMultiLevelHierarchy"/>
    <dgm:cxn modelId="{BD04FE9B-623A-4D81-B9B0-55AD6FC421B4}" type="presParOf" srcId="{39B176C8-DEBD-5B47-90DF-6131F7E9A735}" destId="{636CA5EA-1E68-9E4D-A074-2EE173C54D10}" srcOrd="13" destOrd="0" presId="urn:microsoft.com/office/officeart/2008/layout/HorizontalMultiLevelHierarchy"/>
    <dgm:cxn modelId="{E0EA9E30-32E0-4572-AA5F-EB9DEEB4A9C1}" type="presParOf" srcId="{636CA5EA-1E68-9E4D-A074-2EE173C54D10}" destId="{8DD21633-57D3-B84D-9DDF-A2960783A7C0}" srcOrd="0" destOrd="0" presId="urn:microsoft.com/office/officeart/2008/layout/HorizontalMultiLevelHierarchy"/>
    <dgm:cxn modelId="{118176BC-805E-40F8-9DFD-C9C7AAE947D3}" type="presParOf" srcId="{636CA5EA-1E68-9E4D-A074-2EE173C54D10}" destId="{9AFB41C4-A039-7A42-8B48-7A8A1636C272}" srcOrd="1" destOrd="0" presId="urn:microsoft.com/office/officeart/2008/layout/HorizontalMultiLevelHierarchy"/>
    <dgm:cxn modelId="{607A540D-A2C8-4E2A-A378-44754C92B49E}" type="presParOf" srcId="{39B176C8-DEBD-5B47-90DF-6131F7E9A735}" destId="{7FE1C53F-31B9-E746-AD63-EAA72894565F}" srcOrd="14" destOrd="0" presId="urn:microsoft.com/office/officeart/2008/layout/HorizontalMultiLevelHierarchy"/>
    <dgm:cxn modelId="{14A32790-6F13-4D8E-88F9-58AA149DF896}" type="presParOf" srcId="{7FE1C53F-31B9-E746-AD63-EAA72894565F}" destId="{DC76A363-4AA2-E043-B314-B16DE2A2C119}" srcOrd="0" destOrd="0" presId="urn:microsoft.com/office/officeart/2008/layout/HorizontalMultiLevelHierarchy"/>
    <dgm:cxn modelId="{EAEA1EF1-BF7E-4DFD-B73E-98B7E12A109F}" type="presParOf" srcId="{39B176C8-DEBD-5B47-90DF-6131F7E9A735}" destId="{C92A23BC-BC63-934E-946B-8C9BA0093039}" srcOrd="15" destOrd="0" presId="urn:microsoft.com/office/officeart/2008/layout/HorizontalMultiLevelHierarchy"/>
    <dgm:cxn modelId="{D743CA3F-A71D-4CAF-BCD1-3417DEC66010}" type="presParOf" srcId="{C92A23BC-BC63-934E-946B-8C9BA0093039}" destId="{38F2D064-8385-9D42-AC2C-465AC75E9507}" srcOrd="0" destOrd="0" presId="urn:microsoft.com/office/officeart/2008/layout/HorizontalMultiLevelHierarchy"/>
    <dgm:cxn modelId="{BFE037E7-0404-4279-B3C3-2E940E420687}" type="presParOf" srcId="{C92A23BC-BC63-934E-946B-8C9BA0093039}" destId="{190CCCBC-E72E-7144-BAFD-D3446B458E41}" srcOrd="1" destOrd="0" presId="urn:microsoft.com/office/officeart/2008/layout/HorizontalMultiLevelHierarchy"/>
    <dgm:cxn modelId="{363CB49B-BD13-4228-8FF2-D54A5285B171}" type="presParOf" srcId="{39B176C8-DEBD-5B47-90DF-6131F7E9A735}" destId="{3C980425-5B8E-9742-B927-120A8C808193}" srcOrd="16" destOrd="0" presId="urn:microsoft.com/office/officeart/2008/layout/HorizontalMultiLevelHierarchy"/>
    <dgm:cxn modelId="{7FECB195-6E22-4D2A-9B23-E762B6A12E5B}" type="presParOf" srcId="{3C980425-5B8E-9742-B927-120A8C808193}" destId="{B1A18663-73E0-D341-90B3-6621A0B3F951}" srcOrd="0" destOrd="0" presId="urn:microsoft.com/office/officeart/2008/layout/HorizontalMultiLevelHierarchy"/>
    <dgm:cxn modelId="{F24A9026-9518-49DD-A0EA-E3DD59782C46}" type="presParOf" srcId="{39B176C8-DEBD-5B47-90DF-6131F7E9A735}" destId="{6C6513F9-87AE-9A40-8151-4A3F407D3399}" srcOrd="17" destOrd="0" presId="urn:microsoft.com/office/officeart/2008/layout/HorizontalMultiLevelHierarchy"/>
    <dgm:cxn modelId="{9D910D89-93CB-4DFB-AD56-EBE83B3E7D99}" type="presParOf" srcId="{6C6513F9-87AE-9A40-8151-4A3F407D3399}" destId="{C44EF119-944E-FA45-8CAA-4887E809C0A0}" srcOrd="0" destOrd="0" presId="urn:microsoft.com/office/officeart/2008/layout/HorizontalMultiLevelHierarchy"/>
    <dgm:cxn modelId="{F69789F2-FFEE-44EF-AE6B-29AF25580284}" type="presParOf" srcId="{6C6513F9-87AE-9A40-8151-4A3F407D3399}" destId="{3D0A9BB2-C005-7142-9584-B2867E784464}" srcOrd="1" destOrd="0" presId="urn:microsoft.com/office/officeart/2008/layout/HorizontalMultiLevelHierarchy"/>
    <dgm:cxn modelId="{E363233B-62EE-43EF-8634-3C179A36C79B}" type="presParOf" srcId="{39B176C8-DEBD-5B47-90DF-6131F7E9A735}" destId="{36C883FF-6D2F-B643-8BC6-C5F038BFA14E}" srcOrd="18" destOrd="0" presId="urn:microsoft.com/office/officeart/2008/layout/HorizontalMultiLevelHierarchy"/>
    <dgm:cxn modelId="{4181C1ED-8DF0-4157-AAAE-6C04D30B0341}" type="presParOf" srcId="{36C883FF-6D2F-B643-8BC6-C5F038BFA14E}" destId="{63225FFB-15B4-B44C-A795-8222EFAAB839}" srcOrd="0" destOrd="0" presId="urn:microsoft.com/office/officeart/2008/layout/HorizontalMultiLevelHierarchy"/>
    <dgm:cxn modelId="{60AFE7DA-777F-42B7-B502-F1368A8C3FA4}" type="presParOf" srcId="{39B176C8-DEBD-5B47-90DF-6131F7E9A735}" destId="{F1FE87CA-D661-2D46-9C19-74307F2E6B35}" srcOrd="19" destOrd="0" presId="urn:microsoft.com/office/officeart/2008/layout/HorizontalMultiLevelHierarchy"/>
    <dgm:cxn modelId="{363A5858-BA7D-4359-B01B-52DEB7C08222}" type="presParOf" srcId="{F1FE87CA-D661-2D46-9C19-74307F2E6B35}" destId="{4C9F8D33-355A-D348-B69E-D8768D1959C5}" srcOrd="0" destOrd="0" presId="urn:microsoft.com/office/officeart/2008/layout/HorizontalMultiLevelHierarchy"/>
    <dgm:cxn modelId="{914A45B2-78D9-4547-9DB3-7E440139B121}" type="presParOf" srcId="{F1FE87CA-D661-2D46-9C19-74307F2E6B35}" destId="{7F45C6BC-EA2C-784A-BE21-E55F2564BC15}" srcOrd="1" destOrd="0" presId="urn:microsoft.com/office/officeart/2008/layout/HorizontalMultiLevelHierarchy"/>
    <dgm:cxn modelId="{F978BFCE-E15A-4DE8-BB60-A0B6BD8305C2}" type="presParOf" srcId="{39B176C8-DEBD-5B47-90DF-6131F7E9A735}" destId="{60961482-E1BC-7349-8E43-F8DA1C22A938}" srcOrd="20" destOrd="0" presId="urn:microsoft.com/office/officeart/2008/layout/HorizontalMultiLevelHierarchy"/>
    <dgm:cxn modelId="{2D7A4888-6AF1-4976-9D4F-4C9CAB5AB66B}" type="presParOf" srcId="{60961482-E1BC-7349-8E43-F8DA1C22A938}" destId="{A6E6998E-4019-5644-8048-455A1B34869F}" srcOrd="0" destOrd="0" presId="urn:microsoft.com/office/officeart/2008/layout/HorizontalMultiLevelHierarchy"/>
    <dgm:cxn modelId="{D3FB98C9-CA04-480D-A4F6-A04E8521ACC7}" type="presParOf" srcId="{39B176C8-DEBD-5B47-90DF-6131F7E9A735}" destId="{3FBA80F3-F445-EC4D-B8D2-81401753257C}" srcOrd="21" destOrd="0" presId="urn:microsoft.com/office/officeart/2008/layout/HorizontalMultiLevelHierarchy"/>
    <dgm:cxn modelId="{0693CD5F-AD84-4972-A995-6669A69CE22E}" type="presParOf" srcId="{3FBA80F3-F445-EC4D-B8D2-81401753257C}" destId="{BF25C8DD-4D23-6B45-A4F5-31D2ECE22248}" srcOrd="0" destOrd="0" presId="urn:microsoft.com/office/officeart/2008/layout/HorizontalMultiLevelHierarchy"/>
    <dgm:cxn modelId="{CF798A5D-764A-4AEE-A222-043596898549}" type="presParOf" srcId="{3FBA80F3-F445-EC4D-B8D2-81401753257C}" destId="{F0602FC8-4A1C-4441-B57E-84D9A3F9F83F}" srcOrd="1" destOrd="0" presId="urn:microsoft.com/office/officeart/2008/layout/HorizontalMultiLevelHierarchy"/>
    <dgm:cxn modelId="{3EA751C2-9B81-4FDA-AFE4-E511A47DEC45}" type="presParOf" srcId="{39B176C8-DEBD-5B47-90DF-6131F7E9A735}" destId="{6F826567-AB0B-BE46-91D2-6B27170770B0}" srcOrd="22" destOrd="0" presId="urn:microsoft.com/office/officeart/2008/layout/HorizontalMultiLevelHierarchy"/>
    <dgm:cxn modelId="{D5A72D78-C2E2-4830-A64D-92E3C120E2CA}" type="presParOf" srcId="{6F826567-AB0B-BE46-91D2-6B27170770B0}" destId="{CEBE5947-8115-E644-8EB3-F049F8988439}" srcOrd="0" destOrd="0" presId="urn:microsoft.com/office/officeart/2008/layout/HorizontalMultiLevelHierarchy"/>
    <dgm:cxn modelId="{5059B30F-60F3-4014-B4D5-CCEADC7B5DD2}" type="presParOf" srcId="{39B176C8-DEBD-5B47-90DF-6131F7E9A735}" destId="{03BAEE9B-FDD4-884F-BA3A-4F42EB78E3DD}" srcOrd="23" destOrd="0" presId="urn:microsoft.com/office/officeart/2008/layout/HorizontalMultiLevelHierarchy"/>
    <dgm:cxn modelId="{76EDA8BE-025B-4FDD-A395-497B2FFDBE86}" type="presParOf" srcId="{03BAEE9B-FDD4-884F-BA3A-4F42EB78E3DD}" destId="{9A185FE3-99AD-194E-886C-412388F65AA9}" srcOrd="0" destOrd="0" presId="urn:microsoft.com/office/officeart/2008/layout/HorizontalMultiLevelHierarchy"/>
    <dgm:cxn modelId="{E59188C2-E57E-4FB9-93FE-31AC1F5F498C}" type="presParOf" srcId="{03BAEE9B-FDD4-884F-BA3A-4F42EB78E3DD}" destId="{B140EA4F-33C5-6149-A198-510F49D4EF23}"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79E504-4A81-6348-B9A1-02DD68959E30}"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E7A72482-0FE8-CC4A-9F7E-EBCF9F9F1FED}">
      <dgm:prSet phldrT="[Text]"/>
      <dgm:spPr/>
      <dgm:t>
        <a:bodyPr/>
        <a:lstStyle/>
        <a:p>
          <a:r>
            <a:rPr lang="en-US" b="1" dirty="0" smtClean="0"/>
            <a:t>Redevelopment of old buildings in the urban areas </a:t>
          </a:r>
          <a:endParaRPr lang="en-US" dirty="0"/>
        </a:p>
      </dgm:t>
    </dgm:pt>
    <dgm:pt modelId="{C10F3DD8-8008-DD4E-9C2F-5A54B4034660}" type="parTrans" cxnId="{71E5341A-C301-014A-BFC4-856123701C41}">
      <dgm:prSet/>
      <dgm:spPr/>
      <dgm:t>
        <a:bodyPr/>
        <a:lstStyle/>
        <a:p>
          <a:endParaRPr lang="en-US"/>
        </a:p>
      </dgm:t>
    </dgm:pt>
    <dgm:pt modelId="{4ED186E5-A66A-2F46-86C9-AE0ED9BFBBEF}" type="sibTrans" cxnId="{71E5341A-C301-014A-BFC4-856123701C41}">
      <dgm:prSet/>
      <dgm:spPr/>
      <dgm:t>
        <a:bodyPr/>
        <a:lstStyle/>
        <a:p>
          <a:endParaRPr lang="en-US"/>
        </a:p>
      </dgm:t>
    </dgm:pt>
    <dgm:pt modelId="{1FF4FC04-463F-BC4E-8EC9-E621BC4370C3}">
      <dgm:prSet phldrT="[Text]"/>
      <dgm:spPr/>
      <dgm:t>
        <a:bodyPr/>
        <a:lstStyle/>
        <a:p>
          <a:r>
            <a:rPr lang="en-US" b="1" dirty="0" smtClean="0"/>
            <a:t>Existing</a:t>
          </a:r>
          <a:r>
            <a:rPr lang="zh-CN" altLang="en-US" b="1" dirty="0" smtClean="0"/>
            <a:t> </a:t>
          </a:r>
          <a:r>
            <a:rPr lang="en-US" b="1" dirty="0" smtClean="0"/>
            <a:t>projects </a:t>
          </a:r>
          <a:r>
            <a:rPr lang="en-US" altLang="zh-CN" b="1" dirty="0" smtClean="0"/>
            <a:t>:</a:t>
          </a:r>
          <a:r>
            <a:rPr lang="zh-CN" altLang="en-US" b="1" dirty="0" smtClean="0"/>
            <a:t> </a:t>
          </a:r>
          <a:r>
            <a:rPr lang="en-US" b="1" dirty="0" smtClean="0"/>
            <a:t>1,005,291 </a:t>
          </a:r>
          <a:endParaRPr lang="en-US" dirty="0"/>
        </a:p>
      </dgm:t>
    </dgm:pt>
    <dgm:pt modelId="{4A2FA507-990A-FC4A-A3CF-66241E0D3588}" type="parTrans" cxnId="{95114946-C92A-C848-8D98-9F1D81D41E03}">
      <dgm:prSet/>
      <dgm:spPr/>
      <dgm:t>
        <a:bodyPr/>
        <a:lstStyle/>
        <a:p>
          <a:endParaRPr lang="en-US"/>
        </a:p>
      </dgm:t>
    </dgm:pt>
    <dgm:pt modelId="{2F3BE403-BA9A-B64F-89AF-64F7038EF70B}" type="sibTrans" cxnId="{95114946-C92A-C848-8D98-9F1D81D41E03}">
      <dgm:prSet/>
      <dgm:spPr/>
      <dgm:t>
        <a:bodyPr/>
        <a:lstStyle/>
        <a:p>
          <a:endParaRPr lang="en-US"/>
        </a:p>
      </dgm:t>
    </dgm:pt>
    <dgm:pt modelId="{BF8698D2-0899-AC4D-9E1D-1A4D218C6A6D}">
      <dgm:prSet phldrT="[Text]"/>
      <dgm:spPr/>
      <dgm:t>
        <a:bodyPr/>
        <a:lstStyle/>
        <a:p>
          <a:r>
            <a:rPr lang="en-US" b="1" dirty="0" smtClean="0"/>
            <a:t>Newly-acquired</a:t>
          </a:r>
          <a:r>
            <a:rPr lang="zh-CN" altLang="en-US" b="1" dirty="0" smtClean="0"/>
            <a:t> </a:t>
          </a:r>
          <a:r>
            <a:rPr lang="en-US" b="1" dirty="0" smtClean="0"/>
            <a:t>projects </a:t>
          </a:r>
          <a:r>
            <a:rPr lang="en-US" altLang="zh-CN" b="1" dirty="0" smtClean="0"/>
            <a:t>:3</a:t>
          </a:r>
          <a:r>
            <a:rPr lang="en-US" b="1" dirty="0" smtClean="0"/>
            <a:t>06,629 </a:t>
          </a:r>
          <a:r>
            <a:rPr lang="zh-CN" altLang="en-US" b="1" dirty="0" smtClean="0"/>
            <a:t> </a:t>
          </a:r>
          <a:endParaRPr lang="en-US" dirty="0"/>
        </a:p>
      </dgm:t>
    </dgm:pt>
    <dgm:pt modelId="{767AFA6E-E1C1-5048-B0D9-1C5FD847112E}" type="parTrans" cxnId="{33D1693F-A35E-B442-896E-D0EA9E54C451}">
      <dgm:prSet/>
      <dgm:spPr/>
      <dgm:t>
        <a:bodyPr/>
        <a:lstStyle/>
        <a:p>
          <a:endParaRPr lang="en-US"/>
        </a:p>
      </dgm:t>
    </dgm:pt>
    <dgm:pt modelId="{F0365AC8-AECC-2B40-AF8F-FD51B189EFC0}" type="sibTrans" cxnId="{33D1693F-A35E-B442-896E-D0EA9E54C451}">
      <dgm:prSet/>
      <dgm:spPr/>
      <dgm:t>
        <a:bodyPr/>
        <a:lstStyle/>
        <a:p>
          <a:endParaRPr lang="en-US"/>
        </a:p>
      </dgm:t>
    </dgm:pt>
    <dgm:pt modelId="{06E0606B-D844-8645-A724-36451E6B1C6E}">
      <dgm:prSet phldrT="[Text]"/>
      <dgm:spPr/>
      <dgm:t>
        <a:bodyPr/>
        <a:lstStyle/>
        <a:p>
          <a:r>
            <a:rPr lang="en-US" b="1" dirty="0" smtClean="0"/>
            <a:t>Agricultural</a:t>
          </a:r>
          <a:r>
            <a:rPr lang="zh-CN" altLang="en-US" b="1" dirty="0" smtClean="0"/>
            <a:t> </a:t>
          </a:r>
          <a:r>
            <a:rPr lang="en-US" b="1" dirty="0" smtClean="0"/>
            <a:t>land </a:t>
          </a:r>
          <a:endParaRPr lang="en-US" dirty="0"/>
        </a:p>
      </dgm:t>
    </dgm:pt>
    <dgm:pt modelId="{75A8B15E-998C-AD48-A411-8E0FEC5C0079}" type="parTrans" cxnId="{C12B4D60-84B4-4647-A00B-AA0C5D8FE483}">
      <dgm:prSet/>
      <dgm:spPr/>
      <dgm:t>
        <a:bodyPr/>
        <a:lstStyle/>
        <a:p>
          <a:endParaRPr lang="en-US"/>
        </a:p>
      </dgm:t>
    </dgm:pt>
    <dgm:pt modelId="{BB835414-8500-114E-883D-AA31F2A57345}" type="sibTrans" cxnId="{C12B4D60-84B4-4647-A00B-AA0C5D8FE483}">
      <dgm:prSet/>
      <dgm:spPr/>
      <dgm:t>
        <a:bodyPr/>
        <a:lstStyle/>
        <a:p>
          <a:endParaRPr lang="en-US"/>
        </a:p>
      </dgm:t>
    </dgm:pt>
    <dgm:pt modelId="{2CD9FE5A-3A00-F041-8970-7D01437C80B3}">
      <dgm:prSet phldrT="[Text]"/>
      <dgm:spPr/>
      <dgm:t>
        <a:bodyPr/>
        <a:lstStyle/>
        <a:p>
          <a:r>
            <a:rPr lang="en-US" dirty="0" smtClean="0"/>
            <a:t>North East New Territories New Development Areas </a:t>
          </a:r>
          <a:r>
            <a:rPr lang="en-US" altLang="zh-CN" dirty="0" smtClean="0"/>
            <a:t>:</a:t>
          </a:r>
          <a:r>
            <a:rPr lang="zh-CN" altLang="en-US" dirty="0" smtClean="0"/>
            <a:t> </a:t>
          </a:r>
          <a:r>
            <a:rPr lang="en-US" b="1" dirty="0" smtClean="0"/>
            <a:t>5,100,000 </a:t>
          </a:r>
          <a:endParaRPr lang="en-US" dirty="0"/>
        </a:p>
      </dgm:t>
    </dgm:pt>
    <dgm:pt modelId="{F29B7E1B-1C9C-3846-B6DE-279DB8AB2B2E}" type="parTrans" cxnId="{D1CA2878-7DCA-B543-9A54-276544FC8C98}">
      <dgm:prSet/>
      <dgm:spPr/>
      <dgm:t>
        <a:bodyPr/>
        <a:lstStyle/>
        <a:p>
          <a:endParaRPr lang="en-US"/>
        </a:p>
      </dgm:t>
    </dgm:pt>
    <dgm:pt modelId="{7B6C7584-AD23-5248-AC60-E9317783D763}" type="sibTrans" cxnId="{D1CA2878-7DCA-B543-9A54-276544FC8C98}">
      <dgm:prSet/>
      <dgm:spPr/>
      <dgm:t>
        <a:bodyPr/>
        <a:lstStyle/>
        <a:p>
          <a:endParaRPr lang="en-US"/>
        </a:p>
      </dgm:t>
    </dgm:pt>
    <dgm:pt modelId="{32A69B57-FD3E-AB4D-A26D-28C9E108120F}">
      <dgm:prSet phldrT="[Text]"/>
      <dgm:spPr/>
      <dgm:t>
        <a:bodyPr/>
        <a:lstStyle/>
        <a:p>
          <a:r>
            <a:rPr lang="en-US" dirty="0" smtClean="0"/>
            <a:t>Further acquisition </a:t>
          </a:r>
          <a:r>
            <a:rPr lang="en-US" altLang="zh-CN" dirty="0" smtClean="0"/>
            <a:t>:</a:t>
          </a:r>
          <a:r>
            <a:rPr lang="zh-CN" altLang="en-US" dirty="0" smtClean="0"/>
            <a:t> </a:t>
          </a:r>
          <a:r>
            <a:rPr lang="en-US" b="1" dirty="0" smtClean="0"/>
            <a:t>587,843 </a:t>
          </a:r>
          <a:endParaRPr lang="en-US" dirty="0"/>
        </a:p>
      </dgm:t>
    </dgm:pt>
    <dgm:pt modelId="{FE105AA7-124E-D541-A8F9-47EC120DFD77}" type="parTrans" cxnId="{723EC0DF-2A3A-C447-B154-E2CCE8B39365}">
      <dgm:prSet/>
      <dgm:spPr/>
      <dgm:t>
        <a:bodyPr/>
        <a:lstStyle/>
        <a:p>
          <a:endParaRPr lang="en-US"/>
        </a:p>
      </dgm:t>
    </dgm:pt>
    <dgm:pt modelId="{DF987DA4-3EA4-4C43-BF10-997EF7C257C1}" type="sibTrans" cxnId="{723EC0DF-2A3A-C447-B154-E2CCE8B39365}">
      <dgm:prSet/>
      <dgm:spPr/>
      <dgm:t>
        <a:bodyPr/>
        <a:lstStyle/>
        <a:p>
          <a:endParaRPr lang="en-US"/>
        </a:p>
      </dgm:t>
    </dgm:pt>
    <dgm:pt modelId="{61CABEB0-6770-2D40-9758-CE1B62CE770E}">
      <dgm:prSet phldrT="[Text]"/>
      <dgm:spPr/>
      <dgm:t>
        <a:bodyPr/>
        <a:lstStyle/>
        <a:p>
          <a:r>
            <a:rPr lang="en-US" dirty="0" smtClean="0"/>
            <a:t>Hung </a:t>
          </a:r>
          <a:r>
            <a:rPr lang="en-US" dirty="0" err="1" smtClean="0"/>
            <a:t>Shui</a:t>
          </a:r>
          <a:r>
            <a:rPr lang="en-US" dirty="0" smtClean="0"/>
            <a:t> </a:t>
          </a:r>
          <a:r>
            <a:rPr lang="en-US" dirty="0" err="1" smtClean="0"/>
            <a:t>Kiu</a:t>
          </a:r>
          <a:r>
            <a:rPr lang="en-US" dirty="0" smtClean="0"/>
            <a:t> New Development Area </a:t>
          </a:r>
          <a:r>
            <a:rPr lang="en-US" altLang="zh-CN" dirty="0" smtClean="0"/>
            <a:t>:</a:t>
          </a:r>
          <a:r>
            <a:rPr lang="en-US" dirty="0" smtClean="0"/>
            <a:t>4,000,000 </a:t>
          </a:r>
          <a:endParaRPr lang="en-US" dirty="0"/>
        </a:p>
      </dgm:t>
    </dgm:pt>
    <dgm:pt modelId="{FC9422FA-E035-B04A-897B-B536B6212D58}" type="parTrans" cxnId="{5BAE85BB-6E31-2E47-8017-BFAC5D6816CF}">
      <dgm:prSet/>
      <dgm:spPr/>
      <dgm:t>
        <a:bodyPr/>
        <a:lstStyle/>
        <a:p>
          <a:endParaRPr lang="en-US"/>
        </a:p>
      </dgm:t>
    </dgm:pt>
    <dgm:pt modelId="{B1DC59E8-F11A-0948-8E9C-644CB08C5076}" type="sibTrans" cxnId="{5BAE85BB-6E31-2E47-8017-BFAC5D6816CF}">
      <dgm:prSet/>
      <dgm:spPr/>
      <dgm:t>
        <a:bodyPr/>
        <a:lstStyle/>
        <a:p>
          <a:endParaRPr lang="en-US"/>
        </a:p>
      </dgm:t>
    </dgm:pt>
    <dgm:pt modelId="{DF8A80AF-3DBC-8A4D-ABD8-271DF7BB5630}">
      <dgm:prSet phldrT="[Text]"/>
      <dgm:spPr/>
      <dgm:t>
        <a:bodyPr/>
        <a:lstStyle/>
        <a:p>
          <a:r>
            <a:rPr lang="en-US" altLang="zh-CN" dirty="0" smtClean="0"/>
            <a:t>Land</a:t>
          </a:r>
          <a:r>
            <a:rPr lang="zh-CN" altLang="en-US" dirty="0" smtClean="0"/>
            <a:t> </a:t>
          </a:r>
          <a:r>
            <a:rPr lang="en-US" altLang="zh-CN" dirty="0" smtClean="0"/>
            <a:t>Bank</a:t>
          </a:r>
          <a:r>
            <a:rPr lang="zh-CN" altLang="en-US" dirty="0" smtClean="0"/>
            <a:t> </a:t>
          </a:r>
          <a:r>
            <a:rPr lang="en-US" altLang="zh-CN" dirty="0" smtClean="0"/>
            <a:t>Composition</a:t>
          </a:r>
          <a:endParaRPr lang="en-US" dirty="0"/>
        </a:p>
      </dgm:t>
    </dgm:pt>
    <dgm:pt modelId="{28720D22-67D2-364F-BB2A-122F1D7A252E}" type="sibTrans" cxnId="{F1328CB9-68D2-FD44-8A0C-48ACF5580CC9}">
      <dgm:prSet/>
      <dgm:spPr/>
      <dgm:t>
        <a:bodyPr/>
        <a:lstStyle/>
        <a:p>
          <a:endParaRPr lang="en-US"/>
        </a:p>
      </dgm:t>
    </dgm:pt>
    <dgm:pt modelId="{B1ADFED1-8A83-D34E-BED3-1273145927E9}" type="parTrans" cxnId="{F1328CB9-68D2-FD44-8A0C-48ACF5580CC9}">
      <dgm:prSet/>
      <dgm:spPr/>
      <dgm:t>
        <a:bodyPr/>
        <a:lstStyle/>
        <a:p>
          <a:endParaRPr lang="en-US"/>
        </a:p>
      </dgm:t>
    </dgm:pt>
    <dgm:pt modelId="{9F4CE84D-C0F2-A04C-95DB-F7399D17D3D1}" type="pres">
      <dgm:prSet presAssocID="{5879E504-4A81-6348-B9A1-02DD68959E30}" presName="diagram" presStyleCnt="0">
        <dgm:presLayoutVars>
          <dgm:chPref val="1"/>
          <dgm:dir/>
          <dgm:animOne val="branch"/>
          <dgm:animLvl val="lvl"/>
          <dgm:resizeHandles val="exact"/>
        </dgm:presLayoutVars>
      </dgm:prSet>
      <dgm:spPr/>
      <dgm:t>
        <a:bodyPr/>
        <a:lstStyle/>
        <a:p>
          <a:endParaRPr lang="en-US"/>
        </a:p>
      </dgm:t>
    </dgm:pt>
    <dgm:pt modelId="{C3CA4F10-8EE8-D043-9E82-3E8CE010672A}" type="pres">
      <dgm:prSet presAssocID="{DF8A80AF-3DBC-8A4D-ABD8-271DF7BB5630}" presName="root1" presStyleCnt="0"/>
      <dgm:spPr/>
    </dgm:pt>
    <dgm:pt modelId="{718A7E69-A0DE-DF4D-AD16-5074DE9AA725}" type="pres">
      <dgm:prSet presAssocID="{DF8A80AF-3DBC-8A4D-ABD8-271DF7BB5630}" presName="LevelOneTextNode" presStyleLbl="node0" presStyleIdx="0" presStyleCnt="1">
        <dgm:presLayoutVars>
          <dgm:chPref val="3"/>
        </dgm:presLayoutVars>
      </dgm:prSet>
      <dgm:spPr/>
      <dgm:t>
        <a:bodyPr/>
        <a:lstStyle/>
        <a:p>
          <a:endParaRPr lang="en-US"/>
        </a:p>
      </dgm:t>
    </dgm:pt>
    <dgm:pt modelId="{2EFD2B9B-3EA2-3545-8A95-9A1014EFB900}" type="pres">
      <dgm:prSet presAssocID="{DF8A80AF-3DBC-8A4D-ABD8-271DF7BB5630}" presName="level2hierChild" presStyleCnt="0"/>
      <dgm:spPr/>
    </dgm:pt>
    <dgm:pt modelId="{33F2C320-0B8D-9F40-B42B-BBC5728FD099}" type="pres">
      <dgm:prSet presAssocID="{C10F3DD8-8008-DD4E-9C2F-5A54B4034660}" presName="conn2-1" presStyleLbl="parChTrans1D2" presStyleIdx="0" presStyleCnt="2"/>
      <dgm:spPr/>
      <dgm:t>
        <a:bodyPr/>
        <a:lstStyle/>
        <a:p>
          <a:endParaRPr lang="en-US"/>
        </a:p>
      </dgm:t>
    </dgm:pt>
    <dgm:pt modelId="{02888435-81E7-CA42-A3B5-1AF5ED089444}" type="pres">
      <dgm:prSet presAssocID="{C10F3DD8-8008-DD4E-9C2F-5A54B4034660}" presName="connTx" presStyleLbl="parChTrans1D2" presStyleIdx="0" presStyleCnt="2"/>
      <dgm:spPr/>
      <dgm:t>
        <a:bodyPr/>
        <a:lstStyle/>
        <a:p>
          <a:endParaRPr lang="en-US"/>
        </a:p>
      </dgm:t>
    </dgm:pt>
    <dgm:pt modelId="{F42B8551-12E5-6A45-A679-979659E3F578}" type="pres">
      <dgm:prSet presAssocID="{E7A72482-0FE8-CC4A-9F7E-EBCF9F9F1FED}" presName="root2" presStyleCnt="0"/>
      <dgm:spPr/>
    </dgm:pt>
    <dgm:pt modelId="{A7DFFAF5-4026-A043-812F-7C25DDCB2FC9}" type="pres">
      <dgm:prSet presAssocID="{E7A72482-0FE8-CC4A-9F7E-EBCF9F9F1FED}" presName="LevelTwoTextNode" presStyleLbl="node2" presStyleIdx="0" presStyleCnt="2">
        <dgm:presLayoutVars>
          <dgm:chPref val="3"/>
        </dgm:presLayoutVars>
      </dgm:prSet>
      <dgm:spPr/>
      <dgm:t>
        <a:bodyPr/>
        <a:lstStyle/>
        <a:p>
          <a:endParaRPr lang="en-US"/>
        </a:p>
      </dgm:t>
    </dgm:pt>
    <dgm:pt modelId="{F9209E49-B00E-834E-8B87-F7981AD80F32}" type="pres">
      <dgm:prSet presAssocID="{E7A72482-0FE8-CC4A-9F7E-EBCF9F9F1FED}" presName="level3hierChild" presStyleCnt="0"/>
      <dgm:spPr/>
    </dgm:pt>
    <dgm:pt modelId="{D556912F-D18B-5443-ADFE-93341FBC6E02}" type="pres">
      <dgm:prSet presAssocID="{4A2FA507-990A-FC4A-A3CF-66241E0D3588}" presName="conn2-1" presStyleLbl="parChTrans1D3" presStyleIdx="0" presStyleCnt="5"/>
      <dgm:spPr/>
      <dgm:t>
        <a:bodyPr/>
        <a:lstStyle/>
        <a:p>
          <a:endParaRPr lang="en-US"/>
        </a:p>
      </dgm:t>
    </dgm:pt>
    <dgm:pt modelId="{FDE9B270-8E1A-884D-9B77-3B4CB3B8BFAA}" type="pres">
      <dgm:prSet presAssocID="{4A2FA507-990A-FC4A-A3CF-66241E0D3588}" presName="connTx" presStyleLbl="parChTrans1D3" presStyleIdx="0" presStyleCnt="5"/>
      <dgm:spPr/>
      <dgm:t>
        <a:bodyPr/>
        <a:lstStyle/>
        <a:p>
          <a:endParaRPr lang="en-US"/>
        </a:p>
      </dgm:t>
    </dgm:pt>
    <dgm:pt modelId="{7736475C-E731-9C47-A8F9-B9B2875A1EF6}" type="pres">
      <dgm:prSet presAssocID="{1FF4FC04-463F-BC4E-8EC9-E621BC4370C3}" presName="root2" presStyleCnt="0"/>
      <dgm:spPr/>
    </dgm:pt>
    <dgm:pt modelId="{7F7FCD2F-3499-5446-9179-26DBED0FEEC6}" type="pres">
      <dgm:prSet presAssocID="{1FF4FC04-463F-BC4E-8EC9-E621BC4370C3}" presName="LevelTwoTextNode" presStyleLbl="node3" presStyleIdx="0" presStyleCnt="5">
        <dgm:presLayoutVars>
          <dgm:chPref val="3"/>
        </dgm:presLayoutVars>
      </dgm:prSet>
      <dgm:spPr/>
      <dgm:t>
        <a:bodyPr/>
        <a:lstStyle/>
        <a:p>
          <a:endParaRPr lang="en-US"/>
        </a:p>
      </dgm:t>
    </dgm:pt>
    <dgm:pt modelId="{C425EFCD-8B27-7544-B37E-2B337BCC993C}" type="pres">
      <dgm:prSet presAssocID="{1FF4FC04-463F-BC4E-8EC9-E621BC4370C3}" presName="level3hierChild" presStyleCnt="0"/>
      <dgm:spPr/>
    </dgm:pt>
    <dgm:pt modelId="{B8A3A7D0-5427-744D-8888-BB1BB90731E3}" type="pres">
      <dgm:prSet presAssocID="{767AFA6E-E1C1-5048-B0D9-1C5FD847112E}" presName="conn2-1" presStyleLbl="parChTrans1D3" presStyleIdx="1" presStyleCnt="5"/>
      <dgm:spPr/>
      <dgm:t>
        <a:bodyPr/>
        <a:lstStyle/>
        <a:p>
          <a:endParaRPr lang="en-US"/>
        </a:p>
      </dgm:t>
    </dgm:pt>
    <dgm:pt modelId="{54ECF08E-0B70-7E4E-AE20-9C3918D5A8B2}" type="pres">
      <dgm:prSet presAssocID="{767AFA6E-E1C1-5048-B0D9-1C5FD847112E}" presName="connTx" presStyleLbl="parChTrans1D3" presStyleIdx="1" presStyleCnt="5"/>
      <dgm:spPr/>
      <dgm:t>
        <a:bodyPr/>
        <a:lstStyle/>
        <a:p>
          <a:endParaRPr lang="en-US"/>
        </a:p>
      </dgm:t>
    </dgm:pt>
    <dgm:pt modelId="{8A05083C-5CB3-F648-A530-5933F968507F}" type="pres">
      <dgm:prSet presAssocID="{BF8698D2-0899-AC4D-9E1D-1A4D218C6A6D}" presName="root2" presStyleCnt="0"/>
      <dgm:spPr/>
    </dgm:pt>
    <dgm:pt modelId="{67E25806-5CA2-9142-A4EB-683877489D4A}" type="pres">
      <dgm:prSet presAssocID="{BF8698D2-0899-AC4D-9E1D-1A4D218C6A6D}" presName="LevelTwoTextNode" presStyleLbl="node3" presStyleIdx="1" presStyleCnt="5">
        <dgm:presLayoutVars>
          <dgm:chPref val="3"/>
        </dgm:presLayoutVars>
      </dgm:prSet>
      <dgm:spPr/>
      <dgm:t>
        <a:bodyPr/>
        <a:lstStyle/>
        <a:p>
          <a:endParaRPr lang="en-US"/>
        </a:p>
      </dgm:t>
    </dgm:pt>
    <dgm:pt modelId="{57226F02-0184-1C4F-A044-6A4B1D3FFC11}" type="pres">
      <dgm:prSet presAssocID="{BF8698D2-0899-AC4D-9E1D-1A4D218C6A6D}" presName="level3hierChild" presStyleCnt="0"/>
      <dgm:spPr/>
    </dgm:pt>
    <dgm:pt modelId="{027C67AE-CC17-4B4E-94FD-A530EAD5DD3A}" type="pres">
      <dgm:prSet presAssocID="{FE105AA7-124E-D541-A8F9-47EC120DFD77}" presName="conn2-1" presStyleLbl="parChTrans1D3" presStyleIdx="2" presStyleCnt="5"/>
      <dgm:spPr/>
      <dgm:t>
        <a:bodyPr/>
        <a:lstStyle/>
        <a:p>
          <a:endParaRPr lang="en-US"/>
        </a:p>
      </dgm:t>
    </dgm:pt>
    <dgm:pt modelId="{D8050708-2F18-B64C-A1A1-C3780A9F86B3}" type="pres">
      <dgm:prSet presAssocID="{FE105AA7-124E-D541-A8F9-47EC120DFD77}" presName="connTx" presStyleLbl="parChTrans1D3" presStyleIdx="2" presStyleCnt="5"/>
      <dgm:spPr/>
      <dgm:t>
        <a:bodyPr/>
        <a:lstStyle/>
        <a:p>
          <a:endParaRPr lang="en-US"/>
        </a:p>
      </dgm:t>
    </dgm:pt>
    <dgm:pt modelId="{AA7E438F-32A8-6F49-8BD6-F419E72F247B}" type="pres">
      <dgm:prSet presAssocID="{32A69B57-FD3E-AB4D-A26D-28C9E108120F}" presName="root2" presStyleCnt="0"/>
      <dgm:spPr/>
    </dgm:pt>
    <dgm:pt modelId="{98883927-D8D1-D94D-901F-F423B4B02D58}" type="pres">
      <dgm:prSet presAssocID="{32A69B57-FD3E-AB4D-A26D-28C9E108120F}" presName="LevelTwoTextNode" presStyleLbl="node3" presStyleIdx="2" presStyleCnt="5">
        <dgm:presLayoutVars>
          <dgm:chPref val="3"/>
        </dgm:presLayoutVars>
      </dgm:prSet>
      <dgm:spPr/>
      <dgm:t>
        <a:bodyPr/>
        <a:lstStyle/>
        <a:p>
          <a:endParaRPr lang="en-US"/>
        </a:p>
      </dgm:t>
    </dgm:pt>
    <dgm:pt modelId="{2BF051A1-3854-0941-9DFB-5493A48B3D1D}" type="pres">
      <dgm:prSet presAssocID="{32A69B57-FD3E-AB4D-A26D-28C9E108120F}" presName="level3hierChild" presStyleCnt="0"/>
      <dgm:spPr/>
    </dgm:pt>
    <dgm:pt modelId="{CA58AFF3-242E-AD4E-ABD4-7FDCEB92A7B9}" type="pres">
      <dgm:prSet presAssocID="{75A8B15E-998C-AD48-A411-8E0FEC5C0079}" presName="conn2-1" presStyleLbl="parChTrans1D2" presStyleIdx="1" presStyleCnt="2"/>
      <dgm:spPr/>
      <dgm:t>
        <a:bodyPr/>
        <a:lstStyle/>
        <a:p>
          <a:endParaRPr lang="en-US"/>
        </a:p>
      </dgm:t>
    </dgm:pt>
    <dgm:pt modelId="{750D07D6-D44D-5C4A-B16A-8D39B19AAC50}" type="pres">
      <dgm:prSet presAssocID="{75A8B15E-998C-AD48-A411-8E0FEC5C0079}" presName="connTx" presStyleLbl="parChTrans1D2" presStyleIdx="1" presStyleCnt="2"/>
      <dgm:spPr/>
      <dgm:t>
        <a:bodyPr/>
        <a:lstStyle/>
        <a:p>
          <a:endParaRPr lang="en-US"/>
        </a:p>
      </dgm:t>
    </dgm:pt>
    <dgm:pt modelId="{6099C19D-1EAC-934F-877E-8AC8C4959A63}" type="pres">
      <dgm:prSet presAssocID="{06E0606B-D844-8645-A724-36451E6B1C6E}" presName="root2" presStyleCnt="0"/>
      <dgm:spPr/>
    </dgm:pt>
    <dgm:pt modelId="{28C29B3B-A040-BB46-AE10-D9F23AF673B6}" type="pres">
      <dgm:prSet presAssocID="{06E0606B-D844-8645-A724-36451E6B1C6E}" presName="LevelTwoTextNode" presStyleLbl="node2" presStyleIdx="1" presStyleCnt="2">
        <dgm:presLayoutVars>
          <dgm:chPref val="3"/>
        </dgm:presLayoutVars>
      </dgm:prSet>
      <dgm:spPr/>
      <dgm:t>
        <a:bodyPr/>
        <a:lstStyle/>
        <a:p>
          <a:endParaRPr lang="en-US"/>
        </a:p>
      </dgm:t>
    </dgm:pt>
    <dgm:pt modelId="{6BEDF138-2F13-E341-BF8E-4FF3696C741C}" type="pres">
      <dgm:prSet presAssocID="{06E0606B-D844-8645-A724-36451E6B1C6E}" presName="level3hierChild" presStyleCnt="0"/>
      <dgm:spPr/>
    </dgm:pt>
    <dgm:pt modelId="{F5548715-36C6-A748-ABB8-73454E32631B}" type="pres">
      <dgm:prSet presAssocID="{F29B7E1B-1C9C-3846-B6DE-279DB8AB2B2E}" presName="conn2-1" presStyleLbl="parChTrans1D3" presStyleIdx="3" presStyleCnt="5"/>
      <dgm:spPr/>
      <dgm:t>
        <a:bodyPr/>
        <a:lstStyle/>
        <a:p>
          <a:endParaRPr lang="en-US"/>
        </a:p>
      </dgm:t>
    </dgm:pt>
    <dgm:pt modelId="{97A7DD55-A343-7748-82B2-709512816868}" type="pres">
      <dgm:prSet presAssocID="{F29B7E1B-1C9C-3846-B6DE-279DB8AB2B2E}" presName="connTx" presStyleLbl="parChTrans1D3" presStyleIdx="3" presStyleCnt="5"/>
      <dgm:spPr/>
      <dgm:t>
        <a:bodyPr/>
        <a:lstStyle/>
        <a:p>
          <a:endParaRPr lang="en-US"/>
        </a:p>
      </dgm:t>
    </dgm:pt>
    <dgm:pt modelId="{4D69675D-6F20-9241-9EF3-2D2F61B1853D}" type="pres">
      <dgm:prSet presAssocID="{2CD9FE5A-3A00-F041-8970-7D01437C80B3}" presName="root2" presStyleCnt="0"/>
      <dgm:spPr/>
    </dgm:pt>
    <dgm:pt modelId="{57683E5F-5643-DC44-9310-55EB49E0599F}" type="pres">
      <dgm:prSet presAssocID="{2CD9FE5A-3A00-F041-8970-7D01437C80B3}" presName="LevelTwoTextNode" presStyleLbl="node3" presStyleIdx="3" presStyleCnt="5">
        <dgm:presLayoutVars>
          <dgm:chPref val="3"/>
        </dgm:presLayoutVars>
      </dgm:prSet>
      <dgm:spPr/>
      <dgm:t>
        <a:bodyPr/>
        <a:lstStyle/>
        <a:p>
          <a:endParaRPr lang="en-US"/>
        </a:p>
      </dgm:t>
    </dgm:pt>
    <dgm:pt modelId="{5782B8E0-9722-6A41-8966-B37CCD144CF4}" type="pres">
      <dgm:prSet presAssocID="{2CD9FE5A-3A00-F041-8970-7D01437C80B3}" presName="level3hierChild" presStyleCnt="0"/>
      <dgm:spPr/>
    </dgm:pt>
    <dgm:pt modelId="{30806FA6-7233-2B4D-96AE-09B00DB0025C}" type="pres">
      <dgm:prSet presAssocID="{FC9422FA-E035-B04A-897B-B536B6212D58}" presName="conn2-1" presStyleLbl="parChTrans1D3" presStyleIdx="4" presStyleCnt="5"/>
      <dgm:spPr/>
      <dgm:t>
        <a:bodyPr/>
        <a:lstStyle/>
        <a:p>
          <a:endParaRPr lang="en-US"/>
        </a:p>
      </dgm:t>
    </dgm:pt>
    <dgm:pt modelId="{B5A128A3-D1D1-1048-ACE3-58F1DE9FEB84}" type="pres">
      <dgm:prSet presAssocID="{FC9422FA-E035-B04A-897B-B536B6212D58}" presName="connTx" presStyleLbl="parChTrans1D3" presStyleIdx="4" presStyleCnt="5"/>
      <dgm:spPr/>
      <dgm:t>
        <a:bodyPr/>
        <a:lstStyle/>
        <a:p>
          <a:endParaRPr lang="en-US"/>
        </a:p>
      </dgm:t>
    </dgm:pt>
    <dgm:pt modelId="{4AAB6D5D-F1E6-B84F-A272-29E6D64BB3E9}" type="pres">
      <dgm:prSet presAssocID="{61CABEB0-6770-2D40-9758-CE1B62CE770E}" presName="root2" presStyleCnt="0"/>
      <dgm:spPr/>
    </dgm:pt>
    <dgm:pt modelId="{27625A55-2732-B646-9820-1D94A5C9668A}" type="pres">
      <dgm:prSet presAssocID="{61CABEB0-6770-2D40-9758-CE1B62CE770E}" presName="LevelTwoTextNode" presStyleLbl="node3" presStyleIdx="4" presStyleCnt="5">
        <dgm:presLayoutVars>
          <dgm:chPref val="3"/>
        </dgm:presLayoutVars>
      </dgm:prSet>
      <dgm:spPr/>
      <dgm:t>
        <a:bodyPr/>
        <a:lstStyle/>
        <a:p>
          <a:endParaRPr lang="en-US"/>
        </a:p>
      </dgm:t>
    </dgm:pt>
    <dgm:pt modelId="{076B0EFD-4251-3046-8F39-9D5974EE8B16}" type="pres">
      <dgm:prSet presAssocID="{61CABEB0-6770-2D40-9758-CE1B62CE770E}" presName="level3hierChild" presStyleCnt="0"/>
      <dgm:spPr/>
    </dgm:pt>
  </dgm:ptLst>
  <dgm:cxnLst>
    <dgm:cxn modelId="{91382AC4-6010-47C7-A546-A1EF34896652}" type="presOf" srcId="{4A2FA507-990A-FC4A-A3CF-66241E0D3588}" destId="{FDE9B270-8E1A-884D-9B77-3B4CB3B8BFAA}" srcOrd="1" destOrd="0" presId="urn:microsoft.com/office/officeart/2005/8/layout/hierarchy2"/>
    <dgm:cxn modelId="{22C210F4-0A8A-49BA-964F-9C63FC6EDA41}" type="presOf" srcId="{2CD9FE5A-3A00-F041-8970-7D01437C80B3}" destId="{57683E5F-5643-DC44-9310-55EB49E0599F}" srcOrd="0" destOrd="0" presId="urn:microsoft.com/office/officeart/2005/8/layout/hierarchy2"/>
    <dgm:cxn modelId="{78357D0B-F686-4F25-8BE3-E3248D6D1E60}" type="presOf" srcId="{767AFA6E-E1C1-5048-B0D9-1C5FD847112E}" destId="{B8A3A7D0-5427-744D-8888-BB1BB90731E3}" srcOrd="0" destOrd="0" presId="urn:microsoft.com/office/officeart/2005/8/layout/hierarchy2"/>
    <dgm:cxn modelId="{6CBB27AA-D31E-4496-AD23-0F4FDCF9BD68}" type="presOf" srcId="{E7A72482-0FE8-CC4A-9F7E-EBCF9F9F1FED}" destId="{A7DFFAF5-4026-A043-812F-7C25DDCB2FC9}" srcOrd="0" destOrd="0" presId="urn:microsoft.com/office/officeart/2005/8/layout/hierarchy2"/>
    <dgm:cxn modelId="{74775396-3D4E-44C4-BEE5-6F2525A208A8}" type="presOf" srcId="{4A2FA507-990A-FC4A-A3CF-66241E0D3588}" destId="{D556912F-D18B-5443-ADFE-93341FBC6E02}" srcOrd="0" destOrd="0" presId="urn:microsoft.com/office/officeart/2005/8/layout/hierarchy2"/>
    <dgm:cxn modelId="{723EC0DF-2A3A-C447-B154-E2CCE8B39365}" srcId="{E7A72482-0FE8-CC4A-9F7E-EBCF9F9F1FED}" destId="{32A69B57-FD3E-AB4D-A26D-28C9E108120F}" srcOrd="2" destOrd="0" parTransId="{FE105AA7-124E-D541-A8F9-47EC120DFD77}" sibTransId="{DF987DA4-3EA4-4C43-BF10-997EF7C257C1}"/>
    <dgm:cxn modelId="{C7132210-90DB-4214-A95E-21B7033DE9DC}" type="presOf" srcId="{5879E504-4A81-6348-B9A1-02DD68959E30}" destId="{9F4CE84D-C0F2-A04C-95DB-F7399D17D3D1}" srcOrd="0" destOrd="0" presId="urn:microsoft.com/office/officeart/2005/8/layout/hierarchy2"/>
    <dgm:cxn modelId="{D1CA2878-7DCA-B543-9A54-276544FC8C98}" srcId="{06E0606B-D844-8645-A724-36451E6B1C6E}" destId="{2CD9FE5A-3A00-F041-8970-7D01437C80B3}" srcOrd="0" destOrd="0" parTransId="{F29B7E1B-1C9C-3846-B6DE-279DB8AB2B2E}" sibTransId="{7B6C7584-AD23-5248-AC60-E9317783D763}"/>
    <dgm:cxn modelId="{B07B84EA-CD44-4F09-981A-50CC5ED67408}" type="presOf" srcId="{F29B7E1B-1C9C-3846-B6DE-279DB8AB2B2E}" destId="{F5548715-36C6-A748-ABB8-73454E32631B}" srcOrd="0" destOrd="0" presId="urn:microsoft.com/office/officeart/2005/8/layout/hierarchy2"/>
    <dgm:cxn modelId="{896D7DE0-7DC2-4A9F-BA00-E95237D10AB4}" type="presOf" srcId="{FE105AA7-124E-D541-A8F9-47EC120DFD77}" destId="{D8050708-2F18-B64C-A1A1-C3780A9F86B3}" srcOrd="1" destOrd="0" presId="urn:microsoft.com/office/officeart/2005/8/layout/hierarchy2"/>
    <dgm:cxn modelId="{F1328CB9-68D2-FD44-8A0C-48ACF5580CC9}" srcId="{5879E504-4A81-6348-B9A1-02DD68959E30}" destId="{DF8A80AF-3DBC-8A4D-ABD8-271DF7BB5630}" srcOrd="0" destOrd="0" parTransId="{B1ADFED1-8A83-D34E-BED3-1273145927E9}" sibTransId="{28720D22-67D2-364F-BB2A-122F1D7A252E}"/>
    <dgm:cxn modelId="{F8E0D750-6900-4690-B841-75B24CFE01C9}" type="presOf" srcId="{BF8698D2-0899-AC4D-9E1D-1A4D218C6A6D}" destId="{67E25806-5CA2-9142-A4EB-683877489D4A}" srcOrd="0" destOrd="0" presId="urn:microsoft.com/office/officeart/2005/8/layout/hierarchy2"/>
    <dgm:cxn modelId="{5340B4CF-9653-49C4-808C-8FAD97680B65}" type="presOf" srcId="{767AFA6E-E1C1-5048-B0D9-1C5FD847112E}" destId="{54ECF08E-0B70-7E4E-AE20-9C3918D5A8B2}" srcOrd="1" destOrd="0" presId="urn:microsoft.com/office/officeart/2005/8/layout/hierarchy2"/>
    <dgm:cxn modelId="{C12B4D60-84B4-4647-A00B-AA0C5D8FE483}" srcId="{DF8A80AF-3DBC-8A4D-ABD8-271DF7BB5630}" destId="{06E0606B-D844-8645-A724-36451E6B1C6E}" srcOrd="1" destOrd="0" parTransId="{75A8B15E-998C-AD48-A411-8E0FEC5C0079}" sibTransId="{BB835414-8500-114E-883D-AA31F2A57345}"/>
    <dgm:cxn modelId="{E16636BD-7407-4A12-9234-8CC4465D94E6}" type="presOf" srcId="{FC9422FA-E035-B04A-897B-B536B6212D58}" destId="{B5A128A3-D1D1-1048-ACE3-58F1DE9FEB84}" srcOrd="1" destOrd="0" presId="urn:microsoft.com/office/officeart/2005/8/layout/hierarchy2"/>
    <dgm:cxn modelId="{2DCE6CBF-A40E-4B40-92BC-6336E319C42A}" type="presOf" srcId="{06E0606B-D844-8645-A724-36451E6B1C6E}" destId="{28C29B3B-A040-BB46-AE10-D9F23AF673B6}" srcOrd="0" destOrd="0" presId="urn:microsoft.com/office/officeart/2005/8/layout/hierarchy2"/>
    <dgm:cxn modelId="{2F7703A6-6364-4861-9579-99B037DD0F60}" type="presOf" srcId="{DF8A80AF-3DBC-8A4D-ABD8-271DF7BB5630}" destId="{718A7E69-A0DE-DF4D-AD16-5074DE9AA725}" srcOrd="0" destOrd="0" presId="urn:microsoft.com/office/officeart/2005/8/layout/hierarchy2"/>
    <dgm:cxn modelId="{F0C5253A-193C-4352-919D-88E452906A18}" type="presOf" srcId="{61CABEB0-6770-2D40-9758-CE1B62CE770E}" destId="{27625A55-2732-B646-9820-1D94A5C9668A}" srcOrd="0" destOrd="0" presId="urn:microsoft.com/office/officeart/2005/8/layout/hierarchy2"/>
    <dgm:cxn modelId="{95114946-C92A-C848-8D98-9F1D81D41E03}" srcId="{E7A72482-0FE8-CC4A-9F7E-EBCF9F9F1FED}" destId="{1FF4FC04-463F-BC4E-8EC9-E621BC4370C3}" srcOrd="0" destOrd="0" parTransId="{4A2FA507-990A-FC4A-A3CF-66241E0D3588}" sibTransId="{2F3BE403-BA9A-B64F-89AF-64F7038EF70B}"/>
    <dgm:cxn modelId="{93B8D69E-E0F7-4A3D-AD06-AA694AAFDE49}" type="presOf" srcId="{FC9422FA-E035-B04A-897B-B536B6212D58}" destId="{30806FA6-7233-2B4D-96AE-09B00DB0025C}" srcOrd="0" destOrd="0" presId="urn:microsoft.com/office/officeart/2005/8/layout/hierarchy2"/>
    <dgm:cxn modelId="{FD36251B-FACF-4E37-8E07-6F451613D8AC}" type="presOf" srcId="{75A8B15E-998C-AD48-A411-8E0FEC5C0079}" destId="{750D07D6-D44D-5C4A-B16A-8D39B19AAC50}" srcOrd="1" destOrd="0" presId="urn:microsoft.com/office/officeart/2005/8/layout/hierarchy2"/>
    <dgm:cxn modelId="{C0181C45-F9A4-43CC-BD86-0B01C303612E}" type="presOf" srcId="{C10F3DD8-8008-DD4E-9C2F-5A54B4034660}" destId="{02888435-81E7-CA42-A3B5-1AF5ED089444}" srcOrd="1" destOrd="0" presId="urn:microsoft.com/office/officeart/2005/8/layout/hierarchy2"/>
    <dgm:cxn modelId="{71E5341A-C301-014A-BFC4-856123701C41}" srcId="{DF8A80AF-3DBC-8A4D-ABD8-271DF7BB5630}" destId="{E7A72482-0FE8-CC4A-9F7E-EBCF9F9F1FED}" srcOrd="0" destOrd="0" parTransId="{C10F3DD8-8008-DD4E-9C2F-5A54B4034660}" sibTransId="{4ED186E5-A66A-2F46-86C9-AE0ED9BFBBEF}"/>
    <dgm:cxn modelId="{FDFF3CDA-7EA1-4797-865A-93523AFA7AD6}" type="presOf" srcId="{C10F3DD8-8008-DD4E-9C2F-5A54B4034660}" destId="{33F2C320-0B8D-9F40-B42B-BBC5728FD099}" srcOrd="0" destOrd="0" presId="urn:microsoft.com/office/officeart/2005/8/layout/hierarchy2"/>
    <dgm:cxn modelId="{5BAE85BB-6E31-2E47-8017-BFAC5D6816CF}" srcId="{06E0606B-D844-8645-A724-36451E6B1C6E}" destId="{61CABEB0-6770-2D40-9758-CE1B62CE770E}" srcOrd="1" destOrd="0" parTransId="{FC9422FA-E035-B04A-897B-B536B6212D58}" sibTransId="{B1DC59E8-F11A-0948-8E9C-644CB08C5076}"/>
    <dgm:cxn modelId="{9F58C39F-E794-440C-8F18-3C4B81FB49E2}" type="presOf" srcId="{1FF4FC04-463F-BC4E-8EC9-E621BC4370C3}" destId="{7F7FCD2F-3499-5446-9179-26DBED0FEEC6}" srcOrd="0" destOrd="0" presId="urn:microsoft.com/office/officeart/2005/8/layout/hierarchy2"/>
    <dgm:cxn modelId="{1BCD4375-8DE1-40A1-8198-2C62E570CF61}" type="presOf" srcId="{F29B7E1B-1C9C-3846-B6DE-279DB8AB2B2E}" destId="{97A7DD55-A343-7748-82B2-709512816868}" srcOrd="1" destOrd="0" presId="urn:microsoft.com/office/officeart/2005/8/layout/hierarchy2"/>
    <dgm:cxn modelId="{4D55EA7B-2901-46EA-AD20-D31CAE31959C}" type="presOf" srcId="{32A69B57-FD3E-AB4D-A26D-28C9E108120F}" destId="{98883927-D8D1-D94D-901F-F423B4B02D58}" srcOrd="0" destOrd="0" presId="urn:microsoft.com/office/officeart/2005/8/layout/hierarchy2"/>
    <dgm:cxn modelId="{FB0454CC-6644-4DE0-8F2E-7E0B721DAC95}" type="presOf" srcId="{75A8B15E-998C-AD48-A411-8E0FEC5C0079}" destId="{CA58AFF3-242E-AD4E-ABD4-7FDCEB92A7B9}" srcOrd="0" destOrd="0" presId="urn:microsoft.com/office/officeart/2005/8/layout/hierarchy2"/>
    <dgm:cxn modelId="{8A236C5F-F6A3-4A09-BEF3-F365784CCF6D}" type="presOf" srcId="{FE105AA7-124E-D541-A8F9-47EC120DFD77}" destId="{027C67AE-CC17-4B4E-94FD-A530EAD5DD3A}" srcOrd="0" destOrd="0" presId="urn:microsoft.com/office/officeart/2005/8/layout/hierarchy2"/>
    <dgm:cxn modelId="{33D1693F-A35E-B442-896E-D0EA9E54C451}" srcId="{E7A72482-0FE8-CC4A-9F7E-EBCF9F9F1FED}" destId="{BF8698D2-0899-AC4D-9E1D-1A4D218C6A6D}" srcOrd="1" destOrd="0" parTransId="{767AFA6E-E1C1-5048-B0D9-1C5FD847112E}" sibTransId="{F0365AC8-AECC-2B40-AF8F-FD51B189EFC0}"/>
    <dgm:cxn modelId="{B67E605F-442D-4CA9-92AB-0BC1EE515331}" type="presParOf" srcId="{9F4CE84D-C0F2-A04C-95DB-F7399D17D3D1}" destId="{C3CA4F10-8EE8-D043-9E82-3E8CE010672A}" srcOrd="0" destOrd="0" presId="urn:microsoft.com/office/officeart/2005/8/layout/hierarchy2"/>
    <dgm:cxn modelId="{1F518EA9-7990-439D-870F-1B152574FF09}" type="presParOf" srcId="{C3CA4F10-8EE8-D043-9E82-3E8CE010672A}" destId="{718A7E69-A0DE-DF4D-AD16-5074DE9AA725}" srcOrd="0" destOrd="0" presId="urn:microsoft.com/office/officeart/2005/8/layout/hierarchy2"/>
    <dgm:cxn modelId="{04DE009D-B192-4CB6-B287-0196FB62FF3C}" type="presParOf" srcId="{C3CA4F10-8EE8-D043-9E82-3E8CE010672A}" destId="{2EFD2B9B-3EA2-3545-8A95-9A1014EFB900}" srcOrd="1" destOrd="0" presId="urn:microsoft.com/office/officeart/2005/8/layout/hierarchy2"/>
    <dgm:cxn modelId="{0CF21C7D-4FB6-4157-8EA1-04C0ECB81E94}" type="presParOf" srcId="{2EFD2B9B-3EA2-3545-8A95-9A1014EFB900}" destId="{33F2C320-0B8D-9F40-B42B-BBC5728FD099}" srcOrd="0" destOrd="0" presId="urn:microsoft.com/office/officeart/2005/8/layout/hierarchy2"/>
    <dgm:cxn modelId="{C24AD1CA-0165-483D-BBC7-4AE89CAD2EFC}" type="presParOf" srcId="{33F2C320-0B8D-9F40-B42B-BBC5728FD099}" destId="{02888435-81E7-CA42-A3B5-1AF5ED089444}" srcOrd="0" destOrd="0" presId="urn:microsoft.com/office/officeart/2005/8/layout/hierarchy2"/>
    <dgm:cxn modelId="{53313843-0CDF-442C-8474-6B72E1D8B2E4}" type="presParOf" srcId="{2EFD2B9B-3EA2-3545-8A95-9A1014EFB900}" destId="{F42B8551-12E5-6A45-A679-979659E3F578}" srcOrd="1" destOrd="0" presId="urn:microsoft.com/office/officeart/2005/8/layout/hierarchy2"/>
    <dgm:cxn modelId="{90C1B3D3-9924-48BF-B1B1-B3052BF70ACA}" type="presParOf" srcId="{F42B8551-12E5-6A45-A679-979659E3F578}" destId="{A7DFFAF5-4026-A043-812F-7C25DDCB2FC9}" srcOrd="0" destOrd="0" presId="urn:microsoft.com/office/officeart/2005/8/layout/hierarchy2"/>
    <dgm:cxn modelId="{FF8BCF50-6D4E-47CB-8335-83B31BCA7E20}" type="presParOf" srcId="{F42B8551-12E5-6A45-A679-979659E3F578}" destId="{F9209E49-B00E-834E-8B87-F7981AD80F32}" srcOrd="1" destOrd="0" presId="urn:microsoft.com/office/officeart/2005/8/layout/hierarchy2"/>
    <dgm:cxn modelId="{4F1E7C3E-3F42-4664-AE6A-C72C5797B85B}" type="presParOf" srcId="{F9209E49-B00E-834E-8B87-F7981AD80F32}" destId="{D556912F-D18B-5443-ADFE-93341FBC6E02}" srcOrd="0" destOrd="0" presId="urn:microsoft.com/office/officeart/2005/8/layout/hierarchy2"/>
    <dgm:cxn modelId="{A169C5A9-12BA-4F0B-9774-5C388375AFCF}" type="presParOf" srcId="{D556912F-D18B-5443-ADFE-93341FBC6E02}" destId="{FDE9B270-8E1A-884D-9B77-3B4CB3B8BFAA}" srcOrd="0" destOrd="0" presId="urn:microsoft.com/office/officeart/2005/8/layout/hierarchy2"/>
    <dgm:cxn modelId="{F987A794-3337-437D-83AF-E301D81255BA}" type="presParOf" srcId="{F9209E49-B00E-834E-8B87-F7981AD80F32}" destId="{7736475C-E731-9C47-A8F9-B9B2875A1EF6}" srcOrd="1" destOrd="0" presId="urn:microsoft.com/office/officeart/2005/8/layout/hierarchy2"/>
    <dgm:cxn modelId="{CE9C922A-467E-4809-8194-3202A3F3DAD5}" type="presParOf" srcId="{7736475C-E731-9C47-A8F9-B9B2875A1EF6}" destId="{7F7FCD2F-3499-5446-9179-26DBED0FEEC6}" srcOrd="0" destOrd="0" presId="urn:microsoft.com/office/officeart/2005/8/layout/hierarchy2"/>
    <dgm:cxn modelId="{A2BAA97C-A8FC-4527-A7E2-21A0D3B67EAF}" type="presParOf" srcId="{7736475C-E731-9C47-A8F9-B9B2875A1EF6}" destId="{C425EFCD-8B27-7544-B37E-2B337BCC993C}" srcOrd="1" destOrd="0" presId="urn:microsoft.com/office/officeart/2005/8/layout/hierarchy2"/>
    <dgm:cxn modelId="{3AB57B82-E2FA-421C-A85E-171ED6802DFF}" type="presParOf" srcId="{F9209E49-B00E-834E-8B87-F7981AD80F32}" destId="{B8A3A7D0-5427-744D-8888-BB1BB90731E3}" srcOrd="2" destOrd="0" presId="urn:microsoft.com/office/officeart/2005/8/layout/hierarchy2"/>
    <dgm:cxn modelId="{8CB12EF9-A1DB-4B3E-BD49-EF342BA6ECDD}" type="presParOf" srcId="{B8A3A7D0-5427-744D-8888-BB1BB90731E3}" destId="{54ECF08E-0B70-7E4E-AE20-9C3918D5A8B2}" srcOrd="0" destOrd="0" presId="urn:microsoft.com/office/officeart/2005/8/layout/hierarchy2"/>
    <dgm:cxn modelId="{20519CC1-76F8-46BB-B49E-9329C6A87FA7}" type="presParOf" srcId="{F9209E49-B00E-834E-8B87-F7981AD80F32}" destId="{8A05083C-5CB3-F648-A530-5933F968507F}" srcOrd="3" destOrd="0" presId="urn:microsoft.com/office/officeart/2005/8/layout/hierarchy2"/>
    <dgm:cxn modelId="{BE364F2B-F808-47D5-946C-DA9DBD881360}" type="presParOf" srcId="{8A05083C-5CB3-F648-A530-5933F968507F}" destId="{67E25806-5CA2-9142-A4EB-683877489D4A}" srcOrd="0" destOrd="0" presId="urn:microsoft.com/office/officeart/2005/8/layout/hierarchy2"/>
    <dgm:cxn modelId="{0485D347-8DF8-47B6-B4F0-D24AF4037008}" type="presParOf" srcId="{8A05083C-5CB3-F648-A530-5933F968507F}" destId="{57226F02-0184-1C4F-A044-6A4B1D3FFC11}" srcOrd="1" destOrd="0" presId="urn:microsoft.com/office/officeart/2005/8/layout/hierarchy2"/>
    <dgm:cxn modelId="{04B2091F-B1E5-46E9-A7EA-69F88E49E9A3}" type="presParOf" srcId="{F9209E49-B00E-834E-8B87-F7981AD80F32}" destId="{027C67AE-CC17-4B4E-94FD-A530EAD5DD3A}" srcOrd="4" destOrd="0" presId="urn:microsoft.com/office/officeart/2005/8/layout/hierarchy2"/>
    <dgm:cxn modelId="{CAE57A64-9B3C-481E-B59E-76D23A1D8AA0}" type="presParOf" srcId="{027C67AE-CC17-4B4E-94FD-A530EAD5DD3A}" destId="{D8050708-2F18-B64C-A1A1-C3780A9F86B3}" srcOrd="0" destOrd="0" presId="urn:microsoft.com/office/officeart/2005/8/layout/hierarchy2"/>
    <dgm:cxn modelId="{231E27F3-0FE9-4DC2-9B3B-DAC9E3EBAF66}" type="presParOf" srcId="{F9209E49-B00E-834E-8B87-F7981AD80F32}" destId="{AA7E438F-32A8-6F49-8BD6-F419E72F247B}" srcOrd="5" destOrd="0" presId="urn:microsoft.com/office/officeart/2005/8/layout/hierarchy2"/>
    <dgm:cxn modelId="{D2DB11F1-2858-4F67-8650-A844D639BFEB}" type="presParOf" srcId="{AA7E438F-32A8-6F49-8BD6-F419E72F247B}" destId="{98883927-D8D1-D94D-901F-F423B4B02D58}" srcOrd="0" destOrd="0" presId="urn:microsoft.com/office/officeart/2005/8/layout/hierarchy2"/>
    <dgm:cxn modelId="{C453BFAF-945F-48A3-9BF5-A4D146B081BF}" type="presParOf" srcId="{AA7E438F-32A8-6F49-8BD6-F419E72F247B}" destId="{2BF051A1-3854-0941-9DFB-5493A48B3D1D}" srcOrd="1" destOrd="0" presId="urn:microsoft.com/office/officeart/2005/8/layout/hierarchy2"/>
    <dgm:cxn modelId="{BBBF1BB8-785F-4A98-8A10-60A7089B49CF}" type="presParOf" srcId="{2EFD2B9B-3EA2-3545-8A95-9A1014EFB900}" destId="{CA58AFF3-242E-AD4E-ABD4-7FDCEB92A7B9}" srcOrd="2" destOrd="0" presId="urn:microsoft.com/office/officeart/2005/8/layout/hierarchy2"/>
    <dgm:cxn modelId="{5545251C-B3C4-40C9-AC9F-F58B4E4F0144}" type="presParOf" srcId="{CA58AFF3-242E-AD4E-ABD4-7FDCEB92A7B9}" destId="{750D07D6-D44D-5C4A-B16A-8D39B19AAC50}" srcOrd="0" destOrd="0" presId="urn:microsoft.com/office/officeart/2005/8/layout/hierarchy2"/>
    <dgm:cxn modelId="{8B989B30-2867-4C2E-93F9-42AA2AAD9614}" type="presParOf" srcId="{2EFD2B9B-3EA2-3545-8A95-9A1014EFB900}" destId="{6099C19D-1EAC-934F-877E-8AC8C4959A63}" srcOrd="3" destOrd="0" presId="urn:microsoft.com/office/officeart/2005/8/layout/hierarchy2"/>
    <dgm:cxn modelId="{4091D985-F068-4768-A8E5-6F9D46EDFA69}" type="presParOf" srcId="{6099C19D-1EAC-934F-877E-8AC8C4959A63}" destId="{28C29B3B-A040-BB46-AE10-D9F23AF673B6}" srcOrd="0" destOrd="0" presId="urn:microsoft.com/office/officeart/2005/8/layout/hierarchy2"/>
    <dgm:cxn modelId="{E00599E4-8A64-4646-B47B-77A911ADE592}" type="presParOf" srcId="{6099C19D-1EAC-934F-877E-8AC8C4959A63}" destId="{6BEDF138-2F13-E341-BF8E-4FF3696C741C}" srcOrd="1" destOrd="0" presId="urn:microsoft.com/office/officeart/2005/8/layout/hierarchy2"/>
    <dgm:cxn modelId="{72FAB027-319D-48FD-84C8-23DBD767D8C7}" type="presParOf" srcId="{6BEDF138-2F13-E341-BF8E-4FF3696C741C}" destId="{F5548715-36C6-A748-ABB8-73454E32631B}" srcOrd="0" destOrd="0" presId="urn:microsoft.com/office/officeart/2005/8/layout/hierarchy2"/>
    <dgm:cxn modelId="{878DEBBB-A73B-4BEA-9431-5EC6350B02E8}" type="presParOf" srcId="{F5548715-36C6-A748-ABB8-73454E32631B}" destId="{97A7DD55-A343-7748-82B2-709512816868}" srcOrd="0" destOrd="0" presId="urn:microsoft.com/office/officeart/2005/8/layout/hierarchy2"/>
    <dgm:cxn modelId="{D316CE33-8185-4EBD-BBB8-E760796A4FFA}" type="presParOf" srcId="{6BEDF138-2F13-E341-BF8E-4FF3696C741C}" destId="{4D69675D-6F20-9241-9EF3-2D2F61B1853D}" srcOrd="1" destOrd="0" presId="urn:microsoft.com/office/officeart/2005/8/layout/hierarchy2"/>
    <dgm:cxn modelId="{88A28876-148D-4AB9-A769-A1C2AD665B36}" type="presParOf" srcId="{4D69675D-6F20-9241-9EF3-2D2F61B1853D}" destId="{57683E5F-5643-DC44-9310-55EB49E0599F}" srcOrd="0" destOrd="0" presId="urn:microsoft.com/office/officeart/2005/8/layout/hierarchy2"/>
    <dgm:cxn modelId="{2B0FBBBC-7585-4C9B-B817-568DA76B73C5}" type="presParOf" srcId="{4D69675D-6F20-9241-9EF3-2D2F61B1853D}" destId="{5782B8E0-9722-6A41-8966-B37CCD144CF4}" srcOrd="1" destOrd="0" presId="urn:microsoft.com/office/officeart/2005/8/layout/hierarchy2"/>
    <dgm:cxn modelId="{A2C952C4-7675-4339-B14E-6AF2567D284D}" type="presParOf" srcId="{6BEDF138-2F13-E341-BF8E-4FF3696C741C}" destId="{30806FA6-7233-2B4D-96AE-09B00DB0025C}" srcOrd="2" destOrd="0" presId="urn:microsoft.com/office/officeart/2005/8/layout/hierarchy2"/>
    <dgm:cxn modelId="{44A41199-EFD9-41A4-9B2C-8FFDF94F7BD5}" type="presParOf" srcId="{30806FA6-7233-2B4D-96AE-09B00DB0025C}" destId="{B5A128A3-D1D1-1048-ACE3-58F1DE9FEB84}" srcOrd="0" destOrd="0" presId="urn:microsoft.com/office/officeart/2005/8/layout/hierarchy2"/>
    <dgm:cxn modelId="{EB4B949F-FE77-4D57-8DCB-99C32389581E}" type="presParOf" srcId="{6BEDF138-2F13-E341-BF8E-4FF3696C741C}" destId="{4AAB6D5D-F1E6-B84F-A272-29E6D64BB3E9}" srcOrd="3" destOrd="0" presId="urn:microsoft.com/office/officeart/2005/8/layout/hierarchy2"/>
    <dgm:cxn modelId="{997AD08B-AF64-4D79-A379-CA78A917F0B8}" type="presParOf" srcId="{4AAB6D5D-F1E6-B84F-A272-29E6D64BB3E9}" destId="{27625A55-2732-B646-9820-1D94A5C9668A}" srcOrd="0" destOrd="0" presId="urn:microsoft.com/office/officeart/2005/8/layout/hierarchy2"/>
    <dgm:cxn modelId="{B8D40B22-29C2-4F28-9380-7966CDFAE592}" type="presParOf" srcId="{4AAB6D5D-F1E6-B84F-A272-29E6D64BB3E9}" destId="{076B0EFD-4251-3046-8F39-9D5974EE8B16}"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B4070-446B-4AFE-A8AF-243920B16A4A}">
      <dsp:nvSpPr>
        <dsp:cNvPr id="0" name=""/>
        <dsp:cNvSpPr/>
      </dsp:nvSpPr>
      <dsp:spPr>
        <a:xfrm rot="10800000">
          <a:off x="1692784" y="1710"/>
          <a:ext cx="5472684" cy="1257304"/>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4436" tIns="133350" rIns="248920" bIns="133350" numCol="1" spcCol="1270" anchor="ctr" anchorCtr="0">
          <a:noAutofit/>
        </a:bodyPr>
        <a:lstStyle/>
        <a:p>
          <a:pPr lvl="0" algn="ctr" defTabSz="1555750">
            <a:lnSpc>
              <a:spcPct val="90000"/>
            </a:lnSpc>
            <a:spcBef>
              <a:spcPct val="0"/>
            </a:spcBef>
            <a:spcAft>
              <a:spcPct val="35000"/>
            </a:spcAft>
          </a:pPr>
          <a:r>
            <a:rPr lang="en-US" altLang="zh-HK" sz="3500" kern="1200" dirty="0" smtClean="0"/>
            <a:t>Background of Hong Kong</a:t>
          </a:r>
          <a:endParaRPr lang="zh-HK" altLang="en-US" sz="3500" kern="1200" dirty="0"/>
        </a:p>
      </dsp:txBody>
      <dsp:txXfrm rot="10800000">
        <a:off x="2007110" y="1710"/>
        <a:ext cx="5158358" cy="1257304"/>
      </dsp:txXfrm>
    </dsp:sp>
    <dsp:sp modelId="{5BD46621-4267-4200-B0E2-FBD9ECD590CE}">
      <dsp:nvSpPr>
        <dsp:cNvPr id="0" name=""/>
        <dsp:cNvSpPr/>
      </dsp:nvSpPr>
      <dsp:spPr>
        <a:xfrm>
          <a:off x="1064131" y="1710"/>
          <a:ext cx="1257304" cy="1257304"/>
        </a:xfrm>
        <a:prstGeom prst="ellipse">
          <a:avLst/>
        </a:prstGeom>
        <a:gradFill rotWithShape="0">
          <a:gsLst>
            <a:gs pos="0">
              <a:schemeClr val="accent1">
                <a:tint val="50000"/>
                <a:hueOff val="0"/>
                <a:satOff val="0"/>
                <a:lumOff val="0"/>
                <a:alphaOff val="0"/>
                <a:shade val="51000"/>
                <a:satMod val="130000"/>
              </a:schemeClr>
            </a:gs>
            <a:gs pos="80000">
              <a:schemeClr val="accent1">
                <a:tint val="50000"/>
                <a:hueOff val="0"/>
                <a:satOff val="0"/>
                <a:lumOff val="0"/>
                <a:alphaOff val="0"/>
                <a:shade val="93000"/>
                <a:satMod val="130000"/>
              </a:schemeClr>
            </a:gs>
            <a:gs pos="100000">
              <a:schemeClr val="accent1">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9DB489A-7226-4E32-B851-5BB4AE0977A3}">
      <dsp:nvSpPr>
        <dsp:cNvPr id="0" name=""/>
        <dsp:cNvSpPr/>
      </dsp:nvSpPr>
      <dsp:spPr>
        <a:xfrm rot="10800000">
          <a:off x="1692784" y="1634329"/>
          <a:ext cx="5472684" cy="1257304"/>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4436" tIns="133350" rIns="248920" bIns="133350" numCol="1" spcCol="1270" anchor="ctr" anchorCtr="0">
          <a:noAutofit/>
        </a:bodyPr>
        <a:lstStyle/>
        <a:p>
          <a:pPr lvl="0" algn="ctr" defTabSz="1555750">
            <a:lnSpc>
              <a:spcPct val="90000"/>
            </a:lnSpc>
            <a:spcBef>
              <a:spcPct val="0"/>
            </a:spcBef>
            <a:spcAft>
              <a:spcPct val="35000"/>
            </a:spcAft>
          </a:pPr>
          <a:r>
            <a:rPr lang="en-US" altLang="zh-HK" sz="3500" kern="1200" dirty="0" smtClean="0"/>
            <a:t>Background of China</a:t>
          </a:r>
          <a:endParaRPr lang="zh-HK" altLang="en-US" sz="3500" kern="1200" dirty="0"/>
        </a:p>
      </dsp:txBody>
      <dsp:txXfrm rot="10800000">
        <a:off x="2007110" y="1634329"/>
        <a:ext cx="5158358" cy="1257304"/>
      </dsp:txXfrm>
    </dsp:sp>
    <dsp:sp modelId="{10690031-C003-4254-8834-A5B0E859595B}">
      <dsp:nvSpPr>
        <dsp:cNvPr id="0" name=""/>
        <dsp:cNvSpPr/>
      </dsp:nvSpPr>
      <dsp:spPr>
        <a:xfrm>
          <a:off x="1064131" y="1634329"/>
          <a:ext cx="1257304" cy="1257304"/>
        </a:xfrm>
        <a:prstGeom prst="ellipse">
          <a:avLst/>
        </a:prstGeom>
        <a:gradFill rotWithShape="0">
          <a:gsLst>
            <a:gs pos="0">
              <a:schemeClr val="accent1">
                <a:tint val="50000"/>
                <a:hueOff val="0"/>
                <a:satOff val="0"/>
                <a:lumOff val="0"/>
                <a:alphaOff val="0"/>
                <a:shade val="51000"/>
                <a:satMod val="130000"/>
              </a:schemeClr>
            </a:gs>
            <a:gs pos="80000">
              <a:schemeClr val="accent1">
                <a:tint val="50000"/>
                <a:hueOff val="0"/>
                <a:satOff val="0"/>
                <a:lumOff val="0"/>
                <a:alphaOff val="0"/>
                <a:shade val="93000"/>
                <a:satMod val="130000"/>
              </a:schemeClr>
            </a:gs>
            <a:gs pos="100000">
              <a:schemeClr val="accent1">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02C0C26-C977-4DEC-8ACC-34554AED0DAB}">
      <dsp:nvSpPr>
        <dsp:cNvPr id="0" name=""/>
        <dsp:cNvSpPr/>
      </dsp:nvSpPr>
      <dsp:spPr>
        <a:xfrm rot="10800000">
          <a:off x="1692784" y="3266948"/>
          <a:ext cx="5472684" cy="1257304"/>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4436" tIns="133350" rIns="248920" bIns="133350" numCol="1" spcCol="1270" anchor="ctr" anchorCtr="0">
          <a:noAutofit/>
        </a:bodyPr>
        <a:lstStyle/>
        <a:p>
          <a:pPr lvl="0" algn="ctr" defTabSz="1555750">
            <a:lnSpc>
              <a:spcPct val="90000"/>
            </a:lnSpc>
            <a:spcBef>
              <a:spcPct val="0"/>
            </a:spcBef>
            <a:spcAft>
              <a:spcPct val="35000"/>
            </a:spcAft>
          </a:pPr>
          <a:r>
            <a:rPr lang="en-US" altLang="zh-HK" sz="3500" kern="1200" dirty="0" smtClean="0"/>
            <a:t>Background of Industry</a:t>
          </a:r>
          <a:endParaRPr lang="zh-HK" altLang="en-US" sz="3500" kern="1200" dirty="0"/>
        </a:p>
      </dsp:txBody>
      <dsp:txXfrm rot="10800000">
        <a:off x="2007110" y="3266948"/>
        <a:ext cx="5158358" cy="1257304"/>
      </dsp:txXfrm>
    </dsp:sp>
    <dsp:sp modelId="{4B2A9AF6-F7A4-44B9-AFF1-F1A1E6DB7C08}">
      <dsp:nvSpPr>
        <dsp:cNvPr id="0" name=""/>
        <dsp:cNvSpPr/>
      </dsp:nvSpPr>
      <dsp:spPr>
        <a:xfrm>
          <a:off x="1064131" y="3266948"/>
          <a:ext cx="1257304" cy="1257304"/>
        </a:xfrm>
        <a:prstGeom prst="ellipse">
          <a:avLst/>
        </a:prstGeom>
        <a:gradFill rotWithShape="0">
          <a:gsLst>
            <a:gs pos="0">
              <a:schemeClr val="accent1">
                <a:tint val="50000"/>
                <a:hueOff val="0"/>
                <a:satOff val="0"/>
                <a:lumOff val="0"/>
                <a:alphaOff val="0"/>
                <a:shade val="51000"/>
                <a:satMod val="130000"/>
              </a:schemeClr>
            </a:gs>
            <a:gs pos="80000">
              <a:schemeClr val="accent1">
                <a:tint val="50000"/>
                <a:hueOff val="0"/>
                <a:satOff val="0"/>
                <a:lumOff val="0"/>
                <a:alphaOff val="0"/>
                <a:shade val="93000"/>
                <a:satMod val="130000"/>
              </a:schemeClr>
            </a:gs>
            <a:gs pos="100000">
              <a:schemeClr val="accent1">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605213-34DC-4967-922B-67E03E03BA05}" type="datetimeFigureOut">
              <a:rPr lang="zh-HK" altLang="en-US" smtClean="0"/>
              <a:pPr/>
              <a:t>28/3/2012</a:t>
            </a:fld>
            <a:endParaRPr lang="zh-HK"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HK"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919B52-8860-4AD4-93C5-9F2C955A677D}" type="slidenum">
              <a:rPr lang="zh-HK" altLang="en-US" smtClean="0"/>
              <a:pPr/>
              <a:t>‹#›</a:t>
            </a:fld>
            <a:endParaRPr lang="zh-HK" altLang="en-US"/>
          </a:p>
        </p:txBody>
      </p:sp>
    </p:spTree>
    <p:extLst>
      <p:ext uri="{BB962C8B-B14F-4D97-AF65-F5344CB8AC3E}">
        <p14:creationId xmlns:p14="http://schemas.microsoft.com/office/powerpoint/2010/main" val="365996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enstatd.gov.hk/hong_kong_statistics/statistical_tables/index.jsp?charsetID=1&amp;tableID=006&amp;subjectID=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en.wikipedia.org/wiki/39_Conduit_Road"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Historical_GDP_of_the_People's_Republic_of_Chin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altLang="zh-HK" dirty="0" smtClean="0"/>
              <a:t>Most dense in </a:t>
            </a:r>
            <a:r>
              <a:rPr lang="en-US" altLang="zh-HK" dirty="0" err="1" smtClean="0"/>
              <a:t>Kwun</a:t>
            </a:r>
            <a:r>
              <a:rPr lang="en-US" altLang="zh-HK" dirty="0" smtClean="0"/>
              <a:t> Tong, in</a:t>
            </a:r>
            <a:r>
              <a:rPr lang="en-US" altLang="zh-HK" baseline="0" dirty="0" smtClean="0"/>
              <a:t> general, Hong Kong Island and Kowloon area are denser than New Territories</a:t>
            </a:r>
          </a:p>
          <a:p>
            <a:pPr marL="171450" indent="-171450">
              <a:buFont typeface="Arial" pitchFamily="34" charset="0"/>
              <a:buChar char="•"/>
            </a:pPr>
            <a:r>
              <a:rPr lang="en-US" altLang="zh-HK" dirty="0" smtClean="0"/>
              <a:t>The</a:t>
            </a:r>
            <a:r>
              <a:rPr lang="en-US" altLang="zh-HK" baseline="0" dirty="0" smtClean="0"/>
              <a:t> independent tax rate depends on your income</a:t>
            </a:r>
          </a:p>
          <a:p>
            <a:pPr marL="171450" indent="-171450">
              <a:buFont typeface="Arial" pitchFamily="34" charset="0"/>
              <a:buChar char="•"/>
            </a:pPr>
            <a:r>
              <a:rPr lang="en-US" altLang="zh-HK" baseline="0" dirty="0" smtClean="0"/>
              <a:t>40% of revenue is generated from indirect taxation such as land sales</a:t>
            </a:r>
            <a:endParaRPr lang="zh-HK" altLang="en-US" dirty="0"/>
          </a:p>
        </p:txBody>
      </p:sp>
      <p:sp>
        <p:nvSpPr>
          <p:cNvPr id="4" name="Slide Number Placeholder 3"/>
          <p:cNvSpPr>
            <a:spLocks noGrp="1"/>
          </p:cNvSpPr>
          <p:nvPr>
            <p:ph type="sldNum" sz="quarter" idx="10"/>
          </p:nvPr>
        </p:nvSpPr>
        <p:spPr/>
        <p:txBody>
          <a:bodyPr/>
          <a:lstStyle/>
          <a:p>
            <a:fld id="{81919B52-8860-4AD4-93C5-9F2C955A677D}" type="slidenum">
              <a:rPr lang="zh-HK" altLang="en-US" smtClean="0"/>
              <a:pPr/>
              <a:t>3</a:t>
            </a:fld>
            <a:endParaRPr lang="zh-HK" altLang="en-US"/>
          </a:p>
        </p:txBody>
      </p:sp>
    </p:spTree>
    <p:extLst>
      <p:ext uri="{BB962C8B-B14F-4D97-AF65-F5344CB8AC3E}">
        <p14:creationId xmlns:p14="http://schemas.microsoft.com/office/powerpoint/2010/main" val="1486896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81919B52-8860-4AD4-93C5-9F2C955A677D}" type="slidenum">
              <a:rPr lang="zh-HK" altLang="en-US" smtClean="0"/>
              <a:pPr/>
              <a:t>47</a:t>
            </a:fld>
            <a:endParaRPr lang="zh-HK" altLang="en-US"/>
          </a:p>
        </p:txBody>
      </p:sp>
    </p:spTree>
    <p:extLst>
      <p:ext uri="{BB962C8B-B14F-4D97-AF65-F5344CB8AC3E}">
        <p14:creationId xmlns:p14="http://schemas.microsoft.com/office/powerpoint/2010/main" val="2866576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If you hold it for 5 years,</a:t>
            </a:r>
            <a:r>
              <a:rPr lang="en-US" altLang="zh-HK" baseline="0" dirty="0" smtClean="0"/>
              <a:t> the return is about 40%. Still pretty decent.</a:t>
            </a:r>
            <a:endParaRPr lang="zh-HK" altLang="en-US" dirty="0"/>
          </a:p>
        </p:txBody>
      </p:sp>
      <p:sp>
        <p:nvSpPr>
          <p:cNvPr id="4" name="Slide Number Placeholder 3"/>
          <p:cNvSpPr>
            <a:spLocks noGrp="1"/>
          </p:cNvSpPr>
          <p:nvPr>
            <p:ph type="sldNum" sz="quarter" idx="10"/>
          </p:nvPr>
        </p:nvSpPr>
        <p:spPr/>
        <p:txBody>
          <a:bodyPr/>
          <a:lstStyle/>
          <a:p>
            <a:fld id="{81919B52-8860-4AD4-93C5-9F2C955A677D}" type="slidenum">
              <a:rPr lang="zh-HK" altLang="en-US" smtClean="0"/>
              <a:pPr/>
              <a:t>49</a:t>
            </a:fld>
            <a:endParaRPr lang="zh-HK" altLang="en-US"/>
          </a:p>
        </p:txBody>
      </p:sp>
    </p:spTree>
    <p:extLst>
      <p:ext uri="{BB962C8B-B14F-4D97-AF65-F5344CB8AC3E}">
        <p14:creationId xmlns:p14="http://schemas.microsoft.com/office/powerpoint/2010/main" val="329260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81919B52-8860-4AD4-93C5-9F2C955A677D}" type="slidenum">
              <a:rPr lang="zh-HK" altLang="en-US" smtClean="0"/>
              <a:pPr/>
              <a:t>51</a:t>
            </a:fld>
            <a:endParaRPr lang="zh-HK" altLang="en-US"/>
          </a:p>
        </p:txBody>
      </p:sp>
    </p:spTree>
    <p:extLst>
      <p:ext uri="{BB962C8B-B14F-4D97-AF65-F5344CB8AC3E}">
        <p14:creationId xmlns:p14="http://schemas.microsoft.com/office/powerpoint/2010/main" val="4135015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The company is also involve</a:t>
            </a:r>
            <a:r>
              <a:rPr lang="en-US" altLang="zh-HK" baseline="0" dirty="0" smtClean="0"/>
              <a:t> in Telecommunication and logistics business through substantial interest in other subsidiaries.</a:t>
            </a:r>
            <a:endParaRPr lang="zh-HK" altLang="en-US" dirty="0"/>
          </a:p>
        </p:txBody>
      </p:sp>
      <p:sp>
        <p:nvSpPr>
          <p:cNvPr id="4" name="Slide Number Placeholder 3"/>
          <p:cNvSpPr>
            <a:spLocks noGrp="1"/>
          </p:cNvSpPr>
          <p:nvPr>
            <p:ph type="sldNum" sz="quarter" idx="10"/>
          </p:nvPr>
        </p:nvSpPr>
        <p:spPr/>
        <p:txBody>
          <a:bodyPr/>
          <a:lstStyle/>
          <a:p>
            <a:fld id="{81919B52-8860-4AD4-93C5-9F2C955A677D}" type="slidenum">
              <a:rPr lang="zh-HK" altLang="en-US" smtClean="0"/>
              <a:pPr/>
              <a:t>53</a:t>
            </a:fld>
            <a:endParaRPr lang="zh-HK" altLang="en-US"/>
          </a:p>
        </p:txBody>
      </p:sp>
    </p:spTree>
    <p:extLst>
      <p:ext uri="{BB962C8B-B14F-4D97-AF65-F5344CB8AC3E}">
        <p14:creationId xmlns:p14="http://schemas.microsoft.com/office/powerpoint/2010/main" val="1799296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Pretty</a:t>
            </a:r>
            <a:r>
              <a:rPr lang="en-US" altLang="zh-HK" baseline="0" dirty="0" smtClean="0"/>
              <a:t> awesome growth, and future revenue looks good too.</a:t>
            </a:r>
            <a:endParaRPr lang="zh-HK" altLang="en-US" dirty="0"/>
          </a:p>
        </p:txBody>
      </p:sp>
      <p:sp>
        <p:nvSpPr>
          <p:cNvPr id="4" name="Slide Number Placeholder 3"/>
          <p:cNvSpPr>
            <a:spLocks noGrp="1"/>
          </p:cNvSpPr>
          <p:nvPr>
            <p:ph type="sldNum" sz="quarter" idx="10"/>
          </p:nvPr>
        </p:nvSpPr>
        <p:spPr/>
        <p:txBody>
          <a:bodyPr/>
          <a:lstStyle/>
          <a:p>
            <a:fld id="{81919B52-8860-4AD4-93C5-9F2C955A677D}" type="slidenum">
              <a:rPr lang="zh-HK" altLang="en-US" smtClean="0"/>
              <a:pPr/>
              <a:t>54</a:t>
            </a:fld>
            <a:endParaRPr lang="zh-HK" altLang="en-US"/>
          </a:p>
        </p:txBody>
      </p:sp>
    </p:spTree>
    <p:extLst>
      <p:ext uri="{BB962C8B-B14F-4D97-AF65-F5344CB8AC3E}">
        <p14:creationId xmlns:p14="http://schemas.microsoft.com/office/powerpoint/2010/main" val="2164545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81919B52-8860-4AD4-93C5-9F2C955A677D}" type="slidenum">
              <a:rPr lang="zh-HK" altLang="en-US" smtClean="0"/>
              <a:pPr/>
              <a:t>55</a:t>
            </a:fld>
            <a:endParaRPr lang="zh-HK" altLang="en-US"/>
          </a:p>
        </p:txBody>
      </p:sp>
    </p:spTree>
    <p:extLst>
      <p:ext uri="{BB962C8B-B14F-4D97-AF65-F5344CB8AC3E}">
        <p14:creationId xmlns:p14="http://schemas.microsoft.com/office/powerpoint/2010/main" val="3686184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Over the years, the rental income has been</a:t>
            </a:r>
            <a:r>
              <a:rPr lang="en-US" altLang="zh-HK" baseline="0" dirty="0" smtClean="0"/>
              <a:t> growing steadily.</a:t>
            </a:r>
          </a:p>
          <a:p>
            <a:r>
              <a:rPr lang="en-US" altLang="zh-HK" baseline="0" dirty="0" smtClean="0"/>
              <a:t>If we look at Mainland, the growth in 2011 is almost 60%</a:t>
            </a:r>
            <a:endParaRPr lang="zh-HK" altLang="en-US" dirty="0"/>
          </a:p>
        </p:txBody>
      </p:sp>
      <p:sp>
        <p:nvSpPr>
          <p:cNvPr id="4" name="Slide Number Placeholder 3"/>
          <p:cNvSpPr>
            <a:spLocks noGrp="1"/>
          </p:cNvSpPr>
          <p:nvPr>
            <p:ph type="sldNum" sz="quarter" idx="10"/>
          </p:nvPr>
        </p:nvSpPr>
        <p:spPr/>
        <p:txBody>
          <a:bodyPr/>
          <a:lstStyle/>
          <a:p>
            <a:fld id="{ED8C60F7-068D-4006-AC63-4963EC237089}" type="slidenum">
              <a:rPr lang="zh-HK" altLang="en-US" smtClean="0"/>
              <a:t>56</a:t>
            </a:fld>
            <a:endParaRPr lang="zh-HK" altLang="en-US"/>
          </a:p>
        </p:txBody>
      </p:sp>
    </p:spTree>
    <p:extLst>
      <p:ext uri="{BB962C8B-B14F-4D97-AF65-F5344CB8AC3E}">
        <p14:creationId xmlns:p14="http://schemas.microsoft.com/office/powerpoint/2010/main" val="328393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Once the housing units are sold,</a:t>
            </a:r>
            <a:r>
              <a:rPr lang="en-US" altLang="zh-HK" baseline="0" dirty="0" smtClean="0"/>
              <a:t> it is removed from the balance sheet.</a:t>
            </a:r>
            <a:endParaRPr lang="zh-HK" altLang="en-US" dirty="0"/>
          </a:p>
        </p:txBody>
      </p:sp>
      <p:sp>
        <p:nvSpPr>
          <p:cNvPr id="4" name="Slide Number Placeholder 3"/>
          <p:cNvSpPr>
            <a:spLocks noGrp="1"/>
          </p:cNvSpPr>
          <p:nvPr>
            <p:ph type="sldNum" sz="quarter" idx="10"/>
          </p:nvPr>
        </p:nvSpPr>
        <p:spPr/>
        <p:txBody>
          <a:bodyPr/>
          <a:lstStyle/>
          <a:p>
            <a:fld id="{81919B52-8860-4AD4-93C5-9F2C955A677D}" type="slidenum">
              <a:rPr lang="zh-HK" altLang="en-US" smtClean="0"/>
              <a:pPr/>
              <a:t>58</a:t>
            </a:fld>
            <a:endParaRPr lang="zh-HK" altLang="en-US"/>
          </a:p>
        </p:txBody>
      </p:sp>
    </p:spTree>
    <p:extLst>
      <p:ext uri="{BB962C8B-B14F-4D97-AF65-F5344CB8AC3E}">
        <p14:creationId xmlns:p14="http://schemas.microsoft.com/office/powerpoint/2010/main" val="1788607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A visual representation</a:t>
            </a:r>
            <a:r>
              <a:rPr lang="en-US" altLang="zh-HK" baseline="0" dirty="0" smtClean="0"/>
              <a:t> of the properties under development.</a:t>
            </a:r>
          </a:p>
        </p:txBody>
      </p:sp>
      <p:sp>
        <p:nvSpPr>
          <p:cNvPr id="4" name="Slide Number Placeholder 3"/>
          <p:cNvSpPr>
            <a:spLocks noGrp="1"/>
          </p:cNvSpPr>
          <p:nvPr>
            <p:ph type="sldNum" sz="quarter" idx="10"/>
          </p:nvPr>
        </p:nvSpPr>
        <p:spPr/>
        <p:txBody>
          <a:bodyPr/>
          <a:lstStyle/>
          <a:p>
            <a:fld id="{81919B52-8860-4AD4-93C5-9F2C955A677D}" type="slidenum">
              <a:rPr lang="zh-HK" altLang="en-US" smtClean="0"/>
              <a:pPr/>
              <a:t>60</a:t>
            </a:fld>
            <a:endParaRPr lang="zh-HK" altLang="en-US"/>
          </a:p>
        </p:txBody>
      </p:sp>
    </p:spTree>
    <p:extLst>
      <p:ext uri="{BB962C8B-B14F-4D97-AF65-F5344CB8AC3E}">
        <p14:creationId xmlns:p14="http://schemas.microsoft.com/office/powerpoint/2010/main" val="3464548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ED8C60F7-068D-4006-AC63-4963EC237089}" type="slidenum">
              <a:rPr lang="zh-HK" altLang="en-US" smtClean="0"/>
              <a:t>61</a:t>
            </a:fld>
            <a:endParaRPr lang="zh-HK" altLang="en-US"/>
          </a:p>
        </p:txBody>
      </p:sp>
    </p:spTree>
    <p:extLst>
      <p:ext uri="{BB962C8B-B14F-4D97-AF65-F5344CB8AC3E}">
        <p14:creationId xmlns:p14="http://schemas.microsoft.com/office/powerpoint/2010/main" val="4168450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Most expensive</a:t>
            </a:r>
            <a:r>
              <a:rPr lang="en-US" altLang="zh-HK" baseline="0" dirty="0" smtClean="0"/>
              <a:t> land are in HK Island and Kowloon.</a:t>
            </a:r>
            <a:br>
              <a:rPr lang="en-US" altLang="zh-HK" baseline="0" dirty="0" smtClean="0"/>
            </a:br>
            <a:r>
              <a:rPr lang="en-US" altLang="zh-HK" baseline="0" dirty="0" smtClean="0"/>
              <a:t>New Territories used to be farmlands but now most of them are well developed.</a:t>
            </a:r>
            <a:endParaRPr lang="zh-HK" altLang="en-US" dirty="0"/>
          </a:p>
        </p:txBody>
      </p:sp>
      <p:sp>
        <p:nvSpPr>
          <p:cNvPr id="4" name="Slide Number Placeholder 3"/>
          <p:cNvSpPr>
            <a:spLocks noGrp="1"/>
          </p:cNvSpPr>
          <p:nvPr>
            <p:ph type="sldNum" sz="quarter" idx="10"/>
          </p:nvPr>
        </p:nvSpPr>
        <p:spPr/>
        <p:txBody>
          <a:bodyPr/>
          <a:lstStyle/>
          <a:p>
            <a:fld id="{81919B52-8860-4AD4-93C5-9F2C955A677D}" type="slidenum">
              <a:rPr lang="zh-HK" altLang="en-US" smtClean="0"/>
              <a:pPr/>
              <a:t>6</a:t>
            </a:fld>
            <a:endParaRPr lang="zh-HK" altLang="en-US"/>
          </a:p>
        </p:txBody>
      </p:sp>
    </p:spTree>
    <p:extLst>
      <p:ext uri="{BB962C8B-B14F-4D97-AF65-F5344CB8AC3E}">
        <p14:creationId xmlns:p14="http://schemas.microsoft.com/office/powerpoint/2010/main" val="509032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Top</a:t>
            </a:r>
            <a:r>
              <a:rPr lang="en-US" altLang="zh-HK" baseline="0" dirty="0" smtClean="0"/>
              <a:t> (left to right):</a:t>
            </a:r>
          </a:p>
          <a:p>
            <a:r>
              <a:rPr lang="en-US" altLang="zh-HK" baseline="0" dirty="0" smtClean="0"/>
              <a:t>1. Elegant i-</a:t>
            </a:r>
            <a:r>
              <a:rPr lang="en-US" altLang="zh-HK" baseline="0" dirty="0" err="1" smtClean="0"/>
              <a:t>UniQ</a:t>
            </a:r>
            <a:r>
              <a:rPr lang="en-US" altLang="zh-HK" baseline="0" dirty="0" smtClean="0"/>
              <a:t> Grand</a:t>
            </a:r>
          </a:p>
          <a:p>
            <a:r>
              <a:rPr lang="en-US" altLang="zh-HK" baseline="0" dirty="0" smtClean="0"/>
              <a:t>2. </a:t>
            </a:r>
            <a:r>
              <a:rPr lang="en-US" altLang="zh-HK" baseline="0" dirty="0" err="1" smtClean="0"/>
              <a:t>Tuen</a:t>
            </a:r>
            <a:r>
              <a:rPr lang="en-US" altLang="zh-HK" baseline="0" dirty="0" smtClean="0"/>
              <a:t> </a:t>
            </a:r>
            <a:r>
              <a:rPr lang="en-US" altLang="zh-HK" baseline="0" dirty="0" err="1" smtClean="0"/>
              <a:t>Mun</a:t>
            </a:r>
            <a:r>
              <a:rPr lang="en-US" altLang="zh-HK" baseline="0" dirty="0" smtClean="0"/>
              <a:t> Station Development</a:t>
            </a:r>
          </a:p>
          <a:p>
            <a:r>
              <a:rPr lang="en-US" altLang="zh-HK" baseline="0" dirty="0" smtClean="0"/>
              <a:t>3. Lime Stardom</a:t>
            </a:r>
          </a:p>
          <a:p>
            <a:r>
              <a:rPr lang="en-US" altLang="zh-HK" baseline="0" dirty="0" smtClean="0"/>
              <a:t>Bot (Left to Right):</a:t>
            </a:r>
          </a:p>
          <a:p>
            <a:r>
              <a:rPr lang="en-US" altLang="zh-HK" baseline="0" dirty="0" smtClean="0"/>
              <a:t>1. Valais at Beas River</a:t>
            </a:r>
          </a:p>
          <a:p>
            <a:r>
              <a:rPr lang="en-US" altLang="zh-HK" baseline="0" dirty="0" smtClean="0"/>
              <a:t>2. </a:t>
            </a:r>
            <a:r>
              <a:rPr lang="en-US" altLang="zh-HK" baseline="0" dirty="0" err="1" smtClean="0"/>
              <a:t>Tseung</a:t>
            </a:r>
            <a:r>
              <a:rPr lang="en-US" altLang="zh-HK" baseline="0" dirty="0" smtClean="0"/>
              <a:t> Kwan O Station (</a:t>
            </a:r>
            <a:r>
              <a:rPr lang="zh-HK" altLang="en-US" dirty="0" smtClean="0"/>
              <a:t>將軍澳</a:t>
            </a:r>
            <a:r>
              <a:rPr lang="en-US" altLang="zh-HK" dirty="0" smtClean="0"/>
              <a:t>)</a:t>
            </a:r>
            <a:endParaRPr lang="zh-HK" altLang="en-US" dirty="0"/>
          </a:p>
        </p:txBody>
      </p:sp>
      <p:sp>
        <p:nvSpPr>
          <p:cNvPr id="4" name="Slide Number Placeholder 3"/>
          <p:cNvSpPr>
            <a:spLocks noGrp="1"/>
          </p:cNvSpPr>
          <p:nvPr>
            <p:ph type="sldNum" sz="quarter" idx="10"/>
          </p:nvPr>
        </p:nvSpPr>
        <p:spPr/>
        <p:txBody>
          <a:bodyPr/>
          <a:lstStyle/>
          <a:p>
            <a:fld id="{ED8C60F7-068D-4006-AC63-4963EC237089}" type="slidenum">
              <a:rPr lang="zh-HK" altLang="en-US" smtClean="0"/>
              <a:t>62</a:t>
            </a:fld>
            <a:endParaRPr lang="zh-HK" altLang="en-US"/>
          </a:p>
        </p:txBody>
      </p:sp>
    </p:spTree>
    <p:extLst>
      <p:ext uri="{BB962C8B-B14F-4D97-AF65-F5344CB8AC3E}">
        <p14:creationId xmlns:p14="http://schemas.microsoft.com/office/powerpoint/2010/main" val="1758197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altLang="zh-HK" dirty="0" smtClean="0"/>
              <a:t>They own some of the most prestigious office towers and shopping malls</a:t>
            </a:r>
            <a:r>
              <a:rPr lang="en-US" altLang="zh-HK" baseline="0" dirty="0" smtClean="0"/>
              <a:t> in HK</a:t>
            </a:r>
          </a:p>
          <a:p>
            <a:pPr marL="171450" indent="-171450">
              <a:buFont typeface="Arial" pitchFamily="34" charset="0"/>
              <a:buChar char="•"/>
            </a:pPr>
            <a:r>
              <a:rPr lang="en-US" altLang="zh-HK" baseline="0" dirty="0" smtClean="0"/>
              <a:t>e.g., IFC (50%), ICC (100%), as long as financial sectors continue to perform well, these office spaces are valuable</a:t>
            </a:r>
          </a:p>
          <a:p>
            <a:pPr marL="171450" indent="-171450">
              <a:buFont typeface="Arial" pitchFamily="34" charset="0"/>
              <a:buChar char="•"/>
            </a:pPr>
            <a:r>
              <a:rPr lang="en-US" altLang="zh-HK" baseline="0" dirty="0" smtClean="0"/>
              <a:t>Their tenants include famous premium brands such as Louis Vuitton, Salvatore </a:t>
            </a:r>
            <a:r>
              <a:rPr lang="en-US" altLang="zh-HK" baseline="0" dirty="0" err="1" smtClean="0"/>
              <a:t>Ferragamo</a:t>
            </a:r>
            <a:r>
              <a:rPr lang="en-US" altLang="zh-HK" baseline="0" dirty="0" smtClean="0"/>
              <a:t>, Prada, Tiffany</a:t>
            </a:r>
          </a:p>
        </p:txBody>
      </p:sp>
      <p:sp>
        <p:nvSpPr>
          <p:cNvPr id="4" name="Slide Number Placeholder 3"/>
          <p:cNvSpPr>
            <a:spLocks noGrp="1"/>
          </p:cNvSpPr>
          <p:nvPr>
            <p:ph type="sldNum" sz="quarter" idx="10"/>
          </p:nvPr>
        </p:nvSpPr>
        <p:spPr/>
        <p:txBody>
          <a:bodyPr/>
          <a:lstStyle/>
          <a:p>
            <a:fld id="{ED8C60F7-068D-4006-AC63-4963EC237089}" type="slidenum">
              <a:rPr lang="zh-HK" altLang="en-US" smtClean="0"/>
              <a:t>64</a:t>
            </a:fld>
            <a:endParaRPr lang="zh-HK" altLang="en-US"/>
          </a:p>
        </p:txBody>
      </p:sp>
    </p:spTree>
    <p:extLst>
      <p:ext uri="{BB962C8B-B14F-4D97-AF65-F5344CB8AC3E}">
        <p14:creationId xmlns:p14="http://schemas.microsoft.com/office/powerpoint/2010/main" val="1154540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These are lands that are in the Economic</a:t>
            </a:r>
            <a:r>
              <a:rPr lang="en-US" altLang="zh-HK" baseline="0" dirty="0" smtClean="0"/>
              <a:t> Regions</a:t>
            </a:r>
            <a:endParaRPr lang="zh-HK" altLang="en-US" dirty="0"/>
          </a:p>
        </p:txBody>
      </p:sp>
      <p:sp>
        <p:nvSpPr>
          <p:cNvPr id="4" name="Slide Number Placeholder 3"/>
          <p:cNvSpPr>
            <a:spLocks noGrp="1"/>
          </p:cNvSpPr>
          <p:nvPr>
            <p:ph type="sldNum" sz="quarter" idx="10"/>
          </p:nvPr>
        </p:nvSpPr>
        <p:spPr/>
        <p:txBody>
          <a:bodyPr/>
          <a:lstStyle/>
          <a:p>
            <a:fld id="{ED8C60F7-068D-4006-AC63-4963EC237089}" type="slidenum">
              <a:rPr lang="zh-HK" altLang="en-US" smtClean="0"/>
              <a:t>67</a:t>
            </a:fld>
            <a:endParaRPr lang="zh-HK" altLang="en-US"/>
          </a:p>
        </p:txBody>
      </p:sp>
    </p:spTree>
    <p:extLst>
      <p:ext uri="{BB962C8B-B14F-4D97-AF65-F5344CB8AC3E}">
        <p14:creationId xmlns:p14="http://schemas.microsoft.com/office/powerpoint/2010/main" val="2614150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ED8C60F7-068D-4006-AC63-4963EC237089}" type="slidenum">
              <a:rPr lang="zh-HK" altLang="en-US" smtClean="0"/>
              <a:t>68</a:t>
            </a:fld>
            <a:endParaRPr lang="zh-HK" altLang="en-US"/>
          </a:p>
        </p:txBody>
      </p:sp>
    </p:spTree>
    <p:extLst>
      <p:ext uri="{BB962C8B-B14F-4D97-AF65-F5344CB8AC3E}">
        <p14:creationId xmlns:p14="http://schemas.microsoft.com/office/powerpoint/2010/main" val="2140069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altLang="zh-HK" dirty="0" smtClean="0"/>
              <a:t>All</a:t>
            </a:r>
            <a:r>
              <a:rPr lang="en-US" altLang="zh-HK" baseline="0" dirty="0" smtClean="0"/>
              <a:t> of their buildings are in premium cities and areas which gov’t focuses on developing</a:t>
            </a:r>
            <a:endParaRPr lang="zh-HK" altLang="en-US" dirty="0"/>
          </a:p>
        </p:txBody>
      </p:sp>
      <p:sp>
        <p:nvSpPr>
          <p:cNvPr id="4" name="Slide Number Placeholder 3"/>
          <p:cNvSpPr>
            <a:spLocks noGrp="1"/>
          </p:cNvSpPr>
          <p:nvPr>
            <p:ph type="sldNum" sz="quarter" idx="10"/>
          </p:nvPr>
        </p:nvSpPr>
        <p:spPr/>
        <p:txBody>
          <a:bodyPr/>
          <a:lstStyle/>
          <a:p>
            <a:fld id="{81919B52-8860-4AD4-93C5-9F2C955A677D}" type="slidenum">
              <a:rPr lang="zh-HK" altLang="en-US" smtClean="0"/>
              <a:pPr/>
              <a:t>69</a:t>
            </a:fld>
            <a:endParaRPr lang="zh-HK" altLang="en-US"/>
          </a:p>
        </p:txBody>
      </p:sp>
    </p:spTree>
    <p:extLst>
      <p:ext uri="{BB962C8B-B14F-4D97-AF65-F5344CB8AC3E}">
        <p14:creationId xmlns:p14="http://schemas.microsoft.com/office/powerpoint/2010/main" val="2840295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Pretty much the KWOK</a:t>
            </a:r>
            <a:r>
              <a:rPr lang="en-US" altLang="zh-HK" baseline="0" dirty="0" smtClean="0"/>
              <a:t> family owns almost half of the company through being the trustee of certain trusts</a:t>
            </a:r>
          </a:p>
          <a:p>
            <a:endParaRPr lang="en-US" altLang="zh-HK" baseline="0" dirty="0" smtClean="0"/>
          </a:p>
          <a:p>
            <a:r>
              <a:rPr lang="en-US" altLang="zh-HK" baseline="0" dirty="0" smtClean="0"/>
              <a:t>There is currently a dispute between Walter’s interest in the company.</a:t>
            </a:r>
            <a:endParaRPr lang="zh-HK" altLang="en-US" dirty="0"/>
          </a:p>
        </p:txBody>
      </p:sp>
      <p:sp>
        <p:nvSpPr>
          <p:cNvPr id="4" name="Slide Number Placeholder 3"/>
          <p:cNvSpPr>
            <a:spLocks noGrp="1"/>
          </p:cNvSpPr>
          <p:nvPr>
            <p:ph type="sldNum" sz="quarter" idx="10"/>
          </p:nvPr>
        </p:nvSpPr>
        <p:spPr/>
        <p:txBody>
          <a:bodyPr/>
          <a:lstStyle/>
          <a:p>
            <a:fld id="{ED8C60F7-068D-4006-AC63-4963EC237089}" type="slidenum">
              <a:rPr lang="zh-HK" altLang="en-US" smtClean="0"/>
              <a:t>73</a:t>
            </a:fld>
            <a:endParaRPr lang="zh-HK" altLang="en-US"/>
          </a:p>
        </p:txBody>
      </p:sp>
    </p:spTree>
    <p:extLst>
      <p:ext uri="{BB962C8B-B14F-4D97-AF65-F5344CB8AC3E}">
        <p14:creationId xmlns:p14="http://schemas.microsoft.com/office/powerpoint/2010/main" val="2563364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In</a:t>
            </a:r>
            <a:r>
              <a:rPr lang="en-US" altLang="zh-HK" baseline="0" dirty="0" smtClean="0"/>
              <a:t> Asia, doing businesses have a lot to do with connections and seniority.</a:t>
            </a:r>
            <a:endParaRPr lang="zh-HK" altLang="en-US" dirty="0"/>
          </a:p>
        </p:txBody>
      </p:sp>
      <p:sp>
        <p:nvSpPr>
          <p:cNvPr id="4" name="Slide Number Placeholder 3"/>
          <p:cNvSpPr>
            <a:spLocks noGrp="1"/>
          </p:cNvSpPr>
          <p:nvPr>
            <p:ph type="sldNum" sz="quarter" idx="10"/>
          </p:nvPr>
        </p:nvSpPr>
        <p:spPr/>
        <p:txBody>
          <a:bodyPr/>
          <a:lstStyle/>
          <a:p>
            <a:fld id="{ED8C60F7-068D-4006-AC63-4963EC237089}" type="slidenum">
              <a:rPr lang="zh-HK" altLang="en-US" smtClean="0"/>
              <a:t>74</a:t>
            </a:fld>
            <a:endParaRPr lang="zh-HK" altLang="en-US"/>
          </a:p>
        </p:txBody>
      </p:sp>
    </p:spTree>
    <p:extLst>
      <p:ext uri="{BB962C8B-B14F-4D97-AF65-F5344CB8AC3E}">
        <p14:creationId xmlns:p14="http://schemas.microsoft.com/office/powerpoint/2010/main" val="3351742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An engineer</a:t>
            </a:r>
            <a:r>
              <a:rPr lang="en-US" altLang="zh-HK" baseline="0" dirty="0" smtClean="0"/>
              <a:t> and also an accountant.</a:t>
            </a:r>
            <a:endParaRPr lang="zh-HK" altLang="en-US" dirty="0"/>
          </a:p>
        </p:txBody>
      </p:sp>
      <p:sp>
        <p:nvSpPr>
          <p:cNvPr id="4" name="Slide Number Placeholder 3"/>
          <p:cNvSpPr>
            <a:spLocks noGrp="1"/>
          </p:cNvSpPr>
          <p:nvPr>
            <p:ph type="sldNum" sz="quarter" idx="10"/>
          </p:nvPr>
        </p:nvSpPr>
        <p:spPr/>
        <p:txBody>
          <a:bodyPr/>
          <a:lstStyle/>
          <a:p>
            <a:fld id="{ED8C60F7-068D-4006-AC63-4963EC237089}" type="slidenum">
              <a:rPr lang="zh-HK" altLang="en-US" smtClean="0"/>
              <a:t>75</a:t>
            </a:fld>
            <a:endParaRPr lang="zh-HK" altLang="en-US"/>
          </a:p>
        </p:txBody>
      </p:sp>
    </p:spTree>
    <p:extLst>
      <p:ext uri="{BB962C8B-B14F-4D97-AF65-F5344CB8AC3E}">
        <p14:creationId xmlns:p14="http://schemas.microsoft.com/office/powerpoint/2010/main" val="1271789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In short, a law person and businessman.</a:t>
            </a:r>
            <a:endParaRPr lang="zh-HK" altLang="en-US" dirty="0"/>
          </a:p>
        </p:txBody>
      </p:sp>
      <p:sp>
        <p:nvSpPr>
          <p:cNvPr id="4" name="Slide Number Placeholder 3"/>
          <p:cNvSpPr>
            <a:spLocks noGrp="1"/>
          </p:cNvSpPr>
          <p:nvPr>
            <p:ph type="sldNum" sz="quarter" idx="10"/>
          </p:nvPr>
        </p:nvSpPr>
        <p:spPr/>
        <p:txBody>
          <a:bodyPr/>
          <a:lstStyle/>
          <a:p>
            <a:fld id="{ED8C60F7-068D-4006-AC63-4963EC237089}" type="slidenum">
              <a:rPr lang="zh-HK" altLang="en-US" smtClean="0"/>
              <a:t>76</a:t>
            </a:fld>
            <a:endParaRPr lang="zh-HK" altLang="en-US"/>
          </a:p>
        </p:txBody>
      </p:sp>
    </p:spTree>
    <p:extLst>
      <p:ext uri="{BB962C8B-B14F-4D97-AF65-F5344CB8AC3E}">
        <p14:creationId xmlns:p14="http://schemas.microsoft.com/office/powerpoint/2010/main" val="1450481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altLang="zh-HK" dirty="0" smtClean="0"/>
              <a:t>This is the guy who got kicked out of the company</a:t>
            </a:r>
          </a:p>
          <a:p>
            <a:pPr marL="171450" indent="-171450">
              <a:buFont typeface="Arial" pitchFamily="34" charset="0"/>
              <a:buChar char="•"/>
            </a:pPr>
            <a:r>
              <a:rPr lang="en-US" altLang="zh-HK" dirty="0" smtClean="0"/>
              <a:t>Since</a:t>
            </a:r>
            <a:r>
              <a:rPr lang="en-US" altLang="zh-HK" baseline="0" dirty="0" smtClean="0"/>
              <a:t> then, he has partnered with Cheung Kong to work on a couple projects</a:t>
            </a:r>
            <a:endParaRPr lang="zh-HK" altLang="en-US" dirty="0"/>
          </a:p>
        </p:txBody>
      </p:sp>
      <p:sp>
        <p:nvSpPr>
          <p:cNvPr id="4" name="Slide Number Placeholder 3"/>
          <p:cNvSpPr>
            <a:spLocks noGrp="1"/>
          </p:cNvSpPr>
          <p:nvPr>
            <p:ph type="sldNum" sz="quarter" idx="10"/>
          </p:nvPr>
        </p:nvSpPr>
        <p:spPr/>
        <p:txBody>
          <a:bodyPr/>
          <a:lstStyle/>
          <a:p>
            <a:fld id="{81919B52-8860-4AD4-93C5-9F2C955A677D}" type="slidenum">
              <a:rPr lang="zh-HK" altLang="en-US" smtClean="0"/>
              <a:pPr/>
              <a:t>77</a:t>
            </a:fld>
            <a:endParaRPr lang="zh-HK" altLang="en-US"/>
          </a:p>
        </p:txBody>
      </p:sp>
    </p:spTree>
    <p:extLst>
      <p:ext uri="{BB962C8B-B14F-4D97-AF65-F5344CB8AC3E}">
        <p14:creationId xmlns:p14="http://schemas.microsoft.com/office/powerpoint/2010/main" val="3384945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more houses being built</a:t>
            </a:r>
            <a:r>
              <a:rPr lang="en-US" baseline="0" dirty="0" smtClean="0"/>
              <a:t> over the years</a:t>
            </a:r>
            <a:endParaRPr lang="en-CA" dirty="0"/>
          </a:p>
        </p:txBody>
      </p:sp>
      <p:sp>
        <p:nvSpPr>
          <p:cNvPr id="4" name="Slide Number Placeholder 3"/>
          <p:cNvSpPr>
            <a:spLocks noGrp="1"/>
          </p:cNvSpPr>
          <p:nvPr>
            <p:ph type="sldNum" sz="quarter" idx="10"/>
          </p:nvPr>
        </p:nvSpPr>
        <p:spPr/>
        <p:txBody>
          <a:bodyPr/>
          <a:lstStyle/>
          <a:p>
            <a:fld id="{81919B52-8860-4AD4-93C5-9F2C955A677D}" type="slidenum">
              <a:rPr lang="zh-HK" altLang="en-US" smtClean="0"/>
              <a:pPr/>
              <a:t>9</a:t>
            </a:fld>
            <a:endParaRPr lang="zh-HK" altLang="en-US"/>
          </a:p>
        </p:txBody>
      </p:sp>
    </p:spTree>
    <p:extLst>
      <p:ext uri="{BB962C8B-B14F-4D97-AF65-F5344CB8AC3E}">
        <p14:creationId xmlns:p14="http://schemas.microsoft.com/office/powerpoint/2010/main" val="4251741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Mike = Project Management</a:t>
            </a:r>
          </a:p>
          <a:p>
            <a:r>
              <a:rPr lang="en-US" altLang="zh-HK" dirty="0" smtClean="0"/>
              <a:t>Patrick</a:t>
            </a:r>
            <a:r>
              <a:rPr lang="en-US" altLang="zh-HK" baseline="0" dirty="0" smtClean="0"/>
              <a:t> = Corporate Planning and Strategic Investment</a:t>
            </a:r>
          </a:p>
          <a:p>
            <a:r>
              <a:rPr lang="en-US" altLang="zh-HK" baseline="0" dirty="0" smtClean="0"/>
              <a:t>Chan </a:t>
            </a:r>
            <a:r>
              <a:rPr lang="en-US" altLang="zh-HK" baseline="0" dirty="0" err="1" smtClean="0"/>
              <a:t>Kui-yuen</a:t>
            </a:r>
            <a:r>
              <a:rPr lang="en-US" altLang="zh-HK" baseline="0" dirty="0" smtClean="0"/>
              <a:t>, Thomas = Project Planning and Development</a:t>
            </a:r>
            <a:endParaRPr lang="zh-HK" altLang="en-US" dirty="0"/>
          </a:p>
        </p:txBody>
      </p:sp>
      <p:sp>
        <p:nvSpPr>
          <p:cNvPr id="4" name="Slide Number Placeholder 3"/>
          <p:cNvSpPr>
            <a:spLocks noGrp="1"/>
          </p:cNvSpPr>
          <p:nvPr>
            <p:ph type="sldNum" sz="quarter" idx="10"/>
          </p:nvPr>
        </p:nvSpPr>
        <p:spPr/>
        <p:txBody>
          <a:bodyPr/>
          <a:lstStyle/>
          <a:p>
            <a:fld id="{ED8C60F7-068D-4006-AC63-4963EC237089}" type="slidenum">
              <a:rPr lang="zh-HK" altLang="en-US" smtClean="0"/>
              <a:t>78</a:t>
            </a:fld>
            <a:endParaRPr lang="zh-HK" altLang="en-US"/>
          </a:p>
        </p:txBody>
      </p:sp>
    </p:spTree>
    <p:extLst>
      <p:ext uri="{BB962C8B-B14F-4D97-AF65-F5344CB8AC3E}">
        <p14:creationId xmlns:p14="http://schemas.microsoft.com/office/powerpoint/2010/main" val="2491885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left"/>
                    </m:oMathParaPr>
                    <m:oMath xmlns:m="http://schemas.openxmlformats.org/officeDocument/2006/math">
                      <m:r>
                        <a:rPr lang="en-US" altLang="zh-HK" b="0" i="1" smtClean="0">
                          <a:latin typeface="Cambria Math"/>
                        </a:rPr>
                        <m:t>𝑔</m:t>
                      </m:r>
                      <m:r>
                        <a:rPr lang="en-US" altLang="zh-HK" b="0" i="1" smtClean="0">
                          <a:latin typeface="Cambria Math"/>
                        </a:rPr>
                        <m:t>=</m:t>
                      </m:r>
                      <m:rad>
                        <m:radPr>
                          <m:ctrlPr>
                            <a:rPr lang="en-US" altLang="zh-HK" b="0" i="1" smtClean="0">
                              <a:latin typeface="Cambria Math"/>
                            </a:rPr>
                          </m:ctrlPr>
                        </m:radPr>
                        <m:deg>
                          <m:r>
                            <m:rPr>
                              <m:brk m:alnAt="7"/>
                            </m:rPr>
                            <a:rPr lang="en-US" altLang="zh-HK" b="0" i="1" smtClean="0">
                              <a:latin typeface="Cambria Math"/>
                            </a:rPr>
                            <m:t>5</m:t>
                          </m:r>
                        </m:deg>
                        <m:e>
                          <m:d>
                            <m:dPr>
                              <m:ctrlPr>
                                <a:rPr lang="en-US" altLang="zh-HK" b="0" i="1" smtClean="0">
                                  <a:latin typeface="Cambria Math"/>
                                </a:rPr>
                              </m:ctrlPr>
                            </m:dPr>
                            <m:e>
                              <m:f>
                                <m:fPr>
                                  <m:ctrlPr>
                                    <a:rPr lang="en-US" altLang="zh-HK" b="0" i="1" smtClean="0">
                                      <a:latin typeface="Cambria Math"/>
                                    </a:rPr>
                                  </m:ctrlPr>
                                </m:fPr>
                                <m:num>
                                  <m:r>
                                    <a:rPr lang="en-US" altLang="zh-HK" b="0" i="1" smtClean="0">
                                      <a:latin typeface="Cambria Math"/>
                                    </a:rPr>
                                    <m:t>3.35</m:t>
                                  </m:r>
                                  <m:r>
                                    <m:rPr>
                                      <m:nor/>
                                    </m:rPr>
                                    <a:rPr lang="zh-HK" altLang="en-US" dirty="0"/>
                                    <m:t> </m:t>
                                  </m:r>
                                </m:num>
                                <m:den>
                                  <m:r>
                                    <a:rPr lang="en-US" altLang="zh-HK" b="0" i="1" smtClean="0">
                                      <a:latin typeface="Cambria Math"/>
                                    </a:rPr>
                                    <m:t>2.30</m:t>
                                  </m:r>
                                </m:den>
                              </m:f>
                            </m:e>
                          </m:d>
                        </m:e>
                      </m:rad>
                    </m:oMath>
                  </m:oMathPara>
                </a14:m>
                <a:endParaRPr lang="zh-HK" altLang="en-US" dirty="0"/>
              </a:p>
            </p:txBody>
          </p:sp>
        </mc:Choice>
        <mc:Fallback xmlns="">
          <p:sp>
            <p:nvSpPr>
              <p:cNvPr id="3" name="Notes Placeholder 2"/>
              <p:cNvSpPr>
                <a:spLocks noGrp="1"/>
              </p:cNvSpPr>
              <p:nvPr>
                <p:ph type="body" idx="1"/>
              </p:nvPr>
            </p:nvSpPr>
            <p:spPr/>
            <p:txBody>
              <a:bodyPr/>
              <a:lstStyle/>
              <a:p>
                <a:pPr/>
                <a:r>
                  <a:rPr lang="en-US" altLang="zh-HK" b="0" i="0" smtClean="0">
                    <a:latin typeface="Cambria Math"/>
                  </a:rPr>
                  <a:t>𝑔=√(5&amp;</a:t>
                </a:r>
                <a:r>
                  <a:rPr lang="en-US" altLang="zh-HK" b="0" i="0" smtClean="0">
                    <a:latin typeface="Cambria Math"/>
                  </a:rPr>
                  <a:t>(</a:t>
                </a:r>
                <a:r>
                  <a:rPr lang="en-US" altLang="zh-HK" b="0" i="0" smtClean="0">
                    <a:latin typeface="Cambria Math"/>
                  </a:rPr>
                  <a:t>3.35</a:t>
                </a:r>
                <a:r>
                  <a:rPr lang="zh-HK" altLang="en-US" b="0" i="0" dirty="0">
                    <a:latin typeface="Cambria Math"/>
                  </a:rPr>
                  <a:t>"</a:t>
                </a:r>
                <a:r>
                  <a:rPr lang="zh-HK" altLang="en-US" i="0" dirty="0"/>
                  <a:t> </a:t>
                </a:r>
                <a:r>
                  <a:rPr lang="zh-HK" altLang="en-US" i="0" dirty="0">
                    <a:latin typeface="Cambria Math"/>
                  </a:rPr>
                  <a:t>" </a:t>
                </a:r>
                <a:r>
                  <a:rPr lang="en-US" altLang="zh-HK" b="0" i="0" smtClean="0">
                    <a:latin typeface="Cambria Math"/>
                  </a:rPr>
                  <a:t>/2.30)</a:t>
                </a:r>
                <a:r>
                  <a:rPr lang="en-US" altLang="zh-HK" b="0" i="0" smtClean="0">
                    <a:latin typeface="Cambria Math"/>
                  </a:rPr>
                  <a:t> )</a:t>
                </a:r>
                <a:endParaRPr lang="zh-HK" altLang="en-US" dirty="0"/>
              </a:p>
            </p:txBody>
          </p:sp>
        </mc:Fallback>
      </mc:AlternateContent>
      <p:sp>
        <p:nvSpPr>
          <p:cNvPr id="4" name="Slide Number Placeholder 3"/>
          <p:cNvSpPr>
            <a:spLocks noGrp="1"/>
          </p:cNvSpPr>
          <p:nvPr>
            <p:ph type="sldNum" sz="quarter" idx="10"/>
          </p:nvPr>
        </p:nvSpPr>
        <p:spPr/>
        <p:txBody>
          <a:bodyPr/>
          <a:lstStyle/>
          <a:p>
            <a:fld id="{ED8C60F7-068D-4006-AC63-4963EC237089}" type="slidenum">
              <a:rPr lang="zh-HK" altLang="en-US" smtClean="0"/>
              <a:t>80</a:t>
            </a:fld>
            <a:endParaRPr lang="zh-HK" altLang="en-US"/>
          </a:p>
        </p:txBody>
      </p:sp>
    </p:spTree>
    <p:extLst>
      <p:ext uri="{BB962C8B-B14F-4D97-AF65-F5344CB8AC3E}">
        <p14:creationId xmlns:p14="http://schemas.microsoft.com/office/powerpoint/2010/main" val="4113468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Since they are moving to IFRS, they have to restate their numbers </a:t>
            </a:r>
            <a:r>
              <a:rPr lang="en-US" altLang="zh-HK" smtClean="0"/>
              <a:t>for</a:t>
            </a:r>
            <a:r>
              <a:rPr lang="en-US" altLang="zh-HK" baseline="0" smtClean="0"/>
              <a:t> previous years.</a:t>
            </a:r>
            <a:endParaRPr lang="zh-HK" altLang="en-US" dirty="0"/>
          </a:p>
        </p:txBody>
      </p:sp>
      <p:sp>
        <p:nvSpPr>
          <p:cNvPr id="4" name="Slide Number Placeholder 3"/>
          <p:cNvSpPr>
            <a:spLocks noGrp="1"/>
          </p:cNvSpPr>
          <p:nvPr>
            <p:ph type="sldNum" sz="quarter" idx="10"/>
          </p:nvPr>
        </p:nvSpPr>
        <p:spPr/>
        <p:txBody>
          <a:bodyPr/>
          <a:lstStyle/>
          <a:p>
            <a:fld id="{ED8C60F7-068D-4006-AC63-4963EC237089}" type="slidenum">
              <a:rPr lang="zh-HK" altLang="en-US" smtClean="0"/>
              <a:t>83</a:t>
            </a:fld>
            <a:endParaRPr lang="zh-HK" altLang="en-US"/>
          </a:p>
        </p:txBody>
      </p:sp>
    </p:spTree>
    <p:extLst>
      <p:ext uri="{BB962C8B-B14F-4D97-AF65-F5344CB8AC3E}">
        <p14:creationId xmlns:p14="http://schemas.microsoft.com/office/powerpoint/2010/main" val="3249604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ED8C60F7-068D-4006-AC63-4963EC237089}" type="slidenum">
              <a:rPr lang="zh-HK" altLang="en-US" smtClean="0"/>
              <a:t>89</a:t>
            </a:fld>
            <a:endParaRPr lang="zh-HK" altLang="en-US"/>
          </a:p>
        </p:txBody>
      </p:sp>
    </p:spTree>
    <p:extLst>
      <p:ext uri="{BB962C8B-B14F-4D97-AF65-F5344CB8AC3E}">
        <p14:creationId xmlns:p14="http://schemas.microsoft.com/office/powerpoint/2010/main" val="30062353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sz="1200" dirty="0" smtClean="0">
                <a:latin typeface="Calibri" pitchFamily="34" charset="0"/>
                <a:ea typeface="Cambria Math" pitchFamily="18" charset="0"/>
                <a:cs typeface="Times New Roman" pitchFamily="18" charset="0"/>
              </a:rPr>
              <a:t>NAV: Since the growth of properties developer has</a:t>
            </a:r>
            <a:r>
              <a:rPr lang="en-US" altLang="zh-HK" sz="1200" baseline="0" dirty="0" smtClean="0">
                <a:latin typeface="Calibri" pitchFamily="34" charset="0"/>
                <a:ea typeface="Cambria Math" pitchFamily="18" charset="0"/>
                <a:cs typeface="Times New Roman" pitchFamily="18" charset="0"/>
              </a:rPr>
              <a:t> to do with the company’s land bank (Land Reserve, Developing Projects, and Investment Properties), the Net Asset value can be a reliable measure of the value of the share price</a:t>
            </a:r>
          </a:p>
          <a:p>
            <a:endParaRPr lang="en-US" altLang="zh-HK" sz="1200" baseline="0" dirty="0" smtClean="0">
              <a:latin typeface="Calibri" pitchFamily="34" charset="0"/>
              <a:ea typeface="Cambria Math" pitchFamily="18" charset="0"/>
              <a:cs typeface="Times New Roman" pitchFamily="18" charset="0"/>
            </a:endParaRPr>
          </a:p>
          <a:p>
            <a:r>
              <a:rPr lang="en-US" altLang="zh-HK" sz="1200" baseline="0" dirty="0" smtClean="0">
                <a:latin typeface="Calibri" pitchFamily="34" charset="0"/>
                <a:ea typeface="Cambria Math" pitchFamily="18" charset="0"/>
                <a:cs typeface="Times New Roman" pitchFamily="18" charset="0"/>
              </a:rPr>
              <a:t>Net D/E Ratio: This tells investors the amount of debt the company is carrying. This ratio provides investors insight about the company’s level of leverage.</a:t>
            </a:r>
            <a:endParaRPr lang="zh-HK" altLang="en-US" sz="1200" dirty="0">
              <a:latin typeface="Calibri" pitchFamily="34" charset="0"/>
              <a:ea typeface="+mj-ea"/>
              <a:cs typeface="Times New Roman" pitchFamily="18" charset="0"/>
            </a:endParaRPr>
          </a:p>
        </p:txBody>
      </p:sp>
      <p:sp>
        <p:nvSpPr>
          <p:cNvPr id="4" name="Slide Number Placeholder 3"/>
          <p:cNvSpPr>
            <a:spLocks noGrp="1"/>
          </p:cNvSpPr>
          <p:nvPr>
            <p:ph type="sldNum" sz="quarter" idx="10"/>
          </p:nvPr>
        </p:nvSpPr>
        <p:spPr/>
        <p:txBody>
          <a:bodyPr/>
          <a:lstStyle/>
          <a:p>
            <a:fld id="{ED8C60F7-068D-4006-AC63-4963EC237089}" type="slidenum">
              <a:rPr lang="zh-HK" altLang="en-US" smtClean="0"/>
              <a:t>92</a:t>
            </a:fld>
            <a:endParaRPr lang="zh-HK" altLang="en-US"/>
          </a:p>
        </p:txBody>
      </p:sp>
    </p:spTree>
    <p:extLst>
      <p:ext uri="{BB962C8B-B14F-4D97-AF65-F5344CB8AC3E}">
        <p14:creationId xmlns:p14="http://schemas.microsoft.com/office/powerpoint/2010/main" val="4001936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altLang="zh-HK" dirty="0" smtClean="0"/>
              <a:t>Selling at discount according to NAV value</a:t>
            </a:r>
          </a:p>
          <a:p>
            <a:pPr marL="171450" indent="-171450">
              <a:buFont typeface="Arial" pitchFamily="34" charset="0"/>
              <a:buChar char="•"/>
            </a:pPr>
            <a:endParaRPr lang="en-US" altLang="zh-HK" dirty="0" smtClean="0"/>
          </a:p>
        </p:txBody>
      </p:sp>
      <p:sp>
        <p:nvSpPr>
          <p:cNvPr id="4" name="Slide Number Placeholder 3"/>
          <p:cNvSpPr>
            <a:spLocks noGrp="1"/>
          </p:cNvSpPr>
          <p:nvPr>
            <p:ph type="sldNum" sz="quarter" idx="10"/>
          </p:nvPr>
        </p:nvSpPr>
        <p:spPr/>
        <p:txBody>
          <a:bodyPr/>
          <a:lstStyle/>
          <a:p>
            <a:fld id="{ED8C60F7-068D-4006-AC63-4963EC237089}" type="slidenum">
              <a:rPr lang="zh-HK" altLang="en-US" smtClean="0"/>
              <a:t>94</a:t>
            </a:fld>
            <a:endParaRPr lang="zh-HK" altLang="en-US"/>
          </a:p>
        </p:txBody>
      </p:sp>
    </p:spTree>
    <p:extLst>
      <p:ext uri="{BB962C8B-B14F-4D97-AF65-F5344CB8AC3E}">
        <p14:creationId xmlns:p14="http://schemas.microsoft.com/office/powerpoint/2010/main" val="4162483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 27,</a:t>
            </a:r>
            <a:r>
              <a:rPr lang="en-US" baseline="0" dirty="0" smtClean="0"/>
              <a:t> 2012</a:t>
            </a:r>
            <a:endParaRPr lang="en-US" dirty="0"/>
          </a:p>
        </p:txBody>
      </p:sp>
      <p:sp>
        <p:nvSpPr>
          <p:cNvPr id="4" name="Slide Number Placeholder 3"/>
          <p:cNvSpPr>
            <a:spLocks noGrp="1"/>
          </p:cNvSpPr>
          <p:nvPr>
            <p:ph type="sldNum" sz="quarter" idx="10"/>
          </p:nvPr>
        </p:nvSpPr>
        <p:spPr/>
        <p:txBody>
          <a:bodyPr/>
          <a:lstStyle/>
          <a:p>
            <a:fld id="{0BFF954A-30B7-9F40-A799-ABC2CFAA115E}" type="slidenum">
              <a:rPr lang="en-US" smtClean="0"/>
              <a:t>96</a:t>
            </a:fld>
            <a:endParaRPr lang="en-US"/>
          </a:p>
        </p:txBody>
      </p:sp>
    </p:spTree>
    <p:extLst>
      <p:ext uri="{BB962C8B-B14F-4D97-AF65-F5344CB8AC3E}">
        <p14:creationId xmlns:p14="http://schemas.microsoft.com/office/powerpoint/2010/main" val="4245585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BEIJING</a:t>
            </a:r>
            <a:r>
              <a:rPr lang="en-US" baseline="0" dirty="0" smtClean="0"/>
              <a:t> WORLD FINANCIAL CENTRE</a:t>
            </a:r>
            <a:endParaRPr lang="en-US" dirty="0"/>
          </a:p>
        </p:txBody>
      </p:sp>
      <p:sp>
        <p:nvSpPr>
          <p:cNvPr id="4" name="Slide Number Placeholder 3"/>
          <p:cNvSpPr>
            <a:spLocks noGrp="1"/>
          </p:cNvSpPr>
          <p:nvPr>
            <p:ph type="sldNum" sz="quarter" idx="10"/>
          </p:nvPr>
        </p:nvSpPr>
        <p:spPr/>
        <p:txBody>
          <a:bodyPr/>
          <a:lstStyle/>
          <a:p>
            <a:fld id="{0BFF954A-30B7-9F40-A799-ABC2CFAA115E}" type="slidenum">
              <a:rPr lang="en-US" smtClean="0"/>
              <a:t>102</a:t>
            </a:fld>
            <a:endParaRPr lang="en-US"/>
          </a:p>
        </p:txBody>
      </p:sp>
    </p:spTree>
    <p:extLst>
      <p:ext uri="{BB962C8B-B14F-4D97-AF65-F5344CB8AC3E}">
        <p14:creationId xmlns:p14="http://schemas.microsoft.com/office/powerpoint/2010/main" val="3680057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8024</a:t>
            </a:r>
            <a:r>
              <a:rPr lang="en-US" dirty="0" smtClean="0"/>
              <a:t> </a:t>
            </a:r>
            <a:r>
              <a:rPr lang="en-US" sz="1200" b="0" i="0" u="none" strike="noStrike" kern="1200" dirty="0" smtClean="0">
                <a:solidFill>
                  <a:schemeClr val="tx1"/>
                </a:solidFill>
                <a:effectLst/>
                <a:latin typeface="+mn-lt"/>
                <a:ea typeface="+mn-ea"/>
                <a:cs typeface="+mn-cs"/>
              </a:rPr>
              <a:t>1871</a:t>
            </a:r>
            <a:r>
              <a:rPr lang="en-US" dirty="0" smtClean="0"/>
              <a:t> </a:t>
            </a:r>
            <a:r>
              <a:rPr lang="en-US" sz="1200" b="0" i="0" u="none" strike="noStrike" kern="1200" dirty="0" smtClean="0">
                <a:solidFill>
                  <a:schemeClr val="tx1"/>
                </a:solidFill>
                <a:effectLst/>
                <a:latin typeface="+mn-lt"/>
                <a:ea typeface="+mn-ea"/>
                <a:cs typeface="+mn-cs"/>
              </a:rPr>
              <a:t>12</a:t>
            </a:r>
            <a:r>
              <a:rPr lang="en-US" dirty="0" smtClean="0"/>
              <a:t> </a:t>
            </a:r>
            <a:r>
              <a:rPr lang="en-US" sz="1200" b="0" i="0" u="none" strike="noStrike" kern="1200" dirty="0" smtClean="0">
                <a:solidFill>
                  <a:schemeClr val="tx1"/>
                </a:solidFill>
                <a:effectLst/>
                <a:latin typeface="+mn-lt"/>
                <a:ea typeface="+mn-ea"/>
                <a:cs typeface="+mn-cs"/>
              </a:rPr>
              <a:t>160</a:t>
            </a:r>
            <a:r>
              <a:rPr lang="en-US" dirty="0" smtClean="0"/>
              <a:t> </a:t>
            </a:r>
            <a:r>
              <a:rPr lang="en-US" sz="1200" b="0" i="0" u="none" strike="noStrike" kern="1200" dirty="0" smtClean="0">
                <a:solidFill>
                  <a:schemeClr val="tx1"/>
                </a:solidFill>
                <a:effectLst/>
                <a:latin typeface="+mn-lt"/>
                <a:ea typeface="+mn-ea"/>
                <a:cs typeface="+mn-cs"/>
              </a:rPr>
              <a:t>98</a:t>
            </a:r>
            <a:r>
              <a:rPr lang="en-US" dirty="0" smtClean="0"/>
              <a:t> </a:t>
            </a:r>
            <a:r>
              <a:rPr lang="en-US" sz="1200" b="0" i="0" u="none" strike="noStrike" kern="1200" dirty="0" smtClean="0">
                <a:solidFill>
                  <a:schemeClr val="tx1"/>
                </a:solidFill>
                <a:effectLst/>
                <a:latin typeface="+mn-lt"/>
                <a:ea typeface="+mn-ea"/>
                <a:cs typeface="+mn-cs"/>
              </a:rPr>
              <a:t>160</a:t>
            </a:r>
            <a:r>
              <a:rPr lang="en-US" dirty="0" smtClean="0"/>
              <a:t> </a:t>
            </a:r>
            <a:r>
              <a:rPr lang="en-US" sz="1200" b="0" i="0" u="none" strike="noStrike" kern="1200" dirty="0" smtClean="0">
                <a:solidFill>
                  <a:schemeClr val="tx1"/>
                </a:solidFill>
                <a:effectLst/>
                <a:latin typeface="+mn-lt"/>
                <a:ea typeface="+mn-ea"/>
                <a:cs typeface="+mn-cs"/>
              </a:rPr>
              <a:t>299</a:t>
            </a:r>
            <a:r>
              <a:rPr lang="en-US" dirty="0" smtClean="0"/>
              <a:t> </a:t>
            </a:r>
          </a:p>
          <a:p>
            <a:endParaRPr lang="en-US" dirty="0" smtClean="0"/>
          </a:p>
          <a:p>
            <a:endParaRPr lang="en-US" dirty="0" smtClean="0"/>
          </a:p>
          <a:p>
            <a:r>
              <a:rPr lang="en-US" dirty="0" smtClean="0"/>
              <a:t>C:</a:t>
            </a:r>
            <a:r>
              <a:rPr lang="en-US" baseline="0" dirty="0" smtClean="0"/>
              <a:t> 12 MILLION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BFF954A-30B7-9F40-A799-ABC2CFAA115E}" type="slidenum">
              <a:rPr lang="en-US" smtClean="0"/>
              <a:t>104</a:t>
            </a:fld>
            <a:endParaRPr lang="en-US"/>
          </a:p>
        </p:txBody>
      </p:sp>
    </p:spTree>
    <p:extLst>
      <p:ext uri="{BB962C8B-B14F-4D97-AF65-F5344CB8AC3E}">
        <p14:creationId xmlns:p14="http://schemas.microsoft.com/office/powerpoint/2010/main" val="2802240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FF954A-30B7-9F40-A799-ABC2CFAA115E}" type="slidenum">
              <a:rPr lang="en-US" smtClean="0"/>
              <a:t>105</a:t>
            </a:fld>
            <a:endParaRPr lang="en-US"/>
          </a:p>
        </p:txBody>
      </p:sp>
    </p:spTree>
    <p:extLst>
      <p:ext uri="{BB962C8B-B14F-4D97-AF65-F5344CB8AC3E}">
        <p14:creationId xmlns:p14="http://schemas.microsoft.com/office/powerpoint/2010/main" val="1955512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hlinkClick r:id="rId3"/>
              </a:rPr>
              <a:t>http://www.censtatd.gov.hk/hong_kong_statistics/statistical_tables/index.jsp?charsetID=1&amp;tableID=006&amp;subjectID=2</a:t>
            </a:r>
            <a:endParaRPr lang="en-CA" dirty="0" smtClean="0"/>
          </a:p>
        </p:txBody>
      </p:sp>
      <p:sp>
        <p:nvSpPr>
          <p:cNvPr id="4" name="Slide Number Placeholder 3"/>
          <p:cNvSpPr>
            <a:spLocks noGrp="1"/>
          </p:cNvSpPr>
          <p:nvPr>
            <p:ph type="sldNum" sz="quarter" idx="10"/>
          </p:nvPr>
        </p:nvSpPr>
        <p:spPr/>
        <p:txBody>
          <a:bodyPr/>
          <a:lstStyle/>
          <a:p>
            <a:fld id="{81919B52-8860-4AD4-93C5-9F2C955A677D}" type="slidenum">
              <a:rPr lang="zh-HK" altLang="en-US" smtClean="0"/>
              <a:pPr/>
              <a:t>10</a:t>
            </a:fld>
            <a:endParaRPr lang="zh-HK" altLang="en-US"/>
          </a:p>
        </p:txBody>
      </p:sp>
    </p:spTree>
    <p:extLst>
      <p:ext uri="{BB962C8B-B14F-4D97-AF65-F5344CB8AC3E}">
        <p14:creationId xmlns:p14="http://schemas.microsoft.com/office/powerpoint/2010/main" val="24759981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major subsidiaries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 Henderson Land Group comprises six entities that are listed on the Hong Kong Stock Exchange.</a:t>
            </a:r>
            <a:endParaRPr lang="en-US" dirty="0"/>
          </a:p>
        </p:txBody>
      </p:sp>
      <p:sp>
        <p:nvSpPr>
          <p:cNvPr id="4" name="Slide Number Placeholder 3"/>
          <p:cNvSpPr>
            <a:spLocks noGrp="1"/>
          </p:cNvSpPr>
          <p:nvPr>
            <p:ph type="sldNum" sz="quarter" idx="10"/>
          </p:nvPr>
        </p:nvSpPr>
        <p:spPr/>
        <p:txBody>
          <a:bodyPr/>
          <a:lstStyle/>
          <a:p>
            <a:fld id="{0BFF954A-30B7-9F40-A799-ABC2CFAA115E}" type="slidenum">
              <a:rPr lang="en-US" smtClean="0"/>
              <a:t>106</a:t>
            </a:fld>
            <a:endParaRPr lang="en-US"/>
          </a:p>
        </p:txBody>
      </p:sp>
    </p:spTree>
    <p:extLst>
      <p:ext uri="{BB962C8B-B14F-4D97-AF65-F5344CB8AC3E}">
        <p14:creationId xmlns:p14="http://schemas.microsoft.com/office/powerpoint/2010/main" val="3594147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International Finance Centre</a:t>
            </a:r>
          </a:p>
          <a:p>
            <a:r>
              <a:rPr lang="en-US" sz="1200" b="0" kern="1200" dirty="0" smtClean="0">
                <a:solidFill>
                  <a:schemeClr val="tx1"/>
                </a:solidFill>
                <a:latin typeface="+mn-lt"/>
                <a:ea typeface="+mn-ea"/>
                <a:cs typeface="+mn-cs"/>
              </a:rPr>
              <a:t> </a:t>
            </a:r>
          </a:p>
          <a:p>
            <a:r>
              <a:rPr lang="en-US" sz="1200" b="0" kern="1200" dirty="0" smtClean="0">
                <a:solidFill>
                  <a:schemeClr val="tx1"/>
                </a:solidFill>
                <a:latin typeface="+mn-lt"/>
                <a:ea typeface="+mn-ea"/>
                <a:cs typeface="+mn-cs"/>
              </a:rPr>
              <a:t>Tallest</a:t>
            </a:r>
            <a:r>
              <a:rPr lang="en-US" sz="1200" b="0" kern="1200" baseline="0" dirty="0" smtClean="0">
                <a:solidFill>
                  <a:schemeClr val="tx1"/>
                </a:solidFill>
                <a:latin typeface="+mn-lt"/>
                <a:ea typeface="+mn-ea"/>
                <a:cs typeface="+mn-cs"/>
              </a:rPr>
              <a:t> building in honking</a:t>
            </a:r>
          </a:p>
          <a:p>
            <a:r>
              <a:rPr lang="en-US" sz="1200" b="0" kern="1200" baseline="0" dirty="0" smtClean="0">
                <a:solidFill>
                  <a:schemeClr val="tx1"/>
                </a:solidFill>
                <a:latin typeface="+mn-lt"/>
                <a:ea typeface="+mn-ea"/>
                <a:cs typeface="+mn-cs"/>
              </a:rPr>
              <a:t>Completed in 2003</a:t>
            </a:r>
          </a:p>
          <a:p>
            <a:r>
              <a:rPr lang="en-US" sz="1200" b="0" kern="1200" baseline="0" dirty="0" smtClean="0">
                <a:solidFill>
                  <a:schemeClr val="tx1"/>
                </a:solidFill>
                <a:latin typeface="+mn-lt"/>
                <a:ea typeface="+mn-ea"/>
                <a:cs typeface="+mn-cs"/>
              </a:rPr>
              <a:t>Henderson’s headquarters</a:t>
            </a:r>
          </a:p>
          <a:p>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hlinkClick r:id="rId3"/>
            </a:endParaRPr>
          </a:p>
        </p:txBody>
      </p:sp>
      <p:sp>
        <p:nvSpPr>
          <p:cNvPr id="4" name="Slide Number Placeholder 3"/>
          <p:cNvSpPr>
            <a:spLocks noGrp="1"/>
          </p:cNvSpPr>
          <p:nvPr>
            <p:ph type="sldNum" sz="quarter" idx="10"/>
          </p:nvPr>
        </p:nvSpPr>
        <p:spPr/>
        <p:txBody>
          <a:bodyPr/>
          <a:lstStyle/>
          <a:p>
            <a:fld id="{0BFF954A-30B7-9F40-A799-ABC2CFAA115E}" type="slidenum">
              <a:rPr lang="en-US" smtClean="0"/>
              <a:t>108</a:t>
            </a:fld>
            <a:endParaRPr lang="en-US"/>
          </a:p>
        </p:txBody>
      </p:sp>
    </p:spTree>
    <p:extLst>
      <p:ext uri="{BB962C8B-B14F-4D97-AF65-F5344CB8AC3E}">
        <p14:creationId xmlns:p14="http://schemas.microsoft.com/office/powerpoint/2010/main" val="1824237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FF954A-30B7-9F40-A799-ABC2CFAA115E}" type="slidenum">
              <a:rPr lang="en-US" smtClean="0"/>
              <a:t>109</a:t>
            </a:fld>
            <a:endParaRPr lang="en-US"/>
          </a:p>
        </p:txBody>
      </p:sp>
    </p:spTree>
    <p:extLst>
      <p:ext uri="{BB962C8B-B14F-4D97-AF65-F5344CB8AC3E}">
        <p14:creationId xmlns:p14="http://schemas.microsoft.com/office/powerpoint/2010/main" val="39476234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At 30 June 2011, the Group had a land bank in Hong Kong comprising a total attributable gross floor area of approximately 21.2 million square feet, made up as follows: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Total 21.2</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0BFF954A-30B7-9F40-A799-ABC2CFAA115E}" type="slidenum">
              <a:rPr lang="en-US" smtClean="0"/>
              <a:t>113</a:t>
            </a:fld>
            <a:endParaRPr lang="en-US"/>
          </a:p>
        </p:txBody>
      </p:sp>
    </p:spTree>
    <p:extLst>
      <p:ext uri="{BB962C8B-B14F-4D97-AF65-F5344CB8AC3E}">
        <p14:creationId xmlns:p14="http://schemas.microsoft.com/office/powerpoint/2010/main" val="500974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Site area: square feet</a:t>
            </a:r>
            <a:endParaRPr lang="en-US" dirty="0"/>
          </a:p>
        </p:txBody>
      </p:sp>
      <p:sp>
        <p:nvSpPr>
          <p:cNvPr id="4" name="Slide Number Placeholder 3"/>
          <p:cNvSpPr>
            <a:spLocks noGrp="1"/>
          </p:cNvSpPr>
          <p:nvPr>
            <p:ph type="sldNum" sz="quarter" idx="10"/>
          </p:nvPr>
        </p:nvSpPr>
        <p:spPr/>
        <p:txBody>
          <a:bodyPr/>
          <a:lstStyle/>
          <a:p>
            <a:fld id="{0BFF954A-30B7-9F40-A799-ABC2CFAA115E}" type="slidenum">
              <a:rPr lang="en-US" smtClean="0"/>
              <a:t>114</a:t>
            </a:fld>
            <a:endParaRPr lang="en-US"/>
          </a:p>
        </p:txBody>
      </p:sp>
    </p:spTree>
    <p:extLst>
      <p:ext uri="{BB962C8B-B14F-4D97-AF65-F5344CB8AC3E}">
        <p14:creationId xmlns:p14="http://schemas.microsoft.com/office/powerpoint/2010/main" val="2032138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30000" dirty="0" smtClean="0"/>
              <a:t>The overall leasing rate for the Group’s core rental properties stayed high at ~97%</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0BFF954A-30B7-9F40-A799-ABC2CFAA115E}" type="slidenum">
              <a:rPr lang="en-US" smtClean="0"/>
              <a:t>116</a:t>
            </a:fld>
            <a:endParaRPr lang="en-US"/>
          </a:p>
        </p:txBody>
      </p:sp>
    </p:spTree>
    <p:extLst>
      <p:ext uri="{BB962C8B-B14F-4D97-AF65-F5344CB8AC3E}">
        <p14:creationId xmlns:p14="http://schemas.microsoft.com/office/powerpoint/2010/main" val="9189481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April 2005, the Group entered into an agreement to jointly develop a large-scale waterfront development with a site area of approximately 1.45 million square feet in </a:t>
            </a:r>
            <a:r>
              <a:rPr lang="en-US" dirty="0" err="1" smtClean="0"/>
              <a:t>Taipa</a:t>
            </a:r>
            <a:r>
              <a:rPr lang="en-US" dirty="0" smtClean="0"/>
              <a:t>, Macau. The project is subject to application for land-use conversion with the total gross floor area to be finalized</a:t>
            </a:r>
          </a:p>
          <a:p>
            <a:endParaRPr lang="en-US" dirty="0" smtClean="0"/>
          </a:p>
          <a:p>
            <a:r>
              <a:rPr lang="en-US" dirty="0" smtClean="0"/>
              <a:t>HENDERSON METROPOLITION IN </a:t>
            </a:r>
            <a:r>
              <a:rPr lang="en-US" dirty="0" err="1" smtClean="0"/>
              <a:t>sHANGHAI</a:t>
            </a:r>
            <a:endParaRPr lang="en-US" dirty="0"/>
          </a:p>
        </p:txBody>
      </p:sp>
      <p:sp>
        <p:nvSpPr>
          <p:cNvPr id="4" name="Slide Number Placeholder 3"/>
          <p:cNvSpPr>
            <a:spLocks noGrp="1"/>
          </p:cNvSpPr>
          <p:nvPr>
            <p:ph type="sldNum" sz="quarter" idx="10"/>
          </p:nvPr>
        </p:nvSpPr>
        <p:spPr/>
        <p:txBody>
          <a:bodyPr/>
          <a:lstStyle/>
          <a:p>
            <a:fld id="{0BFF954A-30B7-9F40-A799-ABC2CFAA115E}" type="slidenum">
              <a:rPr lang="en-US" smtClean="0"/>
              <a:t>117</a:t>
            </a:fld>
            <a:endParaRPr lang="en-US"/>
          </a:p>
        </p:txBody>
      </p:sp>
    </p:spTree>
    <p:extLst>
      <p:ext uri="{BB962C8B-B14F-4D97-AF65-F5344CB8AC3E}">
        <p14:creationId xmlns:p14="http://schemas.microsoft.com/office/powerpoint/2010/main" val="4059672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96% is composed of…</a:t>
            </a:r>
          </a:p>
          <a:p>
            <a:endParaRPr lang="en-US" dirty="0" smtClean="0"/>
          </a:p>
          <a:p>
            <a:r>
              <a:rPr lang="en-US" dirty="0" smtClean="0"/>
              <a:t>152.6</a:t>
            </a:r>
          </a:p>
          <a:p>
            <a:r>
              <a:rPr lang="en-US" dirty="0" smtClean="0"/>
              <a:t>6.5</a:t>
            </a:r>
          </a:p>
          <a:p>
            <a:endParaRPr lang="en-US" dirty="0" smtClean="0"/>
          </a:p>
          <a:p>
            <a:r>
              <a:rPr lang="en-US" dirty="0" smtClean="0"/>
              <a:t>Land under </a:t>
            </a:r>
            <a:r>
              <a:rPr lang="en-US" dirty="0" err="1" smtClean="0"/>
              <a:t>devleopment</a:t>
            </a:r>
            <a:r>
              <a:rPr lang="en-US" dirty="0" smtClean="0"/>
              <a:t>: 125.3</a:t>
            </a:r>
          </a:p>
          <a:p>
            <a:r>
              <a:rPr lang="en-US" dirty="0" smtClean="0"/>
              <a:t>13.9</a:t>
            </a:r>
          </a:p>
          <a:p>
            <a:r>
              <a:rPr lang="en-US" dirty="0" smtClean="0"/>
              <a:t>9.3</a:t>
            </a:r>
          </a:p>
          <a:p>
            <a:r>
              <a:rPr lang="en-US" dirty="0" smtClean="0"/>
              <a:t>4.1</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BFF954A-30B7-9F40-A799-ABC2CFAA115E}" type="slidenum">
              <a:rPr lang="en-US" smtClean="0"/>
              <a:t>119</a:t>
            </a:fld>
            <a:endParaRPr lang="en-US"/>
          </a:p>
        </p:txBody>
      </p:sp>
    </p:spTree>
    <p:extLst>
      <p:ext uri="{BB962C8B-B14F-4D97-AF65-F5344CB8AC3E}">
        <p14:creationId xmlns:p14="http://schemas.microsoft.com/office/powerpoint/2010/main" val="13482423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Property Sales </a:t>
            </a:r>
            <a:endParaRPr lang="en-US" dirty="0" smtClean="0">
              <a:effectLst/>
            </a:endParaRPr>
          </a:p>
          <a:p>
            <a:r>
              <a:rPr lang="en-US" sz="1200" kern="1200" dirty="0" smtClean="0">
                <a:solidFill>
                  <a:schemeClr val="tx1"/>
                </a:solidFill>
                <a:effectLst/>
                <a:latin typeface="+mn-lt"/>
                <a:ea typeface="+mn-ea"/>
                <a:cs typeface="+mn-cs"/>
              </a:rPr>
              <a:t>The Group sold and pre-sold an attributable HK$903 million worth of mainland properties during the period, an increase of 70% over the same period last year. Projects launched included “La </a:t>
            </a:r>
            <a:r>
              <a:rPr lang="en-US" sz="1200" kern="1200" dirty="0" err="1" smtClean="0">
                <a:solidFill>
                  <a:schemeClr val="tx1"/>
                </a:solidFill>
                <a:effectLst/>
                <a:latin typeface="+mn-lt"/>
                <a:ea typeface="+mn-ea"/>
                <a:cs typeface="+mn-cs"/>
              </a:rPr>
              <a:t>Botanica</a:t>
            </a:r>
            <a:r>
              <a:rPr lang="en-US" sz="1200" kern="1200" dirty="0" smtClean="0">
                <a:solidFill>
                  <a:schemeClr val="tx1"/>
                </a:solidFill>
                <a:effectLst/>
                <a:latin typeface="+mn-lt"/>
                <a:ea typeface="+mn-ea"/>
                <a:cs typeface="+mn-cs"/>
              </a:rPr>
              <a:t>” in Xian, “Riverside Park” in Suzhou, “Villa Green” in Chongqing and “The Arch of Triumph” in Changsha. As at 30 June 2011, the amount of mainland properties pre- sold attributable to the Group </a:t>
            </a:r>
            <a:r>
              <a:rPr lang="en-US" sz="1200" kern="1200" dirty="0" err="1" smtClean="0">
                <a:solidFill>
                  <a:schemeClr val="tx1"/>
                </a:solidFill>
                <a:effectLst/>
                <a:latin typeface="+mn-lt"/>
                <a:ea typeface="+mn-ea"/>
                <a:cs typeface="+mn-cs"/>
              </a:rPr>
              <a:t>totalled</a:t>
            </a:r>
            <a:r>
              <a:rPr lang="en-US" sz="1200" kern="1200" dirty="0" smtClean="0">
                <a:solidFill>
                  <a:schemeClr val="tx1"/>
                </a:solidFill>
                <a:effectLst/>
                <a:latin typeface="+mn-lt"/>
                <a:ea typeface="+mn-ea"/>
                <a:cs typeface="+mn-cs"/>
              </a:rPr>
              <a:t> HK$1,657 million.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0BFF954A-30B7-9F40-A799-ABC2CFAA115E}" type="slidenum">
              <a:rPr lang="en-US" smtClean="0"/>
              <a:t>120</a:t>
            </a:fld>
            <a:endParaRPr lang="en-US"/>
          </a:p>
        </p:txBody>
      </p:sp>
    </p:spTree>
    <p:extLst>
      <p:ext uri="{BB962C8B-B14F-4D97-AF65-F5344CB8AC3E}">
        <p14:creationId xmlns:p14="http://schemas.microsoft.com/office/powerpoint/2010/main" val="6675252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above two projects are expected to bring in total annual gross rental income of RMB 490 million for the 12-month ending 30 June 2012 based on the existing tenancy agreements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Beijing, World Financial Centre recorded a 302% period-on-period growth in rental income to HK$156 million with a leasing rate of 83% by the end of June 2011. Located in Chao Yang Central Business District, World Financial Centre, which was designed as twin “crystal jewel boxes” by the world-famous architect Cesar </a:t>
            </a:r>
            <a:r>
              <a:rPr lang="en-US" sz="1200" kern="1200" dirty="0" err="1" smtClean="0">
                <a:solidFill>
                  <a:schemeClr val="tx1"/>
                </a:solidFill>
                <a:effectLst/>
                <a:latin typeface="+mn-lt"/>
                <a:ea typeface="+mn-ea"/>
                <a:cs typeface="+mn-cs"/>
              </a:rPr>
              <a:t>Pelli</a:t>
            </a:r>
            <a:r>
              <a:rPr lang="en-US" sz="1200" kern="1200" dirty="0" smtClean="0">
                <a:solidFill>
                  <a:schemeClr val="tx1"/>
                </a:solidFill>
                <a:effectLst/>
                <a:latin typeface="+mn-lt"/>
                <a:ea typeface="+mn-ea"/>
                <a:cs typeface="+mn-cs"/>
              </a:rPr>
              <a:t>, achieved the highest possible “Platinum” rating from both the United States Green Building Council’s LEED and HK-BEAM. With such a prime location, distinctive design and environmentally-friendly features, many discerning financial institutions and multinational corporations, such as Standard Chartered Bank, Westpac Banking Corporation, Mizuho Corporate Bank, CITIC Prudential Insurance Company, The World Economic Forum, RIM-Blackberry, International Air Transport Association, FAW Toyota and Novo Nordisk, have been drawn to this 2.1 million-square-foot International Grade-A office complex as its tenants since its completion in early 2009.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0BFF954A-30B7-9F40-A799-ABC2CFAA115E}" type="slidenum">
              <a:rPr lang="en-US" smtClean="0"/>
              <a:t>123</a:t>
            </a:fld>
            <a:endParaRPr lang="en-US"/>
          </a:p>
        </p:txBody>
      </p:sp>
    </p:spTree>
    <p:extLst>
      <p:ext uri="{BB962C8B-B14F-4D97-AF65-F5344CB8AC3E}">
        <p14:creationId xmlns:p14="http://schemas.microsoft.com/office/powerpoint/2010/main" val="3924541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hlinkClick r:id="rId3"/>
              </a:rPr>
              <a:t>http://en.wikipedia.org/wiki/Historical_GDP_of_the_People%27s_Republic_of_China</a:t>
            </a:r>
            <a:endParaRPr lang="en-CA" sz="1200" dirty="0" smtClean="0"/>
          </a:p>
          <a:p>
            <a:endParaRPr lang="en-CA" dirty="0"/>
          </a:p>
        </p:txBody>
      </p:sp>
      <p:sp>
        <p:nvSpPr>
          <p:cNvPr id="4" name="Slide Number Placeholder 3"/>
          <p:cNvSpPr>
            <a:spLocks noGrp="1"/>
          </p:cNvSpPr>
          <p:nvPr>
            <p:ph type="sldNum" sz="quarter" idx="10"/>
          </p:nvPr>
        </p:nvSpPr>
        <p:spPr/>
        <p:txBody>
          <a:bodyPr/>
          <a:lstStyle/>
          <a:p>
            <a:fld id="{81919B52-8860-4AD4-93C5-9F2C955A677D}" type="slidenum">
              <a:rPr lang="zh-HK" altLang="en-US" smtClean="0"/>
              <a:pPr/>
              <a:t>16</a:t>
            </a:fld>
            <a:endParaRPr lang="zh-HK" altLang="en-US"/>
          </a:p>
        </p:txBody>
      </p:sp>
    </p:spTree>
    <p:extLst>
      <p:ext uri="{BB962C8B-B14F-4D97-AF65-F5344CB8AC3E}">
        <p14:creationId xmlns:p14="http://schemas.microsoft.com/office/powerpoint/2010/main" val="15689718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6.52</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Group’s mainland completed investment property portfolio, which consists of 7 major projects with an attributable gross floor area of approximately 3.45 million square feet of office space, approximately 2.49 million square feet of commercial space and approximately 0.56 million square feet of car parking space, reported satisfactory leasing performance during the period under review. The Group’s attributable gross rental income and net rental income increased remarkably by 107% period-on-period to HK$418 million and by 155% period-on-period to HK$235 million, respectively attributable mainly to higher rental income growth recorded by the newly completed properties.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BFF954A-30B7-9F40-A799-ABC2CFAA115E}" type="slidenum">
              <a:rPr lang="en-US" smtClean="0"/>
              <a:t>124</a:t>
            </a:fld>
            <a:endParaRPr lang="en-US"/>
          </a:p>
        </p:txBody>
      </p:sp>
    </p:spTree>
    <p:extLst>
      <p:ext uri="{BB962C8B-B14F-4D97-AF65-F5344CB8AC3E}">
        <p14:creationId xmlns:p14="http://schemas.microsoft.com/office/powerpoint/2010/main" val="12115475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6.52</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Group’s mainland completed investment property portfolio, which consists of 7 major projects with an attributable gross floor area of approximately 3.45 million square feet of office space, approximately 2.49 million square feet of commercial space and approximately 0.56 million square feet of car parking space, reported satisfactory leasing performance during the period under review. The Group’s attributable gross rental income and net rental income increased remarkably by 107% period-on-period to HK$418 million and by 155% period-on-period to HK$235 million, respectively attributable mainly to higher rental income growth recorded by the newly completed properties.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BFF954A-30B7-9F40-A799-ABC2CFAA115E}" type="slidenum">
              <a:rPr lang="en-US" smtClean="0"/>
              <a:t>126</a:t>
            </a:fld>
            <a:endParaRPr lang="en-US"/>
          </a:p>
        </p:txBody>
      </p:sp>
    </p:spTree>
    <p:extLst>
      <p:ext uri="{BB962C8B-B14F-4D97-AF65-F5344CB8AC3E}">
        <p14:creationId xmlns:p14="http://schemas.microsoft.com/office/powerpoint/2010/main" val="12115475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Year on year Henderson Land Development Co Ltd had revenues fall 53.43% from 15.23bn to 7.09bn, though the company grew net income 10.47% from 14.32bn to 15.82bn. </a:t>
            </a:r>
            <a:endParaRPr lang="en-US" dirty="0"/>
          </a:p>
        </p:txBody>
      </p:sp>
      <p:sp>
        <p:nvSpPr>
          <p:cNvPr id="4" name="Slide Number Placeholder 3"/>
          <p:cNvSpPr>
            <a:spLocks noGrp="1"/>
          </p:cNvSpPr>
          <p:nvPr>
            <p:ph type="sldNum" sz="quarter" idx="10"/>
          </p:nvPr>
        </p:nvSpPr>
        <p:spPr/>
        <p:txBody>
          <a:bodyPr/>
          <a:lstStyle/>
          <a:p>
            <a:fld id="{0BFF954A-30B7-9F40-A799-ABC2CFAA115E}" type="slidenum">
              <a:rPr lang="en-US" smtClean="0"/>
              <a:t>127</a:t>
            </a:fld>
            <a:endParaRPr lang="en-US"/>
          </a:p>
        </p:txBody>
      </p:sp>
    </p:spTree>
    <p:extLst>
      <p:ext uri="{BB962C8B-B14F-4D97-AF65-F5344CB8AC3E}">
        <p14:creationId xmlns:p14="http://schemas.microsoft.com/office/powerpoint/2010/main" val="32878727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CHONGQING GRAND WATERFRONT </a:t>
            </a:r>
            <a:endParaRPr lang="en-US" dirty="0"/>
          </a:p>
        </p:txBody>
      </p:sp>
      <p:sp>
        <p:nvSpPr>
          <p:cNvPr id="4" name="Slide Number Placeholder 3"/>
          <p:cNvSpPr>
            <a:spLocks noGrp="1"/>
          </p:cNvSpPr>
          <p:nvPr>
            <p:ph type="sldNum" sz="quarter" idx="10"/>
          </p:nvPr>
        </p:nvSpPr>
        <p:spPr/>
        <p:txBody>
          <a:bodyPr/>
          <a:lstStyle/>
          <a:p>
            <a:fld id="{0BFF954A-30B7-9F40-A799-ABC2CFAA115E}" type="slidenum">
              <a:rPr lang="en-US" smtClean="0"/>
              <a:t>129</a:t>
            </a:fld>
            <a:endParaRPr lang="en-US"/>
          </a:p>
        </p:txBody>
      </p:sp>
    </p:spTree>
    <p:extLst>
      <p:ext uri="{BB962C8B-B14F-4D97-AF65-F5344CB8AC3E}">
        <p14:creationId xmlns:p14="http://schemas.microsoft.com/office/powerpoint/2010/main" val="24493522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BFF954A-30B7-9F40-A799-ABC2CFAA115E}" type="slidenum">
              <a:rPr lang="en-US" smtClean="0"/>
              <a:t>132</a:t>
            </a:fld>
            <a:endParaRPr lang="en-US"/>
          </a:p>
        </p:txBody>
      </p:sp>
    </p:spTree>
    <p:extLst>
      <p:ext uri="{BB962C8B-B14F-4D97-AF65-F5344CB8AC3E}">
        <p14:creationId xmlns:p14="http://schemas.microsoft.com/office/powerpoint/2010/main" val="24223112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FF954A-30B7-9F40-A799-ABC2CFAA115E}" type="slidenum">
              <a:rPr lang="en-US" smtClean="0"/>
              <a:t>138</a:t>
            </a:fld>
            <a:endParaRPr lang="en-US"/>
          </a:p>
        </p:txBody>
      </p:sp>
    </p:spTree>
    <p:extLst>
      <p:ext uri="{BB962C8B-B14F-4D97-AF65-F5344CB8AC3E}">
        <p14:creationId xmlns:p14="http://schemas.microsoft.com/office/powerpoint/2010/main" val="39001936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FF954A-30B7-9F40-A799-ABC2CFAA115E}" type="slidenum">
              <a:rPr lang="en-US" smtClean="0"/>
              <a:t>156</a:t>
            </a:fld>
            <a:endParaRPr lang="en-US"/>
          </a:p>
        </p:txBody>
      </p:sp>
    </p:spTree>
    <p:extLst>
      <p:ext uri="{BB962C8B-B14F-4D97-AF65-F5344CB8AC3E}">
        <p14:creationId xmlns:p14="http://schemas.microsoft.com/office/powerpoint/2010/main" val="7300218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en-US" dirty="0"/>
          </a:p>
        </p:txBody>
      </p:sp>
      <p:sp>
        <p:nvSpPr>
          <p:cNvPr id="4" name="投影片編號版面配置區 3"/>
          <p:cNvSpPr>
            <a:spLocks noGrp="1"/>
          </p:cNvSpPr>
          <p:nvPr>
            <p:ph type="sldNum" sz="quarter" idx="10"/>
          </p:nvPr>
        </p:nvSpPr>
        <p:spPr/>
        <p:txBody>
          <a:bodyPr/>
          <a:lstStyle/>
          <a:p>
            <a:fld id="{125F12AF-3025-4A5D-B495-6BAB173FB936}" type="slidenum">
              <a:rPr lang="en-US" smtClean="0"/>
              <a:pPr/>
              <a:t>185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en-US" dirty="0"/>
          </a:p>
        </p:txBody>
      </p:sp>
      <p:sp>
        <p:nvSpPr>
          <p:cNvPr id="4" name="投影片編號版面配置區 3"/>
          <p:cNvSpPr>
            <a:spLocks noGrp="1"/>
          </p:cNvSpPr>
          <p:nvPr>
            <p:ph type="sldNum" sz="quarter" idx="10"/>
          </p:nvPr>
        </p:nvSpPr>
        <p:spPr/>
        <p:txBody>
          <a:bodyPr/>
          <a:lstStyle/>
          <a:p>
            <a:fld id="{125F12AF-3025-4A5D-B495-6BAB173FB936}" type="slidenum">
              <a:rPr lang="en-US" smtClean="0"/>
              <a:pPr/>
              <a:t>186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en-US" dirty="0"/>
          </a:p>
        </p:txBody>
      </p:sp>
      <p:sp>
        <p:nvSpPr>
          <p:cNvPr id="4" name="投影片編號版面配置區 3"/>
          <p:cNvSpPr>
            <a:spLocks noGrp="1"/>
          </p:cNvSpPr>
          <p:nvPr>
            <p:ph type="sldNum" sz="quarter" idx="10"/>
          </p:nvPr>
        </p:nvSpPr>
        <p:spPr/>
        <p:txBody>
          <a:bodyPr/>
          <a:lstStyle/>
          <a:p>
            <a:fld id="{125F12AF-3025-4A5D-B495-6BAB173FB936}" type="slidenum">
              <a:rPr lang="en-US" smtClean="0"/>
              <a:pPr/>
              <a:t>200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http://www.rvd.gov.hk/en/doc/statistics/graph2.pdf</a:t>
            </a:r>
          </a:p>
          <a:p>
            <a:endParaRPr lang="en-US" altLang="zh-HK" dirty="0" smtClean="0"/>
          </a:p>
          <a:p>
            <a:r>
              <a:rPr lang="en-US" altLang="zh-HK" dirty="0" smtClean="0"/>
              <a:t>Source: Rating and Valuation</a:t>
            </a:r>
            <a:r>
              <a:rPr lang="en-US" altLang="zh-HK" baseline="0" dirty="0" smtClean="0"/>
              <a:t> Department</a:t>
            </a:r>
            <a:endParaRPr lang="zh-HK" altLang="en-US" dirty="0"/>
          </a:p>
        </p:txBody>
      </p:sp>
      <p:sp>
        <p:nvSpPr>
          <p:cNvPr id="4" name="Slide Number Placeholder 3"/>
          <p:cNvSpPr>
            <a:spLocks noGrp="1"/>
          </p:cNvSpPr>
          <p:nvPr>
            <p:ph type="sldNum" sz="quarter" idx="10"/>
          </p:nvPr>
        </p:nvSpPr>
        <p:spPr/>
        <p:txBody>
          <a:bodyPr/>
          <a:lstStyle/>
          <a:p>
            <a:fld id="{81919B52-8860-4AD4-93C5-9F2C955A677D}" type="slidenum">
              <a:rPr lang="zh-HK" altLang="en-US" smtClean="0"/>
              <a:pPr/>
              <a:t>27</a:t>
            </a:fld>
            <a:endParaRPr lang="zh-HK" altLang="en-US"/>
          </a:p>
        </p:txBody>
      </p:sp>
    </p:spTree>
    <p:extLst>
      <p:ext uri="{BB962C8B-B14F-4D97-AF65-F5344CB8AC3E}">
        <p14:creationId xmlns:p14="http://schemas.microsoft.com/office/powerpoint/2010/main" val="23779744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Mainly from 4 business divisions: </a:t>
            </a:r>
          </a:p>
          <a:p>
            <a:r>
              <a:rPr lang="en-US" dirty="0" smtClean="0"/>
              <a:t>1) Property Sales: HK$ 20433 million</a:t>
            </a:r>
          </a:p>
          <a:p>
            <a:r>
              <a:rPr lang="en-US" dirty="0" smtClean="0"/>
              <a:t>2) Property Rental: HK$662 million</a:t>
            </a:r>
          </a:p>
          <a:p>
            <a:r>
              <a:rPr lang="en-US" dirty="0" smtClean="0"/>
              <a:t>3) Hotels and Serviced Suites:HK$1,151 million</a:t>
            </a:r>
          </a:p>
          <a:p>
            <a:r>
              <a:rPr lang="en-US" dirty="0" smtClean="0"/>
              <a:t>4) Property and Project Management: HK$172 million</a:t>
            </a:r>
          </a:p>
          <a:p>
            <a:endParaRPr lang="en-CA" dirty="0"/>
          </a:p>
        </p:txBody>
      </p:sp>
      <p:sp>
        <p:nvSpPr>
          <p:cNvPr id="4" name="Slide Number Placeholder 3"/>
          <p:cNvSpPr>
            <a:spLocks noGrp="1"/>
          </p:cNvSpPr>
          <p:nvPr>
            <p:ph type="sldNum" sz="quarter" idx="10"/>
          </p:nvPr>
        </p:nvSpPr>
        <p:spPr/>
        <p:txBody>
          <a:bodyPr/>
          <a:lstStyle/>
          <a:p>
            <a:fld id="{125F12AF-3025-4A5D-B495-6BAB173FB936}" type="slidenum">
              <a:rPr lang="en-US" smtClean="0"/>
              <a:pPr/>
              <a:t>216</a:t>
            </a:fld>
            <a:endParaRPr lang="en-US"/>
          </a:p>
        </p:txBody>
      </p:sp>
    </p:spTree>
    <p:extLst>
      <p:ext uri="{BB962C8B-B14F-4D97-AF65-F5344CB8AC3E}">
        <p14:creationId xmlns:p14="http://schemas.microsoft.com/office/powerpoint/2010/main" val="3181930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reflecting secondary private residential property price from 2012/03/12 to 2012/03/18 (based on scheduled formal sale &amp; purchase date; on average, formal S&amp;P are signed within 14 days after preliminary S&amp;P)</a:t>
            </a:r>
          </a:p>
          <a:p>
            <a:endParaRPr lang="en-US" altLang="zh-HK" dirty="0" smtClean="0"/>
          </a:p>
          <a:p>
            <a:r>
              <a:rPr lang="en-US" altLang="zh-HK" dirty="0" smtClean="0"/>
              <a:t>Observing at this, from 1999 to current, the increase is about 58%</a:t>
            </a:r>
            <a:endParaRPr lang="zh-HK" altLang="en-US" dirty="0"/>
          </a:p>
        </p:txBody>
      </p:sp>
      <p:sp>
        <p:nvSpPr>
          <p:cNvPr id="4" name="Slide Number Placeholder 3"/>
          <p:cNvSpPr>
            <a:spLocks noGrp="1"/>
          </p:cNvSpPr>
          <p:nvPr>
            <p:ph type="sldNum" sz="quarter" idx="10"/>
          </p:nvPr>
        </p:nvSpPr>
        <p:spPr/>
        <p:txBody>
          <a:bodyPr/>
          <a:lstStyle/>
          <a:p>
            <a:fld id="{81919B52-8860-4AD4-93C5-9F2C955A677D}" type="slidenum">
              <a:rPr lang="zh-HK" altLang="en-US" smtClean="0"/>
              <a:pPr/>
              <a:t>31</a:t>
            </a:fld>
            <a:endParaRPr lang="zh-HK" altLang="en-US"/>
          </a:p>
        </p:txBody>
      </p:sp>
    </p:spTree>
    <p:extLst>
      <p:ext uri="{BB962C8B-B14F-4D97-AF65-F5344CB8AC3E}">
        <p14:creationId xmlns:p14="http://schemas.microsoft.com/office/powerpoint/2010/main" val="1229925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HK" dirty="0" smtClean="0"/>
              <a:t>Cover Photo: The tallest building</a:t>
            </a:r>
            <a:r>
              <a:rPr lang="en-US" altLang="zh-HK" baseline="0" dirty="0" smtClean="0"/>
              <a:t> is the International Commerce Center located in Kowloon.</a:t>
            </a:r>
            <a:endParaRPr lang="zh-HK" altLang="en-US" dirty="0"/>
          </a:p>
        </p:txBody>
      </p:sp>
      <p:sp>
        <p:nvSpPr>
          <p:cNvPr id="4" name="Slide Number Placeholder 3"/>
          <p:cNvSpPr>
            <a:spLocks noGrp="1"/>
          </p:cNvSpPr>
          <p:nvPr>
            <p:ph type="sldNum" sz="quarter" idx="10"/>
          </p:nvPr>
        </p:nvSpPr>
        <p:spPr/>
        <p:txBody>
          <a:bodyPr/>
          <a:lstStyle/>
          <a:p>
            <a:fld id="{ED8C60F7-068D-4006-AC63-4963EC237089}" type="slidenum">
              <a:rPr lang="zh-HK" altLang="en-US" smtClean="0"/>
              <a:t>44</a:t>
            </a:fld>
            <a:endParaRPr lang="zh-HK" altLang="en-US"/>
          </a:p>
        </p:txBody>
      </p:sp>
    </p:spTree>
    <p:extLst>
      <p:ext uri="{BB962C8B-B14F-4D97-AF65-F5344CB8AC3E}">
        <p14:creationId xmlns:p14="http://schemas.microsoft.com/office/powerpoint/2010/main" val="192854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The stock is also trading in Germany</a:t>
            </a:r>
            <a:r>
              <a:rPr lang="en-US" altLang="zh-TW" baseline="0" dirty="0" smtClean="0"/>
              <a:t> (Frankfurt &amp; </a:t>
            </a:r>
            <a:r>
              <a:rPr lang="en-US" altLang="zh-TW" baseline="0" dirty="0" err="1" smtClean="0"/>
              <a:t>Tradegate</a:t>
            </a:r>
            <a:r>
              <a:rPr lang="en-US" altLang="zh-TW" baseline="0" dirty="0" smtClean="0"/>
              <a:t>) and US (ADR and Common stock)</a:t>
            </a:r>
            <a:endParaRPr lang="zh-HK" altLang="en-US" dirty="0"/>
          </a:p>
        </p:txBody>
      </p:sp>
      <p:sp>
        <p:nvSpPr>
          <p:cNvPr id="4" name="Slide Number Placeholder 3"/>
          <p:cNvSpPr>
            <a:spLocks noGrp="1"/>
          </p:cNvSpPr>
          <p:nvPr>
            <p:ph type="sldNum" sz="quarter" idx="10"/>
          </p:nvPr>
        </p:nvSpPr>
        <p:spPr/>
        <p:txBody>
          <a:bodyPr/>
          <a:lstStyle/>
          <a:p>
            <a:fld id="{ED8C60F7-068D-4006-AC63-4963EC237089}" type="slidenum">
              <a:rPr lang="zh-HK" altLang="en-US" smtClean="0"/>
              <a:t>45</a:t>
            </a:fld>
            <a:endParaRPr lang="zh-HK" altLang="en-US"/>
          </a:p>
        </p:txBody>
      </p:sp>
    </p:spTree>
    <p:extLst>
      <p:ext uri="{BB962C8B-B14F-4D97-AF65-F5344CB8AC3E}">
        <p14:creationId xmlns:p14="http://schemas.microsoft.com/office/powerpoint/2010/main" val="3852629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25963"/>
          </a:xfrm>
        </p:spPr>
        <p:txBody>
          <a:bodyPr rtlCol="0">
            <a:normAutofit/>
          </a:bodyPr>
          <a:lstStyle/>
          <a:p>
            <a:pPr lvl="0"/>
            <a:endParaRPr lang="en-US" noProof="0"/>
          </a:p>
        </p:txBody>
      </p:sp>
      <p:sp>
        <p:nvSpPr>
          <p:cNvPr id="4" name="Date Placeholder 3"/>
          <p:cNvSpPr>
            <a:spLocks noGrp="1"/>
          </p:cNvSpPr>
          <p:nvPr>
            <p:ph type="dt" sz="half" idx="10"/>
          </p:nvPr>
        </p:nvSpPr>
        <p:spPr>
          <a:xfrm>
            <a:off x="6477000" y="76200"/>
            <a:ext cx="2514600" cy="288925"/>
          </a:xfrm>
          <a:prstGeom prst="rect">
            <a:avLst/>
          </a:prstGeom>
        </p:spPr>
        <p:txBody>
          <a:bodyPr/>
          <a:lstStyle>
            <a:lvl1pPr>
              <a:defRPr/>
            </a:lvl1pPr>
          </a:lstStyle>
          <a:p>
            <a:pPr>
              <a:defRPr/>
            </a:pPr>
            <a:fld id="{2DB6529D-84FD-4AEF-8AB4-8ACC10A43C09}" type="datetimeFigureOut">
              <a:rPr lang="zh-CN" altLang="en-US"/>
              <a:pPr>
                <a:defRPr/>
              </a:pPr>
              <a:t>2012-3-28</a:t>
            </a:fld>
            <a:endParaRPr lang="en-US" altLang="zh-CN"/>
          </a:p>
        </p:txBody>
      </p:sp>
      <p:sp>
        <p:nvSpPr>
          <p:cNvPr id="5" name="Footer Placeholder 4"/>
          <p:cNvSpPr>
            <a:spLocks noGrp="1"/>
          </p:cNvSpPr>
          <p:nvPr>
            <p:ph type="ftr" sz="quarter" idx="11"/>
          </p:nvPr>
        </p:nvSpPr>
        <p:spPr>
          <a:xfrm>
            <a:off x="3124200" y="76200"/>
            <a:ext cx="3352800" cy="288925"/>
          </a:xfrm>
          <a:prstGeom prst="rect">
            <a:avLst/>
          </a:prstGeom>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a:xfrm>
            <a:off x="8229600" y="6477000"/>
            <a:ext cx="762000" cy="244475"/>
          </a:xfrm>
          <a:prstGeom prst="rect">
            <a:avLst/>
          </a:prstGeom>
        </p:spPr>
        <p:txBody>
          <a:bodyPr/>
          <a:lstStyle>
            <a:lvl1pPr>
              <a:defRPr/>
            </a:lvl1pPr>
          </a:lstStyle>
          <a:p>
            <a:pPr>
              <a:defRPr/>
            </a:pPr>
            <a:fld id="{7A569C14-455D-40CD-BCA1-F0CD5EA17F46}" type="slidenum">
              <a:rPr lang="zh-CN" altLang="en-US"/>
              <a:pPr>
                <a:defRPr/>
              </a:pPr>
              <a:t>‹#›</a:t>
            </a:fld>
            <a:endParaRPr lang="en-US" altLang="zh-CN"/>
          </a:p>
        </p:txBody>
      </p:sp>
    </p:spTree>
    <p:extLst>
      <p:ext uri="{BB962C8B-B14F-4D97-AF65-F5344CB8AC3E}">
        <p14:creationId xmlns:p14="http://schemas.microsoft.com/office/powerpoint/2010/main" val="307366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1EDBC3D9-7D6A-48CC-8126-A1DCABAC79E0}" type="datetimeFigureOut">
              <a:rPr lang="en-CA" smtClean="0">
                <a:solidFill>
                  <a:prstClr val="black">
                    <a:tint val="75000"/>
                  </a:prstClr>
                </a:solidFill>
              </a:rPr>
              <a:pPr/>
              <a:t>28/03/2012</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0DFE830-63F3-45A6-938A-5A5D0B6A8BF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63198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EDBC3D9-7D6A-48CC-8126-A1DCABAC79E0}" type="datetimeFigureOut">
              <a:rPr lang="en-CA" smtClean="0">
                <a:solidFill>
                  <a:prstClr val="black">
                    <a:tint val="75000"/>
                  </a:prstClr>
                </a:solidFill>
              </a:rPr>
              <a:pPr/>
              <a:t>28/03/2012</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0DFE830-63F3-45A6-938A-5A5D0B6A8BF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05489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DBC3D9-7D6A-48CC-8126-A1DCABAC79E0}" type="datetimeFigureOut">
              <a:rPr lang="en-CA" smtClean="0">
                <a:solidFill>
                  <a:prstClr val="black">
                    <a:tint val="75000"/>
                  </a:prstClr>
                </a:solidFill>
              </a:rPr>
              <a:pPr/>
              <a:t>28/03/2012</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0DFE830-63F3-45A6-938A-5A5D0B6A8BF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501327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1EDBC3D9-7D6A-48CC-8126-A1DCABAC79E0}" type="datetimeFigureOut">
              <a:rPr lang="en-CA" smtClean="0">
                <a:solidFill>
                  <a:prstClr val="black">
                    <a:tint val="75000"/>
                  </a:prstClr>
                </a:solidFill>
              </a:rPr>
              <a:pPr/>
              <a:t>28/03/2012</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A0DFE830-63F3-45A6-938A-5A5D0B6A8BF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18565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1EDBC3D9-7D6A-48CC-8126-A1DCABAC79E0}" type="datetimeFigureOut">
              <a:rPr lang="en-CA" smtClean="0">
                <a:solidFill>
                  <a:prstClr val="black">
                    <a:tint val="75000"/>
                  </a:prstClr>
                </a:solidFill>
              </a:rPr>
              <a:pPr/>
              <a:t>28/03/2012</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A0DFE830-63F3-45A6-938A-5A5D0B6A8BF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05344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1EDBC3D9-7D6A-48CC-8126-A1DCABAC79E0}" type="datetimeFigureOut">
              <a:rPr lang="en-CA" smtClean="0">
                <a:solidFill>
                  <a:prstClr val="black">
                    <a:tint val="75000"/>
                  </a:prstClr>
                </a:solidFill>
              </a:rPr>
              <a:pPr/>
              <a:t>28/03/2012</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A0DFE830-63F3-45A6-938A-5A5D0B6A8BF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92609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DBC3D9-7D6A-48CC-8126-A1DCABAC79E0}" type="datetimeFigureOut">
              <a:rPr lang="en-CA" smtClean="0">
                <a:solidFill>
                  <a:prstClr val="black">
                    <a:tint val="75000"/>
                  </a:prstClr>
                </a:solidFill>
              </a:rPr>
              <a:pPr/>
              <a:t>28/03/2012</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A0DFE830-63F3-45A6-938A-5A5D0B6A8BF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2308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DBC3D9-7D6A-48CC-8126-A1DCABAC79E0}" type="datetimeFigureOut">
              <a:rPr lang="en-CA" smtClean="0">
                <a:solidFill>
                  <a:prstClr val="black">
                    <a:tint val="75000"/>
                  </a:prstClr>
                </a:solidFill>
              </a:rPr>
              <a:pPr/>
              <a:t>28/03/2012</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A0DFE830-63F3-45A6-938A-5A5D0B6A8BF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98963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DBC3D9-7D6A-48CC-8126-A1DCABAC79E0}" type="datetimeFigureOut">
              <a:rPr lang="en-CA" smtClean="0">
                <a:solidFill>
                  <a:prstClr val="black">
                    <a:tint val="75000"/>
                  </a:prstClr>
                </a:solidFill>
              </a:rPr>
              <a:pPr/>
              <a:t>28/03/2012</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A0DFE830-63F3-45A6-938A-5A5D0B6A8BF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20612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EDBC3D9-7D6A-48CC-8126-A1DCABAC79E0}" type="datetimeFigureOut">
              <a:rPr lang="en-CA" smtClean="0">
                <a:solidFill>
                  <a:prstClr val="black">
                    <a:tint val="75000"/>
                  </a:prstClr>
                </a:solidFill>
              </a:rPr>
              <a:pPr/>
              <a:t>28/03/2012</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0DFE830-63F3-45A6-938A-5A5D0B6A8BF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32638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EDBC3D9-7D6A-48CC-8126-A1DCABAC79E0}" type="datetimeFigureOut">
              <a:rPr lang="en-CA" smtClean="0">
                <a:solidFill>
                  <a:prstClr val="black">
                    <a:tint val="75000"/>
                  </a:prstClr>
                </a:solidFill>
              </a:rPr>
              <a:pPr/>
              <a:t>28/03/2012</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A0DFE830-63F3-45A6-938A-5A5D0B6A8BF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1795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DBC3D9-7D6A-48CC-8126-A1DCABAC79E0}" type="datetimeFigureOut">
              <a:rPr lang="en-CA" smtClean="0">
                <a:solidFill>
                  <a:prstClr val="black">
                    <a:tint val="75000"/>
                  </a:prstClr>
                </a:solidFill>
              </a:rPr>
              <a:pPr/>
              <a:t>28/03/2012</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DFE830-63F3-45A6-938A-5A5D0B6A8BF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52593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10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chart" Target="../charts/chart8.xml"/><Relationship Id="rId7" Type="http://schemas.openxmlformats.org/officeDocument/2006/relationships/diagramColors" Target="../diagrams/colors2.xml"/><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0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chart" Target="../charts/chart9.xml"/><Relationship Id="rId7" Type="http://schemas.openxmlformats.org/officeDocument/2006/relationships/diagramColors" Target="../diagrams/colors3.xml"/><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chart" Target="../charts/char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0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1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4.png"/><Relationship Id="rId7" Type="http://schemas.openxmlformats.org/officeDocument/2006/relationships/diagramColors" Target="../diagrams/colors4.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12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39.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94.png"/></Relationships>
</file>

<file path=ppt/slides/_rels/slide1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144.png"/></Relationships>
</file>

<file path=ppt/slides/_rels/slide13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47.pn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48.pn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49.png"/><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50.wmf"/><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0.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1.pn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3.pn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18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20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20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 Id="rId5" Type="http://schemas.openxmlformats.org/officeDocument/2006/relationships/image" Target="../media/image177.png"/><Relationship Id="rId4" Type="http://schemas.openxmlformats.org/officeDocument/2006/relationships/image" Target="../media/image215.png"/></Relationships>
</file>

<file path=ppt/slides/_rels/slide20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1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21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9.png"/><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6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8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78.png"/></Relationships>
</file>

<file path=ppt/slides/_rels/slide8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8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8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91.png"/></Relationships>
</file>

<file path=ppt/slides/_rels/slide9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31640" y="4114800"/>
            <a:ext cx="6400800" cy="2578968"/>
          </a:xfrm>
        </p:spPr>
        <p:txBody>
          <a:bodyPr>
            <a:normAutofit/>
          </a:bodyPr>
          <a:lstStyle/>
          <a:p>
            <a:r>
              <a:rPr lang="en-CA" dirty="0" smtClean="0"/>
              <a:t>HK Properties</a:t>
            </a:r>
          </a:p>
          <a:p>
            <a:pPr algn="l"/>
            <a:r>
              <a:rPr lang="en-CA" dirty="0" smtClean="0"/>
              <a:t>Cheung Kong Limited</a:t>
            </a:r>
          </a:p>
          <a:p>
            <a:pPr algn="l"/>
            <a:r>
              <a:rPr lang="en-CA" dirty="0" smtClean="0"/>
              <a:t>Sun Hung Kai Properties Limited</a:t>
            </a:r>
          </a:p>
          <a:p>
            <a:pPr algn="l"/>
            <a:r>
              <a:rPr lang="en-CA" dirty="0" smtClean="0"/>
              <a:t>Henderson Land Group</a:t>
            </a:r>
            <a:endParaRPr lang="en-CA" dirty="0"/>
          </a:p>
        </p:txBody>
      </p:sp>
      <p:pic>
        <p:nvPicPr>
          <p:cNvPr id="1029" name="Picture 5" descr="C:\Users\SUNNY\AppData\Local\Microsoft\Windows\Temporary Internet Files\Content.IE5\M4UESX4P\MP90036269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685800"/>
            <a:ext cx="4876800" cy="3243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971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Economic Factors</a:t>
            </a:r>
            <a:endParaRPr lang="en-CA" dirty="0"/>
          </a:p>
        </p:txBody>
      </p:sp>
      <p:sp>
        <p:nvSpPr>
          <p:cNvPr id="3" name="Content Placeholder 2"/>
          <p:cNvSpPr>
            <a:spLocks noGrp="1"/>
          </p:cNvSpPr>
          <p:nvPr>
            <p:ph idx="1"/>
          </p:nvPr>
        </p:nvSpPr>
        <p:spPr/>
        <p:txBody>
          <a:bodyPr>
            <a:normAutofit/>
          </a:bodyPr>
          <a:lstStyle/>
          <a:p>
            <a:r>
              <a:rPr lang="en-CA" dirty="0" smtClean="0"/>
              <a:t>Unemployment rate: 3% (November 2011 to January 2012) down from 4.3% in 2010 and 5.3% in 2009</a:t>
            </a:r>
          </a:p>
        </p:txBody>
      </p:sp>
    </p:spTree>
    <p:extLst>
      <p:ext uri="{BB962C8B-B14F-4D97-AF65-F5344CB8AC3E}">
        <p14:creationId xmlns:p14="http://schemas.microsoft.com/office/powerpoint/2010/main" val="2143643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56113" y="0"/>
            <a:ext cx="861373" cy="891521"/>
          </a:xfrm>
          <a:prstGeom prst="rect">
            <a:avLst/>
          </a:prstGeom>
        </p:spPr>
      </p:pic>
      <p:sp>
        <p:nvSpPr>
          <p:cNvPr id="2" name="标题 1"/>
          <p:cNvSpPr>
            <a:spLocks noGrp="1"/>
          </p:cNvSpPr>
          <p:nvPr>
            <p:ph type="title"/>
          </p:nvPr>
        </p:nvSpPr>
        <p:spPr/>
        <p:txBody>
          <a:bodyPr>
            <a:normAutofit/>
          </a:bodyPr>
          <a:lstStyle/>
          <a:p>
            <a:r>
              <a:rPr lang="en-US" altLang="zh-CN" dirty="0" smtClean="0"/>
              <a:t>5 Year Stock Comparison</a:t>
            </a:r>
            <a:endParaRPr lang="zh-CN" altLang="en-US" dirty="0"/>
          </a:p>
        </p:txBody>
      </p:sp>
      <p:sp>
        <p:nvSpPr>
          <p:cNvPr id="3" name="Content Placeholder 2"/>
          <p:cNvSpPr>
            <a:spLocks noGrp="1"/>
          </p:cNvSpPr>
          <p:nvPr>
            <p:ph idx="1"/>
          </p:nvPr>
        </p:nvSpPr>
        <p:spPr/>
        <p:txBody>
          <a:bodyPr/>
          <a:lstStyle/>
          <a:p>
            <a:endParaRPr lang="en-US"/>
          </a:p>
        </p:txBody>
      </p:sp>
      <p:pic>
        <p:nvPicPr>
          <p:cNvPr id="6" name="Content Placeholder 5"/>
          <p:cNvPicPr>
            <a:picLocks noChangeAspect="1"/>
          </p:cNvPicPr>
          <p:nvPr/>
        </p:nvPicPr>
        <p:blipFill>
          <a:blip r:embed="rId3"/>
          <a:srcRect l="-17198" r="-17198"/>
          <a:stretch>
            <a:fillRect/>
          </a:stretch>
        </p:blipFill>
        <p:spPr>
          <a:xfrm>
            <a:off x="225154" y="1600200"/>
            <a:ext cx="8918846" cy="4905022"/>
          </a:xfrm>
          <a:prstGeom prst="rect">
            <a:avLst/>
          </a:prstGeom>
        </p:spPr>
      </p:pic>
    </p:spTree>
    <p:extLst>
      <p:ext uri="{BB962C8B-B14F-4D97-AF65-F5344CB8AC3E}">
        <p14:creationId xmlns:p14="http://schemas.microsoft.com/office/powerpoint/2010/main" val="58870205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Subsidiaries Stock Performance</a:t>
            </a:r>
            <a:endParaRPr lang="en-US" dirty="0"/>
          </a:p>
        </p:txBody>
      </p:sp>
      <p:pic>
        <p:nvPicPr>
          <p:cNvPr id="7" name="Content Placeholder 6"/>
          <p:cNvPicPr>
            <a:picLocks noGrp="1" noChangeAspect="1"/>
          </p:cNvPicPr>
          <p:nvPr>
            <p:ph idx="1"/>
          </p:nvPr>
        </p:nvPicPr>
        <p:blipFill>
          <a:blip r:embed="rId2"/>
          <a:srcRect l="-29955" r="-29955"/>
          <a:stretch>
            <a:fillRect/>
          </a:stretch>
        </p:blipFill>
        <p:spPr>
          <a:xfrm>
            <a:off x="0" y="1087203"/>
            <a:ext cx="5136444" cy="2824846"/>
          </a:xfrm>
        </p:spPr>
      </p:pic>
      <p:pic>
        <p:nvPicPr>
          <p:cNvPr id="8" name="Picture 7"/>
          <p:cNvPicPr>
            <a:picLocks noChangeAspect="1"/>
          </p:cNvPicPr>
          <p:nvPr/>
        </p:nvPicPr>
        <p:blipFill>
          <a:blip r:embed="rId3"/>
          <a:stretch>
            <a:fillRect/>
          </a:stretch>
        </p:blipFill>
        <p:spPr>
          <a:xfrm>
            <a:off x="4756409" y="1199444"/>
            <a:ext cx="3103479" cy="2752693"/>
          </a:xfrm>
          <a:prstGeom prst="rect">
            <a:avLst/>
          </a:prstGeom>
        </p:spPr>
      </p:pic>
      <p:pic>
        <p:nvPicPr>
          <p:cNvPr id="9" name="Picture 8"/>
          <p:cNvPicPr>
            <a:picLocks noChangeAspect="1"/>
          </p:cNvPicPr>
          <p:nvPr/>
        </p:nvPicPr>
        <p:blipFill>
          <a:blip r:embed="rId4"/>
          <a:stretch>
            <a:fillRect/>
          </a:stretch>
        </p:blipFill>
        <p:spPr>
          <a:xfrm>
            <a:off x="1007534" y="4036426"/>
            <a:ext cx="3193098" cy="2821574"/>
          </a:xfrm>
          <a:prstGeom prst="rect">
            <a:avLst/>
          </a:prstGeom>
        </p:spPr>
      </p:pic>
      <p:pic>
        <p:nvPicPr>
          <p:cNvPr id="10" name="Picture 9"/>
          <p:cNvPicPr>
            <a:picLocks noChangeAspect="1"/>
          </p:cNvPicPr>
          <p:nvPr/>
        </p:nvPicPr>
        <p:blipFill>
          <a:blip r:embed="rId5"/>
          <a:stretch>
            <a:fillRect/>
          </a:stretch>
        </p:blipFill>
        <p:spPr>
          <a:xfrm>
            <a:off x="4756410" y="4042321"/>
            <a:ext cx="3244590" cy="2815679"/>
          </a:xfrm>
          <a:prstGeom prst="rect">
            <a:avLst/>
          </a:prstGeom>
        </p:spPr>
      </p:pic>
    </p:spTree>
    <p:extLst>
      <p:ext uri="{BB962C8B-B14F-4D97-AF65-F5344CB8AC3E}">
        <p14:creationId xmlns:p14="http://schemas.microsoft.com/office/powerpoint/2010/main" val="81455619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COMPANY OVERVIEW</a:t>
            </a:r>
            <a:endParaRPr lang="en-US" dirty="0"/>
          </a:p>
        </p:txBody>
      </p:sp>
      <p:sp>
        <p:nvSpPr>
          <p:cNvPr id="6" name="TextBox 5"/>
          <p:cNvSpPr txBox="1"/>
          <p:nvPr/>
        </p:nvSpPr>
        <p:spPr>
          <a:xfrm>
            <a:off x="3556257" y="5613398"/>
            <a:ext cx="6388933" cy="707886"/>
          </a:xfrm>
          <a:prstGeom prst="rect">
            <a:avLst/>
          </a:prstGeom>
          <a:noFill/>
        </p:spPr>
        <p:txBody>
          <a:bodyPr wrap="square" rtlCol="0">
            <a:spAutoFit/>
          </a:bodyPr>
          <a:lstStyle/>
          <a:p>
            <a:r>
              <a:rPr lang="en-US" sz="4000" b="1" dirty="0" smtClean="0">
                <a:latin typeface="Corbel"/>
                <a:cs typeface="Corbel"/>
              </a:rPr>
              <a:t>COMPANY OVERVIEW</a:t>
            </a:r>
            <a:endParaRPr lang="en-US" sz="4000" b="1" dirty="0">
              <a:latin typeface="Corbel"/>
              <a:cs typeface="Corbel"/>
            </a:endParaRPr>
          </a:p>
        </p:txBody>
      </p:sp>
      <p:pic>
        <p:nvPicPr>
          <p:cNvPr id="4" name="Picture 3"/>
          <p:cNvPicPr>
            <a:picLocks noChangeAspect="1"/>
          </p:cNvPicPr>
          <p:nvPr/>
        </p:nvPicPr>
        <p:blipFill>
          <a:blip r:embed="rId3"/>
          <a:stretch>
            <a:fillRect/>
          </a:stretch>
        </p:blipFill>
        <p:spPr>
          <a:xfrm>
            <a:off x="0" y="0"/>
            <a:ext cx="9144000" cy="5140036"/>
          </a:xfrm>
          <a:prstGeom prst="rect">
            <a:avLst/>
          </a:prstGeom>
        </p:spPr>
      </p:pic>
    </p:spTree>
    <p:extLst>
      <p:ext uri="{BB962C8B-B14F-4D97-AF65-F5344CB8AC3E}">
        <p14:creationId xmlns:p14="http://schemas.microsoft.com/office/powerpoint/2010/main" val="135431806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标题 1"/>
          <p:cNvSpPr>
            <a:spLocks noGrp="1"/>
          </p:cNvSpPr>
          <p:nvPr>
            <p:ph type="title"/>
          </p:nvPr>
        </p:nvSpPr>
        <p:spPr/>
        <p:txBody>
          <a:bodyPr/>
          <a:lstStyle/>
          <a:p>
            <a:r>
              <a:rPr lang="en-US" altLang="zh-CN" smtClean="0"/>
              <a:t>Company Profile</a:t>
            </a:r>
            <a:endParaRPr lang="zh-CN" altLang="en-US" smtClean="0"/>
          </a:p>
        </p:txBody>
      </p:sp>
      <p:sp>
        <p:nvSpPr>
          <p:cNvPr id="115715" name="内容占位符 2"/>
          <p:cNvSpPr>
            <a:spLocks noGrp="1"/>
          </p:cNvSpPr>
          <p:nvPr>
            <p:ph idx="1"/>
          </p:nvPr>
        </p:nvSpPr>
        <p:spPr/>
        <p:txBody>
          <a:bodyPr>
            <a:normAutofit lnSpcReduction="10000"/>
          </a:bodyPr>
          <a:lstStyle/>
          <a:p>
            <a:pPr>
              <a:lnSpc>
                <a:spcPct val="80000"/>
              </a:lnSpc>
            </a:pPr>
            <a:r>
              <a:rPr lang="en-US" altLang="zh-CN" sz="2700" dirty="0" smtClean="0"/>
              <a:t>Listed in Hong Kong since 1981</a:t>
            </a:r>
          </a:p>
          <a:p>
            <a:pPr>
              <a:lnSpc>
                <a:spcPct val="80000"/>
              </a:lnSpc>
            </a:pPr>
            <a:r>
              <a:rPr lang="en-US" sz="2800" dirty="0"/>
              <a:t>O</a:t>
            </a:r>
            <a:r>
              <a:rPr lang="en-US" sz="2800" dirty="0" smtClean="0"/>
              <a:t>ne </a:t>
            </a:r>
            <a:r>
              <a:rPr lang="en-US" sz="2800" dirty="0"/>
              <a:t>of Hong Kong's largest business enterprises, with approximately 8,000 staff and an operational reach that extends throughout mainland China. </a:t>
            </a:r>
            <a:endParaRPr lang="en-US" altLang="zh-CN" sz="2700" dirty="0" smtClean="0"/>
          </a:p>
          <a:p>
            <a:pPr>
              <a:lnSpc>
                <a:spcPct val="80000"/>
              </a:lnSpc>
            </a:pPr>
            <a:r>
              <a:rPr lang="en-US" altLang="zh-CN" sz="2700" dirty="0" smtClean="0"/>
              <a:t>Core Business</a:t>
            </a:r>
          </a:p>
          <a:p>
            <a:pPr lvl="1">
              <a:lnSpc>
                <a:spcPct val="80000"/>
              </a:lnSpc>
            </a:pPr>
            <a:r>
              <a:rPr lang="en-US" altLang="zh-CN" sz="2400" dirty="0" smtClean="0"/>
              <a:t>Property development</a:t>
            </a:r>
          </a:p>
          <a:p>
            <a:pPr lvl="1">
              <a:lnSpc>
                <a:spcPct val="80000"/>
              </a:lnSpc>
            </a:pPr>
            <a:r>
              <a:rPr lang="en-US" altLang="zh-CN" sz="2400" dirty="0" smtClean="0"/>
              <a:t>Property investment</a:t>
            </a:r>
          </a:p>
          <a:p>
            <a:pPr>
              <a:lnSpc>
                <a:spcPct val="80000"/>
              </a:lnSpc>
            </a:pPr>
            <a:r>
              <a:rPr lang="en-US" altLang="zh-CN" sz="2700" dirty="0" smtClean="0"/>
              <a:t>Holds strategic investments in many fields</a:t>
            </a:r>
          </a:p>
          <a:p>
            <a:pPr lvl="1">
              <a:lnSpc>
                <a:spcPct val="80000"/>
              </a:lnSpc>
            </a:pPr>
            <a:r>
              <a:rPr lang="en-US" altLang="zh-CN" sz="2400" dirty="0" smtClean="0"/>
              <a:t>Hong Kong and China Gas Company Ltd.</a:t>
            </a:r>
          </a:p>
          <a:p>
            <a:pPr lvl="1">
              <a:lnSpc>
                <a:spcPct val="80000"/>
              </a:lnSpc>
            </a:pPr>
            <a:r>
              <a:rPr lang="en-US" altLang="zh-CN" sz="2400" dirty="0" smtClean="0"/>
              <a:t>Hong Kong Ferry Company Ltd</a:t>
            </a:r>
          </a:p>
          <a:p>
            <a:pPr lvl="1">
              <a:lnSpc>
                <a:spcPct val="80000"/>
              </a:lnSpc>
            </a:pPr>
            <a:r>
              <a:rPr lang="en-US" altLang="zh-CN" sz="2400" dirty="0" smtClean="0"/>
              <a:t>Miramar Hotel</a:t>
            </a:r>
          </a:p>
          <a:p>
            <a:pPr lvl="1">
              <a:lnSpc>
                <a:spcPct val="80000"/>
              </a:lnSpc>
            </a:pPr>
            <a:r>
              <a:rPr lang="en-US" altLang="zh-CN" sz="2400" dirty="0" smtClean="0"/>
              <a:t>Henderson Investment Limited</a:t>
            </a:r>
          </a:p>
          <a:p>
            <a:pPr>
              <a:lnSpc>
                <a:spcPct val="80000"/>
              </a:lnSpc>
            </a:pPr>
            <a:endParaRPr lang="zh-CN" altLang="en-US" sz="2700" dirty="0" smtClean="0"/>
          </a:p>
        </p:txBody>
      </p:sp>
      <p:pic>
        <p:nvPicPr>
          <p:cNvPr id="4" name="Picture 3"/>
          <p:cNvPicPr>
            <a:picLocks noChangeAspect="1"/>
          </p:cNvPicPr>
          <p:nvPr/>
        </p:nvPicPr>
        <p:blipFill>
          <a:blip r:embed="rId2"/>
          <a:stretch>
            <a:fillRect/>
          </a:stretch>
        </p:blipFill>
        <p:spPr>
          <a:xfrm>
            <a:off x="8256113" y="0"/>
            <a:ext cx="861373" cy="891521"/>
          </a:xfrm>
          <a:prstGeom prst="rect">
            <a:avLst/>
          </a:prstGeom>
        </p:spPr>
      </p:pic>
    </p:spTree>
    <p:extLst>
      <p:ext uri="{BB962C8B-B14F-4D97-AF65-F5344CB8AC3E}">
        <p14:creationId xmlns:p14="http://schemas.microsoft.com/office/powerpoint/2010/main" val="427027547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4" name="Rectangle 2"/>
          <p:cNvSpPr>
            <a:spLocks noGrp="1"/>
          </p:cNvSpPr>
          <p:nvPr>
            <p:ph type="title"/>
          </p:nvPr>
        </p:nvSpPr>
        <p:spPr/>
        <p:txBody>
          <a:bodyPr/>
          <a:lstStyle/>
          <a:p>
            <a:pPr eaLnBrk="1" hangingPunct="1"/>
            <a:r>
              <a:rPr lang="en-CA" altLang="zh-CN" dirty="0" smtClean="0"/>
              <a:t>Business Segments</a:t>
            </a:r>
            <a:endParaRPr lang="en-US" altLang="zh-CN" dirty="0" smtClean="0"/>
          </a:p>
        </p:txBody>
      </p:sp>
      <p:graphicFrame>
        <p:nvGraphicFramePr>
          <p:cNvPr id="3" name="Object 37"/>
          <p:cNvGraphicFramePr>
            <a:graphicFrameLocks noGrp="1" noChangeAspect="1"/>
          </p:cNvGraphicFramePr>
          <p:nvPr>
            <p:ph type="dgm" idx="1"/>
            <p:extLst>
              <p:ext uri="{D42A27DB-BD31-4B8C-83A1-F6EECF244321}">
                <p14:modId xmlns:p14="http://schemas.microsoft.com/office/powerpoint/2010/main" val="1034789045"/>
              </p:ext>
            </p:extLst>
          </p:nvPr>
        </p:nvGraphicFramePr>
        <p:xfrm>
          <a:off x="3098800" y="1077776"/>
          <a:ext cx="5867400" cy="58172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Diagram 1"/>
          <p:cNvGraphicFramePr/>
          <p:nvPr>
            <p:extLst>
              <p:ext uri="{D42A27DB-BD31-4B8C-83A1-F6EECF244321}">
                <p14:modId xmlns:p14="http://schemas.microsoft.com/office/powerpoint/2010/main" val="1499212018"/>
              </p:ext>
            </p:extLst>
          </p:nvPr>
        </p:nvGraphicFramePr>
        <p:xfrm>
          <a:off x="-330200" y="1295400"/>
          <a:ext cx="4038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6112831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p:cNvGraphicFramePr>
            <a:graphicFrameLocks noGrp="1" noChangeAspect="1"/>
          </p:cNvGraphicFramePr>
          <p:nvPr>
            <p:ph type="dgm" idx="1"/>
            <p:extLst>
              <p:ext uri="{D42A27DB-BD31-4B8C-83A1-F6EECF244321}">
                <p14:modId xmlns:p14="http://schemas.microsoft.com/office/powerpoint/2010/main" val="4170648173"/>
              </p:ext>
            </p:extLst>
          </p:nvPr>
        </p:nvGraphicFramePr>
        <p:xfrm>
          <a:off x="2146300" y="0"/>
          <a:ext cx="7899400" cy="36871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Diagram 1"/>
          <p:cNvGraphicFramePr/>
          <p:nvPr>
            <p:extLst>
              <p:ext uri="{D42A27DB-BD31-4B8C-83A1-F6EECF244321}">
                <p14:modId xmlns:p14="http://schemas.microsoft.com/office/powerpoint/2010/main" val="2667830507"/>
              </p:ext>
            </p:extLst>
          </p:nvPr>
        </p:nvGraphicFramePr>
        <p:xfrm>
          <a:off x="-1155700" y="533400"/>
          <a:ext cx="5905500" cy="5918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Object 8"/>
          <p:cNvGraphicFramePr>
            <a:graphicFrameLocks noGrp="1" noChangeAspect="1"/>
          </p:cNvGraphicFramePr>
          <p:nvPr>
            <p:ph sz="quarter" idx="4294967295"/>
            <p:extLst>
              <p:ext uri="{D42A27DB-BD31-4B8C-83A1-F6EECF244321}">
                <p14:modId xmlns:p14="http://schemas.microsoft.com/office/powerpoint/2010/main" val="3647162258"/>
              </p:ext>
            </p:extLst>
          </p:nvPr>
        </p:nvGraphicFramePr>
        <p:xfrm>
          <a:off x="3144032" y="3945697"/>
          <a:ext cx="6901668" cy="321710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799952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53694"/>
            <a:ext cx="8229600" cy="1143000"/>
          </a:xfrm>
        </p:spPr>
        <p:txBody>
          <a:bodyPr/>
          <a:lstStyle/>
          <a:p>
            <a:r>
              <a:rPr lang="en-US" altLang="zh-CN" dirty="0" smtClean="0"/>
              <a:t>Group Structure</a:t>
            </a:r>
            <a:endParaRPr lang="zh-CN" altLang="en-US" dirty="0"/>
          </a:p>
        </p:txBody>
      </p:sp>
      <p:pic>
        <p:nvPicPr>
          <p:cNvPr id="5" name="Picture 4"/>
          <p:cNvPicPr>
            <a:picLocks noChangeAspect="1"/>
          </p:cNvPicPr>
          <p:nvPr/>
        </p:nvPicPr>
        <p:blipFill>
          <a:blip r:embed="rId3"/>
          <a:stretch>
            <a:fillRect/>
          </a:stretch>
        </p:blipFill>
        <p:spPr>
          <a:xfrm>
            <a:off x="8256113" y="0"/>
            <a:ext cx="861373" cy="891521"/>
          </a:xfrm>
          <a:prstGeom prst="rect">
            <a:avLst/>
          </a:prstGeom>
        </p:spPr>
      </p:pic>
      <p:pic>
        <p:nvPicPr>
          <p:cNvPr id="6" name="Content Placeholder 5"/>
          <p:cNvPicPr>
            <a:picLocks noGrp="1" noChangeAspect="1"/>
          </p:cNvPicPr>
          <p:nvPr>
            <p:ph idx="1"/>
          </p:nvPr>
        </p:nvPicPr>
        <p:blipFill>
          <a:blip r:embed="rId4"/>
          <a:srcRect l="-5955" r="-5955"/>
          <a:stretch>
            <a:fillRect/>
          </a:stretch>
        </p:blipFill>
        <p:spPr>
          <a:xfrm>
            <a:off x="-101600" y="1008779"/>
            <a:ext cx="9804400" cy="5849221"/>
          </a:xfrm>
        </p:spPr>
      </p:pic>
    </p:spTree>
    <p:extLst>
      <p:ext uri="{BB962C8B-B14F-4D97-AF65-F5344CB8AC3E}">
        <p14:creationId xmlns:p14="http://schemas.microsoft.com/office/powerpoint/2010/main" val="182292490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03029151"/>
              </p:ext>
            </p:extLst>
          </p:nvPr>
        </p:nvGraphicFramePr>
        <p:xfrm>
          <a:off x="127000" y="482600"/>
          <a:ext cx="9017000" cy="5922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2694775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 Same Side Corner Rectangle 16"/>
          <p:cNvSpPr/>
          <p:nvPr/>
        </p:nvSpPr>
        <p:spPr>
          <a:xfrm rot="5400000">
            <a:off x="4565092" y="1346053"/>
            <a:ext cx="4078114" cy="4913786"/>
          </a:xfrm>
          <a:prstGeom prst="round2SameRect">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03700" y="2471737"/>
            <a:ext cx="8229600" cy="4525963"/>
          </a:xfrm>
        </p:spPr>
        <p:txBody>
          <a:bodyPr>
            <a:normAutofit/>
          </a:bodyPr>
          <a:lstStyle/>
          <a:p>
            <a:pPr marL="0" indent="0">
              <a:buNone/>
            </a:pPr>
            <a:r>
              <a:rPr lang="en-US" dirty="0" smtClean="0">
                <a:solidFill>
                  <a:srgbClr val="FFFFFF"/>
                </a:solidFill>
              </a:rPr>
              <a:t>BUSINESS IN HONGKONG</a:t>
            </a:r>
          </a:p>
          <a:p>
            <a:endParaRPr lang="en-US" sz="2400" dirty="0" smtClean="0">
              <a:solidFill>
                <a:srgbClr val="FFFFFF"/>
              </a:solidFill>
            </a:endParaRPr>
          </a:p>
          <a:p>
            <a:r>
              <a:rPr lang="en-US" sz="2400" dirty="0" smtClean="0">
                <a:solidFill>
                  <a:srgbClr val="FFFFFF"/>
                </a:solidFill>
              </a:rPr>
              <a:t>Property Development</a:t>
            </a:r>
          </a:p>
          <a:p>
            <a:r>
              <a:rPr lang="en-US" sz="2400" dirty="0" smtClean="0">
                <a:solidFill>
                  <a:srgbClr val="FFFFFF"/>
                </a:solidFill>
              </a:rPr>
              <a:t>Land Bank</a:t>
            </a:r>
          </a:p>
          <a:p>
            <a:r>
              <a:rPr lang="en-US" sz="2400" dirty="0" smtClean="0">
                <a:solidFill>
                  <a:srgbClr val="FFFFFF"/>
                </a:solidFill>
              </a:rPr>
              <a:t>Property Investment </a:t>
            </a:r>
          </a:p>
          <a:p>
            <a:pPr marL="0" indent="0">
              <a:buNone/>
            </a:pPr>
            <a:endParaRPr lang="en-US" sz="2400" dirty="0" smtClean="0"/>
          </a:p>
          <a:p>
            <a:endParaRPr lang="en-US" sz="2400" dirty="0"/>
          </a:p>
        </p:txBody>
      </p:sp>
      <p:pic>
        <p:nvPicPr>
          <p:cNvPr id="4" name="Picture 3"/>
          <p:cNvPicPr>
            <a:picLocks noChangeAspect="1"/>
          </p:cNvPicPr>
          <p:nvPr/>
        </p:nvPicPr>
        <p:blipFill>
          <a:blip r:embed="rId3"/>
          <a:stretch>
            <a:fillRect/>
          </a:stretch>
        </p:blipFill>
        <p:spPr>
          <a:xfrm>
            <a:off x="8256113" y="0"/>
            <a:ext cx="861373" cy="891521"/>
          </a:xfrm>
          <a:prstGeom prst="rect">
            <a:avLst/>
          </a:prstGeom>
        </p:spPr>
      </p:pic>
      <p:pic>
        <p:nvPicPr>
          <p:cNvPr id="7" name="Picture 6"/>
          <p:cNvPicPr>
            <a:picLocks noChangeAspect="1"/>
          </p:cNvPicPr>
          <p:nvPr/>
        </p:nvPicPr>
        <p:blipFill>
          <a:blip r:embed="rId4"/>
          <a:stretch>
            <a:fillRect/>
          </a:stretch>
        </p:blipFill>
        <p:spPr>
          <a:xfrm>
            <a:off x="-121256" y="-48279"/>
            <a:ext cx="4324956" cy="7088787"/>
          </a:xfrm>
          <a:prstGeom prst="rect">
            <a:avLst/>
          </a:prstGeom>
        </p:spPr>
      </p:pic>
    </p:spTree>
    <p:extLst>
      <p:ext uri="{BB962C8B-B14F-4D97-AF65-F5344CB8AC3E}">
        <p14:creationId xmlns:p14="http://schemas.microsoft.com/office/powerpoint/2010/main" val="357137470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8805"/>
            <a:ext cx="9144000" cy="1143000"/>
          </a:xfrm>
        </p:spPr>
        <p:txBody>
          <a:bodyPr>
            <a:noAutofit/>
          </a:bodyPr>
          <a:lstStyle/>
          <a:p>
            <a:r>
              <a:rPr lang="en-US" sz="1800" dirty="0"/>
              <a:t>Location Map of New Projects Pending Sale/ Pre-sale in Hong Kong for 2H 2011 &amp; 1H 2012 </a:t>
            </a:r>
            <a:br>
              <a:rPr lang="en-US" sz="1800" dirty="0"/>
            </a:br>
            <a:endParaRPr lang="en-US" sz="1800" dirty="0"/>
          </a:p>
        </p:txBody>
      </p:sp>
      <p:pic>
        <p:nvPicPr>
          <p:cNvPr id="4" name="Content Placeholder 3"/>
          <p:cNvPicPr>
            <a:picLocks noGrp="1" noChangeAspect="1"/>
          </p:cNvPicPr>
          <p:nvPr>
            <p:ph idx="1"/>
          </p:nvPr>
        </p:nvPicPr>
        <p:blipFill>
          <a:blip r:embed="rId3"/>
          <a:srcRect l="-4439" r="-4439"/>
          <a:stretch>
            <a:fillRect/>
          </a:stretch>
        </p:blipFill>
        <p:spPr>
          <a:xfrm>
            <a:off x="-268111" y="1650305"/>
            <a:ext cx="9666769" cy="5316351"/>
          </a:xfrm>
        </p:spPr>
      </p:pic>
      <p:grpSp>
        <p:nvGrpSpPr>
          <p:cNvPr id="8" name="Group 7"/>
          <p:cNvGrpSpPr/>
          <p:nvPr/>
        </p:nvGrpSpPr>
        <p:grpSpPr>
          <a:xfrm>
            <a:off x="-1174044" y="-64195"/>
            <a:ext cx="8229600" cy="1143000"/>
            <a:chOff x="-1174044" y="-64195"/>
            <a:chExt cx="8229600" cy="1143000"/>
          </a:xfrm>
        </p:grpSpPr>
        <p:sp>
          <p:nvSpPr>
            <p:cNvPr id="7" name="Snip and Round Single Corner Rectangle 6"/>
            <p:cNvSpPr/>
            <p:nvPr/>
          </p:nvSpPr>
          <p:spPr>
            <a:xfrm rot="5400000">
              <a:off x="2945432" y="-2713125"/>
              <a:ext cx="684917" cy="6575778"/>
            </a:xfrm>
            <a:prstGeom prst="snipRound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174044" y="-641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Property Development</a:t>
              </a:r>
              <a:endParaRPr lang="en-US" sz="4000" dirty="0">
                <a:solidFill>
                  <a:schemeClr val="bg1"/>
                </a:solidFill>
              </a:endParaRPr>
            </a:p>
          </p:txBody>
        </p:sp>
      </p:grpSp>
    </p:spTree>
    <p:extLst>
      <p:ext uri="{BB962C8B-B14F-4D97-AF65-F5344CB8AC3E}">
        <p14:creationId xmlns:p14="http://schemas.microsoft.com/office/powerpoint/2010/main" val="36743144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Economic Factors</a:t>
            </a:r>
            <a:endParaRPr lang="en-CA"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332830" y="1600200"/>
            <a:ext cx="6478339" cy="4525963"/>
          </a:xfrm>
          <a:prstGeom prst="rect">
            <a:avLst/>
          </a:prstGeom>
          <a:noFill/>
          <a:ln w="9525">
            <a:noFill/>
            <a:miter lim="800000"/>
            <a:headEnd/>
            <a:tailEnd/>
          </a:ln>
        </p:spPr>
      </p:pic>
    </p:spTree>
    <p:extLst>
      <p:ext uri="{BB962C8B-B14F-4D97-AF65-F5344CB8AC3E}">
        <p14:creationId xmlns:p14="http://schemas.microsoft.com/office/powerpoint/2010/main" val="192993838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a:srcRect l="1219" t="8285" r="1219" b="1443"/>
          <a:stretch/>
        </p:blipFill>
        <p:spPr>
          <a:xfrm>
            <a:off x="936977" y="2201428"/>
            <a:ext cx="7148690" cy="3745842"/>
          </a:xfrm>
        </p:spPr>
      </p:pic>
      <p:sp>
        <p:nvSpPr>
          <p:cNvPr id="5" name="Rectangle 4"/>
          <p:cNvSpPr/>
          <p:nvPr/>
        </p:nvSpPr>
        <p:spPr>
          <a:xfrm>
            <a:off x="98777" y="1374170"/>
            <a:ext cx="5352747" cy="502702"/>
          </a:xfrm>
          <a:prstGeom prst="rect">
            <a:avLst/>
          </a:prstGeom>
        </p:spPr>
        <p:txBody>
          <a:bodyPr wrap="none">
            <a:spAutoFit/>
          </a:bodyPr>
          <a:lstStyle/>
          <a:p>
            <a:pPr marL="571500" indent="-571500">
              <a:buFont typeface="Arial"/>
              <a:buChar char="•"/>
            </a:pPr>
            <a:r>
              <a:rPr lang="en-US" sz="4000" baseline="30000" dirty="0"/>
              <a:t>Projects pending sale or pre-sale:</a:t>
            </a:r>
            <a:endParaRPr lang="en-US" sz="4000" dirty="0"/>
          </a:p>
        </p:txBody>
      </p:sp>
      <p:grpSp>
        <p:nvGrpSpPr>
          <p:cNvPr id="6" name="Group 5"/>
          <p:cNvGrpSpPr/>
          <p:nvPr/>
        </p:nvGrpSpPr>
        <p:grpSpPr>
          <a:xfrm>
            <a:off x="-1174044" y="-64195"/>
            <a:ext cx="8229600" cy="1143000"/>
            <a:chOff x="-1174044" y="-64195"/>
            <a:chExt cx="8229600" cy="1143000"/>
          </a:xfrm>
        </p:grpSpPr>
        <p:sp>
          <p:nvSpPr>
            <p:cNvPr id="7" name="Snip and Round Single Corner Rectangle 6"/>
            <p:cNvSpPr/>
            <p:nvPr/>
          </p:nvSpPr>
          <p:spPr>
            <a:xfrm rot="5400000">
              <a:off x="2945432" y="-2713125"/>
              <a:ext cx="684917" cy="6575778"/>
            </a:xfrm>
            <a:prstGeom prst="snipRound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174044" y="-641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Property Development</a:t>
              </a:r>
              <a:endParaRPr lang="en-US" sz="4000" dirty="0">
                <a:solidFill>
                  <a:schemeClr val="bg1"/>
                </a:solidFill>
              </a:endParaRPr>
            </a:p>
          </p:txBody>
        </p:sp>
      </p:grpSp>
    </p:spTree>
    <p:extLst>
      <p:ext uri="{BB962C8B-B14F-4D97-AF65-F5344CB8AC3E}">
        <p14:creationId xmlns:p14="http://schemas.microsoft.com/office/powerpoint/2010/main" val="20930897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83752" y="1651000"/>
            <a:ext cx="5982248" cy="5207000"/>
          </a:xfrm>
          <a:prstGeom prst="rect">
            <a:avLst/>
          </a:prstGeom>
        </p:spPr>
      </p:pic>
      <p:sp>
        <p:nvSpPr>
          <p:cNvPr id="6" name="Snip and Round Single Corner Rectangle 5"/>
          <p:cNvSpPr/>
          <p:nvPr/>
        </p:nvSpPr>
        <p:spPr>
          <a:xfrm rot="5400000">
            <a:off x="2945432" y="-2713125"/>
            <a:ext cx="684917" cy="6575778"/>
          </a:xfrm>
          <a:prstGeom prst="snipRound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174044" y="-641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Property Development</a:t>
            </a:r>
            <a:endParaRPr lang="en-US" sz="4000" dirty="0">
              <a:solidFill>
                <a:schemeClr val="bg1"/>
              </a:solidFill>
            </a:endParaRPr>
          </a:p>
        </p:txBody>
      </p:sp>
      <p:sp>
        <p:nvSpPr>
          <p:cNvPr id="3" name="Rectangle 2"/>
          <p:cNvSpPr/>
          <p:nvPr/>
        </p:nvSpPr>
        <p:spPr>
          <a:xfrm>
            <a:off x="1" y="1078805"/>
            <a:ext cx="8686800" cy="400110"/>
          </a:xfrm>
          <a:prstGeom prst="rect">
            <a:avLst/>
          </a:prstGeom>
        </p:spPr>
        <p:txBody>
          <a:bodyPr wrap="square">
            <a:spAutoFit/>
          </a:bodyPr>
          <a:lstStyle/>
          <a:p>
            <a:pPr marL="342900" indent="-342900">
              <a:buFont typeface="Arial"/>
              <a:buChar char="•"/>
            </a:pPr>
            <a:r>
              <a:rPr lang="en-US" sz="2000" dirty="0"/>
              <a:t>Unsold units from the major development projects offered </a:t>
            </a:r>
            <a:r>
              <a:rPr lang="en-US" sz="2000" dirty="0" smtClean="0"/>
              <a:t>for sale</a:t>
            </a:r>
            <a:endParaRPr lang="en-US" sz="2000" dirty="0"/>
          </a:p>
        </p:txBody>
      </p:sp>
    </p:spTree>
    <p:extLst>
      <p:ext uri="{BB962C8B-B14F-4D97-AF65-F5344CB8AC3E}">
        <p14:creationId xmlns:p14="http://schemas.microsoft.com/office/powerpoint/2010/main" val="40469288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7711" y="886178"/>
            <a:ext cx="8229600" cy="1143000"/>
          </a:xfrm>
        </p:spPr>
        <p:txBody>
          <a:bodyPr>
            <a:normAutofit/>
          </a:bodyPr>
          <a:lstStyle/>
          <a:p>
            <a:pPr marL="457200" indent="-457200">
              <a:buFont typeface="Arial"/>
              <a:buChar char="•"/>
            </a:pPr>
            <a:r>
              <a:rPr lang="en-US" sz="2800" dirty="0" smtClean="0"/>
              <a:t>Property </a:t>
            </a:r>
            <a:r>
              <a:rPr lang="en-US" sz="2800" dirty="0"/>
              <a:t>S</a:t>
            </a:r>
            <a:r>
              <a:rPr lang="en-US" sz="2800" dirty="0" smtClean="0"/>
              <a:t>ales Program</a:t>
            </a:r>
            <a:endParaRPr lang="en-US" sz="2800" dirty="0"/>
          </a:p>
        </p:txBody>
      </p:sp>
      <p:sp>
        <p:nvSpPr>
          <p:cNvPr id="5" name="Title 1"/>
          <p:cNvSpPr txBox="1">
            <a:spLocks/>
          </p:cNvSpPr>
          <p:nvPr/>
        </p:nvSpPr>
        <p:spPr>
          <a:xfrm>
            <a:off x="152400" y="152400"/>
            <a:ext cx="990600" cy="6858000"/>
          </a:xfrm>
          <a:prstGeom prst="rect">
            <a:avLst/>
          </a:prstGeom>
        </p:spPr>
        <p:txBody>
          <a:bodyPr vert="vert270"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lang="en-CA" dirty="0"/>
          </a:p>
        </p:txBody>
      </p:sp>
      <p:pic>
        <p:nvPicPr>
          <p:cNvPr id="8" name="Picture 7"/>
          <p:cNvPicPr>
            <a:picLocks noChangeAspect="1"/>
          </p:cNvPicPr>
          <p:nvPr/>
        </p:nvPicPr>
        <p:blipFill>
          <a:blip r:embed="rId2"/>
          <a:stretch>
            <a:fillRect/>
          </a:stretch>
        </p:blipFill>
        <p:spPr>
          <a:xfrm>
            <a:off x="790223" y="2173111"/>
            <a:ext cx="7377489" cy="2039056"/>
          </a:xfrm>
          <a:prstGeom prst="rect">
            <a:avLst/>
          </a:prstGeom>
        </p:spPr>
      </p:pic>
      <p:pic>
        <p:nvPicPr>
          <p:cNvPr id="9" name="Picture 8"/>
          <p:cNvPicPr>
            <a:picLocks noChangeAspect="1"/>
          </p:cNvPicPr>
          <p:nvPr/>
        </p:nvPicPr>
        <p:blipFill>
          <a:blip r:embed="rId3"/>
          <a:stretch>
            <a:fillRect/>
          </a:stretch>
        </p:blipFill>
        <p:spPr>
          <a:xfrm>
            <a:off x="790223" y="4200482"/>
            <a:ext cx="7377489" cy="1895950"/>
          </a:xfrm>
          <a:prstGeom prst="rect">
            <a:avLst/>
          </a:prstGeom>
        </p:spPr>
      </p:pic>
      <p:grpSp>
        <p:nvGrpSpPr>
          <p:cNvPr id="6" name="Group 5"/>
          <p:cNvGrpSpPr/>
          <p:nvPr/>
        </p:nvGrpSpPr>
        <p:grpSpPr>
          <a:xfrm>
            <a:off x="-1174044" y="-64195"/>
            <a:ext cx="8229600" cy="1143000"/>
            <a:chOff x="-1174044" y="-64195"/>
            <a:chExt cx="8229600" cy="1143000"/>
          </a:xfrm>
        </p:grpSpPr>
        <p:sp>
          <p:nvSpPr>
            <p:cNvPr id="7" name="Snip and Round Single Corner Rectangle 6"/>
            <p:cNvSpPr/>
            <p:nvPr/>
          </p:nvSpPr>
          <p:spPr>
            <a:xfrm rot="5400000">
              <a:off x="2945432" y="-2713125"/>
              <a:ext cx="684917" cy="6575778"/>
            </a:xfrm>
            <a:prstGeom prst="snipRound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1174044" y="-641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Property Development</a:t>
              </a:r>
              <a:endParaRPr lang="en-US" sz="4000" dirty="0">
                <a:solidFill>
                  <a:schemeClr val="bg1"/>
                </a:solidFill>
              </a:endParaRPr>
            </a:p>
          </p:txBody>
        </p:sp>
      </p:grpSp>
    </p:spTree>
    <p:extLst>
      <p:ext uri="{BB962C8B-B14F-4D97-AF65-F5344CB8AC3E}">
        <p14:creationId xmlns:p14="http://schemas.microsoft.com/office/powerpoint/2010/main" val="90750036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256113" y="0"/>
            <a:ext cx="861373" cy="891521"/>
          </a:xfrm>
          <a:prstGeom prst="rect">
            <a:avLst/>
          </a:prstGeom>
        </p:spPr>
      </p:pic>
      <p:grpSp>
        <p:nvGrpSpPr>
          <p:cNvPr id="6" name="Group 5"/>
          <p:cNvGrpSpPr/>
          <p:nvPr/>
        </p:nvGrpSpPr>
        <p:grpSpPr>
          <a:xfrm>
            <a:off x="-1174045" y="45021"/>
            <a:ext cx="8229600" cy="1143000"/>
            <a:chOff x="-1174044" y="-64195"/>
            <a:chExt cx="8229600" cy="1143000"/>
          </a:xfrm>
        </p:grpSpPr>
        <p:sp>
          <p:nvSpPr>
            <p:cNvPr id="7" name="Snip and Round Single Corner Rectangle 6"/>
            <p:cNvSpPr/>
            <p:nvPr/>
          </p:nvSpPr>
          <p:spPr>
            <a:xfrm rot="5400000">
              <a:off x="2945432" y="-2713125"/>
              <a:ext cx="684917" cy="6575778"/>
            </a:xfrm>
            <a:prstGeom prst="snipRound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174044" y="-641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Land Bank</a:t>
              </a:r>
              <a:endParaRPr lang="en-US" sz="4000" dirty="0">
                <a:solidFill>
                  <a:schemeClr val="bg1"/>
                </a:solidFill>
              </a:endParaRPr>
            </a:p>
          </p:txBody>
        </p:sp>
      </p:grpSp>
      <p:pic>
        <p:nvPicPr>
          <p:cNvPr id="3" name="Picture 2"/>
          <p:cNvPicPr>
            <a:picLocks noChangeAspect="1"/>
          </p:cNvPicPr>
          <p:nvPr/>
        </p:nvPicPr>
        <p:blipFill>
          <a:blip r:embed="rId4"/>
          <a:stretch>
            <a:fillRect/>
          </a:stretch>
        </p:blipFill>
        <p:spPr>
          <a:xfrm>
            <a:off x="649112" y="1416703"/>
            <a:ext cx="3048000" cy="5177692"/>
          </a:xfrm>
          <a:prstGeom prst="rect">
            <a:avLst/>
          </a:prstGeom>
        </p:spPr>
      </p:pic>
      <p:pic>
        <p:nvPicPr>
          <p:cNvPr id="10" name="Picture 9" descr="Untitled.png"/>
          <p:cNvPicPr>
            <a:picLocks noChangeAspect="1"/>
          </p:cNvPicPr>
          <p:nvPr/>
        </p:nvPicPr>
        <p:blipFill rotWithShape="1">
          <a:blip r:embed="rId5">
            <a:extLst>
              <a:ext uri="{28A0092B-C50C-407E-A947-70E740481C1C}">
                <a14:useLocalDpi xmlns:a14="http://schemas.microsoft.com/office/drawing/2010/main" val="0"/>
              </a:ext>
            </a:extLst>
          </a:blip>
          <a:srcRect l="25327" t="13668" r="22690" b="19881"/>
          <a:stretch/>
        </p:blipFill>
        <p:spPr>
          <a:xfrm>
            <a:off x="5059411" y="1862666"/>
            <a:ext cx="2481561" cy="4684889"/>
          </a:xfrm>
          <a:prstGeom prst="rect">
            <a:avLst/>
          </a:prstGeom>
        </p:spPr>
      </p:pic>
      <p:sp>
        <p:nvSpPr>
          <p:cNvPr id="13" name="TextBox 12"/>
          <p:cNvSpPr txBox="1"/>
          <p:nvPr/>
        </p:nvSpPr>
        <p:spPr>
          <a:xfrm>
            <a:off x="5348110" y="1752979"/>
            <a:ext cx="2906889" cy="307777"/>
          </a:xfrm>
          <a:prstGeom prst="rect">
            <a:avLst/>
          </a:prstGeom>
          <a:noFill/>
        </p:spPr>
        <p:txBody>
          <a:bodyPr wrap="square" rtlCol="0">
            <a:spAutoFit/>
          </a:bodyPr>
          <a:lstStyle/>
          <a:p>
            <a:r>
              <a:rPr lang="en-US" sz="1400" b="1" dirty="0" smtClean="0"/>
              <a:t>Total: 21.2 </a:t>
            </a:r>
            <a:r>
              <a:rPr lang="en-US" sz="1400" b="1" dirty="0" err="1" smtClean="0"/>
              <a:t>Mn</a:t>
            </a:r>
            <a:r>
              <a:rPr lang="en-US" sz="1400" b="1" dirty="0" smtClean="0"/>
              <a:t>. </a:t>
            </a:r>
            <a:r>
              <a:rPr lang="en-US" sz="1400" b="1" dirty="0" err="1" smtClean="0"/>
              <a:t>Sq.ft</a:t>
            </a:r>
            <a:r>
              <a:rPr lang="en-US" sz="1400" b="1" dirty="0" smtClean="0"/>
              <a:t>.</a:t>
            </a:r>
            <a:endParaRPr lang="en-US" sz="1400" b="1" dirty="0"/>
          </a:p>
        </p:txBody>
      </p:sp>
      <p:sp>
        <p:nvSpPr>
          <p:cNvPr id="14" name="TextBox 13"/>
          <p:cNvSpPr txBox="1"/>
          <p:nvPr/>
        </p:nvSpPr>
        <p:spPr>
          <a:xfrm>
            <a:off x="5232399" y="1388481"/>
            <a:ext cx="2906889" cy="338554"/>
          </a:xfrm>
          <a:prstGeom prst="rect">
            <a:avLst/>
          </a:prstGeom>
          <a:noFill/>
        </p:spPr>
        <p:txBody>
          <a:bodyPr wrap="square" rtlCol="0">
            <a:spAutoFit/>
          </a:bodyPr>
          <a:lstStyle/>
          <a:p>
            <a:r>
              <a:rPr lang="en-US" sz="1600" b="1" u="sng" dirty="0" smtClean="0"/>
              <a:t>Land Bank as of June 30, 2011 </a:t>
            </a:r>
            <a:endParaRPr lang="en-US" sz="1600" b="1" u="sng" dirty="0"/>
          </a:p>
        </p:txBody>
      </p:sp>
      <p:sp>
        <p:nvSpPr>
          <p:cNvPr id="15" name="TextBox 14"/>
          <p:cNvSpPr txBox="1"/>
          <p:nvPr/>
        </p:nvSpPr>
        <p:spPr>
          <a:xfrm>
            <a:off x="5448001" y="6434777"/>
            <a:ext cx="2906889" cy="276999"/>
          </a:xfrm>
          <a:prstGeom prst="rect">
            <a:avLst/>
          </a:prstGeom>
          <a:noFill/>
        </p:spPr>
        <p:txBody>
          <a:bodyPr wrap="square" rtlCol="0">
            <a:spAutoFit/>
          </a:bodyPr>
          <a:lstStyle/>
          <a:p>
            <a:r>
              <a:rPr lang="en-US" sz="1200" b="1" i="1" dirty="0" smtClean="0">
                <a:solidFill>
                  <a:srgbClr val="000090"/>
                </a:solidFill>
              </a:rPr>
              <a:t>June 30 2011</a:t>
            </a:r>
            <a:endParaRPr lang="en-US" sz="1200" b="1" i="1" dirty="0">
              <a:solidFill>
                <a:srgbClr val="000090"/>
              </a:solidFill>
            </a:endParaRPr>
          </a:p>
        </p:txBody>
      </p:sp>
    </p:spTree>
    <p:extLst>
      <p:ext uri="{BB962C8B-B14F-4D97-AF65-F5344CB8AC3E}">
        <p14:creationId xmlns:p14="http://schemas.microsoft.com/office/powerpoint/2010/main" val="155128563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256113" y="0"/>
            <a:ext cx="861373" cy="891521"/>
          </a:xfrm>
          <a:prstGeom prst="rect">
            <a:avLst/>
          </a:prstGeom>
        </p:spPr>
      </p:pic>
      <p:graphicFrame>
        <p:nvGraphicFramePr>
          <p:cNvPr id="4" name="Diagram 3"/>
          <p:cNvGraphicFramePr/>
          <p:nvPr>
            <p:extLst>
              <p:ext uri="{D42A27DB-BD31-4B8C-83A1-F6EECF244321}">
                <p14:modId xmlns:p14="http://schemas.microsoft.com/office/powerpoint/2010/main" val="1825875913"/>
              </p:ext>
            </p:extLst>
          </p:nvPr>
        </p:nvGraphicFramePr>
        <p:xfrm>
          <a:off x="609600" y="1397000"/>
          <a:ext cx="7429500" cy="4508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Group 5"/>
          <p:cNvGrpSpPr/>
          <p:nvPr/>
        </p:nvGrpSpPr>
        <p:grpSpPr>
          <a:xfrm>
            <a:off x="-1174045" y="45021"/>
            <a:ext cx="8229600" cy="1143000"/>
            <a:chOff x="-1174044" y="-64195"/>
            <a:chExt cx="8229600" cy="1143000"/>
          </a:xfrm>
        </p:grpSpPr>
        <p:sp>
          <p:nvSpPr>
            <p:cNvPr id="7" name="Snip and Round Single Corner Rectangle 6"/>
            <p:cNvSpPr/>
            <p:nvPr/>
          </p:nvSpPr>
          <p:spPr>
            <a:xfrm rot="5400000">
              <a:off x="2945432" y="-2713125"/>
              <a:ext cx="684917" cy="6575778"/>
            </a:xfrm>
            <a:prstGeom prst="snipRound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174044" y="-641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Land Bank</a:t>
              </a:r>
              <a:endParaRPr lang="en-US" sz="4000" dirty="0">
                <a:solidFill>
                  <a:schemeClr val="bg1"/>
                </a:solidFill>
              </a:endParaRPr>
            </a:p>
          </p:txBody>
        </p:sp>
      </p:gr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48481626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168400"/>
            <a:ext cx="8229600" cy="4525963"/>
          </a:xfrm>
        </p:spPr>
        <p:txBody>
          <a:bodyPr>
            <a:normAutofit/>
          </a:bodyPr>
          <a:lstStyle/>
          <a:p>
            <a:pPr marL="0" indent="0">
              <a:buNone/>
            </a:pPr>
            <a:r>
              <a:rPr lang="en-US" sz="2400" dirty="0"/>
              <a:t>Low-risk approach to land-</a:t>
            </a:r>
            <a:r>
              <a:rPr lang="en-US" sz="2400" dirty="0" smtClean="0"/>
              <a:t>banking</a:t>
            </a:r>
          </a:p>
          <a:p>
            <a:pPr marL="0" indent="0">
              <a:buNone/>
            </a:pPr>
            <a:r>
              <a:rPr lang="en-US" sz="2400" dirty="0"/>
              <a:t>	</a:t>
            </a:r>
            <a:r>
              <a:rPr lang="en-US" sz="2000" dirty="0" smtClean="0"/>
              <a:t>(1) acquisition </a:t>
            </a:r>
            <a:r>
              <a:rPr lang="en-US" sz="2000" dirty="0"/>
              <a:t>of </a:t>
            </a:r>
            <a:r>
              <a:rPr lang="en-US" sz="2000" dirty="0" smtClean="0"/>
              <a:t>old buildings </a:t>
            </a:r>
            <a:endParaRPr lang="en-US" sz="2000" dirty="0"/>
          </a:p>
          <a:p>
            <a:pPr marL="0" indent="0">
              <a:buNone/>
            </a:pPr>
            <a:r>
              <a:rPr lang="en-US" sz="2000" dirty="0" smtClean="0"/>
              <a:t>	(2)Redevelopment </a:t>
            </a:r>
            <a:r>
              <a:rPr lang="en-US" sz="2000" dirty="0"/>
              <a:t>projects from old urban </a:t>
            </a:r>
            <a:r>
              <a:rPr lang="en-US" sz="2000" dirty="0" smtClean="0"/>
              <a:t>sites </a:t>
            </a:r>
            <a:r>
              <a:rPr lang="en-US" sz="2000" dirty="0"/>
              <a:t>offer shorter time to market </a:t>
            </a:r>
            <a:endParaRPr lang="en-US" sz="2000" dirty="0" smtClean="0"/>
          </a:p>
          <a:p>
            <a:pPr marL="0" indent="0">
              <a:buNone/>
            </a:pPr>
            <a:r>
              <a:rPr lang="en-US" sz="2400" dirty="0" smtClean="0"/>
              <a:t> </a:t>
            </a:r>
            <a:endParaRPr lang="en-US" sz="2400" dirty="0"/>
          </a:p>
          <a:p>
            <a:endParaRPr lang="en-US" sz="2400" dirty="0"/>
          </a:p>
        </p:txBody>
      </p:sp>
      <p:pic>
        <p:nvPicPr>
          <p:cNvPr id="5" name="Picture 4"/>
          <p:cNvPicPr>
            <a:picLocks noChangeAspect="1"/>
          </p:cNvPicPr>
          <p:nvPr/>
        </p:nvPicPr>
        <p:blipFill>
          <a:blip r:embed="rId2"/>
          <a:stretch>
            <a:fillRect/>
          </a:stretch>
        </p:blipFill>
        <p:spPr>
          <a:xfrm>
            <a:off x="543277" y="2994627"/>
            <a:ext cx="8459612" cy="3456722"/>
          </a:xfrm>
          <a:prstGeom prst="rect">
            <a:avLst/>
          </a:prstGeom>
        </p:spPr>
      </p:pic>
      <p:grpSp>
        <p:nvGrpSpPr>
          <p:cNvPr id="6" name="Group 5"/>
          <p:cNvGrpSpPr/>
          <p:nvPr/>
        </p:nvGrpSpPr>
        <p:grpSpPr>
          <a:xfrm>
            <a:off x="-1174045" y="45021"/>
            <a:ext cx="8229600" cy="1143000"/>
            <a:chOff x="-1174044" y="-64195"/>
            <a:chExt cx="8229600" cy="1143000"/>
          </a:xfrm>
        </p:grpSpPr>
        <p:sp>
          <p:nvSpPr>
            <p:cNvPr id="7" name="Snip and Round Single Corner Rectangle 6"/>
            <p:cNvSpPr/>
            <p:nvPr/>
          </p:nvSpPr>
          <p:spPr>
            <a:xfrm rot="5400000">
              <a:off x="2945432" y="-2713125"/>
              <a:ext cx="684917" cy="6575778"/>
            </a:xfrm>
            <a:prstGeom prst="snipRound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174044" y="-641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Land Bank</a:t>
              </a:r>
              <a:endParaRPr lang="en-US" sz="4000" dirty="0">
                <a:solidFill>
                  <a:schemeClr val="bg1"/>
                </a:solidFill>
              </a:endParaRPr>
            </a:p>
          </p:txBody>
        </p:sp>
      </p:gr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34175134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rcRect l="-10342" r="-10342"/>
          <a:stretch>
            <a:fillRect/>
          </a:stretch>
        </p:blipFill>
        <p:spPr>
          <a:xfrm>
            <a:off x="0" y="1251328"/>
            <a:ext cx="9601200" cy="5472350"/>
          </a:xfrm>
        </p:spPr>
      </p:pic>
      <p:grpSp>
        <p:nvGrpSpPr>
          <p:cNvPr id="4" name="Group 3"/>
          <p:cNvGrpSpPr/>
          <p:nvPr/>
        </p:nvGrpSpPr>
        <p:grpSpPr>
          <a:xfrm>
            <a:off x="-1174045" y="45021"/>
            <a:ext cx="8229600" cy="1143000"/>
            <a:chOff x="-1174044" y="-64195"/>
            <a:chExt cx="8229600" cy="1143000"/>
          </a:xfrm>
        </p:grpSpPr>
        <p:sp>
          <p:nvSpPr>
            <p:cNvPr id="5" name="Snip and Round Single Corner Rectangle 4"/>
            <p:cNvSpPr/>
            <p:nvPr/>
          </p:nvSpPr>
          <p:spPr>
            <a:xfrm rot="5400000">
              <a:off x="2945432" y="-2713125"/>
              <a:ext cx="684917" cy="6575778"/>
            </a:xfrm>
            <a:prstGeom prst="snipRound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1174044" y="-641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Property Investment</a:t>
              </a:r>
              <a:endParaRPr lang="en-US" sz="4000" dirty="0">
                <a:solidFill>
                  <a:schemeClr val="bg1"/>
                </a:solidFill>
              </a:endParaRPr>
            </a:p>
          </p:txBody>
        </p:sp>
      </p:gr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4706389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p:nvPr/>
        </p:nvSpPr>
        <p:spPr>
          <a:xfrm rot="5400000">
            <a:off x="4518525" y="995040"/>
            <a:ext cx="4078114" cy="5119808"/>
          </a:xfrm>
          <a:prstGeom prst="round2SameRect">
            <a:avLst/>
          </a:prstGeom>
          <a:solidFill>
            <a:srgbClr val="1F49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00300" y="1733902"/>
            <a:ext cx="8229600" cy="1143000"/>
          </a:xfrm>
        </p:spPr>
        <p:txBody>
          <a:bodyPr>
            <a:normAutofit/>
          </a:bodyPr>
          <a:lstStyle/>
          <a:p>
            <a:r>
              <a:rPr lang="en-US" sz="2400" b="1" dirty="0">
                <a:solidFill>
                  <a:srgbClr val="FFFFFF"/>
                </a:solidFill>
              </a:rPr>
              <a:t>Business in Mainland </a:t>
            </a:r>
            <a:r>
              <a:rPr lang="en-US" sz="2400" b="1" dirty="0" smtClean="0">
                <a:solidFill>
                  <a:srgbClr val="FFFFFF"/>
                </a:solidFill>
              </a:rPr>
              <a:t>China</a:t>
            </a:r>
            <a:endParaRPr lang="en-US" sz="2400" b="1" dirty="0">
              <a:solidFill>
                <a:srgbClr val="FFFFFF"/>
              </a:solidFill>
            </a:endParaRPr>
          </a:p>
        </p:txBody>
      </p:sp>
      <p:sp>
        <p:nvSpPr>
          <p:cNvPr id="3" name="Content Placeholder 2"/>
          <p:cNvSpPr>
            <a:spLocks noGrp="1"/>
          </p:cNvSpPr>
          <p:nvPr>
            <p:ph idx="1"/>
          </p:nvPr>
        </p:nvSpPr>
        <p:spPr>
          <a:xfrm>
            <a:off x="4141313" y="3110792"/>
            <a:ext cx="8229600" cy="4525963"/>
          </a:xfrm>
        </p:spPr>
        <p:txBody>
          <a:bodyPr>
            <a:normAutofit/>
          </a:bodyPr>
          <a:lstStyle/>
          <a:p>
            <a:r>
              <a:rPr lang="en-US" sz="2000" dirty="0" smtClean="0">
                <a:solidFill>
                  <a:srgbClr val="FFFFFF"/>
                </a:solidFill>
              </a:rPr>
              <a:t>Land Bank </a:t>
            </a:r>
          </a:p>
          <a:p>
            <a:r>
              <a:rPr lang="en-US" sz="2000" dirty="0" smtClean="0">
                <a:solidFill>
                  <a:srgbClr val="FFFFFF"/>
                </a:solidFill>
              </a:rPr>
              <a:t>Property Development </a:t>
            </a:r>
          </a:p>
          <a:p>
            <a:r>
              <a:rPr lang="en-US" sz="2000" dirty="0" smtClean="0">
                <a:solidFill>
                  <a:srgbClr val="FFFFFF"/>
                </a:solidFill>
              </a:rPr>
              <a:t>Properties Investment</a:t>
            </a:r>
          </a:p>
          <a:p>
            <a:pPr marL="0" indent="0">
              <a:buNone/>
            </a:pPr>
            <a:endParaRPr lang="en-US" sz="2400" dirty="0" smtClean="0">
              <a:solidFill>
                <a:srgbClr val="FFFFFF"/>
              </a:solidFill>
            </a:endParaRPr>
          </a:p>
          <a:p>
            <a:endParaRPr lang="en-US" sz="2400" b="1" dirty="0" smtClean="0"/>
          </a:p>
          <a:p>
            <a:endParaRPr lang="en-US" sz="2400" dirty="0"/>
          </a:p>
        </p:txBody>
      </p:sp>
      <p:pic>
        <p:nvPicPr>
          <p:cNvPr id="4" name="Picture 3"/>
          <p:cNvPicPr>
            <a:picLocks noChangeAspect="1"/>
          </p:cNvPicPr>
          <p:nvPr/>
        </p:nvPicPr>
        <p:blipFill>
          <a:blip r:embed="rId3"/>
          <a:stretch>
            <a:fillRect/>
          </a:stretch>
        </p:blipFill>
        <p:spPr>
          <a:xfrm>
            <a:off x="8256113" y="0"/>
            <a:ext cx="861373" cy="891521"/>
          </a:xfrm>
          <a:prstGeom prst="rect">
            <a:avLst/>
          </a:prstGeom>
        </p:spPr>
      </p:pic>
      <p:pic>
        <p:nvPicPr>
          <p:cNvPr id="5" name="Picture 4"/>
          <p:cNvPicPr>
            <a:picLocks noChangeAspect="1"/>
          </p:cNvPicPr>
          <p:nvPr/>
        </p:nvPicPr>
        <p:blipFill>
          <a:blip r:embed="rId4"/>
          <a:stretch>
            <a:fillRect/>
          </a:stretch>
        </p:blipFill>
        <p:spPr>
          <a:xfrm>
            <a:off x="0" y="0"/>
            <a:ext cx="4025900" cy="6858000"/>
          </a:xfrm>
          <a:prstGeom prst="rect">
            <a:avLst/>
          </a:prstGeom>
        </p:spPr>
      </p:pic>
    </p:spTree>
    <p:extLst>
      <p:ext uri="{BB962C8B-B14F-4D97-AF65-F5344CB8AC3E}">
        <p14:creationId xmlns:p14="http://schemas.microsoft.com/office/powerpoint/2010/main" val="326851878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b="1" dirty="0" smtClean="0"/>
          </a:p>
          <a:p>
            <a:endParaRPr lang="en-US" dirty="0"/>
          </a:p>
        </p:txBody>
      </p:sp>
      <p:pic>
        <p:nvPicPr>
          <p:cNvPr id="5" name="Picture 4"/>
          <p:cNvPicPr>
            <a:picLocks noChangeAspect="1"/>
          </p:cNvPicPr>
          <p:nvPr/>
        </p:nvPicPr>
        <p:blipFill>
          <a:blip r:embed="rId2"/>
          <a:stretch>
            <a:fillRect/>
          </a:stretch>
        </p:blipFill>
        <p:spPr>
          <a:xfrm>
            <a:off x="8256113" y="0"/>
            <a:ext cx="861373" cy="891521"/>
          </a:xfrm>
          <a:prstGeom prst="rect">
            <a:avLst/>
          </a:prstGeom>
        </p:spPr>
      </p:pic>
      <p:pic>
        <p:nvPicPr>
          <p:cNvPr id="7" name="Picture 6"/>
          <p:cNvPicPr>
            <a:picLocks noChangeAspect="1"/>
          </p:cNvPicPr>
          <p:nvPr/>
        </p:nvPicPr>
        <p:blipFill rotWithShape="1">
          <a:blip r:embed="rId3"/>
          <a:srcRect l="2881"/>
          <a:stretch/>
        </p:blipFill>
        <p:spPr>
          <a:xfrm>
            <a:off x="0" y="1303338"/>
            <a:ext cx="5994400" cy="5397500"/>
          </a:xfrm>
          <a:prstGeom prst="rect">
            <a:avLst/>
          </a:prstGeom>
        </p:spPr>
      </p:pic>
      <p:pic>
        <p:nvPicPr>
          <p:cNvPr id="8" name="Content Placeholder 5"/>
          <p:cNvPicPr>
            <a:picLocks noChangeAspect="1"/>
          </p:cNvPicPr>
          <p:nvPr/>
        </p:nvPicPr>
        <p:blipFill>
          <a:blip r:embed="rId4"/>
          <a:srcRect l="-105149" r="-105149"/>
          <a:stretch>
            <a:fillRect/>
          </a:stretch>
        </p:blipFill>
        <p:spPr>
          <a:xfrm>
            <a:off x="2106614" y="786848"/>
            <a:ext cx="10464801" cy="5755237"/>
          </a:xfrm>
          <a:prstGeom prst="rect">
            <a:avLst/>
          </a:prstGeom>
        </p:spPr>
      </p:pic>
      <p:sp>
        <p:nvSpPr>
          <p:cNvPr id="9" name="Title 1"/>
          <p:cNvSpPr txBox="1">
            <a:spLocks/>
          </p:cNvSpPr>
          <p:nvPr/>
        </p:nvSpPr>
        <p:spPr>
          <a:xfrm>
            <a:off x="-1174045" y="4502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Land Bank</a:t>
            </a:r>
            <a:endParaRPr lang="en-US" sz="4000" dirty="0">
              <a:solidFill>
                <a:schemeClr val="bg1"/>
              </a:solidFill>
            </a:endParaRPr>
          </a:p>
        </p:txBody>
      </p:sp>
      <p:grpSp>
        <p:nvGrpSpPr>
          <p:cNvPr id="10" name="Group 9"/>
          <p:cNvGrpSpPr/>
          <p:nvPr/>
        </p:nvGrpSpPr>
        <p:grpSpPr>
          <a:xfrm>
            <a:off x="-1174045" y="0"/>
            <a:ext cx="8229600" cy="1143000"/>
            <a:chOff x="-1174044" y="-64195"/>
            <a:chExt cx="8229600" cy="1143000"/>
          </a:xfrm>
        </p:grpSpPr>
        <p:sp>
          <p:nvSpPr>
            <p:cNvPr id="11" name="Snip and Round Single Corner Rectangle 10"/>
            <p:cNvSpPr/>
            <p:nvPr/>
          </p:nvSpPr>
          <p:spPr>
            <a:xfrm rot="5400000">
              <a:off x="2945432" y="-2713125"/>
              <a:ext cx="684917" cy="6575778"/>
            </a:xfrm>
            <a:prstGeom prst="snipRound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1174044" y="-641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Land Bank</a:t>
              </a:r>
              <a:endParaRPr lang="en-US" sz="4000" dirty="0">
                <a:solidFill>
                  <a:schemeClr val="bg1"/>
                </a:solidFill>
              </a:endParaRPr>
            </a:p>
          </p:txBody>
        </p:sp>
      </p:grpSp>
      <p:sp>
        <p:nvSpPr>
          <p:cNvPr id="13" name="Rectangle 12"/>
          <p:cNvSpPr/>
          <p:nvPr/>
        </p:nvSpPr>
        <p:spPr>
          <a:xfrm>
            <a:off x="5814489" y="4898880"/>
            <a:ext cx="3110278" cy="25314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149720" y="3792961"/>
            <a:ext cx="728844" cy="62208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92065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p:nvPr>
            <p:extLst>
              <p:ext uri="{D42A27DB-BD31-4B8C-83A1-F6EECF244321}">
                <p14:modId xmlns:p14="http://schemas.microsoft.com/office/powerpoint/2010/main" val="1029428863"/>
              </p:ext>
            </p:extLst>
          </p:nvPr>
        </p:nvGraphicFramePr>
        <p:xfrm>
          <a:off x="-301272" y="1143000"/>
          <a:ext cx="8836378" cy="56243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2642468531"/>
              </p:ext>
            </p:extLst>
          </p:nvPr>
        </p:nvGraphicFramePr>
        <p:xfrm>
          <a:off x="3984626" y="1910291"/>
          <a:ext cx="5182306" cy="4857045"/>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Group 8"/>
          <p:cNvGrpSpPr/>
          <p:nvPr/>
        </p:nvGrpSpPr>
        <p:grpSpPr>
          <a:xfrm>
            <a:off x="-1174045" y="0"/>
            <a:ext cx="8229600" cy="1143000"/>
            <a:chOff x="-1174044" y="-64195"/>
            <a:chExt cx="8229600" cy="1143000"/>
          </a:xfrm>
        </p:grpSpPr>
        <p:sp>
          <p:nvSpPr>
            <p:cNvPr id="10" name="Snip and Round Single Corner Rectangle 9"/>
            <p:cNvSpPr/>
            <p:nvPr/>
          </p:nvSpPr>
          <p:spPr>
            <a:xfrm rot="5400000">
              <a:off x="2945432" y="-2713125"/>
              <a:ext cx="684917" cy="6575778"/>
            </a:xfrm>
            <a:prstGeom prst="snipRound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1174044" y="-641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Land Bank</a:t>
              </a:r>
              <a:endParaRPr lang="en-US" sz="4000" dirty="0">
                <a:solidFill>
                  <a:schemeClr val="bg1"/>
                </a:solidFill>
              </a:endParaRPr>
            </a:p>
          </p:txBody>
        </p:sp>
      </p:grpSp>
      <p:sp>
        <p:nvSpPr>
          <p:cNvPr id="4" name="Right Arrow 3"/>
          <p:cNvSpPr/>
          <p:nvPr/>
        </p:nvSpPr>
        <p:spPr>
          <a:xfrm>
            <a:off x="3984626" y="4061637"/>
            <a:ext cx="1012676" cy="26581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9623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Economic Factors</a:t>
            </a:r>
            <a:endParaRPr lang="en-CA" dirty="0"/>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614412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rcRect l="-38962" r="-38962"/>
          <a:stretch>
            <a:fillRect/>
          </a:stretch>
        </p:blipFill>
        <p:spPr>
          <a:xfrm>
            <a:off x="-1912250" y="1511704"/>
            <a:ext cx="8891110" cy="4889768"/>
          </a:xfrm>
        </p:spPr>
      </p:pic>
      <p:pic>
        <p:nvPicPr>
          <p:cNvPr id="7" name="Picture 6"/>
          <p:cNvPicPr>
            <a:picLocks noChangeAspect="1"/>
          </p:cNvPicPr>
          <p:nvPr/>
        </p:nvPicPr>
        <p:blipFill>
          <a:blip r:embed="rId4"/>
          <a:stretch>
            <a:fillRect/>
          </a:stretch>
        </p:blipFill>
        <p:spPr>
          <a:xfrm>
            <a:off x="3354036" y="1270457"/>
            <a:ext cx="847118" cy="940094"/>
          </a:xfrm>
          <a:prstGeom prst="rect">
            <a:avLst/>
          </a:prstGeom>
        </p:spPr>
      </p:pic>
      <p:pic>
        <p:nvPicPr>
          <p:cNvPr id="8" name="Picture 7"/>
          <p:cNvPicPr>
            <a:picLocks noChangeAspect="1"/>
          </p:cNvPicPr>
          <p:nvPr/>
        </p:nvPicPr>
        <p:blipFill>
          <a:blip r:embed="rId5"/>
          <a:stretch>
            <a:fillRect/>
          </a:stretch>
        </p:blipFill>
        <p:spPr>
          <a:xfrm>
            <a:off x="2434029" y="1270457"/>
            <a:ext cx="864410" cy="990143"/>
          </a:xfrm>
          <a:prstGeom prst="rect">
            <a:avLst/>
          </a:prstGeom>
        </p:spPr>
      </p:pic>
      <p:pic>
        <p:nvPicPr>
          <p:cNvPr id="9" name="Picture 8"/>
          <p:cNvPicPr>
            <a:picLocks noChangeAspect="1"/>
          </p:cNvPicPr>
          <p:nvPr/>
        </p:nvPicPr>
        <p:blipFill>
          <a:blip r:embed="rId6"/>
          <a:stretch>
            <a:fillRect/>
          </a:stretch>
        </p:blipFill>
        <p:spPr>
          <a:xfrm>
            <a:off x="1390254" y="1320506"/>
            <a:ext cx="850310" cy="940094"/>
          </a:xfrm>
          <a:prstGeom prst="rect">
            <a:avLst/>
          </a:prstGeom>
        </p:spPr>
      </p:pic>
      <p:pic>
        <p:nvPicPr>
          <p:cNvPr id="10" name="Picture 9"/>
          <p:cNvPicPr>
            <a:picLocks noChangeAspect="1"/>
          </p:cNvPicPr>
          <p:nvPr/>
        </p:nvPicPr>
        <p:blipFill>
          <a:blip r:embed="rId7"/>
          <a:stretch>
            <a:fillRect/>
          </a:stretch>
        </p:blipFill>
        <p:spPr>
          <a:xfrm>
            <a:off x="4866105" y="3699453"/>
            <a:ext cx="786357" cy="893146"/>
          </a:xfrm>
          <a:prstGeom prst="rect">
            <a:avLst/>
          </a:prstGeom>
        </p:spPr>
      </p:pic>
      <p:pic>
        <p:nvPicPr>
          <p:cNvPr id="11" name="Picture 10"/>
          <p:cNvPicPr>
            <a:picLocks noChangeAspect="1"/>
          </p:cNvPicPr>
          <p:nvPr/>
        </p:nvPicPr>
        <p:blipFill>
          <a:blip r:embed="rId8"/>
          <a:stretch>
            <a:fillRect/>
          </a:stretch>
        </p:blipFill>
        <p:spPr>
          <a:xfrm>
            <a:off x="4885766" y="2575620"/>
            <a:ext cx="849774" cy="967352"/>
          </a:xfrm>
          <a:prstGeom prst="rect">
            <a:avLst/>
          </a:prstGeom>
        </p:spPr>
      </p:pic>
      <p:pic>
        <p:nvPicPr>
          <p:cNvPr id="13" name="Picture 12"/>
          <p:cNvPicPr>
            <a:picLocks noChangeAspect="1"/>
          </p:cNvPicPr>
          <p:nvPr/>
        </p:nvPicPr>
        <p:blipFill>
          <a:blip r:embed="rId9"/>
          <a:stretch>
            <a:fillRect/>
          </a:stretch>
        </p:blipFill>
        <p:spPr>
          <a:xfrm>
            <a:off x="3790053" y="4975775"/>
            <a:ext cx="822201" cy="944009"/>
          </a:xfrm>
          <a:prstGeom prst="rect">
            <a:avLst/>
          </a:prstGeom>
        </p:spPr>
      </p:pic>
      <p:pic>
        <p:nvPicPr>
          <p:cNvPr id="14" name="Picture 13"/>
          <p:cNvPicPr>
            <a:picLocks noChangeAspect="1"/>
          </p:cNvPicPr>
          <p:nvPr/>
        </p:nvPicPr>
        <p:blipFill>
          <a:blip r:embed="rId10"/>
          <a:stretch>
            <a:fillRect/>
          </a:stretch>
        </p:blipFill>
        <p:spPr>
          <a:xfrm>
            <a:off x="3773267" y="5919784"/>
            <a:ext cx="822200" cy="938216"/>
          </a:xfrm>
          <a:prstGeom prst="rect">
            <a:avLst/>
          </a:prstGeom>
        </p:spPr>
      </p:pic>
      <p:cxnSp>
        <p:nvCxnSpPr>
          <p:cNvPr id="16" name="Straight Arrow Connector 15"/>
          <p:cNvCxnSpPr/>
          <p:nvPr/>
        </p:nvCxnSpPr>
        <p:spPr>
          <a:xfrm flipH="1" flipV="1">
            <a:off x="2040777" y="2210552"/>
            <a:ext cx="634643" cy="10327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a:endCxn id="8" idx="2"/>
          </p:cNvCxnSpPr>
          <p:nvPr/>
        </p:nvCxnSpPr>
        <p:spPr>
          <a:xfrm flipV="1">
            <a:off x="2741317" y="2260600"/>
            <a:ext cx="124917" cy="92875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flipV="1">
            <a:off x="2741317" y="2251023"/>
            <a:ext cx="1026483" cy="99232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5" name="Straight Arrow Connector 24"/>
          <p:cNvCxnSpPr/>
          <p:nvPr/>
        </p:nvCxnSpPr>
        <p:spPr>
          <a:xfrm flipV="1">
            <a:off x="3620867" y="3526747"/>
            <a:ext cx="1264899" cy="53531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7" name="Straight Arrow Connector 26"/>
          <p:cNvCxnSpPr/>
          <p:nvPr/>
        </p:nvCxnSpPr>
        <p:spPr>
          <a:xfrm>
            <a:off x="3620867" y="4146026"/>
            <a:ext cx="1264899" cy="13853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2" name="Straight Arrow Connector 31"/>
          <p:cNvCxnSpPr/>
          <p:nvPr/>
        </p:nvCxnSpPr>
        <p:spPr>
          <a:xfrm>
            <a:off x="2563586" y="5460712"/>
            <a:ext cx="1057281" cy="6438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4" name="Straight Arrow Connector 33"/>
          <p:cNvCxnSpPr/>
          <p:nvPr/>
        </p:nvCxnSpPr>
        <p:spPr>
          <a:xfrm flipV="1">
            <a:off x="3022201" y="5244354"/>
            <a:ext cx="745599" cy="16044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37" name="Picture 36"/>
          <p:cNvPicPr>
            <a:picLocks noChangeAspect="1"/>
          </p:cNvPicPr>
          <p:nvPr/>
        </p:nvPicPr>
        <p:blipFill>
          <a:blip r:embed="rId11"/>
          <a:stretch>
            <a:fillRect/>
          </a:stretch>
        </p:blipFill>
        <p:spPr>
          <a:xfrm>
            <a:off x="4868304" y="4691209"/>
            <a:ext cx="793068" cy="769503"/>
          </a:xfrm>
          <a:prstGeom prst="rect">
            <a:avLst/>
          </a:prstGeom>
        </p:spPr>
      </p:pic>
      <p:sp>
        <p:nvSpPr>
          <p:cNvPr id="38" name="Rectangle 37"/>
          <p:cNvSpPr/>
          <p:nvPr/>
        </p:nvSpPr>
        <p:spPr>
          <a:xfrm>
            <a:off x="5501089" y="5404800"/>
            <a:ext cx="913449" cy="215444"/>
          </a:xfrm>
          <a:prstGeom prst="rect">
            <a:avLst/>
          </a:prstGeom>
        </p:spPr>
        <p:txBody>
          <a:bodyPr wrap="square">
            <a:spAutoFit/>
          </a:bodyPr>
          <a:lstStyle/>
          <a:p>
            <a:r>
              <a:rPr lang="en-US" sz="800" dirty="0" smtClean="0">
                <a:solidFill>
                  <a:srgbClr val="660066"/>
                </a:solidFill>
              </a:rPr>
              <a:t>Centro[Shanghai]</a:t>
            </a:r>
          </a:p>
        </p:txBody>
      </p:sp>
      <p:graphicFrame>
        <p:nvGraphicFramePr>
          <p:cNvPr id="41" name="Table 40"/>
          <p:cNvGraphicFramePr>
            <a:graphicFrameLocks noGrp="1"/>
          </p:cNvGraphicFramePr>
          <p:nvPr>
            <p:extLst>
              <p:ext uri="{D42A27DB-BD31-4B8C-83A1-F6EECF244321}">
                <p14:modId xmlns:p14="http://schemas.microsoft.com/office/powerpoint/2010/main" val="510145386"/>
              </p:ext>
            </p:extLst>
          </p:nvPr>
        </p:nvGraphicFramePr>
        <p:xfrm>
          <a:off x="5880345" y="1373823"/>
          <a:ext cx="2976279" cy="5314688"/>
        </p:xfrm>
        <a:graphic>
          <a:graphicData uri="http://schemas.openxmlformats.org/drawingml/2006/table">
            <a:tbl>
              <a:tblPr firstRow="1" bandRow="1">
                <a:tableStyleId>{BC89EF96-8CEA-46FF-86C4-4CE0E7609802}</a:tableStyleId>
              </a:tblPr>
              <a:tblGrid>
                <a:gridCol w="1788123"/>
                <a:gridCol w="1188156"/>
              </a:tblGrid>
              <a:tr h="458596">
                <a:tc gridSpan="2">
                  <a:txBody>
                    <a:bodyPr/>
                    <a:lstStyle/>
                    <a:p>
                      <a:pPr algn="ctr"/>
                      <a:r>
                        <a:rPr lang="en-US" sz="1200" dirty="0" smtClean="0"/>
                        <a:t>Completed</a:t>
                      </a:r>
                      <a:r>
                        <a:rPr lang="en-US" sz="1200" baseline="0" dirty="0" smtClean="0"/>
                        <a:t> Properties by June 30,2011</a:t>
                      </a:r>
                      <a:endParaRPr lang="en-US" sz="1200" dirty="0"/>
                    </a:p>
                  </a:txBody>
                  <a:tcPr/>
                </a:tc>
                <a:tc hMerge="1">
                  <a:txBody>
                    <a:bodyPr/>
                    <a:lstStyle/>
                    <a:p>
                      <a:endParaRPr lang="en-US" sz="1200" dirty="0"/>
                    </a:p>
                  </a:txBody>
                  <a:tcPr/>
                </a:tc>
              </a:tr>
              <a:tr h="640778">
                <a:tc>
                  <a:txBody>
                    <a:bodyPr/>
                    <a:lstStyle/>
                    <a:p>
                      <a:r>
                        <a:rPr lang="en-US" sz="1200" b="1" dirty="0" smtClean="0">
                          <a:solidFill>
                            <a:srgbClr val="000000"/>
                          </a:solidFill>
                        </a:rPr>
                        <a:t>Project</a:t>
                      </a:r>
                      <a:r>
                        <a:rPr lang="en-US" sz="1200" b="1" baseline="0" dirty="0" smtClean="0">
                          <a:solidFill>
                            <a:srgbClr val="000000"/>
                          </a:solidFill>
                        </a:rPr>
                        <a:t> Name and location</a:t>
                      </a:r>
                      <a:endParaRPr lang="en-US" sz="1200" b="1" dirty="0">
                        <a:solidFill>
                          <a:srgbClr val="000000"/>
                        </a:solidFill>
                      </a:endParaRPr>
                    </a:p>
                  </a:txBody>
                  <a:tcPr/>
                </a:tc>
                <a:tc>
                  <a:txBody>
                    <a:bodyPr/>
                    <a:lstStyle/>
                    <a:p>
                      <a:r>
                        <a:rPr lang="en-US" sz="1200" b="1" dirty="0" smtClean="0">
                          <a:solidFill>
                            <a:srgbClr val="000000"/>
                          </a:solidFill>
                        </a:rPr>
                        <a:t>Property</a:t>
                      </a:r>
                      <a:r>
                        <a:rPr lang="en-US" sz="1200" b="1" baseline="0" dirty="0" smtClean="0">
                          <a:solidFill>
                            <a:srgbClr val="000000"/>
                          </a:solidFill>
                        </a:rPr>
                        <a:t> type</a:t>
                      </a:r>
                      <a:endParaRPr lang="en-US" sz="1200" b="1" dirty="0">
                        <a:solidFill>
                          <a:srgbClr val="000000"/>
                        </a:solidFill>
                      </a:endParaRPr>
                    </a:p>
                  </a:txBody>
                  <a:tcPr/>
                </a:tc>
              </a:tr>
              <a:tr h="640778">
                <a:tc>
                  <a:txBody>
                    <a:bodyPr/>
                    <a:lstStyle/>
                    <a:p>
                      <a:r>
                        <a:rPr lang="en-US" sz="1200" dirty="0" smtClean="0"/>
                        <a:t>Henderson Centre, Beijing</a:t>
                      </a:r>
                      <a:endParaRPr lang="en-US" sz="1200" dirty="0"/>
                    </a:p>
                  </a:txBody>
                  <a:tcPr/>
                </a:tc>
                <a:tc>
                  <a:txBody>
                    <a:bodyPr/>
                    <a:lstStyle/>
                    <a:p>
                      <a:r>
                        <a:rPr lang="en-US" sz="1200" baseline="0" dirty="0" smtClean="0"/>
                        <a:t>Retail</a:t>
                      </a:r>
                      <a:endParaRPr lang="en-US" sz="1200" dirty="0"/>
                    </a:p>
                  </a:txBody>
                  <a:tcPr/>
                </a:tc>
              </a:tr>
              <a:tr h="458596">
                <a:tc>
                  <a:txBody>
                    <a:bodyPr/>
                    <a:lstStyle/>
                    <a:p>
                      <a:r>
                        <a:rPr lang="en-US" sz="1200" dirty="0" smtClean="0"/>
                        <a:t>State</a:t>
                      </a:r>
                      <a:r>
                        <a:rPr lang="en-US" sz="1200" baseline="0" dirty="0" smtClean="0"/>
                        <a:t> Apartment, Beijing</a:t>
                      </a:r>
                      <a:endParaRPr lang="en-US" sz="1200" dirty="0"/>
                    </a:p>
                  </a:txBody>
                  <a:tcPr/>
                </a:tc>
                <a:tc>
                  <a:txBody>
                    <a:bodyPr/>
                    <a:lstStyle/>
                    <a:p>
                      <a:r>
                        <a:rPr lang="en-US" sz="1200" dirty="0" smtClean="0"/>
                        <a:t>Residential</a:t>
                      </a:r>
                      <a:endParaRPr lang="en-US" sz="1200" dirty="0"/>
                    </a:p>
                  </a:txBody>
                  <a:tcPr/>
                </a:tc>
              </a:tr>
              <a:tr h="640778">
                <a:tc>
                  <a:txBody>
                    <a:bodyPr/>
                    <a:lstStyle/>
                    <a:p>
                      <a:r>
                        <a:rPr lang="en-US" sz="1200" dirty="0" smtClean="0"/>
                        <a:t>World Financial Centre,</a:t>
                      </a:r>
                      <a:r>
                        <a:rPr lang="en-US" sz="1200" baseline="0" dirty="0" smtClean="0"/>
                        <a:t> Beijing</a:t>
                      </a:r>
                      <a:endParaRPr lang="en-US" sz="1200" dirty="0"/>
                    </a:p>
                  </a:txBody>
                  <a:tcPr/>
                </a:tc>
                <a:tc>
                  <a:txBody>
                    <a:bodyPr/>
                    <a:lstStyle/>
                    <a:p>
                      <a:r>
                        <a:rPr lang="en-US" sz="1200" dirty="0" smtClean="0"/>
                        <a:t>Office and Retail </a:t>
                      </a:r>
                      <a:endParaRPr lang="en-US" sz="1200" dirty="0"/>
                    </a:p>
                  </a:txBody>
                  <a:tcPr/>
                </a:tc>
              </a:tr>
              <a:tr h="458596">
                <a:tc>
                  <a:txBody>
                    <a:bodyPr/>
                    <a:lstStyle/>
                    <a:p>
                      <a:r>
                        <a:rPr lang="en-US" sz="1200" dirty="0" smtClean="0"/>
                        <a:t>Office Tower II</a:t>
                      </a:r>
                      <a:r>
                        <a:rPr lang="en-US" sz="1200" baseline="0" dirty="0" smtClean="0"/>
                        <a:t> , Shanghai</a:t>
                      </a:r>
                      <a:endParaRPr lang="en-US" sz="1200" dirty="0"/>
                    </a:p>
                  </a:txBody>
                  <a:tcPr/>
                </a:tc>
                <a:tc>
                  <a:txBody>
                    <a:bodyPr/>
                    <a:lstStyle/>
                    <a:p>
                      <a:r>
                        <a:rPr lang="en-US" sz="1200" dirty="0" smtClean="0"/>
                        <a:t>Office</a:t>
                      </a:r>
                      <a:endParaRPr lang="en-US" sz="1200" dirty="0"/>
                    </a:p>
                  </a:txBody>
                  <a:tcPr/>
                </a:tc>
              </a:tr>
              <a:tr h="458596">
                <a:tc>
                  <a:txBody>
                    <a:bodyPr/>
                    <a:lstStyle/>
                    <a:p>
                      <a:r>
                        <a:rPr lang="en-US" sz="1200" dirty="0" err="1" smtClean="0"/>
                        <a:t>Skycity</a:t>
                      </a:r>
                      <a:r>
                        <a:rPr lang="en-US" sz="1200" dirty="0" smtClean="0"/>
                        <a:t>, Shanghai</a:t>
                      </a:r>
                      <a:endParaRPr lang="en-US" sz="1200" dirty="0"/>
                    </a:p>
                  </a:txBody>
                  <a:tcPr/>
                </a:tc>
                <a:tc>
                  <a:txBody>
                    <a:bodyPr/>
                    <a:lstStyle/>
                    <a:p>
                      <a:r>
                        <a:rPr lang="en-US" sz="1200" dirty="0" smtClean="0"/>
                        <a:t>Retail </a:t>
                      </a:r>
                      <a:endParaRPr lang="en-US" sz="1200" dirty="0"/>
                    </a:p>
                  </a:txBody>
                  <a:tcPr/>
                </a:tc>
              </a:tr>
              <a:tr h="458596">
                <a:tc>
                  <a:txBody>
                    <a:bodyPr/>
                    <a:lstStyle/>
                    <a:p>
                      <a:r>
                        <a:rPr lang="en-US" sz="1200" dirty="0" smtClean="0"/>
                        <a:t>Centro</a:t>
                      </a:r>
                      <a:r>
                        <a:rPr lang="en-US" sz="1200" baseline="0" dirty="0" smtClean="0"/>
                        <a:t>, Shanghai</a:t>
                      </a:r>
                      <a:endParaRPr lang="en-US" sz="1200" dirty="0"/>
                    </a:p>
                  </a:txBody>
                  <a:tcPr/>
                </a:tc>
                <a:tc>
                  <a:txBody>
                    <a:bodyPr/>
                    <a:lstStyle/>
                    <a:p>
                      <a:r>
                        <a:rPr lang="en-US" sz="1200" dirty="0" smtClean="0"/>
                        <a:t>Residential</a:t>
                      </a:r>
                      <a:endParaRPr lang="en-US" sz="1200" dirty="0"/>
                    </a:p>
                  </a:txBody>
                  <a:tcPr/>
                </a:tc>
              </a:tr>
              <a:tr h="640778">
                <a:tc>
                  <a:txBody>
                    <a:bodyPr/>
                    <a:lstStyle/>
                    <a:p>
                      <a:r>
                        <a:rPr lang="en-US" sz="1200" dirty="0" err="1" smtClean="0"/>
                        <a:t>Hengbao</a:t>
                      </a:r>
                      <a:r>
                        <a:rPr lang="en-US" sz="1200" baseline="0" dirty="0" smtClean="0"/>
                        <a:t> Plaza, Guangzhou</a:t>
                      </a:r>
                      <a:endParaRPr lang="en-US" sz="1200" dirty="0"/>
                    </a:p>
                  </a:txBody>
                  <a:tcPr/>
                </a:tc>
                <a:tc>
                  <a:txBody>
                    <a:bodyPr/>
                    <a:lstStyle/>
                    <a:p>
                      <a:r>
                        <a:rPr lang="en-US" sz="1200" dirty="0" smtClean="0"/>
                        <a:t>Retail and Office</a:t>
                      </a:r>
                      <a:endParaRPr lang="en-US" sz="1200" dirty="0"/>
                    </a:p>
                  </a:txBody>
                  <a:tcPr/>
                </a:tc>
              </a:tr>
              <a:tr h="458596">
                <a:tc>
                  <a:txBody>
                    <a:bodyPr/>
                    <a:lstStyle/>
                    <a:p>
                      <a:r>
                        <a:rPr lang="en-US" sz="1200" dirty="0" err="1" smtClean="0"/>
                        <a:t>Hengli</a:t>
                      </a:r>
                      <a:r>
                        <a:rPr lang="en-US" sz="1200" dirty="0" smtClean="0"/>
                        <a:t> </a:t>
                      </a:r>
                      <a:r>
                        <a:rPr lang="en-US" sz="1200" dirty="0" err="1" smtClean="0"/>
                        <a:t>Bayview</a:t>
                      </a:r>
                      <a:endParaRPr lang="en-US" sz="1200" dirty="0"/>
                    </a:p>
                  </a:txBody>
                  <a:tcPr/>
                </a:tc>
                <a:tc>
                  <a:txBody>
                    <a:bodyPr/>
                    <a:lstStyle/>
                    <a:p>
                      <a:r>
                        <a:rPr lang="en-US" sz="1200" dirty="0" smtClean="0"/>
                        <a:t>Residential</a:t>
                      </a:r>
                      <a:endParaRPr lang="en-US" sz="1200" dirty="0"/>
                    </a:p>
                  </a:txBody>
                  <a:tcPr/>
                </a:tc>
              </a:tr>
            </a:tbl>
          </a:graphicData>
        </a:graphic>
      </p:graphicFrame>
      <p:cxnSp>
        <p:nvCxnSpPr>
          <p:cNvPr id="45" name="Straight Arrow Connector 44"/>
          <p:cNvCxnSpPr/>
          <p:nvPr/>
        </p:nvCxnSpPr>
        <p:spPr>
          <a:xfrm>
            <a:off x="3499755" y="4298426"/>
            <a:ext cx="1112499" cy="67734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nvGrpSpPr>
          <p:cNvPr id="23" name="Group 22"/>
          <p:cNvGrpSpPr/>
          <p:nvPr/>
        </p:nvGrpSpPr>
        <p:grpSpPr>
          <a:xfrm>
            <a:off x="-1174044" y="-64195"/>
            <a:ext cx="8229600" cy="1143000"/>
            <a:chOff x="-1174044" y="-64195"/>
            <a:chExt cx="8229600" cy="1143000"/>
          </a:xfrm>
        </p:grpSpPr>
        <p:sp>
          <p:nvSpPr>
            <p:cNvPr id="24" name="Snip and Round Single Corner Rectangle 23"/>
            <p:cNvSpPr/>
            <p:nvPr/>
          </p:nvSpPr>
          <p:spPr>
            <a:xfrm rot="5400000">
              <a:off x="2945432" y="-2713125"/>
              <a:ext cx="684917" cy="6575778"/>
            </a:xfrm>
            <a:prstGeom prst="snipRound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itle 1"/>
            <p:cNvSpPr txBox="1">
              <a:spLocks/>
            </p:cNvSpPr>
            <p:nvPr/>
          </p:nvSpPr>
          <p:spPr>
            <a:xfrm>
              <a:off x="-1174044" y="-641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Property Development</a:t>
              </a:r>
              <a:endParaRPr lang="en-US" sz="4000" dirty="0">
                <a:solidFill>
                  <a:schemeClr val="bg1"/>
                </a:solidFill>
              </a:endParaRPr>
            </a:p>
          </p:txBody>
        </p:sp>
      </p:gr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160548908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9359" b="-9359"/>
          <a:stretch>
            <a:fillRect/>
          </a:stretch>
        </p:blipFill>
        <p:spPr>
          <a:xfrm>
            <a:off x="259644" y="1654605"/>
            <a:ext cx="8561554" cy="4708525"/>
          </a:xfrm>
        </p:spPr>
      </p:pic>
      <p:sp>
        <p:nvSpPr>
          <p:cNvPr id="3" name="Title 2"/>
          <p:cNvSpPr>
            <a:spLocks noGrp="1"/>
          </p:cNvSpPr>
          <p:nvPr>
            <p:ph type="title"/>
          </p:nvPr>
        </p:nvSpPr>
        <p:spPr/>
        <p:txBody>
          <a:bodyPr/>
          <a:lstStyle/>
          <a:p>
            <a:endParaRPr lang="en-US"/>
          </a:p>
        </p:txBody>
      </p:sp>
      <p:grpSp>
        <p:nvGrpSpPr>
          <p:cNvPr id="5" name="Group 4"/>
          <p:cNvGrpSpPr/>
          <p:nvPr/>
        </p:nvGrpSpPr>
        <p:grpSpPr>
          <a:xfrm>
            <a:off x="-1174044" y="-64195"/>
            <a:ext cx="8229600" cy="1143000"/>
            <a:chOff x="-1174044" y="-64195"/>
            <a:chExt cx="8229600" cy="1143000"/>
          </a:xfrm>
        </p:grpSpPr>
        <p:sp>
          <p:nvSpPr>
            <p:cNvPr id="6" name="Snip and Round Single Corner Rectangle 5"/>
            <p:cNvSpPr/>
            <p:nvPr/>
          </p:nvSpPr>
          <p:spPr>
            <a:xfrm rot="5400000">
              <a:off x="2945432" y="-2713125"/>
              <a:ext cx="684917" cy="6575778"/>
            </a:xfrm>
            <a:prstGeom prst="snipRound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174044" y="-641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Property Development</a:t>
              </a:r>
              <a:endParaRPr lang="en-US" sz="4000" dirty="0">
                <a:solidFill>
                  <a:schemeClr val="bg1"/>
                </a:solidFill>
              </a:endParaRPr>
            </a:p>
          </p:txBody>
        </p:sp>
      </p:grpSp>
    </p:spTree>
    <p:extLst>
      <p:ext uri="{BB962C8B-B14F-4D97-AF65-F5344CB8AC3E}">
        <p14:creationId xmlns:p14="http://schemas.microsoft.com/office/powerpoint/2010/main" val="150403346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1630" r="1630"/>
          <a:stretch>
            <a:fillRect/>
          </a:stretch>
        </p:blipFill>
        <p:spPr>
          <a:xfrm>
            <a:off x="314881" y="1501662"/>
            <a:ext cx="8229600" cy="4525963"/>
          </a:xfrm>
        </p:spPr>
      </p:pic>
      <p:sp>
        <p:nvSpPr>
          <p:cNvPr id="3" name="Title 2"/>
          <p:cNvSpPr>
            <a:spLocks noGrp="1"/>
          </p:cNvSpPr>
          <p:nvPr>
            <p:ph type="title"/>
          </p:nvPr>
        </p:nvSpPr>
        <p:spPr/>
        <p:txBody>
          <a:bodyPr/>
          <a:lstStyle/>
          <a:p>
            <a:endParaRPr lang="en-US"/>
          </a:p>
        </p:txBody>
      </p:sp>
      <p:grpSp>
        <p:nvGrpSpPr>
          <p:cNvPr id="5" name="Group 4"/>
          <p:cNvGrpSpPr/>
          <p:nvPr/>
        </p:nvGrpSpPr>
        <p:grpSpPr>
          <a:xfrm>
            <a:off x="-1174044" y="-64195"/>
            <a:ext cx="8229600" cy="1143000"/>
            <a:chOff x="-1174044" y="-64195"/>
            <a:chExt cx="8229600" cy="1143000"/>
          </a:xfrm>
        </p:grpSpPr>
        <p:sp>
          <p:nvSpPr>
            <p:cNvPr id="6" name="Snip and Round Single Corner Rectangle 5"/>
            <p:cNvSpPr/>
            <p:nvPr/>
          </p:nvSpPr>
          <p:spPr>
            <a:xfrm rot="5400000">
              <a:off x="2945432" y="-2713125"/>
              <a:ext cx="684917" cy="6575778"/>
            </a:xfrm>
            <a:prstGeom prst="snipRound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174044" y="-641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Property Development</a:t>
              </a:r>
              <a:endParaRPr lang="en-US" sz="4000" dirty="0">
                <a:solidFill>
                  <a:schemeClr val="bg1"/>
                </a:solidFill>
              </a:endParaRPr>
            </a:p>
          </p:txBody>
        </p:sp>
      </p:grpSp>
    </p:spTree>
    <p:extLst>
      <p:ext uri="{BB962C8B-B14F-4D97-AF65-F5344CB8AC3E}">
        <p14:creationId xmlns:p14="http://schemas.microsoft.com/office/powerpoint/2010/main" val="347783593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smtClean="0"/>
              <a:t>Increased </a:t>
            </a:r>
            <a:r>
              <a:rPr lang="en-US" sz="2400" dirty="0"/>
              <a:t>rental income from mainland China driven by </a:t>
            </a:r>
            <a:r>
              <a:rPr lang="en-US" sz="2400" dirty="0" smtClean="0"/>
              <a:t> </a:t>
            </a:r>
            <a:r>
              <a:rPr lang="en-US" sz="2400" dirty="0"/>
              <a:t>h</a:t>
            </a:r>
            <a:r>
              <a:rPr lang="en-US" sz="2400" dirty="0" smtClean="0"/>
              <a:t>igher </a:t>
            </a:r>
            <a:r>
              <a:rPr lang="en-US" sz="2400" dirty="0"/>
              <a:t>rental income contribution from newly completed </a:t>
            </a:r>
            <a:r>
              <a:rPr lang="en-US" sz="2400" dirty="0" smtClean="0"/>
              <a:t>properties.</a:t>
            </a:r>
          </a:p>
          <a:p>
            <a:endParaRPr lang="en-US" sz="2400" dirty="0" smtClean="0"/>
          </a:p>
          <a:p>
            <a:endParaRPr lang="en-US" sz="2400" dirty="0" smtClean="0"/>
          </a:p>
          <a:p>
            <a:endParaRPr lang="en-US" sz="2400" dirty="0"/>
          </a:p>
        </p:txBody>
      </p:sp>
      <p:pic>
        <p:nvPicPr>
          <p:cNvPr id="7" name="Picture 6"/>
          <p:cNvPicPr>
            <a:picLocks noChangeAspect="1"/>
          </p:cNvPicPr>
          <p:nvPr/>
        </p:nvPicPr>
        <p:blipFill>
          <a:blip r:embed="rId3"/>
          <a:stretch>
            <a:fillRect/>
          </a:stretch>
        </p:blipFill>
        <p:spPr>
          <a:xfrm>
            <a:off x="653667" y="3143695"/>
            <a:ext cx="7877910" cy="1978638"/>
          </a:xfrm>
          <a:prstGeom prst="rect">
            <a:avLst/>
          </a:prstGeom>
        </p:spPr>
      </p:pic>
      <p:grpSp>
        <p:nvGrpSpPr>
          <p:cNvPr id="6" name="Group 5"/>
          <p:cNvGrpSpPr/>
          <p:nvPr/>
        </p:nvGrpSpPr>
        <p:grpSpPr>
          <a:xfrm>
            <a:off x="-1174044" y="-64195"/>
            <a:ext cx="8229600" cy="1143000"/>
            <a:chOff x="-1174044" y="-64195"/>
            <a:chExt cx="8229600" cy="1143000"/>
          </a:xfrm>
        </p:grpSpPr>
        <p:sp>
          <p:nvSpPr>
            <p:cNvPr id="8" name="Snip and Round Single Corner Rectangle 7"/>
            <p:cNvSpPr/>
            <p:nvPr/>
          </p:nvSpPr>
          <p:spPr>
            <a:xfrm rot="5400000">
              <a:off x="2945432" y="-2713125"/>
              <a:ext cx="684917" cy="6575778"/>
            </a:xfrm>
            <a:prstGeom prst="snipRound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174044" y="-641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Property Investment</a:t>
              </a:r>
              <a:endParaRPr lang="en-US" sz="4000" dirty="0">
                <a:solidFill>
                  <a:schemeClr val="bg1"/>
                </a:solidFill>
              </a:endParaRPr>
            </a:p>
          </p:txBody>
        </p:sp>
      </p:gr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00435522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2674" r="-2674"/>
          <a:stretch>
            <a:fillRect/>
          </a:stretch>
        </p:blipFill>
        <p:spPr>
          <a:xfrm>
            <a:off x="-255821" y="1417638"/>
            <a:ext cx="9514121" cy="5232400"/>
          </a:xfrm>
        </p:spPr>
      </p:pic>
      <p:grpSp>
        <p:nvGrpSpPr>
          <p:cNvPr id="5" name="Group 4"/>
          <p:cNvGrpSpPr/>
          <p:nvPr/>
        </p:nvGrpSpPr>
        <p:grpSpPr>
          <a:xfrm>
            <a:off x="-1174044" y="-64195"/>
            <a:ext cx="8229600" cy="1143000"/>
            <a:chOff x="-1174044" y="-64195"/>
            <a:chExt cx="8229600" cy="1143000"/>
          </a:xfrm>
        </p:grpSpPr>
        <p:sp>
          <p:nvSpPr>
            <p:cNvPr id="6" name="Snip and Round Single Corner Rectangle 5"/>
            <p:cNvSpPr/>
            <p:nvPr/>
          </p:nvSpPr>
          <p:spPr>
            <a:xfrm rot="5400000">
              <a:off x="2945432" y="-2713125"/>
              <a:ext cx="684917" cy="6575778"/>
            </a:xfrm>
            <a:prstGeom prst="snipRound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174044" y="-641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Property Investment</a:t>
              </a:r>
              <a:endParaRPr lang="en-US" sz="4000" dirty="0">
                <a:solidFill>
                  <a:schemeClr val="bg1"/>
                </a:solidFill>
              </a:endParaRPr>
            </a:p>
          </p:txBody>
        </p:sp>
      </p:grpSp>
      <p:sp>
        <p:nvSpPr>
          <p:cNvPr id="8" name="Rectangle 7"/>
          <p:cNvSpPr/>
          <p:nvPr/>
        </p:nvSpPr>
        <p:spPr>
          <a:xfrm>
            <a:off x="2306789" y="1840320"/>
            <a:ext cx="1079958" cy="469152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709902" y="1805760"/>
            <a:ext cx="1079958" cy="469152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71942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a:srcRect l="30940" t="911" r="24677" b="911"/>
          <a:stretch/>
        </p:blipFill>
        <p:spPr>
          <a:xfrm>
            <a:off x="0" y="0"/>
            <a:ext cx="4473222" cy="6858000"/>
          </a:xfrm>
        </p:spPr>
      </p:pic>
      <p:pic>
        <p:nvPicPr>
          <p:cNvPr id="5" name="Picture 4"/>
          <p:cNvPicPr>
            <a:picLocks noChangeAspect="1"/>
          </p:cNvPicPr>
          <p:nvPr/>
        </p:nvPicPr>
        <p:blipFill rotWithShape="1">
          <a:blip r:embed="rId3"/>
          <a:srcRect l="20574" r="30018"/>
          <a:stretch/>
        </p:blipFill>
        <p:spPr>
          <a:xfrm>
            <a:off x="4473222" y="0"/>
            <a:ext cx="4670778" cy="6858000"/>
          </a:xfrm>
          <a:prstGeom prst="rect">
            <a:avLst/>
          </a:prstGeom>
        </p:spPr>
      </p:pic>
      <p:grpSp>
        <p:nvGrpSpPr>
          <p:cNvPr id="6" name="Group 5"/>
          <p:cNvGrpSpPr/>
          <p:nvPr/>
        </p:nvGrpSpPr>
        <p:grpSpPr>
          <a:xfrm>
            <a:off x="-809546" y="5235558"/>
            <a:ext cx="4040991" cy="1072110"/>
            <a:chOff x="-1374327" y="129602"/>
            <a:chExt cx="8229600" cy="1143000"/>
          </a:xfrm>
        </p:grpSpPr>
        <p:sp>
          <p:nvSpPr>
            <p:cNvPr id="7" name="Snip and Round Single Corner Rectangle 6"/>
            <p:cNvSpPr/>
            <p:nvPr/>
          </p:nvSpPr>
          <p:spPr>
            <a:xfrm rot="5400000">
              <a:off x="3224924" y="-2551542"/>
              <a:ext cx="684917" cy="6575778"/>
            </a:xfrm>
            <a:prstGeom prst="snipRoundRect">
              <a:avLst/>
            </a:prstGeom>
            <a:solidFill>
              <a:schemeClr val="bg1">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374327" y="12960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chemeClr val="bg1"/>
                  </a:solidFill>
                </a:rPr>
                <a:t>World Financial Centre</a:t>
              </a:r>
            </a:p>
          </p:txBody>
        </p:sp>
      </p:grpSp>
      <p:grpSp>
        <p:nvGrpSpPr>
          <p:cNvPr id="9" name="Group 8"/>
          <p:cNvGrpSpPr/>
          <p:nvPr/>
        </p:nvGrpSpPr>
        <p:grpSpPr>
          <a:xfrm>
            <a:off x="5357009" y="0"/>
            <a:ext cx="4040991" cy="1072110"/>
            <a:chOff x="-857049" y="-5420823"/>
            <a:chExt cx="8229600" cy="1143000"/>
          </a:xfrm>
        </p:grpSpPr>
        <p:sp>
          <p:nvSpPr>
            <p:cNvPr id="10" name="Snip and Round Single Corner Rectangle 9"/>
            <p:cNvSpPr/>
            <p:nvPr/>
          </p:nvSpPr>
          <p:spPr>
            <a:xfrm rot="16200000">
              <a:off x="3224924" y="-8073455"/>
              <a:ext cx="684917" cy="6575779"/>
            </a:xfrm>
            <a:prstGeom prst="snipRoundRect">
              <a:avLst/>
            </a:prstGeom>
            <a:solidFill>
              <a:schemeClr val="bg1">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857049" y="-542082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FF"/>
                  </a:solidFill>
                </a:rPr>
                <a:t>Henderson Metropolitan</a:t>
              </a:r>
            </a:p>
          </p:txBody>
        </p:sp>
      </p:grpSp>
    </p:spTree>
    <p:extLst>
      <p:ext uri="{BB962C8B-B14F-4D97-AF65-F5344CB8AC3E}">
        <p14:creationId xmlns:p14="http://schemas.microsoft.com/office/powerpoint/2010/main" val="226921722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74044" y="-64195"/>
            <a:ext cx="8229600" cy="1143000"/>
            <a:chOff x="-1174044" y="-64195"/>
            <a:chExt cx="8229600" cy="1143000"/>
          </a:xfrm>
        </p:grpSpPr>
        <p:sp>
          <p:nvSpPr>
            <p:cNvPr id="6" name="Snip and Round Single Corner Rectangle 5"/>
            <p:cNvSpPr/>
            <p:nvPr/>
          </p:nvSpPr>
          <p:spPr>
            <a:xfrm rot="5400000">
              <a:off x="2945432" y="-2713125"/>
              <a:ext cx="684917" cy="6575778"/>
            </a:xfrm>
            <a:prstGeom prst="snipRoundRect">
              <a:avLst/>
            </a:prstGeom>
            <a:solidFill>
              <a:schemeClr val="tx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174044" y="-6419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rPr>
                <a:t>Property Investment</a:t>
              </a:r>
              <a:endParaRPr lang="en-US" sz="4000" dirty="0">
                <a:solidFill>
                  <a:schemeClr val="bg1"/>
                </a:solidFill>
              </a:endParaRPr>
            </a:p>
          </p:txBody>
        </p:sp>
      </p:grpSp>
      <p:graphicFrame>
        <p:nvGraphicFramePr>
          <p:cNvPr id="11" name="Content Placeholder 10"/>
          <p:cNvGraphicFramePr>
            <a:graphicFrameLocks noGrp="1"/>
          </p:cNvGraphicFramePr>
          <p:nvPr>
            <p:ph idx="1"/>
            <p:extLst>
              <p:ext uri="{D42A27DB-BD31-4B8C-83A1-F6EECF244321}">
                <p14:modId xmlns:p14="http://schemas.microsoft.com/office/powerpoint/2010/main" val="2251899192"/>
              </p:ext>
            </p:extLst>
          </p:nvPr>
        </p:nvGraphicFramePr>
        <p:xfrm>
          <a:off x="146757" y="3728157"/>
          <a:ext cx="8799688" cy="2560320"/>
        </p:xfrm>
        <a:graphic>
          <a:graphicData uri="http://schemas.openxmlformats.org/drawingml/2006/table">
            <a:tbl>
              <a:tblPr firstRow="1" bandRow="1">
                <a:tableStyleId>{69CF1AB2-1976-4502-BF36-3FF5EA218861}</a:tableStyleId>
              </a:tblPr>
              <a:tblGrid>
                <a:gridCol w="4399844"/>
                <a:gridCol w="4399844"/>
              </a:tblGrid>
              <a:tr h="198582">
                <a:tc gridSpan="2">
                  <a:txBody>
                    <a:bodyPr/>
                    <a:lstStyle/>
                    <a:p>
                      <a:pPr algn="ctr"/>
                      <a:r>
                        <a:rPr lang="en-US" dirty="0" smtClean="0"/>
                        <a:t>Major</a:t>
                      </a:r>
                      <a:r>
                        <a:rPr lang="en-US" baseline="0" dirty="0" smtClean="0"/>
                        <a:t> Tenants</a:t>
                      </a:r>
                      <a:endParaRPr lang="en-US" dirty="0"/>
                    </a:p>
                  </a:txBody>
                  <a:tcPr/>
                </a:tc>
                <a:tc hMerge="1">
                  <a:txBody>
                    <a:bodyPr/>
                    <a:lstStyle/>
                    <a:p>
                      <a:endParaRPr lang="en-US" dirty="0"/>
                    </a:p>
                  </a:txBody>
                  <a:tcPr>
                    <a:solidFill>
                      <a:schemeClr val="accent1">
                        <a:lumMod val="50000"/>
                      </a:schemeClr>
                    </a:solidFill>
                  </a:tcPr>
                </a:tc>
              </a:tr>
              <a:tr h="198582">
                <a:tc>
                  <a:txBody>
                    <a:bodyPr/>
                    <a:lstStyle/>
                    <a:p>
                      <a:r>
                        <a:rPr lang="en-US" b="1" dirty="0" smtClean="0"/>
                        <a:t>World Financial Centre, Beijing</a:t>
                      </a:r>
                      <a:endParaRPr lang="en-US" b="1" dirty="0">
                        <a:solidFill>
                          <a:schemeClr val="tx1"/>
                        </a:solidFill>
                      </a:endParaRPr>
                    </a:p>
                  </a:txBody>
                  <a:tcPr>
                    <a:solidFill>
                      <a:schemeClr val="tx2">
                        <a:lumMod val="40000"/>
                        <a:lumOff val="60000"/>
                      </a:schemeClr>
                    </a:solidFill>
                  </a:tcPr>
                </a:tc>
                <a:tc>
                  <a:txBody>
                    <a:bodyPr/>
                    <a:lstStyle/>
                    <a:p>
                      <a:r>
                        <a:rPr lang="en-US" b="1" dirty="0" smtClean="0"/>
                        <a:t>Henderson Metropolitan</a:t>
                      </a:r>
                      <a:r>
                        <a:rPr lang="en-US" b="1" baseline="0" dirty="0" smtClean="0"/>
                        <a:t>, Shanghai</a:t>
                      </a:r>
                      <a:endParaRPr lang="en-US" b="1" dirty="0">
                        <a:solidFill>
                          <a:schemeClr val="tx1"/>
                        </a:solidFill>
                      </a:endParaRPr>
                    </a:p>
                  </a:txBody>
                  <a:tcPr>
                    <a:solidFill>
                      <a:schemeClr val="tx2">
                        <a:lumMod val="40000"/>
                        <a:lumOff val="60000"/>
                      </a:schemeClr>
                    </a:solidFill>
                  </a:tcPr>
                </a:tc>
              </a:tr>
              <a:tr h="198582">
                <a:tc>
                  <a:txBody>
                    <a:bodyPr/>
                    <a:lstStyle/>
                    <a:p>
                      <a:r>
                        <a:rPr lang="en-US" sz="1800" kern="1200" dirty="0" smtClean="0">
                          <a:effectLst/>
                        </a:rPr>
                        <a:t>Standard Chartered Bank </a:t>
                      </a:r>
                      <a:endParaRPr lang="en-US" dirty="0"/>
                    </a:p>
                  </a:txBody>
                  <a:tcPr/>
                </a:tc>
                <a:tc>
                  <a:txBody>
                    <a:bodyPr/>
                    <a:lstStyle/>
                    <a:p>
                      <a:r>
                        <a:rPr lang="en-US" sz="1800" kern="1200" dirty="0" smtClean="0">
                          <a:effectLst/>
                        </a:rPr>
                        <a:t>Oracle Software </a:t>
                      </a:r>
                      <a:endParaRPr lang="en-US" dirty="0"/>
                    </a:p>
                  </a:txBody>
                  <a:tcPr/>
                </a:tc>
              </a:tr>
              <a:tr h="198582">
                <a:tc>
                  <a:txBody>
                    <a:bodyPr/>
                    <a:lstStyle/>
                    <a:p>
                      <a:r>
                        <a:rPr lang="en-US" sz="1800" kern="1200" dirty="0" smtClean="0">
                          <a:effectLst/>
                        </a:rPr>
                        <a:t>Westpac Banking Corporation </a:t>
                      </a:r>
                      <a:endParaRPr lang="en-US" dirty="0"/>
                    </a:p>
                  </a:txBody>
                  <a:tcPr/>
                </a:tc>
                <a:tc>
                  <a:txBody>
                    <a:bodyPr/>
                    <a:lstStyle/>
                    <a:p>
                      <a:r>
                        <a:rPr lang="en-US" sz="1800" kern="1200" dirty="0" smtClean="0">
                          <a:effectLst/>
                        </a:rPr>
                        <a:t>Mitsubishi </a:t>
                      </a:r>
                      <a:endParaRPr lang="en-US" dirty="0"/>
                    </a:p>
                  </a:txBody>
                  <a:tcPr/>
                </a:tc>
              </a:tr>
              <a:tr h="198582">
                <a:tc>
                  <a:txBody>
                    <a:bodyPr/>
                    <a:lstStyle/>
                    <a:p>
                      <a:r>
                        <a:rPr lang="en-US" sz="1800" kern="1200" dirty="0" smtClean="0">
                          <a:effectLst/>
                        </a:rPr>
                        <a:t>CITIC Prudential Insurance Company </a:t>
                      </a:r>
                      <a:endParaRPr lang="en-US" dirty="0"/>
                    </a:p>
                  </a:txBody>
                  <a:tcPr/>
                </a:tc>
                <a:tc>
                  <a:txBody>
                    <a:bodyPr/>
                    <a:lstStyle/>
                    <a:p>
                      <a:r>
                        <a:rPr lang="en-US" sz="1800" kern="1200" dirty="0" smtClean="0">
                          <a:effectLst/>
                        </a:rPr>
                        <a:t>Lufthansa and </a:t>
                      </a:r>
                      <a:r>
                        <a:rPr lang="en-US" sz="1800" kern="1200" dirty="0" err="1" smtClean="0">
                          <a:effectLst/>
                        </a:rPr>
                        <a:t>Dentsu</a:t>
                      </a:r>
                      <a:r>
                        <a:rPr lang="en-US" sz="1800" kern="1200" dirty="0" smtClean="0">
                          <a:effectLst/>
                        </a:rPr>
                        <a:t> </a:t>
                      </a:r>
                      <a:endParaRPr lang="en-US" dirty="0"/>
                    </a:p>
                  </a:txBody>
                  <a:tcPr/>
                </a:tc>
              </a:tr>
              <a:tr h="198582">
                <a:tc>
                  <a:txBody>
                    <a:bodyPr/>
                    <a:lstStyle/>
                    <a:p>
                      <a:r>
                        <a:rPr lang="en-US" sz="1800" kern="1200" dirty="0" smtClean="0">
                          <a:effectLst/>
                        </a:rPr>
                        <a:t>The World Economic Forum </a:t>
                      </a:r>
                      <a:endParaRPr lang="en-US" dirty="0"/>
                    </a:p>
                  </a:txBody>
                  <a:tcPr/>
                </a:tc>
                <a:tc>
                  <a:txBody>
                    <a:bodyPr/>
                    <a:lstStyle/>
                    <a:p>
                      <a:r>
                        <a:rPr lang="en-US" sz="1800" kern="1200" dirty="0" smtClean="0">
                          <a:effectLst/>
                        </a:rPr>
                        <a:t>Microsoft </a:t>
                      </a:r>
                      <a:endParaRPr lang="en-US" dirty="0"/>
                    </a:p>
                  </a:txBody>
                  <a:tcPr/>
                </a:tc>
              </a:tr>
              <a:tr h="198582">
                <a:tc>
                  <a:txBody>
                    <a:bodyPr/>
                    <a:lstStyle/>
                    <a:p>
                      <a:r>
                        <a:rPr lang="en-US" sz="1800" kern="1200" dirty="0" smtClean="0">
                          <a:effectLst/>
                        </a:rPr>
                        <a:t>RIM-Blackberry </a:t>
                      </a:r>
                      <a:endParaRPr lang="en-US" dirty="0"/>
                    </a:p>
                  </a:txBody>
                  <a:tcPr/>
                </a:tc>
                <a:tc>
                  <a:txBody>
                    <a:bodyPr/>
                    <a:lstStyle/>
                    <a:p>
                      <a:endParaRPr lang="en-US" dirty="0"/>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4147133328"/>
              </p:ext>
            </p:extLst>
          </p:nvPr>
        </p:nvGraphicFramePr>
        <p:xfrm>
          <a:off x="146757" y="1508832"/>
          <a:ext cx="8799687" cy="1810396"/>
        </p:xfrm>
        <a:graphic>
          <a:graphicData uri="http://schemas.openxmlformats.org/drawingml/2006/table">
            <a:tbl>
              <a:tblPr firstRow="1" bandRow="1">
                <a:tableStyleId>{69CF1AB2-1976-4502-BF36-3FF5EA218861}</a:tableStyleId>
              </a:tblPr>
              <a:tblGrid>
                <a:gridCol w="2915354"/>
                <a:gridCol w="2342445"/>
                <a:gridCol w="2063072"/>
                <a:gridCol w="1478816"/>
              </a:tblGrid>
              <a:tr h="628473">
                <a:tc>
                  <a:txBody>
                    <a:bodyPr/>
                    <a:lstStyle/>
                    <a:p>
                      <a:r>
                        <a:rPr lang="en-US" dirty="0" smtClean="0"/>
                        <a:t>Property </a:t>
                      </a:r>
                      <a:endParaRPr lang="en-US" dirty="0"/>
                    </a:p>
                  </a:txBody>
                  <a:tcPr/>
                </a:tc>
                <a:tc>
                  <a:txBody>
                    <a:bodyPr/>
                    <a:lstStyle/>
                    <a:p>
                      <a:r>
                        <a:rPr lang="en-US" dirty="0" smtClean="0"/>
                        <a:t>Committed</a:t>
                      </a:r>
                      <a:r>
                        <a:rPr lang="en-US" baseline="0" dirty="0" smtClean="0"/>
                        <a:t> Occupancy Rate at 30 Jun 2011</a:t>
                      </a:r>
                      <a:endParaRPr lang="en-US" dirty="0"/>
                    </a:p>
                  </a:txBody>
                  <a:tcPr/>
                </a:tc>
                <a:tc>
                  <a:txBody>
                    <a:bodyPr/>
                    <a:lstStyle/>
                    <a:p>
                      <a:r>
                        <a:rPr lang="en-US" dirty="0" smtClean="0"/>
                        <a:t>Gross rental Income for 1H</a:t>
                      </a:r>
                      <a:r>
                        <a:rPr lang="en-US" baseline="0" dirty="0" smtClean="0"/>
                        <a:t> 2011</a:t>
                      </a:r>
                      <a:endParaRPr lang="en-US" dirty="0"/>
                    </a:p>
                  </a:txBody>
                  <a:tcPr/>
                </a:tc>
                <a:tc>
                  <a:txBody>
                    <a:bodyPr/>
                    <a:lstStyle/>
                    <a:p>
                      <a:r>
                        <a:rPr lang="en-US" dirty="0" smtClean="0"/>
                        <a:t>Y-o-Y change</a:t>
                      </a:r>
                      <a:endParaRPr lang="en-US" dirty="0"/>
                    </a:p>
                  </a:txBody>
                  <a:tcPr/>
                </a:tc>
              </a:tr>
              <a:tr h="530236">
                <a:tc>
                  <a:txBody>
                    <a:bodyPr/>
                    <a:lstStyle/>
                    <a:p>
                      <a:r>
                        <a:rPr lang="en-US" dirty="0" smtClean="0"/>
                        <a:t>World Financial Centre</a:t>
                      </a:r>
                      <a:endParaRPr lang="en-US" dirty="0"/>
                    </a:p>
                  </a:txBody>
                  <a:tcPr/>
                </a:tc>
                <a:tc>
                  <a:txBody>
                    <a:bodyPr/>
                    <a:lstStyle/>
                    <a:p>
                      <a:r>
                        <a:rPr lang="en-US" dirty="0" smtClean="0"/>
                        <a:t>83%</a:t>
                      </a:r>
                      <a:endParaRPr lang="en-US" dirty="0"/>
                    </a:p>
                  </a:txBody>
                  <a:tcPr/>
                </a:tc>
                <a:tc>
                  <a:txBody>
                    <a:bodyPr/>
                    <a:lstStyle/>
                    <a:p>
                      <a:r>
                        <a:rPr lang="en-US" dirty="0" smtClean="0"/>
                        <a:t>HK $ 156 Million</a:t>
                      </a:r>
                      <a:endParaRPr lang="en-US" dirty="0"/>
                    </a:p>
                  </a:txBody>
                  <a:tcPr/>
                </a:tc>
                <a:tc>
                  <a:txBody>
                    <a:bodyPr/>
                    <a:lstStyle/>
                    <a:p>
                      <a:r>
                        <a:rPr lang="en-US" dirty="0" smtClean="0"/>
                        <a:t>+302%</a:t>
                      </a:r>
                      <a:endParaRPr lang="en-US" dirty="0"/>
                    </a:p>
                  </a:txBody>
                  <a:tcPr/>
                </a:tc>
              </a:tr>
              <a:tr h="355597">
                <a:tc>
                  <a:txBody>
                    <a:bodyPr/>
                    <a:lstStyle/>
                    <a:p>
                      <a:r>
                        <a:rPr lang="en-US" dirty="0" smtClean="0"/>
                        <a:t>Henderson Metropolitan</a:t>
                      </a:r>
                    </a:p>
                    <a:p>
                      <a:endParaRPr lang="en-US" dirty="0"/>
                    </a:p>
                  </a:txBody>
                  <a:tcPr/>
                </a:tc>
                <a:tc>
                  <a:txBody>
                    <a:bodyPr/>
                    <a:lstStyle/>
                    <a:p>
                      <a:r>
                        <a:rPr lang="en-US" dirty="0" smtClean="0"/>
                        <a:t>96%</a:t>
                      </a:r>
                      <a:endParaRPr lang="en-US" dirty="0"/>
                    </a:p>
                  </a:txBody>
                  <a:tcPr/>
                </a:tc>
                <a:tc>
                  <a:txBody>
                    <a:bodyPr/>
                    <a:lstStyle/>
                    <a:p>
                      <a:r>
                        <a:rPr lang="en-US" dirty="0" smtClean="0"/>
                        <a:t>HK</a:t>
                      </a:r>
                      <a:r>
                        <a:rPr lang="en-US" baseline="0" dirty="0" smtClean="0"/>
                        <a:t> 54 Million</a:t>
                      </a:r>
                      <a:endParaRPr lang="en-US" dirty="0"/>
                    </a:p>
                  </a:txBody>
                  <a:tcPr/>
                </a:tc>
                <a:tc>
                  <a:txBody>
                    <a:bodyPr/>
                    <a:lstStyle/>
                    <a:p>
                      <a:r>
                        <a:rPr lang="en-US" dirty="0" smtClean="0"/>
                        <a:t>n/a</a:t>
                      </a:r>
                      <a:endParaRPr lang="en-US" dirty="0"/>
                    </a:p>
                  </a:txBody>
                  <a:tcPr/>
                </a:tc>
              </a:tr>
            </a:tbl>
          </a:graphicData>
        </a:graphic>
      </p:graphicFrame>
    </p:spTree>
    <p:extLst>
      <p:ext uri="{BB962C8B-B14F-4D97-AF65-F5344CB8AC3E}">
        <p14:creationId xmlns:p14="http://schemas.microsoft.com/office/powerpoint/2010/main" val="38932744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 5 Year Financial Comparison</a:t>
            </a:r>
            <a:endParaRPr lang="zh-CN" altLang="en-US" dirty="0"/>
          </a:p>
        </p:txBody>
      </p:sp>
      <p:pic>
        <p:nvPicPr>
          <p:cNvPr id="8" name="Content Placeholder 7"/>
          <p:cNvPicPr>
            <a:picLocks noGrp="1" noChangeAspect="1"/>
          </p:cNvPicPr>
          <p:nvPr>
            <p:ph idx="1"/>
          </p:nvPr>
        </p:nvPicPr>
        <p:blipFill>
          <a:blip r:embed="rId3"/>
          <a:srcRect l="-6990" r="-6990"/>
          <a:stretch>
            <a:fillRect/>
          </a:stretch>
        </p:blipFill>
        <p:spPr>
          <a:xfrm>
            <a:off x="0" y="1262416"/>
            <a:ext cx="4905572" cy="2674584"/>
          </a:xfrm>
        </p:spPr>
      </p:pic>
      <p:pic>
        <p:nvPicPr>
          <p:cNvPr id="4" name="Picture 3"/>
          <p:cNvPicPr>
            <a:picLocks noChangeAspect="1"/>
          </p:cNvPicPr>
          <p:nvPr/>
        </p:nvPicPr>
        <p:blipFill>
          <a:blip r:embed="rId4"/>
          <a:stretch>
            <a:fillRect/>
          </a:stretch>
        </p:blipFill>
        <p:spPr>
          <a:xfrm>
            <a:off x="8256113" y="0"/>
            <a:ext cx="861373" cy="891521"/>
          </a:xfrm>
          <a:prstGeom prst="rect">
            <a:avLst/>
          </a:prstGeom>
        </p:spPr>
      </p:pic>
      <p:pic>
        <p:nvPicPr>
          <p:cNvPr id="5" name="Content Placeholder 4"/>
          <p:cNvPicPr>
            <a:picLocks noChangeAspect="1"/>
          </p:cNvPicPr>
          <p:nvPr/>
        </p:nvPicPr>
        <p:blipFill>
          <a:blip r:embed="rId5"/>
          <a:srcRect l="-8006" r="-8006"/>
          <a:stretch>
            <a:fillRect/>
          </a:stretch>
        </p:blipFill>
        <p:spPr>
          <a:xfrm>
            <a:off x="4536492" y="1262416"/>
            <a:ext cx="4635731" cy="2674584"/>
          </a:xfrm>
          <a:prstGeom prst="rect">
            <a:avLst/>
          </a:prstGeom>
        </p:spPr>
      </p:pic>
      <p:pic>
        <p:nvPicPr>
          <p:cNvPr id="6" name="Content Placeholder 3"/>
          <p:cNvPicPr>
            <a:picLocks noChangeAspect="1"/>
          </p:cNvPicPr>
          <p:nvPr/>
        </p:nvPicPr>
        <p:blipFill>
          <a:blip r:embed="rId6"/>
          <a:srcRect l="-8533" r="-8533"/>
          <a:stretch>
            <a:fillRect/>
          </a:stretch>
        </p:blipFill>
        <p:spPr>
          <a:xfrm>
            <a:off x="-56445" y="4056416"/>
            <a:ext cx="5004350" cy="2618139"/>
          </a:xfrm>
          <a:prstGeom prst="rect">
            <a:avLst/>
          </a:prstGeom>
        </p:spPr>
      </p:pic>
      <p:pic>
        <p:nvPicPr>
          <p:cNvPr id="7" name="Content Placeholder 4"/>
          <p:cNvPicPr>
            <a:picLocks noChangeAspect="1"/>
          </p:cNvPicPr>
          <p:nvPr/>
        </p:nvPicPr>
        <p:blipFill>
          <a:blip r:embed="rId7"/>
          <a:srcRect l="-8060" r="-8060"/>
          <a:stretch>
            <a:fillRect/>
          </a:stretch>
        </p:blipFill>
        <p:spPr>
          <a:xfrm>
            <a:off x="4536492" y="4056417"/>
            <a:ext cx="4720398" cy="2618138"/>
          </a:xfrm>
          <a:prstGeom prst="rect">
            <a:avLst/>
          </a:prstGeom>
        </p:spPr>
      </p:pic>
    </p:spTree>
    <p:extLst>
      <p:ext uri="{BB962C8B-B14F-4D97-AF65-F5344CB8AC3E}">
        <p14:creationId xmlns:p14="http://schemas.microsoft.com/office/powerpoint/2010/main" val="51892610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6269" y="2024353"/>
            <a:ext cx="6816288" cy="3944647"/>
          </a:xfrm>
          <a:prstGeom prst="rect">
            <a:avLst/>
          </a:prstGeom>
        </p:spPr>
      </p:pic>
      <p:sp>
        <p:nvSpPr>
          <p:cNvPr id="5" name="Rectangle 4"/>
          <p:cNvSpPr/>
          <p:nvPr/>
        </p:nvSpPr>
        <p:spPr>
          <a:xfrm>
            <a:off x="1230902" y="431745"/>
            <a:ext cx="6851655" cy="707886"/>
          </a:xfrm>
          <a:prstGeom prst="rect">
            <a:avLst/>
          </a:prstGeom>
        </p:spPr>
        <p:txBody>
          <a:bodyPr wrap="none">
            <a:spAutoFit/>
          </a:bodyPr>
          <a:lstStyle/>
          <a:p>
            <a:r>
              <a:rPr lang="en-US" sz="4000" dirty="0"/>
              <a:t>Fiver Year Financial Comparison</a:t>
            </a:r>
          </a:p>
        </p:txBody>
      </p:sp>
      <p:pic>
        <p:nvPicPr>
          <p:cNvPr id="6" name="Picture 5"/>
          <p:cNvPicPr>
            <a:picLocks noChangeAspect="1"/>
          </p:cNvPicPr>
          <p:nvPr/>
        </p:nvPicPr>
        <p:blipFill>
          <a:blip r:embed="rId3"/>
          <a:stretch>
            <a:fillRect/>
          </a:stretch>
        </p:blipFill>
        <p:spPr>
          <a:xfrm>
            <a:off x="8256113" y="0"/>
            <a:ext cx="861373" cy="891521"/>
          </a:xfrm>
          <a:prstGeom prst="rect">
            <a:avLst/>
          </a:prstGeom>
        </p:spPr>
      </p:pic>
    </p:spTree>
    <p:extLst>
      <p:ext uri="{BB962C8B-B14F-4D97-AF65-F5344CB8AC3E}">
        <p14:creationId xmlns:p14="http://schemas.microsoft.com/office/powerpoint/2010/main" val="365223765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88322" y="5533267"/>
            <a:ext cx="5397947" cy="707886"/>
          </a:xfrm>
          <a:prstGeom prst="rect">
            <a:avLst/>
          </a:prstGeom>
          <a:noFill/>
        </p:spPr>
        <p:txBody>
          <a:bodyPr wrap="square" rtlCol="0">
            <a:spAutoFit/>
          </a:bodyPr>
          <a:lstStyle/>
          <a:p>
            <a:r>
              <a:rPr lang="en-US" sz="4000" b="1" dirty="0" smtClean="0"/>
              <a:t>MANAGEMENT</a:t>
            </a:r>
            <a:endParaRPr lang="en-US" sz="4000" b="1" dirty="0"/>
          </a:p>
        </p:txBody>
      </p:sp>
      <p:pic>
        <p:nvPicPr>
          <p:cNvPr id="5" name="Picture 4"/>
          <p:cNvPicPr>
            <a:picLocks noChangeAspect="1"/>
          </p:cNvPicPr>
          <p:nvPr/>
        </p:nvPicPr>
        <p:blipFill>
          <a:blip r:embed="rId3"/>
          <a:stretch>
            <a:fillRect/>
          </a:stretch>
        </p:blipFill>
        <p:spPr>
          <a:xfrm>
            <a:off x="0" y="0"/>
            <a:ext cx="9144000" cy="5186312"/>
          </a:xfrm>
          <a:prstGeom prst="rect">
            <a:avLst/>
          </a:prstGeom>
        </p:spPr>
      </p:pic>
    </p:spTree>
    <p:extLst>
      <p:ext uri="{BB962C8B-B14F-4D97-AF65-F5344CB8AC3E}">
        <p14:creationId xmlns:p14="http://schemas.microsoft.com/office/powerpoint/2010/main" val="8609406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0"/>
            <a:ext cx="7772400" cy="1470025"/>
          </a:xfrm>
        </p:spPr>
        <p:txBody>
          <a:bodyPr>
            <a:normAutofit/>
          </a:bodyPr>
          <a:lstStyle/>
          <a:p>
            <a:r>
              <a:rPr lang="en-US" altLang="zh-HK" sz="8800" dirty="0" smtClean="0">
                <a:solidFill>
                  <a:schemeClr val="bg1"/>
                </a:solidFill>
              </a:rPr>
              <a:t>CHINA</a:t>
            </a:r>
            <a:endParaRPr lang="zh-HK" altLang="en-US" sz="8800" dirty="0">
              <a:solidFill>
                <a:schemeClr val="bg1"/>
              </a:solidFill>
            </a:endParaRPr>
          </a:p>
        </p:txBody>
      </p:sp>
    </p:spTree>
    <p:extLst>
      <p:ext uri="{BB962C8B-B14F-4D97-AF65-F5344CB8AC3E}">
        <p14:creationId xmlns:p14="http://schemas.microsoft.com/office/powerpoint/2010/main" val="38607986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of Director</a:t>
            </a:r>
            <a:endParaRPr lang="en-US" dirty="0"/>
          </a:p>
        </p:txBody>
      </p:sp>
      <p:pic>
        <p:nvPicPr>
          <p:cNvPr id="6" name="Content Placeholder 5"/>
          <p:cNvPicPr>
            <a:picLocks noGrp="1" noChangeAspect="1"/>
          </p:cNvPicPr>
          <p:nvPr>
            <p:ph idx="1"/>
          </p:nvPr>
        </p:nvPicPr>
        <p:blipFill>
          <a:blip r:embed="rId2"/>
          <a:srcRect l="-95078" r="-95078"/>
          <a:stretch>
            <a:fillRect/>
          </a:stretch>
        </p:blipFill>
        <p:spPr>
          <a:xfrm>
            <a:off x="-1746966" y="1735121"/>
            <a:ext cx="7698501" cy="4233879"/>
          </a:xfrm>
        </p:spPr>
      </p:pic>
      <p:pic>
        <p:nvPicPr>
          <p:cNvPr id="7" name="Picture 6"/>
          <p:cNvPicPr>
            <a:picLocks noChangeAspect="1"/>
          </p:cNvPicPr>
          <p:nvPr/>
        </p:nvPicPr>
        <p:blipFill>
          <a:blip r:embed="rId3"/>
          <a:stretch>
            <a:fillRect/>
          </a:stretch>
        </p:blipFill>
        <p:spPr>
          <a:xfrm>
            <a:off x="3570285" y="1735121"/>
            <a:ext cx="2126302" cy="1298768"/>
          </a:xfrm>
          <a:prstGeom prst="rect">
            <a:avLst/>
          </a:prstGeom>
        </p:spPr>
      </p:pic>
      <p:pic>
        <p:nvPicPr>
          <p:cNvPr id="8" name="Picture 7"/>
          <p:cNvPicPr>
            <a:picLocks noChangeAspect="1"/>
          </p:cNvPicPr>
          <p:nvPr/>
        </p:nvPicPr>
        <p:blipFill>
          <a:blip r:embed="rId4"/>
          <a:stretch>
            <a:fillRect/>
          </a:stretch>
        </p:blipFill>
        <p:spPr>
          <a:xfrm>
            <a:off x="5852757" y="1735120"/>
            <a:ext cx="3051354" cy="1127396"/>
          </a:xfrm>
          <a:prstGeom prst="rect">
            <a:avLst/>
          </a:prstGeom>
        </p:spPr>
      </p:pic>
      <p:pic>
        <p:nvPicPr>
          <p:cNvPr id="9" name="Picture 8"/>
          <p:cNvPicPr>
            <a:picLocks noChangeAspect="1"/>
          </p:cNvPicPr>
          <p:nvPr/>
        </p:nvPicPr>
        <p:blipFill>
          <a:blip r:embed="rId5"/>
          <a:stretch>
            <a:fillRect/>
          </a:stretch>
        </p:blipFill>
        <p:spPr>
          <a:xfrm>
            <a:off x="8256113" y="0"/>
            <a:ext cx="861373" cy="891521"/>
          </a:xfrm>
          <a:prstGeom prst="rect">
            <a:avLst/>
          </a:prstGeom>
        </p:spPr>
      </p:pic>
    </p:spTree>
    <p:extLst>
      <p:ext uri="{BB962C8B-B14F-4D97-AF65-F5344CB8AC3E}">
        <p14:creationId xmlns:p14="http://schemas.microsoft.com/office/powerpoint/2010/main" val="368571936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Organizational Structure</a:t>
            </a:r>
            <a:endParaRPr lang="en-US" dirty="0"/>
          </a:p>
        </p:txBody>
      </p:sp>
      <p:pic>
        <p:nvPicPr>
          <p:cNvPr id="4" name="Content Placeholder 3"/>
          <p:cNvPicPr>
            <a:picLocks noGrp="1" noChangeAspect="1"/>
          </p:cNvPicPr>
          <p:nvPr>
            <p:ph idx="1"/>
          </p:nvPr>
        </p:nvPicPr>
        <p:blipFill>
          <a:blip r:embed="rId2"/>
          <a:srcRect l="-12362" r="-12362"/>
          <a:stretch>
            <a:fillRect/>
          </a:stretch>
        </p:blipFill>
        <p:spPr>
          <a:xfrm>
            <a:off x="174978" y="1600200"/>
            <a:ext cx="8969022" cy="4932617"/>
          </a:xfrm>
        </p:spPr>
      </p:pic>
    </p:spTree>
    <p:extLst>
      <p:ext uri="{BB962C8B-B14F-4D97-AF65-F5344CB8AC3E}">
        <p14:creationId xmlns:p14="http://schemas.microsoft.com/office/powerpoint/2010/main" val="297901909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prstClr val="black"/>
                </a:solidFill>
              </a:rPr>
              <a:t>Disclosure of Interest- Long Positions in Shares</a:t>
            </a:r>
            <a:br>
              <a:rPr lang="en-US" sz="3200" dirty="0">
                <a:solidFill>
                  <a:prstClr val="black"/>
                </a:solidFill>
              </a:rPr>
            </a:br>
            <a:endParaRPr lang="en-US" sz="3200" dirty="0"/>
          </a:p>
        </p:txBody>
      </p:sp>
      <p:pic>
        <p:nvPicPr>
          <p:cNvPr id="5" name="Content Placeholder 4"/>
          <p:cNvPicPr>
            <a:picLocks noGrp="1" noChangeAspect="1"/>
          </p:cNvPicPr>
          <p:nvPr>
            <p:ph idx="1"/>
          </p:nvPr>
        </p:nvPicPr>
        <p:blipFill>
          <a:blip r:embed="rId3"/>
          <a:srcRect l="-4465" r="-4465"/>
          <a:stretch>
            <a:fillRect/>
          </a:stretch>
        </p:blipFill>
        <p:spPr>
          <a:xfrm>
            <a:off x="128775" y="1417638"/>
            <a:ext cx="8558025" cy="4706584"/>
          </a:xfrm>
        </p:spPr>
      </p:pic>
    </p:spTree>
    <p:extLst>
      <p:ext uri="{BB962C8B-B14F-4D97-AF65-F5344CB8AC3E}">
        <p14:creationId xmlns:p14="http://schemas.microsoft.com/office/powerpoint/2010/main" val="301776928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标题 1"/>
          <p:cNvSpPr>
            <a:spLocks noGrp="1"/>
          </p:cNvSpPr>
          <p:nvPr>
            <p:ph type="title"/>
          </p:nvPr>
        </p:nvSpPr>
        <p:spPr>
          <a:xfrm>
            <a:off x="755650" y="333375"/>
            <a:ext cx="7354888" cy="596900"/>
          </a:xfrm>
        </p:spPr>
        <p:txBody>
          <a:bodyPr>
            <a:normAutofit fontScale="90000"/>
          </a:bodyPr>
          <a:lstStyle/>
          <a:p>
            <a:pPr algn="ctr"/>
            <a:r>
              <a:rPr lang="en-US" altLang="zh-CN" sz="4000" b="0" dirty="0" smtClean="0"/>
              <a:t>      Management Team</a:t>
            </a:r>
            <a:endParaRPr lang="zh-CN" altLang="en-US" sz="4000" b="0" dirty="0" smtClean="0"/>
          </a:p>
        </p:txBody>
      </p:sp>
      <p:pic>
        <p:nvPicPr>
          <p:cNvPr id="3" name="Content Placeholder 2"/>
          <p:cNvPicPr>
            <a:picLocks noGrp="1" noChangeAspect="1"/>
          </p:cNvPicPr>
          <p:nvPr>
            <p:ph idx="1"/>
          </p:nvPr>
        </p:nvPicPr>
        <p:blipFill>
          <a:blip r:embed="rId2"/>
          <a:srcRect l="-7923" r="-7923"/>
          <a:stretch>
            <a:fillRect/>
          </a:stretch>
        </p:blipFill>
        <p:spPr>
          <a:xfrm>
            <a:off x="445149" y="1484313"/>
            <a:ext cx="3990273" cy="4568987"/>
          </a:xfrm>
        </p:spPr>
      </p:pic>
      <p:sp>
        <p:nvSpPr>
          <p:cNvPr id="137220" name="文本占位符 7"/>
          <p:cNvSpPr>
            <a:spLocks noGrp="1"/>
          </p:cNvSpPr>
          <p:nvPr>
            <p:ph type="body" sz="half" idx="2"/>
          </p:nvPr>
        </p:nvSpPr>
        <p:spPr>
          <a:xfrm>
            <a:off x="4500563" y="1484313"/>
            <a:ext cx="4248150" cy="4764087"/>
          </a:xfrm>
        </p:spPr>
        <p:txBody>
          <a:bodyPr/>
          <a:lstStyle/>
          <a:p>
            <a:r>
              <a:rPr lang="en-US" altLang="zh-CN" sz="2800" dirty="0" smtClean="0"/>
              <a:t>Lee </a:t>
            </a:r>
            <a:r>
              <a:rPr lang="en-US" altLang="zh-CN" sz="2800" dirty="0" err="1" smtClean="0"/>
              <a:t>Shau</a:t>
            </a:r>
            <a:r>
              <a:rPr lang="en-US" altLang="zh-CN" sz="2800" dirty="0" smtClean="0"/>
              <a:t> </a:t>
            </a:r>
            <a:r>
              <a:rPr lang="en-US" altLang="zh-CN" sz="2800" dirty="0" err="1" smtClean="0"/>
              <a:t>Kee</a:t>
            </a:r>
            <a:endParaRPr lang="en-US" altLang="zh-CN" sz="2800" dirty="0" smtClean="0"/>
          </a:p>
          <a:p>
            <a:pPr>
              <a:buFontTx/>
              <a:buChar char="-"/>
            </a:pPr>
            <a:r>
              <a:rPr lang="en-US" altLang="zh-CN" sz="2400" dirty="0" smtClean="0"/>
              <a:t> founder &amp; chairman</a:t>
            </a:r>
          </a:p>
          <a:p>
            <a:pPr>
              <a:buFontTx/>
              <a:buChar char="-"/>
            </a:pPr>
            <a:r>
              <a:rPr lang="en-US" altLang="zh-CN" sz="2400" dirty="0" smtClean="0"/>
              <a:t> 84 years old</a:t>
            </a:r>
          </a:p>
          <a:p>
            <a:pPr>
              <a:buFontTx/>
              <a:buChar char="-"/>
            </a:pPr>
            <a:r>
              <a:rPr lang="en-US" altLang="zh-CN" sz="2400" dirty="0" smtClean="0"/>
              <a:t> vice chairman of Sun Hung Kai Properties Limited</a:t>
            </a:r>
          </a:p>
          <a:p>
            <a:r>
              <a:rPr lang="en-US" altLang="zh-CN" sz="2400" dirty="0" smtClean="0"/>
              <a:t>- more than 50 years experience    in property development  </a:t>
            </a:r>
          </a:p>
          <a:p>
            <a:pPr>
              <a:buFontTx/>
              <a:buChar char="-"/>
            </a:pPr>
            <a:r>
              <a:rPr lang="en-US" altLang="zh-CN" sz="2400" dirty="0" smtClean="0"/>
              <a:t>4</a:t>
            </a:r>
            <a:r>
              <a:rPr lang="en-US" altLang="zh-CN" sz="2400" baseline="30000" dirty="0" smtClean="0"/>
              <a:t>rd</a:t>
            </a:r>
            <a:r>
              <a:rPr lang="en-US" altLang="zh-CN" sz="2400" dirty="0" smtClean="0"/>
              <a:t> richest person in Hong Kong</a:t>
            </a:r>
          </a:p>
          <a:p>
            <a:pPr>
              <a:buFontTx/>
              <a:buChar char="-"/>
            </a:pPr>
            <a:r>
              <a:rPr lang="en-US" altLang="zh-CN" sz="2400" dirty="0" smtClean="0"/>
              <a:t>Net worth US$ 19.5 Billion</a:t>
            </a:r>
          </a:p>
          <a:p>
            <a:pPr>
              <a:buFontTx/>
              <a:buChar char="-"/>
            </a:pPr>
            <a:endParaRPr lang="zh-CN" altLang="en-US" sz="2400" dirty="0" smtClean="0"/>
          </a:p>
        </p:txBody>
      </p:sp>
      <p:pic>
        <p:nvPicPr>
          <p:cNvPr id="7" name="Picture 6"/>
          <p:cNvPicPr>
            <a:picLocks noChangeAspect="1"/>
          </p:cNvPicPr>
          <p:nvPr/>
        </p:nvPicPr>
        <p:blipFill>
          <a:blip r:embed="rId3"/>
          <a:stretch>
            <a:fillRect/>
          </a:stretch>
        </p:blipFill>
        <p:spPr>
          <a:xfrm>
            <a:off x="8256113" y="0"/>
            <a:ext cx="861373" cy="891521"/>
          </a:xfrm>
          <a:prstGeom prst="rect">
            <a:avLst/>
          </a:prstGeom>
        </p:spPr>
      </p:pic>
    </p:spTree>
    <p:extLst>
      <p:ext uri="{BB962C8B-B14F-4D97-AF65-F5344CB8AC3E}">
        <p14:creationId xmlns:p14="http://schemas.microsoft.com/office/powerpoint/2010/main" val="329638371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标题 1"/>
          <p:cNvSpPr>
            <a:spLocks noGrp="1"/>
          </p:cNvSpPr>
          <p:nvPr>
            <p:ph type="title"/>
          </p:nvPr>
        </p:nvSpPr>
        <p:spPr>
          <a:xfrm>
            <a:off x="755650" y="333375"/>
            <a:ext cx="7354888" cy="596900"/>
          </a:xfrm>
        </p:spPr>
        <p:txBody>
          <a:bodyPr>
            <a:normAutofit fontScale="90000"/>
          </a:bodyPr>
          <a:lstStyle/>
          <a:p>
            <a:pPr algn="ctr"/>
            <a:r>
              <a:rPr lang="en-US" altLang="zh-CN" sz="4000" b="0" smtClean="0"/>
              <a:t>Board of Directors</a:t>
            </a:r>
            <a:endParaRPr lang="zh-CN" altLang="en-US" sz="4000" b="0" smtClean="0"/>
          </a:p>
        </p:txBody>
      </p:sp>
      <p:sp>
        <p:nvSpPr>
          <p:cNvPr id="138243" name="文本占位符 7"/>
          <p:cNvSpPr>
            <a:spLocks noGrp="1"/>
          </p:cNvSpPr>
          <p:nvPr>
            <p:ph type="body" sz="half" idx="2"/>
          </p:nvPr>
        </p:nvSpPr>
        <p:spPr>
          <a:xfrm>
            <a:off x="4500563" y="1484313"/>
            <a:ext cx="4248150" cy="4764087"/>
          </a:xfrm>
        </p:spPr>
        <p:txBody>
          <a:bodyPr/>
          <a:lstStyle/>
          <a:p>
            <a:pPr>
              <a:lnSpc>
                <a:spcPct val="80000"/>
              </a:lnSpc>
            </a:pPr>
            <a:r>
              <a:rPr lang="en-US" altLang="zh-CN" sz="2800" smtClean="0">
                <a:cs typeface="Arial" charset="0"/>
              </a:rPr>
              <a:t>Lee Ka Kit</a:t>
            </a:r>
            <a:r>
              <a:rPr lang="en-US" altLang="zh-CN" sz="2800" smtClean="0"/>
              <a:t> (Son)</a:t>
            </a:r>
          </a:p>
          <a:p>
            <a:pPr>
              <a:lnSpc>
                <a:spcPct val="80000"/>
              </a:lnSpc>
              <a:buFontTx/>
              <a:buChar char="-"/>
            </a:pPr>
            <a:r>
              <a:rPr lang="en-CA" altLang="zh-CN" sz="2200" smtClean="0">
                <a:cs typeface="Arial" charset="0"/>
              </a:rPr>
              <a:t> Executive director &amp; Vice Chairman</a:t>
            </a:r>
          </a:p>
          <a:p>
            <a:pPr>
              <a:lnSpc>
                <a:spcPct val="80000"/>
              </a:lnSpc>
              <a:buFontTx/>
              <a:buChar char="-"/>
            </a:pPr>
            <a:r>
              <a:rPr lang="en-US" altLang="zh-CN" sz="2200" smtClean="0">
                <a:cs typeface="Arial" charset="0"/>
              </a:rPr>
              <a:t> Vice chairman of Henderson Investment Limited </a:t>
            </a:r>
          </a:p>
          <a:p>
            <a:pPr>
              <a:lnSpc>
                <a:spcPct val="80000"/>
              </a:lnSpc>
              <a:buFontTx/>
              <a:buChar char="-"/>
            </a:pPr>
            <a:r>
              <a:rPr lang="en-US" altLang="zh-CN" sz="2200" smtClean="0">
                <a:cs typeface="Arial" charset="0"/>
              </a:rPr>
              <a:t> Director of The Hong Kong and China Gas Company Limited</a:t>
            </a:r>
            <a:endParaRPr lang="en-CA" altLang="zh-CN" sz="2200" smtClean="0">
              <a:cs typeface="Arial" charset="0"/>
            </a:endParaRPr>
          </a:p>
          <a:p>
            <a:pPr>
              <a:lnSpc>
                <a:spcPct val="80000"/>
              </a:lnSpc>
            </a:pPr>
            <a:r>
              <a:rPr lang="en-US" altLang="zh-CN" sz="2200" smtClean="0">
                <a:cs typeface="Arial" charset="0"/>
              </a:rPr>
              <a:t>- National Committee Member of the Chinese People’s Political Consultative Conference, PRC,</a:t>
            </a:r>
          </a:p>
          <a:p>
            <a:pPr>
              <a:lnSpc>
                <a:spcPct val="80000"/>
              </a:lnSpc>
            </a:pPr>
            <a:r>
              <a:rPr lang="en-US" altLang="zh-CN" sz="2200" smtClean="0">
                <a:cs typeface="Arial" charset="0"/>
              </a:rPr>
              <a:t>- Educated in the United Kingdom</a:t>
            </a:r>
          </a:p>
          <a:p>
            <a:pPr>
              <a:lnSpc>
                <a:spcPct val="80000"/>
              </a:lnSpc>
            </a:pPr>
            <a:r>
              <a:rPr lang="en-US" altLang="zh-CN" sz="2200" smtClean="0">
                <a:cs typeface="Arial" charset="0"/>
              </a:rPr>
              <a:t>- Awarded an Honorary University Fellowship by The University of Hong Kong in 2009. </a:t>
            </a:r>
          </a:p>
          <a:p>
            <a:pPr>
              <a:lnSpc>
                <a:spcPct val="80000"/>
              </a:lnSpc>
              <a:buFontTx/>
              <a:buChar char="-"/>
            </a:pPr>
            <a:endParaRPr lang="zh-CN" altLang="en-US" sz="2200" smtClean="0"/>
          </a:p>
        </p:txBody>
      </p:sp>
      <p:pic>
        <p:nvPicPr>
          <p:cNvPr id="138244" name="Picture 56"/>
          <p:cNvPicPr>
            <a:picLocks noChangeAspect="1" noChangeArrowheads="1"/>
          </p:cNvPicPr>
          <p:nvPr/>
        </p:nvPicPr>
        <p:blipFill>
          <a:blip r:embed="rId2" cstate="print"/>
          <a:srcRect/>
          <a:stretch>
            <a:fillRect/>
          </a:stretch>
        </p:blipFill>
        <p:spPr bwMode="auto">
          <a:xfrm>
            <a:off x="468313" y="1125538"/>
            <a:ext cx="2998787" cy="4319587"/>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8256113" y="0"/>
            <a:ext cx="861373" cy="891521"/>
          </a:xfrm>
          <a:prstGeom prst="rect">
            <a:avLst/>
          </a:prstGeom>
        </p:spPr>
      </p:pic>
    </p:spTree>
    <p:extLst>
      <p:ext uri="{BB962C8B-B14F-4D97-AF65-F5344CB8AC3E}">
        <p14:creationId xmlns:p14="http://schemas.microsoft.com/office/powerpoint/2010/main" val="264482661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标题 1"/>
          <p:cNvSpPr>
            <a:spLocks noGrp="1"/>
          </p:cNvSpPr>
          <p:nvPr>
            <p:ph type="title"/>
          </p:nvPr>
        </p:nvSpPr>
        <p:spPr>
          <a:xfrm>
            <a:off x="755650" y="333375"/>
            <a:ext cx="7354888" cy="596900"/>
          </a:xfrm>
        </p:spPr>
        <p:txBody>
          <a:bodyPr>
            <a:normAutofit fontScale="90000"/>
          </a:bodyPr>
          <a:lstStyle/>
          <a:p>
            <a:pPr algn="ctr"/>
            <a:r>
              <a:rPr lang="en-US" altLang="zh-CN" sz="4000" b="0" smtClean="0"/>
              <a:t>Board of Directors</a:t>
            </a:r>
            <a:endParaRPr lang="zh-CN" altLang="en-US" sz="4000" b="0" smtClean="0"/>
          </a:p>
        </p:txBody>
      </p:sp>
      <p:sp>
        <p:nvSpPr>
          <p:cNvPr id="139267" name="文本占位符 7"/>
          <p:cNvSpPr>
            <a:spLocks noGrp="1"/>
          </p:cNvSpPr>
          <p:nvPr>
            <p:ph type="body" sz="half" idx="2"/>
          </p:nvPr>
        </p:nvSpPr>
        <p:spPr>
          <a:xfrm>
            <a:off x="4500563" y="1484313"/>
            <a:ext cx="4248150" cy="4764087"/>
          </a:xfrm>
        </p:spPr>
        <p:txBody>
          <a:bodyPr/>
          <a:lstStyle/>
          <a:p>
            <a:r>
              <a:rPr lang="en-US" altLang="zh-CN" sz="2800" smtClean="0"/>
              <a:t>Lee Ka Shing (Son)</a:t>
            </a:r>
          </a:p>
          <a:p>
            <a:pPr>
              <a:buFontTx/>
              <a:buChar char="-"/>
            </a:pPr>
            <a:r>
              <a:rPr lang="en-CA" altLang="zh-CN" sz="2400" smtClean="0">
                <a:cs typeface="Arial" charset="0"/>
              </a:rPr>
              <a:t> Executive director &amp; Vice Chairman</a:t>
            </a:r>
            <a:r>
              <a:rPr lang="en-US" altLang="zh-CN" sz="2400" smtClean="0">
                <a:cs typeface="Arial" charset="0"/>
              </a:rPr>
              <a:t> </a:t>
            </a:r>
          </a:p>
          <a:p>
            <a:pPr>
              <a:buFontTx/>
              <a:buChar char="-"/>
            </a:pPr>
            <a:r>
              <a:rPr lang="en-US" altLang="zh-CN" sz="2400" smtClean="0">
                <a:cs typeface="Arial" charset="0"/>
              </a:rPr>
              <a:t> Vice chairman of Henderson Investment Limited</a:t>
            </a:r>
          </a:p>
          <a:p>
            <a:pPr>
              <a:buFontTx/>
              <a:buChar char="-"/>
            </a:pPr>
            <a:r>
              <a:rPr lang="en-US" altLang="zh-CN" sz="2400" smtClean="0">
                <a:cs typeface="Arial" charset="0"/>
              </a:rPr>
              <a:t> Managing director of Miramar Hotel and Investment Company, Limited </a:t>
            </a:r>
          </a:p>
          <a:p>
            <a:pPr>
              <a:buFontTx/>
              <a:buChar char="-"/>
            </a:pPr>
            <a:r>
              <a:rPr lang="en-US" altLang="zh-CN" sz="2400" smtClean="0">
                <a:cs typeface="Arial" charset="0"/>
              </a:rPr>
              <a:t> Director of The Hong Kong and China Gas Company Limited</a:t>
            </a:r>
          </a:p>
          <a:p>
            <a:r>
              <a:rPr lang="en-US" altLang="zh-CN" sz="2400" smtClean="0">
                <a:cs typeface="Arial" charset="0"/>
              </a:rPr>
              <a:t>- Educated in Canada  </a:t>
            </a:r>
          </a:p>
          <a:p>
            <a:pPr>
              <a:buFontTx/>
              <a:buChar char="-"/>
            </a:pPr>
            <a:endParaRPr lang="zh-CN" altLang="en-US" sz="2400" smtClean="0"/>
          </a:p>
        </p:txBody>
      </p:sp>
      <p:pic>
        <p:nvPicPr>
          <p:cNvPr id="139268" name="Picture 57"/>
          <p:cNvPicPr>
            <a:picLocks noChangeAspect="1" noChangeArrowheads="1"/>
          </p:cNvPicPr>
          <p:nvPr/>
        </p:nvPicPr>
        <p:blipFill>
          <a:blip r:embed="rId2" cstate="print"/>
          <a:srcRect/>
          <a:stretch>
            <a:fillRect/>
          </a:stretch>
        </p:blipFill>
        <p:spPr bwMode="auto">
          <a:xfrm>
            <a:off x="755650" y="1412875"/>
            <a:ext cx="2520950" cy="4032250"/>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8256113" y="0"/>
            <a:ext cx="861373" cy="891521"/>
          </a:xfrm>
          <a:prstGeom prst="rect">
            <a:avLst/>
          </a:prstGeom>
        </p:spPr>
      </p:pic>
    </p:spTree>
    <p:extLst>
      <p:ext uri="{BB962C8B-B14F-4D97-AF65-F5344CB8AC3E}">
        <p14:creationId xmlns:p14="http://schemas.microsoft.com/office/powerpoint/2010/main" val="268341946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标题 1"/>
          <p:cNvSpPr>
            <a:spLocks noGrp="1"/>
          </p:cNvSpPr>
          <p:nvPr>
            <p:ph type="title"/>
          </p:nvPr>
        </p:nvSpPr>
        <p:spPr>
          <a:xfrm>
            <a:off x="755650" y="333375"/>
            <a:ext cx="7354888" cy="596900"/>
          </a:xfrm>
        </p:spPr>
        <p:txBody>
          <a:bodyPr>
            <a:normAutofit fontScale="90000"/>
          </a:bodyPr>
          <a:lstStyle/>
          <a:p>
            <a:pPr algn="ctr"/>
            <a:r>
              <a:rPr lang="en-US" altLang="zh-CN" sz="4000" b="0" smtClean="0"/>
              <a:t>      Board of Directors</a:t>
            </a:r>
            <a:endParaRPr lang="zh-CN" altLang="en-US" sz="4000" b="0" smtClean="0"/>
          </a:p>
        </p:txBody>
      </p:sp>
      <p:sp>
        <p:nvSpPr>
          <p:cNvPr id="140291" name="文本占位符 7"/>
          <p:cNvSpPr>
            <a:spLocks noGrp="1"/>
          </p:cNvSpPr>
          <p:nvPr>
            <p:ph type="body" sz="half" idx="2"/>
          </p:nvPr>
        </p:nvSpPr>
        <p:spPr>
          <a:xfrm>
            <a:off x="4140200" y="1484313"/>
            <a:ext cx="4608513" cy="4764087"/>
          </a:xfrm>
        </p:spPr>
        <p:txBody>
          <a:bodyPr/>
          <a:lstStyle/>
          <a:p>
            <a:r>
              <a:rPr lang="en-US" altLang="zh-CN" sz="2800" smtClean="0">
                <a:cs typeface="Arial" charset="0"/>
              </a:rPr>
              <a:t>Li Ning (son-in-law)</a:t>
            </a:r>
          </a:p>
          <a:p>
            <a:r>
              <a:rPr lang="en-US" altLang="zh-CN" sz="2400" smtClean="0">
                <a:cs typeface="Arial" charset="0"/>
              </a:rPr>
              <a:t>- Executive Director of the Company since 1992 </a:t>
            </a:r>
          </a:p>
          <a:p>
            <a:r>
              <a:rPr lang="en-US" altLang="zh-CN" sz="2400" smtClean="0">
                <a:cs typeface="Arial" charset="0"/>
              </a:rPr>
              <a:t>- Executive director of Henderson Investment , </a:t>
            </a:r>
          </a:p>
          <a:p>
            <a:r>
              <a:rPr lang="en-US" altLang="zh-CN" sz="2400" smtClean="0">
                <a:cs typeface="Arial" charset="0"/>
              </a:rPr>
              <a:t>- Director of Hong Kong Ferry (Holdings) Company Limited</a:t>
            </a:r>
          </a:p>
          <a:p>
            <a:r>
              <a:rPr lang="en-US" altLang="zh-CN" sz="2400" smtClean="0">
                <a:cs typeface="Arial" charset="0"/>
              </a:rPr>
              <a:t>- Holds a B.Sc. degree from Babson College and an M.B.A. degree from the University of Southern California</a:t>
            </a:r>
            <a:endParaRPr lang="zh-CN" altLang="en-US" sz="2400" smtClean="0">
              <a:cs typeface="Arial" charset="0"/>
            </a:endParaRPr>
          </a:p>
          <a:p>
            <a:pPr>
              <a:buFontTx/>
              <a:buChar char="-"/>
            </a:pPr>
            <a:endParaRPr lang="zh-CN" altLang="en-US" sz="2400" smtClean="0"/>
          </a:p>
        </p:txBody>
      </p:sp>
      <p:pic>
        <p:nvPicPr>
          <p:cNvPr id="140292" name="Picture 59"/>
          <p:cNvPicPr>
            <a:picLocks noChangeAspect="1" noChangeArrowheads="1"/>
          </p:cNvPicPr>
          <p:nvPr/>
        </p:nvPicPr>
        <p:blipFill>
          <a:blip r:embed="rId2" cstate="print"/>
          <a:srcRect/>
          <a:stretch>
            <a:fillRect/>
          </a:stretch>
        </p:blipFill>
        <p:spPr bwMode="auto">
          <a:xfrm>
            <a:off x="684213" y="1700213"/>
            <a:ext cx="2519362" cy="4176712"/>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8256113" y="0"/>
            <a:ext cx="861373" cy="891521"/>
          </a:xfrm>
          <a:prstGeom prst="rect">
            <a:avLst/>
          </a:prstGeom>
        </p:spPr>
      </p:pic>
    </p:spTree>
    <p:extLst>
      <p:ext uri="{BB962C8B-B14F-4D97-AF65-F5344CB8AC3E}">
        <p14:creationId xmlns:p14="http://schemas.microsoft.com/office/powerpoint/2010/main" val="44755348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Directors Compensation</a:t>
            </a:r>
            <a:endParaRPr lang="en-US" dirty="0"/>
          </a:p>
        </p:txBody>
      </p:sp>
      <p:pic>
        <p:nvPicPr>
          <p:cNvPr id="8" name="Picture 7"/>
          <p:cNvPicPr>
            <a:picLocks noChangeAspect="1"/>
          </p:cNvPicPr>
          <p:nvPr/>
        </p:nvPicPr>
        <p:blipFill>
          <a:blip r:embed="rId2"/>
          <a:stretch>
            <a:fillRect/>
          </a:stretch>
        </p:blipFill>
        <p:spPr>
          <a:xfrm>
            <a:off x="8256113" y="0"/>
            <a:ext cx="861373" cy="891521"/>
          </a:xfrm>
          <a:prstGeom prst="rect">
            <a:avLst/>
          </a:prstGeom>
        </p:spPr>
      </p:pic>
      <p:pic>
        <p:nvPicPr>
          <p:cNvPr id="3" name="Content Placeholder 2"/>
          <p:cNvPicPr>
            <a:picLocks noGrp="1" noChangeAspect="1"/>
          </p:cNvPicPr>
          <p:nvPr>
            <p:ph idx="1"/>
          </p:nvPr>
        </p:nvPicPr>
        <p:blipFill>
          <a:blip r:embed="rId3"/>
          <a:srcRect t="-6001" b="-6001"/>
          <a:stretch>
            <a:fillRect/>
          </a:stretch>
        </p:blipFill>
        <p:spPr>
          <a:xfrm>
            <a:off x="0" y="1348758"/>
            <a:ext cx="9144000" cy="5028847"/>
          </a:xfrm>
        </p:spPr>
      </p:pic>
    </p:spTree>
    <p:extLst>
      <p:ext uri="{BB962C8B-B14F-4D97-AF65-F5344CB8AC3E}">
        <p14:creationId xmlns:p14="http://schemas.microsoft.com/office/powerpoint/2010/main" val="76019785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pic>
        <p:nvPicPr>
          <p:cNvPr id="5" name="Content Placeholder 4"/>
          <p:cNvPicPr>
            <a:picLocks noGrp="1" noChangeAspect="1"/>
          </p:cNvPicPr>
          <p:nvPr>
            <p:ph idx="1"/>
          </p:nvPr>
        </p:nvPicPr>
        <p:blipFill>
          <a:blip r:embed="rId3"/>
          <a:srcRect t="431" b="431"/>
          <a:stretch>
            <a:fillRect/>
          </a:stretch>
        </p:blipFill>
        <p:spPr>
          <a:xfrm>
            <a:off x="0" y="0"/>
            <a:ext cx="9213918" cy="5067300"/>
          </a:xfrm>
        </p:spPr>
      </p:pic>
      <p:sp>
        <p:nvSpPr>
          <p:cNvPr id="4" name="TextBox 3"/>
          <p:cNvSpPr txBox="1"/>
          <p:nvPr/>
        </p:nvSpPr>
        <p:spPr>
          <a:xfrm>
            <a:off x="3486265" y="5557340"/>
            <a:ext cx="7010400" cy="830997"/>
          </a:xfrm>
          <a:prstGeom prst="rect">
            <a:avLst/>
          </a:prstGeom>
          <a:noFill/>
        </p:spPr>
        <p:txBody>
          <a:bodyPr wrap="square" rtlCol="0">
            <a:spAutoFit/>
          </a:bodyPr>
          <a:lstStyle/>
          <a:p>
            <a:pPr algn="ctr"/>
            <a:r>
              <a:rPr lang="en-US" altLang="zh-HK" sz="4800" b="1" dirty="0" smtClean="0"/>
              <a:t>FINANCIALS</a:t>
            </a:r>
            <a:endParaRPr lang="zh-HK" altLang="en-US" sz="4800" b="1" dirty="0"/>
          </a:p>
        </p:txBody>
      </p:sp>
    </p:spTree>
    <p:extLst>
      <p:ext uri="{BB962C8B-B14F-4D97-AF65-F5344CB8AC3E}">
        <p14:creationId xmlns:p14="http://schemas.microsoft.com/office/powerpoint/2010/main" val="284803347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31906" r="-31906"/>
          <a:stretch>
            <a:fillRect/>
          </a:stretch>
        </p:blipFill>
        <p:spPr>
          <a:xfrm>
            <a:off x="-415233" y="1254345"/>
            <a:ext cx="10100292" cy="5554772"/>
          </a:xfrm>
        </p:spPr>
      </p:pic>
      <p:sp>
        <p:nvSpPr>
          <p:cNvPr id="6" name="Rectangle 5"/>
          <p:cNvSpPr/>
          <p:nvPr/>
        </p:nvSpPr>
        <p:spPr>
          <a:xfrm>
            <a:off x="1562986" y="4114800"/>
            <a:ext cx="6103090" cy="18718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62986" y="2280352"/>
            <a:ext cx="6092456" cy="1728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396723" y="98040"/>
            <a:ext cx="8229600" cy="1143000"/>
          </a:xfrm>
        </p:spPr>
        <p:txBody>
          <a:bodyPr/>
          <a:lstStyle/>
          <a:p>
            <a:r>
              <a:rPr lang="en-US" dirty="0" smtClean="0"/>
              <a:t>2011 Interim Balance Sheet</a:t>
            </a:r>
            <a:endParaRPr lang="en-US" dirty="0"/>
          </a:p>
        </p:txBody>
      </p:sp>
    </p:spTree>
    <p:extLst>
      <p:ext uri="{BB962C8B-B14F-4D97-AF65-F5344CB8AC3E}">
        <p14:creationId xmlns:p14="http://schemas.microsoft.com/office/powerpoint/2010/main" val="33640566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Mainland Overview</a:t>
            </a:r>
            <a:endParaRPr lang="en-CA" dirty="0"/>
          </a:p>
        </p:txBody>
      </p:sp>
      <p:sp>
        <p:nvSpPr>
          <p:cNvPr id="3" name="Content Placeholder 2"/>
          <p:cNvSpPr>
            <a:spLocks noGrp="1"/>
          </p:cNvSpPr>
          <p:nvPr>
            <p:ph idx="1"/>
          </p:nvPr>
        </p:nvSpPr>
        <p:spPr/>
        <p:txBody>
          <a:bodyPr/>
          <a:lstStyle/>
          <a:p>
            <a:r>
              <a:rPr lang="en-CA" dirty="0" smtClean="0"/>
              <a:t>Much larger market than Hong Kong</a:t>
            </a:r>
          </a:p>
          <a:p>
            <a:r>
              <a:rPr lang="en-CA" dirty="0" smtClean="0"/>
              <a:t>Population: 1,339,724,852 (2010)</a:t>
            </a:r>
          </a:p>
          <a:p>
            <a:r>
              <a:rPr lang="en-CA" dirty="0" smtClean="0"/>
              <a:t>Population growth rate 0.47%</a:t>
            </a:r>
          </a:p>
          <a:p>
            <a:r>
              <a:rPr lang="en-CA" dirty="0" smtClean="0"/>
              <a:t>One of the lowest growth rates in the world by percent but highest by number of people</a:t>
            </a:r>
          </a:p>
          <a:p>
            <a:r>
              <a:rPr lang="en-CA" dirty="0" smtClean="0"/>
              <a:t>Currency: Chinese Yuan. $1 USD = ¥6.30389 CNY at current market rates</a:t>
            </a:r>
            <a:endParaRPr lang="en-CA" dirty="0"/>
          </a:p>
        </p:txBody>
      </p:sp>
    </p:spTree>
    <p:extLst>
      <p:ext uri="{BB962C8B-B14F-4D97-AF65-F5344CB8AC3E}">
        <p14:creationId xmlns:p14="http://schemas.microsoft.com/office/powerpoint/2010/main" val="366837702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2011 Interim Balance Sheet (Cont.)</a:t>
            </a:r>
            <a:endParaRPr lang="en-US" dirty="0"/>
          </a:p>
        </p:txBody>
      </p:sp>
      <p:pic>
        <p:nvPicPr>
          <p:cNvPr id="4" name="Content Placeholder 3"/>
          <p:cNvPicPr>
            <a:picLocks noGrp="1" noChangeAspect="1"/>
          </p:cNvPicPr>
          <p:nvPr>
            <p:ph idx="1"/>
          </p:nvPr>
        </p:nvPicPr>
        <p:blipFill>
          <a:blip r:embed="rId2"/>
          <a:srcRect l="-9204" r="-9204"/>
          <a:stretch>
            <a:fillRect/>
          </a:stretch>
        </p:blipFill>
        <p:spPr>
          <a:xfrm>
            <a:off x="992859" y="1519157"/>
            <a:ext cx="7266656" cy="4659266"/>
          </a:xfrm>
        </p:spPr>
      </p:pic>
      <p:sp>
        <p:nvSpPr>
          <p:cNvPr id="6" name="Rectangle 5"/>
          <p:cNvSpPr/>
          <p:nvPr/>
        </p:nvSpPr>
        <p:spPr>
          <a:xfrm>
            <a:off x="1552353" y="2681649"/>
            <a:ext cx="6113721" cy="1728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52353" y="4814890"/>
            <a:ext cx="6113721" cy="1728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83655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8815" y="1702758"/>
            <a:ext cx="5805851" cy="4983119"/>
          </a:xfrm>
          <a:prstGeom prst="rect">
            <a:avLst/>
          </a:prstGeom>
        </p:spPr>
      </p:pic>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2010 Annual Balance Sheet</a:t>
            </a:r>
            <a:endParaRPr lang="en-US" dirty="0"/>
          </a:p>
        </p:txBody>
      </p:sp>
    </p:spTree>
    <p:extLst>
      <p:ext uri="{BB962C8B-B14F-4D97-AF65-F5344CB8AC3E}">
        <p14:creationId xmlns:p14="http://schemas.microsoft.com/office/powerpoint/2010/main" val="88459643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27930" y="1490011"/>
            <a:ext cx="5581222" cy="4769913"/>
          </a:xfrm>
          <a:prstGeom prst="rect">
            <a:avLst/>
          </a:prstGeom>
        </p:spPr>
      </p:pic>
      <p:sp>
        <p:nvSpPr>
          <p:cNvPr id="9"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2010 Annual Balance Sheet (Cont.)</a:t>
            </a:r>
            <a:endParaRPr lang="en-US" dirty="0"/>
          </a:p>
        </p:txBody>
      </p:sp>
    </p:spTree>
    <p:extLst>
      <p:ext uri="{BB962C8B-B14F-4D97-AF65-F5344CB8AC3E}">
        <p14:creationId xmlns:p14="http://schemas.microsoft.com/office/powerpoint/2010/main" val="83899489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2011 Interim Income </a:t>
            </a:r>
            <a:r>
              <a:rPr lang="en-US" dirty="0"/>
              <a:t>Statement</a:t>
            </a:r>
            <a:r>
              <a:rPr lang="en-CA" dirty="0"/>
              <a:t/>
            </a:r>
            <a:br>
              <a:rPr lang="en-CA" dirty="0"/>
            </a:br>
            <a:endParaRPr lang="en-US" dirty="0"/>
          </a:p>
        </p:txBody>
      </p:sp>
      <p:sp>
        <p:nvSpPr>
          <p:cNvPr id="5" name="Title 1"/>
          <p:cNvSpPr txBox="1">
            <a:spLocks/>
          </p:cNvSpPr>
          <p:nvPr/>
        </p:nvSpPr>
        <p:spPr>
          <a:xfrm>
            <a:off x="0" y="0"/>
            <a:ext cx="990600" cy="6858000"/>
          </a:xfrm>
          <a:prstGeom prst="rect">
            <a:avLst/>
          </a:prstGeom>
        </p:spPr>
        <p:txBody>
          <a:bodyPr vert="vert270"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dirty="0" smtClean="0"/>
              <a:t> </a:t>
            </a:r>
            <a:endParaRPr lang="en-CA" dirty="0"/>
          </a:p>
        </p:txBody>
      </p:sp>
      <p:pic>
        <p:nvPicPr>
          <p:cNvPr id="10" name="Content Placeholder 9"/>
          <p:cNvPicPr>
            <a:picLocks noGrp="1" noChangeAspect="1"/>
          </p:cNvPicPr>
          <p:nvPr>
            <p:ph idx="1"/>
          </p:nvPr>
        </p:nvPicPr>
        <p:blipFill>
          <a:blip r:embed="rId2"/>
          <a:srcRect l="-42912" r="-42912"/>
          <a:stretch>
            <a:fillRect/>
          </a:stretch>
        </p:blipFill>
        <p:spPr>
          <a:xfrm>
            <a:off x="-1046102" y="1114560"/>
            <a:ext cx="10722860" cy="5743440"/>
          </a:xfrm>
        </p:spPr>
      </p:pic>
    </p:spTree>
    <p:extLst>
      <p:ext uri="{BB962C8B-B14F-4D97-AF65-F5344CB8AC3E}">
        <p14:creationId xmlns:p14="http://schemas.microsoft.com/office/powerpoint/2010/main" val="424282109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65343" y="1327844"/>
            <a:ext cx="5552309" cy="5220868"/>
            <a:chOff x="1481720" y="737569"/>
            <a:chExt cx="6967241" cy="6832343"/>
          </a:xfrm>
        </p:grpSpPr>
        <p:pic>
          <p:nvPicPr>
            <p:cNvPr id="4" name="Picture 3"/>
            <p:cNvPicPr>
              <a:picLocks noChangeAspect="1"/>
            </p:cNvPicPr>
            <p:nvPr/>
          </p:nvPicPr>
          <p:blipFill rotWithShape="1">
            <a:blip r:embed="rId2"/>
            <a:srcRect t="17489"/>
            <a:stretch/>
          </p:blipFill>
          <p:spPr>
            <a:xfrm>
              <a:off x="1481720" y="3110801"/>
              <a:ext cx="6891549" cy="4459111"/>
            </a:xfrm>
            <a:prstGeom prst="rect">
              <a:avLst/>
            </a:prstGeom>
          </p:spPr>
        </p:pic>
        <p:pic>
          <p:nvPicPr>
            <p:cNvPr id="2" name="Picture 1"/>
            <p:cNvPicPr>
              <a:picLocks noChangeAspect="1"/>
            </p:cNvPicPr>
            <p:nvPr/>
          </p:nvPicPr>
          <p:blipFill>
            <a:blip r:embed="rId3"/>
            <a:stretch>
              <a:fillRect/>
            </a:stretch>
          </p:blipFill>
          <p:spPr>
            <a:xfrm>
              <a:off x="1571710" y="737569"/>
              <a:ext cx="6877251" cy="2398888"/>
            </a:xfrm>
            <a:prstGeom prst="rect">
              <a:avLst/>
            </a:prstGeom>
          </p:spPr>
        </p:pic>
      </p:grpSp>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2010 Annual Consolidated Income Statement</a:t>
            </a:r>
            <a:r>
              <a:rPr lang="en-CA" dirty="0" smtClean="0"/>
              <a:t/>
            </a:r>
            <a:br>
              <a:rPr lang="en-CA" dirty="0" smtClean="0"/>
            </a:br>
            <a:endParaRPr lang="en-US" dirty="0"/>
          </a:p>
        </p:txBody>
      </p:sp>
    </p:spTree>
    <p:extLst>
      <p:ext uri="{BB962C8B-B14F-4D97-AF65-F5344CB8AC3E}">
        <p14:creationId xmlns:p14="http://schemas.microsoft.com/office/powerpoint/2010/main" val="406561088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5082"/>
            <a:ext cx="8229600" cy="1143000"/>
          </a:xfrm>
        </p:spPr>
        <p:txBody>
          <a:bodyPr>
            <a:normAutofit fontScale="90000"/>
          </a:bodyPr>
          <a:lstStyle/>
          <a:p>
            <a:r>
              <a:rPr lang="en-US" dirty="0" smtClean="0"/>
              <a:t>Interim Condensed </a:t>
            </a:r>
            <a:r>
              <a:rPr lang="en-US" dirty="0"/>
              <a:t>Cash Flow Statement</a:t>
            </a:r>
            <a:r>
              <a:rPr lang="en-CA" dirty="0"/>
              <a:t/>
            </a:r>
            <a:br>
              <a:rPr lang="en-CA" dirty="0"/>
            </a:br>
            <a:endParaRPr lang="en-US" dirty="0"/>
          </a:p>
        </p:txBody>
      </p:sp>
      <p:pic>
        <p:nvPicPr>
          <p:cNvPr id="4" name="Content Placeholder 3"/>
          <p:cNvPicPr>
            <a:picLocks noGrp="1" noChangeAspect="1"/>
          </p:cNvPicPr>
          <p:nvPr>
            <p:ph idx="1"/>
          </p:nvPr>
        </p:nvPicPr>
        <p:blipFill>
          <a:blip r:embed="rId2"/>
          <a:srcRect t="-10771" b="-10771"/>
          <a:stretch>
            <a:fillRect/>
          </a:stretch>
        </p:blipFill>
        <p:spPr>
          <a:xfrm>
            <a:off x="1299606" y="1556004"/>
            <a:ext cx="6397904" cy="4364206"/>
          </a:xfrm>
        </p:spPr>
      </p:pic>
      <p:sp>
        <p:nvSpPr>
          <p:cNvPr id="6" name="Title 1"/>
          <p:cNvSpPr txBox="1">
            <a:spLocks/>
          </p:cNvSpPr>
          <p:nvPr/>
        </p:nvSpPr>
        <p:spPr>
          <a:xfrm>
            <a:off x="0" y="0"/>
            <a:ext cx="990600" cy="6858000"/>
          </a:xfrm>
          <a:prstGeom prst="rect">
            <a:avLst/>
          </a:prstGeom>
        </p:spPr>
        <p:txBody>
          <a:bodyPr vert="vert270"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endParaRPr lang="en-CA" dirty="0"/>
          </a:p>
        </p:txBody>
      </p:sp>
    </p:spTree>
    <p:extLst>
      <p:ext uri="{BB962C8B-B14F-4D97-AF65-F5344CB8AC3E}">
        <p14:creationId xmlns:p14="http://schemas.microsoft.com/office/powerpoint/2010/main" val="282416748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8009" y="1323088"/>
            <a:ext cx="6382721" cy="5534912"/>
          </a:xfrm>
          <a:prstGeom prst="rect">
            <a:avLst/>
          </a:prstGeom>
        </p:spPr>
      </p:pic>
      <p:sp>
        <p:nvSpPr>
          <p:cNvPr id="5" name="Title 5"/>
          <p:cNvSpPr txBox="1">
            <a:spLocks/>
          </p:cNvSpPr>
          <p:nvPr/>
        </p:nvSpPr>
        <p:spPr>
          <a:xfrm>
            <a:off x="457200" y="274638"/>
            <a:ext cx="8229600" cy="1143000"/>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Annual Consolidate Cash Flow Statement</a:t>
            </a:r>
            <a:r>
              <a:rPr lang="en-CA" dirty="0" smtClean="0"/>
              <a:t/>
            </a:r>
            <a:br>
              <a:rPr lang="en-CA" dirty="0" smtClean="0"/>
            </a:br>
            <a:endParaRPr lang="en-US" dirty="0"/>
          </a:p>
        </p:txBody>
      </p:sp>
    </p:spTree>
    <p:extLst>
      <p:ext uri="{BB962C8B-B14F-4D97-AF65-F5344CB8AC3E}">
        <p14:creationId xmlns:p14="http://schemas.microsoft.com/office/powerpoint/2010/main" val="414686188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0412" y="1295596"/>
            <a:ext cx="6471714" cy="5562904"/>
          </a:xfrm>
          <a:prstGeom prst="rect">
            <a:avLst/>
          </a:prstGeom>
        </p:spPr>
      </p:pic>
      <p:sp>
        <p:nvSpPr>
          <p:cNvPr id="6" name="Title 5"/>
          <p:cNvSpPr>
            <a:spLocks noGrp="1"/>
          </p:cNvSpPr>
          <p:nvPr>
            <p:ph type="title"/>
          </p:nvPr>
        </p:nvSpPr>
        <p:spPr/>
        <p:txBody>
          <a:bodyPr>
            <a:normAutofit fontScale="90000"/>
          </a:bodyPr>
          <a:lstStyle/>
          <a:p>
            <a:r>
              <a:rPr lang="en-US" sz="4000" dirty="0" smtClean="0"/>
              <a:t>Annual Consolidate </a:t>
            </a:r>
            <a:r>
              <a:rPr lang="en-US" sz="4000" dirty="0"/>
              <a:t>Cash Flow </a:t>
            </a:r>
            <a:r>
              <a:rPr lang="en-US" sz="4000" dirty="0" smtClean="0"/>
              <a:t>Statement</a:t>
            </a:r>
            <a:endParaRPr lang="en-US" dirty="0"/>
          </a:p>
        </p:txBody>
      </p:sp>
    </p:spTree>
    <p:extLst>
      <p:ext uri="{BB962C8B-B14F-4D97-AF65-F5344CB8AC3E}">
        <p14:creationId xmlns:p14="http://schemas.microsoft.com/office/powerpoint/2010/main" val="93010123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1772" y="1417638"/>
            <a:ext cx="6705660" cy="4457441"/>
          </a:xfrm>
          <a:prstGeom prst="rect">
            <a:avLst/>
          </a:prstGeom>
        </p:spPr>
      </p:pic>
      <p:sp>
        <p:nvSpPr>
          <p:cNvPr id="6" name="Title 5"/>
          <p:cNvSpPr>
            <a:spLocks noGrp="1"/>
          </p:cNvSpPr>
          <p:nvPr>
            <p:ph type="title"/>
          </p:nvPr>
        </p:nvSpPr>
        <p:spPr/>
        <p:txBody>
          <a:bodyPr>
            <a:noAutofit/>
          </a:bodyPr>
          <a:lstStyle/>
          <a:p>
            <a:r>
              <a:rPr lang="en-US" sz="3600" dirty="0" smtClean="0"/>
              <a:t>Annual Consolidate </a:t>
            </a:r>
            <a:r>
              <a:rPr lang="en-US" sz="3600" dirty="0"/>
              <a:t>Cash Flow </a:t>
            </a:r>
            <a:r>
              <a:rPr lang="en-US" sz="3600" dirty="0" smtClean="0"/>
              <a:t>Statement</a:t>
            </a:r>
            <a:endParaRPr lang="en-US" sz="3600" dirty="0"/>
          </a:p>
        </p:txBody>
      </p:sp>
    </p:spTree>
    <p:extLst>
      <p:ext uri="{BB962C8B-B14F-4D97-AF65-F5344CB8AC3E}">
        <p14:creationId xmlns:p14="http://schemas.microsoft.com/office/powerpoint/2010/main" val="165222097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Note 10: Segment Reporting</a:t>
            </a:r>
            <a:endParaRPr lang="en-US" sz="3600" dirty="0"/>
          </a:p>
        </p:txBody>
      </p:sp>
      <p:pic>
        <p:nvPicPr>
          <p:cNvPr id="6" name="Content Placeholder 4"/>
          <p:cNvPicPr>
            <a:picLocks noChangeAspect="1"/>
          </p:cNvPicPr>
          <p:nvPr/>
        </p:nvPicPr>
        <p:blipFill>
          <a:blip r:embed="rId2"/>
          <a:srcRect l="-53817" r="-53817"/>
          <a:stretch>
            <a:fillRect/>
          </a:stretch>
        </p:blipFill>
        <p:spPr>
          <a:xfrm>
            <a:off x="-1633064" y="1916526"/>
            <a:ext cx="12101678" cy="4679584"/>
          </a:xfrm>
          <a:prstGeom prst="rect">
            <a:avLst/>
          </a:prstGeom>
        </p:spPr>
      </p:pic>
      <p:sp>
        <p:nvSpPr>
          <p:cNvPr id="7" name="Rectangle 6"/>
          <p:cNvSpPr/>
          <p:nvPr/>
        </p:nvSpPr>
        <p:spPr>
          <a:xfrm>
            <a:off x="562394" y="1417638"/>
            <a:ext cx="3427741" cy="400110"/>
          </a:xfrm>
          <a:prstGeom prst="rect">
            <a:avLst/>
          </a:prstGeom>
        </p:spPr>
        <p:txBody>
          <a:bodyPr wrap="none">
            <a:spAutoFit/>
          </a:bodyPr>
          <a:lstStyle/>
          <a:p>
            <a:pPr>
              <a:defRPr/>
            </a:pPr>
            <a:r>
              <a:rPr lang="en-US" sz="2000" dirty="0"/>
              <a:t>Results of reportable segments  </a:t>
            </a:r>
            <a:endParaRPr lang="en-CA" sz="2000" dirty="0"/>
          </a:p>
        </p:txBody>
      </p:sp>
    </p:spTree>
    <p:extLst>
      <p:ext uri="{BB962C8B-B14F-4D97-AF65-F5344CB8AC3E}">
        <p14:creationId xmlns:p14="http://schemas.microsoft.com/office/powerpoint/2010/main" val="4771284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Mainland Overview</a:t>
            </a:r>
            <a:endParaRPr lang="en-CA" dirty="0"/>
          </a:p>
        </p:txBody>
      </p:sp>
      <p:pic>
        <p:nvPicPr>
          <p:cNvPr id="3074" name="Picture 2"/>
          <p:cNvPicPr>
            <a:picLocks noGrp="1" noChangeAspect="1" noChangeArrowheads="1"/>
          </p:cNvPicPr>
          <p:nvPr>
            <p:ph idx="1"/>
          </p:nvPr>
        </p:nvPicPr>
        <p:blipFill>
          <a:blip r:embed="rId2" cstate="print"/>
          <a:stretch>
            <a:fillRect/>
          </a:stretch>
        </p:blipFill>
        <p:spPr bwMode="auto">
          <a:xfrm>
            <a:off x="742950" y="2186781"/>
            <a:ext cx="7658100" cy="3352800"/>
          </a:xfrm>
          <a:prstGeom prst="rect">
            <a:avLst/>
          </a:prstGeom>
          <a:noFill/>
          <a:ln w="9525">
            <a:noFill/>
            <a:miter lim="800000"/>
            <a:headEnd/>
            <a:tailEnd/>
          </a:ln>
        </p:spPr>
      </p:pic>
    </p:spTree>
    <p:extLst>
      <p:ext uri="{BB962C8B-B14F-4D97-AF65-F5344CB8AC3E}">
        <p14:creationId xmlns:p14="http://schemas.microsoft.com/office/powerpoint/2010/main" val="27064466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Note 10:</a:t>
            </a:r>
            <a:r>
              <a:rPr lang="en-US" sz="3600" dirty="0"/>
              <a:t>Segmentreporting </a:t>
            </a:r>
            <a:r>
              <a:rPr lang="en-US" sz="3600" dirty="0" smtClean="0"/>
              <a:t> (Continue) </a:t>
            </a:r>
            <a:endParaRPr lang="en-US" sz="3600" dirty="0"/>
          </a:p>
        </p:txBody>
      </p:sp>
      <p:pic>
        <p:nvPicPr>
          <p:cNvPr id="4" name="Content Placeholder 3"/>
          <p:cNvPicPr>
            <a:picLocks noGrp="1" noChangeAspect="1"/>
          </p:cNvPicPr>
          <p:nvPr>
            <p:ph idx="1"/>
          </p:nvPr>
        </p:nvPicPr>
        <p:blipFill>
          <a:blip r:embed="rId2"/>
          <a:srcRect t="-38232" b="-38232"/>
          <a:stretch>
            <a:fillRect/>
          </a:stretch>
        </p:blipFill>
        <p:spPr>
          <a:xfrm>
            <a:off x="622300" y="1967089"/>
            <a:ext cx="7545211" cy="4149575"/>
          </a:xfrm>
        </p:spPr>
      </p:pic>
      <p:sp>
        <p:nvSpPr>
          <p:cNvPr id="5" name="TextBox 4"/>
          <p:cNvSpPr txBox="1"/>
          <p:nvPr/>
        </p:nvSpPr>
        <p:spPr>
          <a:xfrm>
            <a:off x="622300" y="1778000"/>
            <a:ext cx="3784600" cy="461665"/>
          </a:xfrm>
          <a:prstGeom prst="rect">
            <a:avLst/>
          </a:prstGeom>
          <a:noFill/>
        </p:spPr>
        <p:txBody>
          <a:bodyPr wrap="square" rtlCol="0">
            <a:spAutoFit/>
          </a:bodyPr>
          <a:lstStyle/>
          <a:p>
            <a:r>
              <a:rPr lang="en-US" sz="2400" b="1" dirty="0" smtClean="0"/>
              <a:t>Geographical Information </a:t>
            </a:r>
            <a:endParaRPr lang="en-US" sz="2400" dirty="0"/>
          </a:p>
        </p:txBody>
      </p:sp>
    </p:spTree>
    <p:extLst>
      <p:ext uri="{BB962C8B-B14F-4D97-AF65-F5344CB8AC3E}">
        <p14:creationId xmlns:p14="http://schemas.microsoft.com/office/powerpoint/2010/main" val="70295874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Note 11 :Fix Assets</a:t>
            </a:r>
            <a:endParaRPr lang="en-US" sz="3600" dirty="0"/>
          </a:p>
        </p:txBody>
      </p:sp>
      <p:sp>
        <p:nvSpPr>
          <p:cNvPr id="3" name="Content Placeholder 2"/>
          <p:cNvSpPr>
            <a:spLocks noGrp="1"/>
          </p:cNvSpPr>
          <p:nvPr>
            <p:ph idx="1"/>
          </p:nvPr>
        </p:nvSpPr>
        <p:spPr>
          <a:xfrm>
            <a:off x="596900" y="1623218"/>
            <a:ext cx="8229600" cy="4525963"/>
          </a:xfrm>
        </p:spPr>
        <p:txBody>
          <a:bodyPr>
            <a:normAutofit fontScale="62500" lnSpcReduction="20000"/>
          </a:bodyPr>
          <a:lstStyle/>
          <a:p>
            <a:r>
              <a:rPr lang="en-US" sz="5100" b="1" dirty="0"/>
              <a:t>(a) Transfers </a:t>
            </a:r>
            <a:endParaRPr lang="en-US" sz="5100" dirty="0"/>
          </a:p>
          <a:p>
            <a:pPr marL="0" indent="0">
              <a:buNone/>
            </a:pPr>
            <a:r>
              <a:rPr lang="en-US" sz="4000" dirty="0"/>
              <a:t>	</a:t>
            </a:r>
            <a:r>
              <a:rPr lang="en-US" sz="3800" i="1" dirty="0" smtClean="0"/>
              <a:t>During </a:t>
            </a:r>
            <a:r>
              <a:rPr lang="en-US" sz="3800" i="1" dirty="0"/>
              <a:t>the six months ended 30 June 2011: </a:t>
            </a:r>
          </a:p>
          <a:p>
            <a:pPr marL="0" indent="0">
              <a:buNone/>
            </a:pPr>
            <a:endParaRPr lang="en-US" sz="3800" i="1" dirty="0" smtClean="0"/>
          </a:p>
          <a:p>
            <a:pPr marL="0" indent="0">
              <a:buNone/>
            </a:pPr>
            <a:r>
              <a:rPr lang="en-US" sz="3800" i="1" dirty="0"/>
              <a:t>	</a:t>
            </a:r>
            <a:r>
              <a:rPr lang="en-US" sz="3800" i="1" dirty="0" smtClean="0"/>
              <a:t>(</a:t>
            </a:r>
            <a:r>
              <a:rPr lang="en-US" sz="3800" i="1" dirty="0" err="1"/>
              <a:t>i</a:t>
            </a:r>
            <a:r>
              <a:rPr lang="en-US" sz="3800" i="1" dirty="0"/>
              <a:t>)  properties under development with carrying amount of </a:t>
            </a:r>
            <a:r>
              <a:rPr lang="en-US" sz="3800" i="1" dirty="0" smtClean="0"/>
              <a:t>	HK	$</a:t>
            </a:r>
            <a:r>
              <a:rPr lang="en-US" sz="3800" i="1" dirty="0"/>
              <a:t>536 million have been transferred from “Inventories” </a:t>
            </a:r>
            <a:r>
              <a:rPr lang="en-US" sz="3800" i="1" dirty="0" smtClean="0"/>
              <a:t>	to 	“</a:t>
            </a:r>
            <a:r>
              <a:rPr lang="en-US" sz="3800" i="1" dirty="0"/>
              <a:t>Fixed assets” upon the commencement of leasing </a:t>
            </a:r>
            <a:r>
              <a:rPr lang="en-US" sz="3800" i="1" dirty="0" smtClean="0"/>
              <a:t>	activities</a:t>
            </a:r>
            <a:r>
              <a:rPr lang="en-US" sz="3800" i="1" dirty="0"/>
              <a:t>; </a:t>
            </a:r>
            <a:r>
              <a:rPr lang="en-US" sz="3800" i="1" dirty="0" smtClean="0"/>
              <a:t>	and </a:t>
            </a:r>
            <a:endParaRPr lang="en-US" sz="3800" i="1" dirty="0"/>
          </a:p>
          <a:p>
            <a:pPr marL="0" indent="0">
              <a:buNone/>
            </a:pPr>
            <a:endParaRPr lang="en-US" sz="3800" i="1" dirty="0" smtClean="0"/>
          </a:p>
          <a:p>
            <a:pPr marL="0" indent="0">
              <a:buNone/>
            </a:pPr>
            <a:r>
              <a:rPr lang="en-US" sz="3800" i="1" dirty="0"/>
              <a:t>	</a:t>
            </a:r>
            <a:r>
              <a:rPr lang="en-US" sz="3800" i="1" dirty="0" smtClean="0"/>
              <a:t>(</a:t>
            </a:r>
            <a:r>
              <a:rPr lang="en-US" sz="3800" i="1" dirty="0"/>
              <a:t>ii)  investment properties under development with </a:t>
            </a:r>
            <a:r>
              <a:rPr lang="en-US" sz="3800" i="1" dirty="0" smtClean="0"/>
              <a:t>	carrying 	amount </a:t>
            </a:r>
            <a:r>
              <a:rPr lang="en-US" sz="3800" i="1" dirty="0"/>
              <a:t>of HK$472 million have been transferred </a:t>
            </a:r>
            <a:r>
              <a:rPr lang="en-US" sz="3800" i="1" dirty="0" smtClean="0"/>
              <a:t>	from 	“</a:t>
            </a:r>
            <a:r>
              <a:rPr lang="en-US" sz="3800" i="1" dirty="0"/>
              <a:t>Fixed assets” to “Inventories” as the directors </a:t>
            </a:r>
            <a:r>
              <a:rPr lang="en-US" sz="3800" i="1" dirty="0" smtClean="0"/>
              <a:t>	determined 	its </a:t>
            </a:r>
            <a:r>
              <a:rPr lang="en-US" sz="3800" i="1" dirty="0"/>
              <a:t>intended use as held for sale purposes. </a:t>
            </a:r>
          </a:p>
          <a:p>
            <a:endParaRPr lang="en-US" dirty="0"/>
          </a:p>
        </p:txBody>
      </p:sp>
    </p:spTree>
    <p:extLst>
      <p:ext uri="{BB962C8B-B14F-4D97-AF65-F5344CB8AC3E}">
        <p14:creationId xmlns:p14="http://schemas.microsoft.com/office/powerpoint/2010/main" val="378397595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Note 11 :Fix Assets</a:t>
            </a:r>
            <a:endParaRPr lang="en-US" sz="3600" dirty="0"/>
          </a:p>
        </p:txBody>
      </p:sp>
      <p:sp>
        <p:nvSpPr>
          <p:cNvPr id="3" name="Content Placeholder 2"/>
          <p:cNvSpPr>
            <a:spLocks noGrp="1"/>
          </p:cNvSpPr>
          <p:nvPr>
            <p:ph idx="1"/>
          </p:nvPr>
        </p:nvSpPr>
        <p:spPr>
          <a:xfrm>
            <a:off x="596900" y="1623218"/>
            <a:ext cx="8229600" cy="4525963"/>
          </a:xfrm>
        </p:spPr>
        <p:txBody>
          <a:bodyPr>
            <a:normAutofit fontScale="70000" lnSpcReduction="20000"/>
          </a:bodyPr>
          <a:lstStyle/>
          <a:p>
            <a:r>
              <a:rPr lang="en-US" sz="4600" b="1" dirty="0" smtClean="0"/>
              <a:t>(b) Valuation </a:t>
            </a:r>
          </a:p>
          <a:p>
            <a:pPr marL="0" indent="0">
              <a:buNone/>
            </a:pPr>
            <a:endParaRPr lang="en-US" dirty="0"/>
          </a:p>
          <a:p>
            <a:pPr marL="0" indent="0">
              <a:lnSpc>
                <a:spcPct val="130000"/>
              </a:lnSpc>
              <a:buNone/>
            </a:pPr>
            <a:r>
              <a:rPr lang="en-US" dirty="0"/>
              <a:t>	</a:t>
            </a:r>
            <a:r>
              <a:rPr lang="en-US" i="1" dirty="0" smtClean="0"/>
              <a:t>The </a:t>
            </a:r>
            <a:r>
              <a:rPr lang="en-US" i="1" dirty="0"/>
              <a:t>investment properties were revalued at 30 June 2011 by DTZ </a:t>
            </a:r>
            <a:r>
              <a:rPr lang="en-US" i="1" dirty="0" smtClean="0"/>
              <a:t>	</a:t>
            </a:r>
            <a:r>
              <a:rPr lang="en-US" i="1" dirty="0" err="1" smtClean="0"/>
              <a:t>Debenham</a:t>
            </a:r>
            <a:r>
              <a:rPr lang="en-US" i="1" dirty="0" smtClean="0"/>
              <a:t> </a:t>
            </a:r>
            <a:r>
              <a:rPr lang="en-US" i="1" dirty="0"/>
              <a:t>Tie Leung Limited, an independent firm of professional </a:t>
            </a:r>
            <a:r>
              <a:rPr lang="en-US" i="1" dirty="0" smtClean="0"/>
              <a:t>	surveyors </a:t>
            </a:r>
            <a:r>
              <a:rPr lang="en-US" i="1" dirty="0"/>
              <a:t>who have among their staff Fellows of The Hong Kong </a:t>
            </a:r>
            <a:r>
              <a:rPr lang="en-US" i="1" dirty="0" smtClean="0"/>
              <a:t>	Institute </a:t>
            </a:r>
            <a:r>
              <a:rPr lang="en-US" i="1" dirty="0"/>
              <a:t>of Surveyors with recent experience in the location and </a:t>
            </a:r>
            <a:r>
              <a:rPr lang="en-US" i="1" dirty="0" smtClean="0"/>
              <a:t>	category </a:t>
            </a:r>
            <a:r>
              <a:rPr lang="en-US" i="1" dirty="0"/>
              <a:t>of property being valued, on a market value basis in their </a:t>
            </a:r>
            <a:r>
              <a:rPr lang="en-US" i="1" dirty="0" smtClean="0"/>
              <a:t>	existing </a:t>
            </a:r>
            <a:r>
              <a:rPr lang="en-US" i="1" dirty="0"/>
              <a:t>states by reference to comparable market transactions </a:t>
            </a:r>
            <a:r>
              <a:rPr lang="en-US" i="1" dirty="0" smtClean="0"/>
              <a:t>	and </a:t>
            </a:r>
            <a:r>
              <a:rPr lang="en-US" i="1" dirty="0"/>
              <a:t>where appropriate on the basis of </a:t>
            </a:r>
            <a:r>
              <a:rPr lang="en-US" i="1" dirty="0" err="1"/>
              <a:t>capitalisation</a:t>
            </a:r>
            <a:r>
              <a:rPr lang="en-US" i="1" dirty="0"/>
              <a:t> of the net </a:t>
            </a:r>
            <a:r>
              <a:rPr lang="en-US" i="1" dirty="0" smtClean="0"/>
              <a:t>	rental </a:t>
            </a:r>
            <a:r>
              <a:rPr lang="en-US" i="1" dirty="0"/>
              <a:t>income allowing for reversionary income potential. </a:t>
            </a:r>
          </a:p>
          <a:p>
            <a:endParaRPr lang="en-US" dirty="0"/>
          </a:p>
        </p:txBody>
      </p:sp>
    </p:spTree>
    <p:extLst>
      <p:ext uri="{BB962C8B-B14F-4D97-AF65-F5344CB8AC3E}">
        <p14:creationId xmlns:p14="http://schemas.microsoft.com/office/powerpoint/2010/main" val="260693023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Note 1</a:t>
            </a:r>
            <a:r>
              <a:rPr lang="en-US" sz="3600" dirty="0"/>
              <a:t>2</a:t>
            </a:r>
            <a:r>
              <a:rPr lang="en-US" sz="3600" dirty="0" smtClean="0"/>
              <a:t> :Derivative financial instruments </a:t>
            </a:r>
            <a:endParaRPr lang="en-US" sz="3600" dirty="0"/>
          </a:p>
        </p:txBody>
      </p:sp>
      <p:pic>
        <p:nvPicPr>
          <p:cNvPr id="4" name="Picture 3"/>
          <p:cNvPicPr>
            <a:picLocks noChangeAspect="1"/>
          </p:cNvPicPr>
          <p:nvPr/>
        </p:nvPicPr>
        <p:blipFill>
          <a:blip r:embed="rId2"/>
          <a:stretch>
            <a:fillRect/>
          </a:stretch>
        </p:blipFill>
        <p:spPr>
          <a:xfrm>
            <a:off x="338666" y="2604337"/>
            <a:ext cx="8348134" cy="2469395"/>
          </a:xfrm>
          <a:prstGeom prst="rect">
            <a:avLst/>
          </a:prstGeom>
        </p:spPr>
      </p:pic>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99449378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38"/>
            <a:ext cx="8229600" cy="1143000"/>
          </a:xfrm>
        </p:spPr>
        <p:txBody>
          <a:bodyPr>
            <a:normAutofit/>
          </a:bodyPr>
          <a:lstStyle/>
          <a:p>
            <a:r>
              <a:rPr lang="en-US" sz="3200" dirty="0" smtClean="0"/>
              <a:t>Financial </a:t>
            </a:r>
            <a:r>
              <a:rPr lang="en-US" sz="3200" dirty="0"/>
              <a:t>R</a:t>
            </a:r>
            <a:r>
              <a:rPr lang="en-US" sz="3200" dirty="0" smtClean="0"/>
              <a:t>esources </a:t>
            </a:r>
            <a:r>
              <a:rPr lang="en-US" sz="3200" dirty="0"/>
              <a:t>and </a:t>
            </a:r>
            <a:r>
              <a:rPr lang="en-US" sz="3200" dirty="0" smtClean="0"/>
              <a:t>Liquidity Analysis</a:t>
            </a:r>
            <a:endParaRPr lang="en-US" sz="3200" dirty="0"/>
          </a:p>
        </p:txBody>
      </p:sp>
      <p:pic>
        <p:nvPicPr>
          <p:cNvPr id="4" name="Content Placeholder 3"/>
          <p:cNvPicPr>
            <a:picLocks noGrp="1" noChangeAspect="1"/>
          </p:cNvPicPr>
          <p:nvPr>
            <p:ph idx="1"/>
          </p:nvPr>
        </p:nvPicPr>
        <p:blipFill>
          <a:blip r:embed="rId2"/>
          <a:srcRect t="-1174" b="-1174"/>
          <a:stretch>
            <a:fillRect/>
          </a:stretch>
        </p:blipFill>
        <p:spPr>
          <a:xfrm>
            <a:off x="1120918" y="2061833"/>
            <a:ext cx="6756200" cy="3715649"/>
          </a:xfrm>
        </p:spPr>
      </p:pic>
      <p:sp>
        <p:nvSpPr>
          <p:cNvPr id="5" name="Rectangle 4"/>
          <p:cNvSpPr/>
          <p:nvPr/>
        </p:nvSpPr>
        <p:spPr>
          <a:xfrm>
            <a:off x="284537" y="1349802"/>
            <a:ext cx="4511872" cy="461665"/>
          </a:xfrm>
          <a:prstGeom prst="rect">
            <a:avLst/>
          </a:prstGeom>
        </p:spPr>
        <p:txBody>
          <a:bodyPr wrap="none">
            <a:spAutoFit/>
          </a:bodyPr>
          <a:lstStyle/>
          <a:p>
            <a:r>
              <a:rPr lang="en-US" sz="3600" baseline="30000" dirty="0"/>
              <a:t>Maturity profile and interest cover</a:t>
            </a:r>
            <a:endParaRPr lang="en-US" sz="3600" dirty="0"/>
          </a:p>
        </p:txBody>
      </p:sp>
    </p:spTree>
    <p:extLst>
      <p:ext uri="{BB962C8B-B14F-4D97-AF65-F5344CB8AC3E}">
        <p14:creationId xmlns:p14="http://schemas.microsoft.com/office/powerpoint/2010/main" val="344210115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38"/>
            <a:ext cx="8229600" cy="1143000"/>
          </a:xfrm>
        </p:spPr>
        <p:txBody>
          <a:bodyPr>
            <a:normAutofit/>
          </a:bodyPr>
          <a:lstStyle/>
          <a:p>
            <a:r>
              <a:rPr lang="en-US" sz="3200" dirty="0" smtClean="0"/>
              <a:t>Financial </a:t>
            </a:r>
            <a:r>
              <a:rPr lang="en-US" sz="3200" dirty="0"/>
              <a:t>R</a:t>
            </a:r>
            <a:r>
              <a:rPr lang="en-US" sz="3200" dirty="0" smtClean="0"/>
              <a:t>esources </a:t>
            </a:r>
            <a:r>
              <a:rPr lang="en-US" sz="3200" dirty="0"/>
              <a:t>and </a:t>
            </a:r>
            <a:r>
              <a:rPr lang="en-US" sz="3200" dirty="0" smtClean="0"/>
              <a:t>Liquidity Analysis</a:t>
            </a:r>
            <a:endParaRPr lang="en-US" sz="3200" dirty="0"/>
          </a:p>
        </p:txBody>
      </p:sp>
      <p:sp>
        <p:nvSpPr>
          <p:cNvPr id="5" name="Rectangle 4"/>
          <p:cNvSpPr/>
          <p:nvPr/>
        </p:nvSpPr>
        <p:spPr>
          <a:xfrm>
            <a:off x="284537" y="1600200"/>
            <a:ext cx="4511872" cy="461665"/>
          </a:xfrm>
          <a:prstGeom prst="rect">
            <a:avLst/>
          </a:prstGeom>
        </p:spPr>
        <p:txBody>
          <a:bodyPr wrap="none">
            <a:spAutoFit/>
          </a:bodyPr>
          <a:lstStyle/>
          <a:p>
            <a:r>
              <a:rPr lang="en-US" sz="3600" baseline="30000" dirty="0"/>
              <a:t>Maturity profile and interest cover</a:t>
            </a:r>
            <a:endParaRPr lang="en-US" sz="3600" dirty="0"/>
          </a:p>
        </p:txBody>
      </p:sp>
      <p:pic>
        <p:nvPicPr>
          <p:cNvPr id="6" name="Content Placeholder 5"/>
          <p:cNvPicPr>
            <a:picLocks noGrp="1" noChangeAspect="1"/>
          </p:cNvPicPr>
          <p:nvPr>
            <p:ph idx="1"/>
          </p:nvPr>
        </p:nvPicPr>
        <p:blipFill>
          <a:blip r:embed="rId2"/>
          <a:srcRect t="-40465" b="-40465"/>
          <a:stretch>
            <a:fillRect/>
          </a:stretch>
        </p:blipFill>
        <p:spPr>
          <a:xfrm>
            <a:off x="662467" y="1713090"/>
            <a:ext cx="7496893" cy="4123002"/>
          </a:xfrm>
        </p:spPr>
      </p:pic>
    </p:spTree>
    <p:extLst>
      <p:ext uri="{BB962C8B-B14F-4D97-AF65-F5344CB8AC3E}">
        <p14:creationId xmlns:p14="http://schemas.microsoft.com/office/powerpoint/2010/main" val="241188406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80391" y="5180115"/>
            <a:ext cx="8229600" cy="1143000"/>
          </a:xfrm>
        </p:spPr>
        <p:txBody>
          <a:bodyPr/>
          <a:lstStyle/>
          <a:p>
            <a:r>
              <a:rPr lang="en-US" dirty="0" smtClean="0"/>
              <a:t>EVALUATION</a:t>
            </a:r>
            <a:endParaRPr lang="en-US" dirty="0"/>
          </a:p>
        </p:txBody>
      </p:sp>
      <p:pic>
        <p:nvPicPr>
          <p:cNvPr id="4" name="Picture 3"/>
          <p:cNvPicPr>
            <a:picLocks noChangeAspect="1"/>
          </p:cNvPicPr>
          <p:nvPr/>
        </p:nvPicPr>
        <p:blipFill>
          <a:blip r:embed="rId3"/>
          <a:stretch>
            <a:fillRect/>
          </a:stretch>
        </p:blipFill>
        <p:spPr>
          <a:xfrm>
            <a:off x="-2" y="10942"/>
            <a:ext cx="9159120" cy="5120124"/>
          </a:xfrm>
          <a:prstGeom prst="rect">
            <a:avLst/>
          </a:prstGeom>
        </p:spPr>
      </p:pic>
    </p:spTree>
    <p:extLst>
      <p:ext uri="{BB962C8B-B14F-4D97-AF65-F5344CB8AC3E}">
        <p14:creationId xmlns:p14="http://schemas.microsoft.com/office/powerpoint/2010/main" val="1854362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Income Statement Evolution</a:t>
            </a:r>
          </a:p>
        </p:txBody>
      </p:sp>
      <p:pic>
        <p:nvPicPr>
          <p:cNvPr id="4" name="Content Placeholder 3"/>
          <p:cNvPicPr>
            <a:picLocks noGrp="1" noChangeAspect="1"/>
          </p:cNvPicPr>
          <p:nvPr>
            <p:ph idx="1"/>
          </p:nvPr>
        </p:nvPicPr>
        <p:blipFill>
          <a:blip r:embed="rId2"/>
          <a:srcRect l="-3726" r="-3726"/>
          <a:stretch>
            <a:fillRect/>
          </a:stretch>
        </p:blipFill>
        <p:spPr>
          <a:xfrm>
            <a:off x="-273100" y="1504345"/>
            <a:ext cx="9734600" cy="5353655"/>
          </a:xfrm>
        </p:spPr>
      </p:pic>
    </p:spTree>
    <p:extLst>
      <p:ext uri="{BB962C8B-B14F-4D97-AF65-F5344CB8AC3E}">
        <p14:creationId xmlns:p14="http://schemas.microsoft.com/office/powerpoint/2010/main" val="2186775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Income Statement Evolution</a:t>
            </a:r>
          </a:p>
        </p:txBody>
      </p:sp>
      <p:pic>
        <p:nvPicPr>
          <p:cNvPr id="5" name="Content Placeholder 4"/>
          <p:cNvPicPr>
            <a:picLocks noGrp="1" noChangeAspect="1"/>
          </p:cNvPicPr>
          <p:nvPr>
            <p:ph idx="1"/>
          </p:nvPr>
        </p:nvPicPr>
        <p:blipFill>
          <a:blip r:embed="rId2"/>
          <a:srcRect l="-4188" r="-4188"/>
          <a:stretch>
            <a:fillRect/>
          </a:stretch>
        </p:blipFill>
        <p:spPr>
          <a:xfrm>
            <a:off x="-188711" y="1417638"/>
            <a:ext cx="9680297" cy="5323790"/>
          </a:xfrm>
        </p:spPr>
      </p:pic>
    </p:spTree>
    <p:extLst>
      <p:ext uri="{BB962C8B-B14F-4D97-AF65-F5344CB8AC3E}">
        <p14:creationId xmlns:p14="http://schemas.microsoft.com/office/powerpoint/2010/main" val="56539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Finances </a:t>
            </a:r>
            <a:r>
              <a:rPr lang="en-US" dirty="0" smtClean="0"/>
              <a:t>– Leverage Forecast</a:t>
            </a:r>
            <a:endParaRPr lang="en-US" dirty="0"/>
          </a:p>
        </p:txBody>
      </p:sp>
      <p:pic>
        <p:nvPicPr>
          <p:cNvPr id="4" name="Content Placeholder 3"/>
          <p:cNvPicPr>
            <a:picLocks noGrp="1" noChangeAspect="1"/>
          </p:cNvPicPr>
          <p:nvPr>
            <p:ph idx="1"/>
          </p:nvPr>
        </p:nvPicPr>
        <p:blipFill>
          <a:blip r:embed="rId2"/>
          <a:srcRect l="-1913" r="-1913"/>
          <a:stretch>
            <a:fillRect/>
          </a:stretch>
        </p:blipFill>
        <p:spPr>
          <a:xfrm>
            <a:off x="-152400" y="1645944"/>
            <a:ext cx="9474200" cy="5210444"/>
          </a:xfrm>
        </p:spPr>
      </p:pic>
    </p:spTree>
    <p:extLst>
      <p:ext uri="{BB962C8B-B14F-4D97-AF65-F5344CB8AC3E}">
        <p14:creationId xmlns:p14="http://schemas.microsoft.com/office/powerpoint/2010/main" val="1005691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Mainland Overview</a:t>
            </a:r>
            <a:endParaRPr lang="en-CA" dirty="0"/>
          </a:p>
        </p:txBody>
      </p:sp>
      <p:sp>
        <p:nvSpPr>
          <p:cNvPr id="3" name="Content Placeholder 2"/>
          <p:cNvSpPr>
            <a:spLocks noGrp="1"/>
          </p:cNvSpPr>
          <p:nvPr>
            <p:ph idx="1"/>
          </p:nvPr>
        </p:nvSpPr>
        <p:spPr/>
        <p:txBody>
          <a:bodyPr/>
          <a:lstStyle/>
          <a:p>
            <a:r>
              <a:rPr lang="en-CA" dirty="0" smtClean="0"/>
              <a:t>GDP: $7.43 trillion USD, second highest in world</a:t>
            </a:r>
          </a:p>
          <a:p>
            <a:r>
              <a:rPr lang="en-CA" dirty="0" smtClean="0"/>
              <a:t>Income per capita is substantially lower, only $5,184 per capita.</a:t>
            </a:r>
          </a:p>
          <a:p>
            <a:r>
              <a:rPr lang="en-CA" dirty="0" smtClean="0"/>
              <a:t>Growth levels for both statistics around 9% per year</a:t>
            </a:r>
          </a:p>
        </p:txBody>
      </p:sp>
    </p:spTree>
    <p:extLst>
      <p:ext uri="{BB962C8B-B14F-4D97-AF65-F5344CB8AC3E}">
        <p14:creationId xmlns:p14="http://schemas.microsoft.com/office/powerpoint/2010/main" val="175853516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Finances </a:t>
            </a:r>
            <a:r>
              <a:rPr lang="en-US" dirty="0" smtClean="0"/>
              <a:t>– Leverage Forecast</a:t>
            </a:r>
            <a:endParaRPr lang="en-US" dirty="0"/>
          </a:p>
        </p:txBody>
      </p:sp>
      <p:pic>
        <p:nvPicPr>
          <p:cNvPr id="5" name="Content Placeholder 4"/>
          <p:cNvPicPr>
            <a:picLocks noGrp="1" noChangeAspect="1"/>
          </p:cNvPicPr>
          <p:nvPr>
            <p:ph idx="1"/>
          </p:nvPr>
        </p:nvPicPr>
        <p:blipFill>
          <a:blip r:embed="rId2"/>
          <a:srcRect l="-2698" r="-2698"/>
          <a:stretch>
            <a:fillRect/>
          </a:stretch>
        </p:blipFill>
        <p:spPr>
          <a:xfrm>
            <a:off x="-51999" y="1417638"/>
            <a:ext cx="9250739" cy="5087550"/>
          </a:xfrm>
        </p:spPr>
      </p:pic>
    </p:spTree>
    <p:extLst>
      <p:ext uri="{BB962C8B-B14F-4D97-AF65-F5344CB8AC3E}">
        <p14:creationId xmlns:p14="http://schemas.microsoft.com/office/powerpoint/2010/main" val="3338515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 Sheet </a:t>
            </a:r>
            <a:r>
              <a:rPr lang="en-US" dirty="0" smtClean="0"/>
              <a:t>Forecast</a:t>
            </a:r>
            <a:endParaRPr lang="en-US" dirty="0"/>
          </a:p>
        </p:txBody>
      </p:sp>
      <p:pic>
        <p:nvPicPr>
          <p:cNvPr id="4" name="Content Placeholder 3"/>
          <p:cNvPicPr>
            <a:picLocks noGrp="1" noChangeAspect="1"/>
          </p:cNvPicPr>
          <p:nvPr>
            <p:ph idx="1"/>
          </p:nvPr>
        </p:nvPicPr>
        <p:blipFill>
          <a:blip r:embed="rId2"/>
          <a:srcRect l="-2506" r="-2506"/>
          <a:stretch>
            <a:fillRect/>
          </a:stretch>
        </p:blipFill>
        <p:spPr>
          <a:xfrm>
            <a:off x="-228601" y="1600199"/>
            <a:ext cx="9575801" cy="5266321"/>
          </a:xfrm>
        </p:spPr>
      </p:pic>
    </p:spTree>
    <p:extLst>
      <p:ext uri="{BB962C8B-B14F-4D97-AF65-F5344CB8AC3E}">
        <p14:creationId xmlns:p14="http://schemas.microsoft.com/office/powerpoint/2010/main" val="79261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EPS &amp; </a:t>
            </a:r>
            <a:r>
              <a:rPr lang="en-US" dirty="0" smtClean="0"/>
              <a:t>Dividend Forecast</a:t>
            </a:r>
            <a:endParaRPr lang="en-US" dirty="0"/>
          </a:p>
        </p:txBody>
      </p:sp>
      <p:pic>
        <p:nvPicPr>
          <p:cNvPr id="4" name="Content Placeholder 3"/>
          <p:cNvPicPr>
            <a:picLocks noGrp="1" noChangeAspect="1"/>
          </p:cNvPicPr>
          <p:nvPr>
            <p:ph idx="1"/>
          </p:nvPr>
        </p:nvPicPr>
        <p:blipFill>
          <a:blip r:embed="rId2"/>
          <a:srcRect l="-19221" r="-19221"/>
          <a:stretch>
            <a:fillRect/>
          </a:stretch>
        </p:blipFill>
        <p:spPr>
          <a:xfrm>
            <a:off x="-1064521" y="1371649"/>
            <a:ext cx="11267701" cy="5486351"/>
          </a:xfrm>
        </p:spPr>
      </p:pic>
    </p:spTree>
    <p:extLst>
      <p:ext uri="{BB962C8B-B14F-4D97-AF65-F5344CB8AC3E}">
        <p14:creationId xmlns:p14="http://schemas.microsoft.com/office/powerpoint/2010/main" val="410701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RECOMENDATION</a:t>
            </a:r>
            <a:endParaRPr lang="en-CA" dirty="0"/>
          </a:p>
        </p:txBody>
      </p:sp>
      <p:pic>
        <p:nvPicPr>
          <p:cNvPr id="1026" name="Picture 2" descr="C:\Documents and Settings\yschow\desktop\buy-n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711" y="2356270"/>
            <a:ext cx="8541969" cy="248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51194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1124744"/>
            <a:ext cx="7772400" cy="1470025"/>
          </a:xfrm>
        </p:spPr>
        <p:txBody>
          <a:bodyPr/>
          <a:lstStyle/>
          <a:p>
            <a:r>
              <a:rPr lang="en-US" dirty="0" smtClean="0"/>
              <a:t>Cheung Kong (Holdings) Limited</a:t>
            </a:r>
            <a:endParaRPr lang="en-US" dirty="0"/>
          </a:p>
        </p:txBody>
      </p:sp>
      <p:sp>
        <p:nvSpPr>
          <p:cNvPr id="3" name="副標題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2555776" y="2492896"/>
            <a:ext cx="3888432" cy="3888432"/>
          </a:xfrm>
          <a:prstGeom prst="rect">
            <a:avLst/>
          </a:prstGeom>
          <a:noFill/>
          <a:ln w="9525">
            <a:noFill/>
            <a:miter lim="800000"/>
            <a:headEnd/>
            <a:tailEnd/>
          </a:ln>
        </p:spPr>
      </p:pic>
    </p:spTree>
    <p:extLst>
      <p:ext uri="{BB962C8B-B14F-4D97-AF65-F5344CB8AC3E}">
        <p14:creationId xmlns:p14="http://schemas.microsoft.com/office/powerpoint/2010/main" val="244736177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9573" y="792087"/>
            <a:ext cx="9153573" cy="5321845"/>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79296" y="0"/>
            <a:ext cx="764704" cy="764704"/>
          </a:xfrm>
          <a:prstGeom prst="rect">
            <a:avLst/>
          </a:prstGeom>
          <a:noFill/>
          <a:ln w="9525">
            <a:noFill/>
            <a:miter lim="800000"/>
            <a:headEnd/>
            <a:tailEnd/>
          </a:ln>
        </p:spPr>
      </p:pic>
    </p:spTree>
    <p:extLst>
      <p:ext uri="{BB962C8B-B14F-4D97-AF65-F5344CB8AC3E}">
        <p14:creationId xmlns:p14="http://schemas.microsoft.com/office/powerpoint/2010/main" val="47213130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6512" y="721099"/>
            <a:ext cx="9144000" cy="6164285"/>
          </a:xfrm>
          <a:prstGeom prst="rect">
            <a:avLst/>
          </a:prstGeom>
          <a:noFill/>
          <a:ln w="9525">
            <a:noFill/>
            <a:miter lim="800000"/>
            <a:headEnd/>
            <a:tailEnd/>
          </a:ln>
        </p:spPr>
      </p:pic>
      <p:sp>
        <p:nvSpPr>
          <p:cNvPr id="5" name="標題 4"/>
          <p:cNvSpPr>
            <a:spLocks noGrp="1"/>
          </p:cNvSpPr>
          <p:nvPr>
            <p:ph type="title"/>
          </p:nvPr>
        </p:nvSpPr>
        <p:spPr>
          <a:xfrm>
            <a:off x="457200" y="-27384"/>
            <a:ext cx="8229600" cy="1143000"/>
          </a:xfrm>
        </p:spPr>
        <p:txBody>
          <a:bodyPr/>
          <a:lstStyle/>
          <a:p>
            <a:r>
              <a:rPr lang="en-US" dirty="0" smtClean="0"/>
              <a:t>Last Trading Day Performance</a:t>
            </a:r>
            <a:endParaRPr lang="en-US" dirty="0"/>
          </a:p>
        </p:txBody>
      </p:sp>
      <p:sp>
        <p:nvSpPr>
          <p:cNvPr id="7" name="矩形 6"/>
          <p:cNvSpPr/>
          <p:nvPr/>
        </p:nvSpPr>
        <p:spPr>
          <a:xfrm>
            <a:off x="4499992" y="2294072"/>
            <a:ext cx="3960440" cy="2708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矩形 7"/>
          <p:cNvSpPr/>
          <p:nvPr/>
        </p:nvSpPr>
        <p:spPr>
          <a:xfrm>
            <a:off x="107504" y="5805264"/>
            <a:ext cx="4104456" cy="2708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p:cNvSpPr/>
          <p:nvPr/>
        </p:nvSpPr>
        <p:spPr>
          <a:xfrm>
            <a:off x="107504" y="6093296"/>
            <a:ext cx="4104456" cy="2708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375507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Year Performance</a:t>
            </a:r>
            <a:endParaRPr lang="en-CA" dirty="0"/>
          </a:p>
        </p:txBody>
      </p:sp>
      <p:pic>
        <p:nvPicPr>
          <p:cNvPr id="3074" name="Picture 2" descr="C:\Documents and Settings\yschow\desktop\1 year performan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143000"/>
            <a:ext cx="64198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52117916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989027"/>
            <a:ext cx="6624736" cy="588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44624"/>
            <a:ext cx="8229600" cy="1143000"/>
          </a:xfrm>
        </p:spPr>
        <p:txBody>
          <a:bodyPr/>
          <a:lstStyle/>
          <a:p>
            <a:r>
              <a:rPr lang="en-US" dirty="0" smtClean="0"/>
              <a:t>Five Year Performance</a:t>
            </a:r>
            <a:endParaRPr lang="en-CA" dirty="0"/>
          </a:p>
        </p:txBody>
      </p:sp>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360605197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Year Comparison</a:t>
            </a:r>
            <a:endParaRPr lang="en-CA"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7325" y="1124744"/>
            <a:ext cx="6438214" cy="569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2365241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Mainland Overview</a:t>
            </a:r>
            <a:endParaRPr lang="en-CA"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835696" y="1340767"/>
            <a:ext cx="4896544" cy="5042511"/>
          </a:xfrm>
          <a:prstGeom prst="rect">
            <a:avLst/>
          </a:prstGeom>
          <a:noFill/>
          <a:ln w="9525">
            <a:noFill/>
            <a:miter lim="800000"/>
            <a:headEnd/>
            <a:tailEnd/>
          </a:ln>
        </p:spPr>
      </p:pic>
    </p:spTree>
    <p:extLst>
      <p:ext uri="{BB962C8B-B14F-4D97-AF65-F5344CB8AC3E}">
        <p14:creationId xmlns:p14="http://schemas.microsoft.com/office/powerpoint/2010/main" val="306573779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Year Comparison</a:t>
            </a:r>
            <a:endParaRPr lang="en-CA"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3513" y="1196752"/>
            <a:ext cx="6488844" cy="5642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220657301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en-US" dirty="0" smtClean="0"/>
              <a:t>Corporate Profile</a:t>
            </a:r>
            <a:endParaRPr lang="en-US" dirty="0"/>
          </a:p>
        </p:txBody>
      </p:sp>
      <p:sp>
        <p:nvSpPr>
          <p:cNvPr id="5" name="文字版面配置區 4"/>
          <p:cNvSpPr>
            <a:spLocks noGrp="1"/>
          </p:cNvSpPr>
          <p:nvPr>
            <p:ph type="body" idx="1"/>
          </p:nvPr>
        </p:nvSpPr>
        <p:spPr/>
        <p:txBody>
          <a:bodyPr/>
          <a:lstStyle/>
          <a:p>
            <a:endParaRPr lang="en-US"/>
          </a:p>
        </p:txBody>
      </p:sp>
      <p:pic>
        <p:nvPicPr>
          <p:cNvPr id="7" name="Picture 2"/>
          <p:cNvPicPr>
            <a:picLocks noChangeAspect="1" noChangeArrowheads="1"/>
          </p:cNvPicPr>
          <p:nvPr/>
        </p:nvPicPr>
        <p:blipFill>
          <a:blip r:embed="rId2" cstate="print"/>
          <a:srcRect/>
          <a:stretch>
            <a:fillRect/>
          </a:stretch>
        </p:blipFill>
        <p:spPr bwMode="auto">
          <a:xfrm>
            <a:off x="2555776" y="548680"/>
            <a:ext cx="3888432" cy="3888432"/>
          </a:xfrm>
          <a:prstGeom prst="rect">
            <a:avLst/>
          </a:prstGeom>
          <a:noFill/>
          <a:ln w="9525">
            <a:noFill/>
            <a:miter lim="800000"/>
            <a:headEnd/>
            <a:tailEnd/>
          </a:ln>
        </p:spPr>
      </p:pic>
    </p:spTree>
    <p:extLst>
      <p:ext uri="{BB962C8B-B14F-4D97-AF65-F5344CB8AC3E}">
        <p14:creationId xmlns:p14="http://schemas.microsoft.com/office/powerpoint/2010/main" val="89924918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Cheung Kong Holdings</a:t>
            </a:r>
            <a:endParaRPr lang="en-US" dirty="0"/>
          </a:p>
        </p:txBody>
      </p:sp>
      <p:sp>
        <p:nvSpPr>
          <p:cNvPr id="3" name="內容版面配置區 2"/>
          <p:cNvSpPr>
            <a:spLocks noGrp="1"/>
          </p:cNvSpPr>
          <p:nvPr>
            <p:ph idx="1"/>
          </p:nvPr>
        </p:nvSpPr>
        <p:spPr/>
        <p:txBody>
          <a:bodyPr>
            <a:normAutofit fontScale="92500" lnSpcReduction="10000"/>
          </a:bodyPr>
          <a:lstStyle/>
          <a:p>
            <a:r>
              <a:rPr lang="en-US" dirty="0" smtClean="0"/>
              <a:t>Cheung Kong (Holdings) Limited ("Cheung Kong Holdings") is the flagship of the Cheung Kong Group, one of Hong Kong's leading multi-national conglomerates.</a:t>
            </a:r>
          </a:p>
          <a:p>
            <a:r>
              <a:rPr lang="en-US" dirty="0" smtClean="0"/>
              <a:t>Li Ka </a:t>
            </a:r>
            <a:r>
              <a:rPr lang="en-US" dirty="0" err="1" smtClean="0"/>
              <a:t>Shing</a:t>
            </a:r>
            <a:r>
              <a:rPr lang="en-US" dirty="0" smtClean="0"/>
              <a:t> founded Cheung Kong Industries in 1950s as a plastics manufacturer. Under his leadership, the company grew rapidly and eventually evolved into a property investment company. "Cheung Kong (Holdings) Limited" from the 1970s.</a:t>
            </a:r>
          </a:p>
        </p:txBody>
      </p:sp>
      <p:pic>
        <p:nvPicPr>
          <p:cNvPr id="4" name="Picture 2"/>
          <p:cNvPicPr>
            <a:picLocks noChangeAspect="1" noChangeArrowheads="1"/>
          </p:cNvPicPr>
          <p:nvPr/>
        </p:nvPicPr>
        <p:blipFill>
          <a:blip r:embed="rId2"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142698285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Cheung Kong Holdings</a:t>
            </a:r>
            <a:endParaRPr lang="en-US" dirty="0"/>
          </a:p>
        </p:txBody>
      </p:sp>
      <p:sp>
        <p:nvSpPr>
          <p:cNvPr id="3" name="內容版面配置區 2"/>
          <p:cNvSpPr>
            <a:spLocks noGrp="1"/>
          </p:cNvSpPr>
          <p:nvPr>
            <p:ph idx="1"/>
          </p:nvPr>
        </p:nvSpPr>
        <p:spPr/>
        <p:txBody>
          <a:bodyPr>
            <a:normAutofit fontScale="92500" lnSpcReduction="10000"/>
          </a:bodyPr>
          <a:lstStyle/>
          <a:p>
            <a:r>
              <a:rPr lang="en-US" dirty="0" smtClean="0"/>
              <a:t>Hong Kong based</a:t>
            </a:r>
          </a:p>
          <a:p>
            <a:r>
              <a:rPr lang="en-US" dirty="0" smtClean="0"/>
              <a:t>A property development and strategic investment company</a:t>
            </a:r>
          </a:p>
          <a:p>
            <a:r>
              <a:rPr lang="en-US" dirty="0" smtClean="0"/>
              <a:t>One of the largest developers in Hong Kong of residential, commercial and industrial properties</a:t>
            </a:r>
          </a:p>
          <a:p>
            <a:r>
              <a:rPr lang="en-US" dirty="0" smtClean="0"/>
              <a:t>About one in seven private residences in Hong Kong were developed by the company</a:t>
            </a:r>
          </a:p>
          <a:p>
            <a:r>
              <a:rPr lang="en-US" dirty="0" smtClean="0"/>
              <a:t>Operates in 53 countries and employs about 270,000 staff worldwide</a:t>
            </a:r>
          </a:p>
        </p:txBody>
      </p:sp>
      <p:pic>
        <p:nvPicPr>
          <p:cNvPr id="4" name="Picture 2"/>
          <p:cNvPicPr>
            <a:picLocks noChangeAspect="1" noChangeArrowheads="1"/>
          </p:cNvPicPr>
          <p:nvPr/>
        </p:nvPicPr>
        <p:blipFill>
          <a:blip r:embed="rId2"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416545514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Cheung Kong Holdings</a:t>
            </a:r>
            <a:endParaRPr lang="en-US" dirty="0"/>
          </a:p>
        </p:txBody>
      </p:sp>
      <p:sp>
        <p:nvSpPr>
          <p:cNvPr id="3" name="內容版面配置區 2"/>
          <p:cNvSpPr>
            <a:spLocks noGrp="1"/>
          </p:cNvSpPr>
          <p:nvPr>
            <p:ph idx="1"/>
          </p:nvPr>
        </p:nvSpPr>
        <p:spPr/>
        <p:txBody>
          <a:bodyPr>
            <a:normAutofit fontScale="77500" lnSpcReduction="20000"/>
          </a:bodyPr>
          <a:lstStyle/>
          <a:p>
            <a:r>
              <a:rPr lang="en-US" dirty="0" smtClean="0"/>
              <a:t>In HK, members of the Cheung Kong Group include: </a:t>
            </a:r>
          </a:p>
          <a:p>
            <a:pPr>
              <a:buFont typeface="Wingdings" pitchFamily="2" charset="2"/>
              <a:buChar char="Ø"/>
            </a:pPr>
            <a:r>
              <a:rPr lang="en-US" dirty="0" smtClean="0"/>
              <a:t>Cheung Kong Holdings (stock code: 0001)</a:t>
            </a:r>
          </a:p>
          <a:p>
            <a:pPr>
              <a:buFont typeface="Wingdings" pitchFamily="2" charset="2"/>
              <a:buChar char="Ø"/>
            </a:pPr>
            <a:r>
              <a:rPr lang="en-US" dirty="0" smtClean="0"/>
              <a:t>Hutchison Whampoa Limited (0013)</a:t>
            </a:r>
          </a:p>
          <a:p>
            <a:pPr>
              <a:buFont typeface="Wingdings" pitchFamily="2" charset="2"/>
              <a:buChar char="Ø"/>
            </a:pPr>
            <a:r>
              <a:rPr lang="en-US" dirty="0" smtClean="0"/>
              <a:t>Power Assets Holdings Limited (0006)</a:t>
            </a:r>
          </a:p>
          <a:p>
            <a:pPr>
              <a:buFont typeface="Wingdings" pitchFamily="2" charset="2"/>
              <a:buChar char="Ø"/>
            </a:pPr>
            <a:r>
              <a:rPr lang="en-US" dirty="0" smtClean="0"/>
              <a:t>Cheung Kong Infrastructure Holdings Limited (1038)</a:t>
            </a:r>
          </a:p>
          <a:p>
            <a:pPr>
              <a:buFont typeface="Wingdings" pitchFamily="2" charset="2"/>
              <a:buChar char="Ø"/>
            </a:pPr>
            <a:r>
              <a:rPr lang="en-US" dirty="0" smtClean="0"/>
              <a:t>CK Life Sciences Int'l. (Holdings) Inc. (0775)</a:t>
            </a:r>
          </a:p>
          <a:p>
            <a:pPr>
              <a:buFont typeface="Wingdings" pitchFamily="2" charset="2"/>
              <a:buChar char="Ø"/>
            </a:pPr>
            <a:r>
              <a:rPr lang="en-US" dirty="0" smtClean="0"/>
              <a:t>Hutchison Telecommunications Hong Kong Holdings Limited (0215)</a:t>
            </a:r>
          </a:p>
          <a:p>
            <a:pPr>
              <a:buFont typeface="Wingdings" pitchFamily="2" charset="2"/>
              <a:buChar char="Ø"/>
            </a:pPr>
            <a:r>
              <a:rPr lang="en-US" dirty="0" smtClean="0"/>
              <a:t>Hutchison </a:t>
            </a:r>
            <a:r>
              <a:rPr lang="en-US" dirty="0" err="1" smtClean="0"/>
              <a:t>Harbour</a:t>
            </a:r>
            <a:r>
              <a:rPr lang="en-US" dirty="0" smtClean="0"/>
              <a:t> Ring Limited (0715)</a:t>
            </a:r>
          </a:p>
          <a:p>
            <a:pPr>
              <a:buFont typeface="Wingdings" pitchFamily="2" charset="2"/>
              <a:buChar char="Ø"/>
            </a:pPr>
            <a:r>
              <a:rPr lang="en-US" dirty="0" smtClean="0"/>
              <a:t>TOM Group Limited (2383)</a:t>
            </a:r>
          </a:p>
          <a:p>
            <a:r>
              <a:rPr lang="en-US" dirty="0"/>
              <a:t>C</a:t>
            </a:r>
            <a:r>
              <a:rPr lang="en-US" dirty="0" smtClean="0"/>
              <a:t>ombined market capitalization: HK$807 billion                               (31 Jan, 2012)</a:t>
            </a:r>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143645526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Group Structure</a:t>
            </a: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691680" y="1124744"/>
            <a:ext cx="5888809" cy="5733256"/>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278441457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Market Capitalization</a:t>
            </a:r>
            <a:endParaRPr lang="en-US" dirty="0"/>
          </a:p>
        </p:txBody>
      </p:sp>
      <p:pic>
        <p:nvPicPr>
          <p:cNvPr id="6147" name="Picture 3"/>
          <p:cNvPicPr>
            <a:picLocks noGrp="1" noChangeAspect="1" noChangeArrowheads="1"/>
          </p:cNvPicPr>
          <p:nvPr>
            <p:ph idx="1"/>
          </p:nvPr>
        </p:nvPicPr>
        <p:blipFill>
          <a:blip r:embed="rId2" cstate="print"/>
          <a:srcRect/>
          <a:stretch>
            <a:fillRect/>
          </a:stretch>
        </p:blipFill>
        <p:spPr bwMode="auto">
          <a:xfrm>
            <a:off x="179512" y="1412776"/>
            <a:ext cx="8784976" cy="4870332"/>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
        <p:nvSpPr>
          <p:cNvPr id="5" name="矩形 4"/>
          <p:cNvSpPr/>
          <p:nvPr/>
        </p:nvSpPr>
        <p:spPr>
          <a:xfrm>
            <a:off x="4499992" y="2492896"/>
            <a:ext cx="2376264" cy="4052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94937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Market Capitalization</a:t>
            </a:r>
            <a:endParaRPr 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251520" y="1302259"/>
            <a:ext cx="8676457" cy="4836355"/>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14062348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Market Capitalization</a:t>
            </a:r>
            <a:endParaRPr 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695954" y="1412776"/>
            <a:ext cx="8448046" cy="4658593"/>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235831596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Market Capitalization</a:t>
            </a:r>
            <a:endParaRPr lang="en-US"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737320" y="1340768"/>
            <a:ext cx="8406680" cy="4991466"/>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3439112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Mainland Overview</a:t>
            </a:r>
            <a:endParaRPr lang="en-CA" dirty="0"/>
          </a:p>
        </p:txBody>
      </p:sp>
      <p:graphicFrame>
        <p:nvGraphicFramePr>
          <p:cNvPr id="5" name="Content Placeholder 4"/>
          <p:cNvGraphicFramePr>
            <a:graphicFrameLocks noGrp="1"/>
          </p:cNvGraphicFramePr>
          <p:nvPr>
            <p:ph idx="1"/>
          </p:nvPr>
        </p:nvGraphicFramePr>
        <p:xfrm>
          <a:off x="395536" y="1600200"/>
          <a:ext cx="8496944" cy="48531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205639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Market Capitalization</a:t>
            </a:r>
            <a:endParaRPr lang="en-US"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451644" y="1412776"/>
            <a:ext cx="8692356" cy="4752528"/>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201714831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Market Capitalization</a:t>
            </a:r>
            <a:endParaRPr lang="en-US"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755576" y="1196752"/>
            <a:ext cx="7992217" cy="4993109"/>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204937050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Market Capitalization</a:t>
            </a:r>
            <a:endParaRPr lang="en-US" dirty="0"/>
          </a:p>
        </p:txBody>
      </p:sp>
      <p:pic>
        <p:nvPicPr>
          <p:cNvPr id="12290" name="Picture 2"/>
          <p:cNvPicPr>
            <a:picLocks noGrp="1" noChangeAspect="1" noChangeArrowheads="1"/>
          </p:cNvPicPr>
          <p:nvPr>
            <p:ph idx="1"/>
          </p:nvPr>
        </p:nvPicPr>
        <p:blipFill>
          <a:blip r:embed="rId2" cstate="print"/>
          <a:srcRect/>
          <a:stretch>
            <a:fillRect/>
          </a:stretch>
        </p:blipFill>
        <p:spPr bwMode="auto">
          <a:xfrm>
            <a:off x="539552" y="1412776"/>
            <a:ext cx="8601225" cy="4620493"/>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384244485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Market Capitalization</a:t>
            </a:r>
            <a:endParaRPr lang="en-US" dirty="0"/>
          </a:p>
        </p:txBody>
      </p:sp>
      <p:pic>
        <p:nvPicPr>
          <p:cNvPr id="13314" name="Picture 2"/>
          <p:cNvPicPr>
            <a:picLocks noGrp="1" noChangeAspect="1" noChangeArrowheads="1"/>
          </p:cNvPicPr>
          <p:nvPr>
            <p:ph idx="1"/>
          </p:nvPr>
        </p:nvPicPr>
        <p:blipFill>
          <a:blip r:embed="rId2" cstate="print"/>
          <a:srcRect/>
          <a:stretch>
            <a:fillRect/>
          </a:stretch>
        </p:blipFill>
        <p:spPr bwMode="auto">
          <a:xfrm>
            <a:off x="899592" y="1196752"/>
            <a:ext cx="7722697" cy="5184576"/>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341337742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Land Bank</a:t>
            </a:r>
            <a:endParaRPr lang="en-US" dirty="0"/>
          </a:p>
        </p:txBody>
      </p:sp>
      <p:sp>
        <p:nvSpPr>
          <p:cNvPr id="8" name="文字版面配置區 7"/>
          <p:cNvSpPr>
            <a:spLocks noGrp="1"/>
          </p:cNvSpPr>
          <p:nvPr>
            <p:ph type="body" idx="1"/>
          </p:nvPr>
        </p:nvSpPr>
        <p:spPr/>
        <p:txBody>
          <a:bodyPr/>
          <a:lstStyle/>
          <a:p>
            <a:endParaRPr lang="en-US"/>
          </a:p>
        </p:txBody>
      </p:sp>
      <p:pic>
        <p:nvPicPr>
          <p:cNvPr id="5" name="Picture 2"/>
          <p:cNvPicPr>
            <a:picLocks noChangeAspect="1" noChangeArrowheads="1"/>
          </p:cNvPicPr>
          <p:nvPr/>
        </p:nvPicPr>
        <p:blipFill>
          <a:blip r:embed="rId2" cstate="print"/>
          <a:srcRect/>
          <a:stretch>
            <a:fillRect/>
          </a:stretch>
        </p:blipFill>
        <p:spPr bwMode="auto">
          <a:xfrm>
            <a:off x="2555776" y="548680"/>
            <a:ext cx="3888432" cy="3888432"/>
          </a:xfrm>
          <a:prstGeom prst="rect">
            <a:avLst/>
          </a:prstGeom>
          <a:noFill/>
          <a:ln w="9525">
            <a:noFill/>
            <a:miter lim="800000"/>
            <a:headEnd/>
            <a:tailEnd/>
          </a:ln>
        </p:spPr>
      </p:pic>
    </p:spTree>
    <p:extLst>
      <p:ext uri="{BB962C8B-B14F-4D97-AF65-F5344CB8AC3E}">
        <p14:creationId xmlns:p14="http://schemas.microsoft.com/office/powerpoint/2010/main" val="333502186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Land Bank – Hong Kong</a:t>
            </a:r>
            <a:endParaRPr lang="en-US" dirty="0"/>
          </a:p>
        </p:txBody>
      </p:sp>
      <p:pic>
        <p:nvPicPr>
          <p:cNvPr id="2" name="Picture 2"/>
          <p:cNvPicPr>
            <a:picLocks noGrp="1" noChangeAspect="1" noChangeArrowheads="1"/>
          </p:cNvPicPr>
          <p:nvPr>
            <p:ph idx="1"/>
          </p:nvPr>
        </p:nvPicPr>
        <p:blipFill>
          <a:blip r:embed="rId3" cstate="print"/>
          <a:srcRect/>
          <a:stretch>
            <a:fillRect/>
          </a:stretch>
        </p:blipFill>
        <p:spPr bwMode="auto">
          <a:xfrm>
            <a:off x="539552" y="1268760"/>
            <a:ext cx="8155134" cy="4968552"/>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268506786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en-US"/>
          </a:p>
        </p:txBody>
      </p:sp>
      <p:sp>
        <p:nvSpPr>
          <p:cNvPr id="4" name="內容版面配置區 3"/>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3" cstate="print"/>
          <a:srcRect/>
          <a:stretch>
            <a:fillRect/>
          </a:stretch>
        </p:blipFill>
        <p:spPr bwMode="auto">
          <a:xfrm>
            <a:off x="0" y="0"/>
            <a:ext cx="9855888" cy="6858000"/>
          </a:xfrm>
          <a:prstGeom prst="rect">
            <a:avLst/>
          </a:prstGeom>
          <a:noFill/>
          <a:ln w="9525">
            <a:noFill/>
            <a:miter lim="800000"/>
            <a:headEnd/>
            <a:tailEnd/>
          </a:ln>
        </p:spPr>
      </p:pic>
    </p:spTree>
    <p:extLst>
      <p:ext uri="{BB962C8B-B14F-4D97-AF65-F5344CB8AC3E}">
        <p14:creationId xmlns:p14="http://schemas.microsoft.com/office/powerpoint/2010/main" val="56406282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dirty="0" smtClean="0"/>
              <a:t>Land Bank – China</a:t>
            </a: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827584" y="1313384"/>
            <a:ext cx="7455866" cy="5544616"/>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410197936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dirty="0" smtClean="0"/>
              <a:t>Land Bank – China</a:t>
            </a:r>
            <a:endParaRPr 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2051720" y="1336876"/>
            <a:ext cx="5472608" cy="5521124"/>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1696629920"/>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en-US"/>
          </a:p>
        </p:txBody>
      </p:sp>
      <p:sp>
        <p:nvSpPr>
          <p:cNvPr id="3" name="內容版面配置區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1044624" y="-171400"/>
            <a:ext cx="10617937" cy="7029400"/>
          </a:xfrm>
          <a:prstGeom prst="rect">
            <a:avLst/>
          </a:prstGeom>
          <a:noFill/>
          <a:ln w="9525">
            <a:noFill/>
            <a:miter lim="800000"/>
            <a:headEnd/>
            <a:tailEnd/>
          </a:ln>
        </p:spPr>
      </p:pic>
    </p:spTree>
    <p:extLst>
      <p:ext uri="{BB962C8B-B14F-4D97-AF65-F5344CB8AC3E}">
        <p14:creationId xmlns:p14="http://schemas.microsoft.com/office/powerpoint/2010/main" val="41874301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Mainland Overview</a:t>
            </a:r>
            <a:endParaRPr lang="en-CA" dirty="0"/>
          </a:p>
        </p:txBody>
      </p:sp>
      <p:graphicFrame>
        <p:nvGraphicFramePr>
          <p:cNvPr id="6" name="Content Placeholder 5"/>
          <p:cNvGraphicFramePr>
            <a:graphicFrameLocks noGrp="1"/>
          </p:cNvGraphicFramePr>
          <p:nvPr>
            <p:ph idx="1"/>
          </p:nvPr>
        </p:nvGraphicFramePr>
        <p:xfrm>
          <a:off x="179512" y="1268760"/>
          <a:ext cx="8640960" cy="53285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922568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dirty="0" smtClean="0"/>
              <a:t>Land Bank – Overseas</a:t>
            </a:r>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320654" y="2996952"/>
            <a:ext cx="8823346" cy="1480296"/>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14075062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Property Sales</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269091" y="1645146"/>
            <a:ext cx="6687285" cy="4952206"/>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3922225923"/>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1835696" y="0"/>
            <a:ext cx="5400600" cy="6818824"/>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231319595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a:off x="1907704" y="-27384"/>
            <a:ext cx="5416581" cy="685800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190359352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1907704" y="-27384"/>
            <a:ext cx="5356596" cy="6885384"/>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62656297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1619672" y="0"/>
            <a:ext cx="5678378" cy="685800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104876835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a:off x="2123728" y="0"/>
            <a:ext cx="5134884" cy="685800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381976167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2053175" y="0"/>
            <a:ext cx="5255129" cy="685800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39897784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Management</a:t>
            </a:r>
            <a:endParaRPr lang="en-US" dirty="0"/>
          </a:p>
        </p:txBody>
      </p:sp>
      <p:sp>
        <p:nvSpPr>
          <p:cNvPr id="6" name="文字版面配置區 5"/>
          <p:cNvSpPr>
            <a:spLocks noGrp="1"/>
          </p:cNvSpPr>
          <p:nvPr>
            <p:ph type="body" idx="1"/>
          </p:nvPr>
        </p:nvSpPr>
        <p:spPr/>
        <p:txBody>
          <a:bodyPr/>
          <a:lstStyle/>
          <a:p>
            <a:endParaRPr lang="en-US"/>
          </a:p>
        </p:txBody>
      </p:sp>
      <p:pic>
        <p:nvPicPr>
          <p:cNvPr id="5" name="Picture 2"/>
          <p:cNvPicPr>
            <a:picLocks noChangeAspect="1" noChangeArrowheads="1"/>
          </p:cNvPicPr>
          <p:nvPr/>
        </p:nvPicPr>
        <p:blipFill>
          <a:blip r:embed="rId2" cstate="print"/>
          <a:srcRect/>
          <a:stretch>
            <a:fillRect/>
          </a:stretch>
        </p:blipFill>
        <p:spPr bwMode="auto">
          <a:xfrm>
            <a:off x="2555776" y="548680"/>
            <a:ext cx="3888432" cy="3888432"/>
          </a:xfrm>
          <a:prstGeom prst="rect">
            <a:avLst/>
          </a:prstGeom>
          <a:noFill/>
          <a:ln w="9525">
            <a:noFill/>
            <a:miter lim="800000"/>
            <a:headEnd/>
            <a:tailEnd/>
          </a:ln>
        </p:spPr>
      </p:pic>
    </p:spTree>
    <p:extLst>
      <p:ext uri="{BB962C8B-B14F-4D97-AF65-F5344CB8AC3E}">
        <p14:creationId xmlns:p14="http://schemas.microsoft.com/office/powerpoint/2010/main" val="3638154202"/>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1907704" y="1052736"/>
            <a:ext cx="5513961" cy="5805264"/>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
        <p:nvSpPr>
          <p:cNvPr id="2" name="標題 1"/>
          <p:cNvSpPr>
            <a:spLocks noGrp="1"/>
          </p:cNvSpPr>
          <p:nvPr>
            <p:ph type="title"/>
          </p:nvPr>
        </p:nvSpPr>
        <p:spPr>
          <a:xfrm>
            <a:off x="457200" y="260648"/>
            <a:ext cx="8229600" cy="1143000"/>
          </a:xfrm>
        </p:spPr>
        <p:txBody>
          <a:bodyPr/>
          <a:lstStyle/>
          <a:p>
            <a:r>
              <a:rPr lang="en-US" dirty="0" smtClean="0"/>
              <a:t>Management Structure</a:t>
            </a:r>
            <a:endParaRPr lang="en-US" dirty="0"/>
          </a:p>
        </p:txBody>
      </p:sp>
    </p:spTree>
    <p:extLst>
      <p:ext uri="{BB962C8B-B14F-4D97-AF65-F5344CB8AC3E}">
        <p14:creationId xmlns:p14="http://schemas.microsoft.com/office/powerpoint/2010/main" val="5300877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Agenda</a:t>
            </a:r>
            <a:endParaRPr lang="zh-HK" alt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4662381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95354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Mainland Overview</a:t>
            </a:r>
            <a:endParaRPr lang="en-CA" dirty="0"/>
          </a:p>
        </p:txBody>
      </p:sp>
      <p:sp>
        <p:nvSpPr>
          <p:cNvPr id="3" name="Content Placeholder 2"/>
          <p:cNvSpPr>
            <a:spLocks noGrp="1"/>
          </p:cNvSpPr>
          <p:nvPr>
            <p:ph idx="1"/>
          </p:nvPr>
        </p:nvSpPr>
        <p:spPr/>
        <p:txBody>
          <a:bodyPr/>
          <a:lstStyle/>
          <a:p>
            <a:r>
              <a:rPr lang="en-CA" dirty="0" smtClean="0"/>
              <a:t>Consumer price index was up 3.2% year over year in February, down from almost 5% last year </a:t>
            </a:r>
          </a:p>
          <a:p>
            <a:r>
              <a:rPr lang="en-CA" dirty="0" smtClean="0"/>
              <a:t>Consumer price index growth decreasing compared to 2010 and 2011 rates</a:t>
            </a:r>
          </a:p>
          <a:p>
            <a:r>
              <a:rPr lang="en-CA" dirty="0" smtClean="0"/>
              <a:t>Negative inflation may be seen next year indicating another bubble similar to early 2008</a:t>
            </a:r>
          </a:p>
        </p:txBody>
      </p:sp>
    </p:spTree>
    <p:extLst>
      <p:ext uri="{BB962C8B-B14F-4D97-AF65-F5344CB8AC3E}">
        <p14:creationId xmlns:p14="http://schemas.microsoft.com/office/powerpoint/2010/main" val="243641866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Disclosure of Interest</a:t>
            </a:r>
            <a:endParaRPr lang="en-US" dirty="0"/>
          </a:p>
        </p:txBody>
      </p:sp>
      <p:pic>
        <p:nvPicPr>
          <p:cNvPr id="19458" name="Picture 2"/>
          <p:cNvPicPr>
            <a:picLocks noGrp="1" noChangeAspect="1" noChangeArrowheads="1"/>
          </p:cNvPicPr>
          <p:nvPr>
            <p:ph idx="1"/>
          </p:nvPr>
        </p:nvPicPr>
        <p:blipFill>
          <a:blip r:embed="rId3" cstate="print"/>
          <a:srcRect/>
          <a:stretch>
            <a:fillRect/>
          </a:stretch>
        </p:blipFill>
        <p:spPr bwMode="auto">
          <a:xfrm>
            <a:off x="1475656" y="1083861"/>
            <a:ext cx="6157736" cy="5774139"/>
          </a:xfrm>
          <a:prstGeom prst="rect">
            <a:avLst/>
          </a:prstGeom>
          <a:noFill/>
          <a:ln w="9525">
            <a:noFill/>
            <a:miter lim="800000"/>
            <a:headEnd/>
            <a:tailEnd/>
          </a:ln>
        </p:spPr>
      </p:pic>
      <p:sp>
        <p:nvSpPr>
          <p:cNvPr id="3" name="Rectangle 2"/>
          <p:cNvSpPr/>
          <p:nvPr/>
        </p:nvSpPr>
        <p:spPr>
          <a:xfrm>
            <a:off x="1835696" y="2564904"/>
            <a:ext cx="5544616"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1835696" y="3212976"/>
            <a:ext cx="5544616"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2"/>
          <p:cNvPicPr>
            <a:picLocks noChangeAspect="1" noChangeArrowheads="1"/>
          </p:cNvPicPr>
          <p:nvPr/>
        </p:nvPicPr>
        <p:blipFill>
          <a:blip r:embed="rId4"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211843900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Li Ka </a:t>
            </a:r>
            <a:r>
              <a:rPr lang="en-US" dirty="0" err="1" smtClean="0"/>
              <a:t>Shing</a:t>
            </a:r>
            <a:endParaRPr lang="en-US" dirty="0"/>
          </a:p>
        </p:txBody>
      </p:sp>
      <p:sp>
        <p:nvSpPr>
          <p:cNvPr id="3" name="內容版面配置區 2"/>
          <p:cNvSpPr>
            <a:spLocks noGrp="1"/>
          </p:cNvSpPr>
          <p:nvPr>
            <p:ph idx="1"/>
          </p:nvPr>
        </p:nvSpPr>
        <p:spPr/>
        <p:txBody>
          <a:bodyPr>
            <a:normAutofit fontScale="70000" lnSpcReduction="20000"/>
          </a:bodyPr>
          <a:lstStyle/>
          <a:p>
            <a:r>
              <a:rPr lang="en-US" dirty="0" smtClean="0"/>
              <a:t>Chairman of Cheung Kong (Holdings) Ltd. (Since 1971) </a:t>
            </a:r>
          </a:p>
          <a:p>
            <a:r>
              <a:rPr lang="en-US" dirty="0" smtClean="0"/>
              <a:t>Chairman of Hutchison Whampoa Ltd (Since 1981) </a:t>
            </a:r>
          </a:p>
          <a:p>
            <a:r>
              <a:rPr lang="en-US" dirty="0" smtClean="0"/>
              <a:t>Wealthiest man in Hong Kong</a:t>
            </a:r>
          </a:p>
          <a:p>
            <a:r>
              <a:rPr lang="en-US" dirty="0" smtClean="0"/>
              <a:t>Honorary doctorates from several universities  </a:t>
            </a:r>
          </a:p>
          <a:p>
            <a:r>
              <a:rPr lang="en-US" dirty="0" smtClean="0"/>
              <a:t>Age 83 </a:t>
            </a:r>
          </a:p>
          <a:p>
            <a:r>
              <a:rPr lang="en-US" dirty="0" smtClean="0"/>
              <a:t>Left school at age 15 and worked at a plastic trading company</a:t>
            </a:r>
          </a:p>
          <a:p>
            <a:r>
              <a:rPr lang="en-US" dirty="0" smtClean="0"/>
              <a:t>Established Cheung Kong Industries in 1950, a plastic manufacturing company </a:t>
            </a:r>
          </a:p>
          <a:p>
            <a:r>
              <a:rPr lang="en-US" dirty="0" smtClean="0"/>
              <a:t>Transformed the company into a real estate investment company, listed on Hong Kong Stock Exchange in 1972 </a:t>
            </a:r>
          </a:p>
          <a:p>
            <a:r>
              <a:rPr lang="en-US" dirty="0" smtClean="0"/>
              <a:t>Acquired Hutchison Whampoa in 1979 and Hong Kong Electric Holdings Ltd in 1985</a:t>
            </a:r>
            <a:endParaRPr lang="en-US" dirty="0"/>
          </a:p>
        </p:txBody>
      </p:sp>
      <p:pic>
        <p:nvPicPr>
          <p:cNvPr id="16388" name="Picture 4"/>
          <p:cNvPicPr>
            <a:picLocks noChangeAspect="1" noChangeArrowheads="1"/>
          </p:cNvPicPr>
          <p:nvPr/>
        </p:nvPicPr>
        <p:blipFill>
          <a:blip r:embed="rId2" cstate="print"/>
          <a:srcRect/>
          <a:stretch>
            <a:fillRect/>
          </a:stretch>
        </p:blipFill>
        <p:spPr bwMode="auto">
          <a:xfrm>
            <a:off x="7020272" y="831531"/>
            <a:ext cx="1800200" cy="2525461"/>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256241970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Li </a:t>
            </a:r>
            <a:r>
              <a:rPr lang="en-US" dirty="0" err="1" smtClean="0"/>
              <a:t>Tzar</a:t>
            </a:r>
            <a:r>
              <a:rPr lang="en-US" dirty="0" smtClean="0"/>
              <a:t> </a:t>
            </a:r>
            <a:r>
              <a:rPr lang="en-US" dirty="0" err="1" smtClean="0"/>
              <a:t>Kuoi</a:t>
            </a:r>
            <a:r>
              <a:rPr lang="en-US" dirty="0" smtClean="0"/>
              <a:t>, Victor</a:t>
            </a:r>
            <a:endParaRPr lang="en-US" dirty="0"/>
          </a:p>
        </p:txBody>
      </p:sp>
      <p:sp>
        <p:nvSpPr>
          <p:cNvPr id="3" name="內容版面配置區 2"/>
          <p:cNvSpPr>
            <a:spLocks noGrp="1"/>
          </p:cNvSpPr>
          <p:nvPr>
            <p:ph idx="1"/>
          </p:nvPr>
        </p:nvSpPr>
        <p:spPr/>
        <p:txBody>
          <a:bodyPr>
            <a:normAutofit fontScale="70000" lnSpcReduction="20000"/>
          </a:bodyPr>
          <a:lstStyle/>
          <a:p>
            <a:r>
              <a:rPr lang="en-US" dirty="0" smtClean="0"/>
              <a:t>Deputy Chairman and Managing Director  since 1999 </a:t>
            </a:r>
          </a:p>
          <a:p>
            <a:r>
              <a:rPr lang="en-US" dirty="0" smtClean="0"/>
              <a:t>Began career at CKH in 1985 Deputy Managing Director (1993-98)  </a:t>
            </a:r>
          </a:p>
          <a:p>
            <a:r>
              <a:rPr lang="en-US" dirty="0" smtClean="0"/>
              <a:t>Executive Director and Deputy Chairman of Hutchison Whampoa Ltd </a:t>
            </a:r>
          </a:p>
          <a:p>
            <a:r>
              <a:rPr lang="en-US" dirty="0" smtClean="0"/>
              <a:t>Chairman of CK Infrastructure Holdings Ltd and CK Life Sciences Int’l Inc. </a:t>
            </a:r>
          </a:p>
          <a:p>
            <a:r>
              <a:rPr lang="en-US" dirty="0" smtClean="0"/>
              <a:t>Executive Director of HK Electric Holdings Ltd. </a:t>
            </a:r>
          </a:p>
          <a:p>
            <a:r>
              <a:rPr lang="en-US" dirty="0" smtClean="0"/>
              <a:t>Co-chairman of Husky Energy Inc. </a:t>
            </a:r>
          </a:p>
          <a:p>
            <a:r>
              <a:rPr lang="en-US" dirty="0" smtClean="0"/>
              <a:t>Director of Hong Kong and Shanghai Banking Corporation (HSBC)    </a:t>
            </a:r>
          </a:p>
          <a:p>
            <a:r>
              <a:rPr lang="en-US" dirty="0" smtClean="0"/>
              <a:t>Bachelor of Science degree in Civil Engineering </a:t>
            </a:r>
          </a:p>
          <a:p>
            <a:r>
              <a:rPr lang="en-US" dirty="0" smtClean="0"/>
              <a:t>Master of Science degree in Structural Engineering </a:t>
            </a:r>
          </a:p>
          <a:p>
            <a:r>
              <a:rPr lang="en-US" dirty="0" smtClean="0"/>
              <a:t>Honorary degree (Doctor of Laws) </a:t>
            </a:r>
          </a:p>
          <a:p>
            <a:r>
              <a:rPr lang="en-US" dirty="0" smtClean="0"/>
              <a:t>Age 47</a:t>
            </a:r>
            <a:endParaRPr lang="en-US" dirty="0"/>
          </a:p>
        </p:txBody>
      </p:sp>
      <p:pic>
        <p:nvPicPr>
          <p:cNvPr id="17410" name="Picture 2"/>
          <p:cNvPicPr>
            <a:picLocks noChangeAspect="1" noChangeArrowheads="1"/>
          </p:cNvPicPr>
          <p:nvPr/>
        </p:nvPicPr>
        <p:blipFill>
          <a:blip r:embed="rId2" cstate="print"/>
          <a:srcRect/>
          <a:stretch>
            <a:fillRect/>
          </a:stretch>
        </p:blipFill>
        <p:spPr bwMode="auto">
          <a:xfrm>
            <a:off x="6876256" y="4476750"/>
            <a:ext cx="1905000" cy="238125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2212798789"/>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err="1" smtClean="0"/>
              <a:t>Kam</a:t>
            </a:r>
            <a:r>
              <a:rPr lang="en-US" dirty="0" smtClean="0"/>
              <a:t> </a:t>
            </a:r>
            <a:r>
              <a:rPr lang="en-US" dirty="0" err="1" smtClean="0"/>
              <a:t>Hing</a:t>
            </a:r>
            <a:r>
              <a:rPr lang="en-US" dirty="0" smtClean="0"/>
              <a:t> Lam</a:t>
            </a:r>
            <a:endParaRPr lang="en-US" dirty="0"/>
          </a:p>
        </p:txBody>
      </p:sp>
      <p:sp>
        <p:nvSpPr>
          <p:cNvPr id="3" name="內容版面配置區 2"/>
          <p:cNvSpPr>
            <a:spLocks noGrp="1"/>
          </p:cNvSpPr>
          <p:nvPr>
            <p:ph idx="1"/>
          </p:nvPr>
        </p:nvSpPr>
        <p:spPr/>
        <p:txBody>
          <a:bodyPr>
            <a:normAutofit fontScale="70000" lnSpcReduction="20000"/>
          </a:bodyPr>
          <a:lstStyle/>
          <a:p>
            <a:r>
              <a:rPr lang="en-US" dirty="0" smtClean="0"/>
              <a:t>Brother-in-law of Li Ka-</a:t>
            </a:r>
            <a:r>
              <a:rPr lang="en-US" dirty="0" err="1" smtClean="0"/>
              <a:t>Shing</a:t>
            </a:r>
            <a:r>
              <a:rPr lang="en-US" dirty="0" smtClean="0"/>
              <a:t>, Uncle to Victor Li   </a:t>
            </a:r>
          </a:p>
          <a:p>
            <a:r>
              <a:rPr lang="en-US" dirty="0" smtClean="0"/>
              <a:t>Deputy Managing Director since 1993 </a:t>
            </a:r>
          </a:p>
          <a:p>
            <a:r>
              <a:rPr lang="en-US" dirty="0" smtClean="0"/>
              <a:t>Group Managing Director of Cheung Kong Infrastructure Holdings Ltd. </a:t>
            </a:r>
          </a:p>
          <a:p>
            <a:r>
              <a:rPr lang="en-US" dirty="0" smtClean="0"/>
              <a:t>President  and CEO of CK Life Sciences International </a:t>
            </a:r>
          </a:p>
          <a:p>
            <a:r>
              <a:rPr lang="en-US" dirty="0" smtClean="0"/>
              <a:t>Executive Director of Hutchinson Whampoa Ltd. and Hong Kong Electric Holdings Ltd. </a:t>
            </a:r>
          </a:p>
          <a:p>
            <a:r>
              <a:rPr lang="en-US" dirty="0" smtClean="0"/>
              <a:t>Non-executive Director of Spark Infrastructure Group </a:t>
            </a:r>
          </a:p>
          <a:p>
            <a:r>
              <a:rPr lang="en-US" dirty="0" smtClean="0"/>
              <a:t>Member of the 11th Beijing Committee of the Chinese People's Political Consultative Conference of the People's Republic of China  </a:t>
            </a:r>
          </a:p>
          <a:p>
            <a:r>
              <a:rPr lang="en-US" dirty="0" smtClean="0"/>
              <a:t>Bachelor of Science degree in Engineering </a:t>
            </a:r>
          </a:p>
          <a:p>
            <a:r>
              <a:rPr lang="en-US" dirty="0" smtClean="0"/>
              <a:t>Master’s degree in Business Administration </a:t>
            </a:r>
          </a:p>
          <a:p>
            <a:r>
              <a:rPr lang="en-US" dirty="0" smtClean="0"/>
              <a:t>Age 64</a:t>
            </a:r>
            <a:endParaRPr lang="en-US" dirty="0"/>
          </a:p>
        </p:txBody>
      </p:sp>
      <p:pic>
        <p:nvPicPr>
          <p:cNvPr id="18434" name="Picture 2"/>
          <p:cNvPicPr>
            <a:picLocks noChangeAspect="1" noChangeArrowheads="1"/>
          </p:cNvPicPr>
          <p:nvPr/>
        </p:nvPicPr>
        <p:blipFill>
          <a:blip r:embed="rId2" cstate="print"/>
          <a:srcRect/>
          <a:stretch>
            <a:fillRect/>
          </a:stretch>
        </p:blipFill>
        <p:spPr bwMode="auto">
          <a:xfrm>
            <a:off x="6804248" y="116632"/>
            <a:ext cx="1656184" cy="220272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347780128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Board of Directors</a:t>
            </a:r>
            <a:endParaRPr lang="en-US" dirty="0"/>
          </a:p>
        </p:txBody>
      </p:sp>
      <p:sp>
        <p:nvSpPr>
          <p:cNvPr id="3" name="內容版面配置區 2"/>
          <p:cNvSpPr>
            <a:spLocks noGrp="1"/>
          </p:cNvSpPr>
          <p:nvPr>
            <p:ph idx="1"/>
          </p:nvPr>
        </p:nvSpPr>
        <p:spPr/>
        <p:txBody>
          <a:bodyPr>
            <a:normAutofit fontScale="92500" lnSpcReduction="20000"/>
          </a:bodyPr>
          <a:lstStyle/>
          <a:p>
            <a:pPr>
              <a:buNone/>
            </a:pPr>
            <a:r>
              <a:rPr lang="en-US" dirty="0" smtClean="0"/>
              <a:t>Executive Directors:</a:t>
            </a:r>
          </a:p>
          <a:p>
            <a:r>
              <a:rPr lang="en-US" dirty="0" smtClean="0"/>
              <a:t>LI Ka-</a:t>
            </a:r>
            <a:r>
              <a:rPr lang="en-US" dirty="0" err="1" smtClean="0"/>
              <a:t>shing</a:t>
            </a:r>
            <a:r>
              <a:rPr lang="en-US" dirty="0" smtClean="0"/>
              <a:t>   	</a:t>
            </a:r>
          </a:p>
          <a:p>
            <a:r>
              <a:rPr lang="en-US" dirty="0" smtClean="0"/>
              <a:t>LI </a:t>
            </a:r>
            <a:r>
              <a:rPr lang="en-US" dirty="0" err="1" smtClean="0"/>
              <a:t>Tzar</a:t>
            </a:r>
            <a:r>
              <a:rPr lang="en-US" dirty="0" smtClean="0"/>
              <a:t> </a:t>
            </a:r>
            <a:r>
              <a:rPr lang="en-US" dirty="0" err="1" smtClean="0"/>
              <a:t>Kuoi</a:t>
            </a:r>
            <a:r>
              <a:rPr lang="en-US" dirty="0" smtClean="0"/>
              <a:t>, Victor   	</a:t>
            </a:r>
          </a:p>
          <a:p>
            <a:r>
              <a:rPr lang="en-US" dirty="0" smtClean="0"/>
              <a:t>KAM </a:t>
            </a:r>
            <a:r>
              <a:rPr lang="en-US" dirty="0" err="1" smtClean="0"/>
              <a:t>Hing</a:t>
            </a:r>
            <a:r>
              <a:rPr lang="en-US" dirty="0" smtClean="0"/>
              <a:t> Lam   	</a:t>
            </a:r>
          </a:p>
          <a:p>
            <a:r>
              <a:rPr lang="en-US" dirty="0" smtClean="0"/>
              <a:t>IP </a:t>
            </a:r>
            <a:r>
              <a:rPr lang="en-US" dirty="0" err="1" smtClean="0"/>
              <a:t>Tak</a:t>
            </a:r>
            <a:r>
              <a:rPr lang="en-US" dirty="0" smtClean="0"/>
              <a:t> </a:t>
            </a:r>
            <a:r>
              <a:rPr lang="en-US" dirty="0" err="1" smtClean="0"/>
              <a:t>Chuen</a:t>
            </a:r>
            <a:r>
              <a:rPr lang="en-US" dirty="0" smtClean="0"/>
              <a:t>, Edmond   	</a:t>
            </a:r>
          </a:p>
          <a:p>
            <a:r>
              <a:rPr lang="en-US" dirty="0" smtClean="0"/>
              <a:t>CHUNG Sun Keung, Davy   	</a:t>
            </a:r>
          </a:p>
          <a:p>
            <a:r>
              <a:rPr lang="en-US" dirty="0" smtClean="0"/>
              <a:t>PAU Yee Wan, Ezra   	</a:t>
            </a:r>
          </a:p>
          <a:p>
            <a:r>
              <a:rPr lang="en-US" dirty="0" smtClean="0"/>
              <a:t>WOO </a:t>
            </a:r>
            <a:r>
              <a:rPr lang="en-US" dirty="0" err="1" smtClean="0"/>
              <a:t>Chia</a:t>
            </a:r>
            <a:r>
              <a:rPr lang="en-US" dirty="0" smtClean="0"/>
              <a:t> </a:t>
            </a:r>
            <a:r>
              <a:rPr lang="en-US" dirty="0" err="1" smtClean="0"/>
              <a:t>Ching</a:t>
            </a:r>
            <a:r>
              <a:rPr lang="en-US" dirty="0" smtClean="0"/>
              <a:t>, Grace   	</a:t>
            </a:r>
          </a:p>
          <a:p>
            <a:r>
              <a:rPr lang="en-US" dirty="0" smtClean="0"/>
              <a:t>CHIU Kwok Hung, Justin</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4788024" y="1412776"/>
            <a:ext cx="4037856" cy="1742437"/>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4741731" y="3933056"/>
            <a:ext cx="4402269" cy="1502858"/>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303204788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Board of Directors</a:t>
            </a:r>
            <a:endParaRPr lang="en-US" dirty="0"/>
          </a:p>
        </p:txBody>
      </p:sp>
      <p:sp>
        <p:nvSpPr>
          <p:cNvPr id="3" name="內容版面配置區 2"/>
          <p:cNvSpPr>
            <a:spLocks noGrp="1"/>
          </p:cNvSpPr>
          <p:nvPr>
            <p:ph idx="1"/>
          </p:nvPr>
        </p:nvSpPr>
        <p:spPr/>
        <p:txBody>
          <a:bodyPr>
            <a:normAutofit fontScale="62500" lnSpcReduction="20000"/>
          </a:bodyPr>
          <a:lstStyle/>
          <a:p>
            <a:pPr>
              <a:buNone/>
            </a:pPr>
            <a:r>
              <a:rPr lang="en-US" dirty="0" smtClean="0"/>
              <a:t>Non-executive Directors:</a:t>
            </a:r>
          </a:p>
          <a:p>
            <a:r>
              <a:rPr lang="en-US" dirty="0" smtClean="0"/>
              <a:t>LEUNG </a:t>
            </a:r>
            <a:r>
              <a:rPr lang="en-US" dirty="0" err="1" smtClean="0"/>
              <a:t>Siu</a:t>
            </a:r>
            <a:r>
              <a:rPr lang="en-US" dirty="0" smtClean="0"/>
              <a:t> Hon   	</a:t>
            </a:r>
          </a:p>
          <a:p>
            <a:r>
              <a:rPr lang="en-US" dirty="0" smtClean="0"/>
              <a:t>FOK Kin-</a:t>
            </a:r>
            <a:r>
              <a:rPr lang="en-US" dirty="0" err="1" smtClean="0"/>
              <a:t>ning</a:t>
            </a:r>
            <a:r>
              <a:rPr lang="en-US" dirty="0" smtClean="0"/>
              <a:t>, Canning   	</a:t>
            </a:r>
          </a:p>
          <a:p>
            <a:r>
              <a:rPr lang="en-US" dirty="0" smtClean="0"/>
              <a:t>Frank John SIXT   	</a:t>
            </a:r>
          </a:p>
          <a:p>
            <a:r>
              <a:rPr lang="en-US" dirty="0" smtClean="0"/>
              <a:t>CHOW Kun </a:t>
            </a:r>
            <a:r>
              <a:rPr lang="en-US" dirty="0" err="1" smtClean="0"/>
              <a:t>Chee</a:t>
            </a:r>
            <a:r>
              <a:rPr lang="en-US" dirty="0" smtClean="0"/>
              <a:t>, Roland   	</a:t>
            </a:r>
          </a:p>
          <a:p>
            <a:r>
              <a:rPr lang="en-US" dirty="0" smtClean="0"/>
              <a:t>George Colin MAGNUS</a:t>
            </a:r>
          </a:p>
          <a:p>
            <a:pPr>
              <a:buNone/>
            </a:pPr>
            <a:r>
              <a:rPr lang="en-US" dirty="0" smtClean="0"/>
              <a:t>Independent Non-executive Directors:</a:t>
            </a:r>
          </a:p>
          <a:p>
            <a:r>
              <a:rPr lang="en-US" dirty="0" smtClean="0"/>
              <a:t>KWOK </a:t>
            </a:r>
            <a:r>
              <a:rPr lang="en-US" dirty="0" err="1" smtClean="0"/>
              <a:t>Tun-li</a:t>
            </a:r>
            <a:r>
              <a:rPr lang="en-US" dirty="0" smtClean="0"/>
              <a:t>, Stanley   	</a:t>
            </a:r>
          </a:p>
          <a:p>
            <a:r>
              <a:rPr lang="en-US" dirty="0" smtClean="0"/>
              <a:t>YEH Yuan Chang, Anthony   	</a:t>
            </a:r>
          </a:p>
          <a:p>
            <a:r>
              <a:rPr lang="en-US" dirty="0" smtClean="0"/>
              <a:t>Simon MURRAY   	</a:t>
            </a:r>
          </a:p>
          <a:p>
            <a:r>
              <a:rPr lang="en-US" dirty="0" smtClean="0"/>
              <a:t>CHOW Nin Mow, Albert   	</a:t>
            </a:r>
          </a:p>
          <a:p>
            <a:r>
              <a:rPr lang="en-US" dirty="0" smtClean="0"/>
              <a:t>HUNG </a:t>
            </a:r>
            <a:r>
              <a:rPr lang="en-US" dirty="0" err="1" smtClean="0"/>
              <a:t>Siu-lin</a:t>
            </a:r>
            <a:r>
              <a:rPr lang="en-US" dirty="0" smtClean="0"/>
              <a:t>, Katherine   	</a:t>
            </a:r>
          </a:p>
          <a:p>
            <a:r>
              <a:rPr lang="en-US" dirty="0" smtClean="0"/>
              <a:t>WONG </a:t>
            </a:r>
            <a:r>
              <a:rPr lang="en-US" dirty="0" err="1" smtClean="0"/>
              <a:t>Yick-ming</a:t>
            </a:r>
            <a:r>
              <a:rPr lang="en-US" dirty="0" smtClean="0"/>
              <a:t>, Rosanna   	</a:t>
            </a:r>
          </a:p>
          <a:p>
            <a:r>
              <a:rPr lang="en-US" dirty="0" smtClean="0"/>
              <a:t>CHEONG Ying Chew, Henry</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4716016" y="1700808"/>
            <a:ext cx="4094783" cy="1600901"/>
          </a:xfrm>
          <a:prstGeom prst="rect">
            <a:avLst/>
          </a:prstGeom>
          <a:noFill/>
          <a:ln w="9525">
            <a:noFill/>
            <a:miter lim="800000"/>
            <a:headEnd/>
            <a:tailEnd/>
          </a:ln>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5085184"/>
            <a:ext cx="4332640" cy="1477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srcRect/>
          <a:stretch>
            <a:fillRect/>
          </a:stretch>
        </p:blipFill>
        <p:spPr bwMode="auto">
          <a:xfrm>
            <a:off x="7524328" y="3645024"/>
            <a:ext cx="1416121" cy="1454621"/>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412385512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Financial Statement Analysis</a:t>
            </a:r>
            <a:endParaRPr lang="en-US" dirty="0"/>
          </a:p>
        </p:txBody>
      </p:sp>
      <p:sp>
        <p:nvSpPr>
          <p:cNvPr id="6" name="文字版面配置區 5"/>
          <p:cNvSpPr>
            <a:spLocks noGrp="1"/>
          </p:cNvSpPr>
          <p:nvPr>
            <p:ph type="body" idx="1"/>
          </p:nvPr>
        </p:nvSpPr>
        <p:spPr/>
        <p:txBody>
          <a:bodyPr/>
          <a:lstStyle/>
          <a:p>
            <a:endParaRPr lang="en-US"/>
          </a:p>
        </p:txBody>
      </p:sp>
      <p:pic>
        <p:nvPicPr>
          <p:cNvPr id="5" name="Picture 2"/>
          <p:cNvPicPr>
            <a:picLocks noChangeAspect="1" noChangeArrowheads="1"/>
          </p:cNvPicPr>
          <p:nvPr/>
        </p:nvPicPr>
        <p:blipFill>
          <a:blip r:embed="rId2" cstate="print"/>
          <a:srcRect/>
          <a:stretch>
            <a:fillRect/>
          </a:stretch>
        </p:blipFill>
        <p:spPr bwMode="auto">
          <a:xfrm>
            <a:off x="2555776" y="548680"/>
            <a:ext cx="3888432" cy="3888432"/>
          </a:xfrm>
          <a:prstGeom prst="rect">
            <a:avLst/>
          </a:prstGeom>
          <a:noFill/>
          <a:ln w="9525">
            <a:noFill/>
            <a:miter lim="800000"/>
            <a:headEnd/>
            <a:tailEnd/>
          </a:ln>
        </p:spPr>
      </p:pic>
    </p:spTree>
    <p:extLst>
      <p:ext uri="{BB962C8B-B14F-4D97-AF65-F5344CB8AC3E}">
        <p14:creationId xmlns:p14="http://schemas.microsoft.com/office/powerpoint/2010/main" val="87616050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 10 Year Financial Summary</a:t>
            </a:r>
            <a:endParaRPr lang="en-US" dirty="0"/>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492896"/>
            <a:ext cx="8541214" cy="260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95536" y="3212976"/>
            <a:ext cx="842493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
        <p:nvSpPr>
          <p:cNvPr id="6" name="Rectangle 2"/>
          <p:cNvSpPr/>
          <p:nvPr/>
        </p:nvSpPr>
        <p:spPr>
          <a:xfrm>
            <a:off x="323528" y="4653136"/>
            <a:ext cx="842493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98711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 10 Year Financial Summary</a:t>
            </a:r>
            <a:endParaRPr lang="en-US"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600200"/>
            <a:ext cx="562271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51720" y="6021288"/>
            <a:ext cx="547260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2051720" y="6309320"/>
            <a:ext cx="5472608" cy="14401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6" name="Rectangle 5"/>
          <p:cNvSpPr/>
          <p:nvPr/>
        </p:nvSpPr>
        <p:spPr>
          <a:xfrm>
            <a:off x="2051720" y="2924944"/>
            <a:ext cx="5472608" cy="21602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pic>
        <p:nvPicPr>
          <p:cNvPr id="7"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44883537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Financial Highlights</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683568" y="1556792"/>
            <a:ext cx="7539974" cy="4963021"/>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17399625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Mainland Overview</a:t>
            </a:r>
            <a:endParaRPr lang="en-CA"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251520" y="1988840"/>
            <a:ext cx="8623325" cy="3888432"/>
          </a:xfrm>
          <a:prstGeom prst="rect">
            <a:avLst/>
          </a:prstGeom>
          <a:noFill/>
          <a:ln w="9525">
            <a:noFill/>
            <a:miter lim="800000"/>
            <a:headEnd/>
            <a:tailEnd/>
          </a:ln>
        </p:spPr>
      </p:pic>
    </p:spTree>
    <p:extLst>
      <p:ext uri="{BB962C8B-B14F-4D97-AF65-F5344CB8AC3E}">
        <p14:creationId xmlns:p14="http://schemas.microsoft.com/office/powerpoint/2010/main" val="278025908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Annual Report 2010</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899592" y="1412776"/>
            <a:ext cx="7427669" cy="4781128"/>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62461794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Annual Report 2010</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827584" y="1484784"/>
            <a:ext cx="7428593" cy="470912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19958321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Revenue</a:t>
            </a:r>
            <a:endParaRPr lang="en-US" dirty="0"/>
          </a:p>
        </p:txBody>
      </p:sp>
      <p:pic>
        <p:nvPicPr>
          <p:cNvPr id="1027" name="Picture 3"/>
          <p:cNvPicPr>
            <a:picLocks noGrp="1" noChangeAspect="1" noChangeArrowheads="1"/>
          </p:cNvPicPr>
          <p:nvPr>
            <p:ph idx="1"/>
          </p:nvPr>
        </p:nvPicPr>
        <p:blipFill>
          <a:blip r:embed="rId2" cstate="print"/>
          <a:srcRect/>
          <a:stretch>
            <a:fillRect/>
          </a:stretch>
        </p:blipFill>
        <p:spPr bwMode="auto">
          <a:xfrm>
            <a:off x="251520" y="1988840"/>
            <a:ext cx="8613249" cy="3718535"/>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383179088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44624"/>
            <a:ext cx="8229600" cy="1143000"/>
          </a:xfrm>
        </p:spPr>
        <p:txBody>
          <a:bodyPr>
            <a:noAutofit/>
          </a:bodyPr>
          <a:lstStyle/>
          <a:p>
            <a:r>
              <a:rPr lang="en-US" sz="3600" dirty="0" smtClean="0"/>
              <a:t>(2011 Interim) Consolidated Statement of Financial Position</a:t>
            </a:r>
            <a:endParaRPr lang="en-US" sz="3600"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2555776" y="1322955"/>
            <a:ext cx="4248472" cy="553504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
        <p:nvSpPr>
          <p:cNvPr id="6" name="矩形 5"/>
          <p:cNvSpPr/>
          <p:nvPr/>
        </p:nvSpPr>
        <p:spPr>
          <a:xfrm>
            <a:off x="2627784" y="4581128"/>
            <a:ext cx="410445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11059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16632"/>
            <a:ext cx="8229600" cy="1143000"/>
          </a:xfrm>
        </p:spPr>
        <p:txBody>
          <a:bodyPr>
            <a:normAutofit fontScale="90000"/>
          </a:bodyPr>
          <a:lstStyle/>
          <a:p>
            <a:r>
              <a:rPr lang="en-US" dirty="0" smtClean="0"/>
              <a:t>(2010 Annual) Consolidated Statement of Financial Position</a:t>
            </a:r>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1907704" y="1340768"/>
            <a:ext cx="5577464" cy="5517232"/>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553887545"/>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6632"/>
            <a:ext cx="8229600" cy="864096"/>
          </a:xfrm>
        </p:spPr>
        <p:txBody>
          <a:bodyPr>
            <a:noAutofit/>
          </a:bodyPr>
          <a:lstStyle/>
          <a:p>
            <a:r>
              <a:rPr lang="en-US" sz="3600" dirty="0" smtClean="0"/>
              <a:t>(2011 Interim) Consolidated Income Statement</a:t>
            </a:r>
            <a:endParaRPr lang="en-US" sz="3600"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2123728" y="1061586"/>
            <a:ext cx="5112568" cy="5796414"/>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
        <p:nvSpPr>
          <p:cNvPr id="5" name="Rectangle 2"/>
          <p:cNvSpPr/>
          <p:nvPr/>
        </p:nvSpPr>
        <p:spPr>
          <a:xfrm>
            <a:off x="2123728" y="5445224"/>
            <a:ext cx="4824536"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p:cNvSpPr/>
          <p:nvPr/>
        </p:nvSpPr>
        <p:spPr>
          <a:xfrm>
            <a:off x="2123728" y="6453336"/>
            <a:ext cx="482453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21960"/>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dirty="0" smtClean="0"/>
              <a:t>Turnover and Contribution (HK)</a:t>
            </a:r>
            <a:endParaRPr lang="en-US" dirty="0"/>
          </a:p>
        </p:txBody>
      </p:sp>
      <p:pic>
        <p:nvPicPr>
          <p:cNvPr id="4098" name="Picture 2"/>
          <p:cNvPicPr>
            <a:picLocks noGrp="1" noChangeAspect="1" noChangeArrowheads="1"/>
          </p:cNvPicPr>
          <p:nvPr>
            <p:ph idx="1"/>
          </p:nvPr>
        </p:nvPicPr>
        <p:blipFill>
          <a:blip r:embed="rId3" cstate="print"/>
          <a:srcRect/>
          <a:stretch>
            <a:fillRect/>
          </a:stretch>
        </p:blipFill>
        <p:spPr bwMode="auto">
          <a:xfrm>
            <a:off x="467544" y="2132856"/>
            <a:ext cx="8062613" cy="3519041"/>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41372800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274638"/>
            <a:ext cx="8229600" cy="1143000"/>
          </a:xfrm>
        </p:spPr>
        <p:txBody>
          <a:bodyPr>
            <a:normAutofit fontScale="90000"/>
          </a:bodyPr>
          <a:lstStyle/>
          <a:p>
            <a:r>
              <a:rPr lang="en-US" dirty="0" smtClean="0"/>
              <a:t>Turnover and Contribution (Mainland and Overseas)</a:t>
            </a: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395536" y="2276872"/>
            <a:ext cx="8392808" cy="3461891"/>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1235197018"/>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6632"/>
            <a:ext cx="8229600" cy="936104"/>
          </a:xfrm>
        </p:spPr>
        <p:txBody>
          <a:bodyPr>
            <a:noAutofit/>
          </a:bodyPr>
          <a:lstStyle/>
          <a:p>
            <a:r>
              <a:rPr lang="en-US" sz="3600" dirty="0" smtClean="0"/>
              <a:t>(2010 Annual) Consolidated Income Statement</a:t>
            </a:r>
            <a:endParaRPr lang="en-US" sz="3600"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1835696" y="1052735"/>
            <a:ext cx="5688632" cy="5728275"/>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14925980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smtClean="0"/>
              <a:t>(2011 Interim) Condensed Consolidated Statement of Cash Flows</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467544" y="1988840"/>
            <a:ext cx="8463233" cy="4078535"/>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6224442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Mainland Overview</a:t>
            </a:r>
            <a:endParaRPr lang="en-CA" dirty="0"/>
          </a:p>
        </p:txBody>
      </p:sp>
      <p:sp>
        <p:nvSpPr>
          <p:cNvPr id="3" name="Content Placeholder 2"/>
          <p:cNvSpPr>
            <a:spLocks noGrp="1"/>
          </p:cNvSpPr>
          <p:nvPr>
            <p:ph idx="1"/>
          </p:nvPr>
        </p:nvSpPr>
        <p:spPr/>
        <p:txBody>
          <a:bodyPr/>
          <a:lstStyle/>
          <a:p>
            <a:r>
              <a:rPr lang="en-CA" dirty="0" smtClean="0"/>
              <a:t>Unemployment rate is very steady in China due to socialist economic structure</a:t>
            </a:r>
          </a:p>
          <a:p>
            <a:r>
              <a:rPr lang="en-CA" dirty="0" smtClean="0"/>
              <a:t>Varied between 3.9% and 4.3% over the last 10 years, and only seeing an increase of 0.3% during the 2009 financial crisis compared to a 1.8% increase in Hong Kong</a:t>
            </a:r>
          </a:p>
        </p:txBody>
      </p:sp>
    </p:spTree>
    <p:extLst>
      <p:ext uri="{BB962C8B-B14F-4D97-AF65-F5344CB8AC3E}">
        <p14:creationId xmlns:p14="http://schemas.microsoft.com/office/powerpoint/2010/main" val="17958265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74848" y="116632"/>
            <a:ext cx="8229600" cy="864096"/>
          </a:xfrm>
        </p:spPr>
        <p:txBody>
          <a:bodyPr>
            <a:noAutofit/>
          </a:bodyPr>
          <a:lstStyle/>
          <a:p>
            <a:r>
              <a:rPr lang="en-US" sz="3600" dirty="0" smtClean="0"/>
              <a:t>(2010 Annual) Consolidated Statement of Cash Flows</a:t>
            </a:r>
            <a:endParaRPr lang="en-US" sz="3600"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1979712" y="1052735"/>
            <a:ext cx="5256584" cy="5792549"/>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8307288" y="0"/>
            <a:ext cx="836712" cy="836712"/>
          </a:xfrm>
          <a:prstGeom prst="rect">
            <a:avLst/>
          </a:prstGeom>
          <a:noFill/>
          <a:ln w="9525">
            <a:noFill/>
            <a:miter lim="800000"/>
            <a:headEnd/>
            <a:tailEnd/>
          </a:ln>
        </p:spPr>
      </p:pic>
    </p:spTree>
    <p:extLst>
      <p:ext uri="{BB962C8B-B14F-4D97-AF65-F5344CB8AC3E}">
        <p14:creationId xmlns:p14="http://schemas.microsoft.com/office/powerpoint/2010/main" val="1196681971"/>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Recommendation</a:t>
            </a:r>
            <a:endParaRPr lang="en-US" dirty="0"/>
          </a:p>
        </p:txBody>
      </p:sp>
      <p:sp>
        <p:nvSpPr>
          <p:cNvPr id="4" name="文字版面配置區 3"/>
          <p:cNvSpPr>
            <a:spLocks noGrp="1"/>
          </p:cNvSpPr>
          <p:nvPr>
            <p:ph type="body" idx="1"/>
          </p:nvPr>
        </p:nvSpPr>
        <p:spPr/>
        <p:txBody>
          <a:bodyPr/>
          <a:lstStyle/>
          <a:p>
            <a:endParaRPr lang="en-US"/>
          </a:p>
        </p:txBody>
      </p:sp>
      <p:pic>
        <p:nvPicPr>
          <p:cNvPr id="5" name="Picture 2"/>
          <p:cNvPicPr>
            <a:picLocks noChangeAspect="1" noChangeArrowheads="1"/>
          </p:cNvPicPr>
          <p:nvPr/>
        </p:nvPicPr>
        <p:blipFill>
          <a:blip r:embed="rId2" cstate="print"/>
          <a:srcRect/>
          <a:stretch>
            <a:fillRect/>
          </a:stretch>
        </p:blipFill>
        <p:spPr bwMode="auto">
          <a:xfrm>
            <a:off x="2555776" y="548680"/>
            <a:ext cx="3888432" cy="3888432"/>
          </a:xfrm>
          <a:prstGeom prst="rect">
            <a:avLst/>
          </a:prstGeom>
          <a:noFill/>
          <a:ln w="9525">
            <a:noFill/>
            <a:miter lim="800000"/>
            <a:headEnd/>
            <a:tailEnd/>
          </a:ln>
        </p:spPr>
      </p:pic>
    </p:spTree>
    <p:extLst>
      <p:ext uri="{BB962C8B-B14F-4D97-AF65-F5344CB8AC3E}">
        <p14:creationId xmlns:p14="http://schemas.microsoft.com/office/powerpoint/2010/main" val="1536232743"/>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Recommendation</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8307288" y="0"/>
            <a:ext cx="836712" cy="836712"/>
          </a:xfrm>
          <a:prstGeom prst="rect">
            <a:avLst/>
          </a:prstGeom>
          <a:noFill/>
          <a:ln w="9525">
            <a:noFill/>
            <a:miter lim="800000"/>
            <a:headEnd/>
            <a:tailEnd/>
          </a:ln>
        </p:spPr>
      </p:pic>
      <p:pic>
        <p:nvPicPr>
          <p:cNvPr id="1026" name="Picture 2"/>
          <p:cNvPicPr>
            <a:picLocks noGrp="1" noChangeAspect="1" noChangeArrowheads="1"/>
          </p:cNvPicPr>
          <p:nvPr>
            <p:ph idx="1"/>
          </p:nvPr>
        </p:nvPicPr>
        <p:blipFill>
          <a:blip r:embed="rId3" cstate="print"/>
          <a:srcRect/>
          <a:stretch>
            <a:fillRect/>
          </a:stretch>
        </p:blipFill>
        <p:spPr bwMode="auto">
          <a:xfrm>
            <a:off x="1907704" y="1700808"/>
            <a:ext cx="5262529" cy="3946897"/>
          </a:xfrm>
          <a:prstGeom prst="rect">
            <a:avLst/>
          </a:prstGeom>
          <a:noFill/>
          <a:ln w="9525">
            <a:noFill/>
            <a:miter lim="800000"/>
            <a:headEnd/>
            <a:tailEnd/>
          </a:ln>
        </p:spPr>
      </p:pic>
    </p:spTree>
    <p:extLst>
      <p:ext uri="{BB962C8B-B14F-4D97-AF65-F5344CB8AC3E}">
        <p14:creationId xmlns:p14="http://schemas.microsoft.com/office/powerpoint/2010/main" val="28486634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Mainland Overview</a:t>
            </a:r>
            <a:endParaRPr lang="en-CA" dirty="0"/>
          </a:p>
        </p:txBody>
      </p:sp>
      <p:pic>
        <p:nvPicPr>
          <p:cNvPr id="6146" name="Picture 2"/>
          <p:cNvPicPr>
            <a:picLocks noGrp="1" noChangeAspect="1" noChangeArrowheads="1"/>
          </p:cNvPicPr>
          <p:nvPr>
            <p:ph idx="1"/>
          </p:nvPr>
        </p:nvPicPr>
        <p:blipFill>
          <a:blip r:embed="rId2" cstate="print"/>
          <a:stretch>
            <a:fillRect/>
          </a:stretch>
        </p:blipFill>
        <p:spPr bwMode="auto">
          <a:xfrm>
            <a:off x="1366837" y="2453481"/>
            <a:ext cx="6410325" cy="2819400"/>
          </a:xfrm>
          <a:prstGeom prst="rect">
            <a:avLst/>
          </a:prstGeom>
          <a:noFill/>
          <a:ln w="9525">
            <a:noFill/>
            <a:miter lim="800000"/>
            <a:headEnd/>
            <a:tailEnd/>
          </a:ln>
        </p:spPr>
      </p:pic>
    </p:spTree>
    <p:extLst>
      <p:ext uri="{BB962C8B-B14F-4D97-AF65-F5344CB8AC3E}">
        <p14:creationId xmlns:p14="http://schemas.microsoft.com/office/powerpoint/2010/main" val="4055094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Mainland Overview</a:t>
            </a:r>
            <a:endParaRPr lang="en-CA" dirty="0"/>
          </a:p>
        </p:txBody>
      </p:sp>
      <p:sp>
        <p:nvSpPr>
          <p:cNvPr id="3" name="Content Placeholder 2"/>
          <p:cNvSpPr>
            <a:spLocks noGrp="1"/>
          </p:cNvSpPr>
          <p:nvPr>
            <p:ph idx="1"/>
          </p:nvPr>
        </p:nvSpPr>
        <p:spPr/>
        <p:txBody>
          <a:bodyPr>
            <a:normAutofit fontScale="92500"/>
          </a:bodyPr>
          <a:lstStyle/>
          <a:p>
            <a:r>
              <a:rPr lang="en-CA" dirty="0" smtClean="0"/>
              <a:t>Interest rates at 6.56% up 25 basis points from mid 2011 rates</a:t>
            </a:r>
          </a:p>
          <a:p>
            <a:r>
              <a:rPr lang="en-CA" dirty="0" smtClean="0"/>
              <a:t>Increasing interest rates compared to decreasing and steady rates in Hong Kong and North America as previously shown</a:t>
            </a:r>
          </a:p>
          <a:p>
            <a:r>
              <a:rPr lang="en-CA" dirty="0" smtClean="0"/>
              <a:t>Aggressive monetary policy increasing rates in an attempt to tame inflation despite slow economy</a:t>
            </a:r>
          </a:p>
          <a:p>
            <a:r>
              <a:rPr lang="en-CA" dirty="0" smtClean="0"/>
              <a:t>Interest rates quickly increasing to almost pre-financial crisis levels</a:t>
            </a:r>
          </a:p>
        </p:txBody>
      </p:sp>
    </p:spTree>
    <p:extLst>
      <p:ext uri="{BB962C8B-B14F-4D97-AF65-F5344CB8AC3E}">
        <p14:creationId xmlns:p14="http://schemas.microsoft.com/office/powerpoint/2010/main" val="655172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Mainland Overview</a:t>
            </a:r>
            <a:endParaRPr lang="en-CA" dirty="0"/>
          </a:p>
        </p:txBody>
      </p:sp>
      <p:pic>
        <p:nvPicPr>
          <p:cNvPr id="7170" name="Picture 2"/>
          <p:cNvPicPr>
            <a:picLocks noGrp="1" noChangeAspect="1" noChangeArrowheads="1"/>
          </p:cNvPicPr>
          <p:nvPr>
            <p:ph idx="1"/>
          </p:nvPr>
        </p:nvPicPr>
        <p:blipFill>
          <a:blip r:embed="rId2" cstate="print"/>
          <a:stretch>
            <a:fillRect/>
          </a:stretch>
        </p:blipFill>
        <p:spPr bwMode="auto">
          <a:xfrm>
            <a:off x="1331640" y="2492896"/>
            <a:ext cx="6200775" cy="2819400"/>
          </a:xfrm>
          <a:prstGeom prst="rect">
            <a:avLst/>
          </a:prstGeom>
          <a:noFill/>
          <a:ln w="9525">
            <a:noFill/>
            <a:miter lim="800000"/>
            <a:headEnd/>
            <a:tailEnd/>
          </a:ln>
        </p:spPr>
      </p:pic>
    </p:spTree>
    <p:extLst>
      <p:ext uri="{BB962C8B-B14F-4D97-AF65-F5344CB8AC3E}">
        <p14:creationId xmlns:p14="http://schemas.microsoft.com/office/powerpoint/2010/main" val="3184246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96962"/>
          </a:xfrm>
        </p:spPr>
        <p:txBody>
          <a:bodyPr>
            <a:normAutofit fontScale="90000"/>
          </a:bodyPr>
          <a:lstStyle/>
          <a:p>
            <a:r>
              <a:rPr lang="en-US" altLang="zh-HK" sz="3600" dirty="0" smtClean="0"/>
              <a:t>Factors which Affect China Properties Market</a:t>
            </a:r>
            <a:endParaRPr lang="zh-HK" altLang="en-US" sz="3600" dirty="0"/>
          </a:p>
        </p:txBody>
      </p:sp>
      <p:sp>
        <p:nvSpPr>
          <p:cNvPr id="3" name="Content Placeholder 2"/>
          <p:cNvSpPr>
            <a:spLocks noGrp="1"/>
          </p:cNvSpPr>
          <p:nvPr>
            <p:ph idx="1"/>
          </p:nvPr>
        </p:nvSpPr>
        <p:spPr>
          <a:xfrm>
            <a:off x="457200" y="1600200"/>
            <a:ext cx="8229600" cy="4525963"/>
          </a:xfrm>
        </p:spPr>
        <p:txBody>
          <a:bodyPr/>
          <a:lstStyle/>
          <a:p>
            <a:r>
              <a:rPr lang="en-US" altLang="zh-HK" dirty="0"/>
              <a:t>Government Policies</a:t>
            </a:r>
            <a:endParaRPr lang="zh-HK" altLang="en-US" dirty="0"/>
          </a:p>
          <a:p>
            <a:r>
              <a:rPr lang="en-US" altLang="zh-HK" dirty="0" smtClean="0"/>
              <a:t>Economy</a:t>
            </a:r>
            <a:endParaRPr lang="en-US" altLang="zh-HK" dirty="0"/>
          </a:p>
          <a:p>
            <a:r>
              <a:rPr lang="en-US" altLang="zh-HK" dirty="0" smtClean="0"/>
              <a:t>Demographics</a:t>
            </a:r>
          </a:p>
          <a:p>
            <a:pPr lvl="1"/>
            <a:r>
              <a:rPr lang="en-US" altLang="zh-HK" dirty="0" smtClean="0"/>
              <a:t>age, income, population growth</a:t>
            </a:r>
          </a:p>
          <a:p>
            <a:r>
              <a:rPr lang="en-US" altLang="zh-HK" dirty="0" smtClean="0"/>
              <a:t>Interest Rates</a:t>
            </a:r>
          </a:p>
        </p:txBody>
      </p:sp>
    </p:spTree>
    <p:extLst>
      <p:ext uri="{BB962C8B-B14F-4D97-AF65-F5344CB8AC3E}">
        <p14:creationId xmlns:p14="http://schemas.microsoft.com/office/powerpoint/2010/main" val="3104434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altLang="zh-HK" dirty="0" smtClean="0"/>
              <a:t>Price Indices for HK Property Market</a:t>
            </a:r>
            <a:endParaRPr lang="zh-HK" alt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752600"/>
            <a:ext cx="6640068" cy="445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09291" y="2526475"/>
            <a:ext cx="2199132" cy="954107"/>
          </a:xfrm>
          <a:prstGeom prst="rect">
            <a:avLst/>
          </a:prstGeom>
          <a:noFill/>
        </p:spPr>
        <p:txBody>
          <a:bodyPr wrap="square" rtlCol="0">
            <a:spAutoFit/>
          </a:bodyPr>
          <a:lstStyle/>
          <a:p>
            <a:r>
              <a:rPr lang="en-US" altLang="zh-HK" sz="1400" dirty="0" smtClean="0">
                <a:latin typeface="+mj-lt"/>
              </a:rPr>
              <a:t>Domestic: </a:t>
            </a:r>
            <a:r>
              <a:rPr lang="en-US" altLang="zh-HK" sz="1400" dirty="0" smtClean="0">
                <a:solidFill>
                  <a:srgbClr val="00B050"/>
                </a:solidFill>
                <a:latin typeface="+mj-lt"/>
                <a:ea typeface="Cambria Math"/>
              </a:rPr>
              <a:t>↑</a:t>
            </a:r>
            <a:r>
              <a:rPr lang="en-US" altLang="zh-HK" sz="1400" dirty="0" smtClean="0">
                <a:solidFill>
                  <a:srgbClr val="00B050"/>
                </a:solidFill>
                <a:latin typeface="+mj-lt"/>
              </a:rPr>
              <a:t>80%</a:t>
            </a:r>
          </a:p>
          <a:p>
            <a:r>
              <a:rPr lang="en-US" altLang="zh-HK" sz="1400" dirty="0" smtClean="0">
                <a:latin typeface="+mj-lt"/>
              </a:rPr>
              <a:t>Office: </a:t>
            </a:r>
            <a:r>
              <a:rPr lang="en-US" altLang="zh-HK" sz="1400" dirty="0" smtClean="0">
                <a:solidFill>
                  <a:srgbClr val="00B050"/>
                </a:solidFill>
                <a:latin typeface="+mj-lt"/>
                <a:ea typeface="Cambria Math"/>
              </a:rPr>
              <a:t>↑200%</a:t>
            </a:r>
          </a:p>
          <a:p>
            <a:r>
              <a:rPr lang="en-US" altLang="zh-HK" sz="1400" dirty="0" smtClean="0">
                <a:latin typeface="+mj-lt"/>
                <a:ea typeface="Cambria Math"/>
              </a:rPr>
              <a:t>Retail: </a:t>
            </a:r>
            <a:r>
              <a:rPr lang="en-US" altLang="zh-HK" sz="1400" dirty="0" smtClean="0">
                <a:solidFill>
                  <a:srgbClr val="00B050"/>
                </a:solidFill>
                <a:latin typeface="+mj-lt"/>
                <a:ea typeface="Cambria Math"/>
              </a:rPr>
              <a:t>↑240%</a:t>
            </a:r>
          </a:p>
          <a:p>
            <a:r>
              <a:rPr lang="en-US" altLang="zh-HK" sz="1400" dirty="0" smtClean="0">
                <a:latin typeface="+mj-lt"/>
                <a:ea typeface="Cambria Math"/>
              </a:rPr>
              <a:t>Flatted Factories: </a:t>
            </a:r>
            <a:r>
              <a:rPr lang="en-US" altLang="zh-HK" sz="1400" dirty="0" smtClean="0">
                <a:solidFill>
                  <a:srgbClr val="00B050"/>
                </a:solidFill>
                <a:latin typeface="+mj-lt"/>
                <a:ea typeface="Cambria Math"/>
              </a:rPr>
              <a:t>↑300%</a:t>
            </a:r>
            <a:endParaRPr lang="zh-HK" altLang="en-US" sz="1400" dirty="0">
              <a:solidFill>
                <a:srgbClr val="00B050"/>
              </a:solidFill>
              <a:latin typeface="+mj-lt"/>
            </a:endParaRPr>
          </a:p>
        </p:txBody>
      </p:sp>
    </p:spTree>
    <p:extLst>
      <p:ext uri="{BB962C8B-B14F-4D97-AF65-F5344CB8AC3E}">
        <p14:creationId xmlns:p14="http://schemas.microsoft.com/office/powerpoint/2010/main" val="750253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altLang="zh-HK" dirty="0" smtClean="0"/>
              <a:t>Rental Indices for HK Property Market</a:t>
            </a:r>
            <a:endParaRPr lang="zh-HK" altLang="en-US" dirty="0"/>
          </a:p>
        </p:txBody>
      </p:sp>
      <p:sp>
        <p:nvSpPr>
          <p:cNvPr id="3" name="Content Placeholder 2"/>
          <p:cNvSpPr>
            <a:spLocks noGrp="1"/>
          </p:cNvSpPr>
          <p:nvPr>
            <p:ph idx="1"/>
          </p:nvPr>
        </p:nvSpPr>
        <p:spPr/>
        <p:txBody>
          <a:bodyPr/>
          <a:lstStyle/>
          <a:p>
            <a:endParaRPr lang="zh-HK" altLang="en-US"/>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00200"/>
            <a:ext cx="7010400" cy="4725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162800" y="2667000"/>
            <a:ext cx="1524000" cy="1169551"/>
          </a:xfrm>
          <a:prstGeom prst="rect">
            <a:avLst/>
          </a:prstGeom>
          <a:noFill/>
        </p:spPr>
        <p:txBody>
          <a:bodyPr wrap="square" rtlCol="0">
            <a:spAutoFit/>
          </a:bodyPr>
          <a:lstStyle/>
          <a:p>
            <a:r>
              <a:rPr lang="en-US" altLang="zh-HK" sz="1400" dirty="0" smtClean="0">
                <a:latin typeface="+mj-lt"/>
              </a:rPr>
              <a:t>Domestic: </a:t>
            </a:r>
            <a:r>
              <a:rPr lang="en-US" altLang="zh-HK" sz="1400" dirty="0" smtClean="0">
                <a:solidFill>
                  <a:srgbClr val="00B050"/>
                </a:solidFill>
                <a:latin typeface="+mj-lt"/>
                <a:ea typeface="Cambria Math"/>
              </a:rPr>
              <a:t>↑32%</a:t>
            </a:r>
          </a:p>
          <a:p>
            <a:r>
              <a:rPr lang="en-US" altLang="zh-HK" sz="1400" dirty="0" smtClean="0">
                <a:latin typeface="+mj-lt"/>
                <a:ea typeface="Cambria Math"/>
              </a:rPr>
              <a:t>Office: </a:t>
            </a:r>
            <a:r>
              <a:rPr lang="en-US" altLang="zh-HK" sz="1400" dirty="0" smtClean="0">
                <a:solidFill>
                  <a:srgbClr val="00B050"/>
                </a:solidFill>
                <a:latin typeface="+mj-lt"/>
                <a:ea typeface="Cambria Math"/>
              </a:rPr>
              <a:t>↑74%</a:t>
            </a:r>
          </a:p>
          <a:p>
            <a:r>
              <a:rPr lang="en-US" altLang="zh-HK" sz="1400" dirty="0" smtClean="0">
                <a:latin typeface="+mj-lt"/>
                <a:ea typeface="Cambria Math"/>
              </a:rPr>
              <a:t>Retail: </a:t>
            </a:r>
            <a:r>
              <a:rPr lang="en-US" altLang="zh-HK" sz="1400" dirty="0" smtClean="0">
                <a:solidFill>
                  <a:srgbClr val="00B050"/>
                </a:solidFill>
                <a:latin typeface="+mj-lt"/>
                <a:ea typeface="Cambria Math"/>
              </a:rPr>
              <a:t>↑34%</a:t>
            </a:r>
          </a:p>
          <a:p>
            <a:r>
              <a:rPr lang="en-US" altLang="zh-HK" sz="1400" dirty="0" smtClean="0">
                <a:latin typeface="+mj-lt"/>
                <a:ea typeface="Cambria Math"/>
              </a:rPr>
              <a:t>Flatted Factories: </a:t>
            </a:r>
            <a:r>
              <a:rPr lang="en-US" altLang="zh-HK" sz="1400" dirty="0" smtClean="0">
                <a:solidFill>
                  <a:srgbClr val="00B050"/>
                </a:solidFill>
                <a:latin typeface="+mj-lt"/>
                <a:ea typeface="Cambria Math"/>
              </a:rPr>
              <a:t>↑22%</a:t>
            </a:r>
            <a:endParaRPr lang="zh-HK" altLang="en-US" sz="1400" dirty="0">
              <a:solidFill>
                <a:srgbClr val="00B050"/>
              </a:solidFill>
              <a:latin typeface="+mj-lt"/>
            </a:endParaRPr>
          </a:p>
        </p:txBody>
      </p:sp>
    </p:spTree>
    <p:extLst>
      <p:ext uri="{BB962C8B-B14F-4D97-AF65-F5344CB8AC3E}">
        <p14:creationId xmlns:p14="http://schemas.microsoft.com/office/powerpoint/2010/main" val="4081048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altLang="zh-HK" dirty="0" smtClean="0"/>
              <a:t>Completions, Take-up, and Vacancy</a:t>
            </a:r>
            <a:endParaRPr lang="zh-HK" alt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81000" y="1752600"/>
            <a:ext cx="8298298" cy="4724400"/>
          </a:xfrm>
          <a:prstGeom prst="rect">
            <a:avLst/>
          </a:prstGeom>
          <a:noFill/>
          <a:ln w="9525">
            <a:noFill/>
            <a:miter lim="800000"/>
            <a:headEnd/>
            <a:tailEnd/>
          </a:ln>
        </p:spPr>
      </p:pic>
      <p:sp>
        <p:nvSpPr>
          <p:cNvPr id="7" name="TextBox 6"/>
          <p:cNvSpPr txBox="1"/>
          <p:nvPr/>
        </p:nvSpPr>
        <p:spPr>
          <a:xfrm>
            <a:off x="3276600" y="1143000"/>
            <a:ext cx="2292872" cy="461665"/>
          </a:xfrm>
          <a:prstGeom prst="rect">
            <a:avLst/>
          </a:prstGeom>
          <a:noFill/>
        </p:spPr>
        <p:txBody>
          <a:bodyPr wrap="none" rtlCol="0">
            <a:spAutoFit/>
          </a:bodyPr>
          <a:lstStyle/>
          <a:p>
            <a:r>
              <a:rPr lang="en-CA" sz="2400" dirty="0" smtClean="0"/>
              <a:t>Private Domestic</a:t>
            </a:r>
            <a:endParaRPr lang="en-CA" sz="2400" dirty="0"/>
          </a:p>
        </p:txBody>
      </p:sp>
    </p:spTree>
    <p:extLst>
      <p:ext uri="{BB962C8B-B14F-4D97-AF65-F5344CB8AC3E}">
        <p14:creationId xmlns:p14="http://schemas.microsoft.com/office/powerpoint/2010/main" val="4081048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Hong Kong Background</a:t>
            </a:r>
            <a:endParaRPr lang="en-CA" dirty="0"/>
          </a:p>
        </p:txBody>
      </p:sp>
      <p:sp>
        <p:nvSpPr>
          <p:cNvPr id="3" name="Content Placeholder 2"/>
          <p:cNvSpPr>
            <a:spLocks noGrp="1"/>
          </p:cNvSpPr>
          <p:nvPr>
            <p:ph idx="1"/>
          </p:nvPr>
        </p:nvSpPr>
        <p:spPr/>
        <p:txBody>
          <a:bodyPr>
            <a:normAutofit/>
          </a:bodyPr>
          <a:lstStyle/>
          <a:p>
            <a:r>
              <a:rPr lang="en-CA" dirty="0" smtClean="0"/>
              <a:t>Population: 7,103,700 (2011)</a:t>
            </a:r>
          </a:p>
          <a:p>
            <a:r>
              <a:rPr lang="en-CA" dirty="0" smtClean="0"/>
              <a:t>Land area: 1104 km</a:t>
            </a:r>
            <a:r>
              <a:rPr lang="en-CA" baseline="30000" dirty="0" smtClean="0"/>
              <a:t>2</a:t>
            </a:r>
            <a:endParaRPr lang="en-CA" dirty="0" smtClean="0"/>
          </a:p>
          <a:p>
            <a:r>
              <a:rPr lang="en-CA" dirty="0" smtClean="0"/>
              <a:t>Population Density: 6,544 /km</a:t>
            </a:r>
            <a:r>
              <a:rPr lang="en-CA" baseline="30000" dirty="0" smtClean="0"/>
              <a:t>2</a:t>
            </a:r>
          </a:p>
          <a:p>
            <a:pPr lvl="1"/>
            <a:r>
              <a:rPr lang="en-CA" dirty="0" smtClean="0"/>
              <a:t>Most densely populated area: 55,204/km</a:t>
            </a:r>
            <a:r>
              <a:rPr lang="en-CA" baseline="30000" dirty="0"/>
              <a:t>2</a:t>
            </a:r>
            <a:endParaRPr lang="en-CA" dirty="0" smtClean="0"/>
          </a:p>
          <a:p>
            <a:r>
              <a:rPr lang="en-CA" dirty="0" smtClean="0"/>
              <a:t>Low Tax Rate:</a:t>
            </a:r>
          </a:p>
          <a:p>
            <a:pPr lvl="1"/>
            <a:r>
              <a:rPr lang="en-CA" dirty="0" smtClean="0"/>
              <a:t>Corporate 16.5%; Individual 0-15%</a:t>
            </a:r>
          </a:p>
          <a:p>
            <a:endParaRPr lang="en-CA" dirty="0" smtClean="0"/>
          </a:p>
        </p:txBody>
      </p:sp>
    </p:spTree>
    <p:extLst>
      <p:ext uri="{BB962C8B-B14F-4D97-AF65-F5344CB8AC3E}">
        <p14:creationId xmlns:p14="http://schemas.microsoft.com/office/powerpoint/2010/main" val="22837777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altLang="zh-HK" dirty="0" smtClean="0"/>
              <a:t>Completions, Take-up, and Vacancy</a:t>
            </a:r>
            <a:endParaRPr lang="zh-HK" altLang="en-US" dirty="0"/>
          </a:p>
        </p:txBody>
      </p:sp>
      <p:sp>
        <p:nvSpPr>
          <p:cNvPr id="7" name="TextBox 6"/>
          <p:cNvSpPr txBox="1"/>
          <p:nvPr/>
        </p:nvSpPr>
        <p:spPr>
          <a:xfrm>
            <a:off x="3276600" y="1143000"/>
            <a:ext cx="1866921" cy="461665"/>
          </a:xfrm>
          <a:prstGeom prst="rect">
            <a:avLst/>
          </a:prstGeom>
          <a:noFill/>
        </p:spPr>
        <p:txBody>
          <a:bodyPr wrap="none" rtlCol="0">
            <a:spAutoFit/>
          </a:bodyPr>
          <a:lstStyle/>
          <a:p>
            <a:r>
              <a:rPr lang="en-CA" sz="2400" dirty="0" smtClean="0"/>
              <a:t>Private Office</a:t>
            </a:r>
            <a:endParaRPr lang="en-CA" sz="2400"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381000" y="1752600"/>
            <a:ext cx="8307421" cy="4648200"/>
          </a:xfrm>
          <a:prstGeom prst="rect">
            <a:avLst/>
          </a:prstGeom>
          <a:noFill/>
          <a:ln w="9525">
            <a:noFill/>
            <a:miter lim="800000"/>
            <a:headEnd/>
            <a:tailEnd/>
          </a:ln>
        </p:spPr>
      </p:pic>
    </p:spTree>
    <p:extLst>
      <p:ext uri="{BB962C8B-B14F-4D97-AF65-F5344CB8AC3E}">
        <p14:creationId xmlns:p14="http://schemas.microsoft.com/office/powerpoint/2010/main" val="4081048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kumimoji="1" lang="zh-HK" altLang="zh-HK" b="1" dirty="0" smtClean="0">
                <a:latin typeface="Arial" charset="0"/>
                <a:ea typeface="新細明體" charset="-120"/>
                <a:cs typeface="新細明體" charset="-120"/>
              </a:rPr>
              <a:t>Centa-City </a:t>
            </a:r>
            <a:r>
              <a:rPr kumimoji="1" lang="zh-HK" altLang="zh-HK" b="1" dirty="0">
                <a:latin typeface="Arial" charset="0"/>
                <a:ea typeface="新細明體" charset="-120"/>
                <a:cs typeface="新細明體" charset="-120"/>
              </a:rPr>
              <a:t>Leading </a:t>
            </a:r>
            <a:r>
              <a:rPr kumimoji="1" lang="zh-HK" altLang="zh-HK" b="1" dirty="0" smtClean="0">
                <a:latin typeface="Arial" charset="0"/>
                <a:ea typeface="新細明體" charset="-120"/>
                <a:cs typeface="新細明體" charset="-120"/>
              </a:rPr>
              <a:t>Sub-index</a:t>
            </a:r>
            <a:endParaRPr lang="en-CA" dirty="0"/>
          </a:p>
        </p:txBody>
      </p:sp>
      <p:pic>
        <p:nvPicPr>
          <p:cNvPr id="1026" name="Picture 2" descr="C:\Users\SUNNY\Desktop\Presentation\Centa-Sta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743200"/>
            <a:ext cx="7379572" cy="36855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906124095"/>
              </p:ext>
            </p:extLst>
          </p:nvPr>
        </p:nvGraphicFramePr>
        <p:xfrm>
          <a:off x="2438400" y="1527355"/>
          <a:ext cx="3733800" cy="1221972"/>
        </p:xfrm>
        <a:graphic>
          <a:graphicData uri="http://schemas.openxmlformats.org/drawingml/2006/table">
            <a:tbl>
              <a:tblPr/>
              <a:tblGrid>
                <a:gridCol w="933450"/>
                <a:gridCol w="933450"/>
                <a:gridCol w="933450"/>
                <a:gridCol w="933450"/>
              </a:tblGrid>
              <a:tr h="407324">
                <a:tc>
                  <a:txBody>
                    <a:bodyPr/>
                    <a:lstStyle/>
                    <a:p>
                      <a:r>
                        <a:rPr lang="zh-HK" altLang="en-US" sz="1300" dirty="0"/>
                        <a:t>　</a:t>
                      </a:r>
                    </a:p>
                  </a:txBody>
                  <a:tcPr marL="0" marR="0" marT="0" marB="0" anchor="ctr">
                    <a:lnL>
                      <a:noFill/>
                    </a:lnL>
                    <a:lnR>
                      <a:noFill/>
                    </a:lnR>
                    <a:lnT>
                      <a:noFill/>
                    </a:lnT>
                    <a:lnB>
                      <a:noFill/>
                    </a:lnB>
                  </a:tcPr>
                </a:tc>
                <a:tc>
                  <a:txBody>
                    <a:bodyPr/>
                    <a:lstStyle/>
                    <a:p>
                      <a:r>
                        <a:rPr lang="en-US" sz="1300" dirty="0"/>
                        <a:t>This Week</a:t>
                      </a:r>
                    </a:p>
                  </a:txBody>
                  <a:tcPr marL="0" marR="0" marT="0" marB="0" anchor="ctr">
                    <a:lnL>
                      <a:noFill/>
                    </a:lnL>
                    <a:lnR>
                      <a:noFill/>
                    </a:lnR>
                    <a:lnT>
                      <a:noFill/>
                    </a:lnT>
                    <a:lnB>
                      <a:noFill/>
                    </a:lnB>
                  </a:tcPr>
                </a:tc>
                <a:tc>
                  <a:txBody>
                    <a:bodyPr/>
                    <a:lstStyle/>
                    <a:p>
                      <a:r>
                        <a:rPr lang="en-US" sz="1300" dirty="0"/>
                        <a:t>Previous Week</a:t>
                      </a:r>
                    </a:p>
                  </a:txBody>
                  <a:tcPr marL="0" marR="0" marT="0" marB="0" anchor="ctr">
                    <a:lnL>
                      <a:noFill/>
                    </a:lnL>
                    <a:lnR>
                      <a:noFill/>
                    </a:lnR>
                    <a:lnT>
                      <a:noFill/>
                    </a:lnT>
                    <a:lnB>
                      <a:noFill/>
                    </a:lnB>
                  </a:tcPr>
                </a:tc>
                <a:tc>
                  <a:txBody>
                    <a:bodyPr/>
                    <a:lstStyle/>
                    <a:p>
                      <a:r>
                        <a:rPr lang="en-US" sz="1300"/>
                        <a:t>Previous Month</a:t>
                      </a:r>
                    </a:p>
                  </a:txBody>
                  <a:tcPr marL="0" marR="0" marT="0" marB="0" anchor="ctr">
                    <a:lnL>
                      <a:noFill/>
                    </a:lnL>
                    <a:lnR>
                      <a:noFill/>
                    </a:lnR>
                    <a:lnT>
                      <a:noFill/>
                    </a:lnT>
                    <a:lnB>
                      <a:noFill/>
                    </a:lnB>
                  </a:tcPr>
                </a:tc>
              </a:tr>
              <a:tr h="203662">
                <a:tc>
                  <a:txBody>
                    <a:bodyPr/>
                    <a:lstStyle/>
                    <a:p>
                      <a:r>
                        <a:rPr lang="en-US" sz="1300"/>
                        <a:t>HK</a:t>
                      </a:r>
                    </a:p>
                  </a:txBody>
                  <a:tcPr marL="0" marR="0" marT="0" marB="0" anchor="ctr">
                    <a:lnL>
                      <a:noFill/>
                    </a:lnL>
                    <a:lnR>
                      <a:noFill/>
                    </a:lnR>
                    <a:lnT>
                      <a:noFill/>
                    </a:lnT>
                    <a:lnB>
                      <a:noFill/>
                    </a:lnB>
                  </a:tcPr>
                </a:tc>
                <a:tc>
                  <a:txBody>
                    <a:bodyPr/>
                    <a:lstStyle/>
                    <a:p>
                      <a:r>
                        <a:rPr lang="en-US" altLang="zh-HK" sz="1300"/>
                        <a:t>107.99</a:t>
                      </a:r>
                    </a:p>
                  </a:txBody>
                  <a:tcPr marL="0" marR="0" marT="0" marB="0" anchor="ctr">
                    <a:lnL>
                      <a:noFill/>
                    </a:lnL>
                    <a:lnR>
                      <a:noFill/>
                    </a:lnR>
                    <a:lnT>
                      <a:noFill/>
                    </a:lnT>
                    <a:lnB>
                      <a:noFill/>
                    </a:lnB>
                  </a:tcPr>
                </a:tc>
                <a:tc>
                  <a:txBody>
                    <a:bodyPr/>
                    <a:lstStyle/>
                    <a:p>
                      <a:r>
                        <a:rPr lang="en-US" altLang="zh-HK" sz="1300" dirty="0"/>
                        <a:t>1.02 % </a:t>
                      </a:r>
                    </a:p>
                  </a:txBody>
                  <a:tcPr marL="0" marR="0" marT="0" marB="0" anchor="ctr">
                    <a:lnL>
                      <a:noFill/>
                    </a:lnL>
                    <a:lnR>
                      <a:noFill/>
                    </a:lnR>
                    <a:lnT>
                      <a:noFill/>
                    </a:lnT>
                    <a:lnB>
                      <a:noFill/>
                    </a:lnB>
                  </a:tcPr>
                </a:tc>
                <a:tc>
                  <a:txBody>
                    <a:bodyPr/>
                    <a:lstStyle/>
                    <a:p>
                      <a:r>
                        <a:rPr lang="en-US" altLang="zh-HK" sz="1300"/>
                        <a:t>4.49 % </a:t>
                      </a:r>
                    </a:p>
                  </a:txBody>
                  <a:tcPr marL="0" marR="0" marT="0" marB="0" anchor="ctr">
                    <a:lnL>
                      <a:noFill/>
                    </a:lnL>
                    <a:lnR>
                      <a:noFill/>
                    </a:lnR>
                    <a:lnT>
                      <a:noFill/>
                    </a:lnT>
                    <a:lnB>
                      <a:noFill/>
                    </a:lnB>
                  </a:tcPr>
                </a:tc>
              </a:tr>
              <a:tr h="203662">
                <a:tc>
                  <a:txBody>
                    <a:bodyPr/>
                    <a:lstStyle/>
                    <a:p>
                      <a:r>
                        <a:rPr lang="en-US" sz="1300"/>
                        <a:t>KLN</a:t>
                      </a:r>
                    </a:p>
                  </a:txBody>
                  <a:tcPr marL="0" marR="0" marT="0" marB="0" anchor="ctr">
                    <a:lnL>
                      <a:noFill/>
                    </a:lnL>
                    <a:lnR>
                      <a:noFill/>
                    </a:lnR>
                    <a:lnT>
                      <a:noFill/>
                    </a:lnT>
                    <a:lnB>
                      <a:noFill/>
                    </a:lnB>
                  </a:tcPr>
                </a:tc>
                <a:tc>
                  <a:txBody>
                    <a:bodyPr/>
                    <a:lstStyle/>
                    <a:p>
                      <a:r>
                        <a:rPr lang="en-US" altLang="zh-HK" sz="1300"/>
                        <a:t>98.25</a:t>
                      </a:r>
                    </a:p>
                  </a:txBody>
                  <a:tcPr marL="0" marR="0" marT="0" marB="0" anchor="ctr">
                    <a:lnL>
                      <a:noFill/>
                    </a:lnL>
                    <a:lnR>
                      <a:noFill/>
                    </a:lnR>
                    <a:lnT>
                      <a:noFill/>
                    </a:lnT>
                    <a:lnB>
                      <a:noFill/>
                    </a:lnB>
                  </a:tcPr>
                </a:tc>
                <a:tc>
                  <a:txBody>
                    <a:bodyPr/>
                    <a:lstStyle/>
                    <a:p>
                      <a:r>
                        <a:rPr lang="en-US" altLang="zh-HK" sz="1300"/>
                        <a:t>1.93 % </a:t>
                      </a:r>
                    </a:p>
                  </a:txBody>
                  <a:tcPr marL="0" marR="0" marT="0" marB="0" anchor="ctr">
                    <a:lnL>
                      <a:noFill/>
                    </a:lnL>
                    <a:lnR>
                      <a:noFill/>
                    </a:lnR>
                    <a:lnT>
                      <a:noFill/>
                    </a:lnT>
                    <a:lnB>
                      <a:noFill/>
                    </a:lnB>
                  </a:tcPr>
                </a:tc>
                <a:tc>
                  <a:txBody>
                    <a:bodyPr/>
                    <a:lstStyle/>
                    <a:p>
                      <a:r>
                        <a:rPr lang="en-US" altLang="zh-HK" sz="1300"/>
                        <a:t>5.98 % </a:t>
                      </a:r>
                    </a:p>
                  </a:txBody>
                  <a:tcPr marL="0" marR="0" marT="0" marB="0" anchor="ctr">
                    <a:lnL>
                      <a:noFill/>
                    </a:lnL>
                    <a:lnR>
                      <a:noFill/>
                    </a:lnR>
                    <a:lnT>
                      <a:noFill/>
                    </a:lnT>
                    <a:lnB>
                      <a:noFill/>
                    </a:lnB>
                  </a:tcPr>
                </a:tc>
              </a:tr>
              <a:tr h="203662">
                <a:tc>
                  <a:txBody>
                    <a:bodyPr/>
                    <a:lstStyle/>
                    <a:p>
                      <a:r>
                        <a:rPr lang="en-US" sz="1300"/>
                        <a:t>NT (East)</a:t>
                      </a:r>
                    </a:p>
                  </a:txBody>
                  <a:tcPr marL="0" marR="0" marT="0" marB="0" anchor="ctr">
                    <a:lnL>
                      <a:noFill/>
                    </a:lnL>
                    <a:lnR>
                      <a:noFill/>
                    </a:lnR>
                    <a:lnT>
                      <a:noFill/>
                    </a:lnT>
                    <a:lnB>
                      <a:noFill/>
                    </a:lnB>
                  </a:tcPr>
                </a:tc>
                <a:tc>
                  <a:txBody>
                    <a:bodyPr/>
                    <a:lstStyle/>
                    <a:p>
                      <a:r>
                        <a:rPr lang="en-US" altLang="zh-HK" sz="1300"/>
                        <a:t>93.52</a:t>
                      </a:r>
                    </a:p>
                  </a:txBody>
                  <a:tcPr marL="0" marR="0" marT="0" marB="0" anchor="ctr">
                    <a:lnL>
                      <a:noFill/>
                    </a:lnL>
                    <a:lnR>
                      <a:noFill/>
                    </a:lnR>
                    <a:lnT>
                      <a:noFill/>
                    </a:lnT>
                    <a:lnB>
                      <a:noFill/>
                    </a:lnB>
                  </a:tcPr>
                </a:tc>
                <a:tc>
                  <a:txBody>
                    <a:bodyPr/>
                    <a:lstStyle/>
                    <a:p>
                      <a:r>
                        <a:rPr lang="en-US" altLang="zh-HK" sz="1300"/>
                        <a:t>0.4 % </a:t>
                      </a:r>
                    </a:p>
                  </a:txBody>
                  <a:tcPr marL="0" marR="0" marT="0" marB="0" anchor="ctr">
                    <a:lnL>
                      <a:noFill/>
                    </a:lnL>
                    <a:lnR>
                      <a:noFill/>
                    </a:lnR>
                    <a:lnT>
                      <a:noFill/>
                    </a:lnT>
                    <a:lnB>
                      <a:noFill/>
                    </a:lnB>
                  </a:tcPr>
                </a:tc>
                <a:tc>
                  <a:txBody>
                    <a:bodyPr/>
                    <a:lstStyle/>
                    <a:p>
                      <a:r>
                        <a:rPr lang="en-US" altLang="zh-HK" sz="1300"/>
                        <a:t>4.26 % </a:t>
                      </a:r>
                    </a:p>
                  </a:txBody>
                  <a:tcPr marL="0" marR="0" marT="0" marB="0" anchor="ctr">
                    <a:lnL>
                      <a:noFill/>
                    </a:lnL>
                    <a:lnR>
                      <a:noFill/>
                    </a:lnR>
                    <a:lnT>
                      <a:noFill/>
                    </a:lnT>
                    <a:lnB>
                      <a:noFill/>
                    </a:lnB>
                  </a:tcPr>
                </a:tc>
              </a:tr>
              <a:tr h="203662">
                <a:tc>
                  <a:txBody>
                    <a:bodyPr/>
                    <a:lstStyle/>
                    <a:p>
                      <a:r>
                        <a:rPr lang="en-US" sz="1300"/>
                        <a:t>NT (West)</a:t>
                      </a:r>
                    </a:p>
                  </a:txBody>
                  <a:tcPr marL="0" marR="0" marT="0" marB="0" anchor="ctr">
                    <a:lnL>
                      <a:noFill/>
                    </a:lnL>
                    <a:lnR>
                      <a:noFill/>
                    </a:lnR>
                    <a:lnT>
                      <a:noFill/>
                    </a:lnT>
                    <a:lnB>
                      <a:noFill/>
                    </a:lnB>
                  </a:tcPr>
                </a:tc>
                <a:tc>
                  <a:txBody>
                    <a:bodyPr/>
                    <a:lstStyle/>
                    <a:p>
                      <a:r>
                        <a:rPr lang="en-US" altLang="zh-HK" sz="1300"/>
                        <a:t>78.17</a:t>
                      </a:r>
                    </a:p>
                  </a:txBody>
                  <a:tcPr marL="0" marR="0" marT="0" marB="0" anchor="ctr">
                    <a:lnL>
                      <a:noFill/>
                    </a:lnL>
                    <a:lnR>
                      <a:noFill/>
                    </a:lnR>
                    <a:lnT>
                      <a:noFill/>
                    </a:lnT>
                    <a:lnB>
                      <a:noFill/>
                    </a:lnB>
                  </a:tcPr>
                </a:tc>
                <a:tc>
                  <a:txBody>
                    <a:bodyPr/>
                    <a:lstStyle/>
                    <a:p>
                      <a:r>
                        <a:rPr lang="en-US" altLang="zh-HK" sz="1300" dirty="0"/>
                        <a:t>0.23 %</a:t>
                      </a:r>
                    </a:p>
                  </a:txBody>
                  <a:tcPr marL="0" marR="0" marT="0" marB="0" anchor="ctr">
                    <a:lnL>
                      <a:noFill/>
                    </a:lnL>
                    <a:lnR>
                      <a:noFill/>
                    </a:lnR>
                    <a:lnT>
                      <a:noFill/>
                    </a:lnT>
                    <a:lnB>
                      <a:noFill/>
                    </a:lnB>
                  </a:tcPr>
                </a:tc>
                <a:tc>
                  <a:txBody>
                    <a:bodyPr/>
                    <a:lstStyle/>
                    <a:p>
                      <a:r>
                        <a:rPr lang="en-US" altLang="zh-HK" sz="1300" dirty="0"/>
                        <a:t>5.47 %</a:t>
                      </a:r>
                    </a:p>
                  </a:txBody>
                  <a:tcPr marL="0" marR="0" marT="0" marB="0" anchor="ctr">
                    <a:lnL>
                      <a:noFill/>
                    </a:lnL>
                    <a:lnR>
                      <a:noFill/>
                    </a:lnR>
                    <a:lnT>
                      <a:noFill/>
                    </a:lnT>
                    <a:lnB>
                      <a:noFill/>
                    </a:lnB>
                  </a:tcPr>
                </a:tc>
              </a:tr>
            </a:tbl>
          </a:graphicData>
        </a:graphic>
      </p:graphicFrame>
      <p:pic>
        <p:nvPicPr>
          <p:cNvPr id="2051" name="Picture 3" descr="http://hk.centadata.com/cci/images/up.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981200"/>
            <a:ext cx="95250" cy="76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http://hk.centadata.com/cci/images/up.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202378"/>
            <a:ext cx="95250" cy="76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http://hk.centadata.com/cci/images/up.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400300"/>
            <a:ext cx="95250" cy="76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http://hk.centadata.com/cci/images/up.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590800"/>
            <a:ext cx="95250" cy="76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http://hk.centadata.com/cci/images/up.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981200"/>
            <a:ext cx="95250" cy="76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http://hk.centadata.com/cci/images/up.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6113" y="2202378"/>
            <a:ext cx="95250" cy="762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http://hk.centadata.com/cci/images/up.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2404753"/>
            <a:ext cx="95250" cy="76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http://hk.centadata.com/cci/images/up.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6113" y="2590800"/>
            <a:ext cx="95250" cy="7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1969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Price Factors</a:t>
            </a:r>
            <a:endParaRPr lang="en-CA" dirty="0"/>
          </a:p>
        </p:txBody>
      </p:sp>
      <p:sp>
        <p:nvSpPr>
          <p:cNvPr id="3" name="Content Placeholder 2"/>
          <p:cNvSpPr>
            <a:spLocks noGrp="1"/>
          </p:cNvSpPr>
          <p:nvPr>
            <p:ph idx="1"/>
          </p:nvPr>
        </p:nvSpPr>
        <p:spPr/>
        <p:txBody>
          <a:bodyPr/>
          <a:lstStyle/>
          <a:p>
            <a:r>
              <a:rPr lang="en-CA" dirty="0" err="1" smtClean="0"/>
              <a:t>Centa</a:t>
            </a:r>
            <a:r>
              <a:rPr lang="en-CA" dirty="0" smtClean="0"/>
              <a:t>-City Index measures home price by adjusted transaction price per square foot (HK$)</a:t>
            </a:r>
          </a:p>
          <a:p>
            <a:r>
              <a:rPr lang="en-CA" dirty="0" smtClean="0"/>
              <a:t>Monthly chart indicates decreasing prices since mid-2011</a:t>
            </a:r>
          </a:p>
          <a:p>
            <a:endParaRPr lang="en-CA" dirty="0"/>
          </a:p>
        </p:txBody>
      </p:sp>
    </p:spTree>
    <p:extLst>
      <p:ext uri="{BB962C8B-B14F-4D97-AF65-F5344CB8AC3E}">
        <p14:creationId xmlns:p14="http://schemas.microsoft.com/office/powerpoint/2010/main" val="18364936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zh-HK" altLang="en-US"/>
          </a:p>
        </p:txBody>
      </p:sp>
      <p:pic>
        <p:nvPicPr>
          <p:cNvPr id="4098" name="Picture 2" descr="C:\Users\SUNNY\Desktop\Presentation\Property Price Ch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066800"/>
            <a:ext cx="8395855" cy="53373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152400"/>
            <a:ext cx="8395855" cy="769441"/>
          </a:xfrm>
          <a:prstGeom prst="rect">
            <a:avLst/>
          </a:prstGeom>
          <a:noFill/>
        </p:spPr>
        <p:txBody>
          <a:bodyPr wrap="square" rtlCol="0">
            <a:spAutoFit/>
          </a:bodyPr>
          <a:lstStyle/>
          <a:p>
            <a:pPr algn="ctr"/>
            <a:r>
              <a:rPr lang="en-US" altLang="zh-HK" sz="4400" dirty="0" smtClean="0"/>
              <a:t>Nominal Property Price</a:t>
            </a:r>
            <a:endParaRPr lang="zh-HK" altLang="en-US" sz="4400" dirty="0"/>
          </a:p>
        </p:txBody>
      </p:sp>
      <p:sp>
        <p:nvSpPr>
          <p:cNvPr id="4" name="TextBox 3"/>
          <p:cNvSpPr txBox="1"/>
          <p:nvPr/>
        </p:nvSpPr>
        <p:spPr>
          <a:xfrm>
            <a:off x="762000" y="6324600"/>
            <a:ext cx="6019800" cy="369332"/>
          </a:xfrm>
          <a:prstGeom prst="rect">
            <a:avLst/>
          </a:prstGeom>
          <a:noFill/>
        </p:spPr>
        <p:txBody>
          <a:bodyPr wrap="square" rtlCol="0">
            <a:spAutoFit/>
          </a:bodyPr>
          <a:lstStyle/>
          <a:p>
            <a:r>
              <a:rPr lang="en-US" altLang="zh-HK" dirty="0" smtClean="0"/>
              <a:t>Source: Midland </a:t>
            </a:r>
            <a:r>
              <a:rPr lang="en-US" altLang="zh-HK" dirty="0"/>
              <a:t>Realty </a:t>
            </a:r>
            <a:r>
              <a:rPr lang="en-US" altLang="zh-HK" dirty="0" smtClean="0"/>
              <a:t>Research</a:t>
            </a:r>
            <a:endParaRPr lang="zh-HK" altLang="en-US" dirty="0"/>
          </a:p>
        </p:txBody>
      </p:sp>
    </p:spTree>
    <p:extLst>
      <p:ext uri="{BB962C8B-B14F-4D97-AF65-F5344CB8AC3E}">
        <p14:creationId xmlns:p14="http://schemas.microsoft.com/office/powerpoint/2010/main" val="26959747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324600"/>
            <a:ext cx="8229600" cy="381000"/>
          </a:xfrm>
        </p:spPr>
        <p:txBody>
          <a:bodyPr>
            <a:normAutofit/>
          </a:bodyPr>
          <a:lstStyle/>
          <a:p>
            <a:pPr marL="0" indent="0">
              <a:buNone/>
            </a:pPr>
            <a:r>
              <a:rPr lang="en-US" altLang="zh-HK" sz="1800" dirty="0"/>
              <a:t>Adapted from: </a:t>
            </a:r>
            <a:r>
              <a:rPr lang="en-US" altLang="zh-HK" sz="1800" dirty="0" smtClean="0"/>
              <a:t>HK Land </a:t>
            </a:r>
            <a:r>
              <a:rPr lang="en-US" altLang="zh-HK" sz="1800" dirty="0"/>
              <a:t>Registry &amp; Midland Realty Research</a:t>
            </a:r>
            <a:endParaRPr lang="zh-HK" altLang="en-US" sz="1800" dirty="0"/>
          </a:p>
        </p:txBody>
      </p:sp>
      <p:graphicFrame>
        <p:nvGraphicFramePr>
          <p:cNvPr id="5" name="Chart 4"/>
          <p:cNvGraphicFramePr>
            <a:graphicFrameLocks/>
          </p:cNvGraphicFramePr>
          <p:nvPr>
            <p:extLst>
              <p:ext uri="{D42A27DB-BD31-4B8C-83A1-F6EECF244321}">
                <p14:modId xmlns:p14="http://schemas.microsoft.com/office/powerpoint/2010/main" val="3558989094"/>
              </p:ext>
            </p:extLst>
          </p:nvPr>
        </p:nvGraphicFramePr>
        <p:xfrm>
          <a:off x="130072" y="152400"/>
          <a:ext cx="8977312" cy="6172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24604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Industry Analysis</a:t>
            </a:r>
            <a:endParaRPr lang="zh-HK" alt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228600" y="1828800"/>
            <a:ext cx="8737092" cy="3733800"/>
          </a:xfrm>
          <a:prstGeom prst="rect">
            <a:avLst/>
          </a:prstGeom>
          <a:noFill/>
          <a:ln w="9525">
            <a:noFill/>
            <a:miter lim="800000"/>
            <a:headEnd/>
            <a:tailEnd/>
          </a:ln>
        </p:spPr>
      </p:pic>
    </p:spTree>
    <p:extLst>
      <p:ext uri="{BB962C8B-B14F-4D97-AF65-F5344CB8AC3E}">
        <p14:creationId xmlns:p14="http://schemas.microsoft.com/office/powerpoint/2010/main" val="4089561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Industry Analysis</a:t>
            </a:r>
            <a:endParaRPr lang="zh-HK" alt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371600" y="1219200"/>
            <a:ext cx="6019800" cy="5432911"/>
          </a:xfrm>
          <a:prstGeom prst="rect">
            <a:avLst/>
          </a:prstGeom>
          <a:noFill/>
          <a:ln w="9525">
            <a:noFill/>
            <a:miter lim="800000"/>
            <a:headEnd/>
            <a:tailEnd/>
          </a:ln>
        </p:spPr>
      </p:pic>
    </p:spTree>
    <p:extLst>
      <p:ext uri="{BB962C8B-B14F-4D97-AF65-F5344CB8AC3E}">
        <p14:creationId xmlns:p14="http://schemas.microsoft.com/office/powerpoint/2010/main" val="4089561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Industry Analysis</a:t>
            </a:r>
            <a:endParaRPr lang="zh-HK" alt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371600" y="1295400"/>
            <a:ext cx="6438900" cy="4953000"/>
          </a:xfrm>
          <a:prstGeom prst="rect">
            <a:avLst/>
          </a:prstGeom>
          <a:noFill/>
          <a:ln w="9525">
            <a:noFill/>
            <a:miter lim="800000"/>
            <a:headEnd/>
            <a:tailEnd/>
          </a:ln>
        </p:spPr>
      </p:pic>
    </p:spTree>
    <p:extLst>
      <p:ext uri="{BB962C8B-B14F-4D97-AF65-F5344CB8AC3E}">
        <p14:creationId xmlns:p14="http://schemas.microsoft.com/office/powerpoint/2010/main" val="4089561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Industry Analysis</a:t>
            </a:r>
            <a:endParaRPr lang="zh-HK" altLang="en-US" dirty="0"/>
          </a:p>
        </p:txBody>
      </p:sp>
      <p:pic>
        <p:nvPicPr>
          <p:cNvPr id="6147" name="Picture 3"/>
          <p:cNvPicPr>
            <a:picLocks noGrp="1" noChangeAspect="1" noChangeArrowheads="1"/>
          </p:cNvPicPr>
          <p:nvPr>
            <p:ph idx="1"/>
          </p:nvPr>
        </p:nvPicPr>
        <p:blipFill>
          <a:blip r:embed="rId2" cstate="print"/>
          <a:srcRect/>
          <a:stretch>
            <a:fillRect/>
          </a:stretch>
        </p:blipFill>
        <p:spPr bwMode="auto">
          <a:xfrm>
            <a:off x="228600" y="1981200"/>
            <a:ext cx="8688538" cy="3886200"/>
          </a:xfrm>
          <a:prstGeom prst="rect">
            <a:avLst/>
          </a:prstGeom>
          <a:noFill/>
          <a:ln w="9525">
            <a:noFill/>
            <a:miter lim="800000"/>
            <a:headEnd/>
            <a:tailEnd/>
          </a:ln>
        </p:spPr>
      </p:pic>
    </p:spTree>
    <p:extLst>
      <p:ext uri="{BB962C8B-B14F-4D97-AF65-F5344CB8AC3E}">
        <p14:creationId xmlns:p14="http://schemas.microsoft.com/office/powerpoint/2010/main" val="4089561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ltLang="zh-HK" dirty="0" smtClean="0"/>
              <a:t>Industry Analysis</a:t>
            </a:r>
            <a:endParaRPr lang="zh-HK" alt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1447800" y="838200"/>
            <a:ext cx="6251448" cy="266700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3505200" y="3397252"/>
            <a:ext cx="3886199" cy="3319462"/>
          </a:xfrm>
          <a:prstGeom prst="rect">
            <a:avLst/>
          </a:prstGeom>
          <a:noFill/>
          <a:ln w="9525">
            <a:noFill/>
            <a:miter lim="800000"/>
            <a:headEnd/>
            <a:tailEnd/>
          </a:ln>
        </p:spPr>
      </p:pic>
    </p:spTree>
    <p:extLst>
      <p:ext uri="{BB962C8B-B14F-4D97-AF65-F5344CB8AC3E}">
        <p14:creationId xmlns:p14="http://schemas.microsoft.com/office/powerpoint/2010/main" val="4089561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96962"/>
          </a:xfrm>
        </p:spPr>
        <p:txBody>
          <a:bodyPr>
            <a:normAutofit/>
          </a:bodyPr>
          <a:lstStyle/>
          <a:p>
            <a:r>
              <a:rPr lang="en-US" altLang="zh-HK" sz="3600" dirty="0" smtClean="0"/>
              <a:t>Factors which Affect HK Properties Market</a:t>
            </a:r>
            <a:endParaRPr lang="zh-HK" altLang="en-US" sz="3600" dirty="0"/>
          </a:p>
        </p:txBody>
      </p:sp>
      <p:sp>
        <p:nvSpPr>
          <p:cNvPr id="3" name="Content Placeholder 2"/>
          <p:cNvSpPr>
            <a:spLocks noGrp="1"/>
          </p:cNvSpPr>
          <p:nvPr>
            <p:ph idx="1"/>
          </p:nvPr>
        </p:nvSpPr>
        <p:spPr>
          <a:xfrm>
            <a:off x="457200" y="1600200"/>
            <a:ext cx="8229600" cy="4525963"/>
          </a:xfrm>
        </p:spPr>
        <p:txBody>
          <a:bodyPr/>
          <a:lstStyle/>
          <a:p>
            <a:r>
              <a:rPr lang="en-US" altLang="zh-HK" dirty="0" smtClean="0"/>
              <a:t>Demographics</a:t>
            </a:r>
          </a:p>
          <a:p>
            <a:pPr lvl="1"/>
            <a:r>
              <a:rPr lang="en-US" altLang="zh-HK" dirty="0" smtClean="0"/>
              <a:t>age, income, population growth</a:t>
            </a:r>
          </a:p>
          <a:p>
            <a:r>
              <a:rPr lang="en-US" altLang="zh-HK" dirty="0" smtClean="0"/>
              <a:t>Interest Rates</a:t>
            </a:r>
          </a:p>
          <a:p>
            <a:r>
              <a:rPr lang="en-US" altLang="zh-HK" dirty="0" smtClean="0"/>
              <a:t>Economy</a:t>
            </a:r>
          </a:p>
          <a:p>
            <a:r>
              <a:rPr lang="en-US" altLang="zh-HK" dirty="0" smtClean="0"/>
              <a:t>Government Policies</a:t>
            </a:r>
            <a:endParaRPr lang="zh-HK" altLang="en-US" dirty="0"/>
          </a:p>
        </p:txBody>
      </p:sp>
    </p:spTree>
    <p:extLst>
      <p:ext uri="{BB962C8B-B14F-4D97-AF65-F5344CB8AC3E}">
        <p14:creationId xmlns:p14="http://schemas.microsoft.com/office/powerpoint/2010/main" val="21860740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Benchmark – HS Properties Index</a:t>
            </a:r>
            <a:endParaRPr lang="zh-HK" altLang="en-US" dirty="0"/>
          </a:p>
        </p:txBody>
      </p:sp>
      <p:sp>
        <p:nvSpPr>
          <p:cNvPr id="3" name="Content Placeholder 2"/>
          <p:cNvSpPr>
            <a:spLocks noGrp="1"/>
          </p:cNvSpPr>
          <p:nvPr>
            <p:ph idx="1"/>
          </p:nvPr>
        </p:nvSpPr>
        <p:spPr/>
        <p:txBody>
          <a:bodyPr>
            <a:normAutofit lnSpcReduction="10000"/>
          </a:bodyPr>
          <a:lstStyle/>
          <a:p>
            <a:r>
              <a:rPr lang="en-CA" altLang="zh-HK" dirty="0" err="1" smtClean="0"/>
              <a:t>Freefloat</a:t>
            </a:r>
            <a:r>
              <a:rPr lang="en-CA" altLang="zh-HK" dirty="0" smtClean="0"/>
              <a:t>-adjusted Value Weighted </a:t>
            </a:r>
            <a:endParaRPr lang="en-CA" altLang="zh-HK" dirty="0"/>
          </a:p>
          <a:p>
            <a:r>
              <a:rPr lang="en-CA" altLang="zh-HK" dirty="0"/>
              <a:t>Consists of 7 major property companies:</a:t>
            </a:r>
          </a:p>
          <a:p>
            <a:pPr lvl="1"/>
            <a:r>
              <a:rPr lang="en-CA" altLang="zh-HK" dirty="0" smtClean="0"/>
              <a:t>*Cheung </a:t>
            </a:r>
            <a:r>
              <a:rPr lang="en-CA" altLang="zh-HK" dirty="0"/>
              <a:t>Kong (Holdings) Ltd</a:t>
            </a:r>
          </a:p>
          <a:p>
            <a:pPr lvl="1"/>
            <a:r>
              <a:rPr lang="en-CA" altLang="zh-HK" dirty="0" smtClean="0"/>
              <a:t>*Henderson </a:t>
            </a:r>
            <a:r>
              <a:rPr lang="en-CA" altLang="zh-HK" dirty="0"/>
              <a:t>Land Development Co. Ltd</a:t>
            </a:r>
          </a:p>
          <a:p>
            <a:pPr lvl="1"/>
            <a:r>
              <a:rPr lang="en-CA" altLang="zh-HK" dirty="0" smtClean="0"/>
              <a:t>*Sun </a:t>
            </a:r>
            <a:r>
              <a:rPr lang="en-CA" altLang="zh-HK" dirty="0"/>
              <a:t>Hung Kai Properties Ltd</a:t>
            </a:r>
          </a:p>
          <a:p>
            <a:pPr lvl="1"/>
            <a:r>
              <a:rPr lang="en-CA" altLang="zh-HK" dirty="0"/>
              <a:t>Sino Land Co Ltd</a:t>
            </a:r>
          </a:p>
          <a:p>
            <a:pPr lvl="1"/>
            <a:r>
              <a:rPr lang="en-CA" altLang="zh-HK" dirty="0"/>
              <a:t>Hang Lung Properties Ltd</a:t>
            </a:r>
          </a:p>
          <a:p>
            <a:pPr lvl="1"/>
            <a:r>
              <a:rPr lang="en-CA" altLang="zh-HK" dirty="0"/>
              <a:t>China Overseas Land &amp; Investment Ltd</a:t>
            </a:r>
          </a:p>
          <a:p>
            <a:pPr lvl="1"/>
            <a:r>
              <a:rPr lang="en-CA" altLang="zh-HK" dirty="0"/>
              <a:t>China Resources Land Ltd</a:t>
            </a:r>
          </a:p>
          <a:p>
            <a:endParaRPr lang="zh-HK" altLang="en-US" dirty="0"/>
          </a:p>
        </p:txBody>
      </p:sp>
    </p:spTree>
    <p:extLst>
      <p:ext uri="{BB962C8B-B14F-4D97-AF65-F5344CB8AC3E}">
        <p14:creationId xmlns:p14="http://schemas.microsoft.com/office/powerpoint/2010/main" val="3238194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HS Properties Index Composition</a:t>
            </a:r>
            <a:endParaRPr lang="zh-HK" altLang="en-US" dirty="0"/>
          </a:p>
        </p:txBody>
      </p:sp>
      <p:sp>
        <p:nvSpPr>
          <p:cNvPr id="3" name="Content Placeholder 2"/>
          <p:cNvSpPr>
            <a:spLocks noGrp="1"/>
          </p:cNvSpPr>
          <p:nvPr>
            <p:ph idx="1"/>
          </p:nvPr>
        </p:nvSpPr>
        <p:spPr/>
        <p:txBody>
          <a:bodyPr/>
          <a:lstStyle/>
          <a:p>
            <a:endParaRPr lang="zh-HK" altLang="en-US" dirty="0"/>
          </a:p>
        </p:txBody>
      </p:sp>
      <p:graphicFrame>
        <p:nvGraphicFramePr>
          <p:cNvPr id="4" name="Chart 3"/>
          <p:cNvGraphicFramePr>
            <a:graphicFrameLocks/>
          </p:cNvGraphicFramePr>
          <p:nvPr>
            <p:extLst>
              <p:ext uri="{D42A27DB-BD31-4B8C-83A1-F6EECF244321}">
                <p14:modId xmlns:p14="http://schemas.microsoft.com/office/powerpoint/2010/main" val="1494390798"/>
              </p:ext>
            </p:extLst>
          </p:nvPr>
        </p:nvGraphicFramePr>
        <p:xfrm>
          <a:off x="1143000" y="1459817"/>
          <a:ext cx="6934200" cy="48504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709957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7386"/>
          </a:xfrm>
        </p:spPr>
        <p:txBody>
          <a:bodyPr>
            <a:normAutofit fontScale="90000"/>
          </a:bodyPr>
          <a:lstStyle/>
          <a:p>
            <a:r>
              <a:rPr lang="en-US" altLang="zh-HK" dirty="0" smtClean="0"/>
              <a:t>Five Year Chart</a:t>
            </a:r>
            <a:endParaRPr lang="zh-HK" altLang="en-US" dirty="0"/>
          </a:p>
        </p:txBody>
      </p:sp>
      <p:pic>
        <p:nvPicPr>
          <p:cNvPr id="5" name="Picture 2" descr="C:\Users\SUNNY\Desktop\Presentation\Five Year HSP.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918983"/>
            <a:ext cx="5562600" cy="593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935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zh-HK" altLang="en-US" dirty="0"/>
          </a:p>
        </p:txBody>
      </p:sp>
      <p:sp>
        <p:nvSpPr>
          <p:cNvPr id="3" name="Subtitle 2"/>
          <p:cNvSpPr>
            <a:spLocks noGrp="1"/>
          </p:cNvSpPr>
          <p:nvPr>
            <p:ph type="subTitle" idx="1"/>
          </p:nvPr>
        </p:nvSpPr>
        <p:spPr/>
        <p:txBody>
          <a:bodyPr/>
          <a:lstStyle/>
          <a:p>
            <a:endParaRPr lang="zh-HK" altLang="en-US" dirty="0">
              <a:solidFill>
                <a:schemeClr val="tx1"/>
              </a:solidFill>
            </a:endParaRPr>
          </a:p>
        </p:txBody>
      </p:sp>
      <p:pic>
        <p:nvPicPr>
          <p:cNvPr id="1029" name="Picture 5" descr="C:\Users\SUNNY\Desktop\Presentation\Sun Hung K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0"/>
            <a:ext cx="5791200" cy="362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6207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5" name="Content Placeholder 4"/>
          <p:cNvSpPr>
            <a:spLocks noGrp="1"/>
          </p:cNvSpPr>
          <p:nvPr>
            <p:ph idx="1"/>
          </p:nvPr>
        </p:nvSpPr>
        <p:spPr/>
        <p:txBody>
          <a:bodyPr/>
          <a:lstStyle/>
          <a:p>
            <a:endParaRPr lang="zh-HK" altLang="en-US" dirty="0"/>
          </a:p>
        </p:txBody>
      </p:sp>
      <p:pic>
        <p:nvPicPr>
          <p:cNvPr id="2057" name="Picture 9" descr="C:\Users\SUNNY\Desktop\Presentation\InternationalCommerceCenter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SUNNY\Desktop\Presentation\Sun-Hung-K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0993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Last Trading Day Performance</a:t>
            </a:r>
            <a:endParaRPr lang="zh-HK" altLang="en-US" dirty="0"/>
          </a:p>
        </p:txBody>
      </p:sp>
      <p:pic>
        <p:nvPicPr>
          <p:cNvPr id="6" name="Picture 2" descr="C:\Users\SUNNY\Desktop\Presentation\Sun-Hung-K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0"/>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zh-HK" altLang="en-US" dirty="0"/>
          </a:p>
        </p:txBody>
      </p:sp>
      <p:pic>
        <p:nvPicPr>
          <p:cNvPr id="1026" name="Picture 2" descr="C:\Users\SUNNY\Desktop\Presentation\Stock Pri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95400"/>
            <a:ext cx="6667501" cy="53391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29150" y="2667000"/>
            <a:ext cx="314325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4629150" y="4191000"/>
            <a:ext cx="314325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217642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97"/>
            <a:ext cx="8229600" cy="792162"/>
          </a:xfrm>
        </p:spPr>
        <p:txBody>
          <a:bodyPr/>
          <a:lstStyle/>
          <a:p>
            <a:r>
              <a:rPr lang="en-US" dirty="0" smtClean="0"/>
              <a:t>One Year Stock</a:t>
            </a:r>
            <a:endParaRPr lang="en-CA" dirty="0"/>
          </a:p>
        </p:txBody>
      </p:sp>
      <p:sp>
        <p:nvSpPr>
          <p:cNvPr id="3" name="Content Placeholder 2"/>
          <p:cNvSpPr>
            <a:spLocks noGrp="1"/>
          </p:cNvSpPr>
          <p:nvPr>
            <p:ph idx="1"/>
          </p:nvPr>
        </p:nvSpPr>
        <p:spPr/>
        <p:txBody>
          <a:bodyPr/>
          <a:lstStyle/>
          <a:p>
            <a:endParaRPr lang="en-CA" dirty="0"/>
          </a:p>
        </p:txBody>
      </p:sp>
      <p:pic>
        <p:nvPicPr>
          <p:cNvPr id="1026" name="Picture 2" descr="C:\Documents and Settings\yschow\desktop\One Year St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42915"/>
            <a:ext cx="6858000" cy="584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894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2"/>
          </a:xfrm>
        </p:spPr>
        <p:txBody>
          <a:bodyPr>
            <a:normAutofit/>
          </a:bodyPr>
          <a:lstStyle/>
          <a:p>
            <a:r>
              <a:rPr lang="en-US" altLang="zh-HK" dirty="0" smtClean="0"/>
              <a:t>Five Year Stock</a:t>
            </a:r>
            <a:endParaRPr lang="zh-HK" altLang="en-US" dirty="0"/>
          </a:p>
        </p:txBody>
      </p:sp>
      <p:sp>
        <p:nvSpPr>
          <p:cNvPr id="3" name="Content Placeholder 2"/>
          <p:cNvSpPr>
            <a:spLocks noGrp="1"/>
          </p:cNvSpPr>
          <p:nvPr>
            <p:ph idx="1"/>
          </p:nvPr>
        </p:nvSpPr>
        <p:spPr/>
        <p:txBody>
          <a:bodyPr/>
          <a:lstStyle/>
          <a:p>
            <a:endParaRPr lang="zh-HK" altLang="en-US"/>
          </a:p>
        </p:txBody>
      </p:sp>
      <p:pic>
        <p:nvPicPr>
          <p:cNvPr id="4098" name="Picture 2" descr="C:\Users\SUNNY\Desktop\Presentation\Five Year Sto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72956"/>
            <a:ext cx="6248400" cy="608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181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2"/>
          </a:xfrm>
        </p:spPr>
        <p:txBody>
          <a:bodyPr/>
          <a:lstStyle/>
          <a:p>
            <a:r>
              <a:rPr lang="en-US" altLang="zh-HK" dirty="0" smtClean="0"/>
              <a:t>One Year Comparison</a:t>
            </a:r>
            <a:endParaRPr lang="zh-HK" altLang="en-US" dirty="0"/>
          </a:p>
        </p:txBody>
      </p:sp>
      <p:sp>
        <p:nvSpPr>
          <p:cNvPr id="3" name="Content Placeholder 2"/>
          <p:cNvSpPr>
            <a:spLocks noGrp="1"/>
          </p:cNvSpPr>
          <p:nvPr>
            <p:ph idx="1"/>
          </p:nvPr>
        </p:nvSpPr>
        <p:spPr/>
        <p:txBody>
          <a:bodyPr/>
          <a:lstStyle/>
          <a:p>
            <a:endParaRPr lang="zh-HK" altLang="en-US"/>
          </a:p>
        </p:txBody>
      </p:sp>
      <p:pic>
        <p:nvPicPr>
          <p:cNvPr id="2050" name="Picture 2" descr="C:\Users\SUNNY\Desktop\Presentation\one year compari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781176"/>
            <a:ext cx="6172200" cy="6076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6436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45"/>
            <a:ext cx="8229600" cy="806355"/>
          </a:xfrm>
        </p:spPr>
        <p:txBody>
          <a:bodyPr/>
          <a:lstStyle/>
          <a:p>
            <a:r>
              <a:rPr lang="en-US" altLang="zh-HK" dirty="0" smtClean="0"/>
              <a:t>Five Year Comparison</a:t>
            </a:r>
            <a:endParaRPr lang="zh-HK" altLang="en-US" dirty="0"/>
          </a:p>
        </p:txBody>
      </p:sp>
      <p:sp>
        <p:nvSpPr>
          <p:cNvPr id="3" name="Content Placeholder 2"/>
          <p:cNvSpPr>
            <a:spLocks noGrp="1"/>
          </p:cNvSpPr>
          <p:nvPr>
            <p:ph idx="1"/>
          </p:nvPr>
        </p:nvSpPr>
        <p:spPr/>
        <p:txBody>
          <a:bodyPr/>
          <a:lstStyle/>
          <a:p>
            <a:endParaRPr lang="zh-HK" altLang="en-US"/>
          </a:p>
        </p:txBody>
      </p:sp>
      <p:pic>
        <p:nvPicPr>
          <p:cNvPr id="3074" name="Picture 2" descr="C:\Users\SUNNY\Desktop\Presentation\five year compari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82580"/>
            <a:ext cx="6096000" cy="597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631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Hong Kong Background</a:t>
            </a:r>
            <a:endParaRPr lang="en-CA" dirty="0"/>
          </a:p>
        </p:txBody>
      </p:sp>
      <p:graphicFrame>
        <p:nvGraphicFramePr>
          <p:cNvPr id="4" name="Chart 3"/>
          <p:cNvGraphicFramePr>
            <a:graphicFrameLocks/>
          </p:cNvGraphicFramePr>
          <p:nvPr>
            <p:extLst>
              <p:ext uri="{D42A27DB-BD31-4B8C-83A1-F6EECF244321}">
                <p14:modId xmlns:p14="http://schemas.microsoft.com/office/powerpoint/2010/main" val="1545036723"/>
              </p:ext>
            </p:extLst>
          </p:nvPr>
        </p:nvGraphicFramePr>
        <p:xfrm>
          <a:off x="381000" y="1524000"/>
          <a:ext cx="8229600" cy="49377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016585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lstStyle/>
          <a:p>
            <a:pPr algn="l"/>
            <a:r>
              <a:rPr lang="en-US" altLang="zh-HK" dirty="0" smtClean="0"/>
              <a:t>Corporate Profile</a:t>
            </a:r>
            <a:endParaRPr lang="zh-HK" alt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35646"/>
            <a:ext cx="9144000" cy="5698554"/>
          </a:xfrm>
        </p:spPr>
      </p:pic>
      <p:pic>
        <p:nvPicPr>
          <p:cNvPr id="8" name="Picture 2" descr="C:\Users\SUNNY\Desktop\Presentation\Sun-Hung-K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8202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Basic Facts</a:t>
            </a:r>
            <a:endParaRPr lang="zh-HK" altLang="en-US" dirty="0"/>
          </a:p>
        </p:txBody>
      </p:sp>
      <p:sp>
        <p:nvSpPr>
          <p:cNvPr id="3" name="Content Placeholder 2"/>
          <p:cNvSpPr>
            <a:spLocks noGrp="1"/>
          </p:cNvSpPr>
          <p:nvPr>
            <p:ph idx="1"/>
          </p:nvPr>
        </p:nvSpPr>
        <p:spPr/>
        <p:txBody>
          <a:bodyPr>
            <a:normAutofit fontScale="92500" lnSpcReduction="20000"/>
          </a:bodyPr>
          <a:lstStyle/>
          <a:p>
            <a:r>
              <a:rPr lang="en-US" altLang="zh-HK" dirty="0" smtClean="0"/>
              <a:t>A listed company on the Hong Kong Stock Exchange in 1972</a:t>
            </a:r>
          </a:p>
          <a:p>
            <a:r>
              <a:rPr lang="en-US" altLang="zh-HK" dirty="0" smtClean="0"/>
              <a:t>Founded in 1963 by Kwok </a:t>
            </a:r>
            <a:r>
              <a:rPr lang="en-US" altLang="zh-HK" dirty="0" err="1" smtClean="0"/>
              <a:t>Tak</a:t>
            </a:r>
            <a:r>
              <a:rPr lang="en-US" altLang="zh-HK" dirty="0" smtClean="0"/>
              <a:t> </a:t>
            </a:r>
            <a:r>
              <a:rPr lang="en-US" altLang="zh-HK" dirty="0" err="1" smtClean="0"/>
              <a:t>Seng</a:t>
            </a:r>
            <a:r>
              <a:rPr lang="en-US" altLang="zh-HK" dirty="0" smtClean="0"/>
              <a:t>, along with Fung King-</a:t>
            </a:r>
            <a:r>
              <a:rPr lang="en-US" altLang="zh-HK" dirty="0" err="1" smtClean="0"/>
              <a:t>hei</a:t>
            </a:r>
            <a:r>
              <a:rPr lang="en-US" altLang="zh-HK" dirty="0" smtClean="0"/>
              <a:t> and Lee </a:t>
            </a:r>
            <a:r>
              <a:rPr lang="en-US" altLang="zh-HK" dirty="0" err="1" smtClean="0"/>
              <a:t>Shau</a:t>
            </a:r>
            <a:r>
              <a:rPr lang="en-US" altLang="zh-HK" dirty="0" smtClean="0"/>
              <a:t> </a:t>
            </a:r>
            <a:r>
              <a:rPr lang="en-US" altLang="zh-HK" dirty="0" err="1" smtClean="0"/>
              <a:t>Kee</a:t>
            </a:r>
            <a:endParaRPr lang="en-US" altLang="zh-HK" dirty="0" smtClean="0"/>
          </a:p>
          <a:p>
            <a:r>
              <a:rPr lang="en-US" altLang="zh-HK" dirty="0" smtClean="0"/>
              <a:t>The largest property company in Hong Kong (by Market Cap)</a:t>
            </a:r>
          </a:p>
          <a:p>
            <a:r>
              <a:rPr lang="en-US" altLang="zh-HK" dirty="0" smtClean="0"/>
              <a:t>Specializes in premium-quality residential and commercial projects for sale and investment in Hong Kong and Mainland China</a:t>
            </a:r>
          </a:p>
          <a:p>
            <a:r>
              <a:rPr lang="en-US" altLang="zh-HK" dirty="0" smtClean="0"/>
              <a:t>About 35,000 employees</a:t>
            </a:r>
            <a:endParaRPr lang="zh-HK" altLang="en-US" dirty="0"/>
          </a:p>
        </p:txBody>
      </p:sp>
      <p:pic>
        <p:nvPicPr>
          <p:cNvPr id="7" name="Picture 2" descr="C:\Users\SUNNY\Desktop\Presentation\Sun-Hung-K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0913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Founders</a:t>
            </a:r>
            <a:endParaRPr lang="zh-HK" altLang="en-US" dirty="0"/>
          </a:p>
        </p:txBody>
      </p:sp>
      <p:sp>
        <p:nvSpPr>
          <p:cNvPr id="3" name="Content Placeholder 2"/>
          <p:cNvSpPr>
            <a:spLocks noGrp="1"/>
          </p:cNvSpPr>
          <p:nvPr>
            <p:ph idx="1"/>
          </p:nvPr>
        </p:nvSpPr>
        <p:spPr/>
        <p:txBody>
          <a:bodyPr/>
          <a:lstStyle/>
          <a:p>
            <a:endParaRPr lang="zh-HK" altLang="en-US"/>
          </a:p>
        </p:txBody>
      </p:sp>
      <p:pic>
        <p:nvPicPr>
          <p:cNvPr id="12290" name="Picture 2" descr="C:\Users\SUNNY\Desktop\Presentation\Found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9" y="1524000"/>
            <a:ext cx="7767763" cy="51705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76600" y="6121738"/>
            <a:ext cx="2667000" cy="553998"/>
          </a:xfrm>
          <a:prstGeom prst="rect">
            <a:avLst/>
          </a:prstGeom>
          <a:solidFill>
            <a:schemeClr val="tx1"/>
          </a:solidFill>
        </p:spPr>
        <p:txBody>
          <a:bodyPr wrap="square" rtlCol="0">
            <a:spAutoFit/>
          </a:bodyPr>
          <a:lstStyle/>
          <a:p>
            <a:pPr algn="ctr"/>
            <a:r>
              <a:rPr lang="en-US" altLang="zh-HK" sz="3000" b="1" dirty="0" smtClean="0">
                <a:solidFill>
                  <a:schemeClr val="bg1"/>
                </a:solidFill>
              </a:rPr>
              <a:t>Kwok </a:t>
            </a:r>
            <a:r>
              <a:rPr lang="en-US" altLang="zh-HK" sz="3000" b="1" dirty="0" err="1" smtClean="0">
                <a:solidFill>
                  <a:schemeClr val="bg1"/>
                </a:solidFill>
              </a:rPr>
              <a:t>Tak-Seng</a:t>
            </a:r>
            <a:endParaRPr lang="zh-HK" altLang="en-US" sz="3000" b="1" dirty="0">
              <a:solidFill>
                <a:schemeClr val="bg1"/>
              </a:solidFill>
            </a:endParaRPr>
          </a:p>
        </p:txBody>
      </p:sp>
      <p:sp>
        <p:nvSpPr>
          <p:cNvPr id="5" name="TextBox 4"/>
          <p:cNvSpPr txBox="1"/>
          <p:nvPr/>
        </p:nvSpPr>
        <p:spPr>
          <a:xfrm>
            <a:off x="942109" y="5662044"/>
            <a:ext cx="1950721" cy="1015663"/>
          </a:xfrm>
          <a:prstGeom prst="rect">
            <a:avLst/>
          </a:prstGeom>
          <a:solidFill>
            <a:schemeClr val="tx1"/>
          </a:solidFill>
        </p:spPr>
        <p:txBody>
          <a:bodyPr wrap="square" rtlCol="0">
            <a:spAutoFit/>
          </a:bodyPr>
          <a:lstStyle/>
          <a:p>
            <a:r>
              <a:rPr lang="en-US" altLang="zh-HK" sz="3000" b="1" dirty="0">
                <a:solidFill>
                  <a:schemeClr val="bg1"/>
                </a:solidFill>
              </a:rPr>
              <a:t>Fung </a:t>
            </a:r>
            <a:r>
              <a:rPr lang="en-US" altLang="zh-HK" sz="3000" b="1" dirty="0" smtClean="0">
                <a:solidFill>
                  <a:schemeClr val="bg1"/>
                </a:solidFill>
              </a:rPr>
              <a:t>King-</a:t>
            </a:r>
            <a:r>
              <a:rPr lang="en-US" altLang="zh-HK" sz="3000" b="1" dirty="0" err="1" smtClean="0">
                <a:solidFill>
                  <a:schemeClr val="bg1"/>
                </a:solidFill>
              </a:rPr>
              <a:t>Hei</a:t>
            </a:r>
            <a:endParaRPr lang="zh-HK" altLang="en-US" sz="3000" b="1" dirty="0">
              <a:solidFill>
                <a:schemeClr val="bg1"/>
              </a:solidFill>
            </a:endParaRPr>
          </a:p>
        </p:txBody>
      </p:sp>
      <p:sp>
        <p:nvSpPr>
          <p:cNvPr id="6" name="TextBox 5"/>
          <p:cNvSpPr txBox="1"/>
          <p:nvPr/>
        </p:nvSpPr>
        <p:spPr>
          <a:xfrm>
            <a:off x="6055580" y="6123709"/>
            <a:ext cx="2474182" cy="553998"/>
          </a:xfrm>
          <a:prstGeom prst="rect">
            <a:avLst/>
          </a:prstGeom>
          <a:solidFill>
            <a:schemeClr val="tx1"/>
          </a:solidFill>
        </p:spPr>
        <p:txBody>
          <a:bodyPr wrap="square" rtlCol="0">
            <a:spAutoFit/>
          </a:bodyPr>
          <a:lstStyle/>
          <a:p>
            <a:r>
              <a:rPr lang="en-US" altLang="zh-HK" sz="3000" b="1" dirty="0">
                <a:solidFill>
                  <a:schemeClr val="bg1"/>
                </a:solidFill>
              </a:rPr>
              <a:t>Lee </a:t>
            </a:r>
            <a:r>
              <a:rPr lang="en-US" altLang="zh-HK" sz="3000" b="1" dirty="0" err="1">
                <a:solidFill>
                  <a:schemeClr val="bg1"/>
                </a:solidFill>
              </a:rPr>
              <a:t>Shau</a:t>
            </a:r>
            <a:r>
              <a:rPr lang="en-US" altLang="zh-HK" sz="3000" b="1" dirty="0">
                <a:solidFill>
                  <a:schemeClr val="bg1"/>
                </a:solidFill>
              </a:rPr>
              <a:t> </a:t>
            </a:r>
            <a:r>
              <a:rPr lang="en-US" altLang="zh-HK" sz="3000" b="1" dirty="0" err="1" smtClean="0">
                <a:solidFill>
                  <a:schemeClr val="bg1"/>
                </a:solidFill>
              </a:rPr>
              <a:t>Kee</a:t>
            </a:r>
            <a:endParaRPr lang="en-US" altLang="zh-HK" sz="3000" b="1" dirty="0">
              <a:solidFill>
                <a:schemeClr val="bg1"/>
              </a:solidFill>
            </a:endParaRPr>
          </a:p>
        </p:txBody>
      </p:sp>
      <p:pic>
        <p:nvPicPr>
          <p:cNvPr id="8" name="Picture 2" descr="C:\Users\SUNNY\Desktop\Presentation\Sun-Hung-K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033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Business Structure</a:t>
            </a:r>
            <a:endParaRPr lang="zh-HK" altLang="en-US" dirty="0"/>
          </a:p>
        </p:txBody>
      </p:sp>
      <p:pic>
        <p:nvPicPr>
          <p:cNvPr id="6" name="Picture 2" descr="C:\Users\SUNNY\Desktop\Presentation\Sun-Hung-K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idx="1"/>
          </p:nvPr>
        </p:nvSpPr>
        <p:spPr/>
        <p:txBody>
          <a:bodyPr/>
          <a:lstStyle/>
          <a:p>
            <a:endParaRPr lang="zh-HK" altLang="en-US"/>
          </a:p>
        </p:txBody>
      </p:sp>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187873"/>
            <a:ext cx="5486399" cy="5647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12209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Property Sales</a:t>
            </a:r>
            <a:endParaRPr lang="zh-HK" altLang="en-US" dirty="0"/>
          </a:p>
        </p:txBody>
      </p:sp>
      <p:sp>
        <p:nvSpPr>
          <p:cNvPr id="3" name="Content Placeholder 2"/>
          <p:cNvSpPr>
            <a:spLocks noGrp="1"/>
          </p:cNvSpPr>
          <p:nvPr>
            <p:ph idx="1"/>
          </p:nvPr>
        </p:nvSpPr>
        <p:spPr/>
        <p:txBody>
          <a:bodyPr/>
          <a:lstStyle/>
          <a:p>
            <a:r>
              <a:rPr lang="en-US" altLang="zh-HK" dirty="0" smtClean="0"/>
              <a:t>HK$46,478 million (</a:t>
            </a:r>
            <a:r>
              <a:rPr lang="en-US" altLang="zh-HK" dirty="0" smtClean="0">
                <a:solidFill>
                  <a:srgbClr val="00B050"/>
                </a:solidFill>
                <a:latin typeface="Cambria Math"/>
                <a:ea typeface="Cambria Math"/>
              </a:rPr>
              <a:t>↑</a:t>
            </a:r>
            <a:r>
              <a:rPr lang="en-US" altLang="zh-HK" dirty="0" smtClean="0">
                <a:solidFill>
                  <a:srgbClr val="00B050"/>
                </a:solidFill>
              </a:rPr>
              <a:t>209%</a:t>
            </a:r>
            <a:r>
              <a:rPr lang="en-US" altLang="zh-HK" dirty="0" smtClean="0"/>
              <a:t> from FY2010)</a:t>
            </a:r>
          </a:p>
          <a:p>
            <a:pPr lvl="1"/>
            <a:r>
              <a:rPr lang="en-US" altLang="zh-HK" dirty="0" smtClean="0"/>
              <a:t>Revenue from property sales, including revenue from joint-venture projects</a:t>
            </a:r>
          </a:p>
          <a:p>
            <a:r>
              <a:rPr lang="en-US" altLang="zh-HK" dirty="0" smtClean="0"/>
              <a:t>HK$16,647 million (</a:t>
            </a:r>
            <a:r>
              <a:rPr lang="en-US" altLang="zh-HK" dirty="0">
                <a:solidFill>
                  <a:srgbClr val="00B050"/>
                </a:solidFill>
                <a:latin typeface="Cambria Math"/>
                <a:ea typeface="Cambria Math"/>
              </a:rPr>
              <a:t>↑</a:t>
            </a:r>
            <a:r>
              <a:rPr lang="en-US" altLang="zh-HK" dirty="0" smtClean="0">
                <a:solidFill>
                  <a:srgbClr val="00B050"/>
                </a:solidFill>
              </a:rPr>
              <a:t>152% </a:t>
            </a:r>
            <a:r>
              <a:rPr lang="en-US" altLang="zh-HK" dirty="0" smtClean="0"/>
              <a:t>from FY2010)</a:t>
            </a:r>
          </a:p>
          <a:p>
            <a:pPr lvl="1"/>
            <a:r>
              <a:rPr lang="en-US" altLang="zh-HK" dirty="0" smtClean="0"/>
              <a:t>Profits generated from property sales</a:t>
            </a:r>
          </a:p>
          <a:p>
            <a:r>
              <a:rPr lang="en-US" altLang="zh-HK" dirty="0" smtClean="0"/>
              <a:t>HK$39,148 million</a:t>
            </a:r>
          </a:p>
          <a:p>
            <a:pPr lvl="1"/>
            <a:r>
              <a:rPr lang="en-US" altLang="zh-HK" dirty="0" smtClean="0"/>
              <a:t>pre-sold properties to be recorded in the future</a:t>
            </a:r>
            <a:endParaRPr lang="zh-HK" altLang="en-US" dirty="0"/>
          </a:p>
        </p:txBody>
      </p:sp>
      <p:pic>
        <p:nvPicPr>
          <p:cNvPr id="4" name="Picture 2" descr="C:\Users\SUNNY\Desktop\Presentation\Sun-Hung-K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2436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Rental Income</a:t>
            </a:r>
            <a:endParaRPr lang="zh-HK" altLang="en-US" dirty="0"/>
          </a:p>
        </p:txBody>
      </p:sp>
      <p:sp>
        <p:nvSpPr>
          <p:cNvPr id="3" name="Content Placeholder 2"/>
          <p:cNvSpPr>
            <a:spLocks noGrp="1"/>
          </p:cNvSpPr>
          <p:nvPr>
            <p:ph idx="1"/>
          </p:nvPr>
        </p:nvSpPr>
        <p:spPr/>
        <p:txBody>
          <a:bodyPr/>
          <a:lstStyle/>
          <a:p>
            <a:r>
              <a:rPr lang="en-US" altLang="zh-HK" dirty="0" smtClean="0"/>
              <a:t>HK$12,609 million (</a:t>
            </a:r>
            <a:r>
              <a:rPr lang="en-US" altLang="zh-HK" dirty="0" smtClean="0">
                <a:solidFill>
                  <a:srgbClr val="00B050"/>
                </a:solidFill>
                <a:latin typeface="Cambria Math"/>
                <a:ea typeface="Cambria Math"/>
              </a:rPr>
              <a:t>↑</a:t>
            </a:r>
            <a:r>
              <a:rPr lang="en-US" altLang="zh-HK" dirty="0" smtClean="0">
                <a:solidFill>
                  <a:srgbClr val="00B050"/>
                </a:solidFill>
                <a:ea typeface="Cambria Math"/>
              </a:rPr>
              <a:t>14% </a:t>
            </a:r>
            <a:r>
              <a:rPr lang="en-US" altLang="zh-HK" dirty="0" smtClean="0">
                <a:ea typeface="Cambria Math"/>
              </a:rPr>
              <a:t>from FY2010)</a:t>
            </a:r>
          </a:p>
          <a:p>
            <a:pPr lvl="1"/>
            <a:r>
              <a:rPr lang="en-US" altLang="zh-HK" dirty="0" smtClean="0">
                <a:ea typeface="Cambria Math"/>
              </a:rPr>
              <a:t>Gross rental income, including contributions from joint-venture projects</a:t>
            </a:r>
            <a:endParaRPr lang="en-US" altLang="zh-HK" dirty="0"/>
          </a:p>
          <a:p>
            <a:r>
              <a:rPr lang="en-US" altLang="zh-HK" dirty="0" smtClean="0">
                <a:ea typeface="Cambria Math"/>
              </a:rPr>
              <a:t>HK$9,511 million (</a:t>
            </a:r>
            <a:r>
              <a:rPr lang="en-US" altLang="zh-HK" dirty="0" smtClean="0">
                <a:solidFill>
                  <a:srgbClr val="00B050"/>
                </a:solidFill>
                <a:latin typeface="Cambria Math"/>
                <a:ea typeface="Cambria Math"/>
              </a:rPr>
              <a:t>↑</a:t>
            </a:r>
            <a:r>
              <a:rPr lang="en-US" altLang="zh-HK" dirty="0" smtClean="0">
                <a:solidFill>
                  <a:srgbClr val="00B050"/>
                </a:solidFill>
                <a:ea typeface="Cambria Math"/>
              </a:rPr>
              <a:t>14</a:t>
            </a:r>
            <a:r>
              <a:rPr lang="en-US" altLang="zh-TW" dirty="0" smtClean="0">
                <a:solidFill>
                  <a:srgbClr val="00B050"/>
                </a:solidFill>
                <a:ea typeface="Cambria Math"/>
              </a:rPr>
              <a:t>%</a:t>
            </a:r>
            <a:r>
              <a:rPr lang="zh-TW" altLang="en-US" dirty="0">
                <a:solidFill>
                  <a:srgbClr val="00B050"/>
                </a:solidFill>
                <a:ea typeface="Cambria Math"/>
              </a:rPr>
              <a:t> </a:t>
            </a:r>
            <a:r>
              <a:rPr lang="en-US" altLang="zh-TW" dirty="0" smtClean="0">
                <a:ea typeface="Cambria Math"/>
              </a:rPr>
              <a:t>from FY2010)</a:t>
            </a:r>
          </a:p>
          <a:p>
            <a:pPr lvl="1"/>
            <a:r>
              <a:rPr lang="en-US" altLang="zh-HK" dirty="0" smtClean="0">
                <a:ea typeface="Cambria Math"/>
              </a:rPr>
              <a:t>Net rental income</a:t>
            </a:r>
          </a:p>
        </p:txBody>
      </p:sp>
      <p:pic>
        <p:nvPicPr>
          <p:cNvPr id="4" name="Picture 2" descr="C:\Users\SUNNY\Desktop\Presentation\Sun-Hung-K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0995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Content Placeholder 2"/>
          <p:cNvSpPr>
            <a:spLocks noGrp="1"/>
          </p:cNvSpPr>
          <p:nvPr>
            <p:ph idx="1"/>
          </p:nvPr>
        </p:nvSpPr>
        <p:spPr/>
        <p:txBody>
          <a:bodyPr/>
          <a:lstStyle/>
          <a:p>
            <a:endParaRPr lang="zh-HK" altLang="en-US" dirty="0"/>
          </a:p>
        </p:txBody>
      </p:sp>
      <p:grpSp>
        <p:nvGrpSpPr>
          <p:cNvPr id="6" name="Group 5"/>
          <p:cNvGrpSpPr/>
          <p:nvPr/>
        </p:nvGrpSpPr>
        <p:grpSpPr>
          <a:xfrm>
            <a:off x="2590800" y="1016353"/>
            <a:ext cx="6558844" cy="5762625"/>
            <a:chOff x="2590800" y="1016353"/>
            <a:chExt cx="6558844" cy="5762625"/>
          </a:xfrm>
        </p:grpSpPr>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016353"/>
              <a:ext cx="3495675" cy="576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7794" y="1016353"/>
              <a:ext cx="3371850" cy="562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66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17" y="-76200"/>
            <a:ext cx="2486754" cy="646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4018" y="6156300"/>
            <a:ext cx="2624817" cy="646331"/>
          </a:xfrm>
          <a:prstGeom prst="rect">
            <a:avLst/>
          </a:prstGeom>
          <a:solidFill>
            <a:schemeClr val="bg1"/>
          </a:solidFill>
        </p:spPr>
        <p:txBody>
          <a:bodyPr wrap="square" rtlCol="0">
            <a:spAutoFit/>
          </a:bodyPr>
          <a:lstStyle/>
          <a:p>
            <a:pPr algn="ctr"/>
            <a:r>
              <a:rPr lang="en-US" altLang="zh-HK" dirty="0" smtClean="0"/>
              <a:t>International Commerce Center</a:t>
            </a:r>
            <a:endParaRPr lang="zh-HK" altLang="en-US" dirty="0"/>
          </a:p>
        </p:txBody>
      </p:sp>
      <p:pic>
        <p:nvPicPr>
          <p:cNvPr id="9" name="Picture 2" descr="C:\Users\SUNNY\Desktop\Presentation\Sun-Hung-Ka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7313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HONG KONG</a:t>
            </a:r>
            <a:endParaRPr lang="zh-HK" altLang="en-US" dirty="0"/>
          </a:p>
        </p:txBody>
      </p:sp>
      <p:sp>
        <p:nvSpPr>
          <p:cNvPr id="3" name="Content Placeholder 2"/>
          <p:cNvSpPr>
            <a:spLocks noGrp="1"/>
          </p:cNvSpPr>
          <p:nvPr>
            <p:ph idx="1"/>
          </p:nvPr>
        </p:nvSpPr>
        <p:spPr/>
        <p:txBody>
          <a:bodyPr/>
          <a:lstStyle/>
          <a:p>
            <a:endParaRPr lang="zh-HK" altLang="en-US"/>
          </a:p>
        </p:txBody>
      </p:sp>
      <p:pic>
        <p:nvPicPr>
          <p:cNvPr id="27650" name="Picture 2" descr="C:\Users\SUNNY\AppData\Local\Microsoft\Windows\Temporary Internet Files\Content.IE5\VX7O0BUH\MC90018844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752600"/>
            <a:ext cx="5405628" cy="41696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SUNNY\Desktop\Presentation\Sun-Hung-K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1644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Content Placeholder 2"/>
          <p:cNvSpPr>
            <a:spLocks noGrp="1"/>
          </p:cNvSpPr>
          <p:nvPr>
            <p:ph idx="1"/>
          </p:nvPr>
        </p:nvSpPr>
        <p:spPr/>
        <p:txBody>
          <a:bodyPr/>
          <a:lstStyle/>
          <a:p>
            <a:endParaRPr lang="zh-HK" altLang="en-US" dirty="0"/>
          </a:p>
        </p:txBody>
      </p:sp>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4763"/>
            <a:ext cx="882015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SUNNY\Desktop\Presentation\Sun-Hung-K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8856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Composition</a:t>
            </a:r>
            <a:endParaRPr lang="zh-HK" altLang="en-US" dirty="0"/>
          </a:p>
        </p:txBody>
      </p:sp>
      <p:sp>
        <p:nvSpPr>
          <p:cNvPr id="3" name="Content Placeholder 2"/>
          <p:cNvSpPr>
            <a:spLocks noGrp="1"/>
          </p:cNvSpPr>
          <p:nvPr>
            <p:ph idx="1"/>
          </p:nvPr>
        </p:nvSpPr>
        <p:spPr/>
        <p:txBody>
          <a:bodyPr/>
          <a:lstStyle/>
          <a:p>
            <a:endParaRPr lang="zh-HK" altLang="en-US"/>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224838" cy="4757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SUNNY\Desktop\Presentation\Sun-Hung-K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6105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pic>
        <p:nvPicPr>
          <p:cNvPr id="3076" name="Picture 4" descr="C:\Users\SUNNY\Desktop\Presentation\china_ling_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04800"/>
            <a:ext cx="7620000" cy="6295215"/>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rot="3604415">
            <a:off x="5180095" y="4450878"/>
            <a:ext cx="1690383" cy="973919"/>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schemeClr val="tx1"/>
              </a:solidFill>
            </a:endParaRPr>
          </a:p>
        </p:txBody>
      </p:sp>
      <p:pic>
        <p:nvPicPr>
          <p:cNvPr id="3078" name="Picture 6" descr="C:\Users\SUNNY\Desktop\Presentation\HongKongMa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700" y="144057"/>
            <a:ext cx="8255000" cy="661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89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anim calcmode="lin" valueType="num">
                                      <p:cBhvr>
                                        <p:cTn id="11" dur="500" fill="hold"/>
                                        <p:tgtEl>
                                          <p:spTgt spid="3078"/>
                                        </p:tgtEl>
                                        <p:attrNameLst>
                                          <p:attrName>ppt_w</p:attrName>
                                        </p:attrNameLst>
                                      </p:cBhvr>
                                      <p:tavLst>
                                        <p:tav tm="0">
                                          <p:val>
                                            <p:fltVal val="0"/>
                                          </p:val>
                                        </p:tav>
                                        <p:tav tm="100000">
                                          <p:val>
                                            <p:strVal val="#ppt_w"/>
                                          </p:val>
                                        </p:tav>
                                      </p:tavLst>
                                    </p:anim>
                                    <p:anim calcmode="lin" valueType="num">
                                      <p:cBhvr>
                                        <p:cTn id="12" dur="500" fill="hold"/>
                                        <p:tgtEl>
                                          <p:spTgt spid="3078"/>
                                        </p:tgtEl>
                                        <p:attrNameLst>
                                          <p:attrName>ppt_h</p:attrName>
                                        </p:attrNameLst>
                                      </p:cBhvr>
                                      <p:tavLst>
                                        <p:tav tm="0">
                                          <p:val>
                                            <p:fltVal val="0"/>
                                          </p:val>
                                        </p:tav>
                                        <p:tav tm="100000">
                                          <p:val>
                                            <p:strVal val="#ppt_h"/>
                                          </p:val>
                                        </p:tav>
                                      </p:tavLst>
                                    </p:anim>
                                    <p:animEffect transition="in" filter="fade">
                                      <p:cBhvr>
                                        <p:cTn id="13"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sp>
        <p:nvSpPr>
          <p:cNvPr id="3" name="Content Placeholder 2"/>
          <p:cNvSpPr>
            <a:spLocks noGrp="1"/>
          </p:cNvSpPr>
          <p:nvPr>
            <p:ph idx="1"/>
          </p:nvPr>
        </p:nvSpPr>
        <p:spPr/>
        <p:txBody>
          <a:bodyPr/>
          <a:lstStyle/>
          <a:p>
            <a:endParaRPr lang="zh-HK" altLang="en-US"/>
          </a:p>
        </p:txBody>
      </p:sp>
      <p:grpSp>
        <p:nvGrpSpPr>
          <p:cNvPr id="4" name="Group 3"/>
          <p:cNvGrpSpPr/>
          <p:nvPr/>
        </p:nvGrpSpPr>
        <p:grpSpPr>
          <a:xfrm>
            <a:off x="0" y="76200"/>
            <a:ext cx="9144000" cy="6320894"/>
            <a:chOff x="-609600" y="0"/>
            <a:chExt cx="13849350" cy="8943975"/>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6924675" cy="894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075" y="0"/>
              <a:ext cx="6924675" cy="8658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2" descr="C:\Users\SUNNY\Desktop\Presentation\Sun-Hung-Ka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4115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Content Placeholder 2"/>
          <p:cNvSpPr>
            <a:spLocks noGrp="1"/>
          </p:cNvSpPr>
          <p:nvPr>
            <p:ph idx="1"/>
          </p:nvPr>
        </p:nvSpPr>
        <p:spPr/>
        <p:txBody>
          <a:bodyPr/>
          <a:lstStyle/>
          <a:p>
            <a:endParaRPr lang="zh-HK" altLang="en-US" dirty="0"/>
          </a:p>
        </p:txBody>
      </p:sp>
      <p:pic>
        <p:nvPicPr>
          <p:cNvPr id="5122" name="Picture 2" descr="C:\Users\SUNNY\Desktop\Presentation\Developing Projec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028"/>
            <a:ext cx="7391400" cy="68159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UNNY\Desktop\Presentation\Sun-Hung-K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551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sp>
        <p:nvSpPr>
          <p:cNvPr id="3" name="Content Placeholder 2"/>
          <p:cNvSpPr>
            <a:spLocks noGrp="1"/>
          </p:cNvSpPr>
          <p:nvPr>
            <p:ph idx="1"/>
          </p:nvPr>
        </p:nvSpPr>
        <p:spPr/>
        <p:txBody>
          <a:bodyPr/>
          <a:lstStyle/>
          <a:p>
            <a:endParaRPr lang="zh-HK"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8" y="-76200"/>
            <a:ext cx="300228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948" y="247403"/>
            <a:ext cx="3612444"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839" y="3412114"/>
            <a:ext cx="4025137" cy="345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1" y="3962400"/>
            <a:ext cx="3962400" cy="2798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0392" y="0"/>
            <a:ext cx="3151941" cy="407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SUNNY\Desktop\Presentation\Sun-Hung-Ka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0323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sp>
        <p:nvSpPr>
          <p:cNvPr id="3" name="Content Placeholder 2"/>
          <p:cNvSpPr>
            <a:spLocks noGrp="1"/>
          </p:cNvSpPr>
          <p:nvPr>
            <p:ph idx="1"/>
          </p:nvPr>
        </p:nvSpPr>
        <p:spPr/>
        <p:txBody>
          <a:bodyPr/>
          <a:lstStyle/>
          <a:p>
            <a:endParaRPr lang="zh-HK" altLang="en-US"/>
          </a:p>
        </p:txBody>
      </p:sp>
      <p:grpSp>
        <p:nvGrpSpPr>
          <p:cNvPr id="4" name="Group 3"/>
          <p:cNvGrpSpPr/>
          <p:nvPr/>
        </p:nvGrpSpPr>
        <p:grpSpPr>
          <a:xfrm>
            <a:off x="0" y="0"/>
            <a:ext cx="9144000" cy="6667500"/>
            <a:chOff x="152400" y="685800"/>
            <a:chExt cx="12973050" cy="880110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6486525" cy="880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925" y="685800"/>
              <a:ext cx="6486525" cy="880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 name="Picture 2" descr="C:\Users\SUNNY\Desktop\Presentation\Sun-Hung-K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7170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sp>
        <p:nvSpPr>
          <p:cNvPr id="3" name="Content Placeholder 2"/>
          <p:cNvSpPr>
            <a:spLocks noGrp="1"/>
          </p:cNvSpPr>
          <p:nvPr>
            <p:ph idx="1"/>
          </p:nvPr>
        </p:nvSpPr>
        <p:spPr/>
        <p:txBody>
          <a:bodyPr/>
          <a:lstStyle/>
          <a:p>
            <a:endParaRPr lang="zh-HK" altLang="en-US" dirty="0"/>
          </a:p>
        </p:txBody>
      </p:sp>
      <p:pic>
        <p:nvPicPr>
          <p:cNvPr id="4105" name="Picture 9" descr="C:\Users\SUNNY\Desktop\Presentation\Completed Investment Propert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191" y="0"/>
            <a:ext cx="774956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SUNNY\Desktop\Presentation\Sun-Hung-K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3790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Mainland China</a:t>
            </a:r>
            <a:endParaRPr lang="zh-HK" altLang="en-US" dirty="0"/>
          </a:p>
        </p:txBody>
      </p:sp>
      <p:sp>
        <p:nvSpPr>
          <p:cNvPr id="3" name="Content Placeholder 2"/>
          <p:cNvSpPr>
            <a:spLocks noGrp="1"/>
          </p:cNvSpPr>
          <p:nvPr>
            <p:ph idx="1"/>
          </p:nvPr>
        </p:nvSpPr>
        <p:spPr/>
        <p:txBody>
          <a:bodyPr/>
          <a:lstStyle/>
          <a:p>
            <a:endParaRPr lang="zh-HK" altLang="en-US"/>
          </a:p>
        </p:txBody>
      </p:sp>
      <p:pic>
        <p:nvPicPr>
          <p:cNvPr id="2050" name="Picture 2" descr="C:\Users\SUNNY\AppData\Local\Microsoft\Windows\Temporary Internet Files\Content.IE5\M4UESX4P\MP9004008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75232"/>
            <a:ext cx="5867400" cy="469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6172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sp>
        <p:nvSpPr>
          <p:cNvPr id="3" name="Content Placeholder 2"/>
          <p:cNvSpPr>
            <a:spLocks noGrp="1"/>
          </p:cNvSpPr>
          <p:nvPr>
            <p:ph idx="1"/>
          </p:nvPr>
        </p:nvSpPr>
        <p:spPr/>
        <p:txBody>
          <a:bodyPr/>
          <a:lstStyle/>
          <a:p>
            <a:endParaRPr lang="zh-HK"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399"/>
            <a:ext cx="8991600" cy="656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SUNNY\Desktop\Presentation\Sun-Hung-K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6740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4355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Composition</a:t>
            </a:r>
            <a:endParaRPr lang="zh-HK" altLang="en-US" dirty="0"/>
          </a:p>
        </p:txBody>
      </p:sp>
      <p:sp>
        <p:nvSpPr>
          <p:cNvPr id="3" name="Content Placeholder 2"/>
          <p:cNvSpPr>
            <a:spLocks noGrp="1"/>
          </p:cNvSpPr>
          <p:nvPr>
            <p:ph idx="1"/>
          </p:nvPr>
        </p:nvSpPr>
        <p:spPr/>
        <p:txBody>
          <a:bodyPr/>
          <a:lstStyle/>
          <a:p>
            <a:endParaRPr lang="zh-HK" alt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866137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SUNNY\Desktop\Presentation\Sun-Hung-K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0"/>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7077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sp>
        <p:nvSpPr>
          <p:cNvPr id="3" name="Content Placeholder 2"/>
          <p:cNvSpPr>
            <a:spLocks noGrp="1"/>
          </p:cNvSpPr>
          <p:nvPr>
            <p:ph idx="1"/>
          </p:nvPr>
        </p:nvSpPr>
        <p:spPr/>
        <p:txBody>
          <a:bodyPr/>
          <a:lstStyle/>
          <a:p>
            <a:endParaRPr lang="zh-HK" altLang="en-US"/>
          </a:p>
        </p:txBody>
      </p:sp>
      <p:grpSp>
        <p:nvGrpSpPr>
          <p:cNvPr id="4" name="Group 3"/>
          <p:cNvGrpSpPr/>
          <p:nvPr/>
        </p:nvGrpSpPr>
        <p:grpSpPr>
          <a:xfrm>
            <a:off x="0" y="313488"/>
            <a:ext cx="9110133" cy="6180443"/>
            <a:chOff x="-609600" y="0"/>
            <a:chExt cx="12973050" cy="880110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6486525" cy="880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925" y="0"/>
              <a:ext cx="6486525" cy="880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 name="Picture 2" descr="C:\Users\SUNNY\Desktop\Presentation\Sun-Hung-Ka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8062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sp>
        <p:nvSpPr>
          <p:cNvPr id="3" name="Content Placeholder 2"/>
          <p:cNvSpPr>
            <a:spLocks noGrp="1"/>
          </p:cNvSpPr>
          <p:nvPr>
            <p:ph idx="1"/>
          </p:nvPr>
        </p:nvSpPr>
        <p:spPr/>
        <p:txBody>
          <a:bodyPr/>
          <a:lstStyle/>
          <a:p>
            <a:endParaRPr lang="zh-HK" altLang="en-US"/>
          </a:p>
        </p:txBody>
      </p:sp>
      <p:grpSp>
        <p:nvGrpSpPr>
          <p:cNvPr id="4" name="Group 3"/>
          <p:cNvGrpSpPr/>
          <p:nvPr/>
        </p:nvGrpSpPr>
        <p:grpSpPr>
          <a:xfrm>
            <a:off x="88322" y="228600"/>
            <a:ext cx="8979478" cy="6477000"/>
            <a:chOff x="457200" y="-1943100"/>
            <a:chExt cx="12201525" cy="880110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3100"/>
              <a:ext cx="6486525" cy="880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943100"/>
              <a:ext cx="6486525" cy="880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 name="Picture 2" descr="C:\Users\SUNNY\Desktop\Presentation\Sun-Hung-Ka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207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863143016"/>
              </p:ext>
            </p:extLst>
          </p:nvPr>
        </p:nvGraphicFramePr>
        <p:xfrm>
          <a:off x="3958" y="304800"/>
          <a:ext cx="9068594" cy="544115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81000" y="6019800"/>
            <a:ext cx="3657600" cy="369332"/>
          </a:xfrm>
          <a:prstGeom prst="rect">
            <a:avLst/>
          </a:prstGeom>
          <a:noFill/>
        </p:spPr>
        <p:txBody>
          <a:bodyPr wrap="square" rtlCol="0">
            <a:spAutoFit/>
          </a:bodyPr>
          <a:lstStyle/>
          <a:p>
            <a:r>
              <a:rPr lang="en-US" altLang="zh-HK" dirty="0" smtClean="0"/>
              <a:t>Source: IMF</a:t>
            </a:r>
            <a:endParaRPr lang="zh-HK" altLang="en-US" dirty="0"/>
          </a:p>
        </p:txBody>
      </p:sp>
    </p:spTree>
    <p:extLst>
      <p:ext uri="{BB962C8B-B14F-4D97-AF65-F5344CB8AC3E}">
        <p14:creationId xmlns:p14="http://schemas.microsoft.com/office/powerpoint/2010/main" val="766326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zh-HK" altLang="en-US" dirty="0"/>
          </a:p>
        </p:txBody>
      </p:sp>
      <p:pic>
        <p:nvPicPr>
          <p:cNvPr id="24580" name="Picture 4" descr="C:\Users\SUNNY\AppData\Local\Microsoft\Windows\Temporary Internet Files\Content.IE5\8R0BUMTO\MP90044912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457200"/>
            <a:ext cx="7772400" cy="1470025"/>
          </a:xfrm>
        </p:spPr>
        <p:txBody>
          <a:bodyPr>
            <a:normAutofit/>
          </a:bodyPr>
          <a:lstStyle/>
          <a:p>
            <a:r>
              <a:rPr lang="en-US" altLang="zh-HK" sz="6000" dirty="0" smtClean="0"/>
              <a:t>Management</a:t>
            </a:r>
            <a:endParaRPr lang="zh-HK" altLang="en-US" sz="6000" dirty="0"/>
          </a:p>
        </p:txBody>
      </p:sp>
    </p:spTree>
    <p:extLst>
      <p:ext uri="{BB962C8B-B14F-4D97-AF65-F5344CB8AC3E}">
        <p14:creationId xmlns:p14="http://schemas.microsoft.com/office/powerpoint/2010/main" val="12819570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Governance</a:t>
            </a:r>
            <a:endParaRPr lang="zh-HK" altLang="en-US" dirty="0"/>
          </a:p>
        </p:txBody>
      </p:sp>
      <p:sp>
        <p:nvSpPr>
          <p:cNvPr id="3" name="Content Placeholder 2"/>
          <p:cNvSpPr>
            <a:spLocks noGrp="1"/>
          </p:cNvSpPr>
          <p:nvPr>
            <p:ph idx="1"/>
          </p:nvPr>
        </p:nvSpPr>
        <p:spPr/>
        <p:txBody>
          <a:bodyPr/>
          <a:lstStyle/>
          <a:p>
            <a:endParaRPr lang="zh-HK" altLang="en-US" dirty="0"/>
          </a:p>
        </p:txBody>
      </p:sp>
      <p:pic>
        <p:nvPicPr>
          <p:cNvPr id="6" name="Picture 2" descr="C:\Users\SUNNY\Desktop\Presentation\Sun-Hung-K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19200"/>
            <a:ext cx="5186003" cy="556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5550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Governance Structure</a:t>
            </a:r>
            <a:endParaRPr lang="zh-HK" alt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1188718"/>
            <a:ext cx="4724400" cy="5669282"/>
          </a:xfrm>
        </p:spPr>
      </p:pic>
      <p:pic>
        <p:nvPicPr>
          <p:cNvPr id="5" name="Picture 2" descr="C:\Users\SUNNY\Desktop\Presentation\Sun-Hung-K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2715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pic>
        <p:nvPicPr>
          <p:cNvPr id="102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32426"/>
            <a:ext cx="8052881" cy="608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1" y="6091138"/>
            <a:ext cx="8062608" cy="633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096001"/>
            <a:ext cx="4876800" cy="628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914400" y="1905000"/>
            <a:ext cx="7467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Rectangle 10"/>
          <p:cNvSpPr/>
          <p:nvPr/>
        </p:nvSpPr>
        <p:spPr>
          <a:xfrm>
            <a:off x="914400" y="3048000"/>
            <a:ext cx="7467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8" name="Rectangle 17"/>
          <p:cNvSpPr/>
          <p:nvPr/>
        </p:nvSpPr>
        <p:spPr>
          <a:xfrm>
            <a:off x="914400" y="3810000"/>
            <a:ext cx="7467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9" name="Rectangle 18"/>
          <p:cNvSpPr/>
          <p:nvPr/>
        </p:nvSpPr>
        <p:spPr>
          <a:xfrm>
            <a:off x="914400" y="2286000"/>
            <a:ext cx="7467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36208534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Directors’ Profile</a:t>
            </a:r>
            <a:endParaRPr lang="zh-HK" altLang="en-US" dirty="0"/>
          </a:p>
        </p:txBody>
      </p:sp>
      <p:sp>
        <p:nvSpPr>
          <p:cNvPr id="3" name="Content Placeholder 2"/>
          <p:cNvSpPr>
            <a:spLocks noGrp="1"/>
          </p:cNvSpPr>
          <p:nvPr>
            <p:ph idx="1"/>
          </p:nvPr>
        </p:nvSpPr>
        <p:spPr>
          <a:xfrm>
            <a:off x="3048000" y="1560022"/>
            <a:ext cx="5715000" cy="4525963"/>
          </a:xfrm>
        </p:spPr>
        <p:txBody>
          <a:bodyPr>
            <a:normAutofit fontScale="92500"/>
          </a:bodyPr>
          <a:lstStyle/>
          <a:p>
            <a:r>
              <a:rPr lang="en-US" altLang="zh-HK" b="1" dirty="0" err="1" smtClean="0"/>
              <a:t>Kwong</a:t>
            </a:r>
            <a:r>
              <a:rPr lang="en-US" altLang="zh-HK" b="1" dirty="0" smtClean="0"/>
              <a:t> </a:t>
            </a:r>
            <a:r>
              <a:rPr lang="en-US" altLang="zh-HK" b="1" dirty="0" err="1" smtClean="0"/>
              <a:t>Siu</a:t>
            </a:r>
            <a:r>
              <a:rPr lang="en-US" altLang="zh-HK" b="1" dirty="0" smtClean="0"/>
              <a:t> </a:t>
            </a:r>
            <a:r>
              <a:rPr lang="en-US" altLang="zh-HK" b="1" dirty="0" err="1" smtClean="0"/>
              <a:t>Hing</a:t>
            </a:r>
            <a:endParaRPr lang="en-US" altLang="zh-HK" b="1" dirty="0" smtClean="0"/>
          </a:p>
          <a:p>
            <a:r>
              <a:rPr lang="en-US" altLang="zh-HK" b="1" dirty="0" smtClean="0"/>
              <a:t>Retired</a:t>
            </a:r>
            <a:r>
              <a:rPr lang="en-US" altLang="zh-HK" dirty="0" smtClean="0"/>
              <a:t> as Chairman in Dec. 2011</a:t>
            </a:r>
          </a:p>
          <a:p>
            <a:r>
              <a:rPr lang="en-US" altLang="zh-HK" dirty="0" smtClean="0"/>
              <a:t>Wife of Kwok </a:t>
            </a:r>
            <a:r>
              <a:rPr lang="en-US" altLang="zh-HK" dirty="0" err="1" smtClean="0"/>
              <a:t>Tak</a:t>
            </a:r>
            <a:r>
              <a:rPr lang="en-US" altLang="zh-HK" dirty="0" smtClean="0"/>
              <a:t> </a:t>
            </a:r>
            <a:r>
              <a:rPr lang="en-US" altLang="zh-HK" dirty="0" err="1" smtClean="0"/>
              <a:t>Seng</a:t>
            </a:r>
            <a:endParaRPr lang="en-US" altLang="zh-HK" dirty="0" smtClean="0"/>
          </a:p>
          <a:p>
            <a:r>
              <a:rPr lang="en-US" altLang="zh-HK" dirty="0" smtClean="0"/>
              <a:t>Chairman since May 2008</a:t>
            </a:r>
          </a:p>
          <a:p>
            <a:r>
              <a:rPr lang="en-US" altLang="zh-HK" dirty="0" smtClean="0"/>
              <a:t>2</a:t>
            </a:r>
            <a:r>
              <a:rPr lang="en-US" altLang="zh-HK" baseline="30000" dirty="0" smtClean="0"/>
              <a:t>nd</a:t>
            </a:r>
            <a:r>
              <a:rPr lang="en-US" altLang="zh-HK" dirty="0" smtClean="0"/>
              <a:t> largest shareholder of the company</a:t>
            </a:r>
          </a:p>
          <a:p>
            <a:r>
              <a:rPr lang="en-US" altLang="zh-HK" dirty="0" smtClean="0"/>
              <a:t>Effectively owns 42.17% of the Company</a:t>
            </a:r>
            <a:endParaRPr lang="zh-HK" altLang="en-US" dirty="0"/>
          </a:p>
        </p:txBody>
      </p:sp>
      <p:pic>
        <p:nvPicPr>
          <p:cNvPr id="13315" name="Picture 3" descr="C:\Users\SUNNY\Desktop\Presentation\ex-chair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60022"/>
            <a:ext cx="2381250" cy="41624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SUNNY\Desktop\Presentation\Sun-Hung-K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4361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HK" dirty="0"/>
              <a:t>Directors’ </a:t>
            </a:r>
            <a:r>
              <a:rPr lang="en-US" altLang="zh-HK" dirty="0" smtClean="0"/>
              <a:t>Profile (</a:t>
            </a:r>
            <a:r>
              <a:rPr lang="en-US" altLang="zh-HK" dirty="0" err="1" smtClean="0"/>
              <a:t>Cont</a:t>
            </a:r>
            <a:r>
              <a:rPr lang="en-US" altLang="zh-HK" dirty="0" smtClean="0"/>
              <a:t>’)</a:t>
            </a:r>
            <a:endParaRPr lang="zh-HK" altLang="en-US" dirty="0"/>
          </a:p>
        </p:txBody>
      </p:sp>
      <p:sp>
        <p:nvSpPr>
          <p:cNvPr id="4" name="Content Placeholder 3"/>
          <p:cNvSpPr>
            <a:spLocks noGrp="1"/>
          </p:cNvSpPr>
          <p:nvPr>
            <p:ph idx="1"/>
          </p:nvPr>
        </p:nvSpPr>
        <p:spPr>
          <a:xfrm>
            <a:off x="457200" y="1600201"/>
            <a:ext cx="6324600" cy="1153318"/>
          </a:xfrm>
        </p:spPr>
        <p:txBody>
          <a:bodyPr>
            <a:normAutofit/>
          </a:bodyPr>
          <a:lstStyle/>
          <a:p>
            <a:pPr marL="0" indent="0">
              <a:buNone/>
            </a:pPr>
            <a:r>
              <a:rPr lang="en-US" altLang="zh-HK" dirty="0" smtClean="0"/>
              <a:t>KWOK Ping </a:t>
            </a:r>
            <a:r>
              <a:rPr lang="en-US" altLang="zh-HK" dirty="0" err="1" smtClean="0"/>
              <a:t>Kwong</a:t>
            </a:r>
            <a:r>
              <a:rPr lang="en-US" altLang="zh-HK" dirty="0"/>
              <a:t>, </a:t>
            </a:r>
            <a:r>
              <a:rPr lang="en-US" altLang="zh-HK" dirty="0" smtClean="0"/>
              <a:t>Thomas</a:t>
            </a:r>
          </a:p>
          <a:p>
            <a:pPr marL="0" indent="0">
              <a:buNone/>
            </a:pPr>
            <a:r>
              <a:rPr lang="en-US" altLang="zh-HK" sz="1600" dirty="0" smtClean="0"/>
              <a:t>(Chairman &amp; Managing Director)</a:t>
            </a:r>
            <a:endParaRPr lang="zh-HK" altLang="en-US" sz="1900" dirty="0"/>
          </a:p>
        </p:txBody>
      </p:sp>
      <p:pic>
        <p:nvPicPr>
          <p:cNvPr id="14340" name="Picture 4" descr="C:\Users\SUNNY\Desktop\Presentation\Kwok Ping-Kwo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1600200"/>
            <a:ext cx="1730352" cy="23066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200" y="2590800"/>
            <a:ext cx="6096000" cy="4031873"/>
          </a:xfrm>
          <a:prstGeom prst="rect">
            <a:avLst/>
          </a:prstGeom>
          <a:noFill/>
        </p:spPr>
        <p:txBody>
          <a:bodyPr wrap="square" rtlCol="0">
            <a:spAutoFit/>
          </a:bodyPr>
          <a:lstStyle/>
          <a:p>
            <a:pPr marL="285750" indent="-285750">
              <a:buFont typeface="Arial" pitchFamily="34" charset="0"/>
              <a:buChar char="•"/>
            </a:pPr>
            <a:r>
              <a:rPr lang="en-US" altLang="zh-HK" sz="1600" dirty="0" smtClean="0"/>
              <a:t>Also a member of the Executive Committee</a:t>
            </a:r>
          </a:p>
          <a:p>
            <a:pPr marL="285750" indent="-285750">
              <a:buFont typeface="Arial" pitchFamily="34" charset="0"/>
              <a:buChar char="•"/>
            </a:pPr>
            <a:r>
              <a:rPr lang="en-US" altLang="zh-HK" sz="1600" dirty="0" smtClean="0"/>
              <a:t>With </a:t>
            </a:r>
            <a:r>
              <a:rPr lang="en-US" altLang="zh-HK" sz="1600" dirty="0"/>
              <a:t>the Company for 34 </a:t>
            </a:r>
            <a:r>
              <a:rPr lang="en-US" altLang="zh-HK" sz="1600" dirty="0" smtClean="0"/>
              <a:t>Years</a:t>
            </a:r>
          </a:p>
          <a:p>
            <a:pPr marL="285750" indent="-285750">
              <a:buFont typeface="Arial" pitchFamily="34" charset="0"/>
              <a:buChar char="•"/>
            </a:pPr>
            <a:endParaRPr lang="en-US" altLang="zh-HK" sz="1600" dirty="0" smtClean="0"/>
          </a:p>
          <a:p>
            <a:pPr marL="285750" indent="-285750">
              <a:buFont typeface="Arial" pitchFamily="34" charset="0"/>
              <a:buChar char="•"/>
            </a:pPr>
            <a:r>
              <a:rPr lang="en-US" altLang="zh-HK" sz="1600" b="1" dirty="0"/>
              <a:t>Education:</a:t>
            </a:r>
            <a:r>
              <a:rPr lang="en-US" altLang="zh-HK" sz="1600" dirty="0"/>
              <a:t> Master's degree in Business Administration from The London Business School, University of London, and a Bachelor's degree in Civil Engineering from Imperial College, University of </a:t>
            </a:r>
            <a:r>
              <a:rPr lang="en-US" altLang="zh-HK" sz="1600" dirty="0" smtClean="0"/>
              <a:t>London</a:t>
            </a:r>
          </a:p>
          <a:p>
            <a:pPr marL="285750" indent="-285750">
              <a:buFont typeface="Arial" pitchFamily="34" charset="0"/>
              <a:buChar char="•"/>
            </a:pPr>
            <a:endParaRPr lang="en-US" altLang="zh-HK" sz="1600" dirty="0"/>
          </a:p>
          <a:p>
            <a:pPr marL="285750" indent="-285750">
              <a:buFont typeface="Arial" pitchFamily="34" charset="0"/>
              <a:buChar char="•"/>
            </a:pPr>
            <a:r>
              <a:rPr lang="en-US" altLang="zh-HK" sz="1600" b="1" dirty="0"/>
              <a:t>Accreditation:</a:t>
            </a:r>
            <a:r>
              <a:rPr lang="en-US" altLang="zh-HK" sz="1600" dirty="0"/>
              <a:t> Honorary Doctorate in Engineering from The Hong Kong Polytechnic University and an Honorary Doctorate in Business Administration from The Open University of Hong </a:t>
            </a:r>
            <a:r>
              <a:rPr lang="en-US" altLang="zh-HK" sz="1600" dirty="0" smtClean="0"/>
              <a:t>Kong</a:t>
            </a:r>
          </a:p>
          <a:p>
            <a:pPr marL="285750" indent="-285750">
              <a:buFont typeface="Arial" pitchFamily="34" charset="0"/>
              <a:buChar char="•"/>
            </a:pPr>
            <a:endParaRPr lang="en-US" altLang="zh-HK" sz="1600" dirty="0"/>
          </a:p>
          <a:p>
            <a:pPr marL="285750" indent="-285750">
              <a:buFont typeface="Arial" pitchFamily="34" charset="0"/>
              <a:buChar char="•"/>
            </a:pPr>
            <a:r>
              <a:rPr lang="en-US" altLang="zh-HK" sz="1600" b="1" dirty="0" smtClean="0"/>
              <a:t>Affiliation: </a:t>
            </a:r>
            <a:r>
              <a:rPr lang="en-US" altLang="zh-HK" sz="1600" dirty="0" smtClean="0"/>
              <a:t>a fellow </a:t>
            </a:r>
            <a:r>
              <a:rPr lang="en-US" altLang="zh-HK" sz="1600" dirty="0"/>
              <a:t>of The Hong Kong Management Association and </a:t>
            </a:r>
            <a:r>
              <a:rPr lang="en-US" altLang="zh-HK" sz="1600" dirty="0" smtClean="0"/>
              <a:t>a </a:t>
            </a:r>
            <a:r>
              <a:rPr lang="en-US" altLang="zh-HK" sz="1600" dirty="0"/>
              <a:t>fellow of The Australia Certified Public Accountants</a:t>
            </a:r>
          </a:p>
          <a:p>
            <a:pPr marL="285750" indent="-285750">
              <a:buFont typeface="Arial" pitchFamily="34" charset="0"/>
              <a:buChar char="•"/>
            </a:pPr>
            <a:endParaRPr lang="en-US" altLang="zh-HK" sz="1600" dirty="0" smtClean="0"/>
          </a:p>
          <a:p>
            <a:pPr marL="285750" indent="-285750">
              <a:buFont typeface="Arial" pitchFamily="34" charset="0"/>
              <a:buChar char="•"/>
            </a:pPr>
            <a:r>
              <a:rPr lang="en-US" altLang="zh-HK" sz="1600" dirty="0" smtClean="0"/>
              <a:t>Total Compensation (2011): HKD 3.87 million</a:t>
            </a:r>
            <a:endParaRPr lang="zh-HK" altLang="en-US" sz="1600" dirty="0"/>
          </a:p>
        </p:txBody>
      </p:sp>
      <p:pic>
        <p:nvPicPr>
          <p:cNvPr id="11" name="Picture 2" descr="C:\Users\SUNNY\Desktop\Presentation\Sun-Hung-K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8949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a:t>Directors’ Profile (</a:t>
            </a:r>
            <a:r>
              <a:rPr lang="en-US" altLang="zh-HK" dirty="0" err="1"/>
              <a:t>Cont</a:t>
            </a:r>
            <a:r>
              <a:rPr lang="en-US" altLang="zh-HK" dirty="0"/>
              <a:t>’)</a:t>
            </a:r>
            <a:endParaRPr lang="zh-HK" altLang="en-US" dirty="0"/>
          </a:p>
        </p:txBody>
      </p:sp>
      <p:sp>
        <p:nvSpPr>
          <p:cNvPr id="3" name="Content Placeholder 2"/>
          <p:cNvSpPr>
            <a:spLocks noGrp="1"/>
          </p:cNvSpPr>
          <p:nvPr>
            <p:ph idx="1"/>
          </p:nvPr>
        </p:nvSpPr>
        <p:spPr>
          <a:xfrm>
            <a:off x="457201" y="1600200"/>
            <a:ext cx="6096000" cy="990599"/>
          </a:xfrm>
        </p:spPr>
        <p:txBody>
          <a:bodyPr>
            <a:normAutofit/>
          </a:bodyPr>
          <a:lstStyle/>
          <a:p>
            <a:pPr marL="0" indent="0">
              <a:buNone/>
            </a:pPr>
            <a:r>
              <a:rPr lang="en-US" altLang="zh-HK" dirty="0" smtClean="0"/>
              <a:t>KWOK Ping </a:t>
            </a:r>
            <a:r>
              <a:rPr lang="en-US" altLang="zh-HK" dirty="0" err="1" smtClean="0"/>
              <a:t>Luen</a:t>
            </a:r>
            <a:r>
              <a:rPr lang="en-US" altLang="zh-HK" dirty="0" smtClean="0"/>
              <a:t>, Raymond</a:t>
            </a:r>
          </a:p>
          <a:p>
            <a:pPr marL="0" indent="0">
              <a:buNone/>
            </a:pPr>
            <a:r>
              <a:rPr lang="en-US" altLang="zh-HK" sz="1600" dirty="0" smtClean="0"/>
              <a:t>(Chairman &amp; Managing Director)</a:t>
            </a:r>
          </a:p>
          <a:p>
            <a:pPr marL="0" indent="0">
              <a:buNone/>
            </a:pPr>
            <a:endParaRPr lang="en-US" altLang="zh-HK" dirty="0"/>
          </a:p>
        </p:txBody>
      </p:sp>
      <p:pic>
        <p:nvPicPr>
          <p:cNvPr id="15362" name="Picture 2" descr="C:\Users\SUNNY\Desktop\Presentation\KWOK Ping Lu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1577841"/>
            <a:ext cx="1676398" cy="22381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2590800"/>
            <a:ext cx="8229598" cy="4278094"/>
          </a:xfrm>
          <a:prstGeom prst="rect">
            <a:avLst/>
          </a:prstGeom>
          <a:noFill/>
        </p:spPr>
        <p:txBody>
          <a:bodyPr wrap="square" rtlCol="0">
            <a:spAutoFit/>
          </a:bodyPr>
          <a:lstStyle/>
          <a:p>
            <a:pPr marL="285750" indent="-285750">
              <a:buFont typeface="Arial" pitchFamily="34" charset="0"/>
              <a:buChar char="•"/>
            </a:pPr>
            <a:r>
              <a:rPr lang="en-US" altLang="zh-HK" sz="1600" dirty="0" smtClean="0"/>
              <a:t>Also a member </a:t>
            </a:r>
            <a:r>
              <a:rPr lang="en-US" altLang="zh-HK" sz="1600" dirty="0"/>
              <a:t>of the Executive </a:t>
            </a:r>
            <a:r>
              <a:rPr lang="en-US" altLang="zh-HK" sz="1600" dirty="0" smtClean="0"/>
              <a:t>Committee</a:t>
            </a:r>
          </a:p>
          <a:p>
            <a:pPr marL="285750" indent="-285750">
              <a:buFont typeface="Arial" pitchFamily="34" charset="0"/>
              <a:buChar char="•"/>
            </a:pPr>
            <a:r>
              <a:rPr lang="en-US" altLang="zh-HK" sz="1600" dirty="0" smtClean="0"/>
              <a:t>With </a:t>
            </a:r>
            <a:r>
              <a:rPr lang="en-US" altLang="zh-HK" sz="1600" dirty="0"/>
              <a:t>the Company for 33 </a:t>
            </a:r>
            <a:r>
              <a:rPr lang="en-US" altLang="zh-HK" sz="1600" dirty="0" smtClean="0"/>
              <a:t>Years</a:t>
            </a:r>
          </a:p>
          <a:p>
            <a:pPr marL="285750" indent="-285750">
              <a:buFont typeface="Arial" pitchFamily="34" charset="0"/>
              <a:buChar char="•"/>
            </a:pPr>
            <a:endParaRPr lang="en-US" altLang="zh-HK" sz="1600" dirty="0"/>
          </a:p>
          <a:p>
            <a:pPr marL="285750" indent="-285750">
              <a:buFont typeface="Arial" pitchFamily="34" charset="0"/>
              <a:buChar char="•"/>
            </a:pPr>
            <a:r>
              <a:rPr lang="en-US" altLang="zh-HK" sz="1600" b="1" dirty="0"/>
              <a:t>Education: </a:t>
            </a:r>
            <a:r>
              <a:rPr lang="en-US" altLang="zh-HK" sz="1600" dirty="0"/>
              <a:t>Master of Arts degree in Law from </a:t>
            </a:r>
            <a:r>
              <a:rPr lang="en-US" altLang="zh-HK" sz="1600" dirty="0" smtClean="0"/>
              <a:t>Cambridge</a:t>
            </a:r>
            <a:br>
              <a:rPr lang="en-US" altLang="zh-HK" sz="1600" dirty="0" smtClean="0"/>
            </a:br>
            <a:r>
              <a:rPr lang="en-US" altLang="zh-HK" sz="1600" dirty="0" smtClean="0"/>
              <a:t>University</a:t>
            </a:r>
            <a:r>
              <a:rPr lang="en-US" altLang="zh-HK" sz="1600" dirty="0"/>
              <a:t>, a Master degree in Business Administration </a:t>
            </a:r>
            <a:r>
              <a:rPr lang="en-US" altLang="zh-HK" sz="1600" dirty="0" smtClean="0"/>
              <a:t>from</a:t>
            </a:r>
            <a:br>
              <a:rPr lang="en-US" altLang="zh-HK" sz="1600" dirty="0" smtClean="0"/>
            </a:br>
            <a:r>
              <a:rPr lang="en-US" altLang="zh-HK" sz="1600" dirty="0" smtClean="0"/>
              <a:t>Harvard University</a:t>
            </a:r>
          </a:p>
          <a:p>
            <a:pPr marL="285750" indent="-285750">
              <a:buFont typeface="Arial" pitchFamily="34" charset="0"/>
              <a:buChar char="•"/>
            </a:pPr>
            <a:endParaRPr lang="en-US" altLang="zh-HK" sz="1600" dirty="0"/>
          </a:p>
          <a:p>
            <a:pPr marL="285750" indent="-285750">
              <a:buFont typeface="Arial" pitchFamily="34" charset="0"/>
              <a:buChar char="•"/>
            </a:pPr>
            <a:r>
              <a:rPr lang="en-US" altLang="zh-HK" sz="1600" b="1" dirty="0"/>
              <a:t>Accreditation: </a:t>
            </a:r>
            <a:r>
              <a:rPr lang="en-US" altLang="zh-HK" sz="1600" dirty="0"/>
              <a:t>Honorary Doctorate degree in Business Administration from The Open University of Hong Kong and an Honorary Doctorate degree in Laws from The Chinese University of Hong </a:t>
            </a:r>
            <a:r>
              <a:rPr lang="en-US" altLang="zh-HK" sz="1600" dirty="0" smtClean="0"/>
              <a:t>Kong</a:t>
            </a:r>
          </a:p>
          <a:p>
            <a:pPr marL="285750" indent="-285750">
              <a:buFont typeface="Arial" pitchFamily="34" charset="0"/>
              <a:buChar char="•"/>
            </a:pPr>
            <a:endParaRPr lang="en-US" altLang="zh-HK" sz="1600" dirty="0"/>
          </a:p>
          <a:p>
            <a:pPr marL="285750" indent="-285750">
              <a:buFont typeface="Arial" pitchFamily="34" charset="0"/>
              <a:buChar char="•"/>
            </a:pPr>
            <a:r>
              <a:rPr lang="en-US" altLang="zh-HK" sz="1600" b="1" dirty="0"/>
              <a:t>Civic Duties: </a:t>
            </a:r>
            <a:r>
              <a:rPr lang="en-US" altLang="zh-HK" sz="1600" dirty="0"/>
              <a:t>director of The Real Estate Developers Association of Hong </a:t>
            </a:r>
            <a:r>
              <a:rPr lang="en-US" altLang="zh-HK" sz="1600" dirty="0" smtClean="0"/>
              <a:t>Kong </a:t>
            </a:r>
            <a:r>
              <a:rPr lang="en-US" altLang="zh-HK" sz="1600" dirty="0"/>
              <a:t>and member of the General Committee of The Hong Kong General Chamber of Commerce and vice chairman of the council of The Chinese University of Hong </a:t>
            </a:r>
            <a:r>
              <a:rPr lang="en-US" altLang="zh-HK" sz="1600" dirty="0" smtClean="0"/>
              <a:t>Kong</a:t>
            </a:r>
          </a:p>
          <a:p>
            <a:pPr marL="285750" indent="-285750">
              <a:buFont typeface="Arial" pitchFamily="34" charset="0"/>
              <a:buChar char="•"/>
            </a:pPr>
            <a:endParaRPr lang="en-US" altLang="zh-HK" sz="1600" dirty="0"/>
          </a:p>
          <a:p>
            <a:pPr marL="285750" indent="-285750">
              <a:buFont typeface="Arial" pitchFamily="34" charset="0"/>
              <a:buChar char="•"/>
            </a:pPr>
            <a:r>
              <a:rPr lang="en-US" altLang="zh-HK" sz="1600" dirty="0" smtClean="0"/>
              <a:t>Total Compensation (2011): HKD 4.10 million</a:t>
            </a:r>
            <a:endParaRPr lang="en-US" altLang="zh-HK" sz="1600" dirty="0"/>
          </a:p>
          <a:p>
            <a:endParaRPr lang="zh-HK" altLang="en-US" sz="1600" dirty="0"/>
          </a:p>
        </p:txBody>
      </p:sp>
      <p:pic>
        <p:nvPicPr>
          <p:cNvPr id="7" name="Picture 2" descr="C:\Users\SUNNY\Desktop\Presentation\Sun-Hung-K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5534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HK" dirty="0"/>
              <a:t>Directors’ Profile (</a:t>
            </a:r>
            <a:r>
              <a:rPr lang="en-US" altLang="zh-HK" dirty="0" err="1"/>
              <a:t>Cont</a:t>
            </a:r>
            <a:r>
              <a:rPr lang="en-US" altLang="zh-HK" dirty="0" smtClean="0"/>
              <a:t>’)</a:t>
            </a:r>
            <a:endParaRPr lang="zh-HK" altLang="en-US" dirty="0"/>
          </a:p>
        </p:txBody>
      </p:sp>
      <p:sp>
        <p:nvSpPr>
          <p:cNvPr id="3" name="Content Placeholder 2"/>
          <p:cNvSpPr>
            <a:spLocks noGrp="1"/>
          </p:cNvSpPr>
          <p:nvPr>
            <p:ph idx="1"/>
          </p:nvPr>
        </p:nvSpPr>
        <p:spPr>
          <a:xfrm>
            <a:off x="457200" y="1600201"/>
            <a:ext cx="8229600" cy="1066800"/>
          </a:xfrm>
        </p:spPr>
        <p:txBody>
          <a:bodyPr/>
          <a:lstStyle/>
          <a:p>
            <a:pPr marL="0" indent="0">
              <a:buNone/>
            </a:pPr>
            <a:r>
              <a:rPr lang="en-US" altLang="zh-HK" dirty="0" smtClean="0"/>
              <a:t>KWOK Ping </a:t>
            </a:r>
            <a:r>
              <a:rPr lang="en-US" altLang="zh-HK" dirty="0" err="1" smtClean="0"/>
              <a:t>Sheung</a:t>
            </a:r>
            <a:endParaRPr lang="en-US" altLang="zh-HK" dirty="0" smtClean="0"/>
          </a:p>
          <a:p>
            <a:pPr marL="0" indent="0">
              <a:buNone/>
            </a:pPr>
            <a:r>
              <a:rPr lang="en-US" altLang="zh-HK" sz="1600" dirty="0" smtClean="0"/>
              <a:t>(Non-Executive Director)</a:t>
            </a:r>
            <a:endParaRPr lang="zh-HK" altLang="en-US" sz="1600" dirty="0"/>
          </a:p>
        </p:txBody>
      </p:sp>
      <p:pic>
        <p:nvPicPr>
          <p:cNvPr id="16386" name="Picture 2" descr="C:\Users\SUNNY\Desktop\Presentation\KWOK Ping-she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564" y="1600200"/>
            <a:ext cx="1687285" cy="2362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2590800"/>
            <a:ext cx="8001000" cy="4031873"/>
          </a:xfrm>
          <a:prstGeom prst="rect">
            <a:avLst/>
          </a:prstGeom>
          <a:noFill/>
        </p:spPr>
        <p:txBody>
          <a:bodyPr wrap="square" rtlCol="0">
            <a:spAutoFit/>
          </a:bodyPr>
          <a:lstStyle/>
          <a:p>
            <a:pPr marL="285750" indent="-285750">
              <a:buFont typeface="Arial" pitchFamily="34" charset="0"/>
              <a:buChar char="•"/>
            </a:pPr>
            <a:r>
              <a:rPr lang="en-US" altLang="zh-HK" sz="1600" dirty="0" smtClean="0"/>
              <a:t>With the Company for 37 Years</a:t>
            </a:r>
          </a:p>
          <a:p>
            <a:pPr marL="285750" indent="-285750">
              <a:buFont typeface="Arial" pitchFamily="34" charset="0"/>
              <a:buChar char="•"/>
            </a:pPr>
            <a:r>
              <a:rPr lang="en-US" altLang="zh-HK" sz="1600" dirty="0" smtClean="0"/>
              <a:t>Was Chairman and CEO of the company from 1990 to 2008</a:t>
            </a:r>
          </a:p>
          <a:p>
            <a:pPr marL="285750" indent="-285750">
              <a:buFont typeface="Arial" pitchFamily="34" charset="0"/>
              <a:buChar char="•"/>
            </a:pPr>
            <a:r>
              <a:rPr lang="en-US" altLang="zh-HK" sz="1600" dirty="0" smtClean="0"/>
              <a:t>Eldest brother in the KWOK family</a:t>
            </a:r>
          </a:p>
          <a:p>
            <a:pPr marL="285750" indent="-285750">
              <a:buFont typeface="Arial" pitchFamily="34" charset="0"/>
              <a:buChar char="•"/>
            </a:pPr>
            <a:endParaRPr lang="en-US" altLang="zh-HK" sz="1600" dirty="0"/>
          </a:p>
          <a:p>
            <a:pPr marL="285750" indent="-285750">
              <a:buFont typeface="Arial" pitchFamily="34" charset="0"/>
              <a:buChar char="•"/>
            </a:pPr>
            <a:r>
              <a:rPr lang="en-US" altLang="zh-HK" sz="1600" b="1" dirty="0"/>
              <a:t>Education: </a:t>
            </a:r>
            <a:r>
              <a:rPr lang="en-US" altLang="zh-HK" sz="1600" dirty="0"/>
              <a:t>Master of Science degree in Civil Engineering </a:t>
            </a:r>
            <a:r>
              <a:rPr lang="en-US" altLang="zh-HK" sz="1600" dirty="0" smtClean="0"/>
              <a:t>from</a:t>
            </a:r>
            <a:br>
              <a:rPr lang="en-US" altLang="zh-HK" sz="1600" dirty="0" smtClean="0"/>
            </a:br>
            <a:r>
              <a:rPr lang="en-US" altLang="zh-HK" sz="1600" dirty="0" smtClean="0"/>
              <a:t>the </a:t>
            </a:r>
            <a:r>
              <a:rPr lang="en-US" altLang="zh-HK" sz="1600" dirty="0"/>
              <a:t>Imperial College of Science and Technology, University of </a:t>
            </a:r>
            <a:r>
              <a:rPr lang="en-US" altLang="zh-HK" sz="1600" dirty="0" smtClean="0"/>
              <a:t>London</a:t>
            </a:r>
          </a:p>
          <a:p>
            <a:pPr marL="285750" indent="-285750">
              <a:buFont typeface="Arial" pitchFamily="34" charset="0"/>
              <a:buChar char="•"/>
            </a:pPr>
            <a:endParaRPr lang="en-US" altLang="zh-HK" sz="1600" dirty="0"/>
          </a:p>
          <a:p>
            <a:pPr marL="285750" indent="-285750">
              <a:buFont typeface="Arial" pitchFamily="34" charset="0"/>
              <a:buChar char="•"/>
            </a:pPr>
            <a:r>
              <a:rPr lang="en-US" altLang="zh-HK" sz="1600" b="1" dirty="0"/>
              <a:t>Accreditation: </a:t>
            </a:r>
            <a:r>
              <a:rPr lang="en-US" altLang="zh-HK" sz="1600" dirty="0"/>
              <a:t>Honorary Doctor of Science </a:t>
            </a:r>
            <a:r>
              <a:rPr lang="en-US" altLang="zh-HK" sz="1600" dirty="0" smtClean="0"/>
              <a:t>degree in </a:t>
            </a:r>
            <a:r>
              <a:rPr lang="en-US" altLang="zh-HK" sz="1600" dirty="0"/>
              <a:t>Civil Engineering, honorary fellow of the School of Accountancy of The Central University of Finance and Economics, honorary trustee of </a:t>
            </a:r>
            <a:r>
              <a:rPr lang="en-US" altLang="zh-HK" sz="1600" dirty="0" err="1"/>
              <a:t>Tongji</a:t>
            </a:r>
            <a:r>
              <a:rPr lang="en-US" altLang="zh-HK" sz="1600" dirty="0"/>
              <a:t> University and Nanjing University</a:t>
            </a:r>
            <a:endParaRPr lang="en-US" altLang="zh-HK" sz="1600" dirty="0" smtClean="0"/>
          </a:p>
          <a:p>
            <a:pPr marL="285750" indent="-285750">
              <a:buFont typeface="Arial" pitchFamily="34" charset="0"/>
              <a:buChar char="•"/>
            </a:pPr>
            <a:endParaRPr lang="en-US" altLang="zh-HK" sz="1600" dirty="0"/>
          </a:p>
          <a:p>
            <a:pPr marL="285750" indent="-285750">
              <a:buFont typeface="Arial" pitchFamily="34" charset="0"/>
              <a:buChar char="•"/>
            </a:pPr>
            <a:r>
              <a:rPr lang="en-US" altLang="zh-HK" sz="1600" b="1" dirty="0" smtClean="0"/>
              <a:t>Affiliation</a:t>
            </a:r>
            <a:r>
              <a:rPr lang="en-US" altLang="zh-HK" sz="1600" b="1" dirty="0"/>
              <a:t>: </a:t>
            </a:r>
            <a:r>
              <a:rPr lang="en-US" altLang="zh-HK" sz="1600" dirty="0"/>
              <a:t>fellow of the Hong Kong Institution of Engineers</a:t>
            </a:r>
            <a:endParaRPr lang="en-US" altLang="zh-HK" sz="1600" dirty="0" smtClean="0"/>
          </a:p>
          <a:p>
            <a:pPr marL="285750" indent="-285750">
              <a:buFont typeface="Arial" pitchFamily="34" charset="0"/>
              <a:buChar char="•"/>
            </a:pPr>
            <a:endParaRPr lang="en-US" altLang="zh-HK" sz="1600" dirty="0"/>
          </a:p>
          <a:p>
            <a:pPr marL="285750" indent="-285750">
              <a:buFont typeface="Arial" pitchFamily="34" charset="0"/>
              <a:buChar char="•"/>
            </a:pPr>
            <a:r>
              <a:rPr lang="en-US" altLang="zh-HK" sz="1600" b="1" dirty="0" smtClean="0"/>
              <a:t>Civic Duties</a:t>
            </a:r>
            <a:r>
              <a:rPr lang="en-US" altLang="zh-HK" sz="1600" b="1" dirty="0"/>
              <a:t>: </a:t>
            </a:r>
            <a:r>
              <a:rPr lang="en-US" altLang="zh-HK" sz="1600" dirty="0"/>
              <a:t>director of The Real Estate Developers Association of Hong Kong and </a:t>
            </a:r>
            <a:r>
              <a:rPr lang="en-US" altLang="zh-HK" sz="1600" dirty="0" err="1"/>
              <a:t>Tsimshatsui</a:t>
            </a:r>
            <a:r>
              <a:rPr lang="en-US" altLang="zh-HK" sz="1600" dirty="0"/>
              <a:t> East Property Developers’ Association Ltd. and honorary treasurer of the Federation of Hong Kong Hotel Owners</a:t>
            </a:r>
            <a:endParaRPr lang="zh-HK" altLang="en-US" sz="1600" dirty="0"/>
          </a:p>
        </p:txBody>
      </p:sp>
      <p:pic>
        <p:nvPicPr>
          <p:cNvPr id="7" name="Picture 2" descr="C:\Users\SUNNY\Desktop\Presentation\Sun-Hung-K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1981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Compensation</a:t>
            </a:r>
            <a:endParaRPr lang="zh-HK" alt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8229600" cy="258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55191" y="5304851"/>
            <a:ext cx="3581400" cy="369332"/>
          </a:xfrm>
          <a:prstGeom prst="rect">
            <a:avLst/>
          </a:prstGeom>
          <a:noFill/>
        </p:spPr>
        <p:txBody>
          <a:bodyPr wrap="square" rtlCol="0">
            <a:spAutoFit/>
          </a:bodyPr>
          <a:lstStyle/>
          <a:p>
            <a:r>
              <a:rPr lang="en-US" altLang="zh-HK" dirty="0" smtClean="0"/>
              <a:t>Number in millions</a:t>
            </a:r>
            <a:endParaRPr lang="zh-HK" altLang="en-US" dirty="0"/>
          </a:p>
        </p:txBody>
      </p:sp>
      <p:pic>
        <p:nvPicPr>
          <p:cNvPr id="5" name="Picture 2" descr="C:\Users\SUNNY\Desktop\Presentation\Sun-Hung-K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7385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zh-HK" altLang="en-US" dirty="0"/>
          </a:p>
        </p:txBody>
      </p:sp>
      <p:pic>
        <p:nvPicPr>
          <p:cNvPr id="11" name="Picture 2" descr="C:\Users\SUNNY\Desktop\Presentation\Sun-Hung-K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991" y="152400"/>
            <a:ext cx="49911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idx="1"/>
          </p:nvPr>
        </p:nvSpPr>
        <p:spPr/>
        <p:txBody>
          <a:bodyPr/>
          <a:lstStyle/>
          <a:p>
            <a:endParaRPr lang="zh-HK" altLang="en-US" dirty="0"/>
          </a:p>
        </p:txBody>
      </p:sp>
      <p:pic>
        <p:nvPicPr>
          <p:cNvPr id="92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9097" y="609600"/>
            <a:ext cx="552587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10371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Political Factors</a:t>
            </a:r>
            <a:endParaRPr lang="en-CA" dirty="0"/>
          </a:p>
        </p:txBody>
      </p:sp>
      <p:sp>
        <p:nvSpPr>
          <p:cNvPr id="3" name="Content Placeholder 2"/>
          <p:cNvSpPr>
            <a:spLocks noGrp="1"/>
          </p:cNvSpPr>
          <p:nvPr>
            <p:ph idx="1"/>
          </p:nvPr>
        </p:nvSpPr>
        <p:spPr/>
        <p:txBody>
          <a:bodyPr>
            <a:normAutofit lnSpcReduction="10000"/>
          </a:bodyPr>
          <a:lstStyle/>
          <a:p>
            <a:r>
              <a:rPr lang="en-CA" dirty="0" smtClean="0"/>
              <a:t>All land in Hong Kong is government owned</a:t>
            </a:r>
          </a:p>
          <a:p>
            <a:r>
              <a:rPr lang="en-CA" dirty="0" smtClean="0"/>
              <a:t>Restricted sale of land leases: Government controls </a:t>
            </a:r>
            <a:r>
              <a:rPr lang="en-CA" altLang="zh-HK" dirty="0" smtClean="0"/>
              <a:t>when and </a:t>
            </a:r>
            <a:r>
              <a:rPr lang="en-CA" dirty="0" smtClean="0"/>
              <a:t>what property can be sold</a:t>
            </a:r>
          </a:p>
          <a:p>
            <a:r>
              <a:rPr lang="en-CA" dirty="0" smtClean="0"/>
              <a:t>Affordable Housing Initiatives developed for low-income residents</a:t>
            </a:r>
          </a:p>
          <a:p>
            <a:r>
              <a:rPr lang="en-CA" dirty="0" smtClean="0"/>
              <a:t>Public Housing accounts for more than half of housing in Hong Kong – spending on public sector land development outgrew private sector</a:t>
            </a:r>
          </a:p>
        </p:txBody>
      </p:sp>
    </p:spTree>
    <p:extLst>
      <p:ext uri="{BB962C8B-B14F-4D97-AF65-F5344CB8AC3E}">
        <p14:creationId xmlns:p14="http://schemas.microsoft.com/office/powerpoint/2010/main" val="36198711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Earnings and Dividends per Share</a:t>
            </a:r>
            <a:endParaRPr lang="zh-HK" altLang="en-US" dirty="0"/>
          </a:p>
        </p:txBody>
      </p:sp>
      <p:pic>
        <p:nvPicPr>
          <p:cNvPr id="2150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6800" y="1905000"/>
            <a:ext cx="696277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3000" y="5029200"/>
            <a:ext cx="5867400" cy="646331"/>
          </a:xfrm>
          <a:prstGeom prst="rect">
            <a:avLst/>
          </a:prstGeom>
          <a:noFill/>
        </p:spPr>
        <p:txBody>
          <a:bodyPr wrap="square" rtlCol="0">
            <a:spAutoFit/>
          </a:bodyPr>
          <a:lstStyle/>
          <a:p>
            <a:r>
              <a:rPr lang="en-US" altLang="zh-HK" dirty="0" smtClean="0"/>
              <a:t>(excluding FY 2011) Annual Dividend Growth Rate = 4.09%</a:t>
            </a:r>
          </a:p>
          <a:p>
            <a:r>
              <a:rPr lang="en-US" altLang="zh-HK" dirty="0" smtClean="0"/>
              <a:t> </a:t>
            </a:r>
            <a:endParaRPr lang="zh-HK" altLang="en-US" dirty="0"/>
          </a:p>
        </p:txBody>
      </p:sp>
      <p:pic>
        <p:nvPicPr>
          <p:cNvPr id="5" name="Picture 2" descr="C:\Users\SUNNY\Desktop\Presentation\Sun-Hung-K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32246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Other Important Numbers</a:t>
            </a:r>
            <a:endParaRPr lang="zh-HK" altLang="en-US" dirty="0"/>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8762" y="1341400"/>
            <a:ext cx="6726038" cy="521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SUNNY\Desktop\Presentation\Sun-Hung-K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3863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sp>
        <p:nvSpPr>
          <p:cNvPr id="3" name="Content Placeholder 2"/>
          <p:cNvSpPr>
            <a:spLocks noGrp="1"/>
          </p:cNvSpPr>
          <p:nvPr>
            <p:ph idx="1"/>
          </p:nvPr>
        </p:nvSpPr>
        <p:spPr/>
        <p:txBody>
          <a:bodyPr/>
          <a:lstStyle/>
          <a:p>
            <a:endParaRPr lang="zh-HK" altLang="en-US"/>
          </a:p>
        </p:txBody>
      </p:sp>
      <p:pic>
        <p:nvPicPr>
          <p:cNvPr id="8198" name="Picture 6" descr="C:\Users\SUNNY\AppData\Local\Microsoft\Windows\Temporary Internet Files\Content.IE5\8R0BUMTO\MP90044389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2465" y="1219200"/>
            <a:ext cx="7010400" cy="1323439"/>
          </a:xfrm>
          <a:prstGeom prst="rect">
            <a:avLst/>
          </a:prstGeom>
          <a:noFill/>
        </p:spPr>
        <p:txBody>
          <a:bodyPr wrap="square" rtlCol="0">
            <a:spAutoFit/>
          </a:bodyPr>
          <a:lstStyle/>
          <a:p>
            <a:pPr algn="ctr"/>
            <a:r>
              <a:rPr lang="en-US" altLang="zh-HK" sz="8000" b="1" dirty="0" smtClean="0"/>
              <a:t>Financials</a:t>
            </a:r>
            <a:endParaRPr lang="zh-HK" altLang="en-US" sz="8000" b="1" dirty="0"/>
          </a:p>
        </p:txBody>
      </p:sp>
      <p:pic>
        <p:nvPicPr>
          <p:cNvPr id="10" name="Picture 2" descr="C:\Users\SUNNY\Desktop\Presentation\Sun-Hung-K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9345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HK" dirty="0" smtClean="0"/>
              <a:t>5 Year Summary</a:t>
            </a:r>
            <a:endParaRPr lang="zh-HK" altLang="en-US" dirty="0"/>
          </a:p>
        </p:txBody>
      </p:sp>
      <p:sp>
        <p:nvSpPr>
          <p:cNvPr id="4" name="Content Placeholder 3"/>
          <p:cNvSpPr>
            <a:spLocks noGrp="1"/>
          </p:cNvSpPr>
          <p:nvPr>
            <p:ph idx="1"/>
          </p:nvPr>
        </p:nvSpPr>
        <p:spPr/>
        <p:txBody>
          <a:bodyPr/>
          <a:lstStyle/>
          <a:p>
            <a:endParaRPr lang="zh-HK" altLang="en-US" dirty="0"/>
          </a:p>
        </p:txBody>
      </p:sp>
      <p:grpSp>
        <p:nvGrpSpPr>
          <p:cNvPr id="3" name="Group 2"/>
          <p:cNvGrpSpPr/>
          <p:nvPr/>
        </p:nvGrpSpPr>
        <p:grpSpPr>
          <a:xfrm>
            <a:off x="2043558" y="1295400"/>
            <a:ext cx="4281042" cy="5424736"/>
            <a:chOff x="2455345" y="1453470"/>
            <a:chExt cx="4281042" cy="5424736"/>
          </a:xfrm>
        </p:grpSpPr>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345" y="1453470"/>
              <a:ext cx="3962749" cy="4434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345" y="5912717"/>
              <a:ext cx="4281042" cy="965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2" descr="C:\Users\SUNNY\Desktop\Presentation\Sun-Hung-Ka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79218" y="4572000"/>
            <a:ext cx="2286000" cy="646331"/>
          </a:xfrm>
          <a:prstGeom prst="rect">
            <a:avLst/>
          </a:prstGeom>
          <a:noFill/>
        </p:spPr>
        <p:txBody>
          <a:bodyPr wrap="square" rtlCol="0">
            <a:spAutoFit/>
          </a:bodyPr>
          <a:lstStyle/>
          <a:p>
            <a:r>
              <a:rPr lang="en-US" altLang="zh-HK" dirty="0" smtClean="0"/>
              <a:t>Total Shares Issued: 2,570,039,181</a:t>
            </a:r>
            <a:endParaRPr lang="zh-HK" altLang="en-US" dirty="0"/>
          </a:p>
        </p:txBody>
      </p:sp>
    </p:spTree>
    <p:extLst>
      <p:ext uri="{BB962C8B-B14F-4D97-AF65-F5344CB8AC3E}">
        <p14:creationId xmlns:p14="http://schemas.microsoft.com/office/powerpoint/2010/main" val="227659370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altLang="zh-HK" sz="3600" dirty="0" smtClean="0"/>
              <a:t>2011 Interim Balance Sheet</a:t>
            </a:r>
            <a:endParaRPr lang="zh-HK" altLang="en-US" sz="3600" dirty="0"/>
          </a:p>
        </p:txBody>
      </p:sp>
      <p:sp>
        <p:nvSpPr>
          <p:cNvPr id="4" name="Content Placeholder 3"/>
          <p:cNvSpPr>
            <a:spLocks noGrp="1"/>
          </p:cNvSpPr>
          <p:nvPr>
            <p:ph idx="1"/>
          </p:nvPr>
        </p:nvSpPr>
        <p:spPr/>
        <p:txBody>
          <a:bodyPr/>
          <a:lstStyle/>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010" y="649494"/>
            <a:ext cx="4462590" cy="6208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SUNNY\Desktop\Presentation\Sun-Hung-K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8790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830608"/>
            <a:ext cx="5638800" cy="593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1600" y="250918"/>
            <a:ext cx="4840783" cy="57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SUNNY\Desktop\Presentation\Sun-Hung-K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8249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2"/>
            <a:ext cx="8229600" cy="731838"/>
          </a:xfrm>
        </p:spPr>
        <p:txBody>
          <a:bodyPr>
            <a:normAutofit/>
          </a:bodyPr>
          <a:lstStyle/>
          <a:p>
            <a:r>
              <a:rPr lang="en-US" altLang="zh-HK" sz="3600" dirty="0" smtClean="0"/>
              <a:t>2011 Interim Income Statement</a:t>
            </a:r>
            <a:endParaRPr lang="zh-HK" altLang="en-US" sz="3600" dirty="0"/>
          </a:p>
        </p:txBody>
      </p:sp>
      <p:sp>
        <p:nvSpPr>
          <p:cNvPr id="4" name="Content Placeholder 3"/>
          <p:cNvSpPr>
            <a:spLocks noGrp="1"/>
          </p:cNvSpPr>
          <p:nvPr>
            <p:ph idx="1"/>
          </p:nvPr>
        </p:nvSpPr>
        <p:spPr/>
        <p:txBody>
          <a:bodyPr/>
          <a:lstStyle/>
          <a:p>
            <a:endParaRPr lang="zh-HK" alt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85800"/>
            <a:ext cx="4786358" cy="6152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SUNNY\Desktop\Presentation\Sun-Hung-K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1362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zh-HK" alt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698384"/>
            <a:ext cx="5548370" cy="606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
            <a:ext cx="3585785" cy="54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SUNNY\Desktop\Presentation\Sun-Hung-K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8206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5"/>
            <a:ext cx="8229600" cy="655638"/>
          </a:xfrm>
        </p:spPr>
        <p:txBody>
          <a:bodyPr>
            <a:normAutofit/>
          </a:bodyPr>
          <a:lstStyle/>
          <a:p>
            <a:r>
              <a:rPr lang="en-US" altLang="zh-HK" sz="3600" dirty="0" smtClean="0"/>
              <a:t>2011 Interim Comprehensive Income</a:t>
            </a:r>
            <a:endParaRPr lang="zh-HK" altLang="en-US" sz="3600" dirty="0"/>
          </a:p>
        </p:txBody>
      </p:sp>
      <p:sp>
        <p:nvSpPr>
          <p:cNvPr id="3" name="Content Placeholder 2"/>
          <p:cNvSpPr>
            <a:spLocks noGrp="1"/>
          </p:cNvSpPr>
          <p:nvPr>
            <p:ph idx="1"/>
          </p:nvPr>
        </p:nvSpPr>
        <p:spPr/>
        <p:txBody>
          <a:bodyPr/>
          <a:lstStyle/>
          <a:p>
            <a:endParaRPr lang="zh-HK"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44242"/>
            <a:ext cx="6910387" cy="601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SUNNY\Desktop\Presentation\Sun-Hung-K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9214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sp>
        <p:nvSpPr>
          <p:cNvPr id="3" name="Content Placeholder 2"/>
          <p:cNvSpPr>
            <a:spLocks noGrp="1"/>
          </p:cNvSpPr>
          <p:nvPr>
            <p:ph idx="1"/>
          </p:nvPr>
        </p:nvSpPr>
        <p:spPr/>
        <p:txBody>
          <a:bodyPr/>
          <a:lstStyle/>
          <a:p>
            <a:endParaRPr lang="zh-HK" altLang="en-US"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
            <a:ext cx="72771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SUNNY\Desktop\Presentation\Sun-Hung-K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8246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Political Factors</a:t>
            </a:r>
            <a:endParaRPr lang="en-CA" dirty="0"/>
          </a:p>
        </p:txBody>
      </p:sp>
      <p:pic>
        <p:nvPicPr>
          <p:cNvPr id="8194" name="Picture 2"/>
          <p:cNvPicPr>
            <a:picLocks noGrp="1" noChangeAspect="1" noChangeArrowheads="1"/>
          </p:cNvPicPr>
          <p:nvPr>
            <p:ph idx="1"/>
          </p:nvPr>
        </p:nvPicPr>
        <p:blipFill>
          <a:blip r:embed="rId3" cstate="print"/>
          <a:srcRect/>
          <a:stretch>
            <a:fillRect/>
          </a:stretch>
        </p:blipFill>
        <p:spPr bwMode="auto">
          <a:xfrm>
            <a:off x="377998" y="1859074"/>
            <a:ext cx="8154441" cy="3504296"/>
          </a:xfrm>
          <a:prstGeom prst="rect">
            <a:avLst/>
          </a:prstGeom>
          <a:noFill/>
          <a:ln w="9525">
            <a:noFill/>
            <a:miter lim="800000"/>
            <a:headEnd/>
            <a:tailEnd/>
          </a:ln>
        </p:spPr>
      </p:pic>
    </p:spTree>
    <p:extLst>
      <p:ext uri="{BB962C8B-B14F-4D97-AF65-F5344CB8AC3E}">
        <p14:creationId xmlns:p14="http://schemas.microsoft.com/office/powerpoint/2010/main" val="34885475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zh-HK" altLang="en-US" dirty="0"/>
          </a:p>
        </p:txBody>
      </p:sp>
      <p:sp>
        <p:nvSpPr>
          <p:cNvPr id="3" name="Content Placeholder 2"/>
          <p:cNvSpPr>
            <a:spLocks noGrp="1"/>
          </p:cNvSpPr>
          <p:nvPr>
            <p:ph idx="1"/>
          </p:nvPr>
        </p:nvSpPr>
        <p:spPr/>
        <p:txBody>
          <a:bodyPr/>
          <a:lstStyle/>
          <a:p>
            <a:endParaRPr lang="zh-HK" altLang="en-US"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1" y="609600"/>
            <a:ext cx="5264550" cy="621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4279"/>
            <a:ext cx="3865381" cy="56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SUNNY\Desktop\Presentation\Sun-Hung-K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27168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Content Placeholder 2"/>
          <p:cNvSpPr>
            <a:spLocks noGrp="1"/>
          </p:cNvSpPr>
          <p:nvPr>
            <p:ph idx="1"/>
          </p:nvPr>
        </p:nvSpPr>
        <p:spPr/>
        <p:txBody>
          <a:bodyPr/>
          <a:lstStyle/>
          <a:p>
            <a:endParaRPr lang="zh-HK" alt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4770"/>
            <a:ext cx="5180178" cy="601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80075"/>
            <a:ext cx="3783119" cy="352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32797"/>
            <a:ext cx="1535377" cy="33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SUNNY\Desktop\Presentation\Sun-Hung-Ka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46360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Evaluation</a:t>
            </a:r>
            <a:endParaRPr lang="zh-HK" altLang="en-US" dirty="0"/>
          </a:p>
        </p:txBody>
      </p:sp>
      <p:sp>
        <p:nvSpPr>
          <p:cNvPr id="3" name="Content Placeholder 2"/>
          <p:cNvSpPr>
            <a:spLocks noGrp="1"/>
          </p:cNvSpPr>
          <p:nvPr>
            <p:ph idx="1"/>
          </p:nvPr>
        </p:nvSpPr>
        <p:spPr/>
        <p:txBody>
          <a:bodyPr/>
          <a:lstStyle/>
          <a:p>
            <a:r>
              <a:rPr lang="en-US" altLang="zh-HK" dirty="0" smtClean="0"/>
              <a:t>NAV/share </a:t>
            </a:r>
            <a:r>
              <a:rPr lang="en-US" altLang="zh-HK" dirty="0"/>
              <a:t>= </a:t>
            </a:r>
            <a:r>
              <a:rPr lang="en-US" altLang="zh-HK" dirty="0" smtClean="0"/>
              <a:t>HKD127.74</a:t>
            </a:r>
          </a:p>
          <a:p>
            <a:r>
              <a:rPr lang="en-US" altLang="zh-HK" dirty="0"/>
              <a:t>P/B Ratio = </a:t>
            </a:r>
            <a:r>
              <a:rPr lang="en-US" altLang="zh-HK" dirty="0" smtClean="0"/>
              <a:t>0.85</a:t>
            </a:r>
          </a:p>
          <a:p>
            <a:r>
              <a:rPr lang="en-US" altLang="zh-HK" dirty="0" smtClean="0"/>
              <a:t>Net D/E Ratio = 17.1</a:t>
            </a:r>
          </a:p>
          <a:p>
            <a:r>
              <a:rPr lang="en-US" altLang="zh-HK" dirty="0" smtClean="0"/>
              <a:t>DuPont</a:t>
            </a:r>
            <a:r>
              <a:rPr lang="en-US" altLang="zh-HK" dirty="0"/>
              <a:t>: </a:t>
            </a:r>
            <a:r>
              <a:rPr lang="en-US" altLang="zh-HK" dirty="0" smtClean="0"/>
              <a:t/>
            </a:r>
            <a:br>
              <a:rPr lang="en-US" altLang="zh-HK" dirty="0" smtClean="0"/>
            </a:br>
            <a:r>
              <a:rPr lang="en-US" altLang="zh-HK" dirty="0" smtClean="0"/>
              <a:t>(2011) 0.156 </a:t>
            </a:r>
            <a:r>
              <a:rPr lang="en-US" altLang="zh-HK" dirty="0"/>
              <a:t>= 0.78 x 0.15 x </a:t>
            </a:r>
            <a:r>
              <a:rPr lang="en-US" altLang="zh-HK" dirty="0" smtClean="0"/>
              <a:t>1.32</a:t>
            </a:r>
            <a:r>
              <a:rPr lang="en-US" altLang="zh-HK" dirty="0"/>
              <a:t/>
            </a:r>
            <a:br>
              <a:rPr lang="en-US" altLang="zh-HK" dirty="0"/>
            </a:br>
            <a:r>
              <a:rPr lang="en-US" altLang="zh-HK" dirty="0" smtClean="0"/>
              <a:t>(2010) 0.114 = 0.92 x 0.094 x 1.32</a:t>
            </a:r>
            <a:r>
              <a:rPr lang="en-US" altLang="zh-HK" dirty="0"/>
              <a:t/>
            </a:r>
            <a:br>
              <a:rPr lang="en-US" altLang="zh-HK" dirty="0"/>
            </a:br>
            <a:r>
              <a:rPr lang="en-US" altLang="zh-HK" dirty="0" smtClean="0"/>
              <a:t>(2009) 0.0435 = 0.31 x 0.11 x 1.29</a:t>
            </a:r>
          </a:p>
        </p:txBody>
      </p:sp>
      <p:pic>
        <p:nvPicPr>
          <p:cNvPr id="4" name="Picture 2" descr="C:\Users\SUNNY\Desktop\Presentation\Sun-Hung-K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40039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Recommendation</a:t>
            </a:r>
            <a:endParaRPr lang="zh-HK" altLang="en-US" dirty="0"/>
          </a:p>
        </p:txBody>
      </p:sp>
      <p:sp>
        <p:nvSpPr>
          <p:cNvPr id="3" name="Content Placeholder 2"/>
          <p:cNvSpPr>
            <a:spLocks noGrp="1"/>
          </p:cNvSpPr>
          <p:nvPr>
            <p:ph idx="1"/>
          </p:nvPr>
        </p:nvSpPr>
        <p:spPr/>
        <p:txBody>
          <a:bodyPr/>
          <a:lstStyle/>
          <a:p>
            <a:endParaRPr lang="zh-HK" altLang="en-US" dirty="0"/>
          </a:p>
        </p:txBody>
      </p:sp>
      <p:pic>
        <p:nvPicPr>
          <p:cNvPr id="4" name="Picture 2" descr="C:\Users\SUNNY\Desktop\Presentation\Sun-Hung-K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SUNNY\Desktop\Presentation\Bu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362200"/>
            <a:ext cx="2857501"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02657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dirty="0" smtClean="0"/>
              <a:t>Rationale</a:t>
            </a:r>
            <a:endParaRPr lang="zh-HK" alt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altLang="zh-HK" dirty="0" smtClean="0"/>
              <a:t>Pros: </a:t>
            </a:r>
          </a:p>
          <a:p>
            <a:r>
              <a:rPr lang="en-US" altLang="zh-HK" dirty="0" smtClean="0"/>
              <a:t>Steady growth in rental income</a:t>
            </a:r>
          </a:p>
          <a:p>
            <a:r>
              <a:rPr lang="en-US" altLang="zh-HK" dirty="0" smtClean="0"/>
              <a:t>Stock selling at discount</a:t>
            </a:r>
          </a:p>
          <a:p>
            <a:r>
              <a:rPr lang="en-US" altLang="zh-HK" dirty="0" smtClean="0"/>
              <a:t>Housing is a good commodity against inflation</a:t>
            </a:r>
          </a:p>
          <a:p>
            <a:r>
              <a:rPr lang="en-US" altLang="zh-HK" dirty="0" smtClean="0"/>
              <a:t>Improving asset turnover</a:t>
            </a:r>
          </a:p>
          <a:p>
            <a:r>
              <a:rPr lang="en-US" altLang="zh-HK" dirty="0" smtClean="0"/>
              <a:t>Land always appreciate! (in the long term)</a:t>
            </a:r>
          </a:p>
          <a:p>
            <a:endParaRPr lang="en-US" altLang="zh-HK" dirty="0"/>
          </a:p>
          <a:p>
            <a:pPr marL="0" indent="0">
              <a:buNone/>
            </a:pPr>
            <a:r>
              <a:rPr lang="en-US" altLang="zh-HK" dirty="0" smtClean="0"/>
              <a:t>Cons:</a:t>
            </a:r>
          </a:p>
          <a:p>
            <a:r>
              <a:rPr lang="en-US" altLang="zh-HK" dirty="0" smtClean="0"/>
              <a:t>Heavier Chinese gov’t regulations</a:t>
            </a:r>
          </a:p>
          <a:p>
            <a:r>
              <a:rPr lang="en-US" altLang="zh-HK" dirty="0" smtClean="0"/>
              <a:t>Political uncertainty (both HK and China)</a:t>
            </a:r>
          </a:p>
          <a:p>
            <a:r>
              <a:rPr lang="en-US" altLang="zh-HK" dirty="0" smtClean="0"/>
              <a:t>Housing unaffordability</a:t>
            </a:r>
          </a:p>
          <a:p>
            <a:endParaRPr lang="en-US" altLang="zh-HK" dirty="0"/>
          </a:p>
        </p:txBody>
      </p:sp>
      <p:pic>
        <p:nvPicPr>
          <p:cNvPr id="4" name="Picture 2" descr="C:\Users\SUNNY\Desktop\Presentation\Sun-Hung-K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5912717"/>
            <a:ext cx="990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8547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6306"/>
          <a:stretch/>
        </p:blipFill>
        <p:spPr>
          <a:xfrm>
            <a:off x="1819357" y="1655342"/>
            <a:ext cx="5306753" cy="2675532"/>
          </a:xfrm>
          <a:prstGeom prst="rect">
            <a:avLst/>
          </a:prstGeom>
        </p:spPr>
      </p:pic>
    </p:spTree>
    <p:extLst>
      <p:ext uri="{BB962C8B-B14F-4D97-AF65-F5344CB8AC3E}">
        <p14:creationId xmlns:p14="http://schemas.microsoft.com/office/powerpoint/2010/main" val="4561807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标题 1"/>
          <p:cNvSpPr>
            <a:spLocks noGrp="1"/>
          </p:cNvSpPr>
          <p:nvPr>
            <p:ph type="title"/>
          </p:nvPr>
        </p:nvSpPr>
        <p:spPr/>
        <p:txBody>
          <a:bodyPr/>
          <a:lstStyle/>
          <a:p>
            <a:r>
              <a:rPr lang="en-US" altLang="zh-CN" dirty="0" smtClean="0"/>
              <a:t>Last trading day Performance</a:t>
            </a:r>
            <a:endParaRPr lang="zh-CN" altLang="en-US" dirty="0" smtClean="0"/>
          </a:p>
        </p:txBody>
      </p:sp>
      <p:pic>
        <p:nvPicPr>
          <p:cNvPr id="5" name="Picture 4"/>
          <p:cNvPicPr>
            <a:picLocks noChangeAspect="1"/>
          </p:cNvPicPr>
          <p:nvPr/>
        </p:nvPicPr>
        <p:blipFill>
          <a:blip r:embed="rId3"/>
          <a:stretch>
            <a:fillRect/>
          </a:stretch>
        </p:blipFill>
        <p:spPr>
          <a:xfrm>
            <a:off x="8256113" y="0"/>
            <a:ext cx="861373" cy="891521"/>
          </a:xfrm>
          <a:prstGeom prst="rect">
            <a:avLst/>
          </a:prstGeom>
        </p:spPr>
      </p:pic>
      <p:pic>
        <p:nvPicPr>
          <p:cNvPr id="3" name="Picture 2"/>
          <p:cNvPicPr>
            <a:picLocks noChangeAspect="1"/>
          </p:cNvPicPr>
          <p:nvPr/>
        </p:nvPicPr>
        <p:blipFill>
          <a:blip r:embed="rId4"/>
          <a:stretch>
            <a:fillRect/>
          </a:stretch>
        </p:blipFill>
        <p:spPr>
          <a:xfrm>
            <a:off x="697089" y="1433596"/>
            <a:ext cx="8229600" cy="915333"/>
          </a:xfrm>
          <a:prstGeom prst="rect">
            <a:avLst/>
          </a:prstGeom>
        </p:spPr>
      </p:pic>
      <p:pic>
        <p:nvPicPr>
          <p:cNvPr id="4" name="Picture 3"/>
          <p:cNvPicPr>
            <a:picLocks noChangeAspect="1"/>
          </p:cNvPicPr>
          <p:nvPr/>
        </p:nvPicPr>
        <p:blipFill>
          <a:blip r:embed="rId5"/>
          <a:stretch>
            <a:fillRect/>
          </a:stretch>
        </p:blipFill>
        <p:spPr>
          <a:xfrm>
            <a:off x="428979" y="2419484"/>
            <a:ext cx="4340578" cy="4294325"/>
          </a:xfrm>
          <a:prstGeom prst="rect">
            <a:avLst/>
          </a:prstGeom>
        </p:spPr>
      </p:pic>
      <p:pic>
        <p:nvPicPr>
          <p:cNvPr id="6" name="Picture 5"/>
          <p:cNvPicPr>
            <a:picLocks noChangeAspect="1"/>
          </p:cNvPicPr>
          <p:nvPr/>
        </p:nvPicPr>
        <p:blipFill>
          <a:blip r:embed="rId6"/>
          <a:stretch>
            <a:fillRect/>
          </a:stretch>
        </p:blipFill>
        <p:spPr>
          <a:xfrm>
            <a:off x="4902608" y="2574706"/>
            <a:ext cx="4024081" cy="3316773"/>
          </a:xfrm>
          <a:prstGeom prst="rect">
            <a:avLst/>
          </a:prstGeom>
        </p:spPr>
      </p:pic>
      <p:sp>
        <p:nvSpPr>
          <p:cNvPr id="2" name="Rectangle 1"/>
          <p:cNvSpPr/>
          <p:nvPr/>
        </p:nvSpPr>
        <p:spPr>
          <a:xfrm>
            <a:off x="439919" y="5805078"/>
            <a:ext cx="4312357" cy="17638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241609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 Year </a:t>
            </a:r>
            <a:r>
              <a:rPr lang="en-US" altLang="zh-CN" dirty="0"/>
              <a:t>P</a:t>
            </a:r>
            <a:r>
              <a:rPr lang="en-US" altLang="zh-CN" dirty="0" smtClean="0"/>
              <a:t>erformance</a:t>
            </a:r>
            <a:endParaRPr lang="zh-CN" altLang="en-US" dirty="0"/>
          </a:p>
        </p:txBody>
      </p:sp>
      <p:pic>
        <p:nvPicPr>
          <p:cNvPr id="5" name="Picture 4"/>
          <p:cNvPicPr>
            <a:picLocks noChangeAspect="1"/>
          </p:cNvPicPr>
          <p:nvPr/>
        </p:nvPicPr>
        <p:blipFill>
          <a:blip r:embed="rId2"/>
          <a:stretch>
            <a:fillRect/>
          </a:stretch>
        </p:blipFill>
        <p:spPr>
          <a:xfrm>
            <a:off x="8256113" y="0"/>
            <a:ext cx="861373" cy="891521"/>
          </a:xfrm>
          <a:prstGeom prst="rect">
            <a:avLst/>
          </a:prstGeom>
        </p:spPr>
      </p:pic>
      <p:pic>
        <p:nvPicPr>
          <p:cNvPr id="8" name="Content Placeholder 7"/>
          <p:cNvPicPr>
            <a:picLocks noGrp="1" noChangeAspect="1"/>
          </p:cNvPicPr>
          <p:nvPr>
            <p:ph idx="1"/>
          </p:nvPr>
        </p:nvPicPr>
        <p:blipFill>
          <a:blip r:embed="rId3"/>
          <a:srcRect l="-12021" r="-12021"/>
          <a:stretch>
            <a:fillRect/>
          </a:stretch>
        </p:blipFill>
        <p:spPr>
          <a:xfrm>
            <a:off x="-190203" y="1600200"/>
            <a:ext cx="9447092" cy="4901575"/>
          </a:xfrm>
        </p:spPr>
      </p:pic>
    </p:spTree>
    <p:extLst>
      <p:ext uri="{BB962C8B-B14F-4D97-AF65-F5344CB8AC3E}">
        <p14:creationId xmlns:p14="http://schemas.microsoft.com/office/powerpoint/2010/main" val="212115197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244" y="323498"/>
            <a:ext cx="8229600" cy="1143000"/>
          </a:xfrm>
        </p:spPr>
        <p:txBody>
          <a:bodyPr/>
          <a:lstStyle/>
          <a:p>
            <a:r>
              <a:rPr lang="en-US" altLang="zh-CN" dirty="0" smtClean="0"/>
              <a:t>5 </a:t>
            </a:r>
            <a:r>
              <a:rPr lang="en-US" altLang="zh-CN" dirty="0"/>
              <a:t>Y</a:t>
            </a:r>
            <a:r>
              <a:rPr lang="en-US" altLang="zh-CN" dirty="0" smtClean="0"/>
              <a:t>ear </a:t>
            </a:r>
            <a:r>
              <a:rPr lang="en-US" altLang="zh-CN" dirty="0"/>
              <a:t>P</a:t>
            </a:r>
            <a:r>
              <a:rPr lang="en-US" altLang="zh-CN" dirty="0" smtClean="0"/>
              <a:t>erformance</a:t>
            </a:r>
            <a:endParaRPr lang="zh-CN" altLang="en-US" dirty="0"/>
          </a:p>
        </p:txBody>
      </p:sp>
      <p:pic>
        <p:nvPicPr>
          <p:cNvPr id="5" name="Picture 4"/>
          <p:cNvPicPr>
            <a:picLocks noChangeAspect="1"/>
          </p:cNvPicPr>
          <p:nvPr/>
        </p:nvPicPr>
        <p:blipFill>
          <a:blip r:embed="rId2"/>
          <a:stretch>
            <a:fillRect/>
          </a:stretch>
        </p:blipFill>
        <p:spPr>
          <a:xfrm>
            <a:off x="8256113" y="0"/>
            <a:ext cx="861373" cy="891521"/>
          </a:xfrm>
          <a:prstGeom prst="rect">
            <a:avLst/>
          </a:prstGeom>
        </p:spPr>
      </p:pic>
      <p:pic>
        <p:nvPicPr>
          <p:cNvPr id="7" name="Picture 6"/>
          <p:cNvPicPr>
            <a:picLocks noChangeAspect="1"/>
          </p:cNvPicPr>
          <p:nvPr/>
        </p:nvPicPr>
        <p:blipFill>
          <a:blip r:embed="rId3"/>
          <a:stretch>
            <a:fillRect/>
          </a:stretch>
        </p:blipFill>
        <p:spPr>
          <a:xfrm>
            <a:off x="881945" y="1347611"/>
            <a:ext cx="7240411" cy="4987317"/>
          </a:xfrm>
          <a:prstGeom prst="rect">
            <a:avLst/>
          </a:prstGeom>
        </p:spPr>
      </p:pic>
    </p:spTree>
    <p:extLst>
      <p:ext uri="{BB962C8B-B14F-4D97-AF65-F5344CB8AC3E}">
        <p14:creationId xmlns:p14="http://schemas.microsoft.com/office/powerpoint/2010/main" val="103888490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smtClean="0"/>
              <a:t>1 Year Stock Comparison</a:t>
            </a:r>
            <a:endParaRPr lang="en-US" dirty="0"/>
          </a:p>
        </p:txBody>
      </p:sp>
      <p:pic>
        <p:nvPicPr>
          <p:cNvPr id="5" name="Picture 4"/>
          <p:cNvPicPr>
            <a:picLocks noChangeAspect="1"/>
          </p:cNvPicPr>
          <p:nvPr/>
        </p:nvPicPr>
        <p:blipFill>
          <a:blip r:embed="rId2"/>
          <a:stretch>
            <a:fillRect/>
          </a:stretch>
        </p:blipFill>
        <p:spPr>
          <a:xfrm>
            <a:off x="8256113" y="0"/>
            <a:ext cx="861373" cy="891521"/>
          </a:xfrm>
          <a:prstGeom prst="rect">
            <a:avLst/>
          </a:prstGeom>
        </p:spPr>
      </p:pic>
      <p:pic>
        <p:nvPicPr>
          <p:cNvPr id="7" name="Picture 6"/>
          <p:cNvPicPr>
            <a:picLocks noChangeAspect="1"/>
          </p:cNvPicPr>
          <p:nvPr/>
        </p:nvPicPr>
        <p:blipFill>
          <a:blip r:embed="rId3"/>
          <a:stretch>
            <a:fillRect/>
          </a:stretch>
        </p:blipFill>
        <p:spPr>
          <a:xfrm>
            <a:off x="1247421" y="1417638"/>
            <a:ext cx="7120467" cy="5260473"/>
          </a:xfrm>
          <a:prstGeom prst="rect">
            <a:avLst/>
          </a:prstGeom>
        </p:spPr>
      </p:pic>
    </p:spTree>
    <p:extLst>
      <p:ext uri="{BB962C8B-B14F-4D97-AF65-F5344CB8AC3E}">
        <p14:creationId xmlns:p14="http://schemas.microsoft.com/office/powerpoint/2010/main" val="10195451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1215</TotalTime>
  <Words>4123</Words>
  <Application>Microsoft Office PowerPoint</Application>
  <PresentationFormat>On-screen Show (4:3)</PresentationFormat>
  <Paragraphs>759</Paragraphs>
  <Slides>222</Slides>
  <Notes>60</Notes>
  <HiddenSlides>7</HiddenSlides>
  <MMClips>0</MMClips>
  <ScaleCrop>false</ScaleCrop>
  <HeadingPairs>
    <vt:vector size="4" baseType="variant">
      <vt:variant>
        <vt:lpstr>Theme</vt:lpstr>
      </vt:variant>
      <vt:variant>
        <vt:i4>2</vt:i4>
      </vt:variant>
      <vt:variant>
        <vt:lpstr>Slide Titles</vt:lpstr>
      </vt:variant>
      <vt:variant>
        <vt:i4>222</vt:i4>
      </vt:variant>
    </vt:vector>
  </HeadingPairs>
  <TitlesOfParts>
    <vt:vector size="224" baseType="lpstr">
      <vt:lpstr>Office Theme</vt:lpstr>
      <vt:lpstr>1_Office Theme</vt:lpstr>
      <vt:lpstr>PowerPoint Presentation</vt:lpstr>
      <vt:lpstr>Agenda</vt:lpstr>
      <vt:lpstr>Hong Kong Background</vt:lpstr>
      <vt:lpstr>Factors which Affect HK Properties Market</vt:lpstr>
      <vt:lpstr>Hong Kong Background</vt:lpstr>
      <vt:lpstr>PowerPoint Presentation</vt:lpstr>
      <vt:lpstr>PowerPoint Presentation</vt:lpstr>
      <vt:lpstr>Political Factors</vt:lpstr>
      <vt:lpstr>Political Factors</vt:lpstr>
      <vt:lpstr>Economic Factors</vt:lpstr>
      <vt:lpstr>Economic Factors</vt:lpstr>
      <vt:lpstr>Economic Factors</vt:lpstr>
      <vt:lpstr>CHINA</vt:lpstr>
      <vt:lpstr>Mainland Overview</vt:lpstr>
      <vt:lpstr>Mainland Overview</vt:lpstr>
      <vt:lpstr>Mainland Overview</vt:lpstr>
      <vt:lpstr>Mainland Overview</vt:lpstr>
      <vt:lpstr>Mainland Overview</vt:lpstr>
      <vt:lpstr>Mainland Overview</vt:lpstr>
      <vt:lpstr>Mainland Overview</vt:lpstr>
      <vt:lpstr>Mainland Overview</vt:lpstr>
      <vt:lpstr>Mainland Overview</vt:lpstr>
      <vt:lpstr>Mainland Overview</vt:lpstr>
      <vt:lpstr>Mainland Overview</vt:lpstr>
      <vt:lpstr>Mainland Overview</vt:lpstr>
      <vt:lpstr>Factors which Affect China Properties Market</vt:lpstr>
      <vt:lpstr>Price Indices for HK Property Market</vt:lpstr>
      <vt:lpstr>Rental Indices for HK Property Market</vt:lpstr>
      <vt:lpstr>Completions, Take-up, and Vacancy</vt:lpstr>
      <vt:lpstr>Completions, Take-up, and Vacancy</vt:lpstr>
      <vt:lpstr>Centa-City Leading Sub-index</vt:lpstr>
      <vt:lpstr>Price Factors</vt:lpstr>
      <vt:lpstr>PowerPoint Presentation</vt:lpstr>
      <vt:lpstr>PowerPoint Presentation</vt:lpstr>
      <vt:lpstr>Industry Analysis</vt:lpstr>
      <vt:lpstr>Industry Analysis</vt:lpstr>
      <vt:lpstr>Industry Analysis</vt:lpstr>
      <vt:lpstr>Industry Analysis</vt:lpstr>
      <vt:lpstr>Industry Analysis</vt:lpstr>
      <vt:lpstr>Benchmark – HS Properties Index</vt:lpstr>
      <vt:lpstr>HS Properties Index Composition</vt:lpstr>
      <vt:lpstr>Five Year Chart</vt:lpstr>
      <vt:lpstr>PowerPoint Presentation</vt:lpstr>
      <vt:lpstr>PowerPoint Presentation</vt:lpstr>
      <vt:lpstr>Last Trading Day Performance</vt:lpstr>
      <vt:lpstr>One Year Stock</vt:lpstr>
      <vt:lpstr>Five Year Stock</vt:lpstr>
      <vt:lpstr>One Year Comparison</vt:lpstr>
      <vt:lpstr>Five Year Comparison</vt:lpstr>
      <vt:lpstr>Corporate Profile</vt:lpstr>
      <vt:lpstr>Basic Facts</vt:lpstr>
      <vt:lpstr>Founders</vt:lpstr>
      <vt:lpstr>Business Structure</vt:lpstr>
      <vt:lpstr>Property Sales</vt:lpstr>
      <vt:lpstr>Rental Income</vt:lpstr>
      <vt:lpstr>PowerPoint Presentation</vt:lpstr>
      <vt:lpstr>HONG KONG</vt:lpstr>
      <vt:lpstr>PowerPoint Presentation</vt:lpstr>
      <vt:lpstr>Composition</vt:lpstr>
      <vt:lpstr>PowerPoint Presentation</vt:lpstr>
      <vt:lpstr>PowerPoint Presentation</vt:lpstr>
      <vt:lpstr>PowerPoint Presentation</vt:lpstr>
      <vt:lpstr>PowerPoint Presentation</vt:lpstr>
      <vt:lpstr>PowerPoint Presentation</vt:lpstr>
      <vt:lpstr>Mainland China</vt:lpstr>
      <vt:lpstr>PowerPoint Presentation</vt:lpstr>
      <vt:lpstr>Composition</vt:lpstr>
      <vt:lpstr>PowerPoint Presentation</vt:lpstr>
      <vt:lpstr>PowerPoint Presentation</vt:lpstr>
      <vt:lpstr>Management</vt:lpstr>
      <vt:lpstr>Governance</vt:lpstr>
      <vt:lpstr>Governance Structure</vt:lpstr>
      <vt:lpstr>PowerPoint Presentation</vt:lpstr>
      <vt:lpstr>Directors’ Profile</vt:lpstr>
      <vt:lpstr>Directors’ Profile (Cont’)</vt:lpstr>
      <vt:lpstr>Directors’ Profile (Cont’)</vt:lpstr>
      <vt:lpstr>Directors’ Profile (Cont’)</vt:lpstr>
      <vt:lpstr>Compensation</vt:lpstr>
      <vt:lpstr>PowerPoint Presentation</vt:lpstr>
      <vt:lpstr>Earnings and Dividends per Share</vt:lpstr>
      <vt:lpstr>Other Important Numbers</vt:lpstr>
      <vt:lpstr>PowerPoint Presentation</vt:lpstr>
      <vt:lpstr>5 Year Summary</vt:lpstr>
      <vt:lpstr>2011 Interim Balance Sheet</vt:lpstr>
      <vt:lpstr>PowerPoint Presentation</vt:lpstr>
      <vt:lpstr>2011 Interim Income Statement</vt:lpstr>
      <vt:lpstr>PowerPoint Presentation</vt:lpstr>
      <vt:lpstr>2011 Interim Comprehensive Income</vt:lpstr>
      <vt:lpstr>PowerPoint Presentation</vt:lpstr>
      <vt:lpstr>PowerPoint Presentation</vt:lpstr>
      <vt:lpstr>PowerPoint Presentation</vt:lpstr>
      <vt:lpstr>Evaluation</vt:lpstr>
      <vt:lpstr>Recommendation</vt:lpstr>
      <vt:lpstr>Rationale</vt:lpstr>
      <vt:lpstr>PowerPoint Presentation</vt:lpstr>
      <vt:lpstr>Last trading day Performance</vt:lpstr>
      <vt:lpstr>1 Year Performance</vt:lpstr>
      <vt:lpstr>5 Year Performance</vt:lpstr>
      <vt:lpstr>1 Year Stock Comparison</vt:lpstr>
      <vt:lpstr>5 Year Stock Comparison</vt:lpstr>
      <vt:lpstr>Subsidiaries Stock Performance</vt:lpstr>
      <vt:lpstr>PowerPoint Presentation</vt:lpstr>
      <vt:lpstr>Company Profile</vt:lpstr>
      <vt:lpstr>Business Segments</vt:lpstr>
      <vt:lpstr>PowerPoint Presentation</vt:lpstr>
      <vt:lpstr>Group Structure</vt:lpstr>
      <vt:lpstr>PowerPoint Presentation</vt:lpstr>
      <vt:lpstr>PowerPoint Presentation</vt:lpstr>
      <vt:lpstr>Location Map of New Projects Pending Sale/ Pre-sale in Hong Kong for 2H 2011 &amp; 1H 2012  </vt:lpstr>
      <vt:lpstr>PowerPoint Presentation</vt:lpstr>
      <vt:lpstr>PowerPoint Presentation</vt:lpstr>
      <vt:lpstr>Property Sales Program</vt:lpstr>
      <vt:lpstr>PowerPoint Presentation</vt:lpstr>
      <vt:lpstr>PowerPoint Presentation</vt:lpstr>
      <vt:lpstr>PowerPoint Presentation</vt:lpstr>
      <vt:lpstr>PowerPoint Presentation</vt:lpstr>
      <vt:lpstr>Business in Mainland China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5 Year Financial Comparison</vt:lpstr>
      <vt:lpstr>PowerPoint Presentation</vt:lpstr>
      <vt:lpstr>PowerPoint Presentation</vt:lpstr>
      <vt:lpstr>Board of Director</vt:lpstr>
      <vt:lpstr>Organizational Structure</vt:lpstr>
      <vt:lpstr>Disclosure of Interest- Long Positions in Shares </vt:lpstr>
      <vt:lpstr>      Management Team</vt:lpstr>
      <vt:lpstr>Board of Directors</vt:lpstr>
      <vt:lpstr>Board of Directors</vt:lpstr>
      <vt:lpstr>      Board of Directors</vt:lpstr>
      <vt:lpstr>Directors Compensation</vt:lpstr>
      <vt:lpstr>PowerPoint Presentation</vt:lpstr>
      <vt:lpstr>2011 Interim Balance Sheet</vt:lpstr>
      <vt:lpstr>2011 Interim Balance Sheet (Cont.)</vt:lpstr>
      <vt:lpstr>PowerPoint Presentation</vt:lpstr>
      <vt:lpstr>PowerPoint Presentation</vt:lpstr>
      <vt:lpstr>2011 Interim Income Statement </vt:lpstr>
      <vt:lpstr>PowerPoint Presentation</vt:lpstr>
      <vt:lpstr>Interim Condensed Cash Flow Statement </vt:lpstr>
      <vt:lpstr>PowerPoint Presentation</vt:lpstr>
      <vt:lpstr>Annual Consolidate Cash Flow Statement</vt:lpstr>
      <vt:lpstr>Annual Consolidate Cash Flow Statement</vt:lpstr>
      <vt:lpstr>Note 10: Segment Reporting</vt:lpstr>
      <vt:lpstr>Note 10:Segmentreporting  (Continue) </vt:lpstr>
      <vt:lpstr>Note 11 :Fix Assets</vt:lpstr>
      <vt:lpstr>Note 11 :Fix Assets</vt:lpstr>
      <vt:lpstr>Note 12 :Derivative financial instruments </vt:lpstr>
      <vt:lpstr>Financial Resources and Liquidity Analysis</vt:lpstr>
      <vt:lpstr>Financial Resources and Liquidity Analysis</vt:lpstr>
      <vt:lpstr>EVALUATION</vt:lpstr>
      <vt:lpstr>Income Statement Evolution</vt:lpstr>
      <vt:lpstr>Income Statement Evolution</vt:lpstr>
      <vt:lpstr>Finances – Leverage Forecast</vt:lpstr>
      <vt:lpstr>Finances – Leverage Forecast</vt:lpstr>
      <vt:lpstr>Balance Sheet Forecast</vt:lpstr>
      <vt:lpstr>EPS &amp; Dividend Forecast</vt:lpstr>
      <vt:lpstr>RECOMENDATION</vt:lpstr>
      <vt:lpstr>Cheung Kong (Holdings) Limited</vt:lpstr>
      <vt:lpstr>PowerPoint Presentation</vt:lpstr>
      <vt:lpstr>Last Trading Day Performance</vt:lpstr>
      <vt:lpstr>One Year Performance</vt:lpstr>
      <vt:lpstr>Five Year Performance</vt:lpstr>
      <vt:lpstr>One Year Comparison</vt:lpstr>
      <vt:lpstr>Five Year Comparison</vt:lpstr>
      <vt:lpstr>Corporate Profile</vt:lpstr>
      <vt:lpstr>Cheung Kong Holdings</vt:lpstr>
      <vt:lpstr>Cheung Kong Holdings</vt:lpstr>
      <vt:lpstr>Cheung Kong Holdings</vt:lpstr>
      <vt:lpstr>Group Structure</vt:lpstr>
      <vt:lpstr>Market Capitalization</vt:lpstr>
      <vt:lpstr>Market Capitalization</vt:lpstr>
      <vt:lpstr>Market Capitalization</vt:lpstr>
      <vt:lpstr>Market Capitalization</vt:lpstr>
      <vt:lpstr>Market Capitalization</vt:lpstr>
      <vt:lpstr>Market Capitalization</vt:lpstr>
      <vt:lpstr>Market Capitalization</vt:lpstr>
      <vt:lpstr>Market Capitalization</vt:lpstr>
      <vt:lpstr>Land Bank</vt:lpstr>
      <vt:lpstr>Land Bank – Hong Kong</vt:lpstr>
      <vt:lpstr>PowerPoint Presentation</vt:lpstr>
      <vt:lpstr>Land Bank – China</vt:lpstr>
      <vt:lpstr>Land Bank – China</vt:lpstr>
      <vt:lpstr>PowerPoint Presentation</vt:lpstr>
      <vt:lpstr>Land Bank – Overseas</vt:lpstr>
      <vt:lpstr>Property Sales</vt:lpstr>
      <vt:lpstr>PowerPoint Presentation</vt:lpstr>
      <vt:lpstr>PowerPoint Presentation</vt:lpstr>
      <vt:lpstr>PowerPoint Presentation</vt:lpstr>
      <vt:lpstr>PowerPoint Presentation</vt:lpstr>
      <vt:lpstr>PowerPoint Presentation</vt:lpstr>
      <vt:lpstr>PowerPoint Presentation</vt:lpstr>
      <vt:lpstr>Management</vt:lpstr>
      <vt:lpstr>Management Structure</vt:lpstr>
      <vt:lpstr>Disclosure of Interest</vt:lpstr>
      <vt:lpstr>Li Ka Shing</vt:lpstr>
      <vt:lpstr>Li Tzar Kuoi, Victor</vt:lpstr>
      <vt:lpstr>Kam Hing Lam</vt:lpstr>
      <vt:lpstr>Board of Directors</vt:lpstr>
      <vt:lpstr>Board of Directors</vt:lpstr>
      <vt:lpstr>Financial Statement Analysis</vt:lpstr>
      <vt:lpstr> 10 Year Financial Summary</vt:lpstr>
      <vt:lpstr> 10 Year Financial Summary</vt:lpstr>
      <vt:lpstr>Financial Highlights</vt:lpstr>
      <vt:lpstr>Annual Report 2010</vt:lpstr>
      <vt:lpstr>Annual Report 2010</vt:lpstr>
      <vt:lpstr>Revenue</vt:lpstr>
      <vt:lpstr>(2011 Interim) Consolidated Statement of Financial Position</vt:lpstr>
      <vt:lpstr>(2010 Annual) Consolidated Statement of Financial Position</vt:lpstr>
      <vt:lpstr>(2011 Interim) Consolidated Income Statement</vt:lpstr>
      <vt:lpstr>Turnover and Contribution (HK)</vt:lpstr>
      <vt:lpstr>Turnover and Contribution (Mainland and Overseas)</vt:lpstr>
      <vt:lpstr>(2010 Annual) Consolidated Income Statement</vt:lpstr>
      <vt:lpstr>(2011 Interim) Condensed Consolidated Statement of Cash Flows</vt:lpstr>
      <vt:lpstr>(2010 Annual) Consolidated Statement of Cash Flows</vt:lpstr>
      <vt:lpstr>Recommendation</vt:lpstr>
      <vt:lpstr>Recommendation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Hong Kong Properties</dc:title>
  <dc:creator>SUNNY</dc:creator>
  <cp:lastModifiedBy>gp</cp:lastModifiedBy>
  <cp:revision>70</cp:revision>
  <dcterms:created xsi:type="dcterms:W3CDTF">2006-08-16T00:00:00Z</dcterms:created>
  <dcterms:modified xsi:type="dcterms:W3CDTF">2012-03-29T00:25:59Z</dcterms:modified>
</cp:coreProperties>
</file>