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93"/>
  </p:notesMasterIdLst>
  <p:handoutMasterIdLst>
    <p:handoutMasterId r:id="rId194"/>
  </p:handoutMasterIdLst>
  <p:sldIdLst>
    <p:sldId id="256" r:id="rId3"/>
    <p:sldId id="460" r:id="rId4"/>
    <p:sldId id="269" r:id="rId5"/>
    <p:sldId id="267" r:id="rId6"/>
    <p:sldId id="270" r:id="rId7"/>
    <p:sldId id="564" r:id="rId8"/>
    <p:sldId id="272" r:id="rId9"/>
    <p:sldId id="273" r:id="rId10"/>
    <p:sldId id="510" r:id="rId11"/>
    <p:sldId id="286" r:id="rId12"/>
    <p:sldId id="563" r:id="rId13"/>
    <p:sldId id="275" r:id="rId14"/>
    <p:sldId id="276" r:id="rId15"/>
    <p:sldId id="277" r:id="rId16"/>
    <p:sldId id="278" r:id="rId17"/>
    <p:sldId id="279" r:id="rId18"/>
    <p:sldId id="281" r:id="rId19"/>
    <p:sldId id="283" r:id="rId20"/>
    <p:sldId id="285" r:id="rId21"/>
    <p:sldId id="284" r:id="rId22"/>
    <p:sldId id="287" r:id="rId23"/>
    <p:sldId id="565" r:id="rId24"/>
    <p:sldId id="290" r:id="rId25"/>
    <p:sldId id="292" r:id="rId26"/>
    <p:sldId id="293" r:id="rId27"/>
    <p:sldId id="294" r:id="rId28"/>
    <p:sldId id="282" r:id="rId29"/>
    <p:sldId id="296" r:id="rId30"/>
    <p:sldId id="295" r:id="rId31"/>
    <p:sldId id="298" r:id="rId32"/>
    <p:sldId id="299" r:id="rId33"/>
    <p:sldId id="300" r:id="rId34"/>
    <p:sldId id="301" r:id="rId35"/>
    <p:sldId id="302" r:id="rId36"/>
    <p:sldId id="303" r:id="rId37"/>
    <p:sldId id="566" r:id="rId38"/>
    <p:sldId id="304" r:id="rId39"/>
    <p:sldId id="305" r:id="rId40"/>
    <p:sldId id="306" r:id="rId41"/>
    <p:sldId id="307" r:id="rId42"/>
    <p:sldId id="443" r:id="rId43"/>
    <p:sldId id="568" r:id="rId44"/>
    <p:sldId id="446" r:id="rId45"/>
    <p:sldId id="445" r:id="rId46"/>
    <p:sldId id="447" r:id="rId47"/>
    <p:sldId id="354" r:id="rId48"/>
    <p:sldId id="309" r:id="rId49"/>
    <p:sldId id="313" r:id="rId50"/>
    <p:sldId id="311" r:id="rId51"/>
    <p:sldId id="312" r:id="rId52"/>
    <p:sldId id="315" r:id="rId53"/>
    <p:sldId id="316" r:id="rId54"/>
    <p:sldId id="317" r:id="rId55"/>
    <p:sldId id="318" r:id="rId56"/>
    <p:sldId id="30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456" r:id="rId65"/>
    <p:sldId id="458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27" r:id="rId74"/>
    <p:sldId id="335" r:id="rId75"/>
    <p:sldId id="336" r:id="rId76"/>
    <p:sldId id="337" r:id="rId77"/>
    <p:sldId id="509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98" r:id="rId94"/>
    <p:sldId id="397" r:id="rId95"/>
    <p:sldId id="399" r:id="rId96"/>
    <p:sldId id="400" r:id="rId97"/>
    <p:sldId id="401" r:id="rId98"/>
    <p:sldId id="402" r:id="rId99"/>
    <p:sldId id="403" r:id="rId100"/>
    <p:sldId id="404" r:id="rId101"/>
    <p:sldId id="405" r:id="rId102"/>
    <p:sldId id="406" r:id="rId103"/>
    <p:sldId id="407" r:id="rId104"/>
    <p:sldId id="408" r:id="rId105"/>
    <p:sldId id="409" r:id="rId106"/>
    <p:sldId id="412" r:id="rId107"/>
    <p:sldId id="413" r:id="rId108"/>
    <p:sldId id="414" r:id="rId109"/>
    <p:sldId id="455" r:id="rId110"/>
    <p:sldId id="415" r:id="rId111"/>
    <p:sldId id="416" r:id="rId112"/>
    <p:sldId id="417" r:id="rId113"/>
    <p:sldId id="457" r:id="rId114"/>
    <p:sldId id="418" r:id="rId115"/>
    <p:sldId id="419" r:id="rId116"/>
    <p:sldId id="420" r:id="rId117"/>
    <p:sldId id="421" r:id="rId118"/>
    <p:sldId id="410" r:id="rId119"/>
    <p:sldId id="425" r:id="rId120"/>
    <p:sldId id="422" r:id="rId121"/>
    <p:sldId id="427" r:id="rId122"/>
    <p:sldId id="423" r:id="rId123"/>
    <p:sldId id="424" r:id="rId124"/>
    <p:sldId id="429" r:id="rId125"/>
    <p:sldId id="430" r:id="rId126"/>
    <p:sldId id="426" r:id="rId127"/>
    <p:sldId id="428" r:id="rId128"/>
    <p:sldId id="562" r:id="rId129"/>
    <p:sldId id="454" r:id="rId130"/>
    <p:sldId id="453" r:id="rId131"/>
    <p:sldId id="448" r:id="rId132"/>
    <p:sldId id="431" r:id="rId133"/>
    <p:sldId id="432" r:id="rId134"/>
    <p:sldId id="433" r:id="rId135"/>
    <p:sldId id="434" r:id="rId136"/>
    <p:sldId id="435" r:id="rId137"/>
    <p:sldId id="436" r:id="rId138"/>
    <p:sldId id="437" r:id="rId139"/>
    <p:sldId id="438" r:id="rId140"/>
    <p:sldId id="439" r:id="rId141"/>
    <p:sldId id="442" r:id="rId142"/>
    <p:sldId id="511" r:id="rId143"/>
    <p:sldId id="512" r:id="rId144"/>
    <p:sldId id="567" r:id="rId145"/>
    <p:sldId id="514" r:id="rId146"/>
    <p:sldId id="515" r:id="rId147"/>
    <p:sldId id="516" r:id="rId148"/>
    <p:sldId id="517" r:id="rId149"/>
    <p:sldId id="518" r:id="rId150"/>
    <p:sldId id="519" r:id="rId151"/>
    <p:sldId id="520" r:id="rId152"/>
    <p:sldId id="521" r:id="rId153"/>
    <p:sldId id="522" r:id="rId154"/>
    <p:sldId id="523" r:id="rId155"/>
    <p:sldId id="524" r:id="rId156"/>
    <p:sldId id="525" r:id="rId157"/>
    <p:sldId id="526" r:id="rId158"/>
    <p:sldId id="527" r:id="rId159"/>
    <p:sldId id="528" r:id="rId160"/>
    <p:sldId id="529" r:id="rId161"/>
    <p:sldId id="530" r:id="rId162"/>
    <p:sldId id="531" r:id="rId163"/>
    <p:sldId id="532" r:id="rId164"/>
    <p:sldId id="533" r:id="rId165"/>
    <p:sldId id="534" r:id="rId166"/>
    <p:sldId id="535" r:id="rId167"/>
    <p:sldId id="536" r:id="rId168"/>
    <p:sldId id="537" r:id="rId169"/>
    <p:sldId id="538" r:id="rId170"/>
    <p:sldId id="539" r:id="rId171"/>
    <p:sldId id="540" r:id="rId172"/>
    <p:sldId id="541" r:id="rId173"/>
    <p:sldId id="542" r:id="rId174"/>
    <p:sldId id="543" r:id="rId175"/>
    <p:sldId id="544" r:id="rId176"/>
    <p:sldId id="545" r:id="rId177"/>
    <p:sldId id="546" r:id="rId178"/>
    <p:sldId id="547" r:id="rId179"/>
    <p:sldId id="548" r:id="rId180"/>
    <p:sldId id="549" r:id="rId181"/>
    <p:sldId id="550" r:id="rId182"/>
    <p:sldId id="551" r:id="rId183"/>
    <p:sldId id="553" r:id="rId184"/>
    <p:sldId id="554" r:id="rId185"/>
    <p:sldId id="555" r:id="rId186"/>
    <p:sldId id="556" r:id="rId187"/>
    <p:sldId id="557" r:id="rId188"/>
    <p:sldId id="558" r:id="rId189"/>
    <p:sldId id="559" r:id="rId190"/>
    <p:sldId id="560" r:id="rId191"/>
    <p:sldId id="561" r:id="rId1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A50DBF-E38E-4A2D-8108-F36E33EE68EA}">
          <p14:sldIdLst>
            <p14:sldId id="256"/>
            <p14:sldId id="460"/>
            <p14:sldId id="269"/>
            <p14:sldId id="267"/>
            <p14:sldId id="270"/>
            <p14:sldId id="564"/>
            <p14:sldId id="272"/>
            <p14:sldId id="273"/>
            <p14:sldId id="510"/>
            <p14:sldId id="286"/>
            <p14:sldId id="563"/>
            <p14:sldId id="275"/>
            <p14:sldId id="276"/>
            <p14:sldId id="277"/>
            <p14:sldId id="278"/>
            <p14:sldId id="279"/>
            <p14:sldId id="281"/>
            <p14:sldId id="283"/>
            <p14:sldId id="285"/>
            <p14:sldId id="284"/>
            <p14:sldId id="287"/>
            <p14:sldId id="565"/>
            <p14:sldId id="290"/>
            <p14:sldId id="292"/>
            <p14:sldId id="293"/>
            <p14:sldId id="294"/>
            <p14:sldId id="282"/>
            <p14:sldId id="296"/>
            <p14:sldId id="295"/>
            <p14:sldId id="298"/>
            <p14:sldId id="299"/>
            <p14:sldId id="300"/>
            <p14:sldId id="301"/>
            <p14:sldId id="302"/>
            <p14:sldId id="303"/>
            <p14:sldId id="566"/>
            <p14:sldId id="304"/>
            <p14:sldId id="305"/>
            <p14:sldId id="306"/>
            <p14:sldId id="307"/>
            <p14:sldId id="443"/>
            <p14:sldId id="568"/>
            <p14:sldId id="446"/>
            <p14:sldId id="445"/>
            <p14:sldId id="447"/>
          </p14:sldIdLst>
        </p14:section>
        <p14:section name="Cheung Kong" id="{BB6F5579-CA7D-44EE-9209-D0E930234D5F}">
          <p14:sldIdLst>
            <p14:sldId id="354"/>
            <p14:sldId id="309"/>
            <p14:sldId id="313"/>
            <p14:sldId id="311"/>
            <p14:sldId id="312"/>
            <p14:sldId id="315"/>
            <p14:sldId id="316"/>
            <p14:sldId id="317"/>
            <p14:sldId id="318"/>
            <p14:sldId id="308"/>
            <p14:sldId id="319"/>
            <p14:sldId id="320"/>
            <p14:sldId id="321"/>
            <p14:sldId id="322"/>
            <p14:sldId id="323"/>
            <p14:sldId id="324"/>
            <p14:sldId id="325"/>
            <p14:sldId id="456"/>
            <p14:sldId id="458"/>
            <p14:sldId id="328"/>
            <p14:sldId id="329"/>
            <p14:sldId id="330"/>
            <p14:sldId id="331"/>
            <p14:sldId id="332"/>
            <p14:sldId id="333"/>
            <p14:sldId id="334"/>
            <p14:sldId id="327"/>
            <p14:sldId id="335"/>
            <p14:sldId id="336"/>
            <p14:sldId id="337"/>
            <p14:sldId id="509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</p14:sldIdLst>
        </p14:section>
        <p14:section name="Sun Hung Kai" id="{F496AB77-427A-4381-A6A1-94D52C1A9534}">
          <p14:sldIdLst>
            <p14:sldId id="398"/>
            <p14:sldId id="397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2"/>
            <p14:sldId id="413"/>
            <p14:sldId id="414"/>
            <p14:sldId id="455"/>
            <p14:sldId id="415"/>
            <p14:sldId id="416"/>
            <p14:sldId id="417"/>
            <p14:sldId id="457"/>
            <p14:sldId id="418"/>
            <p14:sldId id="419"/>
            <p14:sldId id="420"/>
            <p14:sldId id="421"/>
            <p14:sldId id="410"/>
            <p14:sldId id="425"/>
            <p14:sldId id="422"/>
            <p14:sldId id="427"/>
            <p14:sldId id="423"/>
            <p14:sldId id="424"/>
            <p14:sldId id="429"/>
            <p14:sldId id="430"/>
            <p14:sldId id="426"/>
            <p14:sldId id="428"/>
            <p14:sldId id="562"/>
            <p14:sldId id="454"/>
            <p14:sldId id="453"/>
            <p14:sldId id="448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2"/>
          </p14:sldIdLst>
        </p14:section>
        <p14:section name="Henderson" id="{BFDD75BF-A87F-4180-9009-10A5A28848BD}">
          <p14:sldIdLst>
            <p14:sldId id="511"/>
            <p14:sldId id="512"/>
            <p14:sldId id="567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1"/>
          </p14:sldIdLst>
        </p14:section>
      </p14:sectionLst>
    </p:ext>
    <p:ext uri="{EFAFB233-063F-42B5-8137-9DF3F51BA10A}">
      <p15:sldGuideLst xmlns:p15="http://schemas.microsoft.com/office/powerpoint/2012/main" xmlns="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37" autoAdjust="0"/>
  </p:normalViewPr>
  <p:slideViewPr>
    <p:cSldViewPr>
      <p:cViewPr varScale="1">
        <p:scale>
          <a:sx n="56" d="100"/>
          <a:sy n="56" d="100"/>
        </p:scale>
        <p:origin x="-96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9" d="100"/>
          <a:sy n="59" d="100"/>
        </p:scale>
        <p:origin x="250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5" Type="http://schemas.openxmlformats.org/officeDocument/2006/relationships/slide" Target="slides/slide173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96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theme" Target="theme/them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tableStyles" Target="tableStyles.xml"/><Relationship Id="rId172" Type="http://schemas.openxmlformats.org/officeDocument/2006/relationships/slide" Target="slides/slide170.xml"/><Relationship Id="rId193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presProps" Target="presProps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Turnover </a:t>
            </a:r>
            <a:r>
              <a:rPr lang="en-US" dirty="0" smtClean="0"/>
              <a:t>2011 </a:t>
            </a:r>
            <a:r>
              <a:rPr lang="en-US" dirty="0"/>
              <a:t>(in </a:t>
            </a:r>
            <a:r>
              <a:rPr lang="en-US" dirty="0" smtClean="0"/>
              <a:t>HKD millions</a:t>
            </a:r>
            <a:r>
              <a:rPr lang="en-US" dirty="0"/>
              <a:t>)</a:t>
            </a:r>
          </a:p>
        </c:rich>
      </c:tx>
      <c:layout>
        <c:manualLayout>
          <c:xMode val="edge"/>
          <c:yMode val="edge"/>
          <c:x val="0.247731192691823"/>
          <c:y val="0.9040491971123130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Turnover 2008/2009 (in millions)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Lbls>
            <c:dLbl>
              <c:idx val="1"/>
              <c:layout>
                <c:manualLayout>
                  <c:x val="1.532854175743505E-2"/>
                  <c:y val="-4.607766986273203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Sheet1!$B$1:$H$1</c:f>
              <c:strCache>
                <c:ptCount val="7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8024</c:v>
                </c:pt>
                <c:pt idx="1">
                  <c:v>1871</c:v>
                </c:pt>
                <c:pt idx="2">
                  <c:v>12</c:v>
                </c:pt>
                <c:pt idx="3">
                  <c:v>160</c:v>
                </c:pt>
                <c:pt idx="4">
                  <c:v>98</c:v>
                </c:pt>
                <c:pt idx="5">
                  <c:v>160</c:v>
                </c:pt>
                <c:pt idx="6">
                  <c:v>299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image" Target="../media/image8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image" Target="../media/image17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image" Target="../media/image18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E2D14F-0380-4FCB-9D6B-E35F31253B63}" type="doc">
      <dgm:prSet loTypeId="urn:microsoft.com/office/officeart/2005/8/layout/vProcess5" loCatId="process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7748975F-6EE6-4825-9559-7A3246B8935F}">
      <dgm:prSet phldrT="[文本]"/>
      <dgm:spPr/>
      <dgm:t>
        <a:bodyPr/>
        <a:lstStyle/>
        <a:p>
          <a:r>
            <a:rPr lang="en-US" altLang="zh-CN" dirty="0" smtClean="0">
              <a:latin typeface="Times New Roman" pitchFamily="18" charset="0"/>
              <a:cs typeface="Times New Roman" pitchFamily="18" charset="0"/>
            </a:rPr>
            <a:t>Overview of Hong Kong Market</a:t>
          </a:r>
          <a:endParaRPr lang="zh-CN" altLang="en-US" dirty="0">
            <a:latin typeface="Times New Roman" pitchFamily="18" charset="0"/>
            <a:cs typeface="Times New Roman" pitchFamily="18" charset="0"/>
          </a:endParaRPr>
        </a:p>
      </dgm:t>
    </dgm:pt>
    <dgm:pt modelId="{9B74E26E-4730-4335-8486-4C045F3A279D}" type="parTrans" cxnId="{4E0E7F22-DC21-4537-A799-5AE102804EC0}">
      <dgm:prSet/>
      <dgm:spPr/>
      <dgm:t>
        <a:bodyPr/>
        <a:lstStyle/>
        <a:p>
          <a:endParaRPr lang="zh-CN" altLang="en-US"/>
        </a:p>
      </dgm:t>
    </dgm:pt>
    <dgm:pt modelId="{77169280-BC61-4A68-9161-53A46F2D21F2}" type="sibTrans" cxnId="{4E0E7F22-DC21-4537-A799-5AE102804EC0}">
      <dgm:prSet/>
      <dgm:spPr/>
      <dgm:t>
        <a:bodyPr/>
        <a:lstStyle/>
        <a:p>
          <a:endParaRPr lang="zh-CN" altLang="en-US">
            <a:latin typeface="Times New Roman" pitchFamily="18" charset="0"/>
            <a:cs typeface="Times New Roman" pitchFamily="18" charset="0"/>
          </a:endParaRPr>
        </a:p>
      </dgm:t>
    </dgm:pt>
    <dgm:pt modelId="{FF79A135-7624-459C-856A-E26C90499238}">
      <dgm:prSet phldrT="[文本]"/>
      <dgm:spPr/>
      <dgm:t>
        <a:bodyPr/>
        <a:lstStyle/>
        <a:p>
          <a:r>
            <a:rPr lang="en-US" altLang="zh-CN" dirty="0" smtClean="0">
              <a:latin typeface="Times New Roman" pitchFamily="18" charset="0"/>
              <a:cs typeface="Times New Roman" pitchFamily="18" charset="0"/>
            </a:rPr>
            <a:t>Overview of Mainland China Market </a:t>
          </a:r>
          <a:endParaRPr lang="zh-CN" altLang="en-US" dirty="0">
            <a:latin typeface="Times New Roman" pitchFamily="18" charset="0"/>
            <a:cs typeface="Times New Roman" pitchFamily="18" charset="0"/>
          </a:endParaRPr>
        </a:p>
      </dgm:t>
    </dgm:pt>
    <dgm:pt modelId="{9CB88065-4211-4B9E-A51B-26CB76579578}" type="parTrans" cxnId="{7268C3F5-8A34-4CE2-B102-9AD4F80DDCB6}">
      <dgm:prSet/>
      <dgm:spPr/>
      <dgm:t>
        <a:bodyPr/>
        <a:lstStyle/>
        <a:p>
          <a:endParaRPr lang="zh-CN" altLang="en-US"/>
        </a:p>
      </dgm:t>
    </dgm:pt>
    <dgm:pt modelId="{51281EC5-0E28-48FA-9FA1-8F28ECCDC070}" type="sibTrans" cxnId="{7268C3F5-8A34-4CE2-B102-9AD4F80DDCB6}">
      <dgm:prSet/>
      <dgm:spPr/>
      <dgm:t>
        <a:bodyPr/>
        <a:lstStyle/>
        <a:p>
          <a:endParaRPr lang="zh-CN" altLang="en-US">
            <a:latin typeface="Times New Roman" pitchFamily="18" charset="0"/>
            <a:cs typeface="Times New Roman" pitchFamily="18" charset="0"/>
          </a:endParaRPr>
        </a:p>
      </dgm:t>
    </dgm:pt>
    <dgm:pt modelId="{47563B91-D921-4934-B49F-CADC5B0640B1}">
      <dgm:prSet phldrT="[文本]"/>
      <dgm:spPr/>
      <dgm:t>
        <a:bodyPr/>
        <a:lstStyle/>
        <a:p>
          <a:r>
            <a:rPr lang="en-US" altLang="zh-CN" dirty="0" smtClean="0">
              <a:latin typeface="Times New Roman" pitchFamily="18" charset="0"/>
              <a:cs typeface="Times New Roman" pitchFamily="18" charset="0"/>
            </a:rPr>
            <a:t>Cheung Kong Limited</a:t>
          </a:r>
        </a:p>
      </dgm:t>
    </dgm:pt>
    <dgm:pt modelId="{5503EC2A-63C2-4088-AA68-577EF712CD3E}" type="parTrans" cxnId="{CE50B243-8F04-432B-856C-0EA4315E2BC9}">
      <dgm:prSet/>
      <dgm:spPr/>
      <dgm:t>
        <a:bodyPr/>
        <a:lstStyle/>
        <a:p>
          <a:endParaRPr lang="zh-CN" altLang="en-US"/>
        </a:p>
      </dgm:t>
    </dgm:pt>
    <dgm:pt modelId="{0F9D6009-EF07-4875-BB86-9045E20DD904}" type="sibTrans" cxnId="{CE50B243-8F04-432B-856C-0EA4315E2BC9}">
      <dgm:prSet/>
      <dgm:spPr/>
      <dgm:t>
        <a:bodyPr/>
        <a:lstStyle/>
        <a:p>
          <a:endParaRPr lang="zh-CN" altLang="en-US">
            <a:latin typeface="Times New Roman" pitchFamily="18" charset="0"/>
            <a:cs typeface="Times New Roman" pitchFamily="18" charset="0"/>
          </a:endParaRPr>
        </a:p>
      </dgm:t>
    </dgm:pt>
    <dgm:pt modelId="{019CD39A-A3CF-4F9F-B21D-9637E9C7F982}">
      <dgm:prSet phldrT="[文本]"/>
      <dgm:spPr/>
      <dgm:t>
        <a:bodyPr/>
        <a:lstStyle/>
        <a:p>
          <a:r>
            <a:rPr lang="en-US" altLang="zh-CN" dirty="0" smtClean="0">
              <a:latin typeface="Times New Roman" pitchFamily="18" charset="0"/>
              <a:cs typeface="Times New Roman" pitchFamily="18" charset="0"/>
            </a:rPr>
            <a:t>Sun Hung Kai Properties</a:t>
          </a:r>
        </a:p>
      </dgm:t>
    </dgm:pt>
    <dgm:pt modelId="{35250CB6-026A-41B5-AB02-EA77627A7ADD}" type="parTrans" cxnId="{FAC0981D-4B90-4120-BEDC-C39DE91C9613}">
      <dgm:prSet/>
      <dgm:spPr/>
      <dgm:t>
        <a:bodyPr/>
        <a:lstStyle/>
        <a:p>
          <a:endParaRPr lang="zh-CN" altLang="en-US"/>
        </a:p>
      </dgm:t>
    </dgm:pt>
    <dgm:pt modelId="{BBE18A00-E356-44AE-AC28-7336BE077AD1}" type="sibTrans" cxnId="{FAC0981D-4B90-4120-BEDC-C39DE91C9613}">
      <dgm:prSet/>
      <dgm:spPr/>
      <dgm:t>
        <a:bodyPr/>
        <a:lstStyle/>
        <a:p>
          <a:endParaRPr lang="zh-CN" altLang="en-US">
            <a:latin typeface="Times New Roman" pitchFamily="18" charset="0"/>
            <a:cs typeface="Times New Roman" pitchFamily="18" charset="0"/>
          </a:endParaRPr>
        </a:p>
      </dgm:t>
    </dgm:pt>
    <dgm:pt modelId="{33865734-13F5-4088-85B6-54AECF3916EB}">
      <dgm:prSet phldrT="[文本]"/>
      <dgm:spPr/>
      <dgm:t>
        <a:bodyPr/>
        <a:lstStyle/>
        <a:p>
          <a:r>
            <a:rPr lang="en-US" altLang="zh-CN" dirty="0" smtClean="0">
              <a:latin typeface="Times New Roman" pitchFamily="18" charset="0"/>
              <a:cs typeface="Times New Roman" pitchFamily="18" charset="0"/>
            </a:rPr>
            <a:t>Henderson Land	Development </a:t>
          </a:r>
        </a:p>
      </dgm:t>
    </dgm:pt>
    <dgm:pt modelId="{359C2784-269B-45CC-B9A2-B4F979E1BE3E}" type="parTrans" cxnId="{2126BCC5-A08F-4401-BF09-078CC5FAE9CD}">
      <dgm:prSet/>
      <dgm:spPr/>
      <dgm:t>
        <a:bodyPr/>
        <a:lstStyle/>
        <a:p>
          <a:endParaRPr lang="zh-CN" altLang="en-US"/>
        </a:p>
      </dgm:t>
    </dgm:pt>
    <dgm:pt modelId="{D9DAB1A5-76AA-470D-97A3-41213BEAF63C}" type="sibTrans" cxnId="{2126BCC5-A08F-4401-BF09-078CC5FAE9CD}">
      <dgm:prSet/>
      <dgm:spPr/>
      <dgm:t>
        <a:bodyPr/>
        <a:lstStyle/>
        <a:p>
          <a:endParaRPr lang="zh-CN" altLang="en-US"/>
        </a:p>
      </dgm:t>
    </dgm:pt>
    <dgm:pt modelId="{11991A6A-9856-4055-A5E1-4A7BE325CD1B}" type="pres">
      <dgm:prSet presAssocID="{EFE2D14F-0380-4FCB-9D6B-E35F31253B6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FA8544-44A6-4419-B245-D6CFE8E3649C}" type="pres">
      <dgm:prSet presAssocID="{EFE2D14F-0380-4FCB-9D6B-E35F31253B63}" presName="dummyMaxCanvas" presStyleCnt="0">
        <dgm:presLayoutVars/>
      </dgm:prSet>
      <dgm:spPr/>
    </dgm:pt>
    <dgm:pt modelId="{4C714777-ABEC-4CCC-AA6E-CA856DA96841}" type="pres">
      <dgm:prSet presAssocID="{EFE2D14F-0380-4FCB-9D6B-E35F31253B63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D80E47-02E3-4080-9157-9DB4B2947961}" type="pres">
      <dgm:prSet presAssocID="{EFE2D14F-0380-4FCB-9D6B-E35F31253B63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C9A1AE-2711-4D7D-8D8E-726DEFD6FC4A}" type="pres">
      <dgm:prSet presAssocID="{EFE2D14F-0380-4FCB-9D6B-E35F31253B63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DF41E-A0A2-48FB-A7FE-65C1B466570D}" type="pres">
      <dgm:prSet presAssocID="{EFE2D14F-0380-4FCB-9D6B-E35F31253B63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73B488-345B-4BDB-9185-DC568769AD83}" type="pres">
      <dgm:prSet presAssocID="{EFE2D14F-0380-4FCB-9D6B-E35F31253B63}" presName="FiveNodes_5" presStyleLbl="node1" presStyleIdx="4" presStyleCnt="5" custLinFactNeighborX="-496" custLinFactNeighborY="149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AB32732-1F8F-4827-9651-BB6AF40E5B00}" type="pres">
      <dgm:prSet presAssocID="{EFE2D14F-0380-4FCB-9D6B-E35F31253B63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E681A0-3620-4602-B4FF-21F233711988}" type="pres">
      <dgm:prSet presAssocID="{EFE2D14F-0380-4FCB-9D6B-E35F31253B63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DE6BAB-41DD-493E-8527-9E56CCB075B6}" type="pres">
      <dgm:prSet presAssocID="{EFE2D14F-0380-4FCB-9D6B-E35F31253B63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1686C6-0B97-44E2-9599-0C879311A89E}" type="pres">
      <dgm:prSet presAssocID="{EFE2D14F-0380-4FCB-9D6B-E35F31253B63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FB37C-F37B-4A4E-8E8D-F7E57D1DAEC7}" type="pres">
      <dgm:prSet presAssocID="{EFE2D14F-0380-4FCB-9D6B-E35F31253B6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280E97-B34C-4D90-929C-5FA65BAD6DCF}" type="pres">
      <dgm:prSet presAssocID="{EFE2D14F-0380-4FCB-9D6B-E35F31253B6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40483E-9AFF-4437-836F-8415712BFC84}" type="pres">
      <dgm:prSet presAssocID="{EFE2D14F-0380-4FCB-9D6B-E35F31253B6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5DCA77-FDE5-4E1F-A078-3AE1BB5852FE}" type="pres">
      <dgm:prSet presAssocID="{EFE2D14F-0380-4FCB-9D6B-E35F31253B6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C2EA9D4-493B-4355-AC47-2BD3F5659C23}" type="pres">
      <dgm:prSet presAssocID="{EFE2D14F-0380-4FCB-9D6B-E35F31253B6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1EA9102-7363-48FF-A82F-D96AD248978E}" type="presOf" srcId="{EFE2D14F-0380-4FCB-9D6B-E35F31253B63}" destId="{11991A6A-9856-4055-A5E1-4A7BE325CD1B}" srcOrd="0" destOrd="0" presId="urn:microsoft.com/office/officeart/2005/8/layout/vProcess5"/>
    <dgm:cxn modelId="{7268C3F5-8A34-4CE2-B102-9AD4F80DDCB6}" srcId="{EFE2D14F-0380-4FCB-9D6B-E35F31253B63}" destId="{FF79A135-7624-459C-856A-E26C90499238}" srcOrd="1" destOrd="0" parTransId="{9CB88065-4211-4B9E-A51B-26CB76579578}" sibTransId="{51281EC5-0E28-48FA-9FA1-8F28ECCDC070}"/>
    <dgm:cxn modelId="{3A5F1582-8078-464A-918D-231698642E6E}" type="presOf" srcId="{019CD39A-A3CF-4F9F-B21D-9637E9C7F982}" destId="{F85DCA77-FDE5-4E1F-A078-3AE1BB5852FE}" srcOrd="1" destOrd="0" presId="urn:microsoft.com/office/officeart/2005/8/layout/vProcess5"/>
    <dgm:cxn modelId="{EC4D64C3-C92C-4001-987E-795D81367A19}" type="presOf" srcId="{7748975F-6EE6-4825-9559-7A3246B8935F}" destId="{4C714777-ABEC-4CCC-AA6E-CA856DA96841}" srcOrd="0" destOrd="0" presId="urn:microsoft.com/office/officeart/2005/8/layout/vProcess5"/>
    <dgm:cxn modelId="{A70F944C-7026-43CC-A5BA-3BC36815820E}" type="presOf" srcId="{33865734-13F5-4088-85B6-54AECF3916EB}" destId="{4C2EA9D4-493B-4355-AC47-2BD3F5659C23}" srcOrd="1" destOrd="0" presId="urn:microsoft.com/office/officeart/2005/8/layout/vProcess5"/>
    <dgm:cxn modelId="{6E075D90-AC92-4E82-8C3D-56D87908BF63}" type="presOf" srcId="{77169280-BC61-4A68-9161-53A46F2D21F2}" destId="{4AB32732-1F8F-4827-9651-BB6AF40E5B00}" srcOrd="0" destOrd="0" presId="urn:microsoft.com/office/officeart/2005/8/layout/vProcess5"/>
    <dgm:cxn modelId="{B1BE816A-0658-4393-971C-DCB760316170}" type="presOf" srcId="{0F9D6009-EF07-4875-BB86-9045E20DD904}" destId="{DBDE6BAB-41DD-493E-8527-9E56CCB075B6}" srcOrd="0" destOrd="0" presId="urn:microsoft.com/office/officeart/2005/8/layout/vProcess5"/>
    <dgm:cxn modelId="{2126BCC5-A08F-4401-BF09-078CC5FAE9CD}" srcId="{EFE2D14F-0380-4FCB-9D6B-E35F31253B63}" destId="{33865734-13F5-4088-85B6-54AECF3916EB}" srcOrd="4" destOrd="0" parTransId="{359C2784-269B-45CC-B9A2-B4F979E1BE3E}" sibTransId="{D9DAB1A5-76AA-470D-97A3-41213BEAF63C}"/>
    <dgm:cxn modelId="{50461979-032E-44A2-96C1-FA13D83A4352}" type="presOf" srcId="{47563B91-D921-4934-B49F-CADC5B0640B1}" destId="{F140483E-9AFF-4437-836F-8415712BFC84}" srcOrd="1" destOrd="0" presId="urn:microsoft.com/office/officeart/2005/8/layout/vProcess5"/>
    <dgm:cxn modelId="{CE50B243-8F04-432B-856C-0EA4315E2BC9}" srcId="{EFE2D14F-0380-4FCB-9D6B-E35F31253B63}" destId="{47563B91-D921-4934-B49F-CADC5B0640B1}" srcOrd="2" destOrd="0" parTransId="{5503EC2A-63C2-4088-AA68-577EF712CD3E}" sibTransId="{0F9D6009-EF07-4875-BB86-9045E20DD904}"/>
    <dgm:cxn modelId="{9EA8D050-B7ED-4F8B-8582-FA0258C55086}" type="presOf" srcId="{33865734-13F5-4088-85B6-54AECF3916EB}" destId="{9773B488-345B-4BDB-9185-DC568769AD83}" srcOrd="0" destOrd="0" presId="urn:microsoft.com/office/officeart/2005/8/layout/vProcess5"/>
    <dgm:cxn modelId="{4E0E7F22-DC21-4537-A799-5AE102804EC0}" srcId="{EFE2D14F-0380-4FCB-9D6B-E35F31253B63}" destId="{7748975F-6EE6-4825-9559-7A3246B8935F}" srcOrd="0" destOrd="0" parTransId="{9B74E26E-4730-4335-8486-4C045F3A279D}" sibTransId="{77169280-BC61-4A68-9161-53A46F2D21F2}"/>
    <dgm:cxn modelId="{66927A21-3A7C-4264-A617-48604C2BE086}" type="presOf" srcId="{7748975F-6EE6-4825-9559-7A3246B8935F}" destId="{509FB37C-F37B-4A4E-8E8D-F7E57D1DAEC7}" srcOrd="1" destOrd="0" presId="urn:microsoft.com/office/officeart/2005/8/layout/vProcess5"/>
    <dgm:cxn modelId="{6CA3F27F-43CF-43DE-BBE6-1635F02F9F98}" type="presOf" srcId="{FF79A135-7624-459C-856A-E26C90499238}" destId="{CE280E97-B34C-4D90-929C-5FA65BAD6DCF}" srcOrd="1" destOrd="0" presId="urn:microsoft.com/office/officeart/2005/8/layout/vProcess5"/>
    <dgm:cxn modelId="{B48238CF-CD1E-45E6-9123-1DD7DCF19560}" type="presOf" srcId="{BBE18A00-E356-44AE-AC28-7336BE077AD1}" destId="{E01686C6-0B97-44E2-9599-0C879311A89E}" srcOrd="0" destOrd="0" presId="urn:microsoft.com/office/officeart/2005/8/layout/vProcess5"/>
    <dgm:cxn modelId="{B338F30A-8C8C-488A-AD58-6A38BA101F4A}" type="presOf" srcId="{51281EC5-0E28-48FA-9FA1-8F28ECCDC070}" destId="{2DE681A0-3620-4602-B4FF-21F233711988}" srcOrd="0" destOrd="0" presId="urn:microsoft.com/office/officeart/2005/8/layout/vProcess5"/>
    <dgm:cxn modelId="{60F6CE68-799C-42DE-A5AC-BBA71B754BD0}" type="presOf" srcId="{47563B91-D921-4934-B49F-CADC5B0640B1}" destId="{B4C9A1AE-2711-4D7D-8D8E-726DEFD6FC4A}" srcOrd="0" destOrd="0" presId="urn:microsoft.com/office/officeart/2005/8/layout/vProcess5"/>
    <dgm:cxn modelId="{340203EE-7A3C-432B-9091-C74FE9BFA7E6}" type="presOf" srcId="{FF79A135-7624-459C-856A-E26C90499238}" destId="{84D80E47-02E3-4080-9157-9DB4B2947961}" srcOrd="0" destOrd="0" presId="urn:microsoft.com/office/officeart/2005/8/layout/vProcess5"/>
    <dgm:cxn modelId="{F74B4382-218A-4A26-B382-07304DA4A405}" type="presOf" srcId="{019CD39A-A3CF-4F9F-B21D-9637E9C7F982}" destId="{4D8DF41E-A0A2-48FB-A7FE-65C1B466570D}" srcOrd="0" destOrd="0" presId="urn:microsoft.com/office/officeart/2005/8/layout/vProcess5"/>
    <dgm:cxn modelId="{FAC0981D-4B90-4120-BEDC-C39DE91C9613}" srcId="{EFE2D14F-0380-4FCB-9D6B-E35F31253B63}" destId="{019CD39A-A3CF-4F9F-B21D-9637E9C7F982}" srcOrd="3" destOrd="0" parTransId="{35250CB6-026A-41B5-AB02-EA77627A7ADD}" sibTransId="{BBE18A00-E356-44AE-AC28-7336BE077AD1}"/>
    <dgm:cxn modelId="{49FF445A-E45A-477C-B069-EB47CFD35A08}" type="presParOf" srcId="{11991A6A-9856-4055-A5E1-4A7BE325CD1B}" destId="{1BFA8544-44A6-4419-B245-D6CFE8E3649C}" srcOrd="0" destOrd="0" presId="urn:microsoft.com/office/officeart/2005/8/layout/vProcess5"/>
    <dgm:cxn modelId="{E9830018-2958-4674-B3C6-B565ADD0D4C0}" type="presParOf" srcId="{11991A6A-9856-4055-A5E1-4A7BE325CD1B}" destId="{4C714777-ABEC-4CCC-AA6E-CA856DA96841}" srcOrd="1" destOrd="0" presId="urn:microsoft.com/office/officeart/2005/8/layout/vProcess5"/>
    <dgm:cxn modelId="{7B503CCD-D1D2-4CC5-B770-015C4B3DAB59}" type="presParOf" srcId="{11991A6A-9856-4055-A5E1-4A7BE325CD1B}" destId="{84D80E47-02E3-4080-9157-9DB4B2947961}" srcOrd="2" destOrd="0" presId="urn:microsoft.com/office/officeart/2005/8/layout/vProcess5"/>
    <dgm:cxn modelId="{330456F4-CEC6-4E97-A2CD-E5937C34E482}" type="presParOf" srcId="{11991A6A-9856-4055-A5E1-4A7BE325CD1B}" destId="{B4C9A1AE-2711-4D7D-8D8E-726DEFD6FC4A}" srcOrd="3" destOrd="0" presId="urn:microsoft.com/office/officeart/2005/8/layout/vProcess5"/>
    <dgm:cxn modelId="{62670415-B358-4D32-82E8-4A60558B48E8}" type="presParOf" srcId="{11991A6A-9856-4055-A5E1-4A7BE325CD1B}" destId="{4D8DF41E-A0A2-48FB-A7FE-65C1B466570D}" srcOrd="4" destOrd="0" presId="urn:microsoft.com/office/officeart/2005/8/layout/vProcess5"/>
    <dgm:cxn modelId="{8BB3B3A9-D6CB-49B7-98AF-2C7541D2C022}" type="presParOf" srcId="{11991A6A-9856-4055-A5E1-4A7BE325CD1B}" destId="{9773B488-345B-4BDB-9185-DC568769AD83}" srcOrd="5" destOrd="0" presId="urn:microsoft.com/office/officeart/2005/8/layout/vProcess5"/>
    <dgm:cxn modelId="{67D95023-4A16-40C0-8B63-37A95C3AC70C}" type="presParOf" srcId="{11991A6A-9856-4055-A5E1-4A7BE325CD1B}" destId="{4AB32732-1F8F-4827-9651-BB6AF40E5B00}" srcOrd="6" destOrd="0" presId="urn:microsoft.com/office/officeart/2005/8/layout/vProcess5"/>
    <dgm:cxn modelId="{2E852674-7C51-4F5A-918C-23125E09317F}" type="presParOf" srcId="{11991A6A-9856-4055-A5E1-4A7BE325CD1B}" destId="{2DE681A0-3620-4602-B4FF-21F233711988}" srcOrd="7" destOrd="0" presId="urn:microsoft.com/office/officeart/2005/8/layout/vProcess5"/>
    <dgm:cxn modelId="{CB193AC8-A14D-4D62-8EE4-4D538D5376B8}" type="presParOf" srcId="{11991A6A-9856-4055-A5E1-4A7BE325CD1B}" destId="{DBDE6BAB-41DD-493E-8527-9E56CCB075B6}" srcOrd="8" destOrd="0" presId="urn:microsoft.com/office/officeart/2005/8/layout/vProcess5"/>
    <dgm:cxn modelId="{FEA839E3-80CF-4E42-AA15-7B3B492E27B7}" type="presParOf" srcId="{11991A6A-9856-4055-A5E1-4A7BE325CD1B}" destId="{E01686C6-0B97-44E2-9599-0C879311A89E}" srcOrd="9" destOrd="0" presId="urn:microsoft.com/office/officeart/2005/8/layout/vProcess5"/>
    <dgm:cxn modelId="{180D2DF0-8F94-4A64-B2C1-317303E60D00}" type="presParOf" srcId="{11991A6A-9856-4055-A5E1-4A7BE325CD1B}" destId="{509FB37C-F37B-4A4E-8E8D-F7E57D1DAEC7}" srcOrd="10" destOrd="0" presId="urn:microsoft.com/office/officeart/2005/8/layout/vProcess5"/>
    <dgm:cxn modelId="{72CE615A-F618-4C61-B51A-83727E0FCCC8}" type="presParOf" srcId="{11991A6A-9856-4055-A5E1-4A7BE325CD1B}" destId="{CE280E97-B34C-4D90-929C-5FA65BAD6DCF}" srcOrd="11" destOrd="0" presId="urn:microsoft.com/office/officeart/2005/8/layout/vProcess5"/>
    <dgm:cxn modelId="{9870396B-2832-4AE7-9200-C8EBD9D5B1D1}" type="presParOf" srcId="{11991A6A-9856-4055-A5E1-4A7BE325CD1B}" destId="{F140483E-9AFF-4437-836F-8415712BFC84}" srcOrd="12" destOrd="0" presId="urn:microsoft.com/office/officeart/2005/8/layout/vProcess5"/>
    <dgm:cxn modelId="{0944D9FE-DBF5-42A0-A633-E5B6D5FC5D88}" type="presParOf" srcId="{11991A6A-9856-4055-A5E1-4A7BE325CD1B}" destId="{F85DCA77-FDE5-4E1F-A078-3AE1BB5852FE}" srcOrd="13" destOrd="0" presId="urn:microsoft.com/office/officeart/2005/8/layout/vProcess5"/>
    <dgm:cxn modelId="{D060008A-DEF6-4048-A4C4-F599C91D40D3}" type="presParOf" srcId="{11991A6A-9856-4055-A5E1-4A7BE325CD1B}" destId="{4C2EA9D4-493B-4355-AC47-2BD3F5659C2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B9792C-965F-468E-963A-FC7CBF9311F7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CA"/>
        </a:p>
      </dgm:t>
    </dgm:pt>
    <dgm:pt modelId="{520092BD-151D-4E6F-B4E2-D252F72578BA}" type="asst">
      <dgm:prSet phldrT="[Text]" custT="1"/>
      <dgm:spPr/>
      <dgm:t>
        <a:bodyPr/>
        <a:lstStyle/>
        <a:p>
          <a:r>
            <a:rPr lang="en-US" sz="1800" dirty="0" smtClean="0"/>
            <a:t>Victor Li</a:t>
          </a:r>
          <a:endParaRPr lang="en-CA" sz="1800" dirty="0"/>
        </a:p>
      </dgm:t>
    </dgm:pt>
    <dgm:pt modelId="{CDE11740-168A-4098-B799-4EBD6E8C69EC}" type="parTrans" cxnId="{EF347E98-8D09-4924-9FF7-8C2F7B1561BC}">
      <dgm:prSet/>
      <dgm:spPr/>
      <dgm:t>
        <a:bodyPr/>
        <a:lstStyle/>
        <a:p>
          <a:endParaRPr lang="en-CA"/>
        </a:p>
      </dgm:t>
    </dgm:pt>
    <dgm:pt modelId="{31DFCD4F-ECFA-4B58-AAB2-27B03EE681A3}" type="sibTrans" cxnId="{EF347E98-8D09-4924-9FF7-8C2F7B1561BC}">
      <dgm:prSet/>
      <dgm:spPr/>
      <dgm:t>
        <a:bodyPr/>
        <a:lstStyle/>
        <a:p>
          <a:endParaRPr lang="en-CA"/>
        </a:p>
      </dgm:t>
    </dgm:pt>
    <dgm:pt modelId="{F7631306-7A62-4ECD-A856-E61AE28C97A1}">
      <dgm:prSet custT="1"/>
      <dgm:spPr/>
      <dgm:t>
        <a:bodyPr/>
        <a:lstStyle/>
        <a:p>
          <a:r>
            <a:rPr lang="en-US" sz="2400" dirty="0" smtClean="0"/>
            <a:t>Li, </a:t>
          </a:r>
          <a:r>
            <a:rPr lang="en-US" sz="2400" dirty="0" err="1" smtClean="0"/>
            <a:t>Ka-Shing</a:t>
          </a:r>
          <a:r>
            <a:rPr lang="en-CA" sz="2400" dirty="0" smtClean="0"/>
            <a:t> </a:t>
          </a:r>
          <a:endParaRPr lang="en-CA" sz="2400" dirty="0"/>
        </a:p>
      </dgm:t>
    </dgm:pt>
    <dgm:pt modelId="{75A07C1F-FF5B-4CCA-9D90-D3394C4069D3}" type="parTrans" cxnId="{CEDC4DA1-73EC-47C5-AB02-F2E726EB3D6A}">
      <dgm:prSet/>
      <dgm:spPr/>
      <dgm:t>
        <a:bodyPr/>
        <a:lstStyle/>
        <a:p>
          <a:endParaRPr lang="en-CA"/>
        </a:p>
      </dgm:t>
    </dgm:pt>
    <dgm:pt modelId="{784E5457-CBCA-4926-8009-F96A20183D08}" type="sibTrans" cxnId="{CEDC4DA1-73EC-47C5-AB02-F2E726EB3D6A}">
      <dgm:prSet/>
      <dgm:spPr/>
      <dgm:t>
        <a:bodyPr/>
        <a:lstStyle/>
        <a:p>
          <a:endParaRPr lang="en-CA"/>
        </a:p>
      </dgm:t>
    </dgm:pt>
    <dgm:pt modelId="{965239B9-78C3-439A-BC3B-57E9DF8AD873}" type="asst">
      <dgm:prSet custT="1"/>
      <dgm:spPr/>
      <dgm:t>
        <a:bodyPr/>
        <a:lstStyle/>
        <a:p>
          <a:r>
            <a:rPr lang="en-US" sz="2000" dirty="0" smtClean="0"/>
            <a:t>Richard Li</a:t>
          </a:r>
        </a:p>
      </dgm:t>
    </dgm:pt>
    <dgm:pt modelId="{A4F46567-A020-4834-9870-A31313EFE544}" type="parTrans" cxnId="{BF42FF01-BD1D-4145-B8EF-908186710C54}">
      <dgm:prSet/>
      <dgm:spPr/>
      <dgm:t>
        <a:bodyPr/>
        <a:lstStyle/>
        <a:p>
          <a:endParaRPr lang="en-CA"/>
        </a:p>
      </dgm:t>
    </dgm:pt>
    <dgm:pt modelId="{27DC2104-7FD8-4DB5-99C7-3497C3745F68}" type="sibTrans" cxnId="{BF42FF01-BD1D-4145-B8EF-908186710C54}">
      <dgm:prSet/>
      <dgm:spPr/>
      <dgm:t>
        <a:bodyPr/>
        <a:lstStyle/>
        <a:p>
          <a:endParaRPr lang="en-CA"/>
        </a:p>
      </dgm:t>
    </dgm:pt>
    <dgm:pt modelId="{5D8F2370-F73D-4713-8831-2CE484C281A6}" type="pres">
      <dgm:prSet presAssocID="{F9B9792C-965F-468E-963A-FC7CBF9311F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CA"/>
        </a:p>
      </dgm:t>
    </dgm:pt>
    <dgm:pt modelId="{C18AD427-0CE0-487E-A13C-F6A9E8E70C6E}" type="pres">
      <dgm:prSet presAssocID="{F7631306-7A62-4ECD-A856-E61AE28C97A1}" presName="hierRoot1" presStyleCnt="0">
        <dgm:presLayoutVars>
          <dgm:hierBranch val="init"/>
        </dgm:presLayoutVars>
      </dgm:prSet>
      <dgm:spPr/>
    </dgm:pt>
    <dgm:pt modelId="{BBD33DF1-A8FF-41DD-B38B-206726D564C7}" type="pres">
      <dgm:prSet presAssocID="{F7631306-7A62-4ECD-A856-E61AE28C97A1}" presName="rootComposite1" presStyleCnt="0"/>
      <dgm:spPr/>
    </dgm:pt>
    <dgm:pt modelId="{141FFFF6-BC30-4834-B001-EA07D0B59379}" type="pres">
      <dgm:prSet presAssocID="{F7631306-7A62-4ECD-A856-E61AE28C97A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C9E5CB31-B170-4238-84F4-222A0850B704}" type="pres">
      <dgm:prSet presAssocID="{F7631306-7A62-4ECD-A856-E61AE28C97A1}" presName="rootPict1" presStyleLbl="align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18E95CC7-0FDC-4219-979A-DB0CB087F058}" type="pres">
      <dgm:prSet presAssocID="{F7631306-7A62-4ECD-A856-E61AE28C97A1}" presName="rootConnector1" presStyleLbl="node1" presStyleIdx="0" presStyleCnt="0"/>
      <dgm:spPr/>
      <dgm:t>
        <a:bodyPr/>
        <a:lstStyle/>
        <a:p>
          <a:endParaRPr lang="en-CA"/>
        </a:p>
      </dgm:t>
    </dgm:pt>
    <dgm:pt modelId="{831A0361-F4A1-4057-80A7-7F1CC1D83BE2}" type="pres">
      <dgm:prSet presAssocID="{F7631306-7A62-4ECD-A856-E61AE28C97A1}" presName="hierChild2" presStyleCnt="0"/>
      <dgm:spPr/>
    </dgm:pt>
    <dgm:pt modelId="{3D6F2342-65E3-4AE2-82E4-AF2C56603455}" type="pres">
      <dgm:prSet presAssocID="{F7631306-7A62-4ECD-A856-E61AE28C97A1}" presName="hierChild3" presStyleCnt="0"/>
      <dgm:spPr/>
    </dgm:pt>
    <dgm:pt modelId="{90E97025-CD1F-4B2C-8893-4D6FFF66315A}" type="pres">
      <dgm:prSet presAssocID="{CDE11740-168A-4098-B799-4EBD6E8C69EC}" presName="Name111" presStyleLbl="parChTrans1D2" presStyleIdx="0" presStyleCnt="2"/>
      <dgm:spPr/>
      <dgm:t>
        <a:bodyPr/>
        <a:lstStyle/>
        <a:p>
          <a:endParaRPr lang="en-CA"/>
        </a:p>
      </dgm:t>
    </dgm:pt>
    <dgm:pt modelId="{F1328CA0-9714-4E3E-8182-183F49E2C4F2}" type="pres">
      <dgm:prSet presAssocID="{520092BD-151D-4E6F-B4E2-D252F72578BA}" presName="hierRoot3" presStyleCnt="0">
        <dgm:presLayoutVars>
          <dgm:hierBranch val="init"/>
        </dgm:presLayoutVars>
      </dgm:prSet>
      <dgm:spPr/>
    </dgm:pt>
    <dgm:pt modelId="{109C67A5-E34D-4AE6-BDD7-444F51298529}" type="pres">
      <dgm:prSet presAssocID="{520092BD-151D-4E6F-B4E2-D252F72578BA}" presName="rootComposite3" presStyleCnt="0"/>
      <dgm:spPr/>
    </dgm:pt>
    <dgm:pt modelId="{D0308B8C-C0D6-4BC5-8A5D-D8518E05CBEF}" type="pres">
      <dgm:prSet presAssocID="{520092BD-151D-4E6F-B4E2-D252F72578BA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14ADDFCB-D518-4318-B8D0-F0CCD1A4077C}" type="pres">
      <dgm:prSet presAssocID="{520092BD-151D-4E6F-B4E2-D252F72578BA}" presName="rootPict3" presStyleLbl="align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CA"/>
        </a:p>
      </dgm:t>
    </dgm:pt>
    <dgm:pt modelId="{C534F685-C13D-4953-B1DF-214B476531F9}" type="pres">
      <dgm:prSet presAssocID="{520092BD-151D-4E6F-B4E2-D252F72578BA}" presName="rootConnector3" presStyleLbl="asst1" presStyleIdx="0" presStyleCnt="2"/>
      <dgm:spPr/>
      <dgm:t>
        <a:bodyPr/>
        <a:lstStyle/>
        <a:p>
          <a:endParaRPr lang="en-CA"/>
        </a:p>
      </dgm:t>
    </dgm:pt>
    <dgm:pt modelId="{BD3E3225-96A2-4C69-9DEA-892DBC70C670}" type="pres">
      <dgm:prSet presAssocID="{520092BD-151D-4E6F-B4E2-D252F72578BA}" presName="hierChild6" presStyleCnt="0"/>
      <dgm:spPr/>
    </dgm:pt>
    <dgm:pt modelId="{AC3808AA-109C-485B-A8CE-936B9CE7AA38}" type="pres">
      <dgm:prSet presAssocID="{520092BD-151D-4E6F-B4E2-D252F72578BA}" presName="hierChild7" presStyleCnt="0"/>
      <dgm:spPr/>
    </dgm:pt>
    <dgm:pt modelId="{BDE9358E-B55E-4B36-850E-98AF76A81E68}" type="pres">
      <dgm:prSet presAssocID="{A4F46567-A020-4834-9870-A31313EFE544}" presName="Name111" presStyleLbl="parChTrans1D2" presStyleIdx="1" presStyleCnt="2"/>
      <dgm:spPr/>
      <dgm:t>
        <a:bodyPr/>
        <a:lstStyle/>
        <a:p>
          <a:endParaRPr lang="en-CA"/>
        </a:p>
      </dgm:t>
    </dgm:pt>
    <dgm:pt modelId="{0BDED7D4-7781-4D6C-8932-1C93547B0143}" type="pres">
      <dgm:prSet presAssocID="{965239B9-78C3-439A-BC3B-57E9DF8AD873}" presName="hierRoot3" presStyleCnt="0">
        <dgm:presLayoutVars>
          <dgm:hierBranch val="init"/>
        </dgm:presLayoutVars>
      </dgm:prSet>
      <dgm:spPr/>
    </dgm:pt>
    <dgm:pt modelId="{0FE11A42-420E-4E1B-B084-31D6D1159951}" type="pres">
      <dgm:prSet presAssocID="{965239B9-78C3-439A-BC3B-57E9DF8AD873}" presName="rootComposite3" presStyleCnt="0"/>
      <dgm:spPr/>
    </dgm:pt>
    <dgm:pt modelId="{B831F026-0D66-4667-8205-870A9758D077}" type="pres">
      <dgm:prSet presAssocID="{965239B9-78C3-439A-BC3B-57E9DF8AD873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9C12237E-E190-43C6-9660-AD03B2D69A70}" type="pres">
      <dgm:prSet presAssocID="{965239B9-78C3-439A-BC3B-57E9DF8AD873}" presName="rootPict3" presStyleLbl="align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69F0F2D8-7AFD-4FFD-9A3B-C6A6DA8CF025}" type="pres">
      <dgm:prSet presAssocID="{965239B9-78C3-439A-BC3B-57E9DF8AD873}" presName="rootConnector3" presStyleLbl="asst1" presStyleIdx="1" presStyleCnt="2"/>
      <dgm:spPr/>
      <dgm:t>
        <a:bodyPr/>
        <a:lstStyle/>
        <a:p>
          <a:endParaRPr lang="en-CA"/>
        </a:p>
      </dgm:t>
    </dgm:pt>
    <dgm:pt modelId="{45FD2CE2-0F57-4DEC-A44E-7E4275F0FF00}" type="pres">
      <dgm:prSet presAssocID="{965239B9-78C3-439A-BC3B-57E9DF8AD873}" presName="hierChild6" presStyleCnt="0"/>
      <dgm:spPr/>
    </dgm:pt>
    <dgm:pt modelId="{63035E82-A9E2-4D98-BABB-04BBA71413A1}" type="pres">
      <dgm:prSet presAssocID="{965239B9-78C3-439A-BC3B-57E9DF8AD873}" presName="hierChild7" presStyleCnt="0"/>
      <dgm:spPr/>
    </dgm:pt>
  </dgm:ptLst>
  <dgm:cxnLst>
    <dgm:cxn modelId="{07C17A04-3747-480F-B1EA-9760E2EA326F}" type="presOf" srcId="{F9B9792C-965F-468E-963A-FC7CBF9311F7}" destId="{5D8F2370-F73D-4713-8831-2CE484C281A6}" srcOrd="0" destOrd="0" presId="urn:microsoft.com/office/officeart/2005/8/layout/pictureOrgChart+Icon"/>
    <dgm:cxn modelId="{51FA7E4F-5149-44A0-991F-298AFCBDC0FB}" type="presOf" srcId="{965239B9-78C3-439A-BC3B-57E9DF8AD873}" destId="{69F0F2D8-7AFD-4FFD-9A3B-C6A6DA8CF025}" srcOrd="1" destOrd="0" presId="urn:microsoft.com/office/officeart/2005/8/layout/pictureOrgChart+Icon"/>
    <dgm:cxn modelId="{BF42FF01-BD1D-4145-B8EF-908186710C54}" srcId="{F7631306-7A62-4ECD-A856-E61AE28C97A1}" destId="{965239B9-78C3-439A-BC3B-57E9DF8AD873}" srcOrd="1" destOrd="0" parTransId="{A4F46567-A020-4834-9870-A31313EFE544}" sibTransId="{27DC2104-7FD8-4DB5-99C7-3497C3745F68}"/>
    <dgm:cxn modelId="{D1B40A97-1224-4C3A-BD1C-FEAC121950D1}" type="presOf" srcId="{A4F46567-A020-4834-9870-A31313EFE544}" destId="{BDE9358E-B55E-4B36-850E-98AF76A81E68}" srcOrd="0" destOrd="0" presId="urn:microsoft.com/office/officeart/2005/8/layout/pictureOrgChart+Icon"/>
    <dgm:cxn modelId="{D7431C3F-3D4C-4D0D-981B-789560D9EAAB}" type="presOf" srcId="{F7631306-7A62-4ECD-A856-E61AE28C97A1}" destId="{141FFFF6-BC30-4834-B001-EA07D0B59379}" srcOrd="0" destOrd="0" presId="urn:microsoft.com/office/officeart/2005/8/layout/pictureOrgChart+Icon"/>
    <dgm:cxn modelId="{EF347E98-8D09-4924-9FF7-8C2F7B1561BC}" srcId="{F7631306-7A62-4ECD-A856-E61AE28C97A1}" destId="{520092BD-151D-4E6F-B4E2-D252F72578BA}" srcOrd="0" destOrd="0" parTransId="{CDE11740-168A-4098-B799-4EBD6E8C69EC}" sibTransId="{31DFCD4F-ECFA-4B58-AAB2-27B03EE681A3}"/>
    <dgm:cxn modelId="{0781C53D-005B-4B96-8EA6-3900A6B07E8F}" type="presOf" srcId="{520092BD-151D-4E6F-B4E2-D252F72578BA}" destId="{C534F685-C13D-4953-B1DF-214B476531F9}" srcOrd="1" destOrd="0" presId="urn:microsoft.com/office/officeart/2005/8/layout/pictureOrgChart+Icon"/>
    <dgm:cxn modelId="{CEDC4DA1-73EC-47C5-AB02-F2E726EB3D6A}" srcId="{F9B9792C-965F-468E-963A-FC7CBF9311F7}" destId="{F7631306-7A62-4ECD-A856-E61AE28C97A1}" srcOrd="0" destOrd="0" parTransId="{75A07C1F-FF5B-4CCA-9D90-D3394C4069D3}" sibTransId="{784E5457-CBCA-4926-8009-F96A20183D08}"/>
    <dgm:cxn modelId="{FAFD0AF0-0673-4FBE-9526-DECFC44C3DD1}" type="presOf" srcId="{CDE11740-168A-4098-B799-4EBD6E8C69EC}" destId="{90E97025-CD1F-4B2C-8893-4D6FFF66315A}" srcOrd="0" destOrd="0" presId="urn:microsoft.com/office/officeart/2005/8/layout/pictureOrgChart+Icon"/>
    <dgm:cxn modelId="{27052B65-4771-416A-AF3F-BDDC62D4CC1E}" type="presOf" srcId="{F7631306-7A62-4ECD-A856-E61AE28C97A1}" destId="{18E95CC7-0FDC-4219-979A-DB0CB087F058}" srcOrd="1" destOrd="0" presId="urn:microsoft.com/office/officeart/2005/8/layout/pictureOrgChart+Icon"/>
    <dgm:cxn modelId="{FF764DA0-5CE1-4658-A34B-9C04395FCA4C}" type="presOf" srcId="{520092BD-151D-4E6F-B4E2-D252F72578BA}" destId="{D0308B8C-C0D6-4BC5-8A5D-D8518E05CBEF}" srcOrd="0" destOrd="0" presId="urn:microsoft.com/office/officeart/2005/8/layout/pictureOrgChart+Icon"/>
    <dgm:cxn modelId="{39A969BC-6B37-4E3C-948D-0491820577E7}" type="presOf" srcId="{965239B9-78C3-439A-BC3B-57E9DF8AD873}" destId="{B831F026-0D66-4667-8205-870A9758D077}" srcOrd="0" destOrd="0" presId="urn:microsoft.com/office/officeart/2005/8/layout/pictureOrgChart+Icon"/>
    <dgm:cxn modelId="{75AEC038-1225-462D-8B0A-80C27EB1204F}" type="presParOf" srcId="{5D8F2370-F73D-4713-8831-2CE484C281A6}" destId="{C18AD427-0CE0-487E-A13C-F6A9E8E70C6E}" srcOrd="0" destOrd="0" presId="urn:microsoft.com/office/officeart/2005/8/layout/pictureOrgChart+Icon"/>
    <dgm:cxn modelId="{F1DC114F-1F3B-416D-BC1A-6A26E34D9924}" type="presParOf" srcId="{C18AD427-0CE0-487E-A13C-F6A9E8E70C6E}" destId="{BBD33DF1-A8FF-41DD-B38B-206726D564C7}" srcOrd="0" destOrd="0" presId="urn:microsoft.com/office/officeart/2005/8/layout/pictureOrgChart+Icon"/>
    <dgm:cxn modelId="{1EE6AC9F-4A3F-492A-816D-47D047B5068F}" type="presParOf" srcId="{BBD33DF1-A8FF-41DD-B38B-206726D564C7}" destId="{141FFFF6-BC30-4834-B001-EA07D0B59379}" srcOrd="0" destOrd="0" presId="urn:microsoft.com/office/officeart/2005/8/layout/pictureOrgChart+Icon"/>
    <dgm:cxn modelId="{54500143-F42B-4D78-987B-F34906982649}" type="presParOf" srcId="{BBD33DF1-A8FF-41DD-B38B-206726D564C7}" destId="{C9E5CB31-B170-4238-84F4-222A0850B704}" srcOrd="1" destOrd="0" presId="urn:microsoft.com/office/officeart/2005/8/layout/pictureOrgChart+Icon"/>
    <dgm:cxn modelId="{9AB8512D-C72E-40C1-8B4E-A8FFE881BDB9}" type="presParOf" srcId="{BBD33DF1-A8FF-41DD-B38B-206726D564C7}" destId="{18E95CC7-0FDC-4219-979A-DB0CB087F058}" srcOrd="2" destOrd="0" presId="urn:microsoft.com/office/officeart/2005/8/layout/pictureOrgChart+Icon"/>
    <dgm:cxn modelId="{209E2AC2-3361-49C7-86D7-9767CCC683F1}" type="presParOf" srcId="{C18AD427-0CE0-487E-A13C-F6A9E8E70C6E}" destId="{831A0361-F4A1-4057-80A7-7F1CC1D83BE2}" srcOrd="1" destOrd="0" presId="urn:microsoft.com/office/officeart/2005/8/layout/pictureOrgChart+Icon"/>
    <dgm:cxn modelId="{B9FA544B-93FE-40CC-B906-388A7F6A2238}" type="presParOf" srcId="{C18AD427-0CE0-487E-A13C-F6A9E8E70C6E}" destId="{3D6F2342-65E3-4AE2-82E4-AF2C56603455}" srcOrd="2" destOrd="0" presId="urn:microsoft.com/office/officeart/2005/8/layout/pictureOrgChart+Icon"/>
    <dgm:cxn modelId="{982C051D-467E-46B5-BE4B-58586C2157E7}" type="presParOf" srcId="{3D6F2342-65E3-4AE2-82E4-AF2C56603455}" destId="{90E97025-CD1F-4B2C-8893-4D6FFF66315A}" srcOrd="0" destOrd="0" presId="urn:microsoft.com/office/officeart/2005/8/layout/pictureOrgChart+Icon"/>
    <dgm:cxn modelId="{5E119818-34B3-43A2-BFDD-A11FD1C12DB5}" type="presParOf" srcId="{3D6F2342-65E3-4AE2-82E4-AF2C56603455}" destId="{F1328CA0-9714-4E3E-8182-183F49E2C4F2}" srcOrd="1" destOrd="0" presId="urn:microsoft.com/office/officeart/2005/8/layout/pictureOrgChart+Icon"/>
    <dgm:cxn modelId="{790D7FF3-07E7-436A-A184-FC14C808C71E}" type="presParOf" srcId="{F1328CA0-9714-4E3E-8182-183F49E2C4F2}" destId="{109C67A5-E34D-4AE6-BDD7-444F51298529}" srcOrd="0" destOrd="0" presId="urn:microsoft.com/office/officeart/2005/8/layout/pictureOrgChart+Icon"/>
    <dgm:cxn modelId="{F3F16909-5F89-400F-A09D-287DF3E8844D}" type="presParOf" srcId="{109C67A5-E34D-4AE6-BDD7-444F51298529}" destId="{D0308B8C-C0D6-4BC5-8A5D-D8518E05CBEF}" srcOrd="0" destOrd="0" presId="urn:microsoft.com/office/officeart/2005/8/layout/pictureOrgChart+Icon"/>
    <dgm:cxn modelId="{DCB0A48C-1496-4463-A3BD-DF367E5EC1A3}" type="presParOf" srcId="{109C67A5-E34D-4AE6-BDD7-444F51298529}" destId="{14ADDFCB-D518-4318-B8D0-F0CCD1A4077C}" srcOrd="1" destOrd="0" presId="urn:microsoft.com/office/officeart/2005/8/layout/pictureOrgChart+Icon"/>
    <dgm:cxn modelId="{275EA6A3-E676-4A3A-B10F-B54E9F9E6A9B}" type="presParOf" srcId="{109C67A5-E34D-4AE6-BDD7-444F51298529}" destId="{C534F685-C13D-4953-B1DF-214B476531F9}" srcOrd="2" destOrd="0" presId="urn:microsoft.com/office/officeart/2005/8/layout/pictureOrgChart+Icon"/>
    <dgm:cxn modelId="{65DED74F-CC4A-4655-8F45-B54B4E90864C}" type="presParOf" srcId="{F1328CA0-9714-4E3E-8182-183F49E2C4F2}" destId="{BD3E3225-96A2-4C69-9DEA-892DBC70C670}" srcOrd="1" destOrd="0" presId="urn:microsoft.com/office/officeart/2005/8/layout/pictureOrgChart+Icon"/>
    <dgm:cxn modelId="{3CDBAE66-A518-4D35-803B-2F1730B5147B}" type="presParOf" srcId="{F1328CA0-9714-4E3E-8182-183F49E2C4F2}" destId="{AC3808AA-109C-485B-A8CE-936B9CE7AA38}" srcOrd="2" destOrd="0" presId="urn:microsoft.com/office/officeart/2005/8/layout/pictureOrgChart+Icon"/>
    <dgm:cxn modelId="{3016DF6A-08F7-4985-A618-3B49DD209FD2}" type="presParOf" srcId="{3D6F2342-65E3-4AE2-82E4-AF2C56603455}" destId="{BDE9358E-B55E-4B36-850E-98AF76A81E68}" srcOrd="2" destOrd="0" presId="urn:microsoft.com/office/officeart/2005/8/layout/pictureOrgChart+Icon"/>
    <dgm:cxn modelId="{6DE261F0-E250-4925-927A-43C24DEDE407}" type="presParOf" srcId="{3D6F2342-65E3-4AE2-82E4-AF2C56603455}" destId="{0BDED7D4-7781-4D6C-8932-1C93547B0143}" srcOrd="3" destOrd="0" presId="urn:microsoft.com/office/officeart/2005/8/layout/pictureOrgChart+Icon"/>
    <dgm:cxn modelId="{03887816-A511-4256-850E-C60BD0FDEAFC}" type="presParOf" srcId="{0BDED7D4-7781-4D6C-8932-1C93547B0143}" destId="{0FE11A42-420E-4E1B-B084-31D6D1159951}" srcOrd="0" destOrd="0" presId="urn:microsoft.com/office/officeart/2005/8/layout/pictureOrgChart+Icon"/>
    <dgm:cxn modelId="{50A81641-0815-4621-9B58-BFC189293A51}" type="presParOf" srcId="{0FE11A42-420E-4E1B-B084-31D6D1159951}" destId="{B831F026-0D66-4667-8205-870A9758D077}" srcOrd="0" destOrd="0" presId="urn:microsoft.com/office/officeart/2005/8/layout/pictureOrgChart+Icon"/>
    <dgm:cxn modelId="{CE28D7AB-FBCC-4613-BB7C-BD8539AEA8F6}" type="presParOf" srcId="{0FE11A42-420E-4E1B-B084-31D6D1159951}" destId="{9C12237E-E190-43C6-9660-AD03B2D69A70}" srcOrd="1" destOrd="0" presId="urn:microsoft.com/office/officeart/2005/8/layout/pictureOrgChart+Icon"/>
    <dgm:cxn modelId="{BAF7A5F0-FC95-4135-AA53-09982D2720C0}" type="presParOf" srcId="{0FE11A42-420E-4E1B-B084-31D6D1159951}" destId="{69F0F2D8-7AFD-4FFD-9A3B-C6A6DA8CF025}" srcOrd="2" destOrd="0" presId="urn:microsoft.com/office/officeart/2005/8/layout/pictureOrgChart+Icon"/>
    <dgm:cxn modelId="{234480AC-0897-49C9-95E7-F9DBF4C34426}" type="presParOf" srcId="{0BDED7D4-7781-4D6C-8932-1C93547B0143}" destId="{45FD2CE2-0F57-4DEC-A44E-7E4275F0FF00}" srcOrd="1" destOrd="0" presId="urn:microsoft.com/office/officeart/2005/8/layout/pictureOrgChart+Icon"/>
    <dgm:cxn modelId="{703575C9-FC4E-42AC-AD1C-E0EF5EF5877B}" type="presParOf" srcId="{0BDED7D4-7781-4D6C-8932-1C93547B0143}" destId="{63035E82-A9E2-4D98-BABB-04BBA71413A1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A01572-7EFE-5745-A2CB-FF46BB9F2DCD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904AF-702E-5A44-B504-3A6DFA605BF8}">
      <dgm:prSet/>
      <dgm:spPr/>
      <dgm:t>
        <a:bodyPr/>
        <a:lstStyle/>
        <a:p>
          <a:pPr rtl="0"/>
          <a:r>
            <a:rPr lang="en-CA" dirty="0" smtClean="0"/>
            <a:t>Business Segments</a:t>
          </a:r>
          <a:endParaRPr lang="en-CA" dirty="0"/>
        </a:p>
      </dgm:t>
    </dgm:pt>
    <dgm:pt modelId="{22087F32-785F-594A-B543-F9A8A0E4363E}" type="parTrans" cxnId="{1B3BB3B1-80D2-2441-B93A-0728952D5400}">
      <dgm:prSet/>
      <dgm:spPr/>
      <dgm:t>
        <a:bodyPr/>
        <a:lstStyle/>
        <a:p>
          <a:endParaRPr lang="en-US"/>
        </a:p>
      </dgm:t>
    </dgm:pt>
    <dgm:pt modelId="{BCBAC139-7729-DE4F-AC06-C1A915C6218F}" type="sibTrans" cxnId="{1B3BB3B1-80D2-2441-B93A-0728952D5400}">
      <dgm:prSet/>
      <dgm:spPr/>
      <dgm:t>
        <a:bodyPr/>
        <a:lstStyle/>
        <a:p>
          <a:endParaRPr lang="en-US"/>
        </a:p>
      </dgm:t>
    </dgm:pt>
    <dgm:pt modelId="{CC11E33D-AD4C-7F43-B642-8A473EAB590B}">
      <dgm:prSet/>
      <dgm:spPr/>
      <dgm:t>
        <a:bodyPr/>
        <a:lstStyle/>
        <a:p>
          <a:pPr rtl="0"/>
          <a:r>
            <a:rPr lang="en-US" altLang="zh-CN" dirty="0" smtClean="0"/>
            <a:t>A.</a:t>
          </a:r>
          <a:r>
            <a:rPr lang="zh-CN" altLang="en-US" dirty="0" smtClean="0"/>
            <a:t> </a:t>
          </a:r>
          <a:r>
            <a:rPr lang="en-US" dirty="0" smtClean="0"/>
            <a:t>Property development </a:t>
          </a:r>
          <a:endParaRPr lang="en-US" dirty="0"/>
        </a:p>
      </dgm:t>
    </dgm:pt>
    <dgm:pt modelId="{1E8E9796-77DC-DF4F-BAE6-D9B31928B239}" type="parTrans" cxnId="{EBA8B04E-FD5E-FA48-87F9-1C7169EDE958}">
      <dgm:prSet/>
      <dgm:spPr/>
      <dgm:t>
        <a:bodyPr/>
        <a:lstStyle/>
        <a:p>
          <a:endParaRPr lang="en-US"/>
        </a:p>
      </dgm:t>
    </dgm:pt>
    <dgm:pt modelId="{B18F761E-C2C1-434E-A6FB-B1D5813E40F5}" type="sibTrans" cxnId="{EBA8B04E-FD5E-FA48-87F9-1C7169EDE958}">
      <dgm:prSet/>
      <dgm:spPr/>
      <dgm:t>
        <a:bodyPr/>
        <a:lstStyle/>
        <a:p>
          <a:endParaRPr lang="en-US"/>
        </a:p>
      </dgm:t>
    </dgm:pt>
    <dgm:pt modelId="{4B292F25-F146-7544-BA18-02ECB58505A0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altLang="zh-CN" dirty="0" smtClean="0"/>
            <a:t>B.</a:t>
          </a:r>
          <a:r>
            <a:rPr lang="zh-CN" altLang="en-US" dirty="0" smtClean="0"/>
            <a:t> </a:t>
          </a:r>
          <a:r>
            <a:rPr lang="en-US" dirty="0" smtClean="0"/>
            <a:t>Property Investment</a:t>
          </a:r>
          <a:endParaRPr lang="en-US" dirty="0"/>
        </a:p>
      </dgm:t>
    </dgm:pt>
    <dgm:pt modelId="{D79B9FBA-CB3A-B649-9653-A23F786624E0}" type="parTrans" cxnId="{7D6292B5-61D9-8F4C-9A17-7CF2A5F8118D}">
      <dgm:prSet/>
      <dgm:spPr/>
      <dgm:t>
        <a:bodyPr/>
        <a:lstStyle/>
        <a:p>
          <a:endParaRPr lang="en-US"/>
        </a:p>
      </dgm:t>
    </dgm:pt>
    <dgm:pt modelId="{44BF9D1B-2F02-A84C-A82D-54AC7C20A31C}" type="sibTrans" cxnId="{7D6292B5-61D9-8F4C-9A17-7CF2A5F8118D}">
      <dgm:prSet/>
      <dgm:spPr/>
      <dgm:t>
        <a:bodyPr/>
        <a:lstStyle/>
        <a:p>
          <a:endParaRPr lang="en-US"/>
        </a:p>
      </dgm:t>
    </dgm:pt>
    <dgm:pt modelId="{1ECB7318-C684-824F-AEBC-F0355FF290B9}">
      <dgm:prSet/>
      <dgm:spPr/>
      <dgm:t>
        <a:bodyPr/>
        <a:lstStyle/>
        <a:p>
          <a:pPr rtl="0"/>
          <a:r>
            <a:rPr lang="en-US" altLang="zh-CN" dirty="0" smtClean="0"/>
            <a:t>C.</a:t>
          </a:r>
          <a:r>
            <a:rPr lang="zh-CN" altLang="en-US" dirty="0" smtClean="0"/>
            <a:t> </a:t>
          </a:r>
          <a:r>
            <a:rPr lang="en-US" dirty="0" smtClean="0"/>
            <a:t>Construction </a:t>
          </a:r>
          <a:endParaRPr lang="en-US" dirty="0"/>
        </a:p>
      </dgm:t>
    </dgm:pt>
    <dgm:pt modelId="{573DB3E9-E545-E948-8FE8-AFA3B363D536}" type="parTrans" cxnId="{89683A63-9734-E54D-91E7-BB6644C9A71D}">
      <dgm:prSet/>
      <dgm:spPr/>
      <dgm:t>
        <a:bodyPr/>
        <a:lstStyle/>
        <a:p>
          <a:endParaRPr lang="en-US"/>
        </a:p>
      </dgm:t>
    </dgm:pt>
    <dgm:pt modelId="{A550DDFB-7CBB-C140-9A18-4F518D30501B}" type="sibTrans" cxnId="{89683A63-9734-E54D-91E7-BB6644C9A71D}">
      <dgm:prSet/>
      <dgm:spPr/>
      <dgm:t>
        <a:bodyPr/>
        <a:lstStyle/>
        <a:p>
          <a:endParaRPr lang="en-US"/>
        </a:p>
      </dgm:t>
    </dgm:pt>
    <dgm:pt modelId="{5653105D-584B-D146-9166-E86749AF5C4B}">
      <dgm:prSet/>
      <dgm:spPr/>
      <dgm:t>
        <a:bodyPr/>
        <a:lstStyle/>
        <a:p>
          <a:pPr rtl="0"/>
          <a:r>
            <a:rPr lang="en-US" altLang="zh-CN" dirty="0" smtClean="0"/>
            <a:t>D</a:t>
          </a:r>
          <a:r>
            <a:rPr lang="zh-CN" altLang="en-US" dirty="0" smtClean="0"/>
            <a:t> </a:t>
          </a:r>
          <a:r>
            <a:rPr lang="en-US" altLang="zh-CN" dirty="0" smtClean="0"/>
            <a:t>.</a:t>
          </a:r>
          <a:r>
            <a:rPr lang="en-US" dirty="0" smtClean="0"/>
            <a:t>Infrastructure </a:t>
          </a:r>
          <a:endParaRPr lang="en-US" dirty="0"/>
        </a:p>
      </dgm:t>
    </dgm:pt>
    <dgm:pt modelId="{883F49A3-0A8D-4847-982B-BD39DCBACF3B}" type="parTrans" cxnId="{175C857C-E109-ED49-9DB7-E4C5DE59A1F9}">
      <dgm:prSet/>
      <dgm:spPr/>
      <dgm:t>
        <a:bodyPr/>
        <a:lstStyle/>
        <a:p>
          <a:endParaRPr lang="en-US"/>
        </a:p>
      </dgm:t>
    </dgm:pt>
    <dgm:pt modelId="{5D2BB0E8-7720-A24B-8CDD-EC1C93E88724}" type="sibTrans" cxnId="{175C857C-E109-ED49-9DB7-E4C5DE59A1F9}">
      <dgm:prSet/>
      <dgm:spPr/>
      <dgm:t>
        <a:bodyPr/>
        <a:lstStyle/>
        <a:p>
          <a:endParaRPr lang="en-US"/>
        </a:p>
      </dgm:t>
    </dgm:pt>
    <dgm:pt modelId="{312A3EB4-56B7-8F4F-ABAE-B6B1DBE69B22}">
      <dgm:prSet/>
      <dgm:spPr/>
      <dgm:t>
        <a:bodyPr/>
        <a:lstStyle/>
        <a:p>
          <a:pPr rtl="0"/>
          <a:r>
            <a:rPr lang="en-US" altLang="zh-CN" dirty="0" smtClean="0"/>
            <a:t>E.</a:t>
          </a:r>
          <a:r>
            <a:rPr lang="zh-CN" altLang="en-US" dirty="0" smtClean="0"/>
            <a:t> </a:t>
          </a:r>
          <a:r>
            <a:rPr lang="en-US" dirty="0" smtClean="0"/>
            <a:t>Hotel operation </a:t>
          </a:r>
          <a:endParaRPr lang="en-US" dirty="0"/>
        </a:p>
      </dgm:t>
    </dgm:pt>
    <dgm:pt modelId="{C76E4B01-659E-DF4B-A53C-7DBB9136BBA5}" type="parTrans" cxnId="{2E8B941D-FB59-7F46-B8D8-1406C9E8701C}">
      <dgm:prSet/>
      <dgm:spPr/>
      <dgm:t>
        <a:bodyPr/>
        <a:lstStyle/>
        <a:p>
          <a:endParaRPr lang="en-US"/>
        </a:p>
      </dgm:t>
    </dgm:pt>
    <dgm:pt modelId="{AAD7B95E-41D6-2342-85C5-170B48E38A23}" type="sibTrans" cxnId="{2E8B941D-FB59-7F46-B8D8-1406C9E8701C}">
      <dgm:prSet/>
      <dgm:spPr/>
      <dgm:t>
        <a:bodyPr/>
        <a:lstStyle/>
        <a:p>
          <a:endParaRPr lang="en-US"/>
        </a:p>
      </dgm:t>
    </dgm:pt>
    <dgm:pt modelId="{82692432-E0FB-1E41-BDE7-7CDAA56663DD}">
      <dgm:prSet/>
      <dgm:spPr/>
      <dgm:t>
        <a:bodyPr/>
        <a:lstStyle/>
        <a:p>
          <a:pPr rtl="0"/>
          <a:r>
            <a:rPr lang="en-US" altLang="zh-CN" dirty="0" smtClean="0"/>
            <a:t>F.</a:t>
          </a:r>
          <a:r>
            <a:rPr lang="zh-CN" altLang="en-US" dirty="0" smtClean="0"/>
            <a:t> </a:t>
          </a:r>
          <a:r>
            <a:rPr lang="en-US" dirty="0" smtClean="0"/>
            <a:t>Department store operation  </a:t>
          </a:r>
          <a:endParaRPr lang="en-US" dirty="0"/>
        </a:p>
      </dgm:t>
    </dgm:pt>
    <dgm:pt modelId="{D6C5183D-C898-CE4D-93D0-422B81B2298E}" type="parTrans" cxnId="{1CA6DB52-A4F7-AB46-B7E6-D7CD54D5E468}">
      <dgm:prSet/>
      <dgm:spPr/>
      <dgm:t>
        <a:bodyPr/>
        <a:lstStyle/>
        <a:p>
          <a:endParaRPr lang="en-US"/>
        </a:p>
      </dgm:t>
    </dgm:pt>
    <dgm:pt modelId="{01975473-0E83-2A48-93C1-91AD368AAF72}" type="sibTrans" cxnId="{1CA6DB52-A4F7-AB46-B7E6-D7CD54D5E468}">
      <dgm:prSet/>
      <dgm:spPr/>
      <dgm:t>
        <a:bodyPr/>
        <a:lstStyle/>
        <a:p>
          <a:endParaRPr lang="en-US"/>
        </a:p>
      </dgm:t>
    </dgm:pt>
    <dgm:pt modelId="{2ACC66E5-7192-134C-8813-C478118EB2FC}">
      <dgm:prSet/>
      <dgm:spPr/>
      <dgm:t>
        <a:bodyPr/>
        <a:lstStyle/>
        <a:p>
          <a:pPr rtl="0"/>
          <a:r>
            <a:rPr lang="en-US" altLang="zh-CN" dirty="0" smtClean="0"/>
            <a:t>G.</a:t>
          </a:r>
          <a:r>
            <a:rPr lang="zh-CN" altLang="en-US" dirty="0" smtClean="0"/>
            <a:t> </a:t>
          </a:r>
          <a:r>
            <a:rPr lang="en-US" dirty="0" smtClean="0"/>
            <a:t>Others</a:t>
          </a:r>
          <a:endParaRPr lang="en-US" dirty="0"/>
        </a:p>
      </dgm:t>
    </dgm:pt>
    <dgm:pt modelId="{9270C2DE-D3BD-0644-A682-40D8DC4CD815}" type="parTrans" cxnId="{C7E6E731-1A7C-1044-9250-ED976074D72A}">
      <dgm:prSet/>
      <dgm:spPr/>
      <dgm:t>
        <a:bodyPr/>
        <a:lstStyle/>
        <a:p>
          <a:endParaRPr lang="en-US"/>
        </a:p>
      </dgm:t>
    </dgm:pt>
    <dgm:pt modelId="{7700680A-A39B-A24B-A187-FD31B3F923FA}" type="sibTrans" cxnId="{C7E6E731-1A7C-1044-9250-ED976074D72A}">
      <dgm:prSet/>
      <dgm:spPr/>
      <dgm:t>
        <a:bodyPr/>
        <a:lstStyle/>
        <a:p>
          <a:endParaRPr lang="en-US"/>
        </a:p>
      </dgm:t>
    </dgm:pt>
    <dgm:pt modelId="{8E53C597-7293-CC41-B449-49317024BB79}" type="pres">
      <dgm:prSet presAssocID="{11A01572-7EFE-5745-A2CB-FF46BB9F2DC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583E11-4131-164A-94A0-CDD75B2A49DC}" type="pres">
      <dgm:prSet presAssocID="{054904AF-702E-5A44-B504-3A6DFA605BF8}" presName="root1" presStyleCnt="0"/>
      <dgm:spPr/>
      <dgm:t>
        <a:bodyPr/>
        <a:lstStyle/>
        <a:p>
          <a:endParaRPr lang="en-US"/>
        </a:p>
      </dgm:t>
    </dgm:pt>
    <dgm:pt modelId="{640185D0-EF9A-D64D-AA42-317123602421}" type="pres">
      <dgm:prSet presAssocID="{054904AF-702E-5A44-B504-3A6DFA605BF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3FED90-9899-5D47-B072-C31736295052}" type="pres">
      <dgm:prSet presAssocID="{054904AF-702E-5A44-B504-3A6DFA605BF8}" presName="level2hierChild" presStyleCnt="0"/>
      <dgm:spPr/>
      <dgm:t>
        <a:bodyPr/>
        <a:lstStyle/>
        <a:p>
          <a:endParaRPr lang="en-US"/>
        </a:p>
      </dgm:t>
    </dgm:pt>
    <dgm:pt modelId="{081E8983-A195-4548-8B69-F506E2CF4BA1}" type="pres">
      <dgm:prSet presAssocID="{1E8E9796-77DC-DF4F-BAE6-D9B31928B239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72D8F60D-9DC1-4B41-B75F-9D3B00A2ECEB}" type="pres">
      <dgm:prSet presAssocID="{1E8E9796-77DC-DF4F-BAE6-D9B31928B239}" presName="connTx" presStyleLbl="parChTrans1D2" presStyleIdx="0" presStyleCnt="7"/>
      <dgm:spPr/>
      <dgm:t>
        <a:bodyPr/>
        <a:lstStyle/>
        <a:p>
          <a:endParaRPr lang="en-US"/>
        </a:p>
      </dgm:t>
    </dgm:pt>
    <dgm:pt modelId="{043E8C5C-E567-C24E-AAF6-04F9380C9260}" type="pres">
      <dgm:prSet presAssocID="{CC11E33D-AD4C-7F43-B642-8A473EAB590B}" presName="root2" presStyleCnt="0"/>
      <dgm:spPr/>
      <dgm:t>
        <a:bodyPr/>
        <a:lstStyle/>
        <a:p>
          <a:endParaRPr lang="en-US"/>
        </a:p>
      </dgm:t>
    </dgm:pt>
    <dgm:pt modelId="{C6296208-70BF-8346-A1D8-874AC506CC8D}" type="pres">
      <dgm:prSet presAssocID="{CC11E33D-AD4C-7F43-B642-8A473EAB590B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449F8B-474F-EA4F-87B1-02B9D23040FB}" type="pres">
      <dgm:prSet presAssocID="{CC11E33D-AD4C-7F43-B642-8A473EAB590B}" presName="level3hierChild" presStyleCnt="0"/>
      <dgm:spPr/>
      <dgm:t>
        <a:bodyPr/>
        <a:lstStyle/>
        <a:p>
          <a:endParaRPr lang="en-US"/>
        </a:p>
      </dgm:t>
    </dgm:pt>
    <dgm:pt modelId="{7505E9CC-FF18-4549-A8C3-EA30C0A83F7B}" type="pres">
      <dgm:prSet presAssocID="{D79B9FBA-CB3A-B649-9653-A23F786624E0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C7B6FF22-0C58-6A42-9591-42BCAA9741B9}" type="pres">
      <dgm:prSet presAssocID="{D79B9FBA-CB3A-B649-9653-A23F786624E0}" presName="connTx" presStyleLbl="parChTrans1D2" presStyleIdx="1" presStyleCnt="7"/>
      <dgm:spPr/>
      <dgm:t>
        <a:bodyPr/>
        <a:lstStyle/>
        <a:p>
          <a:endParaRPr lang="en-US"/>
        </a:p>
      </dgm:t>
    </dgm:pt>
    <dgm:pt modelId="{1F7740EA-F259-EB4B-B888-6A60B65DE867}" type="pres">
      <dgm:prSet presAssocID="{4B292F25-F146-7544-BA18-02ECB58505A0}" presName="root2" presStyleCnt="0"/>
      <dgm:spPr/>
      <dgm:t>
        <a:bodyPr/>
        <a:lstStyle/>
        <a:p>
          <a:endParaRPr lang="en-US"/>
        </a:p>
      </dgm:t>
    </dgm:pt>
    <dgm:pt modelId="{FBEADA17-6E10-BC4B-8F32-59A72C2BAE57}" type="pres">
      <dgm:prSet presAssocID="{4B292F25-F146-7544-BA18-02ECB58505A0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669E13-46CF-A64D-97D6-CC320416C455}" type="pres">
      <dgm:prSet presAssocID="{4B292F25-F146-7544-BA18-02ECB58505A0}" presName="level3hierChild" presStyleCnt="0"/>
      <dgm:spPr/>
      <dgm:t>
        <a:bodyPr/>
        <a:lstStyle/>
        <a:p>
          <a:endParaRPr lang="en-US"/>
        </a:p>
      </dgm:t>
    </dgm:pt>
    <dgm:pt modelId="{8476DAC0-2156-A04C-96B9-E1D5D0F0F9EF}" type="pres">
      <dgm:prSet presAssocID="{573DB3E9-E545-E948-8FE8-AFA3B363D536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069A258F-8ADD-FF4D-B6C7-EBC436A56E13}" type="pres">
      <dgm:prSet presAssocID="{573DB3E9-E545-E948-8FE8-AFA3B363D536}" presName="connTx" presStyleLbl="parChTrans1D2" presStyleIdx="2" presStyleCnt="7"/>
      <dgm:spPr/>
      <dgm:t>
        <a:bodyPr/>
        <a:lstStyle/>
        <a:p>
          <a:endParaRPr lang="en-US"/>
        </a:p>
      </dgm:t>
    </dgm:pt>
    <dgm:pt modelId="{44D9E92F-3A47-AB44-9A49-2FD59A66D8CF}" type="pres">
      <dgm:prSet presAssocID="{1ECB7318-C684-824F-AEBC-F0355FF290B9}" presName="root2" presStyleCnt="0"/>
      <dgm:spPr/>
      <dgm:t>
        <a:bodyPr/>
        <a:lstStyle/>
        <a:p>
          <a:endParaRPr lang="en-US"/>
        </a:p>
      </dgm:t>
    </dgm:pt>
    <dgm:pt modelId="{77AC9391-BE84-0448-981A-E7A33C93704D}" type="pres">
      <dgm:prSet presAssocID="{1ECB7318-C684-824F-AEBC-F0355FF290B9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3544FE-BD09-7341-941B-5BFCF8C5EC6C}" type="pres">
      <dgm:prSet presAssocID="{1ECB7318-C684-824F-AEBC-F0355FF290B9}" presName="level3hierChild" presStyleCnt="0"/>
      <dgm:spPr/>
      <dgm:t>
        <a:bodyPr/>
        <a:lstStyle/>
        <a:p>
          <a:endParaRPr lang="en-US"/>
        </a:p>
      </dgm:t>
    </dgm:pt>
    <dgm:pt modelId="{60375071-0073-A249-823C-50E2B68F34B3}" type="pres">
      <dgm:prSet presAssocID="{883F49A3-0A8D-4847-982B-BD39DCBACF3B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A4F17239-0310-9744-AD08-0AE6539ED581}" type="pres">
      <dgm:prSet presAssocID="{883F49A3-0A8D-4847-982B-BD39DCBACF3B}" presName="connTx" presStyleLbl="parChTrans1D2" presStyleIdx="3" presStyleCnt="7"/>
      <dgm:spPr/>
      <dgm:t>
        <a:bodyPr/>
        <a:lstStyle/>
        <a:p>
          <a:endParaRPr lang="en-US"/>
        </a:p>
      </dgm:t>
    </dgm:pt>
    <dgm:pt modelId="{C06BABB3-A788-6340-B789-F91C8843F10B}" type="pres">
      <dgm:prSet presAssocID="{5653105D-584B-D146-9166-E86749AF5C4B}" presName="root2" presStyleCnt="0"/>
      <dgm:spPr/>
      <dgm:t>
        <a:bodyPr/>
        <a:lstStyle/>
        <a:p>
          <a:endParaRPr lang="en-US"/>
        </a:p>
      </dgm:t>
    </dgm:pt>
    <dgm:pt modelId="{695900C5-906A-924E-8856-91EB62226800}" type="pres">
      <dgm:prSet presAssocID="{5653105D-584B-D146-9166-E86749AF5C4B}" presName="LevelTwoTextNode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54D38F-75D0-4745-A91D-CD11AA15B167}" type="pres">
      <dgm:prSet presAssocID="{5653105D-584B-D146-9166-E86749AF5C4B}" presName="level3hierChild" presStyleCnt="0"/>
      <dgm:spPr/>
      <dgm:t>
        <a:bodyPr/>
        <a:lstStyle/>
        <a:p>
          <a:endParaRPr lang="en-US"/>
        </a:p>
      </dgm:t>
    </dgm:pt>
    <dgm:pt modelId="{6E46EFD4-2AF4-D549-9EAF-C10CF6010898}" type="pres">
      <dgm:prSet presAssocID="{C76E4B01-659E-DF4B-A53C-7DBB9136BBA5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BD38A289-5425-5747-9FC5-2F67CC36346C}" type="pres">
      <dgm:prSet presAssocID="{C76E4B01-659E-DF4B-A53C-7DBB9136BBA5}" presName="connTx" presStyleLbl="parChTrans1D2" presStyleIdx="4" presStyleCnt="7"/>
      <dgm:spPr/>
      <dgm:t>
        <a:bodyPr/>
        <a:lstStyle/>
        <a:p>
          <a:endParaRPr lang="en-US"/>
        </a:p>
      </dgm:t>
    </dgm:pt>
    <dgm:pt modelId="{81D6A427-EF6B-6D40-8A9D-624FB4634F68}" type="pres">
      <dgm:prSet presAssocID="{312A3EB4-56B7-8F4F-ABAE-B6B1DBE69B22}" presName="root2" presStyleCnt="0"/>
      <dgm:spPr/>
      <dgm:t>
        <a:bodyPr/>
        <a:lstStyle/>
        <a:p>
          <a:endParaRPr lang="en-US"/>
        </a:p>
      </dgm:t>
    </dgm:pt>
    <dgm:pt modelId="{A80B120F-7B16-4342-B56F-95A6FF025BDA}" type="pres">
      <dgm:prSet presAssocID="{312A3EB4-56B7-8F4F-ABAE-B6B1DBE69B22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F60E14-1D13-5E4B-A9D4-4A15B59FBE83}" type="pres">
      <dgm:prSet presAssocID="{312A3EB4-56B7-8F4F-ABAE-B6B1DBE69B22}" presName="level3hierChild" presStyleCnt="0"/>
      <dgm:spPr/>
      <dgm:t>
        <a:bodyPr/>
        <a:lstStyle/>
        <a:p>
          <a:endParaRPr lang="en-US"/>
        </a:p>
      </dgm:t>
    </dgm:pt>
    <dgm:pt modelId="{3DC2BB68-DE8C-714D-BC11-1110184443AA}" type="pres">
      <dgm:prSet presAssocID="{D6C5183D-C898-CE4D-93D0-422B81B2298E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7B3585DB-753B-164A-8C53-1D619D0522FF}" type="pres">
      <dgm:prSet presAssocID="{D6C5183D-C898-CE4D-93D0-422B81B2298E}" presName="connTx" presStyleLbl="parChTrans1D2" presStyleIdx="5" presStyleCnt="7"/>
      <dgm:spPr/>
      <dgm:t>
        <a:bodyPr/>
        <a:lstStyle/>
        <a:p>
          <a:endParaRPr lang="en-US"/>
        </a:p>
      </dgm:t>
    </dgm:pt>
    <dgm:pt modelId="{E876C330-71EF-444F-A4DB-7F61AA328B4E}" type="pres">
      <dgm:prSet presAssocID="{82692432-E0FB-1E41-BDE7-7CDAA56663DD}" presName="root2" presStyleCnt="0"/>
      <dgm:spPr/>
      <dgm:t>
        <a:bodyPr/>
        <a:lstStyle/>
        <a:p>
          <a:endParaRPr lang="en-US"/>
        </a:p>
      </dgm:t>
    </dgm:pt>
    <dgm:pt modelId="{83324E93-31FD-9A44-AD07-6A50B2C32A5A}" type="pres">
      <dgm:prSet presAssocID="{82692432-E0FB-1E41-BDE7-7CDAA56663DD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22CA13-38DC-834B-8BFE-9DDBAB08AD05}" type="pres">
      <dgm:prSet presAssocID="{82692432-E0FB-1E41-BDE7-7CDAA56663DD}" presName="level3hierChild" presStyleCnt="0"/>
      <dgm:spPr/>
      <dgm:t>
        <a:bodyPr/>
        <a:lstStyle/>
        <a:p>
          <a:endParaRPr lang="en-US"/>
        </a:p>
      </dgm:t>
    </dgm:pt>
    <dgm:pt modelId="{95E0DA4D-072B-EA42-B4B6-931FE8A41151}" type="pres">
      <dgm:prSet presAssocID="{9270C2DE-D3BD-0644-A682-40D8DC4CD815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51498E7D-1FCF-5846-B5A3-E09D6F01082F}" type="pres">
      <dgm:prSet presAssocID="{9270C2DE-D3BD-0644-A682-40D8DC4CD815}" presName="connTx" presStyleLbl="parChTrans1D2" presStyleIdx="6" presStyleCnt="7"/>
      <dgm:spPr/>
      <dgm:t>
        <a:bodyPr/>
        <a:lstStyle/>
        <a:p>
          <a:endParaRPr lang="en-US"/>
        </a:p>
      </dgm:t>
    </dgm:pt>
    <dgm:pt modelId="{7C00FF3A-3C5C-4B4C-81EF-F332914252FA}" type="pres">
      <dgm:prSet presAssocID="{2ACC66E5-7192-134C-8813-C478118EB2FC}" presName="root2" presStyleCnt="0"/>
      <dgm:spPr/>
      <dgm:t>
        <a:bodyPr/>
        <a:lstStyle/>
        <a:p>
          <a:endParaRPr lang="en-US"/>
        </a:p>
      </dgm:t>
    </dgm:pt>
    <dgm:pt modelId="{7BD5C0F8-79FF-F944-8746-9A1C5A8B96FE}" type="pres">
      <dgm:prSet presAssocID="{2ACC66E5-7192-134C-8813-C478118EB2FC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0D9E4A-C359-C54C-AA80-02F80EE82347}" type="pres">
      <dgm:prSet presAssocID="{2ACC66E5-7192-134C-8813-C478118EB2FC}" presName="level3hierChild" presStyleCnt="0"/>
      <dgm:spPr/>
      <dgm:t>
        <a:bodyPr/>
        <a:lstStyle/>
        <a:p>
          <a:endParaRPr lang="en-US"/>
        </a:p>
      </dgm:t>
    </dgm:pt>
  </dgm:ptLst>
  <dgm:cxnLst>
    <dgm:cxn modelId="{7D6292B5-61D9-8F4C-9A17-7CF2A5F8118D}" srcId="{054904AF-702E-5A44-B504-3A6DFA605BF8}" destId="{4B292F25-F146-7544-BA18-02ECB58505A0}" srcOrd="1" destOrd="0" parTransId="{D79B9FBA-CB3A-B649-9653-A23F786624E0}" sibTransId="{44BF9D1B-2F02-A84C-A82D-54AC7C20A31C}"/>
    <dgm:cxn modelId="{1A52DC7A-B605-45C3-A749-4A956C43B032}" type="presOf" srcId="{573DB3E9-E545-E948-8FE8-AFA3B363D536}" destId="{069A258F-8ADD-FF4D-B6C7-EBC436A56E13}" srcOrd="1" destOrd="0" presId="urn:microsoft.com/office/officeart/2008/layout/HorizontalMultiLevelHierarchy"/>
    <dgm:cxn modelId="{1A23BE57-4A1C-45F2-B364-076F3A62B061}" type="presOf" srcId="{CC11E33D-AD4C-7F43-B642-8A473EAB590B}" destId="{C6296208-70BF-8346-A1D8-874AC506CC8D}" srcOrd="0" destOrd="0" presId="urn:microsoft.com/office/officeart/2008/layout/HorizontalMultiLevelHierarchy"/>
    <dgm:cxn modelId="{EBA8B04E-FD5E-FA48-87F9-1C7169EDE958}" srcId="{054904AF-702E-5A44-B504-3A6DFA605BF8}" destId="{CC11E33D-AD4C-7F43-B642-8A473EAB590B}" srcOrd="0" destOrd="0" parTransId="{1E8E9796-77DC-DF4F-BAE6-D9B31928B239}" sibTransId="{B18F761E-C2C1-434E-A6FB-B1D5813E40F5}"/>
    <dgm:cxn modelId="{32202462-0B6A-4703-9597-687C88F5E9A8}" type="presOf" srcId="{D6C5183D-C898-CE4D-93D0-422B81B2298E}" destId="{3DC2BB68-DE8C-714D-BC11-1110184443AA}" srcOrd="0" destOrd="0" presId="urn:microsoft.com/office/officeart/2008/layout/HorizontalMultiLevelHierarchy"/>
    <dgm:cxn modelId="{DE7B72FD-EBCC-4E80-8875-65CCB09A8848}" type="presOf" srcId="{D79B9FBA-CB3A-B649-9653-A23F786624E0}" destId="{7505E9CC-FF18-4549-A8C3-EA30C0A83F7B}" srcOrd="0" destOrd="0" presId="urn:microsoft.com/office/officeart/2008/layout/HorizontalMultiLevelHierarchy"/>
    <dgm:cxn modelId="{292B6EF7-38C3-4872-8EBB-CCC40AB49946}" type="presOf" srcId="{D79B9FBA-CB3A-B649-9653-A23F786624E0}" destId="{C7B6FF22-0C58-6A42-9591-42BCAA9741B9}" srcOrd="1" destOrd="0" presId="urn:microsoft.com/office/officeart/2008/layout/HorizontalMultiLevelHierarchy"/>
    <dgm:cxn modelId="{CE5FFC9C-B166-4B8F-BDA1-CC58AE072406}" type="presOf" srcId="{1ECB7318-C684-824F-AEBC-F0355FF290B9}" destId="{77AC9391-BE84-0448-981A-E7A33C93704D}" srcOrd="0" destOrd="0" presId="urn:microsoft.com/office/officeart/2008/layout/HorizontalMultiLevelHierarchy"/>
    <dgm:cxn modelId="{EEEBDE6F-E850-4D3A-AE3D-433A0739605A}" type="presOf" srcId="{82692432-E0FB-1E41-BDE7-7CDAA56663DD}" destId="{83324E93-31FD-9A44-AD07-6A50B2C32A5A}" srcOrd="0" destOrd="0" presId="urn:microsoft.com/office/officeart/2008/layout/HorizontalMultiLevelHierarchy"/>
    <dgm:cxn modelId="{799DF7F3-05FD-46D3-9236-C4E13A1FB780}" type="presOf" srcId="{883F49A3-0A8D-4847-982B-BD39DCBACF3B}" destId="{A4F17239-0310-9744-AD08-0AE6539ED581}" srcOrd="1" destOrd="0" presId="urn:microsoft.com/office/officeart/2008/layout/HorizontalMultiLevelHierarchy"/>
    <dgm:cxn modelId="{B60DBC25-F836-4F5D-9698-EA38E6ECA6E6}" type="presOf" srcId="{9270C2DE-D3BD-0644-A682-40D8DC4CD815}" destId="{51498E7D-1FCF-5846-B5A3-E09D6F01082F}" srcOrd="1" destOrd="0" presId="urn:microsoft.com/office/officeart/2008/layout/HorizontalMultiLevelHierarchy"/>
    <dgm:cxn modelId="{42B6265B-20B2-47BF-B4DA-DD9499FD65CE}" type="presOf" srcId="{4B292F25-F146-7544-BA18-02ECB58505A0}" destId="{FBEADA17-6E10-BC4B-8F32-59A72C2BAE57}" srcOrd="0" destOrd="0" presId="urn:microsoft.com/office/officeart/2008/layout/HorizontalMultiLevelHierarchy"/>
    <dgm:cxn modelId="{EC0BE50E-1A06-4073-9209-45A0A511B585}" type="presOf" srcId="{9270C2DE-D3BD-0644-A682-40D8DC4CD815}" destId="{95E0DA4D-072B-EA42-B4B6-931FE8A41151}" srcOrd="0" destOrd="0" presId="urn:microsoft.com/office/officeart/2008/layout/HorizontalMultiLevelHierarchy"/>
    <dgm:cxn modelId="{9D796E61-568E-4387-8605-39CF14FF6F5E}" type="presOf" srcId="{C76E4B01-659E-DF4B-A53C-7DBB9136BBA5}" destId="{6E46EFD4-2AF4-D549-9EAF-C10CF6010898}" srcOrd="0" destOrd="0" presId="urn:microsoft.com/office/officeart/2008/layout/HorizontalMultiLevelHierarchy"/>
    <dgm:cxn modelId="{00C737EE-4292-4173-A747-25415F727278}" type="presOf" srcId="{C76E4B01-659E-DF4B-A53C-7DBB9136BBA5}" destId="{BD38A289-5425-5747-9FC5-2F67CC36346C}" srcOrd="1" destOrd="0" presId="urn:microsoft.com/office/officeart/2008/layout/HorizontalMultiLevelHierarchy"/>
    <dgm:cxn modelId="{175C857C-E109-ED49-9DB7-E4C5DE59A1F9}" srcId="{054904AF-702E-5A44-B504-3A6DFA605BF8}" destId="{5653105D-584B-D146-9166-E86749AF5C4B}" srcOrd="3" destOrd="0" parTransId="{883F49A3-0A8D-4847-982B-BD39DCBACF3B}" sibTransId="{5D2BB0E8-7720-A24B-8CDD-EC1C93E88724}"/>
    <dgm:cxn modelId="{89683A63-9734-E54D-91E7-BB6644C9A71D}" srcId="{054904AF-702E-5A44-B504-3A6DFA605BF8}" destId="{1ECB7318-C684-824F-AEBC-F0355FF290B9}" srcOrd="2" destOrd="0" parTransId="{573DB3E9-E545-E948-8FE8-AFA3B363D536}" sibTransId="{A550DDFB-7CBB-C140-9A18-4F518D30501B}"/>
    <dgm:cxn modelId="{3B089BAB-676F-4E30-86B2-F1721D0FD443}" type="presOf" srcId="{11A01572-7EFE-5745-A2CB-FF46BB9F2DCD}" destId="{8E53C597-7293-CC41-B449-49317024BB79}" srcOrd="0" destOrd="0" presId="urn:microsoft.com/office/officeart/2008/layout/HorizontalMultiLevelHierarchy"/>
    <dgm:cxn modelId="{F74EFB44-A2A8-4E2A-8AD6-578DB5008D52}" type="presOf" srcId="{D6C5183D-C898-CE4D-93D0-422B81B2298E}" destId="{7B3585DB-753B-164A-8C53-1D619D0522FF}" srcOrd="1" destOrd="0" presId="urn:microsoft.com/office/officeart/2008/layout/HorizontalMultiLevelHierarchy"/>
    <dgm:cxn modelId="{48DE2EE3-0EAB-473D-B742-6601F8EF8545}" type="presOf" srcId="{883F49A3-0A8D-4847-982B-BD39DCBACF3B}" destId="{60375071-0073-A249-823C-50E2B68F34B3}" srcOrd="0" destOrd="0" presId="urn:microsoft.com/office/officeart/2008/layout/HorizontalMultiLevelHierarchy"/>
    <dgm:cxn modelId="{1B3BB3B1-80D2-2441-B93A-0728952D5400}" srcId="{11A01572-7EFE-5745-A2CB-FF46BB9F2DCD}" destId="{054904AF-702E-5A44-B504-3A6DFA605BF8}" srcOrd="0" destOrd="0" parTransId="{22087F32-785F-594A-B543-F9A8A0E4363E}" sibTransId="{BCBAC139-7729-DE4F-AC06-C1A915C6218F}"/>
    <dgm:cxn modelId="{F7EE801C-7A15-4D9A-828E-B03ADE5F5CE2}" type="presOf" srcId="{573DB3E9-E545-E948-8FE8-AFA3B363D536}" destId="{8476DAC0-2156-A04C-96B9-E1D5D0F0F9EF}" srcOrd="0" destOrd="0" presId="urn:microsoft.com/office/officeart/2008/layout/HorizontalMultiLevelHierarchy"/>
    <dgm:cxn modelId="{C7E6E731-1A7C-1044-9250-ED976074D72A}" srcId="{054904AF-702E-5A44-B504-3A6DFA605BF8}" destId="{2ACC66E5-7192-134C-8813-C478118EB2FC}" srcOrd="6" destOrd="0" parTransId="{9270C2DE-D3BD-0644-A682-40D8DC4CD815}" sibTransId="{7700680A-A39B-A24B-A187-FD31B3F923FA}"/>
    <dgm:cxn modelId="{76E0DA55-5ADB-4A58-9D32-1EDD81F3A8D3}" type="presOf" srcId="{5653105D-584B-D146-9166-E86749AF5C4B}" destId="{695900C5-906A-924E-8856-91EB62226800}" srcOrd="0" destOrd="0" presId="urn:microsoft.com/office/officeart/2008/layout/HorizontalMultiLevelHierarchy"/>
    <dgm:cxn modelId="{8BAE210E-1FDB-4AB1-B9FD-4D05CCFED7E3}" type="presOf" srcId="{054904AF-702E-5A44-B504-3A6DFA605BF8}" destId="{640185D0-EF9A-D64D-AA42-317123602421}" srcOrd="0" destOrd="0" presId="urn:microsoft.com/office/officeart/2008/layout/HorizontalMultiLevelHierarchy"/>
    <dgm:cxn modelId="{3BED61F8-FFB1-4A4D-8198-FE68ACDA34EF}" type="presOf" srcId="{1E8E9796-77DC-DF4F-BAE6-D9B31928B239}" destId="{081E8983-A195-4548-8B69-F506E2CF4BA1}" srcOrd="0" destOrd="0" presId="urn:microsoft.com/office/officeart/2008/layout/HorizontalMultiLevelHierarchy"/>
    <dgm:cxn modelId="{2E8B941D-FB59-7F46-B8D8-1406C9E8701C}" srcId="{054904AF-702E-5A44-B504-3A6DFA605BF8}" destId="{312A3EB4-56B7-8F4F-ABAE-B6B1DBE69B22}" srcOrd="4" destOrd="0" parTransId="{C76E4B01-659E-DF4B-A53C-7DBB9136BBA5}" sibTransId="{AAD7B95E-41D6-2342-85C5-170B48E38A23}"/>
    <dgm:cxn modelId="{1CA6DB52-A4F7-AB46-B7E6-D7CD54D5E468}" srcId="{054904AF-702E-5A44-B504-3A6DFA605BF8}" destId="{82692432-E0FB-1E41-BDE7-7CDAA56663DD}" srcOrd="5" destOrd="0" parTransId="{D6C5183D-C898-CE4D-93D0-422B81B2298E}" sibTransId="{01975473-0E83-2A48-93C1-91AD368AAF72}"/>
    <dgm:cxn modelId="{102CA011-ECDA-46B9-BD3F-30E311232CED}" type="presOf" srcId="{312A3EB4-56B7-8F4F-ABAE-B6B1DBE69B22}" destId="{A80B120F-7B16-4342-B56F-95A6FF025BDA}" srcOrd="0" destOrd="0" presId="urn:microsoft.com/office/officeart/2008/layout/HorizontalMultiLevelHierarchy"/>
    <dgm:cxn modelId="{1B3FC775-7FA7-4832-83F5-8E881CCF9695}" type="presOf" srcId="{1E8E9796-77DC-DF4F-BAE6-D9B31928B239}" destId="{72D8F60D-9DC1-4B41-B75F-9D3B00A2ECEB}" srcOrd="1" destOrd="0" presId="urn:microsoft.com/office/officeart/2008/layout/HorizontalMultiLevelHierarchy"/>
    <dgm:cxn modelId="{20BB1EE2-65B3-4547-A148-54635C289F97}" type="presOf" srcId="{2ACC66E5-7192-134C-8813-C478118EB2FC}" destId="{7BD5C0F8-79FF-F944-8746-9A1C5A8B96FE}" srcOrd="0" destOrd="0" presId="urn:microsoft.com/office/officeart/2008/layout/HorizontalMultiLevelHierarchy"/>
    <dgm:cxn modelId="{2CBBC657-C89D-47B8-8630-83CA67F8FDDF}" type="presParOf" srcId="{8E53C597-7293-CC41-B449-49317024BB79}" destId="{E3583E11-4131-164A-94A0-CDD75B2A49DC}" srcOrd="0" destOrd="0" presId="urn:microsoft.com/office/officeart/2008/layout/HorizontalMultiLevelHierarchy"/>
    <dgm:cxn modelId="{F92B0800-ED89-4F4C-81DA-4DBC7FA5EB74}" type="presParOf" srcId="{E3583E11-4131-164A-94A0-CDD75B2A49DC}" destId="{640185D0-EF9A-D64D-AA42-317123602421}" srcOrd="0" destOrd="0" presId="urn:microsoft.com/office/officeart/2008/layout/HorizontalMultiLevelHierarchy"/>
    <dgm:cxn modelId="{8AF46096-5818-44DF-8E19-8A4CE6CC88DA}" type="presParOf" srcId="{E3583E11-4131-164A-94A0-CDD75B2A49DC}" destId="{723FED90-9899-5D47-B072-C31736295052}" srcOrd="1" destOrd="0" presId="urn:microsoft.com/office/officeart/2008/layout/HorizontalMultiLevelHierarchy"/>
    <dgm:cxn modelId="{43400BDB-76C6-464C-900A-6DC364FA04D8}" type="presParOf" srcId="{723FED90-9899-5D47-B072-C31736295052}" destId="{081E8983-A195-4548-8B69-F506E2CF4BA1}" srcOrd="0" destOrd="0" presId="urn:microsoft.com/office/officeart/2008/layout/HorizontalMultiLevelHierarchy"/>
    <dgm:cxn modelId="{1AE8F407-8005-408A-8244-54CF1CE013F0}" type="presParOf" srcId="{081E8983-A195-4548-8B69-F506E2CF4BA1}" destId="{72D8F60D-9DC1-4B41-B75F-9D3B00A2ECEB}" srcOrd="0" destOrd="0" presId="urn:microsoft.com/office/officeart/2008/layout/HorizontalMultiLevelHierarchy"/>
    <dgm:cxn modelId="{F3FB9260-6E9E-48F3-9703-925894B92EEB}" type="presParOf" srcId="{723FED90-9899-5D47-B072-C31736295052}" destId="{043E8C5C-E567-C24E-AAF6-04F9380C9260}" srcOrd="1" destOrd="0" presId="urn:microsoft.com/office/officeart/2008/layout/HorizontalMultiLevelHierarchy"/>
    <dgm:cxn modelId="{A573F557-6A64-4641-9E5B-463A28277C0A}" type="presParOf" srcId="{043E8C5C-E567-C24E-AAF6-04F9380C9260}" destId="{C6296208-70BF-8346-A1D8-874AC506CC8D}" srcOrd="0" destOrd="0" presId="urn:microsoft.com/office/officeart/2008/layout/HorizontalMultiLevelHierarchy"/>
    <dgm:cxn modelId="{ACC6083C-46A9-4503-B353-D51554C3ABE4}" type="presParOf" srcId="{043E8C5C-E567-C24E-AAF6-04F9380C9260}" destId="{BB449F8B-474F-EA4F-87B1-02B9D23040FB}" srcOrd="1" destOrd="0" presId="urn:microsoft.com/office/officeart/2008/layout/HorizontalMultiLevelHierarchy"/>
    <dgm:cxn modelId="{C2E203D8-FC39-4D18-9267-EFB9C18E1B58}" type="presParOf" srcId="{723FED90-9899-5D47-B072-C31736295052}" destId="{7505E9CC-FF18-4549-A8C3-EA30C0A83F7B}" srcOrd="2" destOrd="0" presId="urn:microsoft.com/office/officeart/2008/layout/HorizontalMultiLevelHierarchy"/>
    <dgm:cxn modelId="{8C872D48-7F88-4ADF-9B14-2DF39D84AF27}" type="presParOf" srcId="{7505E9CC-FF18-4549-A8C3-EA30C0A83F7B}" destId="{C7B6FF22-0C58-6A42-9591-42BCAA9741B9}" srcOrd="0" destOrd="0" presId="urn:microsoft.com/office/officeart/2008/layout/HorizontalMultiLevelHierarchy"/>
    <dgm:cxn modelId="{523B3E39-1760-4EC8-8CC2-775A0518E2D6}" type="presParOf" srcId="{723FED90-9899-5D47-B072-C31736295052}" destId="{1F7740EA-F259-EB4B-B888-6A60B65DE867}" srcOrd="3" destOrd="0" presId="urn:microsoft.com/office/officeart/2008/layout/HorizontalMultiLevelHierarchy"/>
    <dgm:cxn modelId="{F2A422BA-EA1C-41DB-B10A-BC3C1864C8FF}" type="presParOf" srcId="{1F7740EA-F259-EB4B-B888-6A60B65DE867}" destId="{FBEADA17-6E10-BC4B-8F32-59A72C2BAE57}" srcOrd="0" destOrd="0" presId="urn:microsoft.com/office/officeart/2008/layout/HorizontalMultiLevelHierarchy"/>
    <dgm:cxn modelId="{5ECEDD43-EFCF-455F-B581-DDCEDD314B31}" type="presParOf" srcId="{1F7740EA-F259-EB4B-B888-6A60B65DE867}" destId="{58669E13-46CF-A64D-97D6-CC320416C455}" srcOrd="1" destOrd="0" presId="urn:microsoft.com/office/officeart/2008/layout/HorizontalMultiLevelHierarchy"/>
    <dgm:cxn modelId="{46740435-F229-402F-A713-D3249BCA3304}" type="presParOf" srcId="{723FED90-9899-5D47-B072-C31736295052}" destId="{8476DAC0-2156-A04C-96B9-E1D5D0F0F9EF}" srcOrd="4" destOrd="0" presId="urn:microsoft.com/office/officeart/2008/layout/HorizontalMultiLevelHierarchy"/>
    <dgm:cxn modelId="{499B6E3F-853F-46A7-8449-8C7C840A77AC}" type="presParOf" srcId="{8476DAC0-2156-A04C-96B9-E1D5D0F0F9EF}" destId="{069A258F-8ADD-FF4D-B6C7-EBC436A56E13}" srcOrd="0" destOrd="0" presId="urn:microsoft.com/office/officeart/2008/layout/HorizontalMultiLevelHierarchy"/>
    <dgm:cxn modelId="{8711A69E-A280-4187-B10D-525AE383B499}" type="presParOf" srcId="{723FED90-9899-5D47-B072-C31736295052}" destId="{44D9E92F-3A47-AB44-9A49-2FD59A66D8CF}" srcOrd="5" destOrd="0" presId="urn:microsoft.com/office/officeart/2008/layout/HorizontalMultiLevelHierarchy"/>
    <dgm:cxn modelId="{AD2E9BE1-5829-44DB-9B54-C7C2ABA45269}" type="presParOf" srcId="{44D9E92F-3A47-AB44-9A49-2FD59A66D8CF}" destId="{77AC9391-BE84-0448-981A-E7A33C93704D}" srcOrd="0" destOrd="0" presId="urn:microsoft.com/office/officeart/2008/layout/HorizontalMultiLevelHierarchy"/>
    <dgm:cxn modelId="{760E8324-1BC6-462D-8DB8-1C7103684616}" type="presParOf" srcId="{44D9E92F-3A47-AB44-9A49-2FD59A66D8CF}" destId="{7E3544FE-BD09-7341-941B-5BFCF8C5EC6C}" srcOrd="1" destOrd="0" presId="urn:microsoft.com/office/officeart/2008/layout/HorizontalMultiLevelHierarchy"/>
    <dgm:cxn modelId="{454B9CB6-CBD6-4722-A03D-6C759BE75B4C}" type="presParOf" srcId="{723FED90-9899-5D47-B072-C31736295052}" destId="{60375071-0073-A249-823C-50E2B68F34B3}" srcOrd="6" destOrd="0" presId="urn:microsoft.com/office/officeart/2008/layout/HorizontalMultiLevelHierarchy"/>
    <dgm:cxn modelId="{FA3AD1CA-5393-4104-8F0B-F2C323A82C67}" type="presParOf" srcId="{60375071-0073-A249-823C-50E2B68F34B3}" destId="{A4F17239-0310-9744-AD08-0AE6539ED581}" srcOrd="0" destOrd="0" presId="urn:microsoft.com/office/officeart/2008/layout/HorizontalMultiLevelHierarchy"/>
    <dgm:cxn modelId="{367C7471-836B-4026-86B5-3AEB2D76A55E}" type="presParOf" srcId="{723FED90-9899-5D47-B072-C31736295052}" destId="{C06BABB3-A788-6340-B789-F91C8843F10B}" srcOrd="7" destOrd="0" presId="urn:microsoft.com/office/officeart/2008/layout/HorizontalMultiLevelHierarchy"/>
    <dgm:cxn modelId="{E89893F5-E5E6-45EB-8240-C464ED111006}" type="presParOf" srcId="{C06BABB3-A788-6340-B789-F91C8843F10B}" destId="{695900C5-906A-924E-8856-91EB62226800}" srcOrd="0" destOrd="0" presId="urn:microsoft.com/office/officeart/2008/layout/HorizontalMultiLevelHierarchy"/>
    <dgm:cxn modelId="{463CDA6C-02A0-4294-BFA5-A878273EF287}" type="presParOf" srcId="{C06BABB3-A788-6340-B789-F91C8843F10B}" destId="{8654D38F-75D0-4745-A91D-CD11AA15B167}" srcOrd="1" destOrd="0" presId="urn:microsoft.com/office/officeart/2008/layout/HorizontalMultiLevelHierarchy"/>
    <dgm:cxn modelId="{8DC3E31B-1D2D-4B4B-955E-6D9593C7E566}" type="presParOf" srcId="{723FED90-9899-5D47-B072-C31736295052}" destId="{6E46EFD4-2AF4-D549-9EAF-C10CF6010898}" srcOrd="8" destOrd="0" presId="urn:microsoft.com/office/officeart/2008/layout/HorizontalMultiLevelHierarchy"/>
    <dgm:cxn modelId="{FC5FE3A6-C6B3-4C29-8284-7344287588C0}" type="presParOf" srcId="{6E46EFD4-2AF4-D549-9EAF-C10CF6010898}" destId="{BD38A289-5425-5747-9FC5-2F67CC36346C}" srcOrd="0" destOrd="0" presId="urn:microsoft.com/office/officeart/2008/layout/HorizontalMultiLevelHierarchy"/>
    <dgm:cxn modelId="{BAFB337F-DB71-41A8-B016-B7E7A402B1EE}" type="presParOf" srcId="{723FED90-9899-5D47-B072-C31736295052}" destId="{81D6A427-EF6B-6D40-8A9D-624FB4634F68}" srcOrd="9" destOrd="0" presId="urn:microsoft.com/office/officeart/2008/layout/HorizontalMultiLevelHierarchy"/>
    <dgm:cxn modelId="{ED6CF194-9587-46D3-A7EF-FD830227DE20}" type="presParOf" srcId="{81D6A427-EF6B-6D40-8A9D-624FB4634F68}" destId="{A80B120F-7B16-4342-B56F-95A6FF025BDA}" srcOrd="0" destOrd="0" presId="urn:microsoft.com/office/officeart/2008/layout/HorizontalMultiLevelHierarchy"/>
    <dgm:cxn modelId="{371CBF24-2296-4C2E-A076-9434677A6607}" type="presParOf" srcId="{81D6A427-EF6B-6D40-8A9D-624FB4634F68}" destId="{27F60E14-1D13-5E4B-A9D4-4A15B59FBE83}" srcOrd="1" destOrd="0" presId="urn:microsoft.com/office/officeart/2008/layout/HorizontalMultiLevelHierarchy"/>
    <dgm:cxn modelId="{DC2C18DF-17B3-4E0E-84AA-CA38B8EF1102}" type="presParOf" srcId="{723FED90-9899-5D47-B072-C31736295052}" destId="{3DC2BB68-DE8C-714D-BC11-1110184443AA}" srcOrd="10" destOrd="0" presId="urn:microsoft.com/office/officeart/2008/layout/HorizontalMultiLevelHierarchy"/>
    <dgm:cxn modelId="{DC440F2F-E6B4-4291-A91D-BC87C11460AC}" type="presParOf" srcId="{3DC2BB68-DE8C-714D-BC11-1110184443AA}" destId="{7B3585DB-753B-164A-8C53-1D619D0522FF}" srcOrd="0" destOrd="0" presId="urn:microsoft.com/office/officeart/2008/layout/HorizontalMultiLevelHierarchy"/>
    <dgm:cxn modelId="{9CEE3F34-7787-4063-8157-BC6C1AF46C80}" type="presParOf" srcId="{723FED90-9899-5D47-B072-C31736295052}" destId="{E876C330-71EF-444F-A4DB-7F61AA328B4E}" srcOrd="11" destOrd="0" presId="urn:microsoft.com/office/officeart/2008/layout/HorizontalMultiLevelHierarchy"/>
    <dgm:cxn modelId="{86B3E924-9835-4689-9A05-43F04E6044D1}" type="presParOf" srcId="{E876C330-71EF-444F-A4DB-7F61AA328B4E}" destId="{83324E93-31FD-9A44-AD07-6A50B2C32A5A}" srcOrd="0" destOrd="0" presId="urn:microsoft.com/office/officeart/2008/layout/HorizontalMultiLevelHierarchy"/>
    <dgm:cxn modelId="{96055440-F9A9-4DDB-9396-25C83CD74B73}" type="presParOf" srcId="{E876C330-71EF-444F-A4DB-7F61AA328B4E}" destId="{AE22CA13-38DC-834B-8BFE-9DDBAB08AD05}" srcOrd="1" destOrd="0" presId="urn:microsoft.com/office/officeart/2008/layout/HorizontalMultiLevelHierarchy"/>
    <dgm:cxn modelId="{8A8B65DD-9B0F-4748-96B8-AB57E8E0B6E4}" type="presParOf" srcId="{723FED90-9899-5D47-B072-C31736295052}" destId="{95E0DA4D-072B-EA42-B4B6-931FE8A41151}" srcOrd="12" destOrd="0" presId="urn:microsoft.com/office/officeart/2008/layout/HorizontalMultiLevelHierarchy"/>
    <dgm:cxn modelId="{8917FF4C-9453-4CDB-9B8B-D47F8A46B619}" type="presParOf" srcId="{95E0DA4D-072B-EA42-B4B6-931FE8A41151}" destId="{51498E7D-1FCF-5846-B5A3-E09D6F01082F}" srcOrd="0" destOrd="0" presId="urn:microsoft.com/office/officeart/2008/layout/HorizontalMultiLevelHierarchy"/>
    <dgm:cxn modelId="{5019592D-10A5-407E-BC46-30F774B12EF6}" type="presParOf" srcId="{723FED90-9899-5D47-B072-C31736295052}" destId="{7C00FF3A-3C5C-4B4C-81EF-F332914252FA}" srcOrd="13" destOrd="0" presId="urn:microsoft.com/office/officeart/2008/layout/HorizontalMultiLevelHierarchy"/>
    <dgm:cxn modelId="{8FC00A1D-499C-4954-B96C-DC8701101734}" type="presParOf" srcId="{7C00FF3A-3C5C-4B4C-81EF-F332914252FA}" destId="{7BD5C0F8-79FF-F944-8746-9A1C5A8B96FE}" srcOrd="0" destOrd="0" presId="urn:microsoft.com/office/officeart/2008/layout/HorizontalMultiLevelHierarchy"/>
    <dgm:cxn modelId="{7526434C-61C2-4FFC-B3B8-22808605D613}" type="presParOf" srcId="{7C00FF3A-3C5C-4B4C-81EF-F332914252FA}" destId="{9A0D9E4A-C359-C54C-AA80-02F80EE8234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7E35D5-44EA-44BF-9EE2-3EB71DEC8150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2D3F2FAD-E5E3-45CC-9083-BF7E027D4C86}">
      <dgm:prSet phldrT="[Text]"/>
      <dgm:spPr/>
      <dgm:t>
        <a:bodyPr/>
        <a:lstStyle/>
        <a:p>
          <a:r>
            <a:rPr lang="en-US" dirty="0" smtClean="0"/>
            <a:t>Land Bank</a:t>
          </a:r>
          <a:endParaRPr lang="en-CA" dirty="0"/>
        </a:p>
      </dgm:t>
    </dgm:pt>
    <dgm:pt modelId="{C6674B42-8CE9-4024-87FC-FE5FBF7AC4AC}" type="parTrans" cxnId="{19C4B57E-09AD-4FE8-AD4C-139D6B47CE5A}">
      <dgm:prSet/>
      <dgm:spPr/>
      <dgm:t>
        <a:bodyPr/>
        <a:lstStyle/>
        <a:p>
          <a:endParaRPr lang="en-CA"/>
        </a:p>
      </dgm:t>
    </dgm:pt>
    <dgm:pt modelId="{1851856F-7BFA-4857-8674-A1F9237E4374}" type="sibTrans" cxnId="{19C4B57E-09AD-4FE8-AD4C-139D6B47CE5A}">
      <dgm:prSet/>
      <dgm:spPr/>
      <dgm:t>
        <a:bodyPr/>
        <a:lstStyle/>
        <a:p>
          <a:endParaRPr lang="en-CA"/>
        </a:p>
      </dgm:t>
    </dgm:pt>
    <dgm:pt modelId="{2B917A3A-314E-41EF-81A0-1331493B4BC5}">
      <dgm:prSet phldrT="[Text]"/>
      <dgm:spPr/>
      <dgm:t>
        <a:bodyPr/>
        <a:lstStyle/>
        <a:p>
          <a:r>
            <a:rPr lang="en-US" dirty="0" smtClean="0"/>
            <a:t>Property Development</a:t>
          </a:r>
          <a:endParaRPr lang="en-CA" dirty="0"/>
        </a:p>
      </dgm:t>
    </dgm:pt>
    <dgm:pt modelId="{711124AB-098C-428F-84C5-5F078FFA9A76}" type="parTrans" cxnId="{F5FD2451-E27C-4CA1-B17C-136D46CDE686}">
      <dgm:prSet/>
      <dgm:spPr/>
      <dgm:t>
        <a:bodyPr/>
        <a:lstStyle/>
        <a:p>
          <a:endParaRPr lang="en-CA"/>
        </a:p>
      </dgm:t>
    </dgm:pt>
    <dgm:pt modelId="{2AD24F7A-6102-4812-9E45-B95EF50C11A1}" type="sibTrans" cxnId="{F5FD2451-E27C-4CA1-B17C-136D46CDE686}">
      <dgm:prSet/>
      <dgm:spPr/>
      <dgm:t>
        <a:bodyPr/>
        <a:lstStyle/>
        <a:p>
          <a:endParaRPr lang="en-CA"/>
        </a:p>
      </dgm:t>
    </dgm:pt>
    <dgm:pt modelId="{081FF1BE-17CD-44BC-8DC9-225F2442CA2B}">
      <dgm:prSet phldrT="[Text]"/>
      <dgm:spPr/>
      <dgm:t>
        <a:bodyPr/>
        <a:lstStyle/>
        <a:p>
          <a:r>
            <a:rPr lang="en-CA" dirty="0" smtClean="0"/>
            <a:t>Property Investment</a:t>
          </a:r>
          <a:endParaRPr lang="en-CA" dirty="0"/>
        </a:p>
      </dgm:t>
    </dgm:pt>
    <dgm:pt modelId="{AA18090C-5475-4A6D-BFB7-D41B1AB9FFFD}" type="parTrans" cxnId="{A55B229E-3E7D-4069-B519-AC2B1402F033}">
      <dgm:prSet/>
      <dgm:spPr/>
      <dgm:t>
        <a:bodyPr/>
        <a:lstStyle/>
        <a:p>
          <a:endParaRPr lang="en-CA"/>
        </a:p>
      </dgm:t>
    </dgm:pt>
    <dgm:pt modelId="{11BA90FD-EE7C-4130-B54A-DCF11E720DD4}" type="sibTrans" cxnId="{A55B229E-3E7D-4069-B519-AC2B1402F033}">
      <dgm:prSet/>
      <dgm:spPr/>
      <dgm:t>
        <a:bodyPr/>
        <a:lstStyle/>
        <a:p>
          <a:endParaRPr lang="en-CA"/>
        </a:p>
      </dgm:t>
    </dgm:pt>
    <dgm:pt modelId="{E86E47A7-0B70-4777-ABF9-A3EBB2B1547C}" type="pres">
      <dgm:prSet presAssocID="{B77E35D5-44EA-44BF-9EE2-3EB71DEC8150}" presName="linearFlow" presStyleCnt="0">
        <dgm:presLayoutVars>
          <dgm:dir/>
          <dgm:resizeHandles val="exact"/>
        </dgm:presLayoutVars>
      </dgm:prSet>
      <dgm:spPr/>
    </dgm:pt>
    <dgm:pt modelId="{9CAF781A-00CE-4394-98BC-CA6709BC5F9E}" type="pres">
      <dgm:prSet presAssocID="{2D3F2FAD-E5E3-45CC-9083-BF7E027D4C86}" presName="composite" presStyleCnt="0"/>
      <dgm:spPr/>
    </dgm:pt>
    <dgm:pt modelId="{4A0F2133-C2DB-4E9B-AE73-903B066FBB9A}" type="pres">
      <dgm:prSet presAssocID="{2D3F2FAD-E5E3-45CC-9083-BF7E027D4C86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E7D4F1E-95DA-4A69-A2E1-AFE7C74E4EF9}" type="pres">
      <dgm:prSet presAssocID="{2D3F2FAD-E5E3-45CC-9083-BF7E027D4C86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648B724-0F13-4D1E-AF76-CA57592654BF}" type="pres">
      <dgm:prSet presAssocID="{1851856F-7BFA-4857-8674-A1F9237E4374}" presName="spacing" presStyleCnt="0"/>
      <dgm:spPr/>
    </dgm:pt>
    <dgm:pt modelId="{0BF71C82-674E-44B7-BCC8-ED477091C17A}" type="pres">
      <dgm:prSet presAssocID="{2B917A3A-314E-41EF-81A0-1331493B4BC5}" presName="composite" presStyleCnt="0"/>
      <dgm:spPr/>
    </dgm:pt>
    <dgm:pt modelId="{54733004-23B8-456B-82B7-17A2DCE33919}" type="pres">
      <dgm:prSet presAssocID="{2B917A3A-314E-41EF-81A0-1331493B4BC5}" presName="imgShp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97" t="-20205" r="4497" b="-20205"/>
          </a:stretch>
        </a:blipFill>
      </dgm:spPr>
    </dgm:pt>
    <dgm:pt modelId="{534B7DAB-95FB-447E-BE21-931999E6D800}" type="pres">
      <dgm:prSet presAssocID="{2B917A3A-314E-41EF-81A0-1331493B4BC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599E504-F059-47F4-BC04-DC7562F57FFB}" type="pres">
      <dgm:prSet presAssocID="{2AD24F7A-6102-4812-9E45-B95EF50C11A1}" presName="spacing" presStyleCnt="0"/>
      <dgm:spPr/>
    </dgm:pt>
    <dgm:pt modelId="{242C0F4D-3C13-441D-A947-257079C302B2}" type="pres">
      <dgm:prSet presAssocID="{081FF1BE-17CD-44BC-8DC9-225F2442CA2B}" presName="composite" presStyleCnt="0"/>
      <dgm:spPr/>
    </dgm:pt>
    <dgm:pt modelId="{F09314B1-D0A0-4980-8DF8-03BFB4E36DC3}" type="pres">
      <dgm:prSet presAssocID="{081FF1BE-17CD-44BC-8DC9-225F2442CA2B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D99ECF37-21E4-4CB9-8A4E-DFB09C2DC12D}" type="pres">
      <dgm:prSet presAssocID="{081FF1BE-17CD-44BC-8DC9-225F2442CA2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19C4B57E-09AD-4FE8-AD4C-139D6B47CE5A}" srcId="{B77E35D5-44EA-44BF-9EE2-3EB71DEC8150}" destId="{2D3F2FAD-E5E3-45CC-9083-BF7E027D4C86}" srcOrd="0" destOrd="0" parTransId="{C6674B42-8CE9-4024-87FC-FE5FBF7AC4AC}" sibTransId="{1851856F-7BFA-4857-8674-A1F9237E4374}"/>
    <dgm:cxn modelId="{F5FD2451-E27C-4CA1-B17C-136D46CDE686}" srcId="{B77E35D5-44EA-44BF-9EE2-3EB71DEC8150}" destId="{2B917A3A-314E-41EF-81A0-1331493B4BC5}" srcOrd="1" destOrd="0" parTransId="{711124AB-098C-428F-84C5-5F078FFA9A76}" sibTransId="{2AD24F7A-6102-4812-9E45-B95EF50C11A1}"/>
    <dgm:cxn modelId="{A7A0E668-0B75-4E98-8E23-023E62042A91}" type="presOf" srcId="{2B917A3A-314E-41EF-81A0-1331493B4BC5}" destId="{534B7DAB-95FB-447E-BE21-931999E6D800}" srcOrd="0" destOrd="0" presId="urn:microsoft.com/office/officeart/2005/8/layout/vList3"/>
    <dgm:cxn modelId="{B1AA54C6-E604-4DF9-88C5-B16F127848A2}" type="presOf" srcId="{B77E35D5-44EA-44BF-9EE2-3EB71DEC8150}" destId="{E86E47A7-0B70-4777-ABF9-A3EBB2B1547C}" srcOrd="0" destOrd="0" presId="urn:microsoft.com/office/officeart/2005/8/layout/vList3"/>
    <dgm:cxn modelId="{FCD1EC5B-27CE-4A02-8225-B935B3693C24}" type="presOf" srcId="{2D3F2FAD-E5E3-45CC-9083-BF7E027D4C86}" destId="{8E7D4F1E-95DA-4A69-A2E1-AFE7C74E4EF9}" srcOrd="0" destOrd="0" presId="urn:microsoft.com/office/officeart/2005/8/layout/vList3"/>
    <dgm:cxn modelId="{A55B229E-3E7D-4069-B519-AC2B1402F033}" srcId="{B77E35D5-44EA-44BF-9EE2-3EB71DEC8150}" destId="{081FF1BE-17CD-44BC-8DC9-225F2442CA2B}" srcOrd="2" destOrd="0" parTransId="{AA18090C-5475-4A6D-BFB7-D41B1AB9FFFD}" sibTransId="{11BA90FD-EE7C-4130-B54A-DCF11E720DD4}"/>
    <dgm:cxn modelId="{7F3D2064-79CA-45F2-B2AC-75870B91B9AD}" type="presOf" srcId="{081FF1BE-17CD-44BC-8DC9-225F2442CA2B}" destId="{D99ECF37-21E4-4CB9-8A4E-DFB09C2DC12D}" srcOrd="0" destOrd="0" presId="urn:microsoft.com/office/officeart/2005/8/layout/vList3"/>
    <dgm:cxn modelId="{63E40F27-FFFD-4EC6-865C-0239F4C18D0E}" type="presParOf" srcId="{E86E47A7-0B70-4777-ABF9-A3EBB2B1547C}" destId="{9CAF781A-00CE-4394-98BC-CA6709BC5F9E}" srcOrd="0" destOrd="0" presId="urn:microsoft.com/office/officeart/2005/8/layout/vList3"/>
    <dgm:cxn modelId="{B2B110D5-0D1C-4825-A0ED-2A6AAE5EED11}" type="presParOf" srcId="{9CAF781A-00CE-4394-98BC-CA6709BC5F9E}" destId="{4A0F2133-C2DB-4E9B-AE73-903B066FBB9A}" srcOrd="0" destOrd="0" presId="urn:microsoft.com/office/officeart/2005/8/layout/vList3"/>
    <dgm:cxn modelId="{9F8B8632-BC69-4945-AD26-94F7A5EB692B}" type="presParOf" srcId="{9CAF781A-00CE-4394-98BC-CA6709BC5F9E}" destId="{8E7D4F1E-95DA-4A69-A2E1-AFE7C74E4EF9}" srcOrd="1" destOrd="0" presId="urn:microsoft.com/office/officeart/2005/8/layout/vList3"/>
    <dgm:cxn modelId="{EA6F73F2-DB0C-4CBD-9A54-2BB8B3B7E52F}" type="presParOf" srcId="{E86E47A7-0B70-4777-ABF9-A3EBB2B1547C}" destId="{0648B724-0F13-4D1E-AF76-CA57592654BF}" srcOrd="1" destOrd="0" presId="urn:microsoft.com/office/officeart/2005/8/layout/vList3"/>
    <dgm:cxn modelId="{D5D35C43-F0EF-414D-9DAF-D4B849E597A1}" type="presParOf" srcId="{E86E47A7-0B70-4777-ABF9-A3EBB2B1547C}" destId="{0BF71C82-674E-44B7-BCC8-ED477091C17A}" srcOrd="2" destOrd="0" presId="urn:microsoft.com/office/officeart/2005/8/layout/vList3"/>
    <dgm:cxn modelId="{31E9AE31-77D3-461E-8294-5DC7225E7773}" type="presParOf" srcId="{0BF71C82-674E-44B7-BCC8-ED477091C17A}" destId="{54733004-23B8-456B-82B7-17A2DCE33919}" srcOrd="0" destOrd="0" presId="urn:microsoft.com/office/officeart/2005/8/layout/vList3"/>
    <dgm:cxn modelId="{1AF34BE3-75C5-4A80-BBC6-6E3C005CB5A5}" type="presParOf" srcId="{0BF71C82-674E-44B7-BCC8-ED477091C17A}" destId="{534B7DAB-95FB-447E-BE21-931999E6D800}" srcOrd="1" destOrd="0" presId="urn:microsoft.com/office/officeart/2005/8/layout/vList3"/>
    <dgm:cxn modelId="{A0B24506-086F-4309-83B5-CC50511C395A}" type="presParOf" srcId="{E86E47A7-0B70-4777-ABF9-A3EBB2B1547C}" destId="{F599E504-F059-47F4-BC04-DC7562F57FFB}" srcOrd="3" destOrd="0" presId="urn:microsoft.com/office/officeart/2005/8/layout/vList3"/>
    <dgm:cxn modelId="{0E47246A-B6A4-47EC-9041-0BA52FE78AA1}" type="presParOf" srcId="{E86E47A7-0B70-4777-ABF9-A3EBB2B1547C}" destId="{242C0F4D-3C13-441D-A947-257079C302B2}" srcOrd="4" destOrd="0" presId="urn:microsoft.com/office/officeart/2005/8/layout/vList3"/>
    <dgm:cxn modelId="{CDC718D6-B8A1-4E20-826B-10DC9A5B0F32}" type="presParOf" srcId="{242C0F4D-3C13-441D-A947-257079C302B2}" destId="{F09314B1-D0A0-4980-8DF8-03BFB4E36DC3}" srcOrd="0" destOrd="0" presId="urn:microsoft.com/office/officeart/2005/8/layout/vList3"/>
    <dgm:cxn modelId="{1A8564A5-776C-4D03-88B6-FB60C9EFFEFF}" type="presParOf" srcId="{242C0F4D-3C13-441D-A947-257079C302B2}" destId="{D99ECF37-21E4-4CB9-8A4E-DFB09C2DC12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7E35D5-44EA-44BF-9EE2-3EB71DEC8150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2D3F2FAD-E5E3-45CC-9083-BF7E027D4C86}">
      <dgm:prSet phldrT="[Text]"/>
      <dgm:spPr/>
      <dgm:t>
        <a:bodyPr/>
        <a:lstStyle/>
        <a:p>
          <a:r>
            <a:rPr lang="en-US" dirty="0" smtClean="0"/>
            <a:t>Land Bank</a:t>
          </a:r>
          <a:endParaRPr lang="en-CA" dirty="0"/>
        </a:p>
      </dgm:t>
    </dgm:pt>
    <dgm:pt modelId="{C6674B42-8CE9-4024-87FC-FE5FBF7AC4AC}" type="parTrans" cxnId="{19C4B57E-09AD-4FE8-AD4C-139D6B47CE5A}">
      <dgm:prSet/>
      <dgm:spPr/>
      <dgm:t>
        <a:bodyPr/>
        <a:lstStyle/>
        <a:p>
          <a:endParaRPr lang="en-CA"/>
        </a:p>
      </dgm:t>
    </dgm:pt>
    <dgm:pt modelId="{1851856F-7BFA-4857-8674-A1F9237E4374}" type="sibTrans" cxnId="{19C4B57E-09AD-4FE8-AD4C-139D6B47CE5A}">
      <dgm:prSet/>
      <dgm:spPr/>
      <dgm:t>
        <a:bodyPr/>
        <a:lstStyle/>
        <a:p>
          <a:endParaRPr lang="en-CA"/>
        </a:p>
      </dgm:t>
    </dgm:pt>
    <dgm:pt modelId="{2B917A3A-314E-41EF-81A0-1331493B4BC5}">
      <dgm:prSet phldrT="[Text]"/>
      <dgm:spPr/>
      <dgm:t>
        <a:bodyPr/>
        <a:lstStyle/>
        <a:p>
          <a:r>
            <a:rPr lang="en-US" dirty="0" smtClean="0"/>
            <a:t>Property Development</a:t>
          </a:r>
          <a:endParaRPr lang="en-CA" dirty="0"/>
        </a:p>
      </dgm:t>
    </dgm:pt>
    <dgm:pt modelId="{711124AB-098C-428F-84C5-5F078FFA9A76}" type="parTrans" cxnId="{F5FD2451-E27C-4CA1-B17C-136D46CDE686}">
      <dgm:prSet/>
      <dgm:spPr/>
      <dgm:t>
        <a:bodyPr/>
        <a:lstStyle/>
        <a:p>
          <a:endParaRPr lang="en-CA"/>
        </a:p>
      </dgm:t>
    </dgm:pt>
    <dgm:pt modelId="{2AD24F7A-6102-4812-9E45-B95EF50C11A1}" type="sibTrans" cxnId="{F5FD2451-E27C-4CA1-B17C-136D46CDE686}">
      <dgm:prSet/>
      <dgm:spPr/>
      <dgm:t>
        <a:bodyPr/>
        <a:lstStyle/>
        <a:p>
          <a:endParaRPr lang="en-CA"/>
        </a:p>
      </dgm:t>
    </dgm:pt>
    <dgm:pt modelId="{081FF1BE-17CD-44BC-8DC9-225F2442CA2B}">
      <dgm:prSet phldrT="[Text]"/>
      <dgm:spPr/>
      <dgm:t>
        <a:bodyPr/>
        <a:lstStyle/>
        <a:p>
          <a:r>
            <a:rPr lang="en-CA" dirty="0" smtClean="0"/>
            <a:t>Property Investment</a:t>
          </a:r>
          <a:endParaRPr lang="en-CA" dirty="0"/>
        </a:p>
      </dgm:t>
    </dgm:pt>
    <dgm:pt modelId="{AA18090C-5475-4A6D-BFB7-D41B1AB9FFFD}" type="parTrans" cxnId="{A55B229E-3E7D-4069-B519-AC2B1402F033}">
      <dgm:prSet/>
      <dgm:spPr/>
      <dgm:t>
        <a:bodyPr/>
        <a:lstStyle/>
        <a:p>
          <a:endParaRPr lang="en-CA"/>
        </a:p>
      </dgm:t>
    </dgm:pt>
    <dgm:pt modelId="{11BA90FD-EE7C-4130-B54A-DCF11E720DD4}" type="sibTrans" cxnId="{A55B229E-3E7D-4069-B519-AC2B1402F033}">
      <dgm:prSet/>
      <dgm:spPr/>
      <dgm:t>
        <a:bodyPr/>
        <a:lstStyle/>
        <a:p>
          <a:endParaRPr lang="en-CA"/>
        </a:p>
      </dgm:t>
    </dgm:pt>
    <dgm:pt modelId="{E86E47A7-0B70-4777-ABF9-A3EBB2B1547C}" type="pres">
      <dgm:prSet presAssocID="{B77E35D5-44EA-44BF-9EE2-3EB71DEC8150}" presName="linearFlow" presStyleCnt="0">
        <dgm:presLayoutVars>
          <dgm:dir/>
          <dgm:resizeHandles val="exact"/>
        </dgm:presLayoutVars>
      </dgm:prSet>
      <dgm:spPr/>
    </dgm:pt>
    <dgm:pt modelId="{9CAF781A-00CE-4394-98BC-CA6709BC5F9E}" type="pres">
      <dgm:prSet presAssocID="{2D3F2FAD-E5E3-45CC-9083-BF7E027D4C86}" presName="composite" presStyleCnt="0"/>
      <dgm:spPr/>
    </dgm:pt>
    <dgm:pt modelId="{4A0F2133-C2DB-4E9B-AE73-903B066FBB9A}" type="pres">
      <dgm:prSet presAssocID="{2D3F2FAD-E5E3-45CC-9083-BF7E027D4C86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8E7D4F1E-95DA-4A69-A2E1-AFE7C74E4EF9}" type="pres">
      <dgm:prSet presAssocID="{2D3F2FAD-E5E3-45CC-9083-BF7E027D4C86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648B724-0F13-4D1E-AF76-CA57592654BF}" type="pres">
      <dgm:prSet presAssocID="{1851856F-7BFA-4857-8674-A1F9237E4374}" presName="spacing" presStyleCnt="0"/>
      <dgm:spPr/>
    </dgm:pt>
    <dgm:pt modelId="{0BF71C82-674E-44B7-BCC8-ED477091C17A}" type="pres">
      <dgm:prSet presAssocID="{2B917A3A-314E-41EF-81A0-1331493B4BC5}" presName="composite" presStyleCnt="0"/>
      <dgm:spPr/>
    </dgm:pt>
    <dgm:pt modelId="{54733004-23B8-456B-82B7-17A2DCE33919}" type="pres">
      <dgm:prSet presAssocID="{2B917A3A-314E-41EF-81A0-1331493B4BC5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534B7DAB-95FB-447E-BE21-931999E6D800}" type="pres">
      <dgm:prSet presAssocID="{2B917A3A-314E-41EF-81A0-1331493B4BC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599E504-F059-47F4-BC04-DC7562F57FFB}" type="pres">
      <dgm:prSet presAssocID="{2AD24F7A-6102-4812-9E45-B95EF50C11A1}" presName="spacing" presStyleCnt="0"/>
      <dgm:spPr/>
    </dgm:pt>
    <dgm:pt modelId="{242C0F4D-3C13-441D-A947-257079C302B2}" type="pres">
      <dgm:prSet presAssocID="{081FF1BE-17CD-44BC-8DC9-225F2442CA2B}" presName="composite" presStyleCnt="0"/>
      <dgm:spPr/>
    </dgm:pt>
    <dgm:pt modelId="{F09314B1-D0A0-4980-8DF8-03BFB4E36DC3}" type="pres">
      <dgm:prSet presAssocID="{081FF1BE-17CD-44BC-8DC9-225F2442CA2B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99ECF37-21E4-4CB9-8A4E-DFB09C2DC12D}" type="pres">
      <dgm:prSet presAssocID="{081FF1BE-17CD-44BC-8DC9-225F2442CA2B}" presName="txShp" presStyleLbl="node1" presStyleIdx="2" presStyleCnt="3" custLinFactNeighborX="39" custLinFactNeighborY="5258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BB18CEB3-FB39-4AAE-9B91-ACDEC645B1D6}" type="presOf" srcId="{2B917A3A-314E-41EF-81A0-1331493B4BC5}" destId="{534B7DAB-95FB-447E-BE21-931999E6D800}" srcOrd="0" destOrd="0" presId="urn:microsoft.com/office/officeart/2005/8/layout/vList3"/>
    <dgm:cxn modelId="{19C4B57E-09AD-4FE8-AD4C-139D6B47CE5A}" srcId="{B77E35D5-44EA-44BF-9EE2-3EB71DEC8150}" destId="{2D3F2FAD-E5E3-45CC-9083-BF7E027D4C86}" srcOrd="0" destOrd="0" parTransId="{C6674B42-8CE9-4024-87FC-FE5FBF7AC4AC}" sibTransId="{1851856F-7BFA-4857-8674-A1F9237E4374}"/>
    <dgm:cxn modelId="{F5FD2451-E27C-4CA1-B17C-136D46CDE686}" srcId="{B77E35D5-44EA-44BF-9EE2-3EB71DEC8150}" destId="{2B917A3A-314E-41EF-81A0-1331493B4BC5}" srcOrd="1" destOrd="0" parTransId="{711124AB-098C-428F-84C5-5F078FFA9A76}" sibTransId="{2AD24F7A-6102-4812-9E45-B95EF50C11A1}"/>
    <dgm:cxn modelId="{0D9664E4-DC79-4322-9D15-347D428E7B2F}" type="presOf" srcId="{2D3F2FAD-E5E3-45CC-9083-BF7E027D4C86}" destId="{8E7D4F1E-95DA-4A69-A2E1-AFE7C74E4EF9}" srcOrd="0" destOrd="0" presId="urn:microsoft.com/office/officeart/2005/8/layout/vList3"/>
    <dgm:cxn modelId="{C2B0CBED-C275-4B8E-A9B1-22DF4E10BAE4}" type="presOf" srcId="{081FF1BE-17CD-44BC-8DC9-225F2442CA2B}" destId="{D99ECF37-21E4-4CB9-8A4E-DFB09C2DC12D}" srcOrd="0" destOrd="0" presId="urn:microsoft.com/office/officeart/2005/8/layout/vList3"/>
    <dgm:cxn modelId="{21BD614B-1C14-4513-8F14-76D274E651F5}" type="presOf" srcId="{B77E35D5-44EA-44BF-9EE2-3EB71DEC8150}" destId="{E86E47A7-0B70-4777-ABF9-A3EBB2B1547C}" srcOrd="0" destOrd="0" presId="urn:microsoft.com/office/officeart/2005/8/layout/vList3"/>
    <dgm:cxn modelId="{A55B229E-3E7D-4069-B519-AC2B1402F033}" srcId="{B77E35D5-44EA-44BF-9EE2-3EB71DEC8150}" destId="{081FF1BE-17CD-44BC-8DC9-225F2442CA2B}" srcOrd="2" destOrd="0" parTransId="{AA18090C-5475-4A6D-BFB7-D41B1AB9FFFD}" sibTransId="{11BA90FD-EE7C-4130-B54A-DCF11E720DD4}"/>
    <dgm:cxn modelId="{EAE4B03D-F00D-406A-BF69-0A2F742327AF}" type="presParOf" srcId="{E86E47A7-0B70-4777-ABF9-A3EBB2B1547C}" destId="{9CAF781A-00CE-4394-98BC-CA6709BC5F9E}" srcOrd="0" destOrd="0" presId="urn:microsoft.com/office/officeart/2005/8/layout/vList3"/>
    <dgm:cxn modelId="{D3B5E71D-A5B8-4920-83DD-8C71C20E1FB6}" type="presParOf" srcId="{9CAF781A-00CE-4394-98BC-CA6709BC5F9E}" destId="{4A0F2133-C2DB-4E9B-AE73-903B066FBB9A}" srcOrd="0" destOrd="0" presId="urn:microsoft.com/office/officeart/2005/8/layout/vList3"/>
    <dgm:cxn modelId="{FA5EBB55-6626-4E03-8CDE-629DB99517F7}" type="presParOf" srcId="{9CAF781A-00CE-4394-98BC-CA6709BC5F9E}" destId="{8E7D4F1E-95DA-4A69-A2E1-AFE7C74E4EF9}" srcOrd="1" destOrd="0" presId="urn:microsoft.com/office/officeart/2005/8/layout/vList3"/>
    <dgm:cxn modelId="{F24B176A-B856-4945-A7C6-D44C1859ECB3}" type="presParOf" srcId="{E86E47A7-0B70-4777-ABF9-A3EBB2B1547C}" destId="{0648B724-0F13-4D1E-AF76-CA57592654BF}" srcOrd="1" destOrd="0" presId="urn:microsoft.com/office/officeart/2005/8/layout/vList3"/>
    <dgm:cxn modelId="{0E9AC13B-5B93-4C14-8A28-F89C70BF2746}" type="presParOf" srcId="{E86E47A7-0B70-4777-ABF9-A3EBB2B1547C}" destId="{0BF71C82-674E-44B7-BCC8-ED477091C17A}" srcOrd="2" destOrd="0" presId="urn:microsoft.com/office/officeart/2005/8/layout/vList3"/>
    <dgm:cxn modelId="{F5F30B33-44AE-46AA-AF0C-386D2B99A3FB}" type="presParOf" srcId="{0BF71C82-674E-44B7-BCC8-ED477091C17A}" destId="{54733004-23B8-456B-82B7-17A2DCE33919}" srcOrd="0" destOrd="0" presId="urn:microsoft.com/office/officeart/2005/8/layout/vList3"/>
    <dgm:cxn modelId="{B6071692-0385-47D4-9116-0BD135DF07B7}" type="presParOf" srcId="{0BF71C82-674E-44B7-BCC8-ED477091C17A}" destId="{534B7DAB-95FB-447E-BE21-931999E6D800}" srcOrd="1" destOrd="0" presId="urn:microsoft.com/office/officeart/2005/8/layout/vList3"/>
    <dgm:cxn modelId="{29F420E5-8E1A-4185-80A9-DCEAD049DBFF}" type="presParOf" srcId="{E86E47A7-0B70-4777-ABF9-A3EBB2B1547C}" destId="{F599E504-F059-47F4-BC04-DC7562F57FFB}" srcOrd="3" destOrd="0" presId="urn:microsoft.com/office/officeart/2005/8/layout/vList3"/>
    <dgm:cxn modelId="{C866C3A1-9197-4051-8949-E242B9593B0E}" type="presParOf" srcId="{E86E47A7-0B70-4777-ABF9-A3EBB2B1547C}" destId="{242C0F4D-3C13-441D-A947-257079C302B2}" srcOrd="4" destOrd="0" presId="urn:microsoft.com/office/officeart/2005/8/layout/vList3"/>
    <dgm:cxn modelId="{9F9404FB-C6A7-4828-8DD4-5327C5A3015B}" type="presParOf" srcId="{242C0F4D-3C13-441D-A947-257079C302B2}" destId="{F09314B1-D0A0-4980-8DF8-03BFB4E36DC3}" srcOrd="0" destOrd="0" presId="urn:microsoft.com/office/officeart/2005/8/layout/vList3"/>
    <dgm:cxn modelId="{6D484264-A27E-413E-B414-9B0E33F46965}" type="presParOf" srcId="{242C0F4D-3C13-441D-A947-257079C302B2}" destId="{D99ECF37-21E4-4CB9-8A4E-DFB09C2DC12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14777-ABEC-4CCC-AA6E-CA856DA96841}">
      <dsp:nvSpPr>
        <dsp:cNvPr id="0" name=""/>
        <dsp:cNvSpPr/>
      </dsp:nvSpPr>
      <dsp:spPr>
        <a:xfrm>
          <a:off x="0" y="0"/>
          <a:ext cx="5704823" cy="8095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>
              <a:latin typeface="Times New Roman" pitchFamily="18" charset="0"/>
              <a:cs typeface="Times New Roman" pitchFamily="18" charset="0"/>
            </a:rPr>
            <a:t>Overview of Hong Kong Market</a:t>
          </a:r>
          <a:endParaRPr lang="zh-CN" altLang="en-US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710" y="23710"/>
        <a:ext cx="4736563" cy="762109"/>
      </dsp:txXfrm>
    </dsp:sp>
    <dsp:sp modelId="{84D80E47-02E3-4080-9157-9DB4B2947961}">
      <dsp:nvSpPr>
        <dsp:cNvPr id="0" name=""/>
        <dsp:cNvSpPr/>
      </dsp:nvSpPr>
      <dsp:spPr>
        <a:xfrm>
          <a:off x="426009" y="921964"/>
          <a:ext cx="5704823" cy="8095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>
              <a:latin typeface="Times New Roman" pitchFamily="18" charset="0"/>
              <a:cs typeface="Times New Roman" pitchFamily="18" charset="0"/>
            </a:rPr>
            <a:t>Overview of Mainland China Market </a:t>
          </a:r>
          <a:endParaRPr lang="zh-CN" altLang="en-US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9719" y="945674"/>
        <a:ext cx="4705199" cy="762109"/>
      </dsp:txXfrm>
    </dsp:sp>
    <dsp:sp modelId="{B4C9A1AE-2711-4D7D-8D8E-726DEFD6FC4A}">
      <dsp:nvSpPr>
        <dsp:cNvPr id="0" name=""/>
        <dsp:cNvSpPr/>
      </dsp:nvSpPr>
      <dsp:spPr>
        <a:xfrm>
          <a:off x="852019" y="1843929"/>
          <a:ext cx="5704823" cy="8095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>
              <a:latin typeface="Times New Roman" pitchFamily="18" charset="0"/>
              <a:cs typeface="Times New Roman" pitchFamily="18" charset="0"/>
            </a:rPr>
            <a:t>Cheung Kong Limited</a:t>
          </a:r>
        </a:p>
      </dsp:txBody>
      <dsp:txXfrm>
        <a:off x="875729" y="1867639"/>
        <a:ext cx="4705199" cy="762109"/>
      </dsp:txXfrm>
    </dsp:sp>
    <dsp:sp modelId="{4D8DF41E-A0A2-48FB-A7FE-65C1B466570D}">
      <dsp:nvSpPr>
        <dsp:cNvPr id="0" name=""/>
        <dsp:cNvSpPr/>
      </dsp:nvSpPr>
      <dsp:spPr>
        <a:xfrm>
          <a:off x="1278028" y="2765893"/>
          <a:ext cx="5704823" cy="8095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>
              <a:latin typeface="Times New Roman" pitchFamily="18" charset="0"/>
              <a:cs typeface="Times New Roman" pitchFamily="18" charset="0"/>
            </a:rPr>
            <a:t>Sun Hung Kai Properties</a:t>
          </a:r>
        </a:p>
      </dsp:txBody>
      <dsp:txXfrm>
        <a:off x="1301738" y="2789603"/>
        <a:ext cx="4705199" cy="762109"/>
      </dsp:txXfrm>
    </dsp:sp>
    <dsp:sp modelId="{9773B488-345B-4BDB-9185-DC568769AD83}">
      <dsp:nvSpPr>
        <dsp:cNvPr id="0" name=""/>
        <dsp:cNvSpPr/>
      </dsp:nvSpPr>
      <dsp:spPr>
        <a:xfrm>
          <a:off x="1675742" y="3687858"/>
          <a:ext cx="5704823" cy="8095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>
              <a:latin typeface="Times New Roman" pitchFamily="18" charset="0"/>
              <a:cs typeface="Times New Roman" pitchFamily="18" charset="0"/>
            </a:rPr>
            <a:t>Henderson Land	Development </a:t>
          </a:r>
        </a:p>
      </dsp:txBody>
      <dsp:txXfrm>
        <a:off x="1699452" y="3711568"/>
        <a:ext cx="4705199" cy="762109"/>
      </dsp:txXfrm>
    </dsp:sp>
    <dsp:sp modelId="{4AB32732-1F8F-4827-9651-BB6AF40E5B00}">
      <dsp:nvSpPr>
        <dsp:cNvPr id="0" name=""/>
        <dsp:cNvSpPr/>
      </dsp:nvSpPr>
      <dsp:spPr>
        <a:xfrm>
          <a:off x="5178629" y="591406"/>
          <a:ext cx="526194" cy="52619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>
            <a:latin typeface="Times New Roman" pitchFamily="18" charset="0"/>
            <a:cs typeface="Times New Roman" pitchFamily="18" charset="0"/>
          </a:endParaRPr>
        </a:p>
      </dsp:txBody>
      <dsp:txXfrm>
        <a:off x="5297023" y="591406"/>
        <a:ext cx="289406" cy="395961"/>
      </dsp:txXfrm>
    </dsp:sp>
    <dsp:sp modelId="{2DE681A0-3620-4602-B4FF-21F233711988}">
      <dsp:nvSpPr>
        <dsp:cNvPr id="0" name=""/>
        <dsp:cNvSpPr/>
      </dsp:nvSpPr>
      <dsp:spPr>
        <a:xfrm>
          <a:off x="5604638" y="1513371"/>
          <a:ext cx="526194" cy="52619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>
            <a:latin typeface="Times New Roman" pitchFamily="18" charset="0"/>
            <a:cs typeface="Times New Roman" pitchFamily="18" charset="0"/>
          </a:endParaRPr>
        </a:p>
      </dsp:txBody>
      <dsp:txXfrm>
        <a:off x="5723032" y="1513371"/>
        <a:ext cx="289406" cy="395961"/>
      </dsp:txXfrm>
    </dsp:sp>
    <dsp:sp modelId="{DBDE6BAB-41DD-493E-8527-9E56CCB075B6}">
      <dsp:nvSpPr>
        <dsp:cNvPr id="0" name=""/>
        <dsp:cNvSpPr/>
      </dsp:nvSpPr>
      <dsp:spPr>
        <a:xfrm>
          <a:off x="6030648" y="2421843"/>
          <a:ext cx="526194" cy="52619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>
            <a:latin typeface="Times New Roman" pitchFamily="18" charset="0"/>
            <a:cs typeface="Times New Roman" pitchFamily="18" charset="0"/>
          </a:endParaRPr>
        </a:p>
      </dsp:txBody>
      <dsp:txXfrm>
        <a:off x="6149042" y="2421843"/>
        <a:ext cx="289406" cy="395961"/>
      </dsp:txXfrm>
    </dsp:sp>
    <dsp:sp modelId="{E01686C6-0B97-44E2-9599-0C879311A89E}">
      <dsp:nvSpPr>
        <dsp:cNvPr id="0" name=""/>
        <dsp:cNvSpPr/>
      </dsp:nvSpPr>
      <dsp:spPr>
        <a:xfrm>
          <a:off x="6456658" y="3352802"/>
          <a:ext cx="526194" cy="52619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>
            <a:latin typeface="Times New Roman" pitchFamily="18" charset="0"/>
            <a:cs typeface="Times New Roman" pitchFamily="18" charset="0"/>
          </a:endParaRPr>
        </a:p>
      </dsp:txBody>
      <dsp:txXfrm>
        <a:off x="6575052" y="3352802"/>
        <a:ext cx="289406" cy="395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725B-653D-4166-A8E9-72A38A1847CF}" type="datetimeFigureOut">
              <a:rPr lang="en-US"/>
              <a:t>3/22/2013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61E8E-D392-497B-BB21-122DD7C27CF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F64CD-0576-4A9A-BD06-7889D6E60BDC}" type="datetimeFigureOut">
              <a:rPr lang="en-US"/>
              <a:t>3/22/2013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D449-B875-4B8D-8E66-224D27E54C9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9037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4963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9342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7775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0235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7563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9778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5061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8746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2248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9579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9505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391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2327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2118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4541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8439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7564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184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6730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1046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0568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8515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58366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71289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85992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9603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42523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826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28515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54941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57704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159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95010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57808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64297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97633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07211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6606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8134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046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911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5501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035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KG line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516" y="-1"/>
            <a:ext cx="5250103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669" y="1828800"/>
            <a:ext cx="3073631" cy="317738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669" y="5181600"/>
            <a:ext cx="3073631" cy="685800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3/22/2013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56609" y="0"/>
            <a:ext cx="388501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Rectangle 8"/>
          <p:cNvSpPr/>
          <p:nvPr/>
        </p:nvSpPr>
        <p:spPr>
          <a:xfrm>
            <a:off x="5441751" y="228600"/>
            <a:ext cx="3514725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525" y="3200400"/>
            <a:ext cx="2949178" cy="1752600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1"/>
            <a:ext cx="4457700" cy="5943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24525" y="5029200"/>
            <a:ext cx="2949178" cy="13716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56609" y="0"/>
            <a:ext cx="388501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Rectangle 8"/>
          <p:cNvSpPr/>
          <p:nvPr/>
        </p:nvSpPr>
        <p:spPr>
          <a:xfrm>
            <a:off x="5441751" y="228600"/>
            <a:ext cx="3514725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6430" y="3200400"/>
            <a:ext cx="2949178" cy="1752600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1"/>
            <a:ext cx="5256608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26430" y="5029200"/>
            <a:ext cx="2949178" cy="137464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3/22/2013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86650" y="0"/>
            <a:ext cx="16573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00" y="457201"/>
            <a:ext cx="1543051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1"/>
            <a:ext cx="6800850" cy="5943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3/22/2013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7543800" cy="4988025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3/22/2013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99222"/>
            <a:ext cx="6697960" cy="95351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7543800" cy="4988025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3/22/2013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  <p:pic>
        <p:nvPicPr>
          <p:cNvPr id="5126" name="Picture 6" descr="http://a3.att.hudong.com/61/45/01300001032278129103451302207_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60" y="0"/>
            <a:ext cx="1691680" cy="107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99222"/>
            <a:ext cx="7300292" cy="95351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7543800" cy="4988025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3/22/2013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  <p:sp>
        <p:nvSpPr>
          <p:cNvPr id="8" name="AutoShape 4" descr="http://upload.wikimedia.org/wikipedia/zh/7/76/Henderson_Land_Development.svg"/>
          <p:cNvSpPr>
            <a:spLocks noChangeAspect="1" noChangeArrowheads="1"/>
          </p:cNvSpPr>
          <p:nvPr userDrawn="1"/>
        </p:nvSpPr>
        <p:spPr bwMode="auto">
          <a:xfrm>
            <a:off x="155575" y="-914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6" descr="http://upload.wikimedia.org/wikipedia/zh/7/76/Henderson_Land_Development.svg"/>
          <p:cNvSpPr>
            <a:spLocks noChangeAspect="1" noChangeArrowheads="1"/>
          </p:cNvSpPr>
          <p:nvPr userDrawn="1"/>
        </p:nvSpPr>
        <p:spPr bwMode="auto">
          <a:xfrm>
            <a:off x="307975" y="-762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6154" name="Picture 10" descr="File:Henderson Land Development.sv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0"/>
            <a:ext cx="1043608" cy="104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99222"/>
            <a:ext cx="7291162" cy="95351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7543800" cy="4988025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3/22/2013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  <p:pic>
        <p:nvPicPr>
          <p:cNvPr id="7170" name="Picture 2" descr="http://upload.wikimedia.org/wikipedia/zh-yue/thumb/1/11/SHKP.svg/200px-SHKP.sv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262" y="-4553"/>
            <a:ext cx="1052738" cy="105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834" y="228600"/>
            <a:ext cx="874395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828800"/>
            <a:ext cx="5829300" cy="317738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5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5181600"/>
            <a:ext cx="5829300" cy="685800"/>
          </a:xfrm>
        </p:spPr>
        <p:txBody>
          <a:bodyPr>
            <a:normAutofit/>
          </a:bodyPr>
          <a:lstStyle>
            <a:lvl1pPr marL="0" indent="0">
              <a:buNone/>
              <a:defRPr sz="1500" cap="all" baseline="0">
                <a:solidFill>
                  <a:schemeClr val="bg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825625"/>
            <a:ext cx="3600450" cy="45751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825625"/>
            <a:ext cx="3600450" cy="45751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3/22/2013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828799"/>
            <a:ext cx="3600450" cy="762000"/>
          </a:xfrm>
        </p:spPr>
        <p:txBody>
          <a:bodyPr anchor="ctr">
            <a:noAutofit/>
          </a:bodyPr>
          <a:lstStyle>
            <a:lvl1pPr marL="0" indent="0">
              <a:buNone/>
              <a:defRPr sz="18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590800"/>
            <a:ext cx="3600450" cy="381003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450" y="1828799"/>
            <a:ext cx="3600450" cy="762000"/>
          </a:xfrm>
        </p:spPr>
        <p:txBody>
          <a:bodyPr anchor="ctr">
            <a:noAutofit/>
          </a:bodyPr>
          <a:lstStyle>
            <a:lvl1pPr marL="0" indent="0">
              <a:buNone/>
              <a:defRPr sz="18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3450" y="2590800"/>
            <a:ext cx="3600450" cy="381003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3/22/2013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3/22/2013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 bar"/>
          <p:cNvSpPr/>
          <p:nvPr/>
        </p:nvSpPr>
        <p:spPr>
          <a:xfrm>
            <a:off x="0" y="2"/>
            <a:ext cx="9141619" cy="105273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99222"/>
            <a:ext cx="7543800" cy="953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0850" y="6481761"/>
            <a:ext cx="8001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/>
              <a:pPr/>
              <a:t>3/22/2013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0100" y="6481761"/>
            <a:ext cx="588645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5250" y="6481761"/>
            <a:ext cx="62865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51510" indent="-136922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78867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925830" indent="-137160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062990" indent="-137160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200150" indent="-137160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337310" indent="-137160" algn="l" defTabSz="685800" rtl="0" eaLnBrk="1" latinLnBrk="0" hangingPunct="1">
        <a:lnSpc>
          <a:spcPct val="90000"/>
        </a:lnSpc>
        <a:spcBef>
          <a:spcPts val="300"/>
        </a:spcBef>
        <a:buSzPct val="100000"/>
        <a:buFont typeface="Arial" pitchFamily="34" charset="0"/>
        <a:buChar char="▪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3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0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chart" Target="../charts/chart1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2.jp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4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3073631" cy="317738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Hong Kong Properties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725144"/>
            <a:ext cx="4392488" cy="223224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Karen Kwok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Sally </a:t>
            </a:r>
            <a:r>
              <a:rPr lang="en-US" sz="1800" dirty="0" err="1" smtClean="0"/>
              <a:t>Xu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err="1" smtClean="0"/>
              <a:t>Qinlan</a:t>
            </a:r>
            <a:r>
              <a:rPr lang="en-US" sz="1800" dirty="0" smtClean="0"/>
              <a:t> Zhang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err="1" smtClean="0"/>
              <a:t>rachel</a:t>
            </a:r>
            <a:r>
              <a:rPr lang="en-US" sz="1800" dirty="0" smtClean="0"/>
              <a:t> </a:t>
            </a:r>
            <a:r>
              <a:rPr lang="en-US" sz="1800" dirty="0" err="1" smtClean="0"/>
              <a:t>meng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35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Index of Economic Freedom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302"/>
          <p:cNvSpPr/>
          <p:nvPr/>
        </p:nvSpPr>
        <p:spPr>
          <a:xfrm>
            <a:off x="2438566" y="1412776"/>
            <a:ext cx="4266868" cy="518777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364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One-year Performance vs. Hang </a:t>
            </a:r>
            <a:r>
              <a:rPr lang="en-US" dirty="0" err="1" smtClean="0"/>
              <a:t>Seng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222"/>
          <p:cNvSpPr/>
          <p:nvPr/>
        </p:nvSpPr>
        <p:spPr>
          <a:xfrm>
            <a:off x="77326" y="1052738"/>
            <a:ext cx="8989347" cy="582899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91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Five-year Performance </a:t>
            </a:r>
            <a:r>
              <a:rPr lang="en-US" dirty="0"/>
              <a:t>vs. Hang </a:t>
            </a:r>
            <a:r>
              <a:rPr lang="en-US" dirty="0" err="1" smtClean="0"/>
              <a:t>Seng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229"/>
          <p:cNvSpPr/>
          <p:nvPr/>
        </p:nvSpPr>
        <p:spPr>
          <a:xfrm>
            <a:off x="141038" y="1111709"/>
            <a:ext cx="8861923" cy="574393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85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Ten-year </a:t>
            </a:r>
            <a:r>
              <a:rPr lang="en-US" dirty="0"/>
              <a:t>Performance vs. Hang </a:t>
            </a:r>
            <a:r>
              <a:rPr lang="en-US" dirty="0" err="1"/>
              <a:t>Seng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236"/>
          <p:cNvSpPr/>
          <p:nvPr/>
        </p:nvSpPr>
        <p:spPr>
          <a:xfrm>
            <a:off x="123400" y="1079400"/>
            <a:ext cx="8976507" cy="558853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10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5" y="1413123"/>
            <a:ext cx="9039225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5" y="4057245"/>
            <a:ext cx="90582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Founded in 1963 and publicly listed in 1972 </a:t>
            </a:r>
          </a:p>
          <a:p>
            <a:r>
              <a:rPr lang="en-US" dirty="0" smtClean="0"/>
              <a:t>Specializes in developing premium-quality residential projects, offices and shopping centers</a:t>
            </a:r>
          </a:p>
          <a:p>
            <a:r>
              <a:rPr lang="en-US" dirty="0" smtClean="0"/>
              <a:t>Employs more than 36,000 people</a:t>
            </a:r>
            <a:endParaRPr lang="en-CA" dirty="0"/>
          </a:p>
        </p:txBody>
      </p:sp>
      <p:sp>
        <p:nvSpPr>
          <p:cNvPr id="4" name="Shape 1258"/>
          <p:cNvSpPr/>
          <p:nvPr/>
        </p:nvSpPr>
        <p:spPr>
          <a:xfrm>
            <a:off x="4572000" y="4028930"/>
            <a:ext cx="4341301" cy="23000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  <p:pic>
        <p:nvPicPr>
          <p:cNvPr id="5" name="Picture 2" descr="http://www.bloomberg.com/image/iXK.fAUZbqY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1" y="4040394"/>
            <a:ext cx="3467856" cy="233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273"/>
          <p:cNvSpPr/>
          <p:nvPr/>
        </p:nvSpPr>
        <p:spPr>
          <a:xfrm>
            <a:off x="683569" y="1072628"/>
            <a:ext cx="7660332" cy="578537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346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Bank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281"/>
          <p:cNvSpPr/>
          <p:nvPr/>
        </p:nvSpPr>
        <p:spPr>
          <a:xfrm>
            <a:off x="235667" y="1203859"/>
            <a:ext cx="8672666" cy="540585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78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Bank and Property Portfolio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group is one of Hong Kong’s largest landowners with a land bank of 46.5 million sq. </a:t>
            </a:r>
            <a:r>
              <a:rPr lang="en-US" dirty="0" err="1" smtClean="0"/>
              <a:t>ft</a:t>
            </a:r>
            <a:r>
              <a:rPr lang="en-US" dirty="0" smtClean="0"/>
              <a:t> (attributable gross floor area) as at December 2012, including:</a:t>
            </a:r>
          </a:p>
          <a:p>
            <a:pPr lvl="1"/>
            <a:r>
              <a:rPr lang="en-US" dirty="0" smtClean="0"/>
              <a:t>17.7 million sq. </a:t>
            </a:r>
            <a:r>
              <a:rPr lang="en-US" dirty="0" err="1" smtClean="0"/>
              <a:t>ft</a:t>
            </a:r>
            <a:r>
              <a:rPr lang="en-US" dirty="0" smtClean="0"/>
              <a:t> under development</a:t>
            </a:r>
          </a:p>
          <a:p>
            <a:pPr lvl="1"/>
            <a:r>
              <a:rPr lang="en-US" dirty="0" smtClean="0"/>
              <a:t>28.8million sq. </a:t>
            </a:r>
            <a:r>
              <a:rPr lang="en-US" dirty="0" err="1" smtClean="0"/>
              <a:t>ft</a:t>
            </a:r>
            <a:r>
              <a:rPr lang="en-US" dirty="0" smtClean="0"/>
              <a:t> of completed investment properties</a:t>
            </a:r>
          </a:p>
          <a:p>
            <a:pPr lvl="1"/>
            <a:r>
              <a:rPr lang="en-US" dirty="0" smtClean="0"/>
              <a:t>Over 27 million sq. </a:t>
            </a:r>
            <a:r>
              <a:rPr lang="en-US" dirty="0" err="1" smtClean="0"/>
              <a:t>ft</a:t>
            </a:r>
            <a:r>
              <a:rPr lang="en-US" dirty="0" smtClean="0"/>
              <a:t> of farmland (site area) in the New Territories, most in various stages of land use conversion, principally for residential development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925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Property Development in Hong Kong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HKTYC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43" y="1262296"/>
            <a:ext cx="7438917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90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Property Development in Hong Kong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295"/>
          <p:cNvSpPr/>
          <p:nvPr/>
        </p:nvSpPr>
        <p:spPr>
          <a:xfrm>
            <a:off x="251520" y="1126566"/>
            <a:ext cx="8601229" cy="59028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044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Main Types of Hong Kong Properties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 descr="https://encrypted-tbn3.gstatic.com/images?q=tbn:ANd9GcQ24ZzZZS7-Iw5hd43ClwuwFm0fVz9yx9G0Wmj-5SKMyyHadpj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22784"/>
            <a:ext cx="260985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static.com/images?q=tbn:ANd9GcQl8MFw8aRWkqnx-nSNjQcEiQ1ZrFJQSQ__VfOzS02pNf7u03y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69" y="1485498"/>
            <a:ext cx="2466975" cy="1847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data:image/jpeg;base64,/9j/4AAQSkZJRgABAQAAAQABAAD/2wCEAAkGBhQSERQUExQWFBUVGRgaFxgYGB8aHBgXGBYXFhgaGxoZHCYeGBojGhgXIC8gIycpLCwsFx8xNTAqNSYrLCkBCQoKDgwOGg8PGiwkHyUvLCwsLCwsLCwsLCwsLCwsLCwpLCwsLCwsLCwsLCwsLCwsLCwsLCwsLCksLCwpKSwsLP/AABEIALcBEwMBIgACEQEDEQH/xAAcAAACAgMBAQAAAAAAAAAAAAAEBQMGAAIHAQj/xABCEAACAQIEAwUGBAQEBQQDAAABAhEAAwQSITEFQVEGImFxgRMykaGx0UJSwfAUI2LhB3Ki8RYzQ4LSFZKywiRTc//EABoBAAMBAQEBAAAAAAAAAAAAAAECAwQABQb/xAAwEQACAgICAQMDAgMJAAAAAAAAAQIRAyESMUEEE1EiYXEykRTw8QUjQlKhscHR4f/aAAwDAQACEQMRAD8At9tiDIrUYYhs9g+zufl2VvLkD4bGsU1IKGTHGaphjJx6CbGJTEGCBavjdToHPhOzeHOtQCpgiCNwahv2VugBpDD3XG48D+ZaktcQ1FvE6GO5eGoI8fzD5ioqcofTPr5/7GcVLcQ7CYoo2ZfUdfA09RlvJI9RzBqt3LRQwfQjUEdQeYonCYkocy+o6joaq0KmR8U4aVOYb/UdPPpWcLxsd0+6dvA0/DLeSR6joar3EcEUYkbc/v8AeinRzVhHHOH+0SQO8uo8RzH751UbBhivJpYef4h9D6mrlw/F5hlO428R96RdoOG5WzKNzmHg/MeRE/E00lasWLpg1s0TbNC2WkAjY0VbFLFlJEwNbitAK3FUJmwrYVqK2FccbCtq1FbVxx7XlZXlccZNak1hNa/PyrjjCajZqls2Gf3FLeVRYzDunvCD0kfekboZIiZ61zVl22VyzEtrE6qv5m5CeQ3oe9fjxPIDn9qi5WV6Nr+ICiT6DmT4UIzEmTv9PL71mQnU6mPgOg8PrRmA4S11o91R7zfoOp+lMoslKd6IMFgXvNlX1PIedW/h/DksrCjU7sdz/bwrfDYVbahUEAfM9T1NQ4rHxoup5nkPufCrKKjtibZLisWEGup5DnSrJcvt4Dn+Ff8AyPgPUijsLwksZedd+p8+g8N/LanFrDBRsAB6RSylY6jQDw/hC29tSd2O5+w8BpRtx1tiWMChcXxYLomp68h96SYnEljLEk/v4UqVhsaPx/XRNPE1lIvaGspuKBYEj1IlyZEHTr+9aAtXOhkdDv8AHn6/GibV8HTn0oWCgsVswDDKy5lPLoeoP4T41Cj1MrVzpqmd0G4e9bt2FtsSUTTMRtJJBkbb1EBpmXVTs3I/3qNHj97joeo8K1sK1olrQzI3v2Tt5p9tx41Ntw8aHX1fkYYTFFTmX1HUU4uKt1JHz5HoaRBVZfaWzKc+qHo33qfB4wqZHqOop9NWgdaYJibJtPpprp59KOdRetkdfkaYYrDLfSRz+M/cUisubTlW9fEcjTRYrQnt2Srsh/zD4ww+Ov8A3UZbSiOLYCT7VTqgkjqBv/pJ+FF3cCnsFuLJP4tft+9aDVMaLtAOWskdasNnD21ghFIMCTrEiR9qixmBW6qg7KZ0A7w2KnmseGtUWybYgbFIN2FaW+J2yYzgecii8Z2ftsCbVwKeSOdP/cdQfjSq92fugzk06qwImRBkfanUUTc2PrOEDWzczoEE97UjTfz10pO/FSScoEcifl61NxfFLkS0uYpZ7rRpLxMwRrOpnzqG3wzNbFxWGUyNRBBB12nWl+kfdWbJi2Y7genLqTU5x0bop8ddfiSKitcMumIQ67f3pnZ4QAbQYy1zMdPwqokkdT4+NdLSCtnuCvFyAqBRvqPn++tF3ZdvZIdPxnoOnnUps5Zt29WbVmOsDxPlUj3Fw6ZV1Y/En71NulQUt2e4nELh0yroY/frSW6sS1zVj7q/lnYtznoPjUt25lYs+rxoN8h8Z0Lc/CgGljv5k8p5nqfrUXctIqtbYNeck8yenXxP7515b4UxBYkDqW00/QU2s4YKJXyLtz8uvkKls4HWXOaD3REAeJHM1WMIrRKcnLoA4fwovq0qn+pvL8q+O55RvTxQqLGiqPSK1a6Bpuen36CtrOBZzLbcv7A/U07aiCMSEu1zRZA+Z8+g+tHYXhwWNJP08v3NFJaW2vID9/E0FiuK8k0HX7VO2ymkGX8Stsa79Of9qT4ziDPvoOg/XrQmIxQAJYgDmSaVnHPd/wCQsjncfRR5daDko9nJNhmJxQUSxAHjQ+Cxa3DKqzL+Y91fjz9K0tcIUHNcJvP/AFaKPJefr8KLc/Lbw8ulC5P7INJEn8aeQHx/tWUKbg6j4iso0jrYlyVHi7rBGIEkAldYMgaa8qJC1piF7jeRpQE2CvEopaM0DNG2aO9APKaLV6AspoKnW5G9GzqDlapFahbdyamU0yYtBKEhs6EK/P8AK46MOR8f96Mu4WUFxQVkSyc1P6igFqVDtrBGoP6Ecx+xSceO4/sNd6Ydw/G5TPI7iiuLYAXFDJEjUePUetAlA8lRlddWQdPzL1WiuG46O62x+R+1MmmrR3WmLcNe0g8uR+YP0org9xctyy2g1y+XL5EfCteM4Mo2cbH60n4xifZhbkd1wVJG4IGnx1HoKLlrZyjsdWMT3As6g5SOoGx/Spf4BQwZSVIYt4EnKCY/7R86pnD+IXAP6ura7a86fWO0LTDKG21XQ66jumqQnFqhZ45IZcSuMpzIukd7nrPhy+lCLirZUvchQgLEiBJEwoO2bw8qJscXtvoGg9G0Pz3pP2luXSGtpaLoVE6iJIIPdjU/708mlsmotiXHvLe0ssGa5DXbWaWU6iUBg+aHppR3ZPiCvbuK3daQw3IgSp8jO9JX7M3lRXS5LmGKb5kBGUgkwXXQHbbSo/8A8qyxFu3caYLuLR7zfiI8J6+Nc8d7DyrR0JcfBVsikrtDkDaNiKLwzyA0Qx0XnlHPX1Nc/wCHrjri3WZWXIBAKQWJbKQPEb610Hh38u1nbcAAemn1oS0dFE924LS5VEu3xJpPfxOWTMueY5DmF8f6vh1qfFuVBJ1dhr/Sp/etIsTjFDBSYLAnoYHPwFZ5MskFKubdgg6n9B+/WpFx6A5LCh25s20c/Kl9mw97Ym2nWNTH5QeXj9abWLK2xlUfqSepPM08YpIm5NslRTOZjmbrsB4AchU9pWfRduv2rfDcMZtW0HQb/wBqYm6lsR8hXcvgKXyeYXAhfrXmI4gq6LqfkKBxnEiQZOVR4wPU0r/i2uf8pZH520X05t6UjaQ1Nh17EM511oHH+1BVUUEsCSSYVQI36nXbwr21gYOZ2NxvHRR5KNPjNFZAeY9aFt/YaqFS8JWQ15jdblOiA+C8/WjW+m3h5dK2umOnxoa5fAoKl0c9mzGoXeonxHSoHJNNYCRis6gfCsof2dZXHEQFa3x3T5VWbPbC6ml+wfNdPkZHzpphu0ti8MqsQx2VhBJ8DqPnQYKG1oaCtorLWoka+VbxQONMtTJe61qBXuWiEKtvRCUsEjaibOIoqQKGNhsrBuazHhIg/wC1SFMwLCAw1ZR0P4h1X6UNbu0RauwZG/I+f6Vz+V/U5fDD8I4uobbbxp4j+1Jv/TvaLcstuIKg8yD9qYXe4VdOcGOh5qa24gsMt5fdO/7+VdYSuYPhdt5K50KMVYE81gSs7jXbnTOz2YJOZbilfBdRrPuzGlL+IXnsXSSua0+qMo1AgaHmSPoaZ8N4oDDIwOnLp4j9aRLg+h3LkuwbE8DyP3gWWGIPLYkT015VW8I+IGJ9pbuMqICjW91Kk6z0O2vKrjxDFXL6slv+WxA7x1Hj3esc6V3sC9qyc+rzso0bTQDptzquRWlRKDpnuA4aZRluEIHzHuzyIgkee3j5U9GMw8d466yO8fOOoNUX/jH+HZvZyYZfaRMKJiTG5+xpphsY2NBuAwAY7yjpOwiZHM6U0W1SSFavY6xfG7KqQjBSRIAkkxrqx0B0/vWnZvHjE2cOQCpOcuAToVPXn1oNeGopmMzdT+g2FQXFOYkTvyNM02tgWjTtDib7FfYqbjG4srE6ZomZAEDmaP8A/QkLLcugMyDQfhGs69TRfB7soFA73OdOZ3NNBh7a6u2c9BsPT70nQysDsYRn2EDqf0pjbs27W+rfP+1CX+LkyEGgGw6ef2pU2JdjuF+Z+w9TSOQ6Q2xnGIB1CDz/AFpZ/GM/uLp+Z5UHyEZm+VatcByzBy6gwJ8T4GsbE0rkw0T3rKMVJUHLtOonmYJgnzr1rtBtielRM5NA6wu5iYod8X0qLLWGBvpRAYWJrzJWlrFozFVYFgJIBnSY+tT5a44hK1qVqVhWhFE5keWsrfLWUQFZfBsBt8DpW9jhC51eFkagxBB9KJfFSTC/E0ctqqNaM+OT2Vq/2edXZ7b3LZJJlTI1M7CtrXEMZb3KXh/UMrfERVpt2KP4PgPaXGUn4gEe6p2PnQUEyjm0VfB9pwxy3LVy0eZ0K/HSnNrEoxKqylhuAdQfEb1Y/wDg2w05kBO2g0gjpSnin+Gtu4xcGGP4tjPmsUHAZSBytRtExOvSh37OY3D+6/tV/K4zf6tG+tCXRcdiXt+zZYlc3ISSwmCRvUZWh40xtbvEeNF2Map0mKAwuLt3dbbq/kdfUbitb1vWusI9t3xrzkR4eHwPwojDXwsqe+h97Tr8pqrhmGxqVMe69fT++9G6OotH8Gcv8s513A5r96X3cLbuHvJlI2IJDAk96CNR13oPD8Zgzqp6jT5bU0tcWV/fCv47GqRmJKImx+PvYa4n8xLllmVYur31kGTmWCRpzpu2NRhkuJKuCO4wdYIEzsyiCOVSvh7Txr5Z1mPI15jcGkC8xH8oE9yNQIMRvrlAqrlF9Eqkjm3GezXsr8IS9s94GO9J0yNHPoedWDhOLt4e0EZjnbUoFJMxMePdjpU3Fu0mGs2ixLO3IZtC7a7CWIA+S1VuFcUNxcxZTcUySpHo2Xcc5rLPIoyUjVFNx4sseI7RyJRNOrfYfehrfF7kyY1/p+lbthZ91SQQrAdA2p1+NOsNdhkRkc2lmO7I12BA1gGqylJiRURTY49dkZQG11Cg7Rptyo21xC4479ojX80QPKvHuwTuBJ2WOfQxUJviMxYADmTpULZWkFG56eFeZqxbdShOug8dKKEZGKlVK5PxftHjbl24i3LgUO4AtjKMoYgd4DXSNZq68A7T2v4WwP5t1xbUNltsxzAQZY6EzzmmoBZYrIpFf7Sv+HDMPG7cS38pJrRMbjLuiewTym4fjIFEAXx3FOmQIYmZjwikTZ3OpLHxM06OFvYc5sZN4OrBVIVADpqI9KJHadEEW7Kr0MCdDv608UhWxFwviFvD3CbrhAU0mdSGBgACjrnbOz/00u3T/SkD51Pw3DJi8Sz3TE+AMeRO21WNODYVd2J/7/8AxFLKhkUy52kxLf8ALwwXxuN+mlCu+Puf9VLf+RdfjH610i1hsMuwt+v96nXF2hsUX4UOSDTOVHgGJOpxN6fI/wDlWV03FXAWkcwP/iKyqAOeY7FeyQtE6gdN5oWz2/Q72W9GH2rfjwPsT/mX9aqFm3rTyMuLpl/w3bO23/TcfD7074Zj5LOpZZIjkfdUcq59gl2q3YG5lsMxYIBz6aCu6QHFLounAMe7veDNIUpl017yyZ+FOEuHNlMREg1z3/DfjTXExNy5cDI9wC2y7lUXKZpzwq22Hs6O14ZrjyzENmZmYjfRdgK7wVXwW4kVV+03BXv3Ue3lZV0bvCfek1HwLtQ2Ie4jWwgQbG4GMgkEEgxBjSleIxF4Yg3rb/yRaI/hhs10y0g8ztppSSp6Yyk07RYsb2Mwdze2FJ5gxVV4n2bewxFm7cyhoALhhtOzA017NdrmuqpvILdwr/Nt5tbVyQI1nKCpLQxkaCheKcZa2NbffbEMkdEIJF0EzIAg+elCVcWwq7SEXFBftWXLNbdYg90htdJ7pA59K14Q7C2citeWfekKQYEjKx5dZo/i3HfZomguEtDKVBGTqRIA5E77Ufw7G2mzBbPs94jKQ0KGZlA5EyBO8VHk60i/CttgC3WKlvY3oEyQgYaf5GNBYLHNB9sEU90qUzMpVlnUx3T4GjsD2qtpeyXEugOiuAgJEFSGzZfdkToddRTlMHhMNbnDwquQcmcn8IAPeJjTSPCnn9EHJLfwSirlTKvhu0Cm81vvKoBi4WhGIA0E6zr8ql4hxY5dXZlM6gFgeuqgiBt6+FF2cJZtYxryWy9y8CC2YlBMEyp02C7eNLv8QuNrbtDD2nYl/eXZUUEnQcyxJ16TS4V71NJr8/I2T+712Uji2ON5/wCWYVfc3DT120n6Uy4FwwtlUmC8qrEwAeZYnkBOtIrduI8DpH6U3GJxFtoKEgqCAGUHXaSRpHSq5sLxq1sGKak6Z2LgtuxhrFuyt5GyCMxcSTzO+g6DkKOPEE//AGL/AO4feuMPjMQdbhIURrCwCepjSR9KbYYrKZ2uhW0ZkAIWebSDodB61L+IfXEf2V/mOh8RxqFT31n/ADD71SO0WIHsmmCFIMzqWytl8xoZ/Zpbi29myq18yx0i2pbQyV1MA6FZ2mnXZu6l3GostctwxIuBDIyGDlA7onrSPK3JOv5/YLxcYtWHNwV2Fo3MVcHtQMqoMnvAGO4PEc6pPGMLe/jbuGREc247z5rm6htSzRz6V03tFxdLDWCyr78a6ZEkSwEa5YHdG+lUS/jUu47E3bZKFyrZimhtqFWPCT6xrQjLZ0eMnXwc3xeLuBmV2IgmV5Ag7Ach4Vph+KX8mVrtzKNFXOYC8gANhFTYjETed3XOCzEwSBJJ57gTUpxdiJFmSeWZu74gz3vhWpEWBq8sCddRvrzroH+GJBv3CNf5n96rPCOANfJuQbdvdY15xGuuXfWrr2Cw2S/dUyCG+q70JfDJ5F9Fo6P2m4McSLcOEy5pkTMgfaq8vYzWDcb0T7mrVatACROviTy8TpSDDdu7Duiqbii4WCsRA7pKk946gkQCOtTbd9lce1tHuD4GtkmGZpGsx+lFvbEU1t3gZhpEb8/jNCX7msZpHh/vQlB92OpK6SFGKsd46H4VELGux+FOlvhYknUmB5biosBxAXCxAuKAYRnAh+jJB1X60ixr5H9z7HltWgdxtABt0Edaymb3td49aytSi0Qs5Tx9/wCV/wBw+hqqYO0dgCfiauHEXe2pMEkHnJHnpVcHaS6fwn0p3FmeDikH4PDP+Rvgabcf4ezYNktnNcI0UMF121kikFnjlwn3LjeQn6CrDg7TXrJDWnUmdWGWNPGKPXYW/hAfYK9fw1n+HxKiJOSLltoB1iFMnXzq7YzFL7DKqXAYMkqQNvGNK5zY4KVti45VQC0sGDECDEQdT4TV14RwUrh/+qwIzbgEjfxPPnQ8a2HkQYLilpJtovfI1ggHodp1pRxrGqMPdt3X9lmmO9FwECRlEbwBT3h+FtLcDrbg3NJJJ1HIbfKlmMwiXeLmV0WwdI3LBZn00pXG2d7hX+w72EF4WvaNmyuxuDNMH+mBzM77mrNjccrEZmBzHSNBmgZR5+7ofCg+xHDvY4eYlbqOCB4s0D00HpR93hgcqV7pDliBvORVB8+6KalewSm/AJi+EXgozJBJkSg/Wp8FgLoIhSe7lmJ0aA0A6HQkVZ14fcugZzooAkn5kmp7t9bSZU9W5nwHhSKKrY9NspOJ4J3kZLeQiAVnUAaTJ5wBRrWLjqqsICAKuxEegHzo+7e1JOk9T969W7R4xOcLFB4Fdtul22CYZS2hkAc7bcj4c4qvcd4BiDce6yO8gszxsB57COVWluOX8zC27qASo0jaJyzy8aS8Svm/q96HXQsrBWgxKuQdR4Goxz+3LrRb2k0edkOCYcg3sVdVDtbQvlI5Z2nadgPXpVoucJwDGDekwB/zeWwqijDAqbdy4Q3cyjRgVDAsf6gRA1IImaj41gUzE2zcPtFJCK2kKNiSJmaWfrZN7Q8fTLwy/YrgWAT37irOgm4ok6iB9qXcR7LJAa1buHUT3pkCSNuhiufY4qFgZiV7sDQlozAzEEa78udXf/D/ALblwbeLdF29nd90PvIPSNIbSdaEMvJbSQHjp62BrwNwT3bklhPej8I2mOfSj+B9n8Ql+45BCkd3MwOkQdFMiugBAwnusDsdCD96gOCtzOQT1GmnpVoxryRkVHtvgLrW7eS3BzFSYzwGGhgzsR86p+GwN61YZPZSWYHS2qrsNwo1Oo18K6zj+HC6uUu6iQdOo8d6S47sgXJKuDJmCT0A5zppQUGvAFp2csxeENtTnsWgGI5dNfwtNQXb6FQDZt7DbMp+Iaa6Fe7Gsszanygz8KAv9l7ZPetx6EU6vygP8izhvEkt2xmtPbWAswSscgDvzNNexJJe4yhpzal3z7DkQAQPChOI4UlrdnI3s9ywmRlIIG3OrR2awNm1nyAjMZMmdaM5LSQjUmmNeJcXujDscojQErJKggyxDcuW/OuZ4zA2jdVzeuZQNALZgERqCriD6V1UqvszpKjUg84G1V+zw+17ZEJOVRmMjc6CB4ak0sFFq2PGUkqH2D4uVXVS8KoJneBuN9xWp4qM2Z8wB00n7a0Tb4ZaIhXO309K0xXAwVOVpI8uoqd+B33Z7a7QWRpmPlPyM8vKhMXxy01pkQxIKAKRoIjTXTT1rRuyrAyCja/inbXaNjqKSW+wlwsSwRl9ozDUg691uW+g+FJKEZJSl/oWi2k6o8s2iogMoAmBKHSdN1rKfYZAiKjGSoAJ8QINZV4xdeTO3voRXUEGR13ak9nBop7qKPNZ+tPbuH0rRMMKbi2SjS6Axn6nyBgfAVpi+GtcVREAGTrr0pwlip/Y6UVCjmyqcG7P37nsrDwLHtWZiNzK5cseR8tTXSMPhHC3EVgIzZTvpmGlI7dvKouKYKsBvHQirFhb+5gnMOeg3mRzPwq6dKheyDFcBYXMOUiEZmIPiJ+pPwoe5wlVxbsYB9nGmsyZiPMU5Yu8GYA57D9+tRsyL/UfgP70ljcBRgeBdxViAN4858hqetMEs27ewzN8p8/tWXcQTvt0Ggoe68Cf31pXKtspGB7i8USJYwo9AKpXHVxGKYJYAgMwALrlPd98w06cp086fcdxVsKIlrmRyNe4sLJBGkzMSZ9KrTXb2cZUVTkI15vkECJkyawZM9/pNcMSqpFp4Zw23Yki0hhspYrmOoiQx1gHc+IrMQ0PcJAuBMpBfXKNScuu8D5eNR8IF0xnBgAaQCZjXy1ih8a7nEyCMmQhl3BbMNfGBppWZ/VtDql2R9o+KIZu21JZdhBk7z5TprypRc4SmKt5wmS4Z1KiRrpI5jWn+LtLMAbjnvrPLlU64LIgYrlGw5nafSqxUmvq0DX+HZyrj2AbDuqkwYBldmnlESJE0P8AxSSWbMxIka6DTp08v0q58Y4ecURcRQAJWCZzKCeugJ39apvEcCEuaKbZChSh5EaTr8aeEfcV43fyjpPhqSr7jHD4EM2UQCpgRDAnTRTHe/WgOLYG/ORy7FBmy5AIA1JKg6CNmo3B3LqWcgY5SCBvIB6a17du3fZGxcZ8kSzEich1Pe94iNY22opw7Yq5Xo3wGOvYbL7C8Qdc8N3GI2IU6QZIPQirvwPt2zCLwU8sw7okbg5tJ8fpXNsBhrudbK319m1uUcr76kkxziACfMDWnnGLQw4SHADBgNNJJiT17xPxqTmoPRdqWRfUdWsY22+xjwNT+yPLWuN8D4vcuMcOwEMDoCcrACTpIKzG6H0q2We0rpbC2wtrbKSC9oJME5VhtOQIjxrTHL4Mrx+S7hiOorYkH3gD5il+A46rqCSr9WXUT5SY8qY22RvdP6/3q6yJknFg1zhllvw5fL+1aW+CgGUb0P7FGNaPn5VpVOxHEHuYNgpUjQ9D96VpgsjiQyg7zP1p+t0jYmthf6gH5fShxXVHddCyxgozd7QmRz0qK7ZYc9qbm3bPh6fqK0OA5qZ+f96V44ncpCtMPd5N8/lQ63L6KTmEAsfEan403a0y/wC8fX70MQYgr13Gm/UaVN4X4H5/Iu1bvELJjr96yjFTpEctayqUwe6xW6V6VECKKTh7Hchf9R+Wg+Jo7DcKBOi5j1bvfL3R8KuRSYrsWC3ugnxG3xOlMLPDSdz6Lr/qI+gpr/DKvvt6DU/2rGx0e4uXx3NLYygvJHh+FBdSAvidT89fhUxvovujMep+1CtcJ3M14TQGJLt8tuZ+nwqOsoHH44qO56np5eNRy5o4o3IpCDm6R5xXi62Rrq2nd2gExLH8IoC/i7nt0GYhSGBUeI38CPnrVbxuLuZigRrilhJ12BPeYnc7b9NKeYXDLeuB1zACQ+4zvGpgmQu8da8Wfqp5W90vBvjhUfyFY/gHtY78KPeM7kcxGlE2uHqm253Y6naP0o/E4cEKATqY0oY4XYKdTI+Rmlxw4qkU+4NcxZAKTAB3/NqBAigBmk5Pw6M3TwHIt5bUXj7IUL1bbwT83meXhUeFVUU5Qzc+p8YHL0rXz4JJdkFj5Nt9EtqwxtAqMmaCSRLkazvyNENgstsSzETJLaDaNfDzNLx2pVCRkYm3AymAe9oDz+dIeMcUu4iRdJNsHMFHuL3cpAiC/rsSad01cwR1qJ7xXtsiXGsoAzJmEA9DuDzWDy5giarPELjXhmJziDGXcde6NY+XjUuK4VbF1GuOB7RlCg6FtQFA1k6R5U4/4dy3PaWmIMRBb10bn660cHF7gqryNm5aTZW0xy+1yqFVdMyklVjQGJ2MEHfkaO7Q4Vms3cRbi4kIqBdiquykz0ZSug/KKb4Dgy3bhzJkZj3zsSZgEzvyrW/2ddAyorbgRsGCmY6HatFRlV9mdWnYn4Vwu4ty1K5vZpcVSGgAskqDOzAn0oDtVjfam3AK5ixYFs0Mq6ZDtEgz471b+CcJu28NcLWyGJvssQGLsSQSG0ygkanpSbCcHYgG8pzK9094DUXBGw05n1qGRRVyfZaE29eBP2W4qLN+214dw5omdQcwOSOYkSaajs8727d6zcnSQJggSRAI0obiPBv6iMs5IAAAPQxp4VpwXjdyy2QmUGgU7jyNSi1JtoaUWkkgnDY25bLe0DKygnMO4+niNG9RT7hfa8nYi5HIxbuD/wCr+leNh7eNtNbFzKSAdQZEGSIBmCJ2qnHgfeZbVwQrZYbU67CTzmjGbthcEzquF7ZpDSe8qklH7j6AnSdDtyrbgP8AiNgsXAFwW7h/Bd7jT0B91vQ1y1b9xFdL0uuRiAUzR3TsdwAY1BpZ2c4XYxQFhibd9n7rkFky5fdgHQzrJ+OkVqxS59GfJDj2fRBStGFcOwXF+IcOth7d4XbAYACTdtHSTB/BGgIlTJ2q5cA/xjsXABiVOHbbMJe2T5xmX1B86vya7I8V4L9NeTWmFxdu6ge2yup2ZCGB9RpW5WqKaYri0SLiWHOfPX61t/EA7rHipih68JpxQnufmPqtZQ01ldRxP/Kt8858NvjUdziLHQQo6D70CDW4NA4kBrYGowa2zUGw0bzUd/Eqglj5Abnyr23cBDGYC7n0n6VDdwKMSc+pGn9X70rDm9TSqHZeGPzIB4rjF9iz3HuWwrCBbAYtrtB3PyG9B3GBc7mdB4D9mjeLcIa4nsy6ByZAM67zGUTXNsd249q1yz7OMl5biOGMwpmGA3BIAisORSyx2aYy40XnhFi22IeVEWwMrGdWMljG0Ac6fYbDW1kqNyW6yTGtVi/hFvtkIIVk9q8GMwLBMpjULPxirBZcZQBt+m0Vnx4UqRonkXgnYTrt0rLGHDEjlsfI6t8o+NeotbYZiLLv+YEjqMxyr/pivXxQUUYJybE2JvZ7jNyO3gOXypV2kx627S6nMxXSYmGBO2w5eM0xxGIW2GZ2HdXMRzj3Rp4nQVVPZPfcOy5rl1ot2+QUayeiAc+etQ9Pi96bnPovklwioxIf4O7dJILF7kkRuxWdfBRJ30FUzivE71olVkH82Y6EHWF+9XvjXHhhw1u1q+vtb3M6aqundTlp0qlteS5bZz+Erv8AiznSDz5kzy516yjGvqpWYXJ+Cu2cdc9sl52LurBgWM7GQPLwrrvAO0S4hASMjGRG4MLmJXwjrtXNXwSsTA2JB5iR5dKitXCnmJg+e9dk9PSVAhlO78HCsTnExEawR5fDan9gjSIjwGU+o5+lcK4d21v21yyrflZpJHrOvrXTOG8ZuGARnkT0O077GseWsbXI0QTn+keX4Ykc/gRrSq9ZBJU7iYPX+/hTLCcVS5oTI5g+8viKGx+BKn8wOoI5+I+37HKMZR0TcpQlsRYrh245a1WOI9ndc1vl+E/of0NdBQ5oV/IHrzg+NQ3+EisU4OG0bISUjl2NRgmmjKy8oK66nw0oXDcXys+ca+0EnnodNNjXROKdnluDU5WGzDfTkeornfargD2yotqD3pMc+pAoY38jTRdsZwvD3bFp1JZspDAXIHumRHI/eqpf7HuP5mFuZWg90vlI5EK8jkdjQfDLrJduFcw8Y0kjoauHY+6143dpCqGBAjU8vgKz5cs8VyiykMcZ0pHML3tLRZGzISIZTpImdRzEga0zudo1bArhfZhMjF86kzcYwBnB6LIkEbDSuo8S4El5St2wjDkcoBHkw1X0qhca/wANbqy2Gm6u+QwHHlyf5Hwqvp/7TxzdS0/v1+5PL6OUdx2jz/DPjgw967JcBkXVdQCG3YeM7117A8fVxIIcfmU/Ucq+e+G4y7h8SoEoxOV1I3HRlIq9dncQcTna2Dau22jumM3jH6VunNR23ozRg5aR1y1i1bYz9a3mud2O0F21/wA1c4H400I8x/tT/h3aRbg7rB/DZh5iqRyUTcCy1lLRxdOp+FZVfcYnAnmt5qFrgFVnjHbm3blbX81+oPcHrz8hTSmkBRstVzEBQSxCgbkmAKHu48DbXTeucXeJ3LzTcYnoNgPIVYjxAi5sDlEgHnlWQvqRFed6nJKi+OKssmDvD+FuFlzAkAgmJGUGJ9KEsowFkWVdVktlnMF78lMx1A8PGKm4RizdwN17iiRuFG+VV5fmNH4C2fY23Q5J7z51JMH8IAIEzzrI7el0Wqg+9iMiudSTy+M+kVzJuy1j+aVGW77ZWznfIWXMpGxkfOui59Sx3OnkOQpYcOgZ2CjM0SfEcz10ou2qDFJdml7AIjRALQFY84DFgvkCZoqxZqNQSZoy0tasUBJyIsaT7MqvvPCL5sYn0En0rfENNlQNmuaf5EBA+imocRe/mGNfZrp//S53V+RPxojFpDpbG1tBPmx+y1skvoZni7mjnPGcM3/qVxrrt/DratkpPvsCcqj1M+s0u7RYq7ZuCHa2zJ3gpiFOqoI1AAgRTTGcStNjiz5iq+6gEm5cEkAKNTA5dFNV7iuMGKvO2Zs6sVedgdwFjlE71t9Nh48YsnmyWmxTfdiNWJ00kzpSHFcPubKe63IHTfmOXlVuODQRvtrtvrMeFRtglgfP47+FehLAsiSZjWTjtCnh+GyIo08Y86luYRcwLSRpMfpR1ywBGm2/x8a9Cgxtt+vzqvspxon7tOyDD4cBhlUZT3cx0Dc921U+Vdb7OH2mHts8qVtlc06zOUTOp7oGsVyyGWchIkQY5jnVq7JdoP5y2mEZrZTU/iBJUgnqNPhXh+v9LKrXg9X02eN0Owns30YGNiOdWPh+OV0yt7p/0t1HhSJsPFb2LhQ14eDM8Mt9Ho5cayx12NMdgypIOo+o6j9R61HavnZvQ/ofvTDCXluKEY7+4eh6fv6GgMThipII23HruPDw5GvXcYyR5XJwZUu3eIuILQWQruqlgYyknSfA1hw+dFnvETM0/wCIcOS+oS6JAZWUyRDKZXaoW4eVJ5iZrFmxUtG3HlvZV8RwthJSSOnP06ijOxmEKvezApmCRpEkTMTTYpW+DvAZtjyNeVni+LRvxtWmFyAYLb7eNbWVE9aqPbnir2LalRoTp/Sw1BqwcD4gbtm3cIgsoJHjzrzp+mlCCyPpmqOVOTiT8a4JYxGX2ttWPJo7wgaQ2/ptXP7uGbB3Lot94FgQAO9u3KddqvXHePixbVysjNl00iQdflVZ4NiExBxV24sqhQrl1PvOYn1Gleh6eTWJuW1r/cx51WRce/8AwCtcdNwE5QShALARmDTEjqIOteXntkzqjcmH9qe8Kw9vGm+dA0r3lEHdozDZo2mlnaPgb2e9EqI7w29enrXpYXxSSVfYzzamrZ6nEMQBpcDDkSBJ+VZVfGINe1qt/BDgvkZ9ruP3rl02y0WwAco0BJ6/m9aUWDWVlUMy6GeGaneIwvtHiSJjXpGoNZWV5/rdRVF8XZfOA4I/w2UMRm/FzkqsnXnW9u6xAGYlV2JMlj+Y+PTpWVlJGK4RZXtsKtrmnoBJ8KXRWVlWUUkhbsItCpy2VSx2Ak+lZWVrgRkQ8MtZjbndybrfIKPSR8KH4txDJaxF7nqF+ORfhWVlaZK3FfdEoeWc/wARikw2Sbr2jcQG4yKGJz5oXvAwI5gg6eNV7gOAQX7pOaRLEZjDaDUjaSSPIE1lZW3DG5OT/P8AwRy6SoY8WwJtOFYicoJA5E6xNbcB4cuIuhGLAEHUROg8aysr0OT9jl5ozQinmUX1ZBjsFkvPbzSAYmPqKE9nFZWVfG24q/gllilJpfIV7ONNzpy3ESdeRrRsNsRvyI6zWVlJJJrY0dM6B2ex/wDE2ZPvocr+JiQR5j50Tdt15WV8b67FGGRqJ9B6ablFNivhF97eKvKzlkuAMoP4CDlIHgdDV0T+ckH30Ehuo21+h6jxrKyq+jm5RafiiXqopNP5FV21uCOZBHQjceI8fGtEMjKdZBg9R415WVqmk0Zcb2UX/D7iRcXrJELbOZPJiQw8swkdJqx3MOvtM66ciP3uKysrJ6jHG2qNWKbpMVdp8KLlvK2olfjNMsEns0CrsKysrxc24Jfk9LH+psrvbzHRYUH84/8Ai1VnshxYo13KfePeXkRB3r2srThgv4Z/z5JZG/dRbux+NRLt5FBX3dCZ/NtTPjfagWbgt3EJVwDmBnTY92OtZWVpjpEoRTlQO/Z+yxzZN9dCQPhyrysrK0LoyN0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10" descr="data:image/jpeg;base64,/9j/4AAQSkZJRgABAQAAAQABAAD/2wCEAAkGBhQSERUTEhQWFRQWFx0WGBgYFhkaFxwYGxUbGBcWHxgbHCYeHhojGh0XHy8gIycpLCwsFx4xNTAqNSYrLCkBCQoKDgwOGg8PGiwkHyQtLCwsMiwsLCwsLCwsLC8sKS8sLCwsLCwsLCwsKSwsLCwsLCwsLCwsLCwsLCwsLCwsLP/AABEIAQMAwgMBIgACEQEDEQH/xAAbAAACAwEBAQAAAAAAAAAAAAAFBgIDBAABB//EAEYQAAIBAgQDBQQGBwcEAgMBAAECEQMhAAQSMQVBUQYTIjJhcYGRoRQjQlKxwQczYnKS0fAVJENT0uHxY4KiwpOyJTSjFv/EABsBAAIDAQEBAAAAAAAAAAAAAAECAAMEBQYH/8QAMhEAAgIBAwIDBgUEAwAAAAAAAQIAEQMSITEEURMiQRQyYXGxwQUzgZGhI3LR8ELC4f/aAAwDAQACEQMRAD8AADHox4MSGPaThyU4mMQGJDEklgxIHEBiQGJJLAcSBxAYmMCSWKcSGIDEsLJJA4ZexXAPpFXW4+qp3PRm5L+Z93XC/lMq1R1RBLMYH8/Zzx9d4fw5cvRWjT5C7cyTu3tJn2R6Y5/XZ/DXSvJ+kvwoCdR4ED9qM86V6arU0IUlyfLpBJYkeycUmk9de/BC6TFGm3su7Dk7CInyg+pwJ7b5pHagykMkb7g6akH2iR78aCzJC0VLZqsJCkyKak3qMNhflzjoDjkKPLNmfYqRyRtDWX4jqdqbENVUBqmkeFZ2X2xeOl+d8XEc41MgjVo8Woi4HiTdT6OTMjynfBDJcMp5ZDTWWc+Oo5Mkt6nrcnGLMZhQLtBLWkwbqNvhixBqHaY8/kK6t9jf73KaPHxcuBAMFgZHmYSR5lEqwkjFXEQKqeDSZ6gEbGD8z8cevw9DDAQ1rgwbFm5dSze3UcC3yFSmGYmWCeZbE6aaSSuxJKv/ABC+LRa+8LEzIMbm8R0ntB2Y4I6NrpuUqjcjyk+o2Pv6YzHtFWdTSzFO5OkOvlLbiem3rvyxsq8VYkqYJuNS2gh3UypuPI204DVEHeai0kHabDrbkbDEdQV8kuRirg5BDdKmjIrVJ0qwaxI+yQJjcAkGPTFnEOKmu4gQNIUDmToCk+/TtjMjE0yPX8P9sbuF8JLUmrg+FAWEc9JGon0gmBud7CNXGUmqE9CwXUGMH8L4G9aoFXwrIGrmbkeGRESILGwNhqNsEcj2gXLA6l1OH1AXBINNkcauQ1QTzNt4xfU7TrRoqtMfW6dJJ2UpVJpH18M22FvZhXruXGtzzuT1Jn8cEkCjK9JNgzcvbvNgQtaALAaEMAbCSJ+OOxmGT6U2/ipj5FwR7DfHYGowaU+EXhj0DHDEgMe7nn5wxIY4DHoGJBJKMWDEQMTAwIZ6MSAx4MTGJJJDEgMeAYuy9BnYIoLMxgAbk4Q7Qxu7J0EyuitWB11R9WAJgSACRvc3tyjB3jWcarrp0wxRP1zJvf8AwljmRdiNhbc2B9onqUTlVZw1UJd4mCXIkDYlRtPQYMZTiPcUApQRq001VtT1WJJ955lj6k481lY5GLTolRjUfL9zAXbbMANlXpJEKdCMNIsyhQRyGxwY7LoqUjUnXmKhPeVPSbR0WIA2sBblgL23pVQMsKhU1SHmPKCXUhR6AECecYijNXH0PLuRTURmK45xANJPkDGwt1wo93fiP1BrTXvEftC+T4w1aqy0lmggIaqft1CbBTzUeKTzPzqz1PUjDSHErKkxb6zblPtwUyGSWmoRBpprOlfeYJ9YItyjrgVnc6tNWLSBqUWE3lh8JOL03U6vhMGe00aNz5vpAOZ4k9KFpgoFkaXUQb2g72E3BxZlu1aso7xSkgGd1uAd9x77YMpUp1ksVdfj8QbjArNcG0qVpNCmToYalk7kTdT6jFyow3Q3Mfi48hrIKMo4gEPjWDPMbbnmPUn4nCpxCrUBMHUu4U8vC0wdxJ02FiTcHF1enUy4cEFQzSCIK77G0fEDA7O8RCtBBiSJjp+WAzBrDCjL1VkI0nUI4cLIKMpiGUeu4gjG3NdpVTLrl6C6F0hWgAf4YR1A5Akb7nAHguc1010mZBX4E418LyHeVTTHiqb9YHs5n0t6kC+OF7rET0dhkVjM+bQsQRckSB8ifQeptgjlOGtS7pq48JdWM2ga9B9bXN4PswRyoTK1Ky1SB3anQSZOsMrIAALk+y3swJ43x05uqQFimC2hYGrxNqJJ9Ty5eu+DtpitZevQiEa3bAU2KUypRSVUhTBUGFPl6RjsLByzemOw2qJ4XzgoYkMeAYmMe6nn56Bj2McMSGBJPQMTGPAMSGJJPQMSGPAMa+G8OevUWnTEs3wHUn0wrEAWYQLnuRyD1SVpiSF1G4FgQOfqR8cOfZnhgy6CppD5moSlNeS9ZI2A3ZuUQN79X7NDI0KtQMXbSqnYAzVUkARI2HM7nBTs2wSicxVIDuuu5tTo+ZRPKfMfX2DHC6rq/EBVOJuTBoUO3xgDtnSFOtl1q1GYBJdvtEmoxIAG0mwA2sMM3BcjOnMVQNZEUqfKkn3f39tR6iOQwtdo6nf5rKEBqetQRqEMB3raXjlaG63GCGfzzj+6ZZvGB9bV+zRQmdz/AIhBkDlueWMF2KmnN/xI5r9oL/SdW1LRKN/mLIOxGib8ji/sagXLjZaaC5Nha5Yn5+kT7BPaakRlMprXu5NRiDuNRUyZ+N8T4ZS/tBRSSaeQoxqjz1m39ukwfbEnkA61VmDqLKoo5rcwpw3jNbO5pTlwVylEnUxEd4SrAH90GIXfYn00cUyIqo6TB3n1WqkYM8KZE71AoUArpAHh/VqJ9tv63xiKzUIHPUPwb/1xbjN3qmDqaRE0HcE/uRE2twarT0mD4RGpCejdPENx8MV5TjladJUVbHmA9gsgfeNzaJtho+mrqKzDKYINjb8sD+JcOpVfOok8xY/EY0Li9cZmI9Tfl6hIHzPFKdSVnS4MFXEGbj2HY4WOK5UMd4IwV4v2ebUXVtfPxb+afNzsSOWA/F1NOksXK6Rf+E7HDuz0RlWFVxghsTQl2VVkUCASKh98gEYaOG8YTKmq+gNWd76QBK90yQXjYNpOEvs1nSSykQfC3zIOGGplwBqY2/3j8eWOBlIXISs9NhBfCA08zGYqZgs7nU5MkxA2j8BivhuVctrA8ABljsY8wW3iIm8WHMjYmPoJppqqKApldHOViQxFpIPlBMRcgmAd4rxHL5VaiGGc6qYURqKPTV1sICoCeQA3gEzhV3u4znSBpik+WEmz7/fYfKcdjl4kYx2Kt5foEWxiYGIDExj6HPJyQxMDEVxZGFhnoGJAY4DEgMSGcBhu7E5Xuq6VGaz02IAmwmJbkBCn4jG7sN2Xle/qqCD5VO0dY/r8cWVqSf2gKVhSVQNI2YhVKrblqMxzjpOON1fVhrxL+s2YMOxc+nEu7UZtqmUqVdkLqiLzhWMu3RiRtyAHMnEOy+TWtTWTNCnBjnVqDZj/ANJYhRzKzsBNfbLNJ9EenSQKlOqiyAAmqHLII+7AmObRuDiHCuJmhlqaAHvqi6gtiUpgR3rTsABAHPbrHKHumbH9xT8T9pj/AEiZxkzdBlsdA+BqMPwxu7F5Ypl3ar4VLtVJa1idWpyelzfb8FzjCd62T1nQDQDsWtC95UaT7sG8tQOf0qAycPpkAC4fMMuxP/TnlziTy0kDy2YuYbgLzW8H9uOKJmstRqoCENSoqlhGpQANcdDeMauxCCnlWqOdFIbsbCwufnv7sXfpIQLQoWAUObAWA0bD4Ys7McO+mKtSv4KFEg06EAA2tUf5wNgNp3JBCizzHzAnGir2O80cPy9XOutYzSyiHUi7PVZT4WYclDAHT7Jk+W+qdNWQNi0f/E354M5iuXKqh0013gb2gL6D09MBs2frR+8PmNP54uxXvq7Tn9SFGNQvow/m4HzVNyzMCKgPenRUJiHQaEDTYBhFitmwKz+d7swivTjUSHOtTFEVIBsYs43a8+4nleKo4BDRIUwbeZdS+l1vjq6gzIsfgbQbezGpenU742qYPbHXyZkuBa3FQSwiwE6luI0B7jzDwkG454XeJvrjTDKZm/TbDBneEI11BU3AK9TR7kWPRdO0eUYE8Uy+gBT5pJNo3Cj8Qbzywx8YeV9xIBgbz49j2gzgyBapibqRHK0H8sOmRytOq9IViRTDFidZUToaCYIBAMb4R+D0W74FWlVEvqgQDKCOp1wIw0AFk9FBnoI544HVEHJaz0nRg+EVYw5x/tMlZUpUlsNLFoiD3YUoFjYHn8OuFaopm8kzz3Pxxr4ZxKhJVSWYCZ0nSbjY4N5bgAzLa2upc0wsQgPdlwWg6nPRfCvWdsVWS1S86US+YCXNUOdRJ/fH88dj6ZkOzNA0qZJe6KfPG6jkAAPYBj3B8H4yv2k9hPjYGJAY9C4lpx7+edqcoxaBiAGLFwpkklwe7J9njmaskfVpdp2J5L7/AMMAwMfUezFYUqC0gsvqiyhQYjW9rwo3Y3Jgc8YOuznEnl5M0YMett+JTkONmaoLEopNgLhdWlUEX1OxCgch0kYEPUZuIVFA0OwClhBNMaFDheWv7IOwEnlB1dmY01CxUajrk8ghB7w+xoAHM+gOMVGvpz9epdjrKJTHmqPNhPJREseQxwRz+k6rADX/AL6wj+kCmtLJU0pgKq1FCj2I5+fX2487I5YCg1Wqw8UPUdrTpBsSdkUctrdJnD24yb08uhqspepVDOQCACEfwiT5VBgbbEm5JxbwLJfSqaLcZOnEKfNXcX1N0pA7DnueQCj3Yr+6vfeBO31dMxXoMkmm1FGEiCV7x4MHrvfDXwvOUsvlFd28PlUCCzMTamqjdvT32GwPtlmRTz9Ildf1KjSouSWcgL0M88buH9mqr91mu8VG1ajTamKhB1Q3iLDx73gRA5jEugIcw1AD4CD+2uYqVcpSeqoQmqxVReE0eET9o73EC9rQSw8NyNOll9TNC/rXLGBaWE3gAT8gcCf0lVXNCnrCj6yzA2Pga0G4PvI9cD+zGUbiP/7LFMtSCstEHzmWAZ2BvBWQBaD78EUBZ5iZwzJjVeN5vpVK/EiUoFqGSB8dW4qVYiVTmqkHfnzgWJPOiKqn9qmf/NZxT2g7ROqihkqYJPgXTAVfDOw2AEXsLiOuJcTJEFtwBMdVN/wxfgstv6iYuqVUwbejLEnNUe6A1LADUx4JNkpVaexv5W6nbbGOhn3EBKknQtp5jKmfCb/rFBNr6vXDFm+LUhUdHJQh2EOI2YizeU/HngXxrh6MmtQszuPncemNBwLp142mQdUxbw8qTOvaKLuvW672Sm8wf3/kcYuLcQFUmG1FZEEQRBIPzkYzLkXamSDa4hr7rBhpnaBEzbGSpV0O7OpXUG5E370N0/ewi58hIDbx36bGAWXaQy7guoc21AieoMj8/jjXxbibMrUVPh1QY5mZMn7oiIHWeQwupmYqG8qGLRvK6l29xb4YJZjJVDGkaUi7TyN5J2A5fzxg6hlZgZ0emDKpHeauFEX9Rb8hblywxUO19ShQKABTrV1aPFKgiw2MixY25c8LtPMBU0pBP3jtPoPzPwxDP1Zcn7wB+KA/njJ63N9DTUtfj9QkklpJn9aw39AIHux7gWE9Mdh6lUYFGJgY8UYlGPczgT0DE1XEQMGOz3AjmXA1BEBhmO8QWsPYDc2GK8mRcalm4jKpY0Js7O9mjVcPW8NIBW3EtqPhURtJwzdnM8q0Xdz4nJVfWFLaR7PEx6TiORogGtBinQ1aFnmqkKT12/qTivg2W/uL1XAMU6gpyB4IDAkftMbk7+4W831Gdsps/pO1jwjGKHcSvslRVqFxJNUcrtpuEE8hE9Bc9cZeC5gtnq0KgFN6rd4RcAuZJbpYfD24t7JZh3buVIAQokoLqrCpUczyZmRAT0PXA/gTK9aqhqeCpqZwnmJbV4GMGwB2G5b0xRtcYnZvnCPbDiNGpSyzVdXcd45k+EuoSxXnDcjbflvi3gvFDQy6zTOuoYy9CfrGX7Jb7q8yTtPMwMCe2+W7illUUatNR2UMfVImPyw0dkOHqtM1mPeV3EFjtAkKqA+VNxHtwvAiuDpXtFLtZXdM5QasAaoooWCWGsl7LvzNt/fhprcWGWo0+8UtVcfV0UHjZtyABsJNz68zbCt29zjU+IoygM4ppE2WZe59B0/5w29mOGqi9/UJq5moPFUbcDkqjZE9BhtQA+MOZSxXtQih2qzdd8o/0oKKiZsLpXyqpywYKDz8xud5Psx72IyfeU3syrGgG45XuIm94npgx+kuiBlQeZrKWPU92wn4AD3YD9me8zlPupNDKqJYrapUm2mfsLz2JI3gYIKgW0OXV4SKnxm3h+tWbLZKmCxkvVKnQlyFcuT4idMwBeMbeKK4XTUGpghUsCDJAgtFiJN4A54L5HMJQpNTprAV3VQOShoUTyAAA629+MXEjqAncgz78WdMScgmHrEA6Zz67fWKnGKVN8xUEhSTVYhrfrEIVoP7QGAh4QwP1crOi6NAvTOq3lJ1j54cc9kkdgzorHSpBIEiUU2O+M1bKLc3kxeSGsLXEG2Lh0mQ7oZkb8QxbrkXgxN+m16bAOoYECQRpu2wtKkiCJt88UZnitNwBDKTsCJBnaCJGGnMZQgEhjpRSxESTpl7GRf24V85UBMqAmwMbm5sWgWubCPWcUvmy9OdDCaMfT4epXWh2gnNcMCyW9bD8zy9m/WMba8glTcLZB0HL5RfEQTojaP54nVBLWEkqp/8FFzsLzjDkcubM6WPGMYpZljeeuND0C+gqPsx7wzD8ANsbstwQm7mPT+vzj2YKUaCoLb/AD/r0xWTNC4z6wCODv0Py/1Y7DBqx2BZjeGswBcSC42vw9l8w3uMdkeHmpVWmLFtvgT+WPc+ItXPMaTxK8vkHfyIW9gw0dh6EuFbYsSRG4UCx9Ovsw2cNpUsrRVHhmWEZghPiIsIAJjljDSoIczVZBpprTFQgAiSRrvNwJAJHOB7+Fn64ZVKAbTqYOm0nV8INyYDZbMVW+yKhUfttK6z1MGB0k8ziqhU15KoxslOkVppPNzpaq3q0sAOQJ5k4z5WsTka0SqKqg/9R3cAsTyVQIA6yTyxPM1CMg4p/qgFUtealQsh1KP8tQCATuTb1wHibeWH9029mMzSSnTAQ6XqqBa9WpEs5/6aCCOpBPqQnZZhSD1lKNVdtKKxhRtLtFzEzA3iBc2aez2UKZdCwGtEY72RWRTH7xCqfSfZK/8Ao/WO8bbT4ixgKPBEk87TvYQfcdwTUroFGN+v+ZT2yoMWoqDqZqtUgmY81MCx5WsOgG+COZ48ydzlMo4NSq3dvXMMEhlR9KcyJtyEc+QTt5xNa65VqbNoKuA5kFgKoUuOcGDB6YM9muy6tUSsFAREGgbAPIl/aAsfA77LvW0VxsLO1QH21y5p52lTp6qjLRposyWYgMJJ3JO5PXDjT4r9EoUadUd5mXXw0aXidj+SjmxtY74T+3mdKcQV6RUnu0htxBB8QjfqOWHPs3l6dCiKpl8xVE1KjyXJmBJOyjkBAHyxLAG3MfMGYjtQgLtumY+g6s0V1tWVgieWmuhgKer7RBkluZNrRgf2MzrECnT2iWMXtEx7+f8Azjd+kPNu1CorjwipTKnnEMDfmJnATgPaNqdDuslSDOQddVh9WCACwn7biR4QYEjEAWiW9IcrFcSKo5uNlfi1HLK7Vmg62CoLu51eVVF2OOOdNWnTdkNMtPgaJW+xjn1wM4fwNi6VK5mss03ewgip4jrU2u5skdJIONPHM/Sy9JC7BF1aR4SLxMBQPQ29MPgyjxVHAmPqMJbp8nqSPuIM47nu70EFlJpKZmVJCIPKZHI7Ae3GJeOE/daxNjpNo5GQSQeo2xi4n2jp1dOihWqFU0zo7sbEeYkMREcjhcz1KtTBfuYUz4dZJAi8mIw/tDYz5Wmf2ZMo86bxyzFVm1AWBpmeZOpXWLGBtvJ92FJCTbcnlghwXjupE1LoJhFkggnWxBm33o0iTbaL4MZfJJTXwrfrjBlzPkYs863T9OiIFx7CBsrwVm83hH9f1y9pwUo5NUAAGw/r2Y1M+BnEeO0qHne/3Rdvhy98Yq3M1AKs3CwwOz/E6VETUcD03Y+7f37YXOI9pcxUH1SGmhMA7ubx7vcPfjuE9nDUBd7kOoJYk+YqNue/MjDhe8zvnA4l7duaf+W/xGOwePYpDeT8F/047D6RM3tBjr/ZgLyYHpjbQ7OpTJqUwe8JVVM7EtJInnAj340tTU+uLjly3dKDH1k/9qrJ9OYx0cuZtNAypEF8QglanSQBibwpIVyCwF7gfPnBwr182e9zYpnTTVCxjnppEIsnZZJJ5mw6yy5nN5dVVXIVTdTDabWNwI/qcJNTPic8qR9rUTdiO80Iij4sTeYUdcY0mlf8fWevWP8AZpVBNMsoLc3qF5KqPuKARPNtrC+njOilkWpj9b9V3kbKQDoQnrA8vLnvcfnKYpZFEDHWKiSw8inS50A7FlMFo2kYKdrMuMvw6mpEg1gSBufAxN+bHrzJw55qWJ/xPxM3VMk4pK7OwRaNSqfECalTu4p6juQF1ED93aIwhcLzj5itRysf3cODUQf4hgmXP3bbel5tDjnOI6cuadRPrmy1RwFBNOjS7tgviiNRjTPO/IAFf7JouX+sINavU/VUE3iCNbnZVubm3tNgV2upUSNHm7/aX9vKCJXyy1WCoELMRaAarMQPw64P5HIVc7TUGctkgICC1aqJ+19xP2bk8+gVu3NZzWy/0jSX7tC+gHSJrudKzcwsCecTh24VnS1IFiEphZJJgRuZJ5fLAFkUOIHAFE9ojdtqEcQWnRXypTVFGwAWAPYB+GGzNcaoZCigrtqqRakkFmI9Ok8zAwldtuIMM+HolZZKeltxDJZh1sZGNHZvhOuq1V9VR2Imo5knzSR8R7ItGFZwoFDeWZVZmA4FCQ492gqZvL13qotMq9NVUTIGpjDMd2k8gB064HcC4hoRFuR4wBvBcgEgTA5Sd8HO12RWll6oG7aXc3uxq7/AxgPwCrl6NNamZfYkosTfnCi7H5ezChC43j5mVMSCPeUbxMBBhj6AbCY9wwG7cr9XS2OmunzRx+eMXEM7WqldDNlqdQkvKzXAmAAJIBIg+moYzcLoU6+Rp92X0993ksZcsrEMSSdycElfdEqxajqJ7GacpllQamJY+H5g2Cja453xj7QVitBmItZY6T/LBVRFh/QGBXadD9FqT+yfg4wvg0Lj4ipcK0WspRD0sozRK1nuPQyP/pg/xLtDSog6jqI+yt79Cdh7zOEzKcQcUtKqIWrubnUwbYbRB5z5hbGmrwpnGpyTb+h7PQWxQQL3likrYWWPx7MZlglMd0hI8t2vtff4Ri2n2Y7tqTNMlrkkE2cA22GDPZumqU2BgaRSP8NQg/IY38bzSOFSnursdXK7SIPPBuZzqZt5dkOEBCGAuKpWTvBQsPxG2BWVzC0xXQ7kALH3lLf7Ynmc87BpNmOogWEgAD12A54yxGDcK4TW8YD2q6Urfvj+WPMLusdcdgajG9nTtHz+0jCkNfnGDOWomr3IJhYqFzMeDUgInpIPzGEnK5jTZl1A+tx6gjDfwnLKz0l/wxQao8nzA1W0hj93+WO11yBEFd5g6ZtTQ3na2UcpTqVFDaQUGvSSrkRHWSB8MfPyFGUzVQKSzuNT7AHvQQg6kgFidhAG8w9cVpZaqZNRe8piQoZZ8PjA0m9/T0wiZriAXhoQMpqd4raYJgHvGXUdpJBOnp7cc1NxOhjH1EJcdpacplUVABqL6GIXwgKonoDM8zEnGftW7VKKAktUfMaZJAXSEbQAoJCgBtrmSZJOMnH0kZVqj6dbM7M0eVVprMdSQxA9QABZRf2zYGhlVKNTpMzFJP1jLppjWw+zMm1zG8EwH+lyLdr3o/eGOI1P7lWYHvCaOh6s+EkM0Io5gFmBNgIjlAF9ga6U18CzVcsGb9mbX9ABbHvGVc5Sq4JWglJESmBpQl2XU9ukRz8x2vgb2fzVQUCMuO6W2usRqcy0EInttqaBOwO+IdO5baLuMQA3JJnvb7NqmepF1LxTXwgCSdbwOm/W2NL5epmVD5g+HdaCz3Yi41Hdzty0jphe7SmK+XBJMUqUliWbzMxJJuTfDfw5opl3imm51WgDmZ2te/XAtm8o4kzKqsCewin2wQ/TgqDUwSkBAnZBy6YcMvXWhQDV3WmoF7jfpPX0F8JnazPEZ7VSgkrTCk+W6LDW3xtyHCtZFSuxqOJ8VTYWiETyqJO/piBlVR6mHqAxeuBQk+0HHlzOXqmmjqihArMI1fWAkgbxtvfC/wBmsqmpnY+K4BNzB5AnYD4YZe0FDXTdKaklgCBzPjT+ROBfCezbJes9t9K/mf5YAVsl3tDldEwoPWMWczoq1QyzDfLQFB+JxblqKqgRQFUbAAAe4DbAfNcWFKmnd03qBmKr3YlQfDud4JnYG+JZ6m3cMtdgNQUnTMKpYallTJtMxvOIdC13lWFmZj2o/Sbq/EURHZQW0DU2m8CPtNss8gxE2icDOOLUbK1GfSFKmFBkgqQSC207iIt1xq4dwzLLlMs9JqjJ3rAd8QIAVphJ0rcEzc3F8DuJ16b0KiAGVqVnVrhdLaot1N+XPCtlZ+OIenQLkBPMScs0UqhG4dTEbwV3MWtqw0UabaAHADcwDI9PlhQo5bU5m/OPWcOX0jVy/qMZ35mvSRkM9y6CMWgYziutMEuQBO+Lk1sNQSFjVqYhZF40r5iT6xhd5LVeZ4yYobMAdTsIAJMnYQLzidPgtavo0liXZhEaEhTcatyYnmfZjbm+Fij9HkKqutNvANMDWNV+bQd4wwG1yo5hq0iCmapP6mp/4f6sdj6KeytDof8A5H/1Y7F2gd5k9qaKQbD9wPhYarJsiUKKsORIRXOr+L5DA/jPZ3LrSZ0BnSSIqSLCSYIM29cX5bIvVr11stFGUso2LLSWdR5iQTHMkk7Y6P4h1K5VAAlHRry1wjx3g9LuqlfQpenTY6ouCKZjnyMW9MImYyWjKUXdSTWqr4RYlKaMqx0ks1zgz2m7ItSavm9a6CrSokHxju7jY+bAXNqopZX6zSGd2eo3RVpiSZ2AkACw5Y5+E7TpLsL+f0m3tFWY18nqCk6ZCILKC5CoJuY0zqIG8wLDGjtwD/dtSgrQpsXGob+EAH1JHwwE49xFfpFFsu7Ipp2dlOv9bUlgCJBaLWm4tOMfaXhpZstRQEaldmEnxTWYFmJNz4RM88WXxXMU3Xw0xh47xUVMg8vNQpTJVZ0IC6nSBG+2/i9gIGBvZ4V2ywSmqhNWoux9CAAIiJMzJuPhb2iopTylYAhqhenrYDYBQoTV6EEx1JtgdSqPWUoTqTu6ZFMAaRqnUT1NufrbENb6uYjE+GoX4yHaLPaM4jLFQ93TAMwpOmdUibezG6plC6s+YqFnW6IshN4JVAbwA1268sDuK8NqPm1FJbIlITYKsUxz292GBKKUwTVYFouPff1J9cSmYc0JM5QPfJoRY4zk6r5pRTQllSlPQEUl3OwwyZah3ag1WAPO/PnfHtTiqWU1VphjpWAWq1G0BoUGFAAKiWM9AcY+NgUqlIpTZg+plrMe82quoV0iFuANQkR0JsA4UVUGcs79pZl+IJVqKKBkkBQYJBJfT7SZBwE4bUL5vu69R6rrWCNR0aAQC3lW8jlt0sbE6uJpLOaB7skzqUC972I2N9oPriOW1BUDRK7NHjvH2vNFtpgX6mZ5muK4AC/L7xv4dxOjRDFgRNNQiiSSQlOR/ucAczmxVXy6YABEgyQSZsBv/RxVTpEoOV2/9cV0qGmZMzgjBS6ocWUHJp+B+kp02Ccl2HIewcsYM5mXVxT0iKgYAz+yZnpghVz6KYBk9FEn5YG8SJZqZZIXWRf2fDpzxflCKtXvM+DI7ZAa2i5k7Vh7DhmothUo1NNVfbGGDJZnUJ0sBaCYE+sTMe3HNyCdlyBkqb6fDUr1KVOpJU1BsYOxi49Yw2UOGUloGFGruKyybmabhRBO3uwpUK5V1ZYlWDCdpBnF1filRhBaBLGBbzsWbbkTyxFNTJmxM7AjiHOCcWp06dHUwBTMVJE30tSczG8amXArjvFBWWmiA/Vh1k7EFhpI57AHA0sMR72MTVtUIwKG1GMP/wDr6/RP4T/qx2F81sdiajG8HF2n0rtDWBlbibCJiSYG1og4hw5arPWVCUoJXZoW0gOwu33ZEaefsxmzOqpWRS0hqqJsJ098Bb1tivgPE6hpFA+iijyVCi6liZZosJK8/iMaeq5qc7ohWMQDxepXpvmFeszUiAwQ1Syw9ZCp0k9J9mLc+2urlVJWoBrIAUaQofQoA9i6pPX4Yc9mqjUahrXmqiyEUMQATuB4jEfAe7Bx/PVddP6PKNohRbVBqNzmAfXlhF92iZ0RstjsYT47maaZ9e81eFFAVPMxMmL2G/UYz9q8yzV6Ope7mkPArEQrPUIGoAG4gmIm9+eKMnwmq9amxUnTSpgsx+13S6jJuTJN8Hjk6b1UYqKtXSAJYaFGowSBJk6gYg2jbfD8AD0iMwBN77ASjPUqlfLmiiBUDpTQ7AldWq55Dw7CL7nlOjl6WUoyWLlVAc01sssfEx2U33MWFhjZx0VwtNEaCxnVpXSiiSQVJJ0kAyZn2Yp4jxGjlqJpF0LPpBpiAbBUJK9PA3uYdcJq323lTWVAPAg+hxkl6rslYIAICaSCCqBWkKSB1sSPS8D6+TJeayMZ28RIJAnXsLgkWgQT6YYOylOhTq1ajKNLCdMSuqVuF2nntjR2i4iK5pkDSEUj2yR8BbBAYtUV9K2Sd4NrVFNFqDU0ZWcPLAkqQgUaehEG/riuq7OQWJbffYSZIA2AmdsWC5hVLMLW5W6m3T44K8H7PPXDFnWmFGw8TH2XEe8HFt40FnmLkLs5AEAssMJPL+r47vhHgUsfQfmbfPGrtXwlMvmdCl2GlD4iJuw2WABcE7Ylmq+kCCFHOSBaVH4TgDMR7o5kyYtSrqPp95Q6PoEsKfiMze2kG1t4B5HGHMCA41Mx0GSesEWHLY9MXZrNgpO8uduvd6Tv+90xhfM6y1osRv1JO/vPLAIdhZlnThVyAAf7UJ1TpCimqqD6Sb06h52mVGwGA3HEZghcme8EEm/ip09vSQcRq592tJ91usXF+vxOB+d8IBI+0t/fP88H2cgWZUMg1AQQR9YP3sHOHPC7g89jI5RPS0x+1gDXP1n/AHfng1lGj4YzPOnlH9QGb0e+Iu344paoeW8H8MYOJZ0AoqtVkgFzoCqZ+7ctG9ycIFiPkCjeFKlQAXOMv9ooTCnUfSSPiLD448oZUVCBAPgaNVzy+eLBljAhoBQPAAA9nM9OeGCzO+ajUy1OLQSNDWMfZ/njseNSBJx2JtLbbvPpAh6yAhhLEytjAV3aCOdpGNPZbjAr0KdDulFNQpeRdyIvG0COe8DGClXCtcaiVIW5WPDpZiwvGgkQATfGTue6puFZpF4DaQDIAAg6iIJuTyNpxd1VjIVPpMPSUcQYHaEO19EVdIpBaaLUbSANICiCCFHMsxMepx7w7sl3za+dNOYJe07JzMyLnfli3K8X7tkqFNVQKxuz6Q7G7RN4AgfjgcM4fEFOkOZZV2MkmPUCTYzhgpraWM5AomRzfbDK5cgshq1N1WNUGbGTCAxGwnecB+F9o61SrKUEoqd2glz0JY7n2jGrP0dQq1VTV3YGo87tAAt68gcDclmmNXu6YGxJJMLIA6X2vaD6iLqAoO8DE71GDPqXRtbkTsQxBuCORHwwv0ezVOmQxUm4u9gSdt9/gcEKSaSe9qm8tqUTpMQAt59snrjs5nw6aYZrmGYwQOlvdglrPlEhGw1GQr8R0rAYAExNrWJk8omPjiK1GZVZdPlJl2v5GO5BAgwbdI54oqUYGmJsNh1G2IHLE2IsBaeXuwwVnEDsisYW4XxpaaeMeItMActC+7lhy7EcT71a8ahEDYHkT0tj53UoXk4N9lc1VPeUsq6AwGeWG3lF7xc4D41VC5NSNm/qFQPWa/0kUT9J1gGCgF4JkGfwIPvwpCkx5fHDJx3h9T6N9KqVe8gBgvi1QTpIk+p+WFStnKkmFVQATJJO0mIt064bp8uKj5r3iZ/EIXSP3m7ufqgCftn5qMU9yBtieZSKCSzSa7hiPDICDSLX3k4C0RUD3IIGzQAxBVW0tAgxyOLDmWiAIcGN/FUsYSrZ1E3YD0/2wNz/ABFHWFBIJmYMWviWVzCIoEwZkwomdbnf2EYw8QzC6RE+EbWH2QvW5wz53YEAbShenRWu95jzdn9A354LUKwtgLmqsmffg1kwBTJ0CdRlu7JP+GQNew2Pz64wsLnZyvRBl3eXHwxKsgZUMX7pZ9xxnZrj24vqC3TCDaUumuW5auEqhuQn5j+eJLmoVR0Qofl/LGdjiBa2DcU4l9ZwH9f0MdjwPjsCWXHNq43PmUEG4URYmSdlPh/i642Ua0rvT1FJIRSZAZXILNzgbCeV+eFDP8SJ0VAPskOsx40MFZ9DHuI64Pdle1OXbMgVaJpKVI1tUECF623uOtwMbfxIasxInL/DPJgCmR4xmDpEeYoCItBaox+QOC/CuJCjlS6KNT19F940TEm9rfHCtXzEugAkaVmSBAJJ6euPKWdPhA8uoXvHIEkTYxafTCELwxmgk+g7TYMw0Mq/aNze8G3oPdjHk6PhJsBO+CAy6ih3neTU8J06lG+9tzA9uBHDssRdwbTvcj3ewH4HDChwJWxJ9ZsqZhFA1N7Iv6cp9PjituIqSAqMZuJAGxH3jPyxTnW3NyI573ZTz9mKnqKAhBgQyiR0CTzNv54JZx6VJSt63H/h/BKDUVZmYllUxIEFrchMXwvdllPeM9WHXQ4AKqRq1JHhN5vFzzxbwztCFSGV2KwAEWbKFCmZEkwxPSQMBstl6w1BadWGsRcG7AmGItsBb72OWq52DqzGjx/5NL+EGsCMfbfNKaCpChEdIFo8jwANo2AwP7FyHqMoIGkAkAhQAVY3iNh+OIcQXNV10mmioCIkjkvPxG8HkByxiXstWOrxqnhhgC9xIBHqJi08sTH0v9HwyeYzMdeoCGszXZ+HGDqGggAHc9+Ty3sPdhZzLhZWp4SVJELqksCoHmUAet/YcHMv2YfumRsw4pyRoAIW/iJALR8t8TzPAEZVL6mhttQUDeb4AfF07FWPrcfwsmUAiDadB6+XXukZiKrPEgeHRduVpB9bYGVeEZlLtSYKoJJN4i1zOw0ke49MN3BE7tnSmdK2QKSWXxjqATufZe+JcWcihX8KeSoNiCPCdjHmHL2nG9CHWx6ymmRrvifONcz7cYsyNWmLidrC8W3tizL8QEn6sn2uP9GPM1WJ0+ELeN53EdBjW1aJjDeeUcQpMjMrCGWxHQixGCeXqHSAWOmdUctWmJ9sWxm7VVJzFQ9Qp+NNT+eOyh1L6WA+WMLTqObqamri1+c7YsqcRHQ4GBbA+nXAnP0oJPI+/rgBRKi5EPVeKeoHvGM9XjA+9+OBJy4A92KQuGoSvWYb+knr88dgJPpjsGDWZ9kzXZpVqKXURULNUlrTpmI1QLgXHJfiq1eBgeEOCJnUBYgFejH2b4P9puOsc0FEgU00kBysu5EwQJPTblOMtHJkOpYA6qii7BrQSefQbR7rYxdJlyviV8vP29JdnxorFUkQg8RBHlUX5aQBMe0H44qTSDZxvMA+sxb2/jhuy+Zy1Fg2YpBqRDSAsmYkeEXNgcYO0mQy2ayZfJZaHZ5RjTWmCgMMJdrkRuPXGvHmOQagv8zOyaTRMVh2ipKSCx2iACDuDeRiNXtZSgwDf9o+t9x1/HrhdHZytqbvUiLmChjr5CY5YwVcoVn0B/DGg5G5lAReIw5jtGhUiDfnPr6YZODdqKFOmkh2YBfLTn968i564+c0/DM84A+eHXs7QDZemBuV91ycI+RmFGWKirDQ7f0dgKpMBSIA2aZ89jsMUN28BeEosxN905X+6egPuGEDijkOSf8AMO3P1x5kzFdCRcmdxzX0PTlOFBqGp9DbtVWiBQa5HmqARa2yjlA92MzdqMxuKdMSJ8TOfSI1fL0wr5kwxdTytsevX0wQyPZDilemtSnTXS41KWfLoSDsYYg39mJrMM3HtNm5gVKFNOkLM7DcnA7Mdo8xcHMAAH7OgWvflg7w/wDR5xHSRVpKZ1T9bQO0FYh+sj+hhc472FziLBo+IRID0y233Q04qZA5ut/lHVioqERni+SqM1YyWWahJJ3iJHwwL4ewbd2dVPia8R7DaI64pTK1E4dVpsrBta+Egz+sEW3xd2dy4+jZoRdVJ9h7tuns9cJm8i32qQGzA1Wp3bsjCdJjZf5fKcZNJWT9ktEzIlTyN/TGzi18xVgz4iQfQmx+Yxq4XlFqZeG/zT+C40+kr4lnHDNZCftUqB+OVpHE8vS5iw/Ezvv8tsH+G9jfpda9VaNOnTojUVZyT3QGgCQCwCyZI3xt4h2RyGVH12YzDmYChqdMmTFlOsgc7xtiurmhiKHyizkqQi9zJ3/eOB/HE393/th4T+zqShRSc8/HmUJ3n7LLit+MZBWZTkdYKifraptIbcVLGRy/PDDGwlRyLUR81l4UH0n5Tga2PqqZbhmYEBKtFo8NPvV0Hlp7x6ZZffI6kb4D8T4Nw+jU7qrlsyjadUnMoRB8v+BEHrtFwSMNpIiXECcdhqPDsnyoZqPTMUiPj9Gx2BUmoQxxanTNQmKqHUrTIbZZFyAZuZM4spcVK3WoNwfHSm4BUGVeeZw0rxHKMPGUWOZqU7/wuw/DF1fspRfa3tH54qx/lgHtL8qFXNwBl+0Jk63olYtC1Q2rkfFYbkTJ32Nxg9w/M08xSgUlfR4Qq1Ng0T4pWwsJgHwbXjAzMfo/+4QfYY/GMb+x3C+4etTO40TP7Un8Pxxk63OelwF0HEs6fGM2TS0yZY5Z6jPVyS0qocyNZqqZ80qKog6p2P44GcZ7FoddSnXQI06R9HrK6hgYFlMkfkOuMXFuAVTVqHq7HbqxIwNbKVkJAkcrEjG9H1KCZlZQCQIF4pwupTYLoY6T5gjQbm4JGDvDM73FFEZ9JZAvsM7g2IN9ziScSzSbVKoHo7fzxI9pcyPNUc/vQ3/2BwjqWFA1HRgp3FzVlOxHfaa1UqaZlgtOtTFQjcE6yAo2tc32GNGd/Ry6Oj0MrWdAASe+V4Ybo2lOYjbrgeO1tfcsp5XpUzYbDy405btxWpmVFMHaQkWmdgQN/TDAd4DXpBHFuzdUVQTQqJSLgTpMAEKCTA5X+GPpp7RlV0KwC6dK+AgC0CATePywk5jti1RtT0qZY8wainb0eMdl+1CrWar3Z1OoVorVLhdrEkD4deuGWlgO8MUMuO7dO+VNenxKoJhSTBBPMwf+31wJ4l+jz6SwrHOZYMyhGDltWqmgpgkaT5lXV7z0xdmu1NN4BWssEHwVlBtyJNMyvpseeK6/Gcq8lqdcSZ8NUAAxFlUKNvT8TggiLvBWY4IKGXq0XqK4ChtVMkrOokC4U7i/twG4Bn0AqIXNNW0iJYBhDAiByvzw2Us1kiGVhXIaxBYG3SZnAXM8DyWstTqVUEyAUDADp5xitwGFSzHQIuCafBmrVq2giKep7zsDsPXGvs+/1LLz723W4W2COW4blpM5hwWmTocDfnpb1HLlgjwnshQ7xWTOIQr97oEhjo8RW55gRthlugIjbkw0/ZDPqzBBRNtC/XgECACYKEaiwBnoqjlgdR/RXnTVD1GpgbsRVLNqtaLbSLzGPpPCs3KU2BR00gEwpYN4YGrzb6gQ0mwM3xOqywT5TqtpuNhsDc3wnUO2PiNhxh+Z8vr/AKN8/qkorTzWsPfZnB35QMYh+jviJcxRChiBJqIQPgxO+PqHE87USi7IBCqCGGlrlgGUgj9r02xoo1HBDazAUFpVRBhGBBCg+WbX5YtXdNZMpYU2kRO4F+j+nTVvpgqVCedMhSsTMAkg8txywHpcHrJqy1fL5ivl1dgjrTY1KYmz0mjYi7UydLGdj4sfTaudaI1QBciSImTpN4ne3pjHmuP927FmQIovqVYmBJk7dInGfBkZiQ0vyIFA0xHH6Es23iSrQKG6li6MVNwShSVMbqdtsdhxH6SMt/nZf+Nf9WOxqoSnefKO7WtmiFQKjuzASAAmokCRzCwInH1g5tOdVD76YHyjHzGoqHMUu5HWYEbkD34OHWj6agK6o0Du2BPI3uGuRsBE45y5mCjSs9Eejw5Gt8lRm4jxEKv1ZRnJgeNYHVjfYdOZI9SI9nUC1a5DagdB1TOo6SXb+Ix7sBQjazTCkuN1i+0+za+NnZ/MRWqq0qy6VIIvJGofKPjjn/iDvkwG1qX4+jwYDa5LNbCMZzLcwCPX/fFbpRbzUl9wj8MWBJE4rWqrMyAyyxPpIkfLHbX3RPPFSxJA4lD8Iyzciv8AXrjLW7I0Wur/ABH++CncTyxJMgT5QT7L/LDRIuVuws+Uq39ezA3M9h3n9XPs/wBjhyNJl6g/DHq12H/OJJU+dZjsky7ow+OMa9n77kRj6r9OI3+Yx4cyh8yKfcDiQVPkz8EOrzbDpiitwpgLEY+tPl8u26AewR+GM1TgGWe4t78CSp8jbIVBfHv0d/u4+oVexdNvLUj3f74zVewx+y6n4j+eDJRnzIUnvY43cFBFZSwMLqe1vKjMPww41Ow1UDkTvY8/fGOyPZWolUFgwF7qYI8J53sdvfiXBBWX1U2dqQOkq7aAZU6SDScQZgk2U3swuMEq/arMoj6KrELTpPqMGGZgGExsReOWCWZ4EpjWz2M3qxB+95bn13xUuTpghy5LCw1VZAB820XPP/jD+0A7kX+kHhn0P8zNxLte5TNBirqrALcc9BgEbyZ+GNTdr6aIy0w6NC1CdxBNOmSGMgqb+zEVopM62Po1U6drWtimpw+g1TvNZDAaQRUIgcxBHyPU4njjijXyk8M83CmY7Tg99pr7ZhFWdPlbcXFx6+mFvtxw+rm1003Rlp5hwxJAJELokgAGPHv/AMbnytPnXqHl+uj3xED+vbgJ2jyy6V0VnY6vL3hYfvcoI/PE8UHYD+INJG9wCvY9ovTef36X88diR7z79T+I49wsk2dm28S/sqsenjB/Ek4+t1UFjHP+j7cdjsVpyZ0+q/JxfKKuSP8A+Tq/vEf/AMcZK9QjM5mOeZpg+zuFtjsdjH1f5X6j6zS/5mP+wR3oeRf3R+GA/B2/vWZ/e/AKBjsdjZ2mbp/cy/2/9hD0bY9KDHY7DzBPGrtEajHSZHwxTGOx2DJK2UYqZRjsdhZJVWEYgDtjsdiST3liQcyL48x2DJLlrHri6nUPXHuOxJJYGOIVDO9/bjsdgSTK+TQ7ov8ACMZc7w2mBZAP98djsNFMEVcqvTp1wG4jRAa34nrjsdhxxKjBhpjHY7HYkM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8" name="AutoShape 12" descr="data:image/jpeg;base64,/9j/4AAQSkZJRgABAQAAAQABAAD/2wCEAAkGBhQSERUTEhQWFRQWFx0WGBgYFhkaFxwYGxUbGBcWHxgbHCYeHhojGh0XHy8gIycpLCwsFx4xNTAqNSYrLCkBCQoKDgwOGg8PGiwkHyQtLCwsMiwsLCwsLCwsLC8sKS8sLCwsLCwsLCwsKSwsLCwsLCwsLCwsLCwsLCwsLCwsLP/AABEIAQMAwgMBIgACEQEDEQH/xAAbAAACAwEBAQAAAAAAAAAAAAAFBgIDBAABB//EAEYQAAIBAgQDBQQGBwcEAgMBAAECEQMhAAQSMQVBUQYTIjJhcYGRoRQjQlKxwQczYnKS0fAVJENT0uHxY4KiwpOyJTSjFv/EABsBAAIDAQEBAAAAAAAAAAAAAAECAAMEBQYH/8QAMhEAAgIBAwIDBgUEAwAAAAAAAQIAEQMSITEEURMiQRQyYXGxwQUzgZGhI3LR8ELC4f/aAAwDAQACEQMRAD8AADHox4MSGPaThyU4mMQGJDEklgxIHEBiQGJJLAcSBxAYmMCSWKcSGIDEsLJJA4ZexXAPpFXW4+qp3PRm5L+Z93XC/lMq1R1RBLMYH8/Zzx9d4fw5cvRWjT5C7cyTu3tJn2R6Y5/XZ/DXSvJ+kvwoCdR4ED9qM86V6arU0IUlyfLpBJYkeycUmk9de/BC6TFGm3su7Dk7CInyg+pwJ7b5pHagykMkb7g6akH2iR78aCzJC0VLZqsJCkyKak3qMNhflzjoDjkKPLNmfYqRyRtDWX4jqdqbENVUBqmkeFZ2X2xeOl+d8XEc41MgjVo8Woi4HiTdT6OTMjynfBDJcMp5ZDTWWc+Oo5Mkt6nrcnGLMZhQLtBLWkwbqNvhixBqHaY8/kK6t9jf73KaPHxcuBAMFgZHmYSR5lEqwkjFXEQKqeDSZ6gEbGD8z8cevw9DDAQ1rgwbFm5dSze3UcC3yFSmGYmWCeZbE6aaSSuxJKv/ABC+LRa+8LEzIMbm8R0ntB2Y4I6NrpuUqjcjyk+o2Pv6YzHtFWdTSzFO5OkOvlLbiem3rvyxsq8VYkqYJuNS2gh3UypuPI204DVEHeai0kHabDrbkbDEdQV8kuRirg5BDdKmjIrVJ0qwaxI+yQJjcAkGPTFnEOKmu4gQNIUDmToCk+/TtjMjE0yPX8P9sbuF8JLUmrg+FAWEc9JGon0gmBud7CNXGUmqE9CwXUGMH8L4G9aoFXwrIGrmbkeGRESILGwNhqNsEcj2gXLA6l1OH1AXBINNkcauQ1QTzNt4xfU7TrRoqtMfW6dJJ2UpVJpH18M22FvZhXruXGtzzuT1Jn8cEkCjK9JNgzcvbvNgQtaALAaEMAbCSJ+OOxmGT6U2/ipj5FwR7DfHYGowaU+EXhj0DHDEgMe7nn5wxIY4DHoGJBJKMWDEQMTAwIZ6MSAx4MTGJJJDEgMeAYuy9BnYIoLMxgAbk4Q7Qxu7J0EyuitWB11R9WAJgSACRvc3tyjB3jWcarrp0wxRP1zJvf8AwljmRdiNhbc2B9onqUTlVZw1UJd4mCXIkDYlRtPQYMZTiPcUApQRq001VtT1WJJ955lj6k481lY5GLTolRjUfL9zAXbbMANlXpJEKdCMNIsyhQRyGxwY7LoqUjUnXmKhPeVPSbR0WIA2sBblgL23pVQMsKhU1SHmPKCXUhR6AECecYijNXH0PLuRTURmK45xANJPkDGwt1wo93fiP1BrTXvEftC+T4w1aqy0lmggIaqft1CbBTzUeKTzPzqz1PUjDSHErKkxb6zblPtwUyGSWmoRBpprOlfeYJ9YItyjrgVnc6tNWLSBqUWE3lh8JOL03U6vhMGe00aNz5vpAOZ4k9KFpgoFkaXUQb2g72E3BxZlu1aso7xSkgGd1uAd9x77YMpUp1ksVdfj8QbjArNcG0qVpNCmToYalk7kTdT6jFyow3Q3Mfi48hrIKMo4gEPjWDPMbbnmPUn4nCpxCrUBMHUu4U8vC0wdxJ02FiTcHF1enUy4cEFQzSCIK77G0fEDA7O8RCtBBiSJjp+WAzBrDCjL1VkI0nUI4cLIKMpiGUeu4gjG3NdpVTLrl6C6F0hWgAf4YR1A5Akb7nAHguc1010mZBX4E418LyHeVTTHiqb9YHs5n0t6kC+OF7rET0dhkVjM+bQsQRckSB8ifQeptgjlOGtS7pq48JdWM2ga9B9bXN4PswRyoTK1Ky1SB3anQSZOsMrIAALk+y3swJ43x05uqQFimC2hYGrxNqJJ9Ty5eu+DtpitZevQiEa3bAU2KUypRSVUhTBUGFPl6RjsLByzemOw2qJ4XzgoYkMeAYmMe6nn56Bj2McMSGBJPQMTGPAMSGJJPQMSGPAMa+G8OevUWnTEs3wHUn0wrEAWYQLnuRyD1SVpiSF1G4FgQOfqR8cOfZnhgy6CppD5moSlNeS9ZI2A3ZuUQN79X7NDI0KtQMXbSqnYAzVUkARI2HM7nBTs2wSicxVIDuuu5tTo+ZRPKfMfX2DHC6rq/EBVOJuTBoUO3xgDtnSFOtl1q1GYBJdvtEmoxIAG0mwA2sMM3BcjOnMVQNZEUqfKkn3f39tR6iOQwtdo6nf5rKEBqetQRqEMB3raXjlaG63GCGfzzj+6ZZvGB9bV+zRQmdz/AIhBkDlueWMF2KmnN/xI5r9oL/SdW1LRKN/mLIOxGib8ji/sagXLjZaaC5Nha5Yn5+kT7BPaakRlMprXu5NRiDuNRUyZ+N8T4ZS/tBRSSaeQoxqjz1m39ukwfbEnkA61VmDqLKoo5rcwpw3jNbO5pTlwVylEnUxEd4SrAH90GIXfYn00cUyIqo6TB3n1WqkYM8KZE71AoUArpAHh/VqJ9tv63xiKzUIHPUPwb/1xbjN3qmDqaRE0HcE/uRE2twarT0mD4RGpCejdPENx8MV5TjladJUVbHmA9gsgfeNzaJtho+mrqKzDKYINjb8sD+JcOpVfOok8xY/EY0Li9cZmI9Tfl6hIHzPFKdSVnS4MFXEGbj2HY4WOK5UMd4IwV4v2ebUXVtfPxb+afNzsSOWA/F1NOksXK6Rf+E7HDuz0RlWFVxghsTQl2VVkUCASKh98gEYaOG8YTKmq+gNWd76QBK90yQXjYNpOEvs1nSSykQfC3zIOGGplwBqY2/3j8eWOBlIXISs9NhBfCA08zGYqZgs7nU5MkxA2j8BivhuVctrA8ABljsY8wW3iIm8WHMjYmPoJppqqKApldHOViQxFpIPlBMRcgmAd4rxHL5VaiGGc6qYURqKPTV1sICoCeQA3gEzhV3u4znSBpik+WEmz7/fYfKcdjl4kYx2Kt5foEWxiYGIDExj6HPJyQxMDEVxZGFhnoGJAY4DEgMSGcBhu7E5Xuq6VGaz02IAmwmJbkBCn4jG7sN2Xle/qqCD5VO0dY/r8cWVqSf2gKVhSVQNI2YhVKrblqMxzjpOON1fVhrxL+s2YMOxc+nEu7UZtqmUqVdkLqiLzhWMu3RiRtyAHMnEOy+TWtTWTNCnBjnVqDZj/ANJYhRzKzsBNfbLNJ9EenSQKlOqiyAAmqHLII+7AmObRuDiHCuJmhlqaAHvqi6gtiUpgR3rTsABAHPbrHKHumbH9xT8T9pj/AEiZxkzdBlsdA+BqMPwxu7F5Ypl3ar4VLtVJa1idWpyelzfb8FzjCd62T1nQDQDsWtC95UaT7sG8tQOf0qAycPpkAC4fMMuxP/TnlziTy0kDy2YuYbgLzW8H9uOKJmstRqoCENSoqlhGpQANcdDeMauxCCnlWqOdFIbsbCwufnv7sXfpIQLQoWAUObAWA0bD4Ys7McO+mKtSv4KFEg06EAA2tUf5wNgNp3JBCizzHzAnGir2O80cPy9XOutYzSyiHUi7PVZT4WYclDAHT7Jk+W+qdNWQNi0f/E354M5iuXKqh0013gb2gL6D09MBs2frR+8PmNP54uxXvq7Tn9SFGNQvow/m4HzVNyzMCKgPenRUJiHQaEDTYBhFitmwKz+d7swivTjUSHOtTFEVIBsYs43a8+4nleKo4BDRIUwbeZdS+l1vjq6gzIsfgbQbezGpenU742qYPbHXyZkuBa3FQSwiwE6luI0B7jzDwkG454XeJvrjTDKZm/TbDBneEI11BU3AK9TR7kWPRdO0eUYE8Uy+gBT5pJNo3Cj8Qbzywx8YeV9xIBgbz49j2gzgyBapibqRHK0H8sOmRytOq9IViRTDFidZUToaCYIBAMb4R+D0W74FWlVEvqgQDKCOp1wIw0AFk9FBnoI544HVEHJaz0nRg+EVYw5x/tMlZUpUlsNLFoiD3YUoFjYHn8OuFaopm8kzz3Pxxr4ZxKhJVSWYCZ0nSbjY4N5bgAzLa2upc0wsQgPdlwWg6nPRfCvWdsVWS1S86US+YCXNUOdRJ/fH88dj6ZkOzNA0qZJe6KfPG6jkAAPYBj3B8H4yv2k9hPjYGJAY9C4lpx7+edqcoxaBiAGLFwpkklwe7J9njmaskfVpdp2J5L7/AMMAwMfUezFYUqC0gsvqiyhQYjW9rwo3Y3Jgc8YOuznEnl5M0YMett+JTkONmaoLEopNgLhdWlUEX1OxCgch0kYEPUZuIVFA0OwClhBNMaFDheWv7IOwEnlB1dmY01CxUajrk8ghB7w+xoAHM+gOMVGvpz9epdjrKJTHmqPNhPJREseQxwRz+k6rADX/AL6wj+kCmtLJU0pgKq1FCj2I5+fX2487I5YCg1Wqw8UPUdrTpBsSdkUctrdJnD24yb08uhqspepVDOQCACEfwiT5VBgbbEm5JxbwLJfSqaLcZOnEKfNXcX1N0pA7DnueQCj3Yr+6vfeBO31dMxXoMkmm1FGEiCV7x4MHrvfDXwvOUsvlFd28PlUCCzMTamqjdvT32GwPtlmRTz9Ildf1KjSouSWcgL0M88buH9mqr91mu8VG1ajTamKhB1Q3iLDx73gRA5jEugIcw1AD4CD+2uYqVcpSeqoQmqxVReE0eET9o73EC9rQSw8NyNOll9TNC/rXLGBaWE3gAT8gcCf0lVXNCnrCj6yzA2Pga0G4PvI9cD+zGUbiP/7LFMtSCstEHzmWAZ2BvBWQBaD78EUBZ5iZwzJjVeN5vpVK/EiUoFqGSB8dW4qVYiVTmqkHfnzgWJPOiKqn9qmf/NZxT2g7ROqihkqYJPgXTAVfDOw2AEXsLiOuJcTJEFtwBMdVN/wxfgstv6iYuqVUwbejLEnNUe6A1LADUx4JNkpVaexv5W6nbbGOhn3EBKknQtp5jKmfCb/rFBNr6vXDFm+LUhUdHJQh2EOI2YizeU/HngXxrh6MmtQszuPncemNBwLp142mQdUxbw8qTOvaKLuvW672Sm8wf3/kcYuLcQFUmG1FZEEQRBIPzkYzLkXamSDa4hr7rBhpnaBEzbGSpV0O7OpXUG5E370N0/ewi58hIDbx36bGAWXaQy7guoc21AieoMj8/jjXxbibMrUVPh1QY5mZMn7oiIHWeQwupmYqG8qGLRvK6l29xb4YJZjJVDGkaUi7TyN5J2A5fzxg6hlZgZ0emDKpHeauFEX9Rb8hblywxUO19ShQKABTrV1aPFKgiw2MixY25c8LtPMBU0pBP3jtPoPzPwxDP1Zcn7wB+KA/njJ63N9DTUtfj9QkklpJn9aw39AIHux7gWE9Mdh6lUYFGJgY8UYlGPczgT0DE1XEQMGOz3AjmXA1BEBhmO8QWsPYDc2GK8mRcalm4jKpY0Js7O9mjVcPW8NIBW3EtqPhURtJwzdnM8q0Xdz4nJVfWFLaR7PEx6TiORogGtBinQ1aFnmqkKT12/qTivg2W/uL1XAMU6gpyB4IDAkftMbk7+4W831Gdsps/pO1jwjGKHcSvslRVqFxJNUcrtpuEE8hE9Bc9cZeC5gtnq0KgFN6rd4RcAuZJbpYfD24t7JZh3buVIAQokoLqrCpUczyZmRAT0PXA/gTK9aqhqeCpqZwnmJbV4GMGwB2G5b0xRtcYnZvnCPbDiNGpSyzVdXcd45k+EuoSxXnDcjbflvi3gvFDQy6zTOuoYy9CfrGX7Jb7q8yTtPMwMCe2+W7illUUatNR2UMfVImPyw0dkOHqtM1mPeV3EFjtAkKqA+VNxHtwvAiuDpXtFLtZXdM5QasAaoooWCWGsl7LvzNt/fhprcWGWo0+8UtVcfV0UHjZtyABsJNz68zbCt29zjU+IoygM4ppE2WZe59B0/5w29mOGqi9/UJq5moPFUbcDkqjZE9BhtQA+MOZSxXtQih2qzdd8o/0oKKiZsLpXyqpywYKDz8xud5Psx72IyfeU3syrGgG45XuIm94npgx+kuiBlQeZrKWPU92wn4AD3YD9me8zlPupNDKqJYrapUm2mfsLz2JI3gYIKgW0OXV4SKnxm3h+tWbLZKmCxkvVKnQlyFcuT4idMwBeMbeKK4XTUGpghUsCDJAgtFiJN4A54L5HMJQpNTprAV3VQOShoUTyAAA629+MXEjqAncgz78WdMScgmHrEA6Zz67fWKnGKVN8xUEhSTVYhrfrEIVoP7QGAh4QwP1crOi6NAvTOq3lJ1j54cc9kkdgzorHSpBIEiUU2O+M1bKLc3kxeSGsLXEG2Lh0mQ7oZkb8QxbrkXgxN+m16bAOoYECQRpu2wtKkiCJt88UZnitNwBDKTsCJBnaCJGGnMZQgEhjpRSxESTpl7GRf24V85UBMqAmwMbm5sWgWubCPWcUvmy9OdDCaMfT4epXWh2gnNcMCyW9bD8zy9m/WMba8glTcLZB0HL5RfEQTojaP54nVBLWEkqp/8FFzsLzjDkcubM6WPGMYpZljeeuND0C+gqPsx7wzD8ANsbstwQm7mPT+vzj2YKUaCoLb/AD/r0xWTNC4z6wCODv0Py/1Y7DBqx2BZjeGswBcSC42vw9l8w3uMdkeHmpVWmLFtvgT+WPc+ItXPMaTxK8vkHfyIW9gw0dh6EuFbYsSRG4UCx9Ovsw2cNpUsrRVHhmWEZghPiIsIAJjljDSoIczVZBpprTFQgAiSRrvNwJAJHOB7+Fn64ZVKAbTqYOm0nV8INyYDZbMVW+yKhUfttK6z1MGB0k8ziqhU15KoxslOkVppPNzpaq3q0sAOQJ5k4z5WsTka0SqKqg/9R3cAsTyVQIA6yTyxPM1CMg4p/qgFUtealQsh1KP8tQCATuTb1wHibeWH9029mMzSSnTAQ6XqqBa9WpEs5/6aCCOpBPqQnZZhSD1lKNVdtKKxhRtLtFzEzA3iBc2aez2UKZdCwGtEY72RWRTH7xCqfSfZK/8Ao/WO8bbT4ixgKPBEk87TvYQfcdwTUroFGN+v+ZT2yoMWoqDqZqtUgmY81MCx5WsOgG+COZ48ydzlMo4NSq3dvXMMEhlR9KcyJtyEc+QTt5xNa65VqbNoKuA5kFgKoUuOcGDB6YM9muy6tUSsFAREGgbAPIl/aAsfA77LvW0VxsLO1QH21y5p52lTp6qjLRposyWYgMJJ3JO5PXDjT4r9EoUadUd5mXXw0aXidj+SjmxtY74T+3mdKcQV6RUnu0htxBB8QjfqOWHPs3l6dCiKpl8xVE1KjyXJmBJOyjkBAHyxLAG3MfMGYjtQgLtumY+g6s0V1tWVgieWmuhgKer7RBkluZNrRgf2MzrECnT2iWMXtEx7+f8Azjd+kPNu1CorjwipTKnnEMDfmJnATgPaNqdDuslSDOQddVh9WCACwn7biR4QYEjEAWiW9IcrFcSKo5uNlfi1HLK7Vmg62CoLu51eVVF2OOOdNWnTdkNMtPgaJW+xjn1wM4fwNi6VK5mss03ewgip4jrU2u5skdJIONPHM/Sy9JC7BF1aR4SLxMBQPQ29MPgyjxVHAmPqMJbp8nqSPuIM47nu70EFlJpKZmVJCIPKZHI7Ae3GJeOE/daxNjpNo5GQSQeo2xi4n2jp1dOihWqFU0zo7sbEeYkMREcjhcz1KtTBfuYUz4dZJAi8mIw/tDYz5Wmf2ZMo86bxyzFVm1AWBpmeZOpXWLGBtvJ92FJCTbcnlghwXjupE1LoJhFkggnWxBm33o0iTbaL4MZfJJTXwrfrjBlzPkYs863T9OiIFx7CBsrwVm83hH9f1y9pwUo5NUAAGw/r2Y1M+BnEeO0qHne/3Rdvhy98Yq3M1AKs3CwwOz/E6VETUcD03Y+7f37YXOI9pcxUH1SGmhMA7ubx7vcPfjuE9nDUBd7kOoJYk+YqNue/MjDhe8zvnA4l7duaf+W/xGOwePYpDeT8F/047D6RM3tBjr/ZgLyYHpjbQ7OpTJqUwe8JVVM7EtJInnAj340tTU+uLjly3dKDH1k/9qrJ9OYx0cuZtNAypEF8QglanSQBibwpIVyCwF7gfPnBwr182e9zYpnTTVCxjnppEIsnZZJJ5mw6yy5nN5dVVXIVTdTDabWNwI/qcJNTPic8qR9rUTdiO80Iij4sTeYUdcY0mlf8fWevWP8AZpVBNMsoLc3qF5KqPuKARPNtrC+njOilkWpj9b9V3kbKQDoQnrA8vLnvcfnKYpZFEDHWKiSw8inS50A7FlMFo2kYKdrMuMvw6mpEg1gSBufAxN+bHrzJw55qWJ/xPxM3VMk4pK7OwRaNSqfECalTu4p6juQF1ED93aIwhcLzj5itRysf3cODUQf4hgmXP3bbel5tDjnOI6cuadRPrmy1RwFBNOjS7tgviiNRjTPO/IAFf7JouX+sINavU/VUE3iCNbnZVubm3tNgV2upUSNHm7/aX9vKCJXyy1WCoELMRaAarMQPw64P5HIVc7TUGctkgICC1aqJ+19xP2bk8+gVu3NZzWy/0jSX7tC+gHSJrudKzcwsCecTh24VnS1IFiEphZJJgRuZJ5fLAFkUOIHAFE9ojdtqEcQWnRXypTVFGwAWAPYB+GGzNcaoZCigrtqqRakkFmI9Ok8zAwldtuIMM+HolZZKeltxDJZh1sZGNHZvhOuq1V9VR2Imo5knzSR8R7ItGFZwoFDeWZVZmA4FCQ492gqZvL13qotMq9NVUTIGpjDMd2k8gB064HcC4hoRFuR4wBvBcgEgTA5Sd8HO12RWll6oG7aXc3uxq7/AxgPwCrl6NNamZfYkosTfnCi7H5ezChC43j5mVMSCPeUbxMBBhj6AbCY9wwG7cr9XS2OmunzRx+eMXEM7WqldDNlqdQkvKzXAmAAJIBIg+moYzcLoU6+Rp92X0993ksZcsrEMSSdycElfdEqxajqJ7GacpllQamJY+H5g2Cja453xj7QVitBmItZY6T/LBVRFh/QGBXadD9FqT+yfg4wvg0Lj4ipcK0WspRD0sozRK1nuPQyP/pg/xLtDSog6jqI+yt79Cdh7zOEzKcQcUtKqIWrubnUwbYbRB5z5hbGmrwpnGpyTb+h7PQWxQQL3likrYWWPx7MZlglMd0hI8t2vtff4Ri2n2Y7tqTNMlrkkE2cA22GDPZumqU2BgaRSP8NQg/IY38bzSOFSnursdXK7SIPPBuZzqZt5dkOEBCGAuKpWTvBQsPxG2BWVzC0xXQ7kALH3lLf7Ynmc87BpNmOogWEgAD12A54yxGDcK4TW8YD2q6Urfvj+WPMLusdcdgajG9nTtHz+0jCkNfnGDOWomr3IJhYqFzMeDUgInpIPzGEnK5jTZl1A+tx6gjDfwnLKz0l/wxQao8nzA1W0hj93+WO11yBEFd5g6ZtTQ3na2UcpTqVFDaQUGvSSrkRHWSB8MfPyFGUzVQKSzuNT7AHvQQg6kgFidhAG8w9cVpZaqZNRe8piQoZZ8PjA0m9/T0wiZriAXhoQMpqd4raYJgHvGXUdpJBOnp7cc1NxOhjH1EJcdpacplUVABqL6GIXwgKonoDM8zEnGftW7VKKAktUfMaZJAXSEbQAoJCgBtrmSZJOMnH0kZVqj6dbM7M0eVVprMdSQxA9QABZRf2zYGhlVKNTpMzFJP1jLppjWw+zMm1zG8EwH+lyLdr3o/eGOI1P7lWYHvCaOh6s+EkM0Io5gFmBNgIjlAF9ga6U18CzVcsGb9mbX9ABbHvGVc5Sq4JWglJESmBpQl2XU9ukRz8x2vgb2fzVQUCMuO6W2usRqcy0EInttqaBOwO+IdO5baLuMQA3JJnvb7NqmepF1LxTXwgCSdbwOm/W2NL5epmVD5g+HdaCz3Yi41Hdzty0jphe7SmK+XBJMUqUliWbzMxJJuTfDfw5opl3imm51WgDmZ2te/XAtm8o4kzKqsCewin2wQ/TgqDUwSkBAnZBy6YcMvXWhQDV3WmoF7jfpPX0F8JnazPEZ7VSgkrTCk+W6LDW3xtyHCtZFSuxqOJ8VTYWiETyqJO/piBlVR6mHqAxeuBQk+0HHlzOXqmmjqihArMI1fWAkgbxtvfC/wBmsqmpnY+K4BNzB5AnYD4YZe0FDXTdKaklgCBzPjT+ROBfCezbJes9t9K/mf5YAVsl3tDldEwoPWMWczoq1QyzDfLQFB+JxblqKqgRQFUbAAAe4DbAfNcWFKmnd03qBmKr3YlQfDud4JnYG+JZ6m3cMtdgNQUnTMKpYallTJtMxvOIdC13lWFmZj2o/Sbq/EURHZQW0DU2m8CPtNss8gxE2icDOOLUbK1GfSFKmFBkgqQSC207iIt1xq4dwzLLlMs9JqjJ3rAd8QIAVphJ0rcEzc3F8DuJ16b0KiAGVqVnVrhdLaot1N+XPCtlZ+OIenQLkBPMScs0UqhG4dTEbwV3MWtqw0UabaAHADcwDI9PlhQo5bU5m/OPWcOX0jVy/qMZ35mvSRkM9y6CMWgYziutMEuQBO+Lk1sNQSFjVqYhZF40r5iT6xhd5LVeZ4yYobMAdTsIAJMnYQLzidPgtavo0liXZhEaEhTcatyYnmfZjbm+Fij9HkKqutNvANMDWNV+bQd4wwG1yo5hq0iCmapP6mp/4f6sdj6KeytDof8A5H/1Y7F2gd5k9qaKQbD9wPhYarJsiUKKsORIRXOr+L5DA/jPZ3LrSZ0BnSSIqSLCSYIM29cX5bIvVr11stFGUso2LLSWdR5iQTHMkk7Y6P4h1K5VAAlHRry1wjx3g9LuqlfQpenTY6ouCKZjnyMW9MImYyWjKUXdSTWqr4RYlKaMqx0ks1zgz2m7ItSavm9a6CrSokHxju7jY+bAXNqopZX6zSGd2eo3RVpiSZ2AkACw5Y5+E7TpLsL+f0m3tFWY18nqCk6ZCILKC5CoJuY0zqIG8wLDGjtwD/dtSgrQpsXGob+EAH1JHwwE49xFfpFFsu7Ipp2dlOv9bUlgCJBaLWm4tOMfaXhpZstRQEaldmEnxTWYFmJNz4RM88WXxXMU3Xw0xh47xUVMg8vNQpTJVZ0IC6nSBG+2/i9gIGBvZ4V2ywSmqhNWoux9CAAIiJMzJuPhb2iopTylYAhqhenrYDYBQoTV6EEx1JtgdSqPWUoTqTu6ZFMAaRqnUT1NufrbENb6uYjE+GoX4yHaLPaM4jLFQ93TAMwpOmdUibezG6plC6s+YqFnW6IshN4JVAbwA1268sDuK8NqPm1FJbIlITYKsUxz292GBKKUwTVYFouPff1J9cSmYc0JM5QPfJoRY4zk6r5pRTQllSlPQEUl3OwwyZah3ag1WAPO/PnfHtTiqWU1VphjpWAWq1G0BoUGFAAKiWM9AcY+NgUqlIpTZg+plrMe82quoV0iFuANQkR0JsA4UVUGcs79pZl+IJVqKKBkkBQYJBJfT7SZBwE4bUL5vu69R6rrWCNR0aAQC3lW8jlt0sbE6uJpLOaB7skzqUC972I2N9oPriOW1BUDRK7NHjvH2vNFtpgX6mZ5muK4AC/L7xv4dxOjRDFgRNNQiiSSQlOR/ucAczmxVXy6YABEgyQSZsBv/RxVTpEoOV2/9cV0qGmZMzgjBS6ocWUHJp+B+kp02Ccl2HIewcsYM5mXVxT0iKgYAz+yZnpghVz6KYBk9FEn5YG8SJZqZZIXWRf2fDpzxflCKtXvM+DI7ZAa2i5k7Vh7DhmothUo1NNVfbGGDJZnUJ0sBaCYE+sTMe3HNyCdlyBkqb6fDUr1KVOpJU1BsYOxi49Yw2UOGUloGFGruKyybmabhRBO3uwpUK5V1ZYlWDCdpBnF1filRhBaBLGBbzsWbbkTyxFNTJmxM7AjiHOCcWp06dHUwBTMVJE30tSczG8amXArjvFBWWmiA/Vh1k7EFhpI57AHA0sMR72MTVtUIwKG1GMP/wDr6/RP4T/qx2F81sdiajG8HF2n0rtDWBlbibCJiSYG1og4hw5arPWVCUoJXZoW0gOwu33ZEaefsxmzOqpWRS0hqqJsJ098Bb1tivgPE6hpFA+iijyVCi6liZZosJK8/iMaeq5qc7ohWMQDxepXpvmFeszUiAwQ1Syw9ZCp0k9J9mLc+2urlVJWoBrIAUaQofQoA9i6pPX4Yc9mqjUahrXmqiyEUMQATuB4jEfAe7Bx/PVddP6PKNohRbVBqNzmAfXlhF92iZ0RstjsYT47maaZ9e81eFFAVPMxMmL2G/UYz9q8yzV6Ope7mkPArEQrPUIGoAG4gmIm9+eKMnwmq9amxUnTSpgsx+13S6jJuTJN8Hjk6b1UYqKtXSAJYaFGowSBJk6gYg2jbfD8AD0iMwBN77ASjPUqlfLmiiBUDpTQ7AldWq55Dw7CL7nlOjl6WUoyWLlVAc01sssfEx2U33MWFhjZx0VwtNEaCxnVpXSiiSQVJJ0kAyZn2Yp4jxGjlqJpF0LPpBpiAbBUJK9PA3uYdcJq323lTWVAPAg+hxkl6rslYIAICaSCCqBWkKSB1sSPS8D6+TJeayMZ28RIJAnXsLgkWgQT6YYOylOhTq1ajKNLCdMSuqVuF2nntjR2i4iK5pkDSEUj2yR8BbBAYtUV9K2Sd4NrVFNFqDU0ZWcPLAkqQgUaehEG/riuq7OQWJbffYSZIA2AmdsWC5hVLMLW5W6m3T44K8H7PPXDFnWmFGw8TH2XEe8HFt40FnmLkLs5AEAssMJPL+r47vhHgUsfQfmbfPGrtXwlMvmdCl2GlD4iJuw2WABcE7Ylmq+kCCFHOSBaVH4TgDMR7o5kyYtSrqPp95Q6PoEsKfiMze2kG1t4B5HGHMCA41Mx0GSesEWHLY9MXZrNgpO8uduvd6Tv+90xhfM6y1osRv1JO/vPLAIdhZlnThVyAAf7UJ1TpCimqqD6Sb06h52mVGwGA3HEZghcme8EEm/ip09vSQcRq592tJ91usXF+vxOB+d8IBI+0t/fP88H2cgWZUMg1AQQR9YP3sHOHPC7g89jI5RPS0x+1gDXP1n/AHfng1lGj4YzPOnlH9QGb0e+Iu344paoeW8H8MYOJZ0AoqtVkgFzoCqZ+7ctG9ycIFiPkCjeFKlQAXOMv9ooTCnUfSSPiLD448oZUVCBAPgaNVzy+eLBljAhoBQPAAA9nM9OeGCzO+ajUy1OLQSNDWMfZ/njseNSBJx2JtLbbvPpAh6yAhhLEytjAV3aCOdpGNPZbjAr0KdDulFNQpeRdyIvG0COe8DGClXCtcaiVIW5WPDpZiwvGgkQATfGTue6puFZpF4DaQDIAAg6iIJuTyNpxd1VjIVPpMPSUcQYHaEO19EVdIpBaaLUbSANICiCCFHMsxMepx7w7sl3za+dNOYJe07JzMyLnfli3K8X7tkqFNVQKxuz6Q7G7RN4AgfjgcM4fEFOkOZZV2MkmPUCTYzhgpraWM5AomRzfbDK5cgshq1N1WNUGbGTCAxGwnecB+F9o61SrKUEoqd2glz0JY7n2jGrP0dQq1VTV3YGo87tAAt68gcDclmmNXu6YGxJJMLIA6X2vaD6iLqAoO8DE71GDPqXRtbkTsQxBuCORHwwv0ezVOmQxUm4u9gSdt9/gcEKSaSe9qm8tqUTpMQAt59snrjs5nw6aYZrmGYwQOlvdglrPlEhGw1GQr8R0rAYAExNrWJk8omPjiK1GZVZdPlJl2v5GO5BAgwbdI54oqUYGmJsNh1G2IHLE2IsBaeXuwwVnEDsisYW4XxpaaeMeItMActC+7lhy7EcT71a8ahEDYHkT0tj53UoXk4N9lc1VPeUsq6AwGeWG3lF7xc4D41VC5NSNm/qFQPWa/0kUT9J1gGCgF4JkGfwIPvwpCkx5fHDJx3h9T6N9KqVe8gBgvi1QTpIk+p+WFStnKkmFVQATJJO0mIt064bp8uKj5r3iZ/EIXSP3m7ufqgCftn5qMU9yBtieZSKCSzSa7hiPDICDSLX3k4C0RUD3IIGzQAxBVW0tAgxyOLDmWiAIcGN/FUsYSrZ1E3YD0/2wNz/ABFHWFBIJmYMWviWVzCIoEwZkwomdbnf2EYw8QzC6RE+EbWH2QvW5wz53YEAbShenRWu95jzdn9A354LUKwtgLmqsmffg1kwBTJ0CdRlu7JP+GQNew2Pz64wsLnZyvRBl3eXHwxKsgZUMX7pZ9xxnZrj24vqC3TCDaUumuW5auEqhuQn5j+eJLmoVR0Qofl/LGdjiBa2DcU4l9ZwH9f0MdjwPjsCWXHNq43PmUEG4URYmSdlPh/i642Ua0rvT1FJIRSZAZXILNzgbCeV+eFDP8SJ0VAPskOsx40MFZ9DHuI64Pdle1OXbMgVaJpKVI1tUECF623uOtwMbfxIasxInL/DPJgCmR4xmDpEeYoCItBaox+QOC/CuJCjlS6KNT19F940TEm9rfHCtXzEugAkaVmSBAJJ6euPKWdPhA8uoXvHIEkTYxafTCELwxmgk+g7TYMw0Mq/aNze8G3oPdjHk6PhJsBO+CAy6ih3neTU8J06lG+9tzA9uBHDssRdwbTvcj3ewH4HDChwJWxJ9ZsqZhFA1N7Iv6cp9PjituIqSAqMZuJAGxH3jPyxTnW3NyI573ZTz9mKnqKAhBgQyiR0CTzNv54JZx6VJSt63H/h/BKDUVZmYllUxIEFrchMXwvdllPeM9WHXQ4AKqRq1JHhN5vFzzxbwztCFSGV2KwAEWbKFCmZEkwxPSQMBstl6w1BadWGsRcG7AmGItsBb72OWq52DqzGjx/5NL+EGsCMfbfNKaCpChEdIFo8jwANo2AwP7FyHqMoIGkAkAhQAVY3iNh+OIcQXNV10mmioCIkjkvPxG8HkByxiXstWOrxqnhhgC9xIBHqJi08sTH0v9HwyeYzMdeoCGszXZ+HGDqGggAHc9+Ty3sPdhZzLhZWp4SVJELqksCoHmUAet/YcHMv2YfumRsw4pyRoAIW/iJALR8t8TzPAEZVL6mhttQUDeb4AfF07FWPrcfwsmUAiDadB6+XXukZiKrPEgeHRduVpB9bYGVeEZlLtSYKoJJN4i1zOw0ke49MN3BE7tnSmdK2QKSWXxjqATufZe+JcWcihX8KeSoNiCPCdjHmHL2nG9CHWx6ymmRrvifONcz7cYsyNWmLidrC8W3tizL8QEn6sn2uP9GPM1WJ0+ELeN53EdBjW1aJjDeeUcQpMjMrCGWxHQixGCeXqHSAWOmdUctWmJ9sWxm7VVJzFQ9Qp+NNT+eOyh1L6WA+WMLTqObqamri1+c7YsqcRHQ4GBbA+nXAnP0oJPI+/rgBRKi5EPVeKeoHvGM9XjA+9+OBJy4A92KQuGoSvWYb+knr88dgJPpjsGDWZ9kzXZpVqKXURULNUlrTpmI1QLgXHJfiq1eBgeEOCJnUBYgFejH2b4P9puOsc0FEgU00kBysu5EwQJPTblOMtHJkOpYA6qii7BrQSefQbR7rYxdJlyviV8vP29JdnxorFUkQg8RBHlUX5aQBMe0H44qTSDZxvMA+sxb2/jhuy+Zy1Fg2YpBqRDSAsmYkeEXNgcYO0mQy2ayZfJZaHZ5RjTWmCgMMJdrkRuPXGvHmOQagv8zOyaTRMVh2ipKSCx2iACDuDeRiNXtZSgwDf9o+t9x1/HrhdHZytqbvUiLmChjr5CY5YwVcoVn0B/DGg5G5lAReIw5jtGhUiDfnPr6YZODdqKFOmkh2YBfLTn968i564+c0/DM84A+eHXs7QDZemBuV91ycI+RmFGWKirDQ7f0dgKpMBSIA2aZ89jsMUN28BeEosxN905X+6egPuGEDijkOSf8AMO3P1x5kzFdCRcmdxzX0PTlOFBqGp9DbtVWiBQa5HmqARa2yjlA92MzdqMxuKdMSJ8TOfSI1fL0wr5kwxdTytsevX0wQyPZDilemtSnTXS41KWfLoSDsYYg39mJrMM3HtNm5gVKFNOkLM7DcnA7Mdo8xcHMAAH7OgWvflg7w/wDR5xHSRVpKZ1T9bQO0FYh+sj+hhc472FziLBo+IRID0y233Q04qZA5ut/lHVioqERni+SqM1YyWWahJJ3iJHwwL4ewbd2dVPia8R7DaI64pTK1E4dVpsrBta+Egz+sEW3xd2dy4+jZoRdVJ9h7tuns9cJm8i32qQGzA1Wp3bsjCdJjZf5fKcZNJWT9ktEzIlTyN/TGzi18xVgz4iQfQmx+Yxq4XlFqZeG/zT+C40+kr4lnHDNZCftUqB+OVpHE8vS5iw/Ezvv8tsH+G9jfpda9VaNOnTojUVZyT3QGgCQCwCyZI3xt4h2RyGVH12YzDmYChqdMmTFlOsgc7xtiurmhiKHyizkqQi9zJ3/eOB/HE393/th4T+zqShRSc8/HmUJ3n7LLit+MZBWZTkdYKifraptIbcVLGRy/PDDGwlRyLUR81l4UH0n5Tga2PqqZbhmYEBKtFo8NPvV0Hlp7x6ZZffI6kb4D8T4Nw+jU7qrlsyjadUnMoRB8v+BEHrtFwSMNpIiXECcdhqPDsnyoZqPTMUiPj9Gx2BUmoQxxanTNQmKqHUrTIbZZFyAZuZM4spcVK3WoNwfHSm4BUGVeeZw0rxHKMPGUWOZqU7/wuw/DF1fspRfa3tH54qx/lgHtL8qFXNwBl+0Jk63olYtC1Q2rkfFYbkTJ32Nxg9w/M08xSgUlfR4Qq1Ng0T4pWwsJgHwbXjAzMfo/+4QfYY/GMb+x3C+4etTO40TP7Un8Pxxk63OelwF0HEs6fGM2TS0yZY5Z6jPVyS0qocyNZqqZ80qKog6p2P44GcZ7FoddSnXQI06R9HrK6hgYFlMkfkOuMXFuAVTVqHq7HbqxIwNbKVkJAkcrEjG9H1KCZlZQCQIF4pwupTYLoY6T5gjQbm4JGDvDM73FFEZ9JZAvsM7g2IN9ziScSzSbVKoHo7fzxI9pcyPNUc/vQ3/2BwjqWFA1HRgp3FzVlOxHfaa1UqaZlgtOtTFQjcE6yAo2tc32GNGd/Ry6Oj0MrWdAASe+V4Ybo2lOYjbrgeO1tfcsp5XpUzYbDy405btxWpmVFMHaQkWmdgQN/TDAd4DXpBHFuzdUVQTQqJSLgTpMAEKCTA5X+GPpp7RlV0KwC6dK+AgC0CATePywk5jti1RtT0qZY8wainb0eMdl+1CrWar3Z1OoVorVLhdrEkD4deuGWlgO8MUMuO7dO+VNenxKoJhSTBBPMwf+31wJ4l+jz6SwrHOZYMyhGDltWqmgpgkaT5lXV7z0xdmu1NN4BWssEHwVlBtyJNMyvpseeK6/Gcq8lqdcSZ8NUAAxFlUKNvT8TggiLvBWY4IKGXq0XqK4ChtVMkrOokC4U7i/twG4Bn0AqIXNNW0iJYBhDAiByvzw2Us1kiGVhXIaxBYG3SZnAXM8DyWstTqVUEyAUDADp5xitwGFSzHQIuCafBmrVq2giKep7zsDsPXGvs+/1LLz723W4W2COW4blpM5hwWmTocDfnpb1HLlgjwnshQ7xWTOIQr97oEhjo8RW55gRthlugIjbkw0/ZDPqzBBRNtC/XgECACYKEaiwBnoqjlgdR/RXnTVD1GpgbsRVLNqtaLbSLzGPpPCs3KU2BR00gEwpYN4YGrzb6gQ0mwM3xOqywT5TqtpuNhsDc3wnUO2PiNhxh+Z8vr/AKN8/qkorTzWsPfZnB35QMYh+jviJcxRChiBJqIQPgxO+PqHE87USi7IBCqCGGlrlgGUgj9r02xoo1HBDazAUFpVRBhGBBCg+WbX5YtXdNZMpYU2kRO4F+j+nTVvpgqVCedMhSsTMAkg8txywHpcHrJqy1fL5ivl1dgjrTY1KYmz0mjYi7UydLGdj4sfTaudaI1QBciSImTpN4ne3pjHmuP927FmQIovqVYmBJk7dInGfBkZiQ0vyIFA0xHH6Es23iSrQKG6li6MVNwShSVMbqdtsdhxH6SMt/nZf+Nf9WOxqoSnefKO7WtmiFQKjuzASAAmokCRzCwInH1g5tOdVD76YHyjHzGoqHMUu5HWYEbkD34OHWj6agK6o0Du2BPI3uGuRsBE45y5mCjSs9Eejw5Gt8lRm4jxEKv1ZRnJgeNYHVjfYdOZI9SI9nUC1a5DagdB1TOo6SXb+Ix7sBQjazTCkuN1i+0+za+NnZ/MRWqq0qy6VIIvJGofKPjjn/iDvkwG1qX4+jwYDa5LNbCMZzLcwCPX/fFbpRbzUl9wj8MWBJE4rWqrMyAyyxPpIkfLHbX3RPPFSxJA4lD8Iyzciv8AXrjLW7I0Wur/ABH++CncTyxJMgT5QT7L/LDRIuVuws+Uq39ezA3M9h3n9XPs/wBjhyNJl6g/DHq12H/OJJU+dZjsky7ow+OMa9n77kRj6r9OI3+Yx4cyh8yKfcDiQVPkz8EOrzbDpiitwpgLEY+tPl8u26AewR+GM1TgGWe4t78CSp8jbIVBfHv0d/u4+oVexdNvLUj3f74zVewx+y6n4j+eDJRnzIUnvY43cFBFZSwMLqe1vKjMPww41Ow1UDkTvY8/fGOyPZWolUFgwF7qYI8J53sdvfiXBBWX1U2dqQOkq7aAZU6SDScQZgk2U3swuMEq/arMoj6KrELTpPqMGGZgGExsReOWCWZ4EpjWz2M3qxB+95bn13xUuTpghy5LCw1VZAB820XPP/jD+0A7kX+kHhn0P8zNxLte5TNBirqrALcc9BgEbyZ+GNTdr6aIy0w6NC1CdxBNOmSGMgqb+zEVopM62Po1U6drWtimpw+g1TvNZDAaQRUIgcxBHyPU4njjijXyk8M83CmY7Tg99pr7ZhFWdPlbcXFx6+mFvtxw+rm1003Rlp5hwxJAJELokgAGPHv/AMbnytPnXqHl+uj3xED+vbgJ2jyy6V0VnY6vL3hYfvcoI/PE8UHYD+INJG9wCvY9ovTef36X88diR7z79T+I49wsk2dm28S/sqsenjB/Ek4+t1UFjHP+j7cdjsVpyZ0+q/JxfKKuSP8A+Tq/vEf/AMcZK9QjM5mOeZpg+zuFtjsdjH1f5X6j6zS/5mP+wR3oeRf3R+GA/B2/vWZ/e/AKBjsdjZ2mbp/cy/2/9hD0bY9KDHY7DzBPGrtEajHSZHwxTGOx2DJK2UYqZRjsdhZJVWEYgDtjsdiST3liQcyL48x2DJLlrHri6nUPXHuOxJJYGOIVDO9/bjsdgSTK+TQ7ov8ACMZc7w2mBZAP98djsNFMEVcqvTp1wG4jRAa34nrjsdhxxKjBhpjHY7HYkM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14" descr="data:image/jpeg;base64,/9j/4AAQSkZJRgABAQAAAQABAAD/2wCEAAkGBhQSERUTEhQWFRQWFx0WGBgYFhkaFxwYGxUbGBcWHxgbHCYeHhojGh0XHy8gIycpLCwsFx4xNTAqNSYrLCkBCQoKDgwOGg8PGiwkHyQtLCwsMiwsLCwsLCwsLC8sKS8sLCwsLCwsLCwsKSwsLCwsLCwsLCwsLCwsLCwsLCwsLP/AABEIAQMAwgMBIgACEQEDEQH/xAAbAAACAwEBAQAAAAAAAAAAAAAFBgIDBAABB//EAEYQAAIBAgQDBQQGBwcEAgMBAAECEQMhAAQSMQVBUQYTIjJhcYGRoRQjQlKxwQczYnKS0fAVJENT0uHxY4KiwpOyJTSjFv/EABsBAAIDAQEBAAAAAAAAAAAAAAECAAMEBQYH/8QAMhEAAgIBAwIDBgUEAwAAAAAAAQIAEQMSITEEURMiQRQyYXGxwQUzgZGhI3LR8ELC4f/aAAwDAQACEQMRAD8AADHox4MSGPaThyU4mMQGJDEklgxIHEBiQGJJLAcSBxAYmMCSWKcSGIDEsLJJA4ZexXAPpFXW4+qp3PRm5L+Z93XC/lMq1R1RBLMYH8/Zzx9d4fw5cvRWjT5C7cyTu3tJn2R6Y5/XZ/DXSvJ+kvwoCdR4ED9qM86V6arU0IUlyfLpBJYkeycUmk9de/BC6TFGm3su7Dk7CInyg+pwJ7b5pHagykMkb7g6akH2iR78aCzJC0VLZqsJCkyKak3qMNhflzjoDjkKPLNmfYqRyRtDWX4jqdqbENVUBqmkeFZ2X2xeOl+d8XEc41MgjVo8Woi4HiTdT6OTMjynfBDJcMp5ZDTWWc+Oo5Mkt6nrcnGLMZhQLtBLWkwbqNvhixBqHaY8/kK6t9jf73KaPHxcuBAMFgZHmYSR5lEqwkjFXEQKqeDSZ6gEbGD8z8cevw9DDAQ1rgwbFm5dSze3UcC3yFSmGYmWCeZbE6aaSSuxJKv/ABC+LRa+8LEzIMbm8R0ntB2Y4I6NrpuUqjcjyk+o2Pv6YzHtFWdTSzFO5OkOvlLbiem3rvyxsq8VYkqYJuNS2gh3UypuPI204DVEHeai0kHabDrbkbDEdQV8kuRirg5BDdKmjIrVJ0qwaxI+yQJjcAkGPTFnEOKmu4gQNIUDmToCk+/TtjMjE0yPX8P9sbuF8JLUmrg+FAWEc9JGon0gmBud7CNXGUmqE9CwXUGMH8L4G9aoFXwrIGrmbkeGRESILGwNhqNsEcj2gXLA6l1OH1AXBINNkcauQ1QTzNt4xfU7TrRoqtMfW6dJJ2UpVJpH18M22FvZhXruXGtzzuT1Jn8cEkCjK9JNgzcvbvNgQtaALAaEMAbCSJ+OOxmGT6U2/ipj5FwR7DfHYGowaU+EXhj0DHDEgMe7nn5wxIY4DHoGJBJKMWDEQMTAwIZ6MSAx4MTGJJJDEgMeAYuy9BnYIoLMxgAbk4Q7Qxu7J0EyuitWB11R9WAJgSACRvc3tyjB3jWcarrp0wxRP1zJvf8AwljmRdiNhbc2B9onqUTlVZw1UJd4mCXIkDYlRtPQYMZTiPcUApQRq001VtT1WJJ955lj6k481lY5GLTolRjUfL9zAXbbMANlXpJEKdCMNIsyhQRyGxwY7LoqUjUnXmKhPeVPSbR0WIA2sBblgL23pVQMsKhU1SHmPKCXUhR6AECecYijNXH0PLuRTURmK45xANJPkDGwt1wo93fiP1BrTXvEftC+T4w1aqy0lmggIaqft1CbBTzUeKTzPzqz1PUjDSHErKkxb6zblPtwUyGSWmoRBpprOlfeYJ9YItyjrgVnc6tNWLSBqUWE3lh8JOL03U6vhMGe00aNz5vpAOZ4k9KFpgoFkaXUQb2g72E3BxZlu1aso7xSkgGd1uAd9x77YMpUp1ksVdfj8QbjArNcG0qVpNCmToYalk7kTdT6jFyow3Q3Mfi48hrIKMo4gEPjWDPMbbnmPUn4nCpxCrUBMHUu4U8vC0wdxJ02FiTcHF1enUy4cEFQzSCIK77G0fEDA7O8RCtBBiSJjp+WAzBrDCjL1VkI0nUI4cLIKMpiGUeu4gjG3NdpVTLrl6C6F0hWgAf4YR1A5Akb7nAHguc1010mZBX4E418LyHeVTTHiqb9YHs5n0t6kC+OF7rET0dhkVjM+bQsQRckSB8ifQeptgjlOGtS7pq48JdWM2ga9B9bXN4PswRyoTK1Ky1SB3anQSZOsMrIAALk+y3swJ43x05uqQFimC2hYGrxNqJJ9Ty5eu+DtpitZevQiEa3bAU2KUypRSVUhTBUGFPl6RjsLByzemOw2qJ4XzgoYkMeAYmMe6nn56Bj2McMSGBJPQMTGPAMSGJJPQMSGPAMa+G8OevUWnTEs3wHUn0wrEAWYQLnuRyD1SVpiSF1G4FgQOfqR8cOfZnhgy6CppD5moSlNeS9ZI2A3ZuUQN79X7NDI0KtQMXbSqnYAzVUkARI2HM7nBTs2wSicxVIDuuu5tTo+ZRPKfMfX2DHC6rq/EBVOJuTBoUO3xgDtnSFOtl1q1GYBJdvtEmoxIAG0mwA2sMM3BcjOnMVQNZEUqfKkn3f39tR6iOQwtdo6nf5rKEBqetQRqEMB3raXjlaG63GCGfzzj+6ZZvGB9bV+zRQmdz/AIhBkDlueWMF2KmnN/xI5r9oL/SdW1LRKN/mLIOxGib8ji/sagXLjZaaC5Nha5Yn5+kT7BPaakRlMprXu5NRiDuNRUyZ+N8T4ZS/tBRSSaeQoxqjz1m39ukwfbEnkA61VmDqLKoo5rcwpw3jNbO5pTlwVylEnUxEd4SrAH90GIXfYn00cUyIqo6TB3n1WqkYM8KZE71AoUArpAHh/VqJ9tv63xiKzUIHPUPwb/1xbjN3qmDqaRE0HcE/uRE2twarT0mD4RGpCejdPENx8MV5TjladJUVbHmA9gsgfeNzaJtho+mrqKzDKYINjb8sD+JcOpVfOok8xY/EY0Li9cZmI9Tfl6hIHzPFKdSVnS4MFXEGbj2HY4WOK5UMd4IwV4v2ebUXVtfPxb+afNzsSOWA/F1NOksXK6Rf+E7HDuz0RlWFVxghsTQl2VVkUCASKh98gEYaOG8YTKmq+gNWd76QBK90yQXjYNpOEvs1nSSykQfC3zIOGGplwBqY2/3j8eWOBlIXISs9NhBfCA08zGYqZgs7nU5MkxA2j8BivhuVctrA8ABljsY8wW3iIm8WHMjYmPoJppqqKApldHOViQxFpIPlBMRcgmAd4rxHL5VaiGGc6qYURqKPTV1sICoCeQA3gEzhV3u4znSBpik+WEmz7/fYfKcdjl4kYx2Kt5foEWxiYGIDExj6HPJyQxMDEVxZGFhnoGJAY4DEgMSGcBhu7E5Xuq6VGaz02IAmwmJbkBCn4jG7sN2Xle/qqCD5VO0dY/r8cWVqSf2gKVhSVQNI2YhVKrblqMxzjpOON1fVhrxL+s2YMOxc+nEu7UZtqmUqVdkLqiLzhWMu3RiRtyAHMnEOy+TWtTWTNCnBjnVqDZj/ANJYhRzKzsBNfbLNJ9EenSQKlOqiyAAmqHLII+7AmObRuDiHCuJmhlqaAHvqi6gtiUpgR3rTsABAHPbrHKHumbH9xT8T9pj/AEiZxkzdBlsdA+BqMPwxu7F5Ypl3ar4VLtVJa1idWpyelzfb8FzjCd62T1nQDQDsWtC95UaT7sG8tQOf0qAycPpkAC4fMMuxP/TnlziTy0kDy2YuYbgLzW8H9uOKJmstRqoCENSoqlhGpQANcdDeMauxCCnlWqOdFIbsbCwufnv7sXfpIQLQoWAUObAWA0bD4Ys7McO+mKtSv4KFEg06EAA2tUf5wNgNp3JBCizzHzAnGir2O80cPy9XOutYzSyiHUi7PVZT4WYclDAHT7Jk+W+qdNWQNi0f/E354M5iuXKqh0013gb2gL6D09MBs2frR+8PmNP54uxXvq7Tn9SFGNQvow/m4HzVNyzMCKgPenRUJiHQaEDTYBhFitmwKz+d7swivTjUSHOtTFEVIBsYs43a8+4nleKo4BDRIUwbeZdS+l1vjq6gzIsfgbQbezGpenU742qYPbHXyZkuBa3FQSwiwE6luI0B7jzDwkG454XeJvrjTDKZm/TbDBneEI11BU3AK9TR7kWPRdO0eUYE8Uy+gBT5pJNo3Cj8Qbzywx8YeV9xIBgbz49j2gzgyBapibqRHK0H8sOmRytOq9IViRTDFidZUToaCYIBAMb4R+D0W74FWlVEvqgQDKCOp1wIw0AFk9FBnoI544HVEHJaz0nRg+EVYw5x/tMlZUpUlsNLFoiD3YUoFjYHn8OuFaopm8kzz3Pxxr4ZxKhJVSWYCZ0nSbjY4N5bgAzLa2upc0wsQgPdlwWg6nPRfCvWdsVWS1S86US+YCXNUOdRJ/fH88dj6ZkOzNA0qZJe6KfPG6jkAAPYBj3B8H4yv2k9hPjYGJAY9C4lpx7+edqcoxaBiAGLFwpkklwe7J9njmaskfVpdp2J5L7/AMMAwMfUezFYUqC0gsvqiyhQYjW9rwo3Y3Jgc8YOuznEnl5M0YMett+JTkONmaoLEopNgLhdWlUEX1OxCgch0kYEPUZuIVFA0OwClhBNMaFDheWv7IOwEnlB1dmY01CxUajrk8ghB7w+xoAHM+gOMVGvpz9epdjrKJTHmqPNhPJREseQxwRz+k6rADX/AL6wj+kCmtLJU0pgKq1FCj2I5+fX2487I5YCg1Wqw8UPUdrTpBsSdkUctrdJnD24yb08uhqspepVDOQCACEfwiT5VBgbbEm5JxbwLJfSqaLcZOnEKfNXcX1N0pA7DnueQCj3Yr+6vfeBO31dMxXoMkmm1FGEiCV7x4MHrvfDXwvOUsvlFd28PlUCCzMTamqjdvT32GwPtlmRTz9Ildf1KjSouSWcgL0M88buH9mqr91mu8VG1ajTamKhB1Q3iLDx73gRA5jEugIcw1AD4CD+2uYqVcpSeqoQmqxVReE0eET9o73EC9rQSw8NyNOll9TNC/rXLGBaWE3gAT8gcCf0lVXNCnrCj6yzA2Pga0G4PvI9cD+zGUbiP/7LFMtSCstEHzmWAZ2BvBWQBaD78EUBZ5iZwzJjVeN5vpVK/EiUoFqGSB8dW4qVYiVTmqkHfnzgWJPOiKqn9qmf/NZxT2g7ROqihkqYJPgXTAVfDOw2AEXsLiOuJcTJEFtwBMdVN/wxfgstv6iYuqVUwbejLEnNUe6A1LADUx4JNkpVaexv5W6nbbGOhn3EBKknQtp5jKmfCb/rFBNr6vXDFm+LUhUdHJQh2EOI2YizeU/HngXxrh6MmtQszuPncemNBwLp142mQdUxbw8qTOvaKLuvW672Sm8wf3/kcYuLcQFUmG1FZEEQRBIPzkYzLkXamSDa4hr7rBhpnaBEzbGSpV0O7OpXUG5E370N0/ewi58hIDbx36bGAWXaQy7guoc21AieoMj8/jjXxbibMrUVPh1QY5mZMn7oiIHWeQwupmYqG8qGLRvK6l29xb4YJZjJVDGkaUi7TyN5J2A5fzxg6hlZgZ0emDKpHeauFEX9Rb8hblywxUO19ShQKABTrV1aPFKgiw2MixY25c8LtPMBU0pBP3jtPoPzPwxDP1Zcn7wB+KA/njJ63N9DTUtfj9QkklpJn9aw39AIHux7gWE9Mdh6lUYFGJgY8UYlGPczgT0DE1XEQMGOz3AjmXA1BEBhmO8QWsPYDc2GK8mRcalm4jKpY0Js7O9mjVcPW8NIBW3EtqPhURtJwzdnM8q0Xdz4nJVfWFLaR7PEx6TiORogGtBinQ1aFnmqkKT12/qTivg2W/uL1XAMU6gpyB4IDAkftMbk7+4W831Gdsps/pO1jwjGKHcSvslRVqFxJNUcrtpuEE8hE9Bc9cZeC5gtnq0KgFN6rd4RcAuZJbpYfD24t7JZh3buVIAQokoLqrCpUczyZmRAT0PXA/gTK9aqhqeCpqZwnmJbV4GMGwB2G5b0xRtcYnZvnCPbDiNGpSyzVdXcd45k+EuoSxXnDcjbflvi3gvFDQy6zTOuoYy9CfrGX7Jb7q8yTtPMwMCe2+W7illUUatNR2UMfVImPyw0dkOHqtM1mPeV3EFjtAkKqA+VNxHtwvAiuDpXtFLtZXdM5QasAaoooWCWGsl7LvzNt/fhprcWGWo0+8UtVcfV0UHjZtyABsJNz68zbCt29zjU+IoygM4ppE2WZe59B0/5w29mOGqi9/UJq5moPFUbcDkqjZE9BhtQA+MOZSxXtQih2qzdd8o/0oKKiZsLpXyqpywYKDz8xud5Psx72IyfeU3syrGgG45XuIm94npgx+kuiBlQeZrKWPU92wn4AD3YD9me8zlPupNDKqJYrapUm2mfsLz2JI3gYIKgW0OXV4SKnxm3h+tWbLZKmCxkvVKnQlyFcuT4idMwBeMbeKK4XTUGpghUsCDJAgtFiJN4A54L5HMJQpNTprAV3VQOShoUTyAAA629+MXEjqAncgz78WdMScgmHrEA6Zz67fWKnGKVN8xUEhSTVYhrfrEIVoP7QGAh4QwP1crOi6NAvTOq3lJ1j54cc9kkdgzorHSpBIEiUU2O+M1bKLc3kxeSGsLXEG2Lh0mQ7oZkb8QxbrkXgxN+m16bAOoYECQRpu2wtKkiCJt88UZnitNwBDKTsCJBnaCJGGnMZQgEhjpRSxESTpl7GRf24V85UBMqAmwMbm5sWgWubCPWcUvmy9OdDCaMfT4epXWh2gnNcMCyW9bD8zy9m/WMba8glTcLZB0HL5RfEQTojaP54nVBLWEkqp/8FFzsLzjDkcubM6WPGMYpZljeeuND0C+gqPsx7wzD8ANsbstwQm7mPT+vzj2YKUaCoLb/AD/r0xWTNC4z6wCODv0Py/1Y7DBqx2BZjeGswBcSC42vw9l8w3uMdkeHmpVWmLFtvgT+WPc+ItXPMaTxK8vkHfyIW9gw0dh6EuFbYsSRG4UCx9Ovsw2cNpUsrRVHhmWEZghPiIsIAJjljDSoIczVZBpprTFQgAiSRrvNwJAJHOB7+Fn64ZVKAbTqYOm0nV8INyYDZbMVW+yKhUfttK6z1MGB0k8ziqhU15KoxslOkVppPNzpaq3q0sAOQJ5k4z5WsTka0SqKqg/9R3cAsTyVQIA6yTyxPM1CMg4p/qgFUtealQsh1KP8tQCATuTb1wHibeWH9029mMzSSnTAQ6XqqBa9WpEs5/6aCCOpBPqQnZZhSD1lKNVdtKKxhRtLtFzEzA3iBc2aez2UKZdCwGtEY72RWRTH7xCqfSfZK/8Ao/WO8bbT4ixgKPBEk87TvYQfcdwTUroFGN+v+ZT2yoMWoqDqZqtUgmY81MCx5WsOgG+COZ48ydzlMo4NSq3dvXMMEhlR9KcyJtyEc+QTt5xNa65VqbNoKuA5kFgKoUuOcGDB6YM9muy6tUSsFAREGgbAPIl/aAsfA77LvW0VxsLO1QH21y5p52lTp6qjLRposyWYgMJJ3JO5PXDjT4r9EoUadUd5mXXw0aXidj+SjmxtY74T+3mdKcQV6RUnu0htxBB8QjfqOWHPs3l6dCiKpl8xVE1KjyXJmBJOyjkBAHyxLAG3MfMGYjtQgLtumY+g6s0V1tWVgieWmuhgKer7RBkluZNrRgf2MzrECnT2iWMXtEx7+f8Azjd+kPNu1CorjwipTKnnEMDfmJnATgPaNqdDuslSDOQddVh9WCACwn7biR4QYEjEAWiW9IcrFcSKo5uNlfi1HLK7Vmg62CoLu51eVVF2OOOdNWnTdkNMtPgaJW+xjn1wM4fwNi6VK5mss03ewgip4jrU2u5skdJIONPHM/Sy9JC7BF1aR4SLxMBQPQ29MPgyjxVHAmPqMJbp8nqSPuIM47nu70EFlJpKZmVJCIPKZHI7Ae3GJeOE/daxNjpNo5GQSQeo2xi4n2jp1dOihWqFU0zo7sbEeYkMREcjhcz1KtTBfuYUz4dZJAi8mIw/tDYz5Wmf2ZMo86bxyzFVm1AWBpmeZOpXWLGBtvJ92FJCTbcnlghwXjupE1LoJhFkggnWxBm33o0iTbaL4MZfJJTXwrfrjBlzPkYs863T9OiIFx7CBsrwVm83hH9f1y9pwUo5NUAAGw/r2Y1M+BnEeO0qHne/3Rdvhy98Yq3M1AKs3CwwOz/E6VETUcD03Y+7f37YXOI9pcxUH1SGmhMA7ubx7vcPfjuE9nDUBd7kOoJYk+YqNue/MjDhe8zvnA4l7duaf+W/xGOwePYpDeT8F/047D6RM3tBjr/ZgLyYHpjbQ7OpTJqUwe8JVVM7EtJInnAj340tTU+uLjly3dKDH1k/9qrJ9OYx0cuZtNAypEF8QglanSQBibwpIVyCwF7gfPnBwr182e9zYpnTTVCxjnppEIsnZZJJ5mw6yy5nN5dVVXIVTdTDabWNwI/qcJNTPic8qR9rUTdiO80Iij4sTeYUdcY0mlf8fWevWP8AZpVBNMsoLc3qF5KqPuKARPNtrC+njOilkWpj9b9V3kbKQDoQnrA8vLnvcfnKYpZFEDHWKiSw8inS50A7FlMFo2kYKdrMuMvw6mpEg1gSBufAxN+bHrzJw55qWJ/xPxM3VMk4pK7OwRaNSqfECalTu4p6juQF1ED93aIwhcLzj5itRysf3cODUQf4hgmXP3bbel5tDjnOI6cuadRPrmy1RwFBNOjS7tgviiNRjTPO/IAFf7JouX+sINavU/VUE3iCNbnZVubm3tNgV2upUSNHm7/aX9vKCJXyy1WCoELMRaAarMQPw64P5HIVc7TUGctkgICC1aqJ+19xP2bk8+gVu3NZzWy/0jSX7tC+gHSJrudKzcwsCecTh24VnS1IFiEphZJJgRuZJ5fLAFkUOIHAFE9ojdtqEcQWnRXypTVFGwAWAPYB+GGzNcaoZCigrtqqRakkFmI9Ok8zAwldtuIMM+HolZZKeltxDJZh1sZGNHZvhOuq1V9VR2Imo5knzSR8R7ItGFZwoFDeWZVZmA4FCQ492gqZvL13qotMq9NVUTIGpjDMd2k8gB064HcC4hoRFuR4wBvBcgEgTA5Sd8HO12RWll6oG7aXc3uxq7/AxgPwCrl6NNamZfYkosTfnCi7H5ezChC43j5mVMSCPeUbxMBBhj6AbCY9wwG7cr9XS2OmunzRx+eMXEM7WqldDNlqdQkvKzXAmAAJIBIg+moYzcLoU6+Rp92X0993ksZcsrEMSSdycElfdEqxajqJ7GacpllQamJY+H5g2Cja453xj7QVitBmItZY6T/LBVRFh/QGBXadD9FqT+yfg4wvg0Lj4ipcK0WspRD0sozRK1nuPQyP/pg/xLtDSog6jqI+yt79Cdh7zOEzKcQcUtKqIWrubnUwbYbRB5z5hbGmrwpnGpyTb+h7PQWxQQL3likrYWWPx7MZlglMd0hI8t2vtff4Ri2n2Y7tqTNMlrkkE2cA22GDPZumqU2BgaRSP8NQg/IY38bzSOFSnursdXK7SIPPBuZzqZt5dkOEBCGAuKpWTvBQsPxG2BWVzC0xXQ7kALH3lLf7Ynmc87BpNmOogWEgAD12A54yxGDcK4TW8YD2q6Urfvj+WPMLusdcdgajG9nTtHz+0jCkNfnGDOWomr3IJhYqFzMeDUgInpIPzGEnK5jTZl1A+tx6gjDfwnLKz0l/wxQao8nzA1W0hj93+WO11yBEFd5g6ZtTQ3na2UcpTqVFDaQUGvSSrkRHWSB8MfPyFGUzVQKSzuNT7AHvQQg6kgFidhAG8w9cVpZaqZNRe8piQoZZ8PjA0m9/T0wiZriAXhoQMpqd4raYJgHvGXUdpJBOnp7cc1NxOhjH1EJcdpacplUVABqL6GIXwgKonoDM8zEnGftW7VKKAktUfMaZJAXSEbQAoJCgBtrmSZJOMnH0kZVqj6dbM7M0eVVprMdSQxA9QABZRf2zYGhlVKNTpMzFJP1jLppjWw+zMm1zG8EwH+lyLdr3o/eGOI1P7lWYHvCaOh6s+EkM0Io5gFmBNgIjlAF9ga6U18CzVcsGb9mbX9ABbHvGVc5Sq4JWglJESmBpQl2XU9ukRz8x2vgb2fzVQUCMuO6W2usRqcy0EInttqaBOwO+IdO5baLuMQA3JJnvb7NqmepF1LxTXwgCSdbwOm/W2NL5epmVD5g+HdaCz3Yi41Hdzty0jphe7SmK+XBJMUqUliWbzMxJJuTfDfw5opl3imm51WgDmZ2te/XAtm8o4kzKqsCewin2wQ/TgqDUwSkBAnZBy6YcMvXWhQDV3WmoF7jfpPX0F8JnazPEZ7VSgkrTCk+W6LDW3xtyHCtZFSuxqOJ8VTYWiETyqJO/piBlVR6mHqAxeuBQk+0HHlzOXqmmjqihArMI1fWAkgbxtvfC/wBmsqmpnY+K4BNzB5AnYD4YZe0FDXTdKaklgCBzPjT+ROBfCezbJes9t9K/mf5YAVsl3tDldEwoPWMWczoq1QyzDfLQFB+JxblqKqgRQFUbAAAe4DbAfNcWFKmnd03qBmKr3YlQfDud4JnYG+JZ6m3cMtdgNQUnTMKpYallTJtMxvOIdC13lWFmZj2o/Sbq/EURHZQW0DU2m8CPtNss8gxE2icDOOLUbK1GfSFKmFBkgqQSC207iIt1xq4dwzLLlMs9JqjJ3rAd8QIAVphJ0rcEzc3F8DuJ16b0KiAGVqVnVrhdLaot1N+XPCtlZ+OIenQLkBPMScs0UqhG4dTEbwV3MWtqw0UabaAHADcwDI9PlhQo5bU5m/OPWcOX0jVy/qMZ35mvSRkM9y6CMWgYziutMEuQBO+Lk1sNQSFjVqYhZF40r5iT6xhd5LVeZ4yYobMAdTsIAJMnYQLzidPgtavo0liXZhEaEhTcatyYnmfZjbm+Fij9HkKqutNvANMDWNV+bQd4wwG1yo5hq0iCmapP6mp/4f6sdj6KeytDof8A5H/1Y7F2gd5k9qaKQbD9wPhYarJsiUKKsORIRXOr+L5DA/jPZ3LrSZ0BnSSIqSLCSYIM29cX5bIvVr11stFGUso2LLSWdR5iQTHMkk7Y6P4h1K5VAAlHRry1wjx3g9LuqlfQpenTY6ouCKZjnyMW9MImYyWjKUXdSTWqr4RYlKaMqx0ks1zgz2m7ItSavm9a6CrSokHxju7jY+bAXNqopZX6zSGd2eo3RVpiSZ2AkACw5Y5+E7TpLsL+f0m3tFWY18nqCk6ZCILKC5CoJuY0zqIG8wLDGjtwD/dtSgrQpsXGob+EAH1JHwwE49xFfpFFsu7Ipp2dlOv9bUlgCJBaLWm4tOMfaXhpZstRQEaldmEnxTWYFmJNz4RM88WXxXMU3Xw0xh47xUVMg8vNQpTJVZ0IC6nSBG+2/i9gIGBvZ4V2ywSmqhNWoux9CAAIiJMzJuPhb2iopTylYAhqhenrYDYBQoTV6EEx1JtgdSqPWUoTqTu6ZFMAaRqnUT1NufrbENb6uYjE+GoX4yHaLPaM4jLFQ93TAMwpOmdUibezG6plC6s+YqFnW6IshN4JVAbwA1268sDuK8NqPm1FJbIlITYKsUxz292GBKKUwTVYFouPff1J9cSmYc0JM5QPfJoRY4zk6r5pRTQllSlPQEUl3OwwyZah3ag1WAPO/PnfHtTiqWU1VphjpWAWq1G0BoUGFAAKiWM9AcY+NgUqlIpTZg+plrMe82quoV0iFuANQkR0JsA4UVUGcs79pZl+IJVqKKBkkBQYJBJfT7SZBwE4bUL5vu69R6rrWCNR0aAQC3lW8jlt0sbE6uJpLOaB7skzqUC972I2N9oPriOW1BUDRK7NHjvH2vNFtpgX6mZ5muK4AC/L7xv4dxOjRDFgRNNQiiSSQlOR/ucAczmxVXy6YABEgyQSZsBv/RxVTpEoOV2/9cV0qGmZMzgjBS6ocWUHJp+B+kp02Ccl2HIewcsYM5mXVxT0iKgYAz+yZnpghVz6KYBk9FEn5YG8SJZqZZIXWRf2fDpzxflCKtXvM+DI7ZAa2i5k7Vh7DhmothUo1NNVfbGGDJZnUJ0sBaCYE+sTMe3HNyCdlyBkqb6fDUr1KVOpJU1BsYOxi49Yw2UOGUloGFGruKyybmabhRBO3uwpUK5V1ZYlWDCdpBnF1filRhBaBLGBbzsWbbkTyxFNTJmxM7AjiHOCcWp06dHUwBTMVJE30tSczG8amXArjvFBWWmiA/Vh1k7EFhpI57AHA0sMR72MTVtUIwKG1GMP/wDr6/RP4T/qx2F81sdiajG8HF2n0rtDWBlbibCJiSYG1og4hw5arPWVCUoJXZoW0gOwu33ZEaefsxmzOqpWRS0hqqJsJ098Bb1tivgPE6hpFA+iijyVCi6liZZosJK8/iMaeq5qc7ohWMQDxepXpvmFeszUiAwQ1Syw9ZCp0k9J9mLc+2urlVJWoBrIAUaQofQoA9i6pPX4Yc9mqjUahrXmqiyEUMQATuB4jEfAe7Bx/PVddP6PKNohRbVBqNzmAfXlhF92iZ0RstjsYT47maaZ9e81eFFAVPMxMmL2G/UYz9q8yzV6Ope7mkPArEQrPUIGoAG4gmIm9+eKMnwmq9amxUnTSpgsx+13S6jJuTJN8Hjk6b1UYqKtXSAJYaFGowSBJk6gYg2jbfD8AD0iMwBN77ASjPUqlfLmiiBUDpTQ7AldWq55Dw7CL7nlOjl6WUoyWLlVAc01sssfEx2U33MWFhjZx0VwtNEaCxnVpXSiiSQVJJ0kAyZn2Yp4jxGjlqJpF0LPpBpiAbBUJK9PA3uYdcJq323lTWVAPAg+hxkl6rslYIAICaSCCqBWkKSB1sSPS8D6+TJeayMZ28RIJAnXsLgkWgQT6YYOylOhTq1ajKNLCdMSuqVuF2nntjR2i4iK5pkDSEUj2yR8BbBAYtUV9K2Sd4NrVFNFqDU0ZWcPLAkqQgUaehEG/riuq7OQWJbffYSZIA2AmdsWC5hVLMLW5W6m3T44K8H7PPXDFnWmFGw8TH2XEe8HFt40FnmLkLs5AEAssMJPL+r47vhHgUsfQfmbfPGrtXwlMvmdCl2GlD4iJuw2WABcE7Ylmq+kCCFHOSBaVH4TgDMR7o5kyYtSrqPp95Q6PoEsKfiMze2kG1t4B5HGHMCA41Mx0GSesEWHLY9MXZrNgpO8uduvd6Tv+90xhfM6y1osRv1JO/vPLAIdhZlnThVyAAf7UJ1TpCimqqD6Sb06h52mVGwGA3HEZghcme8EEm/ip09vSQcRq592tJ91usXF+vxOB+d8IBI+0t/fP88H2cgWZUMg1AQQR9YP3sHOHPC7g89jI5RPS0x+1gDXP1n/AHfng1lGj4YzPOnlH9QGb0e+Iu344paoeW8H8MYOJZ0AoqtVkgFzoCqZ+7ctG9ycIFiPkCjeFKlQAXOMv9ooTCnUfSSPiLD448oZUVCBAPgaNVzy+eLBljAhoBQPAAA9nM9OeGCzO+ajUy1OLQSNDWMfZ/njseNSBJx2JtLbbvPpAh6yAhhLEytjAV3aCOdpGNPZbjAr0KdDulFNQpeRdyIvG0COe8DGClXCtcaiVIW5WPDpZiwvGgkQATfGTue6puFZpF4DaQDIAAg6iIJuTyNpxd1VjIVPpMPSUcQYHaEO19EVdIpBaaLUbSANICiCCFHMsxMepx7w7sl3za+dNOYJe07JzMyLnfli3K8X7tkqFNVQKxuz6Q7G7RN4AgfjgcM4fEFOkOZZV2MkmPUCTYzhgpraWM5AomRzfbDK5cgshq1N1WNUGbGTCAxGwnecB+F9o61SrKUEoqd2glz0JY7n2jGrP0dQq1VTV3YGo87tAAt68gcDclmmNXu6YGxJJMLIA6X2vaD6iLqAoO8DE71GDPqXRtbkTsQxBuCORHwwv0ezVOmQxUm4u9gSdt9/gcEKSaSe9qm8tqUTpMQAt59snrjs5nw6aYZrmGYwQOlvdglrPlEhGw1GQr8R0rAYAExNrWJk8omPjiK1GZVZdPlJl2v5GO5BAgwbdI54oqUYGmJsNh1G2IHLE2IsBaeXuwwVnEDsisYW4XxpaaeMeItMActC+7lhy7EcT71a8ahEDYHkT0tj53UoXk4N9lc1VPeUsq6AwGeWG3lF7xc4D41VC5NSNm/qFQPWa/0kUT9J1gGCgF4JkGfwIPvwpCkx5fHDJx3h9T6N9KqVe8gBgvi1QTpIk+p+WFStnKkmFVQATJJO0mIt064bp8uKj5r3iZ/EIXSP3m7ufqgCftn5qMU9yBtieZSKCSzSa7hiPDICDSLX3k4C0RUD3IIGzQAxBVW0tAgxyOLDmWiAIcGN/FUsYSrZ1E3YD0/2wNz/ABFHWFBIJmYMWviWVzCIoEwZkwomdbnf2EYw8QzC6RE+EbWH2QvW5wz53YEAbShenRWu95jzdn9A354LUKwtgLmqsmffg1kwBTJ0CdRlu7JP+GQNew2Pz64wsLnZyvRBl3eXHwxKsgZUMX7pZ9xxnZrj24vqC3TCDaUumuW5auEqhuQn5j+eJLmoVR0Qofl/LGdjiBa2DcU4l9ZwH9f0MdjwPjsCWXHNq43PmUEG4URYmSdlPh/i642Ua0rvT1FJIRSZAZXILNzgbCeV+eFDP8SJ0VAPskOsx40MFZ9DHuI64Pdle1OXbMgVaJpKVI1tUECF623uOtwMbfxIasxInL/DPJgCmR4xmDpEeYoCItBaox+QOC/CuJCjlS6KNT19F940TEm9rfHCtXzEugAkaVmSBAJJ6euPKWdPhA8uoXvHIEkTYxafTCELwxmgk+g7TYMw0Mq/aNze8G3oPdjHk6PhJsBO+CAy6ih3neTU8J06lG+9tzA9uBHDssRdwbTvcj3ewH4HDChwJWxJ9ZsqZhFA1N7Iv6cp9PjituIqSAqMZuJAGxH3jPyxTnW3NyI573ZTz9mKnqKAhBgQyiR0CTzNv54JZx6VJSt63H/h/BKDUVZmYllUxIEFrchMXwvdllPeM9WHXQ4AKqRq1JHhN5vFzzxbwztCFSGV2KwAEWbKFCmZEkwxPSQMBstl6w1BadWGsRcG7AmGItsBb72OWq52DqzGjx/5NL+EGsCMfbfNKaCpChEdIFo8jwANo2AwP7FyHqMoIGkAkAhQAVY3iNh+OIcQXNV10mmioCIkjkvPxG8HkByxiXstWOrxqnhhgC9xIBHqJi08sTH0v9HwyeYzMdeoCGszXZ+HGDqGggAHc9+Ty3sPdhZzLhZWp4SVJELqksCoHmUAet/YcHMv2YfumRsw4pyRoAIW/iJALR8t8TzPAEZVL6mhttQUDeb4AfF07FWPrcfwsmUAiDadB6+XXukZiKrPEgeHRduVpB9bYGVeEZlLtSYKoJJN4i1zOw0ke49MN3BE7tnSmdK2QKSWXxjqATufZe+JcWcihX8KeSoNiCPCdjHmHL2nG9CHWx6ymmRrvifONcz7cYsyNWmLidrC8W3tizL8QEn6sn2uP9GPM1WJ0+ELeN53EdBjW1aJjDeeUcQpMjMrCGWxHQixGCeXqHSAWOmdUctWmJ9sWxm7VVJzFQ9Qp+NNT+eOyh1L6WA+WMLTqObqamri1+c7YsqcRHQ4GBbA+nXAnP0oJPI+/rgBRKi5EPVeKeoHvGM9XjA+9+OBJy4A92KQuGoSvWYb+knr88dgJPpjsGDWZ9kzXZpVqKXURULNUlrTpmI1QLgXHJfiq1eBgeEOCJnUBYgFejH2b4P9puOsc0FEgU00kBysu5EwQJPTblOMtHJkOpYA6qii7BrQSefQbR7rYxdJlyviV8vP29JdnxorFUkQg8RBHlUX5aQBMe0H44qTSDZxvMA+sxb2/jhuy+Zy1Fg2YpBqRDSAsmYkeEXNgcYO0mQy2ayZfJZaHZ5RjTWmCgMMJdrkRuPXGvHmOQagv8zOyaTRMVh2ipKSCx2iACDuDeRiNXtZSgwDf9o+t9x1/HrhdHZytqbvUiLmChjr5CY5YwVcoVn0B/DGg5G5lAReIw5jtGhUiDfnPr6YZODdqKFOmkh2YBfLTn968i564+c0/DM84A+eHXs7QDZemBuV91ycI+RmFGWKirDQ7f0dgKpMBSIA2aZ89jsMUN28BeEosxN905X+6egPuGEDijkOSf8AMO3P1x5kzFdCRcmdxzX0PTlOFBqGp9DbtVWiBQa5HmqARa2yjlA92MzdqMxuKdMSJ8TOfSI1fL0wr5kwxdTytsevX0wQyPZDilemtSnTXS41KWfLoSDsYYg39mJrMM3HtNm5gVKFNOkLM7DcnA7Mdo8xcHMAAH7OgWvflg7w/wDR5xHSRVpKZ1T9bQO0FYh+sj+hhc472FziLBo+IRID0y233Q04qZA5ut/lHVioqERni+SqM1YyWWahJJ3iJHwwL4ewbd2dVPia8R7DaI64pTK1E4dVpsrBta+Egz+sEW3xd2dy4+jZoRdVJ9h7tuns9cJm8i32qQGzA1Wp3bsjCdJjZf5fKcZNJWT9ktEzIlTyN/TGzi18xVgz4iQfQmx+Yxq4XlFqZeG/zT+C40+kr4lnHDNZCftUqB+OVpHE8vS5iw/Ezvv8tsH+G9jfpda9VaNOnTojUVZyT3QGgCQCwCyZI3xt4h2RyGVH12YzDmYChqdMmTFlOsgc7xtiurmhiKHyizkqQi9zJ3/eOB/HE393/th4T+zqShRSc8/HmUJ3n7LLit+MZBWZTkdYKifraptIbcVLGRy/PDDGwlRyLUR81l4UH0n5Tga2PqqZbhmYEBKtFo8NPvV0Hlp7x6ZZffI6kb4D8T4Nw+jU7qrlsyjadUnMoRB8v+BEHrtFwSMNpIiXECcdhqPDsnyoZqPTMUiPj9Gx2BUmoQxxanTNQmKqHUrTIbZZFyAZuZM4spcVK3WoNwfHSm4BUGVeeZw0rxHKMPGUWOZqU7/wuw/DF1fspRfa3tH54qx/lgHtL8qFXNwBl+0Jk63olYtC1Q2rkfFYbkTJ32Nxg9w/M08xSgUlfR4Qq1Ng0T4pWwsJgHwbXjAzMfo/+4QfYY/GMb+x3C+4etTO40TP7Un8Pxxk63OelwF0HEs6fGM2TS0yZY5Z6jPVyS0qocyNZqqZ80qKog6p2P44GcZ7FoddSnXQI06R9HrK6hgYFlMkfkOuMXFuAVTVqHq7HbqxIwNbKVkJAkcrEjG9H1KCZlZQCQIF4pwupTYLoY6T5gjQbm4JGDvDM73FFEZ9JZAvsM7g2IN9ziScSzSbVKoHo7fzxI9pcyPNUc/vQ3/2BwjqWFA1HRgp3FzVlOxHfaa1UqaZlgtOtTFQjcE6yAo2tc32GNGd/Ry6Oj0MrWdAASe+V4Ybo2lOYjbrgeO1tfcsp5XpUzYbDy405btxWpmVFMHaQkWmdgQN/TDAd4DXpBHFuzdUVQTQqJSLgTpMAEKCTA5X+GPpp7RlV0KwC6dK+AgC0CATePywk5jti1RtT0qZY8wainb0eMdl+1CrWar3Z1OoVorVLhdrEkD4deuGWlgO8MUMuO7dO+VNenxKoJhSTBBPMwf+31wJ4l+jz6SwrHOZYMyhGDltWqmgpgkaT5lXV7z0xdmu1NN4BWssEHwVlBtyJNMyvpseeK6/Gcq8lqdcSZ8NUAAxFlUKNvT8TggiLvBWY4IKGXq0XqK4ChtVMkrOokC4U7i/twG4Bn0AqIXNNW0iJYBhDAiByvzw2Us1kiGVhXIaxBYG3SZnAXM8DyWstTqVUEyAUDADp5xitwGFSzHQIuCafBmrVq2giKep7zsDsPXGvs+/1LLz723W4W2COW4blpM5hwWmTocDfnpb1HLlgjwnshQ7xWTOIQr97oEhjo8RW55gRthlugIjbkw0/ZDPqzBBRNtC/XgECACYKEaiwBnoqjlgdR/RXnTVD1GpgbsRVLNqtaLbSLzGPpPCs3KU2BR00gEwpYN4YGrzb6gQ0mwM3xOqywT5TqtpuNhsDc3wnUO2PiNhxh+Z8vr/AKN8/qkorTzWsPfZnB35QMYh+jviJcxRChiBJqIQPgxO+PqHE87USi7IBCqCGGlrlgGUgj9r02xoo1HBDazAUFpVRBhGBBCg+WbX5YtXdNZMpYU2kRO4F+j+nTVvpgqVCedMhSsTMAkg8txywHpcHrJqy1fL5ivl1dgjrTY1KYmz0mjYi7UydLGdj4sfTaudaI1QBciSImTpN4ne3pjHmuP927FmQIovqVYmBJk7dInGfBkZiQ0vyIFA0xHH6Es23iSrQKG6li6MVNwShSVMbqdtsdhxH6SMt/nZf+Nf9WOxqoSnefKO7WtmiFQKjuzASAAmokCRzCwInH1g5tOdVD76YHyjHzGoqHMUu5HWYEbkD34OHWj6agK6o0Du2BPI3uGuRsBE45y5mCjSs9Eejw5Gt8lRm4jxEKv1ZRnJgeNYHVjfYdOZI9SI9nUC1a5DagdB1TOo6SXb+Ix7sBQjazTCkuN1i+0+za+NnZ/MRWqq0qy6VIIvJGofKPjjn/iDvkwG1qX4+jwYDa5LNbCMZzLcwCPX/fFbpRbzUl9wj8MWBJE4rWqrMyAyyxPpIkfLHbX3RPPFSxJA4lD8Iyzciv8AXrjLW7I0Wur/ABH++CncTyxJMgT5QT7L/LDRIuVuws+Uq39ezA3M9h3n9XPs/wBjhyNJl6g/DHq12H/OJJU+dZjsky7ow+OMa9n77kRj6r9OI3+Yx4cyh8yKfcDiQVPkz8EOrzbDpiitwpgLEY+tPl8u26AewR+GM1TgGWe4t78CSp8jbIVBfHv0d/u4+oVexdNvLUj3f74zVewx+y6n4j+eDJRnzIUnvY43cFBFZSwMLqe1vKjMPww41Ow1UDkTvY8/fGOyPZWolUFgwF7qYI8J53sdvfiXBBWX1U2dqQOkq7aAZU6SDScQZgk2U3swuMEq/arMoj6KrELTpPqMGGZgGExsReOWCWZ4EpjWz2M3qxB+95bn13xUuTpghy5LCw1VZAB820XPP/jD+0A7kX+kHhn0P8zNxLte5TNBirqrALcc9BgEbyZ+GNTdr6aIy0w6NC1CdxBNOmSGMgqb+zEVopM62Po1U6drWtimpw+g1TvNZDAaQRUIgcxBHyPU4njjijXyk8M83CmY7Tg99pr7ZhFWdPlbcXFx6+mFvtxw+rm1003Rlp5hwxJAJELokgAGPHv/AMbnytPnXqHl+uj3xED+vbgJ2jyy6V0VnY6vL3hYfvcoI/PE8UHYD+INJG9wCvY9ovTef36X88diR7z79T+I49wsk2dm28S/sqsenjB/Ek4+t1UFjHP+j7cdjsVpyZ0+q/JxfKKuSP8A+Tq/vEf/AMcZK9QjM5mOeZpg+zuFtjsdjH1f5X6j6zS/5mP+wR3oeRf3R+GA/B2/vWZ/e/AKBjsdjZ2mbp/cy/2/9hD0bY9KDHY7DzBPGrtEajHSZHwxTGOx2DJK2UYqZRjsdhZJVWEYgDtjsdiST3liQcyL48x2DJLlrHri6nUPXHuOxJJYGOIVDO9/bjsdgSTK+TQ7ov8ACMZc7w2mBZAP98djsNFMEVcqvTp1wG4jRAa34nrjsdhxxKjBhpjHY7HYkM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16" descr="data:image/jpeg;base64,/9j/4AAQSkZJRgABAQAAAQABAAD/2wCEAAkGBhQSERQUExQWFBUVGRgaFxgYGB8aHBgXGBYXFhgaGxoZHCYeGBojGhgXIC8gIycpLCwsFx8xNTAqNSYrLCkBCQoKDgwOGg8PGiwkHyUvLCwsLCwsLCwsLCwsLCwsLCwpLCwsLCwsLCwsLCwsLCwsLCwsLCwsLCksLCwpKSwsLP/AABEIALcBEwMBIgACEQEDEQH/xAAcAAACAgMBAQAAAAAAAAAAAAAEBQMGAAIHAQj/xABCEAACAQIEAwUGBAQEBQQDAAABAhEAAwQSITEFQVEGImFxgRMykaGx0UJSwfAUI2LhB3Ki8RYzQ4LSFZKywiRTc//EABoBAAMBAQEBAAAAAAAAAAAAAAECAwQABQb/xAAwEQACAgICAQMDAgMJAAAAAAAAAQIRAyESMUEEE1EiYXEykRTw8QUjQlKhscHR4f/aAAwDAQACEQMRAD8At9tiDIrUYYhs9g+zufl2VvLkD4bGsU1IKGTHGaphjJx6CbGJTEGCBavjdToHPhOzeHOtQCpgiCNwahv2VugBpDD3XG48D+ZaktcQ1FvE6GO5eGoI8fzD5ioqcofTPr5/7GcVLcQ7CYoo2ZfUdfA09RlvJI9RzBqt3LRQwfQjUEdQeYonCYkocy+o6joaq0KmR8U4aVOYb/UdPPpWcLxsd0+6dvA0/DLeSR6joar3EcEUYkbc/v8AeinRzVhHHOH+0SQO8uo8RzH751UbBhivJpYef4h9D6mrlw/F5hlO428R96RdoOG5WzKNzmHg/MeRE/E00lasWLpg1s0TbNC2WkAjY0VbFLFlJEwNbitAK3FUJmwrYVqK2FccbCtq1FbVxx7XlZXlccZNak1hNa/PyrjjCajZqls2Gf3FLeVRYzDunvCD0kfekboZIiZ61zVl22VyzEtrE6qv5m5CeQ3oe9fjxPIDn9qi5WV6Nr+ICiT6DmT4UIzEmTv9PL71mQnU6mPgOg8PrRmA4S11o91R7zfoOp+lMoslKd6IMFgXvNlX1PIedW/h/DksrCjU7sdz/bwrfDYVbahUEAfM9T1NQ4rHxoup5nkPufCrKKjtibZLisWEGup5DnSrJcvt4Dn+Ff8AyPgPUijsLwksZedd+p8+g8N/LanFrDBRsAB6RSylY6jQDw/hC29tSd2O5+w8BpRtx1tiWMChcXxYLomp68h96SYnEljLEk/v4UqVhsaPx/XRNPE1lIvaGspuKBYEj1IlyZEHTr+9aAtXOhkdDv8AHn6/GibV8HTn0oWCgsVswDDKy5lPLoeoP4T41Cj1MrVzpqmd0G4e9bt2FtsSUTTMRtJJBkbb1EBpmXVTs3I/3qNHj97joeo8K1sK1olrQzI3v2Tt5p9tx41Ntw8aHX1fkYYTFFTmX1HUU4uKt1JHz5HoaRBVZfaWzKc+qHo33qfB4wqZHqOop9NWgdaYJibJtPpprp59KOdRetkdfkaYYrDLfSRz+M/cUisubTlW9fEcjTRYrQnt2Srsh/zD4ww+Ov8A3UZbSiOLYCT7VTqgkjqBv/pJ+FF3cCnsFuLJP4tft+9aDVMaLtAOWskdasNnD21ghFIMCTrEiR9qixmBW6qg7KZ0A7w2KnmseGtUWybYgbFIN2FaW+J2yYzgecii8Z2ftsCbVwKeSOdP/cdQfjSq92fugzk06qwImRBkfanUUTc2PrOEDWzczoEE97UjTfz10pO/FSScoEcifl61NxfFLkS0uYpZ7rRpLxMwRrOpnzqG3wzNbFxWGUyNRBBB12nWl+kfdWbJi2Y7genLqTU5x0bop8ddfiSKitcMumIQ67f3pnZ4QAbQYy1zMdPwqokkdT4+NdLSCtnuCvFyAqBRvqPn++tF3ZdvZIdPxnoOnnUps5Zt29WbVmOsDxPlUj3Fw6ZV1Y/En71NulQUt2e4nELh0yroY/frSW6sS1zVj7q/lnYtznoPjUt25lYs+rxoN8h8Z0Lc/CgGljv5k8p5nqfrUXctIqtbYNeck8yenXxP7515b4UxBYkDqW00/QU2s4YKJXyLtz8uvkKls4HWXOaD3REAeJHM1WMIrRKcnLoA4fwovq0qn+pvL8q+O55RvTxQqLGiqPSK1a6Bpuen36CtrOBZzLbcv7A/U07aiCMSEu1zRZA+Z8+g+tHYXhwWNJP08v3NFJaW2vID9/E0FiuK8k0HX7VO2ymkGX8Stsa79Of9qT4ziDPvoOg/XrQmIxQAJYgDmSaVnHPd/wCQsjncfRR5daDko9nJNhmJxQUSxAHjQ+Cxa3DKqzL+Y91fjz9K0tcIUHNcJvP/AFaKPJefr8KLc/Lbw8ulC5P7INJEn8aeQHx/tWUKbg6j4iso0jrYlyVHi7rBGIEkAldYMgaa8qJC1piF7jeRpQE2CvEopaM0DNG2aO9APKaLV6AspoKnW5G9GzqDlapFahbdyamU0yYtBKEhs6EK/P8AK46MOR8f96Mu4WUFxQVkSyc1P6igFqVDtrBGoP6Ecx+xSceO4/sNd6Ydw/G5TPI7iiuLYAXFDJEjUePUetAlA8lRlddWQdPzL1WiuG46O62x+R+1MmmrR3WmLcNe0g8uR+YP0org9xctyy2g1y+XL5EfCteM4Mo2cbH60n4xifZhbkd1wVJG4IGnx1HoKLlrZyjsdWMT3As6g5SOoGx/Spf4BQwZSVIYt4EnKCY/7R86pnD+IXAP6ura7a86fWO0LTDKG21XQ66jumqQnFqhZ45IZcSuMpzIukd7nrPhy+lCLirZUvchQgLEiBJEwoO2bw8qJscXtvoGg9G0Pz3pP2luXSGtpaLoVE6iJIIPdjU/708mlsmotiXHvLe0ssGa5DXbWaWU6iUBg+aHppR3ZPiCvbuK3daQw3IgSp8jO9JX7M3lRXS5LmGKb5kBGUgkwXXQHbbSo/8A8qyxFu3caYLuLR7zfiI8J6+Nc8d7DyrR0JcfBVsikrtDkDaNiKLwzyA0Qx0XnlHPX1Nc/wCHrjri3WZWXIBAKQWJbKQPEb610Hh38u1nbcAAemn1oS0dFE924LS5VEu3xJpPfxOWTMueY5DmF8f6vh1qfFuVBJ1dhr/Sp/etIsTjFDBSYLAnoYHPwFZ5MskFKubdgg6n9B+/WpFx6A5LCh25s20c/Kl9mw97Ym2nWNTH5QeXj9abWLK2xlUfqSepPM08YpIm5NslRTOZjmbrsB4AchU9pWfRduv2rfDcMZtW0HQb/wBqYm6lsR8hXcvgKXyeYXAhfrXmI4gq6LqfkKBxnEiQZOVR4wPU0r/i2uf8pZH520X05t6UjaQ1Nh17EM511oHH+1BVUUEsCSSYVQI36nXbwr21gYOZ2NxvHRR5KNPjNFZAeY9aFt/YaqFS8JWQ15jdblOiA+C8/WjW+m3h5dK2umOnxoa5fAoKl0c9mzGoXeonxHSoHJNNYCRis6gfCsof2dZXHEQFa3x3T5VWbPbC6ml+wfNdPkZHzpphu0ti8MqsQx2VhBJ8DqPnQYKG1oaCtorLWoka+VbxQONMtTJe61qBXuWiEKtvRCUsEjaibOIoqQKGNhsrBuazHhIg/wC1SFMwLCAw1ZR0P4h1X6UNbu0RauwZG/I+f6Vz+V/U5fDD8I4uobbbxp4j+1Jv/TvaLcstuIKg8yD9qYXe4VdOcGOh5qa24gsMt5fdO/7+VdYSuYPhdt5K50KMVYE81gSs7jXbnTOz2YJOZbilfBdRrPuzGlL+IXnsXSSua0+qMo1AgaHmSPoaZ8N4oDDIwOnLp4j9aRLg+h3LkuwbE8DyP3gWWGIPLYkT015VW8I+IGJ9pbuMqICjW91Kk6z0O2vKrjxDFXL6slv+WxA7x1Hj3esc6V3sC9qyc+rzso0bTQDptzquRWlRKDpnuA4aZRluEIHzHuzyIgkee3j5U9GMw8d466yO8fOOoNUX/jH+HZvZyYZfaRMKJiTG5+xpphsY2NBuAwAY7yjpOwiZHM6U0W1SSFavY6xfG7KqQjBSRIAkkxrqx0B0/vWnZvHjE2cOQCpOcuAToVPXn1oNeGopmMzdT+g2FQXFOYkTvyNM02tgWjTtDib7FfYqbjG4srE6ZomZAEDmaP8A/QkLLcugMyDQfhGs69TRfB7soFA73OdOZ3NNBh7a6u2c9BsPT70nQysDsYRn2EDqf0pjbs27W+rfP+1CX+LkyEGgGw6ef2pU2JdjuF+Z+w9TSOQ6Q2xnGIB1CDz/AFpZ/GM/uLp+Z5UHyEZm+VatcByzBy6gwJ8T4GsbE0rkw0T3rKMVJUHLtOonmYJgnzr1rtBtielRM5NA6wu5iYod8X0qLLWGBvpRAYWJrzJWlrFozFVYFgJIBnSY+tT5a44hK1qVqVhWhFE5keWsrfLWUQFZfBsBt8DpW9jhC51eFkagxBB9KJfFSTC/E0ctqqNaM+OT2Vq/2edXZ7b3LZJJlTI1M7CtrXEMZb3KXh/UMrfERVpt2KP4PgPaXGUn4gEe6p2PnQUEyjm0VfB9pwxy3LVy0eZ0K/HSnNrEoxKqylhuAdQfEb1Y/wDg2w05kBO2g0gjpSnin+Gtu4xcGGP4tjPmsUHAZSBytRtExOvSh37OY3D+6/tV/K4zf6tG+tCXRcdiXt+zZYlc3ISSwmCRvUZWh40xtbvEeNF2Map0mKAwuLt3dbbq/kdfUbitb1vWusI9t3xrzkR4eHwPwojDXwsqe+h97Tr8pqrhmGxqVMe69fT++9G6OotH8Gcv8s513A5r96X3cLbuHvJlI2IJDAk96CNR13oPD8Zgzqp6jT5bU0tcWV/fCv47GqRmJKImx+PvYa4n8xLllmVYur31kGTmWCRpzpu2NRhkuJKuCO4wdYIEzsyiCOVSvh7Txr5Z1mPI15jcGkC8xH8oE9yNQIMRvrlAqrlF9Eqkjm3GezXsr8IS9s94GO9J0yNHPoedWDhOLt4e0EZjnbUoFJMxMePdjpU3Fu0mGs2ixLO3IZtC7a7CWIA+S1VuFcUNxcxZTcUySpHo2Xcc5rLPIoyUjVFNx4sseI7RyJRNOrfYfehrfF7kyY1/p+lbthZ91SQQrAdA2p1+NOsNdhkRkc2lmO7I12BA1gGqylJiRURTY49dkZQG11Cg7Rptyo21xC4479ojX80QPKvHuwTuBJ2WOfQxUJviMxYADmTpULZWkFG56eFeZqxbdShOug8dKKEZGKlVK5PxftHjbl24i3LgUO4AtjKMoYgd4DXSNZq68A7T2v4WwP5t1xbUNltsxzAQZY6EzzmmoBZYrIpFf7Sv+HDMPG7cS38pJrRMbjLuiewTym4fjIFEAXx3FOmQIYmZjwikTZ3OpLHxM06OFvYc5sZN4OrBVIVADpqI9KJHadEEW7Kr0MCdDv608UhWxFwviFvD3CbrhAU0mdSGBgACjrnbOz/00u3T/SkD51Pw3DJi8Sz3TE+AMeRO21WNODYVd2J/7/8AxFLKhkUy52kxLf8ALwwXxuN+mlCu+Puf9VLf+RdfjH610i1hsMuwt+v96nXF2hsUX4UOSDTOVHgGJOpxN6fI/wDlWV03FXAWkcwP/iKyqAOeY7FeyQtE6gdN5oWz2/Q72W9GH2rfjwPsT/mX9aqFm3rTyMuLpl/w3bO23/TcfD7074Zj5LOpZZIjkfdUcq59gl2q3YG5lsMxYIBz6aCu6QHFLounAMe7veDNIUpl017yyZ+FOEuHNlMREg1z3/DfjTXExNy5cDI9wC2y7lUXKZpzwq22Hs6O14ZrjyzENmZmYjfRdgK7wVXwW4kVV+03BXv3Ue3lZV0bvCfek1HwLtQ2Ie4jWwgQbG4GMgkEEgxBjSleIxF4Yg3rb/yRaI/hhs10y0g8ztppSSp6Yyk07RYsb2Mwdze2FJ5gxVV4n2bewxFm7cyhoALhhtOzA017NdrmuqpvILdwr/Nt5tbVyQI1nKCpLQxkaCheKcZa2NbffbEMkdEIJF0EzIAg+elCVcWwq7SEXFBftWXLNbdYg90htdJ7pA59K14Q7C2citeWfekKQYEjKx5dZo/i3HfZomguEtDKVBGTqRIA5E77Ufw7G2mzBbPs94jKQ0KGZlA5EyBO8VHk60i/CttgC3WKlvY3oEyQgYaf5GNBYLHNB9sEU90qUzMpVlnUx3T4GjsD2qtpeyXEugOiuAgJEFSGzZfdkToddRTlMHhMNbnDwquQcmcn8IAPeJjTSPCnn9EHJLfwSirlTKvhu0Cm81vvKoBi4WhGIA0E6zr8ql4hxY5dXZlM6gFgeuqgiBt6+FF2cJZtYxryWy9y8CC2YlBMEyp02C7eNLv8QuNrbtDD2nYl/eXZUUEnQcyxJ16TS4V71NJr8/I2T+712Uji2ON5/wCWYVfc3DT120n6Uy4FwwtlUmC8qrEwAeZYnkBOtIrduI8DpH6U3GJxFtoKEgqCAGUHXaSRpHSq5sLxq1sGKak6Z2LgtuxhrFuyt5GyCMxcSTzO+g6DkKOPEE//AGL/AO4feuMPjMQdbhIURrCwCepjSR9KbYYrKZ2uhW0ZkAIWebSDodB61L+IfXEf2V/mOh8RxqFT31n/ADD71SO0WIHsmmCFIMzqWytl8xoZ/Zpbi29myq18yx0i2pbQyV1MA6FZ2mnXZu6l3GostctwxIuBDIyGDlA7onrSPK3JOv5/YLxcYtWHNwV2Fo3MVcHtQMqoMnvAGO4PEc6pPGMLe/jbuGREc247z5rm6htSzRz6V03tFxdLDWCyr78a6ZEkSwEa5YHdG+lUS/jUu47E3bZKFyrZimhtqFWPCT6xrQjLZ0eMnXwc3xeLuBmV2IgmV5Ag7Ach4Vph+KX8mVrtzKNFXOYC8gANhFTYjETed3XOCzEwSBJJ57gTUpxdiJFmSeWZu74gz3vhWpEWBq8sCddRvrzroH+GJBv3CNf5n96rPCOANfJuQbdvdY15xGuuXfWrr2Cw2S/dUyCG+q70JfDJ5F9Fo6P2m4McSLcOEy5pkTMgfaq8vYzWDcb0T7mrVatACROviTy8TpSDDdu7Duiqbii4WCsRA7pKk946gkQCOtTbd9lce1tHuD4GtkmGZpGsx+lFvbEU1t3gZhpEb8/jNCX7msZpHh/vQlB92OpK6SFGKsd46H4VELGux+FOlvhYknUmB5biosBxAXCxAuKAYRnAh+jJB1X60ixr5H9z7HltWgdxtABt0Edaymb3td49aytSi0Qs5Tx9/wCV/wBw+hqqYO0dgCfiauHEXe2pMEkHnJHnpVcHaS6fwn0p3FmeDikH4PDP+Rvgabcf4ezYNktnNcI0UMF121kikFnjlwn3LjeQn6CrDg7TXrJDWnUmdWGWNPGKPXYW/hAfYK9fw1n+HxKiJOSLltoB1iFMnXzq7YzFL7DKqXAYMkqQNvGNK5zY4KVti45VQC0sGDECDEQdT4TV14RwUrh/+qwIzbgEjfxPPnQ8a2HkQYLilpJtovfI1ggHodp1pRxrGqMPdt3X9lmmO9FwECRlEbwBT3h+FtLcDrbg3NJJJ1HIbfKlmMwiXeLmV0WwdI3LBZn00pXG2d7hX+w72EF4WvaNmyuxuDNMH+mBzM77mrNjccrEZmBzHSNBmgZR5+7ofCg+xHDvY4eYlbqOCB4s0D00HpR93hgcqV7pDliBvORVB8+6KalewSm/AJi+EXgozJBJkSg/Wp8FgLoIhSe7lmJ0aA0A6HQkVZ14fcugZzooAkn5kmp7t9bSZU9W5nwHhSKKrY9NspOJ4J3kZLeQiAVnUAaTJ5wBRrWLjqqsICAKuxEegHzo+7e1JOk9T969W7R4xOcLFB4Fdtul22CYZS2hkAc7bcj4c4qvcd4BiDce6yO8gszxsB57COVWluOX8zC27qASo0jaJyzy8aS8Svm/q96HXQsrBWgxKuQdR4Goxz+3LrRb2k0edkOCYcg3sVdVDtbQvlI5Z2nadgPXpVoucJwDGDekwB/zeWwqijDAqbdy4Q3cyjRgVDAsf6gRA1IImaj41gUzE2zcPtFJCK2kKNiSJmaWfrZN7Q8fTLwy/YrgWAT37irOgm4ok6iB9qXcR7LJAa1buHUT3pkCSNuhiufY4qFgZiV7sDQlozAzEEa78udXf/D/ALblwbeLdF29nd90PvIPSNIbSdaEMvJbSQHjp62BrwNwT3bklhPej8I2mOfSj+B9n8Ql+45BCkd3MwOkQdFMiugBAwnusDsdCD96gOCtzOQT1GmnpVoxryRkVHtvgLrW7eS3BzFSYzwGGhgzsR86p+GwN61YZPZSWYHS2qrsNwo1Oo18K6zj+HC6uUu6iQdOo8d6S47sgXJKuDJmCT0A5zppQUGvAFp2csxeENtTnsWgGI5dNfwtNQXb6FQDZt7DbMp+Iaa6Fe7Gsszanygz8KAv9l7ZPetx6EU6vygP8izhvEkt2xmtPbWAswSscgDvzNNexJJe4yhpzal3z7DkQAQPChOI4UlrdnI3s9ywmRlIIG3OrR2awNm1nyAjMZMmdaM5LSQjUmmNeJcXujDscojQErJKggyxDcuW/OuZ4zA2jdVzeuZQNALZgERqCriD6V1UqvszpKjUg84G1V+zw+17ZEJOVRmMjc6CB4ak0sFFq2PGUkqH2D4uVXVS8KoJneBuN9xWp4qM2Z8wB00n7a0Tb4ZaIhXO309K0xXAwVOVpI8uoqd+B33Z7a7QWRpmPlPyM8vKhMXxy01pkQxIKAKRoIjTXTT1rRuyrAyCja/inbXaNjqKSW+wlwsSwRl9ozDUg691uW+g+FJKEZJSl/oWi2k6o8s2iogMoAmBKHSdN1rKfYZAiKjGSoAJ8QINZV4xdeTO3voRXUEGR13ak9nBop7qKPNZ+tPbuH0rRMMKbi2SjS6Axn6nyBgfAVpi+GtcVREAGTrr0pwlip/Y6UVCjmyqcG7P37nsrDwLHtWZiNzK5cseR8tTXSMPhHC3EVgIzZTvpmGlI7dvKouKYKsBvHQirFhb+5gnMOeg3mRzPwq6dKheyDFcBYXMOUiEZmIPiJ+pPwoe5wlVxbsYB9nGmsyZiPMU5Yu8GYA57D9+tRsyL/UfgP70ljcBRgeBdxViAN4858hqetMEs27ewzN8p8/tWXcQTvt0Ggoe68Cf31pXKtspGB7i8USJYwo9AKpXHVxGKYJYAgMwALrlPd98w06cp086fcdxVsKIlrmRyNe4sLJBGkzMSZ9KrTXb2cZUVTkI15vkECJkyawZM9/pNcMSqpFp4Zw23Yki0hhspYrmOoiQx1gHc+IrMQ0PcJAuBMpBfXKNScuu8D5eNR8IF0xnBgAaQCZjXy1ih8a7nEyCMmQhl3BbMNfGBppWZ/VtDql2R9o+KIZu21JZdhBk7z5TprypRc4SmKt5wmS4Z1KiRrpI5jWn+LtLMAbjnvrPLlU64LIgYrlGw5nafSqxUmvq0DX+HZyrj2AbDuqkwYBldmnlESJE0P8AxSSWbMxIka6DTp08v0q58Y4ecURcRQAJWCZzKCeugJ39apvEcCEuaKbZChSh5EaTr8aeEfcV43fyjpPhqSr7jHD4EM2UQCpgRDAnTRTHe/WgOLYG/ORy7FBmy5AIA1JKg6CNmo3B3LqWcgY5SCBvIB6a17du3fZGxcZ8kSzEich1Pe94iNY22opw7Yq5Xo3wGOvYbL7C8Qdc8N3GI2IU6QZIPQirvwPt2zCLwU8sw7okbg5tJ8fpXNsBhrudbK319m1uUcr76kkxziACfMDWnnGLQw4SHADBgNNJJiT17xPxqTmoPRdqWRfUdWsY22+xjwNT+yPLWuN8D4vcuMcOwEMDoCcrACTpIKzG6H0q2We0rpbC2wtrbKSC9oJME5VhtOQIjxrTHL4Mrx+S7hiOorYkH3gD5il+A46rqCSr9WXUT5SY8qY22RvdP6/3q6yJknFg1zhllvw5fL+1aW+CgGUb0P7FGNaPn5VpVOxHEHuYNgpUjQ9D96VpgsjiQyg7zP1p+t0jYmthf6gH5fShxXVHddCyxgozd7QmRz0qK7ZYc9qbm3bPh6fqK0OA5qZ+f96V44ncpCtMPd5N8/lQ63L6KTmEAsfEan403a0y/wC8fX70MQYgr13Gm/UaVN4X4H5/Iu1bvELJjr96yjFTpEctayqUwe6xW6V6VECKKTh7Hchf9R+Wg+Jo7DcKBOi5j1bvfL3R8KuRSYrsWC3ugnxG3xOlMLPDSdz6Lr/qI+gpr/DKvvt6DU/2rGx0e4uXx3NLYygvJHh+FBdSAvidT89fhUxvovujMep+1CtcJ3M14TQGJLt8tuZ+nwqOsoHH44qO56np5eNRy5o4o3IpCDm6R5xXi62Rrq2nd2gExLH8IoC/i7nt0GYhSGBUeI38CPnrVbxuLuZigRrilhJ12BPeYnc7b9NKeYXDLeuB1zACQ+4zvGpgmQu8da8Wfqp5W90vBvjhUfyFY/gHtY78KPeM7kcxGlE2uHqm253Y6naP0o/E4cEKATqY0oY4XYKdTI+Rmlxw4qkU+4NcxZAKTAB3/NqBAigBmk5Pw6M3TwHIt5bUXj7IUL1bbwT83meXhUeFVUU5Qzc+p8YHL0rXz4JJdkFj5Nt9EtqwxtAqMmaCSRLkazvyNENgstsSzETJLaDaNfDzNLx2pVCRkYm3AymAe9oDz+dIeMcUu4iRdJNsHMFHuL3cpAiC/rsSad01cwR1qJ7xXtsiXGsoAzJmEA9DuDzWDy5giarPELjXhmJziDGXcde6NY+XjUuK4VbF1GuOB7RlCg6FtQFA1k6R5U4/4dy3PaWmIMRBb10bn660cHF7gqryNm5aTZW0xy+1yqFVdMyklVjQGJ2MEHfkaO7Q4Vms3cRbi4kIqBdiquykz0ZSug/KKb4Dgy3bhzJkZj3zsSZgEzvyrW/2ddAyorbgRsGCmY6HatFRlV9mdWnYn4Vwu4ty1K5vZpcVSGgAskqDOzAn0oDtVjfam3AK5ixYFs0Mq6ZDtEgz471b+CcJu28NcLWyGJvssQGLsSQSG0ygkanpSbCcHYgG8pzK9094DUXBGw05n1qGRRVyfZaE29eBP2W4qLN+214dw5omdQcwOSOYkSaajs8727d6zcnSQJggSRAI0obiPBv6iMs5IAAAPQxp4VpwXjdyy2QmUGgU7jyNSi1JtoaUWkkgnDY25bLe0DKygnMO4+niNG9RT7hfa8nYi5HIxbuD/wCr+leNh7eNtNbFzKSAdQZEGSIBmCJ2qnHgfeZbVwQrZYbU67CTzmjGbthcEzquF7ZpDSe8qklH7j6AnSdDtyrbgP8AiNgsXAFwW7h/Bd7jT0B91vQ1y1b9xFdL0uuRiAUzR3TsdwAY1BpZ2c4XYxQFhibd9n7rkFky5fdgHQzrJ+OkVqxS59GfJDj2fRBStGFcOwXF+IcOth7d4XbAYACTdtHSTB/BGgIlTJ2q5cA/xjsXABiVOHbbMJe2T5xmX1B86vya7I8V4L9NeTWmFxdu6ge2yup2ZCGB9RpW5WqKaYri0SLiWHOfPX61t/EA7rHipih68JpxQnufmPqtZQ01ldRxP/Kt8858NvjUdziLHQQo6D70CDW4NA4kBrYGowa2zUGw0bzUd/Eqglj5Abnyr23cBDGYC7n0n6VDdwKMSc+pGn9X70rDm9TSqHZeGPzIB4rjF9iz3HuWwrCBbAYtrtB3PyG9B3GBc7mdB4D9mjeLcIa4nsy6ByZAM67zGUTXNsd249q1yz7OMl5biOGMwpmGA3BIAisORSyx2aYy40XnhFi22IeVEWwMrGdWMljG0Ac6fYbDW1kqNyW6yTGtVi/hFvtkIIVk9q8GMwLBMpjULPxirBZcZQBt+m0Vnx4UqRonkXgnYTrt0rLGHDEjlsfI6t8o+NeotbYZiLLv+YEjqMxyr/pivXxQUUYJybE2JvZ7jNyO3gOXypV2kx627S6nMxXSYmGBO2w5eM0xxGIW2GZ2HdXMRzj3Rp4nQVVPZPfcOy5rl1ot2+QUayeiAc+etQ9Pi96bnPovklwioxIf4O7dJILF7kkRuxWdfBRJ30FUzivE71olVkH82Y6EHWF+9XvjXHhhw1u1q+vtb3M6aqundTlp0qlteS5bZz+Erv8AiznSDz5kzy516yjGvqpWYXJ+Cu2cdc9sl52LurBgWM7GQPLwrrvAO0S4hASMjGRG4MLmJXwjrtXNXwSsTA2JB5iR5dKitXCnmJg+e9dk9PSVAhlO78HCsTnExEawR5fDan9gjSIjwGU+o5+lcK4d21v21yyrflZpJHrOvrXTOG8ZuGARnkT0O077GseWsbXI0QTn+keX4Ykc/gRrSq9ZBJU7iYPX+/hTLCcVS5oTI5g+8viKGx+BKn8wOoI5+I+37HKMZR0TcpQlsRYrh245a1WOI9ndc1vl+E/of0NdBQ5oV/IHrzg+NQ3+EisU4OG0bISUjl2NRgmmjKy8oK66nw0oXDcXys+ca+0EnnodNNjXROKdnluDU5WGzDfTkeornfargD2yotqD3pMc+pAoY38jTRdsZwvD3bFp1JZspDAXIHumRHI/eqpf7HuP5mFuZWg90vlI5EK8jkdjQfDLrJduFcw8Y0kjoauHY+6143dpCqGBAjU8vgKz5cs8VyiykMcZ0pHML3tLRZGzISIZTpImdRzEga0zudo1bArhfZhMjF86kzcYwBnB6LIkEbDSuo8S4El5St2wjDkcoBHkw1X0qhca/wANbqy2Gm6u+QwHHlyf5Hwqvp/7TxzdS0/v1+5PL6OUdx2jz/DPjgw967JcBkXVdQCG3YeM7117A8fVxIIcfmU/Ucq+e+G4y7h8SoEoxOV1I3HRlIq9dncQcTna2Dau22jumM3jH6VunNR23ozRg5aR1y1i1bYz9a3mud2O0F21/wA1c4H400I8x/tT/h3aRbg7rB/DZh5iqRyUTcCy1lLRxdOp+FZVfcYnAnmt5qFrgFVnjHbm3blbX81+oPcHrz8hTSmkBRstVzEBQSxCgbkmAKHu48DbXTeucXeJ3LzTcYnoNgPIVYjxAi5sDlEgHnlWQvqRFed6nJKi+OKssmDvD+FuFlzAkAgmJGUGJ9KEsowFkWVdVktlnMF78lMx1A8PGKm4RizdwN17iiRuFG+VV5fmNH4C2fY23Q5J7z51JMH8IAIEzzrI7el0Wqg+9iMiudSTy+M+kVzJuy1j+aVGW77ZWznfIWXMpGxkfOui59Sx3OnkOQpYcOgZ2CjM0SfEcz10ou2qDFJdml7AIjRALQFY84DFgvkCZoqxZqNQSZoy0tasUBJyIsaT7MqvvPCL5sYn0En0rfENNlQNmuaf5EBA+imocRe/mGNfZrp//S53V+RPxojFpDpbG1tBPmx+y1skvoZni7mjnPGcM3/qVxrrt/DratkpPvsCcqj1M+s0u7RYq7ZuCHa2zJ3gpiFOqoI1AAgRTTGcStNjiz5iq+6gEm5cEkAKNTA5dFNV7iuMGKvO2Zs6sVedgdwFjlE71t9Nh48YsnmyWmxTfdiNWJ00kzpSHFcPubKe63IHTfmOXlVuODQRvtrtvrMeFRtglgfP47+FehLAsiSZjWTjtCnh+GyIo08Y86luYRcwLSRpMfpR1ywBGm2/x8a9Cgxtt+vzqvspxon7tOyDD4cBhlUZT3cx0Dc921U+Vdb7OH2mHts8qVtlc06zOUTOp7oGsVyyGWchIkQY5jnVq7JdoP5y2mEZrZTU/iBJUgnqNPhXh+v9LKrXg9X02eN0Owns30YGNiOdWPh+OV0yt7p/0t1HhSJsPFb2LhQ14eDM8Mt9Ho5cayx12NMdgypIOo+o6j9R61HavnZvQ/ofvTDCXluKEY7+4eh6fv6GgMThipII23HruPDw5GvXcYyR5XJwZUu3eIuILQWQruqlgYyknSfA1hw+dFnvETM0/wCIcOS+oS6JAZWUyRDKZXaoW4eVJ5iZrFmxUtG3HlvZV8RwthJSSOnP06ijOxmEKvezApmCRpEkTMTTYpW+DvAZtjyNeVni+LRvxtWmFyAYLb7eNbWVE9aqPbnir2LalRoTp/Sw1BqwcD4gbtm3cIgsoJHjzrzp+mlCCyPpmqOVOTiT8a4JYxGX2ttWPJo7wgaQ2/ptXP7uGbB3Lot94FgQAO9u3KddqvXHePixbVysjNl00iQdflVZ4NiExBxV24sqhQrl1PvOYn1Gleh6eTWJuW1r/cx51WRce/8AwCtcdNwE5QShALARmDTEjqIOteXntkzqjcmH9qe8Kw9vGm+dA0r3lEHdozDZo2mlnaPgb2e9EqI7w29enrXpYXxSSVfYzzamrZ6nEMQBpcDDkSBJ+VZVfGINe1qt/BDgvkZ9ruP3rl02y0WwAco0BJ6/m9aUWDWVlUMy6GeGaneIwvtHiSJjXpGoNZWV5/rdRVF8XZfOA4I/w2UMRm/FzkqsnXnW9u6xAGYlV2JMlj+Y+PTpWVlJGK4RZXtsKtrmnoBJ8KXRWVlWUUkhbsItCpy2VSx2Ak+lZWVrgRkQ8MtZjbndybrfIKPSR8KH4txDJaxF7nqF+ORfhWVlaZK3FfdEoeWc/wARikw2Sbr2jcQG4yKGJz5oXvAwI5gg6eNV7gOAQX7pOaRLEZjDaDUjaSSPIE1lZW3DG5OT/P8AwRy6SoY8WwJtOFYicoJA5E6xNbcB4cuIuhGLAEHUROg8aysr0OT9jl5ozQinmUX1ZBjsFkvPbzSAYmPqKE9nFZWVfG24q/gllilJpfIV7ONNzpy3ESdeRrRsNsRvyI6zWVlJJJrY0dM6B2ex/wDE2ZPvocr+JiQR5j50Tdt15WV8b67FGGRqJ9B6ablFNivhF97eKvKzlkuAMoP4CDlIHgdDV0T+ckH30Ehuo21+h6jxrKyq+jm5RafiiXqopNP5FV21uCOZBHQjceI8fGtEMjKdZBg9R415WVqmk0Zcb2UX/D7iRcXrJELbOZPJiQw8swkdJqx3MOvtM66ciP3uKysrJ6jHG2qNWKbpMVdp8KLlvK2olfjNMsEns0CrsKysrxc24Jfk9LH+psrvbzHRYUH84/8Ai1VnshxYo13KfePeXkRB3r2srThgv4Z/z5JZG/dRbux+NRLt5FBX3dCZ/NtTPjfagWbgt3EJVwDmBnTY92OtZWVpjpEoRTlQO/Z+yxzZN9dCQPhyrysrK0LoyN0z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4327546"/>
            <a:ext cx="2619375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42" name="Picture 18" descr="https://encrypted-tbn1.gstatic.com/images?q=tbn:ANd9GcR794aLG6gqsbTF2bBs44V1us_SZ3NOZ2Bq2izTIDzb2sbqgpQ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947" y="1485497"/>
            <a:ext cx="2476500" cy="1847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35696" y="3409888"/>
            <a:ext cx="7578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Residential                                              Industrial</a:t>
            </a:r>
            <a:endParaRPr lang="en-CA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389906" y="6141769"/>
            <a:ext cx="7660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Commercial: </a:t>
            </a:r>
            <a:r>
              <a:rPr lang="en-US" sz="2000" dirty="0"/>
              <a:t>Office                      </a:t>
            </a:r>
            <a:r>
              <a:rPr lang="en-US" sz="2000" dirty="0" smtClean="0"/>
              <a:t>       Commercial: Retail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7936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302"/>
          <p:cNvSpPr/>
          <p:nvPr/>
        </p:nvSpPr>
        <p:spPr>
          <a:xfrm>
            <a:off x="-252536" y="-37069"/>
            <a:ext cx="9526374" cy="701814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000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Hong Kong Land Bank Composition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309"/>
          <p:cNvSpPr/>
          <p:nvPr/>
        </p:nvSpPr>
        <p:spPr>
          <a:xfrm>
            <a:off x="1450217" y="1083962"/>
            <a:ext cx="6893683" cy="57407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659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Property Development Project in Mainland China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3" y="2996952"/>
            <a:ext cx="90773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Property Development Project in Mainland China (</a:t>
            </a:r>
            <a:r>
              <a:rPr lang="en-US" dirty="0" err="1" smtClean="0"/>
              <a:t>Con’t</a:t>
            </a:r>
            <a:r>
              <a:rPr lang="en-US" dirty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1206450"/>
            <a:ext cx="87153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330"/>
          <p:cNvSpPr/>
          <p:nvPr/>
        </p:nvSpPr>
        <p:spPr>
          <a:xfrm>
            <a:off x="-270413" y="-22422"/>
            <a:ext cx="9409769" cy="68804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69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Mainland China Land Bank Composition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337"/>
          <p:cNvSpPr/>
          <p:nvPr/>
        </p:nvSpPr>
        <p:spPr>
          <a:xfrm>
            <a:off x="1547664" y="1243586"/>
            <a:ext cx="6048672" cy="561441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28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344"/>
          <p:cNvSpPr/>
          <p:nvPr/>
        </p:nvSpPr>
        <p:spPr>
          <a:xfrm>
            <a:off x="237999" y="1051642"/>
            <a:ext cx="8668002" cy="566393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779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2" descr="http://www.tchadmanagementservices.com/Management-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01" y="1400065"/>
            <a:ext cx="715789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hape 1265"/>
          <p:cNvSpPr/>
          <p:nvPr/>
        </p:nvSpPr>
        <p:spPr>
          <a:xfrm>
            <a:off x="1134429" y="1172874"/>
            <a:ext cx="6622504" cy="45447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5" name="TextBox 4"/>
          <p:cNvSpPr txBox="1"/>
          <p:nvPr/>
        </p:nvSpPr>
        <p:spPr>
          <a:xfrm>
            <a:off x="3737809" y="5760080"/>
            <a:ext cx="1750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Kwok, </a:t>
            </a:r>
            <a:r>
              <a:rPr lang="en-US" dirty="0" err="1" smtClean="0"/>
              <a:t>Tak-Seng</a:t>
            </a:r>
            <a:endParaRPr lang="en-US" dirty="0" smtClean="0"/>
          </a:p>
          <a:p>
            <a:r>
              <a:rPr lang="en-US" dirty="0" smtClean="0"/>
              <a:t>(1911 – 1990)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1465899" y="5760080"/>
            <a:ext cx="1647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Fung, King-Hay</a:t>
            </a:r>
          </a:p>
          <a:p>
            <a:r>
              <a:rPr lang="en-US" dirty="0" smtClean="0"/>
              <a:t>(1922 – 1985)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6018841" y="5717598"/>
            <a:ext cx="296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Lee, </a:t>
            </a:r>
            <a:r>
              <a:rPr lang="en-US" dirty="0" err="1" smtClean="0"/>
              <a:t>Shau-Kee</a:t>
            </a:r>
            <a:endParaRPr lang="en-US" dirty="0" smtClean="0"/>
          </a:p>
          <a:p>
            <a:r>
              <a:rPr lang="en-US" dirty="0" smtClean="0"/>
              <a:t>(1928 – Present)</a:t>
            </a:r>
          </a:p>
          <a:p>
            <a:r>
              <a:rPr lang="en-US" dirty="0" smtClean="0"/>
              <a:t> Founder and Chairman of Henderson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49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Kwong</a:t>
            </a:r>
            <a:r>
              <a:rPr lang="en-US" dirty="0" smtClean="0"/>
              <a:t>, </a:t>
            </a:r>
            <a:r>
              <a:rPr lang="en-US" dirty="0" err="1" smtClean="0"/>
              <a:t>Siu-Hing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6652220" cy="4988025"/>
          </a:xfrm>
        </p:spPr>
        <p:txBody>
          <a:bodyPr/>
          <a:lstStyle/>
          <a:p>
            <a:r>
              <a:rPr lang="en-US" dirty="0" smtClean="0"/>
              <a:t>Wife of Kwok, </a:t>
            </a:r>
            <a:r>
              <a:rPr lang="en-US" dirty="0" err="1" smtClean="0"/>
              <a:t>Tak-Seng</a:t>
            </a:r>
            <a:endParaRPr lang="en-US" dirty="0" smtClean="0"/>
          </a:p>
          <a:p>
            <a:r>
              <a:rPr lang="en-US" dirty="0" smtClean="0"/>
              <a:t>Chairman since 2008</a:t>
            </a:r>
          </a:p>
          <a:p>
            <a:r>
              <a:rPr lang="en-US" dirty="0" smtClean="0"/>
              <a:t>Retired in December 2011</a:t>
            </a:r>
          </a:p>
          <a:p>
            <a:r>
              <a:rPr lang="en-US" dirty="0" smtClean="0"/>
              <a:t>The 2</a:t>
            </a:r>
            <a:r>
              <a:rPr lang="en-US" baseline="30000" dirty="0" smtClean="0"/>
              <a:t>nd</a:t>
            </a:r>
            <a:r>
              <a:rPr lang="en-US" dirty="0" smtClean="0"/>
              <a:t> largest shareholder of the company</a:t>
            </a:r>
          </a:p>
          <a:p>
            <a:r>
              <a:rPr lang="en-US" dirty="0" smtClean="0"/>
              <a:t>Effectively owns 42.17 of the company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122" name="Picture 2" descr="http://www.thestandard.com.hk/newsimage/20080716/6_2008071523291462029Kw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36" y="3895724"/>
            <a:ext cx="238125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Price Indices for Hong Kong Property Market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68760"/>
            <a:ext cx="862012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Kwok Brothers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3</a:t>
            </a:r>
            <a:r>
              <a:rPr lang="en-US" baseline="30000" dirty="0" smtClean="0"/>
              <a:t>rd</a:t>
            </a:r>
            <a:r>
              <a:rPr lang="en-US" dirty="0" smtClean="0"/>
              <a:t> richest in Hong Kong (US$15.4 billion in 2012)</a:t>
            </a:r>
            <a:endParaRPr lang="en-CA" dirty="0"/>
          </a:p>
        </p:txBody>
      </p:sp>
      <p:pic>
        <p:nvPicPr>
          <p:cNvPr id="6146" name="Picture 2" descr="http://www.jidunet.cn/cms/upimg/allimg/110526/1_11052603394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2072196"/>
            <a:ext cx="4536504" cy="468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Walter Kwok </a:t>
            </a:r>
            <a:r>
              <a:rPr lang="en-CA" dirty="0" smtClean="0"/>
              <a:t>Ping-</a:t>
            </a:r>
            <a:r>
              <a:rPr lang="en-CA" dirty="0" err="1" smtClean="0"/>
              <a:t>Sheung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5716116" cy="4988025"/>
          </a:xfrm>
        </p:spPr>
        <p:txBody>
          <a:bodyPr/>
          <a:lstStyle/>
          <a:p>
            <a:r>
              <a:rPr lang="en-US" dirty="0" smtClean="0"/>
              <a:t>Eldest son of Kwok, </a:t>
            </a:r>
            <a:r>
              <a:rPr lang="en-US" dirty="0" err="1" smtClean="0"/>
              <a:t>Tak-Seng</a:t>
            </a:r>
            <a:endParaRPr lang="en-US" dirty="0" smtClean="0"/>
          </a:p>
          <a:p>
            <a:r>
              <a:rPr lang="en-US" dirty="0" smtClean="0"/>
              <a:t>Formerly Chairman and CEO of the company</a:t>
            </a:r>
          </a:p>
          <a:p>
            <a:r>
              <a:rPr lang="en-US" dirty="0" smtClean="0"/>
              <a:t>Negotiated his departure from the family business in 2012</a:t>
            </a:r>
          </a:p>
          <a:p>
            <a:r>
              <a:rPr lang="en-US" dirty="0" smtClean="0"/>
              <a:t>Was evicted from the company by his mother in an attempt to protect the family business from this mistress who had started to have an influential role in the company</a:t>
            </a:r>
            <a:endParaRPr lang="en-CA" dirty="0"/>
          </a:p>
        </p:txBody>
      </p:sp>
      <p:sp>
        <p:nvSpPr>
          <p:cNvPr id="4" name="Shape 1366"/>
          <p:cNvSpPr/>
          <p:nvPr/>
        </p:nvSpPr>
        <p:spPr>
          <a:xfrm>
            <a:off x="6372200" y="3436566"/>
            <a:ext cx="2698884" cy="332427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487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Kidnapping of Walter Kwok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When the Kwok patriarch died of a heart attach in 1990 at the age of 79, he left behind his wife and three sons</a:t>
            </a:r>
          </a:p>
          <a:p>
            <a:r>
              <a:rPr lang="en-US" dirty="0" smtClean="0"/>
              <a:t>The reins of the Kwok empire passed to eldest son Walter, who became chairman and chief executive</a:t>
            </a:r>
          </a:p>
          <a:p>
            <a:r>
              <a:rPr lang="en-US" dirty="0" smtClean="0"/>
              <a:t>The family’s wealth attracted the notice of Cheung, </a:t>
            </a:r>
            <a:r>
              <a:rPr lang="en-US" dirty="0" err="1" smtClean="0"/>
              <a:t>Tze</a:t>
            </a:r>
            <a:r>
              <a:rPr lang="en-US" dirty="0" smtClean="0"/>
              <a:t>-Keung, a prominent gangster nicknamed Big Spender</a:t>
            </a:r>
          </a:p>
          <a:p>
            <a:r>
              <a:rPr lang="en-US" dirty="0" smtClean="0"/>
              <a:t>In 1997, Walter was kidnapped by Cheung, beaten, stripped to his underwear and kept for a week in a wooden box before his family negotiated his freedom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397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Cheung, </a:t>
            </a:r>
            <a:r>
              <a:rPr lang="en-US" dirty="0" err="1" smtClean="0"/>
              <a:t>Tze</a:t>
            </a:r>
            <a:r>
              <a:rPr lang="en-US" dirty="0" smtClean="0"/>
              <a:t>-Keung 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(1955 – 1998</a:t>
            </a:r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hape 748"/>
          <p:cNvSpPr/>
          <p:nvPr/>
        </p:nvSpPr>
        <p:spPr>
          <a:xfrm>
            <a:off x="303025" y="1070835"/>
            <a:ext cx="2437958" cy="350090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pic>
        <p:nvPicPr>
          <p:cNvPr id="9218" name="Picture 2" descr="http://i.uwants.com/u/attachments/day_120523/20120523_1fca5065893117c40920hzBQVk6bXx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834" y="1191772"/>
            <a:ext cx="5309141" cy="335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news.xinhuanet.com/photo/2012-08/13/123574835_91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61326"/>
            <a:ext cx="2401924" cy="259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6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Woman – Ida Tong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Knew Walter Kwok when they were young</a:t>
            </a:r>
          </a:p>
          <a:p>
            <a:r>
              <a:rPr lang="en-US" dirty="0" smtClean="0"/>
              <a:t>But Walter broke off his relationship with Tong because his father disapproved of her, but the relationship reportedly bloomed again after his kidnap ordeal</a:t>
            </a:r>
            <a:endParaRPr lang="en-CA" dirty="0"/>
          </a:p>
        </p:txBody>
      </p:sp>
      <p:pic>
        <p:nvPicPr>
          <p:cNvPr id="10242" name="Picture 2" descr="http://res.vtc.vn/media/vtcnews/2012/04/02/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15814"/>
            <a:ext cx="3316813" cy="324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t1.gstatic.com/images?q=tbn:ANd9GcSA5PHxxl9SKUbyluarURRFaqvgZfkbcMNT_CRLfhmPvVnO3pY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65972"/>
            <a:ext cx="4427984" cy="34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25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Thomas Kwok </a:t>
            </a:r>
            <a:r>
              <a:rPr lang="en-CA" dirty="0" smtClean="0"/>
              <a:t>Ping-</a:t>
            </a:r>
            <a:r>
              <a:rPr lang="en-CA" dirty="0" err="1" smtClean="0"/>
              <a:t>Kwong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5581650" cy="498802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Middle son of Kwok, </a:t>
            </a:r>
            <a:r>
              <a:rPr lang="en-US" dirty="0" err="1" smtClean="0"/>
              <a:t>Tak-Seng</a:t>
            </a:r>
            <a:endParaRPr lang="en-US" dirty="0" smtClean="0"/>
          </a:p>
          <a:p>
            <a:r>
              <a:rPr lang="en-US" dirty="0" smtClean="0"/>
              <a:t>Educated in London, England</a:t>
            </a:r>
          </a:p>
          <a:p>
            <a:r>
              <a:rPr lang="en-US" dirty="0" smtClean="0"/>
              <a:t>He has been with the Group for 35 years</a:t>
            </a:r>
          </a:p>
          <a:p>
            <a:r>
              <a:rPr lang="en-US" dirty="0" smtClean="0"/>
              <a:t>Chairman of the company since 2011</a:t>
            </a:r>
          </a:p>
          <a:p>
            <a:r>
              <a:rPr lang="en-US" dirty="0"/>
              <a:t>Vice Chairman of the company for 21 years prior </a:t>
            </a:r>
            <a:r>
              <a:rPr lang="en-US" dirty="0" smtClean="0"/>
              <a:t>to becoming the Chairman</a:t>
            </a:r>
          </a:p>
          <a:p>
            <a:r>
              <a:rPr lang="en-US" dirty="0" smtClean="0"/>
              <a:t>Managing Director and a member of the Executive Committee of the company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CA" dirty="0"/>
          </a:p>
        </p:txBody>
      </p:sp>
      <p:pic>
        <p:nvPicPr>
          <p:cNvPr id="7170" name="Picture 2" descr="http://www.starnostar.com/data/images/who-is-Thomas-Kwok-is-star-or-no-star-Thomas-Kwok-Ping-kwong-celebrity-vo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619499"/>
            <a:ext cx="27622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6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Raymond Kwok </a:t>
            </a:r>
            <a:r>
              <a:rPr lang="en-CA" dirty="0" smtClean="0"/>
              <a:t>Ping-</a:t>
            </a:r>
            <a:r>
              <a:rPr lang="en-CA" dirty="0" err="1" smtClean="0"/>
              <a:t>Luen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5644108" cy="49880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Youngest son of Kwok, </a:t>
            </a:r>
            <a:r>
              <a:rPr lang="en-US" dirty="0" err="1" smtClean="0"/>
              <a:t>Tak-Seng</a:t>
            </a:r>
            <a:endParaRPr lang="en-US" dirty="0" smtClean="0"/>
          </a:p>
          <a:p>
            <a:r>
              <a:rPr lang="en-US" dirty="0" smtClean="0"/>
              <a:t>Graduated from Cambridge University and Business School of Harvard University</a:t>
            </a:r>
          </a:p>
          <a:p>
            <a:r>
              <a:rPr lang="en-US" dirty="0" smtClean="0"/>
              <a:t>He has been with the Group for 34 years</a:t>
            </a:r>
          </a:p>
          <a:p>
            <a:r>
              <a:rPr lang="en-US" dirty="0" smtClean="0"/>
              <a:t>Chairman of the company since 2011</a:t>
            </a:r>
          </a:p>
          <a:p>
            <a:r>
              <a:rPr lang="en-US" dirty="0"/>
              <a:t>Vice Chairman of the company for 21 years prior to becoming </a:t>
            </a:r>
            <a:r>
              <a:rPr lang="en-US" dirty="0" smtClean="0"/>
              <a:t>the Chairman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CA" dirty="0"/>
          </a:p>
        </p:txBody>
      </p:sp>
      <p:pic>
        <p:nvPicPr>
          <p:cNvPr id="8194" name="Picture 2" descr="http://www.cuhk.edu.hk/cpr/pressrelease/images/60Con-Raymond%20Kw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81" y="2728860"/>
            <a:ext cx="3095219" cy="41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65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 Positions in Shares and underlying Shares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169467"/>
            <a:ext cx="7513863" cy="5688533"/>
          </a:xfrm>
        </p:spPr>
      </p:pic>
    </p:spTree>
    <p:extLst>
      <p:ext uri="{BB962C8B-B14F-4D97-AF65-F5344CB8AC3E}">
        <p14:creationId xmlns:p14="http://schemas.microsoft.com/office/powerpoint/2010/main" val="151636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Kwok Brothers Arrested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https://encrypted-tbn2.gstatic.com/images?q=tbn:ANd9GcTcUlrm24d5urgA3eBTp-aYblC7ghGxaRuexmeAJFBwg9OKEnen9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7" y="1699905"/>
            <a:ext cx="4612985" cy="26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hIQEBQSEhIUFRAUFBAVFRIQDxQQFBAUFBQVFBQQFBUXHCYeFxkjGRQUHy8gIycpLCwsFR4xNTAqNSYrLCkBCQoKDgwOFQ8PFCkcFBgpKSkpKSkpKSkpKSkpKSkpKSkpKSkpKSkpKSkpKSkpKSkpKSkpKSwpKSkpKSkpKSkpKf/AABEIALcBEwMBIgACEQEDEQH/xAAcAAABBQEBAQAAAAAAAAAAAAAFAAIDBAYBBwj/xAA8EAABAwIDBQYDBwQABwAAAAABAAIDBBEFITEGEkFRYRMicYGRoTJSsQcUI0LB0fAzYnLhFRdTgsLS8f/EABgBAAMBAQAAAAAAAAAAAAAAAAABAgME/8QAHxEBAQEBAAIDAQEBAAAAAAAAAAERAiExEkFRA3ET/9oADAMBAAIRAxEAPwDJukUZkUTnpXS00m+uXTQnJAl1JdQbi6F2ycGpA0FdTg1dsgGJJ5SQDEk2WdrddeQ1Vd+JAcD53VTm0WrSSojFhyTX400cCj438LYIprkNZjreIKmjxNjjqj401toXSlEbrrgkCap45rKALoKZLrZbp4KohymjlKejFsI3gUtjZA4nXRjCoyHBFpNYDksxtBOQDmtRF8KyO07k4kCoq8sfe6uR4hZ1weKCOSEpVQ8ehYVjZIsTqrmHYpaS19VgqGtIIReKr7wKabHo9JiFjqrNTNcXWRpcQ0N0X/4hcaoIZgru6M+f1SQFtb1ST0Y8V+8hdFSEuyj+X3XRHH8vusfDV0VQXRVBLs4/l913s4/lHql4Bfe2804Vbea52cXyj1TgyL5R6lHg9rn3xvNObWNXRDH8n1U0W43RgR4HlGKoLv3oKyKkfKFw1TflHsjwPKs6raOKGVWLE/Dk3nzTcSr+0cQLBoyvzVB7hoM/X2C0nMibU5q8+APPM38blV3yE9fJX8PwN82jbDnoFpKTZWNo73eP8yTvWCc6xYB4X8l0xu5FegtwhoyDQPIKGXCm8gp+avgwJaQuLS1+FtQSel3Sql1NmJqKvczqOSLMrmOGtvFZ8lLeVXmVOtI14OiddAaauLOoRWnqQ4LO82K1aDlIxyr7ykjKkxWkZdEpcQbCGgWMjsgB9SqGHU18yoIY9+Qv5mzegCU8k3+GS/hjibZnmsttU/NaHCozuAITj+CSSG4VxP2xm6nxwIs3BHjUKVuGO5K/B6GMisrMLyr7MIPJTtwqyROUtSQFd+/lVm0RVhlGUgmbVmyScylySRoeW2XF26e1RVoOyf0snGF3Ma+yshOCWhWFO/5hp7qeKEjU30UrWlPDTyRp47v2VWIvkJJcQ0aAK12TjwKUcDgMhY9QiBVls027xv8A3KGqkAabNsee8TZEBREuuQSbW+Gyjr8NeY3ERu0H5TzVQtZwZo7s3gxqHk7v4bdXczyCH4dhT5ZWxAWc42Nx8I4k+AXrOGYWyCJrGizQPXqeqq3BzzqvS4cGNAaLAclP91U0kob1KhMyxtbyIJWWVKbork8+SphwzIHiEhQWubc2HFAsRiA91q6yDUjllyPTospih7xWvDHoJIXApNxMOq3ZEpIKgsOSjK4kGipZQ9tx/wDFajFkBwqs7N2fwnXp1RurxAMybYu9gsrPK9F46sNicehVnBmZAdNVlI6pztSSDqOC0+ATgvb6WUXweNzhLQBZF+wa5BogQ3JWKOpO9ZLmlVuXCGngojhDeSLRnJNkCpIM/DwOCgdQo2WJjo09AGaFLsAiz4VC6mRoUmU+SSJRxZLiA8LMIurVHC3eG9ooCFNGzMFTWkekUGy1CYA9zm7zhlc8fBD6DZ6Iv3XSxjMjID9VXw3AzK1r33tyucgtDQ7Jwn8vmif0n4m839ZrFMMiYSI5A8gjJrAb+iDyxPIsGG/Dur1GlwOOMbrWj0XX4W3eGXspve+oqc39ZHY7D43hwqXuicNCQAD6qOuhYZD2PaSNac3boAI5hbz/AIe22bQR4LkWHt3cmgDwR/08Zg+Pn287qqhzjutidl5FajCaWkfD+LJIxwtvMc6x/wBq5HhwEhyVyahuR3Ac9SNEc/0z6F537YSDBmRVksrA7cdlGX6m+bneGiNjNS1dnSE62y9EyofugdVXtpPEM7Foz1Kq1G7z6dU57i6+8WsYOJy8ySq8tdS2s6dhPj+uifxLVSqjGoKoOlsVcmia7NjgW8wbhVjRFRh64ya4WZxiDvG3X9FoH05aboZi7ARfn/AriemVc7NI6p0jVC4reVie/guApAXXBkgHAqxHJkqoUkbkqcEYHIvh9UWOBGosgULkQgkWPUXHsOz9Q2oiDh5jkUbjogOC832Ixcxybt8naj9V6hFmLqOfBU5rVx7FIDZNJVoVXhNAU0gVftUA9RSC6fqlZIzY4sklPG/JJAeBWRPBqYSO3fFDVfwSo3JmnqEdKjf7MP3o3MOrf0WlpBbPmsxTN7GqHyStuPHitTCLAhYerjRZiYuOjzCmEdgCmP180EkY3NPjZkVxgzU0QyQA0Q9/yQ7abFTBEA0EvdkLDTmUZ3e8s5t698dOZYwC9paLkXDQ42LrJz2AakneW5t3en84q85rXNF/HPmsvUVk8dQI2F0w3YiS4EAl/wATwWizWt0z19kWq5XNFr+i3vg+fKLFoO1DWg2F8/38gD6obtPs8+pfGafs93s2tLAbdlY33hbncX1K0EUG8wDjcH2U8Z3engjnrD650AoMBELWhwu5rbOcCW+iuNiAGR8/06IjJHfTP+eKHVEdh4cEqJA3ETx/0s9XZjyRmveQgMrtUjsZ2p1VVxROsgsUOexbz056YCpHvuorJzUyOCc0ppSBQa1E5XoZELY5W4nqLDjS4BU7soK9kwmruwLx7ZvD960rtPyjn/d4L1TAXd0KMFo6BdOIAXC6ygklQSpXzW0QgVhui80V0HroLIJdhrFYEt1nIquxsiMFWgxmMGySrxVWSSQeHp8brEFMXVRvTh+NQRzN+OEgnw0K0uHzB7Wv5gLI/ZxWB8ckDtHA5Hqi+zc5a18J+KJzm+miw7n2uNM5/d8FBK9QyVNm3UL5rtBUVQnA7NWmalC6aou4IiDmiBHbvKtjMAdG5rhdrmkEHiFbf8SrYw60ZKYYVjbNsLgWAtc520v4KqXneRWsDBGLHPiDla5VKKFhDjvN9Vti1ilkuCL58v1upQz1/nBZbFMR7HMHMe/Q9FoaOo7jX/lcGkcxcA2PqhXoRZEQ26EV84042RGsru4ANAFnKua+aKiB9dJdBKjVGKhhshz6e5ukKGVbLhCpWI7VR8EJmYtOaw6irLHZRAKxK66iIV6lG/VIJzk1Mzyr+E0xmlawcTmeTRmT6Ki8LTbF0/xyeDR9T+iQrX07A0AAWAsAOQHBafBKqwAWajRfBnd5Kpa8SXC6GrlO3JdkfZZqRzOshVWLq5M+6qSJkC1EFs1yGdXqiO6o9jYoAjFUZJKGIZJJG8oCco7p11Rj+yOJdjUsPAkArb17+xrg8fBO0G/DeGq8thlsQRwsvRm4kyoomOP9SItI59fZZ9TYqDLpS4kcFIw93wVSmqGWDt4Wd14q3Ha5sbg8litPSS5t8UYDswgVGDcdCtBDGOJTJyQ5qrtA+9O/wV58YJFiLdEyvia+JzebSET2ceQ4xUzDeDWFw5tzv5aoPhOG1NTKQ98kcQOdvwyf7QT9VrZYiHkHK1h49VLG4DI/W1ltK0VYdiYdXl7wD8L33HnzHmjbrAbthbIacMsk52IxRsG9Iy54F490JrNo4QMng5/MrxG1YlpjbLQ8DwQ+Wj9OqfQ4+yYlrHA21AzsrNXkb81NEA548yOSH1R3borNxvxQPEps0jUJih02qIOfkUMlfmU01WnYoLqzI5RyR30Vys7ERTSF26RN1SExC2WysW7Tt5uLj72/RY8rc4A38CMD5QgUWjRXCmG9+CjocO4u9OCMRQWRidGKabJclkVaE5KRyzqkTyonJ7ymOSNBIFRmOauSuVcxXQDYzkuqeOHJJBPIAE6x5KYFSjRXhqwaUSw2udGenJUynNU03pOyOCU+IRva4ubIMxuuOV+NtCocV2Zr8NaZWuE0Q13b7zRzLf2WTwXaGSlfvMK2EH2sPLd2SPeRksGgtPtpOR3YzfXJpRDDsXnqXkTSOiAFx3DbwzVmP7RYmssIBveACHSbdudf8Jqn4Q/kZU4nVRzujhkc8ZWIac1JGMWF3CKUt/xuqcO1cjX74Y3wWgoftPmBAc1u701R8INBIxWTNeXwSDcFw8xOAy1BNlnKyvqAd0xyEk5WAIy66L1r/mXERYs1Gaw2MOa5u/H8ILshqAf2VTw046AIaSomBMh3GNFz+dw4Z6AepUUGBMc8Bxc4cshf0VllbI47rGEA/mfp5NBzKL4ZRWzObuJKq1r4EKKhZEwBrWtA4NAFv9ptc7uqUdUNxasAFlCFKsm5LP10t7nyRGeUu7o4alDa0cBoP5dBarOfkh8rs1PPNkqli42AuT7JyJtMvmp4YHP+FpdYXNhewGpJ4DqVosK2NAiNTVv7KmH5rd5/JsbdXEoZjm0Hat7GBnY0oOUY+KQ/PM78x6aDhfVaTjWd7/AWUZ/smxtzXbI9gOyzprPkuyLgNHP8OQ6p2YlWwjBZKh1mDui284/C39z0C9PwXB2xMa0Z2AF+aiw2jaxoa1oawaNCNQmyUibVmKO3spRl76qnPWtYLuIA9z0AQTEdonbri3utAJJ/MQBfyVFjT/e2tNiRfkpXyXC832SxEvN3Elx1JN81v2S3asa0hznKJz018l06OO6QN3E8RqyynT+yQEMceSStRjJJIPDmuUoeqocpA9aGkLl0OUW8uCRILIenteqolXPvQTAg2RP7ZDvvPQpCoPJMhEzJonVDt3cvdc7Z3T1QBL72VPT4gWnmDqOaDCU8wpBKfmCQjYUsbCA7gc1cbUgZD6LG02OdiLON2k8OH+lcONCQXbcg8gVGNp1MHaitAGqzNTUuml3QcsyTyCnf2j25NPi7uj/abBTdkObjmTz6Dogakl3WAAaD+eqC1kmv81RKRhcDy58lawrZSesd+Ewlt85Xd2NvmdfJVOdTemXipC8re4NsrDQw/e67JosWxEd57j8II4k8G+ZyWqwzZWlwyJ08zg5zBvOlcMmdGN5nIDiSRovKtr9q5K+bfddsTbiKK+TBzPN5yufLQLfjj9c/XW+lfafaaWul3392NuUcQPdjb+rjxP0GSDMiLiAASSbAAXJPIBWaKgfM7dYLnidA0cyVs8HwVkAuM5Dq8j2HIJ9dSCQPwTZYMs+YBz9QzVreruZ9vFaeNt02OMngqOK7TwUmRPaS/wDTZbL/ACOjVn7U0MI3W3OQGdybDz5IBjG30cd2QWkf8x+Bp/8AJYfF9qJ6o2c7dj4Rsyb58XeaGbyCxo6fa2QvvOd4H84Hw9LckVxGsDqeQtN7sNiDfVYffU9NXOYC0G7HAgtJ55XHIpVWNNsdUd+y9So2FzV4vszUbswHNe44Ey7B4BZ9ezdhoSrsVHZXmxgJEpBWMSY6FW91IRoCvHBkkr8bBZJIPmoEp4umNUjVoZWXQF1cSDr9Fx7+S4Sor5IB5J5rlykCnAJk4AuhqdZdsgOBqeAuKKoqAwX48EBUrZrvy4KxgmKGB98yx3xDl1HVDBISSVIzMgDVVg16Qx2+0FuYIBBHIqXD8DlqX7sTC+2rid2Nn+T9L9BcrV7LbBxx08bZi5xDQXNvYbxzLbjO3C3TqtpDC1jQ1jQ1oFg1oAAHIAaJc8Fe2Uwn7PIY7OnPavH5bbsTf+3V3mVpJHMiYSd1kbGkk5NaxozJ6BWCvJ/tP2w7Vxo4HdxptM5p/qPByiHNo48z4LbmMrdZ7bzbR1fLusu2lYTuN0Lzp2rxz5DgOpKBYZgjpjc92P5ufRvPxRPDtn9HyjwZ/wC37eqMTTsibd5DWjT9gOKL19RUh1HRtjaGsAA9yeZPEp9XiMUA77s/lGbj5cPNZ3ENqHHuxDcb8x+M+HBv1QB8hJuTcnUnilOf0aNYttTLLdrCY4+TD33Dq79rLPmMck9NKrIHAFx4SXClhonBNBUzgoy1Z2KX8Fk3ZmnqvdtmqkFg8Avn6ldZ48Qvbti5bxt8As+jbS66GLsYyTi5SCDU1zkiU2yQTRnJJKMZJID5nBUjSoQngqzTXSJUYK6SgOlRnVdJTXFAOYV184bqmN1TqeCF/bGSQse1oMTQwuEribFpPDL+cDpxbL4TZplJISXA+StIc7uPFjcXsiSm+zcJQaqn3ndBoiNbJZhQhqcB4R/ZWlPatlLN7dPcB+EyC264jiAc7cSBwuhOG0Dp5AxouTc5chmSvUtm9nuzcHOZk0DQ3FxYafzVaSeNTa9I2dJNLDckuEbQ4nUuGTifNEkEwDE2vc+McAHA8xofO9vVT41jsdM27jd5+Fg1d1PIdU74Z7oPt3tO6nZ93gzqpQbEH+hGcjKTwJzA9eGfnNFhjIO84hz9S86N8L6eKtYtjLWudJIbySHePzOP6NAyHAABZPEMVfKc8m8GjTz5om3/AA/QniG0IFxHmfmOnkOKztRUOebuJJ5kprnKNxVySeiIphK6SmFI3bprkrrhKRkuFdXCUGSaQu3SUU3G6r2DYKpvG3yXj69B2ArtGrLo49ijfcLqq0Ml2hWgoN0BdKaXJhekFqM5JKGN+SSA+Z04JJKzSBJJJAcSLEkkBx11djo2uG9u525pJLXj7KqlVBd+gsqldUlpsEklN9moulc7UrqSSonoX2Y4Vfent3gS1rrju2sT14hb/FqhzARu90gG7bAg6E9Rfgkkr58+GP8ATxmBVHihpAZrXe4FsTeBH5nv6A6AHPospju0b94kkuldmXO4D+aDRdSR768iTOWWlmc4kuJJ5kqFzkklqRhKYUklNU4U0hJJIG2XLpJJHHC9ML0klNUW8nNCSSQdIWu2Fcd/zSSUdnHsuFtO6EQLTy+iSSxMxzDy+ijc08vokkgJoozbT6JJJIN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36" name="Picture 12" descr="http://t2.gstatic.com/images?q=tbn:ANd9GcSMK-PaUU2XMikT2T5DKQ7r0iFhGK_ZkCbEvXKLTmKueMwALY3Vk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81" y="3924956"/>
            <a:ext cx="28575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6139191"/>
            <a:ext cx="563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First arrested on March 29, 2012</a:t>
            </a:r>
            <a:endParaRPr lang="en-CA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742004"/>
            <a:ext cx="2800000" cy="3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6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Bribery Investigation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41886"/>
            <a:ext cx="8775920" cy="4464496"/>
          </a:xfrm>
        </p:spPr>
        <p:txBody>
          <a:bodyPr>
            <a:normAutofit fontScale="92500"/>
          </a:bodyPr>
          <a:lstStyle/>
          <a:p>
            <a:r>
              <a:rPr lang="en-US" dirty="0"/>
              <a:t>Thomas and Raymond Kwok, and Rafael </a:t>
            </a:r>
            <a:r>
              <a:rPr lang="en-US" dirty="0" err="1"/>
              <a:t>Hui</a:t>
            </a:r>
            <a:r>
              <a:rPr lang="en-US" dirty="0"/>
              <a:t>, </a:t>
            </a:r>
            <a:r>
              <a:rPr lang="en-US" dirty="0" smtClean="0"/>
              <a:t>HK’s former </a:t>
            </a:r>
            <a:r>
              <a:rPr lang="en-US" dirty="0"/>
              <a:t>No. 2 public official, were charged in a bribery investigation surrounding Asia’s largest developer in July 2012. </a:t>
            </a:r>
          </a:p>
          <a:p>
            <a:r>
              <a:rPr lang="en-US" dirty="0"/>
              <a:t>Since the </a:t>
            </a:r>
            <a:r>
              <a:rPr lang="en-US" dirty="0" smtClean="0"/>
              <a:t>arrests, SHK’s market </a:t>
            </a:r>
            <a:r>
              <a:rPr lang="en-US" dirty="0"/>
              <a:t>cap has shrunk by $5.6 billion. </a:t>
            </a:r>
          </a:p>
          <a:p>
            <a:r>
              <a:rPr lang="en-US" dirty="0" smtClean="0"/>
              <a:t>SHK shares in HK fell 16.5% </a:t>
            </a:r>
            <a:r>
              <a:rPr lang="en-US" dirty="0"/>
              <a:t>since the arrest of its billionaire owners on suspicion of corruption in March. </a:t>
            </a:r>
            <a:endParaRPr lang="en-US" dirty="0" smtClean="0"/>
          </a:p>
          <a:p>
            <a:r>
              <a:rPr lang="en-US" dirty="0" smtClean="0"/>
              <a:t>July 13, 2012, </a:t>
            </a:r>
            <a:r>
              <a:rPr lang="en-US" dirty="0"/>
              <a:t>Thomas and Raymond Kwok </a:t>
            </a:r>
            <a:r>
              <a:rPr lang="en-US" dirty="0" smtClean="0"/>
              <a:t>(the co-chairmen) </a:t>
            </a:r>
            <a:r>
              <a:rPr lang="en-US" dirty="0"/>
              <a:t>were charged with bribing a former Hong Kong government official with </a:t>
            </a:r>
            <a:r>
              <a:rPr lang="en-US" dirty="0" smtClean="0"/>
              <a:t>US$4.4million </a:t>
            </a:r>
            <a:r>
              <a:rPr lang="en-US" dirty="0"/>
              <a:t>in return for favors.</a:t>
            </a:r>
            <a:endParaRPr lang="en-CA" dirty="0"/>
          </a:p>
        </p:txBody>
      </p:sp>
      <p:pic>
        <p:nvPicPr>
          <p:cNvPr id="3074" name="Picture 2" descr="https://encrypted-tbn0.gstatic.com/images?q=tbn:ANd9GcRB6Ok-KkiWn9hM6CBnLIIqx_KwMPbXtVDVs_UN1tnRr2SP2P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184" y="5372539"/>
            <a:ext cx="2232248" cy="14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y0.ifengimg.com/news_spider/dci_2012/03/57b02539d37c008085eb6f7e498321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314949"/>
            <a:ext cx="47625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78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Rental Indices for Hong Kong Property Market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165465"/>
            <a:ext cx="89535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2" descr="http://wepsol.com/imageset/FinancialPerforma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317495" cy="53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53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Balance Sheet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420"/>
          <p:cNvSpPr/>
          <p:nvPr/>
        </p:nvSpPr>
        <p:spPr>
          <a:xfrm>
            <a:off x="1619672" y="1196752"/>
            <a:ext cx="6048672" cy="566124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3984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Balance Sheet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427"/>
          <p:cNvSpPr/>
          <p:nvPr/>
        </p:nvSpPr>
        <p:spPr>
          <a:xfrm>
            <a:off x="1243762" y="1130649"/>
            <a:ext cx="6874564" cy="573762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30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Balance </a:t>
            </a:r>
            <a:r>
              <a:rPr lang="en-US" dirty="0" smtClean="0"/>
              <a:t>Sheet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434"/>
          <p:cNvSpPr/>
          <p:nvPr/>
        </p:nvSpPr>
        <p:spPr>
          <a:xfrm>
            <a:off x="621745" y="1318793"/>
            <a:ext cx="7900510" cy="552091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58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Income Statement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441"/>
          <p:cNvSpPr/>
          <p:nvPr/>
        </p:nvSpPr>
        <p:spPr>
          <a:xfrm>
            <a:off x="800100" y="1196752"/>
            <a:ext cx="7592036" cy="566124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977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Annual Income </a:t>
            </a:r>
            <a:r>
              <a:rPr lang="en-US" dirty="0" smtClean="0"/>
              <a:t>Statement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hape 1448"/>
          <p:cNvSpPr/>
          <p:nvPr/>
        </p:nvSpPr>
        <p:spPr>
          <a:xfrm>
            <a:off x="611560" y="1151829"/>
            <a:ext cx="8109670" cy="550991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38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Income Statement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455"/>
          <p:cNvSpPr/>
          <p:nvPr/>
        </p:nvSpPr>
        <p:spPr>
          <a:xfrm>
            <a:off x="1963687" y="1138125"/>
            <a:ext cx="4963987" cy="57198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8885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Cash Flows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hape 1462"/>
          <p:cNvSpPr/>
          <p:nvPr/>
        </p:nvSpPr>
        <p:spPr>
          <a:xfrm>
            <a:off x="1151910" y="1052738"/>
            <a:ext cx="6939352" cy="59048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45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Cash </a:t>
            </a:r>
            <a:r>
              <a:rPr lang="en-US" dirty="0" smtClean="0"/>
              <a:t>Flows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469"/>
          <p:cNvSpPr/>
          <p:nvPr/>
        </p:nvSpPr>
        <p:spPr>
          <a:xfrm>
            <a:off x="179512" y="1063999"/>
            <a:ext cx="8833584" cy="584804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65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Cash Flows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476"/>
          <p:cNvSpPr/>
          <p:nvPr/>
        </p:nvSpPr>
        <p:spPr>
          <a:xfrm>
            <a:off x="892431" y="1052738"/>
            <a:ext cx="7359137" cy="587457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5620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Factors Affecting the Property Market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Government Regulations </a:t>
            </a:r>
          </a:p>
          <a:p>
            <a:r>
              <a:rPr lang="en-US" dirty="0" smtClean="0"/>
              <a:t>Interest Rates</a:t>
            </a:r>
          </a:p>
          <a:p>
            <a:r>
              <a:rPr lang="en-US" dirty="0" smtClean="0"/>
              <a:t>Economy </a:t>
            </a:r>
          </a:p>
          <a:p>
            <a:r>
              <a:rPr lang="en-US" dirty="0" smtClean="0"/>
              <a:t>Risk of Bubble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910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634884" y="2967335"/>
            <a:ext cx="1874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HOLD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58"/>
          <p:cNvSpPr/>
          <p:nvPr/>
        </p:nvSpPr>
        <p:spPr>
          <a:xfrm>
            <a:off x="1115616" y="2573464"/>
            <a:ext cx="6791159" cy="16880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954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Trading Day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196752"/>
            <a:ext cx="7992889" cy="1573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12" y="2776378"/>
            <a:ext cx="4550776" cy="40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Trading Day ADR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7543800" cy="9002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78" y="2241054"/>
            <a:ext cx="4824536" cy="4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7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One-year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884"/>
          <p:cNvSpPr/>
          <p:nvPr/>
        </p:nvSpPr>
        <p:spPr>
          <a:xfrm>
            <a:off x="282352" y="1838195"/>
            <a:ext cx="8579295" cy="413718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26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Five-year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891"/>
          <p:cNvSpPr/>
          <p:nvPr/>
        </p:nvSpPr>
        <p:spPr>
          <a:xfrm>
            <a:off x="161763" y="1412776"/>
            <a:ext cx="8820473" cy="49685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83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Ten-year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43806"/>
            <a:ext cx="820891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0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HK vs. ADR (One-year)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8136904" cy="4320480"/>
          </a:xfrm>
        </p:spPr>
      </p:pic>
    </p:spTree>
    <p:extLst>
      <p:ext uri="{BB962C8B-B14F-4D97-AF65-F5344CB8AC3E}">
        <p14:creationId xmlns:p14="http://schemas.microsoft.com/office/powerpoint/2010/main" val="6844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HK vs. ADR (Five-year)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208912" cy="4680520"/>
          </a:xfrm>
        </p:spPr>
      </p:pic>
    </p:spTree>
    <p:extLst>
      <p:ext uri="{BB962C8B-B14F-4D97-AF65-F5344CB8AC3E}">
        <p14:creationId xmlns:p14="http://schemas.microsoft.com/office/powerpoint/2010/main" val="170012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HK vs. ADR </a:t>
            </a:r>
            <a:r>
              <a:rPr lang="en-US" altLang="zh-CN" dirty="0" smtClean="0"/>
              <a:t>(Ten-year</a:t>
            </a:r>
            <a:r>
              <a:rPr lang="en-US" altLang="zh-CN" dirty="0"/>
              <a:t>)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59218"/>
            <a:ext cx="8136904" cy="4034078"/>
          </a:xfrm>
        </p:spPr>
      </p:pic>
    </p:spTree>
    <p:extLst>
      <p:ext uri="{BB962C8B-B14F-4D97-AF65-F5344CB8AC3E}">
        <p14:creationId xmlns:p14="http://schemas.microsoft.com/office/powerpoint/2010/main" val="314776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Regulations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Land Supply Control:</a:t>
            </a:r>
          </a:p>
          <a:p>
            <a:r>
              <a:rPr lang="en-US" dirty="0" smtClean="0"/>
              <a:t>Government controls the supply of new land and the land using planning</a:t>
            </a:r>
          </a:p>
          <a:p>
            <a:r>
              <a:rPr lang="en-US" dirty="0" smtClean="0"/>
              <a:t>Government determines when and how much new land will be put on the market as well as the uses allowed on this land</a:t>
            </a:r>
          </a:p>
          <a:p>
            <a:r>
              <a:rPr lang="en-US" dirty="0" smtClean="0"/>
              <a:t>Government leases land to private developers, land for non-institutional uses is generally leased to the highest bidder at public auction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83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One-Year Performance vs. Hang </a:t>
            </a:r>
            <a:r>
              <a:rPr lang="en-US" dirty="0" err="1" smtClean="0"/>
              <a:t>Seng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8424936" cy="4337554"/>
          </a:xfrm>
        </p:spPr>
      </p:pic>
    </p:spTree>
    <p:extLst>
      <p:ext uri="{BB962C8B-B14F-4D97-AF65-F5344CB8AC3E}">
        <p14:creationId xmlns:p14="http://schemas.microsoft.com/office/powerpoint/2010/main" val="39935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Five-year Performance vs. Hang </a:t>
            </a:r>
            <a:r>
              <a:rPr lang="en-US" dirty="0" err="1" smtClean="0"/>
              <a:t>Seng</a:t>
            </a:r>
            <a:endParaRPr lang="en-C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8208912" cy="4752528"/>
          </a:xfrm>
        </p:spPr>
      </p:pic>
    </p:spTree>
    <p:extLst>
      <p:ext uri="{BB962C8B-B14F-4D97-AF65-F5344CB8AC3E}">
        <p14:creationId xmlns:p14="http://schemas.microsoft.com/office/powerpoint/2010/main" val="159208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Ten-year </a:t>
            </a:r>
            <a:r>
              <a:rPr lang="en-US" altLang="zh-CN" dirty="0"/>
              <a:t>Performance vs. Hang </a:t>
            </a:r>
            <a:r>
              <a:rPr lang="en-US" altLang="zh-CN" dirty="0" err="1"/>
              <a:t>Seng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568952" cy="4752528"/>
          </a:xfrm>
        </p:spPr>
      </p:pic>
    </p:spTree>
    <p:extLst>
      <p:ext uri="{BB962C8B-B14F-4D97-AF65-F5344CB8AC3E}">
        <p14:creationId xmlns:p14="http://schemas.microsoft.com/office/powerpoint/2010/main" val="30433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97" y="2708920"/>
            <a:ext cx="9433033" cy="2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Corporate Profile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5788124" cy="4988025"/>
          </a:xfrm>
        </p:spPr>
        <p:txBody>
          <a:bodyPr/>
          <a:lstStyle/>
          <a:p>
            <a:r>
              <a:rPr lang="en-US" dirty="0" smtClean="0">
                <a:cs typeface="Times New Roman" pitchFamily="18" charset="0"/>
              </a:rPr>
              <a:t>Founded in 1976 by current chairman – Lee, </a:t>
            </a:r>
            <a:r>
              <a:rPr lang="en-US" dirty="0" err="1" smtClean="0">
                <a:cs typeface="Times New Roman" pitchFamily="18" charset="0"/>
              </a:rPr>
              <a:t>Shau</a:t>
            </a:r>
            <a:r>
              <a:rPr lang="en-US" dirty="0" err="1">
                <a:cs typeface="Times New Roman" pitchFamily="18" charset="0"/>
              </a:rPr>
              <a:t>-</a:t>
            </a:r>
            <a:r>
              <a:rPr lang="en-US" dirty="0" err="1" smtClean="0">
                <a:cs typeface="Times New Roman" pitchFamily="18" charset="0"/>
              </a:rPr>
              <a:t>Kee</a:t>
            </a:r>
            <a:endParaRPr lang="en-US" dirty="0" smtClean="0">
              <a:cs typeface="Times New Roman" pitchFamily="18" charset="0"/>
            </a:endParaRPr>
          </a:p>
          <a:p>
            <a:r>
              <a:rPr lang="en-US" dirty="0" smtClean="0">
                <a:cs typeface="Times New Roman" pitchFamily="18" charset="0"/>
              </a:rPr>
              <a:t>Listed in Hong Kong since 1981</a:t>
            </a:r>
          </a:p>
          <a:p>
            <a:r>
              <a:rPr lang="en-US" dirty="0" smtClean="0">
                <a:cs typeface="Times New Roman" pitchFamily="18" charset="0"/>
              </a:rPr>
              <a:t>The 3</a:t>
            </a:r>
            <a:r>
              <a:rPr lang="en-US" baseline="30000" dirty="0" smtClean="0">
                <a:cs typeface="Times New Roman" pitchFamily="18" charset="0"/>
              </a:rPr>
              <a:t>rd</a:t>
            </a:r>
            <a:r>
              <a:rPr lang="en-US" dirty="0" smtClean="0">
                <a:cs typeface="Times New Roman" pitchFamily="18" charset="0"/>
              </a:rPr>
              <a:t> largest real estate developer (market capitalization)</a:t>
            </a:r>
          </a:p>
          <a:p>
            <a:r>
              <a:rPr lang="en-US" dirty="0" smtClean="0">
                <a:cs typeface="Times New Roman" pitchFamily="18" charset="0"/>
              </a:rPr>
              <a:t>Business mostly in Hong Kong and Mainland China</a:t>
            </a:r>
            <a:endParaRPr lang="en-CA" dirty="0">
              <a:cs typeface="Times New Roman" pitchFamily="18" charset="0"/>
            </a:endParaRPr>
          </a:p>
        </p:txBody>
      </p:sp>
      <p:sp>
        <p:nvSpPr>
          <p:cNvPr id="4" name="Shape 921"/>
          <p:cNvSpPr/>
          <p:nvPr/>
        </p:nvSpPr>
        <p:spPr>
          <a:xfrm>
            <a:off x="7347450" y="1164072"/>
            <a:ext cx="1803098" cy="569392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5" name="Shape 919"/>
          <p:cNvSpPr/>
          <p:nvPr/>
        </p:nvSpPr>
        <p:spPr>
          <a:xfrm>
            <a:off x="1475656" y="4738668"/>
            <a:ext cx="3238252" cy="212895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6" name="Shape 920"/>
          <p:cNvSpPr/>
          <p:nvPr/>
        </p:nvSpPr>
        <p:spPr>
          <a:xfrm>
            <a:off x="5118496" y="4738668"/>
            <a:ext cx="1969479" cy="212895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9684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Business Segments</a:t>
            </a:r>
            <a:endParaRPr lang="zh-CN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00100" y="1412875"/>
          <a:ext cx="2187724" cy="498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Object 37"/>
          <p:cNvGraphicFramePr>
            <a:graphicFrameLocks noChangeAspect="1"/>
          </p:cNvGraphicFramePr>
          <p:nvPr>
            <p:extLst/>
          </p:nvPr>
        </p:nvGraphicFramePr>
        <p:xfrm>
          <a:off x="3347864" y="1268760"/>
          <a:ext cx="5361632" cy="5315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9601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Corporate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hape 947"/>
          <p:cNvSpPr/>
          <p:nvPr/>
        </p:nvSpPr>
        <p:spPr>
          <a:xfrm>
            <a:off x="971600" y="1052738"/>
            <a:ext cx="7200800" cy="51427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-3184" y="6105847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ct val="25000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</a:t>
            </a:r>
            <a:endParaRPr lang="en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r>
              <a:rPr lang="en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Subsidiaries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buSzPct val="25000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CA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6195490"/>
            <a:ext cx="4317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ct val="25000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Hang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Yick Properties Management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Limited,</a:t>
            </a:r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Born Real Estate Management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Limited,</a:t>
            </a:r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6195490"/>
            <a:ext cx="3471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ct val="25000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GoodWill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Management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Limited,</a:t>
            </a:r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Megastrength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Security Services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28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hape 955"/>
          <p:cNvSpPr/>
          <p:nvPr/>
        </p:nvSpPr>
        <p:spPr>
          <a:xfrm>
            <a:off x="423727" y="1412776"/>
            <a:ext cx="8296545" cy="506422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264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in Hong Kong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00100" y="1412875"/>
          <a:ext cx="7543800" cy="498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62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Low-risk Approach to Land-banking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Arial Unicode MS" pitchFamily="34" charset="-122"/>
                <a:cs typeface="Calibri" pitchFamily="34" charset="0"/>
              </a:rPr>
              <a:t>The total land bank in Hong Kong amounts to approximately 21.2 million </a:t>
            </a:r>
            <a:r>
              <a:rPr lang="en-US" altLang="zh-CN" dirty="0" err="1">
                <a:ea typeface="Arial Unicode MS" pitchFamily="34" charset="-122"/>
                <a:cs typeface="Calibri" pitchFamily="34" charset="0"/>
              </a:rPr>
              <a:t>sq.ft</a:t>
            </a:r>
            <a:r>
              <a:rPr lang="en-US" altLang="zh-CN" dirty="0">
                <a:ea typeface="Arial Unicode MS" pitchFamily="34" charset="-122"/>
                <a:cs typeface="Calibri" pitchFamily="34" charset="0"/>
              </a:rPr>
              <a:t>. in total attributable gross floor area as of 30 June 2011.</a:t>
            </a:r>
          </a:p>
          <a:p>
            <a:endParaRPr lang="en-US" altLang="zh-CN" dirty="0">
              <a:ea typeface="Arial Unicode MS" pitchFamily="34" charset="-122"/>
              <a:cs typeface="Calibri" pitchFamily="34" charset="0"/>
            </a:endParaRPr>
          </a:p>
          <a:p>
            <a:r>
              <a:rPr lang="en-US" altLang="zh-CN" dirty="0" smtClean="0">
                <a:ea typeface="Arial Unicode MS" pitchFamily="34" charset="-122"/>
                <a:cs typeface="Calibri" pitchFamily="34" charset="0"/>
              </a:rPr>
              <a:t>Held </a:t>
            </a:r>
            <a:r>
              <a:rPr lang="en-US" altLang="zh-CN" dirty="0">
                <a:ea typeface="Arial Unicode MS" pitchFamily="34" charset="-122"/>
                <a:cs typeface="Calibri" pitchFamily="34" charset="0"/>
              </a:rPr>
              <a:t>around 41.4 million </a:t>
            </a:r>
            <a:r>
              <a:rPr lang="en-US" altLang="zh-CN" dirty="0" err="1">
                <a:ea typeface="Arial Unicode MS" pitchFamily="34" charset="-122"/>
                <a:cs typeface="Calibri" pitchFamily="34" charset="0"/>
              </a:rPr>
              <a:t>sq.ft</a:t>
            </a:r>
            <a:r>
              <a:rPr lang="en-US" altLang="zh-CN" dirty="0">
                <a:ea typeface="Arial Unicode MS" pitchFamily="34" charset="-122"/>
                <a:cs typeface="Calibri" pitchFamily="34" charset="0"/>
              </a:rPr>
              <a:t>. of agricultural land </a:t>
            </a:r>
            <a:r>
              <a:rPr lang="en-US" altLang="zh-CN" dirty="0" smtClean="0">
                <a:ea typeface="Arial Unicode MS" pitchFamily="34" charset="-122"/>
                <a:cs typeface="Calibri" pitchFamily="34" charset="0"/>
              </a:rPr>
              <a:t>as </a:t>
            </a:r>
            <a:r>
              <a:rPr lang="en-US" altLang="zh-CN" dirty="0">
                <a:ea typeface="Arial Unicode MS" pitchFamily="34" charset="-122"/>
                <a:cs typeface="Calibri" pitchFamily="34" charset="0"/>
              </a:rPr>
              <a:t>of 30 June </a:t>
            </a:r>
            <a:r>
              <a:rPr lang="en-US" altLang="zh-CN" dirty="0" smtClean="0">
                <a:ea typeface="Arial Unicode MS" pitchFamily="34" charset="-122"/>
                <a:cs typeface="Calibri" pitchFamily="34" charset="0"/>
              </a:rPr>
              <a:t>2011</a:t>
            </a:r>
            <a:r>
              <a:rPr lang="en-US" altLang="zh-CN" dirty="0">
                <a:ea typeface="Arial Unicode MS" pitchFamily="34" charset="-122"/>
                <a:cs typeface="Calibri" pitchFamily="34" charset="0"/>
              </a:rPr>
              <a:t> </a:t>
            </a:r>
            <a:r>
              <a:rPr lang="en-US" altLang="zh-CN" dirty="0" smtClean="0">
                <a:ea typeface="Arial Unicode MS" pitchFamily="34" charset="-122"/>
                <a:cs typeface="Calibri" pitchFamily="34" charset="0"/>
              </a:rPr>
              <a:t>(</a:t>
            </a:r>
            <a:r>
              <a:rPr lang="en-US" altLang="zh-CN" dirty="0" smtClean="0">
                <a:cs typeface="Calibri" pitchFamily="34" charset="0"/>
              </a:rPr>
              <a:t>largest </a:t>
            </a:r>
            <a:r>
              <a:rPr lang="en-US" altLang="zh-CN" dirty="0">
                <a:cs typeface="Calibri" pitchFamily="34" charset="0"/>
              </a:rPr>
              <a:t>agricultural land bank among all property developers in Hong Kong </a:t>
            </a:r>
            <a:r>
              <a:rPr lang="en-US" altLang="zh-CN" dirty="0" smtClean="0">
                <a:cs typeface="Calibri" pitchFamily="34" charset="0"/>
              </a:rPr>
              <a:t>)</a:t>
            </a:r>
            <a:endParaRPr lang="zh-CN" altLang="en-US" dirty="0">
              <a:ea typeface="Arial Unicode MS" pitchFamily="34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1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</a:t>
            </a:r>
            <a:r>
              <a:rPr lang="en-US" dirty="0" smtClean="0"/>
              <a:t>Regulations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7"/>
            <a:ext cx="8236396" cy="29523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Public Housing:</a:t>
            </a:r>
          </a:p>
          <a:p>
            <a:r>
              <a:rPr lang="en-US" dirty="0" smtClean="0"/>
              <a:t>A low-cost housing scheme was introduced in 1961</a:t>
            </a:r>
          </a:p>
          <a:p>
            <a:r>
              <a:rPr lang="en-US" dirty="0" smtClean="0"/>
              <a:t>Government provides affordable housing for low-income residents</a:t>
            </a:r>
          </a:p>
          <a:p>
            <a:r>
              <a:rPr lang="en-US" dirty="0" smtClean="0"/>
              <a:t>Rents and prices are significantly lower than private housing</a:t>
            </a:r>
            <a:endParaRPr lang="en-CA" dirty="0" smtClean="0"/>
          </a:p>
          <a:p>
            <a:r>
              <a:rPr lang="en-US" smtClean="0"/>
              <a:t>Half </a:t>
            </a:r>
            <a:r>
              <a:rPr lang="en-US" dirty="0" smtClean="0"/>
              <a:t>of population live in all sorts of public</a:t>
            </a:r>
          </a:p>
        </p:txBody>
      </p:sp>
      <p:pic>
        <p:nvPicPr>
          <p:cNvPr id="4" name="Picture 4" descr="http://images.epochhk.com/20130305/a6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3823"/>
            <a:ext cx="3419872" cy="256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1803.img.pp.sohu.com.cn/images/2009/12/21/8/24/1265ee3de8dg2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29911"/>
            <a:ext cx="3568026" cy="262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2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Low-risk Approach to Land-banking (</a:t>
            </a:r>
            <a:r>
              <a:rPr lang="en-US" altLang="zh-CN" dirty="0" err="1"/>
              <a:t>Con’t</a:t>
            </a:r>
            <a:r>
              <a:rPr lang="en-US" altLang="zh-CN" dirty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009"/>
          <p:cNvSpPr/>
          <p:nvPr/>
        </p:nvSpPr>
        <p:spPr>
          <a:xfrm>
            <a:off x="125760" y="1384300"/>
            <a:ext cx="8892480" cy="51845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49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Low-risk Approach to </a:t>
            </a:r>
            <a:r>
              <a:rPr lang="en-US" dirty="0" smtClean="0"/>
              <a:t>Land-banking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016"/>
          <p:cNvSpPr/>
          <p:nvPr/>
        </p:nvSpPr>
        <p:spPr>
          <a:xfrm>
            <a:off x="766272" y="1600200"/>
            <a:ext cx="7611453" cy="4876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796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Property Development</a:t>
            </a:r>
            <a:br>
              <a:rPr lang="en-US" dirty="0" smtClean="0"/>
            </a:br>
            <a:r>
              <a:rPr lang="en-US" dirty="0" smtClean="0"/>
              <a:t>(Asset Turnover Focused)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023"/>
          <p:cNvSpPr/>
          <p:nvPr/>
        </p:nvSpPr>
        <p:spPr>
          <a:xfrm>
            <a:off x="539552" y="2132856"/>
            <a:ext cx="8064896" cy="26979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79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Property Development</a:t>
            </a:r>
            <a:br>
              <a:rPr lang="en-US" dirty="0"/>
            </a:br>
            <a:r>
              <a:rPr lang="en-US" dirty="0"/>
              <a:t>(Asset Turnover Focused</a:t>
            </a:r>
            <a:r>
              <a:rPr lang="en-US" dirty="0" smtClean="0"/>
              <a:t>)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029"/>
          <p:cNvSpPr/>
          <p:nvPr/>
        </p:nvSpPr>
        <p:spPr>
          <a:xfrm>
            <a:off x="476761" y="1659169"/>
            <a:ext cx="8190477" cy="44952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304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052" y="99222"/>
            <a:ext cx="7948364" cy="9535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 Map of New Projects Pending Sale/ Pre-sale in HK for 2H 2012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035"/>
          <p:cNvSpPr/>
          <p:nvPr/>
        </p:nvSpPr>
        <p:spPr>
          <a:xfrm>
            <a:off x="323528" y="1382564"/>
            <a:ext cx="8502592" cy="513364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22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Property Development</a:t>
            </a:r>
            <a:br>
              <a:rPr lang="en-US" dirty="0"/>
            </a:br>
            <a:r>
              <a:rPr lang="en-US" dirty="0"/>
              <a:t>(Asset Turnover Focused</a:t>
            </a:r>
            <a:r>
              <a:rPr lang="en-US" dirty="0" smtClean="0"/>
              <a:t>)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041"/>
          <p:cNvSpPr/>
          <p:nvPr/>
        </p:nvSpPr>
        <p:spPr>
          <a:xfrm>
            <a:off x="500570" y="1667171"/>
            <a:ext cx="8142858" cy="474285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130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Property Investment (Rising Rental)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Completed investment property portfolio as at June 30, 2012</a:t>
            </a:r>
          </a:p>
          <a:p>
            <a:pPr lvl="1"/>
            <a:r>
              <a:rPr lang="en-US" dirty="0" smtClean="0"/>
              <a:t>Hong Kong: ~9.1 million sq.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(end of 2011: ~9.2 million sq. </a:t>
            </a:r>
            <a:r>
              <a:rPr lang="en-US" dirty="0" err="1" smtClean="0"/>
              <a:t>ft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Certain non-core investment properties, including the entire building at 579 Nathan Road in </a:t>
            </a:r>
            <a:r>
              <a:rPr lang="en-US" dirty="0" err="1" smtClean="0"/>
              <a:t>Mong</a:t>
            </a:r>
            <a:r>
              <a:rPr lang="en-US" dirty="0" smtClean="0"/>
              <a:t> </a:t>
            </a:r>
            <a:r>
              <a:rPr lang="en-US" dirty="0" err="1" smtClean="0"/>
              <a:t>Kok</a:t>
            </a:r>
            <a:r>
              <a:rPr lang="en-US" dirty="0" smtClean="0"/>
              <a:t>, Hong Kong, were sold</a:t>
            </a:r>
          </a:p>
          <a:p>
            <a:r>
              <a:rPr lang="en-US" dirty="0" smtClean="0"/>
              <a:t>Strong leasing demand in Hong Kong</a:t>
            </a:r>
          </a:p>
          <a:p>
            <a:pPr lvl="1"/>
            <a:r>
              <a:rPr lang="en-US" dirty="0" smtClean="0"/>
              <a:t>Average occupancy rate of major investment properties in Hong Kong as at June 30, 2012: ~97% </a:t>
            </a:r>
            <a:br>
              <a:rPr lang="en-US" dirty="0" smtClean="0"/>
            </a:br>
            <a:r>
              <a:rPr lang="en-US" dirty="0" smtClean="0"/>
              <a:t>(end of 2011: ~97%)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920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in Mainland China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00100" y="1412875"/>
          <a:ext cx="7543800" cy="498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35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Low-risk Approach to Land-banking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hape 1072"/>
          <p:cNvSpPr/>
          <p:nvPr/>
        </p:nvSpPr>
        <p:spPr>
          <a:xfrm>
            <a:off x="107504" y="1570235"/>
            <a:ext cx="5250958" cy="484401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6" name="Shape 1073"/>
          <p:cNvSpPr/>
          <p:nvPr/>
        </p:nvSpPr>
        <p:spPr>
          <a:xfrm>
            <a:off x="5652120" y="1570235"/>
            <a:ext cx="3038095" cy="499047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299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Low-risk Approach to </a:t>
            </a:r>
            <a:r>
              <a:rPr lang="en-US" dirty="0" smtClean="0"/>
              <a:t>Land-banking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079"/>
          <p:cNvSpPr/>
          <p:nvPr/>
        </p:nvSpPr>
        <p:spPr>
          <a:xfrm>
            <a:off x="457200" y="2411759"/>
            <a:ext cx="8229599" cy="299005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1406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Regulations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7543800" cy="54452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New policies on October 26, 2012:</a:t>
            </a:r>
          </a:p>
          <a:p>
            <a:r>
              <a:rPr lang="en-US" u="sng" dirty="0" smtClean="0"/>
              <a:t>Buyer’s Stamp Duty</a:t>
            </a:r>
            <a:r>
              <a:rPr lang="en-US" dirty="0" smtClean="0"/>
              <a:t> (BSD)</a:t>
            </a:r>
          </a:p>
          <a:p>
            <a:pPr lvl="1"/>
            <a:r>
              <a:rPr lang="en-US" dirty="0" smtClean="0"/>
              <a:t>Extra 15% tax on properties purchases made by foreign investors</a:t>
            </a:r>
          </a:p>
          <a:p>
            <a:r>
              <a:rPr lang="en-US" u="sng" dirty="0" smtClean="0"/>
              <a:t>Special Transaction Tax</a:t>
            </a:r>
          </a:p>
          <a:p>
            <a:pPr lvl="1"/>
            <a:r>
              <a:rPr lang="en-US" dirty="0" smtClean="0"/>
              <a:t>20% on properties sold within 3 years of their purchase, extended from 2 years previously </a:t>
            </a:r>
            <a:endParaRPr lang="en-US" dirty="0"/>
          </a:p>
          <a:p>
            <a:r>
              <a:rPr lang="en-US" dirty="0" smtClean="0"/>
              <a:t>Aimed to curbing speculation in an overheating market</a:t>
            </a:r>
          </a:p>
          <a:p>
            <a:endParaRPr lang="en-US" dirty="0"/>
          </a:p>
          <a:p>
            <a:pPr lvl="0"/>
            <a:r>
              <a:rPr lang="en-CA" dirty="0" smtClean="0"/>
              <a:t>Residential </a:t>
            </a:r>
            <a:r>
              <a:rPr lang="en-CA" dirty="0"/>
              <a:t>property </a:t>
            </a:r>
            <a:r>
              <a:rPr lang="en-CA" dirty="0" smtClean="0"/>
              <a:t>transactions in the following weekend: 43% </a:t>
            </a:r>
            <a:r>
              <a:rPr lang="en-US" dirty="0" smtClean="0"/>
              <a:t>↓</a:t>
            </a:r>
          </a:p>
          <a:p>
            <a:endParaRPr lang="en-US" dirty="0" smtClean="0"/>
          </a:p>
          <a:p>
            <a:r>
              <a:rPr lang="en-CA" dirty="0"/>
              <a:t>Cheung Kong Ltd: </a:t>
            </a:r>
            <a:r>
              <a:rPr lang="en-US" dirty="0"/>
              <a:t>4.7</a:t>
            </a:r>
            <a:r>
              <a:rPr lang="en-US" dirty="0" smtClean="0"/>
              <a:t>% ↓</a:t>
            </a:r>
          </a:p>
          <a:p>
            <a:pPr lvl="0"/>
            <a:r>
              <a:rPr lang="en-US" dirty="0"/>
              <a:t>Henderson Land </a:t>
            </a:r>
            <a:r>
              <a:rPr lang="en-US" dirty="0" smtClean="0"/>
              <a:t>Development: 6.4</a:t>
            </a:r>
            <a:r>
              <a:rPr lang="en-US" dirty="0"/>
              <a:t>% </a:t>
            </a:r>
            <a:r>
              <a:rPr lang="en-US" dirty="0" smtClean="0"/>
              <a:t>↓</a:t>
            </a:r>
            <a:endParaRPr lang="en-US" dirty="0"/>
          </a:p>
          <a:p>
            <a:pPr lvl="0"/>
            <a:r>
              <a:rPr lang="en-US" dirty="0"/>
              <a:t>Sun Hung Kai </a:t>
            </a:r>
            <a:r>
              <a:rPr lang="en-US" dirty="0" smtClean="0"/>
              <a:t>Properties: 5.1</a:t>
            </a:r>
            <a:r>
              <a:rPr lang="en-US" dirty="0"/>
              <a:t>% ↓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0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Property Development</a:t>
            </a:r>
            <a:br>
              <a:rPr lang="en-US" dirty="0" smtClean="0"/>
            </a:br>
            <a:r>
              <a:rPr lang="en-US" dirty="0" smtClean="0"/>
              <a:t>(Asset Turnover Focused)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hape 1085"/>
          <p:cNvSpPr/>
          <p:nvPr/>
        </p:nvSpPr>
        <p:spPr>
          <a:xfrm>
            <a:off x="539552" y="1268760"/>
            <a:ext cx="8208910" cy="547260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5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Property Investment (Rising Rental)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085"/>
          <p:cNvSpPr/>
          <p:nvPr/>
        </p:nvSpPr>
        <p:spPr>
          <a:xfrm>
            <a:off x="914400" y="1600200"/>
            <a:ext cx="7315198" cy="4876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253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Property Investment (Rising Rental</a:t>
            </a:r>
            <a:r>
              <a:rPr lang="en-US" dirty="0" smtClean="0"/>
              <a:t>)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8164388" cy="4988025"/>
          </a:xfrm>
        </p:spPr>
        <p:txBody>
          <a:bodyPr/>
          <a:lstStyle/>
          <a:p>
            <a:r>
              <a:rPr lang="en-US" dirty="0" smtClean="0"/>
              <a:t>Completed investment property portfolio as at June 30, 2012</a:t>
            </a:r>
          </a:p>
          <a:p>
            <a:pPr lvl="1"/>
            <a:r>
              <a:rPr lang="en-US" dirty="0" smtClean="0"/>
              <a:t>Mainland China: ~6.9 million sq. </a:t>
            </a:r>
            <a:r>
              <a:rPr lang="en-US" dirty="0" err="1" smtClean="0"/>
              <a:t>ft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(end of 2011: ~6.5 million sq. </a:t>
            </a:r>
            <a:r>
              <a:rPr lang="en-US" dirty="0" err="1" smtClean="0"/>
              <a:t>ft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Certain non-core investment properties, including the entire building at 579 Nathan Road in </a:t>
            </a:r>
            <a:r>
              <a:rPr lang="en-US" dirty="0" err="1" smtClean="0"/>
              <a:t>Mong</a:t>
            </a:r>
            <a:r>
              <a:rPr lang="en-US" dirty="0" smtClean="0"/>
              <a:t> </a:t>
            </a:r>
            <a:r>
              <a:rPr lang="en-US" dirty="0" err="1" smtClean="0"/>
              <a:t>Kok</a:t>
            </a:r>
            <a:r>
              <a:rPr lang="en-US" dirty="0" smtClean="0"/>
              <a:t>, were sold</a:t>
            </a:r>
          </a:p>
          <a:p>
            <a:r>
              <a:rPr lang="en-US" dirty="0" smtClean="0"/>
              <a:t>Increased rental income from mainland China driven by</a:t>
            </a:r>
          </a:p>
          <a:p>
            <a:pPr lvl="1"/>
            <a:r>
              <a:rPr lang="en-US" dirty="0" smtClean="0"/>
              <a:t>Higher rental income contribution from newly completed properties</a:t>
            </a:r>
            <a:endParaRPr lang="en-CA" dirty="0"/>
          </a:p>
        </p:txBody>
      </p:sp>
      <p:sp>
        <p:nvSpPr>
          <p:cNvPr id="5" name="Shape 1092"/>
          <p:cNvSpPr/>
          <p:nvPr/>
        </p:nvSpPr>
        <p:spPr>
          <a:xfrm>
            <a:off x="1115616" y="5320948"/>
            <a:ext cx="7333334" cy="154285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3598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in Vancouver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Henderson Development (Canada) </a:t>
            </a:r>
            <a:r>
              <a:rPr lang="en-US" sz="2400" dirty="0" smtClean="0"/>
              <a:t>Ltd. </a:t>
            </a:r>
          </a:p>
          <a:p>
            <a:pPr marL="0" indent="0">
              <a:buNone/>
            </a:pPr>
            <a:r>
              <a:rPr lang="en-US" sz="2400" dirty="0" smtClean="0"/>
              <a:t>founded in 1990</a:t>
            </a:r>
          </a:p>
          <a:p>
            <a:endParaRPr lang="en-US" dirty="0"/>
          </a:p>
          <a:p>
            <a:r>
              <a:rPr lang="en-US" dirty="0" smtClean="0"/>
              <a:t>Commercial Projects</a:t>
            </a:r>
          </a:p>
          <a:p>
            <a:pPr lvl="2">
              <a:buFont typeface="Wingdings" charset="2"/>
              <a:buChar char="²"/>
            </a:pPr>
            <a:r>
              <a:rPr lang="en-US" dirty="0" smtClean="0"/>
              <a:t>International Village Mall (Downtown Vancouver)</a:t>
            </a:r>
          </a:p>
          <a:p>
            <a:pPr lvl="2">
              <a:buFont typeface="Wingdings" charset="2"/>
              <a:buChar char="²"/>
            </a:pPr>
            <a:r>
              <a:rPr lang="en-US" dirty="0" smtClean="0"/>
              <a:t>Paris Square (Downtown Vancouver)</a:t>
            </a:r>
          </a:p>
          <a:p>
            <a:pPr lvl="2">
              <a:buFont typeface="Wingdings" charset="2"/>
              <a:buChar char="²"/>
            </a:pPr>
            <a:r>
              <a:rPr lang="en-US" dirty="0" smtClean="0"/>
              <a:t>Henderson Place Mall (Coquitlam)</a:t>
            </a:r>
          </a:p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 smtClean="0"/>
              <a:t>Residential Projects</a:t>
            </a:r>
          </a:p>
          <a:p>
            <a:pPr lvl="2">
              <a:buFont typeface="Wingdings" charset="2"/>
              <a:buChar char="²"/>
            </a:pPr>
            <a:r>
              <a:rPr lang="en-US" dirty="0" err="1" smtClean="0"/>
              <a:t>Espana</a:t>
            </a:r>
            <a:r>
              <a:rPr lang="en-US" dirty="0" smtClean="0"/>
              <a:t> (Vancouver)</a:t>
            </a:r>
          </a:p>
          <a:p>
            <a:pPr lvl="2">
              <a:buFont typeface="Wingdings" charset="2"/>
              <a:buChar char="²"/>
            </a:pPr>
            <a:r>
              <a:rPr lang="en-US" dirty="0" smtClean="0"/>
              <a:t>Obelisk (Coquitlam)</a:t>
            </a:r>
          </a:p>
          <a:p>
            <a:pPr lvl="2">
              <a:buFont typeface="Wingdings" charset="2"/>
              <a:buChar char="²"/>
            </a:pPr>
            <a:r>
              <a:rPr lang="en-US" dirty="0" smtClean="0"/>
              <a:t>Firenze (Vancouver)</a:t>
            </a:r>
          </a:p>
          <a:p>
            <a:pPr lvl="2">
              <a:buFont typeface="Wingdings" charset="2"/>
              <a:buChar char="²"/>
            </a:pPr>
            <a:r>
              <a:rPr lang="en-US" dirty="0" smtClean="0"/>
              <a:t>Guilford Park Place (Surrey)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68760"/>
            <a:ext cx="2466975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116610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96446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4" name="Picture 2" descr="http://www.tchadmanagementservices.com/Management-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01" y="1400065"/>
            <a:ext cx="715789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9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Board of Directors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12 executive directors</a:t>
            </a:r>
          </a:p>
          <a:p>
            <a:pPr lvl="1"/>
            <a:r>
              <a:rPr lang="en-US" dirty="0" smtClean="0"/>
              <a:t>5 of the 12 are family members</a:t>
            </a:r>
          </a:p>
          <a:p>
            <a:r>
              <a:rPr lang="en-US" dirty="0" smtClean="0"/>
              <a:t>5 non-executive directors</a:t>
            </a:r>
          </a:p>
          <a:p>
            <a:pPr lvl="1"/>
            <a:r>
              <a:rPr lang="en-US" dirty="0" smtClean="0"/>
              <a:t>1 of the 5 is family member</a:t>
            </a:r>
          </a:p>
          <a:p>
            <a:r>
              <a:rPr lang="en-US" dirty="0" smtClean="0"/>
              <a:t>3 independent non-executive directors</a:t>
            </a:r>
          </a:p>
          <a:p>
            <a:r>
              <a:rPr lang="en-US" dirty="0" smtClean="0"/>
              <a:t>10 senior managers</a:t>
            </a:r>
          </a:p>
        </p:txBody>
      </p:sp>
    </p:spTree>
    <p:extLst>
      <p:ext uri="{BB962C8B-B14F-4D97-AF65-F5344CB8AC3E}">
        <p14:creationId xmlns:p14="http://schemas.microsoft.com/office/powerpoint/2010/main" val="11654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Lee, </a:t>
            </a:r>
            <a:r>
              <a:rPr lang="en-US" dirty="0" err="1" smtClean="0"/>
              <a:t>Shau-Kee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5500092" cy="49880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Founder of the company</a:t>
            </a:r>
          </a:p>
          <a:p>
            <a:r>
              <a:rPr lang="en-US" altLang="zh-CN" dirty="0" smtClean="0"/>
              <a:t>Chairman </a:t>
            </a:r>
            <a:r>
              <a:rPr lang="en-US" altLang="zh-CN" dirty="0"/>
              <a:t>and Managing Director of the Group since </a:t>
            </a:r>
            <a:r>
              <a:rPr lang="en-US" altLang="zh-CN" dirty="0" smtClean="0"/>
              <a:t>1976</a:t>
            </a:r>
            <a:endParaRPr lang="en-US" dirty="0" smtClean="0"/>
          </a:p>
          <a:p>
            <a:r>
              <a:rPr lang="en-US" dirty="0" smtClean="0"/>
              <a:t>Vice Chairman of Sun Hung Kai Properties Limited</a:t>
            </a:r>
          </a:p>
          <a:p>
            <a:r>
              <a:rPr lang="en-US" altLang="zh-CN" dirty="0"/>
              <a:t>Chairman and Managing Director of Henderson Investment Limited</a:t>
            </a:r>
            <a:r>
              <a:rPr lang="en-US" altLang="zh-CN" dirty="0" smtClean="0"/>
              <a:t>,</a:t>
            </a:r>
          </a:p>
          <a:p>
            <a:r>
              <a:rPr lang="en-US" altLang="zh-CN" dirty="0" smtClean="0"/>
              <a:t>Chairman </a:t>
            </a:r>
            <a:r>
              <a:rPr lang="en-US" altLang="zh-CN" dirty="0"/>
              <a:t>of The Hong Kong &amp; China Gas Company Limited and Miramar Hotel and Investment Company, </a:t>
            </a:r>
            <a:r>
              <a:rPr lang="en-US" altLang="zh-CN" dirty="0" smtClean="0"/>
              <a:t>Limited</a:t>
            </a:r>
          </a:p>
          <a:p>
            <a:r>
              <a:rPr lang="en-US" dirty="0" smtClean="0"/>
              <a:t>The 2</a:t>
            </a:r>
            <a:r>
              <a:rPr lang="en-US" baseline="30000" dirty="0" smtClean="0"/>
              <a:t>nd</a:t>
            </a:r>
            <a:r>
              <a:rPr lang="en-US" dirty="0" smtClean="0"/>
              <a:t> richest person in Hong Kong (US$17 billion in 2012)</a:t>
            </a:r>
          </a:p>
        </p:txBody>
      </p:sp>
      <p:pic>
        <p:nvPicPr>
          <p:cNvPr id="1026" name="Picture 2" descr="Dr. the Hon. LEE Shau K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17" y="2492896"/>
            <a:ext cx="203835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8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Peter Lee </a:t>
            </a:r>
            <a:r>
              <a:rPr lang="en-US" dirty="0" err="1" smtClean="0"/>
              <a:t>Ka</a:t>
            </a:r>
            <a:r>
              <a:rPr lang="en-US" dirty="0" smtClean="0"/>
              <a:t> Kit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5932140" cy="4988025"/>
          </a:xfrm>
        </p:spPr>
        <p:txBody>
          <a:bodyPr/>
          <a:lstStyle/>
          <a:p>
            <a:r>
              <a:rPr lang="en-US" dirty="0" smtClean="0"/>
              <a:t>Elder son of Lee, </a:t>
            </a:r>
            <a:r>
              <a:rPr lang="en-US" dirty="0" err="1" smtClean="0"/>
              <a:t>Shau-Kee</a:t>
            </a:r>
            <a:endParaRPr lang="en-US" dirty="0" smtClean="0"/>
          </a:p>
          <a:p>
            <a:r>
              <a:rPr lang="en-US" dirty="0" smtClean="0"/>
              <a:t>Educated in the United Kingdom</a:t>
            </a:r>
          </a:p>
          <a:p>
            <a:r>
              <a:rPr lang="en-US" dirty="0" smtClean="0"/>
              <a:t>Executive Director since 1985 and Vice Chairman since1993</a:t>
            </a:r>
          </a:p>
          <a:p>
            <a:r>
              <a:rPr lang="en-US" dirty="0" smtClean="0"/>
              <a:t>Primarily responsible for the China business</a:t>
            </a:r>
          </a:p>
          <a:p>
            <a:r>
              <a:rPr lang="en-US" dirty="0" smtClean="0"/>
              <a:t>Vice Chairman of Henderson Investment Limited</a:t>
            </a:r>
          </a:p>
          <a:p>
            <a:r>
              <a:rPr lang="en-US" dirty="0" smtClean="0"/>
              <a:t>Director of the Hong Kong and China Gas Company Limited</a:t>
            </a:r>
          </a:p>
        </p:txBody>
      </p:sp>
      <p:pic>
        <p:nvPicPr>
          <p:cNvPr id="16386" name="Picture 2" descr="http://hk.apple.nextmedia.com/images/apple-photos/apple/20100928/small/28ec1p9n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1"/>
          <a:stretch/>
        </p:blipFill>
        <p:spPr bwMode="auto">
          <a:xfrm>
            <a:off x="6444208" y="3358566"/>
            <a:ext cx="2699792" cy="340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Martin Lee </a:t>
            </a:r>
            <a:r>
              <a:rPr lang="en-US" dirty="0" err="1" smtClean="0"/>
              <a:t>Ka</a:t>
            </a:r>
            <a:r>
              <a:rPr lang="en-US" dirty="0" smtClean="0"/>
              <a:t> </a:t>
            </a:r>
            <a:r>
              <a:rPr lang="en-US" dirty="0" err="1" smtClean="0"/>
              <a:t>Shing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5572100" cy="4988025"/>
          </a:xfrm>
        </p:spPr>
        <p:txBody>
          <a:bodyPr/>
          <a:lstStyle/>
          <a:p>
            <a:r>
              <a:rPr lang="en-US" dirty="0" smtClean="0"/>
              <a:t>Younger son of Lee, </a:t>
            </a:r>
            <a:r>
              <a:rPr lang="en-US" dirty="0" err="1" smtClean="0"/>
              <a:t>Shau-Kee</a:t>
            </a:r>
            <a:endParaRPr lang="en-US" dirty="0" smtClean="0"/>
          </a:p>
          <a:p>
            <a:r>
              <a:rPr lang="en-US" dirty="0" smtClean="0"/>
              <a:t>Educated in Canada</a:t>
            </a:r>
          </a:p>
          <a:p>
            <a:r>
              <a:rPr lang="en-US" dirty="0" smtClean="0"/>
              <a:t>Executive Director since 1993 and Vice Chairman since 2005</a:t>
            </a:r>
          </a:p>
          <a:p>
            <a:r>
              <a:rPr lang="en-US" dirty="0" smtClean="0"/>
              <a:t>Vice Chairman of Henderson Investment Limited </a:t>
            </a:r>
          </a:p>
          <a:p>
            <a:r>
              <a:rPr lang="en-US" dirty="0" smtClean="0"/>
              <a:t>Managing Director of Miramar Hotel and Investment Company</a:t>
            </a:r>
          </a:p>
          <a:p>
            <a:r>
              <a:rPr lang="en-US" dirty="0" smtClean="0"/>
              <a:t>Director of the Hong Kong and China Gas Company</a:t>
            </a:r>
            <a:endParaRPr lang="en-CA" dirty="0"/>
          </a:p>
        </p:txBody>
      </p:sp>
      <p:pic>
        <p:nvPicPr>
          <p:cNvPr id="17410" name="Picture 2" descr="http://data.yule.sohu.com/star/pic/star/22/22658/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92" y="3257549"/>
            <a:ext cx="2933700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05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Ning</a:t>
            </a:r>
            <a:r>
              <a:rPr lang="en-US" dirty="0" smtClean="0"/>
              <a:t> Li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5644108" cy="4988025"/>
          </a:xfrm>
        </p:spPr>
        <p:txBody>
          <a:bodyPr/>
          <a:lstStyle/>
          <a:p>
            <a:r>
              <a:rPr lang="en-US" dirty="0" smtClean="0"/>
              <a:t>Son-in-law of Lee, </a:t>
            </a:r>
            <a:r>
              <a:rPr lang="en-US" dirty="0" err="1" smtClean="0"/>
              <a:t>Shau-Kee</a:t>
            </a:r>
            <a:endParaRPr lang="en-US" dirty="0" smtClean="0"/>
          </a:p>
          <a:p>
            <a:r>
              <a:rPr lang="en-US" dirty="0" smtClean="0"/>
              <a:t>Educated in the United States</a:t>
            </a:r>
          </a:p>
          <a:p>
            <a:r>
              <a:rPr lang="en-US" dirty="0" smtClean="0"/>
              <a:t>Executive Director since 1992</a:t>
            </a:r>
          </a:p>
          <a:p>
            <a:r>
              <a:rPr lang="en-US" dirty="0" smtClean="0"/>
              <a:t>Executive Director of Henderson Investment</a:t>
            </a:r>
          </a:p>
          <a:p>
            <a:r>
              <a:rPr lang="en-US" dirty="0" smtClean="0"/>
              <a:t>Director of Hong Kong Ferry (Holdings) Company Limited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2052" name="Picture 4" descr="http://img.eastweek.com.hk/article_multimedia/12651/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17634"/>
            <a:ext cx="3347864" cy="354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01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 Regulations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7543800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Another new policy on February 22, 2013:</a:t>
            </a:r>
          </a:p>
          <a:p>
            <a:r>
              <a:rPr lang="en-US" dirty="0" smtClean="0"/>
              <a:t>“Double” Stamp Duty - </a:t>
            </a:r>
            <a:r>
              <a:rPr lang="en-CA" dirty="0" smtClean="0"/>
              <a:t>adjust </a:t>
            </a:r>
            <a:r>
              <a:rPr lang="en-CA" dirty="0"/>
              <a:t>the ad valorem stamp duty (AVD) rates</a:t>
            </a:r>
            <a:endParaRPr lang="en-US" dirty="0" smtClean="0"/>
          </a:p>
          <a:p>
            <a:pPr lvl="1"/>
            <a:r>
              <a:rPr lang="en-US" dirty="0" smtClean="0"/>
              <a:t>Increased 1.5% tax on the properties that value less than HK$ 2,000,000 ~ US$ 250,000 </a:t>
            </a:r>
          </a:p>
          <a:p>
            <a:pPr lvl="1"/>
            <a:r>
              <a:rPr lang="en-US" dirty="0" smtClean="0"/>
              <a:t>Doubled the tax on the properties that value more than HK$ 2,000,000</a:t>
            </a:r>
          </a:p>
          <a:p>
            <a:pPr lvl="1"/>
            <a:r>
              <a:rPr lang="en-US" dirty="0" smtClean="0"/>
              <a:t>Exception for first purchase made by local residents</a:t>
            </a:r>
          </a:p>
          <a:p>
            <a:endParaRPr lang="en-US" dirty="0"/>
          </a:p>
          <a:p>
            <a:pPr lvl="0"/>
            <a:r>
              <a:rPr lang="en-CA" dirty="0"/>
              <a:t>Cheung Kong Ltd: </a:t>
            </a:r>
            <a:r>
              <a:rPr lang="en-US" dirty="0" smtClean="0"/>
              <a:t>0.6% ↓</a:t>
            </a:r>
            <a:endParaRPr lang="en-US" dirty="0"/>
          </a:p>
          <a:p>
            <a:pPr lvl="0"/>
            <a:r>
              <a:rPr lang="en-US" dirty="0"/>
              <a:t>Henderson Land Development: </a:t>
            </a:r>
            <a:r>
              <a:rPr lang="en-US" dirty="0" smtClean="0"/>
              <a:t>0.7% ↓</a:t>
            </a:r>
            <a:endParaRPr lang="en-US" dirty="0"/>
          </a:p>
          <a:p>
            <a:pPr lvl="0"/>
            <a:r>
              <a:rPr lang="en-US" dirty="0"/>
              <a:t>Sun Hung Kai Properties: </a:t>
            </a:r>
            <a:r>
              <a:rPr lang="en-US" dirty="0" smtClean="0"/>
              <a:t>1.3% ↓</a:t>
            </a:r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74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/>
              <a:t> </a:t>
            </a:r>
            <a:r>
              <a:rPr lang="en-US" altLang="zh-CN" b="1" dirty="0" smtClean="0"/>
              <a:t>FUNG Lee </a:t>
            </a:r>
            <a:r>
              <a:rPr lang="en-US" altLang="zh-CN" b="1" dirty="0" err="1" smtClean="0"/>
              <a:t>Woon</a:t>
            </a:r>
            <a:r>
              <a:rPr lang="en-US" altLang="zh-CN" b="1" dirty="0" smtClean="0"/>
              <a:t> King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Executive </a:t>
            </a:r>
            <a:r>
              <a:rPr lang="en-US" altLang="zh-CN" dirty="0"/>
              <a:t>Director of the Company since </a:t>
            </a:r>
            <a:r>
              <a:rPr lang="en-US" altLang="zh-CN" dirty="0" smtClean="0"/>
              <a:t>1976</a:t>
            </a:r>
          </a:p>
          <a:p>
            <a:r>
              <a:rPr lang="en-US" altLang="zh-CN" dirty="0" smtClean="0"/>
              <a:t>Treasurer </a:t>
            </a:r>
            <a:r>
              <a:rPr lang="en-US" altLang="zh-CN" dirty="0"/>
              <a:t>of Henderson Development Group, Henderson Land Group and Henderson Investment </a:t>
            </a:r>
            <a:r>
              <a:rPr lang="en-US" altLang="zh-CN" dirty="0" smtClean="0"/>
              <a:t>Group</a:t>
            </a:r>
          </a:p>
          <a:p>
            <a:endParaRPr lang="en-US" altLang="zh-CN" dirty="0"/>
          </a:p>
          <a:p>
            <a:r>
              <a:rPr lang="en-US" altLang="zh-CN" dirty="0"/>
              <a:t> </a:t>
            </a:r>
            <a:r>
              <a:rPr lang="en-US" altLang="zh-CN" dirty="0" smtClean="0"/>
              <a:t>Sister </a:t>
            </a:r>
            <a:r>
              <a:rPr lang="en-US" altLang="zh-CN" dirty="0"/>
              <a:t>of </a:t>
            </a:r>
            <a:r>
              <a:rPr lang="en-US" altLang="zh-CN" dirty="0" smtClean="0"/>
              <a:t>Lee </a:t>
            </a:r>
            <a:r>
              <a:rPr lang="en-US" altLang="zh-CN" dirty="0" err="1"/>
              <a:t>Shau</a:t>
            </a:r>
            <a:r>
              <a:rPr lang="en-US" altLang="zh-CN" dirty="0"/>
              <a:t> </a:t>
            </a:r>
            <a:r>
              <a:rPr lang="en-US" altLang="zh-CN" dirty="0" err="1"/>
              <a:t>Kee</a:t>
            </a:r>
            <a:r>
              <a:rPr lang="en-US" altLang="zh-C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80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2" descr="http://wepsol.com/imageset/FinancialPerforma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317495" cy="53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2012 Interim Result </a:t>
            </a:r>
            <a:r>
              <a:rPr lang="en-US" dirty="0" smtClean="0"/>
              <a:t>Highlights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537394"/>
            <a:ext cx="76009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2012 Interim Result Highlights (</a:t>
            </a:r>
            <a:r>
              <a:rPr lang="en-US" dirty="0" err="1"/>
              <a:t>Con’t</a:t>
            </a:r>
            <a:r>
              <a:rPr lang="en-US" dirty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153"/>
          <p:cNvSpPr/>
          <p:nvPr/>
        </p:nvSpPr>
        <p:spPr>
          <a:xfrm>
            <a:off x="610095" y="1916832"/>
            <a:ext cx="7923809" cy="382857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212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Interim Balance Sheet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097"/>
          <p:cNvSpPr/>
          <p:nvPr/>
        </p:nvSpPr>
        <p:spPr>
          <a:xfrm>
            <a:off x="834380" y="1196752"/>
            <a:ext cx="7488832" cy="36154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5" name="Shape 1098"/>
          <p:cNvSpPr/>
          <p:nvPr/>
        </p:nvSpPr>
        <p:spPr>
          <a:xfrm>
            <a:off x="834380" y="4812155"/>
            <a:ext cx="7508465" cy="185720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6710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Balance Sheet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hape 1105"/>
          <p:cNvSpPr/>
          <p:nvPr/>
        </p:nvSpPr>
        <p:spPr>
          <a:xfrm>
            <a:off x="0" y="2043336"/>
            <a:ext cx="4600907" cy="402488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5" name="Shape 1106"/>
          <p:cNvSpPr/>
          <p:nvPr/>
        </p:nvSpPr>
        <p:spPr>
          <a:xfrm>
            <a:off x="4609601" y="2043336"/>
            <a:ext cx="4534399" cy="299411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548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Annual Income Statement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112"/>
          <p:cNvSpPr/>
          <p:nvPr/>
        </p:nvSpPr>
        <p:spPr>
          <a:xfrm>
            <a:off x="2110231" y="1116026"/>
            <a:ext cx="4923537" cy="558152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871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Interim Income Statement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118"/>
          <p:cNvSpPr/>
          <p:nvPr/>
        </p:nvSpPr>
        <p:spPr>
          <a:xfrm>
            <a:off x="2195736" y="1058484"/>
            <a:ext cx="4724366" cy="330199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5" name="Shape 1119"/>
          <p:cNvSpPr/>
          <p:nvPr/>
        </p:nvSpPr>
        <p:spPr>
          <a:xfrm>
            <a:off x="2197416" y="4295170"/>
            <a:ext cx="4721072" cy="253274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215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Annual Cash Flow Statement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125"/>
          <p:cNvSpPr/>
          <p:nvPr/>
        </p:nvSpPr>
        <p:spPr>
          <a:xfrm>
            <a:off x="179512" y="1412776"/>
            <a:ext cx="4078561" cy="506220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5" name="Shape 1126"/>
          <p:cNvSpPr/>
          <p:nvPr/>
        </p:nvSpPr>
        <p:spPr>
          <a:xfrm>
            <a:off x="4262926" y="1412776"/>
            <a:ext cx="4674466" cy="506220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2028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Interim Cash Flow Statement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Shape 1132"/>
          <p:cNvSpPr/>
          <p:nvPr/>
        </p:nvSpPr>
        <p:spPr>
          <a:xfrm>
            <a:off x="457200" y="1825413"/>
            <a:ext cx="8229599" cy="442637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3526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Regulations	</a:t>
            </a:r>
            <a:r>
              <a:rPr lang="en-US" dirty="0" smtClean="0"/>
              <a:t>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ax rate before </a:t>
            </a:r>
            <a:r>
              <a:rPr lang="en-US" dirty="0"/>
              <a:t>February 22, 2013: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76" y="1843190"/>
            <a:ext cx="7106048" cy="501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7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Recommedation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2" descr="http://www.dailyblogtips.com/wp-content/uploads/buy-websi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2759025"/>
            <a:ext cx="238125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1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Agenda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0569598"/>
              </p:ext>
            </p:extLst>
          </p:nvPr>
        </p:nvGraphicFramePr>
        <p:xfrm>
          <a:off x="827584" y="1556792"/>
          <a:ext cx="7408862" cy="449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67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 </a:t>
            </a:r>
            <a:r>
              <a:rPr lang="en-US" dirty="0" smtClean="0"/>
              <a:t>Regulations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New tax rate </a:t>
            </a:r>
            <a:r>
              <a:rPr lang="en-US" dirty="0"/>
              <a:t>on February 22, 2013:</a:t>
            </a:r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832564"/>
            <a:ext cx="7188839" cy="504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Rates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Shrinking mortgages, low interest </a:t>
            </a:r>
            <a:r>
              <a:rPr lang="en-CA" dirty="0" smtClean="0"/>
              <a:t>rates</a:t>
            </a:r>
            <a:endParaRPr lang="en-CA" dirty="0"/>
          </a:p>
        </p:txBody>
      </p:sp>
      <p:sp>
        <p:nvSpPr>
          <p:cNvPr id="4" name="Shape 309"/>
          <p:cNvSpPr/>
          <p:nvPr/>
        </p:nvSpPr>
        <p:spPr>
          <a:xfrm>
            <a:off x="1259632" y="2132856"/>
            <a:ext cx="6583735" cy="448197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579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Mortgage Rate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59" y="1487240"/>
            <a:ext cx="8012881" cy="48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6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Economy: GDP &amp; Unemployment (%)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Hong Kong gdp unemploy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08" y="1444104"/>
            <a:ext cx="7243184" cy="492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Economy: Housing Affordability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344"/>
          <p:cNvSpPr/>
          <p:nvPr/>
        </p:nvSpPr>
        <p:spPr>
          <a:xfrm>
            <a:off x="1295616" y="1096361"/>
            <a:ext cx="6552767" cy="562085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8451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of Bubble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86" y="2204864"/>
            <a:ext cx="3851920" cy="4143336"/>
          </a:xfrm>
        </p:spPr>
        <p:txBody>
          <a:bodyPr/>
          <a:lstStyle/>
          <a:p>
            <a:r>
              <a:rPr lang="en-US" dirty="0" smtClean="0"/>
              <a:t>1997: the peak</a:t>
            </a:r>
            <a:endParaRPr lang="en-CA" dirty="0"/>
          </a:p>
          <a:p>
            <a:r>
              <a:rPr lang="en-US" dirty="0" smtClean="0"/>
              <a:t>1997 – 2003: dropped by 69%</a:t>
            </a:r>
          </a:p>
          <a:p>
            <a:r>
              <a:rPr lang="en-US" dirty="0" smtClean="0"/>
              <a:t>2008: dropped by 23%</a:t>
            </a:r>
          </a:p>
          <a:p>
            <a:r>
              <a:rPr lang="en-US" dirty="0" smtClean="0"/>
              <a:t>2009 – 2011: increased by 73% </a:t>
            </a:r>
          </a:p>
        </p:txBody>
      </p:sp>
      <p:sp>
        <p:nvSpPr>
          <p:cNvPr id="4" name="Shape 351"/>
          <p:cNvSpPr/>
          <p:nvPr/>
        </p:nvSpPr>
        <p:spPr>
          <a:xfrm>
            <a:off x="3866006" y="1916832"/>
            <a:ext cx="5117038" cy="400506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777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of </a:t>
            </a:r>
            <a:r>
              <a:rPr lang="en-US" dirty="0" smtClean="0"/>
              <a:t>Bubble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analysts predicted a 30% fall in home value after 2012</a:t>
            </a:r>
            <a:endParaRPr lang="en-CA" dirty="0"/>
          </a:p>
        </p:txBody>
      </p:sp>
      <p:sp>
        <p:nvSpPr>
          <p:cNvPr id="4" name="Shape 358"/>
          <p:cNvSpPr/>
          <p:nvPr/>
        </p:nvSpPr>
        <p:spPr>
          <a:xfrm>
            <a:off x="3635897" y="2084490"/>
            <a:ext cx="5508102" cy="477350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061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Hong Kong Lands Department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None/>
            </a:pPr>
            <a:r>
              <a:rPr lang="en" dirty="0"/>
              <a:t>Main functions: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Land disposal for development purposes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Valuation of land and property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Acquisition of private land for public projects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Land control and lease enforcement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Land and aerial survey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Map production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Maintenance of the geodetic control network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Approve the pre-sale of uncompleted flats and deeds</a:t>
            </a:r>
          </a:p>
          <a:p>
            <a:endParaRPr lang="en-CA" dirty="0"/>
          </a:p>
        </p:txBody>
      </p:sp>
      <p:sp>
        <p:nvSpPr>
          <p:cNvPr id="6" name="Shape 365"/>
          <p:cNvSpPr/>
          <p:nvPr/>
        </p:nvSpPr>
        <p:spPr>
          <a:xfrm>
            <a:off x="8035751" y="1"/>
            <a:ext cx="1108249" cy="10527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25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Auction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378"/>
          <p:cNvSpPr/>
          <p:nvPr/>
        </p:nvSpPr>
        <p:spPr>
          <a:xfrm>
            <a:off x="107504" y="1196752"/>
            <a:ext cx="4762500" cy="3276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5" name="Shape 379"/>
          <p:cNvSpPr/>
          <p:nvPr/>
        </p:nvSpPr>
        <p:spPr>
          <a:xfrm>
            <a:off x="4714653" y="3671607"/>
            <a:ext cx="4321843" cy="308722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502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Sales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7804348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" dirty="0"/>
              <a:t>Land auction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Oral bidding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Most land in metropolitan area sold using this method</a:t>
            </a:r>
          </a:p>
          <a:p>
            <a:pPr marL="0" indent="0">
              <a:buNone/>
            </a:pPr>
            <a:r>
              <a:rPr lang="en" dirty="0"/>
              <a:t>Tenders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Sealed bidding 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Users strictly defined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The government examines detailed proposals</a:t>
            </a:r>
          </a:p>
          <a:p>
            <a:pPr marL="0" indent="0">
              <a:buNone/>
            </a:pPr>
            <a:r>
              <a:rPr lang="en" dirty="0"/>
              <a:t>Private Treaty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Sales to non-profit organizations</a:t>
            </a:r>
          </a:p>
          <a:p>
            <a:endParaRPr lang="en-CA" dirty="0"/>
          </a:p>
        </p:txBody>
      </p:sp>
      <p:pic>
        <p:nvPicPr>
          <p:cNvPr id="1028" name="Picture 4" descr="http://www.uwleedsgrenville.org/wp-content/uploads/2011/11/gav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453" y="1052738"/>
            <a:ext cx="1792547" cy="143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34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0013"/>
            <a:ext cx="7543800" cy="952500"/>
          </a:xfrm>
        </p:spPr>
        <p:txBody>
          <a:bodyPr/>
          <a:lstStyle/>
          <a:p>
            <a:r>
              <a:rPr lang="en-US" dirty="0" smtClean="0"/>
              <a:t>Map</a:t>
            </a:r>
            <a:endParaRPr lang="en-CA" dirty="0"/>
          </a:p>
        </p:txBody>
      </p:sp>
      <p:sp>
        <p:nvSpPr>
          <p:cNvPr id="6" name="Shape 208"/>
          <p:cNvSpPr/>
          <p:nvPr/>
        </p:nvSpPr>
        <p:spPr>
          <a:xfrm>
            <a:off x="435913" y="151917"/>
            <a:ext cx="8347056" cy="661330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3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" dirty="0"/>
              <a:t>Hang Seng Properties Index (HSNP)</a:t>
            </a:r>
            <a:br>
              <a:rPr lang="en" dirty="0"/>
            </a:br>
            <a:r>
              <a:rPr lang="en" dirty="0" smtClean="0"/>
              <a:t>(six-month</a:t>
            </a:r>
            <a:r>
              <a:rPr lang="en" dirty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hape 394"/>
          <p:cNvSpPr/>
          <p:nvPr/>
        </p:nvSpPr>
        <p:spPr>
          <a:xfrm>
            <a:off x="551923" y="1419033"/>
            <a:ext cx="8040152" cy="533003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92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" dirty="0"/>
              <a:t>Hang Seng Properties Index (HSNP)</a:t>
            </a:r>
            <a:br>
              <a:rPr lang="en" dirty="0"/>
            </a:br>
            <a:r>
              <a:rPr lang="en" dirty="0" smtClean="0"/>
              <a:t>(ten-year)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401"/>
          <p:cNvSpPr/>
          <p:nvPr/>
        </p:nvSpPr>
        <p:spPr>
          <a:xfrm>
            <a:off x="606653" y="1500316"/>
            <a:ext cx="7946947" cy="52301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7712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Mainland China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409"/>
          <p:cNvSpPr/>
          <p:nvPr/>
        </p:nvSpPr>
        <p:spPr>
          <a:xfrm>
            <a:off x="7740352" y="84258"/>
            <a:ext cx="1405069" cy="93501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5" name="Shape 408"/>
          <p:cNvSpPr/>
          <p:nvPr/>
        </p:nvSpPr>
        <p:spPr>
          <a:xfrm>
            <a:off x="1547664" y="1525947"/>
            <a:ext cx="6348908" cy="476168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54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Mainland China 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Capital: Beijing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/>
              <a:t>Population: </a:t>
            </a:r>
            <a:r>
              <a:rPr lang="en" dirty="0">
                <a:solidFill>
                  <a:srgbClr val="000000"/>
                </a:solidFill>
              </a:rPr>
              <a:t>1,354,040,000 (2012)</a:t>
            </a:r>
          </a:p>
          <a:p>
            <a:pPr marL="495300" indent="-457200">
              <a:buClr>
                <a:schemeClr val="dk1"/>
              </a:buClr>
              <a:buSzPct val="166666"/>
            </a:pPr>
            <a:r>
              <a:rPr lang="en" dirty="0">
                <a:solidFill>
                  <a:srgbClr val="000000"/>
                </a:solidFill>
              </a:rPr>
              <a:t>Currency: Renminbi (CNY)</a:t>
            </a:r>
          </a:p>
          <a:p>
            <a:endParaRPr lang="en-CA" dirty="0"/>
          </a:p>
        </p:txBody>
      </p:sp>
      <p:sp>
        <p:nvSpPr>
          <p:cNvPr id="4" name="Shape 416"/>
          <p:cNvSpPr/>
          <p:nvPr/>
        </p:nvSpPr>
        <p:spPr>
          <a:xfrm>
            <a:off x="0" y="3606549"/>
            <a:ext cx="4673316" cy="325144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5" name="Shape 417"/>
          <p:cNvSpPr/>
          <p:nvPr/>
        </p:nvSpPr>
        <p:spPr>
          <a:xfrm>
            <a:off x="4809942" y="3613824"/>
            <a:ext cx="4334057" cy="3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833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 of China: GDP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424"/>
          <p:cNvSpPr/>
          <p:nvPr/>
        </p:nvSpPr>
        <p:spPr>
          <a:xfrm>
            <a:off x="179512" y="2348880"/>
            <a:ext cx="8786753" cy="379327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8341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 of China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431"/>
          <p:cNvSpPr/>
          <p:nvPr/>
        </p:nvSpPr>
        <p:spPr>
          <a:xfrm>
            <a:off x="43171" y="1282925"/>
            <a:ext cx="9057657" cy="53713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429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Economy of China</a:t>
            </a:r>
            <a:r>
              <a:rPr lang="en-US" dirty="0" smtClean="0"/>
              <a:t>: GDP, Inflation and Rates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http://4.bp.blogspot.com/-pwOXXHpbFRI/T1xKse_-b3I/AAAAAAAARhA/5ZeIxBQzyIQ/s640/CHINA-gd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9" y="1484783"/>
            <a:ext cx="7729802" cy="48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1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Property Market in China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438"/>
          <p:cNvSpPr/>
          <p:nvPr/>
        </p:nvSpPr>
        <p:spPr>
          <a:xfrm>
            <a:off x="1459118" y="1600200"/>
            <a:ext cx="6225762" cy="488236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928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44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1967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Bubble in China</a:t>
            </a:r>
            <a:endParaRPr lang="en-CA" dirty="0"/>
          </a:p>
        </p:txBody>
      </p:sp>
      <p:sp>
        <p:nvSpPr>
          <p:cNvPr id="4" name="Shape 451"/>
          <p:cNvSpPr/>
          <p:nvPr/>
        </p:nvSpPr>
        <p:spPr>
          <a:xfrm>
            <a:off x="678630" y="1428102"/>
            <a:ext cx="7786739" cy="517623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963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Land Development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hape 216"/>
          <p:cNvSpPr/>
          <p:nvPr/>
        </p:nvSpPr>
        <p:spPr>
          <a:xfrm>
            <a:off x="0" y="3364619"/>
            <a:ext cx="4658053" cy="34933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7" name="Shape 215"/>
          <p:cNvSpPr/>
          <p:nvPr/>
        </p:nvSpPr>
        <p:spPr>
          <a:xfrm>
            <a:off x="420814" y="1253250"/>
            <a:ext cx="3816424" cy="255206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8" name="Shape 217"/>
          <p:cNvSpPr/>
          <p:nvPr/>
        </p:nvSpPr>
        <p:spPr>
          <a:xfrm>
            <a:off x="4821568" y="2150836"/>
            <a:ext cx="4322432" cy="330895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9" name="TextBox 8"/>
          <p:cNvSpPr txBox="1"/>
          <p:nvPr/>
        </p:nvSpPr>
        <p:spPr>
          <a:xfrm>
            <a:off x="1405087" y="6398568"/>
            <a:ext cx="1847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Before 1998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2784" y="4988250"/>
            <a:ext cx="2142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1998 - Present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Restrictions in China Property Market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8092380" cy="4988025"/>
          </a:xfrm>
        </p:spPr>
        <p:txBody>
          <a:bodyPr>
            <a:normAutofit/>
          </a:bodyPr>
          <a:lstStyle/>
          <a:p>
            <a:pPr lvl="0" indent="139700">
              <a:lnSpc>
                <a:spcPct val="115000"/>
              </a:lnSpc>
              <a:spcBef>
                <a:spcPts val="0"/>
              </a:spcBef>
              <a:buNone/>
            </a:pPr>
            <a:r>
              <a:rPr lang="en" u="sng" dirty="0" smtClean="0">
                <a:solidFill>
                  <a:srgbClr val="000000"/>
                </a:solidFill>
              </a:rPr>
              <a:t>2010-2011</a:t>
            </a:r>
            <a:r>
              <a:rPr lang="en" dirty="0" smtClean="0">
                <a:solidFill>
                  <a:srgbClr val="000000"/>
                </a:solidFill>
              </a:rPr>
              <a:t>:</a:t>
            </a:r>
            <a:endParaRPr lang="en" dirty="0">
              <a:solidFill>
                <a:srgbClr val="000000"/>
              </a:solidFill>
            </a:endParaRPr>
          </a:p>
          <a:p>
            <a:pPr marL="628650" indent="-457200">
              <a:lnSpc>
                <a:spcPct val="115000"/>
              </a:lnSpc>
              <a:spcBef>
                <a:spcPts val="0"/>
              </a:spcBef>
            </a:pPr>
            <a:r>
              <a:rPr lang="en" dirty="0" smtClean="0">
                <a:solidFill>
                  <a:srgbClr val="000000"/>
                </a:solidFill>
              </a:rPr>
              <a:t>Down-payment rules:</a:t>
            </a:r>
          </a:p>
          <a:p>
            <a:pPr marL="800100" lvl="1" indent="-457200">
              <a:lnSpc>
                <a:spcPct val="115000"/>
              </a:lnSpc>
              <a:spcBef>
                <a:spcPts val="0"/>
              </a:spcBef>
            </a:pPr>
            <a:r>
              <a:rPr lang="en" dirty="0">
                <a:solidFill>
                  <a:srgbClr val="000000"/>
                </a:solidFill>
              </a:rPr>
              <a:t>Down payment for first-time buyers’ mortgages was increased to 30% from 20</a:t>
            </a:r>
            <a:r>
              <a:rPr lang="en" dirty="0" smtClean="0">
                <a:solidFill>
                  <a:srgbClr val="000000"/>
                </a:solidFill>
              </a:rPr>
              <a:t>%</a:t>
            </a:r>
          </a:p>
          <a:p>
            <a:pPr marL="800100" lvl="1" indent="-457200">
              <a:lnSpc>
                <a:spcPct val="115000"/>
              </a:lnSpc>
              <a:spcBef>
                <a:spcPts val="0"/>
              </a:spcBef>
            </a:pPr>
            <a:r>
              <a:rPr lang="en" dirty="0">
                <a:solidFill>
                  <a:srgbClr val="000000"/>
                </a:solidFill>
              </a:rPr>
              <a:t>For second homes down payment rose to 60% from 50%</a:t>
            </a:r>
          </a:p>
          <a:p>
            <a:pPr marL="628650" indent="-457200">
              <a:lnSpc>
                <a:spcPct val="115000"/>
              </a:lnSpc>
              <a:spcBef>
                <a:spcPts val="0"/>
              </a:spcBef>
            </a:pPr>
            <a:endParaRPr lang="en" dirty="0" smtClean="0">
              <a:solidFill>
                <a:srgbClr val="000000"/>
              </a:solidFill>
            </a:endParaRPr>
          </a:p>
          <a:p>
            <a:pPr marL="628650" indent="-457200">
              <a:lnSpc>
                <a:spcPct val="115000"/>
              </a:lnSpc>
              <a:spcBef>
                <a:spcPts val="0"/>
              </a:spcBef>
            </a:pPr>
            <a:r>
              <a:rPr lang="en" dirty="0" smtClean="0">
                <a:solidFill>
                  <a:srgbClr val="000000"/>
                </a:solidFill>
              </a:rPr>
              <a:t>Mortgages:</a:t>
            </a:r>
          </a:p>
          <a:p>
            <a:pPr marL="800100" lvl="1" indent="-457200">
              <a:lnSpc>
                <a:spcPct val="115000"/>
              </a:lnSpc>
              <a:spcBef>
                <a:spcPts val="0"/>
              </a:spcBef>
            </a:pPr>
            <a:r>
              <a:rPr lang="en-CA" dirty="0"/>
              <a:t>Mortgages for third home purchases were </a:t>
            </a:r>
            <a:r>
              <a:rPr lang="en-CA" dirty="0" smtClean="0"/>
              <a:t>prohibited</a:t>
            </a:r>
          </a:p>
          <a:p>
            <a:pPr marL="800100" lvl="1" indent="-457200">
              <a:lnSpc>
                <a:spcPct val="115000"/>
              </a:lnSpc>
              <a:spcBef>
                <a:spcPts val="0"/>
              </a:spcBef>
            </a:pPr>
            <a:r>
              <a:rPr lang="en-CA" dirty="0" smtClean="0"/>
              <a:t>Mortgage discount for </a:t>
            </a:r>
            <a:r>
              <a:rPr lang="en-CA" dirty="0"/>
              <a:t>first-time homebuyers was eliminated</a:t>
            </a:r>
            <a:endParaRPr lang="en" dirty="0">
              <a:solidFill>
                <a:srgbClr val="000000"/>
              </a:solidFill>
            </a:endParaRPr>
          </a:p>
          <a:p>
            <a:pPr marL="800100" lvl="1" indent="-457200">
              <a:lnSpc>
                <a:spcPct val="115000"/>
              </a:lnSpc>
              <a:spcBef>
                <a:spcPts val="0"/>
              </a:spcBef>
            </a:pPr>
            <a:endParaRPr lang="en" dirty="0" smtClean="0">
              <a:solidFill>
                <a:srgbClr val="000000"/>
              </a:solidFill>
            </a:endParaRPr>
          </a:p>
          <a:p>
            <a:endParaRPr lang="en" dirty="0">
              <a:solidFill>
                <a:srgbClr val="000000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852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Restrictions in China Property </a:t>
            </a:r>
            <a:r>
              <a:rPr lang="en" dirty="0" smtClean="0"/>
              <a:t>Market (Con’t)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28650" indent="-457200">
              <a:lnSpc>
                <a:spcPct val="115000"/>
              </a:lnSpc>
              <a:spcBef>
                <a:spcPts val="0"/>
              </a:spcBef>
            </a:pPr>
            <a:r>
              <a:rPr lang="en" dirty="0" smtClean="0">
                <a:solidFill>
                  <a:srgbClr val="000000"/>
                </a:solidFill>
              </a:rPr>
              <a:t>Limitations on buyers:</a:t>
            </a:r>
          </a:p>
          <a:p>
            <a:pPr marL="800100" lvl="1" indent="-457200">
              <a:lnSpc>
                <a:spcPct val="115000"/>
              </a:lnSpc>
              <a:spcBef>
                <a:spcPts val="0"/>
              </a:spcBef>
            </a:pPr>
            <a:r>
              <a:rPr lang="en" dirty="0">
                <a:solidFill>
                  <a:srgbClr val="000000"/>
                </a:solidFill>
              </a:rPr>
              <a:t>Credit-quota limits</a:t>
            </a:r>
          </a:p>
          <a:p>
            <a:pPr marL="800100" lvl="1" indent="-457200">
              <a:lnSpc>
                <a:spcPct val="115000"/>
              </a:lnSpc>
              <a:spcBef>
                <a:spcPts val="0"/>
              </a:spcBef>
            </a:pPr>
            <a:r>
              <a:rPr lang="en" dirty="0">
                <a:solidFill>
                  <a:srgbClr val="000000"/>
                </a:solidFill>
              </a:rPr>
              <a:t>Higher benchmark lending </a:t>
            </a:r>
            <a:r>
              <a:rPr lang="en" dirty="0" smtClean="0">
                <a:solidFill>
                  <a:srgbClr val="000000"/>
                </a:solidFill>
              </a:rPr>
              <a:t>rates</a:t>
            </a:r>
          </a:p>
          <a:p>
            <a:pPr marL="628650" indent="-457200">
              <a:lnSpc>
                <a:spcPct val="115000"/>
              </a:lnSpc>
              <a:spcBef>
                <a:spcPts val="0"/>
              </a:spcBef>
            </a:pPr>
            <a:endParaRPr lang="en" dirty="0">
              <a:solidFill>
                <a:srgbClr val="000000"/>
              </a:solidFill>
            </a:endParaRPr>
          </a:p>
          <a:p>
            <a:pPr marL="628650" lvl="0" indent="-457200">
              <a:lnSpc>
                <a:spcPct val="115000"/>
              </a:lnSpc>
              <a:spcBef>
                <a:spcPts val="0"/>
              </a:spcBef>
            </a:pPr>
            <a:r>
              <a:rPr lang="en" dirty="0">
                <a:solidFill>
                  <a:srgbClr val="000000"/>
                </a:solidFill>
              </a:rPr>
              <a:t>New property </a:t>
            </a:r>
            <a:r>
              <a:rPr lang="en" dirty="0" smtClean="0">
                <a:solidFill>
                  <a:srgbClr val="000000"/>
                </a:solidFill>
              </a:rPr>
              <a:t>taxes:</a:t>
            </a:r>
          </a:p>
          <a:p>
            <a:pPr marL="800100" lvl="1" indent="-457200">
              <a:lnSpc>
                <a:spcPct val="115000"/>
              </a:lnSpc>
              <a:spcBef>
                <a:spcPts val="0"/>
              </a:spcBef>
            </a:pPr>
            <a:r>
              <a:rPr lang="en" dirty="0">
                <a:solidFill>
                  <a:srgbClr val="000000"/>
                </a:solidFill>
              </a:rPr>
              <a:t>Shanghai</a:t>
            </a:r>
            <a:r>
              <a:rPr lang="en" dirty="0" smtClean="0">
                <a:solidFill>
                  <a:srgbClr val="000000"/>
                </a:solidFill>
              </a:rPr>
              <a:t>:</a:t>
            </a:r>
          </a:p>
          <a:p>
            <a:pPr marL="971550" lvl="2" indent="-457200">
              <a:lnSpc>
                <a:spcPct val="115000"/>
              </a:lnSpc>
              <a:spcBef>
                <a:spcPts val="0"/>
              </a:spcBef>
            </a:pPr>
            <a:r>
              <a:rPr lang="en" sz="1600" dirty="0">
                <a:solidFill>
                  <a:srgbClr val="000000"/>
                </a:solidFill>
              </a:rPr>
              <a:t>between 0.4% and 0.6%</a:t>
            </a:r>
          </a:p>
          <a:p>
            <a:pPr marL="800100" lvl="1" indent="-457200">
              <a:lnSpc>
                <a:spcPct val="115000"/>
              </a:lnSpc>
              <a:spcBef>
                <a:spcPts val="0"/>
              </a:spcBef>
            </a:pPr>
            <a:r>
              <a:rPr lang="en" dirty="0">
                <a:solidFill>
                  <a:srgbClr val="000000"/>
                </a:solidFill>
              </a:rPr>
              <a:t>Chongqing</a:t>
            </a:r>
            <a:r>
              <a:rPr lang="en" dirty="0" smtClean="0">
                <a:solidFill>
                  <a:srgbClr val="000000"/>
                </a:solidFill>
              </a:rPr>
              <a:t>:</a:t>
            </a:r>
          </a:p>
          <a:p>
            <a:pPr marL="971550" lvl="2" indent="-457200">
              <a:lnSpc>
                <a:spcPct val="115000"/>
              </a:lnSpc>
              <a:spcBef>
                <a:spcPts val="0"/>
              </a:spcBef>
            </a:pPr>
            <a:r>
              <a:rPr lang="en" sz="1600" dirty="0">
                <a:solidFill>
                  <a:srgbClr val="000000"/>
                </a:solidFill>
              </a:rPr>
              <a:t>between 0.5% and 1.2% on luxury homes and newly purchased high-end homes, plus a special tax on second home purchases by people with no business or employment interest in the </a:t>
            </a:r>
            <a:r>
              <a:rPr lang="en" sz="1600" dirty="0" smtClean="0">
                <a:solidFill>
                  <a:srgbClr val="000000"/>
                </a:solidFill>
              </a:rPr>
              <a:t>city</a:t>
            </a:r>
          </a:p>
          <a:p>
            <a:pPr marL="800100" lvl="1" indent="-457200">
              <a:lnSpc>
                <a:spcPct val="115000"/>
              </a:lnSpc>
              <a:spcBef>
                <a:spcPts val="0"/>
              </a:spcBef>
            </a:pPr>
            <a:r>
              <a:rPr lang="en" sz="2500" dirty="0" smtClean="0">
                <a:solidFill>
                  <a:srgbClr val="000000"/>
                </a:solidFill>
              </a:rPr>
              <a:t>Result: </a:t>
            </a:r>
            <a:r>
              <a:rPr lang="en" sz="2800" dirty="0">
                <a:solidFill>
                  <a:srgbClr val="000000"/>
                </a:solidFill>
              </a:rPr>
              <a:t>House prices started to decline in the last quarter of 2011</a:t>
            </a:r>
          </a:p>
          <a:p>
            <a:pPr marL="800100" lvl="1" indent="-457200">
              <a:lnSpc>
                <a:spcPct val="115000"/>
              </a:lnSpc>
              <a:spcBef>
                <a:spcPts val="0"/>
              </a:spcBef>
            </a:pPr>
            <a:endParaRPr lang="en" sz="2500" dirty="0">
              <a:solidFill>
                <a:srgbClr val="000000"/>
              </a:solidFill>
            </a:endParaRPr>
          </a:p>
          <a:p>
            <a:pPr lvl="1" indent="0">
              <a:lnSpc>
                <a:spcPct val="115000"/>
              </a:lnSpc>
              <a:spcBef>
                <a:spcPts val="0"/>
              </a:spcBef>
              <a:buNone/>
            </a:pPr>
            <a:endParaRPr lang="en" dirty="0" smtClean="0">
              <a:solidFill>
                <a:srgbClr val="000000"/>
              </a:solidFill>
            </a:endParaRPr>
          </a:p>
          <a:p>
            <a:pPr marL="628650" indent="-457200">
              <a:lnSpc>
                <a:spcPct val="115000"/>
              </a:lnSpc>
              <a:spcBef>
                <a:spcPts val="0"/>
              </a:spcBef>
            </a:pPr>
            <a:endParaRPr lang="en" dirty="0" smtClean="0">
              <a:solidFill>
                <a:srgbClr val="000000"/>
              </a:solidFill>
            </a:endParaRPr>
          </a:p>
          <a:p>
            <a:endParaRPr lang="en" dirty="0">
              <a:solidFill>
                <a:srgbClr val="000000"/>
              </a:solidFill>
            </a:endParaRPr>
          </a:p>
          <a:p>
            <a:endParaRPr lang="en" dirty="0">
              <a:solidFill>
                <a:srgbClr val="000000"/>
              </a:solidFill>
            </a:endParaRPr>
          </a:p>
          <a:p>
            <a:endParaRPr lang="en" dirty="0">
              <a:solidFill>
                <a:srgbClr val="000000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202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Reversing Policies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7804348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u="sng" dirty="0" smtClean="0"/>
              <a:t>2012</a:t>
            </a:r>
            <a:r>
              <a:rPr lang="en-CA" dirty="0" smtClean="0"/>
              <a:t>: the </a:t>
            </a:r>
            <a:r>
              <a:rPr lang="en-CA" dirty="0"/>
              <a:t>government </a:t>
            </a:r>
            <a:r>
              <a:rPr lang="en-CA" dirty="0" smtClean="0"/>
              <a:t>reversed </a:t>
            </a:r>
            <a:r>
              <a:rPr lang="en-CA" dirty="0"/>
              <a:t>its policies in an effort to boost the slowing economy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Central Bank </a:t>
            </a:r>
            <a:r>
              <a:rPr lang="en-CA" dirty="0" smtClean="0"/>
              <a:t>slashed </a:t>
            </a:r>
            <a:r>
              <a:rPr lang="en-CA" dirty="0"/>
              <a:t>its key lending rate to 6%</a:t>
            </a:r>
            <a:endParaRPr lang="en-US" dirty="0" smtClean="0"/>
          </a:p>
          <a:p>
            <a:r>
              <a:rPr lang="en-US" altLang="zh-CN" dirty="0" smtClean="0"/>
              <a:t>Beijing </a:t>
            </a:r>
            <a:r>
              <a:rPr lang="en-US" altLang="zh-CN" dirty="0"/>
              <a:t>government cut bank’s reserve requirement </a:t>
            </a:r>
            <a:r>
              <a:rPr lang="en-US" altLang="zh-CN" dirty="0" smtClean="0"/>
              <a:t>ratio</a:t>
            </a:r>
          </a:p>
          <a:p>
            <a:endParaRPr lang="en-US" altLang="zh-CN" dirty="0" smtClean="0"/>
          </a:p>
          <a:p>
            <a:r>
              <a:rPr lang="en-US" dirty="0"/>
              <a:t>Allocating land for low-income </a:t>
            </a:r>
            <a:r>
              <a:rPr lang="en-US" dirty="0" smtClean="0"/>
              <a:t>housing</a:t>
            </a:r>
          </a:p>
          <a:p>
            <a:r>
              <a:rPr lang="en-US" dirty="0"/>
              <a:t>Housing market has been rebounding </a:t>
            </a:r>
            <a:r>
              <a:rPr lang="en-US" dirty="0" smtClean="0"/>
              <a:t>the second half of the year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45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Proportion of Mainland Buyers Purchase in HK Property Market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481"/>
          <p:cNvSpPr/>
          <p:nvPr/>
        </p:nvSpPr>
        <p:spPr>
          <a:xfrm>
            <a:off x="212115" y="2319300"/>
            <a:ext cx="8719769" cy="43393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394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Impacts of Mainland Buyers in Hong Kong Housing Market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" dirty="0">
                <a:solidFill>
                  <a:srgbClr val="000000"/>
                </a:solidFill>
              </a:rPr>
              <a:t>Mainland buyers affected limited supply in HK housing market</a:t>
            </a:r>
            <a:r>
              <a:rPr lang="en" dirty="0" smtClean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" dirty="0">
                <a:solidFill>
                  <a:srgbClr val="000000"/>
                </a:solidFill>
              </a:rPr>
              <a:t>Home prices in Hong Kong have surged more than 90% since early 2009 on a shortage of new </a:t>
            </a:r>
            <a:r>
              <a:rPr lang="en" dirty="0" smtClean="0">
                <a:solidFill>
                  <a:srgbClr val="000000"/>
                </a:solidFill>
              </a:rPr>
              <a:t>supply</a:t>
            </a:r>
            <a:endParaRPr lang="en" dirty="0">
              <a:solidFill>
                <a:srgbClr val="000000"/>
              </a:solidFill>
            </a:endParaRPr>
          </a:p>
          <a:p>
            <a:endParaRPr lang="en-CA" dirty="0"/>
          </a:p>
        </p:txBody>
      </p:sp>
      <p:pic>
        <p:nvPicPr>
          <p:cNvPr id="2050" name="Picture 2" descr="剛過去的周六碧桂園十里銀灘新盤在港開售情况。（鄧宗弘攝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97627"/>
            <a:ext cx="504056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25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Impacts of Mainland Buyers in Hong Kong Housing </a:t>
            </a:r>
            <a:r>
              <a:rPr lang="en" dirty="0" smtClean="0"/>
              <a:t>Market (Con’t)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7543800" cy="525658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" dirty="0" smtClean="0">
                <a:solidFill>
                  <a:srgbClr val="000000"/>
                </a:solidFill>
              </a:rPr>
              <a:t>Mainland buyers accounted for almost 20% of the sales in two new private residential projects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" dirty="0" smtClean="0">
                <a:solidFill>
                  <a:srgbClr val="000000"/>
                </a:solidFill>
              </a:rPr>
              <a:t>Market </a:t>
            </a:r>
            <a:r>
              <a:rPr lang="en" dirty="0">
                <a:solidFill>
                  <a:srgbClr val="000000"/>
                </a:solidFill>
              </a:rPr>
              <a:t>share of mainland buyers rose from about 10% in late 2009 to nearly 30% in </a:t>
            </a:r>
            <a:r>
              <a:rPr lang="en" dirty="0" smtClean="0">
                <a:solidFill>
                  <a:srgbClr val="000000"/>
                </a:solidFill>
              </a:rPr>
              <a:t>2011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" dirty="0">
                <a:solidFill>
                  <a:srgbClr val="000000"/>
                </a:solidFill>
              </a:rPr>
              <a:t>For properties costing more than HK$12 million, mainlanders featured in 27.3% of the deals in the July to September </a:t>
            </a:r>
            <a:r>
              <a:rPr lang="en" dirty="0" smtClean="0">
                <a:solidFill>
                  <a:srgbClr val="000000"/>
                </a:solidFill>
              </a:rPr>
              <a:t>quarter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en" dirty="0" smtClean="0">
              <a:solidFill>
                <a:srgbClr val="000000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" dirty="0">
                <a:solidFill>
                  <a:srgbClr val="000000"/>
                </a:solidFill>
              </a:rPr>
              <a:t>Hong Kong government response: new tax policies on foreign investors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en" dirty="0">
              <a:solidFill>
                <a:srgbClr val="000000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91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upload.wikimedia.org/wikipedia/de/thumb/e/e6/Cheung_Kong_%28Holdings%29_Limited_Logo.svg/800px-Cheung_Kong_%28Holdings%29_Limited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844401"/>
            <a:ext cx="726757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t2.gstatic.com/images?q=tbn:ANd9GcRKJy0cxUdkZ-32TVMH3VStiG1O6WdfgK8RVJ61id_5TChX6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8920"/>
            <a:ext cx="726757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40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Last Trading Day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09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582" y="3370464"/>
            <a:ext cx="3492996" cy="334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2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Trading Day ADR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6852"/>
            <a:ext cx="9144000" cy="1997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317" y="3424548"/>
            <a:ext cx="4331040" cy="32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9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One-year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29204"/>
            <a:ext cx="6616277" cy="535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ifestyle.inquirer.net/files/2012/09/hong-kong-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845064" cy="738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3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Five-year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91" y="1263352"/>
            <a:ext cx="724521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7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HK vs. ADR (One-year)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20" y="1412776"/>
            <a:ext cx="6923359" cy="520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9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HK vs. ADR </a:t>
            </a:r>
            <a:r>
              <a:rPr lang="en-US" dirty="0" smtClean="0"/>
              <a:t>(Five-year</a:t>
            </a:r>
            <a:r>
              <a:rPr lang="en-US" dirty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66" y="1321541"/>
            <a:ext cx="7154333" cy="521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HK vs. Hang </a:t>
            </a:r>
            <a:r>
              <a:rPr lang="en-US" dirty="0" err="1" smtClean="0"/>
              <a:t>Seng</a:t>
            </a:r>
            <a:r>
              <a:rPr lang="en-US" dirty="0" smtClean="0"/>
              <a:t> (One-year)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33" y="1417638"/>
            <a:ext cx="7133166" cy="514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4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HK vs. Hang </a:t>
            </a:r>
            <a:r>
              <a:rPr lang="en-US" dirty="0" err="1" smtClean="0"/>
              <a:t>Seng</a:t>
            </a:r>
            <a:r>
              <a:rPr lang="en-US" dirty="0" smtClean="0"/>
              <a:t> (Five-year)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417638"/>
            <a:ext cx="7429500" cy="520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Overview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hape 493"/>
          <p:cNvSpPr/>
          <p:nvPr/>
        </p:nvSpPr>
        <p:spPr>
          <a:xfrm>
            <a:off x="0" y="1379488"/>
            <a:ext cx="9143999" cy="525128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70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7732340" cy="5256584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The flagship of Cheung Kong Group, headquartered in Hong Kong</a:t>
            </a:r>
          </a:p>
          <a:p>
            <a:pPr>
              <a:lnSpc>
                <a:spcPct val="11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One of Hong Kong’s leading multi-national conglomerates </a:t>
            </a:r>
          </a:p>
          <a:p>
            <a:pPr>
              <a:lnSpc>
                <a:spcPct val="11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One of the largest developers of residential, office, retail, industrial and hotel properties in Hong Kong</a:t>
            </a:r>
          </a:p>
          <a:p>
            <a:pPr>
              <a:lnSpc>
                <a:spcPct val="11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Operate in 52 countries and employs about 260,000 staff worldwide</a:t>
            </a:r>
          </a:p>
          <a:p>
            <a:pPr>
              <a:lnSpc>
                <a:spcPct val="11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 Hong Kong alone, the Group includes eight listed companies with a combined market capitalization of approximately HK$914 billion (31 Dec, 2012)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989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8343900" cy="4988025"/>
          </a:xfrm>
        </p:spPr>
        <p:txBody>
          <a:bodyPr>
            <a:normAutofit/>
          </a:bodyPr>
          <a:lstStyle/>
          <a:p>
            <a:pPr marL="0" indent="0">
              <a:spcBef>
                <a:spcPts val="640"/>
              </a:spcBef>
              <a:buClr>
                <a:schemeClr val="dk1"/>
              </a:buClr>
              <a:buSzPct val="25000"/>
              <a:buNone/>
            </a:pPr>
            <a:r>
              <a:rPr lang="en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1950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 Founded by Li Ka Shing as Cheung Kong Industries </a:t>
            </a:r>
          </a:p>
          <a:p>
            <a:pPr marL="0" indent="0">
              <a:spcBef>
                <a:spcPts val="640"/>
              </a:spcBef>
              <a:buClr>
                <a:schemeClr val="dk1"/>
              </a:buClr>
              <a:buSzPct val="25000"/>
              <a:buNone/>
            </a:pPr>
            <a:r>
              <a:rPr lang="en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1972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 Listed on the Hong Kong Stock Exchange</a:t>
            </a:r>
          </a:p>
          <a:p>
            <a:pPr marL="0" indent="0">
              <a:spcBef>
                <a:spcPts val="640"/>
              </a:spcBef>
              <a:buClr>
                <a:schemeClr val="dk1"/>
              </a:buClr>
              <a:buSzPct val="25000"/>
              <a:buNone/>
            </a:pPr>
            <a:r>
              <a:rPr lang="en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1977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 CKH diversified into the hotel trade</a:t>
            </a:r>
          </a:p>
          <a:p>
            <a:pPr marL="0" indent="0">
              <a:spcBef>
                <a:spcPts val="640"/>
              </a:spcBef>
              <a:buClr>
                <a:schemeClr val="dk1"/>
              </a:buClr>
              <a:buSzPct val="25000"/>
              <a:buNone/>
            </a:pPr>
            <a:r>
              <a:rPr lang="en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1979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 Acquired Hutchison Whampoa Limited</a:t>
            </a:r>
          </a:p>
          <a:p>
            <a:pPr marL="0" indent="0">
              <a:spcBef>
                <a:spcPts val="640"/>
              </a:spcBef>
              <a:buClr>
                <a:schemeClr val="dk1"/>
              </a:buClr>
              <a:buSzPct val="25000"/>
              <a:buNone/>
            </a:pPr>
            <a:r>
              <a:rPr lang="en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1981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 Started oversea investment</a:t>
            </a:r>
          </a:p>
          <a:p>
            <a:pPr marL="0" indent="0">
              <a:spcBef>
                <a:spcPts val="640"/>
              </a:spcBef>
              <a:buClr>
                <a:schemeClr val="dk1"/>
              </a:buClr>
              <a:buSzPct val="25000"/>
              <a:buNone/>
            </a:pPr>
            <a:r>
              <a:rPr lang="en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1985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 Acquired Hong Kong Electric Holdings </a:t>
            </a:r>
            <a:r>
              <a:rPr lang="en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Limited      (renamed Power Assets Holdings Limited)</a:t>
            </a:r>
          </a:p>
          <a:p>
            <a:pPr marL="0" indent="0">
              <a:spcBef>
                <a:spcPts val="640"/>
              </a:spcBef>
              <a:buClr>
                <a:schemeClr val="dk1"/>
              </a:buClr>
              <a:buSzPct val="25000"/>
              <a:buNone/>
            </a:pPr>
            <a:r>
              <a:rPr lang="en" u="sng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1996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 Cheung Kong Infrastructure Holding limited organized</a:t>
            </a:r>
          </a:p>
          <a:p>
            <a:pPr marL="0" indent="0">
              <a:spcBef>
                <a:spcPts val="640"/>
              </a:spcBef>
              <a:buClr>
                <a:schemeClr val="dk1"/>
              </a:buClr>
              <a:buSzPct val="25000"/>
              <a:buNone/>
            </a:pPr>
            <a:r>
              <a:rPr lang="en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1997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 Cheung Kong restructured its business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716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Holdings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Cheung Kong Holdings (stock code: 0001)</a:t>
            </a:r>
          </a:p>
          <a:p>
            <a:pPr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Hutchison Whampoa Limited (0013)</a:t>
            </a:r>
          </a:p>
          <a:p>
            <a:pPr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Assets Holdings Limited (0006)</a:t>
            </a:r>
          </a:p>
          <a:p>
            <a:pPr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Cheung Kong Infrastructure Holdings Limited (1038)</a:t>
            </a:r>
          </a:p>
          <a:p>
            <a:pPr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CK Life Sciences Int'l. (Holdings) Inc. (0775)</a:t>
            </a:r>
          </a:p>
          <a:p>
            <a:pPr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Hutchison Telecommunications Hong Kong Holdings Limited (0215)</a:t>
            </a:r>
          </a:p>
          <a:p>
            <a:pPr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Hutchison Harbour Ring Limited (0715)</a:t>
            </a:r>
          </a:p>
          <a:p>
            <a:pPr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17283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 Group Limited (2383)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51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hape 596"/>
          <p:cNvSpPr/>
          <p:nvPr/>
        </p:nvSpPr>
        <p:spPr>
          <a:xfrm>
            <a:off x="-18887" y="1067928"/>
            <a:ext cx="5310967" cy="579007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5" name="Shape 597"/>
          <p:cNvSpPr/>
          <p:nvPr/>
        </p:nvSpPr>
        <p:spPr>
          <a:xfrm>
            <a:off x="4195212" y="5630580"/>
            <a:ext cx="4948788" cy="12274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6" name="TextBox 5"/>
          <p:cNvSpPr txBox="1"/>
          <p:nvPr/>
        </p:nvSpPr>
        <p:spPr>
          <a:xfrm>
            <a:off x="5436096" y="1910498"/>
            <a:ext cx="38164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ct val="25000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Formerly known as Hong Kong Electric Holdings Limited and named Power Assets Holdings Limited on February 16, 2011</a:t>
            </a:r>
          </a:p>
          <a:p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r>
              <a:rPr lang="en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The picture only features listed companies of Cheung Kong Group in Hong Kong. Companies listed outside of Hong Kong are not depicted here.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91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Utilization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3" y="1772816"/>
            <a:ext cx="8741133" cy="4250903"/>
          </a:xfrm>
        </p:spPr>
      </p:pic>
    </p:spTree>
    <p:extLst>
      <p:ext uri="{BB962C8B-B14F-4D97-AF65-F5344CB8AC3E}">
        <p14:creationId xmlns:p14="http://schemas.microsoft.com/office/powerpoint/2010/main" val="28608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Bank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8" name="Picture 6" descr="http://4.bp.blogspot.com/_ADPYz9u2LK4/THE5im5-paI/AAAAAAAABtU/NsdfelcgnVY/s1600/IMG_4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" y="1268760"/>
            <a:ext cx="7267575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99222"/>
            <a:ext cx="6652220" cy="9535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Completed Developments in HK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Residential / Comprehensive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Developments:</a:t>
            </a:r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Shape 612"/>
          <p:cNvSpPr txBox="1"/>
          <p:nvPr/>
        </p:nvSpPr>
        <p:spPr>
          <a:xfrm>
            <a:off x="0" y="2193319"/>
            <a:ext cx="2626210" cy="411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Banyan Garden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Bayshore Towers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Bella Vista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Belvedere Garden 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Braemar Hill Mansions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CASA 880 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CASA 880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Caribbean Coast Phase 1 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Caribbean Coast Phase 2 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Caribbean Coast Phase 3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Caribbean Coast Phase 4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Celestial Heights (Phase 1)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 Park Towers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City Garden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City One Shatin 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DeerHill Bay 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Elite Villas 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Elizabeth House</a:t>
            </a:r>
            <a:b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Estoril Court </a:t>
            </a:r>
          </a:p>
          <a:p>
            <a:endParaRPr lang="en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615"/>
          <p:cNvSpPr txBox="1"/>
          <p:nvPr/>
        </p:nvSpPr>
        <p:spPr>
          <a:xfrm>
            <a:off x="2389391" y="2583593"/>
            <a:ext cx="3000000" cy="38633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Harbourfront Landmark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Jubilee Garden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Kingswood Villas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Laguna City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Laguna Verde Phase 4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Laguna Verde Phase 5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Point 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Lido Garden 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Manderly Garden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Metro Town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Monte Vista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No. 1 Star Street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Nob Hill 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Beacon Hill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Princeton Tower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Queen's Terrace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Rhine Garden &amp; Rhine Terrace </a:t>
            </a:r>
          </a:p>
          <a:p>
            <a:pPr lvl="0" rtl="0"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Robinson Heights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Sausalito</a:t>
            </a:r>
          </a:p>
        </p:txBody>
      </p:sp>
      <p:sp>
        <p:nvSpPr>
          <p:cNvPr id="7" name="Shape 617"/>
          <p:cNvSpPr txBox="1"/>
          <p:nvPr/>
        </p:nvSpPr>
        <p:spPr>
          <a:xfrm>
            <a:off x="5148064" y="2206806"/>
            <a:ext cx="2880320" cy="4011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
</a:t>
            </a:r>
          </a:p>
          <a:p>
            <a:pPr lvl="0" rtl="0"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Sceneway Garden</a:t>
            </a:r>
          </a:p>
          <a:p>
            <a:pPr lvl="0" rtl="0"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Seasons Monarch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Seasons Palace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Sheffield Villas 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Sky Tower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St. Paul's Terrace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Apex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Cairnhill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Capitol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Grand Panorama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Legend at Jardine's </a:t>
            </a:r>
          </a:p>
          <a:p>
            <a:pPr lvl="0" rtl="0"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Metropolis Residence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Pacifica Phase 1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Pacifica Phase 2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Paramount 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Portofino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Victoria Towers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Tierra Verde 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Tsing Yi Garden </a:t>
            </a:r>
          </a:p>
        </p:txBody>
      </p:sp>
      <p:sp>
        <p:nvSpPr>
          <p:cNvPr id="8" name="Shape 616"/>
          <p:cNvSpPr txBox="1"/>
          <p:nvPr/>
        </p:nvSpPr>
        <p:spPr>
          <a:xfrm>
            <a:off x="7452320" y="2024111"/>
            <a:ext cx="2000999" cy="41430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Court 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Heights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Vianni Cove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Villa d'Arte </a:t>
            </a:r>
            <a:b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Vista Paradiso</a:t>
            </a:r>
          </a:p>
        </p:txBody>
      </p:sp>
    </p:spTree>
    <p:extLst>
      <p:ext uri="{BB962C8B-B14F-4D97-AF65-F5344CB8AC3E}">
        <p14:creationId xmlns:p14="http://schemas.microsoft.com/office/powerpoint/2010/main" val="16113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99222"/>
            <a:ext cx="6652220" cy="953516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Completed Developments in </a:t>
            </a:r>
            <a:r>
              <a:rPr lang="en-US" dirty="0" smtClean="0"/>
              <a:t>HK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Hotels: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endParaRPr lang="en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Harbour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Grand Hong Kong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Harbour Plaza 8 Degrees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Harbour Plaza Metropolis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Harbour Plaza North Point 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Harbour Plaza Resort City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Harbourfront Horizon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Harbourview Horizon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Horizon Suite Hotel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Rambler Garden Hotel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Rambler Oasis Hotel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Kowloon Hotel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Apex Horizon Hotel</a:t>
            </a:r>
          </a:p>
          <a:p>
            <a:endParaRPr lang="en-CA" dirty="0"/>
          </a:p>
        </p:txBody>
      </p:sp>
      <p:sp>
        <p:nvSpPr>
          <p:cNvPr id="4" name="Shape 627"/>
          <p:cNvSpPr/>
          <p:nvPr/>
        </p:nvSpPr>
        <p:spPr>
          <a:xfrm>
            <a:off x="4565787" y="1806588"/>
            <a:ext cx="3296050" cy="411332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23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News in Last Month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4347964" cy="4988025"/>
          </a:xfrm>
        </p:spPr>
        <p:txBody>
          <a:bodyPr>
            <a:normAutofit lnSpcReduction="10000"/>
          </a:bodyPr>
          <a:lstStyle/>
          <a:p>
            <a:pPr>
              <a:spcBef>
                <a:spcPts val="640"/>
              </a:spcBef>
              <a:buClr>
                <a:schemeClr val="dk1"/>
              </a:buClr>
              <a:buSzPct val="131944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sale of suites in the Apex Horizon Hotel made headlines last month as it was the first time in Hong Kong that a developer had sold hotel rooms, classified as commercial property, individually to buyers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ct val="131944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batch of 65 suites were all sold on the first day of sale (Feb 18)</a:t>
            </a:r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ct val="131944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Lawmaker demands probe into </a:t>
            </a:r>
            <a:r>
              <a:rPr lang="en" dirty="0"/>
              <a:t>the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hotel room sale</a:t>
            </a:r>
          </a:p>
          <a:p>
            <a:endParaRPr lang="en-CA" dirty="0"/>
          </a:p>
        </p:txBody>
      </p:sp>
      <p:sp>
        <p:nvSpPr>
          <p:cNvPr id="5" name="Shape 635"/>
          <p:cNvSpPr/>
          <p:nvPr/>
        </p:nvSpPr>
        <p:spPr>
          <a:xfrm>
            <a:off x="5153360" y="1890564"/>
            <a:ext cx="3621754" cy="403244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0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HK Stock Price on Feb 18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56" y="1415824"/>
            <a:ext cx="7209367" cy="513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99222"/>
            <a:ext cx="6724228" cy="953516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Completed Developments in </a:t>
            </a:r>
            <a:r>
              <a:rPr lang="en-US" dirty="0" smtClean="0"/>
              <a:t>HK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Office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Buildings:</a:t>
            </a:r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endParaRPr lang="en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Admiralty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Centre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Prosperity Millennia Plaza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Silvercord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</a:t>
            </a:r>
            <a:endParaRPr lang="en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Concordia Plaza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Shun Tak Centre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Wheelock House</a:t>
            </a:r>
          </a:p>
          <a:p>
            <a:pPr marL="342900" lvl="0" indent="-34290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World-Wide House</a:t>
            </a:r>
          </a:p>
          <a:p>
            <a:endParaRPr lang="en-CA" dirty="0"/>
          </a:p>
        </p:txBody>
      </p:sp>
      <p:sp>
        <p:nvSpPr>
          <p:cNvPr id="4" name="Shape 645"/>
          <p:cNvSpPr/>
          <p:nvPr/>
        </p:nvSpPr>
        <p:spPr>
          <a:xfrm>
            <a:off x="5276831" y="1966614"/>
            <a:ext cx="3067069" cy="388034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158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99222"/>
            <a:ext cx="6652220" cy="953516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Completed Developments in </a:t>
            </a:r>
            <a:r>
              <a:rPr lang="en-US" dirty="0" smtClean="0"/>
              <a:t>HK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Office/ Industrial and Industrial Buildings:</a:t>
            </a:r>
          </a:p>
          <a:p>
            <a:pPr marL="0" indent="0">
              <a:buNone/>
            </a:pPr>
            <a:r>
              <a:rPr lang="en" sz="2000" dirty="0" smtClean="0"/>
              <a:t>Modern</a:t>
            </a:r>
            <a:r>
              <a:rPr lang="en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Warehouse</a:t>
            </a:r>
          </a:p>
          <a:p>
            <a:pPr marL="0" lvl="0" indent="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endParaRPr lang="en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Treasure </a:t>
            </a:r>
            <a:r>
              <a:rPr lang="en" sz="2000" dirty="0" smtClean="0"/>
              <a:t>Center</a:t>
            </a:r>
          </a:p>
          <a:p>
            <a:pPr marL="0" lvl="0" indent="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endParaRPr lang="en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Prosperity Center</a:t>
            </a:r>
          </a:p>
          <a:p>
            <a:pPr marL="0" lvl="0" indent="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endParaRPr lang="en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360"/>
              </a:spcBef>
              <a:buClr>
                <a:schemeClr val="dk1"/>
              </a:buClr>
              <a:buSzPct val="25000"/>
              <a:buNone/>
            </a:pPr>
            <a:r>
              <a:rPr lang="en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Trendy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</a:t>
            </a:r>
          </a:p>
          <a:p>
            <a:endParaRPr lang="en-CA" dirty="0"/>
          </a:p>
        </p:txBody>
      </p:sp>
      <p:sp>
        <p:nvSpPr>
          <p:cNvPr id="4" name="Shape 654"/>
          <p:cNvSpPr/>
          <p:nvPr/>
        </p:nvSpPr>
        <p:spPr>
          <a:xfrm>
            <a:off x="5508104" y="1988840"/>
            <a:ext cx="3103703" cy="41725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56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084" y="99222"/>
            <a:ext cx="6940252" cy="9535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Developments Completed and Scheduled for Completion in 2012</a:t>
            </a:r>
            <a:endParaRPr lang="en-CA" dirty="0"/>
          </a:p>
        </p:txBody>
      </p:sp>
      <p:sp>
        <p:nvSpPr>
          <p:cNvPr id="5" name="Shape 660"/>
          <p:cNvSpPr/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814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Mainland and Oversea Projects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670"/>
          <p:cNvSpPr/>
          <p:nvPr/>
        </p:nvSpPr>
        <p:spPr>
          <a:xfrm>
            <a:off x="1708286" y="1196752"/>
            <a:ext cx="5795168" cy="55640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7861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Mainland and Oversea </a:t>
            </a:r>
            <a:r>
              <a:rPr lang="en-US" dirty="0" smtClean="0"/>
              <a:t>Projects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677"/>
          <p:cNvSpPr/>
          <p:nvPr/>
        </p:nvSpPr>
        <p:spPr>
          <a:xfrm>
            <a:off x="1775741" y="1376945"/>
            <a:ext cx="5592517" cy="505968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324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Hong Kong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700808"/>
            <a:ext cx="7876356" cy="4699993"/>
          </a:xfrm>
        </p:spPr>
        <p:txBody>
          <a:bodyPr/>
          <a:lstStyle/>
          <a:p>
            <a:r>
              <a:rPr lang="en-US" dirty="0" smtClean="0"/>
              <a:t>Population: 7,136,300 (mid-2012)</a:t>
            </a:r>
          </a:p>
          <a:p>
            <a:r>
              <a:rPr lang="en-US" dirty="0" smtClean="0"/>
              <a:t>Land area: 1,104 km^2</a:t>
            </a:r>
          </a:p>
          <a:p>
            <a:r>
              <a:rPr lang="en-US" dirty="0" smtClean="0"/>
              <a:t>Population Density: 6,544 people / km^2</a:t>
            </a:r>
          </a:p>
          <a:p>
            <a:pPr lvl="1"/>
            <a:r>
              <a:rPr lang="en-US" dirty="0" smtClean="0"/>
              <a:t>The highest density in some are: 55,204 people / km^2</a:t>
            </a:r>
          </a:p>
          <a:p>
            <a:pPr lvl="1"/>
            <a:r>
              <a:rPr lang="en-US" dirty="0" smtClean="0"/>
              <a:t>Canada’s population density: 3.76 </a:t>
            </a:r>
            <a:r>
              <a:rPr lang="en-US" dirty="0"/>
              <a:t>people / </a:t>
            </a:r>
            <a:r>
              <a:rPr lang="en-US" dirty="0" smtClean="0"/>
              <a:t>km^2</a:t>
            </a:r>
            <a:endParaRPr lang="en-US" dirty="0"/>
          </a:p>
        </p:txBody>
      </p:sp>
      <p:sp>
        <p:nvSpPr>
          <p:cNvPr id="4" name="AutoShape 2" descr="data:image/jpeg;base64,/9j/4AAQSkZJRgABAQAAAQABAAD/2wCEAAkGBhMREBQQBxQUEBAQFRMREBERFRUQEBUSFREVFhMQExQXJyYfFxkjGRQSITssLycpLS0sFR4xNTMqNSY3LCkBCQoKDgwOGg8PGjUkHyU1LDIqKS8qNSkrLywqLSwtLDYuNSwpKjQsLy8sLywpLC8wLC01KiwpNSwpLCkwKjQtLf/AABEIALcBEwMBIgACEQEDEQH/xAAcAAEBAAIDAQEAAAAAAAAAAAAAAQYHAgMFCAT/xAA+EAACAQIDBQYFAgMFCQAAAAAAAQIDEQQSIQUGMUFRBxMiYXGBFDJCkaFygjNSokNisdHiFSMkY3OSk6PC/8QAGwEBAAIDAQEAAAAAAAAAAAAAAAEDBAUGAgf/xAAxEQACAQIEBAIKAgMAAAAAAAAAAQIDEQQSITEFQVFhIvAGExRxgZGhscHRUuEWMvH/2gAMAwEAAhEDEQA/AMWSFgimpPriSsSwsUAmyJYWKALIlhYoAsiWFigCyJYWKALIlhYoAsiWFigCyJYWKALIlhYoAsiWFigCyJYWKALIlhYoAsiWFigCyJYWKALIlhYoAsiWFigCyOqa1AnxKSY7Suc0UiKQZC2AAAAAAAAAAAAAAAAAAAAAAAAAAAAAAAAAAAAAAAAAAAAAAAAOqfEpJ8SklD3OaKRFIL1sAAAAAAAAAAAAAAAAAAAD192d2quOrd1hdIqzq1H8sI9X1b5Ln+VKTbsjxUqRpRc5uyW7PKp03JqNNOUnokk22+iS4mQYPs+x9VXhQlBf8yUab/7ZO/4Nv7vbqYfBQtgoeO1p1ZWdWXrLkvJWR67ehlRw/wDJnJYn0jlmtQjp1f6R8+bc3ZrYOy2j3cZS4RjUjOdv5sq1S8zyj9W08fOvWqVsU7zqScpX9dIrySsvY/KYrtfQ6uj6zIvWPxc7bAAEFoAAAAAAAAAAAAAAAAAB1T4lJPiUkoe5zRSIpBetgAAAAAAAAAAAAAAAAACxjd2jq3okuLfQ37uhu9HBYWFJJd5JZ60utRrXXouC9DTm5OEVXaGGhPVd4ptfoTn/APKN/GXh47yOQ9JMQ7woLbd/Zfk6pYmClklJKWVzyt2eVOzl6JtfdHOE00nBpp6prVNPg0zBd5t2am0a1OeFrS7qE6tJ5oRdOEYx8TilZ1IucVB3fJ8uOb4aMlCKr5cySUsiahfrFPgjJTbb0ObrUYU4RaleT3XTz9DR/aDsRYXHTjS0p1Uq0F0U280faSl7WMbMz7V8cqmPyU9e5pQhL9TcptfaUTDDXVElJ2Po3D5Tlhacp72QB+iGz6slenSqSXWMJtfdI6ZwcXaonF9GrP7M8GYpJ6JnEAAkAAAAAAAAAAAAAAA6p8SknxKSUPc5opEUgvWwAAAAAAAAAAAByhByajDVyaSXm3ZL7mw9+Oz6cYUauyIOoqVKFGrCCvPwcKqj9V7u/Ph7YRsK3xVDPw76jf8A8sT6LMmjBTTuc1xnHVMJWpSh3uuux84UtlVpO1KlVk+kac2/skcMVgalJ2xcJ02+CqRlBv0Uj6SPz47AU60HTxsI1IS4xkrr18mevZu5iR9JXm8VPT36/Y0buFiFDaWGcuDm4e84SgvzJG7ds4p08PVqUvmjCTh+vL4fzY07vruu9nYmE8E33U3noSesoTg03BvnZ2a6r0Nmz2tHGbMliMNzpOcorVqdPxTp+t4tfYmj4bxe5XxhRxEqOKhrF6fXn9fke3gsKqVOFKl8tOMYL0irXMT3v7RqWFUqWz2q2J1WmtOm+s3za6L3sdnaTvDLD4JfAytPEyyRnHioZXKUovray/cav3R3eeNxUKOqprx1pLiqcWr2822l7+R6qVGnkjuU8N4dTqU3i8S/Cr6dbb3/AFzPT3X3Kr7SnKvjJOFGUm51pazqSb8SguevPgvPgbT2NujhcKl8FSjmX9pNZ6r88z4e1kXD41uKpbApRdKmskasn3eHSjplp2TdS3krf3rnb8DiJa1cQo+VKjCK/wDY5s9QpqPcxcdj62JdnLJHlH92/PwPTPz43Z1KtHLjacKsek4qS/Jj+8208Rg8NOdOUq81llCUaNlGMZJ1O+knbK43WiTX+H7N0duTxdB1cWlCo5O9JRlDu4/QvFrK61vwd/I95k3lMH2epGn6+L0va66mJb1dlMbOru9dSWrw8neL/wCnJ6p+T080axqU3FuNROMotqSas007NNPgz6XNbdq26qcfjsIrSTUcQlzi9I1fVOyfk10MetRVs0TouD8Ym5qhXd77Pnfo+pq8AGIdgAAAAAAAAAAAAdU+JST4lJKHuc0UiKQXrYAAAAAAAAAAAA5Qm4tSho4tNPzTun9z6L2RtGOIoU69H5asIz9G1rH1TuvY+cjYHZjviqL+D2hK1OpK9Gb4Rm+MG+Sk9fW/UvoTyuz5nP8AHsHKvRVSCu4/Z7mw96MRVhhaj2dCc6rjLK6coRcGldVHmaul0Sdzz9x9s18TSlU2vGUJyyypru3TpOk4rLOnLXM27t69NLGSyimrS1T0aPNxOFqUp97s1ZlZRqYdvLGSirRlSb0hNLTpJWTta5mNO9zjadSDpOk4q72l+Dx+0zZffbPnKCvKg41l1tHSf9MpP2Nabm74SwNRqonUw9T+LT59O8hfTNb7rTo1ufD7Wo1f923lm1aVGqslSzWqcJcV5q6fVmv94eySWdz2FOKg7vuqrccvlGaTuvXh1ZTVi754G74XiqMaUsJi9E9Vfzp1TPzb41oV8BBYKaqQw881Ca+qg1ldKSeqqU7wTT1cUpdbeZuhtOjh8PVljW0qskqkYfxJ04RvGhDpnlKV3yjTfVHj7S2BVw0G6s6bi2oSVKp3izfyyaWW610vddDz8LGDnFYpuMG/E1xt15/4Mx3J5r2OgpYSnLDumpXje+m/X76+/wCRmeJ7W8Te2ApUaNNaRi1KbUVwV7pcOiRkW63anCvJUtsqNCpLSNSLfct9JX1g/drzR5GC3Gwc6Sq1PiHSlqsRQqwxFJdc67uM425+DTm0TaPZHLJ3mxK8a0Ws0YztHMmtMtSN4u/ol5lq9atdzVVY8KmvVtZH17+/X43NpYihGpCUK6UoTTjKL4OLVmvsc0uho/Db17Q2c/h6rlHJ/ZV450lyyvjl9HY5Y7tNx1WLiqkaSejdKCjL2k7te1iz2iPNGB/j+Ik/BJOPJ3/oz/fDtDp4J9zhIqtiPqje0KfTO1z8vvbni9HtTddTobdowVGtGVOU6WbNBSVs2WTea1+qZr+Um23J3b1berbfFtkMeVaTZ0NDgmGp01GSvL+XO/bp5vcNe/mACk3QAAAAAAAAAAAB1T4lJPiUkoe5zRSIpBetgAAAAAAAAAAAAAADNd1u06thkqW0U8RRWkXe1aC6KT+ZeT+5sDAdoeBqpWrxpN/TWTpNe78P5NFFhFtpQTbbsktW2+CS5sujWlHQ0uK4Jhq7c/8AV9v0b8x28Oz5Rtja+FqR42lOnU91HUw/bO+mzaSa2Xh44mfLNDLQT6+Lj7L3PM2N2TYirFT2hOOGT1ULd5U/ck0o/dnpvsYX04p+9H/UXN1JLRGlp0uG4eVp1m7cle30X5MD2ltWtjKsXX8cnaFKlBZYRu7KnTguGtvXmZTvbusqWEvBePB/DxqNc+8oxjP+uMH+5mabubgYbAPv6knVqxTfe1LRjBW1lGPCOl9W2zp3hpZ9l4ytWVviE60U1ZqEckaKa5PLCErcnJkKk1FuW5fPisJ16ccOrQi0ul7tcvdf5mF9lu25UsYsO2+6xKaceSqRi5RmvO0WvddDZ1SHwtRTpaYatJRqQ+mnVm7RqxXKMpNJrrJS/mb1d2WbLdXHqo/lw8ZTb/vSThBfmT/abixmFjVpzpVvlqRlB+klY90L5DC45KEcZZc0s3nrax5u8u7FLHUXTxStNXdKql44S6rquq5/k0TtXZk8NWnQxitOm7Po1xUl1TVn7n0DsXEuph6U6us5U4Of6sqzfm5gva/sZOnSxdNeKL7mp5xldwb9Gmv3kVoJxzI9cExsqNf2ab8L27P+zVoAMI7gAAAAAAAAAAAAAAA6p8SknxKSUPc5opEUgvWwAAAAAAAAAAAAAAANi9kWwoznUxeIWZ0mqdK/BTavOfqk4r3ZgGFwVSrNU8LCU5vRRim5fY3puPu/LBYONLEW72TdSrbVKUreFPnZKK9i+hG8rmh47ilSwzpp+KXztz/XxPZxmJVOnOpNNqnGU2o8Woptpeeh5+E3qwtWEqmHqxdOGXNUfhgpTV407vjO3Jaq5+vaey6eIpuljY5oPjHNKN/XK1c8vdXdKGCpqNOU5SaTqJu9N1La1IRfyvlpa6tczXmvpscVBUPVNybzXVlyt58s73CWLa72Lp4VO+Wacaldp6KUXrClfWz1lzSXzeP2p7SVLASp38WIlGmlzsnnk/tG37kZbVqqMXKq1GMU5Sk3ZJJXbb5I0Zv1vR8dic1G/cUrwop6XV/FUa5OTS9kiqrLLHuzZcIw0sTiYu3hhr+vi39DNOxunH4evJfM6sU/0qmnH8ykZJvq6/wdT/ZiWaMXNzc3CcFTtPNBJPNLw8Lo1n2b7zxwmIcMY8tHEJRlJ8ITV8k30WrT9U+RuhNNaWaa9U0xSalCx64tCeHxzqyV07NX2drfY8HcyeJdBvbsZqvKWfNJwcHGSWWMIw+Sy4ppa3fM6u0amnszEZuShJeqqwsZKYb2q7QVPAOn9VecIJc7ReeT/pS9z3LSDMLCydbGwlFWvJOy2WppgAGtPpgAAAAAAAAAAAAAAB1T4lJPiUkoe5zRSIpBetgAAAAAAAAAAAAAADNN0e0mphUqO0U69BaRa/iwXRN/NHyfDryNl7M3yweIS+Frwu/om+7n6ZZWZoAF0K8o6GjxnBMPiJZ14X22+X/D6UeJgldyil1urfc8Ta2/eCw6fe1o1JL6KLVWfp4dF7tGhcq6IpY8S+SMKn6N007zqNrsrflmU73b/wBbG3p013OHv/DTvKduDqS5+nD14mLAGNKTk7s6OhQp0IZKasgZHutvxXwUoxzOph7+OjJ3SjzdO/yv8GOFSvo3a/Pp5hNp3RNajTrQcKiuj6Up14ygpxayNKSlyytXT9LGke0DedY3E/8ADO9CjeFLpJ38dT3aVvKKO/eXfyVajHB7LzU8NCEabk9KtVRiorNb5Yu3Dnz6GIl9arm0RoOD8JeHk61Xfkui79/sAAY50gAAAAAAAAAAAAAAB1T4lJPiUkoe5zRSIpBetgAAAAAAAAAAAAAAAAAAAAAAAAAAAAAAAAAAAAAAAAAAAAAAADqnxKSfEpJQ9zmikRSC9bAAAAAAAAAAAAAAAAAAAAAAAAAAAAAAAAAAAAAAAAAAAAAAAAHVPiUk+JSSh7npw2FWaTSWqX1Loca+yKkIudRJRSTeqejt/miAyHSilc5ylxivKpGDSs2lt395+K4zAGMdNmYzDMABmYzDMABmYzDMABmYzDMABmYzDMABmYzDMABmYzDMABmYzDMABmYzDMABmYzDMABmYzDMABmYzDMABmYzDMABmYzDMABmZyik+LOdekou0Xm/AB6tqUSqSVtT88+IAFil1JH/2Q=="/>
          <p:cNvSpPr>
            <a:spLocks noChangeAspect="1" noChangeArrowheads="1"/>
          </p:cNvSpPr>
          <p:nvPr/>
        </p:nvSpPr>
        <p:spPr bwMode="auto">
          <a:xfrm>
            <a:off x="-1116632" y="1844824"/>
            <a:ext cx="129614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4" descr="data:image/jpeg;base64,/9j/4AAQSkZJRgABAQAAAQABAAD/2wCEAAkGBhMREBQQBxQUEBAQFRMREBERFRUQEBUSFREVFhMQExQXJyYfFxkjGRQSITssLycpLS0sFR4xNTMqNSY3LCkBCQoKDgwOGg8PGjUkHyU1LDIqKS8qNSkrLywqLSwtLDYuNSwpKjQsLy8sLywpLC8wLC01KiwpNSwpLCkwKjQtLf/AABEIALcBEwMBIgACEQEDEQH/xAAcAAEBAAIDAQEAAAAAAAAAAAAAAQYHAgMFCAT/xAA+EAACAQIDBQYFAgMFCQAAAAAAAQIDEQQSIQUGMUFRBxMiYXGBFDJCkaFygjNSokNisdHiFSMkY3OSk6PC/8QAGwEBAAIDAQEAAAAAAAAAAAAAAAEDBAUGAgf/xAAxEQACAQIEBAIKAgMAAAAAAAAAAQIDEQQSITEFQVFhIvAGExRxgZGhscHRUuEWMvH/2gAMAwEAAhEDEQA/AMWSFgimpPriSsSwsUAmyJYWKALIlhYoAsiWFigCyJYWKALIlhYoAsiWFigCyJYWKALIlhYoAsiWFigCyJYWKALIlhYoAsiWFigCyJYWKALIlhYoAsiWFigCyOqa1AnxKSY7Suc0UiKQZC2AAAAAAAAAAAAAAAAAAAAAAAAAAAAAAAAAAAAAAAAAAAAAAAAOqfEpJ8SklD3OaKRFIL1sAAAAAAAAAAAAAAAAAAAD192d2quOrd1hdIqzq1H8sI9X1b5Ln+VKTbsjxUqRpRc5uyW7PKp03JqNNOUnokk22+iS4mQYPs+x9VXhQlBf8yUab/7ZO/4Nv7vbqYfBQtgoeO1p1ZWdWXrLkvJWR67ehlRw/wDJnJYn0jlmtQjp1f6R8+bc3ZrYOy2j3cZS4RjUjOdv5sq1S8zyj9W08fOvWqVsU7zqScpX9dIrySsvY/KYrtfQ6uj6zIvWPxc7bAAEFoAAAAAAAAAAAAAAAAAB1T4lJPiUkoe5zRSIpBetgAAAAAAAAAAAAAAAAACxjd2jq3okuLfQ37uhu9HBYWFJJd5JZ60utRrXXouC9DTm5OEVXaGGhPVd4ptfoTn/APKN/GXh47yOQ9JMQ7woLbd/Zfk6pYmClklJKWVzyt2eVOzl6JtfdHOE00nBpp6prVNPg0zBd5t2am0a1OeFrS7qE6tJ5oRdOEYx8TilZ1IucVB3fJ8uOb4aMlCKr5cySUsiahfrFPgjJTbb0ObrUYU4RaleT3XTz9DR/aDsRYXHTjS0p1Uq0F0U280faSl7WMbMz7V8cqmPyU9e5pQhL9TcptfaUTDDXVElJ2Po3D5Tlhacp72QB+iGz6slenSqSXWMJtfdI6ZwcXaonF9GrP7M8GYpJ6JnEAAkAAAAAAAAAAAAAAA6p8SknxKSUPc5opEUgvWwAAAAAAAAAAAByhByajDVyaSXm3ZL7mw9+Oz6cYUauyIOoqVKFGrCCvPwcKqj9V7u/Ph7YRsK3xVDPw76jf8A8sT6LMmjBTTuc1xnHVMJWpSh3uuux84UtlVpO1KlVk+kac2/skcMVgalJ2xcJ02+CqRlBv0Uj6SPz47AU60HTxsI1IS4xkrr18mevZu5iR9JXm8VPT36/Y0buFiFDaWGcuDm4e84SgvzJG7ds4p08PVqUvmjCTh+vL4fzY07vruu9nYmE8E33U3noSesoTg03BvnZ2a6r0Nmz2tHGbMliMNzpOcorVqdPxTp+t4tfYmj4bxe5XxhRxEqOKhrF6fXn9fke3gsKqVOFKl8tOMYL0irXMT3v7RqWFUqWz2q2J1WmtOm+s3za6L3sdnaTvDLD4JfAytPEyyRnHioZXKUovray/cav3R3eeNxUKOqprx1pLiqcWr2822l7+R6qVGnkjuU8N4dTqU3i8S/Cr6dbb3/AFzPT3X3Kr7SnKvjJOFGUm51pazqSb8SguevPgvPgbT2NujhcKl8FSjmX9pNZ6r88z4e1kXD41uKpbApRdKmskasn3eHSjplp2TdS3krf3rnb8DiJa1cQo+VKjCK/wDY5s9QpqPcxcdj62JdnLJHlH92/PwPTPz43Z1KtHLjacKsek4qS/Jj+8208Rg8NOdOUq81llCUaNlGMZJ1O+knbK43WiTX+H7N0duTxdB1cWlCo5O9JRlDu4/QvFrK61vwd/I95k3lMH2epGn6+L0va66mJb1dlMbOru9dSWrw8neL/wCnJ6p+T080axqU3FuNROMotqSas007NNPgz6XNbdq26qcfjsIrSTUcQlzi9I1fVOyfk10MetRVs0TouD8Ym5qhXd77Pnfo+pq8AGIdgAAAAAAAAAAAAdU+JST4lJKHuc0UiKQXrYAAAAAAAAAAAA5Qm4tSho4tNPzTun9z6L2RtGOIoU69H5asIz9G1rH1TuvY+cjYHZjviqL+D2hK1OpK9Gb4Rm+MG+Sk9fW/UvoTyuz5nP8AHsHKvRVSCu4/Z7mw96MRVhhaj2dCc6rjLK6coRcGldVHmaul0Sdzz9x9s18TSlU2vGUJyyypru3TpOk4rLOnLXM27t69NLGSyimrS1T0aPNxOFqUp97s1ZlZRqYdvLGSirRlSb0hNLTpJWTta5mNO9zjadSDpOk4q72l+Dx+0zZffbPnKCvKg41l1tHSf9MpP2Nabm74SwNRqonUw9T+LT59O8hfTNb7rTo1ufD7Wo1f923lm1aVGqslSzWqcJcV5q6fVmv94eySWdz2FOKg7vuqrccvlGaTuvXh1ZTVi754G74XiqMaUsJi9E9Vfzp1TPzb41oV8BBYKaqQw881Ca+qg1ldKSeqqU7wTT1cUpdbeZuhtOjh8PVljW0qskqkYfxJ04RvGhDpnlKV3yjTfVHj7S2BVw0G6s6bi2oSVKp3izfyyaWW610vddDz8LGDnFYpuMG/E1xt15/4Mx3J5r2OgpYSnLDumpXje+m/X76+/wCRmeJ7W8Te2ApUaNNaRi1KbUVwV7pcOiRkW63anCvJUtsqNCpLSNSLfct9JX1g/drzR5GC3Gwc6Sq1PiHSlqsRQqwxFJdc67uM425+DTm0TaPZHLJ3mxK8a0Ws0YztHMmtMtSN4u/ol5lq9atdzVVY8KmvVtZH17+/X43NpYihGpCUK6UoTTjKL4OLVmvsc0uho/Db17Q2c/h6rlHJ/ZV450lyyvjl9HY5Y7tNx1WLiqkaSejdKCjL2k7te1iz2iPNGB/j+Ik/BJOPJ3/oz/fDtDp4J9zhIqtiPqje0KfTO1z8vvbni9HtTddTobdowVGtGVOU6WbNBSVs2WTea1+qZr+Um23J3b1berbfFtkMeVaTZ0NDgmGp01GSvL+XO/bp5vcNe/mACk3QAAAAAAAAAAAB1T4lJPiUkoe5zRSIpBetgAAAAAAAAAAAAAADNd1u06thkqW0U8RRWkXe1aC6KT+ZeT+5sDAdoeBqpWrxpN/TWTpNe78P5NFFhFtpQTbbsktW2+CS5sujWlHQ0uK4Jhq7c/8AV9v0b8x28Oz5Rtja+FqR42lOnU91HUw/bO+mzaSa2Xh44mfLNDLQT6+Lj7L3PM2N2TYirFT2hOOGT1ULd5U/ck0o/dnpvsYX04p+9H/UXN1JLRGlp0uG4eVp1m7cle30X5MD2ltWtjKsXX8cnaFKlBZYRu7KnTguGtvXmZTvbusqWEvBePB/DxqNc+8oxjP+uMH+5mabubgYbAPv6knVqxTfe1LRjBW1lGPCOl9W2zp3hpZ9l4ytWVviE60U1ZqEckaKa5PLCErcnJkKk1FuW5fPisJ16ccOrQi0ul7tcvdf5mF9lu25UsYsO2+6xKaceSqRi5RmvO0WvddDZ1SHwtRTpaYatJRqQ+mnVm7RqxXKMpNJrrJS/mb1d2WbLdXHqo/lw8ZTb/vSThBfmT/abixmFjVpzpVvlqRlB+klY90L5DC45KEcZZc0s3nrax5u8u7FLHUXTxStNXdKql44S6rquq5/k0TtXZk8NWnQxitOm7Po1xUl1TVn7n0DsXEuph6U6us5U4Of6sqzfm5gva/sZOnSxdNeKL7mp5xldwb9Gmv3kVoJxzI9cExsqNf2ab8L27P+zVoAMI7gAAAAAAAAAAAAAAA6p8SknxKSUPc5opEUgvWwAAAAAAAAAAAAAAANi9kWwoznUxeIWZ0mqdK/BTavOfqk4r3ZgGFwVSrNU8LCU5vRRim5fY3puPu/LBYONLEW72TdSrbVKUreFPnZKK9i+hG8rmh47ilSwzpp+KXztz/XxPZxmJVOnOpNNqnGU2o8Woptpeeh5+E3qwtWEqmHqxdOGXNUfhgpTV407vjO3Jaq5+vaey6eIpuljY5oPjHNKN/XK1c8vdXdKGCpqNOU5SaTqJu9N1La1IRfyvlpa6tczXmvpscVBUPVNybzXVlyt58s73CWLa72Lp4VO+Wacaldp6KUXrClfWz1lzSXzeP2p7SVLASp38WIlGmlzsnnk/tG37kZbVqqMXKq1GMU5Sk3ZJJXbb5I0Zv1vR8dic1G/cUrwop6XV/FUa5OTS9kiqrLLHuzZcIw0sTiYu3hhr+vi39DNOxunH4evJfM6sU/0qmnH8ykZJvq6/wdT/ZiWaMXNzc3CcFTtPNBJPNLw8Lo1n2b7zxwmIcMY8tHEJRlJ8ITV8k30WrT9U+RuhNNaWaa9U0xSalCx64tCeHxzqyV07NX2drfY8HcyeJdBvbsZqvKWfNJwcHGSWWMIw+Sy4ppa3fM6u0amnszEZuShJeqqwsZKYb2q7QVPAOn9VecIJc7ReeT/pS9z3LSDMLCydbGwlFWvJOy2WppgAGtPpgAAAAAAAAAAAAAAB1T4lJPiUkoe5zRSIpBetgAAAAAAAAAAAAAADNN0e0mphUqO0U69BaRa/iwXRN/NHyfDryNl7M3yweIS+Frwu/om+7n6ZZWZoAF0K8o6GjxnBMPiJZ14X22+X/D6UeJgldyil1urfc8Ta2/eCw6fe1o1JL6KLVWfp4dF7tGhcq6IpY8S+SMKn6N007zqNrsrflmU73b/wBbG3p013OHv/DTvKduDqS5+nD14mLAGNKTk7s6OhQp0IZKasgZHutvxXwUoxzOph7+OjJ3SjzdO/yv8GOFSvo3a/Pp5hNp3RNajTrQcKiuj6Up14ygpxayNKSlyytXT9LGke0DedY3E/8ADO9CjeFLpJ38dT3aVvKKO/eXfyVajHB7LzU8NCEabk9KtVRiorNb5Yu3Dnz6GIl9arm0RoOD8JeHk61Xfkui79/sAAY50gAAAAAAAAAAAAAAB1T4lJPiUkoe5zRSIpBetgAAAAAAAAAAAAAAAAAAAAAAAAAAAAAAAAAAAAAAAAAAAAAAADqnxKSfEpJQ9zmikRSC9bAAAAAAAAAAAAAAAAAAAAAAAAAAAAAAAAAAAAAAAAAAAAAAAAHVPiUk+JSSh7npw2FWaTSWqX1Loca+yKkIudRJRSTeqejt/miAyHSilc5ylxivKpGDSs2lt395+K4zAGMdNmYzDMABmYzDMABmYzDMABmYzDMABmYzDMABmYzDMABmYzDMABmYzDMABmYzDMABmYzDMABmYzDMABmYzDMABmYzDMABmYzDMABmZyik+LOdekou0Xm/AB6tqUSqSVtT88+IAFil1J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6" descr="data:image/jpeg;base64,/9j/4AAQSkZJRgABAQAAAQABAAD/2wCEAAkGBggGERAIBxQWEhUWEhcUFxMVFxIaFBQVFBQVFhYXEhUYGyoqFxklHhoUHzsgIycrODgzFSoxNjIqOSY1OCkBCQoKDgwOGg8PGjUkHiUwKTI1NTU0LDQsLjU1Ly0vNS00Mi01LDM0NS4tNSosNjQ0NTQwKSw1LCwyLjQyLiwuNf/AABEIALcBEwMBIgACEQEDEQH/xAAcAAEAAgMBAQEAAAAAAAAAAAAABgcEBQgBAwL/xAA8EAACAQIEAwYDBQcDBQAAAAAAAQIDEQQFEiEGMUEHE1FhcYEiQpEUMlKCwRUzU3KSobEjYvAXQ3Oisv/EABsBAQADAQEBAQAAAAAAAAAAAAAEBQYDAgcB/8QAMREAAgEDAQQHCQADAAAAAAAAAAECAwQRIQUSMVEGE0FhcYGRFCIyobHB0eHwFiOC/9oADAMBAAIRAxEAPwCIgAzJ9yAAAAAAAAAAAAAAAAAAAAAAAAAAAAAAAAAAAAAAAAAAAAAAAAAAAAAAAAAAAAAAAAAAAAAAAAAAAAAAAAAAAAAAAAAAAAAAAAAAAAAAAAAAAAAAAAAAAAAAAAAAAAAAAB+6NGpiJRo0U5Sk0lFK7bbskl1YPxvGrPwbDLeH80zffL6NSovxRi9PvLkvqWhwf2XYXL4xxeepVavPu3vTp+Ul88vXb15k9jCNNKMEklskuS9CwpWTkszeDIX3SinSk4W8d7vfDy5/I55zbhLN8igq+Z01TTdlepS1N+UVJt/Q1Bv+O80r5pjsTKu3aFSVKK6RjTk4qy6Xs36s0BCqKKk1Hgaa0nVnRjOtjeazpw8NWwADwSgAAAAAAAAAAAAAAAAAAAAAAAAAAAAAAAAAAAAAeuMo2bXPdeau1t7p/QA8AAALR7I+GIWlnuKV3dwpX6W2nNefOPs/Eq46P4ewEcswuHwkVbRSgn/NpTk/d3fuTbKmpTy+wy/Sa7lRtlTjxm8eS4/byMutiaOG0qtJR1SUI36yd7Jebsz2jXpYhaqMlJXaummrp2auuqd17Ee40yapxJRqYHB1WpxUZd0tGmTbvDvG1dcnya5Gy4eyipkVCGAlPvFDaL0KL0+ErOzfPfbz8S1Upb2MaczASo0lQU9/38/Drw5lWdrGQRyzFRzCj92vdteFSNtX1vF+rZBi1e2jEQVPCYf5nOcvRJRX6/2KqKW6io1WkfTdhVZ1bCnKfHVeSbSAAI5dAAAAAAAAAAAAAAAAAAAAAAAAAAAAAAAAAAAAAtTOuzqeaYDBTy1LvqVCKcW0lUU/jkrvk1KUmr/iZVZ0nk9aOJw9CtDlKjCS9HBMnWlONTeUjK9IrytadTUpPg34cO31ZRFPgfiKpLuo4arfxcbR/qe39xmHBHEGWRdXFYeaiubjpmkvF6G7L1OgpOMd5bHpI9ghzZTf5ZcZT6uOPP8AJzAdM4OtHEU6dWHKUIyXo0miu+0/gmg6cs7y6KjKLvVjFbSi3bWkuUk+fit+m+97Ns6jnGBhRb+Oiu6kutkv9N+mmy9Ys/LaDo1HB9p723cR2jZ07qnwi2muWcfhepuuH13lL7ZLnWk6z9J/u17U1Tj+U+mcZ3gMhpvE5jNQXRP70n4Qjzk/Q1n7bpZDllPMaqvow1NKPjPTGKj/AFbFQ4OjmnH2MUK0nKc3eUnfTTprm0ukV0Xi14nWpX6tKMVlsgWWyva51K1WW7Ti3l+HYvBfbQy8wnmvaVjJVMDTdklGKe0aVNN21y6N7v1e1yZZP2PYCglPNqkqsusYfDD0vzfrsSXK45bw7BZXk8JVXD70aaTerq61RtRjJ+DafgrGYsRm8t40aS8pVp6vfTRa/uzzTt4fFPV/I7XW17hxVK1/101otUpNc9dfT1ZrYdnPDMFpWHj7yqt/VyNfmPZPkGLT+yqdB9HGTkr+cZ329Gje5lnVXJ8PVx2YRpwcE3GPe3jUsrqMZOMfie6StzPOGuJsPxRCeKwcXGEZ6FqcdbelNtxTelb2572OzhRb3cLPgV0braMIOuqkt1PGd7Kz6tMp/ijs+zThlOu/9Wl/Fgn8P/kj8vruvMjB09OEaicJq6as0+TT6NFL9pHBUeH5rH5erUakraf4c+en+V7tejXgQLm13FvQ4Gt2Lt93UlQuPi7Hz/f1ISACAa0AAAAAAAAAAAAAAAAAAAAAAAAAAAAAAF29lmdxzPBRwkn8dB6Guuh3cH6WvH8hSRt+F+I8RwxiI42huvuzh0nB815Pqn4okW9Xqp5fAp9s2DvrZwj8S1Xjy8y+M+wOJzKhVweElCLnFwbnGUlpkmnZJrffmaTgDLM3y+i6mctSlUUZ6pSm60fhSUKmpckt9ntd7G9ybOsFn1KOMy+SlF8/xRfWM10aP1j8B9r01KMnTqQu4VEr2va8ZR+aDsrx8k000mrlxTamj5pGtOnTlazWE3rlapr58cZ+h9MwwkcfSq4SfKdOUH6Si4/qURw3n2M4JxcnUTspOnWpeKTs7f7k90/0Zdkc4lhPhzaDpP8AiRvKi/PWl8H50vV8yK8YcJZLxW/t+CxFKnVtZy1wcKllZa7PZ8lqX0fSPcQc8Sg9UW+xriFvv0LmOac+3ivl/J4NZxhjaOZZfUp5dLXT75Ymm11pyk+9g10lCc7tdIyj4O2q4MxuCyDDTxeLm6feytKUP3rpxuo0qPhKUtbcuiiuTlFrV1uHsfkcKlSOIoyp/N3U5Tg3ZpXenSpWbVm07NqzuzWYGnh4un+19apv7rV2lyvsmvLlf0ZBlUe+pNa4NTRtKTtpUYzzHezpxfd49v27Cf4ftfy7B2w+Fwso01srSgml/Lbn7k04d4tyvieLll8viSvKnJWnFeLXVeabIHT7P8ixMIVpzq0ozS0V41IVcPK+yTk4RcHfa0lHfa7ZgZj2ecQcKTWY5NPvdG6lTVqi8b03fUvJN+aJUaleGrWV3FHWstl3HuUpOFTs3s4b728r55z2dhcFfD0sStFeKkvBpNf3MPJ8iwORwjRwUIxahGDmoxU5qPWckt3zfuV3lvbNWpxUMzoKUlzlTlpv6wae/ufnNO2WvVi4ZZQUH+OpLVb0ikt/Vv0O3tVH4s6lcthbSWaSj7r71jx4/YmnFXG+W8K2hiLzqSV1Sha9vGTf3V/yxEsR2k5TxTRq5VmlOVBVIuMajanCMucJSsk0lJJ7J8itcbjcRmM5YrGSc5yd5SfNv/nQ+JBneTk9OBqrXo3bUoLey5rXKfB937DVtgAQjTAAAAAAAAAAAAAAAAAAAAAAAAAAAAAAAAAGfk+eY/IZ/aMtm4Prb7sl4Si9mvUsLKu2aFlHN6Dv1nSa3/JJ7f1FXGbk2TYvPq0cDgI6pS+kUucpPokdqVapDSDKu/2dZ3EXO4itO3g/X8luf9XOH7XtW9NCv/8ARo847WMBUu8uwqnLpOsobfljdv8AqRusm7JsmwUU8y1Yidt7uUYJ/wC2MWn9WzYz7NeGJu7w9vSdZL6KZZONzJcUjFRrbFoVNIzl9PqmVHVxed8c4iFCTdWbdowW1OmurUVtGK2u/LqSjjbh6ngcG1S3+z1qNLV43w8O8fvJ02WLTwWV8K0pSwVKMFstMF8dSTdoRu95SbaSu+pGO0Cg8vyqdPEtOpUrRlNrk6k565KPkrNLyijnK33IScnl4JtLa/tFzSjRjuwUkkueWsvTktPMwOx3HSxVLFZXiPigtMlF7q1TVGcWn0dlt5vxJvgXLK6n7NqNuEk5UZN3aUfvUm3z07NP8N18l3Eux7J54WhWzKp/3ZKMf5aepN+8m1+UmOewkqaxFNNypVIVFbnaMkppesHOP5jvbpqkmyp2vKE9oVIR4Npf9YWvrx8yIdovAVPMoTzbK42qxTlOEV+9S3bS/Gufn6lQHT5QvaHkccix1SnRVoVEqsF0Sm3dLyUlL2sRb2il76L7oztOVTNrUecLK8OX4I0ACuNoAAAAAAAAAAAAAAAAAAAAAAAAAAAAAAAAAAAAC3+x7KqdDDVMwa+OpUcb+EIWsl+Zy+i8Cusr4NzzNpqlh6E1f55xlGCXi5SX+Ny8+Hclp8P4all1J6tEd5fik25Sf1bLCypPf3mtDIdJr6mrdUISzJtZS5Ln54GfZ7huHqccXjfua4wk1zipXWpR+aztst7XfQ8wudrHUIZhhKdSam/gitKk1dpSd3aMXa+75NddjzP+HcDxFTlQxkItuNo1NMXOG97wk+RlZdleEymPcYCCpxvfSr6U+tl09iy9/e7jEZt1QWj6zOvLH9/dp8MLgK9aaxmZNOavopxu6dK6s2m18c2rrW0tnZJXeqve2POo1JUMopO+n/Vn5NrTBettb/Mib8V8V4Phai69dqU2mqdK+85fpFdX+pQmY5hXzSrUxmLeqc5OTfm/DwS5W8iFd1VGPVrizTdHbGdasrqosRjw8e7uWvn35L74I7v9n4PuuXcx+vzf3uYfHHEWP4fhTrZbTnUamtfwN0nGV4qMpLdS1OFrfqRrso4toqH7CxstMlJui3ykpO7h63u146n4Fk1qNPELRVSkrqVn4xkpRfs0n7EinLrKS3Xgp7yl7Ffy6+G8st+Kf96mHkGMrY7D062KUlUcfjUoSpuM/mWiS2Sey57LmyvO2qjFSwdZc3GrF+kXTa/yy0yo+2XHRq4jD4OPyUnJ+TqS5fSCfuebrSi0+4kbAzPaUZRWF7z8Fh/orwAFIfUAAAAAAAAAAAAAAAAAAAAAAAAAAAAAAAAAAAACVcMdoua8OJYeVq1Jcqc27xXhTnzj6bryJ9gO1zIsSl9qVSi+t46o+zhdv6IpcEmndVILCZS3ew7O6lvyjh81p+vkXnV7UOGaa1Rqyl5KnVv/AO0URvOu2TUnTySk0/4lW23pCL/y/YrAHqV5VkuRGodGrGlLeacvF/jBk5hmWLzWpLFY+bqTfOUv8LwXkjGAIjeeJoYxUVuxWEE2t0T3gbtFzDB1qeAzWbq0pyUFKW86bbsnq5uN7XT9vOBH3wHdd7T+0PTHXHVKzdo3V2kuex0p1JQlmLIl7aUrqk4VY50fivA6PzHMMPldKeMxb0whFyb/AEXi3sreLOeM+zernuIq5hW2c5XS/DFbRj7JJexuuNeOsRxVLuaSdOhF3jDrJ/iqW6+XTz5kWJF1cdY8R4Ip9g7JdlB1avxy+S5fkAAhmlAAAAAAAAAAAAAAAAAAAAAAAAAAAAAAAAAAAAAAAAAAAAAAAAAAAAAAAAAAAAAAAAAAAAAAAAAAAAAAAAAAAAAAAAAAAAAAAAAAAAAAAAAAAAAAAAAAAAAAAAAAAAAAAAAAAAAAAAAAAAAAAAAAAAAAAAAAAAAAAAAAAAAAAAAAAAAAAAAAAA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923" y="4896544"/>
            <a:ext cx="9464539" cy="1988840"/>
          </a:xfrm>
          <a:prstGeom prst="rect">
            <a:avLst/>
          </a:prstGeom>
        </p:spPr>
      </p:pic>
      <p:pic>
        <p:nvPicPr>
          <p:cNvPr id="4104" name="Picture 8" descr="http://t2.gstatic.com/images?q=tbn:ANd9GcTuQ4w0jvhs922KpgMY3sgMwth7sLE9RuZd3P4xR5euiKjeX0r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41809"/>
            <a:ext cx="2016237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9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218" name="Picture 2" descr="http://www.tchadmanagementservices.com/Management-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01" y="1400065"/>
            <a:ext cx="715789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5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91"/>
          <p:cNvSpPr/>
          <p:nvPr/>
        </p:nvSpPr>
        <p:spPr>
          <a:xfrm>
            <a:off x="899592" y="-26662"/>
            <a:ext cx="7560840" cy="6884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047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Board of Directors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196752"/>
            <a:ext cx="7543800" cy="4988025"/>
          </a:xfrm>
        </p:spPr>
        <p:txBody>
          <a:bodyPr/>
          <a:lstStyle/>
          <a:p>
            <a:pPr marL="342900" lvl="0" indent="-342900">
              <a:spcBef>
                <a:spcPts val="640"/>
              </a:spcBef>
              <a:buClr>
                <a:schemeClr val="dk1"/>
              </a:buClr>
              <a:buSzPct val="25000"/>
              <a:buNone/>
            </a:pP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Directors</a:t>
            </a:r>
            <a:r>
              <a:rPr lang="en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701"/>
          <p:cNvSpPr/>
          <p:nvPr/>
        </p:nvSpPr>
        <p:spPr>
          <a:xfrm>
            <a:off x="0" y="1720283"/>
            <a:ext cx="6034774" cy="2352143"/>
          </a:xfrm>
          <a:prstGeom prst="rect">
            <a:avLst/>
          </a:prstGeom>
          <a:blipFill>
            <a:blip r:embed="rId2"/>
            <a:srcRect/>
            <a:stretch>
              <a:fillRect b="-10714"/>
            </a:stretch>
          </a:blipFill>
        </p:spPr>
      </p:sp>
      <p:sp>
        <p:nvSpPr>
          <p:cNvPr id="6" name="Shape 702"/>
          <p:cNvSpPr/>
          <p:nvPr/>
        </p:nvSpPr>
        <p:spPr>
          <a:xfrm>
            <a:off x="2483768" y="4437111"/>
            <a:ext cx="6660233" cy="2098543"/>
          </a:xfrm>
          <a:prstGeom prst="rect">
            <a:avLst/>
          </a:prstGeom>
          <a:blipFill>
            <a:blip r:embed="rId3"/>
            <a:srcRect/>
            <a:stretch>
              <a:fillRect t="-1" b="-16666"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270970" y="4072426"/>
            <a:ext cx="703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Ka-shing</a:t>
            </a:r>
            <a:r>
              <a:rPr lang="en-US" dirty="0" smtClean="0"/>
              <a:t> Li             Victor Li         Hung-Lam </a:t>
            </a:r>
            <a:r>
              <a:rPr lang="en-US" dirty="0" err="1" smtClean="0"/>
              <a:t>Kam</a:t>
            </a:r>
            <a:r>
              <a:rPr lang="en-US" dirty="0" smtClean="0"/>
              <a:t>    Edmond Li   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2617213" y="6549462"/>
            <a:ext cx="639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Davy Chung             Ezra Pau            Grace Woo         Justin Chiu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11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of </a:t>
            </a:r>
            <a:r>
              <a:rPr lang="en-US" dirty="0" smtClean="0"/>
              <a:t>Directors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810" y="1003287"/>
            <a:ext cx="7543800" cy="4988025"/>
          </a:xfrm>
        </p:spPr>
        <p:txBody>
          <a:bodyPr/>
          <a:lstStyle/>
          <a:p>
            <a:r>
              <a:rPr lang="en-US" b="1" dirty="0" smtClean="0"/>
              <a:t>Non-executive Directors: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</p:txBody>
      </p:sp>
      <p:sp>
        <p:nvSpPr>
          <p:cNvPr id="4" name="Shape 711"/>
          <p:cNvSpPr/>
          <p:nvPr/>
        </p:nvSpPr>
        <p:spPr>
          <a:xfrm>
            <a:off x="1691680" y="1553084"/>
            <a:ext cx="5904656" cy="1944216"/>
          </a:xfrm>
          <a:prstGeom prst="rect">
            <a:avLst/>
          </a:prstGeom>
          <a:blipFill>
            <a:blip r:embed="rId2"/>
            <a:srcRect/>
            <a:stretch>
              <a:fillRect b="-18736"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1187624" y="3429000"/>
            <a:ext cx="837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Siu</a:t>
            </a:r>
            <a:r>
              <a:rPr lang="en-US" dirty="0" smtClean="0"/>
              <a:t>-Hon Leung,  Canning </a:t>
            </a:r>
            <a:r>
              <a:rPr lang="en-US" dirty="0" err="1" smtClean="0"/>
              <a:t>Fok</a:t>
            </a:r>
            <a:r>
              <a:rPr lang="en-US" dirty="0" smtClean="0"/>
              <a:t>,    Frank J. </a:t>
            </a:r>
            <a:r>
              <a:rPr lang="en-US" dirty="0" err="1" smtClean="0"/>
              <a:t>Sixt</a:t>
            </a:r>
            <a:r>
              <a:rPr lang="en-US" dirty="0" smtClean="0"/>
              <a:t>,   Roland Chow,   George C. Magnus    </a:t>
            </a:r>
            <a:endParaRPr lang="en-CA" dirty="0"/>
          </a:p>
        </p:txBody>
      </p:sp>
      <p:sp>
        <p:nvSpPr>
          <p:cNvPr id="7" name="Shape 713"/>
          <p:cNvSpPr/>
          <p:nvPr/>
        </p:nvSpPr>
        <p:spPr>
          <a:xfrm>
            <a:off x="2627971" y="4392278"/>
            <a:ext cx="5687429" cy="1693566"/>
          </a:xfrm>
          <a:prstGeom prst="rect">
            <a:avLst/>
          </a:prstGeom>
          <a:blipFill>
            <a:blip r:embed="rId3"/>
            <a:srcRect/>
            <a:stretch>
              <a:fillRect b="-14525"/>
            </a:stretch>
          </a:blipFill>
        </p:spPr>
      </p:sp>
      <p:sp>
        <p:nvSpPr>
          <p:cNvPr id="8" name="Shape 712"/>
          <p:cNvSpPr/>
          <p:nvPr/>
        </p:nvSpPr>
        <p:spPr>
          <a:xfrm>
            <a:off x="851810" y="4433729"/>
            <a:ext cx="1858931" cy="1652115"/>
          </a:xfrm>
          <a:prstGeom prst="rect">
            <a:avLst/>
          </a:prstGeom>
          <a:blipFill>
            <a:blip r:embed="rId4"/>
            <a:srcRect/>
            <a:stretch>
              <a:fillRect b="-15577"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0" y="6108265"/>
            <a:ext cx="565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Stanley Kwok, Anthony </a:t>
            </a:r>
            <a:r>
              <a:rPr lang="en-US" dirty="0" err="1" smtClean="0"/>
              <a:t>Yeh</a:t>
            </a:r>
            <a:r>
              <a:rPr lang="en-US" dirty="0" smtClean="0"/>
              <a:t>, Simon Murray, Albert Chow</a:t>
            </a:r>
            <a:endParaRPr lang="en-CA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51810" y="3913583"/>
            <a:ext cx="7543800" cy="498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143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651510" indent="-136922" algn="l" defTabSz="685800" rtl="0" eaLnBrk="1" latinLnBrk="0" hangingPunct="1">
              <a:lnSpc>
                <a:spcPct val="90000"/>
              </a:lnSpc>
              <a:spcBef>
                <a:spcPts val="450"/>
              </a:spcBef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8867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92583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SzPct val="100000"/>
              <a:buFont typeface="Arial" pitchFamily="34" charset="0"/>
              <a:buChar char="▪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6299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SzPct val="100000"/>
              <a:buFont typeface="Arial" pitchFamily="34" charset="0"/>
              <a:buChar char="▪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0015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SzPct val="100000"/>
              <a:buFont typeface="Arial" pitchFamily="34" charset="0"/>
              <a:buChar char="▪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3731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SzPct val="100000"/>
              <a:buFont typeface="Arial" pitchFamily="34" charset="0"/>
              <a:buChar char="▪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Independent Non-executive Directors: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426978" y="6470007"/>
            <a:ext cx="4830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Katherine Hung, Rosanna Wong, Henry Cheong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83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 of Interest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724"/>
          <p:cNvSpPr/>
          <p:nvPr/>
        </p:nvSpPr>
        <p:spPr>
          <a:xfrm>
            <a:off x="-2495248" y="1199267"/>
            <a:ext cx="14134496" cy="541504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883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Li, </a:t>
            </a:r>
            <a:r>
              <a:rPr lang="en-US" dirty="0" err="1" smtClean="0"/>
              <a:t>Ka-Shing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5486400" cy="4988025"/>
          </a:xfrm>
        </p:spPr>
        <p:txBody>
          <a:bodyPr>
            <a:normAutofit fontScale="70000" lnSpcReduction="20000"/>
          </a:bodyPr>
          <a:lstStyle/>
          <a:p>
            <a:pPr marL="596900" indent="-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9629"/>
            </a:pPr>
            <a:r>
              <a:rPr lang="en" dirty="0"/>
              <a:t>Born 13 June 1928 in Chaozhou, China</a:t>
            </a:r>
          </a:p>
          <a:p>
            <a:pPr marL="596900" indent="-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9629"/>
            </a:pPr>
            <a:r>
              <a:rPr lang="en" dirty="0"/>
              <a:t>Chairman of CKH </a:t>
            </a:r>
            <a:r>
              <a:rPr lang="en" dirty="0" smtClean="0"/>
              <a:t>since 1971 </a:t>
            </a:r>
            <a:r>
              <a:rPr lang="en" dirty="0"/>
              <a:t>and Hutchison Whampoa Ltd </a:t>
            </a:r>
            <a:r>
              <a:rPr lang="en" dirty="0" smtClean="0"/>
              <a:t>since </a:t>
            </a:r>
            <a:r>
              <a:rPr lang="en" dirty="0"/>
              <a:t>1981</a:t>
            </a:r>
            <a:r>
              <a:rPr lang="en" dirty="0" smtClean="0"/>
              <a:t>)</a:t>
            </a:r>
          </a:p>
          <a:p>
            <a:pPr marL="596900" indent="-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9629"/>
            </a:pPr>
            <a:r>
              <a:rPr lang="en-CA" dirty="0" smtClean="0"/>
              <a:t>T</a:t>
            </a:r>
            <a:r>
              <a:rPr lang="en" dirty="0" smtClean="0"/>
              <a:t>he richest person in Hong Kong </a:t>
            </a:r>
            <a:r>
              <a:rPr lang="en" dirty="0"/>
              <a:t>and the 9</a:t>
            </a:r>
            <a:r>
              <a:rPr lang="en" baseline="30000" dirty="0"/>
              <a:t>th</a:t>
            </a:r>
            <a:r>
              <a:rPr lang="en" dirty="0"/>
              <a:t> richest person in the world </a:t>
            </a:r>
            <a:r>
              <a:rPr lang="en" dirty="0" smtClean="0"/>
              <a:t>(US$ 25.5 billion in 2012)</a:t>
            </a:r>
            <a:endParaRPr lang="en" dirty="0"/>
          </a:p>
          <a:p>
            <a:pPr marL="596900" indent="-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9629"/>
            </a:pPr>
            <a:r>
              <a:rPr lang="en" dirty="0" smtClean="0"/>
              <a:t>Left </a:t>
            </a:r>
            <a:r>
              <a:rPr lang="en" dirty="0"/>
              <a:t>school at age 15 and worked at a plastic trading company</a:t>
            </a:r>
          </a:p>
          <a:p>
            <a:pPr marL="596900" indent="-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9629"/>
            </a:pPr>
            <a:r>
              <a:rPr lang="en" dirty="0"/>
              <a:t>Established Cheung Kong Industries in 1950, a plastic manufacturing company </a:t>
            </a:r>
          </a:p>
          <a:p>
            <a:pPr marL="596900" indent="-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9629"/>
            </a:pPr>
            <a:r>
              <a:rPr lang="en" dirty="0"/>
              <a:t>Transformed it into a real estate investment company, listed on Hong Kong Stock Exchange in 1972 </a:t>
            </a:r>
          </a:p>
          <a:p>
            <a:pPr marL="596900" indent="-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9629"/>
            </a:pPr>
            <a:r>
              <a:rPr lang="en" dirty="0"/>
              <a:t>Acquired Hutchison Whampoa in 1979 and Hong Kong Electric Holdings Ltd in 1985</a:t>
            </a:r>
          </a:p>
          <a:p>
            <a:endParaRPr lang="en" dirty="0"/>
          </a:p>
          <a:p>
            <a:endParaRPr lang="en" dirty="0"/>
          </a:p>
          <a:p>
            <a:endParaRPr lang="en-CA" dirty="0"/>
          </a:p>
        </p:txBody>
      </p:sp>
      <p:pic>
        <p:nvPicPr>
          <p:cNvPr id="10242" name="Picture 2" descr="http://news.stanford.edu/news/2008/april30/gifs/shing_mug_300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693321"/>
            <a:ext cx="2857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15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Li, </a:t>
            </a:r>
            <a:r>
              <a:rPr lang="en-US" dirty="0" err="1" smtClean="0"/>
              <a:t>Ka-Shing</a:t>
            </a:r>
            <a:r>
              <a:rPr lang="en-CA" dirty="0" smtClean="0"/>
              <a:t> (</a:t>
            </a:r>
            <a:r>
              <a:rPr lang="en-CA" dirty="0" err="1" smtClean="0"/>
              <a:t>Con’t</a:t>
            </a:r>
            <a:r>
              <a:rPr lang="en-CA" dirty="0" smtClean="0"/>
              <a:t>)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337163"/>
              </p:ext>
            </p:extLst>
          </p:nvPr>
        </p:nvGraphicFramePr>
        <p:xfrm>
          <a:off x="800100" y="1412875"/>
          <a:ext cx="7543800" cy="498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920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Victor Li </a:t>
            </a:r>
            <a:r>
              <a:rPr lang="en-US" dirty="0" err="1" smtClean="0"/>
              <a:t>Tzar</a:t>
            </a:r>
            <a:r>
              <a:rPr lang="en-US" dirty="0" smtClean="0"/>
              <a:t>-Kai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6580212" cy="49880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20"/>
              </a:spcBef>
              <a:buClr>
                <a:schemeClr val="dk1"/>
              </a:buClr>
              <a:buSzPct val="154166"/>
            </a:pPr>
            <a:r>
              <a:rPr lang="en" sz="19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Elder son of LI Ka-shing</a:t>
            </a:r>
          </a:p>
          <a:p>
            <a:pPr>
              <a:lnSpc>
                <a:spcPct val="120000"/>
              </a:lnSpc>
              <a:spcBef>
                <a:spcPts val="620"/>
              </a:spcBef>
              <a:buClr>
                <a:schemeClr val="dk1"/>
              </a:buClr>
              <a:buSzPct val="154166"/>
            </a:pPr>
            <a:r>
              <a:rPr lang="en-CA" sz="19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" sz="19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oined </a:t>
            </a:r>
            <a:r>
              <a:rPr lang="en" sz="19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CKH in 1985</a:t>
            </a:r>
          </a:p>
          <a:p>
            <a:pPr marL="800100" lvl="1" indent="-342900">
              <a:lnSpc>
                <a:spcPct val="120000"/>
              </a:lnSpc>
              <a:spcBef>
                <a:spcPts val="620"/>
              </a:spcBef>
              <a:buClr>
                <a:schemeClr val="dk1"/>
              </a:buClr>
              <a:buSzPct val="154166"/>
            </a:pPr>
            <a:r>
              <a:rPr lang="en" sz="19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Deputy Managing Director (1993-98)</a:t>
            </a:r>
          </a:p>
          <a:p>
            <a:pPr>
              <a:lnSpc>
                <a:spcPct val="120000"/>
              </a:lnSpc>
              <a:spcBef>
                <a:spcPts val="620"/>
              </a:spcBef>
              <a:buClr>
                <a:schemeClr val="dk1"/>
              </a:buClr>
              <a:buSzPct val="154166"/>
            </a:pPr>
            <a:r>
              <a:rPr lang="en" sz="19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Deputy Chairman and Managing Director of CKH since 1999 </a:t>
            </a:r>
          </a:p>
          <a:p>
            <a:pPr>
              <a:lnSpc>
                <a:spcPct val="120000"/>
              </a:lnSpc>
              <a:spcBef>
                <a:spcPts val="620"/>
              </a:spcBef>
              <a:buClr>
                <a:schemeClr val="dk1"/>
              </a:buClr>
              <a:buSzPct val="154166"/>
            </a:pPr>
            <a:r>
              <a:rPr lang="en" sz="19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Director and Deputy Chairman of Hutchison Whampoa Ltd </a:t>
            </a:r>
          </a:p>
          <a:p>
            <a:pPr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58333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Chairman of CK Infrastructure Holdings Ltd and CK Life Sciences Int’l Inc. </a:t>
            </a:r>
          </a:p>
          <a:p>
            <a:pPr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58333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Director of HK Electric Holdings Ltd. </a:t>
            </a:r>
          </a:p>
          <a:p>
            <a:pPr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58333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Co-chairman of Husky Energy Inc. </a:t>
            </a:r>
          </a:p>
          <a:p>
            <a:pPr>
              <a:lnSpc>
                <a:spcPct val="120000"/>
              </a:lnSpc>
              <a:spcBef>
                <a:spcPts val="640"/>
              </a:spcBef>
              <a:buClr>
                <a:schemeClr val="dk1"/>
              </a:buClr>
              <a:buSzPct val="158333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 of HSBC   </a:t>
            </a:r>
          </a:p>
        </p:txBody>
      </p:sp>
      <p:pic>
        <p:nvPicPr>
          <p:cNvPr id="11266" name="Picture 2" descr="http://www.cki.com.hk/IMG/IMG_content/aboutCKI/chairman_letter/LiTzarKu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22712"/>
            <a:ext cx="2411760" cy="30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Big Spender” Case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099" y="1412776"/>
            <a:ext cx="7916939" cy="4988025"/>
          </a:xfrm>
        </p:spPr>
        <p:txBody>
          <a:bodyPr>
            <a:normAutofit lnSpcReduction="10000"/>
          </a:bodyPr>
          <a:lstStyle/>
          <a:p>
            <a:pPr lvl="1">
              <a:spcBef>
                <a:spcPts val="640"/>
              </a:spcBef>
              <a:buClr>
                <a:schemeClr val="dk1"/>
              </a:buClr>
              <a:buSzPct val="98958"/>
            </a:pPr>
            <a:endParaRPr lang="en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endParaRPr lang="en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endParaRPr lang="en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endParaRPr lang="en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endParaRPr lang="en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endParaRPr lang="en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Victor Li was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Kidnapped by Cheung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1996</a:t>
            </a:r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Li,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Ka-shing paid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1.38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billion HKD (~$0.18 billion USD)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ransom</a:t>
            </a:r>
          </a:p>
          <a:p>
            <a:endParaRPr lang="en-CA" dirty="0"/>
          </a:p>
        </p:txBody>
      </p:sp>
      <p:sp>
        <p:nvSpPr>
          <p:cNvPr id="5" name="Shape 748"/>
          <p:cNvSpPr/>
          <p:nvPr/>
        </p:nvSpPr>
        <p:spPr>
          <a:xfrm>
            <a:off x="395536" y="1329458"/>
            <a:ext cx="2437958" cy="350090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59525" y="1772814"/>
            <a:ext cx="7916939" cy="498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143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651510" indent="-136922" algn="l" defTabSz="685800" rtl="0" eaLnBrk="1" latinLnBrk="0" hangingPunct="1">
              <a:lnSpc>
                <a:spcPct val="90000"/>
              </a:lnSpc>
              <a:spcBef>
                <a:spcPts val="450"/>
              </a:spcBef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8867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92583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SzPct val="100000"/>
              <a:buFont typeface="Arial" pitchFamily="34" charset="0"/>
              <a:buChar char="▪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6299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SzPct val="100000"/>
              <a:buFont typeface="Arial" pitchFamily="34" charset="0"/>
              <a:buChar char="▪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0015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SzPct val="100000"/>
              <a:buFont typeface="Arial" pitchFamily="34" charset="0"/>
              <a:buChar char="▪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3731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buSzPct val="100000"/>
              <a:buFont typeface="Arial" pitchFamily="34" charset="0"/>
              <a:buChar char="▪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Cheung, Tze-Keung (1955 – 1998)</a:t>
            </a:r>
          </a:p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r>
              <a:rPr lang="en-CA" dirty="0" smtClean="0"/>
              <a:t>a kidnapper, robber, arms smuggler</a:t>
            </a:r>
          </a:p>
          <a:p>
            <a:pPr>
              <a:spcBef>
                <a:spcPts val="640"/>
              </a:spcBef>
              <a:buClr>
                <a:schemeClr val="dk1"/>
              </a:buClr>
              <a:buSzPct val="98958"/>
            </a:pPr>
            <a:r>
              <a:rPr lang="en-CA" dirty="0" smtClean="0"/>
              <a:t>Best known for having masterminded </a:t>
            </a:r>
          </a:p>
          <a:p>
            <a:pPr marL="0" indent="0">
              <a:spcBef>
                <a:spcPts val="640"/>
              </a:spcBef>
              <a:buClr>
                <a:schemeClr val="dk1"/>
              </a:buClr>
              <a:buSzPct val="98958"/>
              <a:buFont typeface="Arial" pitchFamily="34" charset="0"/>
              <a:buNone/>
            </a:pPr>
            <a:r>
              <a:rPr lang="en-CA" dirty="0" smtClean="0"/>
              <a:t>  the abduction of </a:t>
            </a:r>
            <a:r>
              <a:rPr lang="en-US" dirty="0" smtClean="0"/>
              <a:t>Walter Kwok and</a:t>
            </a:r>
          </a:p>
          <a:p>
            <a:pPr marL="0" indent="0">
              <a:spcBef>
                <a:spcPts val="640"/>
              </a:spcBef>
              <a:buClr>
                <a:schemeClr val="dk1"/>
              </a:buClr>
              <a:buSzPct val="98958"/>
              <a:buFont typeface="Arial" pitchFamily="34" charset="0"/>
              <a:buNone/>
            </a:pP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  Victor Li</a:t>
            </a:r>
            <a:endParaRPr lang="en" dirty="0" smtClean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35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Kam</a:t>
            </a:r>
            <a:r>
              <a:rPr lang="en-US" dirty="0" smtClean="0"/>
              <a:t>, </a:t>
            </a:r>
            <a:r>
              <a:rPr lang="en-US" dirty="0" err="1" smtClean="0"/>
              <a:t>Hing</a:t>
            </a:r>
            <a:r>
              <a:rPr lang="en-US" dirty="0" smtClean="0"/>
              <a:t>-Lam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12776"/>
            <a:ext cx="5140052" cy="49880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720"/>
              </a:spcBef>
              <a:buClr>
                <a:schemeClr val="dk1"/>
              </a:buClr>
              <a:buSzPct val="179166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Born in 1946</a:t>
            </a:r>
          </a:p>
          <a:p>
            <a:pPr>
              <a:lnSpc>
                <a:spcPct val="120000"/>
              </a:lnSpc>
              <a:spcBef>
                <a:spcPts val="720"/>
              </a:spcBef>
              <a:buClr>
                <a:schemeClr val="dk1"/>
              </a:buClr>
              <a:buSzPct val="179166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Brother-in-law of Li Ka-Shing, Uncle of Victor Li   </a:t>
            </a:r>
          </a:p>
          <a:p>
            <a:pPr>
              <a:lnSpc>
                <a:spcPct val="120000"/>
              </a:lnSpc>
              <a:spcBef>
                <a:spcPts val="720"/>
              </a:spcBef>
              <a:buClr>
                <a:schemeClr val="dk1"/>
              </a:buClr>
              <a:buSzPct val="179166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Deputy Managing Director since 1993 </a:t>
            </a:r>
          </a:p>
          <a:p>
            <a:pPr>
              <a:lnSpc>
                <a:spcPct val="120000"/>
              </a:lnSpc>
              <a:spcBef>
                <a:spcPts val="720"/>
              </a:spcBef>
              <a:buClr>
                <a:schemeClr val="dk1"/>
              </a:buClr>
              <a:buSzPct val="179166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Managing Director of Cheung Kong Infrastructure Holdings Ltd. </a:t>
            </a:r>
          </a:p>
          <a:p>
            <a:pPr>
              <a:lnSpc>
                <a:spcPct val="120000"/>
              </a:lnSpc>
              <a:spcBef>
                <a:spcPts val="720"/>
              </a:spcBef>
              <a:buClr>
                <a:schemeClr val="dk1"/>
              </a:buClr>
              <a:buSzPct val="179166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President  and CEO of CK Life Sciences International </a:t>
            </a:r>
          </a:p>
          <a:p>
            <a:pPr>
              <a:lnSpc>
                <a:spcPct val="120000"/>
              </a:lnSpc>
              <a:spcBef>
                <a:spcPts val="720"/>
              </a:spcBef>
              <a:buClr>
                <a:schemeClr val="dk1"/>
              </a:buClr>
              <a:buSzPct val="179166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Director of Hutchinson Whampoa Ltd. and Hong Kong Electric Holdings Ltd. </a:t>
            </a:r>
          </a:p>
          <a:p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CA" dirty="0"/>
          </a:p>
        </p:txBody>
      </p:sp>
      <p:sp>
        <p:nvSpPr>
          <p:cNvPr id="4" name="Shape 756"/>
          <p:cNvSpPr/>
          <p:nvPr/>
        </p:nvSpPr>
        <p:spPr>
          <a:xfrm>
            <a:off x="6002904" y="2924944"/>
            <a:ext cx="3141096" cy="393305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33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Central Business District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244"/>
          <p:cNvSpPr/>
          <p:nvPr/>
        </p:nvSpPr>
        <p:spPr>
          <a:xfrm>
            <a:off x="17968" y="1100537"/>
            <a:ext cx="9108063" cy="58158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85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314" name="Picture 2" descr="http://wepsol.com/imageset/FinancialPerforma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317495" cy="53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7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Ten-year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770"/>
          <p:cNvSpPr/>
          <p:nvPr/>
        </p:nvSpPr>
        <p:spPr>
          <a:xfrm>
            <a:off x="354361" y="2420888"/>
            <a:ext cx="8435278" cy="267109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3643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Ten-year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1052738"/>
            <a:ext cx="759142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7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Highlights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788"/>
          <p:cNvSpPr/>
          <p:nvPr/>
        </p:nvSpPr>
        <p:spPr>
          <a:xfrm>
            <a:off x="762000" y="1585187"/>
            <a:ext cx="7607300" cy="4800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480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</a:t>
            </a:r>
            <a:r>
              <a:rPr lang="en-US" dirty="0" smtClean="0"/>
              <a:t>Highlights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795"/>
          <p:cNvSpPr/>
          <p:nvPr/>
        </p:nvSpPr>
        <p:spPr>
          <a:xfrm>
            <a:off x="774700" y="1629562"/>
            <a:ext cx="7594600" cy="48133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895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Balance Sheet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52738"/>
            <a:ext cx="6209722" cy="58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Balance Sheet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68" y="1052736"/>
            <a:ext cx="525101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6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Income Statement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1412776"/>
            <a:ext cx="610552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Income Statement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257300"/>
            <a:ext cx="6191250" cy="54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Cash Flow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73113"/>
            <a:ext cx="669607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Hong </a:t>
            </a:r>
            <a:r>
              <a:rPr lang="en-US" dirty="0" smtClean="0"/>
              <a:t>Kong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Linked exchange rate system since 1983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7.8 HK </a:t>
            </a:r>
            <a:r>
              <a:rPr lang="en-CA" dirty="0"/>
              <a:t>dollar = 1 </a:t>
            </a:r>
            <a:r>
              <a:rPr lang="en-CA" dirty="0" smtClean="0"/>
              <a:t>US dollar</a:t>
            </a:r>
          </a:p>
          <a:p>
            <a:r>
              <a:rPr lang="en-CA" dirty="0" smtClean="0"/>
              <a:t>Gateway to Mainland China</a:t>
            </a:r>
          </a:p>
          <a:p>
            <a:r>
              <a:rPr lang="en-CA" dirty="0" smtClean="0"/>
              <a:t>Favourable </a:t>
            </a:r>
            <a:r>
              <a:rPr lang="en-CA" dirty="0"/>
              <a:t>time zone location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Hong </a:t>
            </a:r>
            <a:r>
              <a:rPr lang="en-US" dirty="0"/>
              <a:t>Kong Stock Exchange – 5</a:t>
            </a:r>
            <a:r>
              <a:rPr lang="en-US" baseline="30000" dirty="0"/>
              <a:t>th</a:t>
            </a:r>
            <a:r>
              <a:rPr lang="en-US" dirty="0"/>
              <a:t> largest in the world (2012)</a:t>
            </a:r>
          </a:p>
          <a:p>
            <a:r>
              <a:rPr lang="en-US" dirty="0"/>
              <a:t>Hong Kong Dollar – 8</a:t>
            </a:r>
            <a:r>
              <a:rPr lang="en-US" baseline="30000" dirty="0"/>
              <a:t>th</a:t>
            </a:r>
            <a:r>
              <a:rPr lang="en-US" dirty="0"/>
              <a:t> world’s most traded currency (2012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78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Cash Flow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1816050"/>
            <a:ext cx="718185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4338" name="Picture 2" descr="http://www.dailyblogtips.com/wp-content/uploads/buy-websi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2759025"/>
            <a:ext cx="238125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2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t1.gstatic.com/images?q=tbn:ANd9GcQWG3pjBbdjPEEHVoyFIIurRRCVqp6yMH8qAijWBs-UdKZE7N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3115"/>
            <a:ext cx="72675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03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Trading Day Performance</a:t>
            </a:r>
            <a:endParaRPr lang="en-CA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1" y="1196752"/>
            <a:ext cx="8632319" cy="194421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35437"/>
            <a:ext cx="465772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Trading Day ADR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图片 4" descr="ADR key statisti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932536"/>
            <a:ext cx="4045092" cy="4001269"/>
          </a:xfrm>
          <a:prstGeom prst="rect">
            <a:avLst/>
          </a:prstGeom>
        </p:spPr>
      </p:pic>
      <p:pic>
        <p:nvPicPr>
          <p:cNvPr id="5" name="图片 3" descr="Sun Hung Kai snapshot A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33" y="1092537"/>
            <a:ext cx="830876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One-year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187"/>
          <p:cNvSpPr/>
          <p:nvPr/>
        </p:nvSpPr>
        <p:spPr>
          <a:xfrm>
            <a:off x="193922" y="1195148"/>
            <a:ext cx="8756156" cy="54232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32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Five-year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194"/>
          <p:cNvSpPr/>
          <p:nvPr/>
        </p:nvSpPr>
        <p:spPr>
          <a:xfrm>
            <a:off x="187524" y="1084350"/>
            <a:ext cx="8976865" cy="576107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020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Ten-year Performance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201"/>
          <p:cNvSpPr/>
          <p:nvPr/>
        </p:nvSpPr>
        <p:spPr>
          <a:xfrm>
            <a:off x="246825" y="1281637"/>
            <a:ext cx="8732158" cy="50779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24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HK vs. ADR (One-year)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208"/>
          <p:cNvSpPr/>
          <p:nvPr/>
        </p:nvSpPr>
        <p:spPr>
          <a:xfrm>
            <a:off x="531556" y="1250609"/>
            <a:ext cx="8080888" cy="531235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07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HK </a:t>
            </a:r>
            <a:r>
              <a:rPr lang="en-US" dirty="0"/>
              <a:t>vs. ADR (</a:t>
            </a:r>
            <a:r>
              <a:rPr lang="en-US" dirty="0" smtClean="0"/>
              <a:t>Five-year)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hape 1215"/>
          <p:cNvSpPr/>
          <p:nvPr/>
        </p:nvSpPr>
        <p:spPr>
          <a:xfrm>
            <a:off x="246128" y="1052738"/>
            <a:ext cx="8651743" cy="555351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05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edical Health 16x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5CEF502-15EE-45C7-AFE8-30E87AC73C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TS102901024</Template>
  <TotalTime>0</TotalTime>
  <Words>3325</Words>
  <Application>Microsoft Office PowerPoint</Application>
  <PresentationFormat>On-screen Show (4:3)</PresentationFormat>
  <Paragraphs>606</Paragraphs>
  <Slides>190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190</vt:i4>
      </vt:variant>
    </vt:vector>
  </HeadingPairs>
  <TitlesOfParts>
    <vt:vector size="191" baseType="lpstr">
      <vt:lpstr>Medical Health 16x9</vt:lpstr>
      <vt:lpstr>Hong Kong Properties</vt:lpstr>
      <vt:lpstr>Agenda</vt:lpstr>
      <vt:lpstr>Map</vt:lpstr>
      <vt:lpstr>Rapid Land Development</vt:lpstr>
      <vt:lpstr>PowerPoint Presentation</vt:lpstr>
      <vt:lpstr>Land Utilization</vt:lpstr>
      <vt:lpstr>Overview of Hong Kong</vt:lpstr>
      <vt:lpstr>The Central Business District</vt:lpstr>
      <vt:lpstr>Overview of Hong Kong (Con’t)</vt:lpstr>
      <vt:lpstr>2013 Index of Economic Freedom</vt:lpstr>
      <vt:lpstr>Main Types of Hong Kong Properties</vt:lpstr>
      <vt:lpstr>Price Indices for Hong Kong Property Market</vt:lpstr>
      <vt:lpstr>Rental Indices for Hong Kong Property Market</vt:lpstr>
      <vt:lpstr>Factors Affecting the Property Market</vt:lpstr>
      <vt:lpstr>Government Regulations</vt:lpstr>
      <vt:lpstr>Government Regulations (Con’t)</vt:lpstr>
      <vt:lpstr>Government Regulations (Con’t)</vt:lpstr>
      <vt:lpstr>Government Regulations (Con’t)</vt:lpstr>
      <vt:lpstr>Government Regulations (Con’t)</vt:lpstr>
      <vt:lpstr>Government Regulations (Con’t)</vt:lpstr>
      <vt:lpstr>Interest Rates</vt:lpstr>
      <vt:lpstr>Average Mortgage Rate</vt:lpstr>
      <vt:lpstr>Economy: GDP &amp; Unemployment (%)</vt:lpstr>
      <vt:lpstr>Economy: Housing Affordability</vt:lpstr>
      <vt:lpstr>Risk of Bubble</vt:lpstr>
      <vt:lpstr>Risk of Bubble (Con’t)</vt:lpstr>
      <vt:lpstr>Hong Kong Lands Department</vt:lpstr>
      <vt:lpstr>Land Auction</vt:lpstr>
      <vt:lpstr>Land Sales</vt:lpstr>
      <vt:lpstr>Hang Seng Properties Index (HSNP) (six-month)</vt:lpstr>
      <vt:lpstr>Hang Seng Properties Index (HSNP) (ten-year)</vt:lpstr>
      <vt:lpstr>Mainland China</vt:lpstr>
      <vt:lpstr>Mainland China Overview</vt:lpstr>
      <vt:lpstr>Economy of China: GDP</vt:lpstr>
      <vt:lpstr>Economy of China</vt:lpstr>
      <vt:lpstr>Economy of China: GDP, Inflation and Rates</vt:lpstr>
      <vt:lpstr>Property Market in China</vt:lpstr>
      <vt:lpstr>PowerPoint Presentation</vt:lpstr>
      <vt:lpstr>Housing Bubble in China</vt:lpstr>
      <vt:lpstr>Restrictions in China Property Market</vt:lpstr>
      <vt:lpstr>Restrictions in China Property Market (Con’t)</vt:lpstr>
      <vt:lpstr>Reversing Policies</vt:lpstr>
      <vt:lpstr>Proportion of Mainland Buyers Purchase in HK Property Market</vt:lpstr>
      <vt:lpstr>Impacts of Mainland Buyers in Hong Kong Housing Market</vt:lpstr>
      <vt:lpstr>Impacts of Mainland Buyers in Hong Kong Housing Market (Con’t)</vt:lpstr>
      <vt:lpstr>PowerPoint Presentation</vt:lpstr>
      <vt:lpstr>Last Trading Day Performance</vt:lpstr>
      <vt:lpstr>Last Trading Day ADR</vt:lpstr>
      <vt:lpstr>One-year Performance</vt:lpstr>
      <vt:lpstr>Five-year Performance</vt:lpstr>
      <vt:lpstr>HK vs. ADR (One-year)</vt:lpstr>
      <vt:lpstr>HK vs. ADR (Five-year)</vt:lpstr>
      <vt:lpstr>HK vs. Hang Seng (One-year)</vt:lpstr>
      <vt:lpstr>HK vs. Hang Seng (Five-year)</vt:lpstr>
      <vt:lpstr>Company Overview</vt:lpstr>
      <vt:lpstr>Company Overview</vt:lpstr>
      <vt:lpstr>History</vt:lpstr>
      <vt:lpstr>Group Holdings</vt:lpstr>
      <vt:lpstr>Group Structure</vt:lpstr>
      <vt:lpstr>Land Bank</vt:lpstr>
      <vt:lpstr>Completed Developments in HK</vt:lpstr>
      <vt:lpstr>Completed Developments in HK (Con’t)</vt:lpstr>
      <vt:lpstr>Breaking News in Last Month</vt:lpstr>
      <vt:lpstr>HK Stock Price on Feb 18</vt:lpstr>
      <vt:lpstr>Completed Developments in HK (Con’t)</vt:lpstr>
      <vt:lpstr>Completed Developments in HK (Con’t)</vt:lpstr>
      <vt:lpstr>Developments Completed and Scheduled for Completion in 2012</vt:lpstr>
      <vt:lpstr>Mainland and Oversea Projects</vt:lpstr>
      <vt:lpstr>Mainland and Oversea Projects (Con’t)</vt:lpstr>
      <vt:lpstr>Management Structure</vt:lpstr>
      <vt:lpstr>PowerPoint Presentation</vt:lpstr>
      <vt:lpstr>Board of Directors</vt:lpstr>
      <vt:lpstr>Board of Directors (Con’t)</vt:lpstr>
      <vt:lpstr>Disclosure of Interest</vt:lpstr>
      <vt:lpstr>Li, Ka-Shing</vt:lpstr>
      <vt:lpstr>Li, Ka-Shing (Con’t)</vt:lpstr>
      <vt:lpstr>Victor Li Tzar-Kai</vt:lpstr>
      <vt:lpstr>“The Big Spender” Case</vt:lpstr>
      <vt:lpstr>Kam, Hing-Lam</vt:lpstr>
      <vt:lpstr>Financial Performance</vt:lpstr>
      <vt:lpstr>Ten-year Performance</vt:lpstr>
      <vt:lpstr>Ten-year Performance</vt:lpstr>
      <vt:lpstr>Result Highlights</vt:lpstr>
      <vt:lpstr>Result Highlights (Con’t)</vt:lpstr>
      <vt:lpstr>Interim Balance Sheet</vt:lpstr>
      <vt:lpstr>Annual Balance Sheet</vt:lpstr>
      <vt:lpstr>Annual Income Statement</vt:lpstr>
      <vt:lpstr>Interim Income Statement</vt:lpstr>
      <vt:lpstr>Annual Cash Flow</vt:lpstr>
      <vt:lpstr>Interim Cash Flow</vt:lpstr>
      <vt:lpstr>Recommendation </vt:lpstr>
      <vt:lpstr>PowerPoint Presentation</vt:lpstr>
      <vt:lpstr>Last Trading Day Performance</vt:lpstr>
      <vt:lpstr>Last Trading Day ADR</vt:lpstr>
      <vt:lpstr>One-year Performance</vt:lpstr>
      <vt:lpstr>Five-year Performance</vt:lpstr>
      <vt:lpstr>Ten-year Performance</vt:lpstr>
      <vt:lpstr>HK vs. ADR (One-year)</vt:lpstr>
      <vt:lpstr>HK vs. ADR (Five-year)</vt:lpstr>
      <vt:lpstr>One-year Performance vs. Hang Seng</vt:lpstr>
      <vt:lpstr>Five-year Performance vs. Hang Seng</vt:lpstr>
      <vt:lpstr>Ten-year Performance vs. Hang Seng</vt:lpstr>
      <vt:lpstr>Company Overview</vt:lpstr>
      <vt:lpstr>Company Overview</vt:lpstr>
      <vt:lpstr>Business Structure</vt:lpstr>
      <vt:lpstr>Land Bank</vt:lpstr>
      <vt:lpstr>Land Bank and Property Portfolio</vt:lpstr>
      <vt:lpstr>Property Development in Hong Kong</vt:lpstr>
      <vt:lpstr>Property Development in Hong Kong (Con’t)</vt:lpstr>
      <vt:lpstr>PowerPoint Presentation</vt:lpstr>
      <vt:lpstr>Hong Kong Land Bank Composition</vt:lpstr>
      <vt:lpstr>Property Development Project in Mainland China</vt:lpstr>
      <vt:lpstr>Property Development Project in Mainland China (Con’t)</vt:lpstr>
      <vt:lpstr>PowerPoint Presentation</vt:lpstr>
      <vt:lpstr>Mainland China Land Bank Composition</vt:lpstr>
      <vt:lpstr>Composition</vt:lpstr>
      <vt:lpstr>Management Structure</vt:lpstr>
      <vt:lpstr>Founders</vt:lpstr>
      <vt:lpstr>Kwong, Siu-Hing</vt:lpstr>
      <vt:lpstr>Kwok Brothers</vt:lpstr>
      <vt:lpstr>Walter Kwok Ping-Sheung</vt:lpstr>
      <vt:lpstr>Kidnapping of Walter Kwok</vt:lpstr>
      <vt:lpstr>Cheung, Tze-Keung (1955 – 1998)</vt:lpstr>
      <vt:lpstr>Another Woman – Ida Tong</vt:lpstr>
      <vt:lpstr>Thomas Kwok Ping-Kwong</vt:lpstr>
      <vt:lpstr>Raymond Kwok Ping-Luen</vt:lpstr>
      <vt:lpstr>Long Positions in Shares and underlying Shares</vt:lpstr>
      <vt:lpstr>Kwok Brothers Arrested</vt:lpstr>
      <vt:lpstr>Bribery Investigation</vt:lpstr>
      <vt:lpstr>Financial Performance</vt:lpstr>
      <vt:lpstr>Interim Balance Sheet</vt:lpstr>
      <vt:lpstr>Annual Balance Sheet</vt:lpstr>
      <vt:lpstr>Annual Balance Sheet (Con’t)</vt:lpstr>
      <vt:lpstr>Annual Income Statement</vt:lpstr>
      <vt:lpstr>Annual Income Statement (Con’t)</vt:lpstr>
      <vt:lpstr>Interim Income Statement</vt:lpstr>
      <vt:lpstr>Annual Cash Flows</vt:lpstr>
      <vt:lpstr>Annual Cash Flows (Con’t)</vt:lpstr>
      <vt:lpstr>Interim Cash Flows</vt:lpstr>
      <vt:lpstr>Recommendation</vt:lpstr>
      <vt:lpstr>PowerPoint Presentation</vt:lpstr>
      <vt:lpstr>Last Trading Day Performance</vt:lpstr>
      <vt:lpstr>Last Trading Day ADR</vt:lpstr>
      <vt:lpstr>One-year Performance</vt:lpstr>
      <vt:lpstr>Five-year Performance</vt:lpstr>
      <vt:lpstr>Ten-year Performance</vt:lpstr>
      <vt:lpstr>HK vs. ADR (One-year)</vt:lpstr>
      <vt:lpstr>HK vs. ADR (Five-year)</vt:lpstr>
      <vt:lpstr>HK vs. ADR (Ten-year)</vt:lpstr>
      <vt:lpstr>One-Year Performance vs. Hang Seng</vt:lpstr>
      <vt:lpstr>Five-year Performance vs. Hang Seng</vt:lpstr>
      <vt:lpstr>Ten-year Performance vs. Hang Seng</vt:lpstr>
      <vt:lpstr>Company Overview</vt:lpstr>
      <vt:lpstr>Corporate Profile</vt:lpstr>
      <vt:lpstr>Business Segments</vt:lpstr>
      <vt:lpstr>Corporate Structure</vt:lpstr>
      <vt:lpstr>Group Structure</vt:lpstr>
      <vt:lpstr>Business in Hong Kong</vt:lpstr>
      <vt:lpstr>Low-risk Approach to Land-banking</vt:lpstr>
      <vt:lpstr>Low-risk Approach to Land-banking (Con’t)</vt:lpstr>
      <vt:lpstr>Low-risk Approach to Land-banking (Con’t)</vt:lpstr>
      <vt:lpstr>Property Development (Asset Turnover Focused)</vt:lpstr>
      <vt:lpstr>Property Development (Asset Turnover Focused) (Con’t)</vt:lpstr>
      <vt:lpstr>Location Map of New Projects Pending Sale/ Pre-sale in HK for 2H 2012</vt:lpstr>
      <vt:lpstr>Property Development (Asset Turnover Focused) (Con’t)</vt:lpstr>
      <vt:lpstr>Property Investment (Rising Rental)</vt:lpstr>
      <vt:lpstr>Business in Mainland China</vt:lpstr>
      <vt:lpstr>Low-risk Approach to Land-banking</vt:lpstr>
      <vt:lpstr>Low-risk Approach to Land-banking (Con’t)</vt:lpstr>
      <vt:lpstr>Property Development (Asset Turnover Focused)</vt:lpstr>
      <vt:lpstr>Property Investment (Rising Rental)</vt:lpstr>
      <vt:lpstr>Property Investment (Rising Rental) (Con’t)</vt:lpstr>
      <vt:lpstr>Business in Vancouver</vt:lpstr>
      <vt:lpstr>Management Structure</vt:lpstr>
      <vt:lpstr>Board of Directors</vt:lpstr>
      <vt:lpstr>Lee, Shau-Kee</vt:lpstr>
      <vt:lpstr>Peter Lee Ka Kit</vt:lpstr>
      <vt:lpstr>Martin Lee Ka Shing</vt:lpstr>
      <vt:lpstr>Ning Li</vt:lpstr>
      <vt:lpstr> FUNG Lee Woon King</vt:lpstr>
      <vt:lpstr>Financial Performance</vt:lpstr>
      <vt:lpstr>2012 Interim Result Highlights (Con’t)</vt:lpstr>
      <vt:lpstr>2012 Interim Result Highlights (Con’t)</vt:lpstr>
      <vt:lpstr>Interim Balance Sheet</vt:lpstr>
      <vt:lpstr>Annual Balance Sheet</vt:lpstr>
      <vt:lpstr>Annual Income Statement</vt:lpstr>
      <vt:lpstr>Interim Income Statement</vt:lpstr>
      <vt:lpstr>Annual Cash Flow Statement</vt:lpstr>
      <vt:lpstr>Interim Cash Flow Statement</vt:lpstr>
      <vt:lpstr>Recommedation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2013-03-16T22:25:26Z</dcterms:created>
  <dcterms:modified xsi:type="dcterms:W3CDTF">2013-03-22T20:04:01Z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TC029010249991</vt:lpwstr>
  </property>
</Properties>
</file>