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notesSlides/notesSlide187.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65.xml" ContentType="application/vnd.openxmlformats-officedocument.presentationml.notes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notesSlides/notesSlide3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48.xml" ContentType="application/vnd.openxmlformats-officedocument.presentationml.notesSlide+xml"/>
  <Override PartName="/ppt/notesSlides/notesSlide159.xml" ContentType="application/vnd.openxmlformats-officedocument.presentationml.notesSlide+xml"/>
  <Override PartName="/ppt/notesSlides/notesSlide195.xml" ContentType="application/vnd.openxmlformats-officedocument.presentationml.notesSlide+xml"/>
  <Override PartName="/ppt/notesSlides/notesSlide200.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slides/slide157.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Default Extension="fntdata" ContentType="application/x-fontdata"/>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12"/>
  </p:notesMasterIdLst>
  <p:handoutMasterIdLst>
    <p:handoutMasterId r:id="rId213"/>
  </p:handout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466"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53" r:id="rId101"/>
    <p:sldId id="354" r:id="rId102"/>
    <p:sldId id="355" r:id="rId103"/>
    <p:sldId id="356" r:id="rId104"/>
    <p:sldId id="357" r:id="rId105"/>
    <p:sldId id="358" r:id="rId106"/>
    <p:sldId id="359" r:id="rId107"/>
    <p:sldId id="360" r:id="rId108"/>
    <p:sldId id="361" r:id="rId109"/>
    <p:sldId id="362" r:id="rId110"/>
    <p:sldId id="363" r:id="rId111"/>
    <p:sldId id="364" r:id="rId112"/>
    <p:sldId id="365" r:id="rId113"/>
    <p:sldId id="366" r:id="rId114"/>
    <p:sldId id="367" r:id="rId115"/>
    <p:sldId id="464" r:id="rId116"/>
    <p:sldId id="369" r:id="rId117"/>
    <p:sldId id="370" r:id="rId118"/>
    <p:sldId id="371" r:id="rId119"/>
    <p:sldId id="372" r:id="rId120"/>
    <p:sldId id="373" r:id="rId121"/>
    <p:sldId id="374" r:id="rId122"/>
    <p:sldId id="375" r:id="rId123"/>
    <p:sldId id="376" r:id="rId124"/>
    <p:sldId id="377" r:id="rId125"/>
    <p:sldId id="378" r:id="rId126"/>
    <p:sldId id="379" r:id="rId127"/>
    <p:sldId id="380" r:id="rId128"/>
    <p:sldId id="381" r:id="rId129"/>
    <p:sldId id="382" r:id="rId130"/>
    <p:sldId id="383" r:id="rId131"/>
    <p:sldId id="384" r:id="rId132"/>
    <p:sldId id="385" r:id="rId133"/>
    <p:sldId id="386" r:id="rId134"/>
    <p:sldId id="387" r:id="rId135"/>
    <p:sldId id="388" r:id="rId136"/>
    <p:sldId id="389" r:id="rId137"/>
    <p:sldId id="390" r:id="rId138"/>
    <p:sldId id="391" r:id="rId139"/>
    <p:sldId id="392" r:id="rId140"/>
    <p:sldId id="393" r:id="rId141"/>
    <p:sldId id="394" r:id="rId142"/>
    <p:sldId id="395" r:id="rId143"/>
    <p:sldId id="396" r:id="rId144"/>
    <p:sldId id="397" r:id="rId145"/>
    <p:sldId id="398" r:id="rId146"/>
    <p:sldId id="399" r:id="rId147"/>
    <p:sldId id="400" r:id="rId148"/>
    <p:sldId id="401" r:id="rId149"/>
    <p:sldId id="402" r:id="rId150"/>
    <p:sldId id="403" r:id="rId151"/>
    <p:sldId id="404" r:id="rId152"/>
    <p:sldId id="405" r:id="rId153"/>
    <p:sldId id="406" r:id="rId154"/>
    <p:sldId id="407" r:id="rId155"/>
    <p:sldId id="408" r:id="rId156"/>
    <p:sldId id="409" r:id="rId157"/>
    <p:sldId id="410" r:id="rId158"/>
    <p:sldId id="411" r:id="rId159"/>
    <p:sldId id="412" r:id="rId160"/>
    <p:sldId id="413" r:id="rId161"/>
    <p:sldId id="414" r:id="rId162"/>
    <p:sldId id="465" r:id="rId163"/>
    <p:sldId id="416" r:id="rId164"/>
    <p:sldId id="417" r:id="rId165"/>
    <p:sldId id="418" r:id="rId166"/>
    <p:sldId id="419" r:id="rId167"/>
    <p:sldId id="420" r:id="rId168"/>
    <p:sldId id="421" r:id="rId169"/>
    <p:sldId id="422" r:id="rId170"/>
    <p:sldId id="423" r:id="rId171"/>
    <p:sldId id="424" r:id="rId172"/>
    <p:sldId id="425" r:id="rId173"/>
    <p:sldId id="426" r:id="rId174"/>
    <p:sldId id="427" r:id="rId175"/>
    <p:sldId id="428" r:id="rId176"/>
    <p:sldId id="429" r:id="rId177"/>
    <p:sldId id="430" r:id="rId178"/>
    <p:sldId id="431" r:id="rId179"/>
    <p:sldId id="432" r:id="rId180"/>
    <p:sldId id="433" r:id="rId181"/>
    <p:sldId id="434" r:id="rId182"/>
    <p:sldId id="435" r:id="rId183"/>
    <p:sldId id="436" r:id="rId184"/>
    <p:sldId id="437" r:id="rId185"/>
    <p:sldId id="438" r:id="rId186"/>
    <p:sldId id="439" r:id="rId187"/>
    <p:sldId id="440" r:id="rId188"/>
    <p:sldId id="441" r:id="rId189"/>
    <p:sldId id="442" r:id="rId190"/>
    <p:sldId id="443" r:id="rId191"/>
    <p:sldId id="444" r:id="rId192"/>
    <p:sldId id="445" r:id="rId193"/>
    <p:sldId id="446" r:id="rId194"/>
    <p:sldId id="447" r:id="rId195"/>
    <p:sldId id="448" r:id="rId196"/>
    <p:sldId id="449" r:id="rId197"/>
    <p:sldId id="450" r:id="rId198"/>
    <p:sldId id="451" r:id="rId199"/>
    <p:sldId id="452" r:id="rId200"/>
    <p:sldId id="453" r:id="rId201"/>
    <p:sldId id="454" r:id="rId202"/>
    <p:sldId id="455" r:id="rId203"/>
    <p:sldId id="456" r:id="rId204"/>
    <p:sldId id="457" r:id="rId205"/>
    <p:sldId id="458" r:id="rId206"/>
    <p:sldId id="459" r:id="rId207"/>
    <p:sldId id="460" r:id="rId208"/>
    <p:sldId id="461" r:id="rId209"/>
    <p:sldId id="462" r:id="rId210"/>
    <p:sldId id="463" r:id="rId211"/>
  </p:sldIdLst>
  <p:sldSz cx="9144000" cy="5143500" type="screen16x9"/>
  <p:notesSz cx="6858000" cy="9144000"/>
  <p:embeddedFontLst>
    <p:embeddedFont>
      <p:font typeface="Calibri" pitchFamily="34" charset="0"/>
      <p:regular r:id="rId214"/>
      <p:bold r:id="rId215"/>
      <p:italic r:id="rId216"/>
      <p:boldItalic r:id="rId217"/>
    </p:embeddedFont>
    <p:embeddedFont>
      <p:font typeface="Georgia" pitchFamily="18" charset="0"/>
      <p:regular r:id="rId218"/>
      <p:bold r:id="rId219"/>
      <p:italic r:id="rId220"/>
      <p:boldItalic r:id="rId221"/>
    </p:embeddedFont>
    <p:embeddedFont>
      <p:font typeface="Helvetica Neue" charset="0"/>
      <p:regular r:id="rId222"/>
      <p:bold r:id="rId223"/>
      <p:italic r:id="rId224"/>
      <p:boldItalic r:id="rId2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F58B7CB-9EF8-4E85-9A36-9FDE6C470553}">
  <a:tblStyle styleId="{FF58B7CB-9EF8-4E85-9A36-9FDE6C470553}" styleName="Table_0">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96" y="-114"/>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presProps" Target="pres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font" Target="fonts/font3.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viewProps" Target="viewProps.xml"/><Relationship Id="rId201" Type="http://schemas.openxmlformats.org/officeDocument/2006/relationships/slide" Target="slides/slide199.xml"/><Relationship Id="rId222" Type="http://schemas.openxmlformats.org/officeDocument/2006/relationships/font" Target="fonts/font9.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notesMaster" Target="notesMasters/notesMaster1.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font" Target="fonts/font10.fntdata"/><Relationship Id="rId228"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handoutMaster" Target="handoutMasters/handoutMaster1.xml"/><Relationship Id="rId218" Type="http://schemas.openxmlformats.org/officeDocument/2006/relationships/font" Target="fonts/font5.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tableStyles" Target="tableStyles.xml"/><Relationship Id="rId19" Type="http://schemas.openxmlformats.org/officeDocument/2006/relationships/slide" Target="slides/slide17.xml"/><Relationship Id="rId224" Type="http://schemas.openxmlformats.org/officeDocument/2006/relationships/font" Target="fonts/font11.fntdata"/><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font" Target="fonts/font6.fntdata"/><Relationship Id="rId3" Type="http://schemas.openxmlformats.org/officeDocument/2006/relationships/slide" Target="slides/slide1.xml"/><Relationship Id="rId214" Type="http://schemas.openxmlformats.org/officeDocument/2006/relationships/font" Target="fonts/font1.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font" Target="fonts/font7.fntdata"/><Relationship Id="rId225" Type="http://schemas.openxmlformats.org/officeDocument/2006/relationships/font" Target="fonts/font12.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font" Target="fonts/font2.fntdata"/><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font" Target="fonts/font8.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AEB931-81D2-4E8E-9334-3F96665AD665}" type="datetimeFigureOut">
              <a:rPr lang="en-US" smtClean="0"/>
              <a:pPr/>
              <a:t>3/22/2017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8C9563C-6C65-4BB2-A3BD-2110A4480FA2}" type="slidenum">
              <a:rPr lang="en-US" smtClean="0"/>
              <a:pPr/>
              <a:t>‹#›</a:t>
            </a:fld>
            <a:endParaRPr lang="en-US"/>
          </a:p>
        </p:txBody>
      </p:sp>
    </p:spTree>
    <p:extLst>
      <p:ext uri="{BB962C8B-B14F-4D97-AF65-F5344CB8AC3E}">
        <p14:creationId xmlns:p14="http://schemas.microsoft.com/office/powerpoint/2010/main" xmlns="" val="3230210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asia.nikkei.com/Business/Companies/Li-Ka-shing-s-Cheung-Kong-Property-to-miss-sales-target" TargetMode="External"/><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3" Type="http://schemas.openxmlformats.org/officeDocument/2006/relationships/hyperlink" Target="https://www.moodys.com/research/Moodys-changes-Cheung-Kong-Propertys-A3-rating-outlook-to-positive--PR_349260"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rvd.gov.hk/doc/en/statistics/graph2.pdf"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hyperlink" Target="http://asia.nikkei.com/Business/AC/Cheung-Kong-Property-shares-soar-on-news-of-Hong-Kong-tower-sale"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3" Type="http://schemas.openxmlformats.org/officeDocument/2006/relationships/hyperlink" Target="http://www.cki.com.hk/english/whatsNew/1997/19970106.htm" TargetMode="External"/><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cdn.static-economist.com/sites/default/files/images/print-edition/20150117_WBC969.png" TargetMode="External"/><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rvd.gov.hk/doc/en/statistics/graph1.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3" Type="http://schemas.openxmlformats.org/officeDocument/2006/relationships/hyperlink" Target="https://cdn.spacious.cn/uploads/property_image/3714611/52/32/b1efd630f56919b9a4c6af5bb2013b3870b8/file-large_thumb.png" TargetMode="External"/><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3" Type="http://schemas.openxmlformats.org/officeDocument/2006/relationships/hyperlink" Target="http://www-starsofkovan.com/wp-content/uploads/11.jpg" TargetMode="External"/><Relationship Id="rId2" Type="http://schemas.openxmlformats.org/officeDocument/2006/relationships/slide" Target="../slides/slide136.xml"/><Relationship Id="rId1" Type="http://schemas.openxmlformats.org/officeDocument/2006/relationships/notesMaster" Target="../notesMasters/notesMaster1.xml"/><Relationship Id="rId4" Type="http://schemas.openxmlformats.org/officeDocument/2006/relationships/hyperlink" Target="http://twobluecommunications.com/wp-content/uploads/2014/03/1323_022__30_08_Creek-View-Preview_Medres-850x504.jpg" TargetMode="Externa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3" Type="http://schemas.openxmlformats.org/officeDocument/2006/relationships/hyperlink" Target="http://cdn2.i-scmp.com/sites/default/files/styles/980x551/public/images/methode/2016/03/17/7bef56e4-ec49-11e5-9451-ef5010d885b7_1280x720.jpg?itok=6drvlvmX" TargetMode="External"/><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housingauthority.gov.hk/en/common/pdf/about-us/publications-and-statistics/HIF.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placeproperty.com/buying-hong-kong-property/residential-property-in-hong-kon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reanda-international.com/index.php?option=com_content&amp;view=article&amp;id=718:stamp-duty-amendment-bill-2013-gazetted&amp;Itemid=2"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demographia.com/dhi.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vivien-urbansurvival.blogspot.ca/2014/11/hong-kong-urban-land-use.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www.worldometers.info/world-population/china-hong-kong-sar-population/"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ft.com/content/ad0b557e-9a82-11e6-8f9b-70e3cabccfae"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news.xinhuanet.com/english2010/china/2011-01/27/c_13710175.htm"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 name="Shape 1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9" name="Shape 1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Shape 81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820" name="Shape 820"/>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821" name="Shape 821"/>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101</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5"/>
        <p:cNvGrpSpPr/>
        <p:nvPr/>
      </p:nvGrpSpPr>
      <p:grpSpPr>
        <a:xfrm>
          <a:off x="0" y="0"/>
          <a:ext cx="0" cy="0"/>
          <a:chOff x="0" y="0"/>
          <a:chExt cx="0" cy="0"/>
        </a:xfrm>
      </p:grpSpPr>
      <p:sp>
        <p:nvSpPr>
          <p:cNvPr id="826" name="Shape 82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7" name="Shape 82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0"/>
        <p:cNvGrpSpPr/>
        <p:nvPr/>
      </p:nvGrpSpPr>
      <p:grpSpPr>
        <a:xfrm>
          <a:off x="0" y="0"/>
          <a:ext cx="0" cy="0"/>
          <a:chOff x="0" y="0"/>
          <a:chExt cx="0" cy="0"/>
        </a:xfrm>
      </p:grpSpPr>
      <p:sp>
        <p:nvSpPr>
          <p:cNvPr id="831" name="Shape 831"/>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32" name="Shape 8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Shape 83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38" name="Shape 83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3"/>
        <p:cNvGrpSpPr/>
        <p:nvPr/>
      </p:nvGrpSpPr>
      <p:grpSpPr>
        <a:xfrm>
          <a:off x="0" y="0"/>
          <a:ext cx="0" cy="0"/>
          <a:chOff x="0" y="0"/>
          <a:chExt cx="0" cy="0"/>
        </a:xfrm>
      </p:grpSpPr>
      <p:sp>
        <p:nvSpPr>
          <p:cNvPr id="844" name="Shape 84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45" name="Shape 84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Shape 85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51" name="Shape 8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Shape 85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58" name="Shape 8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Shape 863"/>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64" name="Shape 8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8"/>
        <p:cNvGrpSpPr/>
        <p:nvPr/>
      </p:nvGrpSpPr>
      <p:grpSpPr>
        <a:xfrm>
          <a:off x="0" y="0"/>
          <a:ext cx="0" cy="0"/>
          <a:chOff x="0" y="0"/>
          <a:chExt cx="0" cy="0"/>
        </a:xfrm>
      </p:grpSpPr>
      <p:sp>
        <p:nvSpPr>
          <p:cNvPr id="869" name="Shape 869"/>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70" name="Shape 8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4"/>
        <p:cNvGrpSpPr/>
        <p:nvPr/>
      </p:nvGrpSpPr>
      <p:grpSpPr>
        <a:xfrm>
          <a:off x="0" y="0"/>
          <a:ext cx="0" cy="0"/>
          <a:chOff x="0" y="0"/>
          <a:chExt cx="0" cy="0"/>
        </a:xfrm>
      </p:grpSpPr>
      <p:sp>
        <p:nvSpPr>
          <p:cNvPr id="875" name="Shape 875"/>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76" name="Shape 8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1" name="Shape 8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5"/>
        <p:cNvGrpSpPr/>
        <p:nvPr/>
      </p:nvGrpSpPr>
      <p:grpSpPr>
        <a:xfrm>
          <a:off x="0" y="0"/>
          <a:ext cx="0" cy="0"/>
          <a:chOff x="0" y="0"/>
          <a:chExt cx="0" cy="0"/>
        </a:xfrm>
      </p:grpSpPr>
      <p:sp>
        <p:nvSpPr>
          <p:cNvPr id="886" name="Shape 88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87" name="Shape 8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Shape 89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93" name="Shape 89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Shape 1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03" name="Shape 1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xmlns="" val="2645602731"/>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Shape 9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06" name="Shape 9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Shape 9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2" name="Shape 9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Shape 9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18" name="Shape 9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Shape 9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24" name="Shape 9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American depositary receipt (ADR)</a:t>
            </a:r>
          </a:p>
          <a:p>
            <a:pPr lvl="0">
              <a:spcBef>
                <a:spcPts val="0"/>
              </a:spcBef>
              <a:buClr>
                <a:schemeClr val="dk1"/>
              </a:buClr>
              <a:buSzPct val="100000"/>
              <a:buFont typeface="Arial"/>
              <a:buNone/>
            </a:pPr>
            <a:r>
              <a:rPr lang="en"/>
              <a:t>- a stock that trades in the United States but represents a specified number of shares in a foreign corporation.</a:t>
            </a:r>
          </a:p>
          <a:p>
            <a:pPr lvl="0">
              <a:spcBef>
                <a:spcPts val="0"/>
              </a:spcBef>
              <a:buClr>
                <a:schemeClr val="dk1"/>
              </a:buClr>
              <a:buSzPct val="100000"/>
              <a:buFont typeface="Arial"/>
              <a:buNone/>
            </a:pPr>
            <a:r>
              <a:rPr lang="en"/>
              <a:t>- bought and sold on American markets just like regular stocks</a:t>
            </a:r>
          </a:p>
          <a:p>
            <a:pPr lvl="0">
              <a:spcBef>
                <a:spcPts val="0"/>
              </a:spcBef>
              <a:buClr>
                <a:schemeClr val="dk1"/>
              </a:buClr>
              <a:buSzPct val="100000"/>
              <a:buFont typeface="Arial"/>
              <a:buNone/>
            </a:pPr>
            <a:r>
              <a:rPr lang="en"/>
              <a:t>- are issued/sponsored in the U.S. by a bank or brokerage</a:t>
            </a:r>
          </a:p>
          <a:p>
            <a:pPr lvl="0">
              <a:spcBef>
                <a:spcPts val="0"/>
              </a:spcBef>
              <a:buNone/>
            </a:pP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Shape 9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0" name="Shape 9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Dec 2016: home sales would fall short of its full-year target </a:t>
            </a:r>
            <a:r>
              <a:rPr lang="en" u="sng">
                <a:hlinkClick r:id="rId3"/>
              </a:rPr>
              <a:t>http://asia.nikkei.com/Business/Companies/Li-Ka-shing-s-Cheung-Kong-Property-to-miss-sales-target</a:t>
            </a:r>
            <a:r>
              <a:rPr lang="en"/>
              <a:t> </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Shape 9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6" name="Shape 9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May 16, 2016: Moody's changes Cheung Kong Property's A3 rating outlook to positive</a:t>
            </a:r>
            <a:r>
              <a:rPr lang="en" b="1">
                <a:solidFill>
                  <a:srgbClr val="1257C6"/>
                </a:solidFill>
              </a:rPr>
              <a:t> </a:t>
            </a:r>
            <a:r>
              <a:rPr lang="en" u="sng">
                <a:solidFill>
                  <a:schemeClr val="hlink"/>
                </a:solidFill>
                <a:hlinkClick r:id="rId3"/>
              </a:rPr>
              <a:t>https://www.moodys.com/research/Moodys-changes-Cheung-Kong-Propertys-A3-rating-outlook-to-positive--PR_349260</a:t>
            </a:r>
            <a:r>
              <a:rPr lang="en"/>
              <a:t> </a:t>
            </a:r>
          </a:p>
          <a:p>
            <a:pPr lvl="0">
              <a:spcBef>
                <a:spcPts val="0"/>
              </a:spcBef>
              <a:buNone/>
            </a:pPr>
            <a:endParaRPr/>
          </a:p>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http://www.rvd.gov.hk/doc/en/statistics/graph2.pdf</a:t>
            </a:r>
          </a:p>
          <a:p>
            <a:pPr lvl="0">
              <a:spcBef>
                <a:spcPts val="0"/>
              </a:spcBef>
              <a:buNone/>
            </a:pP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2" name="Shape 9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Oct 31,2016: Sold a commercial complex to a mainland China company at a record price (HK$ 35.7 billion ~ US$ 4.6 billion).  The share price briefly rose 2 Hong Kong dollars, or 3.6%, from Friday to HK$57.70.</a:t>
            </a:r>
          </a:p>
          <a:p>
            <a:pPr lvl="0">
              <a:spcBef>
                <a:spcPts val="0"/>
              </a:spcBef>
              <a:buNone/>
            </a:pPr>
            <a:r>
              <a:rPr lang="en" u="sng">
                <a:solidFill>
                  <a:schemeClr val="hlink"/>
                </a:solidFill>
                <a:hlinkClick r:id="rId3"/>
              </a:rPr>
              <a:t>http://asia.nikkei.com/Business/AC/Cheung-Kong-Property-shares-soar-on-news-of-Hong-Kong-tower-sale</a:t>
            </a:r>
            <a:r>
              <a:rPr lang="en"/>
              <a:t> </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Shape 9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8" name="Shape 9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Shape 9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4" name="Shape 9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Shape 9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0" name="Shape 9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1997 reorganization: </a:t>
            </a:r>
            <a:r>
              <a:rPr lang="en" u="sng">
                <a:solidFill>
                  <a:schemeClr val="hlink"/>
                </a:solidFill>
                <a:hlinkClick r:id="rId3"/>
              </a:rPr>
              <a:t>http://www.cki.com.hk/english/whatsNew/1997/19970106.htm</a:t>
            </a:r>
            <a:r>
              <a:rPr lang="en"/>
              <a:t> </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Shape 9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66" name="Shape 9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600"/>
              </a:spcBef>
              <a:spcAft>
                <a:spcPts val="600"/>
              </a:spcAft>
              <a:buClr>
                <a:schemeClr val="dk1"/>
              </a:buClr>
              <a:buSzPct val="100000"/>
              <a:buFont typeface="Arial"/>
              <a:buNone/>
            </a:pPr>
            <a:endParaRPr sz="1050">
              <a:solidFill>
                <a:srgbClr val="222222"/>
              </a:solidFill>
              <a:highlight>
                <a:srgbClr val="FFFFFF"/>
              </a:highlight>
            </a:endParaRPr>
          </a:p>
          <a:p>
            <a:pPr lvl="0">
              <a:spcBef>
                <a:spcPts val="0"/>
              </a:spcBef>
              <a:buNone/>
            </a:pP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Shape 9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3" name="Shape 9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http://cdn.static-economist.com/sites/default/files/images/print-edition/20150117_WBC969.png</a:t>
            </a:r>
            <a:r>
              <a:rPr lang="en"/>
              <a:t> </a:t>
            </a:r>
          </a:p>
          <a:p>
            <a:pPr lvl="0">
              <a:spcBef>
                <a:spcPts val="0"/>
              </a:spcBef>
              <a:buNone/>
            </a:pP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Shape 9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79" name="Shape 9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Shape 9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85" name="Shape 9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0"/>
        <p:cNvGrpSpPr/>
        <p:nvPr/>
      </p:nvGrpSpPr>
      <p:grpSpPr>
        <a:xfrm>
          <a:off x="0" y="0"/>
          <a:ext cx="0" cy="0"/>
          <a:chOff x="0" y="0"/>
          <a:chExt cx="0" cy="0"/>
        </a:xfrm>
      </p:grpSpPr>
      <p:sp>
        <p:nvSpPr>
          <p:cNvPr id="991" name="Shape 9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2" name="Shape 9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endParaRPr/>
          </a:p>
          <a:p>
            <a:pPr lvl="0">
              <a:spcBef>
                <a:spcPts val="0"/>
              </a:spcBef>
              <a:buNone/>
            </a:pP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Shape 9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8" name="Shape 9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http://www.rvd.gov.hk/doc/en/statistics/graph1.pdf</a:t>
            </a:r>
          </a:p>
          <a:p>
            <a:pPr lvl="0">
              <a:spcBef>
                <a:spcPts val="0"/>
              </a:spcBef>
              <a:buNone/>
            </a:pP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Shape 10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04" name="Shape 10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4" name="Shape 10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Shape 10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2" name="Shape 10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Yuccie Square: </a:t>
            </a:r>
            <a:r>
              <a:rPr lang="en" u="sng">
                <a:solidFill>
                  <a:schemeClr val="hlink"/>
                </a:solidFill>
                <a:hlinkClick r:id="rId3"/>
              </a:rPr>
              <a:t>https://cdn.spacious.cn/uploads/property_image/3714611/52/32/b1efd630f56919b9a4c6af5bb2013b3870b8/file-large_thumb.png</a:t>
            </a:r>
            <a:r>
              <a:rPr lang="en"/>
              <a:t> </a:t>
            </a:r>
          </a:p>
          <a:p>
            <a:pPr lvl="0">
              <a:spcBef>
                <a:spcPts val="0"/>
              </a:spcBef>
              <a:buNone/>
            </a:pPr>
            <a:endParaRPr/>
          </a:p>
          <a:p>
            <a:pPr lvl="0">
              <a:spcBef>
                <a:spcPts val="0"/>
              </a:spcBef>
              <a:buNone/>
            </a:pP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Shape 10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9" name="Shape 10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Shape 10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35" name="Shape 10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Shape 103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0" name="Shape 104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Stars of Kovan: </a:t>
            </a:r>
            <a:r>
              <a:rPr lang="en" u="sng">
                <a:solidFill>
                  <a:schemeClr val="hlink"/>
                </a:solidFill>
                <a:hlinkClick r:id="rId3"/>
              </a:rPr>
              <a:t>http://www-starsofkovan.com/wp-content/uploads/11.jpg</a:t>
            </a:r>
          </a:p>
          <a:p>
            <a:pPr lvl="0">
              <a:spcBef>
                <a:spcPts val="0"/>
              </a:spcBef>
              <a:buNone/>
            </a:pPr>
            <a:r>
              <a:rPr lang="en"/>
              <a:t>Chelsea Waterfront: </a:t>
            </a:r>
            <a:r>
              <a:rPr lang="en" u="sng">
                <a:solidFill>
                  <a:schemeClr val="hlink"/>
                </a:solidFill>
                <a:hlinkClick r:id="rId4"/>
              </a:rPr>
              <a:t>http://twobluecommunications.com/wp-content/uploads/2014/03/1323_022__30_08_Creek-View-Preview_Medres-850x504.jpg</a:t>
            </a:r>
          </a:p>
          <a:p>
            <a:pPr lvl="0">
              <a:spcBef>
                <a:spcPts val="0"/>
              </a:spcBef>
              <a:buNone/>
            </a:pPr>
            <a:endParaRPr/>
          </a:p>
          <a:p>
            <a:pPr lvl="0">
              <a:spcBef>
                <a:spcPts val="0"/>
              </a:spcBef>
              <a:buNone/>
            </a:pP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Shape 10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9" name="Shape 10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Shape 10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55" name="Shape 10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solidFill>
                <a:srgbClr val="333333"/>
              </a:solidFill>
              <a:highlight>
                <a:srgbClr val="FFFFFF"/>
              </a:highlight>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Shape 106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2" name="Shape 10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Shape 10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9" name="Shape 10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4" name="Shape 2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Shape 10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76" name="Shape 10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Shape 10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3" name="Shape 10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Shape 10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0" name="Shape 10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00000"/>
              </a:lnSpc>
              <a:spcBef>
                <a:spcPts val="0"/>
              </a:spcBef>
              <a:spcAft>
                <a:spcPts val="0"/>
              </a:spcAft>
              <a:buNone/>
            </a:pPr>
            <a:endParaRPr>
              <a:solidFill>
                <a:srgbClr val="222222"/>
              </a:solidFill>
              <a:highlight>
                <a:srgbClr val="FFFFFF"/>
              </a:highlight>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Shape 10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7" name="Shape 10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Shape 11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04" name="Shape 11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Shape 11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0" name="Shape 11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http://cdn2.i-scmp.com/sites/default/files/styles/980x551/public/images/methode/2016/03/17/7bef56e4-ec49-11e5-9451-ef5010d885b7_1280x720.jpg?itok=6drvlvmX</a:t>
            </a:r>
            <a:r>
              <a:rPr lang="en"/>
              <a:t> </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Shape 11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16" name="Shape 11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2" name="Shape 11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457200" lvl="0" indent="-228600" rtl="0">
              <a:spcBef>
                <a:spcPts val="0"/>
              </a:spcBef>
            </a:pPr>
            <a:r>
              <a:rPr lang="en"/>
              <a:t>Fixed assets</a:t>
            </a:r>
          </a:p>
          <a:p>
            <a:pPr marL="457200" lvl="0" indent="-228600" rtl="0">
              <a:spcBef>
                <a:spcPts val="0"/>
              </a:spcBef>
            </a:pPr>
            <a:r>
              <a:rPr lang="en"/>
              <a:t>Investment properties</a:t>
            </a:r>
          </a:p>
          <a:p>
            <a:pPr marL="457200" lvl="0" indent="-228600" rtl="0">
              <a:spcBef>
                <a:spcPts val="0"/>
              </a:spcBef>
            </a:pPr>
            <a:r>
              <a:rPr lang="en"/>
              <a:t>EPS</a:t>
            </a:r>
          </a:p>
          <a:p>
            <a:pPr marL="457200" lvl="0" indent="-228600">
              <a:spcBef>
                <a:spcPts val="0"/>
              </a:spcBef>
            </a:pPr>
            <a:r>
              <a:rPr lang="en"/>
              <a:t>Dividends</a:t>
            </a: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Shape 11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1" name="Shape 11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Shape 1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7" name="Shape 1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Shape 2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Shape 1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3" name="Shape 1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Shape 114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9" name="Shape 11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Shape 115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5" name="Shape 11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Shape 11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1" name="Shape 11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Shape 11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7" name="Shape 11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Shape 1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3" name="Shape 1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Shape 11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79" name="Shape 11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Shape 11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5" name="Shape 11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Shape 1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1" name="Shape 11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7" name="Shape 1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6" name="Shape 2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899" name="Shape 8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757711141"/>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Shape 12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0" name="Shape 1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Shape 121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5" name="Shape 12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0"/>
        <p:cNvGrpSpPr/>
        <p:nvPr/>
      </p:nvGrpSpPr>
      <p:grpSpPr>
        <a:xfrm>
          <a:off x="0" y="0"/>
          <a:ext cx="0" cy="0"/>
          <a:chOff x="0" y="0"/>
          <a:chExt cx="0" cy="0"/>
        </a:xfrm>
      </p:grpSpPr>
      <p:sp>
        <p:nvSpPr>
          <p:cNvPr id="1221" name="Shape 12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2" name="Shape 12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Shape 12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9" name="Shape 12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Shape 12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36" name="Shape 12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1"/>
        <p:cNvGrpSpPr/>
        <p:nvPr/>
      </p:nvGrpSpPr>
      <p:grpSpPr>
        <a:xfrm>
          <a:off x="0" y="0"/>
          <a:ext cx="0" cy="0"/>
          <a:chOff x="0" y="0"/>
          <a:chExt cx="0" cy="0"/>
        </a:xfrm>
      </p:grpSpPr>
      <p:sp>
        <p:nvSpPr>
          <p:cNvPr id="1242" name="Shape 12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43" name="Shape 12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Shape 12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0" name="Shape 1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Shape 125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56" name="Shape 12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Shape 12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3" name="Shape 1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4" name="Shape 24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https://www.housingauthority.gov.hk/en/common/pdf/about-us/publications-and-statistics/HIF.pdf</a:t>
            </a:r>
          </a:p>
          <a:p>
            <a:pPr lvl="0" rtl="0">
              <a:spcBef>
                <a:spcPts val="0"/>
              </a:spcBef>
              <a:buNone/>
            </a:pP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
        <p:cNvGrpSpPr/>
        <p:nvPr/>
      </p:nvGrpSpPr>
      <p:grpSpPr>
        <a:xfrm>
          <a:off x="0" y="0"/>
          <a:ext cx="0" cy="0"/>
          <a:chOff x="0" y="0"/>
          <a:chExt cx="0" cy="0"/>
        </a:xfrm>
      </p:grpSpPr>
      <p:sp>
        <p:nvSpPr>
          <p:cNvPr id="1269" name="Shape 126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0" name="Shape 12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5"/>
        <p:cNvGrpSpPr/>
        <p:nvPr/>
      </p:nvGrpSpPr>
      <p:grpSpPr>
        <a:xfrm>
          <a:off x="0" y="0"/>
          <a:ext cx="0" cy="0"/>
          <a:chOff x="0" y="0"/>
          <a:chExt cx="0" cy="0"/>
        </a:xfrm>
      </p:grpSpPr>
      <p:sp>
        <p:nvSpPr>
          <p:cNvPr id="1276" name="Shape 12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77" name="Shape 12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Shape 1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4" name="Shape 1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9"/>
        <p:cNvGrpSpPr/>
        <p:nvPr/>
      </p:nvGrpSpPr>
      <p:grpSpPr>
        <a:xfrm>
          <a:off x="0" y="0"/>
          <a:ext cx="0" cy="0"/>
          <a:chOff x="0" y="0"/>
          <a:chExt cx="0" cy="0"/>
        </a:xfrm>
      </p:grpSpPr>
      <p:sp>
        <p:nvSpPr>
          <p:cNvPr id="1290" name="Shape 12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1" name="Shape 12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Shape 12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98" name="Shape 12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Shape 13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5" name="Shape 13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61111"/>
              <a:buFont typeface="Arial"/>
              <a:buNone/>
            </a:pPr>
            <a:endParaRPr sz="1800">
              <a:solidFill>
                <a:schemeClr val="dk1"/>
              </a:solidFill>
              <a:latin typeface="Calibri"/>
              <a:ea typeface="Calibri"/>
              <a:cs typeface="Calibri"/>
              <a:sym typeface="Calibri"/>
            </a:endParaRPr>
          </a:p>
          <a:p>
            <a:pPr lvl="0">
              <a:spcBef>
                <a:spcPts val="0"/>
              </a:spcBef>
              <a:buClr>
                <a:schemeClr val="dk1"/>
              </a:buClr>
              <a:buSzPct val="100000"/>
              <a:buFont typeface="Arial"/>
              <a:buNone/>
            </a:pPr>
            <a:r>
              <a:rPr lang="en">
                <a:solidFill>
                  <a:schemeClr val="dk1"/>
                </a:solidFill>
              </a:rPr>
              <a:t>					</a:t>
            </a:r>
          </a:p>
          <a:p>
            <a:pPr lvl="0">
              <a:spcBef>
                <a:spcPts val="0"/>
              </a:spcBef>
              <a:buClr>
                <a:srgbClr val="000000"/>
              </a:buClr>
              <a:buSzPct val="100000"/>
              <a:buFont typeface="Arial"/>
              <a:buNone/>
            </a:pPr>
            <a:endParaRPr>
              <a:solidFill>
                <a:schemeClr val="dk1"/>
              </a:solidFill>
            </a:endParaRPr>
          </a:p>
          <a:p>
            <a:pPr lvl="0">
              <a:spcBef>
                <a:spcPts val="0"/>
              </a:spcBef>
              <a:buClr>
                <a:schemeClr val="dk1"/>
              </a:buClr>
              <a:buSzPct val="100000"/>
              <a:buFont typeface="Arial"/>
              <a:buNone/>
            </a:pPr>
            <a:r>
              <a:rPr lang="en">
                <a:solidFill>
                  <a:schemeClr val="dk1"/>
                </a:solidFill>
              </a:rPr>
              <a:t>				</a:t>
            </a:r>
          </a:p>
          <a:p>
            <a:pPr lvl="0">
              <a:spcBef>
                <a:spcPts val="0"/>
              </a:spcBef>
              <a:buClr>
                <a:schemeClr val="dk1"/>
              </a:buClr>
              <a:buSzPct val="100000"/>
              <a:buFont typeface="Arial"/>
              <a:buNone/>
            </a:pPr>
            <a:r>
              <a:rPr lang="en">
                <a:solidFill>
                  <a:schemeClr val="dk1"/>
                </a:solidFill>
              </a:rPr>
              <a:t>					</a:t>
            </a:r>
          </a:p>
          <a:p>
            <a:pPr lvl="0">
              <a:spcBef>
                <a:spcPts val="0"/>
              </a:spcBef>
              <a:buNone/>
            </a:pPr>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2"/>
        <p:cNvGrpSpPr/>
        <p:nvPr/>
      </p:nvGrpSpPr>
      <p:grpSpPr>
        <a:xfrm>
          <a:off x="0" y="0"/>
          <a:ext cx="0" cy="0"/>
          <a:chOff x="0" y="0"/>
          <a:chExt cx="0" cy="0"/>
        </a:xfrm>
      </p:grpSpPr>
      <p:sp>
        <p:nvSpPr>
          <p:cNvPr id="1313" name="Shape 131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4" name="Shape 13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Shape 13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22" name="Shape 13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Shape 133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1" name="Shape 133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6"/>
        <p:cNvGrpSpPr/>
        <p:nvPr/>
      </p:nvGrpSpPr>
      <p:grpSpPr>
        <a:xfrm>
          <a:off x="0" y="0"/>
          <a:ext cx="0" cy="0"/>
          <a:chOff x="0" y="0"/>
          <a:chExt cx="0" cy="0"/>
        </a:xfrm>
      </p:grpSpPr>
      <p:sp>
        <p:nvSpPr>
          <p:cNvPr id="1337" name="Shape 133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38" name="Shape 13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1" name="Shape 25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Shape 13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6" name="Shape 1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Shape 135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3" name="Shape 13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7"/>
        <p:cNvGrpSpPr/>
        <p:nvPr/>
      </p:nvGrpSpPr>
      <p:grpSpPr>
        <a:xfrm>
          <a:off x="0" y="0"/>
          <a:ext cx="0" cy="0"/>
          <a:chOff x="0" y="0"/>
          <a:chExt cx="0" cy="0"/>
        </a:xfrm>
      </p:grpSpPr>
      <p:sp>
        <p:nvSpPr>
          <p:cNvPr id="1358" name="Shape 135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9" name="Shape 135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3"/>
        <p:cNvGrpSpPr/>
        <p:nvPr/>
      </p:nvGrpSpPr>
      <p:grpSpPr>
        <a:xfrm>
          <a:off x="0" y="0"/>
          <a:ext cx="0" cy="0"/>
          <a:chOff x="0" y="0"/>
          <a:chExt cx="0" cy="0"/>
        </a:xfrm>
      </p:grpSpPr>
      <p:sp>
        <p:nvSpPr>
          <p:cNvPr id="1364" name="Shape 136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65" name="Shape 136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Shape 13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3" name="Shape 13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Shape 13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9" name="Shape 13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4"/>
        <p:cNvGrpSpPr/>
        <p:nvPr/>
      </p:nvGrpSpPr>
      <p:grpSpPr>
        <a:xfrm>
          <a:off x="0" y="0"/>
          <a:ext cx="0" cy="0"/>
          <a:chOff x="0" y="0"/>
          <a:chExt cx="0" cy="0"/>
        </a:xfrm>
      </p:grpSpPr>
      <p:sp>
        <p:nvSpPr>
          <p:cNvPr id="1385" name="Shape 13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86" name="Shape 13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0"/>
        <p:cNvGrpSpPr/>
        <p:nvPr/>
      </p:nvGrpSpPr>
      <p:grpSpPr>
        <a:xfrm>
          <a:off x="0" y="0"/>
          <a:ext cx="0" cy="0"/>
          <a:chOff x="0" y="0"/>
          <a:chExt cx="0" cy="0"/>
        </a:xfrm>
      </p:grpSpPr>
      <p:sp>
        <p:nvSpPr>
          <p:cNvPr id="1391" name="Shape 13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2" name="Shape 13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Shape 13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8" name="Shape 13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Shape 140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4" name="Shape 1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Shape 140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0" name="Shape 14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Shape 14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6" name="Shape 14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0"/>
        <p:cNvGrpSpPr/>
        <p:nvPr/>
      </p:nvGrpSpPr>
      <p:grpSpPr>
        <a:xfrm>
          <a:off x="0" y="0"/>
          <a:ext cx="0" cy="0"/>
          <a:chOff x="0" y="0"/>
          <a:chExt cx="0" cy="0"/>
        </a:xfrm>
      </p:grpSpPr>
      <p:sp>
        <p:nvSpPr>
          <p:cNvPr id="1421" name="Shape 142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2" name="Shape 1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Shape 14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29" name="Shape 1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Shape 14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5" name="Shape 14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0"/>
        <p:cNvGrpSpPr/>
        <p:nvPr/>
      </p:nvGrpSpPr>
      <p:grpSpPr>
        <a:xfrm>
          <a:off x="0" y="0"/>
          <a:ext cx="0" cy="0"/>
          <a:chOff x="0" y="0"/>
          <a:chExt cx="0" cy="0"/>
        </a:xfrm>
      </p:grpSpPr>
      <p:sp>
        <p:nvSpPr>
          <p:cNvPr id="1441" name="Shape 144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2" name="Shape 14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6"/>
        <p:cNvGrpSpPr/>
        <p:nvPr/>
      </p:nvGrpSpPr>
      <p:grpSpPr>
        <a:xfrm>
          <a:off x="0" y="0"/>
          <a:ext cx="0" cy="0"/>
          <a:chOff x="0" y="0"/>
          <a:chExt cx="0" cy="0"/>
        </a:xfrm>
      </p:grpSpPr>
      <p:sp>
        <p:nvSpPr>
          <p:cNvPr id="1447" name="Shape 144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8" name="Shape 14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Shape 14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4" name="Shape 1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Shape 145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0" name="Shape 1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Shape 14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7" name="Shape 14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Shape 13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7" name="Shape 13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Shape 2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Shape 2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1"/>
        <p:cNvGrpSpPr/>
        <p:nvPr/>
      </p:nvGrpSpPr>
      <p:grpSpPr>
        <a:xfrm>
          <a:off x="0" y="0"/>
          <a:ext cx="0" cy="0"/>
          <a:chOff x="0" y="0"/>
          <a:chExt cx="0" cy="0"/>
        </a:xfrm>
      </p:grpSpPr>
      <p:sp>
        <p:nvSpPr>
          <p:cNvPr id="1472" name="Shape 14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3" name="Shape 14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Shape 14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9" name="Shape 14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Shape 14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5" name="Shape 14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Shape 14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1" name="Shape 149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5"/>
        <p:cNvGrpSpPr/>
        <p:nvPr/>
      </p:nvGrpSpPr>
      <p:grpSpPr>
        <a:xfrm>
          <a:off x="0" y="0"/>
          <a:ext cx="0" cy="0"/>
          <a:chOff x="0" y="0"/>
          <a:chExt cx="0" cy="0"/>
        </a:xfrm>
      </p:grpSpPr>
      <p:sp>
        <p:nvSpPr>
          <p:cNvPr id="1496" name="Shape 14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97" name="Shape 14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Shape 150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3" name="Shape 15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7"/>
        <p:cNvGrpSpPr/>
        <p:nvPr/>
      </p:nvGrpSpPr>
      <p:grpSpPr>
        <a:xfrm>
          <a:off x="0" y="0"/>
          <a:ext cx="0" cy="0"/>
          <a:chOff x="0" y="0"/>
          <a:chExt cx="0" cy="0"/>
        </a:xfrm>
      </p:grpSpPr>
      <p:sp>
        <p:nvSpPr>
          <p:cNvPr id="1508" name="Shape 150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9" name="Shape 150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6"/>
        <p:cNvGrpSpPr/>
        <p:nvPr/>
      </p:nvGrpSpPr>
      <p:grpSpPr>
        <a:xfrm>
          <a:off x="0" y="0"/>
          <a:ext cx="0" cy="0"/>
          <a:chOff x="0" y="0"/>
          <a:chExt cx="0" cy="0"/>
        </a:xfrm>
      </p:grpSpPr>
      <p:sp>
        <p:nvSpPr>
          <p:cNvPr id="1517" name="Shape 15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8" name="Shape 15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2"/>
        <p:cNvGrpSpPr/>
        <p:nvPr/>
      </p:nvGrpSpPr>
      <p:grpSpPr>
        <a:xfrm>
          <a:off x="0" y="0"/>
          <a:ext cx="0" cy="0"/>
          <a:chOff x="0" y="0"/>
          <a:chExt cx="0" cy="0"/>
        </a:xfrm>
      </p:grpSpPr>
      <p:sp>
        <p:nvSpPr>
          <p:cNvPr id="1523" name="Shape 15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24" name="Shape 15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Shape 26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9" name="Shape 26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http://www.placeproperty.com/buying-hong-kong-property/residential-property-in-hong-kong/</a:t>
            </a:r>
          </a:p>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http://www.reanda-international.com/index.php?option=com_content&amp;view=article&amp;id=718%3Astamp-duty-amendment-bill-2013-gazetted&amp;Itemid=2</a:t>
            </a:r>
          </a:p>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Shape 2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Shape 28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8" name="Shape 28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4" name="Shape 2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3" name="Shape 14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Shape 32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4" name="Shape 32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0" name="Shape 3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Shape 33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6" name="Shape 33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http://www.demographia.com/dhi.pdf</a:t>
            </a:r>
          </a:p>
          <a:p>
            <a:pPr lvl="0" rt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Shape 34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1" name="Shape 3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4" name="Shape 3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1" name="Shape 3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Shape 36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7" name="Shape 3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Shape 3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3" name="Shape 3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Shape 37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9" name="Shape 3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0" name="Shape 1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u="sng">
                <a:solidFill>
                  <a:schemeClr val="hlink"/>
                </a:solidFill>
                <a:hlinkClick r:id="rId3"/>
              </a:rPr>
              <a:t>http://vivien-urbansurvival.blogspot.ca/2014/11/hong-kong-urban-land-use.html</a:t>
            </a:r>
          </a:p>
          <a:p>
            <a:pPr lvl="0">
              <a:spcBef>
                <a:spcPts val="0"/>
              </a:spcBef>
              <a:buNone/>
            </a:pPr>
            <a:endParaRPr/>
          </a:p>
          <a:p>
            <a:pPr lvl="0">
              <a:spcBef>
                <a:spcPts val="0"/>
              </a:spcBef>
              <a:buNone/>
            </a:pPr>
            <a:r>
              <a:rPr lang="en" u="sng">
                <a:solidFill>
                  <a:schemeClr val="hlink"/>
                </a:solidFill>
                <a:hlinkClick r:id="rId4"/>
              </a:rPr>
              <a:t>http://www.worldometers.info/world-population/china-hong-kong-sar-population/</a:t>
            </a:r>
          </a:p>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Shape 38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5" name="Shape 3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Shape 39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2" name="Shape 3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Shape 39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Shape 3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Shape 4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5" name="Shape 4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Shape 4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6" name="Shape 41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sz="1300">
                <a:solidFill>
                  <a:srgbClr val="111111"/>
                </a:solidFill>
              </a:rPr>
              <a:t>government tries to cool soaring home prices stoked by property speculators in second- and third-tier cities across the country.</a:t>
            </a:r>
          </a:p>
          <a:p>
            <a:pPr lvl="0">
              <a:spcBef>
                <a:spcPts val="0"/>
              </a:spcBef>
              <a:buNone/>
            </a:pPr>
            <a:r>
              <a:rPr lang="en" sz="1300">
                <a:solidFill>
                  <a:srgbClr val="111111"/>
                </a:solidFill>
              </a:rPr>
              <a:t>The Ministry of Housing and Urban-Rural Development, meanwhile, has investigated and punished 45 property developers and intermediaries for encouraging speculation via false advertising, the spreading of rumors and breaking presale rules, </a:t>
            </a:r>
          </a:p>
          <a:p>
            <a:pPr lvl="0">
              <a:spcBef>
                <a:spcPts val="0"/>
              </a:spcBef>
              <a:buNone/>
            </a:pPr>
            <a:endParaRPr sz="1300">
              <a:solidFill>
                <a:srgbClr val="111111"/>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lnSpc>
                <a:spcPct val="115000"/>
              </a:lnSpc>
              <a:spcBef>
                <a:spcPts val="0"/>
              </a:spcBef>
              <a:spcAft>
                <a:spcPts val="1600"/>
              </a:spcAft>
              <a:buNone/>
            </a:pPr>
            <a:r>
              <a:rPr lang="en" sz="1200">
                <a:solidFill>
                  <a:schemeClr val="dk1"/>
                </a:solidFill>
                <a:highlight>
                  <a:srgbClr val="FFFFFF"/>
                </a:highlight>
                <a:latin typeface="Times New Roman"/>
                <a:ea typeface="Times New Roman"/>
                <a:cs typeface="Times New Roman"/>
                <a:sym typeface="Times New Roman"/>
              </a:rPr>
              <a:t>Chongqing will tax all villas as well as new apartments priced at least two times the average price of all newly-built homes in the southwestern city</a:t>
            </a:r>
          </a:p>
          <a:p>
            <a:pPr lvl="0" rtl="0">
              <a:lnSpc>
                <a:spcPct val="115000"/>
              </a:lnSpc>
              <a:spcBef>
                <a:spcPts val="0"/>
              </a:spcBef>
              <a:spcAft>
                <a:spcPts val="1600"/>
              </a:spcAft>
              <a:buNone/>
            </a:pPr>
            <a:r>
              <a:rPr lang="en" sz="1200" u="sng">
                <a:solidFill>
                  <a:schemeClr val="hlink"/>
                </a:solidFill>
                <a:highlight>
                  <a:srgbClr val="FFFFFF"/>
                </a:highlight>
                <a:latin typeface="Times New Roman"/>
                <a:ea typeface="Times New Roman"/>
                <a:cs typeface="Times New Roman"/>
                <a:sym typeface="Times New Roman"/>
                <a:hlinkClick r:id="rId3"/>
              </a:rPr>
              <a:t>https://www.ft.com/content/ad0b557e-9a82-11e6-8f9b-70e3cabccfae</a:t>
            </a:r>
          </a:p>
          <a:p>
            <a:pPr lvl="0" rtl="0">
              <a:lnSpc>
                <a:spcPct val="115000"/>
              </a:lnSpc>
              <a:spcBef>
                <a:spcPts val="0"/>
              </a:spcBef>
              <a:spcAft>
                <a:spcPts val="1600"/>
              </a:spcAft>
              <a:buNone/>
            </a:pPr>
            <a:r>
              <a:rPr lang="en" sz="1200" u="sng">
                <a:solidFill>
                  <a:schemeClr val="hlink"/>
                </a:solidFill>
                <a:highlight>
                  <a:srgbClr val="FFFFFF"/>
                </a:highlight>
                <a:latin typeface="Times New Roman"/>
                <a:ea typeface="Times New Roman"/>
                <a:cs typeface="Times New Roman"/>
                <a:sym typeface="Times New Roman"/>
                <a:hlinkClick r:id="rId4"/>
              </a:rPr>
              <a:t>http://news.xinhuanet.com/english2010/china/2011-01/27/c_13710175.htm</a:t>
            </a:r>
          </a:p>
          <a:p>
            <a:pPr lvl="0" rtl="0">
              <a:lnSpc>
                <a:spcPct val="115000"/>
              </a:lnSpc>
              <a:spcBef>
                <a:spcPts val="0"/>
              </a:spcBef>
              <a:spcAft>
                <a:spcPts val="1600"/>
              </a:spcAft>
              <a:buNone/>
            </a:pPr>
            <a:r>
              <a:rPr lang="en" sz="1200">
                <a:solidFill>
                  <a:schemeClr val="dk1"/>
                </a:solidFill>
                <a:highlight>
                  <a:srgbClr val="FFFFFF"/>
                </a:highlight>
                <a:latin typeface="Times New Roman"/>
                <a:ea typeface="Times New Roman"/>
                <a:cs typeface="Times New Roman"/>
                <a:sym typeface="Times New Roman"/>
              </a:rPr>
              <a:t>https://www.forbes.com/sites/sarahsu/2016/10/11/chinas-housing-bubble-is-finally-here-as-expected/#6838015660e6</a:t>
            </a:r>
          </a:p>
          <a:p>
            <a:pPr lvl="0" rtl="0">
              <a:lnSpc>
                <a:spcPct val="115000"/>
              </a:lnSpc>
              <a:spcBef>
                <a:spcPts val="0"/>
              </a:spcBef>
              <a:spcAft>
                <a:spcPts val="1600"/>
              </a:spcAft>
              <a:buClr>
                <a:schemeClr val="dk1"/>
              </a:buClr>
              <a:buSzPct val="91666"/>
              <a:buFont typeface="Arial"/>
              <a:buNone/>
            </a:pPr>
            <a:r>
              <a:rPr lang="en" sz="1200">
                <a:solidFill>
                  <a:schemeClr val="dk1"/>
                </a:solidFill>
                <a:highlight>
                  <a:srgbClr val="FFFFFF"/>
                </a:highlight>
                <a:latin typeface="Times New Roman"/>
                <a:ea typeface="Times New Roman"/>
                <a:cs typeface="Times New Roman"/>
                <a:sym typeface="Times New Roman"/>
              </a:rPr>
              <a:t>http://news.xinhuanet.com/english2010/china/2011-01/27/c_13710175.htm</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Shape 4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2" name="Shape 4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Shape 1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Shape 4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0" name="Shape 4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http://www.scmp.com/news/hong-kong/economy/article/2043304/new-hong-kong-home-sale-measures-dampen-enthusiasm-tseung</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7" name="Shape 4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70" name="Shape 47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Shape 47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Shape 4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84" name="Shape 4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91" name="Shape 4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498" name="Shape 49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05" name="Shape 50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Shape 51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2" name="Shape 51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513" name="Shape 51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59</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523" name="Shape 5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Shape 5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29" name="Shape 52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https://www.forbes.com/asia-families/list/#tab:overall</a:t>
            </a:r>
          </a:p>
        </p:txBody>
      </p:sp>
      <p:sp>
        <p:nvSpPr>
          <p:cNvPr id="530" name="Shape 53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61</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Shape 53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37" name="Shape 5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Shape 54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48" name="Shape 5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56" name="Shape 55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64" name="Shape 56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1200" b="0" i="0" u="none" strike="noStrike" cap="none">
                <a:solidFill>
                  <a:schemeClr val="dk1"/>
                </a:solidFill>
                <a:latin typeface="Calibri"/>
                <a:ea typeface="Calibri"/>
                <a:cs typeface="Calibri"/>
                <a:sym typeface="Calibri"/>
              </a:rPr>
              <a:t>holds a Master of Business Administration degree from London Business School, University of London and a Bachelor's degree in Civil Engineering from Imperial College, University of London</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565" name="Shape 56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65</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Shape 57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73" name="Shape 573"/>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 sz="1200" b="0" i="0" u="none" strike="noStrike" cap="none">
                <a:solidFill>
                  <a:schemeClr val="dk1"/>
                </a:solidFill>
                <a:latin typeface="Calibri"/>
                <a:ea typeface="Calibri"/>
                <a:cs typeface="Calibri"/>
                <a:sym typeface="Calibri"/>
              </a:rPr>
              <a:t>since then, he handed over the executive duties to his brothers while retaining the title of chairman and CEO. </a:t>
            </a: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a:solidFill>
                  <a:schemeClr val="dk1"/>
                </a:solidFill>
                <a:latin typeface="Calibri"/>
                <a:ea typeface="Calibri"/>
                <a:cs typeface="Calibri"/>
                <a:sym typeface="Calibri"/>
              </a:rPr>
              <a:t>2008 Public guess: 1. Cheated his wife with Ida who reported Kwok brother’s corruption, mistress , 2. bipolar disorder </a:t>
            </a:r>
          </a:p>
          <a:p>
            <a:pPr marL="0" marR="0" lvl="0" indent="0" algn="l" rtl="0">
              <a:lnSpc>
                <a:spcPct val="100000"/>
              </a:lnSpc>
              <a:spcBef>
                <a:spcPts val="0"/>
              </a:spcBef>
              <a:spcAft>
                <a:spcPts val="0"/>
              </a:spcAft>
              <a:buClr>
                <a:schemeClr val="dk1"/>
              </a:buClr>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574" name="Shape 574"/>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66</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Shape 58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1" name="Shape 5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Shape 58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88" name="Shape 5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Shape 59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595" name="Shape 5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02" name="Shape 60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03" name="Shape 603"/>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70</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14" name="Shape 61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Since 2009, the hk house pring increase 70% </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HK$850 involved in the Bribery case</a:t>
            </a:r>
          </a:p>
        </p:txBody>
      </p:sp>
      <p:sp>
        <p:nvSpPr>
          <p:cNvPr id="615" name="Shape 61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71</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Shape 62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4" name="Shape 62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Thomas Kwok sentenced to 5 years of</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imprisonment, $0.5 million HKD fine</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 Hui Si Yan sentenced to 7.5 years of</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imprisonment, $1.1 million HKD fine</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 Raymond Kwok cleared of all charges</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and become the sole chairman of Sun</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Hung Kai</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25" name="Shape 625"/>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72</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Shape 631"/>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32" name="Shape 63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Shape 6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8" name="Shape 63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Since 2009, the hk house pring increase 70% </a:t>
            </a:r>
          </a:p>
        </p:txBody>
      </p:sp>
      <p:sp>
        <p:nvSpPr>
          <p:cNvPr id="639" name="Shape 63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74</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7" name="Shape 64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48" name="Shape 648"/>
          <p:cNvSpPr txBox="1">
            <a:spLocks noGrp="1"/>
          </p:cNvSpPr>
          <p:nvPr>
            <p:ph type="sldNum" idx="12"/>
          </p:nvPr>
        </p:nvSpPr>
        <p:spPr>
          <a:xfrm>
            <a:off x="3884612" y="8685213"/>
            <a:ext cx="2971800" cy="458700"/>
          </a:xfrm>
          <a:prstGeom prst="rect">
            <a:avLst/>
          </a:prstGeom>
          <a:noFill/>
          <a:ln>
            <a:noFill/>
          </a:ln>
        </p:spPr>
        <p:txBody>
          <a:bodyPr lIns="91425" tIns="91425" rIns="91425" bIns="91425" anchor="ctr" anchorCtr="0">
            <a:noAutofit/>
          </a:bodyPr>
          <a:lstStyle/>
          <a:p>
            <a:pPr lvl="0" rtl="0">
              <a:spcBef>
                <a:spcPts val="0"/>
              </a:spcBef>
              <a:buNone/>
            </a:pPr>
            <a:fld id="{00000000-1234-1234-1234-123412341234}" type="slidenum">
              <a:rPr lang="en"/>
              <a:pPr lvl="0" rtl="0">
                <a:spcBef>
                  <a:spcPts val="0"/>
                </a:spcBef>
                <a:buNone/>
              </a:pPr>
              <a:t>75</a:t>
            </a:fld>
            <a:endParaRPr lang="en"/>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Shape 65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55" name="Shape 65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61" name="Shape 661"/>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In addition, Mr. Kwok is a vice-president of The Real Estate Developers Association of Hong Kong, a member of board of directors of The Community Chest of Hong Kong, a member of the Working Group on Transportation under Economic Development Commission of the Government of the Hong Kong Special Administrative Region, a member of board of directors of the Faculty of Business and Economics of The University of Hong Kong and a vice-chairman of Hong Kong United Youth Association. He is also a member of Guangdong Provincial Committee of the Chinese People’s Political Consultative Conference, a member of All-China Youth Federation and a vice-chairman of Friends of Hong Kong Association Development Foundation.</a:t>
            </a:r>
          </a:p>
          <a:p>
            <a:pPr marL="0" marR="0" lvl="0" indent="0" algn="l" rtl="0">
              <a:spcBef>
                <a:spcPts val="0"/>
              </a:spcBef>
              <a:buSzPct val="25000"/>
              <a:buNone/>
            </a:pPr>
            <a:r>
              <a:rPr lang="en" sz="1200" b="0" i="0" u="none" strike="noStrike" cap="none">
                <a:solidFill>
                  <a:schemeClr val="dk1"/>
                </a:solidFill>
                <a:latin typeface="Calibri"/>
                <a:ea typeface="Calibri"/>
                <a:cs typeface="Calibri"/>
                <a:sym typeface="Calibri"/>
              </a:rPr>
              <a:t>Mr. Kwok is a nephew of Mr. Kwok Ping-luen, Raymond. He is also a grandson of Madam Kwong Siu-hing, who is the elder sister of Mr. Kwong Chun and also a substantial shareholder of the Company within the meaning of Part XV of the Securities and Futures Ordinance. Mr. Kwok is a cousin of Messrs. Kwok Kai-wang, Christopher and Kwok Ho-lai, Edward.</a:t>
            </a:r>
          </a:p>
          <a:p>
            <a:pPr marL="0" marR="0" lvl="0" indent="0" algn="l" rtl="0">
              <a:spcBef>
                <a:spcPts val="0"/>
              </a:spcBef>
              <a:buNone/>
            </a:pPr>
            <a:endParaRPr sz="1200" b="0" i="0" u="none" strike="noStrike" cap="none">
              <a:solidFill>
                <a:schemeClr val="dk1"/>
              </a:solidFill>
              <a:latin typeface="Calibri"/>
              <a:ea typeface="Calibri"/>
              <a:cs typeface="Calibri"/>
              <a:sym typeface="Calibri"/>
            </a:endParaRPr>
          </a:p>
        </p:txBody>
      </p:sp>
      <p:sp>
        <p:nvSpPr>
          <p:cNvPr id="662" name="Shape 662"/>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pPr marL="0" marR="0" lvl="0" indent="0" algn="r" rtl="0">
                <a:spcBef>
                  <a:spcPts val="0"/>
                </a:spcBef>
                <a:buSzPct val="25000"/>
                <a:buNone/>
              </a:pPr>
              <a:t>78</a:t>
            </a:fld>
            <a:endParaRPr lang="en" sz="1200">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69" name="Shape 6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Shape 675"/>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676" name="Shape 6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2" name="Shape 68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88" name="Shape 68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Shape 69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695" name="Shape 69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
        <p:cNvGrpSpPr/>
        <p:nvPr/>
      </p:nvGrpSpPr>
      <p:grpSpPr>
        <a:xfrm>
          <a:off x="0" y="0"/>
          <a:ext cx="0" cy="0"/>
          <a:chOff x="0" y="0"/>
          <a:chExt cx="0" cy="0"/>
        </a:xfrm>
      </p:grpSpPr>
      <p:sp>
        <p:nvSpPr>
          <p:cNvPr id="703" name="Shape 703"/>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04" name="Shape 70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Shape 711"/>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12" name="Shape 7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Shape 72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21" name="Shape 72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Shape 727"/>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28" name="Shape 7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Shape 73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37" name="Shape 73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Shape 743"/>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44" name="Shape 74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Shape 749"/>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50" name="Shape 75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3" name="Shape 1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Shape 75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57" name="Shape 75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Shape 76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63" name="Shape 7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69" name="Shape 76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Shape 774"/>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75" name="Shape 77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Shape 780"/>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81" name="Shape 7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Shape 786"/>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87" name="Shape 78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Shape 7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93" name="Shape 79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Shape 798"/>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799" name="Shape 79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06" name="Shape 80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Shape 812"/>
          <p:cNvSpPr txBox="1">
            <a:spLocks noGrp="1"/>
          </p:cNvSpPr>
          <p:nvPr>
            <p:ph type="body" idx="1"/>
          </p:nvPr>
        </p:nvSpPr>
        <p:spPr>
          <a:xfrm>
            <a:off x="685800" y="4400550"/>
            <a:ext cx="5486400" cy="36006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13" name="Shape 81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11708" y="744575"/>
            <a:ext cx="8520600" cy="2052600"/>
          </a:xfrm>
          <a:prstGeom prst="rect">
            <a:avLst/>
          </a:prstGeom>
        </p:spPr>
        <p:txBody>
          <a:bodyPr lIns="91425" tIns="91425" rIns="91425" bIns="91425" anchor="b" anchorCtr="0"/>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a:endParaRPr/>
          </a:p>
        </p:txBody>
      </p:sp>
      <p:sp>
        <p:nvSpPr>
          <p:cNvPr id="11" name="Shape 11"/>
          <p:cNvSpPr txBox="1">
            <a:spLocks noGrp="1"/>
          </p:cNvSpPr>
          <p:nvPr>
            <p:ph type="subTitle" idx="1"/>
          </p:nvPr>
        </p:nvSpPr>
        <p:spPr>
          <a:xfrm>
            <a:off x="311700" y="2834125"/>
            <a:ext cx="8520600" cy="7926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a:endParaRPr/>
          </a:p>
        </p:txBody>
      </p:sp>
      <p:sp>
        <p:nvSpPr>
          <p:cNvPr id="12" name="Shape 12"/>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ig number">
    <p:spTree>
      <p:nvGrpSpPr>
        <p:cNvPr id="1" name="Shape 44"/>
        <p:cNvGrpSpPr/>
        <p:nvPr/>
      </p:nvGrpSpPr>
      <p:grpSpPr>
        <a:xfrm>
          <a:off x="0" y="0"/>
          <a:ext cx="0" cy="0"/>
          <a:chOff x="0" y="0"/>
          <a:chExt cx="0" cy="0"/>
        </a:xfrm>
      </p:grpSpPr>
      <p:sp>
        <p:nvSpPr>
          <p:cNvPr id="45" name="Shape 45"/>
          <p:cNvSpPr txBox="1">
            <a:spLocks noGrp="1"/>
          </p:cNvSpPr>
          <p:nvPr>
            <p:ph type="title"/>
          </p:nvPr>
        </p:nvSpPr>
        <p:spPr>
          <a:xfrm>
            <a:off x="311700" y="1106125"/>
            <a:ext cx="8520600" cy="1963500"/>
          </a:xfrm>
          <a:prstGeom prst="rect">
            <a:avLst/>
          </a:prstGeom>
        </p:spPr>
        <p:txBody>
          <a:bodyPr lIns="91425" tIns="91425" rIns="91425" bIns="91425" anchor="b" anchorCtr="0"/>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a:endParaRPr/>
          </a:p>
        </p:txBody>
      </p:sp>
      <p:sp>
        <p:nvSpPr>
          <p:cNvPr id="46" name="Shape 46"/>
          <p:cNvSpPr txBox="1">
            <a:spLocks noGrp="1"/>
          </p:cNvSpPr>
          <p:nvPr>
            <p:ph type="body" idx="1"/>
          </p:nvPr>
        </p:nvSpPr>
        <p:spPr>
          <a:xfrm>
            <a:off x="311700" y="3152225"/>
            <a:ext cx="8520600" cy="1300800"/>
          </a:xfrm>
          <a:prstGeom prst="rect">
            <a:avLst/>
          </a:prstGeom>
        </p:spPr>
        <p:txBody>
          <a:bodyPr lIns="91425" tIns="91425" rIns="91425" bIns="91425" anchor="t" anchorCtr="0"/>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a:endParaRPr/>
          </a:p>
        </p:txBody>
      </p:sp>
      <p:sp>
        <p:nvSpPr>
          <p:cNvPr id="47" name="Shape 4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48"/>
        <p:cNvGrpSpPr/>
        <p:nvPr/>
      </p:nvGrpSpPr>
      <p:grpSpPr>
        <a:xfrm>
          <a:off x="0" y="0"/>
          <a:ext cx="0" cy="0"/>
          <a:chOff x="0" y="0"/>
          <a:chExt cx="0" cy="0"/>
        </a:xfrm>
      </p:grpSpPr>
      <p:sp>
        <p:nvSpPr>
          <p:cNvPr id="49" name="Shape 4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64" name="Shape 64"/>
          <p:cNvSpPr txBox="1">
            <a:spLocks noGrp="1"/>
          </p:cNvSpPr>
          <p:nvPr>
            <p:ph type="body" idx="1"/>
          </p:nvPr>
        </p:nvSpPr>
        <p:spPr>
          <a:xfrm>
            <a:off x="628650" y="1369218"/>
            <a:ext cx="78867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xmlns="" val="24907861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1143000" y="841772"/>
            <a:ext cx="6858000" cy="1790700"/>
          </a:xfrm>
          <a:prstGeom prst="rect">
            <a:avLst/>
          </a:prstGeom>
          <a:noFill/>
          <a:ln>
            <a:noFill/>
          </a:ln>
        </p:spPr>
        <p:txBody>
          <a:bodyPr lIns="68575" tIns="68575" rIns="68575" bIns="68575" anchor="b" anchorCtr="0"/>
          <a:lstStyle>
            <a:lvl1pPr marL="0" marR="0" lvl="0" indent="0" algn="ctr"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58" name="Shape 58"/>
          <p:cNvSpPr txBox="1">
            <a:spLocks noGrp="1"/>
          </p:cNvSpPr>
          <p:nvPr>
            <p:ph type="subTitle" idx="1"/>
          </p:nvPr>
        </p:nvSpPr>
        <p:spPr>
          <a:xfrm>
            <a:off x="1143000" y="2701528"/>
            <a:ext cx="6858000" cy="1241700"/>
          </a:xfrm>
          <a:prstGeom prst="rect">
            <a:avLst/>
          </a:prstGeom>
          <a:noFill/>
          <a:ln>
            <a:noFill/>
          </a:ln>
        </p:spPr>
        <p:txBody>
          <a:bodyPr lIns="68575" tIns="68575" rIns="68575" bIns="68575" anchor="t" anchorCtr="0"/>
          <a:lstStyle>
            <a:lvl1pPr marL="0" marR="0" lvl="0" indent="0" algn="ctr" rtl="0">
              <a:lnSpc>
                <a:spcPct val="90000"/>
              </a:lnSpc>
              <a:spcBef>
                <a:spcPts val="800"/>
              </a:spcBef>
              <a:buClr>
                <a:schemeClr val="dk1"/>
              </a:buClr>
              <a:buFont typeface="Arial"/>
              <a:buNone/>
              <a:defRPr sz="1800" b="0" i="0" u="none" strike="noStrike" cap="none">
                <a:solidFill>
                  <a:schemeClr val="dk1"/>
                </a:solidFill>
                <a:latin typeface="Calibri"/>
                <a:ea typeface="Calibri"/>
                <a:cs typeface="Calibri"/>
                <a:sym typeface="Calibri"/>
              </a:defRPr>
            </a:lvl1pPr>
            <a:lvl2pPr marL="342900" marR="0" lvl="1" indent="0" algn="ctr" rtl="0">
              <a:lnSpc>
                <a:spcPct val="90000"/>
              </a:lnSpc>
              <a:spcBef>
                <a:spcPts val="400"/>
              </a:spcBef>
              <a:buClr>
                <a:schemeClr val="dk1"/>
              </a:buClr>
              <a:buFont typeface="Arial"/>
              <a:buNone/>
              <a:defRPr sz="1500" b="0" i="0" u="none" strike="noStrike" cap="none">
                <a:solidFill>
                  <a:schemeClr val="dk1"/>
                </a:solidFill>
                <a:latin typeface="Calibri"/>
                <a:ea typeface="Calibri"/>
                <a:cs typeface="Calibri"/>
                <a:sym typeface="Calibri"/>
              </a:defRPr>
            </a:lvl2pPr>
            <a:lvl3pPr marL="685800" marR="0" lvl="2" indent="0" algn="ctr" rtl="0">
              <a:lnSpc>
                <a:spcPct val="90000"/>
              </a:lnSpc>
              <a:spcBef>
                <a:spcPts val="400"/>
              </a:spcBef>
              <a:buClr>
                <a:schemeClr val="dk1"/>
              </a:buClr>
              <a:buFont typeface="Arial"/>
              <a:buNone/>
              <a:defRPr sz="1400" b="0" i="0" u="none" strike="noStrike" cap="none">
                <a:solidFill>
                  <a:schemeClr val="dk1"/>
                </a:solidFill>
                <a:latin typeface="Calibri"/>
                <a:ea typeface="Calibri"/>
                <a:cs typeface="Calibri"/>
                <a:sym typeface="Calibri"/>
              </a:defRPr>
            </a:lvl3pPr>
            <a:lvl4pPr marL="1028700" marR="0" lvl="3"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4pPr>
            <a:lvl5pPr marL="1371600" marR="0" lvl="4"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5pPr>
            <a:lvl6pPr marL="1714500" marR="0" lvl="5"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6pPr>
            <a:lvl7pPr marL="2057400" marR="0" lvl="6"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7pPr>
            <a:lvl8pPr marL="2400300" marR="0" lvl="7"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8pPr>
            <a:lvl9pPr marL="2743200" marR="0" lvl="8" indent="0" algn="ctr" rtl="0">
              <a:lnSpc>
                <a:spcPct val="90000"/>
              </a:lnSpc>
              <a:spcBef>
                <a:spcPts val="4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64" name="Shape 64"/>
          <p:cNvSpPr txBox="1">
            <a:spLocks noGrp="1"/>
          </p:cNvSpPr>
          <p:nvPr>
            <p:ph type="body" idx="1"/>
          </p:nvPr>
        </p:nvSpPr>
        <p:spPr>
          <a:xfrm>
            <a:off x="628650" y="1369218"/>
            <a:ext cx="78867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9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29840" y="342900"/>
            <a:ext cx="2949000" cy="12003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70" name="Shape 70"/>
          <p:cNvSpPr txBox="1">
            <a:spLocks noGrp="1"/>
          </p:cNvSpPr>
          <p:nvPr>
            <p:ph type="body" idx="1"/>
          </p:nvPr>
        </p:nvSpPr>
        <p:spPr>
          <a:xfrm>
            <a:off x="3887390" y="740568"/>
            <a:ext cx="4629300" cy="3655200"/>
          </a:xfrm>
          <a:prstGeom prst="rect">
            <a:avLst/>
          </a:prstGeom>
          <a:noFill/>
          <a:ln>
            <a:noFill/>
          </a:ln>
        </p:spPr>
        <p:txBody>
          <a:bodyPr lIns="68575" tIns="68575" rIns="68575" bIns="6857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body" idx="2"/>
          </p:nvPr>
        </p:nvSpPr>
        <p:spPr>
          <a:xfrm>
            <a:off x="629840" y="1543050"/>
            <a:ext cx="2949000" cy="2858700"/>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75"/>
        <p:cNvGrpSpPr/>
        <p:nvPr/>
      </p:nvGrpSpPr>
      <p:grpSpPr>
        <a:xfrm>
          <a:off x="0" y="0"/>
          <a:ext cx="0" cy="0"/>
          <a:chOff x="0" y="0"/>
          <a:chExt cx="0" cy="0"/>
        </a:xfrm>
      </p:grpSpPr>
      <p:sp>
        <p:nvSpPr>
          <p:cNvPr id="76" name="Shape 76"/>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623887" y="1282303"/>
            <a:ext cx="7886700" cy="21396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81" name="Shape 81"/>
          <p:cNvSpPr txBox="1">
            <a:spLocks noGrp="1"/>
          </p:cNvSpPr>
          <p:nvPr>
            <p:ph type="body" idx="1"/>
          </p:nvPr>
        </p:nvSpPr>
        <p:spPr>
          <a:xfrm>
            <a:off x="623887" y="3442097"/>
            <a:ext cx="7886700" cy="112530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87" name="Shape 87"/>
          <p:cNvSpPr txBox="1">
            <a:spLocks noGrp="1"/>
          </p:cNvSpPr>
          <p:nvPr>
            <p:ph type="body" idx="1"/>
          </p:nvPr>
        </p:nvSpPr>
        <p:spPr>
          <a:xfrm>
            <a:off x="628650" y="1369218"/>
            <a:ext cx="38862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8" name="Shape 88"/>
          <p:cNvSpPr txBox="1">
            <a:spLocks noGrp="1"/>
          </p:cNvSpPr>
          <p:nvPr>
            <p:ph type="body" idx="2"/>
          </p:nvPr>
        </p:nvSpPr>
        <p:spPr>
          <a:xfrm>
            <a:off x="4629150" y="1369218"/>
            <a:ext cx="38862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62984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94" name="Shape 94"/>
          <p:cNvSpPr txBox="1">
            <a:spLocks noGrp="1"/>
          </p:cNvSpPr>
          <p:nvPr>
            <p:ph type="body" idx="1"/>
          </p:nvPr>
        </p:nvSpPr>
        <p:spPr>
          <a:xfrm>
            <a:off x="629840" y="1260872"/>
            <a:ext cx="3868500" cy="61799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body" idx="2"/>
          </p:nvPr>
        </p:nvSpPr>
        <p:spPr>
          <a:xfrm>
            <a:off x="629840" y="1878806"/>
            <a:ext cx="3868500" cy="27633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body" idx="3"/>
          </p:nvPr>
        </p:nvSpPr>
        <p:spPr>
          <a:xfrm>
            <a:off x="4629150" y="1260872"/>
            <a:ext cx="3887400" cy="61799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body" idx="4"/>
          </p:nvPr>
        </p:nvSpPr>
        <p:spPr>
          <a:xfrm>
            <a:off x="4629150" y="1878806"/>
            <a:ext cx="3887400" cy="27633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03" name="Shape 103"/>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06"/>
        <p:cNvGrpSpPr/>
        <p:nvPr/>
      </p:nvGrpSpPr>
      <p:grpSpPr>
        <a:xfrm>
          <a:off x="0" y="0"/>
          <a:ext cx="0" cy="0"/>
          <a:chOff x="0" y="0"/>
          <a:chExt cx="0" cy="0"/>
        </a:xfrm>
      </p:grpSpPr>
      <p:sp>
        <p:nvSpPr>
          <p:cNvPr id="107" name="Shape 107"/>
          <p:cNvSpPr txBox="1">
            <a:spLocks noGrp="1"/>
          </p:cNvSpPr>
          <p:nvPr>
            <p:ph type="title"/>
          </p:nvPr>
        </p:nvSpPr>
        <p:spPr>
          <a:xfrm>
            <a:off x="629840" y="342900"/>
            <a:ext cx="2949000" cy="12003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08" name="Shape 108"/>
          <p:cNvSpPr>
            <a:spLocks noGrp="1"/>
          </p:cNvSpPr>
          <p:nvPr>
            <p:ph type="pic" idx="2"/>
          </p:nvPr>
        </p:nvSpPr>
        <p:spPr>
          <a:xfrm>
            <a:off x="3887390" y="740568"/>
            <a:ext cx="4629300" cy="3655200"/>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body" idx="1"/>
          </p:nvPr>
        </p:nvSpPr>
        <p:spPr>
          <a:xfrm>
            <a:off x="629840" y="1543050"/>
            <a:ext cx="2949000" cy="2858700"/>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15" name="Shape 115"/>
          <p:cNvSpPr txBox="1">
            <a:spLocks noGrp="1"/>
          </p:cNvSpPr>
          <p:nvPr>
            <p:ph type="body" idx="1"/>
          </p:nvPr>
        </p:nvSpPr>
        <p:spPr>
          <a:xfrm rot="5400000">
            <a:off x="2940300" y="-942431"/>
            <a:ext cx="3263400" cy="78867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rot="5400000">
            <a:off x="5350050" y="1467543"/>
            <a:ext cx="4359000" cy="19716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21" name="Shape 121"/>
          <p:cNvSpPr txBox="1">
            <a:spLocks noGrp="1"/>
          </p:cNvSpPr>
          <p:nvPr>
            <p:ph type="body" idx="1"/>
          </p:nvPr>
        </p:nvSpPr>
        <p:spPr>
          <a:xfrm rot="5400000">
            <a:off x="1349475" y="-447056"/>
            <a:ext cx="4359000" cy="58008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a:solidFill>
                  <a:srgbClr val="888888"/>
                </a:solidFill>
                <a:latin typeface="Calibri"/>
                <a:ea typeface="Calibri"/>
                <a:cs typeface="Calibri"/>
                <a:sym typeface="Calibri"/>
              </a:rPr>
              <a:pPr marL="0" marR="0" lvl="0" indent="0" algn="r" rtl="0">
                <a:spcBef>
                  <a:spcPts val="0"/>
                </a:spcBef>
                <a:buSzPct val="25000"/>
                <a:buNone/>
              </a:pPr>
              <a:t>‹#›</a:t>
            </a:fld>
            <a:endParaRPr lang="en" sz="900">
              <a:solidFill>
                <a:srgbClr val="888888"/>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extLst>
      <p:ext uri="{BB962C8B-B14F-4D97-AF65-F5344CB8AC3E}">
        <p14:creationId xmlns:p14="http://schemas.microsoft.com/office/powerpoint/2010/main" xmlns="" val="382371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3" name="Shape 23"/>
          <p:cNvSpPr txBox="1">
            <a:spLocks noGrp="1"/>
          </p:cNvSpPr>
          <p:nvPr>
            <p:ph type="body" idx="2"/>
          </p:nvPr>
        </p:nvSpPr>
        <p:spPr>
          <a:xfrm>
            <a:off x="4832400" y="1152475"/>
            <a:ext cx="3999900" cy="3416400"/>
          </a:xfrm>
          <a:prstGeom prst="rect">
            <a:avLst/>
          </a:prstGeom>
        </p:spPr>
        <p:txBody>
          <a:bodyPr lIns="91425" tIns="91425" rIns="91425" bIns="91425" anchor="t" anchorCtr="0"/>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24" name="Shape 2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7" name="Shape 27"/>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311700" y="555600"/>
            <a:ext cx="2808000" cy="755700"/>
          </a:xfrm>
          <a:prstGeom prst="rect">
            <a:avLst/>
          </a:prstGeom>
        </p:spPr>
        <p:txBody>
          <a:bodyPr lIns="91425" tIns="91425" rIns="91425" bIns="91425" anchor="b" anchorCtr="0"/>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a:endParaRPr/>
          </a:p>
        </p:txBody>
      </p:sp>
      <p:sp>
        <p:nvSpPr>
          <p:cNvPr id="30" name="Shape 30"/>
          <p:cNvSpPr txBox="1">
            <a:spLocks noGrp="1"/>
          </p:cNvSpPr>
          <p:nvPr>
            <p:ph type="body" idx="1"/>
          </p:nvPr>
        </p:nvSpPr>
        <p:spPr>
          <a:xfrm>
            <a:off x="311700" y="1389600"/>
            <a:ext cx="2808000" cy="3179400"/>
          </a:xfrm>
          <a:prstGeom prst="rect">
            <a:avLst/>
          </a:prstGeom>
        </p:spPr>
        <p:txBody>
          <a:bodyPr lIns="91425" tIns="91425" rIns="91425" bIns="91425" anchor="t" anchorCtr="0"/>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a:endParaRPr/>
          </a:p>
        </p:txBody>
      </p:sp>
      <p:sp>
        <p:nvSpPr>
          <p:cNvPr id="31" name="Shape 31"/>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Main point">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490250" y="450150"/>
            <a:ext cx="6367800" cy="4090800"/>
          </a:xfrm>
          <a:prstGeom prst="rect">
            <a:avLst/>
          </a:prstGeom>
        </p:spPr>
        <p:txBody>
          <a:bodyPr lIns="91425" tIns="91425" rIns="91425" bIns="91425" anchor="ctr" anchorCtr="0"/>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a:endParaRPr/>
          </a:p>
        </p:txBody>
      </p:sp>
      <p:sp>
        <p:nvSpPr>
          <p:cNvPr id="34" name="Shape 34"/>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Section title and description">
    <p:spTree>
      <p:nvGrpSpPr>
        <p:cNvPr id="1"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lIns="91425" tIns="91425" rIns="91425" bIns="91425" anchor="ctr" anchorCtr="0">
            <a:noAutofit/>
          </a:bodyPr>
          <a:lstStyle/>
          <a:p>
            <a:pPr lvl="0">
              <a:spcBef>
                <a:spcPts val="0"/>
              </a:spcBef>
              <a:buNone/>
            </a:pPr>
            <a:endParaRPr/>
          </a:p>
        </p:txBody>
      </p:sp>
      <p:sp>
        <p:nvSpPr>
          <p:cNvPr id="37" name="Shape 37"/>
          <p:cNvSpPr txBox="1">
            <a:spLocks noGrp="1"/>
          </p:cNvSpPr>
          <p:nvPr>
            <p:ph type="title"/>
          </p:nvPr>
        </p:nvSpPr>
        <p:spPr>
          <a:xfrm>
            <a:off x="265500" y="1233175"/>
            <a:ext cx="4045200" cy="1482300"/>
          </a:xfrm>
          <a:prstGeom prst="rect">
            <a:avLst/>
          </a:prstGeom>
        </p:spPr>
        <p:txBody>
          <a:bodyPr lIns="91425" tIns="91425" rIns="91425" bIns="91425" anchor="b" anchorCtr="0"/>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a:endParaRPr/>
          </a:p>
        </p:txBody>
      </p:sp>
      <p:sp>
        <p:nvSpPr>
          <p:cNvPr id="38" name="Shape 38"/>
          <p:cNvSpPr txBox="1">
            <a:spLocks noGrp="1"/>
          </p:cNvSpPr>
          <p:nvPr>
            <p:ph type="subTitle" idx="1"/>
          </p:nvPr>
        </p:nvSpPr>
        <p:spPr>
          <a:xfrm>
            <a:off x="265500" y="2803075"/>
            <a:ext cx="4045200" cy="1235100"/>
          </a:xfrm>
          <a:prstGeom prst="rect">
            <a:avLst/>
          </a:prstGeom>
        </p:spPr>
        <p:txBody>
          <a:bodyPr lIns="91425" tIns="91425" rIns="91425" bIns="91425" anchor="t" anchorCtr="0"/>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a:endParaRPr/>
          </a:p>
        </p:txBody>
      </p:sp>
      <p:sp>
        <p:nvSpPr>
          <p:cNvPr id="39" name="Shape 39"/>
          <p:cNvSpPr txBox="1">
            <a:spLocks noGrp="1"/>
          </p:cNvSpPr>
          <p:nvPr>
            <p:ph type="body" idx="2"/>
          </p:nvPr>
        </p:nvSpPr>
        <p:spPr>
          <a:xfrm>
            <a:off x="4939500" y="724075"/>
            <a:ext cx="3837000" cy="3695100"/>
          </a:xfrm>
          <a:prstGeom prst="rect">
            <a:avLst/>
          </a:prstGeom>
        </p:spPr>
        <p:txBody>
          <a:bodyPr lIns="91425" tIns="91425" rIns="91425" bIns="91425" anchor="ctr"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40" name="Shape 40"/>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Caption">
    <p:spTree>
      <p:nvGrpSpPr>
        <p:cNvPr id="1" name="Shape 41"/>
        <p:cNvGrpSpPr/>
        <p:nvPr/>
      </p:nvGrpSpPr>
      <p:grpSpPr>
        <a:xfrm>
          <a:off x="0" y="0"/>
          <a:ext cx="0" cy="0"/>
          <a:chOff x="0" y="0"/>
          <a:chExt cx="0" cy="0"/>
        </a:xfrm>
      </p:grpSpPr>
      <p:sp>
        <p:nvSpPr>
          <p:cNvPr id="42" name="Shape 42"/>
          <p:cNvSpPr txBox="1">
            <a:spLocks noGrp="1"/>
          </p:cNvSpPr>
          <p:nvPr>
            <p:ph type="body" idx="1"/>
          </p:nvPr>
        </p:nvSpPr>
        <p:spPr>
          <a:xfrm>
            <a:off x="311700" y="4230575"/>
            <a:ext cx="5998800" cy="605100"/>
          </a:xfrm>
          <a:prstGeom prst="rect">
            <a:avLst/>
          </a:prstGeom>
        </p:spPr>
        <p:txBody>
          <a:bodyPr lIns="91425" tIns="91425" rIns="91425" bIns="91425" anchor="ctr" anchorCtr="0"/>
          <a:lstStyle>
            <a:lvl1pPr lvl="0">
              <a:lnSpc>
                <a:spcPct val="100000"/>
              </a:lnSpc>
              <a:spcBef>
                <a:spcPts val="0"/>
              </a:spcBef>
              <a:spcAft>
                <a:spcPts val="0"/>
              </a:spcAft>
              <a:buNone/>
              <a:defRPr/>
            </a:lvl1pPr>
          </a:lstStyle>
          <a:p>
            <a:endParaRPr/>
          </a:p>
        </p:txBody>
      </p:sp>
      <p:sp>
        <p:nvSpPr>
          <p:cNvPr id="43" name="Shape 4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pPr lvl="0">
                <a:spcBef>
                  <a:spcPts val="0"/>
                </a:spcBef>
                <a:buNone/>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311700" y="445025"/>
            <a:ext cx="8520600" cy="572700"/>
          </a:xfrm>
          <a:prstGeom prst="rect">
            <a:avLst/>
          </a:prstGeom>
          <a:noFill/>
          <a:ln>
            <a:noFill/>
          </a:ln>
        </p:spPr>
        <p:txBody>
          <a:bodyPr lIns="91425" tIns="91425" rIns="91425" bIns="91425" anchor="t" anchorCtr="0"/>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a:endParaRPr/>
          </a:p>
        </p:txBody>
      </p:sp>
      <p:sp>
        <p:nvSpPr>
          <p:cNvPr id="7" name="Shape 7"/>
          <p:cNvSpPr txBox="1">
            <a:spLocks noGrp="1"/>
          </p:cNvSpPr>
          <p:nvPr>
            <p:ph type="body" idx="1"/>
          </p:nvPr>
        </p:nvSpPr>
        <p:spPr>
          <a:xfrm>
            <a:off x="311700" y="1152475"/>
            <a:ext cx="8520600" cy="3416400"/>
          </a:xfrm>
          <a:prstGeom prst="rect">
            <a:avLst/>
          </a:prstGeom>
          <a:noFill/>
          <a:ln>
            <a:noFill/>
          </a:ln>
        </p:spPr>
        <p:txBody>
          <a:bodyPr lIns="91425" tIns="91425" rIns="91425" bIns="91425" anchor="t" anchorCtr="0"/>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a:endParaRPr/>
          </a:p>
        </p:txBody>
      </p:sp>
      <p:sp>
        <p:nvSpPr>
          <p:cNvPr id="8" name="Shape 8"/>
          <p:cNvSpPr txBox="1">
            <a:spLocks noGrp="1"/>
          </p:cNvSpPr>
          <p:nvPr>
            <p:ph type="sldNum" idx="12"/>
          </p:nvPr>
        </p:nvSpPr>
        <p:spPr>
          <a:xfrm>
            <a:off x="8472457" y="4663216"/>
            <a:ext cx="548700"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000">
                <a:solidFill>
                  <a:schemeClr val="dk2"/>
                </a:solidFill>
              </a:rPr>
              <a:pPr lvl="0" algn="r">
                <a:spcBef>
                  <a:spcPts val="0"/>
                </a:spcBef>
                <a:buNone/>
              </a:pPr>
              <a:t>‹#›</a:t>
            </a:fld>
            <a:endParaRPr lang="en" sz="1000">
              <a:solidFill>
                <a:schemeClr val="dk2"/>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SzPct val="78571"/>
              <a:buNone/>
              <a:defRPr sz="1400"/>
            </a:lvl2pPr>
            <a:lvl3pPr lvl="2" indent="0" rtl="0">
              <a:spcBef>
                <a:spcPts val="0"/>
              </a:spcBef>
              <a:buSzPct val="78571"/>
              <a:buNone/>
              <a:defRPr sz="1400"/>
            </a:lvl3pPr>
            <a:lvl4pPr lvl="3" indent="0" rtl="0">
              <a:spcBef>
                <a:spcPts val="0"/>
              </a:spcBef>
              <a:buSzPct val="78571"/>
              <a:buNone/>
              <a:defRPr sz="1400"/>
            </a:lvl4pPr>
            <a:lvl5pPr lvl="4" indent="0" rtl="0">
              <a:spcBef>
                <a:spcPts val="0"/>
              </a:spcBef>
              <a:buSzPct val="78571"/>
              <a:buNone/>
              <a:defRPr sz="1400"/>
            </a:lvl5pPr>
            <a:lvl6pPr lvl="5" indent="0" rtl="0">
              <a:spcBef>
                <a:spcPts val="0"/>
              </a:spcBef>
              <a:buSzPct val="78571"/>
              <a:buNone/>
              <a:defRPr sz="1400"/>
            </a:lvl6pPr>
            <a:lvl7pPr lvl="6" indent="0" rtl="0">
              <a:spcBef>
                <a:spcPts val="0"/>
              </a:spcBef>
              <a:buSzPct val="78571"/>
              <a:buNone/>
              <a:defRPr sz="1400"/>
            </a:lvl7pPr>
            <a:lvl8pPr lvl="7" indent="0" rtl="0">
              <a:spcBef>
                <a:spcPts val="0"/>
              </a:spcBef>
              <a:buSzPct val="78571"/>
              <a:buNone/>
              <a:defRPr sz="1400"/>
            </a:lvl8pPr>
            <a:lvl9pPr lvl="8" indent="0" rtl="0">
              <a:spcBef>
                <a:spcPts val="0"/>
              </a:spcBef>
              <a:buSzPct val="78571"/>
              <a:buNone/>
              <a:defRPr sz="1400"/>
            </a:lvl9pPr>
          </a:lstStyle>
          <a:p>
            <a:endParaRPr/>
          </a:p>
        </p:txBody>
      </p:sp>
      <p:sp>
        <p:nvSpPr>
          <p:cNvPr id="52" name="Shape 52"/>
          <p:cNvSpPr txBox="1">
            <a:spLocks noGrp="1"/>
          </p:cNvSpPr>
          <p:nvPr>
            <p:ph type="body" idx="1"/>
          </p:nvPr>
        </p:nvSpPr>
        <p:spPr>
          <a:xfrm>
            <a:off x="628650" y="1369218"/>
            <a:ext cx="78867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endParaRPr/>
          </a:p>
        </p:txBody>
      </p:sp>
      <p:sp>
        <p:nvSpPr>
          <p:cNvPr id="55" name="Shape 55"/>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marL="0" marR="0" lvl="0" indent="0" algn="r" rtl="0">
              <a:spcBef>
                <a:spcPts val="0"/>
              </a:spcBef>
              <a:buSzPct val="25000"/>
              <a:buNone/>
            </a:pPr>
            <a:fld id="{00000000-1234-1234-1234-123412341234}" type="slidenum">
              <a:rPr lang="en" sz="900" b="0" i="0" u="none" strike="noStrike" cap="none">
                <a:solidFill>
                  <a:srgbClr val="888888"/>
                </a:solidFill>
                <a:latin typeface="Calibri"/>
                <a:ea typeface="Calibri"/>
                <a:cs typeface="Calibri"/>
                <a:sym typeface="Calibri"/>
              </a:rPr>
              <a:pPr marL="0" marR="0" lvl="0" indent="0" algn="r" rtl="0">
                <a:spcBef>
                  <a:spcPts val="0"/>
                </a:spcBef>
                <a:buSzPct val="25000"/>
                <a:buNone/>
              </a:pPr>
              <a:t>‹#›</a:t>
            </a:fld>
            <a:endParaRPr lang="en" sz="9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01.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8.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0.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2.xml"/><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3.xml"/><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4.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9.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0.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1.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6.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7.xml"/><Relationship Id="rId1" Type="http://schemas.openxmlformats.org/officeDocument/2006/relationships/slideLayout" Target="../slideLayouts/slideLayout3.xml"/><Relationship Id="rId4" Type="http://schemas.openxmlformats.org/officeDocument/2006/relationships/image" Target="../media/image126.jpeg"/></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9.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2.xml"/><Relationship Id="rId1" Type="http://schemas.openxmlformats.org/officeDocument/2006/relationships/slideLayout" Target="../slideLayouts/slideLayout3.xml"/><Relationship Id="rId4" Type="http://schemas.openxmlformats.org/officeDocument/2006/relationships/image" Target="../media/image129.png"/></Relationships>
</file>

<file path=ppt/slides/_rels/slide13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34.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5.xml"/><Relationship Id="rId1" Type="http://schemas.openxmlformats.org/officeDocument/2006/relationships/slideLayout" Target="../slideLayouts/slideLayout3.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13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6.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3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9.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hyperlink" Target="https://en.wikipedia.org/wiki/CK_Hutchison_Holdings" TargetMode="External"/><Relationship Id="rId2" Type="http://schemas.openxmlformats.org/officeDocument/2006/relationships/notesSlide" Target="../notesSlides/notesSlide141.xml"/><Relationship Id="rId1" Type="http://schemas.openxmlformats.org/officeDocument/2006/relationships/slideLayout" Target="../slideLayouts/slideLayout3.xml"/><Relationship Id="rId5" Type="http://schemas.openxmlformats.org/officeDocument/2006/relationships/image" Target="../media/image141.jpeg"/><Relationship Id="rId4" Type="http://schemas.openxmlformats.org/officeDocument/2006/relationships/hyperlink" Target="https://en.wikipedia.org/wiki/Cheung_Kong_Property_Holdings"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2.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3.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4.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7.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4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49.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0.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1.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152.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4.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5.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56.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57.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59.xml"/><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0.xml"/><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1.xml"/><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62.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3.xml"/><Relationship Id="rId1" Type="http://schemas.openxmlformats.org/officeDocument/2006/relationships/slideLayout" Target="../slideLayouts/slideLayout3.xml"/></Relationships>
</file>

<file path=ppt/slides/_rels/slide165.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4.xml"/><Relationship Id="rId1" Type="http://schemas.openxmlformats.org/officeDocument/2006/relationships/slideLayout" Target="../slideLayouts/slideLayout3.xml"/></Relationships>
</file>

<file path=ppt/slides/_rels/slide16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5.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6.xml"/><Relationship Id="rId1" Type="http://schemas.openxmlformats.org/officeDocument/2006/relationships/slideLayout" Target="../slideLayouts/slideLayout3.xml"/></Relationships>
</file>

<file path=ppt/slides/_rels/slide16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67.xml"/><Relationship Id="rId1" Type="http://schemas.openxmlformats.org/officeDocument/2006/relationships/slideLayout" Target="../slideLayouts/slideLayout3.xml"/></Relationships>
</file>

<file path=ppt/slides/_rels/slide16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69.xml"/><Relationship Id="rId1" Type="http://schemas.openxmlformats.org/officeDocument/2006/relationships/slideLayout" Target="../slideLayouts/slideLayout3.xml"/></Relationships>
</file>

<file path=ppt/slides/_rels/slide17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0.xml"/><Relationship Id="rId1" Type="http://schemas.openxmlformats.org/officeDocument/2006/relationships/slideLayout" Target="../slideLayouts/slideLayout3.xml"/></Relationships>
</file>

<file path=ppt/slides/_rels/slide17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1.xml"/><Relationship Id="rId1" Type="http://schemas.openxmlformats.org/officeDocument/2006/relationships/slideLayout" Target="../slideLayouts/slideLayout3.xml"/></Relationships>
</file>

<file path=ppt/slides/_rels/slide17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72.xml"/><Relationship Id="rId1" Type="http://schemas.openxmlformats.org/officeDocument/2006/relationships/slideLayout" Target="../slideLayouts/slideLayout3.xml"/></Relationships>
</file>

<file path=ppt/slides/_rels/slide17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3.xml"/><Relationship Id="rId1" Type="http://schemas.openxmlformats.org/officeDocument/2006/relationships/slideLayout" Target="../slideLayouts/slideLayout3.xml"/></Relationships>
</file>

<file path=ppt/slides/_rels/slide175.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4.xml"/><Relationship Id="rId1" Type="http://schemas.openxmlformats.org/officeDocument/2006/relationships/slideLayout" Target="../slideLayouts/slideLayout3.xml"/></Relationships>
</file>

<file path=ppt/slides/_rels/slide17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75.xml"/><Relationship Id="rId1" Type="http://schemas.openxmlformats.org/officeDocument/2006/relationships/slideLayout" Target="../slideLayouts/slideLayout3.xml"/></Relationships>
</file>

<file path=ppt/slides/_rels/slide17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76.xml"/><Relationship Id="rId1" Type="http://schemas.openxmlformats.org/officeDocument/2006/relationships/slideLayout" Target="../slideLayouts/slideLayout3.xml"/></Relationships>
</file>

<file path=ppt/slides/_rels/slide17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7.xml"/><Relationship Id="rId1" Type="http://schemas.openxmlformats.org/officeDocument/2006/relationships/slideLayout" Target="../slideLayouts/slideLayout3.xml"/><Relationship Id="rId4" Type="http://schemas.openxmlformats.org/officeDocument/2006/relationships/image" Target="../media/image178.png"/></Relationships>
</file>

<file path=ppt/slides/_rels/slide179.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78.xml"/><Relationship Id="rId1" Type="http://schemas.openxmlformats.org/officeDocument/2006/relationships/slideLayout" Target="../slideLayouts/slideLayout3.xml"/><Relationship Id="rId4" Type="http://schemas.openxmlformats.org/officeDocument/2006/relationships/image" Target="../media/image18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9.xml"/><Relationship Id="rId1" Type="http://schemas.openxmlformats.org/officeDocument/2006/relationships/slideLayout" Target="../slideLayouts/slideLayout3.xml"/></Relationships>
</file>

<file path=ppt/slides/_rels/slide18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0.xml"/><Relationship Id="rId1" Type="http://schemas.openxmlformats.org/officeDocument/2006/relationships/slideLayout" Target="../slideLayouts/slideLayout3.xml"/></Relationships>
</file>

<file path=ppt/slides/_rels/slide182.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81.xml"/><Relationship Id="rId1" Type="http://schemas.openxmlformats.org/officeDocument/2006/relationships/slideLayout" Target="../slideLayouts/slideLayout3.xml"/></Relationships>
</file>

<file path=ppt/slides/_rels/slide183.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82.xml"/><Relationship Id="rId1" Type="http://schemas.openxmlformats.org/officeDocument/2006/relationships/slideLayout" Target="../slideLayouts/slideLayout3.xml"/></Relationships>
</file>

<file path=ppt/slides/_rels/slide18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3.xml"/><Relationship Id="rId1" Type="http://schemas.openxmlformats.org/officeDocument/2006/relationships/slideLayout" Target="../slideLayouts/slideLayout3.xml"/></Relationships>
</file>

<file path=ppt/slides/_rels/slide185.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184.xml"/><Relationship Id="rId1" Type="http://schemas.openxmlformats.org/officeDocument/2006/relationships/slideLayout" Target="../slideLayouts/slideLayout3.xml"/></Relationships>
</file>

<file path=ppt/slides/_rels/slide18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5.xml"/><Relationship Id="rId1" Type="http://schemas.openxmlformats.org/officeDocument/2006/relationships/slideLayout" Target="../slideLayouts/slideLayout3.xml"/></Relationships>
</file>

<file path=ppt/slides/_rels/slide18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186.xml"/><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87.xml"/><Relationship Id="rId1" Type="http://schemas.openxmlformats.org/officeDocument/2006/relationships/slideLayout" Target="../slideLayouts/slideLayout3.xml"/></Relationships>
</file>

<file path=ppt/slides/_rels/slide18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8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89.xml"/><Relationship Id="rId1" Type="http://schemas.openxmlformats.org/officeDocument/2006/relationships/slideLayout" Target="../slideLayouts/slideLayout3.xml"/></Relationships>
</file>

<file path=ppt/slides/_rels/slide191.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190.xml"/><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91.xml"/><Relationship Id="rId1" Type="http://schemas.openxmlformats.org/officeDocument/2006/relationships/slideLayout" Target="../slideLayouts/slideLayout3.xml"/></Relationships>
</file>

<file path=ppt/slides/_rels/slide193.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2.xml"/><Relationship Id="rId1" Type="http://schemas.openxmlformats.org/officeDocument/2006/relationships/slideLayout" Target="../slideLayouts/slideLayout3.xml"/></Relationships>
</file>

<file path=ppt/slides/_rels/slide19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93.xml"/><Relationship Id="rId1" Type="http://schemas.openxmlformats.org/officeDocument/2006/relationships/slideLayout" Target="../slideLayouts/slideLayout3.xml"/></Relationships>
</file>

<file path=ppt/slides/_rels/slide195.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194.xml"/><Relationship Id="rId1" Type="http://schemas.openxmlformats.org/officeDocument/2006/relationships/slideLayout" Target="../slideLayouts/slideLayout3.xml"/></Relationships>
</file>

<file path=ppt/slides/_rels/slide196.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95.xml"/><Relationship Id="rId1" Type="http://schemas.openxmlformats.org/officeDocument/2006/relationships/slideLayout" Target="../slideLayouts/slideLayout3.xml"/></Relationships>
</file>

<file path=ppt/slides/_rels/slide197.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96.xml"/><Relationship Id="rId1" Type="http://schemas.openxmlformats.org/officeDocument/2006/relationships/slideLayout" Target="../slideLayouts/slideLayout3.xml"/></Relationships>
</file>

<file path=ppt/slides/_rels/slide19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7.xml"/><Relationship Id="rId1" Type="http://schemas.openxmlformats.org/officeDocument/2006/relationships/slideLayout" Target="../slideLayouts/slideLayout3.xml"/></Relationships>
</file>

<file path=ppt/slides/_rels/slide199.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9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00.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199.xml"/><Relationship Id="rId1" Type="http://schemas.openxmlformats.org/officeDocument/2006/relationships/slideLayout" Target="../slideLayouts/slideLayout3.xml"/></Relationships>
</file>

<file path=ppt/slides/_rels/slide201.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0.xml"/><Relationship Id="rId1" Type="http://schemas.openxmlformats.org/officeDocument/2006/relationships/slideLayout" Target="../slideLayouts/slideLayout3.xml"/></Relationships>
</file>

<file path=ppt/slides/_rels/slide20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01.xml"/><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202.xml"/><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03.xml"/><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204.xml"/><Relationship Id="rId1" Type="http://schemas.openxmlformats.org/officeDocument/2006/relationships/slideLayout" Target="../slideLayouts/slideLayout3.xml"/></Relationships>
</file>

<file path=ppt/slides/_rels/slide206.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05.xml"/><Relationship Id="rId1" Type="http://schemas.openxmlformats.org/officeDocument/2006/relationships/slideLayout" Target="../slideLayouts/slideLayout3.xml"/></Relationships>
</file>

<file path=ppt/slides/_rels/slide207.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06.xml"/><Relationship Id="rId1" Type="http://schemas.openxmlformats.org/officeDocument/2006/relationships/slideLayout" Target="../slideLayouts/slideLayout3.xml"/></Relationships>
</file>

<file path=ppt/slides/_rels/slide20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07.xml"/><Relationship Id="rId1" Type="http://schemas.openxmlformats.org/officeDocument/2006/relationships/slideLayout" Target="../slideLayouts/slideLayout3.xml"/></Relationships>
</file>

<file path=ppt/slides/_rels/slide20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20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hyperlink" Target="http://www.cnbc.com/2016/09/19/china-faces-policy-dilemma-as-home-prices-jump-in-gdp-boost.html" TargetMode="External"/><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hyperlink" Target="https://www.globalpropertyguide.com/Asia/China/Price-History" TargetMode="External"/><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0.xml"/><Relationship Id="rId1" Type="http://schemas.openxmlformats.org/officeDocument/2006/relationships/slideLayout" Target="../slideLayouts/slideLayout14.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58.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1.xml"/><Relationship Id="rId1" Type="http://schemas.openxmlformats.org/officeDocument/2006/relationships/slideLayout" Target="../slideLayouts/slideLayout14.xml"/><Relationship Id="rId5" Type="http://schemas.openxmlformats.org/officeDocument/2006/relationships/image" Target="../media/image66.png"/><Relationship Id="rId4" Type="http://schemas.openxmlformats.org/officeDocument/2006/relationships/image" Target="../media/image65.png"/></Relationships>
</file>

<file path=ppt/slides/_rels/slide7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4.xml"/><Relationship Id="rId1" Type="http://schemas.openxmlformats.org/officeDocument/2006/relationships/slideLayout" Target="../slideLayouts/slideLayout14.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2.xml"/><Relationship Id="rId1" Type="http://schemas.openxmlformats.org/officeDocument/2006/relationships/slideLayout" Target="../slideLayouts/slideLayout14.xml"/><Relationship Id="rId5" Type="http://schemas.openxmlformats.org/officeDocument/2006/relationships/image" Target="../media/image75.png"/><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3.xml"/><Relationship Id="rId1" Type="http://schemas.openxmlformats.org/officeDocument/2006/relationships/slideLayout" Target="../slideLayouts/slideLayout14.xml"/><Relationship Id="rId5" Type="http://schemas.openxmlformats.org/officeDocument/2006/relationships/image" Target="../media/image78.png"/><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14.xml"/><Relationship Id="rId5" Type="http://schemas.openxmlformats.org/officeDocument/2006/relationships/image" Target="../media/image81.png"/><Relationship Id="rId4" Type="http://schemas.openxmlformats.org/officeDocument/2006/relationships/image" Target="../media/image80.png"/></Relationships>
</file>

<file path=ppt/slides/_rels/slide8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5.xml"/><Relationship Id="rId1" Type="http://schemas.openxmlformats.org/officeDocument/2006/relationships/slideLayout" Target="../slideLayouts/slideLayout14.xml"/><Relationship Id="rId4" Type="http://schemas.openxmlformats.org/officeDocument/2006/relationships/image" Target="../media/image83.png"/></Relationships>
</file>

<file path=ppt/slides/_rels/slide8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6.xml"/><Relationship Id="rId1" Type="http://schemas.openxmlformats.org/officeDocument/2006/relationships/slideLayout" Target="../slideLayouts/slideLayout14.xml"/><Relationship Id="rId5" Type="http://schemas.openxmlformats.org/officeDocument/2006/relationships/image" Target="../media/image86.png"/><Relationship Id="rId4" Type="http://schemas.openxmlformats.org/officeDocument/2006/relationships/image" Target="../media/image85.png"/></Relationships>
</file>

<file path=ppt/slides/_rels/slide8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7.xml"/><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9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ctrTitle"/>
          </p:nvPr>
        </p:nvSpPr>
        <p:spPr>
          <a:xfrm>
            <a:off x="817775" y="1651625"/>
            <a:ext cx="8794500" cy="920700"/>
          </a:xfrm>
          <a:prstGeom prst="rect">
            <a:avLst/>
          </a:prstGeom>
        </p:spPr>
        <p:txBody>
          <a:bodyPr lIns="91425" tIns="91425" rIns="91425" bIns="91425" anchor="b" anchorCtr="0">
            <a:noAutofit/>
          </a:bodyPr>
          <a:lstStyle/>
          <a:p>
            <a:pPr lvl="0">
              <a:spcBef>
                <a:spcPts val="0"/>
              </a:spcBef>
              <a:buNone/>
            </a:pPr>
            <a:r>
              <a:rPr lang="en"/>
              <a:t>Hong Kong Properties</a:t>
            </a:r>
          </a:p>
        </p:txBody>
      </p:sp>
      <p:sp>
        <p:nvSpPr>
          <p:cNvPr id="130" name="Shape 130"/>
          <p:cNvSpPr txBox="1">
            <a:spLocks noGrp="1"/>
          </p:cNvSpPr>
          <p:nvPr>
            <p:ph type="subTitle" idx="1"/>
          </p:nvPr>
        </p:nvSpPr>
        <p:spPr>
          <a:xfrm>
            <a:off x="5022500" y="5226600"/>
            <a:ext cx="2374800" cy="2987700"/>
          </a:xfrm>
          <a:prstGeom prst="rect">
            <a:avLst/>
          </a:prstGeom>
        </p:spPr>
        <p:txBody>
          <a:bodyPr lIns="91425" tIns="91425" rIns="91425" bIns="91425" anchor="t" anchorCtr="0">
            <a:noAutofit/>
          </a:bodyPr>
          <a:lstStyle/>
          <a:p>
            <a:pPr lvl="0">
              <a:spcBef>
                <a:spcPts val="0"/>
              </a:spcBef>
              <a:buNone/>
            </a:pPr>
            <a:r>
              <a:rPr lang="en"/>
              <a:t>Group 4:</a:t>
            </a:r>
          </a:p>
          <a:p>
            <a:pPr lvl="0">
              <a:spcBef>
                <a:spcPts val="0"/>
              </a:spcBef>
              <a:buNone/>
            </a:pPr>
            <a:r>
              <a:rPr lang="en"/>
              <a:t>Tony Liu </a:t>
            </a:r>
          </a:p>
          <a:p>
            <a:pPr lvl="0">
              <a:spcBef>
                <a:spcPts val="0"/>
              </a:spcBef>
              <a:buNone/>
            </a:pPr>
            <a:r>
              <a:rPr lang="en"/>
              <a:t>Angela </a:t>
            </a:r>
          </a:p>
          <a:p>
            <a:pPr lvl="0">
              <a:spcBef>
                <a:spcPts val="0"/>
              </a:spcBef>
              <a:buNone/>
            </a:pPr>
            <a:r>
              <a:rPr lang="en"/>
              <a:t>Michael</a:t>
            </a:r>
          </a:p>
          <a:p>
            <a:pPr lvl="0">
              <a:spcBef>
                <a:spcPts val="0"/>
              </a:spcBef>
              <a:buNone/>
            </a:pPr>
            <a:r>
              <a:rPr lang="en"/>
              <a:t>Chelsea G</a:t>
            </a:r>
          </a:p>
          <a:p>
            <a:pPr lvl="0">
              <a:spcBef>
                <a:spcPts val="0"/>
              </a:spcBef>
              <a:buNone/>
            </a:pPr>
            <a:r>
              <a:rPr lang="en"/>
              <a:t>Junyi Xiao</a:t>
            </a:r>
          </a:p>
        </p:txBody>
      </p:sp>
      <p:pic>
        <p:nvPicPr>
          <p:cNvPr id="131" name="Shape 131"/>
          <p:cNvPicPr preferRelativeResize="0"/>
          <p:nvPr/>
        </p:nvPicPr>
        <p:blipFill>
          <a:blip r:embed="rId3">
            <a:alphaModFix/>
          </a:blip>
          <a:stretch>
            <a:fillRect/>
          </a:stretch>
        </p:blipFill>
        <p:spPr>
          <a:xfrm>
            <a:off x="0" y="575"/>
            <a:ext cx="9144000" cy="5143500"/>
          </a:xfrm>
          <a:prstGeom prst="rect">
            <a:avLst/>
          </a:prstGeom>
          <a:noFill/>
          <a:ln>
            <a:noFill/>
          </a:ln>
        </p:spPr>
      </p:pic>
      <p:sp>
        <p:nvSpPr>
          <p:cNvPr id="132" name="Shape 132"/>
          <p:cNvSpPr txBox="1"/>
          <p:nvPr/>
        </p:nvSpPr>
        <p:spPr>
          <a:xfrm>
            <a:off x="1703635" y="227975"/>
            <a:ext cx="6155700" cy="528600"/>
          </a:xfrm>
          <a:prstGeom prst="rect">
            <a:avLst/>
          </a:prstGeom>
          <a:noFill/>
          <a:ln>
            <a:noFill/>
          </a:ln>
        </p:spPr>
        <p:txBody>
          <a:bodyPr lIns="91425" tIns="91425" rIns="91425" bIns="91425" anchor="t" anchorCtr="0">
            <a:noAutofit/>
          </a:bodyPr>
          <a:lstStyle/>
          <a:p>
            <a:pPr lvl="0">
              <a:spcBef>
                <a:spcPts val="0"/>
              </a:spcBef>
              <a:buNone/>
            </a:pPr>
            <a:r>
              <a:rPr lang="en" sz="3600" dirty="0">
                <a:solidFill>
                  <a:schemeClr val="bg1"/>
                </a:solidFill>
                <a:latin typeface="Times New Roman"/>
                <a:ea typeface="Times New Roman"/>
                <a:cs typeface="Times New Roman"/>
                <a:sym typeface="Times New Roman"/>
              </a:rPr>
              <a:t>HONG KONG PROPERTIES</a:t>
            </a:r>
          </a:p>
        </p:txBody>
      </p:sp>
      <p:sp>
        <p:nvSpPr>
          <p:cNvPr id="133" name="Shape 133"/>
          <p:cNvSpPr txBox="1"/>
          <p:nvPr/>
        </p:nvSpPr>
        <p:spPr>
          <a:xfrm>
            <a:off x="1986400" y="1231125"/>
            <a:ext cx="5883600" cy="420600"/>
          </a:xfrm>
          <a:prstGeom prst="rect">
            <a:avLst/>
          </a:prstGeom>
          <a:noFill/>
          <a:ln>
            <a:noFill/>
          </a:ln>
        </p:spPr>
        <p:txBody>
          <a:bodyPr lIns="91425" tIns="91425" rIns="91425" bIns="91425" anchor="t" anchorCtr="0">
            <a:noAutofit/>
          </a:bodyPr>
          <a:lstStyle/>
          <a:p>
            <a:pPr lvl="0">
              <a:spcBef>
                <a:spcPts val="0"/>
              </a:spcBef>
              <a:buNone/>
            </a:pPr>
            <a:endParaRPr/>
          </a:p>
        </p:txBody>
      </p:sp>
      <p:sp>
        <p:nvSpPr>
          <p:cNvPr id="134" name="Shape 134"/>
          <p:cNvSpPr txBox="1"/>
          <p:nvPr/>
        </p:nvSpPr>
        <p:spPr>
          <a:xfrm>
            <a:off x="6425063" y="839100"/>
            <a:ext cx="2280900" cy="1258133"/>
          </a:xfrm>
          <a:prstGeom prst="rect">
            <a:avLst/>
          </a:prstGeom>
          <a:noFill/>
          <a:ln>
            <a:noFill/>
          </a:ln>
        </p:spPr>
        <p:txBody>
          <a:bodyPr lIns="91425" tIns="91425" rIns="91425" bIns="91425" anchor="t" anchorCtr="0">
            <a:noAutofit/>
          </a:bodyPr>
          <a:lstStyle/>
          <a:p>
            <a:pPr lvl="0" rtl="0">
              <a:spcBef>
                <a:spcPts val="0"/>
              </a:spcBef>
              <a:buNone/>
            </a:pPr>
            <a:r>
              <a:rPr lang="en" dirty="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Group 4: </a:t>
            </a:r>
            <a:r>
              <a:rPr lang="en" b="1" dirty="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Tony Liu </a:t>
            </a:r>
          </a:p>
          <a:p>
            <a:pPr lvl="0" rtl="0">
              <a:spcBef>
                <a:spcPts val="0"/>
              </a:spcBef>
              <a:buNone/>
            </a:pPr>
            <a:r>
              <a:rPr lang="en" b="1" dirty="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               Angela Geng</a:t>
            </a:r>
          </a:p>
          <a:p>
            <a:pPr lvl="0" rtl="0">
              <a:spcBef>
                <a:spcPts val="0"/>
              </a:spcBef>
              <a:buNone/>
            </a:pPr>
            <a:r>
              <a:rPr lang="en" b="1" dirty="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               </a:t>
            </a:r>
            <a:r>
              <a:rPr lang="en" b="1" dirty="0" smtClean="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Michael Enquist</a:t>
            </a:r>
            <a:endParaRPr lang="en" b="1" dirty="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endParaRPr>
          </a:p>
          <a:p>
            <a:pPr lvl="0" rtl="0">
              <a:spcBef>
                <a:spcPts val="0"/>
              </a:spcBef>
              <a:buNone/>
            </a:pPr>
            <a:r>
              <a:rPr lang="en" b="1" dirty="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               Chelsea Geng</a:t>
            </a:r>
          </a:p>
          <a:p>
            <a:pPr lvl="0" rtl="0">
              <a:spcBef>
                <a:spcPts val="0"/>
              </a:spcBef>
              <a:buNone/>
            </a:pPr>
            <a:r>
              <a:rPr lang="en" b="1" dirty="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               Junyi </a:t>
            </a:r>
            <a:r>
              <a:rPr lang="en" b="1" dirty="0" smtClean="0">
                <a:ln w="0"/>
                <a:solidFill>
                  <a:schemeClr val="bg1"/>
                </a:solidFill>
                <a:effectLst>
                  <a:outerShdw blurRad="38100" dist="25400" dir="5400000" algn="ctr" rotWithShape="0">
                    <a:srgbClr val="6E747A">
                      <a:alpha val="43000"/>
                    </a:srgbClr>
                  </a:outerShdw>
                </a:effectLst>
                <a:latin typeface="Times New Roman"/>
                <a:ea typeface="Times New Roman"/>
                <a:cs typeface="Times New Roman"/>
                <a:sym typeface="Times New Roman"/>
              </a:rPr>
              <a:t>Xiao</a:t>
            </a:r>
          </a:p>
          <a:p>
            <a:pPr lvl="0" rtl="0">
              <a:spcBef>
                <a:spcPts val="0"/>
              </a:spcBef>
              <a:buNone/>
            </a:pPr>
            <a:endParaRPr lang="en" dirty="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Auction</a:t>
            </a:r>
          </a:p>
        </p:txBody>
      </p:sp>
      <p:pic>
        <p:nvPicPr>
          <p:cNvPr id="202" name="Shape 202"/>
          <p:cNvPicPr preferRelativeResize="0"/>
          <p:nvPr/>
        </p:nvPicPr>
        <p:blipFill>
          <a:blip r:embed="rId3">
            <a:alphaModFix/>
          </a:blip>
          <a:stretch>
            <a:fillRect/>
          </a:stretch>
        </p:blipFill>
        <p:spPr>
          <a:xfrm>
            <a:off x="367600" y="1081262"/>
            <a:ext cx="4269100" cy="2806700"/>
          </a:xfrm>
          <a:prstGeom prst="rect">
            <a:avLst/>
          </a:prstGeom>
          <a:noFill/>
          <a:ln>
            <a:noFill/>
          </a:ln>
        </p:spPr>
      </p:pic>
      <p:pic>
        <p:nvPicPr>
          <p:cNvPr id="203" name="Shape 203"/>
          <p:cNvPicPr preferRelativeResize="0"/>
          <p:nvPr/>
        </p:nvPicPr>
        <p:blipFill>
          <a:blip r:embed="rId4">
            <a:alphaModFix/>
          </a:blip>
          <a:stretch>
            <a:fillRect/>
          </a:stretch>
        </p:blipFill>
        <p:spPr>
          <a:xfrm>
            <a:off x="4781550" y="1081275"/>
            <a:ext cx="4301950" cy="2806700"/>
          </a:xfrm>
          <a:prstGeom prst="rect">
            <a:avLst/>
          </a:prstGeom>
          <a:noFill/>
          <a:ln>
            <a:noFill/>
          </a:ln>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Shape 815"/>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816" name="Shape 816"/>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817" name="Shape 817"/>
          <p:cNvPicPr preferRelativeResize="0"/>
          <p:nvPr/>
        </p:nvPicPr>
        <p:blipFill rotWithShape="1">
          <a:blip r:embed="rId3">
            <a:alphaModFix/>
          </a:blip>
          <a:srcRect/>
          <a:stretch/>
        </p:blipFill>
        <p:spPr>
          <a:xfrm>
            <a:off x="94130" y="1369218"/>
            <a:ext cx="9049800" cy="2994300"/>
          </a:xfrm>
          <a:prstGeom prst="rect">
            <a:avLst/>
          </a:prstGeom>
          <a:noFill/>
          <a:ln>
            <a:noFill/>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Shape 823"/>
          <p:cNvSpPr txBox="1">
            <a:spLocks noGrp="1"/>
          </p:cNvSpPr>
          <p:nvPr>
            <p:ph type="title"/>
          </p:nvPr>
        </p:nvSpPr>
        <p:spPr>
          <a:xfrm>
            <a:off x="-15326" y="-26893"/>
            <a:ext cx="1893300" cy="43059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Financial Highlights </a:t>
            </a:r>
          </a:p>
        </p:txBody>
      </p:sp>
      <p:pic>
        <p:nvPicPr>
          <p:cNvPr id="824" name="Shape 824"/>
          <p:cNvPicPr preferRelativeResize="0"/>
          <p:nvPr/>
        </p:nvPicPr>
        <p:blipFill rotWithShape="1">
          <a:blip r:embed="rId3">
            <a:alphaModFix/>
          </a:blip>
          <a:srcRect/>
          <a:stretch/>
        </p:blipFill>
        <p:spPr>
          <a:xfrm>
            <a:off x="1749902" y="122971"/>
            <a:ext cx="7461300" cy="4747200"/>
          </a:xfrm>
          <a:prstGeom prst="rect">
            <a:avLst/>
          </a:prstGeom>
          <a:noFill/>
          <a:ln>
            <a:noFill/>
          </a:ln>
        </p:spPr>
      </p:pic>
      <p:sp>
        <p:nvSpPr>
          <p:cNvPr id="7" name="TextBox 6"/>
          <p:cNvSpPr txBox="1"/>
          <p:nvPr/>
        </p:nvSpPr>
        <p:spPr>
          <a:xfrm>
            <a:off x="1802911" y="4024023"/>
            <a:ext cx="7215194" cy="523220"/>
          </a:xfrm>
          <a:prstGeom prst="rect">
            <a:avLst/>
          </a:prstGeom>
          <a:noFill/>
          <a:ln w="12700">
            <a:solidFill>
              <a:srgbClr val="FF0000"/>
            </a:solidFill>
          </a:ln>
        </p:spPr>
        <p:txBody>
          <a:bodyPr wrap="square" rtlCol="0">
            <a:spAutoFit/>
          </a:bodyPr>
          <a:lstStyle/>
          <a:p>
            <a:endParaRPr lang="en-US" dirty="0" smtClean="0"/>
          </a:p>
          <a:p>
            <a:endParaRPr lang="en-US" dirty="0"/>
          </a:p>
        </p:txBody>
      </p:sp>
      <p:sp>
        <p:nvSpPr>
          <p:cNvPr id="8" name="TextBox 7"/>
          <p:cNvSpPr txBox="1"/>
          <p:nvPr/>
        </p:nvSpPr>
        <p:spPr>
          <a:xfrm>
            <a:off x="8507896" y="851115"/>
            <a:ext cx="457200" cy="261394"/>
          </a:xfrm>
          <a:prstGeom prst="rect">
            <a:avLst/>
          </a:prstGeom>
          <a:noFill/>
          <a:ln w="12700">
            <a:solidFill>
              <a:srgbClr val="FF0000"/>
            </a:solidFill>
          </a:ln>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828"/>
        <p:cNvGrpSpPr/>
        <p:nvPr/>
      </p:nvGrpSpPr>
      <p:grpSpPr>
        <a:xfrm>
          <a:off x="0" y="0"/>
          <a:ext cx="0" cy="0"/>
          <a:chOff x="0" y="0"/>
          <a:chExt cx="0" cy="0"/>
        </a:xfrm>
      </p:grpSpPr>
      <p:pic>
        <p:nvPicPr>
          <p:cNvPr id="829" name="Shape 829"/>
          <p:cNvPicPr preferRelativeResize="0"/>
          <p:nvPr/>
        </p:nvPicPr>
        <p:blipFill rotWithShape="1">
          <a:blip r:embed="rId3">
            <a:alphaModFix/>
          </a:blip>
          <a:srcRect/>
          <a:stretch/>
        </p:blipFill>
        <p:spPr>
          <a:xfrm>
            <a:off x="771525" y="195262"/>
            <a:ext cx="7601100" cy="4752900"/>
          </a:xfrm>
          <a:prstGeom prst="rect">
            <a:avLst/>
          </a:prstGeom>
          <a:noFill/>
          <a:ln>
            <a:noFill/>
          </a:ln>
        </p:spPr>
      </p:pic>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Shape 834"/>
          <p:cNvSpPr txBox="1">
            <a:spLocks noGrp="1"/>
          </p:cNvSpPr>
          <p:nvPr>
            <p:ph type="title"/>
          </p:nvPr>
        </p:nvSpPr>
        <p:spPr>
          <a:xfrm>
            <a:off x="0" y="152820"/>
            <a:ext cx="1533000" cy="45807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Annual Balance Sheet</a:t>
            </a:r>
          </a:p>
        </p:txBody>
      </p:sp>
      <p:pic>
        <p:nvPicPr>
          <p:cNvPr id="835" name="Shape 835"/>
          <p:cNvPicPr preferRelativeResize="0"/>
          <p:nvPr/>
        </p:nvPicPr>
        <p:blipFill rotWithShape="1">
          <a:blip r:embed="rId3">
            <a:alphaModFix/>
          </a:blip>
          <a:srcRect/>
          <a:stretch/>
        </p:blipFill>
        <p:spPr>
          <a:xfrm>
            <a:off x="1399092" y="0"/>
            <a:ext cx="7745100" cy="5143500"/>
          </a:xfrm>
          <a:prstGeom prst="rect">
            <a:avLst/>
          </a:prstGeom>
          <a:noFill/>
          <a:ln>
            <a:noFill/>
          </a:ln>
        </p:spPr>
      </p:pic>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Shape 840"/>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841" name="Shape 841"/>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842" name="Shape 842"/>
          <p:cNvPicPr preferRelativeResize="0"/>
          <p:nvPr/>
        </p:nvPicPr>
        <p:blipFill rotWithShape="1">
          <a:blip r:embed="rId3">
            <a:alphaModFix/>
          </a:blip>
          <a:srcRect/>
          <a:stretch/>
        </p:blipFill>
        <p:spPr>
          <a:xfrm>
            <a:off x="533400" y="1045509"/>
            <a:ext cx="8077200" cy="2971800"/>
          </a:xfrm>
          <a:prstGeom prst="rect">
            <a:avLst/>
          </a:prstGeom>
          <a:noFill/>
          <a:ln>
            <a:noFill/>
          </a:ln>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Shape 847"/>
          <p:cNvSpPr txBox="1">
            <a:spLocks noGrp="1"/>
          </p:cNvSpPr>
          <p:nvPr>
            <p:ph type="title"/>
          </p:nvPr>
        </p:nvSpPr>
        <p:spPr>
          <a:xfrm>
            <a:off x="628650" y="273843"/>
            <a:ext cx="1469100" cy="36930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Interim Balance Sheet</a:t>
            </a:r>
          </a:p>
        </p:txBody>
      </p:sp>
      <p:pic>
        <p:nvPicPr>
          <p:cNvPr id="848" name="Shape 848"/>
          <p:cNvPicPr preferRelativeResize="0"/>
          <p:nvPr/>
        </p:nvPicPr>
        <p:blipFill rotWithShape="1">
          <a:blip r:embed="rId3">
            <a:alphaModFix/>
          </a:blip>
          <a:srcRect/>
          <a:stretch/>
        </p:blipFill>
        <p:spPr>
          <a:xfrm>
            <a:off x="2249845" y="0"/>
            <a:ext cx="7091700" cy="5143500"/>
          </a:xfrm>
          <a:prstGeom prst="rect">
            <a:avLst/>
          </a:prstGeom>
          <a:noFill/>
          <a:ln>
            <a:noFill/>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sp>
        <p:nvSpPr>
          <p:cNvPr id="853" name="Shape 853"/>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854" name="Shape 854"/>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855" name="Shape 855"/>
          <p:cNvPicPr preferRelativeResize="0"/>
          <p:nvPr/>
        </p:nvPicPr>
        <p:blipFill rotWithShape="1">
          <a:blip r:embed="rId3">
            <a:alphaModFix/>
          </a:blip>
          <a:srcRect/>
          <a:stretch/>
        </p:blipFill>
        <p:spPr>
          <a:xfrm>
            <a:off x="122522" y="273843"/>
            <a:ext cx="8792700" cy="4460100"/>
          </a:xfrm>
          <a:prstGeom prst="rect">
            <a:avLst/>
          </a:prstGeom>
          <a:noFill/>
          <a:ln>
            <a:noFill/>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Shape 860"/>
          <p:cNvSpPr txBox="1">
            <a:spLocks noGrp="1"/>
          </p:cNvSpPr>
          <p:nvPr>
            <p:ph type="title"/>
          </p:nvPr>
        </p:nvSpPr>
        <p:spPr>
          <a:xfrm>
            <a:off x="53579" y="394376"/>
            <a:ext cx="2060700" cy="3255899"/>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dirty="0">
                <a:solidFill>
                  <a:schemeClr val="dk1"/>
                </a:solidFill>
                <a:latin typeface="Calibri"/>
                <a:ea typeface="Calibri"/>
                <a:cs typeface="Calibri"/>
                <a:sym typeface="Calibri"/>
              </a:rPr>
              <a:t>Annual Income Statement</a:t>
            </a:r>
            <a:br>
              <a:rPr lang="en" sz="3300" b="0" i="0" u="none" strike="noStrike" cap="none" dirty="0">
                <a:solidFill>
                  <a:schemeClr val="dk1"/>
                </a:solidFill>
                <a:latin typeface="Calibri"/>
                <a:ea typeface="Calibri"/>
                <a:cs typeface="Calibri"/>
                <a:sym typeface="Calibri"/>
              </a:rPr>
            </a:br>
            <a:endParaRPr lang="en" sz="3300" b="0" i="0" u="none" strike="noStrike" cap="none" dirty="0">
              <a:solidFill>
                <a:schemeClr val="dk1"/>
              </a:solidFill>
              <a:latin typeface="Calibri"/>
              <a:ea typeface="Calibri"/>
              <a:cs typeface="Calibri"/>
              <a:sym typeface="Calibri"/>
            </a:endParaRPr>
          </a:p>
        </p:txBody>
      </p:sp>
      <p:pic>
        <p:nvPicPr>
          <p:cNvPr id="861" name="Shape 861"/>
          <p:cNvPicPr preferRelativeResize="0"/>
          <p:nvPr/>
        </p:nvPicPr>
        <p:blipFill rotWithShape="1">
          <a:blip r:embed="rId3">
            <a:alphaModFix/>
          </a:blip>
          <a:srcRect/>
          <a:stretch/>
        </p:blipFill>
        <p:spPr>
          <a:xfrm>
            <a:off x="1921745" y="59635"/>
            <a:ext cx="7296000" cy="5143500"/>
          </a:xfrm>
          <a:prstGeom prst="rect">
            <a:avLst/>
          </a:prstGeom>
          <a:noFill/>
          <a:ln>
            <a:noFill/>
          </a:ln>
        </p:spPr>
      </p:pic>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Shape 866"/>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867" name="Shape 867"/>
          <p:cNvPicPr preferRelativeResize="0"/>
          <p:nvPr/>
        </p:nvPicPr>
        <p:blipFill rotWithShape="1">
          <a:blip r:embed="rId3">
            <a:alphaModFix/>
          </a:blip>
          <a:srcRect/>
          <a:stretch/>
        </p:blipFill>
        <p:spPr>
          <a:xfrm>
            <a:off x="295275" y="429779"/>
            <a:ext cx="8754600" cy="3986700"/>
          </a:xfrm>
          <a:prstGeom prst="rect">
            <a:avLst/>
          </a:prstGeom>
          <a:noFill/>
          <a:ln>
            <a:noFill/>
          </a:ln>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Shape 872"/>
          <p:cNvSpPr txBox="1">
            <a:spLocks noGrp="1"/>
          </p:cNvSpPr>
          <p:nvPr>
            <p:ph type="title"/>
          </p:nvPr>
        </p:nvSpPr>
        <p:spPr>
          <a:xfrm>
            <a:off x="0" y="704149"/>
            <a:ext cx="24771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000" b="0" i="0" u="none" strike="noStrike" cap="none">
                <a:solidFill>
                  <a:schemeClr val="dk1"/>
                </a:solidFill>
                <a:latin typeface="Calibri"/>
                <a:ea typeface="Calibri"/>
                <a:cs typeface="Calibri"/>
                <a:sym typeface="Calibri"/>
              </a:rPr>
              <a:t>Interim Income Statement </a:t>
            </a:r>
          </a:p>
        </p:txBody>
      </p:sp>
      <p:pic>
        <p:nvPicPr>
          <p:cNvPr id="873" name="Shape 873"/>
          <p:cNvPicPr preferRelativeResize="0"/>
          <p:nvPr/>
        </p:nvPicPr>
        <p:blipFill rotWithShape="1">
          <a:blip r:embed="rId3">
            <a:alphaModFix/>
          </a:blip>
          <a:srcRect/>
          <a:stretch/>
        </p:blipFill>
        <p:spPr>
          <a:xfrm>
            <a:off x="2477129" y="-63243"/>
            <a:ext cx="6395100" cy="51435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Auction</a:t>
            </a:r>
          </a:p>
        </p:txBody>
      </p:sp>
      <p:sp>
        <p:nvSpPr>
          <p:cNvPr id="209" name="Shape 209"/>
          <p:cNvSpPr txBox="1">
            <a:spLocks noGrp="1"/>
          </p:cNvSpPr>
          <p:nvPr>
            <p:ph type="body" idx="1"/>
          </p:nvPr>
        </p:nvSpPr>
        <p:spPr>
          <a:xfrm>
            <a:off x="311700" y="1017725"/>
            <a:ext cx="8520600" cy="4394100"/>
          </a:xfrm>
          <a:prstGeom prst="rect">
            <a:avLst/>
          </a:prstGeom>
        </p:spPr>
        <p:txBody>
          <a:bodyPr lIns="91425" tIns="91425" rIns="91425" bIns="91425" anchor="t" anchorCtr="0">
            <a:noAutofit/>
          </a:bodyPr>
          <a:lstStyle/>
          <a:p>
            <a:pPr lvl="0">
              <a:lnSpc>
                <a:spcPct val="100000"/>
              </a:lnSpc>
              <a:spcBef>
                <a:spcPts val="0"/>
              </a:spcBef>
              <a:buNone/>
            </a:pPr>
            <a:r>
              <a:rPr lang="en" sz="1400"/>
              <a:t>New leases</a:t>
            </a:r>
          </a:p>
          <a:p>
            <a:pPr lvl="0">
              <a:lnSpc>
                <a:spcPct val="100000"/>
              </a:lnSpc>
              <a:spcBef>
                <a:spcPts val="0"/>
              </a:spcBef>
              <a:buNone/>
            </a:pPr>
            <a:r>
              <a:rPr lang="en" sz="1400"/>
              <a:t>	Generally 50 years from date of grant</a:t>
            </a:r>
          </a:p>
          <a:p>
            <a:pPr lvl="0">
              <a:lnSpc>
                <a:spcPct val="100000"/>
              </a:lnSpc>
              <a:spcBef>
                <a:spcPts val="0"/>
              </a:spcBef>
              <a:buNone/>
            </a:pPr>
            <a:r>
              <a:rPr lang="en" sz="1400"/>
              <a:t>	Annual rent of 3% of value of property adjusted for any changes in value</a:t>
            </a:r>
          </a:p>
          <a:p>
            <a:pPr lvl="0">
              <a:lnSpc>
                <a:spcPct val="100000"/>
              </a:lnSpc>
              <a:spcBef>
                <a:spcPts val="0"/>
              </a:spcBef>
              <a:buNone/>
            </a:pPr>
            <a:r>
              <a:rPr lang="en" sz="1400"/>
              <a:t>Non-renewable leases</a:t>
            </a:r>
          </a:p>
          <a:p>
            <a:pPr lvl="0">
              <a:lnSpc>
                <a:spcPct val="100000"/>
              </a:lnSpc>
              <a:spcBef>
                <a:spcPts val="0"/>
              </a:spcBef>
              <a:buNone/>
            </a:pPr>
            <a:r>
              <a:rPr lang="en" sz="1400"/>
              <a:t>	Some leases do not have automatic right of renewal</a:t>
            </a:r>
          </a:p>
          <a:p>
            <a:pPr lvl="0">
              <a:lnSpc>
                <a:spcPct val="100000"/>
              </a:lnSpc>
              <a:spcBef>
                <a:spcPts val="0"/>
              </a:spcBef>
              <a:buNone/>
            </a:pPr>
            <a:r>
              <a:rPr lang="en" sz="1400"/>
              <a:t>	Renewability decided solely by government</a:t>
            </a:r>
          </a:p>
          <a:p>
            <a:pPr marL="457200" lvl="0" indent="0" rtl="0">
              <a:lnSpc>
                <a:spcPct val="100000"/>
              </a:lnSpc>
              <a:spcBef>
                <a:spcPts val="0"/>
              </a:spcBef>
              <a:buNone/>
            </a:pPr>
            <a:r>
              <a:rPr lang="en" sz="1400"/>
              <a:t>If land is being misused, underutilized or needed for public projects, government choose not to renew </a:t>
            </a:r>
          </a:p>
          <a:p>
            <a:pPr marL="0" lvl="0" indent="0" rtl="0">
              <a:lnSpc>
                <a:spcPct val="100000"/>
              </a:lnSpc>
              <a:spcBef>
                <a:spcPts val="0"/>
              </a:spcBef>
              <a:buNone/>
            </a:pPr>
            <a:r>
              <a:rPr lang="en" sz="1400"/>
              <a:t>Example:</a:t>
            </a:r>
          </a:p>
          <a:p>
            <a:pPr marL="0" lvl="0" indent="0">
              <a:lnSpc>
                <a:spcPct val="100000"/>
              </a:lnSpc>
              <a:spcBef>
                <a:spcPts val="0"/>
              </a:spcBef>
              <a:buNone/>
            </a:pPr>
            <a:r>
              <a:rPr lang="en" sz="1400"/>
              <a:t>Henderson Land won an auction for a commercial site worth HK$4.7 billion on September 3, 2014</a:t>
            </a:r>
          </a:p>
          <a:p>
            <a:pPr lvl="0">
              <a:spcBef>
                <a:spcPts val="0"/>
              </a:spcBef>
              <a:buNone/>
            </a:pPr>
            <a:endParaRPr sz="140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877"/>
        <p:cNvGrpSpPr/>
        <p:nvPr/>
      </p:nvGrpSpPr>
      <p:grpSpPr>
        <a:xfrm>
          <a:off x="0" y="0"/>
          <a:ext cx="0" cy="0"/>
          <a:chOff x="0" y="0"/>
          <a:chExt cx="0" cy="0"/>
        </a:xfrm>
      </p:grpSpPr>
      <p:pic>
        <p:nvPicPr>
          <p:cNvPr id="878" name="Shape 878"/>
          <p:cNvPicPr preferRelativeResize="0">
            <a:picLocks noGrp="1"/>
          </p:cNvPicPr>
          <p:nvPr>
            <p:ph type="body" idx="1"/>
          </p:nvPr>
        </p:nvPicPr>
        <p:blipFill rotWithShape="1">
          <a:blip r:embed="rId3">
            <a:alphaModFix/>
          </a:blip>
          <a:srcRect/>
          <a:stretch/>
        </p:blipFill>
        <p:spPr>
          <a:xfrm>
            <a:off x="228063" y="770929"/>
            <a:ext cx="8688000" cy="3989100"/>
          </a:xfrm>
          <a:prstGeom prst="rect">
            <a:avLst/>
          </a:prstGeom>
          <a:noFill/>
          <a:ln>
            <a:noFill/>
          </a:ln>
        </p:spPr>
      </p:pic>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0" y="273843"/>
            <a:ext cx="2203800" cy="39219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Annual Statement of Cash Flow</a:t>
            </a:r>
            <a:br>
              <a:rPr lang="en" sz="3300" b="0" i="0" u="none" strike="noStrike" cap="none">
                <a:solidFill>
                  <a:schemeClr val="dk1"/>
                </a:solidFill>
                <a:latin typeface="Calibri"/>
                <a:ea typeface="Calibri"/>
                <a:cs typeface="Calibri"/>
                <a:sym typeface="Calibri"/>
              </a:rPr>
            </a:br>
            <a:endParaRPr lang="en" sz="3300" b="0" i="0" u="none" strike="noStrike" cap="none">
              <a:solidFill>
                <a:schemeClr val="dk1"/>
              </a:solidFill>
              <a:latin typeface="Calibri"/>
              <a:ea typeface="Calibri"/>
              <a:cs typeface="Calibri"/>
              <a:sym typeface="Calibri"/>
            </a:endParaRPr>
          </a:p>
        </p:txBody>
      </p:sp>
      <p:pic>
        <p:nvPicPr>
          <p:cNvPr id="884" name="Shape 884"/>
          <p:cNvPicPr preferRelativeResize="0">
            <a:picLocks noGrp="1"/>
          </p:cNvPicPr>
          <p:nvPr>
            <p:ph type="body" idx="1"/>
          </p:nvPr>
        </p:nvPicPr>
        <p:blipFill rotWithShape="1">
          <a:blip r:embed="rId3">
            <a:alphaModFix/>
          </a:blip>
          <a:srcRect/>
          <a:stretch/>
        </p:blipFill>
        <p:spPr>
          <a:xfrm>
            <a:off x="2203853" y="0"/>
            <a:ext cx="6940200" cy="5143500"/>
          </a:xfrm>
          <a:prstGeom prst="rect">
            <a:avLst/>
          </a:prstGeom>
          <a:noFill/>
          <a:ln>
            <a:noFill/>
          </a:ln>
        </p:spPr>
      </p:pic>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Shape 889"/>
          <p:cNvSpPr txBox="1">
            <a:spLocks noGrp="1"/>
          </p:cNvSpPr>
          <p:nvPr>
            <p:ph type="title"/>
          </p:nvPr>
        </p:nvSpPr>
        <p:spPr>
          <a:xfrm>
            <a:off x="628650" y="273843"/>
            <a:ext cx="17112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890" name="Shape 890"/>
          <p:cNvPicPr preferRelativeResize="0"/>
          <p:nvPr/>
        </p:nvPicPr>
        <p:blipFill rotWithShape="1">
          <a:blip r:embed="rId3">
            <a:alphaModFix/>
          </a:blip>
          <a:srcRect/>
          <a:stretch/>
        </p:blipFill>
        <p:spPr>
          <a:xfrm>
            <a:off x="76821" y="273843"/>
            <a:ext cx="9067200" cy="4620900"/>
          </a:xfrm>
          <a:prstGeom prst="rect">
            <a:avLst/>
          </a:prstGeom>
          <a:noFill/>
          <a:ln>
            <a:noFill/>
          </a:ln>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Shape 895"/>
          <p:cNvSpPr txBox="1">
            <a:spLocks noGrp="1"/>
          </p:cNvSpPr>
          <p:nvPr>
            <p:ph type="title"/>
          </p:nvPr>
        </p:nvSpPr>
        <p:spPr>
          <a:xfrm>
            <a:off x="0" y="125926"/>
            <a:ext cx="2074200" cy="42981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Interim Cash Flow </a:t>
            </a:r>
          </a:p>
        </p:txBody>
      </p:sp>
      <p:pic>
        <p:nvPicPr>
          <p:cNvPr id="896" name="Shape 896"/>
          <p:cNvPicPr preferRelativeResize="0"/>
          <p:nvPr/>
        </p:nvPicPr>
        <p:blipFill rotWithShape="1">
          <a:blip r:embed="rId3">
            <a:alphaModFix/>
          </a:blip>
          <a:srcRect/>
          <a:stretch/>
        </p:blipFill>
        <p:spPr>
          <a:xfrm>
            <a:off x="2348607" y="0"/>
            <a:ext cx="6571200" cy="5143500"/>
          </a:xfrm>
          <a:prstGeom prst="rect">
            <a:avLst/>
          </a:prstGeom>
          <a:noFill/>
          <a:ln>
            <a:noFill/>
          </a:ln>
        </p:spPr>
      </p:pic>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Shape 12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Recommendation</a:t>
            </a:r>
          </a:p>
        </p:txBody>
      </p:sp>
      <p:pic>
        <p:nvPicPr>
          <p:cNvPr id="1207" name="Shape 1207"/>
          <p:cNvPicPr preferRelativeResize="0"/>
          <p:nvPr/>
        </p:nvPicPr>
        <p:blipFill>
          <a:blip r:embed="rId3">
            <a:alphaModFix/>
          </a:blip>
          <a:stretch>
            <a:fillRect/>
          </a:stretch>
        </p:blipFill>
        <p:spPr>
          <a:xfrm>
            <a:off x="897085" y="964716"/>
            <a:ext cx="7027715" cy="4125775"/>
          </a:xfrm>
          <a:prstGeom prst="rect">
            <a:avLst/>
          </a:prstGeom>
          <a:noFill/>
          <a:ln>
            <a:noFill/>
          </a:ln>
        </p:spPr>
      </p:pic>
    </p:spTree>
    <p:extLst>
      <p:ext uri="{BB962C8B-B14F-4D97-AF65-F5344CB8AC3E}">
        <p14:creationId xmlns:p14="http://schemas.microsoft.com/office/powerpoint/2010/main" xmlns="" val="197305808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Shape 9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Cheung Kong Property Holdings Limited</a:t>
            </a:r>
          </a:p>
        </p:txBody>
      </p:sp>
      <p:pic>
        <p:nvPicPr>
          <p:cNvPr id="909" name="Shape 909" descr="Cheung Kong Property - Logo.JPG"/>
          <p:cNvPicPr preferRelativeResize="0"/>
          <p:nvPr/>
        </p:nvPicPr>
        <p:blipFill>
          <a:blip r:embed="rId3">
            <a:alphaModFix/>
          </a:blip>
          <a:stretch>
            <a:fillRect/>
          </a:stretch>
        </p:blipFill>
        <p:spPr>
          <a:xfrm>
            <a:off x="1577022" y="2080587"/>
            <a:ext cx="5989949" cy="982324"/>
          </a:xfrm>
          <a:prstGeom prst="rect">
            <a:avLst/>
          </a:prstGeom>
          <a:noFill/>
          <a:ln>
            <a:noFill/>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Shape 9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Last Trading Day Performance</a:t>
            </a:r>
          </a:p>
        </p:txBody>
      </p:sp>
      <p:pic>
        <p:nvPicPr>
          <p:cNvPr id="915" name="Shape 915"/>
          <p:cNvPicPr preferRelativeResize="0"/>
          <p:nvPr/>
        </p:nvPicPr>
        <p:blipFill>
          <a:blip r:embed="rId3">
            <a:alphaModFix/>
          </a:blip>
          <a:stretch>
            <a:fillRect/>
          </a:stretch>
        </p:blipFill>
        <p:spPr>
          <a:xfrm>
            <a:off x="1316325" y="1017725"/>
            <a:ext cx="6511351" cy="3973925"/>
          </a:xfrm>
          <a:prstGeom prst="rect">
            <a:avLst/>
          </a:prstGeom>
          <a:noFill/>
          <a:ln>
            <a:noFill/>
          </a:ln>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sp>
        <p:nvSpPr>
          <p:cNvPr id="920" name="Shape 9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Last Trading Day Performance</a:t>
            </a:r>
          </a:p>
        </p:txBody>
      </p:sp>
      <p:pic>
        <p:nvPicPr>
          <p:cNvPr id="921" name="Shape 921"/>
          <p:cNvPicPr preferRelativeResize="0"/>
          <p:nvPr/>
        </p:nvPicPr>
        <p:blipFill>
          <a:blip r:embed="rId3">
            <a:alphaModFix/>
          </a:blip>
          <a:stretch>
            <a:fillRect/>
          </a:stretch>
        </p:blipFill>
        <p:spPr>
          <a:xfrm>
            <a:off x="435829" y="1382500"/>
            <a:ext cx="8272349" cy="1825950"/>
          </a:xfrm>
          <a:prstGeom prst="rect">
            <a:avLst/>
          </a:prstGeom>
          <a:noFill/>
          <a:ln>
            <a:noFill/>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Shape 9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Last Trading Day Performance (ADR)</a:t>
            </a:r>
          </a:p>
        </p:txBody>
      </p:sp>
      <p:pic>
        <p:nvPicPr>
          <p:cNvPr id="927" name="Shape 927"/>
          <p:cNvPicPr preferRelativeResize="0"/>
          <p:nvPr/>
        </p:nvPicPr>
        <p:blipFill>
          <a:blip r:embed="rId3">
            <a:alphaModFix/>
          </a:blip>
          <a:stretch>
            <a:fillRect/>
          </a:stretch>
        </p:blipFill>
        <p:spPr>
          <a:xfrm>
            <a:off x="686262" y="1136974"/>
            <a:ext cx="7771469" cy="3447400"/>
          </a:xfrm>
          <a:prstGeom prst="rect">
            <a:avLst/>
          </a:prstGeom>
          <a:noFill/>
          <a:ln>
            <a:noFill/>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sp>
        <p:nvSpPr>
          <p:cNvPr id="932" name="Shape 9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6 Month Performance</a:t>
            </a:r>
          </a:p>
        </p:txBody>
      </p:sp>
      <p:pic>
        <p:nvPicPr>
          <p:cNvPr id="933" name="Shape 933"/>
          <p:cNvPicPr preferRelativeResize="0"/>
          <p:nvPr/>
        </p:nvPicPr>
        <p:blipFill>
          <a:blip r:embed="rId3">
            <a:alphaModFix/>
          </a:blip>
          <a:stretch>
            <a:fillRect/>
          </a:stretch>
        </p:blipFill>
        <p:spPr>
          <a:xfrm>
            <a:off x="580199" y="1017725"/>
            <a:ext cx="7983600" cy="391984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Price Indices for Hong Kong Property Market</a:t>
            </a:r>
          </a:p>
        </p:txBody>
      </p:sp>
      <p:pic>
        <p:nvPicPr>
          <p:cNvPr id="215" name="Shape 215"/>
          <p:cNvPicPr preferRelativeResize="0"/>
          <p:nvPr/>
        </p:nvPicPr>
        <p:blipFill>
          <a:blip r:embed="rId3">
            <a:alphaModFix/>
          </a:blip>
          <a:stretch>
            <a:fillRect/>
          </a:stretch>
        </p:blipFill>
        <p:spPr>
          <a:xfrm>
            <a:off x="1073025" y="1070050"/>
            <a:ext cx="6514036" cy="4073449"/>
          </a:xfrm>
          <a:prstGeom prst="rect">
            <a:avLst/>
          </a:prstGeom>
          <a:noFill/>
          <a:ln>
            <a:noFill/>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Shape 93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1 Year Performance</a:t>
            </a:r>
          </a:p>
        </p:txBody>
      </p:sp>
      <p:pic>
        <p:nvPicPr>
          <p:cNvPr id="939" name="Shape 939"/>
          <p:cNvPicPr preferRelativeResize="0"/>
          <p:nvPr/>
        </p:nvPicPr>
        <p:blipFill>
          <a:blip r:embed="rId3">
            <a:alphaModFix/>
          </a:blip>
          <a:stretch>
            <a:fillRect/>
          </a:stretch>
        </p:blipFill>
        <p:spPr>
          <a:xfrm>
            <a:off x="773612" y="983899"/>
            <a:ext cx="7596765" cy="3753549"/>
          </a:xfrm>
          <a:prstGeom prst="rect">
            <a:avLst/>
          </a:prstGeom>
          <a:noFill/>
          <a:ln>
            <a:noFill/>
          </a:ln>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Shape 94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6 Months vs Hang Seng</a:t>
            </a:r>
          </a:p>
        </p:txBody>
      </p:sp>
      <p:pic>
        <p:nvPicPr>
          <p:cNvPr id="945" name="Shape 945"/>
          <p:cNvPicPr preferRelativeResize="0"/>
          <p:nvPr/>
        </p:nvPicPr>
        <p:blipFill>
          <a:blip r:embed="rId3">
            <a:alphaModFix/>
          </a:blip>
          <a:stretch>
            <a:fillRect/>
          </a:stretch>
        </p:blipFill>
        <p:spPr>
          <a:xfrm>
            <a:off x="457300" y="1017725"/>
            <a:ext cx="8229375" cy="4099749"/>
          </a:xfrm>
          <a:prstGeom prst="rect">
            <a:avLst/>
          </a:prstGeom>
          <a:noFill/>
          <a:ln>
            <a:noFill/>
          </a:ln>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Shape 95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1 Year vs Hang Seng</a:t>
            </a:r>
          </a:p>
        </p:txBody>
      </p:sp>
      <p:pic>
        <p:nvPicPr>
          <p:cNvPr id="951" name="Shape 951"/>
          <p:cNvPicPr preferRelativeResize="0"/>
          <p:nvPr/>
        </p:nvPicPr>
        <p:blipFill>
          <a:blip r:embed="rId3">
            <a:alphaModFix/>
          </a:blip>
          <a:stretch>
            <a:fillRect/>
          </a:stretch>
        </p:blipFill>
        <p:spPr>
          <a:xfrm>
            <a:off x="601012" y="1017724"/>
            <a:ext cx="7941981" cy="3953099"/>
          </a:xfrm>
          <a:prstGeom prst="rect">
            <a:avLst/>
          </a:prstGeom>
          <a:noFill/>
          <a:ln>
            <a:noFill/>
          </a:ln>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sp>
        <p:nvSpPr>
          <p:cNvPr id="956" name="Shape 9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Performance vs Hang Seng since June 3, 2015</a:t>
            </a:r>
          </a:p>
        </p:txBody>
      </p:sp>
      <p:pic>
        <p:nvPicPr>
          <p:cNvPr id="957" name="Shape 957"/>
          <p:cNvPicPr preferRelativeResize="0"/>
          <p:nvPr/>
        </p:nvPicPr>
        <p:blipFill>
          <a:blip r:embed="rId3">
            <a:alphaModFix/>
          </a:blip>
          <a:stretch>
            <a:fillRect/>
          </a:stretch>
        </p:blipFill>
        <p:spPr>
          <a:xfrm>
            <a:off x="765712" y="1152474"/>
            <a:ext cx="7612565" cy="3750850"/>
          </a:xfrm>
          <a:prstGeom prst="rect">
            <a:avLst/>
          </a:prstGeom>
          <a:noFill/>
          <a:ln>
            <a:noFill/>
          </a:ln>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Shape 962"/>
          <p:cNvSpPr txBox="1">
            <a:spLocks noGrp="1"/>
          </p:cNvSpPr>
          <p:nvPr>
            <p:ph type="title"/>
          </p:nvPr>
        </p:nvSpPr>
        <p:spPr>
          <a:xfrm>
            <a:off x="311700" y="199200"/>
            <a:ext cx="8520600" cy="572700"/>
          </a:xfrm>
          <a:prstGeom prst="rect">
            <a:avLst/>
          </a:prstGeom>
        </p:spPr>
        <p:txBody>
          <a:bodyPr lIns="91425" tIns="91425" rIns="91425" bIns="91425" anchor="t" anchorCtr="0">
            <a:noAutofit/>
          </a:bodyPr>
          <a:lstStyle/>
          <a:p>
            <a:pPr lvl="0">
              <a:spcBef>
                <a:spcPts val="0"/>
              </a:spcBef>
              <a:buNone/>
            </a:pPr>
            <a:r>
              <a:rPr lang="en"/>
              <a:t>History</a:t>
            </a:r>
          </a:p>
        </p:txBody>
      </p:sp>
      <p:sp>
        <p:nvSpPr>
          <p:cNvPr id="963" name="Shape 963"/>
          <p:cNvSpPr txBox="1">
            <a:spLocks noGrp="1"/>
          </p:cNvSpPr>
          <p:nvPr>
            <p:ph type="body" idx="1"/>
          </p:nvPr>
        </p:nvSpPr>
        <p:spPr>
          <a:xfrm>
            <a:off x="311700" y="649000"/>
            <a:ext cx="8520600" cy="3416400"/>
          </a:xfrm>
          <a:prstGeom prst="rect">
            <a:avLst/>
          </a:prstGeom>
        </p:spPr>
        <p:txBody>
          <a:bodyPr lIns="91425" tIns="91425" rIns="91425" bIns="91425" anchor="t" anchorCtr="0">
            <a:noAutofit/>
          </a:bodyPr>
          <a:lstStyle/>
          <a:p>
            <a:pPr marL="171450" lvl="0" indent="-171450">
              <a:spcBef>
                <a:spcPts val="0"/>
              </a:spcBef>
              <a:buFont typeface="Arial" panose="020B0604020202020204" pitchFamily="34" charset="0"/>
              <a:buChar char="•"/>
            </a:pPr>
            <a:r>
              <a:rPr lang="en" sz="1200" dirty="0"/>
              <a:t>1950: Cheung Kong Industries was founded by Li Ka-Shing as a plastic manufacturer</a:t>
            </a:r>
          </a:p>
          <a:p>
            <a:pPr marL="171450" lvl="0" indent="-171450">
              <a:spcBef>
                <a:spcPts val="0"/>
              </a:spcBef>
              <a:buFont typeface="Arial" panose="020B0604020202020204" pitchFamily="34" charset="0"/>
              <a:buChar char="•"/>
            </a:pPr>
            <a:r>
              <a:rPr lang="en" sz="1200" dirty="0"/>
              <a:t>1971: Evolved into a property investment company. "Cheung Kong (Holdings) Limited"</a:t>
            </a:r>
          </a:p>
          <a:p>
            <a:pPr marL="171450" lvl="0" indent="-171450">
              <a:spcBef>
                <a:spcPts val="0"/>
              </a:spcBef>
              <a:buFont typeface="Arial" panose="020B0604020202020204" pitchFamily="34" charset="0"/>
              <a:buChar char="•"/>
            </a:pPr>
            <a:r>
              <a:rPr lang="en" sz="1200" dirty="0"/>
              <a:t>1972: Listed on the Hong Kong Stock Exchange</a:t>
            </a:r>
          </a:p>
          <a:p>
            <a:pPr marL="171450" lvl="0" indent="-171450">
              <a:spcBef>
                <a:spcPts val="0"/>
              </a:spcBef>
              <a:buFont typeface="Arial" panose="020B0604020202020204" pitchFamily="34" charset="0"/>
              <a:buChar char="•"/>
            </a:pPr>
            <a:r>
              <a:rPr lang="en" sz="1200" dirty="0"/>
              <a:t>1979: Acquired Hutchison Whampoa Limited</a:t>
            </a:r>
          </a:p>
          <a:p>
            <a:pPr marL="171450" lvl="0" indent="-171450">
              <a:spcBef>
                <a:spcPts val="0"/>
              </a:spcBef>
              <a:buFont typeface="Arial" panose="020B0604020202020204" pitchFamily="34" charset="0"/>
              <a:buChar char="•"/>
            </a:pPr>
            <a:r>
              <a:rPr lang="en" sz="1200" dirty="0"/>
              <a:t>1981: Started oversea investment</a:t>
            </a:r>
          </a:p>
          <a:p>
            <a:pPr marL="171450" lvl="0" indent="-171450">
              <a:spcBef>
                <a:spcPts val="0"/>
              </a:spcBef>
              <a:buFont typeface="Arial" panose="020B0604020202020204" pitchFamily="34" charset="0"/>
              <a:buChar char="•"/>
            </a:pPr>
            <a:r>
              <a:rPr lang="en" sz="1200" dirty="0"/>
              <a:t>1985: Acquired Hong Kong Electric Holdings</a:t>
            </a:r>
          </a:p>
          <a:p>
            <a:pPr marL="171450" lvl="0" indent="-171450">
              <a:spcBef>
                <a:spcPts val="0"/>
              </a:spcBef>
              <a:buFont typeface="Arial" panose="020B0604020202020204" pitchFamily="34" charset="0"/>
              <a:buChar char="•"/>
            </a:pPr>
            <a:r>
              <a:rPr lang="en" sz="1200" dirty="0"/>
              <a:t>1996:Cheung Kong Infrastructure Holding limited organized</a:t>
            </a:r>
          </a:p>
          <a:p>
            <a:pPr marL="171450" lvl="0" indent="-171450">
              <a:spcBef>
                <a:spcPts val="0"/>
              </a:spcBef>
              <a:buFont typeface="Arial" panose="020B0604020202020204" pitchFamily="34" charset="0"/>
              <a:buChar char="•"/>
            </a:pPr>
            <a:r>
              <a:rPr lang="en" sz="1200" dirty="0"/>
              <a:t>1997: Cheung Kong restructured its business</a:t>
            </a:r>
          </a:p>
          <a:p>
            <a:pPr marL="171450" lvl="0" indent="-171450">
              <a:spcBef>
                <a:spcPts val="0"/>
              </a:spcBef>
              <a:buFont typeface="Arial" panose="020B0604020202020204" pitchFamily="34" charset="0"/>
              <a:buChar char="•"/>
            </a:pPr>
            <a:r>
              <a:rPr lang="en" sz="1200" dirty="0"/>
              <a:t>2003: Listing of Fortune REIT on Singapore Stock Exchange</a:t>
            </a:r>
          </a:p>
          <a:p>
            <a:pPr marL="171450" lvl="0" indent="-171450">
              <a:spcBef>
                <a:spcPts val="0"/>
              </a:spcBef>
              <a:buFont typeface="Arial" panose="020B0604020202020204" pitchFamily="34" charset="0"/>
              <a:buChar char="•"/>
            </a:pPr>
            <a:r>
              <a:rPr lang="en" sz="1200" dirty="0"/>
              <a:t>2005: Listing of Prosperity REIT on the Main Board of the Stock Exchange</a:t>
            </a:r>
          </a:p>
          <a:p>
            <a:pPr marL="171450" lvl="0" indent="-171450">
              <a:spcBef>
                <a:spcPts val="0"/>
              </a:spcBef>
              <a:buFont typeface="Arial" panose="020B0604020202020204" pitchFamily="34" charset="0"/>
              <a:buChar char="•"/>
            </a:pPr>
            <a:r>
              <a:rPr lang="en" sz="1200" dirty="0"/>
              <a:t>2010: Listing of Fortune REIT on the Main Board of the Stock Exchange</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sp>
        <p:nvSpPr>
          <p:cNvPr id="968" name="Shape 9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Business Restructuring (2015)</a:t>
            </a:r>
          </a:p>
        </p:txBody>
      </p:sp>
      <p:sp>
        <p:nvSpPr>
          <p:cNvPr id="969" name="Shape 96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dirty="0"/>
              <a:t>March 18, 2015: Cheung Kong Holdings (0001.HK) merge Hutchison Whampoa under a new single holding company, CK Hutchison Holdings Limited</a:t>
            </a:r>
          </a:p>
          <a:p>
            <a:pPr marL="285750" lvl="0" indent="-285750" rtl="0">
              <a:spcBef>
                <a:spcPts val="0"/>
              </a:spcBef>
              <a:buFont typeface="Arial" panose="020B0604020202020204" pitchFamily="34" charset="0"/>
              <a:buChar char="•"/>
            </a:pPr>
            <a:endParaRPr dirty="0"/>
          </a:p>
          <a:p>
            <a:pPr marL="514350" lvl="0" indent="-285750" rtl="0">
              <a:spcBef>
                <a:spcPts val="0"/>
              </a:spcBef>
              <a:buFont typeface="Arial" panose="020B0604020202020204" pitchFamily="34" charset="0"/>
              <a:buChar char="•"/>
            </a:pPr>
            <a:r>
              <a:rPr lang="en" dirty="0"/>
              <a:t>Cheung Kong Property Holdings Limited (1113.HK) operates independently of CK Hutchison Holdings Limited</a:t>
            </a:r>
          </a:p>
          <a:p>
            <a:pPr lvl="0">
              <a:spcBef>
                <a:spcPts val="0"/>
              </a:spcBef>
              <a:buNone/>
            </a:pPr>
            <a:endParaRPr dirty="0"/>
          </a:p>
        </p:txBody>
      </p:sp>
      <p:pic>
        <p:nvPicPr>
          <p:cNvPr id="970" name="Shape 970" descr="CK Hutchison - Restructuring Logo.JPG"/>
          <p:cNvPicPr preferRelativeResize="0"/>
          <p:nvPr/>
        </p:nvPicPr>
        <p:blipFill>
          <a:blip r:embed="rId3">
            <a:alphaModFix/>
          </a:blip>
          <a:stretch>
            <a:fillRect/>
          </a:stretch>
        </p:blipFill>
        <p:spPr>
          <a:xfrm>
            <a:off x="781925" y="3991776"/>
            <a:ext cx="7147149" cy="1026924"/>
          </a:xfrm>
          <a:prstGeom prst="rect">
            <a:avLst/>
          </a:prstGeom>
          <a:noFill/>
          <a:ln>
            <a:noFill/>
          </a:ln>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Shape 9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Group Structure Before and After Restructuring</a:t>
            </a:r>
          </a:p>
        </p:txBody>
      </p:sp>
      <p:pic>
        <p:nvPicPr>
          <p:cNvPr id="976" name="Shape 976" descr="Cheung Kong Property - Change in Structure.png"/>
          <p:cNvPicPr preferRelativeResize="0"/>
          <p:nvPr/>
        </p:nvPicPr>
        <p:blipFill>
          <a:blip r:embed="rId3">
            <a:alphaModFix/>
          </a:blip>
          <a:stretch>
            <a:fillRect/>
          </a:stretch>
        </p:blipFill>
        <p:spPr>
          <a:xfrm>
            <a:off x="1526299" y="1017724"/>
            <a:ext cx="6091404" cy="4125774"/>
          </a:xfrm>
          <a:prstGeom prst="rect">
            <a:avLst/>
          </a:prstGeom>
          <a:noFill/>
          <a:ln>
            <a:noFill/>
          </a:ln>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Shape 981"/>
          <p:cNvSpPr txBox="1">
            <a:spLocks noGrp="1"/>
          </p:cNvSpPr>
          <p:nvPr>
            <p:ph type="title"/>
          </p:nvPr>
        </p:nvSpPr>
        <p:spPr>
          <a:xfrm>
            <a:off x="311700" y="151925"/>
            <a:ext cx="8520600" cy="572700"/>
          </a:xfrm>
          <a:prstGeom prst="rect">
            <a:avLst/>
          </a:prstGeom>
        </p:spPr>
        <p:txBody>
          <a:bodyPr lIns="91425" tIns="91425" rIns="91425" bIns="91425" anchor="t" anchorCtr="0">
            <a:noAutofit/>
          </a:bodyPr>
          <a:lstStyle/>
          <a:p>
            <a:pPr lvl="0">
              <a:spcBef>
                <a:spcPts val="0"/>
              </a:spcBef>
              <a:buNone/>
            </a:pPr>
            <a:r>
              <a:rPr lang="en"/>
              <a:t>CK Hutchison Holding Limited - Global Footprint</a:t>
            </a:r>
          </a:p>
        </p:txBody>
      </p:sp>
      <p:pic>
        <p:nvPicPr>
          <p:cNvPr id="982" name="Shape 982" descr="CK Hutchison - Global Footprint.JPG"/>
          <p:cNvPicPr preferRelativeResize="0"/>
          <p:nvPr/>
        </p:nvPicPr>
        <p:blipFill>
          <a:blip r:embed="rId3">
            <a:alphaModFix/>
          </a:blip>
          <a:stretch>
            <a:fillRect/>
          </a:stretch>
        </p:blipFill>
        <p:spPr>
          <a:xfrm>
            <a:off x="1473687" y="724624"/>
            <a:ext cx="6196632" cy="4362149"/>
          </a:xfrm>
          <a:prstGeom prst="rect">
            <a:avLst/>
          </a:prstGeom>
          <a:noFill/>
          <a:ln>
            <a:noFill/>
          </a:ln>
        </p:spPr>
      </p:pic>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Shape 9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Group Structure - CK Hutchison</a:t>
            </a:r>
          </a:p>
        </p:txBody>
      </p:sp>
      <p:pic>
        <p:nvPicPr>
          <p:cNvPr id="988" name="Shape 988" descr="CK Hutchison - Group Listed Companies 1.JPG"/>
          <p:cNvPicPr preferRelativeResize="0"/>
          <p:nvPr/>
        </p:nvPicPr>
        <p:blipFill>
          <a:blip r:embed="rId3">
            <a:alphaModFix/>
          </a:blip>
          <a:stretch>
            <a:fillRect/>
          </a:stretch>
        </p:blipFill>
        <p:spPr>
          <a:xfrm>
            <a:off x="486274" y="1017725"/>
            <a:ext cx="5104218" cy="4125774"/>
          </a:xfrm>
          <a:prstGeom prst="rect">
            <a:avLst/>
          </a:prstGeom>
          <a:noFill/>
          <a:ln>
            <a:noFill/>
          </a:ln>
        </p:spPr>
      </p:pic>
      <p:pic>
        <p:nvPicPr>
          <p:cNvPr id="989" name="Shape 989" descr="CK Hutchison - Group Listed Companies 2.JPG"/>
          <p:cNvPicPr preferRelativeResize="0"/>
          <p:nvPr/>
        </p:nvPicPr>
        <p:blipFill>
          <a:blip r:embed="rId4">
            <a:alphaModFix/>
          </a:blip>
          <a:stretch>
            <a:fillRect/>
          </a:stretch>
        </p:blipFill>
        <p:spPr>
          <a:xfrm>
            <a:off x="6322924" y="2646950"/>
            <a:ext cx="1813799" cy="2496550"/>
          </a:xfrm>
          <a:prstGeom prst="rect">
            <a:avLst/>
          </a:prstGeom>
          <a:noFill/>
          <a:ln>
            <a:noFill/>
          </a:ln>
        </p:spPr>
      </p:pic>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Shape 9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Cheung Kong Property Holdings Limited Overview</a:t>
            </a:r>
          </a:p>
          <a:p>
            <a:pPr lvl="0">
              <a:spcBef>
                <a:spcPts val="0"/>
              </a:spcBef>
              <a:buNone/>
            </a:pPr>
            <a:endParaRPr/>
          </a:p>
        </p:txBody>
      </p:sp>
      <p:sp>
        <p:nvSpPr>
          <p:cNvPr id="995" name="Shape 99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dirty="0"/>
              <a:t>Property developer registered in the Cayman Islands, with its headquarters and principal place of business in Hong Kong.</a:t>
            </a:r>
          </a:p>
          <a:p>
            <a:pPr marL="514350" lvl="0" indent="-285750" rtl="0">
              <a:spcBef>
                <a:spcPts val="0"/>
              </a:spcBef>
              <a:buFont typeface="Arial" panose="020B0604020202020204" pitchFamily="34" charset="0"/>
              <a:buChar char="•"/>
            </a:pPr>
            <a:r>
              <a:rPr lang="en" dirty="0"/>
              <a:t>Properties located in Hong Kong, Mainland China, Singapore, and the United Kingdom</a:t>
            </a:r>
          </a:p>
          <a:p>
            <a:pPr marL="514350" lvl="0" indent="-285750" rtl="0">
              <a:spcBef>
                <a:spcPts val="0"/>
              </a:spcBef>
              <a:buFont typeface="Arial" panose="020B0604020202020204" pitchFamily="34" charset="0"/>
              <a:buChar char="•"/>
            </a:pPr>
            <a:r>
              <a:rPr lang="en" dirty="0"/>
              <a:t>Focus on residential, commercial and industrial property development and investment; hotel and serviced suite operation; and property and project management.</a:t>
            </a:r>
          </a:p>
          <a:p>
            <a:pPr lvl="0">
              <a:spcBef>
                <a:spcPts val="0"/>
              </a:spcBef>
              <a:buNone/>
            </a:pPr>
            <a:endParaRP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Shape 2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Rental Indices for Hong Kong Property Market</a:t>
            </a:r>
          </a:p>
        </p:txBody>
      </p:sp>
      <p:pic>
        <p:nvPicPr>
          <p:cNvPr id="221" name="Shape 221"/>
          <p:cNvPicPr preferRelativeResize="0"/>
          <p:nvPr/>
        </p:nvPicPr>
        <p:blipFill>
          <a:blip r:embed="rId3">
            <a:alphaModFix/>
          </a:blip>
          <a:stretch>
            <a:fillRect/>
          </a:stretch>
        </p:blipFill>
        <p:spPr>
          <a:xfrm>
            <a:off x="1447375" y="1017725"/>
            <a:ext cx="6138151" cy="4044050"/>
          </a:xfrm>
          <a:prstGeom prst="rect">
            <a:avLst/>
          </a:prstGeom>
          <a:noFill/>
          <a:ln>
            <a:noFill/>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Shape 10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Group Structure</a:t>
            </a:r>
          </a:p>
        </p:txBody>
      </p:sp>
      <p:pic>
        <p:nvPicPr>
          <p:cNvPr id="1001" name="Shape 1001" descr="Cheung Kong Property - Group Structure.JPG"/>
          <p:cNvPicPr preferRelativeResize="0"/>
          <p:nvPr/>
        </p:nvPicPr>
        <p:blipFill rotWithShape="1">
          <a:blip r:embed="rId3">
            <a:alphaModFix/>
          </a:blip>
          <a:srcRect t="11606"/>
          <a:stretch/>
        </p:blipFill>
        <p:spPr>
          <a:xfrm>
            <a:off x="2060825" y="1017725"/>
            <a:ext cx="5022350" cy="4033074"/>
          </a:xfrm>
          <a:prstGeom prst="rect">
            <a:avLst/>
          </a:prstGeom>
          <a:noFill/>
          <a:ln>
            <a:noFill/>
          </a:ln>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Shape 10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Completed Development in Hong Kong</a:t>
            </a:r>
          </a:p>
        </p:txBody>
      </p:sp>
      <p:sp>
        <p:nvSpPr>
          <p:cNvPr id="1007" name="Shape 1007"/>
          <p:cNvSpPr txBox="1">
            <a:spLocks noGrp="1"/>
          </p:cNvSpPr>
          <p:nvPr>
            <p:ph type="body" idx="1"/>
          </p:nvPr>
        </p:nvSpPr>
        <p:spPr>
          <a:xfrm>
            <a:off x="311700" y="1306325"/>
            <a:ext cx="2315100" cy="3584400"/>
          </a:xfrm>
          <a:prstGeom prst="rect">
            <a:avLst/>
          </a:prstGeom>
        </p:spPr>
        <p:txBody>
          <a:bodyPr lIns="91425" tIns="91425" rIns="91425" bIns="91425" anchor="t" anchorCtr="0">
            <a:noAutofit/>
          </a:bodyPr>
          <a:lstStyle/>
          <a:p>
            <a:pPr lvl="0">
              <a:lnSpc>
                <a:spcPct val="100000"/>
              </a:lnSpc>
              <a:spcBef>
                <a:spcPts val="0"/>
              </a:spcBef>
              <a:spcAft>
                <a:spcPts val="0"/>
              </a:spcAft>
              <a:buNone/>
            </a:pPr>
            <a:r>
              <a:rPr lang="en" sz="1200"/>
              <a:t>Banyan Garden</a:t>
            </a:r>
          </a:p>
          <a:p>
            <a:pPr lvl="0">
              <a:lnSpc>
                <a:spcPct val="100000"/>
              </a:lnSpc>
              <a:spcBef>
                <a:spcPts val="0"/>
              </a:spcBef>
              <a:spcAft>
                <a:spcPts val="0"/>
              </a:spcAft>
              <a:buClr>
                <a:schemeClr val="dk1"/>
              </a:buClr>
              <a:buSzPct val="91666"/>
              <a:buFont typeface="Arial"/>
              <a:buNone/>
            </a:pPr>
            <a:r>
              <a:rPr lang="en" sz="1200"/>
              <a:t>Bayshore Towers</a:t>
            </a:r>
          </a:p>
          <a:p>
            <a:pPr lvl="0">
              <a:lnSpc>
                <a:spcPct val="100000"/>
              </a:lnSpc>
              <a:spcBef>
                <a:spcPts val="0"/>
              </a:spcBef>
              <a:spcAft>
                <a:spcPts val="0"/>
              </a:spcAft>
              <a:buNone/>
            </a:pPr>
            <a:r>
              <a:rPr lang="en" sz="1200"/>
              <a:t>Bella Vista</a:t>
            </a:r>
          </a:p>
          <a:p>
            <a:pPr lvl="0">
              <a:lnSpc>
                <a:spcPct val="100000"/>
              </a:lnSpc>
              <a:spcBef>
                <a:spcPts val="0"/>
              </a:spcBef>
              <a:spcAft>
                <a:spcPts val="0"/>
              </a:spcAft>
              <a:buNone/>
            </a:pPr>
            <a:r>
              <a:rPr lang="en" sz="1200"/>
              <a:t>Belvedere Garden </a:t>
            </a:r>
          </a:p>
          <a:p>
            <a:pPr lvl="0">
              <a:lnSpc>
                <a:spcPct val="100000"/>
              </a:lnSpc>
              <a:spcBef>
                <a:spcPts val="0"/>
              </a:spcBef>
              <a:spcAft>
                <a:spcPts val="0"/>
              </a:spcAft>
              <a:buNone/>
            </a:pPr>
            <a:r>
              <a:rPr lang="en" sz="1200"/>
              <a:t>Braemar Hill Mansions</a:t>
            </a:r>
          </a:p>
          <a:p>
            <a:pPr lvl="0">
              <a:lnSpc>
                <a:spcPct val="100000"/>
              </a:lnSpc>
              <a:spcBef>
                <a:spcPts val="0"/>
              </a:spcBef>
              <a:spcAft>
                <a:spcPts val="0"/>
              </a:spcAft>
              <a:buNone/>
            </a:pPr>
            <a:r>
              <a:rPr lang="en" sz="1200"/>
              <a:t>CASA 880 </a:t>
            </a:r>
          </a:p>
          <a:p>
            <a:pPr lvl="0">
              <a:lnSpc>
                <a:spcPct val="100000"/>
              </a:lnSpc>
              <a:spcBef>
                <a:spcPts val="0"/>
              </a:spcBef>
              <a:spcAft>
                <a:spcPts val="0"/>
              </a:spcAft>
              <a:buNone/>
            </a:pPr>
            <a:r>
              <a:rPr lang="en" sz="1200"/>
              <a:t>CASA 880</a:t>
            </a:r>
          </a:p>
          <a:p>
            <a:pPr lvl="0" rtl="0">
              <a:lnSpc>
                <a:spcPct val="100000"/>
              </a:lnSpc>
              <a:spcBef>
                <a:spcPts val="0"/>
              </a:spcBef>
              <a:spcAft>
                <a:spcPts val="0"/>
              </a:spcAft>
              <a:buNone/>
            </a:pPr>
            <a:r>
              <a:rPr lang="en" sz="1200"/>
              <a:t>Caribbean Coast Phase 1 </a:t>
            </a:r>
          </a:p>
          <a:p>
            <a:pPr lvl="0" rtl="0">
              <a:lnSpc>
                <a:spcPct val="100000"/>
              </a:lnSpc>
              <a:spcBef>
                <a:spcPts val="0"/>
              </a:spcBef>
              <a:spcAft>
                <a:spcPts val="0"/>
              </a:spcAft>
              <a:buNone/>
            </a:pPr>
            <a:r>
              <a:rPr lang="en" sz="1200"/>
              <a:t>Caribbean Coast Phase 2 </a:t>
            </a:r>
          </a:p>
          <a:p>
            <a:pPr lvl="0" rtl="0">
              <a:lnSpc>
                <a:spcPct val="100000"/>
              </a:lnSpc>
              <a:spcBef>
                <a:spcPts val="0"/>
              </a:spcBef>
              <a:spcAft>
                <a:spcPts val="0"/>
              </a:spcAft>
              <a:buNone/>
            </a:pPr>
            <a:r>
              <a:rPr lang="en" sz="1200"/>
              <a:t>Caribbean Coast Phase 3</a:t>
            </a:r>
          </a:p>
          <a:p>
            <a:pPr lvl="0" rtl="0">
              <a:lnSpc>
                <a:spcPct val="100000"/>
              </a:lnSpc>
              <a:spcBef>
                <a:spcPts val="0"/>
              </a:spcBef>
              <a:spcAft>
                <a:spcPts val="0"/>
              </a:spcAft>
              <a:buNone/>
            </a:pPr>
            <a:r>
              <a:rPr lang="en" sz="1200"/>
              <a:t>Caribbean Coast Phase 4</a:t>
            </a:r>
          </a:p>
          <a:p>
            <a:pPr lvl="0" rtl="0">
              <a:lnSpc>
                <a:spcPct val="100000"/>
              </a:lnSpc>
              <a:spcBef>
                <a:spcPts val="0"/>
              </a:spcBef>
              <a:spcAft>
                <a:spcPts val="0"/>
              </a:spcAft>
              <a:buNone/>
            </a:pPr>
            <a:r>
              <a:rPr lang="en" sz="1200"/>
              <a:t>Celestial Heights (Phase 1)</a:t>
            </a:r>
          </a:p>
          <a:p>
            <a:pPr lvl="0" rtl="0">
              <a:lnSpc>
                <a:spcPct val="100000"/>
              </a:lnSpc>
              <a:spcBef>
                <a:spcPts val="0"/>
              </a:spcBef>
              <a:spcAft>
                <a:spcPts val="0"/>
              </a:spcAft>
              <a:buNone/>
            </a:pPr>
            <a:r>
              <a:rPr lang="en" sz="1200"/>
              <a:t>Central Park Towers</a:t>
            </a:r>
          </a:p>
          <a:p>
            <a:pPr lvl="0" rtl="0">
              <a:lnSpc>
                <a:spcPct val="100000"/>
              </a:lnSpc>
              <a:spcBef>
                <a:spcPts val="0"/>
              </a:spcBef>
              <a:spcAft>
                <a:spcPts val="0"/>
              </a:spcAft>
              <a:buNone/>
            </a:pPr>
            <a:r>
              <a:rPr lang="en" sz="1200"/>
              <a:t>City Garden</a:t>
            </a:r>
          </a:p>
          <a:p>
            <a:pPr lvl="0">
              <a:lnSpc>
                <a:spcPct val="100000"/>
              </a:lnSpc>
              <a:spcBef>
                <a:spcPts val="0"/>
              </a:spcBef>
              <a:spcAft>
                <a:spcPts val="0"/>
              </a:spcAft>
              <a:buNone/>
            </a:pPr>
            <a:r>
              <a:rPr lang="en" sz="1200"/>
              <a:t>City One Shatin </a:t>
            </a:r>
          </a:p>
          <a:p>
            <a:pPr lvl="0" rtl="0">
              <a:lnSpc>
                <a:spcPct val="100000"/>
              </a:lnSpc>
              <a:spcBef>
                <a:spcPts val="0"/>
              </a:spcBef>
              <a:spcAft>
                <a:spcPts val="0"/>
              </a:spcAft>
              <a:buNone/>
            </a:pPr>
            <a:r>
              <a:rPr lang="en" sz="1200"/>
              <a:t>DeerHill Bay </a:t>
            </a:r>
          </a:p>
          <a:p>
            <a:pPr lvl="0" rtl="0">
              <a:lnSpc>
                <a:spcPct val="100000"/>
              </a:lnSpc>
              <a:spcBef>
                <a:spcPts val="0"/>
              </a:spcBef>
              <a:spcAft>
                <a:spcPts val="0"/>
              </a:spcAft>
              <a:buNone/>
            </a:pPr>
            <a:r>
              <a:rPr lang="en" sz="1200"/>
              <a:t>Elite Villas </a:t>
            </a:r>
          </a:p>
          <a:p>
            <a:pPr lvl="0" rtl="0">
              <a:lnSpc>
                <a:spcPct val="100000"/>
              </a:lnSpc>
              <a:spcBef>
                <a:spcPts val="0"/>
              </a:spcBef>
              <a:spcAft>
                <a:spcPts val="0"/>
              </a:spcAft>
              <a:buNone/>
            </a:pPr>
            <a:r>
              <a:rPr lang="en" sz="1200"/>
              <a:t>Elizabeth House</a:t>
            </a:r>
          </a:p>
          <a:p>
            <a:pPr lvl="0">
              <a:lnSpc>
                <a:spcPct val="100000"/>
              </a:lnSpc>
              <a:spcBef>
                <a:spcPts val="0"/>
              </a:spcBef>
              <a:spcAft>
                <a:spcPts val="0"/>
              </a:spcAft>
              <a:buNone/>
            </a:pPr>
            <a:r>
              <a:rPr lang="en" sz="1200"/>
              <a:t>Estoril Court</a:t>
            </a:r>
          </a:p>
        </p:txBody>
      </p:sp>
      <p:sp>
        <p:nvSpPr>
          <p:cNvPr id="1008" name="Shape 1008"/>
          <p:cNvSpPr txBox="1"/>
          <p:nvPr/>
        </p:nvSpPr>
        <p:spPr>
          <a:xfrm>
            <a:off x="2505800" y="1306325"/>
            <a:ext cx="2418000" cy="3417900"/>
          </a:xfrm>
          <a:prstGeom prst="rect">
            <a:avLst/>
          </a:prstGeom>
          <a:noFill/>
          <a:ln>
            <a:noFill/>
          </a:ln>
        </p:spPr>
        <p:txBody>
          <a:bodyPr lIns="91425" tIns="91425" rIns="91425" bIns="91425" anchor="t" anchorCtr="0">
            <a:noAutofit/>
          </a:bodyPr>
          <a:lstStyle/>
          <a:p>
            <a:pPr lvl="0">
              <a:spcBef>
                <a:spcPts val="0"/>
              </a:spcBef>
              <a:buNone/>
            </a:pPr>
            <a:r>
              <a:rPr lang="en" sz="1200"/>
              <a:t>Harbourfront Landmark</a:t>
            </a:r>
          </a:p>
          <a:p>
            <a:pPr lvl="0">
              <a:spcBef>
                <a:spcPts val="0"/>
              </a:spcBef>
              <a:buNone/>
            </a:pPr>
            <a:r>
              <a:rPr lang="en" sz="1200"/>
              <a:t>Jubilee Garden</a:t>
            </a:r>
          </a:p>
          <a:p>
            <a:pPr lvl="0">
              <a:spcBef>
                <a:spcPts val="0"/>
              </a:spcBef>
              <a:buNone/>
            </a:pPr>
            <a:r>
              <a:rPr lang="en" sz="1200"/>
              <a:t>Kingswood Villas</a:t>
            </a:r>
          </a:p>
          <a:p>
            <a:pPr lvl="0">
              <a:spcBef>
                <a:spcPts val="0"/>
              </a:spcBef>
              <a:buNone/>
            </a:pPr>
            <a:r>
              <a:rPr lang="en" sz="1200"/>
              <a:t>Laguna City</a:t>
            </a:r>
          </a:p>
          <a:p>
            <a:pPr lvl="0">
              <a:spcBef>
                <a:spcPts val="0"/>
              </a:spcBef>
              <a:buNone/>
            </a:pPr>
            <a:r>
              <a:rPr lang="en" sz="1200"/>
              <a:t>Laguna Verde Phase 4</a:t>
            </a:r>
          </a:p>
          <a:p>
            <a:pPr lvl="0">
              <a:spcBef>
                <a:spcPts val="0"/>
              </a:spcBef>
              <a:buNone/>
            </a:pPr>
            <a:r>
              <a:rPr lang="en" sz="1200"/>
              <a:t>Laguna Verde Phase 5</a:t>
            </a:r>
          </a:p>
          <a:p>
            <a:pPr lvl="0">
              <a:spcBef>
                <a:spcPts val="0"/>
              </a:spcBef>
              <a:buNone/>
            </a:pPr>
            <a:r>
              <a:rPr lang="en" sz="1200"/>
              <a:t>Le Point </a:t>
            </a:r>
          </a:p>
          <a:p>
            <a:pPr lvl="0">
              <a:spcBef>
                <a:spcPts val="0"/>
              </a:spcBef>
              <a:buNone/>
            </a:pPr>
            <a:r>
              <a:rPr lang="en" sz="1200"/>
              <a:t>Lido Garden </a:t>
            </a:r>
          </a:p>
          <a:p>
            <a:pPr lvl="0">
              <a:spcBef>
                <a:spcPts val="0"/>
              </a:spcBef>
              <a:buNone/>
            </a:pPr>
            <a:r>
              <a:rPr lang="en" sz="1200"/>
              <a:t>Manderly Garden</a:t>
            </a:r>
          </a:p>
          <a:p>
            <a:pPr lvl="0">
              <a:spcBef>
                <a:spcPts val="0"/>
              </a:spcBef>
              <a:buNone/>
            </a:pPr>
            <a:r>
              <a:rPr lang="en" sz="1200"/>
              <a:t>Metro Town</a:t>
            </a:r>
          </a:p>
          <a:p>
            <a:pPr lvl="0">
              <a:spcBef>
                <a:spcPts val="0"/>
              </a:spcBef>
              <a:buNone/>
            </a:pPr>
            <a:r>
              <a:rPr lang="en" sz="1200"/>
              <a:t>Monte Vista</a:t>
            </a:r>
          </a:p>
          <a:p>
            <a:pPr lvl="0">
              <a:spcBef>
                <a:spcPts val="0"/>
              </a:spcBef>
              <a:buNone/>
            </a:pPr>
            <a:r>
              <a:rPr lang="en" sz="1200"/>
              <a:t>No. 1 Star Street</a:t>
            </a:r>
          </a:p>
          <a:p>
            <a:pPr lvl="0">
              <a:spcBef>
                <a:spcPts val="0"/>
              </a:spcBef>
              <a:buNone/>
            </a:pPr>
            <a:r>
              <a:rPr lang="en" sz="1200"/>
              <a:t>Nob Hill </a:t>
            </a:r>
          </a:p>
          <a:p>
            <a:pPr lvl="0">
              <a:spcBef>
                <a:spcPts val="0"/>
              </a:spcBef>
              <a:buNone/>
            </a:pPr>
            <a:r>
              <a:rPr lang="en" sz="1200"/>
              <a:t>One Beacon Hill</a:t>
            </a:r>
          </a:p>
          <a:p>
            <a:pPr lvl="0">
              <a:spcBef>
                <a:spcPts val="0"/>
              </a:spcBef>
              <a:buNone/>
            </a:pPr>
            <a:r>
              <a:rPr lang="en" sz="1200"/>
              <a:t>Princeton Tower</a:t>
            </a:r>
          </a:p>
          <a:p>
            <a:pPr lvl="0">
              <a:spcBef>
                <a:spcPts val="0"/>
              </a:spcBef>
              <a:buNone/>
            </a:pPr>
            <a:r>
              <a:rPr lang="en" sz="1200"/>
              <a:t>Queen's Terrace</a:t>
            </a:r>
          </a:p>
          <a:p>
            <a:pPr lvl="0">
              <a:spcBef>
                <a:spcPts val="0"/>
              </a:spcBef>
              <a:buClr>
                <a:schemeClr val="dk1"/>
              </a:buClr>
              <a:buSzPct val="91666"/>
              <a:buFont typeface="Arial"/>
              <a:buNone/>
            </a:pPr>
            <a:r>
              <a:rPr lang="en" sz="1200"/>
              <a:t>Rhine Garden &amp; Rhine Terrace</a:t>
            </a:r>
          </a:p>
          <a:p>
            <a:pPr lvl="0">
              <a:spcBef>
                <a:spcPts val="0"/>
              </a:spcBef>
              <a:buNone/>
            </a:pPr>
            <a:r>
              <a:rPr lang="en" sz="1200"/>
              <a:t>Robinson Heights</a:t>
            </a:r>
          </a:p>
          <a:p>
            <a:pPr lvl="0">
              <a:spcBef>
                <a:spcPts val="0"/>
              </a:spcBef>
              <a:buClr>
                <a:schemeClr val="dk1"/>
              </a:buClr>
              <a:buSzPct val="91666"/>
              <a:buFont typeface="Arial"/>
              <a:buNone/>
            </a:pPr>
            <a:r>
              <a:rPr lang="en" sz="1200"/>
              <a:t>Sausalito</a:t>
            </a:r>
          </a:p>
          <a:p>
            <a:pPr lvl="0">
              <a:spcBef>
                <a:spcPts val="0"/>
              </a:spcBef>
              <a:buNone/>
            </a:pPr>
            <a:endParaRPr/>
          </a:p>
        </p:txBody>
      </p:sp>
      <p:sp>
        <p:nvSpPr>
          <p:cNvPr id="1009" name="Shape 1009"/>
          <p:cNvSpPr txBox="1"/>
          <p:nvPr/>
        </p:nvSpPr>
        <p:spPr>
          <a:xfrm>
            <a:off x="5088550" y="1241925"/>
            <a:ext cx="2315100" cy="3339300"/>
          </a:xfrm>
          <a:prstGeom prst="rect">
            <a:avLst/>
          </a:prstGeom>
          <a:noFill/>
          <a:ln>
            <a:noFill/>
          </a:ln>
        </p:spPr>
        <p:txBody>
          <a:bodyPr lIns="91425" tIns="91425" rIns="91425" bIns="91425" anchor="t" anchorCtr="0">
            <a:noAutofit/>
          </a:bodyPr>
          <a:lstStyle/>
          <a:p>
            <a:pPr lvl="0">
              <a:spcBef>
                <a:spcPts val="0"/>
              </a:spcBef>
              <a:buClr>
                <a:schemeClr val="dk1"/>
              </a:buClr>
              <a:buSzPct val="91666"/>
              <a:buFont typeface="Arial"/>
              <a:buNone/>
            </a:pPr>
            <a:r>
              <a:rPr lang="en" sz="1200"/>
              <a:t>Sceneway Garden</a:t>
            </a:r>
          </a:p>
          <a:p>
            <a:pPr lvl="0">
              <a:spcBef>
                <a:spcPts val="0"/>
              </a:spcBef>
              <a:buNone/>
            </a:pPr>
            <a:r>
              <a:rPr lang="en" sz="1200"/>
              <a:t>Seasons Monarch</a:t>
            </a:r>
          </a:p>
          <a:p>
            <a:pPr lvl="0">
              <a:spcBef>
                <a:spcPts val="0"/>
              </a:spcBef>
              <a:buNone/>
            </a:pPr>
            <a:r>
              <a:rPr lang="en" sz="1200"/>
              <a:t>Seasons Palace</a:t>
            </a:r>
          </a:p>
          <a:p>
            <a:pPr lvl="0">
              <a:spcBef>
                <a:spcPts val="0"/>
              </a:spcBef>
              <a:buNone/>
            </a:pPr>
            <a:r>
              <a:rPr lang="en" sz="1200"/>
              <a:t>Sheffield Villas </a:t>
            </a:r>
          </a:p>
          <a:p>
            <a:pPr lvl="0">
              <a:spcBef>
                <a:spcPts val="0"/>
              </a:spcBef>
              <a:buNone/>
            </a:pPr>
            <a:r>
              <a:rPr lang="en" sz="1200"/>
              <a:t>Sky Tower</a:t>
            </a:r>
          </a:p>
          <a:p>
            <a:pPr lvl="0">
              <a:spcBef>
                <a:spcPts val="0"/>
              </a:spcBef>
              <a:buNone/>
            </a:pPr>
            <a:r>
              <a:rPr lang="en" sz="1200"/>
              <a:t>St. Paul's Terrace</a:t>
            </a:r>
          </a:p>
          <a:p>
            <a:pPr lvl="0">
              <a:spcBef>
                <a:spcPts val="0"/>
              </a:spcBef>
              <a:buNone/>
            </a:pPr>
            <a:r>
              <a:rPr lang="en" sz="1200"/>
              <a:t>The Apex</a:t>
            </a:r>
          </a:p>
          <a:p>
            <a:pPr lvl="0">
              <a:spcBef>
                <a:spcPts val="0"/>
              </a:spcBef>
              <a:buNone/>
            </a:pPr>
            <a:r>
              <a:rPr lang="en" sz="1200"/>
              <a:t>The Cairnhill</a:t>
            </a:r>
          </a:p>
          <a:p>
            <a:pPr lvl="0">
              <a:spcBef>
                <a:spcPts val="0"/>
              </a:spcBef>
              <a:buNone/>
            </a:pPr>
            <a:r>
              <a:rPr lang="en" sz="1200"/>
              <a:t>The Capitol</a:t>
            </a:r>
          </a:p>
          <a:p>
            <a:pPr lvl="0">
              <a:spcBef>
                <a:spcPts val="0"/>
              </a:spcBef>
              <a:buNone/>
            </a:pPr>
            <a:r>
              <a:rPr lang="en" sz="1200"/>
              <a:t>The Grand Panorama</a:t>
            </a:r>
          </a:p>
          <a:p>
            <a:pPr lvl="0">
              <a:spcBef>
                <a:spcPts val="0"/>
              </a:spcBef>
              <a:buClr>
                <a:schemeClr val="dk1"/>
              </a:buClr>
              <a:buSzPct val="91666"/>
              <a:buFont typeface="Arial"/>
              <a:buNone/>
            </a:pPr>
            <a:r>
              <a:rPr lang="en" sz="1200"/>
              <a:t>The Legend at Jardine's</a:t>
            </a:r>
          </a:p>
          <a:p>
            <a:pPr lvl="0">
              <a:spcBef>
                <a:spcPts val="0"/>
              </a:spcBef>
              <a:buNone/>
            </a:pPr>
            <a:r>
              <a:rPr lang="en" sz="1200"/>
              <a:t>The Metropolis Residence</a:t>
            </a:r>
          </a:p>
          <a:p>
            <a:pPr lvl="0">
              <a:spcBef>
                <a:spcPts val="0"/>
              </a:spcBef>
              <a:buNone/>
            </a:pPr>
            <a:r>
              <a:rPr lang="en" sz="1200"/>
              <a:t>The Pacifica Phase 1</a:t>
            </a:r>
          </a:p>
          <a:p>
            <a:pPr lvl="0">
              <a:spcBef>
                <a:spcPts val="0"/>
              </a:spcBef>
              <a:buNone/>
            </a:pPr>
            <a:r>
              <a:rPr lang="en" sz="1200"/>
              <a:t>The Pacifica Phase 2</a:t>
            </a:r>
          </a:p>
          <a:p>
            <a:pPr lvl="0">
              <a:spcBef>
                <a:spcPts val="0"/>
              </a:spcBef>
              <a:buNone/>
            </a:pPr>
            <a:r>
              <a:rPr lang="en" sz="1200"/>
              <a:t>The Paramount </a:t>
            </a:r>
          </a:p>
          <a:p>
            <a:pPr lvl="0">
              <a:spcBef>
                <a:spcPts val="0"/>
              </a:spcBef>
              <a:buNone/>
            </a:pPr>
            <a:r>
              <a:rPr lang="en" sz="1200"/>
              <a:t>The Portofino</a:t>
            </a:r>
          </a:p>
          <a:p>
            <a:pPr lvl="0">
              <a:spcBef>
                <a:spcPts val="0"/>
              </a:spcBef>
              <a:buNone/>
            </a:pPr>
            <a:r>
              <a:rPr lang="en" sz="1200"/>
              <a:t>The Victoria Towers</a:t>
            </a:r>
          </a:p>
          <a:p>
            <a:pPr lvl="0">
              <a:spcBef>
                <a:spcPts val="0"/>
              </a:spcBef>
              <a:buNone/>
            </a:pPr>
            <a:r>
              <a:rPr lang="en" sz="1200"/>
              <a:t>Tierra Verde </a:t>
            </a:r>
          </a:p>
          <a:p>
            <a:pPr lvl="0">
              <a:spcBef>
                <a:spcPts val="0"/>
              </a:spcBef>
              <a:buClr>
                <a:schemeClr val="dk1"/>
              </a:buClr>
              <a:buSzPct val="91666"/>
              <a:buFont typeface="Arial"/>
              <a:buNone/>
            </a:pPr>
            <a:r>
              <a:rPr lang="en" sz="1200"/>
              <a:t>Tsing Yi Garden</a:t>
            </a:r>
          </a:p>
          <a:p>
            <a:pPr lvl="0">
              <a:spcBef>
                <a:spcPts val="0"/>
              </a:spcBef>
              <a:buNone/>
            </a:pPr>
            <a:endParaRPr sz="1200"/>
          </a:p>
        </p:txBody>
      </p:sp>
      <p:sp>
        <p:nvSpPr>
          <p:cNvPr id="1010" name="Shape 1010"/>
          <p:cNvSpPr txBox="1"/>
          <p:nvPr/>
        </p:nvSpPr>
        <p:spPr>
          <a:xfrm>
            <a:off x="7341575" y="1306325"/>
            <a:ext cx="1681500" cy="1033200"/>
          </a:xfrm>
          <a:prstGeom prst="rect">
            <a:avLst/>
          </a:prstGeom>
          <a:noFill/>
          <a:ln>
            <a:noFill/>
          </a:ln>
        </p:spPr>
        <p:txBody>
          <a:bodyPr lIns="91425" tIns="91425" rIns="91425" bIns="91425" anchor="t" anchorCtr="0">
            <a:noAutofit/>
          </a:bodyPr>
          <a:lstStyle/>
          <a:p>
            <a:pPr lvl="0">
              <a:spcBef>
                <a:spcPts val="0"/>
              </a:spcBef>
              <a:buNone/>
            </a:pPr>
            <a:r>
              <a:rPr lang="en" sz="1200"/>
              <a:t>University Court University Heights</a:t>
            </a:r>
          </a:p>
          <a:p>
            <a:pPr lvl="0">
              <a:spcBef>
                <a:spcPts val="0"/>
              </a:spcBef>
              <a:buNone/>
            </a:pPr>
            <a:r>
              <a:rPr lang="en" sz="1200"/>
              <a:t>Vianni Cove</a:t>
            </a:r>
          </a:p>
          <a:p>
            <a:pPr lvl="0">
              <a:spcBef>
                <a:spcPts val="0"/>
              </a:spcBef>
              <a:buNone/>
            </a:pPr>
            <a:r>
              <a:rPr lang="en" sz="1200"/>
              <a:t>Villa d'Arte </a:t>
            </a:r>
          </a:p>
          <a:p>
            <a:pPr lvl="0">
              <a:spcBef>
                <a:spcPts val="0"/>
              </a:spcBef>
              <a:buNone/>
            </a:pPr>
            <a:r>
              <a:rPr lang="en" sz="1200"/>
              <a:t>Vista Paradiso</a:t>
            </a:r>
          </a:p>
        </p:txBody>
      </p:sp>
      <p:sp>
        <p:nvSpPr>
          <p:cNvPr id="1011" name="Shape 1011"/>
          <p:cNvSpPr txBox="1"/>
          <p:nvPr/>
        </p:nvSpPr>
        <p:spPr>
          <a:xfrm>
            <a:off x="311700" y="953325"/>
            <a:ext cx="5860500" cy="498900"/>
          </a:xfrm>
          <a:prstGeom prst="rect">
            <a:avLst/>
          </a:prstGeom>
          <a:noFill/>
          <a:ln>
            <a:noFill/>
          </a:ln>
        </p:spPr>
        <p:txBody>
          <a:bodyPr lIns="91425" tIns="91425" rIns="91425" bIns="91425" anchor="t" anchorCtr="0">
            <a:noAutofit/>
          </a:bodyPr>
          <a:lstStyle/>
          <a:p>
            <a:pPr marL="457200" lvl="0" indent="-342900">
              <a:spcBef>
                <a:spcPts val="0"/>
              </a:spcBef>
              <a:buSzPct val="100000"/>
              <a:buChar char="●"/>
            </a:pPr>
            <a:r>
              <a:rPr lang="en" sz="1800" b="1"/>
              <a:t>Residential/ Comprehensive Development</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Shape 10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Completed Development in Hong Kong (Cont’)</a:t>
            </a:r>
          </a:p>
        </p:txBody>
      </p:sp>
      <p:sp>
        <p:nvSpPr>
          <p:cNvPr id="1017" name="Shape 1017"/>
          <p:cNvSpPr txBox="1">
            <a:spLocks noGrp="1"/>
          </p:cNvSpPr>
          <p:nvPr>
            <p:ph type="body" idx="1"/>
          </p:nvPr>
        </p:nvSpPr>
        <p:spPr>
          <a:xfrm>
            <a:off x="311700" y="1119525"/>
            <a:ext cx="2490900" cy="3416400"/>
          </a:xfrm>
          <a:prstGeom prst="rect">
            <a:avLst/>
          </a:prstGeom>
        </p:spPr>
        <p:txBody>
          <a:bodyPr lIns="91425" tIns="91425" rIns="91425" bIns="91425" anchor="t" anchorCtr="0">
            <a:noAutofit/>
          </a:bodyPr>
          <a:lstStyle/>
          <a:p>
            <a:pPr marL="457200" lvl="0" indent="-228600" rtl="0">
              <a:spcBef>
                <a:spcPts val="0"/>
              </a:spcBef>
            </a:pPr>
            <a:r>
              <a:rPr lang="en" b="1"/>
              <a:t>Hotels:</a:t>
            </a:r>
          </a:p>
          <a:p>
            <a:pPr lvl="0" rtl="0">
              <a:lnSpc>
                <a:spcPct val="100000"/>
              </a:lnSpc>
              <a:spcBef>
                <a:spcPts val="0"/>
              </a:spcBef>
              <a:spcAft>
                <a:spcPts val="0"/>
              </a:spcAft>
              <a:buNone/>
            </a:pPr>
            <a:endParaRPr sz="1400">
              <a:solidFill>
                <a:srgbClr val="000000"/>
              </a:solidFill>
            </a:endParaRPr>
          </a:p>
          <a:p>
            <a:pPr lvl="0" rtl="0">
              <a:lnSpc>
                <a:spcPct val="100000"/>
              </a:lnSpc>
              <a:spcBef>
                <a:spcPts val="0"/>
              </a:spcBef>
              <a:spcAft>
                <a:spcPts val="0"/>
              </a:spcAft>
              <a:buNone/>
            </a:pPr>
            <a:r>
              <a:rPr lang="en" sz="1400">
                <a:solidFill>
                  <a:srgbClr val="000000"/>
                </a:solidFill>
              </a:rPr>
              <a:t>Harbour Grand Hong Kong</a:t>
            </a:r>
          </a:p>
          <a:p>
            <a:pPr lvl="0" rtl="0">
              <a:lnSpc>
                <a:spcPct val="100000"/>
              </a:lnSpc>
              <a:spcBef>
                <a:spcPts val="0"/>
              </a:spcBef>
              <a:spcAft>
                <a:spcPts val="0"/>
              </a:spcAft>
              <a:buNone/>
            </a:pPr>
            <a:r>
              <a:rPr lang="en" sz="1400">
                <a:solidFill>
                  <a:srgbClr val="000000"/>
                </a:solidFill>
              </a:rPr>
              <a:t>Harbour Plaza 8 Degrees</a:t>
            </a:r>
          </a:p>
          <a:p>
            <a:pPr lvl="0" rtl="0">
              <a:lnSpc>
                <a:spcPct val="100000"/>
              </a:lnSpc>
              <a:spcBef>
                <a:spcPts val="0"/>
              </a:spcBef>
              <a:spcAft>
                <a:spcPts val="0"/>
              </a:spcAft>
              <a:buNone/>
            </a:pPr>
            <a:r>
              <a:rPr lang="en" sz="1400">
                <a:solidFill>
                  <a:srgbClr val="000000"/>
                </a:solidFill>
              </a:rPr>
              <a:t>Harbour Plaza Metropolis</a:t>
            </a:r>
          </a:p>
          <a:p>
            <a:pPr lvl="0" rtl="0">
              <a:lnSpc>
                <a:spcPct val="100000"/>
              </a:lnSpc>
              <a:spcBef>
                <a:spcPts val="0"/>
              </a:spcBef>
              <a:spcAft>
                <a:spcPts val="0"/>
              </a:spcAft>
              <a:buNone/>
            </a:pPr>
            <a:r>
              <a:rPr lang="en" sz="1400">
                <a:solidFill>
                  <a:srgbClr val="000000"/>
                </a:solidFill>
              </a:rPr>
              <a:t>Harbour Plaza North Point</a:t>
            </a:r>
          </a:p>
          <a:p>
            <a:pPr lvl="0" rtl="0">
              <a:lnSpc>
                <a:spcPct val="100000"/>
              </a:lnSpc>
              <a:spcBef>
                <a:spcPts val="0"/>
              </a:spcBef>
              <a:spcAft>
                <a:spcPts val="0"/>
              </a:spcAft>
              <a:buNone/>
            </a:pPr>
            <a:r>
              <a:rPr lang="en" sz="1400">
                <a:solidFill>
                  <a:srgbClr val="000000"/>
                </a:solidFill>
              </a:rPr>
              <a:t>Harbour Plaza Resort City</a:t>
            </a:r>
          </a:p>
          <a:p>
            <a:pPr lvl="0" rtl="0">
              <a:lnSpc>
                <a:spcPct val="100000"/>
              </a:lnSpc>
              <a:spcBef>
                <a:spcPts val="0"/>
              </a:spcBef>
              <a:spcAft>
                <a:spcPts val="0"/>
              </a:spcAft>
              <a:buNone/>
            </a:pPr>
            <a:r>
              <a:rPr lang="en" sz="1400">
                <a:solidFill>
                  <a:srgbClr val="000000"/>
                </a:solidFill>
              </a:rPr>
              <a:t>Harbourfront Horizon</a:t>
            </a:r>
          </a:p>
          <a:p>
            <a:pPr lvl="0" rtl="0">
              <a:lnSpc>
                <a:spcPct val="100000"/>
              </a:lnSpc>
              <a:spcBef>
                <a:spcPts val="0"/>
              </a:spcBef>
              <a:spcAft>
                <a:spcPts val="0"/>
              </a:spcAft>
              <a:buNone/>
            </a:pPr>
            <a:r>
              <a:rPr lang="en" sz="1400">
                <a:solidFill>
                  <a:srgbClr val="000000"/>
                </a:solidFill>
              </a:rPr>
              <a:t>Harbourview Horizon</a:t>
            </a:r>
          </a:p>
          <a:p>
            <a:pPr lvl="0" rtl="0">
              <a:lnSpc>
                <a:spcPct val="100000"/>
              </a:lnSpc>
              <a:spcBef>
                <a:spcPts val="0"/>
              </a:spcBef>
              <a:spcAft>
                <a:spcPts val="0"/>
              </a:spcAft>
              <a:buNone/>
            </a:pPr>
            <a:r>
              <a:rPr lang="en" sz="1400">
                <a:solidFill>
                  <a:srgbClr val="000000"/>
                </a:solidFill>
              </a:rPr>
              <a:t>Horizon Suite Hotel</a:t>
            </a:r>
          </a:p>
          <a:p>
            <a:pPr lvl="0" rtl="0">
              <a:lnSpc>
                <a:spcPct val="100000"/>
              </a:lnSpc>
              <a:spcBef>
                <a:spcPts val="0"/>
              </a:spcBef>
              <a:spcAft>
                <a:spcPts val="0"/>
              </a:spcAft>
              <a:buNone/>
            </a:pPr>
            <a:r>
              <a:rPr lang="en" sz="1400">
                <a:solidFill>
                  <a:srgbClr val="000000"/>
                </a:solidFill>
              </a:rPr>
              <a:t>Rambler Garden Hotel</a:t>
            </a:r>
          </a:p>
          <a:p>
            <a:pPr lvl="0" rtl="0">
              <a:lnSpc>
                <a:spcPct val="100000"/>
              </a:lnSpc>
              <a:spcBef>
                <a:spcPts val="0"/>
              </a:spcBef>
              <a:spcAft>
                <a:spcPts val="0"/>
              </a:spcAft>
              <a:buNone/>
            </a:pPr>
            <a:r>
              <a:rPr lang="en" sz="1400">
                <a:solidFill>
                  <a:srgbClr val="000000"/>
                </a:solidFill>
              </a:rPr>
              <a:t>Rambler Oasis Hotel</a:t>
            </a:r>
          </a:p>
          <a:p>
            <a:pPr lvl="0" rtl="0">
              <a:lnSpc>
                <a:spcPct val="100000"/>
              </a:lnSpc>
              <a:spcBef>
                <a:spcPts val="0"/>
              </a:spcBef>
              <a:spcAft>
                <a:spcPts val="0"/>
              </a:spcAft>
              <a:buNone/>
            </a:pPr>
            <a:r>
              <a:rPr lang="en" sz="1400">
                <a:solidFill>
                  <a:srgbClr val="000000"/>
                </a:solidFill>
              </a:rPr>
              <a:t>The Kowloon Hotel</a:t>
            </a:r>
          </a:p>
          <a:p>
            <a:pPr lvl="0" rtl="0">
              <a:lnSpc>
                <a:spcPct val="100000"/>
              </a:lnSpc>
              <a:spcBef>
                <a:spcPts val="0"/>
              </a:spcBef>
              <a:spcAft>
                <a:spcPts val="0"/>
              </a:spcAft>
              <a:buNone/>
            </a:pPr>
            <a:r>
              <a:rPr lang="en" sz="1400">
                <a:solidFill>
                  <a:srgbClr val="000000"/>
                </a:solidFill>
              </a:rPr>
              <a:t>The Apex Horizon Hotel</a:t>
            </a:r>
          </a:p>
          <a:p>
            <a:pPr lvl="0">
              <a:lnSpc>
                <a:spcPct val="100000"/>
              </a:lnSpc>
              <a:spcBef>
                <a:spcPts val="0"/>
              </a:spcBef>
              <a:spcAft>
                <a:spcPts val="0"/>
              </a:spcAft>
              <a:buNone/>
            </a:pPr>
            <a:endParaRPr sz="1400"/>
          </a:p>
        </p:txBody>
      </p:sp>
      <p:sp>
        <p:nvSpPr>
          <p:cNvPr id="1018" name="Shape 1018"/>
          <p:cNvSpPr txBox="1"/>
          <p:nvPr/>
        </p:nvSpPr>
        <p:spPr>
          <a:xfrm>
            <a:off x="3033325" y="1075550"/>
            <a:ext cx="2560800" cy="34164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b="1"/>
              <a:t>Office Buildings:</a:t>
            </a:r>
          </a:p>
          <a:p>
            <a:pPr lvl="0" rtl="0">
              <a:spcBef>
                <a:spcPts val="0"/>
              </a:spcBef>
              <a:buNone/>
            </a:pPr>
            <a:endParaRPr>
              <a:solidFill>
                <a:schemeClr val="dk1"/>
              </a:solidFill>
            </a:endParaRPr>
          </a:p>
          <a:p>
            <a:pPr lvl="0" rtl="0">
              <a:spcBef>
                <a:spcPts val="0"/>
              </a:spcBef>
              <a:buNone/>
            </a:pPr>
            <a:endParaRPr>
              <a:solidFill>
                <a:schemeClr val="dk1"/>
              </a:solidFill>
            </a:endParaRPr>
          </a:p>
          <a:p>
            <a:pPr lvl="0" rtl="0">
              <a:spcBef>
                <a:spcPts val="0"/>
              </a:spcBef>
              <a:buNone/>
            </a:pPr>
            <a:r>
              <a:rPr lang="en">
                <a:solidFill>
                  <a:schemeClr val="dk1"/>
                </a:solidFill>
              </a:rPr>
              <a:t>Admiralty Centre</a:t>
            </a:r>
          </a:p>
          <a:p>
            <a:pPr lvl="0" rtl="0">
              <a:spcBef>
                <a:spcPts val="0"/>
              </a:spcBef>
              <a:buNone/>
            </a:pPr>
            <a:r>
              <a:rPr lang="en">
                <a:solidFill>
                  <a:schemeClr val="dk1"/>
                </a:solidFill>
              </a:rPr>
              <a:t>Prosperity Millennia Plaza</a:t>
            </a:r>
          </a:p>
          <a:p>
            <a:pPr lvl="0" rtl="0">
              <a:spcBef>
                <a:spcPts val="0"/>
              </a:spcBef>
              <a:buNone/>
            </a:pPr>
            <a:r>
              <a:rPr lang="en">
                <a:solidFill>
                  <a:schemeClr val="dk1"/>
                </a:solidFill>
              </a:rPr>
              <a:t>Silvercord</a:t>
            </a:r>
          </a:p>
          <a:p>
            <a:pPr lvl="0" rtl="0">
              <a:spcBef>
                <a:spcPts val="0"/>
              </a:spcBef>
              <a:buNone/>
            </a:pPr>
            <a:r>
              <a:rPr lang="en">
                <a:solidFill>
                  <a:schemeClr val="dk1"/>
                </a:solidFill>
              </a:rPr>
              <a:t>The Center</a:t>
            </a:r>
          </a:p>
          <a:p>
            <a:pPr lvl="0" rtl="0">
              <a:spcBef>
                <a:spcPts val="0"/>
              </a:spcBef>
              <a:buNone/>
            </a:pPr>
            <a:r>
              <a:rPr lang="en">
                <a:solidFill>
                  <a:schemeClr val="dk1"/>
                </a:solidFill>
              </a:rPr>
              <a:t>Concordia Plaza</a:t>
            </a:r>
          </a:p>
          <a:p>
            <a:pPr lvl="0" rtl="0">
              <a:spcBef>
                <a:spcPts val="0"/>
              </a:spcBef>
              <a:buNone/>
            </a:pPr>
            <a:r>
              <a:rPr lang="en">
                <a:solidFill>
                  <a:schemeClr val="dk1"/>
                </a:solidFill>
              </a:rPr>
              <a:t>Shun Tak Centre</a:t>
            </a:r>
          </a:p>
          <a:p>
            <a:pPr lvl="0" rtl="0">
              <a:spcBef>
                <a:spcPts val="0"/>
              </a:spcBef>
              <a:buNone/>
            </a:pPr>
            <a:r>
              <a:rPr lang="en">
                <a:solidFill>
                  <a:schemeClr val="dk1"/>
                </a:solidFill>
              </a:rPr>
              <a:t>Wheelock House</a:t>
            </a:r>
          </a:p>
          <a:p>
            <a:pPr lvl="0" rtl="0">
              <a:spcBef>
                <a:spcPts val="0"/>
              </a:spcBef>
              <a:buNone/>
            </a:pPr>
            <a:r>
              <a:rPr lang="en">
                <a:solidFill>
                  <a:schemeClr val="dk1"/>
                </a:solidFill>
              </a:rPr>
              <a:t>World-Wide House</a:t>
            </a:r>
          </a:p>
          <a:p>
            <a:pPr lvl="0" rtl="0">
              <a:spcBef>
                <a:spcPts val="0"/>
              </a:spcBef>
              <a:buNone/>
            </a:pPr>
            <a:endParaRPr/>
          </a:p>
        </p:txBody>
      </p:sp>
      <p:sp>
        <p:nvSpPr>
          <p:cNvPr id="1019" name="Shape 1019"/>
          <p:cNvSpPr txBox="1"/>
          <p:nvPr/>
        </p:nvSpPr>
        <p:spPr>
          <a:xfrm>
            <a:off x="6077675" y="1017725"/>
            <a:ext cx="2878200" cy="35181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b="1"/>
              <a:t>Office/ Industrial and Industrial Buildings:</a:t>
            </a:r>
          </a:p>
          <a:p>
            <a:pPr lvl="0">
              <a:spcBef>
                <a:spcPts val="0"/>
              </a:spcBef>
              <a:buNone/>
            </a:pPr>
            <a:endParaRPr sz="1800"/>
          </a:p>
          <a:p>
            <a:pPr lvl="0" rtl="0">
              <a:spcBef>
                <a:spcPts val="0"/>
              </a:spcBef>
              <a:buClr>
                <a:schemeClr val="dk1"/>
              </a:buClr>
              <a:buFont typeface="Arial"/>
              <a:buNone/>
            </a:pPr>
            <a:r>
              <a:rPr lang="en"/>
              <a:t>ModernWarehouse</a:t>
            </a:r>
          </a:p>
          <a:p>
            <a:pPr lvl="0" rtl="0">
              <a:spcBef>
                <a:spcPts val="0"/>
              </a:spcBef>
              <a:buClr>
                <a:schemeClr val="dk1"/>
              </a:buClr>
              <a:buFont typeface="Arial"/>
              <a:buNone/>
            </a:pPr>
            <a:r>
              <a:rPr lang="en"/>
              <a:t>New Treasure Center</a:t>
            </a:r>
          </a:p>
          <a:p>
            <a:pPr lvl="0" rtl="0">
              <a:spcBef>
                <a:spcPts val="0"/>
              </a:spcBef>
              <a:buClr>
                <a:schemeClr val="dk1"/>
              </a:buClr>
              <a:buFont typeface="Arial"/>
              <a:buNone/>
            </a:pPr>
            <a:r>
              <a:rPr lang="en"/>
              <a:t>Prosperity Center</a:t>
            </a:r>
          </a:p>
          <a:p>
            <a:pPr lvl="0" rtl="0">
              <a:spcBef>
                <a:spcPts val="0"/>
              </a:spcBef>
              <a:buClr>
                <a:schemeClr val="dk1"/>
              </a:buClr>
              <a:buFont typeface="Arial"/>
              <a:buNone/>
            </a:pPr>
            <a:r>
              <a:rPr lang="en"/>
              <a:t>Trendy Center</a:t>
            </a:r>
          </a:p>
          <a:p>
            <a:pPr lvl="0">
              <a:spcBef>
                <a:spcPts val="0"/>
              </a:spcBef>
              <a:buNone/>
            </a:pPr>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Shape 1024"/>
          <p:cNvSpPr txBox="1">
            <a:spLocks noGrp="1"/>
          </p:cNvSpPr>
          <p:nvPr>
            <p:ph type="title"/>
          </p:nvPr>
        </p:nvSpPr>
        <p:spPr>
          <a:xfrm>
            <a:off x="311700" y="118100"/>
            <a:ext cx="8520600" cy="572700"/>
          </a:xfrm>
          <a:prstGeom prst="rect">
            <a:avLst/>
          </a:prstGeom>
        </p:spPr>
        <p:txBody>
          <a:bodyPr lIns="91425" tIns="91425" rIns="91425" bIns="91425" anchor="t" anchorCtr="0">
            <a:noAutofit/>
          </a:bodyPr>
          <a:lstStyle/>
          <a:p>
            <a:pPr lvl="0">
              <a:spcBef>
                <a:spcPts val="0"/>
              </a:spcBef>
              <a:buNone/>
            </a:pPr>
            <a:r>
              <a:rPr lang="en"/>
              <a:t>Current Development in Hong Kong</a:t>
            </a:r>
          </a:p>
        </p:txBody>
      </p:sp>
      <p:pic>
        <p:nvPicPr>
          <p:cNvPr id="1025" name="Shape 1025" descr="Cheung Kong Property - Current Development in Hong Kong.JPG"/>
          <p:cNvPicPr preferRelativeResize="0"/>
          <p:nvPr/>
        </p:nvPicPr>
        <p:blipFill>
          <a:blip r:embed="rId3">
            <a:alphaModFix/>
          </a:blip>
          <a:stretch>
            <a:fillRect/>
          </a:stretch>
        </p:blipFill>
        <p:spPr>
          <a:xfrm>
            <a:off x="311700" y="690800"/>
            <a:ext cx="4684257" cy="4418024"/>
          </a:xfrm>
          <a:prstGeom prst="rect">
            <a:avLst/>
          </a:prstGeom>
          <a:noFill/>
          <a:ln>
            <a:noFill/>
          </a:ln>
        </p:spPr>
      </p:pic>
      <p:pic>
        <p:nvPicPr>
          <p:cNvPr id="1026" name="Shape 1026" descr="Cheung Kong Property - Yuccie Square.png"/>
          <p:cNvPicPr preferRelativeResize="0"/>
          <p:nvPr/>
        </p:nvPicPr>
        <p:blipFill>
          <a:blip r:embed="rId4">
            <a:alphaModFix/>
          </a:blip>
          <a:stretch>
            <a:fillRect/>
          </a:stretch>
        </p:blipFill>
        <p:spPr>
          <a:xfrm>
            <a:off x="5136182" y="1458600"/>
            <a:ext cx="3843242" cy="2882432"/>
          </a:xfrm>
          <a:prstGeom prst="rect">
            <a:avLst/>
          </a:prstGeom>
          <a:noFill/>
          <a:ln>
            <a:noFill/>
          </a:ln>
        </p:spPr>
      </p:pic>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Shape 10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Completed/Current Development in Mainland China</a:t>
            </a:r>
          </a:p>
        </p:txBody>
      </p:sp>
      <p:pic>
        <p:nvPicPr>
          <p:cNvPr id="1032" name="Shape 1032"/>
          <p:cNvPicPr preferRelativeResize="0"/>
          <p:nvPr/>
        </p:nvPicPr>
        <p:blipFill>
          <a:blip r:embed="rId3">
            <a:alphaModFix/>
          </a:blip>
          <a:stretch>
            <a:fillRect/>
          </a:stretch>
        </p:blipFill>
        <p:spPr>
          <a:xfrm>
            <a:off x="1243250" y="1103700"/>
            <a:ext cx="6657506" cy="3820974"/>
          </a:xfrm>
          <a:prstGeom prst="rect">
            <a:avLst/>
          </a:prstGeom>
          <a:noFill/>
          <a:ln>
            <a:noFill/>
          </a:ln>
        </p:spPr>
      </p:pic>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pic>
        <p:nvPicPr>
          <p:cNvPr id="1037" name="Shape 1037" descr="Cheung Kong Property - Development in Mainland 2.png"/>
          <p:cNvPicPr preferRelativeResize="0"/>
          <p:nvPr/>
        </p:nvPicPr>
        <p:blipFill>
          <a:blip r:embed="rId3">
            <a:alphaModFix/>
          </a:blip>
          <a:stretch>
            <a:fillRect/>
          </a:stretch>
        </p:blipFill>
        <p:spPr>
          <a:xfrm>
            <a:off x="1784337" y="360687"/>
            <a:ext cx="5575323" cy="4422124"/>
          </a:xfrm>
          <a:prstGeom prst="rect">
            <a:avLst/>
          </a:prstGeom>
          <a:noFill/>
          <a:ln>
            <a:noFill/>
          </a:ln>
        </p:spPr>
      </p:pic>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Shape 104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Current Overseas Development </a:t>
            </a:r>
          </a:p>
        </p:txBody>
      </p:sp>
      <p:pic>
        <p:nvPicPr>
          <p:cNvPr id="1043" name="Shape 1043" descr="Cheung Kong Property - Current Development Overseas.JPG"/>
          <p:cNvPicPr preferRelativeResize="0"/>
          <p:nvPr/>
        </p:nvPicPr>
        <p:blipFill>
          <a:blip r:embed="rId3">
            <a:alphaModFix/>
          </a:blip>
          <a:stretch>
            <a:fillRect/>
          </a:stretch>
        </p:blipFill>
        <p:spPr>
          <a:xfrm>
            <a:off x="311700" y="962675"/>
            <a:ext cx="4857750" cy="1028700"/>
          </a:xfrm>
          <a:prstGeom prst="rect">
            <a:avLst/>
          </a:prstGeom>
          <a:noFill/>
          <a:ln>
            <a:noFill/>
          </a:ln>
        </p:spPr>
      </p:pic>
      <p:pic>
        <p:nvPicPr>
          <p:cNvPr id="1044" name="Shape 1044" descr="Cheung Kong Property - Stars of Kovan.jpg"/>
          <p:cNvPicPr preferRelativeResize="0"/>
          <p:nvPr/>
        </p:nvPicPr>
        <p:blipFill>
          <a:blip r:embed="rId4">
            <a:alphaModFix/>
          </a:blip>
          <a:stretch>
            <a:fillRect/>
          </a:stretch>
        </p:blipFill>
        <p:spPr>
          <a:xfrm>
            <a:off x="311700" y="1890449"/>
            <a:ext cx="3919824" cy="2441174"/>
          </a:xfrm>
          <a:prstGeom prst="rect">
            <a:avLst/>
          </a:prstGeom>
          <a:noFill/>
          <a:ln>
            <a:noFill/>
          </a:ln>
        </p:spPr>
      </p:pic>
      <p:pic>
        <p:nvPicPr>
          <p:cNvPr id="1045" name="Shape 1045" descr="Cheung Kong Property - Chelsea Waterfront.jpg"/>
          <p:cNvPicPr preferRelativeResize="0"/>
          <p:nvPr/>
        </p:nvPicPr>
        <p:blipFill>
          <a:blip r:embed="rId5">
            <a:alphaModFix/>
          </a:blip>
          <a:stretch>
            <a:fillRect/>
          </a:stretch>
        </p:blipFill>
        <p:spPr>
          <a:xfrm>
            <a:off x="4715238" y="1890450"/>
            <a:ext cx="4117060" cy="2441174"/>
          </a:xfrm>
          <a:prstGeom prst="rect">
            <a:avLst/>
          </a:prstGeom>
          <a:noFill/>
          <a:ln>
            <a:noFill/>
          </a:ln>
        </p:spPr>
      </p:pic>
      <p:pic>
        <p:nvPicPr>
          <p:cNvPr id="1046" name="Shape 1046"/>
          <p:cNvPicPr preferRelativeResize="0"/>
          <p:nvPr/>
        </p:nvPicPr>
        <p:blipFill>
          <a:blip r:embed="rId6">
            <a:alphaModFix/>
          </a:blip>
          <a:stretch>
            <a:fillRect/>
          </a:stretch>
        </p:blipFill>
        <p:spPr>
          <a:xfrm>
            <a:off x="704887" y="4186500"/>
            <a:ext cx="7734224" cy="841550"/>
          </a:xfrm>
          <a:prstGeom prst="rect">
            <a:avLst/>
          </a:prstGeom>
          <a:noFill/>
          <a:ln>
            <a:noFill/>
          </a:ln>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sp>
        <p:nvSpPr>
          <p:cNvPr id="1051" name="Shape 10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Management Structure</a:t>
            </a:r>
          </a:p>
        </p:txBody>
      </p:sp>
      <p:pic>
        <p:nvPicPr>
          <p:cNvPr id="1052" name="Shape 1052" descr="Cheung Kong Property.jpg"/>
          <p:cNvPicPr preferRelativeResize="0"/>
          <p:nvPr/>
        </p:nvPicPr>
        <p:blipFill>
          <a:blip r:embed="rId3">
            <a:alphaModFix/>
          </a:blip>
          <a:stretch>
            <a:fillRect/>
          </a:stretch>
        </p:blipFill>
        <p:spPr>
          <a:xfrm>
            <a:off x="679725" y="1529937"/>
            <a:ext cx="7784550" cy="2661474"/>
          </a:xfrm>
          <a:prstGeom prst="rect">
            <a:avLst/>
          </a:prstGeom>
          <a:noFill/>
          <a:ln>
            <a:noFill/>
          </a:ln>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Shape 105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Board of Directors: Executive Directors</a:t>
            </a:r>
          </a:p>
        </p:txBody>
      </p:sp>
      <p:pic>
        <p:nvPicPr>
          <p:cNvPr id="1058" name="Shape 1058" descr="Cheung Kong Property - Management 1.JPG"/>
          <p:cNvPicPr preferRelativeResize="0"/>
          <p:nvPr/>
        </p:nvPicPr>
        <p:blipFill>
          <a:blip r:embed="rId3">
            <a:alphaModFix/>
          </a:blip>
          <a:stretch>
            <a:fillRect/>
          </a:stretch>
        </p:blipFill>
        <p:spPr>
          <a:xfrm>
            <a:off x="420924" y="1131349"/>
            <a:ext cx="5506875" cy="2178924"/>
          </a:xfrm>
          <a:prstGeom prst="rect">
            <a:avLst/>
          </a:prstGeom>
          <a:noFill/>
          <a:ln>
            <a:noFill/>
          </a:ln>
        </p:spPr>
      </p:pic>
      <p:sp>
        <p:nvSpPr>
          <p:cNvPr id="1059" name="Shape 1059"/>
          <p:cNvSpPr txBox="1"/>
          <p:nvPr/>
        </p:nvSpPr>
        <p:spPr>
          <a:xfrm>
            <a:off x="420925" y="3525024"/>
            <a:ext cx="7843800" cy="16185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a:t>LI Ka-shing (</a:t>
            </a:r>
            <a:r>
              <a:rPr lang="en" sz="1800">
                <a:solidFill>
                  <a:srgbClr val="333333"/>
                </a:solidFill>
                <a:highlight>
                  <a:srgbClr val="FFFFFF"/>
                </a:highlight>
              </a:rPr>
              <a:t>Chairman</a:t>
            </a:r>
            <a:r>
              <a:rPr lang="en" sz="1800"/>
              <a:t>)</a:t>
            </a:r>
          </a:p>
          <a:p>
            <a:pPr marL="457200" lvl="0" indent="-342900" rtl="0">
              <a:spcBef>
                <a:spcPts val="0"/>
              </a:spcBef>
              <a:buSzPct val="100000"/>
              <a:buChar char="●"/>
            </a:pPr>
            <a:r>
              <a:rPr lang="en" sz="1800"/>
              <a:t>LI Tzar Kuoi, Victor (</a:t>
            </a:r>
            <a:r>
              <a:rPr lang="en" sz="1800">
                <a:solidFill>
                  <a:srgbClr val="333333"/>
                </a:solidFill>
                <a:highlight>
                  <a:srgbClr val="FFFFFF"/>
                </a:highlight>
              </a:rPr>
              <a:t>Managing Director and Deputy Chairman</a:t>
            </a:r>
            <a:r>
              <a:rPr lang="en" sz="1800"/>
              <a:t>)</a:t>
            </a:r>
          </a:p>
          <a:p>
            <a:pPr marL="457200" lvl="0" indent="-342900" rtl="0">
              <a:spcBef>
                <a:spcPts val="0"/>
              </a:spcBef>
              <a:buSzPct val="100000"/>
              <a:buChar char="●"/>
            </a:pPr>
            <a:r>
              <a:rPr lang="en" sz="1800"/>
              <a:t>KAM Hing Lam (</a:t>
            </a:r>
            <a:r>
              <a:rPr lang="en" sz="1800">
                <a:solidFill>
                  <a:srgbClr val="333333"/>
                </a:solidFill>
                <a:highlight>
                  <a:srgbClr val="FFFFFF"/>
                </a:highlight>
              </a:rPr>
              <a:t>Managing Director and Deputy Chairman</a:t>
            </a:r>
            <a:r>
              <a:rPr lang="en" sz="1800"/>
              <a:t>)</a:t>
            </a:r>
          </a:p>
          <a:p>
            <a:pPr marL="457200" lvl="0" indent="-342900">
              <a:spcBef>
                <a:spcPts val="0"/>
              </a:spcBef>
              <a:buSzPct val="100000"/>
              <a:buChar char="●"/>
            </a:pPr>
            <a:r>
              <a:rPr lang="en" sz="1800"/>
              <a:t>IP Tak Chuen, Edmond (</a:t>
            </a:r>
            <a:r>
              <a:rPr lang="en" sz="1800">
                <a:solidFill>
                  <a:srgbClr val="333333"/>
                </a:solidFill>
                <a:highlight>
                  <a:srgbClr val="FFFFFF"/>
                </a:highlight>
              </a:rPr>
              <a:t>Deputy Managing Director</a:t>
            </a:r>
            <a:r>
              <a:rPr lang="en" sz="1800"/>
              <a:t>)</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Shape 106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Board of Directors: Executive Directors</a:t>
            </a:r>
          </a:p>
        </p:txBody>
      </p:sp>
      <p:pic>
        <p:nvPicPr>
          <p:cNvPr id="1065" name="Shape 1065" descr="Cheung Kong Property - Management 2.JPG"/>
          <p:cNvPicPr preferRelativeResize="0"/>
          <p:nvPr/>
        </p:nvPicPr>
        <p:blipFill rotWithShape="1">
          <a:blip r:embed="rId3">
            <a:alphaModFix/>
          </a:blip>
          <a:srcRect/>
          <a:stretch/>
        </p:blipFill>
        <p:spPr>
          <a:xfrm>
            <a:off x="311700" y="1152475"/>
            <a:ext cx="5533674" cy="2064074"/>
          </a:xfrm>
          <a:prstGeom prst="rect">
            <a:avLst/>
          </a:prstGeom>
          <a:noFill/>
          <a:ln>
            <a:noFill/>
          </a:ln>
        </p:spPr>
      </p:pic>
      <p:sp>
        <p:nvSpPr>
          <p:cNvPr id="1066" name="Shape 1066"/>
          <p:cNvSpPr txBox="1"/>
          <p:nvPr/>
        </p:nvSpPr>
        <p:spPr>
          <a:xfrm>
            <a:off x="311700" y="3351300"/>
            <a:ext cx="5533800" cy="1792200"/>
          </a:xfrm>
          <a:prstGeom prst="rect">
            <a:avLst/>
          </a:prstGeom>
          <a:noFill/>
          <a:ln>
            <a:noFill/>
          </a:ln>
        </p:spPr>
        <p:txBody>
          <a:bodyPr lIns="91425" tIns="91425" rIns="91425" bIns="91425" anchor="t" anchorCtr="0">
            <a:noAutofit/>
          </a:bodyPr>
          <a:lstStyle/>
          <a:p>
            <a:pPr marL="457200" lvl="0" indent="-342900" rtl="0">
              <a:spcBef>
                <a:spcPts val="0"/>
              </a:spcBef>
              <a:buSzPct val="100000"/>
              <a:buChar char="●"/>
            </a:pPr>
            <a:r>
              <a:rPr lang="en" sz="1800" dirty="0"/>
              <a:t>CHUNG Sun Keung, Davy</a:t>
            </a:r>
          </a:p>
          <a:p>
            <a:pPr marL="457200" lvl="0" indent="-342900" rtl="0">
              <a:spcBef>
                <a:spcPts val="0"/>
              </a:spcBef>
              <a:buSzPct val="100000"/>
              <a:buChar char="●"/>
            </a:pPr>
            <a:r>
              <a:rPr lang="en" sz="1800" dirty="0"/>
              <a:t>CHIU Kwok Hung, Justin</a:t>
            </a:r>
          </a:p>
          <a:p>
            <a:pPr marL="457200" lvl="0" indent="-342900" rtl="0">
              <a:spcBef>
                <a:spcPts val="0"/>
              </a:spcBef>
              <a:buSzPct val="100000"/>
              <a:buChar char="●"/>
            </a:pPr>
            <a:r>
              <a:rPr lang="en" sz="1800" dirty="0"/>
              <a:t>CHOW Wai Kam</a:t>
            </a:r>
          </a:p>
          <a:p>
            <a:pPr marL="457200" lvl="0" indent="-342900" rtl="0">
              <a:spcBef>
                <a:spcPts val="0"/>
              </a:spcBef>
              <a:buSzPct val="100000"/>
              <a:buChar char="●"/>
            </a:pPr>
            <a:r>
              <a:rPr lang="en" sz="1800" dirty="0"/>
              <a:t>PAU Yee Wan, Ezra</a:t>
            </a:r>
          </a:p>
          <a:p>
            <a:pPr marL="457200" lvl="0" indent="-342900">
              <a:spcBef>
                <a:spcPts val="0"/>
              </a:spcBef>
              <a:buSzPct val="100000"/>
              <a:buChar char="●"/>
            </a:pPr>
            <a:r>
              <a:rPr lang="en" sz="1800" dirty="0"/>
              <a:t>WOO Chia Ching, Grace</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Factors affecting property markets</a:t>
            </a:r>
          </a:p>
        </p:txBody>
      </p:sp>
      <p:sp>
        <p:nvSpPr>
          <p:cNvPr id="227" name="Shape 22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marL="457200" lvl="0" indent="-228600" rtl="0">
              <a:lnSpc>
                <a:spcPct val="100000"/>
              </a:lnSpc>
              <a:spcBef>
                <a:spcPts val="0"/>
              </a:spcBef>
              <a:spcAft>
                <a:spcPts val="0"/>
              </a:spcAft>
              <a:buClr>
                <a:schemeClr val="dk1"/>
              </a:buClr>
              <a:buChar char="-"/>
            </a:pPr>
            <a:r>
              <a:rPr lang="en">
                <a:solidFill>
                  <a:schemeClr val="dk1"/>
                </a:solidFill>
                <a:latin typeface="Calibri"/>
                <a:ea typeface="Calibri"/>
                <a:cs typeface="Calibri"/>
                <a:sym typeface="Calibri"/>
              </a:rPr>
              <a:t>Government Policy &amp; Regulation</a:t>
            </a:r>
          </a:p>
          <a:p>
            <a:pPr marL="914400" lvl="1" indent="-342900" rtl="0">
              <a:lnSpc>
                <a:spcPct val="100000"/>
              </a:lnSpc>
              <a:spcBef>
                <a:spcPts val="0"/>
              </a:spcBef>
              <a:spcAft>
                <a:spcPts val="0"/>
              </a:spcAft>
              <a:buClr>
                <a:schemeClr val="dk1"/>
              </a:buClr>
              <a:buSzPct val="100000"/>
              <a:buChar char="o"/>
            </a:pPr>
            <a:r>
              <a:rPr lang="en" sz="1800">
                <a:solidFill>
                  <a:schemeClr val="dk1"/>
                </a:solidFill>
                <a:latin typeface="Calibri"/>
                <a:ea typeface="Calibri"/>
                <a:cs typeface="Calibri"/>
                <a:sym typeface="Calibri"/>
              </a:rPr>
              <a:t>Public housing </a:t>
            </a:r>
          </a:p>
          <a:p>
            <a:pPr marL="914400" lvl="1" indent="-342900" rtl="0">
              <a:lnSpc>
                <a:spcPct val="100000"/>
              </a:lnSpc>
              <a:spcBef>
                <a:spcPts val="0"/>
              </a:spcBef>
              <a:spcAft>
                <a:spcPts val="0"/>
              </a:spcAft>
              <a:buClr>
                <a:schemeClr val="dk1"/>
              </a:buClr>
              <a:buSzPct val="100000"/>
              <a:buChar char="o"/>
            </a:pPr>
            <a:r>
              <a:rPr lang="en" sz="1800">
                <a:solidFill>
                  <a:schemeClr val="dk1"/>
                </a:solidFill>
                <a:latin typeface="Calibri"/>
                <a:ea typeface="Calibri"/>
                <a:cs typeface="Calibri"/>
                <a:sym typeface="Calibri"/>
              </a:rPr>
              <a:t>Benefits </a:t>
            </a:r>
          </a:p>
          <a:p>
            <a:pPr marL="914400" lvl="1" indent="-342900" rtl="0">
              <a:lnSpc>
                <a:spcPct val="100000"/>
              </a:lnSpc>
              <a:spcBef>
                <a:spcPts val="0"/>
              </a:spcBef>
              <a:spcAft>
                <a:spcPts val="0"/>
              </a:spcAft>
              <a:buClr>
                <a:schemeClr val="dk1"/>
              </a:buClr>
              <a:buSzPct val="100000"/>
              <a:buChar char="o"/>
            </a:pPr>
            <a:r>
              <a:rPr lang="en" sz="1800">
                <a:solidFill>
                  <a:schemeClr val="dk1"/>
                </a:solidFill>
                <a:latin typeface="Calibri"/>
                <a:ea typeface="Calibri"/>
                <a:cs typeface="Calibri"/>
                <a:sym typeface="Calibri"/>
              </a:rPr>
              <a:t>Policies </a:t>
            </a:r>
          </a:p>
          <a:p>
            <a:pPr marL="914400" lvl="1" indent="-342900" rtl="0">
              <a:lnSpc>
                <a:spcPct val="100000"/>
              </a:lnSpc>
              <a:spcBef>
                <a:spcPts val="0"/>
              </a:spcBef>
              <a:spcAft>
                <a:spcPts val="0"/>
              </a:spcAft>
              <a:buClr>
                <a:schemeClr val="dk1"/>
              </a:buClr>
              <a:buSzPct val="100000"/>
              <a:buChar char="o"/>
            </a:pPr>
            <a:r>
              <a:rPr lang="en" sz="1800">
                <a:solidFill>
                  <a:schemeClr val="dk1"/>
                </a:solidFill>
                <a:latin typeface="Calibri"/>
                <a:ea typeface="Calibri"/>
                <a:cs typeface="Calibri"/>
                <a:sym typeface="Calibri"/>
              </a:rPr>
              <a:t>SSD</a:t>
            </a:r>
          </a:p>
          <a:p>
            <a:pPr marL="457200" lvl="0" indent="-228600" rtl="0">
              <a:lnSpc>
                <a:spcPct val="100000"/>
              </a:lnSpc>
              <a:spcBef>
                <a:spcPts val="0"/>
              </a:spcBef>
              <a:spcAft>
                <a:spcPts val="0"/>
              </a:spcAft>
              <a:buClr>
                <a:schemeClr val="dk1"/>
              </a:buClr>
              <a:buChar char="-"/>
            </a:pPr>
            <a:r>
              <a:rPr lang="en">
                <a:solidFill>
                  <a:schemeClr val="dk1"/>
                </a:solidFill>
                <a:latin typeface="Calibri"/>
                <a:ea typeface="Calibri"/>
                <a:cs typeface="Calibri"/>
                <a:sym typeface="Calibri"/>
              </a:rPr>
              <a:t>Interest rate </a:t>
            </a:r>
          </a:p>
          <a:p>
            <a:pPr marL="914400" lvl="1" indent="-342900" rtl="0">
              <a:lnSpc>
                <a:spcPct val="100000"/>
              </a:lnSpc>
              <a:spcBef>
                <a:spcPts val="0"/>
              </a:spcBef>
              <a:spcAft>
                <a:spcPts val="0"/>
              </a:spcAft>
              <a:buClr>
                <a:schemeClr val="dk1"/>
              </a:buClr>
              <a:buSzPct val="100000"/>
              <a:buChar char="o"/>
            </a:pPr>
            <a:r>
              <a:rPr lang="en" sz="1800">
                <a:solidFill>
                  <a:schemeClr val="dk1"/>
                </a:solidFill>
                <a:latin typeface="Calibri"/>
                <a:ea typeface="Calibri"/>
                <a:cs typeface="Calibri"/>
                <a:sym typeface="Calibri"/>
              </a:rPr>
              <a:t>MORTGAGE RATE</a:t>
            </a:r>
          </a:p>
          <a:p>
            <a:pPr marL="457200" lvl="0" indent="-228600" rtl="0">
              <a:lnSpc>
                <a:spcPct val="100000"/>
              </a:lnSpc>
              <a:spcBef>
                <a:spcPts val="0"/>
              </a:spcBef>
              <a:spcAft>
                <a:spcPts val="0"/>
              </a:spcAft>
              <a:buClr>
                <a:schemeClr val="dk1"/>
              </a:buClr>
              <a:buChar char="-"/>
            </a:pPr>
            <a:r>
              <a:rPr lang="en">
                <a:solidFill>
                  <a:schemeClr val="dk1"/>
                </a:solidFill>
                <a:latin typeface="Calibri"/>
                <a:ea typeface="Calibri"/>
                <a:cs typeface="Calibri"/>
                <a:sym typeface="Calibri"/>
              </a:rPr>
              <a:t>Economy </a:t>
            </a:r>
          </a:p>
          <a:p>
            <a:pPr marL="457200" lvl="0" indent="-228600" rtl="0">
              <a:lnSpc>
                <a:spcPct val="100000"/>
              </a:lnSpc>
              <a:spcBef>
                <a:spcPts val="0"/>
              </a:spcBef>
              <a:spcAft>
                <a:spcPts val="0"/>
              </a:spcAft>
              <a:buClr>
                <a:schemeClr val="dk1"/>
              </a:buClr>
              <a:buChar char="-"/>
            </a:pPr>
            <a:r>
              <a:rPr lang="en">
                <a:solidFill>
                  <a:schemeClr val="dk1"/>
                </a:solidFill>
                <a:latin typeface="Calibri"/>
                <a:ea typeface="Calibri"/>
                <a:cs typeface="Calibri"/>
                <a:sym typeface="Calibri"/>
              </a:rPr>
              <a:t>Risk of bubble</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Shape 107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Board of Directors</a:t>
            </a:r>
          </a:p>
        </p:txBody>
      </p:sp>
      <p:sp>
        <p:nvSpPr>
          <p:cNvPr id="1072" name="Shape 1072"/>
          <p:cNvSpPr txBox="1">
            <a:spLocks noGrp="1"/>
          </p:cNvSpPr>
          <p:nvPr>
            <p:ph type="body" idx="1"/>
          </p:nvPr>
        </p:nvSpPr>
        <p:spPr>
          <a:xfrm>
            <a:off x="311699" y="3174100"/>
            <a:ext cx="7990788" cy="1758300"/>
          </a:xfrm>
          <a:prstGeom prst="rect">
            <a:avLst/>
          </a:prstGeom>
        </p:spPr>
        <p:txBody>
          <a:bodyPr lIns="91425" tIns="91425" rIns="91425" bIns="91425" numCol="2" anchor="t" anchorCtr="0">
            <a:noAutofit/>
          </a:bodyPr>
          <a:lstStyle/>
          <a:p>
            <a:pPr lvl="0" rtl="0">
              <a:spcBef>
                <a:spcPts val="0"/>
              </a:spcBef>
              <a:buNone/>
            </a:pPr>
            <a:r>
              <a:rPr lang="en" dirty="0">
                <a:solidFill>
                  <a:srgbClr val="000000"/>
                </a:solidFill>
              </a:rPr>
              <a:t>Independent Non-executive Directors</a:t>
            </a:r>
          </a:p>
          <a:p>
            <a:pPr marL="457200" lvl="0" indent="-317500" rtl="0">
              <a:lnSpc>
                <a:spcPct val="100000"/>
              </a:lnSpc>
              <a:spcBef>
                <a:spcPts val="0"/>
              </a:spcBef>
              <a:buClr>
                <a:srgbClr val="000000"/>
              </a:buClr>
              <a:buSzPct val="100000"/>
              <a:buFont typeface="Arial" panose="020B0604020202020204" pitchFamily="34" charset="0"/>
              <a:buChar char="•"/>
            </a:pPr>
            <a:r>
              <a:rPr lang="en" sz="1400" dirty="0">
                <a:solidFill>
                  <a:srgbClr val="000000"/>
                </a:solidFill>
              </a:rPr>
              <a:t>CHEONG Ying Chew, Henry</a:t>
            </a:r>
          </a:p>
          <a:p>
            <a:pPr marL="457200" lvl="0" indent="-317500" rtl="0">
              <a:lnSpc>
                <a:spcPct val="100000"/>
              </a:lnSpc>
              <a:spcBef>
                <a:spcPts val="0"/>
              </a:spcBef>
              <a:buClr>
                <a:srgbClr val="000000"/>
              </a:buClr>
              <a:buSzPct val="100000"/>
              <a:buFont typeface="Arial" panose="020B0604020202020204" pitchFamily="34" charset="0"/>
              <a:buChar char="•"/>
            </a:pPr>
            <a:r>
              <a:rPr lang="en" sz="1400" dirty="0">
                <a:solidFill>
                  <a:srgbClr val="000000"/>
                </a:solidFill>
              </a:rPr>
              <a:t>CHOW Nin Mow, Albert</a:t>
            </a:r>
          </a:p>
          <a:p>
            <a:pPr marL="457200" lvl="0" indent="-317500" rtl="0">
              <a:lnSpc>
                <a:spcPct val="100000"/>
              </a:lnSpc>
              <a:spcBef>
                <a:spcPts val="0"/>
              </a:spcBef>
              <a:buClr>
                <a:srgbClr val="000000"/>
              </a:buClr>
              <a:buSzPct val="100000"/>
              <a:buFont typeface="Arial" panose="020B0604020202020204" pitchFamily="34" charset="0"/>
              <a:buChar char="•"/>
            </a:pPr>
            <a:endParaRPr lang="en" sz="1400" dirty="0" smtClean="0">
              <a:solidFill>
                <a:srgbClr val="000000"/>
              </a:solidFill>
            </a:endParaRPr>
          </a:p>
          <a:p>
            <a:pPr marL="457200" lvl="0" indent="-317500" rtl="0">
              <a:lnSpc>
                <a:spcPct val="100000"/>
              </a:lnSpc>
              <a:spcBef>
                <a:spcPts val="0"/>
              </a:spcBef>
              <a:buClr>
                <a:srgbClr val="000000"/>
              </a:buClr>
              <a:buSzPct val="100000"/>
              <a:buFont typeface="Arial" panose="020B0604020202020204" pitchFamily="34" charset="0"/>
              <a:buChar char="•"/>
            </a:pPr>
            <a:endParaRPr lang="en" sz="1400" dirty="0">
              <a:solidFill>
                <a:srgbClr val="000000"/>
              </a:solidFill>
            </a:endParaRPr>
          </a:p>
          <a:p>
            <a:pPr marL="457200" lvl="0" indent="-317500" rtl="0">
              <a:lnSpc>
                <a:spcPct val="100000"/>
              </a:lnSpc>
              <a:spcBef>
                <a:spcPts val="0"/>
              </a:spcBef>
              <a:buClr>
                <a:srgbClr val="000000"/>
              </a:buClr>
              <a:buSzPct val="100000"/>
              <a:buFont typeface="Arial" panose="020B0604020202020204" pitchFamily="34" charset="0"/>
              <a:buChar char="•"/>
            </a:pPr>
            <a:endParaRPr lang="en" sz="1400" dirty="0" smtClean="0">
              <a:solidFill>
                <a:srgbClr val="000000"/>
              </a:solidFill>
            </a:endParaRPr>
          </a:p>
          <a:p>
            <a:pPr marL="457200" lvl="0" indent="-317500" rtl="0">
              <a:lnSpc>
                <a:spcPct val="100000"/>
              </a:lnSpc>
              <a:spcBef>
                <a:spcPts val="0"/>
              </a:spcBef>
              <a:buClr>
                <a:srgbClr val="000000"/>
              </a:buClr>
              <a:buSzPct val="100000"/>
              <a:buFont typeface="Arial" panose="020B0604020202020204" pitchFamily="34" charset="0"/>
              <a:buChar char="•"/>
            </a:pPr>
            <a:r>
              <a:rPr lang="en" sz="1400" dirty="0" smtClean="0">
                <a:solidFill>
                  <a:srgbClr val="000000"/>
                </a:solidFill>
              </a:rPr>
              <a:t>HUNG </a:t>
            </a:r>
            <a:r>
              <a:rPr lang="en" sz="1400" dirty="0">
                <a:solidFill>
                  <a:srgbClr val="000000"/>
                </a:solidFill>
              </a:rPr>
              <a:t>Siu-lin, Katherine</a:t>
            </a:r>
          </a:p>
          <a:p>
            <a:pPr marL="457200" lvl="0" indent="-317500" rtl="0">
              <a:lnSpc>
                <a:spcPct val="100000"/>
              </a:lnSpc>
              <a:spcBef>
                <a:spcPts val="0"/>
              </a:spcBef>
              <a:buClr>
                <a:srgbClr val="000000"/>
              </a:buClr>
              <a:buSzPct val="100000"/>
              <a:buFont typeface="Arial" panose="020B0604020202020204" pitchFamily="34" charset="0"/>
              <a:buChar char="•"/>
            </a:pPr>
            <a:r>
              <a:rPr lang="en" sz="1400" dirty="0">
                <a:solidFill>
                  <a:srgbClr val="000000"/>
                </a:solidFill>
              </a:rPr>
              <a:t>Simon MURRAY</a:t>
            </a:r>
          </a:p>
          <a:p>
            <a:pPr marL="457200" lvl="0" indent="-317500" rtl="0">
              <a:lnSpc>
                <a:spcPct val="100000"/>
              </a:lnSpc>
              <a:spcBef>
                <a:spcPts val="0"/>
              </a:spcBef>
              <a:buClr>
                <a:srgbClr val="000000"/>
              </a:buClr>
              <a:buSzPct val="100000"/>
              <a:buFont typeface="Arial" panose="020B0604020202020204" pitchFamily="34" charset="0"/>
              <a:buChar char="•"/>
            </a:pPr>
            <a:r>
              <a:rPr lang="en" sz="1400" dirty="0">
                <a:solidFill>
                  <a:srgbClr val="000000"/>
                </a:solidFill>
              </a:rPr>
              <a:t>YEH Yuan Chang, Anthony</a:t>
            </a:r>
          </a:p>
          <a:p>
            <a:pPr lvl="0">
              <a:spcBef>
                <a:spcPts val="0"/>
              </a:spcBef>
              <a:buNone/>
            </a:pPr>
            <a:endParaRPr dirty="0"/>
          </a:p>
        </p:txBody>
      </p:sp>
      <p:pic>
        <p:nvPicPr>
          <p:cNvPr id="1073" name="Shape 1073" descr="Cheung Kong Property - Management 3 - Independent.JPG"/>
          <p:cNvPicPr preferRelativeResize="0"/>
          <p:nvPr/>
        </p:nvPicPr>
        <p:blipFill>
          <a:blip r:embed="rId3">
            <a:alphaModFix/>
          </a:blip>
          <a:stretch>
            <a:fillRect/>
          </a:stretch>
        </p:blipFill>
        <p:spPr>
          <a:xfrm>
            <a:off x="311700" y="1029898"/>
            <a:ext cx="7112500" cy="2144199"/>
          </a:xfrm>
          <a:prstGeom prst="rect">
            <a:avLst/>
          </a:prstGeom>
          <a:noFill/>
          <a:ln>
            <a:noFill/>
          </a:ln>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1078" name="Shape 1078"/>
          <p:cNvSpPr txBox="1">
            <a:spLocks noGrp="1"/>
          </p:cNvSpPr>
          <p:nvPr>
            <p:ph type="title"/>
          </p:nvPr>
        </p:nvSpPr>
        <p:spPr>
          <a:xfrm>
            <a:off x="229875" y="117725"/>
            <a:ext cx="8520600" cy="572700"/>
          </a:xfrm>
          <a:prstGeom prst="rect">
            <a:avLst/>
          </a:prstGeom>
        </p:spPr>
        <p:txBody>
          <a:bodyPr lIns="91425" tIns="91425" rIns="91425" bIns="91425" anchor="t" anchorCtr="0">
            <a:noAutofit/>
          </a:bodyPr>
          <a:lstStyle/>
          <a:p>
            <a:pPr lvl="0">
              <a:spcBef>
                <a:spcPts val="0"/>
              </a:spcBef>
              <a:buNone/>
            </a:pPr>
            <a:r>
              <a:rPr lang="en"/>
              <a:t>Chairman: Li Ka-Shing</a:t>
            </a:r>
          </a:p>
        </p:txBody>
      </p:sp>
      <p:sp>
        <p:nvSpPr>
          <p:cNvPr id="1079" name="Shape 1079"/>
          <p:cNvSpPr txBox="1">
            <a:spLocks noGrp="1"/>
          </p:cNvSpPr>
          <p:nvPr>
            <p:ph type="body" idx="1"/>
          </p:nvPr>
        </p:nvSpPr>
        <p:spPr>
          <a:xfrm>
            <a:off x="183100" y="585225"/>
            <a:ext cx="5687100" cy="4230900"/>
          </a:xfrm>
          <a:prstGeom prst="rect">
            <a:avLst/>
          </a:prstGeom>
        </p:spPr>
        <p:txBody>
          <a:bodyPr lIns="91425" tIns="91425" rIns="91425" bIns="91425" anchor="t" anchorCtr="0">
            <a:noAutofit/>
          </a:bodyPr>
          <a:lstStyle/>
          <a:p>
            <a:pPr marL="514350" lvl="0" indent="-285750" rtl="0">
              <a:lnSpc>
                <a:spcPct val="100000"/>
              </a:lnSpc>
              <a:spcBef>
                <a:spcPts val="0"/>
              </a:spcBef>
              <a:buFont typeface="Arial" panose="020B0604020202020204" pitchFamily="34" charset="0"/>
              <a:buChar char="•"/>
            </a:pPr>
            <a:r>
              <a:rPr lang="en" sz="1400" dirty="0">
                <a:solidFill>
                  <a:schemeClr val="tx1"/>
                </a:solidFill>
              </a:rPr>
              <a:t>88 years old</a:t>
            </a:r>
          </a:p>
          <a:p>
            <a:pPr marL="514350" lvl="0" indent="-285750" rtl="0">
              <a:lnSpc>
                <a:spcPct val="100000"/>
              </a:lnSpc>
              <a:spcBef>
                <a:spcPts val="0"/>
              </a:spcBef>
              <a:buFont typeface="Arial" panose="020B0604020202020204" pitchFamily="34" charset="0"/>
              <a:buChar char="•"/>
            </a:pPr>
            <a:r>
              <a:rPr lang="en" sz="1400" dirty="0">
                <a:solidFill>
                  <a:schemeClr val="tx1"/>
                </a:solidFill>
              </a:rPr>
              <a:t>Chairman of CK Hutchison Holdings Limited and Cheung Kong Property Holdings Limited</a:t>
            </a:r>
          </a:p>
          <a:p>
            <a:pPr marL="514350" lvl="0" indent="-285750" rtl="0">
              <a:lnSpc>
                <a:spcPct val="100000"/>
              </a:lnSpc>
              <a:spcBef>
                <a:spcPts val="0"/>
              </a:spcBef>
              <a:buFont typeface="Arial" panose="020B0604020202020204" pitchFamily="34" charset="0"/>
              <a:buChar char="•"/>
            </a:pPr>
            <a:r>
              <a:rPr lang="en" sz="1400" dirty="0">
                <a:solidFill>
                  <a:schemeClr val="tx1"/>
                </a:solidFill>
              </a:rPr>
              <a:t>Richest person in Hong Kong and 19th in the world</a:t>
            </a:r>
          </a:p>
          <a:p>
            <a:pPr marL="514350" lvl="0" indent="-285750" rtl="0">
              <a:lnSpc>
                <a:spcPct val="100000"/>
              </a:lnSpc>
              <a:spcBef>
                <a:spcPts val="0"/>
              </a:spcBef>
              <a:buFont typeface="Arial" panose="020B0604020202020204" pitchFamily="34" charset="0"/>
              <a:buChar char="•"/>
            </a:pPr>
            <a:r>
              <a:rPr lang="en" sz="1400" dirty="0">
                <a:solidFill>
                  <a:schemeClr val="tx1"/>
                </a:solidFill>
              </a:rPr>
              <a:t>Left school at the age of 15 and worked in a plastic trading company</a:t>
            </a:r>
          </a:p>
          <a:p>
            <a:pPr marL="514350" lvl="0" indent="-285750" rtl="0">
              <a:lnSpc>
                <a:spcPct val="100000"/>
              </a:lnSpc>
              <a:spcBef>
                <a:spcPts val="0"/>
              </a:spcBef>
              <a:buFont typeface="Arial" panose="020B0604020202020204" pitchFamily="34" charset="0"/>
              <a:buChar char="•"/>
            </a:pPr>
            <a:r>
              <a:rPr lang="en" sz="1400" dirty="0">
                <a:solidFill>
                  <a:schemeClr val="tx1"/>
                </a:solidFill>
              </a:rPr>
              <a:t>Found Cheung Kong Industries in 11950</a:t>
            </a:r>
          </a:p>
          <a:p>
            <a:pPr marL="514350" lvl="0" indent="-285750" rtl="0">
              <a:lnSpc>
                <a:spcPct val="100000"/>
              </a:lnSpc>
              <a:spcBef>
                <a:spcPts val="0"/>
              </a:spcBef>
              <a:buFont typeface="Arial" panose="020B0604020202020204" pitchFamily="34" charset="0"/>
              <a:buChar char="•"/>
            </a:pPr>
            <a:r>
              <a:rPr lang="en" sz="1400" dirty="0">
                <a:solidFill>
                  <a:schemeClr val="tx1"/>
                </a:solidFill>
              </a:rPr>
              <a:t>Transformed the company to real estate investment business and became a listed company on Hong Kong Stock Exchange in 1972</a:t>
            </a:r>
          </a:p>
          <a:p>
            <a:pPr marL="514350" lvl="0" indent="-285750" rtl="0">
              <a:lnSpc>
                <a:spcPct val="100000"/>
              </a:lnSpc>
              <a:spcBef>
                <a:spcPts val="0"/>
              </a:spcBef>
              <a:buFont typeface="Arial" panose="020B0604020202020204" pitchFamily="34" charset="0"/>
              <a:buChar char="•"/>
            </a:pPr>
            <a:r>
              <a:rPr lang="en" sz="1400" dirty="0">
                <a:solidFill>
                  <a:schemeClr val="tx1"/>
                </a:solidFill>
              </a:rPr>
              <a:t>Acquired Hutchison Whampoa in 1979. It owns the world's biggest port and telecommunication operations.</a:t>
            </a:r>
          </a:p>
        </p:txBody>
      </p:sp>
      <p:pic>
        <p:nvPicPr>
          <p:cNvPr id="1080" name="Shape 1080" descr="Cheung Kong Property - Li Ka-shing.jpg"/>
          <p:cNvPicPr preferRelativeResize="0"/>
          <p:nvPr/>
        </p:nvPicPr>
        <p:blipFill rotWithShape="1">
          <a:blip r:embed="rId3">
            <a:alphaModFix/>
          </a:blip>
          <a:srcRect t="9575"/>
          <a:stretch/>
        </p:blipFill>
        <p:spPr>
          <a:xfrm>
            <a:off x="5811776" y="641425"/>
            <a:ext cx="3025547" cy="3860651"/>
          </a:xfrm>
          <a:prstGeom prst="rect">
            <a:avLst/>
          </a:prstGeom>
          <a:noFill/>
          <a:ln>
            <a:noFill/>
          </a:ln>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84"/>
        <p:cNvGrpSpPr/>
        <p:nvPr/>
      </p:nvGrpSpPr>
      <p:grpSpPr>
        <a:xfrm>
          <a:off x="0" y="0"/>
          <a:ext cx="0" cy="0"/>
          <a:chOff x="0" y="0"/>
          <a:chExt cx="0" cy="0"/>
        </a:xfrm>
      </p:grpSpPr>
      <p:sp>
        <p:nvSpPr>
          <p:cNvPr id="1085" name="Shape 108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Managing Director: Li Tzar Kuoi</a:t>
            </a:r>
          </a:p>
        </p:txBody>
      </p:sp>
      <p:sp>
        <p:nvSpPr>
          <p:cNvPr id="1086" name="Shape 1086"/>
          <p:cNvSpPr txBox="1">
            <a:spLocks noGrp="1"/>
          </p:cNvSpPr>
          <p:nvPr>
            <p:ph type="body" idx="1"/>
          </p:nvPr>
        </p:nvSpPr>
        <p:spPr>
          <a:xfrm>
            <a:off x="311700" y="1152475"/>
            <a:ext cx="5486700" cy="3416400"/>
          </a:xfrm>
          <a:prstGeom prst="rect">
            <a:avLst/>
          </a:prstGeom>
        </p:spPr>
        <p:txBody>
          <a:bodyPr lIns="91425" tIns="91425" rIns="91425" bIns="91425" anchor="t" anchorCtr="0">
            <a:noAutofit/>
          </a:bodyPr>
          <a:lstStyle/>
          <a:p>
            <a:pPr marL="514350" lvl="0" indent="-285750" rtl="0">
              <a:lnSpc>
                <a:spcPct val="100000"/>
              </a:lnSpc>
              <a:spcBef>
                <a:spcPts val="0"/>
              </a:spcBef>
              <a:buFont typeface="Arial" panose="020B0604020202020204" pitchFamily="34" charset="0"/>
              <a:buChar char="•"/>
            </a:pPr>
            <a:r>
              <a:rPr lang="en" sz="1400" dirty="0">
                <a:solidFill>
                  <a:schemeClr val="tx1"/>
                </a:solidFill>
              </a:rPr>
              <a:t>52 years old</a:t>
            </a:r>
          </a:p>
          <a:p>
            <a:pPr marL="514350" lvl="0" indent="-285750" rtl="0">
              <a:lnSpc>
                <a:spcPct val="100000"/>
              </a:lnSpc>
              <a:spcBef>
                <a:spcPts val="0"/>
              </a:spcBef>
              <a:buFont typeface="Arial" panose="020B0604020202020204" pitchFamily="34" charset="0"/>
              <a:buChar char="•"/>
            </a:pPr>
            <a:r>
              <a:rPr lang="en" sz="1400" dirty="0">
                <a:solidFill>
                  <a:schemeClr val="tx1"/>
                </a:solidFill>
              </a:rPr>
              <a:t>Elder son of Li Ka-Shing</a:t>
            </a:r>
          </a:p>
          <a:p>
            <a:pPr marL="514350" lvl="0" indent="-285750" rtl="0">
              <a:lnSpc>
                <a:spcPct val="100000"/>
              </a:lnSpc>
              <a:spcBef>
                <a:spcPts val="0"/>
              </a:spcBef>
              <a:buFont typeface="Arial" panose="020B0604020202020204" pitchFamily="34" charset="0"/>
              <a:buChar char="•"/>
            </a:pPr>
            <a:r>
              <a:rPr lang="en" sz="1400" dirty="0">
                <a:solidFill>
                  <a:schemeClr val="tx1"/>
                </a:solidFill>
              </a:rPr>
              <a:t>Completed his B.Sc degree in Civil Engineer and M.Sc degree in Structural Engineer at Standford </a:t>
            </a:r>
            <a:r>
              <a:rPr lang="en" sz="1400" dirty="0" smtClean="0">
                <a:solidFill>
                  <a:schemeClr val="tx1"/>
                </a:solidFill>
              </a:rPr>
              <a:t>University</a:t>
            </a:r>
          </a:p>
          <a:p>
            <a:pPr marL="514350" lvl="0" indent="-285750" rtl="0">
              <a:lnSpc>
                <a:spcPct val="100000"/>
              </a:lnSpc>
              <a:spcBef>
                <a:spcPts val="0"/>
              </a:spcBef>
              <a:buFont typeface="Arial" panose="020B0604020202020204" pitchFamily="34" charset="0"/>
              <a:buChar char="•"/>
            </a:pPr>
            <a:r>
              <a:rPr lang="en" sz="1400" dirty="0" smtClean="0">
                <a:solidFill>
                  <a:schemeClr val="tx1"/>
                </a:solidFill>
                <a:highlight>
                  <a:srgbClr val="FFFFFF"/>
                </a:highlight>
              </a:rPr>
              <a:t>Group </a:t>
            </a:r>
            <a:r>
              <a:rPr lang="en" sz="1400" dirty="0">
                <a:solidFill>
                  <a:schemeClr val="tx1"/>
                </a:solidFill>
                <a:highlight>
                  <a:srgbClr val="FFFFFF"/>
                </a:highlight>
              </a:rPr>
              <a:t>Co-Managing Director and Deputy Chairman of CK Hutchison Holdings Limited</a:t>
            </a:r>
            <a:endParaRPr lang="en" sz="1400" dirty="0">
              <a:solidFill>
                <a:schemeClr val="tx1"/>
              </a:solidFill>
              <a:highlight>
                <a:srgbClr val="FFFFFF"/>
              </a:highlight>
              <a:hlinkClick r:id="rId3"/>
            </a:endParaRPr>
          </a:p>
          <a:p>
            <a:pPr marL="514350" lvl="0" indent="-285750" rtl="0">
              <a:lnSpc>
                <a:spcPct val="100000"/>
              </a:lnSpc>
              <a:spcBef>
                <a:spcPts val="300"/>
              </a:spcBef>
              <a:spcAft>
                <a:spcPts val="100"/>
              </a:spcAft>
              <a:buFont typeface="Arial" panose="020B0604020202020204" pitchFamily="34" charset="0"/>
              <a:buChar char="•"/>
            </a:pPr>
            <a:r>
              <a:rPr lang="en" sz="1400" dirty="0">
                <a:solidFill>
                  <a:schemeClr val="tx1"/>
                </a:solidFill>
                <a:highlight>
                  <a:srgbClr val="FFFFFF"/>
                </a:highlight>
              </a:rPr>
              <a:t>Managing Director and Deputy Chairman of Cheung Kong Property Holdings Limited</a:t>
            </a:r>
            <a:endParaRPr lang="en" sz="1400" dirty="0">
              <a:solidFill>
                <a:schemeClr val="tx1"/>
              </a:solidFill>
              <a:highlight>
                <a:srgbClr val="FFFFFF"/>
              </a:highlight>
              <a:hlinkClick r:id="rId4"/>
            </a:endParaRPr>
          </a:p>
          <a:p>
            <a:pPr marL="514350" lvl="0" indent="-285750" rtl="0">
              <a:lnSpc>
                <a:spcPct val="100000"/>
              </a:lnSpc>
              <a:spcBef>
                <a:spcPts val="300"/>
              </a:spcBef>
              <a:spcAft>
                <a:spcPts val="100"/>
              </a:spcAft>
              <a:buFont typeface="Arial" panose="020B0604020202020204" pitchFamily="34" charset="0"/>
              <a:buChar char="•"/>
            </a:pPr>
            <a:r>
              <a:rPr lang="en" sz="1400" dirty="0">
                <a:solidFill>
                  <a:schemeClr val="tx1"/>
                </a:solidFill>
                <a:highlight>
                  <a:srgbClr val="FFFFFF"/>
                </a:highlight>
              </a:rPr>
              <a:t>Co-Chairman of Husky Energy Inc.</a:t>
            </a:r>
          </a:p>
          <a:p>
            <a:pPr marL="514350" lvl="0" indent="-285750">
              <a:lnSpc>
                <a:spcPct val="100000"/>
              </a:lnSpc>
              <a:spcBef>
                <a:spcPts val="0"/>
              </a:spcBef>
              <a:buFont typeface="Arial" panose="020B0604020202020204" pitchFamily="34" charset="0"/>
              <a:buChar char="•"/>
            </a:pPr>
            <a:r>
              <a:rPr lang="en" sz="1400" dirty="0">
                <a:solidFill>
                  <a:schemeClr val="tx1"/>
                </a:solidFill>
              </a:rPr>
              <a:t>Kidnapped by Cheung Tze-Keung in 1996</a:t>
            </a:r>
          </a:p>
        </p:txBody>
      </p:sp>
      <p:pic>
        <p:nvPicPr>
          <p:cNvPr id="1087" name="Shape 1087" descr="Cheung Kong Property - Li Tzar Kuoi.jpg"/>
          <p:cNvPicPr preferRelativeResize="0"/>
          <p:nvPr/>
        </p:nvPicPr>
        <p:blipFill>
          <a:blip r:embed="rId5">
            <a:alphaModFix/>
          </a:blip>
          <a:stretch>
            <a:fillRect/>
          </a:stretch>
        </p:blipFill>
        <p:spPr>
          <a:xfrm>
            <a:off x="5974800" y="1431925"/>
            <a:ext cx="2857500" cy="2857500"/>
          </a:xfrm>
          <a:prstGeom prst="rect">
            <a:avLst/>
          </a:prstGeom>
          <a:noFill/>
          <a:ln>
            <a:noFill/>
          </a:ln>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91"/>
        <p:cNvGrpSpPr/>
        <p:nvPr/>
      </p:nvGrpSpPr>
      <p:grpSpPr>
        <a:xfrm>
          <a:off x="0" y="0"/>
          <a:ext cx="0" cy="0"/>
          <a:chOff x="0" y="0"/>
          <a:chExt cx="0" cy="0"/>
        </a:xfrm>
      </p:grpSpPr>
      <p:sp>
        <p:nvSpPr>
          <p:cNvPr id="1092" name="Shape 109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“The Big Spender” Case</a:t>
            </a:r>
          </a:p>
        </p:txBody>
      </p:sp>
      <p:sp>
        <p:nvSpPr>
          <p:cNvPr id="1093" name="Shape 1093"/>
          <p:cNvSpPr txBox="1">
            <a:spLocks noGrp="1"/>
          </p:cNvSpPr>
          <p:nvPr>
            <p:ph type="body" idx="1"/>
          </p:nvPr>
        </p:nvSpPr>
        <p:spPr>
          <a:xfrm>
            <a:off x="311700" y="1094025"/>
            <a:ext cx="4644900" cy="3416400"/>
          </a:xfrm>
          <a:prstGeom prst="rect">
            <a:avLst/>
          </a:prstGeom>
        </p:spPr>
        <p:txBody>
          <a:bodyPr lIns="91425" tIns="91425" rIns="91425" bIns="91425" anchor="t" anchorCtr="0">
            <a:noAutofit/>
          </a:bodyPr>
          <a:lstStyle/>
          <a:p>
            <a:pPr marL="285750" lvl="0" indent="-285750">
              <a:spcBef>
                <a:spcPts val="0"/>
              </a:spcBef>
              <a:buFont typeface="Arial" panose="020B0604020202020204" pitchFamily="34" charset="0"/>
              <a:buChar char="•"/>
            </a:pPr>
            <a:r>
              <a:rPr lang="en" dirty="0">
                <a:solidFill>
                  <a:schemeClr val="tx1"/>
                </a:solidFill>
              </a:rPr>
              <a:t>Cheung Tze-Keung</a:t>
            </a:r>
          </a:p>
          <a:p>
            <a:pPr marL="514350" lvl="0" indent="-285750" rtl="0">
              <a:spcBef>
                <a:spcPts val="0"/>
              </a:spcBef>
              <a:buFont typeface="Arial" panose="020B0604020202020204" pitchFamily="34" charset="0"/>
              <a:buChar char="•"/>
            </a:pPr>
            <a:r>
              <a:rPr lang="en" dirty="0">
                <a:solidFill>
                  <a:schemeClr val="tx1"/>
                </a:solidFill>
              </a:rPr>
              <a:t>Kidnapped Victor Li on May 23, 1996</a:t>
            </a:r>
          </a:p>
          <a:p>
            <a:pPr marL="514350" lvl="0" indent="-285750" rtl="0">
              <a:spcBef>
                <a:spcPts val="0"/>
              </a:spcBef>
              <a:buFont typeface="Arial" panose="020B0604020202020204" pitchFamily="34" charset="0"/>
              <a:buChar char="•"/>
            </a:pPr>
            <a:r>
              <a:rPr lang="en" dirty="0">
                <a:solidFill>
                  <a:schemeClr val="tx1"/>
                </a:solidFill>
              </a:rPr>
              <a:t>Reportedly reaped HK$1.38 billion of ramson from Li Ka-Shing</a:t>
            </a:r>
          </a:p>
          <a:p>
            <a:pPr marL="514350" lvl="0" indent="-285750" rtl="0">
              <a:spcBef>
                <a:spcPts val="0"/>
              </a:spcBef>
              <a:buFont typeface="Arial" panose="020B0604020202020204" pitchFamily="34" charset="0"/>
              <a:buChar char="•"/>
            </a:pPr>
            <a:r>
              <a:rPr lang="en" dirty="0">
                <a:solidFill>
                  <a:schemeClr val="tx1"/>
                </a:solidFill>
              </a:rPr>
              <a:t>Sentenced to death by a court in Guangzhou, mainland China and was executed by shooting in 1998</a:t>
            </a:r>
          </a:p>
          <a:p>
            <a:pPr lvl="0">
              <a:spcBef>
                <a:spcPts val="0"/>
              </a:spcBef>
              <a:buNone/>
            </a:pPr>
            <a:endParaRPr sz="1400" dirty="0"/>
          </a:p>
          <a:p>
            <a:pPr lvl="0">
              <a:spcBef>
                <a:spcPts val="0"/>
              </a:spcBef>
              <a:buNone/>
            </a:pPr>
            <a:endParaRPr dirty="0"/>
          </a:p>
          <a:p>
            <a:pPr lvl="0">
              <a:spcBef>
                <a:spcPts val="0"/>
              </a:spcBef>
              <a:buNone/>
            </a:pPr>
            <a:endParaRPr dirty="0"/>
          </a:p>
        </p:txBody>
      </p:sp>
      <p:pic>
        <p:nvPicPr>
          <p:cNvPr id="1094" name="Shape 1094" descr="Cheung Tze-Keung.jpg"/>
          <p:cNvPicPr preferRelativeResize="0"/>
          <p:nvPr/>
        </p:nvPicPr>
        <p:blipFill rotWithShape="1">
          <a:blip r:embed="rId3">
            <a:alphaModFix/>
          </a:blip>
          <a:srcRect r="26932"/>
          <a:stretch/>
        </p:blipFill>
        <p:spPr>
          <a:xfrm>
            <a:off x="4956600" y="1017725"/>
            <a:ext cx="3967024" cy="2952750"/>
          </a:xfrm>
          <a:prstGeom prst="rect">
            <a:avLst/>
          </a:prstGeom>
          <a:noFill/>
          <a:ln>
            <a:noFill/>
          </a:ln>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Shape 10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Kam Hing Lam</a:t>
            </a:r>
          </a:p>
        </p:txBody>
      </p:sp>
      <p:sp>
        <p:nvSpPr>
          <p:cNvPr id="1100" name="Shape 1100"/>
          <p:cNvSpPr txBox="1">
            <a:spLocks noGrp="1"/>
          </p:cNvSpPr>
          <p:nvPr>
            <p:ph type="body" idx="1"/>
          </p:nvPr>
        </p:nvSpPr>
        <p:spPr>
          <a:xfrm>
            <a:off x="311700" y="1017725"/>
            <a:ext cx="5451300" cy="3623100"/>
          </a:xfrm>
          <a:prstGeom prst="rect">
            <a:avLst/>
          </a:prstGeom>
        </p:spPr>
        <p:txBody>
          <a:bodyPr lIns="91425" tIns="91425" rIns="91425" bIns="91425" anchor="t" anchorCtr="0">
            <a:noAutofit/>
          </a:bodyPr>
          <a:lstStyle/>
          <a:p>
            <a:pPr marL="514350" lvl="0" indent="-285750" rtl="0">
              <a:spcBef>
                <a:spcPts val="0"/>
              </a:spcBef>
              <a:buFont typeface="Arial" panose="020B0604020202020204" pitchFamily="34" charset="0"/>
              <a:buChar char="•"/>
            </a:pPr>
            <a:r>
              <a:rPr lang="en" sz="1400" dirty="0">
                <a:solidFill>
                  <a:schemeClr val="tx1"/>
                </a:solidFill>
              </a:rPr>
              <a:t>69 years old</a:t>
            </a:r>
          </a:p>
          <a:p>
            <a:pPr marL="514350" lvl="0" indent="-285750" rtl="0">
              <a:spcBef>
                <a:spcPts val="0"/>
              </a:spcBef>
              <a:buFont typeface="Arial" panose="020B0604020202020204" pitchFamily="34" charset="0"/>
              <a:buChar char="•"/>
            </a:pPr>
            <a:r>
              <a:rPr lang="en" sz="1400" dirty="0">
                <a:solidFill>
                  <a:schemeClr val="tx1"/>
                </a:solidFill>
              </a:rPr>
              <a:t>Brother-in-law of Li Ka-Shing, Uncle of Victor Li</a:t>
            </a:r>
          </a:p>
          <a:p>
            <a:pPr marL="514350" lvl="0" indent="-285750" rtl="0">
              <a:spcBef>
                <a:spcPts val="0"/>
              </a:spcBef>
              <a:buFont typeface="Arial" panose="020B0604020202020204" pitchFamily="34" charset="0"/>
              <a:buChar char="•"/>
            </a:pPr>
            <a:r>
              <a:rPr lang="en" sz="1400" dirty="0">
                <a:solidFill>
                  <a:schemeClr val="tx1"/>
                </a:solidFill>
                <a:highlight>
                  <a:srgbClr val="FFFFFF"/>
                </a:highlight>
              </a:rPr>
              <a:t>Executive Director and designated as Deputy Managing Director </a:t>
            </a:r>
          </a:p>
          <a:p>
            <a:pPr marL="514350" lvl="0" indent="-285750" rtl="0">
              <a:spcBef>
                <a:spcPts val="0"/>
              </a:spcBef>
              <a:buFont typeface="Arial" panose="020B0604020202020204" pitchFamily="34" charset="0"/>
              <a:buChar char="•"/>
            </a:pPr>
            <a:r>
              <a:rPr lang="en" sz="1400" dirty="0">
                <a:solidFill>
                  <a:schemeClr val="tx1"/>
                </a:solidFill>
              </a:rPr>
              <a:t>Deputy Managing Director of CK Hutchison Holdings Limited</a:t>
            </a:r>
          </a:p>
          <a:p>
            <a:pPr marL="514350" lvl="0" indent="-285750" rtl="0">
              <a:spcBef>
                <a:spcPts val="0"/>
              </a:spcBef>
              <a:buFont typeface="Arial" panose="020B0604020202020204" pitchFamily="34" charset="0"/>
              <a:buChar char="•"/>
            </a:pPr>
            <a:r>
              <a:rPr lang="en" sz="1400" dirty="0">
                <a:solidFill>
                  <a:schemeClr val="tx1"/>
                </a:solidFill>
              </a:rPr>
              <a:t>Chairman of Hui Xian Asset Management Limited as the manager of Hui Xian REIT</a:t>
            </a:r>
          </a:p>
          <a:p>
            <a:pPr marL="514350" lvl="0" indent="-285750" rtl="0">
              <a:spcBef>
                <a:spcPts val="0"/>
              </a:spcBef>
              <a:spcAft>
                <a:spcPts val="0"/>
              </a:spcAft>
              <a:buFont typeface="Arial" panose="020B0604020202020204" pitchFamily="34" charset="0"/>
              <a:buChar char="•"/>
            </a:pPr>
            <a:r>
              <a:rPr lang="en" sz="1400" dirty="0" smtClean="0">
                <a:solidFill>
                  <a:schemeClr val="tx1"/>
                </a:solidFill>
              </a:rPr>
              <a:t>Holds </a:t>
            </a:r>
            <a:r>
              <a:rPr lang="en" sz="1400" dirty="0">
                <a:solidFill>
                  <a:schemeClr val="tx1"/>
                </a:solidFill>
              </a:rPr>
              <a:t>a Bachelor of Science degree in Engineering and a Master’s degree in Business Administration.</a:t>
            </a:r>
          </a:p>
          <a:p>
            <a:pPr lvl="0">
              <a:spcBef>
                <a:spcPts val="0"/>
              </a:spcBef>
              <a:buNone/>
            </a:pPr>
            <a:endParaRPr dirty="0"/>
          </a:p>
        </p:txBody>
      </p:sp>
      <p:pic>
        <p:nvPicPr>
          <p:cNvPr id="1101" name="Shape 1101" descr="Cheung Kong Property - Kam Hing-Lam.jpg"/>
          <p:cNvPicPr preferRelativeResize="0"/>
          <p:nvPr/>
        </p:nvPicPr>
        <p:blipFill rotWithShape="1">
          <a:blip r:embed="rId3">
            <a:alphaModFix/>
          </a:blip>
          <a:srcRect l="5452" t="2104" r="44014"/>
          <a:stretch/>
        </p:blipFill>
        <p:spPr>
          <a:xfrm>
            <a:off x="5763000" y="1121075"/>
            <a:ext cx="3136548" cy="3416399"/>
          </a:xfrm>
          <a:prstGeom prst="rect">
            <a:avLst/>
          </a:prstGeom>
          <a:noFill/>
          <a:ln>
            <a:noFill/>
          </a:ln>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Shape 1106"/>
          <p:cNvSpPr txBox="1">
            <a:spLocks noGrp="1"/>
          </p:cNvSpPr>
          <p:nvPr>
            <p:ph type="title"/>
          </p:nvPr>
        </p:nvSpPr>
        <p:spPr>
          <a:xfrm>
            <a:off x="311700" y="165350"/>
            <a:ext cx="8520600" cy="572700"/>
          </a:xfrm>
          <a:prstGeom prst="rect">
            <a:avLst/>
          </a:prstGeom>
        </p:spPr>
        <p:txBody>
          <a:bodyPr lIns="91425" tIns="91425" rIns="91425" bIns="91425" anchor="t" anchorCtr="0">
            <a:noAutofit/>
          </a:bodyPr>
          <a:lstStyle/>
          <a:p>
            <a:pPr lvl="0">
              <a:spcBef>
                <a:spcPts val="0"/>
              </a:spcBef>
              <a:buNone/>
            </a:pPr>
            <a:r>
              <a:rPr lang="en"/>
              <a:t>Disclosure of Interest</a:t>
            </a:r>
          </a:p>
        </p:txBody>
      </p:sp>
      <p:pic>
        <p:nvPicPr>
          <p:cNvPr id="1107" name="Shape 1107" descr="Cheung Kong Property - Disclosure of Interest.JPG"/>
          <p:cNvPicPr preferRelativeResize="0"/>
          <p:nvPr/>
        </p:nvPicPr>
        <p:blipFill>
          <a:blip r:embed="rId3">
            <a:alphaModFix/>
          </a:blip>
          <a:stretch>
            <a:fillRect/>
          </a:stretch>
        </p:blipFill>
        <p:spPr>
          <a:xfrm>
            <a:off x="1269812" y="738050"/>
            <a:ext cx="6604370" cy="4405450"/>
          </a:xfrm>
          <a:prstGeom prst="rect">
            <a:avLst/>
          </a:prstGeom>
          <a:noFill/>
          <a:ln>
            <a:noFill/>
          </a:ln>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Shape 11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Financial Performance</a:t>
            </a:r>
          </a:p>
        </p:txBody>
      </p:sp>
      <p:pic>
        <p:nvPicPr>
          <p:cNvPr id="1113" name="Shape 1113" descr="CK Hutchison - Financial Performace - Li Ka-Shing.jpg"/>
          <p:cNvPicPr preferRelativeResize="0"/>
          <p:nvPr/>
        </p:nvPicPr>
        <p:blipFill>
          <a:blip r:embed="rId3">
            <a:alphaModFix/>
          </a:blip>
          <a:stretch>
            <a:fillRect/>
          </a:stretch>
        </p:blipFill>
        <p:spPr>
          <a:xfrm>
            <a:off x="1533812" y="1152475"/>
            <a:ext cx="6076372" cy="3416399"/>
          </a:xfrm>
          <a:prstGeom prst="rect">
            <a:avLst/>
          </a:prstGeom>
          <a:noFill/>
          <a:ln>
            <a:noFill/>
          </a:ln>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Shape 11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Five Year Financial Summary</a:t>
            </a:r>
          </a:p>
        </p:txBody>
      </p:sp>
      <p:pic>
        <p:nvPicPr>
          <p:cNvPr id="1119" name="Shape 1119" descr="Cheung Kong Property - 5Y Summary - IS.JPG"/>
          <p:cNvPicPr preferRelativeResize="0"/>
          <p:nvPr/>
        </p:nvPicPr>
        <p:blipFill>
          <a:blip r:embed="rId3">
            <a:alphaModFix/>
          </a:blip>
          <a:stretch>
            <a:fillRect/>
          </a:stretch>
        </p:blipFill>
        <p:spPr>
          <a:xfrm>
            <a:off x="1095375" y="1152475"/>
            <a:ext cx="6953250" cy="2324100"/>
          </a:xfrm>
          <a:prstGeom prst="rect">
            <a:avLst/>
          </a:prstGeom>
          <a:noFill/>
          <a:ln>
            <a:noFill/>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pic>
        <p:nvPicPr>
          <p:cNvPr id="1124" name="Shape 1124" descr="Cheung Kong Property - 5Y Summary - BS.JPG"/>
          <p:cNvPicPr preferRelativeResize="0"/>
          <p:nvPr/>
        </p:nvPicPr>
        <p:blipFill>
          <a:blip r:embed="rId3">
            <a:alphaModFix/>
          </a:blip>
          <a:stretch>
            <a:fillRect/>
          </a:stretch>
        </p:blipFill>
        <p:spPr>
          <a:xfrm>
            <a:off x="1564777" y="9234"/>
            <a:ext cx="6014443" cy="5143499"/>
          </a:xfrm>
          <a:prstGeom prst="rect">
            <a:avLst/>
          </a:prstGeom>
          <a:noFill/>
          <a:ln>
            <a:noFill/>
          </a:ln>
        </p:spPr>
      </p:pic>
      <p:sp>
        <p:nvSpPr>
          <p:cNvPr id="1125" name="Shape 1125"/>
          <p:cNvSpPr/>
          <p:nvPr/>
        </p:nvSpPr>
        <p:spPr>
          <a:xfrm>
            <a:off x="1564777" y="4538750"/>
            <a:ext cx="6014443" cy="232034"/>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126" name="Shape 1126"/>
          <p:cNvSpPr/>
          <p:nvPr/>
        </p:nvSpPr>
        <p:spPr>
          <a:xfrm>
            <a:off x="1564777" y="4265000"/>
            <a:ext cx="6004700" cy="2349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Shape 11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Interim Balance Sheet</a:t>
            </a:r>
          </a:p>
        </p:txBody>
      </p:sp>
      <p:pic>
        <p:nvPicPr>
          <p:cNvPr id="1134" name="Shape 1134"/>
          <p:cNvPicPr preferRelativeResize="0"/>
          <p:nvPr/>
        </p:nvPicPr>
        <p:blipFill>
          <a:blip r:embed="rId3">
            <a:alphaModFix/>
          </a:blip>
          <a:stretch>
            <a:fillRect/>
          </a:stretch>
        </p:blipFill>
        <p:spPr>
          <a:xfrm>
            <a:off x="1966587" y="1017725"/>
            <a:ext cx="5210824" cy="4045174"/>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Government Regulation</a:t>
            </a:r>
          </a:p>
        </p:txBody>
      </p:sp>
      <p:sp>
        <p:nvSpPr>
          <p:cNvPr id="233" name="Shape 23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Government controls the supply of new land </a:t>
            </a:r>
          </a:p>
          <a:p>
            <a:pPr lvl="0" rtl="0">
              <a:spcBef>
                <a:spcPts val="0"/>
              </a:spcBef>
              <a:buNone/>
            </a:pPr>
            <a:r>
              <a:rPr lang="en"/>
              <a:t>Government determines when and how much new land will be put on the market as well as the uses allowed on this land</a:t>
            </a:r>
          </a:p>
          <a:p>
            <a:pPr lvl="0" rtl="0">
              <a:spcBef>
                <a:spcPts val="0"/>
              </a:spcBef>
              <a:buNone/>
            </a:pPr>
            <a:r>
              <a:rPr lang="en"/>
              <a:t>Government leases land to private developers, land for non-institutional uses is generally leased to the highest bidder at public auction</a:t>
            </a:r>
          </a:p>
          <a:p>
            <a:pPr lvl="0">
              <a:spcBef>
                <a:spcPts val="0"/>
              </a:spcBef>
              <a:buNone/>
            </a:pPr>
            <a:r>
              <a:rPr lang="en"/>
              <a:t>Affordable Housing Initiatives developed for low-income residents</a:t>
            </a:r>
          </a:p>
          <a:p>
            <a:pPr lvl="0" rtl="0">
              <a:spcBef>
                <a:spcPts val="0"/>
              </a:spcBef>
              <a:buNone/>
            </a:pPr>
            <a:r>
              <a:rPr lang="en"/>
              <a:t>Spending on public sector land development outgrew private sector in 2010</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Shape 11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Interim Balance Sheet (Cont’)</a:t>
            </a:r>
          </a:p>
        </p:txBody>
      </p:sp>
      <p:pic>
        <p:nvPicPr>
          <p:cNvPr id="1140" name="Shape 1140"/>
          <p:cNvPicPr preferRelativeResize="0"/>
          <p:nvPr/>
        </p:nvPicPr>
        <p:blipFill>
          <a:blip r:embed="rId3">
            <a:alphaModFix/>
          </a:blip>
          <a:stretch>
            <a:fillRect/>
          </a:stretch>
        </p:blipFill>
        <p:spPr>
          <a:xfrm>
            <a:off x="1028700" y="1122350"/>
            <a:ext cx="7086600" cy="3476625"/>
          </a:xfrm>
          <a:prstGeom prst="rect">
            <a:avLst/>
          </a:prstGeom>
          <a:noFill/>
          <a:ln>
            <a:noFill/>
          </a:ln>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sp>
        <p:nvSpPr>
          <p:cNvPr id="1145" name="Shape 1145"/>
          <p:cNvSpPr txBox="1">
            <a:spLocks noGrp="1"/>
          </p:cNvSpPr>
          <p:nvPr>
            <p:ph type="title"/>
          </p:nvPr>
        </p:nvSpPr>
        <p:spPr>
          <a:xfrm>
            <a:off x="311687" y="153200"/>
            <a:ext cx="8520600" cy="572700"/>
          </a:xfrm>
          <a:prstGeom prst="rect">
            <a:avLst/>
          </a:prstGeom>
        </p:spPr>
        <p:txBody>
          <a:bodyPr lIns="91425" tIns="91425" rIns="91425" bIns="91425" anchor="t" anchorCtr="0">
            <a:noAutofit/>
          </a:bodyPr>
          <a:lstStyle/>
          <a:p>
            <a:pPr lvl="0">
              <a:spcBef>
                <a:spcPts val="0"/>
              </a:spcBef>
              <a:buNone/>
            </a:pPr>
            <a:r>
              <a:rPr lang="en"/>
              <a:t>Annual Balance Sheet</a:t>
            </a:r>
          </a:p>
        </p:txBody>
      </p:sp>
      <p:pic>
        <p:nvPicPr>
          <p:cNvPr id="1146" name="Shape 1146" descr="Cheung Kong Property - Annual BS 1.JPG"/>
          <p:cNvPicPr preferRelativeResize="0"/>
          <p:nvPr/>
        </p:nvPicPr>
        <p:blipFill>
          <a:blip r:embed="rId3">
            <a:alphaModFix/>
          </a:blip>
          <a:stretch>
            <a:fillRect/>
          </a:stretch>
        </p:blipFill>
        <p:spPr>
          <a:xfrm>
            <a:off x="1914312" y="735224"/>
            <a:ext cx="5315375" cy="4250899"/>
          </a:xfrm>
          <a:prstGeom prst="rect">
            <a:avLst/>
          </a:prstGeom>
          <a:noFill/>
          <a:ln>
            <a:noFill/>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Shape 115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Annual Balance Sheet (Cont’)</a:t>
            </a:r>
          </a:p>
        </p:txBody>
      </p:sp>
      <p:pic>
        <p:nvPicPr>
          <p:cNvPr id="1152" name="Shape 1152" descr="Cheung Kong Property - Annual BS 2.JPG"/>
          <p:cNvPicPr preferRelativeResize="0"/>
          <p:nvPr/>
        </p:nvPicPr>
        <p:blipFill>
          <a:blip r:embed="rId3">
            <a:alphaModFix/>
          </a:blip>
          <a:stretch>
            <a:fillRect/>
          </a:stretch>
        </p:blipFill>
        <p:spPr>
          <a:xfrm>
            <a:off x="1047750" y="1160450"/>
            <a:ext cx="7048500" cy="3400425"/>
          </a:xfrm>
          <a:prstGeom prst="rect">
            <a:avLst/>
          </a:prstGeom>
          <a:noFill/>
          <a:ln>
            <a:noFill/>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Shape 115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Interim Income Statement</a:t>
            </a:r>
          </a:p>
        </p:txBody>
      </p:sp>
      <p:pic>
        <p:nvPicPr>
          <p:cNvPr id="1158" name="Shape 1158"/>
          <p:cNvPicPr preferRelativeResize="0"/>
          <p:nvPr/>
        </p:nvPicPr>
        <p:blipFill>
          <a:blip r:embed="rId3">
            <a:alphaModFix/>
          </a:blip>
          <a:stretch>
            <a:fillRect/>
          </a:stretch>
        </p:blipFill>
        <p:spPr>
          <a:xfrm>
            <a:off x="1396925" y="1017725"/>
            <a:ext cx="6350150" cy="4041774"/>
          </a:xfrm>
          <a:prstGeom prst="rect">
            <a:avLst/>
          </a:prstGeom>
          <a:noFill/>
          <a:ln>
            <a:noFill/>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Shape 116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Interim Income Statement (Cont’)</a:t>
            </a:r>
          </a:p>
        </p:txBody>
      </p:sp>
      <p:pic>
        <p:nvPicPr>
          <p:cNvPr id="1164" name="Shape 1164"/>
          <p:cNvPicPr preferRelativeResize="0"/>
          <p:nvPr/>
        </p:nvPicPr>
        <p:blipFill>
          <a:blip r:embed="rId3">
            <a:alphaModFix/>
          </a:blip>
          <a:stretch>
            <a:fillRect/>
          </a:stretch>
        </p:blipFill>
        <p:spPr>
          <a:xfrm>
            <a:off x="995362" y="1152462"/>
            <a:ext cx="7153275" cy="3800475"/>
          </a:xfrm>
          <a:prstGeom prst="rect">
            <a:avLst/>
          </a:prstGeom>
          <a:noFill/>
          <a:ln>
            <a:noFill/>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Shape 11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Annual Income Statement</a:t>
            </a:r>
          </a:p>
        </p:txBody>
      </p:sp>
      <p:pic>
        <p:nvPicPr>
          <p:cNvPr id="1170" name="Shape 1170" descr="Cheung Kong Property - Annual IS 1.JPG"/>
          <p:cNvPicPr preferRelativeResize="0"/>
          <p:nvPr/>
        </p:nvPicPr>
        <p:blipFill>
          <a:blip r:embed="rId3">
            <a:alphaModFix/>
          </a:blip>
          <a:stretch>
            <a:fillRect/>
          </a:stretch>
        </p:blipFill>
        <p:spPr>
          <a:xfrm>
            <a:off x="1023925" y="1017725"/>
            <a:ext cx="7096125" cy="3943350"/>
          </a:xfrm>
          <a:prstGeom prst="rect">
            <a:avLst/>
          </a:prstGeom>
          <a:noFill/>
          <a:ln>
            <a:noFill/>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sp>
        <p:nvSpPr>
          <p:cNvPr id="1175" name="Shape 11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Annual Income Statement (Cont’)</a:t>
            </a:r>
          </a:p>
        </p:txBody>
      </p:sp>
      <p:pic>
        <p:nvPicPr>
          <p:cNvPr id="1176" name="Shape 1176" descr="Cheung Kong Property - Annual IS 2.JPG"/>
          <p:cNvPicPr preferRelativeResize="0"/>
          <p:nvPr/>
        </p:nvPicPr>
        <p:blipFill>
          <a:blip r:embed="rId3">
            <a:alphaModFix/>
          </a:blip>
          <a:stretch>
            <a:fillRect/>
          </a:stretch>
        </p:blipFill>
        <p:spPr>
          <a:xfrm>
            <a:off x="1047750" y="1152475"/>
            <a:ext cx="7048500" cy="3314700"/>
          </a:xfrm>
          <a:prstGeom prst="rect">
            <a:avLst/>
          </a:prstGeom>
          <a:noFill/>
          <a:ln>
            <a:noFill/>
          </a:ln>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1180"/>
        <p:cNvGrpSpPr/>
        <p:nvPr/>
      </p:nvGrpSpPr>
      <p:grpSpPr>
        <a:xfrm>
          <a:off x="0" y="0"/>
          <a:ext cx="0" cy="0"/>
          <a:chOff x="0" y="0"/>
          <a:chExt cx="0" cy="0"/>
        </a:xfrm>
      </p:grpSpPr>
      <p:sp>
        <p:nvSpPr>
          <p:cNvPr id="1181" name="Shape 11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Interim Cash Flow</a:t>
            </a:r>
          </a:p>
        </p:txBody>
      </p:sp>
      <p:pic>
        <p:nvPicPr>
          <p:cNvPr id="1182" name="Shape 1182"/>
          <p:cNvPicPr preferRelativeResize="0"/>
          <p:nvPr/>
        </p:nvPicPr>
        <p:blipFill>
          <a:blip r:embed="rId3">
            <a:alphaModFix/>
          </a:blip>
          <a:stretch>
            <a:fillRect/>
          </a:stretch>
        </p:blipFill>
        <p:spPr>
          <a:xfrm>
            <a:off x="1033450" y="1017712"/>
            <a:ext cx="7077075" cy="3914775"/>
          </a:xfrm>
          <a:prstGeom prst="rect">
            <a:avLst/>
          </a:prstGeom>
          <a:noFill/>
          <a:ln>
            <a:noFill/>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Shape 11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Interim Cash Flow (Cont’)</a:t>
            </a:r>
          </a:p>
        </p:txBody>
      </p:sp>
      <p:pic>
        <p:nvPicPr>
          <p:cNvPr id="1188" name="Shape 1188"/>
          <p:cNvPicPr preferRelativeResize="0"/>
          <p:nvPr/>
        </p:nvPicPr>
        <p:blipFill>
          <a:blip r:embed="rId3">
            <a:alphaModFix/>
          </a:blip>
          <a:stretch>
            <a:fillRect/>
          </a:stretch>
        </p:blipFill>
        <p:spPr>
          <a:xfrm>
            <a:off x="976312" y="1141400"/>
            <a:ext cx="7191375" cy="3438525"/>
          </a:xfrm>
          <a:prstGeom prst="rect">
            <a:avLst/>
          </a:prstGeom>
          <a:noFill/>
          <a:ln>
            <a:noFill/>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Shape 1193"/>
          <p:cNvSpPr txBox="1">
            <a:spLocks noGrp="1"/>
          </p:cNvSpPr>
          <p:nvPr>
            <p:ph type="title"/>
          </p:nvPr>
        </p:nvSpPr>
        <p:spPr>
          <a:xfrm>
            <a:off x="311700" y="128875"/>
            <a:ext cx="8520600" cy="572700"/>
          </a:xfrm>
          <a:prstGeom prst="rect">
            <a:avLst/>
          </a:prstGeom>
        </p:spPr>
        <p:txBody>
          <a:bodyPr lIns="91425" tIns="91425" rIns="91425" bIns="91425" anchor="t" anchorCtr="0">
            <a:noAutofit/>
          </a:bodyPr>
          <a:lstStyle/>
          <a:p>
            <a:pPr lvl="0">
              <a:spcBef>
                <a:spcPts val="0"/>
              </a:spcBef>
              <a:buNone/>
            </a:pPr>
            <a:r>
              <a:rPr lang="en"/>
              <a:t>Annual Cash Flow</a:t>
            </a:r>
          </a:p>
        </p:txBody>
      </p:sp>
      <p:pic>
        <p:nvPicPr>
          <p:cNvPr id="1194" name="Shape 1194"/>
          <p:cNvPicPr preferRelativeResize="0"/>
          <p:nvPr/>
        </p:nvPicPr>
        <p:blipFill>
          <a:blip r:embed="rId3">
            <a:alphaModFix/>
          </a:blip>
          <a:stretch>
            <a:fillRect/>
          </a:stretch>
        </p:blipFill>
        <p:spPr>
          <a:xfrm>
            <a:off x="1236053" y="639712"/>
            <a:ext cx="6671884" cy="4441924"/>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Government Regulation - Public Housing </a:t>
            </a:r>
          </a:p>
        </p:txBody>
      </p:sp>
      <p:sp>
        <p:nvSpPr>
          <p:cNvPr id="239" name="Shape 239"/>
          <p:cNvSpPr txBox="1">
            <a:spLocks noGrp="1"/>
          </p:cNvSpPr>
          <p:nvPr>
            <p:ph type="body" idx="1"/>
          </p:nvPr>
        </p:nvSpPr>
        <p:spPr>
          <a:xfrm>
            <a:off x="311700" y="1172850"/>
            <a:ext cx="4890000" cy="3416400"/>
          </a:xfrm>
          <a:prstGeom prst="rect">
            <a:avLst/>
          </a:prstGeom>
        </p:spPr>
        <p:txBody>
          <a:bodyPr lIns="91425" tIns="91425" rIns="91425" bIns="91425" anchor="t" anchorCtr="0">
            <a:noAutofit/>
          </a:bodyPr>
          <a:lstStyle/>
          <a:p>
            <a:pPr lvl="0">
              <a:spcBef>
                <a:spcPts val="0"/>
              </a:spcBef>
              <a:buNone/>
            </a:pPr>
            <a:r>
              <a:rPr lang="en"/>
              <a:t>Introduced in 1961</a:t>
            </a:r>
          </a:p>
          <a:p>
            <a:pPr lvl="0">
              <a:spcBef>
                <a:spcPts val="0"/>
              </a:spcBef>
              <a:buNone/>
            </a:pPr>
            <a:r>
              <a:rPr lang="en"/>
              <a:t>Major component of housing in Hong Kong</a:t>
            </a:r>
          </a:p>
          <a:p>
            <a:pPr lvl="0">
              <a:spcBef>
                <a:spcPts val="0"/>
              </a:spcBef>
              <a:buNone/>
            </a:pPr>
            <a:r>
              <a:rPr lang="en"/>
              <a:t>Mainly built by the Hong Kong Housing Authority and the Hong Kong Housing Society</a:t>
            </a:r>
          </a:p>
          <a:p>
            <a:pPr lvl="0" rtl="0">
              <a:spcBef>
                <a:spcPts val="0"/>
              </a:spcBef>
              <a:buNone/>
            </a:pPr>
            <a:r>
              <a:rPr lang="en"/>
              <a:t>Eligible check before apply </a:t>
            </a:r>
          </a:p>
        </p:txBody>
      </p:sp>
      <p:pic>
        <p:nvPicPr>
          <p:cNvPr id="240" name="Shape 240"/>
          <p:cNvPicPr preferRelativeResize="0"/>
          <p:nvPr/>
        </p:nvPicPr>
        <p:blipFill>
          <a:blip r:embed="rId3">
            <a:alphaModFix/>
          </a:blip>
          <a:stretch>
            <a:fillRect/>
          </a:stretch>
        </p:blipFill>
        <p:spPr>
          <a:xfrm>
            <a:off x="5108550" y="1064225"/>
            <a:ext cx="3723799" cy="3481251"/>
          </a:xfrm>
          <a:prstGeom prst="rect">
            <a:avLst/>
          </a:prstGeom>
          <a:noFill/>
          <a:ln>
            <a:noFill/>
          </a:ln>
        </p:spPr>
      </p:pic>
      <p:sp>
        <p:nvSpPr>
          <p:cNvPr id="241" name="Shape 241"/>
          <p:cNvSpPr txBox="1"/>
          <p:nvPr/>
        </p:nvSpPr>
        <p:spPr>
          <a:xfrm>
            <a:off x="5108500" y="4513050"/>
            <a:ext cx="3723900" cy="554400"/>
          </a:xfrm>
          <a:prstGeom prst="rect">
            <a:avLst/>
          </a:prstGeom>
          <a:noFill/>
          <a:ln>
            <a:noFill/>
          </a:ln>
        </p:spPr>
        <p:txBody>
          <a:bodyPr lIns="91425" tIns="91425" rIns="91425" bIns="91425" anchor="t" anchorCtr="0">
            <a:noAutofit/>
          </a:bodyPr>
          <a:lstStyle/>
          <a:p>
            <a:pPr lvl="0">
              <a:spcBef>
                <a:spcPts val="0"/>
              </a:spcBef>
              <a:buNone/>
            </a:pPr>
            <a:r>
              <a:rPr lang="en"/>
              <a:t>Clague Garden Estate, a public housing in Tsuen Wan</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Shape 11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Annual Cash Flow (Cont’)</a:t>
            </a:r>
          </a:p>
        </p:txBody>
      </p:sp>
      <p:pic>
        <p:nvPicPr>
          <p:cNvPr id="1200" name="Shape 1200"/>
          <p:cNvPicPr preferRelativeResize="0"/>
          <p:nvPr/>
        </p:nvPicPr>
        <p:blipFill>
          <a:blip r:embed="rId3">
            <a:alphaModFix/>
          </a:blip>
          <a:stretch>
            <a:fillRect/>
          </a:stretch>
        </p:blipFill>
        <p:spPr>
          <a:xfrm>
            <a:off x="1167262" y="1017725"/>
            <a:ext cx="6809474" cy="4050850"/>
          </a:xfrm>
          <a:prstGeom prst="rect">
            <a:avLst/>
          </a:prstGeom>
          <a:noFill/>
          <a:ln>
            <a:noFill/>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Shape 901"/>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Recommendation </a:t>
            </a:r>
          </a:p>
        </p:txBody>
      </p:sp>
      <p:sp>
        <p:nvSpPr>
          <p:cNvPr id="902" name="Shape 902"/>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6350" marR="0" lvl="0" indent="0" algn="l" rtl="0">
              <a:lnSpc>
                <a:spcPct val="90000"/>
              </a:lnSpc>
              <a:spcBef>
                <a:spcPts val="0"/>
              </a:spcBef>
              <a:buClr>
                <a:schemeClr val="dk1"/>
              </a:buClr>
              <a:buSzPct val="100000"/>
              <a:buNone/>
            </a:pPr>
            <a:endParaRPr lang="en" sz="2100" b="0" i="0" u="none" strike="noStrike" cap="none" dirty="0">
              <a:solidFill>
                <a:schemeClr val="dk1"/>
              </a:solidFill>
              <a:latin typeface="Calibri"/>
              <a:ea typeface="Calibri"/>
              <a:cs typeface="Calibri"/>
              <a:sym typeface="Calibri"/>
            </a:endParaRPr>
          </a:p>
        </p:txBody>
      </p:sp>
      <p:pic>
        <p:nvPicPr>
          <p:cNvPr id="903" name="Shape 903"/>
          <p:cNvPicPr preferRelativeResize="0"/>
          <p:nvPr/>
        </p:nvPicPr>
        <p:blipFill>
          <a:blip r:embed="rId3">
            <a:alphaModFix/>
          </a:blip>
          <a:stretch>
            <a:fillRect/>
          </a:stretch>
        </p:blipFill>
        <p:spPr>
          <a:xfrm>
            <a:off x="1224403" y="1416595"/>
            <a:ext cx="6368224" cy="2642800"/>
          </a:xfrm>
          <a:prstGeom prst="rect">
            <a:avLst/>
          </a:prstGeom>
          <a:noFill/>
          <a:ln>
            <a:noFill/>
          </a:ln>
        </p:spPr>
      </p:pic>
    </p:spTree>
    <p:extLst>
      <p:ext uri="{BB962C8B-B14F-4D97-AF65-F5344CB8AC3E}">
        <p14:creationId xmlns:p14="http://schemas.microsoft.com/office/powerpoint/2010/main" xmlns="" val="187857939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pic>
        <p:nvPicPr>
          <p:cNvPr id="1212" name="Shape 1212" descr="1155-0.jpg"/>
          <p:cNvPicPr preferRelativeResize="0"/>
          <p:nvPr/>
        </p:nvPicPr>
        <p:blipFill>
          <a:blip r:embed="rId3">
            <a:alphaModFix/>
          </a:blip>
          <a:stretch>
            <a:fillRect/>
          </a:stretch>
        </p:blipFill>
        <p:spPr>
          <a:xfrm>
            <a:off x="311700" y="1842025"/>
            <a:ext cx="8520599" cy="1470900"/>
          </a:xfrm>
          <a:prstGeom prst="rect">
            <a:avLst/>
          </a:prstGeom>
          <a:noFill/>
          <a:ln>
            <a:noFill/>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Shape 121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Last Trading Day Performance</a:t>
            </a:r>
          </a:p>
        </p:txBody>
      </p:sp>
      <p:sp>
        <p:nvSpPr>
          <p:cNvPr id="1218" name="Shape 121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a:p>
        </p:txBody>
      </p:sp>
      <p:pic>
        <p:nvPicPr>
          <p:cNvPr id="1219" name="Shape 1219" descr="Screen Shot 2017-03-21 at 8.14.56 AM.png"/>
          <p:cNvPicPr preferRelativeResize="0"/>
          <p:nvPr/>
        </p:nvPicPr>
        <p:blipFill>
          <a:blip r:embed="rId3">
            <a:alphaModFix/>
          </a:blip>
          <a:stretch>
            <a:fillRect/>
          </a:stretch>
        </p:blipFill>
        <p:spPr>
          <a:xfrm>
            <a:off x="311700" y="1152475"/>
            <a:ext cx="8520599" cy="3416399"/>
          </a:xfrm>
          <a:prstGeom prst="rect">
            <a:avLst/>
          </a:prstGeom>
          <a:noFill/>
          <a:ln>
            <a:noFill/>
          </a:ln>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1223"/>
        <p:cNvGrpSpPr/>
        <p:nvPr/>
      </p:nvGrpSpPr>
      <p:grpSpPr>
        <a:xfrm>
          <a:off x="0" y="0"/>
          <a:ext cx="0" cy="0"/>
          <a:chOff x="0" y="0"/>
          <a:chExt cx="0" cy="0"/>
        </a:xfrm>
      </p:grpSpPr>
      <p:sp>
        <p:nvSpPr>
          <p:cNvPr id="1224" name="Shape 12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1 Year Performance</a:t>
            </a:r>
          </a:p>
        </p:txBody>
      </p:sp>
      <p:sp>
        <p:nvSpPr>
          <p:cNvPr id="1225" name="Shape 1225"/>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26" name="Shape 1226" descr="Rplot02.png"/>
          <p:cNvPicPr preferRelativeResize="0"/>
          <p:nvPr/>
        </p:nvPicPr>
        <p:blipFill>
          <a:blip r:embed="rId3">
            <a:alphaModFix/>
          </a:blip>
          <a:stretch>
            <a:fillRect/>
          </a:stretch>
        </p:blipFill>
        <p:spPr>
          <a:xfrm>
            <a:off x="311700" y="1152475"/>
            <a:ext cx="8520600" cy="3416400"/>
          </a:xfrm>
          <a:prstGeom prst="rect">
            <a:avLst/>
          </a:prstGeom>
          <a:noFill/>
          <a:ln>
            <a:noFill/>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Shape 12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5 Year Performance</a:t>
            </a:r>
          </a:p>
        </p:txBody>
      </p:sp>
      <p:sp>
        <p:nvSpPr>
          <p:cNvPr id="1232" name="Shape 123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33" name="Shape 1233" descr="Rplot01.png"/>
          <p:cNvPicPr preferRelativeResize="0"/>
          <p:nvPr/>
        </p:nvPicPr>
        <p:blipFill>
          <a:blip r:embed="rId3">
            <a:alphaModFix/>
          </a:blip>
          <a:stretch>
            <a:fillRect/>
          </a:stretch>
        </p:blipFill>
        <p:spPr>
          <a:xfrm>
            <a:off x="311699" y="1152475"/>
            <a:ext cx="8520600" cy="3416400"/>
          </a:xfrm>
          <a:prstGeom prst="rect">
            <a:avLst/>
          </a:prstGeom>
          <a:noFill/>
          <a:ln>
            <a:noFill/>
          </a:ln>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Shape 123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10 Year Performance</a:t>
            </a:r>
          </a:p>
        </p:txBody>
      </p:sp>
      <p:sp>
        <p:nvSpPr>
          <p:cNvPr id="1239" name="Shape 123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40" name="Shape 1240" descr="Rplot.png"/>
          <p:cNvPicPr preferRelativeResize="0"/>
          <p:nvPr/>
        </p:nvPicPr>
        <p:blipFill>
          <a:blip r:embed="rId3">
            <a:alphaModFix/>
          </a:blip>
          <a:stretch>
            <a:fillRect/>
          </a:stretch>
        </p:blipFill>
        <p:spPr>
          <a:xfrm>
            <a:off x="311700" y="1152475"/>
            <a:ext cx="8520600" cy="3416400"/>
          </a:xfrm>
          <a:prstGeom prst="rect">
            <a:avLst/>
          </a:prstGeom>
          <a:noFill/>
          <a:ln>
            <a:noFill/>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HK vs. ADR (1 Year)</a:t>
            </a:r>
          </a:p>
          <a:p>
            <a:pPr lvl="0">
              <a:spcBef>
                <a:spcPts val="0"/>
              </a:spcBef>
              <a:buNone/>
            </a:pPr>
            <a:endParaRPr/>
          </a:p>
        </p:txBody>
      </p:sp>
      <p:sp>
        <p:nvSpPr>
          <p:cNvPr id="1246" name="Shape 124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47" name="Shape 1247" descr="Screen Shot 2017-03-21 at 8.22.43 AM.png"/>
          <p:cNvPicPr preferRelativeResize="0"/>
          <p:nvPr/>
        </p:nvPicPr>
        <p:blipFill>
          <a:blip r:embed="rId3">
            <a:alphaModFix/>
          </a:blip>
          <a:stretch>
            <a:fillRect/>
          </a:stretch>
        </p:blipFill>
        <p:spPr>
          <a:xfrm>
            <a:off x="311700" y="1152474"/>
            <a:ext cx="8520601" cy="3416400"/>
          </a:xfrm>
          <a:prstGeom prst="rect">
            <a:avLst/>
          </a:prstGeom>
          <a:noFill/>
          <a:ln>
            <a:noFill/>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sp>
        <p:nvSpPr>
          <p:cNvPr id="1252" name="Shape 12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HK vs. ADR (5 Year)</a:t>
            </a:r>
          </a:p>
          <a:p>
            <a:pPr lvl="0">
              <a:spcBef>
                <a:spcPts val="0"/>
              </a:spcBef>
              <a:buNone/>
            </a:pPr>
            <a:endParaRPr/>
          </a:p>
        </p:txBody>
      </p:sp>
      <p:pic>
        <p:nvPicPr>
          <p:cNvPr id="1253" name="Shape 1253" descr="Screen Shot 2017-03-21 at 8.27.25 AM.png"/>
          <p:cNvPicPr preferRelativeResize="0"/>
          <p:nvPr/>
        </p:nvPicPr>
        <p:blipFill>
          <a:blip r:embed="rId3">
            <a:alphaModFix/>
          </a:blip>
          <a:stretch>
            <a:fillRect/>
          </a:stretch>
        </p:blipFill>
        <p:spPr>
          <a:xfrm>
            <a:off x="311699" y="1180375"/>
            <a:ext cx="8520601" cy="3416399"/>
          </a:xfrm>
          <a:prstGeom prst="rect">
            <a:avLst/>
          </a:prstGeom>
          <a:noFill/>
          <a:ln>
            <a:noFill/>
          </a:ln>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sp>
        <p:nvSpPr>
          <p:cNvPr id="1258" name="Shape 125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HK vs. ADR (10 Year)</a:t>
            </a:r>
          </a:p>
          <a:p>
            <a:pPr lvl="0">
              <a:spcBef>
                <a:spcPts val="0"/>
              </a:spcBef>
              <a:buNone/>
            </a:pPr>
            <a:endParaRPr/>
          </a:p>
        </p:txBody>
      </p:sp>
      <p:sp>
        <p:nvSpPr>
          <p:cNvPr id="1259" name="Shape 125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60" name="Shape 1260" descr="Screen Shot 2017-03-21 at 8.37.16 AM.png"/>
          <p:cNvPicPr preferRelativeResize="0"/>
          <p:nvPr/>
        </p:nvPicPr>
        <p:blipFill>
          <a:blip r:embed="rId3">
            <a:alphaModFix/>
          </a:blip>
          <a:stretch>
            <a:fillRect/>
          </a:stretch>
        </p:blipFill>
        <p:spPr>
          <a:xfrm>
            <a:off x="311700" y="1152475"/>
            <a:ext cx="8520599" cy="3416400"/>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Government Regulation - Benefits </a:t>
            </a:r>
          </a:p>
        </p:txBody>
      </p:sp>
      <p:sp>
        <p:nvSpPr>
          <p:cNvPr id="247" name="Shape 247"/>
          <p:cNvSpPr txBox="1">
            <a:spLocks noGrp="1"/>
          </p:cNvSpPr>
          <p:nvPr>
            <p:ph type="body" idx="1"/>
          </p:nvPr>
        </p:nvSpPr>
        <p:spPr>
          <a:xfrm>
            <a:off x="311700" y="968050"/>
            <a:ext cx="8520600" cy="2227800"/>
          </a:xfrm>
          <a:prstGeom prst="rect">
            <a:avLst/>
          </a:prstGeom>
        </p:spPr>
        <p:txBody>
          <a:bodyPr lIns="91425" tIns="91425" rIns="91425" bIns="91425" anchor="t" anchorCtr="0">
            <a:noAutofit/>
          </a:bodyPr>
          <a:lstStyle/>
          <a:p>
            <a:pPr lvl="0">
              <a:lnSpc>
                <a:spcPct val="100000"/>
              </a:lnSpc>
              <a:spcBef>
                <a:spcPts val="0"/>
              </a:spcBef>
              <a:buClr>
                <a:schemeClr val="dk1"/>
              </a:buClr>
              <a:buSzPct val="78571"/>
              <a:buFont typeface="Arial"/>
              <a:buNone/>
            </a:pPr>
            <a:r>
              <a:rPr lang="en" sz="1400"/>
              <a:t>Government of Hong Kong provides affordable housing for lower-income residents.</a:t>
            </a:r>
          </a:p>
          <a:p>
            <a:pPr lvl="0">
              <a:lnSpc>
                <a:spcPct val="100000"/>
              </a:lnSpc>
              <a:spcBef>
                <a:spcPts val="0"/>
              </a:spcBef>
              <a:buClr>
                <a:schemeClr val="dk1"/>
              </a:buClr>
              <a:buSzPct val="78571"/>
              <a:buFont typeface="Arial"/>
              <a:buNone/>
            </a:pPr>
            <a:r>
              <a:rPr lang="en" sz="1400"/>
              <a:t>Rents and prices are significantly lower than those for private housing and are heavily subsidised by the government</a:t>
            </a:r>
          </a:p>
          <a:p>
            <a:pPr lvl="0">
              <a:lnSpc>
                <a:spcPct val="100000"/>
              </a:lnSpc>
              <a:spcBef>
                <a:spcPts val="0"/>
              </a:spcBef>
              <a:buClr>
                <a:schemeClr val="dk1"/>
              </a:buClr>
              <a:buSzPct val="78571"/>
              <a:buFont typeface="Arial"/>
              <a:buNone/>
            </a:pPr>
            <a:r>
              <a:rPr lang="en" sz="1400"/>
              <a:t>Around 50% of the population now residing in some form of public housing.</a:t>
            </a:r>
          </a:p>
          <a:p>
            <a:pPr lvl="0" rtl="0">
              <a:spcBef>
                <a:spcPts val="0"/>
              </a:spcBef>
              <a:buNone/>
            </a:pPr>
            <a:endParaRPr/>
          </a:p>
        </p:txBody>
      </p:sp>
      <p:pic>
        <p:nvPicPr>
          <p:cNvPr id="248" name="Shape 248"/>
          <p:cNvPicPr preferRelativeResize="0"/>
          <p:nvPr/>
        </p:nvPicPr>
        <p:blipFill>
          <a:blip r:embed="rId3">
            <a:alphaModFix/>
          </a:blip>
          <a:stretch>
            <a:fillRect/>
          </a:stretch>
        </p:blipFill>
        <p:spPr>
          <a:xfrm>
            <a:off x="755050" y="3102350"/>
            <a:ext cx="7633899" cy="1819549"/>
          </a:xfrm>
          <a:prstGeom prst="rect">
            <a:avLst/>
          </a:prstGeom>
          <a:noFill/>
          <a:ln>
            <a:noFill/>
          </a:ln>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Shape 126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1 Year Performance vs. Hang Seng</a:t>
            </a:r>
          </a:p>
        </p:txBody>
      </p:sp>
      <p:sp>
        <p:nvSpPr>
          <p:cNvPr id="1266" name="Shape 126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67" name="Shape 1267" descr="Screen Shot 2017-03-21 at 8.40.13 AM.png"/>
          <p:cNvPicPr preferRelativeResize="0"/>
          <p:nvPr/>
        </p:nvPicPr>
        <p:blipFill>
          <a:blip r:embed="rId3">
            <a:alphaModFix/>
          </a:blip>
          <a:stretch>
            <a:fillRect/>
          </a:stretch>
        </p:blipFill>
        <p:spPr>
          <a:xfrm>
            <a:off x="311700" y="1152475"/>
            <a:ext cx="8520600" cy="3416399"/>
          </a:xfrm>
          <a:prstGeom prst="rect">
            <a:avLst/>
          </a:prstGeom>
          <a:noFill/>
          <a:ln>
            <a:noFill/>
          </a:ln>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1271"/>
        <p:cNvGrpSpPr/>
        <p:nvPr/>
      </p:nvGrpSpPr>
      <p:grpSpPr>
        <a:xfrm>
          <a:off x="0" y="0"/>
          <a:ext cx="0" cy="0"/>
          <a:chOff x="0" y="0"/>
          <a:chExt cx="0" cy="0"/>
        </a:xfrm>
      </p:grpSpPr>
      <p:sp>
        <p:nvSpPr>
          <p:cNvPr id="1272" name="Shape 127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5 Year Performance vs. Hang Seng</a:t>
            </a:r>
          </a:p>
          <a:p>
            <a:pPr lvl="0">
              <a:spcBef>
                <a:spcPts val="0"/>
              </a:spcBef>
              <a:buNone/>
            </a:pPr>
            <a:endParaRPr/>
          </a:p>
        </p:txBody>
      </p:sp>
      <p:sp>
        <p:nvSpPr>
          <p:cNvPr id="1273" name="Shape 127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74" name="Shape 1274" descr="Screen Shot 2017-03-21 at 8.40.32 AM.png"/>
          <p:cNvPicPr preferRelativeResize="0"/>
          <p:nvPr/>
        </p:nvPicPr>
        <p:blipFill>
          <a:blip r:embed="rId3">
            <a:alphaModFix/>
          </a:blip>
          <a:stretch>
            <a:fillRect/>
          </a:stretch>
        </p:blipFill>
        <p:spPr>
          <a:xfrm>
            <a:off x="311700" y="1152475"/>
            <a:ext cx="8520598" cy="3416400"/>
          </a:xfrm>
          <a:prstGeom prst="rect">
            <a:avLst/>
          </a:prstGeom>
          <a:noFill/>
          <a:ln>
            <a:noFill/>
          </a:ln>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1278"/>
        <p:cNvGrpSpPr/>
        <p:nvPr/>
      </p:nvGrpSpPr>
      <p:grpSpPr>
        <a:xfrm>
          <a:off x="0" y="0"/>
          <a:ext cx="0" cy="0"/>
          <a:chOff x="0" y="0"/>
          <a:chExt cx="0" cy="0"/>
        </a:xfrm>
      </p:grpSpPr>
      <p:sp>
        <p:nvSpPr>
          <p:cNvPr id="1279" name="Shape 127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10 Year Performance vs. Hang Seng</a:t>
            </a:r>
          </a:p>
          <a:p>
            <a:pPr lvl="0">
              <a:spcBef>
                <a:spcPts val="0"/>
              </a:spcBef>
              <a:buNone/>
            </a:pPr>
            <a:endParaRPr/>
          </a:p>
        </p:txBody>
      </p:sp>
      <p:sp>
        <p:nvSpPr>
          <p:cNvPr id="1280" name="Shape 128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81" name="Shape 1281" descr="Screen Shot 2017-03-21 at 8.40.43 AM.png"/>
          <p:cNvPicPr preferRelativeResize="0"/>
          <p:nvPr/>
        </p:nvPicPr>
        <p:blipFill>
          <a:blip r:embed="rId3">
            <a:alphaModFix/>
          </a:blip>
          <a:stretch>
            <a:fillRect/>
          </a:stretch>
        </p:blipFill>
        <p:spPr>
          <a:xfrm>
            <a:off x="311700" y="1152475"/>
            <a:ext cx="8520601" cy="3416399"/>
          </a:xfrm>
          <a:prstGeom prst="rect">
            <a:avLst/>
          </a:prstGeom>
          <a:noFill/>
          <a:ln>
            <a:noFill/>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1285"/>
        <p:cNvGrpSpPr/>
        <p:nvPr/>
      </p:nvGrpSpPr>
      <p:grpSpPr>
        <a:xfrm>
          <a:off x="0" y="0"/>
          <a:ext cx="0" cy="0"/>
          <a:chOff x="0" y="0"/>
          <a:chExt cx="0" cy="0"/>
        </a:xfrm>
      </p:grpSpPr>
      <p:sp>
        <p:nvSpPr>
          <p:cNvPr id="1286" name="Shape 128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Company Overview</a:t>
            </a:r>
          </a:p>
        </p:txBody>
      </p:sp>
      <p:sp>
        <p:nvSpPr>
          <p:cNvPr id="1287" name="Shape 1287"/>
          <p:cNvSpPr txBox="1">
            <a:spLocks noGrp="1"/>
          </p:cNvSpPr>
          <p:nvPr>
            <p:ph type="body" idx="1"/>
          </p:nvPr>
        </p:nvSpPr>
        <p:spPr>
          <a:xfrm>
            <a:off x="311700" y="1041698"/>
            <a:ext cx="8520600" cy="3416400"/>
          </a:xfrm>
          <a:prstGeom prst="rect">
            <a:avLst/>
          </a:prstGeom>
        </p:spPr>
        <p:txBody>
          <a:bodyPr lIns="91425" tIns="91425" rIns="91425" bIns="91425" anchor="t" anchorCtr="0">
            <a:noAutofit/>
          </a:bodyPr>
          <a:lstStyle/>
          <a:p>
            <a:pPr marL="457200" lvl="0" indent="-304800" rtl="0">
              <a:spcBef>
                <a:spcPts val="0"/>
              </a:spcBef>
              <a:buSzPct val="100000"/>
              <a:buChar char="●"/>
            </a:pPr>
            <a:r>
              <a:rPr lang="en" sz="1200" dirty="0"/>
              <a:t>Founded in 1976 by Lee Shau Kee and publicly listed in 1981</a:t>
            </a:r>
          </a:p>
          <a:p>
            <a:pPr marL="457200" lvl="0" indent="-304800" rtl="0">
              <a:spcBef>
                <a:spcPts val="0"/>
              </a:spcBef>
              <a:buSzPct val="100000"/>
              <a:buChar char="●"/>
            </a:pPr>
            <a:r>
              <a:rPr lang="en" sz="1200" dirty="0"/>
              <a:t>Since June  2016, the Group had 8,035 full-time employees </a:t>
            </a:r>
          </a:p>
          <a:p>
            <a:pPr marL="457200" lvl="0" indent="-304800" rtl="0">
              <a:spcBef>
                <a:spcPts val="0"/>
              </a:spcBef>
              <a:buSzPct val="100000"/>
              <a:buChar char="●"/>
            </a:pPr>
            <a:r>
              <a:rPr lang="en" sz="1200" dirty="0"/>
              <a:t>Business Mostly in Hong Kong and mainland China</a:t>
            </a:r>
          </a:p>
          <a:p>
            <a:pPr marL="457200" lvl="0" indent="-304800" rtl="0">
              <a:spcBef>
                <a:spcPts val="0"/>
              </a:spcBef>
              <a:buSzPct val="100000"/>
              <a:buChar char="●"/>
            </a:pPr>
            <a:r>
              <a:rPr lang="en" sz="1200" dirty="0"/>
              <a:t>Core Business:</a:t>
            </a:r>
          </a:p>
          <a:p>
            <a:pPr marL="914400" lvl="1" indent="-304800" rtl="0">
              <a:spcBef>
                <a:spcPts val="0"/>
              </a:spcBef>
              <a:buSzPct val="100000"/>
              <a:buChar char="○"/>
            </a:pPr>
            <a:r>
              <a:rPr lang="en" sz="1200" dirty="0"/>
              <a:t>Property development</a:t>
            </a:r>
          </a:p>
          <a:p>
            <a:pPr marL="914400" lvl="1" indent="-304800" rtl="0">
              <a:spcBef>
                <a:spcPts val="0"/>
              </a:spcBef>
              <a:buSzPct val="100000"/>
              <a:buChar char="○"/>
            </a:pPr>
            <a:r>
              <a:rPr lang="en" sz="1200" dirty="0"/>
              <a:t>Property investment</a:t>
            </a:r>
          </a:p>
          <a:p>
            <a:pPr marL="457200" lvl="0" indent="-304800" rtl="0">
              <a:spcBef>
                <a:spcPts val="0"/>
              </a:spcBef>
              <a:buSzPct val="100000"/>
              <a:buChar char="●"/>
            </a:pPr>
            <a:r>
              <a:rPr lang="en" sz="1200" dirty="0"/>
              <a:t>Strategic Investments</a:t>
            </a:r>
          </a:p>
          <a:p>
            <a:pPr marL="914400" lvl="1" indent="-304800" rtl="0">
              <a:spcBef>
                <a:spcPts val="0"/>
              </a:spcBef>
              <a:buSzPct val="100000"/>
              <a:buChar char="○"/>
            </a:pPr>
            <a:r>
              <a:rPr lang="en" sz="1200" dirty="0"/>
              <a:t>Hong Kong and China Gas Company Ltd</a:t>
            </a:r>
          </a:p>
          <a:p>
            <a:pPr marL="914400" lvl="1" indent="-304800" rtl="0">
              <a:spcBef>
                <a:spcPts val="0"/>
              </a:spcBef>
              <a:buSzPct val="100000"/>
              <a:buChar char="○"/>
            </a:pPr>
            <a:r>
              <a:rPr lang="en" sz="1200" dirty="0"/>
              <a:t>Hong Kong Ferry Company</a:t>
            </a:r>
          </a:p>
          <a:p>
            <a:pPr marL="914400" lvl="1" indent="-304800" rtl="0">
              <a:spcBef>
                <a:spcPts val="0"/>
              </a:spcBef>
              <a:buSzPct val="100000"/>
              <a:buChar char="○"/>
            </a:pPr>
            <a:r>
              <a:rPr lang="en" sz="1200" dirty="0"/>
              <a:t>Miramar Hotel</a:t>
            </a:r>
          </a:p>
          <a:p>
            <a:pPr marL="914400" lvl="1" indent="-304800">
              <a:spcBef>
                <a:spcPts val="0"/>
              </a:spcBef>
              <a:buSzPct val="100000"/>
              <a:buChar char="○"/>
            </a:pPr>
            <a:r>
              <a:rPr lang="en" sz="1200" dirty="0"/>
              <a:t>Henderson Investment Limited</a:t>
            </a:r>
          </a:p>
        </p:txBody>
      </p:sp>
      <p:pic>
        <p:nvPicPr>
          <p:cNvPr id="1288" name="Shape 1288" descr="Screen Shot 2017-03-22 at 12.35.01 PM.png"/>
          <p:cNvPicPr preferRelativeResize="0"/>
          <p:nvPr/>
        </p:nvPicPr>
        <p:blipFill>
          <a:blip r:embed="rId3">
            <a:alphaModFix/>
          </a:blip>
          <a:stretch>
            <a:fillRect/>
          </a:stretch>
        </p:blipFill>
        <p:spPr>
          <a:xfrm>
            <a:off x="5478400" y="930924"/>
            <a:ext cx="2782399" cy="3637949"/>
          </a:xfrm>
          <a:prstGeom prst="rect">
            <a:avLst/>
          </a:prstGeom>
          <a:noFill/>
          <a:ln>
            <a:noFill/>
          </a:ln>
        </p:spPr>
      </p:pic>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1292"/>
        <p:cNvGrpSpPr/>
        <p:nvPr/>
      </p:nvGrpSpPr>
      <p:grpSpPr>
        <a:xfrm>
          <a:off x="0" y="0"/>
          <a:ext cx="0" cy="0"/>
          <a:chOff x="0" y="0"/>
          <a:chExt cx="0" cy="0"/>
        </a:xfrm>
      </p:grpSpPr>
      <p:sp>
        <p:nvSpPr>
          <p:cNvPr id="1293" name="Shape 12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Group Structure</a:t>
            </a:r>
          </a:p>
        </p:txBody>
      </p:sp>
      <p:sp>
        <p:nvSpPr>
          <p:cNvPr id="1294" name="Shape 1294"/>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295" name="Shape 1295" descr="Henderson_about_structure.jpg"/>
          <p:cNvPicPr preferRelativeResize="0"/>
          <p:nvPr/>
        </p:nvPicPr>
        <p:blipFill>
          <a:blip r:embed="rId3">
            <a:alphaModFix/>
          </a:blip>
          <a:stretch>
            <a:fillRect/>
          </a:stretch>
        </p:blipFill>
        <p:spPr>
          <a:xfrm>
            <a:off x="311700" y="1152475"/>
            <a:ext cx="8520599" cy="3416400"/>
          </a:xfrm>
          <a:prstGeom prst="rect">
            <a:avLst/>
          </a:prstGeom>
          <a:noFill/>
          <a:ln>
            <a:noFill/>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00" name="Shape 13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Business In HK</a:t>
            </a:r>
          </a:p>
        </p:txBody>
      </p:sp>
      <p:sp>
        <p:nvSpPr>
          <p:cNvPr id="1301" name="Shape 1301"/>
          <p:cNvSpPr txBox="1">
            <a:spLocks noGrp="1"/>
          </p:cNvSpPr>
          <p:nvPr>
            <p:ph type="body" idx="1"/>
          </p:nvPr>
        </p:nvSpPr>
        <p:spPr>
          <a:xfrm>
            <a:off x="1129650" y="1152475"/>
            <a:ext cx="6753900" cy="3416400"/>
          </a:xfrm>
          <a:prstGeom prst="rect">
            <a:avLst/>
          </a:prstGeom>
        </p:spPr>
        <p:txBody>
          <a:bodyPr lIns="91425" tIns="91425" rIns="91425" bIns="91425" anchor="t" anchorCtr="0">
            <a:noAutofit/>
          </a:bodyPr>
          <a:lstStyle/>
          <a:p>
            <a:pPr lvl="0">
              <a:spcBef>
                <a:spcPts val="0"/>
              </a:spcBef>
              <a:buNone/>
            </a:pPr>
            <a:endParaRPr/>
          </a:p>
        </p:txBody>
      </p:sp>
      <p:pic>
        <p:nvPicPr>
          <p:cNvPr id="1302" name="Shape 1302" descr="Screen Shot 2017-03-20 at 5.15.45 PM.png"/>
          <p:cNvPicPr preferRelativeResize="0"/>
          <p:nvPr/>
        </p:nvPicPr>
        <p:blipFill>
          <a:blip r:embed="rId3">
            <a:alphaModFix/>
          </a:blip>
          <a:stretch>
            <a:fillRect/>
          </a:stretch>
        </p:blipFill>
        <p:spPr>
          <a:xfrm>
            <a:off x="901299" y="1123550"/>
            <a:ext cx="7282624" cy="3474251"/>
          </a:xfrm>
          <a:prstGeom prst="rect">
            <a:avLst/>
          </a:prstGeom>
          <a:noFill/>
          <a:ln>
            <a:noFill/>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Shape 130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Bank</a:t>
            </a:r>
          </a:p>
        </p:txBody>
      </p:sp>
      <p:sp>
        <p:nvSpPr>
          <p:cNvPr id="1308" name="Shape 130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lnSpc>
                <a:spcPct val="100000"/>
              </a:lnSpc>
              <a:spcBef>
                <a:spcPts val="0"/>
              </a:spcBef>
              <a:spcAft>
                <a:spcPts val="0"/>
              </a:spcAft>
              <a:buNone/>
            </a:pPr>
            <a:endParaRPr sz="1100" dirty="0"/>
          </a:p>
        </p:txBody>
      </p:sp>
      <p:pic>
        <p:nvPicPr>
          <p:cNvPr id="1309" name="Shape 1309" descr="Screen Shot 2017-03-20 at 5.18.37 PM.png"/>
          <p:cNvPicPr preferRelativeResize="0"/>
          <p:nvPr/>
        </p:nvPicPr>
        <p:blipFill>
          <a:blip r:embed="rId3">
            <a:alphaModFix/>
          </a:blip>
          <a:stretch>
            <a:fillRect/>
          </a:stretch>
        </p:blipFill>
        <p:spPr>
          <a:xfrm>
            <a:off x="311700" y="1152475"/>
            <a:ext cx="3952849" cy="3416399"/>
          </a:xfrm>
          <a:prstGeom prst="rect">
            <a:avLst/>
          </a:prstGeom>
          <a:noFill/>
          <a:ln>
            <a:noFill/>
          </a:ln>
        </p:spPr>
      </p:pic>
      <p:sp>
        <p:nvSpPr>
          <p:cNvPr id="1310" name="Shape 1310"/>
          <p:cNvSpPr txBox="1"/>
          <p:nvPr/>
        </p:nvSpPr>
        <p:spPr>
          <a:xfrm>
            <a:off x="4418675" y="1152475"/>
            <a:ext cx="4413600" cy="855600"/>
          </a:xfrm>
          <a:prstGeom prst="rect">
            <a:avLst/>
          </a:prstGeom>
          <a:noFill/>
          <a:ln>
            <a:noFill/>
          </a:ln>
        </p:spPr>
        <p:txBody>
          <a:bodyPr lIns="91425" tIns="91425" rIns="91425" bIns="91425" anchor="t" anchorCtr="0">
            <a:noAutofit/>
          </a:bodyPr>
          <a:lstStyle/>
          <a:p>
            <a:pPr lvl="0" rtl="0">
              <a:spcBef>
                <a:spcPts val="0"/>
              </a:spcBef>
              <a:buNone/>
            </a:pPr>
            <a:r>
              <a:rPr lang="en">
                <a:solidFill>
                  <a:srgbClr val="333333"/>
                </a:solidFill>
              </a:rPr>
              <a:t>The total land bank of Henderson Land in Hong Kong amounts to approximately 24.4 million sq.ft. in total attributable gross floor area as of 31 Dec 2015. </a:t>
            </a:r>
          </a:p>
        </p:txBody>
      </p:sp>
      <p:sp>
        <p:nvSpPr>
          <p:cNvPr id="1311" name="Shape 1311"/>
          <p:cNvSpPr txBox="1"/>
          <p:nvPr/>
        </p:nvSpPr>
        <p:spPr>
          <a:xfrm>
            <a:off x="4418650" y="2790625"/>
            <a:ext cx="4413600" cy="6216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r>
              <a:rPr lang="en">
                <a:solidFill>
                  <a:srgbClr val="333333"/>
                </a:solidFill>
              </a:rPr>
              <a:t>Held around 45 million sq.ft. of agricultural land spread widely over various districts in the New Territories as of 30 June 2016. </a:t>
            </a:r>
          </a:p>
          <a:p>
            <a:pPr lvl="0">
              <a:spcBef>
                <a:spcPts val="0"/>
              </a:spcBef>
              <a:buClr>
                <a:schemeClr val="dk1"/>
              </a:buClr>
              <a:buSzPct val="100000"/>
              <a:buFont typeface="Arial"/>
              <a:buNone/>
            </a:pPr>
            <a:r>
              <a:rPr lang="en" sz="1100">
                <a:solidFill>
                  <a:schemeClr val="dk1"/>
                </a:solidFill>
              </a:rPr>
              <a:t>					</a:t>
            </a:r>
          </a:p>
          <a:p>
            <a:pPr lvl="0">
              <a:spcBef>
                <a:spcPts val="0"/>
              </a:spcBef>
              <a:buClr>
                <a:schemeClr val="dk1"/>
              </a:buClr>
              <a:buSzPct val="100000"/>
              <a:buFont typeface="Arial"/>
              <a:buNone/>
            </a:pPr>
            <a:r>
              <a:rPr lang="en" sz="1100">
                <a:solidFill>
                  <a:schemeClr val="dk1"/>
                </a:solidFill>
              </a:rPr>
              <a:t>				</a:t>
            </a:r>
          </a:p>
          <a:p>
            <a:pPr lvl="0">
              <a:spcBef>
                <a:spcPts val="0"/>
              </a:spcBef>
              <a:buClr>
                <a:schemeClr val="dk1"/>
              </a:buClr>
              <a:buSzPct val="100000"/>
              <a:buFont typeface="Arial"/>
              <a:buNone/>
            </a:pPr>
            <a:r>
              <a:rPr lang="en" sz="1100">
                <a:solidFill>
                  <a:schemeClr val="dk1"/>
                </a:solidFill>
              </a:rPr>
              <a:t>			</a:t>
            </a:r>
          </a:p>
          <a:p>
            <a:pPr lvl="0">
              <a:spcBef>
                <a:spcPts val="0"/>
              </a:spcBef>
              <a:buClr>
                <a:schemeClr val="dk1"/>
              </a:buClr>
              <a:buSzPct val="100000"/>
              <a:buFont typeface="Arial"/>
              <a:buNone/>
            </a:pPr>
            <a:r>
              <a:rPr lang="en" sz="1100">
                <a:solidFill>
                  <a:schemeClr val="dk1"/>
                </a:solidFill>
              </a:rPr>
              <a:t>		</a:t>
            </a:r>
          </a:p>
          <a:p>
            <a:pPr lvl="0">
              <a:spcBef>
                <a:spcPts val="0"/>
              </a:spcBef>
              <a:buNone/>
            </a:pPr>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1315"/>
        <p:cNvGrpSpPr/>
        <p:nvPr/>
      </p:nvGrpSpPr>
      <p:grpSpPr>
        <a:xfrm>
          <a:off x="0" y="0"/>
          <a:ext cx="0" cy="0"/>
          <a:chOff x="0" y="0"/>
          <a:chExt cx="0" cy="0"/>
        </a:xfrm>
      </p:grpSpPr>
      <p:sp>
        <p:nvSpPr>
          <p:cNvPr id="1316" name="Shape 131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Bank</a:t>
            </a:r>
          </a:p>
        </p:txBody>
      </p:sp>
      <p:sp>
        <p:nvSpPr>
          <p:cNvPr id="1317" name="Shape 1317"/>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endParaRPr sz="1100">
              <a:solidFill>
                <a:schemeClr val="dk1"/>
              </a:solidFill>
            </a:endParaRPr>
          </a:p>
          <a:p>
            <a:pPr lvl="0" rtl="0">
              <a:spcBef>
                <a:spcPts val="0"/>
              </a:spcBef>
              <a:buNone/>
            </a:pPr>
            <a:endParaRPr sz="1100">
              <a:solidFill>
                <a:schemeClr val="dk1"/>
              </a:solidFill>
            </a:endParaRPr>
          </a:p>
          <a:p>
            <a:pPr lvl="0">
              <a:spcBef>
                <a:spcPts val="0"/>
              </a:spcBef>
              <a:buNone/>
            </a:pPr>
            <a:endParaRPr sz="1100">
              <a:solidFill>
                <a:schemeClr val="dk1"/>
              </a:solidFill>
            </a:endParaRPr>
          </a:p>
          <a:p>
            <a:pPr lvl="0" rtl="0">
              <a:spcBef>
                <a:spcPts val="0"/>
              </a:spcBef>
              <a:buNone/>
            </a:pPr>
            <a:endParaRPr sz="1100">
              <a:solidFill>
                <a:schemeClr val="dk1"/>
              </a:solidFill>
            </a:endParaRPr>
          </a:p>
          <a:p>
            <a:pPr lvl="0" rtl="0">
              <a:spcBef>
                <a:spcPts val="0"/>
              </a:spcBef>
              <a:buNone/>
            </a:pPr>
            <a:endParaRPr sz="1100">
              <a:solidFill>
                <a:schemeClr val="dk1"/>
              </a:solidFill>
            </a:endParaRPr>
          </a:p>
          <a:p>
            <a:pPr lvl="0">
              <a:spcBef>
                <a:spcPts val="0"/>
              </a:spcBef>
              <a:buNone/>
            </a:pPr>
            <a:endParaRPr sz="1400">
              <a:solidFill>
                <a:srgbClr val="333333"/>
              </a:solidFill>
            </a:endParaRPr>
          </a:p>
        </p:txBody>
      </p:sp>
      <p:pic>
        <p:nvPicPr>
          <p:cNvPr id="1318" name="Shape 1318" descr="Screen Shot 2017-03-20 at 6.43.57 PM.png"/>
          <p:cNvPicPr preferRelativeResize="0"/>
          <p:nvPr/>
        </p:nvPicPr>
        <p:blipFill>
          <a:blip r:embed="rId3">
            <a:alphaModFix/>
          </a:blip>
          <a:stretch>
            <a:fillRect/>
          </a:stretch>
        </p:blipFill>
        <p:spPr>
          <a:xfrm>
            <a:off x="528775" y="1152475"/>
            <a:ext cx="8147099" cy="2152349"/>
          </a:xfrm>
          <a:prstGeom prst="rect">
            <a:avLst/>
          </a:prstGeom>
          <a:noFill/>
          <a:ln>
            <a:noFill/>
          </a:ln>
        </p:spPr>
      </p:pic>
      <p:sp>
        <p:nvSpPr>
          <p:cNvPr id="1319" name="Shape 1319"/>
          <p:cNvSpPr txBox="1"/>
          <p:nvPr/>
        </p:nvSpPr>
        <p:spPr>
          <a:xfrm>
            <a:off x="528775" y="3304825"/>
            <a:ext cx="8147100" cy="738900"/>
          </a:xfrm>
          <a:prstGeom prst="rect">
            <a:avLst/>
          </a:prstGeom>
          <a:noFill/>
          <a:ln>
            <a:noFill/>
          </a:ln>
        </p:spPr>
        <p:txBody>
          <a:bodyPr lIns="91425" tIns="91425" rIns="91425" bIns="91425" anchor="t" anchorCtr="0">
            <a:noAutofit/>
          </a:bodyPr>
          <a:lstStyle/>
          <a:p>
            <a:pPr lvl="0" rtl="0">
              <a:lnSpc>
                <a:spcPct val="115000"/>
              </a:lnSpc>
              <a:spcBef>
                <a:spcPts val="0"/>
              </a:spcBef>
              <a:spcAft>
                <a:spcPts val="1600"/>
              </a:spcAft>
              <a:buClr>
                <a:schemeClr val="dk1"/>
              </a:buClr>
              <a:buFont typeface="Arial"/>
              <a:buNone/>
            </a:pPr>
            <a:r>
              <a:rPr lang="en">
                <a:solidFill>
                  <a:srgbClr val="666666"/>
                </a:solidFill>
              </a:rPr>
              <a:t>The Group continues to replenish its land bank by acquiring old tenement buildings for redevelopment and applying for land-use conversion for its portfolio of New Territories land. This dual approach to land banking has proven to be a reliable source of land supply with a lower acquisition cost, which is beneficial to the Group’s development returns in the long term.</a:t>
            </a: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pic>
        <p:nvPicPr>
          <p:cNvPr id="1324" name="Shape 1324" descr="grand-promenade-hong-kong-real-estate.jpg"/>
          <p:cNvPicPr preferRelativeResize="0"/>
          <p:nvPr/>
        </p:nvPicPr>
        <p:blipFill>
          <a:blip r:embed="rId3">
            <a:alphaModFix/>
          </a:blip>
          <a:stretch>
            <a:fillRect/>
          </a:stretch>
        </p:blipFill>
        <p:spPr>
          <a:xfrm>
            <a:off x="3226850" y="1152475"/>
            <a:ext cx="2411499" cy="3416400"/>
          </a:xfrm>
          <a:prstGeom prst="rect">
            <a:avLst/>
          </a:prstGeom>
          <a:noFill/>
          <a:ln>
            <a:noFill/>
          </a:ln>
        </p:spPr>
      </p:pic>
      <p:sp>
        <p:nvSpPr>
          <p:cNvPr id="1325" name="Shape 132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Property Development</a:t>
            </a:r>
          </a:p>
        </p:txBody>
      </p:sp>
      <p:pic>
        <p:nvPicPr>
          <p:cNvPr id="1326" name="Shape 1326" descr="Screen Shot 2017-03-20 at 6.59.01 PM.png"/>
          <p:cNvPicPr preferRelativeResize="0"/>
          <p:nvPr/>
        </p:nvPicPr>
        <p:blipFill>
          <a:blip r:embed="rId4">
            <a:alphaModFix/>
          </a:blip>
          <a:stretch>
            <a:fillRect/>
          </a:stretch>
        </p:blipFill>
        <p:spPr>
          <a:xfrm>
            <a:off x="311699" y="1152475"/>
            <a:ext cx="2915149" cy="3416399"/>
          </a:xfrm>
          <a:prstGeom prst="rect">
            <a:avLst/>
          </a:prstGeom>
          <a:noFill/>
          <a:ln>
            <a:noFill/>
          </a:ln>
        </p:spPr>
      </p:pic>
      <p:sp>
        <p:nvSpPr>
          <p:cNvPr id="1327" name="Shape 1327"/>
          <p:cNvSpPr txBox="1"/>
          <p:nvPr/>
        </p:nvSpPr>
        <p:spPr>
          <a:xfrm>
            <a:off x="5638350" y="1671400"/>
            <a:ext cx="3193800" cy="777000"/>
          </a:xfrm>
          <a:prstGeom prst="rect">
            <a:avLst/>
          </a:prstGeom>
          <a:noFill/>
          <a:ln>
            <a:noFill/>
          </a:ln>
        </p:spPr>
        <p:txBody>
          <a:bodyPr lIns="91425" tIns="91425" rIns="91425" bIns="91425" anchor="t" anchorCtr="0">
            <a:noAutofit/>
          </a:bodyPr>
          <a:lstStyle/>
          <a:p>
            <a:pPr lvl="0" rtl="0">
              <a:spcBef>
                <a:spcPts val="0"/>
              </a:spcBef>
              <a:buNone/>
            </a:pPr>
            <a:r>
              <a:rPr lang="en">
                <a:solidFill>
                  <a:srgbClr val="666666"/>
                </a:solidFill>
              </a:rPr>
              <a:t>Property development lies at the heart of Henderson Land’s Activities. They are widely acclaimed and have won many awards</a:t>
            </a:r>
          </a:p>
        </p:txBody>
      </p:sp>
      <p:sp>
        <p:nvSpPr>
          <p:cNvPr id="1328" name="Shape 1328"/>
          <p:cNvSpPr txBox="1"/>
          <p:nvPr/>
        </p:nvSpPr>
        <p:spPr>
          <a:xfrm>
            <a:off x="5745200" y="2873150"/>
            <a:ext cx="3270000" cy="5727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r>
              <a:rPr lang="en">
                <a:solidFill>
                  <a:srgbClr val="666666"/>
                </a:solidFill>
              </a:rPr>
              <a:t>The Group has always been committed to building excellence in all its property developments. “Double Cove” achieved the top honour of Grand Award Winner in the Hong Kong Residential (Multiple Buildings) Category of the Quality Building Award 2016.</a:t>
            </a:r>
            <a:r>
              <a:rPr lang="en">
                <a:solidFill>
                  <a:srgbClr val="999999"/>
                </a:solidFill>
              </a:rPr>
              <a:t>  </a:t>
            </a:r>
          </a:p>
          <a:p>
            <a:pPr lvl="0">
              <a:spcBef>
                <a:spcPts val="0"/>
              </a:spcBef>
              <a:buClr>
                <a:schemeClr val="dk1"/>
              </a:buClr>
              <a:buSzPct val="100000"/>
              <a:buFont typeface="Arial"/>
              <a:buNone/>
            </a:pPr>
            <a:r>
              <a:rPr lang="en" sz="1100">
                <a:solidFill>
                  <a:schemeClr val="dk1"/>
                </a:solidFill>
              </a:rPr>
              <a:t>				</a:t>
            </a:r>
          </a:p>
          <a:p>
            <a:pPr lvl="0">
              <a:spcBef>
                <a:spcPts val="0"/>
              </a:spcBef>
              <a:buClr>
                <a:schemeClr val="dk1"/>
              </a:buClr>
              <a:buSzPct val="100000"/>
              <a:buFont typeface="Arial"/>
              <a:buNone/>
            </a:pPr>
            <a:r>
              <a:rPr lang="en" sz="1100">
                <a:solidFill>
                  <a:schemeClr val="dk1"/>
                </a:solidFill>
              </a:rPr>
              <a:t>			</a:t>
            </a:r>
          </a:p>
          <a:p>
            <a:pPr lvl="0">
              <a:spcBef>
                <a:spcPts val="0"/>
              </a:spcBef>
              <a:buClr>
                <a:schemeClr val="dk1"/>
              </a:buClr>
              <a:buSzPct val="100000"/>
              <a:buFont typeface="Arial"/>
              <a:buNone/>
            </a:pPr>
            <a:r>
              <a:rPr lang="en" sz="1100">
                <a:solidFill>
                  <a:schemeClr val="dk1"/>
                </a:solidFill>
              </a:rPr>
              <a:t>		</a:t>
            </a:r>
          </a:p>
          <a:p>
            <a:pPr lvl="0">
              <a:spcBef>
                <a:spcPts val="0"/>
              </a:spcBef>
              <a:buNone/>
            </a:pPr>
            <a:endParaRPr/>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1332"/>
        <p:cNvGrpSpPr/>
        <p:nvPr/>
      </p:nvGrpSpPr>
      <p:grpSpPr>
        <a:xfrm>
          <a:off x="0" y="0"/>
          <a:ext cx="0" cy="0"/>
          <a:chOff x="0" y="0"/>
          <a:chExt cx="0" cy="0"/>
        </a:xfrm>
      </p:grpSpPr>
      <p:sp>
        <p:nvSpPr>
          <p:cNvPr id="1333" name="Shape 133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Property Development</a:t>
            </a:r>
          </a:p>
        </p:txBody>
      </p:sp>
      <p:pic>
        <p:nvPicPr>
          <p:cNvPr id="1334" name="Shape 1334" descr="Screen Shot 2017-03-20 at 11.36.19 PM.png"/>
          <p:cNvPicPr preferRelativeResize="0"/>
          <p:nvPr/>
        </p:nvPicPr>
        <p:blipFill>
          <a:blip r:embed="rId3">
            <a:alphaModFix/>
          </a:blip>
          <a:stretch>
            <a:fillRect/>
          </a:stretch>
        </p:blipFill>
        <p:spPr>
          <a:xfrm>
            <a:off x="4746675" y="1217275"/>
            <a:ext cx="4085625" cy="3286825"/>
          </a:xfrm>
          <a:prstGeom prst="rect">
            <a:avLst/>
          </a:prstGeom>
          <a:noFill/>
          <a:ln>
            <a:noFill/>
          </a:ln>
        </p:spPr>
      </p:pic>
      <p:pic>
        <p:nvPicPr>
          <p:cNvPr id="1335" name="Shape 1335" descr="Screen Shot 2017-03-20 at 11.46.15 PM.png"/>
          <p:cNvPicPr preferRelativeResize="0"/>
          <p:nvPr/>
        </p:nvPicPr>
        <p:blipFill>
          <a:blip r:embed="rId4">
            <a:alphaModFix/>
          </a:blip>
          <a:stretch>
            <a:fillRect/>
          </a:stretch>
        </p:blipFill>
        <p:spPr>
          <a:xfrm>
            <a:off x="494825" y="2258874"/>
            <a:ext cx="2939225" cy="1848400"/>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title"/>
          </p:nvPr>
        </p:nvSpPr>
        <p:spPr>
          <a:xfrm>
            <a:off x="311700" y="166730"/>
            <a:ext cx="8520600" cy="572700"/>
          </a:xfrm>
          <a:prstGeom prst="rect">
            <a:avLst/>
          </a:prstGeom>
        </p:spPr>
        <p:txBody>
          <a:bodyPr lIns="91425" tIns="91425" rIns="91425" bIns="91425" anchor="t" anchorCtr="0">
            <a:noAutofit/>
          </a:bodyPr>
          <a:lstStyle/>
          <a:p>
            <a:pPr lvl="0" rtl="0">
              <a:spcBef>
                <a:spcPts val="0"/>
              </a:spcBef>
              <a:buNone/>
            </a:pPr>
            <a:r>
              <a:rPr lang="en" dirty="0"/>
              <a:t>Government Regulation - Policies </a:t>
            </a:r>
          </a:p>
        </p:txBody>
      </p:sp>
      <p:sp>
        <p:nvSpPr>
          <p:cNvPr id="254" name="Shape 254"/>
          <p:cNvSpPr txBox="1">
            <a:spLocks noGrp="1"/>
          </p:cNvSpPr>
          <p:nvPr>
            <p:ph type="body" idx="1"/>
          </p:nvPr>
        </p:nvSpPr>
        <p:spPr>
          <a:xfrm>
            <a:off x="311700" y="827797"/>
            <a:ext cx="8520600" cy="3862800"/>
          </a:xfrm>
          <a:prstGeom prst="rect">
            <a:avLst/>
          </a:prstGeom>
        </p:spPr>
        <p:txBody>
          <a:bodyPr lIns="91425" tIns="91425" rIns="91425" bIns="91425" anchor="t" anchorCtr="0">
            <a:noAutofit/>
          </a:bodyPr>
          <a:lstStyle/>
          <a:p>
            <a:pPr lvl="0">
              <a:lnSpc>
                <a:spcPct val="100000"/>
              </a:lnSpc>
              <a:spcBef>
                <a:spcPts val="0"/>
              </a:spcBef>
              <a:buClr>
                <a:schemeClr val="dk1"/>
              </a:buClr>
              <a:buSzPct val="110000"/>
              <a:buFont typeface="Arial"/>
              <a:buNone/>
            </a:pPr>
            <a:r>
              <a:rPr lang="en" sz="1000" dirty="0"/>
              <a:t>New policies on October 27, 2012:</a:t>
            </a:r>
          </a:p>
          <a:p>
            <a:pPr lvl="0">
              <a:lnSpc>
                <a:spcPct val="100000"/>
              </a:lnSpc>
              <a:spcBef>
                <a:spcPts val="0"/>
              </a:spcBef>
              <a:buClr>
                <a:schemeClr val="dk1"/>
              </a:buClr>
              <a:buSzPct val="110000"/>
              <a:buFont typeface="Arial"/>
              <a:buNone/>
            </a:pPr>
            <a:r>
              <a:rPr lang="en" sz="1000" u="sng" dirty="0"/>
              <a:t>Buyer’s Stamp Duty (BSD)</a:t>
            </a:r>
          </a:p>
          <a:p>
            <a:pPr lvl="0">
              <a:lnSpc>
                <a:spcPct val="100000"/>
              </a:lnSpc>
              <a:spcBef>
                <a:spcPts val="0"/>
              </a:spcBef>
              <a:buClr>
                <a:schemeClr val="dk1"/>
              </a:buClr>
              <a:buSzPct val="110000"/>
              <a:buFont typeface="Arial"/>
              <a:buNone/>
            </a:pPr>
            <a:r>
              <a:rPr lang="en" sz="1000" dirty="0"/>
              <a:t>Extra 15% tax on properties purchases made by foreign investors</a:t>
            </a:r>
          </a:p>
          <a:p>
            <a:pPr lvl="0">
              <a:lnSpc>
                <a:spcPct val="100000"/>
              </a:lnSpc>
              <a:spcBef>
                <a:spcPts val="0"/>
              </a:spcBef>
              <a:buClr>
                <a:schemeClr val="dk1"/>
              </a:buClr>
              <a:buSzPct val="110000"/>
              <a:buFont typeface="Arial"/>
              <a:buNone/>
            </a:pPr>
            <a:r>
              <a:rPr lang="en" sz="1000" u="sng" dirty="0">
                <a:solidFill>
                  <a:srgbClr val="000000"/>
                </a:solidFill>
              </a:rPr>
              <a:t>Special Stamp Duty (SSD)</a:t>
            </a:r>
          </a:p>
          <a:p>
            <a:pPr lvl="0">
              <a:lnSpc>
                <a:spcPct val="100000"/>
              </a:lnSpc>
              <a:spcBef>
                <a:spcPts val="0"/>
              </a:spcBef>
              <a:buNone/>
            </a:pPr>
            <a:r>
              <a:rPr lang="en" sz="1000" dirty="0"/>
              <a:t>10-20% tax on properties resold within 36 months of their acquisition </a:t>
            </a:r>
          </a:p>
          <a:p>
            <a:pPr lvl="0" rtl="0">
              <a:lnSpc>
                <a:spcPct val="100000"/>
              </a:lnSpc>
              <a:spcBef>
                <a:spcPts val="0"/>
              </a:spcBef>
              <a:buNone/>
            </a:pPr>
            <a:r>
              <a:rPr lang="en" sz="1000" dirty="0"/>
              <a:t>Aimed to curbing speculation in an overheating market</a:t>
            </a:r>
          </a:p>
          <a:p>
            <a:pPr lvl="0">
              <a:lnSpc>
                <a:spcPct val="100000"/>
              </a:lnSpc>
              <a:spcBef>
                <a:spcPts val="0"/>
              </a:spcBef>
              <a:buClr>
                <a:schemeClr val="dk1"/>
              </a:buClr>
              <a:buSzPct val="110000"/>
              <a:buFont typeface="Arial"/>
              <a:buNone/>
            </a:pPr>
            <a:endParaRPr sz="1000" dirty="0"/>
          </a:p>
          <a:p>
            <a:pPr lvl="0">
              <a:lnSpc>
                <a:spcPct val="100000"/>
              </a:lnSpc>
              <a:spcBef>
                <a:spcPts val="0"/>
              </a:spcBef>
              <a:buClr>
                <a:schemeClr val="dk1"/>
              </a:buClr>
              <a:buSzPct val="110000"/>
              <a:buFont typeface="Arial"/>
              <a:buNone/>
            </a:pPr>
            <a:r>
              <a:rPr lang="en" sz="1000" dirty="0"/>
              <a:t>Residential property transactions in the following weekend: 43% ↓</a:t>
            </a:r>
          </a:p>
          <a:p>
            <a:pPr lvl="0">
              <a:lnSpc>
                <a:spcPct val="100000"/>
              </a:lnSpc>
              <a:spcBef>
                <a:spcPts val="0"/>
              </a:spcBef>
              <a:buClr>
                <a:schemeClr val="dk1"/>
              </a:buClr>
              <a:buSzPct val="110000"/>
              <a:buFont typeface="Arial"/>
              <a:buNone/>
            </a:pPr>
            <a:r>
              <a:rPr lang="en" sz="1000" dirty="0"/>
              <a:t>Cheung Kong Ltd: 4.7% ↓</a:t>
            </a:r>
          </a:p>
          <a:p>
            <a:pPr lvl="0">
              <a:lnSpc>
                <a:spcPct val="100000"/>
              </a:lnSpc>
              <a:spcBef>
                <a:spcPts val="0"/>
              </a:spcBef>
              <a:buClr>
                <a:schemeClr val="dk1"/>
              </a:buClr>
              <a:buSzPct val="110000"/>
              <a:buFont typeface="Arial"/>
              <a:buNone/>
            </a:pPr>
            <a:r>
              <a:rPr lang="en" sz="1000" dirty="0"/>
              <a:t>Henderson Land Development: 6.4% ↓</a:t>
            </a:r>
          </a:p>
          <a:p>
            <a:pPr lvl="0">
              <a:lnSpc>
                <a:spcPct val="100000"/>
              </a:lnSpc>
              <a:spcBef>
                <a:spcPts val="0"/>
              </a:spcBef>
              <a:buClr>
                <a:schemeClr val="dk1"/>
              </a:buClr>
              <a:buSzPct val="110000"/>
              <a:buFont typeface="Arial"/>
              <a:buNone/>
            </a:pPr>
            <a:r>
              <a:rPr lang="en" sz="1000" dirty="0"/>
              <a:t>Sun Hung Kai Properties: 5.1% ↓</a:t>
            </a:r>
          </a:p>
          <a:p>
            <a:pPr lvl="0" rtl="0">
              <a:lnSpc>
                <a:spcPct val="100000"/>
              </a:lnSpc>
              <a:spcBef>
                <a:spcPts val="0"/>
              </a:spcBef>
              <a:buNone/>
            </a:pPr>
            <a:endParaRPr sz="1000" dirty="0"/>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1339"/>
        <p:cNvGrpSpPr/>
        <p:nvPr/>
      </p:nvGrpSpPr>
      <p:grpSpPr>
        <a:xfrm>
          <a:off x="0" y="0"/>
          <a:ext cx="0" cy="0"/>
          <a:chOff x="0" y="0"/>
          <a:chExt cx="0" cy="0"/>
        </a:xfrm>
      </p:grpSpPr>
      <p:sp>
        <p:nvSpPr>
          <p:cNvPr id="1340" name="Shape 134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Property Development</a:t>
            </a:r>
          </a:p>
        </p:txBody>
      </p:sp>
      <p:sp>
        <p:nvSpPr>
          <p:cNvPr id="1341" name="Shape 134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sp>
        <p:nvSpPr>
          <p:cNvPr id="1342" name="Shape 1342"/>
          <p:cNvSpPr txBox="1"/>
          <p:nvPr/>
        </p:nvSpPr>
        <p:spPr>
          <a:xfrm>
            <a:off x="4114800" y="1457325"/>
            <a:ext cx="4500600" cy="942900"/>
          </a:xfrm>
          <a:prstGeom prst="rect">
            <a:avLst/>
          </a:prstGeom>
          <a:noFill/>
          <a:ln>
            <a:noFill/>
          </a:ln>
        </p:spPr>
        <p:txBody>
          <a:bodyPr lIns="91425" tIns="91425" rIns="91425" bIns="91425" anchor="t" anchorCtr="0">
            <a:noAutofit/>
          </a:bodyPr>
          <a:lstStyle/>
          <a:p>
            <a:pPr lvl="0">
              <a:spcBef>
                <a:spcPts val="0"/>
              </a:spcBef>
              <a:buNone/>
            </a:pPr>
            <a:endParaRPr/>
          </a:p>
        </p:txBody>
      </p:sp>
      <p:pic>
        <p:nvPicPr>
          <p:cNvPr id="1343" name="Shape 1343" descr="Screen Shot 2017-03-20 at 7.14.10 PM.png"/>
          <p:cNvPicPr preferRelativeResize="0"/>
          <p:nvPr/>
        </p:nvPicPr>
        <p:blipFill>
          <a:blip r:embed="rId3">
            <a:alphaModFix/>
          </a:blip>
          <a:stretch>
            <a:fillRect/>
          </a:stretch>
        </p:blipFill>
        <p:spPr>
          <a:xfrm>
            <a:off x="311700" y="1017724"/>
            <a:ext cx="8520600" cy="3551149"/>
          </a:xfrm>
          <a:prstGeom prst="rect">
            <a:avLst/>
          </a:prstGeom>
          <a:noFill/>
          <a:ln>
            <a:noFill/>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Shape 13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Property Investment</a:t>
            </a:r>
          </a:p>
        </p:txBody>
      </p:sp>
      <p:sp>
        <p:nvSpPr>
          <p:cNvPr id="1349" name="Shape 134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350" name="Shape 1350" descr="Screen Shot 2017-03-20 at 7.21.22 PM.png"/>
          <p:cNvPicPr preferRelativeResize="0"/>
          <p:nvPr/>
        </p:nvPicPr>
        <p:blipFill>
          <a:blip r:embed="rId3">
            <a:alphaModFix/>
          </a:blip>
          <a:stretch>
            <a:fillRect/>
          </a:stretch>
        </p:blipFill>
        <p:spPr>
          <a:xfrm>
            <a:off x="265900" y="1017725"/>
            <a:ext cx="8612198" cy="3551150"/>
          </a:xfrm>
          <a:prstGeom prst="rect">
            <a:avLst/>
          </a:prstGeom>
          <a:noFill/>
          <a:ln>
            <a:noFill/>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Shape 135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Property Investment</a:t>
            </a:r>
          </a:p>
        </p:txBody>
      </p:sp>
      <p:pic>
        <p:nvPicPr>
          <p:cNvPr id="1356" name="Shape 1356" descr="Screen Shot 2017-03-20 at 11.25.39 PM.png"/>
          <p:cNvPicPr preferRelativeResize="0"/>
          <p:nvPr/>
        </p:nvPicPr>
        <p:blipFill>
          <a:blip r:embed="rId3">
            <a:alphaModFix/>
          </a:blip>
          <a:stretch>
            <a:fillRect/>
          </a:stretch>
        </p:blipFill>
        <p:spPr>
          <a:xfrm>
            <a:off x="1572049" y="1152475"/>
            <a:ext cx="6333975" cy="3416400"/>
          </a:xfrm>
          <a:prstGeom prst="rect">
            <a:avLst/>
          </a:prstGeom>
          <a:noFill/>
          <a:ln>
            <a:noFill/>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1360"/>
        <p:cNvGrpSpPr/>
        <p:nvPr/>
      </p:nvGrpSpPr>
      <p:grpSpPr>
        <a:xfrm>
          <a:off x="0" y="0"/>
          <a:ext cx="0" cy="0"/>
          <a:chOff x="0" y="0"/>
          <a:chExt cx="0" cy="0"/>
        </a:xfrm>
      </p:grpSpPr>
      <p:sp>
        <p:nvSpPr>
          <p:cNvPr id="1361" name="Shape 136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Businesses in Mainland China</a:t>
            </a:r>
          </a:p>
        </p:txBody>
      </p:sp>
      <p:pic>
        <p:nvPicPr>
          <p:cNvPr id="1362" name="Shape 1362" descr="Screen Shot 2017-03-20 at 7.27.58 PM.png"/>
          <p:cNvPicPr preferRelativeResize="0"/>
          <p:nvPr/>
        </p:nvPicPr>
        <p:blipFill>
          <a:blip r:embed="rId3">
            <a:alphaModFix/>
          </a:blip>
          <a:stretch>
            <a:fillRect/>
          </a:stretch>
        </p:blipFill>
        <p:spPr>
          <a:xfrm>
            <a:off x="1831524" y="1152475"/>
            <a:ext cx="5687973" cy="3416398"/>
          </a:xfrm>
          <a:prstGeom prst="rect">
            <a:avLst/>
          </a:prstGeom>
          <a:noFill/>
          <a:ln>
            <a:noFill/>
          </a:ln>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1366"/>
        <p:cNvGrpSpPr/>
        <p:nvPr/>
      </p:nvGrpSpPr>
      <p:grpSpPr>
        <a:xfrm>
          <a:off x="0" y="0"/>
          <a:ext cx="0" cy="0"/>
          <a:chOff x="0" y="0"/>
          <a:chExt cx="0" cy="0"/>
        </a:xfrm>
      </p:grpSpPr>
      <p:sp>
        <p:nvSpPr>
          <p:cNvPr id="1367" name="Shape 136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Bank</a:t>
            </a:r>
          </a:p>
        </p:txBody>
      </p:sp>
      <p:pic>
        <p:nvPicPr>
          <p:cNvPr id="1368" name="Shape 1368" descr="Screen Shot 2017-03-20 at 6.43.45 PM.png"/>
          <p:cNvPicPr preferRelativeResize="0"/>
          <p:nvPr/>
        </p:nvPicPr>
        <p:blipFill>
          <a:blip r:embed="rId3">
            <a:alphaModFix/>
          </a:blip>
          <a:stretch>
            <a:fillRect/>
          </a:stretch>
        </p:blipFill>
        <p:spPr>
          <a:xfrm>
            <a:off x="311700" y="1152475"/>
            <a:ext cx="5137050" cy="3416399"/>
          </a:xfrm>
          <a:prstGeom prst="rect">
            <a:avLst/>
          </a:prstGeom>
          <a:noFill/>
          <a:ln>
            <a:noFill/>
          </a:ln>
        </p:spPr>
      </p:pic>
      <p:sp>
        <p:nvSpPr>
          <p:cNvPr id="1369" name="Shape 1369"/>
          <p:cNvSpPr txBox="1"/>
          <p:nvPr/>
        </p:nvSpPr>
        <p:spPr>
          <a:xfrm>
            <a:off x="5723475" y="1312575"/>
            <a:ext cx="3108900" cy="793800"/>
          </a:xfrm>
          <a:prstGeom prst="rect">
            <a:avLst/>
          </a:prstGeom>
          <a:noFill/>
          <a:ln>
            <a:noFill/>
          </a:ln>
        </p:spPr>
        <p:txBody>
          <a:bodyPr lIns="91425" tIns="91425" rIns="91425" bIns="91425" anchor="t" anchorCtr="0">
            <a:noAutofit/>
          </a:bodyPr>
          <a:lstStyle/>
          <a:p>
            <a:pPr lvl="0">
              <a:spcBef>
                <a:spcPts val="0"/>
              </a:spcBef>
              <a:buNone/>
            </a:pPr>
            <a:r>
              <a:rPr lang="en">
                <a:solidFill>
                  <a:srgbClr val="666666"/>
                </a:solidFill>
              </a:rPr>
              <a:t>Henderson Land has a substantial and growing land bank for development in mainland China.</a:t>
            </a:r>
          </a:p>
        </p:txBody>
      </p:sp>
      <p:sp>
        <p:nvSpPr>
          <p:cNvPr id="1370" name="Shape 1370"/>
          <p:cNvSpPr txBox="1"/>
          <p:nvPr/>
        </p:nvSpPr>
        <p:spPr>
          <a:xfrm>
            <a:off x="5723475" y="2533600"/>
            <a:ext cx="3108900" cy="572700"/>
          </a:xfrm>
          <a:prstGeom prst="rect">
            <a:avLst/>
          </a:prstGeom>
          <a:noFill/>
          <a:ln>
            <a:noFill/>
          </a:ln>
        </p:spPr>
        <p:txBody>
          <a:bodyPr lIns="91425" tIns="91425" rIns="91425" bIns="91425" anchor="t" anchorCtr="0">
            <a:noAutofit/>
          </a:bodyPr>
          <a:lstStyle/>
          <a:p>
            <a:pPr lvl="0">
              <a:spcBef>
                <a:spcPts val="0"/>
              </a:spcBef>
              <a:buNone/>
            </a:pPr>
            <a:r>
              <a:rPr lang="en">
                <a:solidFill>
                  <a:srgbClr val="666666"/>
                </a:solidFill>
              </a:rPr>
              <a:t>The main strategy is to acquire sites through auction, strategic co-operation and acquisition.</a:t>
            </a:r>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Shape 13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Bank</a:t>
            </a:r>
          </a:p>
        </p:txBody>
      </p:sp>
      <p:pic>
        <p:nvPicPr>
          <p:cNvPr id="1376" name="Shape 1376" descr="Screen Shot 2017-03-20 at 7.37.45 PM.png"/>
          <p:cNvPicPr preferRelativeResize="0"/>
          <p:nvPr/>
        </p:nvPicPr>
        <p:blipFill>
          <a:blip r:embed="rId3">
            <a:alphaModFix/>
          </a:blip>
          <a:stretch>
            <a:fillRect/>
          </a:stretch>
        </p:blipFill>
        <p:spPr>
          <a:xfrm>
            <a:off x="1789925" y="1152475"/>
            <a:ext cx="5564149" cy="3416399"/>
          </a:xfrm>
          <a:prstGeom prst="rect">
            <a:avLst/>
          </a:prstGeom>
          <a:noFill/>
          <a:ln>
            <a:noFill/>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Shape 13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Property Development</a:t>
            </a:r>
          </a:p>
        </p:txBody>
      </p:sp>
      <p:sp>
        <p:nvSpPr>
          <p:cNvPr id="1382" name="Shape 1382"/>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383" name="Shape 1383" descr="Screen Shot 2017-03-20 at 7.40.57 PM.png"/>
          <p:cNvPicPr preferRelativeResize="0"/>
          <p:nvPr/>
        </p:nvPicPr>
        <p:blipFill>
          <a:blip r:embed="rId3">
            <a:alphaModFix/>
          </a:blip>
          <a:stretch>
            <a:fillRect/>
          </a:stretch>
        </p:blipFill>
        <p:spPr>
          <a:xfrm>
            <a:off x="311700" y="1017725"/>
            <a:ext cx="8520597" cy="3551150"/>
          </a:xfrm>
          <a:prstGeom prst="rect">
            <a:avLst/>
          </a:prstGeom>
          <a:noFill/>
          <a:ln>
            <a:noFill/>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387"/>
        <p:cNvGrpSpPr/>
        <p:nvPr/>
      </p:nvGrpSpPr>
      <p:grpSpPr>
        <a:xfrm>
          <a:off x="0" y="0"/>
          <a:ext cx="0" cy="0"/>
          <a:chOff x="0" y="0"/>
          <a:chExt cx="0" cy="0"/>
        </a:xfrm>
      </p:grpSpPr>
      <p:sp>
        <p:nvSpPr>
          <p:cNvPr id="1388" name="Shape 13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Property Investment</a:t>
            </a:r>
          </a:p>
        </p:txBody>
      </p:sp>
      <p:pic>
        <p:nvPicPr>
          <p:cNvPr id="1389" name="Shape 1389" descr="Screen Shot 2017-03-20 at 7.43.58 PM.png"/>
          <p:cNvPicPr preferRelativeResize="0"/>
          <p:nvPr/>
        </p:nvPicPr>
        <p:blipFill>
          <a:blip r:embed="rId3">
            <a:alphaModFix/>
          </a:blip>
          <a:stretch>
            <a:fillRect/>
          </a:stretch>
        </p:blipFill>
        <p:spPr>
          <a:xfrm>
            <a:off x="311700" y="1017725"/>
            <a:ext cx="8520602" cy="3517374"/>
          </a:xfrm>
          <a:prstGeom prst="rect">
            <a:avLst/>
          </a:prstGeom>
          <a:noFill/>
          <a:ln>
            <a:noFill/>
          </a:ln>
        </p:spPr>
      </p:pic>
    </p:spTree>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393"/>
        <p:cNvGrpSpPr/>
        <p:nvPr/>
      </p:nvGrpSpPr>
      <p:grpSpPr>
        <a:xfrm>
          <a:off x="0" y="0"/>
          <a:ext cx="0" cy="0"/>
          <a:chOff x="0" y="0"/>
          <a:chExt cx="0" cy="0"/>
        </a:xfrm>
      </p:grpSpPr>
      <p:sp>
        <p:nvSpPr>
          <p:cNvPr id="1394" name="Shape 139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Development Investment</a:t>
            </a:r>
          </a:p>
        </p:txBody>
      </p:sp>
      <p:pic>
        <p:nvPicPr>
          <p:cNvPr id="1395" name="Shape 1395" descr="Screen Shot 2017-03-20 at 7.48.14 PM.png"/>
          <p:cNvPicPr preferRelativeResize="0"/>
          <p:nvPr/>
        </p:nvPicPr>
        <p:blipFill>
          <a:blip r:embed="rId3">
            <a:alphaModFix/>
          </a:blip>
          <a:stretch>
            <a:fillRect/>
          </a:stretch>
        </p:blipFill>
        <p:spPr>
          <a:xfrm>
            <a:off x="311700" y="1213525"/>
            <a:ext cx="8520599" cy="3416401"/>
          </a:xfrm>
          <a:prstGeom prst="rect">
            <a:avLst/>
          </a:prstGeom>
          <a:noFill/>
          <a:ln>
            <a:noFill/>
          </a:ln>
        </p:spPr>
      </p:pic>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Shape 140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Board of Directors</a:t>
            </a:r>
          </a:p>
        </p:txBody>
      </p:sp>
      <p:pic>
        <p:nvPicPr>
          <p:cNvPr id="1401" name="Shape 1401" descr="Screen Shot 2017-03-20 at 7.56.59 PM.png"/>
          <p:cNvPicPr preferRelativeResize="0"/>
          <p:nvPr/>
        </p:nvPicPr>
        <p:blipFill>
          <a:blip r:embed="rId3">
            <a:alphaModFix/>
          </a:blip>
          <a:stretch>
            <a:fillRect/>
          </a:stretch>
        </p:blipFill>
        <p:spPr>
          <a:xfrm>
            <a:off x="854700" y="1152475"/>
            <a:ext cx="7081849" cy="3416400"/>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SSD</a:t>
            </a:r>
          </a:p>
        </p:txBody>
      </p:sp>
      <p:pic>
        <p:nvPicPr>
          <p:cNvPr id="260" name="Shape 260"/>
          <p:cNvPicPr preferRelativeResize="0"/>
          <p:nvPr/>
        </p:nvPicPr>
        <p:blipFill>
          <a:blip r:embed="rId3">
            <a:alphaModFix/>
          </a:blip>
          <a:stretch>
            <a:fillRect/>
          </a:stretch>
        </p:blipFill>
        <p:spPr>
          <a:xfrm>
            <a:off x="443200" y="1152475"/>
            <a:ext cx="6519775" cy="3622399"/>
          </a:xfrm>
          <a:prstGeom prst="rect">
            <a:avLst/>
          </a:prstGeom>
          <a:noFill/>
          <a:ln>
            <a:noFill/>
          </a:ln>
        </p:spPr>
      </p:pic>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Shape 140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Lee, Shau-Kee</a:t>
            </a:r>
          </a:p>
        </p:txBody>
      </p:sp>
      <p:pic>
        <p:nvPicPr>
          <p:cNvPr id="1407" name="Shape 1407" descr="Screen Shot 2017-03-20 at 7.59.37 PM.png"/>
          <p:cNvPicPr preferRelativeResize="0"/>
          <p:nvPr/>
        </p:nvPicPr>
        <p:blipFill>
          <a:blip r:embed="rId3">
            <a:alphaModFix/>
          </a:blip>
          <a:stretch>
            <a:fillRect/>
          </a:stretch>
        </p:blipFill>
        <p:spPr>
          <a:xfrm>
            <a:off x="311699" y="1017725"/>
            <a:ext cx="8520598" cy="3472875"/>
          </a:xfrm>
          <a:prstGeom prst="rect">
            <a:avLst/>
          </a:prstGeom>
          <a:noFill/>
          <a:ln>
            <a:noFill/>
          </a:ln>
        </p:spPr>
      </p:pic>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Shape 141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Peter Lee Ka Kit</a:t>
            </a:r>
          </a:p>
        </p:txBody>
      </p:sp>
      <p:pic>
        <p:nvPicPr>
          <p:cNvPr id="1413" name="Shape 1413" descr="Screen Shot 2017-03-20 at 8.04.20 PM.png"/>
          <p:cNvPicPr preferRelativeResize="0"/>
          <p:nvPr/>
        </p:nvPicPr>
        <p:blipFill>
          <a:blip r:embed="rId3">
            <a:alphaModFix/>
          </a:blip>
          <a:stretch>
            <a:fillRect/>
          </a:stretch>
        </p:blipFill>
        <p:spPr>
          <a:xfrm>
            <a:off x="311700" y="1017725"/>
            <a:ext cx="8520602" cy="3551151"/>
          </a:xfrm>
          <a:prstGeom prst="rect">
            <a:avLst/>
          </a:prstGeom>
          <a:noFill/>
          <a:ln>
            <a:noFill/>
          </a:ln>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sp>
        <p:nvSpPr>
          <p:cNvPr id="1418" name="Shape 141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Martin Lee Ka Shing</a:t>
            </a:r>
          </a:p>
        </p:txBody>
      </p:sp>
      <p:pic>
        <p:nvPicPr>
          <p:cNvPr id="1419" name="Shape 1419" descr="Screen Shot 2017-03-20 at 8.09.57 PM.png"/>
          <p:cNvPicPr preferRelativeResize="0"/>
          <p:nvPr/>
        </p:nvPicPr>
        <p:blipFill>
          <a:blip r:embed="rId3">
            <a:alphaModFix/>
          </a:blip>
          <a:stretch>
            <a:fillRect/>
          </a:stretch>
        </p:blipFill>
        <p:spPr>
          <a:xfrm>
            <a:off x="311700" y="1017725"/>
            <a:ext cx="8520602" cy="3551150"/>
          </a:xfrm>
          <a:prstGeom prst="rect">
            <a:avLst/>
          </a:prstGeom>
          <a:noFill/>
          <a:ln>
            <a:noFill/>
          </a:ln>
        </p:spPr>
      </p:pic>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Shape 1423"/>
        <p:cNvGrpSpPr/>
        <p:nvPr/>
      </p:nvGrpSpPr>
      <p:grpSpPr>
        <a:xfrm>
          <a:off x="0" y="0"/>
          <a:ext cx="0" cy="0"/>
          <a:chOff x="0" y="0"/>
          <a:chExt cx="0" cy="0"/>
        </a:xfrm>
      </p:grpSpPr>
      <p:sp>
        <p:nvSpPr>
          <p:cNvPr id="1424" name="Shape 142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Lam Ko Yin, Colin</a:t>
            </a:r>
          </a:p>
        </p:txBody>
      </p:sp>
      <p:pic>
        <p:nvPicPr>
          <p:cNvPr id="1425" name="Shape 1425" descr="1194.jpg"/>
          <p:cNvPicPr preferRelativeResize="0"/>
          <p:nvPr/>
        </p:nvPicPr>
        <p:blipFill>
          <a:blip r:embed="rId3">
            <a:alphaModFix/>
          </a:blip>
          <a:stretch>
            <a:fillRect/>
          </a:stretch>
        </p:blipFill>
        <p:spPr>
          <a:xfrm>
            <a:off x="6486575" y="1312575"/>
            <a:ext cx="2008824" cy="2716749"/>
          </a:xfrm>
          <a:prstGeom prst="rect">
            <a:avLst/>
          </a:prstGeom>
          <a:noFill/>
          <a:ln>
            <a:noFill/>
          </a:ln>
        </p:spPr>
      </p:pic>
      <p:sp>
        <p:nvSpPr>
          <p:cNvPr id="1426" name="Shape 1426"/>
          <p:cNvSpPr txBox="1"/>
          <p:nvPr/>
        </p:nvSpPr>
        <p:spPr>
          <a:xfrm>
            <a:off x="311700" y="1312575"/>
            <a:ext cx="5320200" cy="2136900"/>
          </a:xfrm>
          <a:prstGeom prst="rect">
            <a:avLst/>
          </a:prstGeom>
          <a:noFill/>
          <a:ln>
            <a:noFill/>
          </a:ln>
        </p:spPr>
        <p:txBody>
          <a:bodyPr lIns="91425" tIns="91425" rIns="91425" bIns="91425" anchor="t" anchorCtr="0">
            <a:noAutofit/>
          </a:bodyPr>
          <a:lstStyle/>
          <a:p>
            <a:pPr marL="457200" lvl="0" indent="-317500" rtl="0">
              <a:lnSpc>
                <a:spcPct val="115000"/>
              </a:lnSpc>
              <a:spcBef>
                <a:spcPts val="0"/>
              </a:spcBef>
              <a:spcAft>
                <a:spcPts val="1600"/>
              </a:spcAft>
              <a:buClr>
                <a:schemeClr val="dk2"/>
              </a:buClr>
              <a:buFont typeface="Calibri"/>
              <a:buChar char="●"/>
            </a:pPr>
            <a:r>
              <a:rPr lang="en" b="1">
                <a:solidFill>
                  <a:srgbClr val="333333"/>
                </a:solidFill>
                <a:highlight>
                  <a:srgbClr val="FFFFFF"/>
                </a:highlight>
                <a:latin typeface="Calibri"/>
                <a:ea typeface="Calibri"/>
                <a:cs typeface="Calibri"/>
                <a:sym typeface="Calibri"/>
              </a:rPr>
              <a:t>Dr Lam joined the Company in 1982 and has been an Executive Director since 1985 and Vice Chairman since 1993.</a:t>
            </a:r>
          </a:p>
          <a:p>
            <a:pPr marL="457200" lvl="0" indent="-317500" rtl="0">
              <a:lnSpc>
                <a:spcPct val="115000"/>
              </a:lnSpc>
              <a:spcBef>
                <a:spcPts val="0"/>
              </a:spcBef>
              <a:spcAft>
                <a:spcPts val="1600"/>
              </a:spcAft>
              <a:buClr>
                <a:srgbClr val="333333"/>
              </a:buClr>
              <a:buFont typeface="Calibri"/>
              <a:buChar char="●"/>
            </a:pPr>
            <a:r>
              <a:rPr lang="en" b="1">
                <a:solidFill>
                  <a:srgbClr val="333333"/>
                </a:solidFill>
                <a:highlight>
                  <a:srgbClr val="FFFFFF"/>
                </a:highlight>
                <a:latin typeface="Calibri"/>
                <a:ea typeface="Calibri"/>
                <a:cs typeface="Calibri"/>
                <a:sym typeface="Calibri"/>
              </a:rPr>
              <a:t>Holds a B.Sc. (Honours) degree from The University of Hong Kong and has over 42 years’ experience in banking and property development</a:t>
            </a:r>
          </a:p>
          <a:p>
            <a:pPr marL="457200" lvl="0" indent="-317500" rtl="0">
              <a:lnSpc>
                <a:spcPct val="115000"/>
              </a:lnSpc>
              <a:spcBef>
                <a:spcPts val="0"/>
              </a:spcBef>
              <a:spcAft>
                <a:spcPts val="1600"/>
              </a:spcAft>
              <a:buClr>
                <a:srgbClr val="333333"/>
              </a:buClr>
              <a:buFont typeface="Calibri"/>
              <a:buChar char="●"/>
            </a:pPr>
            <a:r>
              <a:rPr lang="en" b="1">
                <a:solidFill>
                  <a:srgbClr val="333333"/>
                </a:solidFill>
                <a:highlight>
                  <a:srgbClr val="FFFFFF"/>
                </a:highlight>
                <a:latin typeface="Calibri"/>
                <a:ea typeface="Calibri"/>
                <a:cs typeface="Calibri"/>
                <a:sym typeface="Calibri"/>
              </a:rPr>
              <a:t>He is also the chairman of Hong Kong Ferry (Holdings) Company Limited, the vice chairman of Henderson Investment Limited as well as a non-executive director of The Hong Kong and China Gas Company Limited and an executive director of Miramar Hotel and Investment Company, Limited, all of which are listed companies</a:t>
            </a:r>
          </a:p>
          <a:p>
            <a:pPr lvl="0">
              <a:spcBef>
                <a:spcPts val="0"/>
              </a:spcBef>
              <a:buNone/>
            </a:pPr>
            <a:endParaRPr/>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Shape 143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Financial Performance</a:t>
            </a:r>
          </a:p>
        </p:txBody>
      </p:sp>
      <p:pic>
        <p:nvPicPr>
          <p:cNvPr id="1432" name="Shape 1432" descr="Screen Shot 2017-03-22 at 12.34.35 PM.png"/>
          <p:cNvPicPr preferRelativeResize="0"/>
          <p:nvPr/>
        </p:nvPicPr>
        <p:blipFill>
          <a:blip r:embed="rId3">
            <a:alphaModFix/>
          </a:blip>
          <a:stretch>
            <a:fillRect/>
          </a:stretch>
        </p:blipFill>
        <p:spPr>
          <a:xfrm>
            <a:off x="311699" y="1180375"/>
            <a:ext cx="8520598" cy="3416401"/>
          </a:xfrm>
          <a:prstGeom prst="rect">
            <a:avLst/>
          </a:prstGeom>
          <a:noFill/>
          <a:ln>
            <a:noFill/>
          </a:ln>
        </p:spPr>
      </p:pic>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Shape 143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sp>
        <p:nvSpPr>
          <p:cNvPr id="1438" name="Shape 143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439" name="Shape 1439" descr="Rplot05.png"/>
          <p:cNvPicPr preferRelativeResize="0"/>
          <p:nvPr/>
        </p:nvPicPr>
        <p:blipFill>
          <a:blip r:embed="rId3">
            <a:alphaModFix/>
          </a:blip>
          <a:stretch>
            <a:fillRect/>
          </a:stretch>
        </p:blipFill>
        <p:spPr>
          <a:xfrm>
            <a:off x="0" y="198739"/>
            <a:ext cx="9144000" cy="4746021"/>
          </a:xfrm>
          <a:prstGeom prst="rect">
            <a:avLst/>
          </a:prstGeom>
          <a:noFill/>
          <a:ln>
            <a:noFill/>
          </a:ln>
        </p:spPr>
      </p:pic>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Shape 144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Revenue and Profit	</a:t>
            </a:r>
          </a:p>
        </p:txBody>
      </p:sp>
      <p:pic>
        <p:nvPicPr>
          <p:cNvPr id="1445" name="Shape 1445" descr="Screen Shot 2017-03-20 at 10.35.39 PM.png"/>
          <p:cNvPicPr preferRelativeResize="0"/>
          <p:nvPr/>
        </p:nvPicPr>
        <p:blipFill>
          <a:blip r:embed="rId3">
            <a:alphaModFix/>
          </a:blip>
          <a:stretch>
            <a:fillRect/>
          </a:stretch>
        </p:blipFill>
        <p:spPr>
          <a:xfrm>
            <a:off x="311700" y="1152475"/>
            <a:ext cx="8520599" cy="3317425"/>
          </a:xfrm>
          <a:prstGeom prst="rect">
            <a:avLst/>
          </a:prstGeom>
          <a:noFill/>
          <a:ln>
            <a:noFill/>
          </a:ln>
        </p:spPr>
      </p:pic>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Shape 1449"/>
        <p:cNvGrpSpPr/>
        <p:nvPr/>
      </p:nvGrpSpPr>
      <p:grpSpPr>
        <a:xfrm>
          <a:off x="0" y="0"/>
          <a:ext cx="0" cy="0"/>
          <a:chOff x="0" y="0"/>
          <a:chExt cx="0" cy="0"/>
        </a:xfrm>
      </p:grpSpPr>
      <p:sp>
        <p:nvSpPr>
          <p:cNvPr id="1450" name="Shape 145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Revenue and Profit (Con’t)</a:t>
            </a:r>
          </a:p>
        </p:txBody>
      </p:sp>
      <p:pic>
        <p:nvPicPr>
          <p:cNvPr id="1451" name="Shape 1451" descr="Screen Shot 2017-03-20 at 10.35.47 PM.png"/>
          <p:cNvPicPr preferRelativeResize="0"/>
          <p:nvPr/>
        </p:nvPicPr>
        <p:blipFill>
          <a:blip r:embed="rId3">
            <a:alphaModFix/>
          </a:blip>
          <a:stretch>
            <a:fillRect/>
          </a:stretch>
        </p:blipFill>
        <p:spPr>
          <a:xfrm>
            <a:off x="311700" y="1353275"/>
            <a:ext cx="8520599" cy="3140475"/>
          </a:xfrm>
          <a:prstGeom prst="rect">
            <a:avLst/>
          </a:prstGeom>
          <a:noFill/>
          <a:ln>
            <a:noFill/>
          </a:ln>
        </p:spPr>
      </p:pic>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Shape 145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Net Asset Value Per Share</a:t>
            </a:r>
          </a:p>
        </p:txBody>
      </p:sp>
      <p:pic>
        <p:nvPicPr>
          <p:cNvPr id="1457" name="Shape 1457" descr="Screen Shot 2017-03-22 at 10.01.10 AM.png"/>
          <p:cNvPicPr preferRelativeResize="0"/>
          <p:nvPr/>
        </p:nvPicPr>
        <p:blipFill>
          <a:blip r:embed="rId3">
            <a:alphaModFix/>
          </a:blip>
          <a:stretch>
            <a:fillRect/>
          </a:stretch>
        </p:blipFill>
        <p:spPr>
          <a:xfrm>
            <a:off x="311700" y="1110675"/>
            <a:ext cx="8520600" cy="3416399"/>
          </a:xfrm>
          <a:prstGeom prst="rect">
            <a:avLst/>
          </a:prstGeom>
          <a:noFill/>
          <a:ln>
            <a:noFill/>
          </a:ln>
        </p:spPr>
      </p:pic>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Shape 1461"/>
        <p:cNvGrpSpPr/>
        <p:nvPr/>
      </p:nvGrpSpPr>
      <p:grpSpPr>
        <a:xfrm>
          <a:off x="0" y="0"/>
          <a:ext cx="0" cy="0"/>
          <a:chOff x="0" y="0"/>
          <a:chExt cx="0" cy="0"/>
        </a:xfrm>
      </p:grpSpPr>
      <p:sp>
        <p:nvSpPr>
          <p:cNvPr id="1462" name="Shape 146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Net Asset Value Per Share (Con’t)</a:t>
            </a:r>
          </a:p>
          <a:p>
            <a:pPr lvl="0">
              <a:spcBef>
                <a:spcPts val="0"/>
              </a:spcBef>
              <a:buNone/>
            </a:pPr>
            <a:endParaRPr/>
          </a:p>
        </p:txBody>
      </p:sp>
      <p:sp>
        <p:nvSpPr>
          <p:cNvPr id="1463" name="Shape 1463"/>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464" name="Shape 1464" descr="Screen Shot 2017-03-22 at 10.03.16 AM.png"/>
          <p:cNvPicPr preferRelativeResize="0"/>
          <p:nvPr/>
        </p:nvPicPr>
        <p:blipFill>
          <a:blip r:embed="rId3">
            <a:alphaModFix/>
          </a:blip>
          <a:stretch>
            <a:fillRect/>
          </a:stretch>
        </p:blipFill>
        <p:spPr>
          <a:xfrm>
            <a:off x="311700" y="1152475"/>
            <a:ext cx="8520599" cy="341639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Shape 13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Agenda</a:t>
            </a:r>
          </a:p>
        </p:txBody>
      </p:sp>
      <p:sp>
        <p:nvSpPr>
          <p:cNvPr id="140" name="Shape 140"/>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r>
              <a:rPr lang="en"/>
              <a:t>Overview of Hong Kong Properties Market</a:t>
            </a:r>
          </a:p>
          <a:p>
            <a:pPr lvl="0">
              <a:spcBef>
                <a:spcPts val="0"/>
              </a:spcBef>
              <a:buNone/>
            </a:pPr>
            <a:r>
              <a:rPr lang="en"/>
              <a:t>Overview of Mainland China Properties Market</a:t>
            </a:r>
          </a:p>
          <a:p>
            <a:pPr lvl="0">
              <a:spcBef>
                <a:spcPts val="0"/>
              </a:spcBef>
              <a:buNone/>
            </a:pPr>
            <a:r>
              <a:rPr lang="en"/>
              <a:t>Sun Hung Kai Properties</a:t>
            </a:r>
          </a:p>
          <a:p>
            <a:pPr lvl="0">
              <a:spcBef>
                <a:spcPts val="0"/>
              </a:spcBef>
              <a:buNone/>
            </a:pPr>
            <a:r>
              <a:rPr lang="en"/>
              <a:t>Cheung Kong Property Holdings Limited</a:t>
            </a:r>
          </a:p>
          <a:p>
            <a:pPr lvl="0">
              <a:spcBef>
                <a:spcPts val="0"/>
              </a:spcBef>
              <a:buNone/>
            </a:pPr>
            <a:r>
              <a:rPr lang="en"/>
              <a:t>Henderson Land Development</a:t>
            </a:r>
          </a:p>
          <a:p>
            <a:pPr lvl="0">
              <a:spcBef>
                <a:spcPts val="0"/>
              </a:spcBef>
              <a:buNone/>
            </a:pPr>
            <a:endParaRPr/>
          </a:p>
          <a:p>
            <a:pPr lvl="0">
              <a:spcBef>
                <a:spcPts val="0"/>
              </a:spcBef>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Shape 26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Government Regulation - Policies (Con’t)</a:t>
            </a:r>
          </a:p>
        </p:txBody>
      </p:sp>
      <p:sp>
        <p:nvSpPr>
          <p:cNvPr id="266" name="Shape 266"/>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lnSpc>
                <a:spcPct val="100000"/>
              </a:lnSpc>
              <a:spcBef>
                <a:spcPts val="0"/>
              </a:spcBef>
              <a:buClr>
                <a:schemeClr val="dk1"/>
              </a:buClr>
              <a:buSzPct val="110000"/>
              <a:buFont typeface="Arial"/>
              <a:buNone/>
            </a:pPr>
            <a:r>
              <a:rPr lang="en" sz="1000"/>
              <a:t>Another new policy on February 22, 2013:</a:t>
            </a:r>
          </a:p>
          <a:p>
            <a:pPr lvl="0">
              <a:lnSpc>
                <a:spcPct val="100000"/>
              </a:lnSpc>
              <a:spcBef>
                <a:spcPts val="0"/>
              </a:spcBef>
              <a:buClr>
                <a:schemeClr val="dk1"/>
              </a:buClr>
              <a:buSzPct val="110000"/>
              <a:buFont typeface="Arial"/>
              <a:buNone/>
            </a:pPr>
            <a:r>
              <a:rPr lang="en" sz="1000" b="1" u="sng"/>
              <a:t>“Double” Stamp Duty - adjust the ad valorem stamp duty (AVD) rates:</a:t>
            </a:r>
          </a:p>
          <a:p>
            <a:pPr lvl="0">
              <a:lnSpc>
                <a:spcPct val="100000"/>
              </a:lnSpc>
              <a:spcBef>
                <a:spcPts val="0"/>
              </a:spcBef>
              <a:buClr>
                <a:schemeClr val="dk1"/>
              </a:buClr>
              <a:buSzPct val="110000"/>
              <a:buFont typeface="Arial"/>
              <a:buNone/>
            </a:pPr>
            <a:r>
              <a:rPr lang="en" sz="1000"/>
              <a:t>Increased 1.5% tax on the properties that value less than HK$ 2,000,000 ~ US$250,000</a:t>
            </a:r>
          </a:p>
          <a:p>
            <a:pPr lvl="0">
              <a:lnSpc>
                <a:spcPct val="100000"/>
              </a:lnSpc>
              <a:spcBef>
                <a:spcPts val="0"/>
              </a:spcBef>
              <a:buClr>
                <a:schemeClr val="dk1"/>
              </a:buClr>
              <a:buSzPct val="110000"/>
              <a:buFont typeface="Arial"/>
              <a:buNone/>
            </a:pPr>
            <a:r>
              <a:rPr lang="en" sz="1000"/>
              <a:t>Doubled the tax on the properties that value more than HK$ 2,000,000</a:t>
            </a:r>
          </a:p>
          <a:p>
            <a:pPr lvl="0">
              <a:lnSpc>
                <a:spcPct val="100000"/>
              </a:lnSpc>
              <a:spcBef>
                <a:spcPts val="0"/>
              </a:spcBef>
              <a:buNone/>
            </a:pPr>
            <a:r>
              <a:rPr lang="en" sz="1000"/>
              <a:t>Exception for first purchase made by local residents</a:t>
            </a:r>
          </a:p>
          <a:p>
            <a:pPr lvl="0">
              <a:lnSpc>
                <a:spcPct val="100000"/>
              </a:lnSpc>
              <a:spcBef>
                <a:spcPts val="0"/>
              </a:spcBef>
              <a:buClr>
                <a:schemeClr val="dk1"/>
              </a:buClr>
              <a:buSzPct val="110000"/>
              <a:buFont typeface="Arial"/>
              <a:buNone/>
            </a:pPr>
            <a:endParaRPr sz="1000"/>
          </a:p>
          <a:p>
            <a:pPr lvl="0">
              <a:lnSpc>
                <a:spcPct val="100000"/>
              </a:lnSpc>
              <a:spcBef>
                <a:spcPts val="0"/>
              </a:spcBef>
              <a:buClr>
                <a:schemeClr val="dk1"/>
              </a:buClr>
              <a:buSzPct val="110000"/>
              <a:buFont typeface="Arial"/>
              <a:buNone/>
            </a:pPr>
            <a:r>
              <a:rPr lang="en" sz="1000"/>
              <a:t>Cheung Kong Ltd: 0.6% ↓</a:t>
            </a:r>
          </a:p>
          <a:p>
            <a:pPr lvl="0">
              <a:lnSpc>
                <a:spcPct val="100000"/>
              </a:lnSpc>
              <a:spcBef>
                <a:spcPts val="0"/>
              </a:spcBef>
              <a:buClr>
                <a:schemeClr val="dk1"/>
              </a:buClr>
              <a:buSzPct val="110000"/>
              <a:buFont typeface="Arial"/>
              <a:buNone/>
            </a:pPr>
            <a:r>
              <a:rPr lang="en" sz="1000"/>
              <a:t>Henderson Land Development: 0.7% ↓</a:t>
            </a:r>
          </a:p>
          <a:p>
            <a:pPr lvl="0">
              <a:lnSpc>
                <a:spcPct val="100000"/>
              </a:lnSpc>
              <a:spcBef>
                <a:spcPts val="0"/>
              </a:spcBef>
              <a:buClr>
                <a:schemeClr val="dk1"/>
              </a:buClr>
              <a:buSzPct val="110000"/>
              <a:buFont typeface="Arial"/>
              <a:buNone/>
            </a:pPr>
            <a:r>
              <a:rPr lang="en" sz="1000"/>
              <a:t>Sun Hung Kai Properties: 1.3% ↓</a:t>
            </a:r>
          </a:p>
          <a:p>
            <a:pPr lvl="0" rtl="0">
              <a:lnSpc>
                <a:spcPct val="100000"/>
              </a:lnSpc>
              <a:spcBef>
                <a:spcPts val="0"/>
              </a:spcBef>
              <a:buNone/>
            </a:pPr>
            <a:endParaRPr sz="100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69" name="Shape 14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Net Asset Value Per Share (Con’t)</a:t>
            </a:r>
          </a:p>
        </p:txBody>
      </p:sp>
      <p:pic>
        <p:nvPicPr>
          <p:cNvPr id="1470" name="Shape 1470" descr="Screen Shot 2017-03-20 at 10.48.25 PM.png"/>
          <p:cNvPicPr preferRelativeResize="0"/>
          <p:nvPr/>
        </p:nvPicPr>
        <p:blipFill>
          <a:blip r:embed="rId3">
            <a:alphaModFix/>
          </a:blip>
          <a:stretch>
            <a:fillRect/>
          </a:stretch>
        </p:blipFill>
        <p:spPr>
          <a:xfrm>
            <a:off x="311700" y="1091425"/>
            <a:ext cx="8520599" cy="3416399"/>
          </a:xfrm>
          <a:prstGeom prst="rect">
            <a:avLst/>
          </a:prstGeom>
          <a:noFill/>
          <a:ln>
            <a:noFill/>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Shape 1474"/>
        <p:cNvGrpSpPr/>
        <p:nvPr/>
      </p:nvGrpSpPr>
      <p:grpSpPr>
        <a:xfrm>
          <a:off x="0" y="0"/>
          <a:ext cx="0" cy="0"/>
          <a:chOff x="0" y="0"/>
          <a:chExt cx="0" cy="0"/>
        </a:xfrm>
      </p:grpSpPr>
      <p:sp>
        <p:nvSpPr>
          <p:cNvPr id="1475" name="Shape 14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Balance Sheet</a:t>
            </a:r>
          </a:p>
        </p:txBody>
      </p:sp>
      <p:pic>
        <p:nvPicPr>
          <p:cNvPr id="1476" name="Shape 1476" descr="Screen Shot 2017-03-20 at 10.55.48 PM.png"/>
          <p:cNvPicPr preferRelativeResize="0"/>
          <p:nvPr/>
        </p:nvPicPr>
        <p:blipFill>
          <a:blip r:embed="rId3">
            <a:alphaModFix/>
          </a:blip>
          <a:stretch>
            <a:fillRect/>
          </a:stretch>
        </p:blipFill>
        <p:spPr>
          <a:xfrm>
            <a:off x="869975" y="1093925"/>
            <a:ext cx="7203950" cy="3835775"/>
          </a:xfrm>
          <a:prstGeom prst="rect">
            <a:avLst/>
          </a:prstGeom>
          <a:noFill/>
          <a:ln>
            <a:noFill/>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Shape 1480"/>
        <p:cNvGrpSpPr/>
        <p:nvPr/>
      </p:nvGrpSpPr>
      <p:grpSpPr>
        <a:xfrm>
          <a:off x="0" y="0"/>
          <a:ext cx="0" cy="0"/>
          <a:chOff x="0" y="0"/>
          <a:chExt cx="0" cy="0"/>
        </a:xfrm>
      </p:grpSpPr>
      <p:sp>
        <p:nvSpPr>
          <p:cNvPr id="1481" name="Shape 148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Balance Sheet (Con’t)</a:t>
            </a:r>
          </a:p>
        </p:txBody>
      </p:sp>
      <p:pic>
        <p:nvPicPr>
          <p:cNvPr id="1482" name="Shape 1482" descr="Screen Shot 2017-03-20 at 11.03.35 PM.png"/>
          <p:cNvPicPr preferRelativeResize="0"/>
          <p:nvPr/>
        </p:nvPicPr>
        <p:blipFill>
          <a:blip r:embed="rId3">
            <a:alphaModFix/>
          </a:blip>
          <a:stretch>
            <a:fillRect/>
          </a:stretch>
        </p:blipFill>
        <p:spPr>
          <a:xfrm>
            <a:off x="334050" y="1244050"/>
            <a:ext cx="8475901" cy="3416400"/>
          </a:xfrm>
          <a:prstGeom prst="rect">
            <a:avLst/>
          </a:prstGeom>
          <a:noFill/>
          <a:ln>
            <a:noFill/>
          </a:ln>
        </p:spPr>
      </p:pic>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Shape 14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Income Statement</a:t>
            </a:r>
          </a:p>
        </p:txBody>
      </p:sp>
      <p:pic>
        <p:nvPicPr>
          <p:cNvPr id="1488" name="Shape 1488" descr="Screen Shot 2017-03-20 at 11.09.50 PM.png"/>
          <p:cNvPicPr preferRelativeResize="0"/>
          <p:nvPr/>
        </p:nvPicPr>
        <p:blipFill>
          <a:blip r:embed="rId3">
            <a:alphaModFix/>
          </a:blip>
          <a:stretch>
            <a:fillRect/>
          </a:stretch>
        </p:blipFill>
        <p:spPr>
          <a:xfrm>
            <a:off x="311700" y="1152475"/>
            <a:ext cx="8520600" cy="3416399"/>
          </a:xfrm>
          <a:prstGeom prst="rect">
            <a:avLst/>
          </a:prstGeom>
          <a:noFill/>
          <a:ln>
            <a:noFill/>
          </a:ln>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sp>
        <p:nvSpPr>
          <p:cNvPr id="1493" name="Shape 1493"/>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Income Statement (Con’t)</a:t>
            </a:r>
          </a:p>
        </p:txBody>
      </p:sp>
      <p:pic>
        <p:nvPicPr>
          <p:cNvPr id="1494" name="Shape 1494" descr="Screen Shot 2017-03-20 at 11.11.14 PM.png"/>
          <p:cNvPicPr preferRelativeResize="0"/>
          <p:nvPr/>
        </p:nvPicPr>
        <p:blipFill>
          <a:blip r:embed="rId3">
            <a:alphaModFix/>
          </a:blip>
          <a:stretch>
            <a:fillRect/>
          </a:stretch>
        </p:blipFill>
        <p:spPr>
          <a:xfrm>
            <a:off x="311699" y="1121950"/>
            <a:ext cx="8520600" cy="3416399"/>
          </a:xfrm>
          <a:prstGeom prst="rect">
            <a:avLst/>
          </a:prstGeom>
          <a:noFill/>
          <a:ln>
            <a:noFill/>
          </a:ln>
        </p:spPr>
      </p:pic>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Shape 1498"/>
        <p:cNvGrpSpPr/>
        <p:nvPr/>
      </p:nvGrpSpPr>
      <p:grpSpPr>
        <a:xfrm>
          <a:off x="0" y="0"/>
          <a:ext cx="0" cy="0"/>
          <a:chOff x="0" y="0"/>
          <a:chExt cx="0" cy="0"/>
        </a:xfrm>
      </p:grpSpPr>
      <p:sp>
        <p:nvSpPr>
          <p:cNvPr id="1499" name="Shape 149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Income Statement (Con’t)</a:t>
            </a:r>
          </a:p>
          <a:p>
            <a:pPr lvl="0">
              <a:spcBef>
                <a:spcPts val="0"/>
              </a:spcBef>
              <a:buNone/>
            </a:pPr>
            <a:endParaRPr/>
          </a:p>
        </p:txBody>
      </p:sp>
      <p:pic>
        <p:nvPicPr>
          <p:cNvPr id="1500" name="Shape 1500" descr="Screen Shot 2017-03-20 at 11.14.03 PM.png"/>
          <p:cNvPicPr preferRelativeResize="0"/>
          <p:nvPr/>
        </p:nvPicPr>
        <p:blipFill>
          <a:blip r:embed="rId3">
            <a:alphaModFix/>
          </a:blip>
          <a:stretch>
            <a:fillRect/>
          </a:stretch>
        </p:blipFill>
        <p:spPr>
          <a:xfrm>
            <a:off x="311700" y="1137200"/>
            <a:ext cx="8299950" cy="3416400"/>
          </a:xfrm>
          <a:prstGeom prst="rect">
            <a:avLst/>
          </a:prstGeom>
          <a:noFill/>
          <a:ln>
            <a:noFill/>
          </a:ln>
        </p:spPr>
      </p:pic>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05" name="Shape 150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Cash Flow Statement</a:t>
            </a:r>
          </a:p>
        </p:txBody>
      </p:sp>
      <p:pic>
        <p:nvPicPr>
          <p:cNvPr id="1506" name="Shape 1506" descr="Screen Shot 2017-03-20 at 11.15.38 PM.png"/>
          <p:cNvPicPr preferRelativeResize="0"/>
          <p:nvPr/>
        </p:nvPicPr>
        <p:blipFill>
          <a:blip r:embed="rId3">
            <a:alphaModFix/>
          </a:blip>
          <a:stretch>
            <a:fillRect/>
          </a:stretch>
        </p:blipFill>
        <p:spPr>
          <a:xfrm>
            <a:off x="1404149" y="1121975"/>
            <a:ext cx="6318725" cy="3762049"/>
          </a:xfrm>
          <a:prstGeom prst="rect">
            <a:avLst/>
          </a:prstGeom>
          <a:noFill/>
          <a:ln>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Shape 1510"/>
        <p:cNvGrpSpPr/>
        <p:nvPr/>
      </p:nvGrpSpPr>
      <p:grpSpPr>
        <a:xfrm>
          <a:off x="0" y="0"/>
          <a:ext cx="0" cy="0"/>
          <a:chOff x="0" y="0"/>
          <a:chExt cx="0" cy="0"/>
        </a:xfrm>
      </p:grpSpPr>
      <p:sp>
        <p:nvSpPr>
          <p:cNvPr id="1511" name="Shape 151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5 Year Summary</a:t>
            </a:r>
          </a:p>
        </p:txBody>
      </p:sp>
      <p:pic>
        <p:nvPicPr>
          <p:cNvPr id="1512" name="Shape 1512" descr="Screen Shot 2017-03-22 at 10.09.35 AM.png"/>
          <p:cNvPicPr preferRelativeResize="0"/>
          <p:nvPr/>
        </p:nvPicPr>
        <p:blipFill>
          <a:blip r:embed="rId3">
            <a:alphaModFix/>
          </a:blip>
          <a:stretch>
            <a:fillRect/>
          </a:stretch>
        </p:blipFill>
        <p:spPr>
          <a:xfrm>
            <a:off x="471000" y="1180150"/>
            <a:ext cx="8361297" cy="3597023"/>
          </a:xfrm>
          <a:prstGeom prst="rect">
            <a:avLst/>
          </a:prstGeom>
          <a:noFill/>
          <a:ln>
            <a:noFill/>
          </a:ln>
        </p:spPr>
      </p:pic>
      <p:sp>
        <p:nvSpPr>
          <p:cNvPr id="1513" name="Shape 1513"/>
          <p:cNvSpPr txBox="1"/>
          <p:nvPr/>
        </p:nvSpPr>
        <p:spPr>
          <a:xfrm>
            <a:off x="8190450" y="2796750"/>
            <a:ext cx="435300" cy="120600"/>
          </a:xfrm>
          <a:prstGeom prst="rect">
            <a:avLst/>
          </a:prstGeom>
          <a:noFill/>
          <a:ln w="2857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1514" name="Shape 1514"/>
          <p:cNvSpPr txBox="1"/>
          <p:nvPr/>
        </p:nvSpPr>
        <p:spPr>
          <a:xfrm>
            <a:off x="8210550" y="2449100"/>
            <a:ext cx="395100" cy="120600"/>
          </a:xfrm>
          <a:prstGeom prst="rect">
            <a:avLst/>
          </a:prstGeom>
          <a:noFill/>
          <a:ln w="28575"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
        <p:nvSpPr>
          <p:cNvPr id="1515" name="Shape 1515"/>
          <p:cNvSpPr txBox="1"/>
          <p:nvPr/>
        </p:nvSpPr>
        <p:spPr>
          <a:xfrm>
            <a:off x="8190450" y="4627200"/>
            <a:ext cx="435300" cy="214500"/>
          </a:xfrm>
          <a:prstGeom prst="rect">
            <a:avLst/>
          </a:prstGeom>
          <a:noFill/>
          <a:ln w="38100"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Shape 1519"/>
        <p:cNvGrpSpPr/>
        <p:nvPr/>
      </p:nvGrpSpPr>
      <p:grpSpPr>
        <a:xfrm>
          <a:off x="0" y="0"/>
          <a:ext cx="0" cy="0"/>
          <a:chOff x="0" y="0"/>
          <a:chExt cx="0" cy="0"/>
        </a:xfrm>
      </p:grpSpPr>
      <p:sp>
        <p:nvSpPr>
          <p:cNvPr id="1520" name="Shape 15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5 Year Summary (Con’t)</a:t>
            </a:r>
          </a:p>
        </p:txBody>
      </p:sp>
      <p:pic>
        <p:nvPicPr>
          <p:cNvPr id="1521" name="Shape 1521" descr="Screen Shot 2017-03-22 at 9.58.43 AM.png"/>
          <p:cNvPicPr preferRelativeResize="0"/>
          <p:nvPr/>
        </p:nvPicPr>
        <p:blipFill>
          <a:blip r:embed="rId3">
            <a:alphaModFix/>
          </a:blip>
          <a:stretch>
            <a:fillRect/>
          </a:stretch>
        </p:blipFill>
        <p:spPr>
          <a:xfrm>
            <a:off x="311700" y="1112975"/>
            <a:ext cx="8520597" cy="3551150"/>
          </a:xfrm>
          <a:prstGeom prst="rect">
            <a:avLst/>
          </a:prstGeom>
          <a:noFill/>
          <a:ln>
            <a:noFill/>
          </a:ln>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Shape 1525"/>
        <p:cNvGrpSpPr/>
        <p:nvPr/>
      </p:nvGrpSpPr>
      <p:grpSpPr>
        <a:xfrm>
          <a:off x="0" y="0"/>
          <a:ext cx="0" cy="0"/>
          <a:chOff x="0" y="0"/>
          <a:chExt cx="0" cy="0"/>
        </a:xfrm>
      </p:grpSpPr>
      <p:sp>
        <p:nvSpPr>
          <p:cNvPr id="1526" name="Shape 15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Recommendation</a:t>
            </a:r>
          </a:p>
        </p:txBody>
      </p:sp>
      <p:pic>
        <p:nvPicPr>
          <p:cNvPr id="1527" name="Shape 1527"/>
          <p:cNvPicPr preferRelativeResize="0"/>
          <p:nvPr/>
        </p:nvPicPr>
        <p:blipFill>
          <a:blip r:embed="rId3">
            <a:alphaModFix/>
          </a:blip>
          <a:stretch>
            <a:fillRect/>
          </a:stretch>
        </p:blipFill>
        <p:spPr>
          <a:xfrm>
            <a:off x="1858350" y="1017725"/>
            <a:ext cx="4800975" cy="37805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Shape 27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AVD Before February 22, 2013</a:t>
            </a:r>
          </a:p>
          <a:p>
            <a:pPr lvl="0">
              <a:spcBef>
                <a:spcPts val="0"/>
              </a:spcBef>
              <a:buNone/>
            </a:pPr>
            <a:endParaRPr/>
          </a:p>
        </p:txBody>
      </p:sp>
      <p:pic>
        <p:nvPicPr>
          <p:cNvPr id="272" name="Shape 272"/>
          <p:cNvPicPr preferRelativeResize="0"/>
          <p:nvPr/>
        </p:nvPicPr>
        <p:blipFill>
          <a:blip r:embed="rId3">
            <a:alphaModFix/>
          </a:blip>
          <a:stretch>
            <a:fillRect/>
          </a:stretch>
        </p:blipFill>
        <p:spPr>
          <a:xfrm>
            <a:off x="453175" y="1017725"/>
            <a:ext cx="5975198" cy="405779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AVD After February 22, 2013</a:t>
            </a:r>
          </a:p>
        </p:txBody>
      </p:sp>
      <p:pic>
        <p:nvPicPr>
          <p:cNvPr id="278" name="Shape 278"/>
          <p:cNvPicPr preferRelativeResize="0"/>
          <p:nvPr/>
        </p:nvPicPr>
        <p:blipFill>
          <a:blip r:embed="rId3">
            <a:alphaModFix/>
          </a:blip>
          <a:stretch>
            <a:fillRect/>
          </a:stretch>
        </p:blipFill>
        <p:spPr>
          <a:xfrm>
            <a:off x="412900" y="1152475"/>
            <a:ext cx="7482375" cy="3619850"/>
          </a:xfrm>
          <a:prstGeom prst="rect">
            <a:avLst/>
          </a:prstGeom>
          <a:noFill/>
          <a:ln>
            <a:noFill/>
          </a:ln>
        </p:spPr>
      </p:pic>
      <p:sp>
        <p:nvSpPr>
          <p:cNvPr id="279" name="Shape 279"/>
          <p:cNvSpPr txBox="1"/>
          <p:nvPr/>
        </p:nvSpPr>
        <p:spPr>
          <a:xfrm>
            <a:off x="4145425" y="1746500"/>
            <a:ext cx="491700" cy="261000"/>
          </a:xfrm>
          <a:prstGeom prst="rect">
            <a:avLst/>
          </a:prstGeom>
          <a:noFill/>
          <a:ln w="38100" cap="flat" cmpd="sng">
            <a:solidFill>
              <a:srgbClr val="FF0000"/>
            </a:solidFill>
            <a:prstDash val="solid"/>
            <a:round/>
            <a:headEnd type="none" w="med" len="med"/>
            <a:tailEnd type="none" w="med" len="med"/>
          </a:ln>
        </p:spPr>
        <p:txBody>
          <a:bodyPr lIns="91425" tIns="91425" rIns="91425" bIns="91425" anchor="t" anchorCtr="0">
            <a:noAutofit/>
          </a:bodyPr>
          <a:lstStyle/>
          <a:p>
            <a:pPr lvl="0" rtl="0">
              <a:spcBef>
                <a:spcPts val="0"/>
              </a:spcBef>
              <a:buNone/>
            </a:pPr>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Government Regulation - Policies (Con’t)</a:t>
            </a:r>
          </a:p>
        </p:txBody>
      </p:sp>
      <p:sp>
        <p:nvSpPr>
          <p:cNvPr id="285" name="Shape 285"/>
          <p:cNvSpPr txBox="1">
            <a:spLocks noGrp="1"/>
          </p:cNvSpPr>
          <p:nvPr>
            <p:ph type="body" idx="1"/>
          </p:nvPr>
        </p:nvSpPr>
        <p:spPr>
          <a:xfrm>
            <a:off x="311700" y="1152475"/>
            <a:ext cx="8520600" cy="3664500"/>
          </a:xfrm>
          <a:prstGeom prst="rect">
            <a:avLst/>
          </a:prstGeom>
        </p:spPr>
        <p:txBody>
          <a:bodyPr lIns="91425" tIns="91425" rIns="91425" bIns="91425" anchor="t" anchorCtr="0">
            <a:noAutofit/>
          </a:bodyPr>
          <a:lstStyle/>
          <a:p>
            <a:pPr lvl="0">
              <a:lnSpc>
                <a:spcPct val="100000"/>
              </a:lnSpc>
              <a:spcBef>
                <a:spcPts val="0"/>
              </a:spcBef>
              <a:buClr>
                <a:schemeClr val="dk1"/>
              </a:buClr>
              <a:buSzPct val="110000"/>
              <a:buFont typeface="Arial"/>
              <a:buNone/>
            </a:pPr>
            <a:r>
              <a:rPr lang="en" sz="1000"/>
              <a:t>Loan-to-Value Ratio and Debt-Servicing Ratio for Property Mortgage Loans</a:t>
            </a:r>
          </a:p>
          <a:p>
            <a:pPr lvl="0">
              <a:lnSpc>
                <a:spcPct val="100000"/>
              </a:lnSpc>
              <a:spcBef>
                <a:spcPts val="0"/>
              </a:spcBef>
              <a:buClr>
                <a:schemeClr val="dk1"/>
              </a:buClr>
              <a:buSzPct val="110000"/>
              <a:buFont typeface="Arial"/>
              <a:buNone/>
            </a:pPr>
            <a:r>
              <a:rPr lang="en" sz="1000"/>
              <a:t>with effect from 27 February, 2015</a:t>
            </a:r>
          </a:p>
          <a:p>
            <a:pPr lvl="0">
              <a:lnSpc>
                <a:spcPct val="100000"/>
              </a:lnSpc>
              <a:spcBef>
                <a:spcPts val="0"/>
              </a:spcBef>
              <a:buClr>
                <a:schemeClr val="dk1"/>
              </a:buClr>
              <a:buSzPct val="110000"/>
              <a:buFont typeface="Arial"/>
              <a:buNone/>
            </a:pPr>
            <a:r>
              <a:rPr lang="en" sz="1000" u="sng"/>
              <a:t>First time borrower:</a:t>
            </a:r>
          </a:p>
          <a:p>
            <a:pPr lvl="0">
              <a:lnSpc>
                <a:spcPct val="100000"/>
              </a:lnSpc>
              <a:spcBef>
                <a:spcPts val="0"/>
              </a:spcBef>
              <a:buClr>
                <a:schemeClr val="dk1"/>
              </a:buClr>
              <a:buSzPct val="110000"/>
              <a:buFont typeface="Arial"/>
              <a:buNone/>
            </a:pPr>
            <a:r>
              <a:rPr lang="en" sz="1000"/>
              <a:t>Buyers must pay higher down payment</a:t>
            </a:r>
          </a:p>
          <a:p>
            <a:pPr lvl="0">
              <a:lnSpc>
                <a:spcPct val="100000"/>
              </a:lnSpc>
              <a:spcBef>
                <a:spcPts val="0"/>
              </a:spcBef>
              <a:buClr>
                <a:schemeClr val="dk1"/>
              </a:buClr>
              <a:buSzPct val="110000"/>
              <a:buFont typeface="Arial"/>
              <a:buNone/>
            </a:pPr>
            <a:r>
              <a:rPr lang="en" sz="1000" u="sng"/>
              <a:t>Second time borrower:</a:t>
            </a:r>
          </a:p>
          <a:p>
            <a:pPr lvl="0">
              <a:lnSpc>
                <a:spcPct val="100000"/>
              </a:lnSpc>
              <a:spcBef>
                <a:spcPts val="0"/>
              </a:spcBef>
              <a:buClr>
                <a:schemeClr val="dk1"/>
              </a:buClr>
              <a:buSzPct val="110000"/>
              <a:buFont typeface="Arial"/>
              <a:buNone/>
            </a:pPr>
            <a:r>
              <a:rPr lang="en" sz="1000"/>
              <a:t>Amount of mortgage payments + other debts must not exceed gross income</a:t>
            </a:r>
          </a:p>
          <a:p>
            <a:pPr lvl="0" rtl="0">
              <a:lnSpc>
                <a:spcPct val="100000"/>
              </a:lnSpc>
              <a:spcBef>
                <a:spcPts val="0"/>
              </a:spcBef>
              <a:buNone/>
            </a:pPr>
            <a:r>
              <a:rPr lang="en" sz="1000"/>
              <a:t>Makes it harder for buyers to borrow again (also due to “Double” Stamp Duty)</a:t>
            </a:r>
          </a:p>
          <a:p>
            <a:pPr lvl="0">
              <a:lnSpc>
                <a:spcPct val="100000"/>
              </a:lnSpc>
              <a:spcBef>
                <a:spcPts val="0"/>
              </a:spcBef>
              <a:buClr>
                <a:schemeClr val="dk1"/>
              </a:buClr>
              <a:buSzPct val="110000"/>
              <a:buFont typeface="Arial"/>
              <a:buNone/>
            </a:pPr>
            <a:endParaRPr sz="1000"/>
          </a:p>
          <a:p>
            <a:pPr lvl="0">
              <a:lnSpc>
                <a:spcPct val="100000"/>
              </a:lnSpc>
              <a:spcBef>
                <a:spcPts val="0"/>
              </a:spcBef>
              <a:buClr>
                <a:schemeClr val="dk1"/>
              </a:buClr>
              <a:buSzPct val="110000"/>
              <a:buFont typeface="Arial"/>
              <a:buNone/>
            </a:pPr>
            <a:r>
              <a:rPr lang="en" sz="1000"/>
              <a:t>Cheung Kong Ltd: 2.3% ↓</a:t>
            </a:r>
          </a:p>
          <a:p>
            <a:pPr lvl="0">
              <a:lnSpc>
                <a:spcPct val="100000"/>
              </a:lnSpc>
              <a:spcBef>
                <a:spcPts val="0"/>
              </a:spcBef>
              <a:buClr>
                <a:schemeClr val="dk1"/>
              </a:buClr>
              <a:buSzPct val="110000"/>
              <a:buFont typeface="Arial"/>
              <a:buNone/>
            </a:pPr>
            <a:r>
              <a:rPr lang="en" sz="1000"/>
              <a:t>Sun Hung Kai Properties: 1% ↓</a:t>
            </a:r>
          </a:p>
          <a:p>
            <a:pPr lvl="0" rtl="0">
              <a:lnSpc>
                <a:spcPct val="100000"/>
              </a:lnSpc>
              <a:spcBef>
                <a:spcPts val="0"/>
              </a:spcBef>
              <a:buNone/>
            </a:pPr>
            <a:endParaRPr sz="100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endParaRPr/>
          </a:p>
        </p:txBody>
      </p:sp>
      <p:pic>
        <p:nvPicPr>
          <p:cNvPr id="291" name="Shape 291"/>
          <p:cNvPicPr preferRelativeResize="0"/>
          <p:nvPr/>
        </p:nvPicPr>
        <p:blipFill>
          <a:blip r:embed="rId3">
            <a:alphaModFix/>
          </a:blip>
          <a:stretch>
            <a:fillRect/>
          </a:stretch>
        </p:blipFill>
        <p:spPr>
          <a:xfrm>
            <a:off x="311700" y="292049"/>
            <a:ext cx="8389199" cy="4702324"/>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Shape 296"/>
          <p:cNvPicPr preferRelativeResize="0"/>
          <p:nvPr/>
        </p:nvPicPr>
        <p:blipFill>
          <a:blip r:embed="rId3">
            <a:alphaModFix/>
          </a:blip>
          <a:stretch>
            <a:fillRect/>
          </a:stretch>
        </p:blipFill>
        <p:spPr>
          <a:xfrm>
            <a:off x="311699" y="337325"/>
            <a:ext cx="8243951" cy="4747099"/>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Interest Rate</a:t>
            </a:r>
          </a:p>
        </p:txBody>
      </p:sp>
      <p:pic>
        <p:nvPicPr>
          <p:cNvPr id="302" name="Shape 302"/>
          <p:cNvPicPr preferRelativeResize="0"/>
          <p:nvPr/>
        </p:nvPicPr>
        <p:blipFill>
          <a:blip r:embed="rId3">
            <a:alphaModFix/>
          </a:blip>
          <a:stretch>
            <a:fillRect/>
          </a:stretch>
        </p:blipFill>
        <p:spPr>
          <a:xfrm>
            <a:off x="402825" y="1679950"/>
            <a:ext cx="7074075" cy="3224350"/>
          </a:xfrm>
          <a:prstGeom prst="rect">
            <a:avLst/>
          </a:prstGeom>
          <a:noFill/>
          <a:ln>
            <a:noFill/>
          </a:ln>
        </p:spPr>
      </p:pic>
      <p:sp>
        <p:nvSpPr>
          <p:cNvPr id="303" name="Shape 303"/>
          <p:cNvSpPr txBox="1"/>
          <p:nvPr/>
        </p:nvSpPr>
        <p:spPr>
          <a:xfrm>
            <a:off x="402825" y="815700"/>
            <a:ext cx="6545700" cy="784200"/>
          </a:xfrm>
          <a:prstGeom prst="rect">
            <a:avLst/>
          </a:prstGeom>
          <a:noFill/>
          <a:ln>
            <a:noFill/>
          </a:ln>
        </p:spPr>
        <p:txBody>
          <a:bodyPr lIns="91425" tIns="91425" rIns="91425" bIns="91425" anchor="t" anchorCtr="0">
            <a:noAutofit/>
          </a:bodyPr>
          <a:lstStyle/>
          <a:p>
            <a:pPr lvl="0" rtl="0">
              <a:lnSpc>
                <a:spcPct val="90000"/>
              </a:lnSpc>
              <a:spcBef>
                <a:spcPts val="1400"/>
              </a:spcBef>
              <a:buClr>
                <a:schemeClr val="dk1"/>
              </a:buClr>
              <a:buSzPct val="61111"/>
              <a:buFont typeface="Arial"/>
              <a:buNone/>
            </a:pPr>
            <a:r>
              <a:rPr lang="en" sz="1800">
                <a:solidFill>
                  <a:schemeClr val="dk1"/>
                </a:solidFill>
              </a:rPr>
              <a:t>▪Shrinking mortgages, low interest rates</a:t>
            </a:r>
          </a:p>
          <a:p>
            <a:pPr lvl="0">
              <a:spcBef>
                <a:spcPts val="0"/>
              </a:spcBef>
              <a:buNone/>
            </a:pPr>
            <a:endParaRPr sz="180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Mortgage Rate</a:t>
            </a:r>
          </a:p>
        </p:txBody>
      </p:sp>
      <p:pic>
        <p:nvPicPr>
          <p:cNvPr id="309" name="Shape 309"/>
          <p:cNvPicPr preferRelativeResize="0"/>
          <p:nvPr/>
        </p:nvPicPr>
        <p:blipFill>
          <a:blip r:embed="rId3">
            <a:alphaModFix/>
          </a:blip>
          <a:stretch>
            <a:fillRect/>
          </a:stretch>
        </p:blipFill>
        <p:spPr>
          <a:xfrm>
            <a:off x="478699" y="1090550"/>
            <a:ext cx="7895500" cy="377887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Mortgage Rate</a:t>
            </a:r>
          </a:p>
        </p:txBody>
      </p:sp>
      <p:pic>
        <p:nvPicPr>
          <p:cNvPr id="315" name="Shape 315"/>
          <p:cNvPicPr preferRelativeResize="0"/>
          <p:nvPr/>
        </p:nvPicPr>
        <p:blipFill>
          <a:blip r:embed="rId3">
            <a:alphaModFix/>
          </a:blip>
          <a:stretch>
            <a:fillRect/>
          </a:stretch>
        </p:blipFill>
        <p:spPr>
          <a:xfrm>
            <a:off x="664650" y="1152475"/>
            <a:ext cx="7674574" cy="362075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Shape 32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Mortgage Rate</a:t>
            </a:r>
          </a:p>
        </p:txBody>
      </p:sp>
      <p:pic>
        <p:nvPicPr>
          <p:cNvPr id="321" name="Shape 321"/>
          <p:cNvPicPr preferRelativeResize="0"/>
          <p:nvPr/>
        </p:nvPicPr>
        <p:blipFill>
          <a:blip r:embed="rId3">
            <a:alphaModFix/>
          </a:blip>
          <a:stretch>
            <a:fillRect/>
          </a:stretch>
        </p:blipFill>
        <p:spPr>
          <a:xfrm>
            <a:off x="443999" y="932724"/>
            <a:ext cx="6099098" cy="4070024"/>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Hong Kong Market Overview</a:t>
            </a:r>
          </a:p>
        </p:txBody>
      </p:sp>
      <p:sp>
        <p:nvSpPr>
          <p:cNvPr id="146" name="Shape 146"/>
          <p:cNvSpPr txBox="1">
            <a:spLocks noGrp="1"/>
          </p:cNvSpPr>
          <p:nvPr>
            <p:ph type="body" idx="1"/>
          </p:nvPr>
        </p:nvSpPr>
        <p:spPr>
          <a:xfrm>
            <a:off x="311700" y="1304875"/>
            <a:ext cx="4290300" cy="3264000"/>
          </a:xfrm>
          <a:prstGeom prst="rect">
            <a:avLst/>
          </a:prstGeom>
        </p:spPr>
        <p:txBody>
          <a:bodyPr lIns="91425" tIns="91425" rIns="91425" bIns="91425" anchor="t" anchorCtr="0">
            <a:noAutofit/>
          </a:bodyPr>
          <a:lstStyle/>
          <a:p>
            <a:pPr marL="457200" lvl="0" indent="-311150">
              <a:spcBef>
                <a:spcPts val="0"/>
              </a:spcBef>
              <a:buClr>
                <a:srgbClr val="222222"/>
              </a:buClr>
              <a:buSzPct val="100000"/>
            </a:pPr>
            <a:r>
              <a:rPr lang="en" sz="1300">
                <a:solidFill>
                  <a:srgbClr val="222222"/>
                </a:solidFill>
                <a:highlight>
                  <a:srgbClr val="FFFFFF"/>
                </a:highlight>
              </a:rPr>
              <a:t>Hong Kong Special Administrative Region of the People's Republic of China</a:t>
            </a:r>
          </a:p>
          <a:p>
            <a:pPr marL="457200" lvl="0" indent="-311150" rtl="0">
              <a:spcBef>
                <a:spcPts val="0"/>
              </a:spcBef>
              <a:buSzPct val="100000"/>
            </a:pPr>
            <a:r>
              <a:rPr lang="en" sz="1300">
                <a:solidFill>
                  <a:srgbClr val="222222"/>
                </a:solidFill>
                <a:highlight>
                  <a:srgbClr val="FFFFFF"/>
                </a:highlight>
              </a:rPr>
              <a:t>An autonomous territory on the Pearl River Delta of East Asia</a:t>
            </a:r>
          </a:p>
        </p:txBody>
      </p:sp>
      <p:pic>
        <p:nvPicPr>
          <p:cNvPr id="147" name="Shape 147"/>
          <p:cNvPicPr preferRelativeResize="0"/>
          <p:nvPr/>
        </p:nvPicPr>
        <p:blipFill>
          <a:blip r:embed="rId3">
            <a:alphaModFix/>
          </a:blip>
          <a:stretch>
            <a:fillRect/>
          </a:stretch>
        </p:blipFill>
        <p:spPr>
          <a:xfrm>
            <a:off x="4903800" y="1090425"/>
            <a:ext cx="3810000" cy="3781425"/>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Shape 326"/>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Economy - </a:t>
            </a:r>
            <a:r>
              <a:rPr lang="en" sz="2400">
                <a:solidFill>
                  <a:schemeClr val="dk2"/>
                </a:solidFill>
              </a:rPr>
              <a:t>GDP </a:t>
            </a:r>
          </a:p>
        </p:txBody>
      </p:sp>
      <p:pic>
        <p:nvPicPr>
          <p:cNvPr id="327" name="Shape 327"/>
          <p:cNvPicPr preferRelativeResize="0"/>
          <p:nvPr/>
        </p:nvPicPr>
        <p:blipFill>
          <a:blip r:embed="rId3">
            <a:alphaModFix/>
          </a:blip>
          <a:stretch>
            <a:fillRect/>
          </a:stretch>
        </p:blipFill>
        <p:spPr>
          <a:xfrm>
            <a:off x="480724" y="1017725"/>
            <a:ext cx="7158448" cy="3916175"/>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Shape 33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Economy - </a:t>
            </a:r>
            <a:r>
              <a:rPr lang="en" sz="2400">
                <a:solidFill>
                  <a:schemeClr val="dk2"/>
                </a:solidFill>
              </a:rPr>
              <a:t>Unemployment Rate (%)</a:t>
            </a:r>
          </a:p>
        </p:txBody>
      </p:sp>
      <p:pic>
        <p:nvPicPr>
          <p:cNvPr id="333" name="Shape 333"/>
          <p:cNvPicPr preferRelativeResize="0"/>
          <p:nvPr/>
        </p:nvPicPr>
        <p:blipFill>
          <a:blip r:embed="rId3">
            <a:alphaModFix/>
          </a:blip>
          <a:stretch>
            <a:fillRect/>
          </a:stretch>
        </p:blipFill>
        <p:spPr>
          <a:xfrm>
            <a:off x="418025" y="1017725"/>
            <a:ext cx="6604574" cy="378385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Shape 338"/>
          <p:cNvPicPr preferRelativeResize="0"/>
          <p:nvPr/>
        </p:nvPicPr>
        <p:blipFill>
          <a:blip r:embed="rId3">
            <a:alphaModFix/>
          </a:blip>
          <a:stretch>
            <a:fillRect/>
          </a:stretch>
        </p:blipFill>
        <p:spPr>
          <a:xfrm>
            <a:off x="680675" y="306337"/>
            <a:ext cx="6865450" cy="4530825"/>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pic>
        <p:nvPicPr>
          <p:cNvPr id="343" name="Shape 343"/>
          <p:cNvPicPr preferRelativeResize="0"/>
          <p:nvPr/>
        </p:nvPicPr>
        <p:blipFill>
          <a:blip r:embed="rId3">
            <a:alphaModFix/>
          </a:blip>
          <a:stretch>
            <a:fillRect/>
          </a:stretch>
        </p:blipFill>
        <p:spPr>
          <a:xfrm>
            <a:off x="642275" y="82425"/>
            <a:ext cx="6585253" cy="483870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Risk of bubble</a:t>
            </a:r>
          </a:p>
        </p:txBody>
      </p:sp>
      <p:sp>
        <p:nvSpPr>
          <p:cNvPr id="349" name="Shape 349"/>
          <p:cNvSpPr txBox="1">
            <a:spLocks noGrp="1"/>
          </p:cNvSpPr>
          <p:nvPr>
            <p:ph type="body" idx="1"/>
          </p:nvPr>
        </p:nvSpPr>
        <p:spPr>
          <a:xfrm>
            <a:off x="298550" y="1135975"/>
            <a:ext cx="3510300" cy="4007400"/>
          </a:xfrm>
          <a:prstGeom prst="rect">
            <a:avLst/>
          </a:prstGeom>
        </p:spPr>
        <p:txBody>
          <a:bodyPr lIns="91425" tIns="91425" rIns="91425" bIns="91425" anchor="t" anchorCtr="0">
            <a:noAutofit/>
          </a:bodyPr>
          <a:lstStyle/>
          <a:p>
            <a:pPr lvl="0">
              <a:spcBef>
                <a:spcPts val="0"/>
              </a:spcBef>
              <a:buNone/>
            </a:pPr>
            <a:r>
              <a:rPr lang="en"/>
              <a:t>1997: the peak</a:t>
            </a:r>
          </a:p>
          <a:p>
            <a:pPr lvl="0">
              <a:spcBef>
                <a:spcPts val="0"/>
              </a:spcBef>
              <a:buNone/>
            </a:pPr>
            <a:r>
              <a:rPr lang="en"/>
              <a:t>1997-2003: dropped by 69%</a:t>
            </a:r>
          </a:p>
          <a:p>
            <a:pPr lvl="0">
              <a:spcBef>
                <a:spcPts val="0"/>
              </a:spcBef>
              <a:buNone/>
            </a:pPr>
            <a:r>
              <a:rPr lang="en"/>
              <a:t>2008-2009: dropped by 23%</a:t>
            </a:r>
          </a:p>
          <a:p>
            <a:pPr lvl="0">
              <a:spcBef>
                <a:spcPts val="0"/>
              </a:spcBef>
              <a:buNone/>
            </a:pPr>
            <a:r>
              <a:rPr lang="en"/>
              <a:t>2009-2015: increased by 90%</a:t>
            </a:r>
          </a:p>
          <a:p>
            <a:pPr lvl="0">
              <a:spcBef>
                <a:spcPts val="0"/>
              </a:spcBef>
              <a:buNone/>
            </a:pPr>
            <a:r>
              <a:rPr lang="en"/>
              <a:t>2015 end - 2016: dropped by 10%</a:t>
            </a:r>
          </a:p>
          <a:p>
            <a:pPr lvl="0">
              <a:spcBef>
                <a:spcPts val="0"/>
              </a:spcBef>
              <a:buNone/>
            </a:pPr>
            <a:r>
              <a:rPr lang="en"/>
              <a:t>2016 end - 2017: increase by around 10%</a:t>
            </a:r>
          </a:p>
        </p:txBody>
      </p:sp>
      <p:pic>
        <p:nvPicPr>
          <p:cNvPr id="350" name="Shape 350"/>
          <p:cNvPicPr preferRelativeResize="0"/>
          <p:nvPr/>
        </p:nvPicPr>
        <p:blipFill>
          <a:blip r:embed="rId3">
            <a:alphaModFix/>
          </a:blip>
          <a:stretch>
            <a:fillRect/>
          </a:stretch>
        </p:blipFill>
        <p:spPr>
          <a:xfrm>
            <a:off x="3750300" y="1017725"/>
            <a:ext cx="5386800" cy="2706668"/>
          </a:xfrm>
          <a:prstGeom prst="rect">
            <a:avLst/>
          </a:prstGeom>
          <a:noFill/>
          <a:ln>
            <a:noFill/>
          </a:ln>
        </p:spPr>
      </p:pic>
      <p:sp>
        <p:nvSpPr>
          <p:cNvPr id="351" name="Shape 351"/>
          <p:cNvSpPr txBox="1"/>
          <p:nvPr/>
        </p:nvSpPr>
        <p:spPr>
          <a:xfrm>
            <a:off x="4890725" y="909175"/>
            <a:ext cx="2717100" cy="303000"/>
          </a:xfrm>
          <a:prstGeom prst="rect">
            <a:avLst/>
          </a:prstGeom>
          <a:noFill/>
          <a:ln>
            <a:noFill/>
          </a:ln>
        </p:spPr>
        <p:txBody>
          <a:bodyPr lIns="91425" tIns="91425" rIns="91425" bIns="91425" anchor="t" anchorCtr="0">
            <a:noAutofit/>
          </a:bodyPr>
          <a:lstStyle/>
          <a:p>
            <a:pPr lvl="0">
              <a:spcBef>
                <a:spcPts val="0"/>
              </a:spcBef>
              <a:buNone/>
            </a:pPr>
            <a:r>
              <a:rPr lang="en" sz="1200">
                <a:latin typeface="Times New Roman"/>
                <a:ea typeface="Times New Roman"/>
                <a:cs typeface="Times New Roman"/>
                <a:sym typeface="Times New Roman"/>
              </a:rPr>
              <a:t>HK Centa-City Leading Index</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Shape 356"/>
          <p:cNvSpPr txBox="1">
            <a:spLocks noGrp="1"/>
          </p:cNvSpPr>
          <p:nvPr>
            <p:ph type="title"/>
          </p:nvPr>
        </p:nvSpPr>
        <p:spPr>
          <a:xfrm>
            <a:off x="311700" y="271300"/>
            <a:ext cx="8520600" cy="572700"/>
          </a:xfrm>
          <a:prstGeom prst="rect">
            <a:avLst/>
          </a:prstGeom>
        </p:spPr>
        <p:txBody>
          <a:bodyPr lIns="91425" tIns="91425" rIns="91425" bIns="91425" anchor="t" anchorCtr="0">
            <a:noAutofit/>
          </a:bodyPr>
          <a:lstStyle/>
          <a:p>
            <a:pPr lvl="0" rtl="0">
              <a:spcBef>
                <a:spcPts val="0"/>
              </a:spcBef>
              <a:buNone/>
            </a:pPr>
            <a:r>
              <a:rPr lang="en"/>
              <a:t>Hang Seng Property Index</a:t>
            </a:r>
          </a:p>
        </p:txBody>
      </p:sp>
      <p:sp>
        <p:nvSpPr>
          <p:cNvPr id="357" name="Shape 357"/>
          <p:cNvSpPr txBox="1">
            <a:spLocks noGrp="1"/>
          </p:cNvSpPr>
          <p:nvPr>
            <p:ph type="body" idx="1"/>
          </p:nvPr>
        </p:nvSpPr>
        <p:spPr>
          <a:xfrm>
            <a:off x="311700" y="944100"/>
            <a:ext cx="8520600" cy="3950100"/>
          </a:xfrm>
          <a:prstGeom prst="rect">
            <a:avLst/>
          </a:prstGeom>
        </p:spPr>
        <p:txBody>
          <a:bodyPr lIns="91425" tIns="91425" rIns="91425" bIns="91425" anchor="t" anchorCtr="0">
            <a:noAutofit/>
          </a:bodyPr>
          <a:lstStyle/>
          <a:p>
            <a:pPr lvl="0">
              <a:lnSpc>
                <a:spcPct val="100000"/>
              </a:lnSpc>
              <a:spcBef>
                <a:spcPts val="0"/>
              </a:spcBef>
              <a:buClr>
                <a:schemeClr val="dk1"/>
              </a:buClr>
              <a:buSzPct val="78571"/>
              <a:buFont typeface="Arial"/>
              <a:buNone/>
            </a:pPr>
            <a:r>
              <a:rPr lang="en" sz="1400">
                <a:solidFill>
                  <a:srgbClr val="000000"/>
                </a:solidFill>
                <a:latin typeface="Times New Roman"/>
                <a:ea typeface="Times New Roman"/>
                <a:cs typeface="Times New Roman"/>
                <a:sym typeface="Times New Roman"/>
              </a:rPr>
              <a:t>---Record and monitor daily changes of the largest companies of the Hong Kong stock market</a:t>
            </a:r>
          </a:p>
          <a:p>
            <a:pPr lvl="0">
              <a:lnSpc>
                <a:spcPct val="100000"/>
              </a:lnSpc>
              <a:spcBef>
                <a:spcPts val="0"/>
              </a:spcBef>
              <a:buClr>
                <a:schemeClr val="dk1"/>
              </a:buClr>
              <a:buSzPct val="78571"/>
              <a:buFont typeface="Arial"/>
              <a:buNone/>
            </a:pPr>
            <a:r>
              <a:rPr lang="en" sz="1400">
                <a:solidFill>
                  <a:srgbClr val="000000"/>
                </a:solidFill>
                <a:latin typeface="Times New Roman"/>
                <a:ea typeface="Times New Roman"/>
                <a:cs typeface="Times New Roman"/>
                <a:sym typeface="Times New Roman"/>
              </a:rPr>
              <a:t>---Main indicator of the overall property market performance in Hong Kong</a:t>
            </a:r>
          </a:p>
          <a:p>
            <a:pPr lvl="0" rtl="0">
              <a:lnSpc>
                <a:spcPct val="100000"/>
              </a:lnSpc>
              <a:spcBef>
                <a:spcPts val="0"/>
              </a:spcBef>
              <a:buNone/>
            </a:pPr>
            <a:r>
              <a:rPr lang="en" sz="1400">
                <a:solidFill>
                  <a:srgbClr val="000000"/>
                </a:solidFill>
                <a:latin typeface="Times New Roman"/>
                <a:ea typeface="Times New Roman"/>
                <a:cs typeface="Times New Roman"/>
                <a:sym typeface="Times New Roman"/>
              </a:rPr>
              <a:t>Properties Index made up of 10 major property companies:</a:t>
            </a:r>
          </a:p>
          <a:p>
            <a:pPr lvl="0" rtl="0">
              <a:lnSpc>
                <a:spcPct val="100000"/>
              </a:lnSpc>
              <a:spcBef>
                <a:spcPts val="0"/>
              </a:spcBef>
              <a:buNone/>
            </a:pPr>
            <a:endParaRPr sz="600"/>
          </a:p>
        </p:txBody>
      </p:sp>
      <p:graphicFrame>
        <p:nvGraphicFramePr>
          <p:cNvPr id="358" name="Shape 358"/>
          <p:cNvGraphicFramePr/>
          <p:nvPr/>
        </p:nvGraphicFramePr>
        <p:xfrm>
          <a:off x="1311250" y="2170550"/>
          <a:ext cx="6287350" cy="2476250"/>
        </p:xfrm>
        <a:graphic>
          <a:graphicData uri="http://schemas.openxmlformats.org/drawingml/2006/table">
            <a:tbl>
              <a:tblPr>
                <a:noFill/>
                <a:tableStyleId>{FF58B7CB-9EF8-4E85-9A36-9FDE6C470553}</a:tableStyleId>
              </a:tblPr>
              <a:tblGrid>
                <a:gridCol w="3156800">
                  <a:extLst>
                    <a:ext uri="{9D8B030D-6E8A-4147-A177-3AD203B41FA5}">
                      <a16:colId xmlns:a16="http://schemas.microsoft.com/office/drawing/2014/main" xmlns="" val="20000"/>
                    </a:ext>
                  </a:extLst>
                </a:gridCol>
                <a:gridCol w="3130550">
                  <a:extLst>
                    <a:ext uri="{9D8B030D-6E8A-4147-A177-3AD203B41FA5}">
                      <a16:colId xmlns:a16="http://schemas.microsoft.com/office/drawing/2014/main" xmlns="" val="20001"/>
                    </a:ext>
                  </a:extLst>
                </a:gridCol>
              </a:tblGrid>
              <a:tr h="495250">
                <a:tc>
                  <a:txBody>
                    <a:bodyPr/>
                    <a:lstStyle/>
                    <a:p>
                      <a:pPr lvl="0" algn="ctr" rtl="0">
                        <a:spcBef>
                          <a:spcPts val="0"/>
                        </a:spcBef>
                        <a:spcAft>
                          <a:spcPts val="1600"/>
                        </a:spcAft>
                        <a:buNone/>
                      </a:pPr>
                      <a:r>
                        <a:rPr lang="en" sz="1000" b="1">
                          <a:solidFill>
                            <a:srgbClr val="980000"/>
                          </a:solidFill>
                          <a:latin typeface="Times New Roman"/>
                          <a:ea typeface="Times New Roman"/>
                          <a:cs typeface="Times New Roman"/>
                          <a:sym typeface="Times New Roman"/>
                        </a:rPr>
                        <a:t>0016 Sun Hung Kai Properties Limited</a:t>
                      </a:r>
                    </a:p>
                  </a:txBody>
                  <a:tcPr marL="91425" marR="91425" marT="91425" marB="91425"/>
                </a:tc>
                <a:tc>
                  <a:txBody>
                    <a:bodyPr/>
                    <a:lstStyle/>
                    <a:p>
                      <a:pPr lvl="0" algn="ctr" rtl="0">
                        <a:spcBef>
                          <a:spcPts val="0"/>
                        </a:spcBef>
                        <a:spcAft>
                          <a:spcPts val="1600"/>
                        </a:spcAft>
                        <a:buNone/>
                      </a:pPr>
                      <a:r>
                        <a:rPr lang="en" sz="1000" b="1">
                          <a:latin typeface="Times New Roman"/>
                          <a:ea typeface="Times New Roman"/>
                          <a:cs typeface="Times New Roman"/>
                          <a:sym typeface="Times New Roman"/>
                        </a:rPr>
                        <a:t>1109 China Resources Land Limited</a:t>
                      </a:r>
                    </a:p>
                  </a:txBody>
                  <a:tcPr marL="91425" marR="91425" marT="91425" marB="91425" anchor="ctr"/>
                </a:tc>
                <a:extLst>
                  <a:ext uri="{0D108BD9-81ED-4DB2-BD59-A6C34878D82A}">
                    <a16:rowId xmlns:a16="http://schemas.microsoft.com/office/drawing/2014/main" xmlns="" val="10000"/>
                  </a:ext>
                </a:extLst>
              </a:tr>
              <a:tr h="495250">
                <a:tc>
                  <a:txBody>
                    <a:bodyPr/>
                    <a:lstStyle/>
                    <a:p>
                      <a:pPr lvl="0" algn="ctr" rtl="0">
                        <a:spcBef>
                          <a:spcPts val="0"/>
                        </a:spcBef>
                        <a:spcAft>
                          <a:spcPts val="1600"/>
                        </a:spcAft>
                        <a:buNone/>
                      </a:pPr>
                      <a:r>
                        <a:rPr lang="en" sz="1000" b="1">
                          <a:solidFill>
                            <a:srgbClr val="980000"/>
                          </a:solidFill>
                          <a:latin typeface="Times New Roman"/>
                          <a:ea typeface="Times New Roman"/>
                          <a:cs typeface="Times New Roman"/>
                          <a:sym typeface="Times New Roman"/>
                        </a:rPr>
                        <a:t>1113 CK Property Holdings Limited</a:t>
                      </a:r>
                    </a:p>
                  </a:txBody>
                  <a:tcPr marL="91425" marR="91425" marT="91425" marB="91425" anchor="ctr"/>
                </a:tc>
                <a:tc>
                  <a:txBody>
                    <a:bodyPr/>
                    <a:lstStyle/>
                    <a:p>
                      <a:pPr lvl="0" algn="ctr" rtl="0">
                        <a:spcBef>
                          <a:spcPts val="0"/>
                        </a:spcBef>
                        <a:spcAft>
                          <a:spcPts val="1600"/>
                        </a:spcAft>
                        <a:buNone/>
                      </a:pPr>
                      <a:r>
                        <a:rPr lang="en" sz="1000" b="1">
                          <a:latin typeface="Times New Roman"/>
                          <a:ea typeface="Times New Roman"/>
                          <a:cs typeface="Times New Roman"/>
                          <a:sym typeface="Times New Roman"/>
                        </a:rPr>
                        <a:t>0101 Hang Lung Properties Limited</a:t>
                      </a:r>
                    </a:p>
                  </a:txBody>
                  <a:tcPr marL="91425" marR="91425" marT="91425" marB="91425" anchor="ctr"/>
                </a:tc>
                <a:extLst>
                  <a:ext uri="{0D108BD9-81ED-4DB2-BD59-A6C34878D82A}">
                    <a16:rowId xmlns:a16="http://schemas.microsoft.com/office/drawing/2014/main" xmlns="" val="10001"/>
                  </a:ext>
                </a:extLst>
              </a:tr>
              <a:tr h="495250">
                <a:tc>
                  <a:txBody>
                    <a:bodyPr/>
                    <a:lstStyle/>
                    <a:p>
                      <a:pPr lvl="0" algn="ctr" rtl="0">
                        <a:spcBef>
                          <a:spcPts val="0"/>
                        </a:spcBef>
                        <a:spcAft>
                          <a:spcPts val="1600"/>
                        </a:spcAft>
                        <a:buNone/>
                      </a:pPr>
                      <a:r>
                        <a:rPr lang="en" sz="1000" b="1">
                          <a:solidFill>
                            <a:srgbClr val="980000"/>
                          </a:solidFill>
                          <a:latin typeface="Times New Roman"/>
                          <a:ea typeface="Times New Roman"/>
                          <a:cs typeface="Times New Roman"/>
                          <a:sym typeface="Times New Roman"/>
                        </a:rPr>
                        <a:t>0012 Henderson Land Development Company Limited</a:t>
                      </a:r>
                    </a:p>
                  </a:txBody>
                  <a:tcPr marL="91425" marR="91425" marT="91425" marB="91425" anchor="ctr"/>
                </a:tc>
                <a:tc>
                  <a:txBody>
                    <a:bodyPr/>
                    <a:lstStyle/>
                    <a:p>
                      <a:pPr lvl="0" algn="ctr" rtl="0">
                        <a:spcBef>
                          <a:spcPts val="0"/>
                        </a:spcBef>
                        <a:spcAft>
                          <a:spcPts val="1600"/>
                        </a:spcAft>
                        <a:buNone/>
                      </a:pPr>
                      <a:r>
                        <a:rPr lang="en" sz="1000" b="1">
                          <a:latin typeface="Times New Roman"/>
                          <a:ea typeface="Times New Roman"/>
                          <a:cs typeface="Times New Roman"/>
                          <a:sym typeface="Times New Roman"/>
                        </a:rPr>
                        <a:t>0017 New World Development Company Limited</a:t>
                      </a:r>
                    </a:p>
                  </a:txBody>
                  <a:tcPr marL="91425" marR="91425" marT="91425" marB="91425" anchor="ctr"/>
                </a:tc>
                <a:extLst>
                  <a:ext uri="{0D108BD9-81ED-4DB2-BD59-A6C34878D82A}">
                    <a16:rowId xmlns:a16="http://schemas.microsoft.com/office/drawing/2014/main" xmlns="" val="10002"/>
                  </a:ext>
                </a:extLst>
              </a:tr>
              <a:tr h="495250">
                <a:tc>
                  <a:txBody>
                    <a:bodyPr/>
                    <a:lstStyle/>
                    <a:p>
                      <a:pPr lvl="0" algn="ctr" rtl="0">
                        <a:spcBef>
                          <a:spcPts val="0"/>
                        </a:spcBef>
                        <a:spcAft>
                          <a:spcPts val="1600"/>
                        </a:spcAft>
                        <a:buNone/>
                      </a:pPr>
                      <a:r>
                        <a:rPr lang="en" sz="1000" b="1">
                          <a:latin typeface="Times New Roman"/>
                          <a:ea typeface="Times New Roman"/>
                          <a:cs typeface="Times New Roman"/>
                          <a:sym typeface="Times New Roman"/>
                        </a:rPr>
                        <a:t>0004 Wharf (Holdings) Limited</a:t>
                      </a:r>
                    </a:p>
                  </a:txBody>
                  <a:tcPr marL="91425" marR="91425" marT="91425" marB="91425" anchor="ctr"/>
                </a:tc>
                <a:tc>
                  <a:txBody>
                    <a:bodyPr/>
                    <a:lstStyle/>
                    <a:p>
                      <a:pPr lvl="0" algn="ctr" rtl="0">
                        <a:spcBef>
                          <a:spcPts val="0"/>
                        </a:spcBef>
                        <a:spcAft>
                          <a:spcPts val="1600"/>
                        </a:spcAft>
                        <a:buNone/>
                      </a:pPr>
                      <a:r>
                        <a:rPr lang="en" sz="1000" b="1">
                          <a:latin typeface="Times New Roman"/>
                          <a:ea typeface="Times New Roman"/>
                          <a:cs typeface="Times New Roman"/>
                          <a:sym typeface="Times New Roman"/>
                        </a:rPr>
                        <a:t>0083 Sino Land Company Limited</a:t>
                      </a:r>
                    </a:p>
                  </a:txBody>
                  <a:tcPr marL="91425" marR="91425" marT="91425" marB="91425" anchor="ctr"/>
                </a:tc>
                <a:extLst>
                  <a:ext uri="{0D108BD9-81ED-4DB2-BD59-A6C34878D82A}">
                    <a16:rowId xmlns:a16="http://schemas.microsoft.com/office/drawing/2014/main" xmlns="" val="10003"/>
                  </a:ext>
                </a:extLst>
              </a:tr>
              <a:tr h="495250">
                <a:tc>
                  <a:txBody>
                    <a:bodyPr/>
                    <a:lstStyle/>
                    <a:p>
                      <a:pPr lvl="0" algn="ctr" rtl="0">
                        <a:spcBef>
                          <a:spcPts val="0"/>
                        </a:spcBef>
                        <a:spcAft>
                          <a:spcPts val="1600"/>
                        </a:spcAft>
                        <a:buClr>
                          <a:schemeClr val="dk1"/>
                        </a:buClr>
                        <a:buSzPct val="110000"/>
                        <a:buFont typeface="Arial"/>
                        <a:buNone/>
                      </a:pPr>
                      <a:r>
                        <a:rPr lang="en" sz="1000" b="1">
                          <a:solidFill>
                            <a:schemeClr val="dk1"/>
                          </a:solidFill>
                          <a:latin typeface="Times New Roman"/>
                          <a:ea typeface="Times New Roman"/>
                          <a:cs typeface="Times New Roman"/>
                          <a:sym typeface="Times New Roman"/>
                        </a:rPr>
                        <a:t>0688 China Overseas Land &amp; Investment Limited</a:t>
                      </a:r>
                    </a:p>
                  </a:txBody>
                  <a:tcPr marL="91425" marR="91425" marT="91425" marB="91425" anchor="ctr"/>
                </a:tc>
                <a:tc>
                  <a:txBody>
                    <a:bodyPr/>
                    <a:lstStyle/>
                    <a:p>
                      <a:pPr lvl="0" algn="ctr" rtl="0">
                        <a:spcBef>
                          <a:spcPts val="0"/>
                        </a:spcBef>
                        <a:spcAft>
                          <a:spcPts val="1600"/>
                        </a:spcAft>
                        <a:buNone/>
                      </a:pPr>
                      <a:r>
                        <a:rPr lang="en" sz="1000" b="1">
                          <a:latin typeface="Times New Roman"/>
                          <a:ea typeface="Times New Roman"/>
                          <a:cs typeface="Times New Roman"/>
                          <a:sym typeface="Times New Roman"/>
                        </a:rPr>
                        <a:t>0823 The Link REIT</a:t>
                      </a:r>
                    </a:p>
                  </a:txBody>
                  <a:tcPr marL="91425" marR="91425" marT="91425" marB="91425" anchor="ctr"/>
                </a:tc>
                <a:extLst>
                  <a:ext uri="{0D108BD9-81ED-4DB2-BD59-A6C34878D82A}">
                    <a16:rowId xmlns:a16="http://schemas.microsoft.com/office/drawing/2014/main" xmlns="" val="10004"/>
                  </a:ext>
                </a:extLst>
              </a:tr>
            </a:tbl>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Shape 363"/>
          <p:cNvSpPr txBox="1">
            <a:spLocks noGrp="1"/>
          </p:cNvSpPr>
          <p:nvPr>
            <p:ph type="title"/>
          </p:nvPr>
        </p:nvSpPr>
        <p:spPr>
          <a:xfrm>
            <a:off x="311700" y="210875"/>
            <a:ext cx="8520600" cy="572700"/>
          </a:xfrm>
          <a:prstGeom prst="rect">
            <a:avLst/>
          </a:prstGeom>
        </p:spPr>
        <p:txBody>
          <a:bodyPr lIns="91425" tIns="91425" rIns="91425" bIns="91425" anchor="t" anchorCtr="0">
            <a:noAutofit/>
          </a:bodyPr>
          <a:lstStyle/>
          <a:p>
            <a:pPr lvl="0">
              <a:spcBef>
                <a:spcPts val="0"/>
              </a:spcBef>
              <a:buNone/>
            </a:pPr>
            <a:r>
              <a:rPr lang="en"/>
              <a:t>Hang Seng Property Index (6 months)</a:t>
            </a:r>
          </a:p>
        </p:txBody>
      </p:sp>
      <p:pic>
        <p:nvPicPr>
          <p:cNvPr id="364" name="Shape 364"/>
          <p:cNvPicPr preferRelativeResize="0"/>
          <p:nvPr/>
        </p:nvPicPr>
        <p:blipFill>
          <a:blip r:embed="rId3">
            <a:alphaModFix/>
          </a:blip>
          <a:stretch>
            <a:fillRect/>
          </a:stretch>
        </p:blipFill>
        <p:spPr>
          <a:xfrm>
            <a:off x="484425" y="863025"/>
            <a:ext cx="4966548" cy="4023674"/>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Shape 369"/>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Hang Seng Property Index (1 year)</a:t>
            </a:r>
          </a:p>
          <a:p>
            <a:pPr lvl="0">
              <a:spcBef>
                <a:spcPts val="0"/>
              </a:spcBef>
              <a:buNone/>
            </a:pPr>
            <a:endParaRPr/>
          </a:p>
        </p:txBody>
      </p:sp>
      <p:pic>
        <p:nvPicPr>
          <p:cNvPr id="370" name="Shape 370"/>
          <p:cNvPicPr preferRelativeResize="0"/>
          <p:nvPr/>
        </p:nvPicPr>
        <p:blipFill>
          <a:blip r:embed="rId3">
            <a:alphaModFix/>
          </a:blip>
          <a:stretch>
            <a:fillRect/>
          </a:stretch>
        </p:blipFill>
        <p:spPr>
          <a:xfrm>
            <a:off x="444100" y="1017725"/>
            <a:ext cx="5201188" cy="4125774"/>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rtl="0">
              <a:spcBef>
                <a:spcPts val="0"/>
              </a:spcBef>
              <a:buNone/>
            </a:pPr>
            <a:r>
              <a:rPr lang="en"/>
              <a:t>Hang Seng Property Index (5 years)</a:t>
            </a:r>
          </a:p>
          <a:p>
            <a:pPr lvl="0" rtl="0">
              <a:spcBef>
                <a:spcPts val="0"/>
              </a:spcBef>
              <a:buNone/>
            </a:pPr>
            <a:endParaRPr/>
          </a:p>
        </p:txBody>
      </p:sp>
      <p:pic>
        <p:nvPicPr>
          <p:cNvPr id="376" name="Shape 376"/>
          <p:cNvPicPr preferRelativeResize="0"/>
          <p:nvPr/>
        </p:nvPicPr>
        <p:blipFill>
          <a:blip r:embed="rId3">
            <a:alphaModFix/>
          </a:blip>
          <a:stretch>
            <a:fillRect/>
          </a:stretch>
        </p:blipFill>
        <p:spPr>
          <a:xfrm>
            <a:off x="434050" y="1017725"/>
            <a:ext cx="4927625" cy="4167575"/>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Shape 381"/>
          <p:cNvSpPr txBox="1">
            <a:spLocks noGrp="1"/>
          </p:cNvSpPr>
          <p:nvPr>
            <p:ph type="title"/>
          </p:nvPr>
        </p:nvSpPr>
        <p:spPr>
          <a:xfrm>
            <a:off x="409450" y="144250"/>
            <a:ext cx="8520600" cy="572700"/>
          </a:xfrm>
          <a:prstGeom prst="rect">
            <a:avLst/>
          </a:prstGeom>
        </p:spPr>
        <p:txBody>
          <a:bodyPr lIns="91425" tIns="91425" rIns="91425" bIns="91425" anchor="t" anchorCtr="0">
            <a:noAutofit/>
          </a:bodyPr>
          <a:lstStyle/>
          <a:p>
            <a:pPr lvl="0">
              <a:spcBef>
                <a:spcPts val="0"/>
              </a:spcBef>
              <a:buNone/>
            </a:pPr>
            <a:r>
              <a:rPr lang="en"/>
              <a:t>Mainland China</a:t>
            </a:r>
          </a:p>
        </p:txBody>
      </p:sp>
      <p:pic>
        <p:nvPicPr>
          <p:cNvPr id="382" name="Shape 382"/>
          <p:cNvPicPr preferRelativeResize="0"/>
          <p:nvPr/>
        </p:nvPicPr>
        <p:blipFill>
          <a:blip r:embed="rId3">
            <a:alphaModFix/>
          </a:blip>
          <a:stretch>
            <a:fillRect/>
          </a:stretch>
        </p:blipFill>
        <p:spPr>
          <a:xfrm>
            <a:off x="1864037" y="716950"/>
            <a:ext cx="5415925" cy="4318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Distribution</a:t>
            </a:r>
          </a:p>
        </p:txBody>
      </p:sp>
      <p:pic>
        <p:nvPicPr>
          <p:cNvPr id="153" name="Shape 153"/>
          <p:cNvPicPr preferRelativeResize="0"/>
          <p:nvPr/>
        </p:nvPicPr>
        <p:blipFill>
          <a:blip r:embed="rId3">
            <a:alphaModFix/>
          </a:blip>
          <a:stretch>
            <a:fillRect/>
          </a:stretch>
        </p:blipFill>
        <p:spPr>
          <a:xfrm>
            <a:off x="3945374" y="1099673"/>
            <a:ext cx="4817524" cy="3333049"/>
          </a:xfrm>
          <a:prstGeom prst="rect">
            <a:avLst/>
          </a:prstGeom>
          <a:noFill/>
          <a:ln>
            <a:noFill/>
          </a:ln>
        </p:spPr>
      </p:pic>
      <p:sp>
        <p:nvSpPr>
          <p:cNvPr id="154" name="Shape 154"/>
          <p:cNvSpPr txBox="1"/>
          <p:nvPr/>
        </p:nvSpPr>
        <p:spPr>
          <a:xfrm>
            <a:off x="478125" y="1017750"/>
            <a:ext cx="3382800" cy="3683700"/>
          </a:xfrm>
          <a:prstGeom prst="rect">
            <a:avLst/>
          </a:prstGeom>
          <a:noFill/>
          <a:ln>
            <a:noFill/>
          </a:ln>
        </p:spPr>
        <p:txBody>
          <a:bodyPr lIns="91425" tIns="91425" rIns="91425" bIns="91425" anchor="t" anchorCtr="0">
            <a:noAutofit/>
          </a:bodyPr>
          <a:lstStyle/>
          <a:p>
            <a:pPr lvl="0">
              <a:spcBef>
                <a:spcPts val="0"/>
              </a:spcBef>
              <a:buNone/>
            </a:pPr>
            <a:r>
              <a:rPr lang="en" sz="1100"/>
              <a:t>The District Administration Scheme was implemented in 1982.</a:t>
            </a:r>
          </a:p>
          <a:p>
            <a:pPr lvl="0">
              <a:spcBef>
                <a:spcPts val="0"/>
              </a:spcBef>
              <a:buNone/>
            </a:pPr>
            <a:endParaRPr sz="1100"/>
          </a:p>
          <a:p>
            <a:pPr lvl="0">
              <a:spcBef>
                <a:spcPts val="0"/>
              </a:spcBef>
              <a:buNone/>
            </a:pPr>
            <a:r>
              <a:rPr lang="en" sz="1100"/>
              <a:t>In 2000, there are 18 district councils in Hong Kong.</a:t>
            </a:r>
          </a:p>
          <a:p>
            <a:pPr lvl="0">
              <a:spcBef>
                <a:spcPts val="0"/>
              </a:spcBef>
              <a:buNone/>
            </a:pPr>
            <a:endParaRPr sz="1100"/>
          </a:p>
          <a:p>
            <a:pPr lvl="0">
              <a:spcBef>
                <a:spcPts val="0"/>
              </a:spcBef>
              <a:buNone/>
            </a:pPr>
            <a:r>
              <a:rPr lang="en" sz="1100"/>
              <a:t>In 2016,</a:t>
            </a:r>
          </a:p>
          <a:p>
            <a:pPr lvl="0">
              <a:spcBef>
                <a:spcPts val="0"/>
              </a:spcBef>
              <a:buNone/>
            </a:pPr>
            <a:endParaRPr sz="1100"/>
          </a:p>
          <a:p>
            <a:pPr lvl="0">
              <a:spcBef>
                <a:spcPts val="0"/>
              </a:spcBef>
              <a:buNone/>
            </a:pPr>
            <a:r>
              <a:rPr lang="en" sz="1100"/>
              <a:t>Population:</a:t>
            </a:r>
            <a:r>
              <a:rPr lang="en" sz="1150">
                <a:solidFill>
                  <a:srgbClr val="222222"/>
                </a:solidFill>
                <a:highlight>
                  <a:srgbClr val="F5F5F5"/>
                </a:highlight>
              </a:rPr>
              <a:t>7,346,248 </a:t>
            </a:r>
          </a:p>
          <a:p>
            <a:pPr lvl="0">
              <a:spcBef>
                <a:spcPts val="0"/>
              </a:spcBef>
              <a:buNone/>
            </a:pPr>
            <a:endParaRPr sz="1100"/>
          </a:p>
          <a:p>
            <a:pPr lvl="0">
              <a:spcBef>
                <a:spcPts val="0"/>
              </a:spcBef>
              <a:buNone/>
            </a:pPr>
            <a:r>
              <a:rPr lang="en" sz="1100"/>
              <a:t>Land Area: 1,104 km</a:t>
            </a:r>
            <a:r>
              <a:rPr lang="en" sz="1100" baseline="30000"/>
              <a:t>2</a:t>
            </a:r>
          </a:p>
          <a:p>
            <a:pPr lvl="0">
              <a:spcBef>
                <a:spcPts val="0"/>
              </a:spcBef>
              <a:buNone/>
            </a:pPr>
            <a:endParaRPr sz="1100"/>
          </a:p>
          <a:p>
            <a:pPr lvl="0">
              <a:spcBef>
                <a:spcPts val="0"/>
              </a:spcBef>
              <a:buNone/>
            </a:pPr>
            <a:r>
              <a:rPr lang="en" sz="1100"/>
              <a:t>Density: 6996 people/</a:t>
            </a:r>
            <a:r>
              <a:rPr lang="en" sz="1100">
                <a:solidFill>
                  <a:schemeClr val="dk1"/>
                </a:solidFill>
              </a:rPr>
              <a:t>km</a:t>
            </a:r>
            <a:r>
              <a:rPr lang="en" sz="1100" baseline="30000">
                <a:solidFill>
                  <a:schemeClr val="dk1"/>
                </a:solidFill>
              </a:rPr>
              <a:t>2</a:t>
            </a:r>
          </a:p>
          <a:p>
            <a:pPr lvl="0" indent="457200" rtl="0">
              <a:spcBef>
                <a:spcPts val="0"/>
              </a:spcBef>
              <a:buNone/>
            </a:pPr>
            <a:r>
              <a:rPr lang="en" sz="1100">
                <a:solidFill>
                  <a:schemeClr val="dk1"/>
                </a:solidFill>
              </a:rPr>
              <a:t>(Canada: 4 people/km</a:t>
            </a:r>
            <a:r>
              <a:rPr lang="en" sz="1100" baseline="30000">
                <a:solidFill>
                  <a:schemeClr val="dk1"/>
                </a:solidFill>
              </a:rPr>
              <a:t>2</a:t>
            </a:r>
            <a:r>
              <a:rPr lang="en" sz="1100">
                <a:solidFill>
                  <a:schemeClr val="dk1"/>
                </a:solidFill>
              </a:rPr>
              <a:t>)</a:t>
            </a:r>
          </a:p>
          <a:p>
            <a:pPr marL="0" lvl="0" indent="0">
              <a:spcBef>
                <a:spcPts val="0"/>
              </a:spcBef>
              <a:buNone/>
            </a:pPr>
            <a:endParaRPr sz="1100">
              <a:solidFill>
                <a:schemeClr val="dk1"/>
              </a:solidFill>
            </a:endParaRPr>
          </a:p>
        </p:txBody>
      </p:sp>
      <p:sp>
        <p:nvSpPr>
          <p:cNvPr id="155" name="Shape 155"/>
          <p:cNvSpPr txBox="1"/>
          <p:nvPr/>
        </p:nvSpPr>
        <p:spPr>
          <a:xfrm>
            <a:off x="4793125" y="4482350"/>
            <a:ext cx="3729300" cy="454200"/>
          </a:xfrm>
          <a:prstGeom prst="rect">
            <a:avLst/>
          </a:prstGeom>
          <a:noFill/>
          <a:ln>
            <a:noFill/>
          </a:ln>
        </p:spPr>
        <p:txBody>
          <a:bodyPr lIns="91425" tIns="91425" rIns="91425" bIns="9142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Overview</a:t>
            </a:r>
          </a:p>
        </p:txBody>
      </p:sp>
      <p:sp>
        <p:nvSpPr>
          <p:cNvPr id="388" name="Shape 388"/>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rtl="0">
              <a:spcBef>
                <a:spcPts val="0"/>
              </a:spcBef>
              <a:buNone/>
            </a:pPr>
            <a:r>
              <a:rPr lang="en"/>
              <a:t>People’s Republic of China</a:t>
            </a:r>
          </a:p>
          <a:p>
            <a:pPr lvl="0">
              <a:spcBef>
                <a:spcPts val="0"/>
              </a:spcBef>
              <a:buNone/>
            </a:pPr>
            <a:r>
              <a:rPr lang="en"/>
              <a:t>Capital: Beijing; </a:t>
            </a:r>
          </a:p>
          <a:p>
            <a:pPr lvl="0" rtl="0">
              <a:spcBef>
                <a:spcPts val="0"/>
              </a:spcBef>
              <a:buNone/>
            </a:pPr>
            <a:r>
              <a:rPr lang="en"/>
              <a:t>Financial Center: Shanghai</a:t>
            </a:r>
          </a:p>
          <a:p>
            <a:pPr lvl="0">
              <a:spcBef>
                <a:spcPts val="0"/>
              </a:spcBef>
              <a:buNone/>
            </a:pPr>
            <a:r>
              <a:rPr lang="en"/>
              <a:t>Politics: one-party directorship</a:t>
            </a:r>
          </a:p>
          <a:p>
            <a:pPr lvl="0" rtl="0">
              <a:spcBef>
                <a:spcPts val="0"/>
              </a:spcBef>
              <a:buNone/>
            </a:pPr>
            <a:r>
              <a:rPr lang="en"/>
              <a:t>              “two system” policy </a:t>
            </a:r>
          </a:p>
          <a:p>
            <a:pPr lvl="0" rtl="0">
              <a:spcBef>
                <a:spcPts val="0"/>
              </a:spcBef>
              <a:buNone/>
            </a:pPr>
            <a:r>
              <a:rPr lang="en"/>
              <a:t>Population: 1.38 billion (2016 data) </a:t>
            </a:r>
          </a:p>
          <a:p>
            <a:pPr lvl="0" rtl="0">
              <a:spcBef>
                <a:spcPts val="0"/>
              </a:spcBef>
              <a:buNone/>
            </a:pPr>
            <a:r>
              <a:rPr lang="en"/>
              <a:t>Currency: RMB</a:t>
            </a:r>
          </a:p>
          <a:p>
            <a:pPr lvl="0" rtl="0">
              <a:spcBef>
                <a:spcPts val="0"/>
              </a:spcBef>
              <a:buNone/>
            </a:pPr>
            <a:endParaRPr/>
          </a:p>
        </p:txBody>
      </p:sp>
      <p:pic>
        <p:nvPicPr>
          <p:cNvPr id="389" name="Shape 389" descr="Résultats de recherche d'images pour « xi jinping cartoon »"/>
          <p:cNvPicPr preferRelativeResize="0"/>
          <p:nvPr/>
        </p:nvPicPr>
        <p:blipFill>
          <a:blip r:embed="rId3">
            <a:alphaModFix/>
          </a:blip>
          <a:stretch>
            <a:fillRect/>
          </a:stretch>
        </p:blipFill>
        <p:spPr>
          <a:xfrm>
            <a:off x="4212800" y="1127262"/>
            <a:ext cx="4467874" cy="3466824"/>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Shape 394"/>
          <p:cNvSpPr txBox="1">
            <a:spLocks noGrp="1"/>
          </p:cNvSpPr>
          <p:nvPr>
            <p:ph type="title"/>
          </p:nvPr>
        </p:nvSpPr>
        <p:spPr>
          <a:xfrm>
            <a:off x="311700" y="153450"/>
            <a:ext cx="8520600" cy="572700"/>
          </a:xfrm>
          <a:prstGeom prst="rect">
            <a:avLst/>
          </a:prstGeom>
        </p:spPr>
        <p:txBody>
          <a:bodyPr lIns="91425" tIns="91425" rIns="91425" bIns="91425" anchor="t" anchorCtr="0">
            <a:noAutofit/>
          </a:bodyPr>
          <a:lstStyle/>
          <a:p>
            <a:pPr lvl="0">
              <a:spcBef>
                <a:spcPts val="0"/>
              </a:spcBef>
              <a:buNone/>
            </a:pPr>
            <a:r>
              <a:rPr lang="en"/>
              <a:t>China GDP (Billions of US dollars) </a:t>
            </a:r>
          </a:p>
        </p:txBody>
      </p:sp>
      <p:pic>
        <p:nvPicPr>
          <p:cNvPr id="395" name="Shape 395" descr="Résultats de recherche d'images pour « china GDP to 2017 »"/>
          <p:cNvPicPr preferRelativeResize="0"/>
          <p:nvPr/>
        </p:nvPicPr>
        <p:blipFill>
          <a:blip r:embed="rId3">
            <a:alphaModFix/>
          </a:blip>
          <a:stretch>
            <a:fillRect/>
          </a:stretch>
        </p:blipFill>
        <p:spPr>
          <a:xfrm>
            <a:off x="1108000" y="726150"/>
            <a:ext cx="6371375" cy="4277399"/>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Shape 400"/>
          <p:cNvSpPr txBox="1">
            <a:spLocks noGrp="1"/>
          </p:cNvSpPr>
          <p:nvPr>
            <p:ph type="title"/>
          </p:nvPr>
        </p:nvSpPr>
        <p:spPr>
          <a:xfrm>
            <a:off x="311700" y="165100"/>
            <a:ext cx="8520600" cy="572700"/>
          </a:xfrm>
          <a:prstGeom prst="rect">
            <a:avLst/>
          </a:prstGeom>
        </p:spPr>
        <p:txBody>
          <a:bodyPr lIns="91425" tIns="91425" rIns="91425" bIns="91425" anchor="t" anchorCtr="0">
            <a:noAutofit/>
          </a:bodyPr>
          <a:lstStyle/>
          <a:p>
            <a:pPr lvl="0">
              <a:spcBef>
                <a:spcPts val="0"/>
              </a:spcBef>
              <a:buNone/>
            </a:pPr>
            <a:r>
              <a:rPr lang="en"/>
              <a:t>China--- World’s 2nd Largest Economy</a:t>
            </a:r>
          </a:p>
        </p:txBody>
      </p:sp>
      <p:sp>
        <p:nvSpPr>
          <p:cNvPr id="401" name="Shape 401"/>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endParaRPr/>
          </a:p>
          <a:p>
            <a:pPr lvl="0">
              <a:spcBef>
                <a:spcPts val="0"/>
              </a:spcBef>
              <a:buNone/>
            </a:pPr>
            <a:r>
              <a:rPr lang="en"/>
              <a:t>  </a:t>
            </a:r>
          </a:p>
          <a:p>
            <a:pPr lvl="0">
              <a:spcBef>
                <a:spcPts val="0"/>
              </a:spcBef>
              <a:buNone/>
            </a:pPr>
            <a:r>
              <a:rPr lang="en"/>
              <a:t>                                                                                </a:t>
            </a:r>
          </a:p>
          <a:p>
            <a:pPr lvl="0">
              <a:spcBef>
                <a:spcPts val="0"/>
              </a:spcBef>
              <a:buNone/>
            </a:pPr>
            <a:r>
              <a:rPr lang="en"/>
              <a:t>                                                                                           </a:t>
            </a:r>
            <a:r>
              <a:rPr lang="en" sz="1400"/>
              <a:t>Source: World Bank, 1 Feb , 2017</a:t>
            </a:r>
          </a:p>
        </p:txBody>
      </p:sp>
      <p:pic>
        <p:nvPicPr>
          <p:cNvPr id="402" name="Shape 402" descr=" "/>
          <p:cNvPicPr preferRelativeResize="0"/>
          <p:nvPr/>
        </p:nvPicPr>
        <p:blipFill>
          <a:blip r:embed="rId3">
            <a:alphaModFix/>
          </a:blip>
          <a:stretch>
            <a:fillRect/>
          </a:stretch>
        </p:blipFill>
        <p:spPr>
          <a:xfrm>
            <a:off x="128275" y="686987"/>
            <a:ext cx="5172674" cy="4347375"/>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Shape 407"/>
          <p:cNvSpPr txBox="1">
            <a:spLocks noGrp="1"/>
          </p:cNvSpPr>
          <p:nvPr>
            <p:ph type="title"/>
          </p:nvPr>
        </p:nvSpPr>
        <p:spPr>
          <a:xfrm>
            <a:off x="311700" y="165100"/>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China Property Market </a:t>
            </a:r>
          </a:p>
          <a:p>
            <a:pPr lvl="0">
              <a:spcBef>
                <a:spcPts val="0"/>
              </a:spcBef>
              <a:buNone/>
            </a:pPr>
            <a:endParaRPr/>
          </a:p>
        </p:txBody>
      </p:sp>
      <p:pic>
        <p:nvPicPr>
          <p:cNvPr id="408" name="Shape 408"/>
          <p:cNvPicPr preferRelativeResize="0"/>
          <p:nvPr/>
        </p:nvPicPr>
        <p:blipFill>
          <a:blip r:embed="rId3">
            <a:alphaModFix/>
          </a:blip>
          <a:stretch>
            <a:fillRect/>
          </a:stretch>
        </p:blipFill>
        <p:spPr>
          <a:xfrm>
            <a:off x="886400" y="737800"/>
            <a:ext cx="7511149" cy="4131649"/>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Shape 413"/>
          <p:cNvPicPr preferRelativeResize="0"/>
          <p:nvPr/>
        </p:nvPicPr>
        <p:blipFill>
          <a:blip r:embed="rId3">
            <a:alphaModFix/>
          </a:blip>
          <a:stretch>
            <a:fillRect/>
          </a:stretch>
        </p:blipFill>
        <p:spPr>
          <a:xfrm>
            <a:off x="493475" y="192350"/>
            <a:ext cx="7962400" cy="4717875"/>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Shape 418"/>
          <p:cNvSpPr txBox="1">
            <a:spLocks noGrp="1"/>
          </p:cNvSpPr>
          <p:nvPr>
            <p:ph type="title"/>
          </p:nvPr>
        </p:nvSpPr>
        <p:spPr>
          <a:xfrm>
            <a:off x="311700" y="130100"/>
            <a:ext cx="8520600" cy="572700"/>
          </a:xfrm>
          <a:prstGeom prst="rect">
            <a:avLst/>
          </a:prstGeom>
        </p:spPr>
        <p:txBody>
          <a:bodyPr lIns="91425" tIns="91425" rIns="91425" bIns="91425" anchor="t" anchorCtr="0">
            <a:noAutofit/>
          </a:bodyPr>
          <a:lstStyle/>
          <a:p>
            <a:pPr lvl="0">
              <a:spcBef>
                <a:spcPts val="0"/>
              </a:spcBef>
              <a:buNone/>
            </a:pPr>
            <a:r>
              <a:rPr lang="en"/>
              <a:t>Housing Bubble in China</a:t>
            </a:r>
          </a:p>
        </p:txBody>
      </p:sp>
      <p:sp>
        <p:nvSpPr>
          <p:cNvPr id="419" name="Shape 419"/>
          <p:cNvSpPr txBox="1">
            <a:spLocks noGrp="1"/>
          </p:cNvSpPr>
          <p:nvPr>
            <p:ph type="body" idx="1"/>
          </p:nvPr>
        </p:nvSpPr>
        <p:spPr>
          <a:xfrm>
            <a:off x="311700" y="3821750"/>
            <a:ext cx="8520600" cy="1170900"/>
          </a:xfrm>
          <a:prstGeom prst="rect">
            <a:avLst/>
          </a:prstGeom>
        </p:spPr>
        <p:txBody>
          <a:bodyPr lIns="91425" tIns="91425" rIns="91425" bIns="91425" anchor="t" anchorCtr="0">
            <a:noAutofit/>
          </a:bodyPr>
          <a:lstStyle/>
          <a:p>
            <a:pPr lvl="0">
              <a:spcBef>
                <a:spcPts val="0"/>
              </a:spcBef>
              <a:buNone/>
            </a:pPr>
            <a:r>
              <a:rPr lang="en" sz="1300">
                <a:solidFill>
                  <a:schemeClr val="dk1"/>
                </a:solidFill>
                <a:highlight>
                  <a:srgbClr val="FFFFFF"/>
                </a:highlight>
                <a:latin typeface="Georgia"/>
                <a:ea typeface="Georgia"/>
                <a:cs typeface="Georgia"/>
                <a:sym typeface="Georgia"/>
              </a:rPr>
              <a:t>New home prices rose on average 9.2% year-on-year across China’s 70 major cities, </a:t>
            </a:r>
            <a:r>
              <a:rPr lang="en" sz="1300">
                <a:solidFill>
                  <a:srgbClr val="003891"/>
                </a:solidFill>
                <a:latin typeface="Georgia"/>
                <a:ea typeface="Georgia"/>
                <a:cs typeface="Georgia"/>
                <a:sym typeface="Georgia"/>
                <a:hlinkClick r:id="rId3"/>
              </a:rPr>
              <a:t>according to the National Bureau of Statistics</a:t>
            </a:r>
            <a:r>
              <a:rPr lang="en" sz="1300">
                <a:solidFill>
                  <a:schemeClr val="dk1"/>
                </a:solidFill>
                <a:highlight>
                  <a:srgbClr val="FFFFFF"/>
                </a:highlight>
                <a:latin typeface="Georgia"/>
                <a:ea typeface="Georgia"/>
                <a:cs typeface="Georgia"/>
                <a:sym typeface="Georgia"/>
              </a:rPr>
              <a:t>. Home prices in Shanghai have risen 31.2% year-on-year, while those in second-tier city Xiamen have risen 43.8% in the past year.</a:t>
            </a:r>
          </a:p>
        </p:txBody>
      </p:sp>
      <p:pic>
        <p:nvPicPr>
          <p:cNvPr id="420" name="Shape 420"/>
          <p:cNvPicPr preferRelativeResize="0"/>
          <p:nvPr/>
        </p:nvPicPr>
        <p:blipFill>
          <a:blip r:embed="rId4">
            <a:alphaModFix/>
          </a:blip>
          <a:stretch>
            <a:fillRect/>
          </a:stretch>
        </p:blipFill>
        <p:spPr>
          <a:xfrm>
            <a:off x="1389725" y="755925"/>
            <a:ext cx="6071474" cy="2951674"/>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Shape 425"/>
          <p:cNvSpPr txBox="1">
            <a:spLocks noGrp="1"/>
          </p:cNvSpPr>
          <p:nvPr>
            <p:ph type="title"/>
          </p:nvPr>
        </p:nvSpPr>
        <p:spPr>
          <a:xfrm>
            <a:off x="218400" y="165100"/>
            <a:ext cx="8520600" cy="572700"/>
          </a:xfrm>
          <a:prstGeom prst="rect">
            <a:avLst/>
          </a:prstGeom>
        </p:spPr>
        <p:txBody>
          <a:bodyPr lIns="91425" tIns="91425" rIns="91425" bIns="91425" anchor="t" anchorCtr="0">
            <a:noAutofit/>
          </a:bodyPr>
          <a:lstStyle/>
          <a:p>
            <a:pPr lvl="0">
              <a:spcBef>
                <a:spcPts val="0"/>
              </a:spcBef>
              <a:buNone/>
            </a:pPr>
            <a:r>
              <a:rPr lang="en"/>
              <a:t>Restrictions in China Property Market</a:t>
            </a:r>
          </a:p>
        </p:txBody>
      </p:sp>
      <p:sp>
        <p:nvSpPr>
          <p:cNvPr id="426" name="Shape 426"/>
          <p:cNvSpPr txBox="1">
            <a:spLocks noGrp="1"/>
          </p:cNvSpPr>
          <p:nvPr>
            <p:ph type="body" idx="1"/>
          </p:nvPr>
        </p:nvSpPr>
        <p:spPr>
          <a:xfrm>
            <a:off x="311700" y="814250"/>
            <a:ext cx="8520600" cy="4185900"/>
          </a:xfrm>
          <a:prstGeom prst="rect">
            <a:avLst/>
          </a:prstGeom>
        </p:spPr>
        <p:txBody>
          <a:bodyPr lIns="91425" tIns="91425" rIns="91425" bIns="91425" anchor="t" anchorCtr="0">
            <a:noAutofit/>
          </a:bodyPr>
          <a:lstStyle/>
          <a:p>
            <a:pPr marL="457200" lvl="0" indent="-317500">
              <a:spcBef>
                <a:spcPts val="0"/>
              </a:spcBef>
              <a:buClr>
                <a:srgbClr val="000000"/>
              </a:buClr>
              <a:buSzPct val="100000"/>
              <a:buFont typeface="Times New Roman"/>
              <a:buChar char="★"/>
            </a:pPr>
            <a:r>
              <a:rPr lang="en" sz="1400">
                <a:solidFill>
                  <a:srgbClr val="000000"/>
                </a:solidFill>
                <a:latin typeface="Times New Roman"/>
                <a:ea typeface="Times New Roman"/>
                <a:cs typeface="Times New Roman"/>
                <a:sym typeface="Times New Roman"/>
              </a:rPr>
              <a:t>Tighter mortgage restrictions on home purchases were introduced, and buyers without a local registration barred from buying more than one property. </a:t>
            </a:r>
          </a:p>
          <a:p>
            <a:pPr marL="457200" lvl="0" indent="457200">
              <a:spcBef>
                <a:spcPts val="0"/>
              </a:spcBef>
              <a:buNone/>
            </a:pPr>
            <a:r>
              <a:rPr lang="en" sz="1400">
                <a:solidFill>
                  <a:srgbClr val="000000"/>
                </a:solidFill>
                <a:latin typeface="Times New Roman"/>
                <a:ea typeface="Times New Roman"/>
                <a:cs typeface="Times New Roman"/>
                <a:sym typeface="Times New Roman"/>
              </a:rPr>
              <a:t>For example, </a:t>
            </a:r>
            <a:r>
              <a:rPr lang="en" sz="1400">
                <a:solidFill>
                  <a:srgbClr val="202020"/>
                </a:solidFill>
                <a:highlight>
                  <a:srgbClr val="FFFFFF"/>
                </a:highlight>
                <a:latin typeface="Times New Roman"/>
                <a:ea typeface="Times New Roman"/>
                <a:cs typeface="Times New Roman"/>
                <a:sym typeface="Times New Roman"/>
              </a:rPr>
              <a:t>First-time home buyers in Shenzhen will face minimum down payments of 30%, but deposits for others will be raised to no less than 50%.</a:t>
            </a:r>
          </a:p>
          <a:p>
            <a:pPr marL="457200" lvl="0" indent="457200" rtl="0">
              <a:spcBef>
                <a:spcPts val="0"/>
              </a:spcBef>
              <a:buNone/>
            </a:pPr>
            <a:r>
              <a:rPr lang="en" sz="1400">
                <a:solidFill>
                  <a:srgbClr val="202020"/>
                </a:solidFill>
                <a:highlight>
                  <a:srgbClr val="FFFFFF"/>
                </a:highlight>
                <a:latin typeface="Times New Roman"/>
                <a:ea typeface="Times New Roman"/>
                <a:cs typeface="Times New Roman"/>
                <a:sym typeface="Times New Roman"/>
              </a:rPr>
              <a:t>Down payments for second-home buyers in China's Guangdong province near Hong Kong will be increased to no less than 70%. The government </a:t>
            </a:r>
            <a:r>
              <a:rPr lang="en" sz="1300">
                <a:solidFill>
                  <a:srgbClr val="202020"/>
                </a:solidFill>
                <a:highlight>
                  <a:srgbClr val="FFFFFF"/>
                </a:highlight>
                <a:latin typeface="Georgia"/>
                <a:ea typeface="Georgia"/>
                <a:cs typeface="Georgia"/>
                <a:sym typeface="Georgia"/>
              </a:rPr>
              <a:t>has limited local residents to purchasing a maximum of two properties. Non-local residents will be allowed to buy one property, if they can prove they have paid appropriate levels of tax or social security.</a:t>
            </a:r>
          </a:p>
          <a:p>
            <a:pPr marL="457200" lvl="0" indent="457200" rtl="0">
              <a:spcBef>
                <a:spcPts val="0"/>
              </a:spcBef>
              <a:buNone/>
            </a:pPr>
            <a:r>
              <a:rPr lang="en" sz="1400">
                <a:solidFill>
                  <a:srgbClr val="202020"/>
                </a:solidFill>
                <a:highlight>
                  <a:srgbClr val="FFFFFF"/>
                </a:highlight>
                <a:latin typeface="Times New Roman"/>
                <a:ea typeface="Times New Roman"/>
                <a:cs typeface="Times New Roman"/>
                <a:sym typeface="Times New Roman"/>
              </a:rPr>
              <a:t>Where home price rises exceed city price control targets, People’s Bank of China (PBOC) branches will increase down-payment requirements. </a:t>
            </a:r>
          </a:p>
          <a:p>
            <a:pPr marL="457200" lvl="0" indent="-317500">
              <a:spcBef>
                <a:spcPts val="0"/>
              </a:spcBef>
              <a:buClr>
                <a:srgbClr val="202020"/>
              </a:buClr>
              <a:buSzPct val="100000"/>
              <a:buFont typeface="Times New Roman"/>
              <a:buChar char="★"/>
            </a:pPr>
            <a:r>
              <a:rPr lang="en" sz="1400">
                <a:solidFill>
                  <a:schemeClr val="dk1"/>
                </a:solidFill>
                <a:highlight>
                  <a:srgbClr val="FFFFFF"/>
                </a:highlight>
                <a:latin typeface="Times New Roman"/>
                <a:ea typeface="Times New Roman"/>
                <a:cs typeface="Times New Roman"/>
                <a:sym typeface="Times New Roman"/>
              </a:rPr>
              <a:t>Reducing luxury housing inventories has been a focus of government and developers´ efforts in recent years on.</a:t>
            </a:r>
          </a:p>
          <a:p>
            <a:pPr lvl="0">
              <a:spcBef>
                <a:spcPts val="0"/>
              </a:spcBef>
              <a:buNone/>
            </a:pPr>
            <a:endParaRPr sz="1400">
              <a:solidFill>
                <a:srgbClr val="202020"/>
              </a:solidFill>
              <a:highlight>
                <a:srgbClr val="FFFFFF"/>
              </a:highlight>
              <a:latin typeface="Times New Roman"/>
              <a:ea typeface="Times New Roman"/>
              <a:cs typeface="Times New Roman"/>
              <a:sym typeface="Times New Roman"/>
            </a:endParaRPr>
          </a:p>
          <a:p>
            <a:pPr lvl="0">
              <a:spcBef>
                <a:spcPts val="0"/>
              </a:spcBef>
              <a:buNone/>
            </a:pPr>
            <a:endParaRPr sz="140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311700" y="195775"/>
            <a:ext cx="8520600" cy="572700"/>
          </a:xfrm>
          <a:prstGeom prst="rect">
            <a:avLst/>
          </a:prstGeom>
        </p:spPr>
        <p:txBody>
          <a:bodyPr lIns="91425" tIns="91425" rIns="91425" bIns="91425" anchor="t" anchorCtr="0">
            <a:noAutofit/>
          </a:bodyPr>
          <a:lstStyle/>
          <a:p>
            <a:pPr lvl="0">
              <a:spcBef>
                <a:spcPts val="0"/>
              </a:spcBef>
              <a:buClr>
                <a:schemeClr val="dk1"/>
              </a:buClr>
              <a:buSzPct val="39285"/>
              <a:buFont typeface="Arial"/>
              <a:buNone/>
            </a:pPr>
            <a:r>
              <a:rPr lang="en"/>
              <a:t>Restrictions in China Property Market</a:t>
            </a:r>
          </a:p>
          <a:p>
            <a:pPr lvl="0">
              <a:spcBef>
                <a:spcPts val="0"/>
              </a:spcBef>
              <a:buNone/>
            </a:pPr>
            <a:endParaRPr/>
          </a:p>
        </p:txBody>
      </p:sp>
      <p:sp>
        <p:nvSpPr>
          <p:cNvPr id="432" name="Shape 432"/>
          <p:cNvSpPr txBox="1">
            <a:spLocks noGrp="1"/>
          </p:cNvSpPr>
          <p:nvPr>
            <p:ph type="body" idx="1"/>
          </p:nvPr>
        </p:nvSpPr>
        <p:spPr>
          <a:xfrm>
            <a:off x="311700" y="863550"/>
            <a:ext cx="8520600" cy="3947700"/>
          </a:xfrm>
          <a:prstGeom prst="rect">
            <a:avLst/>
          </a:prstGeom>
        </p:spPr>
        <p:txBody>
          <a:bodyPr lIns="91425" tIns="91425" rIns="91425" bIns="91425" anchor="t" anchorCtr="0">
            <a:noAutofit/>
          </a:bodyPr>
          <a:lstStyle/>
          <a:p>
            <a:pPr marL="457200" lvl="0" indent="-317500" rtl="0">
              <a:spcBef>
                <a:spcPts val="0"/>
              </a:spcBef>
              <a:buClr>
                <a:schemeClr val="dk1"/>
              </a:buClr>
              <a:buSzPct val="100000"/>
              <a:buChar char="★"/>
            </a:pPr>
            <a:r>
              <a:rPr lang="en" sz="1400">
                <a:solidFill>
                  <a:schemeClr val="dk1"/>
                </a:solidFill>
              </a:rPr>
              <a:t>The government will continue to reform property taxes. The trial holding tax, first introduced in Shanghai and Chongqing, is to be implemented in other cities. Also a transaction tax is to be implemented .</a:t>
            </a:r>
          </a:p>
          <a:p>
            <a:pPr marL="457200" lvl="0" indent="457200" rtl="0">
              <a:spcBef>
                <a:spcPts val="0"/>
              </a:spcBef>
              <a:buNone/>
            </a:pPr>
            <a:r>
              <a:rPr lang="en" sz="1400">
                <a:solidFill>
                  <a:schemeClr val="dk1"/>
                </a:solidFill>
                <a:highlight>
                  <a:srgbClr val="FFFFFF"/>
                </a:highlight>
                <a:latin typeface="Times New Roman"/>
                <a:ea typeface="Times New Roman"/>
                <a:cs typeface="Times New Roman"/>
                <a:sym typeface="Times New Roman"/>
              </a:rPr>
              <a:t>The annual tax rates are 0.5 percent of the transaction prices for villas and apartments priced less than three times the average price, 1 percent for those priced three to four times the average and 1.2 percent for those priced more than four times the average.For non-permanent residents who don't work and run companies in Chongqing, their second homes will be taxed at 0.5 percent regardless of the prices.</a:t>
            </a:r>
          </a:p>
          <a:p>
            <a:pPr marL="457200" lvl="0" indent="-317500" rtl="0">
              <a:spcBef>
                <a:spcPts val="0"/>
              </a:spcBef>
              <a:buClr>
                <a:srgbClr val="000000"/>
              </a:buClr>
              <a:buSzPct val="100000"/>
              <a:buChar char="★"/>
            </a:pPr>
            <a:r>
              <a:rPr lang="en" sz="1400">
                <a:solidFill>
                  <a:srgbClr val="000000"/>
                </a:solidFill>
              </a:rPr>
              <a:t>Major cities are now required to publish, every year, an annual housing price control target. </a:t>
            </a:r>
          </a:p>
          <a:p>
            <a:pPr marL="457200" lvl="0" indent="-317500" rtl="0">
              <a:spcBef>
                <a:spcPts val="0"/>
              </a:spcBef>
              <a:buClr>
                <a:srgbClr val="000000"/>
              </a:buClr>
              <a:buSzPct val="100000"/>
              <a:buChar char="★"/>
            </a:pPr>
            <a:r>
              <a:rPr lang="en" sz="1400">
                <a:solidFill>
                  <a:srgbClr val="000000"/>
                </a:solidFill>
              </a:rPr>
              <a:t>Cities with overheating housing markets are required to increase their supply of commodity housing, and their land supply. Conversely, cities with declining prices are required to keep prices stable by stimulating housing demand. </a:t>
            </a:r>
          </a:p>
          <a:p>
            <a:pPr marL="457200" lvl="0" indent="-317500" rtl="0">
              <a:spcBef>
                <a:spcPts val="0"/>
              </a:spcBef>
              <a:buClr>
                <a:srgbClr val="000000"/>
              </a:buClr>
              <a:buSzPct val="100000"/>
              <a:buChar char="★"/>
            </a:pPr>
            <a:r>
              <a:rPr lang="en" sz="1400">
                <a:solidFill>
                  <a:srgbClr val="000000"/>
                </a:solidFill>
              </a:rPr>
              <a:t>Higher lending rates for second-home buyers </a:t>
            </a:r>
          </a:p>
          <a:p>
            <a:pPr marL="0" lvl="0" indent="0" rtl="0">
              <a:spcBef>
                <a:spcPts val="0"/>
              </a:spcBef>
              <a:buNone/>
            </a:pPr>
            <a:endParaRPr sz="1400">
              <a:solidFill>
                <a:schemeClr val="dk1"/>
              </a:solidFill>
              <a:highlight>
                <a:srgbClr val="FFFFFF"/>
              </a:highlight>
              <a:latin typeface="Times New Roman"/>
              <a:ea typeface="Times New Roman"/>
              <a:cs typeface="Times New Roman"/>
              <a:sym typeface="Times New Roman"/>
            </a:endParaRPr>
          </a:p>
          <a:p>
            <a:pPr lvl="0">
              <a:spcBef>
                <a:spcPts val="0"/>
              </a:spcBef>
              <a:buNone/>
            </a:pPr>
            <a:endParaRPr sz="1200">
              <a:latin typeface="Times New Roman"/>
              <a:ea typeface="Times New Roman"/>
              <a:cs typeface="Times New Roman"/>
              <a:sym typeface="Times New Roman"/>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311700" y="143350"/>
            <a:ext cx="8520600" cy="572700"/>
          </a:xfrm>
          <a:prstGeom prst="rect">
            <a:avLst/>
          </a:prstGeom>
        </p:spPr>
        <p:txBody>
          <a:bodyPr lIns="91425" tIns="91425" rIns="91425" bIns="91425" anchor="t" anchorCtr="0">
            <a:noAutofit/>
          </a:bodyPr>
          <a:lstStyle/>
          <a:p>
            <a:pPr lvl="0">
              <a:spcBef>
                <a:spcPts val="0"/>
              </a:spcBef>
              <a:buNone/>
            </a:pPr>
            <a:r>
              <a:rPr lang="en"/>
              <a:t>Policy Relaxation  </a:t>
            </a:r>
          </a:p>
        </p:txBody>
      </p:sp>
      <p:sp>
        <p:nvSpPr>
          <p:cNvPr id="438" name="Shape 438"/>
          <p:cNvSpPr txBox="1">
            <a:spLocks noGrp="1"/>
          </p:cNvSpPr>
          <p:nvPr>
            <p:ph type="body" idx="1"/>
          </p:nvPr>
        </p:nvSpPr>
        <p:spPr>
          <a:xfrm>
            <a:off x="205975" y="787200"/>
            <a:ext cx="8520600" cy="34164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solidFill>
                  <a:schemeClr val="dk1"/>
                </a:solidFill>
                <a:highlight>
                  <a:srgbClr val="FFFFFF"/>
                </a:highlight>
                <a:latin typeface="Georgia"/>
                <a:ea typeface="Georgia"/>
                <a:cs typeface="Georgia"/>
                <a:sym typeface="Georgia"/>
              </a:rPr>
              <a:t>Starting in September 2014, the central bank relaxed mortgage restrictions on second-home buyers by easing down payments and mortgage rates,</a:t>
            </a:r>
            <a:r>
              <a:rPr lang="en" sz="1400">
                <a:solidFill>
                  <a:schemeClr val="dk1"/>
                </a:solidFill>
                <a:highlight>
                  <a:srgbClr val="FFFFFF"/>
                </a:highlight>
                <a:latin typeface="Times New Roman"/>
                <a:ea typeface="Times New Roman"/>
                <a:cs typeface="Times New Roman"/>
                <a:sym typeface="Times New Roman"/>
              </a:rPr>
              <a:t> </a:t>
            </a:r>
            <a:r>
              <a:rPr lang="en" sz="1400">
                <a:solidFill>
                  <a:schemeClr val="dk1"/>
                </a:solidFill>
                <a:latin typeface="Times New Roman"/>
                <a:ea typeface="Times New Roman"/>
                <a:cs typeface="Times New Roman"/>
                <a:sym typeface="Times New Roman"/>
              </a:rPr>
              <a:t>giving homeowners with paid-off mortgages wanting a second property the same terms as first-time buyers, including a down payment minimum of 30%                               (previous minimum: 60%). </a:t>
            </a:r>
          </a:p>
          <a:p>
            <a:pPr lvl="0" rtl="0">
              <a:lnSpc>
                <a:spcPct val="100000"/>
              </a:lnSpc>
              <a:spcBef>
                <a:spcPts val="0"/>
              </a:spcBef>
              <a:spcAft>
                <a:spcPts val="0"/>
              </a:spcAft>
              <a:buNone/>
            </a:pPr>
            <a:endParaRPr sz="1400">
              <a:solidFill>
                <a:schemeClr val="dk1"/>
              </a:solidFill>
              <a:latin typeface="Times New Roman"/>
              <a:ea typeface="Times New Roman"/>
              <a:cs typeface="Times New Roman"/>
              <a:sym typeface="Times New Roman"/>
            </a:endParaRPr>
          </a:p>
          <a:p>
            <a:pPr lvl="0" rtl="0">
              <a:lnSpc>
                <a:spcPct val="100000"/>
              </a:lnSpc>
              <a:spcBef>
                <a:spcPts val="0"/>
              </a:spcBef>
              <a:spcAft>
                <a:spcPts val="0"/>
              </a:spcAft>
              <a:buNone/>
            </a:pPr>
            <a:r>
              <a:rPr lang="en" sz="1400">
                <a:solidFill>
                  <a:schemeClr val="dk1"/>
                </a:solidFill>
                <a:highlight>
                  <a:srgbClr val="FFFFFF"/>
                </a:highlight>
                <a:latin typeface="Georgia"/>
                <a:ea typeface="Georgia"/>
                <a:cs typeface="Georgia"/>
                <a:sym typeface="Georgia"/>
              </a:rPr>
              <a:t>Foreign nationals working and living in China and overseas’ companies                                                                 China-based units were permitted to purchase properties in August 2015</a:t>
            </a:r>
          </a:p>
          <a:p>
            <a:pPr lvl="0" rtl="0">
              <a:lnSpc>
                <a:spcPct val="100000"/>
              </a:lnSpc>
              <a:spcBef>
                <a:spcPts val="0"/>
              </a:spcBef>
              <a:spcAft>
                <a:spcPts val="0"/>
              </a:spcAft>
              <a:buClr>
                <a:schemeClr val="dk1"/>
              </a:buClr>
              <a:buSzPct val="100000"/>
              <a:buFont typeface="Arial"/>
              <a:buNone/>
            </a:pPr>
            <a:r>
              <a:rPr lang="en" sz="1100">
                <a:solidFill>
                  <a:schemeClr val="dk1"/>
                </a:solidFill>
              </a:rPr>
              <a:t>					</a:t>
            </a:r>
          </a:p>
          <a:p>
            <a:pPr lvl="0" rtl="0">
              <a:lnSpc>
                <a:spcPct val="100000"/>
              </a:lnSpc>
              <a:spcBef>
                <a:spcPts val="0"/>
              </a:spcBef>
              <a:spcAft>
                <a:spcPts val="0"/>
              </a:spcAft>
              <a:buClr>
                <a:schemeClr val="dk1"/>
              </a:buClr>
              <a:buSzPct val="100000"/>
              <a:buFont typeface="Arial"/>
              <a:buNone/>
            </a:pPr>
            <a:r>
              <a:rPr lang="en" sz="1100">
                <a:solidFill>
                  <a:schemeClr val="dk1"/>
                </a:solidFill>
              </a:rPr>
              <a:t>				</a:t>
            </a:r>
          </a:p>
          <a:p>
            <a:pPr lvl="0" rtl="0">
              <a:lnSpc>
                <a:spcPct val="100000"/>
              </a:lnSpc>
              <a:spcBef>
                <a:spcPts val="0"/>
              </a:spcBef>
              <a:spcAft>
                <a:spcPts val="0"/>
              </a:spcAft>
              <a:buClr>
                <a:schemeClr val="dk1"/>
              </a:buClr>
              <a:buSzPct val="78571"/>
              <a:buFont typeface="Arial"/>
              <a:buNone/>
            </a:pPr>
            <a:r>
              <a:rPr lang="en" sz="1400">
                <a:solidFill>
                  <a:schemeClr val="dk1"/>
                </a:solidFill>
                <a:latin typeface="Times New Roman"/>
                <a:ea typeface="Times New Roman"/>
                <a:cs typeface="Times New Roman"/>
                <a:sym typeface="Times New Roman"/>
              </a:rPr>
              <a:t>In September 2015, </a:t>
            </a:r>
            <a:r>
              <a:rPr lang="en" sz="1400">
                <a:solidFill>
                  <a:schemeClr val="dk1"/>
                </a:solidFill>
                <a:highlight>
                  <a:srgbClr val="FFFFFF"/>
                </a:highlight>
                <a:latin typeface="Times New Roman"/>
                <a:ea typeface="Times New Roman"/>
                <a:cs typeface="Times New Roman"/>
                <a:sym typeface="Times New Roman"/>
              </a:rPr>
              <a:t>the People’s Bank of China went on to reduce down payment                                                  requirements for first-time home buyers from 30% to 25%. Down payments for                                                                   both first and second home purchases were further reduced to 20% in February 2016                                                   </a:t>
            </a:r>
            <a:r>
              <a:rPr lang="en" sz="1350">
                <a:solidFill>
                  <a:srgbClr val="3C3C3C"/>
                </a:solidFill>
                <a:latin typeface="Georgia"/>
                <a:ea typeface="Georgia"/>
                <a:cs typeface="Georgia"/>
                <a:sym typeface="Georgia"/>
              </a:rPr>
              <a:t>The minimum down payment for second-home purchases was cut to 30 percent                                                 from 40 percent</a:t>
            </a:r>
            <a:r>
              <a:rPr lang="en" sz="1100">
                <a:solidFill>
                  <a:schemeClr val="dk1"/>
                </a:solidFill>
              </a:rPr>
              <a:t>			</a:t>
            </a:r>
          </a:p>
          <a:p>
            <a:pPr lvl="0" rtl="0">
              <a:lnSpc>
                <a:spcPct val="100000"/>
              </a:lnSpc>
              <a:spcBef>
                <a:spcPts val="0"/>
              </a:spcBef>
              <a:spcAft>
                <a:spcPts val="0"/>
              </a:spcAft>
              <a:buClr>
                <a:schemeClr val="dk1"/>
              </a:buClr>
              <a:buSzPct val="100000"/>
              <a:buFont typeface="Arial"/>
              <a:buNone/>
            </a:pPr>
            <a:r>
              <a:rPr lang="en" sz="1100">
                <a:solidFill>
                  <a:schemeClr val="dk1"/>
                </a:solidFill>
              </a:rPr>
              <a:t>		</a:t>
            </a:r>
          </a:p>
          <a:p>
            <a:pPr lvl="0" rtl="0">
              <a:lnSpc>
                <a:spcPct val="100000"/>
              </a:lnSpc>
              <a:spcBef>
                <a:spcPts val="0"/>
              </a:spcBef>
              <a:spcAft>
                <a:spcPts val="0"/>
              </a:spcAft>
              <a:buNone/>
            </a:pPr>
            <a:r>
              <a:rPr lang="en" sz="1100">
                <a:solidFill>
                  <a:srgbClr val="000000"/>
                </a:solidFill>
              </a:rPr>
              <a:t>		</a:t>
            </a:r>
          </a:p>
          <a:p>
            <a:pPr lvl="0" rtl="0">
              <a:lnSpc>
                <a:spcPct val="100000"/>
              </a:lnSpc>
              <a:spcBef>
                <a:spcPts val="0"/>
              </a:spcBef>
              <a:spcAft>
                <a:spcPts val="0"/>
              </a:spcAft>
              <a:buNone/>
            </a:pPr>
            <a:r>
              <a:rPr lang="en" sz="1100">
                <a:solidFill>
                  <a:srgbClr val="000000"/>
                </a:solidFill>
              </a:rPr>
              <a:t>			</a:t>
            </a:r>
          </a:p>
          <a:p>
            <a:pPr lvl="0" rtl="0">
              <a:lnSpc>
                <a:spcPct val="100000"/>
              </a:lnSpc>
              <a:spcBef>
                <a:spcPts val="0"/>
              </a:spcBef>
              <a:spcAft>
                <a:spcPts val="0"/>
              </a:spcAft>
              <a:buNone/>
            </a:pPr>
            <a:r>
              <a:rPr lang="en" sz="1100">
                <a:solidFill>
                  <a:srgbClr val="000000"/>
                </a:solidFill>
              </a:rPr>
              <a:t>				</a:t>
            </a:r>
          </a:p>
          <a:p>
            <a:pPr lvl="0" rtl="0">
              <a:lnSpc>
                <a:spcPct val="100000"/>
              </a:lnSpc>
              <a:spcBef>
                <a:spcPts val="0"/>
              </a:spcBef>
              <a:spcAft>
                <a:spcPts val="0"/>
              </a:spcAft>
              <a:buNone/>
            </a:pPr>
            <a:r>
              <a:rPr lang="en" sz="1100">
                <a:solidFill>
                  <a:srgbClr val="000000"/>
                </a:solidFill>
              </a:rPr>
              <a:t>					 			</a:t>
            </a:r>
          </a:p>
          <a:p>
            <a:pPr lvl="0" rtl="0">
              <a:lnSpc>
                <a:spcPct val="100000"/>
              </a:lnSpc>
              <a:spcBef>
                <a:spcPts val="0"/>
              </a:spcBef>
              <a:spcAft>
                <a:spcPts val="0"/>
              </a:spcAft>
              <a:buNone/>
            </a:pPr>
            <a:r>
              <a:rPr lang="en" sz="1100">
                <a:solidFill>
                  <a:srgbClr val="000000"/>
                </a:solidFill>
              </a:rPr>
              <a:t>		</a:t>
            </a:r>
          </a:p>
          <a:p>
            <a:pPr lvl="0">
              <a:spcBef>
                <a:spcPts val="0"/>
              </a:spcBef>
              <a:buNone/>
            </a:pPr>
            <a:endParaRPr/>
          </a:p>
        </p:txBody>
      </p:sp>
      <p:pic>
        <p:nvPicPr>
          <p:cNvPr id="439" name="Shape 439"/>
          <p:cNvPicPr preferRelativeResize="0"/>
          <p:nvPr/>
        </p:nvPicPr>
        <p:blipFill>
          <a:blip r:embed="rId3">
            <a:alphaModFix/>
          </a:blip>
          <a:stretch>
            <a:fillRect/>
          </a:stretch>
        </p:blipFill>
        <p:spPr>
          <a:xfrm>
            <a:off x="6475324" y="1480349"/>
            <a:ext cx="2515574" cy="3449949"/>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Shape 444"/>
          <p:cNvSpPr txBox="1">
            <a:spLocks noGrp="1"/>
          </p:cNvSpPr>
          <p:nvPr>
            <p:ph type="title"/>
          </p:nvPr>
        </p:nvSpPr>
        <p:spPr>
          <a:xfrm>
            <a:off x="311700" y="45150"/>
            <a:ext cx="8520600" cy="572700"/>
          </a:xfrm>
          <a:prstGeom prst="rect">
            <a:avLst/>
          </a:prstGeom>
        </p:spPr>
        <p:txBody>
          <a:bodyPr lIns="91425" tIns="91425" rIns="91425" bIns="91425" anchor="t" anchorCtr="0">
            <a:noAutofit/>
          </a:bodyPr>
          <a:lstStyle/>
          <a:p>
            <a:pPr lvl="0">
              <a:spcBef>
                <a:spcPts val="0"/>
              </a:spcBef>
              <a:buNone/>
            </a:pPr>
            <a:r>
              <a:rPr lang="en"/>
              <a:t>Mainland buyer purchase HK property </a:t>
            </a:r>
          </a:p>
        </p:txBody>
      </p:sp>
      <p:sp>
        <p:nvSpPr>
          <p:cNvPr id="445" name="Shape 445"/>
          <p:cNvSpPr txBox="1">
            <a:spLocks noGrp="1"/>
          </p:cNvSpPr>
          <p:nvPr>
            <p:ph type="body" idx="1"/>
          </p:nvPr>
        </p:nvSpPr>
        <p:spPr>
          <a:xfrm>
            <a:off x="269425" y="697250"/>
            <a:ext cx="5916900" cy="3416400"/>
          </a:xfrm>
          <a:prstGeom prst="rect">
            <a:avLst/>
          </a:prstGeom>
        </p:spPr>
        <p:txBody>
          <a:bodyPr lIns="91425" tIns="91425" rIns="91425" bIns="91425" anchor="t" anchorCtr="0">
            <a:noAutofit/>
          </a:bodyPr>
          <a:lstStyle/>
          <a:p>
            <a:pPr lvl="0">
              <a:spcBef>
                <a:spcPts val="0"/>
              </a:spcBef>
              <a:buNone/>
            </a:pPr>
            <a:endParaRPr lang="en" dirty="0">
              <a:solidFill>
                <a:schemeClr val="dk1"/>
              </a:solidFill>
              <a:highlight>
                <a:srgbClr val="FFFFFF"/>
              </a:highlight>
              <a:latin typeface="Georgia"/>
              <a:ea typeface="Georgia"/>
              <a:cs typeface="Georgia"/>
              <a:sym typeface="Georgia"/>
            </a:endParaRPr>
          </a:p>
        </p:txBody>
      </p:sp>
      <p:pic>
        <p:nvPicPr>
          <p:cNvPr id="447" name="Shape 447"/>
          <p:cNvPicPr preferRelativeResize="0"/>
          <p:nvPr/>
        </p:nvPicPr>
        <p:blipFill>
          <a:blip r:embed="rId3">
            <a:alphaModFix/>
          </a:blip>
          <a:stretch>
            <a:fillRect/>
          </a:stretch>
        </p:blipFill>
        <p:spPr>
          <a:xfrm>
            <a:off x="269425" y="697250"/>
            <a:ext cx="8211966" cy="415304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Development</a:t>
            </a:r>
          </a:p>
        </p:txBody>
      </p:sp>
      <p:pic>
        <p:nvPicPr>
          <p:cNvPr id="161" name="Shape 161"/>
          <p:cNvPicPr preferRelativeResize="0"/>
          <p:nvPr/>
        </p:nvPicPr>
        <p:blipFill>
          <a:blip r:embed="rId3">
            <a:alphaModFix/>
          </a:blip>
          <a:stretch>
            <a:fillRect/>
          </a:stretch>
        </p:blipFill>
        <p:spPr>
          <a:xfrm>
            <a:off x="436650" y="1017725"/>
            <a:ext cx="4076974" cy="2359374"/>
          </a:xfrm>
          <a:prstGeom prst="rect">
            <a:avLst/>
          </a:prstGeom>
          <a:noFill/>
          <a:ln>
            <a:noFill/>
          </a:ln>
        </p:spPr>
      </p:pic>
      <p:sp>
        <p:nvSpPr>
          <p:cNvPr id="162" name="Shape 162"/>
          <p:cNvSpPr txBox="1"/>
          <p:nvPr/>
        </p:nvSpPr>
        <p:spPr>
          <a:xfrm>
            <a:off x="1483450" y="3326875"/>
            <a:ext cx="1809300" cy="311100"/>
          </a:xfrm>
          <a:prstGeom prst="rect">
            <a:avLst/>
          </a:prstGeom>
          <a:noFill/>
          <a:ln>
            <a:noFill/>
          </a:ln>
        </p:spPr>
        <p:txBody>
          <a:bodyPr lIns="91425" tIns="91425" rIns="91425" bIns="91425" anchor="t" anchorCtr="0">
            <a:noAutofit/>
          </a:bodyPr>
          <a:lstStyle/>
          <a:p>
            <a:pPr lvl="0">
              <a:spcBef>
                <a:spcPts val="0"/>
              </a:spcBef>
              <a:buNone/>
            </a:pPr>
            <a:r>
              <a:rPr lang="en" sz="1000">
                <a:solidFill>
                  <a:srgbClr val="333333"/>
                </a:solidFill>
                <a:highlight>
                  <a:srgbClr val="FFFFFF"/>
                </a:highlight>
              </a:rPr>
              <a:t>Photo Credit: Vivian Ngo</a:t>
            </a:r>
          </a:p>
        </p:txBody>
      </p:sp>
      <p:pic>
        <p:nvPicPr>
          <p:cNvPr id="163" name="Shape 163"/>
          <p:cNvPicPr preferRelativeResize="0"/>
          <p:nvPr/>
        </p:nvPicPr>
        <p:blipFill>
          <a:blip r:embed="rId4">
            <a:alphaModFix/>
          </a:blip>
          <a:stretch>
            <a:fillRect/>
          </a:stretch>
        </p:blipFill>
        <p:spPr>
          <a:xfrm>
            <a:off x="4993224" y="1017724"/>
            <a:ext cx="3545374" cy="2233550"/>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Shape 452"/>
          <p:cNvSpPr txBox="1">
            <a:spLocks noGrp="1"/>
          </p:cNvSpPr>
          <p:nvPr>
            <p:ph type="title"/>
          </p:nvPr>
        </p:nvSpPr>
        <p:spPr>
          <a:xfrm>
            <a:off x="311700" y="173450"/>
            <a:ext cx="8520600" cy="572700"/>
          </a:xfrm>
          <a:prstGeom prst="rect">
            <a:avLst/>
          </a:prstGeom>
        </p:spPr>
        <p:txBody>
          <a:bodyPr lIns="91425" tIns="91425" rIns="91425" bIns="91425" anchor="t" anchorCtr="0">
            <a:noAutofit/>
          </a:bodyPr>
          <a:lstStyle/>
          <a:p>
            <a:pPr lvl="0">
              <a:spcBef>
                <a:spcPts val="0"/>
              </a:spcBef>
              <a:buNone/>
            </a:pPr>
            <a:r>
              <a:rPr lang="en"/>
              <a:t>Impacts of Mainland Buyers </a:t>
            </a:r>
          </a:p>
        </p:txBody>
      </p:sp>
      <p:sp>
        <p:nvSpPr>
          <p:cNvPr id="453" name="Shape 453"/>
          <p:cNvSpPr txBox="1">
            <a:spLocks noGrp="1"/>
          </p:cNvSpPr>
          <p:nvPr>
            <p:ph type="body" idx="1"/>
          </p:nvPr>
        </p:nvSpPr>
        <p:spPr>
          <a:xfrm>
            <a:off x="311700" y="783925"/>
            <a:ext cx="8520600" cy="34164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300" dirty="0">
                <a:solidFill>
                  <a:srgbClr val="111111"/>
                </a:solidFill>
              </a:rPr>
              <a:t>Mainland buyers affected limited supply in HK housing market:</a:t>
            </a:r>
          </a:p>
          <a:p>
            <a:pPr lvl="0" rtl="0">
              <a:lnSpc>
                <a:spcPct val="100000"/>
              </a:lnSpc>
              <a:spcBef>
                <a:spcPts val="0"/>
              </a:spcBef>
              <a:spcAft>
                <a:spcPts val="0"/>
              </a:spcAft>
              <a:buNone/>
            </a:pPr>
            <a:r>
              <a:rPr lang="en" sz="1300" dirty="0" smtClean="0">
                <a:solidFill>
                  <a:srgbClr val="111111"/>
                </a:solidFill>
              </a:rPr>
              <a:t>Home </a:t>
            </a:r>
            <a:r>
              <a:rPr lang="en" sz="1300" dirty="0">
                <a:solidFill>
                  <a:srgbClr val="111111"/>
                </a:solidFill>
              </a:rPr>
              <a:t>prices in Hong Kong have surged more than 90% since early 2009 on a shortage of new supply</a:t>
            </a:r>
          </a:p>
          <a:p>
            <a:pPr lvl="0" rtl="0">
              <a:lnSpc>
                <a:spcPct val="100000"/>
              </a:lnSpc>
              <a:spcBef>
                <a:spcPts val="0"/>
              </a:spcBef>
              <a:spcAft>
                <a:spcPts val="0"/>
              </a:spcAft>
              <a:buNone/>
            </a:pPr>
            <a:r>
              <a:rPr lang="en" sz="1300" dirty="0">
                <a:solidFill>
                  <a:srgbClr val="111111"/>
                </a:solidFill>
              </a:rPr>
              <a:t>					</a:t>
            </a:r>
          </a:p>
          <a:p>
            <a:pPr marL="457200" lvl="0" indent="-311150" rtl="0">
              <a:lnSpc>
                <a:spcPct val="100000"/>
              </a:lnSpc>
              <a:spcBef>
                <a:spcPts val="0"/>
              </a:spcBef>
              <a:spcAft>
                <a:spcPts val="0"/>
              </a:spcAft>
              <a:buClr>
                <a:srgbClr val="111111"/>
              </a:buClr>
              <a:buSzPct val="100000"/>
              <a:buChar char="★"/>
            </a:pPr>
            <a:r>
              <a:rPr lang="en" sz="1300" dirty="0">
                <a:solidFill>
                  <a:srgbClr val="111111"/>
                </a:solidFill>
              </a:rPr>
              <a:t>The Chinese government implemented a stimulus package amounting to CNY4 trillion (USD585 billion) in November 2008, reviving the </a:t>
            </a:r>
            <a:r>
              <a:rPr lang="en" sz="1300" dirty="0">
                <a:solidFill>
                  <a:srgbClr val="111111"/>
                </a:solidFill>
                <a:hlinkClick r:id="rId3"/>
              </a:rPr>
              <a:t>Chinese housing market</a:t>
            </a:r>
            <a:r>
              <a:rPr lang="en" sz="1300" dirty="0">
                <a:solidFill>
                  <a:srgbClr val="111111"/>
                </a:solidFill>
              </a:rPr>
              <a:t>, and prompting a surge of mainland buying in Hong Kong. </a:t>
            </a:r>
          </a:p>
          <a:p>
            <a:pPr lvl="0" rtl="0">
              <a:lnSpc>
                <a:spcPct val="100000"/>
              </a:lnSpc>
              <a:spcBef>
                <a:spcPts val="0"/>
              </a:spcBef>
              <a:spcAft>
                <a:spcPts val="0"/>
              </a:spcAft>
              <a:buNone/>
            </a:pPr>
            <a:endParaRPr sz="1400" dirty="0">
              <a:solidFill>
                <a:schemeClr val="dk1"/>
              </a:solidFill>
              <a:highlight>
                <a:srgbClr val="FFFFFF"/>
              </a:highlight>
              <a:latin typeface="Times New Roman"/>
              <a:ea typeface="Times New Roman"/>
              <a:cs typeface="Times New Roman"/>
              <a:sym typeface="Times New Roman"/>
            </a:endParaRPr>
          </a:p>
          <a:p>
            <a:pPr marL="457200" lvl="0" indent="-311150">
              <a:spcBef>
                <a:spcPts val="0"/>
              </a:spcBef>
              <a:buClr>
                <a:srgbClr val="111111"/>
              </a:buClr>
              <a:buSzPct val="100000"/>
              <a:buChar char="★"/>
            </a:pPr>
            <a:r>
              <a:rPr lang="en" sz="1300" dirty="0">
                <a:solidFill>
                  <a:srgbClr val="111111"/>
                </a:solidFill>
              </a:rPr>
              <a:t>In 2016, Hong Kong raised stamp duties                                                                                                                             on property transactions for the first time in                                                                                                              three years, the latest effort to check an                                                                                                                       overheated property market buoyed by                                                                                          capital inflows from China.</a:t>
            </a:r>
          </a:p>
        </p:txBody>
      </p:sp>
      <p:pic>
        <p:nvPicPr>
          <p:cNvPr id="454" name="Shape 454"/>
          <p:cNvPicPr preferRelativeResize="0"/>
          <p:nvPr/>
        </p:nvPicPr>
        <p:blipFill>
          <a:blip r:embed="rId4">
            <a:alphaModFix/>
          </a:blip>
          <a:stretch>
            <a:fillRect/>
          </a:stretch>
        </p:blipFill>
        <p:spPr>
          <a:xfrm>
            <a:off x="4224499" y="2326299"/>
            <a:ext cx="4607800" cy="2590700"/>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Shape 459"/>
          <p:cNvSpPr txBox="1">
            <a:spLocks noGrp="1"/>
          </p:cNvSpPr>
          <p:nvPr>
            <p:ph type="title"/>
          </p:nvPr>
        </p:nvSpPr>
        <p:spPr>
          <a:xfrm>
            <a:off x="311700" y="195775"/>
            <a:ext cx="8520600" cy="572700"/>
          </a:xfrm>
          <a:prstGeom prst="rect">
            <a:avLst/>
          </a:prstGeom>
        </p:spPr>
        <p:txBody>
          <a:bodyPr lIns="91425" tIns="91425" rIns="91425" bIns="91425" anchor="t" anchorCtr="0">
            <a:noAutofit/>
          </a:bodyPr>
          <a:lstStyle/>
          <a:p>
            <a:pPr lvl="0">
              <a:spcBef>
                <a:spcPts val="0"/>
              </a:spcBef>
              <a:buNone/>
            </a:pPr>
            <a:r>
              <a:rPr lang="en" sz="2400"/>
              <a:t>Why Hong Kong’s Land Prices are hard to Predict?</a:t>
            </a:r>
          </a:p>
        </p:txBody>
      </p:sp>
      <p:sp>
        <p:nvSpPr>
          <p:cNvPr id="460" name="Shape 460"/>
          <p:cNvSpPr txBox="1">
            <a:spLocks noGrp="1"/>
          </p:cNvSpPr>
          <p:nvPr>
            <p:ph type="body" idx="1"/>
          </p:nvPr>
        </p:nvSpPr>
        <p:spPr>
          <a:xfrm>
            <a:off x="311700" y="1231125"/>
            <a:ext cx="8520600" cy="3534900"/>
          </a:xfrm>
          <a:prstGeom prst="rect">
            <a:avLst/>
          </a:prstGeom>
        </p:spPr>
        <p:txBody>
          <a:bodyPr lIns="91425" tIns="91425" rIns="91425" bIns="91425" anchor="t" anchorCtr="0">
            <a:noAutofit/>
          </a:bodyPr>
          <a:lstStyle/>
          <a:p>
            <a:pPr marL="889000" lvl="0" indent="-342900" rtl="0">
              <a:spcBef>
                <a:spcPts val="800"/>
              </a:spcBef>
              <a:spcAft>
                <a:spcPts val="0"/>
              </a:spcAft>
              <a:buClr>
                <a:schemeClr val="dk1"/>
              </a:buClr>
              <a:buSzPct val="100000"/>
              <a:buFont typeface="Arial" panose="020B0604020202020204" pitchFamily="34" charset="0"/>
              <a:buChar char="•"/>
            </a:pPr>
            <a:r>
              <a:rPr lang="en" dirty="0">
                <a:solidFill>
                  <a:schemeClr val="dk1"/>
                </a:solidFill>
                <a:latin typeface="Georgia"/>
                <a:ea typeface="Georgia"/>
                <a:cs typeface="Georgia"/>
                <a:sym typeface="Georgia"/>
              </a:rPr>
              <a:t>Hong Kong’s house prices are among the most volatile in the world.</a:t>
            </a:r>
          </a:p>
          <a:p>
            <a:pPr marL="889000" lvl="0" indent="-342900" rtl="0">
              <a:spcBef>
                <a:spcPts val="800"/>
              </a:spcBef>
              <a:spcAft>
                <a:spcPts val="0"/>
              </a:spcAft>
              <a:buClr>
                <a:schemeClr val="dk1"/>
              </a:buClr>
              <a:buSzPct val="100000"/>
              <a:buFont typeface="Arial" panose="020B0604020202020204" pitchFamily="34" charset="0"/>
              <a:buChar char="•"/>
            </a:pPr>
            <a:r>
              <a:rPr lang="en" dirty="0">
                <a:solidFill>
                  <a:schemeClr val="dk1"/>
                </a:solidFill>
                <a:latin typeface="Georgia"/>
                <a:ea typeface="Georgia"/>
                <a:cs typeface="Georgia"/>
                <a:sym typeface="Georgia"/>
              </a:rPr>
              <a:t>With a land area of 1,104 sq. km., land supply in Hong Kong is extremely limited and can be released by the government at will.</a:t>
            </a:r>
          </a:p>
          <a:p>
            <a:pPr marL="889000" lvl="0" indent="-342900" rtl="0">
              <a:spcBef>
                <a:spcPts val="800"/>
              </a:spcBef>
              <a:spcAft>
                <a:spcPts val="0"/>
              </a:spcAft>
              <a:buClr>
                <a:schemeClr val="dk1"/>
              </a:buClr>
              <a:buSzPct val="100000"/>
              <a:buFont typeface="Arial" panose="020B0604020202020204" pitchFamily="34" charset="0"/>
              <a:buChar char="•"/>
            </a:pPr>
            <a:r>
              <a:rPr lang="en" dirty="0">
                <a:solidFill>
                  <a:schemeClr val="dk1"/>
                </a:solidFill>
                <a:latin typeface="Georgia"/>
                <a:ea typeface="Georgia"/>
                <a:cs typeface="Georgia"/>
                <a:sym typeface="Georgia"/>
              </a:rPr>
              <a:t>The market is dominated by few major real estate developers.</a:t>
            </a:r>
          </a:p>
          <a:p>
            <a:pPr marL="889000" lvl="0" indent="-342900" rtl="0">
              <a:spcBef>
                <a:spcPts val="800"/>
              </a:spcBef>
              <a:spcAft>
                <a:spcPts val="0"/>
              </a:spcAft>
              <a:buClr>
                <a:schemeClr val="dk1"/>
              </a:buClr>
              <a:buSzPct val="100000"/>
              <a:buFont typeface="Arial" panose="020B0604020202020204" pitchFamily="34" charset="0"/>
              <a:buChar char="•"/>
            </a:pPr>
            <a:r>
              <a:rPr lang="en" dirty="0">
                <a:solidFill>
                  <a:schemeClr val="dk1"/>
                </a:solidFill>
                <a:latin typeface="Georgia"/>
                <a:ea typeface="Georgia"/>
                <a:cs typeface="Georgia"/>
                <a:sym typeface="Georgia"/>
              </a:rPr>
              <a:t>The public housing sector is one of the biggest in the world.</a:t>
            </a:r>
          </a:p>
          <a:p>
            <a:pPr lvl="0">
              <a:spcBef>
                <a:spcPts val="0"/>
              </a:spcBef>
              <a:buNone/>
            </a:pPr>
            <a:endParaRPr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Shape 465"/>
          <p:cNvSpPr txBox="1">
            <a:spLocks noGrp="1"/>
          </p:cNvSpPr>
          <p:nvPr>
            <p:ph type="title"/>
          </p:nvPr>
        </p:nvSpPr>
        <p:spPr>
          <a:xfrm>
            <a:off x="311700" y="163275"/>
            <a:ext cx="8520600" cy="854400"/>
          </a:xfrm>
          <a:prstGeom prst="rect">
            <a:avLst/>
          </a:prstGeom>
        </p:spPr>
        <p:txBody>
          <a:bodyPr lIns="91425" tIns="91425" rIns="91425" bIns="91425" anchor="t" anchorCtr="0">
            <a:noAutofit/>
          </a:bodyPr>
          <a:lstStyle/>
          <a:p>
            <a:pPr lvl="0" rtl="0">
              <a:spcBef>
                <a:spcPts val="0"/>
              </a:spcBef>
              <a:buNone/>
            </a:pPr>
            <a:r>
              <a:rPr lang="en"/>
              <a:t>Hong Kong Billionaires Ranking           </a:t>
            </a:r>
            <a:r>
              <a:rPr lang="en" sz="1800"/>
              <a:t>2017 Ranking</a:t>
            </a:r>
          </a:p>
        </p:txBody>
      </p:sp>
      <p:sp>
        <p:nvSpPr>
          <p:cNvPr id="466" name="Shape 466"/>
          <p:cNvSpPr txBox="1">
            <a:spLocks noGrp="1"/>
          </p:cNvSpPr>
          <p:nvPr>
            <p:ph type="body" idx="1"/>
          </p:nvPr>
        </p:nvSpPr>
        <p:spPr>
          <a:xfrm>
            <a:off x="311700" y="898075"/>
            <a:ext cx="8520600" cy="3670800"/>
          </a:xfrm>
          <a:prstGeom prst="rect">
            <a:avLst/>
          </a:prstGeom>
        </p:spPr>
        <p:txBody>
          <a:bodyPr lIns="91425" tIns="91425" rIns="91425" bIns="91425" anchor="t" anchorCtr="0">
            <a:noAutofit/>
          </a:bodyPr>
          <a:lstStyle/>
          <a:p>
            <a:pPr lvl="0">
              <a:spcBef>
                <a:spcPts val="0"/>
              </a:spcBef>
              <a:buNone/>
            </a:pPr>
            <a:endParaRPr/>
          </a:p>
        </p:txBody>
      </p:sp>
      <p:pic>
        <p:nvPicPr>
          <p:cNvPr id="467" name="Shape 467"/>
          <p:cNvPicPr preferRelativeResize="0"/>
          <p:nvPr/>
        </p:nvPicPr>
        <p:blipFill>
          <a:blip r:embed="rId3">
            <a:alphaModFix/>
          </a:blip>
          <a:stretch>
            <a:fillRect/>
          </a:stretch>
        </p:blipFill>
        <p:spPr>
          <a:xfrm>
            <a:off x="311700" y="730600"/>
            <a:ext cx="8342449" cy="4179624"/>
          </a:xfrm>
          <a:prstGeom prst="rect">
            <a:avLst/>
          </a:prstGeom>
          <a:noFill/>
          <a:ln>
            <a:noFill/>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ctrTitle"/>
          </p:nvPr>
        </p:nvSpPr>
        <p:spPr>
          <a:xfrm>
            <a:off x="1143000" y="841772"/>
            <a:ext cx="6858000" cy="1790700"/>
          </a:xfrm>
          <a:prstGeom prst="rect">
            <a:avLst/>
          </a:prstGeom>
          <a:noFill/>
          <a:ln>
            <a:noFill/>
          </a:ln>
        </p:spPr>
        <p:txBody>
          <a:bodyPr lIns="68575" tIns="34275" rIns="68575" bIns="34275" anchor="b" anchorCtr="0">
            <a:noAutofit/>
          </a:bodyPr>
          <a:lstStyle/>
          <a:p>
            <a:pPr marL="0" marR="0" lvl="0" indent="0" algn="ctr" rtl="0">
              <a:lnSpc>
                <a:spcPct val="90000"/>
              </a:lnSpc>
              <a:spcBef>
                <a:spcPts val="0"/>
              </a:spcBef>
              <a:buClr>
                <a:schemeClr val="dk1"/>
              </a:buClr>
              <a:buSzPct val="25000"/>
              <a:buFont typeface="Calibri"/>
              <a:buNone/>
            </a:pPr>
            <a:endParaRPr sz="4500" b="0" i="0" u="none" strike="noStrike" cap="none">
              <a:solidFill>
                <a:schemeClr val="dk1"/>
              </a:solidFill>
              <a:latin typeface="Calibri"/>
              <a:ea typeface="Calibri"/>
              <a:cs typeface="Calibri"/>
              <a:sym typeface="Calibri"/>
            </a:endParaRPr>
          </a:p>
        </p:txBody>
      </p:sp>
      <p:sp>
        <p:nvSpPr>
          <p:cNvPr id="473" name="Shape 473"/>
          <p:cNvSpPr txBox="1">
            <a:spLocks noGrp="1"/>
          </p:cNvSpPr>
          <p:nvPr>
            <p:ph type="subTitle" idx="1"/>
          </p:nvPr>
        </p:nvSpPr>
        <p:spPr>
          <a:xfrm>
            <a:off x="1143000" y="2701528"/>
            <a:ext cx="6858000" cy="1241700"/>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dk1"/>
              </a:buClr>
              <a:buSzPct val="25000"/>
              <a:buFont typeface="Arial"/>
              <a:buNone/>
            </a:pPr>
            <a:endParaRPr sz="1800" b="0" i="0" u="none" strike="noStrike" cap="none">
              <a:solidFill>
                <a:schemeClr val="dk1"/>
              </a:solidFill>
              <a:latin typeface="Calibri"/>
              <a:ea typeface="Calibri"/>
              <a:cs typeface="Calibri"/>
              <a:sym typeface="Calibri"/>
            </a:endParaRPr>
          </a:p>
        </p:txBody>
      </p:sp>
      <p:pic>
        <p:nvPicPr>
          <p:cNvPr id="474" name="Shape 474" descr="C:\Users\SUNNY\Desktop\Presentation\Sun Hung Kai.jpg"/>
          <p:cNvPicPr preferRelativeResize="0"/>
          <p:nvPr/>
        </p:nvPicPr>
        <p:blipFill rotWithShape="1">
          <a:blip r:embed="rId3">
            <a:alphaModFix/>
          </a:blip>
          <a:srcRect/>
          <a:stretch/>
        </p:blipFill>
        <p:spPr>
          <a:xfrm>
            <a:off x="2400300" y="1143000"/>
            <a:ext cx="4343400" cy="2721900"/>
          </a:xfrm>
          <a:prstGeom prst="rect">
            <a:avLst/>
          </a:prstGeom>
          <a:noFill/>
          <a:ln>
            <a:noFill/>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Shape 479"/>
          <p:cNvSpPr txBox="1">
            <a:spLocks noGrp="1"/>
          </p:cNvSpPr>
          <p:nvPr>
            <p:ph type="ctrTitle"/>
          </p:nvPr>
        </p:nvSpPr>
        <p:spPr>
          <a:xfrm>
            <a:off x="1143000" y="841772"/>
            <a:ext cx="6858000" cy="1790700"/>
          </a:xfrm>
          <a:prstGeom prst="rect">
            <a:avLst/>
          </a:prstGeom>
        </p:spPr>
        <p:txBody>
          <a:bodyPr lIns="68575" tIns="68575" rIns="68575" bIns="68575" anchor="b" anchorCtr="0">
            <a:noAutofit/>
          </a:bodyPr>
          <a:lstStyle/>
          <a:p>
            <a:pPr lvl="0">
              <a:spcBef>
                <a:spcPts val="0"/>
              </a:spcBef>
              <a:buNone/>
            </a:pPr>
            <a:endParaRPr/>
          </a:p>
        </p:txBody>
      </p:sp>
      <p:sp>
        <p:nvSpPr>
          <p:cNvPr id="480" name="Shape 480"/>
          <p:cNvSpPr txBox="1">
            <a:spLocks noGrp="1"/>
          </p:cNvSpPr>
          <p:nvPr>
            <p:ph type="subTitle" idx="1"/>
          </p:nvPr>
        </p:nvSpPr>
        <p:spPr>
          <a:xfrm>
            <a:off x="1143000" y="2701528"/>
            <a:ext cx="6858000" cy="1241700"/>
          </a:xfrm>
          <a:prstGeom prst="rect">
            <a:avLst/>
          </a:prstGeom>
        </p:spPr>
        <p:txBody>
          <a:bodyPr lIns="68575" tIns="68575" rIns="68575" bIns="68575" anchor="t" anchorCtr="0">
            <a:noAutofit/>
          </a:bodyPr>
          <a:lstStyle/>
          <a:p>
            <a:pPr lvl="0">
              <a:spcBef>
                <a:spcPts val="0"/>
              </a:spcBef>
              <a:buNone/>
            </a:pPr>
            <a:endParaRPr/>
          </a:p>
        </p:txBody>
      </p:sp>
      <p:pic>
        <p:nvPicPr>
          <p:cNvPr id="481" name="Shape 481"/>
          <p:cNvPicPr preferRelativeResize="0"/>
          <p:nvPr/>
        </p:nvPicPr>
        <p:blipFill>
          <a:blip r:embed="rId3">
            <a:alphaModFix/>
          </a:blip>
          <a:stretch>
            <a:fillRect/>
          </a:stretch>
        </p:blipFill>
        <p:spPr>
          <a:xfrm>
            <a:off x="1017607" y="0"/>
            <a:ext cx="6983384" cy="5143499"/>
          </a:xfrm>
          <a:prstGeom prst="rect">
            <a:avLst/>
          </a:prstGeom>
          <a:noFill/>
          <a:ln>
            <a:noFill/>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ctrTitle"/>
          </p:nvPr>
        </p:nvSpPr>
        <p:spPr>
          <a:xfrm>
            <a:off x="1143000" y="841772"/>
            <a:ext cx="6858000" cy="1790700"/>
          </a:xfrm>
          <a:prstGeom prst="rect">
            <a:avLst/>
          </a:prstGeom>
          <a:noFill/>
          <a:ln>
            <a:noFill/>
          </a:ln>
        </p:spPr>
        <p:txBody>
          <a:bodyPr lIns="68575" tIns="34275" rIns="68575" bIns="34275" anchor="b" anchorCtr="0">
            <a:noAutofit/>
          </a:bodyPr>
          <a:lstStyle/>
          <a:p>
            <a:pPr marL="0" marR="0" lvl="0" indent="0" algn="ctr" rtl="0">
              <a:lnSpc>
                <a:spcPct val="90000"/>
              </a:lnSpc>
              <a:spcBef>
                <a:spcPts val="0"/>
              </a:spcBef>
              <a:buClr>
                <a:schemeClr val="dk1"/>
              </a:buClr>
              <a:buSzPct val="25000"/>
              <a:buFont typeface="Calibri"/>
              <a:buNone/>
            </a:pPr>
            <a:endParaRPr sz="4500" b="0" i="0" u="none" strike="noStrike" cap="none">
              <a:solidFill>
                <a:schemeClr val="dk1"/>
              </a:solidFill>
              <a:latin typeface="Calibri"/>
              <a:ea typeface="Calibri"/>
              <a:cs typeface="Calibri"/>
              <a:sym typeface="Calibri"/>
            </a:endParaRPr>
          </a:p>
        </p:txBody>
      </p:sp>
      <p:sp>
        <p:nvSpPr>
          <p:cNvPr id="487" name="Shape 487"/>
          <p:cNvSpPr txBox="1">
            <a:spLocks noGrp="1"/>
          </p:cNvSpPr>
          <p:nvPr>
            <p:ph type="subTitle" idx="1"/>
          </p:nvPr>
        </p:nvSpPr>
        <p:spPr>
          <a:xfrm>
            <a:off x="1143000" y="2701528"/>
            <a:ext cx="6858000" cy="1241700"/>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dk1"/>
              </a:buClr>
              <a:buSzPct val="25000"/>
              <a:buFont typeface="Arial"/>
              <a:buNone/>
            </a:pPr>
            <a:endParaRPr sz="1800" b="0" i="0" u="none" strike="noStrike" cap="none">
              <a:solidFill>
                <a:schemeClr val="dk1"/>
              </a:solidFill>
              <a:latin typeface="Calibri"/>
              <a:ea typeface="Calibri"/>
              <a:cs typeface="Calibri"/>
              <a:sym typeface="Calibri"/>
            </a:endParaRPr>
          </a:p>
        </p:txBody>
      </p:sp>
      <p:pic>
        <p:nvPicPr>
          <p:cNvPr id="488" name="Shape 488"/>
          <p:cNvPicPr preferRelativeResize="0"/>
          <p:nvPr/>
        </p:nvPicPr>
        <p:blipFill rotWithShape="1">
          <a:blip r:embed="rId3">
            <a:alphaModFix/>
          </a:blip>
          <a:srcRect/>
          <a:stretch/>
        </p:blipFill>
        <p:spPr>
          <a:xfrm>
            <a:off x="180174" y="112150"/>
            <a:ext cx="8873700" cy="4969500"/>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ctrTitle"/>
          </p:nvPr>
        </p:nvSpPr>
        <p:spPr>
          <a:xfrm>
            <a:off x="1143000" y="841772"/>
            <a:ext cx="6858000" cy="1790700"/>
          </a:xfrm>
          <a:prstGeom prst="rect">
            <a:avLst/>
          </a:prstGeom>
          <a:noFill/>
          <a:ln>
            <a:noFill/>
          </a:ln>
        </p:spPr>
        <p:txBody>
          <a:bodyPr lIns="68575" tIns="34275" rIns="68575" bIns="34275" anchor="b" anchorCtr="0">
            <a:noAutofit/>
          </a:bodyPr>
          <a:lstStyle/>
          <a:p>
            <a:pPr marL="0" marR="0" lvl="0" indent="0" algn="ctr" rtl="0">
              <a:lnSpc>
                <a:spcPct val="90000"/>
              </a:lnSpc>
              <a:spcBef>
                <a:spcPts val="0"/>
              </a:spcBef>
              <a:buClr>
                <a:schemeClr val="dk1"/>
              </a:buClr>
              <a:buSzPct val="25000"/>
              <a:buFont typeface="Calibri"/>
              <a:buNone/>
            </a:pPr>
            <a:endParaRPr sz="4500" b="0" i="0" u="none" strike="noStrike" cap="none">
              <a:solidFill>
                <a:schemeClr val="dk1"/>
              </a:solidFill>
              <a:latin typeface="Calibri"/>
              <a:ea typeface="Calibri"/>
              <a:cs typeface="Calibri"/>
              <a:sym typeface="Calibri"/>
            </a:endParaRPr>
          </a:p>
        </p:txBody>
      </p:sp>
      <p:sp>
        <p:nvSpPr>
          <p:cNvPr id="494" name="Shape 494"/>
          <p:cNvSpPr txBox="1">
            <a:spLocks noGrp="1"/>
          </p:cNvSpPr>
          <p:nvPr>
            <p:ph type="subTitle" idx="1"/>
          </p:nvPr>
        </p:nvSpPr>
        <p:spPr>
          <a:xfrm>
            <a:off x="1143000" y="2701528"/>
            <a:ext cx="6858000" cy="1241700"/>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dk1"/>
              </a:buClr>
              <a:buSzPct val="25000"/>
              <a:buFont typeface="Arial"/>
              <a:buNone/>
            </a:pPr>
            <a:endParaRPr sz="1800" b="0" i="0" u="none" strike="noStrike" cap="none">
              <a:solidFill>
                <a:schemeClr val="dk1"/>
              </a:solidFill>
              <a:latin typeface="Calibri"/>
              <a:ea typeface="Calibri"/>
              <a:cs typeface="Calibri"/>
              <a:sym typeface="Calibri"/>
            </a:endParaRPr>
          </a:p>
        </p:txBody>
      </p:sp>
      <p:pic>
        <p:nvPicPr>
          <p:cNvPr id="495" name="Shape 495"/>
          <p:cNvPicPr preferRelativeResize="0"/>
          <p:nvPr/>
        </p:nvPicPr>
        <p:blipFill rotWithShape="1">
          <a:blip r:embed="rId3">
            <a:alphaModFix/>
          </a:blip>
          <a:srcRect/>
          <a:stretch/>
        </p:blipFill>
        <p:spPr>
          <a:xfrm>
            <a:off x="1159023" y="0"/>
            <a:ext cx="6825900" cy="5143500"/>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ctrTitle"/>
          </p:nvPr>
        </p:nvSpPr>
        <p:spPr>
          <a:xfrm>
            <a:off x="1143000" y="841772"/>
            <a:ext cx="6858000" cy="1790700"/>
          </a:xfrm>
          <a:prstGeom prst="rect">
            <a:avLst/>
          </a:prstGeom>
          <a:noFill/>
          <a:ln>
            <a:noFill/>
          </a:ln>
        </p:spPr>
        <p:txBody>
          <a:bodyPr lIns="68575" tIns="34275" rIns="68575" bIns="34275" anchor="b" anchorCtr="0">
            <a:noAutofit/>
          </a:bodyPr>
          <a:lstStyle/>
          <a:p>
            <a:pPr marL="0" marR="0" lvl="0" indent="0" algn="ctr" rtl="0">
              <a:lnSpc>
                <a:spcPct val="90000"/>
              </a:lnSpc>
              <a:spcBef>
                <a:spcPts val="0"/>
              </a:spcBef>
              <a:buClr>
                <a:schemeClr val="dk1"/>
              </a:buClr>
              <a:buSzPct val="25000"/>
              <a:buFont typeface="Calibri"/>
              <a:buNone/>
            </a:pPr>
            <a:endParaRPr sz="4500" b="0" i="0" u="none" strike="noStrike" cap="none">
              <a:solidFill>
                <a:schemeClr val="dk1"/>
              </a:solidFill>
              <a:latin typeface="Calibri"/>
              <a:ea typeface="Calibri"/>
              <a:cs typeface="Calibri"/>
              <a:sym typeface="Calibri"/>
            </a:endParaRPr>
          </a:p>
        </p:txBody>
      </p:sp>
      <p:sp>
        <p:nvSpPr>
          <p:cNvPr id="501" name="Shape 501"/>
          <p:cNvSpPr txBox="1">
            <a:spLocks noGrp="1"/>
          </p:cNvSpPr>
          <p:nvPr>
            <p:ph type="subTitle" idx="1"/>
          </p:nvPr>
        </p:nvSpPr>
        <p:spPr>
          <a:xfrm>
            <a:off x="1143000" y="2701528"/>
            <a:ext cx="6858000" cy="1241700"/>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dk1"/>
              </a:buClr>
              <a:buSzPct val="25000"/>
              <a:buFont typeface="Arial"/>
              <a:buNone/>
            </a:pPr>
            <a:endParaRPr sz="1800" b="0" i="0" u="none" strike="noStrike" cap="none">
              <a:solidFill>
                <a:schemeClr val="dk1"/>
              </a:solidFill>
              <a:latin typeface="Calibri"/>
              <a:ea typeface="Calibri"/>
              <a:cs typeface="Calibri"/>
              <a:sym typeface="Calibri"/>
            </a:endParaRPr>
          </a:p>
        </p:txBody>
      </p:sp>
      <p:pic>
        <p:nvPicPr>
          <p:cNvPr id="502" name="Shape 502"/>
          <p:cNvPicPr preferRelativeResize="0"/>
          <p:nvPr/>
        </p:nvPicPr>
        <p:blipFill rotWithShape="1">
          <a:blip r:embed="rId3">
            <a:alphaModFix/>
          </a:blip>
          <a:srcRect/>
          <a:stretch/>
        </p:blipFill>
        <p:spPr>
          <a:xfrm>
            <a:off x="1226359" y="0"/>
            <a:ext cx="6691200" cy="5143500"/>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ctrTitle"/>
          </p:nvPr>
        </p:nvSpPr>
        <p:spPr>
          <a:xfrm>
            <a:off x="1143000" y="841772"/>
            <a:ext cx="6858000" cy="1790700"/>
          </a:xfrm>
          <a:prstGeom prst="rect">
            <a:avLst/>
          </a:prstGeom>
          <a:noFill/>
          <a:ln>
            <a:noFill/>
          </a:ln>
        </p:spPr>
        <p:txBody>
          <a:bodyPr lIns="68575" tIns="34275" rIns="68575" bIns="34275" anchor="b" anchorCtr="0">
            <a:noAutofit/>
          </a:bodyPr>
          <a:lstStyle/>
          <a:p>
            <a:pPr marL="0" marR="0" lvl="0" indent="0" algn="ctr" rtl="0">
              <a:lnSpc>
                <a:spcPct val="90000"/>
              </a:lnSpc>
              <a:spcBef>
                <a:spcPts val="0"/>
              </a:spcBef>
              <a:buClr>
                <a:schemeClr val="dk1"/>
              </a:buClr>
              <a:buSzPct val="25000"/>
              <a:buFont typeface="Calibri"/>
              <a:buNone/>
            </a:pPr>
            <a:endParaRPr sz="4500" b="0" i="0" u="none" strike="noStrike" cap="none">
              <a:solidFill>
                <a:schemeClr val="dk1"/>
              </a:solidFill>
              <a:latin typeface="Calibri"/>
              <a:ea typeface="Calibri"/>
              <a:cs typeface="Calibri"/>
              <a:sym typeface="Calibri"/>
            </a:endParaRPr>
          </a:p>
        </p:txBody>
      </p:sp>
      <p:sp>
        <p:nvSpPr>
          <p:cNvPr id="508" name="Shape 508"/>
          <p:cNvSpPr txBox="1">
            <a:spLocks noGrp="1"/>
          </p:cNvSpPr>
          <p:nvPr>
            <p:ph type="subTitle" idx="1"/>
          </p:nvPr>
        </p:nvSpPr>
        <p:spPr>
          <a:xfrm>
            <a:off x="1143000" y="2701528"/>
            <a:ext cx="6858000" cy="1241700"/>
          </a:xfrm>
          <a:prstGeom prst="rect">
            <a:avLst/>
          </a:prstGeom>
          <a:noFill/>
          <a:ln>
            <a:noFill/>
          </a:ln>
        </p:spPr>
        <p:txBody>
          <a:bodyPr lIns="68575" tIns="34275" rIns="68575" bIns="34275" anchor="t" anchorCtr="0">
            <a:noAutofit/>
          </a:bodyPr>
          <a:lstStyle/>
          <a:p>
            <a:pPr marL="0" marR="0" lvl="0" indent="0" algn="ctr" rtl="0">
              <a:lnSpc>
                <a:spcPct val="90000"/>
              </a:lnSpc>
              <a:spcBef>
                <a:spcPts val="0"/>
              </a:spcBef>
              <a:buClr>
                <a:schemeClr val="dk1"/>
              </a:buClr>
              <a:buSzPct val="25000"/>
              <a:buFont typeface="Arial"/>
              <a:buNone/>
            </a:pPr>
            <a:endParaRPr sz="1800" b="0" i="0" u="none" strike="noStrike" cap="none">
              <a:solidFill>
                <a:schemeClr val="dk1"/>
              </a:solidFill>
              <a:latin typeface="Calibri"/>
              <a:ea typeface="Calibri"/>
              <a:cs typeface="Calibri"/>
              <a:sym typeface="Calibri"/>
            </a:endParaRPr>
          </a:p>
        </p:txBody>
      </p:sp>
      <p:pic>
        <p:nvPicPr>
          <p:cNvPr id="509" name="Shape 509"/>
          <p:cNvPicPr preferRelativeResize="0"/>
          <p:nvPr/>
        </p:nvPicPr>
        <p:blipFill rotWithShape="1">
          <a:blip r:embed="rId3">
            <a:alphaModFix/>
          </a:blip>
          <a:srcRect/>
          <a:stretch/>
        </p:blipFill>
        <p:spPr>
          <a:xfrm>
            <a:off x="1172404" y="0"/>
            <a:ext cx="6799200" cy="5143500"/>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pic>
        <p:nvPicPr>
          <p:cNvPr id="515" name="Shape 515" descr="C:\Users\SUNNY\Desktop\Presentation\Founders.jpg"/>
          <p:cNvPicPr preferRelativeResize="0"/>
          <p:nvPr/>
        </p:nvPicPr>
        <p:blipFill rotWithShape="1">
          <a:blip r:embed="rId3">
            <a:alphaModFix/>
          </a:blip>
          <a:srcRect l="2987"/>
          <a:stretch/>
        </p:blipFill>
        <p:spPr>
          <a:xfrm>
            <a:off x="3840479" y="1045662"/>
            <a:ext cx="4674900" cy="3204300"/>
          </a:xfrm>
          <a:prstGeom prst="rect">
            <a:avLst/>
          </a:prstGeom>
          <a:noFill/>
          <a:ln>
            <a:noFill/>
          </a:ln>
        </p:spPr>
      </p:pic>
      <p:sp>
        <p:nvSpPr>
          <p:cNvPr id="516" name="Shape 516"/>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Company Overview</a:t>
            </a:r>
          </a:p>
        </p:txBody>
      </p:sp>
      <p:sp>
        <p:nvSpPr>
          <p:cNvPr id="517" name="Shape 517"/>
          <p:cNvSpPr txBox="1">
            <a:spLocks noGrp="1"/>
          </p:cNvSpPr>
          <p:nvPr>
            <p:ph type="body" idx="1"/>
          </p:nvPr>
        </p:nvSpPr>
        <p:spPr>
          <a:xfrm>
            <a:off x="628650" y="1428210"/>
            <a:ext cx="2851800" cy="32043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Founded in 1963 by Kwok Tak Seng, along with Fung King-hei and Lee Shau Kee</a:t>
            </a:r>
          </a:p>
          <a:p>
            <a:pPr marL="177800" marR="0" lvl="0" indent="-171450" algn="l" rtl="0">
              <a:lnSpc>
                <a:spcPct val="90000"/>
              </a:lnSpc>
              <a:spcBef>
                <a:spcPts val="80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Was listed on the Hong Kong Stock Exchange in 1972</a:t>
            </a:r>
          </a:p>
          <a:p>
            <a:pPr marL="177800" marR="0" lvl="0" indent="-171450" algn="l" rtl="0">
              <a:lnSpc>
                <a:spcPct val="90000"/>
              </a:lnSpc>
              <a:spcBef>
                <a:spcPts val="80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The largest property company in Hong Kong (by Market Cap)</a:t>
            </a:r>
          </a:p>
          <a:p>
            <a:pPr marL="177800" marR="0" lvl="0" indent="-171450" algn="l" rtl="0">
              <a:lnSpc>
                <a:spcPct val="90000"/>
              </a:lnSpc>
              <a:spcBef>
                <a:spcPts val="800"/>
              </a:spcBef>
              <a:spcAft>
                <a:spcPts val="0"/>
              </a:spcAft>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Specializes in premium-quality residential and commercial projects for sale and investment in Hong Kong and Mainland China</a:t>
            </a:r>
          </a:p>
          <a:p>
            <a:pPr marL="177800" marR="0" lvl="0" indent="-171450" algn="l" rtl="0">
              <a:lnSpc>
                <a:spcPct val="90000"/>
              </a:lnSpc>
              <a:spcBef>
                <a:spcPts val="800"/>
              </a:spcBef>
              <a:buClr>
                <a:schemeClr val="dk1"/>
              </a:buClr>
              <a:buSzPct val="100000"/>
              <a:buFont typeface="Arial"/>
              <a:buChar char="•"/>
            </a:pPr>
            <a:r>
              <a:rPr lang="en" sz="1500" b="0" i="0" u="none" strike="noStrike" cap="none">
                <a:solidFill>
                  <a:schemeClr val="dk1"/>
                </a:solidFill>
                <a:latin typeface="Calibri"/>
                <a:ea typeface="Calibri"/>
                <a:cs typeface="Calibri"/>
                <a:sym typeface="Calibri"/>
              </a:rPr>
              <a:t>About 37,000 employees</a:t>
            </a:r>
          </a:p>
        </p:txBody>
      </p:sp>
      <p:sp>
        <p:nvSpPr>
          <p:cNvPr id="518" name="Shape 518"/>
          <p:cNvSpPr/>
          <p:nvPr/>
        </p:nvSpPr>
        <p:spPr>
          <a:xfrm>
            <a:off x="3669029" y="4270889"/>
            <a:ext cx="5640900" cy="4845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b="0" i="0" u="none" strike="noStrike" cap="none">
                <a:solidFill>
                  <a:schemeClr val="dk1"/>
                </a:solidFill>
                <a:latin typeface="Helvetica Neue"/>
                <a:ea typeface="Helvetica Neue"/>
                <a:cs typeface="Helvetica Neue"/>
                <a:sym typeface="Helvetica Neue"/>
              </a:rPr>
              <a:t>Fung, King-Hay</a:t>
            </a:r>
          </a:p>
          <a:p>
            <a:pPr marL="0" marR="0" lvl="0" indent="0" algn="l" rtl="0">
              <a:spcBef>
                <a:spcPts val="0"/>
              </a:spcBef>
              <a:buSzPct val="25000"/>
              <a:buNone/>
            </a:pPr>
            <a:r>
              <a:rPr lang="en" sz="1400">
                <a:solidFill>
                  <a:schemeClr val="dk1"/>
                </a:solidFill>
                <a:latin typeface="Helvetica Neue"/>
                <a:ea typeface="Helvetica Neue"/>
                <a:cs typeface="Helvetica Neue"/>
                <a:sym typeface="Helvetica Neue"/>
              </a:rPr>
              <a:t>(1922 –1985)</a:t>
            </a:r>
          </a:p>
        </p:txBody>
      </p:sp>
      <p:sp>
        <p:nvSpPr>
          <p:cNvPr id="519" name="Shape 519"/>
          <p:cNvSpPr/>
          <p:nvPr/>
        </p:nvSpPr>
        <p:spPr>
          <a:xfrm>
            <a:off x="5012054" y="4267318"/>
            <a:ext cx="4572000" cy="4845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Helvetica Neue"/>
                <a:ea typeface="Helvetica Neue"/>
                <a:cs typeface="Helvetica Neue"/>
                <a:sym typeface="Helvetica Neue"/>
              </a:rPr>
              <a:t>Kwok,Tak-Seng</a:t>
            </a:r>
          </a:p>
          <a:p>
            <a:pPr marL="0" marR="0" lvl="0" indent="0" algn="l" rtl="0">
              <a:spcBef>
                <a:spcPts val="0"/>
              </a:spcBef>
              <a:buSzPct val="25000"/>
              <a:buNone/>
            </a:pPr>
            <a:r>
              <a:rPr lang="en" sz="1400">
                <a:solidFill>
                  <a:schemeClr val="dk1"/>
                </a:solidFill>
                <a:latin typeface="Helvetica Neue"/>
                <a:ea typeface="Helvetica Neue"/>
                <a:cs typeface="Helvetica Neue"/>
                <a:sym typeface="Helvetica Neue"/>
              </a:rPr>
              <a:t>(1911 –1990)</a:t>
            </a:r>
          </a:p>
        </p:txBody>
      </p:sp>
      <p:sp>
        <p:nvSpPr>
          <p:cNvPr id="520" name="Shape 520"/>
          <p:cNvSpPr/>
          <p:nvPr/>
        </p:nvSpPr>
        <p:spPr>
          <a:xfrm>
            <a:off x="6372225" y="4250173"/>
            <a:ext cx="4572000" cy="6924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Helvetica Neue"/>
                <a:ea typeface="Helvetica Neue"/>
                <a:cs typeface="Helvetica Neue"/>
                <a:sym typeface="Helvetica Neue"/>
              </a:rPr>
              <a:t>Lee, Shau-Kee (1928 –Present)</a:t>
            </a:r>
          </a:p>
          <a:p>
            <a:pPr marL="0" marR="0" lvl="0" indent="0" algn="l" rtl="0">
              <a:spcBef>
                <a:spcPts val="0"/>
              </a:spcBef>
              <a:buSzPct val="25000"/>
              <a:buNone/>
            </a:pPr>
            <a:r>
              <a:rPr lang="en" sz="1400">
                <a:solidFill>
                  <a:schemeClr val="dk1"/>
                </a:solidFill>
                <a:latin typeface="Helvetica Neue"/>
                <a:ea typeface="Helvetica Neue"/>
                <a:cs typeface="Helvetica Neue"/>
                <a:sym typeface="Helvetica Neue"/>
              </a:rPr>
              <a:t>Founder and Chairman of</a:t>
            </a:r>
          </a:p>
          <a:p>
            <a:pPr marL="0" marR="0" lvl="0" indent="0" algn="l" rtl="0">
              <a:spcBef>
                <a:spcPts val="0"/>
              </a:spcBef>
              <a:buSzPct val="25000"/>
              <a:buNone/>
            </a:pPr>
            <a:r>
              <a:rPr lang="en" sz="1400">
                <a:solidFill>
                  <a:schemeClr val="dk1"/>
                </a:solidFill>
                <a:latin typeface="Helvetica Neue"/>
                <a:ea typeface="Helvetica Neue"/>
                <a:cs typeface="Helvetica Neue"/>
                <a:sym typeface="Helvetica Neue"/>
              </a:rPr>
              <a:t>Henderson</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Land Utilization</a:t>
            </a:r>
          </a:p>
        </p:txBody>
      </p:sp>
      <p:sp>
        <p:nvSpPr>
          <p:cNvPr id="169" name="Shape 169"/>
          <p:cNvSpPr txBox="1">
            <a:spLocks noGrp="1"/>
          </p:cNvSpPr>
          <p:nvPr>
            <p:ph type="body" idx="1"/>
          </p:nvPr>
        </p:nvSpPr>
        <p:spPr>
          <a:xfrm>
            <a:off x="311700" y="1152475"/>
            <a:ext cx="8520600" cy="3416400"/>
          </a:xfrm>
          <a:prstGeom prst="rect">
            <a:avLst/>
          </a:prstGeom>
        </p:spPr>
        <p:txBody>
          <a:bodyPr lIns="91425" tIns="91425" rIns="91425" bIns="91425" anchor="t" anchorCtr="0">
            <a:noAutofit/>
          </a:bodyPr>
          <a:lstStyle/>
          <a:p>
            <a:pPr lvl="0">
              <a:spcBef>
                <a:spcPts val="0"/>
              </a:spcBef>
              <a:buNone/>
            </a:pPr>
            <a:endParaRPr/>
          </a:p>
        </p:txBody>
      </p:sp>
      <p:pic>
        <p:nvPicPr>
          <p:cNvPr id="170" name="Shape 170"/>
          <p:cNvPicPr preferRelativeResize="0"/>
          <p:nvPr/>
        </p:nvPicPr>
        <p:blipFill>
          <a:blip r:embed="rId3">
            <a:alphaModFix/>
          </a:blip>
          <a:stretch>
            <a:fillRect/>
          </a:stretch>
        </p:blipFill>
        <p:spPr>
          <a:xfrm>
            <a:off x="351525" y="1152475"/>
            <a:ext cx="8480775" cy="3557699"/>
          </a:xfrm>
          <a:prstGeom prst="rect">
            <a:avLst/>
          </a:prstGeom>
          <a:noFill/>
          <a:ln>
            <a:noFill/>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Company Overview</a:t>
            </a:r>
          </a:p>
        </p:txBody>
      </p:sp>
      <p:sp>
        <p:nvSpPr>
          <p:cNvPr id="526" name="Shape 526"/>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Core Business</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Hotels</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Property Management </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Construction</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Insurance and mortgage services</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The group also invest in </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Telecommunications </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Information technology</a:t>
            </a:r>
          </a:p>
          <a:p>
            <a:pPr marL="520700" marR="0" lvl="1" indent="-177800" algn="l" rtl="0">
              <a:lnSpc>
                <a:spcPct val="90000"/>
              </a:lnSpc>
              <a:spcBef>
                <a:spcPts val="4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Infrastructure</a:t>
            </a:r>
          </a:p>
          <a:p>
            <a:pPr marL="520700" marR="0" lvl="1" indent="-177800" algn="l" rtl="0">
              <a:lnSpc>
                <a:spcPct val="90000"/>
              </a:lnSpc>
              <a:spcBef>
                <a:spcPts val="400"/>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Other busienss </a:t>
            </a:r>
          </a:p>
        </p:txBody>
      </p:sp>
      <p:sp>
        <p:nvSpPr>
          <p:cNvPr id="2" name="AutoShape 3" descr="https://lh6.googleusercontent.com/mLGfE0tqp72B1zfN3sjtXTO8WJQ5h7MiRlRlmYcSC80Ry5DgZb27B3jzFrvmjfN9H3W9n6zXkuSjCzXzJnMFqK7TjCfTgwe4mzPZdgjQkyqeRJHaEhFj9zwpY-bIno5JdQUIyQfcKeY"/>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2" descr="https://lh3.googleusercontent.com/GGmCruNIYegcZi2BmH9l3eoSSrshSINQZi_9mCBtnWldJbQb_8NLy1xlWy5Dkm-iNWzheh-dkvINex8XGt51VeJ_OZgDkK8CnD3iDF9YI2wu5DulBob7Lc-nqFb0tzSILExN_hAPd6w"/>
          <p:cNvSpPr>
            <a:spLocks noChangeAspect="1" noChangeArrowheads="1"/>
          </p:cNvSpPr>
          <p:nvPr/>
        </p:nvSpPr>
        <p:spPr bwMode="auto">
          <a:xfrm>
            <a:off x="155575" y="84138"/>
            <a:ext cx="304800" cy="304800"/>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2" name="Picture 8" descr="Résultats de recherche d'images pour « infrustruction »"/>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705350" y="1665464"/>
            <a:ext cx="3810000" cy="2540000"/>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pic>
        <p:nvPicPr>
          <p:cNvPr id="532" name="Shape 532"/>
          <p:cNvPicPr preferRelativeResize="0"/>
          <p:nvPr/>
        </p:nvPicPr>
        <p:blipFill rotWithShape="1">
          <a:blip r:embed="rId3">
            <a:alphaModFix/>
          </a:blip>
          <a:srcRect t="10092" b="8646"/>
          <a:stretch/>
        </p:blipFill>
        <p:spPr>
          <a:xfrm>
            <a:off x="3479392" y="6"/>
            <a:ext cx="5664600" cy="5143500"/>
          </a:xfrm>
          <a:prstGeom prst="rect">
            <a:avLst/>
          </a:prstGeom>
          <a:noFill/>
          <a:ln>
            <a:noFill/>
          </a:ln>
        </p:spPr>
      </p:pic>
      <p:sp>
        <p:nvSpPr>
          <p:cNvPr id="533" name="Shape 533"/>
          <p:cNvSpPr txBox="1">
            <a:spLocks noGrp="1"/>
          </p:cNvSpPr>
          <p:nvPr>
            <p:ph type="title"/>
          </p:nvPr>
        </p:nvSpPr>
        <p:spPr>
          <a:xfrm>
            <a:off x="248478" y="-119268"/>
            <a:ext cx="2976600" cy="31458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The Kwok Family</a:t>
            </a:r>
          </a:p>
        </p:txBody>
      </p:sp>
      <p:sp>
        <p:nvSpPr>
          <p:cNvPr id="534" name="Shape 534"/>
          <p:cNvSpPr txBox="1">
            <a:spLocks noGrp="1"/>
          </p:cNvSpPr>
          <p:nvPr>
            <p:ph type="body" idx="1"/>
          </p:nvPr>
        </p:nvSpPr>
        <p:spPr>
          <a:xfrm>
            <a:off x="486698" y="1828800"/>
            <a:ext cx="2738700" cy="2839200"/>
          </a:xfrm>
          <a:prstGeom prst="rect">
            <a:avLst/>
          </a:prstGeom>
          <a:noFill/>
          <a:ln>
            <a:noFill/>
          </a:ln>
        </p:spPr>
        <p:txBody>
          <a:bodyPr lIns="68575" tIns="34275" rIns="68575" bIns="34275" anchor="t" anchorCtr="0">
            <a:noAutofit/>
          </a:bodyPr>
          <a:lstStyle/>
          <a:p>
            <a:pPr marL="177800" marR="0" lvl="0" indent="-177800" algn="l" rtl="0">
              <a:lnSpc>
                <a:spcPct val="90000"/>
              </a:lnSpc>
              <a:spcBef>
                <a:spcPts val="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The 4</a:t>
            </a:r>
            <a:r>
              <a:rPr lang="en" sz="1400" b="0" i="0" u="none" strike="noStrike" cap="none" baseline="30000">
                <a:solidFill>
                  <a:schemeClr val="dk1"/>
                </a:solidFill>
                <a:latin typeface="Calibri"/>
                <a:ea typeface="Calibri"/>
                <a:cs typeface="Calibri"/>
                <a:sym typeface="Calibri"/>
              </a:rPr>
              <a:t>th</a:t>
            </a:r>
            <a:r>
              <a:rPr lang="en" sz="1400" b="0" i="0" u="none" strike="noStrike" cap="none">
                <a:solidFill>
                  <a:schemeClr val="dk1"/>
                </a:solidFill>
                <a:latin typeface="Calibri"/>
                <a:ea typeface="Calibri"/>
                <a:cs typeface="Calibri"/>
                <a:sym typeface="Calibri"/>
              </a:rPr>
              <a:t> richest family in Asia worth $25.2B (Forbes)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Shape 539"/>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540" name="Shape 540"/>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41" name="Shape 541"/>
          <p:cNvPicPr preferRelativeResize="0"/>
          <p:nvPr/>
        </p:nvPicPr>
        <p:blipFill rotWithShape="1">
          <a:blip r:embed="rId3">
            <a:alphaModFix/>
          </a:blip>
          <a:srcRect/>
          <a:stretch/>
        </p:blipFill>
        <p:spPr>
          <a:xfrm>
            <a:off x="958196" y="-827"/>
            <a:ext cx="6877200" cy="5124300"/>
          </a:xfrm>
          <a:prstGeom prst="rect">
            <a:avLst/>
          </a:prstGeom>
          <a:noFill/>
          <a:ln>
            <a:noFill/>
          </a:ln>
        </p:spPr>
      </p:pic>
      <p:sp>
        <p:nvSpPr>
          <p:cNvPr id="542" name="Shape 542"/>
          <p:cNvSpPr/>
          <p:nvPr/>
        </p:nvSpPr>
        <p:spPr>
          <a:xfrm>
            <a:off x="1039316" y="1459214"/>
            <a:ext cx="6714900" cy="149100"/>
          </a:xfrm>
          <a:prstGeom prst="rect">
            <a:avLst/>
          </a:prstGeom>
          <a:noFill/>
          <a:ln w="28575"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dk1"/>
              </a:solidFill>
              <a:latin typeface="Calibri"/>
              <a:ea typeface="Calibri"/>
              <a:cs typeface="Calibri"/>
              <a:sym typeface="Calibri"/>
            </a:endParaRPr>
          </a:p>
        </p:txBody>
      </p:sp>
      <p:sp>
        <p:nvSpPr>
          <p:cNvPr id="543" name="Shape 543"/>
          <p:cNvSpPr/>
          <p:nvPr/>
        </p:nvSpPr>
        <p:spPr>
          <a:xfrm>
            <a:off x="1049255" y="4167627"/>
            <a:ext cx="6714900" cy="149100"/>
          </a:xfrm>
          <a:prstGeom prst="rect">
            <a:avLst/>
          </a:prstGeom>
          <a:noFill/>
          <a:ln w="28575"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dk1"/>
              </a:solidFill>
              <a:latin typeface="Calibri"/>
              <a:ea typeface="Calibri"/>
              <a:cs typeface="Calibri"/>
              <a:sym typeface="Calibri"/>
            </a:endParaRPr>
          </a:p>
        </p:txBody>
      </p:sp>
      <p:sp>
        <p:nvSpPr>
          <p:cNvPr id="544" name="Shape 544"/>
          <p:cNvSpPr/>
          <p:nvPr/>
        </p:nvSpPr>
        <p:spPr>
          <a:xfrm>
            <a:off x="1039316" y="3432131"/>
            <a:ext cx="6714900" cy="149100"/>
          </a:xfrm>
          <a:prstGeom prst="rect">
            <a:avLst/>
          </a:prstGeom>
          <a:noFill/>
          <a:ln w="28575"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dk1"/>
              </a:solidFill>
              <a:latin typeface="Calibri"/>
              <a:ea typeface="Calibri"/>
              <a:cs typeface="Calibri"/>
              <a:sym typeface="Calibri"/>
            </a:endParaRPr>
          </a:p>
        </p:txBody>
      </p:sp>
      <p:sp>
        <p:nvSpPr>
          <p:cNvPr id="545" name="Shape 545"/>
          <p:cNvSpPr/>
          <p:nvPr/>
        </p:nvSpPr>
        <p:spPr>
          <a:xfrm>
            <a:off x="1039316" y="3620975"/>
            <a:ext cx="6714900" cy="149100"/>
          </a:xfrm>
          <a:prstGeom prst="rect">
            <a:avLst/>
          </a:prstGeom>
          <a:noFill/>
          <a:ln w="28575" cap="flat" cmpd="sng">
            <a:solidFill>
              <a:srgbClr val="FF0000"/>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Shape 550"/>
          <p:cNvPicPr preferRelativeResize="0"/>
          <p:nvPr/>
        </p:nvPicPr>
        <p:blipFill rotWithShape="1">
          <a:blip r:embed="rId3">
            <a:alphaModFix/>
          </a:blip>
          <a:srcRect l="14987" r="9700"/>
          <a:stretch/>
        </p:blipFill>
        <p:spPr>
          <a:xfrm>
            <a:off x="15" y="7"/>
            <a:ext cx="3476700" cy="5143500"/>
          </a:xfrm>
          <a:prstGeom prst="rect">
            <a:avLst/>
          </a:prstGeom>
          <a:noFill/>
          <a:ln>
            <a:noFill/>
          </a:ln>
        </p:spPr>
      </p:pic>
      <p:cxnSp>
        <p:nvCxnSpPr>
          <p:cNvPr id="551" name="Shape 551"/>
          <p:cNvCxnSpPr/>
          <p:nvPr/>
        </p:nvCxnSpPr>
        <p:spPr>
          <a:xfrm>
            <a:off x="3810700" y="1586337"/>
            <a:ext cx="4731900" cy="0"/>
          </a:xfrm>
          <a:prstGeom prst="straightConnector1">
            <a:avLst/>
          </a:prstGeom>
          <a:noFill/>
          <a:ln w="9525" cap="flat" cmpd="sng">
            <a:solidFill>
              <a:srgbClr val="59454B"/>
            </a:solidFill>
            <a:prstDash val="solid"/>
            <a:miter/>
            <a:headEnd type="none" w="med" len="med"/>
            <a:tailEnd type="none" w="med" len="med"/>
          </a:ln>
        </p:spPr>
      </p:cxnSp>
      <p:sp>
        <p:nvSpPr>
          <p:cNvPr id="552" name="Shape 552"/>
          <p:cNvSpPr txBox="1">
            <a:spLocks noGrp="1"/>
          </p:cNvSpPr>
          <p:nvPr>
            <p:ph type="title"/>
          </p:nvPr>
        </p:nvSpPr>
        <p:spPr>
          <a:xfrm>
            <a:off x="3724072" y="471951"/>
            <a:ext cx="4939799" cy="9645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Kwong Siu Hing</a:t>
            </a:r>
          </a:p>
        </p:txBody>
      </p:sp>
      <p:sp>
        <p:nvSpPr>
          <p:cNvPr id="553" name="Shape 553"/>
          <p:cNvSpPr txBox="1">
            <a:spLocks noGrp="1"/>
          </p:cNvSpPr>
          <p:nvPr>
            <p:ph type="body" idx="1"/>
          </p:nvPr>
        </p:nvSpPr>
        <p:spPr>
          <a:xfrm>
            <a:off x="3724073" y="1828800"/>
            <a:ext cx="4939799" cy="2839200"/>
          </a:xfrm>
          <a:prstGeom prst="rect">
            <a:avLst/>
          </a:prstGeom>
          <a:noFill/>
          <a:ln>
            <a:noFill/>
          </a:ln>
        </p:spPr>
        <p:txBody>
          <a:bodyPr lIns="68575" tIns="34275" rIns="68575" bIns="34275" anchor="t" anchorCtr="0">
            <a:noAutofit/>
          </a:bodyPr>
          <a:lstStyle/>
          <a:p>
            <a:pPr marL="177800" marR="0" lvl="0" indent="-190500" algn="l" rtl="0">
              <a:lnSpc>
                <a:spcPct val="90000"/>
              </a:lnSpc>
              <a:spcBef>
                <a:spcPts val="0"/>
              </a:spcBef>
              <a:spcAft>
                <a:spcPts val="0"/>
              </a:spcAft>
              <a:buClr>
                <a:schemeClr val="dk1"/>
              </a:buClr>
              <a:buSzPct val="100000"/>
              <a:buFont typeface="Arial"/>
              <a:buChar char="•"/>
            </a:pPr>
            <a:r>
              <a:rPr lang="en" sz="1800"/>
              <a:t>88 years old </a:t>
            </a:r>
          </a:p>
          <a:p>
            <a:pPr marL="0" marR="0" lvl="0" indent="0" algn="l" rtl="0">
              <a:lnSpc>
                <a:spcPct val="90000"/>
              </a:lnSpc>
              <a:spcBef>
                <a:spcPts val="0"/>
              </a:spcBef>
              <a:spcAft>
                <a:spcPts val="0"/>
              </a:spcAft>
              <a:buNone/>
            </a:pPr>
            <a:endParaRPr sz="1800"/>
          </a:p>
          <a:p>
            <a:pPr marL="177800" marR="0" lvl="0" indent="-190500"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Wife of Kwok Tak-Seng </a:t>
            </a:r>
          </a:p>
          <a:p>
            <a:pPr marL="0" marR="0" lvl="0" indent="0" algn="l" rtl="0">
              <a:lnSpc>
                <a:spcPct val="90000"/>
              </a:lnSpc>
              <a:spcBef>
                <a:spcPts val="0"/>
              </a:spcBef>
              <a:spcAft>
                <a:spcPts val="0"/>
              </a:spcAft>
              <a:buNone/>
            </a:pPr>
            <a:endParaRPr sz="1800"/>
          </a:p>
          <a:p>
            <a:pPr marL="177800" marR="0" lvl="0" indent="-1905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Chairman from 2008-2011</a:t>
            </a:r>
          </a:p>
          <a:p>
            <a:pPr marL="177800" marR="0" lvl="0" indent="-171450" algn="l" rtl="0">
              <a:lnSpc>
                <a:spcPct val="90000"/>
              </a:lnSpc>
              <a:spcBef>
                <a:spcPts val="800"/>
              </a:spcBef>
              <a:buClr>
                <a:schemeClr val="dk1"/>
              </a:buClr>
              <a:buSzPct val="100000"/>
              <a:buFont typeface="Arial"/>
              <a:buNone/>
            </a:pPr>
            <a:endParaRPr sz="15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Shape 558"/>
          <p:cNvPicPr preferRelativeResize="0"/>
          <p:nvPr/>
        </p:nvPicPr>
        <p:blipFill rotWithShape="1">
          <a:blip r:embed="rId3">
            <a:alphaModFix/>
          </a:blip>
          <a:srcRect l="9754" r="9"/>
          <a:stretch/>
        </p:blipFill>
        <p:spPr>
          <a:xfrm>
            <a:off x="15" y="7"/>
            <a:ext cx="3476700" cy="5143500"/>
          </a:xfrm>
          <a:prstGeom prst="rect">
            <a:avLst/>
          </a:prstGeom>
          <a:noFill/>
          <a:ln>
            <a:noFill/>
          </a:ln>
        </p:spPr>
      </p:pic>
      <p:cxnSp>
        <p:nvCxnSpPr>
          <p:cNvPr id="559" name="Shape 559"/>
          <p:cNvCxnSpPr/>
          <p:nvPr/>
        </p:nvCxnSpPr>
        <p:spPr>
          <a:xfrm>
            <a:off x="3810700" y="1586337"/>
            <a:ext cx="4731900" cy="0"/>
          </a:xfrm>
          <a:prstGeom prst="straightConnector1">
            <a:avLst/>
          </a:prstGeom>
          <a:noFill/>
          <a:ln w="9525" cap="flat" cmpd="sng">
            <a:solidFill>
              <a:srgbClr val="BB7767"/>
            </a:solidFill>
            <a:prstDash val="solid"/>
            <a:miter/>
            <a:headEnd type="none" w="med" len="med"/>
            <a:tailEnd type="none" w="med" len="med"/>
          </a:ln>
        </p:spPr>
      </p:cxnSp>
      <p:sp>
        <p:nvSpPr>
          <p:cNvPr id="560" name="Shape 560"/>
          <p:cNvSpPr txBox="1">
            <a:spLocks noGrp="1"/>
          </p:cNvSpPr>
          <p:nvPr>
            <p:ph type="title"/>
          </p:nvPr>
        </p:nvSpPr>
        <p:spPr>
          <a:xfrm>
            <a:off x="3724072" y="471951"/>
            <a:ext cx="4939799" cy="964500"/>
          </a:xfrm>
          <a:prstGeom prst="rect">
            <a:avLst/>
          </a:prstGeom>
          <a:noFill/>
          <a:ln>
            <a:noFill/>
          </a:ln>
        </p:spPr>
        <p:txBody>
          <a:bodyPr lIns="68575" tIns="34275" rIns="68575" bIns="34275" anchor="b" anchorCtr="0">
            <a:noAutofit/>
          </a:bodyPr>
          <a:lstStyle/>
          <a:p>
            <a:pPr marL="0" marR="0" lvl="0" indent="0" algn="l" rtl="0">
              <a:lnSpc>
                <a:spcPct val="8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Raymond, Kwok Ping Luen 郭炳聯</a:t>
            </a:r>
          </a:p>
        </p:txBody>
      </p:sp>
      <p:sp>
        <p:nvSpPr>
          <p:cNvPr id="561" name="Shape 561"/>
          <p:cNvSpPr txBox="1">
            <a:spLocks noGrp="1"/>
          </p:cNvSpPr>
          <p:nvPr>
            <p:ph type="body" idx="1"/>
          </p:nvPr>
        </p:nvSpPr>
        <p:spPr>
          <a:xfrm>
            <a:off x="3724073" y="1828800"/>
            <a:ext cx="4939799" cy="2839200"/>
          </a:xfrm>
          <a:prstGeom prst="rect">
            <a:avLst/>
          </a:prstGeom>
          <a:noFill/>
          <a:ln>
            <a:noFill/>
          </a:ln>
        </p:spPr>
        <p:txBody>
          <a:bodyPr lIns="68575" tIns="34275" rIns="68575" bIns="34275" anchor="t" anchorCtr="0">
            <a:noAutofit/>
          </a:bodyPr>
          <a:lstStyle/>
          <a:p>
            <a:pPr marL="177800" marR="0" lvl="0" indent="-190500" algn="l" rtl="0">
              <a:lnSpc>
                <a:spcPct val="150000"/>
              </a:lnSpc>
              <a:spcBef>
                <a:spcPts val="0"/>
              </a:spcBef>
              <a:spcAft>
                <a:spcPts val="0"/>
              </a:spcAft>
              <a:buClr>
                <a:schemeClr val="dk1"/>
              </a:buClr>
              <a:buSzPct val="100000"/>
              <a:buFont typeface="Arial"/>
              <a:buChar char="•"/>
            </a:pPr>
            <a:r>
              <a:rPr lang="en" sz="1800"/>
              <a:t>65 year old, youngest son of Kwok Tak-Seng</a:t>
            </a:r>
          </a:p>
          <a:p>
            <a:pPr marL="177800" marR="0" lvl="0" indent="-190500" algn="l" rtl="0">
              <a:lnSpc>
                <a:spcPct val="150000"/>
              </a:lnSpc>
              <a:spcBef>
                <a:spcPts val="0"/>
              </a:spcBef>
              <a:spcAft>
                <a:spcPts val="0"/>
              </a:spcAft>
              <a:buClr>
                <a:schemeClr val="dk1"/>
              </a:buClr>
              <a:buSzPct val="100000"/>
              <a:buFont typeface="Arial"/>
              <a:buChar char="•"/>
            </a:pPr>
            <a:r>
              <a:rPr lang="en" sz="1800"/>
              <a:t>Co Chairman 2011-2014</a:t>
            </a:r>
          </a:p>
          <a:p>
            <a:pPr marL="177800" marR="0" lvl="0" indent="-190500" algn="l" rtl="0">
              <a:lnSpc>
                <a:spcPct val="15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Chairman since 2014</a:t>
            </a:r>
          </a:p>
          <a:p>
            <a:pPr marL="177800" marR="0" lvl="0" indent="-190500" algn="l" rtl="0">
              <a:lnSpc>
                <a:spcPct val="15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Law degree from Cambridge University, an MBA from Harvard University</a:t>
            </a:r>
          </a:p>
          <a:p>
            <a:pPr marL="177800" marR="0" lvl="0" indent="-171450" algn="l" rtl="0">
              <a:lnSpc>
                <a:spcPct val="90000"/>
              </a:lnSpc>
              <a:spcBef>
                <a:spcPts val="800"/>
              </a:spcBef>
              <a:buClr>
                <a:schemeClr val="dk1"/>
              </a:buClr>
              <a:buSzPct val="100000"/>
              <a:buFont typeface="Arial"/>
              <a:buNone/>
            </a:pPr>
            <a:endParaRPr sz="15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pic>
        <p:nvPicPr>
          <p:cNvPr id="567" name="Shape 567"/>
          <p:cNvPicPr preferRelativeResize="0"/>
          <p:nvPr/>
        </p:nvPicPr>
        <p:blipFill rotWithShape="1">
          <a:blip r:embed="rId3">
            <a:alphaModFix/>
          </a:blip>
          <a:srcRect l="9435" r="441"/>
          <a:stretch/>
        </p:blipFill>
        <p:spPr>
          <a:xfrm>
            <a:off x="15" y="7"/>
            <a:ext cx="3476700" cy="5143500"/>
          </a:xfrm>
          <a:prstGeom prst="rect">
            <a:avLst/>
          </a:prstGeom>
          <a:noFill/>
          <a:ln>
            <a:noFill/>
          </a:ln>
        </p:spPr>
      </p:pic>
      <p:cxnSp>
        <p:nvCxnSpPr>
          <p:cNvPr id="568" name="Shape 568"/>
          <p:cNvCxnSpPr/>
          <p:nvPr/>
        </p:nvCxnSpPr>
        <p:spPr>
          <a:xfrm>
            <a:off x="3810700" y="1586337"/>
            <a:ext cx="4731900" cy="0"/>
          </a:xfrm>
          <a:prstGeom prst="straightConnector1">
            <a:avLst/>
          </a:prstGeom>
          <a:noFill/>
          <a:ln w="9525" cap="flat" cmpd="sng">
            <a:solidFill>
              <a:srgbClr val="574D3F"/>
            </a:solidFill>
            <a:prstDash val="solid"/>
            <a:miter/>
            <a:headEnd type="none" w="med" len="med"/>
            <a:tailEnd type="none" w="med" len="med"/>
          </a:ln>
        </p:spPr>
      </p:cxnSp>
      <p:sp>
        <p:nvSpPr>
          <p:cNvPr id="569" name="Shape 569"/>
          <p:cNvSpPr txBox="1">
            <a:spLocks noGrp="1"/>
          </p:cNvSpPr>
          <p:nvPr>
            <p:ph type="title"/>
          </p:nvPr>
        </p:nvSpPr>
        <p:spPr>
          <a:xfrm>
            <a:off x="3724072" y="471951"/>
            <a:ext cx="4939799" cy="964500"/>
          </a:xfrm>
          <a:prstGeom prst="rect">
            <a:avLst/>
          </a:prstGeom>
          <a:noFill/>
          <a:ln>
            <a:noFill/>
          </a:ln>
        </p:spPr>
        <p:txBody>
          <a:bodyPr lIns="68575" tIns="34275" rIns="68575" bIns="34275" anchor="b" anchorCtr="0">
            <a:noAutofit/>
          </a:bodyPr>
          <a:lstStyle/>
          <a:p>
            <a:pPr marL="0" marR="0" lvl="0" indent="0" algn="l" rtl="0">
              <a:lnSpc>
                <a:spcPct val="8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Thomas, Kwok </a:t>
            </a:r>
            <a:r>
              <a:rPr lang="en" sz="3300" b="1" i="0" u="none" strike="noStrike" cap="none">
                <a:solidFill>
                  <a:schemeClr val="dk1"/>
                </a:solidFill>
                <a:latin typeface="Calibri"/>
                <a:ea typeface="Calibri"/>
                <a:cs typeface="Calibri"/>
                <a:sym typeface="Calibri"/>
              </a:rPr>
              <a:t>Ping-kwong </a:t>
            </a:r>
            <a:r>
              <a:rPr lang="en" sz="3300" b="0" i="0" u="none" strike="noStrike" cap="none">
                <a:solidFill>
                  <a:schemeClr val="dk1"/>
                </a:solidFill>
                <a:latin typeface="Calibri"/>
                <a:ea typeface="Calibri"/>
                <a:cs typeface="Calibri"/>
                <a:sym typeface="Calibri"/>
              </a:rPr>
              <a:t>郭炳江</a:t>
            </a:r>
          </a:p>
        </p:txBody>
      </p:sp>
      <p:sp>
        <p:nvSpPr>
          <p:cNvPr id="570" name="Shape 570"/>
          <p:cNvSpPr txBox="1">
            <a:spLocks noGrp="1"/>
          </p:cNvSpPr>
          <p:nvPr>
            <p:ph type="body" idx="1"/>
          </p:nvPr>
        </p:nvSpPr>
        <p:spPr>
          <a:xfrm>
            <a:off x="3810698" y="1842850"/>
            <a:ext cx="4939799" cy="2839200"/>
          </a:xfrm>
          <a:prstGeom prst="rect">
            <a:avLst/>
          </a:prstGeom>
          <a:noFill/>
          <a:ln>
            <a:noFill/>
          </a:ln>
        </p:spPr>
        <p:txBody>
          <a:bodyPr lIns="68575" tIns="34275" rIns="68575" bIns="34275" anchor="t" anchorCtr="0">
            <a:noAutofit/>
          </a:bodyPr>
          <a:lstStyle/>
          <a:p>
            <a:pPr marL="177800" marR="0" lvl="0" indent="-190500" algn="l" rtl="0">
              <a:lnSpc>
                <a:spcPct val="150000"/>
              </a:lnSpc>
              <a:spcBef>
                <a:spcPts val="0"/>
              </a:spcBef>
              <a:spcAft>
                <a:spcPts val="0"/>
              </a:spcAft>
              <a:buClr>
                <a:schemeClr val="dk1"/>
              </a:buClr>
              <a:buSzPct val="100000"/>
              <a:buFont typeface="Arial"/>
              <a:buChar char="•"/>
            </a:pPr>
            <a:r>
              <a:rPr lang="en" sz="1800"/>
              <a:t>66 year old second son of Kwok Tak-Seng</a:t>
            </a:r>
          </a:p>
          <a:p>
            <a:pPr marL="177800" marR="0" lvl="0" indent="-190500" algn="l" rtl="0">
              <a:lnSpc>
                <a:spcPct val="15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Co</a:t>
            </a:r>
            <a:r>
              <a:rPr lang="en" sz="1800"/>
              <a:t>-chairman</a:t>
            </a:r>
            <a:r>
              <a:rPr lang="en" sz="1800" b="0" i="0" u="none" strike="noStrike" cap="none">
                <a:solidFill>
                  <a:schemeClr val="dk1"/>
                </a:solidFill>
                <a:latin typeface="Calibri"/>
                <a:ea typeface="Calibri"/>
                <a:cs typeface="Calibri"/>
                <a:sym typeface="Calibri"/>
              </a:rPr>
              <a:t> from 201</a:t>
            </a:r>
            <a:r>
              <a:rPr lang="en" sz="1800"/>
              <a:t>1</a:t>
            </a:r>
            <a:r>
              <a:rPr lang="en" sz="1800" b="0" i="0" u="none" strike="noStrike" cap="none">
                <a:solidFill>
                  <a:schemeClr val="dk1"/>
                </a:solidFill>
                <a:latin typeface="Calibri"/>
                <a:ea typeface="Calibri"/>
                <a:cs typeface="Calibri"/>
                <a:sym typeface="Calibri"/>
              </a:rPr>
              <a:t>-2014</a:t>
            </a:r>
            <a:r>
              <a:rPr lang="en" sz="1800"/>
              <a:t> </a:t>
            </a:r>
          </a:p>
          <a:p>
            <a:pPr marL="177800" marR="0" lvl="0" indent="-190500" algn="l" rtl="0">
              <a:lnSpc>
                <a:spcPct val="15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 December 2014, Thomas Kwok was convicted of “conspiracy to commit misconduct in public office,” </a:t>
            </a:r>
          </a:p>
          <a:p>
            <a:pPr marL="177800" marR="0" lvl="0" indent="-190500" algn="l" rtl="0">
              <a:lnSpc>
                <a:spcPct val="15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Jailed for 5 years and </a:t>
            </a:r>
            <a:r>
              <a:rPr lang="en" sz="1800"/>
              <a:t>free on bail in July 2016</a:t>
            </a:r>
          </a:p>
          <a:p>
            <a:pPr marL="177800" marR="0" lvl="0" indent="-171450" algn="l" rtl="0">
              <a:lnSpc>
                <a:spcPct val="90000"/>
              </a:lnSpc>
              <a:spcBef>
                <a:spcPts val="800"/>
              </a:spcBef>
              <a:buClr>
                <a:schemeClr val="dk1"/>
              </a:buClr>
              <a:buSzPct val="100000"/>
              <a:buFont typeface="Arial"/>
              <a:buNone/>
            </a:pPr>
            <a:endParaRPr sz="15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Shape 576"/>
          <p:cNvPicPr preferRelativeResize="0"/>
          <p:nvPr/>
        </p:nvPicPr>
        <p:blipFill rotWithShape="1">
          <a:blip r:embed="rId3">
            <a:alphaModFix/>
          </a:blip>
          <a:srcRect l="-2354" r="21994" b="1989"/>
          <a:stretch/>
        </p:blipFill>
        <p:spPr>
          <a:xfrm>
            <a:off x="-415070" y="0"/>
            <a:ext cx="4192200" cy="5143500"/>
          </a:xfrm>
          <a:prstGeom prst="rect">
            <a:avLst/>
          </a:prstGeom>
          <a:noFill/>
          <a:ln>
            <a:noFill/>
          </a:ln>
        </p:spPr>
      </p:pic>
      <p:sp>
        <p:nvSpPr>
          <p:cNvPr id="577" name="Shape 577"/>
          <p:cNvSpPr txBox="1">
            <a:spLocks noGrp="1"/>
          </p:cNvSpPr>
          <p:nvPr>
            <p:ph type="title"/>
          </p:nvPr>
        </p:nvSpPr>
        <p:spPr>
          <a:xfrm>
            <a:off x="4065099" y="504125"/>
            <a:ext cx="4875000" cy="12576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Walter, </a:t>
            </a:r>
            <a:r>
              <a:rPr lang="en" sz="3300" b="1" i="0" u="none" strike="noStrike" cap="none">
                <a:solidFill>
                  <a:schemeClr val="dk1"/>
                </a:solidFill>
                <a:latin typeface="Calibri"/>
                <a:ea typeface="Calibri"/>
                <a:cs typeface="Calibri"/>
                <a:sym typeface="Calibri"/>
              </a:rPr>
              <a:t>Kwok Ping-sheung</a:t>
            </a:r>
          </a:p>
          <a:p>
            <a:pPr marL="0" marR="0" lvl="0" indent="0" algn="l" rtl="0">
              <a:lnSpc>
                <a:spcPct val="90000"/>
              </a:lnSpc>
              <a:spcBef>
                <a:spcPts val="0"/>
              </a:spcBef>
              <a:buClr>
                <a:schemeClr val="dk1"/>
              </a:buClr>
              <a:buSzPct val="25000"/>
              <a:buFont typeface="Calibri"/>
              <a:buNone/>
            </a:pPr>
            <a:r>
              <a:rPr lang="en" sz="3000">
                <a:solidFill>
                  <a:srgbClr val="222222"/>
                </a:solidFill>
                <a:highlight>
                  <a:srgbClr val="FFFFFF"/>
                </a:highlight>
                <a:latin typeface="Arial"/>
                <a:ea typeface="Arial"/>
                <a:cs typeface="Arial"/>
                <a:sym typeface="Arial"/>
              </a:rPr>
              <a:t>郭炳湘</a:t>
            </a:r>
            <a:r>
              <a:rPr lang="en" sz="3000" b="1" i="0" u="none" strike="noStrike" cap="none">
                <a:solidFill>
                  <a:schemeClr val="dk1"/>
                </a:solidFill>
                <a:latin typeface="Calibri"/>
                <a:ea typeface="Calibri"/>
                <a:cs typeface="Calibri"/>
                <a:sym typeface="Calibri"/>
              </a:rPr>
              <a:t> </a:t>
            </a:r>
          </a:p>
        </p:txBody>
      </p:sp>
      <p:sp>
        <p:nvSpPr>
          <p:cNvPr id="578" name="Shape 578"/>
          <p:cNvSpPr txBox="1">
            <a:spLocks noGrp="1"/>
          </p:cNvSpPr>
          <p:nvPr>
            <p:ph type="body" idx="1"/>
          </p:nvPr>
        </p:nvSpPr>
        <p:spPr>
          <a:xfrm>
            <a:off x="4411891" y="1997668"/>
            <a:ext cx="3845400" cy="2839200"/>
          </a:xfrm>
          <a:prstGeom prst="rect">
            <a:avLst/>
          </a:prstGeom>
          <a:noFill/>
          <a:ln>
            <a:noFill/>
          </a:ln>
        </p:spPr>
        <p:txBody>
          <a:bodyPr lIns="68575" tIns="34275" rIns="68575" bIns="34275" anchor="t" anchorCtr="0">
            <a:noAutofit/>
          </a:bodyPr>
          <a:lstStyle/>
          <a:p>
            <a:pPr marL="177800" marR="0" lvl="0" indent="-152400" algn="l" rtl="0">
              <a:lnSpc>
                <a:spcPct val="150000"/>
              </a:lnSpc>
              <a:spcBef>
                <a:spcPts val="0"/>
              </a:spcBef>
              <a:spcAft>
                <a:spcPts val="0"/>
              </a:spcAft>
              <a:buClr>
                <a:schemeClr val="dk1"/>
              </a:buClr>
              <a:buSzPct val="100000"/>
              <a:buFont typeface="Arial"/>
              <a:buChar char="•"/>
            </a:pPr>
            <a:r>
              <a:rPr lang="en" sz="1800"/>
              <a:t>Oldest son of Kwok Tak-Seng</a:t>
            </a:r>
          </a:p>
          <a:p>
            <a:pPr marL="177800" marR="0" lvl="0" indent="-152400" algn="l" rtl="0">
              <a:lnSpc>
                <a:spcPct val="15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Inherit chairman title 1990-2008 after death of Kwok Tek</a:t>
            </a:r>
            <a:r>
              <a:rPr lang="en" sz="1800"/>
              <a:t>-</a:t>
            </a:r>
            <a:r>
              <a:rPr lang="en" sz="1800" b="0" i="0" u="none" strike="noStrike" cap="none">
                <a:solidFill>
                  <a:schemeClr val="dk1"/>
                </a:solidFill>
                <a:latin typeface="Calibri"/>
                <a:ea typeface="Calibri"/>
                <a:cs typeface="Calibri"/>
                <a:sym typeface="Calibri"/>
              </a:rPr>
              <a:t>Seng</a:t>
            </a:r>
          </a:p>
          <a:p>
            <a:pPr marL="177800" marR="0" lvl="0" indent="-152400" algn="l" rtl="0">
              <a:lnSpc>
                <a:spcPct val="15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1997 abduction, Walter was kidnapped, HK$600m (CAD$103m)</a:t>
            </a:r>
          </a:p>
          <a:p>
            <a:pPr marL="0" marR="0" lvl="0" indent="0" algn="l" rtl="0">
              <a:lnSpc>
                <a:spcPct val="90000"/>
              </a:lnSpc>
              <a:spcBef>
                <a:spcPts val="800"/>
              </a:spcBef>
              <a:buNone/>
            </a:pPr>
            <a:endParaRPr sz="21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Shape 583"/>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Kidnapping </a:t>
            </a:r>
          </a:p>
        </p:txBody>
      </p:sp>
      <p:sp>
        <p:nvSpPr>
          <p:cNvPr id="584" name="Shape 584"/>
          <p:cNvSpPr txBox="1">
            <a:spLocks noGrp="1"/>
          </p:cNvSpPr>
          <p:nvPr>
            <p:ph type="body" idx="1"/>
          </p:nvPr>
        </p:nvSpPr>
        <p:spPr>
          <a:xfrm>
            <a:off x="628650" y="1369218"/>
            <a:ext cx="32955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In 1997, Walter was kidnapped by Cheung </a:t>
            </a:r>
          </a:p>
          <a:p>
            <a:pPr marL="177800" marR="0" lvl="0" indent="-171450" algn="l" rtl="0">
              <a:lnSpc>
                <a:spcPct val="90000"/>
              </a:lnSpc>
              <a:spcBef>
                <a:spcPts val="800"/>
              </a:spcBef>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He was beaten, stripped to his underwear and kept in a small cage for a week </a:t>
            </a:r>
            <a:r>
              <a:rPr lang="en"/>
              <a:t>before his</a:t>
            </a:r>
            <a:r>
              <a:rPr lang="en" sz="2100" b="0" i="0" u="none" strike="noStrike" cap="none">
                <a:solidFill>
                  <a:schemeClr val="dk1"/>
                </a:solidFill>
                <a:latin typeface="Calibri"/>
                <a:ea typeface="Calibri"/>
                <a:cs typeface="Calibri"/>
                <a:sym typeface="Calibri"/>
              </a:rPr>
              <a:t> family negotiated his freedom for HK$600m (CAD$100M)</a:t>
            </a:r>
          </a:p>
        </p:txBody>
      </p:sp>
      <p:pic>
        <p:nvPicPr>
          <p:cNvPr id="585" name="Shape 585"/>
          <p:cNvPicPr preferRelativeResize="0"/>
          <p:nvPr/>
        </p:nvPicPr>
        <p:blipFill rotWithShape="1">
          <a:blip r:embed="rId3">
            <a:alphaModFix/>
          </a:blip>
          <a:srcRect/>
          <a:stretch/>
        </p:blipFill>
        <p:spPr>
          <a:xfrm>
            <a:off x="3924300" y="106455"/>
            <a:ext cx="5219700" cy="4876800"/>
          </a:xfrm>
          <a:prstGeom prst="rect">
            <a:avLst/>
          </a:prstGeom>
          <a:noFill/>
          <a:ln>
            <a:noFill/>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Shape 590"/>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591" name="Shape 591"/>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592" name="Shape 592"/>
          <p:cNvPicPr preferRelativeResize="0"/>
          <p:nvPr/>
        </p:nvPicPr>
        <p:blipFill rotWithShape="1">
          <a:blip r:embed="rId3">
            <a:alphaModFix/>
          </a:blip>
          <a:srcRect/>
          <a:stretch/>
        </p:blipFill>
        <p:spPr>
          <a:xfrm>
            <a:off x="0" y="202208"/>
            <a:ext cx="9144000" cy="4739100"/>
          </a:xfrm>
          <a:prstGeom prst="rect">
            <a:avLst/>
          </a:prstGeom>
          <a:noFill/>
          <a:ln>
            <a:noFill/>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Shape 597"/>
          <p:cNvPicPr preferRelativeResize="0"/>
          <p:nvPr/>
        </p:nvPicPr>
        <p:blipFill rotWithShape="1">
          <a:blip r:embed="rId3">
            <a:alphaModFix/>
          </a:blip>
          <a:srcRect b="139"/>
          <a:stretch/>
        </p:blipFill>
        <p:spPr>
          <a:xfrm>
            <a:off x="5667305" y="7"/>
            <a:ext cx="3476699" cy="5143500"/>
          </a:xfrm>
          <a:prstGeom prst="rect">
            <a:avLst/>
          </a:prstGeom>
          <a:noFill/>
          <a:ln>
            <a:noFill/>
          </a:ln>
        </p:spPr>
      </p:pic>
      <p:sp>
        <p:nvSpPr>
          <p:cNvPr id="598" name="Shape 598"/>
          <p:cNvSpPr txBox="1">
            <a:spLocks noGrp="1"/>
          </p:cNvSpPr>
          <p:nvPr>
            <p:ph type="title"/>
          </p:nvPr>
        </p:nvSpPr>
        <p:spPr>
          <a:xfrm>
            <a:off x="486696" y="471949"/>
            <a:ext cx="4939800" cy="12576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Ida Tong </a:t>
            </a:r>
          </a:p>
        </p:txBody>
      </p:sp>
      <p:sp>
        <p:nvSpPr>
          <p:cNvPr id="599" name="Shape 599"/>
          <p:cNvSpPr txBox="1">
            <a:spLocks noGrp="1"/>
          </p:cNvSpPr>
          <p:nvPr>
            <p:ph type="body" idx="1"/>
          </p:nvPr>
        </p:nvSpPr>
        <p:spPr>
          <a:xfrm>
            <a:off x="486697" y="1828800"/>
            <a:ext cx="4939800" cy="2839200"/>
          </a:xfrm>
          <a:prstGeom prst="rect">
            <a:avLst/>
          </a:prstGeom>
          <a:noFill/>
          <a:ln>
            <a:noFill/>
          </a:ln>
        </p:spPr>
        <p:txBody>
          <a:bodyPr lIns="68575" tIns="34275" rIns="68575" bIns="34275" anchor="t" anchorCtr="0">
            <a:noAutofit/>
          </a:bodyPr>
          <a:lstStyle/>
          <a:p>
            <a:pPr marL="177800" marR="0" lvl="0" indent="-177800" algn="l" rtl="0">
              <a:lnSpc>
                <a:spcPct val="90000"/>
              </a:lnSpc>
              <a:spcBef>
                <a:spcPts val="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Walter and Ida were together since they were young and broke up because of Walter’s father’s disapproval </a:t>
            </a:r>
          </a:p>
          <a:p>
            <a:pPr marL="177800" marR="0" lvl="0" indent="-177800" algn="l" rtl="0">
              <a:lnSpc>
                <a:spcPct val="90000"/>
              </a:lnSpc>
              <a:spcBef>
                <a:spcPts val="800"/>
              </a:spcBef>
              <a:spcAft>
                <a:spcPts val="0"/>
              </a:spcAft>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After kidnapping case happened, Walter start date Ida again when he already in a marriage </a:t>
            </a:r>
          </a:p>
          <a:p>
            <a:pPr marL="177800" marR="0" lvl="0" indent="-177800" algn="l" rtl="0">
              <a:lnSpc>
                <a:spcPct val="90000"/>
              </a:lnSpc>
              <a:spcBef>
                <a:spcPts val="800"/>
              </a:spcBef>
              <a:buClr>
                <a:schemeClr val="dk1"/>
              </a:buClr>
              <a:buSzPct val="100000"/>
              <a:buFont typeface="Arial"/>
              <a:buChar char="•"/>
            </a:pPr>
            <a:r>
              <a:rPr lang="en" sz="1800" b="0" i="0" u="none" strike="noStrike" cap="none">
                <a:solidFill>
                  <a:schemeClr val="dk1"/>
                </a:solidFill>
                <a:latin typeface="Calibri"/>
                <a:ea typeface="Calibri"/>
                <a:cs typeface="Calibri"/>
                <a:sym typeface="Calibri"/>
              </a:rPr>
              <a:t>Ida </a:t>
            </a:r>
            <a:r>
              <a:rPr lang="en" sz="1800"/>
              <a:t>tried</a:t>
            </a:r>
            <a:r>
              <a:rPr lang="en" sz="1800" b="0" i="0" u="none" strike="noStrike" cap="none">
                <a:solidFill>
                  <a:schemeClr val="dk1"/>
                </a:solidFill>
                <a:latin typeface="Calibri"/>
                <a:ea typeface="Calibri"/>
                <a:cs typeface="Calibri"/>
                <a:sym typeface="Calibri"/>
              </a:rPr>
              <a:t> to gain an influential role in SHKP and caused Walter to be evicted in 2008 by his mother</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Many types of Properties</a:t>
            </a:r>
          </a:p>
        </p:txBody>
      </p:sp>
      <p:sp>
        <p:nvSpPr>
          <p:cNvPr id="176" name="Shape 176"/>
          <p:cNvSpPr txBox="1">
            <a:spLocks noGrp="1"/>
          </p:cNvSpPr>
          <p:nvPr>
            <p:ph type="body" idx="1"/>
          </p:nvPr>
        </p:nvSpPr>
        <p:spPr>
          <a:xfrm>
            <a:off x="1063600" y="2622887"/>
            <a:ext cx="2109300" cy="2733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t>Domestic/Residential</a:t>
            </a:r>
          </a:p>
        </p:txBody>
      </p:sp>
      <p:pic>
        <p:nvPicPr>
          <p:cNvPr id="177" name="Shape 177"/>
          <p:cNvPicPr preferRelativeResize="0"/>
          <p:nvPr/>
        </p:nvPicPr>
        <p:blipFill>
          <a:blip r:embed="rId3">
            <a:alphaModFix/>
          </a:blip>
          <a:stretch>
            <a:fillRect/>
          </a:stretch>
        </p:blipFill>
        <p:spPr>
          <a:xfrm>
            <a:off x="1064500" y="1017725"/>
            <a:ext cx="2109200" cy="1620874"/>
          </a:xfrm>
          <a:prstGeom prst="rect">
            <a:avLst/>
          </a:prstGeom>
          <a:noFill/>
          <a:ln>
            <a:noFill/>
          </a:ln>
        </p:spPr>
      </p:pic>
      <p:sp>
        <p:nvSpPr>
          <p:cNvPr id="178" name="Shape 178"/>
          <p:cNvSpPr txBox="1">
            <a:spLocks noGrp="1"/>
          </p:cNvSpPr>
          <p:nvPr>
            <p:ph type="body" idx="1"/>
          </p:nvPr>
        </p:nvSpPr>
        <p:spPr>
          <a:xfrm>
            <a:off x="5982525" y="4611600"/>
            <a:ext cx="1953300" cy="3945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t>Industrial/Factory</a:t>
            </a:r>
          </a:p>
        </p:txBody>
      </p:sp>
      <p:sp>
        <p:nvSpPr>
          <p:cNvPr id="179" name="Shape 179"/>
          <p:cNvSpPr txBox="1">
            <a:spLocks noGrp="1"/>
          </p:cNvSpPr>
          <p:nvPr>
            <p:ph type="body" idx="1"/>
          </p:nvPr>
        </p:nvSpPr>
        <p:spPr>
          <a:xfrm>
            <a:off x="1050600" y="4501350"/>
            <a:ext cx="2059800" cy="4929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t>Commercial: Office </a:t>
            </a:r>
          </a:p>
        </p:txBody>
      </p:sp>
      <p:sp>
        <p:nvSpPr>
          <p:cNvPr id="180" name="Shape 180"/>
          <p:cNvSpPr txBox="1">
            <a:spLocks noGrp="1"/>
          </p:cNvSpPr>
          <p:nvPr>
            <p:ph type="body" idx="1"/>
          </p:nvPr>
        </p:nvSpPr>
        <p:spPr>
          <a:xfrm>
            <a:off x="5775475" y="2631250"/>
            <a:ext cx="2440200" cy="394500"/>
          </a:xfrm>
          <a:prstGeom prst="rect">
            <a:avLst/>
          </a:prstGeom>
        </p:spPr>
        <p:txBody>
          <a:bodyPr lIns="91425" tIns="91425" rIns="91425" bIns="91425" anchor="t" anchorCtr="0">
            <a:noAutofit/>
          </a:bodyPr>
          <a:lstStyle/>
          <a:p>
            <a:pPr lvl="0" rtl="0">
              <a:lnSpc>
                <a:spcPct val="100000"/>
              </a:lnSpc>
              <a:spcBef>
                <a:spcPts val="0"/>
              </a:spcBef>
              <a:spcAft>
                <a:spcPts val="0"/>
              </a:spcAft>
              <a:buNone/>
            </a:pPr>
            <a:r>
              <a:rPr lang="en" sz="1400"/>
              <a:t>Commercial: Retail</a:t>
            </a:r>
          </a:p>
        </p:txBody>
      </p:sp>
      <p:pic>
        <p:nvPicPr>
          <p:cNvPr id="181" name="Shape 181"/>
          <p:cNvPicPr preferRelativeResize="0"/>
          <p:nvPr/>
        </p:nvPicPr>
        <p:blipFill>
          <a:blip r:embed="rId4">
            <a:alphaModFix/>
          </a:blip>
          <a:stretch>
            <a:fillRect/>
          </a:stretch>
        </p:blipFill>
        <p:spPr>
          <a:xfrm>
            <a:off x="5674937" y="1017714"/>
            <a:ext cx="2260874" cy="1576035"/>
          </a:xfrm>
          <a:prstGeom prst="rect">
            <a:avLst/>
          </a:prstGeom>
          <a:noFill/>
          <a:ln>
            <a:noFill/>
          </a:ln>
        </p:spPr>
      </p:pic>
      <p:pic>
        <p:nvPicPr>
          <p:cNvPr id="182" name="Shape 182"/>
          <p:cNvPicPr preferRelativeResize="0"/>
          <p:nvPr/>
        </p:nvPicPr>
        <p:blipFill>
          <a:blip r:embed="rId5">
            <a:alphaModFix/>
          </a:blip>
          <a:stretch>
            <a:fillRect/>
          </a:stretch>
        </p:blipFill>
        <p:spPr>
          <a:xfrm>
            <a:off x="1063649" y="3124150"/>
            <a:ext cx="2109200" cy="1377200"/>
          </a:xfrm>
          <a:prstGeom prst="rect">
            <a:avLst/>
          </a:prstGeom>
          <a:noFill/>
          <a:ln>
            <a:noFill/>
          </a:ln>
        </p:spPr>
      </p:pic>
      <p:pic>
        <p:nvPicPr>
          <p:cNvPr id="183" name="Shape 183"/>
          <p:cNvPicPr preferRelativeResize="0"/>
          <p:nvPr/>
        </p:nvPicPr>
        <p:blipFill>
          <a:blip r:embed="rId6">
            <a:alphaModFix/>
          </a:blip>
          <a:stretch>
            <a:fillRect/>
          </a:stretch>
        </p:blipFill>
        <p:spPr>
          <a:xfrm>
            <a:off x="5775474" y="3124149"/>
            <a:ext cx="2059807" cy="1576025"/>
          </a:xfrm>
          <a:prstGeom prst="rect">
            <a:avLst/>
          </a:prstGeom>
          <a:noFill/>
          <a:ln>
            <a:noFill/>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606" name="Shape 606"/>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607" name="Shape 607"/>
          <p:cNvPicPr preferRelativeResize="0"/>
          <p:nvPr/>
        </p:nvPicPr>
        <p:blipFill rotWithShape="1">
          <a:blip r:embed="rId3">
            <a:alphaModFix/>
          </a:blip>
          <a:srcRect l="9754" r="9"/>
          <a:stretch/>
        </p:blipFill>
        <p:spPr>
          <a:xfrm>
            <a:off x="-190538" y="7"/>
            <a:ext cx="3476700" cy="5143500"/>
          </a:xfrm>
          <a:prstGeom prst="rect">
            <a:avLst/>
          </a:prstGeom>
          <a:noFill/>
          <a:ln>
            <a:noFill/>
          </a:ln>
        </p:spPr>
      </p:pic>
      <p:pic>
        <p:nvPicPr>
          <p:cNvPr id="608" name="Shape 608"/>
          <p:cNvPicPr preferRelativeResize="0"/>
          <p:nvPr/>
        </p:nvPicPr>
        <p:blipFill rotWithShape="1">
          <a:blip r:embed="rId4">
            <a:alphaModFix/>
          </a:blip>
          <a:srcRect l="9435" r="441"/>
          <a:stretch/>
        </p:blipFill>
        <p:spPr>
          <a:xfrm>
            <a:off x="2833660" y="7"/>
            <a:ext cx="3476700" cy="5143500"/>
          </a:xfrm>
          <a:prstGeom prst="rect">
            <a:avLst/>
          </a:prstGeom>
          <a:noFill/>
          <a:ln>
            <a:noFill/>
          </a:ln>
        </p:spPr>
      </p:pic>
      <p:pic>
        <p:nvPicPr>
          <p:cNvPr id="609" name="Shape 609"/>
          <p:cNvPicPr preferRelativeResize="0"/>
          <p:nvPr/>
        </p:nvPicPr>
        <p:blipFill rotWithShape="1">
          <a:blip r:embed="rId5">
            <a:alphaModFix/>
          </a:blip>
          <a:srcRect l="-2354" r="21994" b="1989"/>
          <a:stretch/>
        </p:blipFill>
        <p:spPr>
          <a:xfrm>
            <a:off x="5199498" y="7"/>
            <a:ext cx="4192200" cy="5143500"/>
          </a:xfrm>
          <a:prstGeom prst="rect">
            <a:avLst/>
          </a:prstGeom>
          <a:noFill/>
          <a:ln>
            <a:noFill/>
          </a:ln>
        </p:spPr>
      </p:pic>
      <p:pic>
        <p:nvPicPr>
          <p:cNvPr id="610" name="Shape 610"/>
          <p:cNvPicPr preferRelativeResize="0"/>
          <p:nvPr/>
        </p:nvPicPr>
        <p:blipFill rotWithShape="1">
          <a:blip r:embed="rId4">
            <a:alphaModFix/>
          </a:blip>
          <a:srcRect l="9435" r="441"/>
          <a:stretch/>
        </p:blipFill>
        <p:spPr>
          <a:xfrm>
            <a:off x="2833660" y="7"/>
            <a:ext cx="3476700" cy="5143500"/>
          </a:xfrm>
          <a:prstGeom prst="rect">
            <a:avLst/>
          </a:prstGeom>
          <a:noFill/>
          <a:ln>
            <a:noFill/>
          </a:ln>
        </p:spPr>
      </p:pic>
      <p:pic>
        <p:nvPicPr>
          <p:cNvPr id="611" name="Shape 611"/>
          <p:cNvPicPr preferRelativeResize="0"/>
          <p:nvPr/>
        </p:nvPicPr>
        <p:blipFill rotWithShape="1">
          <a:blip r:embed="rId6">
            <a:alphaModFix/>
          </a:blip>
          <a:srcRect/>
          <a:stretch/>
        </p:blipFill>
        <p:spPr>
          <a:xfrm>
            <a:off x="-26107" y="-108593"/>
            <a:ext cx="9348600" cy="5252100"/>
          </a:xfrm>
          <a:prstGeom prst="rect">
            <a:avLst/>
          </a:prstGeom>
          <a:noFill/>
          <a:ln>
            <a:noFill/>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Shape 617"/>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618" name="Shape 618"/>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619" name="Shape 619"/>
          <p:cNvPicPr preferRelativeResize="0"/>
          <p:nvPr/>
        </p:nvPicPr>
        <p:blipFill rotWithShape="1">
          <a:blip r:embed="rId3">
            <a:alphaModFix/>
          </a:blip>
          <a:srcRect/>
          <a:stretch/>
        </p:blipFill>
        <p:spPr>
          <a:xfrm>
            <a:off x="3275760" y="0"/>
            <a:ext cx="5878200" cy="5143500"/>
          </a:xfrm>
          <a:prstGeom prst="rect">
            <a:avLst/>
          </a:prstGeom>
          <a:noFill/>
          <a:ln>
            <a:noFill/>
          </a:ln>
        </p:spPr>
      </p:pic>
      <p:pic>
        <p:nvPicPr>
          <p:cNvPr id="620" name="Shape 620"/>
          <p:cNvPicPr preferRelativeResize="0"/>
          <p:nvPr/>
        </p:nvPicPr>
        <p:blipFill rotWithShape="1">
          <a:blip r:embed="rId4">
            <a:alphaModFix/>
          </a:blip>
          <a:srcRect/>
          <a:stretch/>
        </p:blipFill>
        <p:spPr>
          <a:xfrm>
            <a:off x="-1699866" y="0"/>
            <a:ext cx="5878200" cy="5143500"/>
          </a:xfrm>
          <a:prstGeom prst="rect">
            <a:avLst/>
          </a:prstGeom>
          <a:noFill/>
          <a:ln>
            <a:noFill/>
          </a:ln>
        </p:spPr>
      </p:pic>
      <p:pic>
        <p:nvPicPr>
          <p:cNvPr id="621" name="Shape 621"/>
          <p:cNvPicPr preferRelativeResize="0"/>
          <p:nvPr/>
        </p:nvPicPr>
        <p:blipFill rotWithShape="1">
          <a:blip r:embed="rId5">
            <a:alphaModFix amt="85000"/>
          </a:blip>
          <a:srcRect/>
          <a:stretch/>
        </p:blipFill>
        <p:spPr>
          <a:xfrm>
            <a:off x="-102825" y="961850"/>
            <a:ext cx="9144000" cy="3084600"/>
          </a:xfrm>
          <a:prstGeom prst="rect">
            <a:avLst/>
          </a:prstGeom>
          <a:noFill/>
          <a:ln>
            <a:noFill/>
          </a:ln>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Shape 627"/>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628" name="Shape 628"/>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629" name="Shape 629"/>
          <p:cNvPicPr preferRelativeResize="0"/>
          <p:nvPr/>
        </p:nvPicPr>
        <p:blipFill rotWithShape="1">
          <a:blip r:embed="rId3">
            <a:alphaModFix/>
          </a:blip>
          <a:srcRect/>
          <a:stretch/>
        </p:blipFill>
        <p:spPr>
          <a:xfrm>
            <a:off x="0" y="39031"/>
            <a:ext cx="9144000" cy="5065500"/>
          </a:xfrm>
          <a:prstGeom prst="rect">
            <a:avLst/>
          </a:prstGeom>
          <a:noFill/>
          <a:ln>
            <a:noFill/>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Shape 634"/>
          <p:cNvSpPr txBox="1">
            <a:spLocks noGrp="1"/>
          </p:cNvSpPr>
          <p:nvPr>
            <p:ph type="title"/>
          </p:nvPr>
        </p:nvSpPr>
        <p:spPr>
          <a:xfrm>
            <a:off x="628650" y="375046"/>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Court Decision </a:t>
            </a:r>
          </a:p>
        </p:txBody>
      </p:sp>
      <p:sp>
        <p:nvSpPr>
          <p:cNvPr id="635" name="Shape 635"/>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150000"/>
              </a:lnSpc>
              <a:spcBef>
                <a:spcPts val="0"/>
              </a:spcBef>
              <a:spcAft>
                <a:spcPts val="0"/>
              </a:spcAft>
              <a:buClr>
                <a:schemeClr val="dk1"/>
              </a:buClr>
              <a:buSzPct val="100000"/>
              <a:buFont typeface="Arial"/>
              <a:buChar char="•"/>
            </a:pPr>
            <a:r>
              <a:rPr lang="en" sz="2100" b="0" i="0" u="none" strike="noStrike" cap="none">
                <a:solidFill>
                  <a:schemeClr val="dk1"/>
                </a:solidFill>
                <a:latin typeface="Helvetica Neue"/>
                <a:ea typeface="Helvetica Neue"/>
                <a:cs typeface="Helvetica Neue"/>
                <a:sym typeface="Helvetica Neue"/>
              </a:rPr>
              <a:t>Thomas Kwok sentenced to 5 years of imprisonment, $0.5 million HKD fine</a:t>
            </a:r>
          </a:p>
          <a:p>
            <a:pPr marL="177800" marR="0" lvl="0" indent="-171450" algn="l" rtl="0">
              <a:lnSpc>
                <a:spcPct val="150000"/>
              </a:lnSpc>
              <a:spcBef>
                <a:spcPts val="800"/>
              </a:spcBef>
              <a:spcAft>
                <a:spcPts val="0"/>
              </a:spcAft>
              <a:buClr>
                <a:schemeClr val="dk1"/>
              </a:buClr>
              <a:buSzPct val="100000"/>
              <a:buFont typeface="Arial"/>
              <a:buChar char="•"/>
            </a:pPr>
            <a:r>
              <a:rPr lang="en" sz="2100" b="0" i="0" u="none" strike="noStrike" cap="none">
                <a:solidFill>
                  <a:schemeClr val="dk1"/>
                </a:solidFill>
                <a:latin typeface="Helvetica Neue"/>
                <a:ea typeface="Helvetica Neue"/>
                <a:cs typeface="Helvetica Neue"/>
                <a:sym typeface="Helvetica Neue"/>
              </a:rPr>
              <a:t>Hui Si Yan sentenced to 7.5 years of imprisonment, $1.1 million HKD fine</a:t>
            </a:r>
          </a:p>
          <a:p>
            <a:pPr marL="177800" marR="0" lvl="0" indent="-171450" algn="l" rtl="0">
              <a:lnSpc>
                <a:spcPct val="150000"/>
              </a:lnSpc>
              <a:spcBef>
                <a:spcPts val="800"/>
              </a:spcBef>
              <a:spcAft>
                <a:spcPts val="0"/>
              </a:spcAft>
              <a:buClr>
                <a:schemeClr val="dk1"/>
              </a:buClr>
              <a:buSzPct val="100000"/>
              <a:buFont typeface="Arial"/>
              <a:buChar char="•"/>
            </a:pPr>
            <a:r>
              <a:rPr lang="en" sz="2100" b="0" i="0" u="none" strike="noStrike" cap="none">
                <a:solidFill>
                  <a:schemeClr val="dk1"/>
                </a:solidFill>
                <a:latin typeface="Helvetica Neue"/>
                <a:ea typeface="Helvetica Neue"/>
                <a:cs typeface="Helvetica Neue"/>
                <a:sym typeface="Helvetica Neue"/>
              </a:rPr>
              <a:t> Raymond Kwok cleared of all charges and become the sole chairman of Sun Hung Kai</a:t>
            </a:r>
          </a:p>
          <a:p>
            <a:pPr marL="0" marR="0" lvl="0" indent="0" algn="l" rtl="0">
              <a:lnSpc>
                <a:spcPct val="100000"/>
              </a:lnSpc>
              <a:spcBef>
                <a:spcPts val="0"/>
              </a:spcBef>
              <a:spcAft>
                <a:spcPts val="0"/>
              </a:spcAft>
              <a:buClr>
                <a:schemeClr val="dk1"/>
              </a:buClr>
              <a:buSzPct val="25000"/>
              <a:buFont typeface="Arial"/>
              <a:buNone/>
            </a:pPr>
            <a:endParaRPr sz="21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642" name="Shape 642"/>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643" name="Shape 643"/>
          <p:cNvPicPr preferRelativeResize="0"/>
          <p:nvPr/>
        </p:nvPicPr>
        <p:blipFill rotWithShape="1">
          <a:blip r:embed="rId3">
            <a:alphaModFix/>
          </a:blip>
          <a:srcRect/>
          <a:stretch/>
        </p:blipFill>
        <p:spPr>
          <a:xfrm>
            <a:off x="3275760" y="0"/>
            <a:ext cx="5878200" cy="5143500"/>
          </a:xfrm>
          <a:prstGeom prst="rect">
            <a:avLst/>
          </a:prstGeom>
          <a:noFill/>
          <a:ln>
            <a:noFill/>
          </a:ln>
        </p:spPr>
      </p:pic>
      <p:pic>
        <p:nvPicPr>
          <p:cNvPr id="644" name="Shape 644"/>
          <p:cNvPicPr preferRelativeResize="0"/>
          <p:nvPr/>
        </p:nvPicPr>
        <p:blipFill rotWithShape="1">
          <a:blip r:embed="rId4">
            <a:alphaModFix/>
          </a:blip>
          <a:srcRect/>
          <a:stretch/>
        </p:blipFill>
        <p:spPr>
          <a:xfrm>
            <a:off x="-2136416" y="0"/>
            <a:ext cx="5878200" cy="5143500"/>
          </a:xfrm>
          <a:prstGeom prst="rect">
            <a:avLst/>
          </a:prstGeom>
          <a:noFill/>
          <a:ln>
            <a:noFill/>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title"/>
          </p:nvPr>
        </p:nvSpPr>
        <p:spPr>
          <a:xfrm>
            <a:off x="628650" y="273843"/>
            <a:ext cx="7886700" cy="994200"/>
          </a:xfrm>
          <a:prstGeom prst="rect">
            <a:avLst/>
          </a:prstGeom>
        </p:spPr>
        <p:txBody>
          <a:bodyPr lIns="68575" tIns="68575" rIns="68575" bIns="68575" anchor="ctr" anchorCtr="0">
            <a:noAutofit/>
          </a:bodyPr>
          <a:lstStyle/>
          <a:p>
            <a:pPr lvl="0" rtl="0">
              <a:spcBef>
                <a:spcPts val="0"/>
              </a:spcBef>
              <a:buNone/>
            </a:pPr>
            <a:r>
              <a:rPr lang="en"/>
              <a:t>Thomas Free on Bail July 12, 2016</a:t>
            </a:r>
          </a:p>
        </p:txBody>
      </p:sp>
      <p:sp>
        <p:nvSpPr>
          <p:cNvPr id="651" name="Shape 651"/>
          <p:cNvSpPr txBox="1">
            <a:spLocks noGrp="1"/>
          </p:cNvSpPr>
          <p:nvPr>
            <p:ph type="body" idx="1"/>
          </p:nvPr>
        </p:nvSpPr>
        <p:spPr>
          <a:xfrm>
            <a:off x="217706" y="1369218"/>
            <a:ext cx="2848200" cy="3263400"/>
          </a:xfrm>
          <a:prstGeom prst="rect">
            <a:avLst/>
          </a:prstGeom>
          <a:noFill/>
        </p:spPr>
        <p:txBody>
          <a:bodyPr lIns="68575" tIns="68575" rIns="68575" bIns="68575" anchor="t" anchorCtr="0">
            <a:noAutofit/>
          </a:bodyPr>
          <a:lstStyle/>
          <a:p>
            <a:pPr lvl="0" rtl="0">
              <a:spcBef>
                <a:spcPts val="0"/>
              </a:spcBef>
              <a:buNone/>
            </a:pPr>
            <a:r>
              <a:rPr lang="en" sz="1400">
                <a:solidFill>
                  <a:srgbClr val="333333"/>
                </a:solidFill>
                <a:highlight>
                  <a:srgbClr val="EEEEEE"/>
                </a:highlight>
                <a:latin typeface="Georgia"/>
                <a:ea typeface="Georgia"/>
                <a:cs typeface="Georgia"/>
                <a:sym typeface="Georgia"/>
              </a:rPr>
              <a:t>Thomas Kwok Ping-kwong walked free on bail set at 10 million Hong Kong dollars ($1.3 million) on July 12. </a:t>
            </a:r>
          </a:p>
          <a:p>
            <a:pPr lvl="0" rtl="0">
              <a:spcBef>
                <a:spcPts val="0"/>
              </a:spcBef>
              <a:buNone/>
            </a:pPr>
            <a:r>
              <a:rPr lang="en" sz="1400">
                <a:solidFill>
                  <a:srgbClr val="333333"/>
                </a:solidFill>
                <a:highlight>
                  <a:srgbClr val="EEEEEE"/>
                </a:highlight>
                <a:latin typeface="Georgia"/>
                <a:ea typeface="Georgia"/>
                <a:cs typeface="Georgia"/>
                <a:sym typeface="Georgia"/>
              </a:rPr>
              <a:t>The disgraced property tycoon was greeted by his son Adam Kwok Kai-fai</a:t>
            </a:r>
          </a:p>
        </p:txBody>
      </p:sp>
      <p:pic>
        <p:nvPicPr>
          <p:cNvPr id="652" name="Shape 652"/>
          <p:cNvPicPr preferRelativeResize="0"/>
          <p:nvPr/>
        </p:nvPicPr>
        <p:blipFill>
          <a:blip r:embed="rId3">
            <a:alphaModFix/>
          </a:blip>
          <a:stretch>
            <a:fillRect/>
          </a:stretch>
        </p:blipFill>
        <p:spPr>
          <a:xfrm>
            <a:off x="3228493" y="1193006"/>
            <a:ext cx="5915506" cy="3950493"/>
          </a:xfrm>
          <a:prstGeom prst="rect">
            <a:avLst/>
          </a:prstGeom>
          <a:noFill/>
          <a:ln>
            <a:noFill/>
          </a:ln>
        </p:spPr>
      </p:pic>
      <p:sp>
        <p:nvSpPr>
          <p:cNvPr id="2" name="Rectangle 1"/>
          <p:cNvSpPr/>
          <p:nvPr/>
        </p:nvSpPr>
        <p:spPr>
          <a:xfrm>
            <a:off x="4454820" y="2417862"/>
            <a:ext cx="234360" cy="307777"/>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739" y="752701"/>
            <a:ext cx="7739270" cy="4108817"/>
          </a:xfrm>
          <a:prstGeom prst="rect">
            <a:avLst/>
          </a:prstGeom>
        </p:spPr>
        <p:txBody>
          <a:bodyPr wrap="square">
            <a:spAutoFit/>
          </a:bodyPr>
          <a:lstStyle/>
          <a:p>
            <a:r>
              <a:rPr lang="en-US" sz="3000" b="1" dirty="0">
                <a:latin typeface="Arial" panose="020B0604020202020204" pitchFamily="34" charset="0"/>
              </a:rPr>
              <a:t>Major Event in Kwok Family and </a:t>
            </a:r>
            <a:r>
              <a:rPr lang="en-US" sz="3000" b="1" dirty="0" smtClean="0">
                <a:latin typeface="Arial" panose="020B0604020202020204" pitchFamily="34" charset="0"/>
              </a:rPr>
              <a:t>SHKP</a:t>
            </a:r>
          </a:p>
          <a:p>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1997</a:t>
            </a:r>
            <a:r>
              <a:rPr lang="en-US" dirty="0">
                <a:latin typeface="Arial" panose="020B0604020202020204" pitchFamily="34" charset="0"/>
              </a:rPr>
              <a:t>: abduction</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1997</a:t>
            </a:r>
            <a:r>
              <a:rPr lang="en-US" dirty="0">
                <a:latin typeface="Arial" panose="020B0604020202020204" pitchFamily="34" charset="0"/>
              </a:rPr>
              <a:t>: Walter and Ida back together</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1997-2008</a:t>
            </a:r>
            <a:r>
              <a:rPr lang="en-US" dirty="0">
                <a:latin typeface="Arial" panose="020B0604020202020204" pitchFamily="34" charset="0"/>
              </a:rPr>
              <a:t>: Walter is holding the chairman title but with no power/ control over the business</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2008</a:t>
            </a:r>
            <a:r>
              <a:rPr lang="en-US" dirty="0">
                <a:latin typeface="Arial" panose="020B0604020202020204" pitchFamily="34" charset="0"/>
              </a:rPr>
              <a:t>: </a:t>
            </a:r>
            <a:r>
              <a:rPr lang="en-US" dirty="0" err="1">
                <a:latin typeface="Arial" panose="020B0604020202020204" pitchFamily="34" charset="0"/>
              </a:rPr>
              <a:t>Kwong</a:t>
            </a:r>
            <a:r>
              <a:rPr lang="en-US" dirty="0">
                <a:latin typeface="Arial" panose="020B0604020202020204" pitchFamily="34" charset="0"/>
              </a:rPr>
              <a:t> Siu </a:t>
            </a:r>
            <a:r>
              <a:rPr lang="en-US" dirty="0" err="1">
                <a:latin typeface="Arial" panose="020B0604020202020204" pitchFamily="34" charset="0"/>
              </a:rPr>
              <a:t>Hing</a:t>
            </a:r>
            <a:r>
              <a:rPr lang="en-US" dirty="0">
                <a:latin typeface="Arial" panose="020B0604020202020204" pitchFamily="34" charset="0"/>
              </a:rPr>
              <a:t> evicted Walter’s position and became chairman</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2008-2012</a:t>
            </a:r>
            <a:r>
              <a:rPr lang="en-US" dirty="0">
                <a:latin typeface="Arial" panose="020B0604020202020204" pitchFamily="34" charset="0"/>
              </a:rPr>
              <a:t>: Walter and Ida thinking to win back their position</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2012</a:t>
            </a:r>
            <a:r>
              <a:rPr lang="en-US" dirty="0">
                <a:latin typeface="Arial" panose="020B0604020202020204" pitchFamily="34" charset="0"/>
              </a:rPr>
              <a:t>: Ida and Walter has reported Kwok Brother Raymond and Thomas’s corruption</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2012 </a:t>
            </a:r>
            <a:r>
              <a:rPr lang="en-US" dirty="0">
                <a:latin typeface="Arial" panose="020B0604020202020204" pitchFamily="34" charset="0"/>
              </a:rPr>
              <a:t>March: ICAC started to investigate the bribery case</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2014 </a:t>
            </a:r>
            <a:r>
              <a:rPr lang="en-US" dirty="0">
                <a:latin typeface="Arial" panose="020B0604020202020204" pitchFamily="34" charset="0"/>
              </a:rPr>
              <a:t>Dec: Court send Thomas into jail for 5 years</a:t>
            </a:r>
            <a:endParaRPr lang="en-US" dirty="0"/>
          </a:p>
          <a:p>
            <a:pPr marL="285750" indent="-285750">
              <a:lnSpc>
                <a:spcPct val="150000"/>
              </a:lnSpc>
              <a:buFont typeface="Arial" panose="020B0604020202020204" pitchFamily="34" charset="0"/>
              <a:buChar char="•"/>
            </a:pPr>
            <a:r>
              <a:rPr lang="en-US" dirty="0" smtClean="0">
                <a:latin typeface="Arial" panose="020B0604020202020204" pitchFamily="34" charset="0"/>
              </a:rPr>
              <a:t>2016 </a:t>
            </a:r>
            <a:r>
              <a:rPr lang="en-US" dirty="0">
                <a:latin typeface="Arial" panose="020B0604020202020204" pitchFamily="34" charset="0"/>
              </a:rPr>
              <a:t>July: Thomas set free on bail for HK$ 10million</a:t>
            </a:r>
            <a:endParaRPr lang="en-US" dirty="0"/>
          </a:p>
          <a:p>
            <a:r>
              <a:rPr lang="en-US" dirty="0"/>
              <a:t/>
            </a:r>
            <a:br>
              <a:rPr lang="en-US" dirty="0"/>
            </a:br>
            <a:endParaRPr lang="en-US" dirty="0"/>
          </a:p>
        </p:txBody>
      </p:sp>
    </p:spTree>
    <p:extLst>
      <p:ext uri="{BB962C8B-B14F-4D97-AF65-F5344CB8AC3E}">
        <p14:creationId xmlns:p14="http://schemas.microsoft.com/office/powerpoint/2010/main" xmlns="" val="3303486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Shape 657"/>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Edward, Kwok  </a:t>
            </a:r>
          </a:p>
        </p:txBody>
      </p:sp>
      <p:sp>
        <p:nvSpPr>
          <p:cNvPr id="658" name="Shape 658"/>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Alternative director to Raymond </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Son of Raymond</a:t>
            </a:r>
          </a:p>
          <a:p>
            <a:pPr marL="177800" marR="0" lvl="0" indent="-171450" algn="l" rtl="0">
              <a:lnSpc>
                <a:spcPct val="90000"/>
              </a:lnSpc>
              <a:spcBef>
                <a:spcPts val="800"/>
              </a:spcBef>
              <a:spcAft>
                <a:spcPts val="0"/>
              </a:spcAft>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a sales and project manager, responsible for feasibility study, marketing and planning of new residential projects of the Group in Hong Kong</a:t>
            </a:r>
          </a:p>
          <a:p>
            <a:pPr marL="177800" marR="0" lvl="0" indent="-171450" algn="l" rtl="0">
              <a:lnSpc>
                <a:spcPct val="90000"/>
              </a:lnSpc>
              <a:spcBef>
                <a:spcPts val="800"/>
              </a:spcBef>
              <a:buClr>
                <a:schemeClr val="dk1"/>
              </a:buClr>
              <a:buSzPct val="100000"/>
              <a:buFont typeface="Arial"/>
              <a:buChar char="•"/>
            </a:pPr>
            <a:r>
              <a:rPr lang="en" sz="2100" b="0" i="0" u="none" strike="noStrike" cap="none">
                <a:solidFill>
                  <a:schemeClr val="dk1"/>
                </a:solidFill>
                <a:latin typeface="Calibri"/>
                <a:ea typeface="Calibri"/>
                <a:cs typeface="Calibri"/>
                <a:sym typeface="Calibri"/>
              </a:rPr>
              <a:t>Bachelor of Arts degree from Yale University and a Postgraduate Diploma in Professional Accountancy from The Chinese University of Hong Kong</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title"/>
          </p:nvPr>
        </p:nvSpPr>
        <p:spPr>
          <a:xfrm>
            <a:off x="4057586" y="259114"/>
            <a:ext cx="2738700" cy="12576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Adam, Kwok </a:t>
            </a:r>
          </a:p>
        </p:txBody>
      </p:sp>
      <p:sp>
        <p:nvSpPr>
          <p:cNvPr id="665" name="Shape 665"/>
          <p:cNvSpPr txBox="1">
            <a:spLocks noGrp="1"/>
          </p:cNvSpPr>
          <p:nvPr>
            <p:ph type="body" idx="1"/>
          </p:nvPr>
        </p:nvSpPr>
        <p:spPr>
          <a:xfrm>
            <a:off x="4057587" y="1615964"/>
            <a:ext cx="4225800" cy="2839199"/>
          </a:xfrm>
          <a:prstGeom prst="rect">
            <a:avLst/>
          </a:prstGeom>
          <a:noFill/>
          <a:ln>
            <a:noFill/>
          </a:ln>
        </p:spPr>
        <p:txBody>
          <a:bodyPr lIns="68575" tIns="34275" rIns="68575" bIns="34275" anchor="t" anchorCtr="0">
            <a:noAutofit/>
          </a:bodyPr>
          <a:lstStyle/>
          <a:p>
            <a:pPr marL="177800" marR="0" lvl="0"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Son of Thomas</a:t>
            </a:r>
          </a:p>
          <a:p>
            <a:pPr marL="177800" marR="0" lvl="0" indent="-177800" algn="l" rtl="0">
              <a:lnSpc>
                <a:spcPct val="90000"/>
              </a:lnSpc>
              <a:spcBef>
                <a:spcPts val="80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Executive director of Sun Hung Kai since 2014</a:t>
            </a:r>
          </a:p>
          <a:p>
            <a:pPr marL="177800" marR="0" lvl="0" indent="-177800" algn="l" rtl="0">
              <a:lnSpc>
                <a:spcPct val="90000"/>
              </a:lnSpc>
              <a:spcBef>
                <a:spcPts val="80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Bachelor of Science degree in Management Science and Engineering from Stanford University and a Master’s degree in Business Administration from Harvard Business School</a:t>
            </a:r>
          </a:p>
          <a:p>
            <a:pPr marL="177800" marR="0" lvl="0" indent="-177800" algn="l" rtl="0">
              <a:lnSpc>
                <a:spcPct val="90000"/>
              </a:lnSpc>
              <a:spcBef>
                <a:spcPts val="80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project director taking charge of certain key residential and commercial projects of the Group in Hong Kong and the Pearl River Delta region. Since April 2013, he has taken up the overall responsibilities for the property business in Southern China</a:t>
            </a:r>
          </a:p>
        </p:txBody>
      </p:sp>
      <p:pic>
        <p:nvPicPr>
          <p:cNvPr id="666" name="Shape 666"/>
          <p:cNvPicPr preferRelativeResize="0"/>
          <p:nvPr/>
        </p:nvPicPr>
        <p:blipFill rotWithShape="1">
          <a:blip r:embed="rId3">
            <a:alphaModFix/>
          </a:blip>
          <a:srcRect r="45420"/>
          <a:stretch/>
        </p:blipFill>
        <p:spPr>
          <a:xfrm>
            <a:off x="-354724" y="0"/>
            <a:ext cx="4185600" cy="5143500"/>
          </a:xfrm>
          <a:prstGeom prst="rect">
            <a:avLst/>
          </a:prstGeom>
          <a:noFill/>
          <a:ln>
            <a:noFill/>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Shape 671"/>
          <p:cNvPicPr preferRelativeResize="0"/>
          <p:nvPr/>
        </p:nvPicPr>
        <p:blipFill rotWithShape="1">
          <a:blip r:embed="rId3">
            <a:alphaModFix/>
          </a:blip>
          <a:srcRect l="12717" r="1060" b="-2092"/>
          <a:stretch/>
        </p:blipFill>
        <p:spPr>
          <a:xfrm>
            <a:off x="-3163554" y="0"/>
            <a:ext cx="6619500" cy="5251200"/>
          </a:xfrm>
          <a:prstGeom prst="rect">
            <a:avLst/>
          </a:prstGeom>
          <a:noFill/>
          <a:ln>
            <a:noFill/>
          </a:ln>
        </p:spPr>
      </p:pic>
      <p:sp>
        <p:nvSpPr>
          <p:cNvPr id="672" name="Shape 672"/>
          <p:cNvSpPr txBox="1">
            <a:spLocks noGrp="1"/>
          </p:cNvSpPr>
          <p:nvPr>
            <p:ph type="title"/>
          </p:nvPr>
        </p:nvSpPr>
        <p:spPr>
          <a:xfrm>
            <a:off x="3818964" y="431609"/>
            <a:ext cx="3644100" cy="12576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Christopher, Kwok</a:t>
            </a:r>
          </a:p>
        </p:txBody>
      </p:sp>
      <p:sp>
        <p:nvSpPr>
          <p:cNvPr id="673" name="Shape 673"/>
          <p:cNvSpPr txBox="1">
            <a:spLocks noGrp="1"/>
          </p:cNvSpPr>
          <p:nvPr>
            <p:ph type="body" idx="1"/>
          </p:nvPr>
        </p:nvSpPr>
        <p:spPr>
          <a:xfrm>
            <a:off x="3818963" y="1788459"/>
            <a:ext cx="4034100" cy="2839200"/>
          </a:xfrm>
          <a:prstGeom prst="rect">
            <a:avLst/>
          </a:prstGeom>
          <a:noFill/>
          <a:ln>
            <a:noFill/>
          </a:ln>
        </p:spPr>
        <p:txBody>
          <a:bodyPr lIns="68575" tIns="34275" rIns="68575" bIns="34275" anchor="t" anchorCtr="0">
            <a:noAutofit/>
          </a:bodyPr>
          <a:lstStyle/>
          <a:p>
            <a:pPr marL="177800" marR="0" lvl="0" indent="-177800" algn="l" rtl="0">
              <a:lnSpc>
                <a:spcPct val="90000"/>
              </a:lnSpc>
              <a:spcBef>
                <a:spcPts val="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Son of Raymond</a:t>
            </a:r>
          </a:p>
          <a:p>
            <a:pPr marL="177800" marR="0" lvl="0" indent="-177800" algn="l" rtl="0">
              <a:lnSpc>
                <a:spcPct val="90000"/>
              </a:lnSpc>
              <a:spcBef>
                <a:spcPts val="800"/>
              </a:spcBef>
              <a:spcAft>
                <a:spcPts val="0"/>
              </a:spcAft>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 Bachelor of Science Degree in Chemistry from Harvard University and a Master’s degree in Business Administration from Stanford Graduate School of Business</a:t>
            </a:r>
          </a:p>
          <a:p>
            <a:pPr marL="177800" marR="0" lvl="0" indent="-177800" algn="l" rtl="0">
              <a:lnSpc>
                <a:spcPct val="100000"/>
              </a:lnSpc>
              <a:spcBef>
                <a:spcPts val="800"/>
              </a:spcBef>
              <a:buClr>
                <a:schemeClr val="dk1"/>
              </a:buClr>
              <a:buSzPct val="100000"/>
              <a:buFont typeface="Arial"/>
              <a:buChar char="•"/>
            </a:pPr>
            <a:r>
              <a:rPr lang="en" sz="1400" b="0" i="0" u="none" strike="noStrike" cap="none">
                <a:solidFill>
                  <a:schemeClr val="dk1"/>
                </a:solidFill>
                <a:latin typeface="Calibri"/>
                <a:ea typeface="Calibri"/>
                <a:cs typeface="Calibri"/>
                <a:sym typeface="Calibri"/>
              </a:rPr>
              <a:t>sales, project management and leasing of major residential and commercial properties of the Group in Hong Kong and mainland China</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Hong Kong Lands Department</a:t>
            </a:r>
          </a:p>
        </p:txBody>
      </p:sp>
      <p:sp>
        <p:nvSpPr>
          <p:cNvPr id="189" name="Shape 189"/>
          <p:cNvSpPr txBox="1">
            <a:spLocks noGrp="1"/>
          </p:cNvSpPr>
          <p:nvPr>
            <p:ph type="body" idx="1"/>
          </p:nvPr>
        </p:nvSpPr>
        <p:spPr>
          <a:xfrm>
            <a:off x="466925" y="1332700"/>
            <a:ext cx="3959100" cy="3112800"/>
          </a:xfrm>
          <a:prstGeom prst="rect">
            <a:avLst/>
          </a:prstGeom>
        </p:spPr>
        <p:txBody>
          <a:bodyPr lIns="91425" tIns="91425" rIns="91425" bIns="91425" anchor="t" anchorCtr="0">
            <a:noAutofit/>
          </a:bodyPr>
          <a:lstStyle/>
          <a:p>
            <a:pPr lvl="0">
              <a:spcBef>
                <a:spcPts val="0"/>
              </a:spcBef>
              <a:buNone/>
            </a:pPr>
            <a:r>
              <a:rPr lang="en" sz="1200"/>
              <a:t>Main Functions:</a:t>
            </a:r>
          </a:p>
          <a:p>
            <a:pPr lvl="0">
              <a:spcBef>
                <a:spcPts val="0"/>
              </a:spcBef>
              <a:buNone/>
            </a:pPr>
            <a:r>
              <a:rPr lang="en" sz="1200"/>
              <a:t>Land Disposal for development purposes</a:t>
            </a:r>
          </a:p>
          <a:p>
            <a:pPr lvl="0">
              <a:spcBef>
                <a:spcPts val="0"/>
              </a:spcBef>
              <a:buNone/>
            </a:pPr>
            <a:r>
              <a:rPr lang="en" sz="1200"/>
              <a:t>Valuation of land and property</a:t>
            </a:r>
          </a:p>
          <a:p>
            <a:pPr lvl="0">
              <a:spcBef>
                <a:spcPts val="0"/>
              </a:spcBef>
              <a:buNone/>
            </a:pPr>
            <a:r>
              <a:rPr lang="en" sz="1200"/>
              <a:t>Acquisition of private land and public projects</a:t>
            </a:r>
          </a:p>
          <a:p>
            <a:pPr lvl="0">
              <a:spcBef>
                <a:spcPts val="0"/>
              </a:spcBef>
              <a:buNone/>
            </a:pPr>
            <a:r>
              <a:rPr lang="en" sz="1200"/>
              <a:t>Land control and lease enforcement</a:t>
            </a:r>
          </a:p>
          <a:p>
            <a:pPr lvl="0">
              <a:spcBef>
                <a:spcPts val="0"/>
              </a:spcBef>
              <a:buNone/>
            </a:pPr>
            <a:endParaRPr/>
          </a:p>
          <a:p>
            <a:pPr lvl="0">
              <a:spcBef>
                <a:spcPts val="0"/>
              </a:spcBef>
              <a:buNone/>
            </a:pPr>
            <a:endParaRPr/>
          </a:p>
        </p:txBody>
      </p:sp>
      <p:pic>
        <p:nvPicPr>
          <p:cNvPr id="190" name="Shape 190"/>
          <p:cNvPicPr preferRelativeResize="0"/>
          <p:nvPr/>
        </p:nvPicPr>
        <p:blipFill>
          <a:blip r:embed="rId3">
            <a:alphaModFix/>
          </a:blip>
          <a:stretch>
            <a:fillRect/>
          </a:stretch>
        </p:blipFill>
        <p:spPr>
          <a:xfrm>
            <a:off x="4718350" y="1284050"/>
            <a:ext cx="3918249" cy="2694574"/>
          </a:xfrm>
          <a:prstGeom prst="rect">
            <a:avLst/>
          </a:prstGeom>
          <a:noFill/>
          <a:ln>
            <a:noFill/>
          </a:ln>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Shape 678"/>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679" name="Shape 679"/>
          <p:cNvPicPr preferRelativeResize="0">
            <a:picLocks noGrp="1"/>
          </p:cNvPicPr>
          <p:nvPr>
            <p:ph type="body" idx="1"/>
          </p:nvPr>
        </p:nvPicPr>
        <p:blipFill rotWithShape="1">
          <a:blip r:embed="rId3">
            <a:alphaModFix/>
          </a:blip>
          <a:srcRect/>
          <a:stretch/>
        </p:blipFill>
        <p:spPr>
          <a:xfrm>
            <a:off x="1179575" y="-25647"/>
            <a:ext cx="6268200" cy="5251500"/>
          </a:xfrm>
          <a:prstGeom prst="rect">
            <a:avLst/>
          </a:prstGeom>
          <a:noFill/>
          <a:ln>
            <a:noFill/>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Shape 684"/>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685" name="Shape 685"/>
          <p:cNvPicPr preferRelativeResize="0">
            <a:picLocks noGrp="1"/>
          </p:cNvPicPr>
          <p:nvPr>
            <p:ph type="body" idx="1"/>
          </p:nvPr>
        </p:nvPicPr>
        <p:blipFill rotWithShape="1">
          <a:blip r:embed="rId3">
            <a:alphaModFix/>
          </a:blip>
          <a:srcRect/>
          <a:stretch/>
        </p:blipFill>
        <p:spPr>
          <a:xfrm>
            <a:off x="628650" y="1083563"/>
            <a:ext cx="8293500" cy="3597600"/>
          </a:xfrm>
          <a:prstGeom prst="rect">
            <a:avLst/>
          </a:prstGeom>
          <a:noFill/>
          <a:ln>
            <a:noFill/>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Shape 690"/>
          <p:cNvSpPr/>
          <p:nvPr/>
        </p:nvSpPr>
        <p:spPr>
          <a:xfrm>
            <a:off x="0" y="0"/>
            <a:ext cx="9144000" cy="5143500"/>
          </a:xfrm>
          <a:prstGeom prst="rect">
            <a:avLst/>
          </a:prstGeom>
          <a:solidFill>
            <a:schemeClr val="lt1"/>
          </a:solidFill>
          <a:ln>
            <a:noFill/>
          </a:ln>
        </p:spPr>
        <p:txBody>
          <a:bodyPr lIns="68575" tIns="68575" rIns="68575" bIns="68575" anchor="ctr" anchorCtr="0">
            <a:noAutofit/>
          </a:bodyPr>
          <a:lstStyle/>
          <a:p>
            <a:pPr lvl="0">
              <a:spcBef>
                <a:spcPts val="0"/>
              </a:spcBef>
              <a:buNone/>
            </a:pPr>
            <a:endParaRPr/>
          </a:p>
        </p:txBody>
      </p:sp>
      <p:pic>
        <p:nvPicPr>
          <p:cNvPr id="691" name="Shape 691"/>
          <p:cNvPicPr preferRelativeResize="0">
            <a:picLocks noGrp="1"/>
          </p:cNvPicPr>
          <p:nvPr>
            <p:ph type="body" idx="1"/>
          </p:nvPr>
        </p:nvPicPr>
        <p:blipFill rotWithShape="1">
          <a:blip r:embed="rId3">
            <a:alphaModFix/>
          </a:blip>
          <a:srcRect t="6408" b="715"/>
          <a:stretch/>
        </p:blipFill>
        <p:spPr>
          <a:xfrm>
            <a:off x="15" y="7"/>
            <a:ext cx="5650800" cy="5143500"/>
          </a:xfrm>
          <a:prstGeom prst="rect">
            <a:avLst/>
          </a:prstGeom>
          <a:noFill/>
          <a:ln>
            <a:noFill/>
          </a:ln>
        </p:spPr>
      </p:pic>
      <p:sp>
        <p:nvSpPr>
          <p:cNvPr id="692" name="Shape 692"/>
          <p:cNvSpPr txBox="1">
            <a:spLocks noGrp="1"/>
          </p:cNvSpPr>
          <p:nvPr>
            <p:ph type="title"/>
          </p:nvPr>
        </p:nvSpPr>
        <p:spPr>
          <a:xfrm>
            <a:off x="6131051" y="480060"/>
            <a:ext cx="2532899" cy="27816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Land Bank - Hong Kong </a:t>
            </a:r>
            <a:br>
              <a:rPr lang="en" sz="3300" b="0" i="0" u="none" strike="noStrike" cap="none">
                <a:solidFill>
                  <a:schemeClr val="dk1"/>
                </a:solidFill>
                <a:latin typeface="Calibri"/>
                <a:ea typeface="Calibri"/>
                <a:cs typeface="Calibri"/>
                <a:sym typeface="Calibri"/>
              </a:rPr>
            </a:br>
            <a:endParaRPr lang="en" sz="33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Shape 697"/>
          <p:cNvSpPr/>
          <p:nvPr/>
        </p:nvSpPr>
        <p:spPr>
          <a:xfrm>
            <a:off x="0" y="0"/>
            <a:ext cx="9144000" cy="5143500"/>
          </a:xfrm>
          <a:prstGeom prst="rect">
            <a:avLst/>
          </a:prstGeom>
          <a:solidFill>
            <a:schemeClr val="lt1"/>
          </a:solidFill>
          <a:ln>
            <a:noFill/>
          </a:ln>
        </p:spPr>
        <p:txBody>
          <a:bodyPr lIns="68575" tIns="68575" rIns="68575" bIns="68575" anchor="ctr" anchorCtr="0">
            <a:noAutofit/>
          </a:bodyPr>
          <a:lstStyle/>
          <a:p>
            <a:pPr lvl="0">
              <a:spcBef>
                <a:spcPts val="0"/>
              </a:spcBef>
              <a:buNone/>
            </a:pPr>
            <a:endParaRPr/>
          </a:p>
        </p:txBody>
      </p:sp>
      <p:pic>
        <p:nvPicPr>
          <p:cNvPr id="698" name="Shape 698"/>
          <p:cNvPicPr preferRelativeResize="0">
            <a:picLocks noGrp="1"/>
          </p:cNvPicPr>
          <p:nvPr>
            <p:ph type="body" idx="1"/>
          </p:nvPr>
        </p:nvPicPr>
        <p:blipFill rotWithShape="1">
          <a:blip r:embed="rId3">
            <a:alphaModFix/>
          </a:blip>
          <a:srcRect l="19"/>
          <a:stretch/>
        </p:blipFill>
        <p:spPr>
          <a:xfrm>
            <a:off x="3681395" y="-70047"/>
            <a:ext cx="5650800" cy="5143500"/>
          </a:xfrm>
          <a:prstGeom prst="rect">
            <a:avLst/>
          </a:prstGeom>
          <a:noFill/>
          <a:ln>
            <a:noFill/>
          </a:ln>
        </p:spPr>
      </p:pic>
      <p:sp>
        <p:nvSpPr>
          <p:cNvPr id="699" name="Shape 699"/>
          <p:cNvSpPr txBox="1">
            <a:spLocks noGrp="1"/>
          </p:cNvSpPr>
          <p:nvPr>
            <p:ph type="title"/>
          </p:nvPr>
        </p:nvSpPr>
        <p:spPr>
          <a:xfrm>
            <a:off x="5126355" y="-123565"/>
            <a:ext cx="5320500" cy="9945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Property Development</a:t>
            </a:r>
          </a:p>
        </p:txBody>
      </p:sp>
      <p:pic>
        <p:nvPicPr>
          <p:cNvPr id="700" name="Shape 700"/>
          <p:cNvPicPr preferRelativeResize="0"/>
          <p:nvPr/>
        </p:nvPicPr>
        <p:blipFill rotWithShape="1">
          <a:blip r:embed="rId4">
            <a:alphaModFix/>
          </a:blip>
          <a:srcRect/>
          <a:stretch/>
        </p:blipFill>
        <p:spPr>
          <a:xfrm>
            <a:off x="0" y="0"/>
            <a:ext cx="2050200" cy="5143500"/>
          </a:xfrm>
          <a:prstGeom prst="rect">
            <a:avLst/>
          </a:prstGeom>
          <a:noFill/>
          <a:ln>
            <a:noFill/>
          </a:ln>
        </p:spPr>
      </p:pic>
      <p:pic>
        <p:nvPicPr>
          <p:cNvPr id="701" name="Shape 701"/>
          <p:cNvPicPr preferRelativeResize="0"/>
          <p:nvPr/>
        </p:nvPicPr>
        <p:blipFill rotWithShape="1">
          <a:blip r:embed="rId5">
            <a:alphaModFix/>
          </a:blip>
          <a:srcRect/>
          <a:stretch/>
        </p:blipFill>
        <p:spPr>
          <a:xfrm>
            <a:off x="1952019" y="53518"/>
            <a:ext cx="1773600" cy="5143500"/>
          </a:xfrm>
          <a:prstGeom prst="rect">
            <a:avLst/>
          </a:prstGeom>
          <a:noFill/>
          <a:ln>
            <a:noFill/>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pic>
        <p:nvPicPr>
          <p:cNvPr id="706" name="Shape 706"/>
          <p:cNvPicPr preferRelativeResize="0"/>
          <p:nvPr/>
        </p:nvPicPr>
        <p:blipFill rotWithShape="1">
          <a:blip r:embed="rId3">
            <a:alphaModFix/>
          </a:blip>
          <a:srcRect r="16784"/>
          <a:stretch/>
        </p:blipFill>
        <p:spPr>
          <a:xfrm>
            <a:off x="3477005" y="480061"/>
            <a:ext cx="5186999" cy="4183500"/>
          </a:xfrm>
          <a:prstGeom prst="rect">
            <a:avLst/>
          </a:prstGeom>
          <a:noFill/>
          <a:ln>
            <a:noFill/>
          </a:ln>
        </p:spPr>
      </p:pic>
      <p:sp>
        <p:nvSpPr>
          <p:cNvPr id="707" name="Shape 707"/>
          <p:cNvSpPr txBox="1">
            <a:spLocks noGrp="1"/>
          </p:cNvSpPr>
          <p:nvPr>
            <p:ph type="title"/>
          </p:nvPr>
        </p:nvSpPr>
        <p:spPr>
          <a:xfrm>
            <a:off x="486696" y="471949"/>
            <a:ext cx="2750100" cy="12576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708" name="Shape 708"/>
          <p:cNvPicPr preferRelativeResize="0">
            <a:picLocks noGrp="1"/>
          </p:cNvPicPr>
          <p:nvPr>
            <p:ph type="body" idx="1"/>
          </p:nvPr>
        </p:nvPicPr>
        <p:blipFill rotWithShape="1">
          <a:blip r:embed="rId4">
            <a:alphaModFix/>
          </a:blip>
          <a:srcRect/>
          <a:stretch/>
        </p:blipFill>
        <p:spPr>
          <a:xfrm>
            <a:off x="281990" y="612273"/>
            <a:ext cx="3150300" cy="2093700"/>
          </a:xfrm>
          <a:prstGeom prst="rect">
            <a:avLst/>
          </a:prstGeom>
          <a:noFill/>
          <a:ln>
            <a:noFill/>
          </a:ln>
        </p:spPr>
      </p:pic>
      <p:pic>
        <p:nvPicPr>
          <p:cNvPr id="709" name="Shape 709"/>
          <p:cNvPicPr preferRelativeResize="0"/>
          <p:nvPr/>
        </p:nvPicPr>
        <p:blipFill rotWithShape="1">
          <a:blip r:embed="rId5">
            <a:alphaModFix/>
          </a:blip>
          <a:srcRect/>
          <a:stretch/>
        </p:blipFill>
        <p:spPr>
          <a:xfrm>
            <a:off x="267081" y="2905125"/>
            <a:ext cx="3209700" cy="1447800"/>
          </a:xfrm>
          <a:prstGeom prst="rect">
            <a:avLst/>
          </a:prstGeom>
          <a:noFill/>
          <a:ln>
            <a:noFill/>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pic>
        <p:nvPicPr>
          <p:cNvPr id="714" name="Shape 714"/>
          <p:cNvPicPr preferRelativeResize="0"/>
          <p:nvPr/>
        </p:nvPicPr>
        <p:blipFill rotWithShape="1">
          <a:blip r:embed="rId3">
            <a:alphaModFix/>
          </a:blip>
          <a:srcRect r="29532"/>
          <a:stretch/>
        </p:blipFill>
        <p:spPr>
          <a:xfrm>
            <a:off x="3477005" y="480061"/>
            <a:ext cx="5186999" cy="4183500"/>
          </a:xfrm>
          <a:prstGeom prst="rect">
            <a:avLst/>
          </a:prstGeom>
          <a:noFill/>
          <a:ln>
            <a:noFill/>
          </a:ln>
        </p:spPr>
      </p:pic>
      <p:sp>
        <p:nvSpPr>
          <p:cNvPr id="715" name="Shape 715"/>
          <p:cNvSpPr txBox="1">
            <a:spLocks noGrp="1"/>
          </p:cNvSpPr>
          <p:nvPr>
            <p:ph type="title"/>
          </p:nvPr>
        </p:nvSpPr>
        <p:spPr>
          <a:xfrm>
            <a:off x="486696" y="471949"/>
            <a:ext cx="2750100" cy="12576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716" name="Shape 716"/>
          <p:cNvSpPr txBox="1">
            <a:spLocks noGrp="1"/>
          </p:cNvSpPr>
          <p:nvPr>
            <p:ph type="body" idx="1"/>
          </p:nvPr>
        </p:nvSpPr>
        <p:spPr>
          <a:xfrm>
            <a:off x="486697" y="1828800"/>
            <a:ext cx="2750100" cy="2839200"/>
          </a:xfrm>
          <a:prstGeom prst="rect">
            <a:avLst/>
          </a:prstGeom>
          <a:noFill/>
          <a:ln>
            <a:noFill/>
          </a:ln>
        </p:spPr>
        <p:txBody>
          <a:bodyPr lIns="68575" tIns="34275" rIns="68575" bIns="34275" anchor="t" anchorCtr="0">
            <a:noAutofit/>
          </a:bodyPr>
          <a:lstStyle/>
          <a:p>
            <a:pPr marL="177800" marR="0" lvl="0" indent="-177800" algn="l" rtl="0">
              <a:lnSpc>
                <a:spcPct val="90000"/>
              </a:lnSpc>
              <a:spcBef>
                <a:spcPts val="0"/>
              </a:spcBef>
              <a:buClr>
                <a:schemeClr val="dk1"/>
              </a:buClr>
              <a:buSzPct val="100000"/>
              <a:buFont typeface="Arial"/>
              <a:buNone/>
            </a:pPr>
            <a:endParaRPr sz="1400" b="0" i="0" u="none" strike="noStrike" cap="none">
              <a:solidFill>
                <a:schemeClr val="dk1"/>
              </a:solidFill>
              <a:latin typeface="Calibri"/>
              <a:ea typeface="Calibri"/>
              <a:cs typeface="Calibri"/>
              <a:sym typeface="Calibri"/>
            </a:endParaRPr>
          </a:p>
        </p:txBody>
      </p:sp>
      <p:pic>
        <p:nvPicPr>
          <p:cNvPr id="717" name="Shape 717"/>
          <p:cNvPicPr preferRelativeResize="0"/>
          <p:nvPr/>
        </p:nvPicPr>
        <p:blipFill rotWithShape="1">
          <a:blip r:embed="rId4">
            <a:alphaModFix/>
          </a:blip>
          <a:srcRect/>
          <a:stretch/>
        </p:blipFill>
        <p:spPr>
          <a:xfrm>
            <a:off x="71135" y="3250095"/>
            <a:ext cx="3374400" cy="1221599"/>
          </a:xfrm>
          <a:prstGeom prst="rect">
            <a:avLst/>
          </a:prstGeom>
          <a:noFill/>
          <a:ln>
            <a:noFill/>
          </a:ln>
        </p:spPr>
      </p:pic>
      <p:pic>
        <p:nvPicPr>
          <p:cNvPr id="718" name="Shape 718"/>
          <p:cNvPicPr preferRelativeResize="0"/>
          <p:nvPr/>
        </p:nvPicPr>
        <p:blipFill rotWithShape="1">
          <a:blip r:embed="rId5">
            <a:alphaModFix/>
          </a:blip>
          <a:srcRect/>
          <a:stretch/>
        </p:blipFill>
        <p:spPr>
          <a:xfrm>
            <a:off x="71135" y="698441"/>
            <a:ext cx="3405900" cy="2174100"/>
          </a:xfrm>
          <a:prstGeom prst="rect">
            <a:avLst/>
          </a:prstGeom>
          <a:noFill/>
          <a:ln>
            <a:noFill/>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Shape 723"/>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724" name="Shape 724"/>
          <p:cNvPicPr preferRelativeResize="0">
            <a:picLocks noGrp="1"/>
          </p:cNvPicPr>
          <p:nvPr>
            <p:ph type="body" idx="1"/>
          </p:nvPr>
        </p:nvPicPr>
        <p:blipFill rotWithShape="1">
          <a:blip r:embed="rId3">
            <a:alphaModFix/>
          </a:blip>
          <a:srcRect/>
          <a:stretch/>
        </p:blipFill>
        <p:spPr>
          <a:xfrm>
            <a:off x="3251097" y="910479"/>
            <a:ext cx="5527800" cy="3322500"/>
          </a:xfrm>
          <a:prstGeom prst="rect">
            <a:avLst/>
          </a:prstGeom>
          <a:noFill/>
          <a:ln>
            <a:noFill/>
          </a:ln>
        </p:spPr>
      </p:pic>
      <p:pic>
        <p:nvPicPr>
          <p:cNvPr id="725" name="Shape 725"/>
          <p:cNvPicPr preferRelativeResize="0"/>
          <p:nvPr/>
        </p:nvPicPr>
        <p:blipFill rotWithShape="1">
          <a:blip r:embed="rId4">
            <a:alphaModFix/>
          </a:blip>
          <a:srcRect/>
          <a:stretch/>
        </p:blipFill>
        <p:spPr>
          <a:xfrm>
            <a:off x="364215" y="0"/>
            <a:ext cx="3150300" cy="5143500"/>
          </a:xfrm>
          <a:prstGeom prst="rect">
            <a:avLst/>
          </a:prstGeom>
          <a:noFill/>
          <a:ln>
            <a:noFill/>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Shape 730"/>
          <p:cNvPicPr preferRelativeResize="0"/>
          <p:nvPr/>
        </p:nvPicPr>
        <p:blipFill rotWithShape="1">
          <a:blip r:embed="rId3">
            <a:alphaModFix/>
          </a:blip>
          <a:srcRect/>
          <a:stretch/>
        </p:blipFill>
        <p:spPr>
          <a:xfrm>
            <a:off x="2264929" y="0"/>
            <a:ext cx="2061600" cy="5143500"/>
          </a:xfrm>
          <a:prstGeom prst="rect">
            <a:avLst/>
          </a:prstGeom>
          <a:noFill/>
          <a:ln>
            <a:noFill/>
          </a:ln>
        </p:spPr>
      </p:pic>
      <p:pic>
        <p:nvPicPr>
          <p:cNvPr id="731" name="Shape 731"/>
          <p:cNvPicPr preferRelativeResize="0"/>
          <p:nvPr/>
        </p:nvPicPr>
        <p:blipFill rotWithShape="1">
          <a:blip r:embed="rId4">
            <a:alphaModFix/>
          </a:blip>
          <a:srcRect/>
          <a:stretch/>
        </p:blipFill>
        <p:spPr>
          <a:xfrm>
            <a:off x="4251960" y="68580"/>
            <a:ext cx="5024099" cy="5143500"/>
          </a:xfrm>
          <a:prstGeom prst="rect">
            <a:avLst/>
          </a:prstGeom>
          <a:noFill/>
          <a:ln>
            <a:noFill/>
          </a:ln>
        </p:spPr>
      </p:pic>
      <p:sp>
        <p:nvSpPr>
          <p:cNvPr id="732" name="Shape 732"/>
          <p:cNvSpPr txBox="1">
            <a:spLocks noGrp="1"/>
          </p:cNvSpPr>
          <p:nvPr>
            <p:ph type="title"/>
          </p:nvPr>
        </p:nvSpPr>
        <p:spPr>
          <a:xfrm>
            <a:off x="2857996" y="0"/>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Property Investment</a:t>
            </a:r>
          </a:p>
        </p:txBody>
      </p:sp>
      <p:sp>
        <p:nvSpPr>
          <p:cNvPr id="733" name="Shape 733"/>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734" name="Shape 734"/>
          <p:cNvPicPr preferRelativeResize="0"/>
          <p:nvPr/>
        </p:nvPicPr>
        <p:blipFill rotWithShape="1">
          <a:blip r:embed="rId5">
            <a:alphaModFix/>
          </a:blip>
          <a:srcRect/>
          <a:stretch/>
        </p:blipFill>
        <p:spPr>
          <a:xfrm>
            <a:off x="0" y="0"/>
            <a:ext cx="2282100" cy="5143500"/>
          </a:xfrm>
          <a:prstGeom prst="rect">
            <a:avLst/>
          </a:prstGeom>
          <a:noFill/>
          <a:ln>
            <a:noFill/>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Shape 739"/>
          <p:cNvSpPr txBox="1">
            <a:spLocks noGrp="1"/>
          </p:cNvSpPr>
          <p:nvPr>
            <p:ph type="title"/>
          </p:nvPr>
        </p:nvSpPr>
        <p:spPr>
          <a:xfrm>
            <a:off x="629840" y="342900"/>
            <a:ext cx="2949000" cy="1200300"/>
          </a:xfrm>
          <a:prstGeom prst="rect">
            <a:avLst/>
          </a:prstGeom>
          <a:noFill/>
          <a:ln>
            <a:noFill/>
          </a:ln>
        </p:spPr>
        <p:txBody>
          <a:bodyPr lIns="68575" tIns="34275" rIns="68575" bIns="34275" anchor="b" anchorCtr="0">
            <a:noAutofit/>
          </a:bodyPr>
          <a:lstStyle/>
          <a:p>
            <a:pPr marL="0" marR="0" lvl="0" indent="0" algn="l" rtl="0">
              <a:lnSpc>
                <a:spcPct val="90000"/>
              </a:lnSpc>
              <a:spcBef>
                <a:spcPts val="0"/>
              </a:spcBef>
              <a:buClr>
                <a:schemeClr val="dk1"/>
              </a:buClr>
              <a:buSzPct val="25000"/>
              <a:buFont typeface="Calibri"/>
              <a:buNone/>
            </a:pPr>
            <a:r>
              <a:rPr lang="en" sz="2400" b="0" i="0" u="none" strike="noStrike" cap="none">
                <a:solidFill>
                  <a:schemeClr val="dk1"/>
                </a:solidFill>
                <a:latin typeface="Calibri"/>
                <a:ea typeface="Calibri"/>
                <a:cs typeface="Calibri"/>
                <a:sym typeface="Calibri"/>
              </a:rPr>
              <a:t>Map of the Properties</a:t>
            </a:r>
          </a:p>
        </p:txBody>
      </p:sp>
      <p:pic>
        <p:nvPicPr>
          <p:cNvPr id="740" name="Shape 740"/>
          <p:cNvPicPr preferRelativeResize="0">
            <a:picLocks noGrp="1"/>
          </p:cNvPicPr>
          <p:nvPr>
            <p:ph type="body" idx="1"/>
          </p:nvPr>
        </p:nvPicPr>
        <p:blipFill rotWithShape="1">
          <a:blip r:embed="rId3">
            <a:alphaModFix/>
          </a:blip>
          <a:srcRect/>
          <a:stretch/>
        </p:blipFill>
        <p:spPr>
          <a:xfrm>
            <a:off x="4004214" y="-332285"/>
            <a:ext cx="4965900" cy="5475900"/>
          </a:xfrm>
          <a:prstGeom prst="rect">
            <a:avLst/>
          </a:prstGeom>
          <a:noFill/>
          <a:ln>
            <a:noFill/>
          </a:ln>
        </p:spPr>
      </p:pic>
      <p:sp>
        <p:nvSpPr>
          <p:cNvPr id="741" name="Shape 741"/>
          <p:cNvSpPr txBox="1">
            <a:spLocks noGrp="1"/>
          </p:cNvSpPr>
          <p:nvPr>
            <p:ph type="body" idx="2"/>
          </p:nvPr>
        </p:nvSpPr>
        <p:spPr>
          <a:xfrm>
            <a:off x="629840" y="1543050"/>
            <a:ext cx="2949000" cy="28587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chemeClr val="dk1"/>
              </a:buClr>
              <a:buSzPct val="25000"/>
              <a:buFont typeface="Arial"/>
              <a:buNone/>
            </a:pPr>
            <a:endParaRPr sz="12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pic>
        <p:nvPicPr>
          <p:cNvPr id="746" name="Shape 746"/>
          <p:cNvPicPr preferRelativeResize="0"/>
          <p:nvPr/>
        </p:nvPicPr>
        <p:blipFill rotWithShape="1">
          <a:blip r:embed="rId3">
            <a:alphaModFix/>
          </a:blip>
          <a:srcRect/>
          <a:stretch/>
        </p:blipFill>
        <p:spPr>
          <a:xfrm>
            <a:off x="3768646" y="0"/>
            <a:ext cx="5375099" cy="5143500"/>
          </a:xfrm>
          <a:prstGeom prst="rect">
            <a:avLst/>
          </a:prstGeom>
          <a:noFill/>
          <a:ln>
            <a:noFill/>
          </a:ln>
        </p:spPr>
      </p:pic>
      <p:sp>
        <p:nvSpPr>
          <p:cNvPr id="747" name="Shape 747"/>
          <p:cNvSpPr txBox="1"/>
          <p:nvPr/>
        </p:nvSpPr>
        <p:spPr>
          <a:xfrm>
            <a:off x="452628" y="1385316"/>
            <a:ext cx="3316200" cy="26544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2400" b="1">
                <a:solidFill>
                  <a:schemeClr val="dk1"/>
                </a:solidFill>
                <a:latin typeface="Calibri"/>
                <a:ea typeface="Calibri"/>
                <a:cs typeface="Calibri"/>
                <a:sym typeface="Calibri"/>
              </a:rPr>
              <a:t>Shanghai Xujiahui Centre</a:t>
            </a:r>
          </a:p>
          <a:p>
            <a:pPr marL="0" marR="0" lvl="0" indent="0" algn="l" rtl="0">
              <a:spcBef>
                <a:spcPts val="0"/>
              </a:spcBef>
              <a:buNone/>
            </a:pPr>
            <a:endParaRPr sz="1800">
              <a:solidFill>
                <a:schemeClr val="dk1"/>
              </a:solidFill>
              <a:latin typeface="Calibri"/>
              <a:ea typeface="Calibri"/>
              <a:cs typeface="Calibri"/>
              <a:sym typeface="Calibri"/>
            </a:endParaRPr>
          </a:p>
          <a:p>
            <a:pPr marL="254000" marR="0" lvl="0" indent="-254000" algn="l" rtl="0">
              <a:spcBef>
                <a:spcPts val="0"/>
              </a:spcBef>
              <a:buClr>
                <a:schemeClr val="dk1"/>
              </a:buClr>
              <a:buSzPct val="100000"/>
              <a:buFont typeface="Arial"/>
              <a:buChar char="•"/>
            </a:pPr>
            <a:r>
              <a:rPr lang="en" sz="1800">
                <a:solidFill>
                  <a:schemeClr val="dk1"/>
                </a:solidFill>
                <a:latin typeface="Calibri"/>
                <a:ea typeface="Calibri"/>
                <a:cs typeface="Calibri"/>
                <a:sym typeface="Calibri"/>
              </a:rPr>
              <a:t>100% owned </a:t>
            </a:r>
          </a:p>
          <a:p>
            <a:pPr marL="254000" marR="0" lvl="0" indent="-254000" algn="l" rtl="0">
              <a:spcBef>
                <a:spcPts val="0"/>
              </a:spcBef>
              <a:buClr>
                <a:schemeClr val="dk1"/>
              </a:buClr>
              <a:buSzPct val="100000"/>
              <a:buFont typeface="Arial"/>
              <a:buChar char="•"/>
            </a:pPr>
            <a:r>
              <a:rPr lang="en" sz="1800">
                <a:solidFill>
                  <a:schemeClr val="dk1"/>
                </a:solidFill>
                <a:latin typeface="Calibri"/>
                <a:ea typeface="Calibri"/>
                <a:cs typeface="Calibri"/>
                <a:sym typeface="Calibri"/>
              </a:rPr>
              <a:t>180,000 square feet of offices and</a:t>
            </a:r>
          </a:p>
          <a:p>
            <a:pPr marL="254000" marR="0" lvl="0" indent="-254000" algn="l" rtl="0">
              <a:spcBef>
                <a:spcPts val="0"/>
              </a:spcBef>
              <a:buClr>
                <a:schemeClr val="dk1"/>
              </a:buClr>
              <a:buSzPct val="100000"/>
              <a:buFont typeface="Arial"/>
              <a:buChar char="•"/>
            </a:pPr>
            <a:r>
              <a:rPr lang="en" sz="1800">
                <a:solidFill>
                  <a:schemeClr val="dk1"/>
                </a:solidFill>
                <a:latin typeface="Calibri"/>
                <a:ea typeface="Calibri"/>
                <a:cs typeface="Calibri"/>
                <a:sym typeface="Calibri"/>
              </a:rPr>
              <a:t>329,000 square feet of retail space,</a:t>
            </a:r>
          </a:p>
          <a:p>
            <a:pPr marL="254000" marR="0" lvl="0" indent="-254000" algn="l" rtl="0">
              <a:spcBef>
                <a:spcPts val="0"/>
              </a:spcBef>
              <a:buClr>
                <a:schemeClr val="dk1"/>
              </a:buClr>
              <a:buSzPct val="100000"/>
              <a:buFont typeface="Arial"/>
              <a:buChar char="•"/>
            </a:pPr>
            <a:r>
              <a:rPr lang="en" sz="1800">
                <a:solidFill>
                  <a:schemeClr val="dk1"/>
                </a:solidFill>
                <a:latin typeface="Calibri"/>
                <a:ea typeface="Calibri"/>
                <a:cs typeface="Calibri"/>
                <a:sym typeface="Calibri"/>
              </a:rPr>
              <a:t>Scheduled for completion in the first half of 2017.</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Shape 195"/>
          <p:cNvSpPr txBox="1">
            <a:spLocks noGrp="1"/>
          </p:cNvSpPr>
          <p:nvPr>
            <p:ph type="title"/>
          </p:nvPr>
        </p:nvSpPr>
        <p:spPr>
          <a:xfrm>
            <a:off x="311700" y="445025"/>
            <a:ext cx="8520600" cy="572700"/>
          </a:xfrm>
          <a:prstGeom prst="rect">
            <a:avLst/>
          </a:prstGeom>
        </p:spPr>
        <p:txBody>
          <a:bodyPr lIns="91425" tIns="91425" rIns="91425" bIns="91425" anchor="t" anchorCtr="0">
            <a:noAutofit/>
          </a:bodyPr>
          <a:lstStyle/>
          <a:p>
            <a:pPr lvl="0">
              <a:spcBef>
                <a:spcPts val="0"/>
              </a:spcBef>
              <a:buNone/>
            </a:pPr>
            <a:r>
              <a:rPr lang="en"/>
              <a:t>How is land traded</a:t>
            </a:r>
          </a:p>
        </p:txBody>
      </p:sp>
      <p:sp>
        <p:nvSpPr>
          <p:cNvPr id="196" name="Shape 196"/>
          <p:cNvSpPr txBox="1">
            <a:spLocks noGrp="1"/>
          </p:cNvSpPr>
          <p:nvPr>
            <p:ph type="body" idx="1"/>
          </p:nvPr>
        </p:nvSpPr>
        <p:spPr>
          <a:xfrm>
            <a:off x="311700" y="924450"/>
            <a:ext cx="8520600" cy="4218900"/>
          </a:xfrm>
          <a:prstGeom prst="rect">
            <a:avLst/>
          </a:prstGeom>
        </p:spPr>
        <p:txBody>
          <a:bodyPr lIns="91425" tIns="91425" rIns="91425" bIns="91425" anchor="t" anchorCtr="0">
            <a:noAutofit/>
          </a:bodyPr>
          <a:lstStyle/>
          <a:p>
            <a:pPr lvl="0">
              <a:spcBef>
                <a:spcPts val="0"/>
              </a:spcBef>
              <a:buNone/>
            </a:pPr>
            <a:r>
              <a:rPr lang="en" sz="1400"/>
              <a:t>Land auction</a:t>
            </a:r>
          </a:p>
          <a:p>
            <a:pPr lvl="0">
              <a:spcBef>
                <a:spcPts val="0"/>
              </a:spcBef>
              <a:buNone/>
            </a:pPr>
            <a:r>
              <a:rPr lang="en" sz="1400"/>
              <a:t>	Oral bidding</a:t>
            </a:r>
          </a:p>
          <a:p>
            <a:pPr lvl="0">
              <a:spcBef>
                <a:spcPts val="0"/>
              </a:spcBef>
              <a:buNone/>
            </a:pPr>
            <a:r>
              <a:rPr lang="en" sz="1400"/>
              <a:t>	Most land in metropolitan area sold using this method </a:t>
            </a:r>
          </a:p>
          <a:p>
            <a:pPr lvl="0">
              <a:spcBef>
                <a:spcPts val="0"/>
              </a:spcBef>
              <a:buNone/>
            </a:pPr>
            <a:r>
              <a:rPr lang="en" sz="1400"/>
              <a:t>Tenders </a:t>
            </a:r>
          </a:p>
          <a:p>
            <a:pPr lvl="0">
              <a:spcBef>
                <a:spcPts val="0"/>
              </a:spcBef>
              <a:buNone/>
            </a:pPr>
            <a:r>
              <a:rPr lang="en" sz="1400"/>
              <a:t>	Sealed bidding</a:t>
            </a:r>
          </a:p>
          <a:p>
            <a:pPr lvl="0">
              <a:spcBef>
                <a:spcPts val="0"/>
              </a:spcBef>
              <a:buNone/>
            </a:pPr>
            <a:r>
              <a:rPr lang="en" sz="1400"/>
              <a:t>	Users strictly defined </a:t>
            </a:r>
          </a:p>
          <a:p>
            <a:pPr lvl="0">
              <a:spcBef>
                <a:spcPts val="0"/>
              </a:spcBef>
              <a:buNone/>
            </a:pPr>
            <a:r>
              <a:rPr lang="en" sz="1400"/>
              <a:t>	The government examines detailed proposals</a:t>
            </a:r>
          </a:p>
          <a:p>
            <a:pPr lvl="0">
              <a:spcBef>
                <a:spcPts val="0"/>
              </a:spcBef>
              <a:buNone/>
            </a:pPr>
            <a:r>
              <a:rPr lang="en" sz="1400"/>
              <a:t>Private Treaty</a:t>
            </a:r>
          </a:p>
          <a:p>
            <a:pPr lvl="0">
              <a:spcBef>
                <a:spcPts val="0"/>
              </a:spcBef>
              <a:buNone/>
            </a:pPr>
            <a:r>
              <a:rPr lang="en" sz="1400"/>
              <a:t>	Sales to non-profit organizations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Shape 752"/>
          <p:cNvPicPr preferRelativeResize="0"/>
          <p:nvPr/>
        </p:nvPicPr>
        <p:blipFill rotWithShape="1">
          <a:blip r:embed="rId3">
            <a:alphaModFix/>
          </a:blip>
          <a:srcRect/>
          <a:stretch/>
        </p:blipFill>
        <p:spPr>
          <a:xfrm>
            <a:off x="3289383" y="-244240"/>
            <a:ext cx="5854800" cy="5387700"/>
          </a:xfrm>
          <a:prstGeom prst="rect">
            <a:avLst/>
          </a:prstGeom>
          <a:noFill/>
          <a:ln>
            <a:noFill/>
          </a:ln>
        </p:spPr>
      </p:pic>
      <p:sp>
        <p:nvSpPr>
          <p:cNvPr id="753" name="Shape 753"/>
          <p:cNvSpPr txBox="1"/>
          <p:nvPr/>
        </p:nvSpPr>
        <p:spPr>
          <a:xfrm>
            <a:off x="450054" y="626053"/>
            <a:ext cx="2807700" cy="18237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2100" b="1">
                <a:solidFill>
                  <a:schemeClr val="dk1"/>
                </a:solidFill>
                <a:latin typeface="Calibri"/>
                <a:ea typeface="Calibri"/>
                <a:cs typeface="Calibri"/>
                <a:sym typeface="Calibri"/>
              </a:rPr>
              <a:t>Shanghai Arch </a:t>
            </a:r>
          </a:p>
          <a:p>
            <a:pPr marL="0" marR="0" lvl="0" indent="0" algn="l" rtl="0">
              <a:spcBef>
                <a:spcPts val="0"/>
              </a:spcBef>
              <a:buNone/>
            </a:pPr>
            <a:endParaRPr sz="2100" b="1">
              <a:solidFill>
                <a:schemeClr val="dk1"/>
              </a:solidFill>
              <a:latin typeface="Calibri"/>
              <a:ea typeface="Calibri"/>
              <a:cs typeface="Calibri"/>
              <a:sym typeface="Calibri"/>
            </a:endParaRPr>
          </a:p>
          <a:p>
            <a:pPr marL="215900" marR="0" lvl="0" indent="-215900" algn="l" rtl="0">
              <a:spcBef>
                <a:spcPts val="0"/>
              </a:spcBef>
              <a:buClr>
                <a:schemeClr val="dk1"/>
              </a:buClr>
              <a:buSzPct val="100000"/>
              <a:buFont typeface="Calibri"/>
              <a:buChar char="-"/>
            </a:pPr>
            <a:r>
              <a:rPr lang="en" sz="1800">
                <a:solidFill>
                  <a:schemeClr val="dk1"/>
                </a:solidFill>
                <a:latin typeface="Calibri"/>
                <a:ea typeface="Calibri"/>
                <a:cs typeface="Calibri"/>
                <a:sym typeface="Calibri"/>
              </a:rPr>
              <a:t>100% owned </a:t>
            </a:r>
          </a:p>
          <a:p>
            <a:pPr marL="215900" marR="0" lvl="0" indent="-215900" algn="l" rtl="0">
              <a:spcBef>
                <a:spcPts val="0"/>
              </a:spcBef>
              <a:buClr>
                <a:schemeClr val="dk1"/>
              </a:buClr>
              <a:buSzPct val="100000"/>
              <a:buFont typeface="Calibri"/>
              <a:buChar char="-"/>
            </a:pPr>
            <a:r>
              <a:rPr lang="en" sz="1800">
                <a:solidFill>
                  <a:schemeClr val="dk1"/>
                </a:solidFill>
                <a:latin typeface="Calibri"/>
                <a:ea typeface="Calibri"/>
                <a:cs typeface="Calibri"/>
                <a:sym typeface="Calibri"/>
              </a:rPr>
              <a:t>1.7 million square feet</a:t>
            </a:r>
          </a:p>
          <a:p>
            <a:pPr marL="215900" marR="0" lvl="0" indent="-215900" algn="l" rtl="0">
              <a:spcBef>
                <a:spcPts val="0"/>
              </a:spcBef>
              <a:buClr>
                <a:schemeClr val="dk1"/>
              </a:buClr>
              <a:buSzPct val="100000"/>
              <a:buFont typeface="Calibri"/>
              <a:buChar char="-"/>
            </a:pPr>
            <a:r>
              <a:rPr lang="en" sz="1800">
                <a:solidFill>
                  <a:schemeClr val="dk1"/>
                </a:solidFill>
                <a:latin typeface="Calibri"/>
                <a:ea typeface="Calibri"/>
                <a:cs typeface="Calibri"/>
                <a:sym typeface="Calibri"/>
              </a:rPr>
              <a:t>Expected finish 2017/2018 </a:t>
            </a:r>
          </a:p>
        </p:txBody>
      </p:sp>
      <p:pic>
        <p:nvPicPr>
          <p:cNvPr id="754" name="Shape 754"/>
          <p:cNvPicPr preferRelativeResize="0"/>
          <p:nvPr/>
        </p:nvPicPr>
        <p:blipFill rotWithShape="1">
          <a:blip r:embed="rId4">
            <a:alphaModFix/>
          </a:blip>
          <a:srcRect/>
          <a:stretch/>
        </p:blipFill>
        <p:spPr>
          <a:xfrm>
            <a:off x="0" y="2813796"/>
            <a:ext cx="3707400" cy="2329800"/>
          </a:xfrm>
          <a:prstGeom prst="rect">
            <a:avLst/>
          </a:prstGeom>
          <a:noFill/>
          <a:ln>
            <a:noFill/>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pic>
        <p:nvPicPr>
          <p:cNvPr id="759" name="Shape 759"/>
          <p:cNvPicPr preferRelativeResize="0"/>
          <p:nvPr/>
        </p:nvPicPr>
        <p:blipFill rotWithShape="1">
          <a:blip r:embed="rId3">
            <a:alphaModFix/>
          </a:blip>
          <a:srcRect/>
          <a:stretch/>
        </p:blipFill>
        <p:spPr>
          <a:xfrm>
            <a:off x="3968393" y="0"/>
            <a:ext cx="5175600" cy="5143500"/>
          </a:xfrm>
          <a:prstGeom prst="rect">
            <a:avLst/>
          </a:prstGeom>
          <a:noFill/>
          <a:ln>
            <a:noFill/>
          </a:ln>
        </p:spPr>
      </p:pic>
      <p:sp>
        <p:nvSpPr>
          <p:cNvPr id="760" name="Shape 760"/>
          <p:cNvSpPr txBox="1"/>
          <p:nvPr/>
        </p:nvSpPr>
        <p:spPr>
          <a:xfrm>
            <a:off x="178307" y="1303019"/>
            <a:ext cx="3552600" cy="2769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400">
                <a:solidFill>
                  <a:schemeClr val="dk1"/>
                </a:solidFill>
                <a:latin typeface="Calibri"/>
                <a:ea typeface="Calibri"/>
                <a:cs typeface="Calibri"/>
                <a:sym typeface="Calibri"/>
              </a:rPr>
              <a:t>Shanghai IFC</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pic>
        <p:nvPicPr>
          <p:cNvPr id="765" name="Shape 765"/>
          <p:cNvPicPr preferRelativeResize="0"/>
          <p:nvPr/>
        </p:nvPicPr>
        <p:blipFill rotWithShape="1">
          <a:blip r:embed="rId3">
            <a:alphaModFix/>
          </a:blip>
          <a:srcRect/>
          <a:stretch/>
        </p:blipFill>
        <p:spPr>
          <a:xfrm>
            <a:off x="4513460" y="96012"/>
            <a:ext cx="4451400" cy="5143500"/>
          </a:xfrm>
          <a:prstGeom prst="rect">
            <a:avLst/>
          </a:prstGeom>
          <a:noFill/>
          <a:ln>
            <a:noFill/>
          </a:ln>
        </p:spPr>
      </p:pic>
      <p:sp>
        <p:nvSpPr>
          <p:cNvPr id="766" name="Shape 766"/>
          <p:cNvSpPr txBox="1"/>
          <p:nvPr/>
        </p:nvSpPr>
        <p:spPr>
          <a:xfrm>
            <a:off x="288025" y="781787"/>
            <a:ext cx="3648300" cy="576300"/>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2400">
                <a:solidFill>
                  <a:schemeClr val="dk1"/>
                </a:solidFill>
                <a:latin typeface="Calibri"/>
                <a:ea typeface="Calibri"/>
                <a:cs typeface="Calibri"/>
                <a:sym typeface="Calibri"/>
              </a:rPr>
              <a:t>Shanghai ICC </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Shape 771"/>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772" name="Shape 772"/>
          <p:cNvPicPr preferRelativeResize="0">
            <a:picLocks noGrp="1"/>
          </p:cNvPicPr>
          <p:nvPr>
            <p:ph type="body" idx="1"/>
          </p:nvPr>
        </p:nvPicPr>
        <p:blipFill rotWithShape="1">
          <a:blip r:embed="rId3">
            <a:alphaModFix/>
          </a:blip>
          <a:srcRect/>
          <a:stretch/>
        </p:blipFill>
        <p:spPr>
          <a:xfrm>
            <a:off x="181736" y="-96600"/>
            <a:ext cx="8515200" cy="5124300"/>
          </a:xfrm>
          <a:prstGeom prst="rect">
            <a:avLst/>
          </a:prstGeom>
          <a:noFill/>
          <a:ln>
            <a:noFill/>
          </a:ln>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Shape 777"/>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House Price Facts</a:t>
            </a:r>
          </a:p>
        </p:txBody>
      </p:sp>
      <p:sp>
        <p:nvSpPr>
          <p:cNvPr id="778" name="Shape 778"/>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spcAft>
                <a:spcPts val="0"/>
              </a:spcAft>
              <a:buClr>
                <a:srgbClr val="FF0000"/>
              </a:buClr>
              <a:buSzPct val="100000"/>
              <a:buFont typeface="Arial"/>
              <a:buChar char="•"/>
            </a:pPr>
            <a:r>
              <a:rPr lang="en" sz="1900" b="1" i="0" u="none" strike="noStrike" cap="none">
                <a:solidFill>
                  <a:srgbClr val="FF0000"/>
                </a:solidFill>
                <a:latin typeface="Calibri"/>
                <a:ea typeface="Calibri"/>
                <a:cs typeface="Calibri"/>
                <a:sym typeface="Calibri"/>
              </a:rPr>
              <a:t>Shanghai and Yangtze River Delta </a:t>
            </a:r>
          </a:p>
          <a:p>
            <a:pPr marL="215900" marR="0" lvl="0" indent="-209550" algn="l" rtl="0">
              <a:lnSpc>
                <a:spcPct val="90000"/>
              </a:lnSpc>
              <a:spcBef>
                <a:spcPts val="800"/>
              </a:spcBef>
              <a:spcAft>
                <a:spcPts val="0"/>
              </a:spcAft>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New houses saw an average sales price increase of 27.8% y-o-y to CNY 40,912 (</a:t>
            </a:r>
            <a:r>
              <a:rPr lang="en" sz="1900" b="0" i="0" u="none" strike="noStrike" cap="none">
                <a:solidFill>
                  <a:srgbClr val="FF0000"/>
                </a:solidFill>
                <a:latin typeface="Calibri"/>
                <a:ea typeface="Calibri"/>
                <a:cs typeface="Calibri"/>
                <a:sym typeface="Calibri"/>
              </a:rPr>
              <a:t>US$ 5,917.46</a:t>
            </a:r>
            <a:r>
              <a:rPr lang="en" sz="1900" b="0" i="0" u="none" strike="noStrike" cap="none">
                <a:solidFill>
                  <a:schemeClr val="dk1"/>
                </a:solidFill>
                <a:latin typeface="Calibri"/>
                <a:ea typeface="Calibri"/>
                <a:cs typeface="Calibri"/>
                <a:sym typeface="Calibri"/>
              </a:rPr>
              <a:t>) per sq. m. in Q3 2016, according to Colliers. </a:t>
            </a:r>
          </a:p>
          <a:p>
            <a:pPr marL="215900" marR="0" lvl="0" indent="-209550" algn="l" rtl="0">
              <a:lnSpc>
                <a:spcPct val="90000"/>
              </a:lnSpc>
              <a:spcBef>
                <a:spcPts val="800"/>
              </a:spcBef>
              <a:spcAft>
                <a:spcPts val="0"/>
              </a:spcAft>
              <a:buClr>
                <a:schemeClr val="dk1"/>
              </a:buClr>
              <a:buSzPct val="100000"/>
              <a:buFont typeface="Arial"/>
              <a:buChar char="•"/>
            </a:pPr>
            <a:r>
              <a:rPr lang="en" sz="1900" b="0" i="0" u="none" strike="noStrike" cap="none">
                <a:solidFill>
                  <a:schemeClr val="dk1"/>
                </a:solidFill>
                <a:latin typeface="Calibri"/>
                <a:ea typeface="Calibri"/>
                <a:cs typeface="Calibri"/>
                <a:sym typeface="Calibri"/>
              </a:rPr>
              <a:t>Shanghai´s high-end market has an average sales price of CNY 69,401 (US$ 10,038.08) per sq. m., up by 15.9% from a year earlier. </a:t>
            </a:r>
          </a:p>
          <a:p>
            <a:pPr marL="177800" marR="0" lvl="0" indent="-171450" algn="l" rtl="0">
              <a:lnSpc>
                <a:spcPct val="90000"/>
              </a:lnSpc>
              <a:spcBef>
                <a:spcPts val="800"/>
              </a:spcBef>
              <a:spcAft>
                <a:spcPts val="0"/>
              </a:spcAft>
              <a:buClr>
                <a:srgbClr val="FF0000"/>
              </a:buClr>
              <a:buSzPct val="100000"/>
              <a:buFont typeface="Arial"/>
              <a:buChar char="•"/>
            </a:pPr>
            <a:r>
              <a:rPr lang="en" sz="1900" b="1" i="0" u="none" strike="noStrike" cap="none">
                <a:solidFill>
                  <a:srgbClr val="FF0000"/>
                </a:solidFill>
                <a:latin typeface="Calibri"/>
                <a:ea typeface="Calibri"/>
                <a:cs typeface="Calibri"/>
                <a:sym typeface="Calibri"/>
              </a:rPr>
              <a:t>Guangzhou </a:t>
            </a:r>
          </a:p>
          <a:p>
            <a:pPr marL="0" marR="0" lvl="0" indent="0" algn="l" rtl="0">
              <a:lnSpc>
                <a:spcPct val="90000"/>
              </a:lnSpc>
              <a:spcBef>
                <a:spcPts val="800"/>
              </a:spcBef>
              <a:spcAft>
                <a:spcPts val="0"/>
              </a:spcAft>
              <a:buClr>
                <a:schemeClr val="dk1"/>
              </a:buClr>
              <a:buSzPct val="25000"/>
              <a:buFont typeface="Arial"/>
              <a:buNone/>
            </a:pPr>
            <a:r>
              <a:rPr lang="en" sz="1900" b="0" i="0" u="none" strike="noStrike" cap="none">
                <a:solidFill>
                  <a:schemeClr val="dk1"/>
                </a:solidFill>
                <a:latin typeface="Calibri"/>
                <a:ea typeface="Calibri"/>
                <a:cs typeface="Calibri"/>
                <a:sym typeface="Calibri"/>
              </a:rPr>
              <a:t>- the average sale price of new houses in nine districts rose by 15.9% y-o-y to CNY 20,716 (</a:t>
            </a:r>
            <a:r>
              <a:rPr lang="en" sz="1900" b="0" i="0" u="none" strike="noStrike" cap="none">
                <a:solidFill>
                  <a:srgbClr val="FF0000"/>
                </a:solidFill>
                <a:latin typeface="Calibri"/>
                <a:ea typeface="Calibri"/>
                <a:cs typeface="Calibri"/>
                <a:sym typeface="Calibri"/>
              </a:rPr>
              <a:t>US$ 2,996.34</a:t>
            </a:r>
            <a:r>
              <a:rPr lang="en" sz="1900" b="0" i="0" u="none" strike="noStrike" cap="none">
                <a:solidFill>
                  <a:schemeClr val="dk1"/>
                </a:solidFill>
                <a:latin typeface="Calibri"/>
                <a:ea typeface="Calibri"/>
                <a:cs typeface="Calibri"/>
                <a:sym typeface="Calibri"/>
              </a:rPr>
              <a:t>) per sq. m., according to the Guangzhou Municipal Land Resources and Housing Administrative Bureau</a:t>
            </a:r>
          </a:p>
          <a:p>
            <a:pPr marL="177800" marR="0" lvl="0" indent="-171450" algn="l" rtl="0">
              <a:lnSpc>
                <a:spcPct val="90000"/>
              </a:lnSpc>
              <a:spcBef>
                <a:spcPts val="800"/>
              </a:spcBef>
              <a:buClr>
                <a:schemeClr val="dk1"/>
              </a:buClr>
              <a:buSzPct val="100000"/>
              <a:buFont typeface="Arial"/>
              <a:buNone/>
            </a:pPr>
            <a:endParaRPr sz="19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83" name="Shape 783"/>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784" name="Shape 784"/>
          <p:cNvPicPr preferRelativeResize="0">
            <a:picLocks noGrp="1"/>
          </p:cNvPicPr>
          <p:nvPr>
            <p:ph type="body" idx="1"/>
          </p:nvPr>
        </p:nvPicPr>
        <p:blipFill rotWithShape="1">
          <a:blip r:embed="rId3">
            <a:alphaModFix/>
          </a:blip>
          <a:srcRect/>
          <a:stretch/>
        </p:blipFill>
        <p:spPr>
          <a:xfrm>
            <a:off x="628650" y="363868"/>
            <a:ext cx="7501200" cy="4779600"/>
          </a:xfrm>
          <a:prstGeom prst="rect">
            <a:avLst/>
          </a:prstGeom>
          <a:noFill/>
          <a:ln>
            <a:noFill/>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Shape 789"/>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pic>
        <p:nvPicPr>
          <p:cNvPr id="790" name="Shape 790"/>
          <p:cNvPicPr preferRelativeResize="0">
            <a:picLocks noGrp="1"/>
          </p:cNvPicPr>
          <p:nvPr>
            <p:ph type="body" idx="1"/>
          </p:nvPr>
        </p:nvPicPr>
        <p:blipFill rotWithShape="1">
          <a:blip r:embed="rId3">
            <a:alphaModFix/>
          </a:blip>
          <a:srcRect/>
          <a:stretch/>
        </p:blipFill>
        <p:spPr>
          <a:xfrm>
            <a:off x="622589" y="273843"/>
            <a:ext cx="7892700" cy="4590300"/>
          </a:xfrm>
          <a:prstGeom prst="rect">
            <a:avLst/>
          </a:prstGeom>
          <a:noFill/>
          <a:ln>
            <a:noFill/>
          </a:ln>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Shape 795"/>
          <p:cNvSpPr txBox="1">
            <a:spLocks noGrp="1"/>
          </p:cNvSpPr>
          <p:nvPr>
            <p:ph type="title"/>
          </p:nvPr>
        </p:nvSpPr>
        <p:spPr>
          <a:xfrm>
            <a:off x="628650" y="273843"/>
            <a:ext cx="7886700" cy="994200"/>
          </a:xfrm>
          <a:prstGeom prst="rect">
            <a:avLst/>
          </a:prstGeom>
        </p:spPr>
        <p:txBody>
          <a:bodyPr lIns="68575" tIns="68575" rIns="68575" bIns="68575" anchor="ctr" anchorCtr="0">
            <a:noAutofit/>
          </a:bodyPr>
          <a:lstStyle/>
          <a:p>
            <a:pPr lvl="0">
              <a:spcBef>
                <a:spcPts val="0"/>
              </a:spcBef>
              <a:buNone/>
            </a:pPr>
            <a:r>
              <a:rPr lang="en"/>
              <a:t>Financial Statement </a:t>
            </a:r>
          </a:p>
        </p:txBody>
      </p:sp>
      <p:sp>
        <p:nvSpPr>
          <p:cNvPr id="796" name="Shape 796"/>
          <p:cNvSpPr txBox="1">
            <a:spLocks noGrp="1"/>
          </p:cNvSpPr>
          <p:nvPr>
            <p:ph type="body" idx="1"/>
          </p:nvPr>
        </p:nvSpPr>
        <p:spPr>
          <a:xfrm>
            <a:off x="628650" y="1369218"/>
            <a:ext cx="7886700" cy="3263400"/>
          </a:xfrm>
          <a:prstGeom prst="rect">
            <a:avLst/>
          </a:prstGeom>
        </p:spPr>
        <p:txBody>
          <a:bodyPr lIns="68575" tIns="68575" rIns="68575" bIns="68575" anchor="t" anchorCtr="0">
            <a:noAutofit/>
          </a:bodyPr>
          <a:lstStyle/>
          <a:p>
            <a:pPr lvl="0">
              <a:spcBef>
                <a:spcPts val="0"/>
              </a:spcBef>
              <a:buNone/>
            </a:pPr>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Shape 801"/>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endParaRPr sz="3300" b="0" i="0" u="none" strike="noStrike" cap="none">
              <a:solidFill>
                <a:schemeClr val="dk1"/>
              </a:solidFill>
              <a:latin typeface="Calibri"/>
              <a:ea typeface="Calibri"/>
              <a:cs typeface="Calibri"/>
              <a:sym typeface="Calibri"/>
            </a:endParaRPr>
          </a:p>
        </p:txBody>
      </p:sp>
      <p:sp>
        <p:nvSpPr>
          <p:cNvPr id="802" name="Shape 802"/>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803" name="Shape 803"/>
          <p:cNvPicPr preferRelativeResize="0"/>
          <p:nvPr/>
        </p:nvPicPr>
        <p:blipFill rotWithShape="1">
          <a:blip r:embed="rId3">
            <a:alphaModFix/>
          </a:blip>
          <a:srcRect/>
          <a:stretch/>
        </p:blipFill>
        <p:spPr>
          <a:xfrm>
            <a:off x="319087" y="300037"/>
            <a:ext cx="8505900" cy="4543500"/>
          </a:xfrm>
          <a:prstGeom prst="rect">
            <a:avLst/>
          </a:prstGeom>
          <a:noFill/>
          <a:ln>
            <a:noFill/>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Shape 808"/>
          <p:cNvSpPr txBox="1">
            <a:spLocks noGrp="1"/>
          </p:cNvSpPr>
          <p:nvPr>
            <p:ph type="title"/>
          </p:nvPr>
        </p:nvSpPr>
        <p:spPr>
          <a:xfrm>
            <a:off x="628650" y="273843"/>
            <a:ext cx="7886700" cy="9942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chemeClr val="dk1"/>
              </a:buClr>
              <a:buSzPct val="25000"/>
              <a:buFont typeface="Calibri"/>
              <a:buNone/>
            </a:pPr>
            <a:r>
              <a:rPr lang="en" sz="3300" b="0" i="0" u="none" strike="noStrike" cap="none">
                <a:solidFill>
                  <a:schemeClr val="dk1"/>
                </a:solidFill>
                <a:latin typeface="Calibri"/>
                <a:ea typeface="Calibri"/>
                <a:cs typeface="Calibri"/>
                <a:sym typeface="Calibri"/>
              </a:rPr>
              <a:t>Financial Summary for 5 year </a:t>
            </a:r>
          </a:p>
        </p:txBody>
      </p:sp>
      <p:sp>
        <p:nvSpPr>
          <p:cNvPr id="809" name="Shape 809"/>
          <p:cNvSpPr txBox="1">
            <a:spLocks noGrp="1"/>
          </p:cNvSpPr>
          <p:nvPr>
            <p:ph type="body" idx="1"/>
          </p:nvPr>
        </p:nvSpPr>
        <p:spPr>
          <a:xfrm>
            <a:off x="628650" y="1369218"/>
            <a:ext cx="7886700" cy="3263400"/>
          </a:xfrm>
          <a:prstGeom prst="rect">
            <a:avLst/>
          </a:prstGeom>
          <a:noFill/>
          <a:ln>
            <a:noFill/>
          </a:ln>
        </p:spPr>
        <p:txBody>
          <a:bodyPr lIns="68575" tIns="34275" rIns="68575" bIns="34275" anchor="t" anchorCtr="0">
            <a:noAutofit/>
          </a:bodyPr>
          <a:lstStyle/>
          <a:p>
            <a:pPr marL="177800" marR="0" lvl="0" indent="-171450" algn="l" rtl="0">
              <a:lnSpc>
                <a:spcPct val="90000"/>
              </a:lnSpc>
              <a:spcBef>
                <a:spcPts val="0"/>
              </a:spcBef>
              <a:buClr>
                <a:schemeClr val="dk1"/>
              </a:buClr>
              <a:buSzPct val="100000"/>
              <a:buFont typeface="Arial"/>
              <a:buNone/>
            </a:pPr>
            <a:endParaRPr sz="2100" b="0" i="0" u="none" strike="noStrike" cap="none">
              <a:solidFill>
                <a:schemeClr val="dk1"/>
              </a:solidFill>
              <a:latin typeface="Calibri"/>
              <a:ea typeface="Calibri"/>
              <a:cs typeface="Calibri"/>
              <a:sym typeface="Calibri"/>
            </a:endParaRPr>
          </a:p>
        </p:txBody>
      </p:sp>
      <p:pic>
        <p:nvPicPr>
          <p:cNvPr id="810" name="Shape 810"/>
          <p:cNvPicPr preferRelativeResize="0"/>
          <p:nvPr/>
        </p:nvPicPr>
        <p:blipFill rotWithShape="1">
          <a:blip r:embed="rId3">
            <a:alphaModFix/>
          </a:blip>
          <a:srcRect/>
          <a:stretch/>
        </p:blipFill>
        <p:spPr>
          <a:xfrm>
            <a:off x="0" y="1469720"/>
            <a:ext cx="9550500" cy="2645099"/>
          </a:xfrm>
          <a:prstGeom prst="rect">
            <a:avLst/>
          </a:prstGeom>
          <a:noFill/>
          <a:ln>
            <a:noFill/>
          </a:ln>
        </p:spPr>
      </p:pic>
      <p:sp>
        <p:nvSpPr>
          <p:cNvPr id="5" name="TextBox 4"/>
          <p:cNvSpPr txBox="1"/>
          <p:nvPr/>
        </p:nvSpPr>
        <p:spPr>
          <a:xfrm>
            <a:off x="99391" y="2941982"/>
            <a:ext cx="9236765" cy="261394"/>
          </a:xfrm>
          <a:prstGeom prst="rect">
            <a:avLst/>
          </a:prstGeom>
          <a:noFill/>
          <a:ln w="12700">
            <a:solidFill>
              <a:srgbClr val="FF0000"/>
            </a:solidFill>
          </a:ln>
        </p:spPr>
        <p:txBody>
          <a:bodyPr wrap="square" rtlCol="0">
            <a:spAutoFit/>
          </a:bodyPr>
          <a:lstStyle/>
          <a:p>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4471</Words>
  <Application>Microsoft Office PowerPoint</Application>
  <PresentationFormat>On-screen Show (16:9)</PresentationFormat>
  <Paragraphs>696</Paragraphs>
  <Slides>209</Slides>
  <Notes>208</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209</vt:i4>
      </vt:variant>
    </vt:vector>
  </HeadingPairs>
  <TitlesOfParts>
    <vt:vector size="216" baseType="lpstr">
      <vt:lpstr>Arial</vt:lpstr>
      <vt:lpstr>Times New Roman</vt:lpstr>
      <vt:lpstr>Calibri</vt:lpstr>
      <vt:lpstr>Georgia</vt:lpstr>
      <vt:lpstr>Helvetica Neue</vt:lpstr>
      <vt:lpstr>simple-light-2</vt:lpstr>
      <vt:lpstr>Office Theme</vt:lpstr>
      <vt:lpstr>Hong Kong Properties</vt:lpstr>
      <vt:lpstr>Agenda</vt:lpstr>
      <vt:lpstr>Hong Kong Market Overview</vt:lpstr>
      <vt:lpstr>Land Distribution</vt:lpstr>
      <vt:lpstr>Land Development</vt:lpstr>
      <vt:lpstr>Land Utilization</vt:lpstr>
      <vt:lpstr>Many types of Properties</vt:lpstr>
      <vt:lpstr>Hong Kong Lands Department</vt:lpstr>
      <vt:lpstr>How is land traded</vt:lpstr>
      <vt:lpstr>Land Auction</vt:lpstr>
      <vt:lpstr>Land Auction</vt:lpstr>
      <vt:lpstr>Price Indices for Hong Kong Property Market</vt:lpstr>
      <vt:lpstr>Rental Indices for Hong Kong Property Market</vt:lpstr>
      <vt:lpstr>Factors affecting property markets</vt:lpstr>
      <vt:lpstr>Government Regulation</vt:lpstr>
      <vt:lpstr>Government Regulation - Public Housing </vt:lpstr>
      <vt:lpstr>Government Regulation - Benefits </vt:lpstr>
      <vt:lpstr>Government Regulation - Policies </vt:lpstr>
      <vt:lpstr>SSD</vt:lpstr>
      <vt:lpstr>Government Regulation - Policies (Con’t)</vt:lpstr>
      <vt:lpstr>AVD Before February 22, 2013 </vt:lpstr>
      <vt:lpstr>AVD After February 22, 2013</vt:lpstr>
      <vt:lpstr>Government Regulation - Policies (Con’t)</vt:lpstr>
      <vt:lpstr>Slide 24</vt:lpstr>
      <vt:lpstr>Slide 25</vt:lpstr>
      <vt:lpstr>Interest Rate</vt:lpstr>
      <vt:lpstr>Mortgage Rate</vt:lpstr>
      <vt:lpstr>Mortgage Rate</vt:lpstr>
      <vt:lpstr>Mortgage Rate</vt:lpstr>
      <vt:lpstr>Economy - GDP </vt:lpstr>
      <vt:lpstr>Economy - Unemployment Rate (%)</vt:lpstr>
      <vt:lpstr>Slide 32</vt:lpstr>
      <vt:lpstr>Slide 33</vt:lpstr>
      <vt:lpstr>Risk of bubble</vt:lpstr>
      <vt:lpstr>Hang Seng Property Index</vt:lpstr>
      <vt:lpstr>Hang Seng Property Index (6 months)</vt:lpstr>
      <vt:lpstr>Hang Seng Property Index (1 year) </vt:lpstr>
      <vt:lpstr>Hang Seng Property Index (5 years) </vt:lpstr>
      <vt:lpstr>Mainland China</vt:lpstr>
      <vt:lpstr>Overview</vt:lpstr>
      <vt:lpstr>China GDP (Billions of US dollars) </vt:lpstr>
      <vt:lpstr>China--- World’s 2nd Largest Economy</vt:lpstr>
      <vt:lpstr>China Property Market  </vt:lpstr>
      <vt:lpstr>Slide 44</vt:lpstr>
      <vt:lpstr>Housing Bubble in China</vt:lpstr>
      <vt:lpstr>Restrictions in China Property Market</vt:lpstr>
      <vt:lpstr>Restrictions in China Property Market </vt:lpstr>
      <vt:lpstr>Policy Relaxation  </vt:lpstr>
      <vt:lpstr>Mainland buyer purchase HK property </vt:lpstr>
      <vt:lpstr>Impacts of Mainland Buyers </vt:lpstr>
      <vt:lpstr>Why Hong Kong’s Land Prices are hard to Predict?</vt:lpstr>
      <vt:lpstr>Hong Kong Billionaires Ranking           2017 Ranking</vt:lpstr>
      <vt:lpstr>Slide 53</vt:lpstr>
      <vt:lpstr>Slide 54</vt:lpstr>
      <vt:lpstr>Slide 55</vt:lpstr>
      <vt:lpstr>Slide 56</vt:lpstr>
      <vt:lpstr>Slide 57</vt:lpstr>
      <vt:lpstr>Slide 58</vt:lpstr>
      <vt:lpstr>Company Overview</vt:lpstr>
      <vt:lpstr>Company Overview</vt:lpstr>
      <vt:lpstr>The Kwok Family</vt:lpstr>
      <vt:lpstr>Slide 62</vt:lpstr>
      <vt:lpstr>Kwong Siu Hing</vt:lpstr>
      <vt:lpstr>Raymond, Kwok Ping Luen 郭炳聯</vt:lpstr>
      <vt:lpstr>Thomas, Kwok Ping-kwong 郭炳江</vt:lpstr>
      <vt:lpstr>Walter, Kwok Ping-sheung 郭炳湘 </vt:lpstr>
      <vt:lpstr>Kidnapping </vt:lpstr>
      <vt:lpstr>Slide 68</vt:lpstr>
      <vt:lpstr>Ida Tong </vt:lpstr>
      <vt:lpstr>Slide 70</vt:lpstr>
      <vt:lpstr>Slide 71</vt:lpstr>
      <vt:lpstr>Slide 72</vt:lpstr>
      <vt:lpstr>Court Decision </vt:lpstr>
      <vt:lpstr>Slide 74</vt:lpstr>
      <vt:lpstr>Thomas Free on Bail July 12, 2016</vt:lpstr>
      <vt:lpstr>Slide 76</vt:lpstr>
      <vt:lpstr>Edward, Kwok  </vt:lpstr>
      <vt:lpstr>Adam, Kwok </vt:lpstr>
      <vt:lpstr>Christopher, Kwok</vt:lpstr>
      <vt:lpstr>Slide 80</vt:lpstr>
      <vt:lpstr>Slide 81</vt:lpstr>
      <vt:lpstr>Land Bank - Hong Kong  </vt:lpstr>
      <vt:lpstr>Property Development</vt:lpstr>
      <vt:lpstr>Slide 84</vt:lpstr>
      <vt:lpstr>Slide 85</vt:lpstr>
      <vt:lpstr>Slide 86</vt:lpstr>
      <vt:lpstr>Property Investment</vt:lpstr>
      <vt:lpstr>Map of the Properties</vt:lpstr>
      <vt:lpstr>Slide 89</vt:lpstr>
      <vt:lpstr>Slide 90</vt:lpstr>
      <vt:lpstr>Slide 91</vt:lpstr>
      <vt:lpstr>Slide 92</vt:lpstr>
      <vt:lpstr>Slide 93</vt:lpstr>
      <vt:lpstr>House Price Facts</vt:lpstr>
      <vt:lpstr>Slide 95</vt:lpstr>
      <vt:lpstr>Slide 96</vt:lpstr>
      <vt:lpstr>Financial Statement </vt:lpstr>
      <vt:lpstr>Slide 98</vt:lpstr>
      <vt:lpstr>Financial Summary for 5 year </vt:lpstr>
      <vt:lpstr>Slide 100</vt:lpstr>
      <vt:lpstr>Financial Highlights </vt:lpstr>
      <vt:lpstr>Slide 102</vt:lpstr>
      <vt:lpstr>Annual Balance Sheet</vt:lpstr>
      <vt:lpstr>Slide 104</vt:lpstr>
      <vt:lpstr>Interim Balance Sheet</vt:lpstr>
      <vt:lpstr>Slide 106</vt:lpstr>
      <vt:lpstr>Annual Income Statement </vt:lpstr>
      <vt:lpstr>Slide 108</vt:lpstr>
      <vt:lpstr>Interim Income Statement </vt:lpstr>
      <vt:lpstr>Slide 110</vt:lpstr>
      <vt:lpstr>Annual Statement of Cash Flow </vt:lpstr>
      <vt:lpstr>Slide 112</vt:lpstr>
      <vt:lpstr>Interim Cash Flow </vt:lpstr>
      <vt:lpstr>Recommendation</vt:lpstr>
      <vt:lpstr>Cheung Kong Property Holdings Limited</vt:lpstr>
      <vt:lpstr>Last Trading Day Performance</vt:lpstr>
      <vt:lpstr>Last Trading Day Performance</vt:lpstr>
      <vt:lpstr>Last Trading Day Performance (ADR)</vt:lpstr>
      <vt:lpstr>6 Month Performance</vt:lpstr>
      <vt:lpstr>1 Year Performance</vt:lpstr>
      <vt:lpstr>6 Months vs Hang Seng</vt:lpstr>
      <vt:lpstr>1 Year vs Hang Seng</vt:lpstr>
      <vt:lpstr>Performance vs Hang Seng since June 3, 2015</vt:lpstr>
      <vt:lpstr>History</vt:lpstr>
      <vt:lpstr>Business Restructuring (2015)</vt:lpstr>
      <vt:lpstr>Group Structure Before and After Restructuring</vt:lpstr>
      <vt:lpstr>CK Hutchison Holding Limited - Global Footprint</vt:lpstr>
      <vt:lpstr>Group Structure - CK Hutchison</vt:lpstr>
      <vt:lpstr>Cheung Kong Property Holdings Limited Overview </vt:lpstr>
      <vt:lpstr>Group Structure</vt:lpstr>
      <vt:lpstr>Completed Development in Hong Kong</vt:lpstr>
      <vt:lpstr>Completed Development in Hong Kong (Cont’)</vt:lpstr>
      <vt:lpstr>Current Development in Hong Kong</vt:lpstr>
      <vt:lpstr>Completed/Current Development in Mainland China</vt:lpstr>
      <vt:lpstr>Slide 135</vt:lpstr>
      <vt:lpstr>Current Overseas Development </vt:lpstr>
      <vt:lpstr>Management Structure</vt:lpstr>
      <vt:lpstr>Board of Directors: Executive Directors</vt:lpstr>
      <vt:lpstr>Board of Directors: Executive Directors</vt:lpstr>
      <vt:lpstr>Board of Directors</vt:lpstr>
      <vt:lpstr>Chairman: Li Ka-Shing</vt:lpstr>
      <vt:lpstr>Managing Director: Li Tzar Kuoi</vt:lpstr>
      <vt:lpstr>“The Big Spender” Case</vt:lpstr>
      <vt:lpstr>Kam Hing Lam</vt:lpstr>
      <vt:lpstr>Disclosure of Interest</vt:lpstr>
      <vt:lpstr>Financial Performance</vt:lpstr>
      <vt:lpstr>Five Year Financial Summary</vt:lpstr>
      <vt:lpstr>Slide 148</vt:lpstr>
      <vt:lpstr>Interim Balance Sheet</vt:lpstr>
      <vt:lpstr>Interim Balance Sheet (Cont’)</vt:lpstr>
      <vt:lpstr>Annual Balance Sheet</vt:lpstr>
      <vt:lpstr>Annual Balance Sheet (Cont’)</vt:lpstr>
      <vt:lpstr>Interim Income Statement</vt:lpstr>
      <vt:lpstr>Interim Income Statement (Cont’)</vt:lpstr>
      <vt:lpstr>Annual Income Statement</vt:lpstr>
      <vt:lpstr>Annual Income Statement (Cont’)</vt:lpstr>
      <vt:lpstr>Interim Cash Flow</vt:lpstr>
      <vt:lpstr>Interim Cash Flow (Cont’)</vt:lpstr>
      <vt:lpstr>Annual Cash Flow</vt:lpstr>
      <vt:lpstr>Annual Cash Flow (Cont’)</vt:lpstr>
      <vt:lpstr>Recommendation </vt:lpstr>
      <vt:lpstr>Slide 162</vt:lpstr>
      <vt:lpstr>Last Trading Day Performance</vt:lpstr>
      <vt:lpstr>1 Year Performance</vt:lpstr>
      <vt:lpstr>5 Year Performance</vt:lpstr>
      <vt:lpstr>10 Year Performance</vt:lpstr>
      <vt:lpstr>HK vs. ADR (1 Year) </vt:lpstr>
      <vt:lpstr>HK vs. ADR (5 Year) </vt:lpstr>
      <vt:lpstr>HK vs. ADR (10 Year) </vt:lpstr>
      <vt:lpstr>1 Year Performance vs. Hang Seng</vt:lpstr>
      <vt:lpstr>5 Year Performance vs. Hang Seng </vt:lpstr>
      <vt:lpstr>10 Year Performance vs. Hang Seng </vt:lpstr>
      <vt:lpstr>Company Overview</vt:lpstr>
      <vt:lpstr>Group Structure</vt:lpstr>
      <vt:lpstr>Business In HK</vt:lpstr>
      <vt:lpstr>Land Bank</vt:lpstr>
      <vt:lpstr>Land Bank</vt:lpstr>
      <vt:lpstr>Property Development</vt:lpstr>
      <vt:lpstr>Property Development</vt:lpstr>
      <vt:lpstr>Property Development</vt:lpstr>
      <vt:lpstr>Property Investment</vt:lpstr>
      <vt:lpstr>Property Investment</vt:lpstr>
      <vt:lpstr>Businesses in Mainland China</vt:lpstr>
      <vt:lpstr>Land Bank</vt:lpstr>
      <vt:lpstr>Land Bank</vt:lpstr>
      <vt:lpstr>Property Development</vt:lpstr>
      <vt:lpstr>Property Investment</vt:lpstr>
      <vt:lpstr>Development Investment</vt:lpstr>
      <vt:lpstr>Board of Directors</vt:lpstr>
      <vt:lpstr>Lee, Shau-Kee</vt:lpstr>
      <vt:lpstr>Peter Lee Ka Kit</vt:lpstr>
      <vt:lpstr>Martin Lee Ka Shing</vt:lpstr>
      <vt:lpstr>Lam Ko Yin, Colin</vt:lpstr>
      <vt:lpstr>Financial Performance</vt:lpstr>
      <vt:lpstr>Slide 195</vt:lpstr>
      <vt:lpstr>Revenue and Profit </vt:lpstr>
      <vt:lpstr>Revenue and Profit (Con’t)</vt:lpstr>
      <vt:lpstr>Net Asset Value Per Share</vt:lpstr>
      <vt:lpstr>Net Asset Value Per Share (Con’t) </vt:lpstr>
      <vt:lpstr>Net Asset Value Per Share (Con’t)</vt:lpstr>
      <vt:lpstr>Balance Sheet</vt:lpstr>
      <vt:lpstr>Balance Sheet (Con’t)</vt:lpstr>
      <vt:lpstr>Income Statement</vt:lpstr>
      <vt:lpstr>Income Statement (Con’t)</vt:lpstr>
      <vt:lpstr>Income Statement (Con’t) </vt:lpstr>
      <vt:lpstr>Cash Flow Statement</vt:lpstr>
      <vt:lpstr>5 Year Summary</vt:lpstr>
      <vt:lpstr>5 Year Summary (Con’t)</vt:lpstr>
      <vt:lpstr>Recommendation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Hong Kong Properties</dc:title>
  <dc:creator>Tony Liu</dc:creator>
  <cp:lastModifiedBy>gp</cp:lastModifiedBy>
  <cp:revision>8</cp:revision>
  <dcterms:modified xsi:type="dcterms:W3CDTF">2017-03-23T01:01:08Z</dcterms:modified>
</cp:coreProperties>
</file>