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9"/>
  </p:notesMasterIdLst>
  <p:sldIdLst>
    <p:sldId id="764" r:id="rId2"/>
    <p:sldId id="765" r:id="rId3"/>
    <p:sldId id="766" r:id="rId4"/>
    <p:sldId id="767" r:id="rId5"/>
    <p:sldId id="768" r:id="rId6"/>
    <p:sldId id="769" r:id="rId7"/>
    <p:sldId id="770" r:id="rId8"/>
    <p:sldId id="771" r:id="rId9"/>
    <p:sldId id="772" r:id="rId10"/>
    <p:sldId id="773" r:id="rId11"/>
    <p:sldId id="774" r:id="rId12"/>
    <p:sldId id="775" r:id="rId13"/>
    <p:sldId id="776" r:id="rId14"/>
    <p:sldId id="777" r:id="rId15"/>
    <p:sldId id="778" r:id="rId16"/>
    <p:sldId id="779" r:id="rId17"/>
    <p:sldId id="780" r:id="rId18"/>
    <p:sldId id="781" r:id="rId19"/>
    <p:sldId id="782" r:id="rId20"/>
    <p:sldId id="783" r:id="rId21"/>
    <p:sldId id="784" r:id="rId22"/>
    <p:sldId id="785" r:id="rId23"/>
    <p:sldId id="786" r:id="rId24"/>
    <p:sldId id="787" r:id="rId25"/>
    <p:sldId id="788" r:id="rId26"/>
    <p:sldId id="789" r:id="rId27"/>
    <p:sldId id="790" r:id="rId28"/>
    <p:sldId id="791" r:id="rId29"/>
    <p:sldId id="792" r:id="rId30"/>
    <p:sldId id="793" r:id="rId31"/>
    <p:sldId id="794" r:id="rId32"/>
    <p:sldId id="795" r:id="rId33"/>
    <p:sldId id="796" r:id="rId34"/>
    <p:sldId id="797" r:id="rId35"/>
    <p:sldId id="798" r:id="rId36"/>
    <p:sldId id="799" r:id="rId37"/>
    <p:sldId id="800" r:id="rId38"/>
    <p:sldId id="801" r:id="rId39"/>
    <p:sldId id="802" r:id="rId40"/>
    <p:sldId id="803" r:id="rId41"/>
    <p:sldId id="804" r:id="rId42"/>
    <p:sldId id="805" r:id="rId43"/>
    <p:sldId id="806" r:id="rId44"/>
    <p:sldId id="807" r:id="rId45"/>
    <p:sldId id="808" r:id="rId46"/>
    <p:sldId id="809" r:id="rId47"/>
    <p:sldId id="810" r:id="rId48"/>
    <p:sldId id="811" r:id="rId49"/>
    <p:sldId id="812" r:id="rId50"/>
    <p:sldId id="813" r:id="rId51"/>
    <p:sldId id="814" r:id="rId52"/>
    <p:sldId id="815" r:id="rId53"/>
    <p:sldId id="816" r:id="rId54"/>
    <p:sldId id="817" r:id="rId55"/>
    <p:sldId id="818" r:id="rId56"/>
    <p:sldId id="819" r:id="rId57"/>
    <p:sldId id="820" r:id="rId58"/>
    <p:sldId id="701" r:id="rId59"/>
    <p:sldId id="702" r:id="rId60"/>
    <p:sldId id="703" r:id="rId61"/>
    <p:sldId id="704" r:id="rId62"/>
    <p:sldId id="705" r:id="rId63"/>
    <p:sldId id="706" r:id="rId64"/>
    <p:sldId id="759" r:id="rId65"/>
    <p:sldId id="762" r:id="rId66"/>
    <p:sldId id="761" r:id="rId67"/>
    <p:sldId id="707" r:id="rId68"/>
    <p:sldId id="708" r:id="rId69"/>
    <p:sldId id="709" r:id="rId70"/>
    <p:sldId id="710" r:id="rId71"/>
    <p:sldId id="711" r:id="rId72"/>
    <p:sldId id="712" r:id="rId73"/>
    <p:sldId id="713" r:id="rId74"/>
    <p:sldId id="714" r:id="rId75"/>
    <p:sldId id="715" r:id="rId76"/>
    <p:sldId id="716" r:id="rId77"/>
    <p:sldId id="717" r:id="rId78"/>
    <p:sldId id="718" r:id="rId79"/>
    <p:sldId id="719" r:id="rId80"/>
    <p:sldId id="720" r:id="rId81"/>
    <p:sldId id="721" r:id="rId82"/>
    <p:sldId id="722" r:id="rId83"/>
    <p:sldId id="723" r:id="rId84"/>
    <p:sldId id="724" r:id="rId85"/>
    <p:sldId id="725" r:id="rId86"/>
    <p:sldId id="726" r:id="rId87"/>
    <p:sldId id="727" r:id="rId88"/>
    <p:sldId id="728" r:id="rId89"/>
    <p:sldId id="729" r:id="rId90"/>
    <p:sldId id="730" r:id="rId91"/>
    <p:sldId id="731" r:id="rId92"/>
    <p:sldId id="732" r:id="rId93"/>
    <p:sldId id="733" r:id="rId94"/>
    <p:sldId id="734" r:id="rId95"/>
    <p:sldId id="735" r:id="rId96"/>
    <p:sldId id="736" r:id="rId97"/>
    <p:sldId id="737" r:id="rId98"/>
    <p:sldId id="738" r:id="rId99"/>
    <p:sldId id="739" r:id="rId100"/>
    <p:sldId id="740" r:id="rId101"/>
    <p:sldId id="741" r:id="rId102"/>
    <p:sldId id="742" r:id="rId103"/>
    <p:sldId id="743" r:id="rId104"/>
    <p:sldId id="744" r:id="rId105"/>
    <p:sldId id="745" r:id="rId106"/>
    <p:sldId id="746" r:id="rId107"/>
    <p:sldId id="747" r:id="rId108"/>
    <p:sldId id="748" r:id="rId109"/>
    <p:sldId id="749" r:id="rId110"/>
    <p:sldId id="750" r:id="rId111"/>
    <p:sldId id="751" r:id="rId112"/>
    <p:sldId id="752" r:id="rId113"/>
    <p:sldId id="753" r:id="rId114"/>
    <p:sldId id="754" r:id="rId115"/>
    <p:sldId id="755" r:id="rId116"/>
    <p:sldId id="756" r:id="rId117"/>
    <p:sldId id="757" r:id="rId118"/>
    <p:sldId id="758" r:id="rId119"/>
    <p:sldId id="280" r:id="rId120"/>
    <p:sldId id="337" r:id="rId121"/>
    <p:sldId id="338" r:id="rId122"/>
    <p:sldId id="339" r:id="rId123"/>
    <p:sldId id="340" r:id="rId124"/>
    <p:sldId id="341" r:id="rId125"/>
    <p:sldId id="342" r:id="rId126"/>
    <p:sldId id="343" r:id="rId127"/>
    <p:sldId id="344" r:id="rId128"/>
    <p:sldId id="763" r:id="rId129"/>
    <p:sldId id="345" r:id="rId130"/>
    <p:sldId id="346" r:id="rId131"/>
    <p:sldId id="347" r:id="rId132"/>
    <p:sldId id="289" r:id="rId133"/>
    <p:sldId id="290" r:id="rId134"/>
    <p:sldId id="291" r:id="rId135"/>
    <p:sldId id="278" r:id="rId136"/>
    <p:sldId id="293" r:id="rId137"/>
    <p:sldId id="302" r:id="rId138"/>
    <p:sldId id="303" r:id="rId139"/>
    <p:sldId id="320" r:id="rId140"/>
    <p:sldId id="301" r:id="rId141"/>
    <p:sldId id="294" r:id="rId142"/>
    <p:sldId id="295" r:id="rId143"/>
    <p:sldId id="314" r:id="rId144"/>
    <p:sldId id="304" r:id="rId145"/>
    <p:sldId id="309" r:id="rId146"/>
    <p:sldId id="315" r:id="rId147"/>
    <p:sldId id="760" r:id="rId148"/>
    <p:sldId id="319" r:id="rId149"/>
    <p:sldId id="305" r:id="rId150"/>
    <p:sldId id="321" r:id="rId151"/>
    <p:sldId id="322" r:id="rId152"/>
    <p:sldId id="323" r:id="rId153"/>
    <p:sldId id="324" r:id="rId154"/>
    <p:sldId id="308" r:id="rId155"/>
    <p:sldId id="306" r:id="rId156"/>
    <p:sldId id="296" r:id="rId157"/>
    <p:sldId id="297" r:id="rId158"/>
    <p:sldId id="325" r:id="rId159"/>
    <p:sldId id="262" r:id="rId160"/>
    <p:sldId id="298" r:id="rId161"/>
    <p:sldId id="310" r:id="rId162"/>
    <p:sldId id="326" r:id="rId163"/>
    <p:sldId id="329" r:id="rId164"/>
    <p:sldId id="331" r:id="rId165"/>
    <p:sldId id="327" r:id="rId166"/>
    <p:sldId id="333" r:id="rId167"/>
    <p:sldId id="307" r:id="rId168"/>
    <p:sldId id="334" r:id="rId169"/>
    <p:sldId id="335" r:id="rId170"/>
    <p:sldId id="312" r:id="rId171"/>
    <p:sldId id="276" r:id="rId172"/>
    <p:sldId id="277" r:id="rId173"/>
    <p:sldId id="279" r:id="rId174"/>
    <p:sldId id="281" r:id="rId175"/>
    <p:sldId id="282" r:id="rId176"/>
    <p:sldId id="283" r:id="rId177"/>
    <p:sldId id="284" r:id="rId178"/>
    <p:sldId id="285" r:id="rId179"/>
    <p:sldId id="286" r:id="rId180"/>
    <p:sldId id="287" r:id="rId181"/>
    <p:sldId id="299" r:id="rId182"/>
    <p:sldId id="288" r:id="rId183"/>
    <p:sldId id="257" r:id="rId184"/>
    <p:sldId id="258" r:id="rId185"/>
    <p:sldId id="259" r:id="rId186"/>
    <p:sldId id="260" r:id="rId187"/>
    <p:sldId id="264" r:id="rId188"/>
    <p:sldId id="261" r:id="rId189"/>
    <p:sldId id="300" r:id="rId190"/>
    <p:sldId id="263" r:id="rId191"/>
    <p:sldId id="265" r:id="rId192"/>
    <p:sldId id="266" r:id="rId193"/>
    <p:sldId id="267" r:id="rId194"/>
    <p:sldId id="268" r:id="rId195"/>
    <p:sldId id="270" r:id="rId196"/>
    <p:sldId id="271" r:id="rId197"/>
    <p:sldId id="272" r:id="rId198"/>
    <p:sldId id="274" r:id="rId199"/>
    <p:sldId id="275" r:id="rId200"/>
    <p:sldId id="269" r:id="rId201"/>
    <p:sldId id="512" r:id="rId202"/>
    <p:sldId id="449" r:id="rId203"/>
    <p:sldId id="514" r:id="rId204"/>
    <p:sldId id="515" r:id="rId205"/>
    <p:sldId id="516" r:id="rId206"/>
    <p:sldId id="517" r:id="rId207"/>
    <p:sldId id="452" r:id="rId208"/>
    <p:sldId id="518" r:id="rId209"/>
    <p:sldId id="487" r:id="rId210"/>
    <p:sldId id="488" r:id="rId211"/>
    <p:sldId id="489" r:id="rId212"/>
    <p:sldId id="450" r:id="rId213"/>
    <p:sldId id="451" r:id="rId214"/>
    <p:sldId id="519" r:id="rId215"/>
    <p:sldId id="486" r:id="rId216"/>
    <p:sldId id="695" r:id="rId217"/>
    <p:sldId id="696" r:id="rId218"/>
    <p:sldId id="697" r:id="rId219"/>
    <p:sldId id="501" r:id="rId220"/>
    <p:sldId id="698" r:id="rId221"/>
    <p:sldId id="699" r:id="rId222"/>
    <p:sldId id="456" r:id="rId223"/>
    <p:sldId id="457" r:id="rId224"/>
    <p:sldId id="490" r:id="rId225"/>
    <p:sldId id="491" r:id="rId226"/>
    <p:sldId id="492" r:id="rId227"/>
    <p:sldId id="493" r:id="rId228"/>
    <p:sldId id="494" r:id="rId229"/>
    <p:sldId id="496" r:id="rId230"/>
    <p:sldId id="497" r:id="rId231"/>
    <p:sldId id="498" r:id="rId232"/>
    <p:sldId id="499" r:id="rId233"/>
    <p:sldId id="500" r:id="rId234"/>
    <p:sldId id="520" r:id="rId235"/>
    <p:sldId id="513" r:id="rId236"/>
    <p:sldId id="459" r:id="rId237"/>
    <p:sldId id="460" r:id="rId238"/>
    <p:sldId id="461" r:id="rId239"/>
    <p:sldId id="522" r:id="rId240"/>
    <p:sldId id="462" r:id="rId241"/>
    <p:sldId id="523" r:id="rId242"/>
    <p:sldId id="524" r:id="rId243"/>
    <p:sldId id="463" r:id="rId244"/>
    <p:sldId id="464" r:id="rId245"/>
    <p:sldId id="465" r:id="rId246"/>
    <p:sldId id="521" r:id="rId247"/>
    <p:sldId id="466" r:id="rId248"/>
    <p:sldId id="467" r:id="rId249"/>
    <p:sldId id="468" r:id="rId250"/>
    <p:sldId id="469" r:id="rId251"/>
    <p:sldId id="470" r:id="rId252"/>
    <p:sldId id="471" r:id="rId253"/>
    <p:sldId id="472" r:id="rId254"/>
    <p:sldId id="473" r:id="rId255"/>
    <p:sldId id="474" r:id="rId256"/>
    <p:sldId id="475" r:id="rId257"/>
    <p:sldId id="476" r:id="rId258"/>
    <p:sldId id="477" r:id="rId259"/>
    <p:sldId id="478" r:id="rId260"/>
    <p:sldId id="479" r:id="rId261"/>
    <p:sldId id="480" r:id="rId262"/>
    <p:sldId id="481" r:id="rId263"/>
    <p:sldId id="482" r:id="rId264"/>
    <p:sldId id="483" r:id="rId265"/>
    <p:sldId id="484" r:id="rId266"/>
    <p:sldId id="485" r:id="rId267"/>
    <p:sldId id="700" r:id="rId2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57" autoAdjust="0"/>
    <p:restoredTop sz="93606" autoAdjust="0"/>
  </p:normalViewPr>
  <p:slideViewPr>
    <p:cSldViewPr>
      <p:cViewPr>
        <p:scale>
          <a:sx n="75" d="100"/>
          <a:sy n="75" d="100"/>
        </p:scale>
        <p:origin x="-396" y="-72"/>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673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iagrams/_rels/data10.xml.rels><?xml version="1.0" encoding="UTF-8" standalone="yes"?>
<Relationships xmlns="http://schemas.openxmlformats.org/package/2006/relationships"><Relationship Id="rId1" Type="http://schemas.openxmlformats.org/officeDocument/2006/relationships/image" Target="../media/image47.png"/></Relationships>
</file>

<file path=ppt/diagrams/_rels/data12.xml.rels><?xml version="1.0" encoding="UTF-8" standalone="yes"?>
<Relationships xmlns="http://schemas.openxmlformats.org/package/2006/relationships"><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D5D450-DD0C-4A6E-B3CE-1F6A445F2731}"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CA"/>
        </a:p>
      </dgm:t>
    </dgm:pt>
    <dgm:pt modelId="{38D755A4-096A-4873-8306-10A57E6E9AD4}">
      <dgm:prSet phldrT="[Text]"/>
      <dgm:spPr/>
      <dgm:t>
        <a:bodyPr/>
        <a:lstStyle/>
        <a:p>
          <a:r>
            <a:rPr lang="en-CA" dirty="0" smtClean="0">
              <a:latin typeface="Cambria" pitchFamily="18" charset="0"/>
            </a:rPr>
            <a:t>Overview</a:t>
          </a:r>
          <a:endParaRPr lang="en-CA" dirty="0">
            <a:latin typeface="Cambria" pitchFamily="18" charset="0"/>
          </a:endParaRPr>
        </a:p>
      </dgm:t>
    </dgm:pt>
    <dgm:pt modelId="{A2CE038C-02BF-4925-BD49-A23A2FA6B6F9}" type="parTrans" cxnId="{A9CE5E46-2656-4DBB-B185-010AD0FC2FCF}">
      <dgm:prSet/>
      <dgm:spPr/>
      <dgm:t>
        <a:bodyPr/>
        <a:lstStyle/>
        <a:p>
          <a:endParaRPr lang="en-CA"/>
        </a:p>
      </dgm:t>
    </dgm:pt>
    <dgm:pt modelId="{292B4531-C125-40E2-9DA7-B13932854E3B}" type="sibTrans" cxnId="{A9CE5E46-2656-4DBB-B185-010AD0FC2FCF}">
      <dgm:prSet/>
      <dgm:spPr/>
      <dgm:t>
        <a:bodyPr/>
        <a:lstStyle/>
        <a:p>
          <a:endParaRPr lang="en-CA"/>
        </a:p>
      </dgm:t>
    </dgm:pt>
    <dgm:pt modelId="{946A0A09-A5D1-4711-B3AB-056A989D8FFD}">
      <dgm:prSet phldrT="[Text]"/>
      <dgm:spPr/>
      <dgm:t>
        <a:bodyPr/>
        <a:lstStyle/>
        <a:p>
          <a:r>
            <a:rPr lang="en-US" altLang="zh-CN" dirty="0" smtClean="0">
              <a:latin typeface="Cambria" pitchFamily="18" charset="0"/>
            </a:rPr>
            <a:t>Property Market Analysis</a:t>
          </a:r>
          <a:endParaRPr lang="en-CA" dirty="0">
            <a:latin typeface="Cambria" pitchFamily="18" charset="0"/>
          </a:endParaRPr>
        </a:p>
      </dgm:t>
    </dgm:pt>
    <dgm:pt modelId="{7C1FB59C-6AB8-41C7-9AAD-BF5D9BB22C3E}" type="parTrans" cxnId="{EBAF41D1-35CA-4C25-8B8E-B4A6C99A9E99}">
      <dgm:prSet/>
      <dgm:spPr/>
      <dgm:t>
        <a:bodyPr/>
        <a:lstStyle/>
        <a:p>
          <a:endParaRPr lang="en-CA"/>
        </a:p>
      </dgm:t>
    </dgm:pt>
    <dgm:pt modelId="{EDEEB90F-5219-4EA9-98E9-6106BDE00099}" type="sibTrans" cxnId="{EBAF41D1-35CA-4C25-8B8E-B4A6C99A9E99}">
      <dgm:prSet/>
      <dgm:spPr/>
      <dgm:t>
        <a:bodyPr/>
        <a:lstStyle/>
        <a:p>
          <a:endParaRPr lang="en-CA"/>
        </a:p>
      </dgm:t>
    </dgm:pt>
    <dgm:pt modelId="{94AECB06-417F-4F15-9EB0-DB43A2E292B2}">
      <dgm:prSet phldrT="[Text]"/>
      <dgm:spPr/>
      <dgm:t>
        <a:bodyPr/>
        <a:lstStyle/>
        <a:p>
          <a:r>
            <a:rPr lang="en-US" altLang="zh-CN" dirty="0" smtClean="0">
              <a:latin typeface="Cambria" pitchFamily="18" charset="0"/>
            </a:rPr>
            <a:t>Cheung Kong Holdings Ltd</a:t>
          </a:r>
          <a:endParaRPr lang="en-CA" dirty="0">
            <a:latin typeface="Cambria" pitchFamily="18" charset="0"/>
          </a:endParaRPr>
        </a:p>
      </dgm:t>
    </dgm:pt>
    <dgm:pt modelId="{5AE09F07-71E1-4D0A-BB9A-C87F246951D1}" type="parTrans" cxnId="{A6D080CF-AE62-4775-A8D7-CCFA72BB09C0}">
      <dgm:prSet/>
      <dgm:spPr/>
      <dgm:t>
        <a:bodyPr/>
        <a:lstStyle/>
        <a:p>
          <a:endParaRPr lang="en-CA"/>
        </a:p>
      </dgm:t>
    </dgm:pt>
    <dgm:pt modelId="{70476120-D5D8-4438-AD41-20C26D2417E8}" type="sibTrans" cxnId="{A6D080CF-AE62-4775-A8D7-CCFA72BB09C0}">
      <dgm:prSet/>
      <dgm:spPr/>
      <dgm:t>
        <a:bodyPr/>
        <a:lstStyle/>
        <a:p>
          <a:endParaRPr lang="en-CA"/>
        </a:p>
      </dgm:t>
    </dgm:pt>
    <dgm:pt modelId="{CC351782-8D38-4671-8178-1BE2DE5A3176}">
      <dgm:prSet phldrT="[Text]"/>
      <dgm:spPr/>
      <dgm:t>
        <a:bodyPr/>
        <a:lstStyle/>
        <a:p>
          <a:r>
            <a:rPr lang="en-US" altLang="zh-CN" dirty="0" smtClean="0">
              <a:latin typeface="Cambria" pitchFamily="18" charset="0"/>
            </a:rPr>
            <a:t>Sun Hung Kai Properties Ltd</a:t>
          </a:r>
          <a:endParaRPr lang="en-CA" dirty="0">
            <a:latin typeface="Cambria" pitchFamily="18" charset="0"/>
          </a:endParaRPr>
        </a:p>
      </dgm:t>
    </dgm:pt>
    <dgm:pt modelId="{99ECF08B-EB05-4080-B4AC-94F741B4D002}" type="parTrans" cxnId="{836F486B-A650-4F36-83EF-152FCAA2271B}">
      <dgm:prSet/>
      <dgm:spPr/>
      <dgm:t>
        <a:bodyPr/>
        <a:lstStyle/>
        <a:p>
          <a:endParaRPr lang="en-CA"/>
        </a:p>
      </dgm:t>
    </dgm:pt>
    <dgm:pt modelId="{A5CE264A-5C36-466A-AF3C-3C538677B434}" type="sibTrans" cxnId="{836F486B-A650-4F36-83EF-152FCAA2271B}">
      <dgm:prSet/>
      <dgm:spPr/>
      <dgm:t>
        <a:bodyPr/>
        <a:lstStyle/>
        <a:p>
          <a:endParaRPr lang="en-CA"/>
        </a:p>
      </dgm:t>
    </dgm:pt>
    <dgm:pt modelId="{9036B310-7496-41AC-8C25-CB53A1A703B6}">
      <dgm:prSet phldrT="[Text]"/>
      <dgm:spPr/>
      <dgm:t>
        <a:bodyPr/>
        <a:lstStyle/>
        <a:p>
          <a:r>
            <a:rPr lang="en-US" altLang="zh-CN" dirty="0" smtClean="0">
              <a:latin typeface="Cambria" pitchFamily="18" charset="0"/>
            </a:rPr>
            <a:t>Henderson Land Development Company Ltd</a:t>
          </a:r>
          <a:endParaRPr lang="en-CA" dirty="0">
            <a:latin typeface="Cambria" pitchFamily="18" charset="0"/>
          </a:endParaRPr>
        </a:p>
      </dgm:t>
    </dgm:pt>
    <dgm:pt modelId="{E5FBBD7F-DE6E-4D82-844D-B8519A854327}" type="parTrans" cxnId="{E6215AC5-0CB0-4C47-BBFB-B4B033C91AA0}">
      <dgm:prSet/>
      <dgm:spPr/>
      <dgm:t>
        <a:bodyPr/>
        <a:lstStyle/>
        <a:p>
          <a:endParaRPr lang="en-CA"/>
        </a:p>
      </dgm:t>
    </dgm:pt>
    <dgm:pt modelId="{B1CD23BA-EC75-4D8F-B38E-BEFE181B5943}" type="sibTrans" cxnId="{E6215AC5-0CB0-4C47-BBFB-B4B033C91AA0}">
      <dgm:prSet/>
      <dgm:spPr/>
      <dgm:t>
        <a:bodyPr/>
        <a:lstStyle/>
        <a:p>
          <a:endParaRPr lang="en-CA"/>
        </a:p>
      </dgm:t>
    </dgm:pt>
    <dgm:pt modelId="{7AC3AE45-BEA0-47BF-A07E-AFCB085E9E08}" type="pres">
      <dgm:prSet presAssocID="{90D5D450-DD0C-4A6E-B3CE-1F6A445F2731}" presName="Name0" presStyleCnt="0">
        <dgm:presLayoutVars>
          <dgm:dir/>
          <dgm:animLvl val="lvl"/>
          <dgm:resizeHandles val="exact"/>
        </dgm:presLayoutVars>
      </dgm:prSet>
      <dgm:spPr/>
      <dgm:t>
        <a:bodyPr/>
        <a:lstStyle/>
        <a:p>
          <a:endParaRPr lang="en-US"/>
        </a:p>
      </dgm:t>
    </dgm:pt>
    <dgm:pt modelId="{7203AE3A-B896-44C5-A4E3-9F1499C7686E}" type="pres">
      <dgm:prSet presAssocID="{9036B310-7496-41AC-8C25-CB53A1A703B6}" presName="boxAndChildren" presStyleCnt="0"/>
      <dgm:spPr/>
    </dgm:pt>
    <dgm:pt modelId="{B97ED6D5-8885-48B0-88F3-7C0C796FB9FA}" type="pres">
      <dgm:prSet presAssocID="{9036B310-7496-41AC-8C25-CB53A1A703B6}" presName="parentTextBox" presStyleLbl="node1" presStyleIdx="0" presStyleCnt="5"/>
      <dgm:spPr/>
      <dgm:t>
        <a:bodyPr/>
        <a:lstStyle/>
        <a:p>
          <a:endParaRPr lang="en-US"/>
        </a:p>
      </dgm:t>
    </dgm:pt>
    <dgm:pt modelId="{23EFF23B-8623-4629-9A22-85C9CBCCE442}" type="pres">
      <dgm:prSet presAssocID="{A5CE264A-5C36-466A-AF3C-3C538677B434}" presName="sp" presStyleCnt="0"/>
      <dgm:spPr/>
    </dgm:pt>
    <dgm:pt modelId="{DB79A6C7-EF8E-46E3-B9BF-045C5D532B42}" type="pres">
      <dgm:prSet presAssocID="{CC351782-8D38-4671-8178-1BE2DE5A3176}" presName="arrowAndChildren" presStyleCnt="0"/>
      <dgm:spPr/>
    </dgm:pt>
    <dgm:pt modelId="{D834A3F8-285F-4E6F-BD81-22E8BC34852E}" type="pres">
      <dgm:prSet presAssocID="{CC351782-8D38-4671-8178-1BE2DE5A3176}" presName="parentTextArrow" presStyleLbl="node1" presStyleIdx="1" presStyleCnt="5"/>
      <dgm:spPr/>
      <dgm:t>
        <a:bodyPr/>
        <a:lstStyle/>
        <a:p>
          <a:endParaRPr lang="en-US"/>
        </a:p>
      </dgm:t>
    </dgm:pt>
    <dgm:pt modelId="{CEE2DD12-5DFB-4424-B3D6-04749164E965}" type="pres">
      <dgm:prSet presAssocID="{70476120-D5D8-4438-AD41-20C26D2417E8}" presName="sp" presStyleCnt="0"/>
      <dgm:spPr/>
    </dgm:pt>
    <dgm:pt modelId="{666E0D7B-747A-4284-BC58-52C5FA54FD1F}" type="pres">
      <dgm:prSet presAssocID="{94AECB06-417F-4F15-9EB0-DB43A2E292B2}" presName="arrowAndChildren" presStyleCnt="0"/>
      <dgm:spPr/>
    </dgm:pt>
    <dgm:pt modelId="{DC5447D1-D043-4B1B-A4CD-A3CE50EC6B20}" type="pres">
      <dgm:prSet presAssocID="{94AECB06-417F-4F15-9EB0-DB43A2E292B2}" presName="parentTextArrow" presStyleLbl="node1" presStyleIdx="2" presStyleCnt="5"/>
      <dgm:spPr/>
      <dgm:t>
        <a:bodyPr/>
        <a:lstStyle/>
        <a:p>
          <a:endParaRPr lang="en-US"/>
        </a:p>
      </dgm:t>
    </dgm:pt>
    <dgm:pt modelId="{725D9433-CE17-454A-AC17-184D2FD844EE}" type="pres">
      <dgm:prSet presAssocID="{EDEEB90F-5219-4EA9-98E9-6106BDE00099}" presName="sp" presStyleCnt="0"/>
      <dgm:spPr/>
    </dgm:pt>
    <dgm:pt modelId="{5CDEF151-FD39-4DC8-840B-60CE2EDD976E}" type="pres">
      <dgm:prSet presAssocID="{946A0A09-A5D1-4711-B3AB-056A989D8FFD}" presName="arrowAndChildren" presStyleCnt="0"/>
      <dgm:spPr/>
    </dgm:pt>
    <dgm:pt modelId="{B9AC2018-4FE3-4CB9-8F15-908AFEB8A263}" type="pres">
      <dgm:prSet presAssocID="{946A0A09-A5D1-4711-B3AB-056A989D8FFD}" presName="parentTextArrow" presStyleLbl="node1" presStyleIdx="3" presStyleCnt="5" custLinFactNeighborX="26422"/>
      <dgm:spPr/>
      <dgm:t>
        <a:bodyPr/>
        <a:lstStyle/>
        <a:p>
          <a:endParaRPr lang="en-US"/>
        </a:p>
      </dgm:t>
    </dgm:pt>
    <dgm:pt modelId="{E660CA46-4135-4A46-8075-F7E15F764ECC}" type="pres">
      <dgm:prSet presAssocID="{292B4531-C125-40E2-9DA7-B13932854E3B}" presName="sp" presStyleCnt="0"/>
      <dgm:spPr/>
    </dgm:pt>
    <dgm:pt modelId="{E630F88C-81F6-405E-95D1-DCE822402EA6}" type="pres">
      <dgm:prSet presAssocID="{38D755A4-096A-4873-8306-10A57E6E9AD4}" presName="arrowAndChildren" presStyleCnt="0"/>
      <dgm:spPr/>
    </dgm:pt>
    <dgm:pt modelId="{ABF1605B-E39D-4B23-BB78-6ED3F9D92381}" type="pres">
      <dgm:prSet presAssocID="{38D755A4-096A-4873-8306-10A57E6E9AD4}" presName="parentTextArrow" presStyleLbl="node1" presStyleIdx="4" presStyleCnt="5" custLinFactNeighborX="26422"/>
      <dgm:spPr/>
      <dgm:t>
        <a:bodyPr/>
        <a:lstStyle/>
        <a:p>
          <a:endParaRPr lang="en-US"/>
        </a:p>
      </dgm:t>
    </dgm:pt>
  </dgm:ptLst>
  <dgm:cxnLst>
    <dgm:cxn modelId="{F10698EA-B528-5C44-8F96-E196A07AAEBA}" type="presOf" srcId="{38D755A4-096A-4873-8306-10A57E6E9AD4}" destId="{ABF1605B-E39D-4B23-BB78-6ED3F9D92381}" srcOrd="0" destOrd="0" presId="urn:microsoft.com/office/officeart/2005/8/layout/process4"/>
    <dgm:cxn modelId="{836F486B-A650-4F36-83EF-152FCAA2271B}" srcId="{90D5D450-DD0C-4A6E-B3CE-1F6A445F2731}" destId="{CC351782-8D38-4671-8178-1BE2DE5A3176}" srcOrd="3" destOrd="0" parTransId="{99ECF08B-EB05-4080-B4AC-94F741B4D002}" sibTransId="{A5CE264A-5C36-466A-AF3C-3C538677B434}"/>
    <dgm:cxn modelId="{899E9D34-8962-A64B-8220-6DFB901BA0CF}" type="presOf" srcId="{94AECB06-417F-4F15-9EB0-DB43A2E292B2}" destId="{DC5447D1-D043-4B1B-A4CD-A3CE50EC6B20}" srcOrd="0" destOrd="0" presId="urn:microsoft.com/office/officeart/2005/8/layout/process4"/>
    <dgm:cxn modelId="{A6D080CF-AE62-4775-A8D7-CCFA72BB09C0}" srcId="{90D5D450-DD0C-4A6E-B3CE-1F6A445F2731}" destId="{94AECB06-417F-4F15-9EB0-DB43A2E292B2}" srcOrd="2" destOrd="0" parTransId="{5AE09F07-71E1-4D0A-BB9A-C87F246951D1}" sibTransId="{70476120-D5D8-4438-AD41-20C26D2417E8}"/>
    <dgm:cxn modelId="{43DE81DE-056B-6542-A403-CDF4528E6606}" type="presOf" srcId="{CC351782-8D38-4671-8178-1BE2DE5A3176}" destId="{D834A3F8-285F-4E6F-BD81-22E8BC34852E}" srcOrd="0" destOrd="0" presId="urn:microsoft.com/office/officeart/2005/8/layout/process4"/>
    <dgm:cxn modelId="{EBAF41D1-35CA-4C25-8B8E-B4A6C99A9E99}" srcId="{90D5D450-DD0C-4A6E-B3CE-1F6A445F2731}" destId="{946A0A09-A5D1-4711-B3AB-056A989D8FFD}" srcOrd="1" destOrd="0" parTransId="{7C1FB59C-6AB8-41C7-9AAD-BF5D9BB22C3E}" sibTransId="{EDEEB90F-5219-4EA9-98E9-6106BDE00099}"/>
    <dgm:cxn modelId="{1ADD6774-0DBA-0F49-9701-A04E19129FDD}" type="presOf" srcId="{946A0A09-A5D1-4711-B3AB-056A989D8FFD}" destId="{B9AC2018-4FE3-4CB9-8F15-908AFEB8A263}" srcOrd="0" destOrd="0" presId="urn:microsoft.com/office/officeart/2005/8/layout/process4"/>
    <dgm:cxn modelId="{E6215AC5-0CB0-4C47-BBFB-B4B033C91AA0}" srcId="{90D5D450-DD0C-4A6E-B3CE-1F6A445F2731}" destId="{9036B310-7496-41AC-8C25-CB53A1A703B6}" srcOrd="4" destOrd="0" parTransId="{E5FBBD7F-DE6E-4D82-844D-B8519A854327}" sibTransId="{B1CD23BA-EC75-4D8F-B38E-BEFE181B5943}"/>
    <dgm:cxn modelId="{A558F2EE-E5B2-A645-B6EC-9C778DD57264}" type="presOf" srcId="{9036B310-7496-41AC-8C25-CB53A1A703B6}" destId="{B97ED6D5-8885-48B0-88F3-7C0C796FB9FA}" srcOrd="0" destOrd="0" presId="urn:microsoft.com/office/officeart/2005/8/layout/process4"/>
    <dgm:cxn modelId="{EAA516DD-9C58-774A-9A83-6102F326BC1B}" type="presOf" srcId="{90D5D450-DD0C-4A6E-B3CE-1F6A445F2731}" destId="{7AC3AE45-BEA0-47BF-A07E-AFCB085E9E08}" srcOrd="0" destOrd="0" presId="urn:microsoft.com/office/officeart/2005/8/layout/process4"/>
    <dgm:cxn modelId="{A9CE5E46-2656-4DBB-B185-010AD0FC2FCF}" srcId="{90D5D450-DD0C-4A6E-B3CE-1F6A445F2731}" destId="{38D755A4-096A-4873-8306-10A57E6E9AD4}" srcOrd="0" destOrd="0" parTransId="{A2CE038C-02BF-4925-BD49-A23A2FA6B6F9}" sibTransId="{292B4531-C125-40E2-9DA7-B13932854E3B}"/>
    <dgm:cxn modelId="{30DA4E36-E482-5A4D-8BCD-66CFD47D540B}" type="presParOf" srcId="{7AC3AE45-BEA0-47BF-A07E-AFCB085E9E08}" destId="{7203AE3A-B896-44C5-A4E3-9F1499C7686E}" srcOrd="0" destOrd="0" presId="urn:microsoft.com/office/officeart/2005/8/layout/process4"/>
    <dgm:cxn modelId="{C627FE68-7759-2D4F-83F8-822AED18426F}" type="presParOf" srcId="{7203AE3A-B896-44C5-A4E3-9F1499C7686E}" destId="{B97ED6D5-8885-48B0-88F3-7C0C796FB9FA}" srcOrd="0" destOrd="0" presId="urn:microsoft.com/office/officeart/2005/8/layout/process4"/>
    <dgm:cxn modelId="{4ECECF96-147F-8C4A-809E-E3F9501EBE48}" type="presParOf" srcId="{7AC3AE45-BEA0-47BF-A07E-AFCB085E9E08}" destId="{23EFF23B-8623-4629-9A22-85C9CBCCE442}" srcOrd="1" destOrd="0" presId="urn:microsoft.com/office/officeart/2005/8/layout/process4"/>
    <dgm:cxn modelId="{3921574F-D54D-734A-B727-C9D82DEA5238}" type="presParOf" srcId="{7AC3AE45-BEA0-47BF-A07E-AFCB085E9E08}" destId="{DB79A6C7-EF8E-46E3-B9BF-045C5D532B42}" srcOrd="2" destOrd="0" presId="urn:microsoft.com/office/officeart/2005/8/layout/process4"/>
    <dgm:cxn modelId="{B13BB4C9-3A69-564C-9DDC-42681BDCF4BB}" type="presParOf" srcId="{DB79A6C7-EF8E-46E3-B9BF-045C5D532B42}" destId="{D834A3F8-285F-4E6F-BD81-22E8BC34852E}" srcOrd="0" destOrd="0" presId="urn:microsoft.com/office/officeart/2005/8/layout/process4"/>
    <dgm:cxn modelId="{5906F436-39BC-6F4C-9B06-041C5EACB9D3}" type="presParOf" srcId="{7AC3AE45-BEA0-47BF-A07E-AFCB085E9E08}" destId="{CEE2DD12-5DFB-4424-B3D6-04749164E965}" srcOrd="3" destOrd="0" presId="urn:microsoft.com/office/officeart/2005/8/layout/process4"/>
    <dgm:cxn modelId="{66C9D06F-DA44-C443-BD58-276236220138}" type="presParOf" srcId="{7AC3AE45-BEA0-47BF-A07E-AFCB085E9E08}" destId="{666E0D7B-747A-4284-BC58-52C5FA54FD1F}" srcOrd="4" destOrd="0" presId="urn:microsoft.com/office/officeart/2005/8/layout/process4"/>
    <dgm:cxn modelId="{B87A8DA2-D461-BF4D-A8DA-A56EA60B02B6}" type="presParOf" srcId="{666E0D7B-747A-4284-BC58-52C5FA54FD1F}" destId="{DC5447D1-D043-4B1B-A4CD-A3CE50EC6B20}" srcOrd="0" destOrd="0" presId="urn:microsoft.com/office/officeart/2005/8/layout/process4"/>
    <dgm:cxn modelId="{3534F48D-4848-6745-A4E5-FD064946B6AD}" type="presParOf" srcId="{7AC3AE45-BEA0-47BF-A07E-AFCB085E9E08}" destId="{725D9433-CE17-454A-AC17-184D2FD844EE}" srcOrd="5" destOrd="0" presId="urn:microsoft.com/office/officeart/2005/8/layout/process4"/>
    <dgm:cxn modelId="{6769301D-00EF-944C-8F7A-F67FECE589AB}" type="presParOf" srcId="{7AC3AE45-BEA0-47BF-A07E-AFCB085E9E08}" destId="{5CDEF151-FD39-4DC8-840B-60CE2EDD976E}" srcOrd="6" destOrd="0" presId="urn:microsoft.com/office/officeart/2005/8/layout/process4"/>
    <dgm:cxn modelId="{532DD5A5-8982-0042-9E6E-0747082B592B}" type="presParOf" srcId="{5CDEF151-FD39-4DC8-840B-60CE2EDD976E}" destId="{B9AC2018-4FE3-4CB9-8F15-908AFEB8A263}" srcOrd="0" destOrd="0" presId="urn:microsoft.com/office/officeart/2005/8/layout/process4"/>
    <dgm:cxn modelId="{69F4CC03-D4A8-9E43-BD9E-3FC4B9BD9BDF}" type="presParOf" srcId="{7AC3AE45-BEA0-47BF-A07E-AFCB085E9E08}" destId="{E660CA46-4135-4A46-8075-F7E15F764ECC}" srcOrd="7" destOrd="0" presId="urn:microsoft.com/office/officeart/2005/8/layout/process4"/>
    <dgm:cxn modelId="{1A111DF1-3331-B140-B35E-D7027080C5E5}" type="presParOf" srcId="{7AC3AE45-BEA0-47BF-A07E-AFCB085E9E08}" destId="{E630F88C-81F6-405E-95D1-DCE822402EA6}" srcOrd="8" destOrd="0" presId="urn:microsoft.com/office/officeart/2005/8/layout/process4"/>
    <dgm:cxn modelId="{C974E46F-E367-1E4F-8F1D-3647F76C044D}" type="presParOf" srcId="{E630F88C-81F6-405E-95D1-DCE822402EA6}" destId="{ABF1605B-E39D-4B23-BB78-6ED3F9D9238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0918B4B-A721-44F3-8900-A3F92F715B49}"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CA"/>
        </a:p>
      </dgm:t>
    </dgm:pt>
    <dgm:pt modelId="{7CF5A824-4E63-4A00-8FC3-B72CD97BD5FE}">
      <dgm:prSet phldrT="[Text]"/>
      <dgm:spPr/>
      <dgm:t>
        <a:bodyPr/>
        <a:lstStyle/>
        <a:p>
          <a:r>
            <a:rPr lang="en-CA" dirty="0" smtClean="0">
              <a:latin typeface="Cambria" pitchFamily="18" charset="0"/>
            </a:rPr>
            <a:t>Real estate sales in the form of transfer of right to use land</a:t>
          </a:r>
          <a:endParaRPr lang="en-CA" dirty="0">
            <a:latin typeface="Cambria" pitchFamily="18" charset="0"/>
          </a:endParaRPr>
        </a:p>
      </dgm:t>
    </dgm:pt>
    <dgm:pt modelId="{081B0551-0FDF-415F-BDD1-7FDB43CCC4A4}" type="parTrans" cxnId="{EFD544B9-E9F8-4270-9928-3997AC29575D}">
      <dgm:prSet/>
      <dgm:spPr/>
      <dgm:t>
        <a:bodyPr/>
        <a:lstStyle/>
        <a:p>
          <a:endParaRPr lang="en-CA"/>
        </a:p>
      </dgm:t>
    </dgm:pt>
    <dgm:pt modelId="{58D421F3-D900-4841-9F61-636BD5AAEC82}" type="sibTrans" cxnId="{EFD544B9-E9F8-4270-9928-3997AC29575D}">
      <dgm:prSet/>
      <dgm:spPr/>
      <dgm:t>
        <a:bodyPr/>
        <a:lstStyle/>
        <a:p>
          <a:endParaRPr lang="en-CA"/>
        </a:p>
      </dgm:t>
    </dgm:pt>
    <dgm:pt modelId="{E8A6B58A-A67C-46FD-B1B9-3E03B8364CE7}">
      <dgm:prSet phldrT="[Text]"/>
      <dgm:spPr/>
      <dgm:t>
        <a:bodyPr/>
        <a:lstStyle/>
        <a:p>
          <a:r>
            <a:rPr lang="en-CA" dirty="0" smtClean="0">
              <a:latin typeface="Cambria" pitchFamily="18" charset="0"/>
            </a:rPr>
            <a:t>Land users sign land-grant contract with local land authority and pay fees</a:t>
          </a:r>
          <a:endParaRPr lang="en-CA" dirty="0">
            <a:latin typeface="Cambria" pitchFamily="18" charset="0"/>
          </a:endParaRPr>
        </a:p>
      </dgm:t>
    </dgm:pt>
    <dgm:pt modelId="{7C5F0A89-88AA-412B-8F53-9FCC91CD27AE}" type="parTrans" cxnId="{B7D87698-69FB-4E3F-A29E-22EA460F6ED6}">
      <dgm:prSet/>
      <dgm:spPr/>
      <dgm:t>
        <a:bodyPr/>
        <a:lstStyle/>
        <a:p>
          <a:endParaRPr lang="en-CA"/>
        </a:p>
      </dgm:t>
    </dgm:pt>
    <dgm:pt modelId="{B710C99B-915D-4633-85CE-7DE20CDD5F4A}" type="sibTrans" cxnId="{B7D87698-69FB-4E3F-A29E-22EA460F6ED6}">
      <dgm:prSet/>
      <dgm:spPr/>
      <dgm:t>
        <a:bodyPr/>
        <a:lstStyle/>
        <a:p>
          <a:endParaRPr lang="en-CA"/>
        </a:p>
      </dgm:t>
    </dgm:pt>
    <dgm:pt modelId="{C1B71028-945B-431D-9575-6C2EB6BB35B9}">
      <dgm:prSet phldrT="[Text]"/>
      <dgm:spPr/>
      <dgm:t>
        <a:bodyPr/>
        <a:lstStyle/>
        <a:p>
          <a:r>
            <a:rPr lang="en-CA" sz="2100" dirty="0" smtClean="0">
              <a:latin typeface="Cambria" pitchFamily="18" charset="0"/>
            </a:rPr>
            <a:t>Max. Term of Land Grant</a:t>
          </a:r>
          <a:endParaRPr lang="en-CA" sz="2100" dirty="0">
            <a:latin typeface="Cambria" pitchFamily="18" charset="0"/>
          </a:endParaRPr>
        </a:p>
      </dgm:t>
    </dgm:pt>
    <dgm:pt modelId="{30AC8D80-FCF2-491F-A8E3-BD517089F15B}" type="parTrans" cxnId="{BC680E7D-F015-4B5A-9D5A-389317BD3561}">
      <dgm:prSet/>
      <dgm:spPr/>
      <dgm:t>
        <a:bodyPr/>
        <a:lstStyle/>
        <a:p>
          <a:endParaRPr lang="en-CA"/>
        </a:p>
      </dgm:t>
    </dgm:pt>
    <dgm:pt modelId="{DFADF813-D0EA-4952-BC7A-1E7D52AA1682}" type="sibTrans" cxnId="{BC680E7D-F015-4B5A-9D5A-389317BD3561}">
      <dgm:prSet/>
      <dgm:spPr/>
      <dgm:t>
        <a:bodyPr/>
        <a:lstStyle/>
        <a:p>
          <a:endParaRPr lang="en-CA"/>
        </a:p>
      </dgm:t>
    </dgm:pt>
    <dgm:pt modelId="{693AF22E-0791-44A4-8123-768E1831FA50}">
      <dgm:prSet phldrT="[Text]" custT="1"/>
      <dgm:spPr/>
      <dgm:t>
        <a:bodyPr/>
        <a:lstStyle/>
        <a:p>
          <a:r>
            <a:rPr lang="en-CA" sz="2000" dirty="0" smtClean="0">
              <a:latin typeface="Cambria" pitchFamily="18" charset="0"/>
            </a:rPr>
            <a:t>Commercial </a:t>
          </a:r>
          <a:r>
            <a:rPr lang="en-CA" sz="2000" dirty="0" smtClean="0">
              <a:latin typeface="Cambria" pitchFamily="18" charset="0"/>
              <a:sym typeface="Wingdings" pitchFamily="2" charset="2"/>
            </a:rPr>
            <a:t> 40yrs</a:t>
          </a:r>
          <a:endParaRPr lang="en-CA" sz="2000" dirty="0">
            <a:latin typeface="Cambria" pitchFamily="18" charset="0"/>
          </a:endParaRPr>
        </a:p>
      </dgm:t>
    </dgm:pt>
    <dgm:pt modelId="{A6BE314A-5C94-4747-BFA0-A1462142638A}" type="parTrans" cxnId="{45EAF571-D4DB-448D-83DC-96FA438AFD09}">
      <dgm:prSet/>
      <dgm:spPr/>
      <dgm:t>
        <a:bodyPr/>
        <a:lstStyle/>
        <a:p>
          <a:endParaRPr lang="en-CA"/>
        </a:p>
      </dgm:t>
    </dgm:pt>
    <dgm:pt modelId="{6BF28E54-4303-4CDB-B402-D036B1EC380E}" type="sibTrans" cxnId="{45EAF571-D4DB-448D-83DC-96FA438AFD09}">
      <dgm:prSet/>
      <dgm:spPr/>
      <dgm:t>
        <a:bodyPr/>
        <a:lstStyle/>
        <a:p>
          <a:endParaRPr lang="en-CA"/>
        </a:p>
      </dgm:t>
    </dgm:pt>
    <dgm:pt modelId="{8C317C70-6AAE-4081-BAF8-05EEEA47B43F}">
      <dgm:prSet phldrT="[Text]" custT="1"/>
      <dgm:spPr/>
      <dgm:t>
        <a:bodyPr/>
        <a:lstStyle/>
        <a:p>
          <a:r>
            <a:rPr lang="en-US" sz="2000" dirty="0" smtClean="0">
              <a:latin typeface="Cambria" pitchFamily="18" charset="0"/>
            </a:rPr>
            <a:t>Industrial </a:t>
          </a:r>
          <a:r>
            <a:rPr lang="en-US" sz="2000" dirty="0" smtClean="0">
              <a:latin typeface="Cambria" pitchFamily="18" charset="0"/>
              <a:sym typeface="Wingdings" pitchFamily="2" charset="2"/>
            </a:rPr>
            <a:t> 50yrs</a:t>
          </a:r>
          <a:endParaRPr lang="en-CA" sz="2000" dirty="0">
            <a:latin typeface="Cambria" pitchFamily="18" charset="0"/>
          </a:endParaRPr>
        </a:p>
      </dgm:t>
    </dgm:pt>
    <dgm:pt modelId="{0CD0BEB7-46D9-40ED-9F1C-B4113F514368}" type="parTrans" cxnId="{CCE2AD7F-E359-4A3D-8D23-587879FF032B}">
      <dgm:prSet/>
      <dgm:spPr/>
      <dgm:t>
        <a:bodyPr/>
        <a:lstStyle/>
        <a:p>
          <a:endParaRPr lang="en-CA"/>
        </a:p>
      </dgm:t>
    </dgm:pt>
    <dgm:pt modelId="{CB535AD7-3A80-480E-A0DC-718BAF46D394}" type="sibTrans" cxnId="{CCE2AD7F-E359-4A3D-8D23-587879FF032B}">
      <dgm:prSet/>
      <dgm:spPr/>
      <dgm:t>
        <a:bodyPr/>
        <a:lstStyle/>
        <a:p>
          <a:endParaRPr lang="en-CA"/>
        </a:p>
      </dgm:t>
    </dgm:pt>
    <dgm:pt modelId="{79A165E2-1112-487B-81C8-07822C528912}">
      <dgm:prSet phldrT="[Text]" custT="1"/>
      <dgm:spPr/>
      <dgm:t>
        <a:bodyPr/>
        <a:lstStyle/>
        <a:p>
          <a:r>
            <a:rPr lang="en-US" sz="2000" dirty="0" smtClean="0">
              <a:latin typeface="Cambria" pitchFamily="18" charset="0"/>
            </a:rPr>
            <a:t>Residential </a:t>
          </a:r>
          <a:r>
            <a:rPr lang="en-US" sz="2000" dirty="0" smtClean="0">
              <a:latin typeface="Cambria" pitchFamily="18" charset="0"/>
              <a:sym typeface="Wingdings" pitchFamily="2" charset="2"/>
            </a:rPr>
            <a:t> 70yrs</a:t>
          </a:r>
          <a:endParaRPr lang="en-CA" sz="2000" dirty="0">
            <a:latin typeface="Cambria" pitchFamily="18" charset="0"/>
          </a:endParaRPr>
        </a:p>
      </dgm:t>
    </dgm:pt>
    <dgm:pt modelId="{A33EB216-155F-46F0-BC26-5D9DC7AAAD43}" type="parTrans" cxnId="{FCAFAA3F-0A1E-4E87-82ED-9BAA9DFBC154}">
      <dgm:prSet/>
      <dgm:spPr/>
      <dgm:t>
        <a:bodyPr/>
        <a:lstStyle/>
        <a:p>
          <a:endParaRPr lang="en-CA"/>
        </a:p>
      </dgm:t>
    </dgm:pt>
    <dgm:pt modelId="{10EF5C3F-316E-40BE-AD3E-6281D589CAF8}" type="sibTrans" cxnId="{FCAFAA3F-0A1E-4E87-82ED-9BAA9DFBC154}">
      <dgm:prSet/>
      <dgm:spPr/>
      <dgm:t>
        <a:bodyPr/>
        <a:lstStyle/>
        <a:p>
          <a:endParaRPr lang="en-CA"/>
        </a:p>
      </dgm:t>
    </dgm:pt>
    <dgm:pt modelId="{96646739-4F26-4C2A-9158-39936CBCC6A0}" type="pres">
      <dgm:prSet presAssocID="{20918B4B-A721-44F3-8900-A3F92F715B49}" presName="Name0" presStyleCnt="0">
        <dgm:presLayoutVars>
          <dgm:dir/>
          <dgm:resizeHandles val="exact"/>
        </dgm:presLayoutVars>
      </dgm:prSet>
      <dgm:spPr/>
      <dgm:t>
        <a:bodyPr/>
        <a:lstStyle/>
        <a:p>
          <a:endParaRPr lang="en-US"/>
        </a:p>
      </dgm:t>
    </dgm:pt>
    <dgm:pt modelId="{9C28CB6D-6F2A-47D2-8EFB-C6AE7F5ED5E6}" type="pres">
      <dgm:prSet presAssocID="{7CF5A824-4E63-4A00-8FC3-B72CD97BD5FE}" presName="composite" presStyleCnt="0"/>
      <dgm:spPr/>
    </dgm:pt>
    <dgm:pt modelId="{12A92484-C0BA-47A5-BF99-53423A3CC0C3}" type="pres">
      <dgm:prSet presAssocID="{7CF5A824-4E63-4A00-8FC3-B72CD97BD5FE}" presName="rect1" presStyleLbl="trAlignAcc1" presStyleIdx="0" presStyleCnt="3">
        <dgm:presLayoutVars>
          <dgm:bulletEnabled val="1"/>
        </dgm:presLayoutVars>
      </dgm:prSet>
      <dgm:spPr/>
      <dgm:t>
        <a:bodyPr/>
        <a:lstStyle/>
        <a:p>
          <a:endParaRPr lang="en-CA"/>
        </a:p>
      </dgm:t>
    </dgm:pt>
    <dgm:pt modelId="{3B4E14B6-8C3F-4B76-9B76-47526F238270}" type="pres">
      <dgm:prSet presAssocID="{7CF5A824-4E63-4A00-8FC3-B72CD97BD5FE}" presName="rect2" presStyleLbl="fgImgPlace1" presStyleIdx="0" presStyleCnt="3" custScaleX="69245" custScaleY="62909" custLinFactNeighborY="-430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dgm:spPr>
    </dgm:pt>
    <dgm:pt modelId="{900EABFB-870A-4479-AF0F-5DE35815F53C}" type="pres">
      <dgm:prSet presAssocID="{58D421F3-D900-4841-9F61-636BD5AAEC82}" presName="sibTrans" presStyleCnt="0"/>
      <dgm:spPr/>
    </dgm:pt>
    <dgm:pt modelId="{DA9EA48B-18F9-40DC-8348-EFD1E53057F1}" type="pres">
      <dgm:prSet presAssocID="{E8A6B58A-A67C-46FD-B1B9-3E03B8364CE7}" presName="composite" presStyleCnt="0"/>
      <dgm:spPr/>
    </dgm:pt>
    <dgm:pt modelId="{3DA1EE28-DA4D-499B-A715-ADFA8F1C2823}" type="pres">
      <dgm:prSet presAssocID="{E8A6B58A-A67C-46FD-B1B9-3E03B8364CE7}" presName="rect1" presStyleLbl="trAlignAcc1" presStyleIdx="1" presStyleCnt="3">
        <dgm:presLayoutVars>
          <dgm:bulletEnabled val="1"/>
        </dgm:presLayoutVars>
      </dgm:prSet>
      <dgm:spPr/>
      <dgm:t>
        <a:bodyPr/>
        <a:lstStyle/>
        <a:p>
          <a:endParaRPr lang="en-CA"/>
        </a:p>
      </dgm:t>
    </dgm:pt>
    <dgm:pt modelId="{4037706A-D97E-4823-B968-BB2EEF5AF419}" type="pres">
      <dgm:prSet presAssocID="{E8A6B58A-A67C-46FD-B1B9-3E03B8364CE7}" presName="rect2" presStyleLbl="fgImgPlace1" presStyleIdx="1" presStyleCnt="3" custScaleX="69245" custScaleY="62909" custLinFactNeighborY="-430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dgm:spPr>
    </dgm:pt>
    <dgm:pt modelId="{C7E28023-84C5-422E-9F5A-E989300E3C75}" type="pres">
      <dgm:prSet presAssocID="{B710C99B-915D-4633-85CE-7DE20CDD5F4A}" presName="sibTrans" presStyleCnt="0"/>
      <dgm:spPr/>
    </dgm:pt>
    <dgm:pt modelId="{BE04AA0A-1CBD-48CE-BE6D-3E9AED6BBB9D}" type="pres">
      <dgm:prSet presAssocID="{C1B71028-945B-431D-9575-6C2EB6BB35B9}" presName="composite" presStyleCnt="0"/>
      <dgm:spPr/>
    </dgm:pt>
    <dgm:pt modelId="{CD958C78-43F1-490F-95D0-1142FB7E5F91}" type="pres">
      <dgm:prSet presAssocID="{C1B71028-945B-431D-9575-6C2EB6BB35B9}" presName="rect1" presStyleLbl="trAlignAcc1" presStyleIdx="2" presStyleCnt="3" custScaleY="147001">
        <dgm:presLayoutVars>
          <dgm:bulletEnabled val="1"/>
        </dgm:presLayoutVars>
      </dgm:prSet>
      <dgm:spPr/>
      <dgm:t>
        <a:bodyPr/>
        <a:lstStyle/>
        <a:p>
          <a:endParaRPr lang="en-CA"/>
        </a:p>
      </dgm:t>
    </dgm:pt>
    <dgm:pt modelId="{AF0D4AB0-F4A2-400D-B954-5D830E5E7528}" type="pres">
      <dgm:prSet presAssocID="{C1B71028-945B-431D-9575-6C2EB6BB35B9}" presName="rect2" presStyleLbl="fgImgPlace1" presStyleIdx="2" presStyleCnt="3" custScaleX="69245" custScaleY="62909" custLinFactNeighborY="-2621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dgm:spPr>
    </dgm:pt>
  </dgm:ptLst>
  <dgm:cxnLst>
    <dgm:cxn modelId="{B7D87698-69FB-4E3F-A29E-22EA460F6ED6}" srcId="{20918B4B-A721-44F3-8900-A3F92F715B49}" destId="{E8A6B58A-A67C-46FD-B1B9-3E03B8364CE7}" srcOrd="1" destOrd="0" parTransId="{7C5F0A89-88AA-412B-8F53-9FCC91CD27AE}" sibTransId="{B710C99B-915D-4633-85CE-7DE20CDD5F4A}"/>
    <dgm:cxn modelId="{45EAF571-D4DB-448D-83DC-96FA438AFD09}" srcId="{C1B71028-945B-431D-9575-6C2EB6BB35B9}" destId="{693AF22E-0791-44A4-8123-768E1831FA50}" srcOrd="0" destOrd="0" parTransId="{A6BE314A-5C94-4747-BFA0-A1462142638A}" sibTransId="{6BF28E54-4303-4CDB-B402-D036B1EC380E}"/>
    <dgm:cxn modelId="{5602A54A-8672-F945-B528-C264B58208BF}" type="presOf" srcId="{8C317C70-6AAE-4081-BAF8-05EEEA47B43F}" destId="{CD958C78-43F1-490F-95D0-1142FB7E5F91}" srcOrd="0" destOrd="2" presId="urn:microsoft.com/office/officeart/2008/layout/PictureStrips"/>
    <dgm:cxn modelId="{EFD544B9-E9F8-4270-9928-3997AC29575D}" srcId="{20918B4B-A721-44F3-8900-A3F92F715B49}" destId="{7CF5A824-4E63-4A00-8FC3-B72CD97BD5FE}" srcOrd="0" destOrd="0" parTransId="{081B0551-0FDF-415F-BDD1-7FDB43CCC4A4}" sibTransId="{58D421F3-D900-4841-9F61-636BD5AAEC82}"/>
    <dgm:cxn modelId="{334D6773-865E-4A4C-A83A-17B9BC88344C}" type="presOf" srcId="{7CF5A824-4E63-4A00-8FC3-B72CD97BD5FE}" destId="{12A92484-C0BA-47A5-BF99-53423A3CC0C3}" srcOrd="0" destOrd="0" presId="urn:microsoft.com/office/officeart/2008/layout/PictureStrips"/>
    <dgm:cxn modelId="{2061D411-D787-B54C-83A5-2996E338B19C}" type="presOf" srcId="{20918B4B-A721-44F3-8900-A3F92F715B49}" destId="{96646739-4F26-4C2A-9158-39936CBCC6A0}" srcOrd="0" destOrd="0" presId="urn:microsoft.com/office/officeart/2008/layout/PictureStrips"/>
    <dgm:cxn modelId="{6DA2EEA8-3790-B645-83D2-B86FCA4B9229}" type="presOf" srcId="{E8A6B58A-A67C-46FD-B1B9-3E03B8364CE7}" destId="{3DA1EE28-DA4D-499B-A715-ADFA8F1C2823}" srcOrd="0" destOrd="0" presId="urn:microsoft.com/office/officeart/2008/layout/PictureStrips"/>
    <dgm:cxn modelId="{A88A8308-7778-CC4E-8BFE-C59A1545F26E}" type="presOf" srcId="{79A165E2-1112-487B-81C8-07822C528912}" destId="{CD958C78-43F1-490F-95D0-1142FB7E5F91}" srcOrd="0" destOrd="3" presId="urn:microsoft.com/office/officeart/2008/layout/PictureStrips"/>
    <dgm:cxn modelId="{7AD69265-B906-B14A-AEEC-41B725BE2370}" type="presOf" srcId="{C1B71028-945B-431D-9575-6C2EB6BB35B9}" destId="{CD958C78-43F1-490F-95D0-1142FB7E5F91}" srcOrd="0" destOrd="0" presId="urn:microsoft.com/office/officeart/2008/layout/PictureStrips"/>
    <dgm:cxn modelId="{BC680E7D-F015-4B5A-9D5A-389317BD3561}" srcId="{20918B4B-A721-44F3-8900-A3F92F715B49}" destId="{C1B71028-945B-431D-9575-6C2EB6BB35B9}" srcOrd="2" destOrd="0" parTransId="{30AC8D80-FCF2-491F-A8E3-BD517089F15B}" sibTransId="{DFADF813-D0EA-4952-BC7A-1E7D52AA1682}"/>
    <dgm:cxn modelId="{FCAFAA3F-0A1E-4E87-82ED-9BAA9DFBC154}" srcId="{C1B71028-945B-431D-9575-6C2EB6BB35B9}" destId="{79A165E2-1112-487B-81C8-07822C528912}" srcOrd="2" destOrd="0" parTransId="{A33EB216-155F-46F0-BC26-5D9DC7AAAD43}" sibTransId="{10EF5C3F-316E-40BE-AD3E-6281D589CAF8}"/>
    <dgm:cxn modelId="{CCE2AD7F-E359-4A3D-8D23-587879FF032B}" srcId="{C1B71028-945B-431D-9575-6C2EB6BB35B9}" destId="{8C317C70-6AAE-4081-BAF8-05EEEA47B43F}" srcOrd="1" destOrd="0" parTransId="{0CD0BEB7-46D9-40ED-9F1C-B4113F514368}" sibTransId="{CB535AD7-3A80-480E-A0DC-718BAF46D394}"/>
    <dgm:cxn modelId="{356A3844-A139-E04A-AEFC-E5C9107E4A43}" type="presOf" srcId="{693AF22E-0791-44A4-8123-768E1831FA50}" destId="{CD958C78-43F1-490F-95D0-1142FB7E5F91}" srcOrd="0" destOrd="1" presId="urn:microsoft.com/office/officeart/2008/layout/PictureStrips"/>
    <dgm:cxn modelId="{183E629C-35C3-134C-8F6C-9D5CCF95A863}" type="presParOf" srcId="{96646739-4F26-4C2A-9158-39936CBCC6A0}" destId="{9C28CB6D-6F2A-47D2-8EFB-C6AE7F5ED5E6}" srcOrd="0" destOrd="0" presId="urn:microsoft.com/office/officeart/2008/layout/PictureStrips"/>
    <dgm:cxn modelId="{7C633B8A-2251-154F-8713-F12AFD313BC3}" type="presParOf" srcId="{9C28CB6D-6F2A-47D2-8EFB-C6AE7F5ED5E6}" destId="{12A92484-C0BA-47A5-BF99-53423A3CC0C3}" srcOrd="0" destOrd="0" presId="urn:microsoft.com/office/officeart/2008/layout/PictureStrips"/>
    <dgm:cxn modelId="{22BC8DA6-707F-3D45-8B02-B4A4004E159E}" type="presParOf" srcId="{9C28CB6D-6F2A-47D2-8EFB-C6AE7F5ED5E6}" destId="{3B4E14B6-8C3F-4B76-9B76-47526F238270}" srcOrd="1" destOrd="0" presId="urn:microsoft.com/office/officeart/2008/layout/PictureStrips"/>
    <dgm:cxn modelId="{E2A8A5A8-7921-7549-9EC7-E2B8329F918C}" type="presParOf" srcId="{96646739-4F26-4C2A-9158-39936CBCC6A0}" destId="{900EABFB-870A-4479-AF0F-5DE35815F53C}" srcOrd="1" destOrd="0" presId="urn:microsoft.com/office/officeart/2008/layout/PictureStrips"/>
    <dgm:cxn modelId="{478E4909-E526-164A-A812-9EF3809D00DA}" type="presParOf" srcId="{96646739-4F26-4C2A-9158-39936CBCC6A0}" destId="{DA9EA48B-18F9-40DC-8348-EFD1E53057F1}" srcOrd="2" destOrd="0" presId="urn:microsoft.com/office/officeart/2008/layout/PictureStrips"/>
    <dgm:cxn modelId="{B424BE30-2249-6C44-AF2E-DAA4DF7EB4A4}" type="presParOf" srcId="{DA9EA48B-18F9-40DC-8348-EFD1E53057F1}" destId="{3DA1EE28-DA4D-499B-A715-ADFA8F1C2823}" srcOrd="0" destOrd="0" presId="urn:microsoft.com/office/officeart/2008/layout/PictureStrips"/>
    <dgm:cxn modelId="{BEBD4AD1-B58C-2D4D-8A5B-D4AC481DCDEA}" type="presParOf" srcId="{DA9EA48B-18F9-40DC-8348-EFD1E53057F1}" destId="{4037706A-D97E-4823-B968-BB2EEF5AF419}" srcOrd="1" destOrd="0" presId="urn:microsoft.com/office/officeart/2008/layout/PictureStrips"/>
    <dgm:cxn modelId="{F8942573-3F73-524B-ACFD-9DEBBD70C5C7}" type="presParOf" srcId="{96646739-4F26-4C2A-9158-39936CBCC6A0}" destId="{C7E28023-84C5-422E-9F5A-E989300E3C75}" srcOrd="3" destOrd="0" presId="urn:microsoft.com/office/officeart/2008/layout/PictureStrips"/>
    <dgm:cxn modelId="{66289860-8EAF-BD46-9DD7-385C4C6180E3}" type="presParOf" srcId="{96646739-4F26-4C2A-9158-39936CBCC6A0}" destId="{BE04AA0A-1CBD-48CE-BE6D-3E9AED6BBB9D}" srcOrd="4" destOrd="0" presId="urn:microsoft.com/office/officeart/2008/layout/PictureStrips"/>
    <dgm:cxn modelId="{077DBE3C-AFED-C044-9F13-B9E99FCA6BC6}" type="presParOf" srcId="{BE04AA0A-1CBD-48CE-BE6D-3E9AED6BBB9D}" destId="{CD958C78-43F1-490F-95D0-1142FB7E5F91}" srcOrd="0" destOrd="0" presId="urn:microsoft.com/office/officeart/2008/layout/PictureStrips"/>
    <dgm:cxn modelId="{8EE8E334-7780-BD42-8278-9FB307565E16}" type="presParOf" srcId="{BE04AA0A-1CBD-48CE-BE6D-3E9AED6BBB9D}" destId="{AF0D4AB0-F4A2-400D-B954-5D830E5E752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7B092FF-C509-44CF-8500-BDFBA4CF97E8}"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CA"/>
        </a:p>
      </dgm:t>
    </dgm:pt>
    <dgm:pt modelId="{746767F9-2022-4C65-894C-225CDD9256D1}">
      <dgm:prSet phldrT="[Text]"/>
      <dgm:spPr/>
      <dgm:t>
        <a:bodyPr/>
        <a:lstStyle/>
        <a:p>
          <a:pPr algn="l"/>
          <a:r>
            <a:rPr lang="en-US" dirty="0" smtClean="0">
              <a:latin typeface="Cambria" pitchFamily="18" charset="0"/>
            </a:rPr>
            <a:t>Strong Fundamentals in the Long-term</a:t>
          </a:r>
          <a:endParaRPr lang="en-CA" dirty="0">
            <a:latin typeface="Cambria" pitchFamily="18" charset="0"/>
          </a:endParaRPr>
        </a:p>
      </dgm:t>
    </dgm:pt>
    <dgm:pt modelId="{3DE8EA61-CDB8-45CD-B8A2-4EAEFF2824C6}" type="parTrans" cxnId="{E5E61961-7E57-4253-8094-598B44E3B40A}">
      <dgm:prSet/>
      <dgm:spPr/>
      <dgm:t>
        <a:bodyPr/>
        <a:lstStyle/>
        <a:p>
          <a:pPr algn="l"/>
          <a:endParaRPr lang="en-CA"/>
        </a:p>
      </dgm:t>
    </dgm:pt>
    <dgm:pt modelId="{E5F124A8-898A-4CD1-BA62-46FA7279C6FB}" type="sibTrans" cxnId="{E5E61961-7E57-4253-8094-598B44E3B40A}">
      <dgm:prSet/>
      <dgm:spPr/>
      <dgm:t>
        <a:bodyPr/>
        <a:lstStyle/>
        <a:p>
          <a:pPr algn="l"/>
          <a:endParaRPr lang="en-CA"/>
        </a:p>
      </dgm:t>
    </dgm:pt>
    <dgm:pt modelId="{6949C68F-FEE2-4601-B5A4-E08445778275}">
      <dgm:prSet phldrT="[Text]"/>
      <dgm:spPr/>
      <dgm:t>
        <a:bodyPr/>
        <a:lstStyle/>
        <a:p>
          <a:pPr algn="l"/>
          <a:r>
            <a:rPr lang="en-US" dirty="0" smtClean="0">
              <a:latin typeface="Cambria" pitchFamily="18" charset="0"/>
            </a:rPr>
            <a:t>Strong GDP Growth</a:t>
          </a:r>
          <a:endParaRPr lang="en-CA" dirty="0">
            <a:latin typeface="Cambria" pitchFamily="18" charset="0"/>
          </a:endParaRPr>
        </a:p>
      </dgm:t>
    </dgm:pt>
    <dgm:pt modelId="{2F13647F-2CE0-4725-862A-54B27DC0509A}" type="parTrans" cxnId="{A9484E88-DF0A-44E2-BDFB-E93D2BC44F11}">
      <dgm:prSet/>
      <dgm:spPr/>
      <dgm:t>
        <a:bodyPr/>
        <a:lstStyle/>
        <a:p>
          <a:pPr algn="l"/>
          <a:endParaRPr lang="en-CA"/>
        </a:p>
      </dgm:t>
    </dgm:pt>
    <dgm:pt modelId="{21C0E0CD-2FDB-45B5-BB0A-09A934167905}" type="sibTrans" cxnId="{A9484E88-DF0A-44E2-BDFB-E93D2BC44F11}">
      <dgm:prSet/>
      <dgm:spPr/>
      <dgm:t>
        <a:bodyPr/>
        <a:lstStyle/>
        <a:p>
          <a:pPr algn="l"/>
          <a:endParaRPr lang="en-CA"/>
        </a:p>
      </dgm:t>
    </dgm:pt>
    <dgm:pt modelId="{021D78DB-5142-456F-88EF-CBC174C8F7E3}">
      <dgm:prSet phldrT="[Text]"/>
      <dgm:spPr/>
      <dgm:t>
        <a:bodyPr/>
        <a:lstStyle/>
        <a:p>
          <a:pPr algn="l"/>
          <a:r>
            <a:rPr lang="en-US" dirty="0" smtClean="0">
              <a:latin typeface="Cambria" pitchFamily="18" charset="0"/>
            </a:rPr>
            <a:t>Disposable Income, Middle Class Growth and Strong Upgrade Demand</a:t>
          </a:r>
          <a:endParaRPr lang="en-CA" dirty="0">
            <a:latin typeface="Cambria" pitchFamily="18" charset="0"/>
          </a:endParaRPr>
        </a:p>
      </dgm:t>
    </dgm:pt>
    <dgm:pt modelId="{FFE91EA1-A64C-4573-AF49-0BFB7A9BD5F6}" type="parTrans" cxnId="{D44E94D5-0868-46E1-BFB8-7C5A0C569B94}">
      <dgm:prSet/>
      <dgm:spPr/>
      <dgm:t>
        <a:bodyPr/>
        <a:lstStyle/>
        <a:p>
          <a:pPr algn="l"/>
          <a:endParaRPr lang="en-CA"/>
        </a:p>
      </dgm:t>
    </dgm:pt>
    <dgm:pt modelId="{16066A14-08F4-4BB6-8DB4-9559AACACF76}" type="sibTrans" cxnId="{D44E94D5-0868-46E1-BFB8-7C5A0C569B94}">
      <dgm:prSet/>
      <dgm:spPr/>
      <dgm:t>
        <a:bodyPr/>
        <a:lstStyle/>
        <a:p>
          <a:pPr algn="l"/>
          <a:endParaRPr lang="en-CA"/>
        </a:p>
      </dgm:t>
    </dgm:pt>
    <dgm:pt modelId="{B9B3482C-1939-4469-81AA-D55C2F4AE148}">
      <dgm:prSet phldrT="[Text]"/>
      <dgm:spPr/>
      <dgm:t>
        <a:bodyPr/>
        <a:lstStyle/>
        <a:p>
          <a:pPr algn="l"/>
          <a:r>
            <a:rPr lang="en-US" dirty="0" smtClean="0">
              <a:latin typeface="Cambria" pitchFamily="18" charset="0"/>
            </a:rPr>
            <a:t>Rural Migration to Cities</a:t>
          </a:r>
          <a:endParaRPr lang="en-CA" dirty="0">
            <a:latin typeface="Cambria" pitchFamily="18" charset="0"/>
          </a:endParaRPr>
        </a:p>
      </dgm:t>
    </dgm:pt>
    <dgm:pt modelId="{4478622E-1904-485B-87EB-6DAF67C648A5}" type="parTrans" cxnId="{70B2F3CB-9C1E-48A4-A8EB-44BAC03B8A12}">
      <dgm:prSet/>
      <dgm:spPr/>
      <dgm:t>
        <a:bodyPr/>
        <a:lstStyle/>
        <a:p>
          <a:pPr algn="l"/>
          <a:endParaRPr lang="en-CA"/>
        </a:p>
      </dgm:t>
    </dgm:pt>
    <dgm:pt modelId="{EE2FAFE9-6F3C-4D1E-8BAE-90FC0A48722D}" type="sibTrans" cxnId="{70B2F3CB-9C1E-48A4-A8EB-44BAC03B8A12}">
      <dgm:prSet/>
      <dgm:spPr/>
      <dgm:t>
        <a:bodyPr/>
        <a:lstStyle/>
        <a:p>
          <a:pPr algn="l"/>
          <a:endParaRPr lang="en-CA"/>
        </a:p>
      </dgm:t>
    </dgm:pt>
    <dgm:pt modelId="{CAE00F27-99AB-469A-BE01-43DA2F08BFD9}">
      <dgm:prSet phldrT="[Text]"/>
      <dgm:spPr/>
      <dgm:t>
        <a:bodyPr/>
        <a:lstStyle/>
        <a:p>
          <a:pPr algn="l"/>
          <a:r>
            <a:rPr lang="en-US" dirty="0" smtClean="0">
              <a:latin typeface="Cambria" pitchFamily="18" charset="0"/>
            </a:rPr>
            <a:t>300 million new households in past 20yrs</a:t>
          </a:r>
          <a:endParaRPr lang="en-CA" dirty="0">
            <a:latin typeface="Cambria" pitchFamily="18" charset="0"/>
          </a:endParaRPr>
        </a:p>
      </dgm:t>
    </dgm:pt>
    <dgm:pt modelId="{3359624B-EAD7-46A1-9C36-840965B16F70}" type="parTrans" cxnId="{41C2F14E-F80D-4A61-9B49-D6F1B25D3740}">
      <dgm:prSet/>
      <dgm:spPr/>
      <dgm:t>
        <a:bodyPr/>
        <a:lstStyle/>
        <a:p>
          <a:pPr algn="l"/>
          <a:endParaRPr lang="en-CA"/>
        </a:p>
      </dgm:t>
    </dgm:pt>
    <dgm:pt modelId="{B3560E87-0AAD-41C0-816F-F3B981C2DDFA}" type="sibTrans" cxnId="{41C2F14E-F80D-4A61-9B49-D6F1B25D3740}">
      <dgm:prSet/>
      <dgm:spPr/>
      <dgm:t>
        <a:bodyPr/>
        <a:lstStyle/>
        <a:p>
          <a:pPr algn="l"/>
          <a:endParaRPr lang="en-CA"/>
        </a:p>
      </dgm:t>
    </dgm:pt>
    <dgm:pt modelId="{D90BB77A-CFCB-4AD9-B852-26EACB3FF743}">
      <dgm:prSet phldrT="[Text]"/>
      <dgm:spPr/>
      <dgm:t>
        <a:bodyPr/>
        <a:lstStyle/>
        <a:p>
          <a:pPr algn="l"/>
          <a:r>
            <a:rPr lang="en-US" dirty="0" smtClean="0">
              <a:latin typeface="Cambria" pitchFamily="18" charset="0"/>
            </a:rPr>
            <a:t>Low Household Leverage, High Saving Rates</a:t>
          </a:r>
          <a:endParaRPr lang="en-CA" dirty="0">
            <a:latin typeface="Cambria" pitchFamily="18" charset="0"/>
          </a:endParaRPr>
        </a:p>
      </dgm:t>
    </dgm:pt>
    <dgm:pt modelId="{FE191862-7547-4DF4-8EE7-4DD03E93F33E}" type="parTrans" cxnId="{2BC04AA6-70EC-4492-BD86-B431DD5AA0B8}">
      <dgm:prSet/>
      <dgm:spPr/>
      <dgm:t>
        <a:bodyPr/>
        <a:lstStyle/>
        <a:p>
          <a:pPr algn="l"/>
          <a:endParaRPr lang="en-CA"/>
        </a:p>
      </dgm:t>
    </dgm:pt>
    <dgm:pt modelId="{D1D25235-88F7-4657-BF30-3C7C6F3A7914}" type="sibTrans" cxnId="{2BC04AA6-70EC-4492-BD86-B431DD5AA0B8}">
      <dgm:prSet/>
      <dgm:spPr/>
      <dgm:t>
        <a:bodyPr/>
        <a:lstStyle/>
        <a:p>
          <a:pPr algn="l"/>
          <a:endParaRPr lang="en-CA"/>
        </a:p>
      </dgm:t>
    </dgm:pt>
    <dgm:pt modelId="{F46EA28F-3177-4A13-B34E-5AD388C9897A}">
      <dgm:prSet phldrT="[Text]"/>
      <dgm:spPr/>
      <dgm:t>
        <a:bodyPr/>
        <a:lstStyle/>
        <a:p>
          <a:pPr algn="l"/>
          <a:r>
            <a:rPr lang="en-US" dirty="0" smtClean="0">
              <a:latin typeface="Cambria" pitchFamily="18" charset="0"/>
            </a:rPr>
            <a:t>Healthy Banking Sector</a:t>
          </a:r>
          <a:endParaRPr lang="en-CA" dirty="0">
            <a:latin typeface="Cambria" pitchFamily="18" charset="0"/>
          </a:endParaRPr>
        </a:p>
      </dgm:t>
    </dgm:pt>
    <dgm:pt modelId="{9DE0539B-4BF1-4F19-A2DB-936C2E42CC98}" type="parTrans" cxnId="{9BBEEA63-BF0A-4FB7-AAF1-25D9BA64DB53}">
      <dgm:prSet/>
      <dgm:spPr/>
      <dgm:t>
        <a:bodyPr/>
        <a:lstStyle/>
        <a:p>
          <a:pPr algn="l"/>
          <a:endParaRPr lang="en-CA"/>
        </a:p>
      </dgm:t>
    </dgm:pt>
    <dgm:pt modelId="{6FD2206B-6BA0-4D6F-B314-51FEA1B60FC3}" type="sibTrans" cxnId="{9BBEEA63-BF0A-4FB7-AAF1-25D9BA64DB53}">
      <dgm:prSet/>
      <dgm:spPr/>
      <dgm:t>
        <a:bodyPr/>
        <a:lstStyle/>
        <a:p>
          <a:pPr algn="l"/>
          <a:endParaRPr lang="en-CA"/>
        </a:p>
      </dgm:t>
    </dgm:pt>
    <dgm:pt modelId="{F9355377-929D-40B7-A10A-B3AEB530176D}" type="pres">
      <dgm:prSet presAssocID="{67B092FF-C509-44CF-8500-BDFBA4CF97E8}" presName="layout" presStyleCnt="0">
        <dgm:presLayoutVars>
          <dgm:chMax/>
          <dgm:chPref/>
          <dgm:dir/>
          <dgm:animOne val="branch"/>
          <dgm:animLvl val="lvl"/>
          <dgm:resizeHandles/>
        </dgm:presLayoutVars>
      </dgm:prSet>
      <dgm:spPr/>
      <dgm:t>
        <a:bodyPr/>
        <a:lstStyle/>
        <a:p>
          <a:endParaRPr lang="en-US"/>
        </a:p>
      </dgm:t>
    </dgm:pt>
    <dgm:pt modelId="{A80C7BD1-38B1-44CA-889F-4005A5439C24}" type="pres">
      <dgm:prSet presAssocID="{746767F9-2022-4C65-894C-225CDD9256D1}" presName="root" presStyleCnt="0">
        <dgm:presLayoutVars>
          <dgm:chMax/>
          <dgm:chPref val="4"/>
        </dgm:presLayoutVars>
      </dgm:prSet>
      <dgm:spPr/>
    </dgm:pt>
    <dgm:pt modelId="{067134FE-42E6-40D1-86E7-698DD0F334CD}" type="pres">
      <dgm:prSet presAssocID="{746767F9-2022-4C65-894C-225CDD9256D1}" presName="rootComposite" presStyleCnt="0">
        <dgm:presLayoutVars/>
      </dgm:prSet>
      <dgm:spPr/>
    </dgm:pt>
    <dgm:pt modelId="{2EF3F0FF-DDFE-493F-86CA-EF89C1E57AF4}" type="pres">
      <dgm:prSet presAssocID="{746767F9-2022-4C65-894C-225CDD9256D1}" presName="rootText" presStyleLbl="node0" presStyleIdx="0" presStyleCnt="1" custAng="16200000" custScaleX="140400" custScaleY="289342" custLinFactX="-3646" custLinFactY="146525" custLinFactNeighborX="-100000" custLinFactNeighborY="200000">
        <dgm:presLayoutVars>
          <dgm:chMax/>
          <dgm:chPref val="4"/>
        </dgm:presLayoutVars>
      </dgm:prSet>
      <dgm:spPr/>
      <dgm:t>
        <a:bodyPr/>
        <a:lstStyle/>
        <a:p>
          <a:endParaRPr lang="en-CA"/>
        </a:p>
      </dgm:t>
    </dgm:pt>
    <dgm:pt modelId="{0133A043-AC68-4604-AEFA-BD68D3BB2C7E}" type="pres">
      <dgm:prSet presAssocID="{746767F9-2022-4C65-894C-225CDD9256D1}" presName="childShape" presStyleCnt="0">
        <dgm:presLayoutVars>
          <dgm:chMax val="0"/>
          <dgm:chPref val="0"/>
        </dgm:presLayoutVars>
      </dgm:prSet>
      <dgm:spPr/>
    </dgm:pt>
    <dgm:pt modelId="{5433E053-FF32-43DC-A22F-D94DC47989EC}" type="pres">
      <dgm:prSet presAssocID="{6949C68F-FEE2-4601-B5A4-E08445778275}" presName="childComposite" presStyleCnt="0">
        <dgm:presLayoutVars>
          <dgm:chMax val="0"/>
          <dgm:chPref val="0"/>
        </dgm:presLayoutVars>
      </dgm:prSet>
      <dgm:spPr/>
    </dgm:pt>
    <dgm:pt modelId="{71CEE1CC-A40C-40BD-BD82-1E7658B61D28}" type="pres">
      <dgm:prSet presAssocID="{6949C68F-FEE2-4601-B5A4-E08445778275}" presName="Image" presStyleLbl="node1" presStyleIdx="0" presStyleCnt="6" custScaleX="21040" custScaleY="69456" custLinFactX="-69822" custLinFactY="-98405" custLinFactNeighborX="-100000" custLinFactNeighborY="-100000"/>
      <dgm:spPr/>
    </dgm:pt>
    <dgm:pt modelId="{1D20C863-B2F6-4039-A9BE-A4D3F8D990CC}" type="pres">
      <dgm:prSet presAssocID="{6949C68F-FEE2-4601-B5A4-E08445778275}" presName="childText" presStyleLbl="lnNode1" presStyleIdx="0" presStyleCnt="6" custScaleX="220849" custScaleY="111443" custLinFactY="-98896" custLinFactNeighborX="36526" custLinFactNeighborY="-100000">
        <dgm:presLayoutVars>
          <dgm:chMax val="0"/>
          <dgm:chPref val="0"/>
          <dgm:bulletEnabled val="1"/>
        </dgm:presLayoutVars>
      </dgm:prSet>
      <dgm:spPr/>
      <dgm:t>
        <a:bodyPr/>
        <a:lstStyle/>
        <a:p>
          <a:endParaRPr lang="en-CA"/>
        </a:p>
      </dgm:t>
    </dgm:pt>
    <dgm:pt modelId="{4DD36942-8134-493E-91CC-1875ADDD3AE0}" type="pres">
      <dgm:prSet presAssocID="{021D78DB-5142-456F-88EF-CBC174C8F7E3}" presName="childComposite" presStyleCnt="0">
        <dgm:presLayoutVars>
          <dgm:chMax val="0"/>
          <dgm:chPref val="0"/>
        </dgm:presLayoutVars>
      </dgm:prSet>
      <dgm:spPr/>
    </dgm:pt>
    <dgm:pt modelId="{346EBF86-DB52-4829-96B2-85D57CE29985}" type="pres">
      <dgm:prSet presAssocID="{021D78DB-5142-456F-88EF-CBC174C8F7E3}" presName="Image" presStyleLbl="node1" presStyleIdx="1" presStyleCnt="6" custScaleX="21040" custScaleY="69456" custLinFactX="-73638" custLinFactY="-100000" custLinFactNeighborX="-100000" custLinFactNeighborY="-102110"/>
      <dgm:spPr/>
    </dgm:pt>
    <dgm:pt modelId="{586A661A-9CAC-4757-8597-34BBF9E99069}" type="pres">
      <dgm:prSet presAssocID="{021D78DB-5142-456F-88EF-CBC174C8F7E3}" presName="childText" presStyleLbl="lnNode1" presStyleIdx="1" presStyleCnt="6" custScaleX="220849" custScaleY="111443" custLinFactY="-98896" custLinFactNeighborX="36526" custLinFactNeighborY="-100000">
        <dgm:presLayoutVars>
          <dgm:chMax val="0"/>
          <dgm:chPref val="0"/>
          <dgm:bulletEnabled val="1"/>
        </dgm:presLayoutVars>
      </dgm:prSet>
      <dgm:spPr/>
      <dgm:t>
        <a:bodyPr/>
        <a:lstStyle/>
        <a:p>
          <a:endParaRPr lang="en-CA"/>
        </a:p>
      </dgm:t>
    </dgm:pt>
    <dgm:pt modelId="{0480DAED-EDDF-411F-9894-7BDADA83A34E}" type="pres">
      <dgm:prSet presAssocID="{B9B3482C-1939-4469-81AA-D55C2F4AE148}" presName="childComposite" presStyleCnt="0">
        <dgm:presLayoutVars>
          <dgm:chMax val="0"/>
          <dgm:chPref val="0"/>
        </dgm:presLayoutVars>
      </dgm:prSet>
      <dgm:spPr/>
    </dgm:pt>
    <dgm:pt modelId="{96B19EAF-D2B8-4454-8A03-E10C1D407A53}" type="pres">
      <dgm:prSet presAssocID="{B9B3482C-1939-4469-81AA-D55C2F4AE148}" presName="Image" presStyleLbl="node1" presStyleIdx="2" presStyleCnt="6" custScaleX="21040" custScaleY="69456" custLinFactX="-73638" custLinFactY="-100000" custLinFactNeighborX="-100000" custLinFactNeighborY="-102110"/>
      <dgm:spPr/>
    </dgm:pt>
    <dgm:pt modelId="{653E18B4-B9AC-4794-AD24-6653AF32794B}" type="pres">
      <dgm:prSet presAssocID="{B9B3482C-1939-4469-81AA-D55C2F4AE148}" presName="childText" presStyleLbl="lnNode1" presStyleIdx="2" presStyleCnt="6" custScaleX="220849" custScaleY="111443" custLinFactY="-98896" custLinFactNeighborX="36526" custLinFactNeighborY="-100000">
        <dgm:presLayoutVars>
          <dgm:chMax val="0"/>
          <dgm:chPref val="0"/>
          <dgm:bulletEnabled val="1"/>
        </dgm:presLayoutVars>
      </dgm:prSet>
      <dgm:spPr/>
      <dgm:t>
        <a:bodyPr/>
        <a:lstStyle/>
        <a:p>
          <a:endParaRPr lang="en-US"/>
        </a:p>
      </dgm:t>
    </dgm:pt>
    <dgm:pt modelId="{26FDC376-B37B-44BA-AE94-0B704F5CC302}" type="pres">
      <dgm:prSet presAssocID="{CAE00F27-99AB-469A-BE01-43DA2F08BFD9}" presName="childComposite" presStyleCnt="0">
        <dgm:presLayoutVars>
          <dgm:chMax val="0"/>
          <dgm:chPref val="0"/>
        </dgm:presLayoutVars>
      </dgm:prSet>
      <dgm:spPr/>
    </dgm:pt>
    <dgm:pt modelId="{D435827B-2728-4CEA-8213-90188EF1FA40}" type="pres">
      <dgm:prSet presAssocID="{CAE00F27-99AB-469A-BE01-43DA2F08BFD9}" presName="Image" presStyleLbl="node1" presStyleIdx="3" presStyleCnt="6" custScaleX="21040" custScaleY="69456" custLinFactX="-73638" custLinFactY="-100000" custLinFactNeighborX="-100000" custLinFactNeighborY="-102110"/>
      <dgm:spPr/>
    </dgm:pt>
    <dgm:pt modelId="{BBD95EAA-F257-4BC3-8847-BB9538B5BEAD}" type="pres">
      <dgm:prSet presAssocID="{CAE00F27-99AB-469A-BE01-43DA2F08BFD9}" presName="childText" presStyleLbl="lnNode1" presStyleIdx="3" presStyleCnt="6" custScaleX="220849" custScaleY="111443" custLinFactY="-98896" custLinFactNeighborX="36526" custLinFactNeighborY="-100000">
        <dgm:presLayoutVars>
          <dgm:chMax val="0"/>
          <dgm:chPref val="0"/>
          <dgm:bulletEnabled val="1"/>
        </dgm:presLayoutVars>
      </dgm:prSet>
      <dgm:spPr/>
      <dgm:t>
        <a:bodyPr/>
        <a:lstStyle/>
        <a:p>
          <a:endParaRPr lang="en-CA"/>
        </a:p>
      </dgm:t>
    </dgm:pt>
    <dgm:pt modelId="{3442B83C-F5F8-4F7D-ABED-4405FF9BF296}" type="pres">
      <dgm:prSet presAssocID="{D90BB77A-CFCB-4AD9-B852-26EACB3FF743}" presName="childComposite" presStyleCnt="0">
        <dgm:presLayoutVars>
          <dgm:chMax val="0"/>
          <dgm:chPref val="0"/>
        </dgm:presLayoutVars>
      </dgm:prSet>
      <dgm:spPr/>
    </dgm:pt>
    <dgm:pt modelId="{E366F4A1-BB66-4AF3-908A-C1560BA5B372}" type="pres">
      <dgm:prSet presAssocID="{D90BB77A-CFCB-4AD9-B852-26EACB3FF743}" presName="Image" presStyleLbl="node1" presStyleIdx="4" presStyleCnt="6" custScaleX="21040" custScaleY="69456" custLinFactX="-73638" custLinFactY="-100000" custLinFactNeighborX="-100000" custLinFactNeighborY="-102110"/>
      <dgm:spPr/>
    </dgm:pt>
    <dgm:pt modelId="{53AF654C-4570-4E1C-B264-7B69D10A3A52}" type="pres">
      <dgm:prSet presAssocID="{D90BB77A-CFCB-4AD9-B852-26EACB3FF743}" presName="childText" presStyleLbl="lnNode1" presStyleIdx="4" presStyleCnt="6" custScaleX="220849" custScaleY="111443" custLinFactY="-98896" custLinFactNeighborX="36526" custLinFactNeighborY="-100000">
        <dgm:presLayoutVars>
          <dgm:chMax val="0"/>
          <dgm:chPref val="0"/>
          <dgm:bulletEnabled val="1"/>
        </dgm:presLayoutVars>
      </dgm:prSet>
      <dgm:spPr/>
      <dgm:t>
        <a:bodyPr/>
        <a:lstStyle/>
        <a:p>
          <a:endParaRPr lang="en-CA"/>
        </a:p>
      </dgm:t>
    </dgm:pt>
    <dgm:pt modelId="{AADD2485-6FA0-44F3-9D8A-24A5815B0CDE}" type="pres">
      <dgm:prSet presAssocID="{F46EA28F-3177-4A13-B34E-5AD388C9897A}" presName="childComposite" presStyleCnt="0">
        <dgm:presLayoutVars>
          <dgm:chMax val="0"/>
          <dgm:chPref val="0"/>
        </dgm:presLayoutVars>
      </dgm:prSet>
      <dgm:spPr/>
    </dgm:pt>
    <dgm:pt modelId="{AEC144CE-1AD2-49C9-BC90-F1C4F33DF4C7}" type="pres">
      <dgm:prSet presAssocID="{F46EA28F-3177-4A13-B34E-5AD388C9897A}" presName="Image" presStyleLbl="node1" presStyleIdx="5" presStyleCnt="6" custScaleX="21040" custScaleY="69456" custLinFactX="-73638" custLinFactY="-100000" custLinFactNeighborX="-100000" custLinFactNeighborY="-102110"/>
      <dgm:spPr/>
    </dgm:pt>
    <dgm:pt modelId="{8D762924-BAD8-4269-AF78-B9DB8E899EAD}" type="pres">
      <dgm:prSet presAssocID="{F46EA28F-3177-4A13-B34E-5AD388C9897A}" presName="childText" presStyleLbl="lnNode1" presStyleIdx="5" presStyleCnt="6" custScaleX="220849" custScaleY="111443" custLinFactY="-98896" custLinFactNeighborX="36526" custLinFactNeighborY="-100000">
        <dgm:presLayoutVars>
          <dgm:chMax val="0"/>
          <dgm:chPref val="0"/>
          <dgm:bulletEnabled val="1"/>
        </dgm:presLayoutVars>
      </dgm:prSet>
      <dgm:spPr/>
      <dgm:t>
        <a:bodyPr/>
        <a:lstStyle/>
        <a:p>
          <a:endParaRPr lang="en-US"/>
        </a:p>
      </dgm:t>
    </dgm:pt>
  </dgm:ptLst>
  <dgm:cxnLst>
    <dgm:cxn modelId="{35E5DE29-81DB-5E44-972D-68365E4551F0}" type="presOf" srcId="{67B092FF-C509-44CF-8500-BDFBA4CF97E8}" destId="{F9355377-929D-40B7-A10A-B3AEB530176D}" srcOrd="0" destOrd="0" presId="urn:microsoft.com/office/officeart/2008/layout/PictureAccentList"/>
    <dgm:cxn modelId="{154F0859-2E77-624D-A3A9-7D3123F4AA42}" type="presOf" srcId="{B9B3482C-1939-4469-81AA-D55C2F4AE148}" destId="{653E18B4-B9AC-4794-AD24-6653AF32794B}" srcOrd="0" destOrd="0" presId="urn:microsoft.com/office/officeart/2008/layout/PictureAccentList"/>
    <dgm:cxn modelId="{70B2F3CB-9C1E-48A4-A8EB-44BAC03B8A12}" srcId="{746767F9-2022-4C65-894C-225CDD9256D1}" destId="{B9B3482C-1939-4469-81AA-D55C2F4AE148}" srcOrd="2" destOrd="0" parTransId="{4478622E-1904-485B-87EB-6DAF67C648A5}" sibTransId="{EE2FAFE9-6F3C-4D1E-8BAE-90FC0A48722D}"/>
    <dgm:cxn modelId="{C3CA76DF-BB75-F242-BD82-5D5D8533C6CB}" type="presOf" srcId="{CAE00F27-99AB-469A-BE01-43DA2F08BFD9}" destId="{BBD95EAA-F257-4BC3-8847-BB9538B5BEAD}" srcOrd="0" destOrd="0" presId="urn:microsoft.com/office/officeart/2008/layout/PictureAccentList"/>
    <dgm:cxn modelId="{9BBEEA63-BF0A-4FB7-AAF1-25D9BA64DB53}" srcId="{746767F9-2022-4C65-894C-225CDD9256D1}" destId="{F46EA28F-3177-4A13-B34E-5AD388C9897A}" srcOrd="5" destOrd="0" parTransId="{9DE0539B-4BF1-4F19-A2DB-936C2E42CC98}" sibTransId="{6FD2206B-6BA0-4D6F-B314-51FEA1B60FC3}"/>
    <dgm:cxn modelId="{2BC04AA6-70EC-4492-BD86-B431DD5AA0B8}" srcId="{746767F9-2022-4C65-894C-225CDD9256D1}" destId="{D90BB77A-CFCB-4AD9-B852-26EACB3FF743}" srcOrd="4" destOrd="0" parTransId="{FE191862-7547-4DF4-8EE7-4DD03E93F33E}" sibTransId="{D1D25235-88F7-4657-BF30-3C7C6F3A7914}"/>
    <dgm:cxn modelId="{BAD29943-7CFB-8642-BE5F-8FB1C8F21D51}" type="presOf" srcId="{746767F9-2022-4C65-894C-225CDD9256D1}" destId="{2EF3F0FF-DDFE-493F-86CA-EF89C1E57AF4}" srcOrd="0" destOrd="0" presId="urn:microsoft.com/office/officeart/2008/layout/PictureAccentList"/>
    <dgm:cxn modelId="{41C2F14E-F80D-4A61-9B49-D6F1B25D3740}" srcId="{746767F9-2022-4C65-894C-225CDD9256D1}" destId="{CAE00F27-99AB-469A-BE01-43DA2F08BFD9}" srcOrd="3" destOrd="0" parTransId="{3359624B-EAD7-46A1-9C36-840965B16F70}" sibTransId="{B3560E87-0AAD-41C0-816F-F3B981C2DDFA}"/>
    <dgm:cxn modelId="{6FFD9472-C116-0246-9E9E-1956731471B8}" type="presOf" srcId="{F46EA28F-3177-4A13-B34E-5AD388C9897A}" destId="{8D762924-BAD8-4269-AF78-B9DB8E899EAD}" srcOrd="0" destOrd="0" presId="urn:microsoft.com/office/officeart/2008/layout/PictureAccentList"/>
    <dgm:cxn modelId="{3758E896-9795-8547-8E84-DFECC5A6FEA7}" type="presOf" srcId="{021D78DB-5142-456F-88EF-CBC174C8F7E3}" destId="{586A661A-9CAC-4757-8597-34BBF9E99069}" srcOrd="0" destOrd="0" presId="urn:microsoft.com/office/officeart/2008/layout/PictureAccentList"/>
    <dgm:cxn modelId="{A9484E88-DF0A-44E2-BDFB-E93D2BC44F11}" srcId="{746767F9-2022-4C65-894C-225CDD9256D1}" destId="{6949C68F-FEE2-4601-B5A4-E08445778275}" srcOrd="0" destOrd="0" parTransId="{2F13647F-2CE0-4725-862A-54B27DC0509A}" sibTransId="{21C0E0CD-2FDB-45B5-BB0A-09A934167905}"/>
    <dgm:cxn modelId="{E612F086-B6F1-F043-9C4D-272E2FEEDAF1}" type="presOf" srcId="{D90BB77A-CFCB-4AD9-B852-26EACB3FF743}" destId="{53AF654C-4570-4E1C-B264-7B69D10A3A52}" srcOrd="0" destOrd="0" presId="urn:microsoft.com/office/officeart/2008/layout/PictureAccentList"/>
    <dgm:cxn modelId="{E5E61961-7E57-4253-8094-598B44E3B40A}" srcId="{67B092FF-C509-44CF-8500-BDFBA4CF97E8}" destId="{746767F9-2022-4C65-894C-225CDD9256D1}" srcOrd="0" destOrd="0" parTransId="{3DE8EA61-CDB8-45CD-B8A2-4EAEFF2824C6}" sibTransId="{E5F124A8-898A-4CD1-BA62-46FA7279C6FB}"/>
    <dgm:cxn modelId="{D44E94D5-0868-46E1-BFB8-7C5A0C569B94}" srcId="{746767F9-2022-4C65-894C-225CDD9256D1}" destId="{021D78DB-5142-456F-88EF-CBC174C8F7E3}" srcOrd="1" destOrd="0" parTransId="{FFE91EA1-A64C-4573-AF49-0BFB7A9BD5F6}" sibTransId="{16066A14-08F4-4BB6-8DB4-9559AACACF76}"/>
    <dgm:cxn modelId="{589D25BE-52E4-2D4D-9247-8E26D1C3E941}" type="presOf" srcId="{6949C68F-FEE2-4601-B5A4-E08445778275}" destId="{1D20C863-B2F6-4039-A9BE-A4D3F8D990CC}" srcOrd="0" destOrd="0" presId="urn:microsoft.com/office/officeart/2008/layout/PictureAccentList"/>
    <dgm:cxn modelId="{DD68C25B-1E40-954A-B4DA-9753B00B0CAD}" type="presParOf" srcId="{F9355377-929D-40B7-A10A-B3AEB530176D}" destId="{A80C7BD1-38B1-44CA-889F-4005A5439C24}" srcOrd="0" destOrd="0" presId="urn:microsoft.com/office/officeart/2008/layout/PictureAccentList"/>
    <dgm:cxn modelId="{F4789307-F2DC-2F4F-BDB5-A60380ECCEBF}" type="presParOf" srcId="{A80C7BD1-38B1-44CA-889F-4005A5439C24}" destId="{067134FE-42E6-40D1-86E7-698DD0F334CD}" srcOrd="0" destOrd="0" presId="urn:microsoft.com/office/officeart/2008/layout/PictureAccentList"/>
    <dgm:cxn modelId="{87F01DB4-D98D-5C48-9B5F-7B60569EC07D}" type="presParOf" srcId="{067134FE-42E6-40D1-86E7-698DD0F334CD}" destId="{2EF3F0FF-DDFE-493F-86CA-EF89C1E57AF4}" srcOrd="0" destOrd="0" presId="urn:microsoft.com/office/officeart/2008/layout/PictureAccentList"/>
    <dgm:cxn modelId="{CA77FDBB-422E-A24C-B6DF-37C64A609B92}" type="presParOf" srcId="{A80C7BD1-38B1-44CA-889F-4005A5439C24}" destId="{0133A043-AC68-4604-AEFA-BD68D3BB2C7E}" srcOrd="1" destOrd="0" presId="urn:microsoft.com/office/officeart/2008/layout/PictureAccentList"/>
    <dgm:cxn modelId="{68D96784-0A99-774D-9605-68F1F1E84297}" type="presParOf" srcId="{0133A043-AC68-4604-AEFA-BD68D3BB2C7E}" destId="{5433E053-FF32-43DC-A22F-D94DC47989EC}" srcOrd="0" destOrd="0" presId="urn:microsoft.com/office/officeart/2008/layout/PictureAccentList"/>
    <dgm:cxn modelId="{9D0E55A5-07B3-6444-B890-41A81D5C319B}" type="presParOf" srcId="{5433E053-FF32-43DC-A22F-D94DC47989EC}" destId="{71CEE1CC-A40C-40BD-BD82-1E7658B61D28}" srcOrd="0" destOrd="0" presId="urn:microsoft.com/office/officeart/2008/layout/PictureAccentList"/>
    <dgm:cxn modelId="{08A15447-0839-1647-A7FA-774E314D6656}" type="presParOf" srcId="{5433E053-FF32-43DC-A22F-D94DC47989EC}" destId="{1D20C863-B2F6-4039-A9BE-A4D3F8D990CC}" srcOrd="1" destOrd="0" presId="urn:microsoft.com/office/officeart/2008/layout/PictureAccentList"/>
    <dgm:cxn modelId="{94344DA6-00EC-B147-990B-0CF05EB1CF15}" type="presParOf" srcId="{0133A043-AC68-4604-AEFA-BD68D3BB2C7E}" destId="{4DD36942-8134-493E-91CC-1875ADDD3AE0}" srcOrd="1" destOrd="0" presId="urn:microsoft.com/office/officeart/2008/layout/PictureAccentList"/>
    <dgm:cxn modelId="{5D970239-BCDC-7C48-89DF-AA3621B29513}" type="presParOf" srcId="{4DD36942-8134-493E-91CC-1875ADDD3AE0}" destId="{346EBF86-DB52-4829-96B2-85D57CE29985}" srcOrd="0" destOrd="0" presId="urn:microsoft.com/office/officeart/2008/layout/PictureAccentList"/>
    <dgm:cxn modelId="{7A657C96-29F4-A847-A6E3-A53C94237065}" type="presParOf" srcId="{4DD36942-8134-493E-91CC-1875ADDD3AE0}" destId="{586A661A-9CAC-4757-8597-34BBF9E99069}" srcOrd="1" destOrd="0" presId="urn:microsoft.com/office/officeart/2008/layout/PictureAccentList"/>
    <dgm:cxn modelId="{B9D5A825-0455-A341-854A-B249C495E99A}" type="presParOf" srcId="{0133A043-AC68-4604-AEFA-BD68D3BB2C7E}" destId="{0480DAED-EDDF-411F-9894-7BDADA83A34E}" srcOrd="2" destOrd="0" presId="urn:microsoft.com/office/officeart/2008/layout/PictureAccentList"/>
    <dgm:cxn modelId="{F83F8FB3-FC5D-8E4D-AE87-7F427186B83C}" type="presParOf" srcId="{0480DAED-EDDF-411F-9894-7BDADA83A34E}" destId="{96B19EAF-D2B8-4454-8A03-E10C1D407A53}" srcOrd="0" destOrd="0" presId="urn:microsoft.com/office/officeart/2008/layout/PictureAccentList"/>
    <dgm:cxn modelId="{DE301E40-E5AB-F943-90CC-63646ABDD839}" type="presParOf" srcId="{0480DAED-EDDF-411F-9894-7BDADA83A34E}" destId="{653E18B4-B9AC-4794-AD24-6653AF32794B}" srcOrd="1" destOrd="0" presId="urn:microsoft.com/office/officeart/2008/layout/PictureAccentList"/>
    <dgm:cxn modelId="{8FA9CE00-5057-3B4F-A4F5-E51EE8D0237B}" type="presParOf" srcId="{0133A043-AC68-4604-AEFA-BD68D3BB2C7E}" destId="{26FDC376-B37B-44BA-AE94-0B704F5CC302}" srcOrd="3" destOrd="0" presId="urn:microsoft.com/office/officeart/2008/layout/PictureAccentList"/>
    <dgm:cxn modelId="{DF0CABF6-B635-4546-BA70-D1691698BD2B}" type="presParOf" srcId="{26FDC376-B37B-44BA-AE94-0B704F5CC302}" destId="{D435827B-2728-4CEA-8213-90188EF1FA40}" srcOrd="0" destOrd="0" presId="urn:microsoft.com/office/officeart/2008/layout/PictureAccentList"/>
    <dgm:cxn modelId="{562B5145-3DC5-A54E-B934-C0A1E2486690}" type="presParOf" srcId="{26FDC376-B37B-44BA-AE94-0B704F5CC302}" destId="{BBD95EAA-F257-4BC3-8847-BB9538B5BEAD}" srcOrd="1" destOrd="0" presId="urn:microsoft.com/office/officeart/2008/layout/PictureAccentList"/>
    <dgm:cxn modelId="{5DD07195-41F7-454A-B5A7-DD72C407E757}" type="presParOf" srcId="{0133A043-AC68-4604-AEFA-BD68D3BB2C7E}" destId="{3442B83C-F5F8-4F7D-ABED-4405FF9BF296}" srcOrd="4" destOrd="0" presId="urn:microsoft.com/office/officeart/2008/layout/PictureAccentList"/>
    <dgm:cxn modelId="{A5CEB233-D117-BC4B-AFAA-BBBCFB2E6B7C}" type="presParOf" srcId="{3442B83C-F5F8-4F7D-ABED-4405FF9BF296}" destId="{E366F4A1-BB66-4AF3-908A-C1560BA5B372}" srcOrd="0" destOrd="0" presId="urn:microsoft.com/office/officeart/2008/layout/PictureAccentList"/>
    <dgm:cxn modelId="{9DF6E7FC-69CF-8242-B9C7-BE89F4538265}" type="presParOf" srcId="{3442B83C-F5F8-4F7D-ABED-4405FF9BF296}" destId="{53AF654C-4570-4E1C-B264-7B69D10A3A52}" srcOrd="1" destOrd="0" presId="urn:microsoft.com/office/officeart/2008/layout/PictureAccentList"/>
    <dgm:cxn modelId="{D9686D46-B16B-8249-8AEE-D4300A0F97AD}" type="presParOf" srcId="{0133A043-AC68-4604-AEFA-BD68D3BB2C7E}" destId="{AADD2485-6FA0-44F3-9D8A-24A5815B0CDE}" srcOrd="5" destOrd="0" presId="urn:microsoft.com/office/officeart/2008/layout/PictureAccentList"/>
    <dgm:cxn modelId="{E00BE8C3-14FD-724D-8E72-0E20835B98A3}" type="presParOf" srcId="{AADD2485-6FA0-44F3-9D8A-24A5815B0CDE}" destId="{AEC144CE-1AD2-49C9-BC90-F1C4F33DF4C7}" srcOrd="0" destOrd="0" presId="urn:microsoft.com/office/officeart/2008/layout/PictureAccentList"/>
    <dgm:cxn modelId="{53025745-6AC2-6642-AC6E-CA806C6126B9}" type="presParOf" srcId="{AADD2485-6FA0-44F3-9D8A-24A5815B0CDE}" destId="{8D762924-BAD8-4269-AF78-B9DB8E899EAD}"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41EF175-EC90-4EDF-B207-4F32FA804FAD}"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CA"/>
        </a:p>
      </dgm:t>
    </dgm:pt>
    <dgm:pt modelId="{C7DDB828-F2EB-47DC-8B24-B7EB105C0CB2}">
      <dgm:prSet phldrT="[Text]"/>
      <dgm:spPr/>
      <dgm:t>
        <a:bodyPr/>
        <a:lstStyle/>
        <a:p>
          <a:pPr algn="l"/>
          <a:r>
            <a:rPr lang="en-US" dirty="0" smtClean="0">
              <a:latin typeface="Cambria" pitchFamily="18" charset="0"/>
            </a:rPr>
            <a:t>Yangtze River Delta</a:t>
          </a:r>
          <a:endParaRPr lang="en-CA" dirty="0">
            <a:latin typeface="Cambria" pitchFamily="18" charset="0"/>
          </a:endParaRPr>
        </a:p>
      </dgm:t>
    </dgm:pt>
    <dgm:pt modelId="{3F114092-E5B5-458F-92C8-AABBF9FE71A8}" type="parTrans" cxnId="{EA68C11C-E927-4BC2-A3CE-D10B442F3012}">
      <dgm:prSet/>
      <dgm:spPr/>
      <dgm:t>
        <a:bodyPr/>
        <a:lstStyle/>
        <a:p>
          <a:endParaRPr lang="en-CA"/>
        </a:p>
      </dgm:t>
    </dgm:pt>
    <dgm:pt modelId="{7768E6BA-EF6C-447D-89C5-2C9BA1A6DE0F}" type="sibTrans" cxnId="{EA68C11C-E927-4BC2-A3CE-D10B442F3012}">
      <dgm:prSet/>
      <dgm:spPr/>
      <dgm:t>
        <a:bodyPr/>
        <a:lstStyle/>
        <a:p>
          <a:endParaRPr lang="en-CA"/>
        </a:p>
      </dgm:t>
    </dgm:pt>
    <dgm:pt modelId="{EF13C4C1-255C-4B22-8858-405AD86CE506}">
      <dgm:prSet phldrT="[Text]"/>
      <dgm:spPr/>
      <dgm:t>
        <a:bodyPr/>
        <a:lstStyle/>
        <a:p>
          <a:pPr algn="l"/>
          <a:r>
            <a:rPr lang="en-US" dirty="0" smtClean="0">
              <a:latin typeface="Cambria" pitchFamily="18" charset="0"/>
            </a:rPr>
            <a:t>Pearl River Delta</a:t>
          </a:r>
          <a:endParaRPr lang="en-CA" dirty="0">
            <a:latin typeface="Cambria" pitchFamily="18" charset="0"/>
          </a:endParaRPr>
        </a:p>
      </dgm:t>
    </dgm:pt>
    <dgm:pt modelId="{1144DF42-548E-4801-B49F-F2A563FBAE63}" type="parTrans" cxnId="{25EDAFC7-1E03-40B1-A16F-FFAFF170E295}">
      <dgm:prSet/>
      <dgm:spPr/>
      <dgm:t>
        <a:bodyPr/>
        <a:lstStyle/>
        <a:p>
          <a:endParaRPr lang="en-CA"/>
        </a:p>
      </dgm:t>
    </dgm:pt>
    <dgm:pt modelId="{D6366F2F-99C0-4021-8888-B0433DFBE505}" type="sibTrans" cxnId="{25EDAFC7-1E03-40B1-A16F-FFAFF170E295}">
      <dgm:prSet/>
      <dgm:spPr/>
      <dgm:t>
        <a:bodyPr/>
        <a:lstStyle/>
        <a:p>
          <a:endParaRPr lang="en-CA"/>
        </a:p>
      </dgm:t>
    </dgm:pt>
    <dgm:pt modelId="{A10E272B-3CD2-49FB-B326-84D7DF3CDA4E}">
      <dgm:prSet phldrT="[Text]"/>
      <dgm:spPr/>
      <dgm:t>
        <a:bodyPr/>
        <a:lstStyle/>
        <a:p>
          <a:pPr algn="l"/>
          <a:r>
            <a:rPr lang="en-US" dirty="0" err="1" smtClean="0">
              <a:solidFill>
                <a:schemeClr val="tx1"/>
              </a:solidFill>
              <a:latin typeface="Cambria" pitchFamily="18" charset="0"/>
            </a:rPr>
            <a:t>Bohai</a:t>
          </a:r>
          <a:r>
            <a:rPr lang="en-US" dirty="0" smtClean="0">
              <a:solidFill>
                <a:schemeClr val="tx1"/>
              </a:solidFill>
              <a:latin typeface="Cambria" pitchFamily="18" charset="0"/>
            </a:rPr>
            <a:t>-Rim</a:t>
          </a:r>
          <a:endParaRPr lang="en-CA" dirty="0">
            <a:solidFill>
              <a:schemeClr val="tx1"/>
            </a:solidFill>
            <a:latin typeface="Cambria" pitchFamily="18" charset="0"/>
          </a:endParaRPr>
        </a:p>
      </dgm:t>
    </dgm:pt>
    <dgm:pt modelId="{60D954F5-6F10-4C75-9A68-D6B2C9ABDA2A}" type="parTrans" cxnId="{0C65B8F2-04BA-47B0-8B1A-48173F4832CB}">
      <dgm:prSet/>
      <dgm:spPr/>
      <dgm:t>
        <a:bodyPr/>
        <a:lstStyle/>
        <a:p>
          <a:endParaRPr lang="en-CA"/>
        </a:p>
      </dgm:t>
    </dgm:pt>
    <dgm:pt modelId="{6E7815C5-5833-4276-94C8-69A83F062232}" type="sibTrans" cxnId="{0C65B8F2-04BA-47B0-8B1A-48173F4832CB}">
      <dgm:prSet/>
      <dgm:spPr/>
      <dgm:t>
        <a:bodyPr/>
        <a:lstStyle/>
        <a:p>
          <a:endParaRPr lang="en-CA"/>
        </a:p>
      </dgm:t>
    </dgm:pt>
    <dgm:pt modelId="{513EB394-0BF5-4592-ADAE-15684B01720A}">
      <dgm:prSet phldrT="[Text]"/>
      <dgm:spPr/>
      <dgm:t>
        <a:bodyPr/>
        <a:lstStyle/>
        <a:p>
          <a:pPr algn="l"/>
          <a:r>
            <a:rPr lang="en-US" dirty="0" smtClean="0">
              <a:latin typeface="Cambria" pitchFamily="18" charset="0"/>
            </a:rPr>
            <a:t>Shanghai, Nanjing, etc</a:t>
          </a:r>
          <a:r>
            <a:rPr lang="en-US" dirty="0" smtClean="0"/>
            <a:t>.</a:t>
          </a:r>
          <a:endParaRPr lang="en-CA" dirty="0"/>
        </a:p>
      </dgm:t>
    </dgm:pt>
    <dgm:pt modelId="{6D0EB017-3BF7-4094-9EF5-FE95BF44FCE5}" type="parTrans" cxnId="{1849BE66-BF74-4705-B775-9A1F03A6D779}">
      <dgm:prSet/>
      <dgm:spPr/>
      <dgm:t>
        <a:bodyPr/>
        <a:lstStyle/>
        <a:p>
          <a:endParaRPr lang="en-CA"/>
        </a:p>
      </dgm:t>
    </dgm:pt>
    <dgm:pt modelId="{00F200CF-8BCD-45DF-94EB-D46921B1CFC3}" type="sibTrans" cxnId="{1849BE66-BF74-4705-B775-9A1F03A6D779}">
      <dgm:prSet/>
      <dgm:spPr/>
      <dgm:t>
        <a:bodyPr/>
        <a:lstStyle/>
        <a:p>
          <a:endParaRPr lang="en-CA"/>
        </a:p>
      </dgm:t>
    </dgm:pt>
    <dgm:pt modelId="{C5AAD5D9-B475-4F34-9BFA-1645F213ADFA}">
      <dgm:prSet/>
      <dgm:spPr/>
      <dgm:t>
        <a:bodyPr/>
        <a:lstStyle/>
        <a:p>
          <a:pPr algn="l"/>
          <a:r>
            <a:rPr lang="en-US" dirty="0" smtClean="0">
              <a:latin typeface="Cambria" pitchFamily="18" charset="0"/>
            </a:rPr>
            <a:t>Shenzhen, Guangzhou, etc.</a:t>
          </a:r>
          <a:endParaRPr lang="en-CA" dirty="0">
            <a:latin typeface="Cambria" pitchFamily="18" charset="0"/>
          </a:endParaRPr>
        </a:p>
      </dgm:t>
    </dgm:pt>
    <dgm:pt modelId="{B0F07C5B-8C24-4AD0-9517-F39B6213B4A8}" type="parTrans" cxnId="{C33B2DAC-90A9-464E-A822-9F6F75E24E3C}">
      <dgm:prSet/>
      <dgm:spPr/>
      <dgm:t>
        <a:bodyPr/>
        <a:lstStyle/>
        <a:p>
          <a:endParaRPr lang="en-CA"/>
        </a:p>
      </dgm:t>
    </dgm:pt>
    <dgm:pt modelId="{91103B4F-F877-4CB6-9E7B-EA43B10C1141}" type="sibTrans" cxnId="{C33B2DAC-90A9-464E-A822-9F6F75E24E3C}">
      <dgm:prSet/>
      <dgm:spPr/>
      <dgm:t>
        <a:bodyPr/>
        <a:lstStyle/>
        <a:p>
          <a:endParaRPr lang="en-CA"/>
        </a:p>
      </dgm:t>
    </dgm:pt>
    <dgm:pt modelId="{4E8FD6B3-FE4F-4DA8-B798-38F8320B66A3}">
      <dgm:prSet/>
      <dgm:spPr/>
      <dgm:t>
        <a:bodyPr/>
        <a:lstStyle/>
        <a:p>
          <a:pPr algn="l"/>
          <a:r>
            <a:rPr lang="en-US" dirty="0" smtClean="0">
              <a:solidFill>
                <a:schemeClr val="tx1"/>
              </a:solidFill>
              <a:latin typeface="Cambria" pitchFamily="18" charset="0"/>
            </a:rPr>
            <a:t>Beijing, Dalian, Qingdao, etc.</a:t>
          </a:r>
          <a:endParaRPr lang="en-CA" dirty="0">
            <a:solidFill>
              <a:schemeClr val="tx1"/>
            </a:solidFill>
            <a:latin typeface="Cambria" pitchFamily="18" charset="0"/>
          </a:endParaRPr>
        </a:p>
      </dgm:t>
    </dgm:pt>
    <dgm:pt modelId="{F7434957-B0B2-4FAA-A2E3-0F1F0A2FBE97}" type="parTrans" cxnId="{8EE58D9A-6786-4D05-A28B-134F457F0414}">
      <dgm:prSet/>
      <dgm:spPr/>
      <dgm:t>
        <a:bodyPr/>
        <a:lstStyle/>
        <a:p>
          <a:endParaRPr lang="en-CA"/>
        </a:p>
      </dgm:t>
    </dgm:pt>
    <dgm:pt modelId="{E281295E-6995-40E0-9264-D6952B40B7A0}" type="sibTrans" cxnId="{8EE58D9A-6786-4D05-A28B-134F457F0414}">
      <dgm:prSet/>
      <dgm:spPr/>
      <dgm:t>
        <a:bodyPr/>
        <a:lstStyle/>
        <a:p>
          <a:endParaRPr lang="en-CA"/>
        </a:p>
      </dgm:t>
    </dgm:pt>
    <dgm:pt modelId="{FFAA39C3-53C5-434F-9DEB-8A68581CC1B0}">
      <dgm:prSet/>
      <dgm:spPr/>
      <dgm:t>
        <a:bodyPr/>
        <a:lstStyle/>
        <a:p>
          <a:pPr algn="l"/>
          <a:r>
            <a:rPr lang="en-US" dirty="0" smtClean="0">
              <a:latin typeface="Cambria" pitchFamily="18" charset="0"/>
            </a:rPr>
            <a:t>Western Region</a:t>
          </a:r>
          <a:endParaRPr lang="en-CA" dirty="0">
            <a:latin typeface="Cambria" pitchFamily="18" charset="0"/>
          </a:endParaRPr>
        </a:p>
      </dgm:t>
    </dgm:pt>
    <dgm:pt modelId="{2577FFE3-5B22-4B9C-AD3E-0ECD346021EF}" type="parTrans" cxnId="{C347BB81-A667-4C5E-ACCA-0EF83409AFCA}">
      <dgm:prSet/>
      <dgm:spPr/>
      <dgm:t>
        <a:bodyPr/>
        <a:lstStyle/>
        <a:p>
          <a:endParaRPr lang="en-CA"/>
        </a:p>
      </dgm:t>
    </dgm:pt>
    <dgm:pt modelId="{BB60E192-14C3-42F8-B1C0-CE16A7202559}" type="sibTrans" cxnId="{C347BB81-A667-4C5E-ACCA-0EF83409AFCA}">
      <dgm:prSet/>
      <dgm:spPr/>
      <dgm:t>
        <a:bodyPr/>
        <a:lstStyle/>
        <a:p>
          <a:endParaRPr lang="en-CA"/>
        </a:p>
      </dgm:t>
    </dgm:pt>
    <dgm:pt modelId="{C9775A1C-800B-4BE9-BFEA-35B6ED474EA7}">
      <dgm:prSet/>
      <dgm:spPr/>
      <dgm:t>
        <a:bodyPr/>
        <a:lstStyle/>
        <a:p>
          <a:pPr algn="l"/>
          <a:r>
            <a:rPr lang="en-US" dirty="0" smtClean="0">
              <a:latin typeface="Cambria" pitchFamily="18" charset="0"/>
            </a:rPr>
            <a:t>Xi’an, Chengdu, etc</a:t>
          </a:r>
          <a:r>
            <a:rPr lang="en-US" dirty="0" smtClean="0"/>
            <a:t>.</a:t>
          </a:r>
          <a:endParaRPr lang="en-CA" dirty="0"/>
        </a:p>
      </dgm:t>
    </dgm:pt>
    <dgm:pt modelId="{3708A61E-00EF-4CF8-BEA6-EC6C5439748B}" type="parTrans" cxnId="{FB1AA1C5-9B7E-4FF4-8986-1B1D0759BF64}">
      <dgm:prSet/>
      <dgm:spPr/>
      <dgm:t>
        <a:bodyPr/>
        <a:lstStyle/>
        <a:p>
          <a:endParaRPr lang="en-CA"/>
        </a:p>
      </dgm:t>
    </dgm:pt>
    <dgm:pt modelId="{0D611711-B43E-4C21-9412-9947909CE456}" type="sibTrans" cxnId="{FB1AA1C5-9B7E-4FF4-8986-1B1D0759BF64}">
      <dgm:prSet/>
      <dgm:spPr/>
      <dgm:t>
        <a:bodyPr/>
        <a:lstStyle/>
        <a:p>
          <a:endParaRPr lang="en-CA"/>
        </a:p>
      </dgm:t>
    </dgm:pt>
    <dgm:pt modelId="{4A69B42E-50B3-400A-BA25-8EA636BD3B9B}" type="pres">
      <dgm:prSet presAssocID="{941EF175-EC90-4EDF-B207-4F32FA804FAD}" presName="Name0" presStyleCnt="0">
        <dgm:presLayoutVars>
          <dgm:dir/>
          <dgm:resizeHandles val="exact"/>
        </dgm:presLayoutVars>
      </dgm:prSet>
      <dgm:spPr/>
      <dgm:t>
        <a:bodyPr/>
        <a:lstStyle/>
        <a:p>
          <a:endParaRPr lang="en-US"/>
        </a:p>
      </dgm:t>
    </dgm:pt>
    <dgm:pt modelId="{605E52AB-8F76-480E-9668-B172104129B3}" type="pres">
      <dgm:prSet presAssocID="{C7DDB828-F2EB-47DC-8B24-B7EB105C0CB2}" presName="composite" presStyleCnt="0"/>
      <dgm:spPr/>
    </dgm:pt>
    <dgm:pt modelId="{2368B312-942A-4411-B9D8-47D6A0DF1152}" type="pres">
      <dgm:prSet presAssocID="{C7DDB828-F2EB-47DC-8B24-B7EB105C0CB2}" presName="rect1" presStyleLbl="trAlignAcc1" presStyleIdx="0" presStyleCnt="4" custScaleX="133857">
        <dgm:presLayoutVars>
          <dgm:bulletEnabled val="1"/>
        </dgm:presLayoutVars>
      </dgm:prSet>
      <dgm:spPr/>
      <dgm:t>
        <a:bodyPr/>
        <a:lstStyle/>
        <a:p>
          <a:endParaRPr lang="en-CA"/>
        </a:p>
      </dgm:t>
    </dgm:pt>
    <dgm:pt modelId="{4B4C4E66-ECED-44B6-9D8E-CCE54D3AB111}" type="pres">
      <dgm:prSet presAssocID="{C7DDB828-F2EB-47DC-8B24-B7EB105C0CB2}" presName="rect2" presStyleLbl="fgImgPlace1" presStyleIdx="0" presStyleCnt="4" custLinFactX="-2833" custLinFactNeighborX="-10000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dgm:spPr>
      <dgm:t>
        <a:bodyPr/>
        <a:lstStyle/>
        <a:p>
          <a:endParaRPr lang="en-CA"/>
        </a:p>
      </dgm:t>
    </dgm:pt>
    <dgm:pt modelId="{3508CFF6-379D-45FC-8014-AFBB91D42EE7}" type="pres">
      <dgm:prSet presAssocID="{7768E6BA-EF6C-447D-89C5-2C9BA1A6DE0F}" presName="sibTrans" presStyleCnt="0"/>
      <dgm:spPr/>
    </dgm:pt>
    <dgm:pt modelId="{F50DFB77-CE67-424D-A4B7-E68CF302BADE}" type="pres">
      <dgm:prSet presAssocID="{EF13C4C1-255C-4B22-8858-405AD86CE506}" presName="composite" presStyleCnt="0"/>
      <dgm:spPr/>
    </dgm:pt>
    <dgm:pt modelId="{851A92BA-E344-434D-9401-01B0B1404C65}" type="pres">
      <dgm:prSet presAssocID="{EF13C4C1-255C-4B22-8858-405AD86CE506}" presName="rect1" presStyleLbl="trAlignAcc1" presStyleIdx="1" presStyleCnt="4" custScaleX="133857">
        <dgm:presLayoutVars>
          <dgm:bulletEnabled val="1"/>
        </dgm:presLayoutVars>
      </dgm:prSet>
      <dgm:spPr/>
      <dgm:t>
        <a:bodyPr/>
        <a:lstStyle/>
        <a:p>
          <a:endParaRPr lang="en-CA"/>
        </a:p>
      </dgm:t>
    </dgm:pt>
    <dgm:pt modelId="{A464DC1B-29EB-49D7-BB03-439B104E551B}" type="pres">
      <dgm:prSet presAssocID="{EF13C4C1-255C-4B22-8858-405AD86CE506}" presName="rect2" presStyleLbl="fgImgPlace1" presStyleIdx="1" presStyleCnt="4" custLinFactX="-2833" custLinFactNeighborX="-10000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dgm:spPr>
      <dgm:t>
        <a:bodyPr/>
        <a:lstStyle/>
        <a:p>
          <a:endParaRPr lang="en-CA"/>
        </a:p>
      </dgm:t>
    </dgm:pt>
    <dgm:pt modelId="{25644485-0541-456C-9C93-F5FBF442B2AE}" type="pres">
      <dgm:prSet presAssocID="{D6366F2F-99C0-4021-8888-B0433DFBE505}" presName="sibTrans" presStyleCnt="0"/>
      <dgm:spPr/>
    </dgm:pt>
    <dgm:pt modelId="{BCB7DDB1-9616-4D5D-A6A7-B8D42BC09264}" type="pres">
      <dgm:prSet presAssocID="{A10E272B-3CD2-49FB-B326-84D7DF3CDA4E}" presName="composite" presStyleCnt="0"/>
      <dgm:spPr/>
    </dgm:pt>
    <dgm:pt modelId="{F1CDCB94-B312-470D-A2E9-B3DF23115993}" type="pres">
      <dgm:prSet presAssocID="{A10E272B-3CD2-49FB-B326-84D7DF3CDA4E}" presName="rect1" presStyleLbl="trAlignAcc1" presStyleIdx="2" presStyleCnt="4" custScaleX="133857">
        <dgm:presLayoutVars>
          <dgm:bulletEnabled val="1"/>
        </dgm:presLayoutVars>
      </dgm:prSet>
      <dgm:spPr/>
      <dgm:t>
        <a:bodyPr/>
        <a:lstStyle/>
        <a:p>
          <a:endParaRPr lang="en-CA"/>
        </a:p>
      </dgm:t>
    </dgm:pt>
    <dgm:pt modelId="{6CA772F7-780F-4B4A-A78B-FEE7AC208175}" type="pres">
      <dgm:prSet presAssocID="{A10E272B-3CD2-49FB-B326-84D7DF3CDA4E}" presName="rect2" presStyleLbl="fgImgPlace1" presStyleIdx="2" presStyleCnt="4" custLinFactX="-2833" custLinFactNeighborX="-10000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dgm:spPr>
      <dgm:t>
        <a:bodyPr/>
        <a:lstStyle/>
        <a:p>
          <a:endParaRPr lang="en-CA"/>
        </a:p>
      </dgm:t>
    </dgm:pt>
    <dgm:pt modelId="{E3189D89-6D6D-4B59-90AF-43F75B03F27A}" type="pres">
      <dgm:prSet presAssocID="{6E7815C5-5833-4276-94C8-69A83F062232}" presName="sibTrans" presStyleCnt="0"/>
      <dgm:spPr/>
    </dgm:pt>
    <dgm:pt modelId="{36B492CF-B77E-4A8B-943C-ABDE4B0EFA8C}" type="pres">
      <dgm:prSet presAssocID="{FFAA39C3-53C5-434F-9DEB-8A68581CC1B0}" presName="composite" presStyleCnt="0"/>
      <dgm:spPr/>
    </dgm:pt>
    <dgm:pt modelId="{8CE633D4-37D7-437E-BED9-63B733FD0B61}" type="pres">
      <dgm:prSet presAssocID="{FFAA39C3-53C5-434F-9DEB-8A68581CC1B0}" presName="rect1" presStyleLbl="trAlignAcc1" presStyleIdx="3" presStyleCnt="4" custScaleX="133857">
        <dgm:presLayoutVars>
          <dgm:bulletEnabled val="1"/>
        </dgm:presLayoutVars>
      </dgm:prSet>
      <dgm:spPr/>
      <dgm:t>
        <a:bodyPr/>
        <a:lstStyle/>
        <a:p>
          <a:endParaRPr lang="en-CA"/>
        </a:p>
      </dgm:t>
    </dgm:pt>
    <dgm:pt modelId="{CA9F0F71-FFE5-43CE-860E-91C074EA16F1}" type="pres">
      <dgm:prSet presAssocID="{FFAA39C3-53C5-434F-9DEB-8A68581CC1B0}" presName="rect2" presStyleLbl="fgImgPlace1" presStyleIdx="3" presStyleCnt="4" custLinFactX="-2833" custLinFactNeighborX="-10000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dgm:spPr>
      <dgm:t>
        <a:bodyPr/>
        <a:lstStyle/>
        <a:p>
          <a:endParaRPr lang="en-CA"/>
        </a:p>
      </dgm:t>
    </dgm:pt>
  </dgm:ptLst>
  <dgm:cxnLst>
    <dgm:cxn modelId="{6878D1AC-F7B4-CA41-BEE2-82FEE0BA3229}" type="presOf" srcId="{C7DDB828-F2EB-47DC-8B24-B7EB105C0CB2}" destId="{2368B312-942A-4411-B9D8-47D6A0DF1152}" srcOrd="0" destOrd="0" presId="urn:microsoft.com/office/officeart/2008/layout/PictureStrips"/>
    <dgm:cxn modelId="{C33B2DAC-90A9-464E-A822-9F6F75E24E3C}" srcId="{EF13C4C1-255C-4B22-8858-405AD86CE506}" destId="{C5AAD5D9-B475-4F34-9BFA-1645F213ADFA}" srcOrd="0" destOrd="0" parTransId="{B0F07C5B-8C24-4AD0-9517-F39B6213B4A8}" sibTransId="{91103B4F-F877-4CB6-9E7B-EA43B10C1141}"/>
    <dgm:cxn modelId="{B61D8699-5E79-8346-B488-0C6172E73B9A}" type="presOf" srcId="{FFAA39C3-53C5-434F-9DEB-8A68581CC1B0}" destId="{8CE633D4-37D7-437E-BED9-63B733FD0B61}" srcOrd="0" destOrd="0" presId="urn:microsoft.com/office/officeart/2008/layout/PictureStrips"/>
    <dgm:cxn modelId="{0C65B8F2-04BA-47B0-8B1A-48173F4832CB}" srcId="{941EF175-EC90-4EDF-B207-4F32FA804FAD}" destId="{A10E272B-3CD2-49FB-B326-84D7DF3CDA4E}" srcOrd="2" destOrd="0" parTransId="{60D954F5-6F10-4C75-9A68-D6B2C9ABDA2A}" sibTransId="{6E7815C5-5833-4276-94C8-69A83F062232}"/>
    <dgm:cxn modelId="{198EC85F-5F32-B64D-93CF-2F3FBDDAFB91}" type="presOf" srcId="{A10E272B-3CD2-49FB-B326-84D7DF3CDA4E}" destId="{F1CDCB94-B312-470D-A2E9-B3DF23115993}" srcOrd="0" destOrd="0" presId="urn:microsoft.com/office/officeart/2008/layout/PictureStrips"/>
    <dgm:cxn modelId="{1D74C40A-D925-B140-8ED2-57560FEB4D91}" type="presOf" srcId="{C9775A1C-800B-4BE9-BFEA-35B6ED474EA7}" destId="{8CE633D4-37D7-437E-BED9-63B733FD0B61}" srcOrd="0" destOrd="1" presId="urn:microsoft.com/office/officeart/2008/layout/PictureStrips"/>
    <dgm:cxn modelId="{C347BB81-A667-4C5E-ACCA-0EF83409AFCA}" srcId="{941EF175-EC90-4EDF-B207-4F32FA804FAD}" destId="{FFAA39C3-53C5-434F-9DEB-8A68581CC1B0}" srcOrd="3" destOrd="0" parTransId="{2577FFE3-5B22-4B9C-AD3E-0ECD346021EF}" sibTransId="{BB60E192-14C3-42F8-B1C0-CE16A7202559}"/>
    <dgm:cxn modelId="{25EDAFC7-1E03-40B1-A16F-FFAFF170E295}" srcId="{941EF175-EC90-4EDF-B207-4F32FA804FAD}" destId="{EF13C4C1-255C-4B22-8858-405AD86CE506}" srcOrd="1" destOrd="0" parTransId="{1144DF42-548E-4801-B49F-F2A563FBAE63}" sibTransId="{D6366F2F-99C0-4021-8888-B0433DFBE505}"/>
    <dgm:cxn modelId="{F32B1B5D-C19D-454F-8F4A-0C8411C908C6}" type="presOf" srcId="{941EF175-EC90-4EDF-B207-4F32FA804FAD}" destId="{4A69B42E-50B3-400A-BA25-8EA636BD3B9B}" srcOrd="0" destOrd="0" presId="urn:microsoft.com/office/officeart/2008/layout/PictureStrips"/>
    <dgm:cxn modelId="{B39E7171-2814-BD49-BE0F-601667796B11}" type="presOf" srcId="{C5AAD5D9-B475-4F34-9BFA-1645F213ADFA}" destId="{851A92BA-E344-434D-9401-01B0B1404C65}" srcOrd="0" destOrd="1" presId="urn:microsoft.com/office/officeart/2008/layout/PictureStrips"/>
    <dgm:cxn modelId="{8A712CD6-4779-144E-A1FA-B3BCC0D58E02}" type="presOf" srcId="{4E8FD6B3-FE4F-4DA8-B798-38F8320B66A3}" destId="{F1CDCB94-B312-470D-A2E9-B3DF23115993}" srcOrd="0" destOrd="1" presId="urn:microsoft.com/office/officeart/2008/layout/PictureStrips"/>
    <dgm:cxn modelId="{6B455D45-0F8D-244B-9D80-50CD8E7BD996}" type="presOf" srcId="{EF13C4C1-255C-4B22-8858-405AD86CE506}" destId="{851A92BA-E344-434D-9401-01B0B1404C65}" srcOrd="0" destOrd="0" presId="urn:microsoft.com/office/officeart/2008/layout/PictureStrips"/>
    <dgm:cxn modelId="{FB1AA1C5-9B7E-4FF4-8986-1B1D0759BF64}" srcId="{FFAA39C3-53C5-434F-9DEB-8A68581CC1B0}" destId="{C9775A1C-800B-4BE9-BFEA-35B6ED474EA7}" srcOrd="0" destOrd="0" parTransId="{3708A61E-00EF-4CF8-BEA6-EC6C5439748B}" sibTransId="{0D611711-B43E-4C21-9412-9947909CE456}"/>
    <dgm:cxn modelId="{EA68C11C-E927-4BC2-A3CE-D10B442F3012}" srcId="{941EF175-EC90-4EDF-B207-4F32FA804FAD}" destId="{C7DDB828-F2EB-47DC-8B24-B7EB105C0CB2}" srcOrd="0" destOrd="0" parTransId="{3F114092-E5B5-458F-92C8-AABBF9FE71A8}" sibTransId="{7768E6BA-EF6C-447D-89C5-2C9BA1A6DE0F}"/>
    <dgm:cxn modelId="{1849BE66-BF74-4705-B775-9A1F03A6D779}" srcId="{C7DDB828-F2EB-47DC-8B24-B7EB105C0CB2}" destId="{513EB394-0BF5-4592-ADAE-15684B01720A}" srcOrd="0" destOrd="0" parTransId="{6D0EB017-3BF7-4094-9EF5-FE95BF44FCE5}" sibTransId="{00F200CF-8BCD-45DF-94EB-D46921B1CFC3}"/>
    <dgm:cxn modelId="{8EE58D9A-6786-4D05-A28B-134F457F0414}" srcId="{A10E272B-3CD2-49FB-B326-84D7DF3CDA4E}" destId="{4E8FD6B3-FE4F-4DA8-B798-38F8320B66A3}" srcOrd="0" destOrd="0" parTransId="{F7434957-B0B2-4FAA-A2E3-0F1F0A2FBE97}" sibTransId="{E281295E-6995-40E0-9264-D6952B40B7A0}"/>
    <dgm:cxn modelId="{B19F17DD-87C4-9748-8CA1-3FDC179AD46C}" type="presOf" srcId="{513EB394-0BF5-4592-ADAE-15684B01720A}" destId="{2368B312-942A-4411-B9D8-47D6A0DF1152}" srcOrd="0" destOrd="1" presId="urn:microsoft.com/office/officeart/2008/layout/PictureStrips"/>
    <dgm:cxn modelId="{65FBDD02-C280-9842-9E24-0D3BDE096341}" type="presParOf" srcId="{4A69B42E-50B3-400A-BA25-8EA636BD3B9B}" destId="{605E52AB-8F76-480E-9668-B172104129B3}" srcOrd="0" destOrd="0" presId="urn:microsoft.com/office/officeart/2008/layout/PictureStrips"/>
    <dgm:cxn modelId="{7DB59D5C-D2DE-AC42-9030-6C10D4F8C561}" type="presParOf" srcId="{605E52AB-8F76-480E-9668-B172104129B3}" destId="{2368B312-942A-4411-B9D8-47D6A0DF1152}" srcOrd="0" destOrd="0" presId="urn:microsoft.com/office/officeart/2008/layout/PictureStrips"/>
    <dgm:cxn modelId="{448638AF-843C-E240-BE62-F0E1252FC650}" type="presParOf" srcId="{605E52AB-8F76-480E-9668-B172104129B3}" destId="{4B4C4E66-ECED-44B6-9D8E-CCE54D3AB111}" srcOrd="1" destOrd="0" presId="urn:microsoft.com/office/officeart/2008/layout/PictureStrips"/>
    <dgm:cxn modelId="{3807990B-53D7-E94C-81C9-E0DBB595E53E}" type="presParOf" srcId="{4A69B42E-50B3-400A-BA25-8EA636BD3B9B}" destId="{3508CFF6-379D-45FC-8014-AFBB91D42EE7}" srcOrd="1" destOrd="0" presId="urn:microsoft.com/office/officeart/2008/layout/PictureStrips"/>
    <dgm:cxn modelId="{D4F0C595-472F-654A-B3BB-788BC79195E4}" type="presParOf" srcId="{4A69B42E-50B3-400A-BA25-8EA636BD3B9B}" destId="{F50DFB77-CE67-424D-A4B7-E68CF302BADE}" srcOrd="2" destOrd="0" presId="urn:microsoft.com/office/officeart/2008/layout/PictureStrips"/>
    <dgm:cxn modelId="{6DE44E1B-898E-654A-BDE4-C11193CCC906}" type="presParOf" srcId="{F50DFB77-CE67-424D-A4B7-E68CF302BADE}" destId="{851A92BA-E344-434D-9401-01B0B1404C65}" srcOrd="0" destOrd="0" presId="urn:microsoft.com/office/officeart/2008/layout/PictureStrips"/>
    <dgm:cxn modelId="{50ADB56B-AA30-F04E-B9C2-8637C833EEBB}" type="presParOf" srcId="{F50DFB77-CE67-424D-A4B7-E68CF302BADE}" destId="{A464DC1B-29EB-49D7-BB03-439B104E551B}" srcOrd="1" destOrd="0" presId="urn:microsoft.com/office/officeart/2008/layout/PictureStrips"/>
    <dgm:cxn modelId="{684480A8-43B2-3947-972F-1B0A8E0CB809}" type="presParOf" srcId="{4A69B42E-50B3-400A-BA25-8EA636BD3B9B}" destId="{25644485-0541-456C-9C93-F5FBF442B2AE}" srcOrd="3" destOrd="0" presId="urn:microsoft.com/office/officeart/2008/layout/PictureStrips"/>
    <dgm:cxn modelId="{9DC704A2-51B9-8C4F-9342-2D506A1DC45E}" type="presParOf" srcId="{4A69B42E-50B3-400A-BA25-8EA636BD3B9B}" destId="{BCB7DDB1-9616-4D5D-A6A7-B8D42BC09264}" srcOrd="4" destOrd="0" presId="urn:microsoft.com/office/officeart/2008/layout/PictureStrips"/>
    <dgm:cxn modelId="{745B1788-FD26-CE4E-9F6A-27807E9A7DEF}" type="presParOf" srcId="{BCB7DDB1-9616-4D5D-A6A7-B8D42BC09264}" destId="{F1CDCB94-B312-470D-A2E9-B3DF23115993}" srcOrd="0" destOrd="0" presId="urn:microsoft.com/office/officeart/2008/layout/PictureStrips"/>
    <dgm:cxn modelId="{E9A073A1-FEE2-D647-AA15-AC5763D35335}" type="presParOf" srcId="{BCB7DDB1-9616-4D5D-A6A7-B8D42BC09264}" destId="{6CA772F7-780F-4B4A-A78B-FEE7AC208175}" srcOrd="1" destOrd="0" presId="urn:microsoft.com/office/officeart/2008/layout/PictureStrips"/>
    <dgm:cxn modelId="{3B6621D6-2BB8-F947-801C-D53A65271FEB}" type="presParOf" srcId="{4A69B42E-50B3-400A-BA25-8EA636BD3B9B}" destId="{E3189D89-6D6D-4B59-90AF-43F75B03F27A}" srcOrd="5" destOrd="0" presId="urn:microsoft.com/office/officeart/2008/layout/PictureStrips"/>
    <dgm:cxn modelId="{DEC6A79B-B5ED-E14C-BA2A-C6DEEDC7A044}" type="presParOf" srcId="{4A69B42E-50B3-400A-BA25-8EA636BD3B9B}" destId="{36B492CF-B77E-4A8B-943C-ABDE4B0EFA8C}" srcOrd="6" destOrd="0" presId="urn:microsoft.com/office/officeart/2008/layout/PictureStrips"/>
    <dgm:cxn modelId="{B1E52A41-B137-C449-AB96-BF33F7B045E4}" type="presParOf" srcId="{36B492CF-B77E-4A8B-943C-ABDE4B0EFA8C}" destId="{8CE633D4-37D7-437E-BED9-63B733FD0B61}" srcOrd="0" destOrd="0" presId="urn:microsoft.com/office/officeart/2008/layout/PictureStrips"/>
    <dgm:cxn modelId="{90096863-A0CB-5049-A566-5A06B5880F71}" type="presParOf" srcId="{36B492CF-B77E-4A8B-943C-ABDE4B0EFA8C}" destId="{CA9F0F71-FFE5-43CE-860E-91C074EA16F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65212C0-846B-4C71-9132-3FFB0B8557C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CA"/>
        </a:p>
      </dgm:t>
    </dgm:pt>
    <dgm:pt modelId="{E0BA997D-2DB0-4BE2-8A0A-9A9BC97F28C1}">
      <dgm:prSet phldrT="[Text]"/>
      <dgm:spPr/>
      <dgm:t>
        <a:bodyPr/>
        <a:lstStyle/>
        <a:p>
          <a:pPr algn="r"/>
          <a:r>
            <a:rPr lang="en-CA" b="1" dirty="0" smtClean="0">
              <a:latin typeface="+mn-lt"/>
            </a:rPr>
            <a:t>Facts</a:t>
          </a:r>
          <a:endParaRPr lang="en-CA" b="1" dirty="0">
            <a:latin typeface="+mn-lt"/>
          </a:endParaRPr>
        </a:p>
      </dgm:t>
    </dgm:pt>
    <dgm:pt modelId="{E3469468-BB7D-4C13-8A05-1BD91E71FBBD}" type="parTrans" cxnId="{F96580B8-DF25-4419-BF66-3CE9907EA657}">
      <dgm:prSet/>
      <dgm:spPr/>
      <dgm:t>
        <a:bodyPr/>
        <a:lstStyle/>
        <a:p>
          <a:endParaRPr lang="en-CA"/>
        </a:p>
      </dgm:t>
    </dgm:pt>
    <dgm:pt modelId="{DE546524-C57A-4D6E-8D05-BCDACDF91114}" type="sibTrans" cxnId="{F96580B8-DF25-4419-BF66-3CE9907EA657}">
      <dgm:prSet/>
      <dgm:spPr/>
      <dgm:t>
        <a:bodyPr/>
        <a:lstStyle/>
        <a:p>
          <a:endParaRPr lang="en-CA"/>
        </a:p>
      </dgm:t>
    </dgm:pt>
    <dgm:pt modelId="{77FEB39B-9750-4FAE-8704-15BCDA136180}">
      <dgm:prSet phldrT="[Text]"/>
      <dgm:spPr/>
      <dgm:t>
        <a:bodyPr/>
        <a:lstStyle/>
        <a:p>
          <a:r>
            <a:rPr lang="en-CA" dirty="0" smtClean="0">
              <a:latin typeface="Cambria" pitchFamily="18" charset="0"/>
            </a:rPr>
            <a:t>≥ 70% of real estate investment in China originate from bank loans</a:t>
          </a:r>
          <a:endParaRPr lang="en-CA" dirty="0">
            <a:latin typeface="Cambria" pitchFamily="18" charset="0"/>
          </a:endParaRPr>
        </a:p>
      </dgm:t>
    </dgm:pt>
    <dgm:pt modelId="{6A0B05C2-82E2-4B32-B73A-A5B6E0F4F468}" type="parTrans" cxnId="{AE0158A2-D3C4-48A4-BBEA-D4D033A7B393}">
      <dgm:prSet/>
      <dgm:spPr/>
      <dgm:t>
        <a:bodyPr/>
        <a:lstStyle/>
        <a:p>
          <a:endParaRPr lang="en-CA"/>
        </a:p>
      </dgm:t>
    </dgm:pt>
    <dgm:pt modelId="{959AE659-960B-4136-9B74-58D742D32332}" type="sibTrans" cxnId="{AE0158A2-D3C4-48A4-BBEA-D4D033A7B393}">
      <dgm:prSet/>
      <dgm:spPr/>
      <dgm:t>
        <a:bodyPr/>
        <a:lstStyle/>
        <a:p>
          <a:endParaRPr lang="en-CA"/>
        </a:p>
      </dgm:t>
    </dgm:pt>
    <dgm:pt modelId="{C795575A-BCEA-46CF-A320-7ED50D830F3A}">
      <dgm:prSet phldrT="[Text]"/>
      <dgm:spPr/>
      <dgm:t>
        <a:bodyPr/>
        <a:lstStyle/>
        <a:p>
          <a:r>
            <a:rPr lang="en-CA" dirty="0" smtClean="0">
              <a:latin typeface="Cambria" pitchFamily="18" charset="0"/>
              <a:cs typeface="Times New Roman"/>
            </a:rPr>
            <a:t>↑ in housing prices exceeded the ↑ in income by 30% in Shanghai and 80% in Beijing (GS)</a:t>
          </a:r>
        </a:p>
      </dgm:t>
    </dgm:pt>
    <dgm:pt modelId="{B60057CA-8E36-45F4-8795-66F08F955F8C}" type="parTrans" cxnId="{047851FD-C296-43F8-867A-F35554160B55}">
      <dgm:prSet/>
      <dgm:spPr/>
      <dgm:t>
        <a:bodyPr/>
        <a:lstStyle/>
        <a:p>
          <a:endParaRPr lang="en-CA"/>
        </a:p>
      </dgm:t>
    </dgm:pt>
    <dgm:pt modelId="{170439CF-AACB-4F25-8BA7-CB3CA6A6BE87}" type="sibTrans" cxnId="{047851FD-C296-43F8-867A-F35554160B55}">
      <dgm:prSet/>
      <dgm:spPr/>
      <dgm:t>
        <a:bodyPr/>
        <a:lstStyle/>
        <a:p>
          <a:endParaRPr lang="en-CA"/>
        </a:p>
      </dgm:t>
    </dgm:pt>
    <dgm:pt modelId="{37441218-7B52-4A66-AAF0-739647BAE692}">
      <dgm:prSet phldrT="[Text]"/>
      <dgm:spPr/>
      <dgm:t>
        <a:bodyPr/>
        <a:lstStyle/>
        <a:p>
          <a:r>
            <a:rPr lang="en-US" dirty="0" smtClean="0">
              <a:latin typeface="Cambria" pitchFamily="18" charset="0"/>
            </a:rPr>
            <a:t>Real estate investment accounts for roughly 11% of its GDP</a:t>
          </a:r>
          <a:endParaRPr lang="en-CA" dirty="0">
            <a:latin typeface="Cambria" pitchFamily="18" charset="0"/>
          </a:endParaRPr>
        </a:p>
      </dgm:t>
    </dgm:pt>
    <dgm:pt modelId="{C4AAFB5F-7967-4B01-8E3A-51A44F7B2196}" type="parTrans" cxnId="{2A714942-7DDC-4BC5-B346-BEE74F292C14}">
      <dgm:prSet/>
      <dgm:spPr/>
      <dgm:t>
        <a:bodyPr/>
        <a:lstStyle/>
        <a:p>
          <a:endParaRPr lang="en-CA"/>
        </a:p>
      </dgm:t>
    </dgm:pt>
    <dgm:pt modelId="{72F660AA-0ABD-418A-8B9A-1B1788B331A6}" type="sibTrans" cxnId="{2A714942-7DDC-4BC5-B346-BEE74F292C14}">
      <dgm:prSet/>
      <dgm:spPr/>
      <dgm:t>
        <a:bodyPr/>
        <a:lstStyle/>
        <a:p>
          <a:endParaRPr lang="en-CA"/>
        </a:p>
      </dgm:t>
    </dgm:pt>
    <dgm:pt modelId="{0519DC82-D134-474F-896A-26D0613DE14F}" type="pres">
      <dgm:prSet presAssocID="{965212C0-846B-4C71-9132-3FFB0B8557C4}" presName="vert0" presStyleCnt="0">
        <dgm:presLayoutVars>
          <dgm:dir/>
          <dgm:animOne val="branch"/>
          <dgm:animLvl val="lvl"/>
        </dgm:presLayoutVars>
      </dgm:prSet>
      <dgm:spPr/>
      <dgm:t>
        <a:bodyPr/>
        <a:lstStyle/>
        <a:p>
          <a:endParaRPr lang="en-US"/>
        </a:p>
      </dgm:t>
    </dgm:pt>
    <dgm:pt modelId="{74C20815-9176-4E38-890D-37C379B9B26A}" type="pres">
      <dgm:prSet presAssocID="{E0BA997D-2DB0-4BE2-8A0A-9A9BC97F28C1}" presName="thickLine" presStyleLbl="alignNode1" presStyleIdx="0" presStyleCnt="1"/>
      <dgm:spPr/>
    </dgm:pt>
    <dgm:pt modelId="{B0FEE61C-A4CC-4526-8198-8C857C1FB504}" type="pres">
      <dgm:prSet presAssocID="{E0BA997D-2DB0-4BE2-8A0A-9A9BC97F28C1}" presName="horz1" presStyleCnt="0"/>
      <dgm:spPr/>
    </dgm:pt>
    <dgm:pt modelId="{646C5EEB-5677-4FCD-A184-B545DC64E591}" type="pres">
      <dgm:prSet presAssocID="{E0BA997D-2DB0-4BE2-8A0A-9A9BC97F28C1}" presName="tx1" presStyleLbl="revTx" presStyleIdx="0" presStyleCnt="4" custAng="10800000" custFlipVert="1" custScaleX="500000" custScaleY="13774" custLinFactNeighborX="-3041" custLinFactNeighborY="6467"/>
      <dgm:spPr/>
      <dgm:t>
        <a:bodyPr/>
        <a:lstStyle/>
        <a:p>
          <a:endParaRPr lang="en-US"/>
        </a:p>
      </dgm:t>
    </dgm:pt>
    <dgm:pt modelId="{0AC688A9-5780-44D8-93F2-D40C64D7ADD2}" type="pres">
      <dgm:prSet presAssocID="{E0BA997D-2DB0-4BE2-8A0A-9A9BC97F28C1}" presName="vert1" presStyleCnt="0"/>
      <dgm:spPr/>
    </dgm:pt>
    <dgm:pt modelId="{0D7BE43D-A77D-4BFE-B88B-CF3BAD44FB94}" type="pres">
      <dgm:prSet presAssocID="{77FEB39B-9750-4FAE-8704-15BCDA136180}" presName="vertSpace2a" presStyleCnt="0"/>
      <dgm:spPr/>
    </dgm:pt>
    <dgm:pt modelId="{03BCC021-CAB4-4C30-A47A-43097F218817}" type="pres">
      <dgm:prSet presAssocID="{77FEB39B-9750-4FAE-8704-15BCDA136180}" presName="horz2" presStyleCnt="0"/>
      <dgm:spPr/>
    </dgm:pt>
    <dgm:pt modelId="{4E8D0A36-4E85-4A53-BC56-0E98930125B8}" type="pres">
      <dgm:prSet presAssocID="{77FEB39B-9750-4FAE-8704-15BCDA136180}" presName="horzSpace2" presStyleCnt="0"/>
      <dgm:spPr/>
    </dgm:pt>
    <dgm:pt modelId="{458300CD-2D46-4F40-877E-81FD9F5AF7D4}" type="pres">
      <dgm:prSet presAssocID="{77FEB39B-9750-4FAE-8704-15BCDA136180}" presName="tx2" presStyleLbl="revTx" presStyleIdx="1" presStyleCnt="4" custScaleX="375370" custLinFactNeighborX="34331"/>
      <dgm:spPr/>
      <dgm:t>
        <a:bodyPr/>
        <a:lstStyle/>
        <a:p>
          <a:endParaRPr lang="en-US"/>
        </a:p>
      </dgm:t>
    </dgm:pt>
    <dgm:pt modelId="{FDE2CA4D-7B28-40C7-BA3A-D1620DC8123D}" type="pres">
      <dgm:prSet presAssocID="{77FEB39B-9750-4FAE-8704-15BCDA136180}" presName="vert2" presStyleCnt="0"/>
      <dgm:spPr/>
    </dgm:pt>
    <dgm:pt modelId="{797510E7-2067-42DC-853A-B90151F2DFFC}" type="pres">
      <dgm:prSet presAssocID="{77FEB39B-9750-4FAE-8704-15BCDA136180}" presName="thinLine2b" presStyleLbl="callout" presStyleIdx="0" presStyleCnt="3"/>
      <dgm:spPr/>
    </dgm:pt>
    <dgm:pt modelId="{0DD1AAD5-0F11-44C6-8B36-DBC1B1F76CDB}" type="pres">
      <dgm:prSet presAssocID="{77FEB39B-9750-4FAE-8704-15BCDA136180}" presName="vertSpace2b" presStyleCnt="0"/>
      <dgm:spPr/>
    </dgm:pt>
    <dgm:pt modelId="{902B2C8E-B287-4F7E-918B-6F55CF4B4697}" type="pres">
      <dgm:prSet presAssocID="{37441218-7B52-4A66-AAF0-739647BAE692}" presName="horz2" presStyleCnt="0"/>
      <dgm:spPr/>
    </dgm:pt>
    <dgm:pt modelId="{14D3322E-D25D-4DCC-80CD-535B2EA6EB78}" type="pres">
      <dgm:prSet presAssocID="{37441218-7B52-4A66-AAF0-739647BAE692}" presName="horzSpace2" presStyleCnt="0"/>
      <dgm:spPr/>
    </dgm:pt>
    <dgm:pt modelId="{DE8AD82A-66F0-41A8-B24B-A4C258F62D52}" type="pres">
      <dgm:prSet presAssocID="{37441218-7B52-4A66-AAF0-739647BAE692}" presName="tx2" presStyleLbl="revTx" presStyleIdx="2" presStyleCnt="4" custScaleX="348647" custLinFactNeighborX="10788"/>
      <dgm:spPr/>
      <dgm:t>
        <a:bodyPr/>
        <a:lstStyle/>
        <a:p>
          <a:endParaRPr lang="en-CA"/>
        </a:p>
      </dgm:t>
    </dgm:pt>
    <dgm:pt modelId="{2C2E5BCD-7C0D-478B-8A29-A7D46D3EFA04}" type="pres">
      <dgm:prSet presAssocID="{37441218-7B52-4A66-AAF0-739647BAE692}" presName="vert2" presStyleCnt="0"/>
      <dgm:spPr/>
    </dgm:pt>
    <dgm:pt modelId="{E0DF18BB-45B6-4949-A104-232E01F65721}" type="pres">
      <dgm:prSet presAssocID="{37441218-7B52-4A66-AAF0-739647BAE692}" presName="thinLine2b" presStyleLbl="callout" presStyleIdx="1" presStyleCnt="3"/>
      <dgm:spPr/>
    </dgm:pt>
    <dgm:pt modelId="{7F5981B7-7C3C-4111-AABB-D44CA068EEE0}" type="pres">
      <dgm:prSet presAssocID="{37441218-7B52-4A66-AAF0-739647BAE692}" presName="vertSpace2b" presStyleCnt="0"/>
      <dgm:spPr/>
    </dgm:pt>
    <dgm:pt modelId="{B14E4F4A-61CC-49ED-81FE-51F03B6D7350}" type="pres">
      <dgm:prSet presAssocID="{C795575A-BCEA-46CF-A320-7ED50D830F3A}" presName="horz2" presStyleCnt="0"/>
      <dgm:spPr/>
    </dgm:pt>
    <dgm:pt modelId="{ECCF0356-78C4-46D9-8766-133B35552394}" type="pres">
      <dgm:prSet presAssocID="{C795575A-BCEA-46CF-A320-7ED50D830F3A}" presName="horzSpace2" presStyleCnt="0"/>
      <dgm:spPr/>
    </dgm:pt>
    <dgm:pt modelId="{EEC70B33-B66B-4A39-9D1F-216519004A72}" type="pres">
      <dgm:prSet presAssocID="{C795575A-BCEA-46CF-A320-7ED50D830F3A}" presName="tx2" presStyleLbl="revTx" presStyleIdx="3" presStyleCnt="4" custScaleX="375370" custScaleY="130145" custLinFactNeighborX="55778" custLinFactNeighborY="12448"/>
      <dgm:spPr/>
      <dgm:t>
        <a:bodyPr/>
        <a:lstStyle/>
        <a:p>
          <a:endParaRPr lang="en-CA"/>
        </a:p>
      </dgm:t>
    </dgm:pt>
    <dgm:pt modelId="{66EEAA68-D52F-40B5-A233-B7674A8C2672}" type="pres">
      <dgm:prSet presAssocID="{C795575A-BCEA-46CF-A320-7ED50D830F3A}" presName="vert2" presStyleCnt="0"/>
      <dgm:spPr/>
    </dgm:pt>
    <dgm:pt modelId="{5AA472C1-CDD6-4921-834E-D462F5378645}" type="pres">
      <dgm:prSet presAssocID="{C795575A-BCEA-46CF-A320-7ED50D830F3A}" presName="thinLine2b" presStyleLbl="callout" presStyleIdx="2" presStyleCnt="3"/>
      <dgm:spPr/>
    </dgm:pt>
    <dgm:pt modelId="{415FE00D-E743-4C9F-A5E8-810A5FA71A91}" type="pres">
      <dgm:prSet presAssocID="{C795575A-BCEA-46CF-A320-7ED50D830F3A}" presName="vertSpace2b" presStyleCnt="0"/>
      <dgm:spPr/>
    </dgm:pt>
  </dgm:ptLst>
  <dgm:cxnLst>
    <dgm:cxn modelId="{C90F6B9D-8230-C741-85E7-9881A9CF7CA6}" type="presOf" srcId="{77FEB39B-9750-4FAE-8704-15BCDA136180}" destId="{458300CD-2D46-4F40-877E-81FD9F5AF7D4}" srcOrd="0" destOrd="0" presId="urn:microsoft.com/office/officeart/2008/layout/LinedList"/>
    <dgm:cxn modelId="{F96580B8-DF25-4419-BF66-3CE9907EA657}" srcId="{965212C0-846B-4C71-9132-3FFB0B8557C4}" destId="{E0BA997D-2DB0-4BE2-8A0A-9A9BC97F28C1}" srcOrd="0" destOrd="0" parTransId="{E3469468-BB7D-4C13-8A05-1BD91E71FBBD}" sibTransId="{DE546524-C57A-4D6E-8D05-BCDACDF91114}"/>
    <dgm:cxn modelId="{A3774D15-D44D-3D4E-9E86-264E614287BB}" type="presOf" srcId="{E0BA997D-2DB0-4BE2-8A0A-9A9BC97F28C1}" destId="{646C5EEB-5677-4FCD-A184-B545DC64E591}" srcOrd="0" destOrd="0" presId="urn:microsoft.com/office/officeart/2008/layout/LinedList"/>
    <dgm:cxn modelId="{AE0158A2-D3C4-48A4-BBEA-D4D033A7B393}" srcId="{E0BA997D-2DB0-4BE2-8A0A-9A9BC97F28C1}" destId="{77FEB39B-9750-4FAE-8704-15BCDA136180}" srcOrd="0" destOrd="0" parTransId="{6A0B05C2-82E2-4B32-B73A-A5B6E0F4F468}" sibTransId="{959AE659-960B-4136-9B74-58D742D32332}"/>
    <dgm:cxn modelId="{CB49AE52-0E00-D04A-86BB-29092854D808}" type="presOf" srcId="{C795575A-BCEA-46CF-A320-7ED50D830F3A}" destId="{EEC70B33-B66B-4A39-9D1F-216519004A72}" srcOrd="0" destOrd="0" presId="urn:microsoft.com/office/officeart/2008/layout/LinedList"/>
    <dgm:cxn modelId="{047851FD-C296-43F8-867A-F35554160B55}" srcId="{E0BA997D-2DB0-4BE2-8A0A-9A9BC97F28C1}" destId="{C795575A-BCEA-46CF-A320-7ED50D830F3A}" srcOrd="2" destOrd="0" parTransId="{B60057CA-8E36-45F4-8795-66F08F955F8C}" sibTransId="{170439CF-AACB-4F25-8BA7-CB3CA6A6BE87}"/>
    <dgm:cxn modelId="{5A5EA7DF-5E51-6549-8697-524AF518EF2B}" type="presOf" srcId="{37441218-7B52-4A66-AAF0-739647BAE692}" destId="{DE8AD82A-66F0-41A8-B24B-A4C258F62D52}" srcOrd="0" destOrd="0" presId="urn:microsoft.com/office/officeart/2008/layout/LinedList"/>
    <dgm:cxn modelId="{1CE2ACBD-5E76-B048-865F-73CD251CCDE1}" type="presOf" srcId="{965212C0-846B-4C71-9132-3FFB0B8557C4}" destId="{0519DC82-D134-474F-896A-26D0613DE14F}" srcOrd="0" destOrd="0" presId="urn:microsoft.com/office/officeart/2008/layout/LinedList"/>
    <dgm:cxn modelId="{2A714942-7DDC-4BC5-B346-BEE74F292C14}" srcId="{E0BA997D-2DB0-4BE2-8A0A-9A9BC97F28C1}" destId="{37441218-7B52-4A66-AAF0-739647BAE692}" srcOrd="1" destOrd="0" parTransId="{C4AAFB5F-7967-4B01-8E3A-51A44F7B2196}" sibTransId="{72F660AA-0ABD-418A-8B9A-1B1788B331A6}"/>
    <dgm:cxn modelId="{8C76AF49-30F6-E443-8A5D-EAA5F6254B73}" type="presParOf" srcId="{0519DC82-D134-474F-896A-26D0613DE14F}" destId="{74C20815-9176-4E38-890D-37C379B9B26A}" srcOrd="0" destOrd="0" presId="urn:microsoft.com/office/officeart/2008/layout/LinedList"/>
    <dgm:cxn modelId="{3D35EDCD-29C6-484D-BAD5-4222BB96884B}" type="presParOf" srcId="{0519DC82-D134-474F-896A-26D0613DE14F}" destId="{B0FEE61C-A4CC-4526-8198-8C857C1FB504}" srcOrd="1" destOrd="0" presId="urn:microsoft.com/office/officeart/2008/layout/LinedList"/>
    <dgm:cxn modelId="{069F756F-DFBA-2A4E-A121-431F01364434}" type="presParOf" srcId="{B0FEE61C-A4CC-4526-8198-8C857C1FB504}" destId="{646C5EEB-5677-4FCD-A184-B545DC64E591}" srcOrd="0" destOrd="0" presId="urn:microsoft.com/office/officeart/2008/layout/LinedList"/>
    <dgm:cxn modelId="{AB7DDB02-D902-A54E-B0CF-4B01FEAEC218}" type="presParOf" srcId="{B0FEE61C-A4CC-4526-8198-8C857C1FB504}" destId="{0AC688A9-5780-44D8-93F2-D40C64D7ADD2}" srcOrd="1" destOrd="0" presId="urn:microsoft.com/office/officeart/2008/layout/LinedList"/>
    <dgm:cxn modelId="{D1F6A9D7-81A7-1B4A-B79A-91C9FE85C7F5}" type="presParOf" srcId="{0AC688A9-5780-44D8-93F2-D40C64D7ADD2}" destId="{0D7BE43D-A77D-4BFE-B88B-CF3BAD44FB94}" srcOrd="0" destOrd="0" presId="urn:microsoft.com/office/officeart/2008/layout/LinedList"/>
    <dgm:cxn modelId="{BD9CA85B-6C9D-8C47-B0A0-4B115A50B8E6}" type="presParOf" srcId="{0AC688A9-5780-44D8-93F2-D40C64D7ADD2}" destId="{03BCC021-CAB4-4C30-A47A-43097F218817}" srcOrd="1" destOrd="0" presId="urn:microsoft.com/office/officeart/2008/layout/LinedList"/>
    <dgm:cxn modelId="{891441F8-9E27-2943-ACEA-50BE4E5DCC83}" type="presParOf" srcId="{03BCC021-CAB4-4C30-A47A-43097F218817}" destId="{4E8D0A36-4E85-4A53-BC56-0E98930125B8}" srcOrd="0" destOrd="0" presId="urn:microsoft.com/office/officeart/2008/layout/LinedList"/>
    <dgm:cxn modelId="{6911322A-1FC5-5149-B32D-C8D3192E9175}" type="presParOf" srcId="{03BCC021-CAB4-4C30-A47A-43097F218817}" destId="{458300CD-2D46-4F40-877E-81FD9F5AF7D4}" srcOrd="1" destOrd="0" presId="urn:microsoft.com/office/officeart/2008/layout/LinedList"/>
    <dgm:cxn modelId="{BEBBA49B-5ADD-9B41-9061-F16878E8B159}" type="presParOf" srcId="{03BCC021-CAB4-4C30-A47A-43097F218817}" destId="{FDE2CA4D-7B28-40C7-BA3A-D1620DC8123D}" srcOrd="2" destOrd="0" presId="urn:microsoft.com/office/officeart/2008/layout/LinedList"/>
    <dgm:cxn modelId="{074A9312-E771-0B4A-84AE-AF29F127799C}" type="presParOf" srcId="{0AC688A9-5780-44D8-93F2-D40C64D7ADD2}" destId="{797510E7-2067-42DC-853A-B90151F2DFFC}" srcOrd="2" destOrd="0" presId="urn:microsoft.com/office/officeart/2008/layout/LinedList"/>
    <dgm:cxn modelId="{CB03B48D-0D34-914A-8571-A5F111242771}" type="presParOf" srcId="{0AC688A9-5780-44D8-93F2-D40C64D7ADD2}" destId="{0DD1AAD5-0F11-44C6-8B36-DBC1B1F76CDB}" srcOrd="3" destOrd="0" presId="urn:microsoft.com/office/officeart/2008/layout/LinedList"/>
    <dgm:cxn modelId="{5F4DCA98-4A23-1447-AF49-70C67B5CAE4C}" type="presParOf" srcId="{0AC688A9-5780-44D8-93F2-D40C64D7ADD2}" destId="{902B2C8E-B287-4F7E-918B-6F55CF4B4697}" srcOrd="4" destOrd="0" presId="urn:microsoft.com/office/officeart/2008/layout/LinedList"/>
    <dgm:cxn modelId="{B650D932-0C55-DB4C-A32C-357C3FE2174B}" type="presParOf" srcId="{902B2C8E-B287-4F7E-918B-6F55CF4B4697}" destId="{14D3322E-D25D-4DCC-80CD-535B2EA6EB78}" srcOrd="0" destOrd="0" presId="urn:microsoft.com/office/officeart/2008/layout/LinedList"/>
    <dgm:cxn modelId="{F8E1C74F-2F3E-7E40-A0B2-ADCB8CD4391A}" type="presParOf" srcId="{902B2C8E-B287-4F7E-918B-6F55CF4B4697}" destId="{DE8AD82A-66F0-41A8-B24B-A4C258F62D52}" srcOrd="1" destOrd="0" presId="urn:microsoft.com/office/officeart/2008/layout/LinedList"/>
    <dgm:cxn modelId="{72EF2796-7843-1E4F-832B-E9D88F685275}" type="presParOf" srcId="{902B2C8E-B287-4F7E-918B-6F55CF4B4697}" destId="{2C2E5BCD-7C0D-478B-8A29-A7D46D3EFA04}" srcOrd="2" destOrd="0" presId="urn:microsoft.com/office/officeart/2008/layout/LinedList"/>
    <dgm:cxn modelId="{DA3A55F9-7F56-8B48-BFCA-7EF891C253B2}" type="presParOf" srcId="{0AC688A9-5780-44D8-93F2-D40C64D7ADD2}" destId="{E0DF18BB-45B6-4949-A104-232E01F65721}" srcOrd="5" destOrd="0" presId="urn:microsoft.com/office/officeart/2008/layout/LinedList"/>
    <dgm:cxn modelId="{8658D785-BAC2-7349-99BF-D9BEA71E879C}" type="presParOf" srcId="{0AC688A9-5780-44D8-93F2-D40C64D7ADD2}" destId="{7F5981B7-7C3C-4111-AABB-D44CA068EEE0}" srcOrd="6" destOrd="0" presId="urn:microsoft.com/office/officeart/2008/layout/LinedList"/>
    <dgm:cxn modelId="{134EBB08-C7A7-F248-8CC1-34F6CCE872B7}" type="presParOf" srcId="{0AC688A9-5780-44D8-93F2-D40C64D7ADD2}" destId="{B14E4F4A-61CC-49ED-81FE-51F03B6D7350}" srcOrd="7" destOrd="0" presId="urn:microsoft.com/office/officeart/2008/layout/LinedList"/>
    <dgm:cxn modelId="{F229459E-A7ED-344B-B26D-19A08A0DCA7F}" type="presParOf" srcId="{B14E4F4A-61CC-49ED-81FE-51F03B6D7350}" destId="{ECCF0356-78C4-46D9-8766-133B35552394}" srcOrd="0" destOrd="0" presId="urn:microsoft.com/office/officeart/2008/layout/LinedList"/>
    <dgm:cxn modelId="{05513D62-AA5D-4D48-AB6B-CA1D413288CB}" type="presParOf" srcId="{B14E4F4A-61CC-49ED-81FE-51F03B6D7350}" destId="{EEC70B33-B66B-4A39-9D1F-216519004A72}" srcOrd="1" destOrd="0" presId="urn:microsoft.com/office/officeart/2008/layout/LinedList"/>
    <dgm:cxn modelId="{4EDD77E1-FE30-C74B-B471-EB3B482E3C6E}" type="presParOf" srcId="{B14E4F4A-61CC-49ED-81FE-51F03B6D7350}" destId="{66EEAA68-D52F-40B5-A233-B7674A8C2672}" srcOrd="2" destOrd="0" presId="urn:microsoft.com/office/officeart/2008/layout/LinedList"/>
    <dgm:cxn modelId="{9B5EE0B6-0A86-8A45-A047-F4AA1D26B97D}" type="presParOf" srcId="{0AC688A9-5780-44D8-93F2-D40C64D7ADD2}" destId="{5AA472C1-CDD6-4921-834E-D462F5378645}" srcOrd="8" destOrd="0" presId="urn:microsoft.com/office/officeart/2008/layout/LinedList"/>
    <dgm:cxn modelId="{9914C6A3-4E58-494A-B585-B328CC76D71D}" type="presParOf" srcId="{0AC688A9-5780-44D8-93F2-D40C64D7ADD2}" destId="{415FE00D-E743-4C9F-A5E8-810A5FA71A91}"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2D7042A-D5B5-4659-8E54-41EC50ADABA2}"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CA"/>
        </a:p>
      </dgm:t>
    </dgm:pt>
    <dgm:pt modelId="{8484DE01-9E77-4B50-8C9C-FACF6296DF3D}">
      <dgm:prSet phldrT="[Text]"/>
      <dgm:spPr/>
      <dgm:t>
        <a:bodyPr/>
        <a:lstStyle/>
        <a:p>
          <a:r>
            <a:rPr lang="en-US" dirty="0" smtClean="0">
              <a:latin typeface="Cambria" pitchFamily="18" charset="0"/>
            </a:rPr>
            <a:t>China’s residential housing market = engine of growth for the entire economy</a:t>
          </a:r>
          <a:endParaRPr lang="en-CA" dirty="0">
            <a:latin typeface="Cambria" pitchFamily="18" charset="0"/>
          </a:endParaRPr>
        </a:p>
      </dgm:t>
    </dgm:pt>
    <dgm:pt modelId="{AB70D791-203D-4B5B-B7EE-1196CBC70930}" type="parTrans" cxnId="{1F31A830-6B4E-40D7-AACD-7B88B1137747}">
      <dgm:prSet/>
      <dgm:spPr/>
      <dgm:t>
        <a:bodyPr/>
        <a:lstStyle/>
        <a:p>
          <a:endParaRPr lang="en-CA"/>
        </a:p>
      </dgm:t>
    </dgm:pt>
    <dgm:pt modelId="{51E8F923-79D8-43C5-9265-8329BCC3494C}" type="sibTrans" cxnId="{1F31A830-6B4E-40D7-AACD-7B88B1137747}">
      <dgm:prSet/>
      <dgm:spPr/>
      <dgm:t>
        <a:bodyPr/>
        <a:lstStyle/>
        <a:p>
          <a:endParaRPr lang="en-CA"/>
        </a:p>
      </dgm:t>
    </dgm:pt>
    <dgm:pt modelId="{82E3DFD3-4984-40C7-A52B-6162E03AD250}">
      <dgm:prSet phldrT="[Text]"/>
      <dgm:spPr/>
      <dgm:t>
        <a:bodyPr/>
        <a:lstStyle/>
        <a:p>
          <a:r>
            <a:rPr lang="en-US" dirty="0" smtClean="0">
              <a:latin typeface="Cambria" pitchFamily="18" charset="0"/>
            </a:rPr>
            <a:t>Market is extremely overvalued and price declines are highly likely over the medium term</a:t>
          </a:r>
          <a:endParaRPr lang="en-CA" dirty="0">
            <a:latin typeface="Cambria" pitchFamily="18" charset="0"/>
          </a:endParaRPr>
        </a:p>
      </dgm:t>
    </dgm:pt>
    <dgm:pt modelId="{8C8AE49A-8981-4110-81C2-935A4D5A09E7}" type="parTrans" cxnId="{E6E8C6C8-67A7-4416-9D02-7429D70F8116}">
      <dgm:prSet/>
      <dgm:spPr/>
      <dgm:t>
        <a:bodyPr/>
        <a:lstStyle/>
        <a:p>
          <a:endParaRPr lang="en-CA"/>
        </a:p>
      </dgm:t>
    </dgm:pt>
    <dgm:pt modelId="{A08AF2A0-5097-49AF-B1DE-FDC8FFF7EDA6}" type="sibTrans" cxnId="{E6E8C6C8-67A7-4416-9D02-7429D70F8116}">
      <dgm:prSet/>
      <dgm:spPr/>
      <dgm:t>
        <a:bodyPr/>
        <a:lstStyle/>
        <a:p>
          <a:endParaRPr lang="en-CA"/>
        </a:p>
      </dgm:t>
    </dgm:pt>
    <dgm:pt modelId="{29618C2B-3C6E-44FC-B35F-79D28D72B173}">
      <dgm:prSet phldrT="[Text]"/>
      <dgm:spPr/>
      <dgm:t>
        <a:bodyPr/>
        <a:lstStyle/>
        <a:p>
          <a:r>
            <a:rPr lang="en-US" dirty="0" smtClean="0">
              <a:latin typeface="Cambria" pitchFamily="18" charset="0"/>
            </a:rPr>
            <a:t>Evidence</a:t>
          </a:r>
          <a:endParaRPr lang="en-CA" dirty="0">
            <a:latin typeface="Cambria" pitchFamily="18" charset="0"/>
          </a:endParaRPr>
        </a:p>
      </dgm:t>
    </dgm:pt>
    <dgm:pt modelId="{C370ACF3-B401-4A16-8A3A-17C2CAA0B702}" type="parTrans" cxnId="{EF968C96-488F-4FF8-9029-C4E649386A4E}">
      <dgm:prSet/>
      <dgm:spPr/>
      <dgm:t>
        <a:bodyPr/>
        <a:lstStyle/>
        <a:p>
          <a:endParaRPr lang="en-CA"/>
        </a:p>
      </dgm:t>
    </dgm:pt>
    <dgm:pt modelId="{ED4E4153-5241-488B-A2BC-647AAABBA4E6}" type="sibTrans" cxnId="{EF968C96-488F-4FF8-9029-C4E649386A4E}">
      <dgm:prSet/>
      <dgm:spPr/>
      <dgm:t>
        <a:bodyPr/>
        <a:lstStyle/>
        <a:p>
          <a:endParaRPr lang="en-CA"/>
        </a:p>
      </dgm:t>
    </dgm:pt>
    <dgm:pt modelId="{43BA8D3B-4EC6-404E-BC8D-80AC854A5163}">
      <dgm:prSet phldrT="[Text]"/>
      <dgm:spPr/>
      <dgm:t>
        <a:bodyPr/>
        <a:lstStyle/>
        <a:p>
          <a:r>
            <a:rPr lang="en-US" dirty="0" err="1" smtClean="0">
              <a:latin typeface="Cambria" pitchFamily="18" charset="0"/>
            </a:rPr>
            <a:t>SouFun</a:t>
          </a:r>
          <a:r>
            <a:rPr lang="en-US" dirty="0" smtClean="0">
              <a:latin typeface="Cambria" pitchFamily="18" charset="0"/>
            </a:rPr>
            <a:t>: avg. selling price ↓ by 7% m-o-m nationwide</a:t>
          </a:r>
          <a:endParaRPr lang="en-CA" dirty="0">
            <a:latin typeface="Cambria" pitchFamily="18" charset="0"/>
          </a:endParaRPr>
        </a:p>
      </dgm:t>
    </dgm:pt>
    <dgm:pt modelId="{713AABE5-3D79-4E28-8627-8AD68FFD8D8C}" type="parTrans" cxnId="{2EC02C94-2285-48C1-A38C-6B74AB5447CA}">
      <dgm:prSet/>
      <dgm:spPr/>
    </dgm:pt>
    <dgm:pt modelId="{4FD82A30-6EBF-4CD9-9CD8-92E509EA855F}" type="sibTrans" cxnId="{2EC02C94-2285-48C1-A38C-6B74AB5447CA}">
      <dgm:prSet/>
      <dgm:spPr/>
    </dgm:pt>
    <dgm:pt modelId="{2EB13E50-F0D0-4AB5-8F3D-4101809B626D}">
      <dgm:prSet phldrT="[Text]"/>
      <dgm:spPr/>
      <dgm:t>
        <a:bodyPr/>
        <a:lstStyle/>
        <a:p>
          <a:r>
            <a:rPr lang="en-US" dirty="0" smtClean="0">
              <a:latin typeface="Cambria" pitchFamily="18" charset="0"/>
            </a:rPr>
            <a:t>Moody downgraded China’s property sector </a:t>
          </a:r>
          <a:r>
            <a:rPr lang="en-CA" dirty="0" smtClean="0">
              <a:latin typeface="Cambria" pitchFamily="18" charset="0"/>
            </a:rPr>
            <a:t>∵ expectation of price decline &amp; financing concerns</a:t>
          </a:r>
          <a:endParaRPr lang="en-CA" dirty="0">
            <a:latin typeface="Cambria" pitchFamily="18" charset="0"/>
          </a:endParaRPr>
        </a:p>
      </dgm:t>
    </dgm:pt>
    <dgm:pt modelId="{A0D5258B-2ABC-47E1-A5CD-18F94D4E5B30}" type="parTrans" cxnId="{DA898078-356C-4B08-9D30-D72FC5B5C396}">
      <dgm:prSet/>
      <dgm:spPr/>
    </dgm:pt>
    <dgm:pt modelId="{63D001B7-76C9-4298-A2E3-ECF7B9508DF7}" type="sibTrans" cxnId="{DA898078-356C-4B08-9D30-D72FC5B5C396}">
      <dgm:prSet/>
      <dgm:spPr/>
    </dgm:pt>
    <dgm:pt modelId="{D37A6AD8-68A2-43A7-BF90-EC4A0C7239B8}" type="pres">
      <dgm:prSet presAssocID="{12D7042A-D5B5-4659-8E54-41EC50ADABA2}" presName="outerComposite" presStyleCnt="0">
        <dgm:presLayoutVars>
          <dgm:chMax val="5"/>
          <dgm:dir/>
          <dgm:resizeHandles val="exact"/>
        </dgm:presLayoutVars>
      </dgm:prSet>
      <dgm:spPr/>
      <dgm:t>
        <a:bodyPr/>
        <a:lstStyle/>
        <a:p>
          <a:endParaRPr lang="en-US"/>
        </a:p>
      </dgm:t>
    </dgm:pt>
    <dgm:pt modelId="{7DB37CD7-8A8F-496E-8389-FE324D76B2FE}" type="pres">
      <dgm:prSet presAssocID="{12D7042A-D5B5-4659-8E54-41EC50ADABA2}" presName="dummyMaxCanvas" presStyleCnt="0">
        <dgm:presLayoutVars/>
      </dgm:prSet>
      <dgm:spPr/>
    </dgm:pt>
    <dgm:pt modelId="{EC728163-2381-4A9A-B21D-DFB051323912}" type="pres">
      <dgm:prSet presAssocID="{12D7042A-D5B5-4659-8E54-41EC50ADABA2}" presName="ThreeNodes_1" presStyleLbl="node1" presStyleIdx="0" presStyleCnt="3">
        <dgm:presLayoutVars>
          <dgm:bulletEnabled val="1"/>
        </dgm:presLayoutVars>
      </dgm:prSet>
      <dgm:spPr/>
      <dgm:t>
        <a:bodyPr/>
        <a:lstStyle/>
        <a:p>
          <a:endParaRPr lang="en-CA"/>
        </a:p>
      </dgm:t>
    </dgm:pt>
    <dgm:pt modelId="{EF3EA7DC-B069-435D-9C5B-F0B366F0590E}" type="pres">
      <dgm:prSet presAssocID="{12D7042A-D5B5-4659-8E54-41EC50ADABA2}" presName="ThreeNodes_2" presStyleLbl="node1" presStyleIdx="1" presStyleCnt="3">
        <dgm:presLayoutVars>
          <dgm:bulletEnabled val="1"/>
        </dgm:presLayoutVars>
      </dgm:prSet>
      <dgm:spPr/>
      <dgm:t>
        <a:bodyPr/>
        <a:lstStyle/>
        <a:p>
          <a:endParaRPr lang="en-CA"/>
        </a:p>
      </dgm:t>
    </dgm:pt>
    <dgm:pt modelId="{937CEB1B-00AC-41B4-931A-A51B13BA3A42}" type="pres">
      <dgm:prSet presAssocID="{12D7042A-D5B5-4659-8E54-41EC50ADABA2}" presName="ThreeNodes_3" presStyleLbl="node1" presStyleIdx="2" presStyleCnt="3" custScaleX="103922">
        <dgm:presLayoutVars>
          <dgm:bulletEnabled val="1"/>
        </dgm:presLayoutVars>
      </dgm:prSet>
      <dgm:spPr/>
      <dgm:t>
        <a:bodyPr/>
        <a:lstStyle/>
        <a:p>
          <a:endParaRPr lang="en-CA"/>
        </a:p>
      </dgm:t>
    </dgm:pt>
    <dgm:pt modelId="{05983705-649F-4ED2-B8D1-586A47C41C28}" type="pres">
      <dgm:prSet presAssocID="{12D7042A-D5B5-4659-8E54-41EC50ADABA2}" presName="ThreeConn_1-2" presStyleLbl="fgAccFollowNode1" presStyleIdx="0" presStyleCnt="2" custLinFactNeighborX="19862">
        <dgm:presLayoutVars>
          <dgm:bulletEnabled val="1"/>
        </dgm:presLayoutVars>
      </dgm:prSet>
      <dgm:spPr/>
      <dgm:t>
        <a:bodyPr/>
        <a:lstStyle/>
        <a:p>
          <a:endParaRPr lang="en-US"/>
        </a:p>
      </dgm:t>
    </dgm:pt>
    <dgm:pt modelId="{2A5D4FF6-B865-44F9-8122-6872306CDD71}" type="pres">
      <dgm:prSet presAssocID="{12D7042A-D5B5-4659-8E54-41EC50ADABA2}" presName="ThreeConn_2-3" presStyleLbl="fgAccFollowNode1" presStyleIdx="1" presStyleCnt="2" custLinFactNeighborX="26483">
        <dgm:presLayoutVars>
          <dgm:bulletEnabled val="1"/>
        </dgm:presLayoutVars>
      </dgm:prSet>
      <dgm:spPr/>
      <dgm:t>
        <a:bodyPr/>
        <a:lstStyle/>
        <a:p>
          <a:endParaRPr lang="en-US"/>
        </a:p>
      </dgm:t>
    </dgm:pt>
    <dgm:pt modelId="{C10FDAEF-76FD-41B0-9BE5-38E127B7FB2F}" type="pres">
      <dgm:prSet presAssocID="{12D7042A-D5B5-4659-8E54-41EC50ADABA2}" presName="ThreeNodes_1_text" presStyleLbl="node1" presStyleIdx="2" presStyleCnt="3">
        <dgm:presLayoutVars>
          <dgm:bulletEnabled val="1"/>
        </dgm:presLayoutVars>
      </dgm:prSet>
      <dgm:spPr/>
      <dgm:t>
        <a:bodyPr/>
        <a:lstStyle/>
        <a:p>
          <a:endParaRPr lang="en-CA"/>
        </a:p>
      </dgm:t>
    </dgm:pt>
    <dgm:pt modelId="{95842B54-B414-4F80-96DB-C3E43540F00F}" type="pres">
      <dgm:prSet presAssocID="{12D7042A-D5B5-4659-8E54-41EC50ADABA2}" presName="ThreeNodes_2_text" presStyleLbl="node1" presStyleIdx="2" presStyleCnt="3">
        <dgm:presLayoutVars>
          <dgm:bulletEnabled val="1"/>
        </dgm:presLayoutVars>
      </dgm:prSet>
      <dgm:spPr/>
      <dgm:t>
        <a:bodyPr/>
        <a:lstStyle/>
        <a:p>
          <a:endParaRPr lang="en-CA"/>
        </a:p>
      </dgm:t>
    </dgm:pt>
    <dgm:pt modelId="{2198A5F4-BAFD-44C9-BDEE-ADA568AC7ADF}" type="pres">
      <dgm:prSet presAssocID="{12D7042A-D5B5-4659-8E54-41EC50ADABA2}" presName="ThreeNodes_3_text" presStyleLbl="node1" presStyleIdx="2" presStyleCnt="3">
        <dgm:presLayoutVars>
          <dgm:bulletEnabled val="1"/>
        </dgm:presLayoutVars>
      </dgm:prSet>
      <dgm:spPr/>
      <dgm:t>
        <a:bodyPr/>
        <a:lstStyle/>
        <a:p>
          <a:endParaRPr lang="en-CA"/>
        </a:p>
      </dgm:t>
    </dgm:pt>
  </dgm:ptLst>
  <dgm:cxnLst>
    <dgm:cxn modelId="{2EC02C94-2285-48C1-A38C-6B74AB5447CA}" srcId="{29618C2B-3C6E-44FC-B35F-79D28D72B173}" destId="{43BA8D3B-4EC6-404E-BC8D-80AC854A5163}" srcOrd="0" destOrd="0" parTransId="{713AABE5-3D79-4E28-8627-8AD68FFD8D8C}" sibTransId="{4FD82A30-6EBF-4CD9-9CD8-92E509EA855F}"/>
    <dgm:cxn modelId="{CAFBEE7B-7063-D94D-A352-C69C1177F830}" type="presOf" srcId="{82E3DFD3-4984-40C7-A52B-6162E03AD250}" destId="{EF3EA7DC-B069-435D-9C5B-F0B366F0590E}" srcOrd="0" destOrd="0" presId="urn:microsoft.com/office/officeart/2005/8/layout/vProcess5"/>
    <dgm:cxn modelId="{943358CA-008E-EB4E-8347-36C416925809}" type="presOf" srcId="{8484DE01-9E77-4B50-8C9C-FACF6296DF3D}" destId="{EC728163-2381-4A9A-B21D-DFB051323912}" srcOrd="0" destOrd="0" presId="urn:microsoft.com/office/officeart/2005/8/layout/vProcess5"/>
    <dgm:cxn modelId="{E6E8C6C8-67A7-4416-9D02-7429D70F8116}" srcId="{12D7042A-D5B5-4659-8E54-41EC50ADABA2}" destId="{82E3DFD3-4984-40C7-A52B-6162E03AD250}" srcOrd="1" destOrd="0" parTransId="{8C8AE49A-8981-4110-81C2-935A4D5A09E7}" sibTransId="{A08AF2A0-5097-49AF-B1DE-FDC8FFF7EDA6}"/>
    <dgm:cxn modelId="{3ABA609F-3A1B-B04A-A335-69A4AD6820DA}" type="presOf" srcId="{2EB13E50-F0D0-4AB5-8F3D-4101809B626D}" destId="{937CEB1B-00AC-41B4-931A-A51B13BA3A42}" srcOrd="0" destOrd="2" presId="urn:microsoft.com/office/officeart/2005/8/layout/vProcess5"/>
    <dgm:cxn modelId="{256B6D70-3B75-254F-9BF9-8BE3387799C1}" type="presOf" srcId="{A08AF2A0-5097-49AF-B1DE-FDC8FFF7EDA6}" destId="{2A5D4FF6-B865-44F9-8122-6872306CDD71}" srcOrd="0" destOrd="0" presId="urn:microsoft.com/office/officeart/2005/8/layout/vProcess5"/>
    <dgm:cxn modelId="{86A7E53D-8206-7942-94FA-FD19577F0510}" type="presOf" srcId="{2EB13E50-F0D0-4AB5-8F3D-4101809B626D}" destId="{2198A5F4-BAFD-44C9-BDEE-ADA568AC7ADF}" srcOrd="1" destOrd="2" presId="urn:microsoft.com/office/officeart/2005/8/layout/vProcess5"/>
    <dgm:cxn modelId="{C68CB203-9F34-6549-9B3E-6877C44CD67E}" type="presOf" srcId="{51E8F923-79D8-43C5-9265-8329BCC3494C}" destId="{05983705-649F-4ED2-B8D1-586A47C41C28}" srcOrd="0" destOrd="0" presId="urn:microsoft.com/office/officeart/2005/8/layout/vProcess5"/>
    <dgm:cxn modelId="{CAD1AF06-0630-E343-A43D-77D6ED422CE5}" type="presOf" srcId="{43BA8D3B-4EC6-404E-BC8D-80AC854A5163}" destId="{2198A5F4-BAFD-44C9-BDEE-ADA568AC7ADF}" srcOrd="1" destOrd="1" presId="urn:microsoft.com/office/officeart/2005/8/layout/vProcess5"/>
    <dgm:cxn modelId="{DA898078-356C-4B08-9D30-D72FC5B5C396}" srcId="{29618C2B-3C6E-44FC-B35F-79D28D72B173}" destId="{2EB13E50-F0D0-4AB5-8F3D-4101809B626D}" srcOrd="1" destOrd="0" parTransId="{A0D5258B-2ABC-47E1-A5CD-18F94D4E5B30}" sibTransId="{63D001B7-76C9-4298-A2E3-ECF7B9508DF7}"/>
    <dgm:cxn modelId="{4885AFE6-4048-0744-90CD-CEB2C7677443}" type="presOf" srcId="{29618C2B-3C6E-44FC-B35F-79D28D72B173}" destId="{2198A5F4-BAFD-44C9-BDEE-ADA568AC7ADF}" srcOrd="1" destOrd="0" presId="urn:microsoft.com/office/officeart/2005/8/layout/vProcess5"/>
    <dgm:cxn modelId="{6E113809-A086-584F-AE3D-242936F8E60A}" type="presOf" srcId="{82E3DFD3-4984-40C7-A52B-6162E03AD250}" destId="{95842B54-B414-4F80-96DB-C3E43540F00F}" srcOrd="1" destOrd="0" presId="urn:microsoft.com/office/officeart/2005/8/layout/vProcess5"/>
    <dgm:cxn modelId="{A048A6BC-F0E1-BB4C-B285-D6F78769D1A5}" type="presOf" srcId="{12D7042A-D5B5-4659-8E54-41EC50ADABA2}" destId="{D37A6AD8-68A2-43A7-BF90-EC4A0C7239B8}" srcOrd="0" destOrd="0" presId="urn:microsoft.com/office/officeart/2005/8/layout/vProcess5"/>
    <dgm:cxn modelId="{8C5558B3-111F-054B-9730-8C277C7AFF0B}" type="presOf" srcId="{43BA8D3B-4EC6-404E-BC8D-80AC854A5163}" destId="{937CEB1B-00AC-41B4-931A-A51B13BA3A42}" srcOrd="0" destOrd="1" presId="urn:microsoft.com/office/officeart/2005/8/layout/vProcess5"/>
    <dgm:cxn modelId="{9EE78F74-D9CB-BA45-BEA4-907608D85F45}" type="presOf" srcId="{29618C2B-3C6E-44FC-B35F-79D28D72B173}" destId="{937CEB1B-00AC-41B4-931A-A51B13BA3A42}" srcOrd="0" destOrd="0" presId="urn:microsoft.com/office/officeart/2005/8/layout/vProcess5"/>
    <dgm:cxn modelId="{1F31A830-6B4E-40D7-AACD-7B88B1137747}" srcId="{12D7042A-D5B5-4659-8E54-41EC50ADABA2}" destId="{8484DE01-9E77-4B50-8C9C-FACF6296DF3D}" srcOrd="0" destOrd="0" parTransId="{AB70D791-203D-4B5B-B7EE-1196CBC70930}" sibTransId="{51E8F923-79D8-43C5-9265-8329BCC3494C}"/>
    <dgm:cxn modelId="{69BEB5B8-6AE1-5747-9E20-CB8DB9174E36}" type="presOf" srcId="{8484DE01-9E77-4B50-8C9C-FACF6296DF3D}" destId="{C10FDAEF-76FD-41B0-9BE5-38E127B7FB2F}" srcOrd="1" destOrd="0" presId="urn:microsoft.com/office/officeart/2005/8/layout/vProcess5"/>
    <dgm:cxn modelId="{EF968C96-488F-4FF8-9029-C4E649386A4E}" srcId="{12D7042A-D5B5-4659-8E54-41EC50ADABA2}" destId="{29618C2B-3C6E-44FC-B35F-79D28D72B173}" srcOrd="2" destOrd="0" parTransId="{C370ACF3-B401-4A16-8A3A-17C2CAA0B702}" sibTransId="{ED4E4153-5241-488B-A2BC-647AAABBA4E6}"/>
    <dgm:cxn modelId="{DF1409C7-F865-7142-A213-22DE7E9EB34A}" type="presParOf" srcId="{D37A6AD8-68A2-43A7-BF90-EC4A0C7239B8}" destId="{7DB37CD7-8A8F-496E-8389-FE324D76B2FE}" srcOrd="0" destOrd="0" presId="urn:microsoft.com/office/officeart/2005/8/layout/vProcess5"/>
    <dgm:cxn modelId="{3A285014-D752-D248-B62D-B2A4E5273930}" type="presParOf" srcId="{D37A6AD8-68A2-43A7-BF90-EC4A0C7239B8}" destId="{EC728163-2381-4A9A-B21D-DFB051323912}" srcOrd="1" destOrd="0" presId="urn:microsoft.com/office/officeart/2005/8/layout/vProcess5"/>
    <dgm:cxn modelId="{87D449B3-1570-4E45-ACAB-DE3004BD546C}" type="presParOf" srcId="{D37A6AD8-68A2-43A7-BF90-EC4A0C7239B8}" destId="{EF3EA7DC-B069-435D-9C5B-F0B366F0590E}" srcOrd="2" destOrd="0" presId="urn:microsoft.com/office/officeart/2005/8/layout/vProcess5"/>
    <dgm:cxn modelId="{FFDA0DB9-B7CB-C643-A3A6-E426D6C503EF}" type="presParOf" srcId="{D37A6AD8-68A2-43A7-BF90-EC4A0C7239B8}" destId="{937CEB1B-00AC-41B4-931A-A51B13BA3A42}" srcOrd="3" destOrd="0" presId="urn:microsoft.com/office/officeart/2005/8/layout/vProcess5"/>
    <dgm:cxn modelId="{2F9CD50C-185B-E44D-BD57-62935E3055D1}" type="presParOf" srcId="{D37A6AD8-68A2-43A7-BF90-EC4A0C7239B8}" destId="{05983705-649F-4ED2-B8D1-586A47C41C28}" srcOrd="4" destOrd="0" presId="urn:microsoft.com/office/officeart/2005/8/layout/vProcess5"/>
    <dgm:cxn modelId="{7D8EC70F-CA79-BF4B-AA64-85514E77420D}" type="presParOf" srcId="{D37A6AD8-68A2-43A7-BF90-EC4A0C7239B8}" destId="{2A5D4FF6-B865-44F9-8122-6872306CDD71}" srcOrd="5" destOrd="0" presId="urn:microsoft.com/office/officeart/2005/8/layout/vProcess5"/>
    <dgm:cxn modelId="{10C02141-2E9E-7247-8F74-602F382D9148}" type="presParOf" srcId="{D37A6AD8-68A2-43A7-BF90-EC4A0C7239B8}" destId="{C10FDAEF-76FD-41B0-9BE5-38E127B7FB2F}" srcOrd="6" destOrd="0" presId="urn:microsoft.com/office/officeart/2005/8/layout/vProcess5"/>
    <dgm:cxn modelId="{E164DC29-AF42-DE4A-A460-F3AE282CA6A8}" type="presParOf" srcId="{D37A6AD8-68A2-43A7-BF90-EC4A0C7239B8}" destId="{95842B54-B414-4F80-96DB-C3E43540F00F}" srcOrd="7" destOrd="0" presId="urn:microsoft.com/office/officeart/2005/8/layout/vProcess5"/>
    <dgm:cxn modelId="{2686B638-4426-D448-A5B5-FD106B9E7310}" type="presParOf" srcId="{D37A6AD8-68A2-43A7-BF90-EC4A0C7239B8}" destId="{2198A5F4-BAFD-44C9-BDEE-ADA568AC7ADF}"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F7EEBC0-1B31-4F6A-B1DD-1CC5140249D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CA"/>
        </a:p>
      </dgm:t>
    </dgm:pt>
    <dgm:pt modelId="{C115AA9C-4860-438B-989E-E1DC888AB2B4}">
      <dgm:prSet phldrT="[Text]"/>
      <dgm:spPr/>
      <dgm:t>
        <a:bodyPr/>
        <a:lstStyle/>
        <a:p>
          <a:r>
            <a:rPr lang="en-US" dirty="0" smtClean="0">
              <a:latin typeface="Cambria" pitchFamily="18" charset="0"/>
            </a:rPr>
            <a:t>Significant </a:t>
          </a:r>
          <a:r>
            <a:rPr lang="en-US" dirty="0" smtClean="0">
              <a:latin typeface="Cambria" pitchFamily="18" charset="0"/>
              <a:cs typeface="Times New Roman"/>
            </a:rPr>
            <a:t>↑ in Land Supply &amp; Focus on Economic Housing</a:t>
          </a:r>
        </a:p>
      </dgm:t>
    </dgm:pt>
    <dgm:pt modelId="{E7C90DFC-5A17-4200-9B71-C46FEA8951E9}" type="parTrans" cxnId="{33FF9A2E-74D5-4F2E-BA4B-70819D2F7B54}">
      <dgm:prSet/>
      <dgm:spPr/>
      <dgm:t>
        <a:bodyPr/>
        <a:lstStyle/>
        <a:p>
          <a:endParaRPr lang="en-CA"/>
        </a:p>
      </dgm:t>
    </dgm:pt>
    <dgm:pt modelId="{1C78008F-526E-418E-A122-2704D66733A8}" type="sibTrans" cxnId="{33FF9A2E-74D5-4F2E-BA4B-70819D2F7B54}">
      <dgm:prSet/>
      <dgm:spPr/>
      <dgm:t>
        <a:bodyPr/>
        <a:lstStyle/>
        <a:p>
          <a:endParaRPr lang="en-CA"/>
        </a:p>
      </dgm:t>
    </dgm:pt>
    <dgm:pt modelId="{949BA9A0-5C0E-4CCA-B822-E327D8910F3D}">
      <dgm:prSet phldrT="[Text]"/>
      <dgm:spPr/>
      <dgm:t>
        <a:bodyPr/>
        <a:lstStyle/>
        <a:p>
          <a:r>
            <a:rPr lang="en-US" dirty="0" smtClean="0">
              <a:latin typeface="Cambria" pitchFamily="18" charset="0"/>
            </a:rPr>
            <a:t>Authorities made 185,000 ha of new land available for housing development in 2010</a:t>
          </a:r>
          <a:endParaRPr lang="en-CA" dirty="0">
            <a:latin typeface="Cambria" pitchFamily="18" charset="0"/>
          </a:endParaRPr>
        </a:p>
      </dgm:t>
    </dgm:pt>
    <dgm:pt modelId="{924B77EA-50BD-492D-89AE-2D79BFD1C0AA}" type="parTrans" cxnId="{EB6B6724-822A-4CD1-858C-EFEE509E0EDB}">
      <dgm:prSet/>
      <dgm:spPr/>
      <dgm:t>
        <a:bodyPr/>
        <a:lstStyle/>
        <a:p>
          <a:endParaRPr lang="en-CA"/>
        </a:p>
      </dgm:t>
    </dgm:pt>
    <dgm:pt modelId="{48D2498E-A62C-4FA6-9B4C-E1F2F2356612}" type="sibTrans" cxnId="{EB6B6724-822A-4CD1-858C-EFEE509E0EDB}">
      <dgm:prSet/>
      <dgm:spPr/>
      <dgm:t>
        <a:bodyPr/>
        <a:lstStyle/>
        <a:p>
          <a:endParaRPr lang="en-CA"/>
        </a:p>
      </dgm:t>
    </dgm:pt>
    <dgm:pt modelId="{31C383A6-C5E9-4A60-AC69-57976DD5521D}">
      <dgm:prSet phldrT="[Text]"/>
      <dgm:spPr/>
      <dgm:t>
        <a:bodyPr/>
        <a:lstStyle/>
        <a:p>
          <a:r>
            <a:rPr lang="en-US" dirty="0" smtClean="0">
              <a:latin typeface="Cambria" pitchFamily="18" charset="0"/>
            </a:rPr>
            <a:t>Tough Mortgage Policies – </a:t>
          </a:r>
          <a:r>
            <a:rPr lang="en-US" dirty="0" err="1" smtClean="0">
              <a:latin typeface="Cambria" pitchFamily="18" charset="0"/>
            </a:rPr>
            <a:t>Downpayment</a:t>
          </a:r>
          <a:r>
            <a:rPr lang="en-US" dirty="0" smtClean="0">
              <a:latin typeface="Cambria" pitchFamily="18" charset="0"/>
            </a:rPr>
            <a:t> Ratios &amp; Mortgage Rates</a:t>
          </a:r>
          <a:endParaRPr lang="en-CA" dirty="0">
            <a:latin typeface="Cambria" pitchFamily="18" charset="0"/>
          </a:endParaRPr>
        </a:p>
      </dgm:t>
    </dgm:pt>
    <dgm:pt modelId="{799824B7-5642-4B86-AA30-B5AE43E6DE9E}" type="parTrans" cxnId="{CEF6F474-B1DA-48A7-AF97-CF8F52895047}">
      <dgm:prSet/>
      <dgm:spPr/>
      <dgm:t>
        <a:bodyPr/>
        <a:lstStyle/>
        <a:p>
          <a:endParaRPr lang="en-CA"/>
        </a:p>
      </dgm:t>
    </dgm:pt>
    <dgm:pt modelId="{69AC5BA1-FCEB-4150-BF76-653991584CDF}" type="sibTrans" cxnId="{CEF6F474-B1DA-48A7-AF97-CF8F52895047}">
      <dgm:prSet/>
      <dgm:spPr/>
      <dgm:t>
        <a:bodyPr/>
        <a:lstStyle/>
        <a:p>
          <a:endParaRPr lang="en-CA"/>
        </a:p>
      </dgm:t>
    </dgm:pt>
    <dgm:pt modelId="{A326B15B-1F4D-4AC9-B94F-E2D547829ABC}">
      <dgm:prSet phldrT="[Text]"/>
      <dgm:spPr/>
      <dgm:t>
        <a:bodyPr/>
        <a:lstStyle/>
        <a:p>
          <a:r>
            <a:rPr lang="en-US" dirty="0" smtClean="0">
              <a:latin typeface="Cambria" pitchFamily="18" charset="0"/>
            </a:rPr>
            <a:t>2nd purchase: </a:t>
          </a:r>
          <a:r>
            <a:rPr lang="en-US" dirty="0" err="1" smtClean="0">
              <a:latin typeface="Cambria" pitchFamily="18" charset="0"/>
            </a:rPr>
            <a:t>downpayment</a:t>
          </a:r>
          <a:r>
            <a:rPr lang="en-US" dirty="0" smtClean="0">
              <a:latin typeface="Cambria" pitchFamily="18" charset="0"/>
            </a:rPr>
            <a:t> ≥50%, mortgage rates cannot be less than 1.1% of best lending rate</a:t>
          </a:r>
          <a:endParaRPr lang="en-CA" dirty="0">
            <a:latin typeface="Cambria" pitchFamily="18" charset="0"/>
          </a:endParaRPr>
        </a:p>
      </dgm:t>
    </dgm:pt>
    <dgm:pt modelId="{7585C5DF-8809-4CA1-B44B-F1C196CE10DA}" type="parTrans" cxnId="{519E963A-CBAD-4A63-894D-1C6BA389996E}">
      <dgm:prSet/>
      <dgm:spPr/>
      <dgm:t>
        <a:bodyPr/>
        <a:lstStyle/>
        <a:p>
          <a:endParaRPr lang="en-CA"/>
        </a:p>
      </dgm:t>
    </dgm:pt>
    <dgm:pt modelId="{122BC3C5-3B4E-41C1-AD10-A9390D9B2124}" type="sibTrans" cxnId="{519E963A-CBAD-4A63-894D-1C6BA389996E}">
      <dgm:prSet/>
      <dgm:spPr/>
      <dgm:t>
        <a:bodyPr/>
        <a:lstStyle/>
        <a:p>
          <a:endParaRPr lang="en-CA"/>
        </a:p>
      </dgm:t>
    </dgm:pt>
    <dgm:pt modelId="{81DB991E-ADFB-4C4E-A21C-0416797F84B1}">
      <dgm:prSet phldrT="[Text]"/>
      <dgm:spPr/>
      <dgm:t>
        <a:bodyPr/>
        <a:lstStyle/>
        <a:p>
          <a:r>
            <a:rPr lang="en-US" dirty="0" smtClean="0">
              <a:latin typeface="Cambria" pitchFamily="18" charset="0"/>
            </a:rPr>
            <a:t>77% allocated for the development of small/medium housing</a:t>
          </a:r>
          <a:endParaRPr lang="en-CA" dirty="0">
            <a:latin typeface="Cambria" pitchFamily="18" charset="0"/>
          </a:endParaRPr>
        </a:p>
      </dgm:t>
    </dgm:pt>
    <dgm:pt modelId="{397A813A-8461-4A7F-B855-4F526770C82B}" type="parTrans" cxnId="{FE212908-23D5-4D0E-AB5A-ACEE2E0E8D4A}">
      <dgm:prSet/>
      <dgm:spPr/>
      <dgm:t>
        <a:bodyPr/>
        <a:lstStyle/>
        <a:p>
          <a:endParaRPr lang="en-CA"/>
        </a:p>
      </dgm:t>
    </dgm:pt>
    <dgm:pt modelId="{A3EE93B1-9943-4BFA-AE57-06A99BEC0233}" type="sibTrans" cxnId="{FE212908-23D5-4D0E-AB5A-ACEE2E0E8D4A}">
      <dgm:prSet/>
      <dgm:spPr/>
      <dgm:t>
        <a:bodyPr/>
        <a:lstStyle/>
        <a:p>
          <a:endParaRPr lang="en-CA"/>
        </a:p>
      </dgm:t>
    </dgm:pt>
    <dgm:pt modelId="{D45303D2-F975-4E04-AEDD-C22059CF43E7}">
      <dgm:prSet phldrT="[Text]"/>
      <dgm:spPr/>
      <dgm:t>
        <a:bodyPr/>
        <a:lstStyle/>
        <a:p>
          <a:r>
            <a:rPr lang="en-US" dirty="0" smtClean="0">
              <a:latin typeface="Cambria" pitchFamily="18" charset="0"/>
            </a:rPr>
            <a:t>13% reserved for social welfare housing</a:t>
          </a:r>
          <a:endParaRPr lang="en-CA" dirty="0">
            <a:latin typeface="Cambria" pitchFamily="18" charset="0"/>
          </a:endParaRPr>
        </a:p>
      </dgm:t>
    </dgm:pt>
    <dgm:pt modelId="{D1467DC6-BFC4-49D0-8478-08A9B84C984D}" type="parTrans" cxnId="{56D4DCCF-88E4-4E42-B51E-5F954D6B8981}">
      <dgm:prSet/>
      <dgm:spPr/>
      <dgm:t>
        <a:bodyPr/>
        <a:lstStyle/>
        <a:p>
          <a:endParaRPr lang="en-CA"/>
        </a:p>
      </dgm:t>
    </dgm:pt>
    <dgm:pt modelId="{3E0AECD7-B3DF-4347-AED5-3E924DD4C970}" type="sibTrans" cxnId="{56D4DCCF-88E4-4E42-B51E-5F954D6B8981}">
      <dgm:prSet/>
      <dgm:spPr/>
      <dgm:t>
        <a:bodyPr/>
        <a:lstStyle/>
        <a:p>
          <a:endParaRPr lang="en-CA"/>
        </a:p>
      </dgm:t>
    </dgm:pt>
    <dgm:pt modelId="{4369EB42-D4D0-4B6A-AAEA-36F7B868F998}">
      <dgm:prSet phldrT="[Text]"/>
      <dgm:spPr/>
      <dgm:t>
        <a:bodyPr/>
        <a:lstStyle/>
        <a:p>
          <a:r>
            <a:rPr lang="en-US" dirty="0" smtClean="0">
              <a:latin typeface="Cambria" pitchFamily="18" charset="0"/>
            </a:rPr>
            <a:t>1st home purchase: ≤ 90sqm </a:t>
          </a:r>
          <a:r>
            <a:rPr lang="en-US" dirty="0" smtClean="0">
              <a:latin typeface="Cambria" pitchFamily="18" charset="0"/>
              <a:sym typeface="Wingdings" pitchFamily="2" charset="2"/>
            </a:rPr>
            <a:t> 20%;  ≥ 90sqm  30% </a:t>
          </a:r>
          <a:r>
            <a:rPr lang="en-US" dirty="0" err="1" smtClean="0">
              <a:latin typeface="Cambria" pitchFamily="18" charset="0"/>
              <a:sym typeface="Wingdings" pitchFamily="2" charset="2"/>
            </a:rPr>
            <a:t>downpayment</a:t>
          </a:r>
          <a:endParaRPr lang="en-CA" dirty="0">
            <a:latin typeface="Cambria" pitchFamily="18" charset="0"/>
          </a:endParaRPr>
        </a:p>
      </dgm:t>
    </dgm:pt>
    <dgm:pt modelId="{4803FBF2-C9C3-4ED5-AA5A-9880B151004C}" type="parTrans" cxnId="{4CED25DD-1B48-43E5-A4D7-7B70E08C6A12}">
      <dgm:prSet/>
      <dgm:spPr/>
      <dgm:t>
        <a:bodyPr/>
        <a:lstStyle/>
        <a:p>
          <a:endParaRPr lang="en-CA"/>
        </a:p>
      </dgm:t>
    </dgm:pt>
    <dgm:pt modelId="{47D7D3EC-A1F2-474A-91A8-3BB37C0E8C0D}" type="sibTrans" cxnId="{4CED25DD-1B48-43E5-A4D7-7B70E08C6A12}">
      <dgm:prSet/>
      <dgm:spPr/>
      <dgm:t>
        <a:bodyPr/>
        <a:lstStyle/>
        <a:p>
          <a:endParaRPr lang="en-CA"/>
        </a:p>
      </dgm:t>
    </dgm:pt>
    <dgm:pt modelId="{446722A5-4AF8-47BC-848B-65020FA512B2}">
      <dgm:prSet phldrT="[Text]"/>
      <dgm:spPr/>
      <dgm:t>
        <a:bodyPr/>
        <a:lstStyle/>
        <a:p>
          <a:r>
            <a:rPr lang="en-US" dirty="0" smtClean="0">
              <a:latin typeface="Cambria" pitchFamily="18" charset="0"/>
            </a:rPr>
            <a:t>3rd or more: State Council announces that commercial banks have the right to restrict mortgages in areas with overheating property prices</a:t>
          </a:r>
          <a:endParaRPr lang="en-CA" dirty="0">
            <a:latin typeface="Cambria" pitchFamily="18" charset="0"/>
          </a:endParaRPr>
        </a:p>
      </dgm:t>
    </dgm:pt>
    <dgm:pt modelId="{3043DA24-2364-46A3-A1BA-998C1E0C0965}" type="parTrans" cxnId="{B7B4C138-4398-4A74-8532-4182BE62CBE9}">
      <dgm:prSet/>
      <dgm:spPr/>
      <dgm:t>
        <a:bodyPr/>
        <a:lstStyle/>
        <a:p>
          <a:endParaRPr lang="en-CA"/>
        </a:p>
      </dgm:t>
    </dgm:pt>
    <dgm:pt modelId="{E1DC96EB-3FFA-4ED0-8D91-D3AB5DC58217}" type="sibTrans" cxnId="{B7B4C138-4398-4A74-8532-4182BE62CBE9}">
      <dgm:prSet/>
      <dgm:spPr/>
      <dgm:t>
        <a:bodyPr/>
        <a:lstStyle/>
        <a:p>
          <a:endParaRPr lang="en-CA"/>
        </a:p>
      </dgm:t>
    </dgm:pt>
    <dgm:pt modelId="{7C6E0675-543B-446D-B4EC-6434BBF62C30}" type="pres">
      <dgm:prSet presAssocID="{AF7EEBC0-1B31-4F6A-B1DD-1CC5140249D5}" presName="linear" presStyleCnt="0">
        <dgm:presLayoutVars>
          <dgm:animLvl val="lvl"/>
          <dgm:resizeHandles val="exact"/>
        </dgm:presLayoutVars>
      </dgm:prSet>
      <dgm:spPr/>
      <dgm:t>
        <a:bodyPr/>
        <a:lstStyle/>
        <a:p>
          <a:endParaRPr lang="en-US"/>
        </a:p>
      </dgm:t>
    </dgm:pt>
    <dgm:pt modelId="{AC1719DB-BFDC-4E7A-B56B-877BF865D5DA}" type="pres">
      <dgm:prSet presAssocID="{C115AA9C-4860-438B-989E-E1DC888AB2B4}" presName="parentText" presStyleLbl="node1" presStyleIdx="0" presStyleCnt="2">
        <dgm:presLayoutVars>
          <dgm:chMax val="0"/>
          <dgm:bulletEnabled val="1"/>
        </dgm:presLayoutVars>
      </dgm:prSet>
      <dgm:spPr/>
      <dgm:t>
        <a:bodyPr/>
        <a:lstStyle/>
        <a:p>
          <a:endParaRPr lang="en-CA"/>
        </a:p>
      </dgm:t>
    </dgm:pt>
    <dgm:pt modelId="{AD2D1E47-1728-443F-ABE6-2764BB9812A7}" type="pres">
      <dgm:prSet presAssocID="{C115AA9C-4860-438B-989E-E1DC888AB2B4}" presName="childText" presStyleLbl="revTx" presStyleIdx="0" presStyleCnt="2">
        <dgm:presLayoutVars>
          <dgm:bulletEnabled val="1"/>
        </dgm:presLayoutVars>
      </dgm:prSet>
      <dgm:spPr/>
      <dgm:t>
        <a:bodyPr/>
        <a:lstStyle/>
        <a:p>
          <a:endParaRPr lang="en-CA"/>
        </a:p>
      </dgm:t>
    </dgm:pt>
    <dgm:pt modelId="{B92F9937-D84E-46B3-A846-A9AFFB5BE8E1}" type="pres">
      <dgm:prSet presAssocID="{31C383A6-C5E9-4A60-AC69-57976DD5521D}" presName="parentText" presStyleLbl="node1" presStyleIdx="1" presStyleCnt="2">
        <dgm:presLayoutVars>
          <dgm:chMax val="0"/>
          <dgm:bulletEnabled val="1"/>
        </dgm:presLayoutVars>
      </dgm:prSet>
      <dgm:spPr/>
      <dgm:t>
        <a:bodyPr/>
        <a:lstStyle/>
        <a:p>
          <a:endParaRPr lang="en-CA"/>
        </a:p>
      </dgm:t>
    </dgm:pt>
    <dgm:pt modelId="{9746F2C7-9B95-461C-A2D6-E3577864E86C}" type="pres">
      <dgm:prSet presAssocID="{31C383A6-C5E9-4A60-AC69-57976DD5521D}" presName="childText" presStyleLbl="revTx" presStyleIdx="1" presStyleCnt="2">
        <dgm:presLayoutVars>
          <dgm:bulletEnabled val="1"/>
        </dgm:presLayoutVars>
      </dgm:prSet>
      <dgm:spPr/>
      <dgm:t>
        <a:bodyPr/>
        <a:lstStyle/>
        <a:p>
          <a:endParaRPr lang="en-CA"/>
        </a:p>
      </dgm:t>
    </dgm:pt>
  </dgm:ptLst>
  <dgm:cxnLst>
    <dgm:cxn modelId="{519E963A-CBAD-4A63-894D-1C6BA389996E}" srcId="{31C383A6-C5E9-4A60-AC69-57976DD5521D}" destId="{A326B15B-1F4D-4AC9-B94F-E2D547829ABC}" srcOrd="1" destOrd="0" parTransId="{7585C5DF-8809-4CA1-B44B-F1C196CE10DA}" sibTransId="{122BC3C5-3B4E-41C1-AD10-A9390D9B2124}"/>
    <dgm:cxn modelId="{B7B4C138-4398-4A74-8532-4182BE62CBE9}" srcId="{31C383A6-C5E9-4A60-AC69-57976DD5521D}" destId="{446722A5-4AF8-47BC-848B-65020FA512B2}" srcOrd="2" destOrd="0" parTransId="{3043DA24-2364-46A3-A1BA-998C1E0C0965}" sibTransId="{E1DC96EB-3FFA-4ED0-8D91-D3AB5DC58217}"/>
    <dgm:cxn modelId="{221B1525-0DB2-9645-8245-B976B27C443D}" type="presOf" srcId="{D45303D2-F975-4E04-AEDD-C22059CF43E7}" destId="{AD2D1E47-1728-443F-ABE6-2764BB9812A7}" srcOrd="0" destOrd="2" presId="urn:microsoft.com/office/officeart/2005/8/layout/vList2"/>
    <dgm:cxn modelId="{FE212908-23D5-4D0E-AB5A-ACEE2E0E8D4A}" srcId="{C115AA9C-4860-438B-989E-E1DC888AB2B4}" destId="{81DB991E-ADFB-4C4E-A21C-0416797F84B1}" srcOrd="1" destOrd="0" parTransId="{397A813A-8461-4A7F-B855-4F526770C82B}" sibTransId="{A3EE93B1-9943-4BFA-AE57-06A99BEC0233}"/>
    <dgm:cxn modelId="{99F5427B-01F9-BB40-8F45-745A98393E3E}" type="presOf" srcId="{81DB991E-ADFB-4C4E-A21C-0416797F84B1}" destId="{AD2D1E47-1728-443F-ABE6-2764BB9812A7}" srcOrd="0" destOrd="1" presId="urn:microsoft.com/office/officeart/2005/8/layout/vList2"/>
    <dgm:cxn modelId="{33FF9A2E-74D5-4F2E-BA4B-70819D2F7B54}" srcId="{AF7EEBC0-1B31-4F6A-B1DD-1CC5140249D5}" destId="{C115AA9C-4860-438B-989E-E1DC888AB2B4}" srcOrd="0" destOrd="0" parTransId="{E7C90DFC-5A17-4200-9B71-C46FEA8951E9}" sibTransId="{1C78008F-526E-418E-A122-2704D66733A8}"/>
    <dgm:cxn modelId="{9B87BC8A-25C9-EC4A-8EAB-A1AAD3B1AF92}" type="presOf" srcId="{AF7EEBC0-1B31-4F6A-B1DD-1CC5140249D5}" destId="{7C6E0675-543B-446D-B4EC-6434BBF62C30}" srcOrd="0" destOrd="0" presId="urn:microsoft.com/office/officeart/2005/8/layout/vList2"/>
    <dgm:cxn modelId="{F85C02D3-6E6C-C742-A414-C3953A1E3B51}" type="presOf" srcId="{C115AA9C-4860-438B-989E-E1DC888AB2B4}" destId="{AC1719DB-BFDC-4E7A-B56B-877BF865D5DA}" srcOrd="0" destOrd="0" presId="urn:microsoft.com/office/officeart/2005/8/layout/vList2"/>
    <dgm:cxn modelId="{FFF9B47D-E9BE-914A-AA52-4AD35A601D87}" type="presOf" srcId="{A326B15B-1F4D-4AC9-B94F-E2D547829ABC}" destId="{9746F2C7-9B95-461C-A2D6-E3577864E86C}" srcOrd="0" destOrd="1" presId="urn:microsoft.com/office/officeart/2005/8/layout/vList2"/>
    <dgm:cxn modelId="{EB6B6724-822A-4CD1-858C-EFEE509E0EDB}" srcId="{C115AA9C-4860-438B-989E-E1DC888AB2B4}" destId="{949BA9A0-5C0E-4CCA-B822-E327D8910F3D}" srcOrd="0" destOrd="0" parTransId="{924B77EA-50BD-492D-89AE-2D79BFD1C0AA}" sibTransId="{48D2498E-A62C-4FA6-9B4C-E1F2F2356612}"/>
    <dgm:cxn modelId="{56D4DCCF-88E4-4E42-B51E-5F954D6B8981}" srcId="{C115AA9C-4860-438B-989E-E1DC888AB2B4}" destId="{D45303D2-F975-4E04-AEDD-C22059CF43E7}" srcOrd="2" destOrd="0" parTransId="{D1467DC6-BFC4-49D0-8478-08A9B84C984D}" sibTransId="{3E0AECD7-B3DF-4347-AED5-3E924DD4C970}"/>
    <dgm:cxn modelId="{4CED25DD-1B48-43E5-A4D7-7B70E08C6A12}" srcId="{31C383A6-C5E9-4A60-AC69-57976DD5521D}" destId="{4369EB42-D4D0-4B6A-AAEA-36F7B868F998}" srcOrd="0" destOrd="0" parTransId="{4803FBF2-C9C3-4ED5-AA5A-9880B151004C}" sibTransId="{47D7D3EC-A1F2-474A-91A8-3BB37C0E8C0D}"/>
    <dgm:cxn modelId="{0E5EC86D-A375-DE42-8DAD-2D6E9A23ED16}" type="presOf" srcId="{4369EB42-D4D0-4B6A-AAEA-36F7B868F998}" destId="{9746F2C7-9B95-461C-A2D6-E3577864E86C}" srcOrd="0" destOrd="0" presId="urn:microsoft.com/office/officeart/2005/8/layout/vList2"/>
    <dgm:cxn modelId="{3484F02B-6A40-E44B-8AA0-48F0F00AE7DE}" type="presOf" srcId="{949BA9A0-5C0E-4CCA-B822-E327D8910F3D}" destId="{AD2D1E47-1728-443F-ABE6-2764BB9812A7}" srcOrd="0" destOrd="0" presId="urn:microsoft.com/office/officeart/2005/8/layout/vList2"/>
    <dgm:cxn modelId="{D16B50E5-8F12-3B49-AF4C-00167A83FAB7}" type="presOf" srcId="{446722A5-4AF8-47BC-848B-65020FA512B2}" destId="{9746F2C7-9B95-461C-A2D6-E3577864E86C}" srcOrd="0" destOrd="2" presId="urn:microsoft.com/office/officeart/2005/8/layout/vList2"/>
    <dgm:cxn modelId="{3F870DC5-4D9E-9E40-932F-79B4846A8169}" type="presOf" srcId="{31C383A6-C5E9-4A60-AC69-57976DD5521D}" destId="{B92F9937-D84E-46B3-A846-A9AFFB5BE8E1}" srcOrd="0" destOrd="0" presId="urn:microsoft.com/office/officeart/2005/8/layout/vList2"/>
    <dgm:cxn modelId="{CEF6F474-B1DA-48A7-AF97-CF8F52895047}" srcId="{AF7EEBC0-1B31-4F6A-B1DD-1CC5140249D5}" destId="{31C383A6-C5E9-4A60-AC69-57976DD5521D}" srcOrd="1" destOrd="0" parTransId="{799824B7-5642-4B86-AA30-B5AE43E6DE9E}" sibTransId="{69AC5BA1-FCEB-4150-BF76-653991584CDF}"/>
    <dgm:cxn modelId="{FFD0E564-427D-D14F-A69F-DC6F7ACF0832}" type="presParOf" srcId="{7C6E0675-543B-446D-B4EC-6434BBF62C30}" destId="{AC1719DB-BFDC-4E7A-B56B-877BF865D5DA}" srcOrd="0" destOrd="0" presId="urn:microsoft.com/office/officeart/2005/8/layout/vList2"/>
    <dgm:cxn modelId="{763AB261-5EA1-6F4F-A2FD-97086B6B3CD0}" type="presParOf" srcId="{7C6E0675-543B-446D-B4EC-6434BBF62C30}" destId="{AD2D1E47-1728-443F-ABE6-2764BB9812A7}" srcOrd="1" destOrd="0" presId="urn:microsoft.com/office/officeart/2005/8/layout/vList2"/>
    <dgm:cxn modelId="{8A51B0F4-6AE8-8344-91F7-76D930A05051}" type="presParOf" srcId="{7C6E0675-543B-446D-B4EC-6434BBF62C30}" destId="{B92F9937-D84E-46B3-A846-A9AFFB5BE8E1}" srcOrd="2" destOrd="0" presId="urn:microsoft.com/office/officeart/2005/8/layout/vList2"/>
    <dgm:cxn modelId="{B6B88C42-1FF7-A841-9665-42AECD6EEB7E}" type="presParOf" srcId="{7C6E0675-543B-446D-B4EC-6434BBF62C30}" destId="{9746F2C7-9B95-461C-A2D6-E3577864E86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151BBA8-7E2E-4436-8920-6035C7A8EE8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CA"/>
        </a:p>
      </dgm:t>
    </dgm:pt>
    <dgm:pt modelId="{19521E2C-6F1A-4FA4-A733-941CFAF590C2}">
      <dgm:prSet phldrT="[Text]"/>
      <dgm:spPr/>
      <dgm:t>
        <a:bodyPr/>
        <a:lstStyle/>
        <a:p>
          <a:r>
            <a:rPr lang="en-US" dirty="0" smtClean="0">
              <a:latin typeface="Cambria" pitchFamily="18" charset="0"/>
            </a:rPr>
            <a:t>Clamp Down on Land Hoarding</a:t>
          </a:r>
          <a:endParaRPr lang="en-CA" dirty="0">
            <a:latin typeface="Cambria" pitchFamily="18" charset="0"/>
          </a:endParaRPr>
        </a:p>
      </dgm:t>
    </dgm:pt>
    <dgm:pt modelId="{1A8B3CF7-60F4-4FE0-AD77-37902D8399D2}" type="parTrans" cxnId="{A3AC68A9-229B-4EF4-99CC-A2D6E4557ABD}">
      <dgm:prSet/>
      <dgm:spPr/>
      <dgm:t>
        <a:bodyPr/>
        <a:lstStyle/>
        <a:p>
          <a:endParaRPr lang="en-CA"/>
        </a:p>
      </dgm:t>
    </dgm:pt>
    <dgm:pt modelId="{BFDFD2F1-2AE5-45A0-B3AD-6FE77DD5E3B2}" type="sibTrans" cxnId="{A3AC68A9-229B-4EF4-99CC-A2D6E4557ABD}">
      <dgm:prSet/>
      <dgm:spPr/>
      <dgm:t>
        <a:bodyPr/>
        <a:lstStyle/>
        <a:p>
          <a:endParaRPr lang="en-CA"/>
        </a:p>
      </dgm:t>
    </dgm:pt>
    <dgm:pt modelId="{504882CD-9AAF-4758-A6A4-F30C117A9D5A}">
      <dgm:prSet phldrT="[Text]"/>
      <dgm:spPr/>
      <dgm:t>
        <a:bodyPr/>
        <a:lstStyle/>
        <a:p>
          <a:r>
            <a:rPr lang="en-US" dirty="0" smtClean="0">
              <a:latin typeface="Cambria" pitchFamily="18" charset="0"/>
            </a:rPr>
            <a:t>By reclaiming the land from developers, not applied nationwide</a:t>
          </a:r>
          <a:endParaRPr lang="en-CA" dirty="0">
            <a:latin typeface="Cambria" pitchFamily="18" charset="0"/>
          </a:endParaRPr>
        </a:p>
      </dgm:t>
    </dgm:pt>
    <dgm:pt modelId="{C7FAC5FF-9023-4C9A-9EA8-395AA54DFE77}" type="parTrans" cxnId="{BA9C0F62-D974-407B-B16E-B85F45619F4B}">
      <dgm:prSet/>
      <dgm:spPr/>
      <dgm:t>
        <a:bodyPr/>
        <a:lstStyle/>
        <a:p>
          <a:endParaRPr lang="en-CA"/>
        </a:p>
      </dgm:t>
    </dgm:pt>
    <dgm:pt modelId="{745FA6CA-53A6-4435-A16B-576779792596}" type="sibTrans" cxnId="{BA9C0F62-D974-407B-B16E-B85F45619F4B}">
      <dgm:prSet/>
      <dgm:spPr/>
      <dgm:t>
        <a:bodyPr/>
        <a:lstStyle/>
        <a:p>
          <a:endParaRPr lang="en-CA"/>
        </a:p>
      </dgm:t>
    </dgm:pt>
    <dgm:pt modelId="{3A58FD4A-5ECD-4CE7-9D55-1BEC79397047}">
      <dgm:prSet phldrT="[Text]"/>
      <dgm:spPr/>
      <dgm:t>
        <a:bodyPr/>
        <a:lstStyle/>
        <a:p>
          <a:r>
            <a:rPr lang="en-US" dirty="0" smtClean="0">
              <a:latin typeface="Cambria" pitchFamily="18" charset="0"/>
            </a:rPr>
            <a:t>Others – Loan Restrictions to Developers</a:t>
          </a:r>
          <a:endParaRPr lang="en-CA" dirty="0">
            <a:latin typeface="Cambria" pitchFamily="18" charset="0"/>
          </a:endParaRPr>
        </a:p>
      </dgm:t>
    </dgm:pt>
    <dgm:pt modelId="{C8A0DB92-1690-40FD-859E-DD33134042C5}" type="parTrans" cxnId="{29181BF0-FD88-4EBC-A18F-44E47F1A8B1D}">
      <dgm:prSet/>
      <dgm:spPr/>
      <dgm:t>
        <a:bodyPr/>
        <a:lstStyle/>
        <a:p>
          <a:endParaRPr lang="en-CA"/>
        </a:p>
      </dgm:t>
    </dgm:pt>
    <dgm:pt modelId="{786B2F7B-8AF9-4BFD-98A9-65BC12EB38A2}" type="sibTrans" cxnId="{29181BF0-FD88-4EBC-A18F-44E47F1A8B1D}">
      <dgm:prSet/>
      <dgm:spPr/>
      <dgm:t>
        <a:bodyPr/>
        <a:lstStyle/>
        <a:p>
          <a:endParaRPr lang="en-CA"/>
        </a:p>
      </dgm:t>
    </dgm:pt>
    <dgm:pt modelId="{2400BE90-22D6-4201-9366-3ABEB7F69ABB}">
      <dgm:prSet phldrT="[Text]"/>
      <dgm:spPr/>
      <dgm:t>
        <a:bodyPr/>
        <a:lstStyle/>
        <a:p>
          <a:r>
            <a:rPr lang="en-US" dirty="0" smtClean="0">
              <a:latin typeface="Cambria" pitchFamily="18" charset="0"/>
            </a:rPr>
            <a:t>The Ministry of Land and Natural </a:t>
          </a:r>
          <a:r>
            <a:rPr lang="en-US" altLang="zh-CN" dirty="0" smtClean="0">
              <a:latin typeface="Cambria" pitchFamily="18" charset="0"/>
            </a:rPr>
            <a:t>Resources reclaimed 11,300ha, during March to July 2010</a:t>
          </a:r>
          <a:endParaRPr lang="en-CA" dirty="0">
            <a:latin typeface="Cambria" pitchFamily="18" charset="0"/>
          </a:endParaRPr>
        </a:p>
      </dgm:t>
    </dgm:pt>
    <dgm:pt modelId="{16FD3258-13B1-446C-82DC-329D497F37F2}" type="parTrans" cxnId="{B6D6C6AE-5B8C-45A2-84F4-DBE02BFCF1B2}">
      <dgm:prSet/>
      <dgm:spPr/>
      <dgm:t>
        <a:bodyPr/>
        <a:lstStyle/>
        <a:p>
          <a:endParaRPr lang="en-CA"/>
        </a:p>
      </dgm:t>
    </dgm:pt>
    <dgm:pt modelId="{39FE6024-7D7D-4A65-8C23-0342BAD3687D}" type="sibTrans" cxnId="{B6D6C6AE-5B8C-45A2-84F4-DBE02BFCF1B2}">
      <dgm:prSet/>
      <dgm:spPr/>
      <dgm:t>
        <a:bodyPr/>
        <a:lstStyle/>
        <a:p>
          <a:endParaRPr lang="en-CA"/>
        </a:p>
      </dgm:t>
    </dgm:pt>
    <dgm:pt modelId="{4F19811E-1339-45FD-8D91-E17E37939C12}">
      <dgm:prSet phldrT="[Text]"/>
      <dgm:spPr/>
      <dgm:t>
        <a:bodyPr/>
        <a:lstStyle/>
        <a:p>
          <a:r>
            <a:rPr lang="en-US" dirty="0" smtClean="0">
              <a:latin typeface="Cambria" pitchFamily="18" charset="0"/>
            </a:rPr>
            <a:t>Taxes</a:t>
          </a:r>
          <a:endParaRPr lang="en-CA" dirty="0">
            <a:latin typeface="Cambria" pitchFamily="18" charset="0"/>
          </a:endParaRPr>
        </a:p>
      </dgm:t>
    </dgm:pt>
    <dgm:pt modelId="{D07577E7-4302-49F5-B536-A3CA8F1BB60E}" type="parTrans" cxnId="{DB8C643C-554A-4091-9004-9F0044F5B73A}">
      <dgm:prSet/>
      <dgm:spPr/>
      <dgm:t>
        <a:bodyPr/>
        <a:lstStyle/>
        <a:p>
          <a:endParaRPr lang="en-CA"/>
        </a:p>
      </dgm:t>
    </dgm:pt>
    <dgm:pt modelId="{6662AC3E-4216-4C8A-A511-E7A716150550}" type="sibTrans" cxnId="{DB8C643C-554A-4091-9004-9F0044F5B73A}">
      <dgm:prSet/>
      <dgm:spPr/>
      <dgm:t>
        <a:bodyPr/>
        <a:lstStyle/>
        <a:p>
          <a:endParaRPr lang="en-CA"/>
        </a:p>
      </dgm:t>
    </dgm:pt>
    <dgm:pt modelId="{6D063A07-30E1-480D-B5B4-D7D5CF1B79A0}">
      <dgm:prSet phldrT="[Text]"/>
      <dgm:spPr/>
      <dgm:t>
        <a:bodyPr/>
        <a:lstStyle/>
        <a:p>
          <a:r>
            <a:rPr lang="en-US" dirty="0" smtClean="0">
              <a:latin typeface="Cambria" pitchFamily="18" charset="0"/>
            </a:rPr>
            <a:t>Property Tax </a:t>
          </a:r>
          <a:r>
            <a:rPr lang="en-US" dirty="0" smtClean="0">
              <a:latin typeface="Cambria" pitchFamily="18" charset="0"/>
              <a:sym typeface="Wingdings" pitchFamily="2" charset="2"/>
            </a:rPr>
            <a:t> discourage excessive land hoarding and speculation</a:t>
          </a:r>
          <a:endParaRPr lang="en-CA" dirty="0">
            <a:latin typeface="Cambria" pitchFamily="18" charset="0"/>
          </a:endParaRPr>
        </a:p>
      </dgm:t>
    </dgm:pt>
    <dgm:pt modelId="{20DE8DBF-E63E-4EFD-8D50-2671254D4B03}" type="parTrans" cxnId="{CA7BD228-F253-4D82-9855-A6FD6EA73882}">
      <dgm:prSet/>
      <dgm:spPr/>
      <dgm:t>
        <a:bodyPr/>
        <a:lstStyle/>
        <a:p>
          <a:endParaRPr lang="en-CA"/>
        </a:p>
      </dgm:t>
    </dgm:pt>
    <dgm:pt modelId="{3C779B29-BC78-4DED-89D6-655C7B5C4F18}" type="sibTrans" cxnId="{CA7BD228-F253-4D82-9855-A6FD6EA73882}">
      <dgm:prSet/>
      <dgm:spPr/>
      <dgm:t>
        <a:bodyPr/>
        <a:lstStyle/>
        <a:p>
          <a:endParaRPr lang="en-CA"/>
        </a:p>
      </dgm:t>
    </dgm:pt>
    <dgm:pt modelId="{4E8370A3-4469-410A-8F3D-41173D8A1450}">
      <dgm:prSet phldrT="[Text]"/>
      <dgm:spPr/>
      <dgm:t>
        <a:bodyPr/>
        <a:lstStyle/>
        <a:p>
          <a:r>
            <a:rPr lang="en-US" dirty="0" smtClean="0">
              <a:latin typeface="Cambria" pitchFamily="18" charset="0"/>
            </a:rPr>
            <a:t>Real Estate Tax </a:t>
          </a:r>
          <a:r>
            <a:rPr lang="en-US" dirty="0" smtClean="0">
              <a:latin typeface="Cambria" pitchFamily="18" charset="0"/>
              <a:sym typeface="Wingdings" pitchFamily="2" charset="2"/>
            </a:rPr>
            <a:t> for self-owned properties a tax rate of 1.2% will be applied to a taxable base</a:t>
          </a:r>
          <a:endParaRPr lang="en-CA" dirty="0">
            <a:latin typeface="Cambria" pitchFamily="18" charset="0"/>
          </a:endParaRPr>
        </a:p>
      </dgm:t>
    </dgm:pt>
    <dgm:pt modelId="{82F30E62-EA2F-40F5-98E5-386ED0AE8202}" type="parTrans" cxnId="{5BEFBDFE-8F9B-497A-B157-99EB8CA4D404}">
      <dgm:prSet/>
      <dgm:spPr/>
      <dgm:t>
        <a:bodyPr/>
        <a:lstStyle/>
        <a:p>
          <a:endParaRPr lang="en-CA"/>
        </a:p>
      </dgm:t>
    </dgm:pt>
    <dgm:pt modelId="{3A1BE2A1-2117-4F15-A860-FBF5BB6974F7}" type="sibTrans" cxnId="{5BEFBDFE-8F9B-497A-B157-99EB8CA4D404}">
      <dgm:prSet/>
      <dgm:spPr/>
      <dgm:t>
        <a:bodyPr/>
        <a:lstStyle/>
        <a:p>
          <a:endParaRPr lang="en-CA"/>
        </a:p>
      </dgm:t>
    </dgm:pt>
    <dgm:pt modelId="{9015FB57-BFDD-46CB-99DD-7FE15A3B3429}" type="pres">
      <dgm:prSet presAssocID="{5151BBA8-7E2E-4436-8920-6035C7A8EE8D}" presName="linear" presStyleCnt="0">
        <dgm:presLayoutVars>
          <dgm:animLvl val="lvl"/>
          <dgm:resizeHandles val="exact"/>
        </dgm:presLayoutVars>
      </dgm:prSet>
      <dgm:spPr/>
      <dgm:t>
        <a:bodyPr/>
        <a:lstStyle/>
        <a:p>
          <a:endParaRPr lang="en-US"/>
        </a:p>
      </dgm:t>
    </dgm:pt>
    <dgm:pt modelId="{7B2C9CDA-4524-4831-9273-7E5F410D5365}" type="pres">
      <dgm:prSet presAssocID="{19521E2C-6F1A-4FA4-A733-941CFAF590C2}" presName="parentText" presStyleLbl="node1" presStyleIdx="0" presStyleCnt="3" custLinFactNeighborY="4002">
        <dgm:presLayoutVars>
          <dgm:chMax val="0"/>
          <dgm:bulletEnabled val="1"/>
        </dgm:presLayoutVars>
      </dgm:prSet>
      <dgm:spPr/>
      <dgm:t>
        <a:bodyPr/>
        <a:lstStyle/>
        <a:p>
          <a:endParaRPr lang="en-CA"/>
        </a:p>
      </dgm:t>
    </dgm:pt>
    <dgm:pt modelId="{9A77CDB3-BEE3-49E3-A71C-5E84FACE9DBD}" type="pres">
      <dgm:prSet presAssocID="{19521E2C-6F1A-4FA4-A733-941CFAF590C2}" presName="childText" presStyleLbl="revTx" presStyleIdx="0" presStyleCnt="2">
        <dgm:presLayoutVars>
          <dgm:bulletEnabled val="1"/>
        </dgm:presLayoutVars>
      </dgm:prSet>
      <dgm:spPr/>
      <dgm:t>
        <a:bodyPr/>
        <a:lstStyle/>
        <a:p>
          <a:endParaRPr lang="en-CA"/>
        </a:p>
      </dgm:t>
    </dgm:pt>
    <dgm:pt modelId="{1844F539-2C91-420D-8774-55CB9CF3A39C}" type="pres">
      <dgm:prSet presAssocID="{4F19811E-1339-45FD-8D91-E17E37939C12}" presName="parentText" presStyleLbl="node1" presStyleIdx="1" presStyleCnt="3">
        <dgm:presLayoutVars>
          <dgm:chMax val="0"/>
          <dgm:bulletEnabled val="1"/>
        </dgm:presLayoutVars>
      </dgm:prSet>
      <dgm:spPr/>
      <dgm:t>
        <a:bodyPr/>
        <a:lstStyle/>
        <a:p>
          <a:endParaRPr lang="en-US"/>
        </a:p>
      </dgm:t>
    </dgm:pt>
    <dgm:pt modelId="{7B54D8EF-10E6-4E58-8D77-101CE52E0FE7}" type="pres">
      <dgm:prSet presAssocID="{4F19811E-1339-45FD-8D91-E17E37939C12}" presName="childText" presStyleLbl="revTx" presStyleIdx="1" presStyleCnt="2">
        <dgm:presLayoutVars>
          <dgm:bulletEnabled val="1"/>
        </dgm:presLayoutVars>
      </dgm:prSet>
      <dgm:spPr/>
      <dgm:t>
        <a:bodyPr/>
        <a:lstStyle/>
        <a:p>
          <a:endParaRPr lang="en-CA"/>
        </a:p>
      </dgm:t>
    </dgm:pt>
    <dgm:pt modelId="{F2A93786-BEDF-467F-A7EE-76E638027C7E}" type="pres">
      <dgm:prSet presAssocID="{3A58FD4A-5ECD-4CE7-9D55-1BEC79397047}" presName="parentText" presStyleLbl="node1" presStyleIdx="2" presStyleCnt="3">
        <dgm:presLayoutVars>
          <dgm:chMax val="0"/>
          <dgm:bulletEnabled val="1"/>
        </dgm:presLayoutVars>
      </dgm:prSet>
      <dgm:spPr/>
      <dgm:t>
        <a:bodyPr/>
        <a:lstStyle/>
        <a:p>
          <a:endParaRPr lang="en-CA"/>
        </a:p>
      </dgm:t>
    </dgm:pt>
  </dgm:ptLst>
  <dgm:cxnLst>
    <dgm:cxn modelId="{4977D8D5-13B6-9F4A-BF71-B634FEBABE4D}" type="presOf" srcId="{4F19811E-1339-45FD-8D91-E17E37939C12}" destId="{1844F539-2C91-420D-8774-55CB9CF3A39C}" srcOrd="0" destOrd="0" presId="urn:microsoft.com/office/officeart/2005/8/layout/vList2"/>
    <dgm:cxn modelId="{930EED16-1705-0845-A62F-6FE64D45EAFF}" type="presOf" srcId="{6D063A07-30E1-480D-B5B4-D7D5CF1B79A0}" destId="{7B54D8EF-10E6-4E58-8D77-101CE52E0FE7}" srcOrd="0" destOrd="0" presId="urn:microsoft.com/office/officeart/2005/8/layout/vList2"/>
    <dgm:cxn modelId="{2E8C8096-AA81-894F-A66C-7CC543C61274}" type="presOf" srcId="{504882CD-9AAF-4758-A6A4-F30C117A9D5A}" destId="{9A77CDB3-BEE3-49E3-A71C-5E84FACE9DBD}" srcOrd="0" destOrd="0" presId="urn:microsoft.com/office/officeart/2005/8/layout/vList2"/>
    <dgm:cxn modelId="{CA7BD228-F253-4D82-9855-A6FD6EA73882}" srcId="{4F19811E-1339-45FD-8D91-E17E37939C12}" destId="{6D063A07-30E1-480D-B5B4-D7D5CF1B79A0}" srcOrd="0" destOrd="0" parTransId="{20DE8DBF-E63E-4EFD-8D50-2671254D4B03}" sibTransId="{3C779B29-BC78-4DED-89D6-655C7B5C4F18}"/>
    <dgm:cxn modelId="{DB8C643C-554A-4091-9004-9F0044F5B73A}" srcId="{5151BBA8-7E2E-4436-8920-6035C7A8EE8D}" destId="{4F19811E-1339-45FD-8D91-E17E37939C12}" srcOrd="1" destOrd="0" parTransId="{D07577E7-4302-49F5-B536-A3CA8F1BB60E}" sibTransId="{6662AC3E-4216-4C8A-A511-E7A716150550}"/>
    <dgm:cxn modelId="{BA9C0F62-D974-407B-B16E-B85F45619F4B}" srcId="{19521E2C-6F1A-4FA4-A733-941CFAF590C2}" destId="{504882CD-9AAF-4758-A6A4-F30C117A9D5A}" srcOrd="0" destOrd="0" parTransId="{C7FAC5FF-9023-4C9A-9EA8-395AA54DFE77}" sibTransId="{745FA6CA-53A6-4435-A16B-576779792596}"/>
    <dgm:cxn modelId="{A3AC68A9-229B-4EF4-99CC-A2D6E4557ABD}" srcId="{5151BBA8-7E2E-4436-8920-6035C7A8EE8D}" destId="{19521E2C-6F1A-4FA4-A733-941CFAF590C2}" srcOrd="0" destOrd="0" parTransId="{1A8B3CF7-60F4-4FE0-AD77-37902D8399D2}" sibTransId="{BFDFD2F1-2AE5-45A0-B3AD-6FE77DD5E3B2}"/>
    <dgm:cxn modelId="{29181BF0-FD88-4EBC-A18F-44E47F1A8B1D}" srcId="{5151BBA8-7E2E-4436-8920-6035C7A8EE8D}" destId="{3A58FD4A-5ECD-4CE7-9D55-1BEC79397047}" srcOrd="2" destOrd="0" parTransId="{C8A0DB92-1690-40FD-859E-DD33134042C5}" sibTransId="{786B2F7B-8AF9-4BFD-98A9-65BC12EB38A2}"/>
    <dgm:cxn modelId="{F91C30CF-1CCB-714F-ABF7-97AF3CD986BE}" type="presOf" srcId="{19521E2C-6F1A-4FA4-A733-941CFAF590C2}" destId="{7B2C9CDA-4524-4831-9273-7E5F410D5365}" srcOrd="0" destOrd="0" presId="urn:microsoft.com/office/officeart/2005/8/layout/vList2"/>
    <dgm:cxn modelId="{43362391-632A-FC41-8708-DBEB8CF15248}" type="presOf" srcId="{5151BBA8-7E2E-4436-8920-6035C7A8EE8D}" destId="{9015FB57-BFDD-46CB-99DD-7FE15A3B3429}" srcOrd="0" destOrd="0" presId="urn:microsoft.com/office/officeart/2005/8/layout/vList2"/>
    <dgm:cxn modelId="{A4E8BE9D-3163-1E4D-8412-819C6CD3E84B}" type="presOf" srcId="{2400BE90-22D6-4201-9366-3ABEB7F69ABB}" destId="{9A77CDB3-BEE3-49E3-A71C-5E84FACE9DBD}" srcOrd="0" destOrd="1" presId="urn:microsoft.com/office/officeart/2005/8/layout/vList2"/>
    <dgm:cxn modelId="{C8DAEEE7-22B1-704B-93FB-316C1C991F4A}" type="presOf" srcId="{3A58FD4A-5ECD-4CE7-9D55-1BEC79397047}" destId="{F2A93786-BEDF-467F-A7EE-76E638027C7E}" srcOrd="0" destOrd="0" presId="urn:microsoft.com/office/officeart/2005/8/layout/vList2"/>
    <dgm:cxn modelId="{B6D6C6AE-5B8C-45A2-84F4-DBE02BFCF1B2}" srcId="{19521E2C-6F1A-4FA4-A733-941CFAF590C2}" destId="{2400BE90-22D6-4201-9366-3ABEB7F69ABB}" srcOrd="1" destOrd="0" parTransId="{16FD3258-13B1-446C-82DC-329D497F37F2}" sibTransId="{39FE6024-7D7D-4A65-8C23-0342BAD3687D}"/>
    <dgm:cxn modelId="{FAC6E478-343E-A046-A0A4-D8399C66FE69}" type="presOf" srcId="{4E8370A3-4469-410A-8F3D-41173D8A1450}" destId="{7B54D8EF-10E6-4E58-8D77-101CE52E0FE7}" srcOrd="0" destOrd="1" presId="urn:microsoft.com/office/officeart/2005/8/layout/vList2"/>
    <dgm:cxn modelId="{5BEFBDFE-8F9B-497A-B157-99EB8CA4D404}" srcId="{4F19811E-1339-45FD-8D91-E17E37939C12}" destId="{4E8370A3-4469-410A-8F3D-41173D8A1450}" srcOrd="1" destOrd="0" parTransId="{82F30E62-EA2F-40F5-98E5-386ED0AE8202}" sibTransId="{3A1BE2A1-2117-4F15-A860-FBF5BB6974F7}"/>
    <dgm:cxn modelId="{B5034AC6-02B4-9A43-8EFE-F7907EC09C35}" type="presParOf" srcId="{9015FB57-BFDD-46CB-99DD-7FE15A3B3429}" destId="{7B2C9CDA-4524-4831-9273-7E5F410D5365}" srcOrd="0" destOrd="0" presId="urn:microsoft.com/office/officeart/2005/8/layout/vList2"/>
    <dgm:cxn modelId="{E79A25B4-E9A9-0B4B-A432-24BBC810D02E}" type="presParOf" srcId="{9015FB57-BFDD-46CB-99DD-7FE15A3B3429}" destId="{9A77CDB3-BEE3-49E3-A71C-5E84FACE9DBD}" srcOrd="1" destOrd="0" presId="urn:microsoft.com/office/officeart/2005/8/layout/vList2"/>
    <dgm:cxn modelId="{A3EB90A2-D7F5-B84A-AB6A-B0A302D1821B}" type="presParOf" srcId="{9015FB57-BFDD-46CB-99DD-7FE15A3B3429}" destId="{1844F539-2C91-420D-8774-55CB9CF3A39C}" srcOrd="2" destOrd="0" presId="urn:microsoft.com/office/officeart/2005/8/layout/vList2"/>
    <dgm:cxn modelId="{12D7B306-C143-6647-91DF-D202866E3995}" type="presParOf" srcId="{9015FB57-BFDD-46CB-99DD-7FE15A3B3429}" destId="{7B54D8EF-10E6-4E58-8D77-101CE52E0FE7}" srcOrd="3" destOrd="0" presId="urn:microsoft.com/office/officeart/2005/8/layout/vList2"/>
    <dgm:cxn modelId="{DB334A55-8BD0-854E-8C8D-A2545C11D0C5}" type="presParOf" srcId="{9015FB57-BFDD-46CB-99DD-7FE15A3B3429}" destId="{F2A93786-BEDF-467F-A7EE-76E638027C7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008602F-1E54-4E44-8016-E218D1030D27}"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60A4BEBF-0427-4EC4-A56C-556F158D137A}">
      <dgm:prSet phldrT="[Text]"/>
      <dgm:spPr/>
      <dgm:t>
        <a:bodyPr/>
        <a:lstStyle/>
        <a:p>
          <a:r>
            <a:rPr lang="en-US" dirty="0" smtClean="0"/>
            <a:t>Interim Financial Analysis</a:t>
          </a:r>
          <a:endParaRPr lang="en-CA" dirty="0"/>
        </a:p>
      </dgm:t>
    </dgm:pt>
    <dgm:pt modelId="{B44EE404-5385-44A5-A2E7-9DD5DDD9651E}" type="parTrans" cxnId="{FE927948-B85D-4E85-B8FF-8588E9F58091}">
      <dgm:prSet/>
      <dgm:spPr/>
      <dgm:t>
        <a:bodyPr/>
        <a:lstStyle/>
        <a:p>
          <a:endParaRPr lang="en-CA"/>
        </a:p>
      </dgm:t>
    </dgm:pt>
    <dgm:pt modelId="{2D0E16A3-D616-430C-8E8A-59A1110BACCE}" type="sibTrans" cxnId="{FE927948-B85D-4E85-B8FF-8588E9F58091}">
      <dgm:prSet/>
      <dgm:spPr/>
      <dgm:t>
        <a:bodyPr/>
        <a:lstStyle/>
        <a:p>
          <a:endParaRPr lang="en-CA"/>
        </a:p>
      </dgm:t>
    </dgm:pt>
    <dgm:pt modelId="{18F6E318-6C4D-47D0-B959-CE6256D0C3AC}">
      <dgm:prSet phldrT="[Text]"/>
      <dgm:spPr/>
      <dgm:t>
        <a:bodyPr/>
        <a:lstStyle/>
        <a:p>
          <a:r>
            <a:rPr lang="en-US" dirty="0" smtClean="0"/>
            <a:t>Annual Financial Analysis</a:t>
          </a:r>
          <a:endParaRPr lang="en-CA" dirty="0"/>
        </a:p>
      </dgm:t>
    </dgm:pt>
    <dgm:pt modelId="{3A27B9D1-225A-4C3A-B96B-9D6876AEF994}" type="parTrans" cxnId="{F15F3AFE-E791-476B-B1B4-258997D3D385}">
      <dgm:prSet/>
      <dgm:spPr/>
      <dgm:t>
        <a:bodyPr/>
        <a:lstStyle/>
        <a:p>
          <a:endParaRPr lang="en-CA"/>
        </a:p>
      </dgm:t>
    </dgm:pt>
    <dgm:pt modelId="{F9F3C2C1-FFB2-4D0B-A183-8B6C1F87C6A4}" type="sibTrans" cxnId="{F15F3AFE-E791-476B-B1B4-258997D3D385}">
      <dgm:prSet/>
      <dgm:spPr/>
      <dgm:t>
        <a:bodyPr/>
        <a:lstStyle/>
        <a:p>
          <a:endParaRPr lang="en-CA"/>
        </a:p>
      </dgm:t>
    </dgm:pt>
    <dgm:pt modelId="{0BF85D3C-D40B-4AAA-8EFD-07F56C3FC04A}">
      <dgm:prSet phldrT="[Text]"/>
      <dgm:spPr/>
      <dgm:t>
        <a:bodyPr/>
        <a:lstStyle/>
        <a:p>
          <a:r>
            <a:rPr lang="en-US" dirty="0" smtClean="0"/>
            <a:t>Financial Highlights</a:t>
          </a:r>
          <a:endParaRPr lang="en-CA" dirty="0"/>
        </a:p>
      </dgm:t>
    </dgm:pt>
    <dgm:pt modelId="{245D316F-DF64-480A-A566-FA00BBA7ACE1}" type="sibTrans" cxnId="{8DEDB1BA-6005-47E4-93DB-7FD78BED5BF4}">
      <dgm:prSet/>
      <dgm:spPr/>
      <dgm:t>
        <a:bodyPr/>
        <a:lstStyle/>
        <a:p>
          <a:endParaRPr lang="en-CA"/>
        </a:p>
      </dgm:t>
    </dgm:pt>
    <dgm:pt modelId="{5901D81F-FC66-4192-A062-BCC49BD8A48E}" type="parTrans" cxnId="{8DEDB1BA-6005-47E4-93DB-7FD78BED5BF4}">
      <dgm:prSet/>
      <dgm:spPr/>
      <dgm:t>
        <a:bodyPr/>
        <a:lstStyle/>
        <a:p>
          <a:endParaRPr lang="en-CA"/>
        </a:p>
      </dgm:t>
    </dgm:pt>
    <dgm:pt modelId="{74E6F8CA-4758-46D2-9863-39DFE3B9FC57}" type="pres">
      <dgm:prSet presAssocID="{A008602F-1E54-4E44-8016-E218D1030D27}" presName="Name0" presStyleCnt="0">
        <dgm:presLayoutVars>
          <dgm:chMax val="7"/>
          <dgm:chPref val="7"/>
          <dgm:dir/>
        </dgm:presLayoutVars>
      </dgm:prSet>
      <dgm:spPr/>
    </dgm:pt>
    <dgm:pt modelId="{E8CABE97-3677-4734-BD8E-15A6CA0B5327}" type="pres">
      <dgm:prSet presAssocID="{A008602F-1E54-4E44-8016-E218D1030D27}" presName="Name1" presStyleCnt="0"/>
      <dgm:spPr/>
    </dgm:pt>
    <dgm:pt modelId="{CA390303-C32E-4DC9-8F95-69664D68D4A5}" type="pres">
      <dgm:prSet presAssocID="{A008602F-1E54-4E44-8016-E218D1030D27}" presName="cycle" presStyleCnt="0"/>
      <dgm:spPr/>
    </dgm:pt>
    <dgm:pt modelId="{FD796CFD-22D7-49BA-A476-0FF7B5FDDAC9}" type="pres">
      <dgm:prSet presAssocID="{A008602F-1E54-4E44-8016-E218D1030D27}" presName="srcNode" presStyleLbl="node1" presStyleIdx="0" presStyleCnt="3"/>
      <dgm:spPr/>
    </dgm:pt>
    <dgm:pt modelId="{CF17246D-534A-4CDA-8FF3-28EF7B568C8B}" type="pres">
      <dgm:prSet presAssocID="{A008602F-1E54-4E44-8016-E218D1030D27}" presName="conn" presStyleLbl="parChTrans1D2" presStyleIdx="0" presStyleCnt="1"/>
      <dgm:spPr/>
      <dgm:t>
        <a:bodyPr/>
        <a:lstStyle/>
        <a:p>
          <a:endParaRPr lang="en-CA"/>
        </a:p>
      </dgm:t>
    </dgm:pt>
    <dgm:pt modelId="{03D9FDE9-005D-4F96-9CF1-03B088B6668C}" type="pres">
      <dgm:prSet presAssocID="{A008602F-1E54-4E44-8016-E218D1030D27}" presName="extraNode" presStyleLbl="node1" presStyleIdx="0" presStyleCnt="3"/>
      <dgm:spPr/>
    </dgm:pt>
    <dgm:pt modelId="{296C334F-6976-4671-A508-1B84ECE88369}" type="pres">
      <dgm:prSet presAssocID="{A008602F-1E54-4E44-8016-E218D1030D27}" presName="dstNode" presStyleLbl="node1" presStyleIdx="0" presStyleCnt="3"/>
      <dgm:spPr/>
    </dgm:pt>
    <dgm:pt modelId="{128F8A1B-67DE-4F73-90C6-EEA73C8F970D}" type="pres">
      <dgm:prSet presAssocID="{0BF85D3C-D40B-4AAA-8EFD-07F56C3FC04A}" presName="text_1" presStyleLbl="node1" presStyleIdx="0" presStyleCnt="3">
        <dgm:presLayoutVars>
          <dgm:bulletEnabled val="1"/>
        </dgm:presLayoutVars>
      </dgm:prSet>
      <dgm:spPr/>
      <dgm:t>
        <a:bodyPr/>
        <a:lstStyle/>
        <a:p>
          <a:endParaRPr lang="en-CA"/>
        </a:p>
      </dgm:t>
    </dgm:pt>
    <dgm:pt modelId="{DC352E2D-DC1C-45DF-A39C-7673183AF00A}" type="pres">
      <dgm:prSet presAssocID="{0BF85D3C-D40B-4AAA-8EFD-07F56C3FC04A}" presName="accent_1" presStyleCnt="0"/>
      <dgm:spPr/>
    </dgm:pt>
    <dgm:pt modelId="{12FBA11E-946C-4D17-8DBD-0B7BD0534747}" type="pres">
      <dgm:prSet presAssocID="{0BF85D3C-D40B-4AAA-8EFD-07F56C3FC04A}" presName="accentRepeatNode" presStyleLbl="solidFgAcc1" presStyleIdx="0" presStyleCnt="3"/>
      <dgm:spPr/>
    </dgm:pt>
    <dgm:pt modelId="{6EE6E230-36F6-4E74-8493-38A2296435FD}" type="pres">
      <dgm:prSet presAssocID="{60A4BEBF-0427-4EC4-A56C-556F158D137A}" presName="text_2" presStyleLbl="node1" presStyleIdx="1" presStyleCnt="3">
        <dgm:presLayoutVars>
          <dgm:bulletEnabled val="1"/>
        </dgm:presLayoutVars>
      </dgm:prSet>
      <dgm:spPr/>
      <dgm:t>
        <a:bodyPr/>
        <a:lstStyle/>
        <a:p>
          <a:endParaRPr lang="en-CA"/>
        </a:p>
      </dgm:t>
    </dgm:pt>
    <dgm:pt modelId="{37694CFB-5947-4A94-9960-70D22A2E194C}" type="pres">
      <dgm:prSet presAssocID="{60A4BEBF-0427-4EC4-A56C-556F158D137A}" presName="accent_2" presStyleCnt="0"/>
      <dgm:spPr/>
    </dgm:pt>
    <dgm:pt modelId="{44FA2F15-9C99-4885-AB73-E56CDB3E72C1}" type="pres">
      <dgm:prSet presAssocID="{60A4BEBF-0427-4EC4-A56C-556F158D137A}" presName="accentRepeatNode" presStyleLbl="solidFgAcc1" presStyleIdx="1" presStyleCnt="3"/>
      <dgm:spPr/>
    </dgm:pt>
    <dgm:pt modelId="{14CED521-8986-4BC7-BE99-67B66BFCB913}" type="pres">
      <dgm:prSet presAssocID="{18F6E318-6C4D-47D0-B959-CE6256D0C3AC}" presName="text_3" presStyleLbl="node1" presStyleIdx="2" presStyleCnt="3">
        <dgm:presLayoutVars>
          <dgm:bulletEnabled val="1"/>
        </dgm:presLayoutVars>
      </dgm:prSet>
      <dgm:spPr/>
      <dgm:t>
        <a:bodyPr/>
        <a:lstStyle/>
        <a:p>
          <a:endParaRPr lang="en-CA"/>
        </a:p>
      </dgm:t>
    </dgm:pt>
    <dgm:pt modelId="{FE5E1F61-1144-4688-9F2F-11772DF3CB68}" type="pres">
      <dgm:prSet presAssocID="{18F6E318-6C4D-47D0-B959-CE6256D0C3AC}" presName="accent_3" presStyleCnt="0"/>
      <dgm:spPr/>
    </dgm:pt>
    <dgm:pt modelId="{74203CCD-3F54-4E30-A329-DFE3AB5F020C}" type="pres">
      <dgm:prSet presAssocID="{18F6E318-6C4D-47D0-B959-CE6256D0C3AC}" presName="accentRepeatNode" presStyleLbl="solidFgAcc1" presStyleIdx="2" presStyleCnt="3"/>
      <dgm:spPr/>
    </dgm:pt>
  </dgm:ptLst>
  <dgm:cxnLst>
    <dgm:cxn modelId="{D9A14E84-96CB-4816-BB41-641DDC469FB6}" type="presOf" srcId="{60A4BEBF-0427-4EC4-A56C-556F158D137A}" destId="{6EE6E230-36F6-4E74-8493-38A2296435FD}" srcOrd="0" destOrd="0" presId="urn:microsoft.com/office/officeart/2008/layout/VerticalCurvedList"/>
    <dgm:cxn modelId="{F15F3AFE-E791-476B-B1B4-258997D3D385}" srcId="{A008602F-1E54-4E44-8016-E218D1030D27}" destId="{18F6E318-6C4D-47D0-B959-CE6256D0C3AC}" srcOrd="2" destOrd="0" parTransId="{3A27B9D1-225A-4C3A-B96B-9D6876AEF994}" sibTransId="{F9F3C2C1-FFB2-4D0B-A183-8B6C1F87C6A4}"/>
    <dgm:cxn modelId="{7DFAB9D0-8B54-407A-A757-0D652D012403}" type="presOf" srcId="{18F6E318-6C4D-47D0-B959-CE6256D0C3AC}" destId="{14CED521-8986-4BC7-BE99-67B66BFCB913}" srcOrd="0" destOrd="0" presId="urn:microsoft.com/office/officeart/2008/layout/VerticalCurvedList"/>
    <dgm:cxn modelId="{5D3ADF98-AE31-44B8-AFCA-7DA39DFF8751}" type="presOf" srcId="{245D316F-DF64-480A-A566-FA00BBA7ACE1}" destId="{CF17246D-534A-4CDA-8FF3-28EF7B568C8B}" srcOrd="0" destOrd="0" presId="urn:microsoft.com/office/officeart/2008/layout/VerticalCurvedList"/>
    <dgm:cxn modelId="{6AD5DE19-2530-45CA-9100-2A9E6E6C4AC3}" type="presOf" srcId="{0BF85D3C-D40B-4AAA-8EFD-07F56C3FC04A}" destId="{128F8A1B-67DE-4F73-90C6-EEA73C8F970D}" srcOrd="0" destOrd="0" presId="urn:microsoft.com/office/officeart/2008/layout/VerticalCurvedList"/>
    <dgm:cxn modelId="{FE927948-B85D-4E85-B8FF-8588E9F58091}" srcId="{A008602F-1E54-4E44-8016-E218D1030D27}" destId="{60A4BEBF-0427-4EC4-A56C-556F158D137A}" srcOrd="1" destOrd="0" parTransId="{B44EE404-5385-44A5-A2E7-9DD5DDD9651E}" sibTransId="{2D0E16A3-D616-430C-8E8A-59A1110BACCE}"/>
    <dgm:cxn modelId="{D8117724-ECA6-42F2-9D07-3F5A67338C3A}" type="presOf" srcId="{A008602F-1E54-4E44-8016-E218D1030D27}" destId="{74E6F8CA-4758-46D2-9863-39DFE3B9FC57}" srcOrd="0" destOrd="0" presId="urn:microsoft.com/office/officeart/2008/layout/VerticalCurvedList"/>
    <dgm:cxn modelId="{8DEDB1BA-6005-47E4-93DB-7FD78BED5BF4}" srcId="{A008602F-1E54-4E44-8016-E218D1030D27}" destId="{0BF85D3C-D40B-4AAA-8EFD-07F56C3FC04A}" srcOrd="0" destOrd="0" parTransId="{5901D81F-FC66-4192-A062-BCC49BD8A48E}" sibTransId="{245D316F-DF64-480A-A566-FA00BBA7ACE1}"/>
    <dgm:cxn modelId="{4C67C6AF-1DED-4648-BEE1-A81B85836F5E}" type="presParOf" srcId="{74E6F8CA-4758-46D2-9863-39DFE3B9FC57}" destId="{E8CABE97-3677-4734-BD8E-15A6CA0B5327}" srcOrd="0" destOrd="0" presId="urn:microsoft.com/office/officeart/2008/layout/VerticalCurvedList"/>
    <dgm:cxn modelId="{ADF13356-8093-4BE5-AB6A-E87F312CF68F}" type="presParOf" srcId="{E8CABE97-3677-4734-BD8E-15A6CA0B5327}" destId="{CA390303-C32E-4DC9-8F95-69664D68D4A5}" srcOrd="0" destOrd="0" presId="urn:microsoft.com/office/officeart/2008/layout/VerticalCurvedList"/>
    <dgm:cxn modelId="{918FD2B6-E7FB-45C6-AEFB-B268E3AA7A91}" type="presParOf" srcId="{CA390303-C32E-4DC9-8F95-69664D68D4A5}" destId="{FD796CFD-22D7-49BA-A476-0FF7B5FDDAC9}" srcOrd="0" destOrd="0" presId="urn:microsoft.com/office/officeart/2008/layout/VerticalCurvedList"/>
    <dgm:cxn modelId="{D46EEC6B-BCC1-43C7-A1C2-B55C79CF6BC2}" type="presParOf" srcId="{CA390303-C32E-4DC9-8F95-69664D68D4A5}" destId="{CF17246D-534A-4CDA-8FF3-28EF7B568C8B}" srcOrd="1" destOrd="0" presId="urn:microsoft.com/office/officeart/2008/layout/VerticalCurvedList"/>
    <dgm:cxn modelId="{4516BF28-839A-4B30-8B39-DAE364E2776A}" type="presParOf" srcId="{CA390303-C32E-4DC9-8F95-69664D68D4A5}" destId="{03D9FDE9-005D-4F96-9CF1-03B088B6668C}" srcOrd="2" destOrd="0" presId="urn:microsoft.com/office/officeart/2008/layout/VerticalCurvedList"/>
    <dgm:cxn modelId="{CE2FD603-47B2-45D0-8EFA-8324BC42D299}" type="presParOf" srcId="{CA390303-C32E-4DC9-8F95-69664D68D4A5}" destId="{296C334F-6976-4671-A508-1B84ECE88369}" srcOrd="3" destOrd="0" presId="urn:microsoft.com/office/officeart/2008/layout/VerticalCurvedList"/>
    <dgm:cxn modelId="{09A8E630-DD85-49B1-B897-973B45D6662F}" type="presParOf" srcId="{E8CABE97-3677-4734-BD8E-15A6CA0B5327}" destId="{128F8A1B-67DE-4F73-90C6-EEA73C8F970D}" srcOrd="1" destOrd="0" presId="urn:microsoft.com/office/officeart/2008/layout/VerticalCurvedList"/>
    <dgm:cxn modelId="{250FFF3B-3902-4F9C-9688-981ABFBFEE59}" type="presParOf" srcId="{E8CABE97-3677-4734-BD8E-15A6CA0B5327}" destId="{DC352E2D-DC1C-45DF-A39C-7673183AF00A}" srcOrd="2" destOrd="0" presId="urn:microsoft.com/office/officeart/2008/layout/VerticalCurvedList"/>
    <dgm:cxn modelId="{C9DD3E4E-45E2-471D-BA41-F17F648F777E}" type="presParOf" srcId="{DC352E2D-DC1C-45DF-A39C-7673183AF00A}" destId="{12FBA11E-946C-4D17-8DBD-0B7BD0534747}" srcOrd="0" destOrd="0" presId="urn:microsoft.com/office/officeart/2008/layout/VerticalCurvedList"/>
    <dgm:cxn modelId="{A9FD6DE9-42EB-4A96-A8F1-B179C1A57BD0}" type="presParOf" srcId="{E8CABE97-3677-4734-BD8E-15A6CA0B5327}" destId="{6EE6E230-36F6-4E74-8493-38A2296435FD}" srcOrd="3" destOrd="0" presId="urn:microsoft.com/office/officeart/2008/layout/VerticalCurvedList"/>
    <dgm:cxn modelId="{0CA2C71B-1082-47DF-9770-64AD9C2EEE94}" type="presParOf" srcId="{E8CABE97-3677-4734-BD8E-15A6CA0B5327}" destId="{37694CFB-5947-4A94-9960-70D22A2E194C}" srcOrd="4" destOrd="0" presId="urn:microsoft.com/office/officeart/2008/layout/VerticalCurvedList"/>
    <dgm:cxn modelId="{C4CA655B-C243-4B21-AA71-224CD86815CD}" type="presParOf" srcId="{37694CFB-5947-4A94-9960-70D22A2E194C}" destId="{44FA2F15-9C99-4885-AB73-E56CDB3E72C1}" srcOrd="0" destOrd="0" presId="urn:microsoft.com/office/officeart/2008/layout/VerticalCurvedList"/>
    <dgm:cxn modelId="{0ABD3629-0235-4735-AA79-AB0DA5624D82}" type="presParOf" srcId="{E8CABE97-3677-4734-BD8E-15A6CA0B5327}" destId="{14CED521-8986-4BC7-BE99-67B66BFCB913}" srcOrd="5" destOrd="0" presId="urn:microsoft.com/office/officeart/2008/layout/VerticalCurvedList"/>
    <dgm:cxn modelId="{CB050754-2767-4283-B547-EED347D07637}" type="presParOf" srcId="{E8CABE97-3677-4734-BD8E-15A6CA0B5327}" destId="{FE5E1F61-1144-4688-9F2F-11772DF3CB68}" srcOrd="6" destOrd="0" presId="urn:microsoft.com/office/officeart/2008/layout/VerticalCurvedList"/>
    <dgm:cxn modelId="{F69E0F72-7BE8-4A80-A1A6-CB9F9C6AA554}" type="presParOf" srcId="{FE5E1F61-1144-4688-9F2F-11772DF3CB68}" destId="{74203CCD-3F54-4E30-A329-DFE3AB5F020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F3EA49D-C4B0-4E9B-9AA0-B72AAB46315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CA"/>
        </a:p>
      </dgm:t>
    </dgm:pt>
    <dgm:pt modelId="{89B5FAC4-58CA-4F9E-802B-5063F632486A}">
      <dgm:prSet phldrT="[文本]"/>
      <dgm:spPr/>
      <dgm:t>
        <a:bodyPr/>
        <a:lstStyle/>
        <a:p>
          <a:r>
            <a:rPr lang="en-CA" dirty="0" smtClean="0"/>
            <a:t>Core Business</a:t>
          </a:r>
          <a:endParaRPr lang="en-CA" dirty="0"/>
        </a:p>
      </dgm:t>
    </dgm:pt>
    <dgm:pt modelId="{22E11D0F-1ACF-48B6-9633-0D6A62E0FE4B}" type="parTrans" cxnId="{B55DFE0E-1E93-47BD-8EB1-5510B24041E5}">
      <dgm:prSet/>
      <dgm:spPr/>
      <dgm:t>
        <a:bodyPr/>
        <a:lstStyle/>
        <a:p>
          <a:endParaRPr lang="en-CA"/>
        </a:p>
      </dgm:t>
    </dgm:pt>
    <dgm:pt modelId="{567EDF55-45BC-46D9-A117-79A09F413B89}" type="sibTrans" cxnId="{B55DFE0E-1E93-47BD-8EB1-5510B24041E5}">
      <dgm:prSet/>
      <dgm:spPr/>
      <dgm:t>
        <a:bodyPr/>
        <a:lstStyle/>
        <a:p>
          <a:endParaRPr lang="en-CA"/>
        </a:p>
      </dgm:t>
    </dgm:pt>
    <dgm:pt modelId="{D10B66D2-B574-434F-B812-E2F0E72BE071}">
      <dgm:prSet phldrT="[文本]"/>
      <dgm:spPr/>
      <dgm:t>
        <a:bodyPr/>
        <a:lstStyle/>
        <a:p>
          <a:r>
            <a:rPr lang="en-CA" dirty="0" smtClean="0"/>
            <a:t>Development of property for sale and investment</a:t>
          </a:r>
          <a:endParaRPr lang="en-CA" dirty="0"/>
        </a:p>
      </dgm:t>
    </dgm:pt>
    <dgm:pt modelId="{B6DCC34A-50A0-4F1D-9697-65540BBE325C}" type="parTrans" cxnId="{AE35DD44-272B-45C6-B52D-FEFD786D0CFC}">
      <dgm:prSet/>
      <dgm:spPr/>
      <dgm:t>
        <a:bodyPr/>
        <a:lstStyle/>
        <a:p>
          <a:endParaRPr lang="en-CA"/>
        </a:p>
      </dgm:t>
    </dgm:pt>
    <dgm:pt modelId="{C61CC4DF-4E10-47C4-8DB5-859F5358A447}" type="sibTrans" cxnId="{AE35DD44-272B-45C6-B52D-FEFD786D0CFC}">
      <dgm:prSet/>
      <dgm:spPr/>
      <dgm:t>
        <a:bodyPr/>
        <a:lstStyle/>
        <a:p>
          <a:endParaRPr lang="en-CA"/>
        </a:p>
      </dgm:t>
    </dgm:pt>
    <dgm:pt modelId="{AB09C53B-9BE2-4932-AB00-6C2E21E77D49}">
      <dgm:prSet phldrT="[文本]"/>
      <dgm:spPr/>
      <dgm:t>
        <a:bodyPr/>
        <a:lstStyle/>
        <a:p>
          <a:r>
            <a:rPr lang="en-CA" dirty="0" smtClean="0"/>
            <a:t>Complementary Operations </a:t>
          </a:r>
          <a:endParaRPr lang="en-CA" dirty="0"/>
        </a:p>
      </dgm:t>
    </dgm:pt>
    <dgm:pt modelId="{9C6F1EFD-5EB3-458B-BF2B-AB875836DCC1}" type="parTrans" cxnId="{63671003-D60C-4E4D-AEBA-0C157F7E1049}">
      <dgm:prSet/>
      <dgm:spPr/>
      <dgm:t>
        <a:bodyPr/>
        <a:lstStyle/>
        <a:p>
          <a:endParaRPr lang="en-CA"/>
        </a:p>
      </dgm:t>
    </dgm:pt>
    <dgm:pt modelId="{6191D551-4736-4E54-9206-075B649D9395}" type="sibTrans" cxnId="{63671003-D60C-4E4D-AEBA-0C157F7E1049}">
      <dgm:prSet/>
      <dgm:spPr/>
      <dgm:t>
        <a:bodyPr/>
        <a:lstStyle/>
        <a:p>
          <a:endParaRPr lang="en-CA"/>
        </a:p>
      </dgm:t>
    </dgm:pt>
    <dgm:pt modelId="{E6F95618-FE8D-4950-A292-E593E6B19EF6}">
      <dgm:prSet phldrT="[文本]"/>
      <dgm:spPr/>
      <dgm:t>
        <a:bodyPr/>
        <a:lstStyle/>
        <a:p>
          <a:r>
            <a:rPr lang="en-CA" dirty="0" smtClean="0"/>
            <a:t>Hotels</a:t>
          </a:r>
          <a:endParaRPr lang="en-CA" dirty="0"/>
        </a:p>
      </dgm:t>
    </dgm:pt>
    <dgm:pt modelId="{4632EEBB-14D9-4FAB-9F61-EAC34582F4F4}" type="parTrans" cxnId="{83B09795-A13C-4FFD-B308-6E1EE0F26ED3}">
      <dgm:prSet/>
      <dgm:spPr/>
      <dgm:t>
        <a:bodyPr/>
        <a:lstStyle/>
        <a:p>
          <a:endParaRPr lang="en-CA"/>
        </a:p>
      </dgm:t>
    </dgm:pt>
    <dgm:pt modelId="{50952ACB-FFFD-498E-8215-04B80D5C7274}" type="sibTrans" cxnId="{83B09795-A13C-4FFD-B308-6E1EE0F26ED3}">
      <dgm:prSet/>
      <dgm:spPr/>
      <dgm:t>
        <a:bodyPr/>
        <a:lstStyle/>
        <a:p>
          <a:endParaRPr lang="en-CA"/>
        </a:p>
      </dgm:t>
    </dgm:pt>
    <dgm:pt modelId="{89E04567-972A-4EEF-AA2B-C9DD3A1751CE}">
      <dgm:prSet phldrT="[文本]"/>
      <dgm:spPr/>
      <dgm:t>
        <a:bodyPr/>
        <a:lstStyle/>
        <a:p>
          <a:r>
            <a:rPr lang="en-CA" dirty="0" smtClean="0"/>
            <a:t>Property management </a:t>
          </a:r>
          <a:endParaRPr lang="en-CA" dirty="0"/>
        </a:p>
      </dgm:t>
    </dgm:pt>
    <dgm:pt modelId="{F6A9A81A-A23A-4480-9549-657179A5B7C4}" type="parTrans" cxnId="{4442F0E7-98EE-4E93-8819-60A5A97F25B2}">
      <dgm:prSet/>
      <dgm:spPr/>
      <dgm:t>
        <a:bodyPr/>
        <a:lstStyle/>
        <a:p>
          <a:endParaRPr lang="en-CA"/>
        </a:p>
      </dgm:t>
    </dgm:pt>
    <dgm:pt modelId="{D9B9D358-017D-46A7-9E96-52F40065EA7D}" type="sibTrans" cxnId="{4442F0E7-98EE-4E93-8819-60A5A97F25B2}">
      <dgm:prSet/>
      <dgm:spPr/>
      <dgm:t>
        <a:bodyPr/>
        <a:lstStyle/>
        <a:p>
          <a:endParaRPr lang="en-CA"/>
        </a:p>
      </dgm:t>
    </dgm:pt>
    <dgm:pt modelId="{DDC49708-BF27-4052-A880-AA1DD55EF30C}">
      <dgm:prSet phldrT="[文本]"/>
      <dgm:spPr/>
      <dgm:t>
        <a:bodyPr/>
        <a:lstStyle/>
        <a:p>
          <a:r>
            <a:rPr lang="en-CA" dirty="0" smtClean="0"/>
            <a:t>Investments</a:t>
          </a:r>
          <a:endParaRPr lang="en-CA" dirty="0"/>
        </a:p>
      </dgm:t>
    </dgm:pt>
    <dgm:pt modelId="{EA63918D-A232-4C92-97C9-91948CC8D2C7}" type="parTrans" cxnId="{76D72252-D75B-4404-93F4-3306938FC863}">
      <dgm:prSet/>
      <dgm:spPr/>
      <dgm:t>
        <a:bodyPr/>
        <a:lstStyle/>
        <a:p>
          <a:endParaRPr lang="en-CA"/>
        </a:p>
      </dgm:t>
    </dgm:pt>
    <dgm:pt modelId="{FADCF645-3446-4242-80D8-C0E088C3D807}" type="sibTrans" cxnId="{76D72252-D75B-4404-93F4-3306938FC863}">
      <dgm:prSet/>
      <dgm:spPr/>
      <dgm:t>
        <a:bodyPr/>
        <a:lstStyle/>
        <a:p>
          <a:endParaRPr lang="en-CA"/>
        </a:p>
      </dgm:t>
    </dgm:pt>
    <dgm:pt modelId="{5A956DD8-5106-4097-AC97-EF4258611A04}">
      <dgm:prSet phldrT="[文本]"/>
      <dgm:spPr/>
      <dgm:t>
        <a:bodyPr/>
        <a:lstStyle/>
        <a:p>
          <a:r>
            <a:rPr lang="en-CA" dirty="0" smtClean="0"/>
            <a:t>Telecommunications </a:t>
          </a:r>
          <a:endParaRPr lang="en-CA" dirty="0"/>
        </a:p>
      </dgm:t>
    </dgm:pt>
    <dgm:pt modelId="{B245F9D2-62C1-4BA1-B38B-A10C92F8CDAD}" type="parTrans" cxnId="{FE6EC518-4347-4351-9855-400F2227FE4C}">
      <dgm:prSet/>
      <dgm:spPr/>
      <dgm:t>
        <a:bodyPr/>
        <a:lstStyle/>
        <a:p>
          <a:endParaRPr lang="en-CA"/>
        </a:p>
      </dgm:t>
    </dgm:pt>
    <dgm:pt modelId="{DE7076A7-DE4E-4781-AAC4-62A57307A091}" type="sibTrans" cxnId="{FE6EC518-4347-4351-9855-400F2227FE4C}">
      <dgm:prSet/>
      <dgm:spPr/>
      <dgm:t>
        <a:bodyPr/>
        <a:lstStyle/>
        <a:p>
          <a:endParaRPr lang="en-CA"/>
        </a:p>
      </dgm:t>
    </dgm:pt>
    <dgm:pt modelId="{FB71A79D-68FC-4CF7-A07F-F2B89A9B6EE9}">
      <dgm:prSet phldrT="[文本]"/>
      <dgm:spPr/>
      <dgm:t>
        <a:bodyPr/>
        <a:lstStyle/>
        <a:p>
          <a:r>
            <a:rPr lang="en-CA" dirty="0" smtClean="0"/>
            <a:t>Information technology </a:t>
          </a:r>
          <a:endParaRPr lang="en-CA" dirty="0"/>
        </a:p>
      </dgm:t>
    </dgm:pt>
    <dgm:pt modelId="{CF7BE6D2-35D4-4A59-8FE3-68BC49750BD5}" type="parTrans" cxnId="{96A28ED8-BBDB-4AA3-B524-F1BD7A7ACB49}">
      <dgm:prSet/>
      <dgm:spPr/>
      <dgm:t>
        <a:bodyPr/>
        <a:lstStyle/>
        <a:p>
          <a:endParaRPr lang="en-CA"/>
        </a:p>
      </dgm:t>
    </dgm:pt>
    <dgm:pt modelId="{C43BF5BC-A0A4-465F-BC71-22B594EDCBDD}" type="sibTrans" cxnId="{96A28ED8-BBDB-4AA3-B524-F1BD7A7ACB49}">
      <dgm:prSet/>
      <dgm:spPr/>
      <dgm:t>
        <a:bodyPr/>
        <a:lstStyle/>
        <a:p>
          <a:endParaRPr lang="en-CA"/>
        </a:p>
      </dgm:t>
    </dgm:pt>
    <dgm:pt modelId="{C9753023-14FE-4B96-87AD-B769BAC1C155}">
      <dgm:prSet phldrT="[文本]"/>
      <dgm:spPr/>
      <dgm:t>
        <a:bodyPr/>
        <a:lstStyle/>
        <a:p>
          <a:r>
            <a:rPr lang="en-CA" dirty="0" smtClean="0"/>
            <a:t>Construction </a:t>
          </a:r>
          <a:endParaRPr lang="en-CA" dirty="0"/>
        </a:p>
      </dgm:t>
    </dgm:pt>
    <dgm:pt modelId="{F8F0AD83-C3C4-462C-A1C6-834E62F05365}" type="parTrans" cxnId="{3C952B1C-989D-4744-84D5-B24B0A21EC5E}">
      <dgm:prSet/>
      <dgm:spPr/>
      <dgm:t>
        <a:bodyPr/>
        <a:lstStyle/>
        <a:p>
          <a:endParaRPr lang="en-CA"/>
        </a:p>
      </dgm:t>
    </dgm:pt>
    <dgm:pt modelId="{BE61E49A-2E46-4CFC-AB59-9932000C1D2D}" type="sibTrans" cxnId="{3C952B1C-989D-4744-84D5-B24B0A21EC5E}">
      <dgm:prSet/>
      <dgm:spPr/>
      <dgm:t>
        <a:bodyPr/>
        <a:lstStyle/>
        <a:p>
          <a:endParaRPr lang="en-CA"/>
        </a:p>
      </dgm:t>
    </dgm:pt>
    <dgm:pt modelId="{42CE9627-8227-400C-AB50-56A6CF28464D}">
      <dgm:prSet phldrT="[文本]"/>
      <dgm:spPr/>
      <dgm:t>
        <a:bodyPr/>
        <a:lstStyle/>
        <a:p>
          <a:r>
            <a:rPr lang="en-CA" dirty="0" smtClean="0"/>
            <a:t>Insurance and mortgage services </a:t>
          </a:r>
          <a:endParaRPr lang="en-CA" dirty="0"/>
        </a:p>
      </dgm:t>
    </dgm:pt>
    <dgm:pt modelId="{98B2A791-E872-453C-96C2-872B47C96B9C}" type="parTrans" cxnId="{F65F9A2D-1F7F-42E6-9850-511A1EAC4769}">
      <dgm:prSet/>
      <dgm:spPr/>
      <dgm:t>
        <a:bodyPr/>
        <a:lstStyle/>
        <a:p>
          <a:endParaRPr lang="en-CA"/>
        </a:p>
      </dgm:t>
    </dgm:pt>
    <dgm:pt modelId="{FAF331AE-5E71-4523-9A17-9962218FD53C}" type="sibTrans" cxnId="{F65F9A2D-1F7F-42E6-9850-511A1EAC4769}">
      <dgm:prSet/>
      <dgm:spPr/>
      <dgm:t>
        <a:bodyPr/>
        <a:lstStyle/>
        <a:p>
          <a:endParaRPr lang="en-CA"/>
        </a:p>
      </dgm:t>
    </dgm:pt>
    <dgm:pt modelId="{CCC49266-87E6-4DB2-B14C-36DC6F63C3FC}">
      <dgm:prSet phldrT="[文本]"/>
      <dgm:spPr/>
      <dgm:t>
        <a:bodyPr/>
        <a:lstStyle/>
        <a:p>
          <a:r>
            <a:rPr lang="en-CA" dirty="0" smtClean="0"/>
            <a:t>Infrastructure and other businesses </a:t>
          </a:r>
          <a:endParaRPr lang="en-CA" dirty="0"/>
        </a:p>
      </dgm:t>
    </dgm:pt>
    <dgm:pt modelId="{907C1C49-0F25-4283-B93A-5206985F9204}" type="parTrans" cxnId="{5DAD7714-FDA4-475C-9688-FE560ED1542A}">
      <dgm:prSet/>
      <dgm:spPr/>
      <dgm:t>
        <a:bodyPr/>
        <a:lstStyle/>
        <a:p>
          <a:endParaRPr lang="en-CA"/>
        </a:p>
      </dgm:t>
    </dgm:pt>
    <dgm:pt modelId="{DBCC65CE-DEBE-4F18-9664-2A37E8DFF300}" type="sibTrans" cxnId="{5DAD7714-FDA4-475C-9688-FE560ED1542A}">
      <dgm:prSet/>
      <dgm:spPr/>
      <dgm:t>
        <a:bodyPr/>
        <a:lstStyle/>
        <a:p>
          <a:endParaRPr lang="en-CA"/>
        </a:p>
      </dgm:t>
    </dgm:pt>
    <dgm:pt modelId="{4D6D6DD7-F7C8-4419-8C11-04A1FC235E7B}" type="pres">
      <dgm:prSet presAssocID="{0F3EA49D-C4B0-4E9B-9AA0-B72AAB463157}" presName="Name0" presStyleCnt="0">
        <dgm:presLayoutVars>
          <dgm:dir/>
          <dgm:animLvl val="lvl"/>
          <dgm:resizeHandles val="exact"/>
        </dgm:presLayoutVars>
      </dgm:prSet>
      <dgm:spPr/>
      <dgm:t>
        <a:bodyPr/>
        <a:lstStyle/>
        <a:p>
          <a:endParaRPr lang="en-CA"/>
        </a:p>
      </dgm:t>
    </dgm:pt>
    <dgm:pt modelId="{F5CD7CAD-0E65-4F23-824F-B736E78DD39E}" type="pres">
      <dgm:prSet presAssocID="{89B5FAC4-58CA-4F9E-802B-5063F632486A}" presName="linNode" presStyleCnt="0"/>
      <dgm:spPr/>
    </dgm:pt>
    <dgm:pt modelId="{E60D7E07-AC96-4DBA-94C1-A52A202EE376}" type="pres">
      <dgm:prSet presAssocID="{89B5FAC4-58CA-4F9E-802B-5063F632486A}" presName="parentText" presStyleLbl="node1" presStyleIdx="0" presStyleCnt="3" custScaleY="53355">
        <dgm:presLayoutVars>
          <dgm:chMax val="1"/>
          <dgm:bulletEnabled val="1"/>
        </dgm:presLayoutVars>
      </dgm:prSet>
      <dgm:spPr/>
      <dgm:t>
        <a:bodyPr/>
        <a:lstStyle/>
        <a:p>
          <a:endParaRPr lang="en-CA"/>
        </a:p>
      </dgm:t>
    </dgm:pt>
    <dgm:pt modelId="{E15F3837-B768-420E-BB5C-0B6508A1D044}" type="pres">
      <dgm:prSet presAssocID="{89B5FAC4-58CA-4F9E-802B-5063F632486A}" presName="descendantText" presStyleLbl="alignAccFollowNode1" presStyleIdx="0" presStyleCnt="3" custScaleY="56260">
        <dgm:presLayoutVars>
          <dgm:bulletEnabled val="1"/>
        </dgm:presLayoutVars>
      </dgm:prSet>
      <dgm:spPr/>
      <dgm:t>
        <a:bodyPr/>
        <a:lstStyle/>
        <a:p>
          <a:endParaRPr lang="en-CA"/>
        </a:p>
      </dgm:t>
    </dgm:pt>
    <dgm:pt modelId="{F55CC4F4-3EA6-465F-894A-768AB4B8D5F6}" type="pres">
      <dgm:prSet presAssocID="{567EDF55-45BC-46D9-A117-79A09F413B89}" presName="sp" presStyleCnt="0"/>
      <dgm:spPr/>
    </dgm:pt>
    <dgm:pt modelId="{464EC08A-66FB-4595-9B63-AF72C5C14728}" type="pres">
      <dgm:prSet presAssocID="{AB09C53B-9BE2-4932-AB00-6C2E21E77D49}" presName="linNode" presStyleCnt="0"/>
      <dgm:spPr/>
    </dgm:pt>
    <dgm:pt modelId="{D3E7743B-B590-41CF-871B-43D0BF5060C6}" type="pres">
      <dgm:prSet presAssocID="{AB09C53B-9BE2-4932-AB00-6C2E21E77D49}" presName="parentText" presStyleLbl="node1" presStyleIdx="1" presStyleCnt="3" custScaleY="119490">
        <dgm:presLayoutVars>
          <dgm:chMax val="1"/>
          <dgm:bulletEnabled val="1"/>
        </dgm:presLayoutVars>
      </dgm:prSet>
      <dgm:spPr/>
      <dgm:t>
        <a:bodyPr/>
        <a:lstStyle/>
        <a:p>
          <a:endParaRPr lang="en-CA"/>
        </a:p>
      </dgm:t>
    </dgm:pt>
    <dgm:pt modelId="{9F7460B1-9DE3-4937-8EC0-5BE9B27D77C4}" type="pres">
      <dgm:prSet presAssocID="{AB09C53B-9BE2-4932-AB00-6C2E21E77D49}" presName="descendantText" presStyleLbl="alignAccFollowNode1" presStyleIdx="1" presStyleCnt="3" custScaleY="124925">
        <dgm:presLayoutVars>
          <dgm:bulletEnabled val="1"/>
        </dgm:presLayoutVars>
      </dgm:prSet>
      <dgm:spPr/>
      <dgm:t>
        <a:bodyPr/>
        <a:lstStyle/>
        <a:p>
          <a:endParaRPr lang="en-CA"/>
        </a:p>
      </dgm:t>
    </dgm:pt>
    <dgm:pt modelId="{F3137052-134D-47DC-AFAE-E85F2C3161FA}" type="pres">
      <dgm:prSet presAssocID="{6191D551-4736-4E54-9206-075B649D9395}" presName="sp" presStyleCnt="0"/>
      <dgm:spPr/>
    </dgm:pt>
    <dgm:pt modelId="{A73D08E6-4446-4A8C-9132-8076379EFA3E}" type="pres">
      <dgm:prSet presAssocID="{DDC49708-BF27-4052-A880-AA1DD55EF30C}" presName="linNode" presStyleCnt="0"/>
      <dgm:spPr/>
    </dgm:pt>
    <dgm:pt modelId="{2ECC0A3C-85BB-47F6-B490-AC48CFDF8232}" type="pres">
      <dgm:prSet presAssocID="{DDC49708-BF27-4052-A880-AA1DD55EF30C}" presName="parentText" presStyleLbl="node1" presStyleIdx="2" presStyleCnt="3">
        <dgm:presLayoutVars>
          <dgm:chMax val="1"/>
          <dgm:bulletEnabled val="1"/>
        </dgm:presLayoutVars>
      </dgm:prSet>
      <dgm:spPr/>
      <dgm:t>
        <a:bodyPr/>
        <a:lstStyle/>
        <a:p>
          <a:endParaRPr lang="en-CA"/>
        </a:p>
      </dgm:t>
    </dgm:pt>
    <dgm:pt modelId="{CD6D26C9-BC25-45E9-A3AB-7F13C2FB9892}" type="pres">
      <dgm:prSet presAssocID="{DDC49708-BF27-4052-A880-AA1DD55EF30C}" presName="descendantText" presStyleLbl="alignAccFollowNode1" presStyleIdx="2" presStyleCnt="3">
        <dgm:presLayoutVars>
          <dgm:bulletEnabled val="1"/>
        </dgm:presLayoutVars>
      </dgm:prSet>
      <dgm:spPr/>
      <dgm:t>
        <a:bodyPr/>
        <a:lstStyle/>
        <a:p>
          <a:endParaRPr lang="en-CA"/>
        </a:p>
      </dgm:t>
    </dgm:pt>
  </dgm:ptLst>
  <dgm:cxnLst>
    <dgm:cxn modelId="{79D84B53-327F-4BB3-9560-03E025CDFB93}" type="presOf" srcId="{89E04567-972A-4EEF-AA2B-C9DD3A1751CE}" destId="{9F7460B1-9DE3-4937-8EC0-5BE9B27D77C4}" srcOrd="0" destOrd="1" presId="urn:microsoft.com/office/officeart/2005/8/layout/vList5"/>
    <dgm:cxn modelId="{6C56F770-12B8-422A-8868-1D98B7B6C8C1}" type="presOf" srcId="{FB71A79D-68FC-4CF7-A07F-F2B89A9B6EE9}" destId="{CD6D26C9-BC25-45E9-A3AB-7F13C2FB9892}" srcOrd="0" destOrd="1" presId="urn:microsoft.com/office/officeart/2005/8/layout/vList5"/>
    <dgm:cxn modelId="{950435FE-3A8C-4A7B-8F23-E9F5C83E7489}" type="presOf" srcId="{89B5FAC4-58CA-4F9E-802B-5063F632486A}" destId="{E60D7E07-AC96-4DBA-94C1-A52A202EE376}" srcOrd="0" destOrd="0" presId="urn:microsoft.com/office/officeart/2005/8/layout/vList5"/>
    <dgm:cxn modelId="{7F75FBC8-FD14-473C-9250-850E32B7782A}" type="presOf" srcId="{42CE9627-8227-400C-AB50-56A6CF28464D}" destId="{9F7460B1-9DE3-4937-8EC0-5BE9B27D77C4}" srcOrd="0" destOrd="3" presId="urn:microsoft.com/office/officeart/2005/8/layout/vList5"/>
    <dgm:cxn modelId="{A03441B9-73F7-445D-873D-E5C450CE60D1}" type="presOf" srcId="{D10B66D2-B574-434F-B812-E2F0E72BE071}" destId="{E15F3837-B768-420E-BB5C-0B6508A1D044}" srcOrd="0" destOrd="0" presId="urn:microsoft.com/office/officeart/2005/8/layout/vList5"/>
    <dgm:cxn modelId="{3C952B1C-989D-4744-84D5-B24B0A21EC5E}" srcId="{AB09C53B-9BE2-4932-AB00-6C2E21E77D49}" destId="{C9753023-14FE-4B96-87AD-B769BAC1C155}" srcOrd="2" destOrd="0" parTransId="{F8F0AD83-C3C4-462C-A1C6-834E62F05365}" sibTransId="{BE61E49A-2E46-4CFC-AB59-9932000C1D2D}"/>
    <dgm:cxn modelId="{76D72252-D75B-4404-93F4-3306938FC863}" srcId="{0F3EA49D-C4B0-4E9B-9AA0-B72AAB463157}" destId="{DDC49708-BF27-4052-A880-AA1DD55EF30C}" srcOrd="2" destOrd="0" parTransId="{EA63918D-A232-4C92-97C9-91948CC8D2C7}" sibTransId="{FADCF645-3446-4242-80D8-C0E088C3D807}"/>
    <dgm:cxn modelId="{FE6EC518-4347-4351-9855-400F2227FE4C}" srcId="{DDC49708-BF27-4052-A880-AA1DD55EF30C}" destId="{5A956DD8-5106-4097-AC97-EF4258611A04}" srcOrd="0" destOrd="0" parTransId="{B245F9D2-62C1-4BA1-B38B-A10C92F8CDAD}" sibTransId="{DE7076A7-DE4E-4781-AAC4-62A57307A091}"/>
    <dgm:cxn modelId="{83B09795-A13C-4FFD-B308-6E1EE0F26ED3}" srcId="{AB09C53B-9BE2-4932-AB00-6C2E21E77D49}" destId="{E6F95618-FE8D-4950-A292-E593E6B19EF6}" srcOrd="0" destOrd="0" parTransId="{4632EEBB-14D9-4FAB-9F61-EAC34582F4F4}" sibTransId="{50952ACB-FFFD-498E-8215-04B80D5C7274}"/>
    <dgm:cxn modelId="{B55DFE0E-1E93-47BD-8EB1-5510B24041E5}" srcId="{0F3EA49D-C4B0-4E9B-9AA0-B72AAB463157}" destId="{89B5FAC4-58CA-4F9E-802B-5063F632486A}" srcOrd="0" destOrd="0" parTransId="{22E11D0F-1ACF-48B6-9633-0D6A62E0FE4B}" sibTransId="{567EDF55-45BC-46D9-A117-79A09F413B89}"/>
    <dgm:cxn modelId="{63671003-D60C-4E4D-AEBA-0C157F7E1049}" srcId="{0F3EA49D-C4B0-4E9B-9AA0-B72AAB463157}" destId="{AB09C53B-9BE2-4932-AB00-6C2E21E77D49}" srcOrd="1" destOrd="0" parTransId="{9C6F1EFD-5EB3-458B-BF2B-AB875836DCC1}" sibTransId="{6191D551-4736-4E54-9206-075B649D9395}"/>
    <dgm:cxn modelId="{0C837A36-8ECA-4468-B8FC-823CB6714F56}" type="presOf" srcId="{AB09C53B-9BE2-4932-AB00-6C2E21E77D49}" destId="{D3E7743B-B590-41CF-871B-43D0BF5060C6}" srcOrd="0" destOrd="0" presId="urn:microsoft.com/office/officeart/2005/8/layout/vList5"/>
    <dgm:cxn modelId="{96A28ED8-BBDB-4AA3-B524-F1BD7A7ACB49}" srcId="{DDC49708-BF27-4052-A880-AA1DD55EF30C}" destId="{FB71A79D-68FC-4CF7-A07F-F2B89A9B6EE9}" srcOrd="1" destOrd="0" parTransId="{CF7BE6D2-35D4-4A59-8FE3-68BC49750BD5}" sibTransId="{C43BF5BC-A0A4-465F-BC71-22B594EDCBDD}"/>
    <dgm:cxn modelId="{F3F9EFF9-63BC-4C1E-B6EE-2B0A2E7D21B1}" type="presOf" srcId="{E6F95618-FE8D-4950-A292-E593E6B19EF6}" destId="{9F7460B1-9DE3-4937-8EC0-5BE9B27D77C4}" srcOrd="0" destOrd="0" presId="urn:microsoft.com/office/officeart/2005/8/layout/vList5"/>
    <dgm:cxn modelId="{6D75AA80-877C-4B23-AECA-592B2A30BC67}" type="presOf" srcId="{0F3EA49D-C4B0-4E9B-9AA0-B72AAB463157}" destId="{4D6D6DD7-F7C8-4419-8C11-04A1FC235E7B}" srcOrd="0" destOrd="0" presId="urn:microsoft.com/office/officeart/2005/8/layout/vList5"/>
    <dgm:cxn modelId="{4442F0E7-98EE-4E93-8819-60A5A97F25B2}" srcId="{AB09C53B-9BE2-4932-AB00-6C2E21E77D49}" destId="{89E04567-972A-4EEF-AA2B-C9DD3A1751CE}" srcOrd="1" destOrd="0" parTransId="{F6A9A81A-A23A-4480-9549-657179A5B7C4}" sibTransId="{D9B9D358-017D-46A7-9E96-52F40065EA7D}"/>
    <dgm:cxn modelId="{5DAD7714-FDA4-475C-9688-FE560ED1542A}" srcId="{DDC49708-BF27-4052-A880-AA1DD55EF30C}" destId="{CCC49266-87E6-4DB2-B14C-36DC6F63C3FC}" srcOrd="2" destOrd="0" parTransId="{907C1C49-0F25-4283-B93A-5206985F9204}" sibTransId="{DBCC65CE-DEBE-4F18-9664-2A37E8DFF300}"/>
    <dgm:cxn modelId="{80333E73-46C6-4007-B9E2-E8C174836825}" type="presOf" srcId="{CCC49266-87E6-4DB2-B14C-36DC6F63C3FC}" destId="{CD6D26C9-BC25-45E9-A3AB-7F13C2FB9892}" srcOrd="0" destOrd="2" presId="urn:microsoft.com/office/officeart/2005/8/layout/vList5"/>
    <dgm:cxn modelId="{ABA37BB3-D552-4496-9626-85F7AAFB4B42}" type="presOf" srcId="{C9753023-14FE-4B96-87AD-B769BAC1C155}" destId="{9F7460B1-9DE3-4937-8EC0-5BE9B27D77C4}" srcOrd="0" destOrd="2" presId="urn:microsoft.com/office/officeart/2005/8/layout/vList5"/>
    <dgm:cxn modelId="{097ACA44-0F75-47CE-9707-078B6CCBA7E3}" type="presOf" srcId="{DDC49708-BF27-4052-A880-AA1DD55EF30C}" destId="{2ECC0A3C-85BB-47F6-B490-AC48CFDF8232}" srcOrd="0" destOrd="0" presId="urn:microsoft.com/office/officeart/2005/8/layout/vList5"/>
    <dgm:cxn modelId="{AE35DD44-272B-45C6-B52D-FEFD786D0CFC}" srcId="{89B5FAC4-58CA-4F9E-802B-5063F632486A}" destId="{D10B66D2-B574-434F-B812-E2F0E72BE071}" srcOrd="0" destOrd="0" parTransId="{B6DCC34A-50A0-4F1D-9697-65540BBE325C}" sibTransId="{C61CC4DF-4E10-47C4-8DB5-859F5358A447}"/>
    <dgm:cxn modelId="{CB8E9466-D661-45CB-B1D1-C30F5FE119A5}" type="presOf" srcId="{5A956DD8-5106-4097-AC97-EF4258611A04}" destId="{CD6D26C9-BC25-45E9-A3AB-7F13C2FB9892}" srcOrd="0" destOrd="0" presId="urn:microsoft.com/office/officeart/2005/8/layout/vList5"/>
    <dgm:cxn modelId="{F65F9A2D-1F7F-42E6-9850-511A1EAC4769}" srcId="{AB09C53B-9BE2-4932-AB00-6C2E21E77D49}" destId="{42CE9627-8227-400C-AB50-56A6CF28464D}" srcOrd="3" destOrd="0" parTransId="{98B2A791-E872-453C-96C2-872B47C96B9C}" sibTransId="{FAF331AE-5E71-4523-9A17-9962218FD53C}"/>
    <dgm:cxn modelId="{9A8D8DB0-FA77-43F3-847D-7640993FD651}" type="presParOf" srcId="{4D6D6DD7-F7C8-4419-8C11-04A1FC235E7B}" destId="{F5CD7CAD-0E65-4F23-824F-B736E78DD39E}" srcOrd="0" destOrd="0" presId="urn:microsoft.com/office/officeart/2005/8/layout/vList5"/>
    <dgm:cxn modelId="{4D2F4234-444C-416F-9BA0-BE219AEAE7AB}" type="presParOf" srcId="{F5CD7CAD-0E65-4F23-824F-B736E78DD39E}" destId="{E60D7E07-AC96-4DBA-94C1-A52A202EE376}" srcOrd="0" destOrd="0" presId="urn:microsoft.com/office/officeart/2005/8/layout/vList5"/>
    <dgm:cxn modelId="{F7B36497-88A2-4C33-9A80-1E876B4AF946}" type="presParOf" srcId="{F5CD7CAD-0E65-4F23-824F-B736E78DD39E}" destId="{E15F3837-B768-420E-BB5C-0B6508A1D044}" srcOrd="1" destOrd="0" presId="urn:microsoft.com/office/officeart/2005/8/layout/vList5"/>
    <dgm:cxn modelId="{7A4552EF-3FF0-412C-A174-CB88FFE4F39F}" type="presParOf" srcId="{4D6D6DD7-F7C8-4419-8C11-04A1FC235E7B}" destId="{F55CC4F4-3EA6-465F-894A-768AB4B8D5F6}" srcOrd="1" destOrd="0" presId="urn:microsoft.com/office/officeart/2005/8/layout/vList5"/>
    <dgm:cxn modelId="{3ACA1CC9-FA70-4ED9-B469-7BCE081FADD2}" type="presParOf" srcId="{4D6D6DD7-F7C8-4419-8C11-04A1FC235E7B}" destId="{464EC08A-66FB-4595-9B63-AF72C5C14728}" srcOrd="2" destOrd="0" presId="urn:microsoft.com/office/officeart/2005/8/layout/vList5"/>
    <dgm:cxn modelId="{12C65AFF-C403-4C71-B52B-36CDE9BCED6F}" type="presParOf" srcId="{464EC08A-66FB-4595-9B63-AF72C5C14728}" destId="{D3E7743B-B590-41CF-871B-43D0BF5060C6}" srcOrd="0" destOrd="0" presId="urn:microsoft.com/office/officeart/2005/8/layout/vList5"/>
    <dgm:cxn modelId="{4F26EF28-A20C-4F4E-A563-7D213E7FC16E}" type="presParOf" srcId="{464EC08A-66FB-4595-9B63-AF72C5C14728}" destId="{9F7460B1-9DE3-4937-8EC0-5BE9B27D77C4}" srcOrd="1" destOrd="0" presId="urn:microsoft.com/office/officeart/2005/8/layout/vList5"/>
    <dgm:cxn modelId="{BF146E85-1399-4772-AF36-F209943DC1A3}" type="presParOf" srcId="{4D6D6DD7-F7C8-4419-8C11-04A1FC235E7B}" destId="{F3137052-134D-47DC-AFAE-E85F2C3161FA}" srcOrd="3" destOrd="0" presId="urn:microsoft.com/office/officeart/2005/8/layout/vList5"/>
    <dgm:cxn modelId="{772B2E0E-7173-4D5E-858F-E5BB85FECB07}" type="presParOf" srcId="{4D6D6DD7-F7C8-4419-8C11-04A1FC235E7B}" destId="{A73D08E6-4446-4A8C-9132-8076379EFA3E}" srcOrd="4" destOrd="0" presId="urn:microsoft.com/office/officeart/2005/8/layout/vList5"/>
    <dgm:cxn modelId="{1DFD6CF9-2623-408C-869E-BF51D68CFAF0}" type="presParOf" srcId="{A73D08E6-4446-4A8C-9132-8076379EFA3E}" destId="{2ECC0A3C-85BB-47F6-B490-AC48CFDF8232}" srcOrd="0" destOrd="0" presId="urn:microsoft.com/office/officeart/2005/8/layout/vList5"/>
    <dgm:cxn modelId="{B4699D5A-881E-4E40-91D4-D318F864B959}" type="presParOf" srcId="{A73D08E6-4446-4A8C-9132-8076379EFA3E}" destId="{CD6D26C9-BC25-45E9-A3AB-7F13C2FB989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6E6E13-D1E4-4C7A-A36B-B684F738B1F9}" type="doc">
      <dgm:prSet loTypeId="urn:microsoft.com/office/officeart/2009/layout/CircleArrowProcess" loCatId="process" qsTypeId="urn:microsoft.com/office/officeart/2005/8/quickstyle/simple2" qsCatId="simple" csTypeId="urn:microsoft.com/office/officeart/2005/8/colors/accent1_2" csCatId="accent1" phldr="1"/>
      <dgm:spPr/>
      <dgm:t>
        <a:bodyPr/>
        <a:lstStyle/>
        <a:p>
          <a:endParaRPr lang="en-CA"/>
        </a:p>
      </dgm:t>
    </dgm:pt>
    <dgm:pt modelId="{C7F97EC6-0DD9-4730-AB3B-C5D352E5397D}">
      <dgm:prSet phldrT="[Text]" custT="1"/>
      <dgm:spPr/>
      <dgm:t>
        <a:bodyPr/>
        <a:lstStyle/>
        <a:p>
          <a:r>
            <a:rPr lang="en-CA" sz="1600" dirty="0" smtClean="0">
              <a:latin typeface="Cambria" pitchFamily="18" charset="0"/>
            </a:rPr>
            <a:t>Property price surpassed the 1997 peak by 5.1%</a:t>
          </a:r>
          <a:endParaRPr lang="en-CA" sz="1600" dirty="0">
            <a:latin typeface="Cambria" pitchFamily="18" charset="0"/>
          </a:endParaRPr>
        </a:p>
      </dgm:t>
    </dgm:pt>
    <dgm:pt modelId="{6D076495-BF60-4C48-AC15-8DF743F0692C}" type="parTrans" cxnId="{AD366674-7EBF-4E2D-A513-469DC8A03B4F}">
      <dgm:prSet/>
      <dgm:spPr/>
      <dgm:t>
        <a:bodyPr/>
        <a:lstStyle/>
        <a:p>
          <a:endParaRPr lang="en-CA"/>
        </a:p>
      </dgm:t>
    </dgm:pt>
    <dgm:pt modelId="{FD2BDA54-E2EC-41EC-95B0-717331210D28}" type="sibTrans" cxnId="{AD366674-7EBF-4E2D-A513-469DC8A03B4F}">
      <dgm:prSet/>
      <dgm:spPr/>
      <dgm:t>
        <a:bodyPr/>
        <a:lstStyle/>
        <a:p>
          <a:endParaRPr lang="en-CA"/>
        </a:p>
      </dgm:t>
    </dgm:pt>
    <dgm:pt modelId="{4E9FFE3F-E374-450C-B4AA-F291743F268A}">
      <dgm:prSet phldrT="[Text]" custT="1"/>
      <dgm:spPr/>
      <dgm:t>
        <a:bodyPr/>
        <a:lstStyle/>
        <a:p>
          <a:r>
            <a:rPr lang="en-CA" sz="1600" dirty="0" smtClean="0">
              <a:latin typeface="Cambria" pitchFamily="18" charset="0"/>
            </a:rPr>
            <a:t>Factors supporting the property boom are waning</a:t>
          </a:r>
          <a:endParaRPr lang="en-CA" sz="1600" dirty="0">
            <a:latin typeface="Cambria" pitchFamily="18" charset="0"/>
          </a:endParaRPr>
        </a:p>
      </dgm:t>
    </dgm:pt>
    <dgm:pt modelId="{D9ACAA14-DD39-4FE6-960D-D53EDC91D54F}" type="parTrans" cxnId="{F12923B9-CDF9-4240-8305-6162AEF08CB6}">
      <dgm:prSet/>
      <dgm:spPr/>
      <dgm:t>
        <a:bodyPr/>
        <a:lstStyle/>
        <a:p>
          <a:endParaRPr lang="en-CA"/>
        </a:p>
      </dgm:t>
    </dgm:pt>
    <dgm:pt modelId="{54DC34C5-9EF5-4F32-AF2A-2AF13BBF6E7E}" type="sibTrans" cxnId="{F12923B9-CDF9-4240-8305-6162AEF08CB6}">
      <dgm:prSet/>
      <dgm:spPr/>
      <dgm:t>
        <a:bodyPr/>
        <a:lstStyle/>
        <a:p>
          <a:endParaRPr lang="en-CA"/>
        </a:p>
      </dgm:t>
    </dgm:pt>
    <dgm:pt modelId="{E5E76F30-E13C-4522-B60A-9BC79CCCCD2C}">
      <dgm:prSet phldrT="[Text]" custT="1"/>
      <dgm:spPr/>
      <dgm:t>
        <a:bodyPr/>
        <a:lstStyle/>
        <a:p>
          <a:r>
            <a:rPr lang="en-CA" sz="1600" dirty="0" smtClean="0">
              <a:latin typeface="Cambria" pitchFamily="18" charset="0"/>
            </a:rPr>
            <a:t>Current property prices are unsustainable</a:t>
          </a:r>
          <a:endParaRPr lang="en-CA" sz="1600" dirty="0">
            <a:latin typeface="Cambria" pitchFamily="18" charset="0"/>
          </a:endParaRPr>
        </a:p>
      </dgm:t>
    </dgm:pt>
    <dgm:pt modelId="{4501BCA0-9194-4F46-B34B-6FE8A3436F8C}" type="parTrans" cxnId="{82604D43-97C8-4CAD-8F24-259F4BBC8B15}">
      <dgm:prSet/>
      <dgm:spPr/>
      <dgm:t>
        <a:bodyPr/>
        <a:lstStyle/>
        <a:p>
          <a:endParaRPr lang="en-CA"/>
        </a:p>
      </dgm:t>
    </dgm:pt>
    <dgm:pt modelId="{CCC10746-A74C-4767-8D90-718C7D2E239A}" type="sibTrans" cxnId="{82604D43-97C8-4CAD-8F24-259F4BBC8B15}">
      <dgm:prSet/>
      <dgm:spPr/>
      <dgm:t>
        <a:bodyPr/>
        <a:lstStyle/>
        <a:p>
          <a:endParaRPr lang="en-CA"/>
        </a:p>
      </dgm:t>
    </dgm:pt>
    <dgm:pt modelId="{A1F58D00-D0B9-412F-BE54-ABEF58DD4501}" type="pres">
      <dgm:prSet presAssocID="{8F6E6E13-D1E4-4C7A-A36B-B684F738B1F9}" presName="Name0" presStyleCnt="0">
        <dgm:presLayoutVars>
          <dgm:chMax val="7"/>
          <dgm:chPref val="7"/>
          <dgm:dir/>
          <dgm:animLvl val="lvl"/>
        </dgm:presLayoutVars>
      </dgm:prSet>
      <dgm:spPr/>
      <dgm:t>
        <a:bodyPr/>
        <a:lstStyle/>
        <a:p>
          <a:endParaRPr lang="en-CA"/>
        </a:p>
      </dgm:t>
    </dgm:pt>
    <dgm:pt modelId="{83EC99ED-108E-40CC-BF6E-969FEC700FF6}" type="pres">
      <dgm:prSet presAssocID="{C7F97EC6-0DD9-4730-AB3B-C5D352E5397D}" presName="Accent1" presStyleCnt="0"/>
      <dgm:spPr/>
    </dgm:pt>
    <dgm:pt modelId="{9EEFFD99-1BF2-4F47-A8D1-EF804BD5F060}" type="pres">
      <dgm:prSet presAssocID="{C7F97EC6-0DD9-4730-AB3B-C5D352E5397D}" presName="Accent" presStyleLbl="node1" presStyleIdx="0" presStyleCnt="3"/>
      <dgm:spPr/>
    </dgm:pt>
    <dgm:pt modelId="{33124286-8C19-4F5B-85C5-261BE5CF3C3C}" type="pres">
      <dgm:prSet presAssocID="{C7F97EC6-0DD9-4730-AB3B-C5D352E5397D}" presName="Parent1" presStyleLbl="revTx" presStyleIdx="0" presStyleCnt="3" custScaleX="112585" custScaleY="189336">
        <dgm:presLayoutVars>
          <dgm:chMax val="1"/>
          <dgm:chPref val="1"/>
          <dgm:bulletEnabled val="1"/>
        </dgm:presLayoutVars>
      </dgm:prSet>
      <dgm:spPr/>
      <dgm:t>
        <a:bodyPr/>
        <a:lstStyle/>
        <a:p>
          <a:endParaRPr lang="en-CA"/>
        </a:p>
      </dgm:t>
    </dgm:pt>
    <dgm:pt modelId="{52227A8E-0B78-4D84-ABAE-1AD54095C8BF}" type="pres">
      <dgm:prSet presAssocID="{4E9FFE3F-E374-450C-B4AA-F291743F268A}" presName="Accent2" presStyleCnt="0"/>
      <dgm:spPr/>
    </dgm:pt>
    <dgm:pt modelId="{9AC1EA80-E23D-491D-A3B4-0798F5BFD8FE}" type="pres">
      <dgm:prSet presAssocID="{4E9FFE3F-E374-450C-B4AA-F291743F268A}" presName="Accent" presStyleLbl="node1" presStyleIdx="1" presStyleCnt="3"/>
      <dgm:spPr/>
    </dgm:pt>
    <dgm:pt modelId="{44EA0AC2-1A1E-4DFD-BC6C-1EBC76339F20}" type="pres">
      <dgm:prSet presAssocID="{4E9FFE3F-E374-450C-B4AA-F291743F268A}" presName="Parent2" presStyleLbl="revTx" presStyleIdx="1" presStyleCnt="3">
        <dgm:presLayoutVars>
          <dgm:chMax val="1"/>
          <dgm:chPref val="1"/>
          <dgm:bulletEnabled val="1"/>
        </dgm:presLayoutVars>
      </dgm:prSet>
      <dgm:spPr/>
      <dgm:t>
        <a:bodyPr/>
        <a:lstStyle/>
        <a:p>
          <a:endParaRPr lang="en-CA"/>
        </a:p>
      </dgm:t>
    </dgm:pt>
    <dgm:pt modelId="{E71A195C-5FAE-40DF-9668-298E817ADF70}" type="pres">
      <dgm:prSet presAssocID="{E5E76F30-E13C-4522-B60A-9BC79CCCCD2C}" presName="Accent3" presStyleCnt="0"/>
      <dgm:spPr/>
    </dgm:pt>
    <dgm:pt modelId="{56D6CF9E-74E0-4C83-B938-82D37EFB5C67}" type="pres">
      <dgm:prSet presAssocID="{E5E76F30-E13C-4522-B60A-9BC79CCCCD2C}" presName="Accent" presStyleLbl="node1" presStyleIdx="2" presStyleCnt="3" custLinFactNeighborX="2258" custLinFactNeighborY="8061"/>
      <dgm:spPr/>
    </dgm:pt>
    <dgm:pt modelId="{1138DA17-C49E-4A5F-AEF6-A5CAB3376D87}" type="pres">
      <dgm:prSet presAssocID="{E5E76F30-E13C-4522-B60A-9BC79CCCCD2C}" presName="Parent3" presStyleLbl="revTx" presStyleIdx="2" presStyleCnt="3">
        <dgm:presLayoutVars>
          <dgm:chMax val="1"/>
          <dgm:chPref val="1"/>
          <dgm:bulletEnabled val="1"/>
        </dgm:presLayoutVars>
      </dgm:prSet>
      <dgm:spPr/>
      <dgm:t>
        <a:bodyPr/>
        <a:lstStyle/>
        <a:p>
          <a:endParaRPr lang="en-CA"/>
        </a:p>
      </dgm:t>
    </dgm:pt>
  </dgm:ptLst>
  <dgm:cxnLst>
    <dgm:cxn modelId="{339B6157-C03D-7047-8F3C-EDF2D1E3F7CF}" type="presOf" srcId="{E5E76F30-E13C-4522-B60A-9BC79CCCCD2C}" destId="{1138DA17-C49E-4A5F-AEF6-A5CAB3376D87}" srcOrd="0" destOrd="0" presId="urn:microsoft.com/office/officeart/2009/layout/CircleArrowProcess"/>
    <dgm:cxn modelId="{AD366674-7EBF-4E2D-A513-469DC8A03B4F}" srcId="{8F6E6E13-D1E4-4C7A-A36B-B684F738B1F9}" destId="{C7F97EC6-0DD9-4730-AB3B-C5D352E5397D}" srcOrd="0" destOrd="0" parTransId="{6D076495-BF60-4C48-AC15-8DF743F0692C}" sibTransId="{FD2BDA54-E2EC-41EC-95B0-717331210D28}"/>
    <dgm:cxn modelId="{82604D43-97C8-4CAD-8F24-259F4BBC8B15}" srcId="{8F6E6E13-D1E4-4C7A-A36B-B684F738B1F9}" destId="{E5E76F30-E13C-4522-B60A-9BC79CCCCD2C}" srcOrd="2" destOrd="0" parTransId="{4501BCA0-9194-4F46-B34B-6FE8A3436F8C}" sibTransId="{CCC10746-A74C-4767-8D90-718C7D2E239A}"/>
    <dgm:cxn modelId="{F12923B9-CDF9-4240-8305-6162AEF08CB6}" srcId="{8F6E6E13-D1E4-4C7A-A36B-B684F738B1F9}" destId="{4E9FFE3F-E374-450C-B4AA-F291743F268A}" srcOrd="1" destOrd="0" parTransId="{D9ACAA14-DD39-4FE6-960D-D53EDC91D54F}" sibTransId="{54DC34C5-9EF5-4F32-AF2A-2AF13BBF6E7E}"/>
    <dgm:cxn modelId="{7D9C860A-FFB3-1046-BF7C-3F3F37E855E8}" type="presOf" srcId="{4E9FFE3F-E374-450C-B4AA-F291743F268A}" destId="{44EA0AC2-1A1E-4DFD-BC6C-1EBC76339F20}" srcOrd="0" destOrd="0" presId="urn:microsoft.com/office/officeart/2009/layout/CircleArrowProcess"/>
    <dgm:cxn modelId="{B6D0F902-7B35-A840-89E2-A36B6C05FDF1}" type="presOf" srcId="{C7F97EC6-0DD9-4730-AB3B-C5D352E5397D}" destId="{33124286-8C19-4F5B-85C5-261BE5CF3C3C}" srcOrd="0" destOrd="0" presId="urn:microsoft.com/office/officeart/2009/layout/CircleArrowProcess"/>
    <dgm:cxn modelId="{AC159DD4-360E-1E4D-9566-162FEC3BA373}" type="presOf" srcId="{8F6E6E13-D1E4-4C7A-A36B-B684F738B1F9}" destId="{A1F58D00-D0B9-412F-BE54-ABEF58DD4501}" srcOrd="0" destOrd="0" presId="urn:microsoft.com/office/officeart/2009/layout/CircleArrowProcess"/>
    <dgm:cxn modelId="{ABC88B09-C43B-074B-96DF-3FD54D5AAB79}" type="presParOf" srcId="{A1F58D00-D0B9-412F-BE54-ABEF58DD4501}" destId="{83EC99ED-108E-40CC-BF6E-969FEC700FF6}" srcOrd="0" destOrd="0" presId="urn:microsoft.com/office/officeart/2009/layout/CircleArrowProcess"/>
    <dgm:cxn modelId="{D85CE7CC-26E2-E94C-9D4C-B66250DF5145}" type="presParOf" srcId="{83EC99ED-108E-40CC-BF6E-969FEC700FF6}" destId="{9EEFFD99-1BF2-4F47-A8D1-EF804BD5F060}" srcOrd="0" destOrd="0" presId="urn:microsoft.com/office/officeart/2009/layout/CircleArrowProcess"/>
    <dgm:cxn modelId="{99AA2814-D654-F44F-8ED5-34DAD6DBA61B}" type="presParOf" srcId="{A1F58D00-D0B9-412F-BE54-ABEF58DD4501}" destId="{33124286-8C19-4F5B-85C5-261BE5CF3C3C}" srcOrd="1" destOrd="0" presId="urn:microsoft.com/office/officeart/2009/layout/CircleArrowProcess"/>
    <dgm:cxn modelId="{3CA5290B-EE9C-9647-A561-61874119735E}" type="presParOf" srcId="{A1F58D00-D0B9-412F-BE54-ABEF58DD4501}" destId="{52227A8E-0B78-4D84-ABAE-1AD54095C8BF}" srcOrd="2" destOrd="0" presId="urn:microsoft.com/office/officeart/2009/layout/CircleArrowProcess"/>
    <dgm:cxn modelId="{B20C22C5-4829-574D-9BD7-8B4519FB1C51}" type="presParOf" srcId="{52227A8E-0B78-4D84-ABAE-1AD54095C8BF}" destId="{9AC1EA80-E23D-491D-A3B4-0798F5BFD8FE}" srcOrd="0" destOrd="0" presId="urn:microsoft.com/office/officeart/2009/layout/CircleArrowProcess"/>
    <dgm:cxn modelId="{33359535-78D2-F04B-AED1-6E507E8D0167}" type="presParOf" srcId="{A1F58D00-D0B9-412F-BE54-ABEF58DD4501}" destId="{44EA0AC2-1A1E-4DFD-BC6C-1EBC76339F20}" srcOrd="3" destOrd="0" presId="urn:microsoft.com/office/officeart/2009/layout/CircleArrowProcess"/>
    <dgm:cxn modelId="{2CBCD057-1560-FC4E-8F0A-2D31158A2DAB}" type="presParOf" srcId="{A1F58D00-D0B9-412F-BE54-ABEF58DD4501}" destId="{E71A195C-5FAE-40DF-9668-298E817ADF70}" srcOrd="4" destOrd="0" presId="urn:microsoft.com/office/officeart/2009/layout/CircleArrowProcess"/>
    <dgm:cxn modelId="{2B109673-7231-A345-89D1-EEE8F02896C0}" type="presParOf" srcId="{E71A195C-5FAE-40DF-9668-298E817ADF70}" destId="{56D6CF9E-74E0-4C83-B938-82D37EFB5C67}" srcOrd="0" destOrd="0" presId="urn:microsoft.com/office/officeart/2009/layout/CircleArrowProcess"/>
    <dgm:cxn modelId="{10230430-D0B6-244E-BF3B-3B7A38133A56}" type="presParOf" srcId="{A1F58D00-D0B9-412F-BE54-ABEF58DD4501}" destId="{1138DA17-C49E-4A5F-AEF6-A5CAB3376D87}"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D60E60-2690-4693-B555-CF80D7F31CA5}"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CA"/>
        </a:p>
      </dgm:t>
    </dgm:pt>
    <dgm:pt modelId="{2D8937BC-6DDB-46EE-9BA3-231D5BBF942D}">
      <dgm:prSet phldrT="[Text]"/>
      <dgm:spPr/>
      <dgm:t>
        <a:bodyPr/>
        <a:lstStyle/>
        <a:p>
          <a:pPr algn="l"/>
          <a:r>
            <a:rPr lang="en-CA" dirty="0" smtClean="0">
              <a:latin typeface="Cambria" pitchFamily="18" charset="0"/>
            </a:rPr>
            <a:t>HK Monetary Authority Tightens Mortgage Restrictions</a:t>
          </a:r>
          <a:endParaRPr lang="en-CA" dirty="0">
            <a:latin typeface="Cambria" pitchFamily="18" charset="0"/>
          </a:endParaRPr>
        </a:p>
      </dgm:t>
    </dgm:pt>
    <dgm:pt modelId="{AB243223-81D1-42A6-8FBD-2EA34E41FF00}" type="parTrans" cxnId="{02DE5776-9766-40B4-AB41-534E6E3521A1}">
      <dgm:prSet/>
      <dgm:spPr/>
      <dgm:t>
        <a:bodyPr/>
        <a:lstStyle/>
        <a:p>
          <a:endParaRPr lang="en-CA"/>
        </a:p>
      </dgm:t>
    </dgm:pt>
    <dgm:pt modelId="{33E5B6B2-8499-45B5-8D5F-E45BDD7ED9DF}" type="sibTrans" cxnId="{02DE5776-9766-40B4-AB41-534E6E3521A1}">
      <dgm:prSet/>
      <dgm:spPr/>
      <dgm:t>
        <a:bodyPr/>
        <a:lstStyle/>
        <a:p>
          <a:endParaRPr lang="en-CA"/>
        </a:p>
      </dgm:t>
    </dgm:pt>
    <dgm:pt modelId="{ECAC3665-21A3-436F-A35E-62B390F6235E}">
      <dgm:prSet phldrT="[Text]"/>
      <dgm:spPr/>
      <dgm:t>
        <a:bodyPr/>
        <a:lstStyle/>
        <a:p>
          <a:pPr algn="l"/>
          <a:r>
            <a:rPr lang="en-CA" dirty="0" smtClean="0">
              <a:latin typeface="Cambria" pitchFamily="18" charset="0"/>
            </a:rPr>
            <a:t>Interest Rates Remain Low in HK, But Mortgage Rates Tick Up</a:t>
          </a:r>
          <a:endParaRPr lang="en-CA" dirty="0">
            <a:latin typeface="Cambria" pitchFamily="18" charset="0"/>
          </a:endParaRPr>
        </a:p>
      </dgm:t>
    </dgm:pt>
    <dgm:pt modelId="{4B33F53B-6BFA-439B-BB37-C2B678CAB311}" type="parTrans" cxnId="{23301E63-88E8-46B1-AEE6-9F3A56E2F9F7}">
      <dgm:prSet/>
      <dgm:spPr/>
      <dgm:t>
        <a:bodyPr/>
        <a:lstStyle/>
        <a:p>
          <a:endParaRPr lang="en-CA"/>
        </a:p>
      </dgm:t>
    </dgm:pt>
    <dgm:pt modelId="{B1A58559-BF8C-4264-A903-B4DB3CAE9CFA}" type="sibTrans" cxnId="{23301E63-88E8-46B1-AEE6-9F3A56E2F9F7}">
      <dgm:prSet/>
      <dgm:spPr/>
      <dgm:t>
        <a:bodyPr/>
        <a:lstStyle/>
        <a:p>
          <a:endParaRPr lang="en-CA"/>
        </a:p>
      </dgm:t>
    </dgm:pt>
    <dgm:pt modelId="{5EE9D899-44FF-4B6B-B614-E76A268FCE5C}">
      <dgm:prSet phldrT="[Text]"/>
      <dgm:spPr/>
      <dgm:t>
        <a:bodyPr/>
        <a:lstStyle/>
        <a:p>
          <a:pPr algn="l"/>
          <a:r>
            <a:rPr lang="en-CA" dirty="0" smtClean="0">
              <a:latin typeface="Cambria" pitchFamily="18" charset="0"/>
              <a:cs typeface="Times New Roman"/>
            </a:rPr>
            <a:t>≈ 20~30% of Buyers of New HK Property are from Mainland China</a:t>
          </a:r>
          <a:endParaRPr lang="en-CA" dirty="0">
            <a:latin typeface="Cambria" pitchFamily="18" charset="0"/>
          </a:endParaRPr>
        </a:p>
      </dgm:t>
    </dgm:pt>
    <dgm:pt modelId="{9AFFF63D-A7FD-4804-B464-21EC25ED9730}" type="parTrans" cxnId="{3E1CF490-7380-41B5-86C6-E3F1D5FBA9B7}">
      <dgm:prSet/>
      <dgm:spPr/>
      <dgm:t>
        <a:bodyPr/>
        <a:lstStyle/>
        <a:p>
          <a:endParaRPr lang="en-CA"/>
        </a:p>
      </dgm:t>
    </dgm:pt>
    <dgm:pt modelId="{E468A45A-47E1-492F-9B6E-8486A25F21B6}" type="sibTrans" cxnId="{3E1CF490-7380-41B5-86C6-E3F1D5FBA9B7}">
      <dgm:prSet/>
      <dgm:spPr/>
      <dgm:t>
        <a:bodyPr/>
        <a:lstStyle/>
        <a:p>
          <a:endParaRPr lang="en-CA"/>
        </a:p>
      </dgm:t>
    </dgm:pt>
    <dgm:pt modelId="{5D61D37F-433D-4E08-913F-5729B9D8A52A}">
      <dgm:prSet phldrT="[Text]" phldr="1"/>
      <dgm:spPr/>
      <dgm:t>
        <a:bodyPr/>
        <a:lstStyle/>
        <a:p>
          <a:endParaRPr lang="en-CA" dirty="0"/>
        </a:p>
      </dgm:t>
    </dgm:pt>
    <dgm:pt modelId="{F51B4940-5CB0-4A52-A731-ADD0879A25AA}" type="parTrans" cxnId="{12070B51-20B3-43C8-807E-7AB76A5882A6}">
      <dgm:prSet/>
      <dgm:spPr/>
      <dgm:t>
        <a:bodyPr/>
        <a:lstStyle/>
        <a:p>
          <a:endParaRPr lang="en-CA"/>
        </a:p>
      </dgm:t>
    </dgm:pt>
    <dgm:pt modelId="{514EBCC8-B3F2-445C-AD67-9D9378AF7D16}" type="sibTrans" cxnId="{12070B51-20B3-43C8-807E-7AB76A5882A6}">
      <dgm:prSet/>
      <dgm:spPr/>
      <dgm:t>
        <a:bodyPr/>
        <a:lstStyle/>
        <a:p>
          <a:endParaRPr lang="en-CA"/>
        </a:p>
      </dgm:t>
    </dgm:pt>
    <dgm:pt modelId="{205C70B5-1F2E-4A22-96A7-3E88D27E37AA}">
      <dgm:prSet phldrT="[Text]"/>
      <dgm:spPr/>
      <dgm:t>
        <a:bodyPr/>
        <a:lstStyle/>
        <a:p>
          <a:r>
            <a:rPr lang="en-CA" dirty="0" smtClean="0">
              <a:latin typeface="Cambria" pitchFamily="18" charset="0"/>
            </a:rPr>
            <a:t>Slowing growth of money supply in the mainland &amp; ongoing credit tightening measures</a:t>
          </a:r>
          <a:endParaRPr lang="en-CA" dirty="0">
            <a:latin typeface="Cambria" pitchFamily="18" charset="0"/>
          </a:endParaRPr>
        </a:p>
      </dgm:t>
    </dgm:pt>
    <dgm:pt modelId="{4FA9807B-FBB0-4E23-BDC1-3B5B61A01C53}" type="parTrans" cxnId="{A1BF3FCB-DF42-4F82-B8FD-AD4CE6958684}">
      <dgm:prSet/>
      <dgm:spPr/>
      <dgm:t>
        <a:bodyPr/>
        <a:lstStyle/>
        <a:p>
          <a:endParaRPr lang="en-CA"/>
        </a:p>
      </dgm:t>
    </dgm:pt>
    <dgm:pt modelId="{1FD616B4-578F-44E1-963F-D3CACD2EB14D}" type="sibTrans" cxnId="{A1BF3FCB-DF42-4F82-B8FD-AD4CE6958684}">
      <dgm:prSet/>
      <dgm:spPr/>
      <dgm:t>
        <a:bodyPr/>
        <a:lstStyle/>
        <a:p>
          <a:endParaRPr lang="en-CA"/>
        </a:p>
      </dgm:t>
    </dgm:pt>
    <dgm:pt modelId="{901EE5C0-5A03-4018-B7F3-39CBF797D396}">
      <dgm:prSet phldrT="[Text]" phldr="1"/>
      <dgm:spPr/>
      <dgm:t>
        <a:bodyPr/>
        <a:lstStyle/>
        <a:p>
          <a:endParaRPr lang="en-CA" dirty="0"/>
        </a:p>
      </dgm:t>
    </dgm:pt>
    <dgm:pt modelId="{9D666D41-DD6F-4121-B8F6-4D727F132044}" type="sibTrans" cxnId="{D83F6438-F987-4C73-B98F-BDC269421378}">
      <dgm:prSet/>
      <dgm:spPr/>
      <dgm:t>
        <a:bodyPr/>
        <a:lstStyle/>
        <a:p>
          <a:endParaRPr lang="en-CA"/>
        </a:p>
      </dgm:t>
    </dgm:pt>
    <dgm:pt modelId="{5CA55E6E-AF64-44EF-9F68-0941575CDF5F}" type="parTrans" cxnId="{D83F6438-F987-4C73-B98F-BDC269421378}">
      <dgm:prSet/>
      <dgm:spPr/>
      <dgm:t>
        <a:bodyPr/>
        <a:lstStyle/>
        <a:p>
          <a:endParaRPr lang="en-CA"/>
        </a:p>
      </dgm:t>
    </dgm:pt>
    <dgm:pt modelId="{CA4A4568-EACD-4282-A7C1-0EBF67C9DD5C}">
      <dgm:prSet phldrT="[Text]"/>
      <dgm:spPr/>
      <dgm:t>
        <a:bodyPr/>
        <a:lstStyle/>
        <a:p>
          <a:r>
            <a:rPr lang="en-CA" dirty="0" smtClean="0">
              <a:latin typeface="Cambria" pitchFamily="18" charset="0"/>
            </a:rPr>
            <a:t>For residential property ≥ HKD 10mn </a:t>
          </a:r>
          <a:r>
            <a:rPr lang="en-CA" dirty="0" smtClean="0">
              <a:latin typeface="Cambria" pitchFamily="18" charset="0"/>
              <a:sym typeface="Wingdings" pitchFamily="2" charset="2"/>
            </a:rPr>
            <a:t> </a:t>
          </a:r>
          <a:r>
            <a:rPr lang="en-CA" dirty="0" smtClean="0">
              <a:latin typeface="Cambria" pitchFamily="18" charset="0"/>
            </a:rPr>
            <a:t>limit mortgages to 50% of the property’s value</a:t>
          </a:r>
          <a:endParaRPr lang="en-CA" dirty="0">
            <a:latin typeface="Cambria" pitchFamily="18" charset="0"/>
          </a:endParaRPr>
        </a:p>
      </dgm:t>
    </dgm:pt>
    <dgm:pt modelId="{557B4A8E-387C-4E0C-817D-5ACB0778A79D}" type="sibTrans" cxnId="{09478BF2-4283-48D4-9E6A-E7A78C0F24C4}">
      <dgm:prSet/>
      <dgm:spPr/>
      <dgm:t>
        <a:bodyPr/>
        <a:lstStyle/>
        <a:p>
          <a:endParaRPr lang="en-CA"/>
        </a:p>
      </dgm:t>
    </dgm:pt>
    <dgm:pt modelId="{C276A549-AA5E-4025-B20D-7B1D9AD62B7E}" type="parTrans" cxnId="{09478BF2-4283-48D4-9E6A-E7A78C0F24C4}">
      <dgm:prSet/>
      <dgm:spPr/>
      <dgm:t>
        <a:bodyPr/>
        <a:lstStyle/>
        <a:p>
          <a:endParaRPr lang="en-CA"/>
        </a:p>
      </dgm:t>
    </dgm:pt>
    <dgm:pt modelId="{1314885E-2A26-461E-84B6-29CB03C17EB2}">
      <dgm:prSet phldrT="[Text]"/>
      <dgm:spPr/>
      <dgm:t>
        <a:bodyPr/>
        <a:lstStyle/>
        <a:p>
          <a:r>
            <a:rPr lang="en-CA" dirty="0" smtClean="0">
              <a:latin typeface="Cambria" pitchFamily="18" charset="0"/>
            </a:rPr>
            <a:t>Property </a:t>
          </a:r>
          <a:r>
            <a:rPr lang="en-CA" b="0" i="0" dirty="0" smtClean="0">
              <a:latin typeface="Cambria" pitchFamily="18" charset="0"/>
            </a:rPr>
            <a:t>∈ [HKD 7mn, 10mn] </a:t>
          </a:r>
          <a:r>
            <a:rPr lang="en-CA" b="0" i="0" dirty="0" smtClean="0">
              <a:latin typeface="Cambria" pitchFamily="18" charset="0"/>
              <a:sym typeface="Wingdings" pitchFamily="2" charset="2"/>
            </a:rPr>
            <a:t> limit mortgages to 60% of the property’s value</a:t>
          </a:r>
          <a:endParaRPr lang="en-CA" dirty="0">
            <a:latin typeface="Cambria" pitchFamily="18" charset="0"/>
          </a:endParaRPr>
        </a:p>
      </dgm:t>
    </dgm:pt>
    <dgm:pt modelId="{8DD69445-ADEB-4173-BB1A-3631EC9417A0}" type="parTrans" cxnId="{27212787-58A4-42A1-9C82-8F89AF4E4031}">
      <dgm:prSet/>
      <dgm:spPr/>
      <dgm:t>
        <a:bodyPr/>
        <a:lstStyle/>
        <a:p>
          <a:endParaRPr lang="en-CA"/>
        </a:p>
      </dgm:t>
    </dgm:pt>
    <dgm:pt modelId="{0633CDBA-2C2A-4257-8F39-6086E61565E7}" type="sibTrans" cxnId="{27212787-58A4-42A1-9C82-8F89AF4E4031}">
      <dgm:prSet/>
      <dgm:spPr/>
      <dgm:t>
        <a:bodyPr/>
        <a:lstStyle/>
        <a:p>
          <a:endParaRPr lang="en-CA"/>
        </a:p>
      </dgm:t>
    </dgm:pt>
    <dgm:pt modelId="{FD30D08A-6111-462C-8671-3EB84706E40E}">
      <dgm:prSet phldrT="[Text]"/>
      <dgm:spPr/>
      <dgm:t>
        <a:bodyPr/>
        <a:lstStyle/>
        <a:p>
          <a:r>
            <a:rPr lang="en-CA" dirty="0" smtClean="0">
              <a:latin typeface="Cambria" pitchFamily="18" charset="0"/>
            </a:rPr>
            <a:t>Property ≤ HKD 7mn </a:t>
          </a:r>
          <a:r>
            <a:rPr lang="en-CA" dirty="0" smtClean="0">
              <a:latin typeface="Cambria" pitchFamily="18" charset="0"/>
              <a:sym typeface="Wingdings" pitchFamily="2" charset="2"/>
            </a:rPr>
            <a:t> loans capped at HKD 4.2mn</a:t>
          </a:r>
          <a:endParaRPr lang="en-CA" dirty="0">
            <a:latin typeface="Cambria" pitchFamily="18" charset="0"/>
          </a:endParaRPr>
        </a:p>
      </dgm:t>
    </dgm:pt>
    <dgm:pt modelId="{F1D4D621-F8B4-4DF2-8B36-B1E87364E46C}" type="parTrans" cxnId="{86617E60-B274-4ED5-81C9-54F9F67150ED}">
      <dgm:prSet/>
      <dgm:spPr/>
      <dgm:t>
        <a:bodyPr/>
        <a:lstStyle/>
        <a:p>
          <a:endParaRPr lang="en-CA"/>
        </a:p>
      </dgm:t>
    </dgm:pt>
    <dgm:pt modelId="{E5035C2F-4FED-48FE-848B-9D5CD7ED0159}" type="sibTrans" cxnId="{86617E60-B274-4ED5-81C9-54F9F67150ED}">
      <dgm:prSet/>
      <dgm:spPr/>
      <dgm:t>
        <a:bodyPr/>
        <a:lstStyle/>
        <a:p>
          <a:endParaRPr lang="en-CA"/>
        </a:p>
      </dgm:t>
    </dgm:pt>
    <dgm:pt modelId="{CFE22D4E-28CE-4596-9B59-96947D87CCDF}">
      <dgm:prSet phldrT="[Text]"/>
      <dgm:spPr/>
      <dgm:t>
        <a:bodyPr/>
        <a:lstStyle/>
        <a:p>
          <a:r>
            <a:rPr lang="en-CA" dirty="0" smtClean="0">
              <a:latin typeface="Cambria" pitchFamily="18" charset="0"/>
            </a:rPr>
            <a:t>For nonlocals, caps at least 10% points lower</a:t>
          </a:r>
          <a:endParaRPr lang="en-CA" dirty="0">
            <a:latin typeface="Cambria" pitchFamily="18" charset="0"/>
          </a:endParaRPr>
        </a:p>
      </dgm:t>
    </dgm:pt>
    <dgm:pt modelId="{ACEAA8FB-1519-48AA-B095-6034652F6083}" type="parTrans" cxnId="{CF5FC70F-10B5-49D5-97AD-FE024AFC325B}">
      <dgm:prSet/>
      <dgm:spPr/>
      <dgm:t>
        <a:bodyPr/>
        <a:lstStyle/>
        <a:p>
          <a:endParaRPr lang="en-CA"/>
        </a:p>
      </dgm:t>
    </dgm:pt>
    <dgm:pt modelId="{FD901E86-8827-469E-B12A-662345C20DC4}" type="sibTrans" cxnId="{CF5FC70F-10B5-49D5-97AD-FE024AFC325B}">
      <dgm:prSet/>
      <dgm:spPr/>
      <dgm:t>
        <a:bodyPr/>
        <a:lstStyle/>
        <a:p>
          <a:endParaRPr lang="en-CA"/>
        </a:p>
      </dgm:t>
    </dgm:pt>
    <dgm:pt modelId="{CF0963C4-DB32-4A92-8F0E-F2DCEE5FD464}">
      <dgm:prSet phldrT="[Text]"/>
      <dgm:spPr/>
      <dgm:t>
        <a:bodyPr/>
        <a:lstStyle/>
        <a:p>
          <a:r>
            <a:rPr lang="en-CA" dirty="0" smtClean="0">
              <a:latin typeface="Cambria" pitchFamily="18" charset="0"/>
              <a:sym typeface="Wingdings" pitchFamily="2" charset="2"/>
            </a:rPr>
            <a:t> Downward pressure on demand</a:t>
          </a:r>
          <a:endParaRPr lang="en-CA" dirty="0">
            <a:latin typeface="Cambria" pitchFamily="18" charset="0"/>
          </a:endParaRPr>
        </a:p>
      </dgm:t>
    </dgm:pt>
    <dgm:pt modelId="{F7AFE727-4863-423D-B406-3F0D24DE21DB}" type="parTrans" cxnId="{4F2A1C7B-DA06-4190-9006-165FB2A18738}">
      <dgm:prSet/>
      <dgm:spPr/>
      <dgm:t>
        <a:bodyPr/>
        <a:lstStyle/>
        <a:p>
          <a:endParaRPr lang="en-CA"/>
        </a:p>
      </dgm:t>
    </dgm:pt>
    <dgm:pt modelId="{EFE4F9D6-1139-4D13-904F-3C43E6365632}" type="sibTrans" cxnId="{4F2A1C7B-DA06-4190-9006-165FB2A18738}">
      <dgm:prSet/>
      <dgm:spPr/>
      <dgm:t>
        <a:bodyPr/>
        <a:lstStyle/>
        <a:p>
          <a:endParaRPr lang="en-CA"/>
        </a:p>
      </dgm:t>
    </dgm:pt>
    <dgm:pt modelId="{A3A4FB65-12F0-4088-A107-A41D1713322E}">
      <dgm:prSet phldrT="[Text]"/>
      <dgm:spPr/>
      <dgm:t>
        <a:bodyPr/>
        <a:lstStyle/>
        <a:p>
          <a:r>
            <a:rPr lang="en-CA" dirty="0" smtClean="0">
              <a:latin typeface="Cambria" pitchFamily="18" charset="0"/>
              <a:sym typeface="Wingdings" pitchFamily="2" charset="2"/>
            </a:rPr>
            <a:t> Help deter speculation and </a:t>
          </a:r>
          <a:r>
            <a:rPr lang="en-CA" dirty="0" smtClean="0">
              <a:latin typeface="Cambria" pitchFamily="18" charset="0"/>
            </a:rPr>
            <a:t> dampen buying sentiment</a:t>
          </a:r>
          <a:endParaRPr lang="en-CA" dirty="0">
            <a:latin typeface="Cambria" pitchFamily="18" charset="0"/>
          </a:endParaRPr>
        </a:p>
      </dgm:t>
    </dgm:pt>
    <dgm:pt modelId="{AA91A51D-FFFE-4565-89A1-E484C6222097}" type="parTrans" cxnId="{8482C812-5D29-4BCF-8A42-3632924B7E6C}">
      <dgm:prSet/>
      <dgm:spPr/>
      <dgm:t>
        <a:bodyPr/>
        <a:lstStyle/>
        <a:p>
          <a:endParaRPr lang="en-CA"/>
        </a:p>
      </dgm:t>
    </dgm:pt>
    <dgm:pt modelId="{6F1C2BBA-D3D5-4ED3-9DAC-AC76D1AAB83A}" type="sibTrans" cxnId="{8482C812-5D29-4BCF-8A42-3632924B7E6C}">
      <dgm:prSet/>
      <dgm:spPr/>
      <dgm:t>
        <a:bodyPr/>
        <a:lstStyle/>
        <a:p>
          <a:endParaRPr lang="en-CA"/>
        </a:p>
      </dgm:t>
    </dgm:pt>
    <dgm:pt modelId="{09234249-B1FE-4E0E-8706-9E4B7A1CEE5A}">
      <dgm:prSet phldrT="[Text]"/>
      <dgm:spPr/>
      <dgm:t>
        <a:bodyPr/>
        <a:lstStyle/>
        <a:p>
          <a:r>
            <a:rPr lang="en-CA" dirty="0" smtClean="0">
              <a:latin typeface="Cambria" pitchFamily="18" charset="0"/>
              <a:sym typeface="Wingdings" pitchFamily="2" charset="2"/>
            </a:rPr>
            <a:t> Upward pressure on mortgage rates</a:t>
          </a:r>
          <a:endParaRPr lang="en-CA" dirty="0">
            <a:latin typeface="Cambria" pitchFamily="18" charset="0"/>
          </a:endParaRPr>
        </a:p>
      </dgm:t>
    </dgm:pt>
    <dgm:pt modelId="{796AF387-86F6-48CA-9D34-3B0E8AB25AC9}" type="sibTrans" cxnId="{90FFDBD1-FE4D-4D12-98B7-0201EF570FAF}">
      <dgm:prSet/>
      <dgm:spPr/>
      <dgm:t>
        <a:bodyPr/>
        <a:lstStyle/>
        <a:p>
          <a:endParaRPr lang="en-CA"/>
        </a:p>
      </dgm:t>
    </dgm:pt>
    <dgm:pt modelId="{18BA5B45-87FD-406C-BA46-6119B396E4FD}" type="parTrans" cxnId="{90FFDBD1-FE4D-4D12-98B7-0201EF570FAF}">
      <dgm:prSet/>
      <dgm:spPr/>
      <dgm:t>
        <a:bodyPr/>
        <a:lstStyle/>
        <a:p>
          <a:endParaRPr lang="en-CA"/>
        </a:p>
      </dgm:t>
    </dgm:pt>
    <dgm:pt modelId="{DF5107A4-96B9-43B8-A2C0-19DB35C9983D}">
      <dgm:prSet phldrT="[Text]"/>
      <dgm:spPr/>
      <dgm:t>
        <a:bodyPr/>
        <a:lstStyle/>
        <a:p>
          <a:r>
            <a:rPr lang="en-CA" dirty="0" smtClean="0">
              <a:latin typeface="Cambria" pitchFamily="18" charset="0"/>
            </a:rPr>
            <a:t>&amp; increasing interest in </a:t>
          </a:r>
          <a:r>
            <a:rPr lang="en-CA" dirty="0" err="1" smtClean="0">
              <a:latin typeface="Cambria" pitchFamily="18" charset="0"/>
            </a:rPr>
            <a:t>yuan</a:t>
          </a:r>
          <a:r>
            <a:rPr lang="en-CA" dirty="0" smtClean="0">
              <a:latin typeface="Cambria" pitchFamily="18" charset="0"/>
            </a:rPr>
            <a:t> deposits</a:t>
          </a:r>
          <a:endParaRPr lang="en-CA" dirty="0">
            <a:latin typeface="Cambria" pitchFamily="18" charset="0"/>
          </a:endParaRPr>
        </a:p>
      </dgm:t>
    </dgm:pt>
    <dgm:pt modelId="{84369890-1DA4-438F-B556-BC553DDEBE4E}" type="sibTrans" cxnId="{7AA391E3-D6D4-4703-B75A-BA5A66E85636}">
      <dgm:prSet/>
      <dgm:spPr/>
      <dgm:t>
        <a:bodyPr/>
        <a:lstStyle/>
        <a:p>
          <a:endParaRPr lang="en-CA"/>
        </a:p>
      </dgm:t>
    </dgm:pt>
    <dgm:pt modelId="{0A7F8126-31A3-45FA-8853-989508E20F06}" type="parTrans" cxnId="{7AA391E3-D6D4-4703-B75A-BA5A66E85636}">
      <dgm:prSet/>
      <dgm:spPr/>
      <dgm:t>
        <a:bodyPr/>
        <a:lstStyle/>
        <a:p>
          <a:endParaRPr lang="en-CA"/>
        </a:p>
      </dgm:t>
    </dgm:pt>
    <dgm:pt modelId="{50F0F076-8819-422A-8968-06AFB34FD0C9}">
      <dgm:prSet phldrT="[Text]"/>
      <dgm:spPr/>
      <dgm:t>
        <a:bodyPr/>
        <a:lstStyle/>
        <a:p>
          <a:r>
            <a:rPr lang="en-CA" dirty="0" smtClean="0">
              <a:latin typeface="Cambria" pitchFamily="18" charset="0"/>
            </a:rPr>
            <a:t>Rampant loan growth &amp; tightening HK dollar liquidity</a:t>
          </a:r>
          <a:endParaRPr lang="en-CA" dirty="0">
            <a:latin typeface="Cambria" pitchFamily="18" charset="0"/>
          </a:endParaRPr>
        </a:p>
      </dgm:t>
    </dgm:pt>
    <dgm:pt modelId="{A131DE8F-56A2-48B7-90D7-0136271F6B0E}" type="sibTrans" cxnId="{3AA4B2B6-CDD7-4B29-9335-A15A6BF41E18}">
      <dgm:prSet/>
      <dgm:spPr/>
      <dgm:t>
        <a:bodyPr/>
        <a:lstStyle/>
        <a:p>
          <a:endParaRPr lang="en-CA"/>
        </a:p>
      </dgm:t>
    </dgm:pt>
    <dgm:pt modelId="{251833F9-1E4C-4DDA-BAB8-5BA5387121C4}" type="parTrans" cxnId="{3AA4B2B6-CDD7-4B29-9335-A15A6BF41E18}">
      <dgm:prSet/>
      <dgm:spPr/>
      <dgm:t>
        <a:bodyPr/>
        <a:lstStyle/>
        <a:p>
          <a:endParaRPr lang="en-CA"/>
        </a:p>
      </dgm:t>
    </dgm:pt>
    <dgm:pt modelId="{34B9C87F-25B0-4BDC-ACE4-F634EF4694D3}">
      <dgm:prSet phldrT="[Text]" phldr="1"/>
      <dgm:spPr/>
      <dgm:t>
        <a:bodyPr/>
        <a:lstStyle/>
        <a:p>
          <a:endParaRPr lang="en-CA" dirty="0"/>
        </a:p>
      </dgm:t>
    </dgm:pt>
    <dgm:pt modelId="{C1D2CF2B-5C3A-4816-91B7-3AC4DC531B56}" type="sibTrans" cxnId="{FB688275-A291-4778-9A65-A281F1678B96}">
      <dgm:prSet/>
      <dgm:spPr/>
      <dgm:t>
        <a:bodyPr/>
        <a:lstStyle/>
        <a:p>
          <a:endParaRPr lang="en-CA"/>
        </a:p>
      </dgm:t>
    </dgm:pt>
    <dgm:pt modelId="{EF6AC448-36FB-47C3-808A-08CD9AF98978}" type="parTrans" cxnId="{FB688275-A291-4778-9A65-A281F1678B96}">
      <dgm:prSet/>
      <dgm:spPr/>
      <dgm:t>
        <a:bodyPr/>
        <a:lstStyle/>
        <a:p>
          <a:endParaRPr lang="en-CA"/>
        </a:p>
      </dgm:t>
    </dgm:pt>
    <dgm:pt modelId="{03E49EA4-F4C5-410B-95E2-959AC440EB85}" type="pres">
      <dgm:prSet presAssocID="{BAD60E60-2690-4693-B555-CF80D7F31CA5}" presName="Name0" presStyleCnt="0">
        <dgm:presLayoutVars>
          <dgm:chMax/>
          <dgm:chPref val="3"/>
          <dgm:dir/>
          <dgm:animOne val="branch"/>
          <dgm:animLvl val="lvl"/>
        </dgm:presLayoutVars>
      </dgm:prSet>
      <dgm:spPr/>
      <dgm:t>
        <a:bodyPr/>
        <a:lstStyle/>
        <a:p>
          <a:endParaRPr lang="en-CA"/>
        </a:p>
      </dgm:t>
    </dgm:pt>
    <dgm:pt modelId="{D58B42F9-66A4-451C-A25E-4B50BD7DD5F3}" type="pres">
      <dgm:prSet presAssocID="{2D8937BC-6DDB-46EE-9BA3-231D5BBF942D}" presName="composite" presStyleCnt="0"/>
      <dgm:spPr/>
    </dgm:pt>
    <dgm:pt modelId="{3934762C-F64D-4680-AE2C-B77A737F44EC}" type="pres">
      <dgm:prSet presAssocID="{2D8937BC-6DDB-46EE-9BA3-231D5BBF942D}" presName="FirstChild" presStyleLbl="revTx" presStyleIdx="0" presStyleCnt="6" custLinFactNeighborX="-17817" custLinFactNeighborY="-9391">
        <dgm:presLayoutVars>
          <dgm:chMax val="0"/>
          <dgm:chPref val="0"/>
          <dgm:bulletEnabled val="1"/>
        </dgm:presLayoutVars>
      </dgm:prSet>
      <dgm:spPr/>
      <dgm:t>
        <a:bodyPr/>
        <a:lstStyle/>
        <a:p>
          <a:endParaRPr lang="en-CA"/>
        </a:p>
      </dgm:t>
    </dgm:pt>
    <dgm:pt modelId="{3C31B581-928D-4384-BE9C-CFD2FC1B1FC7}" type="pres">
      <dgm:prSet presAssocID="{2D8937BC-6DDB-46EE-9BA3-231D5BBF942D}" presName="Parent" presStyleLbl="alignNode1" presStyleIdx="0" presStyleCnt="3" custScaleX="260569" custLinFactNeighborX="39188">
        <dgm:presLayoutVars>
          <dgm:chMax val="3"/>
          <dgm:chPref val="3"/>
          <dgm:bulletEnabled val="1"/>
        </dgm:presLayoutVars>
      </dgm:prSet>
      <dgm:spPr/>
      <dgm:t>
        <a:bodyPr/>
        <a:lstStyle/>
        <a:p>
          <a:endParaRPr lang="en-CA"/>
        </a:p>
      </dgm:t>
    </dgm:pt>
    <dgm:pt modelId="{3644E543-E21C-4FA5-8216-EC5CDC3EDA11}" type="pres">
      <dgm:prSet presAssocID="{2D8937BC-6DDB-46EE-9BA3-231D5BBF942D}" presName="Accent" presStyleLbl="parChTrans1D1" presStyleIdx="0" presStyleCnt="3" custLinFactY="-72836" custLinFactNeighborX="-12675" custLinFactNeighborY="-100000"/>
      <dgm:spPr/>
    </dgm:pt>
    <dgm:pt modelId="{170A5045-5163-4FEA-84A8-45C7F87CF258}" type="pres">
      <dgm:prSet presAssocID="{2D8937BC-6DDB-46EE-9BA3-231D5BBF942D}" presName="Child" presStyleLbl="revTx" presStyleIdx="1" presStyleCnt="6" custScaleY="86020">
        <dgm:presLayoutVars>
          <dgm:chMax val="0"/>
          <dgm:chPref val="0"/>
          <dgm:bulletEnabled val="1"/>
        </dgm:presLayoutVars>
      </dgm:prSet>
      <dgm:spPr/>
      <dgm:t>
        <a:bodyPr/>
        <a:lstStyle/>
        <a:p>
          <a:endParaRPr lang="en-CA"/>
        </a:p>
      </dgm:t>
    </dgm:pt>
    <dgm:pt modelId="{68736B49-FED5-4A89-9933-71CC32EAB32B}" type="pres">
      <dgm:prSet presAssocID="{33E5B6B2-8499-45B5-8D5F-E45BDD7ED9DF}" presName="sibTrans" presStyleCnt="0"/>
      <dgm:spPr/>
    </dgm:pt>
    <dgm:pt modelId="{F9B1EA19-A3E6-4652-A169-110A5B09D088}" type="pres">
      <dgm:prSet presAssocID="{ECAC3665-21A3-436F-A35E-62B390F6235E}" presName="composite" presStyleCnt="0"/>
      <dgm:spPr/>
    </dgm:pt>
    <dgm:pt modelId="{20419EEB-7F4B-490E-96AB-A1817B3E6A22}" type="pres">
      <dgm:prSet presAssocID="{ECAC3665-21A3-436F-A35E-62B390F6235E}" presName="FirstChild" presStyleLbl="revTx" presStyleIdx="2" presStyleCnt="6" custLinFactNeighborY="354">
        <dgm:presLayoutVars>
          <dgm:chMax val="0"/>
          <dgm:chPref val="0"/>
          <dgm:bulletEnabled val="1"/>
        </dgm:presLayoutVars>
      </dgm:prSet>
      <dgm:spPr/>
      <dgm:t>
        <a:bodyPr/>
        <a:lstStyle/>
        <a:p>
          <a:endParaRPr lang="en-CA"/>
        </a:p>
      </dgm:t>
    </dgm:pt>
    <dgm:pt modelId="{1376ACC0-432C-4C30-8D61-24B1B3182C2E}" type="pres">
      <dgm:prSet presAssocID="{ECAC3665-21A3-436F-A35E-62B390F6235E}" presName="Parent" presStyleLbl="alignNode1" presStyleIdx="1" presStyleCnt="3" custScaleX="264425" custLinFactNeighborX="39661" custLinFactNeighborY="1152">
        <dgm:presLayoutVars>
          <dgm:chMax val="3"/>
          <dgm:chPref val="3"/>
          <dgm:bulletEnabled val="1"/>
        </dgm:presLayoutVars>
      </dgm:prSet>
      <dgm:spPr/>
      <dgm:t>
        <a:bodyPr/>
        <a:lstStyle/>
        <a:p>
          <a:endParaRPr lang="en-CA"/>
        </a:p>
      </dgm:t>
    </dgm:pt>
    <dgm:pt modelId="{777D3A68-7B14-4F5B-9547-7F94034985BB}" type="pres">
      <dgm:prSet presAssocID="{ECAC3665-21A3-436F-A35E-62B390F6235E}" presName="Accent" presStyleLbl="parChTrans1D1" presStyleIdx="1" presStyleCnt="3" custSzY="45720" custScaleX="98995"/>
      <dgm:spPr/>
    </dgm:pt>
    <dgm:pt modelId="{10309416-08C5-443D-B93F-391E4088FD3C}" type="pres">
      <dgm:prSet presAssocID="{ECAC3665-21A3-436F-A35E-62B390F6235E}" presName="Child" presStyleLbl="revTx" presStyleIdx="3" presStyleCnt="6" custScaleY="59857">
        <dgm:presLayoutVars>
          <dgm:chMax val="0"/>
          <dgm:chPref val="0"/>
          <dgm:bulletEnabled val="1"/>
        </dgm:presLayoutVars>
      </dgm:prSet>
      <dgm:spPr/>
      <dgm:t>
        <a:bodyPr/>
        <a:lstStyle/>
        <a:p>
          <a:endParaRPr lang="en-CA"/>
        </a:p>
      </dgm:t>
    </dgm:pt>
    <dgm:pt modelId="{A4C5C853-FA1C-4DC6-91DA-D1B931B3B902}" type="pres">
      <dgm:prSet presAssocID="{B1A58559-BF8C-4264-A903-B4DB3CAE9CFA}" presName="sibTrans" presStyleCnt="0"/>
      <dgm:spPr/>
    </dgm:pt>
    <dgm:pt modelId="{17B34583-5B16-4C5F-9C6B-91E1C1181599}" type="pres">
      <dgm:prSet presAssocID="{5EE9D899-44FF-4B6B-B614-E76A268FCE5C}" presName="composite" presStyleCnt="0"/>
      <dgm:spPr/>
    </dgm:pt>
    <dgm:pt modelId="{1E232002-0D2C-458C-BA51-344E9B46E051}" type="pres">
      <dgm:prSet presAssocID="{5EE9D899-44FF-4B6B-B614-E76A268FCE5C}" presName="FirstChild" presStyleLbl="revTx" presStyleIdx="4" presStyleCnt="6">
        <dgm:presLayoutVars>
          <dgm:chMax val="0"/>
          <dgm:chPref val="0"/>
          <dgm:bulletEnabled val="1"/>
        </dgm:presLayoutVars>
      </dgm:prSet>
      <dgm:spPr/>
      <dgm:t>
        <a:bodyPr/>
        <a:lstStyle/>
        <a:p>
          <a:endParaRPr lang="en-CA"/>
        </a:p>
      </dgm:t>
    </dgm:pt>
    <dgm:pt modelId="{8A57349F-A4A8-4CB4-B1F1-1DF116160627}" type="pres">
      <dgm:prSet presAssocID="{5EE9D899-44FF-4B6B-B614-E76A268FCE5C}" presName="Parent" presStyleLbl="alignNode1" presStyleIdx="2" presStyleCnt="3" custScaleX="264423" custLinFactNeighborX="39663">
        <dgm:presLayoutVars>
          <dgm:chMax val="3"/>
          <dgm:chPref val="3"/>
          <dgm:bulletEnabled val="1"/>
        </dgm:presLayoutVars>
      </dgm:prSet>
      <dgm:spPr/>
      <dgm:t>
        <a:bodyPr/>
        <a:lstStyle/>
        <a:p>
          <a:endParaRPr lang="en-CA"/>
        </a:p>
      </dgm:t>
    </dgm:pt>
    <dgm:pt modelId="{EBCFF3BD-46F7-4ECB-894B-FAB36EA13536}" type="pres">
      <dgm:prSet presAssocID="{5EE9D899-44FF-4B6B-B614-E76A268FCE5C}" presName="Accent" presStyleLbl="parChTrans1D1" presStyleIdx="2" presStyleCnt="3" custLinFactNeighborX="-13435" custLinFactNeighborY="-57417"/>
      <dgm:spPr/>
    </dgm:pt>
    <dgm:pt modelId="{4BA6B9BA-4F98-40C5-B12D-A074CB2E2CDD}" type="pres">
      <dgm:prSet presAssocID="{5EE9D899-44FF-4B6B-B614-E76A268FCE5C}" presName="Child" presStyleLbl="revTx" presStyleIdx="5" presStyleCnt="6">
        <dgm:presLayoutVars>
          <dgm:chMax val="0"/>
          <dgm:chPref val="0"/>
          <dgm:bulletEnabled val="1"/>
        </dgm:presLayoutVars>
      </dgm:prSet>
      <dgm:spPr/>
      <dgm:t>
        <a:bodyPr/>
        <a:lstStyle/>
        <a:p>
          <a:endParaRPr lang="en-CA"/>
        </a:p>
      </dgm:t>
    </dgm:pt>
  </dgm:ptLst>
  <dgm:cxnLst>
    <dgm:cxn modelId="{4F2A1C7B-DA06-4190-9006-165FB2A18738}" srcId="{5EE9D899-44FF-4B6B-B614-E76A268FCE5C}" destId="{CF0963C4-DB32-4A92-8F0E-F2DCEE5FD464}" srcOrd="2" destOrd="0" parTransId="{F7AFE727-4863-423D-B406-3F0D24DE21DB}" sibTransId="{EFE4F9D6-1139-4D13-904F-3C43E6365632}"/>
    <dgm:cxn modelId="{1DD3086F-44CF-084E-B073-FCC02FCAD2B0}" type="presOf" srcId="{205C70B5-1F2E-4A22-96A7-3E88D27E37AA}" destId="{4BA6B9BA-4F98-40C5-B12D-A074CB2E2CDD}" srcOrd="0" destOrd="0" presId="urn:microsoft.com/office/officeart/2011/layout/TabList"/>
    <dgm:cxn modelId="{4354B74B-BC6A-344D-ABAC-E493BCB01931}" type="presOf" srcId="{34B9C87F-25B0-4BDC-ACE4-F634EF4694D3}" destId="{20419EEB-7F4B-490E-96AB-A1817B3E6A22}" srcOrd="0" destOrd="0" presId="urn:microsoft.com/office/officeart/2011/layout/TabList"/>
    <dgm:cxn modelId="{23301E63-88E8-46B1-AEE6-9F3A56E2F9F7}" srcId="{BAD60E60-2690-4693-B555-CF80D7F31CA5}" destId="{ECAC3665-21A3-436F-A35E-62B390F6235E}" srcOrd="1" destOrd="0" parTransId="{4B33F53B-6BFA-439B-BB37-C2B678CAB311}" sibTransId="{B1A58559-BF8C-4264-A903-B4DB3CAE9CFA}"/>
    <dgm:cxn modelId="{D0F47289-4C46-2540-8960-161974BD60F6}" type="presOf" srcId="{5D61D37F-433D-4E08-913F-5729B9D8A52A}" destId="{1E232002-0D2C-458C-BA51-344E9B46E051}" srcOrd="0" destOrd="0" presId="urn:microsoft.com/office/officeart/2011/layout/TabList"/>
    <dgm:cxn modelId="{86617E60-B274-4ED5-81C9-54F9F67150ED}" srcId="{2D8937BC-6DDB-46EE-9BA3-231D5BBF942D}" destId="{FD30D08A-6111-462C-8671-3EB84706E40E}" srcOrd="3" destOrd="0" parTransId="{F1D4D621-F8B4-4DF2-8B36-B1E87364E46C}" sibTransId="{E5035C2F-4FED-48FE-848B-9D5CD7ED0159}"/>
    <dgm:cxn modelId="{00967123-2817-E94F-BA82-FF2AA0C90B62}" type="presOf" srcId="{CFE22D4E-28CE-4596-9B59-96947D87CCDF}" destId="{170A5045-5163-4FEA-84A8-45C7F87CF258}" srcOrd="0" destOrd="3" presId="urn:microsoft.com/office/officeart/2011/layout/TabList"/>
    <dgm:cxn modelId="{A40C2AA8-70C1-5742-BE4B-D1E1D5B7A104}" type="presOf" srcId="{FD30D08A-6111-462C-8671-3EB84706E40E}" destId="{170A5045-5163-4FEA-84A8-45C7F87CF258}" srcOrd="0" destOrd="2" presId="urn:microsoft.com/office/officeart/2011/layout/TabList"/>
    <dgm:cxn modelId="{02DE5776-9766-40B4-AB41-534E6E3521A1}" srcId="{BAD60E60-2690-4693-B555-CF80D7F31CA5}" destId="{2D8937BC-6DDB-46EE-9BA3-231D5BBF942D}" srcOrd="0" destOrd="0" parTransId="{AB243223-81D1-42A6-8FBD-2EA34E41FF00}" sibTransId="{33E5B6B2-8499-45B5-8D5F-E45BDD7ED9DF}"/>
    <dgm:cxn modelId="{E86E1E92-B88E-3D4F-8304-839D1B9A2E18}" type="presOf" srcId="{50F0F076-8819-422A-8968-06AFB34FD0C9}" destId="{10309416-08C5-443D-B93F-391E4088FD3C}" srcOrd="0" destOrd="0" presId="urn:microsoft.com/office/officeart/2011/layout/TabList"/>
    <dgm:cxn modelId="{8A5C6F71-E785-0949-9216-8BFDE9E446C7}" type="presOf" srcId="{A3A4FB65-12F0-4088-A107-A41D1713322E}" destId="{4BA6B9BA-4F98-40C5-B12D-A074CB2E2CDD}" srcOrd="0" destOrd="2" presId="urn:microsoft.com/office/officeart/2011/layout/TabList"/>
    <dgm:cxn modelId="{EE429048-BF39-0A4C-879E-165ECB6A5AF2}" type="presOf" srcId="{5EE9D899-44FF-4B6B-B614-E76A268FCE5C}" destId="{8A57349F-A4A8-4CB4-B1F1-1DF116160627}" srcOrd="0" destOrd="0" presId="urn:microsoft.com/office/officeart/2011/layout/TabList"/>
    <dgm:cxn modelId="{D83F6438-F987-4C73-B98F-BDC269421378}" srcId="{2D8937BC-6DDB-46EE-9BA3-231D5BBF942D}" destId="{901EE5C0-5A03-4018-B7F3-39CBF797D396}" srcOrd="0" destOrd="0" parTransId="{5CA55E6E-AF64-44EF-9F68-0941575CDF5F}" sibTransId="{9D666D41-DD6F-4121-B8F6-4D727F132044}"/>
    <dgm:cxn modelId="{14D03CD7-19EE-6544-9CF3-1516B684E037}" type="presOf" srcId="{09234249-B1FE-4E0E-8706-9E4B7A1CEE5A}" destId="{10309416-08C5-443D-B93F-391E4088FD3C}" srcOrd="0" destOrd="2" presId="urn:microsoft.com/office/officeart/2011/layout/TabList"/>
    <dgm:cxn modelId="{61E7D5B1-6BB5-B34C-9796-2FA9C6BE24AA}" type="presOf" srcId="{901EE5C0-5A03-4018-B7F3-39CBF797D396}" destId="{3934762C-F64D-4680-AE2C-B77A737F44EC}" srcOrd="0" destOrd="0" presId="urn:microsoft.com/office/officeart/2011/layout/TabList"/>
    <dgm:cxn modelId="{812BE1D9-9AB9-8A4C-AC44-15DCAFF3DB84}" type="presOf" srcId="{ECAC3665-21A3-436F-A35E-62B390F6235E}" destId="{1376ACC0-432C-4C30-8D61-24B1B3182C2E}" srcOrd="0" destOrd="0" presId="urn:microsoft.com/office/officeart/2011/layout/TabList"/>
    <dgm:cxn modelId="{7AA391E3-D6D4-4703-B75A-BA5A66E85636}" srcId="{ECAC3665-21A3-436F-A35E-62B390F6235E}" destId="{DF5107A4-96B9-43B8-A2C0-19DB35C9983D}" srcOrd="2" destOrd="0" parTransId="{0A7F8126-31A3-45FA-8853-989508E20F06}" sibTransId="{84369890-1DA4-438F-B556-BC553DDEBE4E}"/>
    <dgm:cxn modelId="{71B62670-FDB8-B745-A86B-05FF8095ADD8}" type="presOf" srcId="{DF5107A4-96B9-43B8-A2C0-19DB35C9983D}" destId="{10309416-08C5-443D-B93F-391E4088FD3C}" srcOrd="0" destOrd="1" presId="urn:microsoft.com/office/officeart/2011/layout/TabList"/>
    <dgm:cxn modelId="{A1BF3FCB-DF42-4F82-B8FD-AD4CE6958684}" srcId="{5EE9D899-44FF-4B6B-B614-E76A268FCE5C}" destId="{205C70B5-1F2E-4A22-96A7-3E88D27E37AA}" srcOrd="1" destOrd="0" parTransId="{4FA9807B-FBB0-4E23-BDC1-3B5B61A01C53}" sibTransId="{1FD616B4-578F-44E1-963F-D3CACD2EB14D}"/>
    <dgm:cxn modelId="{3E1CF490-7380-41B5-86C6-E3F1D5FBA9B7}" srcId="{BAD60E60-2690-4693-B555-CF80D7F31CA5}" destId="{5EE9D899-44FF-4B6B-B614-E76A268FCE5C}" srcOrd="2" destOrd="0" parTransId="{9AFFF63D-A7FD-4804-B464-21EC25ED9730}" sibTransId="{E468A45A-47E1-492F-9B6E-8486A25F21B6}"/>
    <dgm:cxn modelId="{3AA4B2B6-CDD7-4B29-9335-A15A6BF41E18}" srcId="{ECAC3665-21A3-436F-A35E-62B390F6235E}" destId="{50F0F076-8819-422A-8968-06AFB34FD0C9}" srcOrd="1" destOrd="0" parTransId="{251833F9-1E4C-4DDA-BAB8-5BA5387121C4}" sibTransId="{A131DE8F-56A2-48B7-90D7-0136271F6B0E}"/>
    <dgm:cxn modelId="{9965EB09-6753-D34D-9E30-8629502ECD6D}" type="presOf" srcId="{CF0963C4-DB32-4A92-8F0E-F2DCEE5FD464}" destId="{4BA6B9BA-4F98-40C5-B12D-A074CB2E2CDD}" srcOrd="0" destOrd="1" presId="urn:microsoft.com/office/officeart/2011/layout/TabList"/>
    <dgm:cxn modelId="{8482C812-5D29-4BCF-8A42-3632924B7E6C}" srcId="{5EE9D899-44FF-4B6B-B614-E76A268FCE5C}" destId="{A3A4FB65-12F0-4088-A107-A41D1713322E}" srcOrd="3" destOrd="0" parTransId="{AA91A51D-FFFE-4565-89A1-E484C6222097}" sibTransId="{6F1C2BBA-D3D5-4ED3-9DAC-AC76D1AAB83A}"/>
    <dgm:cxn modelId="{27212787-58A4-42A1-9C82-8F89AF4E4031}" srcId="{2D8937BC-6DDB-46EE-9BA3-231D5BBF942D}" destId="{1314885E-2A26-461E-84B6-29CB03C17EB2}" srcOrd="2" destOrd="0" parTransId="{8DD69445-ADEB-4173-BB1A-3631EC9417A0}" sibTransId="{0633CDBA-2C2A-4257-8F39-6086E61565E7}"/>
    <dgm:cxn modelId="{12070B51-20B3-43C8-807E-7AB76A5882A6}" srcId="{5EE9D899-44FF-4B6B-B614-E76A268FCE5C}" destId="{5D61D37F-433D-4E08-913F-5729B9D8A52A}" srcOrd="0" destOrd="0" parTransId="{F51B4940-5CB0-4A52-A731-ADD0879A25AA}" sibTransId="{514EBCC8-B3F2-445C-AD67-9D9378AF7D16}"/>
    <dgm:cxn modelId="{FB688275-A291-4778-9A65-A281F1678B96}" srcId="{ECAC3665-21A3-436F-A35E-62B390F6235E}" destId="{34B9C87F-25B0-4BDC-ACE4-F634EF4694D3}" srcOrd="0" destOrd="0" parTransId="{EF6AC448-36FB-47C3-808A-08CD9AF98978}" sibTransId="{C1D2CF2B-5C3A-4816-91B7-3AC4DC531B56}"/>
    <dgm:cxn modelId="{CF5FC70F-10B5-49D5-97AD-FE024AFC325B}" srcId="{2D8937BC-6DDB-46EE-9BA3-231D5BBF942D}" destId="{CFE22D4E-28CE-4596-9B59-96947D87CCDF}" srcOrd="4" destOrd="0" parTransId="{ACEAA8FB-1519-48AA-B095-6034652F6083}" sibTransId="{FD901E86-8827-469E-B12A-662345C20DC4}"/>
    <dgm:cxn modelId="{191A90DE-E2D3-434C-A168-3C74770A2FC7}" type="presOf" srcId="{2D8937BC-6DDB-46EE-9BA3-231D5BBF942D}" destId="{3C31B581-928D-4384-BE9C-CFD2FC1B1FC7}" srcOrd="0" destOrd="0" presId="urn:microsoft.com/office/officeart/2011/layout/TabList"/>
    <dgm:cxn modelId="{F9460F68-E764-D847-B52B-C3B2AE8286ED}" type="presOf" srcId="{CA4A4568-EACD-4282-A7C1-0EBF67C9DD5C}" destId="{170A5045-5163-4FEA-84A8-45C7F87CF258}" srcOrd="0" destOrd="0" presId="urn:microsoft.com/office/officeart/2011/layout/TabList"/>
    <dgm:cxn modelId="{09478BF2-4283-48D4-9E6A-E7A78C0F24C4}" srcId="{2D8937BC-6DDB-46EE-9BA3-231D5BBF942D}" destId="{CA4A4568-EACD-4282-A7C1-0EBF67C9DD5C}" srcOrd="1" destOrd="0" parTransId="{C276A549-AA5E-4025-B20D-7B1D9AD62B7E}" sibTransId="{557B4A8E-387C-4E0C-817D-5ACB0778A79D}"/>
    <dgm:cxn modelId="{70237A94-2A38-CA43-A9BE-984C29ACF947}" type="presOf" srcId="{1314885E-2A26-461E-84B6-29CB03C17EB2}" destId="{170A5045-5163-4FEA-84A8-45C7F87CF258}" srcOrd="0" destOrd="1" presId="urn:microsoft.com/office/officeart/2011/layout/TabList"/>
    <dgm:cxn modelId="{959309FE-408B-3C40-ACEF-434D7F823649}" type="presOf" srcId="{BAD60E60-2690-4693-B555-CF80D7F31CA5}" destId="{03E49EA4-F4C5-410B-95E2-959AC440EB85}" srcOrd="0" destOrd="0" presId="urn:microsoft.com/office/officeart/2011/layout/TabList"/>
    <dgm:cxn modelId="{90FFDBD1-FE4D-4D12-98B7-0201EF570FAF}" srcId="{ECAC3665-21A3-436F-A35E-62B390F6235E}" destId="{09234249-B1FE-4E0E-8706-9E4B7A1CEE5A}" srcOrd="3" destOrd="0" parTransId="{18BA5B45-87FD-406C-BA46-6119B396E4FD}" sibTransId="{796AF387-86F6-48CA-9D34-3B0E8AB25AC9}"/>
    <dgm:cxn modelId="{C7180D4A-B259-4A4C-9BE3-A51A2324E019}" type="presParOf" srcId="{03E49EA4-F4C5-410B-95E2-959AC440EB85}" destId="{D58B42F9-66A4-451C-A25E-4B50BD7DD5F3}" srcOrd="0" destOrd="0" presId="urn:microsoft.com/office/officeart/2011/layout/TabList"/>
    <dgm:cxn modelId="{554F5E97-1EB2-F240-B430-0F27E96B16C5}" type="presParOf" srcId="{D58B42F9-66A4-451C-A25E-4B50BD7DD5F3}" destId="{3934762C-F64D-4680-AE2C-B77A737F44EC}" srcOrd="0" destOrd="0" presId="urn:microsoft.com/office/officeart/2011/layout/TabList"/>
    <dgm:cxn modelId="{18F87AD7-857C-F848-84C6-AF6BD13DA011}" type="presParOf" srcId="{D58B42F9-66A4-451C-A25E-4B50BD7DD5F3}" destId="{3C31B581-928D-4384-BE9C-CFD2FC1B1FC7}" srcOrd="1" destOrd="0" presId="urn:microsoft.com/office/officeart/2011/layout/TabList"/>
    <dgm:cxn modelId="{0AA799D9-BD3B-C84E-92FF-C566AB589153}" type="presParOf" srcId="{D58B42F9-66A4-451C-A25E-4B50BD7DD5F3}" destId="{3644E543-E21C-4FA5-8216-EC5CDC3EDA11}" srcOrd="2" destOrd="0" presId="urn:microsoft.com/office/officeart/2011/layout/TabList"/>
    <dgm:cxn modelId="{D1A4E502-0956-334A-A54C-271CA582E9FA}" type="presParOf" srcId="{03E49EA4-F4C5-410B-95E2-959AC440EB85}" destId="{170A5045-5163-4FEA-84A8-45C7F87CF258}" srcOrd="1" destOrd="0" presId="urn:microsoft.com/office/officeart/2011/layout/TabList"/>
    <dgm:cxn modelId="{569F83F2-498D-BF4B-855A-BEFA2697DC0A}" type="presParOf" srcId="{03E49EA4-F4C5-410B-95E2-959AC440EB85}" destId="{68736B49-FED5-4A89-9933-71CC32EAB32B}" srcOrd="2" destOrd="0" presId="urn:microsoft.com/office/officeart/2011/layout/TabList"/>
    <dgm:cxn modelId="{845A5331-8365-4146-AB4F-8E5BDCEC55EE}" type="presParOf" srcId="{03E49EA4-F4C5-410B-95E2-959AC440EB85}" destId="{F9B1EA19-A3E6-4652-A169-110A5B09D088}" srcOrd="3" destOrd="0" presId="urn:microsoft.com/office/officeart/2011/layout/TabList"/>
    <dgm:cxn modelId="{71EAB3FB-1A5F-E44D-B705-1C4E8E14FE26}" type="presParOf" srcId="{F9B1EA19-A3E6-4652-A169-110A5B09D088}" destId="{20419EEB-7F4B-490E-96AB-A1817B3E6A22}" srcOrd="0" destOrd="0" presId="urn:microsoft.com/office/officeart/2011/layout/TabList"/>
    <dgm:cxn modelId="{4C44FA9F-7890-BD4D-9959-30C9D65FD644}" type="presParOf" srcId="{F9B1EA19-A3E6-4652-A169-110A5B09D088}" destId="{1376ACC0-432C-4C30-8D61-24B1B3182C2E}" srcOrd="1" destOrd="0" presId="urn:microsoft.com/office/officeart/2011/layout/TabList"/>
    <dgm:cxn modelId="{D318A96E-EED0-1944-B5E1-9A8687D47998}" type="presParOf" srcId="{F9B1EA19-A3E6-4652-A169-110A5B09D088}" destId="{777D3A68-7B14-4F5B-9547-7F94034985BB}" srcOrd="2" destOrd="0" presId="urn:microsoft.com/office/officeart/2011/layout/TabList"/>
    <dgm:cxn modelId="{A1BD18D4-1968-C94E-B0CD-AE836AC91BB0}" type="presParOf" srcId="{03E49EA4-F4C5-410B-95E2-959AC440EB85}" destId="{10309416-08C5-443D-B93F-391E4088FD3C}" srcOrd="4" destOrd="0" presId="urn:microsoft.com/office/officeart/2011/layout/TabList"/>
    <dgm:cxn modelId="{004C82F5-7F04-9F4D-8038-25D56B9202D4}" type="presParOf" srcId="{03E49EA4-F4C5-410B-95E2-959AC440EB85}" destId="{A4C5C853-FA1C-4DC6-91DA-D1B931B3B902}" srcOrd="5" destOrd="0" presId="urn:microsoft.com/office/officeart/2011/layout/TabList"/>
    <dgm:cxn modelId="{CE86C3DB-920F-6940-867E-B5502F2ADF80}" type="presParOf" srcId="{03E49EA4-F4C5-410B-95E2-959AC440EB85}" destId="{17B34583-5B16-4C5F-9C6B-91E1C1181599}" srcOrd="6" destOrd="0" presId="urn:microsoft.com/office/officeart/2011/layout/TabList"/>
    <dgm:cxn modelId="{6E428689-34ED-9F44-BE6B-E31521557382}" type="presParOf" srcId="{17B34583-5B16-4C5F-9C6B-91E1C1181599}" destId="{1E232002-0D2C-458C-BA51-344E9B46E051}" srcOrd="0" destOrd="0" presId="urn:microsoft.com/office/officeart/2011/layout/TabList"/>
    <dgm:cxn modelId="{099D2D4B-A225-BD42-86B0-482735982A74}" type="presParOf" srcId="{17B34583-5B16-4C5F-9C6B-91E1C1181599}" destId="{8A57349F-A4A8-4CB4-B1F1-1DF116160627}" srcOrd="1" destOrd="0" presId="urn:microsoft.com/office/officeart/2011/layout/TabList"/>
    <dgm:cxn modelId="{4C4C0F65-59AE-5B4D-8848-05372BADA024}" type="presParOf" srcId="{17B34583-5B16-4C5F-9C6B-91E1C1181599}" destId="{EBCFF3BD-46F7-4ECB-894B-FAB36EA13536}" srcOrd="2" destOrd="0" presId="urn:microsoft.com/office/officeart/2011/layout/TabList"/>
    <dgm:cxn modelId="{00D1B0A4-CA7D-E54E-9E38-7C6191717DFD}" type="presParOf" srcId="{03E49EA4-F4C5-410B-95E2-959AC440EB85}" destId="{4BA6B9BA-4F98-40C5-B12D-A074CB2E2CDD}"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427DFD-6F75-4F64-89B9-7EBD908CBC06}" type="doc">
      <dgm:prSet loTypeId="urn:microsoft.com/office/officeart/2011/layout/InterconnectedBlockProcess" loCatId="process" qsTypeId="urn:microsoft.com/office/officeart/2005/8/quickstyle/simple2" qsCatId="simple" csTypeId="urn:microsoft.com/office/officeart/2005/8/colors/accent1_2" csCatId="accent1" phldr="1"/>
      <dgm:spPr/>
      <dgm:t>
        <a:bodyPr/>
        <a:lstStyle/>
        <a:p>
          <a:endParaRPr lang="en-CA"/>
        </a:p>
      </dgm:t>
    </dgm:pt>
    <dgm:pt modelId="{1AF41596-75DC-49CD-8FA1-8F8396B117CF}">
      <dgm:prSet phldrT="[Text]"/>
      <dgm:spPr/>
      <dgm:t>
        <a:bodyPr/>
        <a:lstStyle/>
        <a:p>
          <a:r>
            <a:rPr lang="en-CA" dirty="0" smtClean="0">
              <a:latin typeface="Cambria" pitchFamily="18" charset="0"/>
            </a:rPr>
            <a:t>Stem</a:t>
          </a:r>
          <a:endParaRPr lang="en-CA" dirty="0">
            <a:latin typeface="Cambria" pitchFamily="18" charset="0"/>
          </a:endParaRPr>
        </a:p>
      </dgm:t>
    </dgm:pt>
    <dgm:pt modelId="{0A9726A2-B400-4B55-9B5F-7E4B0F21E390}" type="parTrans" cxnId="{3FD57E3B-4B3F-4250-8DD1-E7DE669BC29C}">
      <dgm:prSet/>
      <dgm:spPr/>
      <dgm:t>
        <a:bodyPr/>
        <a:lstStyle/>
        <a:p>
          <a:endParaRPr lang="en-CA"/>
        </a:p>
      </dgm:t>
    </dgm:pt>
    <dgm:pt modelId="{481D93C3-A955-4C54-9D88-42820E3A7926}" type="sibTrans" cxnId="{3FD57E3B-4B3F-4250-8DD1-E7DE669BC29C}">
      <dgm:prSet/>
      <dgm:spPr/>
      <dgm:t>
        <a:bodyPr/>
        <a:lstStyle/>
        <a:p>
          <a:endParaRPr lang="en-CA"/>
        </a:p>
      </dgm:t>
    </dgm:pt>
    <dgm:pt modelId="{2AFCABF9-E95A-4E2B-B88C-070BC8D2F6DF}">
      <dgm:prSet phldrT="[Text]"/>
      <dgm:spPr/>
      <dgm:t>
        <a:bodyPr/>
        <a:lstStyle/>
        <a:p>
          <a:pPr algn="l"/>
          <a:r>
            <a:rPr lang="en-CA" dirty="0" smtClean="0">
              <a:latin typeface="Cambria" pitchFamily="18" charset="0"/>
            </a:rPr>
            <a:t>Over-reliance on land receipts as </a:t>
          </a:r>
          <a:r>
            <a:rPr lang="en-CA" dirty="0" err="1" smtClean="0">
              <a:latin typeface="Cambria" pitchFamily="18" charset="0"/>
            </a:rPr>
            <a:t>gov’s</a:t>
          </a:r>
          <a:r>
            <a:rPr lang="en-CA" dirty="0" smtClean="0">
              <a:latin typeface="Cambria" pitchFamily="18" charset="0"/>
            </a:rPr>
            <a:t> main revenue source</a:t>
          </a:r>
          <a:endParaRPr lang="en-CA" dirty="0">
            <a:latin typeface="Cambria" pitchFamily="18" charset="0"/>
          </a:endParaRPr>
        </a:p>
      </dgm:t>
    </dgm:pt>
    <dgm:pt modelId="{EF5E0D50-C047-497B-B38D-B26ECEEC6A58}" type="parTrans" cxnId="{DE1F24A6-E992-42FC-BBFF-3345738D8470}">
      <dgm:prSet/>
      <dgm:spPr/>
      <dgm:t>
        <a:bodyPr/>
        <a:lstStyle/>
        <a:p>
          <a:endParaRPr lang="en-CA"/>
        </a:p>
      </dgm:t>
    </dgm:pt>
    <dgm:pt modelId="{B521A4E6-F860-4A60-A91F-685D753C014A}" type="sibTrans" cxnId="{DE1F24A6-E992-42FC-BBFF-3345738D8470}">
      <dgm:prSet/>
      <dgm:spPr/>
      <dgm:t>
        <a:bodyPr/>
        <a:lstStyle/>
        <a:p>
          <a:endParaRPr lang="en-CA"/>
        </a:p>
      </dgm:t>
    </dgm:pt>
    <dgm:pt modelId="{6F1DFCA8-BDD7-41DD-BB88-15E35F2D685F}">
      <dgm:prSet phldrT="[Text]"/>
      <dgm:spPr/>
      <dgm:t>
        <a:bodyPr/>
        <a:lstStyle/>
        <a:p>
          <a:r>
            <a:rPr lang="en-CA" dirty="0" smtClean="0">
              <a:latin typeface="Cambria" pitchFamily="18" charset="0"/>
            </a:rPr>
            <a:t>Problem</a:t>
          </a:r>
          <a:endParaRPr lang="en-CA" dirty="0">
            <a:latin typeface="Cambria" pitchFamily="18" charset="0"/>
          </a:endParaRPr>
        </a:p>
      </dgm:t>
    </dgm:pt>
    <dgm:pt modelId="{EB61BCF5-E4BD-4E1E-8D88-FE08B7A7CA98}" type="parTrans" cxnId="{AAC420E3-2646-407C-9976-A00C8786CC32}">
      <dgm:prSet/>
      <dgm:spPr/>
      <dgm:t>
        <a:bodyPr/>
        <a:lstStyle/>
        <a:p>
          <a:endParaRPr lang="en-CA"/>
        </a:p>
      </dgm:t>
    </dgm:pt>
    <dgm:pt modelId="{5D609EA5-40E9-4C04-815C-4A0C8F5E60FA}" type="sibTrans" cxnId="{AAC420E3-2646-407C-9976-A00C8786CC32}">
      <dgm:prSet/>
      <dgm:spPr/>
      <dgm:t>
        <a:bodyPr/>
        <a:lstStyle/>
        <a:p>
          <a:endParaRPr lang="en-CA"/>
        </a:p>
      </dgm:t>
    </dgm:pt>
    <dgm:pt modelId="{A1AA99AA-9F89-49AF-B5F0-A6E347539A6A}">
      <dgm:prSet phldrT="[Text]"/>
      <dgm:spPr/>
      <dgm:t>
        <a:bodyPr/>
        <a:lstStyle/>
        <a:p>
          <a:pPr algn="l"/>
          <a:r>
            <a:rPr lang="en-CA" dirty="0" smtClean="0">
              <a:latin typeface="Cambria" pitchFamily="18" charset="0"/>
            </a:rPr>
            <a:t>Developed economy with world`s widest rich-poor gap;</a:t>
          </a:r>
          <a:endParaRPr lang="en-CA" dirty="0">
            <a:latin typeface="Cambria" pitchFamily="18" charset="0"/>
          </a:endParaRPr>
        </a:p>
      </dgm:t>
    </dgm:pt>
    <dgm:pt modelId="{92F330E1-CAA6-4F9C-93BB-41A3C42A1A72}" type="parTrans" cxnId="{0F0417F0-F750-4FF6-87FF-0559FB633EFC}">
      <dgm:prSet/>
      <dgm:spPr/>
      <dgm:t>
        <a:bodyPr/>
        <a:lstStyle/>
        <a:p>
          <a:endParaRPr lang="en-CA"/>
        </a:p>
      </dgm:t>
    </dgm:pt>
    <dgm:pt modelId="{DB457F8D-C267-4E69-8F7B-194C20CB274C}" type="sibTrans" cxnId="{0F0417F0-F750-4FF6-87FF-0559FB633EFC}">
      <dgm:prSet/>
      <dgm:spPr/>
      <dgm:t>
        <a:bodyPr/>
        <a:lstStyle/>
        <a:p>
          <a:endParaRPr lang="en-CA"/>
        </a:p>
      </dgm:t>
    </dgm:pt>
    <dgm:pt modelId="{64F62E7D-84DF-4072-94A5-DBD10C5E30A6}">
      <dgm:prSet phldrT="[Text]"/>
      <dgm:spPr/>
      <dgm:t>
        <a:bodyPr/>
        <a:lstStyle/>
        <a:p>
          <a:r>
            <a:rPr lang="en-CA" dirty="0" smtClean="0">
              <a:latin typeface="Cambria" pitchFamily="18" charset="0"/>
            </a:rPr>
            <a:t>Solution</a:t>
          </a:r>
          <a:endParaRPr lang="en-CA" dirty="0">
            <a:latin typeface="Cambria" pitchFamily="18" charset="0"/>
          </a:endParaRPr>
        </a:p>
      </dgm:t>
    </dgm:pt>
    <dgm:pt modelId="{16FFD264-5192-4AF0-A531-2001EEA23B25}" type="parTrans" cxnId="{A1F05C54-E072-4ADC-B579-D17B3A25A30D}">
      <dgm:prSet/>
      <dgm:spPr/>
      <dgm:t>
        <a:bodyPr/>
        <a:lstStyle/>
        <a:p>
          <a:endParaRPr lang="en-CA"/>
        </a:p>
      </dgm:t>
    </dgm:pt>
    <dgm:pt modelId="{FE1678FA-E3E0-4CA7-9965-B505D7B6329C}" type="sibTrans" cxnId="{A1F05C54-E072-4ADC-B579-D17B3A25A30D}">
      <dgm:prSet/>
      <dgm:spPr/>
      <dgm:t>
        <a:bodyPr/>
        <a:lstStyle/>
        <a:p>
          <a:endParaRPr lang="en-CA"/>
        </a:p>
      </dgm:t>
    </dgm:pt>
    <dgm:pt modelId="{529A73B8-CE12-4C1C-8E0F-1A6F986778C7}">
      <dgm:prSet phldrT="[Text]"/>
      <dgm:spPr/>
      <dgm:t>
        <a:bodyPr/>
        <a:lstStyle/>
        <a:p>
          <a:pPr algn="l"/>
          <a:r>
            <a:rPr lang="en-US" dirty="0" smtClean="0">
              <a:latin typeface="Cambria" pitchFamily="18" charset="0"/>
            </a:rPr>
            <a:t>New levies on capital gain;</a:t>
          </a:r>
          <a:endParaRPr lang="en-CA" dirty="0">
            <a:latin typeface="Cambria" pitchFamily="18" charset="0"/>
          </a:endParaRPr>
        </a:p>
      </dgm:t>
    </dgm:pt>
    <dgm:pt modelId="{7DB13BBC-7272-4F28-AF4D-FB20E4C1BC8A}" type="parTrans" cxnId="{B375A6BA-46C2-4267-8216-7C0A8B9AF9CA}">
      <dgm:prSet/>
      <dgm:spPr/>
      <dgm:t>
        <a:bodyPr/>
        <a:lstStyle/>
        <a:p>
          <a:endParaRPr lang="en-CA"/>
        </a:p>
      </dgm:t>
    </dgm:pt>
    <dgm:pt modelId="{4C32421D-CDD5-442F-BA7F-7DB485D73F5C}" type="sibTrans" cxnId="{B375A6BA-46C2-4267-8216-7C0A8B9AF9CA}">
      <dgm:prSet/>
      <dgm:spPr/>
      <dgm:t>
        <a:bodyPr/>
        <a:lstStyle/>
        <a:p>
          <a:endParaRPr lang="en-CA"/>
        </a:p>
      </dgm:t>
    </dgm:pt>
    <dgm:pt modelId="{AC698A9A-2CED-4848-9252-5FE6EC5A8595}">
      <dgm:prSet phldrT="[Text]"/>
      <dgm:spPr/>
      <dgm:t>
        <a:bodyPr/>
        <a:lstStyle/>
        <a:p>
          <a:pPr algn="l"/>
          <a:endParaRPr lang="en-CA" dirty="0"/>
        </a:p>
      </dgm:t>
    </dgm:pt>
    <dgm:pt modelId="{0FFBA8C8-EC78-4D76-87AC-17CA4F2885C0}" type="parTrans" cxnId="{FB0D1C31-B11C-4813-8573-E494DC87BA7B}">
      <dgm:prSet/>
      <dgm:spPr/>
      <dgm:t>
        <a:bodyPr/>
        <a:lstStyle/>
        <a:p>
          <a:endParaRPr lang="en-CA"/>
        </a:p>
      </dgm:t>
    </dgm:pt>
    <dgm:pt modelId="{BE21343C-10BB-4217-B668-1A220CE515E7}" type="sibTrans" cxnId="{FB0D1C31-B11C-4813-8573-E494DC87BA7B}">
      <dgm:prSet/>
      <dgm:spPr/>
      <dgm:t>
        <a:bodyPr/>
        <a:lstStyle/>
        <a:p>
          <a:endParaRPr lang="en-CA"/>
        </a:p>
      </dgm:t>
    </dgm:pt>
    <dgm:pt modelId="{EFA7891A-5412-4467-9DB4-2F7268175FAF}">
      <dgm:prSet phldrT="[Text]"/>
      <dgm:spPr/>
      <dgm:t>
        <a:bodyPr/>
        <a:lstStyle/>
        <a:p>
          <a:pPr algn="l"/>
          <a:r>
            <a:rPr lang="en-US" dirty="0" smtClean="0">
              <a:latin typeface="Cambria" pitchFamily="18" charset="0"/>
            </a:rPr>
            <a:t>Homebuyers shoulder the cost burden</a:t>
          </a:r>
          <a:endParaRPr lang="en-CA" dirty="0">
            <a:latin typeface="Cambria" pitchFamily="18" charset="0"/>
          </a:endParaRPr>
        </a:p>
      </dgm:t>
    </dgm:pt>
    <dgm:pt modelId="{368F5860-E58F-4AD3-9F7C-3EE39E675A41}" type="parTrans" cxnId="{8E01A9BD-164E-4545-A076-443634BC0F1A}">
      <dgm:prSet/>
      <dgm:spPr/>
      <dgm:t>
        <a:bodyPr/>
        <a:lstStyle/>
        <a:p>
          <a:endParaRPr lang="en-CA"/>
        </a:p>
      </dgm:t>
    </dgm:pt>
    <dgm:pt modelId="{F6F2F600-957D-45CF-8912-F0D4F5563A2B}" type="sibTrans" cxnId="{8E01A9BD-164E-4545-A076-443634BC0F1A}">
      <dgm:prSet/>
      <dgm:spPr/>
      <dgm:t>
        <a:bodyPr/>
        <a:lstStyle/>
        <a:p>
          <a:endParaRPr lang="en-CA"/>
        </a:p>
      </dgm:t>
    </dgm:pt>
    <dgm:pt modelId="{7E57FB86-CD43-4743-813B-6F4D77807AD5}">
      <dgm:prSet phldrT="[Text]"/>
      <dgm:spPr/>
      <dgm:t>
        <a:bodyPr/>
        <a:lstStyle/>
        <a:p>
          <a:pPr algn="l"/>
          <a:r>
            <a:rPr lang="en-US" dirty="0" smtClean="0">
              <a:latin typeface="Cambria" pitchFamily="18" charset="0"/>
            </a:rPr>
            <a:t>Reinstate estate duty;</a:t>
          </a:r>
          <a:endParaRPr lang="en-CA" dirty="0">
            <a:latin typeface="Cambria" pitchFamily="18" charset="0"/>
          </a:endParaRPr>
        </a:p>
      </dgm:t>
    </dgm:pt>
    <dgm:pt modelId="{C09AF9D0-C17C-4736-A1CA-7945EB36F6F6}" type="parTrans" cxnId="{EEF1AEE8-F6A2-4AC9-97F3-F81AEE840E88}">
      <dgm:prSet/>
      <dgm:spPr/>
      <dgm:t>
        <a:bodyPr/>
        <a:lstStyle/>
        <a:p>
          <a:endParaRPr lang="en-CA"/>
        </a:p>
      </dgm:t>
    </dgm:pt>
    <dgm:pt modelId="{B0140768-2047-4F3D-B56B-CC7ACF4C148A}" type="sibTrans" cxnId="{EEF1AEE8-F6A2-4AC9-97F3-F81AEE840E88}">
      <dgm:prSet/>
      <dgm:spPr/>
      <dgm:t>
        <a:bodyPr/>
        <a:lstStyle/>
        <a:p>
          <a:endParaRPr lang="en-CA"/>
        </a:p>
      </dgm:t>
    </dgm:pt>
    <dgm:pt modelId="{6BBC877C-2E56-4BFC-AEB8-70523538F17E}">
      <dgm:prSet phldrT="[Text]"/>
      <dgm:spPr/>
      <dgm:t>
        <a:bodyPr/>
        <a:lstStyle/>
        <a:p>
          <a:pPr algn="l"/>
          <a:r>
            <a:rPr lang="en-US" dirty="0" smtClean="0">
              <a:latin typeface="Cambria" pitchFamily="18" charset="0"/>
            </a:rPr>
            <a:t>Curb land hoarding;</a:t>
          </a:r>
          <a:endParaRPr lang="en-CA" dirty="0">
            <a:latin typeface="Cambria" pitchFamily="18" charset="0"/>
          </a:endParaRPr>
        </a:p>
      </dgm:t>
    </dgm:pt>
    <dgm:pt modelId="{5AAF6961-69AF-4D38-8CC9-5DFCDDB07B86}" type="parTrans" cxnId="{EA20A1BB-DEB4-4A3A-97B1-5BCC49D8575D}">
      <dgm:prSet/>
      <dgm:spPr/>
      <dgm:t>
        <a:bodyPr/>
        <a:lstStyle/>
        <a:p>
          <a:endParaRPr lang="en-CA"/>
        </a:p>
      </dgm:t>
    </dgm:pt>
    <dgm:pt modelId="{1E3D8665-269C-44E1-A687-A52E74DA068F}" type="sibTrans" cxnId="{EA20A1BB-DEB4-4A3A-97B1-5BCC49D8575D}">
      <dgm:prSet/>
      <dgm:spPr/>
      <dgm:t>
        <a:bodyPr/>
        <a:lstStyle/>
        <a:p>
          <a:endParaRPr lang="en-CA"/>
        </a:p>
      </dgm:t>
    </dgm:pt>
    <dgm:pt modelId="{E93CF88A-2506-4816-B3B7-0BBF151F73FF}">
      <dgm:prSet phldrT="[Text]"/>
      <dgm:spPr/>
      <dgm:t>
        <a:bodyPr/>
        <a:lstStyle/>
        <a:p>
          <a:pPr algn="l"/>
          <a:r>
            <a:rPr lang="en-US" dirty="0" smtClean="0">
              <a:latin typeface="Cambria" pitchFamily="18" charset="0"/>
            </a:rPr>
            <a:t>Remove artificial restrictions on land supply</a:t>
          </a:r>
          <a:endParaRPr lang="en-CA" dirty="0">
            <a:latin typeface="Cambria" pitchFamily="18" charset="0"/>
          </a:endParaRPr>
        </a:p>
      </dgm:t>
    </dgm:pt>
    <dgm:pt modelId="{50D26BCF-7778-4A8E-A8EA-293D4120CBDB}" type="parTrans" cxnId="{09283EEB-F436-463C-8ACA-1658364EF079}">
      <dgm:prSet/>
      <dgm:spPr/>
      <dgm:t>
        <a:bodyPr/>
        <a:lstStyle/>
        <a:p>
          <a:endParaRPr lang="en-CA"/>
        </a:p>
      </dgm:t>
    </dgm:pt>
    <dgm:pt modelId="{629B9114-018E-4051-A395-65FE749C6A27}" type="sibTrans" cxnId="{09283EEB-F436-463C-8ACA-1658364EF079}">
      <dgm:prSet/>
      <dgm:spPr/>
      <dgm:t>
        <a:bodyPr/>
        <a:lstStyle/>
        <a:p>
          <a:endParaRPr lang="en-CA"/>
        </a:p>
      </dgm:t>
    </dgm:pt>
    <dgm:pt modelId="{D92E28AF-93B5-4E28-BEEB-0C6F11F826F3}" type="pres">
      <dgm:prSet presAssocID="{C9427DFD-6F75-4F64-89B9-7EBD908CBC06}" presName="Name0" presStyleCnt="0">
        <dgm:presLayoutVars>
          <dgm:chMax val="7"/>
          <dgm:chPref val="5"/>
          <dgm:dir/>
          <dgm:animOne val="branch"/>
          <dgm:animLvl val="lvl"/>
        </dgm:presLayoutVars>
      </dgm:prSet>
      <dgm:spPr/>
      <dgm:t>
        <a:bodyPr/>
        <a:lstStyle/>
        <a:p>
          <a:endParaRPr lang="en-US"/>
        </a:p>
      </dgm:t>
    </dgm:pt>
    <dgm:pt modelId="{493C2527-1E77-4BEE-BAE9-3DF1A54C376C}" type="pres">
      <dgm:prSet presAssocID="{64F62E7D-84DF-4072-94A5-DBD10C5E30A6}" presName="ChildAccent3" presStyleCnt="0"/>
      <dgm:spPr/>
      <dgm:t>
        <a:bodyPr/>
        <a:lstStyle/>
        <a:p>
          <a:endParaRPr lang="en-CA"/>
        </a:p>
      </dgm:t>
    </dgm:pt>
    <dgm:pt modelId="{F936A8C2-BAF9-4077-BB79-ED4BC2A576A5}" type="pres">
      <dgm:prSet presAssocID="{64F62E7D-84DF-4072-94A5-DBD10C5E30A6}" presName="ChildAccent" presStyleLbl="alignImgPlace1" presStyleIdx="0" presStyleCnt="3" custScaleX="164730" custLinFactNeighborX="48088"/>
      <dgm:spPr/>
      <dgm:t>
        <a:bodyPr/>
        <a:lstStyle/>
        <a:p>
          <a:endParaRPr lang="en-CA"/>
        </a:p>
      </dgm:t>
    </dgm:pt>
    <dgm:pt modelId="{C6E4DA2E-ECC0-4D60-ADF9-86492B04A64C}" type="pres">
      <dgm:prSet presAssocID="{64F62E7D-84DF-4072-94A5-DBD10C5E30A6}" presName="Child3" presStyleLbl="revTx" presStyleIdx="0" presStyleCnt="0">
        <dgm:presLayoutVars>
          <dgm:chMax val="0"/>
          <dgm:chPref val="0"/>
          <dgm:bulletEnabled val="1"/>
        </dgm:presLayoutVars>
      </dgm:prSet>
      <dgm:spPr/>
      <dgm:t>
        <a:bodyPr/>
        <a:lstStyle/>
        <a:p>
          <a:endParaRPr lang="en-CA"/>
        </a:p>
      </dgm:t>
    </dgm:pt>
    <dgm:pt modelId="{4A16B0B7-01B4-46B1-B15C-C661EFA5D14D}" type="pres">
      <dgm:prSet presAssocID="{64F62E7D-84DF-4072-94A5-DBD10C5E30A6}" presName="Parent3" presStyleLbl="node1" presStyleIdx="0" presStyleCnt="3" custLinFactNeighborX="19581">
        <dgm:presLayoutVars>
          <dgm:chMax val="2"/>
          <dgm:chPref val="1"/>
          <dgm:bulletEnabled val="1"/>
        </dgm:presLayoutVars>
      </dgm:prSet>
      <dgm:spPr/>
      <dgm:t>
        <a:bodyPr/>
        <a:lstStyle/>
        <a:p>
          <a:endParaRPr lang="en-US"/>
        </a:p>
      </dgm:t>
    </dgm:pt>
    <dgm:pt modelId="{541FF1E9-5085-473B-A9F4-FA45ED2C4551}" type="pres">
      <dgm:prSet presAssocID="{6F1DFCA8-BDD7-41DD-BB88-15E35F2D685F}" presName="ChildAccent2" presStyleCnt="0"/>
      <dgm:spPr/>
      <dgm:t>
        <a:bodyPr/>
        <a:lstStyle/>
        <a:p>
          <a:endParaRPr lang="en-CA"/>
        </a:p>
      </dgm:t>
    </dgm:pt>
    <dgm:pt modelId="{B04AAC42-CC78-4D52-9AA2-D31A9F055EBF}" type="pres">
      <dgm:prSet presAssocID="{6F1DFCA8-BDD7-41DD-BB88-15E35F2D685F}" presName="ChildAccent" presStyleLbl="alignImgPlace1" presStyleIdx="1" presStyleCnt="3" custScaleX="157427" custLinFactNeighborX="-9609"/>
      <dgm:spPr/>
      <dgm:t>
        <a:bodyPr/>
        <a:lstStyle/>
        <a:p>
          <a:endParaRPr lang="en-CA"/>
        </a:p>
      </dgm:t>
    </dgm:pt>
    <dgm:pt modelId="{DC4323BB-1CD9-43B5-BCD7-DDBD169E66C1}" type="pres">
      <dgm:prSet presAssocID="{6F1DFCA8-BDD7-41DD-BB88-15E35F2D685F}" presName="Child2" presStyleLbl="revTx" presStyleIdx="0" presStyleCnt="0">
        <dgm:presLayoutVars>
          <dgm:chMax val="0"/>
          <dgm:chPref val="0"/>
          <dgm:bulletEnabled val="1"/>
        </dgm:presLayoutVars>
      </dgm:prSet>
      <dgm:spPr/>
      <dgm:t>
        <a:bodyPr/>
        <a:lstStyle/>
        <a:p>
          <a:endParaRPr lang="en-CA"/>
        </a:p>
      </dgm:t>
    </dgm:pt>
    <dgm:pt modelId="{4C69AAE1-A1A1-4A4A-967B-3C391C54ADAD}" type="pres">
      <dgm:prSet presAssocID="{6F1DFCA8-BDD7-41DD-BB88-15E35F2D685F}" presName="Parent2" presStyleLbl="node1" presStyleIdx="1" presStyleCnt="3" custLinFactNeighborX="-8011">
        <dgm:presLayoutVars>
          <dgm:chMax val="2"/>
          <dgm:chPref val="1"/>
          <dgm:bulletEnabled val="1"/>
        </dgm:presLayoutVars>
      </dgm:prSet>
      <dgm:spPr/>
      <dgm:t>
        <a:bodyPr/>
        <a:lstStyle/>
        <a:p>
          <a:endParaRPr lang="en-US"/>
        </a:p>
      </dgm:t>
    </dgm:pt>
    <dgm:pt modelId="{A65073A1-603D-44E5-A6C8-22BAE8BFC930}" type="pres">
      <dgm:prSet presAssocID="{1AF41596-75DC-49CD-8FA1-8F8396B117CF}" presName="ChildAccent1" presStyleCnt="0"/>
      <dgm:spPr/>
      <dgm:t>
        <a:bodyPr/>
        <a:lstStyle/>
        <a:p>
          <a:endParaRPr lang="en-CA"/>
        </a:p>
      </dgm:t>
    </dgm:pt>
    <dgm:pt modelId="{498B58BA-392A-4902-91D9-AFA5EB5DB046}" type="pres">
      <dgm:prSet presAssocID="{1AF41596-75DC-49CD-8FA1-8F8396B117CF}" presName="ChildAccent" presStyleLbl="alignImgPlace1" presStyleIdx="2" presStyleCnt="3" custScaleX="118983" custLinFactNeighborX="-40885"/>
      <dgm:spPr/>
      <dgm:t>
        <a:bodyPr/>
        <a:lstStyle/>
        <a:p>
          <a:endParaRPr lang="en-CA"/>
        </a:p>
      </dgm:t>
    </dgm:pt>
    <dgm:pt modelId="{DB1950FC-20C7-4D0C-A915-2CD34324678F}" type="pres">
      <dgm:prSet presAssocID="{1AF41596-75DC-49CD-8FA1-8F8396B117CF}" presName="Child1" presStyleLbl="revTx" presStyleIdx="0" presStyleCnt="0">
        <dgm:presLayoutVars>
          <dgm:chMax val="0"/>
          <dgm:chPref val="0"/>
          <dgm:bulletEnabled val="1"/>
        </dgm:presLayoutVars>
      </dgm:prSet>
      <dgm:spPr/>
      <dgm:t>
        <a:bodyPr/>
        <a:lstStyle/>
        <a:p>
          <a:endParaRPr lang="en-CA"/>
        </a:p>
      </dgm:t>
    </dgm:pt>
    <dgm:pt modelId="{DE15828B-FE52-4DE0-9604-C09873AD47E1}" type="pres">
      <dgm:prSet presAssocID="{1AF41596-75DC-49CD-8FA1-8F8396B117CF}" presName="Parent1" presStyleLbl="node1" presStyleIdx="2" presStyleCnt="3" custLinFactNeighborX="-50034">
        <dgm:presLayoutVars>
          <dgm:chMax val="2"/>
          <dgm:chPref val="1"/>
          <dgm:bulletEnabled val="1"/>
        </dgm:presLayoutVars>
      </dgm:prSet>
      <dgm:spPr/>
      <dgm:t>
        <a:bodyPr/>
        <a:lstStyle/>
        <a:p>
          <a:endParaRPr lang="en-US"/>
        </a:p>
      </dgm:t>
    </dgm:pt>
  </dgm:ptLst>
  <dgm:cxnLst>
    <dgm:cxn modelId="{935F2BD7-5ABF-8743-B590-549DF7A7849D}" type="presOf" srcId="{7E57FB86-CD43-4743-813B-6F4D77807AD5}" destId="{C6E4DA2E-ECC0-4D60-ADF9-86492B04A64C}" srcOrd="1" destOrd="1" presId="urn:microsoft.com/office/officeart/2011/layout/InterconnectedBlockProcess"/>
    <dgm:cxn modelId="{C5BEEAD6-DFF1-8848-8CCC-BF8F4CB9DF96}" type="presOf" srcId="{1AF41596-75DC-49CD-8FA1-8F8396B117CF}" destId="{DE15828B-FE52-4DE0-9604-C09873AD47E1}" srcOrd="0" destOrd="0" presId="urn:microsoft.com/office/officeart/2011/layout/InterconnectedBlockProcess"/>
    <dgm:cxn modelId="{FC81FD36-D8B4-C24E-9F5A-E77DB9E633FB}" type="presOf" srcId="{2AFCABF9-E95A-4E2B-B88C-070BC8D2F6DF}" destId="{DB1950FC-20C7-4D0C-A915-2CD34324678F}" srcOrd="1" destOrd="0" presId="urn:microsoft.com/office/officeart/2011/layout/InterconnectedBlockProcess"/>
    <dgm:cxn modelId="{B375A6BA-46C2-4267-8216-7C0A8B9AF9CA}" srcId="{64F62E7D-84DF-4072-94A5-DBD10C5E30A6}" destId="{529A73B8-CE12-4C1C-8E0F-1A6F986778C7}" srcOrd="0" destOrd="0" parTransId="{7DB13BBC-7272-4F28-AF4D-FB20E4C1BC8A}" sibTransId="{4C32421D-CDD5-442F-BA7F-7DB485D73F5C}"/>
    <dgm:cxn modelId="{8DD4ED26-7B3B-5841-8DC5-5D91A448FC0A}" type="presOf" srcId="{EFA7891A-5412-4467-9DB4-2F7268175FAF}" destId="{B04AAC42-CC78-4D52-9AA2-D31A9F055EBF}" srcOrd="0" destOrd="1" presId="urn:microsoft.com/office/officeart/2011/layout/InterconnectedBlockProcess"/>
    <dgm:cxn modelId="{520B3961-ADE0-6E4A-A894-51F2D120C6E6}" type="presOf" srcId="{6BBC877C-2E56-4BFC-AEB8-70523538F17E}" destId="{C6E4DA2E-ECC0-4D60-ADF9-86492B04A64C}" srcOrd="1" destOrd="2" presId="urn:microsoft.com/office/officeart/2011/layout/InterconnectedBlockProcess"/>
    <dgm:cxn modelId="{AAC420E3-2646-407C-9976-A00C8786CC32}" srcId="{C9427DFD-6F75-4F64-89B9-7EBD908CBC06}" destId="{6F1DFCA8-BDD7-41DD-BB88-15E35F2D685F}" srcOrd="1" destOrd="0" parTransId="{EB61BCF5-E4BD-4E1E-8D88-FE08B7A7CA98}" sibTransId="{5D609EA5-40E9-4C04-815C-4A0C8F5E60FA}"/>
    <dgm:cxn modelId="{A2625BDB-2F40-A943-857E-BBF91F5D9D96}" type="presOf" srcId="{7E57FB86-CD43-4743-813B-6F4D77807AD5}" destId="{F936A8C2-BAF9-4077-BB79-ED4BC2A576A5}" srcOrd="0" destOrd="1" presId="urn:microsoft.com/office/officeart/2011/layout/InterconnectedBlockProcess"/>
    <dgm:cxn modelId="{8E01A9BD-164E-4545-A076-443634BC0F1A}" srcId="{6F1DFCA8-BDD7-41DD-BB88-15E35F2D685F}" destId="{EFA7891A-5412-4467-9DB4-2F7268175FAF}" srcOrd="1" destOrd="0" parTransId="{368F5860-E58F-4AD3-9F7C-3EE39E675A41}" sibTransId="{F6F2F600-957D-45CF-8912-F0D4F5563A2B}"/>
    <dgm:cxn modelId="{A1F05C54-E072-4ADC-B579-D17B3A25A30D}" srcId="{C9427DFD-6F75-4F64-89B9-7EBD908CBC06}" destId="{64F62E7D-84DF-4072-94A5-DBD10C5E30A6}" srcOrd="2" destOrd="0" parTransId="{16FFD264-5192-4AF0-A531-2001EEA23B25}" sibTransId="{FE1678FA-E3E0-4CA7-9965-B505D7B6329C}"/>
    <dgm:cxn modelId="{09283EEB-F436-463C-8ACA-1658364EF079}" srcId="{64F62E7D-84DF-4072-94A5-DBD10C5E30A6}" destId="{E93CF88A-2506-4816-B3B7-0BBF151F73FF}" srcOrd="3" destOrd="0" parTransId="{50D26BCF-7778-4A8E-A8EA-293D4120CBDB}" sibTransId="{629B9114-018E-4051-A395-65FE749C6A27}"/>
    <dgm:cxn modelId="{0F0417F0-F750-4FF6-87FF-0559FB633EFC}" srcId="{6F1DFCA8-BDD7-41DD-BB88-15E35F2D685F}" destId="{A1AA99AA-9F89-49AF-B5F0-A6E347539A6A}" srcOrd="0" destOrd="0" parTransId="{92F330E1-CAA6-4F9C-93BB-41A3C42A1A72}" sibTransId="{DB457F8D-C267-4E69-8F7B-194C20CB274C}"/>
    <dgm:cxn modelId="{4274A03C-6FA7-CD4E-8B51-6643DDD3D901}" type="presOf" srcId="{E93CF88A-2506-4816-B3B7-0BBF151F73FF}" destId="{F936A8C2-BAF9-4077-BB79-ED4BC2A576A5}" srcOrd="0" destOrd="3" presId="urn:microsoft.com/office/officeart/2011/layout/InterconnectedBlockProcess"/>
    <dgm:cxn modelId="{802E528F-8DCB-184A-8E3B-FA1645690937}" type="presOf" srcId="{C9427DFD-6F75-4F64-89B9-7EBD908CBC06}" destId="{D92E28AF-93B5-4E28-BEEB-0C6F11F826F3}" srcOrd="0" destOrd="0" presId="urn:microsoft.com/office/officeart/2011/layout/InterconnectedBlockProcess"/>
    <dgm:cxn modelId="{A9DD774E-26F6-F246-916D-CFA3F5A8B399}" type="presOf" srcId="{E93CF88A-2506-4816-B3B7-0BBF151F73FF}" destId="{C6E4DA2E-ECC0-4D60-ADF9-86492B04A64C}" srcOrd="1" destOrd="3" presId="urn:microsoft.com/office/officeart/2011/layout/InterconnectedBlockProcess"/>
    <dgm:cxn modelId="{EA20A1BB-DEB4-4A3A-97B1-5BCC49D8575D}" srcId="{64F62E7D-84DF-4072-94A5-DBD10C5E30A6}" destId="{6BBC877C-2E56-4BFC-AEB8-70523538F17E}" srcOrd="2" destOrd="0" parTransId="{5AAF6961-69AF-4D38-8CC9-5DFCDDB07B86}" sibTransId="{1E3D8665-269C-44E1-A687-A52E74DA068F}"/>
    <dgm:cxn modelId="{EEF1AEE8-F6A2-4AC9-97F3-F81AEE840E88}" srcId="{64F62E7D-84DF-4072-94A5-DBD10C5E30A6}" destId="{7E57FB86-CD43-4743-813B-6F4D77807AD5}" srcOrd="1" destOrd="0" parTransId="{C09AF9D0-C17C-4736-A1CA-7945EB36F6F6}" sibTransId="{B0140768-2047-4F3D-B56B-CC7ACF4C148A}"/>
    <dgm:cxn modelId="{316F2BA9-91B7-BB4F-82CD-5E6945257DA4}" type="presOf" srcId="{6F1DFCA8-BDD7-41DD-BB88-15E35F2D685F}" destId="{4C69AAE1-A1A1-4A4A-967B-3C391C54ADAD}" srcOrd="0" destOrd="0" presId="urn:microsoft.com/office/officeart/2011/layout/InterconnectedBlockProcess"/>
    <dgm:cxn modelId="{A597CE45-A4F2-1D4A-AAE1-8A600B9AF06A}" type="presOf" srcId="{AC698A9A-2CED-4848-9252-5FE6EC5A8595}" destId="{498B58BA-392A-4902-91D9-AFA5EB5DB046}" srcOrd="0" destOrd="1" presId="urn:microsoft.com/office/officeart/2011/layout/InterconnectedBlockProcess"/>
    <dgm:cxn modelId="{FB0D1C31-B11C-4813-8573-E494DC87BA7B}" srcId="{1AF41596-75DC-49CD-8FA1-8F8396B117CF}" destId="{AC698A9A-2CED-4848-9252-5FE6EC5A8595}" srcOrd="1" destOrd="0" parTransId="{0FFBA8C8-EC78-4D76-87AC-17CA4F2885C0}" sibTransId="{BE21343C-10BB-4217-B668-1A220CE515E7}"/>
    <dgm:cxn modelId="{ABB714E8-E49E-FC4E-955E-19565357BA9A}" type="presOf" srcId="{EFA7891A-5412-4467-9DB4-2F7268175FAF}" destId="{DC4323BB-1CD9-43B5-BCD7-DDBD169E66C1}" srcOrd="1" destOrd="1" presId="urn:microsoft.com/office/officeart/2011/layout/InterconnectedBlockProcess"/>
    <dgm:cxn modelId="{3FD57E3B-4B3F-4250-8DD1-E7DE669BC29C}" srcId="{C9427DFD-6F75-4F64-89B9-7EBD908CBC06}" destId="{1AF41596-75DC-49CD-8FA1-8F8396B117CF}" srcOrd="0" destOrd="0" parTransId="{0A9726A2-B400-4B55-9B5F-7E4B0F21E390}" sibTransId="{481D93C3-A955-4C54-9D88-42820E3A7926}"/>
    <dgm:cxn modelId="{B1A4CBDA-14DE-B842-937D-DCE8B59EBEF7}" type="presOf" srcId="{A1AA99AA-9F89-49AF-B5F0-A6E347539A6A}" destId="{DC4323BB-1CD9-43B5-BCD7-DDBD169E66C1}" srcOrd="1" destOrd="0" presId="urn:microsoft.com/office/officeart/2011/layout/InterconnectedBlockProcess"/>
    <dgm:cxn modelId="{A0999389-876B-6A49-BF8B-FFF2C1D96F9D}" type="presOf" srcId="{6BBC877C-2E56-4BFC-AEB8-70523538F17E}" destId="{F936A8C2-BAF9-4077-BB79-ED4BC2A576A5}" srcOrd="0" destOrd="2" presId="urn:microsoft.com/office/officeart/2011/layout/InterconnectedBlockProcess"/>
    <dgm:cxn modelId="{F91CDD7E-2BE5-1D48-B648-8A2F8971C634}" type="presOf" srcId="{AC698A9A-2CED-4848-9252-5FE6EC5A8595}" destId="{DB1950FC-20C7-4D0C-A915-2CD34324678F}" srcOrd="1" destOrd="1" presId="urn:microsoft.com/office/officeart/2011/layout/InterconnectedBlockProcess"/>
    <dgm:cxn modelId="{F9838147-DED6-9B46-8777-A19BD706BC97}" type="presOf" srcId="{529A73B8-CE12-4C1C-8E0F-1A6F986778C7}" destId="{C6E4DA2E-ECC0-4D60-ADF9-86492B04A64C}" srcOrd="1" destOrd="0" presId="urn:microsoft.com/office/officeart/2011/layout/InterconnectedBlockProcess"/>
    <dgm:cxn modelId="{BA2F0396-B7F7-0F41-B70F-DC0D928167B3}" type="presOf" srcId="{529A73B8-CE12-4C1C-8E0F-1A6F986778C7}" destId="{F936A8C2-BAF9-4077-BB79-ED4BC2A576A5}" srcOrd="0" destOrd="0" presId="urn:microsoft.com/office/officeart/2011/layout/InterconnectedBlockProcess"/>
    <dgm:cxn modelId="{E17184B0-D088-EF46-9AD6-90BA891E8FB4}" type="presOf" srcId="{2AFCABF9-E95A-4E2B-B88C-070BC8D2F6DF}" destId="{498B58BA-392A-4902-91D9-AFA5EB5DB046}" srcOrd="0" destOrd="0" presId="urn:microsoft.com/office/officeart/2011/layout/InterconnectedBlockProcess"/>
    <dgm:cxn modelId="{DE1F24A6-E992-42FC-BBFF-3345738D8470}" srcId="{1AF41596-75DC-49CD-8FA1-8F8396B117CF}" destId="{2AFCABF9-E95A-4E2B-B88C-070BC8D2F6DF}" srcOrd="0" destOrd="0" parTransId="{EF5E0D50-C047-497B-B38D-B26ECEEC6A58}" sibTransId="{B521A4E6-F860-4A60-A91F-685D753C014A}"/>
    <dgm:cxn modelId="{8A9A40F1-5968-EE46-BF0D-DE1295299C28}" type="presOf" srcId="{A1AA99AA-9F89-49AF-B5F0-A6E347539A6A}" destId="{B04AAC42-CC78-4D52-9AA2-D31A9F055EBF}" srcOrd="0" destOrd="0" presId="urn:microsoft.com/office/officeart/2011/layout/InterconnectedBlockProcess"/>
    <dgm:cxn modelId="{308B4A0F-E8BB-E045-B4B0-7597687FDD4B}" type="presOf" srcId="{64F62E7D-84DF-4072-94A5-DBD10C5E30A6}" destId="{4A16B0B7-01B4-46B1-B15C-C661EFA5D14D}" srcOrd="0" destOrd="0" presId="urn:microsoft.com/office/officeart/2011/layout/InterconnectedBlockProcess"/>
    <dgm:cxn modelId="{A6C47A3E-BAA7-5D4D-938F-9261454FED8E}" type="presParOf" srcId="{D92E28AF-93B5-4E28-BEEB-0C6F11F826F3}" destId="{493C2527-1E77-4BEE-BAE9-3DF1A54C376C}" srcOrd="0" destOrd="0" presId="urn:microsoft.com/office/officeart/2011/layout/InterconnectedBlockProcess"/>
    <dgm:cxn modelId="{041CEB50-9CE0-D844-8A1C-00F35971515B}" type="presParOf" srcId="{493C2527-1E77-4BEE-BAE9-3DF1A54C376C}" destId="{F936A8C2-BAF9-4077-BB79-ED4BC2A576A5}" srcOrd="0" destOrd="0" presId="urn:microsoft.com/office/officeart/2011/layout/InterconnectedBlockProcess"/>
    <dgm:cxn modelId="{0E31976A-DD5C-C945-894F-F1A631552114}" type="presParOf" srcId="{D92E28AF-93B5-4E28-BEEB-0C6F11F826F3}" destId="{C6E4DA2E-ECC0-4D60-ADF9-86492B04A64C}" srcOrd="1" destOrd="0" presId="urn:microsoft.com/office/officeart/2011/layout/InterconnectedBlockProcess"/>
    <dgm:cxn modelId="{8C1C7076-E0A1-3043-A0BA-078C071B879E}" type="presParOf" srcId="{D92E28AF-93B5-4E28-BEEB-0C6F11F826F3}" destId="{4A16B0B7-01B4-46B1-B15C-C661EFA5D14D}" srcOrd="2" destOrd="0" presId="urn:microsoft.com/office/officeart/2011/layout/InterconnectedBlockProcess"/>
    <dgm:cxn modelId="{53829E52-93C1-994C-AC8E-F753D57BBD73}" type="presParOf" srcId="{D92E28AF-93B5-4E28-BEEB-0C6F11F826F3}" destId="{541FF1E9-5085-473B-A9F4-FA45ED2C4551}" srcOrd="3" destOrd="0" presId="urn:microsoft.com/office/officeart/2011/layout/InterconnectedBlockProcess"/>
    <dgm:cxn modelId="{8BF8991E-428B-BD4E-BE31-85DE1E1038BF}" type="presParOf" srcId="{541FF1E9-5085-473B-A9F4-FA45ED2C4551}" destId="{B04AAC42-CC78-4D52-9AA2-D31A9F055EBF}" srcOrd="0" destOrd="0" presId="urn:microsoft.com/office/officeart/2011/layout/InterconnectedBlockProcess"/>
    <dgm:cxn modelId="{44FD05EA-6302-6C48-84B9-D3DCF184FCE4}" type="presParOf" srcId="{D92E28AF-93B5-4E28-BEEB-0C6F11F826F3}" destId="{DC4323BB-1CD9-43B5-BCD7-DDBD169E66C1}" srcOrd="4" destOrd="0" presId="urn:microsoft.com/office/officeart/2011/layout/InterconnectedBlockProcess"/>
    <dgm:cxn modelId="{07AE046E-54B5-C24A-B661-5EF38BFBC433}" type="presParOf" srcId="{D92E28AF-93B5-4E28-BEEB-0C6F11F826F3}" destId="{4C69AAE1-A1A1-4A4A-967B-3C391C54ADAD}" srcOrd="5" destOrd="0" presId="urn:microsoft.com/office/officeart/2011/layout/InterconnectedBlockProcess"/>
    <dgm:cxn modelId="{51FB744C-3F72-D24D-93CC-6B0707838833}" type="presParOf" srcId="{D92E28AF-93B5-4E28-BEEB-0C6F11F826F3}" destId="{A65073A1-603D-44E5-A6C8-22BAE8BFC930}" srcOrd="6" destOrd="0" presId="urn:microsoft.com/office/officeart/2011/layout/InterconnectedBlockProcess"/>
    <dgm:cxn modelId="{5E624A9A-F8F2-724D-A2DE-BA62AA8C2CB3}" type="presParOf" srcId="{A65073A1-603D-44E5-A6C8-22BAE8BFC930}" destId="{498B58BA-392A-4902-91D9-AFA5EB5DB046}" srcOrd="0" destOrd="0" presId="urn:microsoft.com/office/officeart/2011/layout/InterconnectedBlockProcess"/>
    <dgm:cxn modelId="{9B21980F-97C5-AD40-B649-5DDCC2CC6758}" type="presParOf" srcId="{D92E28AF-93B5-4E28-BEEB-0C6F11F826F3}" destId="{DB1950FC-20C7-4D0C-A915-2CD34324678F}" srcOrd="7" destOrd="0" presId="urn:microsoft.com/office/officeart/2011/layout/InterconnectedBlockProcess"/>
    <dgm:cxn modelId="{0EF65D5A-56D4-C14C-89FE-A694C0BB9A3E}" type="presParOf" srcId="{D92E28AF-93B5-4E28-BEEB-0C6F11F826F3}" destId="{DE15828B-FE52-4DE0-9604-C09873AD47E1}" srcOrd="8"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CF814B-8531-4E12-B7E0-0542682D0CB5}"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CA"/>
        </a:p>
      </dgm:t>
    </dgm:pt>
    <dgm:pt modelId="{84AA5778-2C16-4CF1-A04B-3295EA3F1FD3}">
      <dgm:prSet phldrT="[Text]"/>
      <dgm:spPr/>
      <dgm:t>
        <a:bodyPr/>
        <a:lstStyle/>
        <a:p>
          <a:r>
            <a:rPr lang="en-CA" dirty="0" smtClean="0">
              <a:latin typeface="Cambria" pitchFamily="18" charset="0"/>
            </a:rPr>
            <a:t>Main Functions</a:t>
          </a:r>
          <a:endParaRPr lang="en-CA" dirty="0">
            <a:latin typeface="Cambria" pitchFamily="18" charset="0"/>
          </a:endParaRPr>
        </a:p>
      </dgm:t>
    </dgm:pt>
    <dgm:pt modelId="{22392508-383A-402A-A74A-0CF8A3DE78F7}" type="parTrans" cxnId="{EB52C723-09A2-4846-A38F-7952C3382376}">
      <dgm:prSet/>
      <dgm:spPr/>
      <dgm:t>
        <a:bodyPr/>
        <a:lstStyle/>
        <a:p>
          <a:endParaRPr lang="en-CA"/>
        </a:p>
      </dgm:t>
    </dgm:pt>
    <dgm:pt modelId="{D95C9D37-5D22-4C3B-AF43-D3E4FE43F558}" type="sibTrans" cxnId="{EB52C723-09A2-4846-A38F-7952C3382376}">
      <dgm:prSet/>
      <dgm:spPr/>
      <dgm:t>
        <a:bodyPr/>
        <a:lstStyle/>
        <a:p>
          <a:endParaRPr lang="en-CA"/>
        </a:p>
      </dgm:t>
    </dgm:pt>
    <dgm:pt modelId="{7AC33071-3AF4-49B8-B28A-7532674C0CF7}">
      <dgm:prSet phldrT="[Text]"/>
      <dgm:spPr/>
      <dgm:t>
        <a:bodyPr/>
        <a:lstStyle/>
        <a:p>
          <a:r>
            <a:rPr lang="en-CA" dirty="0" smtClean="0">
              <a:latin typeface="Cambria" pitchFamily="18" charset="0"/>
            </a:rPr>
            <a:t>Land Disposal for Development Purpose</a:t>
          </a:r>
          <a:endParaRPr lang="en-CA" dirty="0">
            <a:latin typeface="Cambria" pitchFamily="18" charset="0"/>
          </a:endParaRPr>
        </a:p>
      </dgm:t>
    </dgm:pt>
    <dgm:pt modelId="{CE316DB3-1BE3-4BE0-B1F1-83970F1211B2}" type="parTrans" cxnId="{A887D8AF-C162-4A07-95FC-749D7A64BDCB}">
      <dgm:prSet/>
      <dgm:spPr/>
      <dgm:t>
        <a:bodyPr/>
        <a:lstStyle/>
        <a:p>
          <a:endParaRPr lang="en-CA"/>
        </a:p>
      </dgm:t>
    </dgm:pt>
    <dgm:pt modelId="{9D0DC537-724F-4C4D-8D7C-B13E142BBE23}" type="sibTrans" cxnId="{A887D8AF-C162-4A07-95FC-749D7A64BDCB}">
      <dgm:prSet/>
      <dgm:spPr/>
      <dgm:t>
        <a:bodyPr/>
        <a:lstStyle/>
        <a:p>
          <a:endParaRPr lang="en-CA"/>
        </a:p>
      </dgm:t>
    </dgm:pt>
    <dgm:pt modelId="{ADA6A3BE-9702-4D3E-9F60-3C8364EBC2F5}">
      <dgm:prSet phldrT="[Text]"/>
      <dgm:spPr/>
      <dgm:t>
        <a:bodyPr/>
        <a:lstStyle/>
        <a:p>
          <a:r>
            <a:rPr lang="en-CA" dirty="0" smtClean="0">
              <a:latin typeface="Cambria" pitchFamily="18" charset="0"/>
            </a:rPr>
            <a:t>Valuation of Land and Property</a:t>
          </a:r>
          <a:endParaRPr lang="en-CA" dirty="0">
            <a:latin typeface="Cambria" pitchFamily="18" charset="0"/>
          </a:endParaRPr>
        </a:p>
      </dgm:t>
    </dgm:pt>
    <dgm:pt modelId="{6D624672-D9CD-4EA8-8980-E7453A9E554E}" type="parTrans" cxnId="{04A2AF6E-280A-4E82-B7BF-AEDC9103BD83}">
      <dgm:prSet/>
      <dgm:spPr/>
      <dgm:t>
        <a:bodyPr/>
        <a:lstStyle/>
        <a:p>
          <a:endParaRPr lang="en-CA"/>
        </a:p>
      </dgm:t>
    </dgm:pt>
    <dgm:pt modelId="{DF98E027-8774-4109-A466-840EBADB9EE3}" type="sibTrans" cxnId="{04A2AF6E-280A-4E82-B7BF-AEDC9103BD83}">
      <dgm:prSet/>
      <dgm:spPr/>
      <dgm:t>
        <a:bodyPr/>
        <a:lstStyle/>
        <a:p>
          <a:endParaRPr lang="en-CA"/>
        </a:p>
      </dgm:t>
    </dgm:pt>
    <dgm:pt modelId="{8A1AF1F0-22C4-4808-97CF-F436374F4E69}">
      <dgm:prSet phldrT="[Text]"/>
      <dgm:spPr/>
      <dgm:t>
        <a:bodyPr/>
        <a:lstStyle/>
        <a:p>
          <a:r>
            <a:rPr lang="en-CA" dirty="0" smtClean="0">
              <a:latin typeface="Cambria" pitchFamily="18" charset="0"/>
            </a:rPr>
            <a:t>Acquisition of Private Land for Public Projects</a:t>
          </a:r>
          <a:endParaRPr lang="en-CA" dirty="0">
            <a:latin typeface="Cambria" pitchFamily="18" charset="0"/>
          </a:endParaRPr>
        </a:p>
      </dgm:t>
    </dgm:pt>
    <dgm:pt modelId="{2B4FACF1-C887-465B-9D85-128E69649E43}" type="parTrans" cxnId="{1740B2A9-FBC2-43D7-9473-A3D025E27584}">
      <dgm:prSet/>
      <dgm:spPr/>
      <dgm:t>
        <a:bodyPr/>
        <a:lstStyle/>
        <a:p>
          <a:endParaRPr lang="en-CA"/>
        </a:p>
      </dgm:t>
    </dgm:pt>
    <dgm:pt modelId="{18EFD129-72CB-45A8-B5B5-92D9EEF46C31}" type="sibTrans" cxnId="{1740B2A9-FBC2-43D7-9473-A3D025E27584}">
      <dgm:prSet/>
      <dgm:spPr/>
      <dgm:t>
        <a:bodyPr/>
        <a:lstStyle/>
        <a:p>
          <a:endParaRPr lang="en-CA"/>
        </a:p>
      </dgm:t>
    </dgm:pt>
    <dgm:pt modelId="{5C182F96-F0D5-4645-AB21-511596EC0466}">
      <dgm:prSet phldrT="[Text]" phldr="1"/>
      <dgm:spPr/>
      <dgm:t>
        <a:bodyPr/>
        <a:lstStyle/>
        <a:p>
          <a:endParaRPr lang="en-CA" dirty="0"/>
        </a:p>
      </dgm:t>
    </dgm:pt>
    <dgm:pt modelId="{E3F01836-40BD-45FA-B0D2-11BB48942B88}" type="parTrans" cxnId="{BF9CA86E-EB1B-45FE-A26D-BCE726CFFD77}">
      <dgm:prSet/>
      <dgm:spPr/>
      <dgm:t>
        <a:bodyPr/>
        <a:lstStyle/>
        <a:p>
          <a:endParaRPr lang="en-CA"/>
        </a:p>
      </dgm:t>
    </dgm:pt>
    <dgm:pt modelId="{EE8F9AC1-B649-4A02-87CA-D35EB4E3DE3F}" type="sibTrans" cxnId="{BF9CA86E-EB1B-45FE-A26D-BCE726CFFD77}">
      <dgm:prSet/>
      <dgm:spPr/>
      <dgm:t>
        <a:bodyPr/>
        <a:lstStyle/>
        <a:p>
          <a:endParaRPr lang="en-CA"/>
        </a:p>
      </dgm:t>
    </dgm:pt>
    <dgm:pt modelId="{5EF68A2C-9FD2-42D2-8E74-1FB754F6031A}">
      <dgm:prSet phldrT="[Text]"/>
      <dgm:spPr/>
      <dgm:t>
        <a:bodyPr/>
        <a:lstStyle/>
        <a:p>
          <a:r>
            <a:rPr lang="en-CA" dirty="0" smtClean="0">
              <a:latin typeface="Cambria" pitchFamily="18" charset="0"/>
            </a:rPr>
            <a:t>Maintenance of  Geodetic Survey Control Network</a:t>
          </a:r>
        </a:p>
      </dgm:t>
    </dgm:pt>
    <dgm:pt modelId="{DBEB53A9-45B8-4869-A602-1CE98B41127F}" type="parTrans" cxnId="{90C20CAF-E6B8-47EF-A715-61CD9E6C895F}">
      <dgm:prSet/>
      <dgm:spPr/>
      <dgm:t>
        <a:bodyPr/>
        <a:lstStyle/>
        <a:p>
          <a:endParaRPr lang="en-CA"/>
        </a:p>
      </dgm:t>
    </dgm:pt>
    <dgm:pt modelId="{2D4E7C04-C4A7-46FA-BCD9-4F703E802E1D}" type="sibTrans" cxnId="{90C20CAF-E6B8-47EF-A715-61CD9E6C895F}">
      <dgm:prSet/>
      <dgm:spPr/>
      <dgm:t>
        <a:bodyPr/>
        <a:lstStyle/>
        <a:p>
          <a:endParaRPr lang="en-CA"/>
        </a:p>
      </dgm:t>
    </dgm:pt>
    <dgm:pt modelId="{886577DF-756F-4800-AD71-9D0E12FB4D74}">
      <dgm:prSet phldrT="[Text]"/>
      <dgm:spPr/>
      <dgm:t>
        <a:bodyPr/>
        <a:lstStyle/>
        <a:p>
          <a:r>
            <a:rPr lang="en-CA" dirty="0" smtClean="0">
              <a:latin typeface="Cambria" pitchFamily="18" charset="0"/>
            </a:rPr>
            <a:t>Land Boundary Survey</a:t>
          </a:r>
          <a:endParaRPr lang="en-CA" dirty="0">
            <a:latin typeface="Cambria" pitchFamily="18" charset="0"/>
          </a:endParaRPr>
        </a:p>
      </dgm:t>
    </dgm:pt>
    <dgm:pt modelId="{A2A977A7-1101-4790-AED8-A57F9FD64FD7}" type="parTrans" cxnId="{62B9717E-AC1B-41F8-958E-A7C9D93A74CA}">
      <dgm:prSet/>
      <dgm:spPr/>
      <dgm:t>
        <a:bodyPr/>
        <a:lstStyle/>
        <a:p>
          <a:endParaRPr lang="en-CA"/>
        </a:p>
      </dgm:t>
    </dgm:pt>
    <dgm:pt modelId="{0A6A5127-76FF-4A2A-868B-B88799512776}" type="sibTrans" cxnId="{62B9717E-AC1B-41F8-958E-A7C9D93A74CA}">
      <dgm:prSet/>
      <dgm:spPr/>
      <dgm:t>
        <a:bodyPr/>
        <a:lstStyle/>
        <a:p>
          <a:endParaRPr lang="en-CA"/>
        </a:p>
      </dgm:t>
    </dgm:pt>
    <dgm:pt modelId="{93309865-1A14-4E61-AD00-9431F748E277}">
      <dgm:prSet phldrT="[Text]"/>
      <dgm:spPr/>
      <dgm:t>
        <a:bodyPr/>
        <a:lstStyle/>
        <a:p>
          <a:r>
            <a:rPr lang="en-CA" dirty="0" smtClean="0">
              <a:latin typeface="Cambria" pitchFamily="18" charset="0"/>
            </a:rPr>
            <a:t>Aerial Survey</a:t>
          </a:r>
          <a:endParaRPr lang="en-CA" dirty="0">
            <a:latin typeface="Cambria" pitchFamily="18" charset="0"/>
          </a:endParaRPr>
        </a:p>
      </dgm:t>
    </dgm:pt>
    <dgm:pt modelId="{773A5015-3CBE-4876-8C43-A0CB258321F4}" type="parTrans" cxnId="{149BE972-FCAD-43FD-AB1D-85B19C12E369}">
      <dgm:prSet/>
      <dgm:spPr/>
      <dgm:t>
        <a:bodyPr/>
        <a:lstStyle/>
        <a:p>
          <a:endParaRPr lang="en-CA"/>
        </a:p>
      </dgm:t>
    </dgm:pt>
    <dgm:pt modelId="{68A9007B-2570-4D2F-B26E-26D41513D930}" type="sibTrans" cxnId="{149BE972-FCAD-43FD-AB1D-85B19C12E369}">
      <dgm:prSet/>
      <dgm:spPr/>
      <dgm:t>
        <a:bodyPr/>
        <a:lstStyle/>
        <a:p>
          <a:endParaRPr lang="en-CA"/>
        </a:p>
      </dgm:t>
    </dgm:pt>
    <dgm:pt modelId="{C8053FBF-545B-470A-BCA8-735095797A2F}">
      <dgm:prSet phldrT="[Text]"/>
      <dgm:spPr/>
      <dgm:t>
        <a:bodyPr/>
        <a:lstStyle/>
        <a:p>
          <a:r>
            <a:rPr lang="en-CA" dirty="0" smtClean="0">
              <a:latin typeface="Cambria" pitchFamily="18" charset="0"/>
            </a:rPr>
            <a:t>Land Lease Re-grant and Modification</a:t>
          </a:r>
          <a:endParaRPr lang="en-CA" dirty="0">
            <a:latin typeface="Cambria" pitchFamily="18" charset="0"/>
          </a:endParaRPr>
        </a:p>
      </dgm:t>
    </dgm:pt>
    <dgm:pt modelId="{893DCC28-BCC9-4962-9554-20D435BD68B9}" type="parTrans" cxnId="{25ED76B2-B81C-487E-BAE1-4B10E2F06567}">
      <dgm:prSet/>
      <dgm:spPr/>
      <dgm:t>
        <a:bodyPr/>
        <a:lstStyle/>
        <a:p>
          <a:endParaRPr lang="en-CA"/>
        </a:p>
      </dgm:t>
    </dgm:pt>
    <dgm:pt modelId="{3DD65197-DD24-482B-92FB-AC55AD6D096C}" type="sibTrans" cxnId="{25ED76B2-B81C-487E-BAE1-4B10E2F06567}">
      <dgm:prSet/>
      <dgm:spPr/>
      <dgm:t>
        <a:bodyPr/>
        <a:lstStyle/>
        <a:p>
          <a:endParaRPr lang="en-CA"/>
        </a:p>
      </dgm:t>
    </dgm:pt>
    <dgm:pt modelId="{D610D37B-3CB6-4610-A3D8-3C63BCE29B21}">
      <dgm:prSet phldrT="[Text]"/>
      <dgm:spPr/>
      <dgm:t>
        <a:bodyPr/>
        <a:lstStyle/>
        <a:p>
          <a:r>
            <a:rPr lang="en-CA" dirty="0" smtClean="0">
              <a:latin typeface="Cambria" pitchFamily="18" charset="0"/>
            </a:rPr>
            <a:t>Land Control and Lease Enforcement</a:t>
          </a:r>
          <a:endParaRPr lang="en-CA" dirty="0">
            <a:latin typeface="Cambria" pitchFamily="18" charset="0"/>
          </a:endParaRPr>
        </a:p>
      </dgm:t>
    </dgm:pt>
    <dgm:pt modelId="{E43AAD95-5BC6-4015-B4C4-5EEACCB6D680}" type="parTrans" cxnId="{C1EE1735-0C1D-4392-843C-61924AAACD35}">
      <dgm:prSet/>
      <dgm:spPr/>
      <dgm:t>
        <a:bodyPr/>
        <a:lstStyle/>
        <a:p>
          <a:endParaRPr lang="en-CA"/>
        </a:p>
      </dgm:t>
    </dgm:pt>
    <dgm:pt modelId="{1E063418-B62D-449B-9B2D-D5947D772EF2}" type="sibTrans" cxnId="{C1EE1735-0C1D-4392-843C-61924AAACD35}">
      <dgm:prSet/>
      <dgm:spPr/>
      <dgm:t>
        <a:bodyPr/>
        <a:lstStyle/>
        <a:p>
          <a:endParaRPr lang="en-CA"/>
        </a:p>
      </dgm:t>
    </dgm:pt>
    <dgm:pt modelId="{07BD2612-59C3-4A31-A500-43F568B0A2B3}">
      <dgm:prSet phldrT="[Text]"/>
      <dgm:spPr/>
      <dgm:t>
        <a:bodyPr/>
        <a:lstStyle/>
        <a:p>
          <a:r>
            <a:rPr lang="en-CA" dirty="0" smtClean="0">
              <a:latin typeface="Cambria" pitchFamily="18" charset="0"/>
            </a:rPr>
            <a:t>Map Production</a:t>
          </a:r>
          <a:endParaRPr lang="en-CA" dirty="0">
            <a:latin typeface="Cambria" pitchFamily="18" charset="0"/>
          </a:endParaRPr>
        </a:p>
      </dgm:t>
    </dgm:pt>
    <dgm:pt modelId="{D2DC423A-8BE8-4E81-8966-A4684C4E5E52}" type="parTrans" cxnId="{24C125A3-83CA-4F1A-A23F-4606DAB67732}">
      <dgm:prSet/>
      <dgm:spPr/>
      <dgm:t>
        <a:bodyPr/>
        <a:lstStyle/>
        <a:p>
          <a:endParaRPr lang="en-CA"/>
        </a:p>
      </dgm:t>
    </dgm:pt>
    <dgm:pt modelId="{13486D57-4172-42FF-AC3B-09560395A944}" type="sibTrans" cxnId="{24C125A3-83CA-4F1A-A23F-4606DAB67732}">
      <dgm:prSet/>
      <dgm:spPr/>
      <dgm:t>
        <a:bodyPr/>
        <a:lstStyle/>
        <a:p>
          <a:endParaRPr lang="en-CA"/>
        </a:p>
      </dgm:t>
    </dgm:pt>
    <dgm:pt modelId="{281569A2-5DA4-44C7-918F-569162463A2A}">
      <dgm:prSet phldrT="[Text]"/>
      <dgm:spPr/>
      <dgm:t>
        <a:bodyPr/>
        <a:lstStyle/>
        <a:p>
          <a:r>
            <a:rPr lang="en-CA" dirty="0" smtClean="0">
              <a:latin typeface="Cambria" pitchFamily="18" charset="0"/>
            </a:rPr>
            <a:t>Maintenance of Slopes on Unallocated Government Land</a:t>
          </a:r>
          <a:endParaRPr lang="en-CA" dirty="0">
            <a:latin typeface="Cambria" pitchFamily="18" charset="0"/>
          </a:endParaRPr>
        </a:p>
      </dgm:t>
    </dgm:pt>
    <dgm:pt modelId="{A13659AD-DD93-49B3-A89A-12457CAD51AA}" type="parTrans" cxnId="{E6C2C60C-946F-4BD5-9B81-6EF280C08B7E}">
      <dgm:prSet/>
      <dgm:spPr/>
      <dgm:t>
        <a:bodyPr/>
        <a:lstStyle/>
        <a:p>
          <a:endParaRPr lang="en-CA"/>
        </a:p>
      </dgm:t>
    </dgm:pt>
    <dgm:pt modelId="{DF393BDC-4824-47CB-B247-ADB9C33EF897}" type="sibTrans" cxnId="{E6C2C60C-946F-4BD5-9B81-6EF280C08B7E}">
      <dgm:prSet/>
      <dgm:spPr/>
      <dgm:t>
        <a:bodyPr/>
        <a:lstStyle/>
        <a:p>
          <a:endParaRPr lang="en-CA"/>
        </a:p>
      </dgm:t>
    </dgm:pt>
    <dgm:pt modelId="{8E420DA5-D2E0-4AC9-A9F3-82B06D98369F}">
      <dgm:prSet phldrT="[Text]"/>
      <dgm:spPr/>
      <dgm:t>
        <a:bodyPr/>
        <a:lstStyle/>
        <a:p>
          <a:r>
            <a:rPr lang="en-CA" dirty="0" smtClean="0">
              <a:latin typeface="Cambria" pitchFamily="18" charset="0"/>
            </a:rPr>
            <a:t>Approve Pre-sale of Uncompleted Flats and Deeds of Mutual Covenant</a:t>
          </a:r>
          <a:endParaRPr lang="en-CA" dirty="0">
            <a:latin typeface="Cambria" pitchFamily="18" charset="0"/>
          </a:endParaRPr>
        </a:p>
      </dgm:t>
    </dgm:pt>
    <dgm:pt modelId="{237165B2-F7B8-46B6-952B-09DBC6754B7A}" type="parTrans" cxnId="{26315197-0A0F-4B15-AF83-93B445609C40}">
      <dgm:prSet/>
      <dgm:spPr/>
      <dgm:t>
        <a:bodyPr/>
        <a:lstStyle/>
        <a:p>
          <a:endParaRPr lang="en-CA"/>
        </a:p>
      </dgm:t>
    </dgm:pt>
    <dgm:pt modelId="{ADAF1DB2-2B3A-4A45-9291-CABB82461DC2}" type="sibTrans" cxnId="{26315197-0A0F-4B15-AF83-93B445609C40}">
      <dgm:prSet/>
      <dgm:spPr/>
      <dgm:t>
        <a:bodyPr/>
        <a:lstStyle/>
        <a:p>
          <a:endParaRPr lang="en-CA"/>
        </a:p>
      </dgm:t>
    </dgm:pt>
    <dgm:pt modelId="{C7EA40B9-C8F3-4403-A989-D5792CE8F9AD}" type="pres">
      <dgm:prSet presAssocID="{84CF814B-8531-4E12-B7E0-0542682D0CB5}" presName="layout" presStyleCnt="0">
        <dgm:presLayoutVars>
          <dgm:chMax/>
          <dgm:chPref/>
          <dgm:dir/>
          <dgm:resizeHandles/>
        </dgm:presLayoutVars>
      </dgm:prSet>
      <dgm:spPr/>
      <dgm:t>
        <a:bodyPr/>
        <a:lstStyle/>
        <a:p>
          <a:endParaRPr lang="en-CA"/>
        </a:p>
      </dgm:t>
    </dgm:pt>
    <dgm:pt modelId="{BF048EA8-1384-4224-B14F-902C45DF7412}" type="pres">
      <dgm:prSet presAssocID="{84AA5778-2C16-4CF1-A04B-3295EA3F1FD3}" presName="root" presStyleCnt="0">
        <dgm:presLayoutVars>
          <dgm:chMax/>
          <dgm:chPref/>
        </dgm:presLayoutVars>
      </dgm:prSet>
      <dgm:spPr/>
    </dgm:pt>
    <dgm:pt modelId="{ACFE0D44-5C83-4493-8391-3E4901D3FB53}" type="pres">
      <dgm:prSet presAssocID="{84AA5778-2C16-4CF1-A04B-3295EA3F1FD3}" presName="rootComposite" presStyleCnt="0">
        <dgm:presLayoutVars/>
      </dgm:prSet>
      <dgm:spPr/>
    </dgm:pt>
    <dgm:pt modelId="{453FABC0-0EB2-4AE3-B474-313943B4BD25}" type="pres">
      <dgm:prSet presAssocID="{84AA5778-2C16-4CF1-A04B-3295EA3F1FD3}" presName="ParentAccent" presStyleLbl="alignNode1" presStyleIdx="0" presStyleCnt="2" custLinFactNeighborY="-32403"/>
      <dgm:spPr/>
    </dgm:pt>
    <dgm:pt modelId="{AA312FDF-0E99-4DAA-BB64-4ABC83903D47}" type="pres">
      <dgm:prSet presAssocID="{84AA5778-2C16-4CF1-A04B-3295EA3F1FD3}" presName="ParentSmallAccent" presStyleLbl="fgAcc1" presStyleIdx="0" presStyleCnt="2" custLinFactNeighborY="-54499"/>
      <dgm:spPr/>
    </dgm:pt>
    <dgm:pt modelId="{6A57826C-4A64-497B-9412-B89FFF950E5C}" type="pres">
      <dgm:prSet presAssocID="{84AA5778-2C16-4CF1-A04B-3295EA3F1FD3}" presName="Parent" presStyleLbl="revTx" presStyleIdx="0" presStyleCnt="13" custAng="10800000" custFlipVert="1" custScaleX="91774" custScaleY="45594" custLinFactNeighborY="7823">
        <dgm:presLayoutVars>
          <dgm:chMax/>
          <dgm:chPref val="4"/>
          <dgm:bulletEnabled val="1"/>
        </dgm:presLayoutVars>
      </dgm:prSet>
      <dgm:spPr/>
      <dgm:t>
        <a:bodyPr/>
        <a:lstStyle/>
        <a:p>
          <a:endParaRPr lang="en-CA"/>
        </a:p>
      </dgm:t>
    </dgm:pt>
    <dgm:pt modelId="{46504700-AC3F-4EC1-9C3B-877B124C2749}" type="pres">
      <dgm:prSet presAssocID="{84AA5778-2C16-4CF1-A04B-3295EA3F1FD3}" presName="childShape" presStyleCnt="0">
        <dgm:presLayoutVars>
          <dgm:chMax val="0"/>
          <dgm:chPref val="0"/>
        </dgm:presLayoutVars>
      </dgm:prSet>
      <dgm:spPr/>
    </dgm:pt>
    <dgm:pt modelId="{0EE8CD50-B941-4F89-97B2-D2546C43BDC8}" type="pres">
      <dgm:prSet presAssocID="{7AC33071-3AF4-49B8-B28A-7532674C0CF7}" presName="childComposite" presStyleCnt="0">
        <dgm:presLayoutVars>
          <dgm:chMax val="0"/>
          <dgm:chPref val="0"/>
        </dgm:presLayoutVars>
      </dgm:prSet>
      <dgm:spPr/>
    </dgm:pt>
    <dgm:pt modelId="{414A3760-A699-4B27-A917-08C50B3630FC}" type="pres">
      <dgm:prSet presAssocID="{7AC33071-3AF4-49B8-B28A-7532674C0CF7}" presName="ChildAccent" presStyleLbl="solidFgAcc1" presStyleIdx="0" presStyleCnt="11"/>
      <dgm:spPr/>
    </dgm:pt>
    <dgm:pt modelId="{A6F6C1A5-425E-40AC-8A1E-1B805561EBA5}" type="pres">
      <dgm:prSet presAssocID="{7AC33071-3AF4-49B8-B28A-7532674C0CF7}" presName="Child" presStyleLbl="revTx" presStyleIdx="1" presStyleCnt="13">
        <dgm:presLayoutVars>
          <dgm:chMax val="0"/>
          <dgm:chPref val="0"/>
          <dgm:bulletEnabled val="1"/>
        </dgm:presLayoutVars>
      </dgm:prSet>
      <dgm:spPr/>
      <dgm:t>
        <a:bodyPr/>
        <a:lstStyle/>
        <a:p>
          <a:endParaRPr lang="en-CA"/>
        </a:p>
      </dgm:t>
    </dgm:pt>
    <dgm:pt modelId="{ADA812B4-1C88-41A3-BB5B-20F90E2E26BB}" type="pres">
      <dgm:prSet presAssocID="{ADA6A3BE-9702-4D3E-9F60-3C8364EBC2F5}" presName="childComposite" presStyleCnt="0">
        <dgm:presLayoutVars>
          <dgm:chMax val="0"/>
          <dgm:chPref val="0"/>
        </dgm:presLayoutVars>
      </dgm:prSet>
      <dgm:spPr/>
    </dgm:pt>
    <dgm:pt modelId="{EC38A423-8EF2-40A7-BCE5-8E428A7ECC52}" type="pres">
      <dgm:prSet presAssocID="{ADA6A3BE-9702-4D3E-9F60-3C8364EBC2F5}" presName="ChildAccent" presStyleLbl="solidFgAcc1" presStyleIdx="1" presStyleCnt="11"/>
      <dgm:spPr/>
    </dgm:pt>
    <dgm:pt modelId="{D56C8015-1ADA-4EBA-8532-30BE95F5EAF3}" type="pres">
      <dgm:prSet presAssocID="{ADA6A3BE-9702-4D3E-9F60-3C8364EBC2F5}" presName="Child" presStyleLbl="revTx" presStyleIdx="2" presStyleCnt="13">
        <dgm:presLayoutVars>
          <dgm:chMax val="0"/>
          <dgm:chPref val="0"/>
          <dgm:bulletEnabled val="1"/>
        </dgm:presLayoutVars>
      </dgm:prSet>
      <dgm:spPr/>
      <dgm:t>
        <a:bodyPr/>
        <a:lstStyle/>
        <a:p>
          <a:endParaRPr lang="en-CA"/>
        </a:p>
      </dgm:t>
    </dgm:pt>
    <dgm:pt modelId="{9856D69E-3833-4A13-9843-478276B6D006}" type="pres">
      <dgm:prSet presAssocID="{8A1AF1F0-22C4-4808-97CF-F436374F4E69}" presName="childComposite" presStyleCnt="0">
        <dgm:presLayoutVars>
          <dgm:chMax val="0"/>
          <dgm:chPref val="0"/>
        </dgm:presLayoutVars>
      </dgm:prSet>
      <dgm:spPr/>
    </dgm:pt>
    <dgm:pt modelId="{A5DCEEF4-4D33-44BF-9FD4-6C85CAFEB265}" type="pres">
      <dgm:prSet presAssocID="{8A1AF1F0-22C4-4808-97CF-F436374F4E69}" presName="ChildAccent" presStyleLbl="solidFgAcc1" presStyleIdx="2" presStyleCnt="11"/>
      <dgm:spPr/>
    </dgm:pt>
    <dgm:pt modelId="{D1670B6D-CD1F-48DB-BE89-9BC64FDB5E6E}" type="pres">
      <dgm:prSet presAssocID="{8A1AF1F0-22C4-4808-97CF-F436374F4E69}" presName="Child" presStyleLbl="revTx" presStyleIdx="3" presStyleCnt="13">
        <dgm:presLayoutVars>
          <dgm:chMax val="0"/>
          <dgm:chPref val="0"/>
          <dgm:bulletEnabled val="1"/>
        </dgm:presLayoutVars>
      </dgm:prSet>
      <dgm:spPr/>
      <dgm:t>
        <a:bodyPr/>
        <a:lstStyle/>
        <a:p>
          <a:endParaRPr lang="en-CA"/>
        </a:p>
      </dgm:t>
    </dgm:pt>
    <dgm:pt modelId="{792E0766-E9C8-4EDB-B57F-157870EAB6F9}" type="pres">
      <dgm:prSet presAssocID="{C8053FBF-545B-470A-BCA8-735095797A2F}" presName="childComposite" presStyleCnt="0">
        <dgm:presLayoutVars>
          <dgm:chMax val="0"/>
          <dgm:chPref val="0"/>
        </dgm:presLayoutVars>
      </dgm:prSet>
      <dgm:spPr/>
    </dgm:pt>
    <dgm:pt modelId="{0214D217-92BC-4B75-A311-5D8469A2DEF6}" type="pres">
      <dgm:prSet presAssocID="{C8053FBF-545B-470A-BCA8-735095797A2F}" presName="ChildAccent" presStyleLbl="solidFgAcc1" presStyleIdx="3" presStyleCnt="11"/>
      <dgm:spPr/>
    </dgm:pt>
    <dgm:pt modelId="{86B93495-FCE5-435C-8637-E23EAA92CD9F}" type="pres">
      <dgm:prSet presAssocID="{C8053FBF-545B-470A-BCA8-735095797A2F}" presName="Child" presStyleLbl="revTx" presStyleIdx="4" presStyleCnt="13">
        <dgm:presLayoutVars>
          <dgm:chMax val="0"/>
          <dgm:chPref val="0"/>
          <dgm:bulletEnabled val="1"/>
        </dgm:presLayoutVars>
      </dgm:prSet>
      <dgm:spPr/>
      <dgm:t>
        <a:bodyPr/>
        <a:lstStyle/>
        <a:p>
          <a:endParaRPr lang="en-CA"/>
        </a:p>
      </dgm:t>
    </dgm:pt>
    <dgm:pt modelId="{CAC8BFD0-FCC9-4C81-B376-C80F9F69289E}" type="pres">
      <dgm:prSet presAssocID="{D610D37B-3CB6-4610-A3D8-3C63BCE29B21}" presName="childComposite" presStyleCnt="0">
        <dgm:presLayoutVars>
          <dgm:chMax val="0"/>
          <dgm:chPref val="0"/>
        </dgm:presLayoutVars>
      </dgm:prSet>
      <dgm:spPr/>
    </dgm:pt>
    <dgm:pt modelId="{B4001459-70E8-4841-B98D-E3D650584335}" type="pres">
      <dgm:prSet presAssocID="{D610D37B-3CB6-4610-A3D8-3C63BCE29B21}" presName="ChildAccent" presStyleLbl="solidFgAcc1" presStyleIdx="4" presStyleCnt="11"/>
      <dgm:spPr/>
    </dgm:pt>
    <dgm:pt modelId="{7FFCCCA9-1D5D-4B1A-AB8E-DC4190A76722}" type="pres">
      <dgm:prSet presAssocID="{D610D37B-3CB6-4610-A3D8-3C63BCE29B21}" presName="Child" presStyleLbl="revTx" presStyleIdx="5" presStyleCnt="13">
        <dgm:presLayoutVars>
          <dgm:chMax val="0"/>
          <dgm:chPref val="0"/>
          <dgm:bulletEnabled val="1"/>
        </dgm:presLayoutVars>
      </dgm:prSet>
      <dgm:spPr/>
      <dgm:t>
        <a:bodyPr/>
        <a:lstStyle/>
        <a:p>
          <a:endParaRPr lang="en-CA"/>
        </a:p>
      </dgm:t>
    </dgm:pt>
    <dgm:pt modelId="{F839CD97-4F45-4439-B7F8-A169D1822D91}" type="pres">
      <dgm:prSet presAssocID="{5C182F96-F0D5-4645-AB21-511596EC0466}" presName="root" presStyleCnt="0">
        <dgm:presLayoutVars>
          <dgm:chMax/>
          <dgm:chPref/>
        </dgm:presLayoutVars>
      </dgm:prSet>
      <dgm:spPr/>
    </dgm:pt>
    <dgm:pt modelId="{FC442A91-B340-4751-8583-FF21629B5EB5}" type="pres">
      <dgm:prSet presAssocID="{5C182F96-F0D5-4645-AB21-511596EC0466}" presName="rootComposite" presStyleCnt="0">
        <dgm:presLayoutVars/>
      </dgm:prSet>
      <dgm:spPr/>
    </dgm:pt>
    <dgm:pt modelId="{1EA32F1E-CD9C-4FD3-83C0-2EA7F045B8F6}" type="pres">
      <dgm:prSet presAssocID="{5C182F96-F0D5-4645-AB21-511596EC0466}" presName="ParentAccent" presStyleLbl="alignNode1" presStyleIdx="1" presStyleCnt="2"/>
      <dgm:spPr/>
    </dgm:pt>
    <dgm:pt modelId="{7E476DBB-02B0-4CB7-9259-5C463EB42C07}" type="pres">
      <dgm:prSet presAssocID="{5C182F96-F0D5-4645-AB21-511596EC0466}" presName="ParentSmallAccent" presStyleLbl="fgAcc1" presStyleIdx="1" presStyleCnt="2"/>
      <dgm:spPr/>
    </dgm:pt>
    <dgm:pt modelId="{836ABA22-86F7-4548-9189-82E591122712}" type="pres">
      <dgm:prSet presAssocID="{5C182F96-F0D5-4645-AB21-511596EC0466}" presName="Parent" presStyleLbl="revTx" presStyleIdx="6" presStyleCnt="13" custFlipVert="1" custScaleY="14303">
        <dgm:presLayoutVars>
          <dgm:chMax/>
          <dgm:chPref val="4"/>
          <dgm:bulletEnabled val="1"/>
        </dgm:presLayoutVars>
      </dgm:prSet>
      <dgm:spPr/>
      <dgm:t>
        <a:bodyPr/>
        <a:lstStyle/>
        <a:p>
          <a:endParaRPr lang="en-CA"/>
        </a:p>
      </dgm:t>
    </dgm:pt>
    <dgm:pt modelId="{17850012-362A-47F6-80AB-D54FC36E0123}" type="pres">
      <dgm:prSet presAssocID="{5C182F96-F0D5-4645-AB21-511596EC0466}" presName="childShape" presStyleCnt="0">
        <dgm:presLayoutVars>
          <dgm:chMax val="0"/>
          <dgm:chPref val="0"/>
        </dgm:presLayoutVars>
      </dgm:prSet>
      <dgm:spPr/>
    </dgm:pt>
    <dgm:pt modelId="{18A63827-40AB-480C-8129-1CA52FDCC0BB}" type="pres">
      <dgm:prSet presAssocID="{5EF68A2C-9FD2-42D2-8E74-1FB754F6031A}" presName="childComposite" presStyleCnt="0">
        <dgm:presLayoutVars>
          <dgm:chMax val="0"/>
          <dgm:chPref val="0"/>
        </dgm:presLayoutVars>
      </dgm:prSet>
      <dgm:spPr/>
    </dgm:pt>
    <dgm:pt modelId="{A41EA4A7-861F-4132-A70B-0B3E05C31311}" type="pres">
      <dgm:prSet presAssocID="{5EF68A2C-9FD2-42D2-8E74-1FB754F6031A}" presName="ChildAccent" presStyleLbl="solidFgAcc1" presStyleIdx="5" presStyleCnt="11"/>
      <dgm:spPr/>
    </dgm:pt>
    <dgm:pt modelId="{8A5C7ED8-BE61-4DE2-9F75-8EE45FD17B03}" type="pres">
      <dgm:prSet presAssocID="{5EF68A2C-9FD2-42D2-8E74-1FB754F6031A}" presName="Child" presStyleLbl="revTx" presStyleIdx="7" presStyleCnt="13">
        <dgm:presLayoutVars>
          <dgm:chMax val="0"/>
          <dgm:chPref val="0"/>
          <dgm:bulletEnabled val="1"/>
        </dgm:presLayoutVars>
      </dgm:prSet>
      <dgm:spPr/>
      <dgm:t>
        <a:bodyPr/>
        <a:lstStyle/>
        <a:p>
          <a:endParaRPr lang="en-CA"/>
        </a:p>
      </dgm:t>
    </dgm:pt>
    <dgm:pt modelId="{56AFB071-A977-49C4-A687-EFCCF4B4F2A1}" type="pres">
      <dgm:prSet presAssocID="{886577DF-756F-4800-AD71-9D0E12FB4D74}" presName="childComposite" presStyleCnt="0">
        <dgm:presLayoutVars>
          <dgm:chMax val="0"/>
          <dgm:chPref val="0"/>
        </dgm:presLayoutVars>
      </dgm:prSet>
      <dgm:spPr/>
    </dgm:pt>
    <dgm:pt modelId="{96338B95-5141-4049-8E3C-98CEAD93F10A}" type="pres">
      <dgm:prSet presAssocID="{886577DF-756F-4800-AD71-9D0E12FB4D74}" presName="ChildAccent" presStyleLbl="solidFgAcc1" presStyleIdx="6" presStyleCnt="11"/>
      <dgm:spPr/>
    </dgm:pt>
    <dgm:pt modelId="{2383D97E-BF47-4D80-93EE-3898082E5295}" type="pres">
      <dgm:prSet presAssocID="{886577DF-756F-4800-AD71-9D0E12FB4D74}" presName="Child" presStyleLbl="revTx" presStyleIdx="8" presStyleCnt="13">
        <dgm:presLayoutVars>
          <dgm:chMax val="0"/>
          <dgm:chPref val="0"/>
          <dgm:bulletEnabled val="1"/>
        </dgm:presLayoutVars>
      </dgm:prSet>
      <dgm:spPr/>
      <dgm:t>
        <a:bodyPr/>
        <a:lstStyle/>
        <a:p>
          <a:endParaRPr lang="en-CA"/>
        </a:p>
      </dgm:t>
    </dgm:pt>
    <dgm:pt modelId="{19D63C2A-6580-496A-A53F-98075D513837}" type="pres">
      <dgm:prSet presAssocID="{93309865-1A14-4E61-AD00-9431F748E277}" presName="childComposite" presStyleCnt="0">
        <dgm:presLayoutVars>
          <dgm:chMax val="0"/>
          <dgm:chPref val="0"/>
        </dgm:presLayoutVars>
      </dgm:prSet>
      <dgm:spPr/>
    </dgm:pt>
    <dgm:pt modelId="{196CF789-AC5C-4B2D-B9AB-18E9F901F79A}" type="pres">
      <dgm:prSet presAssocID="{93309865-1A14-4E61-AD00-9431F748E277}" presName="ChildAccent" presStyleLbl="solidFgAcc1" presStyleIdx="7" presStyleCnt="11"/>
      <dgm:spPr/>
    </dgm:pt>
    <dgm:pt modelId="{39C04D9D-E192-4B95-9A72-D8B7B44D8B5D}" type="pres">
      <dgm:prSet presAssocID="{93309865-1A14-4E61-AD00-9431F748E277}" presName="Child" presStyleLbl="revTx" presStyleIdx="9" presStyleCnt="13">
        <dgm:presLayoutVars>
          <dgm:chMax val="0"/>
          <dgm:chPref val="0"/>
          <dgm:bulletEnabled val="1"/>
        </dgm:presLayoutVars>
      </dgm:prSet>
      <dgm:spPr/>
      <dgm:t>
        <a:bodyPr/>
        <a:lstStyle/>
        <a:p>
          <a:endParaRPr lang="en-CA"/>
        </a:p>
      </dgm:t>
    </dgm:pt>
    <dgm:pt modelId="{037C1389-1F04-4B15-8197-61A5A6A3947B}" type="pres">
      <dgm:prSet presAssocID="{07BD2612-59C3-4A31-A500-43F568B0A2B3}" presName="childComposite" presStyleCnt="0">
        <dgm:presLayoutVars>
          <dgm:chMax val="0"/>
          <dgm:chPref val="0"/>
        </dgm:presLayoutVars>
      </dgm:prSet>
      <dgm:spPr/>
    </dgm:pt>
    <dgm:pt modelId="{1327CCE2-C70A-4793-AA8F-596DA1F2F219}" type="pres">
      <dgm:prSet presAssocID="{07BD2612-59C3-4A31-A500-43F568B0A2B3}" presName="ChildAccent" presStyleLbl="solidFgAcc1" presStyleIdx="8" presStyleCnt="11"/>
      <dgm:spPr/>
    </dgm:pt>
    <dgm:pt modelId="{4D658E4E-8606-4EC1-8E89-1F30225CAD91}" type="pres">
      <dgm:prSet presAssocID="{07BD2612-59C3-4A31-A500-43F568B0A2B3}" presName="Child" presStyleLbl="revTx" presStyleIdx="10" presStyleCnt="13">
        <dgm:presLayoutVars>
          <dgm:chMax val="0"/>
          <dgm:chPref val="0"/>
          <dgm:bulletEnabled val="1"/>
        </dgm:presLayoutVars>
      </dgm:prSet>
      <dgm:spPr/>
      <dgm:t>
        <a:bodyPr/>
        <a:lstStyle/>
        <a:p>
          <a:endParaRPr lang="en-CA"/>
        </a:p>
      </dgm:t>
    </dgm:pt>
    <dgm:pt modelId="{854CFC1F-D5DF-4572-8664-E29473E58D61}" type="pres">
      <dgm:prSet presAssocID="{281569A2-5DA4-44C7-918F-569162463A2A}" presName="childComposite" presStyleCnt="0">
        <dgm:presLayoutVars>
          <dgm:chMax val="0"/>
          <dgm:chPref val="0"/>
        </dgm:presLayoutVars>
      </dgm:prSet>
      <dgm:spPr/>
    </dgm:pt>
    <dgm:pt modelId="{F1E58C43-701F-4715-9B38-A1CFEA330079}" type="pres">
      <dgm:prSet presAssocID="{281569A2-5DA4-44C7-918F-569162463A2A}" presName="ChildAccent" presStyleLbl="solidFgAcc1" presStyleIdx="9" presStyleCnt="11"/>
      <dgm:spPr/>
    </dgm:pt>
    <dgm:pt modelId="{967E4F50-DE4E-40DF-9AE6-3E3174CBEADC}" type="pres">
      <dgm:prSet presAssocID="{281569A2-5DA4-44C7-918F-569162463A2A}" presName="Child" presStyleLbl="revTx" presStyleIdx="11" presStyleCnt="13">
        <dgm:presLayoutVars>
          <dgm:chMax val="0"/>
          <dgm:chPref val="0"/>
          <dgm:bulletEnabled val="1"/>
        </dgm:presLayoutVars>
      </dgm:prSet>
      <dgm:spPr/>
      <dgm:t>
        <a:bodyPr/>
        <a:lstStyle/>
        <a:p>
          <a:endParaRPr lang="en-CA"/>
        </a:p>
      </dgm:t>
    </dgm:pt>
    <dgm:pt modelId="{93106D98-1196-4E0C-950C-C4A5B52F04DD}" type="pres">
      <dgm:prSet presAssocID="{8E420DA5-D2E0-4AC9-A9F3-82B06D98369F}" presName="childComposite" presStyleCnt="0">
        <dgm:presLayoutVars>
          <dgm:chMax val="0"/>
          <dgm:chPref val="0"/>
        </dgm:presLayoutVars>
      </dgm:prSet>
      <dgm:spPr/>
    </dgm:pt>
    <dgm:pt modelId="{F5F4D896-12CA-44AD-9115-F0BEE211DDA7}" type="pres">
      <dgm:prSet presAssocID="{8E420DA5-D2E0-4AC9-A9F3-82B06D98369F}" presName="ChildAccent" presStyleLbl="solidFgAcc1" presStyleIdx="10" presStyleCnt="11"/>
      <dgm:spPr/>
    </dgm:pt>
    <dgm:pt modelId="{BBB2E466-0778-48E3-A127-71B64408459E}" type="pres">
      <dgm:prSet presAssocID="{8E420DA5-D2E0-4AC9-A9F3-82B06D98369F}" presName="Child" presStyleLbl="revTx" presStyleIdx="12" presStyleCnt="13">
        <dgm:presLayoutVars>
          <dgm:chMax val="0"/>
          <dgm:chPref val="0"/>
          <dgm:bulletEnabled val="1"/>
        </dgm:presLayoutVars>
      </dgm:prSet>
      <dgm:spPr/>
      <dgm:t>
        <a:bodyPr/>
        <a:lstStyle/>
        <a:p>
          <a:endParaRPr lang="en-CA"/>
        </a:p>
      </dgm:t>
    </dgm:pt>
  </dgm:ptLst>
  <dgm:cxnLst>
    <dgm:cxn modelId="{1740B2A9-FBC2-43D7-9473-A3D025E27584}" srcId="{84AA5778-2C16-4CF1-A04B-3295EA3F1FD3}" destId="{8A1AF1F0-22C4-4808-97CF-F436374F4E69}" srcOrd="2" destOrd="0" parTransId="{2B4FACF1-C887-465B-9D85-128E69649E43}" sibTransId="{18EFD129-72CB-45A8-B5B5-92D9EEF46C31}"/>
    <dgm:cxn modelId="{CF77819E-BF65-9842-BEF0-1A9E883A670C}" type="presOf" srcId="{93309865-1A14-4E61-AD00-9431F748E277}" destId="{39C04D9D-E192-4B95-9A72-D8B7B44D8B5D}" srcOrd="0" destOrd="0" presId="urn:microsoft.com/office/officeart/2008/layout/SquareAccentList"/>
    <dgm:cxn modelId="{149BE972-FCAD-43FD-AB1D-85B19C12E369}" srcId="{5C182F96-F0D5-4645-AB21-511596EC0466}" destId="{93309865-1A14-4E61-AD00-9431F748E277}" srcOrd="2" destOrd="0" parTransId="{773A5015-3CBE-4876-8C43-A0CB258321F4}" sibTransId="{68A9007B-2570-4D2F-B26E-26D41513D930}"/>
    <dgm:cxn modelId="{04A2AF6E-280A-4E82-B7BF-AEDC9103BD83}" srcId="{84AA5778-2C16-4CF1-A04B-3295EA3F1FD3}" destId="{ADA6A3BE-9702-4D3E-9F60-3C8364EBC2F5}" srcOrd="1" destOrd="0" parTransId="{6D624672-D9CD-4EA8-8980-E7453A9E554E}" sibTransId="{DF98E027-8774-4109-A466-840EBADB9EE3}"/>
    <dgm:cxn modelId="{0954FB06-C241-124B-A84C-668C8A5CEFF0}" type="presOf" srcId="{ADA6A3BE-9702-4D3E-9F60-3C8364EBC2F5}" destId="{D56C8015-1ADA-4EBA-8532-30BE95F5EAF3}" srcOrd="0" destOrd="0" presId="urn:microsoft.com/office/officeart/2008/layout/SquareAccentList"/>
    <dgm:cxn modelId="{A887D8AF-C162-4A07-95FC-749D7A64BDCB}" srcId="{84AA5778-2C16-4CF1-A04B-3295EA3F1FD3}" destId="{7AC33071-3AF4-49B8-B28A-7532674C0CF7}" srcOrd="0" destOrd="0" parTransId="{CE316DB3-1BE3-4BE0-B1F1-83970F1211B2}" sibTransId="{9D0DC537-724F-4C4D-8D7C-B13E142BBE23}"/>
    <dgm:cxn modelId="{6811D74A-5901-B84E-934A-DCE4A3C74373}" type="presOf" srcId="{07BD2612-59C3-4A31-A500-43F568B0A2B3}" destId="{4D658E4E-8606-4EC1-8E89-1F30225CAD91}" srcOrd="0" destOrd="0" presId="urn:microsoft.com/office/officeart/2008/layout/SquareAccentList"/>
    <dgm:cxn modelId="{63D16878-867B-364E-9DB4-D00BD3B2AD9B}" type="presOf" srcId="{5C182F96-F0D5-4645-AB21-511596EC0466}" destId="{836ABA22-86F7-4548-9189-82E591122712}" srcOrd="0" destOrd="0" presId="urn:microsoft.com/office/officeart/2008/layout/SquareAccentList"/>
    <dgm:cxn modelId="{2DDD77B2-D387-8F41-97A2-E55BF1A08051}" type="presOf" srcId="{886577DF-756F-4800-AD71-9D0E12FB4D74}" destId="{2383D97E-BF47-4D80-93EE-3898082E5295}" srcOrd="0" destOrd="0" presId="urn:microsoft.com/office/officeart/2008/layout/SquareAccentList"/>
    <dgm:cxn modelId="{BF9CA86E-EB1B-45FE-A26D-BCE726CFFD77}" srcId="{84CF814B-8531-4E12-B7E0-0542682D0CB5}" destId="{5C182F96-F0D5-4645-AB21-511596EC0466}" srcOrd="1" destOrd="0" parTransId="{E3F01836-40BD-45FA-B0D2-11BB48942B88}" sibTransId="{EE8F9AC1-B649-4A02-87CA-D35EB4E3DE3F}"/>
    <dgm:cxn modelId="{25ED76B2-B81C-487E-BAE1-4B10E2F06567}" srcId="{84AA5778-2C16-4CF1-A04B-3295EA3F1FD3}" destId="{C8053FBF-545B-470A-BCA8-735095797A2F}" srcOrd="3" destOrd="0" parTransId="{893DCC28-BCC9-4962-9554-20D435BD68B9}" sibTransId="{3DD65197-DD24-482B-92FB-AC55AD6D096C}"/>
    <dgm:cxn modelId="{50A7E4C5-831E-BC4D-8244-2D0D6A70F91D}" type="presOf" srcId="{C8053FBF-545B-470A-BCA8-735095797A2F}" destId="{86B93495-FCE5-435C-8637-E23EAA92CD9F}" srcOrd="0" destOrd="0" presId="urn:microsoft.com/office/officeart/2008/layout/SquareAccentList"/>
    <dgm:cxn modelId="{98B6EE09-46CD-3346-8479-1A2C755BBA7E}" type="presOf" srcId="{D610D37B-3CB6-4610-A3D8-3C63BCE29B21}" destId="{7FFCCCA9-1D5D-4B1A-AB8E-DC4190A76722}" srcOrd="0" destOrd="0" presId="urn:microsoft.com/office/officeart/2008/layout/SquareAccentList"/>
    <dgm:cxn modelId="{C1EE1735-0C1D-4392-843C-61924AAACD35}" srcId="{84AA5778-2C16-4CF1-A04B-3295EA3F1FD3}" destId="{D610D37B-3CB6-4610-A3D8-3C63BCE29B21}" srcOrd="4" destOrd="0" parTransId="{E43AAD95-5BC6-4015-B4C4-5EEACCB6D680}" sibTransId="{1E063418-B62D-449B-9B2D-D5947D772EF2}"/>
    <dgm:cxn modelId="{E308DF55-ADF8-6F43-81AC-A06C40CF1B7C}" type="presOf" srcId="{7AC33071-3AF4-49B8-B28A-7532674C0CF7}" destId="{A6F6C1A5-425E-40AC-8A1E-1B805561EBA5}" srcOrd="0" destOrd="0" presId="urn:microsoft.com/office/officeart/2008/layout/SquareAccentList"/>
    <dgm:cxn modelId="{F267F12F-14F4-1745-ADBB-B2B1341B8D0E}" type="presOf" srcId="{8A1AF1F0-22C4-4808-97CF-F436374F4E69}" destId="{D1670B6D-CD1F-48DB-BE89-9BC64FDB5E6E}" srcOrd="0" destOrd="0" presId="urn:microsoft.com/office/officeart/2008/layout/SquareAccentList"/>
    <dgm:cxn modelId="{2C54D434-C4D6-3645-8C53-02DCD52EBB2A}" type="presOf" srcId="{84CF814B-8531-4E12-B7E0-0542682D0CB5}" destId="{C7EA40B9-C8F3-4403-A989-D5792CE8F9AD}" srcOrd="0" destOrd="0" presId="urn:microsoft.com/office/officeart/2008/layout/SquareAccentList"/>
    <dgm:cxn modelId="{24C125A3-83CA-4F1A-A23F-4606DAB67732}" srcId="{5C182F96-F0D5-4645-AB21-511596EC0466}" destId="{07BD2612-59C3-4A31-A500-43F568B0A2B3}" srcOrd="3" destOrd="0" parTransId="{D2DC423A-8BE8-4E81-8966-A4684C4E5E52}" sibTransId="{13486D57-4172-42FF-AC3B-09560395A944}"/>
    <dgm:cxn modelId="{26315197-0A0F-4B15-AF83-93B445609C40}" srcId="{5C182F96-F0D5-4645-AB21-511596EC0466}" destId="{8E420DA5-D2E0-4AC9-A9F3-82B06D98369F}" srcOrd="5" destOrd="0" parTransId="{237165B2-F7B8-46B6-952B-09DBC6754B7A}" sibTransId="{ADAF1DB2-2B3A-4A45-9291-CABB82461DC2}"/>
    <dgm:cxn modelId="{D8CE124A-CFAA-9A44-835D-9CE7A8CA4F02}" type="presOf" srcId="{281569A2-5DA4-44C7-918F-569162463A2A}" destId="{967E4F50-DE4E-40DF-9AE6-3E3174CBEADC}" srcOrd="0" destOrd="0" presId="urn:microsoft.com/office/officeart/2008/layout/SquareAccentList"/>
    <dgm:cxn modelId="{E6C2C60C-946F-4BD5-9B81-6EF280C08B7E}" srcId="{5C182F96-F0D5-4645-AB21-511596EC0466}" destId="{281569A2-5DA4-44C7-918F-569162463A2A}" srcOrd="4" destOrd="0" parTransId="{A13659AD-DD93-49B3-A89A-12457CAD51AA}" sibTransId="{DF393BDC-4824-47CB-B247-ADB9C33EF897}"/>
    <dgm:cxn modelId="{62B9717E-AC1B-41F8-958E-A7C9D93A74CA}" srcId="{5C182F96-F0D5-4645-AB21-511596EC0466}" destId="{886577DF-756F-4800-AD71-9D0E12FB4D74}" srcOrd="1" destOrd="0" parTransId="{A2A977A7-1101-4790-AED8-A57F9FD64FD7}" sibTransId="{0A6A5127-76FF-4A2A-868B-B88799512776}"/>
    <dgm:cxn modelId="{D441147B-8F61-E64C-90A4-F4104C3A094A}" type="presOf" srcId="{5EF68A2C-9FD2-42D2-8E74-1FB754F6031A}" destId="{8A5C7ED8-BE61-4DE2-9F75-8EE45FD17B03}" srcOrd="0" destOrd="0" presId="urn:microsoft.com/office/officeart/2008/layout/SquareAccentList"/>
    <dgm:cxn modelId="{8FAB679D-F69E-1B41-AE9C-BB331856F308}" type="presOf" srcId="{84AA5778-2C16-4CF1-A04B-3295EA3F1FD3}" destId="{6A57826C-4A64-497B-9412-B89FFF950E5C}" srcOrd="0" destOrd="0" presId="urn:microsoft.com/office/officeart/2008/layout/SquareAccentList"/>
    <dgm:cxn modelId="{131C84AB-41A7-0544-8B00-3EAD752548C3}" type="presOf" srcId="{8E420DA5-D2E0-4AC9-A9F3-82B06D98369F}" destId="{BBB2E466-0778-48E3-A127-71B64408459E}" srcOrd="0" destOrd="0" presId="urn:microsoft.com/office/officeart/2008/layout/SquareAccentList"/>
    <dgm:cxn modelId="{90C20CAF-E6B8-47EF-A715-61CD9E6C895F}" srcId="{5C182F96-F0D5-4645-AB21-511596EC0466}" destId="{5EF68A2C-9FD2-42D2-8E74-1FB754F6031A}" srcOrd="0" destOrd="0" parTransId="{DBEB53A9-45B8-4869-A602-1CE98B41127F}" sibTransId="{2D4E7C04-C4A7-46FA-BCD9-4F703E802E1D}"/>
    <dgm:cxn modelId="{EB52C723-09A2-4846-A38F-7952C3382376}" srcId="{84CF814B-8531-4E12-B7E0-0542682D0CB5}" destId="{84AA5778-2C16-4CF1-A04B-3295EA3F1FD3}" srcOrd="0" destOrd="0" parTransId="{22392508-383A-402A-A74A-0CF8A3DE78F7}" sibTransId="{D95C9D37-5D22-4C3B-AF43-D3E4FE43F558}"/>
    <dgm:cxn modelId="{70BCAC30-8818-484A-AE83-261698FF521B}" type="presParOf" srcId="{C7EA40B9-C8F3-4403-A989-D5792CE8F9AD}" destId="{BF048EA8-1384-4224-B14F-902C45DF7412}" srcOrd="0" destOrd="0" presId="urn:microsoft.com/office/officeart/2008/layout/SquareAccentList"/>
    <dgm:cxn modelId="{D517BFBA-2DA3-174A-8E08-69F8A3FC0FA8}" type="presParOf" srcId="{BF048EA8-1384-4224-B14F-902C45DF7412}" destId="{ACFE0D44-5C83-4493-8391-3E4901D3FB53}" srcOrd="0" destOrd="0" presId="urn:microsoft.com/office/officeart/2008/layout/SquareAccentList"/>
    <dgm:cxn modelId="{755F2CAE-E74F-FC4B-A3E8-A3A57B8956FE}" type="presParOf" srcId="{ACFE0D44-5C83-4493-8391-3E4901D3FB53}" destId="{453FABC0-0EB2-4AE3-B474-313943B4BD25}" srcOrd="0" destOrd="0" presId="urn:microsoft.com/office/officeart/2008/layout/SquareAccentList"/>
    <dgm:cxn modelId="{FBFD2A05-0D19-FB48-9F2E-306B20070567}" type="presParOf" srcId="{ACFE0D44-5C83-4493-8391-3E4901D3FB53}" destId="{AA312FDF-0E99-4DAA-BB64-4ABC83903D47}" srcOrd="1" destOrd="0" presId="urn:microsoft.com/office/officeart/2008/layout/SquareAccentList"/>
    <dgm:cxn modelId="{822FA67E-EA59-044C-BD9C-BE261B299CF8}" type="presParOf" srcId="{ACFE0D44-5C83-4493-8391-3E4901D3FB53}" destId="{6A57826C-4A64-497B-9412-B89FFF950E5C}" srcOrd="2" destOrd="0" presId="urn:microsoft.com/office/officeart/2008/layout/SquareAccentList"/>
    <dgm:cxn modelId="{265F1701-EC26-1549-9E74-E7AA9F08CE12}" type="presParOf" srcId="{BF048EA8-1384-4224-B14F-902C45DF7412}" destId="{46504700-AC3F-4EC1-9C3B-877B124C2749}" srcOrd="1" destOrd="0" presId="urn:microsoft.com/office/officeart/2008/layout/SquareAccentList"/>
    <dgm:cxn modelId="{A319A769-56F6-944C-9BF1-482192295866}" type="presParOf" srcId="{46504700-AC3F-4EC1-9C3B-877B124C2749}" destId="{0EE8CD50-B941-4F89-97B2-D2546C43BDC8}" srcOrd="0" destOrd="0" presId="urn:microsoft.com/office/officeart/2008/layout/SquareAccentList"/>
    <dgm:cxn modelId="{29A72553-A56B-F24F-8A67-A62C3D843A3D}" type="presParOf" srcId="{0EE8CD50-B941-4F89-97B2-D2546C43BDC8}" destId="{414A3760-A699-4B27-A917-08C50B3630FC}" srcOrd="0" destOrd="0" presId="urn:microsoft.com/office/officeart/2008/layout/SquareAccentList"/>
    <dgm:cxn modelId="{9413FEF7-76B0-F649-9209-03C55D90B8C3}" type="presParOf" srcId="{0EE8CD50-B941-4F89-97B2-D2546C43BDC8}" destId="{A6F6C1A5-425E-40AC-8A1E-1B805561EBA5}" srcOrd="1" destOrd="0" presId="urn:microsoft.com/office/officeart/2008/layout/SquareAccentList"/>
    <dgm:cxn modelId="{4FE582FD-2F79-2948-A8A6-474F81B7F0D6}" type="presParOf" srcId="{46504700-AC3F-4EC1-9C3B-877B124C2749}" destId="{ADA812B4-1C88-41A3-BB5B-20F90E2E26BB}" srcOrd="1" destOrd="0" presId="urn:microsoft.com/office/officeart/2008/layout/SquareAccentList"/>
    <dgm:cxn modelId="{A6EC464B-D2F6-954B-9D32-3AA5E829A9D3}" type="presParOf" srcId="{ADA812B4-1C88-41A3-BB5B-20F90E2E26BB}" destId="{EC38A423-8EF2-40A7-BCE5-8E428A7ECC52}" srcOrd="0" destOrd="0" presId="urn:microsoft.com/office/officeart/2008/layout/SquareAccentList"/>
    <dgm:cxn modelId="{DF6131C4-2B9B-2147-B9C8-14B241509880}" type="presParOf" srcId="{ADA812B4-1C88-41A3-BB5B-20F90E2E26BB}" destId="{D56C8015-1ADA-4EBA-8532-30BE95F5EAF3}" srcOrd="1" destOrd="0" presId="urn:microsoft.com/office/officeart/2008/layout/SquareAccentList"/>
    <dgm:cxn modelId="{760A9EA3-3D88-BF46-AD5D-903F69B8338F}" type="presParOf" srcId="{46504700-AC3F-4EC1-9C3B-877B124C2749}" destId="{9856D69E-3833-4A13-9843-478276B6D006}" srcOrd="2" destOrd="0" presId="urn:microsoft.com/office/officeart/2008/layout/SquareAccentList"/>
    <dgm:cxn modelId="{2943544B-34CE-7341-972F-9B8DC5FEE76E}" type="presParOf" srcId="{9856D69E-3833-4A13-9843-478276B6D006}" destId="{A5DCEEF4-4D33-44BF-9FD4-6C85CAFEB265}" srcOrd="0" destOrd="0" presId="urn:microsoft.com/office/officeart/2008/layout/SquareAccentList"/>
    <dgm:cxn modelId="{C21BA851-1916-4840-A8FC-D5AF7BA9503D}" type="presParOf" srcId="{9856D69E-3833-4A13-9843-478276B6D006}" destId="{D1670B6D-CD1F-48DB-BE89-9BC64FDB5E6E}" srcOrd="1" destOrd="0" presId="urn:microsoft.com/office/officeart/2008/layout/SquareAccentList"/>
    <dgm:cxn modelId="{6F4F8E9D-5140-8143-9372-2BCD3D041736}" type="presParOf" srcId="{46504700-AC3F-4EC1-9C3B-877B124C2749}" destId="{792E0766-E9C8-4EDB-B57F-157870EAB6F9}" srcOrd="3" destOrd="0" presId="urn:microsoft.com/office/officeart/2008/layout/SquareAccentList"/>
    <dgm:cxn modelId="{BFE37D6F-E11D-AB41-A598-2A39CC435D52}" type="presParOf" srcId="{792E0766-E9C8-4EDB-B57F-157870EAB6F9}" destId="{0214D217-92BC-4B75-A311-5D8469A2DEF6}" srcOrd="0" destOrd="0" presId="urn:microsoft.com/office/officeart/2008/layout/SquareAccentList"/>
    <dgm:cxn modelId="{509F5948-2DDA-5A43-B3A3-BF01FED91ABF}" type="presParOf" srcId="{792E0766-E9C8-4EDB-B57F-157870EAB6F9}" destId="{86B93495-FCE5-435C-8637-E23EAA92CD9F}" srcOrd="1" destOrd="0" presId="urn:microsoft.com/office/officeart/2008/layout/SquareAccentList"/>
    <dgm:cxn modelId="{F1904B82-3F84-D74C-9625-B5C6E12991BD}" type="presParOf" srcId="{46504700-AC3F-4EC1-9C3B-877B124C2749}" destId="{CAC8BFD0-FCC9-4C81-B376-C80F9F69289E}" srcOrd="4" destOrd="0" presId="urn:microsoft.com/office/officeart/2008/layout/SquareAccentList"/>
    <dgm:cxn modelId="{2BD42475-8AF5-C84E-BBBF-D4F32EE24D0C}" type="presParOf" srcId="{CAC8BFD0-FCC9-4C81-B376-C80F9F69289E}" destId="{B4001459-70E8-4841-B98D-E3D650584335}" srcOrd="0" destOrd="0" presId="urn:microsoft.com/office/officeart/2008/layout/SquareAccentList"/>
    <dgm:cxn modelId="{E3B67B60-ECC1-1949-9A90-96A517C82B63}" type="presParOf" srcId="{CAC8BFD0-FCC9-4C81-B376-C80F9F69289E}" destId="{7FFCCCA9-1D5D-4B1A-AB8E-DC4190A76722}" srcOrd="1" destOrd="0" presId="urn:microsoft.com/office/officeart/2008/layout/SquareAccentList"/>
    <dgm:cxn modelId="{835C844E-0B0B-6A45-8AB7-87D3842CF110}" type="presParOf" srcId="{C7EA40B9-C8F3-4403-A989-D5792CE8F9AD}" destId="{F839CD97-4F45-4439-B7F8-A169D1822D91}" srcOrd="1" destOrd="0" presId="urn:microsoft.com/office/officeart/2008/layout/SquareAccentList"/>
    <dgm:cxn modelId="{CFAB36B7-07C8-904B-B501-F38FAB21E939}" type="presParOf" srcId="{F839CD97-4F45-4439-B7F8-A169D1822D91}" destId="{FC442A91-B340-4751-8583-FF21629B5EB5}" srcOrd="0" destOrd="0" presId="urn:microsoft.com/office/officeart/2008/layout/SquareAccentList"/>
    <dgm:cxn modelId="{6406B19D-6A15-D947-8EC2-0B669986262E}" type="presParOf" srcId="{FC442A91-B340-4751-8583-FF21629B5EB5}" destId="{1EA32F1E-CD9C-4FD3-83C0-2EA7F045B8F6}" srcOrd="0" destOrd="0" presId="urn:microsoft.com/office/officeart/2008/layout/SquareAccentList"/>
    <dgm:cxn modelId="{D628AAB1-F109-9F4C-8676-DED3BE70424A}" type="presParOf" srcId="{FC442A91-B340-4751-8583-FF21629B5EB5}" destId="{7E476DBB-02B0-4CB7-9259-5C463EB42C07}" srcOrd="1" destOrd="0" presId="urn:microsoft.com/office/officeart/2008/layout/SquareAccentList"/>
    <dgm:cxn modelId="{EAACBF14-52DD-D348-87EC-8075A6284F73}" type="presParOf" srcId="{FC442A91-B340-4751-8583-FF21629B5EB5}" destId="{836ABA22-86F7-4548-9189-82E591122712}" srcOrd="2" destOrd="0" presId="urn:microsoft.com/office/officeart/2008/layout/SquareAccentList"/>
    <dgm:cxn modelId="{91490174-DFFF-BC4D-AFC3-4D234514718A}" type="presParOf" srcId="{F839CD97-4F45-4439-B7F8-A169D1822D91}" destId="{17850012-362A-47F6-80AB-D54FC36E0123}" srcOrd="1" destOrd="0" presId="urn:microsoft.com/office/officeart/2008/layout/SquareAccentList"/>
    <dgm:cxn modelId="{7FEF8698-DE52-6D45-8407-A9E60BA11394}" type="presParOf" srcId="{17850012-362A-47F6-80AB-D54FC36E0123}" destId="{18A63827-40AB-480C-8129-1CA52FDCC0BB}" srcOrd="0" destOrd="0" presId="urn:microsoft.com/office/officeart/2008/layout/SquareAccentList"/>
    <dgm:cxn modelId="{6AE18CD9-0C82-F04D-9F28-80C44CDCA56A}" type="presParOf" srcId="{18A63827-40AB-480C-8129-1CA52FDCC0BB}" destId="{A41EA4A7-861F-4132-A70B-0B3E05C31311}" srcOrd="0" destOrd="0" presId="urn:microsoft.com/office/officeart/2008/layout/SquareAccentList"/>
    <dgm:cxn modelId="{45C97FC6-4D0E-2445-BEC0-990EF0261E3B}" type="presParOf" srcId="{18A63827-40AB-480C-8129-1CA52FDCC0BB}" destId="{8A5C7ED8-BE61-4DE2-9F75-8EE45FD17B03}" srcOrd="1" destOrd="0" presId="urn:microsoft.com/office/officeart/2008/layout/SquareAccentList"/>
    <dgm:cxn modelId="{DB004AF6-A734-764F-9477-C09F8D3F33DB}" type="presParOf" srcId="{17850012-362A-47F6-80AB-D54FC36E0123}" destId="{56AFB071-A977-49C4-A687-EFCCF4B4F2A1}" srcOrd="1" destOrd="0" presId="urn:microsoft.com/office/officeart/2008/layout/SquareAccentList"/>
    <dgm:cxn modelId="{4E76945B-B3C0-7147-8476-F68A94359881}" type="presParOf" srcId="{56AFB071-A977-49C4-A687-EFCCF4B4F2A1}" destId="{96338B95-5141-4049-8E3C-98CEAD93F10A}" srcOrd="0" destOrd="0" presId="urn:microsoft.com/office/officeart/2008/layout/SquareAccentList"/>
    <dgm:cxn modelId="{4798890B-94A7-AF4A-8B69-5F1FB2C4D8F1}" type="presParOf" srcId="{56AFB071-A977-49C4-A687-EFCCF4B4F2A1}" destId="{2383D97E-BF47-4D80-93EE-3898082E5295}" srcOrd="1" destOrd="0" presId="urn:microsoft.com/office/officeart/2008/layout/SquareAccentList"/>
    <dgm:cxn modelId="{6B48D81B-1F5E-0746-BF2E-A085D0EEE3C4}" type="presParOf" srcId="{17850012-362A-47F6-80AB-D54FC36E0123}" destId="{19D63C2A-6580-496A-A53F-98075D513837}" srcOrd="2" destOrd="0" presId="urn:microsoft.com/office/officeart/2008/layout/SquareAccentList"/>
    <dgm:cxn modelId="{67D282A6-27FE-C24D-BEC2-56B62910B52A}" type="presParOf" srcId="{19D63C2A-6580-496A-A53F-98075D513837}" destId="{196CF789-AC5C-4B2D-B9AB-18E9F901F79A}" srcOrd="0" destOrd="0" presId="urn:microsoft.com/office/officeart/2008/layout/SquareAccentList"/>
    <dgm:cxn modelId="{F11349FF-EAC2-BD41-9A0C-87AA2F2AE9BA}" type="presParOf" srcId="{19D63C2A-6580-496A-A53F-98075D513837}" destId="{39C04D9D-E192-4B95-9A72-D8B7B44D8B5D}" srcOrd="1" destOrd="0" presId="urn:microsoft.com/office/officeart/2008/layout/SquareAccentList"/>
    <dgm:cxn modelId="{1BECC8D2-BF6D-0048-9BA1-914401F05602}" type="presParOf" srcId="{17850012-362A-47F6-80AB-D54FC36E0123}" destId="{037C1389-1F04-4B15-8197-61A5A6A3947B}" srcOrd="3" destOrd="0" presId="urn:microsoft.com/office/officeart/2008/layout/SquareAccentList"/>
    <dgm:cxn modelId="{8595C513-56F9-FD4A-9558-B6D88DA24B3D}" type="presParOf" srcId="{037C1389-1F04-4B15-8197-61A5A6A3947B}" destId="{1327CCE2-C70A-4793-AA8F-596DA1F2F219}" srcOrd="0" destOrd="0" presId="urn:microsoft.com/office/officeart/2008/layout/SquareAccentList"/>
    <dgm:cxn modelId="{0212C72A-282E-D340-8EBF-C0F2270DFCB8}" type="presParOf" srcId="{037C1389-1F04-4B15-8197-61A5A6A3947B}" destId="{4D658E4E-8606-4EC1-8E89-1F30225CAD91}" srcOrd="1" destOrd="0" presId="urn:microsoft.com/office/officeart/2008/layout/SquareAccentList"/>
    <dgm:cxn modelId="{B1B1852A-B653-1A48-BF4A-104079632AB5}" type="presParOf" srcId="{17850012-362A-47F6-80AB-D54FC36E0123}" destId="{854CFC1F-D5DF-4572-8664-E29473E58D61}" srcOrd="4" destOrd="0" presId="urn:microsoft.com/office/officeart/2008/layout/SquareAccentList"/>
    <dgm:cxn modelId="{C399E33D-2680-604D-9204-5A9DAE4208B2}" type="presParOf" srcId="{854CFC1F-D5DF-4572-8664-E29473E58D61}" destId="{F1E58C43-701F-4715-9B38-A1CFEA330079}" srcOrd="0" destOrd="0" presId="urn:microsoft.com/office/officeart/2008/layout/SquareAccentList"/>
    <dgm:cxn modelId="{27641E74-78CB-9046-8451-D44F71E1DB5C}" type="presParOf" srcId="{854CFC1F-D5DF-4572-8664-E29473E58D61}" destId="{967E4F50-DE4E-40DF-9AE6-3E3174CBEADC}" srcOrd="1" destOrd="0" presId="urn:microsoft.com/office/officeart/2008/layout/SquareAccentList"/>
    <dgm:cxn modelId="{B76E5228-5F99-A542-ABEE-C69237D38A64}" type="presParOf" srcId="{17850012-362A-47F6-80AB-D54FC36E0123}" destId="{93106D98-1196-4E0C-950C-C4A5B52F04DD}" srcOrd="5" destOrd="0" presId="urn:microsoft.com/office/officeart/2008/layout/SquareAccentList"/>
    <dgm:cxn modelId="{B5283138-F158-B74F-8BF1-3E6BFA44A683}" type="presParOf" srcId="{93106D98-1196-4E0C-950C-C4A5B52F04DD}" destId="{F5F4D896-12CA-44AD-9115-F0BEE211DDA7}" srcOrd="0" destOrd="0" presId="urn:microsoft.com/office/officeart/2008/layout/SquareAccentList"/>
    <dgm:cxn modelId="{A4B01CC2-04FB-5E4C-9B2A-4202EBC6204B}" type="presParOf" srcId="{93106D98-1196-4E0C-950C-C4A5B52F04DD}" destId="{BBB2E466-0778-48E3-A127-71B64408459E}"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7DBBA5-DF62-4DD8-9D77-9E94C2F454C8}"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CA"/>
        </a:p>
      </dgm:t>
    </dgm:pt>
    <dgm:pt modelId="{F18532D2-2A3B-4532-9A90-B15D7EAC9971}">
      <dgm:prSet phldrT="[Text]" custT="1"/>
      <dgm:spPr/>
      <dgm:t>
        <a:bodyPr/>
        <a:lstStyle/>
        <a:p>
          <a:r>
            <a:rPr lang="en-CA" sz="3000" dirty="0" smtClean="0">
              <a:latin typeface="Cambria" pitchFamily="18" charset="0"/>
            </a:rPr>
            <a:t>Main Functions</a:t>
          </a:r>
          <a:endParaRPr lang="en-CA" sz="3000" dirty="0">
            <a:latin typeface="Cambria" pitchFamily="18" charset="0"/>
          </a:endParaRPr>
        </a:p>
      </dgm:t>
    </dgm:pt>
    <dgm:pt modelId="{49EE58D5-8E59-4BBA-8110-BDDA20BBAEAA}" type="parTrans" cxnId="{0D516C43-19DC-4508-BFE7-F47725ABB3A6}">
      <dgm:prSet/>
      <dgm:spPr/>
      <dgm:t>
        <a:bodyPr/>
        <a:lstStyle/>
        <a:p>
          <a:endParaRPr lang="en-CA"/>
        </a:p>
      </dgm:t>
    </dgm:pt>
    <dgm:pt modelId="{21156CB8-A3DE-4419-8514-11FAF24D220D}" type="sibTrans" cxnId="{0D516C43-19DC-4508-BFE7-F47725ABB3A6}">
      <dgm:prSet/>
      <dgm:spPr/>
      <dgm:t>
        <a:bodyPr/>
        <a:lstStyle/>
        <a:p>
          <a:endParaRPr lang="en-CA"/>
        </a:p>
      </dgm:t>
    </dgm:pt>
    <dgm:pt modelId="{151C2A7B-225C-4067-A766-E97DDD1FB50F}">
      <dgm:prSet phldrT="[Text]"/>
      <dgm:spPr/>
      <dgm:t>
        <a:bodyPr/>
        <a:lstStyle/>
        <a:p>
          <a:r>
            <a:rPr lang="en-CA" dirty="0" smtClean="0">
              <a:latin typeface="Cambria" pitchFamily="18" charset="0"/>
            </a:rPr>
            <a:t>Registration of documents affecting land under the  Land Registration Ordinance</a:t>
          </a:r>
          <a:endParaRPr lang="en-CA" dirty="0">
            <a:latin typeface="Cambria" pitchFamily="18" charset="0"/>
          </a:endParaRPr>
        </a:p>
      </dgm:t>
    </dgm:pt>
    <dgm:pt modelId="{C1573DFA-C2E1-49A5-822E-1E0C3D762257}" type="parTrans" cxnId="{8B899E1F-88F3-4EF8-AF75-356694809015}">
      <dgm:prSet/>
      <dgm:spPr/>
      <dgm:t>
        <a:bodyPr/>
        <a:lstStyle/>
        <a:p>
          <a:endParaRPr lang="en-CA"/>
        </a:p>
      </dgm:t>
    </dgm:pt>
    <dgm:pt modelId="{86546FFF-DFDE-4366-96F9-20A134515A32}" type="sibTrans" cxnId="{8B899E1F-88F3-4EF8-AF75-356694809015}">
      <dgm:prSet/>
      <dgm:spPr/>
      <dgm:t>
        <a:bodyPr/>
        <a:lstStyle/>
        <a:p>
          <a:endParaRPr lang="en-CA"/>
        </a:p>
      </dgm:t>
    </dgm:pt>
    <dgm:pt modelId="{BF759C8D-0B94-4BE5-BD84-3F8E0F20A731}">
      <dgm:prSet phldrT="[Text]"/>
      <dgm:spPr/>
      <dgm:t>
        <a:bodyPr/>
        <a:lstStyle/>
        <a:p>
          <a:r>
            <a:rPr lang="en-CA" dirty="0" smtClean="0">
              <a:latin typeface="Cambria" pitchFamily="18" charset="0"/>
            </a:rPr>
            <a:t>Provision of facilities for search and supply of copies of and the Land Registry and related records</a:t>
          </a:r>
          <a:endParaRPr lang="en-CA" dirty="0">
            <a:latin typeface="Cambria" pitchFamily="18" charset="0"/>
          </a:endParaRPr>
        </a:p>
      </dgm:t>
    </dgm:pt>
    <dgm:pt modelId="{8855D72B-732C-437F-9744-7622B95A7AC6}" type="parTrans" cxnId="{9961C9A9-D49D-4912-92EC-67C646DAE7EB}">
      <dgm:prSet/>
      <dgm:spPr/>
      <dgm:t>
        <a:bodyPr/>
        <a:lstStyle/>
        <a:p>
          <a:endParaRPr lang="en-CA"/>
        </a:p>
      </dgm:t>
    </dgm:pt>
    <dgm:pt modelId="{7C149C0B-48A6-4B32-9205-96FF463139BD}" type="sibTrans" cxnId="{9961C9A9-D49D-4912-92EC-67C646DAE7EB}">
      <dgm:prSet/>
      <dgm:spPr/>
      <dgm:t>
        <a:bodyPr/>
        <a:lstStyle/>
        <a:p>
          <a:endParaRPr lang="en-CA"/>
        </a:p>
      </dgm:t>
    </dgm:pt>
    <dgm:pt modelId="{4F1A5ABE-3283-446D-93A2-1DA685ED76FF}">
      <dgm:prSet phldrT="[Text]"/>
      <dgm:spPr/>
      <dgm:t>
        <a:bodyPr/>
        <a:lstStyle/>
        <a:p>
          <a:r>
            <a:rPr lang="en-CA" dirty="0" smtClean="0">
              <a:latin typeface="Cambria" pitchFamily="18" charset="0"/>
            </a:rPr>
            <a:t>Upon the commencement of the Land Titles Ordinance, the Land Registry will implement </a:t>
          </a:r>
          <a:r>
            <a:rPr lang="en-CA" b="1" dirty="0" smtClean="0">
              <a:latin typeface="Cambria" pitchFamily="18" charset="0"/>
            </a:rPr>
            <a:t>the Title Registration System</a:t>
          </a:r>
          <a:r>
            <a:rPr lang="en-CA" dirty="0" smtClean="0">
              <a:latin typeface="Cambria" pitchFamily="18" charset="0"/>
            </a:rPr>
            <a:t> in HK</a:t>
          </a:r>
          <a:endParaRPr lang="en-CA" dirty="0">
            <a:latin typeface="Cambria" pitchFamily="18" charset="0"/>
          </a:endParaRPr>
        </a:p>
      </dgm:t>
    </dgm:pt>
    <dgm:pt modelId="{1C4B755C-192E-47D6-9DA5-855043F6C315}" type="parTrans" cxnId="{E8972E7F-C09A-463C-B071-230BD0E35EC4}">
      <dgm:prSet/>
      <dgm:spPr/>
      <dgm:t>
        <a:bodyPr/>
        <a:lstStyle/>
        <a:p>
          <a:endParaRPr lang="en-CA"/>
        </a:p>
      </dgm:t>
    </dgm:pt>
    <dgm:pt modelId="{BAC17EA8-4D35-44C5-AA42-43D195D6AA47}" type="sibTrans" cxnId="{E8972E7F-C09A-463C-B071-230BD0E35EC4}">
      <dgm:prSet/>
      <dgm:spPr/>
      <dgm:t>
        <a:bodyPr/>
        <a:lstStyle/>
        <a:p>
          <a:endParaRPr lang="en-CA"/>
        </a:p>
      </dgm:t>
    </dgm:pt>
    <dgm:pt modelId="{514958B9-0041-46AA-A723-AC98137C1FE5}">
      <dgm:prSet phldrT="[Text]"/>
      <dgm:spPr/>
      <dgm:t>
        <a:bodyPr/>
        <a:lstStyle/>
        <a:p>
          <a:r>
            <a:rPr lang="en-CA" dirty="0" smtClean="0">
              <a:latin typeface="Cambria" pitchFamily="18" charset="0"/>
            </a:rPr>
            <a:t>Currently using the D</a:t>
          </a:r>
          <a:r>
            <a:rPr lang="en-CA" b="1" dirty="0" smtClean="0">
              <a:latin typeface="Cambria" pitchFamily="18" charset="0"/>
            </a:rPr>
            <a:t>eeds Registration System</a:t>
          </a:r>
          <a:r>
            <a:rPr lang="en-CA" dirty="0" smtClean="0">
              <a:latin typeface="Cambria" pitchFamily="18" charset="0"/>
            </a:rPr>
            <a:t>, under which instruments affecting real properties are lodged with the land Registry for registration</a:t>
          </a:r>
          <a:endParaRPr lang="en-CA" dirty="0">
            <a:latin typeface="Cambria" pitchFamily="18" charset="0"/>
          </a:endParaRPr>
        </a:p>
      </dgm:t>
    </dgm:pt>
    <dgm:pt modelId="{64ADC383-E0C4-4711-A988-6317B2329E7F}" type="sibTrans" cxnId="{BBA8EA4E-61E5-491C-A328-0A31EB7AFCA9}">
      <dgm:prSet/>
      <dgm:spPr/>
      <dgm:t>
        <a:bodyPr/>
        <a:lstStyle/>
        <a:p>
          <a:endParaRPr lang="en-CA"/>
        </a:p>
      </dgm:t>
    </dgm:pt>
    <dgm:pt modelId="{54A25C23-27F8-4D6B-B2F6-8B58BD088E5D}" type="parTrans" cxnId="{BBA8EA4E-61E5-491C-A328-0A31EB7AFCA9}">
      <dgm:prSet/>
      <dgm:spPr/>
      <dgm:t>
        <a:bodyPr/>
        <a:lstStyle/>
        <a:p>
          <a:endParaRPr lang="en-CA"/>
        </a:p>
      </dgm:t>
    </dgm:pt>
    <dgm:pt modelId="{0873CB27-37C9-45ED-A587-4342749ABF51}">
      <dgm:prSet phldrT="[Text]" custT="1"/>
      <dgm:spPr/>
      <dgm:t>
        <a:bodyPr/>
        <a:lstStyle/>
        <a:p>
          <a:r>
            <a:rPr lang="en-CA" sz="3000" dirty="0" smtClean="0">
              <a:latin typeface="Cambria" pitchFamily="18" charset="0"/>
            </a:rPr>
            <a:t>System</a:t>
          </a:r>
          <a:endParaRPr lang="en-CA" sz="3000" dirty="0">
            <a:latin typeface="Cambria" pitchFamily="18" charset="0"/>
          </a:endParaRPr>
        </a:p>
      </dgm:t>
    </dgm:pt>
    <dgm:pt modelId="{C2F187DF-A194-47C1-9C32-17D7C1DF94A2}" type="sibTrans" cxnId="{CDAE4965-C2DA-4F30-86D2-00EF2C88D6BA}">
      <dgm:prSet/>
      <dgm:spPr/>
      <dgm:t>
        <a:bodyPr/>
        <a:lstStyle/>
        <a:p>
          <a:endParaRPr lang="en-CA"/>
        </a:p>
      </dgm:t>
    </dgm:pt>
    <dgm:pt modelId="{6CF3F8DE-A633-4103-B6C4-80E0CB6AFFF8}" type="parTrans" cxnId="{CDAE4965-C2DA-4F30-86D2-00EF2C88D6BA}">
      <dgm:prSet/>
      <dgm:spPr/>
      <dgm:t>
        <a:bodyPr/>
        <a:lstStyle/>
        <a:p>
          <a:endParaRPr lang="en-CA"/>
        </a:p>
      </dgm:t>
    </dgm:pt>
    <dgm:pt modelId="{05309EDD-9512-49D9-921C-619F68C386C1}">
      <dgm:prSet phldrT="[Text]"/>
      <dgm:spPr/>
      <dgm:t>
        <a:bodyPr/>
        <a:lstStyle/>
        <a:p>
          <a:r>
            <a:rPr lang="en-CA" dirty="0" smtClean="0">
              <a:latin typeface="Cambria" pitchFamily="18" charset="0"/>
            </a:rPr>
            <a:t>Registration of owners corporations under the Building Management Ordinance</a:t>
          </a:r>
          <a:endParaRPr lang="en-CA" dirty="0">
            <a:latin typeface="Cambria" pitchFamily="18" charset="0"/>
          </a:endParaRPr>
        </a:p>
      </dgm:t>
    </dgm:pt>
    <dgm:pt modelId="{A63CDC22-2759-4A7E-8E0C-5062949A1517}" type="parTrans" cxnId="{C4DFCA5D-7757-451B-9FE7-B11C1935F205}">
      <dgm:prSet/>
      <dgm:spPr/>
      <dgm:t>
        <a:bodyPr/>
        <a:lstStyle/>
        <a:p>
          <a:endParaRPr lang="en-CA"/>
        </a:p>
      </dgm:t>
    </dgm:pt>
    <dgm:pt modelId="{B101107F-A99F-478F-BF80-ABA2A695A720}" type="sibTrans" cxnId="{C4DFCA5D-7757-451B-9FE7-B11C1935F205}">
      <dgm:prSet/>
      <dgm:spPr/>
      <dgm:t>
        <a:bodyPr/>
        <a:lstStyle/>
        <a:p>
          <a:endParaRPr lang="en-CA"/>
        </a:p>
      </dgm:t>
    </dgm:pt>
    <dgm:pt modelId="{D967FB5A-C23E-4FF2-B156-693EBE80E4BB}" type="pres">
      <dgm:prSet presAssocID="{537DBBA5-DF62-4DD8-9D77-9E94C2F454C8}" presName="layout" presStyleCnt="0">
        <dgm:presLayoutVars>
          <dgm:chMax/>
          <dgm:chPref/>
          <dgm:dir/>
          <dgm:resizeHandles/>
        </dgm:presLayoutVars>
      </dgm:prSet>
      <dgm:spPr/>
      <dgm:t>
        <a:bodyPr/>
        <a:lstStyle/>
        <a:p>
          <a:endParaRPr lang="en-US"/>
        </a:p>
      </dgm:t>
    </dgm:pt>
    <dgm:pt modelId="{ED23CAE7-8A68-4E35-85A3-E20EC3CC7FDC}" type="pres">
      <dgm:prSet presAssocID="{F18532D2-2A3B-4532-9A90-B15D7EAC9971}" presName="root" presStyleCnt="0">
        <dgm:presLayoutVars>
          <dgm:chMax/>
          <dgm:chPref/>
        </dgm:presLayoutVars>
      </dgm:prSet>
      <dgm:spPr/>
    </dgm:pt>
    <dgm:pt modelId="{B7FF7A23-37D2-4F1F-B3EA-396A0DCC5770}" type="pres">
      <dgm:prSet presAssocID="{F18532D2-2A3B-4532-9A90-B15D7EAC9971}" presName="rootComposite" presStyleCnt="0">
        <dgm:presLayoutVars/>
      </dgm:prSet>
      <dgm:spPr/>
    </dgm:pt>
    <dgm:pt modelId="{1ED31FAB-0431-4870-AC42-2D17357D189D}" type="pres">
      <dgm:prSet presAssocID="{F18532D2-2A3B-4532-9A90-B15D7EAC9971}" presName="ParentAccent" presStyleLbl="alignNode1" presStyleIdx="0" presStyleCnt="2"/>
      <dgm:spPr/>
    </dgm:pt>
    <dgm:pt modelId="{02961CDE-6EA3-4DAD-BDB2-921B02E77BA9}" type="pres">
      <dgm:prSet presAssocID="{F18532D2-2A3B-4532-9A90-B15D7EAC9971}" presName="ParentSmallAccent" presStyleLbl="fgAcc1" presStyleIdx="0" presStyleCnt="2"/>
      <dgm:spPr/>
    </dgm:pt>
    <dgm:pt modelId="{A29E9FBF-7CA0-438D-AC15-B5B7138D7AF3}" type="pres">
      <dgm:prSet presAssocID="{F18532D2-2A3B-4532-9A90-B15D7EAC9971}" presName="Parent" presStyleLbl="revTx" presStyleIdx="0" presStyleCnt="7" custScaleX="89481" custScaleY="67365">
        <dgm:presLayoutVars>
          <dgm:chMax/>
          <dgm:chPref val="4"/>
          <dgm:bulletEnabled val="1"/>
        </dgm:presLayoutVars>
      </dgm:prSet>
      <dgm:spPr/>
      <dgm:t>
        <a:bodyPr/>
        <a:lstStyle/>
        <a:p>
          <a:endParaRPr lang="en-US"/>
        </a:p>
      </dgm:t>
    </dgm:pt>
    <dgm:pt modelId="{DE60A6DB-7D65-4608-A74C-47985A317284}" type="pres">
      <dgm:prSet presAssocID="{F18532D2-2A3B-4532-9A90-B15D7EAC9971}" presName="childShape" presStyleCnt="0">
        <dgm:presLayoutVars>
          <dgm:chMax val="0"/>
          <dgm:chPref val="0"/>
        </dgm:presLayoutVars>
      </dgm:prSet>
      <dgm:spPr/>
    </dgm:pt>
    <dgm:pt modelId="{3FA37B59-72EC-4B22-91D9-9C6A37FF7369}" type="pres">
      <dgm:prSet presAssocID="{151C2A7B-225C-4067-A766-E97DDD1FB50F}" presName="childComposite" presStyleCnt="0">
        <dgm:presLayoutVars>
          <dgm:chMax val="0"/>
          <dgm:chPref val="0"/>
        </dgm:presLayoutVars>
      </dgm:prSet>
      <dgm:spPr/>
    </dgm:pt>
    <dgm:pt modelId="{53C3B3E1-8E00-40B1-86C4-934BA52FE680}" type="pres">
      <dgm:prSet presAssocID="{151C2A7B-225C-4067-A766-E97DDD1FB50F}" presName="ChildAccent" presStyleLbl="solidFgAcc1" presStyleIdx="0" presStyleCnt="5"/>
      <dgm:spPr/>
    </dgm:pt>
    <dgm:pt modelId="{A42696A0-608D-4F07-8F60-2B02A846A311}" type="pres">
      <dgm:prSet presAssocID="{151C2A7B-225C-4067-A766-E97DDD1FB50F}" presName="Child" presStyleLbl="revTx" presStyleIdx="1" presStyleCnt="7" custScaleY="185648">
        <dgm:presLayoutVars>
          <dgm:chMax val="0"/>
          <dgm:chPref val="0"/>
          <dgm:bulletEnabled val="1"/>
        </dgm:presLayoutVars>
      </dgm:prSet>
      <dgm:spPr/>
      <dgm:t>
        <a:bodyPr/>
        <a:lstStyle/>
        <a:p>
          <a:endParaRPr lang="en-CA"/>
        </a:p>
      </dgm:t>
    </dgm:pt>
    <dgm:pt modelId="{852E0851-6F96-47B8-A04E-B8FE3256E529}" type="pres">
      <dgm:prSet presAssocID="{BF759C8D-0B94-4BE5-BD84-3F8E0F20A731}" presName="childComposite" presStyleCnt="0">
        <dgm:presLayoutVars>
          <dgm:chMax val="0"/>
          <dgm:chPref val="0"/>
        </dgm:presLayoutVars>
      </dgm:prSet>
      <dgm:spPr/>
    </dgm:pt>
    <dgm:pt modelId="{FA2CCE9B-FB0A-473E-8208-C6CB9BB6F1E1}" type="pres">
      <dgm:prSet presAssocID="{BF759C8D-0B94-4BE5-BD84-3F8E0F20A731}" presName="ChildAccent" presStyleLbl="solidFgAcc1" presStyleIdx="1" presStyleCnt="5"/>
      <dgm:spPr/>
    </dgm:pt>
    <dgm:pt modelId="{CF328D5D-F72C-49F6-B90F-ED69B6F15401}" type="pres">
      <dgm:prSet presAssocID="{BF759C8D-0B94-4BE5-BD84-3F8E0F20A731}" presName="Child" presStyleLbl="revTx" presStyleIdx="2" presStyleCnt="7" custScaleY="207821">
        <dgm:presLayoutVars>
          <dgm:chMax val="0"/>
          <dgm:chPref val="0"/>
          <dgm:bulletEnabled val="1"/>
        </dgm:presLayoutVars>
      </dgm:prSet>
      <dgm:spPr/>
      <dgm:t>
        <a:bodyPr/>
        <a:lstStyle/>
        <a:p>
          <a:endParaRPr lang="en-CA"/>
        </a:p>
      </dgm:t>
    </dgm:pt>
    <dgm:pt modelId="{CD43BE43-D87C-4B1B-8E13-19DC00C46725}" type="pres">
      <dgm:prSet presAssocID="{05309EDD-9512-49D9-921C-619F68C386C1}" presName="childComposite" presStyleCnt="0">
        <dgm:presLayoutVars>
          <dgm:chMax val="0"/>
          <dgm:chPref val="0"/>
        </dgm:presLayoutVars>
      </dgm:prSet>
      <dgm:spPr/>
    </dgm:pt>
    <dgm:pt modelId="{4EE49D89-A275-415E-9777-E65C89EC08DF}" type="pres">
      <dgm:prSet presAssocID="{05309EDD-9512-49D9-921C-619F68C386C1}" presName="ChildAccent" presStyleLbl="solidFgAcc1" presStyleIdx="2" presStyleCnt="5"/>
      <dgm:spPr/>
    </dgm:pt>
    <dgm:pt modelId="{363DA3F4-F1B3-44ED-8122-727E275885A8}" type="pres">
      <dgm:prSet presAssocID="{05309EDD-9512-49D9-921C-619F68C386C1}" presName="Child" presStyleLbl="revTx" presStyleIdx="3" presStyleCnt="7" custScaleY="229993" custLinFactNeighborY="-8275">
        <dgm:presLayoutVars>
          <dgm:chMax val="0"/>
          <dgm:chPref val="0"/>
          <dgm:bulletEnabled val="1"/>
        </dgm:presLayoutVars>
      </dgm:prSet>
      <dgm:spPr/>
      <dgm:t>
        <a:bodyPr/>
        <a:lstStyle/>
        <a:p>
          <a:endParaRPr lang="en-CA"/>
        </a:p>
      </dgm:t>
    </dgm:pt>
    <dgm:pt modelId="{1B623D1B-8072-4731-926E-A16D9F716D70}" type="pres">
      <dgm:prSet presAssocID="{0873CB27-37C9-45ED-A587-4342749ABF51}" presName="root" presStyleCnt="0">
        <dgm:presLayoutVars>
          <dgm:chMax/>
          <dgm:chPref/>
        </dgm:presLayoutVars>
      </dgm:prSet>
      <dgm:spPr/>
    </dgm:pt>
    <dgm:pt modelId="{431F42A1-523E-48AD-B712-9F1F062EE79B}" type="pres">
      <dgm:prSet presAssocID="{0873CB27-37C9-45ED-A587-4342749ABF51}" presName="rootComposite" presStyleCnt="0">
        <dgm:presLayoutVars/>
      </dgm:prSet>
      <dgm:spPr/>
    </dgm:pt>
    <dgm:pt modelId="{14563569-7DCB-4FA5-BF20-518465A3115B}" type="pres">
      <dgm:prSet presAssocID="{0873CB27-37C9-45ED-A587-4342749ABF51}" presName="ParentAccent" presStyleLbl="alignNode1" presStyleIdx="1" presStyleCnt="2"/>
      <dgm:spPr/>
    </dgm:pt>
    <dgm:pt modelId="{B4E986EF-84E5-41D7-B0D9-3FB1B92BC4E7}" type="pres">
      <dgm:prSet presAssocID="{0873CB27-37C9-45ED-A587-4342749ABF51}" presName="ParentSmallAccent" presStyleLbl="fgAcc1" presStyleIdx="1" presStyleCnt="2"/>
      <dgm:spPr/>
    </dgm:pt>
    <dgm:pt modelId="{66A41168-2EA9-499B-AD27-61344D047741}" type="pres">
      <dgm:prSet presAssocID="{0873CB27-37C9-45ED-A587-4342749ABF51}" presName="Parent" presStyleLbl="revTx" presStyleIdx="4" presStyleCnt="7" custScaleX="106781" custScaleY="67979">
        <dgm:presLayoutVars>
          <dgm:chMax/>
          <dgm:chPref val="4"/>
          <dgm:bulletEnabled val="1"/>
        </dgm:presLayoutVars>
      </dgm:prSet>
      <dgm:spPr/>
      <dgm:t>
        <a:bodyPr/>
        <a:lstStyle/>
        <a:p>
          <a:endParaRPr lang="en-CA"/>
        </a:p>
      </dgm:t>
    </dgm:pt>
    <dgm:pt modelId="{ADDD8B69-3826-4BB8-A561-82F6CA3503DC}" type="pres">
      <dgm:prSet presAssocID="{0873CB27-37C9-45ED-A587-4342749ABF51}" presName="childShape" presStyleCnt="0">
        <dgm:presLayoutVars>
          <dgm:chMax val="0"/>
          <dgm:chPref val="0"/>
        </dgm:presLayoutVars>
      </dgm:prSet>
      <dgm:spPr/>
    </dgm:pt>
    <dgm:pt modelId="{4E3E057E-5B01-4019-AD06-68B12FBFFC98}" type="pres">
      <dgm:prSet presAssocID="{514958B9-0041-46AA-A723-AC98137C1FE5}" presName="childComposite" presStyleCnt="0">
        <dgm:presLayoutVars>
          <dgm:chMax val="0"/>
          <dgm:chPref val="0"/>
        </dgm:presLayoutVars>
      </dgm:prSet>
      <dgm:spPr/>
    </dgm:pt>
    <dgm:pt modelId="{7E7524BC-BFFB-4732-95AF-C1C56DFF6736}" type="pres">
      <dgm:prSet presAssocID="{514958B9-0041-46AA-A723-AC98137C1FE5}" presName="ChildAccent" presStyleLbl="solidFgAcc1" presStyleIdx="3" presStyleCnt="5"/>
      <dgm:spPr/>
    </dgm:pt>
    <dgm:pt modelId="{0782E5FE-042F-4920-880E-83AF122A982D}" type="pres">
      <dgm:prSet presAssocID="{514958B9-0041-46AA-A723-AC98137C1FE5}" presName="Child" presStyleLbl="revTx" presStyleIdx="5" presStyleCnt="7" custScaleY="285877">
        <dgm:presLayoutVars>
          <dgm:chMax val="0"/>
          <dgm:chPref val="0"/>
          <dgm:bulletEnabled val="1"/>
        </dgm:presLayoutVars>
      </dgm:prSet>
      <dgm:spPr/>
      <dgm:t>
        <a:bodyPr/>
        <a:lstStyle/>
        <a:p>
          <a:endParaRPr lang="en-CA"/>
        </a:p>
      </dgm:t>
    </dgm:pt>
    <dgm:pt modelId="{27D19CF0-8DB9-4844-A9A8-BC1050D6034F}" type="pres">
      <dgm:prSet presAssocID="{4F1A5ABE-3283-446D-93A2-1DA685ED76FF}" presName="childComposite" presStyleCnt="0">
        <dgm:presLayoutVars>
          <dgm:chMax val="0"/>
          <dgm:chPref val="0"/>
        </dgm:presLayoutVars>
      </dgm:prSet>
      <dgm:spPr/>
    </dgm:pt>
    <dgm:pt modelId="{DBAABB8D-4E14-4276-8CCC-D7DD8DC692B2}" type="pres">
      <dgm:prSet presAssocID="{4F1A5ABE-3283-446D-93A2-1DA685ED76FF}" presName="ChildAccent" presStyleLbl="solidFgAcc1" presStyleIdx="4" presStyleCnt="5"/>
      <dgm:spPr/>
    </dgm:pt>
    <dgm:pt modelId="{F7D88D48-B608-47E2-91D7-B70DAEA06DB9}" type="pres">
      <dgm:prSet presAssocID="{4F1A5ABE-3283-446D-93A2-1DA685ED76FF}" presName="Child" presStyleLbl="revTx" presStyleIdx="6" presStyleCnt="7" custScaleY="281778" custLinFactNeighborY="-12148">
        <dgm:presLayoutVars>
          <dgm:chMax val="0"/>
          <dgm:chPref val="0"/>
          <dgm:bulletEnabled val="1"/>
        </dgm:presLayoutVars>
      </dgm:prSet>
      <dgm:spPr/>
      <dgm:t>
        <a:bodyPr/>
        <a:lstStyle/>
        <a:p>
          <a:endParaRPr lang="en-CA"/>
        </a:p>
      </dgm:t>
    </dgm:pt>
  </dgm:ptLst>
  <dgm:cxnLst>
    <dgm:cxn modelId="{CDAE4965-C2DA-4F30-86D2-00EF2C88D6BA}" srcId="{537DBBA5-DF62-4DD8-9D77-9E94C2F454C8}" destId="{0873CB27-37C9-45ED-A587-4342749ABF51}" srcOrd="1" destOrd="0" parTransId="{6CF3F8DE-A633-4103-B6C4-80E0CB6AFFF8}" sibTransId="{C2F187DF-A194-47C1-9C32-17D7C1DF94A2}"/>
    <dgm:cxn modelId="{40DFFD29-9C3A-AC41-A836-BFED6C1B4E22}" type="presOf" srcId="{151C2A7B-225C-4067-A766-E97DDD1FB50F}" destId="{A42696A0-608D-4F07-8F60-2B02A846A311}" srcOrd="0" destOrd="0" presId="urn:microsoft.com/office/officeart/2008/layout/SquareAccentList"/>
    <dgm:cxn modelId="{C4DFCA5D-7757-451B-9FE7-B11C1935F205}" srcId="{F18532D2-2A3B-4532-9A90-B15D7EAC9971}" destId="{05309EDD-9512-49D9-921C-619F68C386C1}" srcOrd="2" destOrd="0" parTransId="{A63CDC22-2759-4A7E-8E0C-5062949A1517}" sibTransId="{B101107F-A99F-478F-BF80-ABA2A695A720}"/>
    <dgm:cxn modelId="{9961C9A9-D49D-4912-92EC-67C646DAE7EB}" srcId="{F18532D2-2A3B-4532-9A90-B15D7EAC9971}" destId="{BF759C8D-0B94-4BE5-BD84-3F8E0F20A731}" srcOrd="1" destOrd="0" parTransId="{8855D72B-732C-437F-9744-7622B95A7AC6}" sibTransId="{7C149C0B-48A6-4B32-9205-96FF463139BD}"/>
    <dgm:cxn modelId="{8B899E1F-88F3-4EF8-AF75-356694809015}" srcId="{F18532D2-2A3B-4532-9A90-B15D7EAC9971}" destId="{151C2A7B-225C-4067-A766-E97DDD1FB50F}" srcOrd="0" destOrd="0" parTransId="{C1573DFA-C2E1-49A5-822E-1E0C3D762257}" sibTransId="{86546FFF-DFDE-4366-96F9-20A134515A32}"/>
    <dgm:cxn modelId="{CBCADC6A-9422-7244-8E34-462E51BF41BD}" type="presOf" srcId="{F18532D2-2A3B-4532-9A90-B15D7EAC9971}" destId="{A29E9FBF-7CA0-438D-AC15-B5B7138D7AF3}" srcOrd="0" destOrd="0" presId="urn:microsoft.com/office/officeart/2008/layout/SquareAccentList"/>
    <dgm:cxn modelId="{CF02EFCF-08B6-F647-8EAD-9243D734E413}" type="presOf" srcId="{0873CB27-37C9-45ED-A587-4342749ABF51}" destId="{66A41168-2EA9-499B-AD27-61344D047741}" srcOrd="0" destOrd="0" presId="urn:microsoft.com/office/officeart/2008/layout/SquareAccentList"/>
    <dgm:cxn modelId="{1B033371-E059-944E-9579-B2090170A097}" type="presOf" srcId="{05309EDD-9512-49D9-921C-619F68C386C1}" destId="{363DA3F4-F1B3-44ED-8122-727E275885A8}" srcOrd="0" destOrd="0" presId="urn:microsoft.com/office/officeart/2008/layout/SquareAccentList"/>
    <dgm:cxn modelId="{15A9C8DC-666B-C243-8027-6171B65A583E}" type="presOf" srcId="{514958B9-0041-46AA-A723-AC98137C1FE5}" destId="{0782E5FE-042F-4920-880E-83AF122A982D}" srcOrd="0" destOrd="0" presId="urn:microsoft.com/office/officeart/2008/layout/SquareAccentList"/>
    <dgm:cxn modelId="{32A94467-D6EE-2E43-A302-03D97292732E}" type="presOf" srcId="{BF759C8D-0B94-4BE5-BD84-3F8E0F20A731}" destId="{CF328D5D-F72C-49F6-B90F-ED69B6F15401}" srcOrd="0" destOrd="0" presId="urn:microsoft.com/office/officeart/2008/layout/SquareAccentList"/>
    <dgm:cxn modelId="{0D516C43-19DC-4508-BFE7-F47725ABB3A6}" srcId="{537DBBA5-DF62-4DD8-9D77-9E94C2F454C8}" destId="{F18532D2-2A3B-4532-9A90-B15D7EAC9971}" srcOrd="0" destOrd="0" parTransId="{49EE58D5-8E59-4BBA-8110-BDDA20BBAEAA}" sibTransId="{21156CB8-A3DE-4419-8514-11FAF24D220D}"/>
    <dgm:cxn modelId="{E8972E7F-C09A-463C-B071-230BD0E35EC4}" srcId="{0873CB27-37C9-45ED-A587-4342749ABF51}" destId="{4F1A5ABE-3283-446D-93A2-1DA685ED76FF}" srcOrd="1" destOrd="0" parTransId="{1C4B755C-192E-47D6-9DA5-855043F6C315}" sibTransId="{BAC17EA8-4D35-44C5-AA42-43D195D6AA47}"/>
    <dgm:cxn modelId="{86A35C78-D363-624C-8EBE-2A20935866E5}" type="presOf" srcId="{4F1A5ABE-3283-446D-93A2-1DA685ED76FF}" destId="{F7D88D48-B608-47E2-91D7-B70DAEA06DB9}" srcOrd="0" destOrd="0" presId="urn:microsoft.com/office/officeart/2008/layout/SquareAccentList"/>
    <dgm:cxn modelId="{BBA8EA4E-61E5-491C-A328-0A31EB7AFCA9}" srcId="{0873CB27-37C9-45ED-A587-4342749ABF51}" destId="{514958B9-0041-46AA-A723-AC98137C1FE5}" srcOrd="0" destOrd="0" parTransId="{54A25C23-27F8-4D6B-B2F6-8B58BD088E5D}" sibTransId="{64ADC383-E0C4-4711-A988-6317B2329E7F}"/>
    <dgm:cxn modelId="{0CC701C7-82DB-F640-AEE6-90B3D2C305E9}" type="presOf" srcId="{537DBBA5-DF62-4DD8-9D77-9E94C2F454C8}" destId="{D967FB5A-C23E-4FF2-B156-693EBE80E4BB}" srcOrd="0" destOrd="0" presId="urn:microsoft.com/office/officeart/2008/layout/SquareAccentList"/>
    <dgm:cxn modelId="{C02ED78D-1C3C-894F-88A0-617B866776FA}" type="presParOf" srcId="{D967FB5A-C23E-4FF2-B156-693EBE80E4BB}" destId="{ED23CAE7-8A68-4E35-85A3-E20EC3CC7FDC}" srcOrd="0" destOrd="0" presId="urn:microsoft.com/office/officeart/2008/layout/SquareAccentList"/>
    <dgm:cxn modelId="{AA6DC565-1EA2-2C4E-B437-208976877783}" type="presParOf" srcId="{ED23CAE7-8A68-4E35-85A3-E20EC3CC7FDC}" destId="{B7FF7A23-37D2-4F1F-B3EA-396A0DCC5770}" srcOrd="0" destOrd="0" presId="urn:microsoft.com/office/officeart/2008/layout/SquareAccentList"/>
    <dgm:cxn modelId="{AA04DAEA-7602-884E-89BC-A2A43A0DEB26}" type="presParOf" srcId="{B7FF7A23-37D2-4F1F-B3EA-396A0DCC5770}" destId="{1ED31FAB-0431-4870-AC42-2D17357D189D}" srcOrd="0" destOrd="0" presId="urn:microsoft.com/office/officeart/2008/layout/SquareAccentList"/>
    <dgm:cxn modelId="{7E4FB8FB-9EE3-5840-A4C8-20355C6BC588}" type="presParOf" srcId="{B7FF7A23-37D2-4F1F-B3EA-396A0DCC5770}" destId="{02961CDE-6EA3-4DAD-BDB2-921B02E77BA9}" srcOrd="1" destOrd="0" presId="urn:microsoft.com/office/officeart/2008/layout/SquareAccentList"/>
    <dgm:cxn modelId="{CB04C73E-85F1-3142-BAF5-07D658F982D1}" type="presParOf" srcId="{B7FF7A23-37D2-4F1F-B3EA-396A0DCC5770}" destId="{A29E9FBF-7CA0-438D-AC15-B5B7138D7AF3}" srcOrd="2" destOrd="0" presId="urn:microsoft.com/office/officeart/2008/layout/SquareAccentList"/>
    <dgm:cxn modelId="{F8368381-8DFE-6145-819B-04529194DC25}" type="presParOf" srcId="{ED23CAE7-8A68-4E35-85A3-E20EC3CC7FDC}" destId="{DE60A6DB-7D65-4608-A74C-47985A317284}" srcOrd="1" destOrd="0" presId="urn:microsoft.com/office/officeart/2008/layout/SquareAccentList"/>
    <dgm:cxn modelId="{C6C15909-2CD7-3D42-9E92-CEBE04FB7239}" type="presParOf" srcId="{DE60A6DB-7D65-4608-A74C-47985A317284}" destId="{3FA37B59-72EC-4B22-91D9-9C6A37FF7369}" srcOrd="0" destOrd="0" presId="urn:microsoft.com/office/officeart/2008/layout/SquareAccentList"/>
    <dgm:cxn modelId="{FB8AA208-38B7-9044-85A8-6EA318FF5DD0}" type="presParOf" srcId="{3FA37B59-72EC-4B22-91D9-9C6A37FF7369}" destId="{53C3B3E1-8E00-40B1-86C4-934BA52FE680}" srcOrd="0" destOrd="0" presId="urn:microsoft.com/office/officeart/2008/layout/SquareAccentList"/>
    <dgm:cxn modelId="{672C302B-5745-A543-9F4A-A432F6BF3F79}" type="presParOf" srcId="{3FA37B59-72EC-4B22-91D9-9C6A37FF7369}" destId="{A42696A0-608D-4F07-8F60-2B02A846A311}" srcOrd="1" destOrd="0" presId="urn:microsoft.com/office/officeart/2008/layout/SquareAccentList"/>
    <dgm:cxn modelId="{C9B1BEFD-B32E-4C45-BD43-BC3248509AE8}" type="presParOf" srcId="{DE60A6DB-7D65-4608-A74C-47985A317284}" destId="{852E0851-6F96-47B8-A04E-B8FE3256E529}" srcOrd="1" destOrd="0" presId="urn:microsoft.com/office/officeart/2008/layout/SquareAccentList"/>
    <dgm:cxn modelId="{1BA13B27-8AA6-CE4A-914F-D559EED950F3}" type="presParOf" srcId="{852E0851-6F96-47B8-A04E-B8FE3256E529}" destId="{FA2CCE9B-FB0A-473E-8208-C6CB9BB6F1E1}" srcOrd="0" destOrd="0" presId="urn:microsoft.com/office/officeart/2008/layout/SquareAccentList"/>
    <dgm:cxn modelId="{26719C0C-BC60-6A4A-8808-3A8FFAF0181D}" type="presParOf" srcId="{852E0851-6F96-47B8-A04E-B8FE3256E529}" destId="{CF328D5D-F72C-49F6-B90F-ED69B6F15401}" srcOrd="1" destOrd="0" presId="urn:microsoft.com/office/officeart/2008/layout/SquareAccentList"/>
    <dgm:cxn modelId="{104609D6-C8E1-EE4B-837C-D4342986F1B8}" type="presParOf" srcId="{DE60A6DB-7D65-4608-A74C-47985A317284}" destId="{CD43BE43-D87C-4B1B-8E13-19DC00C46725}" srcOrd="2" destOrd="0" presId="urn:microsoft.com/office/officeart/2008/layout/SquareAccentList"/>
    <dgm:cxn modelId="{C7892A04-B702-A149-9AE0-2394605E07F6}" type="presParOf" srcId="{CD43BE43-D87C-4B1B-8E13-19DC00C46725}" destId="{4EE49D89-A275-415E-9777-E65C89EC08DF}" srcOrd="0" destOrd="0" presId="urn:microsoft.com/office/officeart/2008/layout/SquareAccentList"/>
    <dgm:cxn modelId="{DB971420-92FD-984C-B147-C122B6E77613}" type="presParOf" srcId="{CD43BE43-D87C-4B1B-8E13-19DC00C46725}" destId="{363DA3F4-F1B3-44ED-8122-727E275885A8}" srcOrd="1" destOrd="0" presId="urn:microsoft.com/office/officeart/2008/layout/SquareAccentList"/>
    <dgm:cxn modelId="{02A27DC9-55B9-FB4E-96F5-CBC76190C69A}" type="presParOf" srcId="{D967FB5A-C23E-4FF2-B156-693EBE80E4BB}" destId="{1B623D1B-8072-4731-926E-A16D9F716D70}" srcOrd="1" destOrd="0" presId="urn:microsoft.com/office/officeart/2008/layout/SquareAccentList"/>
    <dgm:cxn modelId="{FB795BD5-2733-8246-9CAD-6BDDDD4BF55D}" type="presParOf" srcId="{1B623D1B-8072-4731-926E-A16D9F716D70}" destId="{431F42A1-523E-48AD-B712-9F1F062EE79B}" srcOrd="0" destOrd="0" presId="urn:microsoft.com/office/officeart/2008/layout/SquareAccentList"/>
    <dgm:cxn modelId="{27B49417-F058-F44D-894A-CDB02BC801B4}" type="presParOf" srcId="{431F42A1-523E-48AD-B712-9F1F062EE79B}" destId="{14563569-7DCB-4FA5-BF20-518465A3115B}" srcOrd="0" destOrd="0" presId="urn:microsoft.com/office/officeart/2008/layout/SquareAccentList"/>
    <dgm:cxn modelId="{F3A8A88D-F4CF-E047-877B-E56A206BCF24}" type="presParOf" srcId="{431F42A1-523E-48AD-B712-9F1F062EE79B}" destId="{B4E986EF-84E5-41D7-B0D9-3FB1B92BC4E7}" srcOrd="1" destOrd="0" presId="urn:microsoft.com/office/officeart/2008/layout/SquareAccentList"/>
    <dgm:cxn modelId="{C4A2DEB2-F5B4-034D-9B5D-F0BE8C8FA41F}" type="presParOf" srcId="{431F42A1-523E-48AD-B712-9F1F062EE79B}" destId="{66A41168-2EA9-499B-AD27-61344D047741}" srcOrd="2" destOrd="0" presId="urn:microsoft.com/office/officeart/2008/layout/SquareAccentList"/>
    <dgm:cxn modelId="{F385F903-B032-2441-8399-EB93C19E42E8}" type="presParOf" srcId="{1B623D1B-8072-4731-926E-A16D9F716D70}" destId="{ADDD8B69-3826-4BB8-A561-82F6CA3503DC}" srcOrd="1" destOrd="0" presId="urn:microsoft.com/office/officeart/2008/layout/SquareAccentList"/>
    <dgm:cxn modelId="{6AAE9CFA-43D4-3F49-8A65-FE26281570F0}" type="presParOf" srcId="{ADDD8B69-3826-4BB8-A561-82F6CA3503DC}" destId="{4E3E057E-5B01-4019-AD06-68B12FBFFC98}" srcOrd="0" destOrd="0" presId="urn:microsoft.com/office/officeart/2008/layout/SquareAccentList"/>
    <dgm:cxn modelId="{65DFCE34-449B-2641-AEA3-AD8DF7C2C4A7}" type="presParOf" srcId="{4E3E057E-5B01-4019-AD06-68B12FBFFC98}" destId="{7E7524BC-BFFB-4732-95AF-C1C56DFF6736}" srcOrd="0" destOrd="0" presId="urn:microsoft.com/office/officeart/2008/layout/SquareAccentList"/>
    <dgm:cxn modelId="{EF09708B-BE58-664A-807E-83B153EE5E97}" type="presParOf" srcId="{4E3E057E-5B01-4019-AD06-68B12FBFFC98}" destId="{0782E5FE-042F-4920-880E-83AF122A982D}" srcOrd="1" destOrd="0" presId="urn:microsoft.com/office/officeart/2008/layout/SquareAccentList"/>
    <dgm:cxn modelId="{51EA81F7-C60D-C94D-B909-7171CA5F5B77}" type="presParOf" srcId="{ADDD8B69-3826-4BB8-A561-82F6CA3503DC}" destId="{27D19CF0-8DB9-4844-A9A8-BC1050D6034F}" srcOrd="1" destOrd="0" presId="urn:microsoft.com/office/officeart/2008/layout/SquareAccentList"/>
    <dgm:cxn modelId="{93036F94-1945-7645-8C3E-DCCE8251A872}" type="presParOf" srcId="{27D19CF0-8DB9-4844-A9A8-BC1050D6034F}" destId="{DBAABB8D-4E14-4276-8CCC-D7DD8DC692B2}" srcOrd="0" destOrd="0" presId="urn:microsoft.com/office/officeart/2008/layout/SquareAccentList"/>
    <dgm:cxn modelId="{01CC8F37-D488-DB44-9E55-3D5E19E6C026}" type="presParOf" srcId="{27D19CF0-8DB9-4844-A9A8-BC1050D6034F}" destId="{F7D88D48-B608-47E2-91D7-B70DAEA06DB9}"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C0ED87-0A8B-49AC-AB3B-B2FA9E17C4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CA"/>
        </a:p>
      </dgm:t>
    </dgm:pt>
    <dgm:pt modelId="{8AC8D028-F36C-4764-9BB6-FA36A253F28E}">
      <dgm:prSet phldrT="[Text]"/>
      <dgm:spPr/>
      <dgm:t>
        <a:bodyPr/>
        <a:lstStyle/>
        <a:p>
          <a:r>
            <a:rPr lang="en-CA" dirty="0" smtClean="0">
              <a:latin typeface="Cambria" pitchFamily="18" charset="0"/>
            </a:rPr>
            <a:t>Land Auction</a:t>
          </a:r>
          <a:endParaRPr lang="en-CA" dirty="0">
            <a:latin typeface="Cambria" pitchFamily="18" charset="0"/>
          </a:endParaRPr>
        </a:p>
      </dgm:t>
    </dgm:pt>
    <dgm:pt modelId="{CB4054E7-3C63-47BC-A4DE-1870BFCB3426}" type="parTrans" cxnId="{51E0F8CB-962F-4AC8-A454-2B44FF825541}">
      <dgm:prSet/>
      <dgm:spPr/>
      <dgm:t>
        <a:bodyPr/>
        <a:lstStyle/>
        <a:p>
          <a:endParaRPr lang="en-CA"/>
        </a:p>
      </dgm:t>
    </dgm:pt>
    <dgm:pt modelId="{EF0AED94-5CF9-4307-BA20-7BEDCE795D61}" type="sibTrans" cxnId="{51E0F8CB-962F-4AC8-A454-2B44FF825541}">
      <dgm:prSet/>
      <dgm:spPr/>
      <dgm:t>
        <a:bodyPr/>
        <a:lstStyle/>
        <a:p>
          <a:endParaRPr lang="en-CA"/>
        </a:p>
      </dgm:t>
    </dgm:pt>
    <dgm:pt modelId="{B1A7CDC2-FF7A-4DCB-8EB1-4B5F0DBFE52A}">
      <dgm:prSet phldrT="[Text]"/>
      <dgm:spPr/>
      <dgm:t>
        <a:bodyPr/>
        <a:lstStyle/>
        <a:p>
          <a:r>
            <a:rPr lang="en-CA" dirty="0" smtClean="0">
              <a:latin typeface="Cambria" pitchFamily="18" charset="0"/>
            </a:rPr>
            <a:t>Oral bidding</a:t>
          </a:r>
          <a:endParaRPr lang="en-CA" dirty="0">
            <a:latin typeface="Cambria" pitchFamily="18" charset="0"/>
          </a:endParaRPr>
        </a:p>
      </dgm:t>
    </dgm:pt>
    <dgm:pt modelId="{68E0C47A-D091-43D0-B7CF-85B6A9A017D4}" type="parTrans" cxnId="{9C10CE48-5D00-4A96-8AB2-1AFD03396769}">
      <dgm:prSet/>
      <dgm:spPr/>
      <dgm:t>
        <a:bodyPr/>
        <a:lstStyle/>
        <a:p>
          <a:endParaRPr lang="en-CA"/>
        </a:p>
      </dgm:t>
    </dgm:pt>
    <dgm:pt modelId="{8ACD1A87-34AB-4091-89B5-823AE1831210}" type="sibTrans" cxnId="{9C10CE48-5D00-4A96-8AB2-1AFD03396769}">
      <dgm:prSet/>
      <dgm:spPr/>
      <dgm:t>
        <a:bodyPr/>
        <a:lstStyle/>
        <a:p>
          <a:endParaRPr lang="en-CA"/>
        </a:p>
      </dgm:t>
    </dgm:pt>
    <dgm:pt modelId="{23E906DB-B954-4616-8650-0BC0F3741643}">
      <dgm:prSet phldrT="[Text]"/>
      <dgm:spPr/>
      <dgm:t>
        <a:bodyPr/>
        <a:lstStyle/>
        <a:p>
          <a:r>
            <a:rPr lang="en-CA" dirty="0" smtClean="0">
              <a:latin typeface="Cambria" pitchFamily="18" charset="0"/>
            </a:rPr>
            <a:t>Tenders</a:t>
          </a:r>
          <a:endParaRPr lang="en-CA" dirty="0">
            <a:latin typeface="Cambria" pitchFamily="18" charset="0"/>
          </a:endParaRPr>
        </a:p>
      </dgm:t>
    </dgm:pt>
    <dgm:pt modelId="{5617C3A3-8C5B-4CB6-BADB-C071AB1947F9}" type="parTrans" cxnId="{DEEDA157-B947-423C-AC24-23BA17390BB4}">
      <dgm:prSet/>
      <dgm:spPr/>
      <dgm:t>
        <a:bodyPr/>
        <a:lstStyle/>
        <a:p>
          <a:endParaRPr lang="en-CA"/>
        </a:p>
      </dgm:t>
    </dgm:pt>
    <dgm:pt modelId="{33CDA3A6-A2D8-4B55-9EB2-3663F4E3AB46}" type="sibTrans" cxnId="{DEEDA157-B947-423C-AC24-23BA17390BB4}">
      <dgm:prSet/>
      <dgm:spPr/>
      <dgm:t>
        <a:bodyPr/>
        <a:lstStyle/>
        <a:p>
          <a:endParaRPr lang="en-CA"/>
        </a:p>
      </dgm:t>
    </dgm:pt>
    <dgm:pt modelId="{5BEEA627-81CB-4FD5-8DE9-19673B5591C4}">
      <dgm:prSet phldrT="[Text]"/>
      <dgm:spPr/>
      <dgm:t>
        <a:bodyPr/>
        <a:lstStyle/>
        <a:p>
          <a:r>
            <a:rPr lang="en-CA" dirty="0" smtClean="0">
              <a:latin typeface="Cambria" pitchFamily="18" charset="0"/>
            </a:rPr>
            <a:t>Sealed bidding</a:t>
          </a:r>
          <a:endParaRPr lang="en-CA" dirty="0">
            <a:latin typeface="Cambria" pitchFamily="18" charset="0"/>
          </a:endParaRPr>
        </a:p>
      </dgm:t>
    </dgm:pt>
    <dgm:pt modelId="{2548D10F-8ACB-4AB8-9BAA-A59B31B9C0E3}" type="parTrans" cxnId="{0EFED224-4F50-4DD0-826A-3E668F375473}">
      <dgm:prSet/>
      <dgm:spPr/>
      <dgm:t>
        <a:bodyPr/>
        <a:lstStyle/>
        <a:p>
          <a:endParaRPr lang="en-CA"/>
        </a:p>
      </dgm:t>
    </dgm:pt>
    <dgm:pt modelId="{645EB22D-B51C-456A-95C6-CFB6A8D3A769}" type="sibTrans" cxnId="{0EFED224-4F50-4DD0-826A-3E668F375473}">
      <dgm:prSet/>
      <dgm:spPr/>
      <dgm:t>
        <a:bodyPr/>
        <a:lstStyle/>
        <a:p>
          <a:endParaRPr lang="en-CA"/>
        </a:p>
      </dgm:t>
    </dgm:pt>
    <dgm:pt modelId="{489ED8DF-2969-4716-819C-8D810F314DFF}">
      <dgm:prSet phldrT="[Text]"/>
      <dgm:spPr/>
      <dgm:t>
        <a:bodyPr/>
        <a:lstStyle/>
        <a:p>
          <a:r>
            <a:rPr lang="en-CA" dirty="0" smtClean="0">
              <a:latin typeface="Cambria" pitchFamily="18" charset="0"/>
            </a:rPr>
            <a:t>Most land in metropolitan area sold using this method</a:t>
          </a:r>
          <a:endParaRPr lang="en-CA" dirty="0">
            <a:latin typeface="Cambria" pitchFamily="18" charset="0"/>
          </a:endParaRPr>
        </a:p>
      </dgm:t>
    </dgm:pt>
    <dgm:pt modelId="{05E168D7-2B14-422A-8D5B-C79DA3145954}" type="parTrans" cxnId="{0AED6EC4-E60C-4E50-9D13-A38A32FE07A4}">
      <dgm:prSet/>
      <dgm:spPr/>
      <dgm:t>
        <a:bodyPr/>
        <a:lstStyle/>
        <a:p>
          <a:endParaRPr lang="en-CA"/>
        </a:p>
      </dgm:t>
    </dgm:pt>
    <dgm:pt modelId="{65054019-ACAD-4C58-B939-803A7A96E76F}" type="sibTrans" cxnId="{0AED6EC4-E60C-4E50-9D13-A38A32FE07A4}">
      <dgm:prSet/>
      <dgm:spPr/>
      <dgm:t>
        <a:bodyPr/>
        <a:lstStyle/>
        <a:p>
          <a:endParaRPr lang="en-CA"/>
        </a:p>
      </dgm:t>
    </dgm:pt>
    <dgm:pt modelId="{E1B89758-FF88-4D81-81BA-F83C972516DF}">
      <dgm:prSet phldrT="[Text]"/>
      <dgm:spPr/>
      <dgm:t>
        <a:bodyPr/>
        <a:lstStyle/>
        <a:p>
          <a:r>
            <a:rPr lang="en-CA" dirty="0" smtClean="0">
              <a:latin typeface="Cambria" pitchFamily="18" charset="0"/>
            </a:rPr>
            <a:t>Users strictly defined</a:t>
          </a:r>
          <a:endParaRPr lang="en-CA" dirty="0">
            <a:latin typeface="Cambria" pitchFamily="18" charset="0"/>
          </a:endParaRPr>
        </a:p>
      </dgm:t>
    </dgm:pt>
    <dgm:pt modelId="{00927D1D-8B54-49EC-B0E6-C51F9008B14E}" type="parTrans" cxnId="{85EE06BD-9028-46F8-8D54-6DCB20B5C5C8}">
      <dgm:prSet/>
      <dgm:spPr/>
      <dgm:t>
        <a:bodyPr/>
        <a:lstStyle/>
        <a:p>
          <a:endParaRPr lang="en-CA"/>
        </a:p>
      </dgm:t>
    </dgm:pt>
    <dgm:pt modelId="{2CE24969-8105-4753-BAFD-CF928019F519}" type="sibTrans" cxnId="{85EE06BD-9028-46F8-8D54-6DCB20B5C5C8}">
      <dgm:prSet/>
      <dgm:spPr/>
      <dgm:t>
        <a:bodyPr/>
        <a:lstStyle/>
        <a:p>
          <a:endParaRPr lang="en-CA"/>
        </a:p>
      </dgm:t>
    </dgm:pt>
    <dgm:pt modelId="{26DA2384-C290-42CC-8E36-ED877858305D}">
      <dgm:prSet phldrT="[Text]"/>
      <dgm:spPr/>
      <dgm:t>
        <a:bodyPr/>
        <a:lstStyle/>
        <a:p>
          <a:r>
            <a:rPr lang="en-CA" dirty="0" smtClean="0">
              <a:latin typeface="Cambria" pitchFamily="18" charset="0"/>
            </a:rPr>
            <a:t>Government examines detailed proposals</a:t>
          </a:r>
          <a:endParaRPr lang="en-CA" dirty="0">
            <a:latin typeface="Cambria" pitchFamily="18" charset="0"/>
          </a:endParaRPr>
        </a:p>
      </dgm:t>
    </dgm:pt>
    <dgm:pt modelId="{F0733361-090C-407B-B5FC-5174775601E9}" type="parTrans" cxnId="{87CA08E6-B10C-4BCE-ACCB-4890C78C4F2C}">
      <dgm:prSet/>
      <dgm:spPr/>
      <dgm:t>
        <a:bodyPr/>
        <a:lstStyle/>
        <a:p>
          <a:endParaRPr lang="en-CA"/>
        </a:p>
      </dgm:t>
    </dgm:pt>
    <dgm:pt modelId="{DE9F8F47-C8AE-4A22-81D0-54FD25578FC9}" type="sibTrans" cxnId="{87CA08E6-B10C-4BCE-ACCB-4890C78C4F2C}">
      <dgm:prSet/>
      <dgm:spPr/>
      <dgm:t>
        <a:bodyPr/>
        <a:lstStyle/>
        <a:p>
          <a:endParaRPr lang="en-CA"/>
        </a:p>
      </dgm:t>
    </dgm:pt>
    <dgm:pt modelId="{F106EA89-A151-409C-BFFF-4DCA2ED52CD2}">
      <dgm:prSet phldrT="[Text]"/>
      <dgm:spPr/>
      <dgm:t>
        <a:bodyPr/>
        <a:lstStyle/>
        <a:p>
          <a:r>
            <a:rPr lang="en-CA" dirty="0" smtClean="0">
              <a:latin typeface="Cambria" pitchFamily="18" charset="0"/>
            </a:rPr>
            <a:t>Private Treaty</a:t>
          </a:r>
          <a:endParaRPr lang="en-CA" dirty="0">
            <a:latin typeface="Cambria" pitchFamily="18" charset="0"/>
          </a:endParaRPr>
        </a:p>
      </dgm:t>
    </dgm:pt>
    <dgm:pt modelId="{840920C6-0BC4-4C83-8DF1-F4223C563A7E}" type="parTrans" cxnId="{E525893E-0692-41DC-8EA8-5EE8A1462743}">
      <dgm:prSet/>
      <dgm:spPr/>
      <dgm:t>
        <a:bodyPr/>
        <a:lstStyle/>
        <a:p>
          <a:endParaRPr lang="en-CA"/>
        </a:p>
      </dgm:t>
    </dgm:pt>
    <dgm:pt modelId="{32F5E742-4656-4A3D-9009-44CEDAB77A5F}" type="sibTrans" cxnId="{E525893E-0692-41DC-8EA8-5EE8A1462743}">
      <dgm:prSet/>
      <dgm:spPr/>
      <dgm:t>
        <a:bodyPr/>
        <a:lstStyle/>
        <a:p>
          <a:endParaRPr lang="en-CA"/>
        </a:p>
      </dgm:t>
    </dgm:pt>
    <dgm:pt modelId="{AE03857A-8EF1-4975-9035-6A7FBCEB2EEE}">
      <dgm:prSet phldrT="[Text]"/>
      <dgm:spPr/>
      <dgm:t>
        <a:bodyPr/>
        <a:lstStyle/>
        <a:p>
          <a:r>
            <a:rPr lang="en-CA" dirty="0" smtClean="0">
              <a:latin typeface="Cambria" pitchFamily="18" charset="0"/>
            </a:rPr>
            <a:t>Sales to non-profit organizations (school, hospital, etc.)</a:t>
          </a:r>
          <a:endParaRPr lang="en-CA" dirty="0">
            <a:latin typeface="Cambria" pitchFamily="18" charset="0"/>
          </a:endParaRPr>
        </a:p>
      </dgm:t>
    </dgm:pt>
    <dgm:pt modelId="{41781D97-08CC-4864-A7E8-07EA199EE9C6}" type="parTrans" cxnId="{F6B788D7-CECA-4E4F-B561-BDEC66C3DD6B}">
      <dgm:prSet/>
      <dgm:spPr/>
      <dgm:t>
        <a:bodyPr/>
        <a:lstStyle/>
        <a:p>
          <a:endParaRPr lang="en-CA"/>
        </a:p>
      </dgm:t>
    </dgm:pt>
    <dgm:pt modelId="{4BFF0888-D254-4B9A-A968-E94BA1B6D6E2}" type="sibTrans" cxnId="{F6B788D7-CECA-4E4F-B561-BDEC66C3DD6B}">
      <dgm:prSet/>
      <dgm:spPr/>
      <dgm:t>
        <a:bodyPr/>
        <a:lstStyle/>
        <a:p>
          <a:endParaRPr lang="en-CA"/>
        </a:p>
      </dgm:t>
    </dgm:pt>
    <dgm:pt modelId="{C09E74CE-DC9B-446B-AE4D-5698543596BD}" type="pres">
      <dgm:prSet presAssocID="{BCC0ED87-0A8B-49AC-AB3B-B2FA9E17C4C7}" presName="linear" presStyleCnt="0">
        <dgm:presLayoutVars>
          <dgm:animLvl val="lvl"/>
          <dgm:resizeHandles val="exact"/>
        </dgm:presLayoutVars>
      </dgm:prSet>
      <dgm:spPr/>
      <dgm:t>
        <a:bodyPr/>
        <a:lstStyle/>
        <a:p>
          <a:endParaRPr lang="en-US"/>
        </a:p>
      </dgm:t>
    </dgm:pt>
    <dgm:pt modelId="{EE03B40E-A042-4B31-9607-4086E397AD1C}" type="pres">
      <dgm:prSet presAssocID="{8AC8D028-F36C-4764-9BB6-FA36A253F28E}" presName="parentText" presStyleLbl="node1" presStyleIdx="0" presStyleCnt="3">
        <dgm:presLayoutVars>
          <dgm:chMax val="0"/>
          <dgm:bulletEnabled val="1"/>
        </dgm:presLayoutVars>
      </dgm:prSet>
      <dgm:spPr/>
      <dgm:t>
        <a:bodyPr/>
        <a:lstStyle/>
        <a:p>
          <a:endParaRPr lang="en-CA"/>
        </a:p>
      </dgm:t>
    </dgm:pt>
    <dgm:pt modelId="{F040CCA3-94F8-4088-A1C3-889BEB84B53F}" type="pres">
      <dgm:prSet presAssocID="{8AC8D028-F36C-4764-9BB6-FA36A253F28E}" presName="childText" presStyleLbl="revTx" presStyleIdx="0" presStyleCnt="3">
        <dgm:presLayoutVars>
          <dgm:bulletEnabled val="1"/>
        </dgm:presLayoutVars>
      </dgm:prSet>
      <dgm:spPr/>
      <dgm:t>
        <a:bodyPr/>
        <a:lstStyle/>
        <a:p>
          <a:endParaRPr lang="en-CA"/>
        </a:p>
      </dgm:t>
    </dgm:pt>
    <dgm:pt modelId="{B59AC54E-C0CD-4FF4-BCFC-85441655244E}" type="pres">
      <dgm:prSet presAssocID="{23E906DB-B954-4616-8650-0BC0F3741643}" presName="parentText" presStyleLbl="node1" presStyleIdx="1" presStyleCnt="3">
        <dgm:presLayoutVars>
          <dgm:chMax val="0"/>
          <dgm:bulletEnabled val="1"/>
        </dgm:presLayoutVars>
      </dgm:prSet>
      <dgm:spPr/>
      <dgm:t>
        <a:bodyPr/>
        <a:lstStyle/>
        <a:p>
          <a:endParaRPr lang="en-US"/>
        </a:p>
      </dgm:t>
    </dgm:pt>
    <dgm:pt modelId="{30032C5A-58BF-4816-9365-1A6A5DDE3669}" type="pres">
      <dgm:prSet presAssocID="{23E906DB-B954-4616-8650-0BC0F3741643}" presName="childText" presStyleLbl="revTx" presStyleIdx="1" presStyleCnt="3">
        <dgm:presLayoutVars>
          <dgm:bulletEnabled val="1"/>
        </dgm:presLayoutVars>
      </dgm:prSet>
      <dgm:spPr/>
      <dgm:t>
        <a:bodyPr/>
        <a:lstStyle/>
        <a:p>
          <a:endParaRPr lang="en-CA"/>
        </a:p>
      </dgm:t>
    </dgm:pt>
    <dgm:pt modelId="{60396849-FDCC-427D-AF61-33DFACD0CE07}" type="pres">
      <dgm:prSet presAssocID="{F106EA89-A151-409C-BFFF-4DCA2ED52CD2}" presName="parentText" presStyleLbl="node1" presStyleIdx="2" presStyleCnt="3">
        <dgm:presLayoutVars>
          <dgm:chMax val="0"/>
          <dgm:bulletEnabled val="1"/>
        </dgm:presLayoutVars>
      </dgm:prSet>
      <dgm:spPr/>
      <dgm:t>
        <a:bodyPr/>
        <a:lstStyle/>
        <a:p>
          <a:endParaRPr lang="en-US"/>
        </a:p>
      </dgm:t>
    </dgm:pt>
    <dgm:pt modelId="{DAA98F8C-3EA6-4276-9A33-6D288162594B}" type="pres">
      <dgm:prSet presAssocID="{F106EA89-A151-409C-BFFF-4DCA2ED52CD2}" presName="childText" presStyleLbl="revTx" presStyleIdx="2" presStyleCnt="3">
        <dgm:presLayoutVars>
          <dgm:bulletEnabled val="1"/>
        </dgm:presLayoutVars>
      </dgm:prSet>
      <dgm:spPr/>
      <dgm:t>
        <a:bodyPr/>
        <a:lstStyle/>
        <a:p>
          <a:endParaRPr lang="en-CA"/>
        </a:p>
      </dgm:t>
    </dgm:pt>
  </dgm:ptLst>
  <dgm:cxnLst>
    <dgm:cxn modelId="{78E8C445-4647-CB45-B145-3845C320BF0F}" type="presOf" srcId="{B1A7CDC2-FF7A-4DCB-8EB1-4B5F0DBFE52A}" destId="{F040CCA3-94F8-4088-A1C3-889BEB84B53F}" srcOrd="0" destOrd="0" presId="urn:microsoft.com/office/officeart/2005/8/layout/vList2"/>
    <dgm:cxn modelId="{9C10CE48-5D00-4A96-8AB2-1AFD03396769}" srcId="{8AC8D028-F36C-4764-9BB6-FA36A253F28E}" destId="{B1A7CDC2-FF7A-4DCB-8EB1-4B5F0DBFE52A}" srcOrd="0" destOrd="0" parTransId="{68E0C47A-D091-43D0-B7CF-85B6A9A017D4}" sibTransId="{8ACD1A87-34AB-4091-89B5-823AE1831210}"/>
    <dgm:cxn modelId="{6BC57CD0-D85F-484C-BB9B-2FEB5302E00A}" type="presOf" srcId="{E1B89758-FF88-4D81-81BA-F83C972516DF}" destId="{30032C5A-58BF-4816-9365-1A6A5DDE3669}" srcOrd="0" destOrd="1" presId="urn:microsoft.com/office/officeart/2005/8/layout/vList2"/>
    <dgm:cxn modelId="{93042D5C-BE38-FF4F-BC55-376375BAFB23}" type="presOf" srcId="{BCC0ED87-0A8B-49AC-AB3B-B2FA9E17C4C7}" destId="{C09E74CE-DC9B-446B-AE4D-5698543596BD}" srcOrd="0" destOrd="0" presId="urn:microsoft.com/office/officeart/2005/8/layout/vList2"/>
    <dgm:cxn modelId="{7EE21803-591F-4E4C-88CF-82FC5CB74891}" type="presOf" srcId="{489ED8DF-2969-4716-819C-8D810F314DFF}" destId="{F040CCA3-94F8-4088-A1C3-889BEB84B53F}" srcOrd="0" destOrd="1" presId="urn:microsoft.com/office/officeart/2005/8/layout/vList2"/>
    <dgm:cxn modelId="{06AD5AC7-4A83-E04E-BB46-AA35C0AD5268}" type="presOf" srcId="{AE03857A-8EF1-4975-9035-6A7FBCEB2EEE}" destId="{DAA98F8C-3EA6-4276-9A33-6D288162594B}" srcOrd="0" destOrd="0" presId="urn:microsoft.com/office/officeart/2005/8/layout/vList2"/>
    <dgm:cxn modelId="{8CEEC603-6D4E-DA42-BE95-5478A4EA6B66}" type="presOf" srcId="{8AC8D028-F36C-4764-9BB6-FA36A253F28E}" destId="{EE03B40E-A042-4B31-9607-4086E397AD1C}" srcOrd="0" destOrd="0" presId="urn:microsoft.com/office/officeart/2005/8/layout/vList2"/>
    <dgm:cxn modelId="{9E6D6E66-FB89-9B4B-88CA-BFDD7D575E7C}" type="presOf" srcId="{23E906DB-B954-4616-8650-0BC0F3741643}" destId="{B59AC54E-C0CD-4FF4-BCFC-85441655244E}" srcOrd="0" destOrd="0" presId="urn:microsoft.com/office/officeart/2005/8/layout/vList2"/>
    <dgm:cxn modelId="{E525893E-0692-41DC-8EA8-5EE8A1462743}" srcId="{BCC0ED87-0A8B-49AC-AB3B-B2FA9E17C4C7}" destId="{F106EA89-A151-409C-BFFF-4DCA2ED52CD2}" srcOrd="2" destOrd="0" parTransId="{840920C6-0BC4-4C83-8DF1-F4223C563A7E}" sibTransId="{32F5E742-4656-4A3D-9009-44CEDAB77A5F}"/>
    <dgm:cxn modelId="{448588C9-BB3C-E240-A496-A55C4F0B8E0A}" type="presOf" srcId="{F106EA89-A151-409C-BFFF-4DCA2ED52CD2}" destId="{60396849-FDCC-427D-AF61-33DFACD0CE07}" srcOrd="0" destOrd="0" presId="urn:microsoft.com/office/officeart/2005/8/layout/vList2"/>
    <dgm:cxn modelId="{0EFED224-4F50-4DD0-826A-3E668F375473}" srcId="{23E906DB-B954-4616-8650-0BC0F3741643}" destId="{5BEEA627-81CB-4FD5-8DE9-19673B5591C4}" srcOrd="0" destOrd="0" parTransId="{2548D10F-8ACB-4AB8-9BAA-A59B31B9C0E3}" sibTransId="{645EB22D-B51C-456A-95C6-CFB6A8D3A769}"/>
    <dgm:cxn modelId="{0AED6EC4-E60C-4E50-9D13-A38A32FE07A4}" srcId="{8AC8D028-F36C-4764-9BB6-FA36A253F28E}" destId="{489ED8DF-2969-4716-819C-8D810F314DFF}" srcOrd="1" destOrd="0" parTransId="{05E168D7-2B14-422A-8D5B-C79DA3145954}" sibTransId="{65054019-ACAD-4C58-B939-803A7A96E76F}"/>
    <dgm:cxn modelId="{7AC6735E-4A2C-BD44-9D02-673CE4F3AA64}" type="presOf" srcId="{5BEEA627-81CB-4FD5-8DE9-19673B5591C4}" destId="{30032C5A-58BF-4816-9365-1A6A5DDE3669}" srcOrd="0" destOrd="0" presId="urn:microsoft.com/office/officeart/2005/8/layout/vList2"/>
    <dgm:cxn modelId="{87CA08E6-B10C-4BCE-ACCB-4890C78C4F2C}" srcId="{23E906DB-B954-4616-8650-0BC0F3741643}" destId="{26DA2384-C290-42CC-8E36-ED877858305D}" srcOrd="2" destOrd="0" parTransId="{F0733361-090C-407B-B5FC-5174775601E9}" sibTransId="{DE9F8F47-C8AE-4A22-81D0-54FD25578FC9}"/>
    <dgm:cxn modelId="{85EE06BD-9028-46F8-8D54-6DCB20B5C5C8}" srcId="{23E906DB-B954-4616-8650-0BC0F3741643}" destId="{E1B89758-FF88-4D81-81BA-F83C972516DF}" srcOrd="1" destOrd="0" parTransId="{00927D1D-8B54-49EC-B0E6-C51F9008B14E}" sibTransId="{2CE24969-8105-4753-BAFD-CF928019F519}"/>
    <dgm:cxn modelId="{51E0F8CB-962F-4AC8-A454-2B44FF825541}" srcId="{BCC0ED87-0A8B-49AC-AB3B-B2FA9E17C4C7}" destId="{8AC8D028-F36C-4764-9BB6-FA36A253F28E}" srcOrd="0" destOrd="0" parTransId="{CB4054E7-3C63-47BC-A4DE-1870BFCB3426}" sibTransId="{EF0AED94-5CF9-4307-BA20-7BEDCE795D61}"/>
    <dgm:cxn modelId="{22BAEDF2-BBA2-124A-801F-BD03BD3A7608}" type="presOf" srcId="{26DA2384-C290-42CC-8E36-ED877858305D}" destId="{30032C5A-58BF-4816-9365-1A6A5DDE3669}" srcOrd="0" destOrd="2" presId="urn:microsoft.com/office/officeart/2005/8/layout/vList2"/>
    <dgm:cxn modelId="{DEEDA157-B947-423C-AC24-23BA17390BB4}" srcId="{BCC0ED87-0A8B-49AC-AB3B-B2FA9E17C4C7}" destId="{23E906DB-B954-4616-8650-0BC0F3741643}" srcOrd="1" destOrd="0" parTransId="{5617C3A3-8C5B-4CB6-BADB-C071AB1947F9}" sibTransId="{33CDA3A6-A2D8-4B55-9EB2-3663F4E3AB46}"/>
    <dgm:cxn modelId="{F6B788D7-CECA-4E4F-B561-BDEC66C3DD6B}" srcId="{F106EA89-A151-409C-BFFF-4DCA2ED52CD2}" destId="{AE03857A-8EF1-4975-9035-6A7FBCEB2EEE}" srcOrd="0" destOrd="0" parTransId="{41781D97-08CC-4864-A7E8-07EA199EE9C6}" sibTransId="{4BFF0888-D254-4B9A-A968-E94BA1B6D6E2}"/>
    <dgm:cxn modelId="{78A2D913-6D70-9240-870D-CC208D305E82}" type="presParOf" srcId="{C09E74CE-DC9B-446B-AE4D-5698543596BD}" destId="{EE03B40E-A042-4B31-9607-4086E397AD1C}" srcOrd="0" destOrd="0" presId="urn:microsoft.com/office/officeart/2005/8/layout/vList2"/>
    <dgm:cxn modelId="{09BCE13A-3EAF-FC45-B39B-84F3096D57D1}" type="presParOf" srcId="{C09E74CE-DC9B-446B-AE4D-5698543596BD}" destId="{F040CCA3-94F8-4088-A1C3-889BEB84B53F}" srcOrd="1" destOrd="0" presId="urn:microsoft.com/office/officeart/2005/8/layout/vList2"/>
    <dgm:cxn modelId="{E51ACBE4-4DA6-9447-9C08-00753FD10A98}" type="presParOf" srcId="{C09E74CE-DC9B-446B-AE4D-5698543596BD}" destId="{B59AC54E-C0CD-4FF4-BCFC-85441655244E}" srcOrd="2" destOrd="0" presId="urn:microsoft.com/office/officeart/2005/8/layout/vList2"/>
    <dgm:cxn modelId="{1DC549C5-7CCD-B246-8D49-C977B5AE0A53}" type="presParOf" srcId="{C09E74CE-DC9B-446B-AE4D-5698543596BD}" destId="{30032C5A-58BF-4816-9365-1A6A5DDE3669}" srcOrd="3" destOrd="0" presId="urn:microsoft.com/office/officeart/2005/8/layout/vList2"/>
    <dgm:cxn modelId="{FF624A9B-6860-4D42-B47E-45A4DA38546F}" type="presParOf" srcId="{C09E74CE-DC9B-446B-AE4D-5698543596BD}" destId="{60396849-FDCC-427D-AF61-33DFACD0CE07}" srcOrd="4" destOrd="0" presId="urn:microsoft.com/office/officeart/2005/8/layout/vList2"/>
    <dgm:cxn modelId="{2CFF7561-6EF4-604C-B944-6D2A8A0BCCBD}" type="presParOf" srcId="{C09E74CE-DC9B-446B-AE4D-5698543596BD}" destId="{DAA98F8C-3EA6-4276-9A33-6D288162594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5C07AB-E04F-4FD0-95CC-E343DCC9269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CC9AAD98-93D7-4BBC-B2E7-91E6EF048580}">
      <dgm:prSet phldrT="[Text]"/>
      <dgm:spPr/>
      <dgm:t>
        <a:bodyPr/>
        <a:lstStyle/>
        <a:p>
          <a:r>
            <a:rPr lang="en-US" dirty="0" err="1" smtClean="0"/>
            <a:t>i</a:t>
          </a:r>
          <a:endParaRPr lang="en-CA" dirty="0"/>
        </a:p>
      </dgm:t>
    </dgm:pt>
    <dgm:pt modelId="{B7803EEF-95EE-415B-9CF7-0BD4CDCB294D}" type="parTrans" cxnId="{781A49D8-F216-4912-B0F9-E2CD6E179413}">
      <dgm:prSet/>
      <dgm:spPr/>
      <dgm:t>
        <a:bodyPr/>
        <a:lstStyle/>
        <a:p>
          <a:endParaRPr lang="en-CA"/>
        </a:p>
      </dgm:t>
    </dgm:pt>
    <dgm:pt modelId="{387AB1FC-CB24-40A9-A356-C80083A2A5A4}" type="sibTrans" cxnId="{781A49D8-F216-4912-B0F9-E2CD6E179413}">
      <dgm:prSet/>
      <dgm:spPr/>
      <dgm:t>
        <a:bodyPr/>
        <a:lstStyle/>
        <a:p>
          <a:endParaRPr lang="en-CA"/>
        </a:p>
      </dgm:t>
    </dgm:pt>
    <dgm:pt modelId="{37E200FA-2246-4EB2-8F06-BCB5E59E627C}">
      <dgm:prSet phldrT="[Text]"/>
      <dgm:spPr/>
      <dgm:t>
        <a:bodyPr/>
        <a:lstStyle/>
        <a:p>
          <a:r>
            <a:rPr lang="en-US" dirty="0" smtClean="0"/>
            <a:t>Beginning of the year, the Land Department conducts market research to learn about land developers’ &amp; market demand of land</a:t>
          </a:r>
          <a:endParaRPr lang="en-CA" dirty="0"/>
        </a:p>
      </dgm:t>
    </dgm:pt>
    <dgm:pt modelId="{A937D4ED-D21E-4F0F-828A-FF7E176436D0}" type="parTrans" cxnId="{B6173416-F612-4658-989D-C8B8C8C080AE}">
      <dgm:prSet/>
      <dgm:spPr/>
      <dgm:t>
        <a:bodyPr/>
        <a:lstStyle/>
        <a:p>
          <a:endParaRPr lang="en-CA"/>
        </a:p>
      </dgm:t>
    </dgm:pt>
    <dgm:pt modelId="{7C7B04D1-DE06-41FE-AAF5-8D5C16082777}" type="sibTrans" cxnId="{B6173416-F612-4658-989D-C8B8C8C080AE}">
      <dgm:prSet/>
      <dgm:spPr/>
      <dgm:t>
        <a:bodyPr/>
        <a:lstStyle/>
        <a:p>
          <a:endParaRPr lang="en-CA"/>
        </a:p>
      </dgm:t>
    </dgm:pt>
    <dgm:pt modelId="{C08D4893-37DF-428D-A396-C0D48EC2B303}">
      <dgm:prSet phldrT="[Text]"/>
      <dgm:spPr/>
      <dgm:t>
        <a:bodyPr/>
        <a:lstStyle/>
        <a:p>
          <a:r>
            <a:rPr lang="en-US" dirty="0" smtClean="0"/>
            <a:t>ii</a:t>
          </a:r>
          <a:endParaRPr lang="en-CA" dirty="0"/>
        </a:p>
      </dgm:t>
    </dgm:pt>
    <dgm:pt modelId="{36693ED0-8B88-4651-B33D-130F2109A1B3}" type="parTrans" cxnId="{6C1588F6-E3FA-4559-841D-E1C045178E1F}">
      <dgm:prSet/>
      <dgm:spPr/>
      <dgm:t>
        <a:bodyPr/>
        <a:lstStyle/>
        <a:p>
          <a:endParaRPr lang="en-CA"/>
        </a:p>
      </dgm:t>
    </dgm:pt>
    <dgm:pt modelId="{DD0DB04C-5D88-4362-A477-927845696C1E}" type="sibTrans" cxnId="{6C1588F6-E3FA-4559-841D-E1C045178E1F}">
      <dgm:prSet/>
      <dgm:spPr/>
      <dgm:t>
        <a:bodyPr/>
        <a:lstStyle/>
        <a:p>
          <a:endParaRPr lang="en-CA"/>
        </a:p>
      </dgm:t>
    </dgm:pt>
    <dgm:pt modelId="{3994A7F3-492F-4CFD-A0DC-5CDE1867DFEA}">
      <dgm:prSet phldrT="[Text]"/>
      <dgm:spPr/>
      <dgm:t>
        <a:bodyPr/>
        <a:lstStyle/>
        <a:p>
          <a:r>
            <a:rPr lang="en-US" dirty="0" smtClean="0"/>
            <a:t>Based on demand &amp; relevant government policy, the Land Department produces and publicizes a list of lands for sale</a:t>
          </a:r>
          <a:endParaRPr lang="en-CA" dirty="0"/>
        </a:p>
      </dgm:t>
    </dgm:pt>
    <dgm:pt modelId="{82747F44-A143-4842-A6B4-6DF8C07F6A7C}" type="parTrans" cxnId="{F298B47A-C675-4DA8-97BC-EFCAE9C138B0}">
      <dgm:prSet/>
      <dgm:spPr/>
      <dgm:t>
        <a:bodyPr/>
        <a:lstStyle/>
        <a:p>
          <a:endParaRPr lang="en-CA"/>
        </a:p>
      </dgm:t>
    </dgm:pt>
    <dgm:pt modelId="{12834EE5-979B-4AE4-A102-47810B9D7640}" type="sibTrans" cxnId="{F298B47A-C675-4DA8-97BC-EFCAE9C138B0}">
      <dgm:prSet/>
      <dgm:spPr/>
      <dgm:t>
        <a:bodyPr/>
        <a:lstStyle/>
        <a:p>
          <a:endParaRPr lang="en-CA"/>
        </a:p>
      </dgm:t>
    </dgm:pt>
    <dgm:pt modelId="{D202C3A1-799B-4C16-83E0-93FFE1A6E138}">
      <dgm:prSet phldrT="[Text]"/>
      <dgm:spPr/>
      <dgm:t>
        <a:bodyPr/>
        <a:lstStyle/>
        <a:p>
          <a:r>
            <a:rPr lang="en-US" dirty="0" smtClean="0"/>
            <a:t>iii</a:t>
          </a:r>
          <a:endParaRPr lang="en-CA" dirty="0"/>
        </a:p>
      </dgm:t>
    </dgm:pt>
    <dgm:pt modelId="{F26FD17A-B517-447D-B167-888F3191D918}" type="parTrans" cxnId="{A9E98FC6-8409-45A0-86BA-80279C0AF817}">
      <dgm:prSet/>
      <dgm:spPr/>
      <dgm:t>
        <a:bodyPr/>
        <a:lstStyle/>
        <a:p>
          <a:endParaRPr lang="en-CA"/>
        </a:p>
      </dgm:t>
    </dgm:pt>
    <dgm:pt modelId="{92AE77F0-3896-4349-B819-9220C591E59F}" type="sibTrans" cxnId="{A9E98FC6-8409-45A0-86BA-80279C0AF817}">
      <dgm:prSet/>
      <dgm:spPr/>
      <dgm:t>
        <a:bodyPr/>
        <a:lstStyle/>
        <a:p>
          <a:endParaRPr lang="en-CA"/>
        </a:p>
      </dgm:t>
    </dgm:pt>
    <dgm:pt modelId="{9EBFAACD-CF0E-4119-89FB-C880110360D0}">
      <dgm:prSet phldrT="[Text]"/>
      <dgm:spPr/>
      <dgm:t>
        <a:bodyPr/>
        <a:lstStyle/>
        <a:p>
          <a:r>
            <a:rPr lang="en-US" dirty="0" smtClean="0"/>
            <a:t>Land developers submit land transaction applications of lands they are interested to purchase </a:t>
          </a:r>
          <a:endParaRPr lang="en-CA" dirty="0"/>
        </a:p>
      </dgm:t>
    </dgm:pt>
    <dgm:pt modelId="{39F90E04-8B77-40C9-9169-97259D59D514}" type="parTrans" cxnId="{6DCBEF5C-E1F9-4F9F-AFFB-70CC82FC6079}">
      <dgm:prSet/>
      <dgm:spPr/>
      <dgm:t>
        <a:bodyPr/>
        <a:lstStyle/>
        <a:p>
          <a:endParaRPr lang="en-CA"/>
        </a:p>
      </dgm:t>
    </dgm:pt>
    <dgm:pt modelId="{9AB2AABF-12D6-4BED-80D1-D3F42C25B3D5}" type="sibTrans" cxnId="{6DCBEF5C-E1F9-4F9F-AFFB-70CC82FC6079}">
      <dgm:prSet/>
      <dgm:spPr/>
      <dgm:t>
        <a:bodyPr/>
        <a:lstStyle/>
        <a:p>
          <a:endParaRPr lang="en-CA"/>
        </a:p>
      </dgm:t>
    </dgm:pt>
    <dgm:pt modelId="{82B82A66-D27D-4DB0-86BE-D966E610143D}">
      <dgm:prSet phldrT="[Text]"/>
      <dgm:spPr/>
      <dgm:t>
        <a:bodyPr/>
        <a:lstStyle/>
        <a:p>
          <a:r>
            <a:rPr lang="en-US" dirty="0" smtClean="0"/>
            <a:t>iv</a:t>
          </a:r>
          <a:endParaRPr lang="en-CA" dirty="0"/>
        </a:p>
      </dgm:t>
    </dgm:pt>
    <dgm:pt modelId="{736CE1BE-D07B-48D0-ADFC-F30A27D5F321}" type="parTrans" cxnId="{361A5834-C07E-4542-ACEE-404FEDB8340A}">
      <dgm:prSet/>
      <dgm:spPr/>
      <dgm:t>
        <a:bodyPr/>
        <a:lstStyle/>
        <a:p>
          <a:endParaRPr lang="en-CA"/>
        </a:p>
      </dgm:t>
    </dgm:pt>
    <dgm:pt modelId="{F8101CEC-8CDB-41D5-9EC0-6CDB84EAA3F9}" type="sibTrans" cxnId="{361A5834-C07E-4542-ACEE-404FEDB8340A}">
      <dgm:prSet/>
      <dgm:spPr/>
      <dgm:t>
        <a:bodyPr/>
        <a:lstStyle/>
        <a:p>
          <a:endParaRPr lang="en-CA"/>
        </a:p>
      </dgm:t>
    </dgm:pt>
    <dgm:pt modelId="{69F8E4E1-E733-4290-9E3B-2C85A85EBC01}">
      <dgm:prSet phldrT="[Text]"/>
      <dgm:spPr/>
      <dgm:t>
        <a:bodyPr/>
        <a:lstStyle/>
        <a:p>
          <a:r>
            <a:rPr lang="en-US" dirty="0" smtClean="0"/>
            <a:t>Government announces successful applications and designated lands to be auctioned</a:t>
          </a:r>
          <a:endParaRPr lang="en-CA" dirty="0"/>
        </a:p>
      </dgm:t>
    </dgm:pt>
    <dgm:pt modelId="{53018A46-EF10-4A00-A6BE-0587EE363E2A}" type="parTrans" cxnId="{6BF5B134-0930-44D3-BE54-2F1703134BF3}">
      <dgm:prSet/>
      <dgm:spPr/>
      <dgm:t>
        <a:bodyPr/>
        <a:lstStyle/>
        <a:p>
          <a:endParaRPr lang="en-CA"/>
        </a:p>
      </dgm:t>
    </dgm:pt>
    <dgm:pt modelId="{04C51C04-1566-4FCF-A370-8169D498A636}" type="sibTrans" cxnId="{6BF5B134-0930-44D3-BE54-2F1703134BF3}">
      <dgm:prSet/>
      <dgm:spPr/>
      <dgm:t>
        <a:bodyPr/>
        <a:lstStyle/>
        <a:p>
          <a:endParaRPr lang="en-CA"/>
        </a:p>
      </dgm:t>
    </dgm:pt>
    <dgm:pt modelId="{915DB77E-7F61-4513-88E0-780D99A00587}">
      <dgm:prSet phldrT="[Text]"/>
      <dgm:spPr/>
      <dgm:t>
        <a:bodyPr/>
        <a:lstStyle/>
        <a:p>
          <a:r>
            <a:rPr lang="en-US" dirty="0" smtClean="0"/>
            <a:t>V</a:t>
          </a:r>
          <a:endParaRPr lang="en-CA" dirty="0"/>
        </a:p>
      </dgm:t>
    </dgm:pt>
    <dgm:pt modelId="{A23210A0-39BC-4E4C-B9BD-44296B88495B}" type="parTrans" cxnId="{751FDD1B-8D18-464C-B6B7-5463F650BB48}">
      <dgm:prSet/>
      <dgm:spPr/>
      <dgm:t>
        <a:bodyPr/>
        <a:lstStyle/>
        <a:p>
          <a:endParaRPr lang="en-CA"/>
        </a:p>
      </dgm:t>
    </dgm:pt>
    <dgm:pt modelId="{CC5554DE-5FA3-4271-B2C7-33480B1DF75A}" type="sibTrans" cxnId="{751FDD1B-8D18-464C-B6B7-5463F650BB48}">
      <dgm:prSet/>
      <dgm:spPr/>
      <dgm:t>
        <a:bodyPr/>
        <a:lstStyle/>
        <a:p>
          <a:endParaRPr lang="en-CA"/>
        </a:p>
      </dgm:t>
    </dgm:pt>
    <dgm:pt modelId="{F28615FE-F3AA-4D10-B462-4477F19B6CBB}">
      <dgm:prSet phldrT="[Text]"/>
      <dgm:spPr/>
      <dgm:t>
        <a:bodyPr/>
        <a:lstStyle/>
        <a:p>
          <a:r>
            <a:rPr lang="en-US" dirty="0" smtClean="0"/>
            <a:t>Land Auction</a:t>
          </a:r>
          <a:r>
            <a:rPr lang="en-US" dirty="0" smtClean="0">
              <a:sym typeface="Wingdings" pitchFamily="2" charset="2"/>
            </a:rPr>
            <a:t> </a:t>
          </a:r>
          <a:r>
            <a:rPr lang="en-US" dirty="0" smtClean="0"/>
            <a:t>floor price set equal to price specified in the land transaction application</a:t>
          </a:r>
          <a:r>
            <a:rPr lang="en-US" dirty="0" smtClean="0">
              <a:sym typeface="Wingdings" pitchFamily="2" charset="2"/>
            </a:rPr>
            <a:t> </a:t>
          </a:r>
          <a:r>
            <a:rPr lang="en-US" dirty="0" smtClean="0"/>
            <a:t>highest bids win</a:t>
          </a:r>
          <a:endParaRPr lang="en-CA" dirty="0"/>
        </a:p>
      </dgm:t>
    </dgm:pt>
    <dgm:pt modelId="{679EB417-532D-4619-AED3-411EF31DD28E}" type="parTrans" cxnId="{40BA11D6-9096-4DC3-88E3-95F5EE07310F}">
      <dgm:prSet/>
      <dgm:spPr/>
      <dgm:t>
        <a:bodyPr/>
        <a:lstStyle/>
        <a:p>
          <a:endParaRPr lang="en-CA"/>
        </a:p>
      </dgm:t>
    </dgm:pt>
    <dgm:pt modelId="{54919080-2165-4D22-B0AC-4A635E13754C}" type="sibTrans" cxnId="{40BA11D6-9096-4DC3-88E3-95F5EE07310F}">
      <dgm:prSet/>
      <dgm:spPr/>
      <dgm:t>
        <a:bodyPr/>
        <a:lstStyle/>
        <a:p>
          <a:endParaRPr lang="en-CA"/>
        </a:p>
      </dgm:t>
    </dgm:pt>
    <dgm:pt modelId="{39C9051E-10D6-4725-8EA2-A015D4CF6082}">
      <dgm:prSet phldrT="[Text]"/>
      <dgm:spPr/>
      <dgm:t>
        <a:bodyPr/>
        <a:lstStyle/>
        <a:p>
          <a:r>
            <a:rPr lang="en-US" dirty="0" smtClean="0"/>
            <a:t>vii</a:t>
          </a:r>
          <a:endParaRPr lang="en-CA" dirty="0"/>
        </a:p>
      </dgm:t>
    </dgm:pt>
    <dgm:pt modelId="{B7672C85-9D78-43E1-9207-A02F18596DA4}" type="parTrans" cxnId="{1184A297-6186-4998-AF1D-3925858F42AF}">
      <dgm:prSet/>
      <dgm:spPr/>
      <dgm:t>
        <a:bodyPr/>
        <a:lstStyle/>
        <a:p>
          <a:endParaRPr lang="en-CA"/>
        </a:p>
      </dgm:t>
    </dgm:pt>
    <dgm:pt modelId="{D96798F4-724B-44DC-854F-37718BDD9163}" type="sibTrans" cxnId="{1184A297-6186-4998-AF1D-3925858F42AF}">
      <dgm:prSet/>
      <dgm:spPr/>
      <dgm:t>
        <a:bodyPr/>
        <a:lstStyle/>
        <a:p>
          <a:endParaRPr lang="en-CA"/>
        </a:p>
      </dgm:t>
    </dgm:pt>
    <dgm:pt modelId="{42758D16-AD4F-482F-9FF0-6CF34EF47D7E}">
      <dgm:prSet phldrT="[Text]"/>
      <dgm:spPr/>
      <dgm:t>
        <a:bodyPr/>
        <a:lstStyle/>
        <a:p>
          <a:r>
            <a:rPr lang="en-US" dirty="0" smtClean="0"/>
            <a:t>Successful bidders sign contracts and other relevant documents</a:t>
          </a:r>
          <a:endParaRPr lang="en-CA" dirty="0"/>
        </a:p>
      </dgm:t>
    </dgm:pt>
    <dgm:pt modelId="{19BBEFA5-2BF0-4DBA-802B-D7CAB2E0416F}" type="parTrans" cxnId="{2B843FC6-DAB7-4F95-A7CB-303B650C698F}">
      <dgm:prSet/>
      <dgm:spPr/>
      <dgm:t>
        <a:bodyPr/>
        <a:lstStyle/>
        <a:p>
          <a:endParaRPr lang="en-CA"/>
        </a:p>
      </dgm:t>
    </dgm:pt>
    <dgm:pt modelId="{2F66AFFC-D3DC-4CDB-B348-81430470A31F}" type="sibTrans" cxnId="{2B843FC6-DAB7-4F95-A7CB-303B650C698F}">
      <dgm:prSet/>
      <dgm:spPr/>
      <dgm:t>
        <a:bodyPr/>
        <a:lstStyle/>
        <a:p>
          <a:endParaRPr lang="en-CA"/>
        </a:p>
      </dgm:t>
    </dgm:pt>
    <dgm:pt modelId="{C21723AA-750F-48D2-9555-381586B7FDB9}">
      <dgm:prSet phldrT="[Text]"/>
      <dgm:spPr/>
      <dgm:t>
        <a:bodyPr/>
        <a:lstStyle/>
        <a:p>
          <a:r>
            <a:rPr lang="en-CA" dirty="0" smtClean="0"/>
            <a:t>vi</a:t>
          </a:r>
          <a:endParaRPr lang="en-CA" dirty="0"/>
        </a:p>
      </dgm:t>
    </dgm:pt>
    <dgm:pt modelId="{70DAB0E1-38C4-4431-93AE-5438CD274F98}" type="parTrans" cxnId="{361B53D1-7967-4F21-8FBF-5E104C8F17DB}">
      <dgm:prSet/>
      <dgm:spPr/>
      <dgm:t>
        <a:bodyPr/>
        <a:lstStyle/>
        <a:p>
          <a:endParaRPr lang="en-CA"/>
        </a:p>
      </dgm:t>
    </dgm:pt>
    <dgm:pt modelId="{BF5535D2-3803-44BC-B921-EEE4168415B1}" type="sibTrans" cxnId="{361B53D1-7967-4F21-8FBF-5E104C8F17DB}">
      <dgm:prSet/>
      <dgm:spPr/>
      <dgm:t>
        <a:bodyPr/>
        <a:lstStyle/>
        <a:p>
          <a:endParaRPr lang="en-CA"/>
        </a:p>
      </dgm:t>
    </dgm:pt>
    <dgm:pt modelId="{96C91664-36EE-4257-A47F-23C10ECB143E}">
      <dgm:prSet phldrT="[Text]"/>
      <dgm:spPr/>
      <dgm:t>
        <a:bodyPr/>
        <a:lstStyle/>
        <a:p>
          <a:r>
            <a:rPr lang="en-CA" dirty="0" smtClean="0"/>
            <a:t>If no bidder, the developer who submitted the land transaction application gets the land and pay the price specified in the land transaction application</a:t>
          </a:r>
          <a:endParaRPr lang="en-CA" dirty="0"/>
        </a:p>
      </dgm:t>
    </dgm:pt>
    <dgm:pt modelId="{70F3F80F-8B8E-4694-BDE2-D90026200345}" type="parTrans" cxnId="{9ECBE68D-F5F7-4B3A-B02F-B1F79C0D97BF}">
      <dgm:prSet/>
      <dgm:spPr/>
      <dgm:t>
        <a:bodyPr/>
        <a:lstStyle/>
        <a:p>
          <a:endParaRPr lang="en-CA"/>
        </a:p>
      </dgm:t>
    </dgm:pt>
    <dgm:pt modelId="{9BCDD7A4-2D31-42C6-AA6B-C6660D1CEAD0}" type="sibTrans" cxnId="{9ECBE68D-F5F7-4B3A-B02F-B1F79C0D97BF}">
      <dgm:prSet/>
      <dgm:spPr/>
      <dgm:t>
        <a:bodyPr/>
        <a:lstStyle/>
        <a:p>
          <a:endParaRPr lang="en-CA"/>
        </a:p>
      </dgm:t>
    </dgm:pt>
    <dgm:pt modelId="{0A4CA966-FD72-49E4-B842-37F45151D4AB}" type="pres">
      <dgm:prSet presAssocID="{CA5C07AB-E04F-4FD0-95CC-E343DCC92690}" presName="linearFlow" presStyleCnt="0">
        <dgm:presLayoutVars>
          <dgm:dir/>
          <dgm:animLvl val="lvl"/>
          <dgm:resizeHandles val="exact"/>
        </dgm:presLayoutVars>
      </dgm:prSet>
      <dgm:spPr/>
      <dgm:t>
        <a:bodyPr/>
        <a:lstStyle/>
        <a:p>
          <a:endParaRPr lang="en-CA"/>
        </a:p>
      </dgm:t>
    </dgm:pt>
    <dgm:pt modelId="{FF224406-D01A-458A-90C2-0EAD1917BA7E}" type="pres">
      <dgm:prSet presAssocID="{CC9AAD98-93D7-4BBC-B2E7-91E6EF048580}" presName="composite" presStyleCnt="0"/>
      <dgm:spPr/>
    </dgm:pt>
    <dgm:pt modelId="{FBDB054B-EB6E-4721-BA28-3C070B4571C3}" type="pres">
      <dgm:prSet presAssocID="{CC9AAD98-93D7-4BBC-B2E7-91E6EF048580}" presName="parentText" presStyleLbl="alignNode1" presStyleIdx="0" presStyleCnt="7">
        <dgm:presLayoutVars>
          <dgm:chMax val="1"/>
          <dgm:bulletEnabled val="1"/>
        </dgm:presLayoutVars>
      </dgm:prSet>
      <dgm:spPr/>
      <dgm:t>
        <a:bodyPr/>
        <a:lstStyle/>
        <a:p>
          <a:endParaRPr lang="en-CA"/>
        </a:p>
      </dgm:t>
    </dgm:pt>
    <dgm:pt modelId="{69460178-F813-4981-A4D6-0D2C37451F1E}" type="pres">
      <dgm:prSet presAssocID="{CC9AAD98-93D7-4BBC-B2E7-91E6EF048580}" presName="descendantText" presStyleLbl="alignAcc1" presStyleIdx="0" presStyleCnt="7">
        <dgm:presLayoutVars>
          <dgm:bulletEnabled val="1"/>
        </dgm:presLayoutVars>
      </dgm:prSet>
      <dgm:spPr/>
      <dgm:t>
        <a:bodyPr/>
        <a:lstStyle/>
        <a:p>
          <a:endParaRPr lang="en-CA"/>
        </a:p>
      </dgm:t>
    </dgm:pt>
    <dgm:pt modelId="{50925C1F-2BCF-4FEB-8B09-0796F65DE426}" type="pres">
      <dgm:prSet presAssocID="{387AB1FC-CB24-40A9-A356-C80083A2A5A4}" presName="sp" presStyleCnt="0"/>
      <dgm:spPr/>
    </dgm:pt>
    <dgm:pt modelId="{56F28FBC-3B01-4CD4-9575-2BD34BE01CCC}" type="pres">
      <dgm:prSet presAssocID="{C08D4893-37DF-428D-A396-C0D48EC2B303}" presName="composite" presStyleCnt="0"/>
      <dgm:spPr/>
    </dgm:pt>
    <dgm:pt modelId="{62C97A7A-5C88-4CB2-9246-7EB63C09E823}" type="pres">
      <dgm:prSet presAssocID="{C08D4893-37DF-428D-A396-C0D48EC2B303}" presName="parentText" presStyleLbl="alignNode1" presStyleIdx="1" presStyleCnt="7">
        <dgm:presLayoutVars>
          <dgm:chMax val="1"/>
          <dgm:bulletEnabled val="1"/>
        </dgm:presLayoutVars>
      </dgm:prSet>
      <dgm:spPr/>
      <dgm:t>
        <a:bodyPr/>
        <a:lstStyle/>
        <a:p>
          <a:endParaRPr lang="en-CA"/>
        </a:p>
      </dgm:t>
    </dgm:pt>
    <dgm:pt modelId="{49DA66DB-D71F-48B9-9D84-407FCA6166EE}" type="pres">
      <dgm:prSet presAssocID="{C08D4893-37DF-428D-A396-C0D48EC2B303}" presName="descendantText" presStyleLbl="alignAcc1" presStyleIdx="1" presStyleCnt="7">
        <dgm:presLayoutVars>
          <dgm:bulletEnabled val="1"/>
        </dgm:presLayoutVars>
      </dgm:prSet>
      <dgm:spPr/>
      <dgm:t>
        <a:bodyPr/>
        <a:lstStyle/>
        <a:p>
          <a:endParaRPr lang="en-CA"/>
        </a:p>
      </dgm:t>
    </dgm:pt>
    <dgm:pt modelId="{122D2C22-E1FF-4060-AD25-E31733EE7517}" type="pres">
      <dgm:prSet presAssocID="{DD0DB04C-5D88-4362-A477-927845696C1E}" presName="sp" presStyleCnt="0"/>
      <dgm:spPr/>
    </dgm:pt>
    <dgm:pt modelId="{D7ADBCC6-CE0F-4B49-859F-B23C20A767E1}" type="pres">
      <dgm:prSet presAssocID="{D202C3A1-799B-4C16-83E0-93FFE1A6E138}" presName="composite" presStyleCnt="0"/>
      <dgm:spPr/>
    </dgm:pt>
    <dgm:pt modelId="{36A2EF96-98B4-4781-9712-FFD0BA5E68C2}" type="pres">
      <dgm:prSet presAssocID="{D202C3A1-799B-4C16-83E0-93FFE1A6E138}" presName="parentText" presStyleLbl="alignNode1" presStyleIdx="2" presStyleCnt="7">
        <dgm:presLayoutVars>
          <dgm:chMax val="1"/>
          <dgm:bulletEnabled val="1"/>
        </dgm:presLayoutVars>
      </dgm:prSet>
      <dgm:spPr/>
      <dgm:t>
        <a:bodyPr/>
        <a:lstStyle/>
        <a:p>
          <a:endParaRPr lang="en-CA"/>
        </a:p>
      </dgm:t>
    </dgm:pt>
    <dgm:pt modelId="{64F8026B-5A65-4703-86FE-BE7FF245142B}" type="pres">
      <dgm:prSet presAssocID="{D202C3A1-799B-4C16-83E0-93FFE1A6E138}" presName="descendantText" presStyleLbl="alignAcc1" presStyleIdx="2" presStyleCnt="7">
        <dgm:presLayoutVars>
          <dgm:bulletEnabled val="1"/>
        </dgm:presLayoutVars>
      </dgm:prSet>
      <dgm:spPr/>
      <dgm:t>
        <a:bodyPr/>
        <a:lstStyle/>
        <a:p>
          <a:endParaRPr lang="en-CA"/>
        </a:p>
      </dgm:t>
    </dgm:pt>
    <dgm:pt modelId="{B0334485-5395-45B3-8DE2-997BCF2EE513}" type="pres">
      <dgm:prSet presAssocID="{92AE77F0-3896-4349-B819-9220C591E59F}" presName="sp" presStyleCnt="0"/>
      <dgm:spPr/>
    </dgm:pt>
    <dgm:pt modelId="{DA4C759B-28E5-467B-B032-D63E730B7B95}" type="pres">
      <dgm:prSet presAssocID="{82B82A66-D27D-4DB0-86BE-D966E610143D}" presName="composite" presStyleCnt="0"/>
      <dgm:spPr/>
    </dgm:pt>
    <dgm:pt modelId="{7D569E08-AE85-49AF-885F-99C932E65AC3}" type="pres">
      <dgm:prSet presAssocID="{82B82A66-D27D-4DB0-86BE-D966E610143D}" presName="parentText" presStyleLbl="alignNode1" presStyleIdx="3" presStyleCnt="7">
        <dgm:presLayoutVars>
          <dgm:chMax val="1"/>
          <dgm:bulletEnabled val="1"/>
        </dgm:presLayoutVars>
      </dgm:prSet>
      <dgm:spPr/>
      <dgm:t>
        <a:bodyPr/>
        <a:lstStyle/>
        <a:p>
          <a:endParaRPr lang="en-CA"/>
        </a:p>
      </dgm:t>
    </dgm:pt>
    <dgm:pt modelId="{CFBD5617-61ED-4BA2-B619-30FC50A58ED7}" type="pres">
      <dgm:prSet presAssocID="{82B82A66-D27D-4DB0-86BE-D966E610143D}" presName="descendantText" presStyleLbl="alignAcc1" presStyleIdx="3" presStyleCnt="7">
        <dgm:presLayoutVars>
          <dgm:bulletEnabled val="1"/>
        </dgm:presLayoutVars>
      </dgm:prSet>
      <dgm:spPr/>
      <dgm:t>
        <a:bodyPr/>
        <a:lstStyle/>
        <a:p>
          <a:endParaRPr lang="en-CA"/>
        </a:p>
      </dgm:t>
    </dgm:pt>
    <dgm:pt modelId="{E8C0CF96-A51D-48F5-B769-920372BF2A05}" type="pres">
      <dgm:prSet presAssocID="{F8101CEC-8CDB-41D5-9EC0-6CDB84EAA3F9}" presName="sp" presStyleCnt="0"/>
      <dgm:spPr/>
    </dgm:pt>
    <dgm:pt modelId="{E024C68E-B81B-4724-99AA-85D9D79A68F8}" type="pres">
      <dgm:prSet presAssocID="{915DB77E-7F61-4513-88E0-780D99A00587}" presName="composite" presStyleCnt="0"/>
      <dgm:spPr/>
    </dgm:pt>
    <dgm:pt modelId="{B7858257-C5DA-4AF4-9432-DF688A1634D3}" type="pres">
      <dgm:prSet presAssocID="{915DB77E-7F61-4513-88E0-780D99A00587}" presName="parentText" presStyleLbl="alignNode1" presStyleIdx="4" presStyleCnt="7">
        <dgm:presLayoutVars>
          <dgm:chMax val="1"/>
          <dgm:bulletEnabled val="1"/>
        </dgm:presLayoutVars>
      </dgm:prSet>
      <dgm:spPr/>
      <dgm:t>
        <a:bodyPr/>
        <a:lstStyle/>
        <a:p>
          <a:endParaRPr lang="en-CA"/>
        </a:p>
      </dgm:t>
    </dgm:pt>
    <dgm:pt modelId="{B70478CE-B960-4B5D-B661-118FE3A640EB}" type="pres">
      <dgm:prSet presAssocID="{915DB77E-7F61-4513-88E0-780D99A00587}" presName="descendantText" presStyleLbl="alignAcc1" presStyleIdx="4" presStyleCnt="7">
        <dgm:presLayoutVars>
          <dgm:bulletEnabled val="1"/>
        </dgm:presLayoutVars>
      </dgm:prSet>
      <dgm:spPr/>
      <dgm:t>
        <a:bodyPr/>
        <a:lstStyle/>
        <a:p>
          <a:endParaRPr lang="en-CA"/>
        </a:p>
      </dgm:t>
    </dgm:pt>
    <dgm:pt modelId="{03F6A318-D58C-453F-8E27-DFA8D8E5AFB8}" type="pres">
      <dgm:prSet presAssocID="{CC5554DE-5FA3-4271-B2C7-33480B1DF75A}" presName="sp" presStyleCnt="0"/>
      <dgm:spPr/>
    </dgm:pt>
    <dgm:pt modelId="{4F449ACB-B755-4098-AA82-CFC76E6683F8}" type="pres">
      <dgm:prSet presAssocID="{C21723AA-750F-48D2-9555-381586B7FDB9}" presName="composite" presStyleCnt="0"/>
      <dgm:spPr/>
    </dgm:pt>
    <dgm:pt modelId="{530BD95B-25F4-43F1-BDD8-E3DD76153CD0}" type="pres">
      <dgm:prSet presAssocID="{C21723AA-750F-48D2-9555-381586B7FDB9}" presName="parentText" presStyleLbl="alignNode1" presStyleIdx="5" presStyleCnt="7">
        <dgm:presLayoutVars>
          <dgm:chMax val="1"/>
          <dgm:bulletEnabled val="1"/>
        </dgm:presLayoutVars>
      </dgm:prSet>
      <dgm:spPr/>
      <dgm:t>
        <a:bodyPr/>
        <a:lstStyle/>
        <a:p>
          <a:endParaRPr lang="en-CA"/>
        </a:p>
      </dgm:t>
    </dgm:pt>
    <dgm:pt modelId="{E33B6E7E-F6D0-43DA-B5B6-2D9684E32B5C}" type="pres">
      <dgm:prSet presAssocID="{C21723AA-750F-48D2-9555-381586B7FDB9}" presName="descendantText" presStyleLbl="alignAcc1" presStyleIdx="5" presStyleCnt="7">
        <dgm:presLayoutVars>
          <dgm:bulletEnabled val="1"/>
        </dgm:presLayoutVars>
      </dgm:prSet>
      <dgm:spPr/>
      <dgm:t>
        <a:bodyPr/>
        <a:lstStyle/>
        <a:p>
          <a:endParaRPr lang="en-CA"/>
        </a:p>
      </dgm:t>
    </dgm:pt>
    <dgm:pt modelId="{D975544C-5BAC-4A30-B141-B920E372DF02}" type="pres">
      <dgm:prSet presAssocID="{BF5535D2-3803-44BC-B921-EEE4168415B1}" presName="sp" presStyleCnt="0"/>
      <dgm:spPr/>
    </dgm:pt>
    <dgm:pt modelId="{ABD52097-5B93-4B1F-B763-F712EEB0C752}" type="pres">
      <dgm:prSet presAssocID="{39C9051E-10D6-4725-8EA2-A015D4CF6082}" presName="composite" presStyleCnt="0"/>
      <dgm:spPr/>
    </dgm:pt>
    <dgm:pt modelId="{B40BE969-0989-477B-8E96-7B583DB1A5FA}" type="pres">
      <dgm:prSet presAssocID="{39C9051E-10D6-4725-8EA2-A015D4CF6082}" presName="parentText" presStyleLbl="alignNode1" presStyleIdx="6" presStyleCnt="7">
        <dgm:presLayoutVars>
          <dgm:chMax val="1"/>
          <dgm:bulletEnabled val="1"/>
        </dgm:presLayoutVars>
      </dgm:prSet>
      <dgm:spPr/>
      <dgm:t>
        <a:bodyPr/>
        <a:lstStyle/>
        <a:p>
          <a:endParaRPr lang="en-CA"/>
        </a:p>
      </dgm:t>
    </dgm:pt>
    <dgm:pt modelId="{D76D9609-C0D5-4A60-B583-AE9089D0859A}" type="pres">
      <dgm:prSet presAssocID="{39C9051E-10D6-4725-8EA2-A015D4CF6082}" presName="descendantText" presStyleLbl="alignAcc1" presStyleIdx="6" presStyleCnt="7">
        <dgm:presLayoutVars>
          <dgm:bulletEnabled val="1"/>
        </dgm:presLayoutVars>
      </dgm:prSet>
      <dgm:spPr/>
      <dgm:t>
        <a:bodyPr/>
        <a:lstStyle/>
        <a:p>
          <a:endParaRPr lang="en-CA"/>
        </a:p>
      </dgm:t>
    </dgm:pt>
  </dgm:ptLst>
  <dgm:cxnLst>
    <dgm:cxn modelId="{3B9842F3-83DC-3A40-B0D7-B71AAD47EDA5}" type="presOf" srcId="{96C91664-36EE-4257-A47F-23C10ECB143E}" destId="{E33B6E7E-F6D0-43DA-B5B6-2D9684E32B5C}" srcOrd="0" destOrd="0" presId="urn:microsoft.com/office/officeart/2005/8/layout/chevron2"/>
    <dgm:cxn modelId="{751FDD1B-8D18-464C-B6B7-5463F650BB48}" srcId="{CA5C07AB-E04F-4FD0-95CC-E343DCC92690}" destId="{915DB77E-7F61-4513-88E0-780D99A00587}" srcOrd="4" destOrd="0" parTransId="{A23210A0-39BC-4E4C-B9BD-44296B88495B}" sibTransId="{CC5554DE-5FA3-4271-B2C7-33480B1DF75A}"/>
    <dgm:cxn modelId="{DDAD5BE2-F93D-F844-81EA-5F4D48593BD4}" type="presOf" srcId="{82B82A66-D27D-4DB0-86BE-D966E610143D}" destId="{7D569E08-AE85-49AF-885F-99C932E65AC3}" srcOrd="0" destOrd="0" presId="urn:microsoft.com/office/officeart/2005/8/layout/chevron2"/>
    <dgm:cxn modelId="{5A7CE57F-B020-F541-B365-6442F249687E}" type="presOf" srcId="{42758D16-AD4F-482F-9FF0-6CF34EF47D7E}" destId="{D76D9609-C0D5-4A60-B583-AE9089D0859A}" srcOrd="0" destOrd="0" presId="urn:microsoft.com/office/officeart/2005/8/layout/chevron2"/>
    <dgm:cxn modelId="{361A5834-C07E-4542-ACEE-404FEDB8340A}" srcId="{CA5C07AB-E04F-4FD0-95CC-E343DCC92690}" destId="{82B82A66-D27D-4DB0-86BE-D966E610143D}" srcOrd="3" destOrd="0" parTransId="{736CE1BE-D07B-48D0-ADFC-F30A27D5F321}" sibTransId="{F8101CEC-8CDB-41D5-9EC0-6CDB84EAA3F9}"/>
    <dgm:cxn modelId="{0A961E71-C834-C141-AEC3-83ECA9F33131}" type="presOf" srcId="{CC9AAD98-93D7-4BBC-B2E7-91E6EF048580}" destId="{FBDB054B-EB6E-4721-BA28-3C070B4571C3}" srcOrd="0" destOrd="0" presId="urn:microsoft.com/office/officeart/2005/8/layout/chevron2"/>
    <dgm:cxn modelId="{A9E98FC6-8409-45A0-86BA-80279C0AF817}" srcId="{CA5C07AB-E04F-4FD0-95CC-E343DCC92690}" destId="{D202C3A1-799B-4C16-83E0-93FFE1A6E138}" srcOrd="2" destOrd="0" parTransId="{F26FD17A-B517-447D-B167-888F3191D918}" sibTransId="{92AE77F0-3896-4349-B819-9220C591E59F}"/>
    <dgm:cxn modelId="{824D391C-1152-6C40-A14D-D81EA0CE2BD7}" type="presOf" srcId="{3994A7F3-492F-4CFD-A0DC-5CDE1867DFEA}" destId="{49DA66DB-D71F-48B9-9D84-407FCA6166EE}" srcOrd="0" destOrd="0" presId="urn:microsoft.com/office/officeart/2005/8/layout/chevron2"/>
    <dgm:cxn modelId="{781A49D8-F216-4912-B0F9-E2CD6E179413}" srcId="{CA5C07AB-E04F-4FD0-95CC-E343DCC92690}" destId="{CC9AAD98-93D7-4BBC-B2E7-91E6EF048580}" srcOrd="0" destOrd="0" parTransId="{B7803EEF-95EE-415B-9CF7-0BD4CDCB294D}" sibTransId="{387AB1FC-CB24-40A9-A356-C80083A2A5A4}"/>
    <dgm:cxn modelId="{B6173416-F612-4658-989D-C8B8C8C080AE}" srcId="{CC9AAD98-93D7-4BBC-B2E7-91E6EF048580}" destId="{37E200FA-2246-4EB2-8F06-BCB5E59E627C}" srcOrd="0" destOrd="0" parTransId="{A937D4ED-D21E-4F0F-828A-FF7E176436D0}" sibTransId="{7C7B04D1-DE06-41FE-AAF5-8D5C16082777}"/>
    <dgm:cxn modelId="{40BA11D6-9096-4DC3-88E3-95F5EE07310F}" srcId="{915DB77E-7F61-4513-88E0-780D99A00587}" destId="{F28615FE-F3AA-4D10-B462-4477F19B6CBB}" srcOrd="0" destOrd="0" parTransId="{679EB417-532D-4619-AED3-411EF31DD28E}" sibTransId="{54919080-2165-4D22-B0AC-4A635E13754C}"/>
    <dgm:cxn modelId="{361B53D1-7967-4F21-8FBF-5E104C8F17DB}" srcId="{CA5C07AB-E04F-4FD0-95CC-E343DCC92690}" destId="{C21723AA-750F-48D2-9555-381586B7FDB9}" srcOrd="5" destOrd="0" parTransId="{70DAB0E1-38C4-4431-93AE-5438CD274F98}" sibTransId="{BF5535D2-3803-44BC-B921-EEE4168415B1}"/>
    <dgm:cxn modelId="{3EFBABBD-6C03-2448-B56D-F9C2075B1445}" type="presOf" srcId="{D202C3A1-799B-4C16-83E0-93FFE1A6E138}" destId="{36A2EF96-98B4-4781-9712-FFD0BA5E68C2}" srcOrd="0" destOrd="0" presId="urn:microsoft.com/office/officeart/2005/8/layout/chevron2"/>
    <dgm:cxn modelId="{61171A6C-6B81-F444-BA07-F1FAA71CB098}" type="presOf" srcId="{CA5C07AB-E04F-4FD0-95CC-E343DCC92690}" destId="{0A4CA966-FD72-49E4-B842-37F45151D4AB}" srcOrd="0" destOrd="0" presId="urn:microsoft.com/office/officeart/2005/8/layout/chevron2"/>
    <dgm:cxn modelId="{8E7ED8AC-126C-CC48-A67E-32A2B3CDD30E}" type="presOf" srcId="{9EBFAACD-CF0E-4119-89FB-C880110360D0}" destId="{64F8026B-5A65-4703-86FE-BE7FF245142B}" srcOrd="0" destOrd="0" presId="urn:microsoft.com/office/officeart/2005/8/layout/chevron2"/>
    <dgm:cxn modelId="{13AD496C-7BA6-224B-8328-DDCD4CC9C2AA}" type="presOf" srcId="{39C9051E-10D6-4725-8EA2-A015D4CF6082}" destId="{B40BE969-0989-477B-8E96-7B583DB1A5FA}" srcOrd="0" destOrd="0" presId="urn:microsoft.com/office/officeart/2005/8/layout/chevron2"/>
    <dgm:cxn modelId="{ACF0A23D-BA1F-EE41-BA7C-B3B4E679888E}" type="presOf" srcId="{C08D4893-37DF-428D-A396-C0D48EC2B303}" destId="{62C97A7A-5C88-4CB2-9246-7EB63C09E823}" srcOrd="0" destOrd="0" presId="urn:microsoft.com/office/officeart/2005/8/layout/chevron2"/>
    <dgm:cxn modelId="{8DAD38E4-B047-194A-8855-E5AD9870935C}" type="presOf" srcId="{C21723AA-750F-48D2-9555-381586B7FDB9}" destId="{530BD95B-25F4-43F1-BDD8-E3DD76153CD0}" srcOrd="0" destOrd="0" presId="urn:microsoft.com/office/officeart/2005/8/layout/chevron2"/>
    <dgm:cxn modelId="{2B843FC6-DAB7-4F95-A7CB-303B650C698F}" srcId="{39C9051E-10D6-4725-8EA2-A015D4CF6082}" destId="{42758D16-AD4F-482F-9FF0-6CF34EF47D7E}" srcOrd="0" destOrd="0" parTransId="{19BBEFA5-2BF0-4DBA-802B-D7CAB2E0416F}" sibTransId="{2F66AFFC-D3DC-4CDB-B348-81430470A31F}"/>
    <dgm:cxn modelId="{6DCBEF5C-E1F9-4F9F-AFFB-70CC82FC6079}" srcId="{D202C3A1-799B-4C16-83E0-93FFE1A6E138}" destId="{9EBFAACD-CF0E-4119-89FB-C880110360D0}" srcOrd="0" destOrd="0" parTransId="{39F90E04-8B77-40C9-9169-97259D59D514}" sibTransId="{9AB2AABF-12D6-4BED-80D1-D3F42C25B3D5}"/>
    <dgm:cxn modelId="{6BF5B134-0930-44D3-BE54-2F1703134BF3}" srcId="{82B82A66-D27D-4DB0-86BE-D966E610143D}" destId="{69F8E4E1-E733-4290-9E3B-2C85A85EBC01}" srcOrd="0" destOrd="0" parTransId="{53018A46-EF10-4A00-A6BE-0587EE363E2A}" sibTransId="{04C51C04-1566-4FCF-A370-8169D498A636}"/>
    <dgm:cxn modelId="{1184A297-6186-4998-AF1D-3925858F42AF}" srcId="{CA5C07AB-E04F-4FD0-95CC-E343DCC92690}" destId="{39C9051E-10D6-4725-8EA2-A015D4CF6082}" srcOrd="6" destOrd="0" parTransId="{B7672C85-9D78-43E1-9207-A02F18596DA4}" sibTransId="{D96798F4-724B-44DC-854F-37718BDD9163}"/>
    <dgm:cxn modelId="{5EE3D636-BEAC-4045-8C6A-2B82E62705AA}" type="presOf" srcId="{37E200FA-2246-4EB2-8F06-BCB5E59E627C}" destId="{69460178-F813-4981-A4D6-0D2C37451F1E}" srcOrd="0" destOrd="0" presId="urn:microsoft.com/office/officeart/2005/8/layout/chevron2"/>
    <dgm:cxn modelId="{0DE5BF81-2E77-C143-957D-3E49D001F6E4}" type="presOf" srcId="{69F8E4E1-E733-4290-9E3B-2C85A85EBC01}" destId="{CFBD5617-61ED-4BA2-B619-30FC50A58ED7}" srcOrd="0" destOrd="0" presId="urn:microsoft.com/office/officeart/2005/8/layout/chevron2"/>
    <dgm:cxn modelId="{BA0F8ABE-5961-9C4D-A671-CDCEFC97AC95}" type="presOf" srcId="{915DB77E-7F61-4513-88E0-780D99A00587}" destId="{B7858257-C5DA-4AF4-9432-DF688A1634D3}" srcOrd="0" destOrd="0" presId="urn:microsoft.com/office/officeart/2005/8/layout/chevron2"/>
    <dgm:cxn modelId="{F298B47A-C675-4DA8-97BC-EFCAE9C138B0}" srcId="{C08D4893-37DF-428D-A396-C0D48EC2B303}" destId="{3994A7F3-492F-4CFD-A0DC-5CDE1867DFEA}" srcOrd="0" destOrd="0" parTransId="{82747F44-A143-4842-A6B4-6DF8C07F6A7C}" sibTransId="{12834EE5-979B-4AE4-A102-47810B9D7640}"/>
    <dgm:cxn modelId="{8DF23066-B237-3B40-A026-F21AFA9C27E0}" type="presOf" srcId="{F28615FE-F3AA-4D10-B462-4477F19B6CBB}" destId="{B70478CE-B960-4B5D-B661-118FE3A640EB}" srcOrd="0" destOrd="0" presId="urn:microsoft.com/office/officeart/2005/8/layout/chevron2"/>
    <dgm:cxn modelId="{9ECBE68D-F5F7-4B3A-B02F-B1F79C0D97BF}" srcId="{C21723AA-750F-48D2-9555-381586B7FDB9}" destId="{96C91664-36EE-4257-A47F-23C10ECB143E}" srcOrd="0" destOrd="0" parTransId="{70F3F80F-8B8E-4694-BDE2-D90026200345}" sibTransId="{9BCDD7A4-2D31-42C6-AA6B-C6660D1CEAD0}"/>
    <dgm:cxn modelId="{6C1588F6-E3FA-4559-841D-E1C045178E1F}" srcId="{CA5C07AB-E04F-4FD0-95CC-E343DCC92690}" destId="{C08D4893-37DF-428D-A396-C0D48EC2B303}" srcOrd="1" destOrd="0" parTransId="{36693ED0-8B88-4651-B33D-130F2109A1B3}" sibTransId="{DD0DB04C-5D88-4362-A477-927845696C1E}"/>
    <dgm:cxn modelId="{303EB98B-33B1-D74D-A033-EEEA2B0CBABD}" type="presParOf" srcId="{0A4CA966-FD72-49E4-B842-37F45151D4AB}" destId="{FF224406-D01A-458A-90C2-0EAD1917BA7E}" srcOrd="0" destOrd="0" presId="urn:microsoft.com/office/officeart/2005/8/layout/chevron2"/>
    <dgm:cxn modelId="{DD1EFDDE-0615-C64A-87B6-5E3056DDFBFF}" type="presParOf" srcId="{FF224406-D01A-458A-90C2-0EAD1917BA7E}" destId="{FBDB054B-EB6E-4721-BA28-3C070B4571C3}" srcOrd="0" destOrd="0" presId="urn:microsoft.com/office/officeart/2005/8/layout/chevron2"/>
    <dgm:cxn modelId="{7553604A-BB24-2A48-A671-FE8501D6C260}" type="presParOf" srcId="{FF224406-D01A-458A-90C2-0EAD1917BA7E}" destId="{69460178-F813-4981-A4D6-0D2C37451F1E}" srcOrd="1" destOrd="0" presId="urn:microsoft.com/office/officeart/2005/8/layout/chevron2"/>
    <dgm:cxn modelId="{E73A2590-36A1-2441-A769-E5EB3BB5643B}" type="presParOf" srcId="{0A4CA966-FD72-49E4-B842-37F45151D4AB}" destId="{50925C1F-2BCF-4FEB-8B09-0796F65DE426}" srcOrd="1" destOrd="0" presId="urn:microsoft.com/office/officeart/2005/8/layout/chevron2"/>
    <dgm:cxn modelId="{BF453461-379F-D344-A387-937729B15A6C}" type="presParOf" srcId="{0A4CA966-FD72-49E4-B842-37F45151D4AB}" destId="{56F28FBC-3B01-4CD4-9575-2BD34BE01CCC}" srcOrd="2" destOrd="0" presId="urn:microsoft.com/office/officeart/2005/8/layout/chevron2"/>
    <dgm:cxn modelId="{A2D51CA3-C333-5D45-B93F-17C586ADF64B}" type="presParOf" srcId="{56F28FBC-3B01-4CD4-9575-2BD34BE01CCC}" destId="{62C97A7A-5C88-4CB2-9246-7EB63C09E823}" srcOrd="0" destOrd="0" presId="urn:microsoft.com/office/officeart/2005/8/layout/chevron2"/>
    <dgm:cxn modelId="{C12DB1F9-57CC-264E-BAC7-1DB4A1EF8856}" type="presParOf" srcId="{56F28FBC-3B01-4CD4-9575-2BD34BE01CCC}" destId="{49DA66DB-D71F-48B9-9D84-407FCA6166EE}" srcOrd="1" destOrd="0" presId="urn:microsoft.com/office/officeart/2005/8/layout/chevron2"/>
    <dgm:cxn modelId="{A2CF150F-89A5-FB45-9F1A-D52354AD54E0}" type="presParOf" srcId="{0A4CA966-FD72-49E4-B842-37F45151D4AB}" destId="{122D2C22-E1FF-4060-AD25-E31733EE7517}" srcOrd="3" destOrd="0" presId="urn:microsoft.com/office/officeart/2005/8/layout/chevron2"/>
    <dgm:cxn modelId="{39620264-4D64-DF4F-930A-DDE0ADCA940A}" type="presParOf" srcId="{0A4CA966-FD72-49E4-B842-37F45151D4AB}" destId="{D7ADBCC6-CE0F-4B49-859F-B23C20A767E1}" srcOrd="4" destOrd="0" presId="urn:microsoft.com/office/officeart/2005/8/layout/chevron2"/>
    <dgm:cxn modelId="{8030FC29-B819-E345-9220-BC9329742445}" type="presParOf" srcId="{D7ADBCC6-CE0F-4B49-859F-B23C20A767E1}" destId="{36A2EF96-98B4-4781-9712-FFD0BA5E68C2}" srcOrd="0" destOrd="0" presId="urn:microsoft.com/office/officeart/2005/8/layout/chevron2"/>
    <dgm:cxn modelId="{2A18C7B8-5C7F-FA42-A1FD-B3C5275D4811}" type="presParOf" srcId="{D7ADBCC6-CE0F-4B49-859F-B23C20A767E1}" destId="{64F8026B-5A65-4703-86FE-BE7FF245142B}" srcOrd="1" destOrd="0" presId="urn:microsoft.com/office/officeart/2005/8/layout/chevron2"/>
    <dgm:cxn modelId="{A0365242-404E-BD43-A03F-A006A4C17703}" type="presParOf" srcId="{0A4CA966-FD72-49E4-B842-37F45151D4AB}" destId="{B0334485-5395-45B3-8DE2-997BCF2EE513}" srcOrd="5" destOrd="0" presId="urn:microsoft.com/office/officeart/2005/8/layout/chevron2"/>
    <dgm:cxn modelId="{0EB52D03-FF67-4546-9DF5-D2EAD9A8E1D2}" type="presParOf" srcId="{0A4CA966-FD72-49E4-B842-37F45151D4AB}" destId="{DA4C759B-28E5-467B-B032-D63E730B7B95}" srcOrd="6" destOrd="0" presId="urn:microsoft.com/office/officeart/2005/8/layout/chevron2"/>
    <dgm:cxn modelId="{00BB93FA-2D50-0E44-A6E9-3145B7B7FA83}" type="presParOf" srcId="{DA4C759B-28E5-467B-B032-D63E730B7B95}" destId="{7D569E08-AE85-49AF-885F-99C932E65AC3}" srcOrd="0" destOrd="0" presId="urn:microsoft.com/office/officeart/2005/8/layout/chevron2"/>
    <dgm:cxn modelId="{017750A5-F846-3C49-9AA9-F4B3D4C07608}" type="presParOf" srcId="{DA4C759B-28E5-467B-B032-D63E730B7B95}" destId="{CFBD5617-61ED-4BA2-B619-30FC50A58ED7}" srcOrd="1" destOrd="0" presId="urn:microsoft.com/office/officeart/2005/8/layout/chevron2"/>
    <dgm:cxn modelId="{15CE8B0B-F23B-D549-8A67-22796A33A625}" type="presParOf" srcId="{0A4CA966-FD72-49E4-B842-37F45151D4AB}" destId="{E8C0CF96-A51D-48F5-B769-920372BF2A05}" srcOrd="7" destOrd="0" presId="urn:microsoft.com/office/officeart/2005/8/layout/chevron2"/>
    <dgm:cxn modelId="{4075A6D6-034E-414C-8A89-C89ABCAFF700}" type="presParOf" srcId="{0A4CA966-FD72-49E4-B842-37F45151D4AB}" destId="{E024C68E-B81B-4724-99AA-85D9D79A68F8}" srcOrd="8" destOrd="0" presId="urn:microsoft.com/office/officeart/2005/8/layout/chevron2"/>
    <dgm:cxn modelId="{1D79A4D2-27E7-494B-8C52-61A0480EF28B}" type="presParOf" srcId="{E024C68E-B81B-4724-99AA-85D9D79A68F8}" destId="{B7858257-C5DA-4AF4-9432-DF688A1634D3}" srcOrd="0" destOrd="0" presId="urn:microsoft.com/office/officeart/2005/8/layout/chevron2"/>
    <dgm:cxn modelId="{0ACA8391-CEE8-7544-9304-B58A5C15A00D}" type="presParOf" srcId="{E024C68E-B81B-4724-99AA-85D9D79A68F8}" destId="{B70478CE-B960-4B5D-B661-118FE3A640EB}" srcOrd="1" destOrd="0" presId="urn:microsoft.com/office/officeart/2005/8/layout/chevron2"/>
    <dgm:cxn modelId="{61D6F792-71DB-A842-A967-710647D46F71}" type="presParOf" srcId="{0A4CA966-FD72-49E4-B842-37F45151D4AB}" destId="{03F6A318-D58C-453F-8E27-DFA8D8E5AFB8}" srcOrd="9" destOrd="0" presId="urn:microsoft.com/office/officeart/2005/8/layout/chevron2"/>
    <dgm:cxn modelId="{86CD287A-02B2-F54A-A606-1FF86DCCE083}" type="presParOf" srcId="{0A4CA966-FD72-49E4-B842-37F45151D4AB}" destId="{4F449ACB-B755-4098-AA82-CFC76E6683F8}" srcOrd="10" destOrd="0" presId="urn:microsoft.com/office/officeart/2005/8/layout/chevron2"/>
    <dgm:cxn modelId="{848991D6-1557-7C4E-A86E-C0F470C7CB09}" type="presParOf" srcId="{4F449ACB-B755-4098-AA82-CFC76E6683F8}" destId="{530BD95B-25F4-43F1-BDD8-E3DD76153CD0}" srcOrd="0" destOrd="0" presId="urn:microsoft.com/office/officeart/2005/8/layout/chevron2"/>
    <dgm:cxn modelId="{D354A6F2-6009-BB45-8F07-A24A2147768F}" type="presParOf" srcId="{4F449ACB-B755-4098-AA82-CFC76E6683F8}" destId="{E33B6E7E-F6D0-43DA-B5B6-2D9684E32B5C}" srcOrd="1" destOrd="0" presId="urn:microsoft.com/office/officeart/2005/8/layout/chevron2"/>
    <dgm:cxn modelId="{8CFF5645-DA7E-A945-81E6-C3DD927A8798}" type="presParOf" srcId="{0A4CA966-FD72-49E4-B842-37F45151D4AB}" destId="{D975544C-5BAC-4A30-B141-B920E372DF02}" srcOrd="11" destOrd="0" presId="urn:microsoft.com/office/officeart/2005/8/layout/chevron2"/>
    <dgm:cxn modelId="{99C3CFFF-EABC-294F-BD12-985F288E79F1}" type="presParOf" srcId="{0A4CA966-FD72-49E4-B842-37F45151D4AB}" destId="{ABD52097-5B93-4B1F-B763-F712EEB0C752}" srcOrd="12" destOrd="0" presId="urn:microsoft.com/office/officeart/2005/8/layout/chevron2"/>
    <dgm:cxn modelId="{0ABC8443-1000-CE4A-88E5-5757EE381533}" type="presParOf" srcId="{ABD52097-5B93-4B1F-B763-F712EEB0C752}" destId="{B40BE969-0989-477B-8E96-7B583DB1A5FA}" srcOrd="0" destOrd="0" presId="urn:microsoft.com/office/officeart/2005/8/layout/chevron2"/>
    <dgm:cxn modelId="{195AB082-D52A-A947-B83F-8756E400C2CC}" type="presParOf" srcId="{ABD52097-5B93-4B1F-B763-F712EEB0C752}" destId="{D76D9609-C0D5-4A60-B583-AE9089D0859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E91F77-B0A0-45DF-816F-EBCF8568B771}" type="doc">
      <dgm:prSet loTypeId="urn:microsoft.com/office/officeart/2005/8/layout/vList3#1" loCatId="list" qsTypeId="urn:microsoft.com/office/officeart/2005/8/quickstyle/simple1" qsCatId="simple" csTypeId="urn:microsoft.com/office/officeart/2005/8/colors/accent1_2" csCatId="accent1" phldr="1"/>
      <dgm:spPr/>
    </dgm:pt>
    <dgm:pt modelId="{5353ADAE-2DC1-4594-A6D4-12B670BC15B5}">
      <dgm:prSet phldrT="[Text]"/>
      <dgm:spPr/>
      <dgm:t>
        <a:bodyPr/>
        <a:lstStyle/>
        <a:p>
          <a:pPr algn="l"/>
          <a:r>
            <a:rPr lang="en-CA" dirty="0" smtClean="0">
              <a:latin typeface="Cambria" pitchFamily="18" charset="0"/>
            </a:rPr>
            <a:t>2</a:t>
          </a:r>
          <a:r>
            <a:rPr lang="en-CA" baseline="30000" dirty="0" smtClean="0">
              <a:latin typeface="Cambria" pitchFamily="18" charset="0"/>
            </a:rPr>
            <a:t>nd</a:t>
          </a:r>
          <a:r>
            <a:rPr lang="en-CA" dirty="0" smtClean="0">
              <a:latin typeface="Cambria" pitchFamily="18" charset="0"/>
            </a:rPr>
            <a:t>-biggest economy since the 2</a:t>
          </a:r>
          <a:r>
            <a:rPr lang="en-CA" baseline="30000" dirty="0" smtClean="0">
              <a:latin typeface="Cambria" pitchFamily="18" charset="0"/>
            </a:rPr>
            <a:t>nd</a:t>
          </a:r>
          <a:r>
            <a:rPr lang="en-CA" dirty="0" smtClean="0">
              <a:latin typeface="Cambria" pitchFamily="18" charset="0"/>
            </a:rPr>
            <a:t> quarter of 2010</a:t>
          </a:r>
          <a:endParaRPr lang="en-CA" dirty="0">
            <a:latin typeface="Cambria" pitchFamily="18" charset="0"/>
          </a:endParaRPr>
        </a:p>
      </dgm:t>
    </dgm:pt>
    <dgm:pt modelId="{C6C18B57-3B81-45F1-82B3-BEB67F65D336}" type="parTrans" cxnId="{A2DDDB8B-5EF9-4803-965D-C4E9DD19AF4B}">
      <dgm:prSet/>
      <dgm:spPr/>
      <dgm:t>
        <a:bodyPr/>
        <a:lstStyle/>
        <a:p>
          <a:endParaRPr lang="en-CA"/>
        </a:p>
      </dgm:t>
    </dgm:pt>
    <dgm:pt modelId="{E30ADB45-F6BB-42A7-A920-30F7BEC57662}" type="sibTrans" cxnId="{A2DDDB8B-5EF9-4803-965D-C4E9DD19AF4B}">
      <dgm:prSet/>
      <dgm:spPr/>
      <dgm:t>
        <a:bodyPr/>
        <a:lstStyle/>
        <a:p>
          <a:endParaRPr lang="en-CA"/>
        </a:p>
      </dgm:t>
    </dgm:pt>
    <dgm:pt modelId="{6F86FF6E-0755-4FCD-B579-3A0CC55FCEF1}">
      <dgm:prSet phldrT="[Text]"/>
      <dgm:spPr/>
      <dgm:t>
        <a:bodyPr/>
        <a:lstStyle/>
        <a:p>
          <a:pPr algn="l"/>
          <a:r>
            <a:rPr lang="en-CA" dirty="0" smtClean="0">
              <a:latin typeface="Cambria" pitchFamily="18" charset="0"/>
            </a:rPr>
            <a:t>Nominal GDP US$1.34 </a:t>
          </a:r>
          <a:r>
            <a:rPr lang="en-CA" dirty="0" err="1" smtClean="0">
              <a:latin typeface="Cambria" pitchFamily="18" charset="0"/>
            </a:rPr>
            <a:t>trn</a:t>
          </a:r>
          <a:r>
            <a:rPr lang="en-CA" dirty="0" smtClean="0">
              <a:latin typeface="Cambria" pitchFamily="18" charset="0"/>
            </a:rPr>
            <a:t> in 2010</a:t>
          </a:r>
          <a:endParaRPr lang="en-CA" dirty="0">
            <a:latin typeface="Cambria" pitchFamily="18" charset="0"/>
          </a:endParaRPr>
        </a:p>
      </dgm:t>
    </dgm:pt>
    <dgm:pt modelId="{652582DB-A1F2-445D-A293-D6F7F056A1A8}" type="parTrans" cxnId="{17A4F549-3C41-4F4F-B02A-4729D31F5EEC}">
      <dgm:prSet/>
      <dgm:spPr/>
      <dgm:t>
        <a:bodyPr/>
        <a:lstStyle/>
        <a:p>
          <a:endParaRPr lang="en-CA"/>
        </a:p>
      </dgm:t>
    </dgm:pt>
    <dgm:pt modelId="{C8834B1D-E278-4C13-A62D-57015E5DC17D}" type="sibTrans" cxnId="{17A4F549-3C41-4F4F-B02A-4729D31F5EEC}">
      <dgm:prSet/>
      <dgm:spPr/>
      <dgm:t>
        <a:bodyPr/>
        <a:lstStyle/>
        <a:p>
          <a:endParaRPr lang="en-CA"/>
        </a:p>
      </dgm:t>
    </dgm:pt>
    <dgm:pt modelId="{16E3EE3B-E25E-4431-B18E-B4A802D3A9DF}">
      <dgm:prSet phldrT="[Text]"/>
      <dgm:spPr/>
      <dgm:t>
        <a:bodyPr/>
        <a:lstStyle/>
        <a:p>
          <a:pPr algn="l"/>
          <a:r>
            <a:rPr lang="en-CA" dirty="0" smtClean="0">
              <a:latin typeface="Cambria" pitchFamily="18" charset="0"/>
            </a:rPr>
            <a:t>Becoming a major driver of the global economy</a:t>
          </a:r>
          <a:endParaRPr lang="en-CA" dirty="0">
            <a:latin typeface="Cambria" pitchFamily="18" charset="0"/>
          </a:endParaRPr>
        </a:p>
      </dgm:t>
    </dgm:pt>
    <dgm:pt modelId="{DD0A14E1-AC86-4771-967A-3908E1F0E435}" type="parTrans" cxnId="{8ABF6CA1-9C66-4C37-B9A6-0E3B09C6618F}">
      <dgm:prSet/>
      <dgm:spPr/>
      <dgm:t>
        <a:bodyPr/>
        <a:lstStyle/>
        <a:p>
          <a:endParaRPr lang="en-CA"/>
        </a:p>
      </dgm:t>
    </dgm:pt>
    <dgm:pt modelId="{8527F956-1995-4190-8550-55F3AB0B05FB}" type="sibTrans" cxnId="{8ABF6CA1-9C66-4C37-B9A6-0E3B09C6618F}">
      <dgm:prSet/>
      <dgm:spPr/>
      <dgm:t>
        <a:bodyPr/>
        <a:lstStyle/>
        <a:p>
          <a:endParaRPr lang="en-CA"/>
        </a:p>
      </dgm:t>
    </dgm:pt>
    <dgm:pt modelId="{0BD8C38B-45DC-493C-8EA3-A8145CE961AB}" type="pres">
      <dgm:prSet presAssocID="{46E91F77-B0A0-45DF-816F-EBCF8568B771}" presName="linearFlow" presStyleCnt="0">
        <dgm:presLayoutVars>
          <dgm:dir/>
          <dgm:resizeHandles val="exact"/>
        </dgm:presLayoutVars>
      </dgm:prSet>
      <dgm:spPr/>
    </dgm:pt>
    <dgm:pt modelId="{8E04D7C0-D3FA-439D-83BA-059D7A9F6316}" type="pres">
      <dgm:prSet presAssocID="{5353ADAE-2DC1-4594-A6D4-12B670BC15B5}" presName="composite" presStyleCnt="0"/>
      <dgm:spPr/>
    </dgm:pt>
    <dgm:pt modelId="{5DBD9F18-7C28-43DC-ACE8-6A2E15C00607}" type="pres">
      <dgm:prSet presAssocID="{5353ADAE-2DC1-4594-A6D4-12B670BC15B5}" presName="imgShp" presStyleLbl="fgImgPlace1" presStyleIdx="0" presStyleCnt="3" custLinFactNeighborX="-59144"/>
      <dgm:spPr/>
    </dgm:pt>
    <dgm:pt modelId="{56F21F5B-BFFD-40D4-BCC6-B2DDEC1CE9C9}" type="pres">
      <dgm:prSet presAssocID="{5353ADAE-2DC1-4594-A6D4-12B670BC15B5}" presName="txShp" presStyleLbl="node1" presStyleIdx="0" presStyleCnt="3" custScaleX="135521" custLinFactNeighborX="6164">
        <dgm:presLayoutVars>
          <dgm:bulletEnabled val="1"/>
        </dgm:presLayoutVars>
      </dgm:prSet>
      <dgm:spPr/>
      <dgm:t>
        <a:bodyPr/>
        <a:lstStyle/>
        <a:p>
          <a:endParaRPr lang="en-US"/>
        </a:p>
      </dgm:t>
    </dgm:pt>
    <dgm:pt modelId="{0B6ACEA9-902A-4435-BEE8-1C883C3C249B}" type="pres">
      <dgm:prSet presAssocID="{E30ADB45-F6BB-42A7-A920-30F7BEC57662}" presName="spacing" presStyleCnt="0"/>
      <dgm:spPr/>
    </dgm:pt>
    <dgm:pt modelId="{03D9F7CE-7568-4A39-832C-6D97F6E9CB70}" type="pres">
      <dgm:prSet presAssocID="{6F86FF6E-0755-4FCD-B579-3A0CC55FCEF1}" presName="composite" presStyleCnt="0"/>
      <dgm:spPr/>
    </dgm:pt>
    <dgm:pt modelId="{3698DE6B-4C57-4291-9134-481A41384AF8}" type="pres">
      <dgm:prSet presAssocID="{6F86FF6E-0755-4FCD-B579-3A0CC55FCEF1}" presName="imgShp" presStyleLbl="fgImgPlace1" presStyleIdx="1" presStyleCnt="3" custLinFactNeighborX="-59144"/>
      <dgm:spPr/>
    </dgm:pt>
    <dgm:pt modelId="{406594BD-7DDE-4100-A5E1-0F45FA0B7D94}" type="pres">
      <dgm:prSet presAssocID="{6F86FF6E-0755-4FCD-B579-3A0CC55FCEF1}" presName="txShp" presStyleLbl="node1" presStyleIdx="1" presStyleCnt="3" custScaleX="135521" custLinFactNeighborX="6164">
        <dgm:presLayoutVars>
          <dgm:bulletEnabled val="1"/>
        </dgm:presLayoutVars>
      </dgm:prSet>
      <dgm:spPr/>
      <dgm:t>
        <a:bodyPr/>
        <a:lstStyle/>
        <a:p>
          <a:endParaRPr lang="en-CA"/>
        </a:p>
      </dgm:t>
    </dgm:pt>
    <dgm:pt modelId="{80F58AF3-E5C3-4AC2-91FF-7F8F072B4918}" type="pres">
      <dgm:prSet presAssocID="{C8834B1D-E278-4C13-A62D-57015E5DC17D}" presName="spacing" presStyleCnt="0"/>
      <dgm:spPr/>
    </dgm:pt>
    <dgm:pt modelId="{DF01C3E3-689A-4034-92F6-DED300ABC1E8}" type="pres">
      <dgm:prSet presAssocID="{16E3EE3B-E25E-4431-B18E-B4A802D3A9DF}" presName="composite" presStyleCnt="0"/>
      <dgm:spPr/>
    </dgm:pt>
    <dgm:pt modelId="{6582F966-3E23-45D1-ADD5-17B6F048E29F}" type="pres">
      <dgm:prSet presAssocID="{16E3EE3B-E25E-4431-B18E-B4A802D3A9DF}" presName="imgShp" presStyleLbl="fgImgPlace1" presStyleIdx="2" presStyleCnt="3" custLinFactNeighborX="-59144"/>
      <dgm:spPr/>
    </dgm:pt>
    <dgm:pt modelId="{866E2AFD-AC99-409A-825E-840CA2E8E46F}" type="pres">
      <dgm:prSet presAssocID="{16E3EE3B-E25E-4431-B18E-B4A802D3A9DF}" presName="txShp" presStyleLbl="node1" presStyleIdx="2" presStyleCnt="3" custScaleX="135521" custLinFactNeighborX="6164">
        <dgm:presLayoutVars>
          <dgm:bulletEnabled val="1"/>
        </dgm:presLayoutVars>
      </dgm:prSet>
      <dgm:spPr/>
      <dgm:t>
        <a:bodyPr/>
        <a:lstStyle/>
        <a:p>
          <a:endParaRPr lang="en-US"/>
        </a:p>
      </dgm:t>
    </dgm:pt>
  </dgm:ptLst>
  <dgm:cxnLst>
    <dgm:cxn modelId="{D4713112-5852-E141-9D34-D255FDD374FA}" type="presOf" srcId="{5353ADAE-2DC1-4594-A6D4-12B670BC15B5}" destId="{56F21F5B-BFFD-40D4-BCC6-B2DDEC1CE9C9}" srcOrd="0" destOrd="0" presId="urn:microsoft.com/office/officeart/2005/8/layout/vList3#1"/>
    <dgm:cxn modelId="{17A4F549-3C41-4F4F-B02A-4729D31F5EEC}" srcId="{46E91F77-B0A0-45DF-816F-EBCF8568B771}" destId="{6F86FF6E-0755-4FCD-B579-3A0CC55FCEF1}" srcOrd="1" destOrd="0" parTransId="{652582DB-A1F2-445D-A293-D6F7F056A1A8}" sibTransId="{C8834B1D-E278-4C13-A62D-57015E5DC17D}"/>
    <dgm:cxn modelId="{A2DDDB8B-5EF9-4803-965D-C4E9DD19AF4B}" srcId="{46E91F77-B0A0-45DF-816F-EBCF8568B771}" destId="{5353ADAE-2DC1-4594-A6D4-12B670BC15B5}" srcOrd="0" destOrd="0" parTransId="{C6C18B57-3B81-45F1-82B3-BEB67F65D336}" sibTransId="{E30ADB45-F6BB-42A7-A920-30F7BEC57662}"/>
    <dgm:cxn modelId="{F1A36B37-4055-1F40-B472-149710EF2E38}" type="presOf" srcId="{6F86FF6E-0755-4FCD-B579-3A0CC55FCEF1}" destId="{406594BD-7DDE-4100-A5E1-0F45FA0B7D94}" srcOrd="0" destOrd="0" presId="urn:microsoft.com/office/officeart/2005/8/layout/vList3#1"/>
    <dgm:cxn modelId="{EED84B91-A7AF-7E49-A339-E55BB3FEA323}" type="presOf" srcId="{46E91F77-B0A0-45DF-816F-EBCF8568B771}" destId="{0BD8C38B-45DC-493C-8EA3-A8145CE961AB}" srcOrd="0" destOrd="0" presId="urn:microsoft.com/office/officeart/2005/8/layout/vList3#1"/>
    <dgm:cxn modelId="{8ABF6CA1-9C66-4C37-B9A6-0E3B09C6618F}" srcId="{46E91F77-B0A0-45DF-816F-EBCF8568B771}" destId="{16E3EE3B-E25E-4431-B18E-B4A802D3A9DF}" srcOrd="2" destOrd="0" parTransId="{DD0A14E1-AC86-4771-967A-3908E1F0E435}" sibTransId="{8527F956-1995-4190-8550-55F3AB0B05FB}"/>
    <dgm:cxn modelId="{54290C62-1BB7-0A4A-8F25-C534C62CF7D4}" type="presOf" srcId="{16E3EE3B-E25E-4431-B18E-B4A802D3A9DF}" destId="{866E2AFD-AC99-409A-825E-840CA2E8E46F}" srcOrd="0" destOrd="0" presId="urn:microsoft.com/office/officeart/2005/8/layout/vList3#1"/>
    <dgm:cxn modelId="{DF79CAA7-2402-5C46-830F-356990EBADE6}" type="presParOf" srcId="{0BD8C38B-45DC-493C-8EA3-A8145CE961AB}" destId="{8E04D7C0-D3FA-439D-83BA-059D7A9F6316}" srcOrd="0" destOrd="0" presId="urn:microsoft.com/office/officeart/2005/8/layout/vList3#1"/>
    <dgm:cxn modelId="{970D8E13-4D00-F941-9608-C35AB0501A45}" type="presParOf" srcId="{8E04D7C0-D3FA-439D-83BA-059D7A9F6316}" destId="{5DBD9F18-7C28-43DC-ACE8-6A2E15C00607}" srcOrd="0" destOrd="0" presId="urn:microsoft.com/office/officeart/2005/8/layout/vList3#1"/>
    <dgm:cxn modelId="{FA29FC06-3D5A-BD48-B505-9803AEA4CAFF}" type="presParOf" srcId="{8E04D7C0-D3FA-439D-83BA-059D7A9F6316}" destId="{56F21F5B-BFFD-40D4-BCC6-B2DDEC1CE9C9}" srcOrd="1" destOrd="0" presId="urn:microsoft.com/office/officeart/2005/8/layout/vList3#1"/>
    <dgm:cxn modelId="{122C155F-9F22-A64C-AB54-5A13802263F4}" type="presParOf" srcId="{0BD8C38B-45DC-493C-8EA3-A8145CE961AB}" destId="{0B6ACEA9-902A-4435-BEE8-1C883C3C249B}" srcOrd="1" destOrd="0" presId="urn:microsoft.com/office/officeart/2005/8/layout/vList3#1"/>
    <dgm:cxn modelId="{E01BEC00-A75F-ED4C-9AAE-8E9049AA17F4}" type="presParOf" srcId="{0BD8C38B-45DC-493C-8EA3-A8145CE961AB}" destId="{03D9F7CE-7568-4A39-832C-6D97F6E9CB70}" srcOrd="2" destOrd="0" presId="urn:microsoft.com/office/officeart/2005/8/layout/vList3#1"/>
    <dgm:cxn modelId="{6094843E-1AA2-FF42-84C7-BFB1D93E5EE0}" type="presParOf" srcId="{03D9F7CE-7568-4A39-832C-6D97F6E9CB70}" destId="{3698DE6B-4C57-4291-9134-481A41384AF8}" srcOrd="0" destOrd="0" presId="urn:microsoft.com/office/officeart/2005/8/layout/vList3#1"/>
    <dgm:cxn modelId="{D67D9CA4-BF9B-714C-A184-C3FA130BB3B3}" type="presParOf" srcId="{03D9F7CE-7568-4A39-832C-6D97F6E9CB70}" destId="{406594BD-7DDE-4100-A5E1-0F45FA0B7D94}" srcOrd="1" destOrd="0" presId="urn:microsoft.com/office/officeart/2005/8/layout/vList3#1"/>
    <dgm:cxn modelId="{42F15C85-2564-7F45-A985-E73C5B3A0FEE}" type="presParOf" srcId="{0BD8C38B-45DC-493C-8EA3-A8145CE961AB}" destId="{80F58AF3-E5C3-4AC2-91FF-7F8F072B4918}" srcOrd="3" destOrd="0" presId="urn:microsoft.com/office/officeart/2005/8/layout/vList3#1"/>
    <dgm:cxn modelId="{3F528228-0065-AA46-B23C-352E7F6744DE}" type="presParOf" srcId="{0BD8C38B-45DC-493C-8EA3-A8145CE961AB}" destId="{DF01C3E3-689A-4034-92F6-DED300ABC1E8}" srcOrd="4" destOrd="0" presId="urn:microsoft.com/office/officeart/2005/8/layout/vList3#1"/>
    <dgm:cxn modelId="{71BAC162-E035-8240-AC30-C629E98D4057}" type="presParOf" srcId="{DF01C3E3-689A-4034-92F6-DED300ABC1E8}" destId="{6582F966-3E23-45D1-ADD5-17B6F048E29F}" srcOrd="0" destOrd="0" presId="urn:microsoft.com/office/officeart/2005/8/layout/vList3#1"/>
    <dgm:cxn modelId="{04D701DB-1DED-8146-B7F2-7124318D156E}" type="presParOf" srcId="{DF01C3E3-689A-4034-92F6-DED300ABC1E8}" destId="{866E2AFD-AC99-409A-825E-840CA2E8E46F}"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ED6D5-8885-48B0-88F3-7C0C796FB9FA}">
      <dsp:nvSpPr>
        <dsp:cNvPr id="0" name=""/>
        <dsp:cNvSpPr/>
      </dsp:nvSpPr>
      <dsp:spPr>
        <a:xfrm>
          <a:off x="0" y="4451750"/>
          <a:ext cx="8448600" cy="7303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altLang="zh-CN" sz="2600" kern="1200" dirty="0" smtClean="0">
              <a:latin typeface="Cambria" pitchFamily="18" charset="0"/>
            </a:rPr>
            <a:t>Henderson Land Development Company Ltd</a:t>
          </a:r>
          <a:endParaRPr lang="en-CA" sz="2600" kern="1200" dirty="0">
            <a:latin typeface="Cambria" pitchFamily="18" charset="0"/>
          </a:endParaRPr>
        </a:p>
      </dsp:txBody>
      <dsp:txXfrm>
        <a:off x="0" y="4451750"/>
        <a:ext cx="8448600" cy="730346"/>
      </dsp:txXfrm>
    </dsp:sp>
    <dsp:sp modelId="{D834A3F8-285F-4E6F-BD81-22E8BC34852E}">
      <dsp:nvSpPr>
        <dsp:cNvPr id="0" name=""/>
        <dsp:cNvSpPr/>
      </dsp:nvSpPr>
      <dsp:spPr>
        <a:xfrm rot="10800000">
          <a:off x="0" y="3339432"/>
          <a:ext cx="8448600" cy="1123273"/>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altLang="zh-CN" sz="2600" kern="1200" dirty="0" smtClean="0">
              <a:latin typeface="Cambria" pitchFamily="18" charset="0"/>
            </a:rPr>
            <a:t>Sun Hung Kai Properties Ltd</a:t>
          </a:r>
          <a:endParaRPr lang="en-CA" sz="2600" kern="1200" dirty="0">
            <a:latin typeface="Cambria" pitchFamily="18" charset="0"/>
          </a:endParaRPr>
        </a:p>
      </dsp:txBody>
      <dsp:txXfrm rot="10800000">
        <a:off x="0" y="3339432"/>
        <a:ext cx="8448600" cy="729869"/>
      </dsp:txXfrm>
    </dsp:sp>
    <dsp:sp modelId="{DC5447D1-D043-4B1B-A4CD-A3CE50EC6B20}">
      <dsp:nvSpPr>
        <dsp:cNvPr id="0" name=""/>
        <dsp:cNvSpPr/>
      </dsp:nvSpPr>
      <dsp:spPr>
        <a:xfrm rot="10800000">
          <a:off x="0" y="2227114"/>
          <a:ext cx="8448600" cy="1123273"/>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altLang="zh-CN" sz="2600" kern="1200" dirty="0" smtClean="0">
              <a:latin typeface="Cambria" pitchFamily="18" charset="0"/>
            </a:rPr>
            <a:t>Cheung Kong Holdings Ltd</a:t>
          </a:r>
          <a:endParaRPr lang="en-CA" sz="2600" kern="1200" dirty="0">
            <a:latin typeface="Cambria" pitchFamily="18" charset="0"/>
          </a:endParaRPr>
        </a:p>
      </dsp:txBody>
      <dsp:txXfrm rot="10800000">
        <a:off x="0" y="2227114"/>
        <a:ext cx="8448600" cy="729869"/>
      </dsp:txXfrm>
    </dsp:sp>
    <dsp:sp modelId="{B9AC2018-4FE3-4CB9-8F15-908AFEB8A263}">
      <dsp:nvSpPr>
        <dsp:cNvPr id="0" name=""/>
        <dsp:cNvSpPr/>
      </dsp:nvSpPr>
      <dsp:spPr>
        <a:xfrm rot="10800000">
          <a:off x="0" y="1114796"/>
          <a:ext cx="8448600" cy="1123273"/>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altLang="zh-CN" sz="2600" kern="1200" dirty="0" smtClean="0">
              <a:latin typeface="Cambria" pitchFamily="18" charset="0"/>
            </a:rPr>
            <a:t>Property Market Analysis</a:t>
          </a:r>
          <a:endParaRPr lang="en-CA" sz="2600" kern="1200" dirty="0">
            <a:latin typeface="Cambria" pitchFamily="18" charset="0"/>
          </a:endParaRPr>
        </a:p>
      </dsp:txBody>
      <dsp:txXfrm rot="10800000">
        <a:off x="0" y="1114796"/>
        <a:ext cx="8448600" cy="729869"/>
      </dsp:txXfrm>
    </dsp:sp>
    <dsp:sp modelId="{ABF1605B-E39D-4B23-BB78-6ED3F9D92381}">
      <dsp:nvSpPr>
        <dsp:cNvPr id="0" name=""/>
        <dsp:cNvSpPr/>
      </dsp:nvSpPr>
      <dsp:spPr>
        <a:xfrm rot="10800000">
          <a:off x="0" y="2478"/>
          <a:ext cx="8448600" cy="1123273"/>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CA" sz="2600" kern="1200" dirty="0" smtClean="0">
              <a:latin typeface="Cambria" pitchFamily="18" charset="0"/>
            </a:rPr>
            <a:t>Overview</a:t>
          </a:r>
          <a:endParaRPr lang="en-CA" sz="2600" kern="1200" dirty="0">
            <a:latin typeface="Cambria" pitchFamily="18" charset="0"/>
          </a:endParaRPr>
        </a:p>
      </dsp:txBody>
      <dsp:txXfrm rot="10800000">
        <a:off x="0" y="2478"/>
        <a:ext cx="8448600" cy="7298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030C3F-D143-448E-BB47-A59956833FA0}" type="datetimeFigureOut">
              <a:rPr lang="en-CA" smtClean="0"/>
              <a:pPr/>
              <a:t>18/11/2011</a:t>
            </a:fld>
            <a:endParaRPr lang="en-CA"/>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CA"/>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1FC3B9-A47E-4268-97FF-55A3A3DCF2F6}" type="slidenum">
              <a:rPr lang="en-CA" smtClean="0"/>
              <a:pPr/>
              <a:t>‹#›</a:t>
            </a:fld>
            <a:endParaRPr lang="en-CA"/>
          </a:p>
        </p:txBody>
      </p:sp>
    </p:spTree>
    <p:extLst>
      <p:ext uri="{BB962C8B-B14F-4D97-AF65-F5344CB8AC3E}">
        <p14:creationId xmlns:p14="http://schemas.microsoft.com/office/powerpoint/2010/main" val="402680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lsosprachanalyst.com/real-estate/real-estate-30-year-history-of-hong-kong-property-market-in-one-chart.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Pearl_River_Delta"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en.wikipedia.org/wiki/List_of_countries_and_dependencies_by_population_density" TargetMode="External"/><Relationship Id="rId4" Type="http://schemas.openxmlformats.org/officeDocument/2006/relationships/hyperlink" Target="http://en.wikipedia.org/wiki/South_China_Sea"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hkjournal.org/PDF/2011_spring/3.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landsd.gov.hk/en/about/welcome.ht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landreg.gov.hk/en/about/lrback.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baike.baidu.com/view/2426700.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baike.baidu.com/view/26469.htm" TargetMode="External"/><Relationship Id="rId4" Type="http://schemas.openxmlformats.org/officeDocument/2006/relationships/hyperlink" Target="http://baike.baidu.com/view/2848061.htm"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landsd.gov.hk/en/about/welcome.ht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landreg.gov.hk/en/monthly/monthly.ht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International_financial_centr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en.wikipedia.org/wiki/Index_of_Economic_Freedom" TargetMode="External"/><Relationship Id="rId5" Type="http://schemas.openxmlformats.org/officeDocument/2006/relationships/hyperlink" Target="http://en.wikipedia.org/wiki/Freest_economy" TargetMode="External"/><Relationship Id="rId4" Type="http://schemas.openxmlformats.org/officeDocument/2006/relationships/hyperlink" Target="http://en.wikipedia.org/wiki/Hong_Kong_Stock_Exchang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google.com/finance?q=SHA:000001"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china-window.com/china_market/china_real_estate/china-real-estate-market--7.shtm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slideshare.net/Exolus/chinas-real-estate-sector"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thomaswhite.com/pdf/bric-spotlight-report-china-real-estate-april-10.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slideshare.net/Exolus/chinas-real-estate-sector"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thomaswhite.com/pdf/bric-spotlight-report-china-real-estate-april-10.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thomaswhite.com/pdf/bric-spotlight-report-china-real-estate-april-10.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lideshare.net/Exolus/chinas-real-estate-sector"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slideshare.net/Exolus/chinas-real-estate-sector"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slideshare.net/Exolus/chinas-real-estate-sector"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investopedia.com/terms/t/taxcredit.asp"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investopedia.com/terms/s/subsidy.asp" TargetMode="External"/><Relationship Id="rId4" Type="http://schemas.openxmlformats.org/officeDocument/2006/relationships/hyperlink" Target="http://www.investopedia.com/terms/t/tax-deduction.asp"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investopedia.com/terms/d/demographics.as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altLang="zh-CN" sz="1200" dirty="0" smtClean="0"/>
              <a:t>1.Overview of Hong Kong </a:t>
            </a:r>
          </a:p>
          <a:p>
            <a:pPr>
              <a:buFontTx/>
              <a:buNone/>
            </a:pPr>
            <a:r>
              <a:rPr lang="en-US" altLang="zh-CN" sz="1200" dirty="0" smtClean="0"/>
              <a:t>2.Hong Kong and Mainland Property Market Analysis</a:t>
            </a:r>
          </a:p>
          <a:p>
            <a:pPr>
              <a:buFontTx/>
              <a:buNone/>
            </a:pPr>
            <a:r>
              <a:rPr lang="en-US" altLang="zh-CN" sz="1200" dirty="0" smtClean="0"/>
              <a:t>3.Cheung Kong Holdings Ltd.</a:t>
            </a:r>
          </a:p>
          <a:p>
            <a:pPr>
              <a:buFontTx/>
              <a:buNone/>
            </a:pPr>
            <a:r>
              <a:rPr lang="en-US" altLang="zh-CN" sz="1200" dirty="0" smtClean="0"/>
              <a:t>4.Sun Hung Kai Properties Ltd.</a:t>
            </a:r>
          </a:p>
          <a:p>
            <a:pPr>
              <a:buFontTx/>
              <a:buNone/>
            </a:pPr>
            <a:r>
              <a:rPr lang="en-US" altLang="zh-CN" sz="1200" dirty="0" smtClean="0"/>
              <a:t>5.Henderson Land Development Company Ltd.</a:t>
            </a:r>
          </a:p>
          <a:p>
            <a:endParaRPr lang="en-CA" dirty="0"/>
          </a:p>
        </p:txBody>
      </p:sp>
      <p:sp>
        <p:nvSpPr>
          <p:cNvPr id="4" name="Slide Number Placeholder 3"/>
          <p:cNvSpPr>
            <a:spLocks noGrp="1"/>
          </p:cNvSpPr>
          <p:nvPr>
            <p:ph type="sldNum" sz="quarter" idx="10"/>
          </p:nvPr>
        </p:nvSpPr>
        <p:spPr/>
        <p:txBody>
          <a:bodyPr/>
          <a:lstStyle/>
          <a:p>
            <a:fld id="{F31FC3B9-A47E-4268-97FF-55A3A3DCF2F6}" type="slidenum">
              <a:rPr lang="en-CA" smtClean="0"/>
              <a:pPr/>
              <a:t>2</a:t>
            </a:fld>
            <a:endParaRPr lang="en-CA"/>
          </a:p>
        </p:txBody>
      </p:sp>
    </p:spTree>
    <p:extLst>
      <p:ext uri="{BB962C8B-B14F-4D97-AF65-F5344CB8AC3E}">
        <p14:creationId xmlns:p14="http://schemas.microsoft.com/office/powerpoint/2010/main" val="1554711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FABA16-8249-4041-8705-6A51AB1F39BC}" type="slidenum">
              <a:rPr lang="en-US" altLang="zh-CN"/>
              <a:pPr/>
              <a:t>15</a:t>
            </a:fld>
            <a:endParaRPr lang="en-US" altLang="zh-CN"/>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pPr>
              <a:lnSpc>
                <a:spcPct val="80000"/>
              </a:lnSpc>
            </a:pPr>
            <a:r>
              <a:rPr lang="en-US"/>
              <a:t>As explained above average rents and prices may change from one period to another not only</a:t>
            </a:r>
          </a:p>
          <a:p>
            <a:pPr>
              <a:lnSpc>
                <a:spcPct val="80000"/>
              </a:lnSpc>
            </a:pPr>
            <a:r>
              <a:rPr lang="en-US"/>
              <a:t>because of value changes but also because of variations in quality. The rental and price</a:t>
            </a:r>
          </a:p>
          <a:p>
            <a:pPr>
              <a:lnSpc>
                <a:spcPct val="80000"/>
              </a:lnSpc>
            </a:pPr>
            <a:r>
              <a:rPr lang="en-US"/>
              <a:t>indices, on the other hand, are designed to measure rental and price changes with quality kept</a:t>
            </a:r>
          </a:p>
          <a:p>
            <a:pPr>
              <a:lnSpc>
                <a:spcPct val="80000"/>
              </a:lnSpc>
            </a:pPr>
            <a:r>
              <a:rPr lang="en-US"/>
              <a:t>at a constant. Movement of indices may therefore differ from changes in the average rents and</a:t>
            </a:r>
          </a:p>
          <a:p>
            <a:pPr>
              <a:lnSpc>
                <a:spcPct val="80000"/>
              </a:lnSpc>
            </a:pPr>
            <a:r>
              <a:rPr lang="en-US"/>
              <a:t>prices for the same period.</a:t>
            </a:r>
            <a:endParaRPr lang="en-US" altLang="zh-CN"/>
          </a:p>
          <a:p>
            <a:pPr>
              <a:lnSpc>
                <a:spcPct val="80000"/>
              </a:lnSpc>
            </a:pPr>
            <a:endParaRPr lang="en-US"/>
          </a:p>
          <a:p>
            <a:pPr>
              <a:lnSpc>
                <a:spcPct val="80000"/>
              </a:lnSpc>
            </a:pPr>
            <a:r>
              <a:rPr lang="en-US"/>
              <a:t>The rental and price indices are derived from the same data that are used to compile average</a:t>
            </a:r>
          </a:p>
          <a:p>
            <a:pPr>
              <a:lnSpc>
                <a:spcPct val="80000"/>
              </a:lnSpc>
            </a:pPr>
            <a:r>
              <a:rPr lang="en-US"/>
              <a:t>rents and prices. The indices measure value changes by reference to the factor of rent or price</a:t>
            </a:r>
          </a:p>
          <a:p>
            <a:pPr>
              <a:lnSpc>
                <a:spcPct val="80000"/>
              </a:lnSpc>
            </a:pPr>
            <a:r>
              <a:rPr lang="en-US"/>
              <a:t>divided by rateable value of the subject properties rather than by reference to the rent or price</a:t>
            </a:r>
          </a:p>
          <a:p>
            <a:pPr>
              <a:lnSpc>
                <a:spcPct val="80000"/>
              </a:lnSpc>
            </a:pPr>
            <a:r>
              <a:rPr lang="en-US"/>
              <a:t>per square metre of floor area. In effect, by utilising rateable value, allowance is made not</a:t>
            </a:r>
          </a:p>
          <a:p>
            <a:pPr>
              <a:lnSpc>
                <a:spcPct val="80000"/>
              </a:lnSpc>
            </a:pPr>
            <a:r>
              <a:rPr lang="en-US"/>
              <a:t>only for floor area but also other qualitative differences between properties.</a:t>
            </a:r>
          </a:p>
          <a:p>
            <a:pPr>
              <a:lnSpc>
                <a:spcPct val="80000"/>
              </a:lnSpc>
            </a:pPr>
            <a:endParaRPr lang="en-US" altLang="zh-CN"/>
          </a:p>
          <a:p>
            <a:pPr>
              <a:lnSpc>
                <a:spcPct val="80000"/>
              </a:lnSpc>
            </a:pPr>
            <a:r>
              <a:rPr lang="en-US"/>
              <a:t>Following a General Revaluation of rateable values, the new rateable values are matched with</a:t>
            </a:r>
          </a:p>
          <a:p>
            <a:pPr>
              <a:lnSpc>
                <a:spcPct val="80000"/>
              </a:lnSpc>
            </a:pPr>
            <a:r>
              <a:rPr lang="en-US"/>
              <a:t>the old ones for the purpose of maintaining the index series.</a:t>
            </a:r>
          </a:p>
          <a:p>
            <a:pPr>
              <a:lnSpc>
                <a:spcPct val="80000"/>
              </a:lnSpc>
            </a:pPr>
            <a:endParaRPr lang="en-US" altLang="zh-CN"/>
          </a:p>
          <a:p>
            <a:pPr>
              <a:lnSpc>
                <a:spcPct val="80000"/>
              </a:lnSpc>
            </a:pPr>
            <a:r>
              <a:rPr lang="en-US"/>
              <a:t>The component index (the index for a property class or grade) has been derived from analysis</a:t>
            </a:r>
          </a:p>
          <a:p>
            <a:pPr>
              <a:lnSpc>
                <a:spcPct val="80000"/>
              </a:lnSpc>
            </a:pPr>
            <a:r>
              <a:rPr lang="en-US"/>
              <a:t>of all transactions effective in a given period. The composite index for a certain type of</a:t>
            </a:r>
          </a:p>
          <a:p>
            <a:pPr>
              <a:lnSpc>
                <a:spcPct val="80000"/>
              </a:lnSpc>
            </a:pPr>
            <a:r>
              <a:rPr lang="en-US"/>
              <a:t>premises is compiled by calculating a </a:t>
            </a:r>
            <a:r>
              <a:rPr lang="en-US" b="1"/>
              <a:t>weighted </a:t>
            </a:r>
            <a:r>
              <a:rPr lang="en-US"/>
              <a:t>average of the component indices. The</a:t>
            </a:r>
          </a:p>
          <a:p>
            <a:pPr>
              <a:lnSpc>
                <a:spcPct val="80000"/>
              </a:lnSpc>
            </a:pPr>
            <a:r>
              <a:rPr lang="en-US"/>
              <a:t>weights for compiling the composite index for each type of non-domestic premises are based</a:t>
            </a:r>
          </a:p>
          <a:p>
            <a:pPr>
              <a:lnSpc>
                <a:spcPct val="80000"/>
              </a:lnSpc>
            </a:pPr>
            <a:r>
              <a:rPr lang="en-US"/>
              <a:t>on the total floor area of components in respect of the current and previous 11 months. For</a:t>
            </a:r>
          </a:p>
          <a:p>
            <a:pPr>
              <a:lnSpc>
                <a:spcPct val="80000"/>
              </a:lnSpc>
            </a:pPr>
            <a:r>
              <a:rPr lang="en-US"/>
              <a:t>domestic premises the weights for both rental and price indices are based on the number of</a:t>
            </a:r>
          </a:p>
          <a:p>
            <a:pPr>
              <a:lnSpc>
                <a:spcPct val="80000"/>
              </a:lnSpc>
            </a:pPr>
            <a:r>
              <a:rPr lang="en-US"/>
              <a:t>transactions effected in the current and previous 11 months.</a:t>
            </a:r>
          </a:p>
          <a:p>
            <a:pPr>
              <a:lnSpc>
                <a:spcPct val="80000"/>
              </a:lnSpc>
            </a:pPr>
            <a:endParaRPr lang="en-US" altLang="zh-CN"/>
          </a:p>
          <a:p>
            <a:pPr>
              <a:lnSpc>
                <a:spcPct val="80000"/>
              </a:lnSpc>
            </a:pPr>
            <a:r>
              <a:rPr lang="en-US"/>
              <a:t>Monthly, quarterly and annual indices are shown. Quarterly and annual indices are the simple</a:t>
            </a:r>
          </a:p>
          <a:p>
            <a:pPr>
              <a:lnSpc>
                <a:spcPct val="80000"/>
              </a:lnSpc>
            </a:pPr>
            <a:r>
              <a:rPr lang="en-US"/>
              <a:t>average of the monthly indices in respect of the relevant period.</a:t>
            </a:r>
          </a:p>
          <a:p>
            <a:pPr>
              <a:lnSpc>
                <a:spcPct val="80000"/>
              </a:lnSpc>
            </a:pPr>
            <a:endParaRPr lang="en-US" altLang="zh-CN"/>
          </a:p>
          <a:p>
            <a:pPr>
              <a:lnSpc>
                <a:spcPct val="80000"/>
              </a:lnSpc>
            </a:pPr>
            <a:r>
              <a:rPr lang="en-US"/>
              <a:t>The indices, especially the rental indices, will tend to understate market trends. Although all</a:t>
            </a:r>
          </a:p>
          <a:p>
            <a:pPr>
              <a:lnSpc>
                <a:spcPct val="80000"/>
              </a:lnSpc>
            </a:pPr>
            <a:r>
              <a:rPr lang="en-US"/>
              <a:t>rents are analysed on a net basis (see paragraph 5 above), allowances will not be made for the</a:t>
            </a:r>
          </a:p>
          <a:p>
            <a:pPr>
              <a:lnSpc>
                <a:spcPct val="80000"/>
              </a:lnSpc>
            </a:pPr>
            <a:r>
              <a:rPr lang="en-US"/>
              <a:t>“value equivalent” of other contractual terms that are unknown to the Department. In a</a:t>
            </a:r>
          </a:p>
          <a:p>
            <a:pPr>
              <a:lnSpc>
                <a:spcPct val="80000"/>
              </a:lnSpc>
            </a:pPr>
            <a:r>
              <a:rPr lang="en-US"/>
              <a:t>“tenants market” for example, landlords are normally prepared to make concessions to tenants</a:t>
            </a:r>
          </a:p>
          <a:p>
            <a:pPr>
              <a:lnSpc>
                <a:spcPct val="80000"/>
              </a:lnSpc>
            </a:pPr>
            <a:r>
              <a:rPr lang="en-US"/>
              <a:t>such as refurbishment or the granting of extended rent-free periods. If rents were adjusted to</a:t>
            </a:r>
          </a:p>
          <a:p>
            <a:pPr>
              <a:lnSpc>
                <a:spcPct val="80000"/>
              </a:lnSpc>
            </a:pPr>
            <a:r>
              <a:rPr lang="en-US"/>
              <a:t>reflect standard terms of agreement, the rents as adjusted would tend to be lower than the</a:t>
            </a:r>
          </a:p>
          <a:p>
            <a:pPr>
              <a:lnSpc>
                <a:spcPct val="80000"/>
              </a:lnSpc>
            </a:pPr>
            <a:r>
              <a:rPr lang="en-US"/>
              <a:t>quoted rents when the index is moving downwards and vice versa.</a:t>
            </a:r>
            <a:endParaRPr lang="en-US" altLang="zh-CN"/>
          </a:p>
          <a:p>
            <a:pPr>
              <a:lnSpc>
                <a:spcPct val="80000"/>
              </a:lnSpc>
            </a:pPr>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9482D6-3057-074F-B914-2C16DA050E68}" type="slidenum">
              <a:rPr lang="en-US" altLang="zh-CN"/>
              <a:pPr/>
              <a:t>16</a:t>
            </a:fld>
            <a:endParaRPr lang="en-US" altLang="zh-CN"/>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altLang="zh-CN"/>
              <a:t>http://www.rvd.gov.hk/en/publications/pro-review.htm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AE6351-049D-614F-90EB-7FE55A3FCE80}" type="slidenum">
              <a:rPr lang="en-US" altLang="zh-CN"/>
              <a:pPr/>
              <a:t>17</a:t>
            </a:fld>
            <a:endParaRPr lang="en-US" altLang="zh-CN"/>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altLang="zh-CN"/>
              <a:t>http://www.responsibleresearch.com/Hong_Kong_Real_Estate___Issues_for_Responsible_Investors___Full_Report.pdf</a:t>
            </a:r>
          </a:p>
          <a:p>
            <a:r>
              <a:rPr lang="en-US" altLang="zh-CN"/>
              <a:t>---The Hong Kong real estate market is an oligopoly, dominated by few major</a:t>
            </a:r>
          </a:p>
          <a:p>
            <a:r>
              <a:rPr lang="en-US" altLang="zh-CN"/>
              <a:t>developers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E514B-314D-8046-A795-61DF86225C3B}" type="slidenum">
              <a:rPr lang="en-US" altLang="zh-CN"/>
              <a:pPr/>
              <a:t>19</a:t>
            </a:fld>
            <a:endParaRPr lang="en-US" altLang="zh-CN"/>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ltLang="zh-CN" dirty="0"/>
              <a:t>(http://en.wikipedia.org/wiki/Hang_Seng_Index)</a:t>
            </a:r>
          </a:p>
          <a:p>
            <a:r>
              <a:rPr lang="en-US" altLang="zh-CN" dirty="0"/>
              <a:t>---The Hang </a:t>
            </a:r>
            <a:r>
              <a:rPr lang="en-US" altLang="zh-CN" dirty="0" err="1"/>
              <a:t>Seng</a:t>
            </a:r>
            <a:r>
              <a:rPr lang="en-US" altLang="zh-CN" dirty="0"/>
              <a:t> Property Index is a capitalization-weighted index of all the stocks </a:t>
            </a:r>
          </a:p>
          <a:p>
            <a:r>
              <a:rPr lang="en-US" altLang="zh-CN" dirty="0"/>
              <a:t>---It is designed to measure the performance of the property sector of the Hang </a:t>
            </a:r>
            <a:r>
              <a:rPr lang="en-US" altLang="zh-CN" dirty="0" err="1"/>
              <a:t>Seng</a:t>
            </a:r>
            <a:r>
              <a:rPr lang="en-US" altLang="zh-CN" dirty="0"/>
              <a:t> Index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295B74-235C-5943-B900-299AB9675C1E}" type="slidenum">
              <a:rPr lang="en-US" altLang="zh-CN"/>
              <a:pPr/>
              <a:t>20</a:t>
            </a:fld>
            <a:endParaRPr lang="en-US" altLang="zh-CN"/>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altLang="zh-CN"/>
              <a:t>(http://www.bloomberg.com/quote/HSP:IND)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r>
              <a:rPr lang="en-US" altLang="zh-CN">
                <a:latin typeface="Arial" pitchFamily="-84" charset="0"/>
                <a:ea typeface="宋体" pitchFamily="-84" charset="-122"/>
              </a:rPr>
              <a:t>http://www.housingauthority.gov.hk/hdw/content/document/en/aboutus/resources/statistics/HIF2011.pdf</a:t>
            </a:r>
            <a:endParaRPr lang="zh-CN" altLang="en-US">
              <a:latin typeface="Arial" pitchFamily="-84" charset="0"/>
              <a:ea typeface="宋体" pitchFamily="-8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C226E694-D032-CD49-85C1-DD44783C3A65}" type="slidenum">
              <a:rPr lang="en-US" altLang="zh-CN"/>
              <a:pPr/>
              <a:t>25</a:t>
            </a:fld>
            <a:endParaRPr lang="en-US" altLang="zh-CN"/>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buFont typeface="Wingdings" pitchFamily="-84" charset="2"/>
              <a:buNone/>
            </a:pPr>
            <a:r>
              <a:rPr lang="en-US" altLang="ko-KR" sz="2000">
                <a:latin typeface="Arial" pitchFamily="-84" charset="0"/>
                <a:ea typeface="Gulim" pitchFamily="34" charset="-127"/>
                <a:cs typeface="Gulim" pitchFamily="34" charset="-127"/>
              </a:rPr>
              <a:t>Size – Larger firms can influence government</a:t>
            </a:r>
          </a:p>
          <a:p>
            <a:pPr eaLnBrk="1" hangingPunct="1">
              <a:buFont typeface="Wingdings" pitchFamily="-84" charset="2"/>
              <a:buNone/>
            </a:pPr>
            <a:r>
              <a:rPr lang="en-US" altLang="ko-KR" sz="2000">
                <a:latin typeface="Arial" pitchFamily="-84" charset="0"/>
                <a:ea typeface="Gulim" pitchFamily="34" charset="-127"/>
                <a:cs typeface="Gulim" pitchFamily="34" charset="-127"/>
              </a:rPr>
              <a:t>Land Bank – Future Development</a:t>
            </a:r>
          </a:p>
          <a:p>
            <a:pPr eaLnBrk="1" hangingPunct="1">
              <a:buFont typeface="Wingdings" pitchFamily="-84" charset="2"/>
              <a:buNone/>
            </a:pPr>
            <a:r>
              <a:rPr lang="en-US" altLang="ko-KR" sz="2000">
                <a:latin typeface="Arial" pitchFamily="-84" charset="0"/>
                <a:ea typeface="Gulim" pitchFamily="34" charset="-127"/>
                <a:cs typeface="Gulim" pitchFamily="34" charset="-127"/>
              </a:rPr>
              <a:t>Timing of Land purchases – Influence Market</a:t>
            </a:r>
          </a:p>
          <a:p>
            <a:pPr eaLnBrk="1" hangingPunct="1">
              <a:buFont typeface="Wingdings" pitchFamily="-84" charset="2"/>
              <a:buNone/>
            </a:pPr>
            <a:r>
              <a:rPr lang="en-US" altLang="ko-KR" sz="2000">
                <a:latin typeface="Arial" pitchFamily="-84" charset="0"/>
                <a:ea typeface="Gulim" pitchFamily="34" charset="-127"/>
                <a:cs typeface="Gulim" pitchFamily="34" charset="-127"/>
              </a:rPr>
              <a:t>Timing of property completion – Primary Market</a:t>
            </a:r>
          </a:p>
          <a:p>
            <a:pPr eaLnBrk="1" hangingPunct="1">
              <a:buFont typeface="Wingdings" pitchFamily="-84" charset="2"/>
              <a:buNone/>
            </a:pPr>
            <a:r>
              <a:rPr lang="en-US" altLang="ko-KR" sz="2000">
                <a:latin typeface="Arial" pitchFamily="-84" charset="0"/>
                <a:ea typeface="Gulim" pitchFamily="34" charset="-127"/>
                <a:cs typeface="Gulim" pitchFamily="34" charset="-127"/>
              </a:rPr>
              <a:t>Subsidiaries - Conglomerates</a:t>
            </a:r>
          </a:p>
          <a:p>
            <a:pPr eaLnBrk="1" hangingPunct="1">
              <a:buFont typeface="Wingdings" pitchFamily="-84" charset="2"/>
              <a:buNone/>
            </a:pPr>
            <a:r>
              <a:rPr lang="en-US" altLang="ko-KR" sz="2000">
                <a:latin typeface="Arial" pitchFamily="-84" charset="0"/>
                <a:ea typeface="Gulim" pitchFamily="34" charset="-127"/>
                <a:cs typeface="Gulim" pitchFamily="34" charset="-127"/>
              </a:rPr>
              <a:t>Reputaion: </a:t>
            </a:r>
          </a:p>
          <a:p>
            <a:pPr eaLnBrk="1" hangingPunct="1">
              <a:buFont typeface="Wingdings" pitchFamily="-84" charset="2"/>
              <a:buNone/>
            </a:pPr>
            <a:r>
              <a:rPr lang="en-US" altLang="ko-KR" sz="900">
                <a:latin typeface="Arial" pitchFamily="-84" charset="0"/>
                <a:ea typeface="Gulim" pitchFamily="34" charset="-127"/>
                <a:cs typeface="Gulim" pitchFamily="34" charset="-127"/>
              </a:rPr>
              <a:t>	The land auction helps sentiment,'' said Peter Churchouse, who manages about $50 million in property-related stocks and real estate at Lim Advisors Ltd. in Hong Kong. ``People think if smart money like the Kwoks of Sun Hung Kai and the Lis of Cheung Kong is optimistic about the market, why shouldn't we be too?'' </a:t>
            </a:r>
          </a:p>
          <a:p>
            <a:pPr eaLnBrk="1" hangingPunct="1"/>
            <a:endParaRPr lang="en-US" altLang="zh-CN">
              <a:latin typeface="Arial" pitchFamily="-84" charset="0"/>
              <a:ea typeface="宋体" pitchFamily="-8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a:t>
            </a:r>
            <a:r>
              <a:rPr lang="en-CA" baseline="0" dirty="0" smtClean="0"/>
              <a:t> </a:t>
            </a:r>
            <a:r>
              <a:rPr lang="en-CA" sz="1200" b="0" i="0" kern="1200" dirty="0" smtClean="0">
                <a:solidFill>
                  <a:schemeClr val="tx1"/>
                </a:solidFill>
                <a:effectLst/>
                <a:latin typeface="+mn-lt"/>
                <a:ea typeface="+mn-ea"/>
                <a:cs typeface="+mn-cs"/>
              </a:rPr>
              <a:t>30-year History of Hong Kong Property Market in One Chart. 17 January, 2011, 1:47. Posted by Zarathustra. </a:t>
            </a:r>
            <a:r>
              <a:rPr lang="en-CA" dirty="0" smtClean="0">
                <a:hlinkClick r:id="rId3"/>
              </a:rPr>
              <a:t>http://www.alsosprachanalyst.com/real-estate/real-estate-30-year-history-of-hong-kong-property-market-in-one-chart.html</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26</a:t>
            </a:fld>
            <a:endParaRPr lang="en-CA"/>
          </a:p>
        </p:txBody>
      </p:sp>
    </p:spTree>
    <p:extLst>
      <p:ext uri="{BB962C8B-B14F-4D97-AF65-F5344CB8AC3E}">
        <p14:creationId xmlns:p14="http://schemas.microsoft.com/office/powerpoint/2010/main" val="2055106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 </a:t>
            </a:r>
            <a:r>
              <a:rPr lang="en-CA" sz="1200" b="0" i="0" kern="1200" dirty="0" smtClean="0">
                <a:solidFill>
                  <a:schemeClr val="tx1"/>
                </a:solidFill>
                <a:effectLst/>
                <a:latin typeface="+mn-lt"/>
                <a:ea typeface="+mn-ea"/>
                <a:cs typeface="+mn-cs"/>
              </a:rPr>
              <a:t>Chapter 2: Economic Outlook. (2011). </a:t>
            </a:r>
            <a:r>
              <a:rPr lang="en-CA" sz="1200" b="0" i="1" kern="1200" dirty="0" smtClean="0">
                <a:solidFill>
                  <a:schemeClr val="tx1"/>
                </a:solidFill>
                <a:effectLst/>
                <a:latin typeface="+mn-lt"/>
                <a:ea typeface="+mn-ea"/>
                <a:cs typeface="+mn-cs"/>
              </a:rPr>
              <a:t>Hong Kong Business Forecast Report</a:t>
            </a:r>
            <a:r>
              <a:rPr lang="en-CA" sz="1200" b="0" i="0" kern="1200" dirty="0" smtClean="0">
                <a:solidFill>
                  <a:schemeClr val="tx1"/>
                </a:solidFill>
                <a:effectLst/>
                <a:latin typeface="+mn-lt"/>
                <a:ea typeface="+mn-ea"/>
                <a:cs typeface="+mn-cs"/>
              </a:rPr>
              <a:t>, (4), 11-17.</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27</a:t>
            </a:fld>
            <a:endParaRPr lang="en-CA"/>
          </a:p>
        </p:txBody>
      </p:sp>
    </p:spTree>
    <p:extLst>
      <p:ext uri="{BB962C8B-B14F-4D97-AF65-F5344CB8AC3E}">
        <p14:creationId xmlns:p14="http://schemas.microsoft.com/office/powerpoint/2010/main" val="436592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 </a:t>
            </a:r>
            <a:r>
              <a:rPr lang="en-CA" sz="1200" b="0" i="0" kern="1200" dirty="0" smtClean="0">
                <a:solidFill>
                  <a:schemeClr val="tx1"/>
                </a:solidFill>
                <a:effectLst/>
                <a:latin typeface="+mn-lt"/>
                <a:ea typeface="+mn-ea"/>
                <a:cs typeface="+mn-cs"/>
              </a:rPr>
              <a:t>Chapter 2: Economic Outlook. (2011). </a:t>
            </a:r>
            <a:r>
              <a:rPr lang="en-CA" sz="1200" b="0" i="1" kern="1200" dirty="0" smtClean="0">
                <a:solidFill>
                  <a:schemeClr val="tx1"/>
                </a:solidFill>
                <a:effectLst/>
                <a:latin typeface="+mn-lt"/>
                <a:ea typeface="+mn-ea"/>
                <a:cs typeface="+mn-cs"/>
              </a:rPr>
              <a:t>Hong Kong Business Forecast Report</a:t>
            </a:r>
            <a:r>
              <a:rPr lang="en-CA" sz="1200" b="0" i="0" kern="1200" dirty="0" smtClean="0">
                <a:solidFill>
                  <a:schemeClr val="tx1"/>
                </a:solidFill>
                <a:effectLst/>
                <a:latin typeface="+mn-lt"/>
                <a:ea typeface="+mn-ea"/>
                <a:cs typeface="+mn-cs"/>
              </a:rPr>
              <a:t>, (4), 11-17.</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28</a:t>
            </a:fld>
            <a:endParaRPr lang="en-CA"/>
          </a:p>
        </p:txBody>
      </p:sp>
    </p:spTree>
    <p:extLst>
      <p:ext uri="{BB962C8B-B14F-4D97-AF65-F5344CB8AC3E}">
        <p14:creationId xmlns:p14="http://schemas.microsoft.com/office/powerpoint/2010/main" val="386051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F6BDE2-65CC-A442-9C28-0E4BC91AB63A}" type="slidenum">
              <a:rPr lang="en-US" altLang="zh-CN"/>
              <a:pPr/>
              <a:t>3</a:t>
            </a:fld>
            <a:endParaRPr lang="en-US" altLang="zh-CN"/>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r>
              <a:rPr lang="en-US" altLang="zh-CN"/>
              <a:t>---Hk is located on China's south coast and enclosed by the </a:t>
            </a:r>
            <a:r>
              <a:rPr lang="en-US" altLang="zh-CN">
                <a:hlinkClick r:id="rId3" tooltip="Pearl River Delta"/>
              </a:rPr>
              <a:t>Pearl River Delta</a:t>
            </a:r>
            <a:r>
              <a:rPr lang="en-US" altLang="zh-CN"/>
              <a:t> and </a:t>
            </a:r>
            <a:r>
              <a:rPr lang="en-US" altLang="zh-CN">
                <a:hlinkClick r:id="rId4" tooltip="South China Sea"/>
              </a:rPr>
              <a:t>South China Sea</a:t>
            </a:r>
            <a:endParaRPr lang="en-US" altLang="zh-CN"/>
          </a:p>
          <a:p>
            <a:r>
              <a:rPr lang="en-US" altLang="zh-CN"/>
              <a:t>---With a land mass of 1,104  square kilometres and a population of seven million people, Hong Kong is one of the most </a:t>
            </a:r>
            <a:r>
              <a:rPr lang="en-US" altLang="zh-CN">
                <a:hlinkClick r:id="rId5" tooltip="List of countries and dependencies by population density"/>
              </a:rPr>
              <a:t>densely populated areas</a:t>
            </a:r>
            <a:r>
              <a:rPr lang="en-US" altLang="zh-CN"/>
              <a:t> in the world. with an overall density of some 6,426 people per 6,757people per square kilometer. 3.76 in Canada</a:t>
            </a:r>
          </a:p>
          <a:p>
            <a:r>
              <a:rPr lang="en-US" altLang="zh-CN"/>
              <a:t>(http://www.tradingeconomics.com/hong-kong/population-density-people-per-sq-km-wb-data.html)</a:t>
            </a:r>
          </a:p>
          <a:p>
            <a:endParaRPr lang="en-US" altLang="zh-CN"/>
          </a:p>
          <a:p>
            <a:endParaRPr lang="en-US" altLang="zh-CN"/>
          </a:p>
          <a:p>
            <a:r>
              <a:rPr lang="en-US" altLang="zh-CN"/>
              <a:t> </a:t>
            </a:r>
          </a:p>
          <a:p>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a:t>
            </a:r>
            <a:r>
              <a:rPr lang="en-CA" baseline="0" dirty="0" smtClean="0"/>
              <a:t> </a:t>
            </a:r>
            <a:r>
              <a:rPr lang="en-CA" dirty="0" smtClean="0"/>
              <a:t>HONG KONG’S LAND POLICY: A RECIPE FOR</a:t>
            </a:r>
            <a:r>
              <a:rPr lang="en-CA" baseline="0" dirty="0" smtClean="0"/>
              <a:t> </a:t>
            </a:r>
            <a:r>
              <a:rPr lang="en-CA" dirty="0" smtClean="0"/>
              <a:t>SOCIAL TROUBLE.</a:t>
            </a:r>
            <a:r>
              <a:rPr lang="en-CA" baseline="0" dirty="0" smtClean="0"/>
              <a:t> </a:t>
            </a:r>
            <a:r>
              <a:rPr lang="en-CA" dirty="0" smtClean="0"/>
              <a:t>By Alice Poon.</a:t>
            </a:r>
            <a:r>
              <a:rPr lang="en-CA" baseline="0" dirty="0" smtClean="0"/>
              <a:t> </a:t>
            </a:r>
            <a:r>
              <a:rPr lang="en-CA" dirty="0" smtClean="0"/>
              <a:t>January 2011. </a:t>
            </a:r>
            <a:r>
              <a:rPr lang="en-CA" dirty="0" smtClean="0">
                <a:hlinkClick r:id="rId3"/>
              </a:rPr>
              <a:t>http://www.hkjournal.org/PDF/2011_spring/3.pdf</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29</a:t>
            </a:fld>
            <a:endParaRPr lang="en-CA"/>
          </a:p>
        </p:txBody>
      </p:sp>
    </p:spTree>
    <p:extLst>
      <p:ext uri="{BB962C8B-B14F-4D97-AF65-F5344CB8AC3E}">
        <p14:creationId xmlns:p14="http://schemas.microsoft.com/office/powerpoint/2010/main" val="1271741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a:t>
            </a:r>
            <a:r>
              <a:rPr lang="en-CA" baseline="0" dirty="0" smtClean="0"/>
              <a:t> Lands Department </a:t>
            </a:r>
            <a:r>
              <a:rPr lang="en-CA" dirty="0" smtClean="0">
                <a:hlinkClick r:id="rId3"/>
              </a:rPr>
              <a:t>http://www.landsd.gov.hk/en/about/welcome.htm</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30</a:t>
            </a:fld>
            <a:endParaRPr lang="en-CA"/>
          </a:p>
        </p:txBody>
      </p:sp>
    </p:spTree>
    <p:extLst>
      <p:ext uri="{BB962C8B-B14F-4D97-AF65-F5344CB8AC3E}">
        <p14:creationId xmlns:p14="http://schemas.microsoft.com/office/powerpoint/2010/main" val="4022780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a:t>
            </a:r>
            <a:r>
              <a:rPr lang="en-CA" baseline="0" dirty="0" smtClean="0"/>
              <a:t> </a:t>
            </a:r>
            <a:r>
              <a:rPr lang="en-CA" dirty="0" smtClean="0">
                <a:hlinkClick r:id="rId3"/>
              </a:rPr>
              <a:t>http://www.landreg.gov.hk/en/about/lrback.htm</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31</a:t>
            </a:fld>
            <a:endParaRPr lang="en-CA"/>
          </a:p>
        </p:txBody>
      </p:sp>
    </p:spTree>
    <p:extLst>
      <p:ext uri="{BB962C8B-B14F-4D97-AF65-F5344CB8AC3E}">
        <p14:creationId xmlns:p14="http://schemas.microsoft.com/office/powerpoint/2010/main" val="2816896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32</a:t>
            </a:fld>
            <a:endParaRPr lang="en-CA"/>
          </a:p>
        </p:txBody>
      </p:sp>
    </p:spTree>
    <p:extLst>
      <p:ext uri="{BB962C8B-B14F-4D97-AF65-F5344CB8AC3E}">
        <p14:creationId xmlns:p14="http://schemas.microsoft.com/office/powerpoint/2010/main" val="1375012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CA" dirty="0" smtClean="0">
                <a:hlinkClick r:id="rId3"/>
              </a:rPr>
              <a:t>http://baike.baidu.com/view/2426700.html</a:t>
            </a:r>
            <a:endParaRPr lang="en-CA" dirty="0" smtClean="0"/>
          </a:p>
          <a:p>
            <a:r>
              <a:rPr lang="en-US" altLang="zh-CN" sz="1200" b="0" i="0" kern="1200" dirty="0" smtClean="0">
                <a:solidFill>
                  <a:schemeClr val="tx1"/>
                </a:solidFill>
                <a:effectLst/>
                <a:latin typeface="+mn-lt"/>
                <a:ea typeface="+mn-ea"/>
                <a:cs typeface="+mn-cs"/>
              </a:rPr>
              <a:t>1</a:t>
            </a:r>
            <a:r>
              <a:rPr lang="zh-CN" altLang="en-US" sz="1200" b="0" i="0" kern="1200" dirty="0" smtClean="0">
                <a:solidFill>
                  <a:schemeClr val="tx1"/>
                </a:solidFill>
                <a:effectLst/>
                <a:latin typeface="+mn-lt"/>
                <a:ea typeface="+mn-ea"/>
                <a:cs typeface="+mn-cs"/>
              </a:rPr>
              <a:t>、每年年初</a:t>
            </a:r>
            <a:r>
              <a:rPr lang="zh-CN" altLang="en-US" sz="1200" b="0" i="0" u="sng" kern="1200" dirty="0" smtClean="0">
                <a:solidFill>
                  <a:schemeClr val="tx1"/>
                </a:solidFill>
                <a:effectLst/>
                <a:latin typeface="+mn-lt"/>
                <a:ea typeface="+mn-ea"/>
                <a:cs typeface="+mn-cs"/>
                <a:hlinkClick r:id="rId4"/>
              </a:rPr>
              <a:t>香港地政总署</a:t>
            </a:r>
            <a:r>
              <a:rPr lang="zh-CN" altLang="en-US" sz="1200" b="0" i="0" kern="1200" dirty="0" smtClean="0">
                <a:solidFill>
                  <a:schemeClr val="tx1"/>
                </a:solidFill>
                <a:effectLst/>
                <a:latin typeface="+mn-lt"/>
                <a:ea typeface="+mn-ea"/>
                <a:cs typeface="+mn-cs"/>
              </a:rPr>
              <a:t>进行前期市场调研，了解开发商和房地产市场的土地需求情况；</a:t>
            </a:r>
          </a:p>
          <a:p>
            <a:r>
              <a:rPr lang="en-US" altLang="zh-CN" sz="1200" b="0" i="0" kern="1200" dirty="0" smtClean="0">
                <a:solidFill>
                  <a:schemeClr val="tx1"/>
                </a:solidFill>
                <a:effectLst/>
                <a:latin typeface="+mn-lt"/>
                <a:ea typeface="+mn-ea"/>
                <a:cs typeface="+mn-cs"/>
              </a:rPr>
              <a:t>2</a:t>
            </a:r>
            <a:r>
              <a:rPr lang="zh-CN" altLang="en-US" sz="1200" b="0" i="0" kern="1200" dirty="0" smtClean="0">
                <a:solidFill>
                  <a:schemeClr val="tx1"/>
                </a:solidFill>
                <a:effectLst/>
                <a:latin typeface="+mn-lt"/>
                <a:ea typeface="+mn-ea"/>
                <a:cs typeface="+mn-cs"/>
              </a:rPr>
              <a:t>、地政总署根据开发商和市场的需求，结合政府意识制定年度土地出让的勾地表，并公示勾地表的所有土地；</a:t>
            </a:r>
          </a:p>
          <a:p>
            <a:r>
              <a:rPr lang="en-US" altLang="zh-CN" sz="1200" b="0" i="0" kern="1200" dirty="0" smtClean="0">
                <a:solidFill>
                  <a:schemeClr val="tx1"/>
                </a:solidFill>
                <a:effectLst/>
                <a:latin typeface="+mn-lt"/>
                <a:ea typeface="+mn-ea"/>
                <a:cs typeface="+mn-cs"/>
              </a:rPr>
              <a:t>3</a:t>
            </a:r>
            <a:r>
              <a:rPr lang="zh-CN" altLang="en-US" sz="1200" b="0" i="0" kern="1200" dirty="0" smtClean="0">
                <a:solidFill>
                  <a:schemeClr val="tx1"/>
                </a:solidFill>
                <a:effectLst/>
                <a:latin typeface="+mn-lt"/>
                <a:ea typeface="+mn-ea"/>
                <a:cs typeface="+mn-cs"/>
              </a:rPr>
              <a:t>、开发商对有需求的土地进行勾地；</a:t>
            </a:r>
          </a:p>
          <a:p>
            <a:r>
              <a:rPr lang="en-US" altLang="zh-CN" sz="1200" b="0" i="0" kern="1200" dirty="0" smtClean="0">
                <a:solidFill>
                  <a:schemeClr val="tx1"/>
                </a:solidFill>
                <a:effectLst/>
                <a:latin typeface="+mn-lt"/>
                <a:ea typeface="+mn-ea"/>
                <a:cs typeface="+mn-cs"/>
              </a:rPr>
              <a:t>4</a:t>
            </a:r>
            <a:r>
              <a:rPr lang="zh-CN" altLang="en-US" sz="1200" b="0" i="0" kern="1200" dirty="0" smtClean="0">
                <a:solidFill>
                  <a:schemeClr val="tx1"/>
                </a:solidFill>
                <a:effectLst/>
                <a:latin typeface="+mn-lt"/>
                <a:ea typeface="+mn-ea"/>
                <a:cs typeface="+mn-cs"/>
              </a:rPr>
              <a:t>、政府提前一个月对成功勾出的土地进行</a:t>
            </a:r>
            <a:r>
              <a:rPr lang="zh-CN" altLang="en-US" sz="1200" b="0" i="0" u="sng" kern="1200" dirty="0" smtClean="0">
                <a:solidFill>
                  <a:schemeClr val="tx1"/>
                </a:solidFill>
                <a:effectLst/>
                <a:latin typeface="+mn-lt"/>
                <a:ea typeface="+mn-ea"/>
                <a:cs typeface="+mn-cs"/>
                <a:hlinkClick r:id="rId5"/>
              </a:rPr>
              <a:t>拍卖</a:t>
            </a:r>
            <a:r>
              <a:rPr lang="zh-CN" altLang="en-US" sz="1200" b="0" i="0" kern="1200" dirty="0" smtClean="0">
                <a:solidFill>
                  <a:schemeClr val="tx1"/>
                </a:solidFill>
                <a:effectLst/>
                <a:latin typeface="+mn-lt"/>
                <a:ea typeface="+mn-ea"/>
                <a:cs typeface="+mn-cs"/>
              </a:rPr>
              <a:t>公示；</a:t>
            </a:r>
          </a:p>
          <a:p>
            <a:r>
              <a:rPr lang="en-US" altLang="zh-CN" sz="1200" b="0" i="0" kern="1200" dirty="0" smtClean="0">
                <a:solidFill>
                  <a:schemeClr val="tx1"/>
                </a:solidFill>
                <a:effectLst/>
                <a:latin typeface="+mn-lt"/>
                <a:ea typeface="+mn-ea"/>
                <a:cs typeface="+mn-cs"/>
              </a:rPr>
              <a:t>5</a:t>
            </a:r>
            <a:r>
              <a:rPr lang="zh-CN" altLang="en-US" sz="1200" b="0" i="0" kern="1200" dirty="0" smtClean="0">
                <a:solidFill>
                  <a:schemeClr val="tx1"/>
                </a:solidFill>
                <a:effectLst/>
                <a:latin typeface="+mn-lt"/>
                <a:ea typeface="+mn-ea"/>
                <a:cs typeface="+mn-cs"/>
              </a:rPr>
              <a:t>、土地拍卖，以勾地者最初勾地价为底价，价高者得；</a:t>
            </a:r>
          </a:p>
          <a:p>
            <a:r>
              <a:rPr lang="en-US" altLang="zh-CN" sz="1200" b="0" i="0" kern="1200" dirty="0" smtClean="0">
                <a:solidFill>
                  <a:schemeClr val="tx1"/>
                </a:solidFill>
                <a:effectLst/>
                <a:latin typeface="+mn-lt"/>
                <a:ea typeface="+mn-ea"/>
                <a:cs typeface="+mn-cs"/>
              </a:rPr>
              <a:t>6</a:t>
            </a:r>
            <a:r>
              <a:rPr lang="zh-CN" altLang="en-US" sz="1200" b="0" i="0" kern="1200" dirty="0" smtClean="0">
                <a:solidFill>
                  <a:schemeClr val="tx1"/>
                </a:solidFill>
                <a:effectLst/>
                <a:latin typeface="+mn-lt"/>
                <a:ea typeface="+mn-ea"/>
                <a:cs typeface="+mn-cs"/>
              </a:rPr>
              <a:t>、如无应价者，土地由勾地者以最初勾地价成交；</a:t>
            </a:r>
          </a:p>
          <a:p>
            <a:r>
              <a:rPr lang="en-US" altLang="zh-CN" sz="1200" b="0" i="0" kern="1200" dirty="0" smtClean="0">
                <a:solidFill>
                  <a:schemeClr val="tx1"/>
                </a:solidFill>
                <a:effectLst/>
                <a:latin typeface="+mn-lt"/>
                <a:ea typeface="+mn-ea"/>
                <a:cs typeface="+mn-cs"/>
              </a:rPr>
              <a:t>7</a:t>
            </a:r>
            <a:r>
              <a:rPr lang="zh-CN" altLang="en-US" sz="1200" b="0" i="0" kern="1200" dirty="0" smtClean="0">
                <a:solidFill>
                  <a:schemeClr val="tx1"/>
                </a:solidFill>
                <a:effectLst/>
                <a:latin typeface="+mn-lt"/>
                <a:ea typeface="+mn-ea"/>
                <a:cs typeface="+mn-cs"/>
              </a:rPr>
              <a:t>、土地购入者签署土地使用合同，办理相关手续。</a:t>
            </a:r>
            <a:endParaRPr lang="en-CA" dirty="0"/>
          </a:p>
        </p:txBody>
      </p:sp>
      <p:sp>
        <p:nvSpPr>
          <p:cNvPr id="4" name="Slide Number Placeholder 3"/>
          <p:cNvSpPr>
            <a:spLocks noGrp="1"/>
          </p:cNvSpPr>
          <p:nvPr>
            <p:ph type="sldNum" sz="quarter" idx="10"/>
          </p:nvPr>
        </p:nvSpPr>
        <p:spPr/>
        <p:txBody>
          <a:bodyPr/>
          <a:lstStyle/>
          <a:p>
            <a:fld id="{F31FC3B9-A47E-4268-97FF-55A3A3DCF2F6}" type="slidenum">
              <a:rPr lang="en-CA" smtClean="0"/>
              <a:pPr/>
              <a:t>33</a:t>
            </a:fld>
            <a:endParaRPr lang="en-CA"/>
          </a:p>
        </p:txBody>
      </p:sp>
    </p:spTree>
    <p:extLst>
      <p:ext uri="{BB962C8B-B14F-4D97-AF65-F5344CB8AC3E}">
        <p14:creationId xmlns:p14="http://schemas.microsoft.com/office/powerpoint/2010/main" val="2441921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mtClean="0"/>
              <a:t>Source:</a:t>
            </a:r>
            <a:r>
              <a:rPr lang="en-CA" baseline="0" smtClean="0"/>
              <a:t> Lands Department </a:t>
            </a:r>
            <a:r>
              <a:rPr lang="en-CA" smtClean="0">
                <a:hlinkClick r:id="rId3"/>
              </a:rPr>
              <a:t>http://www.landsd.gov.hk/en/about/welcome.htm</a:t>
            </a:r>
            <a:endParaRPr lang="en-CA" smtClean="0"/>
          </a:p>
          <a:p>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35</a:t>
            </a:fld>
            <a:endParaRPr lang="en-CA"/>
          </a:p>
        </p:txBody>
      </p:sp>
    </p:spTree>
    <p:extLst>
      <p:ext uri="{BB962C8B-B14F-4D97-AF65-F5344CB8AC3E}">
        <p14:creationId xmlns:p14="http://schemas.microsoft.com/office/powerpoint/2010/main" val="822195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 </a:t>
            </a:r>
            <a:r>
              <a:rPr lang="en-CA" dirty="0" smtClean="0">
                <a:hlinkClick r:id="rId3"/>
              </a:rPr>
              <a:t>http://www.landreg.gov.hk/en/monthly/monthly.htm</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36</a:t>
            </a:fld>
            <a:endParaRPr lang="en-CA"/>
          </a:p>
        </p:txBody>
      </p:sp>
    </p:spTree>
    <p:extLst>
      <p:ext uri="{BB962C8B-B14F-4D97-AF65-F5344CB8AC3E}">
        <p14:creationId xmlns:p14="http://schemas.microsoft.com/office/powerpoint/2010/main" val="321428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Source: Economic performance. Country Report. China; Oct2010, Issue 10, p14-16, 3p</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37</a:t>
            </a:fld>
            <a:endParaRPr lang="en-CA"/>
          </a:p>
        </p:txBody>
      </p:sp>
    </p:spTree>
    <p:extLst>
      <p:ext uri="{BB962C8B-B14F-4D97-AF65-F5344CB8AC3E}">
        <p14:creationId xmlns:p14="http://schemas.microsoft.com/office/powerpoint/2010/main" val="1066616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 China: Growth And Interest Rate Forecasts Revised Up. </a:t>
            </a:r>
            <a:r>
              <a:rPr lang="en-CA" sz="1200" b="0" i="0" kern="1200" dirty="0" smtClean="0">
                <a:solidFill>
                  <a:schemeClr val="tx1"/>
                </a:solidFill>
                <a:effectLst/>
                <a:latin typeface="+mn-lt"/>
                <a:ea typeface="+mn-ea"/>
                <a:cs typeface="+mn-cs"/>
              </a:rPr>
              <a:t>Emerging Markets Monitor, 4/25/2011, Vol. 17 Issue 5, p6-6, 1p</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38</a:t>
            </a:fld>
            <a:endParaRPr lang="en-CA"/>
          </a:p>
        </p:txBody>
      </p:sp>
    </p:spTree>
    <p:extLst>
      <p:ext uri="{BB962C8B-B14F-4D97-AF65-F5344CB8AC3E}">
        <p14:creationId xmlns:p14="http://schemas.microsoft.com/office/powerpoint/2010/main" val="1714784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CA" baseline="0" dirty="0" smtClean="0"/>
              <a:t>China Business Forecast Report, Oct2011, Issue 4, p13-24, 12p, 5 Charts, 15 Graphs</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39</a:t>
            </a:fld>
            <a:endParaRPr lang="en-CA"/>
          </a:p>
        </p:txBody>
      </p:sp>
    </p:spTree>
    <p:extLst>
      <p:ext uri="{BB962C8B-B14F-4D97-AF65-F5344CB8AC3E}">
        <p14:creationId xmlns:p14="http://schemas.microsoft.com/office/powerpoint/2010/main" val="171506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2376BD-E58A-2342-A5A0-7657601F2406}" type="slidenum">
              <a:rPr lang="en-US" altLang="zh-CN"/>
              <a:pPr/>
              <a:t>4</a:t>
            </a:fld>
            <a:endParaRPr lang="en-US" altLang="zh-CN"/>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r>
              <a:rPr lang="en-US" altLang="zh-CN"/>
              <a:t>---As one of the world's leading </a:t>
            </a:r>
            <a:r>
              <a:rPr lang="en-US" altLang="zh-CN">
                <a:hlinkClick r:id="rId3" tooltip="International financial centre"/>
              </a:rPr>
              <a:t>international financial centres</a:t>
            </a:r>
            <a:r>
              <a:rPr lang="en-US" altLang="zh-CN"/>
              <a:t>, Hong Kong has a major capitalist service economy characterised by low taxation and free trade</a:t>
            </a:r>
          </a:p>
          <a:p>
            <a:r>
              <a:rPr lang="en-US" altLang="zh-CN"/>
              <a:t>---The </a:t>
            </a:r>
            <a:r>
              <a:rPr lang="en-US" altLang="zh-CN">
                <a:hlinkClick r:id="rId4" tooltip="Hong Kong Stock Exchange"/>
              </a:rPr>
              <a:t>Hong Kong Stock Exchange</a:t>
            </a:r>
            <a:r>
              <a:rPr lang="en-US" altLang="zh-CN"/>
              <a:t> is the seventh largest in the world, with a market capitalisation of US$2.08 trillion as of end September 2011</a:t>
            </a:r>
          </a:p>
          <a:p>
            <a:r>
              <a:rPr lang="en-US" altLang="zh-CN"/>
              <a:t>---(http://www.sfc.hk/sfc/doc/EN/research/stat/a01.pdf)</a:t>
            </a:r>
          </a:p>
          <a:p>
            <a:r>
              <a:rPr lang="en-US" altLang="zh-CN"/>
              <a:t>---Hong Kong has remained as the world's </a:t>
            </a:r>
            <a:r>
              <a:rPr lang="en-US" altLang="zh-CN">
                <a:hlinkClick r:id="rId5" tooltip="Freest economy"/>
              </a:rPr>
              <a:t>freest economy</a:t>
            </a:r>
            <a:r>
              <a:rPr lang="en-US" altLang="zh-CN"/>
              <a:t>, according to </a:t>
            </a:r>
            <a:r>
              <a:rPr lang="en-US" altLang="zh-CN">
                <a:hlinkClick r:id="rId6" tooltip="Index of Economic Freedom"/>
              </a:rPr>
              <a:t>Index of Economic Freedom</a:t>
            </a:r>
            <a:r>
              <a:rPr lang="en-US" altLang="zh-CN"/>
              <a:t> since the inception of the index in 1995 </a:t>
            </a:r>
          </a:p>
          <a:p>
            <a:r>
              <a:rPr lang="en-US" altLang="zh-CN"/>
              <a:t>---Hong Kong is the world's largest re-export centre. Much of Hong Kong's exports consist of re-exports, which are products made outside of the territory, especially in mainland China </a:t>
            </a:r>
          </a:p>
          <a:p>
            <a:endParaRPr lang="en-US" altLang="zh-CN"/>
          </a:p>
          <a:p>
            <a:endParaRPr lang="en-US" altLang="zh-CN"/>
          </a:p>
          <a:p>
            <a:r>
              <a:rPr lang="en-US" altLang="zh-CN"/>
              <a:t> </a:t>
            </a:r>
          </a:p>
          <a:p>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CA" baseline="0" dirty="0" smtClean="0"/>
              <a:t>China Business Forecast Report, Oct2011, Issue 4, p13-24, 12p, 5 Charts, 15 Graphs</a:t>
            </a:r>
            <a:endParaRPr lang="en-CA" dirty="0" smtClean="0"/>
          </a:p>
        </p:txBody>
      </p:sp>
      <p:sp>
        <p:nvSpPr>
          <p:cNvPr id="4" name="Slide Number Placeholder 3"/>
          <p:cNvSpPr>
            <a:spLocks noGrp="1"/>
          </p:cNvSpPr>
          <p:nvPr>
            <p:ph type="sldNum" sz="quarter" idx="10"/>
          </p:nvPr>
        </p:nvSpPr>
        <p:spPr/>
        <p:txBody>
          <a:bodyPr/>
          <a:lstStyle/>
          <a:p>
            <a:fld id="{9CECD071-89A0-4EAB-94D5-9699C25165C2}" type="slidenum">
              <a:rPr lang="en-CA" smtClean="0"/>
              <a:pPr/>
              <a:t>40</a:t>
            </a:fld>
            <a:endParaRPr lang="en-CA"/>
          </a:p>
        </p:txBody>
      </p:sp>
    </p:spTree>
    <p:extLst>
      <p:ext uri="{BB962C8B-B14F-4D97-AF65-F5344CB8AC3E}">
        <p14:creationId xmlns:p14="http://schemas.microsoft.com/office/powerpoint/2010/main" val="3506608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 Analysis of China's Stock Market in the First 10 Years.</a:t>
            </a:r>
          </a:p>
          <a:p>
            <a:r>
              <a:rPr lang="en-CA" dirty="0" smtClean="0"/>
              <a:t>By: </a:t>
            </a:r>
            <a:r>
              <a:rPr lang="en-CA" dirty="0" err="1" smtClean="0"/>
              <a:t>Siwei</a:t>
            </a:r>
            <a:r>
              <a:rPr lang="en-CA" dirty="0" smtClean="0"/>
              <a:t> Cheng. Review of Pacific Basin Financial Markets &amp; Policies, Dec2009, Vol. 12 Issue 4, p629-653, 25p, 2 Graphs</a:t>
            </a:r>
          </a:p>
          <a:p>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41</a:t>
            </a:fld>
            <a:endParaRPr lang="en-CA"/>
          </a:p>
        </p:txBody>
      </p:sp>
    </p:spTree>
    <p:extLst>
      <p:ext uri="{BB962C8B-B14F-4D97-AF65-F5344CB8AC3E}">
        <p14:creationId xmlns:p14="http://schemas.microsoft.com/office/powerpoint/2010/main" val="3639789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CA" sz="1200" b="0" i="0" kern="1200" dirty="0" smtClean="0">
                <a:solidFill>
                  <a:schemeClr val="tx1"/>
                </a:solidFill>
                <a:effectLst/>
                <a:latin typeface="+mn-lt"/>
                <a:ea typeface="+mn-ea"/>
                <a:cs typeface="+mn-cs"/>
              </a:rPr>
              <a:t>Xi, R., &amp; </a:t>
            </a:r>
            <a:r>
              <a:rPr lang="en-CA" sz="1200" b="0" i="0" kern="1200" dirty="0" err="1" smtClean="0">
                <a:solidFill>
                  <a:schemeClr val="tx1"/>
                </a:solidFill>
                <a:effectLst/>
                <a:latin typeface="+mn-lt"/>
                <a:ea typeface="+mn-ea"/>
                <a:cs typeface="+mn-cs"/>
              </a:rPr>
              <a:t>Yinggang</a:t>
            </a:r>
            <a:r>
              <a:rPr lang="en-CA" sz="1200" b="0" i="0" kern="1200" dirty="0" smtClean="0">
                <a:solidFill>
                  <a:schemeClr val="tx1"/>
                </a:solidFill>
                <a:effectLst/>
                <a:latin typeface="+mn-lt"/>
                <a:ea typeface="+mn-ea"/>
                <a:cs typeface="+mn-cs"/>
              </a:rPr>
              <a:t>, Z. (2010). China's Real Estate Market: Mid-Term Correction and Long-Term Growth. </a:t>
            </a:r>
            <a:r>
              <a:rPr lang="en-CA" sz="1200" b="0" i="1" kern="1200" dirty="0" smtClean="0">
                <a:solidFill>
                  <a:schemeClr val="tx1"/>
                </a:solidFill>
                <a:effectLst/>
                <a:latin typeface="+mn-lt"/>
                <a:ea typeface="+mn-ea"/>
                <a:cs typeface="+mn-cs"/>
              </a:rPr>
              <a:t>Chinese Economy</a:t>
            </a:r>
            <a:r>
              <a:rPr lang="en-CA" sz="1200" b="0" i="0" kern="1200" dirty="0" smtClean="0">
                <a:solidFill>
                  <a:schemeClr val="tx1"/>
                </a:solidFill>
                <a:effectLst/>
                <a:latin typeface="+mn-lt"/>
                <a:ea typeface="+mn-ea"/>
                <a:cs typeface="+mn-cs"/>
              </a:rPr>
              <a:t>,</a:t>
            </a:r>
            <a:r>
              <a:rPr lang="en-CA" sz="1200" b="0" i="1" kern="1200" dirty="0" smtClean="0">
                <a:solidFill>
                  <a:schemeClr val="tx1"/>
                </a:solidFill>
                <a:effectLst/>
                <a:latin typeface="+mn-lt"/>
                <a:ea typeface="+mn-ea"/>
                <a:cs typeface="+mn-cs"/>
              </a:rPr>
              <a:t>43</a:t>
            </a:r>
            <a:r>
              <a:rPr lang="en-CA" sz="1200" b="0" i="0" kern="1200" dirty="0" smtClean="0">
                <a:solidFill>
                  <a:schemeClr val="tx1"/>
                </a:solidFill>
                <a:effectLst/>
                <a:latin typeface="+mn-lt"/>
                <a:ea typeface="+mn-ea"/>
                <a:cs typeface="+mn-cs"/>
              </a:rPr>
              <a:t>(2), 23-32. doi:10.2753/CES1097-1475430202</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42</a:t>
            </a:fld>
            <a:endParaRPr lang="en-CA"/>
          </a:p>
        </p:txBody>
      </p:sp>
    </p:spTree>
    <p:extLst>
      <p:ext uri="{BB962C8B-B14F-4D97-AF65-F5344CB8AC3E}">
        <p14:creationId xmlns:p14="http://schemas.microsoft.com/office/powerpoint/2010/main" val="446395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43</a:t>
            </a:fld>
            <a:endParaRPr lang="en-CA"/>
          </a:p>
        </p:txBody>
      </p:sp>
    </p:spTree>
    <p:extLst>
      <p:ext uri="{BB962C8B-B14F-4D97-AF65-F5344CB8AC3E}">
        <p14:creationId xmlns:p14="http://schemas.microsoft.com/office/powerpoint/2010/main" val="3448289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CA" dirty="0" smtClean="0">
                <a:hlinkClick r:id="rId3"/>
              </a:rPr>
              <a:t>http://www.google.com/finance?q=SHA:000001</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44</a:t>
            </a:fld>
            <a:endParaRPr lang="en-CA"/>
          </a:p>
        </p:txBody>
      </p:sp>
    </p:spTree>
    <p:extLst>
      <p:ext uri="{BB962C8B-B14F-4D97-AF65-F5344CB8AC3E}">
        <p14:creationId xmlns:p14="http://schemas.microsoft.com/office/powerpoint/2010/main" val="2326252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a:t>
            </a:r>
            <a:r>
              <a:rPr lang="en-CA" baseline="0" dirty="0" smtClean="0"/>
              <a:t> The China Property Takeaway. </a:t>
            </a:r>
            <a:r>
              <a:rPr lang="nn-NO" sz="1200" b="0" i="0" kern="1200" dirty="0" smtClean="0">
                <a:solidFill>
                  <a:schemeClr val="tx1"/>
                </a:solidFill>
                <a:effectLst/>
                <a:latin typeface="+mn-lt"/>
                <a:ea typeface="+mn-ea"/>
                <a:cs typeface="+mn-cs"/>
              </a:rPr>
              <a:t>Osborne, Simon. Asian Investor, Nov2010, p46-49, 4p</a:t>
            </a:r>
          </a:p>
          <a:p>
            <a:r>
              <a:rPr lang="nn-NO" sz="1200" b="0" i="0" kern="1200" dirty="0" smtClean="0">
                <a:solidFill>
                  <a:schemeClr val="tx1"/>
                </a:solidFill>
                <a:effectLst/>
                <a:latin typeface="+mn-lt"/>
                <a:ea typeface="+mn-ea"/>
                <a:cs typeface="+mn-cs"/>
              </a:rPr>
              <a:t>Source:</a:t>
            </a:r>
            <a:r>
              <a:rPr lang="nn-NO" sz="1200" b="0" i="0" kern="1200" baseline="0" dirty="0" smtClean="0">
                <a:solidFill>
                  <a:schemeClr val="tx1"/>
                </a:solidFill>
                <a:effectLst/>
                <a:latin typeface="+mn-lt"/>
                <a:ea typeface="+mn-ea"/>
                <a:cs typeface="+mn-cs"/>
              </a:rPr>
              <a:t> </a:t>
            </a:r>
            <a:r>
              <a:rPr lang="en-CA" sz="1200" b="0" i="0" kern="1200" baseline="0" dirty="0" smtClean="0">
                <a:solidFill>
                  <a:schemeClr val="tx1"/>
                </a:solidFill>
                <a:effectLst/>
                <a:latin typeface="+mn-lt"/>
                <a:ea typeface="+mn-ea"/>
                <a:cs typeface="+mn-cs"/>
              </a:rPr>
              <a:t>China Real Estate Market - Laws and Regulations Concerning Land and Real Estate. By </a:t>
            </a:r>
            <a:r>
              <a:rPr lang="en-CA" sz="1200" b="0" i="0" kern="1200" baseline="0" dirty="0" err="1" smtClean="0">
                <a:solidFill>
                  <a:schemeClr val="tx1"/>
                </a:solidFill>
                <a:effectLst/>
                <a:latin typeface="+mn-lt"/>
                <a:ea typeface="+mn-ea"/>
                <a:cs typeface="+mn-cs"/>
              </a:rPr>
              <a:t>Xiannian</a:t>
            </a:r>
            <a:r>
              <a:rPr lang="en-CA" sz="1200" b="0" i="0" kern="1200" baseline="0" dirty="0" smtClean="0">
                <a:solidFill>
                  <a:schemeClr val="tx1"/>
                </a:solidFill>
                <a:effectLst/>
                <a:latin typeface="+mn-lt"/>
                <a:ea typeface="+mn-ea"/>
                <a:cs typeface="+mn-cs"/>
              </a:rPr>
              <a:t> Ye. </a:t>
            </a:r>
            <a:r>
              <a:rPr lang="en-CA" dirty="0" smtClean="0">
                <a:hlinkClick r:id="rId3"/>
              </a:rPr>
              <a:t>http://www.china-window.com/china_market/china_real_estate/china-real-estate-market--7.shtml</a:t>
            </a:r>
            <a:endParaRPr lang="en-CA" sz="1200" b="0" i="0" kern="1200" baseline="0" dirty="0" smtClean="0">
              <a:solidFill>
                <a:schemeClr val="tx1"/>
              </a:solidFill>
              <a:effectLst/>
              <a:latin typeface="+mn-lt"/>
              <a:ea typeface="+mn-ea"/>
              <a:cs typeface="+mn-cs"/>
            </a:endParaRPr>
          </a:p>
          <a:p>
            <a:r>
              <a:rPr lang="en-CA" sz="1200" b="0" i="0" kern="1200" baseline="0" dirty="0" smtClean="0">
                <a:solidFill>
                  <a:schemeClr val="tx1"/>
                </a:solidFill>
                <a:effectLst/>
                <a:latin typeface="+mn-lt"/>
                <a:ea typeface="+mn-ea"/>
                <a:cs typeface="+mn-cs"/>
              </a:rPr>
              <a:t> </a:t>
            </a:r>
            <a:endParaRPr lang="nn-NO"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ECD071-89A0-4EAB-94D5-9699C25165C2}" type="slidenum">
              <a:rPr lang="en-CA" smtClean="0"/>
              <a:pPr/>
              <a:t>45</a:t>
            </a:fld>
            <a:endParaRPr lang="en-CA"/>
          </a:p>
        </p:txBody>
      </p:sp>
    </p:spTree>
    <p:extLst>
      <p:ext uri="{BB962C8B-B14F-4D97-AF65-F5344CB8AC3E}">
        <p14:creationId xmlns:p14="http://schemas.microsoft.com/office/powerpoint/2010/main" val="3729221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China’s Real Estate Sector: Looming Bubble</a:t>
            </a:r>
            <a:r>
              <a:rPr lang="en-US" baseline="0" dirty="0" smtClean="0"/>
              <a:t> or Long-term Boom? </a:t>
            </a:r>
            <a:r>
              <a:rPr lang="en-US" dirty="0" smtClean="0"/>
              <a:t> </a:t>
            </a:r>
            <a:r>
              <a:rPr lang="en-CA" dirty="0" smtClean="0">
                <a:hlinkClick r:id="rId3"/>
              </a:rPr>
              <a:t>http://www.slideshare.net/Exolus/chinas-real-estate-sector</a:t>
            </a:r>
            <a:endParaRPr lang="en-CA" dirty="0" smtClean="0"/>
          </a:p>
        </p:txBody>
      </p:sp>
      <p:sp>
        <p:nvSpPr>
          <p:cNvPr id="4" name="Slide Number Placeholder 3"/>
          <p:cNvSpPr>
            <a:spLocks noGrp="1"/>
          </p:cNvSpPr>
          <p:nvPr>
            <p:ph type="sldNum" sz="quarter" idx="10"/>
          </p:nvPr>
        </p:nvSpPr>
        <p:spPr/>
        <p:txBody>
          <a:bodyPr/>
          <a:lstStyle/>
          <a:p>
            <a:fld id="{9CECD071-89A0-4EAB-94D5-9699C25165C2}" type="slidenum">
              <a:rPr lang="en-CA" smtClean="0"/>
              <a:pPr/>
              <a:t>46</a:t>
            </a:fld>
            <a:endParaRPr lang="en-CA"/>
          </a:p>
        </p:txBody>
      </p:sp>
    </p:spTree>
    <p:extLst>
      <p:ext uri="{BB962C8B-B14F-4D97-AF65-F5344CB8AC3E}">
        <p14:creationId xmlns:p14="http://schemas.microsoft.com/office/powerpoint/2010/main" val="447511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a:t>
            </a:r>
            <a:r>
              <a:rPr lang="en-CA" baseline="0" dirty="0" smtClean="0"/>
              <a:t> China Estate A Boom Or A Bubble</a:t>
            </a:r>
            <a:r>
              <a:rPr lang="en-US" baseline="0" dirty="0" smtClean="0"/>
              <a:t>? April 2010. </a:t>
            </a:r>
            <a:r>
              <a:rPr lang="en-CA" sz="1200" b="0" i="0" u="none" strike="noStrike" kern="1200" baseline="0" dirty="0" smtClean="0">
                <a:solidFill>
                  <a:schemeClr val="tx1"/>
                </a:solidFill>
                <a:latin typeface="+mn-lt"/>
                <a:ea typeface="+mn-ea"/>
                <a:cs typeface="+mn-cs"/>
              </a:rPr>
              <a:t>BRIC Spotlight Report. </a:t>
            </a:r>
            <a:r>
              <a:rPr lang="en-CA" dirty="0" smtClean="0">
                <a:hlinkClick r:id="rId3"/>
              </a:rPr>
              <a:t>http://www.thomaswhite.com/pdf/bric-spotlight-report-china-real-estate-april-10.pdf</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47</a:t>
            </a:fld>
            <a:endParaRPr lang="en-CA"/>
          </a:p>
        </p:txBody>
      </p:sp>
    </p:spTree>
    <p:extLst>
      <p:ext uri="{BB962C8B-B14F-4D97-AF65-F5344CB8AC3E}">
        <p14:creationId xmlns:p14="http://schemas.microsoft.com/office/powerpoint/2010/main" val="533445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China’s Real Estate Sector: Looming Bubble</a:t>
            </a:r>
            <a:r>
              <a:rPr lang="en-US" baseline="0" dirty="0" smtClean="0"/>
              <a:t> or Long-term Boom? </a:t>
            </a:r>
            <a:r>
              <a:rPr lang="en-US" dirty="0" smtClean="0"/>
              <a:t> </a:t>
            </a:r>
            <a:r>
              <a:rPr lang="en-CA" dirty="0" smtClean="0">
                <a:hlinkClick r:id="rId3"/>
              </a:rPr>
              <a:t>http://www.slideshare.net/Exolus/chinas-real-estate-sector</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48</a:t>
            </a:fld>
            <a:endParaRPr lang="en-CA"/>
          </a:p>
        </p:txBody>
      </p:sp>
    </p:spTree>
    <p:extLst>
      <p:ext uri="{BB962C8B-B14F-4D97-AF65-F5344CB8AC3E}">
        <p14:creationId xmlns:p14="http://schemas.microsoft.com/office/powerpoint/2010/main" val="1388812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Source:</a:t>
            </a:r>
            <a:r>
              <a:rPr lang="en-CA" baseline="0" dirty="0" smtClean="0"/>
              <a:t> China Estate A Boom Or A Bubble</a:t>
            </a:r>
            <a:r>
              <a:rPr lang="en-US" baseline="0" dirty="0" smtClean="0"/>
              <a:t>? April 2010. </a:t>
            </a:r>
            <a:r>
              <a:rPr lang="en-CA" sz="1200" b="0" i="0" u="none" strike="noStrike" kern="1200" baseline="0" dirty="0" smtClean="0">
                <a:solidFill>
                  <a:schemeClr val="tx1"/>
                </a:solidFill>
                <a:latin typeface="+mn-lt"/>
                <a:ea typeface="+mn-ea"/>
                <a:cs typeface="+mn-cs"/>
              </a:rPr>
              <a:t>BRIC Spotlight Report. </a:t>
            </a:r>
            <a:r>
              <a:rPr lang="en-CA" dirty="0" smtClean="0">
                <a:hlinkClick r:id="rId3"/>
              </a:rPr>
              <a:t>http://www.thomaswhite.com/pdf/bric-spotlight-report-china-real-estate-april-10.pdf</a:t>
            </a:r>
            <a:endParaRPr lang="en-CA" dirty="0" smtClean="0"/>
          </a:p>
          <a:p>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49</a:t>
            </a:fld>
            <a:endParaRPr lang="en-CA"/>
          </a:p>
        </p:txBody>
      </p:sp>
    </p:spTree>
    <p:extLst>
      <p:ext uri="{BB962C8B-B14F-4D97-AF65-F5344CB8AC3E}">
        <p14:creationId xmlns:p14="http://schemas.microsoft.com/office/powerpoint/2010/main" val="3929464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2BFA2E-FAEE-6E4F-B87A-CD2010A76A65}" type="slidenum">
              <a:rPr lang="en-US" altLang="zh-CN"/>
              <a:pPr/>
              <a:t>6</a:t>
            </a:fld>
            <a:endParaRPr lang="en-US" altLang="zh-CN"/>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US" altLang="zh-CN"/>
              <a:t>http://www.investopedia.com/articles/mortages-real-estate/11/factors-affecting-real-estate-market.asp#axzz1dQfAuhWa</a:t>
            </a:r>
          </a:p>
          <a:p>
            <a:endParaRPr lang="en-US" altLang="zh-C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a:t>
            </a:r>
            <a:r>
              <a:rPr lang="en-CA" baseline="0" dirty="0" smtClean="0"/>
              <a:t> China Estate A Boom Or A Bubble</a:t>
            </a:r>
            <a:r>
              <a:rPr lang="en-US" baseline="0" dirty="0" smtClean="0"/>
              <a:t>? April 2010. </a:t>
            </a:r>
            <a:r>
              <a:rPr lang="en-CA" sz="1200" b="0" i="0" u="none" strike="noStrike" kern="1200" baseline="0" dirty="0" smtClean="0">
                <a:solidFill>
                  <a:schemeClr val="tx1"/>
                </a:solidFill>
                <a:latin typeface="+mn-lt"/>
                <a:ea typeface="+mn-ea"/>
                <a:cs typeface="+mn-cs"/>
              </a:rPr>
              <a:t>BRIC Spotlight Report. </a:t>
            </a:r>
            <a:r>
              <a:rPr lang="en-CA" dirty="0" smtClean="0">
                <a:hlinkClick r:id="rId3"/>
              </a:rPr>
              <a:t>http://www.thomaswhite.com/pdf/bric-spotlight-report-china-real-estate-april-10.pdf</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50</a:t>
            </a:fld>
            <a:endParaRPr lang="en-CA"/>
          </a:p>
        </p:txBody>
      </p:sp>
    </p:spTree>
    <p:extLst>
      <p:ext uri="{BB962C8B-B14F-4D97-AF65-F5344CB8AC3E}">
        <p14:creationId xmlns:p14="http://schemas.microsoft.com/office/powerpoint/2010/main" val="3800591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China’s Real Estate Sector: Looming Bubble</a:t>
            </a:r>
            <a:r>
              <a:rPr lang="en-US" baseline="0" dirty="0" smtClean="0"/>
              <a:t> or Long-term Boom? </a:t>
            </a:r>
            <a:r>
              <a:rPr lang="en-US" dirty="0" smtClean="0"/>
              <a:t> </a:t>
            </a:r>
            <a:r>
              <a:rPr lang="en-CA" dirty="0" smtClean="0">
                <a:hlinkClick r:id="rId3"/>
              </a:rPr>
              <a:t>http://www.slideshare.net/Exolus/chinas-real-estate-sector</a:t>
            </a:r>
            <a:endParaRPr lang="en-CA" dirty="0" smtClean="0"/>
          </a:p>
          <a:p>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51</a:t>
            </a:fld>
            <a:endParaRPr lang="en-CA"/>
          </a:p>
        </p:txBody>
      </p:sp>
    </p:spTree>
    <p:extLst>
      <p:ext uri="{BB962C8B-B14F-4D97-AF65-F5344CB8AC3E}">
        <p14:creationId xmlns:p14="http://schemas.microsoft.com/office/powerpoint/2010/main" val="3334069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a:t>
            </a:r>
            <a:r>
              <a:rPr lang="en-CA" baseline="0" dirty="0" smtClean="0"/>
              <a:t> China</a:t>
            </a:r>
            <a:r>
              <a:rPr lang="en-CA" sz="1200" b="0" i="0" kern="1200" dirty="0" smtClean="0">
                <a:solidFill>
                  <a:schemeClr val="tx1"/>
                </a:solidFill>
                <a:effectLst/>
                <a:latin typeface="+mn-lt"/>
                <a:ea typeface="+mn-ea"/>
                <a:cs typeface="+mn-cs"/>
              </a:rPr>
              <a:t> Real Estate Report, Q4 2011, Vol. 3 Issue 4, p11-15, 5p, 4 Charts</a:t>
            </a:r>
          </a:p>
          <a:p>
            <a:r>
              <a:rPr lang="en-CA" sz="1200" b="0" i="0" kern="1200" dirty="0" smtClean="0">
                <a:solidFill>
                  <a:schemeClr val="tx1"/>
                </a:solidFill>
                <a:effectLst/>
                <a:latin typeface="+mn-lt"/>
                <a:ea typeface="+mn-ea"/>
                <a:cs typeface="+mn-cs"/>
              </a:rPr>
              <a:t>Source: China Real Estate Report, Q1 2011, Vol. 3 Issue 1, p17-25, 9p, 4 Charts, 1 Graph</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52</a:t>
            </a:fld>
            <a:endParaRPr lang="en-CA"/>
          </a:p>
        </p:txBody>
      </p:sp>
    </p:spTree>
    <p:extLst>
      <p:ext uri="{BB962C8B-B14F-4D97-AF65-F5344CB8AC3E}">
        <p14:creationId xmlns:p14="http://schemas.microsoft.com/office/powerpoint/2010/main" val="3210843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Source:</a:t>
            </a:r>
            <a:r>
              <a:rPr lang="en-CA" baseline="0" dirty="0" smtClean="0"/>
              <a:t> China</a:t>
            </a:r>
            <a:r>
              <a:rPr lang="en-CA" sz="1200" b="0" i="0" kern="1200" dirty="0" smtClean="0">
                <a:solidFill>
                  <a:schemeClr val="tx1"/>
                </a:solidFill>
                <a:effectLst/>
                <a:latin typeface="+mn-lt"/>
                <a:ea typeface="+mn-ea"/>
                <a:cs typeface="+mn-cs"/>
              </a:rPr>
              <a:t> Real Estate Report, Q4 2011, Vol. 3 Issue 4, p11-15, 5p, 4 Charts</a:t>
            </a:r>
            <a:endParaRPr lang="en-CA" dirty="0" smtClean="0"/>
          </a:p>
        </p:txBody>
      </p:sp>
      <p:sp>
        <p:nvSpPr>
          <p:cNvPr id="4" name="Slide Number Placeholder 3"/>
          <p:cNvSpPr>
            <a:spLocks noGrp="1"/>
          </p:cNvSpPr>
          <p:nvPr>
            <p:ph type="sldNum" sz="quarter" idx="10"/>
          </p:nvPr>
        </p:nvSpPr>
        <p:spPr/>
        <p:txBody>
          <a:bodyPr/>
          <a:lstStyle/>
          <a:p>
            <a:fld id="{9CECD071-89A0-4EAB-94D5-9699C25165C2}" type="slidenum">
              <a:rPr lang="en-CA" smtClean="0"/>
              <a:pPr/>
              <a:t>53</a:t>
            </a:fld>
            <a:endParaRPr lang="en-CA"/>
          </a:p>
        </p:txBody>
      </p:sp>
    </p:spTree>
    <p:extLst>
      <p:ext uri="{BB962C8B-B14F-4D97-AF65-F5344CB8AC3E}">
        <p14:creationId xmlns:p14="http://schemas.microsoft.com/office/powerpoint/2010/main" val="556118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Source:</a:t>
            </a:r>
            <a:r>
              <a:rPr lang="en-CA" baseline="0" dirty="0" smtClean="0"/>
              <a:t> China</a:t>
            </a:r>
            <a:r>
              <a:rPr lang="en-CA" sz="1200" b="0" i="0" kern="1200" dirty="0" smtClean="0">
                <a:solidFill>
                  <a:schemeClr val="tx1"/>
                </a:solidFill>
                <a:effectLst/>
                <a:latin typeface="+mn-lt"/>
                <a:ea typeface="+mn-ea"/>
                <a:cs typeface="+mn-cs"/>
              </a:rPr>
              <a:t> Real Estate Report, Q4 2011, Vol. 3 Issue 4, p11-15, 5p, 4 Charts</a:t>
            </a:r>
            <a:endParaRPr lang="en-CA" dirty="0" smtClean="0"/>
          </a:p>
          <a:p>
            <a:r>
              <a:rPr lang="en-CA" dirty="0" smtClean="0"/>
              <a:t>Source:</a:t>
            </a:r>
            <a:r>
              <a:rPr lang="en-CA" baseline="0" dirty="0" smtClean="0"/>
              <a:t> China</a:t>
            </a:r>
            <a:r>
              <a:rPr lang="en-CA" sz="1200" b="0" i="0" kern="1200" dirty="0" smtClean="0">
                <a:solidFill>
                  <a:schemeClr val="tx1"/>
                </a:solidFill>
                <a:effectLst/>
                <a:latin typeface="+mn-lt"/>
                <a:ea typeface="+mn-ea"/>
                <a:cs typeface="+mn-cs"/>
              </a:rPr>
              <a:t> Real Estate Report, Q4 2011, Vol. 3 Issue 4, p10-10, 1p</a:t>
            </a:r>
            <a:endParaRPr lang="en-CA" dirty="0"/>
          </a:p>
        </p:txBody>
      </p:sp>
      <p:sp>
        <p:nvSpPr>
          <p:cNvPr id="4" name="Slide Number Placeholder 3"/>
          <p:cNvSpPr>
            <a:spLocks noGrp="1"/>
          </p:cNvSpPr>
          <p:nvPr>
            <p:ph type="sldNum" sz="quarter" idx="10"/>
          </p:nvPr>
        </p:nvSpPr>
        <p:spPr/>
        <p:txBody>
          <a:bodyPr/>
          <a:lstStyle/>
          <a:p>
            <a:fld id="{9CECD071-89A0-4EAB-94D5-9699C25165C2}" type="slidenum">
              <a:rPr lang="en-CA" smtClean="0"/>
              <a:pPr/>
              <a:t>54</a:t>
            </a:fld>
            <a:endParaRPr lang="en-CA"/>
          </a:p>
        </p:txBody>
      </p:sp>
    </p:spTree>
    <p:extLst>
      <p:ext uri="{BB962C8B-B14F-4D97-AF65-F5344CB8AC3E}">
        <p14:creationId xmlns:p14="http://schemas.microsoft.com/office/powerpoint/2010/main" val="762471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Source: China: Growth And Interest Rate Forecasts Revised Up. </a:t>
            </a:r>
            <a:r>
              <a:rPr lang="en-CA" sz="1200" b="0" i="0" kern="1200" dirty="0" smtClean="0">
                <a:solidFill>
                  <a:schemeClr val="tx1"/>
                </a:solidFill>
                <a:effectLst/>
                <a:latin typeface="+mn-lt"/>
                <a:ea typeface="+mn-ea"/>
                <a:cs typeface="+mn-cs"/>
              </a:rPr>
              <a:t>Emerging Markets Monitor, 4/25/2011, Vol. 17 Issue 5, p6-6, 1p</a:t>
            </a:r>
            <a:endParaRPr lang="en-CA" dirty="0" smtClean="0"/>
          </a:p>
        </p:txBody>
      </p:sp>
      <p:sp>
        <p:nvSpPr>
          <p:cNvPr id="4" name="Slide Number Placeholder 3"/>
          <p:cNvSpPr>
            <a:spLocks noGrp="1"/>
          </p:cNvSpPr>
          <p:nvPr>
            <p:ph type="sldNum" sz="quarter" idx="10"/>
          </p:nvPr>
        </p:nvSpPr>
        <p:spPr/>
        <p:txBody>
          <a:bodyPr/>
          <a:lstStyle/>
          <a:p>
            <a:fld id="{9CECD071-89A0-4EAB-94D5-9699C25165C2}" type="slidenum">
              <a:rPr lang="en-CA" smtClean="0"/>
              <a:pPr/>
              <a:t>55</a:t>
            </a:fld>
            <a:endParaRPr lang="en-CA"/>
          </a:p>
        </p:txBody>
      </p:sp>
    </p:spTree>
    <p:extLst>
      <p:ext uri="{BB962C8B-B14F-4D97-AF65-F5344CB8AC3E}">
        <p14:creationId xmlns:p14="http://schemas.microsoft.com/office/powerpoint/2010/main" val="2530498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China’s Real Estate Sector: Looming Bubble</a:t>
            </a:r>
            <a:r>
              <a:rPr lang="en-US" baseline="0" dirty="0" smtClean="0"/>
              <a:t> or Long-term Boom? </a:t>
            </a:r>
            <a:r>
              <a:rPr lang="en-US" dirty="0" smtClean="0"/>
              <a:t> </a:t>
            </a:r>
            <a:r>
              <a:rPr lang="en-CA" dirty="0" smtClean="0">
                <a:hlinkClick r:id="rId3"/>
              </a:rPr>
              <a:t>http://www.slideshare.net/Exolus/chinas-real-estate-sector</a:t>
            </a:r>
            <a:endParaRPr lang="en-CA" dirty="0" smtClean="0"/>
          </a:p>
        </p:txBody>
      </p:sp>
      <p:sp>
        <p:nvSpPr>
          <p:cNvPr id="4" name="Slide Number Placeholder 3"/>
          <p:cNvSpPr>
            <a:spLocks noGrp="1"/>
          </p:cNvSpPr>
          <p:nvPr>
            <p:ph type="sldNum" sz="quarter" idx="10"/>
          </p:nvPr>
        </p:nvSpPr>
        <p:spPr/>
        <p:txBody>
          <a:bodyPr/>
          <a:lstStyle/>
          <a:p>
            <a:fld id="{9CECD071-89A0-4EAB-94D5-9699C25165C2}" type="slidenum">
              <a:rPr lang="en-CA" smtClean="0"/>
              <a:pPr/>
              <a:t>56</a:t>
            </a:fld>
            <a:endParaRPr lang="en-CA"/>
          </a:p>
        </p:txBody>
      </p:sp>
    </p:spTree>
    <p:extLst>
      <p:ext uri="{BB962C8B-B14F-4D97-AF65-F5344CB8AC3E}">
        <p14:creationId xmlns:p14="http://schemas.microsoft.com/office/powerpoint/2010/main" val="3810301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China’s Real Estate Sector: Looming Bubble</a:t>
            </a:r>
            <a:r>
              <a:rPr lang="en-US" baseline="0" dirty="0" smtClean="0"/>
              <a:t> or Long-term Boom? </a:t>
            </a:r>
            <a:r>
              <a:rPr lang="en-US" dirty="0" smtClean="0"/>
              <a:t> </a:t>
            </a:r>
            <a:r>
              <a:rPr lang="en-CA" dirty="0" smtClean="0">
                <a:hlinkClick r:id="rId3"/>
              </a:rPr>
              <a:t>http://www.slideshare.net/Exolus/chinas-real-estate-sector</a:t>
            </a:r>
            <a:endParaRPr lang="en-CA" dirty="0" smtClean="0"/>
          </a:p>
        </p:txBody>
      </p:sp>
      <p:sp>
        <p:nvSpPr>
          <p:cNvPr id="4" name="Slide Number Placeholder 3"/>
          <p:cNvSpPr>
            <a:spLocks noGrp="1"/>
          </p:cNvSpPr>
          <p:nvPr>
            <p:ph type="sldNum" sz="quarter" idx="10"/>
          </p:nvPr>
        </p:nvSpPr>
        <p:spPr/>
        <p:txBody>
          <a:bodyPr/>
          <a:lstStyle/>
          <a:p>
            <a:fld id="{9CECD071-89A0-4EAB-94D5-9699C25165C2}" type="slidenum">
              <a:rPr lang="en-CA" smtClean="0"/>
              <a:pPr/>
              <a:t>57</a:t>
            </a:fld>
            <a:endParaRPr lang="en-CA"/>
          </a:p>
        </p:txBody>
      </p:sp>
    </p:spTree>
    <p:extLst>
      <p:ext uri="{BB962C8B-B14F-4D97-AF65-F5344CB8AC3E}">
        <p14:creationId xmlns:p14="http://schemas.microsoft.com/office/powerpoint/2010/main" val="2065034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58</a:t>
            </a:fld>
            <a:endParaRPr lang="en-CA" dirty="0">
              <a:solidFill>
                <a:prstClr val="black"/>
              </a:solidFill>
            </a:endParaRPr>
          </a:p>
        </p:txBody>
      </p:sp>
    </p:spTree>
    <p:extLst>
      <p:ext uri="{BB962C8B-B14F-4D97-AF65-F5344CB8AC3E}">
        <p14:creationId xmlns:p14="http://schemas.microsoft.com/office/powerpoint/2010/main" val="25514909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Berlin</a:t>
            </a:r>
            <a:r>
              <a:rPr lang="en-US" baseline="0" dirty="0" smtClean="0"/>
              <a:t> Stock Exchange</a:t>
            </a:r>
          </a:p>
          <a:p>
            <a:r>
              <a:rPr lang="en-US" baseline="0" dirty="0" smtClean="0"/>
              <a:t>Frankfurt Stock Exchange</a:t>
            </a:r>
            <a:endParaRPr lang="en-CA" dirty="0"/>
          </a:p>
        </p:txBody>
      </p:sp>
      <p:sp>
        <p:nvSpPr>
          <p:cNvPr id="4" name="Slide Number Placeholder 3"/>
          <p:cNvSpPr>
            <a:spLocks noGrp="1"/>
          </p:cNvSpPr>
          <p:nvPr>
            <p:ph type="sldNum" sz="quarter" idx="10"/>
          </p:nvPr>
        </p:nvSpPr>
        <p:spPr/>
        <p:txBody>
          <a:bodyPr/>
          <a:lstStyle/>
          <a:p>
            <a:fld id="{F31FC3B9-A47E-4268-97FF-55A3A3DCF2F6}" type="slidenum">
              <a:rPr lang="en-CA" smtClean="0">
                <a:solidFill>
                  <a:prstClr val="black"/>
                </a:solidFill>
              </a:rPr>
              <a:pPr/>
              <a:t>67</a:t>
            </a:fld>
            <a:endParaRPr lang="en-CA">
              <a:solidFill>
                <a:prstClr val="black"/>
              </a:solidFill>
            </a:endParaRPr>
          </a:p>
        </p:txBody>
      </p:sp>
    </p:spTree>
    <p:extLst>
      <p:ext uri="{BB962C8B-B14F-4D97-AF65-F5344CB8AC3E}">
        <p14:creationId xmlns:p14="http://schemas.microsoft.com/office/powerpoint/2010/main" val="533309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25BB91-72DB-324F-9007-7DC52AD0206C}" type="slidenum">
              <a:rPr lang="en-US" altLang="zh-CN"/>
              <a:pPr/>
              <a:t>7</a:t>
            </a:fld>
            <a:endParaRPr lang="en-US" altLang="zh-CN"/>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ltLang="zh-CN">
                <a:hlinkClick r:id="rId3"/>
              </a:rPr>
              <a:t>Tax credits</a:t>
            </a:r>
            <a:r>
              <a:rPr lang="en-US" altLang="zh-CN"/>
              <a:t>, </a:t>
            </a:r>
            <a:r>
              <a:rPr lang="en-US" altLang="zh-CN">
                <a:hlinkClick r:id="rId4"/>
              </a:rPr>
              <a:t>deductions</a:t>
            </a:r>
            <a:r>
              <a:rPr lang="en-US" altLang="zh-CN"/>
              <a:t> and </a:t>
            </a:r>
            <a:r>
              <a:rPr lang="en-US" altLang="zh-CN">
                <a:hlinkClick r:id="rId5"/>
              </a:rPr>
              <a:t>subsidies</a:t>
            </a:r>
            <a:r>
              <a:rPr lang="en-US" altLang="zh-CN"/>
              <a:t> are some of the ways the government can temporarily boost demand for real estate for as long as they are in place.</a:t>
            </a:r>
            <a:br>
              <a:rPr lang="en-US" altLang="zh-CN"/>
            </a:br>
            <a:r>
              <a:rPr lang="en-US" altLang="zh-CN"/>
              <a:t/>
            </a:r>
            <a:br>
              <a:rPr lang="en-US" altLang="zh-CN"/>
            </a:br>
            <a:endParaRPr lang="en-US" altLang="zh-CN" b="1" i="1"/>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70</a:t>
            </a:fld>
            <a:endParaRPr lang="en-CA">
              <a:solidFill>
                <a:prstClr val="black"/>
              </a:solidFill>
            </a:endParaRPr>
          </a:p>
        </p:txBody>
      </p:sp>
    </p:spTree>
    <p:extLst>
      <p:ext uri="{BB962C8B-B14F-4D97-AF65-F5344CB8AC3E}">
        <p14:creationId xmlns:p14="http://schemas.microsoft.com/office/powerpoint/2010/main" val="6610799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Datamonitor</a:t>
            </a:r>
            <a:r>
              <a:rPr lang="en-US" dirty="0" smtClean="0"/>
              <a:t>,</a:t>
            </a:r>
            <a:r>
              <a:rPr lang="en-US" baseline="0" dirty="0" smtClean="0"/>
              <a:t> published in 26</a:t>
            </a:r>
            <a:r>
              <a:rPr lang="en-US" baseline="30000" dirty="0" smtClean="0"/>
              <a:t>th</a:t>
            </a:r>
            <a:r>
              <a:rPr lang="en-US" baseline="0" dirty="0" smtClean="0"/>
              <a:t> August, 2011 </a:t>
            </a:r>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71</a:t>
            </a:fld>
            <a:endParaRPr lang="en-CA">
              <a:solidFill>
                <a:prstClr val="black"/>
              </a:solidFill>
            </a:endParaRPr>
          </a:p>
        </p:txBody>
      </p:sp>
    </p:spTree>
    <p:extLst>
      <p:ext uri="{BB962C8B-B14F-4D97-AF65-F5344CB8AC3E}">
        <p14:creationId xmlns:p14="http://schemas.microsoft.com/office/powerpoint/2010/main" val="6610799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74</a:t>
            </a:fld>
            <a:endParaRPr lang="en-CA">
              <a:solidFill>
                <a:prstClr val="black"/>
              </a:solidFill>
            </a:endParaRPr>
          </a:p>
        </p:txBody>
      </p:sp>
    </p:spTree>
    <p:extLst>
      <p:ext uri="{BB962C8B-B14F-4D97-AF65-F5344CB8AC3E}">
        <p14:creationId xmlns:p14="http://schemas.microsoft.com/office/powerpoint/2010/main" val="981070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76</a:t>
            </a:fld>
            <a:endParaRPr lang="en-CA">
              <a:solidFill>
                <a:prstClr val="black"/>
              </a:solidFill>
            </a:endParaRPr>
          </a:p>
        </p:txBody>
      </p:sp>
    </p:spTree>
    <p:extLst>
      <p:ext uri="{BB962C8B-B14F-4D97-AF65-F5344CB8AC3E}">
        <p14:creationId xmlns:p14="http://schemas.microsoft.com/office/powerpoint/2010/main" val="901350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77</a:t>
            </a:fld>
            <a:endParaRPr lang="en-CA">
              <a:solidFill>
                <a:prstClr val="black"/>
              </a:solidFill>
            </a:endParaRPr>
          </a:p>
        </p:txBody>
      </p:sp>
    </p:spTree>
    <p:extLst>
      <p:ext uri="{BB962C8B-B14F-4D97-AF65-F5344CB8AC3E}">
        <p14:creationId xmlns:p14="http://schemas.microsoft.com/office/powerpoint/2010/main" val="9013500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78</a:t>
            </a:fld>
            <a:endParaRPr lang="en-CA">
              <a:solidFill>
                <a:prstClr val="black"/>
              </a:solidFill>
            </a:endParaRPr>
          </a:p>
        </p:txBody>
      </p:sp>
    </p:spTree>
    <p:extLst>
      <p:ext uri="{BB962C8B-B14F-4D97-AF65-F5344CB8AC3E}">
        <p14:creationId xmlns:p14="http://schemas.microsoft.com/office/powerpoint/2010/main" val="9013500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79</a:t>
            </a:fld>
            <a:endParaRPr lang="en-CA">
              <a:solidFill>
                <a:prstClr val="black"/>
              </a:solidFill>
            </a:endParaRPr>
          </a:p>
        </p:txBody>
      </p:sp>
    </p:spTree>
    <p:extLst>
      <p:ext uri="{BB962C8B-B14F-4D97-AF65-F5344CB8AC3E}">
        <p14:creationId xmlns:p14="http://schemas.microsoft.com/office/powerpoint/2010/main" val="9013500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fully-integrated, multi-discipline property development company, Cheung Kong Holdings is one of the largest developers of residential, office, retail, industrial, and hotel property in Hong Kong. With its long history of property development expertise, Cheung Kong Holdings has built many of Hong Kong's most notable landmark buildings and complexes. The company is also a leader in marketing and after-sales services. Our sales, leasing, and building management departments provide comprehensive services to our clients and customers, fulfilling our ambition of meeting every property need that our purchasers and tenants may have.</a:t>
            </a:r>
            <a:br>
              <a:rPr lang="en-US" dirty="0" smtClean="0"/>
            </a:br>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80</a:t>
            </a:fld>
            <a:endParaRPr lang="en-CA">
              <a:solidFill>
                <a:prstClr val="black"/>
              </a:solidFill>
            </a:endParaRPr>
          </a:p>
        </p:txBody>
      </p:sp>
    </p:spTree>
    <p:extLst>
      <p:ext uri="{BB962C8B-B14F-4D97-AF65-F5344CB8AC3E}">
        <p14:creationId xmlns:p14="http://schemas.microsoft.com/office/powerpoint/2010/main" val="22234345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81</a:t>
            </a:fld>
            <a:endParaRPr lang="en-CA">
              <a:solidFill>
                <a:prstClr val="black"/>
              </a:solidFill>
            </a:endParaRPr>
          </a:p>
        </p:txBody>
      </p:sp>
    </p:spTree>
    <p:extLst>
      <p:ext uri="{BB962C8B-B14F-4D97-AF65-F5344CB8AC3E}">
        <p14:creationId xmlns:p14="http://schemas.microsoft.com/office/powerpoint/2010/main" val="22234345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82</a:t>
            </a:fld>
            <a:endParaRPr lang="en-CA">
              <a:solidFill>
                <a:prstClr val="black"/>
              </a:solidFill>
            </a:endParaRPr>
          </a:p>
        </p:txBody>
      </p:sp>
    </p:spTree>
    <p:extLst>
      <p:ext uri="{BB962C8B-B14F-4D97-AF65-F5344CB8AC3E}">
        <p14:creationId xmlns:p14="http://schemas.microsoft.com/office/powerpoint/2010/main" val="2223434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13D8C-F436-F444-8F99-9526200F9626}" type="slidenum">
              <a:rPr lang="en-US" altLang="zh-CN"/>
              <a:pPr/>
              <a:t>8</a:t>
            </a:fld>
            <a:endParaRPr lang="en-US" altLang="zh-CN"/>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altLang="zh-CN"/>
              <a:t>(http://www.eaa.org.hk/publications/guide/eng/sec6.pdf)</a:t>
            </a:r>
          </a:p>
          <a:p>
            <a:r>
              <a:rPr lang="en-US" altLang="zh-CN"/>
              <a:t>---Interest rates are an important factor as most purchasers depend on mortgage financing for their purchases</a:t>
            </a:r>
          </a:p>
          <a:p>
            <a:r>
              <a:rPr lang="en-US" altLang="zh-CN"/>
              <a:t>That is because as the interest rates fall, the cost to obtain a mortgage to buy a home decreases, which creates a higher demand for real estate, which pushes prices up. </a:t>
            </a:r>
            <a:br>
              <a:rPr lang="en-US" altLang="zh-CN"/>
            </a:br>
            <a:endParaRPr lang="en-US" altLang="zh-CN"/>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83</a:t>
            </a:fld>
            <a:endParaRPr lang="en-CA">
              <a:solidFill>
                <a:prstClr val="black"/>
              </a:solidFill>
            </a:endParaRPr>
          </a:p>
        </p:txBody>
      </p:sp>
    </p:spTree>
    <p:extLst>
      <p:ext uri="{BB962C8B-B14F-4D97-AF65-F5344CB8AC3E}">
        <p14:creationId xmlns:p14="http://schemas.microsoft.com/office/powerpoint/2010/main" val="22234345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84</a:t>
            </a:fld>
            <a:endParaRPr lang="en-CA">
              <a:solidFill>
                <a:prstClr val="black"/>
              </a:solidFill>
            </a:endParaRPr>
          </a:p>
        </p:txBody>
      </p:sp>
    </p:spTree>
    <p:extLst>
      <p:ext uri="{BB962C8B-B14F-4D97-AF65-F5344CB8AC3E}">
        <p14:creationId xmlns:p14="http://schemas.microsoft.com/office/powerpoint/2010/main" val="22234345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85</a:t>
            </a:fld>
            <a:endParaRPr lang="en-CA">
              <a:solidFill>
                <a:prstClr val="black"/>
              </a:solidFill>
            </a:endParaRPr>
          </a:p>
        </p:txBody>
      </p:sp>
    </p:spTree>
    <p:extLst>
      <p:ext uri="{BB962C8B-B14F-4D97-AF65-F5344CB8AC3E}">
        <p14:creationId xmlns:p14="http://schemas.microsoft.com/office/powerpoint/2010/main" val="22234345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87</a:t>
            </a:fld>
            <a:endParaRPr lang="en-CA">
              <a:solidFill>
                <a:prstClr val="black"/>
              </a:solidFill>
            </a:endParaRPr>
          </a:p>
        </p:txBody>
      </p:sp>
    </p:spTree>
    <p:extLst>
      <p:ext uri="{BB962C8B-B14F-4D97-AF65-F5344CB8AC3E}">
        <p14:creationId xmlns:p14="http://schemas.microsoft.com/office/powerpoint/2010/main" val="9013500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88</a:t>
            </a:fld>
            <a:endParaRPr lang="en-CA">
              <a:solidFill>
                <a:prstClr val="black"/>
              </a:solidFill>
            </a:endParaRPr>
          </a:p>
        </p:txBody>
      </p:sp>
    </p:spTree>
    <p:extLst>
      <p:ext uri="{BB962C8B-B14F-4D97-AF65-F5344CB8AC3E}">
        <p14:creationId xmlns:p14="http://schemas.microsoft.com/office/powerpoint/2010/main" val="9013500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89</a:t>
            </a:fld>
            <a:endParaRPr lang="en-CA">
              <a:solidFill>
                <a:prstClr val="black"/>
              </a:solidFill>
            </a:endParaRPr>
          </a:p>
        </p:txBody>
      </p:sp>
    </p:spTree>
    <p:extLst>
      <p:ext uri="{BB962C8B-B14F-4D97-AF65-F5344CB8AC3E}">
        <p14:creationId xmlns:p14="http://schemas.microsoft.com/office/powerpoint/2010/main" val="9013500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93</a:t>
            </a:fld>
            <a:endParaRPr lang="en-CA">
              <a:solidFill>
                <a:prstClr val="black"/>
              </a:solidFill>
            </a:endParaRPr>
          </a:p>
        </p:txBody>
      </p:sp>
    </p:spTree>
    <p:extLst>
      <p:ext uri="{BB962C8B-B14F-4D97-AF65-F5344CB8AC3E}">
        <p14:creationId xmlns:p14="http://schemas.microsoft.com/office/powerpoint/2010/main" val="21667437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94</a:t>
            </a:fld>
            <a:endParaRPr lang="en-CA">
              <a:solidFill>
                <a:prstClr val="black"/>
              </a:solidFill>
            </a:endParaRPr>
          </a:p>
        </p:txBody>
      </p:sp>
    </p:spTree>
    <p:extLst>
      <p:ext uri="{BB962C8B-B14F-4D97-AF65-F5344CB8AC3E}">
        <p14:creationId xmlns:p14="http://schemas.microsoft.com/office/powerpoint/2010/main" val="21667437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4ABE06E-A439-4D56-9D1A-5FDFCE5A747F}" type="slidenum">
              <a:rPr lang="en-CA" smtClean="0"/>
              <a:pPr/>
              <a:t>97</a:t>
            </a:fld>
            <a:endParaRPr lang="en-CA"/>
          </a:p>
        </p:txBody>
      </p:sp>
    </p:spTree>
    <p:extLst>
      <p:ext uri="{BB962C8B-B14F-4D97-AF65-F5344CB8AC3E}">
        <p14:creationId xmlns:p14="http://schemas.microsoft.com/office/powerpoint/2010/main" val="18183721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98</a:t>
            </a:fld>
            <a:endParaRPr lang="en-CA">
              <a:solidFill>
                <a:prstClr val="black"/>
              </a:solidFill>
            </a:endParaRPr>
          </a:p>
        </p:txBody>
      </p:sp>
    </p:spTree>
    <p:extLst>
      <p:ext uri="{BB962C8B-B14F-4D97-AF65-F5344CB8AC3E}">
        <p14:creationId xmlns:p14="http://schemas.microsoft.com/office/powerpoint/2010/main" val="2223434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857E48-8A38-974E-8FB2-3C49F3918566}" type="slidenum">
              <a:rPr lang="en-US" altLang="zh-CN"/>
              <a:pPr/>
              <a:t>10</a:t>
            </a:fld>
            <a:endParaRPr lang="en-US" altLang="zh-CN"/>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altLang="zh-CN"/>
              <a:t>http://www.censtatd.gov.hk/hong_kong_statistics/statistics_chart/index.jsp?subjectID=1&amp;tableID=001&amp;ID=1</a:t>
            </a:r>
          </a:p>
          <a:p>
            <a:endParaRPr lang="en-US" altLang="zh-CN"/>
          </a:p>
          <a:p>
            <a:r>
              <a:rPr lang="en-US" altLang="zh-CN"/>
              <a:t>HK Resident Population in mid-2011 was 7108100, in mid-2010 was 7,067,800</a:t>
            </a:r>
          </a:p>
          <a:p>
            <a:r>
              <a:rPr lang="en-US" altLang="zh-CN"/>
              <a:t>representing an increase of 40 300 or 0.6% over mid-2010 </a:t>
            </a:r>
          </a:p>
          <a:p>
            <a:endParaRPr lang="en-US" altLang="zh-CN"/>
          </a:p>
          <a:p>
            <a:r>
              <a:rPr lang="en-US" altLang="zh-CN"/>
              <a:t>---</a:t>
            </a:r>
            <a:r>
              <a:rPr lang="en-US" altLang="zh-CN">
                <a:hlinkClick r:id="rId3"/>
              </a:rPr>
              <a:t>Demographics</a:t>
            </a:r>
            <a:r>
              <a:rPr lang="en-US" altLang="zh-CN"/>
              <a:t> are the data that describes the composition of a population, such as age, race, gender, income, migration patterns and population growth. These statistics are an often overlooked but significant factor that affects how real estate is priced and what types of properties are in demand</a:t>
            </a:r>
          </a:p>
          <a:p>
            <a:r>
              <a:rPr lang="en-US" altLang="zh-CN"/>
              <a:t/>
            </a:r>
            <a:br>
              <a:rPr lang="en-US" altLang="zh-CN"/>
            </a:br>
            <a:endParaRPr lang="en-US" altLang="zh-CN" b="1" i="1"/>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102</a:t>
            </a:fld>
            <a:endParaRPr lang="en-CA" dirty="0">
              <a:solidFill>
                <a:prstClr val="black"/>
              </a:solidFill>
            </a:endParaRPr>
          </a:p>
        </p:txBody>
      </p:sp>
    </p:spTree>
    <p:extLst>
      <p:ext uri="{BB962C8B-B14F-4D97-AF65-F5344CB8AC3E}">
        <p14:creationId xmlns:p14="http://schemas.microsoft.com/office/powerpoint/2010/main" val="22234345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104</a:t>
            </a:fld>
            <a:endParaRPr lang="en-CA" dirty="0">
              <a:solidFill>
                <a:prstClr val="black"/>
              </a:solidFill>
            </a:endParaRPr>
          </a:p>
        </p:txBody>
      </p:sp>
    </p:spTree>
    <p:extLst>
      <p:ext uri="{BB962C8B-B14F-4D97-AF65-F5344CB8AC3E}">
        <p14:creationId xmlns:p14="http://schemas.microsoft.com/office/powerpoint/2010/main" val="22212120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106</a:t>
            </a:fld>
            <a:endParaRPr lang="en-CA" dirty="0">
              <a:solidFill>
                <a:prstClr val="black"/>
              </a:solidFill>
            </a:endParaRPr>
          </a:p>
        </p:txBody>
      </p:sp>
    </p:spTree>
    <p:extLst>
      <p:ext uri="{BB962C8B-B14F-4D97-AF65-F5344CB8AC3E}">
        <p14:creationId xmlns:p14="http://schemas.microsoft.com/office/powerpoint/2010/main" val="22212120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107</a:t>
            </a:fld>
            <a:endParaRPr lang="en-CA" dirty="0">
              <a:solidFill>
                <a:prstClr val="black"/>
              </a:solidFill>
            </a:endParaRPr>
          </a:p>
        </p:txBody>
      </p:sp>
    </p:spTree>
    <p:extLst>
      <p:ext uri="{BB962C8B-B14F-4D97-AF65-F5344CB8AC3E}">
        <p14:creationId xmlns:p14="http://schemas.microsoft.com/office/powerpoint/2010/main" val="22212120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108</a:t>
            </a:fld>
            <a:endParaRPr lang="en-CA" dirty="0">
              <a:solidFill>
                <a:prstClr val="black"/>
              </a:solidFill>
            </a:endParaRPr>
          </a:p>
        </p:txBody>
      </p:sp>
    </p:spTree>
    <p:extLst>
      <p:ext uri="{BB962C8B-B14F-4D97-AF65-F5344CB8AC3E}">
        <p14:creationId xmlns:p14="http://schemas.microsoft.com/office/powerpoint/2010/main" val="22212120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109</a:t>
            </a:fld>
            <a:endParaRPr lang="en-CA" dirty="0">
              <a:solidFill>
                <a:prstClr val="black"/>
              </a:solidFill>
            </a:endParaRPr>
          </a:p>
        </p:txBody>
      </p:sp>
    </p:spTree>
    <p:extLst>
      <p:ext uri="{BB962C8B-B14F-4D97-AF65-F5344CB8AC3E}">
        <p14:creationId xmlns:p14="http://schemas.microsoft.com/office/powerpoint/2010/main" val="22212120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110</a:t>
            </a:fld>
            <a:endParaRPr lang="en-CA" dirty="0">
              <a:solidFill>
                <a:prstClr val="black"/>
              </a:solidFill>
            </a:endParaRPr>
          </a:p>
        </p:txBody>
      </p:sp>
    </p:spTree>
    <p:extLst>
      <p:ext uri="{BB962C8B-B14F-4D97-AF65-F5344CB8AC3E}">
        <p14:creationId xmlns:p14="http://schemas.microsoft.com/office/powerpoint/2010/main" val="22212120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115</a:t>
            </a:fld>
            <a:endParaRPr lang="en-CA" dirty="0">
              <a:solidFill>
                <a:prstClr val="black"/>
              </a:solidFill>
            </a:endParaRPr>
          </a:p>
        </p:txBody>
      </p:sp>
    </p:spTree>
    <p:extLst>
      <p:ext uri="{BB962C8B-B14F-4D97-AF65-F5344CB8AC3E}">
        <p14:creationId xmlns:p14="http://schemas.microsoft.com/office/powerpoint/2010/main" val="22212120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116</a:t>
            </a:fld>
            <a:endParaRPr lang="en-CA" dirty="0">
              <a:solidFill>
                <a:prstClr val="black"/>
              </a:solidFill>
            </a:endParaRPr>
          </a:p>
        </p:txBody>
      </p:sp>
    </p:spTree>
    <p:extLst>
      <p:ext uri="{BB962C8B-B14F-4D97-AF65-F5344CB8AC3E}">
        <p14:creationId xmlns:p14="http://schemas.microsoft.com/office/powerpoint/2010/main" val="22212120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5C6CEF-060C-428D-87BB-4F7AF7E2DF0B}" type="slidenum">
              <a:rPr lang="en-CA" smtClean="0">
                <a:solidFill>
                  <a:prstClr val="black"/>
                </a:solidFill>
              </a:rPr>
              <a:pPr/>
              <a:t>117</a:t>
            </a:fld>
            <a:endParaRPr lang="en-CA" dirty="0">
              <a:solidFill>
                <a:prstClr val="black"/>
              </a:solidFill>
            </a:endParaRPr>
          </a:p>
        </p:txBody>
      </p:sp>
    </p:spTree>
    <p:extLst>
      <p:ext uri="{BB962C8B-B14F-4D97-AF65-F5344CB8AC3E}">
        <p14:creationId xmlns:p14="http://schemas.microsoft.com/office/powerpoint/2010/main" val="2221212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71107-1893-154F-9352-B1DCFDFA6453}" type="slidenum">
              <a:rPr lang="en-US" altLang="zh-CN"/>
              <a:pPr/>
              <a:t>11</a:t>
            </a:fld>
            <a:endParaRPr lang="en-US" altLang="zh-CN"/>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altLang="zh-CN"/>
              <a:t>(http://www.hkeconomy.gov.hk/en/pdf/er_11q1.pdf)</a:t>
            </a:r>
          </a:p>
          <a:p>
            <a:r>
              <a:rPr lang="en-US" altLang="zh-CN"/>
              <a:t>---The state of the economy and economic indices, particularly gross domestic product and the unemployment rate, will substantially affect demand for housing.</a:t>
            </a:r>
          </a:p>
          <a:p>
            <a:endParaRPr lang="en-US" altLang="zh-CN"/>
          </a:p>
          <a:p>
            <a:r>
              <a:rPr lang="en-US" altLang="zh-CN"/>
              <a:t>---If an economy goes through restructuring, its property market may experience some turbulence. </a:t>
            </a:r>
          </a:p>
          <a:p>
            <a:endParaRPr lang="en-US" altLang="zh-CN"/>
          </a:p>
          <a:p>
            <a:endParaRPr lang="en-US" altLang="zh-CN"/>
          </a:p>
          <a:p>
            <a:endParaRPr lang="en-US" altLang="zh-CN"/>
          </a:p>
          <a:p>
            <a:r>
              <a:rPr lang="en-US" altLang="zh-CN"/>
              <a:t/>
            </a:r>
            <a:br>
              <a:rPr lang="en-US" altLang="zh-CN"/>
            </a:br>
            <a:r>
              <a:rPr lang="en-US" altLang="zh-CN"/>
              <a:t/>
            </a:r>
            <a:br>
              <a:rPr lang="en-US" altLang="zh-CN"/>
            </a:br>
            <a:endParaRPr lang="en-US" altLang="zh-CN"/>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Acquired two residential sites subsequent to the end of the financial year, which will be developed into high-quality residential premises, mainly small-to-medium sized units. The 1.4-million-squarefoot development on the waterfront of </a:t>
            </a:r>
            <a:r>
              <a:rPr lang="en-CA" sz="1200" kern="1200" baseline="0" dirty="0" err="1" smtClean="0">
                <a:solidFill>
                  <a:schemeClr val="tx1"/>
                </a:solidFill>
                <a:latin typeface="+mn-lt"/>
                <a:ea typeface="+mn-ea"/>
                <a:cs typeface="+mn-cs"/>
              </a:rPr>
              <a:t>Tung</a:t>
            </a:r>
            <a:r>
              <a:rPr lang="en-CA" sz="1200" kern="1200" baseline="0" dirty="0" smtClean="0">
                <a:solidFill>
                  <a:schemeClr val="tx1"/>
                </a:solidFill>
                <a:latin typeface="+mn-lt"/>
                <a:ea typeface="+mn-ea"/>
                <a:cs typeface="+mn-cs"/>
              </a:rPr>
              <a:t> Chung in the New Territories will enjoy marvellous sea views, and the other one by an MTR station in </a:t>
            </a:r>
            <a:r>
              <a:rPr lang="en-CA" sz="1200" kern="1200" baseline="0" dirty="0" err="1" smtClean="0">
                <a:solidFill>
                  <a:schemeClr val="tx1"/>
                </a:solidFill>
                <a:latin typeface="+mn-lt"/>
                <a:ea typeface="+mn-ea"/>
                <a:cs typeface="+mn-cs"/>
              </a:rPr>
              <a:t>Tseung</a:t>
            </a:r>
            <a:r>
              <a:rPr lang="en-CA" sz="1200" kern="1200" baseline="0" dirty="0" smtClean="0">
                <a:solidFill>
                  <a:schemeClr val="tx1"/>
                </a:solidFill>
                <a:latin typeface="+mn-lt"/>
                <a:ea typeface="+mn-ea"/>
                <a:cs typeface="+mn-cs"/>
              </a:rPr>
              <a:t> Kwan O town centre will have a gross floor area of nearly 800,000 square feet. This will </a:t>
            </a:r>
          </a:p>
          <a:p>
            <a:r>
              <a:rPr lang="en-CA" sz="1200" kern="1200" baseline="0" dirty="0" smtClean="0">
                <a:solidFill>
                  <a:schemeClr val="tx1"/>
                </a:solidFill>
                <a:latin typeface="+mn-lt"/>
                <a:ea typeface="+mn-ea"/>
                <a:cs typeface="+mn-cs"/>
              </a:rPr>
              <a:t>be connected to the Group’s nearby residential and integrated projects under construction to build synergy.</a:t>
            </a:r>
            <a:endParaRPr lang="en-CA" dirty="0"/>
          </a:p>
        </p:txBody>
      </p:sp>
      <p:sp>
        <p:nvSpPr>
          <p:cNvPr id="4" name="灯片编号占位符 3"/>
          <p:cNvSpPr>
            <a:spLocks noGrp="1"/>
          </p:cNvSpPr>
          <p:nvPr>
            <p:ph type="sldNum" sz="quarter" idx="10"/>
          </p:nvPr>
        </p:nvSpPr>
        <p:spPr/>
        <p:txBody>
          <a:bodyPr/>
          <a:lstStyle/>
          <a:p>
            <a:fld id="{F31FC3B9-A47E-4268-97FF-55A3A3DCF2F6}" type="slidenum">
              <a:rPr lang="en-CA" smtClean="0"/>
              <a:pPr/>
              <a:t>141</a:t>
            </a:fld>
            <a:endParaRPr lang="en-CA"/>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The Group holds a diverse portfolio in terms of usage. Residential premises for sale account for 71 per cent of the development land bank and 73 per cent of the completed investment properties are shopping malls or prime offices.</a:t>
            </a:r>
          </a:p>
          <a:p>
            <a:endParaRPr lang="en-CA" sz="1200" kern="1200" baseline="0" dirty="0" smtClean="0">
              <a:solidFill>
                <a:schemeClr val="tx1"/>
              </a:solidFill>
              <a:latin typeface="+mn-lt"/>
              <a:ea typeface="+mn-ea"/>
              <a:cs typeface="+mn-cs"/>
            </a:endParaRPr>
          </a:p>
          <a:p>
            <a:r>
              <a:rPr lang="en-CA" sz="1200" kern="1200" baseline="0" dirty="0" smtClean="0">
                <a:solidFill>
                  <a:schemeClr val="tx1"/>
                </a:solidFill>
                <a:latin typeface="+mn-lt"/>
                <a:ea typeface="+mn-ea"/>
                <a:cs typeface="+mn-cs"/>
              </a:rPr>
              <a:t>The Group’s development land bank is also geographically diverse. About 25 per cent of the sites are in urban areas and the remainder are spread across new towns in the New Territories; most supported by convenient rail and highway transport networks. Completed investment properties are divided 38 per cent in the New Territories and 62 per cent in </a:t>
            </a:r>
            <a:r>
              <a:rPr lang="en-CA" sz="1200" kern="1200" baseline="0" dirty="0" err="1" smtClean="0">
                <a:solidFill>
                  <a:schemeClr val="tx1"/>
                </a:solidFill>
                <a:latin typeface="+mn-lt"/>
                <a:ea typeface="+mn-ea"/>
                <a:cs typeface="+mn-cs"/>
              </a:rPr>
              <a:t>Kowloon</a:t>
            </a:r>
            <a:r>
              <a:rPr lang="en-CA" sz="1200" kern="1200" baseline="0" dirty="0" smtClean="0">
                <a:solidFill>
                  <a:schemeClr val="tx1"/>
                </a:solidFill>
                <a:latin typeface="+mn-lt"/>
                <a:ea typeface="+mn-ea"/>
                <a:cs typeface="+mn-cs"/>
              </a:rPr>
              <a:t> and on Hong Kong Island.</a:t>
            </a:r>
            <a:endParaRPr lang="en-CA" dirty="0"/>
          </a:p>
        </p:txBody>
      </p:sp>
      <p:sp>
        <p:nvSpPr>
          <p:cNvPr id="4" name="灯片编号占位符 3"/>
          <p:cNvSpPr>
            <a:spLocks noGrp="1"/>
          </p:cNvSpPr>
          <p:nvPr>
            <p:ph type="sldNum" sz="quarter" idx="10"/>
          </p:nvPr>
        </p:nvSpPr>
        <p:spPr/>
        <p:txBody>
          <a:bodyPr/>
          <a:lstStyle/>
          <a:p>
            <a:fld id="{F31FC3B9-A47E-4268-97FF-55A3A3DCF2F6}" type="slidenum">
              <a:rPr lang="en-CA" smtClean="0"/>
              <a:pPr/>
              <a:t>142</a:t>
            </a:fld>
            <a:endParaRPr lang="en-CA"/>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CA" dirty="0"/>
          </a:p>
        </p:txBody>
      </p:sp>
      <p:sp>
        <p:nvSpPr>
          <p:cNvPr id="4" name="灯片编号占位符 3"/>
          <p:cNvSpPr>
            <a:spLocks noGrp="1"/>
          </p:cNvSpPr>
          <p:nvPr>
            <p:ph type="sldNum" sz="quarter" idx="10"/>
          </p:nvPr>
        </p:nvSpPr>
        <p:spPr/>
        <p:txBody>
          <a:bodyPr/>
          <a:lstStyle/>
          <a:p>
            <a:fld id="{F31FC3B9-A47E-4268-97FF-55A3A3DCF2F6}" type="slidenum">
              <a:rPr lang="en-CA" smtClean="0"/>
              <a:pPr/>
              <a:t>148</a:t>
            </a:fld>
            <a:endParaRPr lang="en-CA"/>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dirty="0" smtClean="0"/>
              <a:t>Organization chart</a:t>
            </a:r>
            <a:endParaRPr lang="en-CA" dirty="0"/>
          </a:p>
        </p:txBody>
      </p:sp>
      <p:sp>
        <p:nvSpPr>
          <p:cNvPr id="4" name="灯片编号占位符 3"/>
          <p:cNvSpPr>
            <a:spLocks noGrp="1"/>
          </p:cNvSpPr>
          <p:nvPr>
            <p:ph type="sldNum" sz="quarter" idx="10"/>
          </p:nvPr>
        </p:nvSpPr>
        <p:spPr/>
        <p:txBody>
          <a:bodyPr/>
          <a:lstStyle/>
          <a:p>
            <a:fld id="{F31FC3B9-A47E-4268-97FF-55A3A3DCF2F6}" type="slidenum">
              <a:rPr lang="en-CA" smtClean="0"/>
              <a:pPr/>
              <a:t>172</a:t>
            </a:fld>
            <a:endParaRPr lang="en-CA"/>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CFDA0F-27C8-4080-B9F5-11E90EEDF818}" type="slidenum">
              <a:rPr lang="en-CA" smtClean="0"/>
              <a:pPr/>
              <a:t>222</a:t>
            </a:fld>
            <a:endParaRPr lang="en-CA" dirty="0"/>
          </a:p>
        </p:txBody>
      </p:sp>
    </p:spTree>
    <p:extLst>
      <p:ext uri="{BB962C8B-B14F-4D97-AF65-F5344CB8AC3E}">
        <p14:creationId xmlns:p14="http://schemas.microsoft.com/office/powerpoint/2010/main" val="8600153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1FC3B9-A47E-4268-97FF-55A3A3DCF2F6}" type="slidenum">
              <a:rPr lang="en-CA" smtClean="0"/>
              <a:pPr/>
              <a:t>237</a:t>
            </a:fld>
            <a:endParaRPr lang="en-CA"/>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CA" dirty="0"/>
          </a:p>
        </p:txBody>
      </p:sp>
      <p:sp>
        <p:nvSpPr>
          <p:cNvPr id="4" name="灯片编号占位符 3"/>
          <p:cNvSpPr>
            <a:spLocks noGrp="1"/>
          </p:cNvSpPr>
          <p:nvPr>
            <p:ph type="sldNum" sz="quarter" idx="10"/>
          </p:nvPr>
        </p:nvSpPr>
        <p:spPr/>
        <p:txBody>
          <a:bodyPr/>
          <a:lstStyle/>
          <a:p>
            <a:fld id="{E0CFDA0F-27C8-4080-B9F5-11E90EEDF818}" type="slidenum">
              <a:rPr lang="en-CA" smtClean="0"/>
              <a:pPr/>
              <a:t>249</a:t>
            </a:fld>
            <a:endParaRPr lang="en-CA"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CFDA0F-27C8-4080-B9F5-11E90EEDF818}" type="slidenum">
              <a:rPr lang="en-CA" smtClean="0"/>
              <a:pPr/>
              <a:t>253</a:t>
            </a:fld>
            <a:endParaRPr lang="en-CA" dirty="0"/>
          </a:p>
        </p:txBody>
      </p:sp>
    </p:spTree>
    <p:extLst>
      <p:ext uri="{BB962C8B-B14F-4D97-AF65-F5344CB8AC3E}">
        <p14:creationId xmlns:p14="http://schemas.microsoft.com/office/powerpoint/2010/main" val="25501780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CFDA0F-27C8-4080-B9F5-11E90EEDF818}" type="slidenum">
              <a:rPr lang="en-CA" smtClean="0"/>
              <a:pPr/>
              <a:t>260</a:t>
            </a:fld>
            <a:endParaRPr lang="en-CA" dirty="0"/>
          </a:p>
        </p:txBody>
      </p:sp>
    </p:spTree>
    <p:extLst>
      <p:ext uri="{BB962C8B-B14F-4D97-AF65-F5344CB8AC3E}">
        <p14:creationId xmlns:p14="http://schemas.microsoft.com/office/powerpoint/2010/main" val="21169176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CFDA0F-27C8-4080-B9F5-11E90EEDF818}" type="slidenum">
              <a:rPr lang="en-CA" smtClean="0"/>
              <a:pPr/>
              <a:t>261</a:t>
            </a:fld>
            <a:endParaRPr lang="en-CA" dirty="0"/>
          </a:p>
        </p:txBody>
      </p:sp>
    </p:spTree>
    <p:extLst>
      <p:ext uri="{BB962C8B-B14F-4D97-AF65-F5344CB8AC3E}">
        <p14:creationId xmlns:p14="http://schemas.microsoft.com/office/powerpoint/2010/main" val="2116917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A121FE-9CCD-7F4B-90A0-170D1DFAFE86}" type="slidenum">
              <a:rPr lang="en-US" altLang="zh-CN"/>
              <a:pPr/>
              <a:t>13</a:t>
            </a:fld>
            <a:endParaRPr lang="en-US" altLang="zh-CN"/>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ltLang="zh-CN"/>
              <a:t>Property prices are at a fairly high level right now, If it continues to increase, it may form a bubble.</a:t>
            </a:r>
            <a:endParaRPr lang="en-US" altLang="zh-CN" sz="1000"/>
          </a:p>
          <a:p>
            <a:endParaRPr lang="en-US" altLang="zh-CN" sz="1000"/>
          </a:p>
          <a:p>
            <a:endParaRPr lang="en-US" altLang="zh-CN"/>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CFDA0F-27C8-4080-B9F5-11E90EEDF818}" type="slidenum">
              <a:rPr lang="en-CA" smtClean="0"/>
              <a:pPr/>
              <a:t>262</a:t>
            </a:fld>
            <a:endParaRPr lang="en-CA" dirty="0"/>
          </a:p>
        </p:txBody>
      </p:sp>
    </p:spTree>
    <p:extLst>
      <p:ext uri="{BB962C8B-B14F-4D97-AF65-F5344CB8AC3E}">
        <p14:creationId xmlns:p14="http://schemas.microsoft.com/office/powerpoint/2010/main" val="21169176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CFDA0F-27C8-4080-B9F5-11E90EEDF818}" type="slidenum">
              <a:rPr lang="en-CA" smtClean="0"/>
              <a:pPr/>
              <a:t>263</a:t>
            </a:fld>
            <a:endParaRPr lang="en-CA" dirty="0"/>
          </a:p>
        </p:txBody>
      </p:sp>
    </p:spTree>
    <p:extLst>
      <p:ext uri="{BB962C8B-B14F-4D97-AF65-F5344CB8AC3E}">
        <p14:creationId xmlns:p14="http://schemas.microsoft.com/office/powerpoint/2010/main" val="2116917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CA" smtClean="0"/>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a:p>
        </p:txBody>
      </p:sp>
      <p:sp>
        <p:nvSpPr>
          <p:cNvPr id="4" name="Date Placeholder 3"/>
          <p:cNvSpPr>
            <a:spLocks noGrp="1"/>
          </p:cNvSpPr>
          <p:nvPr>
            <p:ph type="dt" sz="half" idx="10"/>
          </p:nvPr>
        </p:nvSpPr>
        <p:spPr/>
        <p:txBody>
          <a:bodyPr/>
          <a:lstStyle/>
          <a:p>
            <a:fld id="{54AB02A5-4FE5-49D9-9E24-09F23B90C450}" type="datetimeFigureOut">
              <a:rPr lang="en-US" smtClean="0"/>
              <a:pPr/>
              <a:t>11/18/2011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a:p>
        </p:txBody>
      </p:sp>
      <p:pic>
        <p:nvPicPr>
          <p:cNvPr id="9" name="Picture 8" descr="standardRule.png"/>
          <p:cNvPicPr>
            <a:picLocks noChangeAspect="1"/>
          </p:cNvPicPr>
          <p:nvPr/>
        </p:nvPicPr>
        <p:blipFill>
          <a:blip r:embed="rId3" cstate="print"/>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CA"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CA" smtClean="0"/>
              <a:t>Click to edit Master text styles</a:t>
            </a:r>
          </a:p>
        </p:txBody>
      </p:sp>
      <p:sp>
        <p:nvSpPr>
          <p:cNvPr id="5" name="Date Placeholder 4"/>
          <p:cNvSpPr>
            <a:spLocks noGrp="1"/>
          </p:cNvSpPr>
          <p:nvPr>
            <p:ph type="dt" sz="half" idx="10"/>
          </p:nvPr>
        </p:nvSpPr>
        <p:spPr/>
        <p:txBody>
          <a:bodyPr/>
          <a:lstStyle/>
          <a:p>
            <a:fld id="{9F85648D-267C-4F54-90B5-C36298A60516}" type="datetimeFigureOut">
              <a:rPr smtClean="0"/>
              <a:pPr/>
              <a:t>10/23/2007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AF02B71-8991-4516-A01E-F1A9ACD28BDC}" type="slidenum">
              <a:rPr smtClean="0"/>
              <a:pPr/>
              <a:t>‹#›</a:t>
            </a:fld>
            <a:endParaRPr/>
          </a:p>
        </p:txBody>
      </p:sp>
      <p:pic>
        <p:nvPicPr>
          <p:cNvPr id="8" name="Picture 7" descr="shortRule.png"/>
          <p:cNvPicPr>
            <a:picLocks noChangeAspect="1"/>
          </p:cNvPicPr>
          <p:nvPr/>
        </p:nvPicPr>
        <p:blipFill>
          <a:blip r:embed="rId2" cstate="print"/>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cstate="print"/>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CA"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CA" smtClean="0"/>
              <a:t>Click to edit Master text styles</a:t>
            </a:r>
          </a:p>
        </p:txBody>
      </p:sp>
      <p:sp>
        <p:nvSpPr>
          <p:cNvPr id="5" name="Date Placeholder 4"/>
          <p:cNvSpPr>
            <a:spLocks noGrp="1"/>
          </p:cNvSpPr>
          <p:nvPr>
            <p:ph type="dt" sz="half" idx="10"/>
          </p:nvPr>
        </p:nvSpPr>
        <p:spPr/>
        <p:txBody>
          <a:bodyPr/>
          <a:lstStyle/>
          <a:p>
            <a:fld id="{9F85648D-267C-4F54-90B5-C36298A60516}" type="datetimeFigureOut">
              <a:rPr smtClean="0"/>
              <a:pPr/>
              <a:t>10/23/2007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AF02B71-8991-4516-A01E-F1A9ACD28BDC}" type="slidenum">
              <a:rPr smtClean="0"/>
              <a:pPr/>
              <a:t>‹#›</a:t>
            </a:fld>
            <a:endParaRPr/>
          </a:p>
        </p:txBody>
      </p:sp>
      <p:pic>
        <p:nvPicPr>
          <p:cNvPr id="8" name="Picture 7" descr="shortRule.png"/>
          <p:cNvPicPr>
            <a:picLocks noChangeAspect="1"/>
          </p:cNvPicPr>
          <p:nvPr/>
        </p:nvPicPr>
        <p:blipFill>
          <a:blip r:embed="rId3" cstate="print"/>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cstate="print"/>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cstate="print"/>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CA"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CA" smtClean="0"/>
              <a:t>Click to edit Master text styles</a:t>
            </a:r>
          </a:p>
        </p:txBody>
      </p:sp>
      <p:sp>
        <p:nvSpPr>
          <p:cNvPr id="5" name="Date Placeholder 4"/>
          <p:cNvSpPr>
            <a:spLocks noGrp="1"/>
          </p:cNvSpPr>
          <p:nvPr>
            <p:ph type="dt" sz="half" idx="10"/>
          </p:nvPr>
        </p:nvSpPr>
        <p:spPr/>
        <p:txBody>
          <a:bodyPr/>
          <a:lstStyle/>
          <a:p>
            <a:fld id="{9F85648D-267C-4F54-90B5-C36298A60516}" type="datetimeFigureOut">
              <a:rPr smtClean="0"/>
              <a:pPr/>
              <a:t>10/23/2007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AF02B71-8991-4516-A01E-F1A9ACD28BDC}" type="slidenum">
              <a:rPr smtClean="0"/>
              <a:pPr/>
              <a:t>‹#›</a:t>
            </a:fld>
            <a:endParaRPr/>
          </a:p>
        </p:txBody>
      </p:sp>
      <p:pic>
        <p:nvPicPr>
          <p:cNvPr id="8" name="Picture 7" descr="shortRule.png"/>
          <p:cNvPicPr>
            <a:picLocks noChangeAspect="1"/>
          </p:cNvPicPr>
          <p:nvPr/>
        </p:nvPicPr>
        <p:blipFill>
          <a:blip r:embed="rId4" cstate="print"/>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cstate="print"/>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cstate="print"/>
          <a:stretch>
            <a:fillRect/>
          </a:stretch>
        </p:blipFill>
        <p:spPr>
          <a:xfrm>
            <a:off x="0" y="0"/>
            <a:ext cx="9144000" cy="6858000"/>
          </a:xfrm>
          <a:prstGeom prst="rect">
            <a:avLst/>
          </a:prstGeom>
        </p:spPr>
      </p:pic>
      <p:sp>
        <p:nvSpPr>
          <p:cNvPr id="4" name="Text Placeholder 3"/>
          <p:cNvSpPr>
            <a:spLocks noGrp="1"/>
          </p:cNvSpPr>
          <p:nvPr>
            <p:ph type="body" sz="half" idx="2"/>
          </p:nvPr>
        </p:nvSpPr>
        <p:spPr>
          <a:xfrm rot="21226911">
            <a:off x="4944943" y="3620297"/>
            <a:ext cx="3474720" cy="2307326"/>
          </a:xfrm>
        </p:spPr>
        <p:txBody>
          <a:bodyPr vert="horz" lIns="91440" tIns="45720" rIns="91440" bIns="45720" rtlCol="0">
            <a:normAutofit/>
          </a:bodyPr>
          <a:lstStyle>
            <a:lvl1pPr marL="0" indent="0" algn="ctr">
              <a:buNone/>
              <a:defRPr sz="28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CA" smtClean="0"/>
              <a:t>Click to edit Master text styles</a:t>
            </a:r>
          </a:p>
        </p:txBody>
      </p:sp>
      <p:sp>
        <p:nvSpPr>
          <p:cNvPr id="5" name="Date Placeholder 4"/>
          <p:cNvSpPr>
            <a:spLocks noGrp="1"/>
          </p:cNvSpPr>
          <p:nvPr>
            <p:ph type="dt" sz="half" idx="10"/>
          </p:nvPr>
        </p:nvSpPr>
        <p:spPr/>
        <p:txBody>
          <a:bodyPr/>
          <a:lstStyle/>
          <a:p>
            <a:fld id="{9F85648D-267C-4F54-90B5-C36298A60516}" type="datetimeFigureOut">
              <a:rPr smtClean="0"/>
              <a:pPr/>
              <a:t>10/23/2007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AF02B71-8991-4516-A01E-F1A9ACD28BDC}" type="slidenum">
              <a:rPr smtClean="0"/>
              <a:pPr/>
              <a:t>‹#›</a:t>
            </a:fld>
            <a:endParaRPr/>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cstate="print"/>
          <a:stretch>
            <a:fillRect/>
          </a:stretch>
        </p:blipFill>
        <p:spPr>
          <a:xfrm>
            <a:off x="0" y="0"/>
            <a:ext cx="9144000" cy="6858000"/>
          </a:xfrm>
          <a:prstGeom prst="rect">
            <a:avLst/>
          </a:prstGeom>
        </p:spPr>
      </p:pic>
      <p:sp>
        <p:nvSpPr>
          <p:cNvPr id="4" name="Text Placeholder 3"/>
          <p:cNvSpPr>
            <a:spLocks noGrp="1"/>
          </p:cNvSpPr>
          <p:nvPr>
            <p:ph type="body" sz="half" idx="2"/>
          </p:nvPr>
        </p:nvSpPr>
        <p:spPr>
          <a:xfrm rot="21226911">
            <a:off x="591446" y="3603822"/>
            <a:ext cx="3346642" cy="2183322"/>
          </a:xfrm>
        </p:spPr>
        <p:txBody>
          <a:bodyPr vert="horz" lIns="91440" tIns="45720" rIns="91440" bIns="45720" rtlCol="0">
            <a:normAutofit/>
          </a:bodyPr>
          <a:lstStyle>
            <a:lvl1pPr marL="0" indent="0" algn="ctr">
              <a:buNone/>
              <a:defRPr sz="28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CA" smtClean="0"/>
              <a:t>Click to edit Master text styles</a:t>
            </a:r>
          </a:p>
        </p:txBody>
      </p:sp>
      <p:sp>
        <p:nvSpPr>
          <p:cNvPr id="5" name="Date Placeholder 4"/>
          <p:cNvSpPr>
            <a:spLocks noGrp="1"/>
          </p:cNvSpPr>
          <p:nvPr>
            <p:ph type="dt" sz="half" idx="10"/>
          </p:nvPr>
        </p:nvSpPr>
        <p:spPr/>
        <p:txBody>
          <a:bodyPr/>
          <a:lstStyle/>
          <a:p>
            <a:fld id="{9F85648D-267C-4F54-90B5-C36298A60516}" type="datetimeFigureOut">
              <a:rPr smtClean="0"/>
              <a:pPr/>
              <a:t>10/23/2007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AF02B71-8991-4516-A01E-F1A9ACD28BDC}" type="slidenum">
              <a:rPr smtClean="0"/>
              <a:pPr/>
              <a:t>‹#›</a:t>
            </a:fld>
            <a:endParaRPr/>
          </a:p>
        </p:txBody>
      </p:sp>
      <p:pic>
        <p:nvPicPr>
          <p:cNvPr id="15" name="Picture 14" descr="parAvion.png"/>
          <p:cNvPicPr>
            <a:picLocks noChangeAspect="1"/>
          </p:cNvPicPr>
          <p:nvPr/>
        </p:nvPicPr>
        <p:blipFill>
          <a:blip r:embed="rId3" cstate="print"/>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cstate="print"/>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cstate="print"/>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Date Placeholder 3"/>
          <p:cNvSpPr>
            <a:spLocks noGrp="1"/>
          </p:cNvSpPr>
          <p:nvPr>
            <p:ph type="dt" sz="half" idx="10"/>
          </p:nvPr>
        </p:nvSpPr>
        <p:spPr/>
        <p:txBody>
          <a:bodyPr/>
          <a:lstStyle/>
          <a:p>
            <a:fld id="{9F85648D-267C-4F54-90B5-C36298A60516}" type="datetimeFigureOut">
              <a:rPr smtClean="0"/>
              <a:pPr/>
              <a:t>10/23/2007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AF02B71-8991-4516-A01E-F1A9ACD28BDC}" type="slidenum">
              <a:rPr smtClean="0"/>
              <a:pPr/>
              <a:t>‹#›</a:t>
            </a:fld>
            <a:endParaRPr/>
          </a:p>
        </p:txBody>
      </p:sp>
      <p:pic>
        <p:nvPicPr>
          <p:cNvPr id="7" name="Picture 6" descr="standardRule.png"/>
          <p:cNvPicPr>
            <a:picLocks noChangeAspect="1"/>
          </p:cNvPicPr>
          <p:nvPr/>
        </p:nvPicPr>
        <p:blipFill>
          <a:blip r:embed="rId2" cstate="print"/>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CA"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Date Placeholder 3"/>
          <p:cNvSpPr>
            <a:spLocks noGrp="1"/>
          </p:cNvSpPr>
          <p:nvPr>
            <p:ph type="dt" sz="half" idx="10"/>
          </p:nvPr>
        </p:nvSpPr>
        <p:spPr/>
        <p:txBody>
          <a:bodyPr/>
          <a:lstStyle/>
          <a:p>
            <a:fld id="{9F85648D-267C-4F54-90B5-C36298A60516}" type="datetimeFigureOut">
              <a:rPr smtClean="0"/>
              <a:pPr/>
              <a:t>10/23/2007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AF02B71-8991-4516-A01E-F1A9ACD28BDC}" type="slidenum">
              <a:rPr smtClean="0"/>
              <a:pPr/>
              <a:t>‹#›</a:t>
            </a:fld>
            <a:endParaRPr/>
          </a:p>
        </p:txBody>
      </p:sp>
      <p:pic>
        <p:nvPicPr>
          <p:cNvPr id="7" name="Picture 6" descr="verticalRule.png"/>
          <p:cNvPicPr>
            <a:picLocks noChangeAspect="1"/>
          </p:cNvPicPr>
          <p:nvPr/>
        </p:nvPicPr>
        <p:blipFill>
          <a:blip r:embed="rId2" cstate="print"/>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smtClean="0"/>
            </a:lvl1pPr>
          </a:lstStyle>
          <a:p>
            <a:fld id="{B178A18D-A33B-514E-96F9-D73C8D6BF1D1}" type="slidenum">
              <a:rPr lang="en-US" altLang="zh-CN"/>
              <a:pPr/>
              <a:t>‹#›</a:t>
            </a:fld>
            <a:endParaRPr lang="en-US" altLang="zh-CN"/>
          </a:p>
        </p:txBody>
      </p:sp>
    </p:spTree>
    <p:extLst>
      <p:ext uri="{BB962C8B-B14F-4D97-AF65-F5344CB8AC3E}">
        <p14:creationId xmlns:p14="http://schemas.microsoft.com/office/powerpoint/2010/main" val="668918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Date Placeholder 3"/>
          <p:cNvSpPr>
            <a:spLocks noGrp="1"/>
          </p:cNvSpPr>
          <p:nvPr>
            <p:ph type="dt" sz="half" idx="10"/>
          </p:nvPr>
        </p:nvSpPr>
        <p:spPr/>
        <p:txBody>
          <a:bodyPr/>
          <a:lstStyle/>
          <a:p>
            <a:fld id="{9F85648D-267C-4F54-90B5-C36298A60516}" type="datetimeFigureOut">
              <a:rPr smtClean="0"/>
              <a:pPr/>
              <a:t>10/23/2007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AF02B71-8991-4516-A01E-F1A9ACD28BDC}" type="slidenum">
              <a:rPr smtClean="0"/>
              <a:pPr/>
              <a:t>‹#›</a:t>
            </a:fld>
            <a:endParaRPr/>
          </a:p>
        </p:txBody>
      </p:sp>
      <p:pic>
        <p:nvPicPr>
          <p:cNvPr id="8" name="Picture 7" descr="standardRule.png"/>
          <p:cNvPicPr>
            <a:picLocks noChangeAspect="1"/>
          </p:cNvPicPr>
          <p:nvPr/>
        </p:nvPicPr>
        <p:blipFill>
          <a:blip r:embed="rId2" cstate="print"/>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CA"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a:p>
        </p:txBody>
      </p:sp>
      <p:sp>
        <p:nvSpPr>
          <p:cNvPr id="4" name="Date Placeholder 3"/>
          <p:cNvSpPr>
            <a:spLocks noGrp="1"/>
          </p:cNvSpPr>
          <p:nvPr>
            <p:ph type="dt" sz="half" idx="10"/>
          </p:nvPr>
        </p:nvSpPr>
        <p:spPr/>
        <p:txBody>
          <a:bodyPr/>
          <a:lstStyle/>
          <a:p>
            <a:fld id="{9F85648D-267C-4F54-90B5-C36298A60516}" type="datetimeFigureOut">
              <a:rPr smtClean="0"/>
              <a:pPr/>
              <a:t>10/23/2007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AF02B71-8991-4516-A01E-F1A9ACD28BDC}" type="slidenum">
              <a:rPr smtClean="0"/>
              <a:pPr/>
              <a:t>‹#›</a:t>
            </a:fld>
            <a:endParaRPr/>
          </a:p>
        </p:txBody>
      </p:sp>
      <p:pic>
        <p:nvPicPr>
          <p:cNvPr id="9" name="Picture 8" descr="standardRule.png"/>
          <p:cNvPicPr>
            <a:picLocks noChangeAspect="1"/>
          </p:cNvPicPr>
          <p:nvPr/>
        </p:nvPicPr>
        <p:blipFill>
          <a:blip r:embed="rId3" cstate="print"/>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cstate="print"/>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cstate="print"/>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pic>
        <p:nvPicPr>
          <p:cNvPr id="14" name="Picture 13" descr="pictureStamp-Frame.png"/>
          <p:cNvPicPr>
            <a:picLocks noChangeAspect="1"/>
          </p:cNvPicPr>
          <p:nvPr/>
        </p:nvPicPr>
        <p:blipFill>
          <a:blip r:embed="rId4" cstate="print"/>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CA"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54AB02A5-4FE5-49D9-9E24-09F23B90C450}" type="datetimeFigureOut">
              <a:rPr lang="en-US" smtClean="0"/>
              <a:pPr/>
              <a:t>11/18/2011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a:p>
        </p:txBody>
      </p:sp>
      <p:pic>
        <p:nvPicPr>
          <p:cNvPr id="9" name="Picture 8" descr="standardRule.png"/>
          <p:cNvPicPr>
            <a:picLocks noChangeAspect="1"/>
          </p:cNvPicPr>
          <p:nvPr/>
        </p:nvPicPr>
        <p:blipFill>
          <a:blip r:embed="rId2" cstate="print"/>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CA"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5" name="Date Placeholder 4"/>
          <p:cNvSpPr>
            <a:spLocks noGrp="1"/>
          </p:cNvSpPr>
          <p:nvPr>
            <p:ph type="dt" sz="half" idx="10"/>
          </p:nvPr>
        </p:nvSpPr>
        <p:spPr/>
        <p:txBody>
          <a:bodyPr/>
          <a:lstStyle/>
          <a:p>
            <a:fld id="{9F85648D-267C-4F54-90B5-C36298A60516}" type="datetimeFigureOut">
              <a:rPr smtClean="0"/>
              <a:pPr/>
              <a:t>10/23/2007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AF02B71-8991-4516-A01E-F1A9ACD28BDC}" type="slidenum">
              <a:rPr smtClean="0"/>
              <a:pPr/>
              <a:t>‹#›</a:t>
            </a:fld>
            <a:endParaRPr/>
          </a:p>
        </p:txBody>
      </p:sp>
      <p:pic>
        <p:nvPicPr>
          <p:cNvPr id="9" name="Picture 8" descr="standardRule.png"/>
          <p:cNvPicPr>
            <a:picLocks noChangeAspect="1"/>
          </p:cNvPicPr>
          <p:nvPr/>
        </p:nvPicPr>
        <p:blipFill>
          <a:blip r:embed="rId2" cstate="print"/>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7" name="Date Placeholder 6"/>
          <p:cNvSpPr>
            <a:spLocks noGrp="1"/>
          </p:cNvSpPr>
          <p:nvPr>
            <p:ph type="dt" sz="half" idx="10"/>
          </p:nvPr>
        </p:nvSpPr>
        <p:spPr/>
        <p:txBody>
          <a:bodyPr/>
          <a:lstStyle/>
          <a:p>
            <a:fld id="{9F85648D-267C-4F54-90B5-C36298A60516}" type="datetimeFigureOut">
              <a:rPr smtClean="0"/>
              <a:pPr/>
              <a:t>10/23/2007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AF02B71-8991-4516-A01E-F1A9ACD28BDC}" type="slidenum">
              <a:rPr smtClean="0"/>
              <a:pPr/>
              <a:t>‹#›</a:t>
            </a:fld>
            <a:endParaRPr/>
          </a:p>
        </p:txBody>
      </p:sp>
      <p:pic>
        <p:nvPicPr>
          <p:cNvPr id="11" name="Picture 10" descr="standardRule.png"/>
          <p:cNvPicPr>
            <a:picLocks noChangeAspect="1"/>
          </p:cNvPicPr>
          <p:nvPr/>
        </p:nvPicPr>
        <p:blipFill>
          <a:blip r:embed="rId2" cstate="print"/>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fld id="{9F85648D-267C-4F54-90B5-C36298A60516}" type="datetimeFigureOut">
              <a:rPr smtClean="0"/>
              <a:pPr/>
              <a:t>10/23/2007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AF02B71-8991-4516-A01E-F1A9ACD28BDC}" type="slidenum">
              <a:rPr smtClean="0"/>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5648D-267C-4F54-90B5-C36298A60516}" type="datetimeFigureOut">
              <a:rPr smtClean="0"/>
              <a:pPr/>
              <a:t>10/23/2007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AF02B71-8991-4516-A01E-F1A9ACD28BDC}" type="slidenum">
              <a:rPr smtClean="0"/>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CA"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9F85648D-267C-4F54-90B5-C36298A60516}" type="datetimeFigureOut">
              <a:rPr smtClean="0"/>
              <a:pPr/>
              <a:t>10/23/2007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AF02B71-8991-4516-A01E-F1A9ACD28BDC}" type="slidenum">
              <a:rPr smtClean="0"/>
              <a:pPr/>
              <a:t>‹#›</a:t>
            </a:fld>
            <a:endParaRPr/>
          </a:p>
        </p:txBody>
      </p:sp>
      <p:pic>
        <p:nvPicPr>
          <p:cNvPr id="9" name="Picture 8" descr="shortRule.png"/>
          <p:cNvPicPr>
            <a:picLocks noChangeAspect="1"/>
          </p:cNvPicPr>
          <p:nvPr/>
        </p:nvPicPr>
        <p:blipFill>
          <a:blip r:embed="rId2" cstate="print"/>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19" cstate="print"/>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CA" smtClean="0"/>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9F85648D-267C-4F54-90B5-C36298A60516}" type="datetimeFigureOut">
              <a:rPr smtClean="0"/>
              <a:pPr/>
              <a:t>10/23/2007</a:t>
            </a:fld>
            <a:endParaRPr/>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8AF02B71-8991-4516-A01E-F1A9ACD28BDC}" type="slidenum">
              <a:rPr smtClean="0"/>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0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0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128.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47.png"/><Relationship Id="rId4" Type="http://schemas.openxmlformats.org/officeDocument/2006/relationships/image" Target="../media/image146.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54.png"/><Relationship Id="rId4" Type="http://schemas.openxmlformats.org/officeDocument/2006/relationships/image" Target="../media/image153.png"/></Relationships>
</file>

<file path=ppt/slides/_rels/slide1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47.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28.png"/><Relationship Id="rId4" Type="http://schemas.openxmlformats.org/officeDocument/2006/relationships/image" Target="../media/image164.png"/><Relationship Id="rId9" Type="http://schemas.openxmlformats.org/officeDocument/2006/relationships/image" Target="../media/image169.png"/></Relationships>
</file>

<file path=ppt/slides/_rels/slide14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71.png"/></Relationships>
</file>

<file path=ppt/slides/_rels/slide1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10" Type="http://schemas.openxmlformats.org/officeDocument/2006/relationships/image" Target="../media/image128.png"/><Relationship Id="rId4" Type="http://schemas.openxmlformats.org/officeDocument/2006/relationships/image" Target="../media/image175.png"/><Relationship Id="rId9" Type="http://schemas.openxmlformats.org/officeDocument/2006/relationships/image" Target="../media/image180.png"/></Relationships>
</file>

<file path=ppt/slides/_rels/slide1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5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203.png"/><Relationship Id="rId3" Type="http://schemas.openxmlformats.org/officeDocument/2006/relationships/image" Target="../media/image193.png"/><Relationship Id="rId7" Type="http://schemas.openxmlformats.org/officeDocument/2006/relationships/image" Target="../media/image197.png"/><Relationship Id="rId12" Type="http://schemas.openxmlformats.org/officeDocument/2006/relationships/image" Target="../media/image202.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96.png"/><Relationship Id="rId11" Type="http://schemas.openxmlformats.org/officeDocument/2006/relationships/image" Target="../media/image201.pn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png"/></Relationships>
</file>

<file path=ppt/slides/_rels/slide163.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128.png"/><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214.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s>
</file>

<file path=ppt/slides/_rels/slide164.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10" Type="http://schemas.openxmlformats.org/officeDocument/2006/relationships/image" Target="../media/image128.png"/><Relationship Id="rId4" Type="http://schemas.openxmlformats.org/officeDocument/2006/relationships/image" Target="../media/image217.png"/><Relationship Id="rId9" Type="http://schemas.openxmlformats.org/officeDocument/2006/relationships/image" Target="../media/image222.png"/></Relationships>
</file>

<file path=ppt/slides/_rels/slide16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6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232.png"/></Relationships>
</file>

<file path=ppt/slides/_rels/slide171.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234.gi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0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64.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66.png"/><Relationship Id="rId7" Type="http://schemas.openxmlformats.org/officeDocument/2006/relationships/image" Target="../media/image270.png"/><Relationship Id="rId2" Type="http://schemas.openxmlformats.org/officeDocument/2006/relationships/image" Target="../media/image265.png"/><Relationship Id="rId1" Type="http://schemas.openxmlformats.org/officeDocument/2006/relationships/slideLayout" Target="../slideLayouts/slideLayout7.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202.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3.png"/><Relationship Id="rId1" Type="http://schemas.openxmlformats.org/officeDocument/2006/relationships/slideLayout" Target="../slideLayouts/slideLayout2.xml"/><Relationship Id="rId4" Type="http://schemas.openxmlformats.org/officeDocument/2006/relationships/image" Target="../media/image274.png"/></Relationships>
</file>

<file path=ppt/slides/_rels/slide20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20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20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20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1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hyperlink" Target="http://www.sino.com/eng/default.asp?xid=ir_sl_fr_1011" TargetMode="External"/><Relationship Id="rId2" Type="http://schemas.openxmlformats.org/officeDocument/2006/relationships/hyperlink" Target="http://www.sino.com/eng/default.asp?xid=ir_tstp_fr_1011" TargetMode="External"/><Relationship Id="rId1" Type="http://schemas.openxmlformats.org/officeDocument/2006/relationships/slideLayout" Target="../slideLayouts/slideLayout2.xml"/><Relationship Id="rId5" Type="http://schemas.openxmlformats.org/officeDocument/2006/relationships/image" Target="../media/image272.png"/><Relationship Id="rId4" Type="http://schemas.openxmlformats.org/officeDocument/2006/relationships/hyperlink" Target="http://www.sino.com/eng/default.asp?xid=ir_sh_fr_1011" TargetMode="External"/></Relationships>
</file>

<file path=ppt/slides/_rels/slide217.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2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90.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91.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22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305.png"/><Relationship Id="rId7" Type="http://schemas.openxmlformats.org/officeDocument/2006/relationships/image" Target="../media/image272.png"/><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s>
</file>

<file path=ppt/slides/_rels/slide235.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10.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311.jpeg"/></Relationships>
</file>

<file path=ppt/slides/_rels/slide238.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png"/><Relationship Id="rId4" Type="http://schemas.openxmlformats.org/officeDocument/2006/relationships/oleObject" Target="../embeddings/oleObject1.bin"/></Relationships>
</file>

<file path=ppt/slides/_rels/slide24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16.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272.pn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5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253.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254.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26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35.png"/></Relationships>
</file>

<file path=ppt/slides/_rels/slide262.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336.png"/></Relationships>
</file>

<file path=ppt/slides/_rels/slide26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337.png"/></Relationships>
</file>

<file path=ppt/slides/_rels/slide264.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38.emf"/><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39.emf"/><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52.png"/><Relationship Id="rId7" Type="http://schemas.openxmlformats.org/officeDocument/2006/relationships/diagramColors" Target="../diagrams/colors13.xm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60.png"/><Relationship Id="rId7"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3.gif"/></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image" Target="../media/image106.png"/></Relationships>
</file>

<file path=ppt/slides/_rels/slide9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815975"/>
            <a:ext cx="7772400" cy="1470025"/>
          </a:xfrm>
        </p:spPr>
        <p:txBody>
          <a:bodyPr/>
          <a:lstStyle/>
          <a:p>
            <a:r>
              <a:rPr lang="en-US" sz="6600" dirty="0" smtClean="0">
                <a:latin typeface="Cambria" pitchFamily="18" charset="0"/>
              </a:rPr>
              <a:t>Hong Kong Property</a:t>
            </a:r>
            <a:endParaRPr lang="en-US" sz="6600" dirty="0">
              <a:latin typeface="Cambria" pitchFamily="18" charset="0"/>
            </a:endParaRPr>
          </a:p>
        </p:txBody>
      </p:sp>
      <p:sp>
        <p:nvSpPr>
          <p:cNvPr id="3" name="Subtitle 2"/>
          <p:cNvSpPr>
            <a:spLocks noGrp="1"/>
          </p:cNvSpPr>
          <p:nvPr>
            <p:ph type="subTitle" idx="1"/>
          </p:nvPr>
        </p:nvSpPr>
        <p:spPr>
          <a:xfrm>
            <a:off x="1371600" y="3341712"/>
            <a:ext cx="6400800" cy="2895600"/>
          </a:xfrm>
        </p:spPr>
        <p:txBody>
          <a:bodyPr>
            <a:normAutofit fontScale="92500" lnSpcReduction="10000"/>
          </a:bodyPr>
          <a:lstStyle/>
          <a:p>
            <a:r>
              <a:rPr lang="en-US" dirty="0" smtClean="0">
                <a:latin typeface="Cambria" pitchFamily="18" charset="0"/>
              </a:rPr>
              <a:t>Carmen Li</a:t>
            </a:r>
          </a:p>
          <a:p>
            <a:r>
              <a:rPr lang="en-US" dirty="0" smtClean="0">
                <a:latin typeface="Cambria" pitchFamily="18" charset="0"/>
              </a:rPr>
              <a:t>Eileen </a:t>
            </a:r>
            <a:r>
              <a:rPr lang="en-US" dirty="0">
                <a:latin typeface="Cambria" pitchFamily="18" charset="0"/>
              </a:rPr>
              <a:t>Li</a:t>
            </a:r>
          </a:p>
          <a:p>
            <a:r>
              <a:rPr lang="en-US" dirty="0" smtClean="0">
                <a:latin typeface="Cambria" pitchFamily="18" charset="0"/>
              </a:rPr>
              <a:t>Ellen </a:t>
            </a:r>
            <a:r>
              <a:rPr lang="en-US" dirty="0">
                <a:latin typeface="Cambria" pitchFamily="18" charset="0"/>
              </a:rPr>
              <a:t>Tang</a:t>
            </a:r>
          </a:p>
          <a:p>
            <a:r>
              <a:rPr lang="en-US" dirty="0">
                <a:latin typeface="Cambria" pitchFamily="18" charset="0"/>
              </a:rPr>
              <a:t>Anna </a:t>
            </a:r>
            <a:r>
              <a:rPr lang="en-US" dirty="0" err="1" smtClean="0">
                <a:latin typeface="Cambria" pitchFamily="18" charset="0"/>
              </a:rPr>
              <a:t>Tian</a:t>
            </a:r>
            <a:endParaRPr lang="en-US" dirty="0" smtClean="0">
              <a:latin typeface="Cambria" pitchFamily="18" charset="0"/>
            </a:endParaRPr>
          </a:p>
          <a:p>
            <a:r>
              <a:rPr lang="en-US" dirty="0" err="1" smtClean="0">
                <a:latin typeface="Cambria" pitchFamily="18" charset="0"/>
              </a:rPr>
              <a:t>Yanni</a:t>
            </a:r>
            <a:r>
              <a:rPr lang="en-US" dirty="0" smtClean="0">
                <a:latin typeface="Cambria" pitchFamily="18" charset="0"/>
              </a:rPr>
              <a:t> </a:t>
            </a:r>
            <a:r>
              <a:rPr lang="en-US" dirty="0">
                <a:latin typeface="Cambria" pitchFamily="18" charset="0"/>
              </a:rPr>
              <a:t>Wang</a:t>
            </a:r>
          </a:p>
          <a:p>
            <a:endParaRPr lang="en-US" dirty="0">
              <a:latin typeface="Cambria" pitchFamily="18" charset="0"/>
            </a:endParaRPr>
          </a:p>
        </p:txBody>
      </p:sp>
    </p:spTree>
    <p:extLst>
      <p:ext uri="{BB962C8B-B14F-4D97-AF65-F5344CB8AC3E}">
        <p14:creationId xmlns:p14="http://schemas.microsoft.com/office/powerpoint/2010/main" val="4138777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ext Box 6"/>
          <p:cNvSpPr txBox="1">
            <a:spLocks noChangeArrowheads="1"/>
          </p:cNvSpPr>
          <p:nvPr/>
        </p:nvSpPr>
        <p:spPr bwMode="auto">
          <a:xfrm>
            <a:off x="444500" y="980420"/>
            <a:ext cx="7772400" cy="6417141"/>
          </a:xfrm>
          <a:prstGeom prst="rect">
            <a:avLst/>
          </a:prstGeom>
          <a:noFill/>
          <a:ln w="9525">
            <a:noFill/>
            <a:miter lim="800000"/>
            <a:headEnd/>
            <a:tailEnd/>
          </a:ln>
          <a:effectLst/>
        </p:spPr>
        <p:txBody>
          <a:bodyPr>
            <a:prstTxWarp prst="textNoShape">
              <a:avLst/>
            </a:prstTxWarp>
            <a:spAutoFit/>
          </a:bodyPr>
          <a:lstStyle/>
          <a:p>
            <a:pPr marL="285750" indent="-285750" algn="l">
              <a:spcBef>
                <a:spcPct val="50000"/>
              </a:spcBef>
              <a:buFont typeface="Arial" pitchFamily="34" charset="0"/>
              <a:buChar char="•"/>
            </a:pPr>
            <a:r>
              <a:rPr lang="en-US" altLang="zh-CN" sz="2400" dirty="0">
                <a:solidFill>
                  <a:schemeClr val="tx2"/>
                </a:solidFill>
              </a:rPr>
              <a:t>Age, race, gender, income, migration patterns, and population growth</a:t>
            </a:r>
          </a:p>
          <a:p>
            <a:pPr marL="285750" indent="-285750" algn="l">
              <a:spcBef>
                <a:spcPct val="50000"/>
              </a:spcBef>
              <a:buFont typeface="Arial" pitchFamily="34" charset="0"/>
              <a:buChar char="•"/>
            </a:pPr>
            <a:r>
              <a:rPr lang="en-US" altLang="zh-CN" sz="2400" dirty="0">
                <a:solidFill>
                  <a:schemeClr val="tx2"/>
                </a:solidFill>
              </a:rPr>
              <a:t>Population: </a:t>
            </a:r>
            <a:r>
              <a:rPr lang="en-US" altLang="zh-CN" sz="2400" dirty="0"/>
              <a:t>7,108,100  (at mid-2011)</a:t>
            </a:r>
          </a:p>
          <a:p>
            <a:pPr algn="l">
              <a:spcBef>
                <a:spcPct val="50000"/>
              </a:spcBef>
            </a:pPr>
            <a:r>
              <a:rPr lang="en-US" altLang="zh-CN" sz="2400" dirty="0" smtClean="0"/>
              <a:t>      </a:t>
            </a:r>
            <a:r>
              <a:rPr lang="en-US" altLang="zh-CN" sz="2400" dirty="0"/>
              <a:t>Population growth rate: 0.6% (0.6% over mid-2010)</a:t>
            </a:r>
          </a:p>
          <a:p>
            <a:pPr marL="285750" indent="-285750" algn="l">
              <a:spcBef>
                <a:spcPct val="50000"/>
              </a:spcBef>
              <a:buFont typeface="Arial" pitchFamily="34" charset="0"/>
              <a:buChar char="•"/>
            </a:pPr>
            <a:endParaRPr lang="en-US" altLang="zh-CN" sz="2400" dirty="0"/>
          </a:p>
          <a:p>
            <a:pPr algn="l">
              <a:spcBef>
                <a:spcPct val="50000"/>
              </a:spcBef>
            </a:pPr>
            <a:r>
              <a:rPr lang="en-US" altLang="zh-CN" sz="2400" dirty="0"/>
              <a:t>Affects how real estate </a:t>
            </a:r>
          </a:p>
          <a:p>
            <a:pPr algn="l">
              <a:spcBef>
                <a:spcPct val="50000"/>
              </a:spcBef>
            </a:pPr>
            <a:r>
              <a:rPr lang="en-US" altLang="zh-CN" sz="2400" dirty="0"/>
              <a:t>is priced and what </a:t>
            </a:r>
          </a:p>
          <a:p>
            <a:pPr algn="l">
              <a:spcBef>
                <a:spcPct val="50000"/>
              </a:spcBef>
            </a:pPr>
            <a:r>
              <a:rPr lang="en-US" altLang="zh-CN" sz="2400" dirty="0"/>
              <a:t>type of prosperities </a:t>
            </a:r>
          </a:p>
          <a:p>
            <a:pPr algn="l">
              <a:spcBef>
                <a:spcPct val="50000"/>
              </a:spcBef>
            </a:pPr>
            <a:r>
              <a:rPr lang="en-US" altLang="zh-CN" sz="2400" dirty="0"/>
              <a:t>are in demand</a:t>
            </a:r>
          </a:p>
          <a:p>
            <a:pPr algn="l">
              <a:spcBef>
                <a:spcPct val="50000"/>
              </a:spcBef>
            </a:pPr>
            <a:endParaRPr lang="en-US" altLang="zh-CN" sz="2400" dirty="0"/>
          </a:p>
          <a:p>
            <a:pPr algn="l">
              <a:spcBef>
                <a:spcPct val="50000"/>
              </a:spcBef>
            </a:pPr>
            <a:endParaRPr lang="en-US" altLang="zh-CN" dirty="0"/>
          </a:p>
          <a:p>
            <a:pPr algn="l">
              <a:spcBef>
                <a:spcPct val="50000"/>
              </a:spcBef>
            </a:pPr>
            <a:endParaRPr lang="en-US" altLang="zh-CN" sz="3200" dirty="0">
              <a:solidFill>
                <a:schemeClr val="accent2"/>
              </a:solidFill>
            </a:endParaRPr>
          </a:p>
        </p:txBody>
      </p:sp>
      <p:sp>
        <p:nvSpPr>
          <p:cNvPr id="23560" name="Text Box 8"/>
          <p:cNvSpPr txBox="1">
            <a:spLocks noChangeArrowheads="1"/>
          </p:cNvSpPr>
          <p:nvPr/>
        </p:nvSpPr>
        <p:spPr bwMode="auto">
          <a:xfrm>
            <a:off x="533400" y="457200"/>
            <a:ext cx="7315200" cy="523220"/>
          </a:xfrm>
          <a:prstGeom prst="rect">
            <a:avLst/>
          </a:prstGeom>
          <a:noFill/>
          <a:ln w="9525">
            <a:noFill/>
            <a:miter lim="800000"/>
            <a:headEnd/>
            <a:tailEnd/>
          </a:ln>
          <a:effectLst/>
        </p:spPr>
        <p:txBody>
          <a:bodyPr>
            <a:prstTxWarp prst="textNoShape">
              <a:avLst/>
            </a:prstTxWarp>
            <a:spAutoFit/>
          </a:bodyPr>
          <a:lstStyle/>
          <a:p>
            <a:pPr marL="342900" indent="-342900" algn="l">
              <a:spcBef>
                <a:spcPct val="20000"/>
              </a:spcBef>
            </a:pPr>
            <a:r>
              <a:rPr lang="en-US" altLang="zh-CN" sz="2800" dirty="0">
                <a:solidFill>
                  <a:schemeClr val="tx2"/>
                </a:solidFill>
                <a:latin typeface="Cambria" pitchFamily="18" charset="0"/>
              </a:rPr>
              <a:t>3) Demographics</a:t>
            </a:r>
          </a:p>
        </p:txBody>
      </p:sp>
      <p:pic>
        <p:nvPicPr>
          <p:cNvPr id="23561" name="Picture 9" descr="2$_Z65%[AJVOYGV_ST2A5K3"/>
          <p:cNvPicPr>
            <a:picLocks noChangeAspect="1" noChangeArrowheads="1"/>
          </p:cNvPicPr>
          <p:nvPr/>
        </p:nvPicPr>
        <p:blipFill>
          <a:blip r:embed="rId3" cstate="print"/>
          <a:srcRect/>
          <a:stretch>
            <a:fillRect/>
          </a:stretch>
        </p:blipFill>
        <p:spPr bwMode="auto">
          <a:xfrm>
            <a:off x="3440999" y="3068960"/>
            <a:ext cx="5703001" cy="3462536"/>
          </a:xfrm>
          <a:prstGeom prst="rect">
            <a:avLst/>
          </a:prstGeom>
          <a:noFill/>
        </p:spPr>
      </p:pic>
      <p:sp>
        <p:nvSpPr>
          <p:cNvPr id="23573" name="AutoShape 21"/>
          <p:cNvSpPr>
            <a:spLocks noChangeArrowheads="1"/>
          </p:cNvSpPr>
          <p:nvPr/>
        </p:nvSpPr>
        <p:spPr bwMode="auto">
          <a:xfrm>
            <a:off x="0" y="3568700"/>
            <a:ext cx="457200" cy="4572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30590253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381000"/>
            <a:ext cx="7757864" cy="914400"/>
          </a:xfrm>
        </p:spPr>
        <p:txBody>
          <a:bodyPr/>
          <a:lstStyle/>
          <a:p>
            <a:pPr algn="l"/>
            <a:r>
              <a:rPr lang="en-US" dirty="0" smtClean="0"/>
              <a:t> </a:t>
            </a:r>
            <a:r>
              <a:rPr lang="en-US" sz="4000" dirty="0" smtClean="0">
                <a:latin typeface="Cambria" pitchFamily="18" charset="0"/>
              </a:rPr>
              <a:t>10 Year Financial Summary</a:t>
            </a:r>
            <a:endParaRPr lang="en-CA" sz="4000" dirty="0">
              <a:latin typeface="Cambria" pitchFamily="18" charset="0"/>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209675"/>
            <a:ext cx="7488832" cy="5387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Grp="1" noChangeAspect="1" noChangeArrowheads="1"/>
          </p:cNvPicPr>
          <p:nvPr>
            <p:ph idx="1"/>
          </p:nvPr>
        </p:nvPicPr>
        <p:blipFill>
          <a:blip r:embed="rId3" cstate="print"/>
          <a:srcRect/>
          <a:stretch>
            <a:fillRect/>
          </a:stretch>
        </p:blipFill>
        <p:spPr bwMode="auto">
          <a:xfrm>
            <a:off x="7772400" y="152400"/>
            <a:ext cx="1219200" cy="1323974"/>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19631597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381000"/>
            <a:ext cx="7757864" cy="914400"/>
          </a:xfrm>
        </p:spPr>
        <p:txBody>
          <a:bodyPr/>
          <a:lstStyle/>
          <a:p>
            <a:pPr algn="l"/>
            <a:r>
              <a:rPr lang="en-US" sz="4000" dirty="0" smtClean="0">
                <a:latin typeface="Cambria" pitchFamily="18" charset="0"/>
              </a:rPr>
              <a:t> Financial Highlights</a:t>
            </a:r>
            <a:endParaRPr lang="en-CA" sz="4000" dirty="0">
              <a:latin typeface="Cambria" pitchFamily="18" charset="0"/>
            </a:endParaRPr>
          </a:p>
        </p:txBody>
      </p:sp>
      <p:pic>
        <p:nvPicPr>
          <p:cNvPr id="7" name="Picture 5"/>
          <p:cNvPicPr>
            <a:picLocks noGrp="1" noChangeAspect="1" noChangeArrowheads="1"/>
          </p:cNvPicPr>
          <p:nvPr>
            <p:ph idx="1"/>
          </p:nvPr>
        </p:nvPicPr>
        <p:blipFill>
          <a:blip r:embed="rId2" cstate="print"/>
          <a:srcRect/>
          <a:stretch>
            <a:fillRect/>
          </a:stretch>
        </p:blipFill>
        <p:spPr bwMode="auto">
          <a:xfrm>
            <a:off x="7772400" y="152400"/>
            <a:ext cx="1219200" cy="1323974"/>
          </a:xfrm>
          <a:prstGeom prst="ellipse">
            <a:avLst/>
          </a:prstGeom>
          <a:noFill/>
          <a:ln w="9525">
            <a:noFill/>
            <a:miter lim="800000"/>
            <a:headEnd/>
            <a:tailEnd/>
          </a:ln>
          <a:effectLst>
            <a:glow rad="101600">
              <a:schemeClr val="accent1">
                <a:satMod val="175000"/>
                <a:alpha val="40000"/>
              </a:schemeClr>
            </a:glow>
            <a:softEdge rad="31750"/>
          </a:effectLst>
        </p:spPr>
      </p:pic>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78" y="1371600"/>
            <a:ext cx="4511805"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886200"/>
            <a:ext cx="4267200" cy="268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600200" y="1295400"/>
            <a:ext cx="1143000" cy="304800"/>
          </a:xfrm>
          <a:prstGeom prst="ellipse">
            <a:avLst/>
          </a:prstGeom>
          <a:noFill/>
          <a:ln w="2857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solidFill>
                <a:prstClr val="black"/>
              </a:solidFill>
            </a:endParaRPr>
          </a:p>
        </p:txBody>
      </p:sp>
      <p:sp>
        <p:nvSpPr>
          <p:cNvPr id="4" name="Oval 3"/>
          <p:cNvSpPr/>
          <p:nvPr/>
        </p:nvSpPr>
        <p:spPr>
          <a:xfrm>
            <a:off x="4648200" y="3810000"/>
            <a:ext cx="1295400" cy="304800"/>
          </a:xfrm>
          <a:prstGeom prst="ellipse">
            <a:avLst/>
          </a:prstGeom>
          <a:noFill/>
          <a:ln w="2857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solidFill>
                <a:prstClr val="black"/>
              </a:solidFill>
            </a:endParaRPr>
          </a:p>
        </p:txBody>
      </p:sp>
    </p:spTree>
    <p:extLst>
      <p:ext uri="{BB962C8B-B14F-4D97-AF65-F5344CB8AC3E}">
        <p14:creationId xmlns:p14="http://schemas.microsoft.com/office/powerpoint/2010/main" val="88233279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6835080" cy="762000"/>
          </a:xfrm>
        </p:spPr>
        <p:txBody>
          <a:bodyPr>
            <a:normAutofit/>
          </a:bodyPr>
          <a:lstStyle/>
          <a:p>
            <a:pPr algn="l"/>
            <a:r>
              <a:rPr lang="en-US" sz="3600" dirty="0">
                <a:latin typeface="Cambria" pitchFamily="18" charset="0"/>
              </a:rPr>
              <a:t>2011 </a:t>
            </a:r>
            <a:r>
              <a:rPr lang="en-US" sz="3600" dirty="0" smtClean="0">
                <a:latin typeface="Cambria" pitchFamily="18" charset="0"/>
              </a:rPr>
              <a:t>Interim </a:t>
            </a:r>
            <a:r>
              <a:rPr lang="en-US" sz="3600" dirty="0">
                <a:latin typeface="Cambria" pitchFamily="18" charset="0"/>
              </a:rPr>
              <a:t>Revenue </a:t>
            </a:r>
            <a:r>
              <a:rPr lang="en-US" sz="3600" dirty="0" smtClean="0">
                <a:latin typeface="Cambria" pitchFamily="18" charset="0"/>
              </a:rPr>
              <a:t>Results</a:t>
            </a:r>
            <a:endParaRPr lang="en-CA" sz="3600" dirty="0">
              <a:latin typeface="Cambria" pitchFamily="18" charset="0"/>
            </a:endParaRPr>
          </a:p>
        </p:txBody>
      </p:sp>
      <p:sp>
        <p:nvSpPr>
          <p:cNvPr id="3" name="Content Placeholder 2"/>
          <p:cNvSpPr>
            <a:spLocks noGrp="1"/>
          </p:cNvSpPr>
          <p:nvPr>
            <p:ph idx="1"/>
          </p:nvPr>
        </p:nvSpPr>
        <p:spPr>
          <a:xfrm>
            <a:off x="1066800" y="1772816"/>
            <a:ext cx="6629400" cy="4551783"/>
          </a:xfrm>
        </p:spPr>
        <p:txBody>
          <a:bodyPr>
            <a:normAutofit/>
          </a:bodyPr>
          <a:lstStyle/>
          <a:p>
            <a:r>
              <a:rPr lang="en-US" altLang="zh-CN" sz="1800" dirty="0">
                <a:latin typeface="Cambria" pitchFamily="18" charset="0"/>
              </a:rPr>
              <a:t>CKH generates revenues through 4 business divisions:</a:t>
            </a:r>
          </a:p>
          <a:p>
            <a:pPr lvl="1"/>
            <a:r>
              <a:rPr lang="en-US" altLang="zh-CN" sz="1800" b="1" dirty="0" smtClean="0">
                <a:latin typeface="Cambria" pitchFamily="18" charset="0"/>
              </a:rPr>
              <a:t>Property sales </a:t>
            </a:r>
            <a:r>
              <a:rPr lang="en-US" altLang="zh-CN" sz="1800" dirty="0">
                <a:latin typeface="Cambria" pitchFamily="18" charset="0"/>
              </a:rPr>
              <a:t>(</a:t>
            </a:r>
            <a:r>
              <a:rPr lang="en-US" altLang="zh-CN" sz="1800" dirty="0" smtClean="0">
                <a:latin typeface="Cambria" pitchFamily="18" charset="0"/>
              </a:rPr>
              <a:t>Turnover for </a:t>
            </a:r>
            <a:r>
              <a:rPr lang="en-US" altLang="zh-CN" sz="1800" dirty="0">
                <a:latin typeface="Cambria" pitchFamily="18" charset="0"/>
              </a:rPr>
              <a:t>the first half 2011 was HK$ 24118 million, and increase of HK$ 5474 million)</a:t>
            </a:r>
          </a:p>
          <a:p>
            <a:pPr lvl="1"/>
            <a:r>
              <a:rPr lang="en-US" altLang="zh-CN" sz="1800" b="1" dirty="0">
                <a:latin typeface="Cambria" pitchFamily="18" charset="0"/>
              </a:rPr>
              <a:t>Property rental </a:t>
            </a:r>
            <a:r>
              <a:rPr lang="en-US" altLang="zh-CN" sz="1800" dirty="0">
                <a:latin typeface="Cambria" pitchFamily="18" charset="0"/>
              </a:rPr>
              <a:t>(</a:t>
            </a:r>
            <a:r>
              <a:rPr lang="en-US" sz="1800" dirty="0">
                <a:latin typeface="Cambria" pitchFamily="18" charset="0"/>
              </a:rPr>
              <a:t>Turnover was HK$662 million, an increase of HK$48 million)</a:t>
            </a:r>
            <a:r>
              <a:rPr lang="en-US" altLang="zh-CN" sz="1800" dirty="0">
                <a:latin typeface="Cambria" pitchFamily="18" charset="0"/>
              </a:rPr>
              <a:t> </a:t>
            </a:r>
          </a:p>
          <a:p>
            <a:pPr lvl="1"/>
            <a:r>
              <a:rPr lang="en-US" altLang="zh-CN" sz="1800" b="1" dirty="0">
                <a:latin typeface="Cambria" pitchFamily="18" charset="0"/>
              </a:rPr>
              <a:t>Hotels and serviced suites </a:t>
            </a:r>
            <a:r>
              <a:rPr lang="en-US" altLang="zh-CN" sz="1800" dirty="0">
                <a:latin typeface="Cambria" pitchFamily="18" charset="0"/>
              </a:rPr>
              <a:t>(</a:t>
            </a:r>
            <a:r>
              <a:rPr lang="en-US" sz="1800" dirty="0">
                <a:latin typeface="Cambria" pitchFamily="18" charset="0"/>
              </a:rPr>
              <a:t>Turnover was HK$1,151 million, an increase of HK$223 million)</a:t>
            </a:r>
            <a:endParaRPr lang="en-US" altLang="zh-CN" sz="1800" dirty="0">
              <a:latin typeface="Cambria" pitchFamily="18" charset="0"/>
            </a:endParaRPr>
          </a:p>
          <a:p>
            <a:pPr lvl="1"/>
            <a:r>
              <a:rPr lang="en-US" altLang="zh-CN" sz="1800" b="1" dirty="0">
                <a:latin typeface="Cambria" pitchFamily="18" charset="0"/>
              </a:rPr>
              <a:t>Property and project management</a:t>
            </a:r>
            <a:r>
              <a:rPr lang="en-US" sz="1800" b="1" dirty="0">
                <a:latin typeface="Cambria" pitchFamily="18" charset="0"/>
              </a:rPr>
              <a:t> </a:t>
            </a:r>
            <a:r>
              <a:rPr lang="en-US" sz="1800" dirty="0">
                <a:latin typeface="Cambria" pitchFamily="18" charset="0"/>
              </a:rPr>
              <a:t>(Turnover was HK$172 million, an increase of HK$1 million)</a:t>
            </a:r>
            <a:endParaRPr lang="en-US" altLang="zh-CN" sz="1800" dirty="0">
              <a:latin typeface="Cambria" pitchFamily="18" charset="0"/>
            </a:endParaRPr>
          </a:p>
        </p:txBody>
      </p:sp>
      <p:pic>
        <p:nvPicPr>
          <p:cNvPr id="5" name="Picture 5"/>
          <p:cNvPicPr>
            <a:picLocks noChangeAspect="1" noChangeArrowheads="1"/>
          </p:cNvPicPr>
          <p:nvPr/>
        </p:nvPicPr>
        <p:blipFill>
          <a:blip r:embed="rId3" cstate="print"/>
          <a:srcRect/>
          <a:stretch>
            <a:fillRect/>
          </a:stretch>
        </p:blipFill>
        <p:spPr bwMode="auto">
          <a:xfrm>
            <a:off x="7743825" y="2286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173492486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endParaRPr lang="en-CA" sz="1600" dirty="0"/>
          </a:p>
        </p:txBody>
      </p:sp>
      <p:sp>
        <p:nvSpPr>
          <p:cNvPr id="3" name="Subtitle 2"/>
          <p:cNvSpPr>
            <a:spLocks noGrp="1"/>
          </p:cNvSpPr>
          <p:nvPr>
            <p:ph type="subTitle" idx="1"/>
          </p:nvPr>
        </p:nvSpPr>
        <p:spPr>
          <a:xfrm>
            <a:off x="304800" y="547577"/>
            <a:ext cx="6934200" cy="685800"/>
          </a:xfrm>
        </p:spPr>
        <p:txBody>
          <a:bodyPr>
            <a:normAutofit/>
          </a:bodyPr>
          <a:lstStyle/>
          <a:p>
            <a:pPr algn="l"/>
            <a:r>
              <a:rPr lang="en-US" sz="2600" dirty="0" smtClean="0">
                <a:latin typeface="Cambria" pitchFamily="18" charset="0"/>
              </a:rPr>
              <a:t>Financial Highlights for 2011 Interim Results</a:t>
            </a:r>
            <a:endParaRPr lang="en-CA" sz="2600" dirty="0">
              <a:latin typeface="Cambria" pitchFamily="18" charset="0"/>
            </a:endParaRPr>
          </a:p>
        </p:txBody>
      </p:sp>
      <p:pic>
        <p:nvPicPr>
          <p:cNvPr id="6" name="Picture 5"/>
          <p:cNvPicPr>
            <a:picLocks noChangeAspect="1" noChangeArrowheads="1"/>
          </p:cNvPicPr>
          <p:nvPr/>
        </p:nvPicPr>
        <p:blipFill>
          <a:blip r:embed="rId2" cstate="print"/>
          <a:srcRect/>
          <a:stretch>
            <a:fillRect/>
          </a:stretch>
        </p:blipFill>
        <p:spPr bwMode="auto">
          <a:xfrm>
            <a:off x="7848600" y="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546151"/>
            <a:ext cx="7467600" cy="4953000"/>
          </a:xfrm>
          <a:prstGeom prst="rect">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pic>
      <p:sp>
        <p:nvSpPr>
          <p:cNvPr id="7" name="Rectangle 6"/>
          <p:cNvSpPr/>
          <p:nvPr/>
        </p:nvSpPr>
        <p:spPr>
          <a:xfrm>
            <a:off x="838200" y="2667000"/>
            <a:ext cx="7315200" cy="533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11" name="Rectangle 10"/>
          <p:cNvSpPr/>
          <p:nvPr/>
        </p:nvSpPr>
        <p:spPr>
          <a:xfrm>
            <a:off x="838200" y="5564372"/>
            <a:ext cx="7315200" cy="457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Tree>
    <p:extLst>
      <p:ext uri="{BB962C8B-B14F-4D97-AF65-F5344CB8AC3E}">
        <p14:creationId xmlns:p14="http://schemas.microsoft.com/office/powerpoint/2010/main" val="301456064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07" y="72656"/>
            <a:ext cx="7543800" cy="841744"/>
          </a:xfrm>
        </p:spPr>
        <p:txBody>
          <a:bodyPr/>
          <a:lstStyle/>
          <a:p>
            <a:r>
              <a:rPr lang="en-US" sz="2800" dirty="0" smtClean="0">
                <a:latin typeface="Cambria" pitchFamily="18" charset="0"/>
              </a:rPr>
              <a:t>Consolidated Statement of Financial Position </a:t>
            </a:r>
            <a:br>
              <a:rPr lang="en-US" sz="2800" dirty="0" smtClean="0">
                <a:latin typeface="Cambria" pitchFamily="18" charset="0"/>
              </a:rPr>
            </a:br>
            <a:r>
              <a:rPr lang="en-US" sz="1600" dirty="0" smtClean="0">
                <a:latin typeface="Cambria" pitchFamily="18" charset="0"/>
              </a:rPr>
              <a:t>As at 30</a:t>
            </a:r>
            <a:r>
              <a:rPr lang="en-US" sz="1600" baseline="30000" dirty="0" smtClean="0">
                <a:latin typeface="Cambria" pitchFamily="18" charset="0"/>
              </a:rPr>
              <a:t>th</a:t>
            </a:r>
            <a:r>
              <a:rPr lang="en-US" sz="1600" dirty="0" smtClean="0">
                <a:latin typeface="Cambria" pitchFamily="18" charset="0"/>
              </a:rPr>
              <a:t> June, 2011</a:t>
            </a:r>
            <a:endParaRPr lang="en-CA" sz="1600" dirty="0">
              <a:latin typeface="Cambria" pitchFamily="18" charset="0"/>
            </a:endParaRPr>
          </a:p>
        </p:txBody>
      </p:sp>
      <p:sp>
        <p:nvSpPr>
          <p:cNvPr id="3" name="Content Placeholder 2"/>
          <p:cNvSpPr>
            <a:spLocks noGrp="1"/>
          </p:cNvSpPr>
          <p:nvPr>
            <p:ph idx="1"/>
          </p:nvPr>
        </p:nvSpPr>
        <p:spPr/>
        <p:txBody>
          <a:bodyPr/>
          <a:lstStyle/>
          <a:p>
            <a:endParaRPr lang="en-CA"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914400"/>
            <a:ext cx="7571184"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srcRect/>
          <a:stretch>
            <a:fillRect/>
          </a:stretch>
        </p:blipFill>
        <p:spPr bwMode="auto">
          <a:xfrm>
            <a:off x="7848600" y="76200"/>
            <a:ext cx="1295400" cy="1219200"/>
          </a:xfrm>
          <a:prstGeom prst="ellipse">
            <a:avLst/>
          </a:prstGeom>
          <a:noFill/>
          <a:ln w="9525">
            <a:noFill/>
            <a:miter lim="800000"/>
            <a:headEnd/>
            <a:tailEnd/>
          </a:ln>
          <a:effectLst>
            <a:glow rad="101600">
              <a:schemeClr val="accent1">
                <a:satMod val="175000"/>
                <a:alpha val="40000"/>
              </a:schemeClr>
            </a:glow>
            <a:softEdge rad="31750"/>
          </a:effectLst>
        </p:spPr>
      </p:pic>
      <p:sp>
        <p:nvSpPr>
          <p:cNvPr id="8" name="Rectangle 7"/>
          <p:cNvSpPr/>
          <p:nvPr/>
        </p:nvSpPr>
        <p:spPr>
          <a:xfrm>
            <a:off x="598140" y="6329852"/>
            <a:ext cx="7239000" cy="192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7" name="Rectangle 6"/>
          <p:cNvSpPr/>
          <p:nvPr/>
        </p:nvSpPr>
        <p:spPr>
          <a:xfrm>
            <a:off x="487680" y="4267200"/>
            <a:ext cx="7540704" cy="192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Tree>
    <p:extLst>
      <p:ext uri="{BB962C8B-B14F-4D97-AF65-F5344CB8AC3E}">
        <p14:creationId xmlns:p14="http://schemas.microsoft.com/office/powerpoint/2010/main" val="13057015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0121"/>
            <a:ext cx="7543800" cy="914400"/>
          </a:xfrm>
        </p:spPr>
        <p:txBody>
          <a:bodyPr>
            <a:noAutofit/>
          </a:bodyPr>
          <a:lstStyle/>
          <a:p>
            <a:pPr algn="l"/>
            <a:r>
              <a:rPr lang="en-US" sz="3200" dirty="0" smtClean="0">
                <a:latin typeface="Cambria" pitchFamily="18" charset="0"/>
              </a:rPr>
              <a:t>Consolidated Income Statement </a:t>
            </a:r>
            <a:br>
              <a:rPr lang="en-US" sz="3200" dirty="0" smtClean="0">
                <a:latin typeface="Cambria" pitchFamily="18" charset="0"/>
              </a:rPr>
            </a:br>
            <a:r>
              <a:rPr lang="en-US" sz="1600" dirty="0">
                <a:latin typeface="Cambria" pitchFamily="18" charset="0"/>
              </a:rPr>
              <a:t>For the six months ended 30</a:t>
            </a:r>
            <a:r>
              <a:rPr lang="en-US" sz="1600" baseline="30000" dirty="0">
                <a:latin typeface="Cambria" pitchFamily="18" charset="0"/>
              </a:rPr>
              <a:t>th</a:t>
            </a:r>
            <a:r>
              <a:rPr lang="en-US" sz="1600" dirty="0">
                <a:latin typeface="Cambria" pitchFamily="18" charset="0"/>
              </a:rPr>
              <a:t> June, 2011</a:t>
            </a:r>
            <a:endParaRPr lang="en-CA" sz="1600" dirty="0">
              <a:latin typeface="Cambria" pitchFamily="18" charset="0"/>
            </a:endParaRPr>
          </a:p>
        </p:txBody>
      </p:sp>
      <p:sp>
        <p:nvSpPr>
          <p:cNvPr id="3" name="Content Placeholder 2"/>
          <p:cNvSpPr>
            <a:spLocks noGrp="1"/>
          </p:cNvSpPr>
          <p:nvPr>
            <p:ph idx="1"/>
          </p:nvPr>
        </p:nvSpPr>
        <p:spPr>
          <a:xfrm>
            <a:off x="762000" y="1524000"/>
            <a:ext cx="6096000" cy="3657599"/>
          </a:xfrm>
        </p:spPr>
        <p:txBody>
          <a:bodyPr/>
          <a:lstStyle/>
          <a:p>
            <a:endParaRPr lang="en-CA" dirty="0"/>
          </a:p>
        </p:txBody>
      </p:sp>
      <p:pic>
        <p:nvPicPr>
          <p:cNvPr id="6" name="Picture 5"/>
          <p:cNvPicPr>
            <a:picLocks noChangeAspect="1" noChangeArrowheads="1"/>
          </p:cNvPicPr>
          <p:nvPr/>
        </p:nvPicPr>
        <p:blipFill>
          <a:blip r:embed="rId2" cstate="print"/>
          <a:srcRect/>
          <a:stretch>
            <a:fillRect/>
          </a:stretch>
        </p:blipFill>
        <p:spPr bwMode="auto">
          <a:xfrm>
            <a:off x="7848600" y="-152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230437"/>
            <a:ext cx="7543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41336" y="2438400"/>
            <a:ext cx="7467600" cy="192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8" name="Rectangle 7"/>
          <p:cNvSpPr/>
          <p:nvPr/>
        </p:nvSpPr>
        <p:spPr>
          <a:xfrm>
            <a:off x="762000" y="6448586"/>
            <a:ext cx="7467600" cy="192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Tree>
    <p:extLst>
      <p:ext uri="{BB962C8B-B14F-4D97-AF65-F5344CB8AC3E}">
        <p14:creationId xmlns:p14="http://schemas.microsoft.com/office/powerpoint/2010/main" val="15331015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07" y="72656"/>
            <a:ext cx="7543800" cy="841744"/>
          </a:xfrm>
        </p:spPr>
        <p:txBody>
          <a:bodyPr/>
          <a:lstStyle/>
          <a:p>
            <a:pPr algn="l"/>
            <a:r>
              <a:rPr lang="en-US" sz="2400" dirty="0">
                <a:latin typeface="Cambria" pitchFamily="18" charset="0"/>
              </a:rPr>
              <a:t>Consolidated Statement of Comprehensive Income</a:t>
            </a:r>
            <a:r>
              <a:rPr lang="en-US" sz="1600" dirty="0">
                <a:latin typeface="Cambria" pitchFamily="18" charset="0"/>
              </a:rPr>
              <a:t/>
            </a:r>
            <a:br>
              <a:rPr lang="en-US" sz="1600" dirty="0">
                <a:latin typeface="Cambria" pitchFamily="18" charset="0"/>
              </a:rPr>
            </a:br>
            <a:r>
              <a:rPr lang="en-US" sz="1200" dirty="0">
                <a:latin typeface="Cambria" pitchFamily="18" charset="0"/>
              </a:rPr>
              <a:t>For the six months ended 30</a:t>
            </a:r>
            <a:r>
              <a:rPr lang="en-US" sz="1200" baseline="30000" dirty="0">
                <a:latin typeface="Cambria" pitchFamily="18" charset="0"/>
              </a:rPr>
              <a:t>th</a:t>
            </a:r>
            <a:r>
              <a:rPr lang="en-US" sz="1200" dirty="0">
                <a:latin typeface="Cambria" pitchFamily="18" charset="0"/>
              </a:rPr>
              <a:t> June, 2011</a:t>
            </a:r>
            <a:endParaRPr lang="en-CA" sz="1600" dirty="0">
              <a:latin typeface="Cambria" pitchFamily="18" charset="0"/>
            </a:endParaRPr>
          </a:p>
        </p:txBody>
      </p:sp>
      <p:sp>
        <p:nvSpPr>
          <p:cNvPr id="3" name="Content Placeholder 2"/>
          <p:cNvSpPr>
            <a:spLocks noGrp="1"/>
          </p:cNvSpPr>
          <p:nvPr>
            <p:ph idx="1"/>
          </p:nvPr>
        </p:nvSpPr>
        <p:spPr/>
        <p:txBody>
          <a:bodyPr/>
          <a:lstStyle/>
          <a:p>
            <a:endParaRPr lang="en-CA"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775" y="990600"/>
            <a:ext cx="801052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srcRect/>
          <a:stretch>
            <a:fillRect/>
          </a:stretch>
        </p:blipFill>
        <p:spPr bwMode="auto">
          <a:xfrm>
            <a:off x="7848600" y="76200"/>
            <a:ext cx="12954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199389395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07" y="72656"/>
            <a:ext cx="7543800" cy="841744"/>
          </a:xfrm>
        </p:spPr>
        <p:txBody>
          <a:bodyPr/>
          <a:lstStyle/>
          <a:p>
            <a:pPr algn="l"/>
            <a:r>
              <a:rPr lang="en-US" sz="2400" dirty="0">
                <a:latin typeface="Cambria" pitchFamily="18" charset="0"/>
              </a:rPr>
              <a:t>Consolidated Statement of Comprehensive Income</a:t>
            </a:r>
            <a:r>
              <a:rPr lang="en-US" sz="1600" dirty="0">
                <a:latin typeface="Cambria" pitchFamily="18" charset="0"/>
              </a:rPr>
              <a:t/>
            </a:r>
            <a:br>
              <a:rPr lang="en-US" sz="1600" dirty="0">
                <a:latin typeface="Cambria" pitchFamily="18" charset="0"/>
              </a:rPr>
            </a:br>
            <a:r>
              <a:rPr lang="en-US" sz="1200" dirty="0">
                <a:latin typeface="Cambria" pitchFamily="18" charset="0"/>
              </a:rPr>
              <a:t>For the six months ended 30</a:t>
            </a:r>
            <a:r>
              <a:rPr lang="en-US" sz="1200" baseline="30000" dirty="0">
                <a:latin typeface="Cambria" pitchFamily="18" charset="0"/>
              </a:rPr>
              <a:t>th</a:t>
            </a:r>
            <a:r>
              <a:rPr lang="en-US" sz="1200" dirty="0">
                <a:latin typeface="Cambria" pitchFamily="18" charset="0"/>
              </a:rPr>
              <a:t> June, 2011</a:t>
            </a:r>
            <a:endParaRPr lang="en-CA" sz="1600" dirty="0">
              <a:latin typeface="Cambria" pitchFamily="18" charset="0"/>
            </a:endParaRPr>
          </a:p>
        </p:txBody>
      </p:sp>
      <p:sp>
        <p:nvSpPr>
          <p:cNvPr id="3" name="Content Placeholder 2"/>
          <p:cNvSpPr>
            <a:spLocks noGrp="1"/>
          </p:cNvSpPr>
          <p:nvPr>
            <p:ph idx="1"/>
          </p:nvPr>
        </p:nvSpPr>
        <p:spPr/>
        <p:txBody>
          <a:bodyPr/>
          <a:lstStyle/>
          <a:p>
            <a:endParaRPr lang="en-CA"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775" y="990600"/>
            <a:ext cx="801052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52462" y="2209800"/>
            <a:ext cx="7577138" cy="228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9" name="Rectangle 8"/>
          <p:cNvSpPr/>
          <p:nvPr/>
        </p:nvSpPr>
        <p:spPr>
          <a:xfrm>
            <a:off x="7315200" y="1447800"/>
            <a:ext cx="914400" cy="228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10" name="Rectangle 9"/>
          <p:cNvSpPr/>
          <p:nvPr/>
        </p:nvSpPr>
        <p:spPr>
          <a:xfrm>
            <a:off x="676274" y="4800600"/>
            <a:ext cx="7629526"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pic>
        <p:nvPicPr>
          <p:cNvPr id="6" name="Picture 5"/>
          <p:cNvPicPr>
            <a:picLocks noChangeAspect="1" noChangeArrowheads="1"/>
          </p:cNvPicPr>
          <p:nvPr/>
        </p:nvPicPr>
        <p:blipFill>
          <a:blip r:embed="rId4" cstate="print"/>
          <a:srcRect/>
          <a:stretch>
            <a:fillRect/>
          </a:stretch>
        </p:blipFill>
        <p:spPr bwMode="auto">
          <a:xfrm>
            <a:off x="7848600" y="76200"/>
            <a:ext cx="12954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119156540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07" y="72656"/>
            <a:ext cx="7543800" cy="1070344"/>
          </a:xfrm>
        </p:spPr>
        <p:txBody>
          <a:bodyPr/>
          <a:lstStyle/>
          <a:p>
            <a:pPr algn="l"/>
            <a:r>
              <a:rPr lang="en-US" sz="2400" dirty="0" smtClean="0"/>
              <a:t>Condensed Consolidated </a:t>
            </a:r>
            <a:r>
              <a:rPr lang="en-US" sz="2400" dirty="0"/>
              <a:t>Statement of </a:t>
            </a:r>
            <a:r>
              <a:rPr lang="en-US" sz="2400" dirty="0" smtClean="0"/>
              <a:t>Cash Flows</a:t>
            </a:r>
            <a:r>
              <a:rPr lang="en-US" sz="2400" dirty="0"/>
              <a:t/>
            </a:r>
            <a:br>
              <a:rPr lang="en-US" sz="2400" dirty="0"/>
            </a:br>
            <a:r>
              <a:rPr lang="en-US" sz="1600" dirty="0"/>
              <a:t>For the six months ended 30</a:t>
            </a:r>
            <a:r>
              <a:rPr lang="en-US" sz="1600" baseline="30000" dirty="0"/>
              <a:t>th</a:t>
            </a:r>
            <a:r>
              <a:rPr lang="en-US" sz="1600" dirty="0"/>
              <a:t> June, 2011</a:t>
            </a:r>
            <a:endParaRPr lang="en-CA" sz="1600" dirty="0"/>
          </a:p>
        </p:txBody>
      </p:sp>
      <p:pic>
        <p:nvPicPr>
          <p:cNvPr id="6" name="Picture 5"/>
          <p:cNvPicPr>
            <a:picLocks noChangeAspect="1" noChangeArrowheads="1"/>
          </p:cNvPicPr>
          <p:nvPr/>
        </p:nvPicPr>
        <p:blipFill>
          <a:blip r:embed="rId3" cstate="print"/>
          <a:srcRect/>
          <a:stretch>
            <a:fillRect/>
          </a:stretch>
        </p:blipFill>
        <p:spPr bwMode="auto">
          <a:xfrm>
            <a:off x="7848600" y="76200"/>
            <a:ext cx="12954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768" y="1412776"/>
            <a:ext cx="8066532" cy="498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524" y="5867400"/>
            <a:ext cx="7858892" cy="4572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Tree>
    <p:extLst>
      <p:ext uri="{BB962C8B-B14F-4D97-AF65-F5344CB8AC3E}">
        <p14:creationId xmlns:p14="http://schemas.microsoft.com/office/powerpoint/2010/main" val="296220268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07" y="228600"/>
            <a:ext cx="7543800" cy="1066800"/>
          </a:xfrm>
        </p:spPr>
        <p:txBody>
          <a:bodyPr/>
          <a:lstStyle/>
          <a:p>
            <a:pPr algn="l"/>
            <a:r>
              <a:rPr lang="en-US" sz="2800" dirty="0" smtClean="0">
                <a:latin typeface="Cambria" pitchFamily="18" charset="0"/>
              </a:rPr>
              <a:t>Turnover and Contribution</a:t>
            </a:r>
            <a:r>
              <a:rPr lang="en-US" sz="1400" dirty="0" smtClean="0">
                <a:latin typeface="Cambria" pitchFamily="18" charset="0"/>
              </a:rPr>
              <a:t/>
            </a:r>
            <a:br>
              <a:rPr lang="en-US" sz="1400" dirty="0" smtClean="0">
                <a:latin typeface="Cambria" pitchFamily="18" charset="0"/>
              </a:rPr>
            </a:br>
            <a:r>
              <a:rPr lang="en-US" sz="1400" dirty="0" smtClean="0">
                <a:latin typeface="Cambria" pitchFamily="18" charset="0"/>
              </a:rPr>
              <a:t>Six months ended 30</a:t>
            </a:r>
            <a:r>
              <a:rPr lang="en-US" sz="1400" baseline="30000" dirty="0" smtClean="0">
                <a:latin typeface="Cambria" pitchFamily="18" charset="0"/>
              </a:rPr>
              <a:t>th</a:t>
            </a:r>
            <a:r>
              <a:rPr lang="en-US" sz="1400" dirty="0">
                <a:latin typeface="Cambria" pitchFamily="18" charset="0"/>
              </a:rPr>
              <a:t> </a:t>
            </a:r>
            <a:r>
              <a:rPr lang="en-US" sz="1400" dirty="0" smtClean="0">
                <a:latin typeface="Cambria" pitchFamily="18" charset="0"/>
              </a:rPr>
              <a:t>June, 2011</a:t>
            </a:r>
            <a:endParaRPr lang="en-CA" sz="1600" dirty="0">
              <a:latin typeface="Cambria" pitchFamily="18" charset="0"/>
            </a:endParaRPr>
          </a:p>
        </p:txBody>
      </p:sp>
      <p:sp>
        <p:nvSpPr>
          <p:cNvPr id="3" name="Content Placeholder 2"/>
          <p:cNvSpPr>
            <a:spLocks noGrp="1"/>
          </p:cNvSpPr>
          <p:nvPr>
            <p:ph idx="1"/>
          </p:nvPr>
        </p:nvSpPr>
        <p:spPr/>
        <p:txBody>
          <a:bodyPr/>
          <a:lstStyle/>
          <a:p>
            <a:endParaRPr lang="en-CA" dirty="0"/>
          </a:p>
        </p:txBody>
      </p:sp>
      <p:pic>
        <p:nvPicPr>
          <p:cNvPr id="6" name="Picture 5"/>
          <p:cNvPicPr>
            <a:picLocks noChangeAspect="1" noChangeArrowheads="1"/>
          </p:cNvPicPr>
          <p:nvPr/>
        </p:nvPicPr>
        <p:blipFill>
          <a:blip r:embed="rId3" cstate="print"/>
          <a:srcRect/>
          <a:stretch>
            <a:fillRect/>
          </a:stretch>
        </p:blipFill>
        <p:spPr bwMode="auto">
          <a:xfrm>
            <a:off x="7848600" y="76200"/>
            <a:ext cx="12954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676400"/>
            <a:ext cx="7962900"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85800" y="5181600"/>
            <a:ext cx="7620000" cy="4572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Tree>
    <p:extLst>
      <p:ext uri="{BB962C8B-B14F-4D97-AF65-F5344CB8AC3E}">
        <p14:creationId xmlns:p14="http://schemas.microsoft.com/office/powerpoint/2010/main" val="1049101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0"/>
            <a:ext cx="8229600" cy="914400"/>
          </a:xfrm>
        </p:spPr>
        <p:txBody>
          <a:bodyPr/>
          <a:lstStyle/>
          <a:p>
            <a:pPr marL="838200" indent="-838200" algn="l"/>
            <a:r>
              <a:rPr lang="en-US" altLang="zh-CN" sz="2800" dirty="0">
                <a:latin typeface="Cambria" pitchFamily="18" charset="0"/>
              </a:rPr>
              <a:t>4) Economy</a:t>
            </a:r>
            <a:endParaRPr lang="en-US" altLang="zh-CN" sz="2800" dirty="0">
              <a:solidFill>
                <a:schemeClr val="accent2"/>
              </a:solidFill>
              <a:latin typeface="Cambria" pitchFamily="18" charset="0"/>
            </a:endParaRPr>
          </a:p>
        </p:txBody>
      </p:sp>
      <p:sp>
        <p:nvSpPr>
          <p:cNvPr id="25603" name="Rectangle 3"/>
          <p:cNvSpPr>
            <a:spLocks noGrp="1" noChangeArrowheads="1"/>
          </p:cNvSpPr>
          <p:nvPr>
            <p:ph idx="1"/>
          </p:nvPr>
        </p:nvSpPr>
        <p:spPr>
          <a:xfrm>
            <a:off x="395536" y="692696"/>
            <a:ext cx="8229600" cy="5135563"/>
          </a:xfrm>
        </p:spPr>
        <p:txBody>
          <a:bodyPr/>
          <a:lstStyle/>
          <a:p>
            <a:pPr>
              <a:spcAft>
                <a:spcPts val="0"/>
              </a:spcAft>
              <a:buSzPct val="150000"/>
              <a:buFont typeface="Arial" pitchFamily="34" charset="0"/>
              <a:buChar char="•"/>
            </a:pPr>
            <a:r>
              <a:rPr lang="en-US" altLang="zh-CN" dirty="0">
                <a:latin typeface="Cambria" pitchFamily="18" charset="0"/>
              </a:rPr>
              <a:t>The Hong Kong economy stayed robust in the first quarter of 2011</a:t>
            </a:r>
          </a:p>
          <a:p>
            <a:pPr>
              <a:spcAft>
                <a:spcPts val="0"/>
              </a:spcAft>
              <a:buSzPct val="150000"/>
              <a:buFont typeface="Arial" pitchFamily="34" charset="0"/>
              <a:buChar char="•"/>
            </a:pPr>
            <a:r>
              <a:rPr lang="en-US" altLang="zh-CN" dirty="0">
                <a:latin typeface="Cambria" pitchFamily="18" charset="0"/>
              </a:rPr>
              <a:t>Gross domestic product (GDP)</a:t>
            </a:r>
          </a:p>
          <a:p>
            <a:endParaRPr lang="en-US" altLang="zh-CN" sz="2000" dirty="0"/>
          </a:p>
        </p:txBody>
      </p:sp>
      <p:pic>
        <p:nvPicPr>
          <p:cNvPr id="25604" name="Picture 4" descr="(L0CVHG7U_9JGX3@Z[NQ2LW"/>
          <p:cNvPicPr>
            <a:picLocks noChangeAspect="1" noChangeArrowheads="1"/>
          </p:cNvPicPr>
          <p:nvPr/>
        </p:nvPicPr>
        <p:blipFill rotWithShape="1">
          <a:blip r:embed="rId3" cstate="print"/>
          <a:srcRect t="2285" b="2206"/>
          <a:stretch/>
        </p:blipFill>
        <p:spPr bwMode="auto">
          <a:xfrm>
            <a:off x="467544" y="1916832"/>
            <a:ext cx="8136904" cy="4776951"/>
          </a:xfrm>
          <a:prstGeom prst="rect">
            <a:avLst/>
          </a:prstGeom>
          <a:noFill/>
        </p:spPr>
      </p:pic>
    </p:spTree>
    <p:extLst>
      <p:ext uri="{BB962C8B-B14F-4D97-AF65-F5344CB8AC3E}">
        <p14:creationId xmlns:p14="http://schemas.microsoft.com/office/powerpoint/2010/main" val="353255110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07" y="228600"/>
            <a:ext cx="7543800" cy="838200"/>
          </a:xfrm>
        </p:spPr>
        <p:txBody>
          <a:bodyPr/>
          <a:lstStyle/>
          <a:p>
            <a:pPr algn="l"/>
            <a:r>
              <a:rPr lang="en-US" sz="2800" dirty="0" smtClean="0">
                <a:latin typeface="Cambria" pitchFamily="18" charset="0"/>
              </a:rPr>
              <a:t>Turnover and Contribution</a:t>
            </a:r>
            <a:br>
              <a:rPr lang="en-US" sz="2800" dirty="0" smtClean="0">
                <a:latin typeface="Cambria" pitchFamily="18" charset="0"/>
              </a:rPr>
            </a:br>
            <a:r>
              <a:rPr lang="en-US" sz="1400" dirty="0" smtClean="0">
                <a:latin typeface="Cambria" pitchFamily="18" charset="0"/>
              </a:rPr>
              <a:t>Six months ended 30</a:t>
            </a:r>
            <a:r>
              <a:rPr lang="en-US" sz="1400" baseline="30000" dirty="0" smtClean="0">
                <a:latin typeface="Cambria" pitchFamily="18" charset="0"/>
              </a:rPr>
              <a:t>th</a:t>
            </a:r>
            <a:r>
              <a:rPr lang="en-US" sz="1400" dirty="0">
                <a:latin typeface="Cambria" pitchFamily="18" charset="0"/>
              </a:rPr>
              <a:t> </a:t>
            </a:r>
            <a:r>
              <a:rPr lang="en-US" sz="1400" dirty="0" smtClean="0">
                <a:latin typeface="Cambria" pitchFamily="18" charset="0"/>
              </a:rPr>
              <a:t>June, 2011</a:t>
            </a:r>
            <a:endParaRPr lang="en-CA" sz="1600" dirty="0">
              <a:latin typeface="Cambria" pitchFamily="18" charset="0"/>
            </a:endParaRPr>
          </a:p>
        </p:txBody>
      </p:sp>
      <p:sp>
        <p:nvSpPr>
          <p:cNvPr id="3" name="Content Placeholder 2"/>
          <p:cNvSpPr>
            <a:spLocks noGrp="1"/>
          </p:cNvSpPr>
          <p:nvPr>
            <p:ph idx="1"/>
          </p:nvPr>
        </p:nvSpPr>
        <p:spPr/>
        <p:txBody>
          <a:bodyPr/>
          <a:lstStyle/>
          <a:p>
            <a:endParaRPr lang="en-CA" dirty="0"/>
          </a:p>
        </p:txBody>
      </p:sp>
      <p:pic>
        <p:nvPicPr>
          <p:cNvPr id="6" name="Picture 5"/>
          <p:cNvPicPr>
            <a:picLocks noChangeAspect="1" noChangeArrowheads="1"/>
          </p:cNvPicPr>
          <p:nvPr/>
        </p:nvPicPr>
        <p:blipFill>
          <a:blip r:embed="rId3" cstate="print"/>
          <a:srcRect/>
          <a:stretch>
            <a:fillRect/>
          </a:stretch>
        </p:blipFill>
        <p:spPr bwMode="auto">
          <a:xfrm>
            <a:off x="7848600" y="76200"/>
            <a:ext cx="12954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405467"/>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830359" y="1481667"/>
            <a:ext cx="2743200" cy="3810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Tree>
    <p:extLst>
      <p:ext uri="{BB962C8B-B14F-4D97-AF65-F5344CB8AC3E}">
        <p14:creationId xmlns:p14="http://schemas.microsoft.com/office/powerpoint/2010/main" val="372505789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7543800" cy="914400"/>
          </a:xfrm>
        </p:spPr>
        <p:txBody>
          <a:bodyPr/>
          <a:lstStyle/>
          <a:p>
            <a:pPr algn="l"/>
            <a:r>
              <a:rPr lang="en-US" sz="4000" dirty="0" smtClean="0">
                <a:latin typeface="Cambria" pitchFamily="18" charset="0"/>
              </a:rPr>
              <a:t>Financial Highlights for 2010</a:t>
            </a:r>
            <a:endParaRPr lang="en-CA" sz="4000" dirty="0">
              <a:latin typeface="Cambria" pitchFamily="18" charset="0"/>
            </a:endParaRPr>
          </a:p>
        </p:txBody>
      </p:sp>
      <p:sp>
        <p:nvSpPr>
          <p:cNvPr id="2" name="Content Placeholder 1"/>
          <p:cNvSpPr>
            <a:spLocks noGrp="1"/>
          </p:cNvSpPr>
          <p:nvPr>
            <p:ph idx="1"/>
          </p:nvPr>
        </p:nvSpPr>
        <p:spPr/>
        <p:txBody>
          <a:bodyPr/>
          <a:lstStyle/>
          <a:p>
            <a:endParaRPr lang="en-CA"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676400"/>
            <a:ext cx="75438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52475" y="2590800"/>
            <a:ext cx="7477125"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pic>
        <p:nvPicPr>
          <p:cNvPr id="7" name="Picture 6"/>
          <p:cNvPicPr>
            <a:picLocks noChangeAspect="1" noChangeArrowheads="1"/>
          </p:cNvPicPr>
          <p:nvPr/>
        </p:nvPicPr>
        <p:blipFill>
          <a:blip r:embed="rId3" cstate="print"/>
          <a:srcRect/>
          <a:stretch>
            <a:fillRect/>
          </a:stretch>
        </p:blipFill>
        <p:spPr bwMode="auto">
          <a:xfrm>
            <a:off x="7848600" y="76200"/>
            <a:ext cx="12954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65150391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400" y="0"/>
            <a:ext cx="7543800" cy="962025"/>
          </a:xfrm>
        </p:spPr>
        <p:txBody>
          <a:bodyPr/>
          <a:lstStyle/>
          <a:p>
            <a:pPr algn="l"/>
            <a:r>
              <a:rPr lang="en-US" sz="2800" dirty="0" smtClean="0">
                <a:latin typeface="Cambria" pitchFamily="18" charset="0"/>
              </a:rPr>
              <a:t>Consolidated Statement of Financial Position</a:t>
            </a:r>
            <a:r>
              <a:rPr lang="en-US" sz="2800" dirty="0">
                <a:latin typeface="Cambria" pitchFamily="18" charset="0"/>
              </a:rPr>
              <a:t/>
            </a:r>
            <a:br>
              <a:rPr lang="en-US" sz="2800" dirty="0">
                <a:latin typeface="Cambria" pitchFamily="18" charset="0"/>
              </a:rPr>
            </a:br>
            <a:r>
              <a:rPr lang="en-US" sz="1600" dirty="0" smtClean="0">
                <a:latin typeface="Cambria" pitchFamily="18" charset="0"/>
              </a:rPr>
              <a:t>As 31</a:t>
            </a:r>
            <a:r>
              <a:rPr lang="en-US" sz="1600" baseline="30000" dirty="0" smtClean="0">
                <a:latin typeface="Cambria" pitchFamily="18" charset="0"/>
              </a:rPr>
              <a:t>st</a:t>
            </a:r>
            <a:r>
              <a:rPr lang="en-US" sz="1600" dirty="0" smtClean="0">
                <a:latin typeface="Cambria" pitchFamily="18" charset="0"/>
              </a:rPr>
              <a:t> </a:t>
            </a:r>
            <a:r>
              <a:rPr lang="en-US" sz="1600" dirty="0">
                <a:latin typeface="Cambria" pitchFamily="18" charset="0"/>
              </a:rPr>
              <a:t>December, 2010</a:t>
            </a:r>
            <a:endParaRPr lang="en-CA" sz="1600" dirty="0">
              <a:latin typeface="Cambria" pitchFamily="18" charset="0"/>
            </a:endParaRPr>
          </a:p>
        </p:txBody>
      </p:sp>
      <p:sp>
        <p:nvSpPr>
          <p:cNvPr id="2" name="Content Placeholder 1"/>
          <p:cNvSpPr>
            <a:spLocks noGrp="1"/>
          </p:cNvSpPr>
          <p:nvPr>
            <p:ph idx="1"/>
          </p:nvPr>
        </p:nvSpPr>
        <p:spPr>
          <a:xfrm>
            <a:off x="2133600" y="2819400"/>
            <a:ext cx="6096000" cy="3505200"/>
          </a:xfrm>
        </p:spPr>
        <p:txBody>
          <a:bodyPr/>
          <a:lstStyle/>
          <a:p>
            <a:endParaRPr lang="en-CA" dirty="0"/>
          </a:p>
        </p:txBody>
      </p:sp>
      <p:pic>
        <p:nvPicPr>
          <p:cNvPr id="5" name="Picture 4"/>
          <p:cNvPicPr>
            <a:picLocks noChangeAspect="1" noChangeArrowheads="1"/>
          </p:cNvPicPr>
          <p:nvPr/>
        </p:nvPicPr>
        <p:blipFill>
          <a:blip r:embed="rId2" cstate="print"/>
          <a:srcRect/>
          <a:stretch>
            <a:fillRect/>
          </a:stretch>
        </p:blipFill>
        <p:spPr bwMode="auto">
          <a:xfrm>
            <a:off x="7848600" y="76200"/>
            <a:ext cx="12954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267" y="990600"/>
            <a:ext cx="75438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953000" y="2286000"/>
            <a:ext cx="2895600" cy="228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8" name="Rectangle 7"/>
          <p:cNvSpPr/>
          <p:nvPr/>
        </p:nvSpPr>
        <p:spPr>
          <a:xfrm>
            <a:off x="685800" y="4343400"/>
            <a:ext cx="7162800" cy="228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9" name="Rectangle 8"/>
          <p:cNvSpPr/>
          <p:nvPr/>
        </p:nvSpPr>
        <p:spPr>
          <a:xfrm>
            <a:off x="4953000" y="5105400"/>
            <a:ext cx="2819400" cy="228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10" name="Rectangle 9"/>
          <p:cNvSpPr/>
          <p:nvPr/>
        </p:nvSpPr>
        <p:spPr>
          <a:xfrm>
            <a:off x="694267" y="6477000"/>
            <a:ext cx="7162800" cy="228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Tree>
    <p:extLst>
      <p:ext uri="{BB962C8B-B14F-4D97-AF65-F5344CB8AC3E}">
        <p14:creationId xmlns:p14="http://schemas.microsoft.com/office/powerpoint/2010/main" val="34687230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400" y="0"/>
            <a:ext cx="7543800" cy="962025"/>
          </a:xfrm>
        </p:spPr>
        <p:txBody>
          <a:bodyPr/>
          <a:lstStyle/>
          <a:p>
            <a:pPr algn="l"/>
            <a:r>
              <a:rPr lang="en-US" sz="2800" dirty="0">
                <a:latin typeface="Cambria" pitchFamily="18" charset="0"/>
              </a:rPr>
              <a:t>Consolidated </a:t>
            </a:r>
            <a:r>
              <a:rPr lang="en-US" sz="2800" dirty="0" smtClean="0">
                <a:latin typeface="Cambria" pitchFamily="18" charset="0"/>
              </a:rPr>
              <a:t>Income Statement</a:t>
            </a:r>
            <a:r>
              <a:rPr lang="en-US" sz="2800" dirty="0">
                <a:latin typeface="Cambria" pitchFamily="18" charset="0"/>
              </a:rPr>
              <a:t/>
            </a:r>
            <a:br>
              <a:rPr lang="en-US" sz="2800" dirty="0">
                <a:latin typeface="Cambria" pitchFamily="18" charset="0"/>
              </a:rPr>
            </a:br>
            <a:r>
              <a:rPr lang="en-US" sz="1400" dirty="0">
                <a:latin typeface="Cambria" pitchFamily="18" charset="0"/>
              </a:rPr>
              <a:t>For the year ended 31</a:t>
            </a:r>
            <a:r>
              <a:rPr lang="en-US" sz="1400" baseline="30000" dirty="0">
                <a:latin typeface="Cambria" pitchFamily="18" charset="0"/>
              </a:rPr>
              <a:t>st</a:t>
            </a:r>
            <a:r>
              <a:rPr lang="en-US" sz="1400" dirty="0">
                <a:latin typeface="Cambria" pitchFamily="18" charset="0"/>
              </a:rPr>
              <a:t> December, 2010</a:t>
            </a:r>
            <a:endParaRPr lang="en-CA" dirty="0">
              <a:latin typeface="Cambria" pitchFamily="18" charset="0"/>
            </a:endParaRPr>
          </a:p>
        </p:txBody>
      </p:sp>
      <p:sp>
        <p:nvSpPr>
          <p:cNvPr id="2" name="Content Placeholder 1"/>
          <p:cNvSpPr>
            <a:spLocks noGrp="1"/>
          </p:cNvSpPr>
          <p:nvPr>
            <p:ph idx="1"/>
          </p:nvPr>
        </p:nvSpPr>
        <p:spPr>
          <a:xfrm>
            <a:off x="2133600" y="2819400"/>
            <a:ext cx="6096000" cy="3505200"/>
          </a:xfrm>
        </p:spPr>
        <p:txBody>
          <a:bodyPr/>
          <a:lstStyle/>
          <a:p>
            <a:endParaRPr lang="en-CA"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62025"/>
            <a:ext cx="7543800"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srcRect/>
          <a:stretch>
            <a:fillRect/>
          </a:stretch>
        </p:blipFill>
        <p:spPr bwMode="auto">
          <a:xfrm>
            <a:off x="7848600" y="76200"/>
            <a:ext cx="1295400" cy="1219200"/>
          </a:xfrm>
          <a:prstGeom prst="ellipse">
            <a:avLst/>
          </a:prstGeom>
          <a:noFill/>
          <a:ln w="9525">
            <a:noFill/>
            <a:miter lim="800000"/>
            <a:headEnd/>
            <a:tailEnd/>
          </a:ln>
          <a:effectLst>
            <a:glow rad="101600">
              <a:schemeClr val="accent1">
                <a:satMod val="175000"/>
                <a:alpha val="40000"/>
              </a:schemeClr>
            </a:glow>
            <a:softEdge rad="31750"/>
          </a:effectLst>
        </p:spPr>
      </p:pic>
      <p:sp>
        <p:nvSpPr>
          <p:cNvPr id="6" name="Rectangle 5"/>
          <p:cNvSpPr/>
          <p:nvPr/>
        </p:nvSpPr>
        <p:spPr>
          <a:xfrm>
            <a:off x="647700" y="6305550"/>
            <a:ext cx="71628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7" name="Rectangle 6"/>
          <p:cNvSpPr/>
          <p:nvPr/>
        </p:nvSpPr>
        <p:spPr>
          <a:xfrm>
            <a:off x="619125" y="5029200"/>
            <a:ext cx="71628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8" name="Rectangle 7"/>
          <p:cNvSpPr/>
          <p:nvPr/>
        </p:nvSpPr>
        <p:spPr>
          <a:xfrm>
            <a:off x="590550" y="1981200"/>
            <a:ext cx="71628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Tree>
    <p:extLst>
      <p:ext uri="{BB962C8B-B14F-4D97-AF65-F5344CB8AC3E}">
        <p14:creationId xmlns:p14="http://schemas.microsoft.com/office/powerpoint/2010/main" val="296020695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400" y="0"/>
            <a:ext cx="7543800" cy="1124744"/>
          </a:xfrm>
        </p:spPr>
        <p:txBody>
          <a:bodyPr/>
          <a:lstStyle/>
          <a:p>
            <a:pPr algn="l"/>
            <a:r>
              <a:rPr lang="en-US" sz="2400" dirty="0" smtClean="0">
                <a:latin typeface="Cambria" pitchFamily="18" charset="0"/>
              </a:rPr>
              <a:t>Consolidated Statement of Comprehensive Income</a:t>
            </a:r>
            <a:r>
              <a:rPr lang="en-US" sz="2800" dirty="0">
                <a:latin typeface="Cambria" pitchFamily="18" charset="0"/>
              </a:rPr>
              <a:t/>
            </a:r>
            <a:br>
              <a:rPr lang="en-US" sz="2800" dirty="0">
                <a:latin typeface="Cambria" pitchFamily="18" charset="0"/>
              </a:rPr>
            </a:br>
            <a:r>
              <a:rPr lang="en-US" sz="1400" dirty="0">
                <a:latin typeface="Cambria" pitchFamily="18" charset="0"/>
              </a:rPr>
              <a:t>For the year ended 31</a:t>
            </a:r>
            <a:r>
              <a:rPr lang="en-US" sz="1400" baseline="30000" dirty="0">
                <a:latin typeface="Cambria" pitchFamily="18" charset="0"/>
              </a:rPr>
              <a:t>st</a:t>
            </a:r>
            <a:r>
              <a:rPr lang="en-US" sz="1400" dirty="0">
                <a:latin typeface="Cambria" pitchFamily="18" charset="0"/>
              </a:rPr>
              <a:t> December, 2010</a:t>
            </a:r>
            <a:endParaRPr lang="en-CA" dirty="0">
              <a:latin typeface="Cambria" pitchFamily="18" charset="0"/>
            </a:endParaRPr>
          </a:p>
        </p:txBody>
      </p:sp>
      <p:sp>
        <p:nvSpPr>
          <p:cNvPr id="2" name="Content Placeholder 1"/>
          <p:cNvSpPr>
            <a:spLocks noGrp="1"/>
          </p:cNvSpPr>
          <p:nvPr>
            <p:ph idx="1"/>
          </p:nvPr>
        </p:nvSpPr>
        <p:spPr>
          <a:xfrm>
            <a:off x="2133600" y="2819400"/>
            <a:ext cx="6096000" cy="3505200"/>
          </a:xfrm>
        </p:spPr>
        <p:txBody>
          <a:bodyPr/>
          <a:lstStyle/>
          <a:p>
            <a:endParaRPr lang="en-CA"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257299"/>
            <a:ext cx="8115300" cy="510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57200" y="2419350"/>
            <a:ext cx="77724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8" name="Rectangle 7"/>
          <p:cNvSpPr/>
          <p:nvPr/>
        </p:nvSpPr>
        <p:spPr>
          <a:xfrm>
            <a:off x="6248400" y="5943600"/>
            <a:ext cx="219075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9" name="Rectangle 8"/>
          <p:cNvSpPr/>
          <p:nvPr/>
        </p:nvSpPr>
        <p:spPr>
          <a:xfrm>
            <a:off x="457200" y="4572000"/>
            <a:ext cx="77724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pic>
        <p:nvPicPr>
          <p:cNvPr id="5" name="Picture 4"/>
          <p:cNvPicPr>
            <a:picLocks noChangeAspect="1" noChangeArrowheads="1"/>
          </p:cNvPicPr>
          <p:nvPr/>
        </p:nvPicPr>
        <p:blipFill>
          <a:blip r:embed="rId3" cstate="print"/>
          <a:srcRect/>
          <a:stretch>
            <a:fillRect/>
          </a:stretch>
        </p:blipFill>
        <p:spPr bwMode="auto">
          <a:xfrm>
            <a:off x="7848600" y="76200"/>
            <a:ext cx="12954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408367610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07" y="72656"/>
            <a:ext cx="7543800" cy="770860"/>
          </a:xfrm>
        </p:spPr>
        <p:txBody>
          <a:bodyPr/>
          <a:lstStyle/>
          <a:p>
            <a:pPr algn="l"/>
            <a:r>
              <a:rPr lang="en-US" sz="2800" dirty="0" smtClean="0">
                <a:latin typeface="Cambria" pitchFamily="18" charset="0"/>
              </a:rPr>
              <a:t>Consolidated Statement of Cash Flows</a:t>
            </a:r>
            <a:br>
              <a:rPr lang="en-US" sz="2800" dirty="0" smtClean="0">
                <a:latin typeface="Cambria" pitchFamily="18" charset="0"/>
              </a:rPr>
            </a:br>
            <a:r>
              <a:rPr lang="en-US" sz="1400" dirty="0" smtClean="0">
                <a:latin typeface="Cambria" pitchFamily="18" charset="0"/>
              </a:rPr>
              <a:t>For the year ended 31</a:t>
            </a:r>
            <a:r>
              <a:rPr lang="en-US" sz="1400" baseline="30000" dirty="0" smtClean="0">
                <a:latin typeface="Cambria" pitchFamily="18" charset="0"/>
              </a:rPr>
              <a:t>st</a:t>
            </a:r>
            <a:r>
              <a:rPr lang="en-US" sz="1400" dirty="0" smtClean="0">
                <a:latin typeface="Cambria" pitchFamily="18" charset="0"/>
              </a:rPr>
              <a:t> December, 2010</a:t>
            </a:r>
            <a:endParaRPr lang="en-CA" sz="1600" dirty="0">
              <a:latin typeface="Cambria" pitchFamily="18" charset="0"/>
            </a:endParaRPr>
          </a:p>
        </p:txBody>
      </p:sp>
      <p:sp>
        <p:nvSpPr>
          <p:cNvPr id="3" name="Content Placeholder 2"/>
          <p:cNvSpPr>
            <a:spLocks noGrp="1"/>
          </p:cNvSpPr>
          <p:nvPr>
            <p:ph idx="1"/>
          </p:nvPr>
        </p:nvSpPr>
        <p:spPr/>
        <p:txBody>
          <a:bodyPr/>
          <a:lstStyle/>
          <a:p>
            <a:endParaRPr lang="en-CA"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838200"/>
            <a:ext cx="7543800" cy="575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srcRect/>
          <a:stretch>
            <a:fillRect/>
          </a:stretch>
        </p:blipFill>
        <p:spPr bwMode="auto">
          <a:xfrm>
            <a:off x="7848600" y="76200"/>
            <a:ext cx="1295400" cy="1219200"/>
          </a:xfrm>
          <a:prstGeom prst="ellipse">
            <a:avLst/>
          </a:prstGeom>
          <a:noFill/>
          <a:ln w="9525">
            <a:noFill/>
            <a:miter lim="800000"/>
            <a:headEnd/>
            <a:tailEnd/>
          </a:ln>
          <a:effectLst>
            <a:glow rad="101600">
              <a:schemeClr val="accent1">
                <a:satMod val="175000"/>
                <a:alpha val="40000"/>
              </a:schemeClr>
            </a:glow>
            <a:softEdge rad="31750"/>
          </a:effectLst>
        </p:spPr>
      </p:pic>
      <p:sp>
        <p:nvSpPr>
          <p:cNvPr id="7" name="Rectangle 6"/>
          <p:cNvSpPr/>
          <p:nvPr/>
        </p:nvSpPr>
        <p:spPr>
          <a:xfrm>
            <a:off x="685800" y="4572000"/>
            <a:ext cx="71628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8" name="Rectangle 7"/>
          <p:cNvSpPr/>
          <p:nvPr/>
        </p:nvSpPr>
        <p:spPr>
          <a:xfrm>
            <a:off x="685800" y="5943600"/>
            <a:ext cx="7162800" cy="228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9" name="Rectangle 8"/>
          <p:cNvSpPr/>
          <p:nvPr/>
        </p:nvSpPr>
        <p:spPr>
          <a:xfrm>
            <a:off x="695325" y="5638800"/>
            <a:ext cx="71628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10" name="Rectangle 9"/>
          <p:cNvSpPr/>
          <p:nvPr/>
        </p:nvSpPr>
        <p:spPr>
          <a:xfrm>
            <a:off x="685800" y="6291263"/>
            <a:ext cx="71628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Tree>
    <p:extLst>
      <p:ext uri="{BB962C8B-B14F-4D97-AF65-F5344CB8AC3E}">
        <p14:creationId xmlns:p14="http://schemas.microsoft.com/office/powerpoint/2010/main" val="309500521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07" y="228600"/>
            <a:ext cx="7543800" cy="838200"/>
          </a:xfrm>
        </p:spPr>
        <p:txBody>
          <a:bodyPr/>
          <a:lstStyle/>
          <a:p>
            <a:pPr algn="l"/>
            <a:r>
              <a:rPr lang="en-US" sz="2800" dirty="0" smtClean="0">
                <a:latin typeface="Cambria" pitchFamily="18" charset="0"/>
              </a:rPr>
              <a:t>Turnover and Contribution</a:t>
            </a:r>
            <a:r>
              <a:rPr lang="en-US" sz="3200" dirty="0" smtClean="0">
                <a:latin typeface="Cambria" pitchFamily="18" charset="0"/>
              </a:rPr>
              <a:t/>
            </a:r>
            <a:br>
              <a:rPr lang="en-US" sz="3200" dirty="0" smtClean="0">
                <a:latin typeface="Cambria" pitchFamily="18" charset="0"/>
              </a:rPr>
            </a:br>
            <a:r>
              <a:rPr lang="en-US" sz="1800" dirty="0" smtClean="0">
                <a:latin typeface="Cambria" pitchFamily="18" charset="0"/>
              </a:rPr>
              <a:t>ended 31</a:t>
            </a:r>
            <a:r>
              <a:rPr lang="en-US" sz="1800" baseline="30000" dirty="0" smtClean="0">
                <a:latin typeface="Cambria" pitchFamily="18" charset="0"/>
              </a:rPr>
              <a:t>st</a:t>
            </a:r>
            <a:r>
              <a:rPr lang="en-US" sz="1800" dirty="0" smtClean="0">
                <a:latin typeface="Cambria" pitchFamily="18" charset="0"/>
              </a:rPr>
              <a:t>  December, 2010</a:t>
            </a:r>
            <a:endParaRPr lang="en-CA" sz="1800" dirty="0">
              <a:latin typeface="Cambria" pitchFamily="18" charset="0"/>
            </a:endParaRPr>
          </a:p>
        </p:txBody>
      </p:sp>
      <p:sp>
        <p:nvSpPr>
          <p:cNvPr id="3" name="Content Placeholder 2"/>
          <p:cNvSpPr>
            <a:spLocks noGrp="1"/>
          </p:cNvSpPr>
          <p:nvPr>
            <p:ph idx="1"/>
          </p:nvPr>
        </p:nvSpPr>
        <p:spPr/>
        <p:txBody>
          <a:bodyPr/>
          <a:lstStyle/>
          <a:p>
            <a:endParaRPr lang="en-CA" dirty="0"/>
          </a:p>
        </p:txBody>
      </p:sp>
      <p:pic>
        <p:nvPicPr>
          <p:cNvPr id="6" name="Picture 5"/>
          <p:cNvPicPr>
            <a:picLocks noChangeAspect="1" noChangeArrowheads="1"/>
          </p:cNvPicPr>
          <p:nvPr/>
        </p:nvPicPr>
        <p:blipFill>
          <a:blip r:embed="rId3" cstate="print"/>
          <a:srcRect/>
          <a:stretch>
            <a:fillRect/>
          </a:stretch>
        </p:blipFill>
        <p:spPr bwMode="auto">
          <a:xfrm>
            <a:off x="7848600" y="76200"/>
            <a:ext cx="12954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295400"/>
            <a:ext cx="8000999"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87867" y="5452533"/>
            <a:ext cx="7984066" cy="3810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Tree>
    <p:extLst>
      <p:ext uri="{BB962C8B-B14F-4D97-AF65-F5344CB8AC3E}">
        <p14:creationId xmlns:p14="http://schemas.microsoft.com/office/powerpoint/2010/main" val="310875145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07" y="228600"/>
            <a:ext cx="7543800" cy="838200"/>
          </a:xfrm>
        </p:spPr>
        <p:txBody>
          <a:bodyPr/>
          <a:lstStyle/>
          <a:p>
            <a:pPr algn="l"/>
            <a:r>
              <a:rPr lang="en-US" sz="2800" dirty="0" smtClean="0">
                <a:latin typeface="Cambria" pitchFamily="18" charset="0"/>
              </a:rPr>
              <a:t>Turnover and Contribution</a:t>
            </a:r>
            <a:br>
              <a:rPr lang="en-US" sz="2800" dirty="0" smtClean="0">
                <a:latin typeface="Cambria" pitchFamily="18" charset="0"/>
              </a:rPr>
            </a:br>
            <a:r>
              <a:rPr lang="en-US" sz="1600" dirty="0" smtClean="0">
                <a:latin typeface="Cambria" pitchFamily="18" charset="0"/>
              </a:rPr>
              <a:t>ended 31</a:t>
            </a:r>
            <a:r>
              <a:rPr lang="en-US" sz="1600" baseline="30000" dirty="0" smtClean="0">
                <a:latin typeface="Cambria" pitchFamily="18" charset="0"/>
              </a:rPr>
              <a:t>st</a:t>
            </a:r>
            <a:r>
              <a:rPr lang="en-US" sz="1600" dirty="0" smtClean="0">
                <a:latin typeface="Cambria" pitchFamily="18" charset="0"/>
              </a:rPr>
              <a:t>  December, 2010</a:t>
            </a:r>
            <a:endParaRPr lang="en-CA" sz="1600" dirty="0">
              <a:latin typeface="Cambria" pitchFamily="18" charset="0"/>
            </a:endParaRPr>
          </a:p>
        </p:txBody>
      </p:sp>
      <p:sp>
        <p:nvSpPr>
          <p:cNvPr id="3" name="Content Placeholder 2"/>
          <p:cNvSpPr>
            <a:spLocks noGrp="1"/>
          </p:cNvSpPr>
          <p:nvPr>
            <p:ph idx="1"/>
          </p:nvPr>
        </p:nvSpPr>
        <p:spPr/>
        <p:txBody>
          <a:bodyPr/>
          <a:lstStyle/>
          <a:p>
            <a:endParaRPr lang="en-CA" dirty="0"/>
          </a:p>
        </p:txBody>
      </p:sp>
      <p:pic>
        <p:nvPicPr>
          <p:cNvPr id="6" name="Picture 5"/>
          <p:cNvPicPr>
            <a:picLocks noChangeAspect="1" noChangeArrowheads="1"/>
          </p:cNvPicPr>
          <p:nvPr/>
        </p:nvPicPr>
        <p:blipFill>
          <a:blip r:embed="rId3" cstate="print"/>
          <a:srcRect/>
          <a:stretch>
            <a:fillRect/>
          </a:stretch>
        </p:blipFill>
        <p:spPr bwMode="auto">
          <a:xfrm>
            <a:off x="7848600" y="76200"/>
            <a:ext cx="12954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295400"/>
            <a:ext cx="8115300" cy="458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343400" y="1295400"/>
            <a:ext cx="4038600" cy="38946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8" name="Rectangle 7"/>
          <p:cNvSpPr/>
          <p:nvPr/>
        </p:nvSpPr>
        <p:spPr>
          <a:xfrm>
            <a:off x="6172199" y="5190067"/>
            <a:ext cx="2294467" cy="38946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Tree>
    <p:extLst>
      <p:ext uri="{BB962C8B-B14F-4D97-AF65-F5344CB8AC3E}">
        <p14:creationId xmlns:p14="http://schemas.microsoft.com/office/powerpoint/2010/main" val="342829359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500" dirty="0" smtClean="0">
                <a:latin typeface="Cambria" pitchFamily="18" charset="0"/>
              </a:rPr>
              <a:t>Recommendation</a:t>
            </a:r>
            <a:endParaRPr lang="en-CA" sz="4500" dirty="0">
              <a:latin typeface="Cambria" pitchFamily="18" charset="0"/>
            </a:endParaRPr>
          </a:p>
        </p:txBody>
      </p:sp>
      <p:sp>
        <p:nvSpPr>
          <p:cNvPr id="3" name="Content Placeholder 2"/>
          <p:cNvSpPr>
            <a:spLocks noGrp="1"/>
          </p:cNvSpPr>
          <p:nvPr>
            <p:ph idx="1"/>
          </p:nvPr>
        </p:nvSpPr>
        <p:spPr>
          <a:xfrm>
            <a:off x="571500" y="1905000"/>
            <a:ext cx="8001000" cy="4114800"/>
          </a:xfrm>
        </p:spPr>
        <p:txBody>
          <a:bodyPr/>
          <a:lstStyle/>
          <a:p>
            <a:endParaRPr lang="en-CA"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1" y="1752600"/>
            <a:ext cx="6158208" cy="4319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Callout 4"/>
          <p:cNvSpPr/>
          <p:nvPr/>
        </p:nvSpPr>
        <p:spPr>
          <a:xfrm>
            <a:off x="2743200" y="1828800"/>
            <a:ext cx="3048000" cy="1143000"/>
          </a:xfrm>
          <a:prstGeom prst="cloudCallout">
            <a:avLst/>
          </a:prstGeom>
          <a:noFill/>
          <a:ln w="28575">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solidFill>
                <a:prstClr val="black"/>
              </a:solidFill>
            </a:endParaRPr>
          </a:p>
        </p:txBody>
      </p:sp>
      <p:pic>
        <p:nvPicPr>
          <p:cNvPr id="6" name="Picture 5"/>
          <p:cNvPicPr>
            <a:picLocks noChangeAspect="1" noChangeArrowheads="1"/>
          </p:cNvPicPr>
          <p:nvPr/>
        </p:nvPicPr>
        <p:blipFill>
          <a:blip r:embed="rId3" cstate="print"/>
          <a:srcRect/>
          <a:stretch>
            <a:fillRect/>
          </a:stretch>
        </p:blipFill>
        <p:spPr bwMode="auto">
          <a:xfrm>
            <a:off x="7848600" y="97536"/>
            <a:ext cx="12954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310870627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img.ibtimes.com/www/data/images/full/2010/09/20/45776-businessmen-walk-in-front-of-sun-hung-kai-properties-company.jpg"/>
          <p:cNvPicPr>
            <a:picLocks noChangeAspect="1" noChangeArrowheads="1"/>
          </p:cNvPicPr>
          <p:nvPr/>
        </p:nvPicPr>
        <p:blipFill>
          <a:blip r:embed="rId2" cstate="print"/>
          <a:srcRect/>
          <a:stretch>
            <a:fillRect/>
          </a:stretch>
        </p:blipFill>
        <p:spPr bwMode="auto">
          <a:xfrm>
            <a:off x="611560" y="548680"/>
            <a:ext cx="8023749" cy="5616624"/>
          </a:xfrm>
          <a:prstGeom prst="rect">
            <a:avLst/>
          </a:prstGeom>
          <a:noFill/>
        </p:spPr>
      </p:pic>
      <p:pic>
        <p:nvPicPr>
          <p:cNvPr id="660482" name="Picture 2" descr="http://topnews.com.sg/images/imagecache/bigthumb/Sun_Hung_Kai.png"/>
          <p:cNvPicPr>
            <a:picLocks noChangeAspect="1" noChangeArrowheads="1"/>
          </p:cNvPicPr>
          <p:nvPr/>
        </p:nvPicPr>
        <p:blipFill>
          <a:blip r:embed="rId3"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60648"/>
            <a:ext cx="8229600" cy="882352"/>
          </a:xfrm>
        </p:spPr>
        <p:txBody>
          <a:bodyPr/>
          <a:lstStyle/>
          <a:p>
            <a:pPr algn="l"/>
            <a:r>
              <a:rPr lang="en-US" altLang="zh-CN" sz="4500" dirty="0">
                <a:latin typeface="Cambria" pitchFamily="18" charset="0"/>
              </a:rPr>
              <a:t>Unemployment rate (Cont’d)</a:t>
            </a:r>
          </a:p>
        </p:txBody>
      </p:sp>
      <p:pic>
        <p:nvPicPr>
          <p:cNvPr id="43013" name="Picture 5" descr="F9(~Y1BAW70)Y5[5F$N]PMO"/>
          <p:cNvPicPr>
            <a:picLocks noChangeAspect="1" noChangeArrowheads="1"/>
          </p:cNvPicPr>
          <p:nvPr/>
        </p:nvPicPr>
        <p:blipFill>
          <a:blip r:embed="rId2" cstate="print"/>
          <a:srcRect/>
          <a:stretch>
            <a:fillRect/>
          </a:stretch>
        </p:blipFill>
        <p:spPr bwMode="auto">
          <a:xfrm>
            <a:off x="372244" y="1208534"/>
            <a:ext cx="8534400" cy="5365750"/>
          </a:xfrm>
          <a:prstGeom prst="rect">
            <a:avLst/>
          </a:prstGeom>
          <a:noFill/>
        </p:spPr>
      </p:pic>
      <p:sp>
        <p:nvSpPr>
          <p:cNvPr id="43014" name="Rectangle 6"/>
          <p:cNvSpPr>
            <a:spLocks noChangeArrowheads="1"/>
          </p:cNvSpPr>
          <p:nvPr/>
        </p:nvSpPr>
        <p:spPr bwMode="auto">
          <a:xfrm>
            <a:off x="8534400" y="4724400"/>
            <a:ext cx="381000" cy="1828800"/>
          </a:xfrm>
          <a:prstGeom prst="rect">
            <a:avLst/>
          </a:prstGeom>
          <a:noFill/>
          <a:ln w="38100">
            <a:solidFill>
              <a:srgbClr val="FF00FF"/>
            </a:solidFill>
            <a:miter lim="800000"/>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16652591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72036"/>
            <a:ext cx="7770813" cy="770964"/>
          </a:xfrm>
        </p:spPr>
        <p:txBody>
          <a:bodyPr>
            <a:noAutofit/>
          </a:bodyPr>
          <a:lstStyle/>
          <a:p>
            <a:r>
              <a:rPr lang="en-US" sz="4500" dirty="0" smtClean="0">
                <a:latin typeface="Cambria" pitchFamily="18" charset="0"/>
              </a:rPr>
              <a:t>Last Trading Day Performance</a:t>
            </a:r>
            <a:endParaRPr lang="en-US" sz="4500" dirty="0">
              <a:latin typeface="Cambria" pitchFamily="18" charset="0"/>
            </a:endParaRPr>
          </a:p>
        </p:txBody>
      </p:sp>
      <p:pic>
        <p:nvPicPr>
          <p:cNvPr id="4" name="Picture 3"/>
          <p:cNvPicPr>
            <a:picLocks noChangeAspect="1"/>
          </p:cNvPicPr>
          <p:nvPr/>
        </p:nvPicPr>
        <p:blipFill>
          <a:blip r:embed="rId2" cstate="print"/>
          <a:srcRect b="5501"/>
          <a:stretch>
            <a:fillRect/>
          </a:stretch>
        </p:blipFill>
        <p:spPr>
          <a:xfrm>
            <a:off x="1475656" y="1196752"/>
            <a:ext cx="6349737" cy="5328592"/>
          </a:xfrm>
          <a:prstGeom prst="rect">
            <a:avLst/>
          </a:prstGeom>
        </p:spPr>
      </p:pic>
      <p:pic>
        <p:nvPicPr>
          <p:cNvPr id="659458" name="Picture 2" descr="http://topnews.com.sg/images/imagecache/bigthumb/Sun_Hung_Kai.png"/>
          <p:cNvPicPr>
            <a:picLocks noChangeAspect="1" noChangeArrowheads="1"/>
          </p:cNvPicPr>
          <p:nvPr/>
        </p:nvPicPr>
        <p:blipFill>
          <a:blip r:embed="rId3" cstate="print"/>
          <a:srcRect/>
          <a:stretch>
            <a:fillRect/>
          </a:stretch>
        </p:blipFill>
        <p:spPr bwMode="auto">
          <a:xfrm>
            <a:off x="7803232" y="5517232"/>
            <a:ext cx="1340768" cy="1340768"/>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0813" cy="1371600"/>
          </a:xfrm>
        </p:spPr>
        <p:txBody>
          <a:bodyPr/>
          <a:lstStyle/>
          <a:p>
            <a:r>
              <a:rPr lang="en-US" sz="4500" dirty="0" smtClean="0">
                <a:latin typeface="Cambria" pitchFamily="18" charset="0"/>
              </a:rPr>
              <a:t>Last Trading Day ADR</a:t>
            </a:r>
            <a:endParaRPr lang="en-US" sz="4500" dirty="0">
              <a:latin typeface="Cambria" pitchFamily="18" charset="0"/>
            </a:endParaRPr>
          </a:p>
        </p:txBody>
      </p:sp>
      <p:pic>
        <p:nvPicPr>
          <p:cNvPr id="4" name="Picture 3"/>
          <p:cNvPicPr>
            <a:picLocks noChangeAspect="1"/>
          </p:cNvPicPr>
          <p:nvPr/>
        </p:nvPicPr>
        <p:blipFill>
          <a:blip r:embed="rId2" cstate="print"/>
          <a:stretch>
            <a:fillRect/>
          </a:stretch>
        </p:blipFill>
        <p:spPr>
          <a:xfrm>
            <a:off x="1403649" y="1052736"/>
            <a:ext cx="6120680" cy="5266632"/>
          </a:xfrm>
          <a:prstGeom prst="rect">
            <a:avLst/>
          </a:prstGeom>
        </p:spPr>
      </p:pic>
      <p:sp>
        <p:nvSpPr>
          <p:cNvPr id="5" name="TextBox 4"/>
          <p:cNvSpPr txBox="1"/>
          <p:nvPr/>
        </p:nvSpPr>
        <p:spPr>
          <a:xfrm>
            <a:off x="1981200" y="6396335"/>
            <a:ext cx="5272158" cy="369332"/>
          </a:xfrm>
          <a:prstGeom prst="rect">
            <a:avLst/>
          </a:prstGeom>
          <a:noFill/>
        </p:spPr>
        <p:txBody>
          <a:bodyPr wrap="square" rtlCol="0">
            <a:spAutoFit/>
          </a:bodyPr>
          <a:lstStyle/>
          <a:p>
            <a:r>
              <a:rPr dirty="0" smtClean="0"/>
              <a:t>1 HKD = 0.1286 USD </a:t>
            </a:r>
            <a:r>
              <a:rPr lang="zh-CN" altLang="en-US" dirty="0" smtClean="0"/>
              <a:t> </a:t>
            </a:r>
            <a:r>
              <a:rPr lang="en-US" altLang="zh-CN" dirty="0" smtClean="0"/>
              <a:t> </a:t>
            </a:r>
            <a:r>
              <a:rPr lang="zh-CN" altLang="en-US" dirty="0" smtClean="0"/>
              <a:t> </a:t>
            </a:r>
            <a:r>
              <a:rPr lang="en-US" altLang="zh-CN" dirty="0" smtClean="0"/>
              <a:t> </a:t>
            </a:r>
            <a:r>
              <a:rPr lang="zh-CN" altLang="en-US" dirty="0" smtClean="0"/>
              <a:t> </a:t>
            </a:r>
            <a:r>
              <a:rPr lang="en-US" altLang="zh-CN" dirty="0" smtClean="0"/>
              <a:t> </a:t>
            </a:r>
            <a:r>
              <a:rPr lang="zh-CN" altLang="en-US" dirty="0" smtClean="0"/>
              <a:t> </a:t>
            </a:r>
            <a:r>
              <a:rPr lang="en-US" altLang="zh-CN" dirty="0" smtClean="0"/>
              <a:t> </a:t>
            </a:r>
            <a:r>
              <a:rPr dirty="0" smtClean="0"/>
              <a:t>1 USD = 7.7760 HKD</a:t>
            </a:r>
            <a:endParaRPr lang="en-US" dirty="0"/>
          </a:p>
        </p:txBody>
      </p:sp>
      <p:pic>
        <p:nvPicPr>
          <p:cNvPr id="658434" name="Picture 2" descr="http://topnews.com.sg/images/imagecache/bigthumb/Sun_Hung_Kai.png"/>
          <p:cNvPicPr>
            <a:picLocks noChangeAspect="1" noChangeArrowheads="1"/>
          </p:cNvPicPr>
          <p:nvPr/>
        </p:nvPicPr>
        <p:blipFill>
          <a:blip r:embed="rId3" cstate="print"/>
          <a:srcRect/>
          <a:stretch>
            <a:fillRect/>
          </a:stretch>
        </p:blipFill>
        <p:spPr bwMode="auto">
          <a:xfrm>
            <a:off x="7596336" y="5310336"/>
            <a:ext cx="1547664" cy="1547664"/>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87624" y="0"/>
            <a:ext cx="6838528" cy="1128936"/>
          </a:xfrm>
        </p:spPr>
        <p:txBody>
          <a:bodyPr/>
          <a:lstStyle/>
          <a:p>
            <a:r>
              <a:rPr lang="en-US" sz="4500" dirty="0" smtClean="0">
                <a:latin typeface="Cambria" pitchFamily="18" charset="0"/>
              </a:rPr>
              <a:t>Last Trading Day </a:t>
            </a:r>
            <a:r>
              <a:rPr lang="en-US" altLang="zh-CN" sz="4500" dirty="0" smtClean="0">
                <a:latin typeface="Cambria" pitchFamily="18" charset="0"/>
              </a:rPr>
              <a:t>BER</a:t>
            </a:r>
            <a:endParaRPr lang="en-US" sz="4500" dirty="0">
              <a:latin typeface="Cambria" pitchFamily="18" charset="0"/>
            </a:endParaRPr>
          </a:p>
        </p:txBody>
      </p:sp>
      <p:pic>
        <p:nvPicPr>
          <p:cNvPr id="6" name="Picture 5"/>
          <p:cNvPicPr>
            <a:picLocks noChangeAspect="1"/>
          </p:cNvPicPr>
          <p:nvPr/>
        </p:nvPicPr>
        <p:blipFill>
          <a:blip r:embed="rId2" cstate="print"/>
          <a:stretch>
            <a:fillRect/>
          </a:stretch>
        </p:blipFill>
        <p:spPr>
          <a:xfrm>
            <a:off x="1905000" y="1168400"/>
            <a:ext cx="5245100" cy="3860800"/>
          </a:xfrm>
          <a:prstGeom prst="rect">
            <a:avLst/>
          </a:prstGeom>
        </p:spPr>
      </p:pic>
      <p:pic>
        <p:nvPicPr>
          <p:cNvPr id="5" name="Picture 4"/>
          <p:cNvPicPr>
            <a:picLocks noChangeAspect="1"/>
          </p:cNvPicPr>
          <p:nvPr/>
        </p:nvPicPr>
        <p:blipFill>
          <a:blip r:embed="rId3" cstate="print"/>
          <a:stretch>
            <a:fillRect/>
          </a:stretch>
        </p:blipFill>
        <p:spPr>
          <a:xfrm>
            <a:off x="1905000" y="4648200"/>
            <a:ext cx="5257800" cy="1879600"/>
          </a:xfrm>
          <a:prstGeom prst="rect">
            <a:avLst/>
          </a:prstGeom>
        </p:spPr>
      </p:pic>
      <p:sp>
        <p:nvSpPr>
          <p:cNvPr id="7" name="TextBox 6"/>
          <p:cNvSpPr txBox="1"/>
          <p:nvPr/>
        </p:nvSpPr>
        <p:spPr>
          <a:xfrm>
            <a:off x="0" y="6211669"/>
            <a:ext cx="2590800" cy="646331"/>
          </a:xfrm>
          <a:prstGeom prst="rect">
            <a:avLst/>
          </a:prstGeom>
          <a:noFill/>
        </p:spPr>
        <p:txBody>
          <a:bodyPr wrap="square" rtlCol="0">
            <a:spAutoFit/>
          </a:bodyPr>
          <a:lstStyle/>
          <a:p>
            <a:r>
              <a:rPr lang="en-US" dirty="0" smtClean="0"/>
              <a:t>1 HKD = 0.0935 EUR </a:t>
            </a:r>
          </a:p>
          <a:p>
            <a:r>
              <a:rPr lang="en-US" dirty="0" smtClean="0"/>
              <a:t>1 EUR = 10.6952 HKD</a:t>
            </a:r>
            <a:endParaRPr lang="en-US" dirty="0"/>
          </a:p>
        </p:txBody>
      </p:sp>
      <p:pic>
        <p:nvPicPr>
          <p:cNvPr id="657410" name="Picture 2" descr="http://topnews.com.sg/images/imagecache/bigthumb/Sun_Hung_Kai.png"/>
          <p:cNvPicPr>
            <a:picLocks noChangeAspect="1" noChangeArrowheads="1"/>
          </p:cNvPicPr>
          <p:nvPr/>
        </p:nvPicPr>
        <p:blipFill>
          <a:blip r:embed="rId4"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7770813" cy="1052736"/>
          </a:xfrm>
        </p:spPr>
        <p:txBody>
          <a:bodyPr/>
          <a:lstStyle/>
          <a:p>
            <a:r>
              <a:rPr lang="en-US" sz="4500" dirty="0" smtClean="0">
                <a:latin typeface="Cambria" pitchFamily="18" charset="0"/>
              </a:rPr>
              <a:t>HK V.S. ADR</a:t>
            </a:r>
            <a:r>
              <a:rPr lang="zh-CN" altLang="en-US" sz="4500" dirty="0" smtClean="0">
                <a:latin typeface="Cambria" pitchFamily="18" charset="0"/>
              </a:rPr>
              <a:t> </a:t>
            </a:r>
            <a:r>
              <a:rPr lang="en-US" altLang="zh-CN" sz="4500" dirty="0" smtClean="0">
                <a:latin typeface="Cambria" pitchFamily="18" charset="0"/>
              </a:rPr>
              <a:t>5</a:t>
            </a:r>
            <a:r>
              <a:rPr lang="zh-CN" altLang="en-US" sz="4500" dirty="0" smtClean="0">
                <a:latin typeface="Cambria" pitchFamily="18" charset="0"/>
              </a:rPr>
              <a:t> </a:t>
            </a:r>
            <a:r>
              <a:rPr lang="en-CA" altLang="zh-CN" sz="4500" dirty="0" smtClean="0">
                <a:latin typeface="Cambria" pitchFamily="18" charset="0"/>
              </a:rPr>
              <a:t>Years</a:t>
            </a:r>
            <a:endParaRPr lang="en-US" sz="4500" dirty="0">
              <a:latin typeface="Cambria" pitchFamily="18" charset="0"/>
            </a:endParaRPr>
          </a:p>
        </p:txBody>
      </p:sp>
      <p:pic>
        <p:nvPicPr>
          <p:cNvPr id="4" name="Picture 3"/>
          <p:cNvPicPr>
            <a:picLocks noChangeAspect="1"/>
          </p:cNvPicPr>
          <p:nvPr/>
        </p:nvPicPr>
        <p:blipFill>
          <a:blip r:embed="rId2" cstate="print"/>
          <a:stretch>
            <a:fillRect/>
          </a:stretch>
        </p:blipFill>
        <p:spPr>
          <a:xfrm>
            <a:off x="1066800" y="1143000"/>
            <a:ext cx="7042150" cy="5328304"/>
          </a:xfrm>
          <a:prstGeom prst="rect">
            <a:avLst/>
          </a:prstGeom>
        </p:spPr>
      </p:pic>
      <p:pic>
        <p:nvPicPr>
          <p:cNvPr id="656386" name="Picture 2" descr="http://topnews.com.sg/images/imagecache/bigthumb/Sun_Hung_Kai.png"/>
          <p:cNvPicPr>
            <a:picLocks noChangeAspect="1" noChangeArrowheads="1"/>
          </p:cNvPicPr>
          <p:nvPr/>
        </p:nvPicPr>
        <p:blipFill>
          <a:blip r:embed="rId3"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55576" y="0"/>
            <a:ext cx="7770813" cy="836712"/>
          </a:xfrm>
        </p:spPr>
        <p:txBody>
          <a:bodyPr/>
          <a:lstStyle/>
          <a:p>
            <a:r>
              <a:rPr lang="en-US" sz="4500" dirty="0" smtClean="0">
                <a:latin typeface="Cambria" pitchFamily="18" charset="0"/>
              </a:rPr>
              <a:t>HK V.S. BER</a:t>
            </a:r>
            <a:r>
              <a:rPr lang="zh-CN" altLang="en-US" sz="4500" dirty="0" smtClean="0">
                <a:latin typeface="Cambria" pitchFamily="18" charset="0"/>
              </a:rPr>
              <a:t> </a:t>
            </a:r>
            <a:r>
              <a:rPr lang="en-US" altLang="zh-CN" sz="4500" dirty="0" smtClean="0">
                <a:latin typeface="Cambria" pitchFamily="18" charset="0"/>
              </a:rPr>
              <a:t>5</a:t>
            </a:r>
            <a:r>
              <a:rPr lang="zh-CN" altLang="en-US" sz="4500" dirty="0" smtClean="0">
                <a:latin typeface="Cambria" pitchFamily="18" charset="0"/>
              </a:rPr>
              <a:t> </a:t>
            </a:r>
            <a:r>
              <a:rPr lang="en-CA" altLang="zh-CN" sz="4500" dirty="0" smtClean="0">
                <a:latin typeface="Cambria" pitchFamily="18" charset="0"/>
              </a:rPr>
              <a:t>Years</a:t>
            </a:r>
            <a:endParaRPr lang="en-US" sz="4500" dirty="0">
              <a:latin typeface="Cambria" pitchFamily="18" charset="0"/>
            </a:endParaRPr>
          </a:p>
        </p:txBody>
      </p:sp>
      <p:pic>
        <p:nvPicPr>
          <p:cNvPr id="5" name="Picture 4"/>
          <p:cNvPicPr>
            <a:picLocks noChangeAspect="1"/>
          </p:cNvPicPr>
          <p:nvPr/>
        </p:nvPicPr>
        <p:blipFill>
          <a:blip r:embed="rId2" cstate="print"/>
          <a:stretch>
            <a:fillRect/>
          </a:stretch>
        </p:blipFill>
        <p:spPr>
          <a:xfrm>
            <a:off x="467544" y="908720"/>
            <a:ext cx="8029137" cy="4697545"/>
          </a:xfrm>
          <a:prstGeom prst="rect">
            <a:avLst/>
          </a:prstGeom>
        </p:spPr>
      </p:pic>
      <p:pic>
        <p:nvPicPr>
          <p:cNvPr id="655362" name="Picture 2" descr="http://topnews.com.sg/images/imagecache/bigthumb/Sun_Hung_Kai.png"/>
          <p:cNvPicPr>
            <a:picLocks noChangeAspect="1" noChangeArrowheads="1"/>
          </p:cNvPicPr>
          <p:nvPr/>
        </p:nvPicPr>
        <p:blipFill>
          <a:blip r:embed="rId3" cstate="print"/>
          <a:srcRect/>
          <a:stretch>
            <a:fillRect/>
          </a:stretch>
        </p:blipFill>
        <p:spPr bwMode="auto">
          <a:xfrm>
            <a:off x="7812360" y="5526360"/>
            <a:ext cx="1331640" cy="1331640"/>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467544" y="980728"/>
            <a:ext cx="8164807" cy="4536504"/>
          </a:xfrm>
          <a:prstGeom prst="rect">
            <a:avLst/>
          </a:prstGeom>
        </p:spPr>
      </p:pic>
      <p:sp>
        <p:nvSpPr>
          <p:cNvPr id="6" name="Title 1"/>
          <p:cNvSpPr>
            <a:spLocks noGrp="1"/>
          </p:cNvSpPr>
          <p:nvPr>
            <p:ph type="title"/>
          </p:nvPr>
        </p:nvSpPr>
        <p:spPr>
          <a:xfrm>
            <a:off x="685800" y="0"/>
            <a:ext cx="7770813" cy="980728"/>
          </a:xfrm>
        </p:spPr>
        <p:txBody>
          <a:bodyPr/>
          <a:lstStyle/>
          <a:p>
            <a:r>
              <a:rPr lang="en-US" sz="4500" dirty="0" smtClean="0">
                <a:latin typeface="Cambria" pitchFamily="18" charset="0"/>
              </a:rPr>
              <a:t>HK V.S. FRA</a:t>
            </a:r>
            <a:r>
              <a:rPr lang="zh-CN" altLang="en-US" sz="4500" dirty="0" smtClean="0">
                <a:latin typeface="Cambria" pitchFamily="18" charset="0"/>
              </a:rPr>
              <a:t> </a:t>
            </a:r>
            <a:r>
              <a:rPr lang="en-US" altLang="zh-CN" sz="4500" dirty="0" smtClean="0">
                <a:latin typeface="Cambria" pitchFamily="18" charset="0"/>
              </a:rPr>
              <a:t>5</a:t>
            </a:r>
            <a:r>
              <a:rPr lang="zh-CN" altLang="en-US" sz="4500" dirty="0" smtClean="0">
                <a:latin typeface="Cambria" pitchFamily="18" charset="0"/>
              </a:rPr>
              <a:t> </a:t>
            </a:r>
            <a:r>
              <a:rPr lang="en-CA" altLang="zh-CN" sz="4500" dirty="0" smtClean="0">
                <a:latin typeface="Cambria" pitchFamily="18" charset="0"/>
              </a:rPr>
              <a:t>Years</a:t>
            </a:r>
            <a:endParaRPr lang="en-US" sz="4500" dirty="0">
              <a:latin typeface="Cambria" pitchFamily="18" charset="0"/>
            </a:endParaRPr>
          </a:p>
        </p:txBody>
      </p:sp>
      <p:pic>
        <p:nvPicPr>
          <p:cNvPr id="654338" name="Picture 2" descr="http://topnews.com.sg/images/imagecache/bigthumb/Sun_Hung_Kai.png"/>
          <p:cNvPicPr>
            <a:picLocks noChangeAspect="1" noChangeArrowheads="1"/>
          </p:cNvPicPr>
          <p:nvPr/>
        </p:nvPicPr>
        <p:blipFill>
          <a:blip r:embed="rId3" cstate="print"/>
          <a:srcRect/>
          <a:stretch>
            <a:fillRect/>
          </a:stretch>
        </p:blipFill>
        <p:spPr bwMode="auto">
          <a:xfrm>
            <a:off x="7812360" y="5526360"/>
            <a:ext cx="1331640" cy="1331640"/>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0"/>
            <a:ext cx="7770813" cy="836712"/>
          </a:xfrm>
        </p:spPr>
        <p:txBody>
          <a:bodyPr/>
          <a:lstStyle/>
          <a:p>
            <a:r>
              <a:rPr lang="en-US" sz="4500" dirty="0" smtClean="0">
                <a:latin typeface="Cambria" pitchFamily="18" charset="0"/>
              </a:rPr>
              <a:t>HK V.S. MUN</a:t>
            </a:r>
            <a:r>
              <a:rPr lang="zh-CN" altLang="en-US" sz="4500" dirty="0" smtClean="0">
                <a:latin typeface="Cambria" pitchFamily="18" charset="0"/>
              </a:rPr>
              <a:t> </a:t>
            </a:r>
            <a:r>
              <a:rPr lang="en-US" altLang="zh-CN" sz="4500" dirty="0" smtClean="0">
                <a:latin typeface="Cambria" pitchFamily="18" charset="0"/>
              </a:rPr>
              <a:t>5</a:t>
            </a:r>
            <a:r>
              <a:rPr lang="zh-CN" altLang="en-US" sz="4500" dirty="0" smtClean="0">
                <a:latin typeface="Cambria" pitchFamily="18" charset="0"/>
              </a:rPr>
              <a:t> </a:t>
            </a:r>
            <a:r>
              <a:rPr lang="en-CA" altLang="zh-CN" sz="4500" dirty="0" smtClean="0">
                <a:latin typeface="Cambria" pitchFamily="18" charset="0"/>
              </a:rPr>
              <a:t>Years</a:t>
            </a:r>
            <a:endParaRPr lang="en-US" sz="4500" dirty="0">
              <a:latin typeface="Cambria" pitchFamily="18" charset="0"/>
            </a:endParaRPr>
          </a:p>
        </p:txBody>
      </p:sp>
      <p:pic>
        <p:nvPicPr>
          <p:cNvPr id="5" name="Picture 4"/>
          <p:cNvPicPr>
            <a:picLocks noChangeAspect="1"/>
          </p:cNvPicPr>
          <p:nvPr/>
        </p:nvPicPr>
        <p:blipFill>
          <a:blip r:embed="rId2" cstate="print"/>
          <a:stretch>
            <a:fillRect/>
          </a:stretch>
        </p:blipFill>
        <p:spPr>
          <a:xfrm>
            <a:off x="467544" y="980728"/>
            <a:ext cx="8250234" cy="4464496"/>
          </a:xfrm>
          <a:prstGeom prst="rect">
            <a:avLst/>
          </a:prstGeom>
        </p:spPr>
      </p:pic>
      <p:pic>
        <p:nvPicPr>
          <p:cNvPr id="653314" name="Picture 2" descr="http://topnews.com.sg/images/imagecache/bigthumb/Sun_Hung_Kai.png"/>
          <p:cNvPicPr>
            <a:picLocks noChangeAspect="1" noChangeArrowheads="1"/>
          </p:cNvPicPr>
          <p:nvPr/>
        </p:nvPicPr>
        <p:blipFill>
          <a:blip r:embed="rId3" cstate="print"/>
          <a:srcRect/>
          <a:stretch>
            <a:fillRect/>
          </a:stretch>
        </p:blipFill>
        <p:spPr bwMode="auto">
          <a:xfrm>
            <a:off x="7731224" y="5445224"/>
            <a:ext cx="1412776" cy="1412776"/>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001000" cy="908720"/>
          </a:xfrm>
        </p:spPr>
        <p:txBody>
          <a:bodyPr/>
          <a:lstStyle/>
          <a:p>
            <a:r>
              <a:rPr lang="en-US" altLang="zh-CN" sz="4500" dirty="0" smtClean="0">
                <a:latin typeface="Cambria" pitchFamily="18" charset="0"/>
              </a:rPr>
              <a:t>1</a:t>
            </a:r>
            <a:r>
              <a:rPr lang="zh-CN" altLang="en-US" sz="4500" dirty="0" smtClean="0">
                <a:latin typeface="Cambria" pitchFamily="18" charset="0"/>
              </a:rPr>
              <a:t> </a:t>
            </a:r>
            <a:r>
              <a:rPr lang="en-US" altLang="zh-CN" sz="4500" dirty="0" smtClean="0">
                <a:latin typeface="Cambria" pitchFamily="18" charset="0"/>
              </a:rPr>
              <a:t>Year Performance</a:t>
            </a:r>
            <a:endParaRPr lang="en-US" sz="4500" dirty="0">
              <a:latin typeface="Cambria" pitchFamily="18" charset="0"/>
            </a:endParaRPr>
          </a:p>
        </p:txBody>
      </p:sp>
      <p:pic>
        <p:nvPicPr>
          <p:cNvPr id="4" name="Picture 3"/>
          <p:cNvPicPr>
            <a:picLocks noChangeAspect="1"/>
          </p:cNvPicPr>
          <p:nvPr/>
        </p:nvPicPr>
        <p:blipFill>
          <a:blip r:embed="rId2" cstate="print"/>
          <a:stretch>
            <a:fillRect/>
          </a:stretch>
        </p:blipFill>
        <p:spPr>
          <a:xfrm>
            <a:off x="395536" y="836712"/>
            <a:ext cx="8318230" cy="4608512"/>
          </a:xfrm>
          <a:prstGeom prst="rect">
            <a:avLst/>
          </a:prstGeom>
        </p:spPr>
      </p:pic>
      <p:pic>
        <p:nvPicPr>
          <p:cNvPr id="652290" name="Picture 2" descr="http://topnews.com.sg/images/imagecache/bigthumb/Sun_Hung_Kai.png"/>
          <p:cNvPicPr>
            <a:picLocks noChangeAspect="1" noChangeArrowheads="1"/>
          </p:cNvPicPr>
          <p:nvPr/>
        </p:nvPicPr>
        <p:blipFill>
          <a:blip r:embed="rId3"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95536" y="274638"/>
            <a:ext cx="8176964" cy="1143000"/>
          </a:xfrm>
        </p:spPr>
        <p:txBody>
          <a:bodyPr/>
          <a:lstStyle/>
          <a:p>
            <a:r>
              <a:rPr lang="en-US" altLang="zh-CN" sz="4500" dirty="0" smtClean="0">
                <a:latin typeface="Cambria" pitchFamily="18" charset="0"/>
              </a:rPr>
              <a:t>5</a:t>
            </a:r>
            <a:r>
              <a:rPr lang="zh-CN" altLang="en-US" sz="4500" dirty="0" smtClean="0">
                <a:latin typeface="Cambria" pitchFamily="18" charset="0"/>
              </a:rPr>
              <a:t> </a:t>
            </a:r>
            <a:r>
              <a:rPr lang="en-CA" altLang="zh-CN" sz="4500" dirty="0" smtClean="0">
                <a:latin typeface="Cambria" pitchFamily="18" charset="0"/>
              </a:rPr>
              <a:t>Year</a:t>
            </a:r>
            <a:r>
              <a:rPr lang="en-US" sz="4500" dirty="0" smtClean="0">
                <a:latin typeface="Cambria" pitchFamily="18" charset="0"/>
              </a:rPr>
              <a:t> Performance</a:t>
            </a:r>
            <a:endParaRPr lang="en-US" sz="4500" dirty="0">
              <a:latin typeface="Cambria" pitchFamily="18" charset="0"/>
            </a:endParaRPr>
          </a:p>
        </p:txBody>
      </p:sp>
      <p:pic>
        <p:nvPicPr>
          <p:cNvPr id="6" name="Picture 5"/>
          <p:cNvPicPr>
            <a:picLocks noChangeAspect="1"/>
          </p:cNvPicPr>
          <p:nvPr/>
        </p:nvPicPr>
        <p:blipFill>
          <a:blip r:embed="rId2" cstate="print"/>
          <a:stretch>
            <a:fillRect/>
          </a:stretch>
        </p:blipFill>
        <p:spPr>
          <a:xfrm>
            <a:off x="713395" y="1447800"/>
            <a:ext cx="7821005" cy="4953000"/>
          </a:xfrm>
          <a:prstGeom prst="rect">
            <a:avLst/>
          </a:prstGeom>
        </p:spPr>
      </p:pic>
      <p:pic>
        <p:nvPicPr>
          <p:cNvPr id="5" name="Picture 2" descr="http://topnews.com.sg/images/imagecache/bigthumb/Sun_Hung_Kai.png"/>
          <p:cNvPicPr>
            <a:picLocks noChangeAspect="1" noChangeArrowheads="1"/>
          </p:cNvPicPr>
          <p:nvPr/>
        </p:nvPicPr>
        <p:blipFill>
          <a:blip r:embed="rId3" cstate="print"/>
          <a:srcRect/>
          <a:stretch>
            <a:fillRect/>
          </a:stretch>
        </p:blipFill>
        <p:spPr bwMode="auto">
          <a:xfrm>
            <a:off x="7740352" y="5454352"/>
            <a:ext cx="1403648" cy="1403648"/>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706090"/>
          </a:xfrm>
        </p:spPr>
        <p:txBody>
          <a:bodyPr/>
          <a:lstStyle/>
          <a:p>
            <a:r>
              <a:rPr lang="en-US" sz="4500" dirty="0" smtClean="0">
                <a:latin typeface="Cambria" pitchFamily="18" charset="0"/>
              </a:rPr>
              <a:t>Comparative Analysis</a:t>
            </a:r>
            <a:endParaRPr lang="en-US" sz="4500" dirty="0">
              <a:latin typeface="Cambria" pitchFamily="18" charset="0"/>
            </a:endParaRPr>
          </a:p>
        </p:txBody>
      </p:sp>
      <p:pic>
        <p:nvPicPr>
          <p:cNvPr id="4" name="Picture 3"/>
          <p:cNvPicPr>
            <a:picLocks noChangeAspect="1"/>
          </p:cNvPicPr>
          <p:nvPr/>
        </p:nvPicPr>
        <p:blipFill>
          <a:blip r:embed="rId2" cstate="print"/>
          <a:stretch>
            <a:fillRect/>
          </a:stretch>
        </p:blipFill>
        <p:spPr>
          <a:xfrm>
            <a:off x="683568" y="908720"/>
            <a:ext cx="7785100" cy="4968552"/>
          </a:xfrm>
          <a:prstGeom prst="rect">
            <a:avLst/>
          </a:prstGeom>
        </p:spPr>
      </p:pic>
      <p:pic>
        <p:nvPicPr>
          <p:cNvPr id="651266" name="Picture 2" descr="http://topnews.com.sg/images/imagecache/bigthumb/Sun_Hung_Kai.png"/>
          <p:cNvPicPr>
            <a:picLocks noChangeAspect="1" noChangeArrowheads="1"/>
          </p:cNvPicPr>
          <p:nvPr/>
        </p:nvPicPr>
        <p:blipFill>
          <a:blip r:embed="rId3" cstate="print"/>
          <a:srcRect/>
          <a:stretch>
            <a:fillRect/>
          </a:stretch>
        </p:blipFill>
        <p:spPr bwMode="auto">
          <a:xfrm>
            <a:off x="7884368" y="5598368"/>
            <a:ext cx="1259632" cy="125963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a:r>
              <a:rPr lang="en-US" altLang="zh-CN" sz="2800" dirty="0">
                <a:latin typeface="Cambria" pitchFamily="18" charset="0"/>
              </a:rPr>
              <a:t>5) Risk of bubble formation</a:t>
            </a:r>
          </a:p>
        </p:txBody>
      </p:sp>
      <p:sp>
        <p:nvSpPr>
          <p:cNvPr id="26627" name="Rectangle 3"/>
          <p:cNvSpPr>
            <a:spLocks noGrp="1" noChangeArrowheads="1"/>
          </p:cNvSpPr>
          <p:nvPr>
            <p:ph idx="1"/>
          </p:nvPr>
        </p:nvSpPr>
        <p:spPr>
          <a:xfrm>
            <a:off x="457200" y="1143000"/>
            <a:ext cx="8229600" cy="4983163"/>
          </a:xfrm>
        </p:spPr>
        <p:txBody>
          <a:bodyPr/>
          <a:lstStyle/>
          <a:p>
            <a:r>
              <a:rPr lang="en-US" altLang="zh-CN" dirty="0">
                <a:latin typeface="Cambria" pitchFamily="18" charset="0"/>
              </a:rPr>
              <a:t>Home prices have increased over 50% since the start of 2009</a:t>
            </a:r>
          </a:p>
          <a:p>
            <a:pPr>
              <a:buFontTx/>
              <a:buNone/>
            </a:pPr>
            <a:endParaRPr lang="en-US" altLang="zh-CN" dirty="0"/>
          </a:p>
        </p:txBody>
      </p:sp>
      <p:pic>
        <p:nvPicPr>
          <p:cNvPr id="26628" name="Picture 4" descr="C%@OXC8P)P%6VXPIZCGG[1B"/>
          <p:cNvPicPr>
            <a:picLocks noChangeAspect="1" noChangeArrowheads="1"/>
          </p:cNvPicPr>
          <p:nvPr/>
        </p:nvPicPr>
        <p:blipFill rotWithShape="1">
          <a:blip r:embed="rId3" cstate="print"/>
          <a:srcRect t="2739"/>
          <a:stretch/>
        </p:blipFill>
        <p:spPr bwMode="auto">
          <a:xfrm>
            <a:off x="323528" y="1955470"/>
            <a:ext cx="8534400" cy="4713890"/>
          </a:xfrm>
          <a:prstGeom prst="rect">
            <a:avLst/>
          </a:prstGeom>
          <a:noFill/>
        </p:spPr>
      </p:pic>
      <p:sp>
        <p:nvSpPr>
          <p:cNvPr id="26629" name="Rectangle 5"/>
          <p:cNvSpPr>
            <a:spLocks noChangeArrowheads="1"/>
          </p:cNvSpPr>
          <p:nvPr/>
        </p:nvSpPr>
        <p:spPr bwMode="auto">
          <a:xfrm>
            <a:off x="7086600" y="5589240"/>
            <a:ext cx="457200" cy="533400"/>
          </a:xfrm>
          <a:prstGeom prst="rect">
            <a:avLst/>
          </a:prstGeom>
          <a:noFill/>
          <a:ln w="38100">
            <a:solidFill>
              <a:srgbClr val="FF0000"/>
            </a:solidFill>
            <a:miter lim="800000"/>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373298344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778098"/>
          </a:xfrm>
        </p:spPr>
        <p:txBody>
          <a:bodyPr>
            <a:noAutofit/>
          </a:bodyPr>
          <a:lstStyle/>
          <a:p>
            <a:r>
              <a:rPr lang="en-US" sz="4500" dirty="0" smtClean="0">
                <a:latin typeface="Cambria" pitchFamily="18" charset="0"/>
              </a:rPr>
              <a:t>Stock Performance V.S. HSI</a:t>
            </a:r>
            <a:r>
              <a:rPr lang="zh-CN" altLang="en-US" sz="4500" dirty="0" smtClean="0">
                <a:latin typeface="Cambria" pitchFamily="18" charset="0"/>
              </a:rPr>
              <a:t> </a:t>
            </a:r>
            <a:r>
              <a:rPr lang="en-US" altLang="zh-CN" sz="4500" dirty="0" smtClean="0">
                <a:latin typeface="Cambria" pitchFamily="18" charset="0"/>
              </a:rPr>
              <a:t>5</a:t>
            </a:r>
            <a:r>
              <a:rPr lang="zh-CN" altLang="en-US" sz="4500" dirty="0" smtClean="0">
                <a:latin typeface="Cambria" pitchFamily="18" charset="0"/>
              </a:rPr>
              <a:t> </a:t>
            </a:r>
            <a:r>
              <a:rPr lang="en-US" altLang="zh-CN" sz="4500" dirty="0" smtClean="0">
                <a:latin typeface="Cambria" pitchFamily="18" charset="0"/>
              </a:rPr>
              <a:t>Years</a:t>
            </a:r>
            <a:endParaRPr lang="en-US" sz="4500" dirty="0">
              <a:latin typeface="Cambria" pitchFamily="18" charset="0"/>
            </a:endParaRPr>
          </a:p>
        </p:txBody>
      </p:sp>
      <p:pic>
        <p:nvPicPr>
          <p:cNvPr id="4" name="Picture 3"/>
          <p:cNvPicPr>
            <a:picLocks noChangeAspect="1"/>
          </p:cNvPicPr>
          <p:nvPr/>
        </p:nvPicPr>
        <p:blipFill>
          <a:blip r:embed="rId2" cstate="print"/>
          <a:stretch>
            <a:fillRect/>
          </a:stretch>
        </p:blipFill>
        <p:spPr>
          <a:xfrm>
            <a:off x="467544" y="1052736"/>
            <a:ext cx="8304853" cy="4464496"/>
          </a:xfrm>
          <a:prstGeom prst="rect">
            <a:avLst/>
          </a:prstGeom>
        </p:spPr>
      </p:pic>
      <p:pic>
        <p:nvPicPr>
          <p:cNvPr id="650242" name="Picture 2" descr="http://topnews.com.sg/images/imagecache/bigthumb/Sun_Hung_Kai.png"/>
          <p:cNvPicPr>
            <a:picLocks noChangeAspect="1" noChangeArrowheads="1"/>
          </p:cNvPicPr>
          <p:nvPr/>
        </p:nvPicPr>
        <p:blipFill>
          <a:blip r:embed="rId3"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512" y="188640"/>
            <a:ext cx="8964488" cy="706090"/>
          </a:xfrm>
        </p:spPr>
        <p:txBody>
          <a:bodyPr>
            <a:noAutofit/>
          </a:bodyPr>
          <a:lstStyle/>
          <a:p>
            <a:r>
              <a:rPr lang="en-US" sz="4500" dirty="0" smtClean="0">
                <a:latin typeface="Cambria" pitchFamily="18" charset="0"/>
              </a:rPr>
              <a:t>Stock Performance V.S. HSPI</a:t>
            </a:r>
            <a:r>
              <a:rPr lang="zh-CN" altLang="en-US" sz="4500" dirty="0" smtClean="0">
                <a:latin typeface="Cambria" pitchFamily="18" charset="0"/>
              </a:rPr>
              <a:t> </a:t>
            </a:r>
            <a:r>
              <a:rPr lang="en-US" altLang="zh-CN" sz="4500" dirty="0" smtClean="0">
                <a:latin typeface="Cambria" pitchFamily="18" charset="0"/>
              </a:rPr>
              <a:t>5</a:t>
            </a:r>
            <a:r>
              <a:rPr lang="zh-CN" altLang="en-US" sz="4500" dirty="0" smtClean="0">
                <a:latin typeface="Cambria" pitchFamily="18" charset="0"/>
              </a:rPr>
              <a:t> </a:t>
            </a:r>
            <a:r>
              <a:rPr lang="en-CA" altLang="zh-CN" sz="4500" dirty="0" smtClean="0">
                <a:latin typeface="Cambria" pitchFamily="18" charset="0"/>
              </a:rPr>
              <a:t>Years</a:t>
            </a:r>
            <a:endParaRPr lang="en-US" sz="4500" dirty="0">
              <a:latin typeface="Cambria" pitchFamily="18" charset="0"/>
            </a:endParaRPr>
          </a:p>
        </p:txBody>
      </p:sp>
      <p:pic>
        <p:nvPicPr>
          <p:cNvPr id="6" name="Picture 5"/>
          <p:cNvPicPr>
            <a:picLocks noChangeAspect="1"/>
          </p:cNvPicPr>
          <p:nvPr/>
        </p:nvPicPr>
        <p:blipFill>
          <a:blip r:embed="rId2" cstate="print"/>
          <a:stretch>
            <a:fillRect/>
          </a:stretch>
        </p:blipFill>
        <p:spPr>
          <a:xfrm>
            <a:off x="395536" y="908721"/>
            <a:ext cx="8447876" cy="4464495"/>
          </a:xfrm>
          <a:prstGeom prst="rect">
            <a:avLst/>
          </a:prstGeom>
        </p:spPr>
      </p:pic>
      <p:pic>
        <p:nvPicPr>
          <p:cNvPr id="649218" name="Picture 2" descr="http://topnews.com.sg/images/imagecache/bigthumb/Sun_Hung_Kai.png"/>
          <p:cNvPicPr>
            <a:picLocks noChangeAspect="1" noChangeArrowheads="1"/>
          </p:cNvPicPr>
          <p:nvPr/>
        </p:nvPicPr>
        <p:blipFill>
          <a:blip r:embed="rId3"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4" name="标题 3"/>
          <p:cNvSpPr>
            <a:spLocks noGrp="1"/>
          </p:cNvSpPr>
          <p:nvPr>
            <p:ph type="ctrTitle"/>
          </p:nvPr>
        </p:nvSpPr>
        <p:spPr>
          <a:xfrm>
            <a:off x="611560" y="620688"/>
            <a:ext cx="8001000" cy="2424766"/>
          </a:xfrm>
        </p:spPr>
        <p:txBody>
          <a:bodyPr>
            <a:normAutofit/>
          </a:bodyPr>
          <a:lstStyle/>
          <a:p>
            <a:r>
              <a:rPr lang="en-CA" sz="7200" dirty="0" smtClean="0">
                <a:latin typeface="Cambria" pitchFamily="18" charset="0"/>
              </a:rPr>
              <a:t>Corporate Profile</a:t>
            </a:r>
            <a:endParaRPr lang="en-CA" sz="7200" dirty="0">
              <a:latin typeface="Cambria" pitchFamily="18"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Basic Facts</a:t>
            </a:r>
            <a:endParaRPr lang="en-CA" sz="4500" dirty="0">
              <a:latin typeface="Cambria" pitchFamily="18" charset="0"/>
            </a:endParaRPr>
          </a:p>
        </p:txBody>
      </p:sp>
      <p:sp>
        <p:nvSpPr>
          <p:cNvPr id="3" name="内容占位符 2"/>
          <p:cNvSpPr>
            <a:spLocks noGrp="1"/>
          </p:cNvSpPr>
          <p:nvPr>
            <p:ph idx="1"/>
          </p:nvPr>
        </p:nvSpPr>
        <p:spPr>
          <a:xfrm>
            <a:off x="457200" y="1600200"/>
            <a:ext cx="8229600" cy="4925144"/>
          </a:xfrm>
        </p:spPr>
        <p:txBody>
          <a:bodyPr>
            <a:noAutofit/>
          </a:bodyPr>
          <a:lstStyle/>
          <a:p>
            <a:r>
              <a:rPr lang="en-CA" dirty="0" smtClean="0">
                <a:latin typeface="Cambria" pitchFamily="18" charset="0"/>
              </a:rPr>
              <a:t>A listed corporation on the Hong Kong Stock Exchange in 1972</a:t>
            </a:r>
          </a:p>
          <a:p>
            <a:r>
              <a:rPr lang="en-CA" dirty="0" smtClean="0">
                <a:latin typeface="Cambria" pitchFamily="18" charset="0"/>
              </a:rPr>
              <a:t>Controlled by the family trust set up by Kwok </a:t>
            </a:r>
            <a:r>
              <a:rPr lang="en-CA" dirty="0" err="1" smtClean="0">
                <a:latin typeface="Cambria" pitchFamily="18" charset="0"/>
              </a:rPr>
              <a:t>Tak</a:t>
            </a:r>
            <a:r>
              <a:rPr lang="en-CA" dirty="0" smtClean="0">
                <a:latin typeface="Cambria" pitchFamily="18" charset="0"/>
              </a:rPr>
              <a:t> </a:t>
            </a:r>
            <a:r>
              <a:rPr lang="en-CA" dirty="0" err="1" smtClean="0">
                <a:latin typeface="Cambria" pitchFamily="18" charset="0"/>
              </a:rPr>
              <a:t>Seng</a:t>
            </a:r>
            <a:r>
              <a:rPr lang="en-CA" dirty="0" smtClean="0">
                <a:latin typeface="Cambria" pitchFamily="18" charset="0"/>
              </a:rPr>
              <a:t>, who founded the company in 1963 together with </a:t>
            </a:r>
            <a:r>
              <a:rPr lang="en-CA" dirty="0" err="1" smtClean="0">
                <a:latin typeface="Cambria" pitchFamily="18" charset="0"/>
              </a:rPr>
              <a:t>Fung</a:t>
            </a:r>
            <a:r>
              <a:rPr lang="en-CA" dirty="0" smtClean="0">
                <a:latin typeface="Cambria" pitchFamily="18" charset="0"/>
              </a:rPr>
              <a:t> King-</a:t>
            </a:r>
            <a:r>
              <a:rPr lang="en-CA" dirty="0" err="1" smtClean="0">
                <a:latin typeface="Cambria" pitchFamily="18" charset="0"/>
              </a:rPr>
              <a:t>hei</a:t>
            </a:r>
            <a:r>
              <a:rPr lang="en-CA" dirty="0" smtClean="0">
                <a:latin typeface="Cambria" pitchFamily="18" charset="0"/>
              </a:rPr>
              <a:t> and Lee </a:t>
            </a:r>
            <a:r>
              <a:rPr lang="en-CA" dirty="0" err="1" smtClean="0">
                <a:latin typeface="Cambria" pitchFamily="18" charset="0"/>
              </a:rPr>
              <a:t>Shau</a:t>
            </a:r>
            <a:r>
              <a:rPr lang="en-CA" dirty="0" smtClean="0">
                <a:latin typeface="Cambria" pitchFamily="18" charset="0"/>
              </a:rPr>
              <a:t> </a:t>
            </a:r>
            <a:r>
              <a:rPr lang="en-CA" dirty="0" err="1" smtClean="0">
                <a:latin typeface="Cambria" pitchFamily="18" charset="0"/>
              </a:rPr>
              <a:t>Kee</a:t>
            </a:r>
            <a:endParaRPr lang="en-CA" dirty="0" smtClean="0">
              <a:latin typeface="Cambria" pitchFamily="18" charset="0"/>
            </a:endParaRPr>
          </a:p>
          <a:p>
            <a:r>
              <a:rPr lang="en-CA" dirty="0" smtClean="0">
                <a:latin typeface="Cambria" pitchFamily="18" charset="0"/>
              </a:rPr>
              <a:t>One of many non-British owned companies</a:t>
            </a:r>
          </a:p>
          <a:p>
            <a:r>
              <a:rPr lang="en-CA" dirty="0" smtClean="0">
                <a:latin typeface="Cambria" pitchFamily="18" charset="0"/>
              </a:rPr>
              <a:t>One of the largest property companies in Hong Kong</a:t>
            </a:r>
          </a:p>
          <a:p>
            <a:r>
              <a:rPr lang="en-CA" dirty="0" smtClean="0">
                <a:latin typeface="Cambria" pitchFamily="18" charset="0"/>
              </a:rPr>
              <a:t>Specializes in premium-quality residential and commercial projects for sale and investment</a:t>
            </a:r>
          </a:p>
          <a:p>
            <a:r>
              <a:rPr lang="en-CA" dirty="0" smtClean="0">
                <a:latin typeface="Cambria" pitchFamily="18" charset="0"/>
              </a:rPr>
              <a:t>Employs more than 35,000 people</a:t>
            </a:r>
          </a:p>
        </p:txBody>
      </p:sp>
      <p:pic>
        <p:nvPicPr>
          <p:cNvPr id="647170" name="Picture 2" descr="http://topnews.com.sg/images/imagecache/bigthumb/Sun_Hung_Kai.png"/>
          <p:cNvPicPr>
            <a:picLocks noChangeAspect="1" noChangeArrowheads="1"/>
          </p:cNvPicPr>
          <p:nvPr/>
        </p:nvPicPr>
        <p:blipFill>
          <a:blip r:embed="rId2"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Business</a:t>
            </a:r>
            <a:endParaRPr lang="en-CA" sz="4500" dirty="0">
              <a:latin typeface="Cambria" pitchFamily="18" charset="0"/>
            </a:endParaRPr>
          </a:p>
        </p:txBody>
      </p:sp>
      <p:graphicFrame>
        <p:nvGraphicFramePr>
          <p:cNvPr id="4" name="图示 3"/>
          <p:cNvGraphicFramePr/>
          <p:nvPr/>
        </p:nvGraphicFramePr>
        <p:xfrm>
          <a:off x="899592" y="1412776"/>
          <a:ext cx="7344816"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46146" name="Picture 2" descr="http://topnews.com.sg/images/imagecache/bigthumb/Sun_Hung_Kai.png"/>
          <p:cNvPicPr>
            <a:picLocks noChangeAspect="1" noChangeArrowheads="1"/>
          </p:cNvPicPr>
          <p:nvPr/>
        </p:nvPicPr>
        <p:blipFill>
          <a:blip r:embed="rId7"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Business Structure</a:t>
            </a:r>
            <a:endParaRPr lang="en-CA" sz="4500" dirty="0">
              <a:latin typeface="Cambria" pitchFamily="18" charset="0"/>
            </a:endParaRPr>
          </a:p>
        </p:txBody>
      </p:sp>
      <p:pic>
        <p:nvPicPr>
          <p:cNvPr id="34818" name="Picture 2"/>
          <p:cNvPicPr>
            <a:picLocks noChangeAspect="1" noChangeArrowheads="1"/>
          </p:cNvPicPr>
          <p:nvPr/>
        </p:nvPicPr>
        <p:blipFill>
          <a:blip r:embed="rId2" cstate="print"/>
          <a:srcRect/>
          <a:stretch>
            <a:fillRect/>
          </a:stretch>
        </p:blipFill>
        <p:spPr bwMode="auto">
          <a:xfrm>
            <a:off x="1115616" y="1484784"/>
            <a:ext cx="6705600" cy="5029200"/>
          </a:xfrm>
          <a:prstGeom prst="rect">
            <a:avLst/>
          </a:prstGeom>
          <a:noFill/>
          <a:ln w="9525">
            <a:noFill/>
            <a:miter lim="800000"/>
            <a:headEnd/>
            <a:tailEnd/>
          </a:ln>
        </p:spPr>
      </p:pic>
      <p:pic>
        <p:nvPicPr>
          <p:cNvPr id="645122" name="Picture 2" descr="http://topnews.com.sg/images/imagecache/bigthumb/Sun_Hung_Kai.png"/>
          <p:cNvPicPr>
            <a:picLocks noChangeAspect="1" noChangeArrowheads="1"/>
          </p:cNvPicPr>
          <p:nvPr/>
        </p:nvPicPr>
        <p:blipFill>
          <a:blip r:embed="rId3" cstate="print"/>
          <a:srcRect/>
          <a:stretch>
            <a:fillRect/>
          </a:stretch>
        </p:blipFill>
        <p:spPr bwMode="auto">
          <a:xfrm>
            <a:off x="7731224" y="5445224"/>
            <a:ext cx="1412776" cy="1412776"/>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Group Finance</a:t>
            </a:r>
            <a:endParaRPr lang="en-CA" sz="4500" dirty="0">
              <a:latin typeface="Cambria" pitchFamily="18" charset="0"/>
            </a:endParaRPr>
          </a:p>
        </p:txBody>
      </p:sp>
      <p:sp>
        <p:nvSpPr>
          <p:cNvPr id="3" name="内容占位符 2"/>
          <p:cNvSpPr>
            <a:spLocks noGrp="1"/>
          </p:cNvSpPr>
          <p:nvPr>
            <p:ph idx="1"/>
          </p:nvPr>
        </p:nvSpPr>
        <p:spPr/>
        <p:txBody>
          <a:bodyPr>
            <a:normAutofit fontScale="92500" lnSpcReduction="10000"/>
          </a:bodyPr>
          <a:lstStyle/>
          <a:p>
            <a:r>
              <a:rPr lang="en-CA" dirty="0" smtClean="0">
                <a:latin typeface="Cambria" pitchFamily="18" charset="0"/>
              </a:rPr>
              <a:t>Financial policies: maintaining high liquidity and low ratio of debt to assets</a:t>
            </a:r>
          </a:p>
          <a:p>
            <a:r>
              <a:rPr lang="en-CA" dirty="0" smtClean="0">
                <a:latin typeface="Cambria" pitchFamily="18" charset="0"/>
              </a:rPr>
              <a:t>Majority of financing is in Hong Kong dollars</a:t>
            </a:r>
            <a:r>
              <a:rPr lang="en-CA" dirty="0" smtClean="0">
                <a:latin typeface="Cambria" pitchFamily="18" charset="0"/>
                <a:sym typeface="Wingdings" pitchFamily="2" charset="2"/>
              </a:rPr>
              <a:t> very low </a:t>
            </a:r>
            <a:r>
              <a:rPr lang="en-CA" dirty="0" smtClean="0">
                <a:latin typeface="Cambria" pitchFamily="18" charset="0"/>
              </a:rPr>
              <a:t>foreign exchange risk</a:t>
            </a:r>
          </a:p>
          <a:p>
            <a:r>
              <a:rPr lang="en-CA" dirty="0" smtClean="0">
                <a:latin typeface="Cambria" pitchFamily="18" charset="0"/>
              </a:rPr>
              <a:t>Has always attained the highest credit ratings amongst Hong Kong developers</a:t>
            </a:r>
          </a:p>
          <a:p>
            <a:r>
              <a:rPr lang="en-CA" dirty="0" smtClean="0">
                <a:latin typeface="Cambria" pitchFamily="18" charset="0"/>
              </a:rPr>
              <a:t>Moody’s gives the Group an A1 rating with a ‘stable’ outlook </a:t>
            </a:r>
          </a:p>
          <a:p>
            <a:r>
              <a:rPr lang="en-CA" dirty="0" smtClean="0">
                <a:latin typeface="Cambria" pitchFamily="18" charset="0"/>
              </a:rPr>
              <a:t>Standard &amp; Poor’s raised the Group’s rating from A to A+ with a ‘stable’ outlook in December 2010</a:t>
            </a:r>
            <a:endParaRPr lang="en-CA" dirty="0">
              <a:latin typeface="Cambria" pitchFamily="18" charset="0"/>
            </a:endParaRPr>
          </a:p>
        </p:txBody>
      </p:sp>
      <p:pic>
        <p:nvPicPr>
          <p:cNvPr id="644098" name="Picture 2" descr="http://topnews.com.sg/images/imagecache/bigthumb/Sun_Hung_Kai.png"/>
          <p:cNvPicPr>
            <a:picLocks noChangeAspect="1" noChangeArrowheads="1"/>
          </p:cNvPicPr>
          <p:nvPr/>
        </p:nvPicPr>
        <p:blipFill>
          <a:blip r:embed="rId2"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Property Sales</a:t>
            </a:r>
            <a:endParaRPr lang="en-CA" sz="4500" dirty="0">
              <a:latin typeface="Cambria" pitchFamily="18" charset="0"/>
            </a:endParaRPr>
          </a:p>
        </p:txBody>
      </p:sp>
      <p:sp>
        <p:nvSpPr>
          <p:cNvPr id="3" name="内容占位符 2"/>
          <p:cNvSpPr>
            <a:spLocks noGrp="1"/>
          </p:cNvSpPr>
          <p:nvPr>
            <p:ph idx="1"/>
          </p:nvPr>
        </p:nvSpPr>
        <p:spPr/>
        <p:txBody>
          <a:bodyPr/>
          <a:lstStyle/>
          <a:p>
            <a:r>
              <a:rPr lang="en-CA" dirty="0" smtClean="0">
                <a:latin typeface="Cambria" pitchFamily="18" charset="0"/>
              </a:rPr>
              <a:t>Revenue from joint-venture projects, HK$46,478 million, increase of 209% over last year</a:t>
            </a:r>
          </a:p>
          <a:p>
            <a:r>
              <a:rPr lang="en-CA" dirty="0" smtClean="0">
                <a:latin typeface="Cambria" pitchFamily="18" charset="0"/>
              </a:rPr>
              <a:t>Profits generated from property sales, HK$16,647 million, increase of 152%</a:t>
            </a:r>
          </a:p>
          <a:p>
            <a:r>
              <a:rPr lang="en-CA" dirty="0" smtClean="0">
                <a:latin typeface="Cambria" pitchFamily="18" charset="0"/>
              </a:rPr>
              <a:t>Sold or pre-sold a record HK$39,148 million worth of properties in attributable terms during the year</a:t>
            </a:r>
            <a:endParaRPr lang="en-CA" dirty="0">
              <a:latin typeface="Cambria" pitchFamily="18" charset="0"/>
            </a:endParaRPr>
          </a:p>
        </p:txBody>
      </p:sp>
      <p:pic>
        <p:nvPicPr>
          <p:cNvPr id="643074" name="Picture 2" descr="http://topnews.com.sg/images/imagecache/bigthumb/Sun_Hung_Kai.png"/>
          <p:cNvPicPr>
            <a:picLocks noChangeAspect="1" noChangeArrowheads="1"/>
          </p:cNvPicPr>
          <p:nvPr/>
        </p:nvPicPr>
        <p:blipFill>
          <a:blip r:embed="rId2"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Rental Income</a:t>
            </a:r>
            <a:endParaRPr lang="en-CA" sz="4500" dirty="0">
              <a:latin typeface="Cambria" pitchFamily="18" charset="0"/>
            </a:endParaRPr>
          </a:p>
        </p:txBody>
      </p:sp>
      <p:sp>
        <p:nvSpPr>
          <p:cNvPr id="3" name="内容占位符 2"/>
          <p:cNvSpPr>
            <a:spLocks noGrp="1"/>
          </p:cNvSpPr>
          <p:nvPr>
            <p:ph idx="1"/>
          </p:nvPr>
        </p:nvSpPr>
        <p:spPr/>
        <p:txBody>
          <a:bodyPr>
            <a:normAutofit fontScale="92500" lnSpcReduction="10000"/>
          </a:bodyPr>
          <a:lstStyle/>
          <a:p>
            <a:r>
              <a:rPr lang="en-CA" dirty="0" smtClean="0">
                <a:latin typeface="Cambria" pitchFamily="18" charset="0"/>
              </a:rPr>
              <a:t>Rental income growth </a:t>
            </a:r>
          </a:p>
          <a:p>
            <a:pPr lvl="1">
              <a:buFont typeface="Wingdings" pitchFamily="2" charset="2"/>
              <a:buChar char="Ø"/>
            </a:pPr>
            <a:r>
              <a:rPr lang="en-CA" dirty="0" smtClean="0">
                <a:latin typeface="Cambria" pitchFamily="18" charset="0"/>
              </a:rPr>
              <a:t>Higher rents for new leases</a:t>
            </a:r>
          </a:p>
          <a:p>
            <a:pPr lvl="1">
              <a:buFont typeface="Wingdings" pitchFamily="2" charset="2"/>
              <a:buChar char="Ø"/>
            </a:pPr>
            <a:r>
              <a:rPr lang="en-CA" dirty="0" smtClean="0">
                <a:latin typeface="Cambria" pitchFamily="18" charset="0"/>
              </a:rPr>
              <a:t>Continued positive rental reversions</a:t>
            </a:r>
          </a:p>
          <a:p>
            <a:pPr lvl="1">
              <a:buFont typeface="Wingdings" pitchFamily="2" charset="2"/>
              <a:buChar char="Ø"/>
            </a:pPr>
            <a:r>
              <a:rPr lang="en-CA" dirty="0" smtClean="0">
                <a:latin typeface="Cambria" pitchFamily="18" charset="0"/>
              </a:rPr>
              <a:t>Increased contributions from new properties</a:t>
            </a:r>
          </a:p>
          <a:p>
            <a:r>
              <a:rPr lang="en-CA" dirty="0" smtClean="0">
                <a:latin typeface="Cambria" pitchFamily="18" charset="0"/>
              </a:rPr>
              <a:t>Gross rental income including contributions from joint-venture projects, HK$12,609 million, an increase of 14%</a:t>
            </a:r>
          </a:p>
          <a:p>
            <a:r>
              <a:rPr lang="en-CA" dirty="0" smtClean="0">
                <a:latin typeface="Cambria" pitchFamily="18" charset="0"/>
              </a:rPr>
              <a:t>Net rental income, HK$9,511 million, an increase of 14%</a:t>
            </a:r>
          </a:p>
          <a:p>
            <a:r>
              <a:rPr lang="en-CA" dirty="0" smtClean="0">
                <a:latin typeface="Cambria" pitchFamily="18" charset="0"/>
              </a:rPr>
              <a:t>HK$1,158 million in gross rental income from mainland properties</a:t>
            </a:r>
          </a:p>
        </p:txBody>
      </p:sp>
      <p:pic>
        <p:nvPicPr>
          <p:cNvPr id="642050" name="Picture 2" descr="http://topnews.com.sg/images/imagecache/bigthumb/Sun_Hung_Kai.png"/>
          <p:cNvPicPr>
            <a:picLocks noChangeAspect="1" noChangeArrowheads="1"/>
          </p:cNvPicPr>
          <p:nvPr/>
        </p:nvPicPr>
        <p:blipFill>
          <a:blip r:embed="rId2"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39552" y="188640"/>
            <a:ext cx="8001000" cy="1143000"/>
          </a:xfrm>
        </p:spPr>
        <p:txBody>
          <a:bodyPr/>
          <a:lstStyle/>
          <a:p>
            <a:r>
              <a:rPr lang="en-CA" sz="4500" dirty="0" smtClean="0">
                <a:latin typeface="Cambria" pitchFamily="18" charset="0"/>
              </a:rPr>
              <a:t>Rental Income</a:t>
            </a:r>
            <a:endParaRPr lang="en-CA" sz="4500" dirty="0">
              <a:latin typeface="Cambria" pitchFamily="18" charset="0"/>
            </a:endParaRPr>
          </a:p>
        </p:txBody>
      </p:sp>
      <p:pic>
        <p:nvPicPr>
          <p:cNvPr id="66563" name="Picture 3"/>
          <p:cNvPicPr>
            <a:picLocks noChangeAspect="1" noChangeArrowheads="1"/>
          </p:cNvPicPr>
          <p:nvPr/>
        </p:nvPicPr>
        <p:blipFill>
          <a:blip r:embed="rId2" cstate="print"/>
          <a:srcRect/>
          <a:stretch>
            <a:fillRect/>
          </a:stretch>
        </p:blipFill>
        <p:spPr bwMode="auto">
          <a:xfrm>
            <a:off x="323528" y="1340768"/>
            <a:ext cx="4248472" cy="2717034"/>
          </a:xfrm>
          <a:prstGeom prst="rect">
            <a:avLst/>
          </a:prstGeom>
          <a:noFill/>
          <a:ln w="9525">
            <a:noFill/>
            <a:miter lim="800000"/>
            <a:headEnd/>
            <a:tailEnd/>
          </a:ln>
        </p:spPr>
      </p:pic>
      <p:pic>
        <p:nvPicPr>
          <p:cNvPr id="66564" name="Picture 4"/>
          <p:cNvPicPr>
            <a:picLocks noChangeAspect="1" noChangeArrowheads="1"/>
          </p:cNvPicPr>
          <p:nvPr/>
        </p:nvPicPr>
        <p:blipFill>
          <a:blip r:embed="rId3" cstate="print"/>
          <a:srcRect/>
          <a:stretch>
            <a:fillRect/>
          </a:stretch>
        </p:blipFill>
        <p:spPr bwMode="auto">
          <a:xfrm>
            <a:off x="4644008" y="1340768"/>
            <a:ext cx="2808312" cy="252028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323528" y="4077072"/>
            <a:ext cx="4267200" cy="2638425"/>
          </a:xfrm>
          <a:prstGeom prst="rect">
            <a:avLst/>
          </a:prstGeom>
          <a:noFill/>
          <a:ln w="9525">
            <a:noFill/>
            <a:miter lim="800000"/>
            <a:headEnd/>
            <a:tailEnd/>
          </a:ln>
        </p:spPr>
      </p:pic>
      <p:pic>
        <p:nvPicPr>
          <p:cNvPr id="496642" name="Picture 2"/>
          <p:cNvPicPr>
            <a:picLocks noChangeAspect="1" noChangeArrowheads="1"/>
          </p:cNvPicPr>
          <p:nvPr/>
        </p:nvPicPr>
        <p:blipFill>
          <a:blip r:embed="rId5" cstate="print"/>
          <a:srcRect/>
          <a:stretch>
            <a:fillRect/>
          </a:stretch>
        </p:blipFill>
        <p:spPr bwMode="auto">
          <a:xfrm>
            <a:off x="4644008" y="3861048"/>
            <a:ext cx="2808312" cy="2800482"/>
          </a:xfrm>
          <a:prstGeom prst="rect">
            <a:avLst/>
          </a:prstGeom>
          <a:noFill/>
          <a:ln w="9525">
            <a:noFill/>
            <a:miter lim="800000"/>
            <a:headEnd/>
            <a:tailEnd/>
          </a:ln>
        </p:spPr>
      </p:pic>
      <p:pic>
        <p:nvPicPr>
          <p:cNvPr id="496644" name="Picture 4" descr="http://topnews.com.sg/images/imagecache/bigthumb/Sun_Hung_Kai.png"/>
          <p:cNvPicPr>
            <a:picLocks noChangeAspect="1" noChangeArrowheads="1"/>
          </p:cNvPicPr>
          <p:nvPr/>
        </p:nvPicPr>
        <p:blipFill>
          <a:blip r:embed="rId6" cstate="print"/>
          <a:srcRect/>
          <a:stretch>
            <a:fillRect/>
          </a:stretch>
        </p:blipFill>
        <p:spPr bwMode="auto">
          <a:xfrm>
            <a:off x="7429500" y="5143500"/>
            <a:ext cx="1714500" cy="17145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457200" y="457200"/>
            <a:ext cx="8229600" cy="5668963"/>
          </a:xfrm>
        </p:spPr>
        <p:txBody>
          <a:bodyPr/>
          <a:lstStyle/>
          <a:p>
            <a:pPr>
              <a:buFont typeface="Wingdings" pitchFamily="-111" charset="2"/>
              <a:buNone/>
            </a:pPr>
            <a:r>
              <a:rPr lang="en-US" altLang="zh-CN" sz="2800" dirty="0">
                <a:latin typeface="Cambria" pitchFamily="18" charset="0"/>
              </a:rPr>
              <a:t>Alleged causes:</a:t>
            </a:r>
            <a:endParaRPr lang="en-US" altLang="zh-CN" sz="2400" dirty="0">
              <a:latin typeface="Cambria" pitchFamily="18" charset="0"/>
            </a:endParaRPr>
          </a:p>
          <a:p>
            <a:pPr>
              <a:buFont typeface="Arial" pitchFamily="34" charset="0"/>
              <a:buChar char="•"/>
            </a:pPr>
            <a:r>
              <a:rPr lang="en-US" altLang="zh-CN" sz="2400" dirty="0">
                <a:latin typeface="Cambria" pitchFamily="18" charset="0"/>
              </a:rPr>
              <a:t>median household </a:t>
            </a:r>
          </a:p>
          <a:p>
            <a:pPr marL="0" indent="0">
              <a:buNone/>
            </a:pPr>
            <a:r>
              <a:rPr lang="en-US" altLang="zh-CN" sz="2400" dirty="0">
                <a:latin typeface="Cambria" pitchFamily="18" charset="0"/>
              </a:rPr>
              <a:t>income today is not </a:t>
            </a:r>
          </a:p>
          <a:p>
            <a:pPr marL="0" indent="0">
              <a:buNone/>
            </a:pPr>
            <a:r>
              <a:rPr lang="en-US" altLang="zh-CN" sz="2400" dirty="0">
                <a:latin typeface="Cambria" pitchFamily="18" charset="0"/>
              </a:rPr>
              <a:t>much different from </a:t>
            </a:r>
          </a:p>
          <a:p>
            <a:pPr marL="0" indent="0">
              <a:buNone/>
            </a:pPr>
            <a:r>
              <a:rPr lang="en-US" altLang="zh-CN" sz="2400" dirty="0">
                <a:latin typeface="Cambria" pitchFamily="18" charset="0"/>
              </a:rPr>
              <a:t>10 years ago</a:t>
            </a:r>
          </a:p>
          <a:p>
            <a:endParaRPr lang="en-US" altLang="zh-CN" sz="2400" dirty="0"/>
          </a:p>
        </p:txBody>
      </p:sp>
      <p:pic>
        <p:nvPicPr>
          <p:cNvPr id="48132" name="Picture 4" descr="1]GLN@$53QC@8ILHO_SA2)K"/>
          <p:cNvPicPr>
            <a:picLocks noChangeAspect="1" noChangeArrowheads="1"/>
          </p:cNvPicPr>
          <p:nvPr/>
        </p:nvPicPr>
        <p:blipFill>
          <a:blip r:embed="rId2" cstate="print"/>
          <a:srcRect/>
          <a:stretch>
            <a:fillRect/>
          </a:stretch>
        </p:blipFill>
        <p:spPr bwMode="auto">
          <a:xfrm>
            <a:off x="3563888" y="89308"/>
            <a:ext cx="5256584" cy="3453720"/>
          </a:xfrm>
          <a:prstGeom prst="rect">
            <a:avLst/>
          </a:prstGeom>
          <a:noFill/>
        </p:spPr>
      </p:pic>
      <p:pic>
        <p:nvPicPr>
          <p:cNvPr id="48134" name="Picture 6" descr="$LTBHM20T3YJ8JAJN$A_BE4"/>
          <p:cNvPicPr>
            <a:picLocks noChangeAspect="1" noChangeArrowheads="1"/>
          </p:cNvPicPr>
          <p:nvPr/>
        </p:nvPicPr>
        <p:blipFill>
          <a:blip r:embed="rId3" cstate="print"/>
          <a:srcRect/>
          <a:stretch>
            <a:fillRect/>
          </a:stretch>
        </p:blipFill>
        <p:spPr bwMode="auto">
          <a:xfrm>
            <a:off x="217488" y="3526806"/>
            <a:ext cx="5074592" cy="3265777"/>
          </a:xfrm>
          <a:prstGeom prst="rect">
            <a:avLst/>
          </a:prstGeom>
          <a:noFill/>
        </p:spPr>
      </p:pic>
      <p:sp>
        <p:nvSpPr>
          <p:cNvPr id="48135" name="Text Box 7"/>
          <p:cNvSpPr txBox="1">
            <a:spLocks noChangeArrowheads="1"/>
          </p:cNvSpPr>
          <p:nvPr/>
        </p:nvSpPr>
        <p:spPr bwMode="auto">
          <a:xfrm>
            <a:off x="5724128" y="4236366"/>
            <a:ext cx="4248472" cy="1846659"/>
          </a:xfrm>
          <a:prstGeom prst="rect">
            <a:avLst/>
          </a:prstGeom>
          <a:noFill/>
          <a:ln w="9525">
            <a:noFill/>
            <a:miter lim="800000"/>
            <a:headEnd/>
            <a:tailEnd/>
          </a:ln>
          <a:effectLst/>
        </p:spPr>
        <p:txBody>
          <a:bodyPr wrap="square">
            <a:prstTxWarp prst="textNoShape">
              <a:avLst/>
            </a:prstTxWarp>
            <a:spAutoFit/>
          </a:bodyPr>
          <a:lstStyle/>
          <a:p>
            <a:pPr>
              <a:spcBef>
                <a:spcPct val="50000"/>
              </a:spcBef>
            </a:pPr>
            <a:endParaRPr lang="en-US" altLang="zh-CN" dirty="0"/>
          </a:p>
          <a:p>
            <a:pPr marL="342900" indent="-342900" algn="l">
              <a:spcBef>
                <a:spcPct val="50000"/>
              </a:spcBef>
              <a:buFont typeface="Arial" pitchFamily="34" charset="0"/>
              <a:buChar char="•"/>
            </a:pPr>
            <a:r>
              <a:rPr lang="en-US" altLang="zh-CN" sz="2400" dirty="0" smtClean="0">
                <a:latin typeface="Cambria" pitchFamily="18" charset="0"/>
              </a:rPr>
              <a:t>Population growth </a:t>
            </a:r>
            <a:r>
              <a:rPr lang="en-US" altLang="zh-CN" sz="2400" dirty="0">
                <a:latin typeface="Cambria" pitchFamily="18" charset="0"/>
              </a:rPr>
              <a:t>is minimal</a:t>
            </a:r>
          </a:p>
          <a:p>
            <a:pPr algn="l">
              <a:spcBef>
                <a:spcPct val="50000"/>
              </a:spcBef>
            </a:pPr>
            <a:endParaRPr lang="en-US" altLang="zh-CN" sz="2400" dirty="0"/>
          </a:p>
        </p:txBody>
      </p:sp>
    </p:spTree>
    <p:extLst>
      <p:ext uri="{BB962C8B-B14F-4D97-AF65-F5344CB8AC3E}">
        <p14:creationId xmlns:p14="http://schemas.microsoft.com/office/powerpoint/2010/main" val="158665782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标题 3"/>
          <p:cNvSpPr>
            <a:spLocks noGrp="1"/>
          </p:cNvSpPr>
          <p:nvPr>
            <p:ph type="ctrTitle"/>
          </p:nvPr>
        </p:nvSpPr>
        <p:spPr>
          <a:xfrm>
            <a:off x="683568" y="836712"/>
            <a:ext cx="7772400" cy="1470025"/>
          </a:xfrm>
        </p:spPr>
        <p:txBody>
          <a:bodyPr>
            <a:normAutofit/>
          </a:bodyPr>
          <a:lstStyle/>
          <a:p>
            <a:r>
              <a:rPr lang="en-CA" sz="8000" dirty="0" smtClean="0">
                <a:solidFill>
                  <a:schemeClr val="bg1"/>
                </a:solidFill>
                <a:latin typeface="Cambria" pitchFamily="18" charset="0"/>
              </a:rPr>
              <a:t>Hong Kong</a:t>
            </a:r>
            <a:endParaRPr lang="en-CA" sz="8000" dirty="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Land Bank </a:t>
            </a:r>
            <a:endParaRPr lang="en-CA" sz="4500" dirty="0">
              <a:latin typeface="Cambria" pitchFamily="18" charset="0"/>
            </a:endParaRPr>
          </a:p>
        </p:txBody>
      </p:sp>
      <p:sp>
        <p:nvSpPr>
          <p:cNvPr id="3" name="内容占位符 2"/>
          <p:cNvSpPr>
            <a:spLocks noGrp="1"/>
          </p:cNvSpPr>
          <p:nvPr>
            <p:ph idx="1"/>
          </p:nvPr>
        </p:nvSpPr>
        <p:spPr/>
        <p:txBody>
          <a:bodyPr>
            <a:normAutofit fontScale="70000" lnSpcReduction="20000"/>
          </a:bodyPr>
          <a:lstStyle/>
          <a:p>
            <a:pPr>
              <a:buNone/>
            </a:pPr>
            <a:endParaRPr lang="en-CA" dirty="0" smtClean="0">
              <a:latin typeface="Cambria" pitchFamily="18" charset="0"/>
            </a:endParaRPr>
          </a:p>
          <a:p>
            <a:r>
              <a:rPr lang="en-CA" sz="2800" dirty="0" smtClean="0">
                <a:latin typeface="Cambria" pitchFamily="18" charset="0"/>
              </a:rPr>
              <a:t>Land bank of 44.2 million square feet in terms of attributable gross floor area</a:t>
            </a:r>
          </a:p>
          <a:p>
            <a:r>
              <a:rPr lang="en-CA" sz="2800" dirty="0" smtClean="0">
                <a:latin typeface="Cambria" pitchFamily="18" charset="0"/>
              </a:rPr>
              <a:t>Consist of 27.7 million square feet of completed investment properties and 16.5 million square feet of properties under development</a:t>
            </a:r>
          </a:p>
          <a:p>
            <a:r>
              <a:rPr lang="en-CA" sz="2800" dirty="0" smtClean="0">
                <a:latin typeface="Cambria" pitchFamily="18" charset="0"/>
              </a:rPr>
              <a:t>Own over 26 million square feet of farmland in the New Territories</a:t>
            </a:r>
          </a:p>
          <a:p>
            <a:r>
              <a:rPr lang="en-CA" sz="2800" dirty="0" smtClean="0"/>
              <a:t>Acquired four new sites during the year</a:t>
            </a:r>
            <a:endParaRPr lang="en-CA" sz="2800" dirty="0" smtClean="0">
              <a:latin typeface="Cambria" pitchFamily="18" charset="0"/>
            </a:endParaRPr>
          </a:p>
          <a:p>
            <a:r>
              <a:rPr lang="en-CA" sz="2800" dirty="0" smtClean="0">
                <a:latin typeface="Cambria" pitchFamily="18" charset="0"/>
              </a:rPr>
              <a:t>Acquired two residential sites totalling 2.2 million square feet gross floor area after financial year end</a:t>
            </a:r>
          </a:p>
          <a:p>
            <a:endParaRPr lang="en-CA" dirty="0"/>
          </a:p>
        </p:txBody>
      </p:sp>
      <p:pic>
        <p:nvPicPr>
          <p:cNvPr id="630786" name="Picture 2" descr="http://topnews.com.sg/images/imagecache/bigthumb/Sun_Hung_Kai.png"/>
          <p:cNvPicPr>
            <a:picLocks noChangeAspect="1" noChangeArrowheads="1"/>
          </p:cNvPicPr>
          <p:nvPr/>
        </p:nvPicPr>
        <p:blipFill>
          <a:blip r:embed="rId3"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1187624" y="260648"/>
            <a:ext cx="6768752" cy="6344926"/>
          </a:xfrm>
          <a:prstGeom prst="rect">
            <a:avLst/>
          </a:prstGeom>
          <a:noFill/>
          <a:ln w="9525">
            <a:noFill/>
            <a:miter lim="800000"/>
            <a:headEnd/>
            <a:tailEnd/>
          </a:ln>
        </p:spPr>
      </p:pic>
      <p:pic>
        <p:nvPicPr>
          <p:cNvPr id="627714" name="Picture 2" descr="http://topnews.com.sg/images/imagecache/bigthumb/Sun_Hung_Kai.png"/>
          <p:cNvPicPr>
            <a:picLocks noChangeAspect="1" noChangeArrowheads="1"/>
          </p:cNvPicPr>
          <p:nvPr/>
        </p:nvPicPr>
        <p:blipFill>
          <a:blip r:embed="rId4"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908720"/>
          </a:xfrm>
        </p:spPr>
        <p:txBody>
          <a:bodyPr/>
          <a:lstStyle/>
          <a:p>
            <a:r>
              <a:rPr lang="en-CA" sz="4500" dirty="0" smtClean="0">
                <a:latin typeface="Cambria" pitchFamily="18" charset="0"/>
              </a:rPr>
              <a:t>Hong Kong Land Bank Composition</a:t>
            </a:r>
            <a:endParaRPr lang="en-CA" sz="4500" dirty="0">
              <a:latin typeface="Cambria" pitchFamily="18" charset="0"/>
            </a:endParaRPr>
          </a:p>
        </p:txBody>
      </p:sp>
      <p:pic>
        <p:nvPicPr>
          <p:cNvPr id="60418" name="Picture 2"/>
          <p:cNvPicPr>
            <a:picLocks noChangeAspect="1" noChangeArrowheads="1"/>
          </p:cNvPicPr>
          <p:nvPr/>
        </p:nvPicPr>
        <p:blipFill>
          <a:blip r:embed="rId2" cstate="print"/>
          <a:srcRect/>
          <a:stretch>
            <a:fillRect/>
          </a:stretch>
        </p:blipFill>
        <p:spPr bwMode="auto">
          <a:xfrm>
            <a:off x="251520" y="908720"/>
            <a:ext cx="8609337" cy="4824536"/>
          </a:xfrm>
          <a:prstGeom prst="rect">
            <a:avLst/>
          </a:prstGeom>
          <a:noFill/>
          <a:ln w="9525">
            <a:noFill/>
            <a:miter lim="800000"/>
            <a:headEnd/>
            <a:tailEnd/>
          </a:ln>
        </p:spPr>
      </p:pic>
      <p:pic>
        <p:nvPicPr>
          <p:cNvPr id="625666" name="Picture 2" descr="http://topnews.com.sg/images/imagecache/bigthumb/Sun_Hung_Kai.png"/>
          <p:cNvPicPr>
            <a:picLocks noChangeAspect="1" noChangeArrowheads="1"/>
          </p:cNvPicPr>
          <p:nvPr/>
        </p:nvPicPr>
        <p:blipFill>
          <a:blip r:embed="rId3" cstate="print"/>
          <a:srcRect/>
          <a:stretch>
            <a:fillRect/>
          </a:stretch>
        </p:blipFill>
        <p:spPr bwMode="auto">
          <a:xfrm>
            <a:off x="7812360" y="5526360"/>
            <a:ext cx="1331640" cy="1331640"/>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0" y="188640"/>
            <a:ext cx="7787208" cy="1066130"/>
          </a:xfrm>
        </p:spPr>
        <p:txBody>
          <a:bodyPr/>
          <a:lstStyle/>
          <a:p>
            <a:r>
              <a:rPr lang="en-CA" sz="4500" dirty="0" smtClean="0">
                <a:latin typeface="Cambria" pitchFamily="18" charset="0"/>
              </a:rPr>
              <a:t>Property Development</a:t>
            </a:r>
            <a:endParaRPr lang="en-CA" sz="4500" dirty="0">
              <a:latin typeface="Cambria" pitchFamily="18" charset="0"/>
            </a:endParaRPr>
          </a:p>
        </p:txBody>
      </p:sp>
      <p:sp>
        <p:nvSpPr>
          <p:cNvPr id="3" name="内容占位符 2"/>
          <p:cNvSpPr>
            <a:spLocks noGrp="1"/>
          </p:cNvSpPr>
          <p:nvPr>
            <p:ph idx="1"/>
          </p:nvPr>
        </p:nvSpPr>
        <p:spPr>
          <a:xfrm>
            <a:off x="323528" y="1196752"/>
            <a:ext cx="6131024" cy="2836911"/>
          </a:xfrm>
        </p:spPr>
        <p:txBody>
          <a:bodyPr>
            <a:noAutofit/>
          </a:bodyPr>
          <a:lstStyle/>
          <a:p>
            <a:r>
              <a:rPr lang="en-CA" sz="1800" dirty="0" smtClean="0">
                <a:latin typeface="Cambria" pitchFamily="18" charset="0"/>
              </a:rPr>
              <a:t>Achieved exceptional results in the pre-sale market, selling or pre-selling HK$36,897 million, an increase of 79%</a:t>
            </a:r>
          </a:p>
          <a:p>
            <a:r>
              <a:rPr lang="en-CA" sz="1800" dirty="0" smtClean="0">
                <a:latin typeface="Cambria" pitchFamily="18" charset="0"/>
              </a:rPr>
              <a:t>New projects put on sale: </a:t>
            </a:r>
            <a:r>
              <a:rPr lang="en-CA" sz="1800" dirty="0" err="1" smtClean="0">
                <a:latin typeface="Cambria" pitchFamily="18" charset="0"/>
              </a:rPr>
              <a:t>Valais</a:t>
            </a:r>
            <a:r>
              <a:rPr lang="en-CA" sz="1800" dirty="0" smtClean="0">
                <a:latin typeface="Cambria" pitchFamily="18" charset="0"/>
              </a:rPr>
              <a:t> at </a:t>
            </a:r>
            <a:r>
              <a:rPr lang="en-CA" sz="1800" dirty="0" err="1" smtClean="0">
                <a:latin typeface="Cambria" pitchFamily="18" charset="0"/>
              </a:rPr>
              <a:t>Beas</a:t>
            </a:r>
            <a:r>
              <a:rPr lang="en-CA" sz="1800" dirty="0" smtClean="0">
                <a:latin typeface="Cambria" pitchFamily="18" charset="0"/>
              </a:rPr>
              <a:t> River, </a:t>
            </a:r>
            <a:r>
              <a:rPr lang="en-CA" sz="1800" dirty="0" err="1" smtClean="0">
                <a:latin typeface="Cambria" pitchFamily="18" charset="0"/>
              </a:rPr>
              <a:t>Larvotto</a:t>
            </a:r>
            <a:r>
              <a:rPr lang="en-CA" sz="1800" dirty="0" smtClean="0">
                <a:latin typeface="Cambria" pitchFamily="18" charset="0"/>
              </a:rPr>
              <a:t> in Island South, One Regent Place in Yuen Long, </a:t>
            </a:r>
            <a:r>
              <a:rPr lang="en-CA" sz="1800" dirty="0" err="1" smtClean="0">
                <a:latin typeface="Cambria" pitchFamily="18" charset="0"/>
              </a:rPr>
              <a:t>Avignon</a:t>
            </a:r>
            <a:r>
              <a:rPr lang="en-CA" sz="1800" dirty="0" smtClean="0">
                <a:latin typeface="Cambria" pitchFamily="18" charset="0"/>
              </a:rPr>
              <a:t> on Castle Peak Road and </a:t>
            </a:r>
            <a:r>
              <a:rPr lang="en-CA" sz="1800" dirty="0" err="1" smtClean="0">
                <a:latin typeface="Cambria" pitchFamily="18" charset="0"/>
              </a:rPr>
              <a:t>i.UniQ</a:t>
            </a:r>
            <a:r>
              <a:rPr lang="en-CA" sz="1800" dirty="0" smtClean="0">
                <a:latin typeface="Cambria" pitchFamily="18" charset="0"/>
              </a:rPr>
              <a:t> Residence in Island East</a:t>
            </a:r>
          </a:p>
          <a:p>
            <a:r>
              <a:rPr lang="en-CA" sz="1800" dirty="0" smtClean="0">
                <a:latin typeface="Cambria" pitchFamily="18" charset="0"/>
              </a:rPr>
              <a:t>Builds a wide range of premium products with diversified flat mixes</a:t>
            </a:r>
          </a:p>
          <a:p>
            <a:r>
              <a:rPr lang="en-CA" sz="1800" dirty="0" smtClean="0">
                <a:latin typeface="Cambria" pitchFamily="18" charset="0"/>
              </a:rPr>
              <a:t>Completed seven projects with 2.9 million square feet of attributable gross floor area</a:t>
            </a:r>
          </a:p>
        </p:txBody>
      </p:sp>
      <p:pic>
        <p:nvPicPr>
          <p:cNvPr id="53251" name="Picture 3"/>
          <p:cNvPicPr>
            <a:picLocks noChangeAspect="1" noChangeArrowheads="1"/>
          </p:cNvPicPr>
          <p:nvPr/>
        </p:nvPicPr>
        <p:blipFill>
          <a:blip r:embed="rId2" cstate="print"/>
          <a:srcRect/>
          <a:stretch>
            <a:fillRect/>
          </a:stretch>
        </p:blipFill>
        <p:spPr bwMode="auto">
          <a:xfrm>
            <a:off x="3923928" y="4509120"/>
            <a:ext cx="2808312" cy="2171700"/>
          </a:xfrm>
          <a:prstGeom prst="rect">
            <a:avLst/>
          </a:prstGeom>
          <a:noFill/>
          <a:ln w="9525">
            <a:noFill/>
            <a:miter lim="800000"/>
            <a:headEnd/>
            <a:tailEnd/>
          </a:ln>
        </p:spPr>
      </p:pic>
      <p:pic>
        <p:nvPicPr>
          <p:cNvPr id="53252" name="Picture 4"/>
          <p:cNvPicPr>
            <a:picLocks noChangeAspect="1" noChangeArrowheads="1"/>
          </p:cNvPicPr>
          <p:nvPr/>
        </p:nvPicPr>
        <p:blipFill>
          <a:blip r:embed="rId3" cstate="print"/>
          <a:srcRect/>
          <a:stretch>
            <a:fillRect/>
          </a:stretch>
        </p:blipFill>
        <p:spPr bwMode="auto">
          <a:xfrm>
            <a:off x="6734175" y="188640"/>
            <a:ext cx="2409825" cy="2171700"/>
          </a:xfrm>
          <a:prstGeom prst="rect">
            <a:avLst/>
          </a:prstGeom>
          <a:noFill/>
          <a:ln w="9525">
            <a:noFill/>
            <a:miter lim="800000"/>
            <a:headEnd/>
            <a:tailEnd/>
          </a:ln>
        </p:spPr>
      </p:pic>
      <p:pic>
        <p:nvPicPr>
          <p:cNvPr id="53253" name="Picture 5"/>
          <p:cNvPicPr>
            <a:picLocks noChangeAspect="1" noChangeArrowheads="1"/>
          </p:cNvPicPr>
          <p:nvPr/>
        </p:nvPicPr>
        <p:blipFill>
          <a:blip r:embed="rId4" cstate="print"/>
          <a:srcRect/>
          <a:stretch>
            <a:fillRect/>
          </a:stretch>
        </p:blipFill>
        <p:spPr bwMode="auto">
          <a:xfrm>
            <a:off x="395536" y="4725144"/>
            <a:ext cx="3312368" cy="1926581"/>
          </a:xfrm>
          <a:prstGeom prst="rect">
            <a:avLst/>
          </a:prstGeom>
          <a:noFill/>
          <a:ln w="9525">
            <a:noFill/>
            <a:miter lim="800000"/>
            <a:headEnd/>
            <a:tailEnd/>
          </a:ln>
        </p:spPr>
      </p:pic>
      <p:pic>
        <p:nvPicPr>
          <p:cNvPr id="53254" name="Picture 6"/>
          <p:cNvPicPr>
            <a:picLocks noChangeAspect="1" noChangeArrowheads="1"/>
          </p:cNvPicPr>
          <p:nvPr/>
        </p:nvPicPr>
        <p:blipFill>
          <a:blip r:embed="rId5" cstate="print"/>
          <a:srcRect/>
          <a:stretch>
            <a:fillRect/>
          </a:stretch>
        </p:blipFill>
        <p:spPr bwMode="auto">
          <a:xfrm>
            <a:off x="6743700" y="2420888"/>
            <a:ext cx="2400300" cy="2171700"/>
          </a:xfrm>
          <a:prstGeom prst="rect">
            <a:avLst/>
          </a:prstGeom>
          <a:noFill/>
          <a:ln w="9525">
            <a:noFill/>
            <a:miter lim="800000"/>
            <a:headEnd/>
            <a:tailEnd/>
          </a:ln>
        </p:spPr>
      </p:pic>
      <p:pic>
        <p:nvPicPr>
          <p:cNvPr id="640002" name="Picture 2" descr="http://topnews.com.sg/images/imagecache/bigthumb/Sun_Hung_Kai.png"/>
          <p:cNvPicPr>
            <a:picLocks noChangeAspect="1" noChangeArrowheads="1"/>
          </p:cNvPicPr>
          <p:nvPr/>
        </p:nvPicPr>
        <p:blipFill>
          <a:blip r:embed="rId6"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39552" y="0"/>
            <a:ext cx="8001000" cy="1143000"/>
          </a:xfrm>
        </p:spPr>
        <p:txBody>
          <a:bodyPr>
            <a:noAutofit/>
          </a:bodyPr>
          <a:lstStyle/>
          <a:p>
            <a:r>
              <a:rPr lang="en-CA" sz="3000" dirty="0" smtClean="0">
                <a:latin typeface="Cambria" pitchFamily="18" charset="0"/>
              </a:rPr>
              <a:t>Completed Property Development projects</a:t>
            </a:r>
            <a:endParaRPr lang="en-CA" sz="3000" dirty="0">
              <a:latin typeface="Cambria" pitchFamily="18" charset="0"/>
            </a:endParaRPr>
          </a:p>
        </p:txBody>
      </p:sp>
      <p:pic>
        <p:nvPicPr>
          <p:cNvPr id="54274" name="Picture 2"/>
          <p:cNvPicPr>
            <a:picLocks noChangeAspect="1" noChangeArrowheads="1"/>
          </p:cNvPicPr>
          <p:nvPr/>
        </p:nvPicPr>
        <p:blipFill>
          <a:blip r:embed="rId2" cstate="print"/>
          <a:srcRect/>
          <a:stretch>
            <a:fillRect/>
          </a:stretch>
        </p:blipFill>
        <p:spPr bwMode="auto">
          <a:xfrm>
            <a:off x="323528" y="1124744"/>
            <a:ext cx="8452341" cy="4392488"/>
          </a:xfrm>
          <a:prstGeom prst="rect">
            <a:avLst/>
          </a:prstGeom>
          <a:noFill/>
          <a:ln w="9525">
            <a:noFill/>
            <a:miter lim="800000"/>
            <a:headEnd/>
            <a:tailEnd/>
          </a:ln>
        </p:spPr>
      </p:pic>
      <p:pic>
        <p:nvPicPr>
          <p:cNvPr id="638978" name="Picture 2" descr="http://topnews.com.sg/images/imagecache/bigthumb/Sun_Hung_Kai.png"/>
          <p:cNvPicPr>
            <a:picLocks noChangeAspect="1" noChangeArrowheads="1"/>
          </p:cNvPicPr>
          <p:nvPr/>
        </p:nvPicPr>
        <p:blipFill>
          <a:blip r:embed="rId3" cstate="print"/>
          <a:srcRect/>
          <a:stretch>
            <a:fillRect/>
          </a:stretch>
        </p:blipFill>
        <p:spPr bwMode="auto">
          <a:xfrm>
            <a:off x="7812360" y="5526360"/>
            <a:ext cx="1331640" cy="1331640"/>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512" y="274638"/>
            <a:ext cx="8784976" cy="1143000"/>
          </a:xfrm>
        </p:spPr>
        <p:txBody>
          <a:bodyPr>
            <a:noAutofit/>
          </a:bodyPr>
          <a:lstStyle/>
          <a:p>
            <a:r>
              <a:rPr lang="en-CA" sz="4500" dirty="0" smtClean="0">
                <a:latin typeface="Cambria" pitchFamily="18" charset="0"/>
              </a:rPr>
              <a:t>Major Projects Under Development</a:t>
            </a:r>
            <a:endParaRPr lang="en-CA" sz="4500" dirty="0">
              <a:latin typeface="Cambria" pitchFamily="18" charset="0"/>
            </a:endParaRPr>
          </a:p>
        </p:txBody>
      </p:sp>
      <p:pic>
        <p:nvPicPr>
          <p:cNvPr id="61442" name="Picture 2"/>
          <p:cNvPicPr>
            <a:picLocks noChangeAspect="1" noChangeArrowheads="1"/>
          </p:cNvPicPr>
          <p:nvPr/>
        </p:nvPicPr>
        <p:blipFill>
          <a:blip r:embed="rId2" cstate="print"/>
          <a:srcRect/>
          <a:stretch>
            <a:fillRect/>
          </a:stretch>
        </p:blipFill>
        <p:spPr bwMode="auto">
          <a:xfrm>
            <a:off x="323528" y="1628800"/>
            <a:ext cx="3557584" cy="1728192"/>
          </a:xfrm>
          <a:prstGeom prst="rect">
            <a:avLst/>
          </a:prstGeom>
          <a:noFill/>
          <a:ln w="9525">
            <a:noFill/>
            <a:miter lim="800000"/>
            <a:headEnd/>
            <a:tailEnd/>
          </a:ln>
        </p:spPr>
      </p:pic>
      <p:pic>
        <p:nvPicPr>
          <p:cNvPr id="61443" name="Picture 3"/>
          <p:cNvPicPr>
            <a:picLocks noChangeAspect="1" noChangeArrowheads="1"/>
          </p:cNvPicPr>
          <p:nvPr/>
        </p:nvPicPr>
        <p:blipFill>
          <a:blip r:embed="rId3" cstate="print"/>
          <a:srcRect/>
          <a:stretch>
            <a:fillRect/>
          </a:stretch>
        </p:blipFill>
        <p:spPr bwMode="auto">
          <a:xfrm>
            <a:off x="323528" y="3356992"/>
            <a:ext cx="3528392" cy="1584176"/>
          </a:xfrm>
          <a:prstGeom prst="rect">
            <a:avLst/>
          </a:prstGeom>
          <a:noFill/>
          <a:ln w="9525">
            <a:noFill/>
            <a:miter lim="800000"/>
            <a:headEnd/>
            <a:tailEnd/>
          </a:ln>
        </p:spPr>
      </p:pic>
      <p:pic>
        <p:nvPicPr>
          <p:cNvPr id="61444" name="Picture 4"/>
          <p:cNvPicPr>
            <a:picLocks noChangeAspect="1" noChangeArrowheads="1"/>
          </p:cNvPicPr>
          <p:nvPr/>
        </p:nvPicPr>
        <p:blipFill>
          <a:blip r:embed="rId4" cstate="print"/>
          <a:srcRect/>
          <a:stretch>
            <a:fillRect/>
          </a:stretch>
        </p:blipFill>
        <p:spPr bwMode="auto">
          <a:xfrm>
            <a:off x="323528" y="4941168"/>
            <a:ext cx="3557128" cy="1728191"/>
          </a:xfrm>
          <a:prstGeom prst="rect">
            <a:avLst/>
          </a:prstGeom>
          <a:noFill/>
          <a:ln w="9525">
            <a:noFill/>
            <a:miter lim="800000"/>
            <a:headEnd/>
            <a:tailEnd/>
          </a:ln>
        </p:spPr>
      </p:pic>
      <p:pic>
        <p:nvPicPr>
          <p:cNvPr id="61445" name="Picture 5"/>
          <p:cNvPicPr>
            <a:picLocks noChangeAspect="1" noChangeArrowheads="1"/>
          </p:cNvPicPr>
          <p:nvPr/>
        </p:nvPicPr>
        <p:blipFill>
          <a:blip r:embed="rId5" cstate="print"/>
          <a:srcRect/>
          <a:stretch>
            <a:fillRect/>
          </a:stretch>
        </p:blipFill>
        <p:spPr bwMode="auto">
          <a:xfrm>
            <a:off x="6372200" y="2636912"/>
            <a:ext cx="2594888" cy="2232248"/>
          </a:xfrm>
          <a:prstGeom prst="rect">
            <a:avLst/>
          </a:prstGeom>
          <a:noFill/>
          <a:ln w="9525">
            <a:noFill/>
            <a:miter lim="800000"/>
            <a:headEnd/>
            <a:tailEnd/>
          </a:ln>
        </p:spPr>
      </p:pic>
      <p:pic>
        <p:nvPicPr>
          <p:cNvPr id="61446" name="Picture 6"/>
          <p:cNvPicPr>
            <a:picLocks noChangeAspect="1" noChangeArrowheads="1"/>
          </p:cNvPicPr>
          <p:nvPr/>
        </p:nvPicPr>
        <p:blipFill>
          <a:blip r:embed="rId6" cstate="print"/>
          <a:srcRect/>
          <a:stretch>
            <a:fillRect/>
          </a:stretch>
        </p:blipFill>
        <p:spPr bwMode="auto">
          <a:xfrm>
            <a:off x="3995936" y="4819650"/>
            <a:ext cx="3076575" cy="2038350"/>
          </a:xfrm>
          <a:prstGeom prst="rect">
            <a:avLst/>
          </a:prstGeom>
          <a:noFill/>
          <a:ln w="9525">
            <a:noFill/>
            <a:miter lim="800000"/>
            <a:headEnd/>
            <a:tailEnd/>
          </a:ln>
        </p:spPr>
      </p:pic>
      <p:pic>
        <p:nvPicPr>
          <p:cNvPr id="61447" name="Picture 7"/>
          <p:cNvPicPr>
            <a:picLocks noChangeAspect="1" noChangeArrowheads="1"/>
          </p:cNvPicPr>
          <p:nvPr/>
        </p:nvPicPr>
        <p:blipFill>
          <a:blip r:embed="rId7" cstate="print"/>
          <a:srcRect/>
          <a:stretch>
            <a:fillRect/>
          </a:stretch>
        </p:blipFill>
        <p:spPr bwMode="auto">
          <a:xfrm>
            <a:off x="3995936" y="1628800"/>
            <a:ext cx="3513118" cy="1656184"/>
          </a:xfrm>
          <a:prstGeom prst="rect">
            <a:avLst/>
          </a:prstGeom>
          <a:noFill/>
          <a:ln w="9525">
            <a:noFill/>
            <a:miter lim="800000"/>
            <a:headEnd/>
            <a:tailEnd/>
          </a:ln>
        </p:spPr>
      </p:pic>
      <p:pic>
        <p:nvPicPr>
          <p:cNvPr id="637954" name="Picture 2" descr="http://topnews.com.sg/images/imagecache/bigthumb/Sun_Hung_Kai.png"/>
          <p:cNvPicPr>
            <a:picLocks noChangeAspect="1" noChangeArrowheads="1"/>
          </p:cNvPicPr>
          <p:nvPr/>
        </p:nvPicPr>
        <p:blipFill>
          <a:blip r:embed="rId8"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908720"/>
          </a:xfrm>
        </p:spPr>
        <p:txBody>
          <a:bodyPr>
            <a:normAutofit/>
          </a:bodyPr>
          <a:lstStyle/>
          <a:p>
            <a:r>
              <a:rPr lang="en-CA" sz="3000" dirty="0" smtClean="0">
                <a:latin typeface="Cambria" pitchFamily="18" charset="0"/>
              </a:rPr>
              <a:t>Major Projects Under Development (Cont’)</a:t>
            </a:r>
            <a:endParaRPr lang="en-CA" sz="3000" dirty="0">
              <a:latin typeface="Cambria" pitchFamily="18" charset="0"/>
            </a:endParaRPr>
          </a:p>
        </p:txBody>
      </p:sp>
      <p:pic>
        <p:nvPicPr>
          <p:cNvPr id="62466" name="Picture 2"/>
          <p:cNvPicPr>
            <a:picLocks noChangeAspect="1" noChangeArrowheads="1"/>
          </p:cNvPicPr>
          <p:nvPr/>
        </p:nvPicPr>
        <p:blipFill>
          <a:blip r:embed="rId2" cstate="print"/>
          <a:srcRect/>
          <a:stretch>
            <a:fillRect/>
          </a:stretch>
        </p:blipFill>
        <p:spPr bwMode="auto">
          <a:xfrm>
            <a:off x="323528" y="764704"/>
            <a:ext cx="3779912" cy="1552957"/>
          </a:xfrm>
          <a:prstGeom prst="rect">
            <a:avLst/>
          </a:prstGeom>
          <a:noFill/>
          <a:ln w="9525">
            <a:noFill/>
            <a:miter lim="800000"/>
            <a:headEnd/>
            <a:tailEnd/>
          </a:ln>
        </p:spPr>
      </p:pic>
      <p:pic>
        <p:nvPicPr>
          <p:cNvPr id="62468" name="Picture 4"/>
          <p:cNvPicPr>
            <a:picLocks noChangeAspect="1" noChangeArrowheads="1"/>
          </p:cNvPicPr>
          <p:nvPr/>
        </p:nvPicPr>
        <p:blipFill>
          <a:blip r:embed="rId3" cstate="print"/>
          <a:srcRect/>
          <a:stretch>
            <a:fillRect/>
          </a:stretch>
        </p:blipFill>
        <p:spPr bwMode="auto">
          <a:xfrm>
            <a:off x="323528" y="2276872"/>
            <a:ext cx="3816424" cy="1400257"/>
          </a:xfrm>
          <a:prstGeom prst="rect">
            <a:avLst/>
          </a:prstGeom>
          <a:noFill/>
          <a:ln w="9525">
            <a:noFill/>
            <a:miter lim="800000"/>
            <a:headEnd/>
            <a:tailEnd/>
          </a:ln>
        </p:spPr>
      </p:pic>
      <p:pic>
        <p:nvPicPr>
          <p:cNvPr id="62469" name="Picture 5"/>
          <p:cNvPicPr>
            <a:picLocks noChangeAspect="1" noChangeArrowheads="1"/>
          </p:cNvPicPr>
          <p:nvPr/>
        </p:nvPicPr>
        <p:blipFill>
          <a:blip r:embed="rId4" cstate="print"/>
          <a:srcRect/>
          <a:stretch>
            <a:fillRect/>
          </a:stretch>
        </p:blipFill>
        <p:spPr bwMode="auto">
          <a:xfrm>
            <a:off x="323528" y="3645024"/>
            <a:ext cx="3816424" cy="1388100"/>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323528" y="5013176"/>
            <a:ext cx="3816424" cy="1368152"/>
          </a:xfrm>
          <a:prstGeom prst="rect">
            <a:avLst/>
          </a:prstGeom>
          <a:noFill/>
          <a:ln w="9525">
            <a:noFill/>
            <a:miter lim="800000"/>
            <a:headEnd/>
            <a:tailEnd/>
          </a:ln>
        </p:spPr>
      </p:pic>
      <p:pic>
        <p:nvPicPr>
          <p:cNvPr id="8" name="Picture 6"/>
          <p:cNvPicPr>
            <a:picLocks noChangeAspect="1" noChangeArrowheads="1"/>
          </p:cNvPicPr>
          <p:nvPr/>
        </p:nvPicPr>
        <p:blipFill>
          <a:blip r:embed="rId6" cstate="print"/>
          <a:srcRect/>
          <a:stretch>
            <a:fillRect/>
          </a:stretch>
        </p:blipFill>
        <p:spPr bwMode="auto">
          <a:xfrm>
            <a:off x="4067944" y="764704"/>
            <a:ext cx="3960440" cy="1584176"/>
          </a:xfrm>
          <a:prstGeom prst="rect">
            <a:avLst/>
          </a:prstGeom>
          <a:noFill/>
          <a:ln w="9525">
            <a:noFill/>
            <a:miter lim="800000"/>
            <a:headEnd/>
            <a:tailEnd/>
          </a:ln>
        </p:spPr>
      </p:pic>
      <p:pic>
        <p:nvPicPr>
          <p:cNvPr id="9" name="Picture 3"/>
          <p:cNvPicPr>
            <a:picLocks noChangeAspect="1" noChangeArrowheads="1"/>
          </p:cNvPicPr>
          <p:nvPr/>
        </p:nvPicPr>
        <p:blipFill>
          <a:blip r:embed="rId7" cstate="print"/>
          <a:srcRect/>
          <a:stretch>
            <a:fillRect/>
          </a:stretch>
        </p:blipFill>
        <p:spPr bwMode="auto">
          <a:xfrm>
            <a:off x="4067944" y="2348880"/>
            <a:ext cx="3960440" cy="1296144"/>
          </a:xfrm>
          <a:prstGeom prst="rect">
            <a:avLst/>
          </a:prstGeom>
          <a:noFill/>
          <a:ln w="9525">
            <a:noFill/>
            <a:miter lim="800000"/>
            <a:headEnd/>
            <a:tailEnd/>
          </a:ln>
        </p:spPr>
      </p:pic>
      <p:pic>
        <p:nvPicPr>
          <p:cNvPr id="10" name="Picture 5"/>
          <p:cNvPicPr>
            <a:picLocks noChangeAspect="1" noChangeArrowheads="1"/>
          </p:cNvPicPr>
          <p:nvPr/>
        </p:nvPicPr>
        <p:blipFill>
          <a:blip r:embed="rId8" cstate="print"/>
          <a:srcRect/>
          <a:stretch>
            <a:fillRect/>
          </a:stretch>
        </p:blipFill>
        <p:spPr bwMode="auto">
          <a:xfrm>
            <a:off x="4067944" y="3645024"/>
            <a:ext cx="3960440" cy="1224136"/>
          </a:xfrm>
          <a:prstGeom prst="rect">
            <a:avLst/>
          </a:prstGeom>
          <a:noFill/>
          <a:ln w="9525">
            <a:noFill/>
            <a:miter lim="800000"/>
            <a:headEnd/>
            <a:tailEnd/>
          </a:ln>
        </p:spPr>
      </p:pic>
      <p:pic>
        <p:nvPicPr>
          <p:cNvPr id="11" name="Picture 7"/>
          <p:cNvPicPr>
            <a:picLocks noChangeAspect="1" noChangeArrowheads="1"/>
          </p:cNvPicPr>
          <p:nvPr/>
        </p:nvPicPr>
        <p:blipFill>
          <a:blip r:embed="rId9" cstate="print"/>
          <a:srcRect/>
          <a:stretch>
            <a:fillRect/>
          </a:stretch>
        </p:blipFill>
        <p:spPr bwMode="auto">
          <a:xfrm>
            <a:off x="4067944" y="4869160"/>
            <a:ext cx="3960440" cy="1442665"/>
          </a:xfrm>
          <a:prstGeom prst="rect">
            <a:avLst/>
          </a:prstGeom>
          <a:noFill/>
          <a:ln w="9525">
            <a:noFill/>
            <a:miter lim="800000"/>
            <a:headEnd/>
            <a:tailEnd/>
          </a:ln>
        </p:spPr>
      </p:pic>
      <p:pic>
        <p:nvPicPr>
          <p:cNvPr id="498690" name="Picture 2" descr="http://topnews.com.sg/images/imagecache/bigthumb/Sun_Hung_Kai.png"/>
          <p:cNvPicPr>
            <a:picLocks noChangeAspect="1" noChangeArrowheads="1"/>
          </p:cNvPicPr>
          <p:nvPr/>
        </p:nvPicPr>
        <p:blipFill>
          <a:blip r:embed="rId10" cstate="print"/>
          <a:srcRect/>
          <a:stretch>
            <a:fillRect/>
          </a:stretch>
        </p:blipFill>
        <p:spPr bwMode="auto">
          <a:xfrm>
            <a:off x="8019256" y="5733256"/>
            <a:ext cx="1124744" cy="1124744"/>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40" name="Picture 4"/>
          <p:cNvPicPr>
            <a:picLocks noChangeAspect="1" noChangeArrowheads="1"/>
          </p:cNvPicPr>
          <p:nvPr/>
        </p:nvPicPr>
        <p:blipFill>
          <a:blip r:embed="rId3" cstate="print"/>
          <a:srcRect/>
          <a:stretch>
            <a:fillRect/>
          </a:stretch>
        </p:blipFill>
        <p:spPr bwMode="auto">
          <a:xfrm>
            <a:off x="0" y="116632"/>
            <a:ext cx="3528392" cy="6408712"/>
          </a:xfrm>
          <a:prstGeom prst="rect">
            <a:avLst/>
          </a:prstGeom>
          <a:noFill/>
          <a:ln w="9525">
            <a:noFill/>
            <a:miter lim="800000"/>
            <a:headEnd/>
            <a:tailEnd/>
          </a:ln>
        </p:spPr>
      </p:pic>
      <p:pic>
        <p:nvPicPr>
          <p:cNvPr id="65541" name="Picture 5"/>
          <p:cNvPicPr>
            <a:picLocks noChangeAspect="1" noChangeArrowheads="1"/>
          </p:cNvPicPr>
          <p:nvPr/>
        </p:nvPicPr>
        <p:blipFill>
          <a:blip r:embed="rId4" cstate="print"/>
          <a:srcRect/>
          <a:stretch>
            <a:fillRect/>
          </a:stretch>
        </p:blipFill>
        <p:spPr bwMode="auto">
          <a:xfrm>
            <a:off x="3534916" y="548680"/>
            <a:ext cx="5609084" cy="5976664"/>
          </a:xfrm>
          <a:prstGeom prst="rect">
            <a:avLst/>
          </a:prstGeom>
          <a:noFill/>
          <a:ln w="9525">
            <a:noFill/>
            <a:miter lim="800000"/>
            <a:headEnd/>
            <a:tailEnd/>
          </a:ln>
        </p:spPr>
      </p:pic>
      <p:pic>
        <p:nvPicPr>
          <p:cNvPr id="636930" name="Picture 2" descr="http://topnews.com.sg/images/imagecache/bigthumb/Sun_Hung_Kai.png"/>
          <p:cNvPicPr>
            <a:picLocks noChangeAspect="1" noChangeArrowheads="1"/>
          </p:cNvPicPr>
          <p:nvPr/>
        </p:nvPicPr>
        <p:blipFill>
          <a:blip r:embed="rId5" cstate="print"/>
          <a:srcRect/>
          <a:stretch>
            <a:fillRect/>
          </a:stretch>
        </p:blipFill>
        <p:spPr bwMode="auto">
          <a:xfrm>
            <a:off x="7956376" y="5670376"/>
            <a:ext cx="1187624" cy="1187624"/>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066130"/>
          </a:xfrm>
        </p:spPr>
        <p:txBody>
          <a:bodyPr/>
          <a:lstStyle/>
          <a:p>
            <a:r>
              <a:rPr lang="en-CA" sz="4500" dirty="0" smtClean="0">
                <a:latin typeface="Cambria" pitchFamily="18" charset="0"/>
              </a:rPr>
              <a:t>Property Investment</a:t>
            </a:r>
            <a:endParaRPr lang="en-CA" sz="4500" dirty="0">
              <a:latin typeface="Cambria" pitchFamily="18" charset="0"/>
            </a:endParaRPr>
          </a:p>
        </p:txBody>
      </p:sp>
      <p:sp>
        <p:nvSpPr>
          <p:cNvPr id="3" name="内容占位符 2"/>
          <p:cNvSpPr>
            <a:spLocks noGrp="1"/>
          </p:cNvSpPr>
          <p:nvPr>
            <p:ph idx="1"/>
          </p:nvPr>
        </p:nvSpPr>
        <p:spPr>
          <a:xfrm>
            <a:off x="467544" y="1772816"/>
            <a:ext cx="8229600" cy="4525963"/>
          </a:xfrm>
        </p:spPr>
        <p:txBody>
          <a:bodyPr/>
          <a:lstStyle/>
          <a:p>
            <a:r>
              <a:rPr lang="en-CA" dirty="0" smtClean="0">
                <a:latin typeface="Cambria" pitchFamily="18" charset="0"/>
              </a:rPr>
              <a:t>Own the largest portfolio of quality investment properties totalling 27.7 million square feet with over 95 per cent leased</a:t>
            </a:r>
          </a:p>
          <a:p>
            <a:pPr lvl="1">
              <a:buFont typeface="Wingdings" pitchFamily="2" charset="2"/>
              <a:buChar char="Ø"/>
            </a:pPr>
            <a:r>
              <a:rPr lang="en-CA" dirty="0" smtClean="0">
                <a:latin typeface="Cambria" pitchFamily="18" charset="0"/>
              </a:rPr>
              <a:t>Office Portfolio</a:t>
            </a:r>
          </a:p>
          <a:p>
            <a:pPr lvl="1">
              <a:buFont typeface="Wingdings" pitchFamily="2" charset="2"/>
              <a:buChar char="Ø"/>
            </a:pPr>
            <a:r>
              <a:rPr lang="en-CA" dirty="0" smtClean="0">
                <a:latin typeface="Cambria" pitchFamily="18" charset="0"/>
              </a:rPr>
              <a:t>Retail Portfolio</a:t>
            </a:r>
          </a:p>
          <a:p>
            <a:pPr lvl="1">
              <a:buFont typeface="Wingdings" pitchFamily="2" charset="2"/>
              <a:buChar char="Ø"/>
            </a:pPr>
            <a:r>
              <a:rPr lang="en-CA" dirty="0" smtClean="0">
                <a:latin typeface="Cambria" pitchFamily="18" charset="0"/>
              </a:rPr>
              <a:t>Residential and serviced suites</a:t>
            </a:r>
          </a:p>
          <a:p>
            <a:pPr lvl="1">
              <a:buNone/>
            </a:pPr>
            <a:endParaRPr lang="en-CA" dirty="0"/>
          </a:p>
        </p:txBody>
      </p:sp>
      <p:pic>
        <p:nvPicPr>
          <p:cNvPr id="55298" name="Picture 2"/>
          <p:cNvPicPr>
            <a:picLocks noChangeAspect="1" noChangeArrowheads="1"/>
          </p:cNvPicPr>
          <p:nvPr/>
        </p:nvPicPr>
        <p:blipFill>
          <a:blip r:embed="rId2" cstate="print"/>
          <a:srcRect/>
          <a:stretch>
            <a:fillRect/>
          </a:stretch>
        </p:blipFill>
        <p:spPr bwMode="auto">
          <a:xfrm>
            <a:off x="5364088" y="2924944"/>
            <a:ext cx="3515308" cy="2343539"/>
          </a:xfrm>
          <a:prstGeom prst="rect">
            <a:avLst/>
          </a:prstGeom>
          <a:noFill/>
          <a:ln w="9525">
            <a:noFill/>
            <a:miter lim="800000"/>
            <a:headEnd/>
            <a:tailEnd/>
          </a:ln>
        </p:spPr>
      </p:pic>
      <p:pic>
        <p:nvPicPr>
          <p:cNvPr id="635906" name="Picture 2" descr="http://topnews.com.sg/images/imagecache/bigthumb/Sun_Hung_Kai.png"/>
          <p:cNvPicPr>
            <a:picLocks noChangeAspect="1" noChangeArrowheads="1"/>
          </p:cNvPicPr>
          <p:nvPr/>
        </p:nvPicPr>
        <p:blipFill>
          <a:blip r:embed="rId3"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457200" y="1828800"/>
            <a:ext cx="8229600" cy="4297363"/>
          </a:xfrm>
        </p:spPr>
        <p:txBody>
          <a:bodyPr/>
          <a:lstStyle/>
          <a:p>
            <a:pPr>
              <a:buFontTx/>
              <a:buNone/>
            </a:pPr>
            <a:endParaRPr lang="en-US" altLang="zh-CN" sz="2400"/>
          </a:p>
          <a:p>
            <a:pPr>
              <a:buFontTx/>
              <a:buNone/>
            </a:pPr>
            <a:endParaRPr lang="en-US" altLang="zh-CN" sz="2800" i="1"/>
          </a:p>
        </p:txBody>
      </p:sp>
      <p:sp>
        <p:nvSpPr>
          <p:cNvPr id="13317" name="Text Box 5"/>
          <p:cNvSpPr txBox="1">
            <a:spLocks noChangeArrowheads="1"/>
          </p:cNvSpPr>
          <p:nvPr/>
        </p:nvSpPr>
        <p:spPr bwMode="auto">
          <a:xfrm>
            <a:off x="762000" y="1295400"/>
            <a:ext cx="6781800" cy="366713"/>
          </a:xfrm>
          <a:prstGeom prst="rect">
            <a:avLst/>
          </a:prstGeom>
          <a:noFill/>
          <a:ln w="9525">
            <a:noFill/>
            <a:miter lim="800000"/>
            <a:headEnd/>
            <a:tailEnd/>
          </a:ln>
          <a:effectLst/>
        </p:spPr>
        <p:txBody>
          <a:bodyPr>
            <a:prstTxWarp prst="textNoShape">
              <a:avLst/>
            </a:prstTxWarp>
            <a:spAutoFit/>
          </a:bodyPr>
          <a:lstStyle/>
          <a:p>
            <a:pPr algn="l">
              <a:spcBef>
                <a:spcPct val="50000"/>
              </a:spcBef>
            </a:pPr>
            <a:endParaRPr lang="en-US"/>
          </a:p>
        </p:txBody>
      </p:sp>
      <p:pic>
        <p:nvPicPr>
          <p:cNvPr id="13318" name="Picture 6" descr="TIS$CL)34VHUB}F5)T46%QW"/>
          <p:cNvPicPr>
            <a:picLocks noChangeAspect="1" noChangeArrowheads="1"/>
          </p:cNvPicPr>
          <p:nvPr/>
        </p:nvPicPr>
        <p:blipFill>
          <a:blip r:embed="rId3" cstate="print"/>
          <a:srcRect/>
          <a:stretch>
            <a:fillRect/>
          </a:stretch>
        </p:blipFill>
        <p:spPr bwMode="auto">
          <a:xfrm>
            <a:off x="220184" y="1052737"/>
            <a:ext cx="8638263" cy="5621114"/>
          </a:xfrm>
          <a:prstGeom prst="rect">
            <a:avLst/>
          </a:prstGeom>
          <a:noFill/>
        </p:spPr>
      </p:pic>
      <p:sp>
        <p:nvSpPr>
          <p:cNvPr id="13319" name="Text Box 7"/>
          <p:cNvSpPr txBox="1">
            <a:spLocks noChangeArrowheads="1"/>
          </p:cNvSpPr>
          <p:nvPr/>
        </p:nvSpPr>
        <p:spPr bwMode="auto">
          <a:xfrm>
            <a:off x="628847" y="189971"/>
            <a:ext cx="8229600" cy="784830"/>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altLang="zh-CN" sz="4500" dirty="0">
                <a:latin typeface="Cambria" pitchFamily="18" charset="0"/>
              </a:rPr>
              <a:t>Price Indices by Property Type  </a:t>
            </a:r>
          </a:p>
        </p:txBody>
      </p:sp>
    </p:spTree>
    <p:extLst>
      <p:ext uri="{BB962C8B-B14F-4D97-AF65-F5344CB8AC3E}">
        <p14:creationId xmlns:p14="http://schemas.microsoft.com/office/powerpoint/2010/main" val="68712105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0" y="0"/>
            <a:ext cx="2520280" cy="3526831"/>
          </a:xfrm>
          <a:prstGeom prst="rect">
            <a:avLst/>
          </a:prstGeom>
          <a:noFill/>
          <a:ln w="9525">
            <a:noFill/>
            <a:miter lim="800000"/>
            <a:headEnd/>
            <a:tailEnd/>
          </a:ln>
        </p:spPr>
      </p:pic>
      <p:pic>
        <p:nvPicPr>
          <p:cNvPr id="67587" name="Picture 3"/>
          <p:cNvPicPr>
            <a:picLocks noChangeAspect="1" noChangeArrowheads="1"/>
          </p:cNvPicPr>
          <p:nvPr/>
        </p:nvPicPr>
        <p:blipFill>
          <a:blip r:embed="rId3" cstate="print"/>
          <a:srcRect/>
          <a:stretch>
            <a:fillRect/>
          </a:stretch>
        </p:blipFill>
        <p:spPr bwMode="auto">
          <a:xfrm>
            <a:off x="7427295" y="0"/>
            <a:ext cx="1716705" cy="4464496"/>
          </a:xfrm>
          <a:prstGeom prst="rect">
            <a:avLst/>
          </a:prstGeom>
          <a:noFill/>
          <a:ln w="9525">
            <a:noFill/>
            <a:miter lim="800000"/>
            <a:headEnd/>
            <a:tailEnd/>
          </a:ln>
        </p:spPr>
      </p:pic>
      <p:pic>
        <p:nvPicPr>
          <p:cNvPr id="67588" name="Picture 4"/>
          <p:cNvPicPr>
            <a:picLocks noChangeAspect="1" noChangeArrowheads="1"/>
          </p:cNvPicPr>
          <p:nvPr/>
        </p:nvPicPr>
        <p:blipFill>
          <a:blip r:embed="rId4" cstate="print"/>
          <a:srcRect/>
          <a:stretch>
            <a:fillRect/>
          </a:stretch>
        </p:blipFill>
        <p:spPr bwMode="auto">
          <a:xfrm>
            <a:off x="4860032" y="0"/>
            <a:ext cx="2988082" cy="2664296"/>
          </a:xfrm>
          <a:prstGeom prst="rect">
            <a:avLst/>
          </a:prstGeom>
          <a:noFill/>
          <a:ln w="9525">
            <a:noFill/>
            <a:miter lim="800000"/>
            <a:headEnd/>
            <a:tailEnd/>
          </a:ln>
        </p:spPr>
      </p:pic>
      <p:pic>
        <p:nvPicPr>
          <p:cNvPr id="67589" name="Picture 5"/>
          <p:cNvPicPr>
            <a:picLocks noChangeAspect="1" noChangeArrowheads="1"/>
          </p:cNvPicPr>
          <p:nvPr/>
        </p:nvPicPr>
        <p:blipFill>
          <a:blip r:embed="rId5" cstate="print"/>
          <a:srcRect/>
          <a:stretch>
            <a:fillRect/>
          </a:stretch>
        </p:blipFill>
        <p:spPr bwMode="auto">
          <a:xfrm>
            <a:off x="2483768" y="0"/>
            <a:ext cx="2448272" cy="1733559"/>
          </a:xfrm>
          <a:prstGeom prst="rect">
            <a:avLst/>
          </a:prstGeom>
          <a:noFill/>
          <a:ln w="9525">
            <a:noFill/>
            <a:miter lim="800000"/>
            <a:headEnd/>
            <a:tailEnd/>
          </a:ln>
        </p:spPr>
      </p:pic>
      <p:pic>
        <p:nvPicPr>
          <p:cNvPr id="67590" name="Picture 6"/>
          <p:cNvPicPr>
            <a:picLocks noChangeAspect="1" noChangeArrowheads="1"/>
          </p:cNvPicPr>
          <p:nvPr/>
        </p:nvPicPr>
        <p:blipFill>
          <a:blip r:embed="rId6" cstate="print"/>
          <a:srcRect/>
          <a:stretch>
            <a:fillRect/>
          </a:stretch>
        </p:blipFill>
        <p:spPr bwMode="auto">
          <a:xfrm>
            <a:off x="0" y="4005064"/>
            <a:ext cx="2940011" cy="2088232"/>
          </a:xfrm>
          <a:prstGeom prst="rect">
            <a:avLst/>
          </a:prstGeom>
          <a:noFill/>
          <a:ln w="9525">
            <a:noFill/>
            <a:miter lim="800000"/>
            <a:headEnd/>
            <a:tailEnd/>
          </a:ln>
        </p:spPr>
      </p:pic>
      <p:pic>
        <p:nvPicPr>
          <p:cNvPr id="67591" name="Picture 7"/>
          <p:cNvPicPr>
            <a:picLocks noChangeAspect="1" noChangeArrowheads="1"/>
          </p:cNvPicPr>
          <p:nvPr/>
        </p:nvPicPr>
        <p:blipFill>
          <a:blip r:embed="rId7" cstate="print"/>
          <a:srcRect/>
          <a:stretch>
            <a:fillRect/>
          </a:stretch>
        </p:blipFill>
        <p:spPr bwMode="auto">
          <a:xfrm>
            <a:off x="5292080" y="3068960"/>
            <a:ext cx="2762250" cy="2381250"/>
          </a:xfrm>
          <a:prstGeom prst="rect">
            <a:avLst/>
          </a:prstGeom>
          <a:noFill/>
          <a:ln w="9525">
            <a:noFill/>
            <a:miter lim="800000"/>
            <a:headEnd/>
            <a:tailEnd/>
          </a:ln>
        </p:spPr>
      </p:pic>
      <p:pic>
        <p:nvPicPr>
          <p:cNvPr id="67592" name="Picture 8"/>
          <p:cNvPicPr>
            <a:picLocks noChangeAspect="1" noChangeArrowheads="1"/>
          </p:cNvPicPr>
          <p:nvPr/>
        </p:nvPicPr>
        <p:blipFill>
          <a:blip r:embed="rId8" cstate="print"/>
          <a:srcRect/>
          <a:stretch>
            <a:fillRect/>
          </a:stretch>
        </p:blipFill>
        <p:spPr bwMode="auto">
          <a:xfrm>
            <a:off x="3131840" y="4457700"/>
            <a:ext cx="2762250" cy="2400300"/>
          </a:xfrm>
          <a:prstGeom prst="rect">
            <a:avLst/>
          </a:prstGeom>
          <a:noFill/>
          <a:ln w="9525">
            <a:noFill/>
            <a:miter lim="800000"/>
            <a:headEnd/>
            <a:tailEnd/>
          </a:ln>
        </p:spPr>
      </p:pic>
      <p:pic>
        <p:nvPicPr>
          <p:cNvPr id="67593" name="Picture 9"/>
          <p:cNvPicPr>
            <a:picLocks noChangeAspect="1" noChangeArrowheads="1"/>
          </p:cNvPicPr>
          <p:nvPr/>
        </p:nvPicPr>
        <p:blipFill>
          <a:blip r:embed="rId9" cstate="print"/>
          <a:srcRect/>
          <a:stretch>
            <a:fillRect/>
          </a:stretch>
        </p:blipFill>
        <p:spPr bwMode="auto">
          <a:xfrm>
            <a:off x="2555776" y="1772816"/>
            <a:ext cx="2762250" cy="2400300"/>
          </a:xfrm>
          <a:prstGeom prst="rect">
            <a:avLst/>
          </a:prstGeom>
          <a:noFill/>
          <a:ln w="9525">
            <a:noFill/>
            <a:miter lim="800000"/>
            <a:headEnd/>
            <a:tailEnd/>
          </a:ln>
        </p:spPr>
      </p:pic>
      <p:pic>
        <p:nvPicPr>
          <p:cNvPr id="634882" name="Picture 2" descr="http://topnews.com.sg/images/imagecache/bigthumb/Sun_Hung_Kai.png"/>
          <p:cNvPicPr>
            <a:picLocks noChangeAspect="1" noChangeArrowheads="1"/>
          </p:cNvPicPr>
          <p:nvPr/>
        </p:nvPicPr>
        <p:blipFill>
          <a:blip r:embed="rId10"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Property Investment</a:t>
            </a:r>
            <a:endParaRPr lang="en-CA" sz="4500" dirty="0">
              <a:latin typeface="Cambria" pitchFamily="18" charset="0"/>
            </a:endParaRPr>
          </a:p>
        </p:txBody>
      </p:sp>
      <p:pic>
        <p:nvPicPr>
          <p:cNvPr id="68610" name="Picture 2"/>
          <p:cNvPicPr>
            <a:picLocks noChangeAspect="1" noChangeArrowheads="1"/>
          </p:cNvPicPr>
          <p:nvPr/>
        </p:nvPicPr>
        <p:blipFill>
          <a:blip r:embed="rId2" cstate="print"/>
          <a:srcRect/>
          <a:stretch>
            <a:fillRect/>
          </a:stretch>
        </p:blipFill>
        <p:spPr bwMode="auto">
          <a:xfrm>
            <a:off x="1619672" y="1556792"/>
            <a:ext cx="6048672" cy="4987501"/>
          </a:xfrm>
          <a:prstGeom prst="rect">
            <a:avLst/>
          </a:prstGeom>
          <a:noFill/>
          <a:ln w="9525">
            <a:noFill/>
            <a:miter lim="800000"/>
            <a:headEnd/>
            <a:tailEnd/>
          </a:ln>
        </p:spPr>
      </p:pic>
      <p:pic>
        <p:nvPicPr>
          <p:cNvPr id="633858" name="Picture 2" descr="http://topnews.com.sg/images/imagecache/bigthumb/Sun_Hung_Kai.png"/>
          <p:cNvPicPr>
            <a:picLocks noChangeAspect="1" noChangeArrowheads="1"/>
          </p:cNvPicPr>
          <p:nvPr/>
        </p:nvPicPr>
        <p:blipFill>
          <a:blip r:embed="rId3" cstate="print"/>
          <a:srcRect/>
          <a:stretch>
            <a:fillRect/>
          </a:stretch>
        </p:blipFill>
        <p:spPr bwMode="auto">
          <a:xfrm>
            <a:off x="7596336" y="5310336"/>
            <a:ext cx="1547664" cy="1547664"/>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CA" sz="3000" dirty="0" smtClean="0"/>
              <a:t>Major Completed Investment Properties</a:t>
            </a:r>
            <a:endParaRPr lang="en-CA" sz="3000" dirty="0"/>
          </a:p>
        </p:txBody>
      </p:sp>
      <p:pic>
        <p:nvPicPr>
          <p:cNvPr id="69634" name="Picture 2"/>
          <p:cNvPicPr>
            <a:picLocks noChangeAspect="1" noChangeArrowheads="1"/>
          </p:cNvPicPr>
          <p:nvPr/>
        </p:nvPicPr>
        <p:blipFill>
          <a:blip r:embed="rId2" cstate="print"/>
          <a:srcRect/>
          <a:stretch>
            <a:fillRect/>
          </a:stretch>
        </p:blipFill>
        <p:spPr bwMode="auto">
          <a:xfrm>
            <a:off x="251520" y="1196752"/>
            <a:ext cx="4555232" cy="5324475"/>
          </a:xfrm>
          <a:prstGeom prst="rect">
            <a:avLst/>
          </a:prstGeom>
          <a:noFill/>
          <a:ln w="9525">
            <a:noFill/>
            <a:miter lim="800000"/>
            <a:headEnd/>
            <a:tailEnd/>
          </a:ln>
        </p:spPr>
      </p:pic>
      <p:pic>
        <p:nvPicPr>
          <p:cNvPr id="69635" name="Picture 3"/>
          <p:cNvPicPr>
            <a:picLocks noChangeAspect="1" noChangeArrowheads="1"/>
          </p:cNvPicPr>
          <p:nvPr/>
        </p:nvPicPr>
        <p:blipFill>
          <a:blip r:embed="rId3" cstate="print"/>
          <a:srcRect/>
          <a:stretch>
            <a:fillRect/>
          </a:stretch>
        </p:blipFill>
        <p:spPr bwMode="auto">
          <a:xfrm>
            <a:off x="4788024" y="1052736"/>
            <a:ext cx="3240360" cy="5353050"/>
          </a:xfrm>
          <a:prstGeom prst="rect">
            <a:avLst/>
          </a:prstGeom>
          <a:noFill/>
          <a:ln w="9525">
            <a:noFill/>
            <a:miter lim="800000"/>
            <a:headEnd/>
            <a:tailEnd/>
          </a:ln>
        </p:spPr>
      </p:pic>
      <p:pic>
        <p:nvPicPr>
          <p:cNvPr id="632836" name="Picture 4" descr="http://topnews.com.sg/images/imagecache/bigthumb/Sun_Hung_Kai.png"/>
          <p:cNvPicPr>
            <a:picLocks noChangeAspect="1" noChangeArrowheads="1"/>
          </p:cNvPicPr>
          <p:nvPr/>
        </p:nvPicPr>
        <p:blipFill>
          <a:blip r:embed="rId4" cstate="print"/>
          <a:srcRect/>
          <a:stretch>
            <a:fillRect/>
          </a:stretch>
        </p:blipFill>
        <p:spPr bwMode="auto">
          <a:xfrm>
            <a:off x="8019256" y="5733256"/>
            <a:ext cx="1124744" cy="1124744"/>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0" y="836712"/>
            <a:ext cx="4499992" cy="5463158"/>
          </a:xfrm>
          <a:prstGeom prst="rect">
            <a:avLst/>
          </a:prstGeom>
          <a:noFill/>
          <a:ln w="9525">
            <a:noFill/>
            <a:miter lim="800000"/>
            <a:headEnd/>
            <a:tailEnd/>
          </a:ln>
        </p:spPr>
      </p:pic>
      <p:pic>
        <p:nvPicPr>
          <p:cNvPr id="70660" name="Picture 4"/>
          <p:cNvPicPr>
            <a:picLocks noChangeAspect="1" noChangeArrowheads="1"/>
          </p:cNvPicPr>
          <p:nvPr/>
        </p:nvPicPr>
        <p:blipFill>
          <a:blip r:embed="rId3" cstate="print"/>
          <a:srcRect/>
          <a:stretch>
            <a:fillRect/>
          </a:stretch>
        </p:blipFill>
        <p:spPr bwMode="auto">
          <a:xfrm>
            <a:off x="4427984" y="260648"/>
            <a:ext cx="4716016" cy="5964263"/>
          </a:xfrm>
          <a:prstGeom prst="rect">
            <a:avLst/>
          </a:prstGeom>
          <a:noFill/>
          <a:ln w="9525">
            <a:noFill/>
            <a:miter lim="800000"/>
            <a:headEnd/>
            <a:tailEnd/>
          </a:ln>
        </p:spPr>
      </p:pic>
      <p:pic>
        <p:nvPicPr>
          <p:cNvPr id="631810" name="Picture 2" descr="http://topnews.com.sg/images/imagecache/bigthumb/Sun_Hung_Kai.png"/>
          <p:cNvPicPr>
            <a:picLocks noChangeAspect="1" noChangeArrowheads="1"/>
          </p:cNvPicPr>
          <p:nvPr/>
        </p:nvPicPr>
        <p:blipFill>
          <a:blip r:embed="rId4" cstate="print"/>
          <a:srcRect/>
          <a:stretch>
            <a:fillRect/>
          </a:stretch>
        </p:blipFill>
        <p:spPr bwMode="auto">
          <a:xfrm>
            <a:off x="7884368" y="5598368"/>
            <a:ext cx="1259632" cy="1259632"/>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11560" y="0"/>
            <a:ext cx="8001000" cy="980728"/>
          </a:xfrm>
        </p:spPr>
        <p:txBody>
          <a:bodyPr/>
          <a:lstStyle/>
          <a:p>
            <a:r>
              <a:rPr lang="en-CA" sz="4500" dirty="0" smtClean="0">
                <a:latin typeface="Cambria" pitchFamily="18" charset="0"/>
              </a:rPr>
              <a:t>New Sites</a:t>
            </a:r>
            <a:endParaRPr lang="en-CA" sz="4500" dirty="0">
              <a:latin typeface="Cambria" pitchFamily="18" charset="0"/>
            </a:endParaRPr>
          </a:p>
        </p:txBody>
      </p:sp>
      <p:pic>
        <p:nvPicPr>
          <p:cNvPr id="52226" name="Picture 2"/>
          <p:cNvPicPr>
            <a:picLocks noChangeAspect="1" noChangeArrowheads="1"/>
          </p:cNvPicPr>
          <p:nvPr/>
        </p:nvPicPr>
        <p:blipFill>
          <a:blip r:embed="rId2" cstate="print"/>
          <a:srcRect/>
          <a:stretch>
            <a:fillRect/>
          </a:stretch>
        </p:blipFill>
        <p:spPr bwMode="auto">
          <a:xfrm>
            <a:off x="611560" y="1124744"/>
            <a:ext cx="7915624" cy="4320480"/>
          </a:xfrm>
          <a:prstGeom prst="rect">
            <a:avLst/>
          </a:prstGeom>
          <a:noFill/>
          <a:ln w="9525">
            <a:noFill/>
            <a:miter lim="800000"/>
            <a:headEnd/>
            <a:tailEnd/>
          </a:ln>
        </p:spPr>
      </p:pic>
      <p:pic>
        <p:nvPicPr>
          <p:cNvPr id="628738" name="Picture 2" descr="http://topnews.com.sg/images/imagecache/bigthumb/Sun_Hung_Kai.png"/>
          <p:cNvPicPr>
            <a:picLocks noChangeAspect="1" noChangeArrowheads="1"/>
          </p:cNvPicPr>
          <p:nvPr/>
        </p:nvPicPr>
        <p:blipFill>
          <a:blip r:embed="rId3"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4000" b="-4000"/>
          </a:stretch>
        </a:blipFill>
        <a:effectLst/>
      </p:bgPr>
    </p:bg>
    <p:spTree>
      <p:nvGrpSpPr>
        <p:cNvPr id="1" name=""/>
        <p:cNvGrpSpPr/>
        <p:nvPr/>
      </p:nvGrpSpPr>
      <p:grpSpPr>
        <a:xfrm>
          <a:off x="0" y="0"/>
          <a:ext cx="0" cy="0"/>
          <a:chOff x="0" y="0"/>
          <a:chExt cx="0" cy="0"/>
        </a:xfrm>
      </p:grpSpPr>
      <p:sp>
        <p:nvSpPr>
          <p:cNvPr id="4" name="标题 3"/>
          <p:cNvSpPr>
            <a:spLocks noGrp="1"/>
          </p:cNvSpPr>
          <p:nvPr>
            <p:ph type="ctrTitle"/>
          </p:nvPr>
        </p:nvSpPr>
        <p:spPr>
          <a:xfrm>
            <a:off x="611560" y="1700808"/>
            <a:ext cx="7772400" cy="1470025"/>
          </a:xfrm>
        </p:spPr>
        <p:txBody>
          <a:bodyPr>
            <a:normAutofit/>
          </a:bodyPr>
          <a:lstStyle/>
          <a:p>
            <a:r>
              <a:rPr lang="en-CA" sz="6600" dirty="0" smtClean="0">
                <a:latin typeface="Cambria" pitchFamily="18" charset="0"/>
              </a:rPr>
              <a:t>Mainland China</a:t>
            </a:r>
            <a:endParaRPr lang="en-CA" sz="6600" dirty="0">
              <a:latin typeface="Cambria" pitchFamily="18" charset="0"/>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Land Bank</a:t>
            </a:r>
            <a:endParaRPr lang="en-CA" sz="4500" dirty="0">
              <a:latin typeface="Cambria" pitchFamily="18" charset="0"/>
            </a:endParaRPr>
          </a:p>
        </p:txBody>
      </p:sp>
      <p:sp>
        <p:nvSpPr>
          <p:cNvPr id="3" name="内容占位符 2"/>
          <p:cNvSpPr>
            <a:spLocks noGrp="1"/>
          </p:cNvSpPr>
          <p:nvPr>
            <p:ph idx="1"/>
          </p:nvPr>
        </p:nvSpPr>
        <p:spPr/>
        <p:txBody>
          <a:bodyPr>
            <a:normAutofit fontScale="92500" lnSpcReduction="20000"/>
          </a:bodyPr>
          <a:lstStyle/>
          <a:p>
            <a:r>
              <a:rPr lang="en-CA" dirty="0" smtClean="0">
                <a:latin typeface="Cambria" pitchFamily="18" charset="0"/>
              </a:rPr>
              <a:t>Added 5.6 million square feet of gross floor area to its land bank</a:t>
            </a:r>
          </a:p>
          <a:p>
            <a:r>
              <a:rPr lang="en-CA" dirty="0" smtClean="0">
                <a:latin typeface="Cambria" pitchFamily="18" charset="0"/>
              </a:rPr>
              <a:t>Major acquisitions: 40% interest in a residential development in the resort area of </a:t>
            </a:r>
            <a:r>
              <a:rPr lang="en-CA" dirty="0" err="1" smtClean="0">
                <a:latin typeface="Cambria" pitchFamily="18" charset="0"/>
              </a:rPr>
              <a:t>Zhijiang</a:t>
            </a:r>
            <a:r>
              <a:rPr lang="en-CA" dirty="0" smtClean="0">
                <a:latin typeface="Cambria" pitchFamily="18" charset="0"/>
              </a:rPr>
              <a:t> in </a:t>
            </a:r>
            <a:r>
              <a:rPr lang="en-CA" dirty="0" err="1" smtClean="0">
                <a:latin typeface="Cambria" pitchFamily="18" charset="0"/>
              </a:rPr>
              <a:t>Hangzhou</a:t>
            </a:r>
            <a:r>
              <a:rPr lang="en-CA" dirty="0" smtClean="0">
                <a:latin typeface="Cambria" pitchFamily="18" charset="0"/>
              </a:rPr>
              <a:t>, 35 % in an integrated project in </a:t>
            </a:r>
            <a:r>
              <a:rPr lang="en-CA" dirty="0" err="1" smtClean="0">
                <a:latin typeface="Cambria" pitchFamily="18" charset="0"/>
              </a:rPr>
              <a:t>Minhang</a:t>
            </a:r>
            <a:r>
              <a:rPr lang="en-CA" dirty="0" smtClean="0">
                <a:latin typeface="Cambria" pitchFamily="18" charset="0"/>
              </a:rPr>
              <a:t>, Shanghai</a:t>
            </a:r>
          </a:p>
          <a:p>
            <a:r>
              <a:rPr lang="en-CA" dirty="0" smtClean="0">
                <a:latin typeface="Cambria" pitchFamily="18" charset="0"/>
              </a:rPr>
              <a:t>Land bank of 86.1 million square feet in terms of attributable gross floor area</a:t>
            </a:r>
          </a:p>
          <a:p>
            <a:r>
              <a:rPr lang="en-CA" dirty="0" smtClean="0">
                <a:latin typeface="Cambria" pitchFamily="18" charset="0"/>
              </a:rPr>
              <a:t>Include 78.6 million square feet of properties for development and 7.5 million square feet of completed properties for rent</a:t>
            </a:r>
          </a:p>
          <a:p>
            <a:pPr>
              <a:buNone/>
            </a:pPr>
            <a:endParaRPr lang="en-CA" dirty="0" smtClean="0"/>
          </a:p>
          <a:p>
            <a:endParaRPr lang="en-CA" dirty="0"/>
          </a:p>
        </p:txBody>
      </p:sp>
      <p:pic>
        <p:nvPicPr>
          <p:cNvPr id="623618" name="Picture 2" descr="http://topnews.com.sg/images/imagecache/bigthumb/Sun_Hung_Kai.png"/>
          <p:cNvPicPr>
            <a:picLocks noChangeAspect="1" noChangeArrowheads="1"/>
          </p:cNvPicPr>
          <p:nvPr/>
        </p:nvPicPr>
        <p:blipFill>
          <a:blip r:embed="rId2" cstate="print"/>
          <a:srcRect/>
          <a:stretch>
            <a:fillRect/>
          </a:stretch>
        </p:blipFill>
        <p:spPr bwMode="auto">
          <a:xfrm>
            <a:off x="7812360" y="5526360"/>
            <a:ext cx="1331640" cy="1331640"/>
          </a:xfrm>
          <a:prstGeom prst="rect">
            <a:avLst/>
          </a:prstGeom>
          <a:no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1403648" y="332656"/>
            <a:ext cx="6408712" cy="6321264"/>
          </a:xfrm>
          <a:prstGeom prst="rect">
            <a:avLst/>
          </a:prstGeom>
          <a:noFill/>
          <a:ln w="9525">
            <a:noFill/>
            <a:miter lim="800000"/>
            <a:headEnd/>
            <a:tailEnd/>
          </a:ln>
        </p:spPr>
      </p:pic>
      <p:pic>
        <p:nvPicPr>
          <p:cNvPr id="622594" name="Picture 2" descr="http://topnews.com.sg/images/imagecache/bigthumb/Sun_Hung_Kai.png"/>
          <p:cNvPicPr>
            <a:picLocks noChangeAspect="1" noChangeArrowheads="1"/>
          </p:cNvPicPr>
          <p:nvPr/>
        </p:nvPicPr>
        <p:blipFill>
          <a:blip r:embed="rId3" cstate="print"/>
          <a:srcRect/>
          <a:stretch>
            <a:fillRect/>
          </a:stretch>
        </p:blipFill>
        <p:spPr bwMode="auto">
          <a:xfrm>
            <a:off x="7812360" y="5526360"/>
            <a:ext cx="1331640" cy="1331640"/>
          </a:xfrm>
          <a:prstGeom prst="rect">
            <a:avLst/>
          </a:prstGeo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778098"/>
          </a:xfrm>
        </p:spPr>
        <p:txBody>
          <a:bodyPr/>
          <a:lstStyle/>
          <a:p>
            <a:r>
              <a:rPr lang="en-CA" sz="4500" dirty="0" smtClean="0">
                <a:latin typeface="Cambria" pitchFamily="18" charset="0"/>
              </a:rPr>
              <a:t>Mainland Land Bank Composition</a:t>
            </a:r>
            <a:endParaRPr lang="en-CA" sz="4500" dirty="0">
              <a:latin typeface="Cambria" pitchFamily="18" charset="0"/>
            </a:endParaRPr>
          </a:p>
        </p:txBody>
      </p:sp>
      <p:pic>
        <p:nvPicPr>
          <p:cNvPr id="71682" name="Picture 2"/>
          <p:cNvPicPr>
            <a:picLocks noChangeAspect="1" noChangeArrowheads="1"/>
          </p:cNvPicPr>
          <p:nvPr/>
        </p:nvPicPr>
        <p:blipFill>
          <a:blip r:embed="rId2" cstate="print"/>
          <a:srcRect/>
          <a:stretch>
            <a:fillRect/>
          </a:stretch>
        </p:blipFill>
        <p:spPr bwMode="auto">
          <a:xfrm>
            <a:off x="395536" y="908720"/>
            <a:ext cx="8136904" cy="4680520"/>
          </a:xfrm>
          <a:prstGeom prst="rect">
            <a:avLst/>
          </a:prstGeom>
          <a:noFill/>
          <a:ln w="9525">
            <a:noFill/>
            <a:miter lim="800000"/>
            <a:headEnd/>
            <a:tailEnd/>
          </a:ln>
        </p:spPr>
      </p:pic>
      <p:pic>
        <p:nvPicPr>
          <p:cNvPr id="621570" name="Picture 2" descr="http://topnews.com.sg/images/imagecache/bigthumb/Sun_Hung_Kai.png"/>
          <p:cNvPicPr>
            <a:picLocks noChangeAspect="1" noChangeArrowheads="1"/>
          </p:cNvPicPr>
          <p:nvPr/>
        </p:nvPicPr>
        <p:blipFill>
          <a:blip r:embed="rId3" cstate="print"/>
          <a:srcRect/>
          <a:stretch>
            <a:fillRect/>
          </a:stretch>
        </p:blipFill>
        <p:spPr bwMode="auto">
          <a:xfrm>
            <a:off x="7812360" y="5526360"/>
            <a:ext cx="1331640" cy="1331640"/>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Land Bank Comparison</a:t>
            </a:r>
            <a:endParaRPr lang="en-CA" sz="4500" dirty="0">
              <a:latin typeface="Cambria"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467544" y="1700808"/>
            <a:ext cx="8172400" cy="3466355"/>
          </a:xfrm>
          <a:prstGeom prst="rect">
            <a:avLst/>
          </a:prstGeom>
          <a:noFill/>
          <a:ln w="9525">
            <a:noFill/>
            <a:miter lim="800000"/>
            <a:headEnd/>
            <a:tailEnd/>
          </a:ln>
        </p:spPr>
      </p:pic>
      <p:pic>
        <p:nvPicPr>
          <p:cNvPr id="620546" name="Picture 2" descr="http://topnews.com.sg/images/imagecache/bigthumb/Sun_Hung_Kai.png"/>
          <p:cNvPicPr>
            <a:picLocks noChangeAspect="1" noChangeArrowheads="1"/>
          </p:cNvPicPr>
          <p:nvPr/>
        </p:nvPicPr>
        <p:blipFill>
          <a:blip r:embed="rId3" cstate="print"/>
          <a:srcRect/>
          <a:stretch>
            <a:fillRect/>
          </a:stretch>
        </p:blipFill>
        <p:spPr bwMode="auto">
          <a:xfrm>
            <a:off x="7659216" y="5373216"/>
            <a:ext cx="1484784" cy="148478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l"/>
            <a:r>
              <a:rPr lang="en-US" sz="4500" dirty="0"/>
              <a:t>Price Indices by Property Type </a:t>
            </a:r>
            <a:endParaRPr lang="en-US" altLang="zh-CN" sz="4500" dirty="0"/>
          </a:p>
        </p:txBody>
      </p:sp>
      <p:pic>
        <p:nvPicPr>
          <p:cNvPr id="20484" name="Picture 4" descr="3@1)Z[QDF6X9F}9B24G]WB5"/>
          <p:cNvPicPr>
            <a:picLocks noChangeAspect="1" noChangeArrowheads="1"/>
          </p:cNvPicPr>
          <p:nvPr/>
        </p:nvPicPr>
        <p:blipFill>
          <a:blip r:embed="rId3" cstate="print"/>
          <a:srcRect/>
          <a:stretch>
            <a:fillRect/>
          </a:stretch>
        </p:blipFill>
        <p:spPr bwMode="auto">
          <a:xfrm>
            <a:off x="228600" y="1379686"/>
            <a:ext cx="8610600" cy="5073650"/>
          </a:xfrm>
          <a:prstGeom prst="rect">
            <a:avLst/>
          </a:prstGeom>
          <a:noFill/>
        </p:spPr>
      </p:pic>
    </p:spTree>
    <p:extLst>
      <p:ext uri="{BB962C8B-B14F-4D97-AF65-F5344CB8AC3E}">
        <p14:creationId xmlns:p14="http://schemas.microsoft.com/office/powerpoint/2010/main" val="107724024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Property Development</a:t>
            </a:r>
            <a:endParaRPr lang="en-CA" sz="4500" dirty="0">
              <a:latin typeface="Cambria" pitchFamily="18" charset="0"/>
            </a:endParaRPr>
          </a:p>
        </p:txBody>
      </p:sp>
      <p:sp>
        <p:nvSpPr>
          <p:cNvPr id="3" name="内容占位符 2"/>
          <p:cNvSpPr>
            <a:spLocks noGrp="1"/>
          </p:cNvSpPr>
          <p:nvPr>
            <p:ph idx="1"/>
          </p:nvPr>
        </p:nvSpPr>
        <p:spPr>
          <a:xfrm>
            <a:off x="827584" y="1844824"/>
            <a:ext cx="7643192" cy="4637111"/>
          </a:xfrm>
        </p:spPr>
        <p:txBody>
          <a:bodyPr>
            <a:noAutofit/>
          </a:bodyPr>
          <a:lstStyle/>
          <a:p>
            <a:r>
              <a:rPr lang="en-CA" dirty="0" smtClean="0">
                <a:latin typeface="Cambria" pitchFamily="18" charset="0"/>
              </a:rPr>
              <a:t>Adhere to its selective and focused strategy on the mainland, concentrating on major cities including Beijing, Shanghai, Guangzhou and Shenzhen</a:t>
            </a:r>
          </a:p>
          <a:p>
            <a:r>
              <a:rPr lang="en-CA" dirty="0" smtClean="0">
                <a:latin typeface="Cambria" pitchFamily="18" charset="0"/>
              </a:rPr>
              <a:t>Recorded property sales of over HK$2,000 million in the year, including sales of the second phase of Lake Dragon in Guangzhou</a:t>
            </a:r>
          </a:p>
          <a:p>
            <a:r>
              <a:rPr lang="en-CA" dirty="0" smtClean="0">
                <a:latin typeface="Cambria" pitchFamily="18" charset="0"/>
              </a:rPr>
              <a:t>Seven projects with 5.6 million square feet of attributable gross floor area were completed during the year</a:t>
            </a:r>
            <a:endParaRPr lang="en-CA" dirty="0">
              <a:latin typeface="Cambria" pitchFamily="18" charset="0"/>
            </a:endParaRPr>
          </a:p>
        </p:txBody>
      </p:sp>
      <p:pic>
        <p:nvPicPr>
          <p:cNvPr id="619522" name="Picture 2" descr="http://topnews.com.sg/images/imagecache/bigthumb/Sun_Hung_Kai.png"/>
          <p:cNvPicPr>
            <a:picLocks noChangeAspect="1" noChangeArrowheads="1"/>
          </p:cNvPicPr>
          <p:nvPr/>
        </p:nvPicPr>
        <p:blipFill>
          <a:blip r:embed="rId2"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104956" cy="1143000"/>
          </a:xfrm>
        </p:spPr>
        <p:txBody>
          <a:bodyPr>
            <a:noAutofit/>
          </a:bodyPr>
          <a:lstStyle/>
          <a:p>
            <a:r>
              <a:rPr lang="en-CA" sz="3000" dirty="0" smtClean="0">
                <a:latin typeface="Cambria" pitchFamily="18" charset="0"/>
              </a:rPr>
              <a:t>Completed Property Development Project</a:t>
            </a:r>
            <a:endParaRPr lang="en-CA" sz="3000" dirty="0">
              <a:latin typeface="Cambria" pitchFamily="18" charset="0"/>
            </a:endParaRPr>
          </a:p>
        </p:txBody>
      </p:sp>
      <p:pic>
        <p:nvPicPr>
          <p:cNvPr id="56322" name="Picture 2"/>
          <p:cNvPicPr>
            <a:picLocks noChangeAspect="1" noChangeArrowheads="1"/>
          </p:cNvPicPr>
          <p:nvPr/>
        </p:nvPicPr>
        <p:blipFill>
          <a:blip r:embed="rId2" cstate="print"/>
          <a:srcRect/>
          <a:stretch>
            <a:fillRect/>
          </a:stretch>
        </p:blipFill>
        <p:spPr bwMode="auto">
          <a:xfrm>
            <a:off x="395536" y="1124744"/>
            <a:ext cx="8340091" cy="4464496"/>
          </a:xfrm>
          <a:prstGeom prst="rect">
            <a:avLst/>
          </a:prstGeom>
          <a:noFill/>
          <a:ln w="9525">
            <a:noFill/>
            <a:miter lim="800000"/>
            <a:headEnd/>
            <a:tailEnd/>
          </a:ln>
        </p:spPr>
      </p:pic>
      <p:pic>
        <p:nvPicPr>
          <p:cNvPr id="618498" name="Picture 2" descr="http://topnews.com.sg/images/imagecache/bigthumb/Sun_Hung_Kai.png"/>
          <p:cNvPicPr>
            <a:picLocks noChangeAspect="1" noChangeArrowheads="1"/>
          </p:cNvPicPr>
          <p:nvPr/>
        </p:nvPicPr>
        <p:blipFill>
          <a:blip r:embed="rId3"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143000"/>
          </a:xfrm>
        </p:spPr>
        <p:txBody>
          <a:bodyPr>
            <a:noAutofit/>
          </a:bodyPr>
          <a:lstStyle/>
          <a:p>
            <a:r>
              <a:rPr lang="en-CA" sz="4500" dirty="0" smtClean="0">
                <a:latin typeface="Cambria" pitchFamily="18" charset="0"/>
              </a:rPr>
              <a:t>Major Projects Under Development</a:t>
            </a:r>
            <a:endParaRPr lang="en-CA" sz="4500" dirty="0">
              <a:latin typeface="Cambria" pitchFamily="18" charset="0"/>
            </a:endParaRPr>
          </a:p>
        </p:txBody>
      </p:sp>
      <p:pic>
        <p:nvPicPr>
          <p:cNvPr id="72706" name="Picture 2"/>
          <p:cNvPicPr>
            <a:picLocks noChangeAspect="1" noChangeArrowheads="1"/>
          </p:cNvPicPr>
          <p:nvPr/>
        </p:nvPicPr>
        <p:blipFill>
          <a:blip r:embed="rId2" cstate="print"/>
          <a:srcRect/>
          <a:stretch>
            <a:fillRect/>
          </a:stretch>
        </p:blipFill>
        <p:spPr bwMode="auto">
          <a:xfrm>
            <a:off x="323528" y="1268760"/>
            <a:ext cx="3443858" cy="895350"/>
          </a:xfrm>
          <a:prstGeom prst="rect">
            <a:avLst/>
          </a:prstGeom>
          <a:noFill/>
          <a:ln w="9525">
            <a:noFill/>
            <a:miter lim="800000"/>
            <a:headEnd/>
            <a:tailEnd/>
          </a:ln>
        </p:spPr>
      </p:pic>
      <p:pic>
        <p:nvPicPr>
          <p:cNvPr id="72707" name="Picture 3"/>
          <p:cNvPicPr>
            <a:picLocks noChangeAspect="1" noChangeArrowheads="1"/>
          </p:cNvPicPr>
          <p:nvPr/>
        </p:nvPicPr>
        <p:blipFill>
          <a:blip r:embed="rId3" cstate="print"/>
          <a:srcRect/>
          <a:stretch>
            <a:fillRect/>
          </a:stretch>
        </p:blipFill>
        <p:spPr bwMode="auto">
          <a:xfrm>
            <a:off x="3851920" y="1268760"/>
            <a:ext cx="2592288" cy="1349990"/>
          </a:xfrm>
          <a:prstGeom prst="rect">
            <a:avLst/>
          </a:prstGeom>
          <a:noFill/>
          <a:ln w="9525">
            <a:noFill/>
            <a:miter lim="800000"/>
            <a:headEnd/>
            <a:tailEnd/>
          </a:ln>
        </p:spPr>
      </p:pic>
      <p:pic>
        <p:nvPicPr>
          <p:cNvPr id="72708" name="Picture 4"/>
          <p:cNvPicPr>
            <a:picLocks noChangeAspect="1" noChangeArrowheads="1"/>
          </p:cNvPicPr>
          <p:nvPr/>
        </p:nvPicPr>
        <p:blipFill>
          <a:blip r:embed="rId4" cstate="print"/>
          <a:srcRect/>
          <a:stretch>
            <a:fillRect/>
          </a:stretch>
        </p:blipFill>
        <p:spPr bwMode="auto">
          <a:xfrm>
            <a:off x="323528" y="2276872"/>
            <a:ext cx="3495675" cy="733425"/>
          </a:xfrm>
          <a:prstGeom prst="rect">
            <a:avLst/>
          </a:prstGeom>
          <a:noFill/>
          <a:ln w="9525">
            <a:noFill/>
            <a:miter lim="800000"/>
            <a:headEnd/>
            <a:tailEnd/>
          </a:ln>
        </p:spPr>
      </p:pic>
      <p:pic>
        <p:nvPicPr>
          <p:cNvPr id="72709" name="Picture 5"/>
          <p:cNvPicPr>
            <a:picLocks noChangeAspect="1" noChangeArrowheads="1"/>
          </p:cNvPicPr>
          <p:nvPr/>
        </p:nvPicPr>
        <p:blipFill>
          <a:blip r:embed="rId5" cstate="print"/>
          <a:srcRect/>
          <a:stretch>
            <a:fillRect/>
          </a:stretch>
        </p:blipFill>
        <p:spPr bwMode="auto">
          <a:xfrm>
            <a:off x="6660232" y="1196752"/>
            <a:ext cx="1872208" cy="2494339"/>
          </a:xfrm>
          <a:prstGeom prst="rect">
            <a:avLst/>
          </a:prstGeom>
          <a:noFill/>
          <a:ln w="9525">
            <a:noFill/>
            <a:miter lim="800000"/>
            <a:headEnd/>
            <a:tailEnd/>
          </a:ln>
        </p:spPr>
      </p:pic>
      <p:pic>
        <p:nvPicPr>
          <p:cNvPr id="72710" name="Picture 6"/>
          <p:cNvPicPr>
            <a:picLocks noChangeAspect="1" noChangeArrowheads="1"/>
          </p:cNvPicPr>
          <p:nvPr/>
        </p:nvPicPr>
        <p:blipFill>
          <a:blip r:embed="rId6" cstate="print"/>
          <a:srcRect/>
          <a:stretch>
            <a:fillRect/>
          </a:stretch>
        </p:blipFill>
        <p:spPr bwMode="auto">
          <a:xfrm>
            <a:off x="323528" y="3140968"/>
            <a:ext cx="3456384" cy="666750"/>
          </a:xfrm>
          <a:prstGeom prst="rect">
            <a:avLst/>
          </a:prstGeom>
          <a:noFill/>
          <a:ln w="9525">
            <a:noFill/>
            <a:miter lim="800000"/>
            <a:headEnd/>
            <a:tailEnd/>
          </a:ln>
        </p:spPr>
      </p:pic>
      <p:pic>
        <p:nvPicPr>
          <p:cNvPr id="72711" name="Picture 7"/>
          <p:cNvPicPr>
            <a:picLocks noChangeAspect="1" noChangeArrowheads="1"/>
          </p:cNvPicPr>
          <p:nvPr/>
        </p:nvPicPr>
        <p:blipFill>
          <a:blip r:embed="rId7" cstate="print"/>
          <a:srcRect/>
          <a:stretch>
            <a:fillRect/>
          </a:stretch>
        </p:blipFill>
        <p:spPr bwMode="auto">
          <a:xfrm>
            <a:off x="3779912" y="2708920"/>
            <a:ext cx="2830911" cy="1125644"/>
          </a:xfrm>
          <a:prstGeom prst="rect">
            <a:avLst/>
          </a:prstGeom>
          <a:noFill/>
          <a:ln w="9525">
            <a:noFill/>
            <a:miter lim="800000"/>
            <a:headEnd/>
            <a:tailEnd/>
          </a:ln>
        </p:spPr>
      </p:pic>
      <p:pic>
        <p:nvPicPr>
          <p:cNvPr id="9" name="Picture 2"/>
          <p:cNvPicPr>
            <a:picLocks noChangeAspect="1" noChangeArrowheads="1"/>
          </p:cNvPicPr>
          <p:nvPr/>
        </p:nvPicPr>
        <p:blipFill>
          <a:blip r:embed="rId8" cstate="print"/>
          <a:srcRect/>
          <a:stretch>
            <a:fillRect/>
          </a:stretch>
        </p:blipFill>
        <p:spPr bwMode="auto">
          <a:xfrm>
            <a:off x="323528" y="4005064"/>
            <a:ext cx="3419475" cy="647700"/>
          </a:xfrm>
          <a:prstGeom prst="rect">
            <a:avLst/>
          </a:prstGeom>
          <a:noFill/>
          <a:ln w="9525">
            <a:noFill/>
            <a:miter lim="800000"/>
            <a:headEnd/>
            <a:tailEnd/>
          </a:ln>
        </p:spPr>
      </p:pic>
      <p:pic>
        <p:nvPicPr>
          <p:cNvPr id="10" name="Picture 3"/>
          <p:cNvPicPr>
            <a:picLocks noChangeAspect="1" noChangeArrowheads="1"/>
          </p:cNvPicPr>
          <p:nvPr/>
        </p:nvPicPr>
        <p:blipFill>
          <a:blip r:embed="rId9" cstate="print"/>
          <a:srcRect/>
          <a:stretch>
            <a:fillRect/>
          </a:stretch>
        </p:blipFill>
        <p:spPr bwMode="auto">
          <a:xfrm>
            <a:off x="3779912" y="3861048"/>
            <a:ext cx="2980698" cy="1209109"/>
          </a:xfrm>
          <a:prstGeom prst="rect">
            <a:avLst/>
          </a:prstGeom>
          <a:noFill/>
          <a:ln w="9525">
            <a:noFill/>
            <a:miter lim="800000"/>
            <a:headEnd/>
            <a:tailEnd/>
          </a:ln>
        </p:spPr>
      </p:pic>
      <p:pic>
        <p:nvPicPr>
          <p:cNvPr id="11" name="Picture 4"/>
          <p:cNvPicPr>
            <a:picLocks noChangeAspect="1" noChangeArrowheads="1"/>
          </p:cNvPicPr>
          <p:nvPr/>
        </p:nvPicPr>
        <p:blipFill>
          <a:blip r:embed="rId10" cstate="print"/>
          <a:srcRect/>
          <a:stretch>
            <a:fillRect/>
          </a:stretch>
        </p:blipFill>
        <p:spPr bwMode="auto">
          <a:xfrm>
            <a:off x="323528" y="4797152"/>
            <a:ext cx="3456384" cy="657225"/>
          </a:xfrm>
          <a:prstGeom prst="rect">
            <a:avLst/>
          </a:prstGeom>
          <a:noFill/>
          <a:ln w="9525">
            <a:noFill/>
            <a:miter lim="800000"/>
            <a:headEnd/>
            <a:tailEnd/>
          </a:ln>
        </p:spPr>
      </p:pic>
      <p:pic>
        <p:nvPicPr>
          <p:cNvPr id="12" name="Picture 5"/>
          <p:cNvPicPr>
            <a:picLocks noChangeAspect="1" noChangeArrowheads="1"/>
          </p:cNvPicPr>
          <p:nvPr/>
        </p:nvPicPr>
        <p:blipFill>
          <a:blip r:embed="rId11" cstate="print"/>
          <a:srcRect/>
          <a:stretch>
            <a:fillRect/>
          </a:stretch>
        </p:blipFill>
        <p:spPr bwMode="auto">
          <a:xfrm>
            <a:off x="4067944" y="5229200"/>
            <a:ext cx="2592288" cy="1426784"/>
          </a:xfrm>
          <a:prstGeom prst="rect">
            <a:avLst/>
          </a:prstGeom>
          <a:noFill/>
          <a:ln w="9525">
            <a:noFill/>
            <a:miter lim="800000"/>
            <a:headEnd/>
            <a:tailEnd/>
          </a:ln>
        </p:spPr>
      </p:pic>
      <p:pic>
        <p:nvPicPr>
          <p:cNvPr id="13" name="Picture 6"/>
          <p:cNvPicPr>
            <a:picLocks noChangeAspect="1" noChangeArrowheads="1"/>
          </p:cNvPicPr>
          <p:nvPr/>
        </p:nvPicPr>
        <p:blipFill>
          <a:blip r:embed="rId12" cstate="print"/>
          <a:srcRect/>
          <a:stretch>
            <a:fillRect/>
          </a:stretch>
        </p:blipFill>
        <p:spPr bwMode="auto">
          <a:xfrm>
            <a:off x="323528" y="5661248"/>
            <a:ext cx="3429000" cy="666750"/>
          </a:xfrm>
          <a:prstGeom prst="rect">
            <a:avLst/>
          </a:prstGeom>
          <a:noFill/>
          <a:ln w="9525">
            <a:noFill/>
            <a:miter lim="800000"/>
            <a:headEnd/>
            <a:tailEnd/>
          </a:ln>
        </p:spPr>
      </p:pic>
      <p:pic>
        <p:nvPicPr>
          <p:cNvPr id="14" name="Picture 7"/>
          <p:cNvPicPr>
            <a:picLocks noChangeAspect="1" noChangeArrowheads="1"/>
          </p:cNvPicPr>
          <p:nvPr/>
        </p:nvPicPr>
        <p:blipFill>
          <a:blip r:embed="rId13" cstate="print"/>
          <a:srcRect/>
          <a:stretch>
            <a:fillRect/>
          </a:stretch>
        </p:blipFill>
        <p:spPr bwMode="auto">
          <a:xfrm>
            <a:off x="6948264" y="3789040"/>
            <a:ext cx="1800200" cy="28344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CA" sz="3000" dirty="0" smtClean="0">
                <a:latin typeface="Cambria" pitchFamily="18" charset="0"/>
              </a:rPr>
              <a:t>Major Projects Under Development (Cont’)</a:t>
            </a:r>
            <a:endParaRPr lang="en-CA" sz="3000" dirty="0">
              <a:latin typeface="Cambria" pitchFamily="18" charset="0"/>
            </a:endParaRPr>
          </a:p>
        </p:txBody>
      </p:sp>
      <p:pic>
        <p:nvPicPr>
          <p:cNvPr id="74754" name="Picture 2"/>
          <p:cNvPicPr>
            <a:picLocks noChangeAspect="1" noChangeArrowheads="1"/>
          </p:cNvPicPr>
          <p:nvPr/>
        </p:nvPicPr>
        <p:blipFill>
          <a:blip r:embed="rId2" cstate="print"/>
          <a:srcRect/>
          <a:stretch>
            <a:fillRect/>
          </a:stretch>
        </p:blipFill>
        <p:spPr bwMode="auto">
          <a:xfrm>
            <a:off x="251520" y="1268760"/>
            <a:ext cx="3409950" cy="628650"/>
          </a:xfrm>
          <a:prstGeom prst="rect">
            <a:avLst/>
          </a:prstGeom>
          <a:noFill/>
          <a:ln w="9525">
            <a:noFill/>
            <a:miter lim="800000"/>
            <a:headEnd/>
            <a:tailEnd/>
          </a:ln>
        </p:spPr>
      </p:pic>
      <p:pic>
        <p:nvPicPr>
          <p:cNvPr id="74755" name="Picture 3"/>
          <p:cNvPicPr>
            <a:picLocks noChangeAspect="1" noChangeArrowheads="1"/>
          </p:cNvPicPr>
          <p:nvPr/>
        </p:nvPicPr>
        <p:blipFill>
          <a:blip r:embed="rId3" cstate="print"/>
          <a:srcRect/>
          <a:stretch>
            <a:fillRect/>
          </a:stretch>
        </p:blipFill>
        <p:spPr bwMode="auto">
          <a:xfrm>
            <a:off x="3779912" y="1124744"/>
            <a:ext cx="4608512" cy="1491090"/>
          </a:xfrm>
          <a:prstGeom prst="rect">
            <a:avLst/>
          </a:prstGeom>
          <a:noFill/>
          <a:ln w="9525">
            <a:noFill/>
            <a:miter lim="800000"/>
            <a:headEnd/>
            <a:tailEnd/>
          </a:ln>
        </p:spPr>
      </p:pic>
      <p:pic>
        <p:nvPicPr>
          <p:cNvPr id="74756" name="Picture 4"/>
          <p:cNvPicPr>
            <a:picLocks noChangeAspect="1" noChangeArrowheads="1"/>
          </p:cNvPicPr>
          <p:nvPr/>
        </p:nvPicPr>
        <p:blipFill>
          <a:blip r:embed="rId4" cstate="print"/>
          <a:srcRect/>
          <a:stretch>
            <a:fillRect/>
          </a:stretch>
        </p:blipFill>
        <p:spPr bwMode="auto">
          <a:xfrm>
            <a:off x="251520" y="2132856"/>
            <a:ext cx="3371850" cy="609600"/>
          </a:xfrm>
          <a:prstGeom prst="rect">
            <a:avLst/>
          </a:prstGeom>
          <a:noFill/>
          <a:ln w="9525">
            <a:noFill/>
            <a:miter lim="800000"/>
            <a:headEnd/>
            <a:tailEnd/>
          </a:ln>
        </p:spPr>
      </p:pic>
      <p:pic>
        <p:nvPicPr>
          <p:cNvPr id="74757" name="Picture 5"/>
          <p:cNvPicPr>
            <a:picLocks noChangeAspect="1" noChangeArrowheads="1"/>
          </p:cNvPicPr>
          <p:nvPr/>
        </p:nvPicPr>
        <p:blipFill>
          <a:blip r:embed="rId5" cstate="print"/>
          <a:srcRect/>
          <a:stretch>
            <a:fillRect/>
          </a:stretch>
        </p:blipFill>
        <p:spPr bwMode="auto">
          <a:xfrm>
            <a:off x="7236296" y="2636912"/>
            <a:ext cx="1634493" cy="2049441"/>
          </a:xfrm>
          <a:prstGeom prst="rect">
            <a:avLst/>
          </a:prstGeom>
          <a:noFill/>
          <a:ln w="9525">
            <a:noFill/>
            <a:miter lim="800000"/>
            <a:headEnd/>
            <a:tailEnd/>
          </a:ln>
        </p:spPr>
      </p:pic>
      <p:pic>
        <p:nvPicPr>
          <p:cNvPr id="74758" name="Picture 6"/>
          <p:cNvPicPr>
            <a:picLocks noChangeAspect="1" noChangeArrowheads="1"/>
          </p:cNvPicPr>
          <p:nvPr/>
        </p:nvPicPr>
        <p:blipFill>
          <a:blip r:embed="rId6" cstate="print"/>
          <a:srcRect/>
          <a:stretch>
            <a:fillRect/>
          </a:stretch>
        </p:blipFill>
        <p:spPr bwMode="auto">
          <a:xfrm>
            <a:off x="251520" y="2924944"/>
            <a:ext cx="3362325" cy="828675"/>
          </a:xfrm>
          <a:prstGeom prst="rect">
            <a:avLst/>
          </a:prstGeom>
          <a:noFill/>
          <a:ln w="9525">
            <a:noFill/>
            <a:miter lim="800000"/>
            <a:headEnd/>
            <a:tailEnd/>
          </a:ln>
        </p:spPr>
      </p:pic>
      <p:pic>
        <p:nvPicPr>
          <p:cNvPr id="74759" name="Picture 7"/>
          <p:cNvPicPr>
            <a:picLocks noChangeAspect="1" noChangeArrowheads="1"/>
          </p:cNvPicPr>
          <p:nvPr/>
        </p:nvPicPr>
        <p:blipFill>
          <a:blip r:embed="rId7" cstate="print"/>
          <a:srcRect/>
          <a:stretch>
            <a:fillRect/>
          </a:stretch>
        </p:blipFill>
        <p:spPr bwMode="auto">
          <a:xfrm>
            <a:off x="3707904" y="2636912"/>
            <a:ext cx="1800200" cy="2264227"/>
          </a:xfrm>
          <a:prstGeom prst="rect">
            <a:avLst/>
          </a:prstGeom>
          <a:noFill/>
          <a:ln w="9525">
            <a:noFill/>
            <a:miter lim="800000"/>
            <a:headEnd/>
            <a:tailEnd/>
          </a:ln>
        </p:spPr>
      </p:pic>
      <p:pic>
        <p:nvPicPr>
          <p:cNvPr id="9" name="Picture 2"/>
          <p:cNvPicPr>
            <a:picLocks noChangeAspect="1" noChangeArrowheads="1"/>
          </p:cNvPicPr>
          <p:nvPr/>
        </p:nvPicPr>
        <p:blipFill>
          <a:blip r:embed="rId8" cstate="print"/>
          <a:srcRect/>
          <a:stretch>
            <a:fillRect/>
          </a:stretch>
        </p:blipFill>
        <p:spPr bwMode="auto">
          <a:xfrm>
            <a:off x="251520" y="4005064"/>
            <a:ext cx="3438525" cy="628650"/>
          </a:xfrm>
          <a:prstGeom prst="rect">
            <a:avLst/>
          </a:prstGeom>
          <a:noFill/>
          <a:ln w="9525">
            <a:noFill/>
            <a:miter lim="800000"/>
            <a:headEnd/>
            <a:tailEnd/>
          </a:ln>
        </p:spPr>
      </p:pic>
      <p:pic>
        <p:nvPicPr>
          <p:cNvPr id="10" name="Picture 3"/>
          <p:cNvPicPr>
            <a:picLocks noChangeAspect="1" noChangeArrowheads="1"/>
          </p:cNvPicPr>
          <p:nvPr/>
        </p:nvPicPr>
        <p:blipFill>
          <a:blip r:embed="rId9" cstate="print"/>
          <a:srcRect/>
          <a:stretch>
            <a:fillRect/>
          </a:stretch>
        </p:blipFill>
        <p:spPr bwMode="auto">
          <a:xfrm>
            <a:off x="3707904" y="4649680"/>
            <a:ext cx="1800200" cy="2208320"/>
          </a:xfrm>
          <a:prstGeom prst="rect">
            <a:avLst/>
          </a:prstGeom>
          <a:noFill/>
          <a:ln w="9525">
            <a:noFill/>
            <a:miter lim="800000"/>
            <a:headEnd/>
            <a:tailEnd/>
          </a:ln>
        </p:spPr>
      </p:pic>
      <p:pic>
        <p:nvPicPr>
          <p:cNvPr id="11" name="Picture 4"/>
          <p:cNvPicPr>
            <a:picLocks noChangeAspect="1" noChangeArrowheads="1"/>
          </p:cNvPicPr>
          <p:nvPr/>
        </p:nvPicPr>
        <p:blipFill>
          <a:blip r:embed="rId10" cstate="print"/>
          <a:srcRect/>
          <a:stretch>
            <a:fillRect/>
          </a:stretch>
        </p:blipFill>
        <p:spPr bwMode="auto">
          <a:xfrm>
            <a:off x="251520" y="4869160"/>
            <a:ext cx="3456384" cy="619125"/>
          </a:xfrm>
          <a:prstGeom prst="rect">
            <a:avLst/>
          </a:prstGeom>
          <a:noFill/>
          <a:ln w="9525">
            <a:noFill/>
            <a:miter lim="800000"/>
            <a:headEnd/>
            <a:tailEnd/>
          </a:ln>
        </p:spPr>
      </p:pic>
      <p:pic>
        <p:nvPicPr>
          <p:cNvPr id="12" name="Picture 5"/>
          <p:cNvPicPr>
            <a:picLocks noChangeAspect="1" noChangeArrowheads="1"/>
          </p:cNvPicPr>
          <p:nvPr/>
        </p:nvPicPr>
        <p:blipFill>
          <a:blip r:embed="rId11" cstate="print"/>
          <a:srcRect/>
          <a:stretch>
            <a:fillRect/>
          </a:stretch>
        </p:blipFill>
        <p:spPr bwMode="auto">
          <a:xfrm>
            <a:off x="251520" y="5877272"/>
            <a:ext cx="3390900" cy="657225"/>
          </a:xfrm>
          <a:prstGeom prst="rect">
            <a:avLst/>
          </a:prstGeom>
          <a:noFill/>
          <a:ln w="9525">
            <a:noFill/>
            <a:miter lim="800000"/>
            <a:headEnd/>
            <a:tailEnd/>
          </a:ln>
        </p:spPr>
      </p:pic>
      <p:pic>
        <p:nvPicPr>
          <p:cNvPr id="13" name="Picture 6"/>
          <p:cNvPicPr>
            <a:picLocks noChangeAspect="1" noChangeArrowheads="1"/>
          </p:cNvPicPr>
          <p:nvPr/>
        </p:nvPicPr>
        <p:blipFill>
          <a:blip r:embed="rId12" cstate="print"/>
          <a:srcRect/>
          <a:stretch>
            <a:fillRect/>
          </a:stretch>
        </p:blipFill>
        <p:spPr bwMode="auto">
          <a:xfrm>
            <a:off x="5580112" y="4522535"/>
            <a:ext cx="1944215" cy="2335465"/>
          </a:xfrm>
          <a:prstGeom prst="rect">
            <a:avLst/>
          </a:prstGeom>
          <a:noFill/>
          <a:ln w="9525">
            <a:noFill/>
            <a:miter lim="800000"/>
            <a:headEnd/>
            <a:tailEnd/>
          </a:ln>
        </p:spPr>
      </p:pic>
      <p:pic>
        <p:nvPicPr>
          <p:cNvPr id="616450" name="Picture 2" descr="http://topnews.com.sg/images/imagecache/bigthumb/Sun_Hung_Kai.png"/>
          <p:cNvPicPr>
            <a:picLocks noChangeAspect="1" noChangeArrowheads="1"/>
          </p:cNvPicPr>
          <p:nvPr/>
        </p:nvPicPr>
        <p:blipFill>
          <a:blip r:embed="rId13"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CA" sz="3000" dirty="0" smtClean="0"/>
              <a:t>Major Projects Under Development (Cont’)</a:t>
            </a:r>
            <a:endParaRPr lang="en-CA" sz="3000" dirty="0"/>
          </a:p>
        </p:txBody>
      </p:sp>
      <p:pic>
        <p:nvPicPr>
          <p:cNvPr id="76802" name="Picture 2"/>
          <p:cNvPicPr>
            <a:picLocks noChangeAspect="1" noChangeArrowheads="1"/>
          </p:cNvPicPr>
          <p:nvPr/>
        </p:nvPicPr>
        <p:blipFill>
          <a:blip r:embed="rId2" cstate="print"/>
          <a:srcRect/>
          <a:stretch>
            <a:fillRect/>
          </a:stretch>
        </p:blipFill>
        <p:spPr bwMode="auto">
          <a:xfrm>
            <a:off x="323528" y="1628800"/>
            <a:ext cx="3400425" cy="628650"/>
          </a:xfrm>
          <a:prstGeom prst="rect">
            <a:avLst/>
          </a:prstGeom>
          <a:noFill/>
          <a:ln w="9525">
            <a:noFill/>
            <a:miter lim="800000"/>
            <a:headEnd/>
            <a:tailEnd/>
          </a:ln>
        </p:spPr>
      </p:pic>
      <p:pic>
        <p:nvPicPr>
          <p:cNvPr id="76803" name="Picture 3"/>
          <p:cNvPicPr>
            <a:picLocks noChangeAspect="1" noChangeArrowheads="1"/>
          </p:cNvPicPr>
          <p:nvPr/>
        </p:nvPicPr>
        <p:blipFill>
          <a:blip r:embed="rId3" cstate="print"/>
          <a:srcRect/>
          <a:stretch>
            <a:fillRect/>
          </a:stretch>
        </p:blipFill>
        <p:spPr bwMode="auto">
          <a:xfrm>
            <a:off x="323528" y="2564904"/>
            <a:ext cx="3362325" cy="609600"/>
          </a:xfrm>
          <a:prstGeom prst="rect">
            <a:avLst/>
          </a:prstGeom>
          <a:noFill/>
          <a:ln w="9525">
            <a:noFill/>
            <a:miter lim="800000"/>
            <a:headEnd/>
            <a:tailEnd/>
          </a:ln>
        </p:spPr>
      </p:pic>
      <p:pic>
        <p:nvPicPr>
          <p:cNvPr id="76804" name="Picture 4"/>
          <p:cNvPicPr>
            <a:picLocks noChangeAspect="1" noChangeArrowheads="1"/>
          </p:cNvPicPr>
          <p:nvPr/>
        </p:nvPicPr>
        <p:blipFill>
          <a:blip r:embed="rId4" cstate="print"/>
          <a:srcRect/>
          <a:stretch>
            <a:fillRect/>
          </a:stretch>
        </p:blipFill>
        <p:spPr bwMode="auto">
          <a:xfrm>
            <a:off x="323528" y="3573016"/>
            <a:ext cx="3371850" cy="628650"/>
          </a:xfrm>
          <a:prstGeom prst="rect">
            <a:avLst/>
          </a:prstGeom>
          <a:noFill/>
          <a:ln w="9525">
            <a:noFill/>
            <a:miter lim="800000"/>
            <a:headEnd/>
            <a:tailEnd/>
          </a:ln>
        </p:spPr>
      </p:pic>
      <p:pic>
        <p:nvPicPr>
          <p:cNvPr id="76805" name="Picture 5"/>
          <p:cNvPicPr>
            <a:picLocks noChangeAspect="1" noChangeArrowheads="1"/>
          </p:cNvPicPr>
          <p:nvPr/>
        </p:nvPicPr>
        <p:blipFill>
          <a:blip r:embed="rId5" cstate="print"/>
          <a:srcRect/>
          <a:stretch>
            <a:fillRect/>
          </a:stretch>
        </p:blipFill>
        <p:spPr bwMode="auto">
          <a:xfrm>
            <a:off x="4067944" y="1484784"/>
            <a:ext cx="4645322" cy="2291600"/>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323528" y="4581128"/>
            <a:ext cx="3381375" cy="638175"/>
          </a:xfrm>
          <a:prstGeom prst="rect">
            <a:avLst/>
          </a:prstGeom>
          <a:noFill/>
          <a:ln w="9525">
            <a:noFill/>
            <a:miter lim="800000"/>
            <a:headEnd/>
            <a:tailEnd/>
          </a:ln>
        </p:spPr>
      </p:pic>
      <p:pic>
        <p:nvPicPr>
          <p:cNvPr id="8" name="Picture 4"/>
          <p:cNvPicPr>
            <a:picLocks noChangeAspect="1" noChangeArrowheads="1"/>
          </p:cNvPicPr>
          <p:nvPr/>
        </p:nvPicPr>
        <p:blipFill>
          <a:blip r:embed="rId7" cstate="print"/>
          <a:srcRect/>
          <a:stretch>
            <a:fillRect/>
          </a:stretch>
        </p:blipFill>
        <p:spPr bwMode="auto">
          <a:xfrm>
            <a:off x="323528" y="5661248"/>
            <a:ext cx="3390900" cy="628650"/>
          </a:xfrm>
          <a:prstGeom prst="rect">
            <a:avLst/>
          </a:prstGeom>
          <a:noFill/>
          <a:ln w="9525">
            <a:noFill/>
            <a:miter lim="800000"/>
            <a:headEnd/>
            <a:tailEnd/>
          </a:ln>
        </p:spPr>
      </p:pic>
      <p:pic>
        <p:nvPicPr>
          <p:cNvPr id="9" name="Picture 3"/>
          <p:cNvPicPr>
            <a:picLocks noChangeAspect="1" noChangeArrowheads="1"/>
          </p:cNvPicPr>
          <p:nvPr/>
        </p:nvPicPr>
        <p:blipFill>
          <a:blip r:embed="rId8" cstate="print"/>
          <a:srcRect/>
          <a:stretch>
            <a:fillRect/>
          </a:stretch>
        </p:blipFill>
        <p:spPr bwMode="auto">
          <a:xfrm>
            <a:off x="3779912" y="3789040"/>
            <a:ext cx="2376264" cy="2900223"/>
          </a:xfrm>
          <a:prstGeom prst="rect">
            <a:avLst/>
          </a:prstGeom>
          <a:noFill/>
          <a:ln w="9525">
            <a:noFill/>
            <a:miter lim="800000"/>
            <a:headEnd/>
            <a:tailEnd/>
          </a:ln>
        </p:spPr>
      </p:pic>
      <p:pic>
        <p:nvPicPr>
          <p:cNvPr id="10" name="Picture 5"/>
          <p:cNvPicPr>
            <a:picLocks noChangeAspect="1" noChangeArrowheads="1"/>
          </p:cNvPicPr>
          <p:nvPr/>
        </p:nvPicPr>
        <p:blipFill>
          <a:blip r:embed="rId9" cstate="print"/>
          <a:srcRect r="6199"/>
          <a:stretch>
            <a:fillRect/>
          </a:stretch>
        </p:blipFill>
        <p:spPr bwMode="auto">
          <a:xfrm>
            <a:off x="5292080" y="3789040"/>
            <a:ext cx="2716419" cy="2437259"/>
          </a:xfrm>
          <a:prstGeom prst="rect">
            <a:avLst/>
          </a:prstGeom>
          <a:noFill/>
          <a:ln w="9525">
            <a:noFill/>
            <a:miter lim="800000"/>
            <a:headEnd/>
            <a:tailEnd/>
          </a:ln>
        </p:spPr>
      </p:pic>
      <p:pic>
        <p:nvPicPr>
          <p:cNvPr id="615426" name="Picture 2" descr="http://topnews.com.sg/images/imagecache/bigthumb/Sun_Hung_Kai.png"/>
          <p:cNvPicPr>
            <a:picLocks noChangeAspect="1" noChangeArrowheads="1"/>
          </p:cNvPicPr>
          <p:nvPr/>
        </p:nvPicPr>
        <p:blipFill>
          <a:blip r:embed="rId10" cstate="print"/>
          <a:srcRect/>
          <a:stretch>
            <a:fillRect/>
          </a:stretch>
        </p:blipFill>
        <p:spPr bwMode="auto">
          <a:xfrm>
            <a:off x="7812360" y="5526360"/>
            <a:ext cx="1331640" cy="1331640"/>
          </a:xfrm>
          <a:prstGeom prst="rect">
            <a:avLst/>
          </a:prstGeom>
          <a:noFill/>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标题 5"/>
          <p:cNvSpPr>
            <a:spLocks noGrp="1"/>
          </p:cNvSpPr>
          <p:nvPr>
            <p:ph type="title"/>
          </p:nvPr>
        </p:nvSpPr>
        <p:spPr>
          <a:xfrm>
            <a:off x="467544" y="0"/>
            <a:ext cx="8229600" cy="1143000"/>
          </a:xfrm>
        </p:spPr>
        <p:txBody>
          <a:bodyPr>
            <a:normAutofit/>
          </a:bodyPr>
          <a:lstStyle/>
          <a:p>
            <a:r>
              <a:rPr lang="en-CA" sz="3000" dirty="0" smtClean="0"/>
              <a:t>Major Mainland Properties Under Development by Year of Completion</a:t>
            </a:r>
            <a:endParaRPr lang="en-CA" sz="3000" dirty="0"/>
          </a:p>
        </p:txBody>
      </p:sp>
      <p:pic>
        <p:nvPicPr>
          <p:cNvPr id="78850" name="Picture 2"/>
          <p:cNvPicPr>
            <a:picLocks noChangeAspect="1" noChangeArrowheads="1"/>
          </p:cNvPicPr>
          <p:nvPr/>
        </p:nvPicPr>
        <p:blipFill>
          <a:blip r:embed="rId2" cstate="print"/>
          <a:srcRect/>
          <a:stretch>
            <a:fillRect/>
          </a:stretch>
        </p:blipFill>
        <p:spPr bwMode="auto">
          <a:xfrm>
            <a:off x="467544" y="1196752"/>
            <a:ext cx="5310758" cy="5494221"/>
          </a:xfrm>
          <a:prstGeom prst="rect">
            <a:avLst/>
          </a:prstGeom>
          <a:noFill/>
          <a:ln w="9525">
            <a:noFill/>
            <a:miter lim="800000"/>
            <a:headEnd/>
            <a:tailEnd/>
          </a:ln>
        </p:spPr>
      </p:pic>
      <p:pic>
        <p:nvPicPr>
          <p:cNvPr id="78852" name="Picture 4"/>
          <p:cNvPicPr>
            <a:picLocks noChangeAspect="1" noChangeArrowheads="1"/>
          </p:cNvPicPr>
          <p:nvPr/>
        </p:nvPicPr>
        <p:blipFill>
          <a:blip r:embed="rId3" cstate="print"/>
          <a:srcRect/>
          <a:stretch>
            <a:fillRect/>
          </a:stretch>
        </p:blipFill>
        <p:spPr bwMode="auto">
          <a:xfrm>
            <a:off x="5724128" y="1196752"/>
            <a:ext cx="2981325"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179512" y="332656"/>
            <a:ext cx="4139952" cy="5467350"/>
          </a:xfrm>
          <a:prstGeom prst="rect">
            <a:avLst/>
          </a:prstGeom>
          <a:noFill/>
          <a:ln w="9525">
            <a:noFill/>
            <a:miter lim="800000"/>
            <a:headEnd/>
            <a:tailEnd/>
          </a:ln>
        </p:spPr>
      </p:pic>
      <p:pic>
        <p:nvPicPr>
          <p:cNvPr id="79875" name="Picture 3"/>
          <p:cNvPicPr>
            <a:picLocks noChangeAspect="1" noChangeArrowheads="1"/>
          </p:cNvPicPr>
          <p:nvPr/>
        </p:nvPicPr>
        <p:blipFill>
          <a:blip r:embed="rId3" cstate="print"/>
          <a:srcRect l="2963"/>
          <a:stretch>
            <a:fillRect/>
          </a:stretch>
        </p:blipFill>
        <p:spPr bwMode="auto">
          <a:xfrm>
            <a:off x="4283968" y="332656"/>
            <a:ext cx="4716016" cy="5543550"/>
          </a:xfrm>
          <a:prstGeom prst="rect">
            <a:avLst/>
          </a:prstGeom>
          <a:noFill/>
          <a:ln w="9525">
            <a:noFill/>
            <a:miter lim="800000"/>
            <a:headEnd/>
            <a:tailEnd/>
          </a:ln>
        </p:spPr>
      </p:pic>
      <p:pic>
        <p:nvPicPr>
          <p:cNvPr id="613378" name="Picture 2" descr="http://topnews.com.sg/images/imagecache/bigthumb/Sun_Hung_Kai.png"/>
          <p:cNvPicPr>
            <a:picLocks noChangeAspect="1" noChangeArrowheads="1"/>
          </p:cNvPicPr>
          <p:nvPr/>
        </p:nvPicPr>
        <p:blipFill>
          <a:blip r:embed="rId4"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Property Investment</a:t>
            </a:r>
            <a:endParaRPr lang="en-CA" sz="4500" dirty="0">
              <a:latin typeface="Cambria" pitchFamily="18" charset="0"/>
            </a:endParaRPr>
          </a:p>
        </p:txBody>
      </p:sp>
      <p:sp>
        <p:nvSpPr>
          <p:cNvPr id="3" name="内容占位符 2"/>
          <p:cNvSpPr>
            <a:spLocks noGrp="1"/>
          </p:cNvSpPr>
          <p:nvPr>
            <p:ph idx="1"/>
          </p:nvPr>
        </p:nvSpPr>
        <p:spPr>
          <a:xfrm>
            <a:off x="457200" y="1600201"/>
            <a:ext cx="8229600" cy="2908919"/>
          </a:xfrm>
        </p:spPr>
        <p:txBody>
          <a:bodyPr>
            <a:normAutofit/>
          </a:bodyPr>
          <a:lstStyle/>
          <a:p>
            <a:r>
              <a:rPr lang="en-CA" dirty="0" smtClean="0">
                <a:latin typeface="Cambria" pitchFamily="18" charset="0"/>
              </a:rPr>
              <a:t>Office: Recent completions of the second phase of Shanghai IFC (at the heart of the </a:t>
            </a:r>
            <a:r>
              <a:rPr lang="en-CA" dirty="0" err="1" smtClean="0">
                <a:latin typeface="Cambria" pitchFamily="18" charset="0"/>
              </a:rPr>
              <a:t>Pudong</a:t>
            </a:r>
            <a:r>
              <a:rPr lang="en-CA" dirty="0" smtClean="0">
                <a:latin typeface="Cambria" pitchFamily="18" charset="0"/>
              </a:rPr>
              <a:t> </a:t>
            </a:r>
            <a:r>
              <a:rPr lang="en-CA" dirty="0" err="1" smtClean="0">
                <a:latin typeface="Cambria" pitchFamily="18" charset="0"/>
              </a:rPr>
              <a:t>Lujiazui</a:t>
            </a:r>
            <a:r>
              <a:rPr lang="en-CA" dirty="0" smtClean="0">
                <a:latin typeface="Cambria" pitchFamily="18" charset="0"/>
              </a:rPr>
              <a:t> Finance and Trade Zone)and the first phase of Shanghai ICC (in the core of </a:t>
            </a:r>
            <a:r>
              <a:rPr lang="en-CA" dirty="0" err="1" smtClean="0">
                <a:latin typeface="Cambria" pitchFamily="18" charset="0"/>
              </a:rPr>
              <a:t>Puxi</a:t>
            </a:r>
            <a:r>
              <a:rPr lang="en-CA" dirty="0" smtClean="0">
                <a:latin typeface="Cambria" pitchFamily="18" charset="0"/>
              </a:rPr>
              <a:t>)</a:t>
            </a:r>
          </a:p>
          <a:p>
            <a:r>
              <a:rPr lang="en-CA" dirty="0" smtClean="0">
                <a:latin typeface="Cambria" pitchFamily="18" charset="0"/>
              </a:rPr>
              <a:t>Shopping Centre: 3.6-million-square-foot mainland shopping centre portfolio, Shanghai IFC Mall, Beijing APM</a:t>
            </a:r>
          </a:p>
          <a:p>
            <a:pPr>
              <a:buNone/>
            </a:pPr>
            <a:endParaRPr lang="en-CA" dirty="0" smtClean="0"/>
          </a:p>
          <a:p>
            <a:pPr>
              <a:buNone/>
            </a:pPr>
            <a:endParaRPr lang="en-CA" dirty="0"/>
          </a:p>
        </p:txBody>
      </p:sp>
      <p:pic>
        <p:nvPicPr>
          <p:cNvPr id="58370" name="Picture 2"/>
          <p:cNvPicPr>
            <a:picLocks noChangeAspect="1" noChangeArrowheads="1"/>
          </p:cNvPicPr>
          <p:nvPr/>
        </p:nvPicPr>
        <p:blipFill>
          <a:blip r:embed="rId2" cstate="print"/>
          <a:srcRect/>
          <a:stretch>
            <a:fillRect/>
          </a:stretch>
        </p:blipFill>
        <p:spPr bwMode="auto">
          <a:xfrm>
            <a:off x="4644008" y="4437112"/>
            <a:ext cx="2808312" cy="1978300"/>
          </a:xfrm>
          <a:prstGeom prst="rect">
            <a:avLst/>
          </a:prstGeom>
          <a:noFill/>
          <a:ln w="9525">
            <a:noFill/>
            <a:miter lim="800000"/>
            <a:headEnd/>
            <a:tailEnd/>
          </a:ln>
        </p:spPr>
      </p:pic>
      <p:pic>
        <p:nvPicPr>
          <p:cNvPr id="58372" name="Picture 4"/>
          <p:cNvPicPr>
            <a:picLocks noChangeAspect="1" noChangeArrowheads="1"/>
          </p:cNvPicPr>
          <p:nvPr/>
        </p:nvPicPr>
        <p:blipFill>
          <a:blip r:embed="rId3" cstate="print"/>
          <a:srcRect/>
          <a:stretch>
            <a:fillRect/>
          </a:stretch>
        </p:blipFill>
        <p:spPr bwMode="auto">
          <a:xfrm>
            <a:off x="1187624" y="4437112"/>
            <a:ext cx="2736304" cy="2003824"/>
          </a:xfrm>
          <a:prstGeom prst="rect">
            <a:avLst/>
          </a:prstGeom>
          <a:noFill/>
          <a:ln w="9525">
            <a:noFill/>
            <a:miter lim="800000"/>
            <a:headEnd/>
            <a:tailEnd/>
          </a:ln>
        </p:spPr>
      </p:pic>
      <p:pic>
        <p:nvPicPr>
          <p:cNvPr id="612354" name="Picture 2" descr="http://topnews.com.sg/images/imagecache/bigthumb/Sun_Hung_Kai.png"/>
          <p:cNvPicPr>
            <a:picLocks noChangeAspect="1" noChangeArrowheads="1"/>
          </p:cNvPicPr>
          <p:nvPr/>
        </p:nvPicPr>
        <p:blipFill>
          <a:blip r:embed="rId4"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39552" y="0"/>
            <a:ext cx="8001000" cy="1143000"/>
          </a:xfrm>
        </p:spPr>
        <p:txBody>
          <a:bodyPr>
            <a:noAutofit/>
          </a:bodyPr>
          <a:lstStyle/>
          <a:p>
            <a:r>
              <a:rPr lang="en-CA" sz="4500" dirty="0" smtClean="0">
                <a:latin typeface="Cambria" pitchFamily="18" charset="0"/>
              </a:rPr>
              <a:t>Major Completed Mainland Investment Properties</a:t>
            </a:r>
            <a:endParaRPr lang="en-CA" sz="4500" dirty="0">
              <a:latin typeface="Cambria"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251520" y="1412776"/>
            <a:ext cx="8604448" cy="4176464"/>
          </a:xfrm>
          <a:prstGeom prst="rect">
            <a:avLst/>
          </a:prstGeom>
          <a:noFill/>
          <a:ln w="9525">
            <a:noFill/>
            <a:miter lim="800000"/>
            <a:headEnd/>
            <a:tailEnd/>
          </a:ln>
        </p:spPr>
      </p:pic>
      <p:pic>
        <p:nvPicPr>
          <p:cNvPr id="611330" name="Picture 2" descr="http://topnews.com.sg/images/imagecache/bigthumb/Sun_Hung_Kai.png"/>
          <p:cNvPicPr>
            <a:picLocks noChangeAspect="1" noChangeArrowheads="1"/>
          </p:cNvPicPr>
          <p:nvPr/>
        </p:nvPicPr>
        <p:blipFill>
          <a:blip r:embed="rId3" cstate="print"/>
          <a:srcRect/>
          <a:stretch>
            <a:fillRect/>
          </a:stretch>
        </p:blipFill>
        <p:spPr bwMode="auto">
          <a:xfrm>
            <a:off x="7812360" y="5526360"/>
            <a:ext cx="1331640" cy="1331640"/>
          </a:xfrm>
          <a:prstGeom prst="rect">
            <a:avLst/>
          </a:prstGeom>
          <a:noFill/>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CA" sz="4000" dirty="0" smtClean="0">
                <a:latin typeface="Cambria" pitchFamily="18" charset="0"/>
              </a:rPr>
              <a:t>Investment Properties Under Development</a:t>
            </a:r>
            <a:endParaRPr lang="en-CA" sz="4000" dirty="0">
              <a:latin typeface="Cambria" pitchFamily="18" charset="0"/>
            </a:endParaRPr>
          </a:p>
        </p:txBody>
      </p:sp>
      <p:sp>
        <p:nvSpPr>
          <p:cNvPr id="3" name="内容占位符 2"/>
          <p:cNvSpPr>
            <a:spLocks noGrp="1"/>
          </p:cNvSpPr>
          <p:nvPr>
            <p:ph idx="1"/>
          </p:nvPr>
        </p:nvSpPr>
        <p:spPr/>
        <p:txBody>
          <a:bodyPr>
            <a:normAutofit/>
          </a:bodyPr>
          <a:lstStyle/>
          <a:p>
            <a:r>
              <a:rPr lang="en-CA" dirty="0" smtClean="0">
                <a:latin typeface="Cambria" pitchFamily="18" charset="0"/>
              </a:rPr>
              <a:t>Remaining phases of Shanghai IFC and Shanghai ICC</a:t>
            </a:r>
          </a:p>
          <a:p>
            <a:r>
              <a:rPr lang="en-CA" dirty="0" smtClean="0">
                <a:latin typeface="Cambria" pitchFamily="18" charset="0"/>
              </a:rPr>
              <a:t>A grand regional shopping centre at the integrated project in </a:t>
            </a:r>
            <a:r>
              <a:rPr lang="en-CA" dirty="0" err="1" smtClean="0">
                <a:latin typeface="Cambria" pitchFamily="18" charset="0"/>
              </a:rPr>
              <a:t>Minhang</a:t>
            </a:r>
            <a:r>
              <a:rPr lang="en-CA" dirty="0" smtClean="0">
                <a:latin typeface="Cambria" pitchFamily="18" charset="0"/>
              </a:rPr>
              <a:t> in Shanghai</a:t>
            </a:r>
          </a:p>
          <a:p>
            <a:r>
              <a:rPr lang="en-CA" dirty="0" smtClean="0">
                <a:latin typeface="Cambria" pitchFamily="18" charset="0"/>
              </a:rPr>
              <a:t>Developing first-class integrated complexes to other major mainland cities, such as </a:t>
            </a:r>
            <a:r>
              <a:rPr lang="en-CA" dirty="0" err="1" smtClean="0">
                <a:latin typeface="Cambria" pitchFamily="18" charset="0"/>
              </a:rPr>
              <a:t>Suzhou</a:t>
            </a:r>
            <a:r>
              <a:rPr lang="en-CA" dirty="0" smtClean="0">
                <a:latin typeface="Cambria" pitchFamily="18" charset="0"/>
              </a:rPr>
              <a:t>, </a:t>
            </a:r>
            <a:r>
              <a:rPr lang="en-CA" dirty="0" err="1" smtClean="0">
                <a:latin typeface="Cambria" pitchFamily="18" charset="0"/>
              </a:rPr>
              <a:t>Chengdu</a:t>
            </a:r>
            <a:r>
              <a:rPr lang="en-CA" dirty="0" smtClean="0">
                <a:latin typeface="Cambria" pitchFamily="18" charset="0"/>
              </a:rPr>
              <a:t>, Guangzhou and </a:t>
            </a:r>
            <a:r>
              <a:rPr lang="en-CA" dirty="0" err="1" smtClean="0">
                <a:latin typeface="Cambria" pitchFamily="18" charset="0"/>
              </a:rPr>
              <a:t>Nanjing</a:t>
            </a:r>
            <a:endParaRPr lang="en-CA" dirty="0" smtClean="0">
              <a:latin typeface="Cambria" pitchFamily="18" charset="0"/>
            </a:endParaRPr>
          </a:p>
          <a:p>
            <a:pPr>
              <a:buNone/>
            </a:pPr>
            <a:endParaRPr lang="en-CA" dirty="0"/>
          </a:p>
        </p:txBody>
      </p:sp>
      <p:pic>
        <p:nvPicPr>
          <p:cNvPr id="610306" name="Picture 2" descr="http://topnews.com.sg/images/imagecache/bigthumb/Sun_Hung_Kai.png"/>
          <p:cNvPicPr>
            <a:picLocks noChangeAspect="1" noChangeArrowheads="1"/>
          </p:cNvPicPr>
          <p:nvPr/>
        </p:nvPicPr>
        <p:blipFill>
          <a:blip r:embed="rId2"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6"/>
          <p:cNvSpPr>
            <a:spLocks noChangeArrowheads="1"/>
          </p:cNvSpPr>
          <p:nvPr/>
        </p:nvSpPr>
        <p:spPr bwMode="auto">
          <a:xfrm>
            <a:off x="304800" y="1700808"/>
            <a:ext cx="8839200" cy="4758226"/>
          </a:xfrm>
          <a:prstGeom prst="rect">
            <a:avLst/>
          </a:prstGeom>
          <a:noFill/>
          <a:ln w="9525">
            <a:noFill/>
            <a:miter lim="800000"/>
            <a:headEnd/>
            <a:tailEnd/>
          </a:ln>
          <a:effectLst/>
        </p:spPr>
        <p:txBody>
          <a:bodyPr>
            <a:prstTxWarp prst="textNoShape">
              <a:avLst/>
            </a:prstTxWarp>
            <a:spAutoFit/>
          </a:bodyPr>
          <a:lstStyle/>
          <a:p>
            <a:pPr marL="342900" indent="-342900" algn="l">
              <a:buFont typeface="Arial" pitchFamily="34" charset="0"/>
              <a:buChar char="•"/>
            </a:pPr>
            <a:r>
              <a:rPr lang="en-US" altLang="ko-KR" sz="2400" dirty="0">
                <a:solidFill>
                  <a:schemeClr val="tx2"/>
                </a:solidFill>
                <a:latin typeface="Cambria" pitchFamily="18" charset="0"/>
              </a:rPr>
              <a:t>Hong Kong Property Market is an Oligopoly</a:t>
            </a:r>
            <a:endParaRPr lang="en-US" altLang="zh-CN" sz="2400" dirty="0">
              <a:solidFill>
                <a:schemeClr val="tx2"/>
              </a:solidFill>
              <a:latin typeface="Cambria" pitchFamily="18" charset="0"/>
            </a:endParaRPr>
          </a:p>
          <a:p>
            <a:pPr marL="342900" indent="-342900" algn="l">
              <a:buFont typeface="Arial" pitchFamily="34" charset="0"/>
              <a:buChar char="•"/>
            </a:pPr>
            <a:r>
              <a:rPr lang="en-US" altLang="ko-KR" sz="2400" dirty="0">
                <a:solidFill>
                  <a:schemeClr val="tx2"/>
                </a:solidFill>
                <a:latin typeface="Cambria" pitchFamily="18" charset="0"/>
              </a:rPr>
              <a:t>Major Players:</a:t>
            </a:r>
          </a:p>
          <a:p>
            <a:pPr lvl="1" algn="l"/>
            <a:r>
              <a:rPr lang="en-US" altLang="zh-CN" sz="2400" dirty="0">
                <a:solidFill>
                  <a:schemeClr val="tx2"/>
                </a:solidFill>
                <a:latin typeface="Cambria" pitchFamily="18" charset="0"/>
              </a:rPr>
              <a:t>   </a:t>
            </a:r>
            <a:r>
              <a:rPr lang="en-US" altLang="ko-KR" sz="2400" dirty="0">
                <a:solidFill>
                  <a:schemeClr val="tx2"/>
                </a:solidFill>
                <a:latin typeface="Cambria" pitchFamily="18" charset="0"/>
              </a:rPr>
              <a:t>Cheung Kong (Holdings) Limited*</a:t>
            </a:r>
          </a:p>
          <a:p>
            <a:pPr lvl="1" algn="l"/>
            <a:r>
              <a:rPr lang="en-US" altLang="zh-CN" sz="2400" dirty="0">
                <a:solidFill>
                  <a:schemeClr val="tx2"/>
                </a:solidFill>
                <a:latin typeface="Cambria" pitchFamily="18" charset="0"/>
              </a:rPr>
              <a:t>   </a:t>
            </a:r>
            <a:r>
              <a:rPr lang="en-US" altLang="ko-KR" sz="2400" dirty="0">
                <a:solidFill>
                  <a:schemeClr val="tx2"/>
                </a:solidFill>
                <a:latin typeface="Cambria" pitchFamily="18" charset="0"/>
              </a:rPr>
              <a:t>Sun Hung Kai Properties*</a:t>
            </a:r>
            <a:r>
              <a:rPr lang="en-US" altLang="zh-CN" sz="2400" dirty="0">
                <a:solidFill>
                  <a:schemeClr val="tx2"/>
                </a:solidFill>
                <a:latin typeface="Cambria" pitchFamily="18" charset="0"/>
              </a:rPr>
              <a:t>	</a:t>
            </a:r>
            <a:endParaRPr lang="en-US" altLang="ko-KR" sz="2400" dirty="0">
              <a:solidFill>
                <a:schemeClr val="tx2"/>
              </a:solidFill>
              <a:latin typeface="Cambria" pitchFamily="18" charset="0"/>
            </a:endParaRPr>
          </a:p>
          <a:p>
            <a:pPr lvl="1" algn="l"/>
            <a:r>
              <a:rPr lang="en-US" altLang="zh-CN" sz="2400" dirty="0">
                <a:solidFill>
                  <a:schemeClr val="tx2"/>
                </a:solidFill>
                <a:latin typeface="Cambria" pitchFamily="18" charset="0"/>
              </a:rPr>
              <a:t>   </a:t>
            </a:r>
            <a:r>
              <a:rPr lang="en-US" altLang="ko-KR" sz="2400" dirty="0">
                <a:solidFill>
                  <a:schemeClr val="tx2"/>
                </a:solidFill>
                <a:latin typeface="Cambria" pitchFamily="18" charset="0"/>
              </a:rPr>
              <a:t>Henderson Land Development Company Limited*</a:t>
            </a:r>
          </a:p>
          <a:p>
            <a:pPr lvl="1" algn="l"/>
            <a:r>
              <a:rPr lang="en-US" altLang="zh-CN" sz="2400" dirty="0">
                <a:solidFill>
                  <a:schemeClr val="tx2"/>
                </a:solidFill>
                <a:latin typeface="Cambria" pitchFamily="18" charset="0"/>
              </a:rPr>
              <a:t>   </a:t>
            </a:r>
            <a:r>
              <a:rPr lang="en-US" altLang="ko-KR" sz="2400" dirty="0">
                <a:solidFill>
                  <a:schemeClr val="tx2"/>
                </a:solidFill>
                <a:latin typeface="Cambria" pitchFamily="18" charset="0"/>
              </a:rPr>
              <a:t>Sino Group*</a:t>
            </a:r>
          </a:p>
          <a:p>
            <a:pPr lvl="1" algn="l"/>
            <a:r>
              <a:rPr lang="en-US" altLang="zh-CN" sz="2400" dirty="0">
                <a:solidFill>
                  <a:schemeClr val="tx2"/>
                </a:solidFill>
                <a:latin typeface="Cambria" pitchFamily="18" charset="0"/>
              </a:rPr>
              <a:t>   </a:t>
            </a:r>
            <a:r>
              <a:rPr lang="en-US" altLang="ko-KR" sz="2400" dirty="0">
                <a:solidFill>
                  <a:schemeClr val="tx2"/>
                </a:solidFill>
                <a:latin typeface="Cambria" pitchFamily="18" charset="0"/>
              </a:rPr>
              <a:t>Hang Lung Properties Limited*</a:t>
            </a:r>
          </a:p>
          <a:p>
            <a:pPr lvl="1" algn="l"/>
            <a:r>
              <a:rPr lang="en-US" altLang="zh-CN" sz="2400" dirty="0">
                <a:solidFill>
                  <a:schemeClr val="tx2"/>
                </a:solidFill>
                <a:latin typeface="Cambria" pitchFamily="18" charset="0"/>
              </a:rPr>
              <a:t>   </a:t>
            </a:r>
            <a:r>
              <a:rPr lang="en-US" altLang="ko-KR" sz="2400" dirty="0">
                <a:solidFill>
                  <a:schemeClr val="tx2"/>
                </a:solidFill>
                <a:latin typeface="Cambria" pitchFamily="18" charset="0"/>
              </a:rPr>
              <a:t>Wharf (Holdings) Ltd</a:t>
            </a:r>
          </a:p>
          <a:p>
            <a:pPr lvl="1" algn="l"/>
            <a:r>
              <a:rPr lang="en-US" altLang="zh-CN" sz="2400" dirty="0">
                <a:solidFill>
                  <a:schemeClr val="tx2"/>
                </a:solidFill>
                <a:latin typeface="Cambria" pitchFamily="18" charset="0"/>
              </a:rPr>
              <a:t>   </a:t>
            </a:r>
            <a:r>
              <a:rPr lang="en-US" altLang="ko-KR" sz="2400" dirty="0">
                <a:solidFill>
                  <a:schemeClr val="tx2"/>
                </a:solidFill>
                <a:latin typeface="Cambria" pitchFamily="18" charset="0"/>
              </a:rPr>
              <a:t>New World Development Company Limited</a:t>
            </a:r>
          </a:p>
          <a:p>
            <a:pPr lvl="1" algn="l"/>
            <a:endParaRPr lang="en-US" altLang="ko-KR" sz="2400" dirty="0">
              <a:solidFill>
                <a:schemeClr val="tx2"/>
              </a:solidFill>
              <a:latin typeface="Cambria" pitchFamily="18" charset="0"/>
            </a:endParaRPr>
          </a:p>
          <a:p>
            <a:pPr lvl="1" algn="l"/>
            <a:r>
              <a:rPr lang="en-US" altLang="ko-KR" sz="2400" dirty="0">
                <a:solidFill>
                  <a:schemeClr val="tx2"/>
                </a:solidFill>
                <a:latin typeface="Cambria" pitchFamily="18" charset="0"/>
              </a:rPr>
              <a:t>* These 5 companies make up the Hang </a:t>
            </a:r>
            <a:r>
              <a:rPr lang="en-US" altLang="ko-KR" sz="2400" dirty="0" err="1">
                <a:solidFill>
                  <a:schemeClr val="tx2"/>
                </a:solidFill>
                <a:latin typeface="Cambria" pitchFamily="18" charset="0"/>
              </a:rPr>
              <a:t>Seng</a:t>
            </a:r>
            <a:r>
              <a:rPr lang="en-US" altLang="ko-KR" sz="2400" dirty="0">
                <a:solidFill>
                  <a:schemeClr val="tx2"/>
                </a:solidFill>
                <a:latin typeface="Cambria" pitchFamily="18" charset="0"/>
              </a:rPr>
              <a:t> Property Index</a:t>
            </a:r>
          </a:p>
          <a:p>
            <a:pPr algn="l">
              <a:lnSpc>
                <a:spcPct val="90000"/>
              </a:lnSpc>
              <a:spcBef>
                <a:spcPct val="50000"/>
              </a:spcBef>
              <a:buClr>
                <a:schemeClr val="accent1"/>
              </a:buClr>
              <a:buSzPct val="70000"/>
              <a:buFont typeface="Wingdings" pitchFamily="-111" charset="2"/>
              <a:buNone/>
            </a:pPr>
            <a:endParaRPr lang="en-US" altLang="ko-KR" sz="2800" dirty="0">
              <a:solidFill>
                <a:schemeClr val="tx2"/>
              </a:solidFill>
              <a:latin typeface="Cambria" pitchFamily="18" charset="0"/>
              <a:ea typeface="Gulim" pitchFamily="34" charset="-127"/>
              <a:cs typeface="Gulim" pitchFamily="34" charset="-127"/>
            </a:endParaRPr>
          </a:p>
        </p:txBody>
      </p:sp>
      <p:sp>
        <p:nvSpPr>
          <p:cNvPr id="33799" name="Text Box 7"/>
          <p:cNvSpPr txBox="1">
            <a:spLocks noChangeArrowheads="1"/>
          </p:cNvSpPr>
          <p:nvPr/>
        </p:nvSpPr>
        <p:spPr bwMode="auto">
          <a:xfrm>
            <a:off x="457200" y="293385"/>
            <a:ext cx="6934200" cy="784830"/>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altLang="zh-CN" sz="4500" dirty="0">
                <a:solidFill>
                  <a:schemeClr val="tx2"/>
                </a:solidFill>
                <a:latin typeface="Cambria" pitchFamily="18" charset="0"/>
              </a:rPr>
              <a:t>Industry Structure</a:t>
            </a:r>
          </a:p>
        </p:txBody>
      </p:sp>
    </p:spTree>
    <p:extLst>
      <p:ext uri="{BB962C8B-B14F-4D97-AF65-F5344CB8AC3E}">
        <p14:creationId xmlns:p14="http://schemas.microsoft.com/office/powerpoint/2010/main" val="246399895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Hotels</a:t>
            </a:r>
            <a:endParaRPr lang="en-CA" sz="4500" dirty="0">
              <a:latin typeface="Cambria" pitchFamily="18" charset="0"/>
            </a:endParaRPr>
          </a:p>
        </p:txBody>
      </p:sp>
      <p:sp>
        <p:nvSpPr>
          <p:cNvPr id="3" name="内容占位符 2"/>
          <p:cNvSpPr>
            <a:spLocks noGrp="1"/>
          </p:cNvSpPr>
          <p:nvPr>
            <p:ph idx="1"/>
          </p:nvPr>
        </p:nvSpPr>
        <p:spPr>
          <a:xfrm>
            <a:off x="539552" y="1340768"/>
            <a:ext cx="8229600" cy="5040560"/>
          </a:xfrm>
        </p:spPr>
        <p:txBody>
          <a:bodyPr>
            <a:normAutofit/>
          </a:bodyPr>
          <a:lstStyle/>
          <a:p>
            <a:r>
              <a:rPr lang="en-CA" sz="1800" dirty="0" smtClean="0">
                <a:latin typeface="Cambria" pitchFamily="18" charset="0"/>
              </a:rPr>
              <a:t>Own over seven hotels with more than 3,100 rooms in attributable terms in Hong Kong and on the mainland</a:t>
            </a:r>
          </a:p>
          <a:p>
            <a:r>
              <a:rPr lang="en-CA" sz="1800" dirty="0" smtClean="0">
                <a:latin typeface="Cambria" pitchFamily="18" charset="0"/>
              </a:rPr>
              <a:t>Average occupancy of the Four Seasons, W Hong Kong and the four Royal brand hotels was over 90%</a:t>
            </a:r>
          </a:p>
          <a:p>
            <a:r>
              <a:rPr lang="en-CA" sz="1800" dirty="0" smtClean="0">
                <a:latin typeface="Cambria" pitchFamily="18" charset="0"/>
              </a:rPr>
              <a:t>The Ritz-Carlton, Hong Kong at </a:t>
            </a:r>
            <a:r>
              <a:rPr lang="en-CA" sz="1800" dirty="0" err="1" smtClean="0">
                <a:latin typeface="Cambria" pitchFamily="18" charset="0"/>
              </a:rPr>
              <a:t>Kowloon</a:t>
            </a:r>
            <a:r>
              <a:rPr lang="en-CA" sz="1800" dirty="0" smtClean="0">
                <a:latin typeface="Cambria" pitchFamily="18" charset="0"/>
              </a:rPr>
              <a:t> Station, highest hotel in the world, held a grand opening in May this year</a:t>
            </a:r>
          </a:p>
          <a:p>
            <a:r>
              <a:rPr lang="en-CA" sz="1800" dirty="0" smtClean="0">
                <a:latin typeface="Cambria" pitchFamily="18" charset="0"/>
              </a:rPr>
              <a:t>The </a:t>
            </a:r>
            <a:r>
              <a:rPr lang="en-CA" sz="1800" dirty="0" err="1" smtClean="0">
                <a:latin typeface="Cambria" pitchFamily="18" charset="0"/>
              </a:rPr>
              <a:t>Crowne</a:t>
            </a:r>
            <a:r>
              <a:rPr lang="en-CA" sz="1800" dirty="0" smtClean="0">
                <a:latin typeface="Cambria" pitchFamily="18" charset="0"/>
              </a:rPr>
              <a:t> Plaza and Holiday Inn Express above the MTR </a:t>
            </a:r>
            <a:r>
              <a:rPr lang="en-CA" sz="1800" dirty="0" err="1" smtClean="0">
                <a:latin typeface="Cambria" pitchFamily="18" charset="0"/>
              </a:rPr>
              <a:t>Tseung</a:t>
            </a:r>
            <a:r>
              <a:rPr lang="en-CA" sz="1800" dirty="0" smtClean="0">
                <a:latin typeface="Cambria" pitchFamily="18" charset="0"/>
              </a:rPr>
              <a:t> Kwan O Station in Hong Kong are scheduled to open before the end of 2012</a:t>
            </a:r>
          </a:p>
          <a:p>
            <a:r>
              <a:rPr lang="en-CA" sz="1800" dirty="0" smtClean="0">
                <a:latin typeface="Cambria" pitchFamily="18" charset="0"/>
              </a:rPr>
              <a:t>Planning to build high-class hotels in other key mainland cities including </a:t>
            </a:r>
            <a:r>
              <a:rPr lang="en-CA" sz="1800" dirty="0" err="1" smtClean="0">
                <a:latin typeface="Cambria" pitchFamily="18" charset="0"/>
              </a:rPr>
              <a:t>Suzhou</a:t>
            </a:r>
            <a:r>
              <a:rPr lang="en-CA" sz="1800" dirty="0" smtClean="0">
                <a:latin typeface="Cambria" pitchFamily="18" charset="0"/>
              </a:rPr>
              <a:t>, </a:t>
            </a:r>
            <a:r>
              <a:rPr lang="en-CA" sz="1800" dirty="0" err="1" smtClean="0">
                <a:latin typeface="Cambria" pitchFamily="18" charset="0"/>
              </a:rPr>
              <a:t>Nanjing</a:t>
            </a:r>
            <a:r>
              <a:rPr lang="en-CA" sz="1800" dirty="0" smtClean="0">
                <a:latin typeface="Cambria" pitchFamily="18" charset="0"/>
              </a:rPr>
              <a:t> and </a:t>
            </a:r>
            <a:r>
              <a:rPr lang="en-CA" sz="1800" dirty="0" err="1" smtClean="0">
                <a:latin typeface="Cambria" pitchFamily="18" charset="0"/>
              </a:rPr>
              <a:t>Chengdu</a:t>
            </a:r>
            <a:endParaRPr lang="en-CA" sz="1800" dirty="0" smtClean="0">
              <a:latin typeface="Cambria" pitchFamily="18" charset="0"/>
            </a:endParaRPr>
          </a:p>
          <a:p>
            <a:endParaRPr lang="en-CA" dirty="0"/>
          </a:p>
        </p:txBody>
      </p:sp>
      <p:pic>
        <p:nvPicPr>
          <p:cNvPr id="4" name="Picture 2"/>
          <p:cNvPicPr>
            <a:picLocks noChangeAspect="1" noChangeArrowheads="1"/>
          </p:cNvPicPr>
          <p:nvPr/>
        </p:nvPicPr>
        <p:blipFill>
          <a:blip r:embed="rId2" cstate="print"/>
          <a:srcRect/>
          <a:stretch>
            <a:fillRect/>
          </a:stretch>
        </p:blipFill>
        <p:spPr bwMode="auto">
          <a:xfrm>
            <a:off x="4067944" y="4941168"/>
            <a:ext cx="2376264" cy="1682572"/>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827584" y="0"/>
            <a:ext cx="2520280" cy="1346236"/>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323528" y="5157192"/>
            <a:ext cx="2763008" cy="1471323"/>
          </a:xfrm>
          <a:prstGeom prst="rect">
            <a:avLst/>
          </a:prstGeom>
          <a:noFill/>
          <a:ln w="9525">
            <a:noFill/>
            <a:miter lim="800000"/>
            <a:headEnd/>
            <a:tailEnd/>
          </a:ln>
        </p:spPr>
      </p:pic>
      <p:pic>
        <p:nvPicPr>
          <p:cNvPr id="609282" name="Picture 2" descr="http://topnews.com.sg/images/imagecache/bigthumb/Sun_Hung_Kai.png"/>
          <p:cNvPicPr>
            <a:picLocks noChangeAspect="1" noChangeArrowheads="1"/>
          </p:cNvPicPr>
          <p:nvPr/>
        </p:nvPicPr>
        <p:blipFill>
          <a:blip r:embed="rId5" cstate="print"/>
          <a:srcRect/>
          <a:stretch>
            <a:fillRect/>
          </a:stretch>
        </p:blipFill>
        <p:spPr bwMode="auto">
          <a:xfrm>
            <a:off x="7812360" y="5526360"/>
            <a:ext cx="1331640" cy="1331640"/>
          </a:xfrm>
          <a:prstGeom prst="rect">
            <a:avLst/>
          </a:prstGeom>
          <a:noFill/>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91000"/>
            <a:lum/>
          </a:blip>
          <a:srcRect/>
          <a:stretch>
            <a:fillRect l="-22000" r="-22000"/>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827584" y="1412776"/>
            <a:ext cx="7772400" cy="1470025"/>
          </a:xfrm>
        </p:spPr>
        <p:txBody>
          <a:bodyPr>
            <a:noAutofit/>
          </a:bodyPr>
          <a:lstStyle/>
          <a:p>
            <a:r>
              <a:rPr lang="en-CA" sz="9600" dirty="0" smtClean="0">
                <a:latin typeface="Cambria" pitchFamily="18" charset="0"/>
              </a:rPr>
              <a:t>Management</a:t>
            </a:r>
            <a:endParaRPr lang="en-CA" sz="9600" dirty="0">
              <a:latin typeface="Cambria" pitchFamily="18" charset="0"/>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2" descr="Management"/>
          <p:cNvPicPr>
            <a:picLocks noChangeAspect="1" noChangeArrowheads="1"/>
          </p:cNvPicPr>
          <p:nvPr/>
        </p:nvPicPr>
        <p:blipFill>
          <a:blip r:embed="rId3" cstate="print"/>
          <a:srcRect/>
          <a:stretch>
            <a:fillRect/>
          </a:stretch>
        </p:blipFill>
        <p:spPr bwMode="auto">
          <a:xfrm>
            <a:off x="467544" y="188640"/>
            <a:ext cx="8136904" cy="6510031"/>
          </a:xfrm>
          <a:prstGeom prst="rect">
            <a:avLst/>
          </a:prstGeom>
          <a:noFill/>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CA" sz="3000" dirty="0" smtClean="0">
                <a:latin typeface="Cambria" pitchFamily="18" charset="0"/>
              </a:rPr>
              <a:t>Directors’ and Chief Executives’ Interests</a:t>
            </a:r>
            <a:endParaRPr lang="en-CA" sz="3000" dirty="0">
              <a:latin typeface="Cambria"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395536" y="1412776"/>
            <a:ext cx="8280920" cy="52175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Kwok Brothers</a:t>
            </a:r>
            <a:endParaRPr lang="en-CA" sz="4500" dirty="0">
              <a:latin typeface="Cambria" pitchFamily="18" charset="0"/>
            </a:endParaRPr>
          </a:p>
        </p:txBody>
      </p:sp>
      <p:pic>
        <p:nvPicPr>
          <p:cNvPr id="39938" name="Picture 2" descr="http://www.people.com.cn/mediafile/pic/20100118/43/4244918257934976543.jpg"/>
          <p:cNvPicPr>
            <a:picLocks noChangeAspect="1" noChangeArrowheads="1"/>
          </p:cNvPicPr>
          <p:nvPr/>
        </p:nvPicPr>
        <p:blipFill>
          <a:blip r:embed="rId2" cstate="print"/>
          <a:srcRect/>
          <a:stretch>
            <a:fillRect/>
          </a:stretch>
        </p:blipFill>
        <p:spPr bwMode="auto">
          <a:xfrm>
            <a:off x="539552" y="1196752"/>
            <a:ext cx="7560840" cy="5126252"/>
          </a:xfrm>
          <a:prstGeom prst="rect">
            <a:avLst/>
          </a:prstGeom>
          <a:noFill/>
        </p:spPr>
      </p:pic>
      <p:sp>
        <p:nvSpPr>
          <p:cNvPr id="5" name="TextBox 4"/>
          <p:cNvSpPr txBox="1"/>
          <p:nvPr/>
        </p:nvSpPr>
        <p:spPr>
          <a:xfrm>
            <a:off x="4572000" y="5085185"/>
            <a:ext cx="1512168" cy="646331"/>
          </a:xfrm>
          <a:prstGeom prst="rect">
            <a:avLst/>
          </a:prstGeom>
          <a:solidFill>
            <a:schemeClr val="bg1"/>
          </a:solidFill>
        </p:spPr>
        <p:txBody>
          <a:bodyPr wrap="square" rtlCol="0">
            <a:spAutoFit/>
          </a:bodyPr>
          <a:lstStyle/>
          <a:p>
            <a:r>
              <a:rPr lang="en-US" altLang="ko-KR" dirty="0" smtClean="0">
                <a:ea typeface="Gulim" pitchFamily="34" charset="-127"/>
                <a:cs typeface="Arial" charset="0"/>
              </a:rPr>
              <a:t>Walter Kwok</a:t>
            </a:r>
          </a:p>
          <a:p>
            <a:endParaRPr lang="en-CA" dirty="0"/>
          </a:p>
        </p:txBody>
      </p:sp>
      <p:sp>
        <p:nvSpPr>
          <p:cNvPr id="6" name="TextBox 5"/>
          <p:cNvSpPr txBox="1"/>
          <p:nvPr/>
        </p:nvSpPr>
        <p:spPr>
          <a:xfrm>
            <a:off x="6156176" y="5517232"/>
            <a:ext cx="1728192" cy="369332"/>
          </a:xfrm>
          <a:prstGeom prst="rect">
            <a:avLst/>
          </a:prstGeom>
          <a:solidFill>
            <a:schemeClr val="bg1"/>
          </a:solidFill>
        </p:spPr>
        <p:txBody>
          <a:bodyPr wrap="square" rtlCol="0">
            <a:spAutoFit/>
          </a:bodyPr>
          <a:lstStyle/>
          <a:p>
            <a:pPr algn="ctr">
              <a:spcBef>
                <a:spcPct val="50000"/>
              </a:spcBef>
            </a:pPr>
            <a:r>
              <a:rPr lang="en-US" altLang="ko-KR" dirty="0" smtClean="0">
                <a:ea typeface="Gulim" pitchFamily="34" charset="-127"/>
                <a:cs typeface="Arial" charset="0"/>
              </a:rPr>
              <a:t>Raymond Kwok</a:t>
            </a:r>
            <a:endParaRPr lang="en-US" altLang="ko-KR" dirty="0">
              <a:ea typeface="Gulim" pitchFamily="34" charset="-127"/>
              <a:cs typeface="Arial" charset="0"/>
            </a:endParaRPr>
          </a:p>
        </p:txBody>
      </p:sp>
      <p:sp>
        <p:nvSpPr>
          <p:cNvPr id="7" name="TextBox 6"/>
          <p:cNvSpPr txBox="1"/>
          <p:nvPr/>
        </p:nvSpPr>
        <p:spPr>
          <a:xfrm>
            <a:off x="1691680" y="5301209"/>
            <a:ext cx="1656184" cy="646331"/>
          </a:xfrm>
          <a:prstGeom prst="rect">
            <a:avLst/>
          </a:prstGeom>
          <a:solidFill>
            <a:schemeClr val="bg1"/>
          </a:solidFill>
        </p:spPr>
        <p:txBody>
          <a:bodyPr wrap="square" rtlCol="0">
            <a:spAutoFit/>
          </a:bodyPr>
          <a:lstStyle/>
          <a:p>
            <a:r>
              <a:rPr lang="en-US" altLang="ko-KR" dirty="0" smtClean="0">
                <a:ea typeface="Gulim" pitchFamily="34" charset="-127"/>
                <a:cs typeface="Arial" charset="0"/>
              </a:rPr>
              <a:t>Thomas Kwok</a:t>
            </a:r>
          </a:p>
          <a:p>
            <a:endParaRPr lang="en-CA" dirty="0"/>
          </a:p>
        </p:txBody>
      </p:sp>
      <p:pic>
        <p:nvPicPr>
          <p:cNvPr id="604162" name="Picture 2" descr="http://topnews.com.sg/images/imagecache/bigthumb/Sun_Hung_Kai.png"/>
          <p:cNvPicPr>
            <a:picLocks noChangeAspect="1" noChangeArrowheads="1"/>
          </p:cNvPicPr>
          <p:nvPr/>
        </p:nvPicPr>
        <p:blipFill>
          <a:blip r:embed="rId3" cstate="print"/>
          <a:srcRect/>
          <a:stretch>
            <a:fillRect/>
          </a:stretch>
        </p:blipFill>
        <p:spPr bwMode="auto">
          <a:xfrm>
            <a:off x="7803232" y="5517232"/>
            <a:ext cx="1340768" cy="1340768"/>
          </a:xfrm>
          <a:prstGeom prst="rect">
            <a:avLst/>
          </a:prstGeom>
          <a:noFill/>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Founder and Chairman</a:t>
            </a:r>
            <a:endParaRPr lang="en-CA" sz="4500" dirty="0">
              <a:latin typeface="Cambria" pitchFamily="18" charset="0"/>
            </a:endParaRPr>
          </a:p>
        </p:txBody>
      </p:sp>
      <p:pic>
        <p:nvPicPr>
          <p:cNvPr id="41986" name="Picture 2" descr="http://orientaldaily.on.cc/cnt/news/20101028/photo/1028-00176-008b5.jpg"/>
          <p:cNvPicPr>
            <a:picLocks noChangeAspect="1" noChangeArrowheads="1"/>
          </p:cNvPicPr>
          <p:nvPr/>
        </p:nvPicPr>
        <p:blipFill>
          <a:blip r:embed="rId2" cstate="print"/>
          <a:srcRect l="16788" t="3038" r="4870"/>
          <a:stretch>
            <a:fillRect/>
          </a:stretch>
        </p:blipFill>
        <p:spPr bwMode="auto">
          <a:xfrm>
            <a:off x="5220072" y="1484784"/>
            <a:ext cx="3024336" cy="4320480"/>
          </a:xfrm>
          <a:prstGeom prst="rect">
            <a:avLst/>
          </a:prstGeom>
          <a:noFill/>
        </p:spPr>
      </p:pic>
      <p:pic>
        <p:nvPicPr>
          <p:cNvPr id="41992" name="Picture 8" descr="http://www.lxfx33.cn/nfqyj/uploadfile/UploadFile/200892616217878.jpg"/>
          <p:cNvPicPr>
            <a:picLocks noChangeAspect="1" noChangeArrowheads="1"/>
          </p:cNvPicPr>
          <p:nvPr/>
        </p:nvPicPr>
        <p:blipFill>
          <a:blip r:embed="rId3" cstate="print"/>
          <a:srcRect/>
          <a:stretch>
            <a:fillRect/>
          </a:stretch>
        </p:blipFill>
        <p:spPr bwMode="auto">
          <a:xfrm>
            <a:off x="683567" y="1484784"/>
            <a:ext cx="4325081" cy="4176464"/>
          </a:xfrm>
          <a:prstGeom prst="rect">
            <a:avLst/>
          </a:prstGeom>
          <a:noFill/>
        </p:spPr>
      </p:pic>
      <p:sp>
        <p:nvSpPr>
          <p:cNvPr id="8" name="TextBox 7"/>
          <p:cNvSpPr txBox="1"/>
          <p:nvPr/>
        </p:nvSpPr>
        <p:spPr>
          <a:xfrm>
            <a:off x="1043608" y="5949280"/>
            <a:ext cx="3600400" cy="369332"/>
          </a:xfrm>
          <a:prstGeom prst="rect">
            <a:avLst/>
          </a:prstGeom>
          <a:noFill/>
        </p:spPr>
        <p:txBody>
          <a:bodyPr wrap="square" rtlCol="0">
            <a:spAutoFit/>
          </a:bodyPr>
          <a:lstStyle/>
          <a:p>
            <a:r>
              <a:rPr lang="en-CA" dirty="0" smtClean="0">
                <a:latin typeface="Cambria" pitchFamily="18" charset="0"/>
              </a:rPr>
              <a:t>Founder: Kwok </a:t>
            </a:r>
            <a:r>
              <a:rPr lang="en-CA" dirty="0" err="1" smtClean="0">
                <a:latin typeface="Cambria" pitchFamily="18" charset="0"/>
              </a:rPr>
              <a:t>Tak-Seng</a:t>
            </a:r>
            <a:endParaRPr lang="en-CA" dirty="0">
              <a:latin typeface="Cambria" pitchFamily="18" charset="0"/>
            </a:endParaRPr>
          </a:p>
        </p:txBody>
      </p:sp>
      <p:sp>
        <p:nvSpPr>
          <p:cNvPr id="9" name="TextBox 8"/>
          <p:cNvSpPr txBox="1"/>
          <p:nvPr/>
        </p:nvSpPr>
        <p:spPr>
          <a:xfrm>
            <a:off x="5076056" y="5949280"/>
            <a:ext cx="2808312" cy="369332"/>
          </a:xfrm>
          <a:prstGeom prst="rect">
            <a:avLst/>
          </a:prstGeom>
          <a:noFill/>
        </p:spPr>
        <p:txBody>
          <a:bodyPr wrap="square" rtlCol="0">
            <a:spAutoFit/>
          </a:bodyPr>
          <a:lstStyle/>
          <a:p>
            <a:r>
              <a:rPr lang="en-CA" dirty="0" smtClean="0">
                <a:latin typeface="Cambria" pitchFamily="18" charset="0"/>
              </a:rPr>
              <a:t>Chairman: </a:t>
            </a:r>
            <a:r>
              <a:rPr lang="en-CA" dirty="0" err="1" smtClean="0">
                <a:latin typeface="Cambria" pitchFamily="18" charset="0"/>
              </a:rPr>
              <a:t>Kwong</a:t>
            </a:r>
            <a:r>
              <a:rPr lang="en-CA" dirty="0" smtClean="0">
                <a:latin typeface="Cambria" pitchFamily="18" charset="0"/>
              </a:rPr>
              <a:t> </a:t>
            </a:r>
            <a:r>
              <a:rPr lang="en-CA" dirty="0" err="1" smtClean="0">
                <a:latin typeface="Cambria" pitchFamily="18" charset="0"/>
              </a:rPr>
              <a:t>Siu-hing</a:t>
            </a:r>
            <a:endParaRPr lang="en-CA" dirty="0">
              <a:latin typeface="Cambria" pitchFamily="18" charset="0"/>
            </a:endParaRPr>
          </a:p>
        </p:txBody>
      </p:sp>
      <p:pic>
        <p:nvPicPr>
          <p:cNvPr id="603138" name="Picture 2" descr="http://topnews.com.sg/images/imagecache/bigthumb/Sun_Hung_Kai.png"/>
          <p:cNvPicPr>
            <a:picLocks noChangeAspect="1" noChangeArrowheads="1"/>
          </p:cNvPicPr>
          <p:nvPr/>
        </p:nvPicPr>
        <p:blipFill>
          <a:blip r:embed="rId4" cstate="print"/>
          <a:srcRect/>
          <a:stretch>
            <a:fillRect/>
          </a:stretch>
        </p:blipFill>
        <p:spPr bwMode="auto">
          <a:xfrm>
            <a:off x="8042076" y="5589240"/>
            <a:ext cx="1268760" cy="1268760"/>
          </a:xfrm>
          <a:prstGeom prst="rect">
            <a:avLst/>
          </a:prstGeom>
          <a:noFill/>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Directors’ Profile</a:t>
            </a:r>
            <a:endParaRPr lang="en-CA" sz="4500" dirty="0">
              <a:latin typeface="Cambria" pitchFamily="18" charset="0"/>
            </a:endParaRPr>
          </a:p>
        </p:txBody>
      </p:sp>
      <p:sp>
        <p:nvSpPr>
          <p:cNvPr id="4" name="内容占位符 3"/>
          <p:cNvSpPr>
            <a:spLocks noGrp="1"/>
          </p:cNvSpPr>
          <p:nvPr>
            <p:ph idx="1"/>
          </p:nvPr>
        </p:nvSpPr>
        <p:spPr>
          <a:xfrm>
            <a:off x="457200" y="1340768"/>
            <a:ext cx="8229600" cy="5256584"/>
          </a:xfrm>
        </p:spPr>
        <p:txBody>
          <a:bodyPr>
            <a:normAutofit fontScale="92500" lnSpcReduction="10000"/>
          </a:bodyPr>
          <a:lstStyle/>
          <a:p>
            <a:pPr>
              <a:buNone/>
            </a:pPr>
            <a:r>
              <a:rPr lang="en-CA" b="1" dirty="0" err="1" smtClean="0">
                <a:latin typeface="Cambria" pitchFamily="18" charset="0"/>
              </a:rPr>
              <a:t>Kwong</a:t>
            </a:r>
            <a:r>
              <a:rPr lang="en-CA" b="1" dirty="0" smtClean="0">
                <a:latin typeface="Cambria" pitchFamily="18" charset="0"/>
              </a:rPr>
              <a:t> </a:t>
            </a:r>
            <a:r>
              <a:rPr lang="en-CA" b="1" dirty="0" err="1" smtClean="0">
                <a:latin typeface="Cambria" pitchFamily="18" charset="0"/>
              </a:rPr>
              <a:t>Siu-hing</a:t>
            </a:r>
            <a:r>
              <a:rPr lang="en-CA" b="1" dirty="0" smtClean="0">
                <a:latin typeface="Cambria" pitchFamily="18" charset="0"/>
              </a:rPr>
              <a:t>                        </a:t>
            </a:r>
          </a:p>
          <a:p>
            <a:pPr>
              <a:buNone/>
            </a:pPr>
            <a:r>
              <a:rPr lang="en-CA" sz="2000" dirty="0" smtClean="0">
                <a:latin typeface="Cambria" pitchFamily="18" charset="0"/>
              </a:rPr>
              <a:t>(Chairman &amp; Non-Executive Director)</a:t>
            </a:r>
            <a:endParaRPr lang="en-CA" dirty="0" smtClean="0">
              <a:latin typeface="Cambria" pitchFamily="18" charset="0"/>
            </a:endParaRPr>
          </a:p>
          <a:p>
            <a:pPr>
              <a:buNone/>
            </a:pPr>
            <a:endParaRPr lang="en-CA" dirty="0" smtClean="0">
              <a:latin typeface="Cambria" pitchFamily="18" charset="0"/>
            </a:endParaRPr>
          </a:p>
          <a:p>
            <a:r>
              <a:rPr lang="en-CA" sz="1800" dirty="0" smtClean="0">
                <a:latin typeface="Cambria" pitchFamily="18" charset="0"/>
              </a:rPr>
              <a:t>Born in 1929 in </a:t>
            </a:r>
            <a:r>
              <a:rPr lang="en-CA" sz="1800" dirty="0" err="1" smtClean="0">
                <a:latin typeface="Cambria" pitchFamily="18" charset="0"/>
              </a:rPr>
              <a:t>Huadu</a:t>
            </a:r>
            <a:r>
              <a:rPr lang="en-CA" sz="1800" dirty="0" smtClean="0">
                <a:latin typeface="Cambria" pitchFamily="18" charset="0"/>
              </a:rPr>
              <a:t>, Guangzhou</a:t>
            </a:r>
          </a:p>
          <a:p>
            <a:r>
              <a:rPr lang="en-CA" sz="1800" dirty="0" smtClean="0">
                <a:latin typeface="Cambria" pitchFamily="18" charset="0"/>
              </a:rPr>
              <a:t>Chairman and  Non-Executive Director of the Company since May 2008</a:t>
            </a:r>
          </a:p>
          <a:p>
            <a:r>
              <a:rPr lang="en-CA" sz="1800" dirty="0" smtClean="0">
                <a:latin typeface="Cambria" pitchFamily="18" charset="0"/>
              </a:rPr>
              <a:t>Second largest shareholder of the company</a:t>
            </a:r>
          </a:p>
          <a:p>
            <a:r>
              <a:rPr lang="en-CA" sz="1800" dirty="0" smtClean="0">
                <a:latin typeface="Cambria" pitchFamily="18" charset="0"/>
              </a:rPr>
              <a:t>Effectively controls about 42.17% of SHK Properties' shares through a trust fund</a:t>
            </a:r>
          </a:p>
          <a:p>
            <a:r>
              <a:rPr lang="en-CA" sz="1800" dirty="0" smtClean="0">
                <a:latin typeface="Cambria" pitchFamily="18" charset="0"/>
              </a:rPr>
              <a:t>Wife of Mr. Kwok </a:t>
            </a:r>
            <a:r>
              <a:rPr lang="en-CA" sz="1800" dirty="0" err="1" smtClean="0">
                <a:latin typeface="Cambria" pitchFamily="18" charset="0"/>
              </a:rPr>
              <a:t>Tak-seng</a:t>
            </a:r>
            <a:r>
              <a:rPr lang="en-CA" sz="1800" dirty="0" smtClean="0">
                <a:latin typeface="Cambria" pitchFamily="18" charset="0"/>
              </a:rPr>
              <a:t>, the late Chairman of the Company</a:t>
            </a:r>
          </a:p>
          <a:p>
            <a:r>
              <a:rPr lang="en-CA" sz="1800" dirty="0" smtClean="0">
                <a:latin typeface="Cambria" pitchFamily="18" charset="0"/>
              </a:rPr>
              <a:t>Over 40 years of experience in real estate business</a:t>
            </a:r>
          </a:p>
          <a:p>
            <a:r>
              <a:rPr lang="en-CA" sz="1800" dirty="0" smtClean="0">
                <a:latin typeface="Cambria" pitchFamily="18" charset="0"/>
              </a:rPr>
              <a:t>Participated in various charity and community activities </a:t>
            </a:r>
          </a:p>
          <a:p>
            <a:pPr>
              <a:buNone/>
            </a:pPr>
            <a:endParaRPr lang="en-CA" sz="1800" dirty="0" smtClean="0"/>
          </a:p>
          <a:p>
            <a:endParaRPr lang="en-CA" sz="1800" dirty="0" smtClean="0"/>
          </a:p>
          <a:p>
            <a:endParaRPr lang="en-CA" dirty="0"/>
          </a:p>
        </p:txBody>
      </p:sp>
      <p:pic>
        <p:nvPicPr>
          <p:cNvPr id="40962" name="Picture 2" descr="http://stock.appledaily.com/apple-images/apple-photos/apple/20110713/small/13bh706pn.jpg"/>
          <p:cNvPicPr>
            <a:picLocks noChangeAspect="1" noChangeArrowheads="1"/>
          </p:cNvPicPr>
          <p:nvPr/>
        </p:nvPicPr>
        <p:blipFill>
          <a:blip r:embed="rId2" cstate="print"/>
          <a:srcRect b="7931"/>
          <a:stretch>
            <a:fillRect/>
          </a:stretch>
        </p:blipFill>
        <p:spPr bwMode="auto">
          <a:xfrm>
            <a:off x="6732240" y="908720"/>
            <a:ext cx="2088232" cy="2386551"/>
          </a:xfrm>
          <a:prstGeom prst="rect">
            <a:avLst/>
          </a:prstGeom>
          <a:noFill/>
        </p:spPr>
      </p:pic>
      <p:pic>
        <p:nvPicPr>
          <p:cNvPr id="602114" name="Picture 2" descr="http://topnews.com.sg/images/imagecache/bigthumb/Sun_Hung_Kai.png"/>
          <p:cNvPicPr>
            <a:picLocks noChangeAspect="1" noChangeArrowheads="1"/>
          </p:cNvPicPr>
          <p:nvPr/>
        </p:nvPicPr>
        <p:blipFill>
          <a:blip r:embed="rId3" cstate="print"/>
          <a:srcRect/>
          <a:stretch>
            <a:fillRect/>
          </a:stretch>
        </p:blipFill>
        <p:spPr bwMode="auto">
          <a:xfrm>
            <a:off x="7740352" y="5454352"/>
            <a:ext cx="1403648" cy="1403648"/>
          </a:xfrm>
          <a:prstGeom prst="rect">
            <a:avLst/>
          </a:prstGeom>
          <a:noFill/>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Directors’ Profile (Cont’)</a:t>
            </a:r>
            <a:endParaRPr lang="en-CA" sz="4500" dirty="0">
              <a:latin typeface="Cambria" pitchFamily="18" charset="0"/>
            </a:endParaRPr>
          </a:p>
        </p:txBody>
      </p:sp>
      <p:sp>
        <p:nvSpPr>
          <p:cNvPr id="3" name="内容占位符 2"/>
          <p:cNvSpPr>
            <a:spLocks noGrp="1"/>
          </p:cNvSpPr>
          <p:nvPr>
            <p:ph idx="1"/>
          </p:nvPr>
        </p:nvSpPr>
        <p:spPr>
          <a:xfrm>
            <a:off x="457200" y="1600200"/>
            <a:ext cx="7499176" cy="4997152"/>
          </a:xfrm>
        </p:spPr>
        <p:txBody>
          <a:bodyPr>
            <a:normAutofit fontScale="77500" lnSpcReduction="20000"/>
          </a:bodyPr>
          <a:lstStyle/>
          <a:p>
            <a:pPr>
              <a:buNone/>
            </a:pPr>
            <a:r>
              <a:rPr lang="en-CA" b="1" dirty="0" smtClean="0">
                <a:latin typeface="Cambria" pitchFamily="18" charset="0"/>
              </a:rPr>
              <a:t>Dr. the Hon LEE </a:t>
            </a:r>
            <a:r>
              <a:rPr lang="en-CA" b="1" dirty="0" err="1" smtClean="0">
                <a:latin typeface="Cambria" pitchFamily="18" charset="0"/>
              </a:rPr>
              <a:t>Shau-kee</a:t>
            </a:r>
            <a:r>
              <a:rPr lang="en-CA" b="1" dirty="0" smtClean="0">
                <a:latin typeface="Cambria" pitchFamily="18" charset="0"/>
              </a:rPr>
              <a:t>            </a:t>
            </a:r>
          </a:p>
          <a:p>
            <a:pPr>
              <a:buNone/>
            </a:pPr>
            <a:r>
              <a:rPr lang="en-CA" sz="2000" dirty="0" smtClean="0">
                <a:latin typeface="Cambria" pitchFamily="18" charset="0"/>
              </a:rPr>
              <a:t>(Vice Chairman &amp; Non-Executive Director)</a:t>
            </a:r>
          </a:p>
          <a:p>
            <a:pPr>
              <a:buNone/>
            </a:pPr>
            <a:endParaRPr lang="en-CA" sz="2000" dirty="0" smtClean="0">
              <a:latin typeface="Cambria" pitchFamily="18" charset="0"/>
            </a:endParaRPr>
          </a:p>
          <a:p>
            <a:pPr>
              <a:buNone/>
            </a:pPr>
            <a:endParaRPr lang="en-CA" sz="2000" dirty="0" smtClean="0">
              <a:latin typeface="Cambria" pitchFamily="18" charset="0"/>
            </a:endParaRPr>
          </a:p>
          <a:p>
            <a:r>
              <a:rPr lang="en-CA" sz="1800" dirty="0" smtClean="0">
                <a:latin typeface="Cambria" pitchFamily="18" charset="0"/>
              </a:rPr>
              <a:t>Born January 29, 1928 in </a:t>
            </a:r>
            <a:r>
              <a:rPr lang="en-CA" sz="1800" dirty="0" err="1" smtClean="0">
                <a:latin typeface="Cambria" pitchFamily="18" charset="0"/>
              </a:rPr>
              <a:t>Shunde</a:t>
            </a:r>
            <a:r>
              <a:rPr lang="en-CA" sz="1800" dirty="0" smtClean="0">
                <a:latin typeface="Cambria" pitchFamily="18" charset="0"/>
              </a:rPr>
              <a:t>, Guangdong, China</a:t>
            </a:r>
          </a:p>
          <a:p>
            <a:r>
              <a:rPr lang="en-CA" sz="1800" dirty="0" smtClean="0">
                <a:latin typeface="Cambria" pitchFamily="18" charset="0"/>
              </a:rPr>
              <a:t>Second wealthiest person in Hong Kong and China Region, just after Li Ka </a:t>
            </a:r>
            <a:r>
              <a:rPr lang="en-CA" sz="1800" dirty="0" err="1" smtClean="0">
                <a:latin typeface="Cambria" pitchFamily="18" charset="0"/>
              </a:rPr>
              <a:t>Shing</a:t>
            </a:r>
            <a:endParaRPr lang="en-CA" sz="1800" dirty="0" smtClean="0">
              <a:latin typeface="Cambria" pitchFamily="18" charset="0"/>
            </a:endParaRPr>
          </a:p>
          <a:p>
            <a:r>
              <a:rPr lang="en-CA" sz="1800" dirty="0" smtClean="0">
                <a:latin typeface="Cambria" pitchFamily="18" charset="0"/>
              </a:rPr>
              <a:t>Founder and chairman and managing director of Henderson Land Development Company Limited and Henderson Investment Limited</a:t>
            </a:r>
          </a:p>
          <a:p>
            <a:r>
              <a:rPr lang="en-CA" sz="1800" dirty="0" smtClean="0">
                <a:latin typeface="Cambria" pitchFamily="18" charset="0"/>
              </a:rPr>
              <a:t>Engaged in property development in Hong Kong for more than 55 years</a:t>
            </a:r>
          </a:p>
          <a:p>
            <a:r>
              <a:rPr lang="en-CA" sz="1800" dirty="0" smtClean="0">
                <a:latin typeface="Cambria" pitchFamily="18" charset="0"/>
              </a:rPr>
              <a:t>Chairman of The Hong Kong and China Gas Company Limited and Miramar Hotel and Investment Company, Limited as well as a director of Hong Kong Ferry (Holdings) Company Limited and The Bank of East Asia, Limited</a:t>
            </a:r>
          </a:p>
          <a:p>
            <a:r>
              <a:rPr lang="en-CA" sz="1800" dirty="0" smtClean="0">
                <a:latin typeface="Cambria" pitchFamily="18" charset="0"/>
              </a:rPr>
              <a:t>Known as "Hong Kong's </a:t>
            </a:r>
            <a:r>
              <a:rPr lang="en-CA" sz="1800" dirty="0" err="1" smtClean="0">
                <a:latin typeface="Cambria" pitchFamily="18" charset="0"/>
              </a:rPr>
              <a:t>Buffett</a:t>
            </a:r>
            <a:r>
              <a:rPr lang="en-CA" sz="1800" dirty="0" smtClean="0">
                <a:latin typeface="Cambria" pitchFamily="18" charset="0"/>
              </a:rPr>
              <a:t>" ,"Asia's Master of Stock" , "Uncle Four"</a:t>
            </a:r>
          </a:p>
          <a:p>
            <a:endParaRPr lang="en-CA" sz="1800" dirty="0">
              <a:latin typeface="Cambria" pitchFamily="18" charset="0"/>
            </a:endParaRPr>
          </a:p>
        </p:txBody>
      </p:sp>
      <p:pic>
        <p:nvPicPr>
          <p:cNvPr id="43010" name="Picture 2" descr="http://www.hld.com/en/images/about/%20img_leeshaukee.jpg"/>
          <p:cNvPicPr>
            <a:picLocks noChangeAspect="1" noChangeArrowheads="1"/>
          </p:cNvPicPr>
          <p:nvPr/>
        </p:nvPicPr>
        <p:blipFill>
          <a:blip r:embed="rId2" cstate="print"/>
          <a:srcRect t="8195" b="37175"/>
          <a:stretch>
            <a:fillRect/>
          </a:stretch>
        </p:blipFill>
        <p:spPr bwMode="auto">
          <a:xfrm>
            <a:off x="6516216" y="1124744"/>
            <a:ext cx="2376264" cy="2669127"/>
          </a:xfrm>
          <a:prstGeom prst="rect">
            <a:avLst/>
          </a:prstGeom>
          <a:noFill/>
        </p:spPr>
      </p:pic>
      <p:pic>
        <p:nvPicPr>
          <p:cNvPr id="601090" name="Picture 2" descr="http://topnews.com.sg/images/imagecache/bigthumb/Sun_Hung_Kai.png"/>
          <p:cNvPicPr>
            <a:picLocks noChangeAspect="1" noChangeArrowheads="1"/>
          </p:cNvPicPr>
          <p:nvPr/>
        </p:nvPicPr>
        <p:blipFill>
          <a:blip r:embed="rId3" cstate="print"/>
          <a:srcRect/>
          <a:stretch>
            <a:fillRect/>
          </a:stretch>
        </p:blipFill>
        <p:spPr bwMode="auto">
          <a:xfrm>
            <a:off x="7803232" y="5517232"/>
            <a:ext cx="1340768" cy="1340768"/>
          </a:xfrm>
          <a:prstGeom prst="rect">
            <a:avLst/>
          </a:prstGeom>
          <a:noFill/>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Directors’ Profile (Cont’)</a:t>
            </a:r>
            <a:endParaRPr lang="en-CA" sz="4500" dirty="0">
              <a:latin typeface="Cambria" pitchFamily="18" charset="0"/>
            </a:endParaRPr>
          </a:p>
        </p:txBody>
      </p:sp>
      <p:sp>
        <p:nvSpPr>
          <p:cNvPr id="3" name="内容占位符 2"/>
          <p:cNvSpPr>
            <a:spLocks noGrp="1"/>
          </p:cNvSpPr>
          <p:nvPr>
            <p:ph idx="1"/>
          </p:nvPr>
        </p:nvSpPr>
        <p:spPr>
          <a:xfrm>
            <a:off x="571500" y="1772816"/>
            <a:ext cx="7096844" cy="4752528"/>
          </a:xfrm>
        </p:spPr>
        <p:txBody>
          <a:bodyPr>
            <a:normAutofit fontScale="85000" lnSpcReduction="20000"/>
          </a:bodyPr>
          <a:lstStyle/>
          <a:p>
            <a:pPr>
              <a:buNone/>
            </a:pPr>
            <a:r>
              <a:rPr lang="en-CA" b="1" dirty="0" smtClean="0">
                <a:latin typeface="Cambria" pitchFamily="18" charset="0"/>
              </a:rPr>
              <a:t>KWOK Ping-</a:t>
            </a:r>
            <a:r>
              <a:rPr lang="en-CA" b="1" dirty="0" err="1" smtClean="0">
                <a:latin typeface="Cambria" pitchFamily="18" charset="0"/>
              </a:rPr>
              <a:t>kwong</a:t>
            </a:r>
            <a:r>
              <a:rPr lang="en-CA" b="1" dirty="0" smtClean="0">
                <a:latin typeface="Cambria" pitchFamily="18" charset="0"/>
              </a:rPr>
              <a:t>, Thomas </a:t>
            </a:r>
            <a:endParaRPr lang="en-CA" b="1" baseline="30000" dirty="0" smtClean="0">
              <a:latin typeface="Cambria" pitchFamily="18" charset="0"/>
            </a:endParaRPr>
          </a:p>
          <a:p>
            <a:pPr>
              <a:buNone/>
            </a:pPr>
            <a:r>
              <a:rPr lang="en-CA" sz="1800" dirty="0" smtClean="0">
                <a:latin typeface="Cambria" pitchFamily="18" charset="0"/>
              </a:rPr>
              <a:t>(Vice Chairman &amp; Managing Director )</a:t>
            </a:r>
          </a:p>
          <a:p>
            <a:pPr>
              <a:buNone/>
            </a:pPr>
            <a:endParaRPr lang="en-CA" sz="1800" dirty="0" smtClean="0">
              <a:latin typeface="Cambria" pitchFamily="18" charset="0"/>
            </a:endParaRPr>
          </a:p>
          <a:p>
            <a:r>
              <a:rPr lang="en-CA" sz="1800" dirty="0" smtClean="0">
                <a:latin typeface="Cambria" pitchFamily="18" charset="0"/>
              </a:rPr>
              <a:t>Born 1951 in Hong Kong</a:t>
            </a:r>
          </a:p>
          <a:p>
            <a:r>
              <a:rPr lang="en-CA" sz="1800" dirty="0" smtClean="0">
                <a:latin typeface="Cambria" pitchFamily="18" charset="0"/>
              </a:rPr>
              <a:t>A member of the Executive Committee</a:t>
            </a:r>
          </a:p>
          <a:p>
            <a:r>
              <a:rPr lang="en-CA" sz="1800" dirty="0" smtClean="0">
                <a:latin typeface="Cambria" pitchFamily="18" charset="0"/>
              </a:rPr>
              <a:t>Has been with the Group for 34 years</a:t>
            </a:r>
          </a:p>
          <a:p>
            <a:r>
              <a:rPr lang="en-CA" sz="1800" dirty="0" smtClean="0">
                <a:latin typeface="Cambria" pitchFamily="18" charset="0"/>
              </a:rPr>
              <a:t>A Master's degree in Business Administration from The London Business School, University of London, and a Bachelor's degree in Civil Engineering from Imperial College, University of London, Honorary Doctorate in Engineering from The Hong Kong Polytechnic University and an Honorary Doctorate in Business Administration from The Open University of Hong Kong</a:t>
            </a:r>
          </a:p>
          <a:p>
            <a:r>
              <a:rPr lang="en-CA" sz="1800" dirty="0" smtClean="0">
                <a:latin typeface="Cambria" pitchFamily="18" charset="0"/>
              </a:rPr>
              <a:t>Younger brother of Mr. Kwok Ping-</a:t>
            </a:r>
            <a:r>
              <a:rPr lang="en-CA" sz="1800" dirty="0" err="1" smtClean="0">
                <a:latin typeface="Cambria" pitchFamily="18" charset="0"/>
              </a:rPr>
              <a:t>sheung</a:t>
            </a:r>
            <a:r>
              <a:rPr lang="en-CA" sz="1800" dirty="0" smtClean="0">
                <a:latin typeface="Cambria" pitchFamily="18" charset="0"/>
              </a:rPr>
              <a:t>, Walter and the elder brother of Mr. Kwok Ping-</a:t>
            </a:r>
            <a:r>
              <a:rPr lang="en-CA" sz="1800" dirty="0" err="1" smtClean="0">
                <a:latin typeface="Cambria" pitchFamily="18" charset="0"/>
              </a:rPr>
              <a:t>luen</a:t>
            </a:r>
            <a:r>
              <a:rPr lang="en-CA" sz="1800" dirty="0" smtClean="0">
                <a:latin typeface="Cambria" pitchFamily="18" charset="0"/>
              </a:rPr>
              <a:t>, Raymond.</a:t>
            </a:r>
          </a:p>
          <a:p>
            <a:endParaRPr lang="en-CA" sz="1800" dirty="0" smtClean="0"/>
          </a:p>
          <a:p>
            <a:endParaRPr lang="en-CA" sz="1800" dirty="0"/>
          </a:p>
        </p:txBody>
      </p:sp>
      <p:pic>
        <p:nvPicPr>
          <p:cNvPr id="44034" name="Picture 2"/>
          <p:cNvPicPr>
            <a:picLocks noChangeAspect="1" noChangeArrowheads="1"/>
          </p:cNvPicPr>
          <p:nvPr/>
        </p:nvPicPr>
        <p:blipFill>
          <a:blip r:embed="rId2" cstate="print"/>
          <a:srcRect/>
          <a:stretch>
            <a:fillRect/>
          </a:stretch>
        </p:blipFill>
        <p:spPr bwMode="auto">
          <a:xfrm>
            <a:off x="6444208" y="1628800"/>
            <a:ext cx="2376264" cy="2735445"/>
          </a:xfrm>
          <a:prstGeom prst="rect">
            <a:avLst/>
          </a:prstGeom>
          <a:noFill/>
          <a:ln w="9525">
            <a:noFill/>
            <a:miter lim="800000"/>
            <a:headEnd/>
            <a:tailEnd/>
          </a:ln>
        </p:spPr>
      </p:pic>
      <p:pic>
        <p:nvPicPr>
          <p:cNvPr id="600066" name="Picture 2" descr="http://topnews.com.sg/images/imagecache/bigthumb/Sun_Hung_Kai.png"/>
          <p:cNvPicPr>
            <a:picLocks noChangeAspect="1" noChangeArrowheads="1"/>
          </p:cNvPicPr>
          <p:nvPr/>
        </p:nvPicPr>
        <p:blipFill>
          <a:blip r:embed="rId3" cstate="print"/>
          <a:srcRect/>
          <a:stretch>
            <a:fillRect/>
          </a:stretch>
        </p:blipFill>
        <p:spPr bwMode="auto">
          <a:xfrm flipV="1">
            <a:off x="7812360" y="5526360"/>
            <a:ext cx="1331640" cy="1331640"/>
          </a:xfrm>
          <a:prstGeom prst="rect">
            <a:avLst/>
          </a:prstGeom>
          <a:noFill/>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Directors’ Profile (Cont’)</a:t>
            </a:r>
            <a:endParaRPr lang="en-CA" sz="4500" dirty="0">
              <a:latin typeface="Cambria" pitchFamily="18" charset="0"/>
            </a:endParaRPr>
          </a:p>
        </p:txBody>
      </p:sp>
      <p:sp>
        <p:nvSpPr>
          <p:cNvPr id="3" name="内容占位符 2"/>
          <p:cNvSpPr>
            <a:spLocks noGrp="1"/>
          </p:cNvSpPr>
          <p:nvPr>
            <p:ph idx="1"/>
          </p:nvPr>
        </p:nvSpPr>
        <p:spPr>
          <a:xfrm>
            <a:off x="251520" y="1905000"/>
            <a:ext cx="7344816" cy="4692352"/>
          </a:xfrm>
        </p:spPr>
        <p:txBody>
          <a:bodyPr>
            <a:normAutofit fontScale="92500" lnSpcReduction="20000"/>
          </a:bodyPr>
          <a:lstStyle/>
          <a:p>
            <a:pPr>
              <a:buNone/>
            </a:pPr>
            <a:r>
              <a:rPr lang="en-CA" b="1" dirty="0" smtClean="0">
                <a:latin typeface="Cambria" pitchFamily="18" charset="0"/>
              </a:rPr>
              <a:t>KWOK Ping-</a:t>
            </a:r>
            <a:r>
              <a:rPr lang="en-CA" b="1" dirty="0" err="1" smtClean="0">
                <a:latin typeface="Cambria" pitchFamily="18" charset="0"/>
              </a:rPr>
              <a:t>luen</a:t>
            </a:r>
            <a:r>
              <a:rPr lang="en-CA" b="1" dirty="0" smtClean="0">
                <a:latin typeface="Cambria" pitchFamily="18" charset="0"/>
              </a:rPr>
              <a:t>, Raymond </a:t>
            </a:r>
            <a:endParaRPr lang="en-CA" b="1" baseline="30000" dirty="0" smtClean="0">
              <a:latin typeface="Cambria" pitchFamily="18" charset="0"/>
            </a:endParaRPr>
          </a:p>
          <a:p>
            <a:pPr>
              <a:buNone/>
            </a:pPr>
            <a:r>
              <a:rPr lang="en-CA" sz="1800" dirty="0" smtClean="0">
                <a:latin typeface="Cambria" pitchFamily="18" charset="0"/>
              </a:rPr>
              <a:t>(Vice Chairman &amp; Managing Director )</a:t>
            </a:r>
          </a:p>
          <a:p>
            <a:pPr>
              <a:buNone/>
            </a:pPr>
            <a:endParaRPr lang="en-CA" sz="1800" dirty="0" smtClean="0">
              <a:latin typeface="Cambria" pitchFamily="18" charset="0"/>
            </a:endParaRPr>
          </a:p>
          <a:p>
            <a:r>
              <a:rPr lang="en-CA" sz="1800" dirty="0" smtClean="0">
                <a:latin typeface="Cambria" pitchFamily="18" charset="0"/>
              </a:rPr>
              <a:t>Born in 1952 in Hong Kong</a:t>
            </a:r>
          </a:p>
          <a:p>
            <a:r>
              <a:rPr lang="en-CA" sz="1800" dirty="0" smtClean="0">
                <a:latin typeface="Cambria" pitchFamily="18" charset="0"/>
              </a:rPr>
              <a:t>A member of the Executive Committee of the Company</a:t>
            </a:r>
          </a:p>
          <a:p>
            <a:r>
              <a:rPr lang="en-CA" sz="1800" dirty="0" smtClean="0">
                <a:latin typeface="Cambria" pitchFamily="18" charset="0"/>
              </a:rPr>
              <a:t>Has been with the Group for 33 years</a:t>
            </a:r>
          </a:p>
          <a:p>
            <a:r>
              <a:rPr lang="en-CA" sz="1800" dirty="0" smtClean="0">
                <a:latin typeface="Cambria" pitchFamily="18" charset="0"/>
              </a:rPr>
              <a:t>A Master of Arts degree in Law from Cambridge University, a Master degree in Business Administration from Harvard University, an Honorary Doctorate degree in Business Administration from The Open University of Hong Kong and an Honorary Doctorate degree in Laws from The Chinese University of Hong Kong</a:t>
            </a:r>
          </a:p>
          <a:p>
            <a:r>
              <a:rPr lang="en-CA" sz="1800" dirty="0" smtClean="0">
                <a:latin typeface="Cambria" pitchFamily="18" charset="0"/>
              </a:rPr>
              <a:t>Younger brother of Messrs. Kwok Ping-</a:t>
            </a:r>
            <a:r>
              <a:rPr lang="en-CA" sz="1800" dirty="0" err="1" smtClean="0">
                <a:latin typeface="Cambria" pitchFamily="18" charset="0"/>
              </a:rPr>
              <a:t>sheung</a:t>
            </a:r>
            <a:r>
              <a:rPr lang="en-CA" sz="1800" dirty="0" smtClean="0">
                <a:latin typeface="Cambria" pitchFamily="18" charset="0"/>
              </a:rPr>
              <a:t>, Walter and Kwok Ping-</a:t>
            </a:r>
            <a:r>
              <a:rPr lang="en-CA" sz="1800" dirty="0" err="1" smtClean="0">
                <a:latin typeface="Cambria" pitchFamily="18" charset="0"/>
              </a:rPr>
              <a:t>kwong</a:t>
            </a:r>
            <a:r>
              <a:rPr lang="en-CA" sz="1800" dirty="0" smtClean="0">
                <a:latin typeface="Cambria" pitchFamily="18" charset="0"/>
              </a:rPr>
              <a:t>, Thomas</a:t>
            </a:r>
            <a:endParaRPr lang="en-CA" sz="1800" dirty="0">
              <a:latin typeface="Cambria" pitchFamily="18" charset="0"/>
            </a:endParaRPr>
          </a:p>
        </p:txBody>
      </p:sp>
      <p:pic>
        <p:nvPicPr>
          <p:cNvPr id="45058" name="Picture 2"/>
          <p:cNvPicPr>
            <a:picLocks noChangeAspect="1" noChangeArrowheads="1"/>
          </p:cNvPicPr>
          <p:nvPr/>
        </p:nvPicPr>
        <p:blipFill>
          <a:blip r:embed="rId2" cstate="print"/>
          <a:srcRect/>
          <a:stretch>
            <a:fillRect/>
          </a:stretch>
        </p:blipFill>
        <p:spPr bwMode="auto">
          <a:xfrm>
            <a:off x="6516216" y="1556792"/>
            <a:ext cx="2080370" cy="2777789"/>
          </a:xfrm>
          <a:prstGeom prst="rect">
            <a:avLst/>
          </a:prstGeom>
          <a:noFill/>
          <a:ln w="9525">
            <a:noFill/>
            <a:miter lim="800000"/>
            <a:headEnd/>
            <a:tailEnd/>
          </a:ln>
        </p:spPr>
      </p:pic>
      <p:pic>
        <p:nvPicPr>
          <p:cNvPr id="599042" name="Picture 2" descr="http://topnews.com.sg/images/imagecache/bigthumb/Sun_Hung_Kai.png"/>
          <p:cNvPicPr>
            <a:picLocks noChangeAspect="1" noChangeArrowheads="1"/>
          </p:cNvPicPr>
          <p:nvPr/>
        </p:nvPicPr>
        <p:blipFill>
          <a:blip r:embed="rId3"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a:xfrm>
            <a:off x="357312" y="294556"/>
            <a:ext cx="8627938" cy="1143000"/>
          </a:xfrm>
        </p:spPr>
        <p:txBody>
          <a:bodyPr/>
          <a:lstStyle/>
          <a:p>
            <a:pPr algn="l"/>
            <a:r>
              <a:rPr lang="en-US" sz="4500" dirty="0">
                <a:latin typeface="Cambria" pitchFamily="18" charset="0"/>
                <a:ea typeface="+mn-ea"/>
                <a:cs typeface="+mn-cs"/>
              </a:rPr>
              <a:t>Hong Kong </a:t>
            </a:r>
            <a:r>
              <a:rPr lang="en-US" altLang="zh-CN" sz="4500" dirty="0">
                <a:latin typeface="Cambria" pitchFamily="18" charset="0"/>
                <a:ea typeface="+mn-ea"/>
                <a:cs typeface="+mn-cs"/>
              </a:rPr>
              <a:t>P</a:t>
            </a:r>
            <a:r>
              <a:rPr lang="en-US" sz="4500" dirty="0">
                <a:latin typeface="Cambria" pitchFamily="18" charset="0"/>
                <a:ea typeface="+mn-ea"/>
                <a:cs typeface="+mn-cs"/>
              </a:rPr>
              <a:t>roperty Market Share</a:t>
            </a:r>
            <a:endParaRPr lang="en-US" altLang="zh-CN" sz="4500" dirty="0">
              <a:latin typeface="Cambria" pitchFamily="18" charset="0"/>
              <a:ea typeface="+mn-ea"/>
              <a:cs typeface="+mn-cs"/>
            </a:endParaRPr>
          </a:p>
        </p:txBody>
      </p:sp>
      <p:pic>
        <p:nvPicPr>
          <p:cNvPr id="35846" name="Picture 4" descr="hongkong060720"/>
          <p:cNvPicPr>
            <a:picLocks noChangeAspect="1" noChangeArrowheads="1"/>
          </p:cNvPicPr>
          <p:nvPr/>
        </p:nvPicPr>
        <p:blipFill>
          <a:blip r:embed="rId2" cstate="print"/>
          <a:srcRect/>
          <a:stretch>
            <a:fillRect/>
          </a:stretch>
        </p:blipFill>
        <p:spPr bwMode="auto">
          <a:xfrm>
            <a:off x="381000" y="1447800"/>
            <a:ext cx="8604250" cy="4359275"/>
          </a:xfrm>
          <a:prstGeom prst="rect">
            <a:avLst/>
          </a:prstGeom>
          <a:noFill/>
          <a:ln w="9525">
            <a:noFill/>
            <a:miter lim="800000"/>
            <a:headEnd/>
            <a:tailEnd/>
          </a:ln>
        </p:spPr>
      </p:pic>
    </p:spTree>
    <p:extLst>
      <p:ext uri="{BB962C8B-B14F-4D97-AF65-F5344CB8AC3E}">
        <p14:creationId xmlns:p14="http://schemas.microsoft.com/office/powerpoint/2010/main" val="425444372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Directors’ Profile (Cont’)</a:t>
            </a:r>
            <a:endParaRPr lang="en-CA" sz="4500" dirty="0">
              <a:latin typeface="Cambria" pitchFamily="18" charset="0"/>
            </a:endParaRPr>
          </a:p>
        </p:txBody>
      </p:sp>
      <p:sp>
        <p:nvSpPr>
          <p:cNvPr id="3" name="内容占位符 2"/>
          <p:cNvSpPr>
            <a:spLocks noGrp="1"/>
          </p:cNvSpPr>
          <p:nvPr>
            <p:ph idx="1"/>
          </p:nvPr>
        </p:nvSpPr>
        <p:spPr>
          <a:xfrm>
            <a:off x="251520" y="1905000"/>
            <a:ext cx="7704856" cy="4692352"/>
          </a:xfrm>
        </p:spPr>
        <p:txBody>
          <a:bodyPr>
            <a:normAutofit fontScale="77500" lnSpcReduction="20000"/>
          </a:bodyPr>
          <a:lstStyle/>
          <a:p>
            <a:pPr>
              <a:buNone/>
            </a:pPr>
            <a:r>
              <a:rPr lang="en-CA" b="1" dirty="0" smtClean="0">
                <a:latin typeface="Cambria" pitchFamily="18" charset="0"/>
              </a:rPr>
              <a:t>KWOK Ping-</a:t>
            </a:r>
            <a:r>
              <a:rPr lang="en-CA" b="1" dirty="0" err="1" smtClean="0">
                <a:latin typeface="Cambria" pitchFamily="18" charset="0"/>
              </a:rPr>
              <a:t>sheung</a:t>
            </a:r>
            <a:r>
              <a:rPr lang="en-CA" b="1" dirty="0" smtClean="0">
                <a:latin typeface="Cambria" pitchFamily="18" charset="0"/>
              </a:rPr>
              <a:t>, Walter</a:t>
            </a:r>
          </a:p>
          <a:p>
            <a:pPr>
              <a:buNone/>
            </a:pPr>
            <a:r>
              <a:rPr lang="en-CA" sz="1800" dirty="0" smtClean="0">
                <a:latin typeface="Cambria" pitchFamily="18" charset="0"/>
              </a:rPr>
              <a:t>(Non-Executive Director)</a:t>
            </a:r>
          </a:p>
          <a:p>
            <a:pPr>
              <a:buNone/>
            </a:pPr>
            <a:endParaRPr lang="en-CA" sz="1800" dirty="0" smtClean="0">
              <a:latin typeface="Cambria" pitchFamily="18" charset="0"/>
            </a:endParaRPr>
          </a:p>
          <a:p>
            <a:r>
              <a:rPr lang="en-CA" sz="1800" dirty="0" smtClean="0">
                <a:latin typeface="Cambria" pitchFamily="18" charset="0"/>
              </a:rPr>
              <a:t>Born 1950 in Hong Kong</a:t>
            </a:r>
          </a:p>
          <a:p>
            <a:r>
              <a:rPr lang="en-CA" sz="1800" dirty="0" smtClean="0">
                <a:latin typeface="Cambria" pitchFamily="18" charset="0"/>
              </a:rPr>
              <a:t>Has been with the Group for 37 years</a:t>
            </a:r>
          </a:p>
          <a:p>
            <a:r>
              <a:rPr lang="en-CA" sz="1800" dirty="0" smtClean="0">
                <a:latin typeface="Cambria" pitchFamily="18" charset="0"/>
              </a:rPr>
              <a:t>Formerly chairman and CEO of the organization, negotiated his departure from the family firm in 2010</a:t>
            </a:r>
          </a:p>
          <a:p>
            <a:r>
              <a:rPr lang="en-CA" sz="1800" dirty="0" smtClean="0">
                <a:latin typeface="Cambria" pitchFamily="18" charset="0"/>
              </a:rPr>
              <a:t>An Honorary Doctor of Science degree and a Master of Science degree in Civil Engineering from the Imperial College of Science and Technology, University of London, and  a member of the Institution of Civil Engineers, U.K. and a fellow of the Hong Kong Institution of Engineers, an honorary fellow of the School of Accountancy of The Central University of Finance and Economics, honorary trustee of </a:t>
            </a:r>
            <a:r>
              <a:rPr lang="en-CA" sz="1800" dirty="0" err="1" smtClean="0">
                <a:latin typeface="Cambria" pitchFamily="18" charset="0"/>
              </a:rPr>
              <a:t>Tongji</a:t>
            </a:r>
            <a:r>
              <a:rPr lang="en-CA" sz="1800" dirty="0" smtClean="0">
                <a:latin typeface="Cambria" pitchFamily="18" charset="0"/>
              </a:rPr>
              <a:t> University and </a:t>
            </a:r>
            <a:r>
              <a:rPr lang="en-CA" sz="1800" dirty="0" err="1" smtClean="0">
                <a:latin typeface="Cambria" pitchFamily="18" charset="0"/>
              </a:rPr>
              <a:t>Nanjing</a:t>
            </a:r>
            <a:r>
              <a:rPr lang="en-CA" sz="1800" dirty="0" smtClean="0">
                <a:latin typeface="Cambria" pitchFamily="18" charset="0"/>
              </a:rPr>
              <a:t> University</a:t>
            </a:r>
          </a:p>
          <a:p>
            <a:r>
              <a:rPr lang="en-CA" sz="1800" dirty="0" smtClean="0">
                <a:latin typeface="Cambria" pitchFamily="18" charset="0"/>
              </a:rPr>
              <a:t>Elder brother of Messrs. Kwok Ping-</a:t>
            </a:r>
            <a:r>
              <a:rPr lang="en-CA" sz="1800" dirty="0" err="1" smtClean="0">
                <a:latin typeface="Cambria" pitchFamily="18" charset="0"/>
              </a:rPr>
              <a:t>kwong</a:t>
            </a:r>
            <a:r>
              <a:rPr lang="en-CA" sz="1800" dirty="0" smtClean="0">
                <a:latin typeface="Cambria" pitchFamily="18" charset="0"/>
              </a:rPr>
              <a:t>, Thomas and Kwok Ping-</a:t>
            </a:r>
            <a:r>
              <a:rPr lang="en-CA" sz="1800" dirty="0" err="1" smtClean="0">
                <a:latin typeface="Cambria" pitchFamily="18" charset="0"/>
              </a:rPr>
              <a:t>luen</a:t>
            </a:r>
            <a:r>
              <a:rPr lang="en-CA" sz="1800" dirty="0" smtClean="0">
                <a:latin typeface="Cambria" pitchFamily="18" charset="0"/>
              </a:rPr>
              <a:t>, Raymond</a:t>
            </a:r>
          </a:p>
          <a:p>
            <a:endParaRPr lang="en-CA" sz="1800" dirty="0">
              <a:latin typeface="Cambria" pitchFamily="18" charset="0"/>
            </a:endParaRPr>
          </a:p>
        </p:txBody>
      </p:sp>
      <p:pic>
        <p:nvPicPr>
          <p:cNvPr id="46082" name="Picture 2"/>
          <p:cNvPicPr>
            <a:picLocks noChangeAspect="1" noChangeArrowheads="1"/>
          </p:cNvPicPr>
          <p:nvPr/>
        </p:nvPicPr>
        <p:blipFill>
          <a:blip r:embed="rId2" cstate="print"/>
          <a:srcRect/>
          <a:stretch>
            <a:fillRect/>
          </a:stretch>
        </p:blipFill>
        <p:spPr bwMode="auto">
          <a:xfrm>
            <a:off x="6660232" y="1484784"/>
            <a:ext cx="1872208" cy="2448272"/>
          </a:xfrm>
          <a:prstGeom prst="rect">
            <a:avLst/>
          </a:prstGeom>
          <a:noFill/>
          <a:ln w="9525">
            <a:noFill/>
            <a:miter lim="800000"/>
            <a:headEnd/>
            <a:tailEnd/>
          </a:ln>
        </p:spPr>
      </p:pic>
      <p:pic>
        <p:nvPicPr>
          <p:cNvPr id="598018" name="Picture 2" descr="http://topnews.com.sg/images/imagecache/bigthumb/Sun_Hung_Kai.png"/>
          <p:cNvPicPr>
            <a:picLocks noChangeAspect="1" noChangeArrowheads="1"/>
          </p:cNvPicPr>
          <p:nvPr/>
        </p:nvPicPr>
        <p:blipFill>
          <a:blip r:embed="rId3"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Directors’ Profile (Cont’)</a:t>
            </a:r>
            <a:endParaRPr lang="en-CA" sz="4500" dirty="0">
              <a:latin typeface="Cambria" pitchFamily="18" charset="0"/>
            </a:endParaRPr>
          </a:p>
        </p:txBody>
      </p:sp>
      <p:sp>
        <p:nvSpPr>
          <p:cNvPr id="3" name="内容占位符 2"/>
          <p:cNvSpPr>
            <a:spLocks noGrp="1"/>
          </p:cNvSpPr>
          <p:nvPr>
            <p:ph idx="1"/>
          </p:nvPr>
        </p:nvSpPr>
        <p:spPr>
          <a:xfrm>
            <a:off x="539552" y="1745432"/>
            <a:ext cx="7456884" cy="5112568"/>
          </a:xfrm>
        </p:spPr>
        <p:txBody>
          <a:bodyPr>
            <a:normAutofit fontScale="85000" lnSpcReduction="20000"/>
          </a:bodyPr>
          <a:lstStyle/>
          <a:p>
            <a:pPr>
              <a:buNone/>
            </a:pPr>
            <a:r>
              <a:rPr lang="en-CA" b="1" dirty="0" smtClean="0">
                <a:latin typeface="Cambria" pitchFamily="18" charset="0"/>
              </a:rPr>
              <a:t>CHAN Kwok-</a:t>
            </a:r>
            <a:r>
              <a:rPr lang="en-CA" b="1" dirty="0" err="1" smtClean="0">
                <a:latin typeface="Cambria" pitchFamily="18" charset="0"/>
              </a:rPr>
              <a:t>wai</a:t>
            </a:r>
            <a:r>
              <a:rPr lang="en-CA" b="1" dirty="0" smtClean="0">
                <a:latin typeface="Cambria" pitchFamily="18" charset="0"/>
              </a:rPr>
              <a:t>, Patrick</a:t>
            </a:r>
          </a:p>
          <a:p>
            <a:pPr>
              <a:buNone/>
            </a:pPr>
            <a:r>
              <a:rPr lang="en-CA" sz="1900" dirty="0" smtClean="0">
                <a:latin typeface="Cambria" pitchFamily="18" charset="0"/>
              </a:rPr>
              <a:t>(Executive Director &amp; CFO)</a:t>
            </a:r>
            <a:endParaRPr lang="en-CA" dirty="0" smtClean="0">
              <a:latin typeface="Cambria" pitchFamily="18" charset="0"/>
            </a:endParaRPr>
          </a:p>
          <a:p>
            <a:pPr>
              <a:buNone/>
            </a:pPr>
            <a:endParaRPr lang="en-CA" dirty="0" smtClean="0">
              <a:latin typeface="Cambria" pitchFamily="18" charset="0"/>
            </a:endParaRPr>
          </a:p>
          <a:p>
            <a:r>
              <a:rPr lang="en-CA" sz="1900" dirty="0" smtClean="0">
                <a:latin typeface="Cambria" pitchFamily="18" charset="0"/>
              </a:rPr>
              <a:t>A member of the Executive Committee of the Company</a:t>
            </a:r>
          </a:p>
          <a:p>
            <a:r>
              <a:rPr lang="en-CA" sz="1900" dirty="0" smtClean="0">
                <a:latin typeface="Cambria" pitchFamily="18" charset="0"/>
              </a:rPr>
              <a:t>A Master of Business Administration degree from the University of Warwick, England, a fellow member of the Hong Kong Institute of Certified Public Accountants, the Association of Chartered Certified Accountants ("ACCA"), the CPA Australia, a member of The Institute of Chartered Secretaries and Administrators and Society of Trust and Estate Practitioners</a:t>
            </a:r>
          </a:p>
          <a:p>
            <a:r>
              <a:rPr lang="en-CA" sz="1900" dirty="0" smtClean="0">
                <a:latin typeface="Cambria" pitchFamily="18" charset="0"/>
              </a:rPr>
              <a:t>Worked for a number of banks and listed companies in Hong Kong</a:t>
            </a:r>
          </a:p>
          <a:p>
            <a:r>
              <a:rPr lang="en-CA" sz="1900" dirty="0" smtClean="0">
                <a:latin typeface="Cambria" pitchFamily="18" charset="0"/>
              </a:rPr>
              <a:t>Started his career at Ernst &amp; Young</a:t>
            </a:r>
          </a:p>
          <a:p>
            <a:r>
              <a:rPr lang="en-CA" sz="1900" dirty="0" smtClean="0">
                <a:latin typeface="Cambria" pitchFamily="18" charset="0"/>
              </a:rPr>
              <a:t>Previously a vice-chairman of Hang </a:t>
            </a:r>
            <a:r>
              <a:rPr lang="en-CA" sz="1900" dirty="0" err="1" smtClean="0">
                <a:latin typeface="Cambria" pitchFamily="18" charset="0"/>
              </a:rPr>
              <a:t>Seng</a:t>
            </a:r>
            <a:r>
              <a:rPr lang="en-CA" sz="1900" dirty="0" smtClean="0">
                <a:latin typeface="Cambria" pitchFamily="18" charset="0"/>
              </a:rPr>
              <a:t> Bank (China) Limited, and a director, an executive committee member and a remuneration committee member of Industrial Bank Co., Ltd.</a:t>
            </a:r>
          </a:p>
          <a:p>
            <a:pPr>
              <a:buNone/>
            </a:pPr>
            <a:endParaRPr lang="en-CA" dirty="0">
              <a:latin typeface="Cambria" pitchFamily="18" charset="0"/>
            </a:endParaRPr>
          </a:p>
        </p:txBody>
      </p:sp>
      <p:pic>
        <p:nvPicPr>
          <p:cNvPr id="51202" name="Picture 2"/>
          <p:cNvPicPr>
            <a:picLocks noChangeAspect="1" noChangeArrowheads="1"/>
          </p:cNvPicPr>
          <p:nvPr/>
        </p:nvPicPr>
        <p:blipFill>
          <a:blip r:embed="rId2" cstate="print"/>
          <a:srcRect/>
          <a:stretch>
            <a:fillRect/>
          </a:stretch>
        </p:blipFill>
        <p:spPr bwMode="auto">
          <a:xfrm>
            <a:off x="6732240" y="1124744"/>
            <a:ext cx="2160240" cy="2413155"/>
          </a:xfrm>
          <a:prstGeom prst="rect">
            <a:avLst/>
          </a:prstGeom>
          <a:noFill/>
          <a:ln w="9525">
            <a:noFill/>
            <a:miter lim="800000"/>
            <a:headEnd/>
            <a:tailEnd/>
          </a:ln>
        </p:spPr>
      </p:pic>
      <p:pic>
        <p:nvPicPr>
          <p:cNvPr id="596994" name="Picture 2" descr="http://topnews.com.sg/images/imagecache/bigthumb/Sun_Hung_Kai.png"/>
          <p:cNvPicPr>
            <a:picLocks noChangeAspect="1" noChangeArrowheads="1"/>
          </p:cNvPicPr>
          <p:nvPr/>
        </p:nvPicPr>
        <p:blipFill>
          <a:blip r:embed="rId3" cstate="print"/>
          <a:srcRect/>
          <a:stretch>
            <a:fillRect/>
          </a:stretch>
        </p:blipFill>
        <p:spPr bwMode="auto">
          <a:xfrm>
            <a:off x="7875240" y="5589240"/>
            <a:ext cx="1268760" cy="1268760"/>
          </a:xfrm>
          <a:prstGeom prst="rect">
            <a:avLst/>
          </a:prstGeom>
          <a:noFill/>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143000"/>
          </a:xfrm>
        </p:spPr>
        <p:txBody>
          <a:bodyPr>
            <a:normAutofit/>
          </a:bodyPr>
          <a:lstStyle/>
          <a:p>
            <a:r>
              <a:rPr lang="en-CA" sz="3000" dirty="0" smtClean="0">
                <a:latin typeface="Cambria" pitchFamily="18" charset="0"/>
              </a:rPr>
              <a:t>Interests of Substantial Shareholder and Other Persons</a:t>
            </a:r>
            <a:endParaRPr lang="en-CA" sz="3000" dirty="0">
              <a:latin typeface="Cambria" pitchFamily="18" charset="0"/>
            </a:endParaRPr>
          </a:p>
        </p:txBody>
      </p:sp>
      <p:pic>
        <p:nvPicPr>
          <p:cNvPr id="47106" name="Picture 2"/>
          <p:cNvPicPr>
            <a:picLocks noChangeAspect="1" noChangeArrowheads="1"/>
          </p:cNvPicPr>
          <p:nvPr/>
        </p:nvPicPr>
        <p:blipFill>
          <a:blip r:embed="rId2" cstate="print"/>
          <a:srcRect/>
          <a:stretch>
            <a:fillRect/>
          </a:stretch>
        </p:blipFill>
        <p:spPr bwMode="auto">
          <a:xfrm>
            <a:off x="755576" y="1412776"/>
            <a:ext cx="7764017" cy="4484141"/>
          </a:xfrm>
          <a:prstGeom prst="rect">
            <a:avLst/>
          </a:prstGeom>
          <a:noFill/>
          <a:ln w="9525">
            <a:noFill/>
            <a:miter lim="800000"/>
            <a:headEnd/>
            <a:tailEnd/>
          </a:ln>
        </p:spPr>
      </p:pic>
      <p:pic>
        <p:nvPicPr>
          <p:cNvPr id="595970" name="Picture 2" descr="http://topnews.com.sg/images/imagecache/bigthumb/Sun_Hung_Kai.png"/>
          <p:cNvPicPr>
            <a:picLocks noChangeAspect="1" noChangeArrowheads="1"/>
          </p:cNvPicPr>
          <p:nvPr/>
        </p:nvPicPr>
        <p:blipFill>
          <a:blip r:embed="rId3" cstate="print"/>
          <a:srcRect/>
          <a:stretch>
            <a:fillRect/>
          </a:stretch>
        </p:blipFill>
        <p:spPr bwMode="auto">
          <a:xfrm>
            <a:off x="7812360" y="5526360"/>
            <a:ext cx="1331640" cy="1331640"/>
          </a:xfrm>
          <a:prstGeom prst="rect">
            <a:avLst/>
          </a:prstGeom>
          <a:noFill/>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29000" r="-29000"/>
          </a:stretch>
        </a:blip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a:xfrm>
            <a:off x="467544" y="1340768"/>
            <a:ext cx="8229600" cy="1143000"/>
          </a:xfrm>
        </p:spPr>
        <p:txBody>
          <a:bodyPr>
            <a:noAutofit/>
          </a:bodyPr>
          <a:lstStyle/>
          <a:p>
            <a:r>
              <a:rPr lang="en-CA" sz="9600" dirty="0" smtClean="0">
                <a:solidFill>
                  <a:schemeClr val="accent6">
                    <a:lumMod val="50000"/>
                  </a:schemeClr>
                </a:solidFill>
                <a:latin typeface="Cambria" pitchFamily="18" charset="0"/>
              </a:rPr>
              <a:t>Financials</a:t>
            </a:r>
            <a:endParaRPr lang="en-CA" sz="9600" dirty="0">
              <a:solidFill>
                <a:schemeClr val="accent6">
                  <a:lumMod val="50000"/>
                </a:schemeClr>
              </a:solidFill>
              <a:latin typeface="Cambria" pitchFamily="18" charset="0"/>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95536" y="476672"/>
            <a:ext cx="8229600" cy="1143000"/>
          </a:xfrm>
        </p:spPr>
        <p:txBody>
          <a:bodyPr>
            <a:normAutofit fontScale="90000"/>
          </a:bodyPr>
          <a:lstStyle/>
          <a:p>
            <a:r>
              <a:rPr lang="en-CA" sz="5000" dirty="0" smtClean="0">
                <a:latin typeface="Cambria" pitchFamily="18" charset="0"/>
              </a:rPr>
              <a:t>Financial Summary</a:t>
            </a:r>
            <a:r>
              <a:rPr lang="en-CA" dirty="0" smtClean="0">
                <a:latin typeface="Cambria" pitchFamily="18" charset="0"/>
              </a:rPr>
              <a:t/>
            </a:r>
            <a:br>
              <a:rPr lang="en-CA" dirty="0" smtClean="0">
                <a:latin typeface="Cambria" pitchFamily="18" charset="0"/>
              </a:rPr>
            </a:br>
            <a:r>
              <a:rPr lang="en-CA" sz="2700" dirty="0" smtClean="0">
                <a:latin typeface="Cambria" pitchFamily="18" charset="0"/>
              </a:rPr>
              <a:t>Key Financial Information and Ratios</a:t>
            </a:r>
            <a:r>
              <a:rPr lang="en-CA" dirty="0" smtClean="0"/>
              <a:t/>
            </a:r>
            <a:br>
              <a:rPr lang="en-CA" dirty="0" smtClean="0"/>
            </a:br>
            <a:endParaRPr lang="en-CA" dirty="0"/>
          </a:p>
        </p:txBody>
      </p:sp>
      <p:pic>
        <p:nvPicPr>
          <p:cNvPr id="1026" name="Picture 2"/>
          <p:cNvPicPr>
            <a:picLocks noChangeAspect="1" noChangeArrowheads="1"/>
          </p:cNvPicPr>
          <p:nvPr/>
        </p:nvPicPr>
        <p:blipFill>
          <a:blip r:embed="rId2" cstate="print"/>
          <a:srcRect/>
          <a:stretch>
            <a:fillRect/>
          </a:stretch>
        </p:blipFill>
        <p:spPr bwMode="auto">
          <a:xfrm>
            <a:off x="755576" y="1412776"/>
            <a:ext cx="7704856" cy="4104456"/>
          </a:xfrm>
          <a:prstGeom prst="rect">
            <a:avLst/>
          </a:prstGeom>
          <a:noFill/>
          <a:ln w="9525">
            <a:noFill/>
            <a:miter lim="800000"/>
            <a:headEnd/>
            <a:tailEnd/>
          </a:ln>
        </p:spPr>
      </p:pic>
      <p:sp>
        <p:nvSpPr>
          <p:cNvPr id="4" name="圆角矩形 3"/>
          <p:cNvSpPr/>
          <p:nvPr/>
        </p:nvSpPr>
        <p:spPr>
          <a:xfrm>
            <a:off x="5796136" y="1484784"/>
            <a:ext cx="115212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93922" name="Picture 2" descr="http://topnews.com.sg/images/imagecache/bigthumb/Sun_Hung_Kai.png"/>
          <p:cNvPicPr>
            <a:picLocks noChangeAspect="1" noChangeArrowheads="1"/>
          </p:cNvPicPr>
          <p:nvPr/>
        </p:nvPicPr>
        <p:blipFill>
          <a:blip r:embed="rId3" cstate="print"/>
          <a:srcRect/>
          <a:stretch>
            <a:fillRect/>
          </a:stretch>
        </p:blipFill>
        <p:spPr bwMode="auto">
          <a:xfrm>
            <a:off x="7812360" y="5526360"/>
            <a:ext cx="1331640" cy="1331640"/>
          </a:xfrm>
          <a:prstGeom prst="rect">
            <a:avLst/>
          </a:prstGeom>
          <a:noFill/>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CA" sz="5000" dirty="0" smtClean="0">
                <a:latin typeface="Cambria" pitchFamily="18" charset="0"/>
              </a:rPr>
              <a:t>Financial Summary</a:t>
            </a:r>
            <a:r>
              <a:rPr lang="en-CA" dirty="0" smtClean="0">
                <a:latin typeface="Cambria" pitchFamily="18" charset="0"/>
              </a:rPr>
              <a:t/>
            </a:r>
            <a:br>
              <a:rPr lang="en-CA" dirty="0" smtClean="0">
                <a:latin typeface="Cambria" pitchFamily="18" charset="0"/>
              </a:rPr>
            </a:br>
            <a:r>
              <a:rPr lang="en-CA" sz="2700" dirty="0" smtClean="0">
                <a:latin typeface="Cambria" pitchFamily="18" charset="0"/>
              </a:rPr>
              <a:t>Key Income Statement Items </a:t>
            </a:r>
            <a:r>
              <a:rPr lang="en-CA" dirty="0" smtClean="0">
                <a:latin typeface="Cambria" pitchFamily="18" charset="0"/>
              </a:rPr>
              <a:t/>
            </a:r>
            <a:br>
              <a:rPr lang="en-CA" dirty="0" smtClean="0">
                <a:latin typeface="Cambria" pitchFamily="18" charset="0"/>
              </a:rPr>
            </a:br>
            <a:endParaRPr lang="en-CA" sz="2700" dirty="0">
              <a:latin typeface="Cambria"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899592" y="1268760"/>
            <a:ext cx="7411566" cy="4392488"/>
          </a:xfrm>
          <a:prstGeom prst="rect">
            <a:avLst/>
          </a:prstGeom>
          <a:noFill/>
          <a:ln w="9525">
            <a:noFill/>
            <a:miter lim="800000"/>
            <a:headEnd/>
            <a:tailEnd/>
          </a:ln>
        </p:spPr>
      </p:pic>
      <p:sp>
        <p:nvSpPr>
          <p:cNvPr id="4" name="圆角矩形 3"/>
          <p:cNvSpPr/>
          <p:nvPr/>
        </p:nvSpPr>
        <p:spPr>
          <a:xfrm>
            <a:off x="5724128" y="1340768"/>
            <a:ext cx="115212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92898" name="Picture 2" descr="http://topnews.com.sg/images/imagecache/bigthumb/Sun_Hung_Kai.png"/>
          <p:cNvPicPr>
            <a:picLocks noChangeAspect="1" noChangeArrowheads="1"/>
          </p:cNvPicPr>
          <p:nvPr/>
        </p:nvPicPr>
        <p:blipFill>
          <a:blip r:embed="rId3"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CA" sz="5000" dirty="0" smtClean="0">
                <a:latin typeface="Cambria" pitchFamily="18" charset="0"/>
              </a:rPr>
              <a:t>Financial Summary</a:t>
            </a:r>
            <a:r>
              <a:rPr lang="en-CA" dirty="0" smtClean="0">
                <a:latin typeface="Cambria" pitchFamily="18" charset="0"/>
              </a:rPr>
              <a:t/>
            </a:r>
            <a:br>
              <a:rPr lang="en-CA" dirty="0" smtClean="0">
                <a:latin typeface="Cambria" pitchFamily="18" charset="0"/>
              </a:rPr>
            </a:br>
            <a:r>
              <a:rPr lang="en-CA" sz="2700" dirty="0" smtClean="0">
                <a:latin typeface="Cambria" pitchFamily="18" charset="0"/>
              </a:rPr>
              <a:t>Key Statement of Financial Position Items</a:t>
            </a:r>
            <a:r>
              <a:rPr lang="en-CA" sz="2400" dirty="0" smtClean="0"/>
              <a:t/>
            </a:r>
            <a:br>
              <a:rPr lang="en-CA" sz="2400" dirty="0" smtClean="0"/>
            </a:br>
            <a:endParaRPr lang="en-CA" sz="2700" dirty="0"/>
          </a:p>
        </p:txBody>
      </p:sp>
      <p:pic>
        <p:nvPicPr>
          <p:cNvPr id="3074" name="Picture 2"/>
          <p:cNvPicPr>
            <a:picLocks noChangeAspect="1" noChangeArrowheads="1"/>
          </p:cNvPicPr>
          <p:nvPr/>
        </p:nvPicPr>
        <p:blipFill>
          <a:blip r:embed="rId2" cstate="print"/>
          <a:srcRect/>
          <a:stretch>
            <a:fillRect/>
          </a:stretch>
        </p:blipFill>
        <p:spPr bwMode="auto">
          <a:xfrm>
            <a:off x="827584" y="1412776"/>
            <a:ext cx="7416824" cy="5086350"/>
          </a:xfrm>
          <a:prstGeom prst="rect">
            <a:avLst/>
          </a:prstGeom>
          <a:noFill/>
          <a:ln w="9525">
            <a:noFill/>
            <a:miter lim="800000"/>
            <a:headEnd/>
            <a:tailEnd/>
          </a:ln>
        </p:spPr>
      </p:pic>
      <p:sp>
        <p:nvSpPr>
          <p:cNvPr id="4" name="圆角矩形 3"/>
          <p:cNvSpPr/>
          <p:nvPr/>
        </p:nvSpPr>
        <p:spPr>
          <a:xfrm>
            <a:off x="5724128" y="1412776"/>
            <a:ext cx="1080120"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91874" name="Picture 2" descr="http://topnews.com.sg/images/imagecache/bigthumb/Sun_Hung_Kai.png"/>
          <p:cNvPicPr>
            <a:picLocks noChangeAspect="1" noChangeArrowheads="1"/>
          </p:cNvPicPr>
          <p:nvPr/>
        </p:nvPicPr>
        <p:blipFill>
          <a:blip r:embed="rId3" cstate="print"/>
          <a:srcRect/>
          <a:stretch>
            <a:fillRect/>
          </a:stretch>
        </p:blipFill>
        <p:spPr bwMode="auto">
          <a:xfrm>
            <a:off x="7668344" y="0"/>
            <a:ext cx="1475656" cy="1475656"/>
          </a:xfrm>
          <a:prstGeom prst="rect">
            <a:avLst/>
          </a:prstGeom>
          <a:noFill/>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Interim Financial Highlights</a:t>
            </a:r>
            <a:endParaRPr lang="en-CA" sz="4500" dirty="0">
              <a:latin typeface="Cambria"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179512" y="1628800"/>
            <a:ext cx="8824184" cy="3816423"/>
          </a:xfrm>
          <a:prstGeom prst="rect">
            <a:avLst/>
          </a:prstGeom>
          <a:noFill/>
          <a:ln w="9525">
            <a:noFill/>
            <a:miter lim="800000"/>
            <a:headEnd/>
            <a:tailEnd/>
          </a:ln>
        </p:spPr>
      </p:pic>
      <p:sp>
        <p:nvSpPr>
          <p:cNvPr id="4" name="圆角矩形 3"/>
          <p:cNvSpPr/>
          <p:nvPr/>
        </p:nvSpPr>
        <p:spPr>
          <a:xfrm>
            <a:off x="0" y="2852936"/>
            <a:ext cx="9144000"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90850" name="Picture 2" descr="http://topnews.com.sg/images/imagecache/bigthumb/Sun_Hung_Kai.png"/>
          <p:cNvPicPr>
            <a:picLocks noChangeAspect="1" noChangeArrowheads="1"/>
          </p:cNvPicPr>
          <p:nvPr/>
        </p:nvPicPr>
        <p:blipFill>
          <a:blip r:embed="rId3"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39552" y="0"/>
            <a:ext cx="8001000" cy="1143000"/>
          </a:xfrm>
        </p:spPr>
        <p:txBody>
          <a:bodyPr/>
          <a:lstStyle/>
          <a:p>
            <a:r>
              <a:rPr lang="en-CA" sz="4500" dirty="0" smtClean="0">
                <a:latin typeface="Cambria" pitchFamily="18" charset="0"/>
              </a:rPr>
              <a:t>Financial Highlights</a:t>
            </a:r>
            <a:endParaRPr lang="en-CA" sz="4500" dirty="0">
              <a:latin typeface="Cambria" pitchFamily="18" charset="0"/>
            </a:endParaRPr>
          </a:p>
        </p:txBody>
      </p:sp>
      <p:pic>
        <p:nvPicPr>
          <p:cNvPr id="4099" name="Picture 3"/>
          <p:cNvPicPr>
            <a:picLocks noChangeAspect="1" noChangeArrowheads="1"/>
          </p:cNvPicPr>
          <p:nvPr/>
        </p:nvPicPr>
        <p:blipFill>
          <a:blip r:embed="rId2" cstate="print"/>
          <a:srcRect/>
          <a:stretch>
            <a:fillRect/>
          </a:stretch>
        </p:blipFill>
        <p:spPr bwMode="auto">
          <a:xfrm>
            <a:off x="1259632" y="1124744"/>
            <a:ext cx="6984776" cy="5452283"/>
          </a:xfrm>
          <a:prstGeom prst="rect">
            <a:avLst/>
          </a:prstGeom>
          <a:noFill/>
          <a:ln w="9525">
            <a:noFill/>
            <a:miter lim="800000"/>
            <a:headEnd/>
            <a:tailEnd/>
          </a:ln>
        </p:spPr>
      </p:pic>
      <p:sp>
        <p:nvSpPr>
          <p:cNvPr id="5" name="圆角矩形 4"/>
          <p:cNvSpPr/>
          <p:nvPr/>
        </p:nvSpPr>
        <p:spPr>
          <a:xfrm>
            <a:off x="1259632" y="1628800"/>
            <a:ext cx="6912768"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圆角矩形 5"/>
          <p:cNvSpPr/>
          <p:nvPr/>
        </p:nvSpPr>
        <p:spPr>
          <a:xfrm>
            <a:off x="1259632" y="3645024"/>
            <a:ext cx="6984776"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圆角矩形 6"/>
          <p:cNvSpPr/>
          <p:nvPr/>
        </p:nvSpPr>
        <p:spPr>
          <a:xfrm>
            <a:off x="1259632" y="6021288"/>
            <a:ext cx="6984776"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89826" name="Picture 2" descr="http://topnews.com.sg/images/imagecache/bigthumb/Sun_Hung_Kai.png"/>
          <p:cNvPicPr>
            <a:picLocks noChangeAspect="1" noChangeArrowheads="1"/>
          </p:cNvPicPr>
          <p:nvPr/>
        </p:nvPicPr>
        <p:blipFill>
          <a:blip r:embed="rId3" cstate="print"/>
          <a:srcRect/>
          <a:stretch>
            <a:fillRect/>
          </a:stretch>
        </p:blipFill>
        <p:spPr bwMode="auto">
          <a:xfrm>
            <a:off x="7947248" y="0"/>
            <a:ext cx="1196752" cy="1196752"/>
          </a:xfrm>
          <a:prstGeom prst="rect">
            <a:avLst/>
          </a:prstGeom>
          <a:noFill/>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827584" y="548680"/>
            <a:ext cx="7704856" cy="5780924"/>
          </a:xfrm>
          <a:prstGeom prst="rect">
            <a:avLst/>
          </a:prstGeom>
          <a:noFill/>
          <a:ln w="9525">
            <a:noFill/>
            <a:miter lim="800000"/>
            <a:headEnd/>
            <a:tailEnd/>
          </a:ln>
        </p:spPr>
      </p:pic>
      <p:pic>
        <p:nvPicPr>
          <p:cNvPr id="588802" name="Picture 2" descr="http://topnews.com.sg/images/imagecache/bigthumb/Sun_Hung_Kai.png"/>
          <p:cNvPicPr>
            <a:picLocks noChangeAspect="1" noChangeArrowheads="1"/>
          </p:cNvPicPr>
          <p:nvPr/>
        </p:nvPicPr>
        <p:blipFill>
          <a:blip r:embed="rId3" cstate="print"/>
          <a:srcRect/>
          <a:stretch>
            <a:fillRect/>
          </a:stretch>
        </p:blipFill>
        <p:spPr bwMode="auto">
          <a:xfrm>
            <a:off x="7812360" y="0"/>
            <a:ext cx="1331640" cy="133164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l"/>
            <a:r>
              <a:rPr lang="en-US" altLang="ko-KR" sz="4500" dirty="0">
                <a:latin typeface="Cambria" pitchFamily="18" charset="0"/>
                <a:ea typeface="Gulim" pitchFamily="34" charset="-127"/>
                <a:cs typeface="Gulim" pitchFamily="34" charset="-127"/>
              </a:rPr>
              <a:t>Hang </a:t>
            </a:r>
            <a:r>
              <a:rPr lang="en-US" altLang="ko-KR" sz="4500" dirty="0" err="1">
                <a:latin typeface="Cambria" pitchFamily="18" charset="0"/>
                <a:ea typeface="Gulim" pitchFamily="34" charset="-127"/>
                <a:cs typeface="Gulim" pitchFamily="34" charset="-127"/>
              </a:rPr>
              <a:t>Seng</a:t>
            </a:r>
            <a:r>
              <a:rPr lang="en-US" altLang="ko-KR" sz="4500" dirty="0">
                <a:latin typeface="Cambria" pitchFamily="18" charset="0"/>
                <a:ea typeface="Gulim" pitchFamily="34" charset="-127"/>
                <a:cs typeface="Gulim" pitchFamily="34" charset="-127"/>
              </a:rPr>
              <a:t> Property Index</a:t>
            </a:r>
            <a:endParaRPr lang="en-US" altLang="zh-CN" sz="4500" dirty="0">
              <a:latin typeface="Cambria" pitchFamily="18" charset="0"/>
              <a:ea typeface="Gulim" pitchFamily="34" charset="-127"/>
              <a:cs typeface="Gulim" pitchFamily="34" charset="-127"/>
            </a:endParaRPr>
          </a:p>
        </p:txBody>
      </p:sp>
      <p:sp>
        <p:nvSpPr>
          <p:cNvPr id="46083" name="Rectangle 3"/>
          <p:cNvSpPr>
            <a:spLocks noGrp="1" noChangeArrowheads="1"/>
          </p:cNvSpPr>
          <p:nvPr>
            <p:ph idx="1"/>
          </p:nvPr>
        </p:nvSpPr>
        <p:spPr/>
        <p:txBody>
          <a:bodyPr>
            <a:normAutofit/>
          </a:bodyPr>
          <a:lstStyle/>
          <a:p>
            <a:r>
              <a:rPr lang="en-US" altLang="zh-CN" sz="3200" dirty="0">
                <a:latin typeface="Cambria" pitchFamily="18" charset="0"/>
              </a:rPr>
              <a:t>Capitalization-weighted stock market index </a:t>
            </a:r>
          </a:p>
          <a:p>
            <a:r>
              <a:rPr lang="en-US" altLang="zh-CN" sz="3200" dirty="0">
                <a:latin typeface="Cambria" pitchFamily="18" charset="0"/>
              </a:rPr>
              <a:t>Record and monitor daily changes of the largest companies of the Hong Kong stock market </a:t>
            </a:r>
          </a:p>
          <a:p>
            <a:r>
              <a:rPr lang="en-US" altLang="zh-CN" sz="3200" dirty="0">
                <a:latin typeface="Cambria" pitchFamily="18" charset="0"/>
              </a:rPr>
              <a:t>Is the main indicator of the overall market performance in Hong Kong</a:t>
            </a:r>
          </a:p>
        </p:txBody>
      </p:sp>
    </p:spTree>
    <p:extLst>
      <p:ext uri="{BB962C8B-B14F-4D97-AF65-F5344CB8AC3E}">
        <p14:creationId xmlns:p14="http://schemas.microsoft.com/office/powerpoint/2010/main" val="41156488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39552" y="332656"/>
            <a:ext cx="8001000" cy="1143000"/>
          </a:xfrm>
        </p:spPr>
        <p:txBody>
          <a:bodyPr>
            <a:normAutofit/>
          </a:bodyPr>
          <a:lstStyle/>
          <a:p>
            <a:r>
              <a:rPr lang="en-US" sz="3000" dirty="0" smtClean="0">
                <a:latin typeface="Cambria" pitchFamily="18" charset="0"/>
              </a:rPr>
              <a:t>Semi-annual Consolidated Statement of Financial Position </a:t>
            </a:r>
            <a:r>
              <a:rPr lang="en-US" sz="1800" dirty="0" smtClean="0">
                <a:latin typeface="Cambria" pitchFamily="18" charset="0"/>
              </a:rPr>
              <a:t>as at 31 December 2010 </a:t>
            </a:r>
            <a:endParaRPr lang="en-CA" sz="1800" dirty="0">
              <a:latin typeface="Cambria" pitchFamily="18" charset="0"/>
            </a:endParaRPr>
          </a:p>
        </p:txBody>
      </p:sp>
      <p:pic>
        <p:nvPicPr>
          <p:cNvPr id="3075" name="Picture 3"/>
          <p:cNvPicPr>
            <a:picLocks noChangeAspect="1" noChangeArrowheads="1"/>
          </p:cNvPicPr>
          <p:nvPr/>
        </p:nvPicPr>
        <p:blipFill>
          <a:blip r:embed="rId2" cstate="print"/>
          <a:srcRect/>
          <a:stretch>
            <a:fillRect/>
          </a:stretch>
        </p:blipFill>
        <p:spPr bwMode="auto">
          <a:xfrm>
            <a:off x="755576" y="1772816"/>
            <a:ext cx="7560840" cy="4888653"/>
          </a:xfrm>
          <a:prstGeom prst="rect">
            <a:avLst/>
          </a:prstGeom>
          <a:noFill/>
          <a:ln w="9525">
            <a:noFill/>
            <a:miter lim="800000"/>
            <a:headEnd/>
            <a:tailEnd/>
          </a:ln>
        </p:spPr>
      </p:pic>
      <p:sp>
        <p:nvSpPr>
          <p:cNvPr id="5" name="圆角矩形 4"/>
          <p:cNvSpPr/>
          <p:nvPr/>
        </p:nvSpPr>
        <p:spPr>
          <a:xfrm>
            <a:off x="7308304" y="1844824"/>
            <a:ext cx="792088" cy="144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87778" name="Picture 2" descr="http://topnews.com.sg/images/imagecache/bigthumb/Sun_Hung_Kai.png"/>
          <p:cNvPicPr>
            <a:picLocks noChangeAspect="1" noChangeArrowheads="1"/>
          </p:cNvPicPr>
          <p:nvPr/>
        </p:nvPicPr>
        <p:blipFill>
          <a:blip r:embed="rId3" cstate="print"/>
          <a:srcRect/>
          <a:stretch>
            <a:fillRect/>
          </a:stretch>
        </p:blipFill>
        <p:spPr bwMode="auto">
          <a:xfrm>
            <a:off x="7803232" y="0"/>
            <a:ext cx="1340768" cy="1340768"/>
          </a:xfrm>
          <a:prstGeom prst="rect">
            <a:avLst/>
          </a:prstGeom>
          <a:noFill/>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300" dirty="0" smtClean="0">
                <a:latin typeface="Cambria" pitchFamily="18" charset="0"/>
              </a:rPr>
              <a:t>Semi-annual Consolidated Statement of Financial Position (Cont’) </a:t>
            </a:r>
            <a:r>
              <a:rPr lang="en-US" sz="1800" dirty="0" smtClean="0">
                <a:latin typeface="Cambria" pitchFamily="18" charset="0"/>
              </a:rPr>
              <a:t>as at 31 December 2010 </a:t>
            </a:r>
            <a:endParaRPr lang="en-CA" sz="1800" dirty="0">
              <a:latin typeface="Cambria" pitchFamily="18" charset="0"/>
            </a:endParaRPr>
          </a:p>
        </p:txBody>
      </p:sp>
      <p:pic>
        <p:nvPicPr>
          <p:cNvPr id="4098" name="Picture 2"/>
          <p:cNvPicPr>
            <a:picLocks noChangeAspect="1" noChangeArrowheads="1"/>
          </p:cNvPicPr>
          <p:nvPr/>
        </p:nvPicPr>
        <p:blipFill>
          <a:blip r:embed="rId2" cstate="print"/>
          <a:srcRect/>
          <a:stretch>
            <a:fillRect/>
          </a:stretch>
        </p:blipFill>
        <p:spPr bwMode="auto">
          <a:xfrm>
            <a:off x="539552" y="2060848"/>
            <a:ext cx="8073744" cy="3384376"/>
          </a:xfrm>
          <a:prstGeom prst="rect">
            <a:avLst/>
          </a:prstGeom>
          <a:noFill/>
          <a:ln w="9525">
            <a:noFill/>
            <a:miter lim="800000"/>
            <a:headEnd/>
            <a:tailEnd/>
          </a:ln>
        </p:spPr>
      </p:pic>
      <p:pic>
        <p:nvPicPr>
          <p:cNvPr id="586754" name="Picture 2" descr="http://topnews.com.sg/images/imagecache/bigthumb/Sun_Hung_Kai.png"/>
          <p:cNvPicPr>
            <a:picLocks noChangeAspect="1" noChangeArrowheads="1"/>
          </p:cNvPicPr>
          <p:nvPr/>
        </p:nvPicPr>
        <p:blipFill>
          <a:blip r:embed="rId3" cstate="print"/>
          <a:srcRect/>
          <a:stretch>
            <a:fillRect/>
          </a:stretch>
        </p:blipFill>
        <p:spPr bwMode="auto">
          <a:xfrm>
            <a:off x="7668344" y="5382344"/>
            <a:ext cx="1475656" cy="1475656"/>
          </a:xfrm>
          <a:prstGeom prst="rect">
            <a:avLst/>
          </a:prstGeom>
          <a:noFill/>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sz="3300" dirty="0" smtClean="0">
                <a:latin typeface="Cambria" pitchFamily="18" charset="0"/>
              </a:rPr>
              <a:t>Semi-annual Consolidated Income Statement </a:t>
            </a:r>
            <a:r>
              <a:rPr lang="en-US" sz="3600" dirty="0" smtClean="0"/>
              <a:t/>
            </a:r>
            <a:br>
              <a:rPr lang="en-US" sz="3600" dirty="0" smtClean="0"/>
            </a:br>
            <a:r>
              <a:rPr lang="en-US" sz="1800" dirty="0" smtClean="0">
                <a:latin typeface="Cambria" pitchFamily="18" charset="0"/>
              </a:rPr>
              <a:t>for the six months ended 31 December 2010</a:t>
            </a:r>
            <a:endParaRPr lang="en-CA" sz="1800" dirty="0">
              <a:latin typeface="Cambria" pitchFamily="18" charset="0"/>
            </a:endParaRPr>
          </a:p>
        </p:txBody>
      </p:sp>
      <p:pic>
        <p:nvPicPr>
          <p:cNvPr id="5122" name="Picture 2"/>
          <p:cNvPicPr>
            <a:picLocks noChangeAspect="1" noChangeArrowheads="1"/>
          </p:cNvPicPr>
          <p:nvPr/>
        </p:nvPicPr>
        <p:blipFill>
          <a:blip r:embed="rId2" cstate="print"/>
          <a:srcRect/>
          <a:stretch>
            <a:fillRect/>
          </a:stretch>
        </p:blipFill>
        <p:spPr bwMode="auto">
          <a:xfrm>
            <a:off x="971600" y="1196752"/>
            <a:ext cx="7560840" cy="5218204"/>
          </a:xfrm>
          <a:prstGeom prst="rect">
            <a:avLst/>
          </a:prstGeom>
          <a:noFill/>
          <a:ln w="9525">
            <a:noFill/>
            <a:miter lim="800000"/>
            <a:headEnd/>
            <a:tailEnd/>
          </a:ln>
        </p:spPr>
      </p:pic>
      <p:sp>
        <p:nvSpPr>
          <p:cNvPr id="4" name="圆角矩形 3"/>
          <p:cNvSpPr/>
          <p:nvPr/>
        </p:nvSpPr>
        <p:spPr>
          <a:xfrm>
            <a:off x="1115616" y="6165304"/>
            <a:ext cx="7344816"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85730" name="Picture 2" descr="http://topnews.com.sg/images/imagecache/bigthumb/Sun_Hung_Kai.png"/>
          <p:cNvPicPr>
            <a:picLocks noChangeAspect="1" noChangeArrowheads="1"/>
          </p:cNvPicPr>
          <p:nvPr/>
        </p:nvPicPr>
        <p:blipFill>
          <a:blip r:embed="rId3" cstate="print"/>
          <a:srcRect/>
          <a:stretch>
            <a:fillRect/>
          </a:stretch>
        </p:blipFill>
        <p:spPr bwMode="auto">
          <a:xfrm>
            <a:off x="0" y="5733256"/>
            <a:ext cx="1124744" cy="1124744"/>
          </a:xfrm>
          <a:prstGeom prst="rect">
            <a:avLst/>
          </a:prstGeom>
          <a:noFill/>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512" y="274638"/>
            <a:ext cx="8784976" cy="1143000"/>
          </a:xfrm>
        </p:spPr>
        <p:txBody>
          <a:bodyPr>
            <a:normAutofit fontScale="90000"/>
          </a:bodyPr>
          <a:lstStyle/>
          <a:p>
            <a:r>
              <a:rPr lang="en-US" sz="3300" dirty="0" smtClean="0">
                <a:latin typeface="Cambria" pitchFamily="18" charset="0"/>
              </a:rPr>
              <a:t>Semi-annual Consolidated Income Statement (Cont’)</a:t>
            </a:r>
            <a:r>
              <a:rPr lang="en-US" dirty="0" smtClean="0"/>
              <a:t/>
            </a:r>
            <a:br>
              <a:rPr lang="en-US" dirty="0" smtClean="0"/>
            </a:br>
            <a:r>
              <a:rPr lang="en-US" sz="1800" dirty="0" smtClean="0">
                <a:latin typeface="Cambria" pitchFamily="18" charset="0"/>
              </a:rPr>
              <a:t>for the six months ended 31 December 2010</a:t>
            </a:r>
            <a:endParaRPr lang="en-CA" sz="1800" dirty="0">
              <a:latin typeface="Cambria" pitchFamily="18" charset="0"/>
            </a:endParaRPr>
          </a:p>
        </p:txBody>
      </p:sp>
      <p:pic>
        <p:nvPicPr>
          <p:cNvPr id="6146" name="Picture 2"/>
          <p:cNvPicPr>
            <a:picLocks noChangeAspect="1" noChangeArrowheads="1"/>
          </p:cNvPicPr>
          <p:nvPr/>
        </p:nvPicPr>
        <p:blipFill>
          <a:blip r:embed="rId2" cstate="print"/>
          <a:srcRect/>
          <a:stretch>
            <a:fillRect/>
          </a:stretch>
        </p:blipFill>
        <p:spPr bwMode="auto">
          <a:xfrm>
            <a:off x="395536" y="1556792"/>
            <a:ext cx="8340841" cy="4104456"/>
          </a:xfrm>
          <a:prstGeom prst="rect">
            <a:avLst/>
          </a:prstGeom>
          <a:noFill/>
          <a:ln w="9525">
            <a:noFill/>
            <a:miter lim="800000"/>
            <a:headEnd/>
            <a:tailEnd/>
          </a:ln>
        </p:spPr>
      </p:pic>
      <p:sp>
        <p:nvSpPr>
          <p:cNvPr id="4" name="圆角矩形 3"/>
          <p:cNvSpPr/>
          <p:nvPr/>
        </p:nvSpPr>
        <p:spPr>
          <a:xfrm>
            <a:off x="467544" y="1772816"/>
            <a:ext cx="8208912"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84706" name="Picture 2" descr="http://topnews.com.sg/images/imagecache/bigthumb/Sun_Hung_Kai.png"/>
          <p:cNvPicPr>
            <a:picLocks noChangeAspect="1" noChangeArrowheads="1"/>
          </p:cNvPicPr>
          <p:nvPr/>
        </p:nvPicPr>
        <p:blipFill>
          <a:blip r:embed="rId3" cstate="print"/>
          <a:srcRect/>
          <a:stretch>
            <a:fillRect/>
          </a:stretch>
        </p:blipFill>
        <p:spPr bwMode="auto">
          <a:xfrm>
            <a:off x="7884368" y="5598368"/>
            <a:ext cx="1259632" cy="1259632"/>
          </a:xfrm>
          <a:prstGeom prst="rect">
            <a:avLst/>
          </a:prstGeom>
          <a:noFill/>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512" y="274638"/>
            <a:ext cx="8784976" cy="1143000"/>
          </a:xfrm>
        </p:spPr>
        <p:txBody>
          <a:bodyPr>
            <a:normAutofit fontScale="90000"/>
          </a:bodyPr>
          <a:lstStyle/>
          <a:p>
            <a:r>
              <a:rPr lang="en-CA" sz="3300" dirty="0" smtClean="0">
                <a:latin typeface="Cambria" pitchFamily="18" charset="0"/>
              </a:rPr>
              <a:t>Semi-annual Consolidated Statement of Cash Flows </a:t>
            </a:r>
            <a:r>
              <a:rPr lang="en-CA" dirty="0" smtClean="0">
                <a:latin typeface="Cambria" pitchFamily="18" charset="0"/>
              </a:rPr>
              <a:t/>
            </a:r>
            <a:br>
              <a:rPr lang="en-CA" dirty="0" smtClean="0">
                <a:latin typeface="Cambria" pitchFamily="18" charset="0"/>
              </a:rPr>
            </a:br>
            <a:r>
              <a:rPr lang="en-CA" sz="1800" dirty="0" smtClean="0">
                <a:latin typeface="Cambria" pitchFamily="18" charset="0"/>
              </a:rPr>
              <a:t>For the six months ended 31 December 2010</a:t>
            </a:r>
            <a:endParaRPr lang="en-CA" sz="1800" dirty="0">
              <a:latin typeface="Cambria" pitchFamily="18" charset="0"/>
            </a:endParaRPr>
          </a:p>
        </p:txBody>
      </p:sp>
      <p:pic>
        <p:nvPicPr>
          <p:cNvPr id="7170" name="Picture 2"/>
          <p:cNvPicPr>
            <a:picLocks noChangeAspect="1" noChangeArrowheads="1"/>
          </p:cNvPicPr>
          <p:nvPr/>
        </p:nvPicPr>
        <p:blipFill>
          <a:blip r:embed="rId2" cstate="print"/>
          <a:srcRect/>
          <a:stretch>
            <a:fillRect/>
          </a:stretch>
        </p:blipFill>
        <p:spPr bwMode="auto">
          <a:xfrm>
            <a:off x="1187624" y="1556792"/>
            <a:ext cx="6840760" cy="4619625"/>
          </a:xfrm>
          <a:prstGeom prst="rect">
            <a:avLst/>
          </a:prstGeom>
          <a:noFill/>
          <a:ln w="9525">
            <a:noFill/>
            <a:miter lim="800000"/>
            <a:headEnd/>
            <a:tailEnd/>
          </a:ln>
        </p:spPr>
      </p:pic>
      <p:sp>
        <p:nvSpPr>
          <p:cNvPr id="4" name="圆角矩形 3"/>
          <p:cNvSpPr/>
          <p:nvPr/>
        </p:nvSpPr>
        <p:spPr>
          <a:xfrm>
            <a:off x="1259632" y="2204864"/>
            <a:ext cx="6768752"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圆角矩形 4"/>
          <p:cNvSpPr/>
          <p:nvPr/>
        </p:nvSpPr>
        <p:spPr>
          <a:xfrm>
            <a:off x="1259632" y="3068960"/>
            <a:ext cx="6768752" cy="144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83682" name="Picture 2" descr="http://topnews.com.sg/images/imagecache/bigthumb/Sun_Hung_Kai.png"/>
          <p:cNvPicPr>
            <a:picLocks noChangeAspect="1" noChangeArrowheads="1"/>
          </p:cNvPicPr>
          <p:nvPr/>
        </p:nvPicPr>
        <p:blipFill>
          <a:blip r:embed="rId3" cstate="print"/>
          <a:srcRect/>
          <a:stretch>
            <a:fillRect/>
          </a:stretch>
        </p:blipFill>
        <p:spPr bwMode="auto">
          <a:xfrm>
            <a:off x="7947248" y="5661248"/>
            <a:ext cx="1196752" cy="1196752"/>
          </a:xfrm>
          <a:prstGeom prst="rect">
            <a:avLst/>
          </a:prstGeom>
          <a:noFill/>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95536" y="188640"/>
            <a:ext cx="8229600" cy="940966"/>
          </a:xfrm>
        </p:spPr>
        <p:txBody>
          <a:bodyPr>
            <a:normAutofit/>
          </a:bodyPr>
          <a:lstStyle/>
          <a:p>
            <a:r>
              <a:rPr lang="en-US" sz="3300" dirty="0" smtClean="0">
                <a:latin typeface="Cambria" pitchFamily="18" charset="0"/>
              </a:rPr>
              <a:t>Consolidated Statement of Financial Position </a:t>
            </a:r>
            <a:r>
              <a:rPr lang="en-US" sz="3600" dirty="0" smtClean="0">
                <a:latin typeface="Cambria" pitchFamily="18" charset="0"/>
              </a:rPr>
              <a:t/>
            </a:r>
            <a:br>
              <a:rPr lang="en-US" sz="3600" dirty="0" smtClean="0">
                <a:latin typeface="Cambria" pitchFamily="18" charset="0"/>
              </a:rPr>
            </a:br>
            <a:r>
              <a:rPr lang="en-US" sz="1800" dirty="0" smtClean="0">
                <a:latin typeface="Cambria" pitchFamily="18" charset="0"/>
              </a:rPr>
              <a:t>as at 30 June 2011</a:t>
            </a:r>
            <a:endParaRPr lang="en-CA" sz="1800" dirty="0">
              <a:latin typeface="Cambria" pitchFamily="18" charset="0"/>
            </a:endParaRPr>
          </a:p>
        </p:txBody>
      </p:sp>
      <p:pic>
        <p:nvPicPr>
          <p:cNvPr id="26627" name="Picture 3"/>
          <p:cNvPicPr>
            <a:picLocks noChangeAspect="1" noChangeArrowheads="1"/>
          </p:cNvPicPr>
          <p:nvPr/>
        </p:nvPicPr>
        <p:blipFill>
          <a:blip r:embed="rId2" cstate="print"/>
          <a:srcRect/>
          <a:stretch>
            <a:fillRect/>
          </a:stretch>
        </p:blipFill>
        <p:spPr bwMode="auto">
          <a:xfrm>
            <a:off x="539552" y="1052736"/>
            <a:ext cx="7920880" cy="5457299"/>
          </a:xfrm>
          <a:prstGeom prst="rect">
            <a:avLst/>
          </a:prstGeom>
          <a:noFill/>
          <a:ln w="9525">
            <a:noFill/>
            <a:miter lim="800000"/>
            <a:headEnd/>
            <a:tailEnd/>
          </a:ln>
        </p:spPr>
      </p:pic>
      <p:pic>
        <p:nvPicPr>
          <p:cNvPr id="582658" name="Picture 2" descr="http://topnews.com.sg/images/imagecache/bigthumb/Sun_Hung_Kai.png"/>
          <p:cNvPicPr>
            <a:picLocks noChangeAspect="1" noChangeArrowheads="1"/>
          </p:cNvPicPr>
          <p:nvPr/>
        </p:nvPicPr>
        <p:blipFill>
          <a:blip r:embed="rId3" cstate="print"/>
          <a:srcRect/>
          <a:stretch>
            <a:fillRect/>
          </a:stretch>
        </p:blipFill>
        <p:spPr bwMode="auto">
          <a:xfrm>
            <a:off x="8451304" y="6165304"/>
            <a:ext cx="692696" cy="692696"/>
          </a:xfrm>
          <a:prstGeom prst="rect">
            <a:avLst/>
          </a:prstGeom>
          <a:noFill/>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512" y="274638"/>
            <a:ext cx="8784976" cy="1143000"/>
          </a:xfrm>
        </p:spPr>
        <p:txBody>
          <a:bodyPr>
            <a:normAutofit fontScale="90000"/>
          </a:bodyPr>
          <a:lstStyle/>
          <a:p>
            <a:r>
              <a:rPr lang="en-US" sz="3300" dirty="0" smtClean="0">
                <a:latin typeface="Cambria" pitchFamily="18" charset="0"/>
              </a:rPr>
              <a:t>Consolidated Statement of Financial Position (Cont’)</a:t>
            </a:r>
            <a:r>
              <a:rPr lang="en-US" dirty="0" smtClean="0">
                <a:latin typeface="Cambria" pitchFamily="18" charset="0"/>
              </a:rPr>
              <a:t/>
            </a:r>
            <a:br>
              <a:rPr lang="en-US" dirty="0" smtClean="0">
                <a:latin typeface="Cambria" pitchFamily="18" charset="0"/>
              </a:rPr>
            </a:br>
            <a:r>
              <a:rPr lang="en-US" sz="1800" dirty="0" smtClean="0">
                <a:latin typeface="Cambria" pitchFamily="18" charset="0"/>
              </a:rPr>
              <a:t>as at 30 June 2011</a:t>
            </a:r>
            <a:endParaRPr lang="en-CA" sz="1800" dirty="0">
              <a:latin typeface="Cambria" pitchFamily="18" charset="0"/>
            </a:endParaRPr>
          </a:p>
        </p:txBody>
      </p:sp>
      <p:pic>
        <p:nvPicPr>
          <p:cNvPr id="27650" name="Picture 2"/>
          <p:cNvPicPr>
            <a:picLocks noChangeAspect="1" noChangeArrowheads="1"/>
          </p:cNvPicPr>
          <p:nvPr/>
        </p:nvPicPr>
        <p:blipFill>
          <a:blip r:embed="rId2" cstate="print"/>
          <a:srcRect/>
          <a:stretch>
            <a:fillRect/>
          </a:stretch>
        </p:blipFill>
        <p:spPr bwMode="auto">
          <a:xfrm>
            <a:off x="755576" y="1484784"/>
            <a:ext cx="7704856" cy="4320480"/>
          </a:xfrm>
          <a:prstGeom prst="rect">
            <a:avLst/>
          </a:prstGeom>
          <a:noFill/>
          <a:ln w="9525">
            <a:noFill/>
            <a:miter lim="800000"/>
            <a:headEnd/>
            <a:tailEnd/>
          </a:ln>
        </p:spPr>
      </p:pic>
      <p:pic>
        <p:nvPicPr>
          <p:cNvPr id="581634" name="Picture 2" descr="http://topnews.com.sg/images/imagecache/bigthumb/Sun_Hung_Kai.png"/>
          <p:cNvPicPr>
            <a:picLocks noChangeAspect="1" noChangeArrowheads="1"/>
          </p:cNvPicPr>
          <p:nvPr/>
        </p:nvPicPr>
        <p:blipFill>
          <a:blip r:embed="rId3" cstate="print"/>
          <a:srcRect/>
          <a:stretch>
            <a:fillRect/>
          </a:stretch>
        </p:blipFill>
        <p:spPr bwMode="auto">
          <a:xfrm>
            <a:off x="7884368" y="5598368"/>
            <a:ext cx="1259632" cy="1259632"/>
          </a:xfrm>
          <a:prstGeom prst="rect">
            <a:avLst/>
          </a:prstGeom>
          <a:noFill/>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11560" y="0"/>
            <a:ext cx="8001000" cy="908720"/>
          </a:xfrm>
        </p:spPr>
        <p:txBody>
          <a:bodyPr>
            <a:normAutofit/>
          </a:bodyPr>
          <a:lstStyle/>
          <a:p>
            <a:r>
              <a:rPr lang="en-US" sz="3000" dirty="0" smtClean="0">
                <a:latin typeface="Cambria" pitchFamily="18" charset="0"/>
              </a:rPr>
              <a:t>Consolidated Income Statement </a:t>
            </a:r>
            <a:r>
              <a:rPr lang="en-US" dirty="0" smtClean="0">
                <a:latin typeface="Cambria" pitchFamily="18" charset="0"/>
              </a:rPr>
              <a:t/>
            </a:r>
            <a:br>
              <a:rPr lang="en-US" dirty="0" smtClean="0">
                <a:latin typeface="Cambria" pitchFamily="18" charset="0"/>
              </a:rPr>
            </a:br>
            <a:r>
              <a:rPr lang="en-US" sz="1800" dirty="0" smtClean="0">
                <a:latin typeface="Cambria" pitchFamily="18" charset="0"/>
              </a:rPr>
              <a:t>For the year ended 30 June 2011</a:t>
            </a:r>
            <a:endParaRPr lang="en-CA" sz="1800" dirty="0">
              <a:latin typeface="Cambria" pitchFamily="18" charset="0"/>
            </a:endParaRPr>
          </a:p>
        </p:txBody>
      </p:sp>
      <p:pic>
        <p:nvPicPr>
          <p:cNvPr id="28674" name="Picture 2"/>
          <p:cNvPicPr>
            <a:picLocks noChangeAspect="1" noChangeArrowheads="1"/>
          </p:cNvPicPr>
          <p:nvPr/>
        </p:nvPicPr>
        <p:blipFill>
          <a:blip r:embed="rId2" cstate="print"/>
          <a:srcRect/>
          <a:stretch>
            <a:fillRect/>
          </a:stretch>
        </p:blipFill>
        <p:spPr bwMode="auto">
          <a:xfrm>
            <a:off x="1331640" y="836712"/>
            <a:ext cx="6624736" cy="4140675"/>
          </a:xfrm>
          <a:prstGeom prst="rect">
            <a:avLst/>
          </a:prstGeom>
          <a:noFill/>
          <a:ln w="9525">
            <a:noFill/>
            <a:miter lim="800000"/>
            <a:headEnd/>
            <a:tailEnd/>
          </a:ln>
        </p:spPr>
      </p:pic>
      <p:sp>
        <p:nvSpPr>
          <p:cNvPr id="4" name="圆角矩形 3"/>
          <p:cNvSpPr/>
          <p:nvPr/>
        </p:nvSpPr>
        <p:spPr>
          <a:xfrm>
            <a:off x="1331640" y="4293096"/>
            <a:ext cx="662473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p:cNvPicPr>
            <a:picLocks noChangeAspect="1" noChangeArrowheads="1"/>
          </p:cNvPicPr>
          <p:nvPr/>
        </p:nvPicPr>
        <p:blipFill>
          <a:blip r:embed="rId3" cstate="print"/>
          <a:srcRect/>
          <a:stretch>
            <a:fillRect/>
          </a:stretch>
        </p:blipFill>
        <p:spPr bwMode="auto">
          <a:xfrm>
            <a:off x="1331640" y="4941168"/>
            <a:ext cx="6624736" cy="1728192"/>
          </a:xfrm>
          <a:prstGeom prst="rect">
            <a:avLst/>
          </a:prstGeom>
          <a:noFill/>
          <a:ln w="9525">
            <a:noFill/>
            <a:miter lim="800000"/>
            <a:headEnd/>
            <a:tailEnd/>
          </a:ln>
        </p:spPr>
      </p:pic>
      <p:pic>
        <p:nvPicPr>
          <p:cNvPr id="580610" name="Picture 2" descr="http://topnews.com.sg/images/imagecache/bigthumb/Sun_Hung_Kai.png"/>
          <p:cNvPicPr>
            <a:picLocks noChangeAspect="1" noChangeArrowheads="1"/>
          </p:cNvPicPr>
          <p:nvPr/>
        </p:nvPicPr>
        <p:blipFill>
          <a:blip r:embed="rId4" cstate="print"/>
          <a:srcRect/>
          <a:stretch>
            <a:fillRect/>
          </a:stretch>
        </p:blipFill>
        <p:spPr bwMode="auto">
          <a:xfrm>
            <a:off x="7947248" y="5661248"/>
            <a:ext cx="1196752" cy="1196752"/>
          </a:xfrm>
          <a:prstGeom prst="rect">
            <a:avLst/>
          </a:prstGeom>
          <a:noFill/>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300" dirty="0" smtClean="0">
                <a:latin typeface="Cambria" pitchFamily="18" charset="0"/>
              </a:rPr>
              <a:t>Consolidated Statement of Cash Flows </a:t>
            </a:r>
            <a:br>
              <a:rPr lang="en-US" sz="3300" dirty="0" smtClean="0">
                <a:latin typeface="Cambria" pitchFamily="18" charset="0"/>
              </a:rPr>
            </a:br>
            <a:r>
              <a:rPr lang="en-US" sz="1800" dirty="0" smtClean="0">
                <a:latin typeface="Cambria" pitchFamily="18" charset="0"/>
              </a:rPr>
              <a:t>For the year ended 30 June 2011</a:t>
            </a:r>
            <a:endParaRPr lang="en-CA" sz="1800" dirty="0">
              <a:latin typeface="Cambria" pitchFamily="18" charset="0"/>
            </a:endParaRPr>
          </a:p>
        </p:txBody>
      </p:sp>
      <p:pic>
        <p:nvPicPr>
          <p:cNvPr id="30722" name="Picture 2"/>
          <p:cNvPicPr>
            <a:picLocks noChangeAspect="1" noChangeArrowheads="1"/>
          </p:cNvPicPr>
          <p:nvPr/>
        </p:nvPicPr>
        <p:blipFill>
          <a:blip r:embed="rId2" cstate="print"/>
          <a:srcRect/>
          <a:stretch>
            <a:fillRect/>
          </a:stretch>
        </p:blipFill>
        <p:spPr bwMode="auto">
          <a:xfrm>
            <a:off x="827584" y="1412776"/>
            <a:ext cx="7632848" cy="4810125"/>
          </a:xfrm>
          <a:prstGeom prst="rect">
            <a:avLst/>
          </a:prstGeom>
          <a:noFill/>
          <a:ln w="9525">
            <a:noFill/>
            <a:miter lim="800000"/>
            <a:headEnd/>
            <a:tailEnd/>
          </a:ln>
        </p:spPr>
      </p:pic>
      <p:sp>
        <p:nvSpPr>
          <p:cNvPr id="4" name="圆角矩形 3"/>
          <p:cNvSpPr/>
          <p:nvPr/>
        </p:nvSpPr>
        <p:spPr>
          <a:xfrm>
            <a:off x="899592" y="2348880"/>
            <a:ext cx="727280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78562" name="Picture 2" descr="http://topnews.com.sg/images/imagecache/bigthumb/Sun_Hung_Kai.png"/>
          <p:cNvPicPr>
            <a:picLocks noChangeAspect="1" noChangeArrowheads="1"/>
          </p:cNvPicPr>
          <p:nvPr/>
        </p:nvPicPr>
        <p:blipFill>
          <a:blip r:embed="rId3" cstate="print"/>
          <a:srcRect/>
          <a:stretch>
            <a:fillRect/>
          </a:stretch>
        </p:blipFill>
        <p:spPr bwMode="auto">
          <a:xfrm>
            <a:off x="8163272" y="5877272"/>
            <a:ext cx="980728" cy="980728"/>
          </a:xfrm>
          <a:prstGeom prst="rect">
            <a:avLst/>
          </a:prstGeom>
          <a:noFill/>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sz="3300" dirty="0" smtClean="0">
                <a:latin typeface="Cambria" pitchFamily="18" charset="0"/>
              </a:rPr>
              <a:t>Consolidated Statement of Cash Flows (Cont’) </a:t>
            </a:r>
            <a:r>
              <a:rPr lang="en-US" dirty="0" smtClean="0">
                <a:latin typeface="Cambria" pitchFamily="18" charset="0"/>
              </a:rPr>
              <a:t/>
            </a:r>
            <a:br>
              <a:rPr lang="en-US" dirty="0" smtClean="0">
                <a:latin typeface="Cambria" pitchFamily="18" charset="0"/>
              </a:rPr>
            </a:br>
            <a:r>
              <a:rPr lang="en-US" sz="2000" dirty="0" smtClean="0">
                <a:latin typeface="Cambria" pitchFamily="18" charset="0"/>
              </a:rPr>
              <a:t>For the year ended 30 June 2011</a:t>
            </a:r>
            <a:endParaRPr lang="en-CA" dirty="0">
              <a:latin typeface="Cambria" pitchFamily="18" charset="0"/>
            </a:endParaRPr>
          </a:p>
        </p:txBody>
      </p:sp>
      <p:pic>
        <p:nvPicPr>
          <p:cNvPr id="31746" name="Picture 2"/>
          <p:cNvPicPr>
            <a:picLocks noChangeAspect="1" noChangeArrowheads="1"/>
          </p:cNvPicPr>
          <p:nvPr/>
        </p:nvPicPr>
        <p:blipFill>
          <a:blip r:embed="rId2" cstate="print"/>
          <a:srcRect/>
          <a:stretch>
            <a:fillRect/>
          </a:stretch>
        </p:blipFill>
        <p:spPr bwMode="auto">
          <a:xfrm>
            <a:off x="683568" y="1628800"/>
            <a:ext cx="7858218" cy="4104456"/>
          </a:xfrm>
          <a:prstGeom prst="rect">
            <a:avLst/>
          </a:prstGeom>
          <a:noFill/>
          <a:ln w="9525">
            <a:noFill/>
            <a:miter lim="800000"/>
            <a:headEnd/>
            <a:tailEnd/>
          </a:ln>
        </p:spPr>
      </p:pic>
      <p:sp>
        <p:nvSpPr>
          <p:cNvPr id="4" name="圆角矩形 3"/>
          <p:cNvSpPr/>
          <p:nvPr/>
        </p:nvSpPr>
        <p:spPr>
          <a:xfrm>
            <a:off x="683568" y="4365104"/>
            <a:ext cx="777686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77538" name="Picture 2" descr="http://topnews.com.sg/images/imagecache/bigthumb/Sun_Hung_Kai.png"/>
          <p:cNvPicPr>
            <a:picLocks noChangeAspect="1" noChangeArrowheads="1"/>
          </p:cNvPicPr>
          <p:nvPr/>
        </p:nvPicPr>
        <p:blipFill>
          <a:blip r:embed="rId3" cstate="print"/>
          <a:srcRect/>
          <a:stretch>
            <a:fillRect/>
          </a:stretch>
        </p:blipFill>
        <p:spPr bwMode="auto">
          <a:xfrm>
            <a:off x="7947248" y="5661248"/>
            <a:ext cx="1196752" cy="119675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Grp="1" noChangeArrowheads="1"/>
          </p:cNvSpPr>
          <p:nvPr>
            <p:ph type="title"/>
          </p:nvPr>
        </p:nvSpPr>
        <p:spPr/>
        <p:txBody>
          <a:bodyPr/>
          <a:lstStyle/>
          <a:p>
            <a:r>
              <a:rPr lang="en-US" altLang="zh-CN" sz="4500" dirty="0">
                <a:latin typeface="Cambria" pitchFamily="18" charset="0"/>
              </a:rPr>
              <a:t>Agenda</a:t>
            </a:r>
          </a:p>
        </p:txBody>
      </p:sp>
      <p:graphicFrame>
        <p:nvGraphicFramePr>
          <p:cNvPr id="2" name="Diagram 1"/>
          <p:cNvGraphicFramePr/>
          <p:nvPr>
            <p:extLst>
              <p:ext uri="{D42A27DB-BD31-4B8C-83A1-F6EECF244321}">
                <p14:modId xmlns:p14="http://schemas.microsoft.com/office/powerpoint/2010/main" val="2488908724"/>
              </p:ext>
            </p:extLst>
          </p:nvPr>
        </p:nvGraphicFramePr>
        <p:xfrm>
          <a:off x="304800" y="1447800"/>
          <a:ext cx="8448600"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23546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S2276_8@}E7TH(PM0]WZ1[0"/>
          <p:cNvPicPr>
            <a:picLocks noChangeAspect="1" noChangeArrowheads="1"/>
          </p:cNvPicPr>
          <p:nvPr/>
        </p:nvPicPr>
        <p:blipFill>
          <a:blip r:embed="rId3" cstate="print"/>
          <a:srcRect/>
          <a:stretch>
            <a:fillRect/>
          </a:stretch>
        </p:blipFill>
        <p:spPr bwMode="auto">
          <a:xfrm>
            <a:off x="0" y="381000"/>
            <a:ext cx="9144000" cy="1633538"/>
          </a:xfrm>
          <a:prstGeom prst="rect">
            <a:avLst/>
          </a:prstGeom>
          <a:noFill/>
        </p:spPr>
      </p:pic>
      <p:pic>
        <p:nvPicPr>
          <p:cNvPr id="52229" name="Picture 5" descr="RDRU]~O7{@$DERK$IOWW6JJ"/>
          <p:cNvPicPr>
            <a:picLocks noChangeAspect="1" noChangeArrowheads="1"/>
          </p:cNvPicPr>
          <p:nvPr/>
        </p:nvPicPr>
        <p:blipFill>
          <a:blip r:embed="rId4" cstate="print"/>
          <a:srcRect/>
          <a:stretch>
            <a:fillRect/>
          </a:stretch>
        </p:blipFill>
        <p:spPr bwMode="auto">
          <a:xfrm>
            <a:off x="381000" y="2132856"/>
            <a:ext cx="8153400" cy="4616450"/>
          </a:xfrm>
          <a:prstGeom prst="rect">
            <a:avLst/>
          </a:prstGeom>
          <a:noFill/>
        </p:spPr>
      </p:pic>
    </p:spTree>
    <p:extLst>
      <p:ext uri="{BB962C8B-B14F-4D97-AF65-F5344CB8AC3E}">
        <p14:creationId xmlns:p14="http://schemas.microsoft.com/office/powerpoint/2010/main" val="63840657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sz="4500" dirty="0" smtClean="0">
                <a:latin typeface="Cambria" pitchFamily="18" charset="0"/>
              </a:rPr>
              <a:t>Recommendation</a:t>
            </a:r>
            <a:endParaRPr lang="en-CA" sz="4500" dirty="0">
              <a:latin typeface="Cambria" pitchFamily="18" charset="0"/>
            </a:endParaRPr>
          </a:p>
        </p:txBody>
      </p:sp>
      <p:pic>
        <p:nvPicPr>
          <p:cNvPr id="8196" name="Picture 4" descr="http://www.thefreeinvestor.com/wp-content/uploads/2011/03/iStock_000013996635Small.jpg"/>
          <p:cNvPicPr>
            <a:picLocks noChangeAspect="1" noChangeArrowheads="1"/>
          </p:cNvPicPr>
          <p:nvPr/>
        </p:nvPicPr>
        <p:blipFill>
          <a:blip r:embed="rId2" cstate="print"/>
          <a:srcRect/>
          <a:stretch>
            <a:fillRect/>
          </a:stretch>
        </p:blipFill>
        <p:spPr bwMode="auto">
          <a:xfrm>
            <a:off x="899592" y="1556792"/>
            <a:ext cx="7357817" cy="4896544"/>
          </a:xfrm>
          <a:prstGeom prst="rect">
            <a:avLst/>
          </a:prstGeom>
          <a:noFill/>
        </p:spPr>
      </p:pic>
      <p:sp>
        <p:nvSpPr>
          <p:cNvPr id="4" name="下箭头 3"/>
          <p:cNvSpPr/>
          <p:nvPr/>
        </p:nvSpPr>
        <p:spPr>
          <a:xfrm rot="3681094">
            <a:off x="5749368" y="1432889"/>
            <a:ext cx="1008112" cy="1804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76514" name="Picture 2" descr="http://topnews.com.sg/images/imagecache/bigthumb/Sun_Hung_Kai.png"/>
          <p:cNvPicPr>
            <a:picLocks noChangeAspect="1" noChangeArrowheads="1"/>
          </p:cNvPicPr>
          <p:nvPr/>
        </p:nvPicPr>
        <p:blipFill>
          <a:blip r:embed="rId3" cstate="print"/>
          <a:srcRect/>
          <a:stretch>
            <a:fillRect/>
          </a:stretch>
        </p:blipFill>
        <p:spPr bwMode="auto">
          <a:xfrm>
            <a:off x="7731224" y="5445224"/>
            <a:ext cx="1412776" cy="1412776"/>
          </a:xfrm>
          <a:prstGeom prst="rect">
            <a:avLst/>
          </a:prstGeom>
          <a:noFill/>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620917" y="-184150"/>
            <a:ext cx="7989683" cy="2241550"/>
          </a:xfrm>
          <a:prstGeom prst="rect">
            <a:avLst/>
          </a:prstGeom>
        </p:spPr>
      </p:pic>
      <p:pic>
        <p:nvPicPr>
          <p:cNvPr id="6" name="Picture 5"/>
          <p:cNvPicPr>
            <a:picLocks noChangeAspect="1"/>
          </p:cNvPicPr>
          <p:nvPr/>
        </p:nvPicPr>
        <p:blipFill>
          <a:blip r:embed="rId3" cstate="print"/>
          <a:stretch>
            <a:fillRect/>
          </a:stretch>
        </p:blipFill>
        <p:spPr>
          <a:xfrm>
            <a:off x="0" y="1905000"/>
            <a:ext cx="2235200" cy="2743200"/>
          </a:xfrm>
          <a:prstGeom prst="rect">
            <a:avLst/>
          </a:prstGeom>
        </p:spPr>
      </p:pic>
      <p:pic>
        <p:nvPicPr>
          <p:cNvPr id="7" name="Picture 6"/>
          <p:cNvPicPr>
            <a:picLocks noChangeAspect="1"/>
          </p:cNvPicPr>
          <p:nvPr/>
        </p:nvPicPr>
        <p:blipFill>
          <a:blip r:embed="rId4" cstate="print"/>
          <a:stretch>
            <a:fillRect/>
          </a:stretch>
        </p:blipFill>
        <p:spPr>
          <a:xfrm>
            <a:off x="1524000" y="4178300"/>
            <a:ext cx="2273300" cy="2679700"/>
          </a:xfrm>
          <a:prstGeom prst="rect">
            <a:avLst/>
          </a:prstGeom>
        </p:spPr>
      </p:pic>
      <p:pic>
        <p:nvPicPr>
          <p:cNvPr id="8" name="Picture 7"/>
          <p:cNvPicPr>
            <a:picLocks noChangeAspect="1"/>
          </p:cNvPicPr>
          <p:nvPr/>
        </p:nvPicPr>
        <p:blipFill>
          <a:blip r:embed="rId5" cstate="print"/>
          <a:stretch>
            <a:fillRect/>
          </a:stretch>
        </p:blipFill>
        <p:spPr>
          <a:xfrm>
            <a:off x="3403600" y="1905000"/>
            <a:ext cx="2235200" cy="2628900"/>
          </a:xfrm>
          <a:prstGeom prst="rect">
            <a:avLst/>
          </a:prstGeom>
        </p:spPr>
      </p:pic>
      <p:pic>
        <p:nvPicPr>
          <p:cNvPr id="9" name="Picture 8"/>
          <p:cNvPicPr>
            <a:picLocks noChangeAspect="1"/>
          </p:cNvPicPr>
          <p:nvPr/>
        </p:nvPicPr>
        <p:blipFill>
          <a:blip r:embed="rId6" cstate="print"/>
          <a:stretch>
            <a:fillRect/>
          </a:stretch>
        </p:blipFill>
        <p:spPr>
          <a:xfrm>
            <a:off x="5156200" y="4127500"/>
            <a:ext cx="2235200" cy="2730500"/>
          </a:xfrm>
          <a:prstGeom prst="rect">
            <a:avLst/>
          </a:prstGeom>
        </p:spPr>
      </p:pic>
      <p:pic>
        <p:nvPicPr>
          <p:cNvPr id="10" name="Picture 9"/>
          <p:cNvPicPr>
            <a:picLocks noChangeAspect="1"/>
          </p:cNvPicPr>
          <p:nvPr/>
        </p:nvPicPr>
        <p:blipFill>
          <a:blip r:embed="rId7" cstate="print"/>
          <a:stretch>
            <a:fillRect/>
          </a:stretch>
        </p:blipFill>
        <p:spPr>
          <a:xfrm>
            <a:off x="6858000" y="1816100"/>
            <a:ext cx="2286000" cy="2755900"/>
          </a:xfrm>
          <a:prstGeom prst="rect">
            <a:avLst/>
          </a:prstGeom>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1500" y="0"/>
            <a:ext cx="8001000" cy="1143000"/>
          </a:xfrm>
        </p:spPr>
        <p:txBody>
          <a:bodyPr/>
          <a:lstStyle/>
          <a:p>
            <a:pPr algn="ctr"/>
            <a:r>
              <a:rPr lang="en-CA" sz="4500" dirty="0" smtClean="0">
                <a:latin typeface="Cambria"/>
                <a:cs typeface="Cambria"/>
              </a:rPr>
              <a:t>Trading Day Performance</a:t>
            </a:r>
            <a:endParaRPr lang="en-CA" sz="4500" dirty="0">
              <a:latin typeface="Cambria"/>
              <a:cs typeface="Cambria"/>
            </a:endParaRPr>
          </a:p>
        </p:txBody>
      </p:sp>
      <p:pic>
        <p:nvPicPr>
          <p:cNvPr id="6" name="Picture 5"/>
          <p:cNvPicPr>
            <a:picLocks noChangeAspect="1"/>
          </p:cNvPicPr>
          <p:nvPr/>
        </p:nvPicPr>
        <p:blipFill>
          <a:blip r:embed="rId2" cstate="print"/>
          <a:stretch>
            <a:fillRect/>
          </a:stretch>
        </p:blipFill>
        <p:spPr>
          <a:xfrm>
            <a:off x="1045625" y="1066800"/>
            <a:ext cx="6802975" cy="5651539"/>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tretch>
            <a:fillRect/>
          </a:stretch>
        </p:blipFill>
        <p:spPr>
          <a:xfrm>
            <a:off x="2179104" y="4343400"/>
            <a:ext cx="4755095" cy="2548659"/>
          </a:xfrm>
          <a:prstGeom prst="rect">
            <a:avLst/>
          </a:prstGeom>
        </p:spPr>
      </p:pic>
      <p:sp>
        <p:nvSpPr>
          <p:cNvPr id="7" name="Title 1"/>
          <p:cNvSpPr txBox="1">
            <a:spLocks/>
          </p:cNvSpPr>
          <p:nvPr/>
        </p:nvSpPr>
        <p:spPr>
          <a:xfrm>
            <a:off x="685800" y="-76200"/>
            <a:ext cx="7770813" cy="770964"/>
          </a:xfrm>
          <a:prstGeom prst="rect">
            <a:avLst/>
          </a:prstGeom>
        </p:spPr>
        <p:txBody>
          <a:bodyPr vert="horz"/>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500" b="0" i="0" u="none" strike="noStrike" kern="1200" cap="none" spc="0" normalizeH="0" baseline="0" noProof="0" dirty="0" smtClean="0">
                <a:ln>
                  <a:noFill/>
                </a:ln>
                <a:solidFill>
                  <a:schemeClr val="tx1"/>
                </a:solidFill>
                <a:effectLst/>
                <a:uLnTx/>
                <a:uFillTx/>
                <a:latin typeface="Cambria"/>
                <a:ea typeface="+mj-ea"/>
                <a:cs typeface="Cambria"/>
              </a:rPr>
              <a:t>Last Trading Day ADR</a:t>
            </a:r>
            <a:endParaRPr kumimoji="0" lang="en-US" sz="4500" b="0" i="0" u="none" strike="noStrike" kern="1200" cap="none" spc="0" normalizeH="0" baseline="0" noProof="0" dirty="0">
              <a:ln>
                <a:noFill/>
              </a:ln>
              <a:solidFill>
                <a:schemeClr val="tx1"/>
              </a:solidFill>
              <a:effectLst/>
              <a:uLnTx/>
              <a:uFillTx/>
              <a:latin typeface="Cambria"/>
              <a:ea typeface="+mj-ea"/>
              <a:cs typeface="Cambria"/>
            </a:endParaRPr>
          </a:p>
        </p:txBody>
      </p:sp>
      <p:sp>
        <p:nvSpPr>
          <p:cNvPr id="5" name="Rectangle 4"/>
          <p:cNvSpPr/>
          <p:nvPr/>
        </p:nvSpPr>
        <p:spPr>
          <a:xfrm>
            <a:off x="7086600" y="4724400"/>
            <a:ext cx="2057400" cy="923330"/>
          </a:xfrm>
          <a:prstGeom prst="rect">
            <a:avLst/>
          </a:prstGeom>
        </p:spPr>
        <p:txBody>
          <a:bodyPr wrap="square">
            <a:spAutoFit/>
          </a:bodyPr>
          <a:lstStyle/>
          <a:p>
            <a:pPr algn="ctr"/>
            <a:r>
              <a:rPr lang="en-US" dirty="0" smtClean="0"/>
              <a:t>ADR to Ordinary Share Ratio :	</a:t>
            </a:r>
          </a:p>
          <a:p>
            <a:pPr algn="ctr"/>
            <a:r>
              <a:rPr lang="en-US" dirty="0" smtClean="0"/>
              <a:t>1:5</a:t>
            </a:r>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stretch>
            <a:fillRect/>
          </a:stretch>
        </p:blipFill>
        <p:spPr>
          <a:xfrm>
            <a:off x="2178050" y="680713"/>
            <a:ext cx="4756150" cy="3738887"/>
          </a:xfrm>
          <a:prstGeom prst="rect">
            <a:avLst/>
          </a:prstGeom>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0"/>
            <a:ext cx="7770813" cy="770964"/>
          </a:xfrm>
          <a:prstGeom prst="rect">
            <a:avLst/>
          </a:prstGeom>
        </p:spPr>
        <p:txBody>
          <a:bodyPr vert="horz"/>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500" b="0" i="0" u="none" strike="noStrike" kern="1200" cap="none" spc="0" normalizeH="0" baseline="0" noProof="0" dirty="0" smtClean="0">
                <a:ln>
                  <a:noFill/>
                </a:ln>
                <a:solidFill>
                  <a:schemeClr val="tx1"/>
                </a:solidFill>
                <a:effectLst/>
                <a:uLnTx/>
                <a:uFillTx/>
                <a:latin typeface="Cambria"/>
                <a:ea typeface="+mj-ea"/>
                <a:cs typeface="Cambria"/>
              </a:rPr>
              <a:t>Last Trading Day BER</a:t>
            </a:r>
            <a:endParaRPr kumimoji="0" lang="en-US" sz="4500" b="0" i="0" u="none" strike="noStrike" kern="1200" cap="none" spc="0" normalizeH="0" baseline="0" noProof="0" dirty="0">
              <a:ln>
                <a:noFill/>
              </a:ln>
              <a:solidFill>
                <a:schemeClr val="tx1"/>
              </a:solidFill>
              <a:effectLst/>
              <a:uLnTx/>
              <a:uFillTx/>
              <a:latin typeface="Cambria"/>
              <a:ea typeface="+mj-ea"/>
              <a:cs typeface="Cambria"/>
            </a:endParaRPr>
          </a:p>
        </p:txBody>
      </p:sp>
      <p:pic>
        <p:nvPicPr>
          <p:cNvPr id="5" name="Picture 4"/>
          <p:cNvPicPr>
            <a:picLocks noChangeAspect="1"/>
          </p:cNvPicPr>
          <p:nvPr/>
        </p:nvPicPr>
        <p:blipFill>
          <a:blip r:embed="rId2" cstate="print"/>
          <a:stretch>
            <a:fillRect/>
          </a:stretch>
        </p:blipFill>
        <p:spPr>
          <a:xfrm>
            <a:off x="2362200" y="762000"/>
            <a:ext cx="4635500" cy="3593537"/>
          </a:xfrm>
          <a:prstGeom prst="rect">
            <a:avLst/>
          </a:prstGeom>
        </p:spPr>
      </p:pic>
      <p:pic>
        <p:nvPicPr>
          <p:cNvPr id="6" name="Picture 5"/>
          <p:cNvPicPr>
            <a:picLocks noChangeAspect="1"/>
          </p:cNvPicPr>
          <p:nvPr/>
        </p:nvPicPr>
        <p:blipFill>
          <a:blip r:embed="rId3" cstate="print"/>
          <a:stretch>
            <a:fillRect/>
          </a:stretch>
        </p:blipFill>
        <p:spPr>
          <a:xfrm>
            <a:off x="2362200" y="4343400"/>
            <a:ext cx="4629150" cy="2651760"/>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362200" y="914400"/>
            <a:ext cx="4540902" cy="3581400"/>
          </a:xfrm>
          <a:prstGeom prst="rect">
            <a:avLst/>
          </a:prstGeom>
        </p:spPr>
      </p:pic>
      <p:pic>
        <p:nvPicPr>
          <p:cNvPr id="5" name="Picture 4"/>
          <p:cNvPicPr>
            <a:picLocks noChangeAspect="1"/>
          </p:cNvPicPr>
          <p:nvPr/>
        </p:nvPicPr>
        <p:blipFill>
          <a:blip r:embed="rId3" cstate="print"/>
          <a:stretch>
            <a:fillRect/>
          </a:stretch>
        </p:blipFill>
        <p:spPr>
          <a:xfrm>
            <a:off x="2362200" y="4445000"/>
            <a:ext cx="4544107" cy="2413000"/>
          </a:xfrm>
          <a:prstGeom prst="rect">
            <a:avLst/>
          </a:prstGeom>
        </p:spPr>
      </p:pic>
      <p:sp>
        <p:nvSpPr>
          <p:cNvPr id="6" name="Title 1"/>
          <p:cNvSpPr txBox="1">
            <a:spLocks/>
          </p:cNvSpPr>
          <p:nvPr/>
        </p:nvSpPr>
        <p:spPr>
          <a:xfrm>
            <a:off x="685800" y="0"/>
            <a:ext cx="7770813" cy="770964"/>
          </a:xfrm>
          <a:prstGeom prst="rect">
            <a:avLst/>
          </a:prstGeom>
        </p:spPr>
        <p:txBody>
          <a:bodyPr vert="horz"/>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500" b="0" i="0" u="none" strike="noStrike" kern="1200" cap="none" spc="0" normalizeH="0" baseline="0" noProof="0" dirty="0" smtClean="0">
                <a:ln>
                  <a:noFill/>
                </a:ln>
                <a:solidFill>
                  <a:schemeClr val="tx1"/>
                </a:solidFill>
                <a:effectLst/>
                <a:uLnTx/>
                <a:uFillTx/>
                <a:latin typeface="Cambria"/>
                <a:ea typeface="+mj-ea"/>
                <a:cs typeface="Cambria"/>
              </a:rPr>
              <a:t>Last Trading Day FRA</a:t>
            </a:r>
            <a:endParaRPr kumimoji="0" lang="en-US" sz="4500" b="0" i="0" u="none" strike="noStrike" kern="1200" cap="none" spc="0" normalizeH="0" baseline="0" noProof="0" dirty="0">
              <a:ln>
                <a:noFill/>
              </a:ln>
              <a:solidFill>
                <a:schemeClr val="tx1"/>
              </a:solidFill>
              <a:effectLst/>
              <a:uLnTx/>
              <a:uFillTx/>
              <a:latin typeface="Cambria"/>
              <a:ea typeface="+mj-ea"/>
              <a:cs typeface="Cambria"/>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0"/>
            <a:ext cx="7770813" cy="770964"/>
          </a:xfrm>
          <a:prstGeom prst="rect">
            <a:avLst/>
          </a:prstGeom>
        </p:spPr>
        <p:txBody>
          <a:bodyPr vert="horz"/>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500" b="0" i="0" u="none" strike="noStrike" kern="1200" cap="none" spc="0" normalizeH="0" baseline="0" noProof="0" dirty="0" smtClean="0">
                <a:ln>
                  <a:noFill/>
                </a:ln>
                <a:solidFill>
                  <a:schemeClr val="tx1"/>
                </a:solidFill>
                <a:effectLst/>
                <a:uLnTx/>
                <a:uFillTx/>
                <a:latin typeface="Cambria"/>
                <a:ea typeface="+mj-ea"/>
                <a:cs typeface="Cambria"/>
              </a:rPr>
              <a:t>Last Trading Day MUN</a:t>
            </a:r>
            <a:r>
              <a:rPr kumimoji="0" lang="en-US" sz="4500" b="0" i="0" u="none" strike="noStrike" kern="1200" cap="none" spc="0" normalizeH="0" noProof="0" dirty="0" smtClean="0">
                <a:ln>
                  <a:noFill/>
                </a:ln>
                <a:solidFill>
                  <a:schemeClr val="tx1"/>
                </a:solidFill>
                <a:effectLst/>
                <a:uLnTx/>
                <a:uFillTx/>
                <a:latin typeface="Cambria"/>
                <a:ea typeface="+mj-ea"/>
                <a:cs typeface="Cambria"/>
              </a:rPr>
              <a:t> </a:t>
            </a:r>
            <a:endParaRPr kumimoji="0" lang="en-US" sz="4500" b="0" i="0" u="none" strike="noStrike" kern="1200" cap="none" spc="0" normalizeH="0" baseline="0" noProof="0" dirty="0">
              <a:ln>
                <a:noFill/>
              </a:ln>
              <a:solidFill>
                <a:schemeClr val="tx1"/>
              </a:solidFill>
              <a:effectLst/>
              <a:uLnTx/>
              <a:uFillTx/>
              <a:latin typeface="Cambria"/>
              <a:ea typeface="+mj-ea"/>
              <a:cs typeface="Cambria"/>
            </a:endParaRPr>
          </a:p>
        </p:txBody>
      </p:sp>
      <p:pic>
        <p:nvPicPr>
          <p:cNvPr id="5" name="Picture 4"/>
          <p:cNvPicPr>
            <a:picLocks noChangeAspect="1"/>
          </p:cNvPicPr>
          <p:nvPr/>
        </p:nvPicPr>
        <p:blipFill>
          <a:blip r:embed="rId2" cstate="print"/>
          <a:stretch>
            <a:fillRect/>
          </a:stretch>
        </p:blipFill>
        <p:spPr>
          <a:xfrm>
            <a:off x="2362200" y="838200"/>
            <a:ext cx="4553010" cy="3581400"/>
          </a:xfrm>
          <a:prstGeom prst="rect">
            <a:avLst/>
          </a:prstGeom>
        </p:spPr>
      </p:pic>
      <p:pic>
        <p:nvPicPr>
          <p:cNvPr id="7" name="Picture 6"/>
          <p:cNvPicPr>
            <a:picLocks noChangeAspect="1"/>
          </p:cNvPicPr>
          <p:nvPr/>
        </p:nvPicPr>
        <p:blipFill>
          <a:blip r:embed="rId3" cstate="print"/>
          <a:stretch>
            <a:fillRect/>
          </a:stretch>
        </p:blipFill>
        <p:spPr>
          <a:xfrm>
            <a:off x="2362200" y="4419600"/>
            <a:ext cx="4572000" cy="2409264"/>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001000" cy="1143000"/>
          </a:xfrm>
        </p:spPr>
        <p:txBody>
          <a:bodyPr/>
          <a:lstStyle/>
          <a:p>
            <a:r>
              <a:rPr lang="en-US" sz="4500" dirty="0"/>
              <a:t>Comparative Analysis</a:t>
            </a:r>
            <a:endParaRPr lang="en-CA" sz="4500" dirty="0"/>
          </a:p>
        </p:txBody>
      </p:sp>
      <p:pic>
        <p:nvPicPr>
          <p:cNvPr id="4" name="Content Placeholder 3"/>
          <p:cNvPicPr>
            <a:picLocks noGrp="1" noChangeAspect="1"/>
          </p:cNvPicPr>
          <p:nvPr>
            <p:ph idx="1"/>
          </p:nvPr>
        </p:nvPicPr>
        <p:blipFill>
          <a:blip r:embed="rId2" cstate="print"/>
          <a:stretch>
            <a:fillRect/>
          </a:stretch>
        </p:blipFill>
        <p:spPr>
          <a:xfrm>
            <a:off x="789901" y="1524000"/>
            <a:ext cx="7592099" cy="4953000"/>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64052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69328" y="990600"/>
            <a:ext cx="8998472" cy="5334000"/>
          </a:xfrm>
          <a:prstGeom prst="rect">
            <a:avLst/>
          </a:prstGeom>
        </p:spPr>
      </p:pic>
      <p:sp>
        <p:nvSpPr>
          <p:cNvPr id="6" name="Title 1"/>
          <p:cNvSpPr>
            <a:spLocks noGrp="1"/>
          </p:cNvSpPr>
          <p:nvPr>
            <p:ph type="title"/>
          </p:nvPr>
        </p:nvSpPr>
        <p:spPr>
          <a:xfrm>
            <a:off x="571500" y="-76200"/>
            <a:ext cx="8001000" cy="1143000"/>
          </a:xfrm>
        </p:spPr>
        <p:txBody>
          <a:bodyPr/>
          <a:lstStyle/>
          <a:p>
            <a:r>
              <a:rPr lang="en-US" sz="4500" dirty="0" smtClean="0">
                <a:latin typeface="Cambria"/>
                <a:cs typeface="Cambria"/>
              </a:rPr>
              <a:t>HK V.S. ADR 5 Year</a:t>
            </a:r>
            <a:endParaRPr lang="en-US" sz="4500" dirty="0">
              <a:latin typeface="Cambria"/>
              <a:cs typeface="Cambria"/>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76200"/>
            <a:ext cx="8001000" cy="1143000"/>
          </a:xfrm>
        </p:spPr>
        <p:txBody>
          <a:bodyPr/>
          <a:lstStyle/>
          <a:p>
            <a:r>
              <a:rPr lang="en-US" sz="4500" dirty="0" smtClean="0">
                <a:latin typeface="Cambria"/>
                <a:cs typeface="Cambria"/>
              </a:rPr>
              <a:t>HK V.S. BER 5 Year</a:t>
            </a:r>
            <a:endParaRPr lang="en-US" sz="4500" dirty="0">
              <a:latin typeface="Cambria"/>
              <a:cs typeface="Cambria"/>
            </a:endParaRPr>
          </a:p>
        </p:txBody>
      </p:sp>
      <p:pic>
        <p:nvPicPr>
          <p:cNvPr id="4" name="Picture 3"/>
          <p:cNvPicPr>
            <a:picLocks noChangeAspect="1"/>
          </p:cNvPicPr>
          <p:nvPr/>
        </p:nvPicPr>
        <p:blipFill>
          <a:blip r:embed="rId2" cstate="print"/>
          <a:stretch>
            <a:fillRect/>
          </a:stretch>
        </p:blipFill>
        <p:spPr>
          <a:xfrm>
            <a:off x="76200" y="990600"/>
            <a:ext cx="8915400" cy="5238947"/>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idx="4294967295"/>
          </p:nvPr>
        </p:nvSpPr>
        <p:spPr>
          <a:xfrm>
            <a:off x="18604" y="222548"/>
            <a:ext cx="9532168" cy="1143000"/>
          </a:xfrm>
          <a:prstGeom prst="rect">
            <a:avLst/>
          </a:prstGeom>
        </p:spPr>
        <p:txBody>
          <a:bodyPr/>
          <a:lstStyle/>
          <a:p>
            <a:pPr algn="l" eaLnBrk="1" hangingPunct="1"/>
            <a:r>
              <a:rPr lang="en-US" altLang="zh-CN" sz="4000" dirty="0">
                <a:latin typeface="Cambria" pitchFamily="18" charset="0"/>
              </a:rPr>
              <a:t>Core Business of Property Development</a:t>
            </a:r>
          </a:p>
        </p:txBody>
      </p:sp>
      <p:sp>
        <p:nvSpPr>
          <p:cNvPr id="21507" name="TextBox 1"/>
          <p:cNvSpPr txBox="1">
            <a:spLocks noChangeArrowheads="1"/>
          </p:cNvSpPr>
          <p:nvPr/>
        </p:nvSpPr>
        <p:spPr bwMode="auto">
          <a:xfrm>
            <a:off x="381000" y="1384300"/>
            <a:ext cx="7467600" cy="3783013"/>
          </a:xfrm>
          <a:prstGeom prst="rect">
            <a:avLst/>
          </a:prstGeom>
          <a:noFill/>
          <a:ln w="9525">
            <a:noFill/>
            <a:miter lim="800000"/>
            <a:headEnd/>
            <a:tailEnd/>
          </a:ln>
        </p:spPr>
        <p:txBody>
          <a:bodyPr>
            <a:prstTxWarp prst="textNoShape">
              <a:avLst/>
            </a:prstTxWarp>
            <a:spAutoFit/>
          </a:bodyPr>
          <a:lstStyle/>
          <a:p>
            <a:pPr algn="l"/>
            <a:r>
              <a:rPr lang="en-US" altLang="zh-CN" sz="2800" dirty="0">
                <a:latin typeface="Cambria" pitchFamily="18" charset="0"/>
              </a:rPr>
              <a:t>1)</a:t>
            </a:r>
            <a:r>
              <a:rPr lang="en-US" sz="2800" dirty="0">
                <a:latin typeface="Cambria" pitchFamily="18" charset="0"/>
              </a:rPr>
              <a:t>Residential sector</a:t>
            </a:r>
          </a:p>
          <a:p>
            <a:pPr algn="l"/>
            <a:endParaRPr lang="en-US" sz="2800" dirty="0"/>
          </a:p>
          <a:p>
            <a:pPr algn="l"/>
            <a:endParaRPr lang="en-US" sz="2800" dirty="0"/>
          </a:p>
          <a:p>
            <a:pPr algn="l"/>
            <a:endParaRPr lang="en-US" sz="2800" dirty="0"/>
          </a:p>
          <a:p>
            <a:pPr algn="l"/>
            <a:endParaRPr lang="en-US" sz="2800" dirty="0"/>
          </a:p>
          <a:p>
            <a:pPr algn="l"/>
            <a:endParaRPr lang="en-US" altLang="zh-CN" sz="2800" dirty="0">
              <a:latin typeface="Cambria" pitchFamily="18" charset="0"/>
            </a:endParaRPr>
          </a:p>
          <a:p>
            <a:pPr algn="l"/>
            <a:r>
              <a:rPr lang="en-US" altLang="zh-CN" sz="2800" dirty="0">
                <a:latin typeface="Cambria" pitchFamily="18" charset="0"/>
              </a:rPr>
              <a:t>2)</a:t>
            </a:r>
            <a:r>
              <a:rPr lang="en-US" sz="2800" dirty="0">
                <a:latin typeface="Cambria" pitchFamily="18" charset="0"/>
              </a:rPr>
              <a:t>Office sector</a:t>
            </a:r>
          </a:p>
          <a:p>
            <a:pPr algn="l"/>
            <a:endParaRPr lang="en-US" sz="2800" dirty="0"/>
          </a:p>
          <a:p>
            <a:endParaRPr lang="en-CA" dirty="0"/>
          </a:p>
        </p:txBody>
      </p:sp>
      <p:pic>
        <p:nvPicPr>
          <p:cNvPr id="21510" name="Picture 7" descr="C:\Documents and Settings\tta32\desktop\residental.jpg"/>
          <p:cNvPicPr>
            <a:picLocks noChangeAspect="1" noChangeArrowheads="1"/>
          </p:cNvPicPr>
          <p:nvPr/>
        </p:nvPicPr>
        <p:blipFill>
          <a:blip r:embed="rId2" cstate="print"/>
          <a:srcRect/>
          <a:stretch>
            <a:fillRect/>
          </a:stretch>
        </p:blipFill>
        <p:spPr bwMode="auto">
          <a:xfrm>
            <a:off x="6839690" y="1547664"/>
            <a:ext cx="2017819" cy="2057946"/>
          </a:xfrm>
          <a:prstGeom prst="rect">
            <a:avLst/>
          </a:prstGeom>
          <a:noFill/>
          <a:ln w="9525">
            <a:noFill/>
            <a:miter lim="800000"/>
            <a:headEnd/>
            <a:tailEnd/>
          </a:ln>
        </p:spPr>
      </p:pic>
      <p:graphicFrame>
        <p:nvGraphicFramePr>
          <p:cNvPr id="21585" name="Group 81"/>
          <p:cNvGraphicFramePr>
            <a:graphicFrameLocks noGrp="1"/>
          </p:cNvGraphicFramePr>
          <p:nvPr/>
        </p:nvGraphicFramePr>
        <p:xfrm>
          <a:off x="381000" y="2057400"/>
          <a:ext cx="6172200" cy="1330960"/>
        </p:xfrm>
        <a:graphic>
          <a:graphicData uri="http://schemas.openxmlformats.org/drawingml/2006/table">
            <a:tbl>
              <a:tblPr/>
              <a:tblGrid>
                <a:gridCol w="1943100"/>
                <a:gridCol w="1946275"/>
                <a:gridCol w="2282825"/>
              </a:tblGrid>
              <a:tr h="66040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Arial" pitchFamily="-84" charset="0"/>
                          <a:ea typeface="Arial" pitchFamily="-84" charset="0"/>
                          <a:cs typeface="Arial" pitchFamily="-84" charset="0"/>
                        </a:rPr>
                        <a:t>Sector</a:t>
                      </a:r>
                      <a:endParaRPr kumimoji="0" lang="en-US" altLang="zh-CN" sz="16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BC141A"/>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Arial" pitchFamily="-84" charset="0"/>
                          <a:ea typeface="Arial" pitchFamily="-84" charset="0"/>
                          <a:cs typeface="Arial" pitchFamily="-84" charset="0"/>
                        </a:rPr>
                        <a:t>Capital Values</a:t>
                      </a:r>
                      <a:br>
                        <a:rPr kumimoji="0" lang="en-US" altLang="zh-CN" sz="1600" b="1" i="0" u="none" strike="noStrike" cap="none" normalizeH="0" baseline="0">
                          <a:ln>
                            <a:noFill/>
                          </a:ln>
                          <a:solidFill>
                            <a:srgbClr val="FFFFFF"/>
                          </a:solidFill>
                          <a:effectLst/>
                          <a:latin typeface="Arial" pitchFamily="-84" charset="0"/>
                          <a:ea typeface="Arial" pitchFamily="-84" charset="0"/>
                          <a:cs typeface="Arial" pitchFamily="-84" charset="0"/>
                        </a:rPr>
                      </a:br>
                      <a:r>
                        <a:rPr kumimoji="0" lang="en-US" altLang="zh-CN" sz="1600" b="1" i="0" u="none" strike="noStrike" cap="none" normalizeH="0" baseline="0">
                          <a:ln>
                            <a:noFill/>
                          </a:ln>
                          <a:solidFill>
                            <a:srgbClr val="FFFFFF"/>
                          </a:solidFill>
                          <a:effectLst/>
                          <a:latin typeface="Arial" pitchFamily="-84" charset="0"/>
                          <a:ea typeface="Arial" pitchFamily="-84" charset="0"/>
                          <a:cs typeface="Arial" pitchFamily="-84" charset="0"/>
                        </a:rPr>
                        <a:t>(Jan–Jun2011)</a:t>
                      </a:r>
                      <a:endParaRPr kumimoji="0" lang="en-US" altLang="zh-CN" sz="16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BC141A"/>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Arial" pitchFamily="-84" charset="0"/>
                          <a:ea typeface="Arial" pitchFamily="-84" charset="0"/>
                          <a:cs typeface="Arial" pitchFamily="-84" charset="0"/>
                        </a:rPr>
                        <a:t>Rents</a:t>
                      </a:r>
                      <a:endParaRPr kumimoji="0" lang="en-US" altLang="zh-CN" sz="1600" b="0" i="0" u="none" strike="noStrike" cap="none" normalizeH="0" baseline="0">
                        <a:ln>
                          <a:noFill/>
                        </a:ln>
                        <a:solidFill>
                          <a:srgbClr val="4C4C4C"/>
                        </a:solidFill>
                        <a:effectLst/>
                        <a:latin typeface="Arial" pitchFamily="-84" charset="0"/>
                        <a:ea typeface="Arial" pitchFamily="-84" charset="0"/>
                        <a:cs typeface="Arial" pitchFamily="-84" charset="0"/>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Arial" pitchFamily="-84" charset="0"/>
                          <a:ea typeface="Arial" pitchFamily="-84" charset="0"/>
                          <a:cs typeface="Arial" pitchFamily="-84" charset="0"/>
                        </a:rPr>
                        <a:t>(Jan–Jun2011)</a:t>
                      </a:r>
                      <a:endParaRPr kumimoji="0" lang="en-US" altLang="zh-CN" sz="16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BC141A"/>
                    </a:solidFill>
                  </a:tcPr>
                </a:tc>
              </a:tr>
              <a:tr h="20320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4C4C4C"/>
                          </a:solidFill>
                          <a:effectLst/>
                          <a:latin typeface="Arial" pitchFamily="-84" charset="0"/>
                          <a:ea typeface="Arial" pitchFamily="-84" charset="0"/>
                          <a:cs typeface="Arial" pitchFamily="-84" charset="0"/>
                        </a:rPr>
                        <a:t>Luxury</a:t>
                      </a:r>
                      <a:endParaRPr kumimoji="0" lang="en-US" altLang="zh-CN" sz="16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EEEEEE"/>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4C4C4C"/>
                          </a:solidFill>
                          <a:effectLst/>
                          <a:latin typeface="Arial" pitchFamily="-84" charset="0"/>
                          <a:ea typeface="Arial" pitchFamily="-84" charset="0"/>
                          <a:cs typeface="Arial" pitchFamily="-84" charset="0"/>
                        </a:rPr>
                        <a:t>+16.2%</a:t>
                      </a:r>
                      <a:endParaRPr kumimoji="0" lang="en-US" altLang="zh-CN" sz="16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EEEEEE"/>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4C4C4C"/>
                          </a:solidFill>
                          <a:effectLst/>
                          <a:latin typeface="Arial" pitchFamily="-84" charset="0"/>
                          <a:ea typeface="Arial" pitchFamily="-84" charset="0"/>
                          <a:cs typeface="Arial" pitchFamily="-84" charset="0"/>
                        </a:rPr>
                        <a:t>+4.9%</a:t>
                      </a:r>
                      <a:endParaRPr kumimoji="0" lang="en-US" altLang="zh-CN" sz="16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EEEEEE"/>
                    </a:solidFill>
                  </a:tcPr>
                </a:tc>
              </a:tr>
              <a:tr h="18097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4C4C4C"/>
                          </a:solidFill>
                          <a:effectLst/>
                          <a:latin typeface="Arial" pitchFamily="-84" charset="0"/>
                          <a:ea typeface="Arial" pitchFamily="-84" charset="0"/>
                          <a:cs typeface="Arial" pitchFamily="-84" charset="0"/>
                        </a:rPr>
                        <a:t>Mass</a:t>
                      </a:r>
                      <a:endParaRPr kumimoji="0" lang="en-US" altLang="zh-CN" sz="16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D1D5D5"/>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4C4C4C"/>
                          </a:solidFill>
                          <a:effectLst/>
                          <a:latin typeface="Arial" pitchFamily="-84" charset="0"/>
                          <a:ea typeface="Arial" pitchFamily="-84" charset="0"/>
                          <a:cs typeface="Arial" pitchFamily="-84" charset="0"/>
                        </a:rPr>
                        <a:t>+10.1%</a:t>
                      </a:r>
                      <a:endParaRPr kumimoji="0" lang="en-US" altLang="zh-CN" sz="16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D1D5D5"/>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4C4C4C"/>
                          </a:solidFill>
                          <a:effectLst/>
                          <a:latin typeface="Arial" pitchFamily="-84" charset="0"/>
                          <a:ea typeface="Arial" pitchFamily="-84" charset="0"/>
                          <a:cs typeface="Arial" pitchFamily="-84" charset="0"/>
                        </a:rPr>
                        <a:t>N/A</a:t>
                      </a:r>
                      <a:endParaRPr kumimoji="0" lang="en-US" altLang="zh-CN" sz="16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D1D5D5"/>
                    </a:solidFill>
                  </a:tcPr>
                </a:tc>
              </a:tr>
            </a:tbl>
          </a:graphicData>
        </a:graphic>
      </p:graphicFrame>
      <p:pic>
        <p:nvPicPr>
          <p:cNvPr id="21577" name="Picture 9"/>
          <p:cNvPicPr>
            <a:picLocks noChangeAspect="1" noChangeArrowheads="1"/>
          </p:cNvPicPr>
          <p:nvPr/>
        </p:nvPicPr>
        <p:blipFill>
          <a:blip r:embed="rId3" cstate="print"/>
          <a:srcRect/>
          <a:stretch>
            <a:fillRect/>
          </a:stretch>
        </p:blipFill>
        <p:spPr bwMode="auto">
          <a:xfrm>
            <a:off x="381000" y="4495800"/>
            <a:ext cx="7315200" cy="2517775"/>
          </a:xfrm>
          <a:prstGeom prst="rect">
            <a:avLst/>
          </a:prstGeom>
          <a:noFill/>
          <a:ln w="9525">
            <a:noFill/>
            <a:miter lim="800000"/>
            <a:headEnd/>
            <a:tailEnd/>
          </a:ln>
          <a:effectLst/>
        </p:spPr>
      </p:pic>
      <p:pic>
        <p:nvPicPr>
          <p:cNvPr id="21578" name="Picture 5"/>
          <p:cNvPicPr>
            <a:picLocks noChangeAspect="1" noChangeArrowheads="1"/>
          </p:cNvPicPr>
          <p:nvPr/>
        </p:nvPicPr>
        <p:blipFill>
          <a:blip r:embed="rId4" cstate="print"/>
          <a:srcRect/>
          <a:stretch>
            <a:fillRect/>
          </a:stretch>
        </p:blipFill>
        <p:spPr bwMode="auto">
          <a:xfrm>
            <a:off x="6858814" y="4329484"/>
            <a:ext cx="2061664" cy="1425203"/>
          </a:xfrm>
          <a:prstGeom prst="rect">
            <a:avLst/>
          </a:prstGeom>
          <a:noFill/>
          <a:ln w="9525">
            <a:noFill/>
            <a:miter lim="800000"/>
            <a:headEnd/>
            <a:tailEnd/>
          </a:ln>
          <a:effectLst/>
        </p:spPr>
      </p:pic>
    </p:spTree>
    <p:extLst>
      <p:ext uri="{BB962C8B-B14F-4D97-AF65-F5344CB8AC3E}">
        <p14:creationId xmlns:p14="http://schemas.microsoft.com/office/powerpoint/2010/main" val="17350411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76200"/>
            <a:ext cx="8001000" cy="1143000"/>
          </a:xfrm>
        </p:spPr>
        <p:txBody>
          <a:bodyPr/>
          <a:lstStyle/>
          <a:p>
            <a:r>
              <a:rPr lang="en-US" sz="4500" dirty="0" smtClean="0">
                <a:latin typeface="Cambria"/>
                <a:cs typeface="Cambria"/>
              </a:rPr>
              <a:t>HK V.S. FRA 5 Year</a:t>
            </a:r>
            <a:endParaRPr lang="en-US" sz="4500" dirty="0">
              <a:latin typeface="Cambria"/>
              <a:cs typeface="Cambria"/>
            </a:endParaRPr>
          </a:p>
        </p:txBody>
      </p:sp>
      <p:pic>
        <p:nvPicPr>
          <p:cNvPr id="5" name="Picture 4"/>
          <p:cNvPicPr>
            <a:picLocks noChangeAspect="1"/>
          </p:cNvPicPr>
          <p:nvPr/>
        </p:nvPicPr>
        <p:blipFill>
          <a:blip r:embed="rId2" cstate="print"/>
          <a:stretch>
            <a:fillRect/>
          </a:stretch>
        </p:blipFill>
        <p:spPr>
          <a:xfrm>
            <a:off x="152400" y="1066800"/>
            <a:ext cx="8915400" cy="5190662"/>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52400"/>
            <a:ext cx="8001000" cy="1143000"/>
          </a:xfrm>
        </p:spPr>
        <p:txBody>
          <a:bodyPr/>
          <a:lstStyle/>
          <a:p>
            <a:r>
              <a:rPr lang="en-US" sz="4500" dirty="0" smtClean="0">
                <a:latin typeface="Cambria"/>
                <a:cs typeface="Cambria"/>
              </a:rPr>
              <a:t>HK V.S. MUN 5 Year</a:t>
            </a:r>
            <a:endParaRPr lang="en-US" sz="4500" dirty="0">
              <a:latin typeface="Cambria"/>
              <a:cs typeface="Cambria"/>
            </a:endParaRPr>
          </a:p>
        </p:txBody>
      </p:sp>
      <p:pic>
        <p:nvPicPr>
          <p:cNvPr id="5" name="Picture 4"/>
          <p:cNvPicPr>
            <a:picLocks noChangeAspect="1"/>
          </p:cNvPicPr>
          <p:nvPr/>
        </p:nvPicPr>
        <p:blipFill>
          <a:blip r:embed="rId2" cstate="print"/>
          <a:stretch>
            <a:fillRect/>
          </a:stretch>
        </p:blipFill>
        <p:spPr>
          <a:xfrm>
            <a:off x="152400" y="958658"/>
            <a:ext cx="8915400" cy="5289742"/>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400"/>
            <a:ext cx="8229600" cy="932688"/>
          </a:xfrm>
        </p:spPr>
        <p:txBody>
          <a:bodyPr/>
          <a:lstStyle/>
          <a:p>
            <a:pPr algn="ctr"/>
            <a:r>
              <a:rPr lang="en-CA" sz="4500" dirty="0" smtClean="0">
                <a:latin typeface="Cambria"/>
                <a:cs typeface="Cambria"/>
              </a:rPr>
              <a:t>One Year Performance</a:t>
            </a:r>
            <a:endParaRPr lang="en-CA" sz="4500" dirty="0">
              <a:latin typeface="Cambria"/>
              <a:cs typeface="Cambria"/>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stretch>
            <a:fillRect/>
          </a:stretch>
        </p:blipFill>
        <p:spPr>
          <a:xfrm>
            <a:off x="685800" y="1219200"/>
            <a:ext cx="7720144" cy="5105400"/>
          </a:xfrm>
          <a:prstGeom prst="rect">
            <a:avLst/>
          </a:prstGeom>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400" y="210312"/>
            <a:ext cx="8229600" cy="932688"/>
          </a:xfrm>
        </p:spPr>
        <p:txBody>
          <a:bodyPr/>
          <a:lstStyle/>
          <a:p>
            <a:pPr algn="ctr"/>
            <a:r>
              <a:rPr lang="en-CA" sz="4500" dirty="0" smtClean="0">
                <a:latin typeface="Cambria"/>
                <a:cs typeface="Cambria"/>
              </a:rPr>
              <a:t>Five Years Performance</a:t>
            </a:r>
            <a:endParaRPr lang="en-CA" sz="4500" dirty="0">
              <a:latin typeface="Cambria"/>
              <a:cs typeface="Cambria"/>
            </a:endParaRPr>
          </a:p>
        </p:txBody>
      </p:sp>
      <p:pic>
        <p:nvPicPr>
          <p:cNvPr id="6" name="Picture 5"/>
          <p:cNvPicPr>
            <a:picLocks noChangeAspect="1"/>
          </p:cNvPicPr>
          <p:nvPr/>
        </p:nvPicPr>
        <p:blipFill>
          <a:blip r:embed="rId2" cstate="print"/>
          <a:stretch>
            <a:fillRect/>
          </a:stretch>
        </p:blipFill>
        <p:spPr>
          <a:xfrm>
            <a:off x="609600" y="1219200"/>
            <a:ext cx="7918450" cy="4950162"/>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28600"/>
            <a:ext cx="8686800" cy="1143000"/>
          </a:xfrm>
        </p:spPr>
        <p:txBody>
          <a:bodyPr/>
          <a:lstStyle/>
          <a:p>
            <a:r>
              <a:rPr lang="en-US" sz="4500" dirty="0" smtClean="0">
                <a:latin typeface="Cambria"/>
                <a:cs typeface="Cambria"/>
              </a:rPr>
              <a:t>Stock Performance V.S. HSI 5 Years</a:t>
            </a:r>
            <a:endParaRPr lang="en-US" sz="4500" dirty="0">
              <a:latin typeface="Cambria"/>
              <a:cs typeface="Cambria"/>
            </a:endParaRPr>
          </a:p>
        </p:txBody>
      </p:sp>
      <p:pic>
        <p:nvPicPr>
          <p:cNvPr id="5" name="Picture 4"/>
          <p:cNvPicPr>
            <a:picLocks noChangeAspect="1"/>
          </p:cNvPicPr>
          <p:nvPr/>
        </p:nvPicPr>
        <p:blipFill>
          <a:blip r:embed="rId2" cstate="print"/>
          <a:stretch>
            <a:fillRect/>
          </a:stretch>
        </p:blipFill>
        <p:spPr>
          <a:xfrm>
            <a:off x="228600" y="1371600"/>
            <a:ext cx="8686800" cy="5040489"/>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z="4500" dirty="0" smtClean="0">
                <a:latin typeface="Cambria"/>
                <a:cs typeface="Cambria"/>
              </a:rPr>
              <a:t>Stock Performance V.S. HKPI </a:t>
            </a:r>
            <a:br>
              <a:rPr lang="en-US" sz="4500" dirty="0" smtClean="0">
                <a:latin typeface="Cambria"/>
                <a:cs typeface="Cambria"/>
              </a:rPr>
            </a:br>
            <a:r>
              <a:rPr lang="en-US" sz="4500" dirty="0" smtClean="0">
                <a:latin typeface="Cambria"/>
                <a:cs typeface="Cambria"/>
              </a:rPr>
              <a:t>5 Years</a:t>
            </a:r>
            <a:endParaRPr lang="en-US" sz="4500" dirty="0">
              <a:latin typeface="Cambria"/>
              <a:cs typeface="Cambria"/>
            </a:endParaRPr>
          </a:p>
        </p:txBody>
      </p:sp>
      <p:pic>
        <p:nvPicPr>
          <p:cNvPr id="4" name="Picture 3"/>
          <p:cNvPicPr>
            <a:picLocks noChangeAspect="1"/>
          </p:cNvPicPr>
          <p:nvPr/>
        </p:nvPicPr>
        <p:blipFill>
          <a:blip r:embed="rId2" cstate="print"/>
          <a:stretch>
            <a:fillRect/>
          </a:stretch>
        </p:blipFill>
        <p:spPr>
          <a:xfrm>
            <a:off x="152400" y="1392532"/>
            <a:ext cx="8850399" cy="5236868"/>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Sino Group is one of the leading property developers in Hong Kong.</a:t>
            </a:r>
          </a:p>
          <a:p>
            <a:r>
              <a:rPr lang="en-US" dirty="0" smtClean="0"/>
              <a:t>the Group comprises </a:t>
            </a:r>
            <a:r>
              <a:rPr lang="en-US" dirty="0" smtClean="0">
                <a:solidFill>
                  <a:schemeClr val="accent2"/>
                </a:solidFill>
              </a:rPr>
              <a:t>private holding companies owned by the Ng family</a:t>
            </a:r>
            <a:r>
              <a:rPr lang="en-US" dirty="0" smtClean="0"/>
              <a:t>, along with three publicly listed companies:	</a:t>
            </a:r>
          </a:p>
          <a:p>
            <a:pPr lvl="1"/>
            <a:r>
              <a:rPr lang="en-US" u="sng" dirty="0" smtClean="0">
                <a:hlinkClick r:id="rId2"/>
              </a:rPr>
              <a:t>Tsim Sha Tsui Properties Limited</a:t>
            </a:r>
            <a:endParaRPr lang="en-US" u="sng" dirty="0" smtClean="0"/>
          </a:p>
          <a:p>
            <a:pPr lvl="1"/>
            <a:r>
              <a:rPr lang="en-US" u="sng" dirty="0" smtClean="0">
                <a:hlinkClick r:id="rId3"/>
              </a:rPr>
              <a:t>Sino Land Company Limited</a:t>
            </a:r>
            <a:endParaRPr lang="en-US" u="sng" dirty="0" smtClean="0"/>
          </a:p>
          <a:p>
            <a:pPr lvl="1"/>
            <a:r>
              <a:rPr lang="en-US" u="sng" dirty="0" smtClean="0">
                <a:hlinkClick r:id="rId4"/>
              </a:rPr>
              <a:t>Sino Hotels (Holdings) Limited</a:t>
            </a:r>
          </a:p>
          <a:p>
            <a:pPr lvl="1"/>
            <a:endParaRPr lang="en-US" dirty="0"/>
          </a:p>
        </p:txBody>
      </p:sp>
      <p:sp>
        <p:nvSpPr>
          <p:cNvPr id="4" name="Title 1"/>
          <p:cNvSpPr>
            <a:spLocks noGrp="1"/>
          </p:cNvSpPr>
          <p:nvPr>
            <p:ph type="title"/>
          </p:nvPr>
        </p:nvSpPr>
        <p:spPr>
          <a:xfrm>
            <a:off x="571500" y="152400"/>
            <a:ext cx="8001000" cy="1143000"/>
          </a:xfrm>
        </p:spPr>
        <p:txBody>
          <a:bodyPr>
            <a:normAutofit/>
          </a:bodyPr>
          <a:lstStyle/>
          <a:p>
            <a:pPr algn="ctr"/>
            <a:r>
              <a:rPr lang="en-US" sz="4500" dirty="0" smtClean="0">
                <a:latin typeface="Cambria"/>
                <a:cs typeface="Cambria"/>
              </a:rPr>
              <a:t>Basic Facts</a:t>
            </a:r>
            <a:endParaRPr lang="en-US" sz="4500" dirty="0">
              <a:latin typeface="Cambria"/>
              <a:cs typeface="Cambria"/>
            </a:endParaRP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52400"/>
            <a:ext cx="8001000" cy="1143000"/>
          </a:xfrm>
        </p:spPr>
        <p:txBody>
          <a:bodyPr>
            <a:normAutofit/>
          </a:bodyPr>
          <a:lstStyle/>
          <a:p>
            <a:pPr algn="ctr"/>
            <a:r>
              <a:rPr lang="en-US" sz="4500" dirty="0" smtClean="0">
                <a:latin typeface="Cambria"/>
                <a:cs typeface="Cambria"/>
              </a:rPr>
              <a:t>Business Investment</a:t>
            </a:r>
            <a:endParaRPr lang="en-US" sz="4500" dirty="0">
              <a:latin typeface="Cambria"/>
              <a:cs typeface="Cambria"/>
            </a:endParaRPr>
          </a:p>
        </p:txBody>
      </p:sp>
      <p:sp>
        <p:nvSpPr>
          <p:cNvPr id="5" name="内容占位符 4"/>
          <p:cNvSpPr>
            <a:spLocks noGrp="1"/>
          </p:cNvSpPr>
          <p:nvPr>
            <p:ph idx="1"/>
          </p:nvPr>
        </p:nvSpPr>
        <p:spPr>
          <a:xfrm>
            <a:off x="571500" y="1752600"/>
            <a:ext cx="8001000" cy="4648200"/>
          </a:xfrm>
        </p:spPr>
        <p:txBody>
          <a:bodyPr>
            <a:normAutofit fontScale="77500" lnSpcReduction="20000"/>
          </a:bodyPr>
          <a:lstStyle/>
          <a:p>
            <a:r>
              <a:rPr lang="en-US" sz="4000" dirty="0" smtClean="0"/>
              <a:t>Sino Group's core business (for sales and investment purpose)</a:t>
            </a:r>
          </a:p>
          <a:p>
            <a:pPr lvl="1"/>
            <a:r>
              <a:rPr lang="en-US" sz="3091" dirty="0" smtClean="0"/>
              <a:t>shopping malls </a:t>
            </a:r>
          </a:p>
          <a:p>
            <a:pPr lvl="1"/>
            <a:r>
              <a:rPr lang="en-US" sz="3091" dirty="0" smtClean="0"/>
              <a:t>building construction</a:t>
            </a:r>
          </a:p>
          <a:p>
            <a:pPr lvl="1"/>
            <a:r>
              <a:rPr lang="en-US" sz="3091" dirty="0" smtClean="0"/>
              <a:t>property management</a:t>
            </a:r>
          </a:p>
          <a:p>
            <a:pPr lvl="1"/>
            <a:r>
              <a:rPr lang="en-US" sz="3091" dirty="0" smtClean="0"/>
              <a:t>car park operations and management</a:t>
            </a:r>
          </a:p>
          <a:p>
            <a:pPr lvl="1"/>
            <a:r>
              <a:rPr lang="en-US" sz="3091" dirty="0" smtClean="0"/>
              <a:t>security services </a:t>
            </a:r>
          </a:p>
          <a:p>
            <a:pPr lvl="1"/>
            <a:r>
              <a:rPr lang="en-US" sz="3091" dirty="0" smtClean="0"/>
              <a:t>cleaning services</a:t>
            </a:r>
          </a:p>
          <a:p>
            <a:pPr lvl="1"/>
            <a:r>
              <a:rPr lang="en-US" sz="3091" dirty="0" smtClean="0"/>
              <a:t>real estate agency services</a:t>
            </a:r>
          </a:p>
          <a:p>
            <a:r>
              <a:rPr lang="en-US" sz="3200" dirty="0" smtClean="0"/>
              <a:t>active in hotel investment, hotel management and  club management activities.</a:t>
            </a:r>
            <a:endParaRPr lang="en-CA" sz="4000" dirty="0" smtClean="0">
              <a:solidFill>
                <a:srgbClr val="04617B"/>
              </a:solidFill>
              <a:latin typeface="Calibri"/>
              <a:ea typeface="+mj-ea"/>
              <a:cs typeface="+mj-cs"/>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2400" y="1066800"/>
            <a:ext cx="8763000" cy="5791200"/>
          </a:xfrm>
        </p:spPr>
        <p:txBody>
          <a:bodyPr>
            <a:noAutofit/>
          </a:bodyPr>
          <a:lstStyle/>
          <a:p>
            <a:endParaRPr lang="en-CA" sz="1700" dirty="0" smtClean="0">
              <a:solidFill>
                <a:srgbClr val="04617B"/>
              </a:solidFill>
              <a:latin typeface="Calibri"/>
            </a:endParaRPr>
          </a:p>
          <a:p>
            <a:r>
              <a:rPr lang="en-CA" sz="1700" dirty="0" smtClean="0">
                <a:solidFill>
                  <a:schemeClr val="accent4">
                    <a:lumMod val="75000"/>
                  </a:schemeClr>
                </a:solidFill>
              </a:rPr>
              <a:t>E</a:t>
            </a:r>
            <a:r>
              <a:rPr sz="1700" dirty="0" smtClean="0">
                <a:solidFill>
                  <a:schemeClr val="accent4">
                    <a:lumMod val="75000"/>
                  </a:schemeClr>
                </a:solidFill>
              </a:rPr>
              <a:t>stablished in 1970</a:t>
            </a:r>
          </a:p>
          <a:p>
            <a:r>
              <a:rPr lang="en-CA" sz="1700" dirty="0" smtClean="0">
                <a:solidFill>
                  <a:schemeClr val="accent4">
                    <a:lumMod val="75000"/>
                  </a:schemeClr>
                </a:solidFill>
                <a:latin typeface="Calibri"/>
              </a:rPr>
              <a:t>Publicly listed on the Hong Kong Stock Exchange in 1981</a:t>
            </a:r>
          </a:p>
          <a:p>
            <a:r>
              <a:rPr sz="1700" dirty="0" smtClean="0">
                <a:solidFill>
                  <a:schemeClr val="accent4">
                    <a:lumMod val="75000"/>
                  </a:schemeClr>
                </a:solidFill>
              </a:rPr>
              <a:t>developed several properties during 1989–92, including City Garden Hotel, Pacific Palisades and Central Plaza. </a:t>
            </a:r>
            <a:endParaRPr lang="en-CA" sz="1700" dirty="0" smtClean="0">
              <a:solidFill>
                <a:schemeClr val="accent4">
                  <a:lumMod val="75000"/>
                </a:schemeClr>
              </a:solidFill>
              <a:latin typeface="Calibri"/>
            </a:endParaRPr>
          </a:p>
          <a:p>
            <a:r>
              <a:rPr lang="en-CA" sz="1700" dirty="0" smtClean="0">
                <a:solidFill>
                  <a:schemeClr val="accent4">
                    <a:lumMod val="75000"/>
                  </a:schemeClr>
                </a:solidFill>
                <a:latin typeface="Calibri"/>
              </a:rPr>
              <a:t>Became a constituent stock of the Hang </a:t>
            </a:r>
            <a:r>
              <a:rPr lang="en-CA" sz="1700" dirty="0" err="1" smtClean="0">
                <a:solidFill>
                  <a:schemeClr val="accent4">
                    <a:lumMod val="75000"/>
                  </a:schemeClr>
                </a:solidFill>
                <a:latin typeface="Calibri"/>
              </a:rPr>
              <a:t>Seng</a:t>
            </a:r>
            <a:r>
              <a:rPr lang="en-CA" sz="1700" dirty="0" smtClean="0">
                <a:solidFill>
                  <a:schemeClr val="accent4">
                    <a:lumMod val="75000"/>
                  </a:schemeClr>
                </a:solidFill>
                <a:latin typeface="Calibri"/>
              </a:rPr>
              <a:t> Index (blue chip stock) in 1995</a:t>
            </a:r>
          </a:p>
          <a:p>
            <a:r>
              <a:rPr lang="en-CA" sz="1700" dirty="0" smtClean="0">
                <a:solidFill>
                  <a:schemeClr val="accent4">
                    <a:lumMod val="75000"/>
                  </a:schemeClr>
                </a:solidFill>
              </a:rPr>
              <a:t>I</a:t>
            </a:r>
            <a:r>
              <a:rPr sz="1700" dirty="0" smtClean="0">
                <a:solidFill>
                  <a:schemeClr val="accent4">
                    <a:lumMod val="75000"/>
                  </a:schemeClr>
                </a:solidFill>
              </a:rPr>
              <a:t>ntroduced the largest luxury home development in Kowloon city center in 1998.</a:t>
            </a:r>
            <a:endParaRPr lang="en-CA" sz="1700" dirty="0" smtClean="0">
              <a:solidFill>
                <a:schemeClr val="accent4">
                  <a:lumMod val="75000"/>
                </a:schemeClr>
              </a:solidFill>
            </a:endParaRPr>
          </a:p>
          <a:p>
            <a:r>
              <a:rPr lang="en-CA" sz="1700" dirty="0" smtClean="0">
                <a:solidFill>
                  <a:schemeClr val="accent4">
                    <a:lumMod val="75000"/>
                  </a:schemeClr>
                </a:solidFill>
              </a:rPr>
              <a:t>I</a:t>
            </a:r>
            <a:r>
              <a:rPr sz="1700" dirty="0" smtClean="0">
                <a:solidFill>
                  <a:schemeClr val="accent4">
                    <a:lumMod val="75000"/>
                  </a:schemeClr>
                </a:solidFill>
              </a:rPr>
              <a:t>n 2006, the company’s subsidiary, Precious Treasure, was awarded the Collyer Quay site, a prime central waterfront site on Marina Bay by the Singapore URA. </a:t>
            </a:r>
          </a:p>
          <a:p>
            <a:r>
              <a:rPr sz="1700" dirty="0" smtClean="0">
                <a:solidFill>
                  <a:schemeClr val="accent4">
                    <a:lumMod val="75000"/>
                  </a:schemeClr>
                </a:solidFill>
              </a:rPr>
              <a:t>A consortium led by Sino Land acquired a residential site with a total gross floor area of 11.09 million square feet in Chongqing in 2007. </a:t>
            </a:r>
            <a:endParaRPr lang="en-CA" sz="1700" dirty="0" smtClean="0">
              <a:solidFill>
                <a:schemeClr val="accent4">
                  <a:lumMod val="75000"/>
                </a:schemeClr>
              </a:solidFill>
            </a:endParaRPr>
          </a:p>
          <a:p>
            <a:pPr>
              <a:spcAft>
                <a:spcPts val="2600"/>
              </a:spcAft>
            </a:pPr>
            <a:r>
              <a:rPr lang="en-CA" sz="1700" dirty="0" smtClean="0">
                <a:solidFill>
                  <a:schemeClr val="accent4">
                    <a:lumMod val="75000"/>
                  </a:schemeClr>
                </a:solidFill>
              </a:rPr>
              <a:t>I</a:t>
            </a:r>
            <a:r>
              <a:rPr sz="1700" dirty="0" smtClean="0">
                <a:solidFill>
                  <a:schemeClr val="accent4">
                    <a:lumMod val="75000"/>
                  </a:schemeClr>
                </a:solidFill>
              </a:rPr>
              <a:t>n August 2010, Sino Property Services, a subsidiary of Sino Land, received 175 “Quality Water Recognition Scheme for Buildings” certificates from Water</a:t>
            </a:r>
            <a:r>
              <a:rPr lang="en-CA" sz="1700" dirty="0" smtClean="0">
                <a:solidFill>
                  <a:schemeClr val="accent4">
                    <a:lumMod val="75000"/>
                  </a:schemeClr>
                </a:solidFill>
              </a:rPr>
              <a:t> </a:t>
            </a:r>
            <a:br>
              <a:rPr lang="en-CA" sz="1700" dirty="0" smtClean="0">
                <a:solidFill>
                  <a:schemeClr val="accent4">
                    <a:lumMod val="75000"/>
                  </a:schemeClr>
                </a:solidFill>
              </a:rPr>
            </a:br>
            <a:r>
              <a:rPr sz="1700" dirty="0" smtClean="0">
                <a:solidFill>
                  <a:schemeClr val="accent4">
                    <a:lumMod val="75000"/>
                  </a:schemeClr>
                </a:solidFill>
              </a:rPr>
              <a:t> Supplies Department crediting 80 properties under the scheme.</a:t>
            </a:r>
            <a:r>
              <a:rPr sz="1700" dirty="0" smtClean="0"/>
              <a:t>  </a:t>
            </a:r>
            <a:endParaRPr lang="en-CA" sz="1700" dirty="0" smtClean="0">
              <a:solidFill>
                <a:srgbClr val="04617B"/>
              </a:solidFill>
              <a:latin typeface="Calibri"/>
            </a:endParaRPr>
          </a:p>
          <a:p>
            <a:endParaRPr lang="en-CA" sz="1700" dirty="0" smtClean="0">
              <a:solidFill>
                <a:srgbClr val="04617B"/>
              </a:solidFill>
              <a:latin typeface="Calibri"/>
            </a:endParaRPr>
          </a:p>
          <a:p>
            <a:endParaRPr lang="en-CA" sz="17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571500" y="152400"/>
            <a:ext cx="8001000" cy="1143000"/>
          </a:xfrm>
        </p:spPr>
        <p:txBody>
          <a:bodyPr>
            <a:normAutofit/>
          </a:bodyPr>
          <a:lstStyle/>
          <a:p>
            <a:pPr algn="ctr"/>
            <a:r>
              <a:rPr lang="en-US" sz="4500" dirty="0" smtClean="0">
                <a:latin typeface="Cambria"/>
                <a:cs typeface="Cambria"/>
              </a:rPr>
              <a:t>History</a:t>
            </a:r>
            <a:endParaRPr lang="en-US" sz="4500" dirty="0">
              <a:latin typeface="Cambria"/>
              <a:cs typeface="Cambria"/>
            </a:endParaRP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76200"/>
            <a:ext cx="8001000" cy="1143000"/>
          </a:xfrm>
        </p:spPr>
        <p:txBody>
          <a:bodyPr/>
          <a:lstStyle/>
          <a:p>
            <a:r>
              <a:rPr lang="en-US" sz="4500" dirty="0" smtClean="0">
                <a:latin typeface="Cambria"/>
                <a:cs typeface="Cambria"/>
              </a:rPr>
              <a:t>Ownership Structure</a:t>
            </a:r>
            <a:endParaRPr lang="en-US" sz="4500" dirty="0">
              <a:latin typeface="Cambria"/>
              <a:cs typeface="Cambri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8259666"/>
              </p:ext>
            </p:extLst>
          </p:nvPr>
        </p:nvGraphicFramePr>
        <p:xfrm>
          <a:off x="0" y="1340768"/>
          <a:ext cx="9144000" cy="2225040"/>
        </p:xfrm>
        <a:graphic>
          <a:graphicData uri="http://schemas.openxmlformats.org/drawingml/2006/table">
            <a:tbl>
              <a:tblPr firstRow="1" bandRow="1">
                <a:tableStyleId>{5C22544A-7EE6-4342-B048-85BDC9FD1C3A}</a:tableStyleId>
              </a:tblPr>
              <a:tblGrid>
                <a:gridCol w="3048000"/>
                <a:gridCol w="3048000"/>
                <a:gridCol w="30480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sz="1800" b="1" kern="1200" dirty="0" smtClean="0">
                          <a:solidFill>
                            <a:schemeClr val="lt1"/>
                          </a:solidFill>
                          <a:latin typeface="+mn-lt"/>
                          <a:ea typeface="+mn-ea"/>
                          <a:cs typeface="+mn-cs"/>
                        </a:rPr>
                        <a:t>name of</a:t>
                      </a:r>
                      <a:br>
                        <a:rPr sz="1800" b="1" kern="1200" dirty="0" smtClean="0">
                          <a:solidFill>
                            <a:schemeClr val="lt1"/>
                          </a:solidFill>
                          <a:latin typeface="+mn-lt"/>
                          <a:ea typeface="+mn-ea"/>
                          <a:cs typeface="+mn-cs"/>
                        </a:rPr>
                      </a:br>
                      <a:r>
                        <a:rPr sz="1800" b="1" kern="1200" dirty="0" smtClean="0">
                          <a:solidFill>
                            <a:schemeClr val="lt1"/>
                          </a:solidFill>
                          <a:latin typeface="+mn-lt"/>
                          <a:ea typeface="+mn-ea"/>
                          <a:cs typeface="+mn-cs"/>
                        </a:rPr>
                        <a:t>substantial shareholders </a:t>
                      </a:r>
                      <a:endParaRPr dirty="0" smtClean="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sz="1800" b="1" kern="1200" dirty="0" smtClean="0">
                          <a:solidFill>
                            <a:schemeClr val="lt1"/>
                          </a:solidFill>
                          <a:latin typeface="+mn-lt"/>
                          <a:ea typeface="+mn-ea"/>
                          <a:cs typeface="+mn-cs"/>
                        </a:rPr>
                        <a:t>number of ordinary shares </a:t>
                      </a:r>
                      <a:endParaRPr dirty="0" smtClean="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sz="1800" b="1" kern="1200" dirty="0" smtClean="0">
                          <a:solidFill>
                            <a:schemeClr val="lt1"/>
                          </a:solidFill>
                          <a:latin typeface="+mn-lt"/>
                          <a:ea typeface="+mn-ea"/>
                          <a:cs typeface="+mn-cs"/>
                        </a:rPr>
                        <a:t>% of issued share capital </a:t>
                      </a:r>
                      <a:endParaRPr dirty="0" smtClean="0"/>
                    </a:p>
                    <a:p>
                      <a:endParaRPr lang="en-US" dirty="0"/>
                    </a:p>
                  </a:txBody>
                  <a:tcPr/>
                </a:tc>
              </a:tr>
              <a:tr h="370840">
                <a:tc>
                  <a:txBody>
                    <a:bodyPr/>
                    <a:lstStyle/>
                    <a:p>
                      <a:r>
                        <a:rPr sz="1800" b="0" kern="1200" dirty="0" smtClean="0">
                          <a:solidFill>
                            <a:schemeClr val="dk1"/>
                          </a:solidFill>
                          <a:latin typeface="+mn-lt"/>
                          <a:ea typeface="+mn-ea"/>
                          <a:cs typeface="+mn-cs"/>
                        </a:rPr>
                        <a:t>Mr. Philip Ng Chee Tat </a:t>
                      </a:r>
                      <a:endParaRPr lang="en-US" dirty="0"/>
                    </a:p>
                  </a:txBody>
                  <a:tcPr/>
                </a:tc>
                <a:tc>
                  <a:txBody>
                    <a:bodyPr/>
                    <a:lstStyle/>
                    <a:p>
                      <a:r>
                        <a:rPr sz="1800" b="0" kern="1200" dirty="0" smtClean="0">
                          <a:solidFill>
                            <a:schemeClr val="dk1"/>
                          </a:solidFill>
                          <a:latin typeface="+mn-lt"/>
                          <a:ea typeface="+mn-ea"/>
                          <a:cs typeface="+mn-cs"/>
                        </a:rPr>
                        <a:t>2,744,675,491 </a:t>
                      </a:r>
                      <a:endParaRPr lang="en-US" dirty="0"/>
                    </a:p>
                  </a:txBody>
                  <a:tcPr/>
                </a:tc>
                <a:tc>
                  <a:txBody>
                    <a:bodyPr/>
                    <a:lstStyle/>
                    <a:p>
                      <a:r>
                        <a:rPr sz="1800" b="0" kern="1200" dirty="0" smtClean="0">
                          <a:solidFill>
                            <a:schemeClr val="dk1"/>
                          </a:solidFill>
                          <a:latin typeface="+mn-lt"/>
                          <a:ea typeface="+mn-ea"/>
                          <a:cs typeface="+mn-cs"/>
                        </a:rPr>
                        <a:t>51.99% </a:t>
                      </a:r>
                      <a:endParaRPr lang="en-US" dirty="0"/>
                    </a:p>
                  </a:txBody>
                  <a:tcPr/>
                </a:tc>
              </a:tr>
              <a:tr h="370840">
                <a:tc>
                  <a:txBody>
                    <a:bodyPr/>
                    <a:lstStyle/>
                    <a:p>
                      <a:r>
                        <a:rPr sz="1800" b="0" kern="1200" dirty="0" smtClean="0">
                          <a:solidFill>
                            <a:schemeClr val="dk1"/>
                          </a:solidFill>
                          <a:latin typeface="+mn-lt"/>
                          <a:ea typeface="+mn-ea"/>
                          <a:cs typeface="+mn-cs"/>
                        </a:rPr>
                        <a:t>Mr. Robert Ng Chee Siong </a:t>
                      </a:r>
                      <a:endParaRPr lang="en-US" dirty="0"/>
                    </a:p>
                  </a:txBody>
                  <a:tcPr/>
                </a:tc>
                <a:tc>
                  <a:txBody>
                    <a:bodyPr/>
                    <a:lstStyle/>
                    <a:p>
                      <a:r>
                        <a:rPr sz="1800" b="0" kern="1200" dirty="0" smtClean="0">
                          <a:solidFill>
                            <a:schemeClr val="dk1"/>
                          </a:solidFill>
                          <a:latin typeface="+mn-lt"/>
                          <a:ea typeface="+mn-ea"/>
                          <a:cs typeface="+mn-cs"/>
                        </a:rPr>
                        <a:t>2,736,494,410 </a:t>
                      </a:r>
                      <a:endParaRPr lang="en-US" dirty="0"/>
                    </a:p>
                  </a:txBody>
                  <a:tcPr/>
                </a:tc>
                <a:tc>
                  <a:txBody>
                    <a:bodyPr/>
                    <a:lstStyle/>
                    <a:p>
                      <a:r>
                        <a:rPr lang="en-US" dirty="0" smtClean="0"/>
                        <a:t>51.83%</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sz="1800" b="0" kern="1200" dirty="0" smtClean="0">
                          <a:solidFill>
                            <a:schemeClr val="dk1"/>
                          </a:solidFill>
                          <a:latin typeface="+mn-lt"/>
                          <a:ea typeface="+mn-ea"/>
                          <a:cs typeface="+mn-cs"/>
                        </a:rPr>
                        <a:t>Tsim Sha Tsui Properties Limited </a:t>
                      </a:r>
                      <a:endParaRPr dirty="0" smtClean="0"/>
                    </a:p>
                    <a:p>
                      <a:endParaRPr lang="en-US" dirty="0"/>
                    </a:p>
                  </a:txBody>
                  <a:tcPr/>
                </a:tc>
                <a:tc>
                  <a:txBody>
                    <a:bodyPr/>
                    <a:lstStyle/>
                    <a:p>
                      <a:r>
                        <a:rPr sz="1800" b="0" kern="1200" dirty="0" smtClean="0">
                          <a:solidFill>
                            <a:schemeClr val="dk1"/>
                          </a:solidFill>
                          <a:latin typeface="+mn-lt"/>
                          <a:ea typeface="+mn-ea"/>
                          <a:cs typeface="+mn-cs"/>
                        </a:rPr>
                        <a:t>2,625,131,030 </a:t>
                      </a:r>
                      <a:endParaRPr lang="en-US" dirty="0"/>
                    </a:p>
                  </a:txBody>
                  <a:tcPr/>
                </a:tc>
                <a:tc>
                  <a:txBody>
                    <a:bodyPr/>
                    <a:lstStyle/>
                    <a:p>
                      <a:r>
                        <a:rPr lang="en-US" dirty="0" smtClean="0"/>
                        <a:t>49.72%</a:t>
                      </a:r>
                      <a:endParaRPr lang="en-US" dirty="0"/>
                    </a:p>
                  </a:txBody>
                  <a:tcPr/>
                </a:tc>
              </a:tr>
              <a:tr h="142240">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82892219"/>
              </p:ext>
            </p:extLst>
          </p:nvPr>
        </p:nvGraphicFramePr>
        <p:xfrm>
          <a:off x="0" y="4509120"/>
          <a:ext cx="9144000" cy="1950720"/>
        </p:xfrm>
        <a:graphic>
          <a:graphicData uri="http://schemas.openxmlformats.org/drawingml/2006/table">
            <a:tbl>
              <a:tblPr firstRow="1" bandRow="1">
                <a:tableStyleId>{5C22544A-7EE6-4342-B048-85BDC9FD1C3A}</a:tableStyleId>
              </a:tblPr>
              <a:tblGrid>
                <a:gridCol w="3048000"/>
                <a:gridCol w="3048000"/>
                <a:gridCol w="3048000"/>
              </a:tblGrid>
              <a:tr h="609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sz="1800" b="1" kern="1200" dirty="0" smtClean="0">
                          <a:solidFill>
                            <a:schemeClr val="lt1"/>
                          </a:solidFill>
                          <a:latin typeface="+mn-lt"/>
                          <a:ea typeface="+mn-ea"/>
                          <a:cs typeface="+mn-cs"/>
                        </a:rPr>
                        <a:t>name of</a:t>
                      </a:r>
                      <a:br>
                        <a:rPr sz="1800" b="1" kern="1200" dirty="0" smtClean="0">
                          <a:solidFill>
                            <a:schemeClr val="lt1"/>
                          </a:solidFill>
                          <a:latin typeface="+mn-lt"/>
                          <a:ea typeface="+mn-ea"/>
                          <a:cs typeface="+mn-cs"/>
                        </a:rPr>
                      </a:br>
                      <a:r>
                        <a:rPr sz="1800" b="1" kern="1200" dirty="0" smtClean="0">
                          <a:solidFill>
                            <a:schemeClr val="lt1"/>
                          </a:solidFill>
                          <a:latin typeface="+mn-lt"/>
                          <a:ea typeface="+mn-ea"/>
                          <a:cs typeface="+mn-cs"/>
                        </a:rPr>
                        <a:t>other shareholders </a:t>
                      </a:r>
                      <a:endParaRPr dirty="0" smtClean="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sz="1800" b="1" kern="1200" dirty="0" smtClean="0">
                          <a:solidFill>
                            <a:schemeClr val="lt1"/>
                          </a:solidFill>
                          <a:latin typeface="+mn-lt"/>
                          <a:ea typeface="+mn-ea"/>
                          <a:cs typeface="+mn-cs"/>
                        </a:rPr>
                        <a:t>number of ordinary shares </a:t>
                      </a:r>
                      <a:endParaRPr dirty="0" smtClean="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sz="1800" b="1" kern="1200" dirty="0" smtClean="0">
                          <a:solidFill>
                            <a:schemeClr val="lt1"/>
                          </a:solidFill>
                          <a:latin typeface="+mn-lt"/>
                          <a:ea typeface="+mn-ea"/>
                          <a:cs typeface="+mn-cs"/>
                        </a:rPr>
                        <a:t>% of issued share capital </a:t>
                      </a:r>
                      <a:endParaRPr dirty="0" smtClean="0"/>
                    </a:p>
                    <a:p>
                      <a:endParaRPr lang="en-US" dirty="0"/>
                    </a:p>
                  </a:txBody>
                  <a:tcPr/>
                </a:tc>
              </a:tr>
              <a:tr h="609600">
                <a:tc>
                  <a:txBody>
                    <a:bodyPr/>
                    <a:lstStyle/>
                    <a:p>
                      <a:r>
                        <a:rPr sz="1800" b="0" kern="1200" dirty="0" smtClean="0">
                          <a:solidFill>
                            <a:schemeClr val="dk1"/>
                          </a:solidFill>
                          <a:latin typeface="+mn-lt"/>
                          <a:ea typeface="+mn-ea"/>
                          <a:cs typeface="+mn-cs"/>
                        </a:rPr>
                        <a:t>Spangle Investment Limited </a:t>
                      </a:r>
                      <a:endParaRPr lang="en-US" dirty="0"/>
                    </a:p>
                  </a:txBody>
                  <a:tcPr/>
                </a:tc>
                <a:tc>
                  <a:txBody>
                    <a:bodyPr/>
                    <a:lstStyle/>
                    <a:p>
                      <a:r>
                        <a:rPr sz="1800" b="0" kern="1200" dirty="0" smtClean="0">
                          <a:solidFill>
                            <a:schemeClr val="dk1"/>
                          </a:solidFill>
                          <a:latin typeface="+mn-lt"/>
                          <a:ea typeface="+mn-ea"/>
                          <a:cs typeface="+mn-cs"/>
                        </a:rPr>
                        <a:t>322,572,664 </a:t>
                      </a:r>
                      <a:endParaRPr lang="en-US" dirty="0"/>
                    </a:p>
                  </a:txBody>
                  <a:tcPr/>
                </a:tc>
                <a:tc>
                  <a:txBody>
                    <a:bodyPr/>
                    <a:lstStyle/>
                    <a:p>
                      <a:r>
                        <a:rPr sz="1800" b="0" kern="1200" dirty="0" smtClean="0">
                          <a:solidFill>
                            <a:schemeClr val="dk1"/>
                          </a:solidFill>
                          <a:latin typeface="+mn-lt"/>
                          <a:ea typeface="+mn-ea"/>
                          <a:cs typeface="+mn-cs"/>
                        </a:rPr>
                        <a:t>6.11% </a:t>
                      </a:r>
                      <a:endParaRPr lang="en-US" dirty="0"/>
                    </a:p>
                  </a:txBody>
                  <a:tcPr/>
                </a:tc>
              </a:tr>
              <a:tr h="609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sz="1800" b="0" kern="1200" dirty="0" smtClean="0">
                          <a:solidFill>
                            <a:schemeClr val="dk1"/>
                          </a:solidFill>
                          <a:latin typeface="+mn-lt"/>
                          <a:ea typeface="+mn-ea"/>
                          <a:cs typeface="+mn-cs"/>
                        </a:rPr>
                        <a:t>Ka Fai Land Investment Limited </a:t>
                      </a:r>
                      <a:endParaRPr dirty="0" smtClean="0"/>
                    </a:p>
                    <a:p>
                      <a:endParaRPr lang="en-US" dirty="0"/>
                    </a:p>
                  </a:txBody>
                  <a:tcPr/>
                </a:tc>
                <a:tc>
                  <a:txBody>
                    <a:bodyPr/>
                    <a:lstStyle/>
                    <a:p>
                      <a:r>
                        <a:rPr sz="1800" b="0" kern="1200" dirty="0" smtClean="0">
                          <a:solidFill>
                            <a:schemeClr val="dk1"/>
                          </a:solidFill>
                          <a:latin typeface="+mn-lt"/>
                          <a:ea typeface="+mn-ea"/>
                          <a:cs typeface="+mn-cs"/>
                        </a:rPr>
                        <a:t>282,646,702 </a:t>
                      </a:r>
                      <a:endParaRPr lang="en-US" dirty="0"/>
                    </a:p>
                  </a:txBody>
                  <a:tcPr/>
                </a:tc>
                <a:tc>
                  <a:txBody>
                    <a:bodyPr/>
                    <a:lstStyle/>
                    <a:p>
                      <a:r>
                        <a:rPr lang="en-US" dirty="0" smtClean="0"/>
                        <a:t>5.35%</a:t>
                      </a:r>
                      <a:endParaRPr lang="en-US" dirty="0"/>
                    </a:p>
                  </a:txBody>
                  <a:tcPr/>
                </a:tc>
              </a:tr>
            </a:tbl>
          </a:graphicData>
        </a:graphic>
      </p:graphicFrame>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sz="half" idx="1"/>
          </p:nvPr>
        </p:nvSpPr>
        <p:spPr>
          <a:xfrm>
            <a:off x="304800" y="304800"/>
            <a:ext cx="8610600" cy="6364560"/>
          </a:xfrm>
        </p:spPr>
        <p:txBody>
          <a:bodyPr>
            <a:normAutofit fontScale="25000" lnSpcReduction="20000"/>
          </a:bodyPr>
          <a:lstStyle/>
          <a:p>
            <a:pPr eaLnBrk="1" hangingPunct="1">
              <a:spcBef>
                <a:spcPct val="0"/>
              </a:spcBef>
              <a:buFontTx/>
              <a:buNone/>
            </a:pPr>
            <a:r>
              <a:rPr lang="en-US" altLang="zh-CN" sz="11200" dirty="0">
                <a:latin typeface="Cambria" pitchFamily="18" charset="0"/>
              </a:rPr>
              <a:t>3)</a:t>
            </a:r>
            <a:r>
              <a:rPr lang="en-US" sz="11200" dirty="0">
                <a:latin typeface="Cambria" pitchFamily="18" charset="0"/>
              </a:rPr>
              <a:t>Retail secto</a:t>
            </a:r>
            <a:r>
              <a:rPr lang="en-US" altLang="zh-CN" sz="11200" dirty="0">
                <a:latin typeface="Cambria" pitchFamily="18" charset="0"/>
              </a:rPr>
              <a:t>r</a:t>
            </a:r>
          </a:p>
          <a:p>
            <a:pPr eaLnBrk="1" hangingPunct="1">
              <a:spcBef>
                <a:spcPct val="0"/>
              </a:spcBef>
              <a:buFontTx/>
              <a:buNone/>
            </a:pPr>
            <a:endParaRPr lang="en-US" altLang="zh-CN" sz="2800" dirty="0"/>
          </a:p>
          <a:p>
            <a:pPr eaLnBrk="1" hangingPunct="1">
              <a:spcBef>
                <a:spcPct val="0"/>
              </a:spcBef>
              <a:buFontTx/>
              <a:buNone/>
            </a:pPr>
            <a:endParaRPr lang="en-US" altLang="zh-CN" sz="2400" dirty="0"/>
          </a:p>
          <a:p>
            <a:pPr eaLnBrk="1" hangingPunct="1">
              <a:spcBef>
                <a:spcPct val="0"/>
              </a:spcBef>
              <a:buFontTx/>
              <a:buNone/>
            </a:pPr>
            <a:endParaRPr lang="en-US" altLang="zh-CN" sz="2400" dirty="0"/>
          </a:p>
          <a:p>
            <a:pPr eaLnBrk="1" hangingPunct="1">
              <a:spcBef>
                <a:spcPct val="0"/>
              </a:spcBef>
              <a:buFontTx/>
              <a:buNone/>
            </a:pPr>
            <a:endParaRPr lang="en-US" altLang="zh-CN" sz="2400" dirty="0"/>
          </a:p>
          <a:p>
            <a:pPr eaLnBrk="1" hangingPunct="1">
              <a:spcBef>
                <a:spcPct val="0"/>
              </a:spcBef>
              <a:buFontTx/>
              <a:buNone/>
            </a:pPr>
            <a:endParaRPr lang="en-US" altLang="zh-CN" sz="2400" dirty="0"/>
          </a:p>
          <a:p>
            <a:pPr eaLnBrk="1" hangingPunct="1">
              <a:spcBef>
                <a:spcPct val="0"/>
              </a:spcBef>
              <a:buFontTx/>
              <a:buNone/>
            </a:pPr>
            <a:endParaRPr lang="en-US" altLang="zh-CN" sz="2400" dirty="0"/>
          </a:p>
          <a:p>
            <a:pPr eaLnBrk="1" hangingPunct="1">
              <a:spcBef>
                <a:spcPct val="0"/>
              </a:spcBef>
              <a:buFontTx/>
              <a:buNone/>
            </a:pPr>
            <a:endParaRPr lang="en-US" altLang="zh-CN" sz="7000" dirty="0">
              <a:latin typeface="Cambria" pitchFamily="18" charset="0"/>
            </a:endParaRPr>
          </a:p>
          <a:p>
            <a:pPr eaLnBrk="1" hangingPunct="1">
              <a:spcBef>
                <a:spcPct val="0"/>
              </a:spcBef>
              <a:buFontTx/>
              <a:buNone/>
            </a:pPr>
            <a:r>
              <a:rPr lang="en-US" altLang="zh-CN" sz="11200" dirty="0" smtClean="0">
                <a:latin typeface="Cambria" pitchFamily="18" charset="0"/>
              </a:rPr>
              <a:t>4)Warehouse </a:t>
            </a:r>
            <a:r>
              <a:rPr lang="en-US" altLang="zh-CN" sz="11200" dirty="0">
                <a:latin typeface="Cambria" pitchFamily="18" charset="0"/>
              </a:rPr>
              <a:t>sector</a:t>
            </a:r>
          </a:p>
          <a:p>
            <a:pPr eaLnBrk="1" hangingPunct="1">
              <a:spcBef>
                <a:spcPct val="0"/>
              </a:spcBef>
              <a:buFontTx/>
              <a:buNone/>
            </a:pPr>
            <a:endParaRPr lang="en-US" altLang="zh-CN" sz="2400" dirty="0"/>
          </a:p>
          <a:p>
            <a:pPr eaLnBrk="1" hangingPunct="1">
              <a:spcBef>
                <a:spcPct val="0"/>
              </a:spcBef>
              <a:buFontTx/>
              <a:buNone/>
            </a:pPr>
            <a:endParaRPr lang="en-US" altLang="zh-CN" sz="2400" dirty="0"/>
          </a:p>
          <a:p>
            <a:pPr eaLnBrk="1" hangingPunct="1">
              <a:spcBef>
                <a:spcPct val="0"/>
              </a:spcBef>
              <a:buFontTx/>
              <a:buNone/>
            </a:pPr>
            <a:endParaRPr lang="en-US" altLang="zh-CN" sz="2400" dirty="0"/>
          </a:p>
          <a:p>
            <a:pPr eaLnBrk="1" hangingPunct="1">
              <a:spcBef>
                <a:spcPct val="0"/>
              </a:spcBef>
              <a:buFontTx/>
              <a:buNone/>
            </a:pPr>
            <a:endParaRPr lang="en-US" altLang="zh-CN" sz="2400" dirty="0"/>
          </a:p>
          <a:p>
            <a:pPr eaLnBrk="1" hangingPunct="1">
              <a:spcBef>
                <a:spcPct val="0"/>
              </a:spcBef>
              <a:buFontTx/>
              <a:buNone/>
            </a:pPr>
            <a:endParaRPr lang="en-US" altLang="zh-CN" sz="2400" dirty="0"/>
          </a:p>
          <a:p>
            <a:pPr eaLnBrk="1" hangingPunct="1">
              <a:lnSpc>
                <a:spcPct val="120000"/>
              </a:lnSpc>
              <a:spcBef>
                <a:spcPct val="0"/>
              </a:spcBef>
              <a:spcAft>
                <a:spcPts val="0"/>
              </a:spcAft>
              <a:buFontTx/>
              <a:buNone/>
            </a:pPr>
            <a:r>
              <a:rPr lang="en-US" altLang="zh-CN" sz="12800" b="1" dirty="0" smtClean="0">
                <a:solidFill>
                  <a:srgbClr val="FF0000"/>
                </a:solidFill>
              </a:rPr>
              <a:t>Overall, accelerating </a:t>
            </a:r>
            <a:r>
              <a:rPr lang="en-US" altLang="zh-CN" sz="12800" b="1" dirty="0">
                <a:solidFill>
                  <a:srgbClr val="FF0000"/>
                </a:solidFill>
              </a:rPr>
              <a:t>growth across </a:t>
            </a:r>
            <a:r>
              <a:rPr lang="en-US" altLang="zh-CN" sz="12800" b="1" dirty="0" smtClean="0">
                <a:solidFill>
                  <a:srgbClr val="FF0000"/>
                </a:solidFill>
              </a:rPr>
              <a:t>all</a:t>
            </a:r>
          </a:p>
          <a:p>
            <a:pPr eaLnBrk="1" hangingPunct="1">
              <a:lnSpc>
                <a:spcPct val="120000"/>
              </a:lnSpc>
              <a:spcBef>
                <a:spcPct val="0"/>
              </a:spcBef>
              <a:spcAft>
                <a:spcPts val="0"/>
              </a:spcAft>
              <a:buFontTx/>
              <a:buNone/>
            </a:pPr>
            <a:r>
              <a:rPr lang="en-US" altLang="zh-CN" sz="12800" b="1" dirty="0" smtClean="0">
                <a:solidFill>
                  <a:srgbClr val="FF0000"/>
                </a:solidFill>
              </a:rPr>
              <a:t>property </a:t>
            </a:r>
            <a:r>
              <a:rPr lang="en-US" altLang="zh-CN" sz="12800" b="1" dirty="0">
                <a:solidFill>
                  <a:srgbClr val="FF0000"/>
                </a:solidFill>
              </a:rPr>
              <a:t>sectors in HK!!</a:t>
            </a:r>
          </a:p>
        </p:txBody>
      </p:sp>
      <p:graphicFrame>
        <p:nvGraphicFramePr>
          <p:cNvPr id="41177" name="Group 217"/>
          <p:cNvGraphicFramePr>
            <a:graphicFrameLocks noGrp="1"/>
          </p:cNvGraphicFramePr>
          <p:nvPr>
            <p:ph sz="quarter" idx="2"/>
            <p:extLst>
              <p:ext uri="{D42A27DB-BD31-4B8C-83A1-F6EECF244321}">
                <p14:modId xmlns:p14="http://schemas.microsoft.com/office/powerpoint/2010/main" val="1786671401"/>
              </p:ext>
            </p:extLst>
          </p:nvPr>
        </p:nvGraphicFramePr>
        <p:xfrm>
          <a:off x="762000" y="3962400"/>
          <a:ext cx="3882009" cy="1698848"/>
        </p:xfrm>
        <a:graphic>
          <a:graphicData uri="http://schemas.openxmlformats.org/drawingml/2006/table">
            <a:tbl>
              <a:tblPr/>
              <a:tblGrid>
                <a:gridCol w="1294003"/>
                <a:gridCol w="1294003"/>
                <a:gridCol w="1294003"/>
              </a:tblGrid>
              <a:tr h="124262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200" b="1" i="0" u="none" strike="noStrike" cap="none" normalizeH="0" baseline="0" dirty="0">
                          <a:ln>
                            <a:noFill/>
                          </a:ln>
                          <a:solidFill>
                            <a:srgbClr val="FFFFFF"/>
                          </a:solidFill>
                          <a:effectLst/>
                          <a:latin typeface="Arial" pitchFamily="-84" charset="0"/>
                          <a:ea typeface="Arial" pitchFamily="-84" charset="0"/>
                          <a:cs typeface="Arial" pitchFamily="-84" charset="0"/>
                        </a:rPr>
                        <a:t>Sector</a:t>
                      </a:r>
                      <a:endParaRPr kumimoji="0" lang="en-US" altLang="zh-CN" sz="1200" b="0" i="0" u="none" strike="noStrike" cap="none" normalizeH="0" baseline="0" dirty="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BC141A"/>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200" b="1" i="0" u="none" strike="noStrike" cap="none" normalizeH="0" baseline="0">
                          <a:ln>
                            <a:noFill/>
                          </a:ln>
                          <a:solidFill>
                            <a:srgbClr val="FFFFFF"/>
                          </a:solidFill>
                          <a:effectLst/>
                          <a:latin typeface="Arial" pitchFamily="-84" charset="0"/>
                          <a:ea typeface="Arial" pitchFamily="-84" charset="0"/>
                          <a:cs typeface="Arial" pitchFamily="-84" charset="0"/>
                        </a:rPr>
                        <a:t>Capital Values</a:t>
                      </a:r>
                      <a:br>
                        <a:rPr kumimoji="0" lang="en-US" altLang="zh-CN" sz="1200" b="1" i="0" u="none" strike="noStrike" cap="none" normalizeH="0" baseline="0">
                          <a:ln>
                            <a:noFill/>
                          </a:ln>
                          <a:solidFill>
                            <a:srgbClr val="FFFFFF"/>
                          </a:solidFill>
                          <a:effectLst/>
                          <a:latin typeface="Arial" pitchFamily="-84" charset="0"/>
                          <a:ea typeface="Arial" pitchFamily="-84" charset="0"/>
                          <a:cs typeface="Arial" pitchFamily="-84" charset="0"/>
                        </a:rPr>
                      </a:br>
                      <a:r>
                        <a:rPr kumimoji="0" lang="en-US" altLang="zh-CN" sz="1200" b="1" i="0" u="none" strike="noStrike" cap="none" normalizeH="0" baseline="0">
                          <a:ln>
                            <a:noFill/>
                          </a:ln>
                          <a:solidFill>
                            <a:srgbClr val="FFFFFF"/>
                          </a:solidFill>
                          <a:effectLst/>
                          <a:latin typeface="Arial" pitchFamily="-84" charset="0"/>
                          <a:ea typeface="Arial" pitchFamily="-84" charset="0"/>
                          <a:cs typeface="Arial" pitchFamily="-84" charset="0"/>
                        </a:rPr>
                        <a:t>(Jan–Jun 2011)</a:t>
                      </a:r>
                      <a:endParaRPr kumimoji="0" lang="en-US" altLang="zh-CN" sz="12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BC141A"/>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200" b="1" i="0" u="none" strike="noStrike" cap="none" normalizeH="0" baseline="0" dirty="0">
                          <a:ln>
                            <a:noFill/>
                          </a:ln>
                          <a:solidFill>
                            <a:srgbClr val="FFFFFF"/>
                          </a:solidFill>
                          <a:effectLst/>
                          <a:latin typeface="Arial" pitchFamily="-84" charset="0"/>
                          <a:ea typeface="Arial" pitchFamily="-84" charset="0"/>
                          <a:cs typeface="Arial" pitchFamily="-84" charset="0"/>
                        </a:rPr>
                        <a:t>Rents</a:t>
                      </a:r>
                      <a:endParaRPr kumimoji="0" lang="en-US" altLang="zh-CN" sz="1200" b="0" i="0" u="none" strike="noStrike" cap="none" normalizeH="0" baseline="0" dirty="0">
                        <a:ln>
                          <a:noFill/>
                        </a:ln>
                        <a:solidFill>
                          <a:srgbClr val="4C4C4C"/>
                        </a:solidFill>
                        <a:effectLst/>
                        <a:latin typeface="Arial" pitchFamily="-84" charset="0"/>
                        <a:ea typeface="Arial" pitchFamily="-84" charset="0"/>
                        <a:cs typeface="Arial" pitchFamily="-84" charset="0"/>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200" b="1" i="0" u="none" strike="noStrike" cap="none" normalizeH="0" baseline="0" dirty="0">
                          <a:ln>
                            <a:noFill/>
                          </a:ln>
                          <a:solidFill>
                            <a:srgbClr val="FFFFFF"/>
                          </a:solidFill>
                          <a:effectLst/>
                          <a:latin typeface="Arial" pitchFamily="-84" charset="0"/>
                          <a:ea typeface="Arial" pitchFamily="-84" charset="0"/>
                          <a:cs typeface="Arial" pitchFamily="-84" charset="0"/>
                        </a:rPr>
                        <a:t>(Jan–Jun 2011)</a:t>
                      </a:r>
                      <a:endParaRPr kumimoji="0" lang="en-US" altLang="zh-CN" sz="1200" b="0" i="0" u="none" strike="noStrike" cap="none" normalizeH="0" baseline="0" dirty="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BC141A"/>
                    </a:solidFill>
                  </a:tcPr>
                </a:tc>
              </a:tr>
              <a:tr h="456228">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4C4C4C"/>
                          </a:solidFill>
                          <a:effectLst/>
                          <a:latin typeface="Arial" pitchFamily="-84" charset="0"/>
                          <a:ea typeface="Arial" pitchFamily="-84" charset="0"/>
                          <a:cs typeface="Arial" pitchFamily="-84" charset="0"/>
                        </a:rPr>
                        <a:t>Warehouse</a:t>
                      </a:r>
                      <a:endParaRPr kumimoji="0" lang="en-US" altLang="zh-CN" sz="12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EEEEEE"/>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4C4C4C"/>
                          </a:solidFill>
                          <a:effectLst/>
                          <a:latin typeface="Arial" pitchFamily="-84" charset="0"/>
                          <a:ea typeface="Arial" pitchFamily="-84" charset="0"/>
                          <a:cs typeface="Arial" pitchFamily="-84" charset="0"/>
                        </a:rPr>
                        <a:t>+13.6%</a:t>
                      </a:r>
                      <a:endParaRPr kumimoji="0" lang="en-US" altLang="zh-CN" sz="12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EEEEEE"/>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4C4C4C"/>
                          </a:solidFill>
                          <a:effectLst/>
                          <a:latin typeface="Arial" pitchFamily="-84" charset="0"/>
                          <a:ea typeface="Arial" pitchFamily="-84" charset="0"/>
                          <a:cs typeface="Arial" pitchFamily="-84" charset="0"/>
                        </a:rPr>
                        <a:t>+ 7.1%</a:t>
                      </a:r>
                      <a:endParaRPr kumimoji="0" lang="en-US" altLang="zh-CN" sz="1200" b="0" i="0" u="none" strike="noStrike" cap="none" normalizeH="0" baseline="0" dirty="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EEEEEE"/>
                    </a:solidFill>
                  </a:tcPr>
                </a:tc>
              </a:tr>
            </a:tbl>
          </a:graphicData>
        </a:graphic>
      </p:graphicFrame>
      <p:graphicFrame>
        <p:nvGraphicFramePr>
          <p:cNvPr id="41179" name="Group 219"/>
          <p:cNvGraphicFramePr>
            <a:graphicFrameLocks noGrp="1"/>
          </p:cNvGraphicFramePr>
          <p:nvPr>
            <p:ph sz="quarter" idx="3"/>
            <p:extLst>
              <p:ext uri="{D42A27DB-BD31-4B8C-83A1-F6EECF244321}">
                <p14:modId xmlns:p14="http://schemas.microsoft.com/office/powerpoint/2010/main" val="3993576733"/>
              </p:ext>
            </p:extLst>
          </p:nvPr>
        </p:nvGraphicFramePr>
        <p:xfrm>
          <a:off x="732261" y="692696"/>
          <a:ext cx="4502223" cy="2658615"/>
        </p:xfrm>
        <a:graphic>
          <a:graphicData uri="http://schemas.openxmlformats.org/drawingml/2006/table">
            <a:tbl>
              <a:tblPr/>
              <a:tblGrid>
                <a:gridCol w="1500741"/>
                <a:gridCol w="1500741"/>
                <a:gridCol w="1500741"/>
              </a:tblGrid>
              <a:tr h="715781">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US" altLang="zh-CN" sz="1200" b="1" i="0" u="none" strike="noStrike" cap="none" normalizeH="0" baseline="0" dirty="0">
                          <a:ln>
                            <a:noFill/>
                          </a:ln>
                          <a:solidFill>
                            <a:srgbClr val="FFFFFF"/>
                          </a:solidFill>
                          <a:effectLst/>
                          <a:latin typeface="Arial" pitchFamily="-84" charset="0"/>
                          <a:ea typeface="Arial" pitchFamily="-84" charset="0"/>
                          <a:cs typeface="Arial" pitchFamily="-84" charset="0"/>
                        </a:rPr>
                        <a:t>Sector</a:t>
                      </a:r>
                      <a:endParaRPr kumimoji="0" lang="en-US" altLang="zh-CN" sz="1200" b="0" i="0" u="none" strike="noStrike" cap="none" normalizeH="0" baseline="0" dirty="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BC141A"/>
                    </a:solid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US" altLang="zh-CN" sz="1200" b="1" i="0" u="none" strike="noStrike" cap="none" normalizeH="0" baseline="0">
                          <a:ln>
                            <a:noFill/>
                          </a:ln>
                          <a:solidFill>
                            <a:srgbClr val="FFFFFF"/>
                          </a:solidFill>
                          <a:effectLst/>
                          <a:latin typeface="Arial" pitchFamily="-84" charset="0"/>
                          <a:ea typeface="Arial" pitchFamily="-84" charset="0"/>
                          <a:cs typeface="Arial" pitchFamily="-84" charset="0"/>
                        </a:rPr>
                        <a:t>Capital Values</a:t>
                      </a:r>
                      <a:br>
                        <a:rPr kumimoji="0" lang="en-US" altLang="zh-CN" sz="1200" b="1" i="0" u="none" strike="noStrike" cap="none" normalizeH="0" baseline="0">
                          <a:ln>
                            <a:noFill/>
                          </a:ln>
                          <a:solidFill>
                            <a:srgbClr val="FFFFFF"/>
                          </a:solidFill>
                          <a:effectLst/>
                          <a:latin typeface="Arial" pitchFamily="-84" charset="0"/>
                          <a:ea typeface="Arial" pitchFamily="-84" charset="0"/>
                          <a:cs typeface="Arial" pitchFamily="-84" charset="0"/>
                        </a:rPr>
                      </a:br>
                      <a:r>
                        <a:rPr kumimoji="0" lang="en-US" altLang="zh-CN" sz="1200" b="1" i="0" u="none" strike="noStrike" cap="none" normalizeH="0" baseline="0">
                          <a:ln>
                            <a:noFill/>
                          </a:ln>
                          <a:solidFill>
                            <a:srgbClr val="FFFFFF"/>
                          </a:solidFill>
                          <a:effectLst/>
                          <a:latin typeface="Arial" pitchFamily="-84" charset="0"/>
                          <a:ea typeface="Arial" pitchFamily="-84" charset="0"/>
                          <a:cs typeface="Arial" pitchFamily="-84" charset="0"/>
                        </a:rPr>
                        <a:t>(Jan–Jun 2011)</a:t>
                      </a:r>
                      <a:endParaRPr kumimoji="0" lang="en-US" altLang="zh-CN" sz="12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BC141A"/>
                    </a:solid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US" altLang="zh-CN" sz="1200" b="1" i="0" u="none" strike="noStrike" cap="none" normalizeH="0" baseline="0">
                          <a:ln>
                            <a:noFill/>
                          </a:ln>
                          <a:solidFill>
                            <a:srgbClr val="FFFFFF"/>
                          </a:solidFill>
                          <a:effectLst/>
                          <a:latin typeface="Arial" pitchFamily="-84" charset="0"/>
                          <a:ea typeface="Arial" pitchFamily="-84" charset="0"/>
                          <a:cs typeface="Arial" pitchFamily="-84" charset="0"/>
                        </a:rPr>
                        <a:t>Rents</a:t>
                      </a:r>
                      <a:br>
                        <a:rPr kumimoji="0" lang="en-US" altLang="zh-CN" sz="1200" b="1" i="0" u="none" strike="noStrike" cap="none" normalizeH="0" baseline="0">
                          <a:ln>
                            <a:noFill/>
                          </a:ln>
                          <a:solidFill>
                            <a:srgbClr val="FFFFFF"/>
                          </a:solidFill>
                          <a:effectLst/>
                          <a:latin typeface="Arial" pitchFamily="-84" charset="0"/>
                          <a:ea typeface="Arial" pitchFamily="-84" charset="0"/>
                          <a:cs typeface="Arial" pitchFamily="-84" charset="0"/>
                        </a:rPr>
                      </a:br>
                      <a:r>
                        <a:rPr kumimoji="0" lang="en-US" altLang="zh-CN" sz="1200" b="1" i="0" u="none" strike="noStrike" cap="none" normalizeH="0" baseline="0">
                          <a:ln>
                            <a:noFill/>
                          </a:ln>
                          <a:solidFill>
                            <a:srgbClr val="FFFFFF"/>
                          </a:solidFill>
                          <a:effectLst/>
                          <a:latin typeface="Arial" pitchFamily="-84" charset="0"/>
                          <a:ea typeface="Arial" pitchFamily="-84" charset="0"/>
                          <a:cs typeface="Arial" pitchFamily="-84" charset="0"/>
                        </a:rPr>
                        <a:t>(Jan–Jun 2011)</a:t>
                      </a: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BC141A"/>
                    </a:solidFill>
                  </a:tcPr>
                </a:tc>
              </a:tr>
              <a:tr h="511272">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4C4C4C"/>
                          </a:solidFill>
                          <a:effectLst/>
                          <a:latin typeface="Arial" pitchFamily="-84" charset="0"/>
                          <a:ea typeface="Arial" pitchFamily="-84" charset="0"/>
                          <a:cs typeface="Arial" pitchFamily="-84" charset="0"/>
                        </a:rPr>
                        <a:t>High Street Shops</a:t>
                      </a:r>
                      <a:endParaRPr kumimoji="0" lang="en-US" altLang="zh-CN" sz="1200" b="0" i="0" u="none" strike="noStrike" cap="none" normalizeH="0" baseline="0" dirty="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D1D5D5"/>
                    </a:solid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4C4C4C"/>
                          </a:solidFill>
                          <a:effectLst/>
                          <a:latin typeface="Arial" pitchFamily="-84" charset="0"/>
                          <a:ea typeface="Arial" pitchFamily="-84" charset="0"/>
                          <a:cs typeface="Arial" pitchFamily="-84" charset="0"/>
                        </a:rPr>
                        <a:t>+21.3%</a:t>
                      </a:r>
                      <a:endParaRPr kumimoji="0" lang="en-US" altLang="zh-CN" sz="12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D1D5D5"/>
                    </a:solid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4C4C4C"/>
                          </a:solidFill>
                          <a:effectLst/>
                          <a:latin typeface="Arial" pitchFamily="-84" charset="0"/>
                          <a:ea typeface="Arial" pitchFamily="-84" charset="0"/>
                          <a:cs typeface="Arial" pitchFamily="-84" charset="0"/>
                        </a:rPr>
                        <a:t>+9.7%</a:t>
                      </a:r>
                      <a:endParaRPr kumimoji="0" lang="en-US" altLang="zh-CN" sz="12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D1D5D5"/>
                    </a:solidFill>
                  </a:tcPr>
                </a:tc>
              </a:tr>
              <a:tr h="715781">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4C4C4C"/>
                          </a:solidFill>
                          <a:effectLst/>
                          <a:latin typeface="Arial" pitchFamily="-84" charset="0"/>
                          <a:ea typeface="Arial" pitchFamily="-84" charset="0"/>
                          <a:cs typeface="Arial" pitchFamily="-84" charset="0"/>
                        </a:rPr>
                        <a:t>Overall Prime Shopping </a:t>
                      </a:r>
                      <a:r>
                        <a:rPr kumimoji="0" lang="en-US" altLang="zh-CN" sz="1200" b="0" i="0" u="none" strike="noStrike" cap="none" normalizeH="0" baseline="0" dirty="0" smtClean="0">
                          <a:ln>
                            <a:noFill/>
                          </a:ln>
                          <a:solidFill>
                            <a:srgbClr val="4C4C4C"/>
                          </a:solidFill>
                          <a:effectLst/>
                          <a:latin typeface="Arial" pitchFamily="-84" charset="0"/>
                          <a:ea typeface="Arial" pitchFamily="-84" charset="0"/>
                          <a:cs typeface="Arial" pitchFamily="-84" charset="0"/>
                        </a:rPr>
                        <a:t>Centers</a:t>
                      </a:r>
                      <a:endParaRPr kumimoji="0" lang="en-US" altLang="zh-CN" sz="1200" b="0" i="0" u="none" strike="noStrike" cap="none" normalizeH="0" baseline="0" dirty="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EEEEEE"/>
                    </a:solid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4C4C4C"/>
                          </a:solidFill>
                          <a:effectLst/>
                          <a:latin typeface="Arial" pitchFamily="-84" charset="0"/>
                          <a:ea typeface="Arial" pitchFamily="-84" charset="0"/>
                          <a:cs typeface="Arial" pitchFamily="-84" charset="0"/>
                        </a:rPr>
                        <a:t>N/A</a:t>
                      </a:r>
                      <a:endParaRPr kumimoji="0" lang="en-US" altLang="zh-CN" sz="12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EEEEEE"/>
                    </a:solid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4C4C4C"/>
                          </a:solidFill>
                          <a:effectLst/>
                          <a:latin typeface="Arial" pitchFamily="-84" charset="0"/>
                          <a:ea typeface="Arial" pitchFamily="-84" charset="0"/>
                          <a:cs typeface="Arial" pitchFamily="-84" charset="0"/>
                        </a:rPr>
                        <a:t>+5.5%</a:t>
                      </a:r>
                      <a:endParaRPr kumimoji="0" lang="en-US" altLang="zh-CN" sz="12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EEEEEE"/>
                    </a:solidFill>
                  </a:tcPr>
                </a:tc>
              </a:tr>
              <a:tr h="715781">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4C4C4C"/>
                          </a:solidFill>
                          <a:effectLst/>
                          <a:latin typeface="Arial" pitchFamily="-84" charset="0"/>
                          <a:ea typeface="Arial" pitchFamily="-84" charset="0"/>
                          <a:cs typeface="Arial" pitchFamily="-84" charset="0"/>
                        </a:rPr>
                        <a:t>Premium Prime Shopping </a:t>
                      </a:r>
                      <a:r>
                        <a:rPr kumimoji="0" lang="en-US" altLang="zh-CN" sz="1200" b="0" i="0" u="none" strike="noStrike" cap="none" normalizeH="0" baseline="0" dirty="0" smtClean="0">
                          <a:ln>
                            <a:noFill/>
                          </a:ln>
                          <a:solidFill>
                            <a:srgbClr val="4C4C4C"/>
                          </a:solidFill>
                          <a:effectLst/>
                          <a:latin typeface="Arial" pitchFamily="-84" charset="0"/>
                          <a:ea typeface="Arial" pitchFamily="-84" charset="0"/>
                          <a:cs typeface="Arial" pitchFamily="-84" charset="0"/>
                        </a:rPr>
                        <a:t>Centers</a:t>
                      </a:r>
                      <a:endParaRPr kumimoji="0" lang="en-US" altLang="zh-CN" sz="1200" b="0" i="0" u="none" strike="noStrike" cap="none" normalizeH="0" baseline="0" dirty="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D1D5D5"/>
                    </a:solid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4C4C4C"/>
                          </a:solidFill>
                          <a:effectLst/>
                          <a:latin typeface="Arial" pitchFamily="-84" charset="0"/>
                          <a:ea typeface="Arial" pitchFamily="-84" charset="0"/>
                          <a:cs typeface="Arial" pitchFamily="-84" charset="0"/>
                        </a:rPr>
                        <a:t>N/A</a:t>
                      </a:r>
                      <a:endParaRPr kumimoji="0" lang="en-US" altLang="zh-CN" sz="1200" b="0" i="0" u="none" strike="noStrike" cap="none" normalizeH="0" baseline="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D1D5D5"/>
                    </a:solid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4C4C4C"/>
                          </a:solidFill>
                          <a:effectLst/>
                          <a:latin typeface="Arial" pitchFamily="-84" charset="0"/>
                          <a:ea typeface="Arial" pitchFamily="-84" charset="0"/>
                          <a:cs typeface="Arial" pitchFamily="-84" charset="0"/>
                        </a:rPr>
                        <a:t>+7.9%</a:t>
                      </a:r>
                      <a:endParaRPr kumimoji="0" lang="en-US" altLang="zh-CN" sz="1200" b="0" i="0" u="none" strike="noStrike" cap="none" normalizeH="0" baseline="0" dirty="0">
                        <a:ln>
                          <a:noFill/>
                        </a:ln>
                        <a:solidFill>
                          <a:schemeClr val="tx1"/>
                        </a:solidFill>
                        <a:effectLst/>
                        <a:latin typeface="Arial" pitchFamily="-84" charset="0"/>
                        <a:ea typeface="宋体" pitchFamily="-84" charset="-122"/>
                        <a:cs typeface="宋体" pitchFamily="-84" charset="-122"/>
                      </a:endParaRPr>
                    </a:p>
                  </a:txBody>
                  <a:tcPr anchor="ctr" horzOverflow="overflow">
                    <a:lnL w="0" cap="flat" cmpd="sng" algn="ctr">
                      <a:solidFill>
                        <a:srgbClr val="666666"/>
                      </a:solidFill>
                      <a:prstDash val="solid"/>
                      <a:round/>
                      <a:headEnd type="none" w="med" len="med"/>
                      <a:tailEnd type="none" w="med" len="med"/>
                    </a:lnL>
                    <a:lnR w="0" cap="flat" cmpd="sng" algn="ctr">
                      <a:solidFill>
                        <a:srgbClr val="666666"/>
                      </a:solidFill>
                      <a:prstDash val="solid"/>
                      <a:round/>
                      <a:headEnd type="none" w="med" len="med"/>
                      <a:tailEnd type="none" w="med" len="med"/>
                    </a:lnR>
                    <a:lnT w="0" cap="flat" cmpd="sng" algn="ctr">
                      <a:solidFill>
                        <a:srgbClr val="666666"/>
                      </a:solidFill>
                      <a:prstDash val="solid"/>
                      <a:round/>
                      <a:headEnd type="none" w="med" len="med"/>
                      <a:tailEnd type="none" w="med" len="med"/>
                    </a:lnT>
                    <a:lnB w="0" cap="flat" cmpd="sng" algn="ctr">
                      <a:solidFill>
                        <a:srgbClr val="666666"/>
                      </a:solidFill>
                      <a:prstDash val="solid"/>
                      <a:round/>
                      <a:headEnd type="none" w="med" len="med"/>
                      <a:tailEnd type="none" w="med" len="med"/>
                    </a:lnB>
                    <a:lnTlToBr>
                      <a:noFill/>
                    </a:lnTlToBr>
                    <a:lnBlToTr>
                      <a:noFill/>
                    </a:lnBlToTr>
                    <a:solidFill>
                      <a:srgbClr val="D1D5D5"/>
                    </a:solidFill>
                  </a:tcPr>
                </a:tc>
              </a:tr>
            </a:tbl>
          </a:graphicData>
        </a:graphic>
      </p:graphicFrame>
      <p:pic>
        <p:nvPicPr>
          <p:cNvPr id="40965" name="Picture 6"/>
          <p:cNvPicPr>
            <a:picLocks noChangeAspect="1" noChangeArrowheads="1"/>
          </p:cNvPicPr>
          <p:nvPr/>
        </p:nvPicPr>
        <p:blipFill>
          <a:blip r:embed="rId2" cstate="print"/>
          <a:srcRect/>
          <a:stretch>
            <a:fillRect/>
          </a:stretch>
        </p:blipFill>
        <p:spPr bwMode="auto">
          <a:xfrm>
            <a:off x="6012160" y="974725"/>
            <a:ext cx="2438400" cy="1685925"/>
          </a:xfrm>
          <a:prstGeom prst="rect">
            <a:avLst/>
          </a:prstGeom>
          <a:noFill/>
          <a:ln w="9525">
            <a:noFill/>
            <a:miter lim="800000"/>
            <a:headEnd/>
            <a:tailEnd/>
          </a:ln>
          <a:effectLst/>
        </p:spPr>
      </p:pic>
      <p:pic>
        <p:nvPicPr>
          <p:cNvPr id="41181" name="Picture 221" descr="warehouse"/>
          <p:cNvPicPr>
            <a:picLocks noChangeAspect="1" noChangeArrowheads="1"/>
          </p:cNvPicPr>
          <p:nvPr/>
        </p:nvPicPr>
        <p:blipFill>
          <a:blip r:embed="rId3" cstate="print"/>
          <a:srcRect/>
          <a:stretch>
            <a:fillRect/>
          </a:stretch>
        </p:blipFill>
        <p:spPr bwMode="auto">
          <a:xfrm>
            <a:off x="6012160" y="4005064"/>
            <a:ext cx="2362200" cy="1771650"/>
          </a:xfrm>
          <a:prstGeom prst="rect">
            <a:avLst/>
          </a:prstGeom>
          <a:noFill/>
        </p:spPr>
      </p:pic>
    </p:spTree>
    <p:extLst>
      <p:ext uri="{BB962C8B-B14F-4D97-AF65-F5344CB8AC3E}">
        <p14:creationId xmlns:p14="http://schemas.microsoft.com/office/powerpoint/2010/main" val="16064695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b_201109_01.jpg"/>
          <p:cNvPicPr>
            <a:picLocks noChangeAspect="1"/>
          </p:cNvPicPr>
          <p:nvPr/>
        </p:nvPicPr>
        <p:blipFill>
          <a:blip r:embed="rId2" cstate="print"/>
          <a:stretch>
            <a:fillRect/>
          </a:stretch>
        </p:blipFill>
        <p:spPr>
          <a:xfrm>
            <a:off x="318143" y="457200"/>
            <a:ext cx="8673457" cy="5791200"/>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b_201109_02.jpg"/>
          <p:cNvPicPr>
            <a:picLocks noGrp="1" noChangeAspect="1"/>
          </p:cNvPicPr>
          <p:nvPr>
            <p:ph idx="1"/>
          </p:nvPr>
        </p:nvPicPr>
        <p:blipFill>
          <a:blip r:embed="rId2" cstate="print"/>
          <a:stretch>
            <a:fillRect/>
          </a:stretch>
        </p:blipFill>
        <p:spPr>
          <a:xfrm>
            <a:off x="152400" y="762000"/>
            <a:ext cx="8844644" cy="5334000"/>
          </a:xfr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730" y="533400"/>
            <a:ext cx="833907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665458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33400"/>
            <a:ext cx="8153400" cy="5794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31853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67236"/>
            <a:ext cx="8229600" cy="1151964"/>
          </a:xfrm>
        </p:spPr>
        <p:txBody>
          <a:bodyPr/>
          <a:lstStyle/>
          <a:p>
            <a:r>
              <a:rPr lang="en-US" sz="4500" dirty="0" smtClean="0">
                <a:latin typeface="Cambria"/>
                <a:cs typeface="Cambria"/>
              </a:rPr>
              <a:t>Properties Distribution in HK (On Sale)</a:t>
            </a:r>
            <a:endParaRPr lang="en-US" sz="4500" dirty="0">
              <a:latin typeface="Cambria"/>
              <a:cs typeface="Cambria"/>
            </a:endParaRPr>
          </a:p>
        </p:txBody>
      </p:sp>
      <p:pic>
        <p:nvPicPr>
          <p:cNvPr id="5" name="Picture 4"/>
          <p:cNvPicPr>
            <a:picLocks noChangeAspect="1"/>
          </p:cNvPicPr>
          <p:nvPr/>
        </p:nvPicPr>
        <p:blipFill>
          <a:blip r:embed="rId3" cstate="print"/>
          <a:stretch>
            <a:fillRect/>
          </a:stretch>
        </p:blipFill>
        <p:spPr>
          <a:xfrm>
            <a:off x="0" y="1438836"/>
            <a:ext cx="6871358" cy="5419164"/>
          </a:xfrm>
          <a:prstGeom prst="rect">
            <a:avLst/>
          </a:prstGeom>
        </p:spPr>
      </p:pic>
      <p:sp>
        <p:nvSpPr>
          <p:cNvPr id="6" name="TextBox 5"/>
          <p:cNvSpPr txBox="1"/>
          <p:nvPr/>
        </p:nvSpPr>
        <p:spPr>
          <a:xfrm>
            <a:off x="7010400" y="762000"/>
            <a:ext cx="2057400" cy="5632311"/>
          </a:xfrm>
          <a:prstGeom prst="rect">
            <a:avLst/>
          </a:prstGeom>
          <a:noFill/>
        </p:spPr>
        <p:txBody>
          <a:bodyPr wrap="square" rtlCol="0">
            <a:spAutoFit/>
          </a:bodyPr>
          <a:lstStyle/>
          <a:p>
            <a:r>
              <a:rPr lang="en-US" sz="2000" dirty="0" smtClean="0"/>
              <a:t>Hong Kong:</a:t>
            </a:r>
          </a:p>
          <a:p>
            <a:pPr>
              <a:buFont typeface="Arial"/>
              <a:buChar char="•"/>
            </a:pPr>
            <a:r>
              <a:rPr lang="en-US" sz="2000" dirty="0" smtClean="0"/>
              <a:t>Island </a:t>
            </a:r>
            <a:r>
              <a:rPr lang="en-US" sz="2000" dirty="0" err="1" smtClean="0"/>
              <a:t>Ressort</a:t>
            </a:r>
            <a:endParaRPr lang="en-US" sz="2000" dirty="0" smtClean="0"/>
          </a:p>
          <a:p>
            <a:endParaRPr lang="en-US" sz="2000" dirty="0" smtClean="0"/>
          </a:p>
          <a:p>
            <a:r>
              <a:rPr lang="en-US" sz="2000" dirty="0" smtClean="0"/>
              <a:t>Kowloon:</a:t>
            </a:r>
          </a:p>
          <a:p>
            <a:pPr>
              <a:buFont typeface="Arial"/>
              <a:buChar char="•"/>
            </a:pPr>
            <a:r>
              <a:rPr lang="en-US" sz="2000" dirty="0" smtClean="0"/>
              <a:t>Central Park</a:t>
            </a:r>
          </a:p>
          <a:p>
            <a:pPr>
              <a:buFont typeface="Arial"/>
              <a:buChar char="•"/>
            </a:pPr>
            <a:r>
              <a:rPr lang="en-US" sz="2000" dirty="0" err="1" smtClean="0"/>
              <a:t>Maison</a:t>
            </a:r>
            <a:r>
              <a:rPr lang="en-US" sz="2000" dirty="0" smtClean="0"/>
              <a:t> Rose</a:t>
            </a:r>
          </a:p>
          <a:p>
            <a:pPr>
              <a:buFont typeface="Arial"/>
              <a:buChar char="•"/>
            </a:pPr>
            <a:r>
              <a:rPr lang="en-US" sz="2000" dirty="0" smtClean="0"/>
              <a:t>One Madison</a:t>
            </a:r>
          </a:p>
          <a:p>
            <a:pPr>
              <a:buFont typeface="Arial"/>
              <a:buChar char="•"/>
            </a:pPr>
            <a:r>
              <a:rPr lang="en-US" sz="2000" dirty="0" smtClean="0"/>
              <a:t>One New York</a:t>
            </a:r>
          </a:p>
          <a:p>
            <a:endParaRPr lang="en-US" sz="2000" dirty="0" smtClean="0"/>
          </a:p>
          <a:p>
            <a:r>
              <a:rPr lang="en-US" sz="2000" dirty="0" smtClean="0"/>
              <a:t>New Territories:</a:t>
            </a:r>
          </a:p>
          <a:p>
            <a:pPr>
              <a:buFont typeface="Arial"/>
              <a:buChar char="•"/>
            </a:pPr>
            <a:r>
              <a:rPr lang="en-US" sz="2000" dirty="0" err="1" smtClean="0"/>
              <a:t>Goodwood</a:t>
            </a:r>
            <a:r>
              <a:rPr lang="en-US" sz="2000" dirty="0" smtClean="0"/>
              <a:t> Park</a:t>
            </a:r>
          </a:p>
          <a:p>
            <a:pPr>
              <a:buFont typeface="Arial"/>
              <a:buChar char="•"/>
            </a:pPr>
            <a:r>
              <a:rPr lang="en-US" sz="2000" dirty="0" smtClean="0"/>
              <a:t>Lake Silver</a:t>
            </a:r>
          </a:p>
          <a:p>
            <a:pPr>
              <a:buFont typeface="Arial"/>
              <a:buChar char="•"/>
            </a:pPr>
            <a:r>
              <a:rPr lang="en-US" sz="2000" dirty="0" smtClean="0"/>
              <a:t>St. Andrews Place</a:t>
            </a:r>
          </a:p>
          <a:p>
            <a:pPr>
              <a:buFont typeface="Arial"/>
              <a:buChar char="•"/>
            </a:pPr>
            <a:r>
              <a:rPr lang="en-US" sz="2000" dirty="0" smtClean="0"/>
              <a:t>The </a:t>
            </a:r>
            <a:r>
              <a:rPr lang="en-US" sz="2000" dirty="0" err="1" smtClean="0"/>
              <a:t>Balmoral</a:t>
            </a:r>
            <a:endParaRPr lang="en-US" sz="2000" dirty="0" smtClean="0"/>
          </a:p>
          <a:p>
            <a:pPr>
              <a:buFont typeface="Arial"/>
              <a:buChar char="•"/>
            </a:pPr>
            <a:r>
              <a:rPr lang="en-US" sz="2000" dirty="0" smtClean="0"/>
              <a:t>The Dynasty</a:t>
            </a:r>
            <a:br>
              <a:rPr lang="en-US" sz="2000" dirty="0" smtClean="0"/>
            </a:br>
            <a:r>
              <a:rPr lang="en-US" sz="2000" dirty="0" smtClean="0"/>
              <a:t>The Palazzo</a:t>
            </a:r>
          </a:p>
          <a:p>
            <a:pPr>
              <a:buFont typeface="Arial"/>
              <a:buChar char="•"/>
            </a:pPr>
            <a:r>
              <a:rPr lang="en-US" sz="2000" dirty="0" smtClean="0"/>
              <a:t>Vision City</a:t>
            </a:r>
            <a:endParaRPr lang="en-US" sz="2000"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8964"/>
            <a:ext cx="8229600" cy="1151964"/>
          </a:xfrm>
        </p:spPr>
        <p:txBody>
          <a:bodyPr/>
          <a:lstStyle/>
          <a:p>
            <a:r>
              <a:rPr lang="en-US" sz="3000" dirty="0" smtClean="0">
                <a:latin typeface="Cambria"/>
                <a:cs typeface="Cambria"/>
              </a:rPr>
              <a:t>Properties Distribution in HK </a:t>
            </a:r>
            <a:br>
              <a:rPr lang="en-US" sz="3000" dirty="0" smtClean="0">
                <a:latin typeface="Cambria"/>
                <a:cs typeface="Cambria"/>
              </a:rPr>
            </a:br>
            <a:r>
              <a:rPr lang="en-US" sz="3000" dirty="0" smtClean="0">
                <a:latin typeface="Cambria"/>
                <a:cs typeface="Cambria"/>
              </a:rPr>
              <a:t>(Past Development for residential)</a:t>
            </a:r>
            <a:endParaRPr lang="en-US" sz="3000" dirty="0">
              <a:latin typeface="Cambria"/>
              <a:cs typeface="Cambria"/>
            </a:endParaRPr>
          </a:p>
        </p:txBody>
      </p:sp>
      <p:pic>
        <p:nvPicPr>
          <p:cNvPr id="5" name="Picture 4"/>
          <p:cNvPicPr>
            <a:picLocks noChangeAspect="1"/>
          </p:cNvPicPr>
          <p:nvPr/>
        </p:nvPicPr>
        <p:blipFill>
          <a:blip r:embed="rId2" cstate="print"/>
          <a:stretch>
            <a:fillRect/>
          </a:stretch>
        </p:blipFill>
        <p:spPr>
          <a:xfrm>
            <a:off x="990600" y="1219200"/>
            <a:ext cx="7221621" cy="5638800"/>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8964"/>
            <a:ext cx="8229600" cy="1151964"/>
          </a:xfrm>
        </p:spPr>
        <p:txBody>
          <a:bodyPr/>
          <a:lstStyle/>
          <a:p>
            <a:r>
              <a:rPr lang="en-US" sz="3000" dirty="0" smtClean="0">
                <a:latin typeface="Cambria"/>
                <a:cs typeface="Cambria"/>
              </a:rPr>
              <a:t>Properties Distribution in HK </a:t>
            </a:r>
            <a:br>
              <a:rPr lang="en-US" sz="3000" dirty="0" smtClean="0">
                <a:latin typeface="Cambria"/>
                <a:cs typeface="Cambria"/>
              </a:rPr>
            </a:br>
            <a:r>
              <a:rPr lang="en-US" sz="3000" dirty="0" smtClean="0">
                <a:latin typeface="Cambria"/>
                <a:cs typeface="Cambria"/>
              </a:rPr>
              <a:t>(Past Development for offices)</a:t>
            </a:r>
            <a:endParaRPr lang="en-US" sz="3000" dirty="0">
              <a:latin typeface="Cambria"/>
              <a:cs typeface="Cambria"/>
            </a:endParaRPr>
          </a:p>
        </p:txBody>
      </p:sp>
      <p:pic>
        <p:nvPicPr>
          <p:cNvPr id="5" name="Picture 4"/>
          <p:cNvPicPr>
            <a:picLocks noChangeAspect="1"/>
          </p:cNvPicPr>
          <p:nvPr/>
        </p:nvPicPr>
        <p:blipFill>
          <a:blip r:embed="rId2" cstate="print"/>
          <a:stretch>
            <a:fillRect/>
          </a:stretch>
        </p:blipFill>
        <p:spPr>
          <a:xfrm>
            <a:off x="882650" y="1130300"/>
            <a:ext cx="7378700" cy="5727700"/>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8964"/>
            <a:ext cx="8229600" cy="1151964"/>
          </a:xfrm>
        </p:spPr>
        <p:txBody>
          <a:bodyPr/>
          <a:lstStyle/>
          <a:p>
            <a:r>
              <a:rPr lang="en-US" sz="3000" dirty="0" smtClean="0">
                <a:latin typeface="Cambria"/>
                <a:cs typeface="Cambria"/>
              </a:rPr>
              <a:t>Properties Distribution in HK </a:t>
            </a:r>
            <a:br>
              <a:rPr lang="en-US" sz="3000" dirty="0" smtClean="0">
                <a:latin typeface="Cambria"/>
                <a:cs typeface="Cambria"/>
              </a:rPr>
            </a:br>
            <a:r>
              <a:rPr lang="en-US" sz="3000" dirty="0" smtClean="0">
                <a:latin typeface="Cambria"/>
                <a:cs typeface="Cambria"/>
              </a:rPr>
              <a:t>(Shopping Centers)</a:t>
            </a:r>
            <a:endParaRPr lang="en-US" sz="3000" dirty="0">
              <a:latin typeface="Cambria"/>
              <a:cs typeface="Cambria"/>
            </a:endParaRPr>
          </a:p>
        </p:txBody>
      </p:sp>
      <p:pic>
        <p:nvPicPr>
          <p:cNvPr id="5" name="Picture 4"/>
          <p:cNvPicPr>
            <a:picLocks noChangeAspect="1"/>
          </p:cNvPicPr>
          <p:nvPr/>
        </p:nvPicPr>
        <p:blipFill>
          <a:blip r:embed="rId2" cstate="print"/>
          <a:stretch>
            <a:fillRect/>
          </a:stretch>
        </p:blipFill>
        <p:spPr>
          <a:xfrm>
            <a:off x="1034883" y="1290172"/>
            <a:ext cx="7118517" cy="5567828"/>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8964"/>
            <a:ext cx="8229600" cy="1151964"/>
          </a:xfrm>
        </p:spPr>
        <p:txBody>
          <a:bodyPr/>
          <a:lstStyle/>
          <a:p>
            <a:r>
              <a:rPr lang="en-US" sz="3000" dirty="0" smtClean="0">
                <a:latin typeface="Cambria"/>
                <a:cs typeface="Cambria"/>
              </a:rPr>
              <a:t>Properties Distribution in HK </a:t>
            </a:r>
            <a:br>
              <a:rPr lang="en-US" sz="3000" dirty="0" smtClean="0">
                <a:latin typeface="Cambria"/>
                <a:cs typeface="Cambria"/>
              </a:rPr>
            </a:br>
            <a:r>
              <a:rPr lang="en-US" sz="3000" dirty="0" smtClean="0">
                <a:latin typeface="Cambria"/>
                <a:cs typeface="Cambria"/>
              </a:rPr>
              <a:t>(Hotels and Yacht Club)</a:t>
            </a:r>
            <a:endParaRPr lang="en-US" sz="3000" dirty="0">
              <a:latin typeface="Cambria"/>
              <a:cs typeface="Cambria"/>
            </a:endParaRPr>
          </a:p>
        </p:txBody>
      </p:sp>
      <p:pic>
        <p:nvPicPr>
          <p:cNvPr id="5" name="Picture 4"/>
          <p:cNvPicPr>
            <a:picLocks noChangeAspect="1"/>
          </p:cNvPicPr>
          <p:nvPr/>
        </p:nvPicPr>
        <p:blipFill>
          <a:blip r:embed="rId2" cstate="print"/>
          <a:stretch>
            <a:fillRect/>
          </a:stretch>
        </p:blipFill>
        <p:spPr>
          <a:xfrm>
            <a:off x="927100" y="1219200"/>
            <a:ext cx="7378700" cy="5638800"/>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077964" y="1287460"/>
            <a:ext cx="7075436" cy="5570540"/>
          </a:xfrm>
          <a:prstGeom prst="rect">
            <a:avLst/>
          </a:prstGeom>
        </p:spPr>
      </p:pic>
      <p:sp>
        <p:nvSpPr>
          <p:cNvPr id="5" name="Title 1"/>
          <p:cNvSpPr>
            <a:spLocks noGrp="1"/>
          </p:cNvSpPr>
          <p:nvPr>
            <p:ph type="title"/>
          </p:nvPr>
        </p:nvSpPr>
        <p:spPr>
          <a:xfrm>
            <a:off x="533400" y="-8964"/>
            <a:ext cx="8229600" cy="1151964"/>
          </a:xfrm>
        </p:spPr>
        <p:txBody>
          <a:bodyPr/>
          <a:lstStyle/>
          <a:p>
            <a:r>
              <a:rPr lang="en-US" sz="3000" dirty="0" smtClean="0">
                <a:latin typeface="Cambria"/>
                <a:cs typeface="Cambria"/>
              </a:rPr>
              <a:t>Properties Distribution in HK </a:t>
            </a:r>
            <a:br>
              <a:rPr lang="en-US" sz="3000" dirty="0" smtClean="0">
                <a:latin typeface="Cambria"/>
                <a:cs typeface="Cambria"/>
              </a:rPr>
            </a:br>
            <a:r>
              <a:rPr lang="en-US" sz="3000" dirty="0" smtClean="0">
                <a:latin typeface="Cambria"/>
                <a:cs typeface="Cambria"/>
              </a:rPr>
              <a:t>(Rental)</a:t>
            </a:r>
            <a:endParaRPr lang="en-US" sz="3000" dirty="0">
              <a:latin typeface="Cambria"/>
              <a:cs typeface="Cambria"/>
            </a:endParaRPr>
          </a:p>
        </p:txBody>
      </p:sp>
      <p:sp>
        <p:nvSpPr>
          <p:cNvPr id="6" name="Rectangle 5"/>
          <p:cNvSpPr/>
          <p:nvPr/>
        </p:nvSpPr>
        <p:spPr>
          <a:xfrm rot="20199166">
            <a:off x="149676" y="709217"/>
            <a:ext cx="1642305"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b="1" dirty="0" smtClean="0">
                <a:solidFill>
                  <a:schemeClr val="tx2">
                    <a:lumMod val="60000"/>
                    <a:lumOff val="40000"/>
                  </a:schemeClr>
                </a:solidFill>
              </a:rPr>
              <a:t>Leasing!</a:t>
            </a:r>
            <a:endParaRPr lang="en-US" sz="2800" b="1" dirty="0">
              <a:solidFill>
                <a:schemeClr val="tx2">
                  <a:lumMod val="60000"/>
                  <a:lumOff val="40000"/>
                </a:schemeClr>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l" eaLnBrk="1" hangingPunct="1"/>
            <a:r>
              <a:rPr lang="en-US" altLang="zh-CN" sz="4500" dirty="0">
                <a:latin typeface="Cambria" pitchFamily="18" charset="0"/>
              </a:rPr>
              <a:t>Other Investments (Cont’d)</a:t>
            </a:r>
          </a:p>
        </p:txBody>
      </p:sp>
      <p:sp>
        <p:nvSpPr>
          <p:cNvPr id="22531" name="Rectangle 3"/>
          <p:cNvSpPr>
            <a:spLocks noGrp="1" noChangeArrowheads="1"/>
          </p:cNvSpPr>
          <p:nvPr>
            <p:ph idx="1"/>
          </p:nvPr>
        </p:nvSpPr>
        <p:spPr/>
        <p:txBody>
          <a:bodyPr/>
          <a:lstStyle/>
          <a:p>
            <a:pPr eaLnBrk="1" hangingPunct="1">
              <a:buFontTx/>
              <a:buNone/>
            </a:pPr>
            <a:r>
              <a:rPr lang="en-US" altLang="zh-CN" sz="2800" dirty="0">
                <a:latin typeface="Cambria" pitchFamily="18" charset="0"/>
              </a:rPr>
              <a:t>complementary operations</a:t>
            </a:r>
          </a:p>
          <a:p>
            <a:pPr lvl="1" eaLnBrk="1" hangingPunct="1"/>
            <a:r>
              <a:rPr lang="en-US" altLang="zh-CN" sz="2800" dirty="0">
                <a:latin typeface="Cambria" pitchFamily="18" charset="0"/>
              </a:rPr>
              <a:t>Telecommunications</a:t>
            </a:r>
          </a:p>
          <a:p>
            <a:pPr lvl="1" eaLnBrk="1" hangingPunct="1"/>
            <a:r>
              <a:rPr lang="en-US" altLang="zh-CN" sz="2800" dirty="0">
                <a:latin typeface="Cambria" pitchFamily="18" charset="0"/>
              </a:rPr>
              <a:t>Hotels</a:t>
            </a:r>
          </a:p>
          <a:p>
            <a:pPr lvl="1" eaLnBrk="1" hangingPunct="1"/>
            <a:r>
              <a:rPr lang="en-US" altLang="zh-CN" sz="2800" dirty="0">
                <a:latin typeface="Cambria" pitchFamily="18" charset="0"/>
              </a:rPr>
              <a:t>Life technology</a:t>
            </a:r>
          </a:p>
          <a:p>
            <a:pPr lvl="1" eaLnBrk="1" hangingPunct="1"/>
            <a:r>
              <a:rPr lang="en-US" altLang="zh-CN" sz="2800" dirty="0">
                <a:latin typeface="Cambria" pitchFamily="18" charset="0"/>
              </a:rPr>
              <a:t>Transportation</a:t>
            </a:r>
          </a:p>
          <a:p>
            <a:pPr lvl="1" eaLnBrk="1" hangingPunct="1">
              <a:buFontTx/>
              <a:buNone/>
            </a:pPr>
            <a:r>
              <a:rPr lang="en-US" altLang="zh-CN" sz="2800" dirty="0">
                <a:latin typeface="Cambria" pitchFamily="18" charset="0"/>
              </a:rPr>
              <a:t>   </a:t>
            </a:r>
          </a:p>
          <a:p>
            <a:pPr lvl="1" eaLnBrk="1" hangingPunct="1">
              <a:buFontTx/>
              <a:buNone/>
            </a:pPr>
            <a:r>
              <a:rPr lang="en-US" altLang="zh-CN" sz="2800" dirty="0">
                <a:latin typeface="Cambria" pitchFamily="18" charset="0"/>
              </a:rPr>
              <a:t>   diversified portfolio to generate revenues</a:t>
            </a:r>
          </a:p>
          <a:p>
            <a:pPr eaLnBrk="1" hangingPunct="1"/>
            <a:endParaRPr lang="en-US" altLang="zh-CN" dirty="0"/>
          </a:p>
        </p:txBody>
      </p:sp>
      <p:sp>
        <p:nvSpPr>
          <p:cNvPr id="4" name="燕尾形箭头 3"/>
          <p:cNvSpPr>
            <a:spLocks noChangeArrowheads="1"/>
          </p:cNvSpPr>
          <p:nvPr/>
        </p:nvSpPr>
        <p:spPr bwMode="auto">
          <a:xfrm>
            <a:off x="298450" y="5445224"/>
            <a:ext cx="977900" cy="484188"/>
          </a:xfrm>
          <a:prstGeom prst="notchedRightArrow">
            <a:avLst>
              <a:gd name="adj1" fmla="val 50000"/>
              <a:gd name="adj2" fmla="val 49996"/>
            </a:avLst>
          </a:prstGeom>
          <a:solidFill>
            <a:srgbClr val="4F81BD"/>
          </a:solidFill>
          <a:ln w="25400" algn="ctr">
            <a:solidFill>
              <a:srgbClr val="385D8A"/>
            </a:solidFill>
            <a:miter lim="800000"/>
            <a:headEnd/>
            <a:tailEnd/>
          </a:ln>
        </p:spPr>
        <p:txBody>
          <a:bodyPr anchor="ctr">
            <a:prstTxWarp prst="textNoShape">
              <a:avLst/>
            </a:prstTxWarp>
          </a:bodyPr>
          <a:lstStyle/>
          <a:p>
            <a:endParaRPr lang="zh-CN" altLang="en-US">
              <a:solidFill>
                <a:srgbClr val="FFFFFF"/>
              </a:solidFill>
            </a:endParaRPr>
          </a:p>
        </p:txBody>
      </p:sp>
    </p:spTree>
    <p:extLst>
      <p:ext uri="{BB962C8B-B14F-4D97-AF65-F5344CB8AC3E}">
        <p14:creationId xmlns:p14="http://schemas.microsoft.com/office/powerpoint/2010/main" val="1296101951"/>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8964"/>
            <a:ext cx="8229600" cy="1151964"/>
          </a:xfrm>
        </p:spPr>
        <p:txBody>
          <a:bodyPr/>
          <a:lstStyle/>
          <a:p>
            <a:r>
              <a:rPr lang="en-US" sz="3000" dirty="0" smtClean="0">
                <a:latin typeface="Cambria"/>
                <a:cs typeface="Cambria"/>
              </a:rPr>
              <a:t>Properties Distribution in HK </a:t>
            </a:r>
            <a:br>
              <a:rPr lang="en-US" sz="3000" dirty="0" smtClean="0">
                <a:latin typeface="Cambria"/>
                <a:cs typeface="Cambria"/>
              </a:rPr>
            </a:br>
            <a:r>
              <a:rPr lang="en-US" sz="3000" dirty="0" smtClean="0">
                <a:latin typeface="Cambria"/>
                <a:cs typeface="Cambria"/>
              </a:rPr>
              <a:t>(Residential)</a:t>
            </a:r>
            <a:endParaRPr lang="en-US" sz="3000" dirty="0">
              <a:latin typeface="Cambria"/>
              <a:cs typeface="Cambria"/>
            </a:endParaRPr>
          </a:p>
        </p:txBody>
      </p:sp>
      <p:pic>
        <p:nvPicPr>
          <p:cNvPr id="5" name="Picture 4"/>
          <p:cNvPicPr>
            <a:picLocks noChangeAspect="1"/>
          </p:cNvPicPr>
          <p:nvPr/>
        </p:nvPicPr>
        <p:blipFill>
          <a:blip r:embed="rId2" cstate="print"/>
          <a:stretch>
            <a:fillRect/>
          </a:stretch>
        </p:blipFill>
        <p:spPr>
          <a:xfrm>
            <a:off x="889000" y="1244600"/>
            <a:ext cx="7366000" cy="5613400"/>
          </a:xfrm>
          <a:prstGeom prst="rect">
            <a:avLst/>
          </a:prstGeom>
        </p:spPr>
      </p:pic>
      <p:sp>
        <p:nvSpPr>
          <p:cNvPr id="7" name="Rectangle 6"/>
          <p:cNvSpPr/>
          <p:nvPr/>
        </p:nvSpPr>
        <p:spPr>
          <a:xfrm rot="20199166">
            <a:off x="164775" y="671118"/>
            <a:ext cx="1612107"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b="1" dirty="0" smtClean="0">
                <a:solidFill>
                  <a:schemeClr val="tx2">
                    <a:lumMod val="60000"/>
                    <a:lumOff val="40000"/>
                  </a:schemeClr>
                </a:solidFill>
              </a:rPr>
              <a:t>Leasing!</a:t>
            </a:r>
            <a:endParaRPr lang="en-US" sz="2800" b="1" dirty="0">
              <a:solidFill>
                <a:schemeClr val="tx2">
                  <a:lumMod val="60000"/>
                  <a:lumOff val="40000"/>
                </a:schemeClr>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8964"/>
            <a:ext cx="8229600" cy="1151964"/>
          </a:xfrm>
        </p:spPr>
        <p:txBody>
          <a:bodyPr/>
          <a:lstStyle/>
          <a:p>
            <a:r>
              <a:rPr lang="en-US" sz="3000" dirty="0" smtClean="0">
                <a:latin typeface="Cambria"/>
                <a:cs typeface="Cambria"/>
              </a:rPr>
              <a:t>Properties Distribution in HK </a:t>
            </a:r>
            <a:br>
              <a:rPr lang="en-US" sz="3000" dirty="0" smtClean="0">
                <a:latin typeface="Cambria"/>
                <a:cs typeface="Cambria"/>
              </a:rPr>
            </a:br>
            <a:r>
              <a:rPr lang="en-US" sz="3000" dirty="0" smtClean="0">
                <a:latin typeface="Cambria"/>
                <a:cs typeface="Cambria"/>
              </a:rPr>
              <a:t>(Offices)</a:t>
            </a:r>
            <a:endParaRPr lang="en-US" sz="3000" dirty="0">
              <a:latin typeface="Cambria"/>
              <a:cs typeface="Cambria"/>
            </a:endParaRPr>
          </a:p>
        </p:txBody>
      </p:sp>
      <p:pic>
        <p:nvPicPr>
          <p:cNvPr id="5" name="Picture 4"/>
          <p:cNvPicPr>
            <a:picLocks noChangeAspect="1"/>
          </p:cNvPicPr>
          <p:nvPr/>
        </p:nvPicPr>
        <p:blipFill>
          <a:blip r:embed="rId2" cstate="print"/>
          <a:stretch>
            <a:fillRect/>
          </a:stretch>
        </p:blipFill>
        <p:spPr>
          <a:xfrm>
            <a:off x="895350" y="1206500"/>
            <a:ext cx="7353300" cy="5651500"/>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rot="20199166">
            <a:off x="164775" y="671118"/>
            <a:ext cx="1612107"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b="1" dirty="0" smtClean="0">
                <a:solidFill>
                  <a:schemeClr val="tx2">
                    <a:lumMod val="60000"/>
                    <a:lumOff val="40000"/>
                  </a:schemeClr>
                </a:solidFill>
              </a:rPr>
              <a:t>Leasing!</a:t>
            </a:r>
            <a:endParaRPr lang="en-US" sz="28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8964"/>
            <a:ext cx="8229600" cy="1151964"/>
          </a:xfrm>
        </p:spPr>
        <p:txBody>
          <a:bodyPr/>
          <a:lstStyle/>
          <a:p>
            <a:r>
              <a:rPr lang="en-US" sz="3000" dirty="0" smtClean="0">
                <a:latin typeface="Cambria"/>
                <a:cs typeface="Cambria"/>
              </a:rPr>
              <a:t>Properties Distribution in HK </a:t>
            </a:r>
            <a:br>
              <a:rPr lang="en-US" sz="3000" dirty="0" smtClean="0">
                <a:latin typeface="Cambria"/>
                <a:cs typeface="Cambria"/>
              </a:rPr>
            </a:br>
            <a:r>
              <a:rPr lang="en-US" sz="3000" dirty="0" smtClean="0">
                <a:latin typeface="Cambria"/>
                <a:cs typeface="Cambria"/>
              </a:rPr>
              <a:t>(Industries)</a:t>
            </a:r>
            <a:endParaRPr lang="en-US" sz="3000" dirty="0">
              <a:latin typeface="Cambria"/>
              <a:cs typeface="Cambria"/>
            </a:endParaRPr>
          </a:p>
        </p:txBody>
      </p:sp>
      <p:pic>
        <p:nvPicPr>
          <p:cNvPr id="5" name="Picture 4"/>
          <p:cNvPicPr>
            <a:picLocks noChangeAspect="1"/>
          </p:cNvPicPr>
          <p:nvPr/>
        </p:nvPicPr>
        <p:blipFill>
          <a:blip r:embed="rId2" cstate="print"/>
          <a:stretch>
            <a:fillRect/>
          </a:stretch>
        </p:blipFill>
        <p:spPr>
          <a:xfrm>
            <a:off x="863600" y="1181100"/>
            <a:ext cx="7416800" cy="5676900"/>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rot="20199166">
            <a:off x="164775" y="671118"/>
            <a:ext cx="1612107"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b="1" dirty="0" smtClean="0">
                <a:solidFill>
                  <a:schemeClr val="tx2">
                    <a:lumMod val="60000"/>
                    <a:lumOff val="40000"/>
                  </a:schemeClr>
                </a:solidFill>
              </a:rPr>
              <a:t>Leasing!</a:t>
            </a:r>
            <a:endParaRPr lang="en-US" sz="28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8964"/>
            <a:ext cx="8229600" cy="1151964"/>
          </a:xfrm>
        </p:spPr>
        <p:txBody>
          <a:bodyPr/>
          <a:lstStyle/>
          <a:p>
            <a:r>
              <a:rPr lang="en-US" sz="3000" dirty="0" smtClean="0">
                <a:latin typeface="Cambria"/>
                <a:cs typeface="Cambria"/>
              </a:rPr>
              <a:t>Properties Distribution in HK </a:t>
            </a:r>
            <a:br>
              <a:rPr lang="en-US" sz="3000" dirty="0" smtClean="0">
                <a:latin typeface="Cambria"/>
                <a:cs typeface="Cambria"/>
              </a:rPr>
            </a:br>
            <a:r>
              <a:rPr lang="en-US" sz="3000" dirty="0" smtClean="0">
                <a:latin typeface="Cambria"/>
                <a:cs typeface="Cambria"/>
              </a:rPr>
              <a:t>(Storage)</a:t>
            </a:r>
            <a:endParaRPr lang="en-US" sz="3000" dirty="0">
              <a:latin typeface="Cambria"/>
              <a:cs typeface="Cambria"/>
            </a:endParaRPr>
          </a:p>
        </p:txBody>
      </p:sp>
      <p:pic>
        <p:nvPicPr>
          <p:cNvPr id="5" name="Picture 4"/>
          <p:cNvPicPr>
            <a:picLocks noChangeAspect="1"/>
          </p:cNvPicPr>
          <p:nvPr/>
        </p:nvPicPr>
        <p:blipFill>
          <a:blip r:embed="rId2" cstate="print"/>
          <a:stretch>
            <a:fillRect/>
          </a:stretch>
        </p:blipFill>
        <p:spPr>
          <a:xfrm>
            <a:off x="990600" y="1256393"/>
            <a:ext cx="7239000" cy="5601607"/>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rot="20199166">
            <a:off x="164775" y="671118"/>
            <a:ext cx="1612107"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b="1" dirty="0" smtClean="0">
                <a:solidFill>
                  <a:schemeClr val="tx2">
                    <a:lumMod val="60000"/>
                    <a:lumOff val="40000"/>
                  </a:schemeClr>
                </a:solidFill>
              </a:rPr>
              <a:t>Leasing!</a:t>
            </a:r>
            <a:endParaRPr lang="en-US" sz="28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752951" y="152399"/>
            <a:ext cx="3819049" cy="6172201"/>
          </a:xfrm>
          <a:prstGeom prst="rect">
            <a:avLst/>
          </a:prstGeom>
        </p:spPr>
      </p:pic>
      <p:pic>
        <p:nvPicPr>
          <p:cNvPr id="5" name="Picture 4"/>
          <p:cNvPicPr>
            <a:picLocks noChangeAspect="1"/>
          </p:cNvPicPr>
          <p:nvPr/>
        </p:nvPicPr>
        <p:blipFill>
          <a:blip r:embed="rId3" cstate="print"/>
          <a:stretch>
            <a:fillRect/>
          </a:stretch>
        </p:blipFill>
        <p:spPr>
          <a:xfrm>
            <a:off x="4575810" y="152400"/>
            <a:ext cx="3806190" cy="6172200"/>
          </a:xfrm>
          <a:prstGeom prst="rect">
            <a:avLst/>
          </a:prstGeom>
        </p:spPr>
      </p:pic>
      <p:pic>
        <p:nvPicPr>
          <p:cNvPr id="9" name="Picture 8"/>
          <p:cNvPicPr>
            <a:picLocks noChangeAspect="1"/>
          </p:cNvPicPr>
          <p:nvPr/>
        </p:nvPicPr>
        <p:blipFill>
          <a:blip r:embed="rId4" cstate="print"/>
          <a:stretch>
            <a:fillRect/>
          </a:stretch>
        </p:blipFill>
        <p:spPr>
          <a:xfrm>
            <a:off x="762000" y="6350000"/>
            <a:ext cx="1663700" cy="279400"/>
          </a:xfrm>
          <a:prstGeom prst="rect">
            <a:avLst/>
          </a:prstGeom>
        </p:spPr>
      </p:pic>
      <p:pic>
        <p:nvPicPr>
          <p:cNvPr id="10" name="Picture 9"/>
          <p:cNvPicPr>
            <a:picLocks noChangeAspect="1"/>
          </p:cNvPicPr>
          <p:nvPr/>
        </p:nvPicPr>
        <p:blipFill>
          <a:blip r:embed="rId5" cstate="print"/>
          <a:stretch>
            <a:fillRect/>
          </a:stretch>
        </p:blipFill>
        <p:spPr>
          <a:xfrm>
            <a:off x="3778250" y="6350000"/>
            <a:ext cx="1587500" cy="279400"/>
          </a:xfrm>
          <a:prstGeom prst="rect">
            <a:avLst/>
          </a:prstGeom>
        </p:spPr>
      </p:pic>
      <p:pic>
        <p:nvPicPr>
          <p:cNvPr id="11" name="Picture 10"/>
          <p:cNvPicPr>
            <a:picLocks noChangeAspect="1"/>
          </p:cNvPicPr>
          <p:nvPr/>
        </p:nvPicPr>
        <p:blipFill>
          <a:blip r:embed="rId6" cstate="print"/>
          <a:stretch>
            <a:fillRect/>
          </a:stretch>
        </p:blipFill>
        <p:spPr>
          <a:xfrm>
            <a:off x="6629400" y="6324600"/>
            <a:ext cx="1752600" cy="304800"/>
          </a:xfrm>
          <a:prstGeom prst="rect">
            <a:avLst/>
          </a:prstGeom>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71500" y="0"/>
            <a:ext cx="8001000" cy="1143000"/>
          </a:xfrm>
        </p:spPr>
        <p:txBody>
          <a:bodyPr/>
          <a:lstStyle/>
          <a:p>
            <a:r>
              <a:rPr lang="en-US" sz="4500" dirty="0" smtClean="0">
                <a:latin typeface="Cambria"/>
                <a:cs typeface="Cambria"/>
              </a:rPr>
              <a:t>Property Distribution in China</a:t>
            </a:r>
            <a:endParaRPr lang="en-US" sz="4500" dirty="0">
              <a:latin typeface="Cambria"/>
              <a:cs typeface="Cambria"/>
            </a:endParaRPr>
          </a:p>
        </p:txBody>
      </p:sp>
      <p:pic>
        <p:nvPicPr>
          <p:cNvPr id="5" name="Picture 4"/>
          <p:cNvPicPr>
            <a:picLocks noChangeAspect="1"/>
          </p:cNvPicPr>
          <p:nvPr/>
        </p:nvPicPr>
        <p:blipFill>
          <a:blip r:embed="rId3" cstate="print"/>
          <a:stretch>
            <a:fillRect/>
          </a:stretch>
        </p:blipFill>
        <p:spPr>
          <a:xfrm>
            <a:off x="152400" y="2057400"/>
            <a:ext cx="5703833" cy="4540250"/>
          </a:xfrm>
          <a:prstGeom prst="rect">
            <a:avLst/>
          </a:prstGeom>
        </p:spPr>
      </p:pic>
      <p:sp>
        <p:nvSpPr>
          <p:cNvPr id="7" name="Oval 6"/>
          <p:cNvSpPr/>
          <p:nvPr/>
        </p:nvSpPr>
        <p:spPr>
          <a:xfrm>
            <a:off x="4343400" y="57150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419600" y="55626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200400" y="51054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638800" y="16764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638800" y="1542871"/>
            <a:ext cx="3352800" cy="1200329"/>
          </a:xfrm>
          <a:prstGeom prst="rect">
            <a:avLst/>
          </a:prstGeom>
          <a:noFill/>
        </p:spPr>
        <p:txBody>
          <a:bodyPr wrap="square" rtlCol="0">
            <a:spAutoFit/>
          </a:bodyPr>
          <a:lstStyle/>
          <a:p>
            <a:r>
              <a:rPr lang="en-US" dirty="0" smtClean="0"/>
              <a:t>Property on Sale</a:t>
            </a:r>
          </a:p>
          <a:p>
            <a:r>
              <a:rPr lang="en-US" dirty="0" smtClean="0"/>
              <a:t>	</a:t>
            </a:r>
            <a:r>
              <a:rPr dirty="0" smtClean="0"/>
              <a:t>Park Place</a:t>
            </a:r>
            <a:br>
              <a:rPr dirty="0" smtClean="0"/>
            </a:br>
            <a:r>
              <a:rPr lang="en-CA" dirty="0" smtClean="0"/>
              <a:t>	</a:t>
            </a:r>
            <a:r>
              <a:rPr dirty="0" smtClean="0"/>
              <a:t>Sino International Plaza</a:t>
            </a:r>
            <a:endParaRPr lang="en-CA" dirty="0" smtClean="0"/>
          </a:p>
          <a:p>
            <a:r>
              <a:rPr lang="en-CA" dirty="0" smtClean="0"/>
              <a:t>	</a:t>
            </a:r>
            <a:r>
              <a:rPr dirty="0" smtClean="0"/>
              <a:t>International Community</a:t>
            </a:r>
            <a:endParaRPr lang="en-US" dirty="0"/>
          </a:p>
        </p:txBody>
      </p:sp>
      <p:sp>
        <p:nvSpPr>
          <p:cNvPr id="12" name="Isosceles Triangle 11"/>
          <p:cNvSpPr/>
          <p:nvPr/>
        </p:nvSpPr>
        <p:spPr>
          <a:xfrm>
            <a:off x="2667000" y="5029200"/>
            <a:ext cx="76200" cy="762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p:nvPr/>
        </p:nvSpPr>
        <p:spPr>
          <a:xfrm>
            <a:off x="2819400" y="5181600"/>
            <a:ext cx="76200" cy="762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a:off x="4419600" y="5334000"/>
            <a:ext cx="76200" cy="762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p:nvSpPr>
        <p:spPr>
          <a:xfrm>
            <a:off x="4495800" y="5486400"/>
            <a:ext cx="76200" cy="762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Isosceles Triangle 16"/>
          <p:cNvSpPr/>
          <p:nvPr/>
        </p:nvSpPr>
        <p:spPr>
          <a:xfrm>
            <a:off x="4343400" y="5486400"/>
            <a:ext cx="76200" cy="762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Isosceles Triangle 18"/>
          <p:cNvSpPr/>
          <p:nvPr/>
        </p:nvSpPr>
        <p:spPr>
          <a:xfrm>
            <a:off x="6019800" y="3124200"/>
            <a:ext cx="76200" cy="762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6172200" y="2997875"/>
            <a:ext cx="2743200" cy="2031325"/>
          </a:xfrm>
          <a:prstGeom prst="rect">
            <a:avLst/>
          </a:prstGeom>
          <a:noFill/>
        </p:spPr>
        <p:txBody>
          <a:bodyPr wrap="square" rtlCol="0">
            <a:spAutoFit/>
          </a:bodyPr>
          <a:lstStyle/>
          <a:p>
            <a:r>
              <a:rPr lang="en-US" dirty="0" smtClean="0"/>
              <a:t>Upcoming Properties</a:t>
            </a:r>
          </a:p>
          <a:p>
            <a:r>
              <a:rPr lang="en-US" dirty="0" smtClean="0"/>
              <a:t>	Chongqing Project</a:t>
            </a:r>
          </a:p>
          <a:p>
            <a:r>
              <a:rPr lang="en-US" dirty="0" smtClean="0"/>
              <a:t>	Chengdu Project</a:t>
            </a:r>
          </a:p>
          <a:p>
            <a:r>
              <a:rPr lang="en-US" dirty="0" smtClean="0"/>
              <a:t>	</a:t>
            </a:r>
            <a:r>
              <a:rPr dirty="0" smtClean="0"/>
              <a:t>Zhangzhou Project</a:t>
            </a:r>
            <a:endParaRPr lang="en-CA" dirty="0" smtClean="0"/>
          </a:p>
          <a:p>
            <a:r>
              <a:rPr lang="en-CA" dirty="0" smtClean="0"/>
              <a:t>	</a:t>
            </a:r>
            <a:r>
              <a:rPr dirty="0" smtClean="0"/>
              <a:t>Le Sommet</a:t>
            </a:r>
            <a:endParaRPr lang="en-CA" dirty="0" smtClean="0"/>
          </a:p>
          <a:p>
            <a:r>
              <a:rPr lang="en-CA" dirty="0" smtClean="0"/>
              <a:t>	</a:t>
            </a:r>
            <a:r>
              <a:rPr dirty="0" smtClean="0"/>
              <a:t>Central Park</a:t>
            </a:r>
            <a:endParaRPr lang="en-CA" dirty="0" smtClean="0"/>
          </a:p>
          <a:p>
            <a:r>
              <a:rPr lang="en-CA" dirty="0" smtClean="0"/>
              <a:t>	</a:t>
            </a:r>
            <a:r>
              <a:rPr dirty="0" smtClean="0"/>
              <a:t>Binbei Project</a:t>
            </a:r>
            <a:endParaRPr lang="en-US" dirty="0"/>
          </a:p>
        </p:txBody>
      </p:sp>
      <p:sp>
        <p:nvSpPr>
          <p:cNvPr id="22" name="Frame 21"/>
          <p:cNvSpPr/>
          <p:nvPr/>
        </p:nvSpPr>
        <p:spPr>
          <a:xfrm>
            <a:off x="4572000" y="5257800"/>
            <a:ext cx="76200" cy="1524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Frame 22"/>
          <p:cNvSpPr/>
          <p:nvPr/>
        </p:nvSpPr>
        <p:spPr>
          <a:xfrm>
            <a:off x="4191000" y="5791200"/>
            <a:ext cx="76200" cy="1524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Frame 23"/>
          <p:cNvSpPr/>
          <p:nvPr/>
        </p:nvSpPr>
        <p:spPr>
          <a:xfrm>
            <a:off x="3810000" y="5791200"/>
            <a:ext cx="76200" cy="1524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Frame 24"/>
          <p:cNvSpPr/>
          <p:nvPr/>
        </p:nvSpPr>
        <p:spPr>
          <a:xfrm>
            <a:off x="6019800" y="5334000"/>
            <a:ext cx="76200" cy="1524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6172200" y="5200471"/>
            <a:ext cx="2971800" cy="1200329"/>
          </a:xfrm>
          <a:prstGeom prst="rect">
            <a:avLst/>
          </a:prstGeom>
          <a:noFill/>
        </p:spPr>
        <p:txBody>
          <a:bodyPr wrap="square" rtlCol="0">
            <a:spAutoFit/>
          </a:bodyPr>
          <a:lstStyle/>
          <a:p>
            <a:r>
              <a:rPr lang="en-US" dirty="0" smtClean="0"/>
              <a:t>Past Developments</a:t>
            </a:r>
          </a:p>
          <a:p>
            <a:r>
              <a:rPr lang="en-US" dirty="0" smtClean="0"/>
              <a:t>	</a:t>
            </a:r>
            <a:r>
              <a:rPr dirty="0" smtClean="0"/>
              <a:t>Colonnades Court</a:t>
            </a:r>
            <a:endParaRPr lang="en-CA" dirty="0" smtClean="0"/>
          </a:p>
          <a:p>
            <a:r>
              <a:rPr lang="en-CA" dirty="0" smtClean="0"/>
              <a:t>	One </a:t>
            </a:r>
            <a:r>
              <a:rPr lang="en-CA" dirty="0" err="1" smtClean="0"/>
              <a:t>Honeylake</a:t>
            </a:r>
            <a:endParaRPr lang="en-CA" dirty="0" smtClean="0"/>
          </a:p>
          <a:p>
            <a:r>
              <a:rPr lang="en-CA" dirty="0" smtClean="0"/>
              <a:t>	</a:t>
            </a:r>
            <a:r>
              <a:rPr lang="en-CA" dirty="0" err="1" smtClean="0"/>
              <a:t>Greenfields</a:t>
            </a:r>
            <a:endParaRPr lang="en-US" dirty="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8229600" cy="856488"/>
          </a:xfrm>
        </p:spPr>
        <p:txBody>
          <a:bodyPr/>
          <a:lstStyle/>
          <a:p>
            <a:pPr algn="ctr"/>
            <a:r>
              <a:rPr lang="en-CA" sz="4500" dirty="0" smtClean="0">
                <a:latin typeface="Cambria"/>
                <a:cs typeface="Cambria"/>
              </a:rPr>
              <a:t>Management</a:t>
            </a:r>
            <a:endParaRPr lang="en-CA" sz="4500" dirty="0">
              <a:latin typeface="Cambria"/>
              <a:cs typeface="Cambria"/>
            </a:endParaRPr>
          </a:p>
        </p:txBody>
      </p:sp>
      <p:pic>
        <p:nvPicPr>
          <p:cNvPr id="4" name="内容占位符 3" descr="managers.jpg"/>
          <p:cNvPicPr>
            <a:picLocks noGrp="1" noChangeAspect="1"/>
          </p:cNvPicPr>
          <p:nvPr>
            <p:ph idx="1"/>
          </p:nvPr>
        </p:nvPicPr>
        <p:blipFill>
          <a:blip r:embed="rId2" cstate="print"/>
          <a:stretch>
            <a:fillRect/>
          </a:stretch>
        </p:blipFill>
        <p:spPr>
          <a:xfrm>
            <a:off x="1676400" y="2057400"/>
            <a:ext cx="5588000" cy="4191000"/>
          </a:xfr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Rectangle 3"/>
          <p:cNvSpPr>
            <a:spLocks noGrp="1" noChangeArrowheads="1"/>
          </p:cNvSpPr>
          <p:nvPr>
            <p:ph idx="1"/>
          </p:nvPr>
        </p:nvSpPr>
        <p:spPr>
          <a:xfrm>
            <a:off x="-304800" y="304800"/>
            <a:ext cx="9448800" cy="6507163"/>
          </a:xfrm>
        </p:spPr>
        <p:txBody>
          <a:bodyPr>
            <a:normAutofit fontScale="92500" lnSpcReduction="20000"/>
          </a:bodyPr>
          <a:lstStyle/>
          <a:p>
            <a:pPr lvl="1">
              <a:lnSpc>
                <a:spcPct val="80000"/>
              </a:lnSpc>
              <a:buFont typeface="Courier New"/>
              <a:buChar char="o"/>
            </a:pPr>
            <a:r>
              <a:rPr lang="en-US" altLang="zh-CN" sz="4865" b="1" dirty="0">
                <a:solidFill>
                  <a:schemeClr val="folHlink"/>
                </a:solidFill>
                <a:latin typeface="Cambria"/>
                <a:cs typeface="Cambria"/>
              </a:rPr>
              <a:t>Chairman</a:t>
            </a:r>
            <a:r>
              <a:rPr lang="en-US" altLang="zh-CN" sz="4865" b="1" dirty="0" smtClean="0">
                <a:solidFill>
                  <a:schemeClr val="folHlink"/>
                </a:solidFill>
                <a:latin typeface="Cambria"/>
                <a:cs typeface="Cambria"/>
              </a:rPr>
              <a:t> </a:t>
            </a:r>
          </a:p>
          <a:p>
            <a:pPr lvl="2">
              <a:lnSpc>
                <a:spcPct val="80000"/>
              </a:lnSpc>
            </a:pPr>
            <a:r>
              <a:rPr sz="3243" b="1" dirty="0" smtClean="0">
                <a:latin typeface="Cambria"/>
                <a:cs typeface="Cambria"/>
              </a:rPr>
              <a:t>Mr. Robert Ng Chee Siong</a:t>
            </a:r>
            <a:endParaRPr lang="en-US" altLang="zh-CN" sz="3243" b="1" dirty="0" smtClean="0">
              <a:solidFill>
                <a:srgbClr val="0000FF"/>
              </a:solidFill>
              <a:latin typeface="Cambria"/>
              <a:cs typeface="Cambria"/>
            </a:endParaRPr>
          </a:p>
          <a:p>
            <a:pPr algn="l">
              <a:lnSpc>
                <a:spcPct val="80000"/>
              </a:lnSpc>
            </a:pPr>
            <a:endParaRPr lang="en-US" altLang="zh-CN" sz="2000" b="1" dirty="0" smtClean="0">
              <a:solidFill>
                <a:srgbClr val="0000FF"/>
              </a:solidFill>
              <a:latin typeface="+mj-lt"/>
            </a:endParaRPr>
          </a:p>
          <a:p>
            <a:pPr lvl="1">
              <a:lnSpc>
                <a:spcPct val="80000"/>
              </a:lnSpc>
              <a:buFont typeface="Wingdings" charset="2"/>
              <a:buChar char="ü"/>
            </a:pPr>
            <a:r>
              <a:rPr lang="en-US" altLang="zh-CN" sz="2000" dirty="0" smtClean="0">
                <a:latin typeface="+mj-lt"/>
              </a:rPr>
              <a:t>age</a:t>
            </a:r>
            <a:r>
              <a:rPr lang="en-US" altLang="zh-CN" sz="2000" dirty="0">
                <a:latin typeface="+mj-lt"/>
              </a:rPr>
              <a:t>: </a:t>
            </a:r>
            <a:r>
              <a:rPr lang="en-US" altLang="zh-CN" sz="2000" dirty="0" smtClean="0">
                <a:latin typeface="+mj-lt"/>
              </a:rPr>
              <a:t>59</a:t>
            </a:r>
          </a:p>
          <a:p>
            <a:pPr lvl="1">
              <a:lnSpc>
                <a:spcPct val="80000"/>
              </a:lnSpc>
              <a:buNone/>
            </a:pPr>
            <a:r>
              <a:rPr lang="en-US" altLang="zh-CN" sz="2000" dirty="0" smtClean="0">
                <a:latin typeface="+mj-lt"/>
              </a:rPr>
              <a:t> </a:t>
            </a:r>
          </a:p>
          <a:p>
            <a:pPr lvl="1">
              <a:lnSpc>
                <a:spcPct val="80000"/>
              </a:lnSpc>
              <a:buFont typeface="Wingdings" charset="2"/>
              <a:buChar char="ü"/>
            </a:pPr>
            <a:r>
              <a:rPr lang="en-US" altLang="zh-CN" sz="2000" dirty="0" smtClean="0">
                <a:latin typeface="+mj-lt"/>
              </a:rPr>
              <a:t>actively </a:t>
            </a:r>
            <a:r>
              <a:rPr lang="en-US" altLang="zh-CN" sz="2000" dirty="0">
                <a:latin typeface="+mj-lt"/>
              </a:rPr>
              <a:t>engaged in property investment </a:t>
            </a:r>
            <a:r>
              <a:rPr lang="en-US" altLang="zh-CN" sz="2000" dirty="0" smtClean="0">
                <a:latin typeface="+mj-lt"/>
              </a:rPr>
              <a:t>and</a:t>
            </a:r>
          </a:p>
          <a:p>
            <a:pPr lvl="1">
              <a:lnSpc>
                <a:spcPct val="80000"/>
              </a:lnSpc>
              <a:buNone/>
            </a:pPr>
            <a:r>
              <a:rPr lang="en-US" altLang="zh-CN" sz="2000" dirty="0" smtClean="0">
                <a:latin typeface="+mj-lt"/>
              </a:rPr>
              <a:t>	development </a:t>
            </a:r>
            <a:r>
              <a:rPr lang="en-US" altLang="zh-CN" sz="2000" dirty="0">
                <a:latin typeface="+mj-lt"/>
              </a:rPr>
              <a:t>in HK during the last 35 </a:t>
            </a:r>
            <a:r>
              <a:rPr lang="en-US" altLang="zh-CN" sz="2000" dirty="0" smtClean="0">
                <a:latin typeface="+mj-lt"/>
              </a:rPr>
              <a:t>years</a:t>
            </a:r>
          </a:p>
          <a:p>
            <a:pPr lvl="1">
              <a:lnSpc>
                <a:spcPct val="80000"/>
              </a:lnSpc>
              <a:buNone/>
            </a:pPr>
            <a:endParaRPr lang="en-US" altLang="zh-CN" sz="2000" dirty="0" smtClean="0">
              <a:latin typeface="+mj-lt"/>
            </a:endParaRPr>
          </a:p>
          <a:p>
            <a:pPr lvl="1">
              <a:lnSpc>
                <a:spcPct val="80000"/>
              </a:lnSpc>
              <a:buFont typeface="Wingdings" charset="2"/>
              <a:buChar char="ü"/>
            </a:pPr>
            <a:r>
              <a:rPr lang="en-US" altLang="zh-CN" sz="2000" dirty="0" smtClean="0">
                <a:latin typeface="+mj-lt"/>
              </a:rPr>
              <a:t>an </a:t>
            </a:r>
            <a:r>
              <a:rPr lang="en-US" altLang="zh-CN" sz="2000" dirty="0">
                <a:latin typeface="+mj-lt"/>
              </a:rPr>
              <a:t>Executive Director of Sino Land Co. Ltd. since 1981. has been the Chairman</a:t>
            </a:r>
            <a:r>
              <a:rPr lang="en-US" altLang="zh-CN" sz="2000" dirty="0" smtClean="0">
                <a:latin typeface="+mj-lt"/>
              </a:rPr>
              <a:t> </a:t>
            </a:r>
          </a:p>
          <a:p>
            <a:pPr lvl="1">
              <a:lnSpc>
                <a:spcPct val="80000"/>
              </a:lnSpc>
              <a:buNone/>
            </a:pPr>
            <a:r>
              <a:rPr lang="en-US" altLang="zh-CN" sz="2000" dirty="0" smtClean="0">
                <a:latin typeface="+mj-lt"/>
              </a:rPr>
              <a:t>       of </a:t>
            </a:r>
            <a:r>
              <a:rPr lang="en-US" altLang="zh-CN" sz="2000" dirty="0">
                <a:latin typeface="+mj-lt"/>
              </a:rPr>
              <a:t>the Group since </a:t>
            </a:r>
            <a:r>
              <a:rPr lang="en-US" altLang="zh-CN" sz="2000" dirty="0" smtClean="0">
                <a:latin typeface="+mj-lt"/>
              </a:rPr>
              <a:t>1991</a:t>
            </a:r>
          </a:p>
          <a:p>
            <a:pPr lvl="1">
              <a:lnSpc>
                <a:spcPct val="80000"/>
              </a:lnSpc>
              <a:buNone/>
            </a:pPr>
            <a:endParaRPr lang="en-US" altLang="zh-CN" sz="2000" dirty="0" smtClean="0">
              <a:latin typeface="+mj-lt"/>
            </a:endParaRPr>
          </a:p>
          <a:p>
            <a:pPr lvl="1">
              <a:lnSpc>
                <a:spcPct val="80000"/>
              </a:lnSpc>
              <a:buFont typeface="Wingdings" charset="2"/>
              <a:buChar char="ü"/>
            </a:pPr>
            <a:r>
              <a:rPr sz="2000" dirty="0" smtClean="0"/>
              <a:t>a Member of the 11th National Committee of the Chinese People's Political </a:t>
            </a:r>
            <a:endParaRPr lang="en-CA" sz="2000" dirty="0" smtClean="0"/>
          </a:p>
          <a:p>
            <a:pPr lvl="1">
              <a:lnSpc>
                <a:spcPct val="80000"/>
              </a:lnSpc>
              <a:buNone/>
            </a:pPr>
            <a:r>
              <a:rPr lang="en-CA" sz="2000" dirty="0" smtClean="0"/>
              <a:t>       </a:t>
            </a:r>
            <a:r>
              <a:rPr sz="2000" dirty="0" smtClean="0"/>
              <a:t>Consultative Conference.</a:t>
            </a:r>
            <a:endParaRPr lang="en-CA" sz="2000" dirty="0" smtClean="0"/>
          </a:p>
          <a:p>
            <a:pPr lvl="1">
              <a:lnSpc>
                <a:spcPct val="80000"/>
              </a:lnSpc>
              <a:buNone/>
            </a:pPr>
            <a:r>
              <a:rPr lang="en-US" altLang="zh-CN" sz="2000" dirty="0" smtClean="0"/>
              <a:t> </a:t>
            </a:r>
            <a:endParaRPr lang="en-US" altLang="zh-CN" sz="2000" dirty="0" smtClean="0">
              <a:latin typeface="+mj-lt"/>
            </a:endParaRPr>
          </a:p>
          <a:p>
            <a:pPr lvl="1">
              <a:lnSpc>
                <a:spcPct val="80000"/>
              </a:lnSpc>
              <a:buFont typeface="Wingdings" charset="2"/>
              <a:buChar char="ü"/>
            </a:pPr>
            <a:r>
              <a:rPr lang="en-US" altLang="zh-CN" sz="2000" dirty="0" smtClean="0">
                <a:latin typeface="+mj-lt"/>
              </a:rPr>
              <a:t>a </a:t>
            </a:r>
            <a:r>
              <a:rPr lang="en-US" altLang="zh-CN" sz="2000" dirty="0">
                <a:latin typeface="+mj-lt"/>
              </a:rPr>
              <a:t>director of a number of subsidiaries and associated companies of the Company</a:t>
            </a:r>
            <a:endParaRPr lang="en-US" altLang="zh-CN" sz="2000" dirty="0" smtClean="0">
              <a:latin typeface="+mj-lt"/>
            </a:endParaRPr>
          </a:p>
          <a:p>
            <a:pPr marL="1257300" lvl="2" indent="-457200">
              <a:lnSpc>
                <a:spcPct val="80000"/>
              </a:lnSpc>
              <a:spcAft>
                <a:spcPts val="600"/>
              </a:spcAft>
              <a:buFont typeface="+mj-lt"/>
              <a:buAutoNum type="arabicPeriod"/>
            </a:pPr>
            <a:r>
              <a:rPr lang="en-US" altLang="zh-CN" sz="1800" dirty="0" smtClean="0">
                <a:latin typeface="+mj-lt"/>
              </a:rPr>
              <a:t>Chairman </a:t>
            </a:r>
            <a:r>
              <a:rPr lang="en-US" altLang="zh-CN" sz="1800" dirty="0">
                <a:latin typeface="+mj-lt"/>
              </a:rPr>
              <a:t>of Sino Hotels Holdings </a:t>
            </a:r>
            <a:r>
              <a:rPr lang="en-US" altLang="zh-CN" sz="1800" dirty="0" smtClean="0">
                <a:latin typeface="+mj-lt"/>
              </a:rPr>
              <a:t>Limited</a:t>
            </a:r>
          </a:p>
          <a:p>
            <a:pPr marL="1257300" lvl="2" indent="-457200">
              <a:lnSpc>
                <a:spcPct val="80000"/>
              </a:lnSpc>
              <a:spcAft>
                <a:spcPts val="600"/>
              </a:spcAft>
              <a:buFont typeface="+mj-lt"/>
              <a:buAutoNum type="arabicPeriod"/>
            </a:pPr>
            <a:r>
              <a:rPr lang="en-US" altLang="zh-CN" sz="1800" dirty="0" smtClean="0">
                <a:latin typeface="+mj-lt"/>
              </a:rPr>
              <a:t>Chairman </a:t>
            </a:r>
            <a:r>
              <a:rPr lang="en-US" altLang="zh-CN" sz="1800" dirty="0">
                <a:latin typeface="+mj-lt"/>
              </a:rPr>
              <a:t>of </a:t>
            </a:r>
            <a:r>
              <a:rPr lang="en-US" altLang="zh-CN" sz="1800" dirty="0" err="1">
                <a:latin typeface="+mj-lt"/>
              </a:rPr>
              <a:t>Tsim</a:t>
            </a:r>
            <a:r>
              <a:rPr lang="en-US" altLang="zh-CN" sz="1800" dirty="0">
                <a:latin typeface="+mj-lt"/>
              </a:rPr>
              <a:t> </a:t>
            </a:r>
            <a:r>
              <a:rPr lang="en-US" altLang="zh-CN" sz="1800" dirty="0" err="1">
                <a:latin typeface="+mj-lt"/>
              </a:rPr>
              <a:t>Sha</a:t>
            </a:r>
            <a:r>
              <a:rPr lang="en-US" altLang="zh-CN" sz="1800" dirty="0">
                <a:latin typeface="+mj-lt"/>
              </a:rPr>
              <a:t> </a:t>
            </a:r>
            <a:r>
              <a:rPr lang="en-US" altLang="zh-CN" sz="1800" dirty="0" err="1">
                <a:latin typeface="+mj-lt"/>
              </a:rPr>
              <a:t>Tsui</a:t>
            </a:r>
            <a:r>
              <a:rPr lang="en-US" altLang="zh-CN" sz="1800" dirty="0">
                <a:latin typeface="+mj-lt"/>
              </a:rPr>
              <a:t> Properties Limited ("TST </a:t>
            </a:r>
            <a:r>
              <a:rPr lang="en-US" altLang="zh-CN" sz="1800" dirty="0" smtClean="0">
                <a:latin typeface="+mj-lt"/>
              </a:rPr>
              <a:t>Properties”)</a:t>
            </a:r>
          </a:p>
          <a:p>
            <a:pPr marL="1257300" lvl="2" indent="-457200">
              <a:lnSpc>
                <a:spcPct val="80000"/>
              </a:lnSpc>
              <a:spcAft>
                <a:spcPts val="600"/>
              </a:spcAft>
              <a:buFont typeface="+mj-lt"/>
              <a:buAutoNum type="arabicPeriod"/>
            </a:pPr>
            <a:r>
              <a:rPr lang="en-US" altLang="zh-CN" sz="1800" dirty="0" smtClean="0">
                <a:latin typeface="+mj-lt"/>
              </a:rPr>
              <a:t>Independent </a:t>
            </a:r>
            <a:r>
              <a:rPr lang="en-US" altLang="zh-CN" sz="1800" dirty="0">
                <a:latin typeface="+mj-lt"/>
              </a:rPr>
              <a:t>Non-Executive Director of The </a:t>
            </a:r>
            <a:r>
              <a:rPr lang="en-US" altLang="zh-CN" sz="1800" dirty="0" err="1">
                <a:latin typeface="+mj-lt"/>
              </a:rPr>
              <a:t>Hongkong</a:t>
            </a:r>
            <a:r>
              <a:rPr lang="en-US" altLang="zh-CN" sz="1800" dirty="0">
                <a:latin typeface="+mj-lt"/>
              </a:rPr>
              <a:t> and Shanghai</a:t>
            </a:r>
            <a:r>
              <a:rPr lang="en-US" altLang="zh-CN" sz="1800" dirty="0" smtClean="0">
                <a:latin typeface="+mj-lt"/>
              </a:rPr>
              <a:t> </a:t>
            </a:r>
          </a:p>
          <a:p>
            <a:pPr marL="1257300" lvl="2" indent="-457200">
              <a:lnSpc>
                <a:spcPct val="80000"/>
              </a:lnSpc>
              <a:spcAft>
                <a:spcPts val="600"/>
              </a:spcAft>
              <a:buNone/>
            </a:pPr>
            <a:r>
              <a:rPr lang="en-US" altLang="zh-CN" sz="1800" dirty="0" smtClean="0">
                <a:latin typeface="+mj-lt"/>
              </a:rPr>
              <a:t>         Hotels</a:t>
            </a:r>
            <a:r>
              <a:rPr lang="en-US" altLang="zh-CN" sz="1800" dirty="0">
                <a:latin typeface="+mj-lt"/>
              </a:rPr>
              <a:t>, Limited</a:t>
            </a:r>
            <a:r>
              <a:rPr lang="en-US" altLang="zh-CN" sz="1800" dirty="0" smtClean="0">
                <a:latin typeface="+mj-lt"/>
              </a:rPr>
              <a:t> </a:t>
            </a:r>
          </a:p>
          <a:p>
            <a:pPr marL="1257300" lvl="2" indent="-457200">
              <a:lnSpc>
                <a:spcPct val="80000"/>
              </a:lnSpc>
              <a:spcAft>
                <a:spcPts val="600"/>
              </a:spcAft>
              <a:buNone/>
            </a:pPr>
            <a:r>
              <a:rPr lang="en-US" altLang="zh-CN" sz="1800" dirty="0" smtClean="0">
                <a:latin typeface="+mj-lt"/>
              </a:rPr>
              <a:t>4.     Director </a:t>
            </a:r>
            <a:r>
              <a:rPr lang="en-US" altLang="zh-CN" sz="1800" dirty="0">
                <a:latin typeface="+mj-lt"/>
              </a:rPr>
              <a:t>of The Real Estate Developers Association of Hong </a:t>
            </a:r>
            <a:r>
              <a:rPr lang="en-US" altLang="zh-CN" sz="1800" dirty="0" smtClean="0">
                <a:latin typeface="+mj-lt"/>
              </a:rPr>
              <a:t>Kong</a:t>
            </a:r>
          </a:p>
          <a:p>
            <a:pPr algn="l">
              <a:lnSpc>
                <a:spcPct val="80000"/>
              </a:lnSpc>
              <a:buNone/>
            </a:pPr>
            <a:endParaRPr lang="en-US" altLang="zh-CN" sz="2000" dirty="0">
              <a:latin typeface="Times New Roman" pitchFamily="18" charset="0"/>
            </a:endParaRPr>
          </a:p>
        </p:txBody>
      </p:sp>
      <p:pic>
        <p:nvPicPr>
          <p:cNvPr id="4100" name="Picture 4" descr="Robert-Chee-Siong-Ng"/>
          <p:cNvPicPr>
            <a:picLocks noChangeAspect="1" noChangeArrowheads="1"/>
          </p:cNvPicPr>
          <p:nvPr/>
        </p:nvPicPr>
        <p:blipFill>
          <a:blip r:embed="rId4" cstate="print"/>
          <a:srcRect/>
          <a:stretch>
            <a:fillRect/>
          </a:stretch>
        </p:blipFill>
        <p:spPr bwMode="auto">
          <a:xfrm>
            <a:off x="5969946" y="152400"/>
            <a:ext cx="3021654" cy="2190751"/>
          </a:xfrm>
          <a:prstGeom prst="rect">
            <a:avLst/>
          </a:prstGeom>
          <a:noFill/>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p:cNvSpPr>
            <a:spLocks noGrp="1" noChangeArrowheads="1"/>
          </p:cNvSpPr>
          <p:nvPr>
            <p:ph type="title"/>
          </p:nvPr>
        </p:nvSpPr>
        <p:spPr/>
        <p:txBody>
          <a:bodyPr>
            <a:normAutofit fontScale="90000"/>
          </a:bodyPr>
          <a:lstStyle/>
          <a:p>
            <a:r>
              <a:rPr lang="en-US" altLang="zh-CN" sz="4000">
                <a:latin typeface="Times New Roman" pitchFamily="18" charset="0"/>
              </a:rPr>
              <a:t/>
            </a:r>
            <a:br>
              <a:rPr lang="en-US" altLang="zh-CN" sz="4000">
                <a:latin typeface="Times New Roman" pitchFamily="18" charset="0"/>
              </a:rPr>
            </a:br>
            <a:endParaRPr lang="en-US" altLang="zh-CN" sz="4000">
              <a:latin typeface="Times New Roman" pitchFamily="18" charset="0"/>
            </a:endParaRPr>
          </a:p>
        </p:txBody>
      </p:sp>
      <p:sp>
        <p:nvSpPr>
          <p:cNvPr id="5123" name="Rectangle 3"/>
          <p:cNvSpPr>
            <a:spLocks noGrp="1" noChangeArrowheads="1"/>
          </p:cNvSpPr>
          <p:nvPr>
            <p:ph idx="1"/>
          </p:nvPr>
        </p:nvSpPr>
        <p:spPr>
          <a:xfrm>
            <a:off x="228600" y="65087"/>
            <a:ext cx="8763000" cy="7326313"/>
          </a:xfrm>
        </p:spPr>
        <p:txBody>
          <a:bodyPr>
            <a:normAutofit fontScale="47500" lnSpcReduction="20000"/>
          </a:bodyPr>
          <a:lstStyle/>
          <a:p>
            <a:pPr>
              <a:lnSpc>
                <a:spcPct val="80000"/>
              </a:lnSpc>
              <a:buFont typeface="Courier New"/>
              <a:buChar char="o"/>
            </a:pPr>
            <a:r>
              <a:rPr lang="en-US" altLang="zh-CN" sz="9474" b="1" dirty="0" smtClean="0">
                <a:solidFill>
                  <a:schemeClr val="folHlink"/>
                </a:solidFill>
                <a:latin typeface="Cambria"/>
                <a:cs typeface="Cambria"/>
              </a:rPr>
              <a:t>Executive Directors</a:t>
            </a:r>
          </a:p>
          <a:p>
            <a:pPr lvl="2">
              <a:lnSpc>
                <a:spcPct val="80000"/>
              </a:lnSpc>
              <a:buFont typeface="Courier New"/>
              <a:buChar char="o"/>
            </a:pPr>
            <a:r>
              <a:rPr lang="en-US" altLang="zh-CN" sz="6316" b="1" dirty="0" smtClean="0">
                <a:latin typeface="Cambria"/>
                <a:cs typeface="Cambria"/>
              </a:rPr>
              <a:t>Yu </a:t>
            </a:r>
            <a:r>
              <a:rPr lang="en-US" altLang="zh-CN" sz="6316" b="1" dirty="0" err="1" smtClean="0">
                <a:latin typeface="Cambria"/>
                <a:cs typeface="Cambria"/>
              </a:rPr>
              <a:t>Wai</a:t>
            </a:r>
            <a:r>
              <a:rPr lang="en-US" altLang="zh-CN" sz="6316" b="1" dirty="0" smtClean="0">
                <a:latin typeface="Cambria"/>
                <a:cs typeface="Cambria"/>
              </a:rPr>
              <a:t> </a:t>
            </a:r>
            <a:r>
              <a:rPr lang="en-US" altLang="zh-CN" sz="6316" b="1" dirty="0" err="1" smtClean="0">
                <a:latin typeface="Cambria"/>
                <a:cs typeface="Cambria"/>
              </a:rPr>
              <a:t>Wai</a:t>
            </a:r>
            <a:r>
              <a:rPr lang="en-US" altLang="zh-CN" sz="6316" dirty="0" smtClean="0">
                <a:latin typeface="Cambria"/>
                <a:cs typeface="Cambria"/>
              </a:rPr>
              <a:t> </a:t>
            </a:r>
          </a:p>
          <a:p>
            <a:pPr lvl="1">
              <a:lnSpc>
                <a:spcPct val="80000"/>
              </a:lnSpc>
              <a:buFont typeface="Wingdings" charset="2"/>
              <a:buChar char="ü"/>
            </a:pPr>
            <a:endParaRPr lang="en-US" altLang="zh-CN" sz="1600" dirty="0" smtClean="0">
              <a:latin typeface="+mj-lt"/>
            </a:endParaRPr>
          </a:p>
          <a:p>
            <a:pPr lvl="1">
              <a:lnSpc>
                <a:spcPct val="80000"/>
              </a:lnSpc>
              <a:buFont typeface="Wingdings" charset="2"/>
              <a:buChar char="ü"/>
            </a:pPr>
            <a:r>
              <a:rPr lang="en-US" altLang="zh-CN" sz="4000" dirty="0" smtClean="0">
                <a:latin typeface="Cambria"/>
                <a:cs typeface="Cambria"/>
              </a:rPr>
              <a:t>age</a:t>
            </a:r>
            <a:r>
              <a:rPr lang="en-US" altLang="zh-CN" sz="4000" dirty="0">
                <a:latin typeface="Cambria"/>
                <a:cs typeface="Cambria"/>
              </a:rPr>
              <a:t>:</a:t>
            </a:r>
            <a:r>
              <a:rPr lang="en-US" altLang="zh-CN" sz="4000" dirty="0" smtClean="0">
                <a:latin typeface="Cambria"/>
                <a:cs typeface="Cambria"/>
              </a:rPr>
              <a:t>51</a:t>
            </a:r>
          </a:p>
          <a:p>
            <a:pPr lvl="1">
              <a:lnSpc>
                <a:spcPct val="80000"/>
              </a:lnSpc>
              <a:buNone/>
            </a:pPr>
            <a:endParaRPr lang="en-US" altLang="zh-CN" sz="4000" dirty="0" smtClean="0">
              <a:latin typeface="Cambria"/>
              <a:cs typeface="Cambria"/>
            </a:endParaRPr>
          </a:p>
          <a:p>
            <a:pPr lvl="1">
              <a:lnSpc>
                <a:spcPct val="80000"/>
              </a:lnSpc>
              <a:buFont typeface="Wingdings" charset="2"/>
              <a:buChar char="ü"/>
            </a:pPr>
            <a:r>
              <a:rPr sz="4000" dirty="0" smtClean="0">
                <a:latin typeface="Cambria"/>
                <a:cs typeface="Cambria"/>
              </a:rPr>
              <a:t>a member of the Hong Kong Institute of Architect, </a:t>
            </a:r>
            <a:endParaRPr lang="en-CA" sz="4000" dirty="0" smtClean="0">
              <a:latin typeface="Cambria"/>
              <a:cs typeface="Cambria"/>
            </a:endParaRPr>
          </a:p>
          <a:p>
            <a:pPr lvl="1">
              <a:lnSpc>
                <a:spcPct val="80000"/>
              </a:lnSpc>
              <a:buNone/>
            </a:pPr>
            <a:r>
              <a:rPr lang="en-CA" sz="4000" dirty="0" smtClean="0">
                <a:latin typeface="Cambria"/>
                <a:cs typeface="Cambria"/>
              </a:rPr>
              <a:t>          </a:t>
            </a:r>
            <a:r>
              <a:rPr sz="4000" dirty="0" smtClean="0">
                <a:latin typeface="Cambria"/>
                <a:cs typeface="Cambria"/>
              </a:rPr>
              <a:t>a Registered Architect and an Authorized Person </a:t>
            </a:r>
            <a:endParaRPr lang="en-CA" sz="4000" dirty="0" smtClean="0">
              <a:latin typeface="Cambria"/>
              <a:cs typeface="Cambria"/>
            </a:endParaRPr>
          </a:p>
          <a:p>
            <a:pPr lvl="1">
              <a:lnSpc>
                <a:spcPct val="80000"/>
              </a:lnSpc>
              <a:buNone/>
            </a:pPr>
            <a:r>
              <a:rPr lang="en-CA" sz="4000" dirty="0" smtClean="0">
                <a:latin typeface="Cambria"/>
                <a:cs typeface="Cambria"/>
              </a:rPr>
              <a:t>          </a:t>
            </a:r>
            <a:r>
              <a:rPr sz="4000" dirty="0" smtClean="0">
                <a:latin typeface="Cambria"/>
                <a:cs typeface="Cambria"/>
              </a:rPr>
              <a:t>(Architect)</a:t>
            </a:r>
            <a:endParaRPr lang="en-CA" sz="4000" dirty="0" smtClean="0">
              <a:latin typeface="Cambria"/>
              <a:cs typeface="Cambria"/>
            </a:endParaRPr>
          </a:p>
          <a:p>
            <a:pPr lvl="1">
              <a:lnSpc>
                <a:spcPct val="80000"/>
              </a:lnSpc>
              <a:buNone/>
            </a:pPr>
            <a:endParaRPr lang="en-US" altLang="zh-CN" sz="4000" dirty="0" smtClean="0">
              <a:latin typeface="Cambria"/>
              <a:cs typeface="Cambria"/>
            </a:endParaRPr>
          </a:p>
          <a:p>
            <a:pPr lvl="1">
              <a:lnSpc>
                <a:spcPct val="80000"/>
              </a:lnSpc>
              <a:buFont typeface="Wingdings" charset="2"/>
              <a:buChar char="ü"/>
            </a:pPr>
            <a:r>
              <a:rPr lang="en-US" altLang="zh-CN" sz="4000" dirty="0" smtClean="0">
                <a:latin typeface="Cambria"/>
                <a:cs typeface="Cambria"/>
              </a:rPr>
              <a:t>joined </a:t>
            </a:r>
            <a:r>
              <a:rPr lang="en-US" altLang="zh-CN" sz="4000" dirty="0">
                <a:latin typeface="Cambria"/>
                <a:cs typeface="Cambria"/>
              </a:rPr>
              <a:t>the Company in </a:t>
            </a:r>
            <a:r>
              <a:rPr lang="en-US" altLang="zh-CN" sz="4000" dirty="0" smtClean="0">
                <a:latin typeface="Cambria"/>
                <a:cs typeface="Cambria"/>
              </a:rPr>
              <a:t>1992</a:t>
            </a:r>
          </a:p>
          <a:p>
            <a:pPr lvl="1">
              <a:lnSpc>
                <a:spcPct val="80000"/>
              </a:lnSpc>
              <a:buNone/>
            </a:pPr>
            <a:r>
              <a:rPr lang="en-US" altLang="zh-CN" sz="4000" dirty="0" smtClean="0">
                <a:latin typeface="Cambria"/>
                <a:cs typeface="Cambria"/>
              </a:rPr>
              <a:t> </a:t>
            </a:r>
          </a:p>
          <a:p>
            <a:pPr lvl="1">
              <a:lnSpc>
                <a:spcPct val="80000"/>
              </a:lnSpc>
              <a:buFont typeface="Wingdings" charset="2"/>
              <a:buChar char="ü"/>
            </a:pPr>
            <a:r>
              <a:rPr lang="en-US" altLang="zh-CN" sz="4000" dirty="0" smtClean="0">
                <a:latin typeface="Cambria"/>
                <a:cs typeface="Cambria"/>
              </a:rPr>
              <a:t>in </a:t>
            </a:r>
            <a:r>
              <a:rPr lang="en-US" altLang="zh-CN" sz="4000" dirty="0">
                <a:latin typeface="Cambria"/>
                <a:cs typeface="Cambria"/>
              </a:rPr>
              <a:t>charge of the Development </a:t>
            </a:r>
            <a:r>
              <a:rPr lang="en-US" altLang="zh-CN" sz="4000" dirty="0" smtClean="0">
                <a:latin typeface="Cambria"/>
                <a:cs typeface="Cambria"/>
              </a:rPr>
              <a:t>Division</a:t>
            </a:r>
          </a:p>
          <a:p>
            <a:pPr lvl="1">
              <a:lnSpc>
                <a:spcPct val="80000"/>
              </a:lnSpc>
              <a:buNone/>
            </a:pPr>
            <a:r>
              <a:rPr lang="en-US" altLang="zh-CN" sz="4000" dirty="0" smtClean="0">
                <a:latin typeface="Cambria"/>
                <a:cs typeface="Cambria"/>
              </a:rPr>
              <a:t> </a:t>
            </a:r>
          </a:p>
          <a:p>
            <a:pPr lvl="1">
              <a:lnSpc>
                <a:spcPct val="80000"/>
              </a:lnSpc>
              <a:buFont typeface="Wingdings" charset="2"/>
              <a:buChar char="ü"/>
            </a:pPr>
            <a:r>
              <a:rPr lang="en-US" altLang="zh-CN" sz="4000" dirty="0" smtClean="0">
                <a:latin typeface="Cambria"/>
                <a:cs typeface="Cambria"/>
              </a:rPr>
              <a:t>Executive </a:t>
            </a:r>
            <a:r>
              <a:rPr lang="en-US" altLang="zh-CN" sz="4000" dirty="0">
                <a:latin typeface="Cambria"/>
                <a:cs typeface="Cambria"/>
              </a:rPr>
              <a:t>Director of the company since </a:t>
            </a:r>
            <a:r>
              <a:rPr lang="en-US" altLang="zh-CN" sz="4000" dirty="0" smtClean="0">
                <a:latin typeface="Cambria"/>
                <a:cs typeface="Cambria"/>
              </a:rPr>
              <a:t>2003</a:t>
            </a:r>
          </a:p>
          <a:p>
            <a:pPr lvl="1">
              <a:lnSpc>
                <a:spcPct val="80000"/>
              </a:lnSpc>
              <a:buNone/>
            </a:pPr>
            <a:endParaRPr lang="en-US" altLang="zh-CN" sz="4000" dirty="0" smtClean="0">
              <a:latin typeface="Cambria"/>
              <a:cs typeface="Cambria"/>
            </a:endParaRPr>
          </a:p>
          <a:p>
            <a:pPr lvl="1">
              <a:lnSpc>
                <a:spcPct val="80000"/>
              </a:lnSpc>
              <a:buFont typeface="Wingdings" charset="2"/>
              <a:buChar char="ü"/>
            </a:pPr>
            <a:r>
              <a:rPr lang="en-US" altLang="zh-CN" sz="4000" dirty="0" smtClean="0">
                <a:latin typeface="Cambria"/>
                <a:cs typeface="Cambria"/>
              </a:rPr>
              <a:t>extensive </a:t>
            </a:r>
            <a:r>
              <a:rPr lang="en-US" altLang="zh-CN" sz="4000" dirty="0">
                <a:latin typeface="Cambria"/>
                <a:cs typeface="Cambria"/>
              </a:rPr>
              <a:t>experience in design, project management, quality management</a:t>
            </a:r>
            <a:r>
              <a:rPr lang="en-US" altLang="zh-CN" sz="4000" dirty="0" smtClean="0">
                <a:latin typeface="Cambria"/>
                <a:cs typeface="Cambria"/>
              </a:rPr>
              <a:t>,</a:t>
            </a:r>
          </a:p>
          <a:p>
            <a:pPr lvl="1">
              <a:lnSpc>
                <a:spcPct val="80000"/>
              </a:lnSpc>
              <a:buNone/>
            </a:pPr>
            <a:r>
              <a:rPr lang="en-US" altLang="zh-CN" sz="4000" dirty="0" smtClean="0">
                <a:latin typeface="Cambria"/>
                <a:cs typeface="Cambria"/>
              </a:rPr>
              <a:t>         construction </a:t>
            </a:r>
            <a:r>
              <a:rPr lang="en-US" altLang="zh-CN" sz="4000" dirty="0">
                <a:latin typeface="Cambria"/>
                <a:cs typeface="Cambria"/>
              </a:rPr>
              <a:t>site management and cost </a:t>
            </a:r>
            <a:r>
              <a:rPr lang="en-US" altLang="zh-CN" sz="4000" dirty="0" smtClean="0">
                <a:latin typeface="Cambria"/>
                <a:cs typeface="Cambria"/>
              </a:rPr>
              <a:t>management</a:t>
            </a:r>
          </a:p>
          <a:p>
            <a:pPr lvl="1">
              <a:lnSpc>
                <a:spcPct val="80000"/>
              </a:lnSpc>
              <a:buNone/>
            </a:pPr>
            <a:endParaRPr lang="en-US" altLang="zh-CN" sz="4000" dirty="0" smtClean="0">
              <a:latin typeface="Cambria"/>
              <a:cs typeface="Cambria"/>
            </a:endParaRPr>
          </a:p>
          <a:p>
            <a:pPr lvl="1">
              <a:lnSpc>
                <a:spcPct val="80000"/>
              </a:lnSpc>
              <a:buFont typeface="Wingdings" charset="2"/>
              <a:buChar char="ü"/>
            </a:pPr>
            <a:r>
              <a:rPr sz="4000" dirty="0" smtClean="0">
                <a:latin typeface="Cambria"/>
                <a:cs typeface="Cambria"/>
              </a:rPr>
              <a:t>a director of a number of subsidiaries and associated companies </a:t>
            </a:r>
            <a:endParaRPr lang="en-CA" sz="4000" dirty="0" smtClean="0">
              <a:latin typeface="Cambria"/>
              <a:cs typeface="Cambria"/>
            </a:endParaRPr>
          </a:p>
          <a:p>
            <a:pPr lvl="1">
              <a:lnSpc>
                <a:spcPct val="80000"/>
              </a:lnSpc>
              <a:buNone/>
            </a:pPr>
            <a:r>
              <a:rPr lang="en-CA" sz="4000" dirty="0" smtClean="0">
                <a:latin typeface="Cambria"/>
                <a:cs typeface="Cambria"/>
              </a:rPr>
              <a:t>         </a:t>
            </a:r>
            <a:r>
              <a:rPr sz="4000" dirty="0" smtClean="0">
                <a:latin typeface="Cambria"/>
                <a:cs typeface="Cambria"/>
              </a:rPr>
              <a:t>of the</a:t>
            </a:r>
            <a:r>
              <a:rPr lang="en-CA" sz="4000" dirty="0" smtClean="0">
                <a:latin typeface="Cambria"/>
                <a:cs typeface="Cambria"/>
              </a:rPr>
              <a:t> </a:t>
            </a:r>
            <a:r>
              <a:rPr sz="4000" dirty="0" smtClean="0">
                <a:latin typeface="Cambria"/>
                <a:cs typeface="Cambria"/>
              </a:rPr>
              <a:t>Company</a:t>
            </a:r>
            <a:r>
              <a:rPr lang="en-US" altLang="zh-CN" sz="4000" dirty="0" smtClean="0">
                <a:latin typeface="Cambria"/>
                <a:cs typeface="Cambria"/>
              </a:rPr>
              <a:t> </a:t>
            </a:r>
          </a:p>
          <a:p>
            <a:pPr>
              <a:lnSpc>
                <a:spcPct val="80000"/>
              </a:lnSpc>
              <a:buFontTx/>
              <a:buNone/>
            </a:pPr>
            <a:r>
              <a:rPr lang="en-US" altLang="zh-CN" sz="3455" dirty="0" smtClean="0">
                <a:latin typeface="Times New Roman" pitchFamily="18" charset="0"/>
              </a:rPr>
              <a:t/>
            </a:r>
            <a:br>
              <a:rPr lang="en-US" altLang="zh-CN" sz="3455" dirty="0" smtClean="0">
                <a:latin typeface="Times New Roman" pitchFamily="18" charset="0"/>
              </a:rPr>
            </a:br>
            <a:endParaRPr lang="en-US" altLang="zh-CN" sz="3455" dirty="0">
              <a:latin typeface="Times New Roman" pitchFamily="18" charset="0"/>
            </a:endParaRPr>
          </a:p>
          <a:p>
            <a:pPr>
              <a:lnSpc>
                <a:spcPct val="80000"/>
              </a:lnSpc>
              <a:buFontTx/>
              <a:buNone/>
            </a:pPr>
            <a:endParaRPr lang="en-US" altLang="zh-CN" sz="2000" dirty="0">
              <a:latin typeface="Times New Roman" pitchFamily="18" charset="0"/>
            </a:endParaRPr>
          </a:p>
        </p:txBody>
      </p:sp>
      <p:pic>
        <p:nvPicPr>
          <p:cNvPr id="5125" name="Picture 5" descr="img_member_yuww"/>
          <p:cNvPicPr>
            <a:picLocks noChangeAspect="1" noChangeArrowheads="1"/>
          </p:cNvPicPr>
          <p:nvPr/>
        </p:nvPicPr>
        <p:blipFill>
          <a:blip r:embed="rId3" cstate="print"/>
          <a:srcRect/>
          <a:stretch>
            <a:fillRect/>
          </a:stretch>
        </p:blipFill>
        <p:spPr bwMode="auto">
          <a:xfrm>
            <a:off x="6791461" y="152400"/>
            <a:ext cx="2200139" cy="2819400"/>
          </a:xfrm>
          <a:prstGeom prst="rect">
            <a:avLst/>
          </a:prstGeom>
          <a:noFill/>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458200" cy="6705600"/>
          </a:xfrm>
        </p:spPr>
        <p:txBody>
          <a:bodyPr>
            <a:normAutofit fontScale="32500" lnSpcReduction="20000"/>
          </a:bodyPr>
          <a:lstStyle/>
          <a:p>
            <a:pPr>
              <a:lnSpc>
                <a:spcPct val="80000"/>
              </a:lnSpc>
              <a:buFont typeface="Courier New"/>
              <a:buChar char="o"/>
            </a:pPr>
            <a:r>
              <a:rPr lang="en-US" altLang="zh-CN" sz="13846" b="1" dirty="0" smtClean="0">
                <a:solidFill>
                  <a:schemeClr val="folHlink"/>
                </a:solidFill>
              </a:rPr>
              <a:t>Executive Directors</a:t>
            </a:r>
          </a:p>
          <a:p>
            <a:pPr lvl="2">
              <a:lnSpc>
                <a:spcPct val="80000"/>
              </a:lnSpc>
            </a:pPr>
            <a:r>
              <a:rPr lang="en-US" altLang="zh-CN" sz="9231" b="1" dirty="0" smtClean="0">
                <a:solidFill>
                  <a:srgbClr val="000000"/>
                </a:solidFill>
              </a:rPr>
              <a:t>Thomas Tang Wing Yung</a:t>
            </a:r>
          </a:p>
          <a:p>
            <a:pPr>
              <a:lnSpc>
                <a:spcPct val="80000"/>
              </a:lnSpc>
              <a:buFontTx/>
              <a:buNone/>
            </a:pPr>
            <a:endParaRPr lang="en-US" altLang="zh-CN" sz="2000" b="1" dirty="0" smtClean="0"/>
          </a:p>
          <a:p>
            <a:pPr>
              <a:lnSpc>
                <a:spcPct val="80000"/>
              </a:lnSpc>
              <a:buFontTx/>
              <a:buNone/>
            </a:pPr>
            <a:endParaRPr lang="en-US" altLang="zh-CN" sz="2000" b="1" dirty="0" smtClean="0"/>
          </a:p>
          <a:p>
            <a:pPr>
              <a:lnSpc>
                <a:spcPct val="80000"/>
              </a:lnSpc>
              <a:buFontTx/>
              <a:buNone/>
            </a:pPr>
            <a:endParaRPr lang="en-US" altLang="zh-CN" sz="2000" b="1" dirty="0" smtClean="0"/>
          </a:p>
          <a:p>
            <a:pPr>
              <a:lnSpc>
                <a:spcPct val="80000"/>
              </a:lnSpc>
              <a:buFont typeface="Wingdings" charset="2"/>
              <a:buChar char="ü"/>
            </a:pPr>
            <a:r>
              <a:rPr lang="en-US" altLang="zh-CN" sz="7200" dirty="0" smtClean="0">
                <a:latin typeface="Cambria"/>
                <a:cs typeface="Cambria"/>
              </a:rPr>
              <a:t>age:56</a:t>
            </a:r>
          </a:p>
          <a:p>
            <a:pPr>
              <a:lnSpc>
                <a:spcPct val="80000"/>
              </a:lnSpc>
              <a:spcAft>
                <a:spcPts val="800"/>
              </a:spcAft>
              <a:buFont typeface="Wingdings" charset="2"/>
              <a:buChar char="ü"/>
            </a:pPr>
            <a:r>
              <a:rPr lang="en-US" altLang="zh-CN" sz="7200" dirty="0" smtClean="0">
                <a:latin typeface="Cambria"/>
                <a:cs typeface="Cambria"/>
              </a:rPr>
              <a:t>Bachelor of Science Degree in Modern Mathematics from </a:t>
            </a:r>
          </a:p>
          <a:p>
            <a:pPr>
              <a:lnSpc>
                <a:spcPct val="80000"/>
              </a:lnSpc>
              <a:buFontTx/>
              <a:buNone/>
            </a:pPr>
            <a:r>
              <a:rPr lang="en-US" altLang="zh-CN" sz="7200" dirty="0" smtClean="0">
                <a:latin typeface="Cambria"/>
                <a:cs typeface="Cambria"/>
              </a:rPr>
              <a:t>    	Surrey University, United Kingdom</a:t>
            </a:r>
          </a:p>
          <a:p>
            <a:pPr>
              <a:lnSpc>
                <a:spcPct val="80000"/>
              </a:lnSpc>
              <a:spcAft>
                <a:spcPts val="800"/>
              </a:spcAft>
              <a:buFont typeface="Wingdings" charset="2"/>
              <a:buChar char="ü"/>
            </a:pPr>
            <a:r>
              <a:rPr lang="en-US" altLang="zh-CN" sz="7200" dirty="0" smtClean="0">
                <a:latin typeface="Cambria"/>
                <a:cs typeface="Cambria"/>
              </a:rPr>
              <a:t>an Associate Member of The Institute of Chartered </a:t>
            </a:r>
          </a:p>
          <a:p>
            <a:pPr>
              <a:lnSpc>
                <a:spcPct val="80000"/>
              </a:lnSpc>
              <a:buNone/>
            </a:pPr>
            <a:r>
              <a:rPr lang="en-US" altLang="zh-CN" sz="7200" dirty="0" smtClean="0">
                <a:latin typeface="Cambria"/>
                <a:cs typeface="Cambria"/>
              </a:rPr>
              <a:t>       Accountants in England and Wales since 1981</a:t>
            </a:r>
          </a:p>
          <a:p>
            <a:pPr>
              <a:lnSpc>
                <a:spcPct val="80000"/>
              </a:lnSpc>
              <a:buFont typeface="Wingdings" charset="2"/>
              <a:buChar char="ü"/>
            </a:pPr>
            <a:r>
              <a:rPr lang="en-US" altLang="zh-CN" sz="7200" dirty="0" smtClean="0">
                <a:latin typeface="Cambria"/>
                <a:cs typeface="Cambria"/>
              </a:rPr>
              <a:t>over 34 years of experience in accounting and finance</a:t>
            </a:r>
          </a:p>
          <a:p>
            <a:pPr>
              <a:lnSpc>
                <a:spcPct val="80000"/>
              </a:lnSpc>
              <a:spcAft>
                <a:spcPts val="200"/>
              </a:spcAft>
              <a:buFont typeface="Wingdings" charset="2"/>
              <a:buChar char="ü"/>
            </a:pPr>
            <a:r>
              <a:rPr lang="en-US" altLang="zh-CN" sz="7200" dirty="0" smtClean="0">
                <a:latin typeface="Cambria"/>
                <a:cs typeface="Cambria"/>
              </a:rPr>
              <a:t>a director of a number of subsidiaries and associated </a:t>
            </a:r>
          </a:p>
          <a:p>
            <a:pPr>
              <a:lnSpc>
                <a:spcPct val="80000"/>
              </a:lnSpc>
              <a:buNone/>
            </a:pPr>
            <a:r>
              <a:rPr lang="en-US" altLang="zh-CN" sz="7200" dirty="0" smtClean="0">
                <a:latin typeface="Cambria"/>
                <a:cs typeface="Cambria"/>
              </a:rPr>
              <a:t>       companies of the Company and Sino Hotels.</a:t>
            </a:r>
            <a:endParaRPr lang="en-US" sz="7200" dirty="0" smtClean="0">
              <a:latin typeface="Cambria"/>
              <a:cs typeface="Cambria"/>
            </a:endParaRPr>
          </a:p>
          <a:p>
            <a:pPr>
              <a:lnSpc>
                <a:spcPct val="80000"/>
              </a:lnSpc>
              <a:spcAft>
                <a:spcPts val="800"/>
              </a:spcAft>
              <a:buFont typeface="Wingdings" charset="2"/>
              <a:buChar char="ü"/>
            </a:pPr>
            <a:r>
              <a:rPr sz="7200" dirty="0" smtClean="0">
                <a:latin typeface="Cambria"/>
                <a:cs typeface="Cambria"/>
              </a:rPr>
              <a:t>a Director and Executive Committee member of a publicly-</a:t>
            </a:r>
            <a:endParaRPr lang="en-CA" sz="7200" dirty="0" smtClean="0">
              <a:latin typeface="Cambria"/>
              <a:cs typeface="Cambria"/>
            </a:endParaRPr>
          </a:p>
          <a:p>
            <a:pPr>
              <a:lnSpc>
                <a:spcPct val="80000"/>
              </a:lnSpc>
              <a:spcAft>
                <a:spcPts val="5000"/>
              </a:spcAft>
              <a:buNone/>
            </a:pPr>
            <a:r>
              <a:rPr lang="en-CA" sz="7200" dirty="0" smtClean="0">
                <a:latin typeface="Cambria"/>
                <a:cs typeface="Cambria"/>
              </a:rPr>
              <a:t>        </a:t>
            </a:r>
            <a:r>
              <a:rPr sz="7200" dirty="0" smtClean="0">
                <a:latin typeface="Cambria"/>
                <a:cs typeface="Cambria"/>
              </a:rPr>
              <a:t>listed company in Hong Kong</a:t>
            </a:r>
            <a:endParaRPr lang="en-US" sz="7200" dirty="0">
              <a:latin typeface="Cambria"/>
              <a:cs typeface="Cambria"/>
            </a:endParaRPr>
          </a:p>
        </p:txBody>
      </p:sp>
      <p:pic>
        <p:nvPicPr>
          <p:cNvPr id="4" name="Picture 3"/>
          <p:cNvPicPr>
            <a:picLocks noChangeAspect="1"/>
          </p:cNvPicPr>
          <p:nvPr/>
        </p:nvPicPr>
        <p:blipFill>
          <a:blip r:embed="rId2" cstate="print"/>
          <a:stretch>
            <a:fillRect/>
          </a:stretch>
        </p:blipFill>
        <p:spPr>
          <a:xfrm>
            <a:off x="6705600" y="114300"/>
            <a:ext cx="2298700" cy="2552700"/>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58674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l" eaLnBrk="1" hangingPunct="1"/>
            <a:r>
              <a:rPr lang="en-US" altLang="zh-CN" sz="4500" dirty="0">
                <a:latin typeface="Cambria" pitchFamily="18" charset="0"/>
              </a:rPr>
              <a:t>Distribution by Housing Type</a:t>
            </a:r>
          </a:p>
        </p:txBody>
      </p:sp>
      <p:graphicFrame>
        <p:nvGraphicFramePr>
          <p:cNvPr id="23558" name="Object 6"/>
          <p:cNvGraphicFramePr>
            <a:graphicFrameLocks noChangeAspect="1"/>
          </p:cNvGraphicFramePr>
          <p:nvPr/>
        </p:nvGraphicFramePr>
        <p:xfrm>
          <a:off x="533400" y="1295400"/>
          <a:ext cx="7721600" cy="4764088"/>
        </p:xfrm>
        <a:graphic>
          <a:graphicData uri="http://schemas.openxmlformats.org/presentationml/2006/ole">
            <mc:AlternateContent xmlns:mc="http://schemas.openxmlformats.org/markup-compatibility/2006">
              <mc:Choice xmlns:v="urn:schemas-microsoft-com:vml" Requires="v">
                <p:oleObj spid="_x0000_s79875" name="Chart" r:id="rId4" imgW="6858000" imgH="4229100" progId="MSGraph.Chart.8">
                  <p:embed followColorScheme="full"/>
                </p:oleObj>
              </mc:Choice>
              <mc:Fallback>
                <p:oleObj name="Chart" r:id="rId4" imgW="6858000" imgH="4229100" progId="MSGraph.Chart.8">
                  <p:embed followColorScheme="full"/>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295400"/>
                        <a:ext cx="7721600" cy="4764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87667673"/>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76200"/>
            <a:ext cx="8382000" cy="6519735"/>
          </a:xfrm>
          <a:prstGeom prst="rect">
            <a:avLst/>
          </a:prstGeom>
        </p:spPr>
        <p:txBody>
          <a:bodyPr wrap="square">
            <a:spAutoFit/>
          </a:bodyPr>
          <a:lstStyle/>
          <a:p>
            <a:pPr>
              <a:lnSpc>
                <a:spcPct val="80000"/>
              </a:lnSpc>
              <a:buFont typeface="Courier New"/>
              <a:buChar char="o"/>
            </a:pPr>
            <a:r>
              <a:rPr lang="en-US" altLang="zh-CN" sz="3600" b="1" dirty="0" smtClean="0">
                <a:solidFill>
                  <a:schemeClr val="folHlink"/>
                </a:solidFill>
              </a:rPr>
              <a:t>Executive Directors</a:t>
            </a:r>
          </a:p>
          <a:p>
            <a:pPr lvl="2">
              <a:lnSpc>
                <a:spcPct val="80000"/>
              </a:lnSpc>
              <a:buFont typeface="Courier New"/>
              <a:buChar char="o"/>
            </a:pPr>
            <a:r>
              <a:rPr lang="en-US" altLang="zh-CN" sz="2600" b="1" dirty="0" smtClean="0">
                <a:solidFill>
                  <a:srgbClr val="000000"/>
                </a:solidFill>
              </a:rPr>
              <a:t>Daryl Ng Win Kong  </a:t>
            </a:r>
          </a:p>
          <a:p>
            <a:pPr lvl="3">
              <a:lnSpc>
                <a:spcPct val="80000"/>
              </a:lnSpc>
              <a:buFont typeface="Courier New"/>
              <a:buChar char="o"/>
            </a:pPr>
            <a:r>
              <a:rPr lang="en-US" altLang="zh-CN" sz="2200" dirty="0" smtClean="0"/>
              <a:t>the eldest son of chairman Robert Ng</a:t>
            </a:r>
          </a:p>
          <a:p>
            <a:pPr lvl="3">
              <a:lnSpc>
                <a:spcPct val="80000"/>
              </a:lnSpc>
              <a:buFont typeface="Courier New"/>
              <a:buChar char="o"/>
            </a:pPr>
            <a:r>
              <a:rPr sz="2200" dirty="0" smtClean="0"/>
              <a:t>eldest grandson of the late substantial </a:t>
            </a:r>
            <a:endParaRPr lang="en-CA" sz="2200" dirty="0" smtClean="0"/>
          </a:p>
          <a:p>
            <a:pPr lvl="3">
              <a:lnSpc>
                <a:spcPct val="80000"/>
              </a:lnSpc>
            </a:pPr>
            <a:r>
              <a:rPr lang="en-CA" sz="2200" dirty="0" smtClean="0"/>
              <a:t>   </a:t>
            </a:r>
            <a:r>
              <a:rPr sz="2200" dirty="0" smtClean="0"/>
              <a:t>shareholder Mr. Ng Teng Fong.</a:t>
            </a:r>
            <a:r>
              <a:rPr lang="en-US" altLang="zh-CN" sz="2200" dirty="0" smtClean="0"/>
              <a:t> </a:t>
            </a:r>
          </a:p>
          <a:p>
            <a:pPr>
              <a:lnSpc>
                <a:spcPct val="80000"/>
              </a:lnSpc>
              <a:buFontTx/>
              <a:buNone/>
            </a:pPr>
            <a:endParaRPr lang="en-US" altLang="zh-CN" sz="1600" dirty="0" smtClean="0"/>
          </a:p>
          <a:p>
            <a:pPr>
              <a:lnSpc>
                <a:spcPct val="80000"/>
              </a:lnSpc>
              <a:buFontTx/>
              <a:buNone/>
            </a:pPr>
            <a:endParaRPr lang="en-US" altLang="zh-CN" sz="1600" dirty="0" smtClean="0"/>
          </a:p>
          <a:p>
            <a:pPr>
              <a:lnSpc>
                <a:spcPct val="80000"/>
              </a:lnSpc>
              <a:spcAft>
                <a:spcPts val="600"/>
              </a:spcAft>
              <a:buFont typeface="Wingdings" charset="2"/>
              <a:buChar char="ü"/>
            </a:pPr>
            <a:r>
              <a:rPr lang="en-US" altLang="zh-CN" sz="2000" dirty="0" smtClean="0"/>
              <a:t> age: 33</a:t>
            </a:r>
          </a:p>
          <a:p>
            <a:pPr>
              <a:lnSpc>
                <a:spcPct val="80000"/>
              </a:lnSpc>
              <a:spcAft>
                <a:spcPts val="600"/>
              </a:spcAft>
              <a:buFont typeface="Wingdings" charset="2"/>
              <a:buChar char="ü"/>
            </a:pPr>
            <a:r>
              <a:rPr lang="en-US" altLang="zh-CN" sz="2000" dirty="0" smtClean="0"/>
              <a:t> joined the Company as Executive in 2003 </a:t>
            </a:r>
          </a:p>
          <a:p>
            <a:pPr>
              <a:lnSpc>
                <a:spcPct val="80000"/>
              </a:lnSpc>
              <a:spcAft>
                <a:spcPts val="600"/>
              </a:spcAft>
              <a:buFontTx/>
              <a:buNone/>
            </a:pPr>
            <a:r>
              <a:rPr lang="en-US" altLang="zh-CN" sz="2000" dirty="0" smtClean="0"/>
              <a:t>    has been an Executive Director of the Company since April 2005</a:t>
            </a:r>
          </a:p>
          <a:p>
            <a:pPr>
              <a:lnSpc>
                <a:spcPct val="80000"/>
              </a:lnSpc>
              <a:spcAft>
                <a:spcPts val="600"/>
              </a:spcAft>
              <a:buFont typeface="Wingdings" charset="2"/>
              <a:buChar char="ü"/>
            </a:pPr>
            <a:r>
              <a:rPr lang="en-US" altLang="zh-CN" sz="2000" dirty="0" smtClean="0"/>
              <a:t> holds a Bachelor of Arts Degree in Economics and a Master Degree of  </a:t>
            </a:r>
          </a:p>
          <a:p>
            <a:pPr>
              <a:lnSpc>
                <a:spcPct val="80000"/>
              </a:lnSpc>
              <a:spcAft>
                <a:spcPts val="600"/>
              </a:spcAft>
            </a:pPr>
            <a:r>
              <a:rPr lang="en-US" altLang="zh-CN" sz="2000" dirty="0" smtClean="0"/>
              <a:t>    Science in Real Estate </a:t>
            </a:r>
          </a:p>
          <a:p>
            <a:pPr>
              <a:lnSpc>
                <a:spcPct val="80000"/>
              </a:lnSpc>
              <a:spcAft>
                <a:spcPts val="600"/>
              </a:spcAft>
              <a:buFont typeface="Wingdings" charset="2"/>
              <a:buChar char="ü"/>
            </a:pPr>
            <a:r>
              <a:rPr lang="en-CA" sz="2000" dirty="0" smtClean="0"/>
              <a:t> </a:t>
            </a:r>
            <a:r>
              <a:rPr sz="2000" dirty="0" smtClean="0"/>
              <a:t>a director of a number of subsidiaries and associated companies of the </a:t>
            </a:r>
            <a:r>
              <a:rPr lang="en-CA" sz="2000" dirty="0" smtClean="0"/>
              <a:t> </a:t>
            </a:r>
          </a:p>
          <a:p>
            <a:pPr>
              <a:lnSpc>
                <a:spcPct val="80000"/>
              </a:lnSpc>
              <a:spcAft>
                <a:spcPts val="600"/>
              </a:spcAft>
            </a:pPr>
            <a:r>
              <a:rPr lang="en-CA" sz="2000" dirty="0" smtClean="0"/>
              <a:t>    </a:t>
            </a:r>
            <a:r>
              <a:rPr sz="2000" dirty="0" smtClean="0"/>
              <a:t>Company and is an Executive Director of TST Properties and Sino Hotel</a:t>
            </a:r>
            <a:endParaRPr lang="en-CA" sz="2000" dirty="0" smtClean="0"/>
          </a:p>
          <a:p>
            <a:pPr>
              <a:lnSpc>
                <a:spcPct val="80000"/>
              </a:lnSpc>
              <a:spcAft>
                <a:spcPts val="600"/>
              </a:spcAft>
              <a:buFont typeface="Wingdings" charset="2"/>
              <a:buChar char="ü"/>
            </a:pPr>
            <a:r>
              <a:rPr lang="en-CA" sz="2000" dirty="0" smtClean="0"/>
              <a:t> </a:t>
            </a:r>
            <a:r>
              <a:rPr sz="2000" dirty="0" smtClean="0"/>
              <a:t>an Independent Non-Executive Director of Blue Cross (Asia-Pacific) </a:t>
            </a:r>
            <a:endParaRPr lang="en-CA" sz="2000" dirty="0" smtClean="0"/>
          </a:p>
          <a:p>
            <a:pPr>
              <a:lnSpc>
                <a:spcPct val="80000"/>
              </a:lnSpc>
              <a:spcAft>
                <a:spcPts val="600"/>
              </a:spcAft>
            </a:pPr>
            <a:r>
              <a:rPr lang="en-CA" sz="2000" dirty="0" smtClean="0"/>
              <a:t>    </a:t>
            </a:r>
            <a:r>
              <a:rPr sz="2000" dirty="0" smtClean="0"/>
              <a:t>Insurance</a:t>
            </a:r>
            <a:r>
              <a:rPr lang="en-CA" sz="2000" dirty="0" smtClean="0"/>
              <a:t> </a:t>
            </a:r>
            <a:r>
              <a:rPr sz="2000" dirty="0" smtClean="0"/>
              <a:t>Limited and BEA Life Limited</a:t>
            </a:r>
            <a:endParaRPr lang="en-CA" sz="2000" dirty="0" smtClean="0"/>
          </a:p>
          <a:p>
            <a:pPr>
              <a:lnSpc>
                <a:spcPct val="80000"/>
              </a:lnSpc>
              <a:spcAft>
                <a:spcPts val="600"/>
              </a:spcAft>
              <a:buFont typeface="Wingdings" charset="2"/>
              <a:buChar char="ü"/>
            </a:pPr>
            <a:r>
              <a:rPr lang="en-CA" sz="2000" dirty="0" smtClean="0"/>
              <a:t> </a:t>
            </a:r>
            <a:r>
              <a:rPr sz="2000" dirty="0" smtClean="0"/>
              <a:t>a Director of Hong Kong Design Centre</a:t>
            </a:r>
            <a:endParaRPr lang="en-CA" sz="2000" dirty="0" smtClean="0"/>
          </a:p>
          <a:p>
            <a:pPr>
              <a:lnSpc>
                <a:spcPct val="80000"/>
              </a:lnSpc>
              <a:spcAft>
                <a:spcPts val="600"/>
              </a:spcAft>
              <a:buFont typeface="Wingdings" charset="2"/>
              <a:buChar char="ü"/>
            </a:pPr>
            <a:r>
              <a:rPr lang="en-CA" sz="2000" dirty="0" smtClean="0"/>
              <a:t> </a:t>
            </a:r>
            <a:r>
              <a:rPr sz="2000" dirty="0" smtClean="0"/>
              <a:t>a General Committee member of The Chamber of Hong Kong Listed </a:t>
            </a:r>
            <a:r>
              <a:rPr lang="en-CA" sz="2000" dirty="0" smtClean="0"/>
              <a:t>  </a:t>
            </a:r>
          </a:p>
          <a:p>
            <a:pPr>
              <a:lnSpc>
                <a:spcPct val="80000"/>
              </a:lnSpc>
              <a:spcAft>
                <a:spcPts val="600"/>
              </a:spcAft>
            </a:pPr>
            <a:r>
              <a:rPr lang="en-CA" sz="2000" dirty="0" smtClean="0"/>
              <a:t>    </a:t>
            </a:r>
            <a:r>
              <a:rPr sz="2000" dirty="0" smtClean="0"/>
              <a:t>Companies</a:t>
            </a:r>
            <a:endParaRPr lang="en-CA" sz="2000" dirty="0" smtClean="0"/>
          </a:p>
          <a:p>
            <a:pPr>
              <a:lnSpc>
                <a:spcPct val="80000"/>
              </a:lnSpc>
              <a:spcAft>
                <a:spcPts val="600"/>
              </a:spcAft>
              <a:buFont typeface="Wingdings" charset="2"/>
              <a:buChar char="ü"/>
            </a:pPr>
            <a:r>
              <a:rPr lang="en-CA" sz="2000" dirty="0" smtClean="0"/>
              <a:t> </a:t>
            </a:r>
            <a:r>
              <a:rPr sz="2000" dirty="0" smtClean="0"/>
              <a:t>a member of the International Advisory Council of Columbia </a:t>
            </a:r>
            <a:endParaRPr lang="en-CA" sz="2000" dirty="0" smtClean="0"/>
          </a:p>
          <a:p>
            <a:pPr>
              <a:lnSpc>
                <a:spcPct val="80000"/>
              </a:lnSpc>
              <a:spcAft>
                <a:spcPts val="600"/>
              </a:spcAft>
            </a:pPr>
            <a:r>
              <a:rPr lang="en-CA" sz="2000" dirty="0" smtClean="0"/>
              <a:t>    </a:t>
            </a:r>
            <a:r>
              <a:rPr sz="2000" dirty="0" smtClean="0"/>
              <a:t>University </a:t>
            </a:r>
            <a:r>
              <a:rPr lang="en-CA" sz="2000" dirty="0" smtClean="0"/>
              <a:t> </a:t>
            </a:r>
            <a:r>
              <a:rPr sz="2000" dirty="0" smtClean="0"/>
              <a:t>in the</a:t>
            </a:r>
            <a:r>
              <a:rPr lang="en-CA" sz="2000" dirty="0" smtClean="0"/>
              <a:t> </a:t>
            </a:r>
            <a:r>
              <a:rPr sz="2000" dirty="0" smtClean="0"/>
              <a:t>City of New York</a:t>
            </a:r>
            <a:r>
              <a:rPr sz="2800" dirty="0" smtClean="0"/>
              <a:t/>
            </a:r>
            <a:br>
              <a:rPr sz="2800" dirty="0" smtClean="0"/>
            </a:br>
            <a:endParaRPr lang="en-US" altLang="zh-CN" sz="2600" b="1" dirty="0" smtClean="0">
              <a:solidFill>
                <a:srgbClr val="000000"/>
              </a:solidFill>
            </a:endParaRPr>
          </a:p>
        </p:txBody>
      </p:sp>
      <p:pic>
        <p:nvPicPr>
          <p:cNvPr id="5" name="Picture 4"/>
          <p:cNvPicPr>
            <a:picLocks noChangeAspect="1"/>
          </p:cNvPicPr>
          <p:nvPr/>
        </p:nvPicPr>
        <p:blipFill>
          <a:blip r:embed="rId2" cstate="print"/>
          <a:stretch>
            <a:fillRect/>
          </a:stretch>
        </p:blipFill>
        <p:spPr>
          <a:xfrm>
            <a:off x="6527800" y="63500"/>
            <a:ext cx="2540000" cy="2527300"/>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10827"/>
            <a:ext cx="8458200" cy="6296083"/>
          </a:xfrm>
          <a:prstGeom prst="rect">
            <a:avLst/>
          </a:prstGeom>
        </p:spPr>
        <p:txBody>
          <a:bodyPr wrap="square">
            <a:spAutoFit/>
          </a:bodyPr>
          <a:lstStyle/>
          <a:p>
            <a:pPr>
              <a:lnSpc>
                <a:spcPct val="80000"/>
              </a:lnSpc>
              <a:buFont typeface="Courier New"/>
              <a:buChar char="o"/>
            </a:pPr>
            <a:r>
              <a:rPr lang="en-US" altLang="zh-CN" sz="4500" b="1" dirty="0" smtClean="0">
                <a:solidFill>
                  <a:schemeClr val="folHlink"/>
                </a:solidFill>
                <a:latin typeface="Cambria"/>
                <a:cs typeface="Cambria"/>
              </a:rPr>
              <a:t>Executive Directors</a:t>
            </a:r>
          </a:p>
          <a:p>
            <a:pPr lvl="2">
              <a:lnSpc>
                <a:spcPct val="80000"/>
              </a:lnSpc>
              <a:buFont typeface="Courier New"/>
              <a:buChar char="o"/>
            </a:pPr>
            <a:r>
              <a:rPr lang="en-US" altLang="zh-CN" sz="3000" b="1" dirty="0" err="1" smtClean="0">
                <a:solidFill>
                  <a:srgbClr val="000000"/>
                </a:solidFill>
                <a:latin typeface="Cambria"/>
                <a:cs typeface="Cambria"/>
              </a:rPr>
              <a:t>Ringo</a:t>
            </a:r>
            <a:r>
              <a:rPr lang="en-US" altLang="zh-CN" sz="3000" b="1" dirty="0" smtClean="0">
                <a:solidFill>
                  <a:srgbClr val="000000"/>
                </a:solidFill>
                <a:latin typeface="Cambria"/>
                <a:cs typeface="Cambria"/>
              </a:rPr>
              <a:t> Chan Wing </a:t>
            </a:r>
            <a:r>
              <a:rPr lang="en-US" altLang="zh-CN" sz="3000" b="1" dirty="0" err="1" smtClean="0">
                <a:solidFill>
                  <a:srgbClr val="000000"/>
                </a:solidFill>
                <a:latin typeface="Cambria"/>
                <a:cs typeface="Cambria"/>
              </a:rPr>
              <a:t>Kwong</a:t>
            </a:r>
            <a:endParaRPr lang="en-US" altLang="zh-CN" sz="3000" b="1" dirty="0" smtClean="0">
              <a:solidFill>
                <a:srgbClr val="000000"/>
              </a:solidFill>
              <a:latin typeface="Cambria"/>
              <a:cs typeface="Cambria"/>
            </a:endParaRPr>
          </a:p>
          <a:p>
            <a:pPr lvl="1">
              <a:lnSpc>
                <a:spcPct val="80000"/>
              </a:lnSpc>
            </a:pPr>
            <a:endParaRPr lang="en-US" altLang="zh-CN" sz="2000" b="1" dirty="0" smtClean="0">
              <a:solidFill>
                <a:srgbClr val="000000"/>
              </a:solidFill>
            </a:endParaRPr>
          </a:p>
          <a:p>
            <a:pPr>
              <a:lnSpc>
                <a:spcPct val="80000"/>
              </a:lnSpc>
              <a:spcAft>
                <a:spcPts val="1200"/>
              </a:spcAft>
              <a:buFont typeface="Wingdings" charset="2"/>
              <a:buChar char="ü"/>
            </a:pPr>
            <a:r>
              <a:rPr lang="en-CA" sz="2000" dirty="0" smtClean="0">
                <a:latin typeface="Cambria"/>
                <a:cs typeface="Cambria"/>
              </a:rPr>
              <a:t> a</a:t>
            </a:r>
            <a:r>
              <a:rPr sz="2000" dirty="0" smtClean="0">
                <a:latin typeface="Cambria"/>
                <a:cs typeface="Cambria"/>
              </a:rPr>
              <a:t>ge</a:t>
            </a:r>
            <a:r>
              <a:rPr lang="en-CA" sz="2000" dirty="0" smtClean="0">
                <a:latin typeface="Cambria"/>
                <a:cs typeface="Cambria"/>
              </a:rPr>
              <a:t>:</a:t>
            </a:r>
            <a:r>
              <a:rPr sz="2000" dirty="0" smtClean="0">
                <a:latin typeface="Cambria"/>
                <a:cs typeface="Cambria"/>
              </a:rPr>
              <a:t> 51</a:t>
            </a:r>
            <a:endParaRPr lang="en-CA" sz="2000" dirty="0" smtClean="0">
              <a:latin typeface="Cambria"/>
              <a:cs typeface="Cambria"/>
            </a:endParaRPr>
          </a:p>
          <a:p>
            <a:pPr>
              <a:lnSpc>
                <a:spcPct val="80000"/>
              </a:lnSpc>
              <a:spcAft>
                <a:spcPts val="1200"/>
              </a:spcAft>
              <a:buFont typeface="Wingdings" charset="2"/>
              <a:buChar char="ü"/>
            </a:pPr>
            <a:r>
              <a:rPr lang="en-CA" sz="2000" dirty="0" smtClean="0">
                <a:latin typeface="Cambria"/>
                <a:cs typeface="Cambria"/>
              </a:rPr>
              <a:t> </a:t>
            </a:r>
            <a:r>
              <a:rPr sz="2000" dirty="0" smtClean="0">
                <a:latin typeface="Cambria"/>
                <a:cs typeface="Cambria"/>
              </a:rPr>
              <a:t>an Executive Director of the Company since January</a:t>
            </a:r>
            <a:endParaRPr lang="en-CA" sz="2000" dirty="0" smtClean="0">
              <a:latin typeface="Cambria"/>
              <a:cs typeface="Cambria"/>
            </a:endParaRPr>
          </a:p>
          <a:p>
            <a:pPr>
              <a:lnSpc>
                <a:spcPct val="80000"/>
              </a:lnSpc>
              <a:spcAft>
                <a:spcPts val="1200"/>
              </a:spcAft>
            </a:pPr>
            <a:r>
              <a:rPr lang="en-CA" sz="2000" dirty="0" smtClean="0">
                <a:latin typeface="Cambria"/>
                <a:cs typeface="Cambria"/>
              </a:rPr>
              <a:t>  </a:t>
            </a:r>
            <a:r>
              <a:rPr sz="2000" dirty="0" smtClean="0">
                <a:latin typeface="Cambria"/>
                <a:cs typeface="Cambria"/>
              </a:rPr>
              <a:t> </a:t>
            </a:r>
            <a:r>
              <a:rPr lang="en-CA" sz="2000" dirty="0" smtClean="0">
                <a:latin typeface="Cambria"/>
                <a:cs typeface="Cambria"/>
              </a:rPr>
              <a:t> </a:t>
            </a:r>
            <a:r>
              <a:rPr sz="2000" dirty="0" smtClean="0">
                <a:latin typeface="Cambria"/>
                <a:cs typeface="Cambria"/>
              </a:rPr>
              <a:t>2008</a:t>
            </a:r>
            <a:endParaRPr lang="en-CA" sz="2000" dirty="0" smtClean="0">
              <a:latin typeface="Cambria"/>
              <a:cs typeface="Cambria"/>
            </a:endParaRPr>
          </a:p>
          <a:p>
            <a:pPr>
              <a:lnSpc>
                <a:spcPct val="80000"/>
              </a:lnSpc>
              <a:spcAft>
                <a:spcPts val="1200"/>
              </a:spcAft>
              <a:buFont typeface="Wingdings" charset="2"/>
              <a:buChar char="ü"/>
            </a:pPr>
            <a:r>
              <a:rPr lang="en-CA" sz="2000" dirty="0" smtClean="0">
                <a:latin typeface="Cambria"/>
                <a:cs typeface="Cambria"/>
              </a:rPr>
              <a:t> </a:t>
            </a:r>
            <a:r>
              <a:rPr sz="2000" dirty="0" smtClean="0">
                <a:latin typeface="Cambria"/>
                <a:cs typeface="Cambria"/>
              </a:rPr>
              <a:t>joined the Company in 1988 and has been an Associate</a:t>
            </a:r>
            <a:endParaRPr lang="en-CA" sz="2000" dirty="0" smtClean="0">
              <a:latin typeface="Cambria"/>
              <a:cs typeface="Cambria"/>
            </a:endParaRPr>
          </a:p>
          <a:p>
            <a:pPr>
              <a:lnSpc>
                <a:spcPct val="80000"/>
              </a:lnSpc>
              <a:spcAft>
                <a:spcPts val="1200"/>
              </a:spcAft>
            </a:pPr>
            <a:r>
              <a:rPr lang="en-CA" sz="2000" dirty="0" smtClean="0">
                <a:latin typeface="Cambria"/>
                <a:cs typeface="Cambria"/>
              </a:rPr>
              <a:t>    </a:t>
            </a:r>
            <a:r>
              <a:rPr sz="2000" dirty="0" smtClean="0">
                <a:latin typeface="Cambria"/>
                <a:cs typeface="Cambria"/>
              </a:rPr>
              <a:t>Director (Group Treasury) of the Company since 2005</a:t>
            </a:r>
            <a:endParaRPr lang="en-CA" sz="2000" dirty="0" smtClean="0">
              <a:latin typeface="Cambria"/>
              <a:cs typeface="Cambria"/>
            </a:endParaRPr>
          </a:p>
          <a:p>
            <a:pPr>
              <a:lnSpc>
                <a:spcPct val="80000"/>
              </a:lnSpc>
              <a:spcAft>
                <a:spcPts val="1200"/>
              </a:spcAft>
              <a:buFont typeface="Wingdings" charset="2"/>
              <a:buChar char="ü"/>
            </a:pPr>
            <a:r>
              <a:rPr lang="en-CA" sz="2000" dirty="0" smtClean="0">
                <a:latin typeface="Cambria"/>
                <a:cs typeface="Cambria"/>
              </a:rPr>
              <a:t> </a:t>
            </a:r>
            <a:r>
              <a:rPr sz="2000" dirty="0" smtClean="0">
                <a:latin typeface="Cambria"/>
                <a:cs typeface="Cambria"/>
              </a:rPr>
              <a:t>a director of a number of subsidiaries and certain</a:t>
            </a:r>
            <a:endParaRPr lang="en-CA" sz="2000" dirty="0" smtClean="0">
              <a:latin typeface="Cambria"/>
              <a:cs typeface="Cambria"/>
            </a:endParaRPr>
          </a:p>
          <a:p>
            <a:pPr>
              <a:lnSpc>
                <a:spcPct val="80000"/>
              </a:lnSpc>
              <a:spcAft>
                <a:spcPts val="1200"/>
              </a:spcAft>
            </a:pPr>
            <a:r>
              <a:rPr lang="en-CA" sz="2000" dirty="0" smtClean="0">
                <a:latin typeface="Cambria"/>
                <a:cs typeface="Cambria"/>
              </a:rPr>
              <a:t>   </a:t>
            </a:r>
            <a:r>
              <a:rPr sz="2000" dirty="0" smtClean="0">
                <a:latin typeface="Cambria"/>
                <a:cs typeface="Cambria"/>
              </a:rPr>
              <a:t> </a:t>
            </a:r>
            <a:r>
              <a:rPr lang="en-CA" sz="2000" dirty="0" smtClean="0">
                <a:latin typeface="Cambria"/>
                <a:cs typeface="Cambria"/>
              </a:rPr>
              <a:t> </a:t>
            </a:r>
            <a:r>
              <a:rPr sz="2000" dirty="0" smtClean="0">
                <a:latin typeface="Cambria"/>
                <a:cs typeface="Cambria"/>
              </a:rPr>
              <a:t>associated companies of the Company</a:t>
            </a:r>
            <a:endParaRPr lang="en-CA" sz="2000" dirty="0" smtClean="0">
              <a:latin typeface="Cambria"/>
              <a:cs typeface="Cambria"/>
            </a:endParaRPr>
          </a:p>
          <a:p>
            <a:pPr>
              <a:lnSpc>
                <a:spcPct val="80000"/>
              </a:lnSpc>
              <a:spcAft>
                <a:spcPts val="1200"/>
              </a:spcAft>
              <a:buFont typeface="Wingdings" charset="2"/>
              <a:buChar char="ü"/>
            </a:pPr>
            <a:r>
              <a:rPr lang="en-CA" sz="2000" dirty="0" smtClean="0">
                <a:latin typeface="Cambria"/>
                <a:cs typeface="Cambria"/>
              </a:rPr>
              <a:t> </a:t>
            </a:r>
            <a:r>
              <a:rPr sz="2000" dirty="0" smtClean="0">
                <a:latin typeface="Cambria"/>
                <a:cs typeface="Cambria"/>
              </a:rPr>
              <a:t>a Master Degree of Business Administration</a:t>
            </a:r>
            <a:endParaRPr lang="en-CA" sz="2000" dirty="0" smtClean="0">
              <a:latin typeface="Cambria"/>
              <a:cs typeface="Cambria"/>
            </a:endParaRPr>
          </a:p>
          <a:p>
            <a:pPr>
              <a:lnSpc>
                <a:spcPct val="80000"/>
              </a:lnSpc>
              <a:spcAft>
                <a:spcPts val="1200"/>
              </a:spcAft>
              <a:buFont typeface="Wingdings" charset="2"/>
              <a:buChar char="ü"/>
            </a:pPr>
            <a:r>
              <a:rPr lang="en-CA" sz="2000" dirty="0" smtClean="0">
                <a:latin typeface="Cambria"/>
                <a:cs typeface="Cambria"/>
              </a:rPr>
              <a:t> </a:t>
            </a:r>
            <a:r>
              <a:rPr sz="2000" dirty="0" smtClean="0">
                <a:latin typeface="Cambria"/>
                <a:cs typeface="Cambria"/>
              </a:rPr>
              <a:t>a Fellow Member of the Association of Chartered Certified Accountants</a:t>
            </a:r>
            <a:endParaRPr lang="en-CA" sz="2000" dirty="0" smtClean="0">
              <a:latin typeface="Cambria"/>
              <a:cs typeface="Cambria"/>
            </a:endParaRPr>
          </a:p>
          <a:p>
            <a:pPr>
              <a:lnSpc>
                <a:spcPct val="80000"/>
              </a:lnSpc>
              <a:spcAft>
                <a:spcPts val="1200"/>
              </a:spcAft>
              <a:buFont typeface="Wingdings" charset="2"/>
              <a:buChar char="ü"/>
            </a:pPr>
            <a:r>
              <a:rPr lang="en-CA" sz="2000" dirty="0" smtClean="0">
                <a:latin typeface="Cambria"/>
                <a:cs typeface="Cambria"/>
              </a:rPr>
              <a:t> </a:t>
            </a:r>
            <a:r>
              <a:rPr sz="2000" dirty="0" smtClean="0">
                <a:latin typeface="Cambria"/>
                <a:cs typeface="Cambria"/>
              </a:rPr>
              <a:t>an Associate Member of The Hong Kong Institute of Certified Public </a:t>
            </a:r>
            <a:endParaRPr lang="en-CA" sz="2000" dirty="0" smtClean="0">
              <a:latin typeface="Cambria"/>
              <a:cs typeface="Cambria"/>
            </a:endParaRPr>
          </a:p>
          <a:p>
            <a:pPr>
              <a:lnSpc>
                <a:spcPct val="80000"/>
              </a:lnSpc>
              <a:spcAft>
                <a:spcPts val="1200"/>
              </a:spcAft>
            </a:pPr>
            <a:r>
              <a:rPr lang="en-CA" sz="2000" dirty="0" smtClean="0">
                <a:latin typeface="Cambria"/>
                <a:cs typeface="Cambria"/>
              </a:rPr>
              <a:t>    </a:t>
            </a:r>
            <a:r>
              <a:rPr sz="2000" dirty="0" smtClean="0">
                <a:latin typeface="Cambria"/>
                <a:cs typeface="Cambria"/>
              </a:rPr>
              <a:t>Accountants (Practising</a:t>
            </a:r>
            <a:r>
              <a:rPr lang="en-CA" sz="2000" dirty="0" smtClean="0">
                <a:latin typeface="Cambria"/>
                <a:cs typeface="Cambria"/>
              </a:rPr>
              <a:t>)</a:t>
            </a:r>
          </a:p>
          <a:p>
            <a:pPr>
              <a:lnSpc>
                <a:spcPct val="80000"/>
              </a:lnSpc>
              <a:spcAft>
                <a:spcPts val="1200"/>
              </a:spcAft>
              <a:buFont typeface="Wingdings" charset="2"/>
              <a:buChar char="ü"/>
            </a:pPr>
            <a:r>
              <a:rPr lang="en-CA" sz="2000" dirty="0" smtClean="0">
                <a:latin typeface="Cambria"/>
                <a:cs typeface="Cambria"/>
              </a:rPr>
              <a:t> </a:t>
            </a:r>
            <a:r>
              <a:rPr sz="2000" dirty="0" smtClean="0">
                <a:latin typeface="Cambria"/>
                <a:cs typeface="Cambria"/>
              </a:rPr>
              <a:t>over 27 years of experience in accounting and finance</a:t>
            </a:r>
            <a:endParaRPr lang="en-US" altLang="zh-CN" sz="2000" b="1" dirty="0" smtClean="0">
              <a:solidFill>
                <a:srgbClr val="000000"/>
              </a:solidFill>
              <a:latin typeface="Cambria"/>
              <a:cs typeface="Cambria"/>
            </a:endParaRPr>
          </a:p>
          <a:p>
            <a:pPr lvl="2">
              <a:lnSpc>
                <a:spcPct val="80000"/>
              </a:lnSpc>
            </a:pPr>
            <a:r>
              <a:rPr lang="en-US" altLang="zh-CN" sz="2200" dirty="0" smtClean="0"/>
              <a:t> </a:t>
            </a:r>
          </a:p>
        </p:txBody>
      </p:sp>
      <p:pic>
        <p:nvPicPr>
          <p:cNvPr id="5" name="Picture 4"/>
          <p:cNvPicPr>
            <a:picLocks noChangeAspect="1"/>
          </p:cNvPicPr>
          <p:nvPr/>
        </p:nvPicPr>
        <p:blipFill>
          <a:blip r:embed="rId2" cstate="print"/>
          <a:stretch>
            <a:fillRect/>
          </a:stretch>
        </p:blipFill>
        <p:spPr>
          <a:xfrm>
            <a:off x="6559280" y="0"/>
            <a:ext cx="2660920" cy="3302000"/>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0"/>
            <a:ext cx="8991600" cy="7332265"/>
          </a:xfrm>
          <a:prstGeom prst="rect">
            <a:avLst/>
          </a:prstGeom>
        </p:spPr>
        <p:txBody>
          <a:bodyPr wrap="square">
            <a:spAutoFit/>
          </a:bodyPr>
          <a:lstStyle/>
          <a:p>
            <a:pPr>
              <a:lnSpc>
                <a:spcPct val="80000"/>
              </a:lnSpc>
              <a:buFont typeface="Courier New"/>
              <a:buChar char="o"/>
            </a:pPr>
            <a:r>
              <a:rPr lang="en-US" altLang="zh-CN" sz="4500" b="1" dirty="0" smtClean="0">
                <a:solidFill>
                  <a:schemeClr val="folHlink"/>
                </a:solidFill>
                <a:latin typeface="Cambria"/>
                <a:cs typeface="Cambria"/>
              </a:rPr>
              <a:t>Executive Directors</a:t>
            </a:r>
          </a:p>
          <a:p>
            <a:pPr lvl="2">
              <a:lnSpc>
                <a:spcPct val="80000"/>
              </a:lnSpc>
              <a:buFont typeface="Courier New"/>
              <a:buChar char="o"/>
            </a:pPr>
            <a:r>
              <a:rPr lang="en-US" altLang="zh-CN" sz="3000" b="1" dirty="0" smtClean="0">
                <a:solidFill>
                  <a:srgbClr val="000000"/>
                </a:solidFill>
                <a:latin typeface="Cambria"/>
                <a:cs typeface="Cambria"/>
              </a:rPr>
              <a:t>Alice </a:t>
            </a:r>
            <a:r>
              <a:rPr lang="en-US" altLang="zh-CN" sz="3000" b="1" dirty="0" err="1" smtClean="0">
                <a:solidFill>
                  <a:srgbClr val="000000"/>
                </a:solidFill>
                <a:latin typeface="Cambria"/>
                <a:cs typeface="Cambria"/>
              </a:rPr>
              <a:t>Ip</a:t>
            </a:r>
            <a:r>
              <a:rPr lang="en-US" altLang="zh-CN" sz="3000" b="1" dirty="0" smtClean="0">
                <a:solidFill>
                  <a:srgbClr val="000000"/>
                </a:solidFill>
                <a:latin typeface="Cambria"/>
                <a:cs typeface="Cambria"/>
              </a:rPr>
              <a:t> Mo Lin</a:t>
            </a:r>
          </a:p>
          <a:p>
            <a:pPr>
              <a:lnSpc>
                <a:spcPct val="80000"/>
              </a:lnSpc>
            </a:pPr>
            <a:endParaRPr lang="en-US" altLang="zh-CN" sz="2600" b="1" dirty="0" smtClean="0">
              <a:solidFill>
                <a:srgbClr val="000000"/>
              </a:solidFill>
            </a:endParaRPr>
          </a:p>
          <a:p>
            <a:pPr>
              <a:lnSpc>
                <a:spcPct val="80000"/>
              </a:lnSpc>
              <a:spcAft>
                <a:spcPts val="1200"/>
              </a:spcAft>
              <a:buFont typeface="Wingdings" charset="2"/>
              <a:buChar char="ü"/>
            </a:pPr>
            <a:r>
              <a:rPr lang="en-CA" sz="2000" dirty="0" smtClean="0"/>
              <a:t>A</a:t>
            </a:r>
            <a:r>
              <a:rPr sz="2000" dirty="0" smtClean="0"/>
              <a:t>ge</a:t>
            </a:r>
            <a:r>
              <a:rPr lang="en-CA" sz="2000" dirty="0" smtClean="0"/>
              <a:t>:</a:t>
            </a:r>
            <a:r>
              <a:rPr sz="2000" dirty="0" smtClean="0"/>
              <a:t> 55 </a:t>
            </a:r>
            <a:endParaRPr lang="en-CA" sz="2000" dirty="0" smtClean="0"/>
          </a:p>
          <a:p>
            <a:pPr>
              <a:lnSpc>
                <a:spcPct val="80000"/>
              </a:lnSpc>
              <a:buFont typeface="Wingdings" charset="2"/>
              <a:buChar char="ü"/>
            </a:pPr>
            <a:r>
              <a:rPr lang="en-CA" sz="2000" dirty="0" smtClean="0"/>
              <a:t> </a:t>
            </a:r>
            <a:r>
              <a:rPr sz="2000" dirty="0" smtClean="0"/>
              <a:t>joined the Company in 2007 and has been an</a:t>
            </a:r>
            <a:endParaRPr lang="en-CA" sz="2000" dirty="0" smtClean="0"/>
          </a:p>
          <a:p>
            <a:pPr>
              <a:lnSpc>
                <a:spcPct val="80000"/>
              </a:lnSpc>
              <a:spcAft>
                <a:spcPts val="600"/>
              </a:spcAft>
            </a:pPr>
            <a:r>
              <a:rPr lang="en-CA" sz="2000" dirty="0" smtClean="0"/>
              <a:t>  </a:t>
            </a:r>
            <a:r>
              <a:rPr sz="2000" dirty="0" smtClean="0"/>
              <a:t> </a:t>
            </a:r>
            <a:r>
              <a:rPr lang="en-CA" sz="2000" dirty="0" smtClean="0"/>
              <a:t> </a:t>
            </a:r>
            <a:r>
              <a:rPr sz="2000" dirty="0" smtClean="0"/>
              <a:t>Associate Director of the Company since 2009</a:t>
            </a:r>
            <a:endParaRPr lang="en-CA" sz="2000" dirty="0" smtClean="0"/>
          </a:p>
          <a:p>
            <a:pPr>
              <a:lnSpc>
                <a:spcPct val="80000"/>
              </a:lnSpc>
              <a:buFont typeface="Wingdings" charset="2"/>
              <a:buChar char="ü"/>
            </a:pPr>
            <a:r>
              <a:rPr lang="en-CA" sz="2000" dirty="0" smtClean="0"/>
              <a:t> </a:t>
            </a:r>
            <a:r>
              <a:rPr sz="2000" dirty="0" smtClean="0"/>
              <a:t>an Executive Director of the Company since </a:t>
            </a:r>
            <a:endParaRPr lang="en-CA" sz="2000" dirty="0" smtClean="0"/>
          </a:p>
          <a:p>
            <a:pPr>
              <a:lnSpc>
                <a:spcPct val="80000"/>
              </a:lnSpc>
              <a:spcAft>
                <a:spcPts val="600"/>
              </a:spcAft>
            </a:pPr>
            <a:r>
              <a:rPr lang="en-CA" sz="2000" dirty="0" smtClean="0"/>
              <a:t>    </a:t>
            </a:r>
            <a:r>
              <a:rPr sz="2000" dirty="0" smtClean="0"/>
              <a:t>1st June, 2011</a:t>
            </a:r>
            <a:endParaRPr lang="en-CA" sz="2000" dirty="0" smtClean="0"/>
          </a:p>
          <a:p>
            <a:pPr>
              <a:lnSpc>
                <a:spcPct val="80000"/>
              </a:lnSpc>
              <a:spcAft>
                <a:spcPts val="1200"/>
              </a:spcAft>
              <a:buFont typeface="Wingdings" charset="2"/>
              <a:buChar char="ü"/>
            </a:pPr>
            <a:r>
              <a:rPr lang="en-CA" sz="2000" dirty="0" smtClean="0"/>
              <a:t> </a:t>
            </a:r>
            <a:r>
              <a:rPr sz="2000" dirty="0" smtClean="0"/>
              <a:t>a Bachelor's Degree from the University of British Columbia, Canada</a:t>
            </a:r>
            <a:endParaRPr lang="en-CA" sz="2000" dirty="0" smtClean="0"/>
          </a:p>
          <a:p>
            <a:pPr>
              <a:lnSpc>
                <a:spcPct val="80000"/>
              </a:lnSpc>
              <a:buFont typeface="Wingdings" charset="2"/>
              <a:buChar char="ü"/>
            </a:pPr>
            <a:r>
              <a:rPr lang="en-CA" sz="2000" dirty="0" smtClean="0"/>
              <a:t> </a:t>
            </a:r>
            <a:r>
              <a:rPr sz="2000" dirty="0" smtClean="0"/>
              <a:t>extensive experience in the areas of organization development and human </a:t>
            </a:r>
            <a:r>
              <a:rPr lang="en-CA" sz="2000" dirty="0" smtClean="0"/>
              <a:t>  </a:t>
            </a:r>
          </a:p>
          <a:p>
            <a:pPr>
              <a:lnSpc>
                <a:spcPct val="80000"/>
              </a:lnSpc>
              <a:spcAft>
                <a:spcPts val="1200"/>
              </a:spcAft>
            </a:pPr>
            <a:r>
              <a:rPr lang="en-CA" sz="2000" dirty="0" smtClean="0"/>
              <a:t>    </a:t>
            </a:r>
            <a:r>
              <a:rPr sz="2000" dirty="0" smtClean="0"/>
              <a:t>resources management </a:t>
            </a:r>
            <a:endParaRPr lang="en-CA" sz="2000" dirty="0" smtClean="0"/>
          </a:p>
          <a:p>
            <a:pPr>
              <a:lnSpc>
                <a:spcPct val="80000"/>
              </a:lnSpc>
              <a:buFont typeface="Wingdings" charset="2"/>
              <a:buChar char="ü"/>
            </a:pPr>
            <a:r>
              <a:rPr lang="en-CA" sz="2000" dirty="0" smtClean="0"/>
              <a:t> </a:t>
            </a:r>
            <a:r>
              <a:rPr sz="2000" dirty="0" smtClean="0"/>
              <a:t>currently oversees the Company's human resources management and </a:t>
            </a:r>
            <a:r>
              <a:rPr lang="en-CA" sz="2000" dirty="0" smtClean="0"/>
              <a:t>   </a:t>
            </a:r>
          </a:p>
          <a:p>
            <a:pPr>
              <a:lnSpc>
                <a:spcPct val="80000"/>
              </a:lnSpc>
              <a:spcAft>
                <a:spcPts val="1200"/>
              </a:spcAft>
            </a:pPr>
            <a:r>
              <a:rPr lang="en-CA" sz="2000" dirty="0" smtClean="0"/>
              <a:t>    </a:t>
            </a:r>
            <a:r>
              <a:rPr sz="2000" dirty="0" smtClean="0"/>
              <a:t>development</a:t>
            </a:r>
            <a:endParaRPr lang="en-CA" sz="2000" dirty="0" smtClean="0"/>
          </a:p>
          <a:p>
            <a:pPr>
              <a:lnSpc>
                <a:spcPct val="80000"/>
              </a:lnSpc>
              <a:buFont typeface="Wingdings" charset="2"/>
              <a:buChar char="ü"/>
            </a:pPr>
            <a:r>
              <a:rPr lang="en-CA" sz="2000" dirty="0" smtClean="0"/>
              <a:t> </a:t>
            </a:r>
            <a:r>
              <a:rPr sz="2000" dirty="0" smtClean="0"/>
              <a:t>a member of the Hong Kong Management Association Training &amp; </a:t>
            </a:r>
            <a:endParaRPr lang="en-CA" sz="2000" dirty="0" smtClean="0"/>
          </a:p>
          <a:p>
            <a:pPr>
              <a:lnSpc>
                <a:spcPct val="80000"/>
              </a:lnSpc>
            </a:pPr>
            <a:r>
              <a:rPr lang="en-CA" sz="2000" dirty="0" smtClean="0"/>
              <a:t>    </a:t>
            </a:r>
            <a:r>
              <a:rPr sz="2000" dirty="0" smtClean="0"/>
              <a:t>Development Awards Organizing Committee </a:t>
            </a:r>
            <a:r>
              <a:rPr lang="en-CA" sz="2000" dirty="0" smtClean="0"/>
              <a:t>and </a:t>
            </a:r>
            <a:r>
              <a:rPr sz="2000" dirty="0" smtClean="0"/>
              <a:t>the Hong Kong Institute of </a:t>
            </a:r>
            <a:endParaRPr lang="en-CA" sz="2000" dirty="0" smtClean="0"/>
          </a:p>
          <a:p>
            <a:pPr>
              <a:lnSpc>
                <a:spcPct val="80000"/>
              </a:lnSpc>
              <a:spcAft>
                <a:spcPts val="1200"/>
              </a:spcAft>
            </a:pPr>
            <a:r>
              <a:rPr lang="en-CA" sz="2000" dirty="0" smtClean="0"/>
              <a:t>    </a:t>
            </a:r>
            <a:r>
              <a:rPr sz="2000" dirty="0" smtClean="0"/>
              <a:t>Human Resource Management Minimum Wage Task Force</a:t>
            </a:r>
            <a:endParaRPr lang="en-CA" sz="2000" dirty="0" smtClean="0"/>
          </a:p>
          <a:p>
            <a:pPr>
              <a:lnSpc>
                <a:spcPct val="80000"/>
              </a:lnSpc>
              <a:spcAft>
                <a:spcPts val="1200"/>
              </a:spcAft>
              <a:buFont typeface="Wingdings" charset="2"/>
              <a:buChar char="ü"/>
            </a:pPr>
            <a:r>
              <a:rPr lang="en-CA" sz="2000" dirty="0" smtClean="0"/>
              <a:t> </a:t>
            </a:r>
            <a:r>
              <a:rPr sz="2000" dirty="0" smtClean="0"/>
              <a:t>a member of the Hong Kong Professionals and Senior Executives Association</a:t>
            </a:r>
            <a:endParaRPr lang="en-CA" sz="2000" dirty="0" smtClean="0"/>
          </a:p>
          <a:p>
            <a:pPr>
              <a:lnSpc>
                <a:spcPct val="80000"/>
              </a:lnSpc>
              <a:buFont typeface="Wingdings" charset="2"/>
              <a:buChar char="ü"/>
            </a:pPr>
            <a:r>
              <a:rPr lang="en-CA" sz="2000" dirty="0" smtClean="0"/>
              <a:t> </a:t>
            </a:r>
            <a:r>
              <a:rPr sz="2000" dirty="0" smtClean="0"/>
              <a:t>a registered member of the Board of Registration of Social Worker, </a:t>
            </a:r>
            <a:endParaRPr lang="en-CA" sz="2000" dirty="0" smtClean="0"/>
          </a:p>
          <a:p>
            <a:pPr>
              <a:lnSpc>
                <a:spcPct val="80000"/>
              </a:lnSpc>
            </a:pPr>
            <a:r>
              <a:rPr lang="en-CA" sz="2000" dirty="0" smtClean="0"/>
              <a:t>    </a:t>
            </a:r>
            <a:r>
              <a:rPr sz="2000" dirty="0" smtClean="0"/>
              <a:t>British</a:t>
            </a:r>
            <a:r>
              <a:rPr lang="en-CA" sz="2000" dirty="0" smtClean="0"/>
              <a:t> </a:t>
            </a:r>
            <a:r>
              <a:rPr sz="2000" dirty="0" smtClean="0"/>
              <a:t>Columbia</a:t>
            </a:r>
            <a:endParaRPr lang="en-CA" sz="2000" dirty="0" smtClean="0"/>
          </a:p>
          <a:p>
            <a:pPr>
              <a:lnSpc>
                <a:spcPct val="80000"/>
              </a:lnSpc>
              <a:spcAft>
                <a:spcPts val="1200"/>
              </a:spcAft>
              <a:buFont typeface="Wingdings" charset="2"/>
              <a:buChar char="ü"/>
            </a:pPr>
            <a:r>
              <a:rPr lang="en-CA" sz="2000" dirty="0" smtClean="0"/>
              <a:t> </a:t>
            </a:r>
            <a:r>
              <a:rPr sz="2000" dirty="0" smtClean="0"/>
              <a:t>a director of certain subsidiaries of the Company.</a:t>
            </a:r>
            <a:br>
              <a:rPr sz="2000" dirty="0" smtClean="0"/>
            </a:br>
            <a:endParaRPr lang="en-US" altLang="zh-CN" sz="2000" b="1" dirty="0" smtClean="0">
              <a:solidFill>
                <a:srgbClr val="000000"/>
              </a:solidFill>
            </a:endParaRPr>
          </a:p>
          <a:p>
            <a:pPr>
              <a:lnSpc>
                <a:spcPct val="80000"/>
              </a:lnSpc>
            </a:pPr>
            <a:endParaRPr lang="en-US" altLang="zh-CN" sz="2600" b="1" dirty="0" smtClean="0">
              <a:solidFill>
                <a:srgbClr val="000000"/>
              </a:solidFill>
            </a:endParaRPr>
          </a:p>
        </p:txBody>
      </p:sp>
      <p:pic>
        <p:nvPicPr>
          <p:cNvPr id="7" name="Picture 6"/>
          <p:cNvPicPr>
            <a:picLocks noChangeAspect="1"/>
          </p:cNvPicPr>
          <p:nvPr/>
        </p:nvPicPr>
        <p:blipFill>
          <a:blip r:embed="rId2" cstate="print"/>
          <a:stretch>
            <a:fillRect/>
          </a:stretch>
        </p:blipFill>
        <p:spPr>
          <a:xfrm>
            <a:off x="5778500" y="0"/>
            <a:ext cx="3517900" cy="2567879"/>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152400" y="0"/>
            <a:ext cx="8686800" cy="6553200"/>
          </a:xfrm>
        </p:spPr>
        <p:txBody>
          <a:bodyPr>
            <a:normAutofit/>
          </a:bodyPr>
          <a:lstStyle/>
          <a:p>
            <a:pPr>
              <a:spcAft>
                <a:spcPts val="200"/>
              </a:spcAft>
              <a:buFont typeface="Courier New"/>
              <a:buChar char="o"/>
            </a:pPr>
            <a:r>
              <a:rPr lang="en-US" altLang="zh-CN" sz="4500" b="1" dirty="0">
                <a:solidFill>
                  <a:schemeClr val="folHlink"/>
                </a:solidFill>
                <a:latin typeface="Cambria"/>
                <a:cs typeface="Cambria"/>
              </a:rPr>
              <a:t>Non-Executive </a:t>
            </a:r>
            <a:r>
              <a:rPr lang="en-US" altLang="zh-CN" sz="4500" b="1" dirty="0" smtClean="0">
                <a:solidFill>
                  <a:schemeClr val="folHlink"/>
                </a:solidFill>
                <a:latin typeface="Cambria"/>
                <a:cs typeface="Cambria"/>
              </a:rPr>
              <a:t>Director</a:t>
            </a:r>
          </a:p>
          <a:p>
            <a:pPr lvl="2">
              <a:buFont typeface="Courier New"/>
              <a:buChar char="o"/>
            </a:pPr>
            <a:r>
              <a:rPr lang="en-US" altLang="zh-CN" sz="3000" b="1" dirty="0">
                <a:solidFill>
                  <a:srgbClr val="000000"/>
                </a:solidFill>
                <a:latin typeface="Cambria"/>
                <a:cs typeface="Cambria"/>
              </a:rPr>
              <a:t>Ronald </a:t>
            </a:r>
            <a:r>
              <a:rPr lang="en-US" altLang="zh-CN" sz="3000" b="1" dirty="0" err="1">
                <a:solidFill>
                  <a:srgbClr val="000000"/>
                </a:solidFill>
                <a:latin typeface="Cambria"/>
                <a:cs typeface="Cambria"/>
              </a:rPr>
              <a:t>Arculli</a:t>
            </a:r>
            <a:endParaRPr lang="en-US" altLang="zh-CN" sz="3000" b="1" dirty="0" smtClean="0">
              <a:solidFill>
                <a:srgbClr val="000000"/>
              </a:solidFill>
              <a:latin typeface="Cambria"/>
              <a:cs typeface="Cambria"/>
            </a:endParaRPr>
          </a:p>
          <a:p>
            <a:pPr>
              <a:buFontTx/>
              <a:buNone/>
            </a:pPr>
            <a:endParaRPr lang="en-US" altLang="zh-CN" sz="1600" b="1" dirty="0">
              <a:latin typeface="+mj-lt"/>
            </a:endParaRPr>
          </a:p>
          <a:p>
            <a:pPr>
              <a:spcAft>
                <a:spcPts val="1800"/>
              </a:spcAft>
              <a:buFont typeface="Wingdings" charset="2"/>
              <a:buChar char="ü"/>
            </a:pPr>
            <a:r>
              <a:rPr lang="en-US" altLang="zh-CN" sz="2000" dirty="0" smtClean="0">
                <a:latin typeface="Cambria"/>
                <a:cs typeface="Cambria"/>
              </a:rPr>
              <a:t>Age</a:t>
            </a:r>
            <a:r>
              <a:rPr lang="en-US" altLang="zh-CN" sz="2000" dirty="0">
                <a:latin typeface="Cambria"/>
                <a:cs typeface="Cambria"/>
              </a:rPr>
              <a:t>: </a:t>
            </a:r>
            <a:r>
              <a:rPr lang="en-US" altLang="zh-CN" sz="2000" dirty="0" smtClean="0">
                <a:latin typeface="Cambria"/>
                <a:cs typeface="Cambria"/>
              </a:rPr>
              <a:t>72</a:t>
            </a:r>
          </a:p>
          <a:p>
            <a:pPr>
              <a:spcAft>
                <a:spcPts val="1800"/>
              </a:spcAft>
              <a:buFont typeface="Wingdings" charset="2"/>
              <a:buChar char="ü"/>
            </a:pPr>
            <a:r>
              <a:rPr lang="en-US" altLang="zh-CN" sz="2000" dirty="0" smtClean="0">
                <a:latin typeface="Cambria"/>
                <a:cs typeface="Cambria"/>
              </a:rPr>
              <a:t>a </a:t>
            </a:r>
            <a:r>
              <a:rPr lang="en-US" altLang="zh-CN" sz="2000" dirty="0">
                <a:latin typeface="Cambria"/>
                <a:cs typeface="Cambria"/>
              </a:rPr>
              <a:t>Director of the Company since 1981</a:t>
            </a:r>
            <a:r>
              <a:rPr lang="en-US" altLang="zh-CN" sz="2000" dirty="0" smtClean="0">
                <a:latin typeface="Cambria"/>
                <a:cs typeface="Cambria"/>
              </a:rPr>
              <a:t> </a:t>
            </a:r>
          </a:p>
          <a:p>
            <a:pPr>
              <a:spcAft>
                <a:spcPts val="1800"/>
              </a:spcAft>
              <a:buFont typeface="Wingdings" charset="2"/>
              <a:buChar char="ü"/>
            </a:pPr>
            <a:r>
              <a:rPr lang="en-US" altLang="zh-CN" sz="2000" dirty="0" smtClean="0">
                <a:latin typeface="Cambria"/>
                <a:cs typeface="Cambria"/>
              </a:rPr>
              <a:t>a </a:t>
            </a:r>
            <a:r>
              <a:rPr lang="en-US" altLang="zh-CN" sz="2000" dirty="0">
                <a:latin typeface="Cambria"/>
                <a:cs typeface="Cambria"/>
              </a:rPr>
              <a:t>Non-Executive Director of TST Properties and Sino Hotels,</a:t>
            </a:r>
            <a:r>
              <a:rPr lang="en-US" altLang="zh-CN" sz="2000" dirty="0" smtClean="0">
                <a:latin typeface="Cambria"/>
                <a:cs typeface="Cambria"/>
              </a:rPr>
              <a:t> </a:t>
            </a:r>
          </a:p>
          <a:p>
            <a:pPr>
              <a:spcAft>
                <a:spcPts val="1800"/>
              </a:spcAft>
              <a:buFont typeface="Wingdings" charset="2"/>
              <a:buChar char="ü"/>
            </a:pPr>
            <a:r>
              <a:rPr lang="en-US" altLang="zh-CN" sz="2000" dirty="0" smtClean="0">
                <a:latin typeface="Cambria"/>
                <a:cs typeface="Cambria"/>
              </a:rPr>
              <a:t>the </a:t>
            </a:r>
            <a:r>
              <a:rPr lang="en-US" altLang="zh-CN" sz="2000" dirty="0">
                <a:latin typeface="Cambria"/>
                <a:cs typeface="Cambria"/>
              </a:rPr>
              <a:t>Chairman of the Honorary Advisory Committee of SVHK Foundation </a:t>
            </a:r>
            <a:r>
              <a:rPr lang="en-US" altLang="zh-CN" sz="2000" dirty="0" smtClean="0">
                <a:latin typeface="Cambria"/>
                <a:cs typeface="Cambria"/>
              </a:rPr>
              <a:t>Limited</a:t>
            </a:r>
          </a:p>
          <a:p>
            <a:pPr>
              <a:spcAft>
                <a:spcPts val="1800"/>
              </a:spcAft>
              <a:buFont typeface="Wingdings" charset="2"/>
              <a:buChar char="ü"/>
            </a:pPr>
            <a:r>
              <a:rPr lang="en-US" altLang="zh-CN" sz="2000" dirty="0" smtClean="0">
                <a:latin typeface="Cambria"/>
                <a:cs typeface="Cambria"/>
              </a:rPr>
              <a:t>a </a:t>
            </a:r>
            <a:r>
              <a:rPr lang="en-US" altLang="zh-CN" sz="2000" dirty="0">
                <a:latin typeface="Cambria"/>
                <a:cs typeface="Cambria"/>
              </a:rPr>
              <a:t>member of the board of West Kowloon Cultural District Authority ("</a:t>
            </a:r>
            <a:r>
              <a:rPr lang="en-US" altLang="zh-CN" sz="2000" dirty="0" smtClean="0">
                <a:latin typeface="Cambria"/>
                <a:cs typeface="Cambria"/>
              </a:rPr>
              <a:t>WKCDA”) </a:t>
            </a:r>
          </a:p>
          <a:p>
            <a:pPr>
              <a:spcAft>
                <a:spcPts val="1800"/>
              </a:spcAft>
              <a:buFont typeface="Wingdings" charset="2"/>
              <a:buChar char="ü"/>
            </a:pPr>
            <a:r>
              <a:rPr lang="en-US" altLang="zh-CN" sz="2000" dirty="0" smtClean="0">
                <a:latin typeface="Cambria"/>
                <a:cs typeface="Cambria"/>
              </a:rPr>
              <a:t>an </a:t>
            </a:r>
            <a:r>
              <a:rPr lang="en-US" altLang="zh-CN" sz="2000" dirty="0">
                <a:latin typeface="Cambria"/>
                <a:cs typeface="Cambria"/>
              </a:rPr>
              <a:t>Independent Non-Executive Director of Hang Lung Properties Limited and SCMP Group </a:t>
            </a:r>
            <a:r>
              <a:rPr lang="en-US" altLang="zh-CN" sz="2000" dirty="0" smtClean="0">
                <a:latin typeface="Cambria"/>
                <a:cs typeface="Cambria"/>
              </a:rPr>
              <a:t>Limited </a:t>
            </a:r>
          </a:p>
          <a:p>
            <a:pPr>
              <a:spcAft>
                <a:spcPts val="1800"/>
              </a:spcAft>
              <a:buFont typeface="Wingdings" charset="2"/>
              <a:buChar char="ü"/>
            </a:pPr>
            <a:r>
              <a:rPr lang="en-US" altLang="zh-CN" sz="2000" dirty="0" smtClean="0">
                <a:latin typeface="Cambria"/>
                <a:cs typeface="Cambria"/>
              </a:rPr>
              <a:t>a </a:t>
            </a:r>
            <a:r>
              <a:rPr lang="en-US" altLang="zh-CN" sz="2000" dirty="0">
                <a:latin typeface="Cambria"/>
                <a:cs typeface="Cambria"/>
              </a:rPr>
              <a:t>Non-Executive </a:t>
            </a:r>
            <a:r>
              <a:rPr lang="en-US" altLang="zh-CN" sz="2000" dirty="0" err="1">
                <a:latin typeface="Cambria"/>
                <a:cs typeface="Cambria"/>
              </a:rPr>
              <a:t>Directorf</a:t>
            </a:r>
            <a:r>
              <a:rPr lang="en-US" altLang="zh-CN" sz="2000" dirty="0">
                <a:latin typeface="Cambria"/>
                <a:cs typeface="Cambria"/>
              </a:rPr>
              <a:t> for several companies</a:t>
            </a:r>
            <a:endParaRPr lang="en-US" altLang="zh-CN" sz="2000" dirty="0" smtClean="0">
              <a:latin typeface="Cambria"/>
              <a:cs typeface="Cambria"/>
            </a:endParaRPr>
          </a:p>
          <a:p>
            <a:pPr>
              <a:buFontTx/>
              <a:buNone/>
            </a:pPr>
            <a:endParaRPr lang="en-US" altLang="zh-CN" sz="2000" dirty="0"/>
          </a:p>
        </p:txBody>
      </p:sp>
      <p:pic>
        <p:nvPicPr>
          <p:cNvPr id="3" name="Picture 2"/>
          <p:cNvPicPr>
            <a:picLocks noChangeAspect="1"/>
          </p:cNvPicPr>
          <p:nvPr/>
        </p:nvPicPr>
        <p:blipFill>
          <a:blip r:embed="rId2" cstate="print"/>
          <a:stretch>
            <a:fillRect/>
          </a:stretch>
        </p:blipFill>
        <p:spPr>
          <a:xfrm>
            <a:off x="7185715" y="76200"/>
            <a:ext cx="1882085" cy="2546350"/>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08536"/>
            <a:ext cx="9372600" cy="6955752"/>
          </a:xfrm>
          <a:prstGeom prst="rect">
            <a:avLst/>
          </a:prstGeom>
        </p:spPr>
        <p:txBody>
          <a:bodyPr wrap="square">
            <a:spAutoFit/>
          </a:bodyPr>
          <a:lstStyle/>
          <a:p>
            <a:pPr>
              <a:spcAft>
                <a:spcPts val="1800"/>
              </a:spcAft>
              <a:buFont typeface="Courier New"/>
              <a:buChar char="o"/>
            </a:pPr>
            <a:r>
              <a:rPr lang="en-US" altLang="zh-CN" sz="3000" b="1" dirty="0" smtClean="0">
                <a:solidFill>
                  <a:schemeClr val="folHlink"/>
                </a:solidFill>
                <a:latin typeface="Cambria"/>
                <a:cs typeface="Cambria"/>
              </a:rPr>
              <a:t>Independent Non-executive Directors</a:t>
            </a:r>
          </a:p>
          <a:p>
            <a:pPr lvl="1">
              <a:buFont typeface="Arial"/>
              <a:buChar char="•"/>
            </a:pPr>
            <a:r>
              <a:rPr lang="en-US" altLang="zh-CN" sz="2600" b="1" dirty="0" smtClean="0">
                <a:latin typeface="Cambria"/>
                <a:cs typeface="Cambria"/>
              </a:rPr>
              <a:t>Allan </a:t>
            </a:r>
            <a:r>
              <a:rPr lang="en-US" altLang="zh-CN" sz="2600" b="1" dirty="0" err="1" smtClean="0">
                <a:latin typeface="Cambria"/>
                <a:cs typeface="Cambria"/>
              </a:rPr>
              <a:t>Zeman</a:t>
            </a:r>
            <a:r>
              <a:rPr lang="en-US" altLang="zh-CN" sz="2600" b="1" dirty="0" smtClean="0">
                <a:latin typeface="Cambria"/>
                <a:cs typeface="Cambria"/>
              </a:rPr>
              <a:t>  </a:t>
            </a:r>
            <a:r>
              <a:rPr lang="en-US" altLang="zh-CN" dirty="0" smtClean="0">
                <a:latin typeface="Cambria"/>
                <a:cs typeface="Cambria"/>
              </a:rPr>
              <a:t>Age: 63, </a:t>
            </a:r>
          </a:p>
          <a:p>
            <a:pPr lvl="2">
              <a:spcAft>
                <a:spcPts val="600"/>
              </a:spcAft>
              <a:buFont typeface="Arial"/>
              <a:buChar char="•"/>
            </a:pPr>
            <a:r>
              <a:rPr lang="en-US" altLang="zh-CN" sz="1700" b="1" dirty="0" smtClean="0">
                <a:latin typeface="Cambria"/>
                <a:cs typeface="Cambria"/>
              </a:rPr>
              <a:t>a</a:t>
            </a:r>
            <a:r>
              <a:rPr lang="en-US" altLang="zh-CN" sz="1700" dirty="0" smtClean="0">
                <a:latin typeface="Cambria"/>
                <a:cs typeface="Cambria"/>
              </a:rPr>
              <a:t>n Independent Non-Executive Director of the Company since September 2004</a:t>
            </a:r>
          </a:p>
          <a:p>
            <a:pPr lvl="2">
              <a:spcAft>
                <a:spcPts val="1200"/>
              </a:spcAft>
              <a:buFont typeface="Arial"/>
              <a:buChar char="•"/>
            </a:pPr>
            <a:r>
              <a:rPr lang="en-US" altLang="zh-CN" sz="1700" dirty="0" smtClean="0">
                <a:latin typeface="Cambria"/>
                <a:cs typeface="Cambria"/>
              </a:rPr>
              <a:t>Honorary Doctor of Laws Degree from The University of Western Ontario, Canada</a:t>
            </a:r>
          </a:p>
          <a:p>
            <a:pPr lvl="1">
              <a:buFont typeface="Arial"/>
              <a:buChar char="•"/>
            </a:pPr>
            <a:r>
              <a:rPr lang="en-US" altLang="zh-CN" sz="2600" b="1" dirty="0" smtClean="0">
                <a:solidFill>
                  <a:srgbClr val="000000"/>
                </a:solidFill>
                <a:latin typeface="Cambria"/>
                <a:cs typeface="Cambria"/>
              </a:rPr>
              <a:t>Adrian David Li Man </a:t>
            </a:r>
            <a:r>
              <a:rPr lang="en-US" altLang="zh-CN" sz="2600" b="1" dirty="0" err="1" smtClean="0">
                <a:solidFill>
                  <a:srgbClr val="000000"/>
                </a:solidFill>
                <a:latin typeface="Cambria"/>
                <a:cs typeface="Cambria"/>
              </a:rPr>
              <a:t>Kiu</a:t>
            </a:r>
            <a:r>
              <a:rPr lang="zh-CN" altLang="zh-CN" sz="2600" b="1" dirty="0" smtClean="0">
                <a:solidFill>
                  <a:srgbClr val="000000"/>
                </a:solidFill>
                <a:latin typeface="Cambria"/>
                <a:cs typeface="Cambria"/>
              </a:rPr>
              <a:t> </a:t>
            </a:r>
            <a:r>
              <a:rPr lang="zh-CN" altLang="en-US" sz="2600" b="1" dirty="0" smtClean="0">
                <a:solidFill>
                  <a:srgbClr val="000000"/>
                </a:solidFill>
                <a:latin typeface="Cambria"/>
                <a:cs typeface="Cambria"/>
              </a:rPr>
              <a:t> </a:t>
            </a:r>
            <a:r>
              <a:rPr lang="en-US" altLang="zh-CN" sz="1600" dirty="0" smtClean="0">
                <a:solidFill>
                  <a:srgbClr val="000000"/>
                </a:solidFill>
                <a:latin typeface="Cambria"/>
                <a:cs typeface="Cambria"/>
              </a:rPr>
              <a:t>Age: 38,</a:t>
            </a:r>
          </a:p>
          <a:p>
            <a:pPr lvl="2">
              <a:spcAft>
                <a:spcPts val="600"/>
              </a:spcAft>
              <a:buFont typeface="Arial"/>
              <a:buChar char="•"/>
            </a:pPr>
            <a:r>
              <a:rPr lang="en-US" altLang="zh-CN" sz="1600" dirty="0" smtClean="0">
                <a:latin typeface="Cambria"/>
                <a:cs typeface="Cambria"/>
              </a:rPr>
              <a:t>an Independent Non-Executive Director since April 2005</a:t>
            </a:r>
          </a:p>
          <a:p>
            <a:pPr lvl="2">
              <a:spcAft>
                <a:spcPts val="600"/>
              </a:spcAft>
              <a:buFont typeface="Arial"/>
              <a:buChar char="•"/>
            </a:pPr>
            <a:r>
              <a:rPr lang="en-US" altLang="zh-CN" sz="1600" dirty="0" smtClean="0">
                <a:latin typeface="Cambria"/>
                <a:cs typeface="Cambria"/>
              </a:rPr>
              <a:t>Deputy Chief Executive of The Bank of East Asia, Limited </a:t>
            </a:r>
          </a:p>
          <a:p>
            <a:pPr lvl="2">
              <a:spcAft>
                <a:spcPts val="600"/>
              </a:spcAft>
              <a:buFont typeface="Arial"/>
              <a:buChar char="•"/>
            </a:pPr>
            <a:r>
              <a:rPr lang="en-US" altLang="zh-CN" sz="1600" dirty="0" smtClean="0">
                <a:latin typeface="Cambria"/>
                <a:cs typeface="Cambria"/>
              </a:rPr>
              <a:t>an Independent Non-Executive Director of TST Properties and Sino Hotels</a:t>
            </a:r>
          </a:p>
          <a:p>
            <a:pPr lvl="2">
              <a:spcAft>
                <a:spcPts val="600"/>
              </a:spcAft>
              <a:buFont typeface="Arial"/>
              <a:buChar char="•"/>
            </a:pPr>
            <a:r>
              <a:rPr lang="en-US" altLang="zh-CN" sz="1600" dirty="0" smtClean="0">
                <a:latin typeface="Cambria"/>
                <a:cs typeface="Cambria"/>
              </a:rPr>
              <a:t>an Independent Non-Executive Director of China State Construction International Holdings Ltd.</a:t>
            </a:r>
          </a:p>
          <a:p>
            <a:pPr lvl="2">
              <a:spcAft>
                <a:spcPts val="600"/>
              </a:spcAft>
              <a:buFont typeface="Arial"/>
              <a:buChar char="•"/>
            </a:pPr>
            <a:r>
              <a:rPr lang="en-US" altLang="zh-CN" sz="1600" dirty="0" smtClean="0">
                <a:latin typeface="Cambria"/>
                <a:cs typeface="Cambria"/>
              </a:rPr>
              <a:t>an Alternate Independent Non-Executive Director of San Miguel Brewery Hong Kong Limited</a:t>
            </a:r>
          </a:p>
          <a:p>
            <a:pPr lvl="2">
              <a:spcAft>
                <a:spcPts val="600"/>
              </a:spcAft>
              <a:buFont typeface="Arial"/>
              <a:buChar char="•"/>
            </a:pPr>
            <a:r>
              <a:rPr lang="en-US" altLang="zh-CN" sz="1600" dirty="0" smtClean="0">
                <a:latin typeface="Cambria"/>
                <a:cs typeface="Cambria"/>
              </a:rPr>
              <a:t>a Master‘s Degree in Management from Kellogg School of Management, Northwestern </a:t>
            </a:r>
          </a:p>
          <a:p>
            <a:pPr>
              <a:spcAft>
                <a:spcPts val="600"/>
              </a:spcAft>
              <a:buFontTx/>
              <a:buNone/>
            </a:pPr>
            <a:r>
              <a:rPr lang="en-US" altLang="zh-CN" sz="1600" dirty="0" smtClean="0">
                <a:latin typeface="Cambria"/>
                <a:cs typeface="Cambria"/>
              </a:rPr>
              <a:t>	  University, US,</a:t>
            </a:r>
          </a:p>
          <a:p>
            <a:pPr lvl="2">
              <a:spcAft>
                <a:spcPts val="1200"/>
              </a:spcAft>
              <a:buFont typeface="Arial"/>
              <a:buChar char="•"/>
            </a:pPr>
            <a:r>
              <a:rPr lang="en-US" altLang="zh-CN" sz="1600" dirty="0" smtClean="0">
                <a:latin typeface="Cambria"/>
                <a:cs typeface="Cambria"/>
              </a:rPr>
              <a:t>a Master of Arts degree and a Bachelor of Arts degree in Law from the University of     Cambridge, UK</a:t>
            </a:r>
          </a:p>
          <a:p>
            <a:pPr lvl="1">
              <a:buFont typeface="Arial"/>
              <a:buChar char="•"/>
            </a:pPr>
            <a:r>
              <a:rPr lang="en-US" altLang="zh-CN" sz="2600" b="1" dirty="0" smtClean="0">
                <a:solidFill>
                  <a:srgbClr val="000000"/>
                </a:solidFill>
                <a:latin typeface="Cambria"/>
                <a:cs typeface="Cambria"/>
              </a:rPr>
              <a:t>Steven </a:t>
            </a:r>
            <a:r>
              <a:rPr lang="en-US" altLang="zh-CN" sz="2600" b="1" dirty="0" err="1" smtClean="0">
                <a:solidFill>
                  <a:srgbClr val="000000"/>
                </a:solidFill>
                <a:latin typeface="Cambria"/>
                <a:cs typeface="Cambria"/>
              </a:rPr>
              <a:t>Ong</a:t>
            </a:r>
            <a:r>
              <a:rPr lang="en-US" altLang="zh-CN" sz="2600" b="1" dirty="0" smtClean="0">
                <a:solidFill>
                  <a:srgbClr val="000000"/>
                </a:solidFill>
                <a:latin typeface="Cambria"/>
                <a:cs typeface="Cambria"/>
              </a:rPr>
              <a:t> Kay    </a:t>
            </a:r>
            <a:r>
              <a:rPr lang="en-US" altLang="zh-CN" sz="1600" dirty="0" smtClean="0">
                <a:solidFill>
                  <a:srgbClr val="000000"/>
                </a:solidFill>
                <a:latin typeface="Cambria"/>
                <a:cs typeface="Cambria"/>
              </a:rPr>
              <a:t>Age: 65</a:t>
            </a:r>
            <a:r>
              <a:rPr lang="en-CA" altLang="zh-CN" sz="1600" dirty="0" smtClean="0">
                <a:solidFill>
                  <a:srgbClr val="000000"/>
                </a:solidFill>
                <a:latin typeface="Cambria"/>
                <a:cs typeface="Cambria"/>
              </a:rPr>
              <a:t>,</a:t>
            </a:r>
            <a:r>
              <a:rPr lang="en-US" altLang="zh-CN" sz="1600" dirty="0" smtClean="0">
                <a:solidFill>
                  <a:srgbClr val="000000"/>
                </a:solidFill>
                <a:latin typeface="Cambria"/>
                <a:cs typeface="Cambria"/>
              </a:rPr>
              <a:t> </a:t>
            </a:r>
            <a:endParaRPr lang="en-US" altLang="zh-CN" sz="1600" b="1" dirty="0" smtClean="0">
              <a:solidFill>
                <a:srgbClr val="000000"/>
              </a:solidFill>
              <a:latin typeface="Cambria"/>
              <a:cs typeface="Cambria"/>
            </a:endParaRPr>
          </a:p>
          <a:p>
            <a:pPr lvl="2">
              <a:spcAft>
                <a:spcPts val="600"/>
              </a:spcAft>
              <a:buFont typeface="Arial"/>
              <a:buChar char="•"/>
            </a:pPr>
            <a:r>
              <a:rPr lang="en-US" altLang="zh-CN" sz="1600" dirty="0" smtClean="0">
                <a:latin typeface="Cambria"/>
                <a:cs typeface="Cambria"/>
              </a:rPr>
              <a:t>an independent non-executive director since July 2005</a:t>
            </a:r>
          </a:p>
          <a:p>
            <a:pPr lvl="2">
              <a:spcAft>
                <a:spcPts val="600"/>
              </a:spcAft>
              <a:buFont typeface="Arial"/>
              <a:buChar char="•"/>
            </a:pPr>
            <a:r>
              <a:rPr lang="en-US" altLang="zh-CN" sz="1600" dirty="0" smtClean="0">
                <a:latin typeface="Cambria"/>
                <a:cs typeface="Cambria"/>
              </a:rPr>
              <a:t>a veteran banker with extensive experience in banking and finance over 43 years</a:t>
            </a:r>
          </a:p>
          <a:p>
            <a:pPr lvl="1">
              <a:buFont typeface="Arial"/>
              <a:buChar char="•"/>
            </a:pPr>
            <a:endParaRPr lang="en-US" altLang="zh-CN" sz="1700"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001"/>
          </a:xfrm>
        </p:spPr>
        <p:txBody>
          <a:bodyPr>
            <a:noAutofit/>
          </a:bodyPr>
          <a:lstStyle/>
          <a:p>
            <a:r>
              <a:rPr lang="en-US" sz="4500" dirty="0" smtClean="0">
                <a:latin typeface="Cambria"/>
                <a:cs typeface="Cambria"/>
              </a:rPr>
              <a:t>Financial </a:t>
            </a:r>
            <a:r>
              <a:rPr lang="en-US" sz="4500" dirty="0">
                <a:latin typeface="Cambria"/>
                <a:cs typeface="Cambria"/>
              </a:rPr>
              <a:t>S</a:t>
            </a:r>
            <a:r>
              <a:rPr lang="en-US" sz="4500" dirty="0" smtClean="0">
                <a:latin typeface="Cambria"/>
                <a:cs typeface="Cambria"/>
              </a:rPr>
              <a:t>tatement Analysis</a:t>
            </a:r>
            <a:endParaRPr lang="en-CA" sz="4500" dirty="0">
              <a:latin typeface="Cambria"/>
              <a:cs typeface="Cambria"/>
            </a:endParaRPr>
          </a:p>
        </p:txBody>
      </p:sp>
      <p:sp>
        <p:nvSpPr>
          <p:cNvPr id="3" name="Subtitle 2"/>
          <p:cNvSpPr>
            <a:spLocks noGrp="1"/>
          </p:cNvSpPr>
          <p:nvPr>
            <p:ph type="subTitle" idx="1"/>
          </p:nvPr>
        </p:nvSpPr>
        <p:spPr>
          <a:xfrm>
            <a:off x="1371600" y="1371600"/>
            <a:ext cx="6400800" cy="4800600"/>
          </a:xfrm>
        </p:spPr>
        <p:txBody>
          <a:bodyPr/>
          <a:lstStyle/>
          <a:p>
            <a:endParaRPr lang="en-CA"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504950"/>
            <a:ext cx="66294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944174"/>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457200" y="196849"/>
            <a:ext cx="8001000" cy="6536933"/>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77200" cy="914400"/>
          </a:xfrm>
        </p:spPr>
        <p:txBody>
          <a:bodyPr>
            <a:noAutofit/>
          </a:bodyPr>
          <a:lstStyle/>
          <a:p>
            <a:pPr algn="ctr"/>
            <a:r>
              <a:rPr lang="en-US" sz="4500" dirty="0" smtClean="0">
                <a:latin typeface="Cambria"/>
                <a:cs typeface="Cambria"/>
              </a:rPr>
              <a:t>Financial Summary</a:t>
            </a:r>
            <a:br>
              <a:rPr lang="en-US" sz="4500" dirty="0" smtClean="0">
                <a:latin typeface="Cambria"/>
                <a:cs typeface="Cambria"/>
              </a:rPr>
            </a:br>
            <a:r>
              <a:rPr lang="en-US" sz="4500" dirty="0" smtClean="0">
                <a:latin typeface="Cambria"/>
                <a:cs typeface="Cambria"/>
              </a:rPr>
              <a:t>(Revenue Results)</a:t>
            </a:r>
            <a:endParaRPr lang="en-CA" sz="4500" dirty="0">
              <a:latin typeface="Cambria"/>
              <a:cs typeface="Cambria"/>
            </a:endParaRP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302000" y="2692400"/>
            <a:ext cx="2540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524000"/>
            <a:ext cx="4724400" cy="5160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18521"/>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algn="ctr"/>
            <a:r>
              <a:rPr lang="en-US" sz="4500" dirty="0" smtClean="0">
                <a:latin typeface="Cambria"/>
                <a:cs typeface="Cambria"/>
              </a:rPr>
              <a:t>Financial Summary</a:t>
            </a:r>
            <a:endParaRPr lang="en-CA" sz="4500" dirty="0">
              <a:latin typeface="Cambria"/>
              <a:cs typeface="Cambria"/>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371600"/>
            <a:ext cx="7543800" cy="495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469484"/>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14400"/>
            <a:ext cx="7848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6397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idx="4294967295"/>
          </p:nvPr>
        </p:nvSpPr>
        <p:spPr>
          <a:xfrm>
            <a:off x="0" y="0"/>
            <a:ext cx="8229600" cy="1143000"/>
          </a:xfrm>
          <a:prstGeom prst="rect">
            <a:avLst/>
          </a:prstGeom>
        </p:spPr>
        <p:txBody>
          <a:bodyPr/>
          <a:lstStyle/>
          <a:p>
            <a:pPr algn="l" eaLnBrk="1" hangingPunct="1"/>
            <a:r>
              <a:rPr lang="en-US" altLang="zh-CN" sz="4000" dirty="0" smtClean="0">
                <a:solidFill>
                  <a:schemeClr val="tx1"/>
                </a:solidFill>
              </a:rPr>
              <a:t>  </a:t>
            </a:r>
            <a:r>
              <a:rPr lang="en-US" altLang="zh-CN" sz="4500" dirty="0" smtClean="0">
                <a:solidFill>
                  <a:schemeClr val="tx1"/>
                </a:solidFill>
                <a:latin typeface="Cambria" pitchFamily="18" charset="0"/>
              </a:rPr>
              <a:t>Profit </a:t>
            </a:r>
            <a:r>
              <a:rPr lang="en-US" altLang="zh-CN" sz="4500" dirty="0">
                <a:solidFill>
                  <a:schemeClr val="tx1"/>
                </a:solidFill>
                <a:latin typeface="Cambria" pitchFamily="18" charset="0"/>
              </a:rPr>
              <a:t>Drivers</a:t>
            </a:r>
          </a:p>
        </p:txBody>
      </p:sp>
      <p:sp>
        <p:nvSpPr>
          <p:cNvPr id="24579" name="内容占位符 2"/>
          <p:cNvSpPr>
            <a:spLocks noGrp="1"/>
          </p:cNvSpPr>
          <p:nvPr>
            <p:ph idx="4294967295"/>
          </p:nvPr>
        </p:nvSpPr>
        <p:spPr>
          <a:xfrm>
            <a:off x="395536" y="1340768"/>
            <a:ext cx="8534400" cy="4525963"/>
          </a:xfrm>
          <a:prstGeom prst="rect">
            <a:avLst/>
          </a:prstGeom>
        </p:spPr>
        <p:txBody>
          <a:bodyPr>
            <a:noAutofit/>
          </a:bodyPr>
          <a:lstStyle/>
          <a:p>
            <a:pPr eaLnBrk="1" hangingPunct="1">
              <a:lnSpc>
                <a:spcPct val="80000"/>
              </a:lnSpc>
              <a:buFontTx/>
              <a:buNone/>
            </a:pPr>
            <a:r>
              <a:rPr lang="en-US" altLang="ko-KR" sz="2800" dirty="0">
                <a:latin typeface="Cambria" pitchFamily="18" charset="0"/>
                <a:ea typeface="Gulim" pitchFamily="34" charset="-127"/>
                <a:cs typeface="Gulim" pitchFamily="34" charset="-127"/>
              </a:rPr>
              <a:t>Size</a:t>
            </a:r>
            <a:r>
              <a:rPr lang="en-US" altLang="zh-CN" sz="2800" dirty="0">
                <a:latin typeface="Cambria" pitchFamily="18" charset="0"/>
                <a:ea typeface="Gulim" pitchFamily="34" charset="-127"/>
                <a:cs typeface="Gulim" pitchFamily="34" charset="-127"/>
              </a:rPr>
              <a:t>---l</a:t>
            </a:r>
            <a:r>
              <a:rPr lang="en-US" altLang="ko-KR" sz="2800" dirty="0">
                <a:latin typeface="Cambria" pitchFamily="18" charset="0"/>
                <a:ea typeface="Gulim" pitchFamily="34" charset="-127"/>
                <a:cs typeface="Gulim" pitchFamily="34" charset="-127"/>
              </a:rPr>
              <a:t>arge firms can influence</a:t>
            </a:r>
            <a:r>
              <a:rPr lang="en-US" altLang="zh-CN" sz="2800" dirty="0">
                <a:latin typeface="Cambria" pitchFamily="18" charset="0"/>
                <a:ea typeface="Gulim" pitchFamily="34" charset="-127"/>
                <a:cs typeface="Gulim" pitchFamily="34" charset="-127"/>
              </a:rPr>
              <a:t> </a:t>
            </a:r>
            <a:r>
              <a:rPr lang="en-US" altLang="ko-KR" sz="2800" dirty="0">
                <a:latin typeface="Cambria" pitchFamily="18" charset="0"/>
                <a:ea typeface="Gulim" pitchFamily="34" charset="-127"/>
                <a:cs typeface="Gulim" pitchFamily="34" charset="-127"/>
              </a:rPr>
              <a:t>government</a:t>
            </a:r>
          </a:p>
          <a:p>
            <a:pPr eaLnBrk="1" hangingPunct="1">
              <a:lnSpc>
                <a:spcPct val="80000"/>
              </a:lnSpc>
              <a:buFontTx/>
              <a:buNone/>
            </a:pPr>
            <a:endParaRPr lang="en-US" altLang="zh-CN" sz="2800" dirty="0">
              <a:latin typeface="Cambria" pitchFamily="18" charset="0"/>
              <a:ea typeface="Gulim" pitchFamily="34" charset="-127"/>
              <a:cs typeface="Gulim" pitchFamily="34" charset="-127"/>
            </a:endParaRPr>
          </a:p>
          <a:p>
            <a:pPr eaLnBrk="1" hangingPunct="1">
              <a:lnSpc>
                <a:spcPct val="80000"/>
              </a:lnSpc>
              <a:buFontTx/>
              <a:buNone/>
            </a:pPr>
            <a:r>
              <a:rPr lang="en-US" altLang="ko-KR" sz="2800" dirty="0">
                <a:latin typeface="Cambria" pitchFamily="18" charset="0"/>
                <a:ea typeface="Gulim" pitchFamily="34" charset="-127"/>
                <a:cs typeface="Gulim" pitchFamily="34" charset="-127"/>
              </a:rPr>
              <a:t>Land </a:t>
            </a:r>
            <a:r>
              <a:rPr lang="en-US" altLang="zh-CN" sz="2800" dirty="0">
                <a:latin typeface="Cambria" pitchFamily="18" charset="0"/>
                <a:ea typeface="Gulim" pitchFamily="34" charset="-127"/>
                <a:cs typeface="Gulim" pitchFamily="34" charset="-127"/>
              </a:rPr>
              <a:t>b</a:t>
            </a:r>
            <a:r>
              <a:rPr lang="en-US" altLang="ko-KR" sz="2800" dirty="0">
                <a:latin typeface="Cambria" pitchFamily="18" charset="0"/>
                <a:ea typeface="Gulim" pitchFamily="34" charset="-127"/>
                <a:cs typeface="Gulim" pitchFamily="34" charset="-127"/>
              </a:rPr>
              <a:t>ank</a:t>
            </a:r>
            <a:r>
              <a:rPr lang="en-US" altLang="zh-CN" sz="2800" dirty="0">
                <a:latin typeface="Cambria" pitchFamily="18" charset="0"/>
                <a:ea typeface="Gulim" pitchFamily="34" charset="-127"/>
                <a:cs typeface="Gulim" pitchFamily="34" charset="-127"/>
              </a:rPr>
              <a:t>---f</a:t>
            </a:r>
            <a:r>
              <a:rPr lang="en-US" altLang="ko-KR" sz="2800" dirty="0">
                <a:latin typeface="Cambria" pitchFamily="18" charset="0"/>
                <a:ea typeface="Gulim" pitchFamily="34" charset="-127"/>
                <a:cs typeface="Gulim" pitchFamily="34" charset="-127"/>
              </a:rPr>
              <a:t>uture Development</a:t>
            </a:r>
          </a:p>
          <a:p>
            <a:pPr eaLnBrk="1" hangingPunct="1">
              <a:lnSpc>
                <a:spcPct val="80000"/>
              </a:lnSpc>
              <a:buFontTx/>
              <a:buNone/>
            </a:pPr>
            <a:endParaRPr lang="en-US" altLang="zh-CN" sz="2800" dirty="0">
              <a:latin typeface="Cambria" pitchFamily="18" charset="0"/>
              <a:ea typeface="Gulim" pitchFamily="34" charset="-127"/>
              <a:cs typeface="Gulim" pitchFamily="34" charset="-127"/>
            </a:endParaRPr>
          </a:p>
          <a:p>
            <a:pPr eaLnBrk="1" hangingPunct="1">
              <a:lnSpc>
                <a:spcPct val="80000"/>
              </a:lnSpc>
              <a:buFontTx/>
              <a:buNone/>
            </a:pPr>
            <a:r>
              <a:rPr lang="en-US" altLang="ko-KR" sz="2800" dirty="0">
                <a:latin typeface="Cambria" pitchFamily="18" charset="0"/>
                <a:ea typeface="Gulim" pitchFamily="34" charset="-127"/>
                <a:cs typeface="Gulim" pitchFamily="34" charset="-127"/>
              </a:rPr>
              <a:t>Timing of </a:t>
            </a:r>
            <a:r>
              <a:rPr lang="en-US" altLang="zh-CN" sz="2800" dirty="0">
                <a:latin typeface="Cambria" pitchFamily="18" charset="0"/>
                <a:ea typeface="Gulim" pitchFamily="34" charset="-127"/>
                <a:cs typeface="Gulim" pitchFamily="34" charset="-127"/>
              </a:rPr>
              <a:t>d</a:t>
            </a:r>
            <a:r>
              <a:rPr lang="en-US" altLang="ko-KR" sz="2800" dirty="0">
                <a:latin typeface="Cambria" pitchFamily="18" charset="0"/>
                <a:ea typeface="Gulim" pitchFamily="34" charset="-127"/>
                <a:cs typeface="Gulim" pitchFamily="34" charset="-127"/>
              </a:rPr>
              <a:t>evelopment</a:t>
            </a:r>
            <a:r>
              <a:rPr lang="en-US" altLang="zh-CN" sz="2800" dirty="0">
                <a:latin typeface="Cambria" pitchFamily="18" charset="0"/>
                <a:ea typeface="Gulim" pitchFamily="34" charset="-127"/>
                <a:cs typeface="Gulim" pitchFamily="34" charset="-127"/>
              </a:rPr>
              <a:t>---i</a:t>
            </a:r>
            <a:r>
              <a:rPr lang="en-US" altLang="ko-KR" sz="2800" dirty="0">
                <a:latin typeface="Cambria" pitchFamily="18" charset="0"/>
                <a:ea typeface="Gulim" pitchFamily="34" charset="-127"/>
                <a:cs typeface="Gulim" pitchFamily="34" charset="-127"/>
              </a:rPr>
              <a:t>nfluence Market</a:t>
            </a:r>
          </a:p>
          <a:p>
            <a:pPr eaLnBrk="1" hangingPunct="1">
              <a:lnSpc>
                <a:spcPct val="80000"/>
              </a:lnSpc>
              <a:buFontTx/>
              <a:buNone/>
            </a:pPr>
            <a:endParaRPr lang="en-US" altLang="zh-CN" sz="2800" dirty="0">
              <a:latin typeface="Cambria" pitchFamily="18" charset="0"/>
              <a:ea typeface="Gulim" pitchFamily="34" charset="-127"/>
              <a:cs typeface="Gulim" pitchFamily="34" charset="-127"/>
            </a:endParaRPr>
          </a:p>
          <a:p>
            <a:pPr eaLnBrk="1" hangingPunct="1">
              <a:lnSpc>
                <a:spcPct val="80000"/>
              </a:lnSpc>
              <a:buFontTx/>
              <a:buNone/>
            </a:pPr>
            <a:r>
              <a:rPr lang="en-US" altLang="ko-KR" sz="2800" dirty="0">
                <a:latin typeface="Cambria" pitchFamily="18" charset="0"/>
                <a:ea typeface="Gulim" pitchFamily="34" charset="-127"/>
                <a:cs typeface="Gulim" pitchFamily="34" charset="-127"/>
              </a:rPr>
              <a:t>Timing of property completion</a:t>
            </a:r>
            <a:r>
              <a:rPr lang="en-US" altLang="zh-CN" sz="2800" dirty="0">
                <a:latin typeface="Cambria" pitchFamily="18" charset="0"/>
                <a:ea typeface="Gulim" pitchFamily="34" charset="-127"/>
                <a:cs typeface="Gulim" pitchFamily="34" charset="-127"/>
              </a:rPr>
              <a:t>---r</a:t>
            </a:r>
            <a:r>
              <a:rPr lang="en-US" altLang="ko-KR" sz="2800" dirty="0">
                <a:latin typeface="Cambria" pitchFamily="18" charset="0"/>
                <a:ea typeface="Gulim" pitchFamily="34" charset="-127"/>
                <a:cs typeface="Gulim" pitchFamily="34" charset="-127"/>
              </a:rPr>
              <a:t>eputation</a:t>
            </a:r>
          </a:p>
          <a:p>
            <a:pPr eaLnBrk="1" hangingPunct="1">
              <a:lnSpc>
                <a:spcPct val="80000"/>
              </a:lnSpc>
              <a:buFontTx/>
              <a:buNone/>
            </a:pPr>
            <a:endParaRPr lang="en-US" altLang="zh-CN" sz="2800" dirty="0">
              <a:latin typeface="Cambria" pitchFamily="18" charset="0"/>
              <a:ea typeface="Gulim" pitchFamily="34" charset="-127"/>
              <a:cs typeface="Gulim" pitchFamily="34" charset="-127"/>
            </a:endParaRPr>
          </a:p>
          <a:p>
            <a:pPr eaLnBrk="1" hangingPunct="1">
              <a:lnSpc>
                <a:spcPct val="80000"/>
              </a:lnSpc>
              <a:buFontTx/>
              <a:buNone/>
            </a:pPr>
            <a:r>
              <a:rPr lang="en-US" altLang="ko-KR" sz="2800" dirty="0">
                <a:latin typeface="Cambria" pitchFamily="18" charset="0"/>
                <a:ea typeface="Gulim" pitchFamily="34" charset="-127"/>
                <a:cs typeface="Gulim" pitchFamily="34" charset="-127"/>
              </a:rPr>
              <a:t>Subsidiaries</a:t>
            </a:r>
            <a:r>
              <a:rPr lang="en-US" altLang="zh-CN" sz="2800" dirty="0">
                <a:latin typeface="Cambria" pitchFamily="18" charset="0"/>
                <a:ea typeface="Gulim" pitchFamily="34" charset="-127"/>
                <a:cs typeface="Gulim" pitchFamily="34" charset="-127"/>
              </a:rPr>
              <a:t>---c</a:t>
            </a:r>
            <a:r>
              <a:rPr lang="en-US" altLang="ko-KR" sz="2800" dirty="0">
                <a:latin typeface="Cambria" pitchFamily="18" charset="0"/>
                <a:ea typeface="Gulim" pitchFamily="34" charset="-127"/>
                <a:cs typeface="Gulim" pitchFamily="34" charset="-127"/>
              </a:rPr>
              <a:t>onglomerates</a:t>
            </a:r>
          </a:p>
          <a:p>
            <a:pPr eaLnBrk="1" hangingPunct="1">
              <a:lnSpc>
                <a:spcPct val="80000"/>
              </a:lnSpc>
              <a:buFontTx/>
              <a:buNone/>
            </a:pPr>
            <a:endParaRPr lang="en-US" altLang="zh-CN" sz="2800" dirty="0"/>
          </a:p>
        </p:txBody>
      </p:sp>
    </p:spTree>
    <p:extLst>
      <p:ext uri="{BB962C8B-B14F-4D97-AF65-F5344CB8AC3E}">
        <p14:creationId xmlns:p14="http://schemas.microsoft.com/office/powerpoint/2010/main" val="3792675232"/>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38200"/>
            <a:ext cx="7848600" cy="532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958580"/>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780288"/>
          </a:xfrm>
        </p:spPr>
        <p:txBody>
          <a:bodyPr>
            <a:normAutofit/>
          </a:bodyPr>
          <a:lstStyle/>
          <a:p>
            <a:pPr algn="ctr"/>
            <a:r>
              <a:rPr lang="en-US" sz="4500" dirty="0" smtClean="0">
                <a:latin typeface="Cambria"/>
                <a:cs typeface="Cambria"/>
              </a:rPr>
              <a:t>Financial Summary (Cont’)</a:t>
            </a:r>
            <a:endParaRPr lang="en-CA" sz="4500" dirty="0">
              <a:latin typeface="Cambria"/>
              <a:cs typeface="Cambria"/>
            </a:endParaRPr>
          </a:p>
        </p:txBody>
      </p:sp>
      <p:pic>
        <p:nvPicPr>
          <p:cNvPr id="1026" name="Picture 2"/>
          <p:cNvPicPr>
            <a:picLocks noGrp="1" noChangeAspect="1" noChangeArrowheads="1"/>
          </p:cNvPicPr>
          <p:nvPr>
            <p:ph idx="1"/>
          </p:nvPr>
        </p:nvPicPr>
        <p:blipFill>
          <a:blip r:embed="rId2" cstate="print"/>
          <a:stretch>
            <a:fillRect/>
          </a:stretch>
        </p:blipFill>
        <p:spPr bwMode="auto">
          <a:xfrm>
            <a:off x="1543291" y="1371600"/>
            <a:ext cx="5848109" cy="5298172"/>
          </a:xfrm>
          <a:prstGeom prst="rect">
            <a:avLst/>
          </a:prstGeom>
          <a:noFill/>
          <a:ln w="9525">
            <a:noFill/>
            <a:miter lim="800000"/>
            <a:headEnd/>
            <a:tailEnd/>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0770114"/>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44562"/>
          </a:xfrm>
        </p:spPr>
        <p:txBody>
          <a:bodyPr/>
          <a:lstStyle/>
          <a:p>
            <a:pPr algn="ctr"/>
            <a:r>
              <a:rPr lang="en-US" sz="4500" dirty="0" smtClean="0">
                <a:latin typeface="Cambria"/>
                <a:cs typeface="Cambria"/>
              </a:rPr>
              <a:t>Financial Summary (Cont’)</a:t>
            </a:r>
            <a:endParaRPr lang="en-CA" sz="4500" dirty="0">
              <a:latin typeface="Cambria"/>
              <a:cs typeface="Cambria"/>
            </a:endParaRPr>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302000" y="2692400"/>
            <a:ext cx="2540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630" y="1066800"/>
            <a:ext cx="867477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342217"/>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57200"/>
            <a:ext cx="8409216"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108388"/>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85800"/>
            <a:ext cx="814984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746415"/>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400" y="381000"/>
            <a:ext cx="8229600" cy="838200"/>
          </a:xfrm>
        </p:spPr>
        <p:txBody>
          <a:bodyPr>
            <a:noAutofit/>
          </a:bodyPr>
          <a:lstStyle/>
          <a:p>
            <a:pPr algn="ctr"/>
            <a:r>
              <a:rPr lang="en-CA" sz="3200" dirty="0" smtClean="0">
                <a:latin typeface="Cambria"/>
                <a:cs typeface="Cambria"/>
              </a:rPr>
              <a:t>Semi-annual Consolidated Statement of Financial Position</a:t>
            </a:r>
            <a:br>
              <a:rPr lang="en-CA" sz="3200" dirty="0" smtClean="0">
                <a:latin typeface="Cambria"/>
                <a:cs typeface="Cambria"/>
              </a:rPr>
            </a:br>
            <a:r>
              <a:rPr lang="en-CA" sz="3200" dirty="0" smtClean="0">
                <a:latin typeface="Cambria"/>
                <a:cs typeface="Cambria"/>
              </a:rPr>
              <a:t> For the six months ended December 31, 2010 </a:t>
            </a:r>
            <a:br>
              <a:rPr lang="en-CA" sz="3200" dirty="0" smtClean="0">
                <a:latin typeface="Cambria"/>
                <a:cs typeface="Cambria"/>
              </a:rPr>
            </a:br>
            <a:endParaRPr lang="en-CA" sz="3200" dirty="0">
              <a:latin typeface="Cambria"/>
              <a:cs typeface="Cambria"/>
            </a:endParaRPr>
          </a:p>
        </p:txBody>
      </p:sp>
      <p:pic>
        <p:nvPicPr>
          <p:cNvPr id="2050" name="Picture 2"/>
          <p:cNvPicPr>
            <a:picLocks noGrp="1" noChangeAspect="1" noChangeArrowheads="1"/>
          </p:cNvPicPr>
          <p:nvPr>
            <p:ph idx="1"/>
          </p:nvPr>
        </p:nvPicPr>
        <p:blipFill>
          <a:blip r:embed="rId2" cstate="print"/>
          <a:stretch>
            <a:fillRect/>
          </a:stretch>
        </p:blipFill>
        <p:spPr bwMode="auto">
          <a:xfrm>
            <a:off x="950212" y="1676400"/>
            <a:ext cx="7203188" cy="49530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ctr"/>
            <a:r>
              <a:rPr lang="en-CA" sz="3000" dirty="0" smtClean="0">
                <a:latin typeface="Cambria"/>
                <a:cs typeface="Cambria"/>
              </a:rPr>
              <a:t>Semi-annual Consolidated Statement of Financial Position (Cont’)</a:t>
            </a:r>
            <a:br>
              <a:rPr lang="en-CA" sz="3000" dirty="0" smtClean="0">
                <a:latin typeface="Cambria"/>
                <a:cs typeface="Cambria"/>
              </a:rPr>
            </a:br>
            <a:r>
              <a:rPr lang="en-CA" sz="3000" dirty="0" smtClean="0">
                <a:latin typeface="Cambria"/>
                <a:cs typeface="Cambria"/>
              </a:rPr>
              <a:t> For the six months ended December 31, 2010</a:t>
            </a:r>
            <a:endParaRPr lang="en-CA" sz="3000" dirty="0">
              <a:latin typeface="Cambria"/>
              <a:cs typeface="Cambria"/>
            </a:endParaRPr>
          </a:p>
        </p:txBody>
      </p:sp>
      <p:pic>
        <p:nvPicPr>
          <p:cNvPr id="3074" name="Picture 2"/>
          <p:cNvPicPr>
            <a:picLocks noGrp="1" noChangeAspect="1" noChangeArrowheads="1"/>
          </p:cNvPicPr>
          <p:nvPr>
            <p:ph idx="1"/>
          </p:nvPr>
        </p:nvPicPr>
        <p:blipFill>
          <a:blip r:embed="rId2" cstate="print"/>
          <a:stretch>
            <a:fillRect/>
          </a:stretch>
        </p:blipFill>
        <p:spPr bwMode="auto">
          <a:xfrm>
            <a:off x="1219200" y="1752600"/>
            <a:ext cx="6624483" cy="49530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8229600" cy="856488"/>
          </a:xfrm>
        </p:spPr>
        <p:txBody>
          <a:bodyPr>
            <a:noAutofit/>
          </a:bodyPr>
          <a:lstStyle/>
          <a:p>
            <a:pPr algn="ctr"/>
            <a:r>
              <a:rPr lang="en-CA" sz="3000" dirty="0" smtClean="0"/>
              <a:t>Semi-annual Consolidated Income Statement </a:t>
            </a:r>
            <a:br>
              <a:rPr lang="en-CA" sz="3000" dirty="0" smtClean="0"/>
            </a:br>
            <a:r>
              <a:rPr lang="en-CA" sz="3000" dirty="0" smtClean="0"/>
              <a:t>For the six months ended December 31, 2010</a:t>
            </a:r>
            <a:endParaRPr lang="en-CA" sz="3000" dirty="0"/>
          </a:p>
        </p:txBody>
      </p:sp>
      <p:pic>
        <p:nvPicPr>
          <p:cNvPr id="1026" name="Picture 2"/>
          <p:cNvPicPr>
            <a:picLocks noGrp="1" noChangeAspect="1" noChangeArrowheads="1"/>
          </p:cNvPicPr>
          <p:nvPr>
            <p:ph idx="1"/>
          </p:nvPr>
        </p:nvPicPr>
        <p:blipFill>
          <a:blip r:embed="rId2" cstate="print"/>
          <a:stretch>
            <a:fillRect/>
          </a:stretch>
        </p:blipFill>
        <p:spPr bwMode="auto">
          <a:xfrm>
            <a:off x="2362200" y="1492800"/>
            <a:ext cx="4494202" cy="50604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62712"/>
            <a:ext cx="8534400" cy="856488"/>
          </a:xfrm>
        </p:spPr>
        <p:txBody>
          <a:bodyPr>
            <a:noAutofit/>
          </a:bodyPr>
          <a:lstStyle/>
          <a:p>
            <a:pPr algn="ctr"/>
            <a:r>
              <a:rPr lang="en-CA" sz="3000" dirty="0" smtClean="0"/>
              <a:t>Semi-annual Consolidated Statement of Comprehensive Income</a:t>
            </a:r>
            <a:br>
              <a:rPr lang="en-CA" sz="3000" dirty="0" smtClean="0"/>
            </a:br>
            <a:r>
              <a:rPr lang="en-CA" sz="3000" dirty="0" smtClean="0"/>
              <a:t>For the six months ended December 31, 2010</a:t>
            </a:r>
            <a:endParaRPr lang="en-CA" sz="3000" dirty="0"/>
          </a:p>
        </p:txBody>
      </p:sp>
      <p:pic>
        <p:nvPicPr>
          <p:cNvPr id="4098" name="Picture 2"/>
          <p:cNvPicPr>
            <a:picLocks noGrp="1" noChangeAspect="1" noChangeArrowheads="1"/>
          </p:cNvPicPr>
          <p:nvPr>
            <p:ph idx="1"/>
          </p:nvPr>
        </p:nvPicPr>
        <p:blipFill>
          <a:blip r:embed="rId2" cstate="print"/>
          <a:stretch>
            <a:fillRect/>
          </a:stretch>
        </p:blipFill>
        <p:spPr bwMode="auto">
          <a:xfrm>
            <a:off x="1423930" y="1905000"/>
            <a:ext cx="6272270" cy="46482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228600"/>
            <a:ext cx="8686800" cy="856488"/>
          </a:xfrm>
        </p:spPr>
        <p:txBody>
          <a:bodyPr>
            <a:noAutofit/>
          </a:bodyPr>
          <a:lstStyle/>
          <a:p>
            <a:pPr algn="ctr"/>
            <a:r>
              <a:rPr lang="en-CA" sz="3000" dirty="0" smtClean="0"/>
              <a:t>Semi-annual Consolidated Statement of Cash Flows</a:t>
            </a:r>
            <a:br>
              <a:rPr lang="en-CA" sz="3000" dirty="0" smtClean="0"/>
            </a:br>
            <a:r>
              <a:rPr lang="en-CA" sz="3000" dirty="0" smtClean="0"/>
              <a:t>For the six months ended December 31, 2010</a:t>
            </a:r>
            <a:endParaRPr lang="en-CA" sz="3000" dirty="0"/>
          </a:p>
        </p:txBody>
      </p:sp>
      <p:pic>
        <p:nvPicPr>
          <p:cNvPr id="5122" name="Picture 2"/>
          <p:cNvPicPr>
            <a:picLocks noGrp="1" noChangeAspect="1" noChangeArrowheads="1"/>
          </p:cNvPicPr>
          <p:nvPr>
            <p:ph idx="1"/>
          </p:nvPr>
        </p:nvPicPr>
        <p:blipFill>
          <a:blip r:embed="rId2" cstate="print"/>
          <a:stretch>
            <a:fillRect/>
          </a:stretch>
        </p:blipFill>
        <p:spPr bwMode="auto">
          <a:xfrm>
            <a:off x="2438400" y="1219200"/>
            <a:ext cx="4355380" cy="54102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856"/>
            <a:ext cx="8229600" cy="1143000"/>
          </a:xfrm>
        </p:spPr>
        <p:txBody>
          <a:bodyPr/>
          <a:lstStyle/>
          <a:p>
            <a:r>
              <a:rPr lang="en-CA" sz="4500" dirty="0" smtClean="0">
                <a:latin typeface="Cambria" pitchFamily="18" charset="0"/>
              </a:rPr>
              <a:t>HK Property Market – History</a:t>
            </a:r>
            <a:endParaRPr lang="en-CA" sz="4500" dirty="0">
              <a:latin typeface="Cambria" pitchFamily="18" charset="0"/>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7380" y="980728"/>
            <a:ext cx="8879116" cy="5760640"/>
          </a:xfrm>
        </p:spPr>
      </p:pic>
    </p:spTree>
    <p:extLst>
      <p:ext uri="{BB962C8B-B14F-4D97-AF65-F5344CB8AC3E}">
        <p14:creationId xmlns:p14="http://schemas.microsoft.com/office/powerpoint/2010/main" val="445670233"/>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609600" y="943860"/>
            <a:ext cx="7620000" cy="5506793"/>
          </a:xfrm>
          <a:prstGeom prst="rect">
            <a:avLst/>
          </a:prstGeom>
          <a:noFill/>
          <a:ln w="9525">
            <a:noFill/>
            <a:miter lim="800000"/>
            <a:headEnd/>
            <a:tailEnd/>
          </a:ln>
        </p:spPr>
      </p:pic>
      <p:sp>
        <p:nvSpPr>
          <p:cNvPr id="2" name="Title 1"/>
          <p:cNvSpPr>
            <a:spLocks noGrp="1"/>
          </p:cNvSpPr>
          <p:nvPr>
            <p:ph type="title"/>
          </p:nvPr>
        </p:nvSpPr>
        <p:spPr>
          <a:xfrm>
            <a:off x="304800" y="76200"/>
            <a:ext cx="8610600" cy="856488"/>
          </a:xfrm>
        </p:spPr>
        <p:txBody>
          <a:bodyPr>
            <a:noAutofit/>
          </a:bodyPr>
          <a:lstStyle/>
          <a:p>
            <a:pPr algn="ctr"/>
            <a:r>
              <a:rPr lang="en-US" sz="3000" dirty="0" smtClean="0">
                <a:latin typeface="Cambria"/>
                <a:cs typeface="Cambria"/>
              </a:rPr>
              <a:t>Statements of Financial Position   at 30</a:t>
            </a:r>
            <a:r>
              <a:rPr lang="en-US" sz="3000" baseline="30000" dirty="0" smtClean="0">
                <a:latin typeface="Cambria"/>
                <a:cs typeface="Cambria"/>
              </a:rPr>
              <a:t>th</a:t>
            </a:r>
            <a:r>
              <a:rPr lang="en-US" sz="3000" dirty="0" smtClean="0">
                <a:latin typeface="Cambria"/>
                <a:cs typeface="Cambria"/>
              </a:rPr>
              <a:t> June, 2011</a:t>
            </a:r>
            <a:endParaRPr lang="en-CA" sz="3000" dirty="0">
              <a:latin typeface="Cambria"/>
              <a:cs typeface="Cambria"/>
            </a:endParaRPr>
          </a:p>
        </p:txBody>
      </p:sp>
      <p:pic>
        <p:nvPicPr>
          <p:cNvPr id="8"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8102600" y="5816600"/>
            <a:ext cx="10414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圆角矩形 3"/>
          <p:cNvSpPr/>
          <p:nvPr/>
        </p:nvSpPr>
        <p:spPr>
          <a:xfrm>
            <a:off x="838200" y="5867400"/>
            <a:ext cx="70866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838200" y="5181600"/>
            <a:ext cx="50292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13869739"/>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8912"/>
            <a:ext cx="9067800" cy="551688"/>
          </a:xfrm>
        </p:spPr>
        <p:txBody>
          <a:bodyPr>
            <a:noAutofit/>
          </a:bodyPr>
          <a:lstStyle/>
          <a:p>
            <a:pPr algn="ctr"/>
            <a:r>
              <a:rPr lang="en-US" sz="3000" dirty="0" smtClean="0"/>
              <a:t>Statements of Financial Position (Cont’) </a:t>
            </a:r>
            <a:br>
              <a:rPr lang="en-US" sz="3000" dirty="0" smtClean="0"/>
            </a:br>
            <a:r>
              <a:rPr lang="en-US" sz="3000" dirty="0" smtClean="0"/>
              <a:t> at 30</a:t>
            </a:r>
            <a:r>
              <a:rPr lang="en-US" sz="3000" baseline="30000" dirty="0" smtClean="0"/>
              <a:t>th</a:t>
            </a:r>
            <a:r>
              <a:rPr lang="en-US" sz="3000" dirty="0" smtClean="0"/>
              <a:t> June, 2011</a:t>
            </a:r>
            <a:endParaRPr lang="en-CA" sz="3000" dirty="0"/>
          </a:p>
        </p:txBody>
      </p:sp>
      <p:pic>
        <p:nvPicPr>
          <p:cNvPr id="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302000" y="2692400"/>
            <a:ext cx="2540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srcRect/>
          <a:stretch>
            <a:fillRect/>
          </a:stretch>
        </p:blipFill>
        <p:spPr bwMode="auto">
          <a:xfrm>
            <a:off x="0" y="1524000"/>
            <a:ext cx="9144000" cy="4615880"/>
          </a:xfrm>
          <a:prstGeom prst="rect">
            <a:avLst/>
          </a:prstGeom>
          <a:noFill/>
          <a:ln w="9525">
            <a:noFill/>
            <a:miter lim="800000"/>
            <a:headEnd/>
            <a:tailEnd/>
          </a:ln>
        </p:spPr>
      </p:pic>
      <p:sp>
        <p:nvSpPr>
          <p:cNvPr id="9" name="圆角矩形 8"/>
          <p:cNvSpPr/>
          <p:nvPr/>
        </p:nvSpPr>
        <p:spPr>
          <a:xfrm>
            <a:off x="0" y="2057400"/>
            <a:ext cx="63246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圆角矩形 9"/>
          <p:cNvSpPr/>
          <p:nvPr/>
        </p:nvSpPr>
        <p:spPr>
          <a:xfrm>
            <a:off x="381000" y="3581400"/>
            <a:ext cx="87630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圆角矩形 11"/>
          <p:cNvSpPr/>
          <p:nvPr/>
        </p:nvSpPr>
        <p:spPr>
          <a:xfrm>
            <a:off x="228600" y="2667000"/>
            <a:ext cx="61722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86973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27888"/>
          </a:xfrm>
        </p:spPr>
        <p:txBody>
          <a:bodyPr>
            <a:noAutofit/>
          </a:bodyPr>
          <a:lstStyle/>
          <a:p>
            <a:pPr algn="ctr"/>
            <a:r>
              <a:rPr lang="en-US" sz="3000" dirty="0" smtClean="0">
                <a:latin typeface="Cambria"/>
                <a:cs typeface="Cambria"/>
              </a:rPr>
              <a:t>Statements of Financial Position (Cont’) </a:t>
            </a:r>
            <a:br>
              <a:rPr lang="en-US" sz="3000" dirty="0" smtClean="0">
                <a:latin typeface="Cambria"/>
                <a:cs typeface="Cambria"/>
              </a:rPr>
            </a:br>
            <a:r>
              <a:rPr lang="en-US" sz="3000" dirty="0" smtClean="0">
                <a:latin typeface="Cambria"/>
                <a:cs typeface="Cambria"/>
              </a:rPr>
              <a:t>at 30</a:t>
            </a:r>
            <a:r>
              <a:rPr lang="en-US" sz="3000" baseline="30000" dirty="0" smtClean="0">
                <a:latin typeface="Cambria"/>
                <a:cs typeface="Cambria"/>
              </a:rPr>
              <a:t>th</a:t>
            </a:r>
            <a:r>
              <a:rPr lang="en-US" sz="3000" dirty="0" smtClean="0">
                <a:latin typeface="Cambria"/>
                <a:cs typeface="Cambria"/>
              </a:rPr>
              <a:t> June, 2011</a:t>
            </a:r>
            <a:endParaRPr lang="en-CA" sz="3000" dirty="0">
              <a:latin typeface="Cambria"/>
              <a:cs typeface="Cambria"/>
            </a:endParaRPr>
          </a:p>
        </p:txBody>
      </p:sp>
      <p:pic>
        <p:nvPicPr>
          <p:cNvPr id="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302000" y="2692400"/>
            <a:ext cx="2540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print"/>
          <a:srcRect/>
          <a:stretch>
            <a:fillRect/>
          </a:stretch>
        </p:blipFill>
        <p:spPr bwMode="auto">
          <a:xfrm>
            <a:off x="946019" y="1314450"/>
            <a:ext cx="7131181" cy="5162550"/>
          </a:xfrm>
          <a:prstGeom prst="rect">
            <a:avLst/>
          </a:prstGeom>
          <a:noFill/>
          <a:ln w="9525">
            <a:noFill/>
            <a:miter lim="800000"/>
            <a:headEnd/>
            <a:tailEnd/>
          </a:ln>
        </p:spPr>
      </p:pic>
      <p:sp>
        <p:nvSpPr>
          <p:cNvPr id="3" name="圆角矩形 2"/>
          <p:cNvSpPr/>
          <p:nvPr/>
        </p:nvSpPr>
        <p:spPr>
          <a:xfrm>
            <a:off x="914400" y="2895600"/>
            <a:ext cx="72390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869739"/>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ctr"/>
            <a:r>
              <a:rPr lang="en-US" sz="3000" dirty="0" smtClean="0">
                <a:latin typeface="Cambria"/>
                <a:cs typeface="Cambria"/>
              </a:rPr>
              <a:t>Consolidated Income Statement for the year ended 30</a:t>
            </a:r>
            <a:r>
              <a:rPr lang="en-US" sz="3000" baseline="30000" dirty="0" smtClean="0">
                <a:latin typeface="Cambria"/>
                <a:cs typeface="Cambria"/>
              </a:rPr>
              <a:t>th</a:t>
            </a:r>
            <a:r>
              <a:rPr lang="en-US" sz="3000" dirty="0" smtClean="0">
                <a:latin typeface="Cambria"/>
                <a:cs typeface="Cambria"/>
              </a:rPr>
              <a:t> June, 2011</a:t>
            </a:r>
            <a:endParaRPr lang="en-CA" sz="3000" dirty="0">
              <a:latin typeface="Cambria"/>
              <a:cs typeface="Cambria"/>
            </a:endParaRPr>
          </a:p>
        </p:txBody>
      </p:sp>
      <p:pic>
        <p:nvPicPr>
          <p:cNvPr id="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302000" y="2692400"/>
            <a:ext cx="2540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447800"/>
            <a:ext cx="7010400" cy="5103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圆角矩形 3"/>
          <p:cNvSpPr/>
          <p:nvPr/>
        </p:nvSpPr>
        <p:spPr>
          <a:xfrm>
            <a:off x="990600" y="2819400"/>
            <a:ext cx="68580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990600" y="4876800"/>
            <a:ext cx="69342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990600" y="5410200"/>
            <a:ext cx="69342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939706"/>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1143000"/>
          </a:xfrm>
        </p:spPr>
        <p:txBody>
          <a:bodyPr>
            <a:noAutofit/>
          </a:bodyPr>
          <a:lstStyle/>
          <a:p>
            <a:pPr algn="ctr"/>
            <a:r>
              <a:rPr lang="en-US" sz="3000" dirty="0" smtClean="0">
                <a:latin typeface="Cambria"/>
                <a:cs typeface="Cambria"/>
              </a:rPr>
              <a:t>Consolidated Statement of Comprehensive Income </a:t>
            </a:r>
            <a:br>
              <a:rPr lang="en-US" sz="3000" dirty="0" smtClean="0">
                <a:latin typeface="Cambria"/>
                <a:cs typeface="Cambria"/>
              </a:rPr>
            </a:br>
            <a:r>
              <a:rPr lang="en-US" sz="3000" dirty="0" smtClean="0">
                <a:latin typeface="Cambria"/>
                <a:cs typeface="Cambria"/>
              </a:rPr>
              <a:t>for the year ended 30</a:t>
            </a:r>
            <a:r>
              <a:rPr lang="en-US" sz="3000" baseline="30000" dirty="0" smtClean="0">
                <a:latin typeface="Cambria"/>
                <a:cs typeface="Cambria"/>
              </a:rPr>
              <a:t>th</a:t>
            </a:r>
            <a:r>
              <a:rPr lang="en-US" sz="3000" dirty="0" smtClean="0">
                <a:latin typeface="Cambria"/>
                <a:cs typeface="Cambria"/>
              </a:rPr>
              <a:t> June, 2011</a:t>
            </a:r>
            <a:endParaRPr lang="en-CA" sz="3000" dirty="0">
              <a:latin typeface="Cambria"/>
              <a:cs typeface="Cambria"/>
            </a:endParaRP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219200"/>
            <a:ext cx="8001000" cy="513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圆角矩形 2"/>
          <p:cNvSpPr/>
          <p:nvPr/>
        </p:nvSpPr>
        <p:spPr>
          <a:xfrm>
            <a:off x="990600" y="2819400"/>
            <a:ext cx="7467600" cy="838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1066800" y="4953000"/>
            <a:ext cx="7467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330720"/>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914400"/>
          </a:xfrm>
        </p:spPr>
        <p:txBody>
          <a:bodyPr>
            <a:noAutofit/>
          </a:bodyPr>
          <a:lstStyle/>
          <a:p>
            <a:pPr algn="ctr"/>
            <a:r>
              <a:rPr lang="en-US" sz="3000" dirty="0" smtClean="0">
                <a:latin typeface="Cambria"/>
                <a:cs typeface="Cambria"/>
              </a:rPr>
              <a:t>Consolidated Statement of Cash Flow</a:t>
            </a:r>
            <a:br>
              <a:rPr lang="en-US" sz="3000" dirty="0" smtClean="0">
                <a:latin typeface="Cambria"/>
                <a:cs typeface="Cambria"/>
              </a:rPr>
            </a:br>
            <a:r>
              <a:rPr lang="en-US" sz="3000" dirty="0" smtClean="0">
                <a:latin typeface="Cambria"/>
                <a:cs typeface="Cambria"/>
              </a:rPr>
              <a:t>for the year ended 30</a:t>
            </a:r>
            <a:r>
              <a:rPr lang="en-US" sz="3000" baseline="30000" dirty="0" smtClean="0">
                <a:latin typeface="Cambria"/>
                <a:cs typeface="Cambria"/>
              </a:rPr>
              <a:t>th</a:t>
            </a:r>
            <a:r>
              <a:rPr lang="en-US" sz="3000" dirty="0" smtClean="0">
                <a:latin typeface="Cambria"/>
                <a:cs typeface="Cambria"/>
              </a:rPr>
              <a:t> June, 2011</a:t>
            </a:r>
            <a:endParaRPr lang="en-CA" sz="3000" dirty="0">
              <a:latin typeface="Cambria"/>
              <a:cs typeface="Cambria"/>
            </a:endParaRPr>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24000" y="914400"/>
            <a:ext cx="5943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圆角矩形 2"/>
          <p:cNvSpPr/>
          <p:nvPr/>
        </p:nvSpPr>
        <p:spPr>
          <a:xfrm>
            <a:off x="990600" y="5105400"/>
            <a:ext cx="68580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990600" y="6477000"/>
            <a:ext cx="68580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990600" y="2362200"/>
            <a:ext cx="68580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990600" y="3276600"/>
            <a:ext cx="68580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990600" y="4038600"/>
            <a:ext cx="68580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303602"/>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80288"/>
          </a:xfrm>
        </p:spPr>
        <p:txBody>
          <a:bodyPr>
            <a:noAutofit/>
          </a:bodyPr>
          <a:lstStyle/>
          <a:p>
            <a:pPr algn="ctr"/>
            <a:r>
              <a:rPr lang="en-US" sz="3000" dirty="0">
                <a:solidFill>
                  <a:prstClr val="black"/>
                </a:solidFill>
                <a:latin typeface="Cambria"/>
                <a:cs typeface="Cambria"/>
              </a:rPr>
              <a:t/>
            </a:r>
            <a:br>
              <a:rPr lang="en-US" sz="3000" dirty="0">
                <a:solidFill>
                  <a:prstClr val="black"/>
                </a:solidFill>
                <a:latin typeface="Cambria"/>
                <a:cs typeface="Cambria"/>
              </a:rPr>
            </a:br>
            <a:r>
              <a:rPr lang="en-US" sz="3000" dirty="0" smtClean="0">
                <a:latin typeface="Cambria"/>
                <a:cs typeface="Cambria"/>
              </a:rPr>
              <a:t> Consolidated Statement of Cash Flow</a:t>
            </a:r>
            <a:br>
              <a:rPr lang="en-US" sz="3000" dirty="0" smtClean="0">
                <a:latin typeface="Cambria"/>
                <a:cs typeface="Cambria"/>
              </a:rPr>
            </a:br>
            <a:r>
              <a:rPr lang="en-US" sz="3000" dirty="0" smtClean="0">
                <a:latin typeface="Cambria"/>
                <a:cs typeface="Cambria"/>
              </a:rPr>
              <a:t>for the year ended 30</a:t>
            </a:r>
            <a:r>
              <a:rPr lang="en-US" sz="3000" baseline="30000" dirty="0" smtClean="0">
                <a:latin typeface="Cambria"/>
                <a:cs typeface="Cambria"/>
              </a:rPr>
              <a:t>th</a:t>
            </a:r>
            <a:r>
              <a:rPr lang="en-US" sz="3000" dirty="0" smtClean="0">
                <a:latin typeface="Cambria"/>
                <a:cs typeface="Cambria"/>
              </a:rPr>
              <a:t> June, 2011</a:t>
            </a:r>
            <a:endParaRPr lang="en-CA" sz="3000" dirty="0">
              <a:latin typeface="Cambria"/>
              <a:cs typeface="Cambria"/>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295400"/>
            <a:ext cx="7315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圆角矩形 7"/>
          <p:cNvSpPr/>
          <p:nvPr/>
        </p:nvSpPr>
        <p:spPr>
          <a:xfrm>
            <a:off x="762000" y="3657600"/>
            <a:ext cx="73152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762000" y="2057400"/>
            <a:ext cx="73152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762000" y="3962400"/>
            <a:ext cx="73152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762000" y="5105400"/>
            <a:ext cx="73152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762000" y="5562600"/>
            <a:ext cx="73152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657431"/>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47800" y="1752600"/>
            <a:ext cx="6324600" cy="923330"/>
          </a:xfrm>
          <a:prstGeom prst="rect">
            <a:avLst/>
          </a:prstGeom>
          <a:noFill/>
        </p:spPr>
        <p:txBody>
          <a:bodyPr wrap="squar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We Suggest</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9" name="Picture 8"/>
          <p:cNvPicPr>
            <a:picLocks noChangeAspect="1"/>
          </p:cNvPicPr>
          <p:nvPr/>
        </p:nvPicPr>
        <p:blipFill>
          <a:blip r:embed="rId2" cstate="print"/>
          <a:stretch>
            <a:fillRect/>
          </a:stretch>
        </p:blipFill>
        <p:spPr>
          <a:xfrm>
            <a:off x="2514600" y="3276600"/>
            <a:ext cx="4151923" cy="2159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43000"/>
          </a:xfrm>
        </p:spPr>
        <p:txBody>
          <a:bodyPr>
            <a:noAutofit/>
          </a:bodyPr>
          <a:lstStyle/>
          <a:p>
            <a:r>
              <a:rPr lang="en-CA" sz="3600" dirty="0" smtClean="0">
                <a:latin typeface="Cambria" pitchFamily="18" charset="0"/>
              </a:rPr>
              <a:t>Downward Pressure on HK Property Market</a:t>
            </a:r>
            <a:endParaRPr lang="en-CA" sz="3600" dirty="0">
              <a:latin typeface="Cambria" pitchFamily="18" charset="0"/>
            </a:endParaRP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147068219"/>
              </p:ext>
            </p:extLst>
          </p:nvPr>
        </p:nvGraphicFramePr>
        <p:xfrm>
          <a:off x="-756592" y="0"/>
          <a:ext cx="4248472" cy="7173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p:cNvPicPr>
            <a:picLocks noGrp="1" noChangeAspect="1"/>
          </p:cNvPicPr>
          <p:nvPr>
            <p:ph sz="half" idx="2"/>
          </p:nvPr>
        </p:nvPicPr>
        <p:blipFill>
          <a:blip r:embed="rId8" cstate="print">
            <a:extLst>
              <a:ext uri="{28A0092B-C50C-407E-A947-70E740481C1C}">
                <a14:useLocalDpi xmlns:a14="http://schemas.microsoft.com/office/drawing/2010/main" val="0"/>
              </a:ext>
            </a:extLst>
          </a:blip>
          <a:stretch>
            <a:fillRect/>
          </a:stretch>
        </p:blipFill>
        <p:spPr>
          <a:xfrm>
            <a:off x="2843808" y="1124744"/>
            <a:ext cx="6208054" cy="5328592"/>
          </a:xfrm>
        </p:spPr>
      </p:pic>
    </p:spTree>
    <p:extLst>
      <p:ext uri="{BB962C8B-B14F-4D97-AF65-F5344CB8AC3E}">
        <p14:creationId xmlns:p14="http://schemas.microsoft.com/office/powerpoint/2010/main" val="1876631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0"/>
            <a:ext cx="8244408" cy="1143000"/>
          </a:xfrm>
        </p:spPr>
        <p:txBody>
          <a:bodyPr>
            <a:noAutofit/>
          </a:bodyPr>
          <a:lstStyle/>
          <a:p>
            <a:pPr algn="l"/>
            <a:r>
              <a:rPr lang="en-CA" sz="3200" dirty="0" smtClean="0">
                <a:latin typeface="Cambria" pitchFamily="18" charset="0"/>
              </a:rPr>
              <a:t>Downward Pressure on HK Property Market</a:t>
            </a:r>
            <a:endParaRPr lang="en-CA" sz="3200" dirty="0">
              <a:latin typeface="Cambria" pitchFamily="18"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76908618"/>
              </p:ext>
            </p:extLst>
          </p:nvPr>
        </p:nvGraphicFramePr>
        <p:xfrm>
          <a:off x="205680" y="1124744"/>
          <a:ext cx="9190856" cy="62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84488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517632" cy="1143000"/>
          </a:xfrm>
        </p:spPr>
        <p:txBody>
          <a:bodyPr>
            <a:noAutofit/>
          </a:bodyPr>
          <a:lstStyle/>
          <a:p>
            <a:r>
              <a:rPr lang="en-CA" sz="4500" dirty="0" smtClean="0">
                <a:latin typeface="Cambria" pitchFamily="18" charset="0"/>
              </a:rPr>
              <a:t>HK Property Market – Social Issue</a:t>
            </a:r>
            <a:endParaRPr lang="en-CA" sz="4500" dirty="0">
              <a:latin typeface="Cambria"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43767721"/>
              </p:ext>
            </p:extLst>
          </p:nvPr>
        </p:nvGraphicFramePr>
        <p:xfrm>
          <a:off x="-36512" y="1125538"/>
          <a:ext cx="9144000" cy="5543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7841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lstStyle/>
          <a:p>
            <a:pPr algn="l"/>
            <a:r>
              <a:rPr lang="en-US" altLang="zh-CN" sz="3000" dirty="0" smtClean="0">
                <a:latin typeface="Cambria" pitchFamily="18" charset="0"/>
              </a:rPr>
              <a:t>Overview </a:t>
            </a:r>
            <a:r>
              <a:rPr lang="en-US" altLang="zh-CN" sz="3000" dirty="0">
                <a:latin typeface="Cambria" pitchFamily="18" charset="0"/>
              </a:rPr>
              <a:t>of Hong Kong</a:t>
            </a:r>
          </a:p>
        </p:txBody>
      </p:sp>
      <p:sp>
        <p:nvSpPr>
          <p:cNvPr id="6147" name="Rectangle 3"/>
          <p:cNvSpPr>
            <a:spLocks noGrp="1" noChangeArrowheads="1"/>
          </p:cNvSpPr>
          <p:nvPr>
            <p:ph idx="1"/>
          </p:nvPr>
        </p:nvSpPr>
        <p:spPr>
          <a:xfrm>
            <a:off x="251520" y="1025352"/>
            <a:ext cx="8428012" cy="5832648"/>
          </a:xfrm>
        </p:spPr>
        <p:txBody>
          <a:bodyPr>
            <a:normAutofit fontScale="25000" lnSpcReduction="20000"/>
          </a:bodyPr>
          <a:lstStyle/>
          <a:p>
            <a:pPr>
              <a:lnSpc>
                <a:spcPct val="90000"/>
              </a:lnSpc>
              <a:buFontTx/>
              <a:buNone/>
            </a:pPr>
            <a:r>
              <a:rPr lang="en-US" altLang="zh-CN" sz="11200" dirty="0">
                <a:latin typeface="Cambria" pitchFamily="18" charset="0"/>
              </a:rPr>
              <a:t>Basic Information </a:t>
            </a:r>
          </a:p>
          <a:p>
            <a:pPr>
              <a:lnSpc>
                <a:spcPct val="120000"/>
              </a:lnSpc>
              <a:spcAft>
                <a:spcPts val="0"/>
              </a:spcAft>
              <a:buFont typeface="Arial" pitchFamily="34" charset="0"/>
              <a:buChar char="•"/>
            </a:pPr>
            <a:r>
              <a:rPr lang="en-US" altLang="zh-CN" sz="9600" dirty="0">
                <a:latin typeface="Cambria" pitchFamily="18" charset="0"/>
              </a:rPr>
              <a:t>Hong Kong is one of two </a:t>
            </a:r>
          </a:p>
          <a:p>
            <a:pPr marL="0" indent="0">
              <a:lnSpc>
                <a:spcPct val="120000"/>
              </a:lnSpc>
              <a:spcAft>
                <a:spcPts val="0"/>
              </a:spcAft>
              <a:buNone/>
            </a:pPr>
            <a:r>
              <a:rPr lang="en-US" altLang="zh-CN" sz="9600" dirty="0">
                <a:latin typeface="Cambria" pitchFamily="18" charset="0"/>
              </a:rPr>
              <a:t>special administrative regions</a:t>
            </a:r>
          </a:p>
          <a:p>
            <a:pPr marL="0" indent="0">
              <a:lnSpc>
                <a:spcPct val="120000"/>
              </a:lnSpc>
              <a:spcAft>
                <a:spcPts val="0"/>
              </a:spcAft>
              <a:buNone/>
            </a:pPr>
            <a:r>
              <a:rPr lang="en-US" altLang="zh-CN" sz="9600" dirty="0">
                <a:latin typeface="Cambria" pitchFamily="18" charset="0"/>
              </a:rPr>
              <a:t>(SARs) of the People's Republic</a:t>
            </a:r>
          </a:p>
          <a:p>
            <a:pPr marL="0" indent="0">
              <a:lnSpc>
                <a:spcPct val="120000"/>
              </a:lnSpc>
              <a:spcAft>
                <a:spcPts val="0"/>
              </a:spcAft>
              <a:buNone/>
            </a:pPr>
            <a:r>
              <a:rPr lang="en-US" altLang="zh-CN" sz="9600" dirty="0" smtClean="0">
                <a:latin typeface="Cambria" pitchFamily="18" charset="0"/>
              </a:rPr>
              <a:t>of </a:t>
            </a:r>
            <a:r>
              <a:rPr lang="en-US" altLang="zh-CN" sz="9600" dirty="0">
                <a:latin typeface="Cambria" pitchFamily="18" charset="0"/>
              </a:rPr>
              <a:t>China (PRC), the other being </a:t>
            </a:r>
          </a:p>
          <a:p>
            <a:pPr marL="0" indent="0">
              <a:lnSpc>
                <a:spcPct val="120000"/>
              </a:lnSpc>
              <a:spcAft>
                <a:spcPts val="0"/>
              </a:spcAft>
              <a:buNone/>
            </a:pPr>
            <a:r>
              <a:rPr lang="en-US" altLang="zh-CN" sz="9600" dirty="0">
                <a:latin typeface="Cambria" pitchFamily="18" charset="0"/>
              </a:rPr>
              <a:t>Macau</a:t>
            </a:r>
          </a:p>
          <a:p>
            <a:pPr>
              <a:lnSpc>
                <a:spcPct val="120000"/>
              </a:lnSpc>
              <a:spcAft>
                <a:spcPts val="0"/>
              </a:spcAft>
              <a:buFont typeface="Arial" pitchFamily="34" charset="0"/>
              <a:buChar char="•"/>
            </a:pPr>
            <a:r>
              <a:rPr lang="en-US" altLang="zh-CN" sz="9600" dirty="0">
                <a:latin typeface="Cambria" pitchFamily="18" charset="0"/>
              </a:rPr>
              <a:t>Hong Kong is located on </a:t>
            </a:r>
          </a:p>
          <a:p>
            <a:pPr marL="0" indent="0">
              <a:lnSpc>
                <a:spcPct val="120000"/>
              </a:lnSpc>
              <a:spcAft>
                <a:spcPts val="0"/>
              </a:spcAft>
              <a:buNone/>
            </a:pPr>
            <a:r>
              <a:rPr lang="en-US" altLang="zh-CN" sz="9600" dirty="0">
                <a:latin typeface="Cambria" pitchFamily="18" charset="0"/>
              </a:rPr>
              <a:t>    China's south coast</a:t>
            </a:r>
          </a:p>
          <a:p>
            <a:pPr>
              <a:lnSpc>
                <a:spcPct val="120000"/>
              </a:lnSpc>
              <a:spcAft>
                <a:spcPts val="0"/>
              </a:spcAft>
              <a:buFont typeface="Arial" pitchFamily="34" charset="0"/>
              <a:buChar char="•"/>
            </a:pPr>
            <a:r>
              <a:rPr lang="en-US" altLang="zh-CN" sz="9600" dirty="0">
                <a:latin typeface="Cambria" pitchFamily="18" charset="0"/>
              </a:rPr>
              <a:t>Area: </a:t>
            </a:r>
            <a:r>
              <a:rPr lang="en-US" altLang="zh-CN" sz="9600" dirty="0">
                <a:solidFill>
                  <a:srgbClr val="000000"/>
                </a:solidFill>
                <a:latin typeface="Cambria" pitchFamily="18" charset="0"/>
              </a:rPr>
              <a:t>1,104 km</a:t>
            </a:r>
            <a:r>
              <a:rPr lang="en-US" altLang="zh-CN" sz="9600" baseline="30000" dirty="0">
                <a:solidFill>
                  <a:srgbClr val="000000"/>
                </a:solidFill>
                <a:latin typeface="Cambria" pitchFamily="18" charset="0"/>
              </a:rPr>
              <a:t>2</a:t>
            </a:r>
            <a:r>
              <a:rPr lang="en-US" altLang="zh-CN" sz="9600" dirty="0">
                <a:latin typeface="Cambria" pitchFamily="18" charset="0"/>
              </a:rPr>
              <a:t> </a:t>
            </a:r>
          </a:p>
          <a:p>
            <a:pPr>
              <a:lnSpc>
                <a:spcPct val="120000"/>
              </a:lnSpc>
              <a:spcAft>
                <a:spcPts val="0"/>
              </a:spcAft>
              <a:buFont typeface="Arial" pitchFamily="34" charset="0"/>
              <a:buChar char="•"/>
            </a:pPr>
            <a:r>
              <a:rPr lang="en-US" altLang="zh-CN" sz="9600" dirty="0">
                <a:latin typeface="Cambria" pitchFamily="18" charset="0"/>
              </a:rPr>
              <a:t>Population: slightly more than 7 million</a:t>
            </a:r>
          </a:p>
          <a:p>
            <a:pPr>
              <a:lnSpc>
                <a:spcPct val="120000"/>
              </a:lnSpc>
              <a:spcAft>
                <a:spcPts val="0"/>
              </a:spcAft>
              <a:buFont typeface="Arial" pitchFamily="34" charset="0"/>
              <a:buChar char="•"/>
            </a:pPr>
            <a:r>
              <a:rPr lang="en-US" altLang="zh-CN" sz="9600" dirty="0">
                <a:latin typeface="Cambria" pitchFamily="18" charset="0"/>
              </a:rPr>
              <a:t>High Density:  </a:t>
            </a:r>
            <a:r>
              <a:rPr lang="en-US" altLang="zh-CN" sz="9600" dirty="0">
                <a:solidFill>
                  <a:srgbClr val="000000"/>
                </a:solidFill>
                <a:latin typeface="Cambria" pitchFamily="18" charset="0"/>
              </a:rPr>
              <a:t>6,757 </a:t>
            </a:r>
            <a:r>
              <a:rPr lang="en-US" altLang="zh-CN" sz="9600" dirty="0">
                <a:latin typeface="Cambria" pitchFamily="18" charset="0"/>
              </a:rPr>
              <a:t>people/</a:t>
            </a:r>
            <a:r>
              <a:rPr lang="en-US" altLang="zh-CN" sz="9600" dirty="0">
                <a:solidFill>
                  <a:srgbClr val="000000"/>
                </a:solidFill>
                <a:latin typeface="Cambria" pitchFamily="18" charset="0"/>
              </a:rPr>
              <a:t>km</a:t>
            </a:r>
            <a:r>
              <a:rPr lang="en-US" altLang="zh-CN" sz="9600" baseline="30000" dirty="0">
                <a:solidFill>
                  <a:srgbClr val="000000"/>
                </a:solidFill>
                <a:latin typeface="Cambria" pitchFamily="18" charset="0"/>
              </a:rPr>
              <a:t>2 </a:t>
            </a:r>
          </a:p>
          <a:p>
            <a:pPr marL="0" indent="0">
              <a:lnSpc>
                <a:spcPct val="120000"/>
              </a:lnSpc>
              <a:spcAft>
                <a:spcPts val="0"/>
              </a:spcAft>
              <a:buNone/>
            </a:pPr>
            <a:r>
              <a:rPr lang="en-US" altLang="zh-CN" sz="9600" dirty="0">
                <a:latin typeface="Cambria" pitchFamily="18" charset="0"/>
              </a:rPr>
              <a:t>(only 3.76 in Canada)</a:t>
            </a:r>
          </a:p>
          <a:p>
            <a:pPr>
              <a:lnSpc>
                <a:spcPct val="120000"/>
              </a:lnSpc>
              <a:spcAft>
                <a:spcPts val="0"/>
              </a:spcAft>
              <a:buFont typeface="Arial" pitchFamily="34" charset="0"/>
              <a:buChar char="•"/>
            </a:pPr>
            <a:r>
              <a:rPr lang="en-US" altLang="zh-CN" sz="9600" dirty="0">
                <a:latin typeface="Cambria" pitchFamily="18" charset="0"/>
              </a:rPr>
              <a:t>Currency: 1 CAD = 7.6837 HKD </a:t>
            </a:r>
          </a:p>
          <a:p>
            <a:pPr>
              <a:lnSpc>
                <a:spcPct val="90000"/>
              </a:lnSpc>
              <a:buFont typeface="Arial" pitchFamily="34" charset="0"/>
              <a:buChar char="•"/>
            </a:pPr>
            <a:endParaRPr lang="en-US" altLang="zh-CN" sz="2000" dirty="0"/>
          </a:p>
          <a:p>
            <a:pPr>
              <a:lnSpc>
                <a:spcPct val="90000"/>
              </a:lnSpc>
              <a:buFont typeface="Arial" pitchFamily="34" charset="0"/>
              <a:buChar char="•"/>
            </a:pPr>
            <a:r>
              <a:rPr lang="en-US" altLang="zh-CN" sz="2400" dirty="0"/>
              <a:t> </a:t>
            </a:r>
          </a:p>
        </p:txBody>
      </p:sp>
      <p:sp>
        <p:nvSpPr>
          <p:cNvPr id="6149"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lIns="7935" tIns="7935" rIns="7935" bIns="7935" anchor="ctr">
            <a:prstTxWarp prst="textNoShape">
              <a:avLst/>
            </a:prstTxWarp>
            <a:spAutoFit/>
          </a:bodyPr>
          <a:lstStyle/>
          <a:p>
            <a:endParaRPr lang="en-US"/>
          </a:p>
        </p:txBody>
      </p:sp>
      <p:sp>
        <p:nvSpPr>
          <p:cNvPr id="6150" name="Rectangle 6"/>
          <p:cNvSpPr>
            <a:spLocks noChangeArrowheads="1"/>
          </p:cNvSpPr>
          <p:nvPr/>
        </p:nvSpPr>
        <p:spPr bwMode="auto">
          <a:xfrm>
            <a:off x="0" y="0"/>
            <a:ext cx="9144000" cy="0"/>
          </a:xfrm>
          <a:prstGeom prst="rect">
            <a:avLst/>
          </a:prstGeom>
          <a:noFill/>
          <a:ln w="9525">
            <a:noFill/>
            <a:miter lim="800000"/>
            <a:headEnd/>
            <a:tailEnd/>
          </a:ln>
          <a:effectLst/>
        </p:spPr>
        <p:txBody>
          <a:bodyPr wrap="none" lIns="38088" tIns="7935" rIns="38088" bIns="7935" anchor="ctr">
            <a:prstTxWarp prst="textNoShape">
              <a:avLst/>
            </a:prstTxWarp>
            <a:spAutoFit/>
          </a:bodyPr>
          <a:lstStyle/>
          <a:p>
            <a:endParaRPr lang="en-US"/>
          </a:p>
        </p:txBody>
      </p:sp>
      <p:pic>
        <p:nvPicPr>
          <p:cNvPr id="6152" name="Picture 8" descr="hong_kong_location"/>
          <p:cNvPicPr>
            <a:picLocks noChangeAspect="1" noChangeArrowheads="1"/>
          </p:cNvPicPr>
          <p:nvPr/>
        </p:nvPicPr>
        <p:blipFill>
          <a:blip r:embed="rId3" cstate="print"/>
          <a:srcRect/>
          <a:stretch>
            <a:fillRect/>
          </a:stretch>
        </p:blipFill>
        <p:spPr bwMode="auto">
          <a:xfrm>
            <a:off x="5940152" y="3573016"/>
            <a:ext cx="3181592" cy="2778001"/>
          </a:xfrm>
          <a:prstGeom prst="rect">
            <a:avLst/>
          </a:prstGeom>
          <a:noFill/>
        </p:spPr>
      </p:pic>
      <p:pic>
        <p:nvPicPr>
          <p:cNvPr id="6151" name="Picture 7" descr="china in the world"/>
          <p:cNvPicPr>
            <a:picLocks noChangeAspect="1" noChangeArrowheads="1"/>
          </p:cNvPicPr>
          <p:nvPr/>
        </p:nvPicPr>
        <p:blipFill>
          <a:blip r:embed="rId4" cstate="print"/>
          <a:srcRect/>
          <a:stretch>
            <a:fillRect/>
          </a:stretch>
        </p:blipFill>
        <p:spPr bwMode="auto">
          <a:xfrm>
            <a:off x="4756099" y="980728"/>
            <a:ext cx="4322515" cy="2359372"/>
          </a:xfrm>
          <a:prstGeom prst="rect">
            <a:avLst/>
          </a:prstGeom>
          <a:noFill/>
        </p:spPr>
      </p:pic>
    </p:spTree>
    <p:extLst>
      <p:ext uri="{BB962C8B-B14F-4D97-AF65-F5344CB8AC3E}">
        <p14:creationId xmlns:p14="http://schemas.microsoft.com/office/powerpoint/2010/main" val="19455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CA" sz="4500" dirty="0" smtClean="0">
                <a:latin typeface="Cambria" pitchFamily="18" charset="0"/>
              </a:rPr>
              <a:t>HK Lands Department</a:t>
            </a:r>
            <a:endParaRPr lang="en-CA" sz="4500" dirty="0">
              <a:latin typeface="Cambria"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48849760"/>
              </p:ext>
            </p:extLst>
          </p:nvPr>
        </p:nvGraphicFramePr>
        <p:xfrm>
          <a:off x="107504" y="908720"/>
          <a:ext cx="8928992" cy="5805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63182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CA" sz="4500" dirty="0" smtClean="0">
                <a:latin typeface="Cambria" pitchFamily="18" charset="0"/>
              </a:rPr>
              <a:t>HK Land Registry</a:t>
            </a:r>
            <a:endParaRPr lang="en-CA" sz="4500" dirty="0">
              <a:latin typeface="Cambria"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8396078"/>
              </p:ext>
            </p:extLst>
          </p:nvPr>
        </p:nvGraphicFramePr>
        <p:xfrm>
          <a:off x="323528" y="980728"/>
          <a:ext cx="8820472" cy="6624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51506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Autofit/>
          </a:bodyPr>
          <a:lstStyle/>
          <a:p>
            <a:r>
              <a:rPr lang="en-CA" sz="4500" dirty="0" smtClean="0">
                <a:latin typeface="Cambria" pitchFamily="18" charset="0"/>
              </a:rPr>
              <a:t>HK Property Market – Land Sales</a:t>
            </a:r>
            <a:endParaRPr lang="en-CA" sz="4500" dirty="0">
              <a:latin typeface="Cambria"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63320793"/>
              </p:ext>
            </p:extLst>
          </p:nvPr>
        </p:nvGraphicFramePr>
        <p:xfrm>
          <a:off x="251520" y="1052736"/>
          <a:ext cx="8568952"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57940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760"/>
            <a:ext cx="9144000" cy="1143000"/>
          </a:xfrm>
        </p:spPr>
        <p:txBody>
          <a:bodyPr/>
          <a:lstStyle/>
          <a:p>
            <a:r>
              <a:rPr lang="en-US" altLang="zh-CN" sz="4400" dirty="0" smtClean="0"/>
              <a:t>HK Property Market – Land Auction</a:t>
            </a:r>
            <a:endParaRPr lang="en-CA" sz="4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48646611"/>
              </p:ext>
            </p:extLst>
          </p:nvPr>
        </p:nvGraphicFramePr>
        <p:xfrm>
          <a:off x="107504" y="1091877"/>
          <a:ext cx="8964488" cy="5577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69287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43000"/>
          </a:xfrm>
        </p:spPr>
        <p:txBody>
          <a:bodyPr/>
          <a:lstStyle/>
          <a:p>
            <a:r>
              <a:rPr lang="en-US" sz="4400" dirty="0" smtClean="0"/>
              <a:t>HK Property Market –</a:t>
            </a:r>
            <a:r>
              <a:rPr lang="en-CA" sz="4400" dirty="0"/>
              <a:t> </a:t>
            </a:r>
            <a:r>
              <a:rPr lang="en-CA" sz="4400" dirty="0" smtClean="0"/>
              <a:t>Land Auction</a:t>
            </a:r>
            <a:endParaRPr lang="en-CA"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081092"/>
            <a:ext cx="8229600" cy="241991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717032"/>
            <a:ext cx="4328350" cy="28803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107" y="3717032"/>
            <a:ext cx="4105988" cy="2880320"/>
          </a:xfrm>
          <a:prstGeom prst="rect">
            <a:avLst/>
          </a:prstGeom>
        </p:spPr>
      </p:pic>
    </p:spTree>
    <p:extLst>
      <p:ext uri="{BB962C8B-B14F-4D97-AF65-F5344CB8AC3E}">
        <p14:creationId xmlns:p14="http://schemas.microsoft.com/office/powerpoint/2010/main" val="26376385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rmAutofit/>
          </a:bodyPr>
          <a:lstStyle/>
          <a:p>
            <a:r>
              <a:rPr lang="en-CA" sz="4500" dirty="0" smtClean="0">
                <a:latin typeface="Cambria" pitchFamily="18" charset="0"/>
              </a:rPr>
              <a:t>Land Sale – by Tender</a:t>
            </a:r>
            <a:endParaRPr lang="en-CA" sz="4500" dirty="0">
              <a:latin typeface="Cambria" pitchFamily="18" charset="0"/>
            </a:endParaRP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9512" y="1196752"/>
            <a:ext cx="4575225" cy="5472608"/>
          </a:xfr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88024" y="1196752"/>
            <a:ext cx="4218601" cy="5472608"/>
          </a:xfrm>
        </p:spPr>
      </p:pic>
    </p:spTree>
    <p:extLst>
      <p:ext uri="{BB962C8B-B14F-4D97-AF65-F5344CB8AC3E}">
        <p14:creationId xmlns:p14="http://schemas.microsoft.com/office/powerpoint/2010/main" val="18345500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CA" sz="4500" dirty="0" smtClean="0">
                <a:latin typeface="Cambria" pitchFamily="18" charset="0"/>
              </a:rPr>
              <a:t>HK Property Market – Sale </a:t>
            </a:r>
            <a:endParaRPr lang="en-CA" sz="4500" dirty="0">
              <a:latin typeface="Cambria"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980728"/>
            <a:ext cx="8730053" cy="5688632"/>
          </a:xfrm>
        </p:spPr>
      </p:pic>
    </p:spTree>
    <p:extLst>
      <p:ext uri="{BB962C8B-B14F-4D97-AF65-F5344CB8AC3E}">
        <p14:creationId xmlns:p14="http://schemas.microsoft.com/office/powerpoint/2010/main" val="29900159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544" y="-38100"/>
            <a:ext cx="9756576" cy="1143000"/>
          </a:xfrm>
        </p:spPr>
        <p:txBody>
          <a:bodyPr>
            <a:noAutofit/>
          </a:bodyPr>
          <a:lstStyle/>
          <a:p>
            <a:r>
              <a:rPr lang="en-US" sz="4500" dirty="0" smtClean="0">
                <a:latin typeface="Cambria" pitchFamily="18" charset="0"/>
              </a:rPr>
              <a:t>Mainland China Economy –</a:t>
            </a:r>
            <a:r>
              <a:rPr lang="en-CA" sz="4500" dirty="0" smtClean="0">
                <a:latin typeface="Cambria" pitchFamily="18" charset="0"/>
              </a:rPr>
              <a:t> Overview </a:t>
            </a:r>
            <a:endParaRPr lang="en-CA" sz="4500" dirty="0">
              <a:latin typeface="Cambria"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2448685"/>
              </p:ext>
            </p:extLst>
          </p:nvPr>
        </p:nvGraphicFramePr>
        <p:xfrm>
          <a:off x="251520" y="1052736"/>
          <a:ext cx="8568952"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3445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50800"/>
            <a:ext cx="10081120" cy="1143000"/>
          </a:xfrm>
        </p:spPr>
        <p:txBody>
          <a:bodyPr>
            <a:noAutofit/>
          </a:bodyPr>
          <a:lstStyle/>
          <a:p>
            <a:r>
              <a:rPr lang="en-US" sz="4500" dirty="0" smtClean="0">
                <a:latin typeface="Cambria" pitchFamily="18" charset="0"/>
              </a:rPr>
              <a:t>Mainland China Economy –</a:t>
            </a:r>
            <a:r>
              <a:rPr lang="en-CA" sz="4500" dirty="0" smtClean="0">
                <a:latin typeface="Cambria" pitchFamily="18" charset="0"/>
              </a:rPr>
              <a:t> Overview</a:t>
            </a:r>
            <a:endParaRPr lang="en-CA" sz="4500" dirty="0">
              <a:latin typeface="Cambria"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1196149"/>
            <a:ext cx="8568952" cy="5473211"/>
          </a:xfrm>
        </p:spPr>
      </p:pic>
    </p:spTree>
    <p:extLst>
      <p:ext uri="{BB962C8B-B14F-4D97-AF65-F5344CB8AC3E}">
        <p14:creationId xmlns:p14="http://schemas.microsoft.com/office/powerpoint/2010/main" val="1063198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0"/>
            <a:ext cx="9515400" cy="1143000"/>
          </a:xfrm>
        </p:spPr>
        <p:txBody>
          <a:bodyPr>
            <a:noAutofit/>
          </a:bodyPr>
          <a:lstStyle/>
          <a:p>
            <a:r>
              <a:rPr lang="en-US" sz="4500" dirty="0" smtClean="0">
                <a:latin typeface="Cambria" pitchFamily="18" charset="0"/>
              </a:rPr>
              <a:t>Mainland China Economy -- Overview</a:t>
            </a:r>
            <a:endParaRPr lang="en-CA" sz="4500" dirty="0">
              <a:latin typeface="Cambria"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536" y="1124744"/>
            <a:ext cx="8424936" cy="5531655"/>
          </a:xfrm>
        </p:spPr>
      </p:pic>
    </p:spTree>
    <p:extLst>
      <p:ext uri="{BB962C8B-B14F-4D97-AF65-F5344CB8AC3E}">
        <p14:creationId xmlns:p14="http://schemas.microsoft.com/office/powerpoint/2010/main" val="2483526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304800"/>
            <a:ext cx="8229600" cy="1143000"/>
          </a:xfrm>
        </p:spPr>
        <p:txBody>
          <a:bodyPr/>
          <a:lstStyle/>
          <a:p>
            <a:pPr algn="l"/>
            <a:r>
              <a:rPr lang="en-US" altLang="zh-CN" sz="2800" dirty="0">
                <a:latin typeface="Cambria" pitchFamily="18" charset="0"/>
              </a:rPr>
              <a:t>Business Environment</a:t>
            </a:r>
            <a:br>
              <a:rPr lang="en-US" altLang="zh-CN" sz="2800" dirty="0">
                <a:latin typeface="Cambria" pitchFamily="18" charset="0"/>
              </a:rPr>
            </a:br>
            <a:endParaRPr lang="en-US" altLang="zh-CN" sz="2800" dirty="0">
              <a:latin typeface="Cambria" pitchFamily="18" charset="0"/>
            </a:endParaRPr>
          </a:p>
        </p:txBody>
      </p:sp>
      <p:sp>
        <p:nvSpPr>
          <p:cNvPr id="8195" name="Rectangle 3"/>
          <p:cNvSpPr>
            <a:spLocks noGrp="1" noChangeArrowheads="1"/>
          </p:cNvSpPr>
          <p:nvPr>
            <p:ph idx="1"/>
          </p:nvPr>
        </p:nvSpPr>
        <p:spPr>
          <a:xfrm>
            <a:off x="228600" y="1143001"/>
            <a:ext cx="8229600" cy="4590256"/>
          </a:xfrm>
        </p:spPr>
        <p:txBody>
          <a:bodyPr>
            <a:normAutofit fontScale="62500" lnSpcReduction="20000"/>
          </a:bodyPr>
          <a:lstStyle/>
          <a:p>
            <a:r>
              <a:rPr lang="en-US" altLang="zh-CN" sz="4500" dirty="0">
                <a:latin typeface="Cambria" pitchFamily="18" charset="0"/>
              </a:rPr>
              <a:t>Leading global financial trading </a:t>
            </a:r>
            <a:r>
              <a:rPr lang="en-US" altLang="zh-CN" sz="4500" dirty="0" smtClean="0">
                <a:latin typeface="Cambria" pitchFamily="18" charset="0"/>
              </a:rPr>
              <a:t>center</a:t>
            </a:r>
            <a:endParaRPr lang="en-US" altLang="zh-CN" sz="4500" dirty="0">
              <a:latin typeface="Cambria" pitchFamily="18" charset="0"/>
            </a:endParaRPr>
          </a:p>
          <a:p>
            <a:r>
              <a:rPr lang="en-US" altLang="zh-CN" sz="4500" dirty="0">
                <a:latin typeface="Cambria" pitchFamily="18" charset="0"/>
              </a:rPr>
              <a:t>Low taxation, free </a:t>
            </a:r>
            <a:r>
              <a:rPr lang="en-US" altLang="zh-CN" sz="4500" dirty="0" smtClean="0">
                <a:latin typeface="Cambria" pitchFamily="18" charset="0"/>
              </a:rPr>
              <a:t>trade</a:t>
            </a:r>
            <a:endParaRPr lang="en-US" altLang="zh-CN" sz="4500" dirty="0">
              <a:latin typeface="Cambria" pitchFamily="18" charset="0"/>
            </a:endParaRPr>
          </a:p>
          <a:p>
            <a:r>
              <a:rPr lang="en-US" altLang="zh-CN" sz="4500" dirty="0">
                <a:latin typeface="Cambria" pitchFamily="18" charset="0"/>
              </a:rPr>
              <a:t>Hong Kong stock exchange is the 7th largest in the </a:t>
            </a:r>
            <a:r>
              <a:rPr lang="en-US" altLang="zh-CN" sz="4500" dirty="0" smtClean="0">
                <a:latin typeface="Cambria" pitchFamily="18" charset="0"/>
              </a:rPr>
              <a:t>world as </a:t>
            </a:r>
            <a:r>
              <a:rPr lang="en-US" altLang="zh-CN" sz="4500" dirty="0">
                <a:latin typeface="Cambria" pitchFamily="18" charset="0"/>
              </a:rPr>
              <a:t>of the end September 2011</a:t>
            </a:r>
          </a:p>
          <a:p>
            <a:pPr>
              <a:buFontTx/>
              <a:buNone/>
            </a:pPr>
            <a:r>
              <a:rPr lang="en-US" altLang="zh-CN" sz="4500" dirty="0">
                <a:latin typeface="Cambria" pitchFamily="18" charset="0"/>
              </a:rPr>
              <a:t>	market </a:t>
            </a:r>
            <a:r>
              <a:rPr lang="en-US" altLang="zh-CN" sz="4500" dirty="0" smtClean="0">
                <a:latin typeface="Cambria" pitchFamily="18" charset="0"/>
              </a:rPr>
              <a:t>capitalization </a:t>
            </a:r>
            <a:r>
              <a:rPr lang="en-US" altLang="zh-CN" sz="4500" dirty="0">
                <a:latin typeface="Cambria" pitchFamily="18" charset="0"/>
              </a:rPr>
              <a:t>= US $2.08 </a:t>
            </a:r>
            <a:r>
              <a:rPr lang="en-US" altLang="zh-CN" sz="4500" dirty="0" smtClean="0">
                <a:latin typeface="Cambria" pitchFamily="18" charset="0"/>
              </a:rPr>
              <a:t>trillion</a:t>
            </a:r>
            <a:endParaRPr lang="en-US" altLang="zh-CN" sz="4500" dirty="0">
              <a:latin typeface="Cambria" pitchFamily="18" charset="0"/>
            </a:endParaRPr>
          </a:p>
          <a:p>
            <a:r>
              <a:rPr lang="en-US" altLang="zh-CN" sz="4500" dirty="0">
                <a:latin typeface="Cambria" pitchFamily="18" charset="0"/>
              </a:rPr>
              <a:t>Freest economy through 1995-2011 (</a:t>
            </a:r>
            <a:r>
              <a:rPr lang="en-US" altLang="zh-CN" sz="4500" dirty="0">
                <a:latin typeface="Cambria" pitchFamily="18" charset="0"/>
                <a:hlinkClick r:id="" action="ppaction://hlinkshowjump?jump=nextslide"/>
              </a:rPr>
              <a:t>Index of freedom</a:t>
            </a:r>
            <a:r>
              <a:rPr lang="en-US" altLang="zh-CN" sz="4500" dirty="0" smtClean="0">
                <a:latin typeface="Cambria" pitchFamily="18" charset="0"/>
              </a:rPr>
              <a:t>)</a:t>
            </a:r>
            <a:endParaRPr lang="en-US" altLang="zh-CN" sz="4500" dirty="0">
              <a:latin typeface="Cambria" pitchFamily="18" charset="0"/>
            </a:endParaRPr>
          </a:p>
          <a:p>
            <a:r>
              <a:rPr lang="en-US" altLang="zh-CN" sz="4500" dirty="0">
                <a:latin typeface="Cambria" pitchFamily="18" charset="0"/>
              </a:rPr>
              <a:t>World's largest re-export </a:t>
            </a:r>
            <a:r>
              <a:rPr lang="en-US" altLang="zh-CN" sz="4500" dirty="0" smtClean="0">
                <a:latin typeface="Cambria" pitchFamily="18" charset="0"/>
              </a:rPr>
              <a:t>center</a:t>
            </a:r>
            <a:endParaRPr lang="en-US" altLang="zh-CN" sz="4500" dirty="0">
              <a:latin typeface="Cambria" pitchFamily="18" charset="0"/>
            </a:endParaRPr>
          </a:p>
          <a:p>
            <a:endParaRPr lang="en-US" altLang="zh-CN" sz="2400" dirty="0"/>
          </a:p>
          <a:p>
            <a:endParaRPr lang="en-US" altLang="zh-CN" sz="2400" dirty="0"/>
          </a:p>
          <a:p>
            <a:endParaRPr lang="en-US" altLang="zh-CN" sz="2400" dirty="0"/>
          </a:p>
        </p:txBody>
      </p:sp>
      <p:pic>
        <p:nvPicPr>
          <p:cNvPr id="8197" name="Picture 7" descr="600px-Hong_Kong_SAR_Regional_Emblem.svg.png"/>
          <p:cNvPicPr>
            <a:picLocks noChangeAspect="1"/>
          </p:cNvPicPr>
          <p:nvPr/>
        </p:nvPicPr>
        <p:blipFill>
          <a:blip r:embed="rId3" cstate="print"/>
          <a:srcRect/>
          <a:stretch>
            <a:fillRect/>
          </a:stretch>
        </p:blipFill>
        <p:spPr bwMode="auto">
          <a:xfrm>
            <a:off x="6804248" y="260648"/>
            <a:ext cx="1752600" cy="1752600"/>
          </a:xfrm>
          <a:prstGeom prst="rect">
            <a:avLst/>
          </a:prstGeom>
          <a:noFill/>
          <a:ln w="9525">
            <a:noFill/>
            <a:miter lim="800000"/>
            <a:headEnd/>
            <a:tailEnd/>
          </a:ln>
        </p:spPr>
      </p:pic>
    </p:spTree>
    <p:extLst>
      <p:ext uri="{BB962C8B-B14F-4D97-AF65-F5344CB8AC3E}">
        <p14:creationId xmlns:p14="http://schemas.microsoft.com/office/powerpoint/2010/main" val="30779679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US" sz="3600" dirty="0" smtClean="0">
                <a:latin typeface="Cambria" pitchFamily="18" charset="0"/>
              </a:rPr>
              <a:t>Mainland China Economy –</a:t>
            </a:r>
            <a:r>
              <a:rPr lang="en-CA" sz="3600" dirty="0" smtClean="0">
                <a:latin typeface="Cambria" pitchFamily="18" charset="0"/>
              </a:rPr>
              <a:t> Monetary Policy</a:t>
            </a:r>
            <a:endParaRPr lang="en-CA" sz="3600" dirty="0">
              <a:latin typeface="Cambria"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504" y="1124744"/>
            <a:ext cx="8931997" cy="5616624"/>
          </a:xfrm>
        </p:spPr>
      </p:pic>
      <p:sp>
        <p:nvSpPr>
          <p:cNvPr id="3" name="Rectangle 2"/>
          <p:cNvSpPr/>
          <p:nvPr/>
        </p:nvSpPr>
        <p:spPr>
          <a:xfrm>
            <a:off x="179512" y="2132856"/>
            <a:ext cx="518457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79512" y="5013176"/>
            <a:ext cx="518457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742467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32"/>
            <a:ext cx="9144000" cy="1143000"/>
          </a:xfrm>
        </p:spPr>
        <p:txBody>
          <a:bodyPr>
            <a:noAutofit/>
          </a:bodyPr>
          <a:lstStyle/>
          <a:p>
            <a:r>
              <a:rPr lang="en-US" sz="4000" dirty="0" smtClean="0">
                <a:latin typeface="Cambria" pitchFamily="18" charset="0"/>
              </a:rPr>
              <a:t>Mainland China Economy – Stock Market</a:t>
            </a:r>
            <a:endParaRPr lang="en-CA" sz="4000" dirty="0">
              <a:latin typeface="Cambria" pitchFamily="18" charset="0"/>
            </a:endParaRPr>
          </a:p>
        </p:txBody>
      </p:sp>
      <p:sp>
        <p:nvSpPr>
          <p:cNvPr id="7" name="Content Placeholder 6"/>
          <p:cNvSpPr>
            <a:spLocks noGrp="1"/>
          </p:cNvSpPr>
          <p:nvPr>
            <p:ph idx="1"/>
          </p:nvPr>
        </p:nvSpPr>
        <p:spPr>
          <a:xfrm>
            <a:off x="251520" y="1196752"/>
            <a:ext cx="8712968" cy="5472608"/>
          </a:xfrm>
        </p:spPr>
        <p:txBody>
          <a:bodyPr>
            <a:noAutofit/>
          </a:bodyPr>
          <a:lstStyle/>
          <a:p>
            <a:r>
              <a:rPr lang="en-US" sz="2700" dirty="0" smtClean="0">
                <a:latin typeface="Cambria" pitchFamily="18" charset="0"/>
              </a:rPr>
              <a:t>Shanghai </a:t>
            </a:r>
            <a:r>
              <a:rPr lang="en-US" sz="2700" dirty="0">
                <a:latin typeface="Cambria" pitchFamily="18" charset="0"/>
              </a:rPr>
              <a:t>Stock Exchange (1990) &amp; </a:t>
            </a:r>
            <a:r>
              <a:rPr lang="en-US" sz="2700" dirty="0" err="1">
                <a:latin typeface="Cambria" pitchFamily="18" charset="0"/>
              </a:rPr>
              <a:t>Shenzheng</a:t>
            </a:r>
            <a:r>
              <a:rPr lang="en-US" sz="2700" dirty="0">
                <a:latin typeface="Cambria" pitchFamily="18" charset="0"/>
              </a:rPr>
              <a:t> Stock Exchange (1991)</a:t>
            </a:r>
          </a:p>
          <a:p>
            <a:pPr lvl="1"/>
            <a:r>
              <a:rPr lang="en-US" sz="2700" dirty="0">
                <a:latin typeface="Cambria" pitchFamily="18" charset="0"/>
              </a:rPr>
              <a:t>A-shares</a:t>
            </a:r>
          </a:p>
          <a:p>
            <a:pPr lvl="1"/>
            <a:r>
              <a:rPr lang="en-US" sz="2700" dirty="0">
                <a:latin typeface="Cambria" pitchFamily="18" charset="0"/>
              </a:rPr>
              <a:t>B-shares: special shares dominated in the Yuan</a:t>
            </a:r>
          </a:p>
          <a:p>
            <a:pPr lvl="1"/>
            <a:r>
              <a:rPr lang="en-US" sz="2700" dirty="0">
                <a:latin typeface="Cambria" pitchFamily="18" charset="0"/>
              </a:rPr>
              <a:t>H-shares: overseas investment shares which are listed </a:t>
            </a:r>
            <a:r>
              <a:rPr lang="en-US" sz="2700" dirty="0" smtClean="0">
                <a:latin typeface="Cambria" pitchFamily="18" charset="0"/>
              </a:rPr>
              <a:t>abroad</a:t>
            </a:r>
          </a:p>
          <a:p>
            <a:pPr marL="457200" lvl="1" indent="0">
              <a:buNone/>
            </a:pPr>
            <a:endParaRPr lang="en-US" sz="2700" dirty="0">
              <a:latin typeface="Cambria" pitchFamily="18" charset="0"/>
            </a:endParaRPr>
          </a:p>
          <a:p>
            <a:r>
              <a:rPr lang="en-CA" sz="2700" dirty="0">
                <a:latin typeface="Cambria" pitchFamily="18" charset="0"/>
              </a:rPr>
              <a:t>Stock Act of the People’s Republic of </a:t>
            </a:r>
            <a:r>
              <a:rPr lang="en-CA" sz="2700" dirty="0" smtClean="0">
                <a:latin typeface="Cambria" pitchFamily="18" charset="0"/>
              </a:rPr>
              <a:t>China (in effect since July 1999) implemented by the Standing </a:t>
            </a:r>
            <a:r>
              <a:rPr lang="en-CA" sz="2700" dirty="0">
                <a:latin typeface="Cambria" pitchFamily="18" charset="0"/>
              </a:rPr>
              <a:t>Committee of the National </a:t>
            </a:r>
            <a:r>
              <a:rPr lang="en-CA" sz="2700" dirty="0" smtClean="0">
                <a:latin typeface="Cambria" pitchFamily="18" charset="0"/>
              </a:rPr>
              <a:t>People’s Congress</a:t>
            </a:r>
            <a:r>
              <a:rPr lang="en-CA" sz="2700" dirty="0" smtClean="0">
                <a:latin typeface="Cambria" pitchFamily="18" charset="0"/>
                <a:sym typeface="Wingdings" pitchFamily="2" charset="2"/>
              </a:rPr>
              <a:t> regulate China’s stock market</a:t>
            </a:r>
            <a:endParaRPr lang="en-US" sz="2700" dirty="0" smtClean="0">
              <a:latin typeface="Cambria" pitchFamily="18" charset="0"/>
            </a:endParaRPr>
          </a:p>
          <a:p>
            <a:endParaRPr lang="en-US" sz="2800" dirty="0" smtClean="0">
              <a:latin typeface="Cambria" pitchFamily="18" charset="0"/>
            </a:endParaRPr>
          </a:p>
        </p:txBody>
      </p:sp>
    </p:spTree>
    <p:extLst>
      <p:ext uri="{BB962C8B-B14F-4D97-AF65-F5344CB8AC3E}">
        <p14:creationId xmlns:p14="http://schemas.microsoft.com/office/powerpoint/2010/main" val="21075040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rmAutofit/>
          </a:bodyPr>
          <a:lstStyle/>
          <a:p>
            <a:r>
              <a:rPr lang="en-US" sz="4000" dirty="0" smtClean="0"/>
              <a:t>Mainland Property Market – Milestones </a:t>
            </a:r>
            <a:endParaRPr lang="en-CA" sz="40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712" y="1124744"/>
            <a:ext cx="8725776" cy="5544616"/>
          </a:xfrm>
        </p:spPr>
      </p:pic>
    </p:spTree>
    <p:extLst>
      <p:ext uri="{BB962C8B-B14F-4D97-AF65-F5344CB8AC3E}">
        <p14:creationId xmlns:p14="http://schemas.microsoft.com/office/powerpoint/2010/main" val="149477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6"/>
            <a:ext cx="9144000" cy="1143000"/>
          </a:xfrm>
        </p:spPr>
        <p:txBody>
          <a:bodyPr>
            <a:noAutofit/>
          </a:bodyPr>
          <a:lstStyle/>
          <a:p>
            <a:r>
              <a:rPr lang="en-US" sz="4000" dirty="0" smtClean="0">
                <a:latin typeface="Cambria" pitchFamily="18" charset="0"/>
              </a:rPr>
              <a:t>Mainland China Economy – Stock Market</a:t>
            </a:r>
            <a:endParaRPr lang="en-CA" sz="4000" dirty="0">
              <a:latin typeface="Cambria" pitchFamily="18" charset="0"/>
            </a:endParaRPr>
          </a:p>
        </p:txBody>
      </p:sp>
      <p:sp>
        <p:nvSpPr>
          <p:cNvPr id="3" name="Content Placeholder 2"/>
          <p:cNvSpPr>
            <a:spLocks noGrp="1"/>
          </p:cNvSpPr>
          <p:nvPr>
            <p:ph idx="1"/>
          </p:nvPr>
        </p:nvSpPr>
        <p:spPr>
          <a:xfrm>
            <a:off x="72008" y="980728"/>
            <a:ext cx="8964488" cy="5832648"/>
          </a:xfrm>
        </p:spPr>
        <p:txBody>
          <a:bodyPr>
            <a:normAutofit/>
          </a:bodyPr>
          <a:lstStyle/>
          <a:p>
            <a:r>
              <a:rPr lang="en-CA" dirty="0">
                <a:latin typeface="Cambria" pitchFamily="18" charset="0"/>
              </a:rPr>
              <a:t>The 10-year development of China’s stock market indicates that the </a:t>
            </a:r>
            <a:r>
              <a:rPr lang="en-CA" dirty="0" smtClean="0">
                <a:latin typeface="Cambria" pitchFamily="18" charset="0"/>
              </a:rPr>
              <a:t>security market </a:t>
            </a:r>
            <a:r>
              <a:rPr lang="en-CA" dirty="0">
                <a:latin typeface="Cambria" pitchFamily="18" charset="0"/>
              </a:rPr>
              <a:t>plays an important role in the economic </a:t>
            </a:r>
            <a:r>
              <a:rPr lang="en-CA" dirty="0" smtClean="0">
                <a:latin typeface="Cambria" pitchFamily="18" charset="0"/>
              </a:rPr>
              <a:t>development</a:t>
            </a:r>
            <a:endParaRPr lang="en-CA" dirty="0">
              <a:latin typeface="Cambria" pitchFamily="18" charset="0"/>
            </a:endParaRPr>
          </a:p>
          <a:p>
            <a:r>
              <a:rPr lang="en-US" dirty="0" smtClean="0">
                <a:latin typeface="Cambria" pitchFamily="18" charset="0"/>
              </a:rPr>
              <a:t>Issues to be solved:</a:t>
            </a:r>
          </a:p>
          <a:p>
            <a:pPr lvl="1"/>
            <a:r>
              <a:rPr lang="en-US" dirty="0" smtClean="0">
                <a:latin typeface="Cambria" pitchFamily="18" charset="0"/>
              </a:rPr>
              <a:t>Small Scale and Shallow Depth</a:t>
            </a:r>
          </a:p>
          <a:p>
            <a:pPr lvl="1"/>
            <a:r>
              <a:rPr lang="en-US" dirty="0" smtClean="0">
                <a:latin typeface="Cambria" pitchFamily="18" charset="0"/>
              </a:rPr>
              <a:t>Over Half of the Stocks are Non-Tradable (state-owned &amp; legal person share)</a:t>
            </a:r>
          </a:p>
          <a:p>
            <a:pPr lvl="1"/>
            <a:r>
              <a:rPr lang="en-US" dirty="0" smtClean="0">
                <a:latin typeface="Cambria" pitchFamily="18" charset="0"/>
              </a:rPr>
              <a:t>Numerous Transactions but No Fictitious Transaction</a:t>
            </a:r>
          </a:p>
          <a:p>
            <a:pPr lvl="1"/>
            <a:r>
              <a:rPr lang="en-US" dirty="0" smtClean="0">
                <a:latin typeface="Cambria" pitchFamily="18" charset="0"/>
              </a:rPr>
              <a:t>Significant Influences of he Policies</a:t>
            </a:r>
          </a:p>
          <a:p>
            <a:pPr lvl="1"/>
            <a:r>
              <a:rPr lang="en-US" dirty="0" smtClean="0">
                <a:latin typeface="Cambria" pitchFamily="18" charset="0"/>
              </a:rPr>
              <a:t>Serious Tendency Towards Excessive Speculation</a:t>
            </a:r>
          </a:p>
          <a:p>
            <a:pPr lvl="1"/>
            <a:r>
              <a:rPr lang="en-US" dirty="0" smtClean="0">
                <a:latin typeface="Cambria" pitchFamily="18" charset="0"/>
              </a:rPr>
              <a:t>Lots of Bubbles in the Stock Market</a:t>
            </a:r>
          </a:p>
          <a:p>
            <a:pPr lvl="1"/>
            <a:r>
              <a:rPr lang="en-US" dirty="0" smtClean="0">
                <a:latin typeface="Cambria" pitchFamily="18" charset="0"/>
              </a:rPr>
              <a:t>Prevalence of Short-Term Acts</a:t>
            </a:r>
            <a:endParaRPr lang="en-CA" dirty="0" smtClean="0">
              <a:latin typeface="Cambria" pitchFamily="18" charset="0"/>
            </a:endParaRPr>
          </a:p>
          <a:p>
            <a:endParaRPr lang="en-CA" dirty="0">
              <a:latin typeface="Cambria" pitchFamily="18" charset="0"/>
            </a:endParaRPr>
          </a:p>
        </p:txBody>
      </p:sp>
    </p:spTree>
    <p:extLst>
      <p:ext uri="{BB962C8B-B14F-4D97-AF65-F5344CB8AC3E}">
        <p14:creationId xmlns:p14="http://schemas.microsoft.com/office/powerpoint/2010/main" val="33384365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68"/>
            <a:ext cx="9144000" cy="1143000"/>
          </a:xfrm>
        </p:spPr>
        <p:txBody>
          <a:bodyPr>
            <a:noAutofit/>
          </a:bodyPr>
          <a:lstStyle/>
          <a:p>
            <a:r>
              <a:rPr lang="en-US" sz="4000" dirty="0" smtClean="0">
                <a:latin typeface="Cambria" pitchFamily="18" charset="0"/>
              </a:rPr>
              <a:t>Mainland China Economy – Stock Market</a:t>
            </a:r>
            <a:endParaRPr lang="en-CA" sz="4000" dirty="0">
              <a:latin typeface="Cambria"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1222551"/>
            <a:ext cx="8856984" cy="5302793"/>
          </a:xfrm>
        </p:spPr>
      </p:pic>
    </p:spTree>
    <p:extLst>
      <p:ext uri="{BB962C8B-B14F-4D97-AF65-F5344CB8AC3E}">
        <p14:creationId xmlns:p14="http://schemas.microsoft.com/office/powerpoint/2010/main" val="41827079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CA" sz="4400" dirty="0" smtClean="0">
                <a:latin typeface="Cambria" pitchFamily="18" charset="0"/>
              </a:rPr>
              <a:t>Mainland Property Market -Overview</a:t>
            </a:r>
            <a:endParaRPr lang="en-CA" sz="4400" dirty="0">
              <a:latin typeface="Cambria" pitchFamily="18" charset="0"/>
            </a:endParaRP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1270143900"/>
              </p:ext>
            </p:extLst>
          </p:nvPr>
        </p:nvGraphicFramePr>
        <p:xfrm>
          <a:off x="179388" y="1196975"/>
          <a:ext cx="4316412"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p:cNvPicPr>
            <a:picLocks noGrp="1" noChangeAspect="1"/>
          </p:cNvPicPr>
          <p:nvPr>
            <p:ph sz="half" idx="2"/>
          </p:nvPr>
        </p:nvPicPr>
        <p:blipFill>
          <a:blip r:embed="rId8" cstate="print">
            <a:extLst>
              <a:ext uri="{28A0092B-C50C-407E-A947-70E740481C1C}">
                <a14:useLocalDpi xmlns:a14="http://schemas.microsoft.com/office/drawing/2010/main" val="0"/>
              </a:ext>
            </a:extLst>
          </a:blip>
          <a:stretch>
            <a:fillRect/>
          </a:stretch>
        </p:blipFill>
        <p:spPr>
          <a:xfrm>
            <a:off x="4644008" y="1556792"/>
            <a:ext cx="4269697" cy="4824536"/>
          </a:xfrm>
        </p:spPr>
      </p:pic>
    </p:spTree>
    <p:extLst>
      <p:ext uri="{BB962C8B-B14F-4D97-AF65-F5344CB8AC3E}">
        <p14:creationId xmlns:p14="http://schemas.microsoft.com/office/powerpoint/2010/main" val="30835015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rmAutofit/>
          </a:bodyPr>
          <a:lstStyle/>
          <a:p>
            <a:r>
              <a:rPr lang="en-US" sz="4500" dirty="0" smtClean="0">
                <a:latin typeface="Cambria" pitchFamily="18" charset="0"/>
              </a:rPr>
              <a:t>Mainland Property Market - Factors</a:t>
            </a:r>
            <a:endParaRPr lang="en-CA" sz="4500" dirty="0">
              <a:latin typeface="Cambria"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00455839"/>
              </p:ext>
            </p:extLst>
          </p:nvPr>
        </p:nvGraphicFramePr>
        <p:xfrm>
          <a:off x="179512" y="1008112"/>
          <a:ext cx="8964488" cy="6309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29545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CA" sz="4500" dirty="0" smtClean="0">
                <a:latin typeface="Cambria" pitchFamily="18" charset="0"/>
              </a:rPr>
              <a:t>Mainland Property Market – Regions </a:t>
            </a:r>
            <a:endParaRPr lang="en-CA" sz="4500" dirty="0">
              <a:latin typeface="Cambria" pitchFamily="18" charset="0"/>
            </a:endParaRPr>
          </a:p>
        </p:txBody>
      </p:sp>
      <p:sp>
        <p:nvSpPr>
          <p:cNvPr id="6" name="Content Placeholder 5"/>
          <p:cNvSpPr>
            <a:spLocks noGrp="1"/>
          </p:cNvSpPr>
          <p:nvPr>
            <p:ph sz="half" idx="1"/>
          </p:nvPr>
        </p:nvSpPr>
        <p:spPr>
          <a:xfrm>
            <a:off x="179512" y="1052736"/>
            <a:ext cx="3384376" cy="5616624"/>
          </a:xfrm>
        </p:spPr>
        <p:txBody>
          <a:bodyPr>
            <a:normAutofit/>
          </a:bodyPr>
          <a:lstStyle/>
          <a:p>
            <a:r>
              <a:rPr lang="en-US" sz="2800" dirty="0" smtClean="0">
                <a:latin typeface="Cambria" pitchFamily="18" charset="0"/>
              </a:rPr>
              <a:t>Real estate has been thriving in Chinese urban cities and towns, largely concentrated in the Eastern coastal areas, and some pockets in Northern as well as Central Western China</a:t>
            </a:r>
            <a:endParaRPr lang="en-CA" sz="2800" dirty="0">
              <a:latin typeface="Cambria" pitchFamily="18" charset="0"/>
            </a:endParaRP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3427310141"/>
              </p:ext>
            </p:extLst>
          </p:nvPr>
        </p:nvGraphicFramePr>
        <p:xfrm>
          <a:off x="3707904" y="836712"/>
          <a:ext cx="5436096"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00861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US" sz="4500" dirty="0" smtClean="0">
                <a:latin typeface="Cambria" pitchFamily="18" charset="0"/>
              </a:rPr>
              <a:t>Mainland Property Market – Regions</a:t>
            </a:r>
            <a:endParaRPr lang="en-CA" sz="4500" dirty="0">
              <a:latin typeface="Cambria" pitchFamily="18" charset="0"/>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1268760"/>
            <a:ext cx="8712968" cy="5328592"/>
          </a:xfrm>
        </p:spPr>
      </p:pic>
    </p:spTree>
    <p:extLst>
      <p:ext uri="{BB962C8B-B14F-4D97-AF65-F5344CB8AC3E}">
        <p14:creationId xmlns:p14="http://schemas.microsoft.com/office/powerpoint/2010/main" val="6979979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pPr algn="l"/>
            <a:r>
              <a:rPr lang="en-US" sz="4000" dirty="0">
                <a:latin typeface="Cambria" pitchFamily="18" charset="0"/>
              </a:rPr>
              <a:t>Mainland Property Market – Key Players</a:t>
            </a:r>
            <a:endParaRPr lang="en-CA" sz="4000" dirty="0">
              <a:latin typeface="Cambria" pitchFamily="18" charset="0"/>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1124744"/>
            <a:ext cx="8784976" cy="5625199"/>
          </a:xfrm>
        </p:spPr>
      </p:pic>
    </p:spTree>
    <p:extLst>
      <p:ext uri="{BB962C8B-B14F-4D97-AF65-F5344CB8AC3E}">
        <p14:creationId xmlns:p14="http://schemas.microsoft.com/office/powerpoint/2010/main" val="4180339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251520" y="332656"/>
            <a:ext cx="8579296" cy="563563"/>
          </a:xfrm>
        </p:spPr>
        <p:txBody>
          <a:bodyPr>
            <a:noAutofit/>
          </a:bodyPr>
          <a:lstStyle/>
          <a:p>
            <a:pPr algn="ctr">
              <a:lnSpc>
                <a:spcPct val="90000"/>
              </a:lnSpc>
              <a:buFontTx/>
              <a:buNone/>
            </a:pPr>
            <a:r>
              <a:rPr lang="en-US" altLang="zh-CN" sz="4500" dirty="0">
                <a:latin typeface="Cambria" pitchFamily="18" charset="0"/>
              </a:rPr>
              <a:t>2011 Index of Economic Freedom </a:t>
            </a:r>
          </a:p>
        </p:txBody>
      </p:sp>
      <p:pic>
        <p:nvPicPr>
          <p:cNvPr id="12293" name="Picture 5" descr="($~QFNN%ESPZRTYBLX$Y[OD"/>
          <p:cNvPicPr>
            <a:picLocks noChangeAspect="1" noChangeArrowheads="1"/>
          </p:cNvPicPr>
          <p:nvPr/>
        </p:nvPicPr>
        <p:blipFill>
          <a:blip r:embed="rId2" cstate="print"/>
          <a:srcRect/>
          <a:stretch>
            <a:fillRect/>
          </a:stretch>
        </p:blipFill>
        <p:spPr bwMode="auto">
          <a:xfrm>
            <a:off x="2201540" y="1124744"/>
            <a:ext cx="4664998" cy="5465440"/>
          </a:xfrm>
          <a:prstGeom prst="rect">
            <a:avLst/>
          </a:prstGeom>
          <a:noFill/>
        </p:spPr>
      </p:pic>
      <p:sp>
        <p:nvSpPr>
          <p:cNvPr id="2" name="Rectangle 1"/>
          <p:cNvSpPr/>
          <p:nvPr/>
        </p:nvSpPr>
        <p:spPr>
          <a:xfrm>
            <a:off x="2201540" y="1628800"/>
            <a:ext cx="4664998"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979711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CA" sz="4000" dirty="0">
                <a:latin typeface="Cambria" pitchFamily="18" charset="0"/>
              </a:rPr>
              <a:t>Mainland Property Market – Residential</a:t>
            </a:r>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9512" y="2132856"/>
            <a:ext cx="5552166" cy="4248472"/>
          </a:xfrm>
        </p:spPr>
      </p:pic>
      <p:graphicFrame>
        <p:nvGraphicFramePr>
          <p:cNvPr id="6" name="Content Placeholder 5"/>
          <p:cNvGraphicFramePr>
            <a:graphicFrameLocks noGrp="1"/>
          </p:cNvGraphicFramePr>
          <p:nvPr>
            <p:ph sz="half" idx="2"/>
            <p:extLst>
              <p:ext uri="{D42A27DB-BD31-4B8C-83A1-F6EECF244321}">
                <p14:modId xmlns:p14="http://schemas.microsoft.com/office/powerpoint/2010/main" val="2869594495"/>
              </p:ext>
            </p:extLst>
          </p:nvPr>
        </p:nvGraphicFramePr>
        <p:xfrm>
          <a:off x="4648200" y="1052736"/>
          <a:ext cx="4316288" cy="5544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686833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US" sz="4000" dirty="0" smtClean="0">
                <a:latin typeface="Cambria" pitchFamily="18" charset="0"/>
              </a:rPr>
              <a:t>Mainland Property Market – Affordability </a:t>
            </a:r>
            <a:endParaRPr lang="en-CA" sz="4000" dirty="0">
              <a:latin typeface="Cambria" pitchFamily="18" charset="0"/>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3730" y="980728"/>
            <a:ext cx="8816539" cy="5616624"/>
          </a:xfrm>
        </p:spPr>
      </p:pic>
      <p:sp>
        <p:nvSpPr>
          <p:cNvPr id="7" name="Rectangle 6"/>
          <p:cNvSpPr/>
          <p:nvPr/>
        </p:nvSpPr>
        <p:spPr>
          <a:xfrm>
            <a:off x="108520" y="2492896"/>
            <a:ext cx="8927976" cy="12961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endParaRPr lang="en-CA"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575394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CA" sz="4500" dirty="0" smtClean="0">
                <a:latin typeface="Cambria" pitchFamily="18" charset="0"/>
              </a:rPr>
              <a:t>Mainland Property Market – Rents </a:t>
            </a:r>
            <a:endParaRPr lang="en-CA" sz="4500" dirty="0">
              <a:latin typeface="Cambria"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1052737"/>
            <a:ext cx="8712968" cy="5615136"/>
          </a:xfrm>
        </p:spPr>
      </p:pic>
    </p:spTree>
    <p:extLst>
      <p:ext uri="{BB962C8B-B14F-4D97-AF65-F5344CB8AC3E}">
        <p14:creationId xmlns:p14="http://schemas.microsoft.com/office/powerpoint/2010/main" val="18445420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CA" sz="4000" dirty="0" smtClean="0">
                <a:latin typeface="Cambria" pitchFamily="18" charset="0"/>
              </a:rPr>
              <a:t>Mainland Property Market – Net Yield</a:t>
            </a:r>
            <a:endParaRPr lang="en-CA" sz="4000" dirty="0">
              <a:latin typeface="Cambria"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1124744"/>
            <a:ext cx="8784976" cy="5544616"/>
          </a:xfrm>
        </p:spPr>
      </p:pic>
    </p:spTree>
    <p:extLst>
      <p:ext uri="{BB962C8B-B14F-4D97-AF65-F5344CB8AC3E}">
        <p14:creationId xmlns:p14="http://schemas.microsoft.com/office/powerpoint/2010/main" val="3672459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CA" sz="4400" dirty="0" smtClean="0">
                <a:latin typeface="Cambria" pitchFamily="18" charset="0"/>
              </a:rPr>
              <a:t>Mainland Property Market – Vacancy</a:t>
            </a:r>
            <a:endParaRPr lang="en-CA" sz="4400" dirty="0">
              <a:latin typeface="Cambria"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980728"/>
            <a:ext cx="8817040" cy="5688632"/>
          </a:xfrm>
        </p:spPr>
      </p:pic>
    </p:spTree>
    <p:extLst>
      <p:ext uri="{BB962C8B-B14F-4D97-AF65-F5344CB8AC3E}">
        <p14:creationId xmlns:p14="http://schemas.microsoft.com/office/powerpoint/2010/main" val="4721657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CA" sz="3400" dirty="0" smtClean="0">
                <a:latin typeface="Cambria" pitchFamily="18" charset="0"/>
              </a:rPr>
              <a:t>Mainland Property Market – Signs of Weakness</a:t>
            </a:r>
            <a:endParaRPr lang="en-CA" sz="3400" dirty="0">
              <a:latin typeface="Cambria"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91925926"/>
              </p:ext>
            </p:extLst>
          </p:nvPr>
        </p:nvGraphicFramePr>
        <p:xfrm>
          <a:off x="251520" y="1091877"/>
          <a:ext cx="8640960" cy="5577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43643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US" sz="4000" dirty="0" smtClean="0">
                <a:latin typeface="Cambria" pitchFamily="18" charset="0"/>
              </a:rPr>
              <a:t>Mainland Property Market – Gov. Policy</a:t>
            </a:r>
            <a:endParaRPr lang="en-CA" sz="4000" dirty="0">
              <a:latin typeface="Cambria"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801640"/>
              </p:ext>
            </p:extLst>
          </p:nvPr>
        </p:nvGraphicFramePr>
        <p:xfrm>
          <a:off x="251520" y="980728"/>
          <a:ext cx="8686800" cy="568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94998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US" sz="3600" dirty="0" smtClean="0">
                <a:latin typeface="Cambria" pitchFamily="18" charset="0"/>
              </a:rPr>
              <a:t>Mainland Property Market – Future Policies</a:t>
            </a:r>
            <a:endParaRPr lang="en-CA" sz="3600" dirty="0">
              <a:latin typeface="Cambria"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9064583"/>
              </p:ext>
            </p:extLst>
          </p:nvPr>
        </p:nvGraphicFramePr>
        <p:xfrm>
          <a:off x="395536" y="980728"/>
          <a:ext cx="8363272" cy="5805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77947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dirty="0"/>
          </a:p>
        </p:txBody>
      </p:sp>
      <p:sp>
        <p:nvSpPr>
          <p:cNvPr id="3" name="Subtitle 2"/>
          <p:cNvSpPr>
            <a:spLocks noGrp="1"/>
          </p:cNvSpPr>
          <p:nvPr>
            <p:ph type="subTitle" idx="1"/>
          </p:nvPr>
        </p:nvSpPr>
        <p:spPr/>
        <p:txBody>
          <a:bodyPr/>
          <a:lstStyle/>
          <a:p>
            <a:endParaRPr lang="en-CA" dirty="0"/>
          </a:p>
        </p:txBody>
      </p:sp>
      <p:pic>
        <p:nvPicPr>
          <p:cNvPr id="410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914400"/>
            <a:ext cx="7162799"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2" y="2581275"/>
            <a:ext cx="7162798" cy="369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283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372036"/>
            <a:ext cx="8075613" cy="770964"/>
          </a:xfrm>
        </p:spPr>
        <p:txBody>
          <a:bodyPr/>
          <a:lstStyle/>
          <a:p>
            <a:pPr algn="l"/>
            <a:r>
              <a:rPr lang="en-US" sz="4500" dirty="0" smtClean="0">
                <a:latin typeface="Cambria" pitchFamily="18" charset="0"/>
              </a:rPr>
              <a:t>Last Trading Day Performance</a:t>
            </a:r>
            <a:endParaRPr lang="en-US" sz="4500" dirty="0">
              <a:latin typeface="Cambria"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295400"/>
            <a:ext cx="7391400" cy="525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cstate="print"/>
          <a:srcRect/>
          <a:stretch>
            <a:fillRect/>
          </a:stretch>
        </p:blipFill>
        <p:spPr bwMode="auto">
          <a:xfrm>
            <a:off x="7848600"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3770812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 y="609600"/>
            <a:ext cx="9144000" cy="1143000"/>
          </a:xfrm>
        </p:spPr>
        <p:txBody>
          <a:bodyPr/>
          <a:lstStyle/>
          <a:p>
            <a:pPr algn="l"/>
            <a:r>
              <a:rPr lang="en-US" altLang="zh-CN" sz="3200" dirty="0">
                <a:latin typeface="Cambria" pitchFamily="18" charset="0"/>
              </a:rPr>
              <a:t>Factors Affecting Hong Kong Properties Market</a:t>
            </a:r>
            <a:r>
              <a:rPr lang="en-US" altLang="zh-CN" sz="3200" dirty="0"/>
              <a:t/>
            </a:r>
            <a:br>
              <a:rPr lang="en-US" altLang="zh-CN" sz="3200" dirty="0"/>
            </a:br>
            <a:endParaRPr lang="en-US" altLang="zh-CN" sz="3200" dirty="0"/>
          </a:p>
        </p:txBody>
      </p:sp>
      <p:sp>
        <p:nvSpPr>
          <p:cNvPr id="16387" name="Rectangle 3"/>
          <p:cNvSpPr>
            <a:spLocks noGrp="1" noChangeArrowheads="1"/>
          </p:cNvSpPr>
          <p:nvPr>
            <p:ph idx="1"/>
          </p:nvPr>
        </p:nvSpPr>
        <p:spPr>
          <a:xfrm>
            <a:off x="381000" y="1905000"/>
            <a:ext cx="8229600" cy="4525963"/>
          </a:xfrm>
        </p:spPr>
        <p:txBody>
          <a:bodyPr/>
          <a:lstStyle/>
          <a:p>
            <a:pPr marL="609600" indent="-609600">
              <a:buFontTx/>
              <a:buAutoNum type="arabicParenR"/>
            </a:pPr>
            <a:r>
              <a:rPr lang="en-US" altLang="zh-CN" sz="2800" dirty="0">
                <a:latin typeface="Cambria" pitchFamily="18" charset="0"/>
              </a:rPr>
              <a:t>Government policy &amp; regulations</a:t>
            </a:r>
          </a:p>
          <a:p>
            <a:pPr marL="609600" indent="-609600">
              <a:buFontTx/>
              <a:buAutoNum type="arabicParenR"/>
            </a:pPr>
            <a:r>
              <a:rPr lang="en-US" altLang="zh-CN" sz="2800" dirty="0">
                <a:latin typeface="Cambria" pitchFamily="18" charset="0"/>
              </a:rPr>
              <a:t>Interest rate</a:t>
            </a:r>
          </a:p>
          <a:p>
            <a:pPr marL="609600" indent="-609600">
              <a:buFontTx/>
              <a:buAutoNum type="arabicParenR"/>
            </a:pPr>
            <a:r>
              <a:rPr lang="en-US" altLang="zh-CN" sz="2800" dirty="0">
                <a:latin typeface="Cambria" pitchFamily="18" charset="0"/>
              </a:rPr>
              <a:t>Population growth</a:t>
            </a:r>
          </a:p>
          <a:p>
            <a:pPr marL="609600" indent="-609600">
              <a:buFontTx/>
              <a:buAutoNum type="arabicParenR"/>
            </a:pPr>
            <a:r>
              <a:rPr lang="en-US" altLang="zh-CN" sz="2800" dirty="0">
                <a:latin typeface="Cambria" pitchFamily="18" charset="0"/>
              </a:rPr>
              <a:t>Economy </a:t>
            </a:r>
          </a:p>
          <a:p>
            <a:pPr marL="609600" indent="-609600">
              <a:buFontTx/>
              <a:buAutoNum type="arabicParenR"/>
            </a:pPr>
            <a:r>
              <a:rPr lang="en-US" altLang="zh-CN" sz="2800" dirty="0">
                <a:latin typeface="Cambria" pitchFamily="18" charset="0"/>
              </a:rPr>
              <a:t>Risk of bubble formation</a:t>
            </a:r>
            <a:r>
              <a:rPr lang="en-US" altLang="zh-CN" sz="2400" dirty="0">
                <a:latin typeface="Cambria" pitchFamily="18" charset="0"/>
              </a:rPr>
              <a:t/>
            </a:r>
            <a:br>
              <a:rPr lang="en-US" altLang="zh-CN" sz="2400" dirty="0">
                <a:latin typeface="Cambria" pitchFamily="18" charset="0"/>
              </a:rPr>
            </a:br>
            <a:endParaRPr lang="en-US" altLang="zh-CN" sz="2400" dirty="0">
              <a:latin typeface="Cambria" pitchFamily="18" charset="0"/>
            </a:endParaRPr>
          </a:p>
        </p:txBody>
      </p:sp>
    </p:spTree>
    <p:extLst>
      <p:ext uri="{BB962C8B-B14F-4D97-AF65-F5344CB8AC3E}">
        <p14:creationId xmlns:p14="http://schemas.microsoft.com/office/powerpoint/2010/main" val="42345562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372036"/>
            <a:ext cx="8075613" cy="770964"/>
          </a:xfrm>
        </p:spPr>
        <p:txBody>
          <a:bodyPr/>
          <a:lstStyle/>
          <a:p>
            <a:pPr algn="l"/>
            <a:r>
              <a:rPr lang="en-US" sz="4500" dirty="0" smtClean="0">
                <a:latin typeface="Cambria" pitchFamily="18" charset="0"/>
              </a:rPr>
              <a:t>Last Trading Day ADR                   </a:t>
            </a:r>
            <a:r>
              <a:rPr lang="en-CA" sz="1800" dirty="0" smtClean="0">
                <a:latin typeface="Cambria" pitchFamily="18" charset="0"/>
              </a:rPr>
              <a:t>1 </a:t>
            </a:r>
            <a:r>
              <a:rPr lang="en-CA" sz="1800" dirty="0">
                <a:latin typeface="Cambria" pitchFamily="18" charset="0"/>
              </a:rPr>
              <a:t>HKD = 0.1286 USD </a:t>
            </a:r>
            <a:r>
              <a:rPr lang="en-CA" altLang="zh-CN" sz="1800" dirty="0">
                <a:latin typeface="Cambria" pitchFamily="18" charset="0"/>
              </a:rPr>
              <a:t>        </a:t>
            </a:r>
            <a:r>
              <a:rPr lang="en-CA" sz="1800" dirty="0">
                <a:latin typeface="Cambria" pitchFamily="18" charset="0"/>
              </a:rPr>
              <a:t>1 USD = 7.7760 HKD</a:t>
            </a:r>
            <a:br>
              <a:rPr lang="en-CA" sz="1800" dirty="0">
                <a:latin typeface="Cambria" pitchFamily="18" charset="0"/>
              </a:rPr>
            </a:br>
            <a:endParaRPr lang="en-US" sz="1800" dirty="0">
              <a:latin typeface="Cambria"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19200"/>
            <a:ext cx="76962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41475890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2131" y="620688"/>
            <a:ext cx="8133085" cy="472670"/>
          </a:xfrm>
        </p:spPr>
        <p:txBody>
          <a:bodyPr/>
          <a:lstStyle/>
          <a:p>
            <a:pPr algn="l"/>
            <a:r>
              <a:rPr lang="en-US" sz="4500" dirty="0" smtClean="0">
                <a:latin typeface="Cambria" pitchFamily="18" charset="0"/>
              </a:rPr>
              <a:t>Last Trading Day </a:t>
            </a:r>
            <a:r>
              <a:rPr lang="en-US" altLang="zh-CN" sz="4500" dirty="0" smtClean="0">
                <a:latin typeface="Cambria" pitchFamily="18" charset="0"/>
              </a:rPr>
              <a:t>BER                             </a:t>
            </a:r>
            <a:r>
              <a:rPr lang="en-US" sz="2000" dirty="0" smtClean="0">
                <a:latin typeface="Cambria" pitchFamily="18" charset="0"/>
              </a:rPr>
              <a:t>1 </a:t>
            </a:r>
            <a:r>
              <a:rPr lang="en-US" sz="2000" dirty="0">
                <a:latin typeface="Cambria" pitchFamily="18" charset="0"/>
              </a:rPr>
              <a:t>HKD = 0.0935 EUR </a:t>
            </a:r>
            <a:r>
              <a:rPr lang="en-US" sz="2000" dirty="0" smtClean="0">
                <a:latin typeface="Cambria" pitchFamily="18" charset="0"/>
              </a:rPr>
              <a:t>               1 </a:t>
            </a:r>
            <a:r>
              <a:rPr lang="en-US" sz="2000" dirty="0">
                <a:latin typeface="Cambria" pitchFamily="18" charset="0"/>
              </a:rPr>
              <a:t>EUR = 10.6952 HKD</a:t>
            </a:r>
            <a:br>
              <a:rPr lang="en-US" sz="2000" dirty="0">
                <a:latin typeface="Cambria" pitchFamily="18" charset="0"/>
              </a:rPr>
            </a:br>
            <a:r>
              <a:rPr lang="en-US" sz="2000" dirty="0" smtClean="0">
                <a:latin typeface="Cambria" pitchFamily="18" charset="0"/>
              </a:rPr>
              <a:t>                                                   </a:t>
            </a:r>
            <a:r>
              <a:rPr lang="en-US" sz="2000" dirty="0">
                <a:latin typeface="Cambria" pitchFamily="18" charset="0"/>
              </a:rPr>
              <a:t/>
            </a:r>
            <a:br>
              <a:rPr lang="en-US" sz="2000" dirty="0">
                <a:latin typeface="Cambria" pitchFamily="18" charset="0"/>
              </a:rPr>
            </a:br>
            <a:endParaRPr lang="en-US" sz="2000" dirty="0">
              <a:latin typeface="Cambria" pitchFamily="18" charset="0"/>
            </a:endParaRPr>
          </a:p>
        </p:txBody>
      </p:sp>
      <p:pic>
        <p:nvPicPr>
          <p:cNvPr id="7" name="Picture 5"/>
          <p:cNvPicPr>
            <a:picLocks noChangeAspect="1" noChangeArrowheads="1"/>
          </p:cNvPicPr>
          <p:nvPr/>
        </p:nvPicPr>
        <p:blipFill>
          <a:blip r:embed="rId2" cstate="print"/>
          <a:srcRect/>
          <a:stretch>
            <a:fillRect/>
          </a:stretch>
        </p:blipFill>
        <p:spPr bwMode="auto">
          <a:xfrm>
            <a:off x="7848600" y="152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5" name="Picture 4"/>
          <p:cNvPicPr>
            <a:picLocks noChangeAspect="1"/>
          </p:cNvPicPr>
          <p:nvPr/>
        </p:nvPicPr>
        <p:blipFill>
          <a:blip r:embed="rId3"/>
          <a:stretch>
            <a:fillRect/>
          </a:stretch>
        </p:blipFill>
        <p:spPr>
          <a:xfrm>
            <a:off x="2286000" y="1189814"/>
            <a:ext cx="4800600" cy="3229786"/>
          </a:xfrm>
          <a:prstGeom prst="rect">
            <a:avLst/>
          </a:prstGeom>
        </p:spPr>
      </p:pic>
      <p:pic>
        <p:nvPicPr>
          <p:cNvPr id="6" name="Picture 5"/>
          <p:cNvPicPr>
            <a:picLocks noChangeAspect="1"/>
          </p:cNvPicPr>
          <p:nvPr/>
        </p:nvPicPr>
        <p:blipFill>
          <a:blip r:embed="rId4"/>
          <a:stretch>
            <a:fillRect/>
          </a:stretch>
        </p:blipFill>
        <p:spPr>
          <a:xfrm>
            <a:off x="2286000" y="4114800"/>
            <a:ext cx="4832791" cy="3048000"/>
          </a:xfrm>
          <a:prstGeom prst="rect">
            <a:avLst/>
          </a:prstGeom>
        </p:spPr>
      </p:pic>
    </p:spTree>
    <p:extLst>
      <p:ext uri="{BB962C8B-B14F-4D97-AF65-F5344CB8AC3E}">
        <p14:creationId xmlns:p14="http://schemas.microsoft.com/office/powerpoint/2010/main" val="6128147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528" y="152400"/>
            <a:ext cx="8133085" cy="770964"/>
          </a:xfrm>
        </p:spPr>
        <p:txBody>
          <a:bodyPr/>
          <a:lstStyle/>
          <a:p>
            <a:pPr algn="l"/>
            <a:r>
              <a:rPr lang="en-US" sz="4500" dirty="0" smtClean="0">
                <a:latin typeface="Cambria" pitchFamily="18" charset="0"/>
              </a:rPr>
              <a:t>Last Trading Day FRA</a:t>
            </a:r>
            <a:endParaRPr lang="en-US" sz="4500" dirty="0">
              <a:latin typeface="Cambr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 y="990600"/>
            <a:ext cx="80772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cstate="print"/>
          <a:srcRect/>
          <a:stretch>
            <a:fillRect/>
          </a:stretch>
        </p:blipFill>
        <p:spPr bwMode="auto">
          <a:xfrm>
            <a:off x="7799832" y="4572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32737842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176964" cy="1143000"/>
          </a:xfrm>
        </p:spPr>
        <p:txBody>
          <a:bodyPr/>
          <a:lstStyle/>
          <a:p>
            <a:pPr algn="l"/>
            <a:r>
              <a:rPr lang="en-US" sz="4500" dirty="0" smtClean="0">
                <a:latin typeface="Cambria" pitchFamily="18" charset="0"/>
              </a:rPr>
              <a:t>HK V.S. ADR</a:t>
            </a:r>
            <a:r>
              <a:rPr lang="zh-CN" altLang="en-US" sz="4500" dirty="0" smtClean="0">
                <a:latin typeface="Cambria" pitchFamily="18" charset="0"/>
              </a:rPr>
              <a:t> </a:t>
            </a:r>
            <a:r>
              <a:rPr lang="en-US" altLang="zh-CN" sz="4500" dirty="0">
                <a:latin typeface="Cambria" pitchFamily="18" charset="0"/>
              </a:rPr>
              <a:t>1</a:t>
            </a:r>
            <a:r>
              <a:rPr lang="zh-CN" altLang="en-US" sz="4500" dirty="0" smtClean="0">
                <a:latin typeface="Cambria" pitchFamily="18" charset="0"/>
              </a:rPr>
              <a:t> </a:t>
            </a:r>
            <a:r>
              <a:rPr lang="en-US" altLang="zh-CN" sz="4500" dirty="0" smtClean="0">
                <a:latin typeface="Cambria" pitchFamily="18" charset="0"/>
              </a:rPr>
              <a:t>Year</a:t>
            </a:r>
            <a:endParaRPr lang="en-US" sz="4500" dirty="0">
              <a:latin typeface="Cambria" pitchFamily="18" charset="0"/>
            </a:endParaRPr>
          </a:p>
        </p:txBody>
      </p:sp>
      <p:pic>
        <p:nvPicPr>
          <p:cNvPr id="6" name="Picture 5"/>
          <p:cNvPicPr>
            <a:picLocks noChangeAspect="1" noChangeArrowheads="1"/>
          </p:cNvPicPr>
          <p:nvPr/>
        </p:nvPicPr>
        <p:blipFill>
          <a:blip r:embed="rId2"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4392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295400"/>
            <a:ext cx="8062809" cy="5177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0451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176964" cy="1143000"/>
          </a:xfrm>
        </p:spPr>
        <p:txBody>
          <a:bodyPr/>
          <a:lstStyle/>
          <a:p>
            <a:pPr algn="l"/>
            <a:r>
              <a:rPr lang="en-US" sz="4500" dirty="0" smtClean="0">
                <a:latin typeface="Cambria" pitchFamily="18" charset="0"/>
              </a:rPr>
              <a:t>HK V.S. ADR</a:t>
            </a:r>
            <a:r>
              <a:rPr lang="zh-CN" altLang="en-US" sz="4500" dirty="0" smtClean="0">
                <a:latin typeface="Cambria" pitchFamily="18" charset="0"/>
              </a:rPr>
              <a:t> </a:t>
            </a:r>
            <a:r>
              <a:rPr lang="en-US" altLang="zh-CN" sz="4500" dirty="0" smtClean="0">
                <a:latin typeface="Cambria" pitchFamily="18" charset="0"/>
              </a:rPr>
              <a:t>5</a:t>
            </a:r>
            <a:r>
              <a:rPr lang="zh-CN" altLang="en-US" sz="4500" dirty="0" smtClean="0">
                <a:latin typeface="Cambria" pitchFamily="18" charset="0"/>
              </a:rPr>
              <a:t> </a:t>
            </a:r>
            <a:r>
              <a:rPr lang="en-US" altLang="zh-CN" sz="4500" dirty="0" smtClean="0">
                <a:latin typeface="Cambria" pitchFamily="18" charset="0"/>
              </a:rPr>
              <a:t>Year</a:t>
            </a:r>
            <a:endParaRPr lang="en-US" sz="4500" dirty="0">
              <a:latin typeface="Cambria"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95400"/>
            <a:ext cx="8229600"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1541324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5" name="Picture 4"/>
          <p:cNvPicPr>
            <a:picLocks noChangeAspect="1"/>
          </p:cNvPicPr>
          <p:nvPr/>
        </p:nvPicPr>
        <p:blipFill>
          <a:blip r:embed="rId3" cstate="print"/>
          <a:stretch>
            <a:fillRect/>
          </a:stretch>
        </p:blipFill>
        <p:spPr>
          <a:xfrm>
            <a:off x="457200" y="1397000"/>
            <a:ext cx="8223574" cy="5156200"/>
          </a:xfrm>
          <a:prstGeom prst="rect">
            <a:avLst/>
          </a:prstGeom>
        </p:spPr>
      </p:pic>
      <p:sp>
        <p:nvSpPr>
          <p:cNvPr id="6" name="Title 1"/>
          <p:cNvSpPr>
            <a:spLocks noGrp="1"/>
          </p:cNvSpPr>
          <p:nvPr>
            <p:ph type="title"/>
          </p:nvPr>
        </p:nvSpPr>
        <p:spPr>
          <a:xfrm>
            <a:off x="395536" y="274638"/>
            <a:ext cx="8176964" cy="1143000"/>
          </a:xfrm>
        </p:spPr>
        <p:txBody>
          <a:bodyPr/>
          <a:lstStyle/>
          <a:p>
            <a:pPr algn="l"/>
            <a:r>
              <a:rPr lang="en-US" altLang="zh-CN" sz="4500" dirty="0" smtClean="0">
                <a:latin typeface="Cambria" pitchFamily="18" charset="0"/>
              </a:rPr>
              <a:t>1</a:t>
            </a:r>
            <a:r>
              <a:rPr lang="zh-CN" altLang="en-US" sz="4500" dirty="0" smtClean="0">
                <a:latin typeface="Cambria" pitchFamily="18" charset="0"/>
              </a:rPr>
              <a:t> </a:t>
            </a:r>
            <a:r>
              <a:rPr lang="en-US" altLang="zh-CN" sz="4500" dirty="0" smtClean="0">
                <a:latin typeface="Cambria" pitchFamily="18" charset="0"/>
              </a:rPr>
              <a:t>Y</a:t>
            </a:r>
            <a:r>
              <a:rPr lang="en-CA" altLang="zh-CN" sz="4500" dirty="0" smtClean="0">
                <a:latin typeface="Cambria" pitchFamily="18" charset="0"/>
              </a:rPr>
              <a:t>ear Performance</a:t>
            </a:r>
            <a:endParaRPr lang="en-US" sz="4500" dirty="0">
              <a:latin typeface="Cambria"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457200" y="1447800"/>
            <a:ext cx="8209782" cy="5105400"/>
          </a:xfrm>
          <a:prstGeom prst="rect">
            <a:avLst/>
          </a:prstGeom>
        </p:spPr>
      </p:pic>
      <p:sp>
        <p:nvSpPr>
          <p:cNvPr id="6" name="Title 1"/>
          <p:cNvSpPr>
            <a:spLocks noGrp="1"/>
          </p:cNvSpPr>
          <p:nvPr>
            <p:ph type="title"/>
          </p:nvPr>
        </p:nvSpPr>
        <p:spPr>
          <a:xfrm>
            <a:off x="395536" y="274638"/>
            <a:ext cx="8176964" cy="1143000"/>
          </a:xfrm>
        </p:spPr>
        <p:txBody>
          <a:bodyPr/>
          <a:lstStyle/>
          <a:p>
            <a:pPr algn="l"/>
            <a:r>
              <a:rPr lang="en-US" sz="4500" dirty="0" smtClean="0">
                <a:latin typeface="Cambria" pitchFamily="18" charset="0"/>
              </a:rPr>
              <a:t>5 Year</a:t>
            </a:r>
            <a:r>
              <a:rPr lang="zh-CN" altLang="en-US" sz="4500" dirty="0" smtClean="0">
                <a:latin typeface="Cambria" pitchFamily="18" charset="0"/>
              </a:rPr>
              <a:t> </a:t>
            </a:r>
            <a:r>
              <a:rPr lang="en-CA" altLang="zh-CN" sz="4500" dirty="0" smtClean="0">
                <a:latin typeface="Cambria" pitchFamily="18" charset="0"/>
              </a:rPr>
              <a:t>Performance</a:t>
            </a:r>
            <a:endParaRPr lang="en-US" sz="4500" dirty="0">
              <a:latin typeface="Cambria" pitchFamily="18" charset="0"/>
            </a:endParaRPr>
          </a:p>
        </p:txBody>
      </p:sp>
      <p:pic>
        <p:nvPicPr>
          <p:cNvPr id="7" name="Picture 5"/>
          <p:cNvPicPr>
            <a:picLocks noChangeAspect="1" noChangeArrowheads="1"/>
          </p:cNvPicPr>
          <p:nvPr/>
        </p:nvPicPr>
        <p:blipFill>
          <a:blip r:embed="rId3"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67700" cy="1143000"/>
          </a:xfrm>
        </p:spPr>
        <p:txBody>
          <a:bodyPr/>
          <a:lstStyle/>
          <a:p>
            <a:pPr algn="l"/>
            <a:r>
              <a:rPr lang="en-US" sz="4000" dirty="0" smtClean="0">
                <a:latin typeface="Cambria" pitchFamily="18" charset="0"/>
              </a:rPr>
              <a:t>Stock Performance V.S. HSI 5 Years</a:t>
            </a:r>
            <a:endParaRPr lang="en-US" sz="4000" dirty="0">
              <a:latin typeface="Cambria" pitchFamily="18" charset="0"/>
            </a:endParaRPr>
          </a:p>
        </p:txBody>
      </p:sp>
      <p:pic>
        <p:nvPicPr>
          <p:cNvPr id="4" name="Picture 3"/>
          <p:cNvPicPr>
            <a:picLocks noChangeAspect="1"/>
          </p:cNvPicPr>
          <p:nvPr/>
        </p:nvPicPr>
        <p:blipFill>
          <a:blip r:embed="rId3" cstate="print"/>
          <a:stretch>
            <a:fillRect/>
          </a:stretch>
        </p:blipFill>
        <p:spPr>
          <a:xfrm>
            <a:off x="304800" y="1600200"/>
            <a:ext cx="8571893" cy="5029200"/>
          </a:xfrm>
          <a:prstGeom prst="rect">
            <a:avLst/>
          </a:prstGeom>
        </p:spPr>
      </p:pic>
      <p:pic>
        <p:nvPicPr>
          <p:cNvPr id="5" name="Picture 5"/>
          <p:cNvPicPr>
            <a:picLocks noChangeAspect="1" noChangeArrowheads="1"/>
          </p:cNvPicPr>
          <p:nvPr/>
        </p:nvPicPr>
        <p:blipFill>
          <a:blip r:embed="rId4"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23233416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5040" y="67236"/>
            <a:ext cx="8231573" cy="1371600"/>
          </a:xfrm>
        </p:spPr>
        <p:txBody>
          <a:bodyPr/>
          <a:lstStyle/>
          <a:p>
            <a:pPr algn="l"/>
            <a:r>
              <a:rPr lang="en-US" sz="4000" dirty="0" smtClean="0">
                <a:latin typeface="Cambria" pitchFamily="18" charset="0"/>
              </a:rPr>
              <a:t>Stock Performance V.S. HSPI</a:t>
            </a:r>
            <a:r>
              <a:rPr lang="zh-CN" altLang="en-US" sz="4000" dirty="0" smtClean="0">
                <a:latin typeface="Cambria" pitchFamily="18" charset="0"/>
              </a:rPr>
              <a:t> </a:t>
            </a:r>
            <a:r>
              <a:rPr lang="en-US" altLang="zh-CN" sz="4000" dirty="0" smtClean="0">
                <a:latin typeface="Cambria" pitchFamily="18" charset="0"/>
              </a:rPr>
              <a:t>5</a:t>
            </a:r>
            <a:r>
              <a:rPr lang="zh-CN" altLang="en-US" sz="4000" dirty="0" smtClean="0">
                <a:latin typeface="Cambria" pitchFamily="18" charset="0"/>
              </a:rPr>
              <a:t> </a:t>
            </a:r>
            <a:r>
              <a:rPr lang="en-CA" altLang="zh-CN" sz="4000" dirty="0" smtClean="0">
                <a:latin typeface="Cambria" pitchFamily="18" charset="0"/>
              </a:rPr>
              <a:t>Years</a:t>
            </a:r>
            <a:endParaRPr lang="en-US" sz="4000" dirty="0">
              <a:latin typeface="Cambria" pitchFamily="18" charset="0"/>
            </a:endParaRPr>
          </a:p>
        </p:txBody>
      </p:sp>
      <p:pic>
        <p:nvPicPr>
          <p:cNvPr id="5" name="Picture 4"/>
          <p:cNvPicPr>
            <a:picLocks noChangeAspect="1"/>
          </p:cNvPicPr>
          <p:nvPr/>
        </p:nvPicPr>
        <p:blipFill>
          <a:blip r:embed="rId2" cstate="print"/>
          <a:stretch>
            <a:fillRect/>
          </a:stretch>
        </p:blipFill>
        <p:spPr>
          <a:xfrm>
            <a:off x="225040" y="1644650"/>
            <a:ext cx="8766560" cy="5137150"/>
          </a:xfrm>
          <a:prstGeom prst="rect">
            <a:avLst/>
          </a:prstGeom>
        </p:spPr>
      </p:pic>
      <p:pic>
        <p:nvPicPr>
          <p:cNvPr id="6" name="Picture 5"/>
          <p:cNvPicPr>
            <a:picLocks noChangeAspect="1" noChangeArrowheads="1"/>
          </p:cNvPicPr>
          <p:nvPr/>
        </p:nvPicPr>
        <p:blipFill>
          <a:blip r:embed="rId3"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4538357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191500" cy="1143000"/>
          </a:xfrm>
        </p:spPr>
        <p:txBody>
          <a:bodyPr/>
          <a:lstStyle/>
          <a:p>
            <a:pPr algn="l"/>
            <a:r>
              <a:rPr lang="en-US" sz="4500" dirty="0" smtClean="0">
                <a:latin typeface="Cambria" pitchFamily="18" charset="0"/>
              </a:rPr>
              <a:t>Comparative Analysis</a:t>
            </a:r>
            <a:endParaRPr lang="en-US" sz="4500" dirty="0">
              <a:latin typeface="Cambria" pitchFamily="18" charset="0"/>
            </a:endParaRPr>
          </a:p>
        </p:txBody>
      </p:sp>
      <p:pic>
        <p:nvPicPr>
          <p:cNvPr id="4" name="Picture 3"/>
          <p:cNvPicPr>
            <a:picLocks noChangeAspect="1"/>
          </p:cNvPicPr>
          <p:nvPr/>
        </p:nvPicPr>
        <p:blipFill>
          <a:blip r:embed="rId2" cstate="print"/>
          <a:stretch>
            <a:fillRect/>
          </a:stretch>
        </p:blipFill>
        <p:spPr>
          <a:xfrm>
            <a:off x="457200" y="1429512"/>
            <a:ext cx="7854950" cy="5245100"/>
          </a:xfrm>
          <a:prstGeom prst="rect">
            <a:avLst/>
          </a:prstGeom>
        </p:spPr>
      </p:pic>
      <p:pic>
        <p:nvPicPr>
          <p:cNvPr id="5" name="Picture 5"/>
          <p:cNvPicPr>
            <a:picLocks noChangeAspect="1" noChangeArrowheads="1"/>
          </p:cNvPicPr>
          <p:nvPr/>
        </p:nvPicPr>
        <p:blipFill>
          <a:blip r:embed="rId3"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6749493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95536" y="188640"/>
            <a:ext cx="8229600" cy="884238"/>
          </a:xfrm>
        </p:spPr>
        <p:txBody>
          <a:bodyPr>
            <a:noAutofit/>
          </a:bodyPr>
          <a:lstStyle/>
          <a:p>
            <a:pPr algn="l"/>
            <a:r>
              <a:rPr lang="en-US" altLang="zh-CN" sz="2800" dirty="0">
                <a:latin typeface="Cambria" pitchFamily="18" charset="0"/>
              </a:rPr>
              <a:t>1) Government policy &amp; </a:t>
            </a:r>
            <a:r>
              <a:rPr lang="en-US" altLang="zh-CN" sz="2800" dirty="0" smtClean="0">
                <a:latin typeface="Cambria" pitchFamily="18" charset="0"/>
              </a:rPr>
              <a:t>regulations</a:t>
            </a:r>
            <a:endParaRPr lang="en-US" altLang="zh-CN" sz="2800" dirty="0">
              <a:latin typeface="Cambria" pitchFamily="18" charset="0"/>
            </a:endParaRPr>
          </a:p>
        </p:txBody>
      </p:sp>
      <p:sp>
        <p:nvSpPr>
          <p:cNvPr id="15363" name="Rectangle 3"/>
          <p:cNvSpPr>
            <a:spLocks noGrp="1" noChangeArrowheads="1"/>
          </p:cNvSpPr>
          <p:nvPr>
            <p:ph idx="1"/>
          </p:nvPr>
        </p:nvSpPr>
        <p:spPr>
          <a:xfrm>
            <a:off x="539552" y="908720"/>
            <a:ext cx="8001000" cy="5040560"/>
          </a:xfrm>
        </p:spPr>
        <p:txBody>
          <a:bodyPr>
            <a:noAutofit/>
          </a:bodyPr>
          <a:lstStyle/>
          <a:p>
            <a:pPr>
              <a:lnSpc>
                <a:spcPct val="90000"/>
              </a:lnSpc>
            </a:pPr>
            <a:r>
              <a:rPr lang="en-US" altLang="zh-CN" sz="1800" dirty="0" smtClean="0">
                <a:latin typeface="Cambria" pitchFamily="18" charset="0"/>
              </a:rPr>
              <a:t>Tax credits, deductions and subsidies</a:t>
            </a:r>
            <a:r>
              <a:rPr lang="en-US" altLang="zh-CN" sz="1800" dirty="0" smtClean="0">
                <a:latin typeface="Cambria" pitchFamily="18" charset="0"/>
                <a:sym typeface="Wingdings" pitchFamily="-111" charset="2"/>
              </a:rPr>
              <a:t> boost demand </a:t>
            </a:r>
            <a:endParaRPr lang="en-US" altLang="zh-CN" sz="1800" dirty="0" smtClean="0">
              <a:latin typeface="Cambria" pitchFamily="18" charset="0"/>
            </a:endParaRPr>
          </a:p>
          <a:p>
            <a:pPr>
              <a:lnSpc>
                <a:spcPct val="90000"/>
              </a:lnSpc>
            </a:pPr>
            <a:r>
              <a:rPr lang="en-US" altLang="zh-CN" sz="1800" dirty="0" smtClean="0">
                <a:latin typeface="Cambria" pitchFamily="18" charset="0"/>
              </a:rPr>
              <a:t>Land supply control</a:t>
            </a:r>
          </a:p>
          <a:p>
            <a:pPr lvl="1">
              <a:lnSpc>
                <a:spcPct val="80000"/>
              </a:lnSpc>
            </a:pPr>
            <a:r>
              <a:rPr lang="en-US" altLang="zh-CN" sz="1800" dirty="0" smtClean="0">
                <a:latin typeface="Cambria" pitchFamily="18" charset="0"/>
              </a:rPr>
              <a:t>Government controls the supply of new land and the land use planning</a:t>
            </a:r>
          </a:p>
          <a:p>
            <a:pPr lvl="1">
              <a:lnSpc>
                <a:spcPct val="80000"/>
              </a:lnSpc>
            </a:pPr>
            <a:r>
              <a:rPr lang="en-US" altLang="zh-CN" sz="1800" dirty="0" smtClean="0">
                <a:latin typeface="Cambria" pitchFamily="18" charset="0"/>
              </a:rPr>
              <a:t>Government determines when and how much new land will be put on the market as well as the uses allowed on this land</a:t>
            </a:r>
          </a:p>
          <a:p>
            <a:pPr lvl="1">
              <a:lnSpc>
                <a:spcPct val="80000"/>
              </a:lnSpc>
            </a:pPr>
            <a:r>
              <a:rPr lang="en-US" altLang="zh-CN" sz="1800" dirty="0" smtClean="0">
                <a:latin typeface="Cambria" pitchFamily="18" charset="0"/>
              </a:rPr>
              <a:t>Government leases land to private developers, land for non-institutional uses is generally leased to the highest bidder at public auction</a:t>
            </a:r>
          </a:p>
          <a:p>
            <a:pPr lvl="1">
              <a:lnSpc>
                <a:spcPct val="80000"/>
              </a:lnSpc>
            </a:pPr>
            <a:r>
              <a:rPr lang="en-US" altLang="zh-CN" sz="1800" dirty="0" smtClean="0">
                <a:latin typeface="Cambria" pitchFamily="18" charset="0"/>
              </a:rPr>
              <a:t>Significant source of revenue for the government      </a:t>
            </a:r>
          </a:p>
          <a:p>
            <a:pPr>
              <a:lnSpc>
                <a:spcPct val="80000"/>
              </a:lnSpc>
            </a:pPr>
            <a:r>
              <a:rPr lang="en-US" altLang="zh-CN" sz="1800" dirty="0" smtClean="0">
                <a:latin typeface="Cambria" pitchFamily="18" charset="0"/>
              </a:rPr>
              <a:t>Public housing</a:t>
            </a:r>
          </a:p>
          <a:p>
            <a:pPr lvl="1">
              <a:lnSpc>
                <a:spcPct val="80000"/>
              </a:lnSpc>
            </a:pPr>
            <a:r>
              <a:rPr lang="en-US" altLang="zh-CN" sz="1800" dirty="0" smtClean="0">
                <a:latin typeface="Cambria" pitchFamily="18" charset="0"/>
              </a:rPr>
              <a:t>Government of Hong Kong provides </a:t>
            </a:r>
          </a:p>
          <a:p>
            <a:pPr lvl="1">
              <a:lnSpc>
                <a:spcPct val="80000"/>
              </a:lnSpc>
              <a:buFontTx/>
              <a:buNone/>
            </a:pPr>
            <a:r>
              <a:rPr lang="en-US" altLang="zh-CN" sz="1800" dirty="0" smtClean="0">
                <a:latin typeface="Cambria" pitchFamily="18" charset="0"/>
              </a:rPr>
              <a:t>     affordable housing for lower-income residents</a:t>
            </a:r>
          </a:p>
          <a:p>
            <a:pPr lvl="1">
              <a:lnSpc>
                <a:spcPct val="80000"/>
              </a:lnSpc>
            </a:pPr>
            <a:r>
              <a:rPr lang="en-US" altLang="zh-CN" sz="1800" dirty="0" smtClean="0">
                <a:latin typeface="Cambria" pitchFamily="18" charset="0"/>
              </a:rPr>
              <a:t>Nearly half the population live in some sort </a:t>
            </a:r>
          </a:p>
          <a:p>
            <a:pPr lvl="1">
              <a:lnSpc>
                <a:spcPct val="80000"/>
              </a:lnSpc>
              <a:buFontTx/>
              <a:buNone/>
            </a:pPr>
            <a:r>
              <a:rPr lang="en-US" altLang="zh-CN" sz="1800" dirty="0" smtClean="0">
                <a:latin typeface="Cambria" pitchFamily="18" charset="0"/>
              </a:rPr>
              <a:t>     of public housing</a:t>
            </a:r>
          </a:p>
          <a:p>
            <a:pPr lvl="1">
              <a:lnSpc>
                <a:spcPct val="80000"/>
              </a:lnSpc>
            </a:pPr>
            <a:r>
              <a:rPr lang="en-US" altLang="zh-CN" sz="1800" dirty="0" smtClean="0">
                <a:latin typeface="Cambria" pitchFamily="18" charset="0"/>
              </a:rPr>
              <a:t>Public housing is mainly built by the </a:t>
            </a:r>
          </a:p>
          <a:p>
            <a:pPr lvl="1">
              <a:lnSpc>
                <a:spcPct val="80000"/>
              </a:lnSpc>
              <a:buFontTx/>
              <a:buNone/>
            </a:pPr>
            <a:r>
              <a:rPr lang="en-US" altLang="zh-CN" sz="1800" dirty="0" smtClean="0">
                <a:latin typeface="Cambria" pitchFamily="18" charset="0"/>
              </a:rPr>
              <a:t>     Hong Kong Housing Authority and </a:t>
            </a:r>
          </a:p>
          <a:p>
            <a:pPr lvl="1">
              <a:lnSpc>
                <a:spcPct val="80000"/>
              </a:lnSpc>
              <a:buFontTx/>
              <a:buNone/>
            </a:pPr>
            <a:r>
              <a:rPr lang="en-US" altLang="zh-CN" sz="1800" dirty="0" smtClean="0">
                <a:latin typeface="Cambria" pitchFamily="18" charset="0"/>
              </a:rPr>
              <a:t>     </a:t>
            </a:r>
            <a:r>
              <a:rPr lang="en-US" altLang="zh-CN" sz="1800" dirty="0">
                <a:latin typeface="Cambria" pitchFamily="18" charset="0"/>
              </a:rPr>
              <a:t>the Hong Kong Housing Society</a:t>
            </a:r>
          </a:p>
        </p:txBody>
      </p:sp>
      <p:pic>
        <p:nvPicPr>
          <p:cNvPr id="15366" name="Picture 6" descr="1111"/>
          <p:cNvPicPr>
            <a:picLocks noChangeAspect="1" noChangeArrowheads="1"/>
          </p:cNvPicPr>
          <p:nvPr/>
        </p:nvPicPr>
        <p:blipFill>
          <a:blip r:embed="rId3" cstate="print"/>
          <a:srcRect/>
          <a:stretch>
            <a:fillRect/>
          </a:stretch>
        </p:blipFill>
        <p:spPr bwMode="auto">
          <a:xfrm>
            <a:off x="5940152" y="3933056"/>
            <a:ext cx="2952328" cy="2736967"/>
          </a:xfrm>
          <a:prstGeom prst="rect">
            <a:avLst/>
          </a:prstGeom>
          <a:noFill/>
        </p:spPr>
      </p:pic>
    </p:spTree>
    <p:extLst>
      <p:ext uri="{BB962C8B-B14F-4D97-AF65-F5344CB8AC3E}">
        <p14:creationId xmlns:p14="http://schemas.microsoft.com/office/powerpoint/2010/main" val="42150847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500" dirty="0" smtClean="0">
                <a:latin typeface="Cambria" pitchFamily="18" charset="0"/>
              </a:rPr>
              <a:t>History</a:t>
            </a:r>
            <a:endParaRPr lang="en-CA" sz="4500" dirty="0">
              <a:latin typeface="Cambria" pitchFamily="18" charset="0"/>
            </a:endParaRPr>
          </a:p>
        </p:txBody>
      </p:sp>
      <p:sp>
        <p:nvSpPr>
          <p:cNvPr id="3" name="Content Placeholder 2"/>
          <p:cNvSpPr>
            <a:spLocks noGrp="1"/>
          </p:cNvSpPr>
          <p:nvPr>
            <p:ph idx="1"/>
          </p:nvPr>
        </p:nvSpPr>
        <p:spPr>
          <a:xfrm>
            <a:off x="755576" y="1628800"/>
            <a:ext cx="7239000" cy="4620344"/>
          </a:xfrm>
        </p:spPr>
        <p:txBody>
          <a:bodyPr>
            <a:normAutofit fontScale="85000" lnSpcReduction="20000"/>
          </a:bodyPr>
          <a:lstStyle/>
          <a:p>
            <a:r>
              <a:rPr lang="en-CA" sz="2000" dirty="0" smtClean="0">
                <a:latin typeface="Cambria" pitchFamily="18" charset="0"/>
              </a:rPr>
              <a:t>1950</a:t>
            </a:r>
            <a:r>
              <a:rPr lang="en-CA" sz="2000" dirty="0">
                <a:latin typeface="Cambria" pitchFamily="18" charset="0"/>
              </a:rPr>
              <a:t>:  </a:t>
            </a:r>
            <a:r>
              <a:rPr lang="en-CA" sz="2000" dirty="0" smtClean="0">
                <a:latin typeface="Cambria" pitchFamily="18" charset="0"/>
              </a:rPr>
              <a:t>Founded by Li </a:t>
            </a:r>
            <a:r>
              <a:rPr lang="en-CA" sz="2000" dirty="0" err="1" smtClean="0">
                <a:latin typeface="Cambria" pitchFamily="18" charset="0"/>
              </a:rPr>
              <a:t>Ka</a:t>
            </a:r>
            <a:r>
              <a:rPr lang="en-CA" sz="2000" dirty="0" smtClean="0">
                <a:latin typeface="Cambria" pitchFamily="18" charset="0"/>
              </a:rPr>
              <a:t> </a:t>
            </a:r>
            <a:r>
              <a:rPr lang="en-CA" sz="2000" dirty="0" err="1" smtClean="0">
                <a:latin typeface="Cambria" pitchFamily="18" charset="0"/>
              </a:rPr>
              <a:t>Shing</a:t>
            </a:r>
            <a:r>
              <a:rPr lang="en-CA" sz="2000" dirty="0" smtClean="0">
                <a:latin typeface="Cambria" pitchFamily="18" charset="0"/>
              </a:rPr>
              <a:t> as Cheung </a:t>
            </a:r>
            <a:r>
              <a:rPr lang="en-CA" sz="2000" dirty="0">
                <a:latin typeface="Cambria" pitchFamily="18" charset="0"/>
              </a:rPr>
              <a:t>Kong Industries </a:t>
            </a:r>
          </a:p>
          <a:p>
            <a:r>
              <a:rPr lang="en-CA" sz="2000" dirty="0">
                <a:latin typeface="Cambria" pitchFamily="18" charset="0"/>
              </a:rPr>
              <a:t>1972:  Listed on the Hong Kong Stock </a:t>
            </a:r>
            <a:r>
              <a:rPr lang="en-CA" sz="2000" dirty="0" smtClean="0">
                <a:latin typeface="Cambria" pitchFamily="18" charset="0"/>
              </a:rPr>
              <a:t>Exchange</a:t>
            </a:r>
          </a:p>
          <a:p>
            <a:r>
              <a:rPr lang="en-US" sz="2000" dirty="0" smtClean="0">
                <a:latin typeface="Cambria" pitchFamily="18" charset="0"/>
              </a:rPr>
              <a:t>1977:   CKH </a:t>
            </a:r>
            <a:r>
              <a:rPr lang="en-US" sz="2000" dirty="0">
                <a:latin typeface="Cambria" pitchFamily="18" charset="0"/>
              </a:rPr>
              <a:t>diversified into the hotel trade. It acquired </a:t>
            </a:r>
            <a:r>
              <a:rPr lang="en-US" sz="2000" dirty="0" err="1">
                <a:latin typeface="Cambria" pitchFamily="18" charset="0"/>
              </a:rPr>
              <a:t>Wynncor</a:t>
            </a:r>
            <a:r>
              <a:rPr lang="en-US" sz="2000" dirty="0">
                <a:latin typeface="Cambria" pitchFamily="18" charset="0"/>
              </a:rPr>
              <a:t> Limited, which owned the 800-room Hong Kong Hilton Hotel and shopping arcade, and nearly all of the 400-room Bali Hyatt </a:t>
            </a:r>
            <a:r>
              <a:rPr lang="en-US" sz="2000" dirty="0" smtClean="0">
                <a:latin typeface="Cambria" pitchFamily="18" charset="0"/>
              </a:rPr>
              <a:t>Hotel</a:t>
            </a:r>
            <a:endParaRPr lang="en-CA" sz="2000" dirty="0">
              <a:latin typeface="Cambria" pitchFamily="18" charset="0"/>
            </a:endParaRPr>
          </a:p>
          <a:p>
            <a:r>
              <a:rPr lang="en-CA" sz="2000" dirty="0">
                <a:latin typeface="Cambria" pitchFamily="18" charset="0"/>
              </a:rPr>
              <a:t>1979:  Acquired Hutchison </a:t>
            </a:r>
            <a:r>
              <a:rPr lang="en-CA" sz="2000" dirty="0" smtClean="0">
                <a:latin typeface="Cambria" pitchFamily="18" charset="0"/>
              </a:rPr>
              <a:t>Whampoa</a:t>
            </a:r>
          </a:p>
          <a:p>
            <a:r>
              <a:rPr lang="en-US" sz="2000" dirty="0" smtClean="0">
                <a:latin typeface="Cambria" pitchFamily="18" charset="0"/>
              </a:rPr>
              <a:t>1981:  Start oversea investment</a:t>
            </a:r>
            <a:endParaRPr lang="en-CA" sz="2000" dirty="0">
              <a:latin typeface="Cambria" pitchFamily="18" charset="0"/>
            </a:endParaRPr>
          </a:p>
          <a:p>
            <a:r>
              <a:rPr lang="en-CA" sz="2000" dirty="0">
                <a:latin typeface="Cambria" pitchFamily="18" charset="0"/>
              </a:rPr>
              <a:t>1985:  Acquired </a:t>
            </a:r>
            <a:r>
              <a:rPr lang="en-CA" sz="2000" dirty="0" smtClean="0">
                <a:latin typeface="Cambria" pitchFamily="18" charset="0"/>
              </a:rPr>
              <a:t>Hong </a:t>
            </a:r>
            <a:r>
              <a:rPr lang="en-CA" sz="2000" dirty="0">
                <a:latin typeface="Cambria" pitchFamily="18" charset="0"/>
              </a:rPr>
              <a:t>K</a:t>
            </a:r>
            <a:r>
              <a:rPr lang="en-CA" sz="2000" dirty="0" smtClean="0">
                <a:latin typeface="Cambria" pitchFamily="18" charset="0"/>
              </a:rPr>
              <a:t>ong </a:t>
            </a:r>
            <a:r>
              <a:rPr lang="en-CA" sz="2000" dirty="0">
                <a:latin typeface="Cambria" pitchFamily="18" charset="0"/>
              </a:rPr>
              <a:t>Electric Holdings Limited </a:t>
            </a:r>
            <a:r>
              <a:rPr lang="en-CA" sz="2000" dirty="0" smtClean="0">
                <a:latin typeface="Cambria" pitchFamily="18" charset="0"/>
              </a:rPr>
              <a:t>        (</a:t>
            </a:r>
            <a:r>
              <a:rPr lang="en-CA" sz="2000" dirty="0">
                <a:latin typeface="Cambria" pitchFamily="18" charset="0"/>
              </a:rPr>
              <a:t>renamed Power Assets Holdings Limited</a:t>
            </a:r>
            <a:r>
              <a:rPr lang="en-CA" sz="2000" dirty="0" smtClean="0">
                <a:latin typeface="Cambria" pitchFamily="18" charset="0"/>
              </a:rPr>
              <a:t>)</a:t>
            </a:r>
          </a:p>
          <a:p>
            <a:r>
              <a:rPr lang="en-US" sz="2000" dirty="0" smtClean="0">
                <a:latin typeface="Cambria" pitchFamily="18" charset="0"/>
              </a:rPr>
              <a:t>1996:  Cheung Kong Infrastructure Holding limited organized, led by Victor Li</a:t>
            </a:r>
          </a:p>
          <a:p>
            <a:r>
              <a:rPr lang="en-US" sz="2000" dirty="0" smtClean="0">
                <a:latin typeface="Cambria" pitchFamily="18" charset="0"/>
              </a:rPr>
              <a:t>1997:  Cheung Kong restructured its business</a:t>
            </a:r>
            <a:endParaRPr lang="en-CA" sz="2000" dirty="0">
              <a:latin typeface="Cambria" pitchFamily="18" charset="0"/>
            </a:endParaRPr>
          </a:p>
          <a:p>
            <a:endParaRPr lang="en-CA" dirty="0"/>
          </a:p>
        </p:txBody>
      </p:sp>
      <p:pic>
        <p:nvPicPr>
          <p:cNvPr id="5" name="Picture 5"/>
          <p:cNvPicPr>
            <a:picLocks noChangeAspect="1" noChangeArrowheads="1"/>
          </p:cNvPicPr>
          <p:nvPr/>
        </p:nvPicPr>
        <p:blipFill>
          <a:blip r:embed="rId3" cstate="print"/>
          <a:srcRect/>
          <a:stretch>
            <a:fillRect/>
          </a:stretch>
        </p:blipFill>
        <p:spPr bwMode="auto">
          <a:xfrm>
            <a:off x="7607808" y="76200"/>
            <a:ext cx="1371600" cy="13716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33838932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500" dirty="0" smtClean="0">
                <a:latin typeface="Cambria" pitchFamily="18" charset="0"/>
              </a:rPr>
              <a:t>Overview</a:t>
            </a:r>
            <a:endParaRPr lang="en-CA" sz="4500" dirty="0">
              <a:latin typeface="Cambria" pitchFamily="18" charset="0"/>
            </a:endParaRPr>
          </a:p>
        </p:txBody>
      </p:sp>
      <p:sp>
        <p:nvSpPr>
          <p:cNvPr id="3" name="Content Placeholder 2"/>
          <p:cNvSpPr>
            <a:spLocks noGrp="1"/>
          </p:cNvSpPr>
          <p:nvPr>
            <p:ph idx="1"/>
          </p:nvPr>
        </p:nvSpPr>
        <p:spPr>
          <a:xfrm>
            <a:off x="1066800" y="1700808"/>
            <a:ext cx="6693408" cy="4824536"/>
          </a:xfrm>
        </p:spPr>
        <p:txBody>
          <a:bodyPr>
            <a:normAutofit fontScale="85000" lnSpcReduction="20000"/>
          </a:bodyPr>
          <a:lstStyle/>
          <a:p>
            <a:r>
              <a:rPr lang="en-US" dirty="0" smtClean="0">
                <a:latin typeface="Cambria" pitchFamily="18" charset="0"/>
              </a:rPr>
              <a:t>An investment holding company that engages in property development </a:t>
            </a:r>
          </a:p>
          <a:p>
            <a:r>
              <a:rPr lang="en-US" dirty="0">
                <a:latin typeface="Cambria" pitchFamily="18" charset="0"/>
              </a:rPr>
              <a:t>P</a:t>
            </a:r>
            <a:r>
              <a:rPr lang="en-US" dirty="0" smtClean="0">
                <a:latin typeface="Cambria" pitchFamily="18" charset="0"/>
              </a:rPr>
              <a:t>rimarily operates in Asia</a:t>
            </a:r>
          </a:p>
          <a:p>
            <a:r>
              <a:rPr lang="en-US" dirty="0" smtClean="0">
                <a:latin typeface="Cambria" pitchFamily="18" charset="0"/>
              </a:rPr>
              <a:t>One </a:t>
            </a:r>
            <a:r>
              <a:rPr lang="en-US" dirty="0">
                <a:latin typeface="Cambria" pitchFamily="18" charset="0"/>
              </a:rPr>
              <a:t>of the largest developers in Hong Kong of residential, commercial and industrial </a:t>
            </a:r>
            <a:r>
              <a:rPr lang="en-US" dirty="0" smtClean="0">
                <a:latin typeface="Cambria" pitchFamily="18" charset="0"/>
              </a:rPr>
              <a:t>properties</a:t>
            </a:r>
          </a:p>
          <a:p>
            <a:r>
              <a:rPr lang="en-US" dirty="0" smtClean="0">
                <a:latin typeface="Cambria" pitchFamily="18" charset="0"/>
              </a:rPr>
              <a:t>About 1/7 </a:t>
            </a:r>
            <a:r>
              <a:rPr lang="en-US" dirty="0">
                <a:latin typeface="Cambria" pitchFamily="18" charset="0"/>
              </a:rPr>
              <a:t>private residences in Hong Kong were developed by the </a:t>
            </a:r>
            <a:r>
              <a:rPr lang="en-US" dirty="0" smtClean="0">
                <a:latin typeface="Cambria" pitchFamily="18" charset="0"/>
              </a:rPr>
              <a:t>company</a:t>
            </a:r>
            <a:endParaRPr lang="en-US" dirty="0">
              <a:latin typeface="Cambria" pitchFamily="18" charset="0"/>
            </a:endParaRPr>
          </a:p>
          <a:p>
            <a:r>
              <a:rPr lang="en-US" dirty="0" smtClean="0">
                <a:latin typeface="Cambria" pitchFamily="18" charset="0"/>
              </a:rPr>
              <a:t>Also operates in life sciences, information technology and internet business </a:t>
            </a:r>
          </a:p>
          <a:p>
            <a:r>
              <a:rPr lang="en-US" dirty="0" smtClean="0">
                <a:latin typeface="Cambria" pitchFamily="18" charset="0"/>
              </a:rPr>
              <a:t>Flagship </a:t>
            </a:r>
            <a:r>
              <a:rPr lang="en-US" dirty="0">
                <a:latin typeface="Cambria" pitchFamily="18" charset="0"/>
              </a:rPr>
              <a:t>of the Cheung Kong </a:t>
            </a:r>
            <a:r>
              <a:rPr lang="en-US" dirty="0" smtClean="0">
                <a:latin typeface="Cambria" pitchFamily="18" charset="0"/>
              </a:rPr>
              <a:t>Group</a:t>
            </a:r>
          </a:p>
          <a:p>
            <a:r>
              <a:rPr lang="en-US" dirty="0" smtClean="0">
                <a:latin typeface="Cambria" pitchFamily="18" charset="0"/>
              </a:rPr>
              <a:t>Headquartered in Hong Kong</a:t>
            </a:r>
          </a:p>
          <a:p>
            <a:endParaRPr lang="en-CA" dirty="0"/>
          </a:p>
        </p:txBody>
      </p:sp>
      <p:pic>
        <p:nvPicPr>
          <p:cNvPr id="5" name="Picture 5"/>
          <p:cNvPicPr>
            <a:picLocks noChangeAspect="1" noChangeArrowheads="1"/>
          </p:cNvPicPr>
          <p:nvPr/>
        </p:nvPicPr>
        <p:blipFill>
          <a:blip r:embed="rId3" cstate="print"/>
          <a:srcRect/>
          <a:stretch>
            <a:fillRect/>
          </a:stretch>
        </p:blipFill>
        <p:spPr bwMode="auto">
          <a:xfrm>
            <a:off x="7531608" y="76200"/>
            <a:ext cx="1447800" cy="14478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29796545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500" dirty="0" smtClean="0">
                <a:latin typeface="Cambria" pitchFamily="18" charset="0"/>
              </a:rPr>
              <a:t>Risk Factors</a:t>
            </a:r>
            <a:endParaRPr lang="en-CA" sz="4500" dirty="0">
              <a:latin typeface="Cambria" pitchFamily="18" charset="0"/>
            </a:endParaRPr>
          </a:p>
        </p:txBody>
      </p:sp>
      <p:sp>
        <p:nvSpPr>
          <p:cNvPr id="3" name="Content Placeholder 2"/>
          <p:cNvSpPr>
            <a:spLocks noGrp="1"/>
          </p:cNvSpPr>
          <p:nvPr>
            <p:ph idx="1"/>
          </p:nvPr>
        </p:nvSpPr>
        <p:spPr>
          <a:xfrm>
            <a:off x="533400" y="1600200"/>
            <a:ext cx="8071048" cy="4853136"/>
          </a:xfrm>
        </p:spPr>
        <p:txBody>
          <a:bodyPr anchor="ctr">
            <a:noAutofit/>
          </a:bodyPr>
          <a:lstStyle/>
          <a:p>
            <a:pPr indent="0">
              <a:lnSpc>
                <a:spcPct val="150000"/>
              </a:lnSpc>
              <a:spcAft>
                <a:spcPts val="0"/>
              </a:spcAft>
            </a:pPr>
            <a:r>
              <a:rPr lang="en-US" sz="1600" dirty="0" smtClean="0">
                <a:latin typeface="Cambria" pitchFamily="18" charset="0"/>
              </a:rPr>
              <a:t>Global Financial and Credit Crisis</a:t>
            </a:r>
          </a:p>
          <a:p>
            <a:pPr indent="0">
              <a:lnSpc>
                <a:spcPct val="150000"/>
              </a:lnSpc>
              <a:spcAft>
                <a:spcPts val="0"/>
              </a:spcAft>
            </a:pPr>
            <a:r>
              <a:rPr lang="en-US" sz="1600" dirty="0" smtClean="0">
                <a:latin typeface="Cambria" pitchFamily="18" charset="0"/>
              </a:rPr>
              <a:t>Property Developments</a:t>
            </a:r>
          </a:p>
          <a:p>
            <a:pPr indent="0">
              <a:lnSpc>
                <a:spcPct val="150000"/>
              </a:lnSpc>
              <a:spcAft>
                <a:spcPts val="0"/>
              </a:spcAft>
            </a:pPr>
            <a:r>
              <a:rPr lang="en-US" sz="1600" dirty="0" smtClean="0">
                <a:latin typeface="Cambria" pitchFamily="18" charset="0"/>
              </a:rPr>
              <a:t>Industry Trends and Interest Rates</a:t>
            </a:r>
          </a:p>
          <a:p>
            <a:pPr indent="0">
              <a:lnSpc>
                <a:spcPct val="150000"/>
              </a:lnSpc>
              <a:spcAft>
                <a:spcPts val="0"/>
              </a:spcAft>
            </a:pPr>
            <a:r>
              <a:rPr lang="en-US" sz="1600" dirty="0" smtClean="0">
                <a:latin typeface="Cambria" pitchFamily="18" charset="0"/>
              </a:rPr>
              <a:t>Highly Competitive Markets</a:t>
            </a:r>
          </a:p>
          <a:p>
            <a:pPr indent="0">
              <a:lnSpc>
                <a:spcPct val="150000"/>
              </a:lnSpc>
              <a:spcAft>
                <a:spcPts val="0"/>
              </a:spcAft>
            </a:pPr>
            <a:r>
              <a:rPr lang="en-US" sz="1600" dirty="0" smtClean="0">
                <a:latin typeface="Cambria" pitchFamily="18" charset="0"/>
              </a:rPr>
              <a:t>Currency Fluctuations</a:t>
            </a:r>
          </a:p>
          <a:p>
            <a:pPr indent="0">
              <a:lnSpc>
                <a:spcPct val="150000"/>
              </a:lnSpc>
              <a:spcAft>
                <a:spcPts val="0"/>
              </a:spcAft>
            </a:pPr>
            <a:r>
              <a:rPr lang="en-US" sz="1600" dirty="0" smtClean="0">
                <a:latin typeface="Cambria" pitchFamily="18" charset="0"/>
              </a:rPr>
              <a:t>Strategic Partners</a:t>
            </a:r>
          </a:p>
          <a:p>
            <a:pPr indent="0">
              <a:lnSpc>
                <a:spcPct val="150000"/>
              </a:lnSpc>
              <a:spcAft>
                <a:spcPts val="0"/>
              </a:spcAft>
            </a:pPr>
            <a:r>
              <a:rPr lang="en-US" sz="1600" dirty="0" smtClean="0">
                <a:latin typeface="Cambria" pitchFamily="18" charset="0"/>
              </a:rPr>
              <a:t>Impact of Local, National and International Regulations</a:t>
            </a:r>
          </a:p>
          <a:p>
            <a:pPr indent="0">
              <a:lnSpc>
                <a:spcPct val="150000"/>
              </a:lnSpc>
              <a:spcAft>
                <a:spcPts val="0"/>
              </a:spcAft>
            </a:pPr>
            <a:r>
              <a:rPr lang="en-US" sz="1600" dirty="0" smtClean="0">
                <a:latin typeface="Cambria" pitchFamily="18" charset="0"/>
              </a:rPr>
              <a:t>Impact of New </a:t>
            </a:r>
            <a:r>
              <a:rPr lang="en-US" sz="1600" dirty="0">
                <a:latin typeface="Cambria" pitchFamily="18" charset="0"/>
              </a:rPr>
              <a:t>A</a:t>
            </a:r>
            <a:r>
              <a:rPr lang="en-US" sz="1600" dirty="0" smtClean="0">
                <a:latin typeface="Cambria" pitchFamily="18" charset="0"/>
              </a:rPr>
              <a:t>ccounting Standards</a:t>
            </a:r>
          </a:p>
          <a:p>
            <a:pPr indent="0">
              <a:lnSpc>
                <a:spcPct val="150000"/>
              </a:lnSpc>
              <a:spcAft>
                <a:spcPts val="0"/>
              </a:spcAft>
            </a:pPr>
            <a:r>
              <a:rPr lang="en-US" sz="1600" dirty="0" smtClean="0">
                <a:latin typeface="Cambria" pitchFamily="18" charset="0"/>
              </a:rPr>
              <a:t>Outbreak of Highly Contagious Disease</a:t>
            </a:r>
          </a:p>
          <a:p>
            <a:pPr indent="0">
              <a:lnSpc>
                <a:spcPct val="150000"/>
              </a:lnSpc>
              <a:spcAft>
                <a:spcPts val="0"/>
              </a:spcAft>
            </a:pPr>
            <a:r>
              <a:rPr lang="en-US" sz="1600" dirty="0" smtClean="0">
                <a:latin typeface="Cambria" pitchFamily="18" charset="0"/>
              </a:rPr>
              <a:t>Connected Transactions</a:t>
            </a:r>
          </a:p>
          <a:p>
            <a:pPr indent="0">
              <a:lnSpc>
                <a:spcPct val="150000"/>
              </a:lnSpc>
              <a:spcAft>
                <a:spcPts val="0"/>
              </a:spcAft>
            </a:pPr>
            <a:r>
              <a:rPr lang="en-US" sz="1600" dirty="0" smtClean="0">
                <a:latin typeface="Cambria" pitchFamily="18" charset="0"/>
              </a:rPr>
              <a:t>The Hutchison Whampoa Group’s Influences</a:t>
            </a:r>
          </a:p>
          <a:p>
            <a:pPr indent="0">
              <a:lnSpc>
                <a:spcPct val="150000"/>
              </a:lnSpc>
              <a:spcAft>
                <a:spcPts val="0"/>
              </a:spcAft>
            </a:pPr>
            <a:r>
              <a:rPr lang="en-US" sz="1600" dirty="0" smtClean="0">
                <a:latin typeface="Cambria" pitchFamily="18" charset="0"/>
              </a:rPr>
              <a:t>Natural Disasters</a:t>
            </a:r>
          </a:p>
          <a:p>
            <a:pPr indent="0">
              <a:lnSpc>
                <a:spcPct val="150000"/>
              </a:lnSpc>
              <a:spcAft>
                <a:spcPts val="0"/>
              </a:spcAft>
            </a:pPr>
            <a:r>
              <a:rPr lang="en-US" sz="1600" dirty="0" smtClean="0">
                <a:latin typeface="Cambria" pitchFamily="18" charset="0"/>
              </a:rPr>
              <a:t>Past Performance and Forward Looking Statements</a:t>
            </a:r>
            <a:endParaRPr lang="en-CA" sz="1600" dirty="0">
              <a:latin typeface="Cambria" pitchFamily="18" charset="0"/>
            </a:endParaRPr>
          </a:p>
        </p:txBody>
      </p:sp>
      <p:pic>
        <p:nvPicPr>
          <p:cNvPr id="5" name="Picture 5"/>
          <p:cNvPicPr>
            <a:picLocks noChangeAspect="1" noChangeArrowheads="1"/>
          </p:cNvPicPr>
          <p:nvPr/>
        </p:nvPicPr>
        <p:blipFill>
          <a:blip r:embed="rId2"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36745698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28600"/>
            <a:ext cx="7543800" cy="914400"/>
          </a:xfrm>
        </p:spPr>
        <p:txBody>
          <a:bodyPr/>
          <a:lstStyle/>
          <a:p>
            <a:pPr algn="l"/>
            <a:r>
              <a:rPr lang="en-US" sz="4500" dirty="0" smtClean="0">
                <a:latin typeface="Cambria" pitchFamily="18" charset="0"/>
              </a:rPr>
              <a:t>Corporate Profile</a:t>
            </a:r>
            <a:endParaRPr lang="en-CA" sz="4500" dirty="0">
              <a:latin typeface="Cambria" pitchFamily="18" charset="0"/>
            </a:endParaRPr>
          </a:p>
        </p:txBody>
      </p:sp>
      <p:sp>
        <p:nvSpPr>
          <p:cNvPr id="3" name="Content Placeholder 2"/>
          <p:cNvSpPr>
            <a:spLocks noGrp="1"/>
          </p:cNvSpPr>
          <p:nvPr>
            <p:ph idx="1"/>
          </p:nvPr>
        </p:nvSpPr>
        <p:spPr>
          <a:xfrm>
            <a:off x="395536" y="1124744"/>
            <a:ext cx="7834064" cy="5472608"/>
          </a:xfrm>
        </p:spPr>
        <p:txBody>
          <a:bodyPr>
            <a:normAutofit fontScale="85000" lnSpcReduction="10000"/>
          </a:bodyPr>
          <a:lstStyle/>
          <a:p>
            <a:pPr>
              <a:lnSpc>
                <a:spcPct val="120000"/>
              </a:lnSpc>
            </a:pPr>
            <a:endParaRPr lang="en-US" altLang="zh-CN" sz="1800" dirty="0" smtClean="0">
              <a:latin typeface="Cambria" pitchFamily="18" charset="0"/>
            </a:endParaRPr>
          </a:p>
          <a:p>
            <a:pPr>
              <a:lnSpc>
                <a:spcPct val="120000"/>
              </a:lnSpc>
            </a:pPr>
            <a:r>
              <a:rPr lang="en-US" altLang="zh-CN" sz="1800" b="1" dirty="0" smtClean="0">
                <a:latin typeface="Cambria" pitchFamily="18" charset="0"/>
              </a:rPr>
              <a:t>Cheung Kong (Holdings) Limited </a:t>
            </a:r>
            <a:r>
              <a:rPr lang="en-US" altLang="zh-CN" sz="1800" dirty="0" smtClean="0">
                <a:latin typeface="Cambria" pitchFamily="18" charset="0"/>
              </a:rPr>
              <a:t>(stock code: 0001)</a:t>
            </a:r>
            <a:endParaRPr lang="en-US" altLang="zh-CN" sz="1800" b="1" dirty="0" smtClean="0">
              <a:latin typeface="Cambria" pitchFamily="18" charset="0"/>
            </a:endParaRPr>
          </a:p>
          <a:p>
            <a:pPr lvl="1">
              <a:lnSpc>
                <a:spcPct val="120000"/>
              </a:lnSpc>
            </a:pPr>
            <a:r>
              <a:rPr lang="en-US" altLang="zh-CN" sz="1800" b="1" dirty="0" smtClean="0">
                <a:latin typeface="Cambria" pitchFamily="18" charset="0"/>
              </a:rPr>
              <a:t>Hong Kong Electric Holdings Limited </a:t>
            </a:r>
            <a:r>
              <a:rPr lang="en-US" altLang="zh-CN" sz="1800" dirty="0" smtClean="0">
                <a:latin typeface="Cambria" pitchFamily="18" charset="0"/>
              </a:rPr>
              <a:t>(stock code: 0006)</a:t>
            </a:r>
          </a:p>
          <a:p>
            <a:pPr lvl="1">
              <a:lnSpc>
                <a:spcPct val="120000"/>
              </a:lnSpc>
            </a:pPr>
            <a:r>
              <a:rPr lang="en-US" altLang="zh-CN" sz="1800" b="1" dirty="0" smtClean="0">
                <a:latin typeface="Cambria" pitchFamily="18" charset="0"/>
              </a:rPr>
              <a:t>Hutchison Telecommunications Hong Kong Holdings Limited </a:t>
            </a:r>
            <a:r>
              <a:rPr lang="en-US" altLang="zh-CN" sz="1800" dirty="0" smtClean="0">
                <a:latin typeface="Cambria" pitchFamily="18" charset="0"/>
              </a:rPr>
              <a:t>(stock code: 0215)</a:t>
            </a:r>
          </a:p>
          <a:p>
            <a:pPr lvl="1">
              <a:lnSpc>
                <a:spcPct val="120000"/>
              </a:lnSpc>
            </a:pPr>
            <a:r>
              <a:rPr lang="en-US" altLang="zh-CN" sz="1800" b="1" dirty="0" smtClean="0">
                <a:latin typeface="Cambria" pitchFamily="18" charset="0"/>
              </a:rPr>
              <a:t>Hutchison Whampoa Limited </a:t>
            </a:r>
            <a:r>
              <a:rPr lang="en-US" altLang="zh-CN" sz="1800" dirty="0" smtClean="0">
                <a:latin typeface="Cambria" pitchFamily="18" charset="0"/>
              </a:rPr>
              <a:t>(stock code: 0013)</a:t>
            </a:r>
          </a:p>
          <a:p>
            <a:pPr lvl="1">
              <a:lnSpc>
                <a:spcPct val="120000"/>
              </a:lnSpc>
            </a:pPr>
            <a:r>
              <a:rPr lang="en-US" altLang="zh-CN" sz="1800" b="1" dirty="0" smtClean="0">
                <a:latin typeface="Cambria" pitchFamily="18" charset="0"/>
              </a:rPr>
              <a:t>Cheung Kong Infrastructure Holdings Limited </a:t>
            </a:r>
            <a:r>
              <a:rPr lang="en-US" altLang="zh-CN" sz="1800" dirty="0" smtClean="0">
                <a:latin typeface="Cambria" pitchFamily="18" charset="0"/>
              </a:rPr>
              <a:t>(stock code: 1038)</a:t>
            </a:r>
          </a:p>
          <a:p>
            <a:pPr lvl="1">
              <a:lnSpc>
                <a:spcPct val="120000"/>
              </a:lnSpc>
            </a:pPr>
            <a:r>
              <a:rPr lang="en-US" altLang="zh-CN" sz="1800" b="1" dirty="0" smtClean="0">
                <a:latin typeface="Cambria" pitchFamily="18" charset="0"/>
              </a:rPr>
              <a:t>Hutchison </a:t>
            </a:r>
            <a:r>
              <a:rPr lang="en-US" altLang="zh-CN" sz="1800" b="1" dirty="0" err="1" smtClean="0">
                <a:latin typeface="Cambria" pitchFamily="18" charset="0"/>
              </a:rPr>
              <a:t>Harbour</a:t>
            </a:r>
            <a:r>
              <a:rPr lang="en-US" altLang="zh-CN" sz="1800" b="1" dirty="0" smtClean="0">
                <a:latin typeface="Cambria" pitchFamily="18" charset="0"/>
              </a:rPr>
              <a:t> Ring Limited </a:t>
            </a:r>
            <a:r>
              <a:rPr lang="en-US" altLang="zh-CN" sz="1800" dirty="0" smtClean="0">
                <a:latin typeface="Cambria" pitchFamily="18" charset="0"/>
              </a:rPr>
              <a:t>(stock code: 0715)</a:t>
            </a:r>
          </a:p>
          <a:p>
            <a:pPr lvl="1">
              <a:lnSpc>
                <a:spcPct val="120000"/>
              </a:lnSpc>
            </a:pPr>
            <a:r>
              <a:rPr lang="en-US" altLang="zh-CN" sz="1800" b="1" dirty="0" smtClean="0">
                <a:latin typeface="Cambria" pitchFamily="18" charset="0"/>
              </a:rPr>
              <a:t>CK Life Sciences Int'l., (Holdings) Inc. </a:t>
            </a:r>
            <a:r>
              <a:rPr lang="en-US" altLang="zh-CN" sz="1800" dirty="0" smtClean="0">
                <a:latin typeface="Cambria" pitchFamily="18" charset="0"/>
              </a:rPr>
              <a:t>(stock code: 0775)</a:t>
            </a:r>
          </a:p>
          <a:p>
            <a:pPr lvl="1">
              <a:lnSpc>
                <a:spcPct val="120000"/>
              </a:lnSpc>
            </a:pPr>
            <a:r>
              <a:rPr lang="en-US" altLang="zh-CN" sz="1800" b="1" dirty="0" smtClean="0">
                <a:latin typeface="Cambria" pitchFamily="18" charset="0"/>
              </a:rPr>
              <a:t>TOM Group Limited. </a:t>
            </a:r>
            <a:r>
              <a:rPr lang="en-US" altLang="zh-CN" sz="1800" dirty="0" smtClean="0">
                <a:latin typeface="Cambria" pitchFamily="18" charset="0"/>
              </a:rPr>
              <a:t>(stock code: 2383)</a:t>
            </a:r>
          </a:p>
          <a:p>
            <a:pPr lvl="1">
              <a:lnSpc>
                <a:spcPct val="120000"/>
              </a:lnSpc>
            </a:pPr>
            <a:endParaRPr lang="en-US" altLang="zh-CN" sz="1800" dirty="0" smtClean="0">
              <a:latin typeface="Cambria" pitchFamily="18" charset="0"/>
            </a:endParaRPr>
          </a:p>
          <a:p>
            <a:pPr>
              <a:lnSpc>
                <a:spcPct val="120000"/>
              </a:lnSpc>
            </a:pPr>
            <a:r>
              <a:rPr lang="en-US" altLang="zh-CN" sz="1800" dirty="0" smtClean="0">
                <a:latin typeface="Cambria" pitchFamily="18" charset="0"/>
              </a:rPr>
              <a:t>Operates in </a:t>
            </a:r>
            <a:r>
              <a:rPr lang="en-US" altLang="zh-CN" sz="1800" b="1" dirty="0" smtClean="0">
                <a:latin typeface="Cambria" pitchFamily="18" charset="0"/>
              </a:rPr>
              <a:t>53 countries </a:t>
            </a:r>
            <a:r>
              <a:rPr lang="en-US" altLang="zh-CN" sz="1800" dirty="0" smtClean="0">
                <a:latin typeface="Cambria" pitchFamily="18" charset="0"/>
              </a:rPr>
              <a:t>and employs about </a:t>
            </a:r>
            <a:r>
              <a:rPr lang="en-US" altLang="zh-CN" sz="1800" b="1" dirty="0" smtClean="0">
                <a:latin typeface="Cambria" pitchFamily="18" charset="0"/>
              </a:rPr>
              <a:t>250,000 staff worldwide                      </a:t>
            </a:r>
          </a:p>
          <a:p>
            <a:pPr>
              <a:lnSpc>
                <a:spcPct val="120000"/>
              </a:lnSpc>
            </a:pPr>
            <a:r>
              <a:rPr lang="en-US" altLang="zh-CN" sz="1800" b="1" dirty="0" smtClean="0">
                <a:latin typeface="Cambria" pitchFamily="18" charset="0"/>
              </a:rPr>
              <a:t>Key countries include:  Mainland China, Singapore, United Kingdom</a:t>
            </a:r>
            <a:endParaRPr lang="en-US" altLang="zh-CN" sz="1800" dirty="0" smtClean="0">
              <a:latin typeface="Cambria" pitchFamily="18" charset="0"/>
            </a:endParaRPr>
          </a:p>
          <a:p>
            <a:pPr>
              <a:lnSpc>
                <a:spcPct val="120000"/>
              </a:lnSpc>
            </a:pPr>
            <a:endParaRPr lang="en-US" altLang="zh-CN" sz="1800" b="1" dirty="0" smtClean="0">
              <a:latin typeface="Cambria" pitchFamily="18" charset="0"/>
            </a:endParaRPr>
          </a:p>
          <a:p>
            <a:pPr>
              <a:lnSpc>
                <a:spcPct val="120000"/>
              </a:lnSpc>
            </a:pPr>
            <a:endParaRPr lang="uk-UA" sz="1800" dirty="0" smtClean="0">
              <a:latin typeface="Cambria" pitchFamily="18" charset="0"/>
              <a:ea typeface="宋体" pitchFamily="2" charset="-122"/>
            </a:endParaRPr>
          </a:p>
          <a:p>
            <a:endParaRPr lang="en-US" dirty="0" smtClean="0">
              <a:latin typeface="Cambria" pitchFamily="18" charset="0"/>
            </a:endParaRPr>
          </a:p>
        </p:txBody>
      </p:sp>
      <p:pic>
        <p:nvPicPr>
          <p:cNvPr id="5" name="Picture 5"/>
          <p:cNvPicPr>
            <a:picLocks noChangeAspect="1" noChangeArrowheads="1"/>
          </p:cNvPicPr>
          <p:nvPr/>
        </p:nvPicPr>
        <p:blipFill>
          <a:blip r:embed="rId2"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30174916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543800" cy="914400"/>
          </a:xfrm>
        </p:spPr>
        <p:txBody>
          <a:bodyPr>
            <a:normAutofit/>
          </a:bodyPr>
          <a:lstStyle/>
          <a:p>
            <a:pPr algn="l"/>
            <a:r>
              <a:rPr lang="en-US" sz="5000" dirty="0" smtClean="0">
                <a:latin typeface="Cambria" pitchFamily="18" charset="0"/>
              </a:rPr>
              <a:t>Group Structure </a:t>
            </a:r>
            <a:r>
              <a:rPr lang="en-US" sz="2000" dirty="0" smtClean="0"/>
              <a:t>as at 31 Oct, 2011</a:t>
            </a:r>
            <a:endParaRPr lang="en-CA" dirty="0"/>
          </a:p>
        </p:txBody>
      </p:sp>
      <p:sp>
        <p:nvSpPr>
          <p:cNvPr id="9" name="Content Placeholder 8"/>
          <p:cNvSpPr>
            <a:spLocks noGrp="1"/>
          </p:cNvSpPr>
          <p:nvPr>
            <p:ph idx="1"/>
          </p:nvPr>
        </p:nvSpPr>
        <p:spPr/>
        <p:txBody>
          <a:bodyPr/>
          <a:lstStyle/>
          <a:p>
            <a:endParaRPr lang="en-CA" dirty="0"/>
          </a:p>
        </p:txBody>
      </p:sp>
      <p:pic>
        <p:nvPicPr>
          <p:cNvPr id="5" name="Picture 5"/>
          <p:cNvPicPr>
            <a:picLocks noChangeAspect="1" noChangeArrowheads="1"/>
          </p:cNvPicPr>
          <p:nvPr/>
        </p:nvPicPr>
        <p:blipFill>
          <a:blip r:embed="rId3"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95401"/>
            <a:ext cx="792479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8012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9256"/>
          </a:xfrm>
        </p:spPr>
        <p:txBody>
          <a:bodyPr>
            <a:normAutofit fontScale="90000"/>
          </a:bodyPr>
          <a:lstStyle/>
          <a:p>
            <a:pPr algn="l"/>
            <a:r>
              <a:rPr lang="en-US" sz="2800" dirty="0" smtClean="0">
                <a:latin typeface="Cambria" pitchFamily="18" charset="0"/>
              </a:rPr>
              <a:t>Cheung Kong Group</a:t>
            </a:r>
            <a:br>
              <a:rPr lang="en-US" sz="2800" dirty="0" smtClean="0">
                <a:latin typeface="Cambria" pitchFamily="18" charset="0"/>
              </a:rPr>
            </a:br>
            <a:r>
              <a:rPr lang="en-US" sz="3200" dirty="0" smtClean="0">
                <a:latin typeface="Cambria" pitchFamily="18" charset="0"/>
              </a:rPr>
              <a:t>Total Market Capitalization=HK$ 785 Billion</a:t>
            </a:r>
            <a:endParaRPr lang="en-CA" sz="3200" dirty="0">
              <a:latin typeface="Cambria" pitchFamily="18" charset="0"/>
            </a:endParaRPr>
          </a:p>
        </p:txBody>
      </p:sp>
      <p:pic>
        <p:nvPicPr>
          <p:cNvPr id="4" name="Picture 5"/>
          <p:cNvPicPr>
            <a:picLocks noChangeAspect="1" noChangeArrowheads="1"/>
          </p:cNvPicPr>
          <p:nvPr/>
        </p:nvPicPr>
        <p:blipFill>
          <a:blip r:embed="rId2" cstate="print"/>
          <a:srcRect/>
          <a:stretch>
            <a:fillRect/>
          </a:stretch>
        </p:blipFill>
        <p:spPr bwMode="auto">
          <a:xfrm>
            <a:off x="7812360" y="2354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
        <p:nvSpPr>
          <p:cNvPr id="3" name="Content Placeholder 2"/>
          <p:cNvSpPr>
            <a:spLocks noGrp="1"/>
          </p:cNvSpPr>
          <p:nvPr>
            <p:ph idx="1"/>
          </p:nvPr>
        </p:nvSpPr>
        <p:spPr>
          <a:xfrm>
            <a:off x="571500" y="4495800"/>
            <a:ext cx="8001000" cy="1524000"/>
          </a:xfrm>
        </p:spPr>
        <p:txBody>
          <a:bodyPr/>
          <a:lstStyle/>
          <a:p>
            <a:endParaRPr lang="en-CA" dirty="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992" y="1524000"/>
            <a:ext cx="8122968"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8993" y="2636798"/>
            <a:ext cx="6286864" cy="353199"/>
          </a:xfrm>
          <a:prstGeom prst="rect">
            <a:avLst/>
          </a:prstGeom>
          <a:noFill/>
          <a:ln w="28575">
            <a:solidFill>
              <a:srgbClr val="FF0000"/>
            </a:solidFill>
          </a:ln>
        </p:spPr>
        <p:txBody>
          <a:bodyPr wrap="square" rtlCol="0">
            <a:spAutoFit/>
          </a:bodyPr>
          <a:lstStyle/>
          <a:p>
            <a:endParaRPr lang="en-CA" dirty="0">
              <a:solidFill>
                <a:srgbClr val="C00000"/>
              </a:solidFill>
            </a:endParaRPr>
          </a:p>
        </p:txBody>
      </p:sp>
    </p:spTree>
    <p:extLst>
      <p:ext uri="{BB962C8B-B14F-4D97-AF65-F5344CB8AC3E}">
        <p14:creationId xmlns:p14="http://schemas.microsoft.com/office/powerpoint/2010/main" val="9807509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286" y="228600"/>
            <a:ext cx="7543800" cy="914400"/>
          </a:xfrm>
        </p:spPr>
        <p:txBody>
          <a:bodyPr>
            <a:normAutofit/>
          </a:bodyPr>
          <a:lstStyle/>
          <a:p>
            <a:pPr algn="l"/>
            <a:r>
              <a:rPr lang="en-US" sz="4500" dirty="0">
                <a:latin typeface="Cambria" pitchFamily="18" charset="0"/>
              </a:rPr>
              <a:t>Market Capitalization</a:t>
            </a:r>
            <a:endParaRPr lang="en-CA" sz="4500" dirty="0">
              <a:latin typeface="Cambria" pitchFamily="18" charset="0"/>
            </a:endParaRPr>
          </a:p>
        </p:txBody>
      </p:sp>
      <p:pic>
        <p:nvPicPr>
          <p:cNvPr id="4" name="Picture 5"/>
          <p:cNvPicPr>
            <a:picLocks noGrp="1" noChangeAspect="1" noChangeArrowheads="1"/>
          </p:cNvPicPr>
          <p:nvPr>
            <p:ph idx="1"/>
          </p:nvPr>
        </p:nvPicPr>
        <p:blipFill>
          <a:blip r:embed="rId3" cstate="print"/>
          <a:srcRect/>
          <a:stretch>
            <a:fillRect/>
          </a:stretch>
        </p:blipFill>
        <p:spPr bwMode="auto">
          <a:xfrm>
            <a:off x="7696200" y="0"/>
            <a:ext cx="1447800" cy="1295400"/>
          </a:xfrm>
          <a:prstGeom prst="ellipse">
            <a:avLst/>
          </a:prstGeom>
          <a:noFill/>
          <a:ln w="9525">
            <a:noFill/>
            <a:miter lim="800000"/>
            <a:headEnd/>
            <a:tailEnd/>
          </a:ln>
          <a:effectLst>
            <a:glow rad="101600">
              <a:schemeClr val="accent1">
                <a:satMod val="175000"/>
                <a:alpha val="40000"/>
              </a:schemeClr>
            </a:glow>
            <a:softEdge rad="31750"/>
          </a:effec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1447800"/>
            <a:ext cx="4191000"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7380" y="1447800"/>
            <a:ext cx="4196442"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619173" y="2648857"/>
            <a:ext cx="4114800" cy="3810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EAC968"/>
              </a:solidFill>
            </a:endParaRPr>
          </a:p>
        </p:txBody>
      </p:sp>
    </p:spTree>
    <p:extLst>
      <p:ext uri="{BB962C8B-B14F-4D97-AF65-F5344CB8AC3E}">
        <p14:creationId xmlns:p14="http://schemas.microsoft.com/office/powerpoint/2010/main" val="34924869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286" y="228600"/>
            <a:ext cx="7543800" cy="914400"/>
          </a:xfrm>
        </p:spPr>
        <p:txBody>
          <a:bodyPr>
            <a:normAutofit/>
          </a:bodyPr>
          <a:lstStyle/>
          <a:p>
            <a:pPr algn="l"/>
            <a:r>
              <a:rPr lang="en-US" sz="4500" dirty="0">
                <a:latin typeface="Cambria" pitchFamily="18" charset="0"/>
              </a:rPr>
              <a:t>Market Capitalization</a:t>
            </a:r>
            <a:endParaRPr lang="en-CA" sz="4500" dirty="0">
              <a:latin typeface="Cambria" pitchFamily="18" charset="0"/>
            </a:endParaRPr>
          </a:p>
        </p:txBody>
      </p:sp>
      <p:pic>
        <p:nvPicPr>
          <p:cNvPr id="4" name="Picture 5"/>
          <p:cNvPicPr>
            <a:picLocks noGrp="1" noChangeAspect="1" noChangeArrowheads="1"/>
          </p:cNvPicPr>
          <p:nvPr>
            <p:ph idx="1"/>
          </p:nvPr>
        </p:nvPicPr>
        <p:blipFill>
          <a:blip r:embed="rId3" cstate="print"/>
          <a:srcRect/>
          <a:stretch>
            <a:fillRect/>
          </a:stretch>
        </p:blipFill>
        <p:spPr bwMode="auto">
          <a:xfrm>
            <a:off x="7696200" y="0"/>
            <a:ext cx="1447800" cy="1295400"/>
          </a:xfrm>
          <a:prstGeom prst="ellipse">
            <a:avLst/>
          </a:prstGeom>
          <a:noFill/>
          <a:ln w="9525">
            <a:noFill/>
            <a:miter lim="800000"/>
            <a:headEnd/>
            <a:tailEnd/>
          </a:ln>
          <a:effectLst>
            <a:glow rad="101600">
              <a:schemeClr val="accent1">
                <a:satMod val="175000"/>
                <a:alpha val="40000"/>
              </a:schemeClr>
            </a:glow>
            <a:softEdge rad="31750"/>
          </a:effectLst>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532350"/>
            <a:ext cx="4038600" cy="487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5886" y="1532349"/>
            <a:ext cx="4543425" cy="487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720340" y="2590800"/>
            <a:ext cx="1966459"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EAC968"/>
              </a:solidFill>
            </a:endParaRPr>
          </a:p>
        </p:txBody>
      </p:sp>
    </p:spTree>
    <p:extLst>
      <p:ext uri="{BB962C8B-B14F-4D97-AF65-F5344CB8AC3E}">
        <p14:creationId xmlns:p14="http://schemas.microsoft.com/office/powerpoint/2010/main" val="5982116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286" y="228600"/>
            <a:ext cx="7543800" cy="914400"/>
          </a:xfrm>
        </p:spPr>
        <p:txBody>
          <a:bodyPr>
            <a:normAutofit/>
          </a:bodyPr>
          <a:lstStyle/>
          <a:p>
            <a:pPr algn="l"/>
            <a:r>
              <a:rPr lang="en-US" sz="4500" dirty="0">
                <a:latin typeface="Cambria" pitchFamily="18" charset="0"/>
              </a:rPr>
              <a:t>Market Capitalization</a:t>
            </a:r>
            <a:endParaRPr lang="en-CA" sz="4500" dirty="0">
              <a:latin typeface="Cambria" pitchFamily="18" charset="0"/>
            </a:endParaRPr>
          </a:p>
        </p:txBody>
      </p:sp>
      <p:pic>
        <p:nvPicPr>
          <p:cNvPr id="4" name="Picture 5"/>
          <p:cNvPicPr>
            <a:picLocks noGrp="1" noChangeAspect="1" noChangeArrowheads="1"/>
          </p:cNvPicPr>
          <p:nvPr>
            <p:ph idx="1"/>
          </p:nvPr>
        </p:nvPicPr>
        <p:blipFill>
          <a:blip r:embed="rId3" cstate="print"/>
          <a:srcRect/>
          <a:stretch>
            <a:fillRect/>
          </a:stretch>
        </p:blipFill>
        <p:spPr bwMode="auto">
          <a:xfrm>
            <a:off x="7696200" y="0"/>
            <a:ext cx="1447800" cy="1295400"/>
          </a:xfrm>
          <a:prstGeom prst="ellipse">
            <a:avLst/>
          </a:prstGeom>
          <a:noFill/>
          <a:ln w="9525">
            <a:noFill/>
            <a:miter lim="800000"/>
            <a:headEnd/>
            <a:tailEnd/>
          </a:ln>
          <a:effectLst>
            <a:glow rad="101600">
              <a:schemeClr val="accent1">
                <a:satMod val="175000"/>
                <a:alpha val="40000"/>
              </a:schemeClr>
            </a:glow>
            <a:softEdge rad="31750"/>
          </a:effec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591210"/>
            <a:ext cx="4190999" cy="496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5357" y="1591208"/>
            <a:ext cx="4243843" cy="496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628944" y="2895600"/>
            <a:ext cx="1966459"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EAC968"/>
              </a:solidFill>
            </a:endParaRPr>
          </a:p>
        </p:txBody>
      </p:sp>
    </p:spTree>
    <p:extLst>
      <p:ext uri="{BB962C8B-B14F-4D97-AF65-F5344CB8AC3E}">
        <p14:creationId xmlns:p14="http://schemas.microsoft.com/office/powerpoint/2010/main" val="24381961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0"/>
            <a:ext cx="7199086" cy="914400"/>
          </a:xfrm>
        </p:spPr>
        <p:txBody>
          <a:bodyPr>
            <a:normAutofit/>
          </a:bodyPr>
          <a:lstStyle/>
          <a:p>
            <a:pPr algn="l"/>
            <a:r>
              <a:rPr lang="en-US" sz="4500" dirty="0">
                <a:latin typeface="Cambria" pitchFamily="18" charset="0"/>
              </a:rPr>
              <a:t>Market Capitalization</a:t>
            </a:r>
            <a:endParaRPr lang="en-CA" sz="4500" dirty="0">
              <a:latin typeface="Cambria" pitchFamily="18" charset="0"/>
            </a:endParaRPr>
          </a:p>
        </p:txBody>
      </p:sp>
      <p:pic>
        <p:nvPicPr>
          <p:cNvPr id="4" name="Picture 5"/>
          <p:cNvPicPr>
            <a:picLocks noGrp="1" noChangeAspect="1" noChangeArrowheads="1"/>
          </p:cNvPicPr>
          <p:nvPr>
            <p:ph idx="1"/>
          </p:nvPr>
        </p:nvPicPr>
        <p:blipFill>
          <a:blip r:embed="rId3" cstate="print"/>
          <a:srcRect/>
          <a:stretch>
            <a:fillRect/>
          </a:stretch>
        </p:blipFill>
        <p:spPr bwMode="auto">
          <a:xfrm>
            <a:off x="7696200" y="0"/>
            <a:ext cx="1447800" cy="1295400"/>
          </a:xfrm>
          <a:prstGeom prst="ellipse">
            <a:avLst/>
          </a:prstGeom>
          <a:noFill/>
          <a:ln w="9525">
            <a:noFill/>
            <a:miter lim="800000"/>
            <a:headEnd/>
            <a:tailEnd/>
          </a:ln>
          <a:effectLst>
            <a:glow rad="101600">
              <a:schemeClr val="accent1">
                <a:satMod val="175000"/>
                <a:alpha val="40000"/>
              </a:schemeClr>
            </a:glow>
            <a:softEdge rad="31750"/>
          </a:effectLst>
        </p:spPr>
      </p:pic>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371600"/>
            <a:ext cx="7696200" cy="472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528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l"/>
            <a:r>
              <a:rPr lang="en-US" altLang="zh-CN" sz="2800" dirty="0">
                <a:latin typeface="Cambria" pitchFamily="18" charset="0"/>
              </a:rPr>
              <a:t>2) Interest rate</a:t>
            </a:r>
          </a:p>
        </p:txBody>
      </p:sp>
      <p:sp>
        <p:nvSpPr>
          <p:cNvPr id="22531" name="Rectangle 3"/>
          <p:cNvSpPr>
            <a:spLocks noGrp="1" noChangeArrowheads="1"/>
          </p:cNvSpPr>
          <p:nvPr>
            <p:ph idx="1"/>
          </p:nvPr>
        </p:nvSpPr>
        <p:spPr>
          <a:xfrm>
            <a:off x="457200" y="1600200"/>
            <a:ext cx="8686800" cy="4525963"/>
          </a:xfrm>
        </p:spPr>
        <p:txBody>
          <a:bodyPr>
            <a:normAutofit/>
          </a:bodyPr>
          <a:lstStyle/>
          <a:p>
            <a:pPr>
              <a:lnSpc>
                <a:spcPct val="80000"/>
              </a:lnSpc>
            </a:pPr>
            <a:r>
              <a:rPr lang="en-US" altLang="zh-CN" dirty="0">
                <a:latin typeface="Cambria" pitchFamily="18" charset="0"/>
              </a:rPr>
              <a:t>Decrease in interest rate</a:t>
            </a:r>
            <a:r>
              <a:rPr lang="en-US" altLang="zh-CN" dirty="0">
                <a:latin typeface="Cambria" pitchFamily="18" charset="0"/>
                <a:sym typeface="Wingdings" pitchFamily="-111" charset="2"/>
              </a:rPr>
              <a:t> cost to obtain a mortgage to buy a </a:t>
            </a:r>
            <a:endParaRPr lang="en-US" altLang="zh-CN" dirty="0" smtClean="0">
              <a:latin typeface="Cambria" pitchFamily="18" charset="0"/>
              <a:sym typeface="Wingdings" pitchFamily="-111" charset="2"/>
            </a:endParaRPr>
          </a:p>
          <a:p>
            <a:pPr marL="0" indent="0">
              <a:lnSpc>
                <a:spcPct val="80000"/>
              </a:lnSpc>
              <a:buNone/>
            </a:pPr>
            <a:r>
              <a:rPr lang="en-US" altLang="zh-CN" dirty="0" smtClean="0">
                <a:latin typeface="Cambria" pitchFamily="18" charset="0"/>
                <a:sym typeface="Wingdings" pitchFamily="-111" charset="2"/>
              </a:rPr>
              <a:t>home decreases</a:t>
            </a:r>
            <a:r>
              <a:rPr lang="en-US" altLang="zh-CN" dirty="0">
                <a:latin typeface="Cambria" pitchFamily="18" charset="0"/>
                <a:sym typeface="Wingdings" pitchFamily="-111" charset="2"/>
              </a:rPr>
              <a:t> higher demand price goes </a:t>
            </a:r>
            <a:r>
              <a:rPr lang="en-US" altLang="zh-CN" dirty="0" smtClean="0">
                <a:latin typeface="Cambria" pitchFamily="18" charset="0"/>
                <a:sym typeface="Wingdings" pitchFamily="-111" charset="2"/>
              </a:rPr>
              <a:t>up</a:t>
            </a:r>
          </a:p>
          <a:p>
            <a:pPr marL="0" indent="0">
              <a:lnSpc>
                <a:spcPct val="80000"/>
              </a:lnSpc>
              <a:buNone/>
            </a:pPr>
            <a:endParaRPr lang="en-US" altLang="zh-CN" dirty="0" smtClean="0">
              <a:latin typeface="Cambria" pitchFamily="18" charset="0"/>
            </a:endParaRPr>
          </a:p>
          <a:p>
            <a:pPr>
              <a:lnSpc>
                <a:spcPct val="80000"/>
              </a:lnSpc>
            </a:pPr>
            <a:r>
              <a:rPr lang="en-US" altLang="zh-CN" dirty="0">
                <a:latin typeface="Cambria" pitchFamily="18" charset="0"/>
              </a:rPr>
              <a:t>B</a:t>
            </a:r>
            <a:r>
              <a:rPr lang="en-US" altLang="zh-CN" sz="2400" dirty="0" smtClean="0">
                <a:latin typeface="Cambria" pitchFamily="18" charset="0"/>
              </a:rPr>
              <a:t>est lending</a:t>
            </a:r>
          </a:p>
          <a:p>
            <a:pPr>
              <a:lnSpc>
                <a:spcPct val="80000"/>
              </a:lnSpc>
              <a:buFontTx/>
              <a:buNone/>
            </a:pPr>
            <a:r>
              <a:rPr lang="en-US" altLang="zh-CN" sz="2400" dirty="0" smtClean="0">
                <a:latin typeface="Cambria" pitchFamily="18" charset="0"/>
              </a:rPr>
              <a:t>rate </a:t>
            </a:r>
            <a:r>
              <a:rPr lang="en-US" altLang="zh-CN" sz="2400" dirty="0">
                <a:latin typeface="Cambria" pitchFamily="18" charset="0"/>
              </a:rPr>
              <a:t>fell to 5% from 5.25% </a:t>
            </a:r>
          </a:p>
          <a:p>
            <a:pPr>
              <a:lnSpc>
                <a:spcPct val="80000"/>
              </a:lnSpc>
              <a:buFontTx/>
              <a:buNone/>
            </a:pPr>
            <a:r>
              <a:rPr lang="en-US" altLang="zh-CN" sz="2400" dirty="0">
                <a:latin typeface="Cambria" pitchFamily="18" charset="0"/>
              </a:rPr>
              <a:t>as the US Federal Funds </a:t>
            </a:r>
          </a:p>
          <a:p>
            <a:pPr>
              <a:lnSpc>
                <a:spcPct val="80000"/>
              </a:lnSpc>
              <a:buFontTx/>
              <a:buNone/>
            </a:pPr>
            <a:r>
              <a:rPr lang="en-US" altLang="zh-CN" sz="2400" dirty="0">
                <a:latin typeface="Cambria" pitchFamily="18" charset="0"/>
              </a:rPr>
              <a:t>rate dropped to 0.13% in </a:t>
            </a:r>
          </a:p>
          <a:p>
            <a:pPr>
              <a:lnSpc>
                <a:spcPct val="80000"/>
              </a:lnSpc>
              <a:buFontTx/>
              <a:buNone/>
            </a:pPr>
            <a:r>
              <a:rPr lang="en-US" altLang="zh-CN" sz="2400" dirty="0">
                <a:latin typeface="Cambria" pitchFamily="18" charset="0"/>
              </a:rPr>
              <a:t>December 2008 from 1.5</a:t>
            </a:r>
            <a:r>
              <a:rPr lang="en-US" altLang="zh-CN" sz="2400" dirty="0" smtClean="0">
                <a:latin typeface="Cambria" pitchFamily="18" charset="0"/>
              </a:rPr>
              <a:t>%</a:t>
            </a:r>
            <a:endParaRPr lang="en-US" altLang="zh-CN" sz="2400" dirty="0">
              <a:latin typeface="Cambria" pitchFamily="18" charset="0"/>
            </a:endParaRPr>
          </a:p>
        </p:txBody>
      </p:sp>
      <p:pic>
        <p:nvPicPr>
          <p:cNvPr id="22532" name="Picture 4" descr="Hong%20Kong-interest-rates-graph"/>
          <p:cNvPicPr>
            <a:picLocks noChangeAspect="1" noChangeArrowheads="1"/>
          </p:cNvPicPr>
          <p:nvPr/>
        </p:nvPicPr>
        <p:blipFill>
          <a:blip r:embed="rId3" cstate="print"/>
          <a:srcRect/>
          <a:stretch>
            <a:fillRect/>
          </a:stretch>
        </p:blipFill>
        <p:spPr bwMode="auto">
          <a:xfrm>
            <a:off x="4061544" y="2852935"/>
            <a:ext cx="4876800" cy="3468687"/>
          </a:xfrm>
          <a:prstGeom prst="rect">
            <a:avLst/>
          </a:prstGeom>
          <a:noFill/>
        </p:spPr>
      </p:pic>
    </p:spTree>
    <p:extLst>
      <p:ext uri="{BB962C8B-B14F-4D97-AF65-F5344CB8AC3E}">
        <p14:creationId xmlns:p14="http://schemas.microsoft.com/office/powerpoint/2010/main" val="33331931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pPr algn="l"/>
            <a:r>
              <a:rPr lang="en-US" sz="4500" dirty="0" smtClean="0">
                <a:latin typeface="Cambria" pitchFamily="18" charset="0"/>
              </a:rPr>
              <a:t>Property-Sales</a:t>
            </a:r>
            <a:endParaRPr lang="en-CA" sz="4500" dirty="0">
              <a:latin typeface="Cambria"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295400"/>
            <a:ext cx="7772400" cy="4989066"/>
          </a:xfrm>
        </p:spPr>
      </p:pic>
      <p:pic>
        <p:nvPicPr>
          <p:cNvPr id="5" name="Picture 5"/>
          <p:cNvPicPr>
            <a:picLocks noChangeAspect="1" noChangeArrowheads="1"/>
          </p:cNvPicPr>
          <p:nvPr/>
        </p:nvPicPr>
        <p:blipFill>
          <a:blip r:embed="rId4" cstate="print"/>
          <a:srcRect/>
          <a:stretch>
            <a:fillRect/>
          </a:stretch>
        </p:blipFill>
        <p:spPr bwMode="auto">
          <a:xfrm>
            <a:off x="7772400" y="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1722789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pPr algn="l"/>
            <a:r>
              <a:rPr lang="en-US" sz="4500" dirty="0" smtClean="0">
                <a:latin typeface="Cambria" pitchFamily="18" charset="0"/>
              </a:rPr>
              <a:t>Property-Leasing</a:t>
            </a:r>
            <a:endParaRPr lang="en-CA" sz="4500" dirty="0">
              <a:latin typeface="Cambria" pitchFamily="18" charset="0"/>
            </a:endParaRPr>
          </a:p>
        </p:txBody>
      </p:sp>
      <p:pic>
        <p:nvPicPr>
          <p:cNvPr id="5" name="Picture 5"/>
          <p:cNvPicPr>
            <a:picLocks noChangeAspect="1" noChangeArrowheads="1"/>
          </p:cNvPicPr>
          <p:nvPr/>
        </p:nvPicPr>
        <p:blipFill>
          <a:blip r:embed="rId3" cstate="print"/>
          <a:srcRect/>
          <a:stretch>
            <a:fillRect/>
          </a:stretch>
        </p:blipFill>
        <p:spPr bwMode="auto">
          <a:xfrm>
            <a:off x="7772400" y="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25" y="1814748"/>
            <a:ext cx="3217328" cy="139970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7675" y="1219200"/>
            <a:ext cx="4724400" cy="12954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7675" y="2514600"/>
            <a:ext cx="4724400" cy="1752600"/>
          </a:xfrm>
          <a:prstGeom prst="rect">
            <a:avLst/>
          </a:prstGeom>
        </p:spPr>
      </p:pic>
      <p:sp>
        <p:nvSpPr>
          <p:cNvPr id="6" name="TextBox 5"/>
          <p:cNvSpPr txBox="1"/>
          <p:nvPr/>
        </p:nvSpPr>
        <p:spPr>
          <a:xfrm>
            <a:off x="762000" y="1251466"/>
            <a:ext cx="1143000" cy="369332"/>
          </a:xfrm>
          <a:prstGeom prst="rect">
            <a:avLst/>
          </a:prstGeom>
          <a:noFill/>
        </p:spPr>
        <p:txBody>
          <a:bodyPr wrap="square" rtlCol="0">
            <a:spAutoFit/>
          </a:bodyPr>
          <a:lstStyle/>
          <a:p>
            <a:r>
              <a:rPr lang="en-US" dirty="0">
                <a:solidFill>
                  <a:prstClr val="black"/>
                </a:solidFill>
              </a:rPr>
              <a:t>Building</a:t>
            </a:r>
            <a:endParaRPr lang="en-CA" dirty="0">
              <a:solidFill>
                <a:prstClr val="black"/>
              </a:solidFill>
            </a:endParaRPr>
          </a:p>
        </p:txBody>
      </p:sp>
      <p:sp>
        <p:nvSpPr>
          <p:cNvPr id="12" name="TextBox 11"/>
          <p:cNvSpPr txBox="1"/>
          <p:nvPr/>
        </p:nvSpPr>
        <p:spPr>
          <a:xfrm>
            <a:off x="4419600" y="794266"/>
            <a:ext cx="1828800" cy="369332"/>
          </a:xfrm>
          <a:prstGeom prst="rect">
            <a:avLst/>
          </a:prstGeom>
          <a:noFill/>
        </p:spPr>
        <p:txBody>
          <a:bodyPr wrap="square" rtlCol="0">
            <a:spAutoFit/>
          </a:bodyPr>
          <a:lstStyle/>
          <a:p>
            <a:r>
              <a:rPr lang="en-US" dirty="0">
                <a:solidFill>
                  <a:prstClr val="black"/>
                </a:solidFill>
              </a:rPr>
              <a:t>Industrial</a:t>
            </a:r>
            <a:endParaRPr lang="en-CA" dirty="0">
              <a:solidFill>
                <a:prstClr val="black"/>
              </a:solidFill>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 y="4103132"/>
            <a:ext cx="4200525" cy="2299474"/>
          </a:xfrm>
          <a:prstGeom prst="rect">
            <a:avLst/>
          </a:prstGeom>
        </p:spPr>
      </p:pic>
      <p:sp>
        <p:nvSpPr>
          <p:cNvPr id="14" name="TextBox 13"/>
          <p:cNvSpPr txBox="1"/>
          <p:nvPr/>
        </p:nvSpPr>
        <p:spPr>
          <a:xfrm>
            <a:off x="762000" y="3549134"/>
            <a:ext cx="2286000" cy="369332"/>
          </a:xfrm>
          <a:prstGeom prst="rect">
            <a:avLst/>
          </a:prstGeom>
          <a:noFill/>
        </p:spPr>
        <p:txBody>
          <a:bodyPr wrap="square" rtlCol="0">
            <a:spAutoFit/>
          </a:bodyPr>
          <a:lstStyle/>
          <a:p>
            <a:r>
              <a:rPr lang="en-US" dirty="0">
                <a:solidFill>
                  <a:prstClr val="black"/>
                </a:solidFill>
              </a:rPr>
              <a:t>Shopping Centre</a:t>
            </a:r>
            <a:endParaRPr lang="en-CA" dirty="0">
              <a:solidFill>
                <a:prstClr val="black"/>
              </a:solidFill>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4850" y="4953000"/>
            <a:ext cx="4591050" cy="1800225"/>
          </a:xfrm>
          <a:prstGeom prst="rect">
            <a:avLst/>
          </a:prstGeom>
        </p:spPr>
      </p:pic>
      <p:sp>
        <p:nvSpPr>
          <p:cNvPr id="16" name="TextBox 15"/>
          <p:cNvSpPr txBox="1"/>
          <p:nvPr/>
        </p:nvSpPr>
        <p:spPr>
          <a:xfrm>
            <a:off x="4876800" y="4495800"/>
            <a:ext cx="1828800" cy="369332"/>
          </a:xfrm>
          <a:prstGeom prst="rect">
            <a:avLst/>
          </a:prstGeom>
          <a:noFill/>
        </p:spPr>
        <p:txBody>
          <a:bodyPr wrap="square" rtlCol="0">
            <a:spAutoFit/>
          </a:bodyPr>
          <a:lstStyle/>
          <a:p>
            <a:r>
              <a:rPr lang="en-US" dirty="0">
                <a:solidFill>
                  <a:prstClr val="black"/>
                </a:solidFill>
              </a:rPr>
              <a:t>Office</a:t>
            </a:r>
            <a:endParaRPr lang="en-CA" dirty="0">
              <a:solidFill>
                <a:prstClr val="black"/>
              </a:solidFill>
            </a:endParaRPr>
          </a:p>
        </p:txBody>
      </p:sp>
    </p:spTree>
    <p:extLst>
      <p:ext uri="{BB962C8B-B14F-4D97-AF65-F5344CB8AC3E}">
        <p14:creationId xmlns:p14="http://schemas.microsoft.com/office/powerpoint/2010/main" val="24649473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Autofit/>
          </a:bodyPr>
          <a:lstStyle/>
          <a:p>
            <a:pPr algn="l"/>
            <a:r>
              <a:rPr lang="en-US" sz="2800" dirty="0" smtClean="0">
                <a:latin typeface="Cambria" pitchFamily="18" charset="0"/>
              </a:rPr>
              <a:t>Development Completed and Scheduled </a:t>
            </a:r>
            <a:br>
              <a:rPr lang="en-US" sz="2800" dirty="0" smtClean="0">
                <a:latin typeface="Cambria" pitchFamily="18" charset="0"/>
              </a:rPr>
            </a:br>
            <a:r>
              <a:rPr lang="en-US" sz="2800" dirty="0" smtClean="0">
                <a:latin typeface="Cambria" pitchFamily="18" charset="0"/>
              </a:rPr>
              <a:t>for Completion in 2011 (Hong Kong Projects)</a:t>
            </a:r>
            <a:endParaRPr lang="en-CA" sz="2800" dirty="0">
              <a:latin typeface="Cambria" pitchFamily="18" charset="0"/>
            </a:endParaRPr>
          </a:p>
        </p:txBody>
      </p:sp>
      <p:sp>
        <p:nvSpPr>
          <p:cNvPr id="3" name="Content Placeholder 2"/>
          <p:cNvSpPr>
            <a:spLocks noGrp="1"/>
          </p:cNvSpPr>
          <p:nvPr>
            <p:ph idx="1"/>
          </p:nvPr>
        </p:nvSpPr>
        <p:spPr/>
        <p:txBody>
          <a:bodyPr/>
          <a:lstStyle/>
          <a:p>
            <a:endParaRPr lang="en-CA" dirty="0"/>
          </a:p>
        </p:txBody>
      </p:sp>
      <p:pic>
        <p:nvPicPr>
          <p:cNvPr id="5" name="Picture 5"/>
          <p:cNvPicPr>
            <a:picLocks noChangeAspect="1" noChangeArrowheads="1"/>
          </p:cNvPicPr>
          <p:nvPr/>
        </p:nvPicPr>
        <p:blipFill>
          <a:blip r:embed="rId3" cstate="print"/>
          <a:srcRect/>
          <a:stretch>
            <a:fillRect/>
          </a:stretch>
        </p:blipFill>
        <p:spPr bwMode="auto">
          <a:xfrm>
            <a:off x="7553325" y="38100"/>
            <a:ext cx="1409700" cy="1409700"/>
          </a:xfrm>
          <a:prstGeom prst="ellipse">
            <a:avLst/>
          </a:prstGeom>
          <a:noFill/>
          <a:ln w="9525">
            <a:noFill/>
            <a:miter lim="800000"/>
            <a:headEnd/>
            <a:tailEnd/>
          </a:ln>
          <a:effectLst>
            <a:glow rad="101600">
              <a:schemeClr val="accent1">
                <a:satMod val="175000"/>
                <a:alpha val="40000"/>
              </a:schemeClr>
            </a:glow>
            <a:softEdge rad="3175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447800"/>
            <a:ext cx="7922840" cy="4800599"/>
          </a:xfrm>
          <a:prstGeom prst="rect">
            <a:avLst/>
          </a:prstGeom>
        </p:spPr>
      </p:pic>
    </p:spTree>
    <p:extLst>
      <p:ext uri="{BB962C8B-B14F-4D97-AF65-F5344CB8AC3E}">
        <p14:creationId xmlns:p14="http://schemas.microsoft.com/office/powerpoint/2010/main" val="13655846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pPr algn="l"/>
            <a:r>
              <a:rPr lang="en-US" sz="2400" dirty="0" smtClean="0">
                <a:latin typeface="Cambria" pitchFamily="18" charset="0"/>
              </a:rPr>
              <a:t>Property-Completed Developments </a:t>
            </a:r>
            <a:br>
              <a:rPr lang="en-US" sz="2400" dirty="0" smtClean="0">
                <a:latin typeface="Cambria" pitchFamily="18" charset="0"/>
              </a:rPr>
            </a:br>
            <a:r>
              <a:rPr lang="en-US" sz="2400" dirty="0" smtClean="0">
                <a:latin typeface="Cambria" pitchFamily="18" charset="0"/>
              </a:rPr>
              <a:t>in Hong </a:t>
            </a:r>
            <a:r>
              <a:rPr lang="en-US" sz="2400" dirty="0">
                <a:latin typeface="Cambria" pitchFamily="18" charset="0"/>
              </a:rPr>
              <a:t>K</a:t>
            </a:r>
            <a:r>
              <a:rPr lang="en-US" sz="2400" dirty="0" smtClean="0">
                <a:latin typeface="Cambria" pitchFamily="18" charset="0"/>
              </a:rPr>
              <a:t>ong </a:t>
            </a:r>
            <a:endParaRPr lang="en-CA" sz="2400" dirty="0">
              <a:latin typeface="Cambria" pitchFamily="18" charset="0"/>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48528"/>
            <a:ext cx="4419600" cy="5486400"/>
          </a:xfrm>
          <a:prstGeom prst="rect">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2304" y="5087127"/>
            <a:ext cx="2862496" cy="148559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398" y="609600"/>
            <a:ext cx="2895602" cy="219230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9904" y="2867025"/>
            <a:ext cx="3648075" cy="2085975"/>
          </a:xfrm>
          <a:prstGeom prst="rect">
            <a:avLst/>
          </a:prstGeom>
        </p:spPr>
      </p:pic>
      <p:cxnSp>
        <p:nvCxnSpPr>
          <p:cNvPr id="15" name="Straight Arrow Connector 14"/>
          <p:cNvCxnSpPr/>
          <p:nvPr/>
        </p:nvCxnSpPr>
        <p:spPr>
          <a:xfrm flipV="1">
            <a:off x="3024421" y="3429000"/>
            <a:ext cx="1885483" cy="6858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276600" y="4953000"/>
            <a:ext cx="1785704" cy="5334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2" idx="1"/>
          </p:cNvCxnSpPr>
          <p:nvPr/>
        </p:nvCxnSpPr>
        <p:spPr>
          <a:xfrm flipV="1">
            <a:off x="2231348" y="1705754"/>
            <a:ext cx="2874050" cy="124699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447800" y="2964047"/>
            <a:ext cx="914400"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29" name="Rectangle 28"/>
          <p:cNvSpPr/>
          <p:nvPr/>
        </p:nvSpPr>
        <p:spPr>
          <a:xfrm>
            <a:off x="2362199" y="3995737"/>
            <a:ext cx="790575" cy="2541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30" name="Rectangle 29"/>
          <p:cNvSpPr/>
          <p:nvPr/>
        </p:nvSpPr>
        <p:spPr>
          <a:xfrm>
            <a:off x="2466974" y="4698815"/>
            <a:ext cx="790575" cy="2541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pic>
        <p:nvPicPr>
          <p:cNvPr id="5" name="Picture 5"/>
          <p:cNvPicPr>
            <a:picLocks noChangeAspect="1" noChangeArrowheads="1"/>
          </p:cNvPicPr>
          <p:nvPr/>
        </p:nvPicPr>
        <p:blipFill>
          <a:blip r:embed="rId7" cstate="print"/>
          <a:srcRect/>
          <a:stretch>
            <a:fillRect/>
          </a:stretch>
        </p:blipFill>
        <p:spPr bwMode="auto">
          <a:xfrm>
            <a:off x="7772400" y="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19951918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pPr algn="l"/>
            <a:r>
              <a:rPr lang="en-US" sz="2800" dirty="0" smtClean="0">
                <a:latin typeface="Cambria" pitchFamily="18" charset="0"/>
              </a:rPr>
              <a:t>Development Completed and Scheduled </a:t>
            </a:r>
            <a:br>
              <a:rPr lang="en-US" sz="2800" dirty="0" smtClean="0">
                <a:latin typeface="Cambria" pitchFamily="18" charset="0"/>
              </a:rPr>
            </a:br>
            <a:r>
              <a:rPr lang="en-US" sz="2800" dirty="0" smtClean="0">
                <a:latin typeface="Cambria" pitchFamily="18" charset="0"/>
              </a:rPr>
              <a:t>for Completion in 2011 (Mainland Projects)</a:t>
            </a:r>
            <a:endParaRPr lang="en-CA" sz="2800" dirty="0">
              <a:latin typeface="Cambria" pitchFamily="18" charset="0"/>
            </a:endParaRPr>
          </a:p>
        </p:txBody>
      </p:sp>
      <p:sp>
        <p:nvSpPr>
          <p:cNvPr id="3" name="Content Placeholder 2"/>
          <p:cNvSpPr>
            <a:spLocks noGrp="1"/>
          </p:cNvSpPr>
          <p:nvPr>
            <p:ph idx="1"/>
          </p:nvPr>
        </p:nvSpPr>
        <p:spPr>
          <a:xfrm>
            <a:off x="1371600" y="2667000"/>
            <a:ext cx="6096000" cy="3657599"/>
          </a:xfrm>
        </p:spPr>
        <p:txBody>
          <a:bodyPr/>
          <a:lstStyle/>
          <a:p>
            <a:endParaRPr lang="en-CA" dirty="0"/>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990600"/>
            <a:ext cx="7696200" cy="5715000"/>
          </a:xfrm>
          <a:prstGeom prst="rect">
            <a:avLst/>
          </a:prstGeom>
        </p:spPr>
      </p:pic>
      <p:pic>
        <p:nvPicPr>
          <p:cNvPr id="5" name="Picture 5"/>
          <p:cNvPicPr>
            <a:picLocks noChangeAspect="1" noChangeArrowheads="1"/>
          </p:cNvPicPr>
          <p:nvPr/>
        </p:nvPicPr>
        <p:blipFill>
          <a:blip r:embed="rId4" cstate="print"/>
          <a:srcRect/>
          <a:stretch>
            <a:fillRect/>
          </a:stretch>
        </p:blipFill>
        <p:spPr bwMode="auto">
          <a:xfrm>
            <a:off x="7772400" y="203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19302559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pPr algn="l"/>
            <a:r>
              <a:rPr lang="en-US" sz="4500" dirty="0" smtClean="0">
                <a:latin typeface="Cambria" pitchFamily="18" charset="0"/>
              </a:rPr>
              <a:t>Property- Mainland Projects</a:t>
            </a:r>
            <a:endParaRPr lang="en-CA" sz="4500" dirty="0">
              <a:latin typeface="Cambria" pitchFamily="18" charset="0"/>
            </a:endParaRPr>
          </a:p>
        </p:txBody>
      </p:sp>
      <p:pic>
        <p:nvPicPr>
          <p:cNvPr id="5" name="Picture 5"/>
          <p:cNvPicPr>
            <a:picLocks noChangeAspect="1" noChangeArrowheads="1"/>
          </p:cNvPicPr>
          <p:nvPr/>
        </p:nvPicPr>
        <p:blipFill>
          <a:blip r:embed="rId3" cstate="print"/>
          <a:srcRect/>
          <a:stretch>
            <a:fillRect/>
          </a:stretch>
        </p:blipFill>
        <p:spPr bwMode="auto">
          <a:xfrm>
            <a:off x="7772400" y="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
        <p:nvSpPr>
          <p:cNvPr id="28" name="Rectangle 27"/>
          <p:cNvSpPr/>
          <p:nvPr/>
        </p:nvSpPr>
        <p:spPr>
          <a:xfrm>
            <a:off x="3733800" y="3187606"/>
            <a:ext cx="914400" cy="3175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pic>
        <p:nvPicPr>
          <p:cNvPr id="12292" name="Picture 4" descr="http://www.aboutweston.com/china-map-larg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 y="1150363"/>
            <a:ext cx="7543800" cy="527436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5410200" y="4514849"/>
            <a:ext cx="790575" cy="1270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30" name="Rectangle 29"/>
          <p:cNvSpPr/>
          <p:nvPr/>
        </p:nvSpPr>
        <p:spPr>
          <a:xfrm>
            <a:off x="6934200" y="4267201"/>
            <a:ext cx="609600" cy="15559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16" name="Rectangle 15"/>
          <p:cNvSpPr/>
          <p:nvPr/>
        </p:nvSpPr>
        <p:spPr>
          <a:xfrm>
            <a:off x="4133850" y="4578395"/>
            <a:ext cx="409575" cy="219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18" name="Rectangle 17"/>
          <p:cNvSpPr/>
          <p:nvPr/>
        </p:nvSpPr>
        <p:spPr>
          <a:xfrm>
            <a:off x="6105525" y="3273333"/>
            <a:ext cx="419100" cy="20941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19" name="Rectangle 18"/>
          <p:cNvSpPr/>
          <p:nvPr/>
        </p:nvSpPr>
        <p:spPr>
          <a:xfrm>
            <a:off x="5991225" y="3124059"/>
            <a:ext cx="419100" cy="1270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21" name="Rectangle 20"/>
          <p:cNvSpPr/>
          <p:nvPr/>
        </p:nvSpPr>
        <p:spPr>
          <a:xfrm>
            <a:off x="5714999" y="5410200"/>
            <a:ext cx="600075" cy="2127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22" name="Rectangle 21"/>
          <p:cNvSpPr/>
          <p:nvPr/>
        </p:nvSpPr>
        <p:spPr>
          <a:xfrm>
            <a:off x="6715125" y="3219450"/>
            <a:ext cx="419100" cy="1270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23" name="Rectangle 22"/>
          <p:cNvSpPr/>
          <p:nvPr/>
        </p:nvSpPr>
        <p:spPr>
          <a:xfrm>
            <a:off x="4724400" y="4641943"/>
            <a:ext cx="609600" cy="2477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24" name="Rectangle 23"/>
          <p:cNvSpPr/>
          <p:nvPr/>
        </p:nvSpPr>
        <p:spPr>
          <a:xfrm>
            <a:off x="6934200" y="2438400"/>
            <a:ext cx="685800"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25" name="Rectangle 24"/>
          <p:cNvSpPr/>
          <p:nvPr/>
        </p:nvSpPr>
        <p:spPr>
          <a:xfrm>
            <a:off x="5334000" y="4765838"/>
            <a:ext cx="419100" cy="18744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26" name="Rectangle 25"/>
          <p:cNvSpPr/>
          <p:nvPr/>
        </p:nvSpPr>
        <p:spPr>
          <a:xfrm>
            <a:off x="6610350" y="3660451"/>
            <a:ext cx="419100" cy="1270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
        <p:nvSpPr>
          <p:cNvPr id="27" name="Rectangle 26"/>
          <p:cNvSpPr/>
          <p:nvPr/>
        </p:nvSpPr>
        <p:spPr>
          <a:xfrm>
            <a:off x="4991100" y="3962400"/>
            <a:ext cx="419100" cy="1270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EAC968"/>
              </a:solidFill>
            </a:endParaRPr>
          </a:p>
        </p:txBody>
      </p:sp>
    </p:spTree>
    <p:extLst>
      <p:ext uri="{BB962C8B-B14F-4D97-AF65-F5344CB8AC3E}">
        <p14:creationId xmlns:p14="http://schemas.microsoft.com/office/powerpoint/2010/main" val="28274130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66700"/>
            <a:ext cx="7543800" cy="914400"/>
          </a:xfrm>
        </p:spPr>
        <p:txBody>
          <a:bodyPr/>
          <a:lstStyle/>
          <a:p>
            <a:pPr algn="l"/>
            <a:r>
              <a:rPr lang="en-US" sz="3200" dirty="0" smtClean="0">
                <a:latin typeface="Cambria" pitchFamily="18" charset="0"/>
              </a:rPr>
              <a:t>Property- Overseas Properties-Singapore</a:t>
            </a:r>
            <a:endParaRPr lang="en-CA" sz="3200" dirty="0">
              <a:latin typeface="Cambria" pitchFamily="18" charset="0"/>
            </a:endParaRPr>
          </a:p>
        </p:txBody>
      </p:sp>
      <p:sp>
        <p:nvSpPr>
          <p:cNvPr id="2" name="Content Placeholder 1"/>
          <p:cNvSpPr>
            <a:spLocks noGrp="1"/>
          </p:cNvSpPr>
          <p:nvPr>
            <p:ph idx="1"/>
          </p:nvPr>
        </p:nvSpPr>
        <p:spPr>
          <a:xfrm>
            <a:off x="609600" y="1143000"/>
            <a:ext cx="7620000" cy="4572000"/>
          </a:xfrm>
        </p:spPr>
        <p:txBody>
          <a:bodyPr>
            <a:normAutofit fontScale="25000" lnSpcReduction="20000"/>
          </a:bodyPr>
          <a:lstStyle/>
          <a:p>
            <a:pPr marL="0" indent="0">
              <a:buNone/>
            </a:pPr>
            <a:endParaRPr lang="en-US" dirty="0" smtClean="0"/>
          </a:p>
          <a:p>
            <a:pPr>
              <a:lnSpc>
                <a:spcPct val="170000"/>
              </a:lnSpc>
              <a:buFont typeface="Arial" pitchFamily="34" charset="0"/>
              <a:buChar char="•"/>
            </a:pPr>
            <a:r>
              <a:rPr lang="en-US" sz="8000" dirty="0" err="1" smtClean="0">
                <a:latin typeface="Cambria" pitchFamily="18" charset="0"/>
              </a:rPr>
              <a:t>Cairnhill</a:t>
            </a:r>
            <a:r>
              <a:rPr lang="en-US" sz="8000" dirty="0" smtClean="0">
                <a:latin typeface="Cambria" pitchFamily="18" charset="0"/>
              </a:rPr>
              <a:t> Crest*</a:t>
            </a:r>
          </a:p>
          <a:p>
            <a:pPr>
              <a:lnSpc>
                <a:spcPct val="170000"/>
              </a:lnSpc>
              <a:buFont typeface="Arial" pitchFamily="34" charset="0"/>
              <a:buChar char="•"/>
            </a:pPr>
            <a:r>
              <a:rPr lang="en-US" sz="8000" dirty="0" smtClean="0">
                <a:latin typeface="Cambria" pitchFamily="18" charset="0"/>
              </a:rPr>
              <a:t>Costa del Sol*</a:t>
            </a:r>
          </a:p>
          <a:p>
            <a:pPr>
              <a:lnSpc>
                <a:spcPct val="170000"/>
              </a:lnSpc>
              <a:buFont typeface="Arial" pitchFamily="34" charset="0"/>
              <a:buChar char="•"/>
            </a:pPr>
            <a:r>
              <a:rPr lang="en-US" sz="8000" dirty="0" smtClean="0">
                <a:latin typeface="Cambria" pitchFamily="18" charset="0"/>
              </a:rPr>
              <a:t>Marina</a:t>
            </a:r>
            <a:r>
              <a:rPr lang="en-CA" sz="8000" dirty="0" smtClean="0">
                <a:latin typeface="Cambria" pitchFamily="18" charset="0"/>
              </a:rPr>
              <a:t> Bay  Financial Centre    </a:t>
            </a:r>
          </a:p>
          <a:p>
            <a:pPr>
              <a:lnSpc>
                <a:spcPct val="170000"/>
              </a:lnSpc>
              <a:buFont typeface="Arial" pitchFamily="34" charset="0"/>
              <a:buChar char="•"/>
            </a:pPr>
            <a:r>
              <a:rPr lang="en-US" sz="8000" dirty="0" smtClean="0">
                <a:latin typeface="Cambria" pitchFamily="18" charset="0"/>
              </a:rPr>
              <a:t>One Raffles Quay*</a:t>
            </a:r>
          </a:p>
          <a:p>
            <a:pPr>
              <a:lnSpc>
                <a:spcPct val="170000"/>
              </a:lnSpc>
              <a:buFont typeface="Arial" pitchFamily="34" charset="0"/>
              <a:buChar char="•"/>
            </a:pPr>
            <a:r>
              <a:rPr lang="en-US" sz="8000" dirty="0" smtClean="0">
                <a:latin typeface="Cambria" pitchFamily="18" charset="0"/>
              </a:rPr>
              <a:t>The Vision*</a:t>
            </a:r>
          </a:p>
          <a:p>
            <a:pPr>
              <a:lnSpc>
                <a:spcPct val="170000"/>
              </a:lnSpc>
              <a:buFont typeface="Arial" pitchFamily="34" charset="0"/>
              <a:buChar char="•"/>
            </a:pPr>
            <a:r>
              <a:rPr lang="en-US" sz="8000" dirty="0" smtClean="0">
                <a:latin typeface="Cambria" pitchFamily="18" charset="0"/>
              </a:rPr>
              <a:t>Thomson Grand</a:t>
            </a:r>
          </a:p>
          <a:p>
            <a:pPr>
              <a:buFont typeface="Arial" pitchFamily="34" charset="0"/>
              <a:buChar char="•"/>
            </a:pPr>
            <a:endParaRPr lang="en-US" dirty="0"/>
          </a:p>
          <a:p>
            <a:pPr>
              <a:buFont typeface="Arial" pitchFamily="34" charset="0"/>
              <a:buChar char="•"/>
            </a:pPr>
            <a:endParaRPr lang="en-US" dirty="0" smtClean="0"/>
          </a:p>
          <a:p>
            <a:pPr>
              <a:buFont typeface="Arial" pitchFamily="34" charset="0"/>
              <a:buChar char="•"/>
            </a:pPr>
            <a:endParaRPr lang="en-US" dirty="0"/>
          </a:p>
          <a:p>
            <a:pPr>
              <a:buFont typeface="Arial" pitchFamily="34" charset="0"/>
              <a:buChar char="•"/>
            </a:pPr>
            <a:endParaRPr lang="en-US" dirty="0" smtClean="0"/>
          </a:p>
          <a:p>
            <a:pPr>
              <a:buFont typeface="Arial" pitchFamily="34" charset="0"/>
              <a:buChar char="•"/>
            </a:pPr>
            <a:endParaRPr lang="en-US" dirty="0"/>
          </a:p>
          <a:p>
            <a:pPr>
              <a:buFont typeface="Arial" pitchFamily="34" charset="0"/>
              <a:buChar char="•"/>
            </a:pPr>
            <a:endParaRPr lang="en-US" dirty="0" smtClean="0"/>
          </a:p>
          <a:p>
            <a:pPr>
              <a:buFont typeface="Arial" pitchFamily="34" charset="0"/>
              <a:buChar char="•"/>
            </a:pPr>
            <a:endParaRPr lang="en-US" dirty="0"/>
          </a:p>
          <a:p>
            <a:pPr>
              <a:buFont typeface="Arial" pitchFamily="34" charset="0"/>
              <a:buChar char="•"/>
            </a:pPr>
            <a:r>
              <a:rPr lang="en-US" dirty="0" smtClean="0"/>
              <a:t>*already sold</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219200"/>
            <a:ext cx="4495800"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3" cstate="print"/>
          <a:srcRect/>
          <a:stretch>
            <a:fillRect/>
          </a:stretch>
        </p:blipFill>
        <p:spPr bwMode="auto">
          <a:xfrm>
            <a:off x="7772400" y="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31955854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286" y="228600"/>
            <a:ext cx="7543800" cy="914400"/>
          </a:xfrm>
        </p:spPr>
        <p:txBody>
          <a:bodyPr/>
          <a:lstStyle/>
          <a:p>
            <a:pPr algn="l"/>
            <a:r>
              <a:rPr lang="en-US" sz="4500" dirty="0" smtClean="0">
                <a:latin typeface="Cambria" pitchFamily="18" charset="0"/>
              </a:rPr>
              <a:t>Management Team</a:t>
            </a:r>
            <a:endParaRPr lang="en-CA" sz="4500" dirty="0">
              <a:latin typeface="Cambria" pitchFamily="18" charset="0"/>
            </a:endParaRPr>
          </a:p>
        </p:txBody>
      </p:sp>
      <p:pic>
        <p:nvPicPr>
          <p:cNvPr id="4" name="Picture 5"/>
          <p:cNvPicPr>
            <a:picLocks noGrp="1" noChangeAspect="1" noChangeArrowheads="1"/>
          </p:cNvPicPr>
          <p:nvPr>
            <p:ph idx="1"/>
          </p:nvPr>
        </p:nvPicPr>
        <p:blipFill>
          <a:blip r:embed="rId3" cstate="print"/>
          <a:srcRect/>
          <a:stretch>
            <a:fillRect/>
          </a:stretch>
        </p:blipFill>
        <p:spPr bwMode="auto">
          <a:xfrm>
            <a:off x="7696200" y="0"/>
            <a:ext cx="1447800" cy="1447800"/>
          </a:xfrm>
          <a:prstGeom prst="ellipse">
            <a:avLst/>
          </a:prstGeom>
          <a:noFill/>
          <a:ln w="9525">
            <a:noFill/>
            <a:miter lim="800000"/>
            <a:headEnd/>
            <a:tailEnd/>
          </a:ln>
          <a:effectLst>
            <a:glow rad="101600">
              <a:schemeClr val="accent1">
                <a:satMod val="175000"/>
                <a:alpha val="40000"/>
              </a:schemeClr>
            </a:glow>
            <a:softEdge rad="31750"/>
          </a:effec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1447800"/>
            <a:ext cx="7416824"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39999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04800"/>
            <a:ext cx="84582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Grp="1" noChangeAspect="1" noChangeArrowheads="1"/>
          </p:cNvPicPr>
          <p:nvPr>
            <p:ph idx="1"/>
          </p:nvPr>
        </p:nvPicPr>
        <p:blipFill>
          <a:blip r:embed="rId4" cstate="print"/>
          <a:srcRect/>
          <a:stretch>
            <a:fillRect/>
          </a:stretch>
        </p:blipFill>
        <p:spPr bwMode="auto">
          <a:xfrm>
            <a:off x="7596336" y="28104"/>
            <a:ext cx="1447800" cy="12954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35990781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40662"/>
            <a:ext cx="7300664" cy="830997"/>
          </a:xfrm>
          <a:prstGeom prst="rect">
            <a:avLst/>
          </a:prstGeom>
          <a:noFill/>
        </p:spPr>
        <p:txBody>
          <a:bodyPr wrap="square" rtlCol="0">
            <a:spAutoFit/>
          </a:bodyPr>
          <a:lstStyle/>
          <a:p>
            <a:r>
              <a:rPr lang="en-US" sz="2400" dirty="0">
                <a:solidFill>
                  <a:prstClr val="black"/>
                </a:solidFill>
                <a:latin typeface="Cambria" pitchFamily="18" charset="0"/>
              </a:rPr>
              <a:t>Disclosure of Interest- Long Positions in Shares</a:t>
            </a:r>
          </a:p>
          <a:p>
            <a:r>
              <a:rPr lang="en-US" sz="2400" dirty="0">
                <a:solidFill>
                  <a:prstClr val="black"/>
                </a:solidFill>
                <a:latin typeface="Cambria" pitchFamily="18" charset="0"/>
              </a:rPr>
              <a:t>As at 30</a:t>
            </a:r>
            <a:r>
              <a:rPr lang="en-US" sz="2400" baseline="30000" dirty="0">
                <a:solidFill>
                  <a:prstClr val="black"/>
                </a:solidFill>
                <a:latin typeface="Cambria" pitchFamily="18" charset="0"/>
              </a:rPr>
              <a:t>th</a:t>
            </a:r>
            <a:r>
              <a:rPr lang="en-US" sz="2400" dirty="0">
                <a:solidFill>
                  <a:prstClr val="black"/>
                </a:solidFill>
                <a:latin typeface="Cambria" pitchFamily="18" charset="0"/>
              </a:rPr>
              <a:t> June, 2011</a:t>
            </a:r>
            <a:endParaRPr lang="en-CA" sz="2400" dirty="0">
              <a:solidFill>
                <a:prstClr val="black"/>
              </a:solidFill>
              <a:latin typeface="Cambria"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066800"/>
            <a:ext cx="80772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Grp="1" noChangeAspect="1" noChangeArrowheads="1"/>
          </p:cNvPicPr>
          <p:nvPr>
            <p:ph idx="1"/>
          </p:nvPr>
        </p:nvPicPr>
        <p:blipFill>
          <a:blip r:embed="rId4" cstate="print"/>
          <a:srcRect/>
          <a:stretch>
            <a:fillRect/>
          </a:stretch>
        </p:blipFill>
        <p:spPr bwMode="auto">
          <a:xfrm>
            <a:off x="7772400" y="152400"/>
            <a:ext cx="1295400" cy="1295400"/>
          </a:xfrm>
          <a:prstGeom prst="ellipse">
            <a:avLst/>
          </a:prstGeom>
          <a:noFill/>
          <a:ln w="9525">
            <a:noFill/>
            <a:miter lim="800000"/>
            <a:headEnd/>
            <a:tailEnd/>
          </a:ln>
          <a:effectLst>
            <a:glow rad="101600">
              <a:schemeClr val="accent1">
                <a:satMod val="175000"/>
                <a:alpha val="40000"/>
              </a:schemeClr>
            </a:glow>
            <a:softEdge rad="31750"/>
          </a:effectLst>
        </p:spPr>
      </p:pic>
      <p:sp>
        <p:nvSpPr>
          <p:cNvPr id="10" name="Rectangle 9"/>
          <p:cNvSpPr/>
          <p:nvPr/>
        </p:nvSpPr>
        <p:spPr>
          <a:xfrm>
            <a:off x="7492920" y="2872046"/>
            <a:ext cx="914400" cy="2286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EAC968"/>
              </a:solidFill>
            </a:endParaRPr>
          </a:p>
        </p:txBody>
      </p:sp>
      <p:sp>
        <p:nvSpPr>
          <p:cNvPr id="5" name="Rectangle 4"/>
          <p:cNvSpPr/>
          <p:nvPr/>
        </p:nvSpPr>
        <p:spPr>
          <a:xfrm>
            <a:off x="7460712" y="2252205"/>
            <a:ext cx="914400" cy="2286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EAC968"/>
              </a:solidFill>
            </a:endParaRPr>
          </a:p>
        </p:txBody>
      </p:sp>
      <p:sp>
        <p:nvSpPr>
          <p:cNvPr id="11" name="Rectangle 10"/>
          <p:cNvSpPr/>
          <p:nvPr/>
        </p:nvSpPr>
        <p:spPr>
          <a:xfrm>
            <a:off x="971600" y="2277605"/>
            <a:ext cx="914400" cy="2286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EAC968"/>
              </a:solidFill>
            </a:endParaRPr>
          </a:p>
        </p:txBody>
      </p:sp>
      <p:sp>
        <p:nvSpPr>
          <p:cNvPr id="12" name="Rectangle 11"/>
          <p:cNvSpPr/>
          <p:nvPr/>
        </p:nvSpPr>
        <p:spPr>
          <a:xfrm>
            <a:off x="971600" y="2903889"/>
            <a:ext cx="914400" cy="2286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EAC968"/>
              </a:solidFill>
            </a:endParaRPr>
          </a:p>
        </p:txBody>
      </p:sp>
    </p:spTree>
    <p:extLst>
      <p:ext uri="{BB962C8B-B14F-4D97-AF65-F5344CB8AC3E}">
        <p14:creationId xmlns:p14="http://schemas.microsoft.com/office/powerpoint/2010/main" val="49740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304800" y="381000"/>
            <a:ext cx="8229600" cy="533400"/>
          </a:xfrm>
        </p:spPr>
        <p:txBody>
          <a:bodyPr>
            <a:noAutofit/>
          </a:bodyPr>
          <a:lstStyle/>
          <a:p>
            <a:pPr>
              <a:lnSpc>
                <a:spcPct val="90000"/>
              </a:lnSpc>
              <a:buFontTx/>
              <a:buNone/>
            </a:pPr>
            <a:r>
              <a:rPr lang="en-US" altLang="zh-CN" sz="4500" dirty="0">
                <a:latin typeface="Cambria" pitchFamily="18" charset="0"/>
              </a:rPr>
              <a:t>Best lending rate (Cont’d)</a:t>
            </a:r>
          </a:p>
        </p:txBody>
      </p:sp>
      <p:pic>
        <p:nvPicPr>
          <p:cNvPr id="34820" name="Picture 4" descr="VX}_0ID{H9@$)N[]7~WZJEO"/>
          <p:cNvPicPr>
            <a:picLocks noChangeAspect="1" noChangeArrowheads="1"/>
          </p:cNvPicPr>
          <p:nvPr/>
        </p:nvPicPr>
        <p:blipFill>
          <a:blip r:embed="rId2" cstate="print"/>
          <a:srcRect/>
          <a:stretch>
            <a:fillRect/>
          </a:stretch>
        </p:blipFill>
        <p:spPr bwMode="auto">
          <a:xfrm>
            <a:off x="100013" y="1219200"/>
            <a:ext cx="9043987" cy="5416550"/>
          </a:xfrm>
          <a:prstGeom prst="rect">
            <a:avLst/>
          </a:prstGeom>
          <a:noFill/>
        </p:spPr>
      </p:pic>
      <p:sp>
        <p:nvSpPr>
          <p:cNvPr id="34826" name="Rectangle 10"/>
          <p:cNvSpPr>
            <a:spLocks noChangeArrowheads="1"/>
          </p:cNvSpPr>
          <p:nvPr/>
        </p:nvSpPr>
        <p:spPr bwMode="auto">
          <a:xfrm>
            <a:off x="7772400" y="1600200"/>
            <a:ext cx="1371600" cy="4953000"/>
          </a:xfrm>
          <a:prstGeom prst="rect">
            <a:avLst/>
          </a:prstGeom>
          <a:noFill/>
          <a:ln w="38100">
            <a:solidFill>
              <a:srgbClr val="FF00FF"/>
            </a:solidFill>
            <a:miter lim="800000"/>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11039963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304800"/>
            <a:ext cx="4251960" cy="762000"/>
          </a:xfrm>
        </p:spPr>
        <p:txBody>
          <a:bodyPr>
            <a:normAutofit fontScale="90000"/>
          </a:bodyPr>
          <a:lstStyle/>
          <a:p>
            <a:pPr algn="l"/>
            <a:r>
              <a:rPr lang="en-US" dirty="0" smtClean="0">
                <a:latin typeface="Cambria" pitchFamily="18" charset="0"/>
              </a:rPr>
              <a:t>Li </a:t>
            </a:r>
            <a:r>
              <a:rPr lang="en-US" dirty="0" err="1" smtClean="0">
                <a:latin typeface="Cambria" pitchFamily="18" charset="0"/>
              </a:rPr>
              <a:t>Ka</a:t>
            </a:r>
            <a:r>
              <a:rPr lang="en-US" dirty="0" smtClean="0">
                <a:latin typeface="Cambria" pitchFamily="18" charset="0"/>
              </a:rPr>
              <a:t> </a:t>
            </a:r>
            <a:r>
              <a:rPr lang="en-US" dirty="0" err="1" smtClean="0">
                <a:latin typeface="Cambria" pitchFamily="18" charset="0"/>
              </a:rPr>
              <a:t>Shing</a:t>
            </a:r>
            <a:endParaRPr lang="en-CA" dirty="0">
              <a:latin typeface="Cambria" pitchFamily="18" charset="0"/>
            </a:endParaRPr>
          </a:p>
        </p:txBody>
      </p:sp>
      <p:sp>
        <p:nvSpPr>
          <p:cNvPr id="3" name="Content Placeholder 2"/>
          <p:cNvSpPr>
            <a:spLocks noGrp="1"/>
          </p:cNvSpPr>
          <p:nvPr>
            <p:ph idx="1"/>
          </p:nvPr>
        </p:nvSpPr>
        <p:spPr>
          <a:xfrm>
            <a:off x="381000" y="718220"/>
            <a:ext cx="5181600" cy="5256584"/>
          </a:xfrm>
        </p:spPr>
        <p:txBody>
          <a:bodyPr>
            <a:noAutofit/>
          </a:bodyPr>
          <a:lstStyle/>
          <a:p>
            <a:endParaRPr lang="en-US" altLang="zh-CN" sz="1600" dirty="0" smtClean="0">
              <a:latin typeface="Cambria" pitchFamily="18" charset="0"/>
            </a:endParaRPr>
          </a:p>
          <a:p>
            <a:r>
              <a:rPr lang="en-US" altLang="zh-CN" sz="1600" dirty="0">
                <a:latin typeface="Cambria" pitchFamily="18" charset="0"/>
              </a:rPr>
              <a:t>Age </a:t>
            </a:r>
            <a:r>
              <a:rPr lang="en-US" altLang="zh-CN" sz="1600" dirty="0" smtClean="0">
                <a:latin typeface="Cambria" pitchFamily="18" charset="0"/>
              </a:rPr>
              <a:t>83</a:t>
            </a:r>
          </a:p>
          <a:p>
            <a:r>
              <a:rPr lang="en-US" altLang="zh-CN" sz="1600" dirty="0" smtClean="0">
                <a:latin typeface="Cambria" pitchFamily="18" charset="0"/>
              </a:rPr>
              <a:t>Founder of Cheung Kong Group</a:t>
            </a:r>
            <a:endParaRPr lang="en-US" altLang="zh-CN" sz="1600" dirty="0">
              <a:latin typeface="Cambria" pitchFamily="18" charset="0"/>
            </a:endParaRPr>
          </a:p>
          <a:p>
            <a:r>
              <a:rPr lang="en-US" altLang="zh-CN" sz="1600" dirty="0" smtClean="0">
                <a:latin typeface="Cambria" pitchFamily="18" charset="0"/>
              </a:rPr>
              <a:t>Chairman </a:t>
            </a:r>
            <a:r>
              <a:rPr lang="en-US" altLang="zh-CN" sz="1600" dirty="0">
                <a:latin typeface="Cambria" pitchFamily="18" charset="0"/>
              </a:rPr>
              <a:t>of Cheung Kong (Holdings) Ltd. Since </a:t>
            </a:r>
            <a:r>
              <a:rPr lang="en-US" altLang="zh-CN" sz="1600" dirty="0" smtClean="0">
                <a:latin typeface="Cambria" pitchFamily="18" charset="0"/>
              </a:rPr>
              <a:t>1971</a:t>
            </a:r>
            <a:endParaRPr lang="en-US" altLang="zh-CN" sz="1600" dirty="0">
              <a:latin typeface="Cambria" pitchFamily="18" charset="0"/>
            </a:endParaRPr>
          </a:p>
          <a:p>
            <a:pPr lvl="1"/>
            <a:r>
              <a:rPr lang="en-US" altLang="zh-CN" sz="1600" dirty="0">
                <a:latin typeface="Cambria" pitchFamily="18" charset="0"/>
              </a:rPr>
              <a:t>Chairman of Hutchison Whampoa Ltd. since </a:t>
            </a:r>
            <a:r>
              <a:rPr lang="en-US" altLang="zh-CN" sz="1600" dirty="0" smtClean="0">
                <a:latin typeface="Cambria" pitchFamily="18" charset="0"/>
              </a:rPr>
              <a:t>1981</a:t>
            </a:r>
            <a:endParaRPr lang="en-US" altLang="zh-CN" sz="1600" dirty="0">
              <a:latin typeface="Cambria" pitchFamily="18" charset="0"/>
            </a:endParaRPr>
          </a:p>
          <a:p>
            <a:r>
              <a:rPr lang="en-US" altLang="zh-CN" sz="1600" dirty="0" smtClean="0">
                <a:latin typeface="Cambria" pitchFamily="18" charset="0"/>
              </a:rPr>
              <a:t>Honorary citizen of  many cities on Mainland and Overseas</a:t>
            </a:r>
            <a:endParaRPr lang="en-US" altLang="zh-CN" sz="1600" dirty="0">
              <a:latin typeface="Cambria" pitchFamily="18" charset="0"/>
            </a:endParaRPr>
          </a:p>
          <a:p>
            <a:r>
              <a:rPr lang="en-US" altLang="zh-CN" sz="1600" dirty="0" smtClean="0">
                <a:latin typeface="Cambria" pitchFamily="18" charset="0"/>
              </a:rPr>
              <a:t>Established Cheung Kong Industries , a plastic manufacturing company, in 1950</a:t>
            </a:r>
          </a:p>
          <a:p>
            <a:r>
              <a:rPr lang="en-US" altLang="zh-CN" sz="1600" dirty="0" smtClean="0">
                <a:latin typeface="Cambria" pitchFamily="18" charset="0"/>
              </a:rPr>
              <a:t>Transformed the company into a real estate investment company, listed on Hong Kong Stock Exchange in 1972</a:t>
            </a:r>
          </a:p>
          <a:p>
            <a:r>
              <a:rPr lang="en-US" altLang="zh-CN" sz="1600" dirty="0" smtClean="0">
                <a:latin typeface="Cambria" pitchFamily="18" charset="0"/>
              </a:rPr>
              <a:t>Acquired Hutchison Whampoa in 1979 and Hong Kong Electric Holdings Ltd. In 1985</a:t>
            </a:r>
          </a:p>
          <a:p>
            <a:endParaRPr lang="en-CA" sz="1600" dirty="0">
              <a:latin typeface="Cambria" pitchFamily="18" charset="0"/>
            </a:endParaRPr>
          </a:p>
        </p:txBody>
      </p:sp>
      <p:pic>
        <p:nvPicPr>
          <p:cNvPr id="5" name="Picture 5"/>
          <p:cNvPicPr>
            <a:picLocks noChangeAspect="1" noChangeArrowheads="1"/>
          </p:cNvPicPr>
          <p:nvPr/>
        </p:nvPicPr>
        <p:blipFill>
          <a:blip r:embed="rId2"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830979"/>
            <a:ext cx="3239329" cy="4722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5679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10200"/>
            <a:ext cx="4251960" cy="762000"/>
          </a:xfrm>
        </p:spPr>
        <p:txBody>
          <a:bodyPr>
            <a:normAutofit fontScale="90000"/>
          </a:bodyPr>
          <a:lstStyle/>
          <a:p>
            <a:pPr algn="l"/>
            <a:r>
              <a:rPr lang="en-US" dirty="0" smtClean="0"/>
              <a:t>Li </a:t>
            </a:r>
            <a:r>
              <a:rPr lang="en-US" dirty="0" err="1" smtClean="0"/>
              <a:t>Ka</a:t>
            </a:r>
            <a:r>
              <a:rPr lang="en-US" dirty="0" smtClean="0"/>
              <a:t> </a:t>
            </a:r>
            <a:r>
              <a:rPr lang="en-US" dirty="0" err="1" smtClean="0"/>
              <a:t>Shing</a:t>
            </a:r>
            <a:endParaRPr lang="en-CA" dirty="0"/>
          </a:p>
        </p:txBody>
      </p:sp>
      <p:sp>
        <p:nvSpPr>
          <p:cNvPr id="3" name="Content Placeholder 2"/>
          <p:cNvSpPr>
            <a:spLocks noGrp="1"/>
          </p:cNvSpPr>
          <p:nvPr>
            <p:ph idx="1"/>
          </p:nvPr>
        </p:nvSpPr>
        <p:spPr>
          <a:xfrm>
            <a:off x="381000" y="476672"/>
            <a:ext cx="5181600" cy="5112568"/>
          </a:xfrm>
        </p:spPr>
        <p:txBody>
          <a:bodyPr>
            <a:normAutofit fontScale="92500" lnSpcReduction="20000"/>
          </a:bodyPr>
          <a:lstStyle/>
          <a:p>
            <a:pPr>
              <a:lnSpc>
                <a:spcPct val="110000"/>
              </a:lnSpc>
            </a:pPr>
            <a:r>
              <a:rPr lang="en-US" altLang="zh-CN" sz="2000" dirty="0">
                <a:latin typeface="Cambria" pitchFamily="18" charset="0"/>
              </a:rPr>
              <a:t>Created a charitable foundation in 1980 – The Li </a:t>
            </a:r>
            <a:r>
              <a:rPr lang="en-US" altLang="zh-CN" sz="2000" dirty="0" err="1">
                <a:latin typeface="Cambria" pitchFamily="18" charset="0"/>
              </a:rPr>
              <a:t>Ka</a:t>
            </a:r>
            <a:r>
              <a:rPr lang="en-US" altLang="zh-CN" sz="2000" dirty="0">
                <a:latin typeface="Cambria" pitchFamily="18" charset="0"/>
              </a:rPr>
              <a:t> </a:t>
            </a:r>
            <a:r>
              <a:rPr lang="en-US" altLang="zh-CN" sz="2000" dirty="0" err="1">
                <a:latin typeface="Cambria" pitchFamily="18" charset="0"/>
              </a:rPr>
              <a:t>Shing</a:t>
            </a:r>
            <a:r>
              <a:rPr lang="en-US" altLang="zh-CN" sz="2000" dirty="0">
                <a:latin typeface="Cambria" pitchFamily="18" charset="0"/>
              </a:rPr>
              <a:t> </a:t>
            </a:r>
            <a:r>
              <a:rPr lang="en-US" altLang="zh-CN" sz="2000" dirty="0" smtClean="0">
                <a:latin typeface="Cambria" pitchFamily="18" charset="0"/>
              </a:rPr>
              <a:t>Foundation</a:t>
            </a:r>
            <a:endParaRPr lang="en-US" altLang="zh-CN" sz="2000" dirty="0">
              <a:latin typeface="Cambria" pitchFamily="18" charset="0"/>
            </a:endParaRPr>
          </a:p>
          <a:p>
            <a:pPr>
              <a:lnSpc>
                <a:spcPct val="110000"/>
              </a:lnSpc>
            </a:pPr>
            <a:r>
              <a:rPr lang="en-US" altLang="zh-CN" sz="2000" dirty="0">
                <a:latin typeface="Cambria" pitchFamily="18" charset="0"/>
              </a:rPr>
              <a:t>Founded Shantou University (Shantou, China) in 1981 – 9 colleges with medical school and affiliated hospitals </a:t>
            </a:r>
          </a:p>
          <a:p>
            <a:pPr>
              <a:lnSpc>
                <a:spcPct val="110000"/>
              </a:lnSpc>
            </a:pPr>
            <a:r>
              <a:rPr lang="en-US" altLang="zh-CN" sz="2000" dirty="0">
                <a:latin typeface="Cambria" pitchFamily="18" charset="0"/>
              </a:rPr>
              <a:t>Has 2 sons: </a:t>
            </a:r>
          </a:p>
          <a:p>
            <a:pPr lvl="1">
              <a:lnSpc>
                <a:spcPct val="110000"/>
              </a:lnSpc>
            </a:pPr>
            <a:r>
              <a:rPr lang="en-US" altLang="zh-CN" sz="2000" dirty="0">
                <a:latin typeface="Cambria" pitchFamily="18" charset="0"/>
              </a:rPr>
              <a:t>Victor – Managing Director and Deputy Chairman of Cheung Kong (Holdings) Ltd., Deputy Chairman of Hutchison Whampoa, Chairman of Cheung Kong Infrastructure Holdings Ltd and CK Life Sciences International (Holdings) Inc</a:t>
            </a:r>
            <a:r>
              <a:rPr lang="en-US" altLang="zh-CN" sz="2000" dirty="0" smtClean="0">
                <a:latin typeface="Cambria" pitchFamily="18" charset="0"/>
              </a:rPr>
              <a:t>.</a:t>
            </a:r>
            <a:endParaRPr lang="en-US" altLang="zh-CN" sz="2000" dirty="0">
              <a:latin typeface="Cambria" pitchFamily="18" charset="0"/>
            </a:endParaRPr>
          </a:p>
          <a:p>
            <a:pPr lvl="1">
              <a:lnSpc>
                <a:spcPct val="110000"/>
              </a:lnSpc>
            </a:pPr>
            <a:r>
              <a:rPr lang="en-US" altLang="zh-CN" sz="2000" dirty="0">
                <a:latin typeface="Cambria" pitchFamily="18" charset="0"/>
              </a:rPr>
              <a:t>Richard -  Chairman of PCCW (Asia’s leading info tech and telecommunications company) </a:t>
            </a:r>
          </a:p>
          <a:p>
            <a:pPr>
              <a:lnSpc>
                <a:spcPct val="110000"/>
              </a:lnSpc>
            </a:pPr>
            <a:endParaRPr lang="en-US" altLang="zh-CN" sz="1800" b="1" dirty="0">
              <a:latin typeface="Cambria" pitchFamily="18" charset="0"/>
            </a:endParaRPr>
          </a:p>
          <a:p>
            <a:pPr marL="18288" indent="0">
              <a:lnSpc>
                <a:spcPct val="110000"/>
              </a:lnSpc>
              <a:buNone/>
            </a:pPr>
            <a:endParaRPr lang="en-US" altLang="zh-CN" sz="2000" dirty="0" smtClean="0">
              <a:latin typeface="Cambria" pitchFamily="18" charset="0"/>
            </a:endParaRPr>
          </a:p>
          <a:p>
            <a:pPr>
              <a:lnSpc>
                <a:spcPct val="110000"/>
              </a:lnSpc>
            </a:pPr>
            <a:endParaRPr lang="en-CA" dirty="0">
              <a:latin typeface="Cambria" pitchFamily="18" charset="0"/>
            </a:endParaRPr>
          </a:p>
        </p:txBody>
      </p:sp>
      <p:pic>
        <p:nvPicPr>
          <p:cNvPr id="5" name="Picture 5"/>
          <p:cNvPicPr>
            <a:picLocks noChangeAspect="1" noChangeArrowheads="1"/>
          </p:cNvPicPr>
          <p:nvPr/>
        </p:nvPicPr>
        <p:blipFill>
          <a:blip r:embed="rId2"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752600"/>
            <a:ext cx="3340608" cy="495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14311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301848"/>
            <a:ext cx="4251960" cy="838200"/>
          </a:xfrm>
        </p:spPr>
        <p:txBody>
          <a:bodyPr/>
          <a:lstStyle/>
          <a:p>
            <a:r>
              <a:rPr lang="en-US" sz="3600" dirty="0"/>
              <a:t>Li </a:t>
            </a:r>
            <a:r>
              <a:rPr lang="en-US" sz="3600" dirty="0" err="1"/>
              <a:t>Tzar</a:t>
            </a:r>
            <a:r>
              <a:rPr lang="en-US" sz="3600" dirty="0"/>
              <a:t> </a:t>
            </a:r>
            <a:r>
              <a:rPr lang="en-US" sz="3600" dirty="0" err="1" smtClean="0"/>
              <a:t>Kuoi</a:t>
            </a:r>
            <a:r>
              <a:rPr lang="en-US" sz="3600" dirty="0"/>
              <a:t>, Victor</a:t>
            </a:r>
            <a:endParaRPr lang="en-CA" sz="3600" dirty="0"/>
          </a:p>
        </p:txBody>
      </p:sp>
      <p:sp>
        <p:nvSpPr>
          <p:cNvPr id="3" name="Content Placeholder 2"/>
          <p:cNvSpPr>
            <a:spLocks noGrp="1"/>
          </p:cNvSpPr>
          <p:nvPr>
            <p:ph idx="1"/>
          </p:nvPr>
        </p:nvSpPr>
        <p:spPr>
          <a:xfrm>
            <a:off x="345558" y="1124743"/>
            <a:ext cx="5181600" cy="5442343"/>
          </a:xfrm>
        </p:spPr>
        <p:txBody>
          <a:bodyPr>
            <a:noAutofit/>
          </a:bodyPr>
          <a:lstStyle/>
          <a:p>
            <a:pPr>
              <a:lnSpc>
                <a:spcPct val="150000"/>
              </a:lnSpc>
              <a:spcAft>
                <a:spcPts val="0"/>
              </a:spcAft>
            </a:pPr>
            <a:r>
              <a:rPr lang="en-US" altLang="zh-CN" sz="1600" dirty="0">
                <a:latin typeface="Cambria" pitchFamily="18" charset="0"/>
              </a:rPr>
              <a:t>Aged 47</a:t>
            </a:r>
          </a:p>
          <a:p>
            <a:pPr>
              <a:lnSpc>
                <a:spcPct val="150000"/>
              </a:lnSpc>
              <a:spcAft>
                <a:spcPts val="0"/>
              </a:spcAft>
            </a:pPr>
            <a:r>
              <a:rPr lang="en-US" altLang="zh-CN" sz="1600" dirty="0">
                <a:latin typeface="Cambria" pitchFamily="18" charset="0"/>
              </a:rPr>
              <a:t>Deputy Chairman and Managing Director </a:t>
            </a:r>
            <a:r>
              <a:rPr lang="en-US" altLang="zh-CN" sz="1600" dirty="0" smtClean="0">
                <a:latin typeface="Cambria" pitchFamily="18" charset="0"/>
              </a:rPr>
              <a:t>since </a:t>
            </a:r>
            <a:r>
              <a:rPr lang="en-US" altLang="zh-CN" sz="1600" dirty="0">
                <a:latin typeface="Cambria" pitchFamily="18" charset="0"/>
              </a:rPr>
              <a:t>1999</a:t>
            </a:r>
          </a:p>
          <a:p>
            <a:pPr>
              <a:lnSpc>
                <a:spcPct val="150000"/>
              </a:lnSpc>
              <a:spcAft>
                <a:spcPts val="0"/>
              </a:spcAft>
            </a:pPr>
            <a:r>
              <a:rPr lang="en-US" altLang="zh-CN" sz="1600" dirty="0">
                <a:latin typeface="Cambria" pitchFamily="18" charset="0"/>
              </a:rPr>
              <a:t>Began career at CKH in </a:t>
            </a:r>
            <a:r>
              <a:rPr lang="en-US" altLang="zh-CN" sz="1600" dirty="0" smtClean="0">
                <a:latin typeface="Cambria" pitchFamily="18" charset="0"/>
              </a:rPr>
              <a:t>1985</a:t>
            </a:r>
          </a:p>
          <a:p>
            <a:pPr>
              <a:lnSpc>
                <a:spcPct val="150000"/>
              </a:lnSpc>
              <a:spcAft>
                <a:spcPts val="0"/>
              </a:spcAft>
            </a:pPr>
            <a:r>
              <a:rPr lang="en-US" altLang="zh-CN" sz="1600" dirty="0" smtClean="0">
                <a:latin typeface="Cambria" pitchFamily="18" charset="0"/>
              </a:rPr>
              <a:t>Deputy </a:t>
            </a:r>
            <a:r>
              <a:rPr lang="en-US" altLang="zh-CN" sz="1600" dirty="0">
                <a:latin typeface="Cambria" pitchFamily="18" charset="0"/>
              </a:rPr>
              <a:t>Managing Director (1993-98)</a:t>
            </a:r>
          </a:p>
          <a:p>
            <a:pPr>
              <a:lnSpc>
                <a:spcPct val="150000"/>
              </a:lnSpc>
              <a:spcAft>
                <a:spcPts val="0"/>
              </a:spcAft>
            </a:pPr>
            <a:r>
              <a:rPr lang="en-US" altLang="zh-CN" sz="1600" dirty="0">
                <a:latin typeface="Cambria" pitchFamily="18" charset="0"/>
              </a:rPr>
              <a:t>Executive Director and Deputy Chairman of </a:t>
            </a:r>
            <a:r>
              <a:rPr lang="en-US" altLang="zh-CN" sz="1600" dirty="0" smtClean="0">
                <a:latin typeface="Cambria" pitchFamily="18" charset="0"/>
              </a:rPr>
              <a:t> Hutchison </a:t>
            </a:r>
            <a:r>
              <a:rPr lang="en-US" altLang="zh-CN" sz="1600" dirty="0">
                <a:latin typeface="Cambria" pitchFamily="18" charset="0"/>
              </a:rPr>
              <a:t>Whampoa Ltd</a:t>
            </a:r>
          </a:p>
          <a:p>
            <a:pPr>
              <a:lnSpc>
                <a:spcPct val="150000"/>
              </a:lnSpc>
              <a:spcAft>
                <a:spcPts val="0"/>
              </a:spcAft>
            </a:pPr>
            <a:r>
              <a:rPr lang="en-US" altLang="zh-CN" sz="1600" dirty="0">
                <a:latin typeface="Cambria" pitchFamily="18" charset="0"/>
              </a:rPr>
              <a:t>Chairman of CK Infrastructure Holdings Ltd and </a:t>
            </a:r>
            <a:r>
              <a:rPr lang="en-US" altLang="zh-CN" sz="1600" dirty="0" smtClean="0">
                <a:latin typeface="Cambria" pitchFamily="18" charset="0"/>
              </a:rPr>
              <a:t>CK </a:t>
            </a:r>
            <a:r>
              <a:rPr lang="en-US" altLang="zh-CN" sz="1600" dirty="0">
                <a:latin typeface="Cambria" pitchFamily="18" charset="0"/>
              </a:rPr>
              <a:t>Life Sciences Int’l </a:t>
            </a:r>
            <a:r>
              <a:rPr lang="en-US" altLang="zh-CN" sz="1600" dirty="0" err="1">
                <a:latin typeface="Cambria" pitchFamily="18" charset="0"/>
              </a:rPr>
              <a:t>Inc</a:t>
            </a:r>
            <a:endParaRPr lang="en-US" altLang="zh-CN" sz="1600" dirty="0">
              <a:latin typeface="Cambria" pitchFamily="18" charset="0"/>
            </a:endParaRPr>
          </a:p>
          <a:p>
            <a:pPr>
              <a:lnSpc>
                <a:spcPct val="150000"/>
              </a:lnSpc>
              <a:spcAft>
                <a:spcPts val="0"/>
              </a:spcAft>
            </a:pPr>
            <a:r>
              <a:rPr lang="en-US" altLang="zh-CN" sz="1600" dirty="0">
                <a:latin typeface="Cambria" pitchFamily="18" charset="0"/>
              </a:rPr>
              <a:t>Executive Director of HK Electric Holdings Ltd.</a:t>
            </a:r>
          </a:p>
          <a:p>
            <a:pPr>
              <a:lnSpc>
                <a:spcPct val="150000"/>
              </a:lnSpc>
              <a:spcAft>
                <a:spcPts val="0"/>
              </a:spcAft>
            </a:pPr>
            <a:r>
              <a:rPr lang="en-US" altLang="zh-CN" sz="1600" dirty="0">
                <a:latin typeface="Cambria" pitchFamily="18" charset="0"/>
              </a:rPr>
              <a:t>Co-chairman of Husky Energy Inc.</a:t>
            </a:r>
          </a:p>
          <a:p>
            <a:pPr>
              <a:lnSpc>
                <a:spcPct val="150000"/>
              </a:lnSpc>
              <a:spcAft>
                <a:spcPts val="0"/>
              </a:spcAft>
            </a:pPr>
            <a:r>
              <a:rPr lang="en-US" altLang="zh-CN" sz="1600" dirty="0">
                <a:latin typeface="Cambria" pitchFamily="18" charset="0"/>
              </a:rPr>
              <a:t>Director of Hong Kong and Shanghai Banking Corporation (HSBC)  </a:t>
            </a:r>
          </a:p>
          <a:p>
            <a:pPr>
              <a:lnSpc>
                <a:spcPct val="150000"/>
              </a:lnSpc>
              <a:spcAft>
                <a:spcPts val="0"/>
              </a:spcAft>
            </a:pPr>
            <a:r>
              <a:rPr lang="en-US" altLang="zh-CN" sz="1600" dirty="0">
                <a:latin typeface="Cambria" pitchFamily="18" charset="0"/>
              </a:rPr>
              <a:t>Bachelor of Science degree in Civil Engineering</a:t>
            </a:r>
          </a:p>
          <a:p>
            <a:pPr>
              <a:lnSpc>
                <a:spcPct val="150000"/>
              </a:lnSpc>
              <a:spcAft>
                <a:spcPts val="0"/>
              </a:spcAft>
            </a:pPr>
            <a:r>
              <a:rPr lang="en-US" altLang="zh-CN" sz="1600" dirty="0">
                <a:latin typeface="Cambria" pitchFamily="18" charset="0"/>
              </a:rPr>
              <a:t>Master of Science degree in Structural Engineering</a:t>
            </a:r>
          </a:p>
          <a:p>
            <a:pPr>
              <a:lnSpc>
                <a:spcPct val="150000"/>
              </a:lnSpc>
              <a:spcAft>
                <a:spcPts val="0"/>
              </a:spcAft>
            </a:pPr>
            <a:r>
              <a:rPr lang="en-US" altLang="zh-CN" sz="1600" dirty="0">
                <a:latin typeface="Cambria" pitchFamily="18" charset="0"/>
              </a:rPr>
              <a:t>Honorary degree (Doctor of Laws)</a:t>
            </a:r>
          </a:p>
          <a:p>
            <a:pPr marL="18288" indent="0">
              <a:buNone/>
            </a:pPr>
            <a:endParaRPr lang="en-US" altLang="zh-CN" sz="1100" dirty="0" smtClean="0">
              <a:latin typeface="Cambria" pitchFamily="18" charset="0"/>
            </a:endParaRPr>
          </a:p>
          <a:p>
            <a:endParaRPr lang="en-CA" sz="1100" dirty="0">
              <a:latin typeface="Cambria" pitchFamily="18" charset="0"/>
            </a:endParaRPr>
          </a:p>
        </p:txBody>
      </p:sp>
      <p:pic>
        <p:nvPicPr>
          <p:cNvPr id="5" name="Picture 5"/>
          <p:cNvPicPr>
            <a:picLocks noChangeAspect="1" noChangeArrowheads="1"/>
          </p:cNvPicPr>
          <p:nvPr/>
        </p:nvPicPr>
        <p:blipFill>
          <a:blip r:embed="rId2" cstate="print"/>
          <a:srcRect/>
          <a:stretch>
            <a:fillRect/>
          </a:stretch>
        </p:blipFill>
        <p:spPr bwMode="auto">
          <a:xfrm>
            <a:off x="7782238" y="111348"/>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2209800"/>
            <a:ext cx="2941465"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8850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638800"/>
            <a:ext cx="4251960" cy="685800"/>
          </a:xfrm>
        </p:spPr>
        <p:txBody>
          <a:bodyPr/>
          <a:lstStyle/>
          <a:p>
            <a:pPr algn="l"/>
            <a:r>
              <a:rPr lang="en-US" sz="3600" dirty="0" smtClean="0"/>
              <a:t>Li </a:t>
            </a:r>
            <a:r>
              <a:rPr lang="en-US" sz="3600" dirty="0" err="1" smtClean="0"/>
              <a:t>Tzar</a:t>
            </a:r>
            <a:r>
              <a:rPr lang="en-US" sz="3600" dirty="0" smtClean="0"/>
              <a:t> </a:t>
            </a:r>
            <a:r>
              <a:rPr lang="en-US" sz="3600" dirty="0" err="1" smtClean="0"/>
              <a:t>Kuoi</a:t>
            </a:r>
            <a:r>
              <a:rPr lang="en-US" sz="3600" dirty="0" smtClean="0"/>
              <a:t>, Victor</a:t>
            </a:r>
            <a:endParaRPr lang="en-CA" sz="3600" dirty="0"/>
          </a:p>
        </p:txBody>
      </p:sp>
      <p:sp>
        <p:nvSpPr>
          <p:cNvPr id="3" name="Content Placeholder 2"/>
          <p:cNvSpPr>
            <a:spLocks noGrp="1"/>
          </p:cNvSpPr>
          <p:nvPr>
            <p:ph idx="1"/>
          </p:nvPr>
        </p:nvSpPr>
        <p:spPr>
          <a:xfrm>
            <a:off x="381000" y="476672"/>
            <a:ext cx="5181600" cy="5238328"/>
          </a:xfrm>
        </p:spPr>
        <p:txBody>
          <a:bodyPr>
            <a:noAutofit/>
          </a:bodyPr>
          <a:lstStyle/>
          <a:p>
            <a:pPr>
              <a:lnSpc>
                <a:spcPct val="120000"/>
              </a:lnSpc>
            </a:pPr>
            <a:r>
              <a:rPr lang="en-US" altLang="zh-CN" sz="1800" dirty="0">
                <a:latin typeface="Cambria" pitchFamily="18" charset="0"/>
              </a:rPr>
              <a:t>Vice chairman of Hong Kong General Chamber of Commerce</a:t>
            </a:r>
            <a:r>
              <a:rPr lang="en-US" altLang="zh-CN" sz="1800" dirty="0" smtClean="0">
                <a:latin typeface="Cambria" pitchFamily="18" charset="0"/>
              </a:rPr>
              <a:t>.</a:t>
            </a:r>
            <a:endParaRPr lang="en-US" altLang="zh-CN" sz="1800" dirty="0">
              <a:latin typeface="Cambria" pitchFamily="18" charset="0"/>
            </a:endParaRPr>
          </a:p>
          <a:p>
            <a:pPr>
              <a:lnSpc>
                <a:spcPct val="120000"/>
              </a:lnSpc>
              <a:buFont typeface="Wingdings 2" pitchFamily="18" charset="2"/>
              <a:buNone/>
            </a:pPr>
            <a:r>
              <a:rPr lang="en-US" altLang="zh-CN" sz="1800" dirty="0">
                <a:latin typeface="Cambria" pitchFamily="18" charset="0"/>
              </a:rPr>
              <a:t>Member of:</a:t>
            </a:r>
          </a:p>
          <a:p>
            <a:pPr>
              <a:lnSpc>
                <a:spcPct val="120000"/>
              </a:lnSpc>
            </a:pPr>
            <a:r>
              <a:rPr lang="en-US" altLang="zh-CN" sz="1800" dirty="0">
                <a:latin typeface="Cambria" pitchFamily="18" charset="0"/>
              </a:rPr>
              <a:t>Standing Committee of the 11</a:t>
            </a:r>
            <a:r>
              <a:rPr lang="en-US" altLang="zh-CN" sz="1800" baseline="30000" dirty="0">
                <a:latin typeface="Cambria" pitchFamily="18" charset="0"/>
              </a:rPr>
              <a:t>th</a:t>
            </a:r>
            <a:r>
              <a:rPr lang="en-US" altLang="zh-CN" sz="1800" dirty="0">
                <a:latin typeface="Cambria" pitchFamily="18" charset="0"/>
              </a:rPr>
              <a:t> National Committee of the Chinese People’s Political Consultative Conference of the People’s Republic of </a:t>
            </a:r>
            <a:r>
              <a:rPr lang="en-US" altLang="zh-CN" sz="1800" dirty="0" smtClean="0">
                <a:latin typeface="Cambria" pitchFamily="18" charset="0"/>
              </a:rPr>
              <a:t>China</a:t>
            </a:r>
            <a:endParaRPr lang="en-US" altLang="zh-CN" sz="1800" dirty="0">
              <a:latin typeface="Cambria" pitchFamily="18" charset="0"/>
            </a:endParaRPr>
          </a:p>
          <a:p>
            <a:pPr>
              <a:lnSpc>
                <a:spcPct val="120000"/>
              </a:lnSpc>
            </a:pPr>
            <a:r>
              <a:rPr lang="en-US" altLang="zh-CN" sz="1800" dirty="0">
                <a:latin typeface="Cambria" pitchFamily="18" charset="0"/>
              </a:rPr>
              <a:t>Commission on Strategic </a:t>
            </a:r>
            <a:r>
              <a:rPr lang="en-US" altLang="zh-CN" sz="1800" dirty="0" smtClean="0">
                <a:latin typeface="Cambria" pitchFamily="18" charset="0"/>
              </a:rPr>
              <a:t>Development</a:t>
            </a:r>
            <a:endParaRPr lang="en-US" altLang="zh-CN" sz="1800" dirty="0">
              <a:latin typeface="Cambria" pitchFamily="18" charset="0"/>
            </a:endParaRPr>
          </a:p>
          <a:p>
            <a:pPr>
              <a:lnSpc>
                <a:spcPct val="120000"/>
              </a:lnSpc>
            </a:pPr>
            <a:r>
              <a:rPr lang="en-US" altLang="zh-CN" sz="1800" dirty="0">
                <a:latin typeface="Cambria" pitchFamily="18" charset="0"/>
              </a:rPr>
              <a:t>Greater Pearl River Delta Business </a:t>
            </a:r>
            <a:r>
              <a:rPr lang="en-US" altLang="zh-CN" sz="1800" dirty="0" smtClean="0">
                <a:latin typeface="Cambria" pitchFamily="18" charset="0"/>
              </a:rPr>
              <a:t>Council</a:t>
            </a:r>
            <a:endParaRPr lang="en-US" altLang="zh-CN" sz="1800" dirty="0">
              <a:latin typeface="Cambria" pitchFamily="18" charset="0"/>
            </a:endParaRPr>
          </a:p>
          <a:p>
            <a:pPr>
              <a:lnSpc>
                <a:spcPct val="120000"/>
              </a:lnSpc>
            </a:pPr>
            <a:r>
              <a:rPr lang="en-US" altLang="zh-CN" sz="1800" dirty="0">
                <a:latin typeface="Cambria" pitchFamily="18" charset="0"/>
              </a:rPr>
              <a:t>Council for Sustainable Development of the Hong Kong Special Administrative Region</a:t>
            </a:r>
          </a:p>
          <a:p>
            <a:pPr>
              <a:lnSpc>
                <a:spcPct val="120000"/>
              </a:lnSpc>
            </a:pPr>
            <a:endParaRPr lang="en-US" altLang="zh-CN" sz="1200" dirty="0" smtClean="0">
              <a:latin typeface="Cambria" pitchFamily="18" charset="0"/>
            </a:endParaRPr>
          </a:p>
          <a:p>
            <a:pPr marL="18288" indent="0">
              <a:lnSpc>
                <a:spcPct val="120000"/>
              </a:lnSpc>
              <a:buNone/>
            </a:pPr>
            <a:endParaRPr lang="en-US" altLang="zh-CN" sz="1200" dirty="0" smtClean="0">
              <a:latin typeface="Cambria" pitchFamily="18" charset="0"/>
            </a:endParaRPr>
          </a:p>
          <a:p>
            <a:pPr>
              <a:lnSpc>
                <a:spcPct val="120000"/>
              </a:lnSpc>
            </a:pPr>
            <a:endParaRPr lang="en-CA" sz="1200" dirty="0">
              <a:latin typeface="Cambria" pitchFamily="18" charset="0"/>
            </a:endParaRPr>
          </a:p>
        </p:txBody>
      </p:sp>
      <p:pic>
        <p:nvPicPr>
          <p:cNvPr id="5" name="Picture 5"/>
          <p:cNvPicPr>
            <a:picLocks noChangeAspect="1" noChangeArrowheads="1"/>
          </p:cNvPicPr>
          <p:nvPr/>
        </p:nvPicPr>
        <p:blipFill>
          <a:blip r:embed="rId3"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8" name="Picture 3"/>
          <p:cNvPicPr>
            <a:picLocks noChangeAspect="1" noChangeArrowheads="1"/>
          </p:cNvPicPr>
          <p:nvPr/>
        </p:nvPicPr>
        <p:blipFill>
          <a:blip r:embed="rId4" cstate="print"/>
          <a:srcRect/>
          <a:stretch>
            <a:fillRect/>
          </a:stretch>
        </p:blipFill>
        <p:spPr bwMode="auto">
          <a:xfrm>
            <a:off x="5652120" y="1916832"/>
            <a:ext cx="3168352" cy="4722263"/>
          </a:xfrm>
          <a:prstGeom prst="rect">
            <a:avLst/>
          </a:prstGeom>
          <a:noFill/>
          <a:ln w="9525">
            <a:noFill/>
            <a:miter lim="800000"/>
            <a:headEnd/>
            <a:tailEnd/>
          </a:ln>
        </p:spPr>
      </p:pic>
    </p:spTree>
    <p:extLst>
      <p:ext uri="{BB962C8B-B14F-4D97-AF65-F5344CB8AC3E}">
        <p14:creationId xmlns:p14="http://schemas.microsoft.com/office/powerpoint/2010/main" val="11537029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0732"/>
            <a:ext cx="3888432" cy="685800"/>
          </a:xfrm>
        </p:spPr>
        <p:txBody>
          <a:bodyPr/>
          <a:lstStyle/>
          <a:p>
            <a:r>
              <a:rPr lang="en-US" altLang="zh-CN" sz="3600" dirty="0" err="1"/>
              <a:t>Kam</a:t>
            </a:r>
            <a:r>
              <a:rPr lang="en-US" altLang="zh-CN" sz="3600" dirty="0"/>
              <a:t> </a:t>
            </a:r>
            <a:r>
              <a:rPr lang="en-US" altLang="zh-CN" sz="3600" dirty="0" err="1"/>
              <a:t>Hing</a:t>
            </a:r>
            <a:r>
              <a:rPr lang="en-US" altLang="zh-CN" sz="3600" dirty="0"/>
              <a:t> Lam</a:t>
            </a:r>
            <a:endParaRPr lang="en-CA" sz="3600" dirty="0"/>
          </a:p>
        </p:txBody>
      </p:sp>
      <p:sp>
        <p:nvSpPr>
          <p:cNvPr id="3" name="Content Placeholder 2"/>
          <p:cNvSpPr>
            <a:spLocks noGrp="1"/>
          </p:cNvSpPr>
          <p:nvPr>
            <p:ph idx="1"/>
          </p:nvPr>
        </p:nvSpPr>
        <p:spPr>
          <a:xfrm>
            <a:off x="381000" y="404664"/>
            <a:ext cx="5410200" cy="6148536"/>
          </a:xfrm>
        </p:spPr>
        <p:txBody>
          <a:bodyPr>
            <a:noAutofit/>
          </a:bodyPr>
          <a:lstStyle/>
          <a:p>
            <a:pPr marL="0" indent="0">
              <a:lnSpc>
                <a:spcPct val="110000"/>
              </a:lnSpc>
              <a:buNone/>
            </a:pPr>
            <a:endParaRPr lang="en-US" altLang="zh-CN" sz="1200" dirty="0" smtClean="0">
              <a:latin typeface="Cambria" pitchFamily="18" charset="0"/>
            </a:endParaRPr>
          </a:p>
          <a:p>
            <a:pPr>
              <a:lnSpc>
                <a:spcPct val="150000"/>
              </a:lnSpc>
              <a:spcAft>
                <a:spcPts val="0"/>
              </a:spcAft>
            </a:pPr>
            <a:r>
              <a:rPr lang="en-US" altLang="zh-CN" sz="1600" dirty="0" smtClean="0">
                <a:latin typeface="Cambria" pitchFamily="18" charset="0"/>
              </a:rPr>
              <a:t>Brother-in-law of Li </a:t>
            </a:r>
            <a:r>
              <a:rPr lang="en-US" altLang="zh-CN" sz="1600" dirty="0" err="1" smtClean="0">
                <a:latin typeface="Cambria" pitchFamily="18" charset="0"/>
              </a:rPr>
              <a:t>Ka-Shing</a:t>
            </a:r>
            <a:r>
              <a:rPr lang="en-US" altLang="zh-CN" sz="1600" dirty="0" smtClean="0">
                <a:latin typeface="Cambria" pitchFamily="18" charset="0"/>
              </a:rPr>
              <a:t>, Uncle to Victor Li </a:t>
            </a:r>
          </a:p>
          <a:p>
            <a:pPr>
              <a:lnSpc>
                <a:spcPct val="150000"/>
              </a:lnSpc>
              <a:spcAft>
                <a:spcPts val="0"/>
              </a:spcAft>
            </a:pPr>
            <a:r>
              <a:rPr lang="en-US" altLang="zh-CN" sz="1600" dirty="0" smtClean="0">
                <a:latin typeface="Cambria" pitchFamily="18" charset="0"/>
              </a:rPr>
              <a:t>Aged 64</a:t>
            </a:r>
          </a:p>
          <a:p>
            <a:pPr>
              <a:lnSpc>
                <a:spcPct val="150000"/>
              </a:lnSpc>
              <a:spcAft>
                <a:spcPts val="0"/>
              </a:spcAft>
            </a:pPr>
            <a:r>
              <a:rPr lang="en-US" altLang="zh-CN" sz="1600" dirty="0" smtClean="0">
                <a:latin typeface="Cambria" pitchFamily="18" charset="0"/>
              </a:rPr>
              <a:t>Deputy Managing Director since 1993</a:t>
            </a:r>
          </a:p>
          <a:p>
            <a:pPr>
              <a:lnSpc>
                <a:spcPct val="150000"/>
              </a:lnSpc>
              <a:spcAft>
                <a:spcPts val="0"/>
              </a:spcAft>
            </a:pPr>
            <a:r>
              <a:rPr lang="en-US" altLang="zh-CN" sz="1600" dirty="0" smtClean="0">
                <a:latin typeface="Cambria" pitchFamily="18" charset="0"/>
              </a:rPr>
              <a:t>Group Managing Director of Cheung Kong Infrastructure Holdings Ltd.</a:t>
            </a:r>
          </a:p>
          <a:p>
            <a:pPr>
              <a:lnSpc>
                <a:spcPct val="150000"/>
              </a:lnSpc>
              <a:spcAft>
                <a:spcPts val="0"/>
              </a:spcAft>
            </a:pPr>
            <a:r>
              <a:rPr lang="en-US" altLang="zh-CN" sz="1600" dirty="0" smtClean="0">
                <a:latin typeface="Cambria" pitchFamily="18" charset="0"/>
              </a:rPr>
              <a:t>President  and CEO of CK Life Sciences International</a:t>
            </a:r>
          </a:p>
          <a:p>
            <a:pPr>
              <a:lnSpc>
                <a:spcPct val="150000"/>
              </a:lnSpc>
              <a:spcAft>
                <a:spcPts val="0"/>
              </a:spcAft>
            </a:pPr>
            <a:r>
              <a:rPr lang="en-US" altLang="zh-CN" sz="1600" dirty="0" smtClean="0">
                <a:latin typeface="Cambria" pitchFamily="18" charset="0"/>
              </a:rPr>
              <a:t>Executive Director of Hutchinson Whampoa Ltd. and Hong Kong Electric Holdings Ltd.</a:t>
            </a:r>
          </a:p>
          <a:p>
            <a:pPr>
              <a:lnSpc>
                <a:spcPct val="150000"/>
              </a:lnSpc>
              <a:spcAft>
                <a:spcPts val="0"/>
              </a:spcAft>
            </a:pPr>
            <a:r>
              <a:rPr lang="en-US" altLang="zh-CN" sz="1600" dirty="0" smtClean="0">
                <a:latin typeface="Cambria" pitchFamily="18" charset="0"/>
              </a:rPr>
              <a:t>Non-executive Director of Spark Infrastructure Group</a:t>
            </a:r>
          </a:p>
          <a:p>
            <a:pPr>
              <a:lnSpc>
                <a:spcPct val="150000"/>
              </a:lnSpc>
              <a:spcAft>
                <a:spcPts val="0"/>
              </a:spcAft>
            </a:pPr>
            <a:r>
              <a:rPr lang="en-US" altLang="zh-CN" sz="1600" dirty="0" smtClean="0">
                <a:latin typeface="Cambria" pitchFamily="18" charset="0"/>
              </a:rPr>
              <a:t>Member of the 11th Beijing Committee of the Chinese People's Political Consultative Conference of the People's Republic of China</a:t>
            </a:r>
          </a:p>
          <a:p>
            <a:pPr>
              <a:lnSpc>
                <a:spcPct val="150000"/>
              </a:lnSpc>
              <a:spcAft>
                <a:spcPts val="0"/>
              </a:spcAft>
            </a:pPr>
            <a:r>
              <a:rPr lang="en-US" altLang="zh-CN" sz="1600" dirty="0" smtClean="0">
                <a:latin typeface="Cambria" pitchFamily="18" charset="0"/>
              </a:rPr>
              <a:t>Bachelor of Science degree in Engineering</a:t>
            </a:r>
          </a:p>
          <a:p>
            <a:pPr>
              <a:lnSpc>
                <a:spcPct val="150000"/>
              </a:lnSpc>
              <a:spcAft>
                <a:spcPts val="0"/>
              </a:spcAft>
            </a:pPr>
            <a:r>
              <a:rPr lang="en-US" altLang="zh-CN" sz="1600" dirty="0" smtClean="0">
                <a:latin typeface="Cambria" pitchFamily="18" charset="0"/>
              </a:rPr>
              <a:t>Master’s degree in Business Administration</a:t>
            </a:r>
          </a:p>
          <a:p>
            <a:pPr>
              <a:lnSpc>
                <a:spcPct val="150000"/>
              </a:lnSpc>
              <a:spcAft>
                <a:spcPts val="0"/>
              </a:spcAft>
            </a:pPr>
            <a:r>
              <a:rPr lang="en-US" altLang="zh-CN" sz="1600" dirty="0" smtClean="0">
                <a:latin typeface="Cambria" pitchFamily="18" charset="0"/>
              </a:rPr>
              <a:t>Council for Sustainable Development of the Hong Kong Special Administrative Region</a:t>
            </a:r>
          </a:p>
          <a:p>
            <a:pPr>
              <a:lnSpc>
                <a:spcPct val="110000"/>
              </a:lnSpc>
            </a:pPr>
            <a:endParaRPr lang="en-US" altLang="zh-CN" sz="1200" dirty="0" smtClean="0">
              <a:latin typeface="Cambria" pitchFamily="18" charset="0"/>
            </a:endParaRPr>
          </a:p>
          <a:p>
            <a:pPr marL="18288" indent="0">
              <a:lnSpc>
                <a:spcPct val="110000"/>
              </a:lnSpc>
              <a:buNone/>
            </a:pPr>
            <a:endParaRPr lang="en-US" altLang="zh-CN" sz="1200" dirty="0" smtClean="0">
              <a:latin typeface="Cambria" pitchFamily="18" charset="0"/>
            </a:endParaRPr>
          </a:p>
          <a:p>
            <a:pPr>
              <a:lnSpc>
                <a:spcPct val="110000"/>
              </a:lnSpc>
            </a:pPr>
            <a:endParaRPr lang="en-CA" sz="1200" dirty="0">
              <a:latin typeface="Cambria" pitchFamily="18" charset="0"/>
            </a:endParaRPr>
          </a:p>
        </p:txBody>
      </p:sp>
      <p:pic>
        <p:nvPicPr>
          <p:cNvPr id="5" name="Picture 5"/>
          <p:cNvPicPr>
            <a:picLocks noChangeAspect="1" noChangeArrowheads="1"/>
          </p:cNvPicPr>
          <p:nvPr/>
        </p:nvPicPr>
        <p:blipFill>
          <a:blip r:embed="rId3"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492896"/>
            <a:ext cx="2895600" cy="406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2886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8640"/>
            <a:ext cx="5257800" cy="497160"/>
          </a:xfrm>
        </p:spPr>
        <p:txBody>
          <a:bodyPr>
            <a:normAutofit fontScale="90000"/>
          </a:bodyPr>
          <a:lstStyle/>
          <a:p>
            <a:pPr algn="l"/>
            <a:r>
              <a:rPr lang="en-US" sz="4000" b="1" u="sng" dirty="0"/>
              <a:t/>
            </a:r>
            <a:br>
              <a:rPr lang="en-US" sz="4000" b="1" u="sng" dirty="0"/>
            </a:br>
            <a:r>
              <a:rPr lang="en-US" sz="4000" dirty="0">
                <a:latin typeface="Cambria" pitchFamily="18" charset="0"/>
              </a:rPr>
              <a:t>Executive Directors</a:t>
            </a:r>
            <a:endParaRPr lang="en-CA" sz="4000" dirty="0">
              <a:latin typeface="Cambria" pitchFamily="18" charset="0"/>
            </a:endParaRPr>
          </a:p>
        </p:txBody>
      </p:sp>
      <p:sp>
        <p:nvSpPr>
          <p:cNvPr id="3" name="Content Placeholder 2"/>
          <p:cNvSpPr>
            <a:spLocks noGrp="1"/>
          </p:cNvSpPr>
          <p:nvPr>
            <p:ph idx="1"/>
          </p:nvPr>
        </p:nvSpPr>
        <p:spPr>
          <a:xfrm>
            <a:off x="457200" y="703943"/>
            <a:ext cx="5181600" cy="492809"/>
          </a:xfrm>
        </p:spPr>
        <p:txBody>
          <a:bodyPr>
            <a:normAutofit fontScale="55000" lnSpcReduction="20000"/>
          </a:bodyPr>
          <a:lstStyle/>
          <a:p>
            <a:pPr>
              <a:lnSpc>
                <a:spcPct val="110000"/>
              </a:lnSpc>
            </a:pPr>
            <a:endParaRPr lang="en-US" altLang="zh-CN" sz="1800" b="1" dirty="0"/>
          </a:p>
          <a:p>
            <a:pPr marL="18288" indent="0">
              <a:lnSpc>
                <a:spcPct val="110000"/>
              </a:lnSpc>
              <a:buNone/>
            </a:pPr>
            <a:endParaRPr lang="en-US" altLang="zh-CN" sz="2000" dirty="0" smtClean="0"/>
          </a:p>
          <a:p>
            <a:pPr>
              <a:lnSpc>
                <a:spcPct val="110000"/>
              </a:lnSpc>
            </a:pPr>
            <a:endParaRPr lang="en-CA" dirty="0"/>
          </a:p>
        </p:txBody>
      </p:sp>
      <p:pic>
        <p:nvPicPr>
          <p:cNvPr id="5" name="Picture 5"/>
          <p:cNvPicPr>
            <a:picLocks noChangeAspect="1" noChangeArrowheads="1"/>
          </p:cNvPicPr>
          <p:nvPr/>
        </p:nvPicPr>
        <p:blipFill>
          <a:blip r:embed="rId2" cstate="print"/>
          <a:srcRect/>
          <a:stretch>
            <a:fillRect/>
          </a:stretch>
        </p:blipFill>
        <p:spPr bwMode="auto">
          <a:xfrm>
            <a:off x="7696200" y="76200"/>
            <a:ext cx="1283208" cy="1283208"/>
          </a:xfrm>
          <a:prstGeom prst="ellipse">
            <a:avLst/>
          </a:prstGeom>
          <a:noFill/>
          <a:ln w="9525">
            <a:noFill/>
            <a:miter lim="800000"/>
            <a:headEnd/>
            <a:tailEnd/>
          </a:ln>
          <a:effectLst>
            <a:glow rad="101600">
              <a:schemeClr val="accent1">
                <a:satMod val="175000"/>
                <a:alpha val="40000"/>
              </a:schemeClr>
            </a:glow>
            <a:softEdge rad="31750"/>
          </a:effectLst>
        </p:spPr>
      </p:pic>
      <p:pic>
        <p:nvPicPr>
          <p:cNvPr id="11" name="Picture 2"/>
          <p:cNvPicPr>
            <a:picLocks noChangeAspect="1" noChangeArrowheads="1"/>
          </p:cNvPicPr>
          <p:nvPr/>
        </p:nvPicPr>
        <p:blipFill>
          <a:blip r:embed="rId3" cstate="print"/>
          <a:srcRect/>
          <a:stretch>
            <a:fillRect/>
          </a:stretch>
        </p:blipFill>
        <p:spPr bwMode="auto">
          <a:xfrm>
            <a:off x="3689177" y="1905000"/>
            <a:ext cx="5297488" cy="2286000"/>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529771" y="4419600"/>
            <a:ext cx="6705600" cy="2289175"/>
          </a:xfrm>
          <a:prstGeom prst="rect">
            <a:avLst/>
          </a:prstGeom>
          <a:noFill/>
          <a:ln w="9525">
            <a:noFill/>
            <a:miter lim="800000"/>
            <a:headEnd/>
            <a:tailEnd/>
          </a:ln>
        </p:spPr>
      </p:pic>
      <p:sp>
        <p:nvSpPr>
          <p:cNvPr id="9" name="Rectangle 8"/>
          <p:cNvSpPr/>
          <p:nvPr/>
        </p:nvSpPr>
        <p:spPr>
          <a:xfrm>
            <a:off x="529770" y="1003280"/>
            <a:ext cx="4042229" cy="3416320"/>
          </a:xfrm>
          <a:prstGeom prst="rect">
            <a:avLst/>
          </a:prstGeom>
        </p:spPr>
        <p:txBody>
          <a:bodyPr wrap="square">
            <a:spAutoFit/>
          </a:bodyPr>
          <a:lstStyle/>
          <a:p>
            <a:pPr>
              <a:lnSpc>
                <a:spcPct val="150000"/>
              </a:lnSpc>
              <a:buFont typeface="Wingdings 2"/>
              <a:buNone/>
              <a:defRPr/>
            </a:pPr>
            <a:r>
              <a:rPr lang="en-US" dirty="0">
                <a:solidFill>
                  <a:prstClr val="black"/>
                </a:solidFill>
                <a:latin typeface="Cambria" pitchFamily="18" charset="0"/>
              </a:rPr>
              <a:t>LI </a:t>
            </a:r>
            <a:r>
              <a:rPr lang="en-US" dirty="0" err="1">
                <a:solidFill>
                  <a:prstClr val="black"/>
                </a:solidFill>
                <a:latin typeface="Cambria" pitchFamily="18" charset="0"/>
              </a:rPr>
              <a:t>Ka-shing</a:t>
            </a:r>
            <a:r>
              <a:rPr lang="en-US" dirty="0">
                <a:solidFill>
                  <a:prstClr val="black"/>
                </a:solidFill>
                <a:latin typeface="Cambria" pitchFamily="18" charset="0"/>
              </a:rPr>
              <a:t>   </a:t>
            </a:r>
          </a:p>
          <a:p>
            <a:pPr>
              <a:lnSpc>
                <a:spcPct val="150000"/>
              </a:lnSpc>
              <a:buFont typeface="Wingdings 2"/>
              <a:buNone/>
              <a:defRPr/>
            </a:pPr>
            <a:r>
              <a:rPr lang="en-US" dirty="0">
                <a:solidFill>
                  <a:prstClr val="black"/>
                </a:solidFill>
                <a:latin typeface="Cambria" pitchFamily="18" charset="0"/>
              </a:rPr>
              <a:t>LI </a:t>
            </a:r>
            <a:r>
              <a:rPr lang="en-US" dirty="0" err="1">
                <a:solidFill>
                  <a:prstClr val="black"/>
                </a:solidFill>
                <a:latin typeface="Cambria" pitchFamily="18" charset="0"/>
              </a:rPr>
              <a:t>Tzar</a:t>
            </a:r>
            <a:r>
              <a:rPr lang="en-US" dirty="0">
                <a:solidFill>
                  <a:prstClr val="black"/>
                </a:solidFill>
                <a:latin typeface="Cambria" pitchFamily="18" charset="0"/>
              </a:rPr>
              <a:t> </a:t>
            </a:r>
            <a:r>
              <a:rPr lang="en-US" dirty="0" err="1">
                <a:solidFill>
                  <a:prstClr val="black"/>
                </a:solidFill>
                <a:latin typeface="Cambria" pitchFamily="18" charset="0"/>
              </a:rPr>
              <a:t>Kuoi</a:t>
            </a:r>
            <a:r>
              <a:rPr lang="en-US" dirty="0">
                <a:solidFill>
                  <a:prstClr val="black"/>
                </a:solidFill>
                <a:latin typeface="Cambria" pitchFamily="18" charset="0"/>
              </a:rPr>
              <a:t> Victor   </a:t>
            </a:r>
          </a:p>
          <a:p>
            <a:pPr>
              <a:lnSpc>
                <a:spcPct val="150000"/>
              </a:lnSpc>
              <a:buFont typeface="Wingdings 2"/>
              <a:buNone/>
              <a:defRPr/>
            </a:pPr>
            <a:r>
              <a:rPr lang="en-US" dirty="0">
                <a:solidFill>
                  <a:prstClr val="black"/>
                </a:solidFill>
                <a:latin typeface="Cambria" pitchFamily="18" charset="0"/>
              </a:rPr>
              <a:t>KAM </a:t>
            </a:r>
            <a:r>
              <a:rPr lang="en-US" dirty="0" err="1">
                <a:solidFill>
                  <a:prstClr val="black"/>
                </a:solidFill>
                <a:latin typeface="Cambria" pitchFamily="18" charset="0"/>
              </a:rPr>
              <a:t>Hing</a:t>
            </a:r>
            <a:r>
              <a:rPr lang="en-US" dirty="0">
                <a:solidFill>
                  <a:prstClr val="black"/>
                </a:solidFill>
                <a:latin typeface="Cambria" pitchFamily="18" charset="0"/>
              </a:rPr>
              <a:t> Lam   </a:t>
            </a:r>
          </a:p>
          <a:p>
            <a:pPr>
              <a:lnSpc>
                <a:spcPct val="150000"/>
              </a:lnSpc>
              <a:buFont typeface="Wingdings 2"/>
              <a:buNone/>
              <a:defRPr/>
            </a:pPr>
            <a:r>
              <a:rPr lang="en-US" dirty="0">
                <a:solidFill>
                  <a:prstClr val="black"/>
                </a:solidFill>
                <a:latin typeface="Cambria" pitchFamily="18" charset="0"/>
              </a:rPr>
              <a:t>IP </a:t>
            </a:r>
            <a:r>
              <a:rPr lang="en-US" dirty="0" err="1">
                <a:solidFill>
                  <a:prstClr val="black"/>
                </a:solidFill>
                <a:latin typeface="Cambria" pitchFamily="18" charset="0"/>
              </a:rPr>
              <a:t>Tak</a:t>
            </a:r>
            <a:r>
              <a:rPr lang="en-US" dirty="0">
                <a:solidFill>
                  <a:prstClr val="black"/>
                </a:solidFill>
                <a:latin typeface="Cambria" pitchFamily="18" charset="0"/>
              </a:rPr>
              <a:t> </a:t>
            </a:r>
            <a:r>
              <a:rPr lang="en-US" dirty="0" err="1">
                <a:solidFill>
                  <a:prstClr val="black"/>
                </a:solidFill>
                <a:latin typeface="Cambria" pitchFamily="18" charset="0"/>
              </a:rPr>
              <a:t>Chuen</a:t>
            </a:r>
            <a:r>
              <a:rPr lang="en-US" dirty="0">
                <a:solidFill>
                  <a:prstClr val="black"/>
                </a:solidFill>
                <a:latin typeface="Cambria" pitchFamily="18" charset="0"/>
              </a:rPr>
              <a:t>, Edmond   </a:t>
            </a:r>
          </a:p>
          <a:p>
            <a:pPr>
              <a:lnSpc>
                <a:spcPct val="150000"/>
              </a:lnSpc>
              <a:buFont typeface="Wingdings 2"/>
              <a:buNone/>
              <a:defRPr/>
            </a:pPr>
            <a:r>
              <a:rPr lang="en-US" dirty="0">
                <a:solidFill>
                  <a:prstClr val="black"/>
                </a:solidFill>
                <a:latin typeface="Cambria" pitchFamily="18" charset="0"/>
              </a:rPr>
              <a:t>CHUNG Sun Keung, Davy   </a:t>
            </a:r>
          </a:p>
          <a:p>
            <a:pPr>
              <a:lnSpc>
                <a:spcPct val="150000"/>
              </a:lnSpc>
              <a:buFont typeface="Wingdings 2"/>
              <a:buNone/>
              <a:defRPr/>
            </a:pPr>
            <a:r>
              <a:rPr lang="en-US" dirty="0">
                <a:solidFill>
                  <a:prstClr val="black"/>
                </a:solidFill>
                <a:latin typeface="Cambria" pitchFamily="18" charset="0"/>
              </a:rPr>
              <a:t>PAU Yee Wan, Ezra   </a:t>
            </a:r>
          </a:p>
          <a:p>
            <a:pPr>
              <a:lnSpc>
                <a:spcPct val="150000"/>
              </a:lnSpc>
              <a:buFont typeface="Wingdings 2"/>
              <a:buNone/>
              <a:defRPr/>
            </a:pPr>
            <a:r>
              <a:rPr lang="en-US" dirty="0">
                <a:solidFill>
                  <a:prstClr val="black"/>
                </a:solidFill>
                <a:latin typeface="Cambria" pitchFamily="18" charset="0"/>
              </a:rPr>
              <a:t>WOO Chia </a:t>
            </a:r>
            <a:r>
              <a:rPr lang="en-US" dirty="0" err="1">
                <a:solidFill>
                  <a:prstClr val="black"/>
                </a:solidFill>
                <a:latin typeface="Cambria" pitchFamily="18" charset="0"/>
              </a:rPr>
              <a:t>Ching</a:t>
            </a:r>
            <a:r>
              <a:rPr lang="en-US" dirty="0">
                <a:solidFill>
                  <a:prstClr val="black"/>
                </a:solidFill>
                <a:latin typeface="Cambria" pitchFamily="18" charset="0"/>
              </a:rPr>
              <a:t>, Grace   </a:t>
            </a:r>
          </a:p>
          <a:p>
            <a:pPr>
              <a:lnSpc>
                <a:spcPct val="150000"/>
              </a:lnSpc>
              <a:buFont typeface="Wingdings 2"/>
              <a:buNone/>
              <a:defRPr/>
            </a:pPr>
            <a:r>
              <a:rPr lang="en-US" dirty="0">
                <a:solidFill>
                  <a:prstClr val="black"/>
                </a:solidFill>
                <a:latin typeface="Cambria" pitchFamily="18" charset="0"/>
              </a:rPr>
              <a:t>CHIU Kwok Hung, Justin</a:t>
            </a:r>
            <a:r>
              <a:rPr lang="en-US" b="1" u="sng" dirty="0">
                <a:solidFill>
                  <a:prstClr val="black"/>
                </a:solidFill>
                <a:latin typeface="Cambria" pitchFamily="18" charset="0"/>
              </a:rPr>
              <a:t> </a:t>
            </a:r>
          </a:p>
        </p:txBody>
      </p:sp>
    </p:spTree>
    <p:extLst>
      <p:ext uri="{BB962C8B-B14F-4D97-AF65-F5344CB8AC3E}">
        <p14:creationId xmlns:p14="http://schemas.microsoft.com/office/powerpoint/2010/main" val="230070914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90500"/>
            <a:ext cx="5257800" cy="533400"/>
          </a:xfrm>
        </p:spPr>
        <p:txBody>
          <a:bodyPr>
            <a:normAutofit fontScale="90000"/>
          </a:bodyPr>
          <a:lstStyle/>
          <a:p>
            <a:pPr algn="l"/>
            <a:r>
              <a:rPr lang="en-US" sz="4000" b="1" u="sng" dirty="0"/>
              <a:t/>
            </a:r>
            <a:br>
              <a:rPr lang="en-US" sz="4000" b="1" u="sng" dirty="0"/>
            </a:br>
            <a:r>
              <a:rPr lang="en-US" sz="4000" b="1" u="sng" dirty="0"/>
              <a:t/>
            </a:r>
            <a:br>
              <a:rPr lang="en-US" sz="4000" b="1" u="sng" dirty="0"/>
            </a:br>
            <a:r>
              <a:rPr lang="en-US" sz="4000" b="1" u="sng" dirty="0" smtClean="0"/>
              <a:t/>
            </a:r>
            <a:br>
              <a:rPr lang="en-US" sz="4000" b="1" u="sng" dirty="0" smtClean="0"/>
            </a:br>
            <a:r>
              <a:rPr lang="en-US" sz="3600" dirty="0" smtClean="0">
                <a:latin typeface="Cambria" pitchFamily="18" charset="0"/>
              </a:rPr>
              <a:t>Non - Executive  Directors</a:t>
            </a:r>
            <a:endParaRPr lang="en-CA" sz="3600" dirty="0">
              <a:latin typeface="Cambria" pitchFamily="18" charset="0"/>
            </a:endParaRPr>
          </a:p>
        </p:txBody>
      </p:sp>
      <p:sp>
        <p:nvSpPr>
          <p:cNvPr id="3" name="Content Placeholder 2"/>
          <p:cNvSpPr>
            <a:spLocks noGrp="1"/>
          </p:cNvSpPr>
          <p:nvPr>
            <p:ph idx="1"/>
          </p:nvPr>
        </p:nvSpPr>
        <p:spPr>
          <a:xfrm>
            <a:off x="457200" y="1468727"/>
            <a:ext cx="5181600" cy="4703473"/>
          </a:xfrm>
        </p:spPr>
        <p:txBody>
          <a:bodyPr>
            <a:normAutofit/>
          </a:bodyPr>
          <a:lstStyle/>
          <a:p>
            <a:pPr>
              <a:lnSpc>
                <a:spcPct val="110000"/>
              </a:lnSpc>
            </a:pPr>
            <a:endParaRPr lang="en-US" altLang="zh-CN" sz="1800" b="1" dirty="0"/>
          </a:p>
          <a:p>
            <a:pPr marL="18288" indent="0">
              <a:lnSpc>
                <a:spcPct val="110000"/>
              </a:lnSpc>
              <a:buNone/>
            </a:pPr>
            <a:endParaRPr lang="en-US" altLang="zh-CN" sz="2000" dirty="0" smtClean="0"/>
          </a:p>
          <a:p>
            <a:pPr>
              <a:lnSpc>
                <a:spcPct val="110000"/>
              </a:lnSpc>
            </a:pPr>
            <a:endParaRPr lang="en-CA" dirty="0"/>
          </a:p>
        </p:txBody>
      </p:sp>
      <p:pic>
        <p:nvPicPr>
          <p:cNvPr id="5" name="Picture 5"/>
          <p:cNvPicPr>
            <a:picLocks noChangeAspect="1" noChangeArrowheads="1"/>
          </p:cNvPicPr>
          <p:nvPr/>
        </p:nvPicPr>
        <p:blipFill>
          <a:blip r:embed="rId2"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
        <p:nvSpPr>
          <p:cNvPr id="9" name="Rectangle 8"/>
          <p:cNvSpPr/>
          <p:nvPr/>
        </p:nvSpPr>
        <p:spPr>
          <a:xfrm>
            <a:off x="0" y="1003280"/>
            <a:ext cx="4572000" cy="465448"/>
          </a:xfrm>
          <a:prstGeom prst="rect">
            <a:avLst/>
          </a:prstGeom>
        </p:spPr>
        <p:txBody>
          <a:bodyPr>
            <a:spAutoFit/>
          </a:bodyPr>
          <a:lstStyle/>
          <a:p>
            <a:pPr>
              <a:lnSpc>
                <a:spcPct val="150000"/>
              </a:lnSpc>
              <a:buFont typeface="Wingdings 2"/>
              <a:buNone/>
              <a:defRPr/>
            </a:pPr>
            <a:endParaRPr lang="en-US" b="1" u="sng" dirty="0">
              <a:solidFill>
                <a:prstClr val="black"/>
              </a:solidFill>
            </a:endParaRPr>
          </a:p>
        </p:txBody>
      </p:sp>
      <p:sp>
        <p:nvSpPr>
          <p:cNvPr id="4" name="Rectangle 3"/>
          <p:cNvSpPr/>
          <p:nvPr/>
        </p:nvSpPr>
        <p:spPr>
          <a:xfrm>
            <a:off x="457200" y="1468728"/>
            <a:ext cx="4419600" cy="2169825"/>
          </a:xfrm>
          <a:prstGeom prst="rect">
            <a:avLst/>
          </a:prstGeom>
        </p:spPr>
        <p:txBody>
          <a:bodyPr wrap="square">
            <a:spAutoFit/>
          </a:bodyPr>
          <a:lstStyle/>
          <a:p>
            <a:pPr>
              <a:lnSpc>
                <a:spcPct val="150000"/>
              </a:lnSpc>
              <a:buFont typeface="Wingdings 2"/>
              <a:buNone/>
              <a:defRPr/>
            </a:pPr>
            <a:r>
              <a:rPr lang="en-US" dirty="0">
                <a:solidFill>
                  <a:prstClr val="black"/>
                </a:solidFill>
                <a:latin typeface="Cambria" pitchFamily="18" charset="0"/>
              </a:rPr>
              <a:t>LEUNG </a:t>
            </a:r>
            <a:r>
              <a:rPr lang="en-US" dirty="0" err="1">
                <a:solidFill>
                  <a:prstClr val="black"/>
                </a:solidFill>
                <a:latin typeface="Cambria" pitchFamily="18" charset="0"/>
              </a:rPr>
              <a:t>Siu</a:t>
            </a:r>
            <a:r>
              <a:rPr lang="en-US" dirty="0">
                <a:solidFill>
                  <a:prstClr val="black"/>
                </a:solidFill>
                <a:latin typeface="Cambria" pitchFamily="18" charset="0"/>
              </a:rPr>
              <a:t> Hon   </a:t>
            </a:r>
          </a:p>
          <a:p>
            <a:pPr>
              <a:lnSpc>
                <a:spcPct val="150000"/>
              </a:lnSpc>
              <a:buFont typeface="Wingdings 2"/>
              <a:buNone/>
              <a:defRPr/>
            </a:pPr>
            <a:r>
              <a:rPr lang="en-US" dirty="0">
                <a:solidFill>
                  <a:prstClr val="black"/>
                </a:solidFill>
                <a:latin typeface="Cambria" pitchFamily="18" charset="0"/>
              </a:rPr>
              <a:t>FOK Kin-</a:t>
            </a:r>
            <a:r>
              <a:rPr lang="en-US" dirty="0" err="1">
                <a:solidFill>
                  <a:prstClr val="black"/>
                </a:solidFill>
                <a:latin typeface="Cambria" pitchFamily="18" charset="0"/>
              </a:rPr>
              <a:t>ning</a:t>
            </a:r>
            <a:r>
              <a:rPr lang="en-US" dirty="0">
                <a:solidFill>
                  <a:prstClr val="black"/>
                </a:solidFill>
                <a:latin typeface="Cambria" pitchFamily="18" charset="0"/>
              </a:rPr>
              <a:t>, Canning   </a:t>
            </a:r>
          </a:p>
          <a:p>
            <a:pPr>
              <a:lnSpc>
                <a:spcPct val="150000"/>
              </a:lnSpc>
              <a:buFont typeface="Wingdings 2"/>
              <a:buNone/>
              <a:defRPr/>
            </a:pPr>
            <a:r>
              <a:rPr lang="en-US" dirty="0">
                <a:solidFill>
                  <a:prstClr val="black"/>
                </a:solidFill>
                <a:latin typeface="Cambria" pitchFamily="18" charset="0"/>
              </a:rPr>
              <a:t>Frank John SIXT   </a:t>
            </a:r>
          </a:p>
          <a:p>
            <a:pPr>
              <a:lnSpc>
                <a:spcPct val="150000"/>
              </a:lnSpc>
              <a:buFont typeface="Wingdings 2"/>
              <a:buNone/>
              <a:defRPr/>
            </a:pPr>
            <a:r>
              <a:rPr lang="en-US" dirty="0">
                <a:solidFill>
                  <a:prstClr val="black"/>
                </a:solidFill>
                <a:latin typeface="Cambria" pitchFamily="18" charset="0"/>
              </a:rPr>
              <a:t>CHOW Kun </a:t>
            </a:r>
            <a:r>
              <a:rPr lang="en-US" dirty="0" err="1">
                <a:solidFill>
                  <a:prstClr val="black"/>
                </a:solidFill>
                <a:latin typeface="Cambria" pitchFamily="18" charset="0"/>
              </a:rPr>
              <a:t>Chee</a:t>
            </a:r>
            <a:r>
              <a:rPr lang="en-US" dirty="0">
                <a:solidFill>
                  <a:prstClr val="black"/>
                </a:solidFill>
                <a:latin typeface="Cambria" pitchFamily="18" charset="0"/>
              </a:rPr>
              <a:t>, Roland   </a:t>
            </a:r>
          </a:p>
          <a:p>
            <a:pPr>
              <a:lnSpc>
                <a:spcPct val="150000"/>
              </a:lnSpc>
              <a:buFont typeface="Wingdings 2"/>
              <a:buNone/>
              <a:defRPr/>
            </a:pPr>
            <a:r>
              <a:rPr lang="en-US" dirty="0">
                <a:solidFill>
                  <a:prstClr val="black"/>
                </a:solidFill>
                <a:latin typeface="Cambria" pitchFamily="18" charset="0"/>
              </a:rPr>
              <a:t>George Colin MAGNUS</a:t>
            </a:r>
          </a:p>
        </p:txBody>
      </p:sp>
      <p:pic>
        <p:nvPicPr>
          <p:cNvPr id="10" name="Picture 2"/>
          <p:cNvPicPr>
            <a:picLocks noChangeAspect="1" noChangeArrowheads="1"/>
          </p:cNvPicPr>
          <p:nvPr/>
        </p:nvPicPr>
        <p:blipFill>
          <a:blip r:embed="rId3" cstate="print"/>
          <a:srcRect/>
          <a:stretch>
            <a:fillRect/>
          </a:stretch>
        </p:blipFill>
        <p:spPr bwMode="auto">
          <a:xfrm>
            <a:off x="1557337" y="3933056"/>
            <a:ext cx="6638925" cy="2595562"/>
          </a:xfrm>
          <a:prstGeom prst="rect">
            <a:avLst/>
          </a:prstGeom>
          <a:noFill/>
          <a:ln w="9525">
            <a:noFill/>
            <a:miter lim="800000"/>
            <a:headEnd/>
            <a:tailEnd/>
          </a:ln>
        </p:spPr>
      </p:pic>
    </p:spTree>
    <p:extLst>
      <p:ext uri="{BB962C8B-B14F-4D97-AF65-F5344CB8AC3E}">
        <p14:creationId xmlns:p14="http://schemas.microsoft.com/office/powerpoint/2010/main" val="381332316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1704" y="1934176"/>
            <a:ext cx="4389120" cy="2791968"/>
          </a:xfrm>
          <a:prstGeom prst="rect">
            <a:avLst/>
          </a:prstGeom>
        </p:spPr>
        <p:txBody>
          <a:bodyPr>
            <a:normAutofit/>
          </a:bodyPr>
          <a:lstStyle/>
          <a:p>
            <a:pPr>
              <a:lnSpc>
                <a:spcPct val="80000"/>
              </a:lnSpc>
              <a:buNone/>
              <a:defRPr/>
            </a:pPr>
            <a:r>
              <a:rPr lang="en-US" sz="1800" dirty="0">
                <a:latin typeface="Cambria" pitchFamily="18" charset="0"/>
              </a:rPr>
              <a:t>KWOK </a:t>
            </a:r>
            <a:r>
              <a:rPr lang="en-US" sz="1800" dirty="0" err="1">
                <a:latin typeface="Cambria" pitchFamily="18" charset="0"/>
              </a:rPr>
              <a:t>Tun</a:t>
            </a:r>
            <a:r>
              <a:rPr lang="en-US" sz="1800" dirty="0">
                <a:latin typeface="Cambria" pitchFamily="18" charset="0"/>
              </a:rPr>
              <a:t>-li, </a:t>
            </a:r>
            <a:r>
              <a:rPr lang="en-US" sz="1800" dirty="0" smtClean="0">
                <a:latin typeface="Cambria" pitchFamily="18" charset="0"/>
              </a:rPr>
              <a:t>Stanley                      </a:t>
            </a:r>
            <a:endParaRPr lang="en-US" sz="1800" dirty="0">
              <a:latin typeface="Cambria" pitchFamily="18" charset="0"/>
            </a:endParaRPr>
          </a:p>
          <a:p>
            <a:pPr>
              <a:lnSpc>
                <a:spcPct val="80000"/>
              </a:lnSpc>
              <a:buNone/>
              <a:defRPr/>
            </a:pPr>
            <a:r>
              <a:rPr lang="en-US" sz="1800" dirty="0" smtClean="0">
                <a:latin typeface="Cambria" pitchFamily="18" charset="0"/>
              </a:rPr>
              <a:t>YEH </a:t>
            </a:r>
            <a:r>
              <a:rPr lang="en-US" sz="1800" dirty="0">
                <a:latin typeface="Cambria" pitchFamily="18" charset="0"/>
              </a:rPr>
              <a:t>Yuan Chang Anthony   </a:t>
            </a:r>
            <a:endParaRPr lang="en-US" sz="1800" dirty="0" smtClean="0">
              <a:latin typeface="Cambria" pitchFamily="18" charset="0"/>
            </a:endParaRPr>
          </a:p>
          <a:p>
            <a:pPr>
              <a:lnSpc>
                <a:spcPct val="80000"/>
              </a:lnSpc>
              <a:buNone/>
              <a:defRPr/>
            </a:pPr>
            <a:r>
              <a:rPr lang="en-US" sz="1800" dirty="0" smtClean="0">
                <a:latin typeface="Cambria" pitchFamily="18" charset="0"/>
              </a:rPr>
              <a:t>Simon </a:t>
            </a:r>
            <a:r>
              <a:rPr lang="en-US" sz="1800" dirty="0">
                <a:latin typeface="Cambria" pitchFamily="18" charset="0"/>
              </a:rPr>
              <a:t>MURRAY   </a:t>
            </a:r>
            <a:r>
              <a:rPr lang="en-US" sz="1800" dirty="0" smtClean="0">
                <a:latin typeface="Cambria" pitchFamily="18" charset="0"/>
              </a:rPr>
              <a:t>CHOW</a:t>
            </a:r>
          </a:p>
          <a:p>
            <a:pPr>
              <a:lnSpc>
                <a:spcPct val="80000"/>
              </a:lnSpc>
              <a:buNone/>
              <a:defRPr/>
            </a:pPr>
            <a:r>
              <a:rPr lang="en-US" sz="1800" dirty="0" smtClean="0">
                <a:latin typeface="Cambria" pitchFamily="18" charset="0"/>
              </a:rPr>
              <a:t>Nin </a:t>
            </a:r>
            <a:r>
              <a:rPr lang="en-US" sz="1800" dirty="0">
                <a:latin typeface="Cambria" pitchFamily="18" charset="0"/>
              </a:rPr>
              <a:t>Mow, Albert   </a:t>
            </a:r>
            <a:endParaRPr lang="en-US" altLang="zh-CN" sz="1800" b="1" dirty="0">
              <a:latin typeface="Cambria" pitchFamily="18" charset="0"/>
            </a:endParaRPr>
          </a:p>
          <a:p>
            <a:pPr marL="18288" indent="0">
              <a:lnSpc>
                <a:spcPct val="110000"/>
              </a:lnSpc>
              <a:buNone/>
            </a:pPr>
            <a:endParaRPr lang="en-US" altLang="zh-CN" sz="2000" dirty="0" smtClean="0">
              <a:latin typeface="Cambria" pitchFamily="18" charset="0"/>
            </a:endParaRPr>
          </a:p>
          <a:p>
            <a:pPr>
              <a:lnSpc>
                <a:spcPct val="110000"/>
              </a:lnSpc>
            </a:pPr>
            <a:endParaRPr lang="en-CA" dirty="0">
              <a:latin typeface="Cambria" pitchFamily="18" charset="0"/>
            </a:endParaRPr>
          </a:p>
        </p:txBody>
      </p:sp>
      <p:sp>
        <p:nvSpPr>
          <p:cNvPr id="6" name="Content Placeholder 5"/>
          <p:cNvSpPr>
            <a:spLocks noGrp="1"/>
          </p:cNvSpPr>
          <p:nvPr>
            <p:ph sz="half" idx="2"/>
          </p:nvPr>
        </p:nvSpPr>
        <p:spPr>
          <a:xfrm>
            <a:off x="3989672" y="1934176"/>
            <a:ext cx="4381500" cy="2795143"/>
          </a:xfrm>
          <a:prstGeom prst="rect">
            <a:avLst/>
          </a:prstGeom>
        </p:spPr>
        <p:txBody>
          <a:bodyPr/>
          <a:lstStyle/>
          <a:p>
            <a:pPr>
              <a:lnSpc>
                <a:spcPct val="80000"/>
              </a:lnSpc>
              <a:buNone/>
              <a:defRPr/>
            </a:pPr>
            <a:r>
              <a:rPr lang="en-US" sz="2000" dirty="0">
                <a:latin typeface="Cambria" pitchFamily="18" charset="0"/>
              </a:rPr>
              <a:t>HUNG </a:t>
            </a:r>
            <a:r>
              <a:rPr lang="en-US" sz="2000" dirty="0" err="1">
                <a:latin typeface="Cambria" pitchFamily="18" charset="0"/>
              </a:rPr>
              <a:t>Siu-lin</a:t>
            </a:r>
            <a:r>
              <a:rPr lang="en-US" sz="2000" dirty="0">
                <a:latin typeface="Cambria" pitchFamily="18" charset="0"/>
              </a:rPr>
              <a:t>, Katherine   </a:t>
            </a:r>
          </a:p>
          <a:p>
            <a:pPr>
              <a:lnSpc>
                <a:spcPct val="80000"/>
              </a:lnSpc>
              <a:buNone/>
              <a:defRPr/>
            </a:pPr>
            <a:r>
              <a:rPr lang="en-US" sz="2000" dirty="0" smtClean="0">
                <a:latin typeface="Cambria" pitchFamily="18" charset="0"/>
              </a:rPr>
              <a:t>WONG </a:t>
            </a:r>
            <a:r>
              <a:rPr lang="en-US" sz="2000" dirty="0" err="1">
                <a:latin typeface="Cambria" pitchFamily="18" charset="0"/>
              </a:rPr>
              <a:t>Yick-ming</a:t>
            </a:r>
            <a:r>
              <a:rPr lang="en-US" sz="2000" dirty="0">
                <a:latin typeface="Cambria" pitchFamily="18" charset="0"/>
              </a:rPr>
              <a:t>, Rosanna   </a:t>
            </a:r>
          </a:p>
          <a:p>
            <a:pPr>
              <a:lnSpc>
                <a:spcPct val="80000"/>
              </a:lnSpc>
              <a:buNone/>
              <a:defRPr/>
            </a:pPr>
            <a:r>
              <a:rPr lang="en-US" sz="2000" dirty="0" smtClean="0">
                <a:latin typeface="Cambria" pitchFamily="18" charset="0"/>
              </a:rPr>
              <a:t>CHEONG </a:t>
            </a:r>
            <a:r>
              <a:rPr lang="en-US" sz="2000" dirty="0">
                <a:latin typeface="Cambria" pitchFamily="18" charset="0"/>
              </a:rPr>
              <a:t>Ying </a:t>
            </a:r>
            <a:r>
              <a:rPr lang="en-US" sz="2000" dirty="0" smtClean="0">
                <a:latin typeface="Cambria" pitchFamily="18" charset="0"/>
              </a:rPr>
              <a:t>Chew, Henry</a:t>
            </a:r>
            <a:endParaRPr lang="en-US" sz="2000" dirty="0">
              <a:latin typeface="Cambria" pitchFamily="18" charset="0"/>
            </a:endParaRPr>
          </a:p>
          <a:p>
            <a:pPr>
              <a:lnSpc>
                <a:spcPct val="80000"/>
              </a:lnSpc>
              <a:buNone/>
              <a:defRPr/>
            </a:pPr>
            <a:endParaRPr lang="en-US" sz="2000" dirty="0">
              <a:latin typeface="Cambria" pitchFamily="18" charset="0"/>
            </a:endParaRPr>
          </a:p>
          <a:p>
            <a:endParaRPr lang="en-CA" dirty="0">
              <a:latin typeface="Cambria" pitchFamily="18" charset="0"/>
            </a:endParaRPr>
          </a:p>
        </p:txBody>
      </p:sp>
      <p:pic>
        <p:nvPicPr>
          <p:cNvPr id="5" name="Picture 5"/>
          <p:cNvPicPr>
            <a:picLocks noChangeAspect="1" noChangeArrowheads="1"/>
          </p:cNvPicPr>
          <p:nvPr/>
        </p:nvPicPr>
        <p:blipFill>
          <a:blip r:embed="rId3" cstate="print"/>
          <a:srcRect/>
          <a:stretch>
            <a:fillRect/>
          </a:stretch>
        </p:blipFill>
        <p:spPr bwMode="auto">
          <a:xfrm>
            <a:off x="7760208" y="762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
        <p:nvSpPr>
          <p:cNvPr id="9" name="Rectangle 8"/>
          <p:cNvSpPr/>
          <p:nvPr/>
        </p:nvSpPr>
        <p:spPr>
          <a:xfrm>
            <a:off x="179512" y="80652"/>
            <a:ext cx="4572000" cy="465448"/>
          </a:xfrm>
          <a:prstGeom prst="rect">
            <a:avLst/>
          </a:prstGeom>
        </p:spPr>
        <p:txBody>
          <a:bodyPr>
            <a:spAutoFit/>
          </a:bodyPr>
          <a:lstStyle/>
          <a:p>
            <a:pPr>
              <a:lnSpc>
                <a:spcPct val="150000"/>
              </a:lnSpc>
              <a:buFont typeface="Wingdings 2"/>
              <a:buNone/>
              <a:defRPr/>
            </a:pPr>
            <a:endParaRPr lang="en-US" b="1" u="sng" dirty="0">
              <a:solidFill>
                <a:prstClr val="black"/>
              </a:solidFill>
            </a:endParaRPr>
          </a:p>
        </p:txBody>
      </p:sp>
      <p:sp>
        <p:nvSpPr>
          <p:cNvPr id="4" name="Rectangle 3"/>
          <p:cNvSpPr/>
          <p:nvPr/>
        </p:nvSpPr>
        <p:spPr>
          <a:xfrm>
            <a:off x="457200" y="1468728"/>
            <a:ext cx="4419600" cy="465448"/>
          </a:xfrm>
          <a:prstGeom prst="rect">
            <a:avLst/>
          </a:prstGeom>
        </p:spPr>
        <p:txBody>
          <a:bodyPr wrap="square">
            <a:spAutoFit/>
          </a:bodyPr>
          <a:lstStyle/>
          <a:p>
            <a:pPr>
              <a:lnSpc>
                <a:spcPct val="150000"/>
              </a:lnSpc>
              <a:buFont typeface="Wingdings 2"/>
              <a:buNone/>
              <a:defRPr/>
            </a:pPr>
            <a:endParaRPr lang="en-US" dirty="0">
              <a:solidFill>
                <a:prstClr val="black"/>
              </a:solidFill>
            </a:endParaRPr>
          </a:p>
        </p:txBody>
      </p:sp>
      <p:pic>
        <p:nvPicPr>
          <p:cNvPr id="8" name="Picture 3"/>
          <p:cNvPicPr>
            <a:picLocks noChangeAspect="1" noChangeArrowheads="1"/>
          </p:cNvPicPr>
          <p:nvPr/>
        </p:nvPicPr>
        <p:blipFill>
          <a:blip r:embed="rId4" cstate="print"/>
          <a:srcRect/>
          <a:stretch>
            <a:fillRect/>
          </a:stretch>
        </p:blipFill>
        <p:spPr bwMode="auto">
          <a:xfrm>
            <a:off x="304927" y="4343399"/>
            <a:ext cx="2160585" cy="2219325"/>
          </a:xfrm>
          <a:prstGeom prst="rect">
            <a:avLst/>
          </a:prstGeom>
          <a:noFill/>
          <a:ln w="9525">
            <a:noFill/>
            <a:miter lim="800000"/>
            <a:headEnd/>
            <a:tailEnd/>
          </a:ln>
        </p:spPr>
      </p:pic>
      <p:sp>
        <p:nvSpPr>
          <p:cNvPr id="12" name="Rectangle 3"/>
          <p:cNvSpPr txBox="1">
            <a:spLocks noChangeArrowheads="1"/>
          </p:cNvSpPr>
          <p:nvPr/>
        </p:nvSpPr>
        <p:spPr>
          <a:xfrm>
            <a:off x="0" y="313376"/>
            <a:ext cx="8979408" cy="739360"/>
          </a:xfrm>
          <a:prstGeom prst="rect">
            <a:avLst/>
          </a:prstGeom>
        </p:spPr>
        <p:txBody>
          <a:bodyPr numCol="2" rtlCol="0">
            <a:normAutofit fontScale="85000" lnSpcReduction="2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lnSpc>
                <a:spcPct val="80000"/>
              </a:lnSpc>
              <a:buFont typeface="Wingdings" pitchFamily="2" charset="2"/>
              <a:buNone/>
              <a:defRPr/>
            </a:pPr>
            <a:endParaRPr lang="en-US" sz="7200" dirty="0" smtClean="0">
              <a:solidFill>
                <a:prstClr val="black"/>
              </a:solidFill>
            </a:endParaRPr>
          </a:p>
          <a:p>
            <a:pPr>
              <a:lnSpc>
                <a:spcPct val="80000"/>
              </a:lnSpc>
              <a:buFont typeface="Wingdings 2"/>
              <a:buNone/>
              <a:defRPr/>
            </a:pPr>
            <a:endParaRPr lang="en-US" sz="1800" dirty="0" smtClean="0">
              <a:solidFill>
                <a:prstClr val="black"/>
              </a:solidFill>
            </a:endParaRPr>
          </a:p>
        </p:txBody>
      </p:sp>
      <p:sp>
        <p:nvSpPr>
          <p:cNvPr id="7" name="Title 6"/>
          <p:cNvSpPr>
            <a:spLocks noGrp="1"/>
          </p:cNvSpPr>
          <p:nvPr>
            <p:ph type="title"/>
          </p:nvPr>
        </p:nvSpPr>
        <p:spPr>
          <a:xfrm>
            <a:off x="179512" y="871928"/>
            <a:ext cx="8248972" cy="612344"/>
          </a:xfrm>
        </p:spPr>
        <p:txBody>
          <a:bodyPr/>
          <a:lstStyle/>
          <a:p>
            <a:pPr algn="l"/>
            <a:r>
              <a:rPr lang="en-US" sz="3600" dirty="0">
                <a:latin typeface="Cambria" pitchFamily="18" charset="0"/>
              </a:rPr>
              <a:t>Independent Non- </a:t>
            </a:r>
            <a:r>
              <a:rPr lang="en-US" sz="3600" dirty="0" smtClean="0">
                <a:latin typeface="Cambria" pitchFamily="18" charset="0"/>
              </a:rPr>
              <a:t>Executive </a:t>
            </a:r>
            <a:r>
              <a:rPr lang="en-US" sz="3600" dirty="0">
                <a:latin typeface="Cambria" pitchFamily="18" charset="0"/>
              </a:rPr>
              <a:t>Directors</a:t>
            </a:r>
            <a:r>
              <a:rPr lang="en-US" sz="9600" dirty="0">
                <a:latin typeface="Cambria" pitchFamily="18" charset="0"/>
              </a:rPr>
              <a:t/>
            </a:r>
            <a:br>
              <a:rPr lang="en-US" sz="9600" dirty="0">
                <a:latin typeface="Cambria" pitchFamily="18" charset="0"/>
              </a:rPr>
            </a:br>
            <a:endParaRPr lang="en-CA" dirty="0"/>
          </a:p>
        </p:txBody>
      </p:sp>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1608" y="4343398"/>
            <a:ext cx="65078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142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33400"/>
            <a:ext cx="7914456" cy="1143000"/>
          </a:xfrm>
        </p:spPr>
        <p:txBody>
          <a:bodyPr>
            <a:normAutofit/>
          </a:bodyPr>
          <a:lstStyle/>
          <a:p>
            <a:pPr algn="l"/>
            <a:r>
              <a:rPr lang="en-US" sz="3600" dirty="0" smtClean="0"/>
              <a:t> </a:t>
            </a:r>
            <a:r>
              <a:rPr lang="en-US" sz="4500" dirty="0" smtClean="0">
                <a:latin typeface="Cambria" pitchFamily="18" charset="0"/>
              </a:rPr>
              <a:t>Financial Statement Analysis</a:t>
            </a:r>
            <a:endParaRPr lang="en-CA" sz="4500" dirty="0">
              <a:latin typeface="Cambria"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09154954"/>
              </p:ext>
            </p:extLst>
          </p:nvPr>
        </p:nvGraphicFramePr>
        <p:xfrm>
          <a:off x="1259632" y="2276872"/>
          <a:ext cx="6096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5"/>
          <p:cNvPicPr>
            <a:picLocks noChangeAspect="1" noChangeArrowheads="1"/>
          </p:cNvPicPr>
          <p:nvPr/>
        </p:nvPicPr>
        <p:blipFill>
          <a:blip r:embed="rId8" cstate="print"/>
          <a:srcRect/>
          <a:stretch>
            <a:fillRect/>
          </a:stretch>
        </p:blipFill>
        <p:spPr bwMode="auto">
          <a:xfrm>
            <a:off x="7772400" y="270933"/>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extLst>
      <p:ext uri="{BB962C8B-B14F-4D97-AF65-F5344CB8AC3E}">
        <p14:creationId xmlns:p14="http://schemas.microsoft.com/office/powerpoint/2010/main" val="16771894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381000"/>
            <a:ext cx="7757864" cy="914400"/>
          </a:xfrm>
        </p:spPr>
        <p:txBody>
          <a:bodyPr/>
          <a:lstStyle/>
          <a:p>
            <a:pPr algn="l"/>
            <a:r>
              <a:rPr lang="en-US" dirty="0" smtClean="0"/>
              <a:t> </a:t>
            </a:r>
            <a:r>
              <a:rPr lang="en-US" sz="4000" dirty="0" smtClean="0">
                <a:latin typeface="Cambria" pitchFamily="18" charset="0"/>
              </a:rPr>
              <a:t>10 Year Financial Summary</a:t>
            </a:r>
            <a:endParaRPr lang="en-CA" sz="4000" dirty="0">
              <a:latin typeface="Cambria" pitchFamily="18" charset="0"/>
            </a:endParaRPr>
          </a:p>
        </p:txBody>
      </p:sp>
      <p:pic>
        <p:nvPicPr>
          <p:cNvPr id="7" name="Picture 5"/>
          <p:cNvPicPr>
            <a:picLocks noGrp="1" noChangeAspect="1" noChangeArrowheads="1"/>
          </p:cNvPicPr>
          <p:nvPr>
            <p:ph idx="1"/>
          </p:nvPr>
        </p:nvPicPr>
        <p:blipFill>
          <a:blip r:embed="rId2" cstate="print"/>
          <a:srcRect/>
          <a:stretch>
            <a:fillRect/>
          </a:stretch>
        </p:blipFill>
        <p:spPr bwMode="auto">
          <a:xfrm>
            <a:off x="7524328" y="152400"/>
            <a:ext cx="1467272" cy="1323974"/>
          </a:xfrm>
          <a:prstGeom prst="ellipse">
            <a:avLst/>
          </a:prstGeom>
          <a:noFill/>
          <a:ln w="9525">
            <a:noFill/>
            <a:miter lim="800000"/>
            <a:headEnd/>
            <a:tailEnd/>
          </a:ln>
          <a:effectLst>
            <a:glow rad="101600">
              <a:schemeClr val="accent1">
                <a:satMod val="175000"/>
                <a:alpha val="40000"/>
              </a:schemeClr>
            </a:glow>
            <a:softEdge rad="31750"/>
          </a:effec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99" y="1916832"/>
            <a:ext cx="8143057" cy="45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66717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majorFont>
      <a:minorFont>
        <a:latin typeface="Calisto MT"/>
        <a:ea typeface=""/>
        <a:cs typeface=""/>
        <a:font script="Jpan" typeface="ＭＳ 明朝"/>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1717</TotalTime>
  <Words>7878</Words>
  <Application>Microsoft Office PowerPoint</Application>
  <PresentationFormat>On-screen Show (4:3)</PresentationFormat>
  <Paragraphs>1240</Paragraphs>
  <Slides>267</Slides>
  <Notes>91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267</vt:i4>
      </vt:variant>
    </vt:vector>
  </HeadingPairs>
  <TitlesOfParts>
    <vt:vector size="269" baseType="lpstr">
      <vt:lpstr>Travelogue</vt:lpstr>
      <vt:lpstr>Chart</vt:lpstr>
      <vt:lpstr>Hong Kong Property</vt:lpstr>
      <vt:lpstr>Agenda</vt:lpstr>
      <vt:lpstr>Overview of Hong Kong</vt:lpstr>
      <vt:lpstr>Business Environment </vt:lpstr>
      <vt:lpstr>PowerPoint Presentation</vt:lpstr>
      <vt:lpstr>Factors Affecting Hong Kong Properties Market </vt:lpstr>
      <vt:lpstr>1) Government policy &amp; regulations</vt:lpstr>
      <vt:lpstr>2) Interest rate</vt:lpstr>
      <vt:lpstr>PowerPoint Presentation</vt:lpstr>
      <vt:lpstr>PowerPoint Presentation</vt:lpstr>
      <vt:lpstr>4) Economy</vt:lpstr>
      <vt:lpstr>Unemployment rate (Cont’d)</vt:lpstr>
      <vt:lpstr>5) Risk of bubble formation</vt:lpstr>
      <vt:lpstr>PowerPoint Presentation</vt:lpstr>
      <vt:lpstr>PowerPoint Presentation</vt:lpstr>
      <vt:lpstr>Price Indices by Property Type </vt:lpstr>
      <vt:lpstr>PowerPoint Presentation</vt:lpstr>
      <vt:lpstr>Hong Kong Property Market Share</vt:lpstr>
      <vt:lpstr>Hang Seng Property Index</vt:lpstr>
      <vt:lpstr>PowerPoint Presentation</vt:lpstr>
      <vt:lpstr>Core Business of Property Development</vt:lpstr>
      <vt:lpstr>PowerPoint Presentation</vt:lpstr>
      <vt:lpstr>Other Investments (Cont’d)</vt:lpstr>
      <vt:lpstr>Distribution by Housing Type</vt:lpstr>
      <vt:lpstr>  Profit Drivers</vt:lpstr>
      <vt:lpstr>HK Property Market – History</vt:lpstr>
      <vt:lpstr>Downward Pressure on HK Property Market</vt:lpstr>
      <vt:lpstr>Downward Pressure on HK Property Market</vt:lpstr>
      <vt:lpstr>HK Property Market – Social Issue</vt:lpstr>
      <vt:lpstr>HK Lands Department</vt:lpstr>
      <vt:lpstr>HK Land Registry</vt:lpstr>
      <vt:lpstr>HK Property Market – Land Sales</vt:lpstr>
      <vt:lpstr>HK Property Market – Land Auction</vt:lpstr>
      <vt:lpstr>HK Property Market – Land Auction</vt:lpstr>
      <vt:lpstr>Land Sale – by Tender</vt:lpstr>
      <vt:lpstr>HK Property Market – Sale </vt:lpstr>
      <vt:lpstr>Mainland China Economy – Overview </vt:lpstr>
      <vt:lpstr>Mainland China Economy – Overview</vt:lpstr>
      <vt:lpstr>Mainland China Economy -- Overview</vt:lpstr>
      <vt:lpstr>Mainland China Economy – Monetary Policy</vt:lpstr>
      <vt:lpstr>Mainland China Economy – Stock Market</vt:lpstr>
      <vt:lpstr>Mainland Property Market – Milestones </vt:lpstr>
      <vt:lpstr>Mainland China Economy – Stock Market</vt:lpstr>
      <vt:lpstr>Mainland China Economy – Stock Market</vt:lpstr>
      <vt:lpstr>Mainland Property Market -Overview</vt:lpstr>
      <vt:lpstr>Mainland Property Market - Factors</vt:lpstr>
      <vt:lpstr>Mainland Property Market – Regions </vt:lpstr>
      <vt:lpstr>Mainland Property Market – Regions</vt:lpstr>
      <vt:lpstr>Mainland Property Market – Key Players</vt:lpstr>
      <vt:lpstr>Mainland Property Market – Residential</vt:lpstr>
      <vt:lpstr>Mainland Property Market – Affordability </vt:lpstr>
      <vt:lpstr>Mainland Property Market – Rents </vt:lpstr>
      <vt:lpstr>Mainland Property Market – Net Yield</vt:lpstr>
      <vt:lpstr>Mainland Property Market – Vacancy</vt:lpstr>
      <vt:lpstr>Mainland Property Market – Signs of Weakness</vt:lpstr>
      <vt:lpstr>Mainland Property Market – Gov. Policy</vt:lpstr>
      <vt:lpstr>Mainland Property Market – Future Policies</vt:lpstr>
      <vt:lpstr>PowerPoint Presentation</vt:lpstr>
      <vt:lpstr>Last Trading Day Performance</vt:lpstr>
      <vt:lpstr>Last Trading Day ADR                   1 HKD = 0.1286 USD         1 USD = 7.7760 HKD </vt:lpstr>
      <vt:lpstr>Last Trading Day BER                             1 HKD = 0.0935 EUR                1 EUR = 10.6952 HKD                                                     </vt:lpstr>
      <vt:lpstr>Last Trading Day FRA</vt:lpstr>
      <vt:lpstr>HK V.S. ADR 1 Year</vt:lpstr>
      <vt:lpstr>HK V.S. ADR 5 Year</vt:lpstr>
      <vt:lpstr>1 Year Performance</vt:lpstr>
      <vt:lpstr>5 Year Performance</vt:lpstr>
      <vt:lpstr>Stock Performance V.S. HSI 5 Years</vt:lpstr>
      <vt:lpstr>Stock Performance V.S. HSPI 5 Years</vt:lpstr>
      <vt:lpstr>Comparative Analysis</vt:lpstr>
      <vt:lpstr>History</vt:lpstr>
      <vt:lpstr>Overview</vt:lpstr>
      <vt:lpstr>Risk Factors</vt:lpstr>
      <vt:lpstr>Corporate Profile</vt:lpstr>
      <vt:lpstr>Group Structure as at 31 Oct, 2011</vt:lpstr>
      <vt:lpstr>Cheung Kong Group Total Market Capitalization=HK$ 785 Billion</vt:lpstr>
      <vt:lpstr>Market Capitalization</vt:lpstr>
      <vt:lpstr>Market Capitalization</vt:lpstr>
      <vt:lpstr>Market Capitalization</vt:lpstr>
      <vt:lpstr>Market Capitalization</vt:lpstr>
      <vt:lpstr>Property-Sales</vt:lpstr>
      <vt:lpstr>Property-Leasing</vt:lpstr>
      <vt:lpstr>Development Completed and Scheduled  for Completion in 2011 (Hong Kong Projects)</vt:lpstr>
      <vt:lpstr>Property-Completed Developments  in Hong Kong </vt:lpstr>
      <vt:lpstr>Development Completed and Scheduled  for Completion in 2011 (Mainland Projects)</vt:lpstr>
      <vt:lpstr>Property- Mainland Projects</vt:lpstr>
      <vt:lpstr>Property- Overseas Properties-Singapore</vt:lpstr>
      <vt:lpstr>Management Team</vt:lpstr>
      <vt:lpstr>PowerPoint Presentation</vt:lpstr>
      <vt:lpstr>PowerPoint Presentation</vt:lpstr>
      <vt:lpstr>Li Ka Shing</vt:lpstr>
      <vt:lpstr>Li Ka Shing</vt:lpstr>
      <vt:lpstr>Li Tzar Kuoi, Victor</vt:lpstr>
      <vt:lpstr>Li Tzar Kuoi, Victor</vt:lpstr>
      <vt:lpstr>Kam Hing Lam</vt:lpstr>
      <vt:lpstr> Executive Directors</vt:lpstr>
      <vt:lpstr>   Non - Executive  Directors</vt:lpstr>
      <vt:lpstr>Independent Non- Executive Directors </vt:lpstr>
      <vt:lpstr> Financial Statement Analysis</vt:lpstr>
      <vt:lpstr> 10 Year Financial Summary</vt:lpstr>
      <vt:lpstr> 10 Year Financial Summary</vt:lpstr>
      <vt:lpstr> Financial Highlights</vt:lpstr>
      <vt:lpstr>2011 Interim Revenue Results</vt:lpstr>
      <vt:lpstr>PowerPoint Presentation</vt:lpstr>
      <vt:lpstr>Consolidated Statement of Financial Position  As at 30th June, 2011</vt:lpstr>
      <vt:lpstr>Consolidated Income Statement  For the six months ended 30th June, 2011</vt:lpstr>
      <vt:lpstr>Consolidated Statement of Comprehensive Income For the six months ended 30th June, 2011</vt:lpstr>
      <vt:lpstr>Consolidated Statement of Comprehensive Income For the six months ended 30th June, 2011</vt:lpstr>
      <vt:lpstr>Condensed Consolidated Statement of Cash Flows For the six months ended 30th June, 2011</vt:lpstr>
      <vt:lpstr>Turnover and Contribution Six months ended 30th June, 2011</vt:lpstr>
      <vt:lpstr>Turnover and Contribution Six months ended 30th June, 2011</vt:lpstr>
      <vt:lpstr>Financial Highlights for 2010</vt:lpstr>
      <vt:lpstr>Consolidated Statement of Financial Position As 31st December, 2010</vt:lpstr>
      <vt:lpstr>Consolidated Income Statement For the year ended 31st December, 2010</vt:lpstr>
      <vt:lpstr>Consolidated Statement of Comprehensive Income For the year ended 31st December, 2010</vt:lpstr>
      <vt:lpstr>Consolidated Statement of Cash Flows For the year ended 31st December, 2010</vt:lpstr>
      <vt:lpstr>Turnover and Contribution ended 31st  December, 2010</vt:lpstr>
      <vt:lpstr>Turnover and Contribution ended 31st  December, 2010</vt:lpstr>
      <vt:lpstr>Recommendation</vt:lpstr>
      <vt:lpstr>PowerPoint Presentation</vt:lpstr>
      <vt:lpstr>Last Trading Day Performance</vt:lpstr>
      <vt:lpstr>Last Trading Day ADR</vt:lpstr>
      <vt:lpstr>Last Trading Day BER</vt:lpstr>
      <vt:lpstr>HK V.S. ADR 5 Years</vt:lpstr>
      <vt:lpstr>HK V.S. BER 5 Years</vt:lpstr>
      <vt:lpstr>HK V.S. FRA 5 Years</vt:lpstr>
      <vt:lpstr>HK V.S. MUN 5 Years</vt:lpstr>
      <vt:lpstr>1 Year Performance</vt:lpstr>
      <vt:lpstr>5 Year Performance</vt:lpstr>
      <vt:lpstr>Comparative Analysis</vt:lpstr>
      <vt:lpstr>Stock Performance V.S. HSI 5 Years</vt:lpstr>
      <vt:lpstr>Stock Performance V.S. HSPI 5 Years</vt:lpstr>
      <vt:lpstr>Corporate Profile</vt:lpstr>
      <vt:lpstr>Basic Facts</vt:lpstr>
      <vt:lpstr>Business</vt:lpstr>
      <vt:lpstr>Business Structure</vt:lpstr>
      <vt:lpstr>Group Finance</vt:lpstr>
      <vt:lpstr>Property Sales</vt:lpstr>
      <vt:lpstr>Rental Income</vt:lpstr>
      <vt:lpstr>Rental Income</vt:lpstr>
      <vt:lpstr>Hong Kong</vt:lpstr>
      <vt:lpstr>Land Bank </vt:lpstr>
      <vt:lpstr>PowerPoint Presentation</vt:lpstr>
      <vt:lpstr>Hong Kong Land Bank Composition</vt:lpstr>
      <vt:lpstr>Property Development</vt:lpstr>
      <vt:lpstr>Completed Property Development projects</vt:lpstr>
      <vt:lpstr>Major Projects Under Development</vt:lpstr>
      <vt:lpstr>Major Projects Under Development (Cont’)</vt:lpstr>
      <vt:lpstr>PowerPoint Presentation</vt:lpstr>
      <vt:lpstr>Property Investment</vt:lpstr>
      <vt:lpstr>PowerPoint Presentation</vt:lpstr>
      <vt:lpstr>Property Investment</vt:lpstr>
      <vt:lpstr>Major Completed Investment Properties</vt:lpstr>
      <vt:lpstr>PowerPoint Presentation</vt:lpstr>
      <vt:lpstr>New Sites</vt:lpstr>
      <vt:lpstr>Mainland China</vt:lpstr>
      <vt:lpstr>Land Bank</vt:lpstr>
      <vt:lpstr>PowerPoint Presentation</vt:lpstr>
      <vt:lpstr>Mainland Land Bank Composition</vt:lpstr>
      <vt:lpstr>Land Bank Comparison</vt:lpstr>
      <vt:lpstr>Property Development</vt:lpstr>
      <vt:lpstr>Completed Property Development Project</vt:lpstr>
      <vt:lpstr>Major Projects Under Development</vt:lpstr>
      <vt:lpstr>Major Projects Under Development (Cont’)</vt:lpstr>
      <vt:lpstr>Major Projects Under Development (Cont’)</vt:lpstr>
      <vt:lpstr>Major Mainland Properties Under Development by Year of Completion</vt:lpstr>
      <vt:lpstr>PowerPoint Presentation</vt:lpstr>
      <vt:lpstr>Property Investment</vt:lpstr>
      <vt:lpstr>Major Completed Mainland Investment Properties</vt:lpstr>
      <vt:lpstr>Investment Properties Under Development</vt:lpstr>
      <vt:lpstr>Hotels</vt:lpstr>
      <vt:lpstr>Management</vt:lpstr>
      <vt:lpstr>PowerPoint Presentation</vt:lpstr>
      <vt:lpstr>Directors’ and Chief Executives’ Interests</vt:lpstr>
      <vt:lpstr>Kwok Brothers</vt:lpstr>
      <vt:lpstr>Founder and Chairman</vt:lpstr>
      <vt:lpstr>Directors’ Profile</vt:lpstr>
      <vt:lpstr>Directors’ Profile (Cont’)</vt:lpstr>
      <vt:lpstr>Directors’ Profile (Cont’)</vt:lpstr>
      <vt:lpstr>Directors’ Profile (Cont’)</vt:lpstr>
      <vt:lpstr>Directors’ Profile (Cont’)</vt:lpstr>
      <vt:lpstr>Directors’ Profile (Cont’)</vt:lpstr>
      <vt:lpstr>Interests of Substantial Shareholder and Other Persons</vt:lpstr>
      <vt:lpstr>Financials</vt:lpstr>
      <vt:lpstr>Financial Summary Key Financial Information and Ratios </vt:lpstr>
      <vt:lpstr>Financial Summary Key Income Statement Items  </vt:lpstr>
      <vt:lpstr>Financial Summary Key Statement of Financial Position Items </vt:lpstr>
      <vt:lpstr>Interim Financial Highlights</vt:lpstr>
      <vt:lpstr>Financial Highlights</vt:lpstr>
      <vt:lpstr>PowerPoint Presentation</vt:lpstr>
      <vt:lpstr>Semi-annual Consolidated Statement of Financial Position as at 31 December 2010 </vt:lpstr>
      <vt:lpstr>Semi-annual Consolidated Statement of Financial Position (Cont’) as at 31 December 2010 </vt:lpstr>
      <vt:lpstr>Semi-annual Consolidated Income Statement  for the six months ended 31 December 2010</vt:lpstr>
      <vt:lpstr>Semi-annual Consolidated Income Statement (Cont’) for the six months ended 31 December 2010</vt:lpstr>
      <vt:lpstr>Semi-annual Consolidated Statement of Cash Flows  For the six months ended 31 December 2010</vt:lpstr>
      <vt:lpstr>Consolidated Statement of Financial Position  as at 30 June 2011</vt:lpstr>
      <vt:lpstr>Consolidated Statement of Financial Position (Cont’) as at 30 June 2011</vt:lpstr>
      <vt:lpstr>Consolidated Income Statement  For the year ended 30 June 2011</vt:lpstr>
      <vt:lpstr>Consolidated Statement of Cash Flows  For the year ended 30 June 2011</vt:lpstr>
      <vt:lpstr>Consolidated Statement of Cash Flows (Cont’)  For the year ended 30 June 2011</vt:lpstr>
      <vt:lpstr>Recommendation</vt:lpstr>
      <vt:lpstr>PowerPoint Presentation</vt:lpstr>
      <vt:lpstr>Trading Day Performance</vt:lpstr>
      <vt:lpstr>PowerPoint Presentation</vt:lpstr>
      <vt:lpstr>PowerPoint Presentation</vt:lpstr>
      <vt:lpstr>PowerPoint Presentation</vt:lpstr>
      <vt:lpstr>PowerPoint Presentation</vt:lpstr>
      <vt:lpstr>Comparative Analysis</vt:lpstr>
      <vt:lpstr>HK V.S. ADR 5 Year</vt:lpstr>
      <vt:lpstr>HK V.S. BER 5 Year</vt:lpstr>
      <vt:lpstr>HK V.S. FRA 5 Year</vt:lpstr>
      <vt:lpstr>HK V.S. MUN 5 Year</vt:lpstr>
      <vt:lpstr>One Year Performance</vt:lpstr>
      <vt:lpstr>Five Years Performance</vt:lpstr>
      <vt:lpstr>Stock Performance V.S. HSI 5 Years</vt:lpstr>
      <vt:lpstr>Stock Performance V.S. HKPI  5 Years</vt:lpstr>
      <vt:lpstr>Basic Facts</vt:lpstr>
      <vt:lpstr>Business Investment</vt:lpstr>
      <vt:lpstr>History</vt:lpstr>
      <vt:lpstr>Ownership Structure</vt:lpstr>
      <vt:lpstr>PowerPoint Presentation</vt:lpstr>
      <vt:lpstr>PowerPoint Presentation</vt:lpstr>
      <vt:lpstr>PowerPoint Presentation</vt:lpstr>
      <vt:lpstr>PowerPoint Presentation</vt:lpstr>
      <vt:lpstr>Properties Distribution in HK (On Sale)</vt:lpstr>
      <vt:lpstr>Properties Distribution in HK  (Past Development for residential)</vt:lpstr>
      <vt:lpstr>Properties Distribution in HK  (Past Development for offices)</vt:lpstr>
      <vt:lpstr>Properties Distribution in HK  (Shopping Centers)</vt:lpstr>
      <vt:lpstr>Properties Distribution in HK  (Hotels and Yacht Club)</vt:lpstr>
      <vt:lpstr>Properties Distribution in HK  (Rental)</vt:lpstr>
      <vt:lpstr>Properties Distribution in HK  (Residential)</vt:lpstr>
      <vt:lpstr>Properties Distribution in HK  (Offices)</vt:lpstr>
      <vt:lpstr>Properties Distribution in HK  (Industries)</vt:lpstr>
      <vt:lpstr>Properties Distribution in HK  (Storage)</vt:lpstr>
      <vt:lpstr>PowerPoint Presentation</vt:lpstr>
      <vt:lpstr>Property Distribution in China</vt:lpstr>
      <vt:lpstr>Management</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Financial Statement Analysis</vt:lpstr>
      <vt:lpstr>PowerPoint Presentation</vt:lpstr>
      <vt:lpstr>Financial Summary (Revenue Results)</vt:lpstr>
      <vt:lpstr>Financial Summary</vt:lpstr>
      <vt:lpstr>PowerPoint Presentation</vt:lpstr>
      <vt:lpstr>PowerPoint Presentation</vt:lpstr>
      <vt:lpstr>Financial Summary (Cont’)</vt:lpstr>
      <vt:lpstr>Financial Summary (Cont’)</vt:lpstr>
      <vt:lpstr>PowerPoint Presentation</vt:lpstr>
      <vt:lpstr>PowerPoint Presentation</vt:lpstr>
      <vt:lpstr>Semi-annual Consolidated Statement of Financial Position  For the six months ended December 31, 2010  </vt:lpstr>
      <vt:lpstr>Semi-annual Consolidated Statement of Financial Position (Cont’)  For the six months ended December 31, 2010</vt:lpstr>
      <vt:lpstr>Semi-annual Consolidated Income Statement  For the six months ended December 31, 2010</vt:lpstr>
      <vt:lpstr>Semi-annual Consolidated Statement of Comprehensive Income For the six months ended December 31, 2010</vt:lpstr>
      <vt:lpstr>Semi-annual Consolidated Statement of Cash Flows For the six months ended December 31, 2010</vt:lpstr>
      <vt:lpstr>Statements of Financial Position   at 30th June, 2011</vt:lpstr>
      <vt:lpstr>Statements of Financial Position (Cont’)   at 30th June, 2011</vt:lpstr>
      <vt:lpstr>Statements of Financial Position (Cont’)  at 30th June, 2011</vt:lpstr>
      <vt:lpstr>Consolidated Income Statement for the year ended 30th June, 2011</vt:lpstr>
      <vt:lpstr>Consolidated Statement of Comprehensive Income  for the year ended 30th June, 2011</vt:lpstr>
      <vt:lpstr>Consolidated Statement of Cash Flow for the year ended 30th June, 2011</vt:lpstr>
      <vt:lpstr>  Consolidated Statement of Cash Flow for the year ended 30th June, 2011</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Financials</dc:title>
  <dc:creator>owner</dc:creator>
  <cp:lastModifiedBy>gp</cp:lastModifiedBy>
  <cp:revision>285</cp:revision>
  <dcterms:created xsi:type="dcterms:W3CDTF">2011-11-18T07:33:28Z</dcterms:created>
  <dcterms:modified xsi:type="dcterms:W3CDTF">2011-11-18T18:22:22Z</dcterms:modified>
</cp:coreProperties>
</file>