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Default Extension="svg" ContentType="image/svg+xml"/>
  <Override PartName="/ppt/charts/style2.xml" ContentType="application/vnd.ms-office.chartstyl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charts/colors1.xml" ContentType="application/vnd.ms-office.chartcolorstyl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notesSlides/notesSlide14.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7"/>
  </p:notesMasterIdLst>
  <p:sldIdLst>
    <p:sldId id="429" r:id="rId2"/>
    <p:sldId id="260" r:id="rId3"/>
    <p:sldId id="489" r:id="rId4"/>
    <p:sldId id="492" r:id="rId5"/>
    <p:sldId id="490" r:id="rId6"/>
    <p:sldId id="491" r:id="rId7"/>
    <p:sldId id="493" r:id="rId8"/>
    <p:sldId id="494" r:id="rId9"/>
    <p:sldId id="495" r:id="rId10"/>
    <p:sldId id="496" r:id="rId11"/>
    <p:sldId id="497" r:id="rId12"/>
    <p:sldId id="598" r:id="rId13"/>
    <p:sldId id="600" r:id="rId14"/>
    <p:sldId id="499" r:id="rId15"/>
    <p:sldId id="601" r:id="rId16"/>
    <p:sldId id="602" r:id="rId17"/>
    <p:sldId id="501" r:id="rId18"/>
    <p:sldId id="603" r:id="rId19"/>
    <p:sldId id="604" r:id="rId20"/>
    <p:sldId id="503" r:id="rId21"/>
    <p:sldId id="504" r:id="rId22"/>
    <p:sldId id="505" r:id="rId23"/>
    <p:sldId id="506" r:id="rId24"/>
    <p:sldId id="507" r:id="rId25"/>
    <p:sldId id="605" r:id="rId26"/>
    <p:sldId id="509" r:id="rId27"/>
    <p:sldId id="510" r:id="rId28"/>
    <p:sldId id="511" r:id="rId29"/>
    <p:sldId id="512" r:id="rId30"/>
    <p:sldId id="513" r:id="rId31"/>
    <p:sldId id="514" r:id="rId32"/>
    <p:sldId id="515" r:id="rId33"/>
    <p:sldId id="516" r:id="rId34"/>
    <p:sldId id="517" r:id="rId35"/>
    <p:sldId id="518" r:id="rId36"/>
    <p:sldId id="519" r:id="rId37"/>
    <p:sldId id="520" r:id="rId38"/>
    <p:sldId id="521" r:id="rId39"/>
    <p:sldId id="522" r:id="rId40"/>
    <p:sldId id="523" r:id="rId41"/>
    <p:sldId id="524" r:id="rId42"/>
    <p:sldId id="525" r:id="rId43"/>
    <p:sldId id="526" r:id="rId44"/>
    <p:sldId id="527" r:id="rId45"/>
    <p:sldId id="528" r:id="rId46"/>
    <p:sldId id="529" r:id="rId47"/>
    <p:sldId id="530" r:id="rId48"/>
    <p:sldId id="531" r:id="rId49"/>
    <p:sldId id="532" r:id="rId50"/>
    <p:sldId id="533" r:id="rId51"/>
    <p:sldId id="534" r:id="rId52"/>
    <p:sldId id="451" r:id="rId53"/>
    <p:sldId id="488" r:id="rId54"/>
    <p:sldId id="535" r:id="rId55"/>
    <p:sldId id="536" r:id="rId56"/>
    <p:sldId id="537" r:id="rId57"/>
    <p:sldId id="538" r:id="rId58"/>
    <p:sldId id="539" r:id="rId59"/>
    <p:sldId id="540" r:id="rId60"/>
    <p:sldId id="541" r:id="rId61"/>
    <p:sldId id="542" r:id="rId62"/>
    <p:sldId id="543" r:id="rId63"/>
    <p:sldId id="544" r:id="rId64"/>
    <p:sldId id="545" r:id="rId65"/>
    <p:sldId id="546" r:id="rId66"/>
    <p:sldId id="547" r:id="rId67"/>
    <p:sldId id="548" r:id="rId68"/>
    <p:sldId id="265" r:id="rId69"/>
    <p:sldId id="610" r:id="rId70"/>
    <p:sldId id="611" r:id="rId71"/>
    <p:sldId id="612" r:id="rId72"/>
    <p:sldId id="276" r:id="rId73"/>
    <p:sldId id="278" r:id="rId74"/>
    <p:sldId id="279" r:id="rId75"/>
    <p:sldId id="323" r:id="rId76"/>
    <p:sldId id="280" r:id="rId77"/>
    <p:sldId id="281" r:id="rId78"/>
    <p:sldId id="282" r:id="rId79"/>
    <p:sldId id="283" r:id="rId80"/>
    <p:sldId id="277" r:id="rId81"/>
    <p:sldId id="284" r:id="rId82"/>
    <p:sldId id="285" r:id="rId83"/>
    <p:sldId id="286" r:id="rId84"/>
    <p:sldId id="287" r:id="rId85"/>
    <p:sldId id="324" r:id="rId86"/>
    <p:sldId id="316" r:id="rId87"/>
    <p:sldId id="288" r:id="rId88"/>
    <p:sldId id="289" r:id="rId89"/>
    <p:sldId id="290" r:id="rId90"/>
    <p:sldId id="291" r:id="rId91"/>
    <p:sldId id="315" r:id="rId92"/>
    <p:sldId id="292" r:id="rId93"/>
    <p:sldId id="293" r:id="rId94"/>
    <p:sldId id="294" r:id="rId95"/>
    <p:sldId id="296" r:id="rId96"/>
    <p:sldId id="295" r:id="rId97"/>
    <p:sldId id="310" r:id="rId98"/>
    <p:sldId id="311" r:id="rId99"/>
    <p:sldId id="312" r:id="rId100"/>
    <p:sldId id="297" r:id="rId101"/>
    <p:sldId id="268" r:id="rId102"/>
    <p:sldId id="269" r:id="rId103"/>
    <p:sldId id="270" r:id="rId104"/>
    <p:sldId id="271" r:id="rId105"/>
    <p:sldId id="272" r:id="rId106"/>
    <p:sldId id="273" r:id="rId107"/>
    <p:sldId id="274" r:id="rId108"/>
    <p:sldId id="275" r:id="rId109"/>
    <p:sldId id="325" r:id="rId110"/>
    <p:sldId id="313" r:id="rId111"/>
    <p:sldId id="314" r:id="rId112"/>
    <p:sldId id="322" r:id="rId113"/>
    <p:sldId id="318" r:id="rId114"/>
    <p:sldId id="317" r:id="rId115"/>
    <p:sldId id="321" r:id="rId116"/>
    <p:sldId id="319" r:id="rId117"/>
    <p:sldId id="320" r:id="rId118"/>
    <p:sldId id="326" r:id="rId119"/>
    <p:sldId id="298" r:id="rId120"/>
    <p:sldId id="299" r:id="rId121"/>
    <p:sldId id="300" r:id="rId122"/>
    <p:sldId id="301" r:id="rId123"/>
    <p:sldId id="302" r:id="rId124"/>
    <p:sldId id="306" r:id="rId125"/>
    <p:sldId id="307" r:id="rId126"/>
    <p:sldId id="308" r:id="rId127"/>
    <p:sldId id="309" r:id="rId128"/>
    <p:sldId id="303" r:id="rId129"/>
    <p:sldId id="304" r:id="rId130"/>
    <p:sldId id="305" r:id="rId131"/>
    <p:sldId id="328" r:id="rId132"/>
    <p:sldId id="428" r:id="rId133"/>
    <p:sldId id="329" r:id="rId134"/>
    <p:sldId id="330" r:id="rId135"/>
    <p:sldId id="399" r:id="rId136"/>
    <p:sldId id="406" r:id="rId137"/>
    <p:sldId id="400" r:id="rId138"/>
    <p:sldId id="398" r:id="rId139"/>
    <p:sldId id="338" r:id="rId140"/>
    <p:sldId id="336" r:id="rId141"/>
    <p:sldId id="339" r:id="rId142"/>
    <p:sldId id="351" r:id="rId143"/>
    <p:sldId id="340" r:id="rId144"/>
    <p:sldId id="341" r:id="rId145"/>
    <p:sldId id="342" r:id="rId146"/>
    <p:sldId id="343" r:id="rId147"/>
    <p:sldId id="344" r:id="rId148"/>
    <p:sldId id="345" r:id="rId149"/>
    <p:sldId id="346" r:id="rId150"/>
    <p:sldId id="350" r:id="rId151"/>
    <p:sldId id="347" r:id="rId152"/>
    <p:sldId id="353" r:id="rId153"/>
    <p:sldId id="348" r:id="rId154"/>
    <p:sldId id="354" r:id="rId155"/>
    <p:sldId id="349" r:id="rId156"/>
    <p:sldId id="352" r:id="rId157"/>
    <p:sldId id="355" r:id="rId158"/>
    <p:sldId id="368" r:id="rId159"/>
    <p:sldId id="357" r:id="rId160"/>
    <p:sldId id="358" r:id="rId161"/>
    <p:sldId id="356" r:id="rId162"/>
    <p:sldId id="359" r:id="rId163"/>
    <p:sldId id="369" r:id="rId164"/>
    <p:sldId id="360" r:id="rId165"/>
    <p:sldId id="367" r:id="rId166"/>
    <p:sldId id="361" r:id="rId167"/>
    <p:sldId id="363" r:id="rId168"/>
    <p:sldId id="362" r:id="rId169"/>
    <p:sldId id="364" r:id="rId170"/>
    <p:sldId id="365" r:id="rId171"/>
    <p:sldId id="407" r:id="rId172"/>
    <p:sldId id="408" r:id="rId173"/>
    <p:sldId id="409" r:id="rId174"/>
    <p:sldId id="410" r:id="rId175"/>
    <p:sldId id="411" r:id="rId176"/>
    <p:sldId id="412" r:id="rId177"/>
    <p:sldId id="413" r:id="rId178"/>
    <p:sldId id="334" r:id="rId179"/>
    <p:sldId id="370" r:id="rId180"/>
    <p:sldId id="371" r:id="rId181"/>
    <p:sldId id="337" r:id="rId182"/>
    <p:sldId id="422" r:id="rId183"/>
    <p:sldId id="423" r:id="rId184"/>
    <p:sldId id="424" r:id="rId185"/>
    <p:sldId id="331" r:id="rId186"/>
    <p:sldId id="414" r:id="rId187"/>
    <p:sldId id="415" r:id="rId188"/>
    <p:sldId id="416" r:id="rId189"/>
    <p:sldId id="417" r:id="rId190"/>
    <p:sldId id="418" r:id="rId191"/>
    <p:sldId id="419" r:id="rId192"/>
    <p:sldId id="420" r:id="rId193"/>
    <p:sldId id="421" r:id="rId194"/>
    <p:sldId id="366" r:id="rId195"/>
    <p:sldId id="372" r:id="rId196"/>
    <p:sldId id="373" r:id="rId197"/>
    <p:sldId id="374" r:id="rId198"/>
    <p:sldId id="381" r:id="rId199"/>
    <p:sldId id="375" r:id="rId200"/>
    <p:sldId id="376" r:id="rId201"/>
    <p:sldId id="382" r:id="rId202"/>
    <p:sldId id="383" r:id="rId203"/>
    <p:sldId id="385" r:id="rId204"/>
    <p:sldId id="377" r:id="rId205"/>
    <p:sldId id="378" r:id="rId206"/>
    <p:sldId id="379" r:id="rId207"/>
    <p:sldId id="380" r:id="rId208"/>
    <p:sldId id="427" r:id="rId209"/>
    <p:sldId id="425" r:id="rId210"/>
    <p:sldId id="426" r:id="rId211"/>
    <p:sldId id="549" r:id="rId212"/>
    <p:sldId id="599" r:id="rId213"/>
    <p:sldId id="607" r:id="rId214"/>
    <p:sldId id="608" r:id="rId215"/>
    <p:sldId id="609" r:id="rId216"/>
    <p:sldId id="550" r:id="rId217"/>
    <p:sldId id="574" r:id="rId218"/>
    <p:sldId id="553" r:id="rId219"/>
    <p:sldId id="554" r:id="rId220"/>
    <p:sldId id="555" r:id="rId221"/>
    <p:sldId id="556" r:id="rId222"/>
    <p:sldId id="557" r:id="rId223"/>
    <p:sldId id="558" r:id="rId224"/>
    <p:sldId id="559" r:id="rId225"/>
    <p:sldId id="606" r:id="rId226"/>
    <p:sldId id="560" r:id="rId227"/>
    <p:sldId id="561" r:id="rId228"/>
    <p:sldId id="562" r:id="rId229"/>
    <p:sldId id="563" r:id="rId230"/>
    <p:sldId id="564" r:id="rId231"/>
    <p:sldId id="565" r:id="rId232"/>
    <p:sldId id="566" r:id="rId233"/>
    <p:sldId id="567" r:id="rId234"/>
    <p:sldId id="568" r:id="rId235"/>
    <p:sldId id="569" r:id="rId236"/>
    <p:sldId id="570" r:id="rId237"/>
    <p:sldId id="571" r:id="rId238"/>
    <p:sldId id="335" r:id="rId239"/>
    <p:sldId id="572" r:id="rId240"/>
    <p:sldId id="575" r:id="rId241"/>
    <p:sldId id="576" r:id="rId242"/>
    <p:sldId id="577" r:id="rId243"/>
    <p:sldId id="573" r:id="rId244"/>
    <p:sldId id="551" r:id="rId245"/>
    <p:sldId id="580" r:id="rId246"/>
    <p:sldId id="596" r:id="rId247"/>
    <p:sldId id="552" r:id="rId248"/>
    <p:sldId id="578" r:id="rId249"/>
    <p:sldId id="594" r:id="rId250"/>
    <p:sldId id="579" r:id="rId251"/>
    <p:sldId id="595" r:id="rId252"/>
    <p:sldId id="581" r:id="rId253"/>
    <p:sldId id="582" r:id="rId254"/>
    <p:sldId id="583" r:id="rId255"/>
    <p:sldId id="584" r:id="rId256"/>
    <p:sldId id="585" r:id="rId257"/>
    <p:sldId id="586" r:id="rId258"/>
    <p:sldId id="587" r:id="rId259"/>
    <p:sldId id="588" r:id="rId260"/>
    <p:sldId id="589" r:id="rId261"/>
    <p:sldId id="590" r:id="rId262"/>
    <p:sldId id="591" r:id="rId263"/>
    <p:sldId id="592" r:id="rId264"/>
    <p:sldId id="597" r:id="rId265"/>
    <p:sldId id="593" r:id="rId266"/>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 Gill" initials="JG" lastIdx="1" clrIdx="0">
    <p:extLst>
      <p:ext uri="{19B8F6BF-5375-455C-9EA6-DF929625EA0E}">
        <p15:presenceInfo xmlns:p15="http://schemas.microsoft.com/office/powerpoint/2012/main" xmlns="" userId="df1c3bef2bc32d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50021"/>
    <a:srgbClr val="000000"/>
    <a:srgbClr val="FFFF00"/>
    <a:srgbClr val="A6192E"/>
    <a:srgbClr val="54585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94660"/>
  </p:normalViewPr>
  <p:slideViewPr>
    <p:cSldViewPr>
      <p:cViewPr varScale="1">
        <p:scale>
          <a:sx n="69" d="100"/>
          <a:sy n="69" d="100"/>
        </p:scale>
        <p:origin x="-714" y="-9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spPr>
            <a:ln w="28575" cap="rnd">
              <a:solidFill>
                <a:srgbClr val="A50021"/>
              </a:solidFill>
              <a:round/>
            </a:ln>
            <a:effectLst/>
          </c:spPr>
          <c:marker>
            <c:symbol val="none"/>
          </c:marker>
          <c:cat>
            <c:numRef>
              <c:f>Sheet1!$E$6:$Z$6</c:f>
              <c:numCache>
                <c:formatCode>mmm\-yy</c:formatCode>
                <c:ptCount val="22"/>
                <c:pt idx="0">
                  <c:v>41518</c:v>
                </c:pt>
                <c:pt idx="1">
                  <c:v>41609</c:v>
                </c:pt>
                <c:pt idx="2">
                  <c:v>41699</c:v>
                </c:pt>
                <c:pt idx="3">
                  <c:v>41791</c:v>
                </c:pt>
                <c:pt idx="4">
                  <c:v>41883</c:v>
                </c:pt>
                <c:pt idx="5">
                  <c:v>41974</c:v>
                </c:pt>
                <c:pt idx="6">
                  <c:v>42064</c:v>
                </c:pt>
                <c:pt idx="7">
                  <c:v>42156</c:v>
                </c:pt>
                <c:pt idx="8">
                  <c:v>42248</c:v>
                </c:pt>
                <c:pt idx="9">
                  <c:v>42339</c:v>
                </c:pt>
                <c:pt idx="10">
                  <c:v>42430</c:v>
                </c:pt>
                <c:pt idx="11">
                  <c:v>42522</c:v>
                </c:pt>
                <c:pt idx="12">
                  <c:v>42614</c:v>
                </c:pt>
                <c:pt idx="13">
                  <c:v>42705</c:v>
                </c:pt>
                <c:pt idx="14">
                  <c:v>42795</c:v>
                </c:pt>
                <c:pt idx="15">
                  <c:v>42887</c:v>
                </c:pt>
                <c:pt idx="16">
                  <c:v>42979</c:v>
                </c:pt>
                <c:pt idx="17">
                  <c:v>43070</c:v>
                </c:pt>
                <c:pt idx="18">
                  <c:v>43160</c:v>
                </c:pt>
                <c:pt idx="19">
                  <c:v>43252</c:v>
                </c:pt>
                <c:pt idx="20">
                  <c:v>43344</c:v>
                </c:pt>
                <c:pt idx="21">
                  <c:v>43405</c:v>
                </c:pt>
              </c:numCache>
            </c:numRef>
          </c:cat>
          <c:val>
            <c:numRef>
              <c:f>Sheet1!$E$7:$Z$7</c:f>
              <c:numCache>
                <c:formatCode>0.0</c:formatCode>
                <c:ptCount val="22"/>
                <c:pt idx="0">
                  <c:v>11.360000000000001</c:v>
                </c:pt>
                <c:pt idx="1">
                  <c:v>12.629999999999999</c:v>
                </c:pt>
                <c:pt idx="2">
                  <c:v>16.03</c:v>
                </c:pt>
                <c:pt idx="3">
                  <c:v>14.98</c:v>
                </c:pt>
                <c:pt idx="4">
                  <c:v>15.42</c:v>
                </c:pt>
                <c:pt idx="5">
                  <c:v>14.76</c:v>
                </c:pt>
                <c:pt idx="6">
                  <c:v>12.450000000000001</c:v>
                </c:pt>
                <c:pt idx="7">
                  <c:v>11.25</c:v>
                </c:pt>
                <c:pt idx="8">
                  <c:v>10.16</c:v>
                </c:pt>
                <c:pt idx="9">
                  <c:v>8.9700000000000006</c:v>
                </c:pt>
                <c:pt idx="10">
                  <c:v>8.9500000000000011</c:v>
                </c:pt>
                <c:pt idx="11">
                  <c:v>9.129999999999999</c:v>
                </c:pt>
                <c:pt idx="12">
                  <c:v>8.44</c:v>
                </c:pt>
                <c:pt idx="13">
                  <c:v>7.92</c:v>
                </c:pt>
                <c:pt idx="14">
                  <c:v>10.79</c:v>
                </c:pt>
                <c:pt idx="15">
                  <c:v>10.43</c:v>
                </c:pt>
                <c:pt idx="16">
                  <c:v>9.82</c:v>
                </c:pt>
                <c:pt idx="17">
                  <c:v>10.65</c:v>
                </c:pt>
                <c:pt idx="18">
                  <c:v>11.91</c:v>
                </c:pt>
                <c:pt idx="19">
                  <c:v>12.7</c:v>
                </c:pt>
                <c:pt idx="20">
                  <c:v>13.08</c:v>
                </c:pt>
                <c:pt idx="21">
                  <c:v>14.03</c:v>
                </c:pt>
              </c:numCache>
            </c:numRef>
          </c:val>
          <c:extLst xmlns:c16r2="http://schemas.microsoft.com/office/drawing/2015/06/chart">
            <c:ext xmlns:c16="http://schemas.microsoft.com/office/drawing/2014/chart" uri="{C3380CC4-5D6E-409C-BE32-E72D297353CC}">
              <c16:uniqueId val="{00000000-3333-4E42-93E1-EEE4BFCCB894}"/>
            </c:ext>
          </c:extLst>
        </c:ser>
        <c:dLbls/>
        <c:marker val="1"/>
        <c:axId val="48429696"/>
        <c:axId val="53948800"/>
      </c:lineChart>
      <c:dateAx>
        <c:axId val="48429696"/>
        <c:scaling>
          <c:orientation val="minMax"/>
        </c:scaling>
        <c:axPos val="b"/>
        <c:numFmt formatCode="[$-409]mmm\-yy;@" sourceLinked="0"/>
        <c:majorTickMark val="none"/>
        <c:tickLblPos val="nextTo"/>
        <c:spPr>
          <a:noFill/>
          <a:ln w="9525" cap="flat" cmpd="sng" algn="ctr">
            <a:noFill/>
            <a:round/>
          </a:ln>
          <a:effectLst/>
        </c:spPr>
        <c:txPr>
          <a:bodyPr rot="-60000000" spcFirstLastPara="1" vertOverflow="ellipsis" vert="horz" wrap="square" anchor="ctr" anchorCtr="1"/>
          <a:lstStyle/>
          <a:p>
            <a:pPr>
              <a:defRPr sz="1150" b="0" i="0" u="none" strike="noStrike" kern="1200" baseline="0">
                <a:solidFill>
                  <a:srgbClr val="000000"/>
                </a:solidFill>
                <a:latin typeface="Arial Black" panose="020B0A04020102020204" pitchFamily="34" charset="0"/>
                <a:ea typeface="+mn-ea"/>
                <a:cs typeface="+mn-cs"/>
              </a:defRPr>
            </a:pPr>
            <a:endParaRPr lang="en-US"/>
          </a:p>
        </c:txPr>
        <c:crossAx val="53948800"/>
        <c:crosses val="autoZero"/>
        <c:lblOffset val="100"/>
        <c:baseTimeUnit val="months"/>
      </c:dateAx>
      <c:valAx>
        <c:axId val="53948800"/>
        <c:scaling>
          <c:orientation val="minMax"/>
          <c:min val="5"/>
        </c:scaling>
        <c:axPos val="l"/>
        <c:numFmt formatCode="0\x" sourceLinked="0"/>
        <c:majorTickMark val="none"/>
        <c:tickLblPos val="nextTo"/>
        <c:spPr>
          <a:noFill/>
          <a:ln>
            <a:noFill/>
          </a:ln>
          <a:effectLst/>
        </c:spPr>
        <c:txPr>
          <a:bodyPr rot="-60000000" spcFirstLastPara="1" vertOverflow="ellipsis" vert="horz" wrap="square" anchor="ctr" anchorCtr="1"/>
          <a:lstStyle/>
          <a:p>
            <a:pPr>
              <a:defRPr sz="1150" b="0" i="0" u="none" strike="noStrike" kern="1200" baseline="0">
                <a:solidFill>
                  <a:srgbClr val="000000"/>
                </a:solidFill>
                <a:latin typeface="Arial Black" panose="020B0A04020102020204" pitchFamily="34" charset="0"/>
                <a:ea typeface="+mn-ea"/>
                <a:cs typeface="+mn-cs"/>
              </a:defRPr>
            </a:pPr>
            <a:endParaRPr lang="en-US"/>
          </a:p>
        </c:txPr>
        <c:crossAx val="48429696"/>
        <c:crosses val="autoZero"/>
        <c:crossBetween val="between"/>
      </c:valAx>
      <c:spPr>
        <a:noFill/>
        <a:ln w="25400">
          <a:noFill/>
        </a:ln>
        <a:effectLst/>
      </c:spPr>
    </c:plotArea>
    <c:plotVisOnly val="1"/>
    <c:dispBlanksAs val="gap"/>
  </c:chart>
  <c:spPr>
    <a:noFill/>
    <a:ln w="9525" cap="flat" cmpd="sng" algn="ctr">
      <a:no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spPr>
            <a:ln w="28575" cap="rnd">
              <a:solidFill>
                <a:srgbClr val="A50021"/>
              </a:solidFill>
              <a:round/>
            </a:ln>
            <a:effectLst/>
          </c:spPr>
          <c:marker>
            <c:symbol val="none"/>
          </c:marker>
          <c:cat>
            <c:numRef>
              <c:f>Sheet1!$E$6:$Z$6</c:f>
              <c:numCache>
                <c:formatCode>mmm\-yy</c:formatCode>
                <c:ptCount val="22"/>
                <c:pt idx="0">
                  <c:v>41518</c:v>
                </c:pt>
                <c:pt idx="1">
                  <c:v>41609</c:v>
                </c:pt>
                <c:pt idx="2">
                  <c:v>41699</c:v>
                </c:pt>
                <c:pt idx="3">
                  <c:v>41791</c:v>
                </c:pt>
                <c:pt idx="4">
                  <c:v>41883</c:v>
                </c:pt>
                <c:pt idx="5">
                  <c:v>41974</c:v>
                </c:pt>
                <c:pt idx="6">
                  <c:v>42064</c:v>
                </c:pt>
                <c:pt idx="7">
                  <c:v>42156</c:v>
                </c:pt>
                <c:pt idx="8">
                  <c:v>42248</c:v>
                </c:pt>
                <c:pt idx="9">
                  <c:v>42339</c:v>
                </c:pt>
                <c:pt idx="10">
                  <c:v>42430</c:v>
                </c:pt>
                <c:pt idx="11">
                  <c:v>42522</c:v>
                </c:pt>
                <c:pt idx="12">
                  <c:v>42614</c:v>
                </c:pt>
                <c:pt idx="13">
                  <c:v>42705</c:v>
                </c:pt>
                <c:pt idx="14">
                  <c:v>42795</c:v>
                </c:pt>
                <c:pt idx="15">
                  <c:v>42887</c:v>
                </c:pt>
                <c:pt idx="16">
                  <c:v>42979</c:v>
                </c:pt>
                <c:pt idx="17">
                  <c:v>43070</c:v>
                </c:pt>
                <c:pt idx="18">
                  <c:v>43160</c:v>
                </c:pt>
                <c:pt idx="19">
                  <c:v>43252</c:v>
                </c:pt>
                <c:pt idx="20">
                  <c:v>43344</c:v>
                </c:pt>
                <c:pt idx="21">
                  <c:v>43405</c:v>
                </c:pt>
              </c:numCache>
            </c:numRef>
          </c:cat>
          <c:val>
            <c:numRef>
              <c:f>Sheet1!$E$7:$Z$7</c:f>
              <c:numCache>
                <c:formatCode>0.0</c:formatCode>
                <c:ptCount val="22"/>
                <c:pt idx="0">
                  <c:v>10.25</c:v>
                </c:pt>
                <c:pt idx="1">
                  <c:v>9.129999999999999</c:v>
                </c:pt>
                <c:pt idx="2">
                  <c:v>11.61</c:v>
                </c:pt>
                <c:pt idx="3">
                  <c:v>11.79</c:v>
                </c:pt>
                <c:pt idx="4">
                  <c:v>12.08</c:v>
                </c:pt>
                <c:pt idx="5">
                  <c:v>9.2000000000000011</c:v>
                </c:pt>
                <c:pt idx="6">
                  <c:v>10.89</c:v>
                </c:pt>
                <c:pt idx="7">
                  <c:v>9.8000000000000007</c:v>
                </c:pt>
                <c:pt idx="8">
                  <c:v>8.2900000000000009</c:v>
                </c:pt>
                <c:pt idx="9">
                  <c:v>8.2299999999999986</c:v>
                </c:pt>
                <c:pt idx="10">
                  <c:v>9.49</c:v>
                </c:pt>
                <c:pt idx="11">
                  <c:v>12.729999999999999</c:v>
                </c:pt>
                <c:pt idx="12">
                  <c:v>10.34</c:v>
                </c:pt>
                <c:pt idx="13">
                  <c:v>8.1399999999999988</c:v>
                </c:pt>
                <c:pt idx="14">
                  <c:v>10.43</c:v>
                </c:pt>
                <c:pt idx="15">
                  <c:v>9.82</c:v>
                </c:pt>
                <c:pt idx="16">
                  <c:v>9.44</c:v>
                </c:pt>
                <c:pt idx="17">
                  <c:v>8.8000000000000007</c:v>
                </c:pt>
                <c:pt idx="18">
                  <c:v>8.68</c:v>
                </c:pt>
                <c:pt idx="19">
                  <c:v>8.44</c:v>
                </c:pt>
                <c:pt idx="20">
                  <c:v>7.2</c:v>
                </c:pt>
                <c:pt idx="21">
                  <c:v>7.22</c:v>
                </c:pt>
              </c:numCache>
            </c:numRef>
          </c:val>
          <c:extLst xmlns:c16r2="http://schemas.microsoft.com/office/drawing/2015/06/chart">
            <c:ext xmlns:c16="http://schemas.microsoft.com/office/drawing/2014/chart" uri="{C3380CC4-5D6E-409C-BE32-E72D297353CC}">
              <c16:uniqueId val="{00000000-7F58-4E29-BD78-52441353B316}"/>
            </c:ext>
          </c:extLst>
        </c:ser>
        <c:dLbls/>
        <c:marker val="1"/>
        <c:axId val="71254400"/>
        <c:axId val="71255936"/>
      </c:lineChart>
      <c:dateAx>
        <c:axId val="71254400"/>
        <c:scaling>
          <c:orientation val="minMax"/>
        </c:scaling>
        <c:axPos val="b"/>
        <c:numFmt formatCode="[$-409]mmm\-yy;@" sourceLinked="0"/>
        <c:majorTickMark val="none"/>
        <c:tickLblPos val="nextTo"/>
        <c:spPr>
          <a:noFill/>
          <a:ln w="9525" cap="flat" cmpd="sng" algn="ctr">
            <a:noFill/>
            <a:round/>
          </a:ln>
          <a:effectLst/>
        </c:spPr>
        <c:txPr>
          <a:bodyPr rot="-60000000" spcFirstLastPara="1" vertOverflow="ellipsis" vert="horz" wrap="square" anchor="ctr" anchorCtr="1"/>
          <a:lstStyle/>
          <a:p>
            <a:pPr>
              <a:defRPr sz="1150" b="0" i="0" u="none" strike="noStrike" kern="1200" baseline="0">
                <a:solidFill>
                  <a:srgbClr val="000000"/>
                </a:solidFill>
                <a:latin typeface="Arial Black" panose="020B0A04020102020204" pitchFamily="34" charset="0"/>
                <a:ea typeface="+mn-ea"/>
                <a:cs typeface="+mn-cs"/>
              </a:defRPr>
            </a:pPr>
            <a:endParaRPr lang="en-US"/>
          </a:p>
        </c:txPr>
        <c:crossAx val="71255936"/>
        <c:crosses val="autoZero"/>
        <c:lblOffset val="100"/>
        <c:baseTimeUnit val="months"/>
      </c:dateAx>
      <c:valAx>
        <c:axId val="71255936"/>
        <c:scaling>
          <c:orientation val="minMax"/>
          <c:min val="5"/>
        </c:scaling>
        <c:axPos val="l"/>
        <c:numFmt formatCode="0\x" sourceLinked="0"/>
        <c:majorTickMark val="none"/>
        <c:tickLblPos val="nextTo"/>
        <c:spPr>
          <a:noFill/>
          <a:ln>
            <a:noFill/>
          </a:ln>
          <a:effectLst/>
        </c:spPr>
        <c:txPr>
          <a:bodyPr rot="-60000000" spcFirstLastPara="1" vertOverflow="ellipsis" vert="horz" wrap="square" anchor="ctr" anchorCtr="1"/>
          <a:lstStyle/>
          <a:p>
            <a:pPr>
              <a:defRPr sz="1150" b="0" i="0" u="none" strike="noStrike" kern="1200" baseline="0">
                <a:solidFill>
                  <a:srgbClr val="000000"/>
                </a:solidFill>
                <a:latin typeface="Arial Black" panose="020B0A04020102020204" pitchFamily="34" charset="0"/>
                <a:ea typeface="+mn-ea"/>
                <a:cs typeface="+mn-cs"/>
              </a:defRPr>
            </a:pPr>
            <a:endParaRPr lang="en-US"/>
          </a:p>
        </c:txPr>
        <c:crossAx val="71254400"/>
        <c:crosses val="autoZero"/>
        <c:crossBetween val="between"/>
      </c:valAx>
      <c:spPr>
        <a:noFill/>
        <a:ln w="25400">
          <a:noFill/>
        </a:ln>
        <a:effectLst/>
      </c:spPr>
    </c:plotArea>
    <c:plotVisOnly val="1"/>
    <c:dispBlanksAs val="gap"/>
  </c:chart>
  <c:spPr>
    <a:noFill/>
    <a:ln w="9525" cap="flat" cmpd="sng" algn="ctr">
      <a:noFill/>
      <a:round/>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spPr>
            <a:ln w="28575" cap="rnd">
              <a:solidFill>
                <a:srgbClr val="A50021"/>
              </a:solidFill>
              <a:round/>
            </a:ln>
            <a:effectLst/>
          </c:spPr>
          <c:marker>
            <c:symbol val="none"/>
          </c:marker>
          <c:cat>
            <c:numRef>
              <c:f>Sheet1!$C$5:$X$5</c:f>
              <c:numCache>
                <c:formatCode>mmm\-yy</c:formatCode>
                <c:ptCount val="22"/>
                <c:pt idx="0">
                  <c:v>41518</c:v>
                </c:pt>
                <c:pt idx="1">
                  <c:v>41609</c:v>
                </c:pt>
                <c:pt idx="2">
                  <c:v>41699</c:v>
                </c:pt>
                <c:pt idx="3">
                  <c:v>41791</c:v>
                </c:pt>
                <c:pt idx="4">
                  <c:v>41883</c:v>
                </c:pt>
                <c:pt idx="5">
                  <c:v>41974</c:v>
                </c:pt>
                <c:pt idx="6">
                  <c:v>42064</c:v>
                </c:pt>
                <c:pt idx="7">
                  <c:v>42156</c:v>
                </c:pt>
                <c:pt idx="8">
                  <c:v>42248</c:v>
                </c:pt>
                <c:pt idx="9">
                  <c:v>42339</c:v>
                </c:pt>
                <c:pt idx="10">
                  <c:v>42430</c:v>
                </c:pt>
                <c:pt idx="11">
                  <c:v>42522</c:v>
                </c:pt>
                <c:pt idx="12">
                  <c:v>42614</c:v>
                </c:pt>
                <c:pt idx="13">
                  <c:v>42705</c:v>
                </c:pt>
                <c:pt idx="14">
                  <c:v>42795</c:v>
                </c:pt>
                <c:pt idx="15">
                  <c:v>42887</c:v>
                </c:pt>
                <c:pt idx="16">
                  <c:v>42979</c:v>
                </c:pt>
                <c:pt idx="17">
                  <c:v>43070</c:v>
                </c:pt>
                <c:pt idx="18">
                  <c:v>43160</c:v>
                </c:pt>
                <c:pt idx="19">
                  <c:v>43252</c:v>
                </c:pt>
                <c:pt idx="20">
                  <c:v>43344</c:v>
                </c:pt>
                <c:pt idx="21">
                  <c:v>43405</c:v>
                </c:pt>
              </c:numCache>
            </c:numRef>
          </c:cat>
          <c:val>
            <c:numRef>
              <c:f>Sheet1!$C$6:$X$6</c:f>
              <c:numCache>
                <c:formatCode>0.0</c:formatCode>
                <c:ptCount val="22"/>
                <c:pt idx="0">
                  <c:v>6.2700000000000005</c:v>
                </c:pt>
                <c:pt idx="1">
                  <c:v>6.31</c:v>
                </c:pt>
                <c:pt idx="2">
                  <c:v>6.54</c:v>
                </c:pt>
                <c:pt idx="3">
                  <c:v>7.44</c:v>
                </c:pt>
                <c:pt idx="4">
                  <c:v>7.59</c:v>
                </c:pt>
                <c:pt idx="5">
                  <c:v>6.04</c:v>
                </c:pt>
                <c:pt idx="6">
                  <c:v>6.18</c:v>
                </c:pt>
                <c:pt idx="7">
                  <c:v>6.3599999999999994</c:v>
                </c:pt>
                <c:pt idx="8">
                  <c:v>6.1199999999999992</c:v>
                </c:pt>
                <c:pt idx="9">
                  <c:v>6.63</c:v>
                </c:pt>
                <c:pt idx="10">
                  <c:v>7.34</c:v>
                </c:pt>
                <c:pt idx="11">
                  <c:v>8.49</c:v>
                </c:pt>
                <c:pt idx="12">
                  <c:v>8.8600000000000012</c:v>
                </c:pt>
                <c:pt idx="13">
                  <c:v>5.2</c:v>
                </c:pt>
                <c:pt idx="14">
                  <c:v>3.75</c:v>
                </c:pt>
                <c:pt idx="15">
                  <c:v>3.77</c:v>
                </c:pt>
                <c:pt idx="16">
                  <c:v>4.3</c:v>
                </c:pt>
                <c:pt idx="17">
                  <c:v>4.0999999999999996</c:v>
                </c:pt>
                <c:pt idx="18">
                  <c:v>4.4400000000000004</c:v>
                </c:pt>
                <c:pt idx="19">
                  <c:v>4.4800000000000004</c:v>
                </c:pt>
                <c:pt idx="20">
                  <c:v>4.1499999999999995</c:v>
                </c:pt>
                <c:pt idx="21">
                  <c:v>3.94</c:v>
                </c:pt>
              </c:numCache>
            </c:numRef>
          </c:val>
          <c:extLst xmlns:c16r2="http://schemas.microsoft.com/office/drawing/2015/06/chart">
            <c:ext xmlns:c16="http://schemas.microsoft.com/office/drawing/2014/chart" uri="{C3380CC4-5D6E-409C-BE32-E72D297353CC}">
              <c16:uniqueId val="{00000000-98F7-4D92-B13F-5E7EEF7C63FD}"/>
            </c:ext>
          </c:extLst>
        </c:ser>
        <c:dLbls/>
        <c:marker val="1"/>
        <c:axId val="71387008"/>
        <c:axId val="71388544"/>
      </c:lineChart>
      <c:dateAx>
        <c:axId val="71387008"/>
        <c:scaling>
          <c:orientation val="minMax"/>
        </c:scaling>
        <c:axPos val="b"/>
        <c:numFmt formatCode="mmm\-yy" sourceLinked="1"/>
        <c:majorTickMark val="none"/>
        <c:tickLblPos val="nextTo"/>
        <c:spPr>
          <a:noFill/>
          <a:ln w="9525" cap="flat" cmpd="sng" algn="ctr">
            <a:noFill/>
            <a:round/>
          </a:ln>
          <a:effectLst/>
        </c:spPr>
        <c:txPr>
          <a:bodyPr rot="-60000000" spcFirstLastPara="1" vertOverflow="ellipsis" vert="horz" wrap="square" anchor="ctr" anchorCtr="1"/>
          <a:lstStyle/>
          <a:p>
            <a:pPr>
              <a:defRPr sz="1150" b="0" i="0" u="none" strike="noStrike" kern="1200" baseline="0">
                <a:solidFill>
                  <a:srgbClr val="000000"/>
                </a:solidFill>
                <a:latin typeface="Arial Black" panose="020B0A04020102020204" pitchFamily="34" charset="0"/>
                <a:ea typeface="+mn-ea"/>
                <a:cs typeface="+mn-cs"/>
              </a:defRPr>
            </a:pPr>
            <a:endParaRPr lang="en-US"/>
          </a:p>
        </c:txPr>
        <c:crossAx val="71388544"/>
        <c:crosses val="autoZero"/>
        <c:auto val="1"/>
        <c:lblOffset val="100"/>
        <c:baseTimeUnit val="months"/>
      </c:dateAx>
      <c:valAx>
        <c:axId val="71388544"/>
        <c:scaling>
          <c:orientation val="minMax"/>
          <c:min val="2"/>
        </c:scaling>
        <c:axPos val="l"/>
        <c:numFmt formatCode="0\x" sourceLinked="0"/>
        <c:majorTickMark val="none"/>
        <c:tickLblPos val="nextTo"/>
        <c:spPr>
          <a:noFill/>
          <a:ln>
            <a:noFill/>
          </a:ln>
          <a:effectLst/>
        </c:spPr>
        <c:txPr>
          <a:bodyPr rot="-60000000" spcFirstLastPara="1" vertOverflow="ellipsis" vert="horz" wrap="square" anchor="ctr" anchorCtr="1"/>
          <a:lstStyle/>
          <a:p>
            <a:pPr>
              <a:defRPr sz="1150" b="0" i="0" u="none" strike="noStrike" kern="1200" baseline="0">
                <a:solidFill>
                  <a:srgbClr val="000000"/>
                </a:solidFill>
                <a:latin typeface="Arial Black" panose="020B0A04020102020204" pitchFamily="34" charset="0"/>
                <a:ea typeface="+mn-ea"/>
                <a:cs typeface="+mn-cs"/>
              </a:defRPr>
            </a:pPr>
            <a:endParaRPr lang="en-US"/>
          </a:p>
        </c:txPr>
        <c:crossAx val="71387008"/>
        <c:crosses val="autoZero"/>
        <c:crossBetween val="between"/>
      </c:valAx>
      <c:spPr>
        <a:noFill/>
        <a:ln>
          <a:noFill/>
        </a:ln>
        <a:effectLst/>
      </c:spPr>
    </c:plotArea>
    <c:plotVisOnly val="1"/>
    <c:dispBlanksAs val="gap"/>
  </c:chart>
  <c:spPr>
    <a:noFill/>
    <a:ln w="9525" cap="flat" cmpd="sng" algn="ctr">
      <a:no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image" Target="../media/image201.jpeg"/><Relationship Id="rId4" Type="http://schemas.openxmlformats.org/officeDocument/2006/relationships/image" Target="../media/image20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C5D374-89FD-4EB7-845E-3CD5B5CE1E3B}"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ru-RU"/>
        </a:p>
      </dgm:t>
    </dgm:pt>
    <dgm:pt modelId="{1E3E6BE4-16CC-420E-A674-D745A2C0B919}">
      <dgm:prSet phldrT="[Текст]"/>
      <dgm:spPr>
        <a:solidFill>
          <a:schemeClr val="tx2"/>
        </a:solidFill>
      </dgm:spPr>
      <dgm:t>
        <a:bodyPr/>
        <a:lstStyle/>
        <a:p>
          <a:r>
            <a:rPr lang="en-US" dirty="0"/>
            <a:t>Coal</a:t>
          </a:r>
          <a:endParaRPr lang="ru-RU" dirty="0"/>
        </a:p>
      </dgm:t>
    </dgm:pt>
    <dgm:pt modelId="{9379A421-D216-479F-AF3A-A5079EAA3A83}" type="parTrans" cxnId="{357AABEF-8D0E-4F6D-8BF5-9724FA303815}">
      <dgm:prSet/>
      <dgm:spPr/>
      <dgm:t>
        <a:bodyPr/>
        <a:lstStyle/>
        <a:p>
          <a:endParaRPr lang="ru-RU"/>
        </a:p>
      </dgm:t>
    </dgm:pt>
    <dgm:pt modelId="{4B3B0ADE-B1CB-453D-B629-2B857572BAB6}" type="sibTrans" cxnId="{357AABEF-8D0E-4F6D-8BF5-9724FA303815}">
      <dgm:prSet/>
      <dgm:spPr/>
      <dgm:t>
        <a:bodyPr/>
        <a:lstStyle/>
        <a:p>
          <a:endParaRPr lang="ru-RU"/>
        </a:p>
      </dgm:t>
    </dgm:pt>
    <dgm:pt modelId="{88537DC5-B7ED-4F0D-97E2-2BCEC8DA2EE2}">
      <dgm:prSet phldrT="[Текст]"/>
      <dgm:spPr>
        <a:solidFill>
          <a:srgbClr val="C00000"/>
        </a:solidFill>
      </dgm:spPr>
      <dgm:t>
        <a:bodyPr/>
        <a:lstStyle/>
        <a:p>
          <a:r>
            <a:rPr lang="en-US" dirty="0"/>
            <a:t>Zinc</a:t>
          </a:r>
          <a:endParaRPr lang="ru-RU" dirty="0"/>
        </a:p>
      </dgm:t>
    </dgm:pt>
    <dgm:pt modelId="{FA842377-ABE1-49BC-BC22-5FCC343F1396}" type="parTrans" cxnId="{32BFF661-B8F5-457B-BD88-381EB843BECF}">
      <dgm:prSet/>
      <dgm:spPr/>
      <dgm:t>
        <a:bodyPr/>
        <a:lstStyle/>
        <a:p>
          <a:endParaRPr lang="ru-RU"/>
        </a:p>
      </dgm:t>
    </dgm:pt>
    <dgm:pt modelId="{1E379A56-E76E-406B-90ED-27173A1C4969}" type="sibTrans" cxnId="{32BFF661-B8F5-457B-BD88-381EB843BECF}">
      <dgm:prSet/>
      <dgm:spPr/>
      <dgm:t>
        <a:bodyPr/>
        <a:lstStyle/>
        <a:p>
          <a:endParaRPr lang="ru-RU"/>
        </a:p>
      </dgm:t>
    </dgm:pt>
    <dgm:pt modelId="{13C88217-CC28-464D-B858-58A45307509A}">
      <dgm:prSet phldrT="[Текст]"/>
      <dgm:spPr>
        <a:solidFill>
          <a:srgbClr val="FFC000"/>
        </a:solidFill>
      </dgm:spPr>
      <dgm:t>
        <a:bodyPr/>
        <a:lstStyle/>
        <a:p>
          <a:r>
            <a:rPr lang="en-US" dirty="0"/>
            <a:t>Copper</a:t>
          </a:r>
          <a:endParaRPr lang="ru-RU" dirty="0"/>
        </a:p>
      </dgm:t>
    </dgm:pt>
    <dgm:pt modelId="{CF07E477-2963-4A03-9263-DF8B1A22392D}" type="parTrans" cxnId="{58E59186-9EC1-4455-B2BF-6246C95E966D}">
      <dgm:prSet/>
      <dgm:spPr/>
      <dgm:t>
        <a:bodyPr/>
        <a:lstStyle/>
        <a:p>
          <a:endParaRPr lang="ru-RU"/>
        </a:p>
      </dgm:t>
    </dgm:pt>
    <dgm:pt modelId="{6F0028CA-7A61-47E1-81CE-C77415D9A0A2}" type="sibTrans" cxnId="{58E59186-9EC1-4455-B2BF-6246C95E966D}">
      <dgm:prSet/>
      <dgm:spPr/>
      <dgm:t>
        <a:bodyPr/>
        <a:lstStyle/>
        <a:p>
          <a:endParaRPr lang="ru-RU"/>
        </a:p>
      </dgm:t>
    </dgm:pt>
    <dgm:pt modelId="{991BBABF-70B7-42FE-BB0E-8D14D4424680}">
      <dgm:prSet phldrT="[Текст]"/>
      <dgm:spPr>
        <a:solidFill>
          <a:srgbClr val="00B050"/>
        </a:solidFill>
      </dgm:spPr>
      <dgm:t>
        <a:bodyPr/>
        <a:lstStyle/>
        <a:p>
          <a:r>
            <a:rPr lang="en-US" dirty="0"/>
            <a:t>Oil Sands</a:t>
          </a:r>
          <a:endParaRPr lang="ru-RU" dirty="0"/>
        </a:p>
      </dgm:t>
    </dgm:pt>
    <dgm:pt modelId="{C5526C47-AF13-4E2B-AD53-73E314AD297A}" type="parTrans" cxnId="{53295FF4-7C9B-4A76-8E83-3EE5EE41C0ED}">
      <dgm:prSet/>
      <dgm:spPr/>
      <dgm:t>
        <a:bodyPr/>
        <a:lstStyle/>
        <a:p>
          <a:endParaRPr lang="ru-RU"/>
        </a:p>
      </dgm:t>
    </dgm:pt>
    <dgm:pt modelId="{753978C5-3BA1-4BF9-99AE-AD3B2C7A623A}" type="sibTrans" cxnId="{53295FF4-7C9B-4A76-8E83-3EE5EE41C0ED}">
      <dgm:prSet/>
      <dgm:spPr/>
      <dgm:t>
        <a:bodyPr/>
        <a:lstStyle/>
        <a:p>
          <a:endParaRPr lang="ru-RU"/>
        </a:p>
      </dgm:t>
    </dgm:pt>
    <dgm:pt modelId="{16854DF0-90E8-4D51-A180-9E8619829DD1}" type="pres">
      <dgm:prSet presAssocID="{FBC5D374-89FD-4EB7-845E-3CD5B5CE1E3B}" presName="Name0" presStyleCnt="0">
        <dgm:presLayoutVars>
          <dgm:dir/>
          <dgm:resizeHandles val="exact"/>
        </dgm:presLayoutVars>
      </dgm:prSet>
      <dgm:spPr/>
      <dgm:t>
        <a:bodyPr/>
        <a:lstStyle/>
        <a:p>
          <a:endParaRPr lang="en-US"/>
        </a:p>
      </dgm:t>
    </dgm:pt>
    <dgm:pt modelId="{C38C3D85-C399-4A70-8E8F-1C9FA291B9CC}" type="pres">
      <dgm:prSet presAssocID="{FBC5D374-89FD-4EB7-845E-3CD5B5CE1E3B}" presName="fgShape" presStyleLbl="fgShp" presStyleIdx="0" presStyleCnt="1"/>
      <dgm:spPr/>
    </dgm:pt>
    <dgm:pt modelId="{8A9028A5-5C64-4C84-97F4-D341112DC070}" type="pres">
      <dgm:prSet presAssocID="{FBC5D374-89FD-4EB7-845E-3CD5B5CE1E3B}" presName="linComp" presStyleCnt="0"/>
      <dgm:spPr/>
    </dgm:pt>
    <dgm:pt modelId="{1B6D78F3-B7AF-4C80-87D5-755BA7E10112}" type="pres">
      <dgm:prSet presAssocID="{1E3E6BE4-16CC-420E-A674-D745A2C0B919}" presName="compNode" presStyleCnt="0"/>
      <dgm:spPr/>
    </dgm:pt>
    <dgm:pt modelId="{E9704DBC-2B55-4751-B4F2-59C4AD4F0296}" type="pres">
      <dgm:prSet presAssocID="{1E3E6BE4-16CC-420E-A674-D745A2C0B919}" presName="bkgdShape" presStyleLbl="node1" presStyleIdx="0" presStyleCnt="4"/>
      <dgm:spPr/>
      <dgm:t>
        <a:bodyPr/>
        <a:lstStyle/>
        <a:p>
          <a:endParaRPr lang="en-US"/>
        </a:p>
      </dgm:t>
    </dgm:pt>
    <dgm:pt modelId="{AA3A8349-A0B5-4A43-9235-2AA5D004AD52}" type="pres">
      <dgm:prSet presAssocID="{1E3E6BE4-16CC-420E-A674-D745A2C0B919}" presName="nodeTx" presStyleLbl="node1" presStyleIdx="0" presStyleCnt="4">
        <dgm:presLayoutVars>
          <dgm:bulletEnabled val="1"/>
        </dgm:presLayoutVars>
      </dgm:prSet>
      <dgm:spPr/>
      <dgm:t>
        <a:bodyPr/>
        <a:lstStyle/>
        <a:p>
          <a:endParaRPr lang="en-US"/>
        </a:p>
      </dgm:t>
    </dgm:pt>
    <dgm:pt modelId="{62B15D4D-AB16-4149-AF93-ECCF559AC0C1}" type="pres">
      <dgm:prSet presAssocID="{1E3E6BE4-16CC-420E-A674-D745A2C0B919}" presName="invisiNode" presStyleLbl="node1" presStyleIdx="0" presStyleCnt="4"/>
      <dgm:spPr/>
    </dgm:pt>
    <dgm:pt modelId="{8D2F764A-20CF-4BE9-B66F-7907E2017171}" type="pres">
      <dgm:prSet presAssocID="{1E3E6BE4-16CC-420E-A674-D745A2C0B919}" presName="imagNode" presStyleLbl="fgImgPlace1" presStyleIdx="0" presStyleCnt="4" custLinFactNeighborX="-3679" custLinFactNeighborY="575"/>
      <dgm:spPr>
        <a:blipFill>
          <a:blip xmlns:r="http://schemas.openxmlformats.org/officeDocument/2006/relationships" r:embed="rId1">
            <a:extLst>
              <a:ext uri="{28A0092B-C50C-407E-A947-70E740481C1C}">
                <a14:useLocalDpi xmlns:a14="http://schemas.microsoft.com/office/drawing/2010/main" xmlns="" val="0"/>
              </a:ext>
            </a:extLst>
          </a:blip>
          <a:srcRect/>
          <a:stretch>
            <a:fillRect/>
          </a:stretch>
        </a:blipFill>
      </dgm:spPr>
    </dgm:pt>
    <dgm:pt modelId="{5960E185-A013-41F7-B44B-37260095FB3D}" type="pres">
      <dgm:prSet presAssocID="{4B3B0ADE-B1CB-453D-B629-2B857572BAB6}" presName="sibTrans" presStyleLbl="sibTrans2D1" presStyleIdx="0" presStyleCnt="0"/>
      <dgm:spPr/>
      <dgm:t>
        <a:bodyPr/>
        <a:lstStyle/>
        <a:p>
          <a:endParaRPr lang="en-US"/>
        </a:p>
      </dgm:t>
    </dgm:pt>
    <dgm:pt modelId="{B469304D-0B9C-434D-995D-7B2CB194907D}" type="pres">
      <dgm:prSet presAssocID="{88537DC5-B7ED-4F0D-97E2-2BCEC8DA2EE2}" presName="compNode" presStyleCnt="0"/>
      <dgm:spPr/>
    </dgm:pt>
    <dgm:pt modelId="{C8F27D93-E723-42A3-80B9-4AFF8C103D6D}" type="pres">
      <dgm:prSet presAssocID="{88537DC5-B7ED-4F0D-97E2-2BCEC8DA2EE2}" presName="bkgdShape" presStyleLbl="node1" presStyleIdx="1" presStyleCnt="4" custLinFactNeighborX="942"/>
      <dgm:spPr/>
      <dgm:t>
        <a:bodyPr/>
        <a:lstStyle/>
        <a:p>
          <a:endParaRPr lang="en-US"/>
        </a:p>
      </dgm:t>
    </dgm:pt>
    <dgm:pt modelId="{36D3960E-6414-4ED5-812A-72A7293E635F}" type="pres">
      <dgm:prSet presAssocID="{88537DC5-B7ED-4F0D-97E2-2BCEC8DA2EE2}" presName="nodeTx" presStyleLbl="node1" presStyleIdx="1" presStyleCnt="4">
        <dgm:presLayoutVars>
          <dgm:bulletEnabled val="1"/>
        </dgm:presLayoutVars>
      </dgm:prSet>
      <dgm:spPr/>
      <dgm:t>
        <a:bodyPr/>
        <a:lstStyle/>
        <a:p>
          <a:endParaRPr lang="en-US"/>
        </a:p>
      </dgm:t>
    </dgm:pt>
    <dgm:pt modelId="{9D5CAB0C-08D7-4AB5-99E0-257CB05E561C}" type="pres">
      <dgm:prSet presAssocID="{88537DC5-B7ED-4F0D-97E2-2BCEC8DA2EE2}" presName="invisiNode" presStyleLbl="node1" presStyleIdx="1" presStyleCnt="4"/>
      <dgm:spPr/>
    </dgm:pt>
    <dgm:pt modelId="{1974B507-E3CA-47E9-A74A-0A4560A35988}" type="pres">
      <dgm:prSet presAssocID="{88537DC5-B7ED-4F0D-97E2-2BCEC8DA2EE2}"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xmlns="" val="0"/>
              </a:ext>
            </a:extLst>
          </a:blip>
          <a:srcRect/>
          <a:stretch>
            <a:fillRect l="-25000" r="-25000"/>
          </a:stretch>
        </a:blipFill>
      </dgm:spPr>
    </dgm:pt>
    <dgm:pt modelId="{8898DEBD-5DD8-4A6D-9BA0-96B4C88903B1}" type="pres">
      <dgm:prSet presAssocID="{1E379A56-E76E-406B-90ED-27173A1C4969}" presName="sibTrans" presStyleLbl="sibTrans2D1" presStyleIdx="0" presStyleCnt="0"/>
      <dgm:spPr/>
      <dgm:t>
        <a:bodyPr/>
        <a:lstStyle/>
        <a:p>
          <a:endParaRPr lang="en-US"/>
        </a:p>
      </dgm:t>
    </dgm:pt>
    <dgm:pt modelId="{D6BF7F7A-7DE1-490C-898C-AC7FA2857762}" type="pres">
      <dgm:prSet presAssocID="{13C88217-CC28-464D-B858-58A45307509A}" presName="compNode" presStyleCnt="0"/>
      <dgm:spPr/>
    </dgm:pt>
    <dgm:pt modelId="{D6EEDAF9-9BCC-4DD2-8CB9-0FD24E244C01}" type="pres">
      <dgm:prSet presAssocID="{13C88217-CC28-464D-B858-58A45307509A}" presName="bkgdShape" presStyleLbl="node1" presStyleIdx="2" presStyleCnt="4" custLinFactNeighborX="1994" custLinFactNeighborY="209"/>
      <dgm:spPr/>
      <dgm:t>
        <a:bodyPr/>
        <a:lstStyle/>
        <a:p>
          <a:endParaRPr lang="en-US"/>
        </a:p>
      </dgm:t>
    </dgm:pt>
    <dgm:pt modelId="{DB128CE6-3C04-42B0-95AB-2A5D270CDB25}" type="pres">
      <dgm:prSet presAssocID="{13C88217-CC28-464D-B858-58A45307509A}" presName="nodeTx" presStyleLbl="node1" presStyleIdx="2" presStyleCnt="4">
        <dgm:presLayoutVars>
          <dgm:bulletEnabled val="1"/>
        </dgm:presLayoutVars>
      </dgm:prSet>
      <dgm:spPr/>
      <dgm:t>
        <a:bodyPr/>
        <a:lstStyle/>
        <a:p>
          <a:endParaRPr lang="en-US"/>
        </a:p>
      </dgm:t>
    </dgm:pt>
    <dgm:pt modelId="{21F5366E-0203-4DB9-AE87-CCCB113F9B49}" type="pres">
      <dgm:prSet presAssocID="{13C88217-CC28-464D-B858-58A45307509A}" presName="invisiNode" presStyleLbl="node1" presStyleIdx="2" presStyleCnt="4"/>
      <dgm:spPr/>
    </dgm:pt>
    <dgm:pt modelId="{581B3A62-9771-454E-90BF-07C5DDEDE253}" type="pres">
      <dgm:prSet presAssocID="{13C88217-CC28-464D-B858-58A45307509A}"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l="-3000" r="-3000"/>
          </a:stretch>
        </a:blipFill>
      </dgm:spPr>
    </dgm:pt>
    <dgm:pt modelId="{E1837A79-DFA7-48B8-9D26-C3D0EDFD411A}" type="pres">
      <dgm:prSet presAssocID="{6F0028CA-7A61-47E1-81CE-C77415D9A0A2}" presName="sibTrans" presStyleLbl="sibTrans2D1" presStyleIdx="0" presStyleCnt="0"/>
      <dgm:spPr/>
      <dgm:t>
        <a:bodyPr/>
        <a:lstStyle/>
        <a:p>
          <a:endParaRPr lang="en-US"/>
        </a:p>
      </dgm:t>
    </dgm:pt>
    <dgm:pt modelId="{77A3BDC5-7A3D-4CF2-9751-D7693F24A4EA}" type="pres">
      <dgm:prSet presAssocID="{991BBABF-70B7-42FE-BB0E-8D14D4424680}" presName="compNode" presStyleCnt="0"/>
      <dgm:spPr/>
    </dgm:pt>
    <dgm:pt modelId="{96519496-759C-4A95-B7D2-754AA1300CA8}" type="pres">
      <dgm:prSet presAssocID="{991BBABF-70B7-42FE-BB0E-8D14D4424680}" presName="bkgdShape" presStyleLbl="node1" presStyleIdx="3" presStyleCnt="4" custLinFactNeighborX="28487" custLinFactNeighborY="-625"/>
      <dgm:spPr/>
      <dgm:t>
        <a:bodyPr/>
        <a:lstStyle/>
        <a:p>
          <a:endParaRPr lang="en-US"/>
        </a:p>
      </dgm:t>
    </dgm:pt>
    <dgm:pt modelId="{2FB4DC15-67A4-4610-982D-0972030A5C10}" type="pres">
      <dgm:prSet presAssocID="{991BBABF-70B7-42FE-BB0E-8D14D4424680}" presName="nodeTx" presStyleLbl="node1" presStyleIdx="3" presStyleCnt="4">
        <dgm:presLayoutVars>
          <dgm:bulletEnabled val="1"/>
        </dgm:presLayoutVars>
      </dgm:prSet>
      <dgm:spPr/>
      <dgm:t>
        <a:bodyPr/>
        <a:lstStyle/>
        <a:p>
          <a:endParaRPr lang="en-US"/>
        </a:p>
      </dgm:t>
    </dgm:pt>
    <dgm:pt modelId="{1A5A2C57-616F-40B9-A5E9-A3DD38DF8595}" type="pres">
      <dgm:prSet presAssocID="{991BBABF-70B7-42FE-BB0E-8D14D4424680}" presName="invisiNode" presStyleLbl="node1" presStyleIdx="3" presStyleCnt="4"/>
      <dgm:spPr/>
    </dgm:pt>
    <dgm:pt modelId="{1B86070F-620B-4590-A4DA-BE4C9F4D26DD}" type="pres">
      <dgm:prSet presAssocID="{991BBABF-70B7-42FE-BB0E-8D14D4424680}"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xmlns="" val="0"/>
              </a:ext>
            </a:extLst>
          </a:blip>
          <a:srcRect/>
          <a:stretch>
            <a:fillRect l="-26000" r="-26000"/>
          </a:stretch>
        </a:blipFill>
      </dgm:spPr>
    </dgm:pt>
  </dgm:ptLst>
  <dgm:cxnLst>
    <dgm:cxn modelId="{DE5412AB-F6F6-4DF0-91CE-A0BC8BA4B998}" type="presOf" srcId="{1E379A56-E76E-406B-90ED-27173A1C4969}" destId="{8898DEBD-5DD8-4A6D-9BA0-96B4C88903B1}" srcOrd="0" destOrd="0" presId="urn:microsoft.com/office/officeart/2005/8/layout/hList7#1"/>
    <dgm:cxn modelId="{FDF2085B-16EA-42CC-857E-FE0CABDD479A}" type="presOf" srcId="{991BBABF-70B7-42FE-BB0E-8D14D4424680}" destId="{96519496-759C-4A95-B7D2-754AA1300CA8}" srcOrd="0" destOrd="0" presId="urn:microsoft.com/office/officeart/2005/8/layout/hList7#1"/>
    <dgm:cxn modelId="{68835069-73A9-487C-8872-3DFF8276CB72}" type="presOf" srcId="{1E3E6BE4-16CC-420E-A674-D745A2C0B919}" destId="{E9704DBC-2B55-4751-B4F2-59C4AD4F0296}" srcOrd="0" destOrd="0" presId="urn:microsoft.com/office/officeart/2005/8/layout/hList7#1"/>
    <dgm:cxn modelId="{F2F17D91-2F8B-4233-87D1-BEC1B504328A}" type="presOf" srcId="{991BBABF-70B7-42FE-BB0E-8D14D4424680}" destId="{2FB4DC15-67A4-4610-982D-0972030A5C10}" srcOrd="1" destOrd="0" presId="urn:microsoft.com/office/officeart/2005/8/layout/hList7#1"/>
    <dgm:cxn modelId="{6D8F923E-BA1B-47F7-A84E-622BFBB490AD}" type="presOf" srcId="{88537DC5-B7ED-4F0D-97E2-2BCEC8DA2EE2}" destId="{C8F27D93-E723-42A3-80B9-4AFF8C103D6D}" srcOrd="0" destOrd="0" presId="urn:microsoft.com/office/officeart/2005/8/layout/hList7#1"/>
    <dgm:cxn modelId="{20D9D7DA-AD09-44B2-9358-50227291F44D}" type="presOf" srcId="{FBC5D374-89FD-4EB7-845E-3CD5B5CE1E3B}" destId="{16854DF0-90E8-4D51-A180-9E8619829DD1}" srcOrd="0" destOrd="0" presId="urn:microsoft.com/office/officeart/2005/8/layout/hList7#1"/>
    <dgm:cxn modelId="{58E59186-9EC1-4455-B2BF-6246C95E966D}" srcId="{FBC5D374-89FD-4EB7-845E-3CD5B5CE1E3B}" destId="{13C88217-CC28-464D-B858-58A45307509A}" srcOrd="2" destOrd="0" parTransId="{CF07E477-2963-4A03-9263-DF8B1A22392D}" sibTransId="{6F0028CA-7A61-47E1-81CE-C77415D9A0A2}"/>
    <dgm:cxn modelId="{53295FF4-7C9B-4A76-8E83-3EE5EE41C0ED}" srcId="{FBC5D374-89FD-4EB7-845E-3CD5B5CE1E3B}" destId="{991BBABF-70B7-42FE-BB0E-8D14D4424680}" srcOrd="3" destOrd="0" parTransId="{C5526C47-AF13-4E2B-AD53-73E314AD297A}" sibTransId="{753978C5-3BA1-4BF9-99AE-AD3B2C7A623A}"/>
    <dgm:cxn modelId="{6572450F-E30D-4863-A0E8-F621D61BD8EE}" type="presOf" srcId="{6F0028CA-7A61-47E1-81CE-C77415D9A0A2}" destId="{E1837A79-DFA7-48B8-9D26-C3D0EDFD411A}" srcOrd="0" destOrd="0" presId="urn:microsoft.com/office/officeart/2005/8/layout/hList7#1"/>
    <dgm:cxn modelId="{32BFF661-B8F5-457B-BD88-381EB843BECF}" srcId="{FBC5D374-89FD-4EB7-845E-3CD5B5CE1E3B}" destId="{88537DC5-B7ED-4F0D-97E2-2BCEC8DA2EE2}" srcOrd="1" destOrd="0" parTransId="{FA842377-ABE1-49BC-BC22-5FCC343F1396}" sibTransId="{1E379A56-E76E-406B-90ED-27173A1C4969}"/>
    <dgm:cxn modelId="{C738C1B7-8070-4A34-A4EC-F6E20C3A7055}" type="presOf" srcId="{13C88217-CC28-464D-B858-58A45307509A}" destId="{DB128CE6-3C04-42B0-95AB-2A5D270CDB25}" srcOrd="1" destOrd="0" presId="urn:microsoft.com/office/officeart/2005/8/layout/hList7#1"/>
    <dgm:cxn modelId="{357AABEF-8D0E-4F6D-8BF5-9724FA303815}" srcId="{FBC5D374-89FD-4EB7-845E-3CD5B5CE1E3B}" destId="{1E3E6BE4-16CC-420E-A674-D745A2C0B919}" srcOrd="0" destOrd="0" parTransId="{9379A421-D216-479F-AF3A-A5079EAA3A83}" sibTransId="{4B3B0ADE-B1CB-453D-B629-2B857572BAB6}"/>
    <dgm:cxn modelId="{2A9F65A4-A49C-40D5-AA98-B7DEB9DA2F04}" type="presOf" srcId="{13C88217-CC28-464D-B858-58A45307509A}" destId="{D6EEDAF9-9BCC-4DD2-8CB9-0FD24E244C01}" srcOrd="0" destOrd="0" presId="urn:microsoft.com/office/officeart/2005/8/layout/hList7#1"/>
    <dgm:cxn modelId="{E2A8230F-846F-476A-BADA-19A3D5EC201F}" type="presOf" srcId="{1E3E6BE4-16CC-420E-A674-D745A2C0B919}" destId="{AA3A8349-A0B5-4A43-9235-2AA5D004AD52}" srcOrd="1" destOrd="0" presId="urn:microsoft.com/office/officeart/2005/8/layout/hList7#1"/>
    <dgm:cxn modelId="{7538AF29-F07D-4221-B707-7973129DB7CF}" type="presOf" srcId="{88537DC5-B7ED-4F0D-97E2-2BCEC8DA2EE2}" destId="{36D3960E-6414-4ED5-812A-72A7293E635F}" srcOrd="1" destOrd="0" presId="urn:microsoft.com/office/officeart/2005/8/layout/hList7#1"/>
    <dgm:cxn modelId="{3BDB1663-DBA6-41C1-9E6D-33787431B964}" type="presOf" srcId="{4B3B0ADE-B1CB-453D-B629-2B857572BAB6}" destId="{5960E185-A013-41F7-B44B-37260095FB3D}" srcOrd="0" destOrd="0" presId="urn:microsoft.com/office/officeart/2005/8/layout/hList7#1"/>
    <dgm:cxn modelId="{B9D87084-D080-40F8-B1F4-9D2AE30DF3A6}" type="presParOf" srcId="{16854DF0-90E8-4D51-A180-9E8619829DD1}" destId="{C38C3D85-C399-4A70-8E8F-1C9FA291B9CC}" srcOrd="0" destOrd="0" presId="urn:microsoft.com/office/officeart/2005/8/layout/hList7#1"/>
    <dgm:cxn modelId="{ADA71121-3195-45E5-80E2-27F661B51F7E}" type="presParOf" srcId="{16854DF0-90E8-4D51-A180-9E8619829DD1}" destId="{8A9028A5-5C64-4C84-97F4-D341112DC070}" srcOrd="1" destOrd="0" presId="urn:microsoft.com/office/officeart/2005/8/layout/hList7#1"/>
    <dgm:cxn modelId="{89DEA1D6-CCBA-43D3-9DD6-49CAFED55CDE}" type="presParOf" srcId="{8A9028A5-5C64-4C84-97F4-D341112DC070}" destId="{1B6D78F3-B7AF-4C80-87D5-755BA7E10112}" srcOrd="0" destOrd="0" presId="urn:microsoft.com/office/officeart/2005/8/layout/hList7#1"/>
    <dgm:cxn modelId="{C65733D3-F266-4B9E-9906-C25D4127A929}" type="presParOf" srcId="{1B6D78F3-B7AF-4C80-87D5-755BA7E10112}" destId="{E9704DBC-2B55-4751-B4F2-59C4AD4F0296}" srcOrd="0" destOrd="0" presId="urn:microsoft.com/office/officeart/2005/8/layout/hList7#1"/>
    <dgm:cxn modelId="{B5C61B9F-9497-46AB-8DCF-D0D56E4F87F0}" type="presParOf" srcId="{1B6D78F3-B7AF-4C80-87D5-755BA7E10112}" destId="{AA3A8349-A0B5-4A43-9235-2AA5D004AD52}" srcOrd="1" destOrd="0" presId="urn:microsoft.com/office/officeart/2005/8/layout/hList7#1"/>
    <dgm:cxn modelId="{3CAA6A11-34F6-42C5-A8ED-E96EBF4A47DC}" type="presParOf" srcId="{1B6D78F3-B7AF-4C80-87D5-755BA7E10112}" destId="{62B15D4D-AB16-4149-AF93-ECCF559AC0C1}" srcOrd="2" destOrd="0" presId="urn:microsoft.com/office/officeart/2005/8/layout/hList7#1"/>
    <dgm:cxn modelId="{BFFA9B2E-102E-41D4-9C90-BF0C53D5EBBE}" type="presParOf" srcId="{1B6D78F3-B7AF-4C80-87D5-755BA7E10112}" destId="{8D2F764A-20CF-4BE9-B66F-7907E2017171}" srcOrd="3" destOrd="0" presId="urn:microsoft.com/office/officeart/2005/8/layout/hList7#1"/>
    <dgm:cxn modelId="{BC41784E-8C25-414A-A1C9-2D20990D8899}" type="presParOf" srcId="{8A9028A5-5C64-4C84-97F4-D341112DC070}" destId="{5960E185-A013-41F7-B44B-37260095FB3D}" srcOrd="1" destOrd="0" presId="urn:microsoft.com/office/officeart/2005/8/layout/hList7#1"/>
    <dgm:cxn modelId="{CF42ADBD-BF4D-486B-9173-4AE708C97D3D}" type="presParOf" srcId="{8A9028A5-5C64-4C84-97F4-D341112DC070}" destId="{B469304D-0B9C-434D-995D-7B2CB194907D}" srcOrd="2" destOrd="0" presId="urn:microsoft.com/office/officeart/2005/8/layout/hList7#1"/>
    <dgm:cxn modelId="{44D779C1-3E77-46E8-9B9C-B9E292525AD6}" type="presParOf" srcId="{B469304D-0B9C-434D-995D-7B2CB194907D}" destId="{C8F27D93-E723-42A3-80B9-4AFF8C103D6D}" srcOrd="0" destOrd="0" presId="urn:microsoft.com/office/officeart/2005/8/layout/hList7#1"/>
    <dgm:cxn modelId="{646E4680-D670-4DDD-8EE8-8791C6E853EF}" type="presParOf" srcId="{B469304D-0B9C-434D-995D-7B2CB194907D}" destId="{36D3960E-6414-4ED5-812A-72A7293E635F}" srcOrd="1" destOrd="0" presId="urn:microsoft.com/office/officeart/2005/8/layout/hList7#1"/>
    <dgm:cxn modelId="{E40FBF0B-B81E-4C24-A8E8-571C64501737}" type="presParOf" srcId="{B469304D-0B9C-434D-995D-7B2CB194907D}" destId="{9D5CAB0C-08D7-4AB5-99E0-257CB05E561C}" srcOrd="2" destOrd="0" presId="urn:microsoft.com/office/officeart/2005/8/layout/hList7#1"/>
    <dgm:cxn modelId="{697D6917-8D16-4000-B96D-341DF77640E6}" type="presParOf" srcId="{B469304D-0B9C-434D-995D-7B2CB194907D}" destId="{1974B507-E3CA-47E9-A74A-0A4560A35988}" srcOrd="3" destOrd="0" presId="urn:microsoft.com/office/officeart/2005/8/layout/hList7#1"/>
    <dgm:cxn modelId="{C3B665C4-DA29-4C91-AB97-B765638332E9}" type="presParOf" srcId="{8A9028A5-5C64-4C84-97F4-D341112DC070}" destId="{8898DEBD-5DD8-4A6D-9BA0-96B4C88903B1}" srcOrd="3" destOrd="0" presId="urn:microsoft.com/office/officeart/2005/8/layout/hList7#1"/>
    <dgm:cxn modelId="{38EC6D1C-1B8F-4703-84F0-DAFEFBADB1F9}" type="presParOf" srcId="{8A9028A5-5C64-4C84-97F4-D341112DC070}" destId="{D6BF7F7A-7DE1-490C-898C-AC7FA2857762}" srcOrd="4" destOrd="0" presId="urn:microsoft.com/office/officeart/2005/8/layout/hList7#1"/>
    <dgm:cxn modelId="{CEDCC68D-E4EE-4954-BDFC-00710B038D71}" type="presParOf" srcId="{D6BF7F7A-7DE1-490C-898C-AC7FA2857762}" destId="{D6EEDAF9-9BCC-4DD2-8CB9-0FD24E244C01}" srcOrd="0" destOrd="0" presId="urn:microsoft.com/office/officeart/2005/8/layout/hList7#1"/>
    <dgm:cxn modelId="{CBF6BB56-2569-454B-B067-4F8055A1E094}" type="presParOf" srcId="{D6BF7F7A-7DE1-490C-898C-AC7FA2857762}" destId="{DB128CE6-3C04-42B0-95AB-2A5D270CDB25}" srcOrd="1" destOrd="0" presId="urn:microsoft.com/office/officeart/2005/8/layout/hList7#1"/>
    <dgm:cxn modelId="{43469ADA-6372-460D-B653-121DCD35615C}" type="presParOf" srcId="{D6BF7F7A-7DE1-490C-898C-AC7FA2857762}" destId="{21F5366E-0203-4DB9-AE87-CCCB113F9B49}" srcOrd="2" destOrd="0" presId="urn:microsoft.com/office/officeart/2005/8/layout/hList7#1"/>
    <dgm:cxn modelId="{A4943CA7-FFFB-48DE-BA30-ABE71DE248DB}" type="presParOf" srcId="{D6BF7F7A-7DE1-490C-898C-AC7FA2857762}" destId="{581B3A62-9771-454E-90BF-07C5DDEDE253}" srcOrd="3" destOrd="0" presId="urn:microsoft.com/office/officeart/2005/8/layout/hList7#1"/>
    <dgm:cxn modelId="{E55B7BFA-C596-4D97-932D-495AE7A4B375}" type="presParOf" srcId="{8A9028A5-5C64-4C84-97F4-D341112DC070}" destId="{E1837A79-DFA7-48B8-9D26-C3D0EDFD411A}" srcOrd="5" destOrd="0" presId="urn:microsoft.com/office/officeart/2005/8/layout/hList7#1"/>
    <dgm:cxn modelId="{51785ABE-2112-4458-AABC-5875A3585338}" type="presParOf" srcId="{8A9028A5-5C64-4C84-97F4-D341112DC070}" destId="{77A3BDC5-7A3D-4CF2-9751-D7693F24A4EA}" srcOrd="6" destOrd="0" presId="urn:microsoft.com/office/officeart/2005/8/layout/hList7#1"/>
    <dgm:cxn modelId="{867C6321-4577-48D4-8EE0-38C37D9AE55C}" type="presParOf" srcId="{77A3BDC5-7A3D-4CF2-9751-D7693F24A4EA}" destId="{96519496-759C-4A95-B7D2-754AA1300CA8}" srcOrd="0" destOrd="0" presId="urn:microsoft.com/office/officeart/2005/8/layout/hList7#1"/>
    <dgm:cxn modelId="{46FEA446-0B09-4E36-B8F2-1F0F7A3464E3}" type="presParOf" srcId="{77A3BDC5-7A3D-4CF2-9751-D7693F24A4EA}" destId="{2FB4DC15-67A4-4610-982D-0972030A5C10}" srcOrd="1" destOrd="0" presId="urn:microsoft.com/office/officeart/2005/8/layout/hList7#1"/>
    <dgm:cxn modelId="{683B22CB-7530-4501-908E-F108D2C6E856}" type="presParOf" srcId="{77A3BDC5-7A3D-4CF2-9751-D7693F24A4EA}" destId="{1A5A2C57-616F-40B9-A5E9-A3DD38DF8595}" srcOrd="2" destOrd="0" presId="urn:microsoft.com/office/officeart/2005/8/layout/hList7#1"/>
    <dgm:cxn modelId="{936221FD-1987-4FA3-AAAD-0EAC3502436F}" type="presParOf" srcId="{77A3BDC5-7A3D-4CF2-9751-D7693F24A4EA}" destId="{1B86070F-620B-4590-A4DA-BE4C9F4D26DD}" srcOrd="3" destOrd="0" presId="urn:microsoft.com/office/officeart/2005/8/layout/hList7#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3AF12B2-4A65-406B-B045-C176F144484B}" type="datetimeFigureOut">
              <a:rPr lang="en-CA" smtClean="0"/>
              <a:pPr/>
              <a:t>22/11/2018</a:t>
            </a:fld>
            <a:endParaRPr lang="en-CA"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DEDD896-A074-4BC9-BFC8-DF27083B4052}" type="slidenum">
              <a:rPr lang="en-CA" smtClean="0"/>
              <a:pPr/>
              <a:t>‹#›</a:t>
            </a:fld>
            <a:endParaRPr lang="en-CA" dirty="0"/>
          </a:p>
        </p:txBody>
      </p:sp>
    </p:spTree>
    <p:extLst>
      <p:ext uri="{BB962C8B-B14F-4D97-AF65-F5344CB8AC3E}">
        <p14:creationId xmlns:p14="http://schemas.microsoft.com/office/powerpoint/2010/main" xmlns="" val="605735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https://www.nrcan.gc.ca/sites/www.nrcan.gc.ca/files/mineralsmetals/pdf/mms-smm/10_Key_Facts_on_Canadas_Mineral_Sector_EN.pdf</a:t>
            </a:r>
          </a:p>
          <a:p>
            <a:endParaRPr lang="en-CA" dirty="0"/>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3</a:t>
            </a:fld>
            <a:endParaRPr lang="en-US" dirty="0"/>
          </a:p>
        </p:txBody>
      </p:sp>
    </p:spTree>
    <p:extLst>
      <p:ext uri="{BB962C8B-B14F-4D97-AF65-F5344CB8AC3E}">
        <p14:creationId xmlns:p14="http://schemas.microsoft.com/office/powerpoint/2010/main" xmlns="" val="3482115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zh-TW" sz="1200" dirty="0">
                <a:ea typeface="+mn-ea"/>
              </a:rPr>
              <a:t>Tight market conditions have kept prices high, 2017 slightly higher then 2016 .</a:t>
            </a:r>
          </a:p>
          <a:p>
            <a:r>
              <a:rPr lang="en-US" sz="1200" dirty="0">
                <a:ea typeface="新細明體" panose="02020500000000000000" pitchFamily="18" charset="-120"/>
              </a:rPr>
              <a:t>The price of copper per tonne has shown large fluctuations over the last decade, with prices more than tripling from a low in 2008 to a peak in 2011. In 2017, copper prices rose from US$5,737.43 per tonne in January to US$6,801.16 per tonne in December.</a:t>
            </a:r>
            <a:endParaRPr lang="en-US" altLang="zh-TW" sz="1200" dirty="0">
              <a:ea typeface="+mn-ea"/>
            </a:endParaRPr>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34</a:t>
            </a:fld>
            <a:endParaRPr lang="en-US" dirty="0"/>
          </a:p>
        </p:txBody>
      </p:sp>
    </p:spTree>
    <p:extLst>
      <p:ext uri="{BB962C8B-B14F-4D97-AF65-F5344CB8AC3E}">
        <p14:creationId xmlns:p14="http://schemas.microsoft.com/office/powerpoint/2010/main" xmlns="" val="3347185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Cant find graph</a:t>
            </a:r>
          </a:p>
        </p:txBody>
      </p:sp>
      <p:sp>
        <p:nvSpPr>
          <p:cNvPr id="4" name="投影片編號版面配置區 3"/>
          <p:cNvSpPr>
            <a:spLocks noGrp="1"/>
          </p:cNvSpPr>
          <p:nvPr>
            <p:ph type="sldNum" sz="quarter" idx="10"/>
          </p:nvPr>
        </p:nvSpPr>
        <p:spPr/>
        <p:txBody>
          <a:bodyPr/>
          <a:lstStyle/>
          <a:p>
            <a:fld id="{8218296D-C7AD-40C7-91D4-D2D00B238427}" type="slidenum">
              <a:rPr lang="en-US" smtClean="0"/>
              <a:pPr/>
              <a:t>38</a:t>
            </a:fld>
            <a:endParaRPr lang="en-US" dirty="0"/>
          </a:p>
        </p:txBody>
      </p:sp>
    </p:spTree>
    <p:extLst>
      <p:ext uri="{BB962C8B-B14F-4D97-AF65-F5344CB8AC3E}">
        <p14:creationId xmlns:p14="http://schemas.microsoft.com/office/powerpoint/2010/main" xmlns="" val="883471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Prices generally rose throughout 2017, from US$2,713 per ton in January to a high of US$3,274 per ton in October, followed by some weakening in November and December, and closing the year at US$3,192 per ton. </a:t>
            </a:r>
          </a:p>
          <a:p>
            <a:r>
              <a:rPr lang="en-US" altLang="zh-TW" dirty="0">
                <a:ea typeface="+mn-ea"/>
              </a:rPr>
              <a:t>Strong demand of Zinc total export of zinc and zinc product were valued at 2.1 billion</a:t>
            </a:r>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42</a:t>
            </a:fld>
            <a:endParaRPr lang="en-US" dirty="0"/>
          </a:p>
        </p:txBody>
      </p:sp>
    </p:spTree>
    <p:extLst>
      <p:ext uri="{BB962C8B-B14F-4D97-AF65-F5344CB8AC3E}">
        <p14:creationId xmlns:p14="http://schemas.microsoft.com/office/powerpoint/2010/main" xmlns="" val="42597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Uranium does not trade on an open market like other commodities. Buyers and sellers negotiate contracts privately. Prices are published by independent market consultants Ux Consulting and TradeTech.</a:t>
            </a:r>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57</a:t>
            </a:fld>
            <a:endParaRPr lang="en-US" dirty="0"/>
          </a:p>
        </p:txBody>
      </p:sp>
    </p:spTree>
    <p:extLst>
      <p:ext uri="{BB962C8B-B14F-4D97-AF65-F5344CB8AC3E}">
        <p14:creationId xmlns:p14="http://schemas.microsoft.com/office/powerpoint/2010/main" xmlns="" val="3102437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Averages around 61 million tons</a:t>
            </a:r>
          </a:p>
        </p:txBody>
      </p:sp>
      <p:sp>
        <p:nvSpPr>
          <p:cNvPr id="4" name="Slide Number Placeholder 3"/>
          <p:cNvSpPr>
            <a:spLocks noGrp="1"/>
          </p:cNvSpPr>
          <p:nvPr>
            <p:ph type="sldNum" sz="quarter" idx="10"/>
          </p:nvPr>
        </p:nvSpPr>
        <p:spPr/>
        <p:txBody>
          <a:bodyPr/>
          <a:lstStyle/>
          <a:p>
            <a:fld id="{8218296D-C7AD-40C7-91D4-D2D00B238427}" type="slidenum">
              <a:rPr lang="en-US" smtClean="0"/>
              <a:pPr/>
              <a:t>61</a:t>
            </a:fld>
            <a:endParaRPr lang="en-US" dirty="0"/>
          </a:p>
        </p:txBody>
      </p:sp>
    </p:spTree>
    <p:extLst>
      <p:ext uri="{BB962C8B-B14F-4D97-AF65-F5344CB8AC3E}">
        <p14:creationId xmlns:p14="http://schemas.microsoft.com/office/powerpoint/2010/main" xmlns="" val="187475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Canada’s coal imports have trended downwards for the past decade while exports have held steady</a:t>
            </a:r>
          </a:p>
          <a:p>
            <a:pPr marL="0" indent="0">
              <a:buNone/>
            </a:pPr>
            <a:r>
              <a:rPr lang="en-CA" dirty="0"/>
              <a:t>  </a:t>
            </a:r>
          </a:p>
          <a:p>
            <a:r>
              <a:rPr lang="en-CA" dirty="0"/>
              <a:t>Canada exports approximately half of their production</a:t>
            </a:r>
          </a:p>
          <a:p>
            <a:endParaRPr lang="en-CA" dirty="0"/>
          </a:p>
          <a:p>
            <a:r>
              <a:rPr lang="en-CA" dirty="0"/>
              <a:t>The majority of Canada’s coal exports go to Asia</a:t>
            </a:r>
          </a:p>
          <a:p>
            <a:endParaRPr lang="en-CA" dirty="0"/>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65</a:t>
            </a:fld>
            <a:endParaRPr lang="en-US" dirty="0"/>
          </a:p>
        </p:txBody>
      </p:sp>
    </p:spTree>
    <p:extLst>
      <p:ext uri="{BB962C8B-B14F-4D97-AF65-F5344CB8AC3E}">
        <p14:creationId xmlns:p14="http://schemas.microsoft.com/office/powerpoint/2010/main" xmlns="" val="361022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DEDD896-A074-4BC9-BFC8-DF27083B4052}" type="slidenum">
              <a:rPr lang="en-CA" smtClean="0"/>
              <a:pPr/>
              <a:t>170</a:t>
            </a:fld>
            <a:endParaRPr lang="en-CA" dirty="0"/>
          </a:p>
        </p:txBody>
      </p:sp>
    </p:spTree>
    <p:extLst>
      <p:ext uri="{BB962C8B-B14F-4D97-AF65-F5344CB8AC3E}">
        <p14:creationId xmlns:p14="http://schemas.microsoft.com/office/powerpoint/2010/main" xmlns="" val="736110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DEDD896-A074-4BC9-BFC8-DF27083B4052}" type="slidenum">
              <a:rPr lang="en-CA" smtClean="0"/>
              <a:pPr/>
              <a:t>255</a:t>
            </a:fld>
            <a:endParaRPr lang="en-CA" dirty="0"/>
          </a:p>
        </p:txBody>
      </p:sp>
    </p:spTree>
    <p:extLst>
      <p:ext uri="{BB962C8B-B14F-4D97-AF65-F5344CB8AC3E}">
        <p14:creationId xmlns:p14="http://schemas.microsoft.com/office/powerpoint/2010/main" xmlns="" val="412086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Preliminary estimates of mineral production in Canada, by province, 2017. hasn’t been fully published yet. Most current as of natural resource Canada. Coincides with “economic impact” numbers. </a:t>
            </a:r>
          </a:p>
        </p:txBody>
      </p:sp>
      <p:sp>
        <p:nvSpPr>
          <p:cNvPr id="4" name="Slide Number Placeholder 3"/>
          <p:cNvSpPr>
            <a:spLocks noGrp="1"/>
          </p:cNvSpPr>
          <p:nvPr>
            <p:ph type="sldNum" sz="quarter" idx="10"/>
          </p:nvPr>
        </p:nvSpPr>
        <p:spPr/>
        <p:txBody>
          <a:bodyPr/>
          <a:lstStyle/>
          <a:p>
            <a:fld id="{8218296D-C7AD-40C7-91D4-D2D00B238427}" type="slidenum">
              <a:rPr lang="en-US" smtClean="0"/>
              <a:pPr/>
              <a:t>4</a:t>
            </a:fld>
            <a:endParaRPr lang="en-US" dirty="0"/>
          </a:p>
        </p:txBody>
      </p:sp>
    </p:spTree>
    <p:extLst>
      <p:ext uri="{BB962C8B-B14F-4D97-AF65-F5344CB8AC3E}">
        <p14:creationId xmlns:p14="http://schemas.microsoft.com/office/powerpoint/2010/main" xmlns="" val="373491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6</a:t>
            </a:fld>
            <a:endParaRPr lang="en-US" dirty="0"/>
          </a:p>
        </p:txBody>
      </p:sp>
    </p:spTree>
    <p:extLst>
      <p:ext uri="{BB962C8B-B14F-4D97-AF65-F5344CB8AC3E}">
        <p14:creationId xmlns:p14="http://schemas.microsoft.com/office/powerpoint/2010/main" xmlns="" val="147771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dirty="0"/>
              <a:t>https://www.nrcan.gc.ca/mining-materials/facts/20507</a:t>
            </a:r>
          </a:p>
        </p:txBody>
      </p:sp>
      <p:sp>
        <p:nvSpPr>
          <p:cNvPr id="4" name="投影片編號版面配置區 3"/>
          <p:cNvSpPr>
            <a:spLocks noGrp="1"/>
          </p:cNvSpPr>
          <p:nvPr>
            <p:ph type="sldNum" sz="quarter" idx="10"/>
          </p:nvPr>
        </p:nvSpPr>
        <p:spPr/>
        <p:txBody>
          <a:bodyPr/>
          <a:lstStyle/>
          <a:p>
            <a:fld id="{8218296D-C7AD-40C7-91D4-D2D00B238427}" type="slidenum">
              <a:rPr lang="en-US" smtClean="0"/>
              <a:pPr/>
              <a:t>8</a:t>
            </a:fld>
            <a:endParaRPr lang="en-US" dirty="0"/>
          </a:p>
        </p:txBody>
      </p:sp>
    </p:spTree>
    <p:extLst>
      <p:ext uri="{BB962C8B-B14F-4D97-AF65-F5344CB8AC3E}">
        <p14:creationId xmlns:p14="http://schemas.microsoft.com/office/powerpoint/2010/main" xmlns="" val="78072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1AFEC3F6-7813-40D7-B187-45F12216F817}"/>
              </a:ext>
            </a:extLst>
          </p:cNvPr>
          <p:cNvSpPr>
            <a:spLocks noGrp="1" noChangeArrowheads="1"/>
          </p:cNvSpPr>
          <p:nvPr>
            <p:ph type="sldNum" sz="quarter" idx="5"/>
          </p:nvPr>
        </p:nvSpPr>
        <p:spPr>
          <a:ln/>
        </p:spPr>
        <p:txBody>
          <a:bodyPr/>
          <a:lstStyle/>
          <a:p>
            <a:fld id="{F2C9303D-E005-415B-A921-47F9A107724B}" type="slidenum">
              <a:rPr lang="zh-TW" altLang="en-US"/>
              <a:pPr/>
              <a:t>9</a:t>
            </a:fld>
            <a:endParaRPr lang="en-US" altLang="zh-TW" dirty="0"/>
          </a:p>
        </p:txBody>
      </p:sp>
      <p:sp>
        <p:nvSpPr>
          <p:cNvPr id="102402" name="Rectangle 2">
            <a:extLst>
              <a:ext uri="{FF2B5EF4-FFF2-40B4-BE49-F238E27FC236}">
                <a16:creationId xmlns:a16="http://schemas.microsoft.com/office/drawing/2014/main" xmlns="" id="{228BA186-04ED-4C7E-AA00-DB383C1ADB13}"/>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xmlns="" id="{2B61BA2E-D53F-4B2E-A4F0-D6F56626993D}"/>
              </a:ext>
            </a:extLst>
          </p:cNvPr>
          <p:cNvSpPr>
            <a:spLocks noGrp="1" noChangeArrowheads="1"/>
          </p:cNvSpPr>
          <p:nvPr>
            <p:ph type="body" idx="1"/>
          </p:nvPr>
        </p:nvSpPr>
        <p:spPr/>
        <p:txBody>
          <a:bodyPr/>
          <a:lstStyle/>
          <a:p>
            <a:endParaRPr lang="en-US" altLang="zh-TW" dirty="0"/>
          </a:p>
        </p:txBody>
      </p:sp>
    </p:spTree>
    <p:extLst>
      <p:ext uri="{BB962C8B-B14F-4D97-AF65-F5344CB8AC3E}">
        <p14:creationId xmlns:p14="http://schemas.microsoft.com/office/powerpoint/2010/main" xmlns="" val="846438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t>In the northern territories sub-surface lands include hard-rock minerals, precious gems and coal. The rights to these materials are administered through the </a:t>
            </a:r>
            <a:r>
              <a:rPr lang="en-US" altLang="zh-CN" sz="1200" b="1" dirty="0"/>
              <a:t>Northwest Territories and Nunavut Mining Regulations</a:t>
            </a:r>
            <a:r>
              <a:rPr lang="en-US" altLang="zh-CN" sz="1200" dirty="0"/>
              <a:t>   (formerly known as the Canada Mining Regulations) and the </a:t>
            </a:r>
            <a:r>
              <a:rPr lang="en-US" altLang="zh-CN" sz="1200" b="1" dirty="0"/>
              <a:t>Territorial Coal Regulations </a:t>
            </a:r>
            <a:r>
              <a:rPr lang="en-US" altLang="zh-CN" sz="1200" dirty="0"/>
              <a:t> . There is a distinction between sub-surface minerals and surface mineral substances that have specific purposes such as carving stone and building materials. These special use surface minerals are administered through the </a:t>
            </a:r>
            <a:r>
              <a:rPr lang="en-US" altLang="zh-CN" sz="1200" b="1" dirty="0"/>
              <a:t>Territorial Quarry Regulations</a:t>
            </a:r>
            <a:r>
              <a:rPr lang="en-US" altLang="zh-CN" sz="1200" dirty="0"/>
              <a:t>  .</a:t>
            </a:r>
            <a:endParaRPr lang="zh-CN" altLang="en-US" sz="1200" dirty="0"/>
          </a:p>
          <a:p>
            <a:endParaRPr lang="en-US" dirty="0"/>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21</a:t>
            </a:fld>
            <a:endParaRPr lang="en-US" dirty="0"/>
          </a:p>
        </p:txBody>
      </p:sp>
    </p:spTree>
    <p:extLst>
      <p:ext uri="{BB962C8B-B14F-4D97-AF65-F5344CB8AC3E}">
        <p14:creationId xmlns:p14="http://schemas.microsoft.com/office/powerpoint/2010/main" xmlns="" val="105583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the </a:t>
            </a:r>
            <a:r>
              <a:rPr lang="en-CA" sz="1200" b="0" i="0" kern="1200" dirty="0">
                <a:solidFill>
                  <a:schemeClr val="tx1"/>
                </a:solidFill>
                <a:latin typeface="+mn-lt"/>
                <a:ea typeface="+mn-ea"/>
                <a:cs typeface="+mn-cs"/>
              </a:rPr>
              <a:t>NI43-101 regulation governs all information disclosure</a:t>
            </a:r>
            <a:r>
              <a:rPr lang="en-CA" sz="1200" b="0" i="0" kern="1200" baseline="0" dirty="0">
                <a:solidFill>
                  <a:schemeClr val="tx1"/>
                </a:solidFill>
                <a:latin typeface="+mn-lt"/>
                <a:ea typeface="+mn-ea"/>
                <a:cs typeface="+mn-cs"/>
              </a:rPr>
              <a:t> for Canadian minerals and mining companies. </a:t>
            </a:r>
            <a:r>
              <a:rPr lang="en-CA" sz="1200" b="0" i="0" kern="1200" dirty="0">
                <a:solidFill>
                  <a:schemeClr val="tx1"/>
                </a:solidFill>
                <a:latin typeface="+mn-lt"/>
                <a:ea typeface="+mn-ea"/>
                <a:cs typeface="+mn-cs"/>
              </a:rPr>
              <a:t>National Instrument 43-101 (NI 43-101) is a rule developed by the Canadian Securities Administrators (CSA) and administered by the provincial securities commissions that govern how issuers disclose scientific and technical information about their mineral projects to the public. It covers oral statements as well as written documents and websites. It requires that all disclosure be based on advice by a "qualified person" and in some circumstances that the person be independent of the issuer and the property.  This rule is important to understand because it sets</a:t>
            </a:r>
            <a:r>
              <a:rPr lang="en-CA" sz="1200" b="0" i="0" kern="1200" baseline="0" dirty="0">
                <a:solidFill>
                  <a:schemeClr val="tx1"/>
                </a:solidFill>
                <a:latin typeface="+mn-lt"/>
                <a:ea typeface="+mn-ea"/>
                <a:cs typeface="+mn-cs"/>
              </a:rPr>
              <a:t> the standard for all companies involved in this sector.  Reliance on a qualified person  This standard is currently under revision,</a:t>
            </a:r>
            <a:endParaRPr lang="en-CA" dirty="0"/>
          </a:p>
          <a:p>
            <a:endParaRPr lang="en-US" dirty="0"/>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22</a:t>
            </a:fld>
            <a:endParaRPr lang="en-US" dirty="0"/>
          </a:p>
        </p:txBody>
      </p:sp>
    </p:spTree>
    <p:extLst>
      <p:ext uri="{BB962C8B-B14F-4D97-AF65-F5344CB8AC3E}">
        <p14:creationId xmlns:p14="http://schemas.microsoft.com/office/powerpoint/2010/main" xmlns="" val="10657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dirty="0"/>
              <a:t>The Policy affirms provincial jurisdiction over mining, delineates a role for the federal government in minerals and metals that is tied to other federal responsibilities, and commits the government to pursuing partnerships with stakeholders in addressing issues within its jurisdiction.</a:t>
            </a:r>
          </a:p>
          <a:p>
            <a:pPr marL="2857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dirty="0"/>
              <a:t>As part of this process, Natural Resources Canada published an issues paper entitled “Sustainable Development and Minerals and Metals” in 1995</a:t>
            </a:r>
            <a:r>
              <a:rPr lang="en-US" sz="1600" i="1" dirty="0"/>
              <a:t>.</a:t>
            </a:r>
            <a:endParaRPr lang="en-US" sz="1600" dirty="0"/>
          </a:p>
          <a:p>
            <a:pPr marL="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600" dirty="0"/>
          </a:p>
          <a:p>
            <a:endParaRPr lang="en-US" dirty="0"/>
          </a:p>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24</a:t>
            </a:fld>
            <a:endParaRPr lang="en-US" dirty="0"/>
          </a:p>
        </p:txBody>
      </p:sp>
    </p:spTree>
    <p:extLst>
      <p:ext uri="{BB962C8B-B14F-4D97-AF65-F5344CB8AC3E}">
        <p14:creationId xmlns:p14="http://schemas.microsoft.com/office/powerpoint/2010/main" xmlns="" val="1453496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218296D-C7AD-40C7-91D4-D2D00B238427}" type="slidenum">
              <a:rPr lang="en-US" smtClean="0"/>
              <a:pPr/>
              <a:t>27</a:t>
            </a:fld>
            <a:endParaRPr lang="en-US" dirty="0"/>
          </a:p>
        </p:txBody>
      </p:sp>
    </p:spTree>
    <p:extLst>
      <p:ext uri="{BB962C8B-B14F-4D97-AF65-F5344CB8AC3E}">
        <p14:creationId xmlns:p14="http://schemas.microsoft.com/office/powerpoint/2010/main" xmlns="" val="800132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7502" y="534415"/>
            <a:ext cx="8368995" cy="39115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11/22/2018</a:t>
            </a:fld>
            <a:endParaRPr lang="en-US" dirty="0"/>
          </a:p>
        </p:txBody>
      </p:sp>
      <p:sp>
        <p:nvSpPr>
          <p:cNvPr id="6" name="Holder 6"/>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25400">
              <a:lnSpc>
                <a:spcPct val="100000"/>
              </a:lnSpc>
              <a:spcBef>
                <a:spcPts val="229"/>
              </a:spcBef>
            </a:pPr>
            <a:fld id="{81D60167-4931-47E6-BA6A-407CBD079E47}" type="slidenum">
              <a:rPr dirty="0"/>
              <a:pPr marL="25400">
                <a:lnSpc>
                  <a:spcPct val="100000"/>
                </a:lnSpc>
                <a:spcBef>
                  <a:spcPts val="229"/>
                </a:spcBef>
              </a:pP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6148" y="584200"/>
            <a:ext cx="7135622" cy="406400"/>
          </a:xfrm>
        </p:spPr>
        <p:txBody>
          <a:bodyPr lIns="0" tIns="0" rIns="0" bIns="0"/>
          <a:lstStyle>
            <a:lvl1pPr>
              <a:defRPr sz="2500" b="0" i="0">
                <a:solidFill>
                  <a:schemeClr val="tx1"/>
                </a:solidFill>
                <a:latin typeface="Arial Black"/>
                <a:cs typeface="Arial Black"/>
              </a:defRPr>
            </a:lvl1pPr>
          </a:lstStyle>
          <a:p>
            <a:endParaRPr/>
          </a:p>
        </p:txBody>
      </p:sp>
      <p:sp>
        <p:nvSpPr>
          <p:cNvPr id="3" name="Holder 3"/>
          <p:cNvSpPr>
            <a:spLocks noGrp="1"/>
          </p:cNvSpPr>
          <p:nvPr>
            <p:ph type="body" idx="1"/>
          </p:nvPr>
        </p:nvSpPr>
        <p:spPr>
          <a:xfrm>
            <a:off x="476148" y="1227264"/>
            <a:ext cx="8191703" cy="1363536"/>
          </a:xfrm>
        </p:spPr>
        <p:txBody>
          <a:bodyPr lIns="0" tIns="0" rIns="0" bIns="0"/>
          <a:lstStyle>
            <a:lvl1pPr>
              <a:defRPr sz="1700" b="1" i="0">
                <a:solidFill>
                  <a:schemeClr val="tx1"/>
                </a:solidFill>
                <a:latin typeface="Arial"/>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11/22/2018</a:t>
            </a:fld>
            <a:endParaRPr lang="en-US" dirty="0"/>
          </a:p>
        </p:txBody>
      </p:sp>
      <p:sp>
        <p:nvSpPr>
          <p:cNvPr id="6" name="Holder 6"/>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25400">
              <a:lnSpc>
                <a:spcPct val="100000"/>
              </a:lnSpc>
              <a:spcBef>
                <a:spcPts val="229"/>
              </a:spcBef>
            </a:pPr>
            <a:fld id="{81D60167-4931-47E6-BA6A-407CBD079E47}" type="slidenum">
              <a:rPr dirty="0"/>
              <a:pPr marL="25400">
                <a:lnSpc>
                  <a:spcPct val="100000"/>
                </a:lnSpc>
                <a:spcBef>
                  <a:spcPts val="229"/>
                </a:spcBef>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chemeClr val="tx1"/>
                </a:solidFill>
                <a:latin typeface="Arial Black"/>
                <a:cs typeface="Arial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11/22/2018</a:t>
            </a:fld>
            <a:endParaRPr lang="en-US" dirty="0"/>
          </a:p>
        </p:txBody>
      </p:sp>
      <p:sp>
        <p:nvSpPr>
          <p:cNvPr id="7" name="Holder 7"/>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25400">
              <a:lnSpc>
                <a:spcPct val="100000"/>
              </a:lnSpc>
              <a:spcBef>
                <a:spcPts val="229"/>
              </a:spcBef>
            </a:pPr>
            <a:fld id="{81D60167-4931-47E6-BA6A-407CBD079E47}" type="slidenum">
              <a:rPr dirty="0"/>
              <a:pPr marL="25400">
                <a:lnSpc>
                  <a:spcPct val="100000"/>
                </a:lnSpc>
                <a:spcBef>
                  <a:spcPts val="229"/>
                </a:spcBef>
              </a:pP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11/22/2018</a:t>
            </a:fld>
            <a:endParaRPr lang="en-US" dirty="0"/>
          </a:p>
        </p:txBody>
      </p:sp>
      <p:sp>
        <p:nvSpPr>
          <p:cNvPr id="4" name="Holder 4"/>
          <p:cNvSpPr>
            <a:spLocks noGrp="1"/>
          </p:cNvSpPr>
          <p:nvPr>
            <p:ph type="sldNum" sz="quarter" idx="7"/>
          </p:nvPr>
        </p:nvSpPr>
        <p:spPr/>
        <p:txBody>
          <a:bodyPr lIns="0" tIns="0" rIns="0" bIns="0"/>
          <a:lstStyle>
            <a:lvl1pPr>
              <a:defRPr sz="800" b="0" i="0">
                <a:solidFill>
                  <a:schemeClr val="tx1"/>
                </a:solidFill>
                <a:latin typeface="Arial"/>
                <a:cs typeface="Arial"/>
              </a:defRPr>
            </a:lvl1pPr>
          </a:lstStyle>
          <a:p>
            <a:pPr marL="25400">
              <a:lnSpc>
                <a:spcPct val="100000"/>
              </a:lnSpc>
              <a:spcBef>
                <a:spcPts val="229"/>
              </a:spcBef>
            </a:pPr>
            <a:fld id="{81D60167-4931-47E6-BA6A-407CBD079E47}" type="slidenum">
              <a:rPr dirty="0"/>
              <a:pPr marL="25400">
                <a:lnSpc>
                  <a:spcPct val="100000"/>
                </a:lnSpc>
                <a:spcBef>
                  <a:spcPts val="229"/>
                </a:spcBef>
              </a:pP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C4DEA-E2FE-4978-BDEE-27D683CACA99}"/>
              </a:ext>
            </a:extLst>
          </p:cNvPr>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xmlns="" id="{78F21579-ED2A-4AA3-B8EA-80F3816DC98D}"/>
              </a:ext>
            </a:extLst>
          </p:cNvPr>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xmlns="" id="{B6768387-F04D-4516-BB5F-F3DECC60109F}"/>
              </a:ext>
            </a:extLst>
          </p:cNvPr>
          <p:cNvSpPr>
            <a:spLocks noGrp="1"/>
          </p:cNvSpPr>
          <p:nvPr>
            <p:ph type="dt" sz="half" idx="10"/>
          </p:nvPr>
        </p:nvSpPr>
        <p:spPr>
          <a:xfrm>
            <a:off x="457200" y="6377940"/>
            <a:ext cx="2103120" cy="276999"/>
          </a:xfrm>
        </p:spPr>
        <p:txBody>
          <a:bodyPr/>
          <a:lstStyle/>
          <a:p>
            <a:fld id="{01E9307D-6A14-4043-9F01-BCBABE5A8130}" type="datetimeFigureOut">
              <a:rPr lang="en-CA" smtClean="0"/>
              <a:pPr/>
              <a:t>22/11/2018</a:t>
            </a:fld>
            <a:endParaRPr lang="en-CA" dirty="0"/>
          </a:p>
        </p:txBody>
      </p:sp>
      <p:sp>
        <p:nvSpPr>
          <p:cNvPr id="5" name="Footer Placeholder 4">
            <a:extLst>
              <a:ext uri="{FF2B5EF4-FFF2-40B4-BE49-F238E27FC236}">
                <a16:creationId xmlns:a16="http://schemas.microsoft.com/office/drawing/2014/main" xmlns="" id="{95043522-5AC7-4CF9-A3F1-683C6360EB53}"/>
              </a:ext>
            </a:extLst>
          </p:cNvPr>
          <p:cNvSpPr>
            <a:spLocks noGrp="1"/>
          </p:cNvSpPr>
          <p:nvPr>
            <p:ph type="ftr" sz="quarter" idx="11"/>
          </p:nvPr>
        </p:nvSpPr>
        <p:spPr>
          <a:xfrm>
            <a:off x="3108960" y="6377940"/>
            <a:ext cx="2926080" cy="276999"/>
          </a:xfrm>
        </p:spPr>
        <p:txBody>
          <a:bodyPr/>
          <a:lstStyle/>
          <a:p>
            <a:endParaRPr lang="en-CA" dirty="0"/>
          </a:p>
        </p:txBody>
      </p:sp>
      <p:sp>
        <p:nvSpPr>
          <p:cNvPr id="6" name="Slide Number Placeholder 5">
            <a:extLst>
              <a:ext uri="{FF2B5EF4-FFF2-40B4-BE49-F238E27FC236}">
                <a16:creationId xmlns:a16="http://schemas.microsoft.com/office/drawing/2014/main" xmlns="" id="{F64B41AF-8260-4978-AFD6-6A66B34E0B04}"/>
              </a:ext>
            </a:extLst>
          </p:cNvPr>
          <p:cNvSpPr>
            <a:spLocks noGrp="1"/>
          </p:cNvSpPr>
          <p:nvPr>
            <p:ph type="sldNum" sz="quarter" idx="12"/>
          </p:nvPr>
        </p:nvSpPr>
        <p:spPr>
          <a:xfrm>
            <a:off x="4460621" y="6621219"/>
            <a:ext cx="214629" cy="123111"/>
          </a:xfrm>
        </p:spPr>
        <p:txBody>
          <a:bodyPr/>
          <a:lstStyle/>
          <a:p>
            <a:fld id="{7FDBFC99-0641-460B-8B72-D6812107F807}" type="slidenum">
              <a:rPr lang="en-CA" smtClean="0"/>
              <a:pPr/>
              <a:t>‹#›</a:t>
            </a:fld>
            <a:endParaRPr lang="en-CA" dirty="0"/>
          </a:p>
        </p:txBody>
      </p:sp>
    </p:spTree>
    <p:extLst>
      <p:ext uri="{BB962C8B-B14F-4D97-AF65-F5344CB8AC3E}">
        <p14:creationId xmlns:p14="http://schemas.microsoft.com/office/powerpoint/2010/main" xmlns="" val="2346012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6BF34-263C-4259-BDC0-F78F6FC23A1A}"/>
              </a:ext>
            </a:extLst>
          </p:cNvPr>
          <p:cNvSpPr>
            <a:spLocks noGrp="1"/>
          </p:cNvSpPr>
          <p:nvPr>
            <p:ph type="title"/>
          </p:nvPr>
        </p:nvSpPr>
        <p:spPr>
          <a:xfrm>
            <a:off x="1004188" y="2828924"/>
            <a:ext cx="7135622" cy="384721"/>
          </a:xfr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8798F917-4334-4260-966D-11F59A670D29}"/>
              </a:ext>
            </a:extLst>
          </p:cNvPr>
          <p:cNvSpPr>
            <a:spLocks noGrp="1"/>
          </p:cNvSpPr>
          <p:nvPr>
            <p:ph type="dt" sz="half" idx="10"/>
          </p:nvPr>
        </p:nvSpPr>
        <p:spPr>
          <a:xfrm>
            <a:off x="457200" y="6377940"/>
            <a:ext cx="2103120" cy="276999"/>
          </a:xfrm>
        </p:spPr>
        <p:txBody>
          <a:bodyPr/>
          <a:lstStyle/>
          <a:p>
            <a:fld id="{1A33BA1F-EFFC-4BCD-BE60-FCEC6DE9AFCC}" type="datetimeFigureOut">
              <a:rPr lang="en-US" smtClean="0"/>
              <a:pPr/>
              <a:t>11/22/2018</a:t>
            </a:fld>
            <a:endParaRPr lang="en-US" dirty="0"/>
          </a:p>
        </p:txBody>
      </p:sp>
      <p:sp>
        <p:nvSpPr>
          <p:cNvPr id="4" name="Footer Placeholder 3">
            <a:extLst>
              <a:ext uri="{FF2B5EF4-FFF2-40B4-BE49-F238E27FC236}">
                <a16:creationId xmlns:a16="http://schemas.microsoft.com/office/drawing/2014/main" xmlns="" id="{4434D29B-9AED-4BCD-B9E6-0112A653B5E5}"/>
              </a:ext>
            </a:extLst>
          </p:cNvPr>
          <p:cNvSpPr>
            <a:spLocks noGrp="1"/>
          </p:cNvSpPr>
          <p:nvPr>
            <p:ph type="ftr" sz="quarter" idx="11"/>
          </p:nvPr>
        </p:nvSpPr>
        <p:spPr>
          <a:xfrm>
            <a:off x="3108960" y="6377940"/>
            <a:ext cx="2926080" cy="276999"/>
          </a:xfrm>
        </p:spPr>
        <p:txBody>
          <a:bodyPr/>
          <a:lstStyle/>
          <a:p>
            <a:endParaRPr lang="en-US" dirty="0"/>
          </a:p>
        </p:txBody>
      </p:sp>
      <p:sp>
        <p:nvSpPr>
          <p:cNvPr id="5" name="Slide Number Placeholder 4">
            <a:extLst>
              <a:ext uri="{FF2B5EF4-FFF2-40B4-BE49-F238E27FC236}">
                <a16:creationId xmlns:a16="http://schemas.microsoft.com/office/drawing/2014/main" xmlns="" id="{2E168398-2871-42CA-BD93-792E293E837C}"/>
              </a:ext>
            </a:extLst>
          </p:cNvPr>
          <p:cNvSpPr>
            <a:spLocks noGrp="1"/>
          </p:cNvSpPr>
          <p:nvPr>
            <p:ph type="sldNum" sz="quarter" idx="12"/>
          </p:nvPr>
        </p:nvSpPr>
        <p:spPr>
          <a:xfrm>
            <a:off x="4460621" y="6621219"/>
            <a:ext cx="214629" cy="123111"/>
          </a:xfrm>
        </p:spPr>
        <p:txBody>
          <a:bodyPr/>
          <a:lstStyle/>
          <a:p>
            <a:fld id="{08AFAC02-0DEE-45B6-876A-D579F09F9395}" type="slidenum">
              <a:rPr lang="en-US" smtClean="0"/>
              <a:pPr/>
              <a:t>‹#›</a:t>
            </a:fld>
            <a:endParaRPr lang="en-US" dirty="0"/>
          </a:p>
        </p:txBody>
      </p:sp>
    </p:spTree>
    <p:extLst>
      <p:ext uri="{BB962C8B-B14F-4D97-AF65-F5344CB8AC3E}">
        <p14:creationId xmlns:p14="http://schemas.microsoft.com/office/powerpoint/2010/main" xmlns="" val="3450256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83286" y="1030986"/>
            <a:ext cx="8397240" cy="0"/>
          </a:xfrm>
          <a:custGeom>
            <a:avLst/>
            <a:gdLst/>
            <a:ahLst/>
            <a:cxnLst/>
            <a:rect l="l" t="t" r="r" b="b"/>
            <a:pathLst>
              <a:path w="8397240">
                <a:moveTo>
                  <a:pt x="0" y="0"/>
                </a:moveTo>
                <a:lnTo>
                  <a:pt x="8397240" y="0"/>
                </a:lnTo>
              </a:path>
            </a:pathLst>
          </a:custGeom>
          <a:ln w="38100">
            <a:solidFill>
              <a:srgbClr val="A6192E"/>
            </a:solidFill>
          </a:ln>
        </p:spPr>
        <p:txBody>
          <a:bodyPr wrap="square" lIns="0" tIns="0" rIns="0" bIns="0" rtlCol="0"/>
          <a:lstStyle/>
          <a:p>
            <a:endParaRPr dirty="0"/>
          </a:p>
        </p:txBody>
      </p:sp>
      <p:sp>
        <p:nvSpPr>
          <p:cNvPr id="2" name="Holder 2"/>
          <p:cNvSpPr>
            <a:spLocks noGrp="1"/>
          </p:cNvSpPr>
          <p:nvPr>
            <p:ph type="title"/>
          </p:nvPr>
        </p:nvSpPr>
        <p:spPr>
          <a:xfrm>
            <a:off x="1004188" y="2828924"/>
            <a:ext cx="7135622" cy="406400"/>
          </a:xfrm>
          <a:prstGeom prst="rect">
            <a:avLst/>
          </a:prstGeom>
        </p:spPr>
        <p:txBody>
          <a:bodyPr wrap="square" lIns="0" tIns="0" rIns="0" bIns="0">
            <a:spAutoFit/>
          </a:bodyPr>
          <a:lstStyle>
            <a:lvl1pPr>
              <a:defRPr sz="2500" b="0" i="0">
                <a:solidFill>
                  <a:schemeClr val="tx1"/>
                </a:solidFill>
                <a:latin typeface="Arial Black"/>
                <a:cs typeface="Arial Black"/>
              </a:defRPr>
            </a:lvl1pPr>
          </a:lstStyle>
          <a:p>
            <a:endParaRPr/>
          </a:p>
        </p:txBody>
      </p:sp>
      <p:sp>
        <p:nvSpPr>
          <p:cNvPr id="3" name="Holder 3"/>
          <p:cNvSpPr>
            <a:spLocks noGrp="1"/>
          </p:cNvSpPr>
          <p:nvPr>
            <p:ph type="body" idx="1"/>
          </p:nvPr>
        </p:nvSpPr>
        <p:spPr>
          <a:xfrm>
            <a:off x="476148" y="1227264"/>
            <a:ext cx="8191703" cy="4380230"/>
          </a:xfrm>
          <a:prstGeom prst="rect">
            <a:avLst/>
          </a:prstGeom>
        </p:spPr>
        <p:txBody>
          <a:bodyPr wrap="square" lIns="0" tIns="0" rIns="0" bIns="0">
            <a:spAutoFit/>
          </a:bodyPr>
          <a:lstStyle>
            <a:lvl1pPr>
              <a:defRPr sz="17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pPr/>
              <a:t>11/22/2018</a:t>
            </a:fld>
            <a:endParaRPr lang="en-US" dirty="0"/>
          </a:p>
        </p:txBody>
      </p:sp>
      <p:sp>
        <p:nvSpPr>
          <p:cNvPr id="6" name="Holder 6"/>
          <p:cNvSpPr>
            <a:spLocks noGrp="1"/>
          </p:cNvSpPr>
          <p:nvPr>
            <p:ph type="sldNum" sz="quarter" idx="7"/>
          </p:nvPr>
        </p:nvSpPr>
        <p:spPr>
          <a:xfrm>
            <a:off x="4460621" y="6621219"/>
            <a:ext cx="214629" cy="165734"/>
          </a:xfrm>
          <a:prstGeom prst="rect">
            <a:avLst/>
          </a:prstGeom>
        </p:spPr>
        <p:txBody>
          <a:bodyPr wrap="square" lIns="0" tIns="0" rIns="0" bIns="0">
            <a:spAutoFit/>
          </a:bodyPr>
          <a:lstStyle>
            <a:lvl1pPr>
              <a:defRPr sz="800" b="0" i="0">
                <a:solidFill>
                  <a:schemeClr val="tx1"/>
                </a:solidFill>
                <a:latin typeface="Arial"/>
                <a:cs typeface="Arial"/>
              </a:defRPr>
            </a:lvl1pPr>
          </a:lstStyle>
          <a:p>
            <a:pPr marL="25400">
              <a:lnSpc>
                <a:spcPct val="100000"/>
              </a:lnSpc>
              <a:spcBef>
                <a:spcPts val="229"/>
              </a:spcBef>
            </a:pPr>
            <a:fld id="{81D60167-4931-47E6-BA6A-407CBD079E47}" type="slidenum">
              <a:rPr dirty="0"/>
              <a:pPr marL="25400">
                <a:lnSpc>
                  <a:spcPct val="100000"/>
                </a:lnSpc>
                <a:spcBef>
                  <a:spcPts val="229"/>
                </a:spcBef>
              </a:p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13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6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10.gi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387562-39FF-404F-86ED-F409B93BDB09}"/>
              </a:ext>
            </a:extLst>
          </p:cNvPr>
          <p:cNvSpPr>
            <a:spLocks noGrp="1"/>
          </p:cNvSpPr>
          <p:nvPr>
            <p:ph type="ctrTitle"/>
          </p:nvPr>
        </p:nvSpPr>
        <p:spPr>
          <a:xfrm>
            <a:off x="1143000" y="2817466"/>
            <a:ext cx="6858000" cy="692497"/>
          </a:xfrm>
        </p:spPr>
        <p:txBody>
          <a:bodyPr/>
          <a:lstStyle/>
          <a:p>
            <a:r>
              <a:rPr lang="en-US" dirty="0"/>
              <a:t>Metals &amp; Mining</a:t>
            </a:r>
            <a:endParaRPr lang="en-CA" dirty="0"/>
          </a:p>
        </p:txBody>
      </p:sp>
      <p:sp>
        <p:nvSpPr>
          <p:cNvPr id="3" name="Subtitle 2">
            <a:extLst>
              <a:ext uri="{FF2B5EF4-FFF2-40B4-BE49-F238E27FC236}">
                <a16:creationId xmlns:a16="http://schemas.microsoft.com/office/drawing/2014/main" xmlns="" id="{8E85D38E-AEC6-439A-841C-C87B2FE8C971}"/>
              </a:ext>
            </a:extLst>
          </p:cNvPr>
          <p:cNvSpPr>
            <a:spLocks noGrp="1"/>
          </p:cNvSpPr>
          <p:nvPr>
            <p:ph type="subTitle" idx="1"/>
          </p:nvPr>
        </p:nvSpPr>
        <p:spPr>
          <a:xfrm>
            <a:off x="1143000" y="3602038"/>
            <a:ext cx="6858000" cy="1384995"/>
          </a:xfrm>
        </p:spPr>
        <p:txBody>
          <a:bodyPr/>
          <a:lstStyle/>
          <a:p>
            <a:r>
              <a:rPr lang="en-US" dirty="0"/>
              <a:t>Team 6</a:t>
            </a:r>
          </a:p>
          <a:p>
            <a:r>
              <a:rPr lang="en-US" dirty="0"/>
              <a:t>BUS 417</a:t>
            </a:r>
          </a:p>
          <a:p>
            <a:r>
              <a:rPr lang="en-CA" dirty="0"/>
              <a:t>By: Arman Dhillon, Jas Gill, Alfred Ng, Nikita Smirnov, &amp; Timothy Tsang</a:t>
            </a:r>
          </a:p>
          <a:p>
            <a:endParaRPr lang="en-CA" dirty="0"/>
          </a:p>
        </p:txBody>
      </p:sp>
    </p:spTree>
    <p:extLst>
      <p:ext uri="{BB962C8B-B14F-4D97-AF65-F5344CB8AC3E}">
        <p14:creationId xmlns:p14="http://schemas.microsoft.com/office/powerpoint/2010/main" xmlns="" val="2102244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EE1006A-86AB-45A5-AC1A-95F3D05D57C5}"/>
              </a:ext>
            </a:extLst>
          </p:cNvPr>
          <p:cNvPicPr>
            <a:picLocks noChangeAspect="1"/>
          </p:cNvPicPr>
          <p:nvPr/>
        </p:nvPicPr>
        <p:blipFill>
          <a:blip r:embed="rId2" cstate="print"/>
          <a:stretch>
            <a:fillRect/>
          </a:stretch>
        </p:blipFill>
        <p:spPr>
          <a:xfrm>
            <a:off x="475059" y="1447800"/>
            <a:ext cx="8193881" cy="4879181"/>
          </a:xfrm>
          <a:prstGeom prst="rect">
            <a:avLst/>
          </a:prstGeom>
        </p:spPr>
      </p:pic>
      <p:sp>
        <p:nvSpPr>
          <p:cNvPr id="3" name="Rectangle 4">
            <a:extLst>
              <a:ext uri="{FF2B5EF4-FFF2-40B4-BE49-F238E27FC236}">
                <a16:creationId xmlns:a16="http://schemas.microsoft.com/office/drawing/2014/main" xmlns="" id="{342AC3CF-AAF4-405C-B400-1E3A180D4A76}"/>
              </a:ext>
            </a:extLst>
          </p:cNvPr>
          <p:cNvSpPr>
            <a:spLocks noGrp="1" noChangeArrowheads="1"/>
          </p:cNvSpPr>
          <p:nvPr>
            <p:ph type="title"/>
          </p:nvPr>
        </p:nvSpPr>
        <p:spPr>
          <a:xfrm>
            <a:off x="476148" y="584200"/>
            <a:ext cx="7135622" cy="384721"/>
          </a:xfrm>
        </p:spPr>
        <p:txBody>
          <a:bodyPr/>
          <a:lstStyle/>
          <a:p>
            <a:r>
              <a:rPr lang="en-US" altLang="zh-TW" dirty="0">
                <a:ea typeface="新細明體" panose="02020500000000000000" pitchFamily="18" charset="-120"/>
              </a:rPr>
              <a:t>Expenditures by Province and Territory</a:t>
            </a:r>
          </a:p>
        </p:txBody>
      </p:sp>
    </p:spTree>
    <p:extLst>
      <p:ext uri="{BB962C8B-B14F-4D97-AF65-F5344CB8AC3E}">
        <p14:creationId xmlns:p14="http://schemas.microsoft.com/office/powerpoint/2010/main" xmlns="" val="2339961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63A33B-3D5D-4DB2-9E5B-AE16AA7CFADD}"/>
              </a:ext>
            </a:extLst>
          </p:cNvPr>
          <p:cNvSpPr>
            <a:spLocks noGrp="1"/>
          </p:cNvSpPr>
          <p:nvPr>
            <p:ph type="title"/>
          </p:nvPr>
        </p:nvSpPr>
        <p:spPr>
          <a:xfrm>
            <a:off x="476148" y="584200"/>
            <a:ext cx="7135622" cy="384721"/>
          </a:xfrm>
        </p:spPr>
        <p:txBody>
          <a:bodyPr/>
          <a:lstStyle/>
          <a:p>
            <a:r>
              <a:rPr lang="en-US" dirty="0"/>
              <a:t>Geographic footprint</a:t>
            </a:r>
            <a:endParaRPr lang="en-CA" dirty="0"/>
          </a:p>
        </p:txBody>
      </p:sp>
      <p:pic>
        <p:nvPicPr>
          <p:cNvPr id="4" name="Content Placeholder 8">
            <a:extLst>
              <a:ext uri="{FF2B5EF4-FFF2-40B4-BE49-F238E27FC236}">
                <a16:creationId xmlns:a16="http://schemas.microsoft.com/office/drawing/2014/main" xmlns="" id="{9310F9E1-E117-4304-A392-7ECD2354678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1526" y="1309528"/>
            <a:ext cx="7200949" cy="4786472"/>
          </a:xfrm>
          <a:prstGeom prst="rect">
            <a:avLst/>
          </a:prstGeom>
        </p:spPr>
      </p:pic>
      <p:sp>
        <p:nvSpPr>
          <p:cNvPr id="5" name="TextBox 4">
            <a:extLst>
              <a:ext uri="{FF2B5EF4-FFF2-40B4-BE49-F238E27FC236}">
                <a16:creationId xmlns:a16="http://schemas.microsoft.com/office/drawing/2014/main" xmlns="" id="{98601993-83ED-4066-AA12-0426731346A7}"/>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spTree>
    <p:extLst>
      <p:ext uri="{BB962C8B-B14F-4D97-AF65-F5344CB8AC3E}">
        <p14:creationId xmlns:p14="http://schemas.microsoft.com/office/powerpoint/2010/main" xmlns="" val="27432905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Cigar Lake (Tier One)</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4478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Northern Saskatchewan,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50%,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World’s second largest high-grade uranium deposit, with grades that are 100x the world average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9.0MM lbs (CCO’s share)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2P Reserves: 99.0MM lbs (CCO’s share)</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8" name="Picture 7">
            <a:extLst>
              <a:ext uri="{FF2B5EF4-FFF2-40B4-BE49-F238E27FC236}">
                <a16:creationId xmlns:a16="http://schemas.microsoft.com/office/drawing/2014/main" xmlns="" id="{4695BAFA-2933-4277-8D70-3DE32437632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1861497"/>
            <a:ext cx="5000949" cy="3135006"/>
          </a:xfrm>
          <a:prstGeom prst="rect">
            <a:avLst/>
          </a:prstGeom>
        </p:spPr>
      </p:pic>
    </p:spTree>
    <p:extLst>
      <p:ext uri="{BB962C8B-B14F-4D97-AF65-F5344CB8AC3E}">
        <p14:creationId xmlns:p14="http://schemas.microsoft.com/office/powerpoint/2010/main" xmlns="" val="42406530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Inkai (Tier One)</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4478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Kazakhstan</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40%</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Significant uranium deposit; operated by KazAtomProm (60% ownership)</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3.2MM lbs (CCO’s share)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2P Reserves: 107.8MM lbs (CCO’s share)</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7" name="Picture 6">
            <a:extLst>
              <a:ext uri="{FF2B5EF4-FFF2-40B4-BE49-F238E27FC236}">
                <a16:creationId xmlns:a16="http://schemas.microsoft.com/office/drawing/2014/main" xmlns="" id="{FF6201D3-3DDA-4EEF-BEC3-AFA43E92EAB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4661" y="1874488"/>
            <a:ext cx="5121739" cy="3109024"/>
          </a:xfrm>
          <a:prstGeom prst="rect">
            <a:avLst/>
          </a:prstGeom>
        </p:spPr>
      </p:pic>
    </p:spTree>
    <p:extLst>
      <p:ext uri="{BB962C8B-B14F-4D97-AF65-F5344CB8AC3E}">
        <p14:creationId xmlns:p14="http://schemas.microsoft.com/office/powerpoint/2010/main" xmlns="" val="27068846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McArthur River (Tier One)</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lnSpcReduction="10000"/>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Northern Saskatchewan,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70%,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World’s largest, high-grade uranium mine, and Key Lake (CCO owns 83%) is the world’s largest uranium mill</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Operations are suspended for an indeterminate duration</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11.2MM lbs (CCO’s share)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2P Reserves: 250.7MM lbs (CCO’s share)</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9" name="Picture 8">
            <a:extLst>
              <a:ext uri="{FF2B5EF4-FFF2-40B4-BE49-F238E27FC236}">
                <a16:creationId xmlns:a16="http://schemas.microsoft.com/office/drawing/2014/main" xmlns="" id="{8D3FB92D-ABC6-47A2-ABDB-429957E7FD6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864"/>
          <a:stretch/>
        </p:blipFill>
        <p:spPr>
          <a:xfrm>
            <a:off x="396246" y="1840061"/>
            <a:ext cx="5010252" cy="3330278"/>
          </a:xfrm>
          <a:prstGeom prst="rect">
            <a:avLst/>
          </a:prstGeom>
        </p:spPr>
      </p:pic>
    </p:spTree>
    <p:extLst>
      <p:ext uri="{BB962C8B-B14F-4D97-AF65-F5344CB8AC3E}">
        <p14:creationId xmlns:p14="http://schemas.microsoft.com/office/powerpoint/2010/main" xmlns="" val="15834138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Rabbit Lake (Tier Two)</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Northern Saskatchewan,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Longest operating uranium production facility in North America, and the second largest uranium mill in the world</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Operations are suspended for an indeterminate duration</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8" name="Picture 7">
            <a:extLst>
              <a:ext uri="{FF2B5EF4-FFF2-40B4-BE49-F238E27FC236}">
                <a16:creationId xmlns:a16="http://schemas.microsoft.com/office/drawing/2014/main" xmlns="" id="{13CA225A-96DF-4896-8F2C-FBB7B27B346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3363"/>
          <a:stretch/>
        </p:blipFill>
        <p:spPr>
          <a:xfrm>
            <a:off x="407635" y="2103807"/>
            <a:ext cx="4953000" cy="2802787"/>
          </a:xfrm>
          <a:prstGeom prst="rect">
            <a:avLst/>
          </a:prstGeom>
        </p:spPr>
      </p:pic>
    </p:spTree>
    <p:extLst>
      <p:ext uri="{BB962C8B-B14F-4D97-AF65-F5344CB8AC3E}">
        <p14:creationId xmlns:p14="http://schemas.microsoft.com/office/powerpoint/2010/main" xmlns="" val="39860809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U.S. Operations (Tier Two)</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Smith Ranch-Highland (Wyoming, U.S.) &amp; Crow Butte (Nebraska, U.S.)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Long-established in situ recovery operations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Operations are suspended for an indeterminate duration</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9" name="Picture 8">
            <a:extLst>
              <a:ext uri="{FF2B5EF4-FFF2-40B4-BE49-F238E27FC236}">
                <a16:creationId xmlns:a16="http://schemas.microsoft.com/office/drawing/2014/main" xmlns="" id="{DC0D61C0-87BA-41CA-B0F4-34923BF6A92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2964"/>
          <a:stretch/>
        </p:blipFill>
        <p:spPr>
          <a:xfrm>
            <a:off x="407478" y="2115616"/>
            <a:ext cx="4988668" cy="2779168"/>
          </a:xfrm>
          <a:prstGeom prst="rect">
            <a:avLst/>
          </a:prstGeom>
        </p:spPr>
      </p:pic>
    </p:spTree>
    <p:extLst>
      <p:ext uri="{BB962C8B-B14F-4D97-AF65-F5344CB8AC3E}">
        <p14:creationId xmlns:p14="http://schemas.microsoft.com/office/powerpoint/2010/main" xmlns="" val="11403695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Project Millenium – Under Evaluation</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Northern Saskatchewan,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70%,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Uranium deposit that could be mined in the future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Estimated life of mine: 10 years</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5" name="Picture 4">
            <a:extLst>
              <a:ext uri="{FF2B5EF4-FFF2-40B4-BE49-F238E27FC236}">
                <a16:creationId xmlns:a16="http://schemas.microsoft.com/office/drawing/2014/main" xmlns="" id="{637E5B95-7829-47C1-ADDB-93D84F1E23C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0566" y="2135298"/>
            <a:ext cx="5046593" cy="2739805"/>
          </a:xfrm>
          <a:prstGeom prst="rect">
            <a:avLst/>
          </a:prstGeom>
        </p:spPr>
      </p:pic>
    </p:spTree>
    <p:extLst>
      <p:ext uri="{BB962C8B-B14F-4D97-AF65-F5344CB8AC3E}">
        <p14:creationId xmlns:p14="http://schemas.microsoft.com/office/powerpoint/2010/main" xmlns="" val="36582365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Project Kintyre – Under Evaluation</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Western Australia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Advanced uranium exploration project that is amenable to open pit mining techniques</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7" name="Picture 6">
            <a:extLst>
              <a:ext uri="{FF2B5EF4-FFF2-40B4-BE49-F238E27FC236}">
                <a16:creationId xmlns:a16="http://schemas.microsoft.com/office/drawing/2014/main" xmlns="" id="{AF3986CA-6CC6-46A6-BEA6-A616A77B01B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1724"/>
          <a:stretch/>
        </p:blipFill>
        <p:spPr>
          <a:xfrm>
            <a:off x="407634" y="2462028"/>
            <a:ext cx="5029200" cy="2086345"/>
          </a:xfrm>
          <a:prstGeom prst="rect">
            <a:avLst/>
          </a:prstGeom>
        </p:spPr>
      </p:pic>
    </p:spTree>
    <p:extLst>
      <p:ext uri="{BB962C8B-B14F-4D97-AF65-F5344CB8AC3E}">
        <p14:creationId xmlns:p14="http://schemas.microsoft.com/office/powerpoint/2010/main" xmlns="" val="2320568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Project Yeelirrie – Under Evaluation</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Western Australia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CCO’s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Near-surface calcrete-style deposit that is amenable to open pit mining techniques and is one of Australia’s largest undeveloped uranium deposits</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9" name="Picture 8">
            <a:extLst>
              <a:ext uri="{FF2B5EF4-FFF2-40B4-BE49-F238E27FC236}">
                <a16:creationId xmlns:a16="http://schemas.microsoft.com/office/drawing/2014/main" xmlns="" id="{CD43B807-9CFD-47E8-99A2-BF9B5A9408D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3387"/>
          <a:stretch/>
        </p:blipFill>
        <p:spPr>
          <a:xfrm>
            <a:off x="407634" y="2225838"/>
            <a:ext cx="4944122" cy="2558725"/>
          </a:xfrm>
          <a:prstGeom prst="rect">
            <a:avLst/>
          </a:prstGeom>
        </p:spPr>
      </p:pic>
    </p:spTree>
    <p:extLst>
      <p:ext uri="{BB962C8B-B14F-4D97-AF65-F5344CB8AC3E}">
        <p14:creationId xmlns:p14="http://schemas.microsoft.com/office/powerpoint/2010/main" xmlns="" val="14102541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F8FBB9-E8E1-4CE3-8E89-BD199ED1230F}"/>
              </a:ext>
            </a:extLst>
          </p:cNvPr>
          <p:cNvSpPr>
            <a:spLocks noGrp="1"/>
          </p:cNvSpPr>
          <p:nvPr>
            <p:ph type="title"/>
          </p:nvPr>
        </p:nvSpPr>
        <p:spPr>
          <a:xfrm>
            <a:off x="476148" y="584200"/>
            <a:ext cx="7135622" cy="384721"/>
          </a:xfrm>
        </p:spPr>
        <p:txBody>
          <a:bodyPr/>
          <a:lstStyle/>
          <a:p>
            <a:r>
              <a:rPr lang="en-US" dirty="0"/>
              <a:t>CRA Dispute</a:t>
            </a:r>
            <a:endParaRPr lang="en-CA" dirty="0"/>
          </a:p>
        </p:txBody>
      </p:sp>
      <p:sp>
        <p:nvSpPr>
          <p:cNvPr id="3" name="Text Placeholder 2">
            <a:extLst>
              <a:ext uri="{FF2B5EF4-FFF2-40B4-BE49-F238E27FC236}">
                <a16:creationId xmlns:a16="http://schemas.microsoft.com/office/drawing/2014/main" xmlns="" id="{BE4EF7A5-DA65-4030-B9E6-3E4E8BBE2345}"/>
              </a:ext>
            </a:extLst>
          </p:cNvPr>
          <p:cNvSpPr>
            <a:spLocks noGrp="1"/>
          </p:cNvSpPr>
          <p:nvPr>
            <p:ph type="body" idx="1"/>
          </p:nvPr>
        </p:nvSpPr>
        <p:spPr>
          <a:xfrm>
            <a:off x="476148" y="1227264"/>
            <a:ext cx="8191703" cy="4016484"/>
          </a:xfrm>
        </p:spPr>
        <p:txBody>
          <a:bodyPr/>
          <a:lstStyle/>
          <a:p>
            <a:pPr marL="285750" indent="-285750">
              <a:spcAft>
                <a:spcPts val="1200"/>
              </a:spcAft>
              <a:buFont typeface="Wingdings" panose="05000000000000000000" pitchFamily="2" charset="2"/>
              <a:buChar char="§"/>
            </a:pPr>
            <a:r>
              <a:rPr lang="en-US" b="0" dirty="0">
                <a:latin typeface="Arial Black" panose="020B0A04020102020204" pitchFamily="34" charset="0"/>
              </a:rPr>
              <a:t>Cameco has been involved in a tax dispute with the CRA over a European marketing and trading structure that it used</a:t>
            </a:r>
          </a:p>
          <a:p>
            <a:pPr marL="285750" indent="-285750">
              <a:spcAft>
                <a:spcPts val="1200"/>
              </a:spcAft>
              <a:buFont typeface="Wingdings" panose="05000000000000000000" pitchFamily="2" charset="2"/>
              <a:buChar char="§"/>
            </a:pPr>
            <a:r>
              <a:rPr lang="en-US" b="0" dirty="0">
                <a:latin typeface="Arial Black" panose="020B0A04020102020204" pitchFamily="34" charset="0"/>
              </a:rPr>
              <a:t>If the CRA wins, Cameco would be required to pay cash taxes and transfer pricing penalties that could total between $1.95B - $2.15B, plus interest and instalment penalties</a:t>
            </a:r>
          </a:p>
          <a:p>
            <a:pPr marL="285750" indent="-285750">
              <a:spcAft>
                <a:spcPts val="1200"/>
              </a:spcAft>
              <a:buFont typeface="Wingdings" panose="05000000000000000000" pitchFamily="2" charset="2"/>
              <a:buChar char="§"/>
            </a:pPr>
            <a:r>
              <a:rPr lang="en-US" b="0" dirty="0">
                <a:latin typeface="Arial Black" panose="020B0A04020102020204" pitchFamily="34" charset="0"/>
              </a:rPr>
              <a:t>As part of the dispute, Cameco has already paid ~$303MM in remittance, however, a favourable ruling would allow Cameco to recover this money</a:t>
            </a:r>
          </a:p>
          <a:p>
            <a:pPr marL="285750" indent="-285750">
              <a:spcAft>
                <a:spcPts val="1200"/>
              </a:spcAft>
              <a:buFont typeface="Wingdings" panose="05000000000000000000" pitchFamily="2" charset="2"/>
              <a:buChar char="§"/>
            </a:pPr>
            <a:r>
              <a:rPr lang="en-US" b="0" dirty="0">
                <a:latin typeface="Arial Black" panose="020B0A04020102020204" pitchFamily="34" charset="0"/>
              </a:rPr>
              <a:t>In Sep 2018, the Tax Court of Canada ruled in Cameco’s favour</a:t>
            </a:r>
          </a:p>
          <a:p>
            <a:pPr marL="285750" indent="-285750">
              <a:spcAft>
                <a:spcPts val="1200"/>
              </a:spcAft>
              <a:buFont typeface="Wingdings" panose="05000000000000000000" pitchFamily="2" charset="2"/>
              <a:buChar char="§"/>
            </a:pPr>
            <a:r>
              <a:rPr lang="en-US" b="0" dirty="0">
                <a:latin typeface="Arial Black" panose="020B0A04020102020204" pitchFamily="34" charset="0"/>
              </a:rPr>
              <a:t>However, the CRA has decided to appeal to the Federal Court of Appeal (a process which could take two years); either party could appeal further to the Supreme Court of Canada (a process which could take another two years)</a:t>
            </a:r>
            <a:endParaRPr lang="en-CA" b="0" dirty="0">
              <a:latin typeface="Arial Black" panose="020B0A04020102020204" pitchFamily="34" charset="0"/>
            </a:endParaRPr>
          </a:p>
        </p:txBody>
      </p:sp>
      <p:sp>
        <p:nvSpPr>
          <p:cNvPr id="8" name="TextBox 7">
            <a:extLst>
              <a:ext uri="{FF2B5EF4-FFF2-40B4-BE49-F238E27FC236}">
                <a16:creationId xmlns:a16="http://schemas.microsoft.com/office/drawing/2014/main" xmlns="" id="{DA178092-06BB-444F-BA77-1448F532215D}"/>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
        <p:nvSpPr>
          <p:cNvPr id="9" name="Rectangle 8">
            <a:extLst>
              <a:ext uri="{FF2B5EF4-FFF2-40B4-BE49-F238E27FC236}">
                <a16:creationId xmlns:a16="http://schemas.microsoft.com/office/drawing/2014/main" xmlns="" id="{B87CE0E1-3BB9-4365-8D3B-486E5580100E}"/>
              </a:ext>
            </a:extLst>
          </p:cNvPr>
          <p:cNvSpPr/>
          <p:nvPr/>
        </p:nvSpPr>
        <p:spPr>
          <a:xfrm>
            <a:off x="390906" y="5486527"/>
            <a:ext cx="8362187" cy="482600"/>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latin typeface="Arial Black" panose="020B0A04020102020204" pitchFamily="34" charset="0"/>
              </a:rPr>
              <a:t>Unclear as to what the outcome will be; clearly poses a material risk to Cameco</a:t>
            </a:r>
            <a:endParaRPr lang="en-CA" sz="1450" dirty="0">
              <a:latin typeface="Arial Black" panose="020B0A04020102020204" pitchFamily="34" charset="0"/>
            </a:endParaRPr>
          </a:p>
        </p:txBody>
      </p:sp>
    </p:spTree>
    <p:extLst>
      <p:ext uri="{BB962C8B-B14F-4D97-AF65-F5344CB8AC3E}">
        <p14:creationId xmlns:p14="http://schemas.microsoft.com/office/powerpoint/2010/main" xmlns="" val="3990594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7D3270-CAE5-40D8-B832-0D1E5B43440C}"/>
              </a:ext>
            </a:extLst>
          </p:cNvPr>
          <p:cNvSpPr>
            <a:spLocks noGrp="1"/>
          </p:cNvSpPr>
          <p:nvPr>
            <p:ph type="title"/>
          </p:nvPr>
        </p:nvSpPr>
        <p:spPr>
          <a:xfrm>
            <a:off x="476148" y="584200"/>
            <a:ext cx="7135622" cy="384721"/>
          </a:xfrm>
        </p:spPr>
        <p:txBody>
          <a:bodyPr/>
          <a:lstStyle/>
          <a:p>
            <a:r>
              <a:rPr lang="en-CA" dirty="0"/>
              <a:t>Mineral Resource Classification</a:t>
            </a:r>
          </a:p>
        </p:txBody>
      </p:sp>
      <p:sp>
        <p:nvSpPr>
          <p:cNvPr id="3" name="Content Placeholder 2">
            <a:extLst>
              <a:ext uri="{FF2B5EF4-FFF2-40B4-BE49-F238E27FC236}">
                <a16:creationId xmlns:a16="http://schemas.microsoft.com/office/drawing/2014/main" xmlns="" id="{025EE5D4-66ED-4C42-92E6-49F40A7E6BA4}"/>
              </a:ext>
            </a:extLst>
          </p:cNvPr>
          <p:cNvSpPr>
            <a:spLocks noGrp="1"/>
          </p:cNvSpPr>
          <p:nvPr>
            <p:ph idx="1"/>
          </p:nvPr>
        </p:nvSpPr>
        <p:spPr>
          <a:xfrm>
            <a:off x="357112" y="1777698"/>
            <a:ext cx="6143777" cy="2616101"/>
          </a:xfrm>
        </p:spPr>
        <p:txBody>
          <a:bodyPr/>
          <a:lstStyle/>
          <a:p>
            <a:r>
              <a:rPr lang="en-CA" b="1" dirty="0"/>
              <a:t>Mineral Resources</a:t>
            </a:r>
            <a:endParaRPr lang="en-CA" dirty="0"/>
          </a:p>
          <a:p>
            <a:endParaRPr lang="en-CA" dirty="0"/>
          </a:p>
          <a:p>
            <a:pPr marL="285750" indent="-285750">
              <a:buFont typeface="Wingdings" panose="05000000000000000000" pitchFamily="2" charset="2"/>
              <a:buChar char="§"/>
            </a:pPr>
            <a:r>
              <a:rPr lang="en-CA" b="0" dirty="0"/>
              <a:t>Mineral resources that are potentially valuable, and for which reasonable prospects exist for eventual economic extraction</a:t>
            </a:r>
          </a:p>
          <a:p>
            <a:endParaRPr lang="en-CA" dirty="0"/>
          </a:p>
          <a:p>
            <a:r>
              <a:rPr lang="en-CA" b="1" dirty="0"/>
              <a:t>Mineral Reserves</a:t>
            </a:r>
          </a:p>
          <a:p>
            <a:endParaRPr lang="en-CA" dirty="0"/>
          </a:p>
          <a:p>
            <a:pPr marL="285750" indent="-285750">
              <a:buFont typeface="Wingdings" panose="05000000000000000000" pitchFamily="2" charset="2"/>
              <a:buChar char="§"/>
            </a:pPr>
            <a:r>
              <a:rPr lang="en-CA" b="0" dirty="0"/>
              <a:t>Mineral reserves, or ore reserves, are valuable, and legally, technically, and economically feasible to extract </a:t>
            </a:r>
          </a:p>
          <a:p>
            <a:endParaRPr lang="en-CA" dirty="0"/>
          </a:p>
        </p:txBody>
      </p:sp>
    </p:spTree>
    <p:extLst>
      <p:ext uri="{BB962C8B-B14F-4D97-AF65-F5344CB8AC3E}">
        <p14:creationId xmlns:p14="http://schemas.microsoft.com/office/powerpoint/2010/main" xmlns="" val="15874394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E83981-4892-45DD-B86A-12387633F0C1}"/>
              </a:ext>
            </a:extLst>
          </p:cNvPr>
          <p:cNvSpPr>
            <a:spLocks noGrp="1"/>
          </p:cNvSpPr>
          <p:nvPr>
            <p:ph type="title"/>
          </p:nvPr>
        </p:nvSpPr>
        <p:spPr>
          <a:xfrm>
            <a:off x="476148" y="584200"/>
            <a:ext cx="7135622" cy="384721"/>
          </a:xfrm>
        </p:spPr>
        <p:txBody>
          <a:bodyPr/>
          <a:lstStyle/>
          <a:p>
            <a:r>
              <a:rPr lang="en-US" dirty="0"/>
              <a:t>Production Highlights</a:t>
            </a:r>
            <a:endParaRPr lang="en-CA" dirty="0"/>
          </a:p>
        </p:txBody>
      </p:sp>
      <p:pic>
        <p:nvPicPr>
          <p:cNvPr id="5" name="Picture 4">
            <a:extLst>
              <a:ext uri="{FF2B5EF4-FFF2-40B4-BE49-F238E27FC236}">
                <a16:creationId xmlns:a16="http://schemas.microsoft.com/office/drawing/2014/main" xmlns="" id="{5D3F8973-E665-4C94-A75B-2F3BF1E0A61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5637" y="1340661"/>
            <a:ext cx="8312727" cy="4176678"/>
          </a:xfrm>
          <a:prstGeom prst="rect">
            <a:avLst/>
          </a:prstGeom>
        </p:spPr>
      </p:pic>
      <p:sp>
        <p:nvSpPr>
          <p:cNvPr id="6" name="TextBox 5">
            <a:extLst>
              <a:ext uri="{FF2B5EF4-FFF2-40B4-BE49-F238E27FC236}">
                <a16:creationId xmlns:a16="http://schemas.microsoft.com/office/drawing/2014/main" xmlns="" id="{1254BB3C-C719-4B22-BF39-F8D06341D1C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9320352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E83981-4892-45DD-B86A-12387633F0C1}"/>
              </a:ext>
            </a:extLst>
          </p:cNvPr>
          <p:cNvSpPr>
            <a:spLocks noGrp="1"/>
          </p:cNvSpPr>
          <p:nvPr>
            <p:ph type="title"/>
          </p:nvPr>
        </p:nvSpPr>
        <p:spPr>
          <a:xfrm>
            <a:off x="476148" y="584200"/>
            <a:ext cx="7135622" cy="384721"/>
          </a:xfrm>
        </p:spPr>
        <p:txBody>
          <a:bodyPr/>
          <a:lstStyle/>
          <a:p>
            <a:r>
              <a:rPr lang="en-US" dirty="0"/>
              <a:t>Pricing Highlights</a:t>
            </a:r>
            <a:endParaRPr lang="en-CA" dirty="0"/>
          </a:p>
        </p:txBody>
      </p:sp>
      <p:sp>
        <p:nvSpPr>
          <p:cNvPr id="6" name="TextBox 5">
            <a:extLst>
              <a:ext uri="{FF2B5EF4-FFF2-40B4-BE49-F238E27FC236}">
                <a16:creationId xmlns:a16="http://schemas.microsoft.com/office/drawing/2014/main" xmlns="" id="{1254BB3C-C719-4B22-BF39-F8D06341D1C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pic>
        <p:nvPicPr>
          <p:cNvPr id="5" name="Picture 4">
            <a:extLst>
              <a:ext uri="{FF2B5EF4-FFF2-40B4-BE49-F238E27FC236}">
                <a16:creationId xmlns:a16="http://schemas.microsoft.com/office/drawing/2014/main" xmlns="" id="{3867C35D-88AF-4AE6-AD90-9CA2AFC8219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0865" y="1524000"/>
            <a:ext cx="8582270" cy="2839799"/>
          </a:xfrm>
          <a:prstGeom prst="rect">
            <a:avLst/>
          </a:prstGeom>
        </p:spPr>
      </p:pic>
      <p:sp>
        <p:nvSpPr>
          <p:cNvPr id="7" name="Rectangle 6">
            <a:extLst>
              <a:ext uri="{FF2B5EF4-FFF2-40B4-BE49-F238E27FC236}">
                <a16:creationId xmlns:a16="http://schemas.microsoft.com/office/drawing/2014/main" xmlns="" id="{346DA83D-CEFA-4592-B2FD-891896E3C051}"/>
              </a:ext>
            </a:extLst>
          </p:cNvPr>
          <p:cNvSpPr/>
          <p:nvPr/>
        </p:nvSpPr>
        <p:spPr>
          <a:xfrm>
            <a:off x="533400" y="2161747"/>
            <a:ext cx="8229600" cy="207818"/>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xmlns="" val="36099895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1E5FA-F570-4709-B688-49062967033C}"/>
              </a:ext>
            </a:extLst>
          </p:cNvPr>
          <p:cNvSpPr>
            <a:spLocks noGrp="1"/>
          </p:cNvSpPr>
          <p:nvPr>
            <p:ph type="title"/>
          </p:nvPr>
        </p:nvSpPr>
        <p:spPr>
          <a:xfrm>
            <a:off x="476148" y="584200"/>
            <a:ext cx="7135622" cy="384721"/>
          </a:xfrm>
        </p:spPr>
        <p:txBody>
          <a:bodyPr/>
          <a:lstStyle/>
          <a:p>
            <a:r>
              <a:rPr lang="en-US" dirty="0"/>
              <a:t>2017 Balance Sheet</a:t>
            </a:r>
            <a:endParaRPr lang="en-CA" dirty="0"/>
          </a:p>
        </p:txBody>
      </p:sp>
      <p:sp>
        <p:nvSpPr>
          <p:cNvPr id="6" name="TextBox 5">
            <a:extLst>
              <a:ext uri="{FF2B5EF4-FFF2-40B4-BE49-F238E27FC236}">
                <a16:creationId xmlns:a16="http://schemas.microsoft.com/office/drawing/2014/main" xmlns="" id="{F1F9A786-02EC-4C66-98A7-E05A7986C9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pic>
        <p:nvPicPr>
          <p:cNvPr id="4" name="Picture 3">
            <a:extLst>
              <a:ext uri="{FF2B5EF4-FFF2-40B4-BE49-F238E27FC236}">
                <a16:creationId xmlns:a16="http://schemas.microsoft.com/office/drawing/2014/main" xmlns="" id="{4A620FAA-76E4-4A6A-B9EF-378A7A78C65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7801" y="1093434"/>
            <a:ext cx="6248400" cy="5407968"/>
          </a:xfrm>
          <a:prstGeom prst="rect">
            <a:avLst/>
          </a:prstGeom>
        </p:spPr>
      </p:pic>
    </p:spTree>
    <p:extLst>
      <p:ext uri="{BB962C8B-B14F-4D97-AF65-F5344CB8AC3E}">
        <p14:creationId xmlns:p14="http://schemas.microsoft.com/office/powerpoint/2010/main" xmlns="" val="1280145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1E5FA-F570-4709-B688-49062967033C}"/>
              </a:ext>
            </a:extLst>
          </p:cNvPr>
          <p:cNvSpPr>
            <a:spLocks noGrp="1"/>
          </p:cNvSpPr>
          <p:nvPr>
            <p:ph type="title"/>
          </p:nvPr>
        </p:nvSpPr>
        <p:spPr>
          <a:xfrm>
            <a:off x="476148" y="584200"/>
            <a:ext cx="7135622" cy="384721"/>
          </a:xfrm>
        </p:spPr>
        <p:txBody>
          <a:bodyPr/>
          <a:lstStyle/>
          <a:p>
            <a:r>
              <a:rPr lang="en-US" dirty="0"/>
              <a:t>Q3/18 Balance Sheet</a:t>
            </a:r>
            <a:endParaRPr lang="en-CA" dirty="0"/>
          </a:p>
        </p:txBody>
      </p:sp>
      <p:sp>
        <p:nvSpPr>
          <p:cNvPr id="6" name="TextBox 5">
            <a:extLst>
              <a:ext uri="{FF2B5EF4-FFF2-40B4-BE49-F238E27FC236}">
                <a16:creationId xmlns:a16="http://schemas.microsoft.com/office/drawing/2014/main" xmlns="" id="{F1F9A786-02EC-4C66-98A7-E05A7986C9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pic>
        <p:nvPicPr>
          <p:cNvPr id="8" name="Picture 7">
            <a:extLst>
              <a:ext uri="{FF2B5EF4-FFF2-40B4-BE49-F238E27FC236}">
                <a16:creationId xmlns:a16="http://schemas.microsoft.com/office/drawing/2014/main" xmlns="" id="{0F8FCE10-4BE3-4F96-93E9-F87AC4B0D56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32230" y="1143000"/>
            <a:ext cx="6079540" cy="5257800"/>
          </a:xfrm>
          <a:prstGeom prst="rect">
            <a:avLst/>
          </a:prstGeom>
        </p:spPr>
      </p:pic>
      <p:sp>
        <p:nvSpPr>
          <p:cNvPr id="3" name="Rectangle 2">
            <a:extLst>
              <a:ext uri="{FF2B5EF4-FFF2-40B4-BE49-F238E27FC236}">
                <a16:creationId xmlns:a16="http://schemas.microsoft.com/office/drawing/2014/main" xmlns="" id="{92A9DF43-DC87-4A60-B450-4F67FC954BAA}"/>
              </a:ext>
            </a:extLst>
          </p:cNvPr>
          <p:cNvSpPr/>
          <p:nvPr/>
        </p:nvSpPr>
        <p:spPr>
          <a:xfrm>
            <a:off x="1641579" y="1676400"/>
            <a:ext cx="5970192" cy="228600"/>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xmlns="" id="{1DC18317-95C6-491D-B66F-1D67B75AD604}"/>
              </a:ext>
            </a:extLst>
          </p:cNvPr>
          <p:cNvSpPr/>
          <p:nvPr/>
        </p:nvSpPr>
        <p:spPr>
          <a:xfrm>
            <a:off x="1641579" y="2886722"/>
            <a:ext cx="5962010" cy="141942"/>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xmlns="" val="40624993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1E5FA-F570-4709-B688-49062967033C}"/>
              </a:ext>
            </a:extLst>
          </p:cNvPr>
          <p:cNvSpPr>
            <a:spLocks noGrp="1"/>
          </p:cNvSpPr>
          <p:nvPr>
            <p:ph type="title"/>
          </p:nvPr>
        </p:nvSpPr>
        <p:spPr>
          <a:xfrm>
            <a:off x="476148" y="584200"/>
            <a:ext cx="7135622" cy="384721"/>
          </a:xfrm>
        </p:spPr>
        <p:txBody>
          <a:bodyPr/>
          <a:lstStyle/>
          <a:p>
            <a:r>
              <a:rPr lang="en-US" dirty="0"/>
              <a:t>2017 Income Statement</a:t>
            </a:r>
            <a:endParaRPr lang="en-CA" dirty="0"/>
          </a:p>
        </p:txBody>
      </p:sp>
      <p:pic>
        <p:nvPicPr>
          <p:cNvPr id="5" name="Picture 4">
            <a:extLst>
              <a:ext uri="{FF2B5EF4-FFF2-40B4-BE49-F238E27FC236}">
                <a16:creationId xmlns:a16="http://schemas.microsoft.com/office/drawing/2014/main" xmlns="" id="{7D361984-286E-45C7-8039-54EF545EEE0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62250" y="1107386"/>
            <a:ext cx="6819500" cy="5358504"/>
          </a:xfrm>
          <a:prstGeom prst="rect">
            <a:avLst/>
          </a:prstGeom>
        </p:spPr>
      </p:pic>
      <p:sp>
        <p:nvSpPr>
          <p:cNvPr id="6" name="TextBox 5">
            <a:extLst>
              <a:ext uri="{FF2B5EF4-FFF2-40B4-BE49-F238E27FC236}">
                <a16:creationId xmlns:a16="http://schemas.microsoft.com/office/drawing/2014/main" xmlns="" id="{F1F9A786-02EC-4C66-98A7-E05A7986C9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
        <p:nvSpPr>
          <p:cNvPr id="7" name="Rectangle 6">
            <a:extLst>
              <a:ext uri="{FF2B5EF4-FFF2-40B4-BE49-F238E27FC236}">
                <a16:creationId xmlns:a16="http://schemas.microsoft.com/office/drawing/2014/main" xmlns="" id="{6381FA96-DBDF-41B9-A8CA-CC0E134B71AF}"/>
              </a:ext>
            </a:extLst>
          </p:cNvPr>
          <p:cNvSpPr/>
          <p:nvPr/>
        </p:nvSpPr>
        <p:spPr>
          <a:xfrm>
            <a:off x="1219200" y="1592902"/>
            <a:ext cx="6558211" cy="141942"/>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xmlns="" val="105222098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1E5FA-F570-4709-B688-49062967033C}"/>
              </a:ext>
            </a:extLst>
          </p:cNvPr>
          <p:cNvSpPr>
            <a:spLocks noGrp="1"/>
          </p:cNvSpPr>
          <p:nvPr>
            <p:ph type="title"/>
          </p:nvPr>
        </p:nvSpPr>
        <p:spPr>
          <a:xfrm>
            <a:off x="476148" y="584200"/>
            <a:ext cx="7135622" cy="384721"/>
          </a:xfrm>
        </p:spPr>
        <p:txBody>
          <a:bodyPr/>
          <a:lstStyle/>
          <a:p>
            <a:r>
              <a:rPr lang="en-US" dirty="0"/>
              <a:t>Q3/18 Income Statement</a:t>
            </a:r>
            <a:endParaRPr lang="en-CA" dirty="0"/>
          </a:p>
        </p:txBody>
      </p:sp>
      <p:sp>
        <p:nvSpPr>
          <p:cNvPr id="6" name="TextBox 5">
            <a:extLst>
              <a:ext uri="{FF2B5EF4-FFF2-40B4-BE49-F238E27FC236}">
                <a16:creationId xmlns:a16="http://schemas.microsoft.com/office/drawing/2014/main" xmlns="" id="{F1F9A786-02EC-4C66-98A7-E05A7986C9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pic>
        <p:nvPicPr>
          <p:cNvPr id="4" name="Picture 3">
            <a:extLst>
              <a:ext uri="{FF2B5EF4-FFF2-40B4-BE49-F238E27FC236}">
                <a16:creationId xmlns:a16="http://schemas.microsoft.com/office/drawing/2014/main" xmlns="" id="{9A3560EE-82DD-4E57-AC2C-3BCEA5BB338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1114032"/>
            <a:ext cx="6858000" cy="5362968"/>
          </a:xfrm>
          <a:prstGeom prst="rect">
            <a:avLst/>
          </a:prstGeom>
        </p:spPr>
      </p:pic>
      <p:sp>
        <p:nvSpPr>
          <p:cNvPr id="5" name="Rectangle 4">
            <a:extLst>
              <a:ext uri="{FF2B5EF4-FFF2-40B4-BE49-F238E27FC236}">
                <a16:creationId xmlns:a16="http://schemas.microsoft.com/office/drawing/2014/main" xmlns="" id="{3CE0F619-5878-42FF-8D0B-F02672014371}"/>
              </a:ext>
            </a:extLst>
          </p:cNvPr>
          <p:cNvSpPr/>
          <p:nvPr/>
        </p:nvSpPr>
        <p:spPr>
          <a:xfrm>
            <a:off x="964983" y="1515122"/>
            <a:ext cx="7214032" cy="141942"/>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xmlns="" val="5782624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1E5FA-F570-4709-B688-49062967033C}"/>
              </a:ext>
            </a:extLst>
          </p:cNvPr>
          <p:cNvSpPr>
            <a:spLocks noGrp="1"/>
          </p:cNvSpPr>
          <p:nvPr>
            <p:ph type="title"/>
          </p:nvPr>
        </p:nvSpPr>
        <p:spPr>
          <a:xfrm>
            <a:off x="476148" y="584200"/>
            <a:ext cx="7135622" cy="384721"/>
          </a:xfrm>
        </p:spPr>
        <p:txBody>
          <a:bodyPr/>
          <a:lstStyle/>
          <a:p>
            <a:r>
              <a:rPr lang="en-US" dirty="0"/>
              <a:t>2017 Cash Flow Statement</a:t>
            </a:r>
            <a:endParaRPr lang="en-CA" dirty="0"/>
          </a:p>
        </p:txBody>
      </p:sp>
      <p:sp>
        <p:nvSpPr>
          <p:cNvPr id="6" name="TextBox 5">
            <a:extLst>
              <a:ext uri="{FF2B5EF4-FFF2-40B4-BE49-F238E27FC236}">
                <a16:creationId xmlns:a16="http://schemas.microsoft.com/office/drawing/2014/main" xmlns="" id="{F1F9A786-02EC-4C66-98A7-E05A7986C9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pic>
        <p:nvPicPr>
          <p:cNvPr id="5" name="Picture 4">
            <a:extLst>
              <a:ext uri="{FF2B5EF4-FFF2-40B4-BE49-F238E27FC236}">
                <a16:creationId xmlns:a16="http://schemas.microsoft.com/office/drawing/2014/main" xmlns="" id="{1ABB55C5-1D5C-4206-B0F3-0D3DEE0B84B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92895" y="1114032"/>
            <a:ext cx="6558210" cy="5362968"/>
          </a:xfrm>
          <a:prstGeom prst="rect">
            <a:avLst/>
          </a:prstGeom>
        </p:spPr>
      </p:pic>
      <p:sp>
        <p:nvSpPr>
          <p:cNvPr id="7" name="Rectangle 6">
            <a:extLst>
              <a:ext uri="{FF2B5EF4-FFF2-40B4-BE49-F238E27FC236}">
                <a16:creationId xmlns:a16="http://schemas.microsoft.com/office/drawing/2014/main" xmlns="" id="{98D31BC1-5BF2-4CDF-9C2F-5912E1727E0B}"/>
              </a:ext>
            </a:extLst>
          </p:cNvPr>
          <p:cNvSpPr/>
          <p:nvPr/>
        </p:nvSpPr>
        <p:spPr>
          <a:xfrm>
            <a:off x="1292894" y="3733800"/>
            <a:ext cx="6558211" cy="141942"/>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xmlns="" id="{6BD7158F-54AD-4BE2-AC8B-E6BA4E81DAA8}"/>
              </a:ext>
            </a:extLst>
          </p:cNvPr>
          <p:cNvSpPr/>
          <p:nvPr/>
        </p:nvSpPr>
        <p:spPr>
          <a:xfrm>
            <a:off x="1292894" y="4049058"/>
            <a:ext cx="6558211" cy="141942"/>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xmlns="" val="7446959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1E5FA-F570-4709-B688-49062967033C}"/>
              </a:ext>
            </a:extLst>
          </p:cNvPr>
          <p:cNvSpPr>
            <a:spLocks noGrp="1"/>
          </p:cNvSpPr>
          <p:nvPr>
            <p:ph type="title"/>
          </p:nvPr>
        </p:nvSpPr>
        <p:spPr>
          <a:xfrm>
            <a:off x="476148" y="584200"/>
            <a:ext cx="7135622" cy="384721"/>
          </a:xfrm>
        </p:spPr>
        <p:txBody>
          <a:bodyPr/>
          <a:lstStyle/>
          <a:p>
            <a:r>
              <a:rPr lang="en-US" dirty="0"/>
              <a:t>Q3/18 Cash Flow Statement</a:t>
            </a:r>
            <a:endParaRPr lang="en-CA" dirty="0"/>
          </a:p>
        </p:txBody>
      </p:sp>
      <p:sp>
        <p:nvSpPr>
          <p:cNvPr id="6" name="TextBox 5">
            <a:extLst>
              <a:ext uri="{FF2B5EF4-FFF2-40B4-BE49-F238E27FC236}">
                <a16:creationId xmlns:a16="http://schemas.microsoft.com/office/drawing/2014/main" xmlns="" id="{F1F9A786-02EC-4C66-98A7-E05A7986C9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pic>
        <p:nvPicPr>
          <p:cNvPr id="4" name="Picture 3">
            <a:extLst>
              <a:ext uri="{FF2B5EF4-FFF2-40B4-BE49-F238E27FC236}">
                <a16:creationId xmlns:a16="http://schemas.microsoft.com/office/drawing/2014/main" xmlns="" id="{515EB34D-48A0-4F61-BFDE-5E212F204EB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92895" y="1135306"/>
            <a:ext cx="6558210" cy="5339462"/>
          </a:xfrm>
          <a:prstGeom prst="rect">
            <a:avLst/>
          </a:prstGeom>
        </p:spPr>
      </p:pic>
      <p:sp>
        <p:nvSpPr>
          <p:cNvPr id="5" name="Rectangle 4">
            <a:extLst>
              <a:ext uri="{FF2B5EF4-FFF2-40B4-BE49-F238E27FC236}">
                <a16:creationId xmlns:a16="http://schemas.microsoft.com/office/drawing/2014/main" xmlns="" id="{AE841913-88AC-44D0-A286-6C9CDB97822B}"/>
              </a:ext>
            </a:extLst>
          </p:cNvPr>
          <p:cNvSpPr/>
          <p:nvPr/>
        </p:nvSpPr>
        <p:spPr>
          <a:xfrm>
            <a:off x="1292894" y="3696416"/>
            <a:ext cx="6558211" cy="171750"/>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xmlns="" id="{DB6A74A2-90F8-45B1-AB50-65598AD406EC}"/>
              </a:ext>
            </a:extLst>
          </p:cNvPr>
          <p:cNvSpPr/>
          <p:nvPr/>
        </p:nvSpPr>
        <p:spPr>
          <a:xfrm>
            <a:off x="1292894" y="3987800"/>
            <a:ext cx="6558211" cy="141942"/>
          </a:xfrm>
          <a:prstGeom prst="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xmlns="" val="16351985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EF2C45-51F8-4CAF-B3B6-B278B2EDA2E7}"/>
              </a:ext>
            </a:extLst>
          </p:cNvPr>
          <p:cNvSpPr>
            <a:spLocks noGrp="1"/>
          </p:cNvSpPr>
          <p:nvPr>
            <p:ph type="title"/>
          </p:nvPr>
        </p:nvSpPr>
        <p:spPr>
          <a:xfrm>
            <a:off x="476148" y="584200"/>
            <a:ext cx="7135622" cy="384721"/>
          </a:xfrm>
        </p:spPr>
        <p:txBody>
          <a:bodyPr/>
          <a:lstStyle/>
          <a:p>
            <a:r>
              <a:rPr lang="en-US" dirty="0"/>
              <a:t>Share Capital</a:t>
            </a:r>
            <a:endParaRPr lang="en-CA" dirty="0"/>
          </a:p>
        </p:txBody>
      </p:sp>
      <p:pic>
        <p:nvPicPr>
          <p:cNvPr id="5" name="Picture 4">
            <a:extLst>
              <a:ext uri="{FF2B5EF4-FFF2-40B4-BE49-F238E27FC236}">
                <a16:creationId xmlns:a16="http://schemas.microsoft.com/office/drawing/2014/main" xmlns="" id="{2960228D-68AA-47AF-A0B2-7AB501CAC97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5637" y="1524000"/>
            <a:ext cx="8312727" cy="910441"/>
          </a:xfrm>
          <a:prstGeom prst="rect">
            <a:avLst/>
          </a:prstGeom>
        </p:spPr>
      </p:pic>
      <p:sp>
        <p:nvSpPr>
          <p:cNvPr id="6" name="TextBox 5">
            <a:extLst>
              <a:ext uri="{FF2B5EF4-FFF2-40B4-BE49-F238E27FC236}">
                <a16:creationId xmlns:a16="http://schemas.microsoft.com/office/drawing/2014/main" xmlns="" id="{DE54ADCC-F3EF-490D-99E1-428CADDC7A32}"/>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5055800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Debt Distribution</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6" name="Content Placeholder 3" descr="3-BLOOMBERG">
            <a:extLst>
              <a:ext uri="{FF2B5EF4-FFF2-40B4-BE49-F238E27FC236}">
                <a16:creationId xmlns:a16="http://schemas.microsoft.com/office/drawing/2014/main" xmlns="" id="{11BFE9A0-20E4-4CCD-9193-3C89431F3E6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488" b="7972"/>
          <a:stretch/>
        </p:blipFill>
        <p:spPr>
          <a:xfrm>
            <a:off x="952231" y="1371600"/>
            <a:ext cx="7239538" cy="4664605"/>
          </a:xfrm>
          <a:prstGeom prst="rect">
            <a:avLst/>
          </a:prstGeom>
        </p:spPr>
      </p:pic>
    </p:spTree>
    <p:extLst>
      <p:ext uri="{BB962C8B-B14F-4D97-AF65-F5344CB8AC3E}">
        <p14:creationId xmlns:p14="http://schemas.microsoft.com/office/powerpoint/2010/main" xmlns="" val="188910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E4E32-88DC-4B97-A625-1C1C48D24EAE}"/>
              </a:ext>
            </a:extLst>
          </p:cNvPr>
          <p:cNvSpPr>
            <a:spLocks noGrp="1"/>
          </p:cNvSpPr>
          <p:nvPr>
            <p:ph type="title"/>
          </p:nvPr>
        </p:nvSpPr>
        <p:spPr>
          <a:xfrm>
            <a:off x="476148" y="584200"/>
            <a:ext cx="7135622" cy="384721"/>
          </a:xfrm>
        </p:spPr>
        <p:txBody>
          <a:bodyPr/>
          <a:lstStyle/>
          <a:p>
            <a:r>
              <a:rPr lang="en-CA" dirty="0"/>
              <a:t>Mineral Resources</a:t>
            </a:r>
          </a:p>
        </p:txBody>
      </p:sp>
      <p:sp>
        <p:nvSpPr>
          <p:cNvPr id="3" name="Content Placeholder 2">
            <a:extLst>
              <a:ext uri="{FF2B5EF4-FFF2-40B4-BE49-F238E27FC236}">
                <a16:creationId xmlns:a16="http://schemas.microsoft.com/office/drawing/2014/main" xmlns="" id="{A6B93AA3-60BD-4A98-AF1F-E99808F26F2C}"/>
              </a:ext>
            </a:extLst>
          </p:cNvPr>
          <p:cNvSpPr>
            <a:spLocks noGrp="1"/>
          </p:cNvSpPr>
          <p:nvPr>
            <p:ph idx="1"/>
          </p:nvPr>
        </p:nvSpPr>
        <p:spPr>
          <a:xfrm>
            <a:off x="476148" y="1227264"/>
            <a:ext cx="8191703" cy="1363536"/>
          </a:xfrm>
        </p:spPr>
        <p:txBody>
          <a:bodyPr>
            <a:noAutofit/>
          </a:bodyPr>
          <a:lstStyle/>
          <a:p>
            <a:r>
              <a:rPr lang="en-CA" sz="1800" b="1" dirty="0"/>
              <a:t>Inferred</a:t>
            </a:r>
          </a:p>
          <a:p>
            <a:endParaRPr lang="en-CA" sz="1800" b="1" dirty="0"/>
          </a:p>
          <a:p>
            <a:pPr marL="285750" indent="-285750">
              <a:buFont typeface="Wingdings" panose="05000000000000000000" pitchFamily="2" charset="2"/>
              <a:buChar char="§"/>
            </a:pPr>
            <a:r>
              <a:rPr lang="en-CA" sz="1800" dirty="0"/>
              <a:t>Mineral resource where tonnage, grade, and mineral content can be estimated with a low level of confidence</a:t>
            </a:r>
          </a:p>
          <a:p>
            <a:pPr marL="742950" lvl="1" indent="-285750">
              <a:buFont typeface="Wingdings" panose="05000000000000000000" pitchFamily="2" charset="2"/>
              <a:buChar char="§"/>
            </a:pPr>
            <a:r>
              <a:rPr lang="en-CA" dirty="0"/>
              <a:t>Inferred from geological survey data (assumed but NOT verified)</a:t>
            </a:r>
          </a:p>
          <a:p>
            <a:pPr marL="742950" lvl="1" indent="-285750">
              <a:buFont typeface="Wingdings" panose="05000000000000000000" pitchFamily="2" charset="2"/>
              <a:buChar char="§"/>
            </a:pPr>
            <a:r>
              <a:rPr lang="en-CA" dirty="0"/>
              <a:t>Data is gathered from locations such as outcrops, trenches, pits, and drill holes</a:t>
            </a:r>
          </a:p>
          <a:p>
            <a:pPr marL="742950" lvl="1" indent="-285750">
              <a:buFont typeface="Wingdings" panose="05000000000000000000" pitchFamily="2" charset="2"/>
              <a:buChar char="§"/>
            </a:pPr>
            <a:r>
              <a:rPr lang="en-CA" dirty="0"/>
              <a:t>Information is of limited quality and reliability</a:t>
            </a:r>
          </a:p>
          <a:p>
            <a:pPr marL="342900" lvl="1"/>
            <a:endParaRPr lang="en-CA" dirty="0"/>
          </a:p>
        </p:txBody>
      </p:sp>
      <p:pic>
        <p:nvPicPr>
          <p:cNvPr id="4" name="Shape 189">
            <a:extLst>
              <a:ext uri="{FF2B5EF4-FFF2-40B4-BE49-F238E27FC236}">
                <a16:creationId xmlns:a16="http://schemas.microsoft.com/office/drawing/2014/main" xmlns="" id="{C5E57156-441B-42E4-942C-B1E14F32A75D}"/>
              </a:ext>
            </a:extLst>
          </p:cNvPr>
          <p:cNvPicPr preferRelativeResize="0"/>
          <p:nvPr/>
        </p:nvPicPr>
        <p:blipFill>
          <a:blip r:embed="rId2" cstate="print">
            <a:alphaModFix/>
          </a:blip>
          <a:stretch>
            <a:fillRect/>
          </a:stretch>
        </p:blipFill>
        <p:spPr>
          <a:xfrm>
            <a:off x="737861" y="3429000"/>
            <a:ext cx="7668275" cy="3263399"/>
          </a:xfrm>
          <a:prstGeom prst="rect">
            <a:avLst/>
          </a:prstGeom>
          <a:noFill/>
          <a:ln>
            <a:noFill/>
          </a:ln>
        </p:spPr>
      </p:pic>
    </p:spTree>
    <p:extLst>
      <p:ext uri="{BB962C8B-B14F-4D97-AF65-F5344CB8AC3E}">
        <p14:creationId xmlns:p14="http://schemas.microsoft.com/office/powerpoint/2010/main" xmlns="" val="18575475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Dividend History</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7" name="Content Placeholder 5" descr="3-BLOOMBERG">
            <a:extLst>
              <a:ext uri="{FF2B5EF4-FFF2-40B4-BE49-F238E27FC236}">
                <a16:creationId xmlns:a16="http://schemas.microsoft.com/office/drawing/2014/main" xmlns="" id="{FBB77F60-1AB8-41E5-B16A-1865889C71A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73" b="8569"/>
          <a:stretch/>
        </p:blipFill>
        <p:spPr>
          <a:xfrm>
            <a:off x="952231" y="1371600"/>
            <a:ext cx="7239538" cy="4648200"/>
          </a:xfrm>
          <a:prstGeom prst="rect">
            <a:avLst/>
          </a:prstGeom>
        </p:spPr>
      </p:pic>
    </p:spTree>
    <p:extLst>
      <p:ext uri="{BB962C8B-B14F-4D97-AF65-F5344CB8AC3E}">
        <p14:creationId xmlns:p14="http://schemas.microsoft.com/office/powerpoint/2010/main" xmlns="" val="19678700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Enterprise Value</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6" name="Content Placeholder 3" descr="3-BLOOMBERG">
            <a:extLst>
              <a:ext uri="{FF2B5EF4-FFF2-40B4-BE49-F238E27FC236}">
                <a16:creationId xmlns:a16="http://schemas.microsoft.com/office/drawing/2014/main" xmlns="" id="{5C191CF1-2002-4285-AFC9-DC95A3976DC4}"/>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15" b="7527"/>
          <a:stretch/>
        </p:blipFill>
        <p:spPr>
          <a:xfrm>
            <a:off x="952231" y="1371600"/>
            <a:ext cx="7239538" cy="4711989"/>
          </a:xfrm>
          <a:prstGeom prst="rect">
            <a:avLst/>
          </a:prstGeom>
        </p:spPr>
      </p:pic>
    </p:spTree>
    <p:extLst>
      <p:ext uri="{BB962C8B-B14F-4D97-AF65-F5344CB8AC3E}">
        <p14:creationId xmlns:p14="http://schemas.microsoft.com/office/powerpoint/2010/main" xmlns="" val="312236004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Top Shareholders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7" name="Content Placeholder 3" descr="3-BLOOMBERG">
            <a:extLst>
              <a:ext uri="{FF2B5EF4-FFF2-40B4-BE49-F238E27FC236}">
                <a16:creationId xmlns:a16="http://schemas.microsoft.com/office/drawing/2014/main" xmlns="" id="{29F7FD7D-969C-4C38-8B0A-DF5C99AA908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0831" b="7810"/>
          <a:stretch/>
        </p:blipFill>
        <p:spPr>
          <a:xfrm>
            <a:off x="952231" y="1219200"/>
            <a:ext cx="7239538" cy="4711989"/>
          </a:xfrm>
          <a:prstGeom prst="rect">
            <a:avLst/>
          </a:prstGeom>
        </p:spPr>
      </p:pic>
      <p:sp>
        <p:nvSpPr>
          <p:cNvPr id="8" name="Rectangle 7">
            <a:extLst>
              <a:ext uri="{FF2B5EF4-FFF2-40B4-BE49-F238E27FC236}">
                <a16:creationId xmlns:a16="http://schemas.microsoft.com/office/drawing/2014/main" xmlns="" id="{34AAC4E3-F495-4596-A086-544DE8CC2699}"/>
              </a:ext>
            </a:extLst>
          </p:cNvPr>
          <p:cNvSpPr/>
          <p:nvPr/>
        </p:nvSpPr>
        <p:spPr>
          <a:xfrm>
            <a:off x="390906" y="6019800"/>
            <a:ext cx="8362187" cy="362585"/>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Active managers have built a large stake in CCO</a:t>
            </a:r>
            <a:endParaRPr lang="en-CA" sz="1600" dirty="0">
              <a:latin typeface="Arial Black" panose="020B0A04020102020204" pitchFamily="34" charset="0"/>
            </a:endParaRPr>
          </a:p>
        </p:txBody>
      </p:sp>
    </p:spTree>
    <p:extLst>
      <p:ext uri="{BB962C8B-B14F-4D97-AF65-F5344CB8AC3E}">
        <p14:creationId xmlns:p14="http://schemas.microsoft.com/office/powerpoint/2010/main" xmlns="" val="41512659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Insider Transactions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6" name="Content Placeholder 3" descr="3-BLOOMBERG">
            <a:extLst>
              <a:ext uri="{FF2B5EF4-FFF2-40B4-BE49-F238E27FC236}">
                <a16:creationId xmlns:a16="http://schemas.microsoft.com/office/drawing/2014/main" xmlns="" id="{B4708B28-DA0D-47D2-B592-5C8DE2EE5C0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0598" b="8043"/>
          <a:stretch/>
        </p:blipFill>
        <p:spPr>
          <a:xfrm>
            <a:off x="952231" y="1219200"/>
            <a:ext cx="7239538" cy="4711990"/>
          </a:xfrm>
          <a:prstGeom prst="rect">
            <a:avLst/>
          </a:prstGeom>
        </p:spPr>
      </p:pic>
    </p:spTree>
    <p:extLst>
      <p:ext uri="{BB962C8B-B14F-4D97-AF65-F5344CB8AC3E}">
        <p14:creationId xmlns:p14="http://schemas.microsoft.com/office/powerpoint/2010/main" xmlns="" val="4445206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Line Chart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7" name="Content Placeholder 3" descr="3-BLOOMBERG">
            <a:extLst>
              <a:ext uri="{FF2B5EF4-FFF2-40B4-BE49-F238E27FC236}">
                <a16:creationId xmlns:a16="http://schemas.microsoft.com/office/drawing/2014/main" xmlns="" id="{0C3BED78-BDF0-42F1-81BE-82D9D4C11250}"/>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73" b="7468"/>
          <a:stretch/>
        </p:blipFill>
        <p:spPr>
          <a:xfrm>
            <a:off x="952231" y="1219200"/>
            <a:ext cx="7239538" cy="4711990"/>
          </a:xfrm>
          <a:prstGeom prst="rect">
            <a:avLst/>
          </a:prstGeom>
        </p:spPr>
      </p:pic>
    </p:spTree>
    <p:extLst>
      <p:ext uri="{BB962C8B-B14F-4D97-AF65-F5344CB8AC3E}">
        <p14:creationId xmlns:p14="http://schemas.microsoft.com/office/powerpoint/2010/main" xmlns="" val="402768792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Bar Chart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6" name="Content Placeholder 5" descr="3-BLOOMBERG">
            <a:extLst>
              <a:ext uri="{FF2B5EF4-FFF2-40B4-BE49-F238E27FC236}">
                <a16:creationId xmlns:a16="http://schemas.microsoft.com/office/drawing/2014/main" xmlns="" id="{B772BA50-1F84-4F63-A429-EC1FA9D05E5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15" b="7551"/>
          <a:stretch/>
        </p:blipFill>
        <p:spPr>
          <a:xfrm>
            <a:off x="952231" y="1219200"/>
            <a:ext cx="7239538" cy="4710546"/>
          </a:xfrm>
          <a:prstGeom prst="rect">
            <a:avLst/>
          </a:prstGeom>
        </p:spPr>
      </p:pic>
    </p:spTree>
    <p:extLst>
      <p:ext uri="{BB962C8B-B14F-4D97-AF65-F5344CB8AC3E}">
        <p14:creationId xmlns:p14="http://schemas.microsoft.com/office/powerpoint/2010/main" xmlns="" val="34429748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Candle Chart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7" name="Content Placeholder 3" descr="3-BLOOMBERG">
            <a:extLst>
              <a:ext uri="{FF2B5EF4-FFF2-40B4-BE49-F238E27FC236}">
                <a16:creationId xmlns:a16="http://schemas.microsoft.com/office/drawing/2014/main" xmlns="" id="{3039CE24-EFA9-4B49-A726-EF5B74FD740B}"/>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15" b="7552"/>
          <a:stretch/>
        </p:blipFill>
        <p:spPr>
          <a:xfrm>
            <a:off x="952231" y="1219200"/>
            <a:ext cx="7239538" cy="4710546"/>
          </a:xfrm>
          <a:prstGeom prst="rect">
            <a:avLst/>
          </a:prstGeom>
        </p:spPr>
      </p:pic>
    </p:spTree>
    <p:extLst>
      <p:ext uri="{BB962C8B-B14F-4D97-AF65-F5344CB8AC3E}">
        <p14:creationId xmlns:p14="http://schemas.microsoft.com/office/powerpoint/2010/main" xmlns="" val="26122626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Social Media Sentiment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6" name="Content Placeholder 3" descr="3-BLOOMBERG">
            <a:extLst>
              <a:ext uri="{FF2B5EF4-FFF2-40B4-BE49-F238E27FC236}">
                <a16:creationId xmlns:a16="http://schemas.microsoft.com/office/drawing/2014/main" xmlns="" id="{243E5329-5F32-4A2A-A68B-57FDC1E3203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15" b="30277"/>
          <a:stretch/>
        </p:blipFill>
        <p:spPr>
          <a:xfrm>
            <a:off x="590254" y="1405890"/>
            <a:ext cx="7963492" cy="3733801"/>
          </a:xfrm>
          <a:prstGeom prst="rect">
            <a:avLst/>
          </a:prstGeom>
        </p:spPr>
      </p:pic>
    </p:spTree>
    <p:extLst>
      <p:ext uri="{BB962C8B-B14F-4D97-AF65-F5344CB8AC3E}">
        <p14:creationId xmlns:p14="http://schemas.microsoft.com/office/powerpoint/2010/main" xmlns="" val="36281253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Total Return Analysis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7" name="Content Placeholder 3" descr="3-BLOOMBERG">
            <a:extLst>
              <a:ext uri="{FF2B5EF4-FFF2-40B4-BE49-F238E27FC236}">
                <a16:creationId xmlns:a16="http://schemas.microsoft.com/office/drawing/2014/main" xmlns="" id="{6D13FAAF-A6B7-42D0-B883-7DF35AABA0C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15" b="7552"/>
          <a:stretch/>
        </p:blipFill>
        <p:spPr>
          <a:xfrm>
            <a:off x="952231" y="1219200"/>
            <a:ext cx="7239538" cy="4710546"/>
          </a:xfrm>
          <a:prstGeom prst="rect">
            <a:avLst/>
          </a:prstGeom>
        </p:spPr>
      </p:pic>
    </p:spTree>
    <p:extLst>
      <p:ext uri="{BB962C8B-B14F-4D97-AF65-F5344CB8AC3E}">
        <p14:creationId xmlns:p14="http://schemas.microsoft.com/office/powerpoint/2010/main" xmlns="" val="602190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Short Interest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6" name="Content Placeholder 3" descr="3-BLOOMBERG">
            <a:extLst>
              <a:ext uri="{FF2B5EF4-FFF2-40B4-BE49-F238E27FC236}">
                <a16:creationId xmlns:a16="http://schemas.microsoft.com/office/drawing/2014/main" xmlns="" id="{5C7F4EF0-CA97-4564-94E1-F857384974E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115" b="7552"/>
          <a:stretch/>
        </p:blipFill>
        <p:spPr>
          <a:xfrm>
            <a:off x="952231" y="1219200"/>
            <a:ext cx="7239538" cy="4710546"/>
          </a:xfrm>
          <a:prstGeom prst="rect">
            <a:avLst/>
          </a:prstGeom>
        </p:spPr>
      </p:pic>
    </p:spTree>
    <p:extLst>
      <p:ext uri="{BB962C8B-B14F-4D97-AF65-F5344CB8AC3E}">
        <p14:creationId xmlns:p14="http://schemas.microsoft.com/office/powerpoint/2010/main" xmlns="" val="2631647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E4E32-88DC-4B97-A625-1C1C48D24EAE}"/>
              </a:ext>
            </a:extLst>
          </p:cNvPr>
          <p:cNvSpPr>
            <a:spLocks noGrp="1"/>
          </p:cNvSpPr>
          <p:nvPr>
            <p:ph type="title"/>
          </p:nvPr>
        </p:nvSpPr>
        <p:spPr>
          <a:xfrm>
            <a:off x="476148" y="584200"/>
            <a:ext cx="7135622" cy="384721"/>
          </a:xfrm>
        </p:spPr>
        <p:txBody>
          <a:bodyPr/>
          <a:lstStyle/>
          <a:p>
            <a:r>
              <a:rPr lang="en-CA" dirty="0"/>
              <a:t>Mineral Resources, Cont.</a:t>
            </a:r>
          </a:p>
        </p:txBody>
      </p:sp>
      <p:sp>
        <p:nvSpPr>
          <p:cNvPr id="3" name="Content Placeholder 2">
            <a:extLst>
              <a:ext uri="{FF2B5EF4-FFF2-40B4-BE49-F238E27FC236}">
                <a16:creationId xmlns:a16="http://schemas.microsoft.com/office/drawing/2014/main" xmlns="" id="{A6B93AA3-60BD-4A98-AF1F-E99808F26F2C}"/>
              </a:ext>
            </a:extLst>
          </p:cNvPr>
          <p:cNvSpPr>
            <a:spLocks noGrp="1"/>
          </p:cNvSpPr>
          <p:nvPr>
            <p:ph idx="1"/>
          </p:nvPr>
        </p:nvSpPr>
        <p:spPr>
          <a:xfrm>
            <a:off x="476148" y="998664"/>
            <a:ext cx="8191703" cy="1363536"/>
          </a:xfrm>
        </p:spPr>
        <p:txBody>
          <a:bodyPr>
            <a:noAutofit/>
          </a:bodyPr>
          <a:lstStyle/>
          <a:p>
            <a:pPr lvl="1"/>
            <a:endParaRPr lang="en-CA" dirty="0"/>
          </a:p>
          <a:p>
            <a:r>
              <a:rPr lang="en-CA" sz="1800" b="1" dirty="0"/>
              <a:t>Indicated</a:t>
            </a:r>
          </a:p>
          <a:p>
            <a:endParaRPr lang="en-CA" sz="1800" dirty="0"/>
          </a:p>
          <a:p>
            <a:pPr marL="285750" indent="-285750">
              <a:buFont typeface="Wingdings" panose="05000000000000000000" pitchFamily="2" charset="2"/>
              <a:buChar char="§"/>
            </a:pPr>
            <a:r>
              <a:rPr lang="en-CA" sz="1800" dirty="0"/>
              <a:t>Economical mineral resources that have been sampled to a reasonable level of confidence</a:t>
            </a:r>
          </a:p>
          <a:p>
            <a:pPr marL="742950" lvl="1" indent="-285750">
              <a:buFont typeface="Wingdings" panose="05000000000000000000" pitchFamily="2" charset="2"/>
              <a:buChar char="§"/>
            </a:pPr>
            <a:r>
              <a:rPr lang="en-CA" dirty="0"/>
              <a:t>Mineral grade, tonnage, density, characteristics, and shape have been determined with a reasonable level of confidence</a:t>
            </a:r>
          </a:p>
          <a:p>
            <a:pPr marL="742950" lvl="1" indent="-285750">
              <a:buFont typeface="Wingdings" panose="05000000000000000000" pitchFamily="2" charset="2"/>
              <a:buChar char="§"/>
            </a:pPr>
            <a:r>
              <a:rPr lang="en-CA" dirty="0"/>
              <a:t>Sampling takes place in locations such as outcrops, trenches, pits, and drill holes</a:t>
            </a:r>
          </a:p>
          <a:p>
            <a:pPr marL="342900" lvl="1"/>
            <a:endParaRPr lang="en-CA" dirty="0"/>
          </a:p>
        </p:txBody>
      </p:sp>
      <p:pic>
        <p:nvPicPr>
          <p:cNvPr id="4" name="Shape 195">
            <a:extLst>
              <a:ext uri="{FF2B5EF4-FFF2-40B4-BE49-F238E27FC236}">
                <a16:creationId xmlns:a16="http://schemas.microsoft.com/office/drawing/2014/main" xmlns="" id="{F51D6EA2-AC14-4CDE-B542-18CE9630AB23}"/>
              </a:ext>
            </a:extLst>
          </p:cNvPr>
          <p:cNvPicPr preferRelativeResize="0"/>
          <p:nvPr/>
        </p:nvPicPr>
        <p:blipFill>
          <a:blip r:embed="rId2" cstate="print">
            <a:alphaModFix/>
          </a:blip>
          <a:stretch>
            <a:fillRect/>
          </a:stretch>
        </p:blipFill>
        <p:spPr>
          <a:xfrm>
            <a:off x="1447800" y="3429000"/>
            <a:ext cx="6248400" cy="3296478"/>
          </a:xfrm>
          <a:prstGeom prst="rect">
            <a:avLst/>
          </a:prstGeom>
          <a:noFill/>
          <a:ln>
            <a:noFill/>
          </a:ln>
        </p:spPr>
      </p:pic>
    </p:spTree>
    <p:extLst>
      <p:ext uri="{BB962C8B-B14F-4D97-AF65-F5344CB8AC3E}">
        <p14:creationId xmlns:p14="http://schemas.microsoft.com/office/powerpoint/2010/main" xmlns="" val="16594961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Analyst Recommendations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7" name="Content Placeholder 3" descr="3-BLOOMBERG">
            <a:extLst>
              <a:ext uri="{FF2B5EF4-FFF2-40B4-BE49-F238E27FC236}">
                <a16:creationId xmlns:a16="http://schemas.microsoft.com/office/drawing/2014/main" xmlns="" id="{E4187DE7-3F6F-43EA-8E5F-86C05309600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388" b="7061"/>
          <a:stretch/>
        </p:blipFill>
        <p:spPr>
          <a:xfrm>
            <a:off x="952231" y="1219200"/>
            <a:ext cx="7239538" cy="4723141"/>
          </a:xfrm>
          <a:prstGeom prst="rect">
            <a:avLst/>
          </a:prstGeom>
        </p:spPr>
      </p:pic>
    </p:spTree>
    <p:extLst>
      <p:ext uri="{BB962C8B-B14F-4D97-AF65-F5344CB8AC3E}">
        <p14:creationId xmlns:p14="http://schemas.microsoft.com/office/powerpoint/2010/main" xmlns="" val="93591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A601-50FF-412F-85B2-76321DA2EE4B}"/>
              </a:ext>
            </a:extLst>
          </p:cNvPr>
          <p:cNvSpPr>
            <a:spLocks noGrp="1"/>
          </p:cNvSpPr>
          <p:nvPr>
            <p:ph type="title"/>
          </p:nvPr>
        </p:nvSpPr>
        <p:spPr>
          <a:xfrm>
            <a:off x="476148" y="584200"/>
            <a:ext cx="7135622" cy="384721"/>
          </a:xfrm>
        </p:spPr>
        <p:txBody>
          <a:bodyPr/>
          <a:lstStyle/>
          <a:p>
            <a:r>
              <a:rPr lang="en-US" dirty="0"/>
              <a:t>Historical EV / NTM EBITDA</a:t>
            </a:r>
            <a:endParaRPr lang="en-CA" dirty="0"/>
          </a:p>
        </p:txBody>
      </p:sp>
      <p:graphicFrame>
        <p:nvGraphicFramePr>
          <p:cNvPr id="4" name="Chart 3">
            <a:extLst>
              <a:ext uri="{FF2B5EF4-FFF2-40B4-BE49-F238E27FC236}">
                <a16:creationId xmlns:a16="http://schemas.microsoft.com/office/drawing/2014/main" xmlns="" id="{5208E10B-8E22-4AFA-A4E8-E92193684322}"/>
              </a:ext>
            </a:extLst>
          </p:cNvPr>
          <p:cNvGraphicFramePr>
            <a:graphicFrameLocks/>
          </p:cNvGraphicFramePr>
          <p:nvPr>
            <p:extLst>
              <p:ext uri="{D42A27DB-BD31-4B8C-83A1-F6EECF244321}">
                <p14:modId xmlns:p14="http://schemas.microsoft.com/office/powerpoint/2010/main" xmlns="" val="1574433565"/>
              </p:ext>
            </p:extLst>
          </p:nvPr>
        </p:nvGraphicFramePr>
        <p:xfrm>
          <a:off x="381000" y="1220025"/>
          <a:ext cx="8534400" cy="441795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xmlns="" id="{26368147-32A9-41CD-AB0D-34FC20FAD9E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Capital IQ</a:t>
            </a:r>
          </a:p>
        </p:txBody>
      </p:sp>
    </p:spTree>
    <p:extLst>
      <p:ext uri="{BB962C8B-B14F-4D97-AF65-F5344CB8AC3E}">
        <p14:creationId xmlns:p14="http://schemas.microsoft.com/office/powerpoint/2010/main" xmlns="" val="30970644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9CD418-EC87-43DA-913D-6CDDB443C8CA}"/>
              </a:ext>
            </a:extLst>
          </p:cNvPr>
          <p:cNvSpPr>
            <a:spLocks noGrp="1"/>
          </p:cNvSpPr>
          <p:nvPr>
            <p:ph type="title"/>
          </p:nvPr>
        </p:nvSpPr>
        <p:spPr>
          <a:xfrm>
            <a:off x="476148" y="584200"/>
            <a:ext cx="7135622" cy="384721"/>
          </a:xfrm>
        </p:spPr>
        <p:txBody>
          <a:bodyPr/>
          <a:lstStyle/>
          <a:p>
            <a:r>
              <a:rPr lang="en-US" dirty="0"/>
              <a:t>Recommendation Analysis</a:t>
            </a:r>
            <a:endParaRPr lang="en-CA" dirty="0"/>
          </a:p>
        </p:txBody>
      </p:sp>
      <p:sp>
        <p:nvSpPr>
          <p:cNvPr id="3" name="Text Placeholder 2">
            <a:extLst>
              <a:ext uri="{FF2B5EF4-FFF2-40B4-BE49-F238E27FC236}">
                <a16:creationId xmlns:a16="http://schemas.microsoft.com/office/drawing/2014/main" xmlns="" id="{D4D4B395-D1B7-42FA-9D03-9CD3C1314B81}"/>
              </a:ext>
            </a:extLst>
          </p:cNvPr>
          <p:cNvSpPr>
            <a:spLocks noGrp="1"/>
          </p:cNvSpPr>
          <p:nvPr>
            <p:ph type="body" idx="1"/>
          </p:nvPr>
        </p:nvSpPr>
        <p:spPr>
          <a:xfrm>
            <a:off x="476148" y="1143000"/>
            <a:ext cx="8191703" cy="4678204"/>
          </a:xfrm>
        </p:spPr>
        <p:txBody>
          <a:bodyPr/>
          <a:lstStyle/>
          <a:p>
            <a:pPr marL="285750" indent="-285750">
              <a:spcAft>
                <a:spcPts val="1200"/>
              </a:spcAft>
              <a:buFont typeface="Wingdings" panose="05000000000000000000" pitchFamily="2" charset="2"/>
              <a:buChar char="§"/>
            </a:pPr>
            <a:r>
              <a:rPr lang="en-US" b="0" dirty="0">
                <a:latin typeface="Arial Black" panose="020B0A04020102020204" pitchFamily="34" charset="0"/>
              </a:rPr>
              <a:t>Well positioned for future growth with high quality portfolio of Tier One assets</a:t>
            </a:r>
          </a:p>
          <a:p>
            <a:pPr marL="285750" indent="-285750">
              <a:spcAft>
                <a:spcPts val="1200"/>
              </a:spcAft>
              <a:buFont typeface="Wingdings" panose="05000000000000000000" pitchFamily="2" charset="2"/>
              <a:buChar char="§"/>
            </a:pPr>
            <a:r>
              <a:rPr lang="en-US" b="0" dirty="0">
                <a:latin typeface="Arial Black" panose="020B0A04020102020204" pitchFamily="34" charset="0"/>
              </a:rPr>
              <a:t>Production cuts and a tightening demand environment could help restore uranium market in the coming years</a:t>
            </a:r>
          </a:p>
          <a:p>
            <a:pPr marL="285750" indent="-285750">
              <a:spcAft>
                <a:spcPts val="1200"/>
              </a:spcAft>
              <a:buFont typeface="Wingdings" panose="05000000000000000000" pitchFamily="2" charset="2"/>
              <a:buChar char="§"/>
            </a:pPr>
            <a:r>
              <a:rPr lang="en-US" b="0" dirty="0">
                <a:latin typeface="Arial Black" panose="020B0A04020102020204" pitchFamily="34" charset="0"/>
              </a:rPr>
              <a:t>Healthy cash flows and ample liquidity enables company to withstand a lower-for-longer pricing environment</a:t>
            </a:r>
          </a:p>
          <a:p>
            <a:pPr marL="285750" indent="-285750">
              <a:spcAft>
                <a:spcPts val="1200"/>
              </a:spcAft>
              <a:buFont typeface="Wingdings" panose="05000000000000000000" pitchFamily="2" charset="2"/>
              <a:buChar char="§"/>
            </a:pPr>
            <a:r>
              <a:rPr lang="en-US" b="0" dirty="0">
                <a:latin typeface="Arial Black" panose="020B0A04020102020204" pitchFamily="34" charset="0"/>
              </a:rPr>
              <a:t>Positive CRA and TEPCO rulings could provide additional upside to the share price</a:t>
            </a:r>
          </a:p>
          <a:p>
            <a:pPr marL="285750" indent="-285750">
              <a:spcAft>
                <a:spcPts val="1200"/>
              </a:spcAft>
              <a:buFont typeface="Wingdings" panose="05000000000000000000" pitchFamily="2" charset="2"/>
              <a:buChar char="§"/>
            </a:pPr>
            <a:r>
              <a:rPr lang="en-US" b="0" dirty="0">
                <a:latin typeface="Arial Black" panose="020B0A04020102020204" pitchFamily="34" charset="0"/>
              </a:rPr>
              <a:t>Recent increases in share price and valuation suggest shares may trade sideways in the short-term, but long-term fundamentals remain intact</a:t>
            </a:r>
          </a:p>
          <a:p>
            <a:pPr marL="285750" indent="-285750">
              <a:spcAft>
                <a:spcPts val="1200"/>
              </a:spcAft>
              <a:buFont typeface="Wingdings" panose="05000000000000000000" pitchFamily="2" charset="2"/>
              <a:buChar char="§"/>
            </a:pPr>
            <a:endParaRPr lang="en-US" b="0" dirty="0">
              <a:latin typeface="Arial Black" panose="020B0A04020102020204" pitchFamily="34" charset="0"/>
            </a:endParaRPr>
          </a:p>
          <a:p>
            <a:pPr algn="ctr">
              <a:spcAft>
                <a:spcPts val="1200"/>
              </a:spcAft>
            </a:pPr>
            <a:r>
              <a:rPr lang="en-US" sz="4000" b="0" dirty="0">
                <a:latin typeface="Arial Black" panose="020B0A04020102020204" pitchFamily="34" charset="0"/>
              </a:rPr>
              <a:t>BUY / HOLD</a:t>
            </a:r>
          </a:p>
        </p:txBody>
      </p:sp>
    </p:spTree>
    <p:extLst>
      <p:ext uri="{BB962C8B-B14F-4D97-AF65-F5344CB8AC3E}">
        <p14:creationId xmlns:p14="http://schemas.microsoft.com/office/powerpoint/2010/main" xmlns="" val="20869768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B0703CC-B48B-46B7-9913-93C3AC70AF05}"/>
              </a:ext>
            </a:extLst>
          </p:cNvPr>
          <p:cNvPicPr>
            <a:picLocks noChangeAspect="1"/>
          </p:cNvPicPr>
          <p:nvPr/>
        </p:nvPicPr>
        <p:blipFill>
          <a:blip r:embed="rId2" cstate="print"/>
          <a:stretch>
            <a:fillRect/>
          </a:stretch>
        </p:blipFill>
        <p:spPr>
          <a:xfrm>
            <a:off x="1" y="0"/>
            <a:ext cx="9144000" cy="6858000"/>
          </a:xfrm>
          <a:prstGeom prst="rect">
            <a:avLst/>
          </a:prstGeom>
        </p:spPr>
      </p:pic>
      <p:pic>
        <p:nvPicPr>
          <p:cNvPr id="9" name="Picture 2" descr="Image result for goldcorp inc logo">
            <a:extLst>
              <a:ext uri="{FF2B5EF4-FFF2-40B4-BE49-F238E27FC236}">
                <a16:creationId xmlns:a16="http://schemas.microsoft.com/office/drawing/2014/main" xmlns="" id="{2BCC9E13-7CF2-4395-B307-D5AE3D6D49F9}"/>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5666" y="237066"/>
            <a:ext cx="8212667" cy="9367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363232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US" dirty="0"/>
              <a:t>Company Overview</a:t>
            </a:r>
            <a:endParaRPr lang="en-CA" dirty="0"/>
          </a:p>
        </p:txBody>
      </p:sp>
      <p:sp>
        <p:nvSpPr>
          <p:cNvPr id="3" name="Text Placeholder 2">
            <a:extLst>
              <a:ext uri="{FF2B5EF4-FFF2-40B4-BE49-F238E27FC236}">
                <a16:creationId xmlns:a16="http://schemas.microsoft.com/office/drawing/2014/main" xmlns="" id="{2A29C381-B009-4780-A4B7-D7E422109319}"/>
              </a:ext>
            </a:extLst>
          </p:cNvPr>
          <p:cNvSpPr>
            <a:spLocks noGrp="1"/>
          </p:cNvSpPr>
          <p:nvPr>
            <p:ph type="body" idx="1"/>
          </p:nvPr>
        </p:nvSpPr>
        <p:spPr>
          <a:xfrm>
            <a:off x="254638" y="1426289"/>
            <a:ext cx="8431566" cy="783595"/>
          </a:xfrm>
        </p:spPr>
        <p:txBody>
          <a:bodyPr/>
          <a:lstStyle/>
          <a:p>
            <a:pPr algn="ctr">
              <a:spcAft>
                <a:spcPts val="1200"/>
              </a:spcAft>
            </a:pPr>
            <a:r>
              <a:rPr lang="en-US" dirty="0"/>
              <a:t>Goldcorp Inc. is senior-tier producer engaged in the acquisition, exploration, development, and operation of precious metal properties in Canada, the United States, Mexico, and Central and South America.</a:t>
            </a:r>
          </a:p>
        </p:txBody>
      </p:sp>
      <p:sp>
        <p:nvSpPr>
          <p:cNvPr id="6" name="Text Placeholder 2">
            <a:extLst>
              <a:ext uri="{FF2B5EF4-FFF2-40B4-BE49-F238E27FC236}">
                <a16:creationId xmlns:a16="http://schemas.microsoft.com/office/drawing/2014/main" xmlns="" id="{5898F5B0-A8AD-4B29-8B5E-2C27A4601D8F}"/>
              </a:ext>
            </a:extLst>
          </p:cNvPr>
          <p:cNvSpPr txBox="1">
            <a:spLocks/>
          </p:cNvSpPr>
          <p:nvPr/>
        </p:nvSpPr>
        <p:spPr>
          <a:xfrm>
            <a:off x="3130858" y="1066800"/>
            <a:ext cx="2882283" cy="261610"/>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kern="0" dirty="0"/>
              <a:t>Ticker: G (TSX), GG (NYSE)</a:t>
            </a:r>
          </a:p>
        </p:txBody>
      </p:sp>
      <p:pic>
        <p:nvPicPr>
          <p:cNvPr id="1028" name="Picture 4" descr="Image result for goldcorp logo">
            <a:extLst>
              <a:ext uri="{FF2B5EF4-FFF2-40B4-BE49-F238E27FC236}">
                <a16:creationId xmlns:a16="http://schemas.microsoft.com/office/drawing/2014/main" xmlns="" id="{59B0F512-EBF0-41A3-A06A-E43AA5C08F3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9963" y="645755"/>
            <a:ext cx="2276241" cy="26161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A52B96DF-829D-46EC-AF9C-E4F54500B0DF}"/>
              </a:ext>
            </a:extLst>
          </p:cNvPr>
          <p:cNvPicPr>
            <a:picLocks noChangeAspect="1"/>
          </p:cNvPicPr>
          <p:nvPr/>
        </p:nvPicPr>
        <p:blipFill>
          <a:blip r:embed="rId3" cstate="print"/>
          <a:stretch>
            <a:fillRect/>
          </a:stretch>
        </p:blipFill>
        <p:spPr>
          <a:xfrm>
            <a:off x="1148829" y="2261747"/>
            <a:ext cx="6846341" cy="1341835"/>
          </a:xfrm>
          <a:prstGeom prst="rect">
            <a:avLst/>
          </a:prstGeom>
        </p:spPr>
      </p:pic>
      <p:pic>
        <p:nvPicPr>
          <p:cNvPr id="10" name="Picture 9">
            <a:extLst>
              <a:ext uri="{FF2B5EF4-FFF2-40B4-BE49-F238E27FC236}">
                <a16:creationId xmlns:a16="http://schemas.microsoft.com/office/drawing/2014/main" xmlns="" id="{095D26BF-4532-4D70-98A0-1602E5BC4F0D}"/>
              </a:ext>
            </a:extLst>
          </p:cNvPr>
          <p:cNvPicPr>
            <a:picLocks noChangeAspect="1"/>
          </p:cNvPicPr>
          <p:nvPr/>
        </p:nvPicPr>
        <p:blipFill>
          <a:blip r:embed="rId4" cstate="print"/>
          <a:stretch>
            <a:fillRect/>
          </a:stretch>
        </p:blipFill>
        <p:spPr>
          <a:xfrm>
            <a:off x="1148829" y="3603582"/>
            <a:ext cx="6846341" cy="2768466"/>
          </a:xfrm>
          <a:prstGeom prst="rect">
            <a:avLst/>
          </a:prstGeom>
        </p:spPr>
      </p:pic>
      <p:sp>
        <p:nvSpPr>
          <p:cNvPr id="8" name="TextBox 7">
            <a:extLst>
              <a:ext uri="{FF2B5EF4-FFF2-40B4-BE49-F238E27FC236}">
                <a16:creationId xmlns:a16="http://schemas.microsoft.com/office/drawing/2014/main" xmlns="" id="{5245052A-7590-4BA3-8021-522ECB57127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1243239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US" dirty="0"/>
              <a:t>1 Year Line Chart</a:t>
            </a:r>
            <a:endParaRPr lang="en-CA" dirty="0"/>
          </a:p>
        </p:txBody>
      </p:sp>
      <p:pic>
        <p:nvPicPr>
          <p:cNvPr id="3" name="Picture 2">
            <a:extLst>
              <a:ext uri="{FF2B5EF4-FFF2-40B4-BE49-F238E27FC236}">
                <a16:creationId xmlns:a16="http://schemas.microsoft.com/office/drawing/2014/main" xmlns="" id="{7BF07CA3-B98F-49FF-A0E5-F5D407E948E3}"/>
              </a:ext>
            </a:extLst>
          </p:cNvPr>
          <p:cNvPicPr>
            <a:picLocks noChangeAspect="1"/>
          </p:cNvPicPr>
          <p:nvPr/>
        </p:nvPicPr>
        <p:blipFill>
          <a:blip r:embed="rId2" cstate="print"/>
          <a:stretch>
            <a:fillRect/>
          </a:stretch>
        </p:blipFill>
        <p:spPr>
          <a:xfrm>
            <a:off x="562218" y="1219201"/>
            <a:ext cx="8019564" cy="5181600"/>
          </a:xfrm>
          <a:prstGeom prst="rect">
            <a:avLst/>
          </a:prstGeom>
        </p:spPr>
      </p:pic>
      <p:sp>
        <p:nvSpPr>
          <p:cNvPr id="4" name="TextBox 3">
            <a:extLst>
              <a:ext uri="{FF2B5EF4-FFF2-40B4-BE49-F238E27FC236}">
                <a16:creationId xmlns:a16="http://schemas.microsoft.com/office/drawing/2014/main" xmlns="" id="{581FCD63-D243-4ABA-993A-0318FED70CD1}"/>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1713286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5 Year Line Chart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4A6BB7E7-D2E7-4730-9BC9-19A9CC92FA3C}"/>
              </a:ext>
            </a:extLst>
          </p:cNvPr>
          <p:cNvPicPr>
            <a:picLocks noChangeAspect="1"/>
          </p:cNvPicPr>
          <p:nvPr/>
        </p:nvPicPr>
        <p:blipFill>
          <a:blip r:embed="rId2" cstate="print"/>
          <a:stretch>
            <a:fillRect/>
          </a:stretch>
        </p:blipFill>
        <p:spPr>
          <a:xfrm>
            <a:off x="529681" y="1250950"/>
            <a:ext cx="8084638" cy="5022850"/>
          </a:xfrm>
          <a:prstGeom prst="rect">
            <a:avLst/>
          </a:prstGeom>
        </p:spPr>
      </p:pic>
      <p:sp>
        <p:nvSpPr>
          <p:cNvPr id="4" name="TextBox 3">
            <a:extLst>
              <a:ext uri="{FF2B5EF4-FFF2-40B4-BE49-F238E27FC236}">
                <a16:creationId xmlns:a16="http://schemas.microsoft.com/office/drawing/2014/main" xmlns="" id="{46A0F206-A82E-4013-BFD2-ECE95852BBD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31607382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US" dirty="0"/>
              <a:t>MAX Line Chart</a:t>
            </a:r>
            <a:endParaRPr lang="en-CA" dirty="0"/>
          </a:p>
        </p:txBody>
      </p:sp>
      <p:pic>
        <p:nvPicPr>
          <p:cNvPr id="3" name="Picture 2">
            <a:extLst>
              <a:ext uri="{FF2B5EF4-FFF2-40B4-BE49-F238E27FC236}">
                <a16:creationId xmlns:a16="http://schemas.microsoft.com/office/drawing/2014/main" xmlns="" id="{27855C10-5A29-463C-8671-D2B9FFF2F1FF}"/>
              </a:ext>
            </a:extLst>
          </p:cNvPr>
          <p:cNvPicPr>
            <a:picLocks noChangeAspect="1"/>
          </p:cNvPicPr>
          <p:nvPr/>
        </p:nvPicPr>
        <p:blipFill>
          <a:blip r:embed="rId2" cstate="print"/>
          <a:stretch>
            <a:fillRect/>
          </a:stretch>
        </p:blipFill>
        <p:spPr>
          <a:xfrm>
            <a:off x="394683" y="1219200"/>
            <a:ext cx="8354633" cy="5175956"/>
          </a:xfrm>
          <a:prstGeom prst="rect">
            <a:avLst/>
          </a:prstGeom>
        </p:spPr>
      </p:pic>
      <p:sp>
        <p:nvSpPr>
          <p:cNvPr id="4" name="TextBox 3">
            <a:extLst>
              <a:ext uri="{FF2B5EF4-FFF2-40B4-BE49-F238E27FC236}">
                <a16:creationId xmlns:a16="http://schemas.microsoft.com/office/drawing/2014/main" xmlns="" id="{2316AE53-2AA0-4592-B6A2-9C76A0E6A437}"/>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315183107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CA" dirty="0"/>
              <a:t>Ratios</a:t>
            </a:r>
          </a:p>
        </p:txBody>
      </p:sp>
      <p:pic>
        <p:nvPicPr>
          <p:cNvPr id="11" name="Picture 10">
            <a:extLst>
              <a:ext uri="{FF2B5EF4-FFF2-40B4-BE49-F238E27FC236}">
                <a16:creationId xmlns:a16="http://schemas.microsoft.com/office/drawing/2014/main" xmlns="" id="{9F7E81F1-9EAB-4347-857D-77DD8B723E90}"/>
              </a:ext>
            </a:extLst>
          </p:cNvPr>
          <p:cNvPicPr>
            <a:picLocks noChangeAspect="1"/>
          </p:cNvPicPr>
          <p:nvPr/>
        </p:nvPicPr>
        <p:blipFill>
          <a:blip r:embed="rId2" cstate="print"/>
          <a:stretch>
            <a:fillRect/>
          </a:stretch>
        </p:blipFill>
        <p:spPr>
          <a:xfrm>
            <a:off x="377481" y="1219200"/>
            <a:ext cx="8389038" cy="5203825"/>
          </a:xfrm>
          <a:prstGeom prst="rect">
            <a:avLst/>
          </a:prstGeom>
        </p:spPr>
      </p:pic>
      <p:sp>
        <p:nvSpPr>
          <p:cNvPr id="4" name="TextBox 3">
            <a:extLst>
              <a:ext uri="{FF2B5EF4-FFF2-40B4-BE49-F238E27FC236}">
                <a16:creationId xmlns:a16="http://schemas.microsoft.com/office/drawing/2014/main" xmlns="" id="{E5B5E2AD-9065-41A4-B246-EF7C4D9FB3B1}"/>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4811411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US" dirty="0"/>
              <a:t>Company Portfolio</a:t>
            </a:r>
            <a:endParaRPr lang="en-CA" dirty="0"/>
          </a:p>
        </p:txBody>
      </p:sp>
      <p:pic>
        <p:nvPicPr>
          <p:cNvPr id="11" name="Picture 10">
            <a:extLst>
              <a:ext uri="{FF2B5EF4-FFF2-40B4-BE49-F238E27FC236}">
                <a16:creationId xmlns:a16="http://schemas.microsoft.com/office/drawing/2014/main" xmlns="" id="{E42FBE12-02FD-4F32-AB0F-7E269CD95F85}"/>
              </a:ext>
            </a:extLst>
          </p:cNvPr>
          <p:cNvPicPr>
            <a:picLocks noChangeAspect="1"/>
          </p:cNvPicPr>
          <p:nvPr/>
        </p:nvPicPr>
        <p:blipFill>
          <a:blip r:embed="rId2" cstate="print"/>
          <a:stretch>
            <a:fillRect/>
          </a:stretch>
        </p:blipFill>
        <p:spPr>
          <a:xfrm>
            <a:off x="1234215" y="1066800"/>
            <a:ext cx="6675569" cy="5791200"/>
          </a:xfrm>
          <a:prstGeom prst="rect">
            <a:avLst/>
          </a:prstGeom>
        </p:spPr>
      </p:pic>
      <p:sp>
        <p:nvSpPr>
          <p:cNvPr id="4" name="TextBox 3">
            <a:extLst>
              <a:ext uri="{FF2B5EF4-FFF2-40B4-BE49-F238E27FC236}">
                <a16:creationId xmlns:a16="http://schemas.microsoft.com/office/drawing/2014/main" xmlns="" id="{70906A13-1B84-407E-A6D4-B816355415A6}"/>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28342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700F03-6ACE-4495-89E1-6724E4EDB24C}"/>
              </a:ext>
            </a:extLst>
          </p:cNvPr>
          <p:cNvSpPr>
            <a:spLocks noGrp="1"/>
          </p:cNvSpPr>
          <p:nvPr>
            <p:ph type="title"/>
          </p:nvPr>
        </p:nvSpPr>
        <p:spPr>
          <a:xfrm>
            <a:off x="476148" y="584200"/>
            <a:ext cx="7135622" cy="384721"/>
          </a:xfrm>
        </p:spPr>
        <p:txBody>
          <a:bodyPr/>
          <a:lstStyle/>
          <a:p>
            <a:r>
              <a:rPr lang="en-CA" dirty="0"/>
              <a:t>Mineral Resources, Cont. </a:t>
            </a:r>
          </a:p>
        </p:txBody>
      </p:sp>
      <p:sp>
        <p:nvSpPr>
          <p:cNvPr id="3" name="Content Placeholder 2">
            <a:extLst>
              <a:ext uri="{FF2B5EF4-FFF2-40B4-BE49-F238E27FC236}">
                <a16:creationId xmlns:a16="http://schemas.microsoft.com/office/drawing/2014/main" xmlns="" id="{D55490D5-090D-43AD-ACC9-EEDEA4E7924B}"/>
              </a:ext>
            </a:extLst>
          </p:cNvPr>
          <p:cNvSpPr>
            <a:spLocks noGrp="1"/>
          </p:cNvSpPr>
          <p:nvPr>
            <p:ph idx="1"/>
          </p:nvPr>
        </p:nvSpPr>
        <p:spPr>
          <a:xfrm>
            <a:off x="357112" y="1295400"/>
            <a:ext cx="6143777" cy="2400657"/>
          </a:xfrm>
        </p:spPr>
        <p:txBody>
          <a:bodyPr/>
          <a:lstStyle/>
          <a:p>
            <a:r>
              <a:rPr lang="en-CA" b="1" dirty="0"/>
              <a:t>Measured</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Mineral resources that have undergone further extensive sampling by a “competent person” – typically a geologist</a:t>
            </a:r>
          </a:p>
          <a:p>
            <a:pPr marL="742950" lvl="1" indent="-285750">
              <a:buFont typeface="Wingdings" panose="05000000000000000000" pitchFamily="2" charset="2"/>
              <a:buChar char="§"/>
            </a:pPr>
            <a:r>
              <a:rPr lang="en-CA" dirty="0"/>
              <a:t>Declared to be an acceptable estimate with a high degree of confidence of the mineral’s grade, tonnage, shape, density, and characteristics</a:t>
            </a:r>
          </a:p>
          <a:p>
            <a:endParaRPr lang="en-CA" dirty="0"/>
          </a:p>
        </p:txBody>
      </p:sp>
      <p:pic>
        <p:nvPicPr>
          <p:cNvPr id="4" name="Shape 201">
            <a:extLst>
              <a:ext uri="{FF2B5EF4-FFF2-40B4-BE49-F238E27FC236}">
                <a16:creationId xmlns:a16="http://schemas.microsoft.com/office/drawing/2014/main" xmlns="" id="{89DEC089-47DA-4405-BBA8-75147EF3BDCC}"/>
              </a:ext>
            </a:extLst>
          </p:cNvPr>
          <p:cNvPicPr preferRelativeResize="0"/>
          <p:nvPr/>
        </p:nvPicPr>
        <p:blipFill>
          <a:blip r:embed="rId2" cstate="print">
            <a:alphaModFix/>
          </a:blip>
          <a:stretch>
            <a:fillRect/>
          </a:stretch>
        </p:blipFill>
        <p:spPr>
          <a:xfrm>
            <a:off x="963422" y="3375364"/>
            <a:ext cx="7010400" cy="3482636"/>
          </a:xfrm>
          <a:prstGeom prst="rect">
            <a:avLst/>
          </a:prstGeom>
          <a:noFill/>
          <a:ln>
            <a:noFill/>
          </a:ln>
        </p:spPr>
      </p:pic>
    </p:spTree>
    <p:extLst>
      <p:ext uri="{BB962C8B-B14F-4D97-AF65-F5344CB8AC3E}">
        <p14:creationId xmlns:p14="http://schemas.microsoft.com/office/powerpoint/2010/main" xmlns="" val="36131259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t>Peñasquito</a:t>
            </a:r>
          </a:p>
        </p:txBody>
      </p:sp>
      <p:pic>
        <p:nvPicPr>
          <p:cNvPr id="7" name="Picture 6">
            <a:extLst>
              <a:ext uri="{FF2B5EF4-FFF2-40B4-BE49-F238E27FC236}">
                <a16:creationId xmlns:a16="http://schemas.microsoft.com/office/drawing/2014/main" xmlns="" id="{12FFB721-8D13-4387-A8B2-58222BD18F11}"/>
              </a:ext>
            </a:extLst>
          </p:cNvPr>
          <p:cNvPicPr>
            <a:picLocks noChangeAspect="1"/>
          </p:cNvPicPr>
          <p:nvPr/>
        </p:nvPicPr>
        <p:blipFill>
          <a:blip r:embed="rId2" cstate="print"/>
          <a:stretch>
            <a:fillRect/>
          </a:stretch>
        </p:blipFill>
        <p:spPr>
          <a:xfrm>
            <a:off x="279348" y="1713899"/>
            <a:ext cx="8585303" cy="3430201"/>
          </a:xfrm>
          <a:prstGeom prst="rect">
            <a:avLst/>
          </a:prstGeom>
        </p:spPr>
      </p:pic>
      <p:sp>
        <p:nvSpPr>
          <p:cNvPr id="4" name="TextBox 3">
            <a:extLst>
              <a:ext uri="{FF2B5EF4-FFF2-40B4-BE49-F238E27FC236}">
                <a16:creationId xmlns:a16="http://schemas.microsoft.com/office/drawing/2014/main" xmlns="" id="{328D2A6F-1AE9-4169-A9F7-A355B470B8F2}"/>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0674977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Cerro Negro</a:t>
            </a:r>
            <a:endParaRPr lang="en-CA" dirty="0">
              <a:latin typeface="Arial Black" panose="020B0A04020102020204" pitchFamily="34" charset="0"/>
            </a:endParaRPr>
          </a:p>
        </p:txBody>
      </p:sp>
      <p:pic>
        <p:nvPicPr>
          <p:cNvPr id="4" name="Picture 3">
            <a:extLst>
              <a:ext uri="{FF2B5EF4-FFF2-40B4-BE49-F238E27FC236}">
                <a16:creationId xmlns:a16="http://schemas.microsoft.com/office/drawing/2014/main" xmlns="" id="{E852C1DA-E5DD-4084-B8EB-67B7334C4FE0}"/>
              </a:ext>
            </a:extLst>
          </p:cNvPr>
          <p:cNvPicPr>
            <a:picLocks noChangeAspect="1"/>
          </p:cNvPicPr>
          <p:nvPr/>
        </p:nvPicPr>
        <p:blipFill>
          <a:blip r:embed="rId2" cstate="print"/>
          <a:stretch>
            <a:fillRect/>
          </a:stretch>
        </p:blipFill>
        <p:spPr>
          <a:xfrm>
            <a:off x="141514" y="1752600"/>
            <a:ext cx="8860971" cy="3352800"/>
          </a:xfrm>
          <a:prstGeom prst="rect">
            <a:avLst/>
          </a:prstGeom>
        </p:spPr>
      </p:pic>
      <p:sp>
        <p:nvSpPr>
          <p:cNvPr id="5" name="TextBox 4">
            <a:extLst>
              <a:ext uri="{FF2B5EF4-FFF2-40B4-BE49-F238E27FC236}">
                <a16:creationId xmlns:a16="http://schemas.microsoft.com/office/drawing/2014/main" xmlns="" id="{0924AFC0-952A-4F1F-9AE8-D8F2FEFF99C2}"/>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2537542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Pueblo Viejo</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959F143E-69B1-4DD6-A7B9-AB04B3F5739B}"/>
              </a:ext>
            </a:extLst>
          </p:cNvPr>
          <p:cNvSpPr txBox="1">
            <a:spLocks/>
          </p:cNvSpPr>
          <p:nvPr/>
        </p:nvSpPr>
        <p:spPr>
          <a:xfrm>
            <a:off x="311700" y="1017724"/>
            <a:ext cx="8451300" cy="2258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GB" sz="1300" dirty="0">
                <a:solidFill>
                  <a:schemeClr val="tx1"/>
                </a:solidFill>
                <a:latin typeface="Arial Black" panose="020B0A04020102020204" pitchFamily="34" charset="0"/>
                <a:cs typeface="Arial" panose="020B0604020202020204" pitchFamily="34" charset="0"/>
              </a:rPr>
              <a:t>Location: Sanchez Ramirez, Dominican Republic </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CA" sz="1300" dirty="0">
                <a:solidFill>
                  <a:schemeClr val="tx1"/>
                </a:solidFill>
                <a:latin typeface="Arial Black" panose="020B0A04020102020204" pitchFamily="34" charset="0"/>
              </a:rPr>
              <a:t>2018 Expected Gold Production: 415,000 ounces</a:t>
            </a: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endParaRPr lang="en-CA" sz="1300" dirty="0">
              <a:solidFill>
                <a:schemeClr val="tx1"/>
              </a:solidFill>
              <a:latin typeface="Arial Black" panose="020B0A04020102020204" pitchFamily="34" charset="0"/>
            </a:endParaRPr>
          </a:p>
          <a:p>
            <a:pPr marL="114300" indent="0">
              <a:buClrTx/>
              <a:buNone/>
            </a:pPr>
            <a:r>
              <a:rPr lang="en-CA" sz="1300" dirty="0">
                <a:solidFill>
                  <a:schemeClr val="tx1"/>
                </a:solidFill>
                <a:latin typeface="Arial Black" panose="020B0A04020102020204" pitchFamily="34" charset="0"/>
              </a:rPr>
              <a:t>The Pueblo Viejo Mine is focused on improving operational efficiencies and continuing work on the scoping studies for a plant expansion at the mine and the addition of a pre-oxidation heap leach pad, followed by a prefeasibility study and onsite in-plant proof of concept testing, including a 100 tonne/hour flotation plant and a 200,000 tonne/annum bio-oxidation leach pad.</a:t>
            </a:r>
            <a:endParaRPr lang="en-GB" sz="1300" dirty="0">
              <a:solidFill>
                <a:schemeClr val="tx1"/>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1F484274-2403-4C8C-B2A9-1EBAC5195EE4}"/>
              </a:ext>
            </a:extLst>
          </p:cNvPr>
          <p:cNvPicPr>
            <a:picLocks noChangeAspect="1"/>
          </p:cNvPicPr>
          <p:nvPr/>
        </p:nvPicPr>
        <p:blipFill>
          <a:blip r:embed="rId2" cstate="print"/>
          <a:stretch>
            <a:fillRect/>
          </a:stretch>
        </p:blipFill>
        <p:spPr>
          <a:xfrm>
            <a:off x="980519" y="3200400"/>
            <a:ext cx="7113661" cy="1621881"/>
          </a:xfrm>
          <a:prstGeom prst="rect">
            <a:avLst/>
          </a:prstGeom>
        </p:spPr>
      </p:pic>
      <p:pic>
        <p:nvPicPr>
          <p:cNvPr id="6" name="Picture 5">
            <a:extLst>
              <a:ext uri="{FF2B5EF4-FFF2-40B4-BE49-F238E27FC236}">
                <a16:creationId xmlns:a16="http://schemas.microsoft.com/office/drawing/2014/main" xmlns="" id="{DB5E062E-56C7-4F22-BBC1-0F38F63111D9}"/>
              </a:ext>
            </a:extLst>
          </p:cNvPr>
          <p:cNvPicPr>
            <a:picLocks noChangeAspect="1"/>
          </p:cNvPicPr>
          <p:nvPr/>
        </p:nvPicPr>
        <p:blipFill>
          <a:blip r:embed="rId3" cstate="print"/>
          <a:stretch>
            <a:fillRect/>
          </a:stretch>
        </p:blipFill>
        <p:spPr>
          <a:xfrm>
            <a:off x="1015169" y="4876800"/>
            <a:ext cx="7113661" cy="1621881"/>
          </a:xfrm>
          <a:prstGeom prst="rect">
            <a:avLst/>
          </a:prstGeom>
        </p:spPr>
      </p:pic>
      <p:sp>
        <p:nvSpPr>
          <p:cNvPr id="7" name="TextBox 6">
            <a:extLst>
              <a:ext uri="{FF2B5EF4-FFF2-40B4-BE49-F238E27FC236}">
                <a16:creationId xmlns:a16="http://schemas.microsoft.com/office/drawing/2014/main" xmlns="" id="{EE5BA2DB-D6BB-4950-91C3-A665E0E3172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6163580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Musselwhite</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E215FF05-DE73-47AE-BC8F-7FD25FDAAC70}"/>
              </a:ext>
            </a:extLst>
          </p:cNvPr>
          <p:cNvPicPr>
            <a:picLocks noChangeAspect="1"/>
          </p:cNvPicPr>
          <p:nvPr/>
        </p:nvPicPr>
        <p:blipFill>
          <a:blip r:embed="rId2" cstate="print"/>
          <a:stretch>
            <a:fillRect/>
          </a:stretch>
        </p:blipFill>
        <p:spPr>
          <a:xfrm>
            <a:off x="107156" y="1643062"/>
            <a:ext cx="8929688" cy="3571875"/>
          </a:xfrm>
          <a:prstGeom prst="rect">
            <a:avLst/>
          </a:prstGeom>
        </p:spPr>
      </p:pic>
      <p:sp>
        <p:nvSpPr>
          <p:cNvPr id="4" name="TextBox 3">
            <a:extLst>
              <a:ext uri="{FF2B5EF4-FFF2-40B4-BE49-F238E27FC236}">
                <a16:creationId xmlns:a16="http://schemas.microsoft.com/office/drawing/2014/main" xmlns="" id="{A444035A-30F3-4F59-B861-9E154BFF141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94134624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Éléonore</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1E364885-D073-4563-B73D-49451005E679}"/>
              </a:ext>
            </a:extLst>
          </p:cNvPr>
          <p:cNvPicPr>
            <a:picLocks noChangeAspect="1"/>
          </p:cNvPicPr>
          <p:nvPr/>
        </p:nvPicPr>
        <p:blipFill>
          <a:blip r:embed="rId2" cstate="print"/>
          <a:stretch>
            <a:fillRect/>
          </a:stretch>
        </p:blipFill>
        <p:spPr>
          <a:xfrm>
            <a:off x="13991" y="1595437"/>
            <a:ext cx="9116017" cy="3667125"/>
          </a:xfrm>
          <a:prstGeom prst="rect">
            <a:avLst/>
          </a:prstGeom>
        </p:spPr>
      </p:pic>
      <p:sp>
        <p:nvSpPr>
          <p:cNvPr id="4" name="TextBox 3">
            <a:extLst>
              <a:ext uri="{FF2B5EF4-FFF2-40B4-BE49-F238E27FC236}">
                <a16:creationId xmlns:a16="http://schemas.microsoft.com/office/drawing/2014/main" xmlns="" id="{051F0D11-3037-4A2B-838C-56871A42719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0182043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Red Lake</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F6EB44FC-6442-409D-9083-89B0C3023992}"/>
              </a:ext>
            </a:extLst>
          </p:cNvPr>
          <p:cNvPicPr>
            <a:picLocks noChangeAspect="1"/>
          </p:cNvPicPr>
          <p:nvPr/>
        </p:nvPicPr>
        <p:blipFill>
          <a:blip r:embed="rId2" cstate="print"/>
          <a:stretch>
            <a:fillRect/>
          </a:stretch>
        </p:blipFill>
        <p:spPr>
          <a:xfrm>
            <a:off x="235943" y="1759743"/>
            <a:ext cx="8672113" cy="3338513"/>
          </a:xfrm>
          <a:prstGeom prst="rect">
            <a:avLst/>
          </a:prstGeom>
        </p:spPr>
      </p:pic>
      <p:sp>
        <p:nvSpPr>
          <p:cNvPr id="4" name="TextBox 3">
            <a:extLst>
              <a:ext uri="{FF2B5EF4-FFF2-40B4-BE49-F238E27FC236}">
                <a16:creationId xmlns:a16="http://schemas.microsoft.com/office/drawing/2014/main" xmlns="" id="{97E11342-F4DD-499A-96D4-F4BE6D57E9A1}"/>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11408982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Porcupine</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1A322F48-CE08-4458-9D0F-17DC2B622FCD}"/>
              </a:ext>
            </a:extLst>
          </p:cNvPr>
          <p:cNvPicPr>
            <a:picLocks noChangeAspect="1"/>
          </p:cNvPicPr>
          <p:nvPr/>
        </p:nvPicPr>
        <p:blipFill>
          <a:blip r:embed="rId2" cstate="print"/>
          <a:stretch>
            <a:fillRect/>
          </a:stretch>
        </p:blipFill>
        <p:spPr>
          <a:xfrm>
            <a:off x="75293" y="1606153"/>
            <a:ext cx="8993413" cy="3645694"/>
          </a:xfrm>
          <a:prstGeom prst="rect">
            <a:avLst/>
          </a:prstGeom>
        </p:spPr>
      </p:pic>
      <p:sp>
        <p:nvSpPr>
          <p:cNvPr id="4" name="TextBox 3">
            <a:extLst>
              <a:ext uri="{FF2B5EF4-FFF2-40B4-BE49-F238E27FC236}">
                <a16:creationId xmlns:a16="http://schemas.microsoft.com/office/drawing/2014/main" xmlns="" id="{F272BCA4-5219-434E-B879-456D9D1C1EB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57834987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Borden Project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15B88D9D-DC10-40DF-9C31-FB4732D740B7}"/>
              </a:ext>
            </a:extLst>
          </p:cNvPr>
          <p:cNvPicPr>
            <a:picLocks noChangeAspect="1"/>
          </p:cNvPicPr>
          <p:nvPr/>
        </p:nvPicPr>
        <p:blipFill>
          <a:blip r:embed="rId2" cstate="print"/>
          <a:stretch>
            <a:fillRect/>
          </a:stretch>
        </p:blipFill>
        <p:spPr>
          <a:xfrm>
            <a:off x="154890" y="1647825"/>
            <a:ext cx="8834219" cy="3562350"/>
          </a:xfrm>
          <a:prstGeom prst="rect">
            <a:avLst/>
          </a:prstGeom>
        </p:spPr>
      </p:pic>
      <p:sp>
        <p:nvSpPr>
          <p:cNvPr id="4" name="TextBox 3">
            <a:extLst>
              <a:ext uri="{FF2B5EF4-FFF2-40B4-BE49-F238E27FC236}">
                <a16:creationId xmlns:a16="http://schemas.microsoft.com/office/drawing/2014/main" xmlns="" id="{E5443439-9C93-4042-812D-75E26D1B9015}"/>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8226368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Century Gold Project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E08A2DDA-5043-4F24-A7C8-8018F7A20464}"/>
              </a:ext>
            </a:extLst>
          </p:cNvPr>
          <p:cNvPicPr>
            <a:picLocks noChangeAspect="1"/>
          </p:cNvPicPr>
          <p:nvPr/>
        </p:nvPicPr>
        <p:blipFill>
          <a:blip r:embed="rId2" cstate="print"/>
          <a:stretch>
            <a:fillRect/>
          </a:stretch>
        </p:blipFill>
        <p:spPr>
          <a:xfrm>
            <a:off x="91836" y="1635918"/>
            <a:ext cx="8960328" cy="3586163"/>
          </a:xfrm>
          <a:prstGeom prst="rect">
            <a:avLst/>
          </a:prstGeom>
        </p:spPr>
      </p:pic>
      <p:sp>
        <p:nvSpPr>
          <p:cNvPr id="4" name="TextBox 3">
            <a:extLst>
              <a:ext uri="{FF2B5EF4-FFF2-40B4-BE49-F238E27FC236}">
                <a16:creationId xmlns:a16="http://schemas.microsoft.com/office/drawing/2014/main" xmlns="" id="{2D9BE29B-65B3-486B-92F9-83AB4E26FDB4}"/>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7049511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t>Coffee Project</a:t>
            </a:r>
          </a:p>
        </p:txBody>
      </p:sp>
      <p:pic>
        <p:nvPicPr>
          <p:cNvPr id="3" name="Picture 2">
            <a:extLst>
              <a:ext uri="{FF2B5EF4-FFF2-40B4-BE49-F238E27FC236}">
                <a16:creationId xmlns:a16="http://schemas.microsoft.com/office/drawing/2014/main" xmlns="" id="{A5039867-274D-461E-9457-78655267C749}"/>
              </a:ext>
            </a:extLst>
          </p:cNvPr>
          <p:cNvPicPr>
            <a:picLocks noChangeAspect="1"/>
          </p:cNvPicPr>
          <p:nvPr/>
        </p:nvPicPr>
        <p:blipFill>
          <a:blip r:embed="rId2" cstate="print"/>
          <a:stretch>
            <a:fillRect/>
          </a:stretch>
        </p:blipFill>
        <p:spPr>
          <a:xfrm>
            <a:off x="113679" y="1569243"/>
            <a:ext cx="8916641" cy="3719513"/>
          </a:xfrm>
          <a:prstGeom prst="rect">
            <a:avLst/>
          </a:prstGeom>
        </p:spPr>
      </p:pic>
      <p:sp>
        <p:nvSpPr>
          <p:cNvPr id="4" name="TextBox 3">
            <a:extLst>
              <a:ext uri="{FF2B5EF4-FFF2-40B4-BE49-F238E27FC236}">
                <a16:creationId xmlns:a16="http://schemas.microsoft.com/office/drawing/2014/main" xmlns="" id="{82745BAA-0621-4B7E-95B6-6546000C31E9}"/>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379211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E4E32-88DC-4B97-A625-1C1C48D24EAE}"/>
              </a:ext>
            </a:extLst>
          </p:cNvPr>
          <p:cNvSpPr>
            <a:spLocks noGrp="1"/>
          </p:cNvSpPr>
          <p:nvPr>
            <p:ph type="title"/>
          </p:nvPr>
        </p:nvSpPr>
        <p:spPr>
          <a:xfrm>
            <a:off x="476148" y="584200"/>
            <a:ext cx="7135622" cy="384721"/>
          </a:xfrm>
        </p:spPr>
        <p:txBody>
          <a:bodyPr/>
          <a:lstStyle/>
          <a:p>
            <a:r>
              <a:rPr lang="en-CA" dirty="0"/>
              <a:t>Mineral Reserves</a:t>
            </a:r>
          </a:p>
        </p:txBody>
      </p:sp>
      <p:sp>
        <p:nvSpPr>
          <p:cNvPr id="3" name="Content Placeholder 2">
            <a:extLst>
              <a:ext uri="{FF2B5EF4-FFF2-40B4-BE49-F238E27FC236}">
                <a16:creationId xmlns:a16="http://schemas.microsoft.com/office/drawing/2014/main" xmlns="" id="{A6B93AA3-60BD-4A98-AF1F-E99808F26F2C}"/>
              </a:ext>
            </a:extLst>
          </p:cNvPr>
          <p:cNvSpPr>
            <a:spLocks noGrp="1"/>
          </p:cNvSpPr>
          <p:nvPr>
            <p:ph idx="1"/>
          </p:nvPr>
        </p:nvSpPr>
        <p:spPr>
          <a:xfrm>
            <a:off x="476148" y="1227264"/>
            <a:ext cx="8191703" cy="1363536"/>
          </a:xfrm>
        </p:spPr>
        <p:txBody>
          <a:bodyPr>
            <a:noAutofit/>
          </a:bodyPr>
          <a:lstStyle/>
          <a:p>
            <a:r>
              <a:rPr lang="en-CA" sz="1800" dirty="0"/>
              <a:t>Probable Ore Reserve</a:t>
            </a:r>
            <a:endParaRPr lang="en-CA" sz="1800" b="1" dirty="0"/>
          </a:p>
          <a:p>
            <a:endParaRPr lang="en-CA" dirty="0"/>
          </a:p>
          <a:p>
            <a:pPr marL="285750" indent="-285750">
              <a:buFont typeface="Wingdings" panose="05000000000000000000" pitchFamily="2" charset="2"/>
              <a:buChar char="§"/>
            </a:pPr>
            <a:r>
              <a:rPr lang="en-CA" dirty="0"/>
              <a:t>Part of the indicated mineral resources that is economically feasible to mine</a:t>
            </a:r>
          </a:p>
          <a:p>
            <a:pPr marL="742950" lvl="1" indent="-285750">
              <a:buFont typeface="Wingdings" panose="05000000000000000000" pitchFamily="2" charset="2"/>
              <a:buChar char="§"/>
            </a:pPr>
            <a:r>
              <a:rPr lang="en-CA" dirty="0"/>
              <a:t>Probable reserves have a lower level of confidence than a proved mineral reserve</a:t>
            </a:r>
          </a:p>
          <a:p>
            <a:pPr marL="742950" lvl="1" indent="-285750">
              <a:buFont typeface="Wingdings" panose="05000000000000000000" pitchFamily="2" charset="2"/>
              <a:buChar char="§"/>
            </a:pPr>
            <a:r>
              <a:rPr lang="en-CA" dirty="0"/>
              <a:t>Has sufficient quality to serve as a basis for strategic decision making on the development of the deposit extraction</a:t>
            </a:r>
          </a:p>
          <a:p>
            <a:endParaRPr lang="en-CA" sz="1800" b="1" dirty="0"/>
          </a:p>
          <a:p>
            <a:pPr marL="342900" lvl="1"/>
            <a:endParaRPr lang="en-CA" dirty="0"/>
          </a:p>
        </p:txBody>
      </p:sp>
      <p:pic>
        <p:nvPicPr>
          <p:cNvPr id="5" name="Shape 209" descr="phpThumb_generated_thumbnailjpg.jpg">
            <a:extLst>
              <a:ext uri="{FF2B5EF4-FFF2-40B4-BE49-F238E27FC236}">
                <a16:creationId xmlns:a16="http://schemas.microsoft.com/office/drawing/2014/main" xmlns="" id="{9D253344-384F-41A2-AA6F-135755E92A32}"/>
              </a:ext>
            </a:extLst>
          </p:cNvPr>
          <p:cNvPicPr preferRelativeResize="0"/>
          <p:nvPr/>
        </p:nvPicPr>
        <p:blipFill rotWithShape="1">
          <a:blip r:embed="rId2" cstate="print">
            <a:alphaModFix/>
          </a:blip>
          <a:srcRect/>
          <a:stretch/>
        </p:blipFill>
        <p:spPr>
          <a:xfrm>
            <a:off x="533400" y="3124200"/>
            <a:ext cx="8178145" cy="3526824"/>
          </a:xfrm>
          <a:prstGeom prst="rect">
            <a:avLst/>
          </a:prstGeom>
          <a:noFill/>
          <a:ln>
            <a:noFill/>
          </a:ln>
        </p:spPr>
      </p:pic>
    </p:spTree>
    <p:extLst>
      <p:ext uri="{BB962C8B-B14F-4D97-AF65-F5344CB8AC3E}">
        <p14:creationId xmlns:p14="http://schemas.microsoft.com/office/powerpoint/2010/main" xmlns="" val="21973670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t>NuevaUnión Project</a:t>
            </a:r>
          </a:p>
        </p:txBody>
      </p:sp>
      <p:pic>
        <p:nvPicPr>
          <p:cNvPr id="6" name="Picture 5">
            <a:extLst>
              <a:ext uri="{FF2B5EF4-FFF2-40B4-BE49-F238E27FC236}">
                <a16:creationId xmlns:a16="http://schemas.microsoft.com/office/drawing/2014/main" xmlns="" id="{EA648808-4D36-44F8-BF45-C438E0E7807D}"/>
              </a:ext>
            </a:extLst>
          </p:cNvPr>
          <p:cNvPicPr>
            <a:picLocks noChangeAspect="1"/>
          </p:cNvPicPr>
          <p:nvPr/>
        </p:nvPicPr>
        <p:blipFill>
          <a:blip r:embed="rId2" cstate="print"/>
          <a:stretch>
            <a:fillRect/>
          </a:stretch>
        </p:blipFill>
        <p:spPr>
          <a:xfrm>
            <a:off x="204787" y="1562100"/>
            <a:ext cx="8734425" cy="3733800"/>
          </a:xfrm>
          <a:prstGeom prst="rect">
            <a:avLst/>
          </a:prstGeom>
        </p:spPr>
      </p:pic>
      <p:sp>
        <p:nvSpPr>
          <p:cNvPr id="4" name="TextBox 3">
            <a:extLst>
              <a:ext uri="{FF2B5EF4-FFF2-40B4-BE49-F238E27FC236}">
                <a16:creationId xmlns:a16="http://schemas.microsoft.com/office/drawing/2014/main" xmlns="" id="{24DE1A6B-65D9-4B81-A787-F712F115C83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303114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Norte Abierto Project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404617E2-7828-453F-BCDA-C223D0D8D4B4}"/>
              </a:ext>
            </a:extLst>
          </p:cNvPr>
          <p:cNvPicPr>
            <a:picLocks noChangeAspect="1"/>
          </p:cNvPicPr>
          <p:nvPr/>
        </p:nvPicPr>
        <p:blipFill>
          <a:blip r:embed="rId2" cstate="print"/>
          <a:stretch>
            <a:fillRect/>
          </a:stretch>
        </p:blipFill>
        <p:spPr>
          <a:xfrm>
            <a:off x="203396" y="1590675"/>
            <a:ext cx="8737208" cy="3676650"/>
          </a:xfrm>
          <a:prstGeom prst="rect">
            <a:avLst/>
          </a:prstGeom>
        </p:spPr>
      </p:pic>
      <p:sp>
        <p:nvSpPr>
          <p:cNvPr id="4" name="TextBox 3">
            <a:extLst>
              <a:ext uri="{FF2B5EF4-FFF2-40B4-BE49-F238E27FC236}">
                <a16:creationId xmlns:a16="http://schemas.microsoft.com/office/drawing/2014/main" xmlns="" id="{0F3FBD30-314B-4038-817A-F168D259AF8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186238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Strongest Pipeline in Gold Industry</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33D64B31-8636-4F44-9225-1CD7B630122F}"/>
              </a:ext>
            </a:extLst>
          </p:cNvPr>
          <p:cNvPicPr>
            <a:picLocks noChangeAspect="1"/>
          </p:cNvPicPr>
          <p:nvPr/>
        </p:nvPicPr>
        <p:blipFill>
          <a:blip r:embed="rId2" cstate="print"/>
          <a:stretch>
            <a:fillRect/>
          </a:stretch>
        </p:blipFill>
        <p:spPr>
          <a:xfrm>
            <a:off x="55272" y="1600200"/>
            <a:ext cx="9033456" cy="4343400"/>
          </a:xfrm>
          <a:prstGeom prst="rect">
            <a:avLst/>
          </a:prstGeom>
        </p:spPr>
      </p:pic>
      <p:sp>
        <p:nvSpPr>
          <p:cNvPr id="4" name="TextBox 3">
            <a:extLst>
              <a:ext uri="{FF2B5EF4-FFF2-40B4-BE49-F238E27FC236}">
                <a16:creationId xmlns:a16="http://schemas.microsoft.com/office/drawing/2014/main" xmlns="" id="{7319BE71-FAB9-4E4A-ADAF-73C1D0147B1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7469254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Goldcorp Mineral Reserves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D6D52127-DC8F-4A60-9845-445443F6A1E4}"/>
              </a:ext>
            </a:extLst>
          </p:cNvPr>
          <p:cNvPicPr>
            <a:picLocks noChangeAspect="1"/>
          </p:cNvPicPr>
          <p:nvPr/>
        </p:nvPicPr>
        <p:blipFill>
          <a:blip r:embed="rId2" cstate="print"/>
          <a:stretch>
            <a:fillRect/>
          </a:stretch>
        </p:blipFill>
        <p:spPr>
          <a:xfrm>
            <a:off x="1523181" y="1066800"/>
            <a:ext cx="6097637" cy="4648200"/>
          </a:xfrm>
          <a:prstGeom prst="rect">
            <a:avLst/>
          </a:prstGeom>
        </p:spPr>
      </p:pic>
      <p:sp>
        <p:nvSpPr>
          <p:cNvPr id="5" name="Text Placeholder 1">
            <a:extLst>
              <a:ext uri="{FF2B5EF4-FFF2-40B4-BE49-F238E27FC236}">
                <a16:creationId xmlns:a16="http://schemas.microsoft.com/office/drawing/2014/main" xmlns="" id="{14AB2A88-B5B6-4094-B766-C9E34729A43B}"/>
              </a:ext>
            </a:extLst>
          </p:cNvPr>
          <p:cNvSpPr txBox="1">
            <a:spLocks/>
          </p:cNvSpPr>
          <p:nvPr/>
        </p:nvSpPr>
        <p:spPr>
          <a:xfrm>
            <a:off x="308251" y="5638800"/>
            <a:ext cx="8527497" cy="87191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100" dirty="0">
                <a:solidFill>
                  <a:schemeClr val="tx1"/>
                </a:solidFill>
                <a:latin typeface="Arial Black" panose="020B0A04020102020204" pitchFamily="34" charset="0"/>
              </a:rPr>
              <a:t>Goldcorp’s proven and probable gold mineral reserves as of June 30, 2018 totaled 52.8 million ounces, compared to 53.5 million ounces as of June 30, 2017 as exploration success at the Company’s operated mines essentially replaced mineral reserves depleted from production and a small net loss in mineral reserves from depletion was experienced at the Company’s non-operated mines.</a:t>
            </a:r>
          </a:p>
        </p:txBody>
      </p:sp>
      <p:sp>
        <p:nvSpPr>
          <p:cNvPr id="6" name="TextBox 5">
            <a:extLst>
              <a:ext uri="{FF2B5EF4-FFF2-40B4-BE49-F238E27FC236}">
                <a16:creationId xmlns:a16="http://schemas.microsoft.com/office/drawing/2014/main" xmlns="" id="{B11CA520-E9B9-45B6-9237-F3AD52317566}"/>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9699043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Goldcorp Mineral Resources</a:t>
            </a:r>
            <a:endParaRPr lang="en-CA" dirty="0">
              <a:latin typeface="Arial Black" panose="020B0A04020102020204" pitchFamily="34" charset="0"/>
            </a:endParaRPr>
          </a:p>
        </p:txBody>
      </p:sp>
      <p:pic>
        <p:nvPicPr>
          <p:cNvPr id="4" name="Picture 3">
            <a:extLst>
              <a:ext uri="{FF2B5EF4-FFF2-40B4-BE49-F238E27FC236}">
                <a16:creationId xmlns:a16="http://schemas.microsoft.com/office/drawing/2014/main" xmlns="" id="{87AC29D4-A237-4F5B-8D7B-DA7DFE685464}"/>
              </a:ext>
            </a:extLst>
          </p:cNvPr>
          <p:cNvPicPr>
            <a:picLocks noChangeAspect="1"/>
          </p:cNvPicPr>
          <p:nvPr/>
        </p:nvPicPr>
        <p:blipFill>
          <a:blip r:embed="rId2" cstate="print"/>
          <a:stretch>
            <a:fillRect/>
          </a:stretch>
        </p:blipFill>
        <p:spPr>
          <a:xfrm>
            <a:off x="1508674" y="1096795"/>
            <a:ext cx="6126650" cy="4542005"/>
          </a:xfrm>
          <a:prstGeom prst="rect">
            <a:avLst/>
          </a:prstGeom>
        </p:spPr>
      </p:pic>
      <p:sp>
        <p:nvSpPr>
          <p:cNvPr id="5" name="Text Placeholder 1">
            <a:extLst>
              <a:ext uri="{FF2B5EF4-FFF2-40B4-BE49-F238E27FC236}">
                <a16:creationId xmlns:a16="http://schemas.microsoft.com/office/drawing/2014/main" xmlns="" id="{131CED91-23B4-4A8F-90D4-0E858D3B1B61}"/>
              </a:ext>
            </a:extLst>
          </p:cNvPr>
          <p:cNvSpPr txBox="1">
            <a:spLocks/>
          </p:cNvSpPr>
          <p:nvPr/>
        </p:nvSpPr>
        <p:spPr>
          <a:xfrm>
            <a:off x="308251" y="5562600"/>
            <a:ext cx="8527497" cy="87191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100" dirty="0">
                <a:solidFill>
                  <a:schemeClr val="tx1"/>
                </a:solidFill>
                <a:latin typeface="Arial Black" panose="020B0A04020102020204" pitchFamily="34" charset="0"/>
              </a:rPr>
              <a:t>M&amp;I gold resources decreased slightly from 37.1 million ounces at June 30, 2017 to 35.2 million ounces at June 30, 2018, primarily due to the impact of the successful conversion of indicated resources into proven and probable reserves at Musselwhite, Cerro Negro, Peñasquito and Porcupine. Inferred gold resources decreased to 17.5 million ounces at June 30, 2018 from 20.0 million ounces at June 30, 2017.</a:t>
            </a:r>
            <a:endParaRPr lang="en-CA" sz="1100" dirty="0">
              <a:solidFill>
                <a:schemeClr val="tx1"/>
              </a:solidFill>
              <a:latin typeface="Arial Black" panose="020B0A040201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0CEAC9DD-91B4-4C4E-9A10-F76972469592}"/>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0398810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t>YOY Change in Reserves</a:t>
            </a:r>
          </a:p>
        </p:txBody>
      </p:sp>
      <p:pic>
        <p:nvPicPr>
          <p:cNvPr id="4" name="Picture 3">
            <a:extLst>
              <a:ext uri="{FF2B5EF4-FFF2-40B4-BE49-F238E27FC236}">
                <a16:creationId xmlns:a16="http://schemas.microsoft.com/office/drawing/2014/main" xmlns="" id="{C2A0B7F0-0DB1-4C58-A384-98327E0759FE}"/>
              </a:ext>
            </a:extLst>
          </p:cNvPr>
          <p:cNvPicPr>
            <a:picLocks noChangeAspect="1"/>
          </p:cNvPicPr>
          <p:nvPr/>
        </p:nvPicPr>
        <p:blipFill>
          <a:blip r:embed="rId2" cstate="print"/>
          <a:stretch>
            <a:fillRect/>
          </a:stretch>
        </p:blipFill>
        <p:spPr>
          <a:xfrm>
            <a:off x="2349699" y="1215534"/>
            <a:ext cx="4444601" cy="1711841"/>
          </a:xfrm>
          <a:prstGeom prst="rect">
            <a:avLst/>
          </a:prstGeom>
        </p:spPr>
      </p:pic>
      <p:pic>
        <p:nvPicPr>
          <p:cNvPr id="5" name="Picture 4">
            <a:extLst>
              <a:ext uri="{FF2B5EF4-FFF2-40B4-BE49-F238E27FC236}">
                <a16:creationId xmlns:a16="http://schemas.microsoft.com/office/drawing/2014/main" xmlns="" id="{C0D6F365-3E03-486A-B522-A630441071C9}"/>
              </a:ext>
            </a:extLst>
          </p:cNvPr>
          <p:cNvPicPr>
            <a:picLocks noChangeAspect="1"/>
          </p:cNvPicPr>
          <p:nvPr/>
        </p:nvPicPr>
        <p:blipFill>
          <a:blip r:embed="rId3" cstate="print"/>
          <a:stretch>
            <a:fillRect/>
          </a:stretch>
        </p:blipFill>
        <p:spPr>
          <a:xfrm>
            <a:off x="2425896" y="3139897"/>
            <a:ext cx="4292201" cy="2388992"/>
          </a:xfrm>
          <a:prstGeom prst="rect">
            <a:avLst/>
          </a:prstGeom>
        </p:spPr>
      </p:pic>
      <p:sp>
        <p:nvSpPr>
          <p:cNvPr id="6" name="TextBox 5">
            <a:extLst>
              <a:ext uri="{FF2B5EF4-FFF2-40B4-BE49-F238E27FC236}">
                <a16:creationId xmlns:a16="http://schemas.microsoft.com/office/drawing/2014/main" xmlns="" id="{2E0FF188-D090-4D88-A854-DF0958B4AF44}"/>
              </a:ext>
            </a:extLst>
          </p:cNvPr>
          <p:cNvSpPr txBox="1"/>
          <p:nvPr/>
        </p:nvSpPr>
        <p:spPr>
          <a:xfrm>
            <a:off x="850264" y="1079212"/>
            <a:ext cx="7443471" cy="292388"/>
          </a:xfrm>
          <a:prstGeom prst="rect">
            <a:avLst/>
          </a:prstGeom>
          <a:noFill/>
        </p:spPr>
        <p:txBody>
          <a:bodyPr wrap="square" rtlCol="0">
            <a:spAutoFit/>
          </a:bodyPr>
          <a:lstStyle/>
          <a:p>
            <a:pPr algn="ctr"/>
            <a:r>
              <a:rPr lang="en-US" sz="1300" dirty="0">
                <a:latin typeface="Arial Black" panose="020B0A04020102020204" pitchFamily="34" charset="0"/>
              </a:rPr>
              <a:t>2017</a:t>
            </a:r>
          </a:p>
        </p:txBody>
      </p:sp>
      <p:sp>
        <p:nvSpPr>
          <p:cNvPr id="7" name="TextBox 6">
            <a:extLst>
              <a:ext uri="{FF2B5EF4-FFF2-40B4-BE49-F238E27FC236}">
                <a16:creationId xmlns:a16="http://schemas.microsoft.com/office/drawing/2014/main" xmlns="" id="{5C443601-0AFA-4FBB-8F36-8A3EB550CAB7}"/>
              </a:ext>
            </a:extLst>
          </p:cNvPr>
          <p:cNvSpPr txBox="1"/>
          <p:nvPr/>
        </p:nvSpPr>
        <p:spPr>
          <a:xfrm>
            <a:off x="850264" y="2917503"/>
            <a:ext cx="7443471" cy="292388"/>
          </a:xfrm>
          <a:prstGeom prst="rect">
            <a:avLst/>
          </a:prstGeom>
          <a:noFill/>
        </p:spPr>
        <p:txBody>
          <a:bodyPr wrap="square" rtlCol="0">
            <a:spAutoFit/>
          </a:bodyPr>
          <a:lstStyle/>
          <a:p>
            <a:pPr algn="ctr"/>
            <a:r>
              <a:rPr lang="en-US" sz="1300" dirty="0">
                <a:latin typeface="Arial Black" panose="020B0A04020102020204" pitchFamily="34" charset="0"/>
              </a:rPr>
              <a:t>2018</a:t>
            </a:r>
          </a:p>
        </p:txBody>
      </p:sp>
      <p:sp>
        <p:nvSpPr>
          <p:cNvPr id="8" name="Text Placeholder 1">
            <a:extLst>
              <a:ext uri="{FF2B5EF4-FFF2-40B4-BE49-F238E27FC236}">
                <a16:creationId xmlns:a16="http://schemas.microsoft.com/office/drawing/2014/main" xmlns="" id="{9B1D5EDD-173E-4C42-A68F-DDD4A724E05A}"/>
              </a:ext>
            </a:extLst>
          </p:cNvPr>
          <p:cNvSpPr txBox="1">
            <a:spLocks/>
          </p:cNvSpPr>
          <p:nvPr/>
        </p:nvSpPr>
        <p:spPr>
          <a:xfrm>
            <a:off x="152400" y="5488632"/>
            <a:ext cx="8915399" cy="98836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200" dirty="0">
                <a:solidFill>
                  <a:schemeClr val="tx1"/>
                </a:solidFill>
                <a:latin typeface="Arial Black" panose="020B0A04020102020204" pitchFamily="34" charset="0"/>
              </a:rPr>
              <a:t>Goldcorp’s proven and probable gold mineral reserves as of June 30, 2018 totaled 52.8 million ounces, compared to 53.5 million ounces as of June 30, 2017 as exploration success at the Company’s operated mines essentially replaced mineral reserves depleted from production and a small net loss in mineral reserves from depletion was experienced at the Company’s non-operated mines</a:t>
            </a:r>
          </a:p>
        </p:txBody>
      </p:sp>
      <p:sp>
        <p:nvSpPr>
          <p:cNvPr id="9" name="TextBox 8">
            <a:extLst>
              <a:ext uri="{FF2B5EF4-FFF2-40B4-BE49-F238E27FC236}">
                <a16:creationId xmlns:a16="http://schemas.microsoft.com/office/drawing/2014/main" xmlns="" id="{F0B1E36A-9BD7-417A-8505-E6B2A5D778A8}"/>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61455671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Declining Industry Reserves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8E7DC7CC-1386-4408-9612-F1AC7D3440F1}"/>
              </a:ext>
            </a:extLst>
          </p:cNvPr>
          <p:cNvPicPr>
            <a:picLocks noChangeAspect="1"/>
          </p:cNvPicPr>
          <p:nvPr/>
        </p:nvPicPr>
        <p:blipFill>
          <a:blip r:embed="rId2" cstate="print"/>
          <a:stretch>
            <a:fillRect/>
          </a:stretch>
        </p:blipFill>
        <p:spPr>
          <a:xfrm>
            <a:off x="127158" y="1676400"/>
            <a:ext cx="8889683" cy="3886200"/>
          </a:xfrm>
          <a:prstGeom prst="rect">
            <a:avLst/>
          </a:prstGeom>
        </p:spPr>
      </p:pic>
      <p:sp>
        <p:nvSpPr>
          <p:cNvPr id="4" name="TextBox 3">
            <a:extLst>
              <a:ext uri="{FF2B5EF4-FFF2-40B4-BE49-F238E27FC236}">
                <a16:creationId xmlns:a16="http://schemas.microsoft.com/office/drawing/2014/main" xmlns="" id="{057A5122-070A-4FC7-A9A8-785327FD95C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2833150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7" y="584200"/>
            <a:ext cx="8356151" cy="404477"/>
          </a:xfrm>
        </p:spPr>
        <p:txBody>
          <a:bodyPr/>
          <a:lstStyle/>
          <a:p>
            <a:r>
              <a:rPr lang="en-CA" dirty="0">
                <a:latin typeface="Arial Black" panose="020B0A04020102020204" pitchFamily="34" charset="0"/>
                <a:cs typeface="Arial" panose="020B0604020202020204" pitchFamily="34" charset="0"/>
              </a:rPr>
              <a:t>Goldcorp’s 20/20/20 and 20/20 Plan Unchanged</a:t>
            </a:r>
            <a:endParaRPr lang="en-CA" dirty="0">
              <a:latin typeface="Arial Black" panose="020B0A04020102020204" pitchFamily="34" charset="0"/>
            </a:endParaRPr>
          </a:p>
        </p:txBody>
      </p:sp>
      <p:pic>
        <p:nvPicPr>
          <p:cNvPr id="4" name="Picture 3">
            <a:extLst>
              <a:ext uri="{FF2B5EF4-FFF2-40B4-BE49-F238E27FC236}">
                <a16:creationId xmlns:a16="http://schemas.microsoft.com/office/drawing/2014/main" xmlns="" id="{993D5902-0D75-4D43-8A46-AD6C6D00FF48}"/>
              </a:ext>
            </a:extLst>
          </p:cNvPr>
          <p:cNvPicPr>
            <a:picLocks noChangeAspect="1"/>
          </p:cNvPicPr>
          <p:nvPr/>
        </p:nvPicPr>
        <p:blipFill>
          <a:blip r:embed="rId2" cstate="print"/>
          <a:stretch>
            <a:fillRect/>
          </a:stretch>
        </p:blipFill>
        <p:spPr>
          <a:xfrm>
            <a:off x="204477" y="2364123"/>
            <a:ext cx="8735044" cy="4229612"/>
          </a:xfrm>
          <a:prstGeom prst="rect">
            <a:avLst/>
          </a:prstGeom>
        </p:spPr>
      </p:pic>
      <p:sp>
        <p:nvSpPr>
          <p:cNvPr id="5" name="Text Placeholder 1">
            <a:extLst>
              <a:ext uri="{FF2B5EF4-FFF2-40B4-BE49-F238E27FC236}">
                <a16:creationId xmlns:a16="http://schemas.microsoft.com/office/drawing/2014/main" xmlns="" id="{18C21B51-01BC-42DF-B24A-559609A88643}"/>
              </a:ext>
            </a:extLst>
          </p:cNvPr>
          <p:cNvSpPr txBox="1">
            <a:spLocks/>
          </p:cNvSpPr>
          <p:nvPr/>
        </p:nvSpPr>
        <p:spPr>
          <a:xfrm>
            <a:off x="311700" y="1143000"/>
            <a:ext cx="8520599" cy="10668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lgn="ctr">
              <a:buClrTx/>
              <a:buNone/>
            </a:pPr>
            <a:r>
              <a:rPr lang="en-CA" sz="1300" dirty="0">
                <a:solidFill>
                  <a:schemeClr val="tx1"/>
                </a:solidFill>
                <a:latin typeface="Arial Black" panose="020B0A04020102020204" pitchFamily="34" charset="0"/>
              </a:rPr>
              <a:t>In 2016, Goldcorp outlined its 20/20/20 growth plan that is expected to deliver a 20% increase in gold production, a 20% increase in gold reserves, and a 20% reduction in AISC by 2021. In 2018, Goldcorp introduced its Beyond 20/20 program, focusing on the potential for organic growth through the development of the Company's long-term portfolio.</a:t>
            </a:r>
            <a:endParaRPr lang="en-CA" sz="1300" dirty="0">
              <a:solidFill>
                <a:schemeClr val="tx1"/>
              </a:solidFill>
              <a:latin typeface="Arial Black" panose="020B0A040201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C7B3EC3-1C99-42DC-8185-5CF635DDE42F}"/>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3446874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7" y="584200"/>
            <a:ext cx="8356151" cy="404477"/>
          </a:xfrm>
        </p:spPr>
        <p:txBody>
          <a:bodyPr/>
          <a:lstStyle/>
          <a:p>
            <a:r>
              <a:rPr lang="en-CA" dirty="0">
                <a:latin typeface="Arial Black" panose="020B0A04020102020204" pitchFamily="34" charset="0"/>
                <a:cs typeface="Arial" panose="020B0604020202020204" pitchFamily="34" charset="0"/>
              </a:rPr>
              <a:t>Goldcorp’s 20/20/20 and 20/20 Plan Unchanged</a:t>
            </a:r>
            <a:endParaRPr lang="en-CA" dirty="0">
              <a:latin typeface="Arial Black" panose="020B0A04020102020204" pitchFamily="34" charset="0"/>
            </a:endParaRPr>
          </a:p>
        </p:txBody>
      </p:sp>
      <p:sp>
        <p:nvSpPr>
          <p:cNvPr id="6" name="Text Placeholder 1">
            <a:extLst>
              <a:ext uri="{FF2B5EF4-FFF2-40B4-BE49-F238E27FC236}">
                <a16:creationId xmlns:a16="http://schemas.microsoft.com/office/drawing/2014/main" xmlns="" id="{F2E9A8DE-F15B-4598-A476-9BB8F29FC07B}"/>
              </a:ext>
            </a:extLst>
          </p:cNvPr>
          <p:cNvSpPr txBox="1">
            <a:spLocks/>
          </p:cNvSpPr>
          <p:nvPr/>
        </p:nvSpPr>
        <p:spPr>
          <a:xfrm>
            <a:off x="311699" y="1017724"/>
            <a:ext cx="8520599" cy="58402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300" dirty="0">
                <a:solidFill>
                  <a:schemeClr val="tx1"/>
                </a:solidFill>
                <a:latin typeface="Arial Black" panose="020B0A04020102020204" pitchFamily="34" charset="0"/>
              </a:rPr>
              <a:t>Goldcorp expects gold production to increase to approximately 3 million ounces by 2021 </a:t>
            </a:r>
          </a:p>
          <a:p>
            <a:pPr>
              <a:buClrTx/>
              <a:buFont typeface="Arial" panose="020B0604020202020204" pitchFamily="34" charset="0"/>
              <a:buChar char="•"/>
            </a:pPr>
            <a:r>
              <a:rPr lang="en-CA" sz="1300" dirty="0">
                <a:solidFill>
                  <a:schemeClr val="tx1"/>
                </a:solidFill>
                <a:latin typeface="Arial Black" panose="020B0A04020102020204" pitchFamily="34" charset="0"/>
              </a:rPr>
              <a:t>This is a result of the ramp-up to nameplate capacity at Cerro Negro and Éléonore, increased grades at Peñasquito, the execution of the Pyrite Leach project at Peñasquito and the Materials Handling project at Musselwhite, and initial production from the Borden and Coffee projects. </a:t>
            </a:r>
          </a:p>
          <a:p>
            <a:pPr marL="114300" indent="0">
              <a:buClrTx/>
              <a:buNone/>
            </a:pPr>
            <a:endParaRPr lang="en-CA" sz="1300" dirty="0">
              <a:solidFill>
                <a:schemeClr val="tx1"/>
              </a:solidFill>
              <a:latin typeface="Arial Black" panose="020B0A04020102020204" pitchFamily="34" charset="0"/>
            </a:endParaRPr>
          </a:p>
          <a:p>
            <a:pPr marL="114300" indent="0">
              <a:buClrTx/>
              <a:buNone/>
            </a:pPr>
            <a:r>
              <a:rPr lang="en-CA" sz="1300" dirty="0">
                <a:solidFill>
                  <a:schemeClr val="tx1"/>
                </a:solidFill>
                <a:latin typeface="Arial Black" panose="020B0A04020102020204" pitchFamily="34" charset="0"/>
              </a:rPr>
              <a:t>Goldcorp expects AISC to decrease by 20% to approximately $700 per ounce by 2021</a:t>
            </a:r>
          </a:p>
          <a:p>
            <a:pPr>
              <a:buClrTx/>
              <a:buFont typeface="Arial" panose="020B0604020202020204" pitchFamily="34" charset="0"/>
              <a:buChar char="•"/>
            </a:pPr>
            <a:r>
              <a:rPr lang="en-CA" sz="1300" dirty="0">
                <a:solidFill>
                  <a:schemeClr val="tx1"/>
                </a:solidFill>
                <a:latin typeface="Arial Black" panose="020B0A04020102020204" pitchFamily="34" charset="0"/>
              </a:rPr>
              <a:t>Driven by a company-wide program launched in 2016 to drive down costs and deliver productivity improvements which is expected to result in $250 million in annual sustainable efficiencies. Costs are also expected to decrease as a result of increased metal production, lower sustaining capital expenditures and continued portfolio optimization</a:t>
            </a:r>
          </a:p>
          <a:p>
            <a:pPr marL="114300" indent="0">
              <a:buClrTx/>
              <a:buNone/>
            </a:pPr>
            <a:endParaRPr lang="en-CA" sz="1300" dirty="0">
              <a:solidFill>
                <a:schemeClr val="tx1"/>
              </a:solidFill>
              <a:latin typeface="Arial Black" panose="020B0A04020102020204" pitchFamily="34" charset="0"/>
            </a:endParaRPr>
          </a:p>
          <a:p>
            <a:pPr marL="114300" indent="0">
              <a:buClrTx/>
              <a:buNone/>
            </a:pPr>
            <a:r>
              <a:rPr lang="en-CA" sz="1300" dirty="0">
                <a:solidFill>
                  <a:schemeClr val="tx1"/>
                </a:solidFill>
                <a:latin typeface="Arial Black" panose="020B0A04020102020204" pitchFamily="34" charset="0"/>
              </a:rPr>
              <a:t>Goldcorp expects gold mineral reserves to increase by 20% to 60 million ounces by 2021</a:t>
            </a:r>
          </a:p>
          <a:p>
            <a:pPr>
              <a:buClrTx/>
              <a:buFont typeface="Arial" panose="020B0604020202020204" pitchFamily="34" charset="0"/>
              <a:buChar char="•"/>
            </a:pPr>
            <a:r>
              <a:rPr lang="en-CA" sz="1300" dirty="0">
                <a:solidFill>
                  <a:schemeClr val="tx1"/>
                </a:solidFill>
                <a:latin typeface="Arial Black" panose="020B0A04020102020204" pitchFamily="34" charset="0"/>
              </a:rPr>
              <a:t>From the conversion of existing gold mineral resources at the Century project, Coffee, Cerro Negro, Pueblo Viejo, Norte Abierto and other targets at the Company's extensive and diversified portfolio of mining camps in the Americas</a:t>
            </a:r>
          </a:p>
          <a:p>
            <a:pPr marL="114300" indent="0">
              <a:buClrTx/>
              <a:buNone/>
            </a:pPr>
            <a:endParaRPr lang="en-CA" sz="1300" dirty="0">
              <a:solidFill>
                <a:schemeClr val="tx1"/>
              </a:solidFill>
              <a:latin typeface="Arial Black" panose="020B0A04020102020204" pitchFamily="34" charset="0"/>
            </a:endParaRPr>
          </a:p>
          <a:p>
            <a:pPr marL="114300" indent="0">
              <a:buClrTx/>
              <a:buNone/>
            </a:pPr>
            <a:r>
              <a:rPr lang="en-CA" sz="1300" dirty="0">
                <a:solidFill>
                  <a:schemeClr val="tx1"/>
                </a:solidFill>
                <a:latin typeface="Arial Black" panose="020B0A04020102020204" pitchFamily="34" charset="0"/>
              </a:rPr>
              <a:t>Goldcorp is focused on the potential for organic growth through the development of its long-term portfolio 'Beyond 20/20’</a:t>
            </a:r>
          </a:p>
          <a:p>
            <a:pPr>
              <a:buClrTx/>
              <a:buFont typeface="Arial" panose="020B0604020202020204" pitchFamily="34" charset="0"/>
              <a:buChar char="•"/>
            </a:pPr>
            <a:r>
              <a:rPr lang="en-CA" sz="1300" dirty="0">
                <a:solidFill>
                  <a:schemeClr val="tx1"/>
                </a:solidFill>
                <a:latin typeface="Arial Black" panose="020B0A04020102020204" pitchFamily="34" charset="0"/>
              </a:rPr>
              <a:t>The objective of Beyond 20/20 is to maximize the NAV of the Company's existing mines and projects by continuing to grow low-cost gold production from expanding gold mineral reserves through exploration and development</a:t>
            </a:r>
          </a:p>
        </p:txBody>
      </p:sp>
      <p:sp>
        <p:nvSpPr>
          <p:cNvPr id="4" name="TextBox 3">
            <a:extLst>
              <a:ext uri="{FF2B5EF4-FFF2-40B4-BE49-F238E27FC236}">
                <a16:creationId xmlns:a16="http://schemas.microsoft.com/office/drawing/2014/main" xmlns="" id="{AEBFBB7B-C75F-4519-B518-A6F785A868F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2006135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Achieved $250M in Sustainable Efficiencies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4364095A-D512-4081-879E-961DA8E41030}"/>
              </a:ext>
            </a:extLst>
          </p:cNvPr>
          <p:cNvPicPr>
            <a:picLocks noChangeAspect="1"/>
          </p:cNvPicPr>
          <p:nvPr/>
        </p:nvPicPr>
        <p:blipFill>
          <a:blip r:embed="rId2" cstate="print"/>
          <a:stretch>
            <a:fillRect/>
          </a:stretch>
        </p:blipFill>
        <p:spPr>
          <a:xfrm>
            <a:off x="413136" y="1055961"/>
            <a:ext cx="8317725" cy="3124199"/>
          </a:xfrm>
          <a:prstGeom prst="rect">
            <a:avLst/>
          </a:prstGeom>
        </p:spPr>
      </p:pic>
      <p:sp>
        <p:nvSpPr>
          <p:cNvPr id="4" name="Text Placeholder 1">
            <a:extLst>
              <a:ext uri="{FF2B5EF4-FFF2-40B4-BE49-F238E27FC236}">
                <a16:creationId xmlns:a16="http://schemas.microsoft.com/office/drawing/2014/main" xmlns="" id="{9D0CA84B-2418-4EAF-9AA9-2FBA04FD7B87}"/>
              </a:ext>
            </a:extLst>
          </p:cNvPr>
          <p:cNvSpPr txBox="1">
            <a:spLocks/>
          </p:cNvSpPr>
          <p:nvPr/>
        </p:nvSpPr>
        <p:spPr>
          <a:xfrm>
            <a:off x="76200" y="4056356"/>
            <a:ext cx="8991600" cy="259079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250" dirty="0">
                <a:solidFill>
                  <a:schemeClr val="tx1"/>
                </a:solidFill>
                <a:latin typeface="Arial Black" panose="020B0A04020102020204" pitchFamily="34" charset="0"/>
              </a:rPr>
              <a:t>Goldcorp embarked upon numerous cost reduction and productivity improvement initiatives across the portfolio – increased target to $350M by 2019</a:t>
            </a:r>
          </a:p>
          <a:p>
            <a:pPr>
              <a:buClrTx/>
              <a:buFont typeface="Arial" panose="020B0604020202020204" pitchFamily="34" charset="0"/>
              <a:buChar char="•"/>
            </a:pPr>
            <a:r>
              <a:rPr lang="en-CA" sz="1250" dirty="0">
                <a:solidFill>
                  <a:schemeClr val="tx1"/>
                </a:solidFill>
                <a:latin typeface="Arial Black" panose="020B0A04020102020204" pitchFamily="34" charset="0"/>
              </a:rPr>
              <a:t>These initiatives are mainly related to operational improvements at Cerro Negro and cross-portfolio sourcing practices</a:t>
            </a:r>
          </a:p>
          <a:p>
            <a:pPr>
              <a:buClrTx/>
              <a:buFont typeface="Arial" panose="020B0604020202020204" pitchFamily="34" charset="0"/>
              <a:buChar char="•"/>
            </a:pPr>
            <a:r>
              <a:rPr lang="en-CA" sz="1250" dirty="0">
                <a:solidFill>
                  <a:schemeClr val="tx1"/>
                </a:solidFill>
                <a:latin typeface="Arial Black" panose="020B0A04020102020204" pitchFamily="34" charset="0"/>
              </a:rPr>
              <a:t>Work is underway across Goldcorp’s operations to define the projects that will contribute in sustainable annual efficiencies</a:t>
            </a:r>
          </a:p>
          <a:p>
            <a:pPr>
              <a:buClrTx/>
              <a:buFont typeface="Arial" panose="020B0604020202020204" pitchFamily="34" charset="0"/>
              <a:buChar char="•"/>
            </a:pPr>
            <a:r>
              <a:rPr lang="en-CA" sz="1250" dirty="0">
                <a:solidFill>
                  <a:schemeClr val="tx1"/>
                </a:solidFill>
                <a:latin typeface="Arial Black" panose="020B0A04020102020204" pitchFamily="34" charset="0"/>
              </a:rPr>
              <a:t>Opportunities being evaluated include mobile equipment, crusher, and processing productivity improvements at Peñasquito, as well as trucking and material handling improvements at Éléonore</a:t>
            </a:r>
          </a:p>
          <a:p>
            <a:pPr>
              <a:buClrTx/>
              <a:buFont typeface="Arial" panose="020B0604020202020204" pitchFamily="34" charset="0"/>
              <a:buChar char="•"/>
            </a:pPr>
            <a:r>
              <a:rPr lang="en-CA" sz="1250" dirty="0">
                <a:solidFill>
                  <a:schemeClr val="tx1"/>
                </a:solidFill>
                <a:latin typeface="Arial Black" panose="020B0A04020102020204" pitchFamily="34" charset="0"/>
              </a:rPr>
              <a:t>These initiatives are expected to continue to drive the Company towards its AISC and production goals</a:t>
            </a:r>
            <a:endParaRPr lang="en-CA" sz="1250" dirty="0">
              <a:solidFill>
                <a:schemeClr val="tx1"/>
              </a:solidFill>
              <a:latin typeface="Arial Black" panose="020B0A040201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DBE12D0C-2DC0-43C5-AB92-D332D7489D81}"/>
              </a:ext>
            </a:extLst>
          </p:cNvPr>
          <p:cNvSpPr txBox="1"/>
          <p:nvPr/>
        </p:nvSpPr>
        <p:spPr>
          <a:xfrm>
            <a:off x="407634" y="65509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944005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E4E32-88DC-4B97-A625-1C1C48D24EAE}"/>
              </a:ext>
            </a:extLst>
          </p:cNvPr>
          <p:cNvSpPr>
            <a:spLocks noGrp="1"/>
          </p:cNvSpPr>
          <p:nvPr>
            <p:ph type="title"/>
          </p:nvPr>
        </p:nvSpPr>
        <p:spPr>
          <a:xfrm>
            <a:off x="476148" y="584200"/>
            <a:ext cx="7135622" cy="384721"/>
          </a:xfrm>
        </p:spPr>
        <p:txBody>
          <a:bodyPr/>
          <a:lstStyle/>
          <a:p>
            <a:r>
              <a:rPr lang="en-CA" dirty="0"/>
              <a:t>Mineral Reserves, Cont.</a:t>
            </a:r>
          </a:p>
        </p:txBody>
      </p:sp>
      <p:sp>
        <p:nvSpPr>
          <p:cNvPr id="3" name="Content Placeholder 2">
            <a:extLst>
              <a:ext uri="{FF2B5EF4-FFF2-40B4-BE49-F238E27FC236}">
                <a16:creationId xmlns:a16="http://schemas.microsoft.com/office/drawing/2014/main" xmlns="" id="{A6B93AA3-60BD-4A98-AF1F-E99808F26F2C}"/>
              </a:ext>
            </a:extLst>
          </p:cNvPr>
          <p:cNvSpPr>
            <a:spLocks noGrp="1"/>
          </p:cNvSpPr>
          <p:nvPr>
            <p:ph idx="1"/>
          </p:nvPr>
        </p:nvSpPr>
        <p:spPr>
          <a:xfrm>
            <a:off x="476148" y="1227264"/>
            <a:ext cx="8191703" cy="1363536"/>
          </a:xfrm>
        </p:spPr>
        <p:txBody>
          <a:bodyPr>
            <a:noAutofit/>
          </a:bodyPr>
          <a:lstStyle/>
          <a:p>
            <a:r>
              <a:rPr lang="en-CA" sz="1800" dirty="0"/>
              <a:t>Proven Ore Reserve</a:t>
            </a:r>
            <a:endParaRPr lang="en-CA" dirty="0"/>
          </a:p>
          <a:p>
            <a:endParaRPr lang="en-CA" dirty="0"/>
          </a:p>
          <a:p>
            <a:pPr marL="285750" indent="-285750">
              <a:buFont typeface="Wingdings" panose="05000000000000000000" pitchFamily="2" charset="2"/>
              <a:buChar char="§"/>
            </a:pPr>
            <a:r>
              <a:rPr lang="en-CA" dirty="0"/>
              <a:t>Part of the of measured mineral resources that is economically feasible to mine</a:t>
            </a:r>
          </a:p>
          <a:p>
            <a:pPr marL="742950" lvl="1" indent="-285750">
              <a:buFont typeface="Wingdings" panose="05000000000000000000" pitchFamily="2" charset="2"/>
              <a:buChar char="§"/>
            </a:pPr>
            <a:r>
              <a:rPr lang="en-CA" dirty="0"/>
              <a:t>Includes diluting materials and allowances for losses during the mining process</a:t>
            </a:r>
          </a:p>
          <a:p>
            <a:pPr marL="742950" lvl="1" indent="-285750">
              <a:buFont typeface="Wingdings" panose="05000000000000000000" pitchFamily="2" charset="2"/>
              <a:buChar char="§"/>
            </a:pPr>
            <a:r>
              <a:rPr lang="en-CA" dirty="0"/>
              <a:t>Represents the highest level of confidence in reserve estimates </a:t>
            </a:r>
          </a:p>
          <a:p>
            <a:endParaRPr lang="en-CA" sz="1800" b="1" dirty="0"/>
          </a:p>
          <a:p>
            <a:pPr marL="342900" lvl="1"/>
            <a:endParaRPr lang="en-CA" dirty="0"/>
          </a:p>
        </p:txBody>
      </p:sp>
      <p:pic>
        <p:nvPicPr>
          <p:cNvPr id="6" name="Shape 217" descr="abiresourceabs.jpg">
            <a:extLst>
              <a:ext uri="{FF2B5EF4-FFF2-40B4-BE49-F238E27FC236}">
                <a16:creationId xmlns:a16="http://schemas.microsoft.com/office/drawing/2014/main" xmlns="" id="{5751437E-AB6F-4668-B2DC-034AF33A76D8}"/>
              </a:ext>
            </a:extLst>
          </p:cNvPr>
          <p:cNvPicPr preferRelativeResize="0"/>
          <p:nvPr/>
        </p:nvPicPr>
        <p:blipFill rotWithShape="1">
          <a:blip r:embed="rId2" cstate="print">
            <a:alphaModFix/>
          </a:blip>
          <a:srcRect/>
          <a:stretch/>
        </p:blipFill>
        <p:spPr>
          <a:xfrm>
            <a:off x="1905000" y="2971800"/>
            <a:ext cx="5583123" cy="3598885"/>
          </a:xfrm>
          <a:prstGeom prst="rect">
            <a:avLst/>
          </a:prstGeom>
          <a:noFill/>
          <a:ln>
            <a:noFill/>
          </a:ln>
        </p:spPr>
      </p:pic>
    </p:spTree>
    <p:extLst>
      <p:ext uri="{BB962C8B-B14F-4D97-AF65-F5344CB8AC3E}">
        <p14:creationId xmlns:p14="http://schemas.microsoft.com/office/powerpoint/2010/main" xmlns="" val="134919517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20% Reserve Growth Target</a:t>
            </a:r>
            <a:endParaRPr lang="en-CA" dirty="0">
              <a:latin typeface="Arial Black" panose="020B0A04020102020204" pitchFamily="34" charset="0"/>
            </a:endParaRPr>
          </a:p>
        </p:txBody>
      </p:sp>
      <p:pic>
        <p:nvPicPr>
          <p:cNvPr id="4" name="Picture 3">
            <a:extLst>
              <a:ext uri="{FF2B5EF4-FFF2-40B4-BE49-F238E27FC236}">
                <a16:creationId xmlns:a16="http://schemas.microsoft.com/office/drawing/2014/main" xmlns="" id="{52B4D62A-B9E0-49BA-B654-039934B0C9D1}"/>
              </a:ext>
            </a:extLst>
          </p:cNvPr>
          <p:cNvPicPr>
            <a:picLocks noChangeAspect="1"/>
          </p:cNvPicPr>
          <p:nvPr/>
        </p:nvPicPr>
        <p:blipFill>
          <a:blip r:embed="rId2" cstate="print"/>
          <a:stretch>
            <a:fillRect/>
          </a:stretch>
        </p:blipFill>
        <p:spPr>
          <a:xfrm>
            <a:off x="112436" y="1294088"/>
            <a:ext cx="8919126" cy="3313987"/>
          </a:xfrm>
          <a:prstGeom prst="rect">
            <a:avLst/>
          </a:prstGeom>
        </p:spPr>
      </p:pic>
      <p:sp>
        <p:nvSpPr>
          <p:cNvPr id="5" name="Text Placeholder 1">
            <a:extLst>
              <a:ext uri="{FF2B5EF4-FFF2-40B4-BE49-F238E27FC236}">
                <a16:creationId xmlns:a16="http://schemas.microsoft.com/office/drawing/2014/main" xmlns="" id="{C1E6DF48-D471-4CD1-8E9D-CCB820155619}"/>
              </a:ext>
            </a:extLst>
          </p:cNvPr>
          <p:cNvSpPr txBox="1">
            <a:spLocks/>
          </p:cNvSpPr>
          <p:nvPr/>
        </p:nvSpPr>
        <p:spPr>
          <a:xfrm>
            <a:off x="311700" y="4933243"/>
            <a:ext cx="8520599" cy="137160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200" dirty="0">
                <a:solidFill>
                  <a:schemeClr val="tx1"/>
                </a:solidFill>
                <a:latin typeface="Arial Black" panose="020B0A04020102020204" pitchFamily="34" charset="0"/>
              </a:rPr>
              <a:t>Proven and Probable Gold Mineral Reserves are 52.8 Million Ounces</a:t>
            </a:r>
          </a:p>
          <a:p>
            <a:pPr>
              <a:buClrTx/>
              <a:buFont typeface="Arial" panose="020B0604020202020204" pitchFamily="34" charset="0"/>
              <a:buChar char="•"/>
            </a:pPr>
            <a:r>
              <a:rPr lang="en-CA" sz="1200" dirty="0">
                <a:solidFill>
                  <a:schemeClr val="tx1"/>
                </a:solidFill>
                <a:latin typeface="Arial Black" panose="020B0A04020102020204" pitchFamily="34" charset="0"/>
              </a:rPr>
              <a:t>Reserves increased at Musselwhite with the higher-grade extension of PQ Deeps and the addition of the WEL zone and at Cerro Negro, with an inaugural mineral reserve estimate at the Silica Cap</a:t>
            </a:r>
          </a:p>
          <a:p>
            <a:pPr>
              <a:buClrTx/>
              <a:buFont typeface="Arial" panose="020B0604020202020204" pitchFamily="34" charset="0"/>
              <a:buChar char="•"/>
            </a:pPr>
            <a:r>
              <a:rPr lang="en-CA" sz="1200" dirty="0">
                <a:solidFill>
                  <a:schemeClr val="tx1"/>
                </a:solidFill>
                <a:latin typeface="Arial Black" panose="020B0A04020102020204" pitchFamily="34" charset="0"/>
              </a:rPr>
              <a:t>Overall mineral reserves additions at Goldcorp-operated sites essentially replaced depletion over the 12-month period</a:t>
            </a:r>
            <a:endParaRPr lang="en-CA" sz="1200" dirty="0">
              <a:solidFill>
                <a:schemeClr val="tx1"/>
              </a:solidFill>
              <a:latin typeface="Arial Black" panose="020B0A040201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B6F89658-F7AA-4697-BEC8-BC2D7CCBD977}"/>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1149459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Opportunities for Organic Growth</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E362F82B-CBFF-450A-8310-7E2FDBE25E7C}"/>
              </a:ext>
            </a:extLst>
          </p:cNvPr>
          <p:cNvPicPr>
            <a:picLocks noChangeAspect="1"/>
          </p:cNvPicPr>
          <p:nvPr/>
        </p:nvPicPr>
        <p:blipFill>
          <a:blip r:embed="rId2" cstate="print"/>
          <a:stretch>
            <a:fillRect/>
          </a:stretch>
        </p:blipFill>
        <p:spPr>
          <a:xfrm>
            <a:off x="119061" y="1203598"/>
            <a:ext cx="8905875" cy="3133725"/>
          </a:xfrm>
          <a:prstGeom prst="rect">
            <a:avLst/>
          </a:prstGeom>
        </p:spPr>
      </p:pic>
      <p:sp>
        <p:nvSpPr>
          <p:cNvPr id="4" name="Text Placeholder 1">
            <a:extLst>
              <a:ext uri="{FF2B5EF4-FFF2-40B4-BE49-F238E27FC236}">
                <a16:creationId xmlns:a16="http://schemas.microsoft.com/office/drawing/2014/main" xmlns="" id="{BE0496F5-A839-4E35-89FA-F7BC204BB8F2}"/>
              </a:ext>
            </a:extLst>
          </p:cNvPr>
          <p:cNvSpPr txBox="1">
            <a:spLocks/>
          </p:cNvSpPr>
          <p:nvPr/>
        </p:nvSpPr>
        <p:spPr>
          <a:xfrm>
            <a:off x="311698" y="4397022"/>
            <a:ext cx="8520599" cy="24384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300" dirty="0">
                <a:solidFill>
                  <a:schemeClr val="tx1"/>
                </a:solidFill>
                <a:latin typeface="Arial Black" panose="020B0A04020102020204" pitchFamily="34" charset="0"/>
              </a:rPr>
              <a:t>Goldcorp committed over one billion dollars of capital in a pipeline of organic growth opportunities, which are expected to support the growth in NAV by increasing production and decreasing AISC per ounce</a:t>
            </a:r>
          </a:p>
          <a:p>
            <a:pPr>
              <a:buClrTx/>
              <a:buFont typeface="Arial" panose="020B0604020202020204" pitchFamily="34" charset="0"/>
              <a:buChar char="•"/>
            </a:pPr>
            <a:r>
              <a:rPr lang="en-CA" sz="1300" dirty="0">
                <a:solidFill>
                  <a:schemeClr val="tx1"/>
                </a:solidFill>
                <a:latin typeface="Arial Black" panose="020B0A04020102020204" pitchFamily="34" charset="0"/>
              </a:rPr>
              <a:t>During the third quarter of 2018, Goldcorp continued to advance these organic growth opportunities and projects in its long-term portfolio, making significant progress on key permitting and project milestones</a:t>
            </a:r>
          </a:p>
          <a:p>
            <a:pPr>
              <a:buClrTx/>
              <a:buFont typeface="Arial" panose="020B0604020202020204" pitchFamily="34" charset="0"/>
              <a:buChar char="•"/>
            </a:pPr>
            <a:r>
              <a:rPr lang="en-CA" sz="1300" dirty="0">
                <a:solidFill>
                  <a:schemeClr val="tx1"/>
                </a:solidFill>
                <a:latin typeface="Arial Black" panose="020B0A04020102020204" pitchFamily="34" charset="0"/>
              </a:rPr>
              <a:t>Commissioning of the Peñasquito Pyrite Leach Project commenced, with production expected in 4Q2018, the Century Gold Project submitted its associated project description to regulatory authorities in 2018, and the Coffee Project was deemed adequate in 2018</a:t>
            </a:r>
          </a:p>
        </p:txBody>
      </p:sp>
      <p:sp>
        <p:nvSpPr>
          <p:cNvPr id="5" name="TextBox 4">
            <a:extLst>
              <a:ext uri="{FF2B5EF4-FFF2-40B4-BE49-F238E27FC236}">
                <a16:creationId xmlns:a16="http://schemas.microsoft.com/office/drawing/2014/main" xmlns="" id="{4928AE68-DA3F-44D4-BD00-85EB4F80E614}"/>
              </a:ext>
            </a:extLst>
          </p:cNvPr>
          <p:cNvSpPr txBox="1"/>
          <p:nvPr/>
        </p:nvSpPr>
        <p:spPr>
          <a:xfrm>
            <a:off x="4596129" y="6553200"/>
            <a:ext cx="21856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1493955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Goldcorp Advantage</a:t>
            </a:r>
          </a:p>
        </p:txBody>
      </p:sp>
      <p:pic>
        <p:nvPicPr>
          <p:cNvPr id="5" name="Picture 4">
            <a:extLst>
              <a:ext uri="{FF2B5EF4-FFF2-40B4-BE49-F238E27FC236}">
                <a16:creationId xmlns:a16="http://schemas.microsoft.com/office/drawing/2014/main" xmlns="" id="{A71C7312-B811-4142-A530-C17907A2C1E5}"/>
              </a:ext>
            </a:extLst>
          </p:cNvPr>
          <p:cNvPicPr>
            <a:picLocks noChangeAspect="1"/>
          </p:cNvPicPr>
          <p:nvPr/>
        </p:nvPicPr>
        <p:blipFill>
          <a:blip r:embed="rId2" cstate="print"/>
          <a:stretch>
            <a:fillRect/>
          </a:stretch>
        </p:blipFill>
        <p:spPr>
          <a:xfrm>
            <a:off x="177792" y="1828800"/>
            <a:ext cx="8788416" cy="4048125"/>
          </a:xfrm>
          <a:prstGeom prst="rect">
            <a:avLst/>
          </a:prstGeom>
        </p:spPr>
      </p:pic>
      <p:sp>
        <p:nvSpPr>
          <p:cNvPr id="4" name="TextBox 3">
            <a:extLst>
              <a:ext uri="{FF2B5EF4-FFF2-40B4-BE49-F238E27FC236}">
                <a16:creationId xmlns:a16="http://schemas.microsoft.com/office/drawing/2014/main" xmlns="" id="{1B202D92-6140-48A5-ADAB-BAE7BAEE9F44}"/>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4060693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YOY Commodity Price Impact</a:t>
            </a:r>
          </a:p>
        </p:txBody>
      </p:sp>
      <p:pic>
        <p:nvPicPr>
          <p:cNvPr id="4" name="Picture 3">
            <a:extLst>
              <a:ext uri="{FF2B5EF4-FFF2-40B4-BE49-F238E27FC236}">
                <a16:creationId xmlns:a16="http://schemas.microsoft.com/office/drawing/2014/main" xmlns="" id="{B3E39827-4DAE-4CFE-9564-1319E1D05294}"/>
              </a:ext>
            </a:extLst>
          </p:cNvPr>
          <p:cNvPicPr>
            <a:picLocks noChangeAspect="1"/>
          </p:cNvPicPr>
          <p:nvPr/>
        </p:nvPicPr>
        <p:blipFill>
          <a:blip r:embed="rId2" cstate="print"/>
          <a:stretch>
            <a:fillRect/>
          </a:stretch>
        </p:blipFill>
        <p:spPr>
          <a:xfrm>
            <a:off x="76200" y="1163717"/>
            <a:ext cx="4572000" cy="2722482"/>
          </a:xfrm>
          <a:prstGeom prst="rect">
            <a:avLst/>
          </a:prstGeom>
        </p:spPr>
      </p:pic>
      <p:pic>
        <p:nvPicPr>
          <p:cNvPr id="6" name="Picture 5">
            <a:extLst>
              <a:ext uri="{FF2B5EF4-FFF2-40B4-BE49-F238E27FC236}">
                <a16:creationId xmlns:a16="http://schemas.microsoft.com/office/drawing/2014/main" xmlns="" id="{F24911D5-80D6-4A24-9720-51FA51B04140}"/>
              </a:ext>
            </a:extLst>
          </p:cNvPr>
          <p:cNvPicPr>
            <a:picLocks noChangeAspect="1"/>
          </p:cNvPicPr>
          <p:nvPr/>
        </p:nvPicPr>
        <p:blipFill>
          <a:blip r:embed="rId3" cstate="print"/>
          <a:stretch>
            <a:fillRect/>
          </a:stretch>
        </p:blipFill>
        <p:spPr>
          <a:xfrm>
            <a:off x="4495800" y="1163717"/>
            <a:ext cx="4572000" cy="2722483"/>
          </a:xfrm>
          <a:prstGeom prst="rect">
            <a:avLst/>
          </a:prstGeom>
        </p:spPr>
      </p:pic>
      <p:pic>
        <p:nvPicPr>
          <p:cNvPr id="7" name="Picture 6">
            <a:extLst>
              <a:ext uri="{FF2B5EF4-FFF2-40B4-BE49-F238E27FC236}">
                <a16:creationId xmlns:a16="http://schemas.microsoft.com/office/drawing/2014/main" xmlns="" id="{BFD6C492-91E2-4CA4-87E3-4AF70F090ED1}"/>
              </a:ext>
            </a:extLst>
          </p:cNvPr>
          <p:cNvPicPr>
            <a:picLocks noChangeAspect="1"/>
          </p:cNvPicPr>
          <p:nvPr/>
        </p:nvPicPr>
        <p:blipFill>
          <a:blip r:embed="rId4" cstate="print"/>
          <a:stretch>
            <a:fillRect/>
          </a:stretch>
        </p:blipFill>
        <p:spPr>
          <a:xfrm>
            <a:off x="1457325" y="3962400"/>
            <a:ext cx="6229350" cy="2524125"/>
          </a:xfrm>
          <a:prstGeom prst="rect">
            <a:avLst/>
          </a:prstGeom>
        </p:spPr>
      </p:pic>
      <p:sp>
        <p:nvSpPr>
          <p:cNvPr id="8" name="TextBox 7">
            <a:extLst>
              <a:ext uri="{FF2B5EF4-FFF2-40B4-BE49-F238E27FC236}">
                <a16:creationId xmlns:a16="http://schemas.microsoft.com/office/drawing/2014/main" xmlns="" id="{C356CB98-8BA1-4AAF-B28A-42ADD0182CA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00157538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Recent Performance Highlights – 3Q2018</a:t>
            </a:r>
          </a:p>
        </p:txBody>
      </p:sp>
      <p:pic>
        <p:nvPicPr>
          <p:cNvPr id="3" name="Picture 2">
            <a:extLst>
              <a:ext uri="{FF2B5EF4-FFF2-40B4-BE49-F238E27FC236}">
                <a16:creationId xmlns:a16="http://schemas.microsoft.com/office/drawing/2014/main" xmlns="" id="{F23F818A-3AC9-45A3-ADA7-97B1419F6E9D}"/>
              </a:ext>
            </a:extLst>
          </p:cNvPr>
          <p:cNvPicPr>
            <a:picLocks noChangeAspect="1"/>
          </p:cNvPicPr>
          <p:nvPr/>
        </p:nvPicPr>
        <p:blipFill>
          <a:blip r:embed="rId2" cstate="print"/>
          <a:stretch>
            <a:fillRect/>
          </a:stretch>
        </p:blipFill>
        <p:spPr>
          <a:xfrm>
            <a:off x="-346" y="1676400"/>
            <a:ext cx="9144346" cy="4238625"/>
          </a:xfrm>
          <a:prstGeom prst="rect">
            <a:avLst/>
          </a:prstGeom>
        </p:spPr>
      </p:pic>
      <p:sp>
        <p:nvSpPr>
          <p:cNvPr id="4" name="TextBox 3">
            <a:extLst>
              <a:ext uri="{FF2B5EF4-FFF2-40B4-BE49-F238E27FC236}">
                <a16:creationId xmlns:a16="http://schemas.microsoft.com/office/drawing/2014/main" xmlns="" id="{8162D4D2-E885-49A6-8AEA-BC94F808D1A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7195757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Recent Performance Highlights Cont’d – 3Q2018</a:t>
            </a:r>
          </a:p>
        </p:txBody>
      </p:sp>
      <p:pic>
        <p:nvPicPr>
          <p:cNvPr id="4" name="Picture 3">
            <a:extLst>
              <a:ext uri="{FF2B5EF4-FFF2-40B4-BE49-F238E27FC236}">
                <a16:creationId xmlns:a16="http://schemas.microsoft.com/office/drawing/2014/main" xmlns="" id="{A1A8F05A-9108-44E0-8747-5D5A5EF4905C}"/>
              </a:ext>
            </a:extLst>
          </p:cNvPr>
          <p:cNvPicPr>
            <a:picLocks noChangeAspect="1"/>
          </p:cNvPicPr>
          <p:nvPr/>
        </p:nvPicPr>
        <p:blipFill>
          <a:blip r:embed="rId2" cstate="print"/>
          <a:stretch>
            <a:fillRect/>
          </a:stretch>
        </p:blipFill>
        <p:spPr>
          <a:xfrm>
            <a:off x="0" y="1524000"/>
            <a:ext cx="9144000" cy="4184542"/>
          </a:xfrm>
          <a:prstGeom prst="rect">
            <a:avLst/>
          </a:prstGeom>
        </p:spPr>
      </p:pic>
      <p:sp>
        <p:nvSpPr>
          <p:cNvPr id="5" name="TextBox 4">
            <a:extLst>
              <a:ext uri="{FF2B5EF4-FFF2-40B4-BE49-F238E27FC236}">
                <a16:creationId xmlns:a16="http://schemas.microsoft.com/office/drawing/2014/main" xmlns="" id="{CA2C26DE-4C08-4427-9F19-FC1F594C1B3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9844316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3Q2018 Operating &amp; Financial Results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19A96AFD-9A0E-4E9F-A3A4-C69B17EB9FDF}"/>
              </a:ext>
            </a:extLst>
          </p:cNvPr>
          <p:cNvPicPr>
            <a:picLocks noChangeAspect="1"/>
          </p:cNvPicPr>
          <p:nvPr/>
        </p:nvPicPr>
        <p:blipFill>
          <a:blip r:embed="rId2" cstate="print"/>
          <a:stretch>
            <a:fillRect/>
          </a:stretch>
        </p:blipFill>
        <p:spPr>
          <a:xfrm>
            <a:off x="95836" y="1409753"/>
            <a:ext cx="8952327" cy="4038494"/>
          </a:xfrm>
          <a:prstGeom prst="rect">
            <a:avLst/>
          </a:prstGeom>
        </p:spPr>
      </p:pic>
      <p:sp>
        <p:nvSpPr>
          <p:cNvPr id="4" name="TextBox 3">
            <a:extLst>
              <a:ext uri="{FF2B5EF4-FFF2-40B4-BE49-F238E27FC236}">
                <a16:creationId xmlns:a16="http://schemas.microsoft.com/office/drawing/2014/main" xmlns="" id="{56A5F95E-57A6-4395-B41B-9DADF1B31B39}"/>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2103792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2018E Production Costs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523FF94D-B34D-4B03-9321-DD7726D7CE55}"/>
              </a:ext>
            </a:extLst>
          </p:cNvPr>
          <p:cNvPicPr>
            <a:picLocks noChangeAspect="1"/>
          </p:cNvPicPr>
          <p:nvPr/>
        </p:nvPicPr>
        <p:blipFill>
          <a:blip r:embed="rId2" cstate="print"/>
          <a:stretch>
            <a:fillRect/>
          </a:stretch>
        </p:blipFill>
        <p:spPr>
          <a:xfrm>
            <a:off x="170933" y="1752600"/>
            <a:ext cx="8802133" cy="4084790"/>
          </a:xfrm>
          <a:prstGeom prst="rect">
            <a:avLst/>
          </a:prstGeom>
        </p:spPr>
      </p:pic>
      <p:sp>
        <p:nvSpPr>
          <p:cNvPr id="4" name="TextBox 3">
            <a:extLst>
              <a:ext uri="{FF2B5EF4-FFF2-40B4-BE49-F238E27FC236}">
                <a16:creationId xmlns:a16="http://schemas.microsoft.com/office/drawing/2014/main" xmlns="" id="{F53C3578-FE92-43F5-AB35-6F9096DEA0DF}"/>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6339064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Operating &amp; Financial Outlook</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39F7F0A0-BD4B-45CC-AC0C-AD27352DA01D}"/>
              </a:ext>
            </a:extLst>
          </p:cNvPr>
          <p:cNvPicPr>
            <a:picLocks noChangeAspect="1"/>
          </p:cNvPicPr>
          <p:nvPr/>
        </p:nvPicPr>
        <p:blipFill>
          <a:blip r:embed="rId2" cstate="print"/>
          <a:stretch>
            <a:fillRect/>
          </a:stretch>
        </p:blipFill>
        <p:spPr>
          <a:xfrm>
            <a:off x="366064" y="1752527"/>
            <a:ext cx="8411871" cy="3730151"/>
          </a:xfrm>
          <a:prstGeom prst="rect">
            <a:avLst/>
          </a:prstGeom>
        </p:spPr>
      </p:pic>
      <p:sp>
        <p:nvSpPr>
          <p:cNvPr id="4" name="TextBox 3">
            <a:extLst>
              <a:ext uri="{FF2B5EF4-FFF2-40B4-BE49-F238E27FC236}">
                <a16:creationId xmlns:a16="http://schemas.microsoft.com/office/drawing/2014/main" xmlns="" id="{E9EB0708-78B7-45A2-A74D-712D23F2DEF5}"/>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94844295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cs typeface="Arial" panose="020B0604020202020204" pitchFamily="34" charset="0"/>
              </a:rPr>
              <a:t>Deleveraging Before Capital Investment Cycle</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FE25695F-ACD7-46FB-88DB-C21DEFC0174C}"/>
              </a:ext>
            </a:extLst>
          </p:cNvPr>
          <p:cNvPicPr>
            <a:picLocks noChangeAspect="1"/>
          </p:cNvPicPr>
          <p:nvPr/>
        </p:nvPicPr>
        <p:blipFill>
          <a:blip r:embed="rId2" cstate="print"/>
          <a:stretch>
            <a:fillRect/>
          </a:stretch>
        </p:blipFill>
        <p:spPr>
          <a:xfrm>
            <a:off x="83724" y="1308962"/>
            <a:ext cx="8976549" cy="4240075"/>
          </a:xfrm>
          <a:prstGeom prst="rect">
            <a:avLst/>
          </a:prstGeom>
        </p:spPr>
      </p:pic>
      <p:pic>
        <p:nvPicPr>
          <p:cNvPr id="4" name="Picture 3">
            <a:extLst>
              <a:ext uri="{FF2B5EF4-FFF2-40B4-BE49-F238E27FC236}">
                <a16:creationId xmlns:a16="http://schemas.microsoft.com/office/drawing/2014/main" xmlns="" id="{8CFCE031-9E51-47B1-A717-C599D8BA7D0B}"/>
              </a:ext>
            </a:extLst>
          </p:cNvPr>
          <p:cNvPicPr>
            <a:picLocks noChangeAspect="1"/>
          </p:cNvPicPr>
          <p:nvPr/>
        </p:nvPicPr>
        <p:blipFill>
          <a:blip r:embed="rId3" cstate="print"/>
          <a:stretch>
            <a:fillRect/>
          </a:stretch>
        </p:blipFill>
        <p:spPr>
          <a:xfrm>
            <a:off x="4619625" y="5715000"/>
            <a:ext cx="4219575" cy="809625"/>
          </a:xfrm>
          <a:prstGeom prst="rect">
            <a:avLst/>
          </a:prstGeom>
        </p:spPr>
      </p:pic>
      <p:sp>
        <p:nvSpPr>
          <p:cNvPr id="5" name="TextBox 4">
            <a:extLst>
              <a:ext uri="{FF2B5EF4-FFF2-40B4-BE49-F238E27FC236}">
                <a16:creationId xmlns:a16="http://schemas.microsoft.com/office/drawing/2014/main" xmlns="" id="{92B19776-3633-4E22-983A-2D3F5203300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71186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ferred mineral resource">
            <a:extLst>
              <a:ext uri="{FF2B5EF4-FFF2-40B4-BE49-F238E27FC236}">
                <a16:creationId xmlns:a16="http://schemas.microsoft.com/office/drawing/2014/main" xmlns="" id="{4D620DEA-ED51-407C-85AF-1AB77A1839D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018" y="1219200"/>
            <a:ext cx="8863965" cy="51706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tle 1">
            <a:extLst>
              <a:ext uri="{FF2B5EF4-FFF2-40B4-BE49-F238E27FC236}">
                <a16:creationId xmlns:a16="http://schemas.microsoft.com/office/drawing/2014/main" xmlns="" id="{4FC1A0C2-3E11-4DEF-87A3-6B006853DF42}"/>
              </a:ext>
            </a:extLst>
          </p:cNvPr>
          <p:cNvSpPr>
            <a:spLocks noGrp="1"/>
          </p:cNvSpPr>
          <p:nvPr>
            <p:ph type="title"/>
          </p:nvPr>
        </p:nvSpPr>
        <p:spPr>
          <a:xfrm>
            <a:off x="476148" y="584200"/>
            <a:ext cx="10191852" cy="384721"/>
          </a:xfrm>
        </p:spPr>
        <p:txBody>
          <a:bodyPr/>
          <a:lstStyle/>
          <a:p>
            <a:r>
              <a:rPr lang="en-CA" dirty="0"/>
              <a:t>Mineral Resources vs Mineral Reserves</a:t>
            </a:r>
          </a:p>
        </p:txBody>
      </p:sp>
    </p:spTree>
    <p:extLst>
      <p:ext uri="{BB962C8B-B14F-4D97-AF65-F5344CB8AC3E}">
        <p14:creationId xmlns:p14="http://schemas.microsoft.com/office/powerpoint/2010/main" xmlns="" val="61710126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Debt Distribution</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EFB68928-D193-4724-AD42-953C9F9F675C}"/>
              </a:ext>
            </a:extLst>
          </p:cNvPr>
          <p:cNvPicPr>
            <a:picLocks noChangeAspect="1"/>
          </p:cNvPicPr>
          <p:nvPr/>
        </p:nvPicPr>
        <p:blipFill>
          <a:blip r:embed="rId3" cstate="print"/>
          <a:stretch>
            <a:fillRect/>
          </a:stretch>
        </p:blipFill>
        <p:spPr>
          <a:xfrm>
            <a:off x="473265" y="1524000"/>
            <a:ext cx="8197470" cy="4495800"/>
          </a:xfrm>
          <a:prstGeom prst="rect">
            <a:avLst/>
          </a:prstGeom>
        </p:spPr>
      </p:pic>
      <p:sp>
        <p:nvSpPr>
          <p:cNvPr id="4" name="TextBox 3">
            <a:extLst>
              <a:ext uri="{FF2B5EF4-FFF2-40B4-BE49-F238E27FC236}">
                <a16:creationId xmlns:a16="http://schemas.microsoft.com/office/drawing/2014/main" xmlns="" id="{8AF8BDEB-EFF7-4FBA-8CEE-23E74F7B7D4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13365697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latin typeface="Arial Black" panose="020B0A04020102020204" pitchFamily="34" charset="0"/>
                <a:cs typeface="Arial" panose="020B0604020202020204" pitchFamily="34" charset="0"/>
              </a:rPr>
              <a:t>Management Team</a:t>
            </a:r>
            <a:endParaRPr lang="en-CA" dirty="0">
              <a:latin typeface="Arial Black" panose="020B0A04020102020204" pitchFamily="34" charset="0"/>
            </a:endParaRPr>
          </a:p>
        </p:txBody>
      </p:sp>
      <p:pic>
        <p:nvPicPr>
          <p:cNvPr id="5" name="Picture 4">
            <a:extLst>
              <a:ext uri="{FF2B5EF4-FFF2-40B4-BE49-F238E27FC236}">
                <a16:creationId xmlns:a16="http://schemas.microsoft.com/office/drawing/2014/main" xmlns="" id="{471BA0F9-EB2D-4820-8468-88BAEDE966A8}"/>
              </a:ext>
            </a:extLst>
          </p:cNvPr>
          <p:cNvPicPr>
            <a:picLocks noChangeAspect="1"/>
          </p:cNvPicPr>
          <p:nvPr/>
        </p:nvPicPr>
        <p:blipFill>
          <a:blip r:embed="rId2" cstate="print"/>
          <a:stretch>
            <a:fillRect/>
          </a:stretch>
        </p:blipFill>
        <p:spPr>
          <a:xfrm>
            <a:off x="1743681" y="1371600"/>
            <a:ext cx="5656637" cy="5050976"/>
          </a:xfrm>
          <a:prstGeom prst="rect">
            <a:avLst/>
          </a:prstGeom>
        </p:spPr>
      </p:pic>
      <p:sp>
        <p:nvSpPr>
          <p:cNvPr id="4" name="TextBox 3">
            <a:extLst>
              <a:ext uri="{FF2B5EF4-FFF2-40B4-BE49-F238E27FC236}">
                <a16:creationId xmlns:a16="http://schemas.microsoft.com/office/drawing/2014/main" xmlns="" id="{3931414C-AA25-44C7-8DFD-BE7D3A1654ED}"/>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7711623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CA" dirty="0"/>
              <a:t>President &amp; CEO</a:t>
            </a:r>
          </a:p>
        </p:txBody>
      </p:sp>
      <p:sp>
        <p:nvSpPr>
          <p:cNvPr id="6" name="Text Placeholder 1">
            <a:extLst>
              <a:ext uri="{FF2B5EF4-FFF2-40B4-BE49-F238E27FC236}">
                <a16:creationId xmlns:a16="http://schemas.microsoft.com/office/drawing/2014/main" xmlns="" id="{AD2864D1-27F1-4243-8CF6-553D9DB52780}"/>
              </a:ext>
            </a:extLst>
          </p:cNvPr>
          <p:cNvSpPr txBox="1">
            <a:spLocks/>
          </p:cNvSpPr>
          <p:nvPr/>
        </p:nvSpPr>
        <p:spPr>
          <a:xfrm>
            <a:off x="311700" y="1017724"/>
            <a:ext cx="5764360" cy="5687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GB" sz="1300" b="1" dirty="0">
                <a:solidFill>
                  <a:schemeClr val="tx1"/>
                </a:solidFill>
                <a:latin typeface="Arial Black" panose="020B0A04020102020204" pitchFamily="34" charset="0"/>
                <a:cs typeface="Arial" panose="020B0604020202020204" pitchFamily="34" charset="0"/>
              </a:rPr>
              <a:t>David Garofalo</a:t>
            </a:r>
            <a:r>
              <a:rPr lang="en-GB" sz="1300" dirty="0">
                <a:solidFill>
                  <a:schemeClr val="tx1"/>
                </a:solidFill>
                <a:latin typeface="Arial Black" panose="020B0A04020102020204" pitchFamily="34" charset="0"/>
                <a:cs typeface="Arial" panose="020B0604020202020204" pitchFamily="34" charset="0"/>
              </a:rPr>
              <a:t>, CPA, ICD.D</a:t>
            </a: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Date of Appointment: February 2016</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Education: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Bachelor of Commerce (with Distinction), University of Toronto</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Chartered Accountant (CPA)</a:t>
            </a:r>
          </a:p>
          <a:p>
            <a:pPr marL="114300" indent="0">
              <a:buClrTx/>
              <a:buNone/>
            </a:pPr>
            <a:endParaRPr lang="en-CA"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Experience:</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President, Chief Executive Officer, Director, HudBay Minerals Inc. (2010 to 2016)</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Senior Vice President, Finance and Chief Financial Officer, Agnico-Eagle Mines Limited (1998 to 2010)</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Treasurer and held various finance roles, Inmet Mining Corporation (1990 to 1998)</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Recognition: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The Northern Miner: Mining Person of the Year (2012)</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IR Magazine: Best Investor Relations by a CEO (2011) and Best Investor Relations by a CFO (2009, 2010)</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Brendan Wood International: Top Gun CFO (2009, 2010)</a:t>
            </a:r>
            <a:endParaRPr lang="en-CA" sz="1300" dirty="0">
              <a:solidFill>
                <a:schemeClr val="tx1"/>
              </a:solidFill>
              <a:latin typeface="Arial Black" panose="020B0A040201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17C2220D-CB5C-4E22-A793-5BC25A4D0FE9}"/>
              </a:ext>
            </a:extLst>
          </p:cNvPr>
          <p:cNvPicPr>
            <a:picLocks noChangeAspect="1"/>
          </p:cNvPicPr>
          <p:nvPr/>
        </p:nvPicPr>
        <p:blipFill>
          <a:blip r:embed="rId2" cstate="print"/>
          <a:stretch>
            <a:fillRect/>
          </a:stretch>
        </p:blipFill>
        <p:spPr>
          <a:xfrm>
            <a:off x="6064003" y="1143000"/>
            <a:ext cx="2782408" cy="4007201"/>
          </a:xfrm>
          <a:prstGeom prst="rect">
            <a:avLst/>
          </a:prstGeom>
        </p:spPr>
      </p:pic>
      <p:sp>
        <p:nvSpPr>
          <p:cNvPr id="5" name="TextBox 4">
            <a:extLst>
              <a:ext uri="{FF2B5EF4-FFF2-40B4-BE49-F238E27FC236}">
                <a16:creationId xmlns:a16="http://schemas.microsoft.com/office/drawing/2014/main" xmlns="" id="{576B841A-3C5A-4F56-A52E-1334C9CBBC39}"/>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8232121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GB" dirty="0">
                <a:latin typeface="Arial Black" panose="020B0A04020102020204" pitchFamily="34" charset="0"/>
                <a:cs typeface="Arial" panose="020B0604020202020204" pitchFamily="34" charset="0"/>
              </a:rPr>
              <a:t>Executive VP, CFO &amp; Corporate Development</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5502787D-9843-4EF7-8957-75BFF0FF8811}"/>
              </a:ext>
            </a:extLst>
          </p:cNvPr>
          <p:cNvSpPr txBox="1">
            <a:spLocks/>
          </p:cNvSpPr>
          <p:nvPr/>
        </p:nvSpPr>
        <p:spPr>
          <a:xfrm>
            <a:off x="311701" y="1017724"/>
            <a:ext cx="5764360" cy="5687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GB" sz="1300" b="1" dirty="0">
                <a:solidFill>
                  <a:schemeClr val="tx1"/>
                </a:solidFill>
                <a:latin typeface="Arial Black" panose="020B0A04020102020204" pitchFamily="34" charset="0"/>
                <a:cs typeface="Arial" panose="020B0604020202020204" pitchFamily="34" charset="0"/>
              </a:rPr>
              <a:t>Jason Attew</a:t>
            </a:r>
            <a:endParaRPr lang="en-GB"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Date of Appointment: October 2017</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Education: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Master of Business Administration, Finance, Queen’s University</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Bachelor of Science (Honours), University of British Columbia</a:t>
            </a:r>
            <a:r>
              <a:rPr lang="en-CA" sz="1300" dirty="0">
                <a:solidFill>
                  <a:schemeClr val="tx1"/>
                </a:solidFill>
                <a:latin typeface="Arial Black" panose="020B0A04020102020204" pitchFamily="34" charset="0"/>
                <a:cs typeface="Arial" panose="020B0604020202020204" pitchFamily="34" charset="0"/>
              </a:rPr>
              <a:t> </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Experience:</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Senior Vice President, Corporate Development, Goldcorp (2016 to 2017)</a:t>
            </a: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Managing Director, Global Metals and Mining, BMO Capital Markets (2007 to 2016)</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Extensive capital markets experience including advising on some of the most formative and transformational mergers and acquisitions transactions in the mining sector</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At the forefront of raising equity and debt capital for companies that have become industry leaders over the past two decades including the nascent Canadian diamond sector in the 1990s</a:t>
            </a:r>
            <a:endParaRPr lang="en-CA" sz="1300" dirty="0">
              <a:solidFill>
                <a:schemeClr val="tx1"/>
              </a:solidFill>
              <a:latin typeface="Arial Black" panose="020B0A040201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374F12C6-3DB9-400A-85B6-66E86A75089A}"/>
              </a:ext>
            </a:extLst>
          </p:cNvPr>
          <p:cNvPicPr>
            <a:picLocks noChangeAspect="1"/>
          </p:cNvPicPr>
          <p:nvPr/>
        </p:nvPicPr>
        <p:blipFill>
          <a:blip r:embed="rId2" cstate="print"/>
          <a:stretch>
            <a:fillRect/>
          </a:stretch>
        </p:blipFill>
        <p:spPr>
          <a:xfrm>
            <a:off x="6032566" y="1143000"/>
            <a:ext cx="2799733" cy="4007201"/>
          </a:xfrm>
          <a:prstGeom prst="rect">
            <a:avLst/>
          </a:prstGeom>
        </p:spPr>
      </p:pic>
      <p:sp>
        <p:nvSpPr>
          <p:cNvPr id="6" name="TextBox 5">
            <a:extLst>
              <a:ext uri="{FF2B5EF4-FFF2-40B4-BE49-F238E27FC236}">
                <a16:creationId xmlns:a16="http://schemas.microsoft.com/office/drawing/2014/main" xmlns="" id="{D7ED5629-CC26-4F14-B088-24294EBD6FE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7376987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GB" dirty="0">
                <a:latin typeface="Arial Black" panose="020B0A04020102020204" pitchFamily="34" charset="0"/>
                <a:cs typeface="Arial" panose="020B0604020202020204" pitchFamily="34" charset="0"/>
              </a:rPr>
              <a:t>Executive VP &amp; COO</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5502787D-9843-4EF7-8957-75BFF0FF8811}"/>
              </a:ext>
            </a:extLst>
          </p:cNvPr>
          <p:cNvSpPr txBox="1">
            <a:spLocks/>
          </p:cNvSpPr>
          <p:nvPr/>
        </p:nvSpPr>
        <p:spPr>
          <a:xfrm>
            <a:off x="311701" y="1017724"/>
            <a:ext cx="5764360" cy="5687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GB" sz="1300" b="1" dirty="0">
                <a:solidFill>
                  <a:schemeClr val="tx1"/>
                </a:solidFill>
                <a:latin typeface="Arial Black" panose="020B0A04020102020204" pitchFamily="34" charset="0"/>
                <a:cs typeface="Arial" panose="020B0604020202020204" pitchFamily="34" charset="0"/>
              </a:rPr>
              <a:t>Todd White</a:t>
            </a:r>
            <a:endParaRPr lang="en-GB"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Date of Appointment: January 2017</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Education: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Bachelor of Science, Wildlife Management, University of Nevada</a:t>
            </a:r>
            <a:endParaRPr lang="en-CA" sz="1300" dirty="0">
              <a:solidFill>
                <a:schemeClr val="tx1"/>
              </a:solidFill>
              <a:latin typeface="Arial Black" panose="020B0A04020102020204" pitchFamily="34" charset="0"/>
              <a:cs typeface="Arial" panose="020B0604020202020204" pitchFamily="34" charset="0"/>
            </a:endParaRP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Experience:</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Senior Vice President, Technical Services, Goldcorp (2014 to 2016)</a:t>
            </a: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Senior Vice President, South America Operations, Newmont Mining Corporation (2012 to 2014)</a:t>
            </a: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Has held various leadership roles with Newmont Mining Corporation within the areas of business excellence, operations, and environment, including Global Director of Environmental Affairs since joining the company in 1994</a:t>
            </a:r>
            <a:endParaRPr lang="en-CA" sz="1300"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Multinational background and two decades of experience in large-scale development projects, management systems, and operational efficiency</a:t>
            </a:r>
          </a:p>
          <a:p>
            <a:pPr marL="114300" indent="0">
              <a:buClrTx/>
              <a:buNone/>
            </a:pPr>
            <a:endParaRPr lang="en-CA" sz="1300" dirty="0">
              <a:solidFill>
                <a:schemeClr val="tx1"/>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269267A1-3DEC-4968-ADDC-5F7172F1B58F}"/>
              </a:ext>
            </a:extLst>
          </p:cNvPr>
          <p:cNvPicPr>
            <a:picLocks noChangeAspect="1"/>
          </p:cNvPicPr>
          <p:nvPr/>
        </p:nvPicPr>
        <p:blipFill>
          <a:blip r:embed="rId2" cstate="print"/>
          <a:stretch>
            <a:fillRect/>
          </a:stretch>
        </p:blipFill>
        <p:spPr>
          <a:xfrm>
            <a:off x="6165298" y="1143000"/>
            <a:ext cx="2667001" cy="4007202"/>
          </a:xfrm>
          <a:prstGeom prst="rect">
            <a:avLst/>
          </a:prstGeom>
        </p:spPr>
      </p:pic>
      <p:sp>
        <p:nvSpPr>
          <p:cNvPr id="7" name="TextBox 6">
            <a:extLst>
              <a:ext uri="{FF2B5EF4-FFF2-40B4-BE49-F238E27FC236}">
                <a16:creationId xmlns:a16="http://schemas.microsoft.com/office/drawing/2014/main" xmlns="" id="{C44B5746-BC5A-44FA-AB2D-B295D683FA56}"/>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18029450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GB" dirty="0">
                <a:latin typeface="Arial Black" panose="020B0A04020102020204" pitchFamily="34" charset="0"/>
                <a:cs typeface="Arial" panose="020B0604020202020204" pitchFamily="34" charset="0"/>
              </a:rPr>
              <a:t>Executive VP, Corp. Affairs &amp; Sustainability</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5502787D-9843-4EF7-8957-75BFF0FF8811}"/>
              </a:ext>
            </a:extLst>
          </p:cNvPr>
          <p:cNvSpPr txBox="1">
            <a:spLocks/>
          </p:cNvSpPr>
          <p:nvPr/>
        </p:nvSpPr>
        <p:spPr>
          <a:xfrm>
            <a:off x="311701" y="1017724"/>
            <a:ext cx="5764360" cy="5687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300" b="1" dirty="0">
                <a:solidFill>
                  <a:schemeClr val="tx1"/>
                </a:solidFill>
                <a:latin typeface="Arial Black" panose="020B0A04020102020204" pitchFamily="34" charset="0"/>
                <a:cs typeface="Arial" panose="020B0604020202020204" pitchFamily="34" charset="0"/>
              </a:rPr>
              <a:t>Brent Bergeron</a:t>
            </a:r>
            <a:endParaRPr lang="en-GB"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Date of Appointment: January 2015</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Education: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Master of Arts, Economics, Carleton University</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Bachelor of Arts, Economics, Carleton University</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Experience:</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Senior Vice President, Corporate Affairs, Goldcorp (2012 to 2014)</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Vice President, Corporate Affairs, Goldcorp (2010 to 2012)</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Vice President, Business and Strategic Development, Harris Computer Systems (2009 to 2010)</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Senior executive with international experience in the fields of construction and infrastructure development, broadcast and media</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International experience working in Africa, North, South and Central America over the course of his career</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Principal Liaison and Chair of the Environmental and Social Committee at International Council of Mining and Metals</a:t>
            </a:r>
          </a:p>
        </p:txBody>
      </p:sp>
      <p:pic>
        <p:nvPicPr>
          <p:cNvPr id="7" name="Picture 6">
            <a:extLst>
              <a:ext uri="{FF2B5EF4-FFF2-40B4-BE49-F238E27FC236}">
                <a16:creationId xmlns:a16="http://schemas.microsoft.com/office/drawing/2014/main" xmlns="" id="{FCD04F9A-D085-4D07-B9BD-6BEAFBB8F92B}"/>
              </a:ext>
            </a:extLst>
          </p:cNvPr>
          <p:cNvPicPr>
            <a:picLocks noChangeAspect="1"/>
          </p:cNvPicPr>
          <p:nvPr/>
        </p:nvPicPr>
        <p:blipFill>
          <a:blip r:embed="rId2" cstate="print"/>
          <a:stretch>
            <a:fillRect/>
          </a:stretch>
        </p:blipFill>
        <p:spPr>
          <a:xfrm>
            <a:off x="6060259" y="1143001"/>
            <a:ext cx="2772040" cy="3505199"/>
          </a:xfrm>
          <a:prstGeom prst="rect">
            <a:avLst/>
          </a:prstGeom>
        </p:spPr>
      </p:pic>
      <p:sp>
        <p:nvSpPr>
          <p:cNvPr id="6" name="TextBox 5">
            <a:extLst>
              <a:ext uri="{FF2B5EF4-FFF2-40B4-BE49-F238E27FC236}">
                <a16:creationId xmlns:a16="http://schemas.microsoft.com/office/drawing/2014/main" xmlns="" id="{11956E4A-6A62-4D77-A690-808B37E974E5}"/>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8093097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GB" dirty="0">
                <a:latin typeface="Arial Black" panose="020B0A04020102020204" pitchFamily="34" charset="0"/>
                <a:cs typeface="Arial" panose="020B0604020202020204" pitchFamily="34" charset="0"/>
              </a:rPr>
              <a:t>Executive VP, General Counsel</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5502787D-9843-4EF7-8957-75BFF0FF8811}"/>
              </a:ext>
            </a:extLst>
          </p:cNvPr>
          <p:cNvSpPr txBox="1">
            <a:spLocks/>
          </p:cNvSpPr>
          <p:nvPr/>
        </p:nvSpPr>
        <p:spPr>
          <a:xfrm>
            <a:off x="311701" y="1017724"/>
            <a:ext cx="5764360" cy="5687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300" b="1" dirty="0">
                <a:solidFill>
                  <a:schemeClr val="tx1"/>
                </a:solidFill>
                <a:latin typeface="Arial Black" panose="020B0A04020102020204" pitchFamily="34" charset="0"/>
                <a:cs typeface="Arial" panose="020B0604020202020204" pitchFamily="34" charset="0"/>
              </a:rPr>
              <a:t>Charlene Ripley</a:t>
            </a:r>
            <a:endParaRPr lang="en-GB"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Date of Appointment: April 2013</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Education: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Bachelor of Laws Degree (LL.B), Dalhousie University</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Bachelor of Arts (with Distinction), Economics, University of Alberta</a:t>
            </a: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endParaRPr lang="en-GB" sz="1300" b="1"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Experience:</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Director, Keyera Corporation (2017 to Present)</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Senior Vice President and General Counsel, Linn Energy, Houston (2007 to 2013)</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Vice President General Counsel, Corporate Secretary and Chief Compliance Officer, Anadarko Petroleum Corporation, Houston (2003 to 2007)</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Previously led enterprise functions including information technology, corporate affairs, government relations and supported several multi-million and billion dollar growth transactions</a:t>
            </a:r>
          </a:p>
        </p:txBody>
      </p:sp>
      <p:pic>
        <p:nvPicPr>
          <p:cNvPr id="6" name="Picture 2" descr="Image result for charlene ripley vancouver">
            <a:extLst>
              <a:ext uri="{FF2B5EF4-FFF2-40B4-BE49-F238E27FC236}">
                <a16:creationId xmlns:a16="http://schemas.microsoft.com/office/drawing/2014/main" xmlns="" id="{754B77FE-0A78-4995-869B-8607AD2B496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76061" y="1142999"/>
            <a:ext cx="2756238" cy="413435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1B246CD0-C709-4F69-8966-806055A5B21A}"/>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0928601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GB" dirty="0">
                <a:latin typeface="Arial Black" panose="020B0A04020102020204" pitchFamily="34" charset="0"/>
                <a:cs typeface="Arial" panose="020B0604020202020204" pitchFamily="34" charset="0"/>
              </a:rPr>
              <a:t>Senior VP, Exploration</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5502787D-9843-4EF7-8957-75BFF0FF8811}"/>
              </a:ext>
            </a:extLst>
          </p:cNvPr>
          <p:cNvSpPr txBox="1">
            <a:spLocks/>
          </p:cNvSpPr>
          <p:nvPr/>
        </p:nvSpPr>
        <p:spPr>
          <a:xfrm>
            <a:off x="311701" y="1017724"/>
            <a:ext cx="5764360" cy="5687875"/>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buClrTx/>
              <a:buNone/>
            </a:pPr>
            <a:r>
              <a:rPr lang="en-CA" sz="1300" b="1" dirty="0">
                <a:solidFill>
                  <a:schemeClr val="tx1"/>
                </a:solidFill>
                <a:latin typeface="Arial Black" panose="020B0A04020102020204" pitchFamily="34" charset="0"/>
                <a:cs typeface="Arial" panose="020B0604020202020204" pitchFamily="34" charset="0"/>
              </a:rPr>
              <a:t>Paul Harbidge</a:t>
            </a:r>
            <a:endParaRPr lang="en-GB"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GB" sz="1300" dirty="0">
                <a:solidFill>
                  <a:schemeClr val="tx1"/>
                </a:solidFill>
                <a:latin typeface="Arial Black" panose="020B0A04020102020204" pitchFamily="34" charset="0"/>
                <a:cs typeface="Arial" panose="020B0604020202020204" pitchFamily="34" charset="0"/>
              </a:rPr>
              <a:t>Date of Appointment: April 2016</a:t>
            </a:r>
          </a:p>
          <a:p>
            <a:pPr marL="114300" indent="0">
              <a:buClrTx/>
              <a:buNone/>
            </a:pP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Education:</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Master of Science, Mineral Exploration and Mining Geology, University of Leicester</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Bachelor of Science (Honours), Geology, Kingston University</a:t>
            </a:r>
            <a:endParaRPr lang="en-GB" sz="1300" dirty="0">
              <a:solidFill>
                <a:schemeClr val="tx1"/>
              </a:solidFill>
              <a:latin typeface="Arial Black" panose="020B0A04020102020204" pitchFamily="34" charset="0"/>
              <a:cs typeface="Arial" panose="020B0604020202020204" pitchFamily="34" charset="0"/>
            </a:endParaRPr>
          </a:p>
          <a:p>
            <a:pPr marL="114300" indent="0">
              <a:buClrTx/>
              <a:buNone/>
            </a:pPr>
            <a:endParaRPr lang="en-GB" sz="1300" b="1" dirty="0">
              <a:solidFill>
                <a:schemeClr val="tx1"/>
              </a:solidFill>
              <a:latin typeface="Arial Black" panose="020B0A04020102020204" pitchFamily="34" charset="0"/>
              <a:cs typeface="Arial" panose="020B0604020202020204" pitchFamily="34" charset="0"/>
            </a:endParaRPr>
          </a:p>
          <a:p>
            <a:pPr marL="114300" indent="0">
              <a:buClrTx/>
              <a:buNone/>
            </a:pPr>
            <a:r>
              <a:rPr lang="en-GB" sz="1300" b="1" dirty="0">
                <a:solidFill>
                  <a:schemeClr val="tx1"/>
                </a:solidFill>
                <a:latin typeface="Arial Black" panose="020B0A04020102020204" pitchFamily="34" charset="0"/>
                <a:cs typeface="Arial" panose="020B0604020202020204" pitchFamily="34" charset="0"/>
              </a:rPr>
              <a:t>Experience:</a:t>
            </a:r>
            <a:endParaRPr lang="en-CA" sz="1300" b="1" dirty="0">
              <a:solidFill>
                <a:schemeClr val="tx1"/>
              </a:solidFill>
              <a:latin typeface="Arial Black" panose="020B0A04020102020204" pitchFamily="34" charset="0"/>
              <a:cs typeface="Arial" panose="020B0604020202020204" pitchFamily="34" charset="0"/>
            </a:endParaRP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Most recently, he ran the exploration function for Randgold Resources</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Began his career in 1993 as an Exploration Geologist and assumed various roles under Rio Tinto, Anglo American, and Ashanti Goldfields</a:t>
            </a:r>
          </a:p>
          <a:p>
            <a:pPr>
              <a:buClrTx/>
              <a:buFont typeface="Arial" panose="020B0604020202020204" pitchFamily="34" charset="0"/>
              <a:buChar char="•"/>
            </a:pPr>
            <a:r>
              <a:rPr lang="en-CA" sz="1300" dirty="0">
                <a:solidFill>
                  <a:schemeClr val="tx1"/>
                </a:solidFill>
                <a:latin typeface="Arial Black" panose="020B0A04020102020204" pitchFamily="34" charset="0"/>
                <a:cs typeface="Arial" panose="020B0604020202020204" pitchFamily="34" charset="0"/>
              </a:rPr>
              <a:t>Holds over 20 years of industry experience</a:t>
            </a:r>
          </a:p>
        </p:txBody>
      </p:sp>
      <p:pic>
        <p:nvPicPr>
          <p:cNvPr id="7" name="Picture 6">
            <a:extLst>
              <a:ext uri="{FF2B5EF4-FFF2-40B4-BE49-F238E27FC236}">
                <a16:creationId xmlns:a16="http://schemas.microsoft.com/office/drawing/2014/main" xmlns="" id="{A5B08C75-4CC1-4F06-9395-E2FC80913F15}"/>
              </a:ext>
            </a:extLst>
          </p:cNvPr>
          <p:cNvPicPr>
            <a:picLocks noChangeAspect="1"/>
          </p:cNvPicPr>
          <p:nvPr/>
        </p:nvPicPr>
        <p:blipFill>
          <a:blip r:embed="rId2" cstate="print"/>
          <a:stretch>
            <a:fillRect/>
          </a:stretch>
        </p:blipFill>
        <p:spPr>
          <a:xfrm>
            <a:off x="6024332" y="1143000"/>
            <a:ext cx="2807967" cy="4007202"/>
          </a:xfrm>
          <a:prstGeom prst="rect">
            <a:avLst/>
          </a:prstGeom>
        </p:spPr>
      </p:pic>
      <p:sp>
        <p:nvSpPr>
          <p:cNvPr id="6" name="TextBox 5">
            <a:extLst>
              <a:ext uri="{FF2B5EF4-FFF2-40B4-BE49-F238E27FC236}">
                <a16:creationId xmlns:a16="http://schemas.microsoft.com/office/drawing/2014/main" xmlns="" id="{570CA722-C325-4DB0-859F-34587A3F7967}"/>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3258305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rPr>
              <a:t>Asset Specific Financials</a:t>
            </a:r>
          </a:p>
        </p:txBody>
      </p:sp>
      <p:pic>
        <p:nvPicPr>
          <p:cNvPr id="3" name="Picture 2">
            <a:extLst>
              <a:ext uri="{FF2B5EF4-FFF2-40B4-BE49-F238E27FC236}">
                <a16:creationId xmlns:a16="http://schemas.microsoft.com/office/drawing/2014/main" xmlns="" id="{36A69E4C-9093-4673-BF3A-0B3F7E8C324C}"/>
              </a:ext>
            </a:extLst>
          </p:cNvPr>
          <p:cNvPicPr>
            <a:picLocks noChangeAspect="1"/>
          </p:cNvPicPr>
          <p:nvPr/>
        </p:nvPicPr>
        <p:blipFill>
          <a:blip r:embed="rId2" cstate="print"/>
          <a:stretch>
            <a:fillRect/>
          </a:stretch>
        </p:blipFill>
        <p:spPr>
          <a:xfrm>
            <a:off x="1466850" y="1083734"/>
            <a:ext cx="6210300" cy="2809875"/>
          </a:xfrm>
          <a:prstGeom prst="rect">
            <a:avLst/>
          </a:prstGeom>
        </p:spPr>
      </p:pic>
      <p:pic>
        <p:nvPicPr>
          <p:cNvPr id="5" name="Picture 4">
            <a:extLst>
              <a:ext uri="{FF2B5EF4-FFF2-40B4-BE49-F238E27FC236}">
                <a16:creationId xmlns:a16="http://schemas.microsoft.com/office/drawing/2014/main" xmlns="" id="{C9D10E9F-7089-40E1-A8C0-C444B74FF700}"/>
              </a:ext>
            </a:extLst>
          </p:cNvPr>
          <p:cNvPicPr>
            <a:picLocks noChangeAspect="1"/>
          </p:cNvPicPr>
          <p:nvPr/>
        </p:nvPicPr>
        <p:blipFill>
          <a:blip r:embed="rId3" cstate="print"/>
          <a:stretch>
            <a:fillRect/>
          </a:stretch>
        </p:blipFill>
        <p:spPr>
          <a:xfrm>
            <a:off x="1466850" y="3886200"/>
            <a:ext cx="6210300" cy="2655360"/>
          </a:xfrm>
          <a:prstGeom prst="rect">
            <a:avLst/>
          </a:prstGeom>
        </p:spPr>
      </p:pic>
      <p:sp>
        <p:nvSpPr>
          <p:cNvPr id="6" name="TextBox 5">
            <a:extLst>
              <a:ext uri="{FF2B5EF4-FFF2-40B4-BE49-F238E27FC236}">
                <a16:creationId xmlns:a16="http://schemas.microsoft.com/office/drawing/2014/main" xmlns="" id="{14D111D5-D839-48AA-B6D0-D38F87D5DBB9}"/>
              </a:ext>
            </a:extLst>
          </p:cNvPr>
          <p:cNvSpPr txBox="1"/>
          <p:nvPr/>
        </p:nvSpPr>
        <p:spPr>
          <a:xfrm>
            <a:off x="407634" y="6501402"/>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2379240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rPr>
              <a:t>Asset Specific Financials Cont’d</a:t>
            </a:r>
          </a:p>
        </p:txBody>
      </p:sp>
      <p:pic>
        <p:nvPicPr>
          <p:cNvPr id="6" name="Picture 5">
            <a:extLst>
              <a:ext uri="{FF2B5EF4-FFF2-40B4-BE49-F238E27FC236}">
                <a16:creationId xmlns:a16="http://schemas.microsoft.com/office/drawing/2014/main" xmlns="" id="{9AA19FAD-5059-4BF8-BB52-F6FA5C634FBB}"/>
              </a:ext>
            </a:extLst>
          </p:cNvPr>
          <p:cNvPicPr>
            <a:picLocks noChangeAspect="1"/>
          </p:cNvPicPr>
          <p:nvPr/>
        </p:nvPicPr>
        <p:blipFill>
          <a:blip r:embed="rId2" cstate="print"/>
          <a:stretch>
            <a:fillRect/>
          </a:stretch>
        </p:blipFill>
        <p:spPr>
          <a:xfrm>
            <a:off x="943047" y="1600200"/>
            <a:ext cx="7257905" cy="4381500"/>
          </a:xfrm>
          <a:prstGeom prst="rect">
            <a:avLst/>
          </a:prstGeom>
        </p:spPr>
      </p:pic>
      <p:sp>
        <p:nvSpPr>
          <p:cNvPr id="4" name="TextBox 3">
            <a:extLst>
              <a:ext uri="{FF2B5EF4-FFF2-40B4-BE49-F238E27FC236}">
                <a16:creationId xmlns:a16="http://schemas.microsoft.com/office/drawing/2014/main" xmlns="" id="{B816BD86-6FC2-4B92-85FE-0C9E831DEC37}"/>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485978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CFB4FE-26BA-4A75-A38C-B96EBFD92C45}"/>
              </a:ext>
            </a:extLst>
          </p:cNvPr>
          <p:cNvSpPr>
            <a:spLocks noGrp="1"/>
          </p:cNvSpPr>
          <p:nvPr>
            <p:ph type="title"/>
          </p:nvPr>
        </p:nvSpPr>
        <p:spPr>
          <a:xfrm>
            <a:off x="476148" y="584200"/>
            <a:ext cx="7135622" cy="384721"/>
          </a:xfrm>
        </p:spPr>
        <p:txBody>
          <a:bodyPr/>
          <a:lstStyle/>
          <a:p>
            <a:r>
              <a:rPr lang="en-CA" dirty="0"/>
              <a:t>Reclamation of Land Following Mining</a:t>
            </a:r>
          </a:p>
        </p:txBody>
      </p:sp>
      <p:sp>
        <p:nvSpPr>
          <p:cNvPr id="3" name="Content Placeholder 2">
            <a:extLst>
              <a:ext uri="{FF2B5EF4-FFF2-40B4-BE49-F238E27FC236}">
                <a16:creationId xmlns:a16="http://schemas.microsoft.com/office/drawing/2014/main" xmlns="" id="{F0E5AD34-28BD-4E28-9EFD-91762625F097}"/>
              </a:ext>
            </a:extLst>
          </p:cNvPr>
          <p:cNvSpPr>
            <a:spLocks noGrp="1"/>
          </p:cNvSpPr>
          <p:nvPr>
            <p:ph idx="1"/>
          </p:nvPr>
        </p:nvSpPr>
        <p:spPr>
          <a:xfrm>
            <a:off x="476148" y="1600200"/>
            <a:ext cx="8191703" cy="3337837"/>
          </a:xfrm>
        </p:spPr>
        <p:txBody>
          <a:bodyPr/>
          <a:lstStyle/>
          <a:p>
            <a:pPr marL="285750" indent="-285750">
              <a:lnSpc>
                <a:spcPct val="90000"/>
              </a:lnSpc>
              <a:buFont typeface="Wingdings" panose="05000000000000000000" pitchFamily="2" charset="2"/>
              <a:buChar char="§"/>
            </a:pPr>
            <a:r>
              <a:rPr lang="en-US" altLang="zh-TW" dirty="0">
                <a:latin typeface="Arial" panose="020B0604020202020204" pitchFamily="34" charset="0"/>
                <a:cs typeface="Arial" panose="020B0604020202020204" pitchFamily="34" charset="0"/>
              </a:rPr>
              <a:t>The mine and surrounding environment must be restored to the condition that existed before mining began</a:t>
            </a:r>
          </a:p>
          <a:p>
            <a:pPr marL="285750" indent="-285750">
              <a:lnSpc>
                <a:spcPct val="90000"/>
              </a:lnSpc>
              <a:buFont typeface="Wingdings" panose="05000000000000000000" pitchFamily="2" charset="2"/>
              <a:buChar char="§"/>
            </a:pPr>
            <a:endParaRPr lang="en-US" altLang="zh-TW" dirty="0">
              <a:latin typeface="Arial" panose="020B0604020202020204" pitchFamily="34" charset="0"/>
              <a:cs typeface="Arial" panose="020B0604020202020204" pitchFamily="34" charset="0"/>
            </a:endParaRPr>
          </a:p>
          <a:p>
            <a:pPr marL="285750" indent="-285750">
              <a:lnSpc>
                <a:spcPct val="90000"/>
              </a:lnSpc>
              <a:buFont typeface="Wingdings" panose="05000000000000000000" pitchFamily="2" charset="2"/>
              <a:buChar char="§"/>
            </a:pPr>
            <a:r>
              <a:rPr lang="en-US" altLang="zh-TW" dirty="0">
                <a:latin typeface="Arial" panose="020B0604020202020204" pitchFamily="34" charset="0"/>
                <a:cs typeface="Arial" panose="020B0604020202020204" pitchFamily="34" charset="0"/>
              </a:rPr>
              <a:t>Highly regulated by government and reclamation plans must be approved before mining permits will be granted</a:t>
            </a:r>
          </a:p>
          <a:p>
            <a:pPr>
              <a:lnSpc>
                <a:spcPct val="90000"/>
              </a:lnSpc>
            </a:pPr>
            <a:r>
              <a:rPr lang="en-US" altLang="zh-TW" dirty="0">
                <a:latin typeface="Arial" panose="020B0604020202020204" pitchFamily="34" charset="0"/>
                <a:cs typeface="Arial" panose="020B0604020202020204" pitchFamily="34" charset="0"/>
              </a:rPr>
              <a:t> </a:t>
            </a:r>
          </a:p>
          <a:p>
            <a:pPr marL="285750" indent="-285750">
              <a:lnSpc>
                <a:spcPct val="90000"/>
              </a:lnSpc>
              <a:buFont typeface="Wingdings" panose="05000000000000000000" pitchFamily="2" charset="2"/>
              <a:buChar char="§"/>
            </a:pPr>
            <a:r>
              <a:rPr lang="en-US" altLang="zh-TW" dirty="0">
                <a:latin typeface="Arial" panose="020B0604020202020204" pitchFamily="34" charset="0"/>
                <a:cs typeface="Arial" panose="020B0604020202020204" pitchFamily="34" charset="0"/>
              </a:rPr>
              <a:t>In surface mining, the layers of topsoil, or overburden, that were removed in order to reach the mineral are used to fill in the mine and reshape the land. </a:t>
            </a:r>
          </a:p>
          <a:p>
            <a:pPr marL="285750" indent="-285750">
              <a:lnSpc>
                <a:spcPct val="90000"/>
              </a:lnSpc>
              <a:buFont typeface="Wingdings" panose="05000000000000000000" pitchFamily="2" charset="2"/>
              <a:buChar char="§"/>
            </a:pPr>
            <a:endParaRPr lang="en-US" altLang="zh-TW" dirty="0">
              <a:latin typeface="Arial" panose="020B0604020202020204" pitchFamily="34" charset="0"/>
              <a:cs typeface="Arial" panose="020B0604020202020204" pitchFamily="34" charset="0"/>
            </a:endParaRPr>
          </a:p>
          <a:p>
            <a:pPr marL="285750" indent="-285750">
              <a:lnSpc>
                <a:spcPct val="90000"/>
              </a:lnSpc>
              <a:buFont typeface="Wingdings" panose="05000000000000000000" pitchFamily="2" charset="2"/>
              <a:buChar char="§"/>
            </a:pPr>
            <a:r>
              <a:rPr lang="en-US" altLang="zh-TW" dirty="0">
                <a:latin typeface="Arial" panose="020B0604020202020204" pitchFamily="34" charset="0"/>
                <a:cs typeface="Arial" panose="020B0604020202020204" pitchFamily="34" charset="0"/>
              </a:rPr>
              <a:t>Underground mining reclamation is not as extensive; however, companies must ensure that ground water remains uncontaminated and that abandoned mines will not collapse</a:t>
            </a:r>
          </a:p>
          <a:p>
            <a:pPr marL="285750" indent="-285750">
              <a:lnSpc>
                <a:spcPct val="90000"/>
              </a:lnSpc>
              <a:buFont typeface="Wingdings" panose="05000000000000000000" pitchFamily="2" charset="2"/>
              <a:buChar char="§"/>
            </a:pPr>
            <a:endParaRPr lang="en-US" altLang="zh-TW"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CA" dirty="0"/>
          </a:p>
        </p:txBody>
      </p:sp>
    </p:spTree>
    <p:extLst>
      <p:ext uri="{BB962C8B-B14F-4D97-AF65-F5344CB8AC3E}">
        <p14:creationId xmlns:p14="http://schemas.microsoft.com/office/powerpoint/2010/main" xmlns="" val="29486023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rPr>
              <a:t>Asset Specific Financials Cont’d</a:t>
            </a:r>
          </a:p>
        </p:txBody>
      </p:sp>
      <p:pic>
        <p:nvPicPr>
          <p:cNvPr id="4" name="Picture 3">
            <a:extLst>
              <a:ext uri="{FF2B5EF4-FFF2-40B4-BE49-F238E27FC236}">
                <a16:creationId xmlns:a16="http://schemas.microsoft.com/office/drawing/2014/main" xmlns="" id="{26A51B57-DA10-4869-AFAD-3003395EF89F}"/>
              </a:ext>
            </a:extLst>
          </p:cNvPr>
          <p:cNvPicPr>
            <a:picLocks noChangeAspect="1"/>
          </p:cNvPicPr>
          <p:nvPr/>
        </p:nvPicPr>
        <p:blipFill>
          <a:blip r:embed="rId2" cstate="print"/>
          <a:stretch>
            <a:fillRect/>
          </a:stretch>
        </p:blipFill>
        <p:spPr>
          <a:xfrm>
            <a:off x="901392" y="1676400"/>
            <a:ext cx="7341216" cy="4418430"/>
          </a:xfrm>
          <a:prstGeom prst="rect">
            <a:avLst/>
          </a:prstGeom>
        </p:spPr>
      </p:pic>
      <p:sp>
        <p:nvSpPr>
          <p:cNvPr id="5" name="TextBox 4">
            <a:extLst>
              <a:ext uri="{FF2B5EF4-FFF2-40B4-BE49-F238E27FC236}">
                <a16:creationId xmlns:a16="http://schemas.microsoft.com/office/drawing/2014/main" xmlns="" id="{A17184BA-5047-4619-A08D-8DF7A2C79738}"/>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9467008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rPr>
              <a:t>Asset Specific Financials</a:t>
            </a:r>
          </a:p>
        </p:txBody>
      </p:sp>
      <p:pic>
        <p:nvPicPr>
          <p:cNvPr id="5" name="Picture 4">
            <a:extLst>
              <a:ext uri="{FF2B5EF4-FFF2-40B4-BE49-F238E27FC236}">
                <a16:creationId xmlns:a16="http://schemas.microsoft.com/office/drawing/2014/main" xmlns="" id="{EBD07A95-076C-4B6C-8E9F-604C6683123A}"/>
              </a:ext>
            </a:extLst>
          </p:cNvPr>
          <p:cNvPicPr>
            <a:picLocks noChangeAspect="1"/>
          </p:cNvPicPr>
          <p:nvPr/>
        </p:nvPicPr>
        <p:blipFill>
          <a:blip r:embed="rId2" cstate="print"/>
          <a:stretch>
            <a:fillRect/>
          </a:stretch>
        </p:blipFill>
        <p:spPr>
          <a:xfrm>
            <a:off x="354842" y="1372464"/>
            <a:ext cx="8434316" cy="4530725"/>
          </a:xfrm>
          <a:prstGeom prst="rect">
            <a:avLst/>
          </a:prstGeom>
        </p:spPr>
      </p:pic>
      <p:sp>
        <p:nvSpPr>
          <p:cNvPr id="4" name="TextBox 3">
            <a:extLst>
              <a:ext uri="{FF2B5EF4-FFF2-40B4-BE49-F238E27FC236}">
                <a16:creationId xmlns:a16="http://schemas.microsoft.com/office/drawing/2014/main" xmlns="" id="{84920265-A599-473C-B86D-49B62911DE01}"/>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6280695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Balance Sheet – FY2017</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2238D54F-DCA7-421E-94CD-547FE1A3F7D3}"/>
              </a:ext>
            </a:extLst>
          </p:cNvPr>
          <p:cNvPicPr>
            <a:picLocks noChangeAspect="1"/>
          </p:cNvPicPr>
          <p:nvPr/>
        </p:nvPicPr>
        <p:blipFill>
          <a:blip r:embed="rId2" cstate="print"/>
          <a:stretch>
            <a:fillRect/>
          </a:stretch>
        </p:blipFill>
        <p:spPr>
          <a:xfrm>
            <a:off x="373495" y="1371600"/>
            <a:ext cx="8397010" cy="4697275"/>
          </a:xfrm>
          <a:prstGeom prst="rect">
            <a:avLst/>
          </a:prstGeom>
        </p:spPr>
      </p:pic>
      <p:sp>
        <p:nvSpPr>
          <p:cNvPr id="4" name="TextBox 3">
            <a:extLst>
              <a:ext uri="{FF2B5EF4-FFF2-40B4-BE49-F238E27FC236}">
                <a16:creationId xmlns:a16="http://schemas.microsoft.com/office/drawing/2014/main" xmlns="" id="{41DEE3F0-74EA-484D-B35A-083663066DC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87169167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Balance Sheet Cont’d – FY2017</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66F68B8F-6AE0-4B0F-9C78-E04A9E045AC8}"/>
              </a:ext>
            </a:extLst>
          </p:cNvPr>
          <p:cNvPicPr>
            <a:picLocks noChangeAspect="1"/>
          </p:cNvPicPr>
          <p:nvPr/>
        </p:nvPicPr>
        <p:blipFill>
          <a:blip r:embed="rId2" cstate="print"/>
          <a:stretch>
            <a:fillRect/>
          </a:stretch>
        </p:blipFill>
        <p:spPr>
          <a:xfrm>
            <a:off x="602292" y="1791117"/>
            <a:ext cx="7932047" cy="4457283"/>
          </a:xfrm>
          <a:prstGeom prst="rect">
            <a:avLst/>
          </a:prstGeom>
        </p:spPr>
      </p:pic>
      <p:pic>
        <p:nvPicPr>
          <p:cNvPr id="4" name="Picture 3">
            <a:extLst>
              <a:ext uri="{FF2B5EF4-FFF2-40B4-BE49-F238E27FC236}">
                <a16:creationId xmlns:a16="http://schemas.microsoft.com/office/drawing/2014/main" xmlns="" id="{F3C88425-3BF2-4597-A5FB-EE4D5AFAC5C3}"/>
              </a:ext>
            </a:extLst>
          </p:cNvPr>
          <p:cNvPicPr>
            <a:picLocks noChangeAspect="1"/>
          </p:cNvPicPr>
          <p:nvPr/>
        </p:nvPicPr>
        <p:blipFill>
          <a:blip r:embed="rId3" cstate="print"/>
          <a:stretch>
            <a:fillRect/>
          </a:stretch>
        </p:blipFill>
        <p:spPr>
          <a:xfrm>
            <a:off x="596648" y="1374352"/>
            <a:ext cx="7967990" cy="395404"/>
          </a:xfrm>
          <a:prstGeom prst="rect">
            <a:avLst/>
          </a:prstGeom>
        </p:spPr>
      </p:pic>
      <p:sp>
        <p:nvSpPr>
          <p:cNvPr id="5" name="TextBox 4">
            <a:extLst>
              <a:ext uri="{FF2B5EF4-FFF2-40B4-BE49-F238E27FC236}">
                <a16:creationId xmlns:a16="http://schemas.microsoft.com/office/drawing/2014/main" xmlns="" id="{130123CA-BBBA-4064-95E1-6BF86A5B8C71}"/>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7527582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Balance Sheet – 3Q2018</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4A6C4C07-D058-437F-8AA6-39F1BF8D5907}"/>
              </a:ext>
            </a:extLst>
          </p:cNvPr>
          <p:cNvPicPr>
            <a:picLocks noChangeAspect="1"/>
          </p:cNvPicPr>
          <p:nvPr/>
        </p:nvPicPr>
        <p:blipFill>
          <a:blip r:embed="rId2" cstate="print"/>
          <a:stretch>
            <a:fillRect/>
          </a:stretch>
        </p:blipFill>
        <p:spPr>
          <a:xfrm>
            <a:off x="379549" y="1676400"/>
            <a:ext cx="8384902" cy="4132559"/>
          </a:xfrm>
          <a:prstGeom prst="rect">
            <a:avLst/>
          </a:prstGeom>
        </p:spPr>
      </p:pic>
      <p:sp>
        <p:nvSpPr>
          <p:cNvPr id="4" name="TextBox 3">
            <a:extLst>
              <a:ext uri="{FF2B5EF4-FFF2-40B4-BE49-F238E27FC236}">
                <a16:creationId xmlns:a16="http://schemas.microsoft.com/office/drawing/2014/main" xmlns="" id="{7EB5DA78-E711-412E-9891-121316CC7AC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0262571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Balance Sheet Cont’d – 3Q2018</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2C1DEB80-0D51-4706-B949-F4A7982B896E}"/>
              </a:ext>
            </a:extLst>
          </p:cNvPr>
          <p:cNvPicPr>
            <a:picLocks noChangeAspect="1"/>
          </p:cNvPicPr>
          <p:nvPr/>
        </p:nvPicPr>
        <p:blipFill>
          <a:blip r:embed="rId2" cstate="print"/>
          <a:stretch>
            <a:fillRect/>
          </a:stretch>
        </p:blipFill>
        <p:spPr>
          <a:xfrm>
            <a:off x="369483" y="1839330"/>
            <a:ext cx="8405033" cy="4154350"/>
          </a:xfrm>
          <a:prstGeom prst="rect">
            <a:avLst/>
          </a:prstGeom>
        </p:spPr>
      </p:pic>
      <p:pic>
        <p:nvPicPr>
          <p:cNvPr id="4" name="Picture 3">
            <a:extLst>
              <a:ext uri="{FF2B5EF4-FFF2-40B4-BE49-F238E27FC236}">
                <a16:creationId xmlns:a16="http://schemas.microsoft.com/office/drawing/2014/main" xmlns="" id="{0E374880-0CBD-4B5F-8CF3-5F4F147E1E80}"/>
              </a:ext>
            </a:extLst>
          </p:cNvPr>
          <p:cNvPicPr>
            <a:picLocks noChangeAspect="1"/>
          </p:cNvPicPr>
          <p:nvPr/>
        </p:nvPicPr>
        <p:blipFill>
          <a:blip r:embed="rId3" cstate="print"/>
          <a:stretch>
            <a:fillRect/>
          </a:stretch>
        </p:blipFill>
        <p:spPr>
          <a:xfrm>
            <a:off x="369483" y="1371600"/>
            <a:ext cx="8465249" cy="397373"/>
          </a:xfrm>
          <a:prstGeom prst="rect">
            <a:avLst/>
          </a:prstGeom>
        </p:spPr>
      </p:pic>
      <p:sp>
        <p:nvSpPr>
          <p:cNvPr id="5" name="TextBox 4">
            <a:extLst>
              <a:ext uri="{FF2B5EF4-FFF2-40B4-BE49-F238E27FC236}">
                <a16:creationId xmlns:a16="http://schemas.microsoft.com/office/drawing/2014/main" xmlns="" id="{D7525E05-307B-48E6-B196-8D3CB67DA6CE}"/>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35175157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Earnings – FY2017</a:t>
            </a:r>
            <a:endParaRPr lang="en-CA" dirty="0">
              <a:latin typeface="Arial Black" panose="020B0A04020102020204" pitchFamily="34" charset="0"/>
            </a:endParaRPr>
          </a:p>
        </p:txBody>
      </p:sp>
      <p:pic>
        <p:nvPicPr>
          <p:cNvPr id="6" name="Picture 5">
            <a:extLst>
              <a:ext uri="{FF2B5EF4-FFF2-40B4-BE49-F238E27FC236}">
                <a16:creationId xmlns:a16="http://schemas.microsoft.com/office/drawing/2014/main" xmlns="" id="{F09D2114-1393-41DE-8BE8-A24CA4B450A7}"/>
              </a:ext>
            </a:extLst>
          </p:cNvPr>
          <p:cNvPicPr>
            <a:picLocks noChangeAspect="1"/>
          </p:cNvPicPr>
          <p:nvPr/>
        </p:nvPicPr>
        <p:blipFill>
          <a:blip r:embed="rId2" cstate="print"/>
          <a:stretch>
            <a:fillRect/>
          </a:stretch>
        </p:blipFill>
        <p:spPr>
          <a:xfrm>
            <a:off x="775036" y="1299473"/>
            <a:ext cx="7593927" cy="4259054"/>
          </a:xfrm>
          <a:prstGeom prst="rect">
            <a:avLst/>
          </a:prstGeom>
        </p:spPr>
      </p:pic>
      <p:pic>
        <p:nvPicPr>
          <p:cNvPr id="8" name="Picture 7">
            <a:extLst>
              <a:ext uri="{FF2B5EF4-FFF2-40B4-BE49-F238E27FC236}">
                <a16:creationId xmlns:a16="http://schemas.microsoft.com/office/drawing/2014/main" xmlns="" id="{BE62DEB1-8EEB-4F90-912D-1C93B7D3F21D}"/>
              </a:ext>
            </a:extLst>
          </p:cNvPr>
          <p:cNvPicPr>
            <a:picLocks noChangeAspect="1"/>
          </p:cNvPicPr>
          <p:nvPr/>
        </p:nvPicPr>
        <p:blipFill>
          <a:blip r:embed="rId3" cstate="print"/>
          <a:stretch>
            <a:fillRect/>
          </a:stretch>
        </p:blipFill>
        <p:spPr>
          <a:xfrm>
            <a:off x="820576" y="5638800"/>
            <a:ext cx="7502846" cy="609600"/>
          </a:xfrm>
          <a:prstGeom prst="rect">
            <a:avLst/>
          </a:prstGeom>
        </p:spPr>
      </p:pic>
      <p:sp>
        <p:nvSpPr>
          <p:cNvPr id="5" name="TextBox 4">
            <a:extLst>
              <a:ext uri="{FF2B5EF4-FFF2-40B4-BE49-F238E27FC236}">
                <a16:creationId xmlns:a16="http://schemas.microsoft.com/office/drawing/2014/main" xmlns="" id="{D7AFDA81-B643-418F-9997-F741FC233CB6}"/>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68346451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Earnings – 3Q2018</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F5AB0B7A-00D7-45EF-AC5E-A3C661ED4696}"/>
              </a:ext>
            </a:extLst>
          </p:cNvPr>
          <p:cNvPicPr>
            <a:picLocks noChangeAspect="1"/>
          </p:cNvPicPr>
          <p:nvPr/>
        </p:nvPicPr>
        <p:blipFill>
          <a:blip r:embed="rId2" cstate="print"/>
          <a:stretch>
            <a:fillRect/>
          </a:stretch>
        </p:blipFill>
        <p:spPr>
          <a:xfrm>
            <a:off x="393923" y="1369445"/>
            <a:ext cx="8356153" cy="4542403"/>
          </a:xfrm>
          <a:prstGeom prst="rect">
            <a:avLst/>
          </a:prstGeom>
        </p:spPr>
      </p:pic>
      <p:pic>
        <p:nvPicPr>
          <p:cNvPr id="4" name="Picture 3">
            <a:extLst>
              <a:ext uri="{FF2B5EF4-FFF2-40B4-BE49-F238E27FC236}">
                <a16:creationId xmlns:a16="http://schemas.microsoft.com/office/drawing/2014/main" xmlns="" id="{D99558E8-00C3-4B3F-A40D-9C85D24D28BC}"/>
              </a:ext>
            </a:extLst>
          </p:cNvPr>
          <p:cNvPicPr>
            <a:picLocks noChangeAspect="1"/>
          </p:cNvPicPr>
          <p:nvPr/>
        </p:nvPicPr>
        <p:blipFill>
          <a:blip r:embed="rId3" cstate="print"/>
          <a:stretch>
            <a:fillRect/>
          </a:stretch>
        </p:blipFill>
        <p:spPr>
          <a:xfrm>
            <a:off x="413679" y="6011540"/>
            <a:ext cx="8288039" cy="524519"/>
          </a:xfrm>
          <a:prstGeom prst="rect">
            <a:avLst/>
          </a:prstGeom>
        </p:spPr>
      </p:pic>
      <p:sp>
        <p:nvSpPr>
          <p:cNvPr id="5" name="TextBox 4">
            <a:extLst>
              <a:ext uri="{FF2B5EF4-FFF2-40B4-BE49-F238E27FC236}">
                <a16:creationId xmlns:a16="http://schemas.microsoft.com/office/drawing/2014/main" xmlns="" id="{E3096B63-7CCB-40F8-8C53-BC54C96DD749}"/>
              </a:ext>
            </a:extLst>
          </p:cNvPr>
          <p:cNvSpPr txBox="1"/>
          <p:nvPr/>
        </p:nvSpPr>
        <p:spPr>
          <a:xfrm>
            <a:off x="407634" y="6524334"/>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1652837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Comprehensive Income – FY2017</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0FD5226C-D152-446E-9E6C-5925B4DECBCE}"/>
              </a:ext>
            </a:extLst>
          </p:cNvPr>
          <p:cNvPicPr>
            <a:picLocks noChangeAspect="1"/>
          </p:cNvPicPr>
          <p:nvPr/>
        </p:nvPicPr>
        <p:blipFill>
          <a:blip r:embed="rId2" cstate="print"/>
          <a:stretch>
            <a:fillRect/>
          </a:stretch>
        </p:blipFill>
        <p:spPr>
          <a:xfrm>
            <a:off x="296232" y="1524000"/>
            <a:ext cx="8551536" cy="4404556"/>
          </a:xfrm>
          <a:prstGeom prst="rect">
            <a:avLst/>
          </a:prstGeom>
        </p:spPr>
      </p:pic>
      <p:sp>
        <p:nvSpPr>
          <p:cNvPr id="4" name="TextBox 3">
            <a:extLst>
              <a:ext uri="{FF2B5EF4-FFF2-40B4-BE49-F238E27FC236}">
                <a16:creationId xmlns:a16="http://schemas.microsoft.com/office/drawing/2014/main" xmlns="" id="{48779078-6955-4AFE-A43F-672FE84D240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7989495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Comprehensive Income – 3Q2018</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9F83C1FE-6600-4E0E-9D56-C37EB9A9408B}"/>
              </a:ext>
            </a:extLst>
          </p:cNvPr>
          <p:cNvPicPr>
            <a:picLocks noChangeAspect="1"/>
          </p:cNvPicPr>
          <p:nvPr/>
        </p:nvPicPr>
        <p:blipFill>
          <a:blip r:embed="rId2" cstate="print"/>
          <a:stretch>
            <a:fillRect/>
          </a:stretch>
        </p:blipFill>
        <p:spPr>
          <a:xfrm>
            <a:off x="428574" y="1524000"/>
            <a:ext cx="8286852" cy="4260804"/>
          </a:xfrm>
          <a:prstGeom prst="rect">
            <a:avLst/>
          </a:prstGeom>
        </p:spPr>
      </p:pic>
      <p:sp>
        <p:nvSpPr>
          <p:cNvPr id="4" name="TextBox 3">
            <a:extLst>
              <a:ext uri="{FF2B5EF4-FFF2-40B4-BE49-F238E27FC236}">
                <a16:creationId xmlns:a16="http://schemas.microsoft.com/office/drawing/2014/main" xmlns="" id="{B5352731-72BF-46EA-B450-EAD21967C9F8}"/>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182702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B9CD5B-5DBC-49AE-8FCF-194B7B61ADB7}"/>
              </a:ext>
            </a:extLst>
          </p:cNvPr>
          <p:cNvSpPr>
            <a:spLocks noGrp="1"/>
          </p:cNvSpPr>
          <p:nvPr>
            <p:ph type="title"/>
          </p:nvPr>
        </p:nvSpPr>
        <p:spPr>
          <a:xfrm>
            <a:off x="476148" y="584200"/>
            <a:ext cx="7135622" cy="384721"/>
          </a:xfrm>
        </p:spPr>
        <p:txBody>
          <a:bodyPr/>
          <a:lstStyle/>
          <a:p>
            <a:r>
              <a:rPr lang="en-CA" dirty="0"/>
              <a:t>How to Value Reclamation Costs</a:t>
            </a:r>
          </a:p>
        </p:txBody>
      </p:sp>
      <p:sp>
        <p:nvSpPr>
          <p:cNvPr id="3" name="Text Placeholder 2">
            <a:extLst>
              <a:ext uri="{FF2B5EF4-FFF2-40B4-BE49-F238E27FC236}">
                <a16:creationId xmlns:a16="http://schemas.microsoft.com/office/drawing/2014/main" xmlns="" id="{8BD3E651-5E13-4FF1-947F-1A92F6DDBE61}"/>
              </a:ext>
            </a:extLst>
          </p:cNvPr>
          <p:cNvSpPr>
            <a:spLocks noGrp="1"/>
          </p:cNvSpPr>
          <p:nvPr>
            <p:ph type="body" idx="1"/>
          </p:nvPr>
        </p:nvSpPr>
        <p:spPr>
          <a:xfrm>
            <a:off x="476148" y="1227264"/>
            <a:ext cx="8191703" cy="6720301"/>
          </a:xfrm>
        </p:spPr>
        <p:txBody>
          <a:bodyPr/>
          <a:lstStyle/>
          <a:p>
            <a:pPr marL="285750" indent="-285750">
              <a:buFont typeface="Wingdings" panose="05000000000000000000" pitchFamily="2" charset="2"/>
              <a:buChar char="§"/>
            </a:pPr>
            <a:r>
              <a:rPr lang="en-CA" dirty="0"/>
              <a:t>Government of Northwest Territories partnered with the Land and Water Boards of the Mackenzie Valley and the Indigenous and Northern Affairs of Canada to develop the “Guidelines for Closure and Reclamation Cost Estimate for Mine”</a:t>
            </a:r>
          </a:p>
          <a:p>
            <a:endParaRPr lang="en-CA" dirty="0"/>
          </a:p>
          <a:p>
            <a:pPr marL="285750" indent="-285750">
              <a:buFont typeface="Wingdings" panose="05000000000000000000" pitchFamily="2" charset="2"/>
              <a:buChar char="§"/>
            </a:pPr>
            <a:r>
              <a:rPr lang="en-CA" dirty="0"/>
              <a:t>Any new mining project requires a security deposit to be set up as a condition of land use permits and water licenses</a:t>
            </a:r>
          </a:p>
          <a:p>
            <a:pPr marL="742950" lvl="1" indent="-285750">
              <a:buFont typeface="Wingdings" panose="05000000000000000000" pitchFamily="2" charset="2"/>
              <a:buChar char="§"/>
            </a:pPr>
            <a:r>
              <a:rPr lang="en-CA" dirty="0"/>
              <a:t>Security deposits are held to the party responsible for reclamation in case the project is abandoned</a:t>
            </a:r>
          </a:p>
          <a:p>
            <a:pPr marL="742950" lvl="1" indent="-285750">
              <a:buFont typeface="Wingdings" panose="05000000000000000000" pitchFamily="2" charset="2"/>
              <a:buChar char="§"/>
            </a:pPr>
            <a:r>
              <a:rPr lang="en-CA" dirty="0"/>
              <a:t>Funds are held by the federal or territorial government</a:t>
            </a:r>
          </a:p>
          <a:p>
            <a:pPr lvl="1"/>
            <a:endParaRPr lang="en-CA" dirty="0"/>
          </a:p>
          <a:p>
            <a:pPr marL="285750" indent="-285750">
              <a:lnSpc>
                <a:spcPct val="90000"/>
              </a:lnSpc>
              <a:buFont typeface="Wingdings" panose="05000000000000000000" pitchFamily="2" charset="2"/>
              <a:buChar char="§"/>
            </a:pPr>
            <a:r>
              <a:rPr lang="en-US" dirty="0">
                <a:latin typeface="Arial" panose="020B0604020202020204" pitchFamily="34" charset="0"/>
                <a:cs typeface="Arial" panose="020B0604020202020204" pitchFamily="34" charset="0"/>
              </a:rPr>
              <a:t>RECLAIM is a Microsoft Excel model used to calculate costs associated with each activity required to meet the objectives of the “Closure and Reclamation Plan”</a:t>
            </a:r>
          </a:p>
          <a:p>
            <a:pPr marL="742950" lvl="1" indent="-285750">
              <a:lnSpc>
                <a:spcPct val="90000"/>
              </a:lnSpc>
              <a:buFont typeface="Wingdings" panose="05000000000000000000" pitchFamily="2" charset="2"/>
              <a:buChar char="§"/>
            </a:pPr>
            <a:r>
              <a:rPr lang="en-CA" dirty="0"/>
              <a:t>Uses a “quantity of work” x “unit cost” formula</a:t>
            </a:r>
          </a:p>
          <a:p>
            <a:pPr marL="742950" lvl="1" indent="-285750">
              <a:lnSpc>
                <a:spcPct val="90000"/>
              </a:lnSpc>
              <a:buFont typeface="Wingdings" panose="05000000000000000000" pitchFamily="2" charset="2"/>
              <a:buChar char="§"/>
            </a:pPr>
            <a:r>
              <a:rPr lang="en-CA" dirty="0"/>
              <a:t>i.e. </a:t>
            </a:r>
            <a:r>
              <a:rPr lang="en-US" dirty="0"/>
              <a:t>For example, a reclamation activity may involve using a dozer to contour overburden in a disturbed area. If the quantity of soil to be dozed is 500 m3 and the Unit Cost is $1.05/m3 , then the cost for that reclamation activity would be $525.</a:t>
            </a:r>
          </a:p>
          <a:p>
            <a:pPr marL="742950" lvl="1" indent="-285750">
              <a:lnSpc>
                <a:spcPct val="90000"/>
              </a:lnSpc>
              <a:buFont typeface="Wingdings" panose="05000000000000000000" pitchFamily="2" charset="2"/>
              <a:buChar char="§"/>
            </a:pPr>
            <a:r>
              <a:rPr lang="en-US" dirty="0"/>
              <a:t>The total cost is equal to the sum of direct costs and indirect costs</a:t>
            </a:r>
            <a:endParaRPr lang="en-CA" dirty="0"/>
          </a:p>
          <a:p>
            <a:pPr marL="285750" indent="-285750">
              <a:lnSpc>
                <a:spcPct val="90000"/>
              </a:lnSpc>
              <a:buFont typeface="Wingdings" panose="05000000000000000000" pitchFamily="2" charset="2"/>
              <a:buChar char="§"/>
            </a:pPr>
            <a:endParaRPr lang="en-US" altLang="zh-TW" dirty="0">
              <a:latin typeface="Arial" panose="020B0604020202020204" pitchFamily="34" charset="0"/>
              <a:cs typeface="Arial" panose="020B0604020202020204" pitchFamily="34" charset="0"/>
            </a:endParaRPr>
          </a:p>
          <a:p>
            <a:pPr>
              <a:lnSpc>
                <a:spcPct val="90000"/>
              </a:lnSpc>
              <a:buFont typeface="Wingdings" panose="05000000000000000000" pitchFamily="2" charset="2"/>
              <a:buNone/>
            </a:pPr>
            <a:endParaRPr lang="en-US" altLang="zh-TW"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p:txBody>
      </p:sp>
    </p:spTree>
    <p:extLst>
      <p:ext uri="{BB962C8B-B14F-4D97-AF65-F5344CB8AC3E}">
        <p14:creationId xmlns:p14="http://schemas.microsoft.com/office/powerpoint/2010/main" xmlns="" val="420914117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Cash Flows – FY2017</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47996529-B09D-48C3-88F7-51706F8A67EA}"/>
              </a:ext>
            </a:extLst>
          </p:cNvPr>
          <p:cNvPicPr>
            <a:picLocks noChangeAspect="1"/>
          </p:cNvPicPr>
          <p:nvPr/>
        </p:nvPicPr>
        <p:blipFill>
          <a:blip r:embed="rId2" cstate="print"/>
          <a:stretch>
            <a:fillRect/>
          </a:stretch>
        </p:blipFill>
        <p:spPr>
          <a:xfrm>
            <a:off x="352655" y="1600200"/>
            <a:ext cx="8438689" cy="3933825"/>
          </a:xfrm>
          <a:prstGeom prst="rect">
            <a:avLst/>
          </a:prstGeom>
        </p:spPr>
      </p:pic>
      <p:sp>
        <p:nvSpPr>
          <p:cNvPr id="4" name="TextBox 3">
            <a:extLst>
              <a:ext uri="{FF2B5EF4-FFF2-40B4-BE49-F238E27FC236}">
                <a16:creationId xmlns:a16="http://schemas.microsoft.com/office/drawing/2014/main" xmlns="" id="{A52304C2-A02B-4C84-B60D-2578B9D446E2}"/>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8344975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Cash Flows Cont’d – FY2017</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EB468F05-5054-4E3D-8F1F-1571DA002436}"/>
              </a:ext>
            </a:extLst>
          </p:cNvPr>
          <p:cNvPicPr>
            <a:picLocks noChangeAspect="1"/>
          </p:cNvPicPr>
          <p:nvPr/>
        </p:nvPicPr>
        <p:blipFill>
          <a:blip r:embed="rId2" cstate="print"/>
          <a:stretch>
            <a:fillRect/>
          </a:stretch>
        </p:blipFill>
        <p:spPr>
          <a:xfrm>
            <a:off x="450931" y="1522550"/>
            <a:ext cx="8217307" cy="4878250"/>
          </a:xfrm>
          <a:prstGeom prst="rect">
            <a:avLst/>
          </a:prstGeom>
        </p:spPr>
      </p:pic>
      <p:pic>
        <p:nvPicPr>
          <p:cNvPr id="4" name="Picture 3">
            <a:extLst>
              <a:ext uri="{FF2B5EF4-FFF2-40B4-BE49-F238E27FC236}">
                <a16:creationId xmlns:a16="http://schemas.microsoft.com/office/drawing/2014/main" xmlns="" id="{2397F700-4C24-49CA-A1EA-E09E991A578F}"/>
              </a:ext>
            </a:extLst>
          </p:cNvPr>
          <p:cNvPicPr>
            <a:picLocks noChangeAspect="1"/>
          </p:cNvPicPr>
          <p:nvPr/>
        </p:nvPicPr>
        <p:blipFill>
          <a:blip r:embed="rId3" cstate="print"/>
          <a:stretch>
            <a:fillRect/>
          </a:stretch>
        </p:blipFill>
        <p:spPr>
          <a:xfrm>
            <a:off x="450931" y="1219200"/>
            <a:ext cx="8242137" cy="260670"/>
          </a:xfrm>
          <a:prstGeom prst="rect">
            <a:avLst/>
          </a:prstGeom>
        </p:spPr>
      </p:pic>
      <p:sp>
        <p:nvSpPr>
          <p:cNvPr id="5" name="TextBox 4">
            <a:extLst>
              <a:ext uri="{FF2B5EF4-FFF2-40B4-BE49-F238E27FC236}">
                <a16:creationId xmlns:a16="http://schemas.microsoft.com/office/drawing/2014/main" xmlns="" id="{3E4148B6-51D6-4934-803C-01772F17233D}"/>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9093698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Cash Flows – 3Q2018</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7E2BEBDC-5891-4421-A705-3CDA032F261C}"/>
              </a:ext>
            </a:extLst>
          </p:cNvPr>
          <p:cNvPicPr>
            <a:picLocks noChangeAspect="1"/>
          </p:cNvPicPr>
          <p:nvPr/>
        </p:nvPicPr>
        <p:blipFill>
          <a:blip r:embed="rId2" cstate="print"/>
          <a:stretch>
            <a:fillRect/>
          </a:stretch>
        </p:blipFill>
        <p:spPr>
          <a:xfrm>
            <a:off x="384681" y="1562004"/>
            <a:ext cx="8374637" cy="3733991"/>
          </a:xfrm>
          <a:prstGeom prst="rect">
            <a:avLst/>
          </a:prstGeom>
        </p:spPr>
      </p:pic>
      <p:sp>
        <p:nvSpPr>
          <p:cNvPr id="4" name="TextBox 3">
            <a:extLst>
              <a:ext uri="{FF2B5EF4-FFF2-40B4-BE49-F238E27FC236}">
                <a16:creationId xmlns:a16="http://schemas.microsoft.com/office/drawing/2014/main" xmlns="" id="{27687661-CBC9-4EE5-84E9-F227F8334198}"/>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29393389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Statement of Cash Flows Cont’d – 3Q2018</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BC8AA696-F0C7-49B8-9AD5-C078D4CEB8B5}"/>
              </a:ext>
            </a:extLst>
          </p:cNvPr>
          <p:cNvPicPr>
            <a:picLocks noChangeAspect="1"/>
          </p:cNvPicPr>
          <p:nvPr/>
        </p:nvPicPr>
        <p:blipFill>
          <a:blip r:embed="rId2" cstate="print"/>
          <a:stretch>
            <a:fillRect/>
          </a:stretch>
        </p:blipFill>
        <p:spPr>
          <a:xfrm>
            <a:off x="370976" y="1803545"/>
            <a:ext cx="8402048" cy="4609744"/>
          </a:xfrm>
          <a:prstGeom prst="rect">
            <a:avLst/>
          </a:prstGeom>
        </p:spPr>
      </p:pic>
      <p:pic>
        <p:nvPicPr>
          <p:cNvPr id="4" name="Picture 3">
            <a:extLst>
              <a:ext uri="{FF2B5EF4-FFF2-40B4-BE49-F238E27FC236}">
                <a16:creationId xmlns:a16="http://schemas.microsoft.com/office/drawing/2014/main" xmlns="" id="{A6123212-23B0-4815-B588-4C943DC3079E}"/>
              </a:ext>
            </a:extLst>
          </p:cNvPr>
          <p:cNvPicPr>
            <a:picLocks noChangeAspect="1"/>
          </p:cNvPicPr>
          <p:nvPr/>
        </p:nvPicPr>
        <p:blipFill>
          <a:blip r:embed="rId3" cstate="print"/>
          <a:stretch>
            <a:fillRect/>
          </a:stretch>
        </p:blipFill>
        <p:spPr>
          <a:xfrm>
            <a:off x="381000" y="1254647"/>
            <a:ext cx="8498769" cy="497953"/>
          </a:xfrm>
          <a:prstGeom prst="rect">
            <a:avLst/>
          </a:prstGeom>
        </p:spPr>
      </p:pic>
      <p:sp>
        <p:nvSpPr>
          <p:cNvPr id="5" name="TextBox 4">
            <a:extLst>
              <a:ext uri="{FF2B5EF4-FFF2-40B4-BE49-F238E27FC236}">
                <a16:creationId xmlns:a16="http://schemas.microsoft.com/office/drawing/2014/main" xmlns="" id="{1977BD1D-D2AB-49D5-ADAE-3799D5EB6D20}"/>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89444024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Dividend History</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BAE13968-AEE0-4215-97B7-000D3FAC2ECB}"/>
              </a:ext>
            </a:extLst>
          </p:cNvPr>
          <p:cNvPicPr>
            <a:picLocks noChangeAspect="1"/>
          </p:cNvPicPr>
          <p:nvPr/>
        </p:nvPicPr>
        <p:blipFill>
          <a:blip r:embed="rId2" cstate="print"/>
          <a:stretch>
            <a:fillRect/>
          </a:stretch>
        </p:blipFill>
        <p:spPr>
          <a:xfrm>
            <a:off x="273538" y="1447800"/>
            <a:ext cx="8596923" cy="4714875"/>
          </a:xfrm>
          <a:prstGeom prst="rect">
            <a:avLst/>
          </a:prstGeom>
        </p:spPr>
      </p:pic>
      <p:sp>
        <p:nvSpPr>
          <p:cNvPr id="4" name="TextBox 3">
            <a:extLst>
              <a:ext uri="{FF2B5EF4-FFF2-40B4-BE49-F238E27FC236}">
                <a16:creationId xmlns:a16="http://schemas.microsoft.com/office/drawing/2014/main" xmlns="" id="{6C4BD30E-17F1-4E1B-BFD9-70986B2A9781}"/>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1535395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Enterprise Value</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CA191531-C571-461E-A6D3-4FD94A76B84A}"/>
              </a:ext>
            </a:extLst>
          </p:cNvPr>
          <p:cNvPicPr>
            <a:picLocks noChangeAspect="1"/>
          </p:cNvPicPr>
          <p:nvPr/>
        </p:nvPicPr>
        <p:blipFill>
          <a:blip r:embed="rId2" cstate="print"/>
          <a:stretch>
            <a:fillRect/>
          </a:stretch>
        </p:blipFill>
        <p:spPr>
          <a:xfrm>
            <a:off x="442347" y="1447800"/>
            <a:ext cx="8259305" cy="4572000"/>
          </a:xfrm>
          <a:prstGeom prst="rect">
            <a:avLst/>
          </a:prstGeom>
        </p:spPr>
      </p:pic>
      <p:sp>
        <p:nvSpPr>
          <p:cNvPr id="4" name="TextBox 3">
            <a:extLst>
              <a:ext uri="{FF2B5EF4-FFF2-40B4-BE49-F238E27FC236}">
                <a16:creationId xmlns:a16="http://schemas.microsoft.com/office/drawing/2014/main" xmlns="" id="{17A1C3AA-890C-40AA-ACBD-25ABAF957F37}"/>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39226205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Top Shareholders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15D0703A-3652-4689-845E-0ED53C699C29}"/>
              </a:ext>
            </a:extLst>
          </p:cNvPr>
          <p:cNvPicPr>
            <a:picLocks noChangeAspect="1"/>
          </p:cNvPicPr>
          <p:nvPr/>
        </p:nvPicPr>
        <p:blipFill>
          <a:blip r:embed="rId2" cstate="print"/>
          <a:stretch>
            <a:fillRect/>
          </a:stretch>
        </p:blipFill>
        <p:spPr>
          <a:xfrm>
            <a:off x="423862" y="1447800"/>
            <a:ext cx="8296275" cy="4570092"/>
          </a:xfrm>
          <a:prstGeom prst="rect">
            <a:avLst/>
          </a:prstGeom>
        </p:spPr>
      </p:pic>
      <p:sp>
        <p:nvSpPr>
          <p:cNvPr id="4" name="TextBox 3">
            <a:extLst>
              <a:ext uri="{FF2B5EF4-FFF2-40B4-BE49-F238E27FC236}">
                <a16:creationId xmlns:a16="http://schemas.microsoft.com/office/drawing/2014/main" xmlns="" id="{92BA88B8-2F27-4474-B30B-D52AE240702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73333535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Insider Transactions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8C44593C-C619-4706-81E1-D24AE8B95DBF}"/>
              </a:ext>
            </a:extLst>
          </p:cNvPr>
          <p:cNvPicPr>
            <a:picLocks noChangeAspect="1"/>
          </p:cNvPicPr>
          <p:nvPr/>
        </p:nvPicPr>
        <p:blipFill>
          <a:blip r:embed="rId2" cstate="print"/>
          <a:stretch>
            <a:fillRect/>
          </a:stretch>
        </p:blipFill>
        <p:spPr>
          <a:xfrm>
            <a:off x="455971" y="1447800"/>
            <a:ext cx="8232057" cy="4521200"/>
          </a:xfrm>
          <a:prstGeom prst="rect">
            <a:avLst/>
          </a:prstGeom>
        </p:spPr>
      </p:pic>
      <p:sp>
        <p:nvSpPr>
          <p:cNvPr id="4" name="TextBox 3">
            <a:extLst>
              <a:ext uri="{FF2B5EF4-FFF2-40B4-BE49-F238E27FC236}">
                <a16:creationId xmlns:a16="http://schemas.microsoft.com/office/drawing/2014/main" xmlns="" id="{BC2FD6FA-AABD-4CD0-A3A8-B551D21EE69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84513789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5 Year Line Chart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4A6BB7E7-D2E7-4730-9BC9-19A9CC92FA3C}"/>
              </a:ext>
            </a:extLst>
          </p:cNvPr>
          <p:cNvPicPr>
            <a:picLocks noChangeAspect="1"/>
          </p:cNvPicPr>
          <p:nvPr/>
        </p:nvPicPr>
        <p:blipFill>
          <a:blip r:embed="rId2" cstate="print"/>
          <a:stretch>
            <a:fillRect/>
          </a:stretch>
        </p:blipFill>
        <p:spPr>
          <a:xfrm>
            <a:off x="529681" y="1250950"/>
            <a:ext cx="8084638" cy="5022850"/>
          </a:xfrm>
          <a:prstGeom prst="rect">
            <a:avLst/>
          </a:prstGeom>
        </p:spPr>
      </p:pic>
      <p:sp>
        <p:nvSpPr>
          <p:cNvPr id="4" name="TextBox 3">
            <a:extLst>
              <a:ext uri="{FF2B5EF4-FFF2-40B4-BE49-F238E27FC236}">
                <a16:creationId xmlns:a16="http://schemas.microsoft.com/office/drawing/2014/main" xmlns="" id="{A110A745-F5A7-49B2-8CB1-B9808E6E65E0}"/>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4349264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5 Year Bar Chart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F9391F49-7C52-414A-8D63-3491386CAA13}"/>
              </a:ext>
            </a:extLst>
          </p:cNvPr>
          <p:cNvPicPr>
            <a:picLocks noChangeAspect="1"/>
          </p:cNvPicPr>
          <p:nvPr/>
        </p:nvPicPr>
        <p:blipFill>
          <a:blip r:embed="rId2" cstate="print"/>
          <a:stretch>
            <a:fillRect/>
          </a:stretch>
        </p:blipFill>
        <p:spPr>
          <a:xfrm>
            <a:off x="205946" y="1371600"/>
            <a:ext cx="8732107" cy="4795837"/>
          </a:xfrm>
          <a:prstGeom prst="rect">
            <a:avLst/>
          </a:prstGeom>
        </p:spPr>
      </p:pic>
      <p:sp>
        <p:nvSpPr>
          <p:cNvPr id="4" name="TextBox 3">
            <a:extLst>
              <a:ext uri="{FF2B5EF4-FFF2-40B4-BE49-F238E27FC236}">
                <a16:creationId xmlns:a16="http://schemas.microsoft.com/office/drawing/2014/main" xmlns="" id="{AEDE4B7D-C101-4208-B950-DBA508E2C8D7}"/>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683388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a:extLst>
              <a:ext uri="{FF2B5EF4-FFF2-40B4-BE49-F238E27FC236}">
                <a16:creationId xmlns:a16="http://schemas.microsoft.com/office/drawing/2014/main" xmlns="" id="{5709DB70-177A-4A84-A0CC-345F95EA87AE}"/>
              </a:ext>
            </a:extLst>
          </p:cNvPr>
          <p:cNvSpPr>
            <a:spLocks noChangeArrowheads="1"/>
          </p:cNvSpPr>
          <p:nvPr/>
        </p:nvSpPr>
        <p:spPr bwMode="gray">
          <a:xfrm>
            <a:off x="2707481" y="2564608"/>
            <a:ext cx="4105275" cy="270272"/>
          </a:xfrm>
          <a:prstGeom prst="roundRect">
            <a:avLst>
              <a:gd name="adj" fmla="val 16667"/>
            </a:avLst>
          </a:prstGeom>
          <a:solidFill>
            <a:schemeClr val="bg1">
              <a:lumMod val="95000"/>
            </a:schemeClr>
          </a:solidFill>
          <a:ln>
            <a:noFill/>
          </a:ln>
          <a:effectLst/>
          <a:extLst/>
        </p:spPr>
        <p:txBody>
          <a:bodyPr wrap="none" anchor="ctr"/>
          <a:lstStyle/>
          <a:p>
            <a:endParaRPr lang="en-US" sz="1350" dirty="0"/>
          </a:p>
        </p:txBody>
      </p:sp>
      <p:sp>
        <p:nvSpPr>
          <p:cNvPr id="63491" name="AutoShape 3">
            <a:extLst>
              <a:ext uri="{FF2B5EF4-FFF2-40B4-BE49-F238E27FC236}">
                <a16:creationId xmlns:a16="http://schemas.microsoft.com/office/drawing/2014/main" xmlns="" id="{A9160DB2-55E2-48E4-9D2E-4805C86306F6}"/>
              </a:ext>
            </a:extLst>
          </p:cNvPr>
          <p:cNvSpPr>
            <a:spLocks noChangeArrowheads="1"/>
          </p:cNvSpPr>
          <p:nvPr/>
        </p:nvSpPr>
        <p:spPr bwMode="gray">
          <a:xfrm>
            <a:off x="2718197" y="3207545"/>
            <a:ext cx="4105275" cy="270272"/>
          </a:xfrm>
          <a:prstGeom prst="roundRect">
            <a:avLst>
              <a:gd name="adj" fmla="val 16667"/>
            </a:avLst>
          </a:prstGeom>
          <a:solidFill>
            <a:schemeClr val="bg1">
              <a:lumMod val="75000"/>
            </a:schemeClr>
          </a:solidFill>
          <a:ln>
            <a:noFill/>
          </a:ln>
          <a:effectLst/>
          <a:extLst/>
        </p:spPr>
        <p:txBody>
          <a:bodyPr wrap="none" anchor="ctr"/>
          <a:lstStyle/>
          <a:p>
            <a:r>
              <a:rPr lang="en-US" sz="1350" b="1" dirty="0"/>
              <a:t>F</a:t>
            </a:r>
          </a:p>
        </p:txBody>
      </p:sp>
      <p:sp>
        <p:nvSpPr>
          <p:cNvPr id="63492" name="AutoShape 4">
            <a:extLst>
              <a:ext uri="{FF2B5EF4-FFF2-40B4-BE49-F238E27FC236}">
                <a16:creationId xmlns:a16="http://schemas.microsoft.com/office/drawing/2014/main" xmlns="" id="{CF1C286C-AD16-472C-96FC-6203AF577110}"/>
              </a:ext>
            </a:extLst>
          </p:cNvPr>
          <p:cNvSpPr>
            <a:spLocks noChangeArrowheads="1"/>
          </p:cNvSpPr>
          <p:nvPr/>
        </p:nvSpPr>
        <p:spPr bwMode="gray">
          <a:xfrm>
            <a:off x="2707481" y="3845720"/>
            <a:ext cx="4105275" cy="270272"/>
          </a:xfrm>
          <a:prstGeom prst="roundRect">
            <a:avLst>
              <a:gd name="adj" fmla="val 16667"/>
            </a:avLst>
          </a:prstGeom>
          <a:solidFill>
            <a:schemeClr val="bg1">
              <a:lumMod val="65000"/>
            </a:schemeClr>
          </a:solidFill>
          <a:ln>
            <a:noFill/>
          </a:ln>
          <a:effectLst/>
          <a:extLst/>
        </p:spPr>
        <p:txBody>
          <a:bodyPr wrap="none" anchor="ctr"/>
          <a:lstStyle/>
          <a:p>
            <a:endParaRPr lang="en-US" sz="1350" dirty="0"/>
          </a:p>
        </p:txBody>
      </p:sp>
      <p:sp>
        <p:nvSpPr>
          <p:cNvPr id="63493" name="AutoShape 5">
            <a:extLst>
              <a:ext uri="{FF2B5EF4-FFF2-40B4-BE49-F238E27FC236}">
                <a16:creationId xmlns:a16="http://schemas.microsoft.com/office/drawing/2014/main" xmlns="" id="{9C89F44E-9771-4537-99A0-6316B4407B32}"/>
              </a:ext>
            </a:extLst>
          </p:cNvPr>
          <p:cNvSpPr>
            <a:spLocks noChangeArrowheads="1"/>
          </p:cNvSpPr>
          <p:nvPr/>
        </p:nvSpPr>
        <p:spPr bwMode="gray">
          <a:xfrm>
            <a:off x="2707481" y="4504135"/>
            <a:ext cx="4105275" cy="270272"/>
          </a:xfrm>
          <a:prstGeom prst="roundRect">
            <a:avLst>
              <a:gd name="adj" fmla="val 16667"/>
            </a:avLst>
          </a:prstGeom>
          <a:solidFill>
            <a:schemeClr val="bg1">
              <a:lumMod val="50000"/>
            </a:schemeClr>
          </a:solidFill>
          <a:ln>
            <a:noFill/>
          </a:ln>
          <a:effectLst/>
          <a:extLst/>
        </p:spPr>
        <p:txBody>
          <a:bodyPr wrap="none" anchor="ctr"/>
          <a:lstStyle/>
          <a:p>
            <a:endParaRPr lang="en-US" sz="1350" dirty="0"/>
          </a:p>
        </p:txBody>
      </p:sp>
      <p:sp>
        <p:nvSpPr>
          <p:cNvPr id="63494" name="Rectangle 6">
            <a:extLst>
              <a:ext uri="{FF2B5EF4-FFF2-40B4-BE49-F238E27FC236}">
                <a16:creationId xmlns:a16="http://schemas.microsoft.com/office/drawing/2014/main" xmlns="" id="{050DC5B8-9AB5-4AF8-B2AA-23DEFEC2DC2D}"/>
              </a:ext>
            </a:extLst>
          </p:cNvPr>
          <p:cNvSpPr>
            <a:spLocks noGrp="1" noChangeArrowheads="1"/>
          </p:cNvSpPr>
          <p:nvPr>
            <p:ph type="title"/>
          </p:nvPr>
        </p:nvSpPr>
        <p:spPr>
          <a:xfrm>
            <a:off x="476148" y="584200"/>
            <a:ext cx="7135622" cy="384721"/>
          </a:xfrm>
        </p:spPr>
        <p:txBody>
          <a:bodyPr/>
          <a:lstStyle/>
          <a:p>
            <a:r>
              <a:rPr lang="en-US" altLang="ko-KR" dirty="0">
                <a:ea typeface="Gulim" panose="020B0600000101010101" pitchFamily="34" charset="-127"/>
              </a:rPr>
              <a:t>Agenda</a:t>
            </a:r>
          </a:p>
        </p:txBody>
      </p:sp>
      <p:sp>
        <p:nvSpPr>
          <p:cNvPr id="63495" name="AutoShape 7">
            <a:extLst>
              <a:ext uri="{FF2B5EF4-FFF2-40B4-BE49-F238E27FC236}">
                <a16:creationId xmlns:a16="http://schemas.microsoft.com/office/drawing/2014/main" xmlns="" id="{68583FA7-1730-4F71-8565-AFB1E98BAD92}"/>
              </a:ext>
            </a:extLst>
          </p:cNvPr>
          <p:cNvSpPr>
            <a:spLocks noChangeArrowheads="1"/>
          </p:cNvSpPr>
          <p:nvPr/>
        </p:nvSpPr>
        <p:spPr bwMode="gray">
          <a:xfrm>
            <a:off x="2940845" y="2519364"/>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xmlns="" w="38100">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r>
              <a:rPr kumimoji="1" lang="en-US" altLang="ko-KR" sz="1500" b="1" dirty="0">
                <a:latin typeface="Arial" panose="020B0604020202020204" pitchFamily="34" charset="0"/>
                <a:ea typeface="Gulim" panose="020B0600000101010101" pitchFamily="34" charset="-127"/>
              </a:rPr>
              <a:t>Industry Overview</a:t>
            </a:r>
          </a:p>
        </p:txBody>
      </p:sp>
      <p:sp>
        <p:nvSpPr>
          <p:cNvPr id="63496" name="AutoShape 8">
            <a:extLst>
              <a:ext uri="{FF2B5EF4-FFF2-40B4-BE49-F238E27FC236}">
                <a16:creationId xmlns:a16="http://schemas.microsoft.com/office/drawing/2014/main" xmlns="" id="{89B1DA23-1254-459C-98D3-707713A82EAB}"/>
              </a:ext>
            </a:extLst>
          </p:cNvPr>
          <p:cNvSpPr>
            <a:spLocks noChangeArrowheads="1"/>
          </p:cNvSpPr>
          <p:nvPr/>
        </p:nvSpPr>
        <p:spPr bwMode="gray">
          <a:xfrm>
            <a:off x="2956324" y="3157539"/>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xmlns="" w="38100">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endParaRPr kumimoji="1" lang="en-US" altLang="ko-KR" sz="1500" b="1" dirty="0">
              <a:solidFill>
                <a:srgbClr val="FFFFFF"/>
              </a:solidFill>
              <a:latin typeface="Arial" panose="020B0604020202020204" pitchFamily="34" charset="0"/>
              <a:ea typeface="Gulim" panose="020B0600000101010101" pitchFamily="34" charset="-127"/>
            </a:endParaRPr>
          </a:p>
        </p:txBody>
      </p:sp>
      <p:sp>
        <p:nvSpPr>
          <p:cNvPr id="63497" name="AutoShape 9">
            <a:extLst>
              <a:ext uri="{FF2B5EF4-FFF2-40B4-BE49-F238E27FC236}">
                <a16:creationId xmlns:a16="http://schemas.microsoft.com/office/drawing/2014/main" xmlns="" id="{6A3C5E6E-E640-4883-93EE-B8F759E0FEE5}"/>
              </a:ext>
            </a:extLst>
          </p:cNvPr>
          <p:cNvSpPr>
            <a:spLocks noChangeArrowheads="1"/>
          </p:cNvSpPr>
          <p:nvPr/>
        </p:nvSpPr>
        <p:spPr bwMode="gray">
          <a:xfrm>
            <a:off x="2949180" y="3801667"/>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accent2">
                        <a:gamma/>
                        <a:shade val="46275"/>
                        <a:invGamma/>
                      </a:schemeClr>
                    </a:gs>
                    <a:gs pos="50000">
                      <a:schemeClr val="accent2"/>
                    </a:gs>
                    <a:gs pos="100000">
                      <a:schemeClr val="accent2">
                        <a:gamma/>
                        <a:shade val="46275"/>
                        <a:invGamma/>
                      </a:schemeClr>
                    </a:gs>
                  </a:gsLst>
                  <a:lin ang="5400000" scaled="1"/>
                </a:gradFill>
              </a14:hiddenFill>
            </a:ext>
            <a:ext uri="{91240B29-F687-4F45-9708-019B960494DF}">
              <a14:hiddenLine xmlns:a14="http://schemas.microsoft.com/office/drawing/2010/main" xmlns="" w="38100">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r>
              <a:rPr kumimoji="1" lang="en-US" altLang="ko-KR" sz="1500" b="1" dirty="0">
                <a:solidFill>
                  <a:srgbClr val="FFFFFF"/>
                </a:solidFill>
                <a:ea typeface="Gulim" panose="020B0600000101010101" pitchFamily="34" charset="-127"/>
              </a:rPr>
              <a:t>.</a:t>
            </a:r>
            <a:r>
              <a:rPr kumimoji="1" lang="en-US" altLang="ko-KR" sz="1500" dirty="0">
                <a:ea typeface="Gulim" panose="020B0600000101010101" pitchFamily="34" charset="-127"/>
              </a:rPr>
              <a:t> </a:t>
            </a:r>
            <a:endParaRPr kumimoji="1" lang="en-US" altLang="ko-KR" sz="1500" b="1" dirty="0">
              <a:solidFill>
                <a:srgbClr val="FFFFFF"/>
              </a:solidFill>
              <a:latin typeface="Arial" panose="020B0604020202020204" pitchFamily="34" charset="0"/>
              <a:ea typeface="Gulim" panose="020B0600000101010101" pitchFamily="34" charset="-127"/>
            </a:endParaRPr>
          </a:p>
        </p:txBody>
      </p:sp>
      <p:sp>
        <p:nvSpPr>
          <p:cNvPr id="63498" name="AutoShape 10">
            <a:extLst>
              <a:ext uri="{FF2B5EF4-FFF2-40B4-BE49-F238E27FC236}">
                <a16:creationId xmlns:a16="http://schemas.microsoft.com/office/drawing/2014/main" xmlns="" id="{97B5B8AA-8AF3-4E79-BC64-A74FCB97E13C}"/>
              </a:ext>
            </a:extLst>
          </p:cNvPr>
          <p:cNvSpPr>
            <a:spLocks noChangeArrowheads="1"/>
          </p:cNvSpPr>
          <p:nvPr/>
        </p:nvSpPr>
        <p:spPr bwMode="gray">
          <a:xfrm>
            <a:off x="3006330" y="4455320"/>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accent2">
                        <a:gamma/>
                        <a:shade val="46275"/>
                        <a:invGamma/>
                      </a:schemeClr>
                    </a:gs>
                    <a:gs pos="50000">
                      <a:schemeClr val="accent2"/>
                    </a:gs>
                    <a:gs pos="100000">
                      <a:schemeClr val="accent2">
                        <a:gamma/>
                        <a:shade val="46275"/>
                        <a:invGamma/>
                      </a:schemeClr>
                    </a:gs>
                  </a:gsLst>
                  <a:lin ang="5400000" scaled="1"/>
                </a:gradFill>
              </a14:hiddenFill>
            </a:ext>
            <a:ext uri="{91240B29-F687-4F45-9708-019B960494DF}">
              <a14:hiddenLine xmlns:a14="http://schemas.microsoft.com/office/drawing/2010/main" xmlns="" w="38100" algn="ctr">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endParaRPr kumimoji="1" lang="en-US" altLang="ko-KR" sz="1500" b="1" dirty="0">
              <a:solidFill>
                <a:srgbClr val="FFFFFF"/>
              </a:solidFill>
              <a:latin typeface="Arial" panose="020B0604020202020204" pitchFamily="34" charset="0"/>
              <a:ea typeface="Gulim" panose="020B0600000101010101" pitchFamily="34" charset="-127"/>
            </a:endParaRPr>
          </a:p>
        </p:txBody>
      </p:sp>
      <p:sp>
        <p:nvSpPr>
          <p:cNvPr id="63499" name="AutoShape 11">
            <a:extLst>
              <a:ext uri="{FF2B5EF4-FFF2-40B4-BE49-F238E27FC236}">
                <a16:creationId xmlns:a16="http://schemas.microsoft.com/office/drawing/2014/main" xmlns="" id="{C8681CBD-D5A9-477A-8116-DAB92460F46A}"/>
              </a:ext>
            </a:extLst>
          </p:cNvPr>
          <p:cNvSpPr>
            <a:spLocks noChangeArrowheads="1"/>
          </p:cNvSpPr>
          <p:nvPr/>
        </p:nvSpPr>
        <p:spPr bwMode="gray">
          <a:xfrm>
            <a:off x="2377679" y="2414588"/>
            <a:ext cx="514350" cy="514350"/>
          </a:xfrm>
          <a:prstGeom prst="diamond">
            <a:avLst/>
          </a:prstGeom>
          <a:solidFill>
            <a:schemeClr val="accent2">
              <a:lumMod val="40000"/>
              <a:lumOff val="60000"/>
            </a:schemeClr>
          </a:solidFill>
          <a:ln w="28575">
            <a:solidFill>
              <a:schemeClr val="tx2"/>
            </a:solidFill>
            <a:miter lim="800000"/>
            <a:headEnd/>
            <a:tailEnd/>
          </a:ln>
          <a:effectLst>
            <a:outerShdw sy="50000" rotWithShape="0">
              <a:srgbClr val="808080">
                <a:alpha val="50000"/>
              </a:srgbClr>
            </a:outerShdw>
          </a:effectLst>
        </p:spPr>
        <p:txBody>
          <a:bodyPr wrap="none" anchor="ctr"/>
          <a:lstStyle/>
          <a:p>
            <a:pPr algn="ctr"/>
            <a:r>
              <a:rPr lang="en-US" altLang="ko-KR" b="1" dirty="0">
                <a:solidFill>
                  <a:srgbClr val="FFFFFF"/>
                </a:solidFill>
                <a:latin typeface="Arial" panose="020B0604020202020204" pitchFamily="34" charset="0"/>
                <a:ea typeface="Gulim" panose="020B0600000101010101" pitchFamily="34" charset="-127"/>
              </a:rPr>
              <a:t>1</a:t>
            </a:r>
          </a:p>
        </p:txBody>
      </p:sp>
      <p:sp>
        <p:nvSpPr>
          <p:cNvPr id="63500" name="AutoShape 12">
            <a:extLst>
              <a:ext uri="{FF2B5EF4-FFF2-40B4-BE49-F238E27FC236}">
                <a16:creationId xmlns:a16="http://schemas.microsoft.com/office/drawing/2014/main" xmlns="" id="{05E03E63-5C63-4E6B-BD4E-11EA5FD0B29D}"/>
              </a:ext>
            </a:extLst>
          </p:cNvPr>
          <p:cNvSpPr>
            <a:spLocks noChangeArrowheads="1"/>
          </p:cNvSpPr>
          <p:nvPr/>
        </p:nvSpPr>
        <p:spPr bwMode="gray">
          <a:xfrm>
            <a:off x="2377679" y="3043238"/>
            <a:ext cx="514350" cy="514350"/>
          </a:xfrm>
          <a:prstGeom prst="diamond">
            <a:avLst/>
          </a:prstGeom>
          <a:solidFill>
            <a:schemeClr val="accent2">
              <a:lumMod val="60000"/>
              <a:lumOff val="40000"/>
            </a:schemeClr>
          </a:solidFill>
          <a:ln w="28575">
            <a:solidFill>
              <a:schemeClr val="tx2"/>
            </a:solidFill>
            <a:miter lim="800000"/>
            <a:headEnd/>
            <a:tailEnd/>
          </a:ln>
          <a:effectLst>
            <a:outerShdw sy="50000" rotWithShape="0">
              <a:srgbClr val="808080">
                <a:alpha val="50000"/>
              </a:srgbClr>
            </a:outerShdw>
          </a:effectLst>
        </p:spPr>
        <p:txBody>
          <a:bodyPr wrap="none" anchor="ctr"/>
          <a:lstStyle/>
          <a:p>
            <a:pPr algn="ctr"/>
            <a:r>
              <a:rPr lang="en-US" altLang="ko-KR" b="1" dirty="0">
                <a:solidFill>
                  <a:srgbClr val="FFFFFF"/>
                </a:solidFill>
                <a:latin typeface="Arial" panose="020B0604020202020204" pitchFamily="34" charset="0"/>
                <a:ea typeface="Gulim" panose="020B0600000101010101" pitchFamily="34" charset="-127"/>
              </a:rPr>
              <a:t>2</a:t>
            </a:r>
          </a:p>
        </p:txBody>
      </p:sp>
      <p:sp>
        <p:nvSpPr>
          <p:cNvPr id="63501" name="AutoShape 13">
            <a:extLst>
              <a:ext uri="{FF2B5EF4-FFF2-40B4-BE49-F238E27FC236}">
                <a16:creationId xmlns:a16="http://schemas.microsoft.com/office/drawing/2014/main" xmlns="" id="{BF81B9FE-0320-47A4-AF90-D66A76809075}"/>
              </a:ext>
            </a:extLst>
          </p:cNvPr>
          <p:cNvSpPr>
            <a:spLocks noChangeArrowheads="1"/>
          </p:cNvSpPr>
          <p:nvPr/>
        </p:nvSpPr>
        <p:spPr bwMode="gray">
          <a:xfrm>
            <a:off x="2377679" y="3729038"/>
            <a:ext cx="514350" cy="514350"/>
          </a:xfrm>
          <a:prstGeom prst="diamond">
            <a:avLst/>
          </a:prstGeom>
          <a:solidFill>
            <a:schemeClr val="accent2">
              <a:lumMod val="75000"/>
            </a:schemeClr>
          </a:solidFill>
          <a:ln w="28575">
            <a:solidFill>
              <a:schemeClr val="tx2"/>
            </a:solidFill>
            <a:miter lim="800000"/>
            <a:headEnd/>
            <a:tailEnd/>
          </a:ln>
          <a:effectLst>
            <a:outerShdw sy="50000" rotWithShape="0">
              <a:srgbClr val="808080">
                <a:alpha val="50000"/>
              </a:srgbClr>
            </a:outerShdw>
          </a:effectLst>
        </p:spPr>
        <p:txBody>
          <a:bodyPr wrap="none" anchor="ctr"/>
          <a:lstStyle/>
          <a:p>
            <a:pPr algn="ctr"/>
            <a:r>
              <a:rPr lang="en-US" altLang="ko-KR" b="1" dirty="0">
                <a:solidFill>
                  <a:srgbClr val="FFFFFF"/>
                </a:solidFill>
                <a:latin typeface="Arial" panose="020B0604020202020204" pitchFamily="34" charset="0"/>
                <a:ea typeface="Gulim" panose="020B0600000101010101" pitchFamily="34" charset="-127"/>
              </a:rPr>
              <a:t>3</a:t>
            </a:r>
          </a:p>
        </p:txBody>
      </p:sp>
      <p:sp>
        <p:nvSpPr>
          <p:cNvPr id="63502" name="AutoShape 14">
            <a:extLst>
              <a:ext uri="{FF2B5EF4-FFF2-40B4-BE49-F238E27FC236}">
                <a16:creationId xmlns:a16="http://schemas.microsoft.com/office/drawing/2014/main" xmlns="" id="{216275C2-AD16-4BE1-B3D8-8170A17EEF16}"/>
              </a:ext>
            </a:extLst>
          </p:cNvPr>
          <p:cNvSpPr>
            <a:spLocks noChangeArrowheads="1"/>
          </p:cNvSpPr>
          <p:nvPr/>
        </p:nvSpPr>
        <p:spPr bwMode="gray">
          <a:xfrm>
            <a:off x="2377679" y="4357688"/>
            <a:ext cx="514350" cy="514350"/>
          </a:xfrm>
          <a:prstGeom prst="diamond">
            <a:avLst/>
          </a:prstGeom>
          <a:solidFill>
            <a:schemeClr val="accent2">
              <a:lumMod val="50000"/>
            </a:schemeClr>
          </a:solidFill>
          <a:ln w="28575">
            <a:solidFill>
              <a:schemeClr val="tx2"/>
            </a:solidFill>
            <a:miter lim="800000"/>
            <a:headEnd/>
            <a:tailEnd/>
          </a:ln>
          <a:effectLst>
            <a:outerShdw sy="50000" rotWithShape="0">
              <a:srgbClr val="808080">
                <a:alpha val="50000"/>
              </a:srgbClr>
            </a:outerShdw>
          </a:effectLst>
        </p:spPr>
        <p:txBody>
          <a:bodyPr wrap="none" anchor="ctr"/>
          <a:lstStyle/>
          <a:p>
            <a:pPr algn="ctr"/>
            <a:r>
              <a:rPr lang="en-US" altLang="ko-KR" b="1" dirty="0">
                <a:solidFill>
                  <a:srgbClr val="FFFFFF"/>
                </a:solidFill>
                <a:latin typeface="Arial" panose="020B0604020202020204" pitchFamily="34" charset="0"/>
                <a:ea typeface="Gulim" panose="020B0600000101010101" pitchFamily="34" charset="-127"/>
              </a:rPr>
              <a:t>4</a:t>
            </a:r>
          </a:p>
        </p:txBody>
      </p:sp>
      <p:sp>
        <p:nvSpPr>
          <p:cNvPr id="15" name="AutoShape 7">
            <a:extLst>
              <a:ext uri="{FF2B5EF4-FFF2-40B4-BE49-F238E27FC236}">
                <a16:creationId xmlns:a16="http://schemas.microsoft.com/office/drawing/2014/main" xmlns="" id="{3F34D862-C5D4-4609-AC37-5830E8FA2DF9}"/>
              </a:ext>
            </a:extLst>
          </p:cNvPr>
          <p:cNvSpPr>
            <a:spLocks noChangeArrowheads="1"/>
          </p:cNvSpPr>
          <p:nvPr/>
        </p:nvSpPr>
        <p:spPr bwMode="gray">
          <a:xfrm>
            <a:off x="2911081" y="3167061"/>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xmlns="" w="38100">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r>
              <a:rPr kumimoji="1" lang="en-US" altLang="ko-KR" sz="1500" b="1" dirty="0">
                <a:latin typeface="Arial" panose="020B0604020202020204" pitchFamily="34" charset="0"/>
                <a:ea typeface="Gulim" panose="020B0600000101010101" pitchFamily="34" charset="-127"/>
              </a:rPr>
              <a:t>Cameco</a:t>
            </a:r>
          </a:p>
        </p:txBody>
      </p:sp>
      <p:sp>
        <p:nvSpPr>
          <p:cNvPr id="16" name="AutoShape 7">
            <a:extLst>
              <a:ext uri="{FF2B5EF4-FFF2-40B4-BE49-F238E27FC236}">
                <a16:creationId xmlns:a16="http://schemas.microsoft.com/office/drawing/2014/main" xmlns="" id="{42BF2A78-A6AE-4722-97F2-4CC6BBCE1672}"/>
              </a:ext>
            </a:extLst>
          </p:cNvPr>
          <p:cNvSpPr>
            <a:spLocks noChangeArrowheads="1"/>
          </p:cNvSpPr>
          <p:nvPr/>
        </p:nvSpPr>
        <p:spPr bwMode="gray">
          <a:xfrm>
            <a:off x="2956324" y="3811191"/>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xmlns="" w="38100">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r>
              <a:rPr kumimoji="1" lang="en-US" altLang="ko-KR" sz="1500" b="1" dirty="0">
                <a:latin typeface="Arial" panose="020B0604020202020204" pitchFamily="34" charset="0"/>
                <a:ea typeface="Gulim" panose="020B0600000101010101" pitchFamily="34" charset="-127"/>
              </a:rPr>
              <a:t>Goldcorp</a:t>
            </a:r>
          </a:p>
        </p:txBody>
      </p:sp>
      <p:sp>
        <p:nvSpPr>
          <p:cNvPr id="17" name="AutoShape 7">
            <a:extLst>
              <a:ext uri="{FF2B5EF4-FFF2-40B4-BE49-F238E27FC236}">
                <a16:creationId xmlns:a16="http://schemas.microsoft.com/office/drawing/2014/main" xmlns="" id="{9F88CCF4-6A3B-4539-99B6-C1D51A648E86}"/>
              </a:ext>
            </a:extLst>
          </p:cNvPr>
          <p:cNvSpPr>
            <a:spLocks noChangeArrowheads="1"/>
          </p:cNvSpPr>
          <p:nvPr/>
        </p:nvSpPr>
        <p:spPr bwMode="gray">
          <a:xfrm>
            <a:off x="2949179" y="4464249"/>
            <a:ext cx="3821906" cy="350044"/>
          </a:xfrm>
          <a:prstGeom prst="roundRect">
            <a:avLst>
              <a:gd name="adj" fmla="val 16667"/>
            </a:avLst>
          </a:prstGeom>
          <a:noFill/>
          <a:ln>
            <a:noFill/>
          </a:ln>
          <a:effectLst/>
          <a:extLst>
            <a:ext uri="{909E8E84-426E-40DD-AFC4-6F175D3DCCD1}">
              <a14:hiddenFill xmlns:a14="http://schemas.microsoft.com/office/drawing/2010/main" xmlns="">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xmlns="" w="38100">
                <a:solidFill>
                  <a:schemeClr val="bg1"/>
                </a:solidFill>
                <a:round/>
                <a:headEnd/>
                <a:tailEnd/>
              </a14:hiddenLine>
            </a:ex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pPr eaLnBrk="1" latinLnBrk="1" hangingPunct="1"/>
            <a:r>
              <a:rPr kumimoji="1" lang="en-US" altLang="ko-KR" sz="1500" b="1" dirty="0">
                <a:latin typeface="Arial" panose="020B0604020202020204" pitchFamily="34" charset="0"/>
                <a:ea typeface="Gulim" panose="020B0600000101010101" pitchFamily="34" charset="-127"/>
              </a:rPr>
              <a:t>Teck</a:t>
            </a:r>
          </a:p>
        </p:txBody>
      </p:sp>
    </p:spTree>
    <p:extLst>
      <p:ext uri="{BB962C8B-B14F-4D97-AF65-F5344CB8AC3E}">
        <p14:creationId xmlns:p14="http://schemas.microsoft.com/office/powerpoint/2010/main" xmlns="" val="3224368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BE9FFD-DFA9-42FB-8372-DC988F978CD1}"/>
              </a:ext>
            </a:extLst>
          </p:cNvPr>
          <p:cNvSpPr>
            <a:spLocks noGrp="1"/>
          </p:cNvSpPr>
          <p:nvPr>
            <p:ph type="title"/>
          </p:nvPr>
        </p:nvSpPr>
        <p:spPr>
          <a:xfrm>
            <a:off x="476148" y="584200"/>
            <a:ext cx="7135622" cy="384721"/>
          </a:xfrm>
        </p:spPr>
        <p:txBody>
          <a:bodyPr/>
          <a:lstStyle/>
          <a:p>
            <a:r>
              <a:rPr lang="en-CA" dirty="0"/>
              <a:t>Political &amp; Legal Environment</a:t>
            </a:r>
          </a:p>
        </p:txBody>
      </p:sp>
      <p:sp>
        <p:nvSpPr>
          <p:cNvPr id="3" name="Content Placeholder 2">
            <a:extLst>
              <a:ext uri="{FF2B5EF4-FFF2-40B4-BE49-F238E27FC236}">
                <a16:creationId xmlns:a16="http://schemas.microsoft.com/office/drawing/2014/main" xmlns="" id="{EA397798-9E30-44C3-AA3C-BBAB4205AE5F}"/>
              </a:ext>
            </a:extLst>
          </p:cNvPr>
          <p:cNvSpPr>
            <a:spLocks noGrp="1"/>
          </p:cNvSpPr>
          <p:nvPr>
            <p:ph idx="1"/>
          </p:nvPr>
        </p:nvSpPr>
        <p:spPr>
          <a:xfrm>
            <a:off x="357112" y="1777698"/>
            <a:ext cx="6143777" cy="1308050"/>
          </a:xfrm>
        </p:spPr>
        <p:txBody>
          <a:bodyPr/>
          <a:lstStyle/>
          <a:p>
            <a:pPr marL="285750" indent="-285750">
              <a:buFont typeface="Wingdings" panose="05000000000000000000" pitchFamily="2" charset="2"/>
              <a:buChar char="§"/>
            </a:pPr>
            <a:r>
              <a:rPr lang="en-CA" dirty="0"/>
              <a:t>Direct Federal involvement in the regulation of mining operations is limited and specific in nature</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Provincial governments are responsible for the mining operations in their jurisdiction</a:t>
            </a:r>
          </a:p>
        </p:txBody>
      </p:sp>
    </p:spTree>
    <p:extLst>
      <p:ext uri="{BB962C8B-B14F-4D97-AF65-F5344CB8AC3E}">
        <p14:creationId xmlns:p14="http://schemas.microsoft.com/office/powerpoint/2010/main" xmlns="" val="258300824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5 Year Candle Chart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F52991CE-6B14-496A-B9FD-6762CF614A32}"/>
              </a:ext>
            </a:extLst>
          </p:cNvPr>
          <p:cNvPicPr>
            <a:picLocks noChangeAspect="1"/>
          </p:cNvPicPr>
          <p:nvPr/>
        </p:nvPicPr>
        <p:blipFill>
          <a:blip r:embed="rId2" cstate="print"/>
          <a:stretch>
            <a:fillRect/>
          </a:stretch>
        </p:blipFill>
        <p:spPr>
          <a:xfrm>
            <a:off x="283976" y="1295400"/>
            <a:ext cx="8576048" cy="4733925"/>
          </a:xfrm>
          <a:prstGeom prst="rect">
            <a:avLst/>
          </a:prstGeom>
        </p:spPr>
      </p:pic>
      <p:sp>
        <p:nvSpPr>
          <p:cNvPr id="4" name="TextBox 3">
            <a:extLst>
              <a:ext uri="{FF2B5EF4-FFF2-40B4-BE49-F238E27FC236}">
                <a16:creationId xmlns:a16="http://schemas.microsoft.com/office/drawing/2014/main" xmlns="" id="{58466960-05C9-40FD-BA90-A51823D754C3}"/>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58756011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Goldcorp &amp; S&amp;P Composite Index</a:t>
            </a:r>
          </a:p>
        </p:txBody>
      </p:sp>
      <p:pic>
        <p:nvPicPr>
          <p:cNvPr id="3" name="Picture 2">
            <a:extLst>
              <a:ext uri="{FF2B5EF4-FFF2-40B4-BE49-F238E27FC236}">
                <a16:creationId xmlns:a16="http://schemas.microsoft.com/office/drawing/2014/main" xmlns="" id="{1DAC6576-2E67-4936-B1BD-9A170D321C33}"/>
              </a:ext>
            </a:extLst>
          </p:cNvPr>
          <p:cNvPicPr>
            <a:picLocks noChangeAspect="1"/>
          </p:cNvPicPr>
          <p:nvPr/>
        </p:nvPicPr>
        <p:blipFill>
          <a:blip r:embed="rId2" cstate="print"/>
          <a:stretch>
            <a:fillRect/>
          </a:stretch>
        </p:blipFill>
        <p:spPr>
          <a:xfrm>
            <a:off x="484909" y="1371600"/>
            <a:ext cx="8174182" cy="4495800"/>
          </a:xfrm>
          <a:prstGeom prst="rect">
            <a:avLst/>
          </a:prstGeom>
        </p:spPr>
      </p:pic>
      <p:sp>
        <p:nvSpPr>
          <p:cNvPr id="4" name="TextBox 3">
            <a:extLst>
              <a:ext uri="{FF2B5EF4-FFF2-40B4-BE49-F238E27FC236}">
                <a16:creationId xmlns:a16="http://schemas.microsoft.com/office/drawing/2014/main" xmlns="" id="{68B603DD-00F7-478C-BA54-57280CE60388}"/>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09633463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Goldcorp &amp; S&amp;P Global Gold Index</a:t>
            </a:r>
          </a:p>
        </p:txBody>
      </p:sp>
      <p:pic>
        <p:nvPicPr>
          <p:cNvPr id="3" name="Picture 2">
            <a:extLst>
              <a:ext uri="{FF2B5EF4-FFF2-40B4-BE49-F238E27FC236}">
                <a16:creationId xmlns:a16="http://schemas.microsoft.com/office/drawing/2014/main" xmlns="" id="{D1F8D87C-2C75-4007-A0F3-E2A2DE9A8AAF}"/>
              </a:ext>
            </a:extLst>
          </p:cNvPr>
          <p:cNvPicPr>
            <a:picLocks noChangeAspect="1"/>
          </p:cNvPicPr>
          <p:nvPr/>
        </p:nvPicPr>
        <p:blipFill>
          <a:blip r:embed="rId2" cstate="print"/>
          <a:stretch>
            <a:fillRect/>
          </a:stretch>
        </p:blipFill>
        <p:spPr>
          <a:xfrm>
            <a:off x="388210" y="1371600"/>
            <a:ext cx="8367580" cy="4491037"/>
          </a:xfrm>
          <a:prstGeom prst="rect">
            <a:avLst/>
          </a:prstGeom>
        </p:spPr>
      </p:pic>
      <p:sp>
        <p:nvSpPr>
          <p:cNvPr id="4" name="TextBox 3">
            <a:extLst>
              <a:ext uri="{FF2B5EF4-FFF2-40B4-BE49-F238E27FC236}">
                <a16:creationId xmlns:a16="http://schemas.microsoft.com/office/drawing/2014/main" xmlns="" id="{EB210924-671F-40D1-9269-B44B10BD1DD0}"/>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793950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CA" dirty="0">
                <a:latin typeface="Arial Black" panose="020B0A04020102020204" pitchFamily="34" charset="0"/>
              </a:rPr>
              <a:t>Goldcorp &amp; S&amp;P Global Mining Index</a:t>
            </a:r>
          </a:p>
        </p:txBody>
      </p:sp>
      <p:pic>
        <p:nvPicPr>
          <p:cNvPr id="3" name="Picture 2">
            <a:extLst>
              <a:ext uri="{FF2B5EF4-FFF2-40B4-BE49-F238E27FC236}">
                <a16:creationId xmlns:a16="http://schemas.microsoft.com/office/drawing/2014/main" xmlns="" id="{E9D43F16-8DAD-47F7-A39E-6606F2AA9A29}"/>
              </a:ext>
            </a:extLst>
          </p:cNvPr>
          <p:cNvPicPr>
            <a:picLocks noChangeAspect="1"/>
          </p:cNvPicPr>
          <p:nvPr/>
        </p:nvPicPr>
        <p:blipFill>
          <a:blip r:embed="rId2" cstate="print"/>
          <a:stretch>
            <a:fillRect/>
          </a:stretch>
        </p:blipFill>
        <p:spPr>
          <a:xfrm>
            <a:off x="413459" y="1295400"/>
            <a:ext cx="8317081" cy="4584474"/>
          </a:xfrm>
          <a:prstGeom prst="rect">
            <a:avLst/>
          </a:prstGeom>
        </p:spPr>
      </p:pic>
      <p:sp>
        <p:nvSpPr>
          <p:cNvPr id="4" name="TextBox 3">
            <a:extLst>
              <a:ext uri="{FF2B5EF4-FFF2-40B4-BE49-F238E27FC236}">
                <a16:creationId xmlns:a16="http://schemas.microsoft.com/office/drawing/2014/main" xmlns="" id="{0DA8D8AE-7030-4AD2-B8DF-49A08F30246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25989260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Social Media Sentiment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EDEC8784-3D9D-4CB0-B156-62D8CF00A2F2}"/>
              </a:ext>
            </a:extLst>
          </p:cNvPr>
          <p:cNvPicPr>
            <a:picLocks noChangeAspect="1"/>
          </p:cNvPicPr>
          <p:nvPr/>
        </p:nvPicPr>
        <p:blipFill>
          <a:blip r:embed="rId2" cstate="print"/>
          <a:stretch>
            <a:fillRect/>
          </a:stretch>
        </p:blipFill>
        <p:spPr>
          <a:xfrm>
            <a:off x="400303" y="1447800"/>
            <a:ext cx="8343393" cy="4413250"/>
          </a:xfrm>
          <a:prstGeom prst="rect">
            <a:avLst/>
          </a:prstGeom>
        </p:spPr>
      </p:pic>
      <p:sp>
        <p:nvSpPr>
          <p:cNvPr id="4" name="TextBox 3">
            <a:extLst>
              <a:ext uri="{FF2B5EF4-FFF2-40B4-BE49-F238E27FC236}">
                <a16:creationId xmlns:a16="http://schemas.microsoft.com/office/drawing/2014/main" xmlns="" id="{FE4B412E-CE10-41A8-B896-C81411AD6F15}"/>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95856754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5 Year Total Return Analysis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AE8F8C4F-3A86-4D01-BEB0-D55C05063939}"/>
              </a:ext>
            </a:extLst>
          </p:cNvPr>
          <p:cNvPicPr>
            <a:picLocks noChangeAspect="1"/>
          </p:cNvPicPr>
          <p:nvPr/>
        </p:nvPicPr>
        <p:blipFill>
          <a:blip r:embed="rId2" cstate="print"/>
          <a:stretch>
            <a:fillRect/>
          </a:stretch>
        </p:blipFill>
        <p:spPr>
          <a:xfrm>
            <a:off x="190500" y="1419501"/>
            <a:ext cx="8763000" cy="4840188"/>
          </a:xfrm>
          <a:prstGeom prst="rect">
            <a:avLst/>
          </a:prstGeom>
        </p:spPr>
      </p:pic>
      <p:sp>
        <p:nvSpPr>
          <p:cNvPr id="4" name="TextBox 3">
            <a:extLst>
              <a:ext uri="{FF2B5EF4-FFF2-40B4-BE49-F238E27FC236}">
                <a16:creationId xmlns:a16="http://schemas.microsoft.com/office/drawing/2014/main" xmlns="" id="{F24AF624-A1C4-4BB0-A2C2-5E49ACDCA455}"/>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67887112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5 Year Short Interest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3132B739-1D4C-425A-8ADF-DBA0EFAC3AAC}"/>
              </a:ext>
            </a:extLst>
          </p:cNvPr>
          <p:cNvPicPr>
            <a:picLocks noChangeAspect="1"/>
          </p:cNvPicPr>
          <p:nvPr/>
        </p:nvPicPr>
        <p:blipFill>
          <a:blip r:embed="rId2" cstate="print"/>
          <a:stretch>
            <a:fillRect/>
          </a:stretch>
        </p:blipFill>
        <p:spPr>
          <a:xfrm>
            <a:off x="276481" y="1295400"/>
            <a:ext cx="8591037" cy="4724400"/>
          </a:xfrm>
          <a:prstGeom prst="rect">
            <a:avLst/>
          </a:prstGeom>
        </p:spPr>
      </p:pic>
      <p:sp>
        <p:nvSpPr>
          <p:cNvPr id="4" name="TextBox 3">
            <a:extLst>
              <a:ext uri="{FF2B5EF4-FFF2-40B4-BE49-F238E27FC236}">
                <a16:creationId xmlns:a16="http://schemas.microsoft.com/office/drawing/2014/main" xmlns="" id="{FE63224C-E18D-47F6-9510-5057FDBA8E6F}"/>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24036382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81000" y="584200"/>
            <a:ext cx="8458200" cy="384721"/>
          </a:xfrm>
        </p:spPr>
        <p:txBody>
          <a:bodyPr/>
          <a:lstStyle/>
          <a:p>
            <a:r>
              <a:rPr lang="en-US" dirty="0"/>
              <a:t>Analyst Recommendations</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xmlns="" id="{B51F73CC-92A7-4318-8298-01FF1666BB6F}"/>
              </a:ext>
            </a:extLst>
          </p:cNvPr>
          <p:cNvPicPr>
            <a:picLocks noChangeAspect="1"/>
          </p:cNvPicPr>
          <p:nvPr/>
        </p:nvPicPr>
        <p:blipFill>
          <a:blip r:embed="rId2" cstate="print"/>
          <a:stretch>
            <a:fillRect/>
          </a:stretch>
        </p:blipFill>
        <p:spPr>
          <a:xfrm>
            <a:off x="287485" y="1371600"/>
            <a:ext cx="8569029" cy="4743450"/>
          </a:xfrm>
          <a:prstGeom prst="rect">
            <a:avLst/>
          </a:prstGeom>
        </p:spPr>
      </p:pic>
      <p:sp>
        <p:nvSpPr>
          <p:cNvPr id="4" name="TextBox 3">
            <a:extLst>
              <a:ext uri="{FF2B5EF4-FFF2-40B4-BE49-F238E27FC236}">
                <a16:creationId xmlns:a16="http://schemas.microsoft.com/office/drawing/2014/main" xmlns="" id="{B6BF7DD6-EC66-4E3D-8310-15F3B1771788}"/>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spTree>
    <p:extLst>
      <p:ext uri="{BB962C8B-B14F-4D97-AF65-F5344CB8AC3E}">
        <p14:creationId xmlns:p14="http://schemas.microsoft.com/office/powerpoint/2010/main" xmlns="" val="19947779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A601-50FF-412F-85B2-76321DA2EE4B}"/>
              </a:ext>
            </a:extLst>
          </p:cNvPr>
          <p:cNvSpPr>
            <a:spLocks noGrp="1"/>
          </p:cNvSpPr>
          <p:nvPr>
            <p:ph type="title"/>
          </p:nvPr>
        </p:nvSpPr>
        <p:spPr>
          <a:xfrm>
            <a:off x="476148" y="584200"/>
            <a:ext cx="7135622" cy="384721"/>
          </a:xfrm>
        </p:spPr>
        <p:txBody>
          <a:bodyPr/>
          <a:lstStyle/>
          <a:p>
            <a:r>
              <a:rPr lang="en-US" dirty="0"/>
              <a:t>Historical EV / NTM EBITDA</a:t>
            </a:r>
            <a:endParaRPr lang="en-CA" dirty="0"/>
          </a:p>
        </p:txBody>
      </p:sp>
      <p:sp>
        <p:nvSpPr>
          <p:cNvPr id="5" name="TextBox 4">
            <a:extLst>
              <a:ext uri="{FF2B5EF4-FFF2-40B4-BE49-F238E27FC236}">
                <a16:creationId xmlns:a16="http://schemas.microsoft.com/office/drawing/2014/main" xmlns="" id="{26368147-32A9-41CD-AB0D-34FC20FAD9E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Capital IQ</a:t>
            </a:r>
          </a:p>
        </p:txBody>
      </p:sp>
      <p:graphicFrame>
        <p:nvGraphicFramePr>
          <p:cNvPr id="6" name="Chart 5">
            <a:extLst>
              <a:ext uri="{FF2B5EF4-FFF2-40B4-BE49-F238E27FC236}">
                <a16:creationId xmlns:a16="http://schemas.microsoft.com/office/drawing/2014/main" xmlns="" id="{5208E10B-8E22-4AFA-A4E8-E92193684322}"/>
              </a:ext>
            </a:extLst>
          </p:cNvPr>
          <p:cNvGraphicFramePr>
            <a:graphicFrameLocks/>
          </p:cNvGraphicFramePr>
          <p:nvPr>
            <p:extLst>
              <p:ext uri="{D42A27DB-BD31-4B8C-83A1-F6EECF244321}">
                <p14:modId xmlns:p14="http://schemas.microsoft.com/office/powerpoint/2010/main" xmlns="" val="452289575"/>
              </p:ext>
            </p:extLst>
          </p:nvPr>
        </p:nvGraphicFramePr>
        <p:xfrm>
          <a:off x="522212" y="1220025"/>
          <a:ext cx="8099577" cy="44179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34990416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Recommendation Analysis</a:t>
            </a:r>
            <a:endParaRPr lang="en-CA" dirty="0">
              <a:latin typeface="Arial Black" panose="020B0A04020102020204" pitchFamily="34" charset="0"/>
            </a:endParaRPr>
          </a:p>
        </p:txBody>
      </p:sp>
      <p:sp>
        <p:nvSpPr>
          <p:cNvPr id="8" name="Text Placeholder 1">
            <a:extLst>
              <a:ext uri="{FF2B5EF4-FFF2-40B4-BE49-F238E27FC236}">
                <a16:creationId xmlns:a16="http://schemas.microsoft.com/office/drawing/2014/main" xmlns="" id="{2C66E42B-AB39-4489-AAF6-77D235B3977A}"/>
              </a:ext>
            </a:extLst>
          </p:cNvPr>
          <p:cNvSpPr txBox="1">
            <a:spLocks/>
          </p:cNvSpPr>
          <p:nvPr/>
        </p:nvSpPr>
        <p:spPr>
          <a:xfrm>
            <a:off x="329025" y="1219200"/>
            <a:ext cx="8485950" cy="329827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a:buClrTx/>
              <a:buFont typeface="Wingdings" panose="05000000000000000000" pitchFamily="2" charset="2"/>
              <a:buChar char="§"/>
            </a:pPr>
            <a:r>
              <a:rPr lang="en-CA" sz="1300" dirty="0">
                <a:solidFill>
                  <a:schemeClr val="tx1"/>
                </a:solidFill>
                <a:latin typeface="Arial Black" panose="020B0A04020102020204" pitchFamily="34" charset="0"/>
              </a:rPr>
              <a:t>20/20/20 and 20/20 plan in place</a:t>
            </a:r>
            <a:endParaRPr lang="en-GB" sz="1300" dirty="0">
              <a:solidFill>
                <a:schemeClr val="tx1"/>
              </a:solidFill>
              <a:latin typeface="Arial Black" panose="020B0A04020102020204" pitchFamily="34" charset="0"/>
              <a:cs typeface="Arial" panose="020B0604020202020204" pitchFamily="34" charset="0"/>
            </a:endParaRPr>
          </a:p>
          <a:p>
            <a:pPr>
              <a:buClrTx/>
              <a:buFont typeface="Wingdings" panose="05000000000000000000" pitchFamily="2" charset="2"/>
              <a:buChar char="§"/>
            </a:pPr>
            <a:endParaRPr lang="en-GB" sz="1300" dirty="0">
              <a:solidFill>
                <a:schemeClr val="tx1"/>
              </a:solidFill>
              <a:latin typeface="Arial Black" panose="020B0A04020102020204" pitchFamily="34" charset="0"/>
              <a:cs typeface="Arial" panose="020B0604020202020204" pitchFamily="34" charset="0"/>
            </a:endParaRPr>
          </a:p>
          <a:p>
            <a:pPr>
              <a:buClrTx/>
              <a:buFont typeface="Wingdings" panose="05000000000000000000" pitchFamily="2" charset="2"/>
              <a:buChar char="§"/>
            </a:pPr>
            <a:r>
              <a:rPr lang="en-GB" sz="1300" dirty="0">
                <a:solidFill>
                  <a:schemeClr val="tx1"/>
                </a:solidFill>
                <a:latin typeface="Arial Black" panose="020B0A04020102020204" pitchFamily="34" charset="0"/>
                <a:cs typeface="Arial" panose="020B0604020202020204" pitchFamily="34" charset="0"/>
              </a:rPr>
              <a:t>Strong balance sheet – driving towards zero net debt with approximately $3 billion in liquidity</a:t>
            </a:r>
          </a:p>
          <a:p>
            <a:pPr>
              <a:buClrTx/>
              <a:buFont typeface="Wingdings" panose="05000000000000000000" pitchFamily="2" charset="2"/>
              <a:buChar char="§"/>
            </a:pPr>
            <a:endParaRPr lang="en-GB" sz="1300" dirty="0">
              <a:solidFill>
                <a:schemeClr val="tx1"/>
              </a:solidFill>
              <a:latin typeface="Arial Black" panose="020B0A04020102020204" pitchFamily="34" charset="0"/>
              <a:cs typeface="Arial" panose="020B0604020202020204" pitchFamily="34" charset="0"/>
            </a:endParaRPr>
          </a:p>
          <a:p>
            <a:pPr>
              <a:buClrTx/>
              <a:buFont typeface="Wingdings" panose="05000000000000000000" pitchFamily="2" charset="2"/>
              <a:buChar char="§"/>
            </a:pPr>
            <a:r>
              <a:rPr lang="en-CA" sz="1300" dirty="0">
                <a:solidFill>
                  <a:schemeClr val="tx1"/>
                </a:solidFill>
                <a:latin typeface="Arial Black" panose="020B0A04020102020204" pitchFamily="34" charset="0"/>
              </a:rPr>
              <a:t>Strong focus on investing in pipeline of organic growth opportunities</a:t>
            </a:r>
          </a:p>
          <a:p>
            <a:pPr>
              <a:buClrTx/>
              <a:buFont typeface="Wingdings" panose="05000000000000000000" pitchFamily="2" charset="2"/>
              <a:buChar char="§"/>
            </a:pPr>
            <a:endParaRPr lang="en-CA" sz="1300" dirty="0">
              <a:solidFill>
                <a:schemeClr val="tx1"/>
              </a:solidFill>
              <a:latin typeface="Arial Black" panose="020B0A04020102020204" pitchFamily="34" charset="0"/>
              <a:cs typeface="Arial" panose="020B0604020202020204" pitchFamily="34" charset="0"/>
            </a:endParaRPr>
          </a:p>
          <a:p>
            <a:pPr>
              <a:buClrTx/>
              <a:buFont typeface="Wingdings" panose="05000000000000000000" pitchFamily="2" charset="2"/>
              <a:buChar char="§"/>
            </a:pPr>
            <a:r>
              <a:rPr lang="en-CA" sz="1300" dirty="0">
                <a:solidFill>
                  <a:schemeClr val="tx1"/>
                </a:solidFill>
                <a:latin typeface="Arial Black" panose="020B0A04020102020204" pitchFamily="34" charset="0"/>
              </a:rPr>
              <a:t>Leveraging its exploration spending in the most efficient way possible – initiating small toehold investments in junior mining companies</a:t>
            </a:r>
          </a:p>
          <a:p>
            <a:pPr>
              <a:buClrTx/>
              <a:buFont typeface="Wingdings" panose="05000000000000000000" pitchFamily="2" charset="2"/>
              <a:buChar char="§"/>
            </a:pPr>
            <a:endParaRPr lang="en-CA" sz="1300" dirty="0">
              <a:solidFill>
                <a:schemeClr val="tx1"/>
              </a:solidFill>
              <a:latin typeface="Arial Black" panose="020B0A04020102020204" pitchFamily="34" charset="0"/>
              <a:cs typeface="Arial" panose="020B0604020202020204" pitchFamily="34" charset="0"/>
            </a:endParaRPr>
          </a:p>
          <a:p>
            <a:pPr>
              <a:buClrTx/>
              <a:buFont typeface="Wingdings" panose="05000000000000000000" pitchFamily="2" charset="2"/>
              <a:buChar char="§"/>
            </a:pPr>
            <a:r>
              <a:rPr lang="en-CA" sz="1300" dirty="0">
                <a:solidFill>
                  <a:schemeClr val="tx1"/>
                </a:solidFill>
                <a:latin typeface="Arial Black" panose="020B0A04020102020204" pitchFamily="34" charset="0"/>
                <a:cs typeface="Arial" panose="020B0604020202020204" pitchFamily="34" charset="0"/>
              </a:rPr>
              <a:t>Experienced CEO</a:t>
            </a:r>
          </a:p>
          <a:p>
            <a:pPr>
              <a:buClrTx/>
              <a:buFont typeface="Wingdings" panose="05000000000000000000" pitchFamily="2" charset="2"/>
              <a:buChar char="§"/>
            </a:pPr>
            <a:endParaRPr lang="en-CA" sz="1300" dirty="0">
              <a:solidFill>
                <a:schemeClr val="tx1"/>
              </a:solidFill>
              <a:latin typeface="Arial Black" panose="020B0A04020102020204" pitchFamily="34" charset="0"/>
              <a:cs typeface="Arial" panose="020B0604020202020204" pitchFamily="34" charset="0"/>
            </a:endParaRPr>
          </a:p>
          <a:p>
            <a:pPr>
              <a:buClrTx/>
              <a:buFont typeface="Wingdings" panose="05000000000000000000" pitchFamily="2" charset="2"/>
              <a:buChar char="§"/>
            </a:pPr>
            <a:r>
              <a:rPr lang="en-US" sz="1300" dirty="0">
                <a:solidFill>
                  <a:schemeClr val="tx1"/>
                </a:solidFill>
                <a:latin typeface="Arial Black" panose="020B0A04020102020204" pitchFamily="34" charset="0"/>
                <a:cs typeface="Arial" panose="020B0604020202020204" pitchFamily="34" charset="0"/>
              </a:rPr>
              <a:t>Most attractive valuation in years</a:t>
            </a:r>
            <a:endParaRPr lang="en-CA" sz="1300"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xmlns="" val="98018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F25AA1-4418-4E41-8978-A1D38F180C66}"/>
              </a:ext>
            </a:extLst>
          </p:cNvPr>
          <p:cNvSpPr>
            <a:spLocks noGrp="1"/>
          </p:cNvSpPr>
          <p:nvPr>
            <p:ph type="title"/>
          </p:nvPr>
        </p:nvSpPr>
        <p:spPr>
          <a:xfrm>
            <a:off x="476148" y="584200"/>
            <a:ext cx="7135622" cy="384721"/>
          </a:xfrm>
        </p:spPr>
        <p:txBody>
          <a:bodyPr/>
          <a:lstStyle/>
          <a:p>
            <a:r>
              <a:rPr lang="en-CA" dirty="0"/>
              <a:t>Regulations</a:t>
            </a:r>
          </a:p>
        </p:txBody>
      </p:sp>
      <p:sp>
        <p:nvSpPr>
          <p:cNvPr id="3" name="Content Placeholder 2">
            <a:extLst>
              <a:ext uri="{FF2B5EF4-FFF2-40B4-BE49-F238E27FC236}">
                <a16:creationId xmlns:a16="http://schemas.microsoft.com/office/drawing/2014/main" xmlns="" id="{5F82A3C8-DD33-4E9D-818B-256DA81D257E}"/>
              </a:ext>
            </a:extLst>
          </p:cNvPr>
          <p:cNvSpPr>
            <a:spLocks noGrp="1"/>
          </p:cNvSpPr>
          <p:nvPr>
            <p:ph idx="1"/>
          </p:nvPr>
        </p:nvSpPr>
        <p:spPr>
          <a:xfrm>
            <a:off x="357112" y="1777698"/>
            <a:ext cx="6143777" cy="1308050"/>
          </a:xfrm>
        </p:spPr>
        <p:txBody>
          <a:bodyPr/>
          <a:lstStyle/>
          <a:p>
            <a:pPr marL="285750" indent="-285750">
              <a:buFont typeface="Wingdings" panose="05000000000000000000" pitchFamily="2" charset="2"/>
              <a:buChar char="§"/>
            </a:pPr>
            <a:r>
              <a:rPr lang="en-CA" dirty="0"/>
              <a:t>Northwest Territories and Nunavut Mining Regulations</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Territorial Coal Regulations</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Territorial Quarry Regulations</a:t>
            </a:r>
          </a:p>
        </p:txBody>
      </p:sp>
    </p:spTree>
    <p:extLst>
      <p:ext uri="{BB962C8B-B14F-4D97-AF65-F5344CB8AC3E}">
        <p14:creationId xmlns:p14="http://schemas.microsoft.com/office/powerpoint/2010/main" xmlns="" val="233848962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8356152" cy="384721"/>
          </a:xfrm>
        </p:spPr>
        <p:txBody>
          <a:bodyPr/>
          <a:lstStyle/>
          <a:p>
            <a:r>
              <a:rPr lang="en-CA" dirty="0">
                <a:latin typeface="Arial Black" panose="020B0A04020102020204" pitchFamily="34" charset="0"/>
                <a:cs typeface="Arial" panose="020B0604020202020204" pitchFamily="34" charset="0"/>
              </a:rPr>
              <a:t>Recommendation</a:t>
            </a:r>
            <a:endParaRPr lang="en-CA" dirty="0">
              <a:latin typeface="Arial Black" panose="020B0A04020102020204" pitchFamily="34" charset="0"/>
            </a:endParaRPr>
          </a:p>
        </p:txBody>
      </p:sp>
      <p:sp>
        <p:nvSpPr>
          <p:cNvPr id="5" name="Text Placeholder 1">
            <a:extLst>
              <a:ext uri="{FF2B5EF4-FFF2-40B4-BE49-F238E27FC236}">
                <a16:creationId xmlns:a16="http://schemas.microsoft.com/office/drawing/2014/main" xmlns="" id="{16BCA599-7134-41D8-AB3E-859A1EF63E5E}"/>
              </a:ext>
            </a:extLst>
          </p:cNvPr>
          <p:cNvSpPr txBox="1">
            <a:spLocks/>
          </p:cNvSpPr>
          <p:nvPr/>
        </p:nvSpPr>
        <p:spPr>
          <a:xfrm>
            <a:off x="346350" y="2628900"/>
            <a:ext cx="8451299" cy="16002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3"/>
              </a:buClr>
              <a:buSzPts val="1800"/>
              <a:buFont typeface="Proxima Nova"/>
              <a:buChar char="●"/>
              <a:defRPr sz="1800" b="0" i="0" u="none" strike="noStrike" cap="none">
                <a:solidFill>
                  <a:schemeClr val="accent3"/>
                </a:solidFill>
                <a:latin typeface="Proxima Nova"/>
                <a:ea typeface="Proxima Nova"/>
                <a:cs typeface="Proxima Nova"/>
                <a:sym typeface="Proxima Nova"/>
              </a:defRPr>
            </a:lvl1pPr>
            <a:lvl2pPr marL="914400" marR="0" lvl="1"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2pPr>
            <a:lvl3pPr marL="1371600" marR="0" lvl="2"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3pPr>
            <a:lvl4pPr marL="1828800" marR="0" lvl="3"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4pPr>
            <a:lvl5pPr marL="2286000" marR="0" lvl="4"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5pPr>
            <a:lvl6pPr marL="2743200" marR="0" lvl="5"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6pPr>
            <a:lvl7pPr marL="3200400" marR="0" lvl="6"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7pPr>
            <a:lvl8pPr marL="3657600" marR="0" lvl="7" indent="-317500" algn="l" rtl="0">
              <a:lnSpc>
                <a:spcPct val="115000"/>
              </a:lnSpc>
              <a:spcBef>
                <a:spcPts val="1600"/>
              </a:spcBef>
              <a:spcAft>
                <a:spcPts val="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8pPr>
            <a:lvl9pPr marL="4114800" marR="0" lvl="8" indent="-317500" algn="l" rtl="0">
              <a:lnSpc>
                <a:spcPct val="115000"/>
              </a:lnSpc>
              <a:spcBef>
                <a:spcPts val="1600"/>
              </a:spcBef>
              <a:spcAft>
                <a:spcPts val="1600"/>
              </a:spcAft>
              <a:buClr>
                <a:schemeClr val="accent3"/>
              </a:buClr>
              <a:buSzPts val="1400"/>
              <a:buFont typeface="Proxima Nova"/>
              <a:buChar char="■"/>
              <a:defRPr sz="1400" b="0" i="0" u="none" strike="noStrike" cap="none">
                <a:solidFill>
                  <a:schemeClr val="accent3"/>
                </a:solidFill>
                <a:latin typeface="Proxima Nova"/>
                <a:ea typeface="Proxima Nova"/>
                <a:cs typeface="Proxima Nova"/>
                <a:sym typeface="Proxima Nova"/>
              </a:defRPr>
            </a:lvl9pPr>
          </a:lstStyle>
          <a:p>
            <a:pPr marL="114300" indent="0" algn="ctr">
              <a:buClrTx/>
              <a:buNone/>
            </a:pPr>
            <a:r>
              <a:rPr lang="en-CA" sz="8000" dirty="0">
                <a:solidFill>
                  <a:schemeClr val="tx1"/>
                </a:solidFill>
                <a:latin typeface="Arial Black" panose="020B0A04020102020204" pitchFamily="34" charset="0"/>
              </a:rPr>
              <a:t>BUY/HOLD</a:t>
            </a:r>
          </a:p>
        </p:txBody>
      </p:sp>
    </p:spTree>
    <p:extLst>
      <p:ext uri="{BB962C8B-B14F-4D97-AF65-F5344CB8AC3E}">
        <p14:creationId xmlns:p14="http://schemas.microsoft.com/office/powerpoint/2010/main" xmlns="" val="42570998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US" dirty="0"/>
              <a:t>Company Overview</a:t>
            </a:r>
            <a:endParaRPr lang="en-CA" dirty="0"/>
          </a:p>
        </p:txBody>
      </p:sp>
      <p:sp>
        <p:nvSpPr>
          <p:cNvPr id="6" name="Text Placeholder 2">
            <a:extLst>
              <a:ext uri="{FF2B5EF4-FFF2-40B4-BE49-F238E27FC236}">
                <a16:creationId xmlns:a16="http://schemas.microsoft.com/office/drawing/2014/main" xmlns="" id="{5898F5B0-A8AD-4B29-8B5E-2C27A4601D8F}"/>
              </a:ext>
            </a:extLst>
          </p:cNvPr>
          <p:cNvSpPr txBox="1">
            <a:spLocks/>
          </p:cNvSpPr>
          <p:nvPr/>
        </p:nvSpPr>
        <p:spPr>
          <a:xfrm>
            <a:off x="6601577" y="1074172"/>
            <a:ext cx="2287189" cy="1569660"/>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kern="0" dirty="0"/>
              <a:t>Ticker: TECK.B</a:t>
            </a:r>
          </a:p>
          <a:p>
            <a:pPr algn="ctr"/>
            <a:endParaRPr lang="en-US" kern="0" dirty="0"/>
          </a:p>
          <a:p>
            <a:pPr algn="ctr"/>
            <a:r>
              <a:rPr lang="en-US" kern="0" dirty="0"/>
              <a:t>Share Price: $28.57 CAD</a:t>
            </a:r>
          </a:p>
          <a:p>
            <a:pPr algn="ctr"/>
            <a:endParaRPr lang="en-US" kern="0" dirty="0"/>
          </a:p>
          <a:p>
            <a:pPr algn="ctr"/>
            <a:r>
              <a:rPr lang="en-US" kern="0" dirty="0"/>
              <a:t>Dividend Yield: 0.7%</a:t>
            </a:r>
          </a:p>
        </p:txBody>
      </p:sp>
      <p:sp>
        <p:nvSpPr>
          <p:cNvPr id="7" name="TextBox 6">
            <a:extLst>
              <a:ext uri="{FF2B5EF4-FFF2-40B4-BE49-F238E27FC236}">
                <a16:creationId xmlns:a16="http://schemas.microsoft.com/office/drawing/2014/main" xmlns="" id="{2F930281-6510-48D5-8641-6EC5F4ADEC0E}"/>
              </a:ext>
            </a:extLst>
          </p:cNvPr>
          <p:cNvSpPr txBox="1"/>
          <p:nvPr/>
        </p:nvSpPr>
        <p:spPr>
          <a:xfrm>
            <a:off x="0" y="6627168"/>
            <a:ext cx="7443471" cy="230832"/>
          </a:xfrm>
          <a:prstGeom prst="rect">
            <a:avLst/>
          </a:prstGeom>
          <a:noFill/>
        </p:spPr>
        <p:txBody>
          <a:bodyPr wrap="square" rtlCol="0">
            <a:spAutoFit/>
          </a:bodyPr>
          <a:lstStyle/>
          <a:p>
            <a:r>
              <a:rPr lang="en-US" sz="900" dirty="0">
                <a:latin typeface="Arial`"/>
              </a:rPr>
              <a:t>Source: Company website</a:t>
            </a:r>
          </a:p>
        </p:txBody>
      </p:sp>
      <p:pic>
        <p:nvPicPr>
          <p:cNvPr id="1026" name="Picture 2" descr="Image result for teck resource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7634" y="1295400"/>
            <a:ext cx="2698044" cy="1097205"/>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Схема 3"/>
          <p:cNvGraphicFramePr/>
          <p:nvPr>
            <p:extLst/>
          </p:nvPr>
        </p:nvGraphicFramePr>
        <p:xfrm>
          <a:off x="1295400" y="2643832"/>
          <a:ext cx="6705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17949676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cstate="print"/>
          <a:stretch>
            <a:fillRect/>
          </a:stretch>
        </p:blipFill>
        <p:spPr>
          <a:xfrm>
            <a:off x="338136" y="838200"/>
            <a:ext cx="8467725" cy="3373460"/>
          </a:xfrm>
          <a:prstGeom prst="rect">
            <a:avLst/>
          </a:prstGeom>
        </p:spPr>
      </p:pic>
      <p:pic>
        <p:nvPicPr>
          <p:cNvPr id="5" name="Рисунок 4"/>
          <p:cNvPicPr>
            <a:picLocks noChangeAspect="1"/>
          </p:cNvPicPr>
          <p:nvPr/>
        </p:nvPicPr>
        <p:blipFill>
          <a:blip r:embed="rId3" cstate="print"/>
          <a:stretch>
            <a:fillRect/>
          </a:stretch>
        </p:blipFill>
        <p:spPr>
          <a:xfrm>
            <a:off x="228600" y="4211660"/>
            <a:ext cx="8348664" cy="2303358"/>
          </a:xfrm>
          <a:prstGeom prst="rect">
            <a:avLst/>
          </a:prstGeom>
        </p:spPr>
      </p:pic>
    </p:spTree>
    <p:extLst>
      <p:ext uri="{BB962C8B-B14F-4D97-AF65-F5344CB8AC3E}">
        <p14:creationId xmlns:p14="http://schemas.microsoft.com/office/powerpoint/2010/main" xmlns="" val="427987857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5E3DA6-8D50-4FE7-BD41-B31607EAE5BD}"/>
              </a:ext>
            </a:extLst>
          </p:cNvPr>
          <p:cNvSpPr>
            <a:spLocks noGrp="1"/>
          </p:cNvSpPr>
          <p:nvPr>
            <p:ph type="title"/>
          </p:nvPr>
        </p:nvSpPr>
        <p:spPr>
          <a:xfrm>
            <a:off x="476148" y="584200"/>
            <a:ext cx="7135622" cy="384721"/>
          </a:xfrm>
        </p:spPr>
        <p:txBody>
          <a:bodyPr/>
          <a:lstStyle/>
          <a:p>
            <a:r>
              <a:rPr lang="en-US" dirty="0"/>
              <a:t>1 Year</a:t>
            </a:r>
            <a:endParaRPr lang="en-CA" dirty="0"/>
          </a:p>
        </p:txBody>
      </p:sp>
      <p:pic>
        <p:nvPicPr>
          <p:cNvPr id="7" name="Picture 6">
            <a:extLst>
              <a:ext uri="{FF2B5EF4-FFF2-40B4-BE49-F238E27FC236}">
                <a16:creationId xmlns:a16="http://schemas.microsoft.com/office/drawing/2014/main" xmlns="" id="{C6A5EB4F-E0F5-4FC5-AB1A-9400A382F5E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9663" y="1317456"/>
            <a:ext cx="7584674" cy="5083344"/>
          </a:xfrm>
          <a:prstGeom prst="rect">
            <a:avLst/>
          </a:prstGeom>
        </p:spPr>
      </p:pic>
      <p:sp>
        <p:nvSpPr>
          <p:cNvPr id="8" name="TextBox 7">
            <a:extLst>
              <a:ext uri="{FF2B5EF4-FFF2-40B4-BE49-F238E27FC236}">
                <a16:creationId xmlns:a16="http://schemas.microsoft.com/office/drawing/2014/main" xmlns="" id="{85493A7E-F506-4D76-94C0-3614745D3D8F}"/>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Capital IQ</a:t>
            </a:r>
          </a:p>
        </p:txBody>
      </p:sp>
    </p:spTree>
    <p:extLst>
      <p:ext uri="{BB962C8B-B14F-4D97-AF65-F5344CB8AC3E}">
        <p14:creationId xmlns:p14="http://schemas.microsoft.com/office/powerpoint/2010/main" xmlns="" val="14903485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386583-0069-44A6-A43C-AB37B5F65EF6}"/>
              </a:ext>
            </a:extLst>
          </p:cNvPr>
          <p:cNvSpPr>
            <a:spLocks noGrp="1"/>
          </p:cNvSpPr>
          <p:nvPr>
            <p:ph type="title"/>
          </p:nvPr>
        </p:nvSpPr>
        <p:spPr>
          <a:xfrm>
            <a:off x="476148" y="584200"/>
            <a:ext cx="7135622" cy="384721"/>
          </a:xfrm>
        </p:spPr>
        <p:txBody>
          <a:bodyPr/>
          <a:lstStyle/>
          <a:p>
            <a:r>
              <a:rPr lang="en-US" dirty="0"/>
              <a:t>5 Year</a:t>
            </a:r>
            <a:endParaRPr lang="en-CA" dirty="0"/>
          </a:p>
        </p:txBody>
      </p:sp>
      <p:pic>
        <p:nvPicPr>
          <p:cNvPr id="5" name="Picture 4">
            <a:extLst>
              <a:ext uri="{FF2B5EF4-FFF2-40B4-BE49-F238E27FC236}">
                <a16:creationId xmlns:a16="http://schemas.microsoft.com/office/drawing/2014/main" xmlns="" id="{CBB00A9E-F02A-4A1F-90C4-C0F41F312EA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0008" y="1264308"/>
            <a:ext cx="7503984" cy="5060292"/>
          </a:xfrm>
          <a:prstGeom prst="rect">
            <a:avLst/>
          </a:prstGeom>
        </p:spPr>
      </p:pic>
      <p:sp>
        <p:nvSpPr>
          <p:cNvPr id="6" name="TextBox 5">
            <a:extLst>
              <a:ext uri="{FF2B5EF4-FFF2-40B4-BE49-F238E27FC236}">
                <a16:creationId xmlns:a16="http://schemas.microsoft.com/office/drawing/2014/main" xmlns="" id="{270D6D48-FB72-4C54-86DE-25A9C077C1A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Capital IQ</a:t>
            </a:r>
          </a:p>
        </p:txBody>
      </p:sp>
    </p:spTree>
    <p:extLst>
      <p:ext uri="{BB962C8B-B14F-4D97-AF65-F5344CB8AC3E}">
        <p14:creationId xmlns:p14="http://schemas.microsoft.com/office/powerpoint/2010/main" xmlns="" val="142575566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54E0F-0318-4DC9-A966-F105E1A05AA2}"/>
              </a:ext>
            </a:extLst>
          </p:cNvPr>
          <p:cNvSpPr>
            <a:spLocks noGrp="1"/>
          </p:cNvSpPr>
          <p:nvPr>
            <p:ph type="title"/>
          </p:nvPr>
        </p:nvSpPr>
        <p:spPr>
          <a:xfrm>
            <a:off x="476148" y="584200"/>
            <a:ext cx="7135622" cy="384721"/>
          </a:xfrm>
        </p:spPr>
        <p:txBody>
          <a:bodyPr/>
          <a:lstStyle/>
          <a:p>
            <a:r>
              <a:rPr lang="en-US" dirty="0"/>
              <a:t>MAX</a:t>
            </a:r>
            <a:endParaRPr lang="en-CA" dirty="0"/>
          </a:p>
        </p:txBody>
      </p:sp>
      <p:pic>
        <p:nvPicPr>
          <p:cNvPr id="7" name="Picture 6">
            <a:extLst>
              <a:ext uri="{FF2B5EF4-FFF2-40B4-BE49-F238E27FC236}">
                <a16:creationId xmlns:a16="http://schemas.microsoft.com/office/drawing/2014/main" xmlns="" id="{AEF015BB-3B16-4E2B-AD24-5B2EB5C73AB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14244" y="1176582"/>
            <a:ext cx="7515512" cy="5071818"/>
          </a:xfrm>
          <a:prstGeom prst="rect">
            <a:avLst/>
          </a:prstGeom>
        </p:spPr>
      </p:pic>
      <p:sp>
        <p:nvSpPr>
          <p:cNvPr id="8" name="TextBox 7">
            <a:extLst>
              <a:ext uri="{FF2B5EF4-FFF2-40B4-BE49-F238E27FC236}">
                <a16:creationId xmlns:a16="http://schemas.microsoft.com/office/drawing/2014/main" xmlns="" id="{97FA9676-4A32-4866-BD5D-01915F925C1C}"/>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Capital IQ</a:t>
            </a:r>
          </a:p>
        </p:txBody>
      </p:sp>
    </p:spTree>
    <p:extLst>
      <p:ext uri="{BB962C8B-B14F-4D97-AF65-F5344CB8AC3E}">
        <p14:creationId xmlns:p14="http://schemas.microsoft.com/office/powerpoint/2010/main" xmlns="" val="97069513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A6357-2A1B-4F5C-BF47-0F0EDD0FBFEB}"/>
              </a:ext>
            </a:extLst>
          </p:cNvPr>
          <p:cNvSpPr>
            <a:spLocks noGrp="1"/>
          </p:cNvSpPr>
          <p:nvPr>
            <p:ph type="title"/>
          </p:nvPr>
        </p:nvSpPr>
        <p:spPr>
          <a:xfrm>
            <a:off x="476148" y="584200"/>
            <a:ext cx="7135622" cy="384721"/>
          </a:xfrm>
        </p:spPr>
        <p:txBody>
          <a:bodyPr/>
          <a:lstStyle/>
          <a:p>
            <a:r>
              <a:rPr lang="en-US" dirty="0"/>
              <a:t>TECK – Interesting Facts</a:t>
            </a:r>
            <a:endParaRPr lang="en-CA" dirty="0"/>
          </a:p>
        </p:txBody>
      </p:sp>
      <p:sp>
        <p:nvSpPr>
          <p:cNvPr id="3" name="Text Placeholder 2">
            <a:extLst>
              <a:ext uri="{FF2B5EF4-FFF2-40B4-BE49-F238E27FC236}">
                <a16:creationId xmlns:a16="http://schemas.microsoft.com/office/drawing/2014/main" xmlns="" id="{E777A5DF-8B46-4CC0-9DA2-DE17718CB74D}"/>
              </a:ext>
            </a:extLst>
          </p:cNvPr>
          <p:cNvSpPr>
            <a:spLocks noGrp="1"/>
          </p:cNvSpPr>
          <p:nvPr>
            <p:ph type="body" idx="1"/>
          </p:nvPr>
        </p:nvSpPr>
        <p:spPr>
          <a:xfrm>
            <a:off x="369793" y="1891278"/>
            <a:ext cx="3791052" cy="3185487"/>
          </a:xfrm>
        </p:spPr>
        <p:txBody>
          <a:bodyPr/>
          <a:lstStyle/>
          <a:p>
            <a:pPr marL="285750" indent="-285750">
              <a:spcAft>
                <a:spcPts val="1200"/>
              </a:spcAft>
              <a:buFont typeface="Wingdings" panose="05000000000000000000" pitchFamily="2" charset="2"/>
              <a:buChar char="§"/>
            </a:pPr>
            <a:r>
              <a:rPr lang="en-US" dirty="0"/>
              <a:t>Second largest seaborne exporter of steelmaking coal; </a:t>
            </a:r>
          </a:p>
          <a:p>
            <a:pPr marL="285750" indent="-285750">
              <a:spcAft>
                <a:spcPts val="1200"/>
              </a:spcAft>
              <a:buFont typeface="Wingdings" panose="05000000000000000000" pitchFamily="2" charset="2"/>
              <a:buChar char="§"/>
            </a:pPr>
            <a:r>
              <a:rPr lang="en-US" dirty="0"/>
              <a:t>Significant copper producer in the Americas, with four operating mines in Canada, Chile and Peru; </a:t>
            </a:r>
          </a:p>
          <a:p>
            <a:pPr marL="285750" indent="-285750">
              <a:spcAft>
                <a:spcPts val="1200"/>
              </a:spcAft>
              <a:buFont typeface="Wingdings" panose="05000000000000000000" pitchFamily="2" charset="2"/>
              <a:buChar char="§"/>
            </a:pPr>
            <a:r>
              <a:rPr lang="en-US" dirty="0"/>
              <a:t>One of the world’s largest producers of mined zinc, and operates one of the world’s largest fully integrated zinc and lead smelting and refining facilities. </a:t>
            </a:r>
          </a:p>
        </p:txBody>
      </p:sp>
      <p:sp>
        <p:nvSpPr>
          <p:cNvPr id="6" name="TextBox 5">
            <a:extLst>
              <a:ext uri="{FF2B5EF4-FFF2-40B4-BE49-F238E27FC236}">
                <a16:creationId xmlns:a16="http://schemas.microsoft.com/office/drawing/2014/main" xmlns="" id="{9F7BD99B-CDB2-4255-88E2-988BD0C45053}"/>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2050" name="Picture 2" descr="Image result for blank map of north americ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6130" y="1052351"/>
            <a:ext cx="4190999" cy="56794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Овал 10"/>
          <p:cNvSpPr/>
          <p:nvPr/>
        </p:nvSpPr>
        <p:spPr>
          <a:xfrm>
            <a:off x="6172200" y="27432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6582156" y="2347257"/>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4876800" y="1579396"/>
            <a:ext cx="76200" cy="76200"/>
          </a:xfrm>
          <a:prstGeom prst="ellipse">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6380118" y="2645321"/>
            <a:ext cx="76200" cy="762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7851105" y="5334367"/>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C000"/>
              </a:solidFill>
            </a:endParaRPr>
          </a:p>
        </p:txBody>
      </p:sp>
      <p:sp>
        <p:nvSpPr>
          <p:cNvPr id="22" name="Овал 21"/>
          <p:cNvSpPr/>
          <p:nvPr/>
        </p:nvSpPr>
        <p:spPr>
          <a:xfrm>
            <a:off x="7774905" y="5638095"/>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C000"/>
              </a:solidFill>
            </a:endParaRPr>
          </a:p>
        </p:txBody>
      </p:sp>
      <p:sp>
        <p:nvSpPr>
          <p:cNvPr id="23" name="Овал 22"/>
          <p:cNvSpPr/>
          <p:nvPr/>
        </p:nvSpPr>
        <p:spPr>
          <a:xfrm>
            <a:off x="7774905" y="5791567"/>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C000"/>
              </a:solidFill>
            </a:endParaRPr>
          </a:p>
        </p:txBody>
      </p:sp>
      <p:sp>
        <p:nvSpPr>
          <p:cNvPr id="24" name="Овал 23"/>
          <p:cNvSpPr/>
          <p:nvPr/>
        </p:nvSpPr>
        <p:spPr>
          <a:xfrm>
            <a:off x="7611770" y="4875389"/>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C000"/>
              </a:solidFill>
            </a:endParaRPr>
          </a:p>
        </p:txBody>
      </p:sp>
      <p:sp>
        <p:nvSpPr>
          <p:cNvPr id="26" name="Овал 25"/>
          <p:cNvSpPr/>
          <p:nvPr/>
        </p:nvSpPr>
        <p:spPr>
          <a:xfrm>
            <a:off x="6477000" y="2940930"/>
            <a:ext cx="76200" cy="76200"/>
          </a:xfrm>
          <a:prstGeom prst="ellipse">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6400800" y="2819400"/>
            <a:ext cx="76200" cy="76200"/>
          </a:xfrm>
          <a:prstGeom prst="ellipse">
            <a:avLst/>
          </a:prstGeom>
          <a:solidFill>
            <a:srgbClr val="C00000"/>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6505956" y="2766173"/>
            <a:ext cx="76200" cy="762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6477000" y="2269816"/>
            <a:ext cx="76200" cy="76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84521476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Industry breakdown</a:t>
            </a:r>
            <a:endParaRPr lang="ru-RU" dirty="0"/>
          </a:p>
        </p:txBody>
      </p:sp>
      <p:pic>
        <p:nvPicPr>
          <p:cNvPr id="4" name="Рисунок 3"/>
          <p:cNvPicPr>
            <a:picLocks noChangeAspect="1"/>
          </p:cNvPicPr>
          <p:nvPr/>
        </p:nvPicPr>
        <p:blipFill>
          <a:blip r:embed="rId2" cstate="print"/>
          <a:stretch>
            <a:fillRect/>
          </a:stretch>
        </p:blipFill>
        <p:spPr>
          <a:xfrm>
            <a:off x="9626" y="2362200"/>
            <a:ext cx="8658225" cy="2743200"/>
          </a:xfrm>
          <a:prstGeom prst="rect">
            <a:avLst/>
          </a:prstGeom>
        </p:spPr>
      </p:pic>
    </p:spTree>
    <p:extLst>
      <p:ext uri="{BB962C8B-B14F-4D97-AF65-F5344CB8AC3E}">
        <p14:creationId xmlns:p14="http://schemas.microsoft.com/office/powerpoint/2010/main" xmlns="" val="20960319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748679" y="1143000"/>
            <a:ext cx="7542068" cy="5221432"/>
          </a:xfrm>
          <a:prstGeom prst="rect">
            <a:avLst/>
          </a:prstGeom>
        </p:spPr>
      </p:pic>
      <p:sp>
        <p:nvSpPr>
          <p:cNvPr id="2" name="Заголовок 1"/>
          <p:cNvSpPr>
            <a:spLocks noGrp="1"/>
          </p:cNvSpPr>
          <p:nvPr>
            <p:ph type="title"/>
          </p:nvPr>
        </p:nvSpPr>
        <p:spPr>
          <a:xfrm>
            <a:off x="476148" y="584200"/>
            <a:ext cx="7135622" cy="384721"/>
          </a:xfrm>
        </p:spPr>
        <p:txBody>
          <a:bodyPr/>
          <a:lstStyle/>
          <a:p>
            <a:r>
              <a:rPr lang="en-US" dirty="0"/>
              <a:t>Teck Steelmaking Coal Business Facts</a:t>
            </a:r>
            <a:endParaRPr lang="ru-RU" dirty="0"/>
          </a:p>
        </p:txBody>
      </p:sp>
      <p:sp>
        <p:nvSpPr>
          <p:cNvPr id="5" name="TextBox 4">
            <a:extLst>
              <a:ext uri="{FF2B5EF4-FFF2-40B4-BE49-F238E27FC236}">
                <a16:creationId xmlns:a16="http://schemas.microsoft.com/office/drawing/2014/main" xmlns="" id="{EF210CCD-4A3B-40C5-A04E-172A893CEFB0}"/>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2892817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Teck strategic memberships</a:t>
            </a:r>
            <a:endParaRPr lang="ru-RU" dirty="0"/>
          </a:p>
        </p:txBody>
      </p:sp>
      <p:pic>
        <p:nvPicPr>
          <p:cNvPr id="4" name="Рисунок 3"/>
          <p:cNvPicPr>
            <a:picLocks noChangeAspect="1"/>
          </p:cNvPicPr>
          <p:nvPr/>
        </p:nvPicPr>
        <p:blipFill>
          <a:blip r:embed="rId2" cstate="print"/>
          <a:stretch>
            <a:fillRect/>
          </a:stretch>
        </p:blipFill>
        <p:spPr>
          <a:xfrm>
            <a:off x="152400" y="1981200"/>
            <a:ext cx="8820150" cy="2942927"/>
          </a:xfrm>
          <a:prstGeom prst="rect">
            <a:avLst/>
          </a:prstGeom>
        </p:spPr>
      </p:pic>
    </p:spTree>
    <p:extLst>
      <p:ext uri="{BB962C8B-B14F-4D97-AF65-F5344CB8AC3E}">
        <p14:creationId xmlns:p14="http://schemas.microsoft.com/office/powerpoint/2010/main" xmlns="" val="649899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62867-7EF1-4488-9BFB-CD6234628042}"/>
              </a:ext>
            </a:extLst>
          </p:cNvPr>
          <p:cNvSpPr>
            <a:spLocks noGrp="1"/>
          </p:cNvSpPr>
          <p:nvPr>
            <p:ph type="title"/>
          </p:nvPr>
        </p:nvSpPr>
        <p:spPr>
          <a:xfrm>
            <a:off x="476148" y="584200"/>
            <a:ext cx="7135622" cy="384721"/>
          </a:xfrm>
        </p:spPr>
        <p:txBody>
          <a:bodyPr/>
          <a:lstStyle/>
          <a:p>
            <a:r>
              <a:rPr lang="en-CA" dirty="0"/>
              <a:t>NI 43-101</a:t>
            </a:r>
          </a:p>
        </p:txBody>
      </p:sp>
      <p:sp>
        <p:nvSpPr>
          <p:cNvPr id="3" name="Content Placeholder 2">
            <a:extLst>
              <a:ext uri="{FF2B5EF4-FFF2-40B4-BE49-F238E27FC236}">
                <a16:creationId xmlns:a16="http://schemas.microsoft.com/office/drawing/2014/main" xmlns="" id="{877FED13-DEE3-4183-AA60-64BD8BD0CEE2}"/>
              </a:ext>
            </a:extLst>
          </p:cNvPr>
          <p:cNvSpPr>
            <a:spLocks noGrp="1"/>
          </p:cNvSpPr>
          <p:nvPr>
            <p:ph idx="1"/>
          </p:nvPr>
        </p:nvSpPr>
        <p:spPr/>
        <p:txBody>
          <a:bodyPr>
            <a:noAutofit/>
          </a:bodyPr>
          <a:lstStyle/>
          <a:p>
            <a:pPr marL="304800" indent="-285750">
              <a:buClr>
                <a:srgbClr val="000000"/>
              </a:buClr>
              <a:buSzPct val="100000"/>
              <a:buFont typeface="Wingdings" panose="05000000000000000000" pitchFamily="2" charset="2"/>
              <a:buChar char="§"/>
            </a:pPr>
            <a:r>
              <a:rPr lang="en-US" sz="1800" dirty="0">
                <a:solidFill>
                  <a:srgbClr val="000000"/>
                </a:solidFill>
                <a:ea typeface="Arial"/>
                <a:cs typeface="Arial"/>
                <a:sym typeface="Arial"/>
              </a:rPr>
              <a:t>National Instrument 43-101</a:t>
            </a:r>
          </a:p>
          <a:p>
            <a:pPr marL="304800" indent="-285750">
              <a:buClr>
                <a:srgbClr val="000000"/>
              </a:buClr>
              <a:buSzPct val="100000"/>
              <a:buFont typeface="Wingdings" panose="05000000000000000000" pitchFamily="2" charset="2"/>
              <a:buChar char="§"/>
            </a:pPr>
            <a:endParaRPr lang="en-US" sz="1800" dirty="0">
              <a:solidFill>
                <a:srgbClr val="000000"/>
              </a:solidFill>
              <a:ea typeface="Arial"/>
              <a:cs typeface="Arial"/>
              <a:sym typeface="Arial"/>
            </a:endParaRPr>
          </a:p>
          <a:p>
            <a:pPr marL="304800" indent="-285750">
              <a:buClr>
                <a:srgbClr val="000000"/>
              </a:buClr>
              <a:buSzPct val="100000"/>
              <a:buFont typeface="Wingdings" panose="05000000000000000000" pitchFamily="2" charset="2"/>
              <a:buChar char="§"/>
            </a:pPr>
            <a:r>
              <a:rPr lang="en-US" sz="1800" dirty="0">
                <a:solidFill>
                  <a:srgbClr val="000000"/>
                </a:solidFill>
                <a:ea typeface="Arial"/>
                <a:cs typeface="Arial"/>
                <a:sym typeface="Arial"/>
              </a:rPr>
              <a:t>Developed by the Canadian Securities Administrators (CSA) and administered by the provincial securities commissions </a:t>
            </a:r>
          </a:p>
          <a:p>
            <a:pPr marL="304800" indent="-285750">
              <a:buClr>
                <a:srgbClr val="000000"/>
              </a:buClr>
              <a:buSzPct val="100000"/>
              <a:buFont typeface="Wingdings" panose="05000000000000000000" pitchFamily="2" charset="2"/>
              <a:buChar char="§"/>
            </a:pPr>
            <a:endParaRPr lang="en-US" sz="1800" dirty="0">
              <a:solidFill>
                <a:srgbClr val="000000"/>
              </a:solidFill>
              <a:ea typeface="Arial"/>
              <a:cs typeface="Arial"/>
              <a:sym typeface="Arial"/>
            </a:endParaRPr>
          </a:p>
          <a:p>
            <a:pPr marL="304800" indent="-285750">
              <a:buClr>
                <a:srgbClr val="000000"/>
              </a:buClr>
              <a:buSzPct val="100000"/>
              <a:buFont typeface="Wingdings" panose="05000000000000000000" pitchFamily="2" charset="2"/>
              <a:buChar char="§"/>
            </a:pPr>
            <a:r>
              <a:rPr lang="en-US" sz="1800" dirty="0">
                <a:solidFill>
                  <a:srgbClr val="000000"/>
                </a:solidFill>
                <a:ea typeface="Arial"/>
                <a:cs typeface="Arial"/>
                <a:sym typeface="Arial"/>
              </a:rPr>
              <a:t>Governs the quality of information shared by mining companies in the Canadian industry.</a:t>
            </a:r>
          </a:p>
          <a:p>
            <a:pPr marL="304800" indent="-285750">
              <a:spcBef>
                <a:spcPts val="450"/>
              </a:spcBef>
              <a:buClr>
                <a:srgbClr val="000000"/>
              </a:buClr>
              <a:buSzPct val="100000"/>
              <a:buFont typeface="Wingdings" panose="05000000000000000000" pitchFamily="2" charset="2"/>
              <a:buChar char="§"/>
            </a:pPr>
            <a:endParaRPr lang="en-US" sz="1800" dirty="0">
              <a:solidFill>
                <a:srgbClr val="000000"/>
              </a:solidFill>
              <a:ea typeface="Arial"/>
              <a:cs typeface="Arial"/>
              <a:sym typeface="Arial"/>
            </a:endParaRPr>
          </a:p>
          <a:p>
            <a:pPr marL="304800" indent="-285750">
              <a:spcBef>
                <a:spcPts val="450"/>
              </a:spcBef>
              <a:buClr>
                <a:srgbClr val="000000"/>
              </a:buClr>
              <a:buSzPct val="100000"/>
              <a:buFont typeface="Wingdings" panose="05000000000000000000" pitchFamily="2" charset="2"/>
              <a:buChar char="§"/>
            </a:pPr>
            <a:r>
              <a:rPr lang="en-US" sz="1800" dirty="0">
                <a:solidFill>
                  <a:srgbClr val="000000"/>
                </a:solidFill>
                <a:ea typeface="Arial"/>
                <a:cs typeface="Arial"/>
                <a:sym typeface="Arial"/>
              </a:rPr>
              <a:t>Disclosure is based on the advice of a qualified person</a:t>
            </a:r>
          </a:p>
          <a:p>
            <a:pPr marL="304800" indent="-285750">
              <a:spcBef>
                <a:spcPts val="450"/>
              </a:spcBef>
              <a:buClr>
                <a:srgbClr val="000000"/>
              </a:buClr>
              <a:buSzPct val="100000"/>
              <a:buFont typeface="Wingdings" panose="05000000000000000000" pitchFamily="2" charset="2"/>
              <a:buChar char="§"/>
            </a:pPr>
            <a:endParaRPr lang="en-US" sz="1800" dirty="0">
              <a:solidFill>
                <a:srgbClr val="000000"/>
              </a:solidFill>
              <a:ea typeface="Arial"/>
              <a:cs typeface="Arial"/>
              <a:sym typeface="Arial"/>
            </a:endParaRPr>
          </a:p>
          <a:p>
            <a:pPr marL="304800" indent="-285750">
              <a:spcBef>
                <a:spcPts val="450"/>
              </a:spcBef>
              <a:buClr>
                <a:srgbClr val="000000"/>
              </a:buClr>
              <a:buSzPct val="100000"/>
              <a:buFont typeface="Wingdings" panose="05000000000000000000" pitchFamily="2" charset="2"/>
              <a:buChar char="§"/>
            </a:pPr>
            <a:r>
              <a:rPr lang="en-US" sz="1800" dirty="0">
                <a:solidFill>
                  <a:srgbClr val="000000"/>
                </a:solidFill>
                <a:ea typeface="Arial"/>
                <a:cs typeface="Arial"/>
                <a:sym typeface="Arial"/>
              </a:rPr>
              <a:t>Entitles investors to a standard of information to evaluate investment potential</a:t>
            </a:r>
          </a:p>
          <a:p>
            <a:pPr marL="285750" indent="-285750">
              <a:buFont typeface="Wingdings" panose="05000000000000000000" pitchFamily="2" charset="2"/>
              <a:buChar char="§"/>
            </a:pPr>
            <a:endParaRPr lang="en-CA" sz="1800" dirty="0"/>
          </a:p>
        </p:txBody>
      </p:sp>
    </p:spTree>
    <p:extLst>
      <p:ext uri="{BB962C8B-B14F-4D97-AF65-F5344CB8AC3E}">
        <p14:creationId xmlns:p14="http://schemas.microsoft.com/office/powerpoint/2010/main" xmlns="" val="215330217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Steelmaking Coal Facts</a:t>
            </a:r>
            <a:endParaRPr lang="ru-RU" dirty="0"/>
          </a:p>
        </p:txBody>
      </p:sp>
      <p:sp>
        <p:nvSpPr>
          <p:cNvPr id="3" name="Текст 2"/>
          <p:cNvSpPr>
            <a:spLocks noGrp="1"/>
          </p:cNvSpPr>
          <p:nvPr>
            <p:ph type="body" idx="1"/>
          </p:nvPr>
        </p:nvSpPr>
        <p:spPr>
          <a:xfrm>
            <a:off x="476148" y="1227264"/>
            <a:ext cx="8191703" cy="5232202"/>
          </a:xfrm>
        </p:spPr>
        <p:txBody>
          <a:bodyPr/>
          <a:lstStyle/>
          <a:p>
            <a:pPr marL="285750" indent="-285750">
              <a:buFont typeface="Arial" panose="020B0604020202020204" pitchFamily="34" charset="0"/>
              <a:buChar char="•"/>
            </a:pPr>
            <a:r>
              <a:rPr lang="en-US" sz="2000" b="0" dirty="0"/>
              <a:t>Metallurgical coal is used to produce coke, the primary source of carbon used in steelmaking;</a:t>
            </a:r>
          </a:p>
          <a:p>
            <a:endParaRPr lang="en-US" sz="2000" b="0" dirty="0"/>
          </a:p>
          <a:p>
            <a:pPr marL="285750" indent="-285750">
              <a:buFont typeface="Arial" panose="020B0604020202020204" pitchFamily="34" charset="0"/>
              <a:buChar char="•"/>
            </a:pPr>
            <a:r>
              <a:rPr lang="en-US" sz="2000" b="0" dirty="0"/>
              <a:t>Steelmaking coal differs from thermal coal, which is used for energy and heating, by its carbon content and its caking ability;.</a:t>
            </a:r>
          </a:p>
          <a:p>
            <a:endParaRPr lang="en-US" sz="2000" b="0" dirty="0"/>
          </a:p>
          <a:p>
            <a:pPr marL="285750" indent="-285750">
              <a:buFont typeface="Arial" panose="020B0604020202020204" pitchFamily="34" charset="0"/>
              <a:buChar char="•"/>
            </a:pPr>
            <a:r>
              <a:rPr lang="en-US" sz="2000" b="0" dirty="0"/>
              <a:t>Coke making is effectively the carbonization of coal at high temperatures;</a:t>
            </a:r>
            <a:br>
              <a:rPr lang="en-US" sz="2000" b="0" dirty="0"/>
            </a:br>
            <a:endParaRPr lang="en-US" sz="2000" b="0" dirty="0"/>
          </a:p>
          <a:p>
            <a:pPr marL="285750" indent="-285750">
              <a:buFont typeface="Arial" panose="020B0604020202020204" pitchFamily="34" charset="0"/>
              <a:buChar char="•"/>
            </a:pPr>
            <a:r>
              <a:rPr lang="en-US" sz="2000" b="0" dirty="0"/>
              <a:t>Approximately 1.5 metric tons of metallurgical coal are required to produce 1 metric ton (1,000 kilograms) of coke;</a:t>
            </a:r>
          </a:p>
          <a:p>
            <a:pPr marL="285750" indent="-285750">
              <a:buFont typeface="Arial" panose="020B0604020202020204" pitchFamily="34" charset="0"/>
              <a:buChar char="•"/>
            </a:pPr>
            <a:endParaRPr lang="en-US" sz="2000" b="0" dirty="0"/>
          </a:p>
          <a:p>
            <a:pPr marL="285750" indent="-285750">
              <a:buFont typeface="Arial" panose="020B0604020202020204" pitchFamily="34" charset="0"/>
              <a:buChar char="•"/>
            </a:pPr>
            <a:r>
              <a:rPr lang="en-US" sz="2000" b="0" dirty="0"/>
              <a:t>On average, about 630 kilograms of coke are required to produce 1 metric ton of steel;</a:t>
            </a:r>
          </a:p>
          <a:p>
            <a:endParaRPr lang="en-US" sz="2000" b="0" dirty="0"/>
          </a:p>
          <a:p>
            <a:pPr marL="285750" indent="-285750">
              <a:buFont typeface="Arial" panose="020B0604020202020204" pitchFamily="34" charset="0"/>
              <a:buChar char="•"/>
            </a:pPr>
            <a:r>
              <a:rPr lang="en-US" sz="2000" b="0" dirty="0"/>
              <a:t>In 2013, an estimated 1.2 billion metric tons of coal was used by the steel industry. </a:t>
            </a:r>
          </a:p>
        </p:txBody>
      </p:sp>
    </p:spTree>
    <p:extLst>
      <p:ext uri="{BB962C8B-B14F-4D97-AF65-F5344CB8AC3E}">
        <p14:creationId xmlns:p14="http://schemas.microsoft.com/office/powerpoint/2010/main" xmlns="" val="107155239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5 year Steel Prices</a:t>
            </a:r>
            <a:endParaRPr lang="ru-RU" dirty="0"/>
          </a:p>
        </p:txBody>
      </p:sp>
      <p:pic>
        <p:nvPicPr>
          <p:cNvPr id="4" name="Рисунок 3"/>
          <p:cNvPicPr>
            <a:picLocks noChangeAspect="1"/>
          </p:cNvPicPr>
          <p:nvPr/>
        </p:nvPicPr>
        <p:blipFill>
          <a:blip r:embed="rId2" cstate="print"/>
          <a:stretch>
            <a:fillRect/>
          </a:stretch>
        </p:blipFill>
        <p:spPr>
          <a:xfrm>
            <a:off x="1066800" y="1524000"/>
            <a:ext cx="6858000" cy="4429932"/>
          </a:xfrm>
          <a:prstGeom prst="rect">
            <a:avLst/>
          </a:prstGeom>
        </p:spPr>
      </p:pic>
    </p:spTree>
    <p:extLst>
      <p:ext uri="{BB962C8B-B14F-4D97-AF65-F5344CB8AC3E}">
        <p14:creationId xmlns:p14="http://schemas.microsoft.com/office/powerpoint/2010/main" xmlns="" val="358322999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0725D-F3BF-4EC2-9D7E-E681A1E6BE63}"/>
              </a:ext>
            </a:extLst>
          </p:cNvPr>
          <p:cNvSpPr>
            <a:spLocks noGrp="1"/>
          </p:cNvSpPr>
          <p:nvPr>
            <p:ph type="title"/>
          </p:nvPr>
        </p:nvSpPr>
        <p:spPr>
          <a:xfrm>
            <a:off x="476148" y="584200"/>
            <a:ext cx="7135622" cy="384721"/>
          </a:xfrm>
        </p:spPr>
        <p:txBody>
          <a:bodyPr/>
          <a:lstStyle/>
          <a:p>
            <a:r>
              <a:rPr lang="en-US" dirty="0"/>
              <a:t>Steel Production Cycle</a:t>
            </a:r>
            <a:endParaRPr lang="en-CA" dirty="0"/>
          </a:p>
        </p:txBody>
      </p:sp>
      <p:sp>
        <p:nvSpPr>
          <p:cNvPr id="8" name="TextBox 7">
            <a:extLst>
              <a:ext uri="{FF2B5EF4-FFF2-40B4-BE49-F238E27FC236}">
                <a16:creationId xmlns:a16="http://schemas.microsoft.com/office/drawing/2014/main" xmlns="" id="{3AF4BEBE-D9C7-4E4B-862A-00816AF2C561}"/>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5" name="Рисунок 4"/>
          <p:cNvPicPr>
            <a:picLocks noChangeAspect="1"/>
          </p:cNvPicPr>
          <p:nvPr/>
        </p:nvPicPr>
        <p:blipFill>
          <a:blip r:embed="rId2" cstate="print"/>
          <a:stretch>
            <a:fillRect/>
          </a:stretch>
        </p:blipFill>
        <p:spPr>
          <a:xfrm>
            <a:off x="407634" y="1295400"/>
            <a:ext cx="8276897" cy="4800600"/>
          </a:xfrm>
          <a:prstGeom prst="rect">
            <a:avLst/>
          </a:prstGeom>
        </p:spPr>
      </p:pic>
    </p:spTree>
    <p:extLst>
      <p:ext uri="{BB962C8B-B14F-4D97-AF65-F5344CB8AC3E}">
        <p14:creationId xmlns:p14="http://schemas.microsoft.com/office/powerpoint/2010/main" xmlns="" val="38906799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Global Steel Stats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pic>
        <p:nvPicPr>
          <p:cNvPr id="3" name="Рисунок 2"/>
          <p:cNvPicPr>
            <a:picLocks noChangeAspect="1"/>
          </p:cNvPicPr>
          <p:nvPr/>
        </p:nvPicPr>
        <p:blipFill>
          <a:blip r:embed="rId2" cstate="print"/>
          <a:stretch>
            <a:fillRect/>
          </a:stretch>
        </p:blipFill>
        <p:spPr>
          <a:xfrm>
            <a:off x="228600" y="1543050"/>
            <a:ext cx="4057650" cy="2266950"/>
          </a:xfrm>
          <a:prstGeom prst="rect">
            <a:avLst/>
          </a:prstGeom>
        </p:spPr>
      </p:pic>
      <p:pic>
        <p:nvPicPr>
          <p:cNvPr id="6" name="Рисунок 5"/>
          <p:cNvPicPr>
            <a:picLocks noChangeAspect="1"/>
          </p:cNvPicPr>
          <p:nvPr/>
        </p:nvPicPr>
        <p:blipFill>
          <a:blip r:embed="rId3" cstate="print"/>
          <a:stretch>
            <a:fillRect/>
          </a:stretch>
        </p:blipFill>
        <p:spPr>
          <a:xfrm>
            <a:off x="4724400" y="1491234"/>
            <a:ext cx="4314825" cy="2286000"/>
          </a:xfrm>
          <a:prstGeom prst="rect">
            <a:avLst/>
          </a:prstGeom>
        </p:spPr>
      </p:pic>
      <p:sp>
        <p:nvSpPr>
          <p:cNvPr id="7" name="TextBox 6"/>
          <p:cNvSpPr txBox="1"/>
          <p:nvPr/>
        </p:nvSpPr>
        <p:spPr>
          <a:xfrm>
            <a:off x="5029200" y="1143000"/>
            <a:ext cx="3429000" cy="369332"/>
          </a:xfrm>
          <a:prstGeom prst="rect">
            <a:avLst/>
          </a:prstGeom>
          <a:noFill/>
        </p:spPr>
        <p:txBody>
          <a:bodyPr wrap="square" rtlCol="0">
            <a:spAutoFit/>
          </a:bodyPr>
          <a:lstStyle/>
          <a:p>
            <a:r>
              <a:rPr lang="en-US" dirty="0"/>
              <a:t>Consumption</a:t>
            </a:r>
            <a:endParaRPr lang="ru-RU" dirty="0"/>
          </a:p>
        </p:txBody>
      </p:sp>
      <p:sp>
        <p:nvSpPr>
          <p:cNvPr id="8" name="TextBox 7"/>
          <p:cNvSpPr txBox="1"/>
          <p:nvPr/>
        </p:nvSpPr>
        <p:spPr>
          <a:xfrm>
            <a:off x="476148" y="1134094"/>
            <a:ext cx="3429000" cy="369332"/>
          </a:xfrm>
          <a:prstGeom prst="rect">
            <a:avLst/>
          </a:prstGeom>
          <a:noFill/>
        </p:spPr>
        <p:txBody>
          <a:bodyPr wrap="square" rtlCol="0">
            <a:spAutoFit/>
          </a:bodyPr>
          <a:lstStyle/>
          <a:p>
            <a:r>
              <a:rPr lang="en-US" dirty="0"/>
              <a:t>Production</a:t>
            </a:r>
            <a:endParaRPr lang="ru-RU" dirty="0"/>
          </a:p>
        </p:txBody>
      </p:sp>
      <p:pic>
        <p:nvPicPr>
          <p:cNvPr id="9" name="Рисунок 8"/>
          <p:cNvPicPr>
            <a:picLocks noChangeAspect="1"/>
          </p:cNvPicPr>
          <p:nvPr/>
        </p:nvPicPr>
        <p:blipFill>
          <a:blip r:embed="rId4" cstate="print"/>
          <a:stretch>
            <a:fillRect/>
          </a:stretch>
        </p:blipFill>
        <p:spPr>
          <a:xfrm>
            <a:off x="4781510" y="3989445"/>
            <a:ext cx="4362490" cy="2308109"/>
          </a:xfrm>
          <a:prstGeom prst="rect">
            <a:avLst/>
          </a:prstGeom>
        </p:spPr>
      </p:pic>
      <p:pic>
        <p:nvPicPr>
          <p:cNvPr id="10" name="Рисунок 9"/>
          <p:cNvPicPr>
            <a:picLocks noChangeAspect="1"/>
          </p:cNvPicPr>
          <p:nvPr/>
        </p:nvPicPr>
        <p:blipFill>
          <a:blip r:embed="rId5" cstate="print"/>
          <a:stretch>
            <a:fillRect/>
          </a:stretch>
        </p:blipFill>
        <p:spPr>
          <a:xfrm>
            <a:off x="-15240" y="3849624"/>
            <a:ext cx="4944524" cy="2425854"/>
          </a:xfrm>
          <a:prstGeom prst="rect">
            <a:avLst/>
          </a:prstGeom>
        </p:spPr>
      </p:pic>
    </p:spTree>
    <p:extLst>
      <p:ext uri="{BB962C8B-B14F-4D97-AF65-F5344CB8AC3E}">
        <p14:creationId xmlns:p14="http://schemas.microsoft.com/office/powerpoint/2010/main" xmlns="" val="163818397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Teck’s Strategy</a:t>
            </a:r>
            <a:endParaRPr lang="ru-RU" dirty="0"/>
          </a:p>
        </p:txBody>
      </p:sp>
      <p:sp>
        <p:nvSpPr>
          <p:cNvPr id="3" name="Текст 2"/>
          <p:cNvSpPr>
            <a:spLocks noGrp="1"/>
          </p:cNvSpPr>
          <p:nvPr>
            <p:ph type="body" idx="1"/>
          </p:nvPr>
        </p:nvSpPr>
        <p:spPr>
          <a:xfrm>
            <a:off x="476148" y="1905000"/>
            <a:ext cx="8191703" cy="3816429"/>
          </a:xfrm>
        </p:spPr>
        <p:txBody>
          <a:bodyPr/>
          <a:lstStyle/>
          <a:p>
            <a:pPr marL="285750" indent="-285750">
              <a:buFont typeface="Arial" panose="020B0604020202020204" pitchFamily="34" charset="0"/>
              <a:buChar char="•"/>
            </a:pPr>
            <a:r>
              <a:rPr lang="en-US" sz="2000" dirty="0"/>
              <a:t>Focus on exploring, acquiring, developing and producing natural resources;</a:t>
            </a:r>
          </a:p>
          <a:p>
            <a:endParaRPr lang="en-US" sz="2000" dirty="0"/>
          </a:p>
          <a:p>
            <a:pPr marL="285750" indent="-285750">
              <a:buFont typeface="Arial" panose="020B0604020202020204" pitchFamily="34" charset="0"/>
              <a:buChar char="•"/>
            </a:pPr>
            <a:r>
              <a:rPr lang="en-US" sz="2000" dirty="0"/>
              <a:t>Focus on improvement of efficiency of operations of Zinc &amp; Copper production;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Highest ever earned profits in 2017 reinforced company’s focus on development of Tar Sands exploration and production development.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ru-RU" dirty="0"/>
          </a:p>
        </p:txBody>
      </p:sp>
    </p:spTree>
    <p:extLst>
      <p:ext uri="{BB962C8B-B14F-4D97-AF65-F5344CB8AC3E}">
        <p14:creationId xmlns:p14="http://schemas.microsoft.com/office/powerpoint/2010/main" xmlns="" val="17480846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71210-E18A-4AFB-B047-91C9932768BB}"/>
              </a:ext>
            </a:extLst>
          </p:cNvPr>
          <p:cNvSpPr>
            <a:spLocks noGrp="1"/>
          </p:cNvSpPr>
          <p:nvPr>
            <p:ph type="title"/>
          </p:nvPr>
        </p:nvSpPr>
        <p:spPr>
          <a:xfrm>
            <a:off x="476148" y="584200"/>
            <a:ext cx="7135622" cy="384721"/>
          </a:xfrm>
        </p:spPr>
        <p:txBody>
          <a:bodyPr/>
          <a:lstStyle/>
          <a:p>
            <a:r>
              <a:rPr lang="en-US" dirty="0"/>
              <a:t>Management Bios</a:t>
            </a:r>
            <a:endParaRPr lang="en-CA" dirty="0"/>
          </a:p>
        </p:txBody>
      </p:sp>
      <p:sp>
        <p:nvSpPr>
          <p:cNvPr id="3" name="Text Placeholder 2">
            <a:extLst>
              <a:ext uri="{FF2B5EF4-FFF2-40B4-BE49-F238E27FC236}">
                <a16:creationId xmlns:a16="http://schemas.microsoft.com/office/drawing/2014/main" xmlns="" id="{3AC662EF-03BF-490E-B8DC-3F0FB0DE28C1}"/>
              </a:ext>
            </a:extLst>
          </p:cNvPr>
          <p:cNvSpPr>
            <a:spLocks noGrp="1"/>
          </p:cNvSpPr>
          <p:nvPr>
            <p:ph type="body" idx="1"/>
          </p:nvPr>
        </p:nvSpPr>
        <p:spPr>
          <a:xfrm>
            <a:off x="4267200" y="1544880"/>
            <a:ext cx="4553051" cy="5309146"/>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Norman B. Keevil</a:t>
            </a:r>
            <a:r>
              <a:rPr lang="en-CA" dirty="0">
                <a:latin typeface="Arial Black" panose="020B0A04020102020204" pitchFamily="34" charset="0"/>
              </a:rPr>
              <a:t>, </a:t>
            </a:r>
            <a:r>
              <a:rPr lang="en-US" dirty="0">
                <a:latin typeface="Arial Black" panose="020B0A04020102020204" pitchFamily="34" charset="0"/>
              </a:rPr>
              <a:t>Chairman Emeritus and Special Advisor to the Board </a:t>
            </a:r>
          </a:p>
          <a:p>
            <a:pPr marL="285750" indent="-285750">
              <a:spcAft>
                <a:spcPts val="1200"/>
              </a:spcAft>
              <a:buFont typeface="Wingdings" panose="05000000000000000000" pitchFamily="2" charset="2"/>
              <a:buChar char="§"/>
            </a:pPr>
            <a:r>
              <a:rPr lang="en-US" dirty="0">
                <a:latin typeface="Arial Black" panose="020B0A04020102020204" pitchFamily="34" charset="0"/>
              </a:rPr>
              <a:t>VP of Exploration 1962-1968</a:t>
            </a:r>
          </a:p>
          <a:p>
            <a:pPr marL="285750" indent="-285750">
              <a:spcAft>
                <a:spcPts val="1200"/>
              </a:spcAft>
              <a:buFont typeface="Wingdings" panose="05000000000000000000" pitchFamily="2" charset="2"/>
              <a:buChar char="§"/>
            </a:pPr>
            <a:r>
              <a:rPr lang="en-US" dirty="0">
                <a:latin typeface="Arial Black" panose="020B0A04020102020204" pitchFamily="34" charset="0"/>
              </a:rPr>
              <a:t>Executive VP 1968-1981</a:t>
            </a:r>
          </a:p>
          <a:p>
            <a:pPr marL="285750" indent="-285750">
              <a:spcAft>
                <a:spcPts val="1200"/>
              </a:spcAft>
              <a:buFont typeface="Wingdings" panose="05000000000000000000" pitchFamily="2" charset="2"/>
              <a:buChar char="§"/>
            </a:pPr>
            <a:r>
              <a:rPr lang="en-US" dirty="0">
                <a:latin typeface="Arial Black" panose="020B0A04020102020204" pitchFamily="34" charset="0"/>
              </a:rPr>
              <a:t>CEO 1981-2001</a:t>
            </a:r>
          </a:p>
          <a:p>
            <a:pPr marL="285750" indent="-285750">
              <a:spcAft>
                <a:spcPts val="1200"/>
              </a:spcAft>
              <a:buFont typeface="Wingdings" panose="05000000000000000000" pitchFamily="2" charset="2"/>
              <a:buChar char="§"/>
            </a:pPr>
            <a:r>
              <a:rPr lang="en-US" dirty="0">
                <a:latin typeface="Arial Black" panose="020B0A04020102020204" pitchFamily="34" charset="0"/>
              </a:rPr>
              <a:t>Chairman of the Board 2001-2018</a:t>
            </a:r>
          </a:p>
          <a:p>
            <a:pPr marL="285750" indent="-285750">
              <a:spcAft>
                <a:spcPts val="1200"/>
              </a:spcAft>
              <a:buFont typeface="Wingdings" panose="05000000000000000000" pitchFamily="2" charset="2"/>
              <a:buChar char="§"/>
            </a:pPr>
            <a:r>
              <a:rPr lang="en-US" dirty="0">
                <a:latin typeface="Arial Black" panose="020B0A04020102020204" pitchFamily="34" charset="0"/>
              </a:rPr>
              <a:t>Lifetime director of the Mining Association of Canada</a:t>
            </a:r>
          </a:p>
          <a:p>
            <a:pPr marL="285750" indent="-285750">
              <a:spcAft>
                <a:spcPts val="1200"/>
              </a:spcAft>
              <a:buFont typeface="Wingdings" panose="05000000000000000000" pitchFamily="2" charset="2"/>
              <a:buChar char="§"/>
            </a:pPr>
            <a:r>
              <a:rPr lang="en-US" dirty="0">
                <a:latin typeface="Arial Black" panose="020B0A04020102020204" pitchFamily="34" charset="0"/>
              </a:rPr>
              <a:t>Member of Canadian Mining Hall of Fame from 2004</a:t>
            </a:r>
          </a:p>
          <a:p>
            <a:pPr marL="285750" indent="-285750">
              <a:spcAft>
                <a:spcPts val="1200"/>
              </a:spcAft>
              <a:buFont typeface="Wingdings" panose="05000000000000000000" pitchFamily="2" charset="2"/>
              <a:buChar char="§"/>
            </a:pPr>
            <a:r>
              <a:rPr lang="en-US" dirty="0">
                <a:latin typeface="Arial Black" panose="020B0A04020102020204" pitchFamily="34" charset="0"/>
              </a:rPr>
              <a:t>Member of Canadian Business Hall of Fame from 2012</a:t>
            </a:r>
          </a:p>
          <a:p>
            <a:pPr marL="285750" indent="-285750">
              <a:spcAft>
                <a:spcPts val="1200"/>
              </a:spcAft>
              <a:buFont typeface="Wingdings" panose="05000000000000000000" pitchFamily="2" charset="2"/>
              <a:buChar char="§"/>
            </a:pPr>
            <a:r>
              <a:rPr lang="en-US" dirty="0">
                <a:latin typeface="Arial Black" panose="020B0A04020102020204" pitchFamily="34" charset="0"/>
              </a:rPr>
              <a:t>BSc UoT; PhD Berkley </a:t>
            </a:r>
          </a:p>
          <a:p>
            <a:pPr>
              <a:spcAft>
                <a:spcPts val="1200"/>
              </a:spcAft>
            </a:pPr>
            <a:endParaRPr lang="en-US" dirty="0">
              <a:latin typeface="Arial Black" panose="020B0A04020102020204" pitchFamily="34" charset="0"/>
            </a:endParaRPr>
          </a:p>
        </p:txBody>
      </p:sp>
      <p:sp>
        <p:nvSpPr>
          <p:cNvPr id="4" name="TextBox 3">
            <a:extLst>
              <a:ext uri="{FF2B5EF4-FFF2-40B4-BE49-F238E27FC236}">
                <a16:creationId xmlns:a16="http://schemas.microsoft.com/office/drawing/2014/main" xmlns="" id="{78FFE799-6DEE-4209-860B-227EEAC706F5}"/>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 public company filings</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9594" y="1544880"/>
            <a:ext cx="2971800" cy="3957186"/>
          </a:xfrm>
          <a:prstGeom prst="rect">
            <a:avLst/>
          </a:prstGeom>
        </p:spPr>
      </p:pic>
    </p:spTree>
    <p:extLst>
      <p:ext uri="{BB962C8B-B14F-4D97-AF65-F5344CB8AC3E}">
        <p14:creationId xmlns:p14="http://schemas.microsoft.com/office/powerpoint/2010/main" xmlns="" val="276569765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71210-E18A-4AFB-B047-91C9932768BB}"/>
              </a:ext>
            </a:extLst>
          </p:cNvPr>
          <p:cNvSpPr>
            <a:spLocks noGrp="1"/>
          </p:cNvSpPr>
          <p:nvPr>
            <p:ph type="title"/>
          </p:nvPr>
        </p:nvSpPr>
        <p:spPr>
          <a:xfrm>
            <a:off x="476148" y="584200"/>
            <a:ext cx="7135622" cy="384721"/>
          </a:xfrm>
        </p:spPr>
        <p:txBody>
          <a:bodyPr/>
          <a:lstStyle/>
          <a:p>
            <a:r>
              <a:rPr lang="en-US" dirty="0"/>
              <a:t>Management Bios</a:t>
            </a:r>
            <a:endParaRPr lang="en-CA" dirty="0"/>
          </a:p>
        </p:txBody>
      </p:sp>
      <p:sp>
        <p:nvSpPr>
          <p:cNvPr id="3" name="Text Placeholder 2">
            <a:extLst>
              <a:ext uri="{FF2B5EF4-FFF2-40B4-BE49-F238E27FC236}">
                <a16:creationId xmlns:a16="http://schemas.microsoft.com/office/drawing/2014/main" xmlns="" id="{3AC662EF-03BF-490E-B8DC-3F0FB0DE28C1}"/>
              </a:ext>
            </a:extLst>
          </p:cNvPr>
          <p:cNvSpPr>
            <a:spLocks noGrp="1"/>
          </p:cNvSpPr>
          <p:nvPr>
            <p:ph type="body" idx="1"/>
          </p:nvPr>
        </p:nvSpPr>
        <p:spPr>
          <a:xfrm>
            <a:off x="4191000" y="1227264"/>
            <a:ext cx="4572000" cy="3801041"/>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Donald R. Lindsay</a:t>
            </a:r>
            <a:r>
              <a:rPr lang="en-CA" dirty="0">
                <a:latin typeface="Arial Black" panose="020B0A04020102020204" pitchFamily="34" charset="0"/>
              </a:rPr>
              <a:t>, President &amp; CEO</a:t>
            </a:r>
          </a:p>
          <a:p>
            <a:pPr marL="285750" indent="-285750">
              <a:spcAft>
                <a:spcPts val="1200"/>
              </a:spcAft>
              <a:buFont typeface="Wingdings" panose="05000000000000000000" pitchFamily="2" charset="2"/>
              <a:buChar char="§"/>
            </a:pPr>
            <a:r>
              <a:rPr lang="en-US" dirty="0">
                <a:latin typeface="Arial Black" panose="020B0A04020102020204" pitchFamily="34" charset="0"/>
              </a:rPr>
              <a:t>Over 25 years of legal and senior leadership experience</a:t>
            </a:r>
          </a:p>
          <a:p>
            <a:pPr marL="285750" indent="-285750">
              <a:spcAft>
                <a:spcPts val="1200"/>
              </a:spcAft>
              <a:buFont typeface="Wingdings" panose="05000000000000000000" pitchFamily="2" charset="2"/>
              <a:buChar char="§"/>
            </a:pPr>
            <a:r>
              <a:rPr lang="en-US" dirty="0">
                <a:latin typeface="Arial Black" panose="020B0A04020102020204" pitchFamily="34" charset="0"/>
              </a:rPr>
              <a:t>Appointed CEO in April 2005</a:t>
            </a:r>
          </a:p>
          <a:p>
            <a:pPr marL="285750" indent="-285750">
              <a:spcAft>
                <a:spcPts val="1200"/>
              </a:spcAft>
              <a:buFont typeface="Wingdings" panose="05000000000000000000" pitchFamily="2" charset="2"/>
              <a:buChar char="§"/>
            </a:pPr>
            <a:r>
              <a:rPr lang="en-US" dirty="0">
                <a:latin typeface="Arial Black" panose="020B0A04020102020204" pitchFamily="34" charset="0"/>
              </a:rPr>
              <a:t>Joined the company as president in January 2005</a:t>
            </a:r>
          </a:p>
          <a:p>
            <a:pPr marL="285750" indent="-285750">
              <a:spcAft>
                <a:spcPts val="1200"/>
              </a:spcAft>
              <a:buFont typeface="Wingdings" panose="05000000000000000000" pitchFamily="2" charset="2"/>
              <a:buChar char="§"/>
            </a:pPr>
            <a:r>
              <a:rPr lang="en-US" dirty="0">
                <a:latin typeface="Arial Black" panose="020B0A04020102020204" pitchFamily="34" charset="0"/>
              </a:rPr>
              <a:t>Director of Manulife Financial Corporation</a:t>
            </a:r>
          </a:p>
          <a:p>
            <a:pPr marL="285750" indent="-285750">
              <a:spcAft>
                <a:spcPts val="1200"/>
              </a:spcAft>
              <a:buFont typeface="Wingdings" panose="05000000000000000000" pitchFamily="2" charset="2"/>
              <a:buChar char="§"/>
            </a:pPr>
            <a:r>
              <a:rPr lang="en-US" dirty="0">
                <a:latin typeface="Arial Black" panose="020B0A04020102020204" pitchFamily="34" charset="0"/>
              </a:rPr>
              <a:t>Background of 19 years in investment banking</a:t>
            </a:r>
          </a:p>
          <a:p>
            <a:pPr marL="285750" indent="-285750">
              <a:spcAft>
                <a:spcPts val="1200"/>
              </a:spcAft>
              <a:buFont typeface="Wingdings" panose="05000000000000000000" pitchFamily="2" charset="2"/>
              <a:buChar char="§"/>
            </a:pPr>
            <a:r>
              <a:rPr lang="en-US" dirty="0">
                <a:latin typeface="Arial Black" panose="020B0A04020102020204" pitchFamily="34" charset="0"/>
              </a:rPr>
              <a:t>MBA from Harvard</a:t>
            </a:r>
          </a:p>
        </p:txBody>
      </p:sp>
      <p:sp>
        <p:nvSpPr>
          <p:cNvPr id="4" name="TextBox 3">
            <a:extLst>
              <a:ext uri="{FF2B5EF4-FFF2-40B4-BE49-F238E27FC236}">
                <a16:creationId xmlns:a16="http://schemas.microsoft.com/office/drawing/2014/main" xmlns="" id="{78FFE799-6DEE-4209-860B-227EEAC706F5}"/>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 public company filings</a:t>
            </a:r>
          </a:p>
        </p:txBody>
      </p:sp>
      <p:pic>
        <p:nvPicPr>
          <p:cNvPr id="4098" name="Picture 2" descr="Donald R. Lindsa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210330"/>
            <a:ext cx="3048000" cy="40586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64665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71210-E18A-4AFB-B047-91C9932768BB}"/>
              </a:ext>
            </a:extLst>
          </p:cNvPr>
          <p:cNvSpPr>
            <a:spLocks noGrp="1"/>
          </p:cNvSpPr>
          <p:nvPr>
            <p:ph type="title"/>
          </p:nvPr>
        </p:nvSpPr>
        <p:spPr>
          <a:xfrm>
            <a:off x="476148" y="584200"/>
            <a:ext cx="7135622" cy="384721"/>
          </a:xfrm>
        </p:spPr>
        <p:txBody>
          <a:bodyPr/>
          <a:lstStyle/>
          <a:p>
            <a:r>
              <a:rPr lang="en-US" dirty="0"/>
              <a:t>Management Bios</a:t>
            </a:r>
            <a:endParaRPr lang="en-CA" dirty="0"/>
          </a:p>
        </p:txBody>
      </p:sp>
      <p:sp>
        <p:nvSpPr>
          <p:cNvPr id="3" name="Text Placeholder 2">
            <a:extLst>
              <a:ext uri="{FF2B5EF4-FFF2-40B4-BE49-F238E27FC236}">
                <a16:creationId xmlns:a16="http://schemas.microsoft.com/office/drawing/2014/main" xmlns="" id="{3AC662EF-03BF-490E-B8DC-3F0FB0DE28C1}"/>
              </a:ext>
            </a:extLst>
          </p:cNvPr>
          <p:cNvSpPr>
            <a:spLocks noGrp="1"/>
          </p:cNvSpPr>
          <p:nvPr>
            <p:ph type="body" idx="1"/>
          </p:nvPr>
        </p:nvSpPr>
        <p:spPr>
          <a:xfrm>
            <a:off x="4114800" y="1227264"/>
            <a:ext cx="4553051" cy="3493264"/>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Marcia M. Smith</a:t>
            </a:r>
            <a:r>
              <a:rPr lang="en-CA" dirty="0">
                <a:latin typeface="Arial Black" panose="020B0A04020102020204" pitchFamily="34" charset="0"/>
              </a:rPr>
              <a:t>, SVP, Sustainability &amp; External affairs</a:t>
            </a:r>
          </a:p>
          <a:p>
            <a:pPr marL="285750" indent="-285750">
              <a:spcAft>
                <a:spcPts val="1200"/>
              </a:spcAft>
              <a:buFont typeface="Wingdings" panose="05000000000000000000" pitchFamily="2" charset="2"/>
              <a:buChar char="§"/>
            </a:pPr>
            <a:r>
              <a:rPr lang="en-US" dirty="0">
                <a:latin typeface="Arial Black" panose="020B0A04020102020204" pitchFamily="34" charset="0"/>
              </a:rPr>
              <a:t>Appointed SVP in 2012</a:t>
            </a:r>
          </a:p>
          <a:p>
            <a:pPr marL="285750" indent="-285750">
              <a:spcAft>
                <a:spcPts val="1200"/>
              </a:spcAft>
              <a:buFont typeface="Wingdings" panose="05000000000000000000" pitchFamily="2" charset="2"/>
              <a:buChar char="§"/>
            </a:pPr>
            <a:r>
              <a:rPr lang="en-US" dirty="0">
                <a:latin typeface="Arial Black" panose="020B0A04020102020204" pitchFamily="34" charset="0"/>
              </a:rPr>
              <a:t>Joined as VP, Corporate Affairs in 2010</a:t>
            </a:r>
          </a:p>
          <a:p>
            <a:pPr marL="285750" indent="-285750">
              <a:spcAft>
                <a:spcPts val="1200"/>
              </a:spcAft>
              <a:buFont typeface="Wingdings" panose="05000000000000000000" pitchFamily="2" charset="2"/>
              <a:buChar char="§"/>
            </a:pPr>
            <a:r>
              <a:rPr lang="en-US" dirty="0">
                <a:latin typeface="Arial Black" panose="020B0A04020102020204" pitchFamily="34" charset="0"/>
              </a:rPr>
              <a:t>Experience in public relations from being a managing partner in a leading Canadian public relations firm</a:t>
            </a:r>
          </a:p>
          <a:p>
            <a:pPr marL="285750" indent="-285750">
              <a:spcAft>
                <a:spcPts val="1200"/>
              </a:spcAft>
              <a:buFont typeface="Wingdings" panose="05000000000000000000" pitchFamily="2" charset="2"/>
              <a:buChar char="§"/>
            </a:pPr>
            <a:r>
              <a:rPr lang="en-US" dirty="0">
                <a:latin typeface="Arial Black" panose="020B0A04020102020204" pitchFamily="34" charset="0"/>
              </a:rPr>
              <a:t>BA in English and Psci from Laurentian University</a:t>
            </a:r>
          </a:p>
        </p:txBody>
      </p:sp>
      <p:sp>
        <p:nvSpPr>
          <p:cNvPr id="4" name="TextBox 3">
            <a:extLst>
              <a:ext uri="{FF2B5EF4-FFF2-40B4-BE49-F238E27FC236}">
                <a16:creationId xmlns:a16="http://schemas.microsoft.com/office/drawing/2014/main" xmlns="" id="{78FFE799-6DEE-4209-860B-227EEAC706F5}"/>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 public company filings</a:t>
            </a:r>
          </a:p>
        </p:txBody>
      </p:sp>
      <p:pic>
        <p:nvPicPr>
          <p:cNvPr id="5122" name="Picture 2" descr="Marcia M. Smith"/>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799" y="1291143"/>
            <a:ext cx="3019313" cy="41952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937834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905852" cy="384721"/>
          </a:xfrm>
        </p:spPr>
        <p:txBody>
          <a:bodyPr/>
          <a:lstStyle/>
          <a:p>
            <a:r>
              <a:rPr lang="en-US" dirty="0"/>
              <a:t>Operations – Elkview – Steelmaking Coal</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638800" y="16764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South Eastern BC,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95%,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7.0MM tonnes (Teck’s share)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294MM tonnes (Teck’s share)</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6146" name="Picture 2" descr="Image result for elkview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222" y="2743200"/>
            <a:ext cx="5431536" cy="21216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818996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8439252" cy="769441"/>
          </a:xfrm>
        </p:spPr>
        <p:txBody>
          <a:bodyPr/>
          <a:lstStyle/>
          <a:p>
            <a:r>
              <a:rPr lang="en-US" dirty="0"/>
              <a:t>Operations – Cardinal River – Steelmaking Coal</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4478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South of Hinton, Alberta,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100%</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2MM tonnes</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7170" name="Picture 2" descr="Image result for cardinal river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148" y="1600200"/>
            <a:ext cx="4419142" cy="44191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1485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9EE3FF-F2ED-4189-B028-22238A55EE43}"/>
              </a:ext>
            </a:extLst>
          </p:cNvPr>
          <p:cNvSpPr>
            <a:spLocks noGrp="1"/>
          </p:cNvSpPr>
          <p:nvPr>
            <p:ph type="title"/>
          </p:nvPr>
        </p:nvSpPr>
        <p:spPr>
          <a:xfrm>
            <a:off x="476148" y="584200"/>
            <a:ext cx="8058252" cy="769441"/>
          </a:xfrm>
        </p:spPr>
        <p:txBody>
          <a:bodyPr/>
          <a:lstStyle/>
          <a:p>
            <a:r>
              <a:rPr lang="en-CA" dirty="0"/>
              <a:t>The Future of the Canadian Mining Industry</a:t>
            </a:r>
          </a:p>
        </p:txBody>
      </p:sp>
      <p:sp>
        <p:nvSpPr>
          <p:cNvPr id="3" name="Content Placeholder 2">
            <a:extLst>
              <a:ext uri="{FF2B5EF4-FFF2-40B4-BE49-F238E27FC236}">
                <a16:creationId xmlns:a16="http://schemas.microsoft.com/office/drawing/2014/main" xmlns="" id="{ED1B6B27-937B-4461-B338-99D09802B324}"/>
              </a:ext>
            </a:extLst>
          </p:cNvPr>
          <p:cNvSpPr>
            <a:spLocks noGrp="1"/>
          </p:cNvSpPr>
          <p:nvPr>
            <p:ph idx="1"/>
          </p:nvPr>
        </p:nvSpPr>
        <p:spPr>
          <a:xfrm>
            <a:off x="476148" y="1760664"/>
            <a:ext cx="8191703" cy="1363536"/>
          </a:xfrm>
        </p:spPr>
        <p:txBody>
          <a:bodyPr>
            <a:noAutofit/>
          </a:bodyPr>
          <a:lstStyle/>
          <a:p>
            <a:pPr marL="285750" indent="-285750">
              <a:buFont typeface="Wingdings" panose="05000000000000000000" pitchFamily="2" charset="2"/>
              <a:buChar char="§"/>
            </a:pPr>
            <a:r>
              <a:rPr lang="en-US" sz="1800" dirty="0"/>
              <a:t>Growing emphasis on environmental stewardship</a:t>
            </a:r>
          </a:p>
          <a:p>
            <a:pPr marL="742950" lvl="1" indent="-285750">
              <a:buFont typeface="Wingdings" panose="05000000000000000000" pitchFamily="2" charset="2"/>
              <a:buChar char="§"/>
            </a:pPr>
            <a:r>
              <a:rPr lang="en-US" dirty="0"/>
              <a:t>How to achieve economic development without depleting natural resources?</a:t>
            </a:r>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dirty="0"/>
              <a:t>Globalization and the emergence of new mineral producing countries in the developing world increase industry competition</a:t>
            </a:r>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r>
              <a:rPr lang="en-US" sz="1800" dirty="0"/>
              <a:t>A need for a more efficient and effective federation</a:t>
            </a:r>
            <a:endParaRPr lang="en-CA" sz="1800" dirty="0"/>
          </a:p>
        </p:txBody>
      </p:sp>
    </p:spTree>
    <p:extLst>
      <p:ext uri="{BB962C8B-B14F-4D97-AF65-F5344CB8AC3E}">
        <p14:creationId xmlns:p14="http://schemas.microsoft.com/office/powerpoint/2010/main" xmlns="" val="144092221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8286852" cy="769441"/>
          </a:xfrm>
        </p:spPr>
        <p:txBody>
          <a:bodyPr/>
          <a:lstStyle/>
          <a:p>
            <a:r>
              <a:rPr lang="en-US" dirty="0"/>
              <a:t>Operations – Coal Mountain – Steelmaking Coal</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410200" y="1524000"/>
            <a:ext cx="3352800" cy="4329658"/>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South Eastern BC,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2.7MM tonnes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Depleted</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8194" name="Picture 2" descr="Image result for coal mountain m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015" y="1524000"/>
            <a:ext cx="4233915" cy="4329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547608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8363052" cy="769441"/>
          </a:xfrm>
        </p:spPr>
        <p:txBody>
          <a:bodyPr/>
          <a:lstStyle/>
          <a:p>
            <a:r>
              <a:rPr lang="en-US" dirty="0"/>
              <a:t>Operations – Fording River – Steelmaking Coal</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South Eastern BC,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8.5MM tonnes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382.5MM tonnes</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9218" name="Picture 2" descr="Image result for fording river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057400"/>
            <a:ext cx="5103432"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049414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8286852" cy="769441"/>
          </a:xfrm>
        </p:spPr>
        <p:txBody>
          <a:bodyPr/>
          <a:lstStyle/>
          <a:p>
            <a:r>
              <a:rPr lang="en-US" dirty="0"/>
              <a:t>Operations – Green Heels – Steelmaking Coal</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Smith Ranch-Highland (Wyoming, U.S.) &amp; Crow Butte (Nebraska, U.S.)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80%,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27MM tonnes (Teck’s stake)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837MM tonnes (Teck’s stake)</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0242" name="Picture 2" descr="Image result for greenhills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2057400"/>
            <a:ext cx="5105400" cy="30632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760584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Highland Valley - Copper</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South West BC,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89,000 tonnes </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890,000 tonnes</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1266" name="Picture 2" descr="Image result for highland valley copper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7634" y="1797756"/>
            <a:ext cx="4876800" cy="3657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081940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8058252" cy="769441"/>
          </a:xfrm>
        </p:spPr>
        <p:txBody>
          <a:bodyPr/>
          <a:lstStyle/>
          <a:p>
            <a:r>
              <a:rPr lang="en-US" dirty="0"/>
              <a:t>Operations – Line Creek  – Steelmaking Coal</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South Eastern BC,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3.5MM tonnes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63MM tonnes</a:t>
            </a:r>
            <a:endParaRPr lang="en-CA"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2290" name="Picture 2" descr="Image result for line creek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1548" y="1524000"/>
            <a:ext cx="4191000" cy="4191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73086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Trail - Zinc</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Trail, BC,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100%, operator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309,000 tonnes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World’s largest fully integrated zinc and lead smelting and refining complexes</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3314" name="Picture 2" descr="Image result for trail mine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752600"/>
            <a:ext cx="4038600" cy="40386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899070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Fort Hills – Oil Sands</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 Eastern Alberta, Canada</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21.3%, partner</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Operations: started in 2018</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3316" name="Picture 4" descr="Image result for fort hills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5056" y="1959521"/>
            <a:ext cx="4949825" cy="31623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471312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Antamina – Zinc &amp; Copper</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 of Lima, Peru</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22.5%, open pit</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95MM tonnes</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6386" name="Picture 2" descr="Image result for antamina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2606301"/>
            <a:ext cx="5184422" cy="21994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977656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135622" cy="384721"/>
          </a:xfrm>
        </p:spPr>
        <p:txBody>
          <a:bodyPr/>
          <a:lstStyle/>
          <a:p>
            <a:r>
              <a:rPr lang="en-US" dirty="0"/>
              <a:t>Operations – Quebrada Blanca - Copper</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Northern Chile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90%, open pit</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23,000 tonnes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Operations suspended until 2019</a:t>
            </a: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5362" name="Picture 2" descr="Image result for quebrada blanc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2084794"/>
            <a:ext cx="4038600" cy="33705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8687428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F6072-4142-4E52-AC6B-50CD5FF0A639}"/>
              </a:ext>
            </a:extLst>
          </p:cNvPr>
          <p:cNvSpPr>
            <a:spLocks noGrp="1"/>
          </p:cNvSpPr>
          <p:nvPr>
            <p:ph type="title"/>
          </p:nvPr>
        </p:nvSpPr>
        <p:spPr>
          <a:xfrm>
            <a:off x="476148" y="584200"/>
            <a:ext cx="7753452" cy="769441"/>
          </a:xfrm>
        </p:spPr>
        <p:txBody>
          <a:bodyPr/>
          <a:lstStyle/>
          <a:p>
            <a:r>
              <a:rPr lang="en-US" dirty="0"/>
              <a:t>Operations – Carmen de Andacollo - Copper</a:t>
            </a:r>
            <a:endParaRPr lang="en-CA" dirty="0"/>
          </a:p>
        </p:txBody>
      </p:sp>
      <p:sp>
        <p:nvSpPr>
          <p:cNvPr id="4" name="Text Placeholder 2">
            <a:extLst>
              <a:ext uri="{FF2B5EF4-FFF2-40B4-BE49-F238E27FC236}">
                <a16:creationId xmlns:a16="http://schemas.microsoft.com/office/drawing/2014/main" xmlns="" id="{B5F0BC27-49C4-4BC0-AFD9-0AD2B9D28F39}"/>
              </a:ext>
            </a:extLst>
          </p:cNvPr>
          <p:cNvSpPr>
            <a:spLocks noGrp="1"/>
          </p:cNvSpPr>
          <p:nvPr>
            <p:ph type="body" idx="1"/>
          </p:nvPr>
        </p:nvSpPr>
        <p:spPr>
          <a:xfrm>
            <a:off x="5562600" y="1524000"/>
            <a:ext cx="3200400" cy="3962400"/>
          </a:xfrm>
        </p:spPr>
        <p:txBody>
          <a:bodyPr anchor="ctr">
            <a:normAutofit/>
          </a:bodyPr>
          <a:lstStyle/>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Location: Central Chile</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Teck’s stake: 90%, open pit</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2017 Production: 77,000 tonnes</a:t>
            </a:r>
          </a:p>
          <a:p>
            <a:pPr marL="285750" indent="-285750">
              <a:spcAft>
                <a:spcPts val="1200"/>
              </a:spcAft>
              <a:buFont typeface="Wingdings" panose="05000000000000000000" pitchFamily="2" charset="2"/>
              <a:buChar char="§"/>
            </a:pPr>
            <a:r>
              <a:rPr lang="en-US" sz="1500" dirty="0">
                <a:solidFill>
                  <a:srgbClr val="000000"/>
                </a:solidFill>
                <a:latin typeface="Arial Black" panose="020B0A04020102020204" pitchFamily="34" charset="0"/>
              </a:rPr>
              <a:t>Reserves: 1,386,000 tonnes</a:t>
            </a:r>
          </a:p>
          <a:p>
            <a:pPr marL="285750" indent="-285750">
              <a:spcAft>
                <a:spcPts val="1200"/>
              </a:spcAft>
              <a:buFont typeface="Wingdings" panose="05000000000000000000" pitchFamily="2" charset="2"/>
              <a:buChar char="§"/>
            </a:pPr>
            <a:endParaRPr lang="en-US" sz="1500" dirty="0">
              <a:solidFill>
                <a:srgbClr val="000000"/>
              </a:solidFill>
              <a:latin typeface="Arial Black" panose="020B0A04020102020204" pitchFamily="34" charset="0"/>
            </a:endParaRPr>
          </a:p>
        </p:txBody>
      </p:sp>
      <p:sp>
        <p:nvSpPr>
          <p:cNvPr id="6" name="TextBox 5">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4338" name="Picture 2" descr="Image result for carmen de andacollo te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981200"/>
            <a:ext cx="4876800" cy="3657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2969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7CB87-DD30-44A5-9815-EDC38F63081B}"/>
              </a:ext>
            </a:extLst>
          </p:cNvPr>
          <p:cNvSpPr>
            <a:spLocks noGrp="1"/>
          </p:cNvSpPr>
          <p:nvPr>
            <p:ph type="title"/>
          </p:nvPr>
        </p:nvSpPr>
        <p:spPr>
          <a:xfrm>
            <a:off x="476148" y="584200"/>
            <a:ext cx="7135622" cy="384721"/>
          </a:xfrm>
        </p:spPr>
        <p:txBody>
          <a:bodyPr/>
          <a:lstStyle/>
          <a:p>
            <a:r>
              <a:rPr lang="en-CA" dirty="0"/>
              <a:t>Minerals and Metals Policy of Canada</a:t>
            </a:r>
          </a:p>
        </p:txBody>
      </p:sp>
      <p:sp>
        <p:nvSpPr>
          <p:cNvPr id="3" name="Content Placeholder 2">
            <a:extLst>
              <a:ext uri="{FF2B5EF4-FFF2-40B4-BE49-F238E27FC236}">
                <a16:creationId xmlns:a16="http://schemas.microsoft.com/office/drawing/2014/main" xmlns="" id="{2608221B-86AC-4464-8104-6591549B6E17}"/>
              </a:ext>
            </a:extLst>
          </p:cNvPr>
          <p:cNvSpPr>
            <a:spLocks noGrp="1"/>
          </p:cNvSpPr>
          <p:nvPr>
            <p:ph idx="1"/>
          </p:nvPr>
        </p:nvSpPr>
        <p:spPr>
          <a:xfrm>
            <a:off x="357112" y="1777698"/>
            <a:ext cx="6143777" cy="3139321"/>
          </a:xfrm>
        </p:spPr>
        <p:txBody>
          <a:bodyPr/>
          <a:lstStyle/>
          <a:p>
            <a:pPr marL="285750" indent="-285750">
              <a:buFont typeface="Wingdings" panose="05000000000000000000" pitchFamily="2" charset="2"/>
              <a:buChar char="§"/>
            </a:pPr>
            <a:r>
              <a:rPr lang="en-US" dirty="0"/>
              <a:t>The new Minerals and Metals Policy addresses these challenges and responds to important government commitments.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GB" dirty="0">
                <a:solidFill>
                  <a:srgbClr val="000000"/>
                </a:solidFill>
                <a:ea typeface="Arial"/>
                <a:cs typeface="Arial"/>
                <a:sym typeface="Arial"/>
              </a:rPr>
              <a:t>The Policy was developed after an extensive consultation process involving representatives from federal departments and agencies, provincial and territorial mines ministries, industry, environmental groups, labour, and Aboriginal communities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CA" dirty="0"/>
          </a:p>
        </p:txBody>
      </p:sp>
    </p:spTree>
    <p:extLst>
      <p:ext uri="{BB962C8B-B14F-4D97-AF65-F5344CB8AC3E}">
        <p14:creationId xmlns:p14="http://schemas.microsoft.com/office/powerpoint/2010/main" xmlns="" val="300401280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Expenses</a:t>
            </a:r>
            <a:endParaRPr lang="ru-RU" dirty="0"/>
          </a:p>
        </p:txBody>
      </p:sp>
      <p:pic>
        <p:nvPicPr>
          <p:cNvPr id="4" name="Рисунок 3"/>
          <p:cNvPicPr>
            <a:picLocks noChangeAspect="1"/>
          </p:cNvPicPr>
          <p:nvPr/>
        </p:nvPicPr>
        <p:blipFill>
          <a:blip r:embed="rId2" cstate="print"/>
          <a:stretch>
            <a:fillRect/>
          </a:stretch>
        </p:blipFill>
        <p:spPr>
          <a:xfrm>
            <a:off x="0" y="1905000"/>
            <a:ext cx="9138459" cy="3448050"/>
          </a:xfrm>
          <a:prstGeom prst="rect">
            <a:avLst/>
          </a:prstGeom>
        </p:spPr>
      </p:pic>
    </p:spTree>
    <p:extLst>
      <p:ext uri="{BB962C8B-B14F-4D97-AF65-F5344CB8AC3E}">
        <p14:creationId xmlns:p14="http://schemas.microsoft.com/office/powerpoint/2010/main" xmlns="" val="361301225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Earnings</a:t>
            </a:r>
            <a:endParaRPr lang="ru-RU" dirty="0"/>
          </a:p>
        </p:txBody>
      </p:sp>
      <p:pic>
        <p:nvPicPr>
          <p:cNvPr id="4" name="Рисунок 3"/>
          <p:cNvPicPr>
            <a:picLocks noChangeAspect="1"/>
          </p:cNvPicPr>
          <p:nvPr/>
        </p:nvPicPr>
        <p:blipFill>
          <a:blip r:embed="rId2" cstate="print"/>
          <a:stretch>
            <a:fillRect/>
          </a:stretch>
        </p:blipFill>
        <p:spPr>
          <a:xfrm>
            <a:off x="0" y="1752600"/>
            <a:ext cx="9026974" cy="3419475"/>
          </a:xfrm>
          <a:prstGeom prst="rect">
            <a:avLst/>
          </a:prstGeom>
        </p:spPr>
      </p:pic>
    </p:spTree>
    <p:extLst>
      <p:ext uri="{BB962C8B-B14F-4D97-AF65-F5344CB8AC3E}">
        <p14:creationId xmlns:p14="http://schemas.microsoft.com/office/powerpoint/2010/main" xmlns="" val="37310448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Earnings per Share</a:t>
            </a:r>
            <a:endParaRPr lang="ru-RU" dirty="0"/>
          </a:p>
        </p:txBody>
      </p:sp>
      <p:pic>
        <p:nvPicPr>
          <p:cNvPr id="4" name="Рисунок 3"/>
          <p:cNvPicPr>
            <a:picLocks noChangeAspect="1"/>
          </p:cNvPicPr>
          <p:nvPr/>
        </p:nvPicPr>
        <p:blipFill>
          <a:blip r:embed="rId2" cstate="print"/>
          <a:stretch>
            <a:fillRect/>
          </a:stretch>
        </p:blipFill>
        <p:spPr>
          <a:xfrm>
            <a:off x="762000" y="1828800"/>
            <a:ext cx="7753350" cy="3629025"/>
          </a:xfrm>
          <a:prstGeom prst="rect">
            <a:avLst/>
          </a:prstGeom>
        </p:spPr>
      </p:pic>
    </p:spTree>
    <p:extLst>
      <p:ext uri="{BB962C8B-B14F-4D97-AF65-F5344CB8AC3E}">
        <p14:creationId xmlns:p14="http://schemas.microsoft.com/office/powerpoint/2010/main" xmlns="" val="181817971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Financial Summary</a:t>
            </a:r>
            <a:endParaRPr lang="ru-RU" dirty="0"/>
          </a:p>
        </p:txBody>
      </p:sp>
      <p:pic>
        <p:nvPicPr>
          <p:cNvPr id="4" name="Рисунок 3"/>
          <p:cNvPicPr>
            <a:picLocks noChangeAspect="1"/>
          </p:cNvPicPr>
          <p:nvPr/>
        </p:nvPicPr>
        <p:blipFill>
          <a:blip r:embed="rId2" cstate="print"/>
          <a:stretch>
            <a:fillRect/>
          </a:stretch>
        </p:blipFill>
        <p:spPr>
          <a:xfrm>
            <a:off x="761999" y="1199042"/>
            <a:ext cx="7620000" cy="5334000"/>
          </a:xfrm>
          <a:prstGeom prst="rect">
            <a:avLst/>
          </a:prstGeom>
        </p:spPr>
      </p:pic>
      <p:sp>
        <p:nvSpPr>
          <p:cNvPr id="5" name="TextBox 4">
            <a:extLst>
              <a:ext uri="{FF2B5EF4-FFF2-40B4-BE49-F238E27FC236}">
                <a16:creationId xmlns:a16="http://schemas.microsoft.com/office/drawing/2014/main" xmlns="" id="{24E4A176-F2E9-47AC-B07A-967C0CAB1678}"/>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spTree>
    <p:extLst>
      <p:ext uri="{BB962C8B-B14F-4D97-AF65-F5344CB8AC3E}">
        <p14:creationId xmlns:p14="http://schemas.microsoft.com/office/powerpoint/2010/main" xmlns="" val="239134106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Teck’s production by industry</a:t>
            </a:r>
            <a:endParaRPr lang="ru-RU" dirty="0"/>
          </a:p>
        </p:txBody>
      </p:sp>
      <p:pic>
        <p:nvPicPr>
          <p:cNvPr id="4" name="Рисунок 3"/>
          <p:cNvPicPr>
            <a:picLocks noChangeAspect="1"/>
          </p:cNvPicPr>
          <p:nvPr/>
        </p:nvPicPr>
        <p:blipFill>
          <a:blip r:embed="rId2" cstate="print"/>
          <a:stretch>
            <a:fillRect/>
          </a:stretch>
        </p:blipFill>
        <p:spPr>
          <a:xfrm>
            <a:off x="685800" y="1219200"/>
            <a:ext cx="7705725" cy="4667250"/>
          </a:xfrm>
          <a:prstGeom prst="rect">
            <a:avLst/>
          </a:prstGeom>
        </p:spPr>
      </p:pic>
      <p:sp>
        <p:nvSpPr>
          <p:cNvPr id="5" name="TextBox 4">
            <a:extLst>
              <a:ext uri="{FF2B5EF4-FFF2-40B4-BE49-F238E27FC236}">
                <a16:creationId xmlns:a16="http://schemas.microsoft.com/office/drawing/2014/main" xmlns="" id="{541E8A8F-A91B-4157-9882-E217BBA76924}"/>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02547763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FY Balance Sheet</a:t>
            </a:r>
            <a:endParaRPr lang="ru-RU" dirty="0"/>
          </a:p>
        </p:txBody>
      </p:sp>
      <p:pic>
        <p:nvPicPr>
          <p:cNvPr id="4" name="Рисунок 3"/>
          <p:cNvPicPr>
            <a:picLocks noChangeAspect="1"/>
          </p:cNvPicPr>
          <p:nvPr/>
        </p:nvPicPr>
        <p:blipFill>
          <a:blip r:embed="rId2" cstate="print"/>
          <a:stretch>
            <a:fillRect/>
          </a:stretch>
        </p:blipFill>
        <p:spPr>
          <a:xfrm>
            <a:off x="1828800" y="1143000"/>
            <a:ext cx="4957763" cy="5486917"/>
          </a:xfrm>
          <a:prstGeom prst="rect">
            <a:avLst/>
          </a:prstGeom>
        </p:spPr>
      </p:pic>
      <p:sp>
        <p:nvSpPr>
          <p:cNvPr id="5" name="TextBox 4">
            <a:extLst>
              <a:ext uri="{FF2B5EF4-FFF2-40B4-BE49-F238E27FC236}">
                <a16:creationId xmlns:a16="http://schemas.microsoft.com/office/drawing/2014/main" xmlns="" id="{E09231E5-6C94-4C2C-831E-4090B6EEFDC5}"/>
              </a:ext>
            </a:extLst>
          </p:cNvPr>
          <p:cNvSpPr txBox="1"/>
          <p:nvPr/>
        </p:nvSpPr>
        <p:spPr>
          <a:xfrm>
            <a:off x="407634" y="65509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88023146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Q3/18 Balance Sheet</a:t>
            </a:r>
            <a:endParaRPr lang="ru-RU" dirty="0"/>
          </a:p>
        </p:txBody>
      </p:sp>
      <p:pic>
        <p:nvPicPr>
          <p:cNvPr id="5" name="Picture 4">
            <a:extLst>
              <a:ext uri="{FF2B5EF4-FFF2-40B4-BE49-F238E27FC236}">
                <a16:creationId xmlns:a16="http://schemas.microsoft.com/office/drawing/2014/main" xmlns="" id="{28057254-EF90-40D9-8769-5D23F4FC74B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98356" y="1202374"/>
            <a:ext cx="5747289" cy="5503226"/>
          </a:xfrm>
          <a:prstGeom prst="rect">
            <a:avLst/>
          </a:prstGeom>
        </p:spPr>
      </p:pic>
      <p:sp>
        <p:nvSpPr>
          <p:cNvPr id="4" name="TextBox 3">
            <a:extLst>
              <a:ext uri="{FF2B5EF4-FFF2-40B4-BE49-F238E27FC236}">
                <a16:creationId xmlns:a16="http://schemas.microsoft.com/office/drawing/2014/main" xmlns="" id="{6554AB40-F7F9-47F2-A851-AA2F53AED6D6}"/>
              </a:ext>
            </a:extLst>
          </p:cNvPr>
          <p:cNvSpPr txBox="1"/>
          <p:nvPr/>
        </p:nvSpPr>
        <p:spPr>
          <a:xfrm>
            <a:off x="407634" y="65509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44107341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Teck’s Revenues &amp; Profits</a:t>
            </a:r>
            <a:endParaRPr lang="ru-RU" dirty="0"/>
          </a:p>
        </p:txBody>
      </p:sp>
      <p:pic>
        <p:nvPicPr>
          <p:cNvPr id="4" name="Рисунок 3"/>
          <p:cNvPicPr>
            <a:picLocks noChangeAspect="1"/>
          </p:cNvPicPr>
          <p:nvPr/>
        </p:nvPicPr>
        <p:blipFill>
          <a:blip r:embed="rId2" cstate="print"/>
          <a:stretch>
            <a:fillRect/>
          </a:stretch>
        </p:blipFill>
        <p:spPr>
          <a:xfrm>
            <a:off x="510015" y="1219200"/>
            <a:ext cx="7820025" cy="2133600"/>
          </a:xfrm>
          <a:prstGeom prst="rect">
            <a:avLst/>
          </a:prstGeom>
        </p:spPr>
      </p:pic>
      <p:pic>
        <p:nvPicPr>
          <p:cNvPr id="5" name="Рисунок 4"/>
          <p:cNvPicPr>
            <a:picLocks noChangeAspect="1"/>
          </p:cNvPicPr>
          <p:nvPr/>
        </p:nvPicPr>
        <p:blipFill>
          <a:blip r:embed="rId3" cstate="print"/>
          <a:stretch>
            <a:fillRect/>
          </a:stretch>
        </p:blipFill>
        <p:spPr>
          <a:xfrm>
            <a:off x="510015" y="3552825"/>
            <a:ext cx="7724775" cy="1781175"/>
          </a:xfrm>
          <a:prstGeom prst="rect">
            <a:avLst/>
          </a:prstGeom>
        </p:spPr>
      </p:pic>
      <p:sp>
        <p:nvSpPr>
          <p:cNvPr id="6" name="TextBox 5">
            <a:extLst>
              <a:ext uri="{FF2B5EF4-FFF2-40B4-BE49-F238E27FC236}">
                <a16:creationId xmlns:a16="http://schemas.microsoft.com/office/drawing/2014/main" xmlns="" id="{31A64AF0-6EA1-4B7C-9EA0-084CC2F50887}"/>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98934920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FY Income Statement</a:t>
            </a:r>
            <a:endParaRPr lang="ru-RU" dirty="0"/>
          </a:p>
        </p:txBody>
      </p:sp>
      <p:pic>
        <p:nvPicPr>
          <p:cNvPr id="4" name="Рисунок 3"/>
          <p:cNvPicPr>
            <a:picLocks noChangeAspect="1"/>
          </p:cNvPicPr>
          <p:nvPr/>
        </p:nvPicPr>
        <p:blipFill>
          <a:blip r:embed="rId2" cstate="print"/>
          <a:stretch>
            <a:fillRect/>
          </a:stretch>
        </p:blipFill>
        <p:spPr>
          <a:xfrm>
            <a:off x="1828800" y="1143000"/>
            <a:ext cx="4891088" cy="5555507"/>
          </a:xfrm>
          <a:prstGeom prst="rect">
            <a:avLst/>
          </a:prstGeom>
        </p:spPr>
      </p:pic>
      <p:sp>
        <p:nvSpPr>
          <p:cNvPr id="5" name="TextBox 4">
            <a:extLst>
              <a:ext uri="{FF2B5EF4-FFF2-40B4-BE49-F238E27FC236}">
                <a16:creationId xmlns:a16="http://schemas.microsoft.com/office/drawing/2014/main" xmlns="" id="{31A64AF0-6EA1-4B7C-9EA0-084CC2F50887}"/>
              </a:ext>
            </a:extLst>
          </p:cNvPr>
          <p:cNvSpPr txBox="1"/>
          <p:nvPr/>
        </p:nvSpPr>
        <p:spPr>
          <a:xfrm>
            <a:off x="168299" y="6467675"/>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88001882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Q3/18 Income Statement</a:t>
            </a:r>
            <a:endParaRPr lang="ru-RU" dirty="0"/>
          </a:p>
        </p:txBody>
      </p:sp>
      <p:pic>
        <p:nvPicPr>
          <p:cNvPr id="5" name="Picture 4">
            <a:extLst>
              <a:ext uri="{FF2B5EF4-FFF2-40B4-BE49-F238E27FC236}">
                <a16:creationId xmlns:a16="http://schemas.microsoft.com/office/drawing/2014/main" xmlns="" id="{E40636A4-3E22-4B23-94A6-80701D3A806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16449" y="1134046"/>
            <a:ext cx="5511100" cy="5495354"/>
          </a:xfrm>
          <a:prstGeom prst="rect">
            <a:avLst/>
          </a:prstGeom>
        </p:spPr>
      </p:pic>
      <p:sp>
        <p:nvSpPr>
          <p:cNvPr id="4" name="TextBox 3">
            <a:extLst>
              <a:ext uri="{FF2B5EF4-FFF2-40B4-BE49-F238E27FC236}">
                <a16:creationId xmlns:a16="http://schemas.microsoft.com/office/drawing/2014/main" xmlns="" id="{31A64AF0-6EA1-4B7C-9EA0-084CC2F50887}"/>
              </a:ext>
            </a:extLst>
          </p:cNvPr>
          <p:cNvSpPr txBox="1"/>
          <p:nvPr/>
        </p:nvSpPr>
        <p:spPr>
          <a:xfrm>
            <a:off x="168299" y="6513984"/>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258226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74925E-368E-4089-920E-ADCE843BE9BA}"/>
              </a:ext>
            </a:extLst>
          </p:cNvPr>
          <p:cNvSpPr>
            <a:spLocks noGrp="1"/>
          </p:cNvSpPr>
          <p:nvPr>
            <p:ph type="title"/>
          </p:nvPr>
        </p:nvSpPr>
        <p:spPr>
          <a:xfrm>
            <a:off x="476148" y="584200"/>
            <a:ext cx="7135622" cy="384721"/>
          </a:xfrm>
        </p:spPr>
        <p:txBody>
          <a:bodyPr/>
          <a:lstStyle/>
          <a:p>
            <a:r>
              <a:rPr lang="en-CA" dirty="0"/>
              <a:t>Mining Disasters and Resistance</a:t>
            </a:r>
          </a:p>
        </p:txBody>
      </p:sp>
      <p:sp>
        <p:nvSpPr>
          <p:cNvPr id="3" name="Text Placeholder 2">
            <a:extLst>
              <a:ext uri="{FF2B5EF4-FFF2-40B4-BE49-F238E27FC236}">
                <a16:creationId xmlns:a16="http://schemas.microsoft.com/office/drawing/2014/main" xmlns="" id="{58EE4681-687B-44C5-B5E0-1D1899532D37}"/>
              </a:ext>
            </a:extLst>
          </p:cNvPr>
          <p:cNvSpPr>
            <a:spLocks noGrp="1"/>
          </p:cNvSpPr>
          <p:nvPr>
            <p:ph type="body" idx="1"/>
          </p:nvPr>
        </p:nvSpPr>
        <p:spPr>
          <a:xfrm>
            <a:off x="476148" y="1626781"/>
            <a:ext cx="8191703" cy="4662815"/>
          </a:xfrm>
        </p:spPr>
        <p:txBody>
          <a:bodyPr/>
          <a:lstStyle/>
          <a:p>
            <a:pPr marL="285750" indent="-285750">
              <a:buFont typeface="Wingdings" panose="05000000000000000000" pitchFamily="2" charset="2"/>
              <a:buChar char="§"/>
            </a:pPr>
            <a:r>
              <a:rPr lang="en-CA" dirty="0"/>
              <a:t>Mount Polley mine disaster in 2014</a:t>
            </a:r>
          </a:p>
          <a:p>
            <a:pPr marL="742950" lvl="1" indent="-285750">
              <a:buFont typeface="Wingdings" panose="05000000000000000000" pitchFamily="2" charset="2"/>
              <a:buChar char="§"/>
            </a:pPr>
            <a:r>
              <a:rPr lang="en-CA" dirty="0"/>
              <a:t>Affected the Cariboo region in British Columbia, Canada</a:t>
            </a:r>
          </a:p>
          <a:p>
            <a:pPr marL="742950" lvl="1" indent="-285750">
              <a:buFont typeface="Wingdings" panose="05000000000000000000" pitchFamily="2" charset="2"/>
              <a:buChar char="§"/>
            </a:pPr>
            <a:r>
              <a:rPr lang="en-CA" dirty="0"/>
              <a:t>Breach in the Imperial Metals – owned gold and copper tailing ponds released years worth of mining waste into Polley Lake</a:t>
            </a:r>
          </a:p>
          <a:p>
            <a:pPr marL="742950" lvl="1" indent="-285750">
              <a:buFont typeface="Wingdings" panose="05000000000000000000" pitchFamily="2" charset="2"/>
              <a:buChar char="§"/>
            </a:pPr>
            <a:r>
              <a:rPr lang="en-CA" dirty="0"/>
              <a:t>Water levels showed elevated amounts of lead and arsenic</a:t>
            </a:r>
          </a:p>
          <a:p>
            <a:pPr marL="742950" lvl="1"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Rising social consciousness and environmental regulations pose a serious risk to the mining industry</a:t>
            </a:r>
          </a:p>
          <a:p>
            <a:pPr marL="742950" lvl="1" indent="-285750">
              <a:buFont typeface="Wingdings" panose="05000000000000000000" pitchFamily="2" charset="2"/>
              <a:buChar char="§"/>
            </a:pPr>
            <a:r>
              <a:rPr lang="en-US" dirty="0"/>
              <a:t>Continuing battle over Taseko's $1.5-billion New Prosperity Mine in B.C. Interior sees Tslihqot'in Nation in court to stop extensive, new exploratory work that includes 122 drill holes</a:t>
            </a:r>
          </a:p>
          <a:p>
            <a:pPr marL="742950" lvl="1" indent="-285750">
              <a:buFont typeface="Wingdings" panose="05000000000000000000" pitchFamily="2" charset="2"/>
              <a:buChar char="§"/>
            </a:pPr>
            <a:r>
              <a:rPr lang="en-US" dirty="0"/>
              <a:t>The project was approved by the provincial government but rejected twice at the Federal level in 2010 and 2013</a:t>
            </a:r>
          </a:p>
          <a:p>
            <a:pPr marL="742950" lvl="1" indent="-285750">
              <a:buFont typeface="Wingdings" panose="05000000000000000000" pitchFamily="2" charset="2"/>
              <a:buChar char="§"/>
            </a:pPr>
            <a:r>
              <a:rPr lang="en-US" dirty="0"/>
              <a:t>Federal government cited damage to fish and fish habitats as the reason for rejection</a:t>
            </a:r>
            <a:endParaRPr lang="en-CA" dirty="0"/>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p:txBody>
      </p:sp>
    </p:spTree>
    <p:extLst>
      <p:ext uri="{BB962C8B-B14F-4D97-AF65-F5344CB8AC3E}">
        <p14:creationId xmlns:p14="http://schemas.microsoft.com/office/powerpoint/2010/main" xmlns="" val="322995913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FY Cash Flow Statement</a:t>
            </a:r>
            <a:endParaRPr lang="ru-RU" dirty="0"/>
          </a:p>
        </p:txBody>
      </p:sp>
      <p:pic>
        <p:nvPicPr>
          <p:cNvPr id="4" name="Рисунок 3"/>
          <p:cNvPicPr>
            <a:picLocks noChangeAspect="1"/>
          </p:cNvPicPr>
          <p:nvPr/>
        </p:nvPicPr>
        <p:blipFill>
          <a:blip r:embed="rId2" cstate="print"/>
          <a:stretch>
            <a:fillRect/>
          </a:stretch>
        </p:blipFill>
        <p:spPr>
          <a:xfrm>
            <a:off x="1981200" y="1143000"/>
            <a:ext cx="4983182" cy="5419725"/>
          </a:xfrm>
          <a:prstGeom prst="rect">
            <a:avLst/>
          </a:prstGeom>
        </p:spPr>
      </p:pic>
      <p:sp>
        <p:nvSpPr>
          <p:cNvPr id="5" name="TextBox 4">
            <a:extLst>
              <a:ext uri="{FF2B5EF4-FFF2-40B4-BE49-F238E27FC236}">
                <a16:creationId xmlns:a16="http://schemas.microsoft.com/office/drawing/2014/main" xmlns="" id="{31A64AF0-6EA1-4B7C-9EA0-084CC2F50887}"/>
              </a:ext>
            </a:extLst>
          </p:cNvPr>
          <p:cNvSpPr txBox="1"/>
          <p:nvPr/>
        </p:nvSpPr>
        <p:spPr>
          <a:xfrm>
            <a:off x="76200" y="6525611"/>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350172533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Q3/18 Cash Flow Statement</a:t>
            </a:r>
            <a:endParaRPr lang="ru-RU" dirty="0"/>
          </a:p>
        </p:txBody>
      </p:sp>
      <p:pic>
        <p:nvPicPr>
          <p:cNvPr id="5" name="Picture 4">
            <a:extLst>
              <a:ext uri="{FF2B5EF4-FFF2-40B4-BE49-F238E27FC236}">
                <a16:creationId xmlns:a16="http://schemas.microsoft.com/office/drawing/2014/main" xmlns="" id="{63254A13-B6AB-4CDD-A964-7951401B95D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29848" y="1184097"/>
            <a:ext cx="5684305" cy="5597703"/>
          </a:xfrm>
          <a:prstGeom prst="rect">
            <a:avLst/>
          </a:prstGeom>
        </p:spPr>
      </p:pic>
      <p:sp>
        <p:nvSpPr>
          <p:cNvPr id="4" name="TextBox 3">
            <a:extLst>
              <a:ext uri="{FF2B5EF4-FFF2-40B4-BE49-F238E27FC236}">
                <a16:creationId xmlns:a16="http://schemas.microsoft.com/office/drawing/2014/main" xmlns="" id="{31A64AF0-6EA1-4B7C-9EA0-084CC2F50887}"/>
              </a:ext>
            </a:extLst>
          </p:cNvPr>
          <p:cNvSpPr txBox="1"/>
          <p:nvPr/>
        </p:nvSpPr>
        <p:spPr>
          <a:xfrm>
            <a:off x="156515" y="6550968"/>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54902826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Debt Distribution</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 y="1143000"/>
            <a:ext cx="8077200" cy="4993866"/>
          </a:xfrm>
          <a:prstGeom prst="rect">
            <a:avLst/>
          </a:prstGeom>
        </p:spPr>
      </p:pic>
    </p:spTree>
    <p:extLst>
      <p:ext uri="{BB962C8B-B14F-4D97-AF65-F5344CB8AC3E}">
        <p14:creationId xmlns:p14="http://schemas.microsoft.com/office/powerpoint/2010/main" xmlns="" val="153667979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Dividend History</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8200" y="1295400"/>
            <a:ext cx="7848600" cy="4835132"/>
          </a:xfrm>
          <a:prstGeom prst="rect">
            <a:avLst/>
          </a:prstGeom>
        </p:spPr>
      </p:pic>
    </p:spTree>
    <p:extLst>
      <p:ext uri="{BB962C8B-B14F-4D97-AF65-F5344CB8AC3E}">
        <p14:creationId xmlns:p14="http://schemas.microsoft.com/office/powerpoint/2010/main" xmlns="" val="123571921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Enterprise Value</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 y="1143000"/>
            <a:ext cx="8077200" cy="4988489"/>
          </a:xfrm>
          <a:prstGeom prst="rect">
            <a:avLst/>
          </a:prstGeom>
        </p:spPr>
      </p:pic>
    </p:spTree>
    <p:extLst>
      <p:ext uri="{BB962C8B-B14F-4D97-AF65-F5344CB8AC3E}">
        <p14:creationId xmlns:p14="http://schemas.microsoft.com/office/powerpoint/2010/main" xmlns="" val="305409096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Top Shareholders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6148" y="1143000"/>
            <a:ext cx="8229600" cy="5132231"/>
          </a:xfrm>
          <a:prstGeom prst="rect">
            <a:avLst/>
          </a:prstGeom>
        </p:spPr>
      </p:pic>
    </p:spTree>
    <p:extLst>
      <p:ext uri="{BB962C8B-B14F-4D97-AF65-F5344CB8AC3E}">
        <p14:creationId xmlns:p14="http://schemas.microsoft.com/office/powerpoint/2010/main" xmlns="" val="70844145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Insider Transactions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143000"/>
            <a:ext cx="8077200" cy="5096707"/>
          </a:xfrm>
          <a:prstGeom prst="rect">
            <a:avLst/>
          </a:prstGeom>
        </p:spPr>
      </p:pic>
    </p:spTree>
    <p:extLst>
      <p:ext uri="{BB962C8B-B14F-4D97-AF65-F5344CB8AC3E}">
        <p14:creationId xmlns:p14="http://schemas.microsoft.com/office/powerpoint/2010/main" xmlns="" val="23121082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Line Chart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143000"/>
            <a:ext cx="7985223" cy="4991548"/>
          </a:xfrm>
          <a:prstGeom prst="rect">
            <a:avLst/>
          </a:prstGeom>
        </p:spPr>
      </p:pic>
    </p:spTree>
    <p:extLst>
      <p:ext uri="{BB962C8B-B14F-4D97-AF65-F5344CB8AC3E}">
        <p14:creationId xmlns:p14="http://schemas.microsoft.com/office/powerpoint/2010/main" xmlns="" val="159346045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Bar Chart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4615" y="1118698"/>
            <a:ext cx="8305800" cy="5161137"/>
          </a:xfrm>
          <a:prstGeom prst="rect">
            <a:avLst/>
          </a:prstGeom>
        </p:spPr>
      </p:pic>
    </p:spTree>
    <p:extLst>
      <p:ext uri="{BB962C8B-B14F-4D97-AF65-F5344CB8AC3E}">
        <p14:creationId xmlns:p14="http://schemas.microsoft.com/office/powerpoint/2010/main" xmlns="" val="306835805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Candle Chart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8726" y="1066800"/>
            <a:ext cx="8305800" cy="5088584"/>
          </a:xfrm>
          <a:prstGeom prst="rect">
            <a:avLst/>
          </a:prstGeom>
        </p:spPr>
      </p:pic>
    </p:spTree>
    <p:extLst>
      <p:ext uri="{BB962C8B-B14F-4D97-AF65-F5344CB8AC3E}">
        <p14:creationId xmlns:p14="http://schemas.microsoft.com/office/powerpoint/2010/main" xmlns="" val="403661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C546A4A2-29FB-4FD7-B377-593465023758}"/>
              </a:ext>
            </a:extLst>
          </p:cNvPr>
          <p:cNvSpPr>
            <a:spLocks noGrp="1"/>
          </p:cNvSpPr>
          <p:nvPr>
            <p:ph type="title"/>
          </p:nvPr>
        </p:nvSpPr>
        <p:spPr/>
        <p:txBody>
          <a:bodyPr/>
          <a:lstStyle/>
          <a:p>
            <a:pPr algn="ctr"/>
            <a:r>
              <a:rPr lang="en-CA" dirty="0"/>
              <a:t>Copper</a:t>
            </a:r>
          </a:p>
        </p:txBody>
      </p:sp>
      <p:pic>
        <p:nvPicPr>
          <p:cNvPr id="4098" name="Picture 2" descr="Related image">
            <a:extLst>
              <a:ext uri="{FF2B5EF4-FFF2-40B4-BE49-F238E27FC236}">
                <a16:creationId xmlns:a16="http://schemas.microsoft.com/office/drawing/2014/main" xmlns="" id="{9D63C104-841F-442A-B080-8B19708383D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949806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Social Media Sentiment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4" name="Рисунок 3"/>
          <p:cNvPicPr>
            <a:picLocks noChangeAspect="1"/>
          </p:cNvPicPr>
          <p:nvPr/>
        </p:nvPicPr>
        <p:blipFill>
          <a:blip r:embed="rId2" cstate="print"/>
          <a:stretch>
            <a:fillRect/>
          </a:stretch>
        </p:blipFill>
        <p:spPr>
          <a:xfrm>
            <a:off x="213078" y="1524000"/>
            <a:ext cx="8925278" cy="4011923"/>
          </a:xfrm>
          <a:prstGeom prst="rect">
            <a:avLst/>
          </a:prstGeom>
        </p:spPr>
      </p:pic>
    </p:spTree>
    <p:extLst>
      <p:ext uri="{BB962C8B-B14F-4D97-AF65-F5344CB8AC3E}">
        <p14:creationId xmlns:p14="http://schemas.microsoft.com/office/powerpoint/2010/main" xmlns="" val="360103386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Total Return Analysis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 y="1219200"/>
            <a:ext cx="7768786" cy="4798368"/>
          </a:xfrm>
          <a:prstGeom prst="rect">
            <a:avLst/>
          </a:prstGeom>
        </p:spPr>
      </p:pic>
    </p:spTree>
    <p:extLst>
      <p:ext uri="{BB962C8B-B14F-4D97-AF65-F5344CB8AC3E}">
        <p14:creationId xmlns:p14="http://schemas.microsoft.com/office/powerpoint/2010/main" xmlns="" val="381461245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5 Year Short Interest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1143000"/>
            <a:ext cx="7910423" cy="4875028"/>
          </a:xfrm>
          <a:prstGeom prst="rect">
            <a:avLst/>
          </a:prstGeom>
        </p:spPr>
      </p:pic>
    </p:spTree>
    <p:extLst>
      <p:ext uri="{BB962C8B-B14F-4D97-AF65-F5344CB8AC3E}">
        <p14:creationId xmlns:p14="http://schemas.microsoft.com/office/powerpoint/2010/main" xmlns="" val="131923897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Analyst Recommendations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Bloomberg</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6148" y="1271295"/>
            <a:ext cx="8140445" cy="4867232"/>
          </a:xfrm>
          <a:prstGeom prst="rect">
            <a:avLst/>
          </a:prstGeom>
        </p:spPr>
      </p:pic>
    </p:spTree>
    <p:extLst>
      <p:ext uri="{BB962C8B-B14F-4D97-AF65-F5344CB8AC3E}">
        <p14:creationId xmlns:p14="http://schemas.microsoft.com/office/powerpoint/2010/main" xmlns="" val="213312471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7A601-50FF-412F-85B2-76321DA2EE4B}"/>
              </a:ext>
            </a:extLst>
          </p:cNvPr>
          <p:cNvSpPr>
            <a:spLocks noGrp="1"/>
          </p:cNvSpPr>
          <p:nvPr>
            <p:ph type="title"/>
          </p:nvPr>
        </p:nvSpPr>
        <p:spPr>
          <a:xfrm>
            <a:off x="476148" y="584200"/>
            <a:ext cx="7135622" cy="384721"/>
          </a:xfrm>
        </p:spPr>
        <p:txBody>
          <a:bodyPr/>
          <a:lstStyle/>
          <a:p>
            <a:r>
              <a:rPr lang="en-US" dirty="0"/>
              <a:t>Historical EV / NTM EBITDA</a:t>
            </a:r>
            <a:endParaRPr lang="en-CA" dirty="0"/>
          </a:p>
        </p:txBody>
      </p:sp>
      <p:sp>
        <p:nvSpPr>
          <p:cNvPr id="5" name="TextBox 4">
            <a:extLst>
              <a:ext uri="{FF2B5EF4-FFF2-40B4-BE49-F238E27FC236}">
                <a16:creationId xmlns:a16="http://schemas.microsoft.com/office/drawing/2014/main" xmlns="" id="{26368147-32A9-41CD-AB0D-34FC20FAD9EC}"/>
              </a:ext>
            </a:extLst>
          </p:cNvPr>
          <p:cNvSpPr txBox="1"/>
          <p:nvPr/>
        </p:nvSpPr>
        <p:spPr>
          <a:xfrm>
            <a:off x="407634" y="6474768"/>
            <a:ext cx="7443471" cy="230832"/>
          </a:xfrm>
          <a:prstGeom prst="rect">
            <a:avLst/>
          </a:prstGeom>
          <a:noFill/>
        </p:spPr>
        <p:txBody>
          <a:bodyPr wrap="square" rtlCol="0">
            <a:spAutoFit/>
          </a:bodyPr>
          <a:lstStyle/>
          <a:p>
            <a:r>
              <a:rPr lang="en-US" sz="900" dirty="0">
                <a:latin typeface="Arial`"/>
              </a:rPr>
              <a:t>Source: Capital IQ</a:t>
            </a:r>
          </a:p>
        </p:txBody>
      </p:sp>
      <p:graphicFrame>
        <p:nvGraphicFramePr>
          <p:cNvPr id="7" name="Chart 6">
            <a:extLst>
              <a:ext uri="{FF2B5EF4-FFF2-40B4-BE49-F238E27FC236}">
                <a16:creationId xmlns:a16="http://schemas.microsoft.com/office/drawing/2014/main" xmlns="" id="{E9E38913-4EC1-4D1E-B4BE-4DE0EDD3F203}"/>
              </a:ext>
            </a:extLst>
          </p:cNvPr>
          <p:cNvGraphicFramePr>
            <a:graphicFrameLocks/>
          </p:cNvGraphicFramePr>
          <p:nvPr>
            <p:extLst/>
          </p:nvPr>
        </p:nvGraphicFramePr>
        <p:xfrm>
          <a:off x="457200" y="1219200"/>
          <a:ext cx="8305800" cy="48597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4097162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6148" y="584200"/>
            <a:ext cx="7135622" cy="384721"/>
          </a:xfrm>
        </p:spPr>
        <p:txBody>
          <a:bodyPr/>
          <a:lstStyle/>
          <a:p>
            <a:r>
              <a:rPr lang="en-US" dirty="0"/>
              <a:t>Recommendation</a:t>
            </a:r>
            <a:endParaRPr lang="ru-RU" dirty="0"/>
          </a:p>
        </p:txBody>
      </p:sp>
      <p:sp>
        <p:nvSpPr>
          <p:cNvPr id="3" name="Текст 2"/>
          <p:cNvSpPr>
            <a:spLocks noGrp="1"/>
          </p:cNvSpPr>
          <p:nvPr>
            <p:ph type="body" idx="1"/>
          </p:nvPr>
        </p:nvSpPr>
        <p:spPr>
          <a:xfrm>
            <a:off x="2286000" y="2895600"/>
            <a:ext cx="4495799" cy="2031325"/>
          </a:xfrm>
        </p:spPr>
        <p:txBody>
          <a:bodyPr/>
          <a:lstStyle/>
          <a:p>
            <a:r>
              <a:rPr lang="en-US" sz="6600" dirty="0"/>
              <a:t>BUY/HOLD</a:t>
            </a:r>
            <a:endParaRPr lang="ru-RU" sz="2400" dirty="0"/>
          </a:p>
        </p:txBody>
      </p:sp>
    </p:spTree>
    <p:extLst>
      <p:ext uri="{BB962C8B-B14F-4D97-AF65-F5344CB8AC3E}">
        <p14:creationId xmlns:p14="http://schemas.microsoft.com/office/powerpoint/2010/main" xmlns="" val="3089635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xmlns="" id="{1EC5540B-1CC0-4EAD-9558-1853809F16AD}"/>
              </a:ext>
            </a:extLst>
          </p:cNvPr>
          <p:cNvSpPr>
            <a:spLocks noGrp="1" noChangeArrowheads="1"/>
          </p:cNvSpPr>
          <p:nvPr>
            <p:ph type="title"/>
          </p:nvPr>
        </p:nvSpPr>
        <p:spPr>
          <a:xfrm>
            <a:off x="476148" y="584200"/>
            <a:ext cx="7135622" cy="384721"/>
          </a:xfrm>
        </p:spPr>
        <p:txBody>
          <a:bodyPr/>
          <a:lstStyle/>
          <a:p>
            <a:r>
              <a:rPr lang="en-US" altLang="zh-TW" dirty="0">
                <a:ea typeface="新細明體" panose="02020500000000000000" pitchFamily="18" charset="-120"/>
              </a:rPr>
              <a:t>Key Facts about Copper</a:t>
            </a:r>
          </a:p>
        </p:txBody>
      </p:sp>
      <p:sp>
        <p:nvSpPr>
          <p:cNvPr id="147459" name="Rectangle 3">
            <a:extLst>
              <a:ext uri="{FF2B5EF4-FFF2-40B4-BE49-F238E27FC236}">
                <a16:creationId xmlns:a16="http://schemas.microsoft.com/office/drawing/2014/main" xmlns="" id="{E6967FF1-8550-458D-982B-56FFEC3C9BB9}"/>
              </a:ext>
            </a:extLst>
          </p:cNvPr>
          <p:cNvSpPr>
            <a:spLocks noGrp="1" noChangeArrowheads="1"/>
          </p:cNvSpPr>
          <p:nvPr>
            <p:ph idx="1"/>
          </p:nvPr>
        </p:nvSpPr>
        <p:spPr>
          <a:xfrm>
            <a:off x="476148" y="1981200"/>
            <a:ext cx="8191703" cy="1363536"/>
          </a:xfrm>
        </p:spPr>
        <p:txBody>
          <a:bodyPr>
            <a:noAutofit/>
          </a:bodyPr>
          <a:lstStyle/>
          <a:p>
            <a:pPr marL="285750" indent="-285750">
              <a:buFont typeface="Wingdings" panose="05000000000000000000" pitchFamily="2" charset="2"/>
              <a:buChar char="§"/>
            </a:pPr>
            <a:r>
              <a:rPr lang="en-US" altLang="zh-TW" sz="1800" dirty="0"/>
              <a:t>Copper is a soft, malleable metal that is 100% recyclable</a:t>
            </a:r>
          </a:p>
          <a:p>
            <a:pPr marL="742950" lvl="1" indent="-285750">
              <a:buFont typeface="Wingdings" panose="05000000000000000000" pitchFamily="2" charset="2"/>
              <a:buChar char="§"/>
            </a:pPr>
            <a:r>
              <a:rPr lang="en-US" altLang="zh-TW" dirty="0"/>
              <a:t>80% of the copper ever mined is still in use today</a:t>
            </a:r>
          </a:p>
          <a:p>
            <a:pPr marL="742950" lvl="1" indent="-285750">
              <a:buFont typeface="Wingdings" panose="05000000000000000000" pitchFamily="2" charset="2"/>
              <a:buChar char="§"/>
            </a:pPr>
            <a:r>
              <a:rPr lang="en-US" altLang="zh-TW" dirty="0"/>
              <a:t>Recycling is a major source of copper in today’s world</a:t>
            </a:r>
          </a:p>
          <a:p>
            <a:pPr marL="285750" indent="-285750">
              <a:lnSpc>
                <a:spcPct val="90000"/>
              </a:lnSpc>
              <a:buFont typeface="Wingdings" panose="05000000000000000000" pitchFamily="2" charset="2"/>
              <a:buChar char="§"/>
            </a:pPr>
            <a:endParaRPr lang="en-US" altLang="zh-TW" sz="1800" dirty="0">
              <a:ea typeface="新細明體" panose="02020500000000000000" pitchFamily="18" charset="-120"/>
            </a:endParaRPr>
          </a:p>
          <a:p>
            <a:pPr marL="285750" indent="-285750">
              <a:lnSpc>
                <a:spcPct val="90000"/>
              </a:lnSpc>
              <a:buFont typeface="Wingdings" panose="05000000000000000000" pitchFamily="2" charset="2"/>
              <a:buChar char="§"/>
            </a:pPr>
            <a:r>
              <a:rPr lang="en-US" altLang="zh-TW" sz="1800" dirty="0">
                <a:ea typeface="新細明體" panose="02020500000000000000" pitchFamily="18" charset="-120"/>
              </a:rPr>
              <a:t>Canada produced 604,481 tonnes of copper concentrate in 2017</a:t>
            </a:r>
          </a:p>
          <a:p>
            <a:pPr marL="742950" lvl="1" indent="-285750">
              <a:buFont typeface="Wingdings" panose="05000000000000000000" pitchFamily="2" charset="2"/>
              <a:buChar char="§"/>
            </a:pPr>
            <a:r>
              <a:rPr lang="en-US" altLang="zh-TW" dirty="0">
                <a:ea typeface="新細明體" panose="02020500000000000000" pitchFamily="18" charset="-120"/>
              </a:rPr>
              <a:t>Roughly half of that originating from British Columbia</a:t>
            </a:r>
          </a:p>
          <a:p>
            <a:pPr marL="628650" lvl="1" indent="-285750">
              <a:buFont typeface="Wingdings" panose="05000000000000000000" pitchFamily="2" charset="2"/>
              <a:buChar char="§"/>
            </a:pPr>
            <a:endParaRPr lang="en-US" altLang="zh-TW" dirty="0">
              <a:ea typeface="新細明體" panose="02020500000000000000" pitchFamily="18" charset="-120"/>
            </a:endParaRPr>
          </a:p>
          <a:p>
            <a:pPr marL="285750" indent="-285750">
              <a:buFont typeface="Wingdings" panose="05000000000000000000" pitchFamily="2" charset="2"/>
              <a:buChar char="§"/>
            </a:pPr>
            <a:r>
              <a:rPr lang="en-US" altLang="zh-TW" sz="1800" dirty="0">
                <a:ea typeface="新細明體" panose="02020500000000000000" pitchFamily="18" charset="-120"/>
              </a:rPr>
              <a:t>An estimated 1.4% of the world’s total copper reserve resides in Canada</a:t>
            </a:r>
          </a:p>
          <a:p>
            <a:pPr marL="742950" lvl="1" indent="-285750">
              <a:buFont typeface="Wingdings" panose="05000000000000000000" pitchFamily="2" charset="2"/>
              <a:buChar char="§"/>
            </a:pPr>
            <a:r>
              <a:rPr lang="en-US" altLang="zh-TW" dirty="0">
                <a:ea typeface="新細明體" panose="02020500000000000000" pitchFamily="18" charset="-120"/>
              </a:rPr>
              <a:t>Approximately 11 million tonnes</a:t>
            </a:r>
          </a:p>
          <a:p>
            <a:pPr marL="285750" indent="-285750">
              <a:buFont typeface="Wingdings" panose="05000000000000000000" pitchFamily="2" charset="2"/>
              <a:buChar char="§"/>
            </a:pPr>
            <a:endParaRPr lang="en-US" altLang="zh-TW" sz="1800" b="1" dirty="0">
              <a:ea typeface="新細明體" panose="02020500000000000000" pitchFamily="18" charset="-120"/>
            </a:endParaRPr>
          </a:p>
          <a:p>
            <a:pPr marL="285750" indent="-285750">
              <a:buFont typeface="Wingdings" panose="05000000000000000000" pitchFamily="2" charset="2"/>
              <a:buChar char="§"/>
            </a:pPr>
            <a:endParaRPr lang="en-US" altLang="zh-TW" sz="1800" dirty="0">
              <a:ea typeface="新細明體" panose="02020500000000000000" pitchFamily="18" charset="-120"/>
            </a:endParaRPr>
          </a:p>
        </p:txBody>
      </p:sp>
    </p:spTree>
    <p:extLst>
      <p:ext uri="{BB962C8B-B14F-4D97-AF65-F5344CB8AC3E}">
        <p14:creationId xmlns:p14="http://schemas.microsoft.com/office/powerpoint/2010/main" xmlns="" val="322744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E79C8D1-1921-420C-B989-6D5721C15975}"/>
              </a:ext>
            </a:extLst>
          </p:cNvPr>
          <p:cNvSpPr>
            <a:spLocks noGrp="1"/>
          </p:cNvSpPr>
          <p:nvPr>
            <p:ph type="title"/>
          </p:nvPr>
        </p:nvSpPr>
        <p:spPr>
          <a:xfrm>
            <a:off x="414337" y="609600"/>
            <a:ext cx="7135622" cy="384721"/>
          </a:xfrm>
        </p:spPr>
        <p:txBody>
          <a:bodyPr/>
          <a:lstStyle/>
          <a:p>
            <a:r>
              <a:rPr lang="en-CA" dirty="0"/>
              <a:t>Copper Uses</a:t>
            </a:r>
          </a:p>
        </p:txBody>
      </p:sp>
      <p:pic>
        <p:nvPicPr>
          <p:cNvPr id="5" name="Picture 4">
            <a:extLst>
              <a:ext uri="{FF2B5EF4-FFF2-40B4-BE49-F238E27FC236}">
                <a16:creationId xmlns:a16="http://schemas.microsoft.com/office/drawing/2014/main" xmlns="" id="{6851FB5F-61D6-43F2-9F67-941BC20BB641}"/>
              </a:ext>
            </a:extLst>
          </p:cNvPr>
          <p:cNvPicPr>
            <a:picLocks noChangeAspect="1"/>
          </p:cNvPicPr>
          <p:nvPr/>
        </p:nvPicPr>
        <p:blipFill>
          <a:blip r:embed="rId2" cstate="print"/>
          <a:stretch>
            <a:fillRect/>
          </a:stretch>
        </p:blipFill>
        <p:spPr>
          <a:xfrm>
            <a:off x="-1430" y="1312545"/>
            <a:ext cx="9146858" cy="4232910"/>
          </a:xfrm>
          <a:prstGeom prst="rect">
            <a:avLst/>
          </a:prstGeom>
        </p:spPr>
      </p:pic>
    </p:spTree>
    <p:extLst>
      <p:ext uri="{BB962C8B-B14F-4D97-AF65-F5344CB8AC3E}">
        <p14:creationId xmlns:p14="http://schemas.microsoft.com/office/powerpoint/2010/main" xmlns="" val="2435338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30AEDC-BD8C-423D-9426-6BC6EF6BA4BB}"/>
              </a:ext>
            </a:extLst>
          </p:cNvPr>
          <p:cNvSpPr>
            <a:spLocks noGrp="1"/>
          </p:cNvSpPr>
          <p:nvPr>
            <p:ph type="title"/>
          </p:nvPr>
        </p:nvSpPr>
        <p:spPr>
          <a:xfrm>
            <a:off x="457200" y="533400"/>
            <a:ext cx="7135622" cy="384721"/>
          </a:xfrm>
        </p:spPr>
        <p:txBody>
          <a:bodyPr/>
          <a:lstStyle/>
          <a:p>
            <a:r>
              <a:rPr lang="en-CA" dirty="0"/>
              <a:t>Copper Production</a:t>
            </a:r>
          </a:p>
        </p:txBody>
      </p:sp>
      <p:pic>
        <p:nvPicPr>
          <p:cNvPr id="4" name="Picture 3">
            <a:extLst>
              <a:ext uri="{FF2B5EF4-FFF2-40B4-BE49-F238E27FC236}">
                <a16:creationId xmlns:a16="http://schemas.microsoft.com/office/drawing/2014/main" xmlns="" id="{99E5510D-2ABC-426C-8799-99775735C0C7}"/>
              </a:ext>
            </a:extLst>
          </p:cNvPr>
          <p:cNvPicPr>
            <a:picLocks noChangeAspect="1"/>
          </p:cNvPicPr>
          <p:nvPr/>
        </p:nvPicPr>
        <p:blipFill>
          <a:blip r:embed="rId2" cstate="print"/>
          <a:stretch>
            <a:fillRect/>
          </a:stretch>
        </p:blipFill>
        <p:spPr>
          <a:xfrm>
            <a:off x="186895" y="1544089"/>
            <a:ext cx="8770210" cy="3769823"/>
          </a:xfrm>
          <a:prstGeom prst="rect">
            <a:avLst/>
          </a:prstGeom>
        </p:spPr>
      </p:pic>
    </p:spTree>
    <p:extLst>
      <p:ext uri="{BB962C8B-B14F-4D97-AF65-F5344CB8AC3E}">
        <p14:creationId xmlns:p14="http://schemas.microsoft.com/office/powerpoint/2010/main" xmlns="" val="3859943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6E6EF1-D027-4E06-8AB7-72E3C385E4B5}"/>
              </a:ext>
            </a:extLst>
          </p:cNvPr>
          <p:cNvSpPr>
            <a:spLocks noGrp="1"/>
          </p:cNvSpPr>
          <p:nvPr>
            <p:ph type="title"/>
          </p:nvPr>
        </p:nvSpPr>
        <p:spPr>
          <a:xfrm>
            <a:off x="476148" y="584200"/>
            <a:ext cx="7135622" cy="384721"/>
          </a:xfrm>
        </p:spPr>
        <p:txBody>
          <a:bodyPr/>
          <a:lstStyle/>
          <a:p>
            <a:r>
              <a:rPr lang="en-CA" dirty="0"/>
              <a:t>Economic Contributions</a:t>
            </a:r>
          </a:p>
        </p:txBody>
      </p:sp>
      <p:sp>
        <p:nvSpPr>
          <p:cNvPr id="3" name="Content Placeholder 2">
            <a:extLst>
              <a:ext uri="{FF2B5EF4-FFF2-40B4-BE49-F238E27FC236}">
                <a16:creationId xmlns:a16="http://schemas.microsoft.com/office/drawing/2014/main" xmlns="" id="{C366D796-6ACC-4A68-A944-F5BA3C9C493D}"/>
              </a:ext>
            </a:extLst>
          </p:cNvPr>
          <p:cNvSpPr>
            <a:spLocks noGrp="1"/>
          </p:cNvSpPr>
          <p:nvPr>
            <p:ph idx="1"/>
          </p:nvPr>
        </p:nvSpPr>
        <p:spPr>
          <a:xfrm>
            <a:off x="357112" y="1777699"/>
            <a:ext cx="6143777" cy="4878259"/>
          </a:xfrm>
        </p:spPr>
        <p:txBody>
          <a:bodyPr/>
          <a:lstStyle/>
          <a:p>
            <a:pPr marL="285750" indent="-285750">
              <a:buFont typeface="Wingdings" panose="05000000000000000000" pitchFamily="2" charset="2"/>
              <a:buChar char="§"/>
            </a:pPr>
            <a:r>
              <a:rPr lang="en-CA" dirty="0"/>
              <a:t>Minerals sector accounted for 634,000 jobs throughout Canada in 2017</a:t>
            </a:r>
          </a:p>
          <a:p>
            <a:pPr marL="742950" lvl="1" indent="-285750">
              <a:buFont typeface="Wingdings" panose="05000000000000000000" pitchFamily="2" charset="2"/>
              <a:buChar char="§"/>
            </a:pPr>
            <a:r>
              <a:rPr lang="en-CA" dirty="0"/>
              <a:t>426,000 direct jobs (mining and supporting activities, mineral processing)</a:t>
            </a:r>
          </a:p>
          <a:p>
            <a:pPr marL="742950" lvl="1" indent="-285750">
              <a:buFont typeface="Wingdings" panose="05000000000000000000" pitchFamily="2" charset="2"/>
              <a:buChar char="§"/>
            </a:pPr>
            <a:r>
              <a:rPr lang="en-CA" dirty="0"/>
              <a:t>208,000 indirect jobs</a:t>
            </a:r>
          </a:p>
          <a:p>
            <a:pPr marL="742950" lvl="1"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Minerals sector contributed approximately $97B (5%) to Canada’s 2017 total nominal GDP</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Canada’s mineral production totalled at $44B</a:t>
            </a:r>
          </a:p>
          <a:p>
            <a:pPr marL="742950" lvl="1" indent="-285750">
              <a:buFont typeface="Wingdings" panose="05000000000000000000" pitchFamily="2" charset="2"/>
              <a:buChar char="§"/>
            </a:pPr>
            <a:r>
              <a:rPr lang="en-CA" dirty="0"/>
              <a:t>$24B in metals, $14B in non metals, $6B in coal</a:t>
            </a:r>
          </a:p>
          <a:p>
            <a:pPr marL="742950" lvl="1" indent="-285750">
              <a:buFont typeface="Wingdings" panose="05000000000000000000" pitchFamily="2" charset="2"/>
              <a:buChar char="§"/>
            </a:pPr>
            <a:endParaRPr lang="en-CA" dirty="0"/>
          </a:p>
          <a:p>
            <a:pPr marL="285750" indent="-285750">
              <a:buFont typeface="Wingdings" panose="05000000000000000000" pitchFamily="2" charset="2"/>
              <a:buChar char="§"/>
            </a:pPr>
            <a:endParaRPr lang="en-CA" dirty="0"/>
          </a:p>
          <a:p>
            <a:pPr marL="628650" lvl="1" indent="-285750">
              <a:buFont typeface="Wingdings" panose="05000000000000000000" pitchFamily="2" charset="2"/>
              <a:buChar char="§"/>
            </a:pPr>
            <a:endParaRPr lang="en-CA" dirty="0"/>
          </a:p>
          <a:p>
            <a:pPr marL="6286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p:txBody>
      </p:sp>
    </p:spTree>
    <p:extLst>
      <p:ext uri="{BB962C8B-B14F-4D97-AF65-F5344CB8AC3E}">
        <p14:creationId xmlns:p14="http://schemas.microsoft.com/office/powerpoint/2010/main" xmlns="" val="3185797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2CE2A-5D57-48B4-9F19-2150544E9DB8}"/>
              </a:ext>
            </a:extLst>
          </p:cNvPr>
          <p:cNvSpPr>
            <a:spLocks noGrp="1"/>
          </p:cNvSpPr>
          <p:nvPr>
            <p:ph type="title"/>
          </p:nvPr>
        </p:nvSpPr>
        <p:spPr>
          <a:xfrm>
            <a:off x="381000" y="609600"/>
            <a:ext cx="7135622" cy="384721"/>
          </a:xfrm>
        </p:spPr>
        <p:txBody>
          <a:bodyPr/>
          <a:lstStyle/>
          <a:p>
            <a:r>
              <a:rPr lang="en-CA" dirty="0"/>
              <a:t>Copper Production, Cont.</a:t>
            </a:r>
          </a:p>
        </p:txBody>
      </p:sp>
      <p:pic>
        <p:nvPicPr>
          <p:cNvPr id="4" name="Picture 3">
            <a:extLst>
              <a:ext uri="{FF2B5EF4-FFF2-40B4-BE49-F238E27FC236}">
                <a16:creationId xmlns:a16="http://schemas.microsoft.com/office/drawing/2014/main" xmlns="" id="{10FF6E55-B3C0-4A74-A05A-F971D4E4DC26}"/>
              </a:ext>
            </a:extLst>
          </p:cNvPr>
          <p:cNvPicPr>
            <a:picLocks noChangeAspect="1"/>
          </p:cNvPicPr>
          <p:nvPr/>
        </p:nvPicPr>
        <p:blipFill>
          <a:blip r:embed="rId2" cstate="print"/>
          <a:stretch>
            <a:fillRect/>
          </a:stretch>
        </p:blipFill>
        <p:spPr>
          <a:xfrm>
            <a:off x="207185" y="1152188"/>
            <a:ext cx="8729631" cy="4553625"/>
          </a:xfrm>
          <a:prstGeom prst="rect">
            <a:avLst/>
          </a:prstGeom>
        </p:spPr>
      </p:pic>
    </p:spTree>
    <p:extLst>
      <p:ext uri="{BB962C8B-B14F-4D97-AF65-F5344CB8AC3E}">
        <p14:creationId xmlns:p14="http://schemas.microsoft.com/office/powerpoint/2010/main" xmlns="" val="2482537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D826EF-8300-4A62-BC87-4AC23DFCC4A1}"/>
              </a:ext>
            </a:extLst>
          </p:cNvPr>
          <p:cNvSpPr>
            <a:spLocks noGrp="1"/>
          </p:cNvSpPr>
          <p:nvPr>
            <p:ph type="title"/>
          </p:nvPr>
        </p:nvSpPr>
        <p:spPr>
          <a:xfrm>
            <a:off x="457200" y="609600"/>
            <a:ext cx="7135622" cy="384721"/>
          </a:xfrm>
        </p:spPr>
        <p:txBody>
          <a:bodyPr/>
          <a:lstStyle/>
          <a:p>
            <a:r>
              <a:rPr lang="en-CA" dirty="0"/>
              <a:t>Copper Production, Cont. </a:t>
            </a:r>
          </a:p>
        </p:txBody>
      </p:sp>
      <p:pic>
        <p:nvPicPr>
          <p:cNvPr id="3" name="Picture 2">
            <a:extLst>
              <a:ext uri="{FF2B5EF4-FFF2-40B4-BE49-F238E27FC236}">
                <a16:creationId xmlns:a16="http://schemas.microsoft.com/office/drawing/2014/main" xmlns="" id="{36D27D59-40E9-416F-BACB-A24F90067E75}"/>
              </a:ext>
            </a:extLst>
          </p:cNvPr>
          <p:cNvPicPr>
            <a:picLocks noChangeAspect="1"/>
          </p:cNvPicPr>
          <p:nvPr/>
        </p:nvPicPr>
        <p:blipFill>
          <a:blip r:embed="rId2" cstate="print"/>
          <a:stretch>
            <a:fillRect/>
          </a:stretch>
        </p:blipFill>
        <p:spPr>
          <a:xfrm>
            <a:off x="1052671" y="1211906"/>
            <a:ext cx="7038658" cy="5189664"/>
          </a:xfrm>
          <a:prstGeom prst="rect">
            <a:avLst/>
          </a:prstGeom>
        </p:spPr>
      </p:pic>
    </p:spTree>
    <p:extLst>
      <p:ext uri="{BB962C8B-B14F-4D97-AF65-F5344CB8AC3E}">
        <p14:creationId xmlns:p14="http://schemas.microsoft.com/office/powerpoint/2010/main" xmlns="" val="1426623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4A5378-F8F2-4FE7-A0FF-098553C938B0}"/>
              </a:ext>
            </a:extLst>
          </p:cNvPr>
          <p:cNvSpPr>
            <a:spLocks noGrp="1"/>
          </p:cNvSpPr>
          <p:nvPr>
            <p:ph type="title"/>
          </p:nvPr>
        </p:nvSpPr>
        <p:spPr>
          <a:xfrm>
            <a:off x="457200" y="609600"/>
            <a:ext cx="7135622" cy="384721"/>
          </a:xfrm>
        </p:spPr>
        <p:txBody>
          <a:bodyPr/>
          <a:lstStyle/>
          <a:p>
            <a:r>
              <a:rPr lang="en-CA" dirty="0"/>
              <a:t>Copper Production, Cont.</a:t>
            </a:r>
          </a:p>
        </p:txBody>
      </p:sp>
      <p:pic>
        <p:nvPicPr>
          <p:cNvPr id="3" name="Picture 2">
            <a:extLst>
              <a:ext uri="{FF2B5EF4-FFF2-40B4-BE49-F238E27FC236}">
                <a16:creationId xmlns:a16="http://schemas.microsoft.com/office/drawing/2014/main" xmlns="" id="{88BEE542-2EA9-4591-9F66-A2C739375F3A}"/>
              </a:ext>
            </a:extLst>
          </p:cNvPr>
          <p:cNvPicPr>
            <a:picLocks noChangeAspect="1"/>
          </p:cNvPicPr>
          <p:nvPr/>
        </p:nvPicPr>
        <p:blipFill>
          <a:blip r:embed="rId2" cstate="print"/>
          <a:stretch>
            <a:fillRect/>
          </a:stretch>
        </p:blipFill>
        <p:spPr>
          <a:xfrm>
            <a:off x="221492" y="1427221"/>
            <a:ext cx="8701017" cy="4287779"/>
          </a:xfrm>
          <a:prstGeom prst="rect">
            <a:avLst/>
          </a:prstGeom>
        </p:spPr>
      </p:pic>
    </p:spTree>
    <p:extLst>
      <p:ext uri="{BB962C8B-B14F-4D97-AF65-F5344CB8AC3E}">
        <p14:creationId xmlns:p14="http://schemas.microsoft.com/office/powerpoint/2010/main" xmlns="" val="594690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CD3D8-20E2-4785-A06F-61810718CF4F}"/>
              </a:ext>
            </a:extLst>
          </p:cNvPr>
          <p:cNvSpPr>
            <a:spLocks noGrp="1"/>
          </p:cNvSpPr>
          <p:nvPr>
            <p:ph type="title"/>
          </p:nvPr>
        </p:nvSpPr>
        <p:spPr>
          <a:xfrm>
            <a:off x="457200" y="609600"/>
            <a:ext cx="7135622" cy="384721"/>
          </a:xfrm>
        </p:spPr>
        <p:txBody>
          <a:bodyPr/>
          <a:lstStyle/>
          <a:p>
            <a:r>
              <a:rPr lang="en-CA" dirty="0"/>
              <a:t>Copper Production, Cont.</a:t>
            </a:r>
          </a:p>
        </p:txBody>
      </p:sp>
      <p:pic>
        <p:nvPicPr>
          <p:cNvPr id="3" name="Picture 2">
            <a:extLst>
              <a:ext uri="{FF2B5EF4-FFF2-40B4-BE49-F238E27FC236}">
                <a16:creationId xmlns:a16="http://schemas.microsoft.com/office/drawing/2014/main" xmlns="" id="{90B85993-4106-4402-8310-24DDAFD8ED27}"/>
              </a:ext>
            </a:extLst>
          </p:cNvPr>
          <p:cNvPicPr>
            <a:picLocks noChangeAspect="1"/>
          </p:cNvPicPr>
          <p:nvPr/>
        </p:nvPicPr>
        <p:blipFill>
          <a:blip r:embed="rId2" cstate="print"/>
          <a:stretch>
            <a:fillRect/>
          </a:stretch>
        </p:blipFill>
        <p:spPr>
          <a:xfrm>
            <a:off x="773080" y="1200436"/>
            <a:ext cx="7597840" cy="4971764"/>
          </a:xfrm>
          <a:prstGeom prst="rect">
            <a:avLst/>
          </a:prstGeom>
        </p:spPr>
      </p:pic>
    </p:spTree>
    <p:extLst>
      <p:ext uri="{BB962C8B-B14F-4D97-AF65-F5344CB8AC3E}">
        <p14:creationId xmlns:p14="http://schemas.microsoft.com/office/powerpoint/2010/main" xmlns="" val="4260361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C7C7D9-7A3A-48EA-BF58-8393F98D972E}"/>
              </a:ext>
            </a:extLst>
          </p:cNvPr>
          <p:cNvSpPr>
            <a:spLocks noGrp="1"/>
          </p:cNvSpPr>
          <p:nvPr>
            <p:ph type="title"/>
          </p:nvPr>
        </p:nvSpPr>
        <p:spPr>
          <a:xfrm>
            <a:off x="457200" y="605112"/>
            <a:ext cx="7135622" cy="384721"/>
          </a:xfrm>
        </p:spPr>
        <p:txBody>
          <a:bodyPr/>
          <a:lstStyle/>
          <a:p>
            <a:r>
              <a:rPr lang="en-CA" dirty="0"/>
              <a:t>Copper Prices</a:t>
            </a:r>
          </a:p>
        </p:txBody>
      </p:sp>
      <p:pic>
        <p:nvPicPr>
          <p:cNvPr id="5" name="Picture 4">
            <a:extLst>
              <a:ext uri="{FF2B5EF4-FFF2-40B4-BE49-F238E27FC236}">
                <a16:creationId xmlns:a16="http://schemas.microsoft.com/office/drawing/2014/main" xmlns="" id="{5B9B2208-1664-4750-8216-19D44957029D}"/>
              </a:ext>
            </a:extLst>
          </p:cNvPr>
          <p:cNvPicPr>
            <a:picLocks noChangeAspect="1"/>
          </p:cNvPicPr>
          <p:nvPr/>
        </p:nvPicPr>
        <p:blipFill>
          <a:blip r:embed="rId3" cstate="print"/>
          <a:stretch>
            <a:fillRect/>
          </a:stretch>
        </p:blipFill>
        <p:spPr>
          <a:xfrm>
            <a:off x="415791" y="1199815"/>
            <a:ext cx="8312418" cy="5429585"/>
          </a:xfrm>
          <a:prstGeom prst="rect">
            <a:avLst/>
          </a:prstGeom>
        </p:spPr>
      </p:pic>
    </p:spTree>
    <p:extLst>
      <p:ext uri="{BB962C8B-B14F-4D97-AF65-F5344CB8AC3E}">
        <p14:creationId xmlns:p14="http://schemas.microsoft.com/office/powerpoint/2010/main" xmlns="" val="1872224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zinc">
            <a:extLst>
              <a:ext uri="{FF2B5EF4-FFF2-40B4-BE49-F238E27FC236}">
                <a16:creationId xmlns:a16="http://schemas.microsoft.com/office/drawing/2014/main" xmlns="" id="{D222DA41-E365-4F7A-B0BE-B6B8F2B14EC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35701531-3E66-43CB-9F7F-4FAF59F0CC6C}"/>
              </a:ext>
            </a:extLst>
          </p:cNvPr>
          <p:cNvSpPr txBox="1"/>
          <p:nvPr/>
        </p:nvSpPr>
        <p:spPr>
          <a:xfrm>
            <a:off x="2956035" y="2586461"/>
            <a:ext cx="5510048" cy="1708160"/>
          </a:xfrm>
          <a:prstGeom prst="rect">
            <a:avLst/>
          </a:prstGeom>
          <a:noFill/>
        </p:spPr>
        <p:txBody>
          <a:bodyPr wrap="square" rtlCol="0">
            <a:spAutoFit/>
          </a:bodyPr>
          <a:lstStyle/>
          <a:p>
            <a:r>
              <a:rPr lang="en-CA" sz="10500" b="1" dirty="0">
                <a:solidFill>
                  <a:schemeClr val="bg1"/>
                </a:solidFill>
                <a:latin typeface="Berlin Sans FB Demi" panose="020E0802020502020306" pitchFamily="34" charset="0"/>
              </a:rPr>
              <a:t>Zinc</a:t>
            </a:r>
          </a:p>
        </p:txBody>
      </p:sp>
    </p:spTree>
    <p:extLst>
      <p:ext uri="{BB962C8B-B14F-4D97-AF65-F5344CB8AC3E}">
        <p14:creationId xmlns:p14="http://schemas.microsoft.com/office/powerpoint/2010/main" xmlns="" val="433634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xmlns="" id="{6EC139CC-8E75-4262-8FB5-C80C57B694BC}"/>
              </a:ext>
            </a:extLst>
          </p:cNvPr>
          <p:cNvSpPr>
            <a:spLocks noGrp="1" noChangeArrowheads="1"/>
          </p:cNvSpPr>
          <p:nvPr>
            <p:ph type="title"/>
          </p:nvPr>
        </p:nvSpPr>
        <p:spPr>
          <a:xfrm>
            <a:off x="476148" y="584200"/>
            <a:ext cx="7135622" cy="384721"/>
          </a:xfrm>
        </p:spPr>
        <p:txBody>
          <a:bodyPr/>
          <a:lstStyle/>
          <a:p>
            <a:r>
              <a:rPr lang="en-US" altLang="zh-TW" dirty="0">
                <a:ea typeface="新細明體" panose="02020500000000000000" pitchFamily="18" charset="-120"/>
              </a:rPr>
              <a:t>Key Facts about Zinc</a:t>
            </a:r>
          </a:p>
        </p:txBody>
      </p:sp>
      <p:sp>
        <p:nvSpPr>
          <p:cNvPr id="148483" name="Rectangle 3">
            <a:extLst>
              <a:ext uri="{FF2B5EF4-FFF2-40B4-BE49-F238E27FC236}">
                <a16:creationId xmlns:a16="http://schemas.microsoft.com/office/drawing/2014/main" xmlns="" id="{5DEE1EFF-955C-43B4-84CE-375BD279624D}"/>
              </a:ext>
            </a:extLst>
          </p:cNvPr>
          <p:cNvSpPr>
            <a:spLocks noGrp="1" noChangeArrowheads="1"/>
          </p:cNvSpPr>
          <p:nvPr>
            <p:ph idx="1"/>
          </p:nvPr>
        </p:nvSpPr>
        <p:spPr>
          <a:xfrm>
            <a:off x="476148" y="1905000"/>
            <a:ext cx="8191703" cy="1363536"/>
          </a:xfrm>
        </p:spPr>
        <p:txBody>
          <a:bodyPr>
            <a:noAutofit/>
          </a:bodyPr>
          <a:lstStyle/>
          <a:p>
            <a:pPr marL="285750" indent="-285750">
              <a:buFont typeface="Wingdings" panose="05000000000000000000" pitchFamily="2" charset="2"/>
              <a:buChar char="§"/>
            </a:pPr>
            <a:r>
              <a:rPr lang="en-US" altLang="zh-TW" sz="1800" dirty="0">
                <a:ea typeface="新細明體" panose="02020500000000000000" pitchFamily="18" charset="-120"/>
              </a:rPr>
              <a:t>Zinc is primarily used in galvanizing – which protects iron and steel from rusting</a:t>
            </a:r>
          </a:p>
          <a:p>
            <a:pPr marL="285750" indent="-285750">
              <a:buFont typeface="Wingdings" panose="05000000000000000000" pitchFamily="2" charset="2"/>
              <a:buChar char="§"/>
            </a:pPr>
            <a:endParaRPr lang="en-US" altLang="zh-TW" sz="1800" dirty="0">
              <a:ea typeface="新細明體" panose="02020500000000000000" pitchFamily="18" charset="-120"/>
            </a:endParaRPr>
          </a:p>
          <a:p>
            <a:pPr marL="285750" indent="-285750">
              <a:buFont typeface="Wingdings" panose="05000000000000000000" pitchFamily="2" charset="2"/>
              <a:buChar char="§"/>
            </a:pPr>
            <a:r>
              <a:rPr lang="en-US" sz="1800" dirty="0">
                <a:ea typeface="新細明體" panose="02020500000000000000" pitchFamily="18" charset="-120"/>
              </a:rPr>
              <a:t>In 2017, Canada produced 344,294 tonnes of zinc from mines located in Manitoba, Ontario, Quebec and New Brunswick</a:t>
            </a:r>
          </a:p>
          <a:p>
            <a:pPr marL="285750" indent="-285750">
              <a:buFont typeface="Wingdings" panose="05000000000000000000" pitchFamily="2" charset="2"/>
              <a:buChar char="§"/>
            </a:pPr>
            <a:endParaRPr lang="en-US" sz="1800" dirty="0">
              <a:ea typeface="新細明體" panose="02020500000000000000" pitchFamily="18" charset="-120"/>
            </a:endParaRPr>
          </a:p>
          <a:p>
            <a:pPr marL="285750" indent="-285750">
              <a:buFont typeface="Wingdings" panose="05000000000000000000" pitchFamily="2" charset="2"/>
              <a:buChar char="§"/>
            </a:pPr>
            <a:r>
              <a:rPr lang="en-US" sz="1800" dirty="0">
                <a:ea typeface="新細明體" panose="02020500000000000000" pitchFamily="18" charset="-120"/>
              </a:rPr>
              <a:t>China was the world’s largest producer of refined zinc metal in 2017, accounting for 45% of world production</a:t>
            </a:r>
          </a:p>
        </p:txBody>
      </p:sp>
    </p:spTree>
    <p:extLst>
      <p:ext uri="{BB962C8B-B14F-4D97-AF65-F5344CB8AC3E}">
        <p14:creationId xmlns:p14="http://schemas.microsoft.com/office/powerpoint/2010/main" xmlns="" val="865211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C2E4B7-2711-4AA4-9188-6C0657894126}"/>
              </a:ext>
            </a:extLst>
          </p:cNvPr>
          <p:cNvSpPr>
            <a:spLocks noGrp="1"/>
          </p:cNvSpPr>
          <p:nvPr>
            <p:ph type="title"/>
          </p:nvPr>
        </p:nvSpPr>
        <p:spPr>
          <a:xfrm>
            <a:off x="457200" y="609600"/>
            <a:ext cx="7135622" cy="384721"/>
          </a:xfrm>
        </p:spPr>
        <p:txBody>
          <a:bodyPr/>
          <a:lstStyle/>
          <a:p>
            <a:r>
              <a:rPr lang="en-CA" dirty="0"/>
              <a:t>Zinc Uses</a:t>
            </a:r>
          </a:p>
        </p:txBody>
      </p:sp>
      <p:pic>
        <p:nvPicPr>
          <p:cNvPr id="3" name="Picture 2">
            <a:extLst>
              <a:ext uri="{FF2B5EF4-FFF2-40B4-BE49-F238E27FC236}">
                <a16:creationId xmlns:a16="http://schemas.microsoft.com/office/drawing/2014/main" xmlns="" id="{9DE5765D-F0A5-4858-AD93-99B1E6FA346C}"/>
              </a:ext>
            </a:extLst>
          </p:cNvPr>
          <p:cNvPicPr>
            <a:picLocks noChangeAspect="1"/>
          </p:cNvPicPr>
          <p:nvPr/>
        </p:nvPicPr>
        <p:blipFill>
          <a:blip r:embed="rId2" cstate="print"/>
          <a:stretch>
            <a:fillRect/>
          </a:stretch>
        </p:blipFill>
        <p:spPr>
          <a:xfrm>
            <a:off x="475035" y="1139835"/>
            <a:ext cx="8193930" cy="5489565"/>
          </a:xfrm>
          <a:prstGeom prst="rect">
            <a:avLst/>
          </a:prstGeom>
        </p:spPr>
      </p:pic>
    </p:spTree>
    <p:extLst>
      <p:ext uri="{BB962C8B-B14F-4D97-AF65-F5344CB8AC3E}">
        <p14:creationId xmlns:p14="http://schemas.microsoft.com/office/powerpoint/2010/main" xmlns="" val="287878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xmlns="" id="{AFE6FBA8-212C-43DB-BD74-B32C87C6D71D}"/>
              </a:ext>
            </a:extLst>
          </p:cNvPr>
          <p:cNvSpPr>
            <a:spLocks noGrp="1" noChangeArrowheads="1"/>
          </p:cNvSpPr>
          <p:nvPr>
            <p:ph type="title"/>
          </p:nvPr>
        </p:nvSpPr>
        <p:spPr>
          <a:xfrm>
            <a:off x="457200" y="609600"/>
            <a:ext cx="7135622" cy="384721"/>
          </a:xfrm>
        </p:spPr>
        <p:txBody>
          <a:bodyPr>
            <a:normAutofit/>
          </a:bodyPr>
          <a:lstStyle/>
          <a:p>
            <a:r>
              <a:rPr lang="en-US" altLang="zh-TW" dirty="0">
                <a:ea typeface="新細明體" panose="02020500000000000000" pitchFamily="18" charset="-120"/>
              </a:rPr>
              <a:t>Zinc Production</a:t>
            </a:r>
          </a:p>
        </p:txBody>
      </p:sp>
      <p:pic>
        <p:nvPicPr>
          <p:cNvPr id="2" name="Picture 1">
            <a:extLst>
              <a:ext uri="{FF2B5EF4-FFF2-40B4-BE49-F238E27FC236}">
                <a16:creationId xmlns:a16="http://schemas.microsoft.com/office/drawing/2014/main" xmlns="" id="{BD1B7D01-EF8A-4390-95AB-820D21FAC431}"/>
              </a:ext>
            </a:extLst>
          </p:cNvPr>
          <p:cNvPicPr>
            <a:picLocks noChangeAspect="1"/>
          </p:cNvPicPr>
          <p:nvPr/>
        </p:nvPicPr>
        <p:blipFill>
          <a:blip r:embed="rId3" cstate="print"/>
          <a:stretch>
            <a:fillRect/>
          </a:stretch>
        </p:blipFill>
        <p:spPr>
          <a:xfrm>
            <a:off x="0" y="1746420"/>
            <a:ext cx="9144000" cy="3365160"/>
          </a:xfrm>
          <a:prstGeom prst="rect">
            <a:avLst/>
          </a:prstGeom>
        </p:spPr>
      </p:pic>
    </p:spTree>
    <p:extLst>
      <p:ext uri="{BB962C8B-B14F-4D97-AF65-F5344CB8AC3E}">
        <p14:creationId xmlns:p14="http://schemas.microsoft.com/office/powerpoint/2010/main" xmlns="" val="2140587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32057-18E8-4ED0-A150-33C43C9F9C3C}"/>
              </a:ext>
            </a:extLst>
          </p:cNvPr>
          <p:cNvSpPr>
            <a:spLocks noGrp="1"/>
          </p:cNvSpPr>
          <p:nvPr>
            <p:ph type="title"/>
          </p:nvPr>
        </p:nvSpPr>
        <p:spPr>
          <a:xfrm>
            <a:off x="457200" y="609600"/>
            <a:ext cx="7135622" cy="384721"/>
          </a:xfrm>
        </p:spPr>
        <p:txBody>
          <a:bodyPr/>
          <a:lstStyle/>
          <a:p>
            <a:r>
              <a:rPr lang="en-CA" dirty="0"/>
              <a:t>Zinc Production, Cont. </a:t>
            </a:r>
          </a:p>
        </p:txBody>
      </p:sp>
      <p:pic>
        <p:nvPicPr>
          <p:cNvPr id="4" name="Picture 3">
            <a:extLst>
              <a:ext uri="{FF2B5EF4-FFF2-40B4-BE49-F238E27FC236}">
                <a16:creationId xmlns:a16="http://schemas.microsoft.com/office/drawing/2014/main" xmlns="" id="{1601A2B9-46D7-4811-B76C-FE352D190781}"/>
              </a:ext>
            </a:extLst>
          </p:cNvPr>
          <p:cNvPicPr>
            <a:picLocks noChangeAspect="1"/>
          </p:cNvPicPr>
          <p:nvPr/>
        </p:nvPicPr>
        <p:blipFill>
          <a:blip r:embed="rId2" cstate="print"/>
          <a:stretch>
            <a:fillRect/>
          </a:stretch>
        </p:blipFill>
        <p:spPr>
          <a:xfrm>
            <a:off x="192803" y="1284021"/>
            <a:ext cx="8758395" cy="4521705"/>
          </a:xfrm>
          <a:prstGeom prst="rect">
            <a:avLst/>
          </a:prstGeom>
        </p:spPr>
      </p:pic>
    </p:spTree>
    <p:extLst>
      <p:ext uri="{BB962C8B-B14F-4D97-AF65-F5344CB8AC3E}">
        <p14:creationId xmlns:p14="http://schemas.microsoft.com/office/powerpoint/2010/main" xmlns="" val="1554998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B4C5C6A-2CDB-44C9-9421-C37ACC28FC39}"/>
              </a:ext>
            </a:extLst>
          </p:cNvPr>
          <p:cNvPicPr>
            <a:picLocks noChangeAspect="1"/>
          </p:cNvPicPr>
          <p:nvPr/>
        </p:nvPicPr>
        <p:blipFill>
          <a:blip r:embed="rId3" cstate="print"/>
          <a:stretch>
            <a:fillRect/>
          </a:stretch>
        </p:blipFill>
        <p:spPr>
          <a:xfrm>
            <a:off x="0" y="1390169"/>
            <a:ext cx="9144000" cy="4077663"/>
          </a:xfrm>
          <a:prstGeom prst="rect">
            <a:avLst/>
          </a:prstGeom>
        </p:spPr>
      </p:pic>
      <p:sp>
        <p:nvSpPr>
          <p:cNvPr id="3" name="Title 1">
            <a:extLst>
              <a:ext uri="{FF2B5EF4-FFF2-40B4-BE49-F238E27FC236}">
                <a16:creationId xmlns:a16="http://schemas.microsoft.com/office/drawing/2014/main" xmlns="" id="{18A3D500-648C-484B-9A76-27C1B39045DF}"/>
              </a:ext>
            </a:extLst>
          </p:cNvPr>
          <p:cNvSpPr>
            <a:spLocks noGrp="1"/>
          </p:cNvSpPr>
          <p:nvPr>
            <p:ph type="title"/>
          </p:nvPr>
        </p:nvSpPr>
        <p:spPr>
          <a:xfrm>
            <a:off x="476148" y="584200"/>
            <a:ext cx="7829652" cy="769441"/>
          </a:xfrm>
        </p:spPr>
        <p:txBody>
          <a:bodyPr/>
          <a:lstStyle/>
          <a:p>
            <a:r>
              <a:rPr lang="en-CA" dirty="0"/>
              <a:t>Preliminary Estimates of Mineral Production</a:t>
            </a:r>
          </a:p>
        </p:txBody>
      </p:sp>
    </p:spTree>
    <p:extLst>
      <p:ext uri="{BB962C8B-B14F-4D97-AF65-F5344CB8AC3E}">
        <p14:creationId xmlns:p14="http://schemas.microsoft.com/office/powerpoint/2010/main" xmlns="" val="302889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B9C608-6147-4B70-B1F4-E4D6C285E419}"/>
              </a:ext>
            </a:extLst>
          </p:cNvPr>
          <p:cNvSpPr>
            <a:spLocks noGrp="1"/>
          </p:cNvSpPr>
          <p:nvPr>
            <p:ph type="title"/>
          </p:nvPr>
        </p:nvSpPr>
        <p:spPr>
          <a:xfrm>
            <a:off x="470789" y="609600"/>
            <a:ext cx="7135622" cy="384721"/>
          </a:xfrm>
        </p:spPr>
        <p:txBody>
          <a:bodyPr/>
          <a:lstStyle/>
          <a:p>
            <a:r>
              <a:rPr lang="en-CA" dirty="0"/>
              <a:t>Zinc Production, Cont.</a:t>
            </a:r>
          </a:p>
        </p:txBody>
      </p:sp>
      <p:pic>
        <p:nvPicPr>
          <p:cNvPr id="3" name="Picture 2">
            <a:extLst>
              <a:ext uri="{FF2B5EF4-FFF2-40B4-BE49-F238E27FC236}">
                <a16:creationId xmlns:a16="http://schemas.microsoft.com/office/drawing/2014/main" xmlns="" id="{0A9BA3FF-E104-4129-8C14-5FCE312D1B95}"/>
              </a:ext>
            </a:extLst>
          </p:cNvPr>
          <p:cNvPicPr>
            <a:picLocks noChangeAspect="1"/>
          </p:cNvPicPr>
          <p:nvPr/>
        </p:nvPicPr>
        <p:blipFill>
          <a:blip r:embed="rId2" cstate="print"/>
          <a:stretch>
            <a:fillRect/>
          </a:stretch>
        </p:blipFill>
        <p:spPr>
          <a:xfrm>
            <a:off x="409042" y="1225459"/>
            <a:ext cx="8325917" cy="5251541"/>
          </a:xfrm>
          <a:prstGeom prst="rect">
            <a:avLst/>
          </a:prstGeom>
        </p:spPr>
      </p:pic>
    </p:spTree>
    <p:extLst>
      <p:ext uri="{BB962C8B-B14F-4D97-AF65-F5344CB8AC3E}">
        <p14:creationId xmlns:p14="http://schemas.microsoft.com/office/powerpoint/2010/main" xmlns="" val="2453305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B8881-7633-4D0F-9008-B8A5D7EB761F}"/>
              </a:ext>
            </a:extLst>
          </p:cNvPr>
          <p:cNvSpPr>
            <a:spLocks noGrp="1"/>
          </p:cNvSpPr>
          <p:nvPr>
            <p:ph type="title"/>
          </p:nvPr>
        </p:nvSpPr>
        <p:spPr>
          <a:xfrm>
            <a:off x="457200" y="592417"/>
            <a:ext cx="7135622" cy="384721"/>
          </a:xfrm>
        </p:spPr>
        <p:txBody>
          <a:bodyPr/>
          <a:lstStyle/>
          <a:p>
            <a:r>
              <a:rPr lang="en-CA" dirty="0"/>
              <a:t>Zinc Production, Cont.</a:t>
            </a:r>
          </a:p>
        </p:txBody>
      </p:sp>
      <p:pic>
        <p:nvPicPr>
          <p:cNvPr id="3" name="Picture 2">
            <a:extLst>
              <a:ext uri="{FF2B5EF4-FFF2-40B4-BE49-F238E27FC236}">
                <a16:creationId xmlns:a16="http://schemas.microsoft.com/office/drawing/2014/main" xmlns="" id="{309C238E-B898-4A97-BFE6-76BECA25B7D4}"/>
              </a:ext>
            </a:extLst>
          </p:cNvPr>
          <p:cNvPicPr>
            <a:picLocks noChangeAspect="1"/>
          </p:cNvPicPr>
          <p:nvPr/>
        </p:nvPicPr>
        <p:blipFill>
          <a:blip r:embed="rId2" cstate="print"/>
          <a:stretch>
            <a:fillRect/>
          </a:stretch>
        </p:blipFill>
        <p:spPr>
          <a:xfrm>
            <a:off x="416452" y="1130831"/>
            <a:ext cx="8311097" cy="5498569"/>
          </a:xfrm>
          <a:prstGeom prst="rect">
            <a:avLst/>
          </a:prstGeom>
        </p:spPr>
      </p:pic>
    </p:spTree>
    <p:extLst>
      <p:ext uri="{BB962C8B-B14F-4D97-AF65-F5344CB8AC3E}">
        <p14:creationId xmlns:p14="http://schemas.microsoft.com/office/powerpoint/2010/main" xmlns="" val="2866270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EBD44-4F01-4B36-8639-FE195BC99D87}"/>
              </a:ext>
            </a:extLst>
          </p:cNvPr>
          <p:cNvSpPr>
            <a:spLocks noGrp="1"/>
          </p:cNvSpPr>
          <p:nvPr>
            <p:ph type="title"/>
          </p:nvPr>
        </p:nvSpPr>
        <p:spPr>
          <a:xfrm>
            <a:off x="457200" y="609600"/>
            <a:ext cx="7135622" cy="384721"/>
          </a:xfrm>
        </p:spPr>
        <p:txBody>
          <a:bodyPr/>
          <a:lstStyle/>
          <a:p>
            <a:r>
              <a:rPr lang="en-CA" dirty="0"/>
              <a:t>Zinc Prices </a:t>
            </a:r>
          </a:p>
        </p:txBody>
      </p:sp>
      <p:pic>
        <p:nvPicPr>
          <p:cNvPr id="4" name="Picture 3">
            <a:extLst>
              <a:ext uri="{FF2B5EF4-FFF2-40B4-BE49-F238E27FC236}">
                <a16:creationId xmlns:a16="http://schemas.microsoft.com/office/drawing/2014/main" xmlns="" id="{128EDB39-1CFE-4559-A289-4F30820E46D1}"/>
              </a:ext>
            </a:extLst>
          </p:cNvPr>
          <p:cNvPicPr>
            <a:picLocks noChangeAspect="1"/>
          </p:cNvPicPr>
          <p:nvPr/>
        </p:nvPicPr>
        <p:blipFill>
          <a:blip r:embed="rId3" cstate="print"/>
          <a:stretch>
            <a:fillRect/>
          </a:stretch>
        </p:blipFill>
        <p:spPr>
          <a:xfrm>
            <a:off x="213925" y="1170548"/>
            <a:ext cx="8716151" cy="4516904"/>
          </a:xfrm>
          <a:prstGeom prst="rect">
            <a:avLst/>
          </a:prstGeom>
        </p:spPr>
      </p:pic>
    </p:spTree>
    <p:extLst>
      <p:ext uri="{BB962C8B-B14F-4D97-AF65-F5344CB8AC3E}">
        <p14:creationId xmlns:p14="http://schemas.microsoft.com/office/powerpoint/2010/main" xmlns="" val="953511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old">
            <a:extLst>
              <a:ext uri="{FF2B5EF4-FFF2-40B4-BE49-F238E27FC236}">
                <a16:creationId xmlns:a16="http://schemas.microsoft.com/office/drawing/2014/main" xmlns="" id="{B12F8AC9-5375-419D-BD1E-F61C518B1A7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6B9D5F23-0955-4B06-A394-D0524F60729F}"/>
              </a:ext>
            </a:extLst>
          </p:cNvPr>
          <p:cNvSpPr txBox="1"/>
          <p:nvPr/>
        </p:nvSpPr>
        <p:spPr>
          <a:xfrm>
            <a:off x="2822028" y="2586461"/>
            <a:ext cx="5825359" cy="1708160"/>
          </a:xfrm>
          <a:prstGeom prst="rect">
            <a:avLst/>
          </a:prstGeom>
          <a:noFill/>
        </p:spPr>
        <p:txBody>
          <a:bodyPr wrap="square" rtlCol="0">
            <a:spAutoFit/>
          </a:bodyPr>
          <a:lstStyle/>
          <a:p>
            <a:r>
              <a:rPr lang="en-CA" sz="10500" dirty="0">
                <a:solidFill>
                  <a:schemeClr val="bg1"/>
                </a:solidFill>
                <a:latin typeface="Berlin Sans FB Demi" panose="020E0802020502020306" pitchFamily="34" charset="0"/>
              </a:rPr>
              <a:t>Gold</a:t>
            </a:r>
          </a:p>
        </p:txBody>
      </p:sp>
    </p:spTree>
    <p:extLst>
      <p:ext uri="{BB962C8B-B14F-4D97-AF65-F5344CB8AC3E}">
        <p14:creationId xmlns:p14="http://schemas.microsoft.com/office/powerpoint/2010/main" xmlns="" val="3359125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EAF6A81-8DA7-4CCD-9D9D-405757B3D6B1}"/>
              </a:ext>
            </a:extLst>
          </p:cNvPr>
          <p:cNvSpPr>
            <a:spLocks noGrp="1"/>
          </p:cNvSpPr>
          <p:nvPr>
            <p:ph type="title"/>
          </p:nvPr>
        </p:nvSpPr>
        <p:spPr>
          <a:xfrm>
            <a:off x="476148" y="584200"/>
            <a:ext cx="7135622" cy="384721"/>
          </a:xfrm>
        </p:spPr>
        <p:txBody>
          <a:bodyPr/>
          <a:lstStyle/>
          <a:p>
            <a:r>
              <a:rPr lang="en-CA" dirty="0"/>
              <a:t>Key Facts about Gold</a:t>
            </a:r>
          </a:p>
        </p:txBody>
      </p:sp>
      <p:sp>
        <p:nvSpPr>
          <p:cNvPr id="6" name="Content Placeholder 5">
            <a:extLst>
              <a:ext uri="{FF2B5EF4-FFF2-40B4-BE49-F238E27FC236}">
                <a16:creationId xmlns:a16="http://schemas.microsoft.com/office/drawing/2014/main" xmlns="" id="{138A8E42-75C7-4B2C-B2FC-727558278F85}"/>
              </a:ext>
            </a:extLst>
          </p:cNvPr>
          <p:cNvSpPr>
            <a:spLocks noGrp="1"/>
          </p:cNvSpPr>
          <p:nvPr>
            <p:ph idx="1"/>
          </p:nvPr>
        </p:nvSpPr>
        <p:spPr>
          <a:xfrm>
            <a:off x="357112" y="1777698"/>
            <a:ext cx="6143777" cy="1938992"/>
          </a:xfrm>
        </p:spPr>
        <p:txBody>
          <a:bodyPr/>
          <a:lstStyle/>
          <a:p>
            <a:pPr marL="285750" indent="-285750">
              <a:buFont typeface="Wingdings" panose="05000000000000000000" pitchFamily="2" charset="2"/>
              <a:buChar char="§"/>
            </a:pPr>
            <a:r>
              <a:rPr lang="en-CA" sz="1800" dirty="0"/>
              <a:t>Gold is Canada’s most valuable mineral</a:t>
            </a:r>
          </a:p>
          <a:p>
            <a:pPr marL="742950" lvl="1" indent="-285750">
              <a:buFont typeface="Wingdings" panose="05000000000000000000" pitchFamily="2" charset="2"/>
              <a:buChar char="§"/>
            </a:pPr>
            <a:r>
              <a:rPr lang="en-CA" dirty="0"/>
              <a:t>Production value of $8.7 B in 2017 </a:t>
            </a:r>
          </a:p>
          <a:p>
            <a:pPr marL="628650" lvl="1"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sz="1800" dirty="0"/>
              <a:t>In 2017, Ontario and Quebec accounted for more than 75% of mined gold production in Canada</a:t>
            </a:r>
          </a:p>
          <a:p>
            <a:pPr marL="285750" indent="-285750">
              <a:buFont typeface="Wingdings" panose="05000000000000000000" pitchFamily="2" charset="2"/>
              <a:buChar char="§"/>
            </a:pPr>
            <a:endParaRPr lang="en-CA" sz="1800" dirty="0"/>
          </a:p>
          <a:p>
            <a:pPr marL="285750" indent="-285750">
              <a:buFont typeface="Wingdings" panose="05000000000000000000" pitchFamily="2" charset="2"/>
              <a:buChar char="§"/>
            </a:pPr>
            <a:r>
              <a:rPr lang="en-CA" sz="1800" dirty="0"/>
              <a:t>Total value of gold exports in 2017 was $18.6 B</a:t>
            </a:r>
          </a:p>
        </p:txBody>
      </p:sp>
    </p:spTree>
    <p:extLst>
      <p:ext uri="{BB962C8B-B14F-4D97-AF65-F5344CB8AC3E}">
        <p14:creationId xmlns:p14="http://schemas.microsoft.com/office/powerpoint/2010/main" xmlns="" val="674217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47BCFF-367C-4504-B8D9-CAB8F3A03BE9}"/>
              </a:ext>
            </a:extLst>
          </p:cNvPr>
          <p:cNvSpPr>
            <a:spLocks noGrp="1"/>
          </p:cNvSpPr>
          <p:nvPr>
            <p:ph type="title"/>
          </p:nvPr>
        </p:nvSpPr>
        <p:spPr>
          <a:xfrm>
            <a:off x="476148" y="584200"/>
            <a:ext cx="7135622" cy="384721"/>
          </a:xfrm>
        </p:spPr>
        <p:txBody>
          <a:bodyPr/>
          <a:lstStyle/>
          <a:p>
            <a:r>
              <a:rPr lang="en-CA" dirty="0"/>
              <a:t>Gold Uses</a:t>
            </a:r>
          </a:p>
        </p:txBody>
      </p:sp>
      <p:pic>
        <p:nvPicPr>
          <p:cNvPr id="4" name="Picture 3">
            <a:extLst>
              <a:ext uri="{FF2B5EF4-FFF2-40B4-BE49-F238E27FC236}">
                <a16:creationId xmlns:a16="http://schemas.microsoft.com/office/drawing/2014/main" xmlns="" id="{88ED9450-86EE-4903-B5EF-27C52A341593}"/>
              </a:ext>
            </a:extLst>
          </p:cNvPr>
          <p:cNvPicPr>
            <a:picLocks noChangeAspect="1"/>
          </p:cNvPicPr>
          <p:nvPr/>
        </p:nvPicPr>
        <p:blipFill>
          <a:blip r:embed="rId2" cstate="print"/>
          <a:stretch>
            <a:fillRect/>
          </a:stretch>
        </p:blipFill>
        <p:spPr>
          <a:xfrm>
            <a:off x="574085" y="1248072"/>
            <a:ext cx="7995830" cy="5114825"/>
          </a:xfrm>
          <a:prstGeom prst="rect">
            <a:avLst/>
          </a:prstGeom>
        </p:spPr>
      </p:pic>
    </p:spTree>
    <p:extLst>
      <p:ext uri="{BB962C8B-B14F-4D97-AF65-F5344CB8AC3E}">
        <p14:creationId xmlns:p14="http://schemas.microsoft.com/office/powerpoint/2010/main" xmlns="" val="880872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8EDE1880-69DC-4580-BADF-7CCC334D003F}"/>
              </a:ext>
            </a:extLst>
          </p:cNvPr>
          <p:cNvSpPr>
            <a:spLocks noGrp="1"/>
          </p:cNvSpPr>
          <p:nvPr>
            <p:ph type="title"/>
          </p:nvPr>
        </p:nvSpPr>
        <p:spPr>
          <a:xfrm>
            <a:off x="457200" y="609600"/>
            <a:ext cx="7135622" cy="384721"/>
          </a:xfrm>
        </p:spPr>
        <p:txBody>
          <a:bodyPr/>
          <a:lstStyle/>
          <a:p>
            <a:r>
              <a:rPr lang="en-CA" dirty="0"/>
              <a:t>Gold Production</a:t>
            </a:r>
          </a:p>
        </p:txBody>
      </p:sp>
      <p:pic>
        <p:nvPicPr>
          <p:cNvPr id="5" name="Picture 4">
            <a:extLst>
              <a:ext uri="{FF2B5EF4-FFF2-40B4-BE49-F238E27FC236}">
                <a16:creationId xmlns:a16="http://schemas.microsoft.com/office/drawing/2014/main" xmlns="" id="{A2606609-1282-4476-9223-098E27872673}"/>
              </a:ext>
            </a:extLst>
          </p:cNvPr>
          <p:cNvPicPr>
            <a:picLocks noChangeAspect="1"/>
          </p:cNvPicPr>
          <p:nvPr/>
        </p:nvPicPr>
        <p:blipFill>
          <a:blip r:embed="rId2" cstate="print"/>
          <a:stretch>
            <a:fillRect/>
          </a:stretch>
        </p:blipFill>
        <p:spPr>
          <a:xfrm>
            <a:off x="222609" y="1219523"/>
            <a:ext cx="8698782" cy="4418954"/>
          </a:xfrm>
          <a:prstGeom prst="rect">
            <a:avLst/>
          </a:prstGeom>
        </p:spPr>
      </p:pic>
    </p:spTree>
    <p:extLst>
      <p:ext uri="{BB962C8B-B14F-4D97-AF65-F5344CB8AC3E}">
        <p14:creationId xmlns:p14="http://schemas.microsoft.com/office/powerpoint/2010/main" xmlns="" val="3138858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9E98D1-B762-4C60-B6EB-306B06570F07}"/>
              </a:ext>
            </a:extLst>
          </p:cNvPr>
          <p:cNvSpPr>
            <a:spLocks noGrp="1"/>
          </p:cNvSpPr>
          <p:nvPr>
            <p:ph type="title"/>
          </p:nvPr>
        </p:nvSpPr>
        <p:spPr>
          <a:xfrm>
            <a:off x="457200" y="609600"/>
            <a:ext cx="7135622" cy="384721"/>
          </a:xfrm>
        </p:spPr>
        <p:txBody>
          <a:bodyPr/>
          <a:lstStyle/>
          <a:p>
            <a:r>
              <a:rPr lang="en-CA" dirty="0"/>
              <a:t>Gold Production, Cont.</a:t>
            </a:r>
          </a:p>
        </p:txBody>
      </p:sp>
      <p:pic>
        <p:nvPicPr>
          <p:cNvPr id="4" name="Picture 3">
            <a:extLst>
              <a:ext uri="{FF2B5EF4-FFF2-40B4-BE49-F238E27FC236}">
                <a16:creationId xmlns:a16="http://schemas.microsoft.com/office/drawing/2014/main" xmlns="" id="{5A987FBD-3616-4956-AE38-1B547E2CA995}"/>
              </a:ext>
            </a:extLst>
          </p:cNvPr>
          <p:cNvPicPr>
            <a:picLocks noChangeAspect="1"/>
          </p:cNvPicPr>
          <p:nvPr/>
        </p:nvPicPr>
        <p:blipFill>
          <a:blip r:embed="rId2" cstate="print"/>
          <a:stretch>
            <a:fillRect/>
          </a:stretch>
        </p:blipFill>
        <p:spPr>
          <a:xfrm>
            <a:off x="405420" y="1340221"/>
            <a:ext cx="8333161" cy="4177556"/>
          </a:xfrm>
          <a:prstGeom prst="rect">
            <a:avLst/>
          </a:prstGeom>
        </p:spPr>
      </p:pic>
    </p:spTree>
    <p:extLst>
      <p:ext uri="{BB962C8B-B14F-4D97-AF65-F5344CB8AC3E}">
        <p14:creationId xmlns:p14="http://schemas.microsoft.com/office/powerpoint/2010/main" xmlns="" val="2169758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C88156-CFCA-4420-9E1C-E0DE43D6506A}"/>
              </a:ext>
            </a:extLst>
          </p:cNvPr>
          <p:cNvSpPr>
            <a:spLocks noGrp="1"/>
          </p:cNvSpPr>
          <p:nvPr>
            <p:ph type="title"/>
          </p:nvPr>
        </p:nvSpPr>
        <p:spPr>
          <a:xfrm>
            <a:off x="457200" y="609600"/>
            <a:ext cx="7135622" cy="384721"/>
          </a:xfrm>
        </p:spPr>
        <p:txBody>
          <a:bodyPr/>
          <a:lstStyle/>
          <a:p>
            <a:r>
              <a:rPr lang="en-CA" dirty="0"/>
              <a:t>Gold Production, Cont.</a:t>
            </a:r>
          </a:p>
        </p:txBody>
      </p:sp>
      <p:pic>
        <p:nvPicPr>
          <p:cNvPr id="4" name="Picture 3">
            <a:extLst>
              <a:ext uri="{FF2B5EF4-FFF2-40B4-BE49-F238E27FC236}">
                <a16:creationId xmlns:a16="http://schemas.microsoft.com/office/drawing/2014/main" xmlns="" id="{6AB9EA2E-F019-425E-8ADC-85AA0ACA7063}"/>
              </a:ext>
            </a:extLst>
          </p:cNvPr>
          <p:cNvPicPr>
            <a:picLocks noChangeAspect="1"/>
          </p:cNvPicPr>
          <p:nvPr/>
        </p:nvPicPr>
        <p:blipFill>
          <a:blip r:embed="rId2" cstate="print"/>
          <a:stretch>
            <a:fillRect/>
          </a:stretch>
        </p:blipFill>
        <p:spPr>
          <a:xfrm>
            <a:off x="156717" y="1317342"/>
            <a:ext cx="8830566" cy="4223315"/>
          </a:xfrm>
          <a:prstGeom prst="rect">
            <a:avLst/>
          </a:prstGeom>
        </p:spPr>
      </p:pic>
    </p:spTree>
    <p:extLst>
      <p:ext uri="{BB962C8B-B14F-4D97-AF65-F5344CB8AC3E}">
        <p14:creationId xmlns:p14="http://schemas.microsoft.com/office/powerpoint/2010/main" xmlns="" val="2152931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0419B3-2CBC-4F0F-8B39-6687E61BBEDA}"/>
              </a:ext>
            </a:extLst>
          </p:cNvPr>
          <p:cNvSpPr>
            <a:spLocks noGrp="1"/>
          </p:cNvSpPr>
          <p:nvPr>
            <p:ph type="title"/>
          </p:nvPr>
        </p:nvSpPr>
        <p:spPr>
          <a:xfrm>
            <a:off x="457200" y="572782"/>
            <a:ext cx="7135622" cy="384721"/>
          </a:xfrm>
        </p:spPr>
        <p:txBody>
          <a:bodyPr/>
          <a:lstStyle/>
          <a:p>
            <a:r>
              <a:rPr lang="en-CA" dirty="0"/>
              <a:t>Gold Production, Cont.</a:t>
            </a:r>
          </a:p>
        </p:txBody>
      </p:sp>
      <p:pic>
        <p:nvPicPr>
          <p:cNvPr id="3" name="Picture 2">
            <a:extLst>
              <a:ext uri="{FF2B5EF4-FFF2-40B4-BE49-F238E27FC236}">
                <a16:creationId xmlns:a16="http://schemas.microsoft.com/office/drawing/2014/main" xmlns="" id="{CE2BBC07-B7A4-4E82-991F-7E468F2DB8B0}"/>
              </a:ext>
            </a:extLst>
          </p:cNvPr>
          <p:cNvPicPr>
            <a:picLocks noChangeAspect="1"/>
          </p:cNvPicPr>
          <p:nvPr/>
        </p:nvPicPr>
        <p:blipFill>
          <a:blip r:embed="rId2" cstate="print"/>
          <a:stretch>
            <a:fillRect/>
          </a:stretch>
        </p:blipFill>
        <p:spPr>
          <a:xfrm>
            <a:off x="194569" y="1179249"/>
            <a:ext cx="8754862" cy="4916751"/>
          </a:xfrm>
          <a:prstGeom prst="rect">
            <a:avLst/>
          </a:prstGeom>
        </p:spPr>
      </p:pic>
    </p:spTree>
    <p:extLst>
      <p:ext uri="{BB962C8B-B14F-4D97-AF65-F5344CB8AC3E}">
        <p14:creationId xmlns:p14="http://schemas.microsoft.com/office/powerpoint/2010/main" xmlns="" val="4243468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CFB4FE-26BA-4A75-A38C-B96EBFD92C45}"/>
              </a:ext>
            </a:extLst>
          </p:cNvPr>
          <p:cNvSpPr>
            <a:spLocks noGrp="1"/>
          </p:cNvSpPr>
          <p:nvPr>
            <p:ph type="title"/>
          </p:nvPr>
        </p:nvSpPr>
        <p:spPr>
          <a:xfrm>
            <a:off x="476148" y="584200"/>
            <a:ext cx="7135622" cy="384721"/>
          </a:xfrm>
        </p:spPr>
        <p:txBody>
          <a:bodyPr/>
          <a:lstStyle/>
          <a:p>
            <a:r>
              <a:rPr lang="en-CA" dirty="0"/>
              <a:t>Industry Overview</a:t>
            </a:r>
          </a:p>
        </p:txBody>
      </p:sp>
      <p:sp>
        <p:nvSpPr>
          <p:cNvPr id="3" name="Content Placeholder 2">
            <a:extLst>
              <a:ext uri="{FF2B5EF4-FFF2-40B4-BE49-F238E27FC236}">
                <a16:creationId xmlns:a16="http://schemas.microsoft.com/office/drawing/2014/main" xmlns="" id="{F0E5AD34-28BD-4E28-9EFD-91762625F097}"/>
              </a:ext>
            </a:extLst>
          </p:cNvPr>
          <p:cNvSpPr>
            <a:spLocks noGrp="1"/>
          </p:cNvSpPr>
          <p:nvPr>
            <p:ph idx="1"/>
          </p:nvPr>
        </p:nvSpPr>
        <p:spPr>
          <a:xfrm>
            <a:off x="476148" y="1227264"/>
            <a:ext cx="8191703" cy="3247043"/>
          </a:xfrm>
        </p:spPr>
        <p:txBody>
          <a:bodyPr/>
          <a:lstStyle/>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Mining for base and precious metals is a capital intensive business</a:t>
            </a:r>
          </a:p>
          <a:p>
            <a:pPr marL="742950" lvl="1" indent="-285750">
              <a:buFont typeface="Wingdings" panose="05000000000000000000" pitchFamily="2" charset="2"/>
              <a:buChar char="§"/>
            </a:pPr>
            <a:r>
              <a:rPr lang="en-CA" dirty="0"/>
              <a:t>Large capital expenditures to fund deposit exploration and mine construction if/when deposits are discovered</a:t>
            </a:r>
          </a:p>
          <a:p>
            <a:pPr marL="742950" lvl="1"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Numerous risks within the mining industry</a:t>
            </a:r>
          </a:p>
          <a:p>
            <a:pPr marL="742950" lvl="1" indent="-285750">
              <a:buFont typeface="Wingdings" panose="05000000000000000000" pitchFamily="2" charset="2"/>
              <a:buChar char="§"/>
            </a:pPr>
            <a:r>
              <a:rPr lang="en-CA" dirty="0"/>
              <a:t>Survival and profitability depend on “deep pockets” and some luck</a:t>
            </a:r>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a:p>
            <a:pPr marL="742950" lvl="1" indent="-285750">
              <a:buFont typeface="Wingdings" panose="05000000000000000000" pitchFamily="2" charset="2"/>
              <a:buChar char="§"/>
            </a:pPr>
            <a:endParaRPr lang="en-CA" dirty="0"/>
          </a:p>
        </p:txBody>
      </p:sp>
    </p:spTree>
    <p:extLst>
      <p:ext uri="{BB962C8B-B14F-4D97-AF65-F5344CB8AC3E}">
        <p14:creationId xmlns:p14="http://schemas.microsoft.com/office/powerpoint/2010/main" xmlns="" val="15930968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F95D2-02BD-4750-B068-3F40F211DE9C}"/>
              </a:ext>
            </a:extLst>
          </p:cNvPr>
          <p:cNvSpPr>
            <a:spLocks noGrp="1"/>
          </p:cNvSpPr>
          <p:nvPr>
            <p:ph type="title"/>
          </p:nvPr>
        </p:nvSpPr>
        <p:spPr>
          <a:xfrm>
            <a:off x="457200" y="609600"/>
            <a:ext cx="7135622" cy="384721"/>
          </a:xfrm>
        </p:spPr>
        <p:txBody>
          <a:bodyPr/>
          <a:lstStyle/>
          <a:p>
            <a:r>
              <a:rPr lang="en-CA" dirty="0"/>
              <a:t>Gold Prices</a:t>
            </a:r>
          </a:p>
        </p:txBody>
      </p:sp>
      <p:pic>
        <p:nvPicPr>
          <p:cNvPr id="3" name="Picture 2">
            <a:extLst>
              <a:ext uri="{FF2B5EF4-FFF2-40B4-BE49-F238E27FC236}">
                <a16:creationId xmlns:a16="http://schemas.microsoft.com/office/drawing/2014/main" xmlns="" id="{CC5D09BC-BE66-4B16-AF95-1D575CD249AF}"/>
              </a:ext>
            </a:extLst>
          </p:cNvPr>
          <p:cNvPicPr>
            <a:picLocks noChangeAspect="1"/>
          </p:cNvPicPr>
          <p:nvPr/>
        </p:nvPicPr>
        <p:blipFill>
          <a:blip r:embed="rId2" cstate="print"/>
          <a:stretch>
            <a:fillRect/>
          </a:stretch>
        </p:blipFill>
        <p:spPr>
          <a:xfrm>
            <a:off x="92141" y="1184913"/>
            <a:ext cx="8959718" cy="5063487"/>
          </a:xfrm>
          <a:prstGeom prst="rect">
            <a:avLst/>
          </a:prstGeom>
        </p:spPr>
      </p:pic>
    </p:spTree>
    <p:extLst>
      <p:ext uri="{BB962C8B-B14F-4D97-AF65-F5344CB8AC3E}">
        <p14:creationId xmlns:p14="http://schemas.microsoft.com/office/powerpoint/2010/main" xmlns="" val="2544186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uranium wallpaper">
            <a:extLst>
              <a:ext uri="{FF2B5EF4-FFF2-40B4-BE49-F238E27FC236}">
                <a16:creationId xmlns:a16="http://schemas.microsoft.com/office/drawing/2014/main" xmlns="" id="{F7D9421E-2FAC-4F5B-ADA5-26B4951C050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3E2CEE4F-ACE3-4F15-A3AD-C7C283260C88}"/>
              </a:ext>
            </a:extLst>
          </p:cNvPr>
          <p:cNvSpPr txBox="1"/>
          <p:nvPr/>
        </p:nvSpPr>
        <p:spPr>
          <a:xfrm>
            <a:off x="1698735" y="2586461"/>
            <a:ext cx="5746531" cy="1708160"/>
          </a:xfrm>
          <a:prstGeom prst="rect">
            <a:avLst/>
          </a:prstGeom>
          <a:noFill/>
        </p:spPr>
        <p:txBody>
          <a:bodyPr wrap="square" rtlCol="0">
            <a:spAutoFit/>
          </a:bodyPr>
          <a:lstStyle/>
          <a:p>
            <a:r>
              <a:rPr lang="en-CA" sz="10500" dirty="0">
                <a:solidFill>
                  <a:schemeClr val="bg1"/>
                </a:solidFill>
                <a:latin typeface="Berlin Sans FB Demi" panose="020E0802020502020306" pitchFamily="34" charset="0"/>
              </a:rPr>
              <a:t>Uranium</a:t>
            </a:r>
          </a:p>
        </p:txBody>
      </p:sp>
    </p:spTree>
    <p:extLst>
      <p:ext uri="{BB962C8B-B14F-4D97-AF65-F5344CB8AC3E}">
        <p14:creationId xmlns:p14="http://schemas.microsoft.com/office/powerpoint/2010/main" xmlns="" val="2170379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xmlns="" id="{B6003B77-BC79-4D8B-8FA4-A70FD0FBC347}"/>
              </a:ext>
            </a:extLst>
          </p:cNvPr>
          <p:cNvSpPr>
            <a:spLocks noGrp="1" noChangeArrowheads="1"/>
          </p:cNvSpPr>
          <p:nvPr>
            <p:ph type="title"/>
          </p:nvPr>
        </p:nvSpPr>
        <p:spPr>
          <a:xfrm>
            <a:off x="476148" y="584200"/>
            <a:ext cx="7135622" cy="384721"/>
          </a:xfrm>
        </p:spPr>
        <p:txBody>
          <a:bodyPr/>
          <a:lstStyle/>
          <a:p>
            <a:r>
              <a:rPr lang="en-US" altLang="ko-KR" dirty="0">
                <a:ea typeface="Gulim" panose="020B0600000101010101" pitchFamily="34" charset="-127"/>
              </a:rPr>
              <a:t>Key Facts about Uranium</a:t>
            </a:r>
          </a:p>
        </p:txBody>
      </p:sp>
      <p:sp>
        <p:nvSpPr>
          <p:cNvPr id="377859" name="Rectangle 3">
            <a:extLst>
              <a:ext uri="{FF2B5EF4-FFF2-40B4-BE49-F238E27FC236}">
                <a16:creationId xmlns:a16="http://schemas.microsoft.com/office/drawing/2014/main" xmlns="" id="{3FE9A4F3-F1A2-42CA-8596-620B94C0A8E4}"/>
              </a:ext>
            </a:extLst>
          </p:cNvPr>
          <p:cNvSpPr>
            <a:spLocks noGrp="1" noChangeArrowheads="1"/>
          </p:cNvSpPr>
          <p:nvPr>
            <p:ph idx="1"/>
          </p:nvPr>
        </p:nvSpPr>
        <p:spPr>
          <a:xfrm>
            <a:off x="628650" y="1828800"/>
            <a:ext cx="7886699" cy="3587353"/>
          </a:xfrm>
        </p:spPr>
        <p:txBody>
          <a:bodyPr>
            <a:normAutofit/>
          </a:bodyPr>
          <a:lstStyle/>
          <a:p>
            <a:pPr marL="285750" indent="-285750">
              <a:buFont typeface="Wingdings" panose="05000000000000000000" pitchFamily="2" charset="2"/>
              <a:buChar char="§"/>
            </a:pPr>
            <a:r>
              <a:rPr lang="en-US" dirty="0"/>
              <a:t>Canada is the second largest producer and exporter of uranium in the world</a:t>
            </a:r>
          </a:p>
          <a:p>
            <a:pPr marL="742950" lvl="1" indent="-285750">
              <a:buFont typeface="Wingdings" panose="05000000000000000000" pitchFamily="2" charset="2"/>
              <a:buChar char="§"/>
            </a:pPr>
            <a:r>
              <a:rPr lang="en-US" dirty="0"/>
              <a:t>22% global production in 2017</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Uranium is primarily used to produce fuel for nuclear power plants (99%)</a:t>
            </a:r>
          </a:p>
          <a:p>
            <a:pPr marL="742950" lvl="1" indent="-285750">
              <a:buFont typeface="Wingdings" panose="05000000000000000000" pitchFamily="2" charset="2"/>
              <a:buChar char="§"/>
            </a:pPr>
            <a:r>
              <a:rPr lang="en-US" dirty="0"/>
              <a:t>Also used in production of medical isotopes and research reactors (1%)</a:t>
            </a:r>
          </a:p>
          <a:p>
            <a:pPr marL="628650" lvl="1"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Nuclear power generation accounted for 15% of Canada's electricity in 2016</a:t>
            </a:r>
          </a:p>
          <a:p>
            <a:pPr marL="742950" lvl="1" indent="-285750">
              <a:buFont typeface="Wingdings" panose="05000000000000000000" pitchFamily="2" charset="2"/>
              <a:buChar char="§"/>
            </a:pPr>
            <a:r>
              <a:rPr lang="en-US" dirty="0"/>
              <a:t>Nuclear power is a source of energy that does not emit greenhouse gases</a:t>
            </a:r>
          </a:p>
          <a:p>
            <a:pPr marL="285750" indent="-285750">
              <a:buFont typeface="Wingdings" panose="05000000000000000000" pitchFamily="2" charset="2"/>
              <a:buChar char="§"/>
            </a:pPr>
            <a:endParaRPr lang="en-US" altLang="ko-KR" dirty="0">
              <a:ea typeface="Gulim" panose="020B0600000101010101" pitchFamily="34" charset="-127"/>
            </a:endParaRPr>
          </a:p>
          <a:p>
            <a:pPr marL="285750" indent="-285750">
              <a:buFont typeface="Wingdings" panose="05000000000000000000" pitchFamily="2" charset="2"/>
              <a:buChar char="§"/>
            </a:pPr>
            <a:r>
              <a:rPr lang="en-US" altLang="ko-KR" dirty="0">
                <a:ea typeface="Gulim" panose="020B0600000101010101" pitchFamily="34" charset="-127"/>
              </a:rPr>
              <a:t>Under Canada’s nuclear non-proliferation policy, Canadian uranium can only be used for peaceful purposes</a:t>
            </a:r>
          </a:p>
          <a:p>
            <a:pPr marL="285750" indent="-285750">
              <a:buFont typeface="Wingdings" panose="05000000000000000000" pitchFamily="2" charset="2"/>
              <a:buChar char="§"/>
            </a:pPr>
            <a:endParaRPr lang="en-US" altLang="ko-KR" dirty="0">
              <a:ea typeface="Gulim" panose="020B0600000101010101" pitchFamily="34" charset="-127"/>
            </a:endParaRPr>
          </a:p>
          <a:p>
            <a:pPr marL="742950" lvl="1" indent="-285750">
              <a:buClr>
                <a:schemeClr val="hlink"/>
              </a:buClr>
              <a:buFont typeface="Wingdings" panose="05000000000000000000" pitchFamily="2" charset="2"/>
              <a:buChar char="§"/>
            </a:pPr>
            <a:endParaRPr lang="en-US" altLang="ko-KR" dirty="0">
              <a:ea typeface="Gulim" panose="020B0600000101010101" pitchFamily="34" charset="-127"/>
            </a:endParaRPr>
          </a:p>
          <a:p>
            <a:pPr marL="628650" lvl="1" indent="-171450">
              <a:buClr>
                <a:schemeClr val="hlink"/>
              </a:buClr>
              <a:buFont typeface="Wingdings" panose="05000000000000000000" pitchFamily="2" charset="2"/>
              <a:buChar char="§"/>
            </a:pPr>
            <a:endParaRPr lang="ko-KR" altLang="en-US" sz="750" dirty="0">
              <a:ea typeface="Gulim" panose="020B0600000101010101" pitchFamily="34" charset="-127"/>
            </a:endParaRPr>
          </a:p>
        </p:txBody>
      </p:sp>
    </p:spTree>
    <p:extLst>
      <p:ext uri="{BB962C8B-B14F-4D97-AF65-F5344CB8AC3E}">
        <p14:creationId xmlns:p14="http://schemas.microsoft.com/office/powerpoint/2010/main" xmlns="" val="2089019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5" name="Rectangle 7">
            <a:extLst>
              <a:ext uri="{FF2B5EF4-FFF2-40B4-BE49-F238E27FC236}">
                <a16:creationId xmlns:a16="http://schemas.microsoft.com/office/drawing/2014/main" xmlns="" id="{D72B2A7F-E983-4689-AC91-A0DCEBE9B38B}"/>
              </a:ext>
            </a:extLst>
          </p:cNvPr>
          <p:cNvSpPr>
            <a:spLocks noGrp="1" noChangeArrowheads="1"/>
          </p:cNvSpPr>
          <p:nvPr>
            <p:ph type="title"/>
          </p:nvPr>
        </p:nvSpPr>
        <p:spPr/>
        <p:txBody>
          <a:bodyPr>
            <a:normAutofit/>
          </a:bodyPr>
          <a:lstStyle/>
          <a:p>
            <a:r>
              <a:rPr lang="en-US" altLang="en-US" dirty="0"/>
              <a:t>Uranium Supply and Demand</a:t>
            </a:r>
          </a:p>
        </p:txBody>
      </p:sp>
      <p:sp>
        <p:nvSpPr>
          <p:cNvPr id="2" name="Content Placeholder 1">
            <a:extLst>
              <a:ext uri="{FF2B5EF4-FFF2-40B4-BE49-F238E27FC236}">
                <a16:creationId xmlns:a16="http://schemas.microsoft.com/office/drawing/2014/main" xmlns="" id="{F5BA197C-35B7-41CB-8FA7-1C491C4B2438}"/>
              </a:ext>
            </a:extLst>
          </p:cNvPr>
          <p:cNvSpPr>
            <a:spLocks noGrp="1"/>
          </p:cNvSpPr>
          <p:nvPr>
            <p:ph idx="1"/>
          </p:nvPr>
        </p:nvSpPr>
        <p:spPr>
          <a:xfrm>
            <a:off x="357112" y="1777698"/>
            <a:ext cx="6143777" cy="2092881"/>
          </a:xfrm>
        </p:spPr>
        <p:txBody>
          <a:bodyPr/>
          <a:lstStyle/>
          <a:p>
            <a:pPr marL="285750" indent="-285750">
              <a:buFont typeface="Wingdings" panose="05000000000000000000" pitchFamily="2" charset="2"/>
              <a:buChar char="§"/>
            </a:pPr>
            <a:r>
              <a:rPr lang="en-CA" dirty="0"/>
              <a:t>Nuclear power is a major part of Canadian landscape from coast to coast </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Nuclear power plants operate in New Brunswick and Ontario</a:t>
            </a:r>
          </a:p>
          <a:p>
            <a:pPr marL="285750"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dirty="0"/>
              <a:t>Uranium mining, refining, and fuel processing take place in Saskatchewan and Ontario</a:t>
            </a:r>
          </a:p>
        </p:txBody>
      </p:sp>
    </p:spTree>
    <p:extLst>
      <p:ext uri="{BB962C8B-B14F-4D97-AF65-F5344CB8AC3E}">
        <p14:creationId xmlns:p14="http://schemas.microsoft.com/office/powerpoint/2010/main" xmlns="" val="1612790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C293691-DAEC-451A-B1E3-E006B22D59DB}"/>
              </a:ext>
            </a:extLst>
          </p:cNvPr>
          <p:cNvPicPr>
            <a:picLocks noChangeAspect="1"/>
          </p:cNvPicPr>
          <p:nvPr/>
        </p:nvPicPr>
        <p:blipFill>
          <a:blip r:embed="rId2" cstate="print"/>
          <a:stretch>
            <a:fillRect/>
          </a:stretch>
        </p:blipFill>
        <p:spPr>
          <a:xfrm>
            <a:off x="1524001" y="1219200"/>
            <a:ext cx="5708618" cy="5517942"/>
          </a:xfrm>
          <a:prstGeom prst="rect">
            <a:avLst/>
          </a:prstGeom>
        </p:spPr>
      </p:pic>
      <p:sp>
        <p:nvSpPr>
          <p:cNvPr id="3" name="Rectangle 7">
            <a:extLst>
              <a:ext uri="{FF2B5EF4-FFF2-40B4-BE49-F238E27FC236}">
                <a16:creationId xmlns:a16="http://schemas.microsoft.com/office/drawing/2014/main" xmlns="" id="{A63FBCA0-31A1-4C62-BA83-943985E0B510}"/>
              </a:ext>
            </a:extLst>
          </p:cNvPr>
          <p:cNvSpPr txBox="1">
            <a:spLocks noChangeArrowheads="1"/>
          </p:cNvSpPr>
          <p:nvPr/>
        </p:nvSpPr>
        <p:spPr>
          <a:xfrm>
            <a:off x="381000" y="584200"/>
            <a:ext cx="7135622" cy="406400"/>
          </a:xfrm>
          <a:prstGeom prst="rect">
            <a:avLst/>
          </a:prstGeom>
        </p:spPr>
        <p:txBody>
          <a:bodyPr>
            <a:noAutofit/>
          </a:bodyPr>
          <a:lstStyle>
            <a:lvl1pPr>
              <a:defRPr>
                <a:latin typeface="+mj-lt"/>
                <a:ea typeface="+mj-ea"/>
                <a:cs typeface="+mj-cs"/>
              </a:defRPr>
            </a:lvl1pPr>
          </a:lstStyle>
          <a:p>
            <a:r>
              <a:rPr lang="en-US" altLang="en-US" sz="2500" kern="0" dirty="0">
                <a:solidFill>
                  <a:sysClr val="windowText" lastClr="000000"/>
                </a:solidFill>
                <a:latin typeface="Arial Black" panose="020B0A04020102020204" pitchFamily="34" charset="0"/>
              </a:rPr>
              <a:t>Uranium Supply and Demand</a:t>
            </a:r>
          </a:p>
        </p:txBody>
      </p:sp>
    </p:spTree>
    <p:extLst>
      <p:ext uri="{BB962C8B-B14F-4D97-AF65-F5344CB8AC3E}">
        <p14:creationId xmlns:p14="http://schemas.microsoft.com/office/powerpoint/2010/main" xmlns="" val="3951027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ED9D91-35C0-4443-B880-8B9BE6F53A3C}"/>
              </a:ext>
            </a:extLst>
          </p:cNvPr>
          <p:cNvSpPr>
            <a:spLocks noGrp="1"/>
          </p:cNvSpPr>
          <p:nvPr>
            <p:ph type="title"/>
          </p:nvPr>
        </p:nvSpPr>
        <p:spPr>
          <a:xfrm>
            <a:off x="457200" y="609600"/>
            <a:ext cx="7135622" cy="384721"/>
          </a:xfrm>
        </p:spPr>
        <p:txBody>
          <a:bodyPr/>
          <a:lstStyle/>
          <a:p>
            <a:r>
              <a:rPr lang="en-CA" dirty="0"/>
              <a:t>Uranium Production</a:t>
            </a:r>
          </a:p>
        </p:txBody>
      </p:sp>
      <p:pic>
        <p:nvPicPr>
          <p:cNvPr id="3" name="Picture 2">
            <a:extLst>
              <a:ext uri="{FF2B5EF4-FFF2-40B4-BE49-F238E27FC236}">
                <a16:creationId xmlns:a16="http://schemas.microsoft.com/office/drawing/2014/main" xmlns="" id="{3409E1BE-AE14-4C6E-8C87-64476D51DD97}"/>
              </a:ext>
            </a:extLst>
          </p:cNvPr>
          <p:cNvPicPr>
            <a:picLocks noChangeAspect="1"/>
          </p:cNvPicPr>
          <p:nvPr/>
        </p:nvPicPr>
        <p:blipFill>
          <a:blip r:embed="rId2" cstate="print"/>
          <a:stretch>
            <a:fillRect/>
          </a:stretch>
        </p:blipFill>
        <p:spPr>
          <a:xfrm>
            <a:off x="323193" y="1507151"/>
            <a:ext cx="8497614" cy="3843696"/>
          </a:xfrm>
          <a:prstGeom prst="rect">
            <a:avLst/>
          </a:prstGeom>
        </p:spPr>
      </p:pic>
    </p:spTree>
    <p:extLst>
      <p:ext uri="{BB962C8B-B14F-4D97-AF65-F5344CB8AC3E}">
        <p14:creationId xmlns:p14="http://schemas.microsoft.com/office/powerpoint/2010/main" xmlns="" val="1456405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198C9-A469-4D91-A8DC-614A140A632C}"/>
              </a:ext>
            </a:extLst>
          </p:cNvPr>
          <p:cNvSpPr>
            <a:spLocks noGrp="1"/>
          </p:cNvSpPr>
          <p:nvPr>
            <p:ph type="title"/>
          </p:nvPr>
        </p:nvSpPr>
        <p:spPr>
          <a:xfrm>
            <a:off x="457200" y="609600"/>
            <a:ext cx="7135622" cy="384721"/>
          </a:xfrm>
        </p:spPr>
        <p:txBody>
          <a:bodyPr/>
          <a:lstStyle/>
          <a:p>
            <a:r>
              <a:rPr lang="en-CA" dirty="0"/>
              <a:t>Nuclear Power Production </a:t>
            </a:r>
          </a:p>
        </p:txBody>
      </p:sp>
      <p:pic>
        <p:nvPicPr>
          <p:cNvPr id="4" name="Picture 3">
            <a:extLst>
              <a:ext uri="{FF2B5EF4-FFF2-40B4-BE49-F238E27FC236}">
                <a16:creationId xmlns:a16="http://schemas.microsoft.com/office/drawing/2014/main" xmlns="" id="{19DA07CF-D598-4E63-8DCB-940518A2071B}"/>
              </a:ext>
            </a:extLst>
          </p:cNvPr>
          <p:cNvPicPr>
            <a:picLocks noChangeAspect="1"/>
          </p:cNvPicPr>
          <p:nvPr/>
        </p:nvPicPr>
        <p:blipFill>
          <a:blip r:embed="rId2" cstate="print"/>
          <a:stretch>
            <a:fillRect/>
          </a:stretch>
        </p:blipFill>
        <p:spPr>
          <a:xfrm>
            <a:off x="678903" y="1315066"/>
            <a:ext cx="7786195" cy="5161934"/>
          </a:xfrm>
          <a:prstGeom prst="rect">
            <a:avLst/>
          </a:prstGeom>
        </p:spPr>
      </p:pic>
    </p:spTree>
    <p:extLst>
      <p:ext uri="{BB962C8B-B14F-4D97-AF65-F5344CB8AC3E}">
        <p14:creationId xmlns:p14="http://schemas.microsoft.com/office/powerpoint/2010/main" xmlns="" val="1960104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348A9-5068-4EC6-8D1D-5D3E35B83C55}"/>
              </a:ext>
            </a:extLst>
          </p:cNvPr>
          <p:cNvSpPr>
            <a:spLocks noGrp="1"/>
          </p:cNvSpPr>
          <p:nvPr>
            <p:ph type="title"/>
          </p:nvPr>
        </p:nvSpPr>
        <p:spPr>
          <a:xfrm>
            <a:off x="457200" y="609600"/>
            <a:ext cx="7135622" cy="384721"/>
          </a:xfrm>
        </p:spPr>
        <p:txBody>
          <a:bodyPr/>
          <a:lstStyle/>
          <a:p>
            <a:r>
              <a:rPr lang="en-CA" dirty="0"/>
              <a:t>Uranium Prices</a:t>
            </a:r>
          </a:p>
        </p:txBody>
      </p:sp>
      <p:pic>
        <p:nvPicPr>
          <p:cNvPr id="2050" name="Picture 2" descr="https://www.nrcan.gc.ca/sites/www.nrcan.gc.ca/files/energy/energy_fact/spot-prices-2018.png">
            <a:extLst>
              <a:ext uri="{FF2B5EF4-FFF2-40B4-BE49-F238E27FC236}">
                <a16:creationId xmlns:a16="http://schemas.microsoft.com/office/drawing/2014/main" xmlns="" id="{034B88A4-2FF9-4096-9E46-65D589D0AEE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9317" y="1172934"/>
            <a:ext cx="8545367" cy="45121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1070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xmlns="" id="{598C91B3-86A1-4895-B744-D3AC08794BD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28874BA9-05F2-472E-AF4A-97AE97C0EC90}"/>
              </a:ext>
            </a:extLst>
          </p:cNvPr>
          <p:cNvSpPr txBox="1"/>
          <p:nvPr/>
        </p:nvSpPr>
        <p:spPr>
          <a:xfrm>
            <a:off x="2900855" y="2586461"/>
            <a:ext cx="5762297" cy="1708160"/>
          </a:xfrm>
          <a:prstGeom prst="rect">
            <a:avLst/>
          </a:prstGeom>
          <a:noFill/>
        </p:spPr>
        <p:txBody>
          <a:bodyPr wrap="square" rtlCol="0">
            <a:spAutoFit/>
          </a:bodyPr>
          <a:lstStyle/>
          <a:p>
            <a:r>
              <a:rPr lang="en-CA" sz="10500" dirty="0">
                <a:solidFill>
                  <a:schemeClr val="bg1"/>
                </a:solidFill>
                <a:latin typeface="Berlin Sans FB Demi" panose="020E0802020502020306" pitchFamily="34" charset="0"/>
              </a:rPr>
              <a:t>Coal</a:t>
            </a:r>
          </a:p>
        </p:txBody>
      </p:sp>
    </p:spTree>
    <p:extLst>
      <p:ext uri="{BB962C8B-B14F-4D97-AF65-F5344CB8AC3E}">
        <p14:creationId xmlns:p14="http://schemas.microsoft.com/office/powerpoint/2010/main" xmlns="" val="1249111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4C5CF-7BF1-4DC1-B3AA-4BE5B644F9BC}"/>
              </a:ext>
            </a:extLst>
          </p:cNvPr>
          <p:cNvSpPr>
            <a:spLocks noGrp="1"/>
          </p:cNvSpPr>
          <p:nvPr>
            <p:ph type="title"/>
          </p:nvPr>
        </p:nvSpPr>
        <p:spPr>
          <a:xfrm>
            <a:off x="476148" y="584200"/>
            <a:ext cx="7135622" cy="384721"/>
          </a:xfrm>
        </p:spPr>
        <p:txBody>
          <a:bodyPr/>
          <a:lstStyle/>
          <a:p>
            <a:r>
              <a:rPr lang="en-CA" dirty="0"/>
              <a:t>Key Facts about Coal </a:t>
            </a:r>
          </a:p>
        </p:txBody>
      </p:sp>
      <p:sp>
        <p:nvSpPr>
          <p:cNvPr id="3" name="Content Placeholder 2">
            <a:extLst>
              <a:ext uri="{FF2B5EF4-FFF2-40B4-BE49-F238E27FC236}">
                <a16:creationId xmlns:a16="http://schemas.microsoft.com/office/drawing/2014/main" xmlns="" id="{F4BE8164-A338-477D-A06E-74317D58822C}"/>
              </a:ext>
            </a:extLst>
          </p:cNvPr>
          <p:cNvSpPr>
            <a:spLocks noGrp="1"/>
          </p:cNvSpPr>
          <p:nvPr>
            <p:ph idx="1"/>
          </p:nvPr>
        </p:nvSpPr>
        <p:spPr>
          <a:xfrm>
            <a:off x="476148" y="1676400"/>
            <a:ext cx="8191703" cy="1363536"/>
          </a:xfrm>
        </p:spPr>
        <p:txBody>
          <a:bodyPr>
            <a:noAutofit/>
          </a:bodyPr>
          <a:lstStyle/>
          <a:p>
            <a:pPr marL="285750" indent="-285750">
              <a:buFont typeface="Wingdings" panose="05000000000000000000" pitchFamily="2" charset="2"/>
              <a:buChar char="§"/>
            </a:pPr>
            <a:r>
              <a:rPr lang="en-CA" sz="1800" dirty="0">
                <a:latin typeface="Arial" panose="020B0604020202020204" pitchFamily="34" charset="0"/>
                <a:cs typeface="Arial" panose="020B0604020202020204" pitchFamily="34" charset="0"/>
              </a:rPr>
              <a:t>Two primary applications of coal</a:t>
            </a:r>
          </a:p>
          <a:p>
            <a:pPr marL="742950" lvl="1" indent="-285750">
              <a:buFont typeface="Wingdings" panose="05000000000000000000" pitchFamily="2" charset="2"/>
              <a:buChar char="§"/>
            </a:pPr>
            <a:r>
              <a:rPr lang="en-CA" dirty="0">
                <a:latin typeface="Arial" panose="020B0604020202020204" pitchFamily="34" charset="0"/>
                <a:cs typeface="Arial" panose="020B0604020202020204" pitchFamily="34" charset="0"/>
              </a:rPr>
              <a:t>Thermal coal (electricity generation) and metallurgical coal (steelmaking coal)</a:t>
            </a:r>
          </a:p>
          <a:p>
            <a:pPr marL="742950" lvl="1" indent="-285750">
              <a:buFont typeface="Wingdings" panose="05000000000000000000" pitchFamily="2" charset="2"/>
              <a:buChar char="§"/>
            </a:pPr>
            <a:endParaRPr lang="en-CA"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CA" sz="1800" dirty="0">
                <a:latin typeface="Arial" panose="020B0604020202020204" pitchFamily="34" charset="0"/>
                <a:cs typeface="Arial" panose="020B0604020202020204" pitchFamily="34" charset="0"/>
              </a:rPr>
              <a:t>Coal is an organically derived material formed from decayed plant material</a:t>
            </a:r>
          </a:p>
          <a:p>
            <a:pPr marL="742950" lvl="1" indent="-285750">
              <a:buFont typeface="Wingdings" panose="05000000000000000000" pitchFamily="2" charset="2"/>
              <a:buChar char="§"/>
            </a:pPr>
            <a:r>
              <a:rPr lang="en-CA" dirty="0">
                <a:latin typeface="Arial" panose="020B0604020202020204" pitchFamily="34" charset="0"/>
                <a:cs typeface="Arial" panose="020B0604020202020204" pitchFamily="34" charset="0"/>
              </a:rPr>
              <a:t>Process of coal formation takes compaction through millions of years of chemical changes and pressure </a:t>
            </a:r>
          </a:p>
          <a:p>
            <a:pPr marL="742950" lvl="1" indent="-285750">
              <a:buFont typeface="Wingdings" panose="05000000000000000000" pitchFamily="2" charset="2"/>
              <a:buChar char="§"/>
            </a:pPr>
            <a:endParaRPr lang="en-CA"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CA" sz="1800" dirty="0">
                <a:latin typeface="Arial" panose="020B0604020202020204" pitchFamily="34" charset="0"/>
                <a:cs typeface="Arial" panose="020B0604020202020204" pitchFamily="34" charset="0"/>
              </a:rPr>
              <a:t>Canada is the world’s third largest exporter of metallurgical coal after Australia and the United States</a:t>
            </a:r>
          </a:p>
          <a:p>
            <a:pPr marL="742950" lvl="1" indent="-285750">
              <a:buFont typeface="Wingdings" panose="05000000000000000000" pitchFamily="2" charset="2"/>
              <a:buChar char="§"/>
            </a:pPr>
            <a:r>
              <a:rPr lang="en-CA" dirty="0">
                <a:latin typeface="Arial" panose="020B0604020202020204" pitchFamily="34" charset="0"/>
                <a:cs typeface="Arial" panose="020B0604020202020204" pitchFamily="34" charset="0"/>
              </a:rPr>
              <a:t>Albert and British Columbia typically produce 85% of Canada’s coal</a:t>
            </a:r>
          </a:p>
          <a:p>
            <a:pPr marL="628650" lvl="1" indent="-285750">
              <a:buFont typeface="Wingdings" panose="05000000000000000000" pitchFamily="2" charset="2"/>
              <a:buChar char="§"/>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3516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F133B5-23AA-4686-B784-3D9255131E9E}"/>
              </a:ext>
            </a:extLst>
          </p:cNvPr>
          <p:cNvSpPr>
            <a:spLocks noGrp="1"/>
          </p:cNvSpPr>
          <p:nvPr>
            <p:ph type="title"/>
          </p:nvPr>
        </p:nvSpPr>
        <p:spPr>
          <a:xfrm>
            <a:off x="476148" y="584200"/>
            <a:ext cx="7135622" cy="384721"/>
          </a:xfrm>
        </p:spPr>
        <p:txBody>
          <a:bodyPr/>
          <a:lstStyle/>
          <a:p>
            <a:r>
              <a:rPr lang="en-CA" dirty="0"/>
              <a:t>Industry Overview, Cont.</a:t>
            </a:r>
          </a:p>
        </p:txBody>
      </p:sp>
      <p:sp>
        <p:nvSpPr>
          <p:cNvPr id="3" name="Content Placeholder 2">
            <a:extLst>
              <a:ext uri="{FF2B5EF4-FFF2-40B4-BE49-F238E27FC236}">
                <a16:creationId xmlns:a16="http://schemas.microsoft.com/office/drawing/2014/main" xmlns="" id="{758F668E-1440-481F-A921-D9BBBCE398DA}"/>
              </a:ext>
            </a:extLst>
          </p:cNvPr>
          <p:cNvSpPr>
            <a:spLocks noGrp="1"/>
          </p:cNvSpPr>
          <p:nvPr>
            <p:ph idx="1"/>
          </p:nvPr>
        </p:nvSpPr>
        <p:spPr>
          <a:xfrm>
            <a:off x="476148" y="2065464"/>
            <a:ext cx="8191703" cy="1363536"/>
          </a:xfrm>
        </p:spPr>
        <p:txBody>
          <a:bodyPr>
            <a:noAutofit/>
          </a:bodyPr>
          <a:lstStyle/>
          <a:p>
            <a:pPr marL="285750" indent="-285750">
              <a:buFont typeface="Wingdings" panose="05000000000000000000" pitchFamily="2" charset="2"/>
              <a:buChar char="§"/>
            </a:pPr>
            <a:r>
              <a:rPr lang="en-CA" sz="1800" dirty="0"/>
              <a:t>The global mining industry is consolidating</a:t>
            </a:r>
          </a:p>
          <a:p>
            <a:pPr marL="742950" lvl="1" indent="-285750">
              <a:buFont typeface="Wingdings" panose="05000000000000000000" pitchFamily="2" charset="2"/>
              <a:buChar char="§"/>
            </a:pPr>
            <a:r>
              <a:rPr lang="en-CA" dirty="0"/>
              <a:t>Canadian mining companies had assets worth $163.9 B spread across 100 countries</a:t>
            </a:r>
          </a:p>
          <a:p>
            <a:pPr marL="742950" lvl="1" indent="-285750">
              <a:buFont typeface="Wingdings" panose="05000000000000000000" pitchFamily="2" charset="2"/>
              <a:buChar char="§"/>
            </a:pPr>
            <a:r>
              <a:rPr lang="en-CA" dirty="0"/>
              <a:t>Mineral exploration expenditures in Canada increased 29.6% to $2.1 B in 2017</a:t>
            </a:r>
          </a:p>
          <a:p>
            <a:pPr marL="742950" lvl="1" indent="-285750">
              <a:buFont typeface="Wingdings" panose="05000000000000000000" pitchFamily="2" charset="2"/>
              <a:buChar char="§"/>
            </a:pPr>
            <a:endParaRPr lang="en-CA" dirty="0"/>
          </a:p>
          <a:p>
            <a:pPr marL="285750" indent="-285750">
              <a:buFont typeface="Wingdings" panose="05000000000000000000" pitchFamily="2" charset="2"/>
              <a:buChar char="§"/>
            </a:pPr>
            <a:r>
              <a:rPr lang="en-CA" sz="1800" dirty="0"/>
              <a:t>Global increase in demand for base materials</a:t>
            </a:r>
          </a:p>
          <a:p>
            <a:pPr marL="285750" indent="-285750">
              <a:buFont typeface="Wingdings" panose="05000000000000000000" pitchFamily="2" charset="2"/>
              <a:buChar char="§"/>
            </a:pPr>
            <a:endParaRPr lang="en-CA" sz="1800" dirty="0"/>
          </a:p>
          <a:p>
            <a:pPr marL="285750" indent="-285750">
              <a:buFont typeface="Wingdings" panose="05000000000000000000" pitchFamily="2" charset="2"/>
              <a:buChar char="§"/>
            </a:pPr>
            <a:r>
              <a:rPr lang="en-US" altLang="zh-TW" sz="1800" dirty="0">
                <a:solidFill>
                  <a:schemeClr val="tx1">
                    <a:lumMod val="95000"/>
                    <a:lumOff val="5000"/>
                  </a:schemeClr>
                </a:solidFill>
              </a:rPr>
              <a:t>Higher prices, sales, and profits are expected in the mining industry’s future</a:t>
            </a:r>
          </a:p>
          <a:p>
            <a:pPr marL="742950" lvl="1" indent="-285750">
              <a:buFont typeface="Wingdings" panose="05000000000000000000" pitchFamily="2" charset="2"/>
              <a:buChar char="§"/>
            </a:pPr>
            <a:r>
              <a:rPr lang="en-US" altLang="zh-TW" dirty="0">
                <a:solidFill>
                  <a:schemeClr val="tx1">
                    <a:lumMod val="95000"/>
                    <a:lumOff val="5000"/>
                  </a:schemeClr>
                </a:solidFill>
              </a:rPr>
              <a:t>Rising demand for durable goods </a:t>
            </a:r>
            <a:r>
              <a:rPr lang="en-US" altLang="zh-TW" dirty="0"/>
              <a:t>in China and India while the rate at which supply of base metals are found is slowing</a:t>
            </a:r>
            <a:endParaRPr lang="en-CA" dirty="0"/>
          </a:p>
        </p:txBody>
      </p:sp>
    </p:spTree>
    <p:extLst>
      <p:ext uri="{BB962C8B-B14F-4D97-AF65-F5344CB8AC3E}">
        <p14:creationId xmlns:p14="http://schemas.microsoft.com/office/powerpoint/2010/main" xmlns="" val="31385554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D5E20B-2FAC-4405-A9AA-AA58C1CC356E}"/>
              </a:ext>
            </a:extLst>
          </p:cNvPr>
          <p:cNvSpPr>
            <a:spLocks noGrp="1"/>
          </p:cNvSpPr>
          <p:nvPr>
            <p:ph type="title"/>
          </p:nvPr>
        </p:nvSpPr>
        <p:spPr>
          <a:xfrm>
            <a:off x="476148" y="584200"/>
            <a:ext cx="7135622" cy="384721"/>
          </a:xfrm>
        </p:spPr>
        <p:txBody>
          <a:bodyPr/>
          <a:lstStyle/>
          <a:p>
            <a:r>
              <a:rPr lang="en-CA" dirty="0"/>
              <a:t>Coal Production</a:t>
            </a:r>
          </a:p>
        </p:txBody>
      </p:sp>
      <p:pic>
        <p:nvPicPr>
          <p:cNvPr id="4" name="Content Placeholder 3">
            <a:extLst>
              <a:ext uri="{FF2B5EF4-FFF2-40B4-BE49-F238E27FC236}">
                <a16:creationId xmlns:a16="http://schemas.microsoft.com/office/drawing/2014/main" xmlns="" id="{F3508807-8544-4FEB-8202-3E43A41B379F}"/>
              </a:ext>
            </a:extLst>
          </p:cNvPr>
          <p:cNvPicPr>
            <a:picLocks noGrp="1" noChangeAspect="1"/>
          </p:cNvPicPr>
          <p:nvPr>
            <p:ph idx="1"/>
          </p:nvPr>
        </p:nvPicPr>
        <p:blipFill>
          <a:blip r:embed="rId2" cstate="print"/>
          <a:stretch>
            <a:fillRect/>
          </a:stretch>
        </p:blipFill>
        <p:spPr>
          <a:xfrm>
            <a:off x="393133" y="1607012"/>
            <a:ext cx="8357735" cy="4167956"/>
          </a:xfrm>
          <a:prstGeom prst="rect">
            <a:avLst/>
          </a:prstGeom>
        </p:spPr>
      </p:pic>
    </p:spTree>
    <p:extLst>
      <p:ext uri="{BB962C8B-B14F-4D97-AF65-F5344CB8AC3E}">
        <p14:creationId xmlns:p14="http://schemas.microsoft.com/office/powerpoint/2010/main" xmlns="" val="2580517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5DF9037-11ED-4475-AE83-67369C3C3EFD}"/>
              </a:ext>
            </a:extLst>
          </p:cNvPr>
          <p:cNvSpPr>
            <a:spLocks noGrp="1"/>
          </p:cNvSpPr>
          <p:nvPr>
            <p:ph type="title"/>
          </p:nvPr>
        </p:nvSpPr>
        <p:spPr>
          <a:xfrm>
            <a:off x="457200" y="609600"/>
            <a:ext cx="7135622" cy="384721"/>
          </a:xfrm>
        </p:spPr>
        <p:txBody>
          <a:bodyPr/>
          <a:lstStyle/>
          <a:p>
            <a:r>
              <a:rPr lang="en-CA" dirty="0"/>
              <a:t>Coal Production, Cont.</a:t>
            </a:r>
          </a:p>
        </p:txBody>
      </p:sp>
      <p:pic>
        <p:nvPicPr>
          <p:cNvPr id="4" name="Picture 3">
            <a:extLst>
              <a:ext uri="{FF2B5EF4-FFF2-40B4-BE49-F238E27FC236}">
                <a16:creationId xmlns:a16="http://schemas.microsoft.com/office/drawing/2014/main" xmlns="" id="{56677B6D-B4C5-4D71-8D4A-DE67CEBAAE90}"/>
              </a:ext>
            </a:extLst>
          </p:cNvPr>
          <p:cNvPicPr>
            <a:picLocks noChangeAspect="1"/>
          </p:cNvPicPr>
          <p:nvPr/>
        </p:nvPicPr>
        <p:blipFill>
          <a:blip r:embed="rId3" cstate="print"/>
          <a:stretch>
            <a:fillRect/>
          </a:stretch>
        </p:blipFill>
        <p:spPr>
          <a:xfrm>
            <a:off x="362030" y="1307174"/>
            <a:ext cx="8419940" cy="4243650"/>
          </a:xfrm>
          <a:prstGeom prst="rect">
            <a:avLst/>
          </a:prstGeom>
        </p:spPr>
      </p:pic>
    </p:spTree>
    <p:extLst>
      <p:ext uri="{BB962C8B-B14F-4D97-AF65-F5344CB8AC3E}">
        <p14:creationId xmlns:p14="http://schemas.microsoft.com/office/powerpoint/2010/main" xmlns="" val="3953664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37759E-7492-4369-9EFC-9C27FC4DD6AC}"/>
              </a:ext>
            </a:extLst>
          </p:cNvPr>
          <p:cNvSpPr>
            <a:spLocks noGrp="1"/>
          </p:cNvSpPr>
          <p:nvPr>
            <p:ph type="title"/>
          </p:nvPr>
        </p:nvSpPr>
        <p:spPr>
          <a:xfrm>
            <a:off x="476148" y="584200"/>
            <a:ext cx="7135622" cy="384721"/>
          </a:xfrm>
        </p:spPr>
        <p:txBody>
          <a:bodyPr/>
          <a:lstStyle/>
          <a:p>
            <a:r>
              <a:rPr lang="en-CA" dirty="0"/>
              <a:t>Coal Production, Cont.</a:t>
            </a:r>
          </a:p>
        </p:txBody>
      </p:sp>
      <p:pic>
        <p:nvPicPr>
          <p:cNvPr id="4" name="Content Placeholder 3">
            <a:extLst>
              <a:ext uri="{FF2B5EF4-FFF2-40B4-BE49-F238E27FC236}">
                <a16:creationId xmlns:a16="http://schemas.microsoft.com/office/drawing/2014/main" xmlns="" id="{0D89F79F-CEBD-454D-B201-9FBCF3FACFBF}"/>
              </a:ext>
            </a:extLst>
          </p:cNvPr>
          <p:cNvPicPr>
            <a:picLocks noGrp="1" noChangeAspect="1"/>
          </p:cNvPicPr>
          <p:nvPr>
            <p:ph idx="1"/>
          </p:nvPr>
        </p:nvPicPr>
        <p:blipFill>
          <a:blip r:embed="rId2" cstate="print"/>
          <a:stretch>
            <a:fillRect/>
          </a:stretch>
        </p:blipFill>
        <p:spPr>
          <a:xfrm>
            <a:off x="351841" y="1306777"/>
            <a:ext cx="8440319" cy="5164187"/>
          </a:xfrm>
          <a:prstGeom prst="rect">
            <a:avLst/>
          </a:prstGeom>
        </p:spPr>
      </p:pic>
    </p:spTree>
    <p:extLst>
      <p:ext uri="{BB962C8B-B14F-4D97-AF65-F5344CB8AC3E}">
        <p14:creationId xmlns:p14="http://schemas.microsoft.com/office/powerpoint/2010/main" xmlns="" val="293762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456DDE-BE32-4F88-8D4D-71BF62E24200}"/>
              </a:ext>
            </a:extLst>
          </p:cNvPr>
          <p:cNvSpPr>
            <a:spLocks noGrp="1"/>
          </p:cNvSpPr>
          <p:nvPr>
            <p:ph type="title"/>
          </p:nvPr>
        </p:nvSpPr>
        <p:spPr>
          <a:xfrm>
            <a:off x="457200" y="609600"/>
            <a:ext cx="7135622" cy="384721"/>
          </a:xfrm>
        </p:spPr>
        <p:txBody>
          <a:bodyPr/>
          <a:lstStyle/>
          <a:p>
            <a:r>
              <a:rPr lang="en-CA" dirty="0"/>
              <a:t>Coal Production, Cont. </a:t>
            </a:r>
          </a:p>
        </p:txBody>
      </p:sp>
      <p:pic>
        <p:nvPicPr>
          <p:cNvPr id="3" name="Picture 2">
            <a:extLst>
              <a:ext uri="{FF2B5EF4-FFF2-40B4-BE49-F238E27FC236}">
                <a16:creationId xmlns:a16="http://schemas.microsoft.com/office/drawing/2014/main" xmlns="" id="{E57DBADC-4F70-42D4-9181-5171F3BBA913}"/>
              </a:ext>
            </a:extLst>
          </p:cNvPr>
          <p:cNvPicPr>
            <a:picLocks noChangeAspect="1"/>
          </p:cNvPicPr>
          <p:nvPr/>
        </p:nvPicPr>
        <p:blipFill>
          <a:blip r:embed="rId2" cstate="print"/>
          <a:stretch>
            <a:fillRect/>
          </a:stretch>
        </p:blipFill>
        <p:spPr>
          <a:xfrm>
            <a:off x="416916" y="1207807"/>
            <a:ext cx="8310168" cy="5040593"/>
          </a:xfrm>
          <a:prstGeom prst="rect">
            <a:avLst/>
          </a:prstGeom>
        </p:spPr>
      </p:pic>
    </p:spTree>
    <p:extLst>
      <p:ext uri="{BB962C8B-B14F-4D97-AF65-F5344CB8AC3E}">
        <p14:creationId xmlns:p14="http://schemas.microsoft.com/office/powerpoint/2010/main" xmlns="" val="2432044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FF05C-C396-414B-9D70-44FFB0983F0A}"/>
              </a:ext>
            </a:extLst>
          </p:cNvPr>
          <p:cNvSpPr>
            <a:spLocks noGrp="1"/>
          </p:cNvSpPr>
          <p:nvPr>
            <p:ph type="title"/>
          </p:nvPr>
        </p:nvSpPr>
        <p:spPr>
          <a:xfrm>
            <a:off x="457200" y="609600"/>
            <a:ext cx="7135622" cy="384721"/>
          </a:xfrm>
        </p:spPr>
        <p:txBody>
          <a:bodyPr/>
          <a:lstStyle/>
          <a:p>
            <a:r>
              <a:rPr lang="en-CA" dirty="0"/>
              <a:t>Coal Prices</a:t>
            </a:r>
          </a:p>
        </p:txBody>
      </p:sp>
      <p:pic>
        <p:nvPicPr>
          <p:cNvPr id="3" name="Picture 2">
            <a:extLst>
              <a:ext uri="{FF2B5EF4-FFF2-40B4-BE49-F238E27FC236}">
                <a16:creationId xmlns:a16="http://schemas.microsoft.com/office/drawing/2014/main" xmlns="" id="{6530B692-D94D-45C2-BF63-8F2346790BB9}"/>
              </a:ext>
            </a:extLst>
          </p:cNvPr>
          <p:cNvPicPr>
            <a:picLocks noChangeAspect="1"/>
          </p:cNvPicPr>
          <p:nvPr/>
        </p:nvPicPr>
        <p:blipFill>
          <a:blip r:embed="rId2" cstate="print"/>
          <a:stretch>
            <a:fillRect/>
          </a:stretch>
        </p:blipFill>
        <p:spPr>
          <a:xfrm>
            <a:off x="184069" y="1146329"/>
            <a:ext cx="8775862" cy="4565341"/>
          </a:xfrm>
          <a:prstGeom prst="rect">
            <a:avLst/>
          </a:prstGeom>
        </p:spPr>
      </p:pic>
    </p:spTree>
    <p:extLst>
      <p:ext uri="{BB962C8B-B14F-4D97-AF65-F5344CB8AC3E}">
        <p14:creationId xmlns:p14="http://schemas.microsoft.com/office/powerpoint/2010/main" xmlns="" val="322727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64668-E549-4E18-B916-D7DBB7104D9F}"/>
              </a:ext>
            </a:extLst>
          </p:cNvPr>
          <p:cNvSpPr>
            <a:spLocks noGrp="1"/>
          </p:cNvSpPr>
          <p:nvPr>
            <p:ph type="title"/>
          </p:nvPr>
        </p:nvSpPr>
        <p:spPr>
          <a:xfrm>
            <a:off x="476148" y="584200"/>
            <a:ext cx="7135622" cy="384721"/>
          </a:xfrm>
        </p:spPr>
        <p:txBody>
          <a:bodyPr/>
          <a:lstStyle/>
          <a:p>
            <a:r>
              <a:rPr lang="en-CA" dirty="0"/>
              <a:t>Canadian Coal Trade</a:t>
            </a:r>
          </a:p>
        </p:txBody>
      </p:sp>
      <p:pic>
        <p:nvPicPr>
          <p:cNvPr id="4" name="Content Placeholder 3">
            <a:extLst>
              <a:ext uri="{FF2B5EF4-FFF2-40B4-BE49-F238E27FC236}">
                <a16:creationId xmlns:a16="http://schemas.microsoft.com/office/drawing/2014/main" xmlns="" id="{48BB6720-5D8E-4B63-8749-84552ACA0EF6}"/>
              </a:ext>
            </a:extLst>
          </p:cNvPr>
          <p:cNvPicPr>
            <a:picLocks noGrp="1" noChangeAspect="1"/>
          </p:cNvPicPr>
          <p:nvPr>
            <p:ph idx="1"/>
          </p:nvPr>
        </p:nvPicPr>
        <p:blipFill>
          <a:blip r:embed="rId3" cstate="print"/>
          <a:stretch>
            <a:fillRect/>
          </a:stretch>
        </p:blipFill>
        <p:spPr>
          <a:xfrm>
            <a:off x="430714" y="1219200"/>
            <a:ext cx="8282572" cy="5397394"/>
          </a:xfrm>
          <a:prstGeom prst="rect">
            <a:avLst/>
          </a:prstGeom>
        </p:spPr>
      </p:pic>
    </p:spTree>
    <p:extLst>
      <p:ext uri="{BB962C8B-B14F-4D97-AF65-F5344CB8AC3E}">
        <p14:creationId xmlns:p14="http://schemas.microsoft.com/office/powerpoint/2010/main" xmlns="" val="2389216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978F7-11EE-448A-AB04-F27F8041EE8E}"/>
              </a:ext>
            </a:extLst>
          </p:cNvPr>
          <p:cNvSpPr>
            <a:spLocks noGrp="1"/>
          </p:cNvSpPr>
          <p:nvPr>
            <p:ph type="title"/>
          </p:nvPr>
        </p:nvSpPr>
        <p:spPr>
          <a:xfrm>
            <a:off x="476148" y="584200"/>
            <a:ext cx="7135622" cy="384721"/>
          </a:xfrm>
        </p:spPr>
        <p:txBody>
          <a:bodyPr/>
          <a:lstStyle/>
          <a:p>
            <a:r>
              <a:rPr lang="en-CA" dirty="0"/>
              <a:t>Canadian Coal Trade, Cont.</a:t>
            </a:r>
          </a:p>
        </p:txBody>
      </p:sp>
      <p:pic>
        <p:nvPicPr>
          <p:cNvPr id="5" name="Picture 4">
            <a:extLst>
              <a:ext uri="{FF2B5EF4-FFF2-40B4-BE49-F238E27FC236}">
                <a16:creationId xmlns:a16="http://schemas.microsoft.com/office/drawing/2014/main" xmlns="" id="{B3833282-0516-4B8D-A4A5-1A7A0E7666DA}"/>
              </a:ext>
            </a:extLst>
          </p:cNvPr>
          <p:cNvPicPr>
            <a:picLocks noChangeAspect="1"/>
          </p:cNvPicPr>
          <p:nvPr/>
        </p:nvPicPr>
        <p:blipFill>
          <a:blip r:embed="rId2" cstate="print"/>
          <a:stretch>
            <a:fillRect/>
          </a:stretch>
        </p:blipFill>
        <p:spPr>
          <a:xfrm>
            <a:off x="664930" y="1203877"/>
            <a:ext cx="7814140" cy="5349323"/>
          </a:xfrm>
          <a:prstGeom prst="rect">
            <a:avLst/>
          </a:prstGeom>
        </p:spPr>
      </p:pic>
    </p:spTree>
    <p:extLst>
      <p:ext uri="{BB962C8B-B14F-4D97-AF65-F5344CB8AC3E}">
        <p14:creationId xmlns:p14="http://schemas.microsoft.com/office/powerpoint/2010/main" xmlns="" val="3644624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hd nuclear reactors">
            <a:extLst>
              <a:ext uri="{FF2B5EF4-FFF2-40B4-BE49-F238E27FC236}">
                <a16:creationId xmlns:a16="http://schemas.microsoft.com/office/drawing/2014/main" xmlns="" id="{0C9B5EB0-1C7C-4803-85AF-90C3FABFA32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210" r="4790"/>
          <a:stretch/>
        </p:blipFill>
        <p:spPr bwMode="auto">
          <a:xfrm>
            <a:off x="20" y="10"/>
            <a:ext cx="9143980" cy="685799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BBAF0842-1386-408E-B96A-2B7FD1ED1BC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0303"/>
          <a:stretch/>
        </p:blipFill>
        <p:spPr>
          <a:xfrm>
            <a:off x="7147554" y="152400"/>
            <a:ext cx="1767846" cy="1059277"/>
          </a:xfrm>
          <a:prstGeom prst="rect">
            <a:avLst/>
          </a:prstGeom>
        </p:spPr>
      </p:pic>
    </p:spTree>
    <p:extLst>
      <p:ext uri="{BB962C8B-B14F-4D97-AF65-F5344CB8AC3E}">
        <p14:creationId xmlns:p14="http://schemas.microsoft.com/office/powerpoint/2010/main" xmlns="" val="95189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BBE9-29A2-464B-94BB-D64C7357A5DC}"/>
              </a:ext>
            </a:extLst>
          </p:cNvPr>
          <p:cNvSpPr>
            <a:spLocks noGrp="1"/>
          </p:cNvSpPr>
          <p:nvPr>
            <p:ph type="title"/>
          </p:nvPr>
        </p:nvSpPr>
        <p:spPr>
          <a:xfrm>
            <a:off x="476148" y="584200"/>
            <a:ext cx="7135622" cy="384721"/>
          </a:xfrm>
        </p:spPr>
        <p:txBody>
          <a:bodyPr/>
          <a:lstStyle/>
          <a:p>
            <a:r>
              <a:rPr lang="en-US" dirty="0"/>
              <a:t>Company Overview</a:t>
            </a:r>
            <a:endParaRPr lang="en-CA" dirty="0"/>
          </a:p>
        </p:txBody>
      </p:sp>
      <p:sp>
        <p:nvSpPr>
          <p:cNvPr id="3" name="Text Placeholder 2">
            <a:extLst>
              <a:ext uri="{FF2B5EF4-FFF2-40B4-BE49-F238E27FC236}">
                <a16:creationId xmlns:a16="http://schemas.microsoft.com/office/drawing/2014/main" xmlns="" id="{2A29C381-B009-4780-A4B7-D7E422109319}"/>
              </a:ext>
            </a:extLst>
          </p:cNvPr>
          <p:cNvSpPr>
            <a:spLocks noGrp="1"/>
          </p:cNvSpPr>
          <p:nvPr>
            <p:ph type="body" idx="1"/>
          </p:nvPr>
        </p:nvSpPr>
        <p:spPr>
          <a:xfrm>
            <a:off x="3581400" y="1433034"/>
            <a:ext cx="5086451" cy="2400657"/>
          </a:xfrm>
        </p:spPr>
        <p:txBody>
          <a:bodyPr/>
          <a:lstStyle/>
          <a:p>
            <a:pPr marL="285750" indent="-285750">
              <a:spcAft>
                <a:spcPts val="1200"/>
              </a:spcAft>
              <a:buFont typeface="Wingdings" panose="05000000000000000000" pitchFamily="2" charset="2"/>
              <a:buChar char="§"/>
            </a:pPr>
            <a:r>
              <a:rPr lang="en-US" dirty="0"/>
              <a:t>One of the world’s largest providers of uranium fuel</a:t>
            </a:r>
          </a:p>
          <a:p>
            <a:pPr marL="285750" indent="-285750">
              <a:spcAft>
                <a:spcPts val="1200"/>
              </a:spcAft>
              <a:buFont typeface="Wingdings" panose="05000000000000000000" pitchFamily="2" charset="2"/>
              <a:buChar char="§"/>
            </a:pPr>
            <a:r>
              <a:rPr lang="en-US" dirty="0"/>
              <a:t>Tier-one operations in Canada and Kazakhstan have the licensed capacity to produce more than 53 million pounds of uranium each year</a:t>
            </a:r>
          </a:p>
          <a:p>
            <a:pPr marL="285750" indent="-285750">
              <a:spcAft>
                <a:spcPts val="1200"/>
              </a:spcAft>
              <a:buFont typeface="Wingdings" panose="05000000000000000000" pitchFamily="2" charset="2"/>
              <a:buChar char="§"/>
            </a:pPr>
            <a:r>
              <a:rPr lang="en-US" dirty="0"/>
              <a:t>458 million pounds of proven and probable reserves on three continents</a:t>
            </a:r>
          </a:p>
        </p:txBody>
      </p:sp>
      <p:sp>
        <p:nvSpPr>
          <p:cNvPr id="6" name="Text Placeholder 2">
            <a:extLst>
              <a:ext uri="{FF2B5EF4-FFF2-40B4-BE49-F238E27FC236}">
                <a16:creationId xmlns:a16="http://schemas.microsoft.com/office/drawing/2014/main" xmlns="" id="{5898F5B0-A8AD-4B29-8B5E-2C27A4601D8F}"/>
              </a:ext>
            </a:extLst>
          </p:cNvPr>
          <p:cNvSpPr txBox="1">
            <a:spLocks/>
          </p:cNvSpPr>
          <p:nvPr/>
        </p:nvSpPr>
        <p:spPr>
          <a:xfrm>
            <a:off x="456011" y="2872770"/>
            <a:ext cx="2287189" cy="784830"/>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kern="0" dirty="0"/>
              <a:t>Ticker: CCO</a:t>
            </a:r>
          </a:p>
          <a:p>
            <a:pPr algn="ctr"/>
            <a:endParaRPr lang="en-US" kern="0" dirty="0"/>
          </a:p>
          <a:p>
            <a:pPr algn="ctr"/>
            <a:r>
              <a:rPr lang="en-US" kern="0" dirty="0"/>
              <a:t>Share Price: $16.14</a:t>
            </a:r>
          </a:p>
        </p:txBody>
      </p:sp>
      <p:sp>
        <p:nvSpPr>
          <p:cNvPr id="7" name="TextBox 6">
            <a:extLst>
              <a:ext uri="{FF2B5EF4-FFF2-40B4-BE49-F238E27FC236}">
                <a16:creationId xmlns:a16="http://schemas.microsoft.com/office/drawing/2014/main" xmlns="" id="{2F930281-6510-48D5-8641-6EC5F4ADEC0E}"/>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 Capital IQ</a:t>
            </a:r>
          </a:p>
        </p:txBody>
      </p:sp>
      <p:pic>
        <p:nvPicPr>
          <p:cNvPr id="8" name="Picture 7">
            <a:extLst>
              <a:ext uri="{FF2B5EF4-FFF2-40B4-BE49-F238E27FC236}">
                <a16:creationId xmlns:a16="http://schemas.microsoft.com/office/drawing/2014/main" xmlns="" id="{5D3C884E-F60C-472E-BCE8-327B1A02A8B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0303"/>
          <a:stretch/>
        </p:blipFill>
        <p:spPr>
          <a:xfrm>
            <a:off x="715682" y="1433034"/>
            <a:ext cx="1767846" cy="1059277"/>
          </a:xfrm>
          <a:prstGeom prst="rect">
            <a:avLst/>
          </a:prstGeom>
        </p:spPr>
      </p:pic>
      <p:pic>
        <p:nvPicPr>
          <p:cNvPr id="9" name="Picture 8">
            <a:extLst>
              <a:ext uri="{FF2B5EF4-FFF2-40B4-BE49-F238E27FC236}">
                <a16:creationId xmlns:a16="http://schemas.microsoft.com/office/drawing/2014/main" xmlns="" id="{A8ACC68E-F94D-4BCB-8166-2FD40B436CD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5766"/>
          <a:stretch/>
        </p:blipFill>
        <p:spPr>
          <a:xfrm>
            <a:off x="297308" y="4001382"/>
            <a:ext cx="4295508" cy="2170818"/>
          </a:xfrm>
          <a:prstGeom prst="rect">
            <a:avLst/>
          </a:prstGeom>
        </p:spPr>
      </p:pic>
      <p:pic>
        <p:nvPicPr>
          <p:cNvPr id="10" name="Picture 9">
            <a:extLst>
              <a:ext uri="{FF2B5EF4-FFF2-40B4-BE49-F238E27FC236}">
                <a16:creationId xmlns:a16="http://schemas.microsoft.com/office/drawing/2014/main" xmlns="" id="{A5B7CBA5-76D8-4FEA-91A5-1D76A497748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78333" y="4001382"/>
            <a:ext cx="4260867" cy="2170818"/>
          </a:xfrm>
          <a:prstGeom prst="rect">
            <a:avLst/>
          </a:prstGeom>
        </p:spPr>
      </p:pic>
    </p:spTree>
    <p:extLst>
      <p:ext uri="{BB962C8B-B14F-4D97-AF65-F5344CB8AC3E}">
        <p14:creationId xmlns:p14="http://schemas.microsoft.com/office/powerpoint/2010/main" xmlns="" val="25187588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5E3DA6-8D50-4FE7-BD41-B31607EAE5BD}"/>
              </a:ext>
            </a:extLst>
          </p:cNvPr>
          <p:cNvSpPr>
            <a:spLocks noGrp="1"/>
          </p:cNvSpPr>
          <p:nvPr>
            <p:ph type="title"/>
          </p:nvPr>
        </p:nvSpPr>
        <p:spPr>
          <a:xfrm>
            <a:off x="476148" y="584200"/>
            <a:ext cx="7135622" cy="384721"/>
          </a:xfrm>
        </p:spPr>
        <p:txBody>
          <a:bodyPr/>
          <a:lstStyle/>
          <a:p>
            <a:r>
              <a:rPr lang="en-US" dirty="0"/>
              <a:t>1 Year</a:t>
            </a:r>
            <a:endParaRPr lang="en-CA" dirty="0"/>
          </a:p>
        </p:txBody>
      </p:sp>
      <p:sp>
        <p:nvSpPr>
          <p:cNvPr id="8" name="TextBox 7">
            <a:extLst>
              <a:ext uri="{FF2B5EF4-FFF2-40B4-BE49-F238E27FC236}">
                <a16:creationId xmlns:a16="http://schemas.microsoft.com/office/drawing/2014/main" xmlns="" id="{85493A7E-F506-4D76-94C0-3614745D3D8F}"/>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Capital IQ</a:t>
            </a:r>
          </a:p>
        </p:txBody>
      </p:sp>
      <p:pic>
        <p:nvPicPr>
          <p:cNvPr id="4" name="Picture 3">
            <a:extLst>
              <a:ext uri="{FF2B5EF4-FFF2-40B4-BE49-F238E27FC236}">
                <a16:creationId xmlns:a16="http://schemas.microsoft.com/office/drawing/2014/main" xmlns="" id="{CA9A7A1F-5374-4A73-A9CD-3D6084A523A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2718" y="1153528"/>
            <a:ext cx="7538565" cy="5094872"/>
          </a:xfrm>
          <a:prstGeom prst="rect">
            <a:avLst/>
          </a:prstGeom>
        </p:spPr>
      </p:pic>
    </p:spTree>
    <p:extLst>
      <p:ext uri="{BB962C8B-B14F-4D97-AF65-F5344CB8AC3E}">
        <p14:creationId xmlns:p14="http://schemas.microsoft.com/office/powerpoint/2010/main" xmlns="" val="4113984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DA4546C-2A20-4008-9EE0-918FD0C5D7F8}"/>
              </a:ext>
            </a:extLst>
          </p:cNvPr>
          <p:cNvPicPr>
            <a:picLocks noChangeAspect="1"/>
          </p:cNvPicPr>
          <p:nvPr/>
        </p:nvPicPr>
        <p:blipFill>
          <a:blip r:embed="rId2" cstate="print"/>
          <a:stretch>
            <a:fillRect/>
          </a:stretch>
        </p:blipFill>
        <p:spPr>
          <a:xfrm>
            <a:off x="253603" y="1368028"/>
            <a:ext cx="8636794" cy="4121944"/>
          </a:xfrm>
          <a:prstGeom prst="rect">
            <a:avLst/>
          </a:prstGeom>
        </p:spPr>
      </p:pic>
      <p:sp>
        <p:nvSpPr>
          <p:cNvPr id="3" name="Title 1">
            <a:extLst>
              <a:ext uri="{FF2B5EF4-FFF2-40B4-BE49-F238E27FC236}">
                <a16:creationId xmlns:a16="http://schemas.microsoft.com/office/drawing/2014/main" xmlns="" id="{6A4ABE47-118C-47E1-B631-5A75142A9360}"/>
              </a:ext>
            </a:extLst>
          </p:cNvPr>
          <p:cNvSpPr>
            <a:spLocks noGrp="1"/>
          </p:cNvSpPr>
          <p:nvPr>
            <p:ph type="title"/>
          </p:nvPr>
        </p:nvSpPr>
        <p:spPr>
          <a:xfrm>
            <a:off x="476148" y="584200"/>
            <a:ext cx="7753452" cy="769441"/>
          </a:xfrm>
        </p:spPr>
        <p:txBody>
          <a:bodyPr/>
          <a:lstStyle/>
          <a:p>
            <a:r>
              <a:rPr lang="en-CA" dirty="0"/>
              <a:t>Consolidation of the Global Mining Industry </a:t>
            </a:r>
          </a:p>
        </p:txBody>
      </p:sp>
    </p:spTree>
    <p:extLst>
      <p:ext uri="{BB962C8B-B14F-4D97-AF65-F5344CB8AC3E}">
        <p14:creationId xmlns:p14="http://schemas.microsoft.com/office/powerpoint/2010/main" xmlns="" val="41951181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386583-0069-44A6-A43C-AB37B5F65EF6}"/>
              </a:ext>
            </a:extLst>
          </p:cNvPr>
          <p:cNvSpPr>
            <a:spLocks noGrp="1"/>
          </p:cNvSpPr>
          <p:nvPr>
            <p:ph type="title"/>
          </p:nvPr>
        </p:nvSpPr>
        <p:spPr>
          <a:xfrm>
            <a:off x="476148" y="584200"/>
            <a:ext cx="7135622" cy="384721"/>
          </a:xfrm>
        </p:spPr>
        <p:txBody>
          <a:bodyPr/>
          <a:lstStyle/>
          <a:p>
            <a:r>
              <a:rPr lang="en-US" dirty="0"/>
              <a:t>5 Year</a:t>
            </a:r>
            <a:endParaRPr lang="en-CA" dirty="0"/>
          </a:p>
        </p:txBody>
      </p:sp>
      <p:sp>
        <p:nvSpPr>
          <p:cNvPr id="6" name="TextBox 5">
            <a:extLst>
              <a:ext uri="{FF2B5EF4-FFF2-40B4-BE49-F238E27FC236}">
                <a16:creationId xmlns:a16="http://schemas.microsoft.com/office/drawing/2014/main" xmlns="" id="{270D6D48-FB72-4C54-86DE-25A9C077C1A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Capital IQ</a:t>
            </a:r>
          </a:p>
        </p:txBody>
      </p:sp>
      <p:pic>
        <p:nvPicPr>
          <p:cNvPr id="4" name="Picture 3">
            <a:extLst>
              <a:ext uri="{FF2B5EF4-FFF2-40B4-BE49-F238E27FC236}">
                <a16:creationId xmlns:a16="http://schemas.microsoft.com/office/drawing/2014/main" xmlns="" id="{6FABA91E-2DF5-48A6-86F8-375B58FA605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2718" y="1229728"/>
            <a:ext cx="7538565" cy="5094872"/>
          </a:xfrm>
          <a:prstGeom prst="rect">
            <a:avLst/>
          </a:prstGeom>
        </p:spPr>
      </p:pic>
    </p:spTree>
    <p:extLst>
      <p:ext uri="{BB962C8B-B14F-4D97-AF65-F5344CB8AC3E}">
        <p14:creationId xmlns:p14="http://schemas.microsoft.com/office/powerpoint/2010/main" xmlns="" val="1363232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54E0F-0318-4DC9-A966-F105E1A05AA2}"/>
              </a:ext>
            </a:extLst>
          </p:cNvPr>
          <p:cNvSpPr>
            <a:spLocks noGrp="1"/>
          </p:cNvSpPr>
          <p:nvPr>
            <p:ph type="title"/>
          </p:nvPr>
        </p:nvSpPr>
        <p:spPr>
          <a:xfrm>
            <a:off x="476148" y="584200"/>
            <a:ext cx="7135622" cy="384721"/>
          </a:xfrm>
        </p:spPr>
        <p:txBody>
          <a:bodyPr/>
          <a:lstStyle/>
          <a:p>
            <a:r>
              <a:rPr lang="en-US" dirty="0"/>
              <a:t>MAX</a:t>
            </a:r>
            <a:endParaRPr lang="en-CA" dirty="0"/>
          </a:p>
        </p:txBody>
      </p:sp>
      <p:sp>
        <p:nvSpPr>
          <p:cNvPr id="8" name="TextBox 7">
            <a:extLst>
              <a:ext uri="{FF2B5EF4-FFF2-40B4-BE49-F238E27FC236}">
                <a16:creationId xmlns:a16="http://schemas.microsoft.com/office/drawing/2014/main" xmlns="" id="{97FA9676-4A32-4866-BD5D-01915F925C1C}"/>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Capital IQ</a:t>
            </a:r>
          </a:p>
        </p:txBody>
      </p:sp>
      <p:pic>
        <p:nvPicPr>
          <p:cNvPr id="4" name="Picture 3">
            <a:extLst>
              <a:ext uri="{FF2B5EF4-FFF2-40B4-BE49-F238E27FC236}">
                <a16:creationId xmlns:a16="http://schemas.microsoft.com/office/drawing/2014/main" xmlns="" id="{B9F325AA-A1E0-43F9-BD90-5A8F82E994F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2718" y="1195147"/>
            <a:ext cx="7538565" cy="5129453"/>
          </a:xfrm>
          <a:prstGeom prst="rect">
            <a:avLst/>
          </a:prstGeom>
        </p:spPr>
      </p:pic>
    </p:spTree>
    <p:extLst>
      <p:ext uri="{BB962C8B-B14F-4D97-AF65-F5344CB8AC3E}">
        <p14:creationId xmlns:p14="http://schemas.microsoft.com/office/powerpoint/2010/main" xmlns="" val="7204899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FA6357-2A1B-4F5C-BF47-0F0EDD0FBFEB}"/>
              </a:ext>
            </a:extLst>
          </p:cNvPr>
          <p:cNvSpPr>
            <a:spLocks noGrp="1"/>
          </p:cNvSpPr>
          <p:nvPr>
            <p:ph type="title"/>
          </p:nvPr>
        </p:nvSpPr>
        <p:spPr>
          <a:xfrm>
            <a:off x="476148" y="584200"/>
            <a:ext cx="7135622" cy="384721"/>
          </a:xfrm>
        </p:spPr>
        <p:txBody>
          <a:bodyPr/>
          <a:lstStyle/>
          <a:p>
            <a:r>
              <a:rPr lang="en-US" dirty="0"/>
              <a:t>Uranium – Interesting Facts</a:t>
            </a:r>
            <a:endParaRPr lang="en-CA" dirty="0"/>
          </a:p>
        </p:txBody>
      </p:sp>
      <p:sp>
        <p:nvSpPr>
          <p:cNvPr id="3" name="Text Placeholder 2">
            <a:extLst>
              <a:ext uri="{FF2B5EF4-FFF2-40B4-BE49-F238E27FC236}">
                <a16:creationId xmlns:a16="http://schemas.microsoft.com/office/drawing/2014/main" xmlns="" id="{E777A5DF-8B46-4CC0-9DA2-DE17718CB74D}"/>
              </a:ext>
            </a:extLst>
          </p:cNvPr>
          <p:cNvSpPr>
            <a:spLocks noGrp="1"/>
          </p:cNvSpPr>
          <p:nvPr>
            <p:ph type="body" idx="1"/>
          </p:nvPr>
        </p:nvSpPr>
        <p:spPr>
          <a:xfrm>
            <a:off x="476148" y="1227264"/>
            <a:ext cx="8191703" cy="3385542"/>
          </a:xfrm>
        </p:spPr>
        <p:txBody>
          <a:bodyPr/>
          <a:lstStyle/>
          <a:p>
            <a:pPr marL="285750" indent="-285750">
              <a:spcAft>
                <a:spcPts val="1200"/>
              </a:spcAft>
              <a:buFont typeface="Wingdings" panose="05000000000000000000" pitchFamily="2" charset="2"/>
              <a:buChar char="§"/>
            </a:pPr>
            <a:r>
              <a:rPr lang="en-US" dirty="0"/>
              <a:t>Silvery-white metal, roughly 70% denser than lead</a:t>
            </a:r>
          </a:p>
          <a:p>
            <a:pPr marL="285750" indent="-285750">
              <a:spcAft>
                <a:spcPts val="1200"/>
              </a:spcAft>
              <a:buFont typeface="Wingdings" panose="05000000000000000000" pitchFamily="2" charset="2"/>
              <a:buChar char="§"/>
            </a:pPr>
            <a:r>
              <a:rPr lang="en-US" dirty="0"/>
              <a:t>Uranium is more common than tin, 40x more common than silver and 500x more common than gold</a:t>
            </a:r>
          </a:p>
          <a:p>
            <a:pPr marL="285750" indent="-285750">
              <a:spcAft>
                <a:spcPts val="1200"/>
              </a:spcAft>
              <a:buFont typeface="Wingdings" panose="05000000000000000000" pitchFamily="2" charset="2"/>
              <a:buChar char="§"/>
            </a:pPr>
            <a:r>
              <a:rPr lang="en-US" dirty="0"/>
              <a:t>Found in very low concentrations almost everywhere on Earth in soil, rocks, water and even your backyard</a:t>
            </a:r>
          </a:p>
          <a:p>
            <a:pPr marL="285750" indent="-285750">
              <a:spcAft>
                <a:spcPts val="1200"/>
              </a:spcAft>
              <a:buFont typeface="Wingdings" panose="05000000000000000000" pitchFamily="2" charset="2"/>
              <a:buChar char="§"/>
            </a:pPr>
            <a:r>
              <a:rPr lang="en-US" dirty="0"/>
              <a:t>One pound of uranium will make a ball of only 1.3 inches in diameter</a:t>
            </a:r>
          </a:p>
          <a:p>
            <a:pPr marL="285750" indent="-285750">
              <a:spcAft>
                <a:spcPts val="1200"/>
              </a:spcAft>
              <a:buFont typeface="Wingdings" panose="05000000000000000000" pitchFamily="2" charset="2"/>
              <a:buChar char="§"/>
            </a:pPr>
            <a:r>
              <a:rPr lang="en-US" dirty="0"/>
              <a:t>Largest deposits of ore-grade uranium found in Australia, Kazakhstan and Canada; the only known high-grade deposits are found in Canada</a:t>
            </a:r>
          </a:p>
          <a:p>
            <a:pPr marL="285750" indent="-285750">
              <a:spcAft>
                <a:spcPts val="1200"/>
              </a:spcAft>
              <a:buFont typeface="Wingdings" panose="05000000000000000000" pitchFamily="2" charset="2"/>
              <a:buChar char="§"/>
            </a:pPr>
            <a:r>
              <a:rPr lang="en-US" dirty="0"/>
              <a:t>A single uranium fuel pellet the size of a fingertip contains as much energy as 17,000 cubic feet of natural gas, 1,780 pounds of coal or 149 gallons of oil</a:t>
            </a:r>
            <a:endParaRPr lang="en-CA" dirty="0"/>
          </a:p>
        </p:txBody>
      </p:sp>
      <p:sp>
        <p:nvSpPr>
          <p:cNvPr id="6" name="TextBox 5">
            <a:extLst>
              <a:ext uri="{FF2B5EF4-FFF2-40B4-BE49-F238E27FC236}">
                <a16:creationId xmlns:a16="http://schemas.microsoft.com/office/drawing/2014/main" xmlns="" id="{9F7BD99B-CDB2-4255-88E2-988BD0C45053}"/>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0" name="Picture 9">
            <a:extLst>
              <a:ext uri="{FF2B5EF4-FFF2-40B4-BE49-F238E27FC236}">
                <a16:creationId xmlns:a16="http://schemas.microsoft.com/office/drawing/2014/main" xmlns="" id="{4D8AFF5E-44F0-4C6E-9221-6D5FB61E139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19200" y="4774933"/>
            <a:ext cx="2802787" cy="1425014"/>
          </a:xfrm>
          <a:prstGeom prst="rect">
            <a:avLst/>
          </a:prstGeom>
        </p:spPr>
      </p:pic>
      <p:pic>
        <p:nvPicPr>
          <p:cNvPr id="12" name="Picture 11">
            <a:extLst>
              <a:ext uri="{FF2B5EF4-FFF2-40B4-BE49-F238E27FC236}">
                <a16:creationId xmlns:a16="http://schemas.microsoft.com/office/drawing/2014/main" xmlns="" id="{1A23FD8A-3429-4FD4-9FF8-D9F80BCF17A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74281" y="4843286"/>
            <a:ext cx="2626719" cy="1288309"/>
          </a:xfrm>
          <a:prstGeom prst="rect">
            <a:avLst/>
          </a:prstGeom>
        </p:spPr>
      </p:pic>
    </p:spTree>
    <p:extLst>
      <p:ext uri="{BB962C8B-B14F-4D97-AF65-F5344CB8AC3E}">
        <p14:creationId xmlns:p14="http://schemas.microsoft.com/office/powerpoint/2010/main" xmlns="" val="7727431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descr="Flask">
            <a:extLst>
              <a:ext uri="{FF2B5EF4-FFF2-40B4-BE49-F238E27FC236}">
                <a16:creationId xmlns:a16="http://schemas.microsoft.com/office/drawing/2014/main" xmlns="" id="{C8307D14-0EDE-4622-BD87-6C1561D67B7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4947388"/>
            <a:ext cx="755703" cy="755703"/>
          </a:xfrm>
          <a:prstGeom prst="rect">
            <a:avLst/>
          </a:prstGeom>
        </p:spPr>
      </p:pic>
      <p:pic>
        <p:nvPicPr>
          <p:cNvPr id="40" name="Graphic 39" descr="Flask">
            <a:extLst>
              <a:ext uri="{FF2B5EF4-FFF2-40B4-BE49-F238E27FC236}">
                <a16:creationId xmlns:a16="http://schemas.microsoft.com/office/drawing/2014/main" xmlns="" id="{17A55B31-FE8A-479C-8C41-3974989AEDD5}"/>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4026519"/>
            <a:ext cx="755703" cy="755703"/>
          </a:xfrm>
          <a:prstGeom prst="rect">
            <a:avLst/>
          </a:prstGeom>
        </p:spPr>
      </p:pic>
      <p:pic>
        <p:nvPicPr>
          <p:cNvPr id="38" name="Graphic 37" descr="Flask">
            <a:extLst>
              <a:ext uri="{FF2B5EF4-FFF2-40B4-BE49-F238E27FC236}">
                <a16:creationId xmlns:a16="http://schemas.microsoft.com/office/drawing/2014/main" xmlns="" id="{F8FB2A2D-40F4-43ED-81A4-55B2C7CA07E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3105650"/>
            <a:ext cx="755703" cy="755703"/>
          </a:xfrm>
          <a:prstGeom prst="rect">
            <a:avLst/>
          </a:prstGeom>
        </p:spPr>
      </p:pic>
      <p:pic>
        <p:nvPicPr>
          <p:cNvPr id="37" name="Graphic 36" descr="Flask">
            <a:extLst>
              <a:ext uri="{FF2B5EF4-FFF2-40B4-BE49-F238E27FC236}">
                <a16:creationId xmlns:a16="http://schemas.microsoft.com/office/drawing/2014/main" xmlns="" id="{AEEA38EC-79F0-4E2B-8CFF-BA76615B41F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2169098"/>
            <a:ext cx="755703" cy="755703"/>
          </a:xfrm>
          <a:prstGeom prst="rect">
            <a:avLst/>
          </a:prstGeom>
        </p:spPr>
      </p:pic>
      <p:pic>
        <p:nvPicPr>
          <p:cNvPr id="36" name="Graphic 35" descr="Flask">
            <a:extLst>
              <a:ext uri="{FF2B5EF4-FFF2-40B4-BE49-F238E27FC236}">
                <a16:creationId xmlns:a16="http://schemas.microsoft.com/office/drawing/2014/main" xmlns="" id="{369C6606-D9D1-4E26-95E0-C885BD08F346}"/>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1263912"/>
            <a:ext cx="755703" cy="755703"/>
          </a:xfrm>
          <a:prstGeom prst="rect">
            <a:avLst/>
          </a:prstGeom>
        </p:spPr>
      </p:pic>
      <p:sp>
        <p:nvSpPr>
          <p:cNvPr id="2" name="Title 1">
            <a:extLst>
              <a:ext uri="{FF2B5EF4-FFF2-40B4-BE49-F238E27FC236}">
                <a16:creationId xmlns:a16="http://schemas.microsoft.com/office/drawing/2014/main" xmlns="" id="{5EFA6357-2A1B-4F5C-BF47-0F0EDD0FBFEB}"/>
              </a:ext>
            </a:extLst>
          </p:cNvPr>
          <p:cNvSpPr>
            <a:spLocks noGrp="1"/>
          </p:cNvSpPr>
          <p:nvPr>
            <p:ph type="title"/>
          </p:nvPr>
        </p:nvSpPr>
        <p:spPr>
          <a:xfrm>
            <a:off x="476148" y="584200"/>
            <a:ext cx="7135622" cy="384721"/>
          </a:xfrm>
        </p:spPr>
        <p:txBody>
          <a:bodyPr/>
          <a:lstStyle/>
          <a:p>
            <a:r>
              <a:rPr lang="en-US" dirty="0"/>
              <a:t>Uranium Timeline</a:t>
            </a:r>
            <a:endParaRPr lang="en-CA" dirty="0"/>
          </a:p>
        </p:txBody>
      </p:sp>
      <p:sp>
        <p:nvSpPr>
          <p:cNvPr id="6" name="TextBox 5">
            <a:extLst>
              <a:ext uri="{FF2B5EF4-FFF2-40B4-BE49-F238E27FC236}">
                <a16:creationId xmlns:a16="http://schemas.microsoft.com/office/drawing/2014/main" xmlns="" id="{9F7BD99B-CDB2-4255-88E2-988BD0C45053}"/>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sp>
        <p:nvSpPr>
          <p:cNvPr id="5" name="Text Placeholder 4">
            <a:extLst>
              <a:ext uri="{FF2B5EF4-FFF2-40B4-BE49-F238E27FC236}">
                <a16:creationId xmlns:a16="http://schemas.microsoft.com/office/drawing/2014/main" xmlns="" id="{3CDCD720-F43F-48A0-B33A-65FA6975089B}"/>
              </a:ext>
            </a:extLst>
          </p:cNvPr>
          <p:cNvSpPr>
            <a:spLocks noGrp="1"/>
          </p:cNvSpPr>
          <p:nvPr>
            <p:ph type="body" idx="1"/>
          </p:nvPr>
        </p:nvSpPr>
        <p:spPr>
          <a:xfrm>
            <a:off x="1566774" y="1534041"/>
            <a:ext cx="7135622" cy="215444"/>
          </a:xfrm>
        </p:spPr>
        <p:txBody>
          <a:bodyPr/>
          <a:lstStyle/>
          <a:p>
            <a:pPr marL="285750" indent="-285750">
              <a:buFont typeface="Wingdings" panose="05000000000000000000" pitchFamily="2" charset="2"/>
              <a:buChar char="§"/>
            </a:pPr>
            <a:r>
              <a:rPr lang="en-US" sz="1400" dirty="0"/>
              <a:t>1789 - Martin Klaproth discovers Uranium and names it after the planet Uranus</a:t>
            </a:r>
            <a:endParaRPr lang="en-CA" sz="1400" dirty="0"/>
          </a:p>
        </p:txBody>
      </p:sp>
      <p:sp>
        <p:nvSpPr>
          <p:cNvPr id="14" name="Text Placeholder 4">
            <a:extLst>
              <a:ext uri="{FF2B5EF4-FFF2-40B4-BE49-F238E27FC236}">
                <a16:creationId xmlns:a16="http://schemas.microsoft.com/office/drawing/2014/main" xmlns="" id="{C594AF1D-C895-4A96-87F6-7364460FA781}"/>
              </a:ext>
            </a:extLst>
          </p:cNvPr>
          <p:cNvSpPr txBox="1">
            <a:spLocks/>
          </p:cNvSpPr>
          <p:nvPr/>
        </p:nvSpPr>
        <p:spPr>
          <a:xfrm>
            <a:off x="1566774" y="2439227"/>
            <a:ext cx="7135622" cy="215444"/>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1905 – Albert Einstein puts forward a theory relating mass and energy, E = MC</a:t>
            </a:r>
            <a:r>
              <a:rPr lang="en-US" sz="1400" kern="0" baseline="30000" dirty="0"/>
              <a:t>2</a:t>
            </a:r>
            <a:endParaRPr lang="en-CA" sz="1400" kern="0" baseline="30000" dirty="0"/>
          </a:p>
        </p:txBody>
      </p:sp>
      <p:sp>
        <p:nvSpPr>
          <p:cNvPr id="22" name="Text Placeholder 4">
            <a:extLst>
              <a:ext uri="{FF2B5EF4-FFF2-40B4-BE49-F238E27FC236}">
                <a16:creationId xmlns:a16="http://schemas.microsoft.com/office/drawing/2014/main" xmlns="" id="{05434733-91DD-494B-A9DA-75A4E8F9A7CC}"/>
              </a:ext>
            </a:extLst>
          </p:cNvPr>
          <p:cNvSpPr txBox="1">
            <a:spLocks/>
          </p:cNvSpPr>
          <p:nvPr/>
        </p:nvSpPr>
        <p:spPr>
          <a:xfrm>
            <a:off x="1566774" y="3375779"/>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1932 – James Chadwick discovers the neutron, an important component in nuclear fission</a:t>
            </a:r>
            <a:endParaRPr lang="en-CA" sz="1400" kern="0" dirty="0"/>
          </a:p>
        </p:txBody>
      </p:sp>
      <p:sp>
        <p:nvSpPr>
          <p:cNvPr id="24" name="Text Placeholder 4">
            <a:extLst>
              <a:ext uri="{FF2B5EF4-FFF2-40B4-BE49-F238E27FC236}">
                <a16:creationId xmlns:a16="http://schemas.microsoft.com/office/drawing/2014/main" xmlns="" id="{4B01A1C7-2F3F-4B8A-AF5E-9EC909389C3F}"/>
              </a:ext>
            </a:extLst>
          </p:cNvPr>
          <p:cNvSpPr txBox="1">
            <a:spLocks/>
          </p:cNvSpPr>
          <p:nvPr/>
        </p:nvSpPr>
        <p:spPr>
          <a:xfrm>
            <a:off x="1566774" y="4296648"/>
            <a:ext cx="7135622" cy="215444"/>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1933 – Canada’s first uranium mine, at LaBine Point NWT, opens for production</a:t>
            </a:r>
            <a:endParaRPr lang="en-CA" sz="1400" kern="0" dirty="0"/>
          </a:p>
        </p:txBody>
      </p:sp>
      <p:sp>
        <p:nvSpPr>
          <p:cNvPr id="26" name="Text Placeholder 4">
            <a:extLst>
              <a:ext uri="{FF2B5EF4-FFF2-40B4-BE49-F238E27FC236}">
                <a16:creationId xmlns:a16="http://schemas.microsoft.com/office/drawing/2014/main" xmlns="" id="{9B1DDE2E-B326-45C2-8831-5C34665BA5F0}"/>
              </a:ext>
            </a:extLst>
          </p:cNvPr>
          <p:cNvSpPr txBox="1">
            <a:spLocks/>
          </p:cNvSpPr>
          <p:nvPr/>
        </p:nvSpPr>
        <p:spPr>
          <a:xfrm>
            <a:off x="1566774" y="5217517"/>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1938 – German scientists proved that when atoms are split, energy is in turn released; thereby discovering nuclear fission and proving Einstein’s theory</a:t>
            </a:r>
            <a:endParaRPr lang="en-CA" sz="1400" kern="0" dirty="0"/>
          </a:p>
        </p:txBody>
      </p:sp>
    </p:spTree>
    <p:extLst>
      <p:ext uri="{BB962C8B-B14F-4D97-AF65-F5344CB8AC3E}">
        <p14:creationId xmlns:p14="http://schemas.microsoft.com/office/powerpoint/2010/main" xmlns="" val="10743557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descr="Flask">
            <a:extLst>
              <a:ext uri="{FF2B5EF4-FFF2-40B4-BE49-F238E27FC236}">
                <a16:creationId xmlns:a16="http://schemas.microsoft.com/office/drawing/2014/main" xmlns="" id="{C8307D14-0EDE-4622-BD87-6C1561D67B7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4947388"/>
            <a:ext cx="755703" cy="755703"/>
          </a:xfrm>
          <a:prstGeom prst="rect">
            <a:avLst/>
          </a:prstGeom>
        </p:spPr>
      </p:pic>
      <p:pic>
        <p:nvPicPr>
          <p:cNvPr id="40" name="Graphic 39" descr="Flask">
            <a:extLst>
              <a:ext uri="{FF2B5EF4-FFF2-40B4-BE49-F238E27FC236}">
                <a16:creationId xmlns:a16="http://schemas.microsoft.com/office/drawing/2014/main" xmlns="" id="{17A55B31-FE8A-479C-8C41-3974989AEDD5}"/>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4026519"/>
            <a:ext cx="755703" cy="755703"/>
          </a:xfrm>
          <a:prstGeom prst="rect">
            <a:avLst/>
          </a:prstGeom>
        </p:spPr>
      </p:pic>
      <p:pic>
        <p:nvPicPr>
          <p:cNvPr id="38" name="Graphic 37" descr="Flask">
            <a:extLst>
              <a:ext uri="{FF2B5EF4-FFF2-40B4-BE49-F238E27FC236}">
                <a16:creationId xmlns:a16="http://schemas.microsoft.com/office/drawing/2014/main" xmlns="" id="{F8FB2A2D-40F4-43ED-81A4-55B2C7CA07E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3105650"/>
            <a:ext cx="755703" cy="755703"/>
          </a:xfrm>
          <a:prstGeom prst="rect">
            <a:avLst/>
          </a:prstGeom>
        </p:spPr>
      </p:pic>
      <p:pic>
        <p:nvPicPr>
          <p:cNvPr id="37" name="Graphic 36" descr="Flask">
            <a:extLst>
              <a:ext uri="{FF2B5EF4-FFF2-40B4-BE49-F238E27FC236}">
                <a16:creationId xmlns:a16="http://schemas.microsoft.com/office/drawing/2014/main" xmlns="" id="{AEEA38EC-79F0-4E2B-8CFF-BA76615B41F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2169098"/>
            <a:ext cx="755703" cy="755703"/>
          </a:xfrm>
          <a:prstGeom prst="rect">
            <a:avLst/>
          </a:prstGeom>
        </p:spPr>
      </p:pic>
      <p:pic>
        <p:nvPicPr>
          <p:cNvPr id="36" name="Graphic 35" descr="Flask">
            <a:extLst>
              <a:ext uri="{FF2B5EF4-FFF2-40B4-BE49-F238E27FC236}">
                <a16:creationId xmlns:a16="http://schemas.microsoft.com/office/drawing/2014/main" xmlns="" id="{369C6606-D9D1-4E26-95E0-C885BD08F346}"/>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15772" y="1263912"/>
            <a:ext cx="755703" cy="755703"/>
          </a:xfrm>
          <a:prstGeom prst="rect">
            <a:avLst/>
          </a:prstGeom>
        </p:spPr>
      </p:pic>
      <p:sp>
        <p:nvSpPr>
          <p:cNvPr id="2" name="Title 1">
            <a:extLst>
              <a:ext uri="{FF2B5EF4-FFF2-40B4-BE49-F238E27FC236}">
                <a16:creationId xmlns:a16="http://schemas.microsoft.com/office/drawing/2014/main" xmlns="" id="{5EFA6357-2A1B-4F5C-BF47-0F0EDD0FBFEB}"/>
              </a:ext>
            </a:extLst>
          </p:cNvPr>
          <p:cNvSpPr>
            <a:spLocks noGrp="1"/>
          </p:cNvSpPr>
          <p:nvPr>
            <p:ph type="title"/>
          </p:nvPr>
        </p:nvSpPr>
        <p:spPr>
          <a:xfrm>
            <a:off x="476148" y="584200"/>
            <a:ext cx="7135622" cy="384721"/>
          </a:xfrm>
        </p:spPr>
        <p:txBody>
          <a:bodyPr/>
          <a:lstStyle/>
          <a:p>
            <a:r>
              <a:rPr lang="en-US" dirty="0"/>
              <a:t>Uranium Timeline (cont.)</a:t>
            </a:r>
            <a:endParaRPr lang="en-CA" dirty="0"/>
          </a:p>
        </p:txBody>
      </p:sp>
      <p:sp>
        <p:nvSpPr>
          <p:cNvPr id="6" name="TextBox 5">
            <a:extLst>
              <a:ext uri="{FF2B5EF4-FFF2-40B4-BE49-F238E27FC236}">
                <a16:creationId xmlns:a16="http://schemas.microsoft.com/office/drawing/2014/main" xmlns="" id="{9F7BD99B-CDB2-4255-88E2-988BD0C45053}"/>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sp>
        <p:nvSpPr>
          <p:cNvPr id="5" name="Text Placeholder 4">
            <a:extLst>
              <a:ext uri="{FF2B5EF4-FFF2-40B4-BE49-F238E27FC236}">
                <a16:creationId xmlns:a16="http://schemas.microsoft.com/office/drawing/2014/main" xmlns="" id="{3CDCD720-F43F-48A0-B33A-65FA6975089B}"/>
              </a:ext>
            </a:extLst>
          </p:cNvPr>
          <p:cNvSpPr>
            <a:spLocks noGrp="1"/>
          </p:cNvSpPr>
          <p:nvPr>
            <p:ph type="body" idx="1"/>
          </p:nvPr>
        </p:nvSpPr>
        <p:spPr>
          <a:xfrm>
            <a:off x="1566774" y="1534041"/>
            <a:ext cx="7135622" cy="430887"/>
          </a:xfrm>
        </p:spPr>
        <p:txBody>
          <a:bodyPr/>
          <a:lstStyle/>
          <a:p>
            <a:pPr marL="285750" indent="-285750">
              <a:buFont typeface="Wingdings" panose="05000000000000000000" pitchFamily="2" charset="2"/>
              <a:buChar char="§"/>
            </a:pPr>
            <a:r>
              <a:rPr lang="en-US" sz="1400" dirty="0"/>
              <a:t>1954 – President Eisenhower signs Atomic Energy Act, opening door to private use of nuclear energy</a:t>
            </a:r>
            <a:endParaRPr lang="en-CA" sz="1400" dirty="0"/>
          </a:p>
        </p:txBody>
      </p:sp>
      <p:sp>
        <p:nvSpPr>
          <p:cNvPr id="14" name="Text Placeholder 4">
            <a:extLst>
              <a:ext uri="{FF2B5EF4-FFF2-40B4-BE49-F238E27FC236}">
                <a16:creationId xmlns:a16="http://schemas.microsoft.com/office/drawing/2014/main" xmlns="" id="{C594AF1D-C895-4A96-87F6-7364460FA781}"/>
              </a:ext>
            </a:extLst>
          </p:cNvPr>
          <p:cNvSpPr txBox="1">
            <a:spLocks/>
          </p:cNvSpPr>
          <p:nvPr/>
        </p:nvSpPr>
        <p:spPr>
          <a:xfrm>
            <a:off x="1566774" y="2439227"/>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1964 – Ontario provincial government announces plans to build large-scale CANDU nuclear reactors at Pickering</a:t>
            </a:r>
            <a:endParaRPr lang="en-CA" sz="1400" kern="0" baseline="30000" dirty="0"/>
          </a:p>
        </p:txBody>
      </p:sp>
      <p:sp>
        <p:nvSpPr>
          <p:cNvPr id="22" name="Text Placeholder 4">
            <a:extLst>
              <a:ext uri="{FF2B5EF4-FFF2-40B4-BE49-F238E27FC236}">
                <a16:creationId xmlns:a16="http://schemas.microsoft.com/office/drawing/2014/main" xmlns="" id="{05434733-91DD-494B-A9DA-75A4E8F9A7CC}"/>
              </a:ext>
            </a:extLst>
          </p:cNvPr>
          <p:cNvSpPr txBox="1">
            <a:spLocks/>
          </p:cNvSpPr>
          <p:nvPr/>
        </p:nvSpPr>
        <p:spPr>
          <a:xfrm>
            <a:off x="1566774" y="3375779"/>
            <a:ext cx="7135622" cy="646331"/>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1979 – Three Mile Island nuclear power plant near Harrisburg, PA suffers a partial core meltdown (most significant nuclear energy accident in U.S. history); paved way for new nuclear safety regulations</a:t>
            </a:r>
            <a:endParaRPr lang="en-CA" sz="1400" kern="0" dirty="0"/>
          </a:p>
        </p:txBody>
      </p:sp>
      <p:sp>
        <p:nvSpPr>
          <p:cNvPr id="24" name="Text Placeholder 4">
            <a:extLst>
              <a:ext uri="{FF2B5EF4-FFF2-40B4-BE49-F238E27FC236}">
                <a16:creationId xmlns:a16="http://schemas.microsoft.com/office/drawing/2014/main" xmlns="" id="{4B01A1C7-2F3F-4B8A-AF5E-9EC909389C3F}"/>
              </a:ext>
            </a:extLst>
          </p:cNvPr>
          <p:cNvSpPr txBox="1">
            <a:spLocks/>
          </p:cNvSpPr>
          <p:nvPr/>
        </p:nvSpPr>
        <p:spPr>
          <a:xfrm>
            <a:off x="1566774" y="4296648"/>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1986 – Chernobyl explosion occurs; paving way for stronger global nuclear governance</a:t>
            </a:r>
            <a:endParaRPr lang="en-CA" sz="1400" kern="0" dirty="0"/>
          </a:p>
        </p:txBody>
      </p:sp>
      <p:sp>
        <p:nvSpPr>
          <p:cNvPr id="26" name="Text Placeholder 4">
            <a:extLst>
              <a:ext uri="{FF2B5EF4-FFF2-40B4-BE49-F238E27FC236}">
                <a16:creationId xmlns:a16="http://schemas.microsoft.com/office/drawing/2014/main" xmlns="" id="{9B1DDE2E-B326-45C2-8831-5C34665BA5F0}"/>
              </a:ext>
            </a:extLst>
          </p:cNvPr>
          <p:cNvSpPr txBox="1">
            <a:spLocks/>
          </p:cNvSpPr>
          <p:nvPr/>
        </p:nvSpPr>
        <p:spPr>
          <a:xfrm>
            <a:off x="1566774" y="5217517"/>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2011 – Fukushima Daiichi plant in Japan destroyed; future of uranium industry put in doubt</a:t>
            </a:r>
            <a:endParaRPr lang="en-CA" sz="1400" kern="0" dirty="0"/>
          </a:p>
        </p:txBody>
      </p:sp>
    </p:spTree>
    <p:extLst>
      <p:ext uri="{BB962C8B-B14F-4D97-AF65-F5344CB8AC3E}">
        <p14:creationId xmlns:p14="http://schemas.microsoft.com/office/powerpoint/2010/main" xmlns="" val="4397286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phic 38" descr="Flask">
            <a:extLst>
              <a:ext uri="{FF2B5EF4-FFF2-40B4-BE49-F238E27FC236}">
                <a16:creationId xmlns:a16="http://schemas.microsoft.com/office/drawing/2014/main" xmlns="" id="{C8307D14-0EDE-4622-BD87-6C1561D67B7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6148" y="4826476"/>
            <a:ext cx="624548" cy="624548"/>
          </a:xfrm>
          <a:prstGeom prst="rect">
            <a:avLst/>
          </a:prstGeom>
        </p:spPr>
      </p:pic>
      <p:pic>
        <p:nvPicPr>
          <p:cNvPr id="40" name="Graphic 39" descr="Flask">
            <a:extLst>
              <a:ext uri="{FF2B5EF4-FFF2-40B4-BE49-F238E27FC236}">
                <a16:creationId xmlns:a16="http://schemas.microsoft.com/office/drawing/2014/main" xmlns="" id="{17A55B31-FE8A-479C-8C41-3974989AEDD5}"/>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6148" y="3905607"/>
            <a:ext cx="624548" cy="624548"/>
          </a:xfrm>
          <a:prstGeom prst="rect">
            <a:avLst/>
          </a:prstGeom>
        </p:spPr>
      </p:pic>
      <p:pic>
        <p:nvPicPr>
          <p:cNvPr id="38" name="Graphic 37" descr="Flask">
            <a:extLst>
              <a:ext uri="{FF2B5EF4-FFF2-40B4-BE49-F238E27FC236}">
                <a16:creationId xmlns:a16="http://schemas.microsoft.com/office/drawing/2014/main" xmlns="" id="{F8FB2A2D-40F4-43ED-81A4-55B2C7CA07ED}"/>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6148" y="2984738"/>
            <a:ext cx="624548" cy="624548"/>
          </a:xfrm>
          <a:prstGeom prst="rect">
            <a:avLst/>
          </a:prstGeom>
        </p:spPr>
      </p:pic>
      <p:pic>
        <p:nvPicPr>
          <p:cNvPr id="37" name="Graphic 36" descr="Flask">
            <a:extLst>
              <a:ext uri="{FF2B5EF4-FFF2-40B4-BE49-F238E27FC236}">
                <a16:creationId xmlns:a16="http://schemas.microsoft.com/office/drawing/2014/main" xmlns="" id="{AEEA38EC-79F0-4E2B-8CFF-BA76615B41F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6148" y="2063869"/>
            <a:ext cx="624548" cy="624548"/>
          </a:xfrm>
          <a:prstGeom prst="rect">
            <a:avLst/>
          </a:prstGeom>
        </p:spPr>
      </p:pic>
      <p:pic>
        <p:nvPicPr>
          <p:cNvPr id="36" name="Graphic 35" descr="Flask">
            <a:extLst>
              <a:ext uri="{FF2B5EF4-FFF2-40B4-BE49-F238E27FC236}">
                <a16:creationId xmlns:a16="http://schemas.microsoft.com/office/drawing/2014/main" xmlns="" id="{369C6606-D9D1-4E26-95E0-C885BD08F346}"/>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6148" y="1143000"/>
            <a:ext cx="624548" cy="624548"/>
          </a:xfrm>
          <a:prstGeom prst="rect">
            <a:avLst/>
          </a:prstGeom>
        </p:spPr>
      </p:pic>
      <p:sp>
        <p:nvSpPr>
          <p:cNvPr id="2" name="Title 1">
            <a:extLst>
              <a:ext uri="{FF2B5EF4-FFF2-40B4-BE49-F238E27FC236}">
                <a16:creationId xmlns:a16="http://schemas.microsoft.com/office/drawing/2014/main" xmlns="" id="{5EFA6357-2A1B-4F5C-BF47-0F0EDD0FBFEB}"/>
              </a:ext>
            </a:extLst>
          </p:cNvPr>
          <p:cNvSpPr>
            <a:spLocks noGrp="1"/>
          </p:cNvSpPr>
          <p:nvPr>
            <p:ph type="title"/>
          </p:nvPr>
        </p:nvSpPr>
        <p:spPr>
          <a:xfrm>
            <a:off x="476148" y="584200"/>
            <a:ext cx="7135622" cy="384721"/>
          </a:xfrm>
        </p:spPr>
        <p:txBody>
          <a:bodyPr/>
          <a:lstStyle/>
          <a:p>
            <a:r>
              <a:rPr lang="en-US" dirty="0"/>
              <a:t>Cameco Timeline</a:t>
            </a:r>
            <a:endParaRPr lang="en-CA" dirty="0"/>
          </a:p>
        </p:txBody>
      </p:sp>
      <p:sp>
        <p:nvSpPr>
          <p:cNvPr id="6" name="TextBox 5">
            <a:extLst>
              <a:ext uri="{FF2B5EF4-FFF2-40B4-BE49-F238E27FC236}">
                <a16:creationId xmlns:a16="http://schemas.microsoft.com/office/drawing/2014/main" xmlns="" id="{9F7BD99B-CDB2-4255-88E2-988BD0C45053}"/>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sp>
        <p:nvSpPr>
          <p:cNvPr id="5" name="Text Placeholder 4">
            <a:extLst>
              <a:ext uri="{FF2B5EF4-FFF2-40B4-BE49-F238E27FC236}">
                <a16:creationId xmlns:a16="http://schemas.microsoft.com/office/drawing/2014/main" xmlns="" id="{3CDCD720-F43F-48A0-B33A-65FA6975089B}"/>
              </a:ext>
            </a:extLst>
          </p:cNvPr>
          <p:cNvSpPr>
            <a:spLocks noGrp="1"/>
          </p:cNvSpPr>
          <p:nvPr>
            <p:ph type="body" idx="1"/>
          </p:nvPr>
        </p:nvSpPr>
        <p:spPr>
          <a:xfrm>
            <a:off x="1566774" y="1239831"/>
            <a:ext cx="7135622" cy="430887"/>
          </a:xfrm>
        </p:spPr>
        <p:txBody>
          <a:bodyPr/>
          <a:lstStyle/>
          <a:p>
            <a:pPr marL="285750" indent="-285750">
              <a:buFont typeface="Wingdings" panose="05000000000000000000" pitchFamily="2" charset="2"/>
              <a:buChar char="§"/>
            </a:pPr>
            <a:r>
              <a:rPr lang="en-US" sz="1400" dirty="0"/>
              <a:t>1988 – Cameco is created by the merger of two Crown corporations – Saskatchewan Mining Development and Eldorado Nuclear</a:t>
            </a:r>
            <a:endParaRPr lang="en-CA" sz="1400" dirty="0"/>
          </a:p>
        </p:txBody>
      </p:sp>
      <p:sp>
        <p:nvSpPr>
          <p:cNvPr id="14" name="Text Placeholder 4">
            <a:extLst>
              <a:ext uri="{FF2B5EF4-FFF2-40B4-BE49-F238E27FC236}">
                <a16:creationId xmlns:a16="http://schemas.microsoft.com/office/drawing/2014/main" xmlns="" id="{C594AF1D-C895-4A96-87F6-7364460FA781}"/>
              </a:ext>
            </a:extLst>
          </p:cNvPr>
          <p:cNvSpPr txBox="1">
            <a:spLocks/>
          </p:cNvSpPr>
          <p:nvPr/>
        </p:nvSpPr>
        <p:spPr>
          <a:xfrm>
            <a:off x="1566774" y="2268421"/>
            <a:ext cx="7135622" cy="215444"/>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1991 – Cameco completes its IPO and begins trading in Toronto and Montreal</a:t>
            </a:r>
            <a:endParaRPr lang="en-CA" sz="1400" kern="0" baseline="30000" dirty="0"/>
          </a:p>
        </p:txBody>
      </p:sp>
      <p:sp>
        <p:nvSpPr>
          <p:cNvPr id="22" name="Text Placeholder 4">
            <a:extLst>
              <a:ext uri="{FF2B5EF4-FFF2-40B4-BE49-F238E27FC236}">
                <a16:creationId xmlns:a16="http://schemas.microsoft.com/office/drawing/2014/main" xmlns="" id="{05434733-91DD-494B-A9DA-75A4E8F9A7CC}"/>
              </a:ext>
            </a:extLst>
          </p:cNvPr>
          <p:cNvSpPr txBox="1">
            <a:spLocks/>
          </p:cNvSpPr>
          <p:nvPr/>
        </p:nvSpPr>
        <p:spPr>
          <a:xfrm>
            <a:off x="1566774" y="3081569"/>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1996 – Cameco purchases Power Resources, the largest uranium producer in the United States</a:t>
            </a:r>
            <a:endParaRPr lang="en-CA" sz="1400" kern="0" dirty="0"/>
          </a:p>
        </p:txBody>
      </p:sp>
      <p:sp>
        <p:nvSpPr>
          <p:cNvPr id="24" name="Text Placeholder 4">
            <a:extLst>
              <a:ext uri="{FF2B5EF4-FFF2-40B4-BE49-F238E27FC236}">
                <a16:creationId xmlns:a16="http://schemas.microsoft.com/office/drawing/2014/main" xmlns="" id="{4B01A1C7-2F3F-4B8A-AF5E-9EC909389C3F}"/>
              </a:ext>
            </a:extLst>
          </p:cNvPr>
          <p:cNvSpPr txBox="1">
            <a:spLocks/>
          </p:cNvSpPr>
          <p:nvPr/>
        </p:nvSpPr>
        <p:spPr>
          <a:xfrm>
            <a:off x="1566774" y="4002438"/>
            <a:ext cx="7135622" cy="430887"/>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2000 – Cameco’s McArthur River mine achieves commercial production and becomes the world’s largest high-grade uranium mine</a:t>
            </a:r>
            <a:endParaRPr lang="en-CA" sz="1400" kern="0" dirty="0"/>
          </a:p>
        </p:txBody>
      </p:sp>
      <p:sp>
        <p:nvSpPr>
          <p:cNvPr id="26" name="Text Placeholder 4">
            <a:extLst>
              <a:ext uri="{FF2B5EF4-FFF2-40B4-BE49-F238E27FC236}">
                <a16:creationId xmlns:a16="http://schemas.microsoft.com/office/drawing/2014/main" xmlns="" id="{9B1DDE2E-B326-45C2-8831-5C34665BA5F0}"/>
              </a:ext>
            </a:extLst>
          </p:cNvPr>
          <p:cNvSpPr txBox="1">
            <a:spLocks/>
          </p:cNvSpPr>
          <p:nvPr/>
        </p:nvSpPr>
        <p:spPr>
          <a:xfrm>
            <a:off x="1566774" y="5031028"/>
            <a:ext cx="7135622" cy="215444"/>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2015 – Achieves commercial production at Cigar Lake</a:t>
            </a:r>
            <a:endParaRPr lang="en-CA" sz="1400" kern="0" dirty="0"/>
          </a:p>
        </p:txBody>
      </p:sp>
      <p:pic>
        <p:nvPicPr>
          <p:cNvPr id="23" name="Graphic 22" descr="Flask">
            <a:extLst>
              <a:ext uri="{FF2B5EF4-FFF2-40B4-BE49-F238E27FC236}">
                <a16:creationId xmlns:a16="http://schemas.microsoft.com/office/drawing/2014/main" xmlns="" id="{D8B4C4CB-8597-41F6-AFDB-B49B1A2949AC}"/>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6148" y="5747345"/>
            <a:ext cx="624548" cy="624548"/>
          </a:xfrm>
          <a:prstGeom prst="rect">
            <a:avLst/>
          </a:prstGeom>
        </p:spPr>
      </p:pic>
      <p:sp>
        <p:nvSpPr>
          <p:cNvPr id="25" name="Text Placeholder 4">
            <a:extLst>
              <a:ext uri="{FF2B5EF4-FFF2-40B4-BE49-F238E27FC236}">
                <a16:creationId xmlns:a16="http://schemas.microsoft.com/office/drawing/2014/main" xmlns="" id="{A7C6829C-6004-4264-A828-7A71707E7DAF}"/>
              </a:ext>
            </a:extLst>
          </p:cNvPr>
          <p:cNvSpPr txBox="1">
            <a:spLocks/>
          </p:cNvSpPr>
          <p:nvPr/>
        </p:nvSpPr>
        <p:spPr>
          <a:xfrm>
            <a:off x="1566774" y="5951897"/>
            <a:ext cx="7135622" cy="215444"/>
          </a:xfrm>
          <a:prstGeom prst="rect">
            <a:avLst/>
          </a:prstGeom>
        </p:spPr>
        <p:txBody>
          <a:bodyPr wrap="square" lIns="0" tIns="0" rIns="0" bIns="0">
            <a:spAutoFit/>
          </a:bodyPr>
          <a:lstStyle>
            <a:lvl1pPr marL="0">
              <a:defRPr sz="1700" b="1" i="0">
                <a:solidFill>
                  <a:schemeClr val="tx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
            </a:pPr>
            <a:r>
              <a:rPr lang="en-US" sz="1400" kern="0" dirty="0"/>
              <a:t>2017 – Suspends production at McArthur River / Key Lake and reduces dividend</a:t>
            </a:r>
            <a:endParaRPr lang="en-CA" sz="1400" kern="0" dirty="0"/>
          </a:p>
        </p:txBody>
      </p:sp>
    </p:spTree>
    <p:extLst>
      <p:ext uri="{BB962C8B-B14F-4D97-AF65-F5344CB8AC3E}">
        <p14:creationId xmlns:p14="http://schemas.microsoft.com/office/powerpoint/2010/main" xmlns="" val="3332890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0725D-F3BF-4EC2-9D7E-E681A1E6BE63}"/>
              </a:ext>
            </a:extLst>
          </p:cNvPr>
          <p:cNvSpPr>
            <a:spLocks noGrp="1"/>
          </p:cNvSpPr>
          <p:nvPr>
            <p:ph type="title"/>
          </p:nvPr>
        </p:nvSpPr>
        <p:spPr>
          <a:xfrm>
            <a:off x="476148" y="584200"/>
            <a:ext cx="7135622" cy="384721"/>
          </a:xfrm>
        </p:spPr>
        <p:txBody>
          <a:bodyPr/>
          <a:lstStyle/>
          <a:p>
            <a:r>
              <a:rPr lang="en-US" dirty="0"/>
              <a:t>Nuclear Fuel Cycle – Mining &amp; Milling</a:t>
            </a:r>
            <a:endParaRPr lang="en-CA" dirty="0"/>
          </a:p>
        </p:txBody>
      </p:sp>
      <p:sp>
        <p:nvSpPr>
          <p:cNvPr id="3" name="Text Placeholder 2">
            <a:extLst>
              <a:ext uri="{FF2B5EF4-FFF2-40B4-BE49-F238E27FC236}">
                <a16:creationId xmlns:a16="http://schemas.microsoft.com/office/drawing/2014/main" xmlns="" id="{853B6164-AE32-455E-A33A-7D5955E23757}"/>
              </a:ext>
            </a:extLst>
          </p:cNvPr>
          <p:cNvSpPr>
            <a:spLocks noGrp="1"/>
          </p:cNvSpPr>
          <p:nvPr>
            <p:ph type="body" idx="1"/>
          </p:nvPr>
        </p:nvSpPr>
        <p:spPr>
          <a:xfrm>
            <a:off x="476148" y="1227264"/>
            <a:ext cx="8191703" cy="2970044"/>
          </a:xfrm>
        </p:spPr>
        <p:txBody>
          <a:bodyPr/>
          <a:lstStyle/>
          <a:p>
            <a:pPr marL="285750" indent="-285750">
              <a:spcAft>
                <a:spcPts val="1200"/>
              </a:spcAft>
              <a:buFont typeface="Wingdings" panose="05000000000000000000" pitchFamily="2" charset="2"/>
              <a:buChar char="§"/>
            </a:pPr>
            <a:r>
              <a:rPr lang="en-US" dirty="0"/>
              <a:t>Cycle begins with the production of uranium ore</a:t>
            </a:r>
          </a:p>
          <a:p>
            <a:pPr marL="285750" indent="-285750">
              <a:spcAft>
                <a:spcPts val="1200"/>
              </a:spcAft>
              <a:buFont typeface="Wingdings" panose="05000000000000000000" pitchFamily="2" charset="2"/>
              <a:buChar char="§"/>
            </a:pPr>
            <a:r>
              <a:rPr lang="en-US" dirty="0"/>
              <a:t>Ore is crushed and mixed with water and then treated with acid to separate uranium from other minerals in the rock</a:t>
            </a:r>
          </a:p>
          <a:p>
            <a:pPr marL="285750" indent="-285750">
              <a:spcAft>
                <a:spcPts val="1200"/>
              </a:spcAft>
              <a:buFont typeface="Wingdings" panose="05000000000000000000" pitchFamily="2" charset="2"/>
              <a:buChar char="§"/>
            </a:pPr>
            <a:r>
              <a:rPr lang="en-US" dirty="0"/>
              <a:t>Uranium is now In solution form, which gets purified through a solvent extraction process</a:t>
            </a:r>
          </a:p>
          <a:p>
            <a:pPr marL="285750" indent="-285750">
              <a:spcAft>
                <a:spcPts val="1200"/>
              </a:spcAft>
              <a:buFont typeface="Wingdings" panose="05000000000000000000" pitchFamily="2" charset="2"/>
              <a:buChar char="§"/>
            </a:pPr>
            <a:r>
              <a:rPr lang="en-US" dirty="0"/>
              <a:t>Finally, the uranium is dried, which results in uranium oxide concentrate (known as yellowcake)</a:t>
            </a:r>
          </a:p>
          <a:p>
            <a:pPr marL="285750" indent="-285750">
              <a:spcAft>
                <a:spcPts val="1200"/>
              </a:spcAft>
              <a:buFont typeface="Wingdings" panose="05000000000000000000" pitchFamily="2" charset="2"/>
              <a:buChar char="§"/>
            </a:pPr>
            <a:r>
              <a:rPr lang="en-US" dirty="0"/>
              <a:t>Yellowcake is packaged into steel drums, which are hauled by truck to uranium refineries for the next stages of processing</a:t>
            </a:r>
            <a:endParaRPr lang="en-CA" dirty="0"/>
          </a:p>
        </p:txBody>
      </p:sp>
      <p:pic>
        <p:nvPicPr>
          <p:cNvPr id="7" name="Picture 6">
            <a:extLst>
              <a:ext uri="{FF2B5EF4-FFF2-40B4-BE49-F238E27FC236}">
                <a16:creationId xmlns:a16="http://schemas.microsoft.com/office/drawing/2014/main" xmlns="" id="{EEDAEF0A-B71B-4F81-90F0-EDE93A1A368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19386" y="4599078"/>
            <a:ext cx="2683977" cy="1421195"/>
          </a:xfrm>
          <a:prstGeom prst="rect">
            <a:avLst/>
          </a:prstGeom>
        </p:spPr>
      </p:pic>
      <p:sp>
        <p:nvSpPr>
          <p:cNvPr id="8" name="TextBox 7">
            <a:extLst>
              <a:ext uri="{FF2B5EF4-FFF2-40B4-BE49-F238E27FC236}">
                <a16:creationId xmlns:a16="http://schemas.microsoft.com/office/drawing/2014/main" xmlns="" id="{3AF4BEBE-D9C7-4E4B-862A-00816AF2C561}"/>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0" name="Picture 9">
            <a:extLst>
              <a:ext uri="{FF2B5EF4-FFF2-40B4-BE49-F238E27FC236}">
                <a16:creationId xmlns:a16="http://schemas.microsoft.com/office/drawing/2014/main" xmlns="" id="{7D940A54-4C9A-4E4E-BED3-B291DC13041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7256"/>
          <a:stretch/>
        </p:blipFill>
        <p:spPr>
          <a:xfrm>
            <a:off x="443146" y="4572000"/>
            <a:ext cx="2642220" cy="1475350"/>
          </a:xfrm>
          <a:prstGeom prst="rect">
            <a:avLst/>
          </a:prstGeom>
        </p:spPr>
      </p:pic>
      <p:pic>
        <p:nvPicPr>
          <p:cNvPr id="12" name="Picture 11">
            <a:extLst>
              <a:ext uri="{FF2B5EF4-FFF2-40B4-BE49-F238E27FC236}">
                <a16:creationId xmlns:a16="http://schemas.microsoft.com/office/drawing/2014/main" xmlns="" id="{5B150D0E-0793-4137-AFD1-D8FFC06E52C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256268" y="4590251"/>
            <a:ext cx="2592215" cy="1438848"/>
          </a:xfrm>
          <a:prstGeom prst="rect">
            <a:avLst/>
          </a:prstGeom>
        </p:spPr>
      </p:pic>
    </p:spTree>
    <p:extLst>
      <p:ext uri="{BB962C8B-B14F-4D97-AF65-F5344CB8AC3E}">
        <p14:creationId xmlns:p14="http://schemas.microsoft.com/office/powerpoint/2010/main" xmlns="" val="16250220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0725D-F3BF-4EC2-9D7E-E681A1E6BE63}"/>
              </a:ext>
            </a:extLst>
          </p:cNvPr>
          <p:cNvSpPr>
            <a:spLocks noGrp="1"/>
          </p:cNvSpPr>
          <p:nvPr>
            <p:ph type="title"/>
          </p:nvPr>
        </p:nvSpPr>
        <p:spPr>
          <a:xfrm>
            <a:off x="476148" y="584200"/>
            <a:ext cx="7135622" cy="384721"/>
          </a:xfrm>
        </p:spPr>
        <p:txBody>
          <a:bodyPr/>
          <a:lstStyle/>
          <a:p>
            <a:r>
              <a:rPr lang="en-US" dirty="0"/>
              <a:t>Nuclear Fuel Cycle – Fuel Processing</a:t>
            </a:r>
            <a:endParaRPr lang="en-CA" dirty="0"/>
          </a:p>
        </p:txBody>
      </p:sp>
      <p:sp>
        <p:nvSpPr>
          <p:cNvPr id="3" name="Text Placeholder 2">
            <a:extLst>
              <a:ext uri="{FF2B5EF4-FFF2-40B4-BE49-F238E27FC236}">
                <a16:creationId xmlns:a16="http://schemas.microsoft.com/office/drawing/2014/main" xmlns="" id="{853B6164-AE32-455E-A33A-7D5955E23757}"/>
              </a:ext>
            </a:extLst>
          </p:cNvPr>
          <p:cNvSpPr>
            <a:spLocks noGrp="1"/>
          </p:cNvSpPr>
          <p:nvPr>
            <p:ph type="body" idx="1"/>
          </p:nvPr>
        </p:nvSpPr>
        <p:spPr>
          <a:xfrm>
            <a:off x="476148" y="1227264"/>
            <a:ext cx="8191703" cy="2554545"/>
          </a:xfrm>
        </p:spPr>
        <p:txBody>
          <a:bodyPr/>
          <a:lstStyle/>
          <a:p>
            <a:pPr marL="285750" indent="-285750">
              <a:spcAft>
                <a:spcPts val="1200"/>
              </a:spcAft>
              <a:buFont typeface="Wingdings" panose="05000000000000000000" pitchFamily="2" charset="2"/>
              <a:buChar char="§"/>
            </a:pPr>
            <a:r>
              <a:rPr lang="en-US" dirty="0"/>
              <a:t>Yellowcake cannot be used directly as nuclear fuel</a:t>
            </a:r>
          </a:p>
          <a:p>
            <a:pPr marL="285750" indent="-285750">
              <a:spcAft>
                <a:spcPts val="1200"/>
              </a:spcAft>
              <a:buFont typeface="Wingdings" panose="05000000000000000000" pitchFamily="2" charset="2"/>
              <a:buChar char="§"/>
            </a:pPr>
            <a:r>
              <a:rPr lang="en-US" dirty="0"/>
              <a:t>First, the uranium is refined to remove impurities and change its chemical form to UO3 and then it is chemically converted to one of two uranium compounds (dependent on the type of reactor to be fueled)</a:t>
            </a:r>
          </a:p>
          <a:p>
            <a:pPr marL="285750" indent="-285750">
              <a:spcAft>
                <a:spcPts val="1200"/>
              </a:spcAft>
              <a:buFont typeface="Wingdings" panose="05000000000000000000" pitchFamily="2" charset="2"/>
              <a:buChar char="§"/>
            </a:pPr>
            <a:r>
              <a:rPr lang="en-US" dirty="0"/>
              <a:t>The uranium compounds are then baked into small pellets at a high temperature, where they acquire their characteristics strength and density</a:t>
            </a:r>
          </a:p>
          <a:p>
            <a:pPr marL="285750" indent="-285750">
              <a:spcAft>
                <a:spcPts val="1200"/>
              </a:spcAft>
              <a:buFont typeface="Wingdings" panose="05000000000000000000" pitchFamily="2" charset="2"/>
              <a:buChar char="§"/>
            </a:pPr>
            <a:r>
              <a:rPr lang="en-US" dirty="0"/>
              <a:t>From pelleting, the uranium moves into assembly, as pellets are loaded into water reactors</a:t>
            </a:r>
            <a:endParaRPr lang="en-CA" dirty="0"/>
          </a:p>
        </p:txBody>
      </p:sp>
      <p:sp>
        <p:nvSpPr>
          <p:cNvPr id="8" name="TextBox 7">
            <a:extLst>
              <a:ext uri="{FF2B5EF4-FFF2-40B4-BE49-F238E27FC236}">
                <a16:creationId xmlns:a16="http://schemas.microsoft.com/office/drawing/2014/main" xmlns="" id="{3AF4BEBE-D9C7-4E4B-862A-00816AF2C561}"/>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5" name="Picture 4">
            <a:extLst>
              <a:ext uri="{FF2B5EF4-FFF2-40B4-BE49-F238E27FC236}">
                <a16:creationId xmlns:a16="http://schemas.microsoft.com/office/drawing/2014/main" xmlns="" id="{CF348F4B-BC27-462B-8C86-B3D74CA5743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4419600"/>
            <a:ext cx="2655348" cy="1338410"/>
          </a:xfrm>
          <a:prstGeom prst="rect">
            <a:avLst/>
          </a:prstGeom>
        </p:spPr>
      </p:pic>
      <p:pic>
        <p:nvPicPr>
          <p:cNvPr id="9" name="Picture 8">
            <a:extLst>
              <a:ext uri="{FF2B5EF4-FFF2-40B4-BE49-F238E27FC236}">
                <a16:creationId xmlns:a16="http://schemas.microsoft.com/office/drawing/2014/main" xmlns="" id="{3F9576E3-289E-4317-9754-76464FC28E2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3334" y="4419600"/>
            <a:ext cx="2669663" cy="1338410"/>
          </a:xfrm>
          <a:prstGeom prst="rect">
            <a:avLst/>
          </a:prstGeom>
        </p:spPr>
      </p:pic>
      <p:pic>
        <p:nvPicPr>
          <p:cNvPr id="13" name="Picture 12">
            <a:extLst>
              <a:ext uri="{FF2B5EF4-FFF2-40B4-BE49-F238E27FC236}">
                <a16:creationId xmlns:a16="http://schemas.microsoft.com/office/drawing/2014/main" xmlns="" id="{19D94080-4CA7-4D45-A24A-D433B4ECEC8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323784" y="4419600"/>
            <a:ext cx="2400940" cy="1338410"/>
          </a:xfrm>
          <a:prstGeom prst="rect">
            <a:avLst/>
          </a:prstGeom>
        </p:spPr>
      </p:pic>
    </p:spTree>
    <p:extLst>
      <p:ext uri="{BB962C8B-B14F-4D97-AF65-F5344CB8AC3E}">
        <p14:creationId xmlns:p14="http://schemas.microsoft.com/office/powerpoint/2010/main" xmlns="" val="411672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0725D-F3BF-4EC2-9D7E-E681A1E6BE63}"/>
              </a:ext>
            </a:extLst>
          </p:cNvPr>
          <p:cNvSpPr>
            <a:spLocks noGrp="1"/>
          </p:cNvSpPr>
          <p:nvPr>
            <p:ph type="title"/>
          </p:nvPr>
        </p:nvSpPr>
        <p:spPr>
          <a:xfrm>
            <a:off x="476148" y="584200"/>
            <a:ext cx="8191702" cy="769441"/>
          </a:xfrm>
        </p:spPr>
        <p:txBody>
          <a:bodyPr/>
          <a:lstStyle/>
          <a:p>
            <a:r>
              <a:rPr lang="en-US" dirty="0"/>
              <a:t>Nuclear Fuel Cycle – Electricity Generation</a:t>
            </a:r>
            <a:endParaRPr lang="en-CA" dirty="0"/>
          </a:p>
        </p:txBody>
      </p:sp>
      <p:sp>
        <p:nvSpPr>
          <p:cNvPr id="3" name="Text Placeholder 2">
            <a:extLst>
              <a:ext uri="{FF2B5EF4-FFF2-40B4-BE49-F238E27FC236}">
                <a16:creationId xmlns:a16="http://schemas.microsoft.com/office/drawing/2014/main" xmlns="" id="{853B6164-AE32-455E-A33A-7D5955E23757}"/>
              </a:ext>
            </a:extLst>
          </p:cNvPr>
          <p:cNvSpPr>
            <a:spLocks noGrp="1"/>
          </p:cNvSpPr>
          <p:nvPr>
            <p:ph type="body" idx="1"/>
          </p:nvPr>
        </p:nvSpPr>
        <p:spPr>
          <a:xfrm>
            <a:off x="476148" y="1227264"/>
            <a:ext cx="8191703" cy="2554545"/>
          </a:xfrm>
        </p:spPr>
        <p:txBody>
          <a:bodyPr/>
          <a:lstStyle/>
          <a:p>
            <a:pPr marL="285750" indent="-285750">
              <a:spcAft>
                <a:spcPts val="1200"/>
              </a:spcAft>
              <a:buFont typeface="Wingdings" panose="05000000000000000000" pitchFamily="2" charset="2"/>
              <a:buChar char="§"/>
            </a:pPr>
            <a:r>
              <a:rPr lang="en-US" dirty="0"/>
              <a:t>Commercial nuclear electricity generation plants work on the same principle as any other source of electricity generation</a:t>
            </a:r>
          </a:p>
          <a:p>
            <a:pPr marL="285750" indent="-285750">
              <a:spcAft>
                <a:spcPts val="1200"/>
              </a:spcAft>
              <a:buFont typeface="Wingdings" panose="05000000000000000000" pitchFamily="2" charset="2"/>
              <a:buChar char="§"/>
            </a:pPr>
            <a:r>
              <a:rPr lang="en-US" dirty="0"/>
              <a:t>The plants begin with some kind of energy source that is engineered to drive turbines which generate electricity</a:t>
            </a:r>
          </a:p>
          <a:p>
            <a:pPr marL="285750" indent="-285750">
              <a:spcAft>
                <a:spcPts val="1200"/>
              </a:spcAft>
              <a:buFont typeface="Wingdings" panose="05000000000000000000" pitchFamily="2" charset="2"/>
              <a:buChar char="§"/>
            </a:pPr>
            <a:r>
              <a:rPr lang="en-US" dirty="0"/>
              <a:t>Today’s nuclear power plants generate ~13% of the world’s electricity</a:t>
            </a:r>
          </a:p>
          <a:p>
            <a:pPr marL="285750" indent="-285750">
              <a:spcAft>
                <a:spcPts val="1200"/>
              </a:spcAft>
              <a:buFont typeface="Wingdings" panose="05000000000000000000" pitchFamily="2" charset="2"/>
              <a:buChar char="§"/>
            </a:pPr>
            <a:r>
              <a:rPr lang="en-US" dirty="0"/>
              <a:t>Nuclear reactors do not emit any significant GHGs, they maintain relatively small physical footprints and consistently provide low-cost, reliable, 24/7 electricity to the world</a:t>
            </a:r>
            <a:endParaRPr lang="en-CA" dirty="0"/>
          </a:p>
        </p:txBody>
      </p:sp>
      <p:sp>
        <p:nvSpPr>
          <p:cNvPr id="8" name="TextBox 7">
            <a:extLst>
              <a:ext uri="{FF2B5EF4-FFF2-40B4-BE49-F238E27FC236}">
                <a16:creationId xmlns:a16="http://schemas.microsoft.com/office/drawing/2014/main" xmlns="" id="{3AF4BEBE-D9C7-4E4B-862A-00816AF2C561}"/>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pic>
        <p:nvPicPr>
          <p:cNvPr id="10" name="Picture 9">
            <a:extLst>
              <a:ext uri="{FF2B5EF4-FFF2-40B4-BE49-F238E27FC236}">
                <a16:creationId xmlns:a16="http://schemas.microsoft.com/office/drawing/2014/main" xmlns="" id="{84B15FCC-A6DB-46D4-BA0C-816E7085523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91225" y="3991719"/>
            <a:ext cx="5161550" cy="2275371"/>
          </a:xfrm>
          <a:prstGeom prst="rect">
            <a:avLst/>
          </a:prstGeom>
        </p:spPr>
      </p:pic>
    </p:spTree>
    <p:extLst>
      <p:ext uri="{BB962C8B-B14F-4D97-AF65-F5344CB8AC3E}">
        <p14:creationId xmlns:p14="http://schemas.microsoft.com/office/powerpoint/2010/main" xmlns="" val="22703727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81B43-4DE8-4E9A-AC55-9B0255EA2444}"/>
              </a:ext>
            </a:extLst>
          </p:cNvPr>
          <p:cNvSpPr>
            <a:spLocks noGrp="1"/>
          </p:cNvSpPr>
          <p:nvPr>
            <p:ph type="title"/>
          </p:nvPr>
        </p:nvSpPr>
        <p:spPr>
          <a:xfrm>
            <a:off x="476148" y="584200"/>
            <a:ext cx="8286852" cy="384721"/>
          </a:xfrm>
        </p:spPr>
        <p:txBody>
          <a:bodyPr/>
          <a:lstStyle/>
          <a:p>
            <a:r>
              <a:rPr lang="en-US" dirty="0"/>
              <a:t> Comparing Generation Sources</a:t>
            </a:r>
            <a:endParaRPr lang="en-CA" dirty="0"/>
          </a:p>
        </p:txBody>
      </p:sp>
      <p:graphicFrame>
        <p:nvGraphicFramePr>
          <p:cNvPr id="5" name="Table 4">
            <a:extLst>
              <a:ext uri="{FF2B5EF4-FFF2-40B4-BE49-F238E27FC236}">
                <a16:creationId xmlns:a16="http://schemas.microsoft.com/office/drawing/2014/main" xmlns="" id="{5AE19840-851B-415E-A92C-A452D12B7534}"/>
              </a:ext>
            </a:extLst>
          </p:cNvPr>
          <p:cNvGraphicFramePr>
            <a:graphicFrameLocks noGrp="1"/>
          </p:cNvGraphicFramePr>
          <p:nvPr>
            <p:extLst>
              <p:ext uri="{D42A27DB-BD31-4B8C-83A1-F6EECF244321}">
                <p14:modId xmlns:p14="http://schemas.microsoft.com/office/powerpoint/2010/main" xmlns="" val="746484157"/>
              </p:ext>
            </p:extLst>
          </p:nvPr>
        </p:nvGraphicFramePr>
        <p:xfrm>
          <a:off x="428574" y="1219200"/>
          <a:ext cx="8286852" cy="5186680"/>
        </p:xfrm>
        <a:graphic>
          <a:graphicData uri="http://schemas.openxmlformats.org/drawingml/2006/table">
            <a:tbl>
              <a:tblPr firstRow="1" bandRow="1">
                <a:tableStyleId>{21E4AEA4-8DFA-4A89-87EB-49C32662AFE0}</a:tableStyleId>
              </a:tblPr>
              <a:tblGrid>
                <a:gridCol w="2467026">
                  <a:extLst>
                    <a:ext uri="{9D8B030D-6E8A-4147-A177-3AD203B41FA5}">
                      <a16:colId xmlns:a16="http://schemas.microsoft.com/office/drawing/2014/main" xmlns="" val="2740998774"/>
                    </a:ext>
                  </a:extLst>
                </a:gridCol>
                <a:gridCol w="2514600">
                  <a:extLst>
                    <a:ext uri="{9D8B030D-6E8A-4147-A177-3AD203B41FA5}">
                      <a16:colId xmlns:a16="http://schemas.microsoft.com/office/drawing/2014/main" xmlns="" val="1971495122"/>
                    </a:ext>
                  </a:extLst>
                </a:gridCol>
                <a:gridCol w="3305226">
                  <a:extLst>
                    <a:ext uri="{9D8B030D-6E8A-4147-A177-3AD203B41FA5}">
                      <a16:colId xmlns:a16="http://schemas.microsoft.com/office/drawing/2014/main" xmlns="" val="1217541665"/>
                    </a:ext>
                  </a:extLst>
                </a:gridCol>
              </a:tblGrid>
              <a:tr h="568325">
                <a:tc>
                  <a:txBody>
                    <a:bodyPr/>
                    <a:lstStyle/>
                    <a:p>
                      <a:pPr algn="ctr"/>
                      <a:r>
                        <a:rPr lang="en-US" dirty="0">
                          <a:latin typeface="Arial Black" panose="020B0A04020102020204" pitchFamily="34" charset="0"/>
                        </a:rPr>
                        <a:t>Generation Source</a:t>
                      </a:r>
                      <a:endParaRPr lang="en-CA" dirty="0">
                        <a:latin typeface="Arial Black" panose="020B0A04020102020204" pitchFamily="34" charset="0"/>
                      </a:endParaRPr>
                    </a:p>
                  </a:txBody>
                  <a:tcPr anchor="ctr"/>
                </a:tc>
                <a:tc>
                  <a:txBody>
                    <a:bodyPr/>
                    <a:lstStyle/>
                    <a:p>
                      <a:pPr algn="ctr"/>
                      <a:r>
                        <a:rPr lang="en-US" dirty="0">
                          <a:latin typeface="Arial Black" panose="020B0A04020102020204" pitchFamily="34" charset="0"/>
                        </a:rPr>
                        <a:t>Advantages</a:t>
                      </a:r>
                      <a:endParaRPr lang="en-CA" dirty="0">
                        <a:latin typeface="Arial Black" panose="020B0A04020102020204" pitchFamily="34" charset="0"/>
                      </a:endParaRPr>
                    </a:p>
                  </a:txBody>
                  <a:tcPr anchor="ctr"/>
                </a:tc>
                <a:tc>
                  <a:txBody>
                    <a:bodyPr/>
                    <a:lstStyle/>
                    <a:p>
                      <a:pPr algn="ctr"/>
                      <a:r>
                        <a:rPr lang="en-US" dirty="0">
                          <a:latin typeface="Arial Black" panose="020B0A04020102020204" pitchFamily="34" charset="0"/>
                        </a:rPr>
                        <a:t>Disadvantages</a:t>
                      </a:r>
                      <a:endParaRPr lang="en-CA" dirty="0">
                        <a:latin typeface="Arial Black" panose="020B0A04020102020204" pitchFamily="34" charset="0"/>
                      </a:endParaRPr>
                    </a:p>
                  </a:txBody>
                  <a:tcPr anchor="ctr"/>
                </a:tc>
                <a:extLst>
                  <a:ext uri="{0D108BD9-81ED-4DB2-BD59-A6C34878D82A}">
                    <a16:rowId xmlns:a16="http://schemas.microsoft.com/office/drawing/2014/main" xmlns="" val="593146228"/>
                  </a:ext>
                </a:extLst>
              </a:tr>
              <a:tr h="568325">
                <a:tc>
                  <a:txBody>
                    <a:bodyPr/>
                    <a:lstStyle/>
                    <a:p>
                      <a:pPr algn="ctr"/>
                      <a:r>
                        <a:rPr lang="en-US" dirty="0">
                          <a:latin typeface="Arial Black" panose="020B0A04020102020204" pitchFamily="34" charset="0"/>
                        </a:rPr>
                        <a:t>Coal</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Low costs</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Large volumes required</a:t>
                      </a:r>
                    </a:p>
                    <a:p>
                      <a:pPr marL="0" indent="0" algn="ctr">
                        <a:buFontTx/>
                        <a:buNone/>
                      </a:pPr>
                      <a:r>
                        <a:rPr lang="en-US" sz="1200" dirty="0">
                          <a:latin typeface="Arial Black" panose="020B0A04020102020204" pitchFamily="34" charset="0"/>
                        </a:rPr>
                        <a:t>Produces waste and pollution</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2323393068"/>
                  </a:ext>
                </a:extLst>
              </a:tr>
              <a:tr h="568325">
                <a:tc>
                  <a:txBody>
                    <a:bodyPr/>
                    <a:lstStyle/>
                    <a:p>
                      <a:pPr algn="ctr"/>
                      <a:r>
                        <a:rPr lang="en-US" dirty="0">
                          <a:latin typeface="Arial Black" panose="020B0A04020102020204" pitchFamily="34" charset="0"/>
                        </a:rPr>
                        <a:t>Hydro</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No pollution</a:t>
                      </a:r>
                    </a:p>
                    <a:p>
                      <a:pPr marL="0" indent="0" algn="ctr">
                        <a:buFontTx/>
                        <a:buNone/>
                      </a:pPr>
                      <a:r>
                        <a:rPr lang="en-US" sz="1200" dirty="0">
                          <a:latin typeface="Arial Black" panose="020B0A04020102020204" pitchFamily="34" charset="0"/>
                        </a:rPr>
                        <a:t>Low costs</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Destruction of waterways</a:t>
                      </a:r>
                    </a:p>
                    <a:p>
                      <a:pPr marL="0" indent="0" algn="ctr">
                        <a:buFontTx/>
                        <a:buNone/>
                      </a:pPr>
                      <a:r>
                        <a:rPr lang="en-US" sz="1200" dirty="0">
                          <a:latin typeface="Arial Black" panose="020B0A04020102020204" pitchFamily="34" charset="0"/>
                        </a:rPr>
                        <a:t>Overdeveloped</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589239474"/>
                  </a:ext>
                </a:extLst>
              </a:tr>
              <a:tr h="568325">
                <a:tc>
                  <a:txBody>
                    <a:bodyPr/>
                    <a:lstStyle/>
                    <a:p>
                      <a:pPr algn="ctr"/>
                      <a:r>
                        <a:rPr lang="en-US" dirty="0">
                          <a:latin typeface="Arial Black" panose="020B0A04020102020204" pitchFamily="34" charset="0"/>
                        </a:rPr>
                        <a:t>Natural Gas</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Clean</a:t>
                      </a:r>
                    </a:p>
                    <a:p>
                      <a:pPr marL="0" indent="0" algn="ctr">
                        <a:buFontTx/>
                        <a:buNone/>
                      </a:pPr>
                      <a:r>
                        <a:rPr lang="en-US" sz="1200" dirty="0">
                          <a:latin typeface="Arial Black" panose="020B0A04020102020204" pitchFamily="34" charset="0"/>
                        </a:rPr>
                        <a:t>Low costs</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N/A</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718551619"/>
                  </a:ext>
                </a:extLst>
              </a:tr>
              <a:tr h="568325">
                <a:tc>
                  <a:txBody>
                    <a:bodyPr/>
                    <a:lstStyle/>
                    <a:p>
                      <a:pPr algn="ctr"/>
                      <a:r>
                        <a:rPr lang="en-US" dirty="0">
                          <a:latin typeface="Arial Black" panose="020B0A04020102020204" pitchFamily="34" charset="0"/>
                        </a:rPr>
                        <a:t>Nuclear</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Low pollution</a:t>
                      </a:r>
                    </a:p>
                    <a:p>
                      <a:pPr marL="0" indent="0" algn="ctr">
                        <a:buFontTx/>
                        <a:buNone/>
                      </a:pPr>
                      <a:r>
                        <a:rPr lang="en-US" sz="1200" dirty="0">
                          <a:latin typeface="Arial Black" panose="020B0A04020102020204" pitchFamily="34" charset="0"/>
                        </a:rPr>
                        <a:t>Low costs</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Produces radioactive waste</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1471133405"/>
                  </a:ext>
                </a:extLst>
              </a:tr>
              <a:tr h="568325">
                <a:tc>
                  <a:txBody>
                    <a:bodyPr/>
                    <a:lstStyle/>
                    <a:p>
                      <a:pPr algn="ctr"/>
                      <a:r>
                        <a:rPr lang="en-US" dirty="0">
                          <a:latin typeface="Arial Black" panose="020B0A04020102020204" pitchFamily="34" charset="0"/>
                        </a:rPr>
                        <a:t>Oil</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Easy to use / transport</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Expensive</a:t>
                      </a:r>
                    </a:p>
                    <a:p>
                      <a:pPr marL="0" indent="0" algn="ctr">
                        <a:buFontTx/>
                        <a:buNone/>
                      </a:pPr>
                      <a:r>
                        <a:rPr lang="en-US" sz="1200" dirty="0">
                          <a:latin typeface="Arial Black" panose="020B0A04020102020204" pitchFamily="34" charset="0"/>
                        </a:rPr>
                        <a:t>Huge source of pollution</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3688220171"/>
                  </a:ext>
                </a:extLst>
              </a:tr>
              <a:tr h="568325">
                <a:tc>
                  <a:txBody>
                    <a:bodyPr/>
                    <a:lstStyle/>
                    <a:p>
                      <a:pPr algn="ctr"/>
                      <a:r>
                        <a:rPr lang="en-US" dirty="0">
                          <a:latin typeface="Arial Black" panose="020B0A04020102020204" pitchFamily="34" charset="0"/>
                        </a:rPr>
                        <a:t>Solar</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Unlimited supply</a:t>
                      </a:r>
                    </a:p>
                    <a:p>
                      <a:pPr marL="0" indent="0" algn="ctr">
                        <a:buFontTx/>
                        <a:buNone/>
                      </a:pPr>
                      <a:r>
                        <a:rPr lang="en-US" sz="1200" dirty="0">
                          <a:latin typeface="Arial Black" panose="020B0A04020102020204" pitchFamily="34" charset="0"/>
                        </a:rPr>
                        <a:t>No pollution</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Requires heavy battery capacity</a:t>
                      </a:r>
                    </a:p>
                    <a:p>
                      <a:pPr marL="0" indent="0" algn="ctr">
                        <a:buFontTx/>
                        <a:buNone/>
                      </a:pPr>
                      <a:r>
                        <a:rPr lang="en-US" sz="1200" dirty="0">
                          <a:latin typeface="Arial Black" panose="020B0A04020102020204" pitchFamily="34" charset="0"/>
                        </a:rPr>
                        <a:t>Cannot generate 24/7</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2379211120"/>
                  </a:ext>
                </a:extLst>
              </a:tr>
              <a:tr h="568325">
                <a:tc>
                  <a:txBody>
                    <a:bodyPr/>
                    <a:lstStyle/>
                    <a:p>
                      <a:pPr algn="ctr"/>
                      <a:r>
                        <a:rPr lang="en-US" dirty="0">
                          <a:latin typeface="Arial Black" panose="020B0A04020102020204" pitchFamily="34" charset="0"/>
                        </a:rPr>
                        <a:t>Wind</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Unlimited supply</a:t>
                      </a:r>
                    </a:p>
                    <a:p>
                      <a:pPr marL="0" indent="0" algn="ctr">
                        <a:buFontTx/>
                        <a:buNone/>
                      </a:pPr>
                      <a:r>
                        <a:rPr lang="en-US" sz="1200" dirty="0">
                          <a:latin typeface="Arial Black" panose="020B0A04020102020204" pitchFamily="34" charset="0"/>
                        </a:rPr>
                        <a:t>No pollution</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Noisy</a:t>
                      </a:r>
                    </a:p>
                    <a:p>
                      <a:pPr marL="0" indent="0" algn="ctr">
                        <a:buFontTx/>
                        <a:buNone/>
                      </a:pPr>
                      <a:r>
                        <a:rPr lang="en-US" sz="1200" dirty="0">
                          <a:latin typeface="Arial Black" panose="020B0A04020102020204" pitchFamily="34" charset="0"/>
                        </a:rPr>
                        <a:t>Cannot generate 24/7</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317646168"/>
                  </a:ext>
                </a:extLst>
              </a:tr>
              <a:tr h="568325">
                <a:tc>
                  <a:txBody>
                    <a:bodyPr/>
                    <a:lstStyle/>
                    <a:p>
                      <a:pPr algn="ctr"/>
                      <a:r>
                        <a:rPr lang="en-US" dirty="0">
                          <a:latin typeface="Arial Black" panose="020B0A04020102020204" pitchFamily="34" charset="0"/>
                        </a:rPr>
                        <a:t>Biomass</a:t>
                      </a:r>
                      <a:endParaRPr lang="en-CA"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Renewable</a:t>
                      </a:r>
                    </a:p>
                    <a:p>
                      <a:pPr marL="0" indent="0" algn="ctr">
                        <a:buFontTx/>
                        <a:buNone/>
                      </a:pPr>
                      <a:r>
                        <a:rPr lang="en-US" sz="1200" dirty="0">
                          <a:latin typeface="Arial Black" panose="020B0A04020102020204" pitchFamily="34" charset="0"/>
                        </a:rPr>
                        <a:t>Many sources</a:t>
                      </a:r>
                      <a:endParaRPr lang="en-CA" sz="1200" dirty="0">
                        <a:latin typeface="Arial Black" panose="020B0A04020102020204" pitchFamily="34" charset="0"/>
                      </a:endParaRPr>
                    </a:p>
                  </a:txBody>
                  <a:tcPr anchor="ctr"/>
                </a:tc>
                <a:tc>
                  <a:txBody>
                    <a:bodyPr/>
                    <a:lstStyle/>
                    <a:p>
                      <a:pPr marL="0" indent="0" algn="ctr">
                        <a:buFontTx/>
                        <a:buNone/>
                      </a:pPr>
                      <a:r>
                        <a:rPr lang="en-US" sz="1200" dirty="0">
                          <a:latin typeface="Arial Black" panose="020B0A04020102020204" pitchFamily="34" charset="0"/>
                        </a:rPr>
                        <a:t>Poor supply chain</a:t>
                      </a:r>
                    </a:p>
                    <a:p>
                      <a:pPr marL="0" indent="0" algn="ctr">
                        <a:buFontTx/>
                        <a:buNone/>
                      </a:pPr>
                      <a:r>
                        <a:rPr lang="en-US" sz="1200" dirty="0">
                          <a:latin typeface="Arial Black" panose="020B0A04020102020204" pitchFamily="34" charset="0"/>
                        </a:rPr>
                        <a:t>Expensive</a:t>
                      </a:r>
                      <a:endParaRPr lang="en-CA" sz="1200" dirty="0">
                        <a:latin typeface="Arial Black" panose="020B0A04020102020204" pitchFamily="34" charset="0"/>
                      </a:endParaRPr>
                    </a:p>
                  </a:txBody>
                  <a:tcPr anchor="ctr"/>
                </a:tc>
                <a:extLst>
                  <a:ext uri="{0D108BD9-81ED-4DB2-BD59-A6C34878D82A}">
                    <a16:rowId xmlns:a16="http://schemas.microsoft.com/office/drawing/2014/main" xmlns="" val="1219970412"/>
                  </a:ext>
                </a:extLst>
              </a:tr>
            </a:tbl>
          </a:graphicData>
        </a:graphic>
      </p:graphicFrame>
      <p:sp>
        <p:nvSpPr>
          <p:cNvPr id="12" name="TextBox 11">
            <a:extLst>
              <a:ext uri="{FF2B5EF4-FFF2-40B4-BE49-F238E27FC236}">
                <a16:creationId xmlns:a16="http://schemas.microsoft.com/office/drawing/2014/main" xmlns="" id="{22D27E23-39D3-46F8-9E63-678090DBED13}"/>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a:t>
            </a:r>
          </a:p>
        </p:txBody>
      </p:sp>
    </p:spTree>
    <p:extLst>
      <p:ext uri="{BB962C8B-B14F-4D97-AF65-F5344CB8AC3E}">
        <p14:creationId xmlns:p14="http://schemas.microsoft.com/office/powerpoint/2010/main" xmlns="" val="2114890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AutoShape 2">
            <a:extLst>
              <a:ext uri="{FF2B5EF4-FFF2-40B4-BE49-F238E27FC236}">
                <a16:creationId xmlns:a16="http://schemas.microsoft.com/office/drawing/2014/main" xmlns="" id="{513F7725-C1DB-4F46-91B6-64687A555939}"/>
              </a:ext>
            </a:extLst>
          </p:cNvPr>
          <p:cNvSpPr>
            <a:spLocks noChangeArrowheads="1"/>
          </p:cNvSpPr>
          <p:nvPr/>
        </p:nvSpPr>
        <p:spPr bwMode="blackWhite">
          <a:xfrm rot="19254209">
            <a:off x="4842272" y="2769395"/>
            <a:ext cx="594122" cy="216694"/>
          </a:xfrm>
          <a:prstGeom prst="rightArrow">
            <a:avLst>
              <a:gd name="adj1" fmla="val 35167"/>
              <a:gd name="adj2" fmla="val 111028"/>
            </a:avLst>
          </a:prstGeom>
          <a:solidFill>
            <a:schemeClr val="accent2"/>
          </a:solidFill>
          <a:ln>
            <a:noFill/>
          </a:ln>
          <a:effectLst/>
          <a:extLst>
            <a:ext uri="{91240B29-F687-4F45-9708-019B960494DF}">
              <a14:hiddenLine xmlns:a14="http://schemas.microsoft.com/office/drawing/2010/main" xmlns="" w="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27" name="AutoShape 3">
            <a:extLst>
              <a:ext uri="{FF2B5EF4-FFF2-40B4-BE49-F238E27FC236}">
                <a16:creationId xmlns:a16="http://schemas.microsoft.com/office/drawing/2014/main" xmlns="" id="{BABD4D5C-7D95-498D-9CE2-A423D42D5A49}"/>
              </a:ext>
            </a:extLst>
          </p:cNvPr>
          <p:cNvSpPr>
            <a:spLocks noChangeArrowheads="1"/>
          </p:cNvSpPr>
          <p:nvPr/>
        </p:nvSpPr>
        <p:spPr bwMode="blackWhite">
          <a:xfrm rot="2851765">
            <a:off x="4842868" y="4172547"/>
            <a:ext cx="594122" cy="216694"/>
          </a:xfrm>
          <a:prstGeom prst="rightArrow">
            <a:avLst>
              <a:gd name="adj1" fmla="val 35167"/>
              <a:gd name="adj2" fmla="val 111029"/>
            </a:avLst>
          </a:prstGeom>
          <a:solidFill>
            <a:schemeClr val="accent2"/>
          </a:solidFill>
          <a:ln>
            <a:noFill/>
          </a:ln>
          <a:effectLst/>
          <a:extLst>
            <a:ext uri="{91240B29-F687-4F45-9708-019B960494DF}">
              <a14:hiddenLine xmlns:a14="http://schemas.microsoft.com/office/drawing/2010/main" xmlns="" w="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28" name="AutoShape 4">
            <a:extLst>
              <a:ext uri="{FF2B5EF4-FFF2-40B4-BE49-F238E27FC236}">
                <a16:creationId xmlns:a16="http://schemas.microsoft.com/office/drawing/2014/main" xmlns="" id="{896E1017-7BD6-4BC0-83AA-42128C3405D0}"/>
              </a:ext>
            </a:extLst>
          </p:cNvPr>
          <p:cNvSpPr>
            <a:spLocks noChangeArrowheads="1"/>
          </p:cNvSpPr>
          <p:nvPr/>
        </p:nvSpPr>
        <p:spPr bwMode="blackWhite">
          <a:xfrm rot="13646895">
            <a:off x="3735587" y="2796184"/>
            <a:ext cx="594122" cy="216694"/>
          </a:xfrm>
          <a:prstGeom prst="rightArrow">
            <a:avLst>
              <a:gd name="adj1" fmla="val 35167"/>
              <a:gd name="adj2" fmla="val 111029"/>
            </a:avLst>
          </a:prstGeom>
          <a:solidFill>
            <a:schemeClr val="accent2"/>
          </a:solidFill>
          <a:ln>
            <a:noFill/>
          </a:ln>
          <a:effectLst/>
          <a:extLst>
            <a:ext uri="{91240B29-F687-4F45-9708-019B960494DF}">
              <a14:hiddenLine xmlns:a14="http://schemas.microsoft.com/office/drawing/2010/main" xmlns="" w="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29" name="AutoShape 5">
            <a:extLst>
              <a:ext uri="{FF2B5EF4-FFF2-40B4-BE49-F238E27FC236}">
                <a16:creationId xmlns:a16="http://schemas.microsoft.com/office/drawing/2014/main" xmlns="" id="{F5503D63-B298-4AB2-A26E-71BEA2939EA1}"/>
              </a:ext>
            </a:extLst>
          </p:cNvPr>
          <p:cNvSpPr>
            <a:spLocks noChangeArrowheads="1"/>
          </p:cNvSpPr>
          <p:nvPr/>
        </p:nvSpPr>
        <p:spPr bwMode="blackWhite">
          <a:xfrm rot="7687744">
            <a:off x="3789166" y="4253509"/>
            <a:ext cx="594122" cy="216694"/>
          </a:xfrm>
          <a:prstGeom prst="rightArrow">
            <a:avLst>
              <a:gd name="adj1" fmla="val 35167"/>
              <a:gd name="adj2" fmla="val 111029"/>
            </a:avLst>
          </a:prstGeom>
          <a:solidFill>
            <a:schemeClr val="accent2"/>
          </a:solidFill>
          <a:ln>
            <a:noFill/>
          </a:ln>
          <a:effectLst/>
          <a:extLst>
            <a:ext uri="{91240B29-F687-4F45-9708-019B960494DF}">
              <a14:hiddenLine xmlns:a14="http://schemas.microsoft.com/office/drawing/2010/main" xmlns="" w="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30" name="AutoShape 6">
            <a:extLst>
              <a:ext uri="{FF2B5EF4-FFF2-40B4-BE49-F238E27FC236}">
                <a16:creationId xmlns:a16="http://schemas.microsoft.com/office/drawing/2014/main" xmlns="" id="{9AC673A3-D378-4410-B706-CC48AA2FC18A}"/>
              </a:ext>
            </a:extLst>
          </p:cNvPr>
          <p:cNvSpPr>
            <a:spLocks noChangeArrowheads="1"/>
          </p:cNvSpPr>
          <p:nvPr/>
        </p:nvSpPr>
        <p:spPr bwMode="blackWhite">
          <a:xfrm>
            <a:off x="5257800" y="3470673"/>
            <a:ext cx="594122" cy="216694"/>
          </a:xfrm>
          <a:prstGeom prst="rightArrow">
            <a:avLst>
              <a:gd name="adj1" fmla="val 35167"/>
              <a:gd name="adj2" fmla="val 111028"/>
            </a:avLst>
          </a:prstGeom>
          <a:solidFill>
            <a:schemeClr val="accent2"/>
          </a:solidFill>
          <a:ln>
            <a:noFill/>
          </a:ln>
          <a:effectLst/>
          <a:extLst>
            <a:ext uri="{91240B29-F687-4F45-9708-019B960494DF}">
              <a14:hiddenLine xmlns:a14="http://schemas.microsoft.com/office/drawing/2010/main" xmlns="" w="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31" name="AutoShape 7">
            <a:extLst>
              <a:ext uri="{FF2B5EF4-FFF2-40B4-BE49-F238E27FC236}">
                <a16:creationId xmlns:a16="http://schemas.microsoft.com/office/drawing/2014/main" xmlns="" id="{C9E3E98F-9DBF-46A4-B227-92DA37F47883}"/>
              </a:ext>
            </a:extLst>
          </p:cNvPr>
          <p:cNvSpPr>
            <a:spLocks noChangeArrowheads="1"/>
          </p:cNvSpPr>
          <p:nvPr/>
        </p:nvSpPr>
        <p:spPr bwMode="blackWhite">
          <a:xfrm rot="10800000">
            <a:off x="3383756" y="3496867"/>
            <a:ext cx="647700" cy="216694"/>
          </a:xfrm>
          <a:prstGeom prst="rightArrow">
            <a:avLst>
              <a:gd name="adj1" fmla="val 35167"/>
              <a:gd name="adj2" fmla="val 121041"/>
            </a:avLst>
          </a:prstGeom>
          <a:solidFill>
            <a:schemeClr val="accent2"/>
          </a:solidFill>
          <a:ln>
            <a:noFill/>
          </a:ln>
          <a:effectLst/>
          <a:extLst>
            <a:ext uri="{91240B29-F687-4F45-9708-019B960494DF}">
              <a14:hiddenLine xmlns:a14="http://schemas.microsoft.com/office/drawing/2010/main" xmlns="" w="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32" name="Rectangle 8">
            <a:extLst>
              <a:ext uri="{FF2B5EF4-FFF2-40B4-BE49-F238E27FC236}">
                <a16:creationId xmlns:a16="http://schemas.microsoft.com/office/drawing/2014/main" xmlns="" id="{D82674B4-98B4-4D36-94B7-32199F89741D}"/>
              </a:ext>
            </a:extLst>
          </p:cNvPr>
          <p:cNvSpPr>
            <a:spLocks noGrp="1" noChangeArrowheads="1"/>
          </p:cNvSpPr>
          <p:nvPr>
            <p:ph type="title"/>
          </p:nvPr>
        </p:nvSpPr>
        <p:spPr>
          <a:xfrm>
            <a:off x="476148" y="584200"/>
            <a:ext cx="7135622" cy="384721"/>
          </a:xfrm>
        </p:spPr>
        <p:txBody>
          <a:bodyPr/>
          <a:lstStyle/>
          <a:p>
            <a:r>
              <a:rPr lang="en-US" altLang="ko-KR" dirty="0">
                <a:ea typeface="Gulim" panose="020B0600000101010101" pitchFamily="34" charset="-127"/>
              </a:rPr>
              <a:t>Uses of Minerals and Metals</a:t>
            </a:r>
          </a:p>
        </p:txBody>
      </p:sp>
      <p:sp>
        <p:nvSpPr>
          <p:cNvPr id="129040" name="Text Box 16">
            <a:extLst>
              <a:ext uri="{FF2B5EF4-FFF2-40B4-BE49-F238E27FC236}">
                <a16:creationId xmlns:a16="http://schemas.microsoft.com/office/drawing/2014/main" xmlns="" id="{3DE900B4-A269-4E9A-B466-9F245E03D4EF}"/>
              </a:ext>
            </a:extLst>
          </p:cNvPr>
          <p:cNvSpPr txBox="1">
            <a:spLocks noChangeArrowheads="1"/>
          </p:cNvSpPr>
          <p:nvPr/>
        </p:nvSpPr>
        <p:spPr bwMode="auto">
          <a:xfrm>
            <a:off x="522606" y="3378755"/>
            <a:ext cx="2569742" cy="784830"/>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marL="285750" indent="-285750" algn="ctr">
              <a:buFont typeface="Wingdings" panose="05000000000000000000" pitchFamily="2" charset="2"/>
              <a:buChar char="§"/>
            </a:pPr>
            <a:r>
              <a:rPr lang="en-US" altLang="zh-TW" sz="1500" dirty="0">
                <a:solidFill>
                  <a:schemeClr val="tx1">
                    <a:lumMod val="95000"/>
                    <a:lumOff val="5000"/>
                  </a:schemeClr>
                </a:solidFill>
                <a:ea typeface="新細明體" panose="02020500000000000000" pitchFamily="18" charset="-120"/>
              </a:rPr>
              <a:t>Copper for </a:t>
            </a:r>
            <a:r>
              <a:rPr lang="en-US" sz="1500" dirty="0">
                <a:solidFill>
                  <a:schemeClr val="tx1">
                    <a:lumMod val="95000"/>
                    <a:lumOff val="5000"/>
                  </a:schemeClr>
                </a:solidFill>
                <a:ea typeface="新細明體" panose="02020500000000000000" pitchFamily="18" charset="-120"/>
              </a:rPr>
              <a:t>electrical wires </a:t>
            </a:r>
          </a:p>
          <a:p>
            <a:pPr algn="ctr"/>
            <a:r>
              <a:rPr lang="en-US" sz="1500" dirty="0">
                <a:solidFill>
                  <a:schemeClr val="tx1">
                    <a:lumMod val="95000"/>
                    <a:lumOff val="5000"/>
                  </a:schemeClr>
                </a:solidFill>
                <a:ea typeface="新細明體" panose="02020500000000000000" pitchFamily="18" charset="-120"/>
              </a:rPr>
              <a:t>and cables for its conductivity</a:t>
            </a:r>
          </a:p>
          <a:p>
            <a:pPr algn="ctr"/>
            <a:endParaRPr lang="en-US" altLang="ko-KR" sz="1500" dirty="0">
              <a:solidFill>
                <a:schemeClr val="tx2"/>
              </a:solidFill>
              <a:ea typeface="Gulim" panose="020B0600000101010101" pitchFamily="34" charset="-127"/>
            </a:endParaRPr>
          </a:p>
        </p:txBody>
      </p:sp>
      <p:sp>
        <p:nvSpPr>
          <p:cNvPr id="129041" name="Text Box 17">
            <a:extLst>
              <a:ext uri="{FF2B5EF4-FFF2-40B4-BE49-F238E27FC236}">
                <a16:creationId xmlns:a16="http://schemas.microsoft.com/office/drawing/2014/main" xmlns="" id="{CF78B64D-E507-4A73-9C2D-481678F08478}"/>
              </a:ext>
            </a:extLst>
          </p:cNvPr>
          <p:cNvSpPr txBox="1">
            <a:spLocks noChangeArrowheads="1"/>
          </p:cNvSpPr>
          <p:nvPr/>
        </p:nvSpPr>
        <p:spPr bwMode="auto">
          <a:xfrm>
            <a:off x="1280146" y="4875611"/>
            <a:ext cx="3022687" cy="600164"/>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marL="285750" indent="-285750" algn="ctr">
              <a:spcBef>
                <a:spcPct val="20000"/>
              </a:spcBef>
              <a:buClr>
                <a:schemeClr val="accent2"/>
              </a:buClr>
              <a:buSzPct val="80000"/>
              <a:buFont typeface="Wingdings" panose="05000000000000000000" pitchFamily="2" charset="2"/>
              <a:buChar char="§"/>
            </a:pPr>
            <a:r>
              <a:rPr lang="en-US" altLang="zh-TW" sz="1500" dirty="0">
                <a:solidFill>
                  <a:schemeClr val="tx1">
                    <a:lumMod val="95000"/>
                    <a:lumOff val="5000"/>
                  </a:schemeClr>
                </a:solidFill>
                <a:ea typeface="新細明體" panose="02020500000000000000" pitchFamily="18" charset="-120"/>
              </a:rPr>
              <a:t>Gold </a:t>
            </a:r>
            <a:r>
              <a:rPr lang="en-US" sz="1500" dirty="0">
                <a:solidFill>
                  <a:schemeClr val="tx1">
                    <a:lumMod val="95000"/>
                    <a:lumOff val="5000"/>
                  </a:schemeClr>
                </a:solidFill>
                <a:ea typeface="新細明體" panose="02020500000000000000" pitchFamily="18" charset="-120"/>
              </a:rPr>
              <a:t>micro circuitry in a range of</a:t>
            </a:r>
          </a:p>
          <a:p>
            <a:pPr algn="ctr">
              <a:spcBef>
                <a:spcPct val="20000"/>
              </a:spcBef>
              <a:buClr>
                <a:schemeClr val="accent2"/>
              </a:buClr>
              <a:buSzPct val="80000"/>
            </a:pPr>
            <a:r>
              <a:rPr lang="en-US" sz="1500" dirty="0">
                <a:solidFill>
                  <a:schemeClr val="tx1">
                    <a:lumMod val="95000"/>
                    <a:lumOff val="5000"/>
                  </a:schemeClr>
                </a:solidFill>
                <a:ea typeface="新細明體" panose="02020500000000000000" pitchFamily="18" charset="-120"/>
              </a:rPr>
              <a:t> electronic products</a:t>
            </a:r>
            <a:endParaRPr lang="en-US" altLang="zh-TW" sz="1500" dirty="0">
              <a:solidFill>
                <a:schemeClr val="tx1">
                  <a:lumMod val="95000"/>
                  <a:lumOff val="5000"/>
                </a:schemeClr>
              </a:solidFill>
              <a:ea typeface="新細明體" panose="02020500000000000000" pitchFamily="18" charset="-120"/>
            </a:endParaRPr>
          </a:p>
        </p:txBody>
      </p:sp>
      <p:sp>
        <p:nvSpPr>
          <p:cNvPr id="129042" name="Text Box 18">
            <a:extLst>
              <a:ext uri="{FF2B5EF4-FFF2-40B4-BE49-F238E27FC236}">
                <a16:creationId xmlns:a16="http://schemas.microsoft.com/office/drawing/2014/main" xmlns="" id="{9146FD38-8CD0-45E1-86EB-07318F664350}"/>
              </a:ext>
            </a:extLst>
          </p:cNvPr>
          <p:cNvSpPr txBox="1">
            <a:spLocks noChangeArrowheads="1"/>
          </p:cNvSpPr>
          <p:nvPr/>
        </p:nvSpPr>
        <p:spPr bwMode="auto">
          <a:xfrm>
            <a:off x="4463805" y="4800600"/>
            <a:ext cx="3619197" cy="553998"/>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marL="285750" indent="-285750" algn="ctr">
              <a:buFont typeface="Wingdings" panose="05000000000000000000" pitchFamily="2" charset="2"/>
              <a:buChar char="§"/>
            </a:pPr>
            <a:r>
              <a:rPr lang="en-US" altLang="zh-TW" sz="1500" dirty="0">
                <a:solidFill>
                  <a:schemeClr val="tx1">
                    <a:lumMod val="95000"/>
                    <a:lumOff val="5000"/>
                  </a:schemeClr>
                </a:solidFill>
                <a:ea typeface="新細明體" panose="02020500000000000000" pitchFamily="18" charset="-120"/>
              </a:rPr>
              <a:t>Silver as a precious metal and</a:t>
            </a:r>
          </a:p>
          <a:p>
            <a:pPr algn="ctr"/>
            <a:r>
              <a:rPr lang="en-US" altLang="ko-KR" sz="1500" dirty="0">
                <a:solidFill>
                  <a:schemeClr val="tx1">
                    <a:lumMod val="95000"/>
                    <a:lumOff val="5000"/>
                  </a:schemeClr>
                </a:solidFill>
                <a:ea typeface="Gulim" panose="020B0600000101010101" pitchFamily="34" charset="-127"/>
              </a:rPr>
              <a:t>for photography and electronic components</a:t>
            </a:r>
          </a:p>
        </p:txBody>
      </p:sp>
      <p:sp>
        <p:nvSpPr>
          <p:cNvPr id="129043" name="Text Box 19">
            <a:extLst>
              <a:ext uri="{FF2B5EF4-FFF2-40B4-BE49-F238E27FC236}">
                <a16:creationId xmlns:a16="http://schemas.microsoft.com/office/drawing/2014/main" xmlns="" id="{701E2CE5-045F-42DB-93AC-D175921D14F4}"/>
              </a:ext>
            </a:extLst>
          </p:cNvPr>
          <p:cNvSpPr txBox="1">
            <a:spLocks noChangeArrowheads="1"/>
          </p:cNvSpPr>
          <p:nvPr/>
        </p:nvSpPr>
        <p:spPr bwMode="auto">
          <a:xfrm>
            <a:off x="6192442" y="3407569"/>
            <a:ext cx="1920719" cy="553998"/>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marL="285750" indent="-285750">
              <a:buFont typeface="Wingdings" panose="05000000000000000000" pitchFamily="2" charset="2"/>
              <a:buChar char="§"/>
            </a:pPr>
            <a:r>
              <a:rPr lang="en-US" altLang="zh-TW" sz="1500" dirty="0">
                <a:solidFill>
                  <a:schemeClr val="tx1">
                    <a:lumMod val="95000"/>
                    <a:lumOff val="5000"/>
                  </a:schemeClr>
                </a:solidFill>
                <a:ea typeface="新細明體" panose="02020500000000000000" pitchFamily="18" charset="-120"/>
              </a:rPr>
              <a:t>Zinc in </a:t>
            </a:r>
            <a:r>
              <a:rPr lang="en-US" sz="1500" dirty="0">
                <a:solidFill>
                  <a:schemeClr val="tx1">
                    <a:lumMod val="95000"/>
                    <a:lumOff val="5000"/>
                  </a:schemeClr>
                </a:solidFill>
                <a:ea typeface="新細明體" panose="02020500000000000000" pitchFamily="18" charset="-120"/>
              </a:rPr>
              <a:t>galvanizing</a:t>
            </a:r>
            <a:r>
              <a:rPr lang="en-US" altLang="zh-TW" sz="1500" dirty="0">
                <a:solidFill>
                  <a:schemeClr val="tx1">
                    <a:lumMod val="95000"/>
                    <a:lumOff val="5000"/>
                  </a:schemeClr>
                </a:solidFill>
                <a:ea typeface="新細明體" panose="02020500000000000000" pitchFamily="18" charset="-120"/>
              </a:rPr>
              <a:t> </a:t>
            </a:r>
          </a:p>
          <a:p>
            <a:r>
              <a:rPr lang="en-US" altLang="zh-TW" sz="1500" dirty="0">
                <a:solidFill>
                  <a:schemeClr val="tx1">
                    <a:lumMod val="95000"/>
                    <a:lumOff val="5000"/>
                  </a:schemeClr>
                </a:solidFill>
                <a:ea typeface="新細明體" panose="02020500000000000000" pitchFamily="18" charset="-120"/>
              </a:rPr>
              <a:t>(prevents</a:t>
            </a:r>
            <a:r>
              <a:rPr lang="en-US" sz="1500" dirty="0">
                <a:solidFill>
                  <a:schemeClr val="tx1">
                    <a:lumMod val="95000"/>
                    <a:lumOff val="5000"/>
                  </a:schemeClr>
                </a:solidFill>
                <a:ea typeface="新細明體" panose="02020500000000000000" pitchFamily="18" charset="-120"/>
              </a:rPr>
              <a:t> rusting</a:t>
            </a:r>
            <a:r>
              <a:rPr lang="en-US" altLang="zh-TW" sz="1500" dirty="0">
                <a:solidFill>
                  <a:schemeClr val="tx1">
                    <a:lumMod val="95000"/>
                    <a:lumOff val="5000"/>
                  </a:schemeClr>
                </a:solidFill>
                <a:ea typeface="新細明體" panose="02020500000000000000" pitchFamily="18" charset="-120"/>
              </a:rPr>
              <a:t>)</a:t>
            </a:r>
            <a:endParaRPr lang="en-US" altLang="ko-KR" sz="1500" dirty="0">
              <a:solidFill>
                <a:schemeClr val="tx1">
                  <a:lumMod val="95000"/>
                  <a:lumOff val="5000"/>
                </a:schemeClr>
              </a:solidFill>
              <a:ea typeface="新細明體" panose="02020500000000000000" pitchFamily="18" charset="-120"/>
            </a:endParaRPr>
          </a:p>
        </p:txBody>
      </p:sp>
      <p:sp>
        <p:nvSpPr>
          <p:cNvPr id="129044" name="Text Box 20">
            <a:extLst>
              <a:ext uri="{FF2B5EF4-FFF2-40B4-BE49-F238E27FC236}">
                <a16:creationId xmlns:a16="http://schemas.microsoft.com/office/drawing/2014/main" xmlns="" id="{F417B640-7874-44A7-84F2-57792090C289}"/>
              </a:ext>
            </a:extLst>
          </p:cNvPr>
          <p:cNvSpPr txBox="1">
            <a:spLocks noChangeArrowheads="1"/>
          </p:cNvSpPr>
          <p:nvPr/>
        </p:nvSpPr>
        <p:spPr bwMode="auto">
          <a:xfrm>
            <a:off x="880101" y="1864231"/>
            <a:ext cx="3422732" cy="784830"/>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marL="285750" indent="-285750" algn="ctr">
              <a:buFont typeface="Wingdings" panose="05000000000000000000" pitchFamily="2" charset="2"/>
              <a:buChar char="§"/>
            </a:pPr>
            <a:r>
              <a:rPr lang="en-US" altLang="zh-TW" sz="1500" dirty="0">
                <a:solidFill>
                  <a:schemeClr val="tx1">
                    <a:lumMod val="95000"/>
                    <a:lumOff val="5000"/>
                  </a:schemeClr>
                </a:solidFill>
                <a:ea typeface="新細明體" panose="02020500000000000000" pitchFamily="18" charset="-120"/>
              </a:rPr>
              <a:t>Coal for energy</a:t>
            </a:r>
          </a:p>
          <a:p>
            <a:pPr marL="285750" indent="-285750" algn="ctr">
              <a:buFont typeface="Wingdings" panose="05000000000000000000" pitchFamily="2" charset="2"/>
              <a:buChar char="§"/>
            </a:pPr>
            <a:r>
              <a:rPr lang="en-US" altLang="ko-KR" sz="1500" dirty="0">
                <a:solidFill>
                  <a:schemeClr val="tx1">
                    <a:lumMod val="95000"/>
                    <a:lumOff val="5000"/>
                  </a:schemeClr>
                </a:solidFill>
                <a:ea typeface="新細明體" panose="02020500000000000000" pitchFamily="18" charset="-120"/>
              </a:rPr>
              <a:t>Key ingredient in the manufacturing </a:t>
            </a:r>
          </a:p>
          <a:p>
            <a:pPr algn="ctr"/>
            <a:r>
              <a:rPr lang="en-US" altLang="ko-KR" sz="1500" dirty="0">
                <a:solidFill>
                  <a:schemeClr val="tx1">
                    <a:lumMod val="95000"/>
                    <a:lumOff val="5000"/>
                  </a:schemeClr>
                </a:solidFill>
                <a:ea typeface="新細明體" panose="02020500000000000000" pitchFamily="18" charset="-120"/>
              </a:rPr>
              <a:t>of steel and cement</a:t>
            </a:r>
          </a:p>
        </p:txBody>
      </p:sp>
      <p:sp>
        <p:nvSpPr>
          <p:cNvPr id="129045" name="Text Box 21">
            <a:extLst>
              <a:ext uri="{FF2B5EF4-FFF2-40B4-BE49-F238E27FC236}">
                <a16:creationId xmlns:a16="http://schemas.microsoft.com/office/drawing/2014/main" xmlns="" id="{C3D22B9E-704D-4E3B-BB5F-63F4FAF4E2FA}"/>
              </a:ext>
            </a:extLst>
          </p:cNvPr>
          <p:cNvSpPr txBox="1">
            <a:spLocks noChangeArrowheads="1"/>
          </p:cNvSpPr>
          <p:nvPr/>
        </p:nvSpPr>
        <p:spPr bwMode="auto">
          <a:xfrm>
            <a:off x="4694404" y="2069307"/>
            <a:ext cx="2623411" cy="323165"/>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marL="285750" indent="-285750" algn="ctr">
              <a:buFont typeface="Wingdings" panose="05000000000000000000" pitchFamily="2" charset="2"/>
              <a:buChar char="§"/>
            </a:pPr>
            <a:r>
              <a:rPr lang="en-US" altLang="zh-TW" sz="1500" dirty="0">
                <a:solidFill>
                  <a:schemeClr val="tx1">
                    <a:lumMod val="95000"/>
                    <a:lumOff val="5000"/>
                  </a:schemeClr>
                </a:solidFill>
                <a:ea typeface="新細明體" panose="02020500000000000000" pitchFamily="18" charset="-120"/>
              </a:rPr>
              <a:t>Uranium for nuclear energy</a:t>
            </a:r>
            <a:endParaRPr lang="en-US" altLang="ko-KR" sz="1500" dirty="0">
              <a:solidFill>
                <a:schemeClr val="tx1">
                  <a:lumMod val="95000"/>
                  <a:lumOff val="5000"/>
                </a:schemeClr>
              </a:solidFill>
              <a:ea typeface="Gulim" panose="020B0600000101010101" pitchFamily="34" charset="-127"/>
            </a:endParaRPr>
          </a:p>
        </p:txBody>
      </p:sp>
      <p:sp>
        <p:nvSpPr>
          <p:cNvPr id="129046" name="Text Box 22">
            <a:extLst>
              <a:ext uri="{FF2B5EF4-FFF2-40B4-BE49-F238E27FC236}">
                <a16:creationId xmlns:a16="http://schemas.microsoft.com/office/drawing/2014/main" xmlns="" id="{AA517B67-B87C-4837-AE06-915A84647F2B}"/>
              </a:ext>
            </a:extLst>
          </p:cNvPr>
          <p:cNvSpPr txBox="1">
            <a:spLocks noChangeArrowheads="1"/>
          </p:cNvSpPr>
          <p:nvPr/>
        </p:nvSpPr>
        <p:spPr bwMode="gray">
          <a:xfrm>
            <a:off x="4113953" y="3387702"/>
            <a:ext cx="922047" cy="461665"/>
          </a:xfrm>
          <a:prstGeom prst="rect">
            <a:avLst/>
          </a:prstGeom>
          <a:noFill/>
          <a:ln>
            <a:noFill/>
          </a:ln>
          <a:effectLst>
            <a:prstShdw prst="shdw12" dist="76200" dir="10800000">
              <a:schemeClr val="bg2">
                <a:alpha val="50000"/>
              </a:schemeClr>
            </a:prstShdw>
          </a:effectLst>
          <a:extLst>
            <a:ext uri="{909E8E84-426E-40DD-AFC4-6F175D3DCCD1}">
              <a14:hiddenFill xmlns:a14="http://schemas.microsoft.com/office/drawing/2010/main" xmlns="">
                <a:gradFill rotWithShape="1">
                  <a:gsLst>
                    <a:gs pos="0">
                      <a:srgbClr val="E9940B"/>
                    </a:gs>
                    <a:gs pos="100000">
                      <a:srgbClr val="E9940B">
                        <a:gamma/>
                        <a:shade val="31373"/>
                        <a:invGamma/>
                      </a:srgbClr>
                    </a:gs>
                  </a:gsLst>
                  <a:path path="shape">
                    <a:fillToRect l="50000" t="50000" r="50000" b="50000"/>
                  </a:path>
                </a:gradFill>
              </a14:hiddenFill>
            </a:ext>
            <a:ext uri="{91240B29-F687-4F45-9708-019B960494DF}">
              <a14:hiddenLine xmlns:a14="http://schemas.microsoft.com/office/drawing/2010/main" xmlns="" w="9525" algn="ctr">
                <a:solidFill>
                  <a:schemeClr val="tx1"/>
                </a:solidFill>
                <a:miter lim="800000"/>
                <a:headEnd/>
                <a:tailEnd/>
              </a14:hiddenLine>
            </a:ext>
          </a:extLst>
        </p:spPr>
        <p:txBody>
          <a:bodyPr wrap="none">
            <a:spAutoFit/>
          </a:bodyPr>
          <a:lstStyle/>
          <a:p>
            <a:pPr algn="ctr"/>
            <a:r>
              <a:rPr lang="en-US" altLang="ko-KR" sz="2400" b="1" dirty="0">
                <a:solidFill>
                  <a:srgbClr val="FFFFFF"/>
                </a:solidFill>
                <a:latin typeface="Arial" panose="020B0604020202020204" pitchFamily="34" charset="0"/>
                <a:ea typeface="Gulim" panose="020B0600000101010101" pitchFamily="34" charset="-127"/>
              </a:rPr>
              <a:t>Uses</a:t>
            </a:r>
          </a:p>
        </p:txBody>
      </p:sp>
      <p:sp>
        <p:nvSpPr>
          <p:cNvPr id="129047" name="Oval 23">
            <a:extLst>
              <a:ext uri="{FF2B5EF4-FFF2-40B4-BE49-F238E27FC236}">
                <a16:creationId xmlns:a16="http://schemas.microsoft.com/office/drawing/2014/main" xmlns="" id="{545EA641-18E5-462D-93A2-AC32299F8CC1}"/>
              </a:ext>
            </a:extLst>
          </p:cNvPr>
          <p:cNvSpPr>
            <a:spLocks noChangeArrowheads="1"/>
          </p:cNvSpPr>
          <p:nvPr/>
        </p:nvSpPr>
        <p:spPr bwMode="gray">
          <a:xfrm>
            <a:off x="3059908" y="3477816"/>
            <a:ext cx="269081" cy="270272"/>
          </a:xfrm>
          <a:prstGeom prst="ellipse">
            <a:avLst/>
          </a:prstGeom>
          <a:gradFill rotWithShape="1">
            <a:gsLst>
              <a:gs pos="0">
                <a:schemeClr val="accent1"/>
              </a:gs>
              <a:gs pos="100000">
                <a:schemeClr val="accent1">
                  <a:gamma/>
                  <a:shade val="54510"/>
                  <a:invGamma/>
                </a:schemeClr>
              </a:gs>
            </a:gsLst>
            <a:path path="shape">
              <a:fillToRect l="50000" t="50000" r="50000" b="50000"/>
            </a:path>
          </a:gradFill>
          <a:ln>
            <a:noFill/>
          </a:ln>
          <a:effectLst/>
          <a:extLst>
            <a:ext uri="{91240B29-F687-4F45-9708-019B960494DF}">
              <a14:hiddenLine xmlns:a14="http://schemas.microsoft.com/office/drawing/2010/main" xmlns="" w="0" algn="ctr">
                <a:solidFill>
                  <a:schemeClr val="bg2"/>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48" name="Oval 24">
            <a:extLst>
              <a:ext uri="{FF2B5EF4-FFF2-40B4-BE49-F238E27FC236}">
                <a16:creationId xmlns:a16="http://schemas.microsoft.com/office/drawing/2014/main" xmlns="" id="{6AC82971-CFF4-41C9-BFD3-4F604534F009}"/>
              </a:ext>
            </a:extLst>
          </p:cNvPr>
          <p:cNvSpPr>
            <a:spLocks noChangeArrowheads="1"/>
          </p:cNvSpPr>
          <p:nvPr/>
        </p:nvSpPr>
        <p:spPr bwMode="gray">
          <a:xfrm>
            <a:off x="3492105" y="2376386"/>
            <a:ext cx="269081" cy="270272"/>
          </a:xfrm>
          <a:prstGeom prst="ellipse">
            <a:avLst/>
          </a:prstGeom>
          <a:gradFill rotWithShape="1">
            <a:gsLst>
              <a:gs pos="0">
                <a:schemeClr val="accent1"/>
              </a:gs>
              <a:gs pos="100000">
                <a:schemeClr val="accent1">
                  <a:gamma/>
                  <a:shade val="54510"/>
                  <a:invGamma/>
                </a:schemeClr>
              </a:gs>
            </a:gsLst>
            <a:path path="shape">
              <a:fillToRect l="50000" t="50000" r="50000" b="50000"/>
            </a:path>
          </a:gradFill>
          <a:ln>
            <a:noFill/>
          </a:ln>
          <a:effectLst/>
          <a:extLst>
            <a:ext uri="{91240B29-F687-4F45-9708-019B960494DF}">
              <a14:hiddenLine xmlns:a14="http://schemas.microsoft.com/office/drawing/2010/main" xmlns="" w="0" algn="ctr">
                <a:solidFill>
                  <a:schemeClr val="bg2"/>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49" name="Oval 25">
            <a:extLst>
              <a:ext uri="{FF2B5EF4-FFF2-40B4-BE49-F238E27FC236}">
                <a16:creationId xmlns:a16="http://schemas.microsoft.com/office/drawing/2014/main" xmlns="" id="{1ED35788-AE2D-45A1-B13A-3BB459FA645D}"/>
              </a:ext>
            </a:extLst>
          </p:cNvPr>
          <p:cNvSpPr>
            <a:spLocks noChangeArrowheads="1"/>
          </p:cNvSpPr>
          <p:nvPr/>
        </p:nvSpPr>
        <p:spPr bwMode="gray">
          <a:xfrm>
            <a:off x="5381626" y="2390776"/>
            <a:ext cx="269081" cy="270272"/>
          </a:xfrm>
          <a:prstGeom prst="ellipse">
            <a:avLst/>
          </a:prstGeom>
          <a:gradFill rotWithShape="1">
            <a:gsLst>
              <a:gs pos="0">
                <a:schemeClr val="accent1"/>
              </a:gs>
              <a:gs pos="100000">
                <a:schemeClr val="accent1">
                  <a:gamma/>
                  <a:shade val="54510"/>
                  <a:invGamma/>
                </a:schemeClr>
              </a:gs>
            </a:gsLst>
            <a:path path="shape">
              <a:fillToRect l="50000" t="50000" r="50000" b="50000"/>
            </a:path>
          </a:gradFill>
          <a:ln>
            <a:noFill/>
          </a:ln>
          <a:effectLst/>
          <a:extLst>
            <a:ext uri="{91240B29-F687-4F45-9708-019B960494DF}">
              <a14:hiddenLine xmlns:a14="http://schemas.microsoft.com/office/drawing/2010/main" xmlns="" w="0" algn="ctr">
                <a:solidFill>
                  <a:schemeClr val="bg2"/>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50" name="Oval 26">
            <a:extLst>
              <a:ext uri="{FF2B5EF4-FFF2-40B4-BE49-F238E27FC236}">
                <a16:creationId xmlns:a16="http://schemas.microsoft.com/office/drawing/2014/main" xmlns="" id="{DC729A7C-4E26-4B61-A319-FDE2F53F5032}"/>
              </a:ext>
            </a:extLst>
          </p:cNvPr>
          <p:cNvSpPr>
            <a:spLocks noChangeArrowheads="1"/>
          </p:cNvSpPr>
          <p:nvPr/>
        </p:nvSpPr>
        <p:spPr bwMode="gray">
          <a:xfrm>
            <a:off x="5868592" y="3456284"/>
            <a:ext cx="269081" cy="270272"/>
          </a:xfrm>
          <a:prstGeom prst="ellipse">
            <a:avLst/>
          </a:prstGeom>
          <a:gradFill rotWithShape="1">
            <a:gsLst>
              <a:gs pos="0">
                <a:schemeClr val="accent1"/>
              </a:gs>
              <a:gs pos="100000">
                <a:schemeClr val="accent1">
                  <a:gamma/>
                  <a:shade val="54510"/>
                  <a:invGamma/>
                </a:schemeClr>
              </a:gs>
            </a:gsLst>
            <a:path path="shape">
              <a:fillToRect l="50000" t="50000" r="50000" b="50000"/>
            </a:path>
          </a:gradFill>
          <a:ln>
            <a:noFill/>
          </a:ln>
          <a:effectLst/>
          <a:extLst>
            <a:ext uri="{91240B29-F687-4F45-9708-019B960494DF}">
              <a14:hiddenLine xmlns:a14="http://schemas.microsoft.com/office/drawing/2010/main" xmlns="" w="0" algn="ctr">
                <a:solidFill>
                  <a:schemeClr val="bg2"/>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51" name="Oval 27">
            <a:extLst>
              <a:ext uri="{FF2B5EF4-FFF2-40B4-BE49-F238E27FC236}">
                <a16:creationId xmlns:a16="http://schemas.microsoft.com/office/drawing/2014/main" xmlns="" id="{509B9A69-0EEA-4EB1-9C27-DBDAC10E4484}"/>
              </a:ext>
            </a:extLst>
          </p:cNvPr>
          <p:cNvSpPr>
            <a:spLocks noChangeArrowheads="1"/>
          </p:cNvSpPr>
          <p:nvPr/>
        </p:nvSpPr>
        <p:spPr bwMode="gray">
          <a:xfrm>
            <a:off x="5328049" y="4496991"/>
            <a:ext cx="269081" cy="270272"/>
          </a:xfrm>
          <a:prstGeom prst="ellipse">
            <a:avLst/>
          </a:prstGeom>
          <a:gradFill rotWithShape="1">
            <a:gsLst>
              <a:gs pos="0">
                <a:schemeClr val="accent1"/>
              </a:gs>
              <a:gs pos="100000">
                <a:schemeClr val="accent1">
                  <a:gamma/>
                  <a:shade val="54510"/>
                  <a:invGamma/>
                </a:schemeClr>
              </a:gs>
            </a:gsLst>
            <a:path path="shape">
              <a:fillToRect l="50000" t="50000" r="50000" b="50000"/>
            </a:path>
          </a:gradFill>
          <a:ln>
            <a:noFill/>
          </a:ln>
          <a:effectLst/>
          <a:extLst>
            <a:ext uri="{91240B29-F687-4F45-9708-019B960494DF}">
              <a14:hiddenLine xmlns:a14="http://schemas.microsoft.com/office/drawing/2010/main" xmlns="" w="0" algn="ctr">
                <a:solidFill>
                  <a:schemeClr val="bg2"/>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129052" name="Oval 28">
            <a:extLst>
              <a:ext uri="{FF2B5EF4-FFF2-40B4-BE49-F238E27FC236}">
                <a16:creationId xmlns:a16="http://schemas.microsoft.com/office/drawing/2014/main" xmlns="" id="{992330F0-22E2-420F-9A48-9D112D2FA145}"/>
              </a:ext>
            </a:extLst>
          </p:cNvPr>
          <p:cNvSpPr>
            <a:spLocks noChangeArrowheads="1"/>
          </p:cNvSpPr>
          <p:nvPr/>
        </p:nvSpPr>
        <p:spPr bwMode="gray">
          <a:xfrm>
            <a:off x="3654030" y="4605339"/>
            <a:ext cx="269081" cy="270272"/>
          </a:xfrm>
          <a:prstGeom prst="ellipse">
            <a:avLst/>
          </a:prstGeom>
          <a:gradFill rotWithShape="1">
            <a:gsLst>
              <a:gs pos="0">
                <a:schemeClr val="accent1"/>
              </a:gs>
              <a:gs pos="100000">
                <a:schemeClr val="accent1">
                  <a:gamma/>
                  <a:shade val="54510"/>
                  <a:invGamma/>
                </a:schemeClr>
              </a:gs>
            </a:gsLst>
            <a:path path="shape">
              <a:fillToRect l="50000" t="50000" r="50000" b="50000"/>
            </a:path>
          </a:gradFill>
          <a:ln>
            <a:noFill/>
          </a:ln>
          <a:effectLst/>
          <a:extLst>
            <a:ext uri="{91240B29-F687-4F45-9708-019B960494DF}">
              <a14:hiddenLine xmlns:a14="http://schemas.microsoft.com/office/drawing/2010/main" xmlns="" w="0" algn="ctr">
                <a:solidFill>
                  <a:schemeClr val="bg2"/>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sz="1350" dirty="0"/>
          </a:p>
        </p:txBody>
      </p:sp>
      <p:sp>
        <p:nvSpPr>
          <p:cNvPr id="2" name="Oval 1">
            <a:extLst>
              <a:ext uri="{FF2B5EF4-FFF2-40B4-BE49-F238E27FC236}">
                <a16:creationId xmlns:a16="http://schemas.microsoft.com/office/drawing/2014/main" xmlns="" id="{B3CE814D-3977-422A-9530-2AD222D39FCE}"/>
              </a:ext>
            </a:extLst>
          </p:cNvPr>
          <p:cNvSpPr/>
          <p:nvPr/>
        </p:nvSpPr>
        <p:spPr>
          <a:xfrm>
            <a:off x="4083845" y="3342450"/>
            <a:ext cx="1082277" cy="480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latin typeface="Arial Black" panose="020B0A04020102020204" pitchFamily="34" charset="0"/>
              </a:rPr>
              <a:t>Uses</a:t>
            </a:r>
          </a:p>
        </p:txBody>
      </p:sp>
    </p:spTree>
    <p:extLst>
      <p:ext uri="{BB962C8B-B14F-4D97-AF65-F5344CB8AC3E}">
        <p14:creationId xmlns:p14="http://schemas.microsoft.com/office/powerpoint/2010/main" xmlns="" val="334764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D69D8-3FEA-4B77-8C5F-AF21FAF320E6}"/>
              </a:ext>
            </a:extLst>
          </p:cNvPr>
          <p:cNvSpPr>
            <a:spLocks noGrp="1"/>
          </p:cNvSpPr>
          <p:nvPr>
            <p:ph type="title"/>
          </p:nvPr>
        </p:nvSpPr>
        <p:spPr>
          <a:xfrm>
            <a:off x="476148" y="584200"/>
            <a:ext cx="7135622" cy="384721"/>
          </a:xfrm>
        </p:spPr>
        <p:txBody>
          <a:bodyPr/>
          <a:lstStyle/>
          <a:p>
            <a:r>
              <a:rPr lang="en-US" dirty="0"/>
              <a:t>Clean, safe, reliable source of energy</a:t>
            </a:r>
            <a:endParaRPr lang="en-CA" dirty="0"/>
          </a:p>
        </p:txBody>
      </p:sp>
      <p:sp>
        <p:nvSpPr>
          <p:cNvPr id="3" name="Text Placeholder 2">
            <a:extLst>
              <a:ext uri="{FF2B5EF4-FFF2-40B4-BE49-F238E27FC236}">
                <a16:creationId xmlns:a16="http://schemas.microsoft.com/office/drawing/2014/main" xmlns="" id="{D79C698D-6848-421D-85D4-2862A8B1743B}"/>
              </a:ext>
            </a:extLst>
          </p:cNvPr>
          <p:cNvSpPr>
            <a:spLocks noGrp="1"/>
          </p:cNvSpPr>
          <p:nvPr>
            <p:ph type="body" idx="1"/>
          </p:nvPr>
        </p:nvSpPr>
        <p:spPr>
          <a:xfrm>
            <a:off x="4800600" y="1466925"/>
            <a:ext cx="3952493" cy="3924151"/>
          </a:xfrm>
        </p:spPr>
        <p:txBody>
          <a:bodyPr/>
          <a:lstStyle/>
          <a:p>
            <a:pPr marL="285750" indent="-285750">
              <a:spcAft>
                <a:spcPts val="1200"/>
              </a:spcAft>
              <a:buFont typeface="Wingdings" panose="05000000000000000000" pitchFamily="2" charset="2"/>
              <a:buChar char="§"/>
            </a:pPr>
            <a:r>
              <a:rPr lang="en-US" sz="1500" dirty="0"/>
              <a:t>Only commercial use for uranium is to provide fuel for nuclear power plants that generate electricity</a:t>
            </a:r>
          </a:p>
          <a:p>
            <a:pPr marL="285750" indent="-285750">
              <a:spcAft>
                <a:spcPts val="1200"/>
              </a:spcAft>
              <a:buFont typeface="Wingdings" panose="05000000000000000000" pitchFamily="2" charset="2"/>
              <a:buChar char="§"/>
            </a:pPr>
            <a:r>
              <a:rPr lang="en-US" sz="1500" dirty="0"/>
              <a:t>Nuclear power industry is driven by demand for energy, which is expected to grow rapidly over the next 20 years</a:t>
            </a:r>
          </a:p>
          <a:p>
            <a:pPr marL="285750" indent="-285750">
              <a:spcAft>
                <a:spcPts val="1200"/>
              </a:spcAft>
              <a:buFont typeface="Wingdings" panose="05000000000000000000" pitchFamily="2" charset="2"/>
              <a:buChar char="§"/>
            </a:pPr>
            <a:r>
              <a:rPr lang="en-US" sz="1500" dirty="0"/>
              <a:t>Most growth in energy demand will come from developing (non-OECD) countries as their populations and standards of living increase</a:t>
            </a:r>
          </a:p>
          <a:p>
            <a:pPr marL="285750" indent="-285750">
              <a:spcAft>
                <a:spcPts val="1200"/>
              </a:spcAft>
              <a:buFont typeface="Wingdings" panose="05000000000000000000" pitchFamily="2" charset="2"/>
              <a:buChar char="§"/>
            </a:pPr>
            <a:r>
              <a:rPr lang="en-US" sz="1500" dirty="0"/>
              <a:t>Key Problem: Meeting all of this growing electricity demand through traditional, high-carbon sources of electricity would be terrible for the environment</a:t>
            </a:r>
          </a:p>
        </p:txBody>
      </p:sp>
      <p:pic>
        <p:nvPicPr>
          <p:cNvPr id="5" name="Picture 4">
            <a:extLst>
              <a:ext uri="{FF2B5EF4-FFF2-40B4-BE49-F238E27FC236}">
                <a16:creationId xmlns:a16="http://schemas.microsoft.com/office/drawing/2014/main" xmlns="" id="{E8CE2B8A-ADE6-4C4F-B2E8-F9DE8905389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1426" t="13890" r="1183" b="24599"/>
          <a:stretch/>
        </p:blipFill>
        <p:spPr>
          <a:xfrm>
            <a:off x="390906" y="1999869"/>
            <a:ext cx="4257293" cy="2858262"/>
          </a:xfrm>
          <a:prstGeom prst="rect">
            <a:avLst/>
          </a:prstGeom>
        </p:spPr>
      </p:pic>
      <p:sp>
        <p:nvSpPr>
          <p:cNvPr id="6" name="TextBox 5">
            <a:extLst>
              <a:ext uri="{FF2B5EF4-FFF2-40B4-BE49-F238E27FC236}">
                <a16:creationId xmlns:a16="http://schemas.microsoft.com/office/drawing/2014/main" xmlns="" id="{B0927042-9790-46E7-A2DD-447255A32B2F}"/>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website, World Energy Outlook IEA 2012</a:t>
            </a:r>
          </a:p>
        </p:txBody>
      </p:sp>
      <p:sp>
        <p:nvSpPr>
          <p:cNvPr id="7" name="Rectangle 6">
            <a:extLst>
              <a:ext uri="{FF2B5EF4-FFF2-40B4-BE49-F238E27FC236}">
                <a16:creationId xmlns:a16="http://schemas.microsoft.com/office/drawing/2014/main" xmlns="" id="{E9131362-07E0-4446-BD1E-69E363E5C6CB}"/>
              </a:ext>
            </a:extLst>
          </p:cNvPr>
          <p:cNvSpPr/>
          <p:nvPr/>
        </p:nvSpPr>
        <p:spPr>
          <a:xfrm>
            <a:off x="390906" y="5813137"/>
            <a:ext cx="8362187" cy="438727"/>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Uranium is one of the lowest-carbon sources of electricity in the world</a:t>
            </a:r>
            <a:endParaRPr lang="en-CA" sz="1600" dirty="0">
              <a:latin typeface="Arial Black" panose="020B0A04020102020204" pitchFamily="34" charset="0"/>
            </a:endParaRPr>
          </a:p>
        </p:txBody>
      </p:sp>
    </p:spTree>
    <p:extLst>
      <p:ext uri="{BB962C8B-B14F-4D97-AF65-F5344CB8AC3E}">
        <p14:creationId xmlns:p14="http://schemas.microsoft.com/office/powerpoint/2010/main" xmlns="" val="2585933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Drivers for nuclear energy growth</a:t>
            </a:r>
            <a:endParaRPr lang="en-CA" dirty="0"/>
          </a:p>
        </p:txBody>
      </p:sp>
      <p:pic>
        <p:nvPicPr>
          <p:cNvPr id="4" name="Content Placeholder 4">
            <a:extLst>
              <a:ext uri="{FF2B5EF4-FFF2-40B4-BE49-F238E27FC236}">
                <a16:creationId xmlns:a16="http://schemas.microsoft.com/office/drawing/2014/main" xmlns="" id="{4B0B3FD5-623C-4A36-901D-08743173226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85" t="15761" r="221"/>
          <a:stretch/>
        </p:blipFill>
        <p:spPr>
          <a:xfrm>
            <a:off x="888899" y="1355899"/>
            <a:ext cx="7366202" cy="4435301"/>
          </a:xfrm>
          <a:prstGeom prst="rect">
            <a:avLst/>
          </a:prstGeom>
        </p:spPr>
      </p:pic>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spTree>
    <p:extLst>
      <p:ext uri="{BB962C8B-B14F-4D97-AF65-F5344CB8AC3E}">
        <p14:creationId xmlns:p14="http://schemas.microsoft.com/office/powerpoint/2010/main" xmlns="" val="2451691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Nuclear around the globe</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pic>
        <p:nvPicPr>
          <p:cNvPr id="6" name="Content Placeholder 4">
            <a:extLst>
              <a:ext uri="{FF2B5EF4-FFF2-40B4-BE49-F238E27FC236}">
                <a16:creationId xmlns:a16="http://schemas.microsoft.com/office/drawing/2014/main" xmlns="" id="{FE2C73FC-7A60-4164-960F-64F3BA5C0DB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907" t="41400" r="1907"/>
          <a:stretch/>
        </p:blipFill>
        <p:spPr>
          <a:xfrm>
            <a:off x="405430" y="2186430"/>
            <a:ext cx="4699970" cy="2107344"/>
          </a:xfrm>
          <a:prstGeom prst="rect">
            <a:avLst/>
          </a:prstGeom>
        </p:spPr>
      </p:pic>
      <p:sp>
        <p:nvSpPr>
          <p:cNvPr id="7" name="Rectangle 6">
            <a:extLst>
              <a:ext uri="{FF2B5EF4-FFF2-40B4-BE49-F238E27FC236}">
                <a16:creationId xmlns:a16="http://schemas.microsoft.com/office/drawing/2014/main" xmlns="" id="{F128942F-1EB3-4661-8464-AB229D439D8D}"/>
              </a:ext>
            </a:extLst>
          </p:cNvPr>
          <p:cNvSpPr/>
          <p:nvPr/>
        </p:nvSpPr>
        <p:spPr>
          <a:xfrm>
            <a:off x="390906" y="5410200"/>
            <a:ext cx="8362187" cy="438727"/>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55 nuclear reactors under construction today, many more planned</a:t>
            </a:r>
            <a:endParaRPr lang="en-CA" sz="1600" dirty="0">
              <a:latin typeface="Arial Black" panose="020B0A04020102020204" pitchFamily="34" charset="0"/>
            </a:endParaRPr>
          </a:p>
        </p:txBody>
      </p:sp>
      <p:sp>
        <p:nvSpPr>
          <p:cNvPr id="8" name="Text Placeholder 2">
            <a:extLst>
              <a:ext uri="{FF2B5EF4-FFF2-40B4-BE49-F238E27FC236}">
                <a16:creationId xmlns:a16="http://schemas.microsoft.com/office/drawing/2014/main" xmlns="" id="{FEF0FF11-2B54-497D-BBB5-88FEE2220838}"/>
              </a:ext>
            </a:extLst>
          </p:cNvPr>
          <p:cNvSpPr>
            <a:spLocks noGrp="1"/>
          </p:cNvSpPr>
          <p:nvPr>
            <p:ph type="body" idx="1"/>
          </p:nvPr>
        </p:nvSpPr>
        <p:spPr>
          <a:xfrm>
            <a:off x="5334000" y="1752600"/>
            <a:ext cx="3419092" cy="2975005"/>
          </a:xfrm>
        </p:spPr>
        <p:txBody>
          <a:bodyPr/>
          <a:lstStyle/>
          <a:p>
            <a:pPr marL="285750" indent="-285750">
              <a:spcAft>
                <a:spcPts val="1200"/>
              </a:spcAft>
              <a:buFont typeface="Wingdings" panose="05000000000000000000" pitchFamily="2" charset="2"/>
              <a:buChar char="§"/>
            </a:pPr>
            <a:r>
              <a:rPr lang="en-US" dirty="0"/>
              <a:t>Americas - Demand expected to remain flat</a:t>
            </a:r>
          </a:p>
          <a:p>
            <a:pPr marL="285750" indent="-285750">
              <a:spcAft>
                <a:spcPts val="1200"/>
              </a:spcAft>
              <a:buFont typeface="Wingdings" panose="05000000000000000000" pitchFamily="2" charset="2"/>
              <a:buChar char="§"/>
            </a:pPr>
            <a:r>
              <a:rPr lang="en-US" dirty="0"/>
              <a:t>Canada -  In the process of refurbishing old reactors</a:t>
            </a:r>
          </a:p>
          <a:p>
            <a:pPr marL="285750" indent="-285750">
              <a:spcAft>
                <a:spcPts val="1200"/>
              </a:spcAft>
              <a:buFont typeface="Wingdings" panose="05000000000000000000" pitchFamily="2" charset="2"/>
              <a:buChar char="§"/>
            </a:pPr>
            <a:r>
              <a:rPr lang="en-US" dirty="0"/>
              <a:t>U.K. - Pursuing new builds to replace aging capacity</a:t>
            </a:r>
          </a:p>
          <a:p>
            <a:pPr marL="285750" indent="-285750">
              <a:spcAft>
                <a:spcPts val="1200"/>
              </a:spcAft>
              <a:buFont typeface="Wingdings" panose="05000000000000000000" pitchFamily="2" charset="2"/>
              <a:buChar char="§"/>
            </a:pPr>
            <a:r>
              <a:rPr lang="en-US" dirty="0"/>
              <a:t>Asia, India, Middle East – Growth continues</a:t>
            </a:r>
            <a:endParaRPr lang="en-CA" dirty="0"/>
          </a:p>
        </p:txBody>
      </p:sp>
    </p:spTree>
    <p:extLst>
      <p:ext uri="{BB962C8B-B14F-4D97-AF65-F5344CB8AC3E}">
        <p14:creationId xmlns:p14="http://schemas.microsoft.com/office/powerpoint/2010/main" xmlns="" val="3334017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China committed to nuclear</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sp>
        <p:nvSpPr>
          <p:cNvPr id="7" name="Rectangle 6">
            <a:extLst>
              <a:ext uri="{FF2B5EF4-FFF2-40B4-BE49-F238E27FC236}">
                <a16:creationId xmlns:a16="http://schemas.microsoft.com/office/drawing/2014/main" xmlns="" id="{F128942F-1EB3-4661-8464-AB229D439D8D}"/>
              </a:ext>
            </a:extLst>
          </p:cNvPr>
          <p:cNvSpPr/>
          <p:nvPr/>
        </p:nvSpPr>
        <p:spPr>
          <a:xfrm>
            <a:off x="390906" y="5410200"/>
            <a:ext cx="8362187" cy="438727"/>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Long-term prospects for nuclear energy in China remain strong</a:t>
            </a:r>
            <a:endParaRPr lang="en-CA" sz="1600" dirty="0">
              <a:latin typeface="Arial Black" panose="020B0A04020102020204" pitchFamily="34" charset="0"/>
            </a:endParaRPr>
          </a:p>
        </p:txBody>
      </p:sp>
      <p:pic>
        <p:nvPicPr>
          <p:cNvPr id="8" name="Content Placeholder 4">
            <a:extLst>
              <a:ext uri="{FF2B5EF4-FFF2-40B4-BE49-F238E27FC236}">
                <a16:creationId xmlns:a16="http://schemas.microsoft.com/office/drawing/2014/main" xmlns="" id="{69A5DC8F-0813-4AED-93D5-8A41468AB24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778" t="40883" r="1778" b="1327"/>
          <a:stretch/>
        </p:blipFill>
        <p:spPr>
          <a:xfrm>
            <a:off x="688137" y="1676400"/>
            <a:ext cx="7767727" cy="3346933"/>
          </a:xfrm>
          <a:prstGeom prst="rect">
            <a:avLst/>
          </a:prstGeom>
        </p:spPr>
      </p:pic>
    </p:spTree>
    <p:extLst>
      <p:ext uri="{BB962C8B-B14F-4D97-AF65-F5344CB8AC3E}">
        <p14:creationId xmlns:p14="http://schemas.microsoft.com/office/powerpoint/2010/main" xmlns="" val="3340972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Japan slowly returning to market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pic>
        <p:nvPicPr>
          <p:cNvPr id="6" name="Content Placeholder 4">
            <a:extLst>
              <a:ext uri="{FF2B5EF4-FFF2-40B4-BE49-F238E27FC236}">
                <a16:creationId xmlns:a16="http://schemas.microsoft.com/office/drawing/2014/main" xmlns="" id="{24F3BF3F-6A6A-4E03-B8D0-CE67D4F79D6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66" t="42380" r="566"/>
          <a:stretch/>
        </p:blipFill>
        <p:spPr>
          <a:xfrm>
            <a:off x="190266" y="1593587"/>
            <a:ext cx="8763468" cy="3670827"/>
          </a:xfrm>
          <a:prstGeom prst="rect">
            <a:avLst/>
          </a:prstGeom>
        </p:spPr>
      </p:pic>
    </p:spTree>
    <p:extLst>
      <p:ext uri="{BB962C8B-B14F-4D97-AF65-F5344CB8AC3E}">
        <p14:creationId xmlns:p14="http://schemas.microsoft.com/office/powerpoint/2010/main" xmlns="" val="711303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F8FBB9-E8E1-4CE3-8E89-BD199ED1230F}"/>
              </a:ext>
            </a:extLst>
          </p:cNvPr>
          <p:cNvSpPr>
            <a:spLocks noGrp="1"/>
          </p:cNvSpPr>
          <p:nvPr>
            <p:ph type="title"/>
          </p:nvPr>
        </p:nvSpPr>
        <p:spPr>
          <a:xfrm>
            <a:off x="476148" y="584200"/>
            <a:ext cx="7135622" cy="384721"/>
          </a:xfrm>
        </p:spPr>
        <p:txBody>
          <a:bodyPr/>
          <a:lstStyle/>
          <a:p>
            <a:r>
              <a:rPr lang="en-US" dirty="0"/>
              <a:t>TEPCO Dispute</a:t>
            </a:r>
            <a:endParaRPr lang="en-CA" dirty="0"/>
          </a:p>
        </p:txBody>
      </p:sp>
      <p:sp>
        <p:nvSpPr>
          <p:cNvPr id="3" name="Text Placeholder 2">
            <a:extLst>
              <a:ext uri="{FF2B5EF4-FFF2-40B4-BE49-F238E27FC236}">
                <a16:creationId xmlns:a16="http://schemas.microsoft.com/office/drawing/2014/main" xmlns="" id="{BE4EF7A5-DA65-4030-B9E6-3E4E8BBE2345}"/>
              </a:ext>
            </a:extLst>
          </p:cNvPr>
          <p:cNvSpPr>
            <a:spLocks noGrp="1"/>
          </p:cNvSpPr>
          <p:nvPr>
            <p:ph type="body" idx="1"/>
          </p:nvPr>
        </p:nvSpPr>
        <p:spPr>
          <a:xfrm>
            <a:off x="476148" y="1227264"/>
            <a:ext cx="8191703" cy="2816156"/>
          </a:xfrm>
        </p:spPr>
        <p:txBody>
          <a:bodyPr/>
          <a:lstStyle/>
          <a:p>
            <a:pPr marL="285750" indent="-285750">
              <a:spcAft>
                <a:spcPts val="1200"/>
              </a:spcAft>
              <a:buFont typeface="Wingdings" panose="05000000000000000000" pitchFamily="2" charset="2"/>
              <a:buChar char="§"/>
            </a:pPr>
            <a:r>
              <a:rPr lang="en-US" b="0" dirty="0">
                <a:latin typeface="Arial Black" panose="020B0A04020102020204" pitchFamily="34" charset="0"/>
              </a:rPr>
              <a:t>In 2017, Tokyo Electric Power (TEPCO), issued a termination notice for a uranium supply contract with Cameco</a:t>
            </a:r>
          </a:p>
          <a:p>
            <a:pPr marL="285750" indent="-285750">
              <a:spcAft>
                <a:spcPts val="1200"/>
              </a:spcAft>
              <a:buFont typeface="Wingdings" panose="05000000000000000000" pitchFamily="2" charset="2"/>
              <a:buChar char="§"/>
            </a:pPr>
            <a:r>
              <a:rPr lang="en-US" b="0" dirty="0">
                <a:latin typeface="Arial Black" panose="020B0A04020102020204" pitchFamily="34" charset="0"/>
              </a:rPr>
              <a:t>TEPCO claims that an event of “force majeure” has occurred due to government regulations that prevent it from operating its nuclear generating plants</a:t>
            </a:r>
            <a:r>
              <a:rPr lang="en-US" b="0" baseline="50000" dirty="0">
                <a:latin typeface="Arial Black" panose="020B0A04020102020204" pitchFamily="34" charset="0"/>
              </a:rPr>
              <a:t>(1)</a:t>
            </a:r>
          </a:p>
          <a:p>
            <a:pPr marL="285750" indent="-285750">
              <a:spcAft>
                <a:spcPts val="1200"/>
              </a:spcAft>
              <a:buFont typeface="Wingdings" panose="05000000000000000000" pitchFamily="2" charset="2"/>
              <a:buChar char="§"/>
            </a:pPr>
            <a:r>
              <a:rPr lang="en-US" b="0" dirty="0">
                <a:latin typeface="Arial Black" panose="020B0A04020102020204" pitchFamily="34" charset="0"/>
              </a:rPr>
              <a:t>The termination would affect ~9.3MM lbs of uranium deliveries through 2028, worth ~$1.3B in revenue to Cameco</a:t>
            </a:r>
          </a:p>
          <a:p>
            <a:pPr marL="285750" indent="-285750">
              <a:spcAft>
                <a:spcPts val="1200"/>
              </a:spcAft>
              <a:buFont typeface="Wingdings" panose="05000000000000000000" pitchFamily="2" charset="2"/>
              <a:buChar char="§"/>
            </a:pPr>
            <a:r>
              <a:rPr lang="en-US" b="0" dirty="0">
                <a:latin typeface="Arial Black" panose="020B0A04020102020204" pitchFamily="34" charset="0"/>
              </a:rPr>
              <a:t>Cameco has taken TEPCO to arbitration court in the hopes of recovering losses arising from the termination</a:t>
            </a:r>
            <a:endParaRPr lang="en-CA" b="0" dirty="0">
              <a:latin typeface="Arial Black" panose="020B0A04020102020204" pitchFamily="34" charset="0"/>
            </a:endParaRPr>
          </a:p>
        </p:txBody>
      </p:sp>
      <p:sp>
        <p:nvSpPr>
          <p:cNvPr id="8" name="TextBox 7">
            <a:extLst>
              <a:ext uri="{FF2B5EF4-FFF2-40B4-BE49-F238E27FC236}">
                <a16:creationId xmlns:a16="http://schemas.microsoft.com/office/drawing/2014/main" xmlns="" id="{DA178092-06BB-444F-BA77-1448F532215D}"/>
              </a:ext>
            </a:extLst>
          </p:cNvPr>
          <p:cNvSpPr txBox="1"/>
          <p:nvPr/>
        </p:nvSpPr>
        <p:spPr>
          <a:xfrm>
            <a:off x="407634" y="6400800"/>
            <a:ext cx="7443471" cy="369332"/>
          </a:xfrm>
          <a:prstGeom prst="rect">
            <a:avLst/>
          </a:prstGeom>
          <a:noFill/>
        </p:spPr>
        <p:txBody>
          <a:bodyPr wrap="square" rtlCol="0">
            <a:spAutoFit/>
          </a:bodyPr>
          <a:lstStyle/>
          <a:p>
            <a:r>
              <a:rPr lang="en-US" sz="900" dirty="0">
                <a:latin typeface="Arial`"/>
              </a:rPr>
              <a:t>Source: Public company filings</a:t>
            </a:r>
          </a:p>
          <a:p>
            <a:r>
              <a:rPr lang="en-US" sz="900" dirty="0">
                <a:latin typeface="Arial`"/>
              </a:rPr>
              <a:t>(1) Regulations arise from 2011 Fukushima nuclear accident.</a:t>
            </a:r>
          </a:p>
        </p:txBody>
      </p:sp>
      <p:sp>
        <p:nvSpPr>
          <p:cNvPr id="9" name="Rectangle 8">
            <a:extLst>
              <a:ext uri="{FF2B5EF4-FFF2-40B4-BE49-F238E27FC236}">
                <a16:creationId xmlns:a16="http://schemas.microsoft.com/office/drawing/2014/main" xmlns="" id="{B87CE0E1-3BB9-4365-8D3B-486E5580100E}"/>
              </a:ext>
            </a:extLst>
          </p:cNvPr>
          <p:cNvSpPr/>
          <p:nvPr/>
        </p:nvSpPr>
        <p:spPr>
          <a:xfrm>
            <a:off x="390906" y="4804190"/>
            <a:ext cx="8362187" cy="583946"/>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The market has priced in the loss of this contract; any positive arbitration ruling would be a tailwind for CCO shares</a:t>
            </a:r>
            <a:endParaRPr lang="en-CA" sz="1600" dirty="0">
              <a:latin typeface="Arial Black" panose="020B0A04020102020204" pitchFamily="34" charset="0"/>
            </a:endParaRPr>
          </a:p>
        </p:txBody>
      </p:sp>
    </p:spTree>
    <p:extLst>
      <p:ext uri="{BB962C8B-B14F-4D97-AF65-F5344CB8AC3E}">
        <p14:creationId xmlns:p14="http://schemas.microsoft.com/office/powerpoint/2010/main" xmlns="" val="3769628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23BED6-BB28-4302-952E-91B931AC93E9}"/>
              </a:ext>
            </a:extLst>
          </p:cNvPr>
          <p:cNvSpPr>
            <a:spLocks noGrp="1"/>
          </p:cNvSpPr>
          <p:nvPr>
            <p:ph type="title"/>
          </p:nvPr>
        </p:nvSpPr>
        <p:spPr>
          <a:xfrm>
            <a:off x="476148" y="584200"/>
            <a:ext cx="7135622" cy="384721"/>
          </a:xfrm>
        </p:spPr>
        <p:txBody>
          <a:bodyPr/>
          <a:lstStyle/>
          <a:p>
            <a:r>
              <a:rPr lang="en-US" dirty="0"/>
              <a:t>Global growth has been slow recently</a:t>
            </a:r>
            <a:endParaRPr lang="en-CA" dirty="0"/>
          </a:p>
        </p:txBody>
      </p:sp>
      <p:pic>
        <p:nvPicPr>
          <p:cNvPr id="5" name="Picture 4">
            <a:extLst>
              <a:ext uri="{FF2B5EF4-FFF2-40B4-BE49-F238E27FC236}">
                <a16:creationId xmlns:a16="http://schemas.microsoft.com/office/drawing/2014/main" xmlns="" id="{59E2BB29-C100-46BB-9752-052971760FE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131" y="1563745"/>
            <a:ext cx="9095739" cy="3730510"/>
          </a:xfrm>
          <a:prstGeom prst="rect">
            <a:avLst/>
          </a:prstGeom>
        </p:spPr>
      </p:pic>
      <p:sp>
        <p:nvSpPr>
          <p:cNvPr id="6" name="TextBox 5">
            <a:extLst>
              <a:ext uri="{FF2B5EF4-FFF2-40B4-BE49-F238E27FC236}">
                <a16:creationId xmlns:a16="http://schemas.microsoft.com/office/drawing/2014/main" xmlns="" id="{BC0E2BCD-A1C9-4C30-A035-0E51D203F71E}"/>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197141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90907" y="584200"/>
            <a:ext cx="8362186" cy="769441"/>
          </a:xfrm>
        </p:spPr>
        <p:txBody>
          <a:bodyPr/>
          <a:lstStyle/>
          <a:p>
            <a:r>
              <a:rPr lang="en-US" dirty="0"/>
              <a:t>Challenging pricing environment for many years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sp>
        <p:nvSpPr>
          <p:cNvPr id="7" name="Rectangle 6">
            <a:extLst>
              <a:ext uri="{FF2B5EF4-FFF2-40B4-BE49-F238E27FC236}">
                <a16:creationId xmlns:a16="http://schemas.microsoft.com/office/drawing/2014/main" xmlns="" id="{F128942F-1EB3-4661-8464-AB229D439D8D}"/>
              </a:ext>
            </a:extLst>
          </p:cNvPr>
          <p:cNvSpPr/>
          <p:nvPr/>
        </p:nvSpPr>
        <p:spPr>
          <a:xfrm>
            <a:off x="390906" y="5581073"/>
            <a:ext cx="8362187" cy="438727"/>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50" dirty="0">
                <a:latin typeface="Arial Black" panose="020B0A04020102020204" pitchFamily="34" charset="0"/>
              </a:rPr>
              <a:t>Prices are not rational or sustainable, putting future and existing supply at risk</a:t>
            </a:r>
            <a:endParaRPr lang="en-CA" sz="1450" dirty="0">
              <a:latin typeface="Arial Black" panose="020B0A04020102020204" pitchFamily="34" charset="0"/>
            </a:endParaRPr>
          </a:p>
        </p:txBody>
      </p:sp>
      <p:pic>
        <p:nvPicPr>
          <p:cNvPr id="6" name="Content Placeholder 4">
            <a:extLst>
              <a:ext uri="{FF2B5EF4-FFF2-40B4-BE49-F238E27FC236}">
                <a16:creationId xmlns:a16="http://schemas.microsoft.com/office/drawing/2014/main" xmlns="" id="{84F73629-D7C6-487E-BBFE-FD877E21F6A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27312"/>
          <a:stretch/>
        </p:blipFill>
        <p:spPr>
          <a:xfrm>
            <a:off x="452739" y="1184693"/>
            <a:ext cx="8238522" cy="4209822"/>
          </a:xfrm>
          <a:prstGeom prst="rect">
            <a:avLst/>
          </a:prstGeom>
        </p:spPr>
      </p:pic>
    </p:spTree>
    <p:extLst>
      <p:ext uri="{BB962C8B-B14F-4D97-AF65-F5344CB8AC3E}">
        <p14:creationId xmlns:p14="http://schemas.microsoft.com/office/powerpoint/2010/main" xmlns="" val="36830945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90907" y="584200"/>
            <a:ext cx="8362186" cy="384721"/>
          </a:xfrm>
        </p:spPr>
        <p:txBody>
          <a:bodyPr/>
          <a:lstStyle/>
          <a:p>
            <a:r>
              <a:rPr lang="en-US" dirty="0"/>
              <a:t>Supply / Demand disconnect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pic>
        <p:nvPicPr>
          <p:cNvPr id="8" name="Content Placeholder 4">
            <a:extLst>
              <a:ext uri="{FF2B5EF4-FFF2-40B4-BE49-F238E27FC236}">
                <a16:creationId xmlns:a16="http://schemas.microsoft.com/office/drawing/2014/main" xmlns="" id="{81240C5B-0B25-4A8B-B64F-04CD3A24F0D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349" t="20679" r="1349"/>
          <a:stretch/>
        </p:blipFill>
        <p:spPr>
          <a:xfrm>
            <a:off x="620613" y="1425856"/>
            <a:ext cx="7902775" cy="4593944"/>
          </a:xfrm>
          <a:prstGeom prst="rect">
            <a:avLst/>
          </a:prstGeom>
        </p:spPr>
      </p:pic>
    </p:spTree>
    <p:extLst>
      <p:ext uri="{BB962C8B-B14F-4D97-AF65-F5344CB8AC3E}">
        <p14:creationId xmlns:p14="http://schemas.microsoft.com/office/powerpoint/2010/main" xmlns="" val="13617993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390907" y="584200"/>
            <a:ext cx="8362186" cy="384721"/>
          </a:xfrm>
        </p:spPr>
        <p:txBody>
          <a:bodyPr/>
          <a:lstStyle/>
          <a:p>
            <a:r>
              <a:rPr lang="en-US" dirty="0"/>
              <a:t>No incentive to produce uranium</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pic>
        <p:nvPicPr>
          <p:cNvPr id="6" name="Content Placeholder 4">
            <a:extLst>
              <a:ext uri="{FF2B5EF4-FFF2-40B4-BE49-F238E27FC236}">
                <a16:creationId xmlns:a16="http://schemas.microsoft.com/office/drawing/2014/main" xmlns="" id="{27E28752-A6D4-48F2-9144-3C51A9F53F5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935" t="21087" r="935"/>
          <a:stretch/>
        </p:blipFill>
        <p:spPr>
          <a:xfrm>
            <a:off x="616533" y="1214854"/>
            <a:ext cx="7910934" cy="4570338"/>
          </a:xfrm>
          <a:prstGeom prst="rect">
            <a:avLst/>
          </a:prstGeom>
        </p:spPr>
      </p:pic>
    </p:spTree>
    <p:extLst>
      <p:ext uri="{BB962C8B-B14F-4D97-AF65-F5344CB8AC3E}">
        <p14:creationId xmlns:p14="http://schemas.microsoft.com/office/powerpoint/2010/main" xmlns="" val="30337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a:extLst>
              <a:ext uri="{FF2B5EF4-FFF2-40B4-BE49-F238E27FC236}">
                <a16:creationId xmlns:a16="http://schemas.microsoft.com/office/drawing/2014/main" xmlns="" id="{BA37FF10-FE15-4ECE-82F2-4CBE9F9C93D9}"/>
              </a:ext>
            </a:extLst>
          </p:cNvPr>
          <p:cNvSpPr>
            <a:spLocks noGrp="1" noChangeArrowheads="1"/>
          </p:cNvSpPr>
          <p:nvPr>
            <p:ph type="title"/>
          </p:nvPr>
        </p:nvSpPr>
        <p:spPr>
          <a:xfrm>
            <a:off x="476148" y="584200"/>
            <a:ext cx="7135622" cy="384721"/>
          </a:xfrm>
        </p:spPr>
        <p:txBody>
          <a:bodyPr/>
          <a:lstStyle/>
          <a:p>
            <a:r>
              <a:rPr lang="en-US" altLang="zh-TW" dirty="0">
                <a:ea typeface="新細明體" panose="02020500000000000000" pitchFamily="18" charset="-120"/>
              </a:rPr>
              <a:t>Map of Mineral Deposits in Canada</a:t>
            </a:r>
          </a:p>
        </p:txBody>
      </p:sp>
      <p:pic>
        <p:nvPicPr>
          <p:cNvPr id="7" name="Content Placeholder 3">
            <a:extLst>
              <a:ext uri="{FF2B5EF4-FFF2-40B4-BE49-F238E27FC236}">
                <a16:creationId xmlns:a16="http://schemas.microsoft.com/office/drawing/2014/main" xmlns="" id="{DDD3FCEC-CDA9-4FF7-8AC3-4540EC457F84}"/>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203" y="1143000"/>
            <a:ext cx="8965594" cy="519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058490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Beginning of an upcycle?</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sp>
        <p:nvSpPr>
          <p:cNvPr id="7" name="Rectangle 6">
            <a:extLst>
              <a:ext uri="{FF2B5EF4-FFF2-40B4-BE49-F238E27FC236}">
                <a16:creationId xmlns:a16="http://schemas.microsoft.com/office/drawing/2014/main" xmlns="" id="{F128942F-1EB3-4661-8464-AB229D439D8D}"/>
              </a:ext>
            </a:extLst>
          </p:cNvPr>
          <p:cNvSpPr/>
          <p:nvPr/>
        </p:nvSpPr>
        <p:spPr>
          <a:xfrm>
            <a:off x="390906" y="5581073"/>
            <a:ext cx="8362187" cy="438727"/>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Meaningful contracting activity drives price and market improvement</a:t>
            </a:r>
            <a:endParaRPr lang="en-CA" sz="1600" dirty="0">
              <a:latin typeface="Arial Black" panose="020B0A04020102020204" pitchFamily="34" charset="0"/>
            </a:endParaRPr>
          </a:p>
        </p:txBody>
      </p:sp>
      <p:pic>
        <p:nvPicPr>
          <p:cNvPr id="6" name="Content Placeholder 4">
            <a:extLst>
              <a:ext uri="{FF2B5EF4-FFF2-40B4-BE49-F238E27FC236}">
                <a16:creationId xmlns:a16="http://schemas.microsoft.com/office/drawing/2014/main" xmlns="" id="{E0105178-00AF-443B-9AB4-20356E2C910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224" t="26663" r="2224"/>
          <a:stretch/>
        </p:blipFill>
        <p:spPr>
          <a:xfrm>
            <a:off x="706478" y="1162761"/>
            <a:ext cx="7731044" cy="4247439"/>
          </a:xfrm>
          <a:prstGeom prst="rect">
            <a:avLst/>
          </a:prstGeom>
        </p:spPr>
      </p:pic>
    </p:spTree>
    <p:extLst>
      <p:ext uri="{BB962C8B-B14F-4D97-AF65-F5344CB8AC3E}">
        <p14:creationId xmlns:p14="http://schemas.microsoft.com/office/powerpoint/2010/main" xmlns="" val="8828293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48739-6D4D-4236-8AC6-C1556A6250F3}"/>
              </a:ext>
            </a:extLst>
          </p:cNvPr>
          <p:cNvSpPr>
            <a:spLocks noGrp="1"/>
          </p:cNvSpPr>
          <p:nvPr>
            <p:ph type="title"/>
          </p:nvPr>
        </p:nvSpPr>
        <p:spPr>
          <a:xfrm>
            <a:off x="476148" y="584200"/>
            <a:ext cx="7135622" cy="384721"/>
          </a:xfrm>
        </p:spPr>
        <p:txBody>
          <a:bodyPr/>
          <a:lstStyle/>
          <a:p>
            <a:r>
              <a:rPr lang="en-US" dirty="0"/>
              <a:t>Utilities will need to contract soon</a:t>
            </a:r>
            <a:endParaRPr lang="en-CA" dirty="0"/>
          </a:p>
        </p:txBody>
      </p:sp>
      <p:pic>
        <p:nvPicPr>
          <p:cNvPr id="5" name="Picture 4">
            <a:extLst>
              <a:ext uri="{FF2B5EF4-FFF2-40B4-BE49-F238E27FC236}">
                <a16:creationId xmlns:a16="http://schemas.microsoft.com/office/drawing/2014/main" xmlns="" id="{B811F9E5-3CA8-4CB7-93E5-94C72DA30B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71073"/>
            <a:ext cx="9144000" cy="3364390"/>
          </a:xfrm>
          <a:prstGeom prst="rect">
            <a:avLst/>
          </a:prstGeom>
        </p:spPr>
      </p:pic>
      <p:sp>
        <p:nvSpPr>
          <p:cNvPr id="6" name="TextBox 5">
            <a:extLst>
              <a:ext uri="{FF2B5EF4-FFF2-40B4-BE49-F238E27FC236}">
                <a16:creationId xmlns:a16="http://schemas.microsoft.com/office/drawing/2014/main" xmlns="" id="{2CEFC2EE-4849-4DB4-BF31-8430A51D853D}"/>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Public company filings</a:t>
            </a:r>
          </a:p>
        </p:txBody>
      </p:sp>
    </p:spTree>
    <p:extLst>
      <p:ext uri="{BB962C8B-B14F-4D97-AF65-F5344CB8AC3E}">
        <p14:creationId xmlns:p14="http://schemas.microsoft.com/office/powerpoint/2010/main" xmlns="" val="1861597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F64E0F-397A-4988-9DF4-8537130C2E31}"/>
              </a:ext>
            </a:extLst>
          </p:cNvPr>
          <p:cNvSpPr>
            <a:spLocks noGrp="1"/>
          </p:cNvSpPr>
          <p:nvPr>
            <p:ph type="title"/>
          </p:nvPr>
        </p:nvSpPr>
        <p:spPr>
          <a:xfrm>
            <a:off x="476148" y="584200"/>
            <a:ext cx="7135622" cy="384721"/>
          </a:xfrm>
        </p:spPr>
        <p:txBody>
          <a:bodyPr/>
          <a:lstStyle/>
          <a:p>
            <a:r>
              <a:rPr lang="en-US" dirty="0"/>
              <a:t>Cameco’s Strategy</a:t>
            </a:r>
            <a:endParaRPr lang="en-CA" dirty="0"/>
          </a:p>
        </p:txBody>
      </p:sp>
      <p:sp>
        <p:nvSpPr>
          <p:cNvPr id="3" name="Text Placeholder 2">
            <a:extLst>
              <a:ext uri="{FF2B5EF4-FFF2-40B4-BE49-F238E27FC236}">
                <a16:creationId xmlns:a16="http://schemas.microsoft.com/office/drawing/2014/main" xmlns="" id="{A2F27F9F-1858-4F02-80D9-CEEC78510207}"/>
              </a:ext>
            </a:extLst>
          </p:cNvPr>
          <p:cNvSpPr>
            <a:spLocks noGrp="1"/>
          </p:cNvSpPr>
          <p:nvPr>
            <p:ph type="body" idx="1"/>
          </p:nvPr>
        </p:nvSpPr>
        <p:spPr>
          <a:xfrm>
            <a:off x="476148" y="1227264"/>
            <a:ext cx="8191703" cy="3123932"/>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Focusing on tier-one assets</a:t>
            </a:r>
          </a:p>
          <a:p>
            <a:pPr marL="285750" indent="-285750">
              <a:spcAft>
                <a:spcPts val="1200"/>
              </a:spcAft>
              <a:buFont typeface="Wingdings" panose="05000000000000000000" pitchFamily="2" charset="2"/>
              <a:buChar char="§"/>
            </a:pPr>
            <a:r>
              <a:rPr lang="en-US" dirty="0">
                <a:latin typeface="Arial Black" panose="020B0A04020102020204" pitchFamily="34" charset="0"/>
              </a:rPr>
              <a:t>Restructuring organization for efficiency</a:t>
            </a:r>
          </a:p>
          <a:p>
            <a:pPr marL="285750" indent="-285750">
              <a:spcAft>
                <a:spcPts val="1200"/>
              </a:spcAft>
              <a:buFont typeface="Wingdings" panose="05000000000000000000" pitchFamily="2" charset="2"/>
              <a:buChar char="§"/>
            </a:pPr>
            <a:r>
              <a:rPr lang="en-US" dirty="0">
                <a:latin typeface="Arial Black" panose="020B0A04020102020204" pitchFamily="34" charset="0"/>
              </a:rPr>
              <a:t>Disciplined management of its production, inventory and purchases</a:t>
            </a:r>
          </a:p>
          <a:p>
            <a:pPr marL="285750" indent="-285750">
              <a:spcAft>
                <a:spcPts val="1200"/>
              </a:spcAft>
              <a:buFont typeface="Wingdings" panose="05000000000000000000" pitchFamily="2" charset="2"/>
              <a:buChar char="§"/>
            </a:pPr>
            <a:r>
              <a:rPr lang="en-US" dirty="0">
                <a:latin typeface="Arial Black" panose="020B0A04020102020204" pitchFamily="34" charset="0"/>
              </a:rPr>
              <a:t>Protecting and extending value of contract portfolio</a:t>
            </a:r>
          </a:p>
          <a:p>
            <a:pPr marL="285750" indent="-285750">
              <a:spcAft>
                <a:spcPts val="1200"/>
              </a:spcAft>
              <a:buFont typeface="Wingdings" panose="05000000000000000000" pitchFamily="2" charset="2"/>
              <a:buChar char="§"/>
            </a:pPr>
            <a:r>
              <a:rPr lang="en-US" dirty="0">
                <a:latin typeface="Arial Black" panose="020B0A04020102020204" pitchFamily="34" charset="0"/>
              </a:rPr>
              <a:t>Maximizing cash flow while maintaining its investment-grade rating</a:t>
            </a:r>
          </a:p>
          <a:p>
            <a:pPr marL="285750" indent="-285750">
              <a:spcAft>
                <a:spcPts val="1200"/>
              </a:spcAft>
              <a:buFont typeface="Wingdings" panose="05000000000000000000" pitchFamily="2" charset="2"/>
              <a:buChar char="§"/>
            </a:pPr>
            <a:r>
              <a:rPr lang="en-US" dirty="0">
                <a:latin typeface="Arial Black" panose="020B0A04020102020204" pitchFamily="34" charset="0"/>
              </a:rPr>
              <a:t>Positioning company to self-manage risk and deliver long-term value</a:t>
            </a:r>
            <a:endParaRPr lang="en-CA" dirty="0">
              <a:latin typeface="Arial Black" panose="020B0A04020102020204" pitchFamily="34" charset="0"/>
            </a:endParaRPr>
          </a:p>
        </p:txBody>
      </p:sp>
      <p:sp>
        <p:nvSpPr>
          <p:cNvPr id="5" name="TextBox 4">
            <a:extLst>
              <a:ext uri="{FF2B5EF4-FFF2-40B4-BE49-F238E27FC236}">
                <a16:creationId xmlns:a16="http://schemas.microsoft.com/office/drawing/2014/main" xmlns="" id="{FDF2CA1C-AD2F-4797-9263-1B5F44AC65F1}"/>
              </a:ext>
            </a:extLst>
          </p:cNvPr>
          <p:cNvSpPr txBox="1"/>
          <p:nvPr/>
        </p:nvSpPr>
        <p:spPr>
          <a:xfrm>
            <a:off x="407634" y="6477000"/>
            <a:ext cx="7443471" cy="230832"/>
          </a:xfrm>
          <a:prstGeom prst="rect">
            <a:avLst/>
          </a:prstGeom>
          <a:noFill/>
        </p:spPr>
        <p:txBody>
          <a:bodyPr wrap="square" rtlCol="0">
            <a:spAutoFit/>
          </a:bodyPr>
          <a:lstStyle/>
          <a:p>
            <a:r>
              <a:rPr lang="en-US" sz="900" dirty="0">
                <a:latin typeface="Arial`"/>
              </a:rPr>
              <a:t>Source: Company investor presentation</a:t>
            </a:r>
          </a:p>
        </p:txBody>
      </p:sp>
    </p:spTree>
    <p:extLst>
      <p:ext uri="{BB962C8B-B14F-4D97-AF65-F5344CB8AC3E}">
        <p14:creationId xmlns:p14="http://schemas.microsoft.com/office/powerpoint/2010/main" xmlns="" val="1546471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Focus on valuable assets</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00800"/>
            <a:ext cx="7443471" cy="369332"/>
          </a:xfrm>
          <a:prstGeom prst="rect">
            <a:avLst/>
          </a:prstGeom>
          <a:noFill/>
        </p:spPr>
        <p:txBody>
          <a:bodyPr wrap="square" rtlCol="0">
            <a:spAutoFit/>
          </a:bodyPr>
          <a:lstStyle/>
          <a:p>
            <a:r>
              <a:rPr lang="en-US" sz="900" dirty="0">
                <a:latin typeface="Arial`"/>
              </a:rPr>
              <a:t>Source: Company investor presentation</a:t>
            </a:r>
          </a:p>
          <a:p>
            <a:r>
              <a:rPr lang="en-US" sz="900" dirty="0">
                <a:latin typeface="Arial`"/>
              </a:rPr>
              <a:t>Note: Please see CCO’s most recent management’s discussion and analysis (MD&amp;A) for more information about these reserves and resources.</a:t>
            </a:r>
          </a:p>
        </p:txBody>
      </p:sp>
      <p:sp>
        <p:nvSpPr>
          <p:cNvPr id="7" name="Rectangle 6">
            <a:extLst>
              <a:ext uri="{FF2B5EF4-FFF2-40B4-BE49-F238E27FC236}">
                <a16:creationId xmlns:a16="http://schemas.microsoft.com/office/drawing/2014/main" xmlns="" id="{F128942F-1EB3-4661-8464-AB229D439D8D}"/>
              </a:ext>
            </a:extLst>
          </p:cNvPr>
          <p:cNvSpPr/>
          <p:nvPr/>
        </p:nvSpPr>
        <p:spPr>
          <a:xfrm>
            <a:off x="390906" y="4953000"/>
            <a:ext cx="8362187" cy="438727"/>
          </a:xfrm>
          <a:prstGeom prst="rect">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Black" panose="020B0A04020102020204" pitchFamily="34" charset="0"/>
              </a:rPr>
              <a:t>Well positioned for future demand with world-class, tier-one assets</a:t>
            </a:r>
            <a:endParaRPr lang="en-CA" sz="1600" dirty="0">
              <a:latin typeface="Arial Black" panose="020B0A04020102020204" pitchFamily="34" charset="0"/>
            </a:endParaRPr>
          </a:p>
        </p:txBody>
      </p:sp>
      <p:pic>
        <p:nvPicPr>
          <p:cNvPr id="8" name="Content Placeholder 4">
            <a:extLst>
              <a:ext uri="{FF2B5EF4-FFF2-40B4-BE49-F238E27FC236}">
                <a16:creationId xmlns:a16="http://schemas.microsoft.com/office/drawing/2014/main" xmlns="" id="{6E824041-B938-4F89-933C-8BECF8F8EA9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127" t="45553" r="845" b="3662"/>
          <a:stretch/>
        </p:blipFill>
        <p:spPr>
          <a:xfrm>
            <a:off x="276770" y="1376938"/>
            <a:ext cx="8590460" cy="3235368"/>
          </a:xfrm>
          <a:prstGeom prst="rect">
            <a:avLst/>
          </a:prstGeom>
        </p:spPr>
      </p:pic>
    </p:spTree>
    <p:extLst>
      <p:ext uri="{BB962C8B-B14F-4D97-AF65-F5344CB8AC3E}">
        <p14:creationId xmlns:p14="http://schemas.microsoft.com/office/powerpoint/2010/main" xmlns="" val="42083595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Well positioned for a market shift</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400800"/>
            <a:ext cx="8583966" cy="369332"/>
          </a:xfrm>
          <a:prstGeom prst="rect">
            <a:avLst/>
          </a:prstGeom>
          <a:noFill/>
        </p:spPr>
        <p:txBody>
          <a:bodyPr wrap="square" rtlCol="0">
            <a:spAutoFit/>
          </a:bodyPr>
          <a:lstStyle/>
          <a:p>
            <a:r>
              <a:rPr lang="en-US" sz="900" dirty="0">
                <a:latin typeface="Arial`"/>
              </a:rPr>
              <a:t>Source: Company investor presentation</a:t>
            </a:r>
          </a:p>
          <a:p>
            <a:r>
              <a:rPr lang="en-US" sz="900" dirty="0">
                <a:latin typeface="Arial`"/>
              </a:rPr>
              <a:t>Note: Spot price and long-term price are annual industry averages (UxC and TradeTech) converted to C$ using average annual exchange rate for each year.</a:t>
            </a:r>
          </a:p>
        </p:txBody>
      </p:sp>
      <p:sp>
        <p:nvSpPr>
          <p:cNvPr id="8" name="Text Placeholder 2">
            <a:extLst>
              <a:ext uri="{FF2B5EF4-FFF2-40B4-BE49-F238E27FC236}">
                <a16:creationId xmlns:a16="http://schemas.microsoft.com/office/drawing/2014/main" xmlns="" id="{FEF0FF11-2B54-497D-BBB5-88FEE2220838}"/>
              </a:ext>
            </a:extLst>
          </p:cNvPr>
          <p:cNvSpPr>
            <a:spLocks noGrp="1"/>
          </p:cNvSpPr>
          <p:nvPr>
            <p:ph type="body" idx="1"/>
          </p:nvPr>
        </p:nvSpPr>
        <p:spPr>
          <a:xfrm>
            <a:off x="476148" y="1219201"/>
            <a:ext cx="8276944" cy="1676400"/>
          </a:xfrm>
        </p:spPr>
        <p:txBody>
          <a:bodyPr/>
          <a:lstStyle/>
          <a:p>
            <a:pPr marL="285750" indent="-285750">
              <a:spcAft>
                <a:spcPts val="1200"/>
              </a:spcAft>
              <a:buFont typeface="Wingdings" panose="05000000000000000000" pitchFamily="2" charset="2"/>
              <a:buChar char="§"/>
            </a:pPr>
            <a:r>
              <a:rPr lang="en-US" dirty="0"/>
              <a:t>Able to meet rising demand with production from its highest margin assets</a:t>
            </a:r>
          </a:p>
          <a:p>
            <a:pPr marL="285750" indent="-285750">
              <a:spcAft>
                <a:spcPts val="1200"/>
              </a:spcAft>
              <a:buFont typeface="Wingdings" panose="05000000000000000000" pitchFamily="2" charset="2"/>
              <a:buChar char="§"/>
            </a:pPr>
            <a:r>
              <a:rPr lang="en-US" dirty="0"/>
              <a:t>Unit cash cost of production reflects its tier-one strategy</a:t>
            </a:r>
          </a:p>
          <a:p>
            <a:pPr marL="285750" indent="-285750">
              <a:spcAft>
                <a:spcPts val="1200"/>
              </a:spcAft>
              <a:buFont typeface="Wingdings" panose="05000000000000000000" pitchFamily="2" charset="2"/>
              <a:buChar char="§"/>
            </a:pPr>
            <a:r>
              <a:rPr lang="en-US" dirty="0"/>
              <a:t>Able to mitigate risk in the event of prolonged uncertainty</a:t>
            </a:r>
            <a:endParaRPr lang="en-CA" dirty="0"/>
          </a:p>
        </p:txBody>
      </p:sp>
      <p:pic>
        <p:nvPicPr>
          <p:cNvPr id="9" name="Content Placeholder 4">
            <a:extLst>
              <a:ext uri="{FF2B5EF4-FFF2-40B4-BE49-F238E27FC236}">
                <a16:creationId xmlns:a16="http://schemas.microsoft.com/office/drawing/2014/main" xmlns="" id="{39C84B53-9398-4D65-AADD-5D7BBA775CC9}"/>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238" t="42082" r="2043" b="2748"/>
          <a:stretch/>
        </p:blipFill>
        <p:spPr>
          <a:xfrm>
            <a:off x="609642" y="2521760"/>
            <a:ext cx="7924717" cy="3195275"/>
          </a:xfrm>
          <a:prstGeom prst="rect">
            <a:avLst/>
          </a:prstGeom>
        </p:spPr>
      </p:pic>
    </p:spTree>
    <p:extLst>
      <p:ext uri="{BB962C8B-B14F-4D97-AF65-F5344CB8AC3E}">
        <p14:creationId xmlns:p14="http://schemas.microsoft.com/office/powerpoint/2010/main" xmlns="" val="3124373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Cameco’s production strategy</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398568"/>
            <a:ext cx="8583966" cy="230832"/>
          </a:xfrm>
          <a:prstGeom prst="rect">
            <a:avLst/>
          </a:prstGeom>
          <a:noFill/>
        </p:spPr>
        <p:txBody>
          <a:bodyPr wrap="square" rtlCol="0">
            <a:spAutoFit/>
          </a:bodyPr>
          <a:lstStyle/>
          <a:p>
            <a:r>
              <a:rPr lang="en-US" sz="900" dirty="0">
                <a:latin typeface="Arial`"/>
              </a:rPr>
              <a:t>Source: Company investor presentation</a:t>
            </a:r>
          </a:p>
        </p:txBody>
      </p:sp>
      <p:pic>
        <p:nvPicPr>
          <p:cNvPr id="7" name="Content Placeholder 4">
            <a:extLst>
              <a:ext uri="{FF2B5EF4-FFF2-40B4-BE49-F238E27FC236}">
                <a16:creationId xmlns:a16="http://schemas.microsoft.com/office/drawing/2014/main" xmlns="" id="{405C49FC-7CD8-4F62-BCF7-AB564746837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125" t="24590" r="2125"/>
          <a:stretch/>
        </p:blipFill>
        <p:spPr>
          <a:xfrm>
            <a:off x="515111" y="1271306"/>
            <a:ext cx="8113778" cy="4367494"/>
          </a:xfrm>
          <a:prstGeom prst="rect">
            <a:avLst/>
          </a:prstGeom>
        </p:spPr>
      </p:pic>
    </p:spTree>
    <p:extLst>
      <p:ext uri="{BB962C8B-B14F-4D97-AF65-F5344CB8AC3E}">
        <p14:creationId xmlns:p14="http://schemas.microsoft.com/office/powerpoint/2010/main" xmlns="" val="3324403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12F0B1-F03F-4132-A520-70FD22C48E5F}"/>
              </a:ext>
            </a:extLst>
          </p:cNvPr>
          <p:cNvSpPr>
            <a:spLocks noGrp="1"/>
          </p:cNvSpPr>
          <p:nvPr>
            <p:ph type="title"/>
          </p:nvPr>
        </p:nvSpPr>
        <p:spPr>
          <a:xfrm>
            <a:off x="476148" y="584200"/>
            <a:ext cx="7135622" cy="384721"/>
          </a:xfrm>
        </p:spPr>
        <p:txBody>
          <a:bodyPr/>
          <a:lstStyle/>
          <a:p>
            <a:r>
              <a:rPr lang="en-US" dirty="0"/>
              <a:t>2019 Outlook</a:t>
            </a:r>
            <a:endParaRPr lang="en-CA" dirty="0"/>
          </a:p>
        </p:txBody>
      </p:sp>
      <p:sp>
        <p:nvSpPr>
          <p:cNvPr id="5" name="TextBox 4">
            <a:extLst>
              <a:ext uri="{FF2B5EF4-FFF2-40B4-BE49-F238E27FC236}">
                <a16:creationId xmlns:a16="http://schemas.microsoft.com/office/drawing/2014/main" xmlns="" id="{2446AFBE-EBAA-49DA-A61E-5A02DC2D9A5B}"/>
              </a:ext>
            </a:extLst>
          </p:cNvPr>
          <p:cNvSpPr txBox="1"/>
          <p:nvPr/>
        </p:nvSpPr>
        <p:spPr>
          <a:xfrm>
            <a:off x="407634" y="6248400"/>
            <a:ext cx="8583966" cy="507831"/>
          </a:xfrm>
          <a:prstGeom prst="rect">
            <a:avLst/>
          </a:prstGeom>
          <a:noFill/>
        </p:spPr>
        <p:txBody>
          <a:bodyPr wrap="square" rtlCol="0">
            <a:spAutoFit/>
          </a:bodyPr>
          <a:lstStyle/>
          <a:p>
            <a:r>
              <a:rPr lang="en-US" sz="900" dirty="0">
                <a:latin typeface="Arial`"/>
              </a:rPr>
              <a:t>Source: Company investor presentation</a:t>
            </a:r>
          </a:p>
          <a:p>
            <a:r>
              <a:rPr lang="en-US" sz="900" dirty="0">
                <a:latin typeface="Arial`"/>
              </a:rPr>
              <a:t>Note: Uranium required based on 2019 delivery commitments of 27-29MM lbs; takes into account spot purchases secured for delivery in 2019; dependent on 2020 delivery commitments; assumes 4.5 months forward sales in inventory.</a:t>
            </a:r>
          </a:p>
        </p:txBody>
      </p:sp>
      <p:pic>
        <p:nvPicPr>
          <p:cNvPr id="6" name="Content Placeholder 4">
            <a:extLst>
              <a:ext uri="{FF2B5EF4-FFF2-40B4-BE49-F238E27FC236}">
                <a16:creationId xmlns:a16="http://schemas.microsoft.com/office/drawing/2014/main" xmlns="" id="{79A82B04-F898-46A9-A200-D4F2F28E3286}"/>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905" t="26266" r="1905" b="17513"/>
          <a:stretch/>
        </p:blipFill>
        <p:spPr>
          <a:xfrm>
            <a:off x="643613" y="1800962"/>
            <a:ext cx="7856775" cy="3256076"/>
          </a:xfrm>
          <a:prstGeom prst="rect">
            <a:avLst/>
          </a:prstGeom>
        </p:spPr>
      </p:pic>
    </p:spTree>
    <p:extLst>
      <p:ext uri="{BB962C8B-B14F-4D97-AF65-F5344CB8AC3E}">
        <p14:creationId xmlns:p14="http://schemas.microsoft.com/office/powerpoint/2010/main" xmlns="" val="2569467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71210-E18A-4AFB-B047-91C9932768BB}"/>
              </a:ext>
            </a:extLst>
          </p:cNvPr>
          <p:cNvSpPr>
            <a:spLocks noGrp="1"/>
          </p:cNvSpPr>
          <p:nvPr>
            <p:ph type="title"/>
          </p:nvPr>
        </p:nvSpPr>
        <p:spPr>
          <a:xfrm>
            <a:off x="476148" y="584200"/>
            <a:ext cx="7135622" cy="384721"/>
          </a:xfrm>
        </p:spPr>
        <p:txBody>
          <a:bodyPr/>
          <a:lstStyle/>
          <a:p>
            <a:r>
              <a:rPr lang="en-US" dirty="0"/>
              <a:t>Management Bios</a:t>
            </a:r>
            <a:endParaRPr lang="en-CA" dirty="0"/>
          </a:p>
        </p:txBody>
      </p:sp>
      <p:sp>
        <p:nvSpPr>
          <p:cNvPr id="3" name="Text Placeholder 2">
            <a:extLst>
              <a:ext uri="{FF2B5EF4-FFF2-40B4-BE49-F238E27FC236}">
                <a16:creationId xmlns:a16="http://schemas.microsoft.com/office/drawing/2014/main" xmlns="" id="{3AC662EF-03BF-490E-B8DC-3F0FB0DE28C1}"/>
              </a:ext>
            </a:extLst>
          </p:cNvPr>
          <p:cNvSpPr>
            <a:spLocks noGrp="1"/>
          </p:cNvSpPr>
          <p:nvPr>
            <p:ph type="body" idx="1"/>
          </p:nvPr>
        </p:nvSpPr>
        <p:spPr>
          <a:xfrm>
            <a:off x="4191000" y="1227264"/>
            <a:ext cx="4572000" cy="4893647"/>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Tim Gitzel</a:t>
            </a:r>
            <a:r>
              <a:rPr lang="en-CA" dirty="0">
                <a:latin typeface="Arial Black" panose="020B0A04020102020204" pitchFamily="34" charset="0"/>
              </a:rPr>
              <a:t>, President &amp; CEO</a:t>
            </a:r>
          </a:p>
          <a:p>
            <a:pPr marL="285750" indent="-285750">
              <a:spcAft>
                <a:spcPts val="1200"/>
              </a:spcAft>
              <a:buFont typeface="Wingdings" panose="05000000000000000000" pitchFamily="2" charset="2"/>
              <a:buChar char="§"/>
            </a:pPr>
            <a:r>
              <a:rPr lang="en-US" dirty="0">
                <a:latin typeface="Arial Black" panose="020B0A04020102020204" pitchFamily="34" charset="0"/>
              </a:rPr>
              <a:t>Over 25 years of legal and senior leadership experience</a:t>
            </a:r>
          </a:p>
          <a:p>
            <a:pPr marL="285750" indent="-285750">
              <a:spcAft>
                <a:spcPts val="1200"/>
              </a:spcAft>
              <a:buFont typeface="Wingdings" panose="05000000000000000000" pitchFamily="2" charset="2"/>
              <a:buChar char="§"/>
            </a:pPr>
            <a:r>
              <a:rPr lang="en-US" dirty="0">
                <a:latin typeface="Arial Black" panose="020B0A04020102020204" pitchFamily="34" charset="0"/>
              </a:rPr>
              <a:t>Appointed CEO in 2011</a:t>
            </a:r>
          </a:p>
          <a:p>
            <a:pPr marL="285750" indent="-285750">
              <a:spcAft>
                <a:spcPts val="1200"/>
              </a:spcAft>
              <a:buFont typeface="Wingdings" panose="05000000000000000000" pitchFamily="2" charset="2"/>
              <a:buChar char="§"/>
            </a:pPr>
            <a:r>
              <a:rPr lang="en-US" dirty="0">
                <a:latin typeface="Arial Black" panose="020B0A04020102020204" pitchFamily="34" charset="0"/>
              </a:rPr>
              <a:t>From 2007 to 2011, was Cameco’s COO</a:t>
            </a:r>
          </a:p>
          <a:p>
            <a:pPr marL="285750" indent="-285750">
              <a:spcAft>
                <a:spcPts val="1200"/>
              </a:spcAft>
              <a:buFont typeface="Wingdings" panose="05000000000000000000" pitchFamily="2" charset="2"/>
              <a:buChar char="§"/>
            </a:pPr>
            <a:r>
              <a:rPr lang="en-US" dirty="0">
                <a:latin typeface="Arial Black" panose="020B0A04020102020204" pitchFamily="34" charset="0"/>
              </a:rPr>
              <a:t>Other uranium mining experience includes stints at French-based AREVA</a:t>
            </a:r>
          </a:p>
          <a:p>
            <a:pPr marL="285750" indent="-285750">
              <a:spcAft>
                <a:spcPts val="1200"/>
              </a:spcAft>
              <a:buFont typeface="Wingdings" panose="05000000000000000000" pitchFamily="2" charset="2"/>
              <a:buChar char="§"/>
            </a:pPr>
            <a:r>
              <a:rPr lang="en-US" dirty="0">
                <a:latin typeface="Arial Black" panose="020B0A04020102020204" pitchFamily="34" charset="0"/>
              </a:rPr>
              <a:t>BA and a law degree from the University of Saskatchewan</a:t>
            </a:r>
          </a:p>
          <a:p>
            <a:pPr marL="285750" indent="-285750">
              <a:spcAft>
                <a:spcPts val="1200"/>
              </a:spcAft>
              <a:buFont typeface="Wingdings" panose="05000000000000000000" pitchFamily="2" charset="2"/>
              <a:buChar char="§"/>
            </a:pPr>
            <a:r>
              <a:rPr lang="en-US" dirty="0">
                <a:latin typeface="Arial Black" panose="020B0A04020102020204" pitchFamily="34" charset="0"/>
              </a:rPr>
              <a:t>2017 Base Salary: $1.0MM</a:t>
            </a:r>
          </a:p>
          <a:p>
            <a:pPr marL="285750" indent="-285750">
              <a:spcAft>
                <a:spcPts val="1200"/>
              </a:spcAft>
              <a:buFont typeface="Wingdings" panose="05000000000000000000" pitchFamily="2" charset="2"/>
              <a:buChar char="§"/>
            </a:pPr>
            <a:r>
              <a:rPr lang="en-US" dirty="0">
                <a:latin typeface="Arial Black" panose="020B0A04020102020204" pitchFamily="34" charset="0"/>
              </a:rPr>
              <a:t>CCO Shares Owned: $4.7MM</a:t>
            </a:r>
          </a:p>
          <a:p>
            <a:pPr marL="285750" indent="-285750">
              <a:spcAft>
                <a:spcPts val="1200"/>
              </a:spcAft>
              <a:buFont typeface="Wingdings" panose="05000000000000000000" pitchFamily="2" charset="2"/>
              <a:buChar char="§"/>
            </a:pPr>
            <a:endParaRPr lang="en-US" dirty="0">
              <a:latin typeface="Arial Black" panose="020B0A04020102020204" pitchFamily="34" charset="0"/>
            </a:endParaRPr>
          </a:p>
        </p:txBody>
      </p:sp>
      <p:sp>
        <p:nvSpPr>
          <p:cNvPr id="4" name="TextBox 3">
            <a:extLst>
              <a:ext uri="{FF2B5EF4-FFF2-40B4-BE49-F238E27FC236}">
                <a16:creationId xmlns:a16="http://schemas.microsoft.com/office/drawing/2014/main" xmlns="" id="{78FFE799-6DEE-4209-860B-227EEAC706F5}"/>
              </a:ext>
            </a:extLst>
          </p:cNvPr>
          <p:cNvSpPr txBox="1"/>
          <p:nvPr/>
        </p:nvSpPr>
        <p:spPr>
          <a:xfrm>
            <a:off x="407634" y="6400800"/>
            <a:ext cx="7443471" cy="369332"/>
          </a:xfrm>
          <a:prstGeom prst="rect">
            <a:avLst/>
          </a:prstGeom>
          <a:noFill/>
        </p:spPr>
        <p:txBody>
          <a:bodyPr wrap="square" rtlCol="0">
            <a:spAutoFit/>
          </a:bodyPr>
          <a:lstStyle/>
          <a:p>
            <a:r>
              <a:rPr lang="en-US" sz="900" dirty="0">
                <a:latin typeface="Arial`"/>
              </a:rPr>
              <a:t>Source: Company website, public company filings</a:t>
            </a:r>
          </a:p>
          <a:p>
            <a:r>
              <a:rPr lang="en-US" sz="900" dirty="0">
                <a:latin typeface="Arial`"/>
              </a:rPr>
              <a:t>Note: CCO Shares Owned excludes PSUs.</a:t>
            </a:r>
          </a:p>
        </p:txBody>
      </p:sp>
      <p:pic>
        <p:nvPicPr>
          <p:cNvPr id="6" name="Picture 5">
            <a:extLst>
              <a:ext uri="{FF2B5EF4-FFF2-40B4-BE49-F238E27FC236}">
                <a16:creationId xmlns:a16="http://schemas.microsoft.com/office/drawing/2014/main" xmlns="" id="{D8C0661A-4623-48D7-B097-1F24B06A4E3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7559" y="1227264"/>
            <a:ext cx="3514841" cy="2610467"/>
          </a:xfrm>
          <a:prstGeom prst="rect">
            <a:avLst/>
          </a:prstGeom>
        </p:spPr>
      </p:pic>
    </p:spTree>
    <p:extLst>
      <p:ext uri="{BB962C8B-B14F-4D97-AF65-F5344CB8AC3E}">
        <p14:creationId xmlns:p14="http://schemas.microsoft.com/office/powerpoint/2010/main" xmlns="" val="33168721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71210-E18A-4AFB-B047-91C9932768BB}"/>
              </a:ext>
            </a:extLst>
          </p:cNvPr>
          <p:cNvSpPr>
            <a:spLocks noGrp="1"/>
          </p:cNvSpPr>
          <p:nvPr>
            <p:ph type="title"/>
          </p:nvPr>
        </p:nvSpPr>
        <p:spPr>
          <a:xfrm>
            <a:off x="476148" y="584200"/>
            <a:ext cx="7135622" cy="384721"/>
          </a:xfrm>
        </p:spPr>
        <p:txBody>
          <a:bodyPr/>
          <a:lstStyle/>
          <a:p>
            <a:r>
              <a:rPr lang="en-US" dirty="0"/>
              <a:t>Management Bios</a:t>
            </a:r>
            <a:endParaRPr lang="en-CA" dirty="0"/>
          </a:p>
        </p:txBody>
      </p:sp>
      <p:sp>
        <p:nvSpPr>
          <p:cNvPr id="3" name="Text Placeholder 2">
            <a:extLst>
              <a:ext uri="{FF2B5EF4-FFF2-40B4-BE49-F238E27FC236}">
                <a16:creationId xmlns:a16="http://schemas.microsoft.com/office/drawing/2014/main" xmlns="" id="{3AC662EF-03BF-490E-B8DC-3F0FB0DE28C1}"/>
              </a:ext>
            </a:extLst>
          </p:cNvPr>
          <p:cNvSpPr>
            <a:spLocks noGrp="1"/>
          </p:cNvSpPr>
          <p:nvPr>
            <p:ph type="body" idx="1"/>
          </p:nvPr>
        </p:nvSpPr>
        <p:spPr>
          <a:xfrm>
            <a:off x="4114800" y="1227264"/>
            <a:ext cx="4553051" cy="4739759"/>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Grant Isaac</a:t>
            </a:r>
            <a:r>
              <a:rPr lang="en-CA" dirty="0">
                <a:latin typeface="Arial Black" panose="020B0A04020102020204" pitchFamily="34" charset="0"/>
              </a:rPr>
              <a:t>, SVP &amp; CFO</a:t>
            </a:r>
          </a:p>
          <a:p>
            <a:pPr marL="285750" indent="-285750">
              <a:spcAft>
                <a:spcPts val="1200"/>
              </a:spcAft>
              <a:buFont typeface="Wingdings" panose="05000000000000000000" pitchFamily="2" charset="2"/>
              <a:buChar char="§"/>
            </a:pPr>
            <a:r>
              <a:rPr lang="en-US" dirty="0">
                <a:latin typeface="Arial Black" panose="020B0A04020102020204" pitchFamily="34" charset="0"/>
              </a:rPr>
              <a:t>Appointed CFO in 2011</a:t>
            </a:r>
          </a:p>
          <a:p>
            <a:pPr marL="285750" indent="-285750">
              <a:spcAft>
                <a:spcPts val="1200"/>
              </a:spcAft>
              <a:buFont typeface="Wingdings" panose="05000000000000000000" pitchFamily="2" charset="2"/>
              <a:buChar char="§"/>
            </a:pPr>
            <a:r>
              <a:rPr lang="en-US" dirty="0">
                <a:latin typeface="Arial Black" panose="020B0A04020102020204" pitchFamily="34" charset="0"/>
              </a:rPr>
              <a:t>From 2009 to 2011, was Cameco’s SVP, corporate services</a:t>
            </a:r>
          </a:p>
          <a:p>
            <a:pPr marL="285750" indent="-285750">
              <a:spcAft>
                <a:spcPts val="1200"/>
              </a:spcAft>
              <a:buFont typeface="Wingdings" panose="05000000000000000000" pitchFamily="2" charset="2"/>
              <a:buChar char="§"/>
            </a:pPr>
            <a:r>
              <a:rPr lang="en-US" dirty="0">
                <a:latin typeface="Arial Black" panose="020B0A04020102020204" pitchFamily="34" charset="0"/>
              </a:rPr>
              <a:t>Prior to joining Cameco, he was a business school professor at the University of Saskatchewan</a:t>
            </a:r>
          </a:p>
          <a:p>
            <a:pPr marL="285750" indent="-285750">
              <a:spcAft>
                <a:spcPts val="1200"/>
              </a:spcAft>
              <a:buFont typeface="Wingdings" panose="05000000000000000000" pitchFamily="2" charset="2"/>
              <a:buChar char="§"/>
            </a:pPr>
            <a:r>
              <a:rPr lang="en-US" dirty="0">
                <a:latin typeface="Arial Black" panose="020B0A04020102020204" pitchFamily="34" charset="0"/>
              </a:rPr>
              <a:t>BA (economics) and MA (economics) from the University of Saskatchewan and a PhD from the London School of Economics</a:t>
            </a:r>
          </a:p>
          <a:p>
            <a:pPr marL="285750" indent="-285750">
              <a:spcAft>
                <a:spcPts val="1200"/>
              </a:spcAft>
              <a:buFont typeface="Wingdings" panose="05000000000000000000" pitchFamily="2" charset="2"/>
              <a:buChar char="§"/>
            </a:pPr>
            <a:r>
              <a:rPr lang="en-US" dirty="0">
                <a:latin typeface="Arial Black" panose="020B0A04020102020204" pitchFamily="34" charset="0"/>
              </a:rPr>
              <a:t>2017 Base Salary: $0.6MM</a:t>
            </a:r>
          </a:p>
          <a:p>
            <a:pPr marL="285750" indent="-285750">
              <a:spcAft>
                <a:spcPts val="1200"/>
              </a:spcAft>
              <a:buFont typeface="Wingdings" panose="05000000000000000000" pitchFamily="2" charset="2"/>
              <a:buChar char="§"/>
            </a:pPr>
            <a:r>
              <a:rPr lang="en-US" dirty="0">
                <a:latin typeface="Arial Black" panose="020B0A04020102020204" pitchFamily="34" charset="0"/>
              </a:rPr>
              <a:t>CCO Shares Owned: $1.2MM</a:t>
            </a:r>
          </a:p>
          <a:p>
            <a:pPr marL="285750" indent="-285750">
              <a:spcAft>
                <a:spcPts val="1200"/>
              </a:spcAft>
              <a:buFont typeface="Wingdings" panose="05000000000000000000" pitchFamily="2" charset="2"/>
              <a:buChar char="§"/>
            </a:pPr>
            <a:endParaRPr lang="en-US" dirty="0">
              <a:latin typeface="Arial Black" panose="020B0A04020102020204" pitchFamily="34" charset="0"/>
            </a:endParaRPr>
          </a:p>
        </p:txBody>
      </p:sp>
      <p:sp>
        <p:nvSpPr>
          <p:cNvPr id="4" name="TextBox 3">
            <a:extLst>
              <a:ext uri="{FF2B5EF4-FFF2-40B4-BE49-F238E27FC236}">
                <a16:creationId xmlns:a16="http://schemas.microsoft.com/office/drawing/2014/main" xmlns="" id="{78FFE799-6DEE-4209-860B-227EEAC706F5}"/>
              </a:ext>
            </a:extLst>
          </p:cNvPr>
          <p:cNvSpPr txBox="1"/>
          <p:nvPr/>
        </p:nvSpPr>
        <p:spPr>
          <a:xfrm>
            <a:off x="407634" y="6400800"/>
            <a:ext cx="7443471" cy="369332"/>
          </a:xfrm>
          <a:prstGeom prst="rect">
            <a:avLst/>
          </a:prstGeom>
          <a:noFill/>
        </p:spPr>
        <p:txBody>
          <a:bodyPr wrap="square" rtlCol="0">
            <a:spAutoFit/>
          </a:bodyPr>
          <a:lstStyle/>
          <a:p>
            <a:r>
              <a:rPr lang="en-US" sz="900" dirty="0">
                <a:latin typeface="Arial`"/>
              </a:rPr>
              <a:t>Source: Company website, public company filings</a:t>
            </a:r>
          </a:p>
          <a:p>
            <a:r>
              <a:rPr lang="en-US" sz="900" dirty="0">
                <a:latin typeface="Arial`"/>
              </a:rPr>
              <a:t>Note: CCO Shares Owned excludes PSUs.</a:t>
            </a:r>
          </a:p>
        </p:txBody>
      </p:sp>
      <p:pic>
        <p:nvPicPr>
          <p:cNvPr id="7" name="Picture 6">
            <a:extLst>
              <a:ext uri="{FF2B5EF4-FFF2-40B4-BE49-F238E27FC236}">
                <a16:creationId xmlns:a16="http://schemas.microsoft.com/office/drawing/2014/main" xmlns="" id="{0389B9EE-410E-42E1-B3D9-12A35F61C62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1227264"/>
            <a:ext cx="3472351" cy="2575557"/>
          </a:xfrm>
          <a:prstGeom prst="rect">
            <a:avLst/>
          </a:prstGeom>
        </p:spPr>
      </p:pic>
    </p:spTree>
    <p:extLst>
      <p:ext uri="{BB962C8B-B14F-4D97-AF65-F5344CB8AC3E}">
        <p14:creationId xmlns:p14="http://schemas.microsoft.com/office/powerpoint/2010/main" xmlns="" val="19050663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71210-E18A-4AFB-B047-91C9932768BB}"/>
              </a:ext>
            </a:extLst>
          </p:cNvPr>
          <p:cNvSpPr>
            <a:spLocks noGrp="1"/>
          </p:cNvSpPr>
          <p:nvPr>
            <p:ph type="title"/>
          </p:nvPr>
        </p:nvSpPr>
        <p:spPr>
          <a:xfrm>
            <a:off x="476148" y="584200"/>
            <a:ext cx="7135622" cy="384721"/>
          </a:xfrm>
        </p:spPr>
        <p:txBody>
          <a:bodyPr/>
          <a:lstStyle/>
          <a:p>
            <a:r>
              <a:rPr lang="en-US" dirty="0"/>
              <a:t>Management Bios</a:t>
            </a:r>
            <a:endParaRPr lang="en-CA" dirty="0"/>
          </a:p>
        </p:txBody>
      </p:sp>
      <p:sp>
        <p:nvSpPr>
          <p:cNvPr id="3" name="Text Placeholder 2">
            <a:extLst>
              <a:ext uri="{FF2B5EF4-FFF2-40B4-BE49-F238E27FC236}">
                <a16:creationId xmlns:a16="http://schemas.microsoft.com/office/drawing/2014/main" xmlns="" id="{3AC662EF-03BF-490E-B8DC-3F0FB0DE28C1}"/>
              </a:ext>
            </a:extLst>
          </p:cNvPr>
          <p:cNvSpPr>
            <a:spLocks noGrp="1"/>
          </p:cNvSpPr>
          <p:nvPr>
            <p:ph type="body" idx="1"/>
          </p:nvPr>
        </p:nvSpPr>
        <p:spPr>
          <a:xfrm>
            <a:off x="4114800" y="1227264"/>
            <a:ext cx="4553051" cy="5155257"/>
          </a:xfrm>
        </p:spPr>
        <p:txBody>
          <a:bodyPr/>
          <a:lstStyle/>
          <a:p>
            <a:pPr marL="285750" indent="-285750">
              <a:spcAft>
                <a:spcPts val="1200"/>
              </a:spcAft>
              <a:buFont typeface="Wingdings" panose="05000000000000000000" pitchFamily="2" charset="2"/>
              <a:buChar char="§"/>
            </a:pPr>
            <a:r>
              <a:rPr lang="en-US" dirty="0">
                <a:latin typeface="Arial Black" panose="020B0A04020102020204" pitchFamily="34" charset="0"/>
              </a:rPr>
              <a:t>Brian Reilly</a:t>
            </a:r>
            <a:r>
              <a:rPr lang="en-CA" dirty="0">
                <a:latin typeface="Arial Black" panose="020B0A04020102020204" pitchFamily="34" charset="0"/>
              </a:rPr>
              <a:t>, SVP &amp; COO</a:t>
            </a:r>
          </a:p>
          <a:p>
            <a:pPr marL="285750" indent="-285750">
              <a:spcAft>
                <a:spcPts val="1200"/>
              </a:spcAft>
              <a:buFont typeface="Wingdings" panose="05000000000000000000" pitchFamily="2" charset="2"/>
              <a:buChar char="§"/>
            </a:pPr>
            <a:r>
              <a:rPr lang="en-US" dirty="0">
                <a:latin typeface="Arial Black" panose="020B0A04020102020204" pitchFamily="34" charset="0"/>
              </a:rPr>
              <a:t>Over 30 years of experience in the uranium mining industry</a:t>
            </a:r>
          </a:p>
          <a:p>
            <a:pPr marL="285750" indent="-285750">
              <a:spcAft>
                <a:spcPts val="1200"/>
              </a:spcAft>
              <a:buFont typeface="Wingdings" panose="05000000000000000000" pitchFamily="2" charset="2"/>
              <a:buChar char="§"/>
            </a:pPr>
            <a:r>
              <a:rPr lang="en-US" dirty="0">
                <a:latin typeface="Arial Black" panose="020B0A04020102020204" pitchFamily="34" charset="0"/>
              </a:rPr>
              <a:t>Appointed CFO in 2017</a:t>
            </a:r>
          </a:p>
          <a:p>
            <a:pPr marL="285750" indent="-285750">
              <a:spcAft>
                <a:spcPts val="1200"/>
              </a:spcAft>
              <a:buFont typeface="Wingdings" panose="05000000000000000000" pitchFamily="2" charset="2"/>
              <a:buChar char="§"/>
            </a:pPr>
            <a:r>
              <a:rPr lang="en-US" dirty="0">
                <a:latin typeface="Arial Black" panose="020B0A04020102020204" pitchFamily="34" charset="0"/>
              </a:rPr>
              <a:t>From 2011 to 2017, was Managing Director of Cameco Australia</a:t>
            </a:r>
          </a:p>
          <a:p>
            <a:pPr marL="285750" indent="-285750">
              <a:spcAft>
                <a:spcPts val="1200"/>
              </a:spcAft>
              <a:buFont typeface="Wingdings" panose="05000000000000000000" pitchFamily="2" charset="2"/>
              <a:buChar char="§"/>
            </a:pPr>
            <a:r>
              <a:rPr lang="en-US" dirty="0">
                <a:latin typeface="Arial Black" panose="020B0A04020102020204" pitchFamily="34" charset="0"/>
              </a:rPr>
              <a:t>Other uranium mining experience includes stints at French-based AREVA and Titan Uranium (as President &amp; CEO)</a:t>
            </a:r>
          </a:p>
          <a:p>
            <a:pPr marL="285750" indent="-285750">
              <a:spcAft>
                <a:spcPts val="1200"/>
              </a:spcAft>
              <a:buFont typeface="Wingdings" panose="05000000000000000000" pitchFamily="2" charset="2"/>
              <a:buChar char="§"/>
            </a:pPr>
            <a:r>
              <a:rPr lang="en-US" dirty="0">
                <a:latin typeface="Arial Black" panose="020B0A04020102020204" pitchFamily="34" charset="0"/>
              </a:rPr>
              <a:t>BS (Geology), MS (Geology) and MBA</a:t>
            </a:r>
          </a:p>
          <a:p>
            <a:pPr marL="285750" indent="-285750">
              <a:spcAft>
                <a:spcPts val="1200"/>
              </a:spcAft>
              <a:buFont typeface="Wingdings" panose="05000000000000000000" pitchFamily="2" charset="2"/>
              <a:buChar char="§"/>
            </a:pPr>
            <a:r>
              <a:rPr lang="en-US" dirty="0">
                <a:latin typeface="Arial Black" panose="020B0A04020102020204" pitchFamily="34" charset="0"/>
              </a:rPr>
              <a:t>2017 Base Salary: $0.3MM</a:t>
            </a:r>
          </a:p>
          <a:p>
            <a:pPr marL="285750" indent="-285750">
              <a:spcAft>
                <a:spcPts val="1200"/>
              </a:spcAft>
              <a:buFont typeface="Wingdings" panose="05000000000000000000" pitchFamily="2" charset="2"/>
              <a:buChar char="§"/>
            </a:pPr>
            <a:r>
              <a:rPr lang="en-US" dirty="0">
                <a:latin typeface="Arial Black" panose="020B0A04020102020204" pitchFamily="34" charset="0"/>
              </a:rPr>
              <a:t>CCO Shares Owned: $0.0MM</a:t>
            </a:r>
          </a:p>
          <a:p>
            <a:pPr marL="285750" indent="-285750">
              <a:spcAft>
                <a:spcPts val="1200"/>
              </a:spcAft>
              <a:buFont typeface="Wingdings" panose="05000000000000000000" pitchFamily="2" charset="2"/>
              <a:buChar char="§"/>
            </a:pPr>
            <a:endParaRPr lang="en-US" dirty="0">
              <a:latin typeface="Arial Black" panose="020B0A04020102020204" pitchFamily="34" charset="0"/>
            </a:endParaRPr>
          </a:p>
        </p:txBody>
      </p:sp>
      <p:sp>
        <p:nvSpPr>
          <p:cNvPr id="4" name="TextBox 3">
            <a:extLst>
              <a:ext uri="{FF2B5EF4-FFF2-40B4-BE49-F238E27FC236}">
                <a16:creationId xmlns:a16="http://schemas.microsoft.com/office/drawing/2014/main" xmlns="" id="{78FFE799-6DEE-4209-860B-227EEAC706F5}"/>
              </a:ext>
            </a:extLst>
          </p:cNvPr>
          <p:cNvSpPr txBox="1"/>
          <p:nvPr/>
        </p:nvSpPr>
        <p:spPr>
          <a:xfrm>
            <a:off x="407634" y="6400800"/>
            <a:ext cx="7443471" cy="369332"/>
          </a:xfrm>
          <a:prstGeom prst="rect">
            <a:avLst/>
          </a:prstGeom>
          <a:noFill/>
        </p:spPr>
        <p:txBody>
          <a:bodyPr wrap="square" rtlCol="0">
            <a:spAutoFit/>
          </a:bodyPr>
          <a:lstStyle/>
          <a:p>
            <a:r>
              <a:rPr lang="en-US" sz="900" dirty="0">
                <a:latin typeface="Arial`"/>
              </a:rPr>
              <a:t>Source: Company website, public company filings</a:t>
            </a:r>
          </a:p>
          <a:p>
            <a:r>
              <a:rPr lang="en-US" sz="900" dirty="0">
                <a:latin typeface="Arial`"/>
              </a:rPr>
              <a:t>Note: CCO Shares Owned excludes PSUs.</a:t>
            </a:r>
          </a:p>
        </p:txBody>
      </p:sp>
      <p:pic>
        <p:nvPicPr>
          <p:cNvPr id="7" name="Picture 6">
            <a:extLst>
              <a:ext uri="{FF2B5EF4-FFF2-40B4-BE49-F238E27FC236}">
                <a16:creationId xmlns:a16="http://schemas.microsoft.com/office/drawing/2014/main" xmlns="" id="{A604A2A5-AA79-47D8-AF23-E8C6904D665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6101" y="1227264"/>
            <a:ext cx="3376985" cy="2505852"/>
          </a:xfrm>
          <a:prstGeom prst="rect">
            <a:avLst/>
          </a:prstGeom>
        </p:spPr>
      </p:pic>
    </p:spTree>
    <p:extLst>
      <p:ext uri="{BB962C8B-B14F-4D97-AF65-F5344CB8AC3E}">
        <p14:creationId xmlns:p14="http://schemas.microsoft.com/office/powerpoint/2010/main" xmlns="" val="2803684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7745</Words>
  <Application>Microsoft Office PowerPoint</Application>
  <PresentationFormat>On-screen Show (4:3)</PresentationFormat>
  <Paragraphs>1081</Paragraphs>
  <Slides>265</Slides>
  <Notes>17</Notes>
  <HiddenSlides>0</HiddenSlides>
  <MMClips>0</MMClips>
  <ScaleCrop>false</ScaleCrop>
  <HeadingPairs>
    <vt:vector size="4" baseType="variant">
      <vt:variant>
        <vt:lpstr>Theme</vt:lpstr>
      </vt:variant>
      <vt:variant>
        <vt:i4>1</vt:i4>
      </vt:variant>
      <vt:variant>
        <vt:lpstr>Slide Titles</vt:lpstr>
      </vt:variant>
      <vt:variant>
        <vt:i4>265</vt:i4>
      </vt:variant>
    </vt:vector>
  </HeadingPairs>
  <TitlesOfParts>
    <vt:vector size="266" baseType="lpstr">
      <vt:lpstr>Office Theme</vt:lpstr>
      <vt:lpstr>Metals &amp; Mining</vt:lpstr>
      <vt:lpstr>Agenda</vt:lpstr>
      <vt:lpstr>Economic Contributions</vt:lpstr>
      <vt:lpstr>Preliminary Estimates of Mineral Production</vt:lpstr>
      <vt:lpstr>Industry Overview</vt:lpstr>
      <vt:lpstr>Industry Overview, Cont.</vt:lpstr>
      <vt:lpstr>Consolidation of the Global Mining Industry </vt:lpstr>
      <vt:lpstr>Uses of Minerals and Metals</vt:lpstr>
      <vt:lpstr>Map of Mineral Deposits in Canada</vt:lpstr>
      <vt:lpstr>Expenditures by Province and Territory</vt:lpstr>
      <vt:lpstr>Mineral Resource Classification</vt:lpstr>
      <vt:lpstr>Mineral Resources</vt:lpstr>
      <vt:lpstr>Mineral Resources, Cont.</vt:lpstr>
      <vt:lpstr>Mineral Resources, Cont. </vt:lpstr>
      <vt:lpstr>Mineral Reserves</vt:lpstr>
      <vt:lpstr>Mineral Reserves, Cont.</vt:lpstr>
      <vt:lpstr>Mineral Resources vs Mineral Reserves</vt:lpstr>
      <vt:lpstr>Reclamation of Land Following Mining</vt:lpstr>
      <vt:lpstr>How to Value Reclamation Costs</vt:lpstr>
      <vt:lpstr>Political &amp; Legal Environment</vt:lpstr>
      <vt:lpstr>Regulations</vt:lpstr>
      <vt:lpstr>NI 43-101</vt:lpstr>
      <vt:lpstr>The Future of the Canadian Mining Industry</vt:lpstr>
      <vt:lpstr>Minerals and Metals Policy of Canada</vt:lpstr>
      <vt:lpstr>Mining Disasters and Resistance</vt:lpstr>
      <vt:lpstr>Copper</vt:lpstr>
      <vt:lpstr>Key Facts about Copper</vt:lpstr>
      <vt:lpstr>Copper Uses</vt:lpstr>
      <vt:lpstr>Copper Production</vt:lpstr>
      <vt:lpstr>Copper Production, Cont.</vt:lpstr>
      <vt:lpstr>Copper Production, Cont. </vt:lpstr>
      <vt:lpstr>Copper Production, Cont.</vt:lpstr>
      <vt:lpstr>Copper Production, Cont.</vt:lpstr>
      <vt:lpstr>Copper Prices</vt:lpstr>
      <vt:lpstr>Slide 35</vt:lpstr>
      <vt:lpstr>Key Facts about Zinc</vt:lpstr>
      <vt:lpstr>Zinc Uses</vt:lpstr>
      <vt:lpstr>Zinc Production</vt:lpstr>
      <vt:lpstr>Zinc Production, Cont. </vt:lpstr>
      <vt:lpstr>Zinc Production, Cont.</vt:lpstr>
      <vt:lpstr>Zinc Production, Cont.</vt:lpstr>
      <vt:lpstr>Zinc Prices </vt:lpstr>
      <vt:lpstr>Slide 43</vt:lpstr>
      <vt:lpstr>Key Facts about Gold</vt:lpstr>
      <vt:lpstr>Gold Uses</vt:lpstr>
      <vt:lpstr>Gold Production</vt:lpstr>
      <vt:lpstr>Gold Production, Cont.</vt:lpstr>
      <vt:lpstr>Gold Production, Cont.</vt:lpstr>
      <vt:lpstr>Gold Production, Cont.</vt:lpstr>
      <vt:lpstr>Gold Prices</vt:lpstr>
      <vt:lpstr>Slide 51</vt:lpstr>
      <vt:lpstr>Key Facts about Uranium</vt:lpstr>
      <vt:lpstr>Uranium Supply and Demand</vt:lpstr>
      <vt:lpstr>Slide 54</vt:lpstr>
      <vt:lpstr>Uranium Production</vt:lpstr>
      <vt:lpstr>Nuclear Power Production </vt:lpstr>
      <vt:lpstr>Uranium Prices</vt:lpstr>
      <vt:lpstr>Slide 58</vt:lpstr>
      <vt:lpstr>Key Facts about Coal </vt:lpstr>
      <vt:lpstr>Coal Production</vt:lpstr>
      <vt:lpstr>Coal Production, Cont.</vt:lpstr>
      <vt:lpstr>Coal Production, Cont.</vt:lpstr>
      <vt:lpstr>Coal Production, Cont. </vt:lpstr>
      <vt:lpstr>Coal Prices</vt:lpstr>
      <vt:lpstr>Canadian Coal Trade</vt:lpstr>
      <vt:lpstr>Canadian Coal Trade, Cont.</vt:lpstr>
      <vt:lpstr>Slide 67</vt:lpstr>
      <vt:lpstr>Company Overview</vt:lpstr>
      <vt:lpstr>1 Year</vt:lpstr>
      <vt:lpstr>5 Year</vt:lpstr>
      <vt:lpstr>MAX</vt:lpstr>
      <vt:lpstr>Uranium – Interesting Facts</vt:lpstr>
      <vt:lpstr>Uranium Timeline</vt:lpstr>
      <vt:lpstr>Uranium Timeline (cont.)</vt:lpstr>
      <vt:lpstr>Cameco Timeline</vt:lpstr>
      <vt:lpstr>Nuclear Fuel Cycle – Mining &amp; Milling</vt:lpstr>
      <vt:lpstr>Nuclear Fuel Cycle – Fuel Processing</vt:lpstr>
      <vt:lpstr>Nuclear Fuel Cycle – Electricity Generation</vt:lpstr>
      <vt:lpstr> Comparing Generation Sources</vt:lpstr>
      <vt:lpstr>Clean, safe, reliable source of energy</vt:lpstr>
      <vt:lpstr>Drivers for nuclear energy growth</vt:lpstr>
      <vt:lpstr>Nuclear around the globe</vt:lpstr>
      <vt:lpstr>China committed to nuclear</vt:lpstr>
      <vt:lpstr>Japan slowly returning to market</vt:lpstr>
      <vt:lpstr>TEPCO Dispute</vt:lpstr>
      <vt:lpstr>Global growth has been slow recently</vt:lpstr>
      <vt:lpstr>Challenging pricing environment for many years</vt:lpstr>
      <vt:lpstr>Supply / Demand disconnect</vt:lpstr>
      <vt:lpstr>No incentive to produce uranium</vt:lpstr>
      <vt:lpstr>Beginning of an upcycle?</vt:lpstr>
      <vt:lpstr>Utilities will need to contract soon</vt:lpstr>
      <vt:lpstr>Cameco’s Strategy</vt:lpstr>
      <vt:lpstr>Focus on valuable assets</vt:lpstr>
      <vt:lpstr>Well positioned for a market shift</vt:lpstr>
      <vt:lpstr>Cameco’s production strategy</vt:lpstr>
      <vt:lpstr>2019 Outlook</vt:lpstr>
      <vt:lpstr>Management Bios</vt:lpstr>
      <vt:lpstr>Management Bios</vt:lpstr>
      <vt:lpstr>Management Bios</vt:lpstr>
      <vt:lpstr>Geographic footprint</vt:lpstr>
      <vt:lpstr>Operations – Cigar Lake (Tier One)</vt:lpstr>
      <vt:lpstr>Operations – Inkai (Tier One)</vt:lpstr>
      <vt:lpstr>Operations – McArthur River (Tier One)</vt:lpstr>
      <vt:lpstr>Operations – Rabbit Lake (Tier Two)</vt:lpstr>
      <vt:lpstr>Operations – U.S. Operations (Tier Two)</vt:lpstr>
      <vt:lpstr>Project Millenium – Under Evaluation</vt:lpstr>
      <vt:lpstr>Project Kintyre – Under Evaluation</vt:lpstr>
      <vt:lpstr>Project Yeelirrie – Under Evaluation</vt:lpstr>
      <vt:lpstr>CRA Dispute</vt:lpstr>
      <vt:lpstr>Production Highlights</vt:lpstr>
      <vt:lpstr>Pricing Highlights</vt:lpstr>
      <vt:lpstr>2017 Balance Sheet</vt:lpstr>
      <vt:lpstr>Q3/18 Balance Sheet</vt:lpstr>
      <vt:lpstr>2017 Income Statement</vt:lpstr>
      <vt:lpstr>Q3/18 Income Statement</vt:lpstr>
      <vt:lpstr>2017 Cash Flow Statement</vt:lpstr>
      <vt:lpstr>Q3/18 Cash Flow Statement</vt:lpstr>
      <vt:lpstr>Share Capital</vt:lpstr>
      <vt:lpstr>Debt Distribution</vt:lpstr>
      <vt:lpstr>Dividend History</vt:lpstr>
      <vt:lpstr>Enterprise Value</vt:lpstr>
      <vt:lpstr>Top Shareholders</vt:lpstr>
      <vt:lpstr>Insider Transactions</vt:lpstr>
      <vt:lpstr>5 Year Line Chart</vt:lpstr>
      <vt:lpstr>5 Year Bar Chart</vt:lpstr>
      <vt:lpstr>5 Year Candle Chart</vt:lpstr>
      <vt:lpstr>Social Media Sentiment</vt:lpstr>
      <vt:lpstr>5 Year Total Return Analysis</vt:lpstr>
      <vt:lpstr>5 Year Short Interest</vt:lpstr>
      <vt:lpstr>Analyst Recommendations</vt:lpstr>
      <vt:lpstr>Historical EV / NTM EBITDA</vt:lpstr>
      <vt:lpstr>Recommendation Analysis</vt:lpstr>
      <vt:lpstr>Slide 133</vt:lpstr>
      <vt:lpstr>Company Overview</vt:lpstr>
      <vt:lpstr>1 Year Line Chart</vt:lpstr>
      <vt:lpstr>5 Year Line Chart</vt:lpstr>
      <vt:lpstr>MAX Line Chart</vt:lpstr>
      <vt:lpstr>Ratios</vt:lpstr>
      <vt:lpstr>Company Portfolio</vt:lpstr>
      <vt:lpstr>Peñasquito</vt:lpstr>
      <vt:lpstr>Cerro Negro</vt:lpstr>
      <vt:lpstr>Pueblo Viejo</vt:lpstr>
      <vt:lpstr>Musselwhite</vt:lpstr>
      <vt:lpstr>Éléonore</vt:lpstr>
      <vt:lpstr>Red Lake</vt:lpstr>
      <vt:lpstr>Porcupine</vt:lpstr>
      <vt:lpstr>Borden Project</vt:lpstr>
      <vt:lpstr>Century Gold Project</vt:lpstr>
      <vt:lpstr>Coffee Project</vt:lpstr>
      <vt:lpstr>NuevaUnión Project</vt:lpstr>
      <vt:lpstr>Norte Abierto Project</vt:lpstr>
      <vt:lpstr>Strongest Pipeline in Gold Industry</vt:lpstr>
      <vt:lpstr>Goldcorp Mineral Reserves</vt:lpstr>
      <vt:lpstr>Goldcorp Mineral Resources</vt:lpstr>
      <vt:lpstr>YOY Change in Reserves</vt:lpstr>
      <vt:lpstr>Declining Industry Reserves</vt:lpstr>
      <vt:lpstr>Goldcorp’s 20/20/20 and 20/20 Plan Unchanged</vt:lpstr>
      <vt:lpstr>Goldcorp’s 20/20/20 and 20/20 Plan Unchanged</vt:lpstr>
      <vt:lpstr>Achieved $250M in Sustainable Efficiencies</vt:lpstr>
      <vt:lpstr>20% Reserve Growth Target</vt:lpstr>
      <vt:lpstr>Opportunities for Organic Growth</vt:lpstr>
      <vt:lpstr>Goldcorp Advantage</vt:lpstr>
      <vt:lpstr>YOY Commodity Price Impact</vt:lpstr>
      <vt:lpstr>Recent Performance Highlights – 3Q2018</vt:lpstr>
      <vt:lpstr>Recent Performance Highlights Cont’d – 3Q2018</vt:lpstr>
      <vt:lpstr>3Q2018 Operating &amp; Financial Results</vt:lpstr>
      <vt:lpstr>2018E Production Costs</vt:lpstr>
      <vt:lpstr>Operating &amp; Financial Outlook</vt:lpstr>
      <vt:lpstr>Deleveraging Before Capital Investment Cycle</vt:lpstr>
      <vt:lpstr>Debt Distribution</vt:lpstr>
      <vt:lpstr>Management Team</vt:lpstr>
      <vt:lpstr>President &amp; CEO</vt:lpstr>
      <vt:lpstr>Executive VP, CFO &amp; Corporate Development</vt:lpstr>
      <vt:lpstr>Executive VP &amp; COO</vt:lpstr>
      <vt:lpstr>Executive VP, Corp. Affairs &amp; Sustainability</vt:lpstr>
      <vt:lpstr>Executive VP, General Counsel</vt:lpstr>
      <vt:lpstr>Senior VP, Exploration</vt:lpstr>
      <vt:lpstr>Asset Specific Financials</vt:lpstr>
      <vt:lpstr>Asset Specific Financials Cont’d</vt:lpstr>
      <vt:lpstr>Asset Specific Financials Cont’d</vt:lpstr>
      <vt:lpstr>Asset Specific Financials</vt:lpstr>
      <vt:lpstr>Balance Sheet – FY2017</vt:lpstr>
      <vt:lpstr>Balance Sheet Cont’d – FY2017</vt:lpstr>
      <vt:lpstr>Balance Sheet – 3Q2018</vt:lpstr>
      <vt:lpstr>Balance Sheet Cont’d – 3Q2018</vt:lpstr>
      <vt:lpstr>Statement of Earnings – FY2017</vt:lpstr>
      <vt:lpstr>Statement of Earnings – 3Q2018</vt:lpstr>
      <vt:lpstr>Statement of Comprehensive Income – FY2017</vt:lpstr>
      <vt:lpstr>Statement of Comprehensive Income – 3Q2018</vt:lpstr>
      <vt:lpstr>Statement of Cash Flows – FY2017</vt:lpstr>
      <vt:lpstr>Statement of Cash Flows Cont’d – FY2017</vt:lpstr>
      <vt:lpstr>Statement of Cash Flows – 3Q2018</vt:lpstr>
      <vt:lpstr>Statement of Cash Flows Cont’d – 3Q2018</vt:lpstr>
      <vt:lpstr>Dividend History</vt:lpstr>
      <vt:lpstr>Enterprise Value</vt:lpstr>
      <vt:lpstr>Top Shareholders</vt:lpstr>
      <vt:lpstr>Insider Transactions</vt:lpstr>
      <vt:lpstr>5 Year Line Chart</vt:lpstr>
      <vt:lpstr>5 Year Bar Chart</vt:lpstr>
      <vt:lpstr>5 Year Candle Chart</vt:lpstr>
      <vt:lpstr>Goldcorp &amp; S&amp;P Composite Index</vt:lpstr>
      <vt:lpstr>Goldcorp &amp; S&amp;P Global Gold Index</vt:lpstr>
      <vt:lpstr>Goldcorp &amp; S&amp;P Global Mining Index</vt:lpstr>
      <vt:lpstr>Social Media Sentiment</vt:lpstr>
      <vt:lpstr>5 Year Total Return Analysis</vt:lpstr>
      <vt:lpstr>5 Year Short Interest</vt:lpstr>
      <vt:lpstr>Analyst Recommendations</vt:lpstr>
      <vt:lpstr>Historical EV / NTM EBITDA</vt:lpstr>
      <vt:lpstr>Recommendation Analysis</vt:lpstr>
      <vt:lpstr>Recommendation</vt:lpstr>
      <vt:lpstr>Company Overview</vt:lpstr>
      <vt:lpstr>Slide 212</vt:lpstr>
      <vt:lpstr>1 Year</vt:lpstr>
      <vt:lpstr>5 Year</vt:lpstr>
      <vt:lpstr>MAX</vt:lpstr>
      <vt:lpstr>TECK – Interesting Facts</vt:lpstr>
      <vt:lpstr>Industry breakdown</vt:lpstr>
      <vt:lpstr>Teck Steelmaking Coal Business Facts</vt:lpstr>
      <vt:lpstr>Teck strategic memberships</vt:lpstr>
      <vt:lpstr>Steelmaking Coal Facts</vt:lpstr>
      <vt:lpstr>5 year Steel Prices</vt:lpstr>
      <vt:lpstr>Steel Production Cycle</vt:lpstr>
      <vt:lpstr>Global Steel Stats</vt:lpstr>
      <vt:lpstr>Teck’s Strategy</vt:lpstr>
      <vt:lpstr>Management Bios</vt:lpstr>
      <vt:lpstr>Management Bios</vt:lpstr>
      <vt:lpstr>Management Bios</vt:lpstr>
      <vt:lpstr>Operations – Elkview – Steelmaking Coal</vt:lpstr>
      <vt:lpstr>Operations – Cardinal River – Steelmaking Coal</vt:lpstr>
      <vt:lpstr>Operations – Coal Mountain – Steelmaking Coal</vt:lpstr>
      <vt:lpstr>Operations – Fording River – Steelmaking Coal</vt:lpstr>
      <vt:lpstr>Operations – Green Heels – Steelmaking Coal</vt:lpstr>
      <vt:lpstr>Operations – Highland Valley - Copper</vt:lpstr>
      <vt:lpstr>Operations – Line Creek  – Steelmaking Coal</vt:lpstr>
      <vt:lpstr>Operations – Trail - Zinc</vt:lpstr>
      <vt:lpstr>Operations – Fort Hills – Oil Sands</vt:lpstr>
      <vt:lpstr>Operations – Antamina – Zinc &amp; Copper</vt:lpstr>
      <vt:lpstr>Operations – Quebrada Blanca - Copper</vt:lpstr>
      <vt:lpstr>Operations – Carmen de Andacollo - Copper</vt:lpstr>
      <vt:lpstr>Expenses</vt:lpstr>
      <vt:lpstr>Earnings</vt:lpstr>
      <vt:lpstr>Earnings per Share</vt:lpstr>
      <vt:lpstr>Financial Summary</vt:lpstr>
      <vt:lpstr>Teck’s production by industry</vt:lpstr>
      <vt:lpstr>FY Balance Sheet</vt:lpstr>
      <vt:lpstr>Q3/18 Balance Sheet</vt:lpstr>
      <vt:lpstr>Teck’s Revenues &amp; Profits</vt:lpstr>
      <vt:lpstr>FY Income Statement</vt:lpstr>
      <vt:lpstr>Q3/18 Income Statement</vt:lpstr>
      <vt:lpstr>FY Cash Flow Statement</vt:lpstr>
      <vt:lpstr>Q3/18 Cash Flow Statement</vt:lpstr>
      <vt:lpstr>Debt Distribution</vt:lpstr>
      <vt:lpstr>Dividend History</vt:lpstr>
      <vt:lpstr>Enterprise Value</vt:lpstr>
      <vt:lpstr>Top Shareholders</vt:lpstr>
      <vt:lpstr>Insider Transactions</vt:lpstr>
      <vt:lpstr>5 Year Line Chart</vt:lpstr>
      <vt:lpstr>5 Year Bar Chart</vt:lpstr>
      <vt:lpstr>5 Year Candle Chart</vt:lpstr>
      <vt:lpstr>Social Media Sentiment</vt:lpstr>
      <vt:lpstr>5 Year Total Return Analysis</vt:lpstr>
      <vt:lpstr>5 Year Short Interest</vt:lpstr>
      <vt:lpstr>Analyst Recommendations</vt:lpstr>
      <vt:lpstr>Historical EV / NTM EBITDA</vt:lpstr>
      <vt:lpstr>Recommendation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Metals &amp; Mining</dc:title>
  <dc:creator>Jas Gill</dc:creator>
  <cp:lastModifiedBy>gp</cp:lastModifiedBy>
  <cp:revision>11</cp:revision>
  <dcterms:created xsi:type="dcterms:W3CDTF">2018-11-20T05:34:18Z</dcterms:created>
  <dcterms:modified xsi:type="dcterms:W3CDTF">2018-11-22T20:20:20Z</dcterms:modified>
</cp:coreProperties>
</file>