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 id="2147483672" r:id="rId2"/>
  </p:sldMasterIdLst>
  <p:notesMasterIdLst>
    <p:notesMasterId r:id="rId231"/>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406" r:id="rId152"/>
    <p:sldId id="407" r:id="rId153"/>
    <p:sldId id="408" r:id="rId154"/>
    <p:sldId id="409" r:id="rId155"/>
    <p:sldId id="410" r:id="rId156"/>
    <p:sldId id="411" r:id="rId157"/>
    <p:sldId id="412" r:id="rId158"/>
    <p:sldId id="413" r:id="rId159"/>
    <p:sldId id="414" r:id="rId160"/>
    <p:sldId id="415" r:id="rId161"/>
    <p:sldId id="416" r:id="rId162"/>
    <p:sldId id="417" r:id="rId163"/>
    <p:sldId id="418" r:id="rId164"/>
    <p:sldId id="419" r:id="rId165"/>
    <p:sldId id="420" r:id="rId166"/>
    <p:sldId id="421" r:id="rId167"/>
    <p:sldId id="422" r:id="rId168"/>
    <p:sldId id="423" r:id="rId169"/>
    <p:sldId id="424" r:id="rId170"/>
    <p:sldId id="425" r:id="rId171"/>
    <p:sldId id="426" r:id="rId172"/>
    <p:sldId id="427" r:id="rId173"/>
    <p:sldId id="428" r:id="rId174"/>
    <p:sldId id="429" r:id="rId175"/>
    <p:sldId id="430" r:id="rId176"/>
    <p:sldId id="431" r:id="rId177"/>
    <p:sldId id="432" r:id="rId178"/>
    <p:sldId id="433" r:id="rId179"/>
    <p:sldId id="434" r:id="rId180"/>
    <p:sldId id="435" r:id="rId181"/>
    <p:sldId id="436" r:id="rId182"/>
    <p:sldId id="437" r:id="rId183"/>
    <p:sldId id="438" r:id="rId184"/>
    <p:sldId id="439" r:id="rId185"/>
    <p:sldId id="440" r:id="rId186"/>
    <p:sldId id="441" r:id="rId187"/>
    <p:sldId id="442" r:id="rId188"/>
    <p:sldId id="443" r:id="rId189"/>
    <p:sldId id="484"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82" r:id="rId213"/>
    <p:sldId id="483" r:id="rId214"/>
    <p:sldId id="466" r:id="rId215"/>
    <p:sldId id="467" r:id="rId216"/>
    <p:sldId id="468" r:id="rId217"/>
    <p:sldId id="469" r:id="rId218"/>
    <p:sldId id="470" r:id="rId219"/>
    <p:sldId id="471" r:id="rId220"/>
    <p:sldId id="472" r:id="rId221"/>
    <p:sldId id="473" r:id="rId222"/>
    <p:sldId id="474" r:id="rId223"/>
    <p:sldId id="475" r:id="rId224"/>
    <p:sldId id="476" r:id="rId225"/>
    <p:sldId id="477" r:id="rId226"/>
    <p:sldId id="478" r:id="rId227"/>
    <p:sldId id="479" r:id="rId228"/>
    <p:sldId id="480" r:id="rId229"/>
    <p:sldId id="481" r:id="rId230"/>
  </p:sldIdLst>
  <p:sldSz cx="9144000" cy="5143500" type="screen16x9"/>
  <p:notesSz cx="6858000" cy="9144000"/>
  <p:embeddedFontLst>
    <p:embeddedFont>
      <p:font typeface="Cambria" pitchFamily="18" charset="0"/>
      <p:regular r:id="rId232"/>
      <p:bold r:id="rId233"/>
      <p:italic r:id="rId234"/>
      <p:boldItalic r:id="rId235"/>
    </p:embeddedFont>
    <p:embeddedFont>
      <p:font typeface="Calibri" pitchFamily="34" charset="0"/>
      <p:regular r:id="rId236"/>
      <p:bold r:id="rId237"/>
      <p:italic r:id="rId238"/>
      <p:boldItalic r:id="rId2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614F294D-38C2-4FD5-8826-7F8630EA10EA}">
  <a:tblStyle styleId="{614F294D-38C2-4FD5-8826-7F8630EA10EA}" styleName="Table_0">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 styleId="{0B49CF5F-E2F4-4054-9279-4A0DA3E214E7}" styleName="Table_1"/>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2857" autoAdjust="0"/>
  </p:normalViewPr>
  <p:slideViewPr>
    <p:cSldViewPr snapToGrid="0" snapToObjects="1">
      <p:cViewPr varScale="1">
        <p:scale>
          <a:sx n="84" d="100"/>
          <a:sy n="84" d="100"/>
        </p:scale>
        <p:origin x="-96" y="-336"/>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slide" Target="slides/slide22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37" Type="http://schemas.openxmlformats.org/officeDocument/2006/relationships/font" Target="fonts/font6.fntdata"/><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slide" Target="slides/slide22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tableStyles" Target="tableStyles.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217" Type="http://schemas.openxmlformats.org/officeDocument/2006/relationships/slide" Target="slides/slide215.xml"/><Relationship Id="rId1" Type="http://schemas.openxmlformats.org/officeDocument/2006/relationships/slideMaster" Target="slideMasters/slideMaster1.xml"/><Relationship Id="rId6" Type="http://schemas.openxmlformats.org/officeDocument/2006/relationships/slide" Target="slides/slide4.xml"/><Relationship Id="rId212" Type="http://schemas.openxmlformats.org/officeDocument/2006/relationships/slide" Target="slides/slide210.xml"/><Relationship Id="rId233" Type="http://schemas.openxmlformats.org/officeDocument/2006/relationships/font" Target="fonts/font2.fntdata"/><Relationship Id="rId238" Type="http://schemas.openxmlformats.org/officeDocument/2006/relationships/font" Target="fonts/font7.fntdata"/><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slide" Target="slides/slide200.xml"/><Relationship Id="rId207" Type="http://schemas.openxmlformats.org/officeDocument/2006/relationships/slide" Target="slides/slide205.xml"/><Relationship Id="rId223" Type="http://schemas.openxmlformats.org/officeDocument/2006/relationships/slide" Target="slides/slide221.xml"/><Relationship Id="rId228" Type="http://schemas.openxmlformats.org/officeDocument/2006/relationships/slide" Target="slides/slide226.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13" Type="http://schemas.openxmlformats.org/officeDocument/2006/relationships/slide" Target="slides/slide211.xml"/><Relationship Id="rId218" Type="http://schemas.openxmlformats.org/officeDocument/2006/relationships/slide" Target="slides/slide216.xml"/><Relationship Id="rId234" Type="http://schemas.openxmlformats.org/officeDocument/2006/relationships/font" Target="fonts/font3.fntdata"/><Relationship Id="rId239" Type="http://schemas.openxmlformats.org/officeDocument/2006/relationships/font" Target="fonts/font8.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slide" Target="slides/slide206.xml"/><Relationship Id="rId229" Type="http://schemas.openxmlformats.org/officeDocument/2006/relationships/slide" Target="slides/slide227.xml"/><Relationship Id="rId19" Type="http://schemas.openxmlformats.org/officeDocument/2006/relationships/slide" Target="slides/slide17.xml"/><Relationship Id="rId224" Type="http://schemas.openxmlformats.org/officeDocument/2006/relationships/slide" Target="slides/slide222.xml"/><Relationship Id="rId240" Type="http://schemas.openxmlformats.org/officeDocument/2006/relationships/presProps" Target="presProps.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219" Type="http://schemas.openxmlformats.org/officeDocument/2006/relationships/slide" Target="slides/slide217.xml"/><Relationship Id="rId3" Type="http://schemas.openxmlformats.org/officeDocument/2006/relationships/slide" Target="slides/slide1.xml"/><Relationship Id="rId214" Type="http://schemas.openxmlformats.org/officeDocument/2006/relationships/slide" Target="slides/slide212.xml"/><Relationship Id="rId230" Type="http://schemas.openxmlformats.org/officeDocument/2006/relationships/slide" Target="slides/slide228.xml"/><Relationship Id="rId235" Type="http://schemas.openxmlformats.org/officeDocument/2006/relationships/font" Target="fonts/font4.fntdata"/><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slide" Target="slides/slide218.xml"/><Relationship Id="rId225" Type="http://schemas.openxmlformats.org/officeDocument/2006/relationships/slide" Target="slides/slide223.xml"/><Relationship Id="rId241" Type="http://schemas.openxmlformats.org/officeDocument/2006/relationships/viewProps" Target="viewProp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36" Type="http://schemas.openxmlformats.org/officeDocument/2006/relationships/font" Target="fonts/font5.fntdata"/><Relationship Id="rId26" Type="http://schemas.openxmlformats.org/officeDocument/2006/relationships/slide" Target="slides/slide24.xml"/><Relationship Id="rId231" Type="http://schemas.openxmlformats.org/officeDocument/2006/relationships/notesMaster" Target="notesMasters/notesMaster1.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theme" Target="theme/theme1.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font" Target="fonts/font1.fntdata"/><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874615671"/>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8" name="Shape 13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5389362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Shape 1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2" name="Shape 19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lnSpc>
                <a:spcPct val="115000"/>
              </a:lnSpc>
              <a:spcBef>
                <a:spcPts val="0"/>
              </a:spcBef>
              <a:buNone/>
            </a:pPr>
            <a:r>
              <a:rPr lang="en-GB" sz="1200" dirty="0">
                <a:latin typeface="Calibri"/>
                <a:ea typeface="Calibri"/>
                <a:cs typeface="Calibri"/>
                <a:sym typeface="Calibri"/>
              </a:rPr>
              <a:t>Indicated resources are simply economic mineral occurrences that have been sampled (from locations such as outcrops, trenches, pits and </a:t>
            </a:r>
            <a:r>
              <a:rPr lang="en-GB" sz="1200" dirty="0" err="1">
                <a:latin typeface="Calibri"/>
                <a:ea typeface="Calibri"/>
                <a:cs typeface="Calibri"/>
                <a:sym typeface="Calibri"/>
              </a:rPr>
              <a:t>drillholes</a:t>
            </a:r>
            <a:r>
              <a:rPr lang="en-GB" sz="1200" dirty="0">
                <a:latin typeface="Calibri"/>
                <a:ea typeface="Calibri"/>
                <a:cs typeface="Calibri"/>
                <a:sym typeface="Calibri"/>
              </a:rPr>
              <a:t>) to a point where an estimate has been made, at a reasonable level of confidence, of their contained metal, grade, tonnage, shape, densities, physical characteristics</a:t>
            </a:r>
          </a:p>
          <a:p>
            <a:pPr lvl="0">
              <a:spcBef>
                <a:spcPts val="0"/>
              </a:spcBef>
              <a:buNone/>
            </a:pPr>
            <a:endParaRPr dirty="0"/>
          </a:p>
        </p:txBody>
      </p:sp>
    </p:spTree>
    <p:extLst>
      <p:ext uri="{BB962C8B-B14F-4D97-AF65-F5344CB8AC3E}">
        <p14:creationId xmlns:p14="http://schemas.microsoft.com/office/powerpoint/2010/main" val="303811140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Shape 770"/>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771" name="Shape 771"/>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8148408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Shape 7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76" name="Shape 77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57729233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Shape 7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3" name="Shape 78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77233573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Shape 7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0" name="Shape 7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6937248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Shape 7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6" name="Shape 79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24041687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Shape 801"/>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802" name="Shape 8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2484785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Shape 8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7" name="Shape 80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18290436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Shape 8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3" name="Shape 81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43848442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Shape 8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9" name="Shape 81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15925869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Shape 8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25" name="Shape 82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6551197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8" name="Shape 19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lnSpc>
                <a:spcPct val="115000"/>
              </a:lnSpc>
              <a:spcBef>
                <a:spcPts val="0"/>
              </a:spcBef>
              <a:buNone/>
            </a:pPr>
            <a:r>
              <a:rPr lang="en-GB" sz="1200" dirty="0">
                <a:latin typeface="Calibri"/>
                <a:ea typeface="Calibri"/>
                <a:cs typeface="Calibri"/>
                <a:sym typeface="Calibri"/>
              </a:rPr>
              <a:t>Measured resources are indicated resources that have undergone enough further sampling that a 'competent person' (defined by the norms of the relevant mining code; usually a geologist) has declared them to be an acceptable estimate, at a high degree of confidence, of the grade, tonnage, shape, densities, physical characteristics and mineral content of the mineral occurrence</a:t>
            </a:r>
          </a:p>
          <a:p>
            <a:pPr lvl="0" rtl="0">
              <a:spcBef>
                <a:spcPts val="0"/>
              </a:spcBef>
              <a:buNone/>
            </a:pPr>
            <a:endParaRPr dirty="0"/>
          </a:p>
        </p:txBody>
      </p:sp>
    </p:spTree>
    <p:extLst>
      <p:ext uri="{BB962C8B-B14F-4D97-AF65-F5344CB8AC3E}">
        <p14:creationId xmlns:p14="http://schemas.microsoft.com/office/powerpoint/2010/main" val="137482979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Shape 830"/>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831" name="Shape 831"/>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3756557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Shape 8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6" name="Shape 83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423192540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Shape 8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2" name="Shape 84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12929269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Shape 8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8" name="Shape 84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46191036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Shape 853"/>
          <p:cNvSpPr>
            <a:spLocks noGrp="1" noRot="1" noChangeAspect="1"/>
          </p:cNvSpPr>
          <p:nvPr>
            <p:ph type="sldImg" idx="2"/>
          </p:nvPr>
        </p:nvSpPr>
        <p:spPr>
          <a:xfrm>
            <a:off x="38130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4" name="Shape 85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35173026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Shape 858"/>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59" name="Shape 859"/>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9667273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Shape 86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68" name="Shape 868"/>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6781074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Shape 877"/>
          <p:cNvSpPr>
            <a:spLocks noGrp="1" noRot="1" noChangeAspect="1"/>
          </p:cNvSpPr>
          <p:nvPr>
            <p:ph type="sldImg" idx="2"/>
          </p:nvPr>
        </p:nvSpPr>
        <p:spPr>
          <a:xfrm>
            <a:off x="38130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8" name="Shape 87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6535316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Shape 8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6" name="Shape 88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91838129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Shape 89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92" name="Shape 8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2081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Shape 2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4" name="Shape 20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1" indent="0" algn="l" rtl="0">
              <a:lnSpc>
                <a:spcPct val="90000"/>
              </a:lnSpc>
              <a:spcBef>
                <a:spcPts val="0"/>
              </a:spcBef>
              <a:spcAft>
                <a:spcPts val="0"/>
              </a:spcAft>
              <a:buClr>
                <a:schemeClr val="dk1"/>
              </a:buClr>
              <a:buSzPct val="25000"/>
              <a:buFont typeface="Calibri"/>
              <a:buNone/>
            </a:pPr>
            <a:r>
              <a:rPr lang="en-GB" sz="1200" b="1" i="0" u="none" strike="noStrike" cap="none" dirty="0">
                <a:solidFill>
                  <a:schemeClr val="dk1"/>
                </a:solidFill>
                <a:latin typeface="Calibri"/>
                <a:ea typeface="Calibri"/>
                <a:cs typeface="Calibri"/>
                <a:sym typeface="Calibri"/>
              </a:rPr>
              <a:t>A </a:t>
            </a:r>
            <a:r>
              <a:rPr lang="en-GB" sz="1200" b="1" i="1" u="none" strike="noStrike" cap="none" dirty="0">
                <a:solidFill>
                  <a:schemeClr val="dk1"/>
                </a:solidFill>
                <a:latin typeface="Calibri"/>
                <a:ea typeface="Calibri"/>
                <a:cs typeface="Calibri"/>
                <a:sym typeface="Calibri"/>
              </a:rPr>
              <a:t>Probable Ore Reserve</a:t>
            </a:r>
            <a:r>
              <a:rPr lang="en-GB" sz="1200" b="1" i="0" u="none" strike="noStrike" cap="none" dirty="0">
                <a:solidFill>
                  <a:schemeClr val="dk1"/>
                </a:solidFill>
                <a:latin typeface="Calibri"/>
                <a:ea typeface="Calibri"/>
                <a:cs typeface="Calibri"/>
                <a:sym typeface="Calibri"/>
              </a:rPr>
              <a:t> </a:t>
            </a:r>
            <a:r>
              <a:rPr lang="en-GB" sz="1200" b="0" i="0" u="none" strike="noStrike" cap="none" dirty="0">
                <a:solidFill>
                  <a:schemeClr val="dk1"/>
                </a:solidFill>
                <a:latin typeface="Calibri"/>
                <a:ea typeface="Calibri"/>
                <a:cs typeface="Calibri"/>
                <a:sym typeface="Calibri"/>
              </a:rPr>
              <a:t>is the part of Indicated resources that can be mined in an economically viable fashion, and in some circumstances, a Measured Mineral Resource. It includes diluting material and allowances for losses which may occur when the material is mined. A Probable Ore Reserve has a lower level of confidence than a Proved Ore Reserve but is of sufficient quality to serve as the basis for decision on the development of deposit.</a:t>
            </a:r>
          </a:p>
          <a:p>
            <a:pPr marL="0" marR="0" lvl="0" indent="0" algn="l" rtl="0">
              <a:lnSpc>
                <a:spcPct val="90000"/>
              </a:lnSpc>
              <a:spcBef>
                <a:spcPts val="0"/>
              </a:spcBef>
              <a:buNone/>
            </a:pPr>
            <a:endParaRPr sz="1200" b="0" i="0" u="none" strike="noStrike" cap="none" dirty="0">
              <a:solidFill>
                <a:schemeClr val="dk1"/>
              </a:solidFill>
              <a:latin typeface="Calibri"/>
              <a:ea typeface="Calibri"/>
              <a:cs typeface="Calibri"/>
              <a:sym typeface="Calibri"/>
            </a:endParaRPr>
          </a:p>
        </p:txBody>
      </p:sp>
      <p:sp>
        <p:nvSpPr>
          <p:cNvPr id="205" name="Shape 20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GB" sz="1200">
                <a:solidFill>
                  <a:schemeClr val="dk1"/>
                </a:solidFill>
                <a:latin typeface="Calibri"/>
                <a:ea typeface="Calibri"/>
                <a:cs typeface="Calibri"/>
                <a:sym typeface="Calibri"/>
              </a:rPr>
              <a:t>12</a:t>
            </a:fld>
            <a:endParaRPr lang="en-GB"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5707633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Shape 89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98" name="Shape 8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4375008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Shape 90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904" name="Shape 9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4932075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Shape 90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910" name="Shape 9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1069804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Shape 91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916" name="Shape 9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232483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Shape 92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922" name="Shape 9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3883691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Shape 92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928" name="Shape 9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8920125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Shape 933"/>
          <p:cNvSpPr>
            <a:spLocks noGrp="1" noRot="1" noChangeAspect="1"/>
          </p:cNvSpPr>
          <p:nvPr>
            <p:ph type="sldImg" idx="2"/>
          </p:nvPr>
        </p:nvSpPr>
        <p:spPr>
          <a:xfrm>
            <a:off x="38130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4" name="Shape 93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61204978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Shape 940"/>
          <p:cNvSpPr>
            <a:spLocks noGrp="1" noRot="1" noChangeAspect="1"/>
          </p:cNvSpPr>
          <p:nvPr>
            <p:ph type="sldImg" idx="2"/>
          </p:nvPr>
        </p:nvSpPr>
        <p:spPr>
          <a:xfrm>
            <a:off x="38130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41" name="Shape 94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1654277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Shape 94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948" name="Shape 948"/>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3563775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Shape 95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954" name="Shape 954"/>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7979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Shape 2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2" name="Shape 21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457200" marR="0" lvl="1" indent="0" algn="l" rtl="0">
              <a:lnSpc>
                <a:spcPct val="90000"/>
              </a:lnSpc>
              <a:spcBef>
                <a:spcPts val="0"/>
              </a:spcBef>
              <a:buNone/>
            </a:pPr>
            <a:r>
              <a:rPr lang="en-GB" b="1" i="0" u="none" strike="noStrike" cap="none" dirty="0">
                <a:solidFill>
                  <a:schemeClr val="dk1"/>
                </a:solidFill>
                <a:latin typeface="Calibri"/>
                <a:ea typeface="Calibri"/>
                <a:cs typeface="Calibri"/>
                <a:sym typeface="Calibri"/>
              </a:rPr>
              <a:t>A </a:t>
            </a:r>
            <a:r>
              <a:rPr lang="en-GB" b="1" i="1" u="none" strike="noStrike" cap="none" dirty="0">
                <a:solidFill>
                  <a:schemeClr val="dk1"/>
                </a:solidFill>
                <a:latin typeface="Calibri"/>
                <a:ea typeface="Calibri"/>
                <a:cs typeface="Calibri"/>
                <a:sym typeface="Calibri"/>
              </a:rPr>
              <a:t>Proven Ore Reserve</a:t>
            </a:r>
            <a:r>
              <a:rPr lang="en-GB" b="1" i="0" u="none" strike="noStrike" cap="none" dirty="0">
                <a:solidFill>
                  <a:schemeClr val="dk1"/>
                </a:solidFill>
                <a:latin typeface="Calibri"/>
                <a:ea typeface="Calibri"/>
                <a:cs typeface="Calibri"/>
                <a:sym typeface="Calibri"/>
              </a:rPr>
              <a:t> </a:t>
            </a:r>
            <a:r>
              <a:rPr lang="en-GB" b="0" i="0" u="none" strike="noStrike" cap="none" dirty="0">
                <a:solidFill>
                  <a:schemeClr val="dk1"/>
                </a:solidFill>
                <a:latin typeface="Calibri"/>
                <a:ea typeface="Calibri"/>
                <a:cs typeface="Calibri"/>
                <a:sym typeface="Calibri"/>
              </a:rPr>
              <a:t>is the part of Measured resources that can be mined in an economically viable fashion. It includes diluting materials and allowances for losses which occur when the material is mined.</a:t>
            </a:r>
          </a:p>
          <a:p>
            <a:pPr marL="457200" marR="0" lvl="1" indent="0" algn="l" rtl="0">
              <a:lnSpc>
                <a:spcPct val="90000"/>
              </a:lnSpc>
              <a:spcBef>
                <a:spcPts val="0"/>
              </a:spcBef>
              <a:buNone/>
            </a:pPr>
            <a:r>
              <a:rPr lang="en-GB" b="0" i="0" u="none" strike="noStrike" cap="none" dirty="0">
                <a:solidFill>
                  <a:schemeClr val="dk1"/>
                </a:solidFill>
                <a:latin typeface="Calibri"/>
                <a:ea typeface="Calibri"/>
                <a:cs typeface="Calibri"/>
                <a:sym typeface="Calibri"/>
              </a:rPr>
              <a:t>A Proven Ore Reserve represents the highest confidence category of reserve estimate. The style of mineralization or other factors could mean that Proven Ore Reserves are not achievable in some deposits</a:t>
            </a:r>
          </a:p>
          <a:p>
            <a:pPr marL="0" marR="0" lvl="0" indent="0" algn="l" rtl="0">
              <a:lnSpc>
                <a:spcPct val="90000"/>
              </a:lnSpc>
              <a:spcBef>
                <a:spcPts val="0"/>
              </a:spcBef>
              <a:buNone/>
            </a:pPr>
            <a:endParaRPr b="0" i="0" u="none" strike="noStrike" cap="none" dirty="0">
              <a:solidFill>
                <a:schemeClr val="dk1"/>
              </a:solidFill>
              <a:latin typeface="Calibri"/>
              <a:ea typeface="Calibri"/>
              <a:cs typeface="Calibri"/>
              <a:sym typeface="Calibri"/>
            </a:endParaRPr>
          </a:p>
        </p:txBody>
      </p:sp>
      <p:sp>
        <p:nvSpPr>
          <p:cNvPr id="213" name="Shape 21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GB" sz="1200">
                <a:solidFill>
                  <a:schemeClr val="dk1"/>
                </a:solidFill>
                <a:latin typeface="Calibri"/>
                <a:ea typeface="Calibri"/>
                <a:cs typeface="Calibri"/>
                <a:sym typeface="Calibri"/>
              </a:rPr>
              <a:t>13</a:t>
            </a:fld>
            <a:endParaRPr lang="en-GB"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989204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Shape 958"/>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959" name="Shape 9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999917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Shape 964"/>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965" name="Shape 965"/>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664702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Shape 96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970" name="Shape 970"/>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4058337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Shape 97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976" name="Shape 976"/>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5913681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
        <p:cNvGrpSpPr/>
        <p:nvPr/>
      </p:nvGrpSpPr>
      <p:grpSpPr>
        <a:xfrm>
          <a:off x="0" y="0"/>
          <a:ext cx="0" cy="0"/>
          <a:chOff x="0" y="0"/>
          <a:chExt cx="0" cy="0"/>
        </a:xfrm>
      </p:grpSpPr>
      <p:sp>
        <p:nvSpPr>
          <p:cNvPr id="980" name="Shape 980"/>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981" name="Shape 981"/>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30301418"/>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
        <p:cNvGrpSpPr/>
        <p:nvPr/>
      </p:nvGrpSpPr>
      <p:grpSpPr>
        <a:xfrm>
          <a:off x="0" y="0"/>
          <a:ext cx="0" cy="0"/>
          <a:chOff x="0" y="0"/>
          <a:chExt cx="0" cy="0"/>
        </a:xfrm>
      </p:grpSpPr>
      <p:sp>
        <p:nvSpPr>
          <p:cNvPr id="985" name="Shape 98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986" name="Shape 986"/>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53153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Shape 990"/>
          <p:cNvSpPr>
            <a:spLocks noGrp="1" noRot="1" noChangeAspect="1"/>
          </p:cNvSpPr>
          <p:nvPr>
            <p:ph type="sldImg" idx="2"/>
          </p:nvPr>
        </p:nvSpPr>
        <p:spPr>
          <a:xfrm>
            <a:off x="38130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1" name="Shape 99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86807022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Shape 999"/>
          <p:cNvSpPr>
            <a:spLocks noGrp="1" noRot="1" noChangeAspect="1"/>
          </p:cNvSpPr>
          <p:nvPr>
            <p:ph type="sldImg" idx="2"/>
          </p:nvPr>
        </p:nvSpPr>
        <p:spPr>
          <a:xfrm>
            <a:off x="38130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0" name="Shape 100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05000373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Shape 100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006" name="Shape 10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8207096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Shape 101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012" name="Shape 10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573789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0" name="Shape 22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GB" sz="1200" b="0" i="0" u="none" strike="noStrike" cap="none">
                <a:solidFill>
                  <a:schemeClr val="dk1"/>
                </a:solidFill>
                <a:latin typeface="Calibri"/>
                <a:ea typeface="Calibri"/>
                <a:cs typeface="Calibri"/>
                <a:sym typeface="Calibri"/>
              </a:rPr>
              <a:t>The provincial governments are responsible for mining – the exploration for and the development and extraction of mineral resources, as well as he construction, management, reclamation and closure of mine sites – within their jurisdiction.</a:t>
            </a:r>
          </a:p>
          <a:p>
            <a:pPr marL="0" marR="0" lvl="0" indent="0" algn="l" rtl="0">
              <a:spcBef>
                <a:spcPts val="0"/>
              </a:spcBef>
              <a:buSzPct val="25000"/>
              <a:buNone/>
            </a:pPr>
            <a:r>
              <a:rPr lang="en-GB" sz="1200" b="0" i="0" u="none" strike="noStrike" cap="none">
                <a:solidFill>
                  <a:schemeClr val="dk1"/>
                </a:solidFill>
                <a:latin typeface="Calibri"/>
                <a:ea typeface="Calibri"/>
                <a:cs typeface="Calibri"/>
                <a:sym typeface="Calibri"/>
              </a:rPr>
              <a:t>Direct federal involvement in the regulation of mining operations is limited and specific in nature. It includes uranium in the context of the nuclear fuel cycle (i.e., from exploration through to the final disposal of reactor and mine waste), mineral activities related to federal Crown corporations, and mineral activities on federal lands and in offshore areas.</a:t>
            </a:r>
          </a:p>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221" name="Shape 22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GB" sz="1200">
                <a:solidFill>
                  <a:schemeClr val="dk1"/>
                </a:solidFill>
                <a:latin typeface="Calibri"/>
                <a:ea typeface="Calibri"/>
                <a:cs typeface="Calibri"/>
                <a:sym typeface="Calibri"/>
              </a:rPr>
              <a:t>14</a:t>
            </a:fld>
            <a:endParaRPr lang="en-GB"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0149222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Shape 101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018" name="Shape 10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476424"/>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2"/>
        <p:cNvGrpSpPr/>
        <p:nvPr/>
      </p:nvGrpSpPr>
      <p:grpSpPr>
        <a:xfrm>
          <a:off x="0" y="0"/>
          <a:ext cx="0" cy="0"/>
          <a:chOff x="0" y="0"/>
          <a:chExt cx="0" cy="0"/>
        </a:xfrm>
      </p:grpSpPr>
      <p:sp>
        <p:nvSpPr>
          <p:cNvPr id="1023" name="Shape 102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024" name="Shape 10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090454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Shape 102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030" name="Shape 10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2874772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
        <p:cNvGrpSpPr/>
        <p:nvPr/>
      </p:nvGrpSpPr>
      <p:grpSpPr>
        <a:xfrm>
          <a:off x="0" y="0"/>
          <a:ext cx="0" cy="0"/>
          <a:chOff x="0" y="0"/>
          <a:chExt cx="0" cy="0"/>
        </a:xfrm>
      </p:grpSpPr>
      <p:sp>
        <p:nvSpPr>
          <p:cNvPr id="1035" name="Shape 103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036" name="Shape 10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5291882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0"/>
        <p:cNvGrpSpPr/>
        <p:nvPr/>
      </p:nvGrpSpPr>
      <p:grpSpPr>
        <a:xfrm>
          <a:off x="0" y="0"/>
          <a:ext cx="0" cy="0"/>
          <a:chOff x="0" y="0"/>
          <a:chExt cx="0" cy="0"/>
        </a:xfrm>
      </p:grpSpPr>
      <p:sp>
        <p:nvSpPr>
          <p:cNvPr id="1041" name="Shape 104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042" name="Shape 10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508019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Shape 1048"/>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049" name="Shape 1049"/>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6994303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Shape 105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056" name="Shape 1056"/>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54849541"/>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p:cNvGrpSpPr/>
        <p:nvPr/>
      </p:nvGrpSpPr>
      <p:grpSpPr>
        <a:xfrm>
          <a:off x="0" y="0"/>
          <a:ext cx="0" cy="0"/>
          <a:chOff x="0" y="0"/>
          <a:chExt cx="0" cy="0"/>
        </a:xfrm>
      </p:grpSpPr>
      <p:sp>
        <p:nvSpPr>
          <p:cNvPr id="1062" name="Shape 1062"/>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063" name="Shape 106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68642588"/>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8"/>
        <p:cNvGrpSpPr/>
        <p:nvPr/>
      </p:nvGrpSpPr>
      <p:grpSpPr>
        <a:xfrm>
          <a:off x="0" y="0"/>
          <a:ext cx="0" cy="0"/>
          <a:chOff x="0" y="0"/>
          <a:chExt cx="0" cy="0"/>
        </a:xfrm>
      </p:grpSpPr>
      <p:sp>
        <p:nvSpPr>
          <p:cNvPr id="1069" name="Shape 106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070" name="Shape 1070"/>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949425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5"/>
        <p:cNvGrpSpPr/>
        <p:nvPr/>
      </p:nvGrpSpPr>
      <p:grpSpPr>
        <a:xfrm>
          <a:off x="0" y="0"/>
          <a:ext cx="0" cy="0"/>
          <a:chOff x="0" y="0"/>
          <a:chExt cx="0" cy="0"/>
        </a:xfrm>
      </p:grpSpPr>
      <p:sp>
        <p:nvSpPr>
          <p:cNvPr id="1076" name="Shape 1076"/>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077" name="Shape 1077"/>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69532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Shape 2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7" name="Shape 22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GB" sz="1200" b="0" i="0" u="none" strike="noStrike" cap="none">
                <a:solidFill>
                  <a:schemeClr val="dk1"/>
                </a:solidFill>
                <a:latin typeface="Calibri"/>
                <a:ea typeface="Calibri"/>
                <a:cs typeface="Calibri"/>
                <a:sym typeface="Calibri"/>
              </a:rPr>
              <a:t>In the northern territories sub-surface lands include hard-rock minerals, precious gems and coal. The rights to these materials are administered through the </a:t>
            </a:r>
            <a:r>
              <a:rPr lang="en-GB" sz="1200" b="1" i="0" u="none" strike="noStrike" cap="none">
                <a:solidFill>
                  <a:schemeClr val="dk1"/>
                </a:solidFill>
                <a:latin typeface="Calibri"/>
                <a:ea typeface="Calibri"/>
                <a:cs typeface="Calibri"/>
                <a:sym typeface="Calibri"/>
              </a:rPr>
              <a:t>Northwest Territories and Nunavut Mining Regulations</a:t>
            </a:r>
            <a:r>
              <a:rPr lang="en-GB" sz="1200" b="0" i="0" u="none" strike="noStrike" cap="none">
                <a:solidFill>
                  <a:schemeClr val="dk1"/>
                </a:solidFill>
                <a:latin typeface="Calibri"/>
                <a:ea typeface="Calibri"/>
                <a:cs typeface="Calibri"/>
                <a:sym typeface="Calibri"/>
              </a:rPr>
              <a:t>   (formerly known as the Canada Mining Regulations) and the </a:t>
            </a:r>
            <a:r>
              <a:rPr lang="en-GB" sz="1200" b="1" i="0" u="none" strike="noStrike" cap="none">
                <a:solidFill>
                  <a:schemeClr val="dk1"/>
                </a:solidFill>
                <a:latin typeface="Calibri"/>
                <a:ea typeface="Calibri"/>
                <a:cs typeface="Calibri"/>
                <a:sym typeface="Calibri"/>
              </a:rPr>
              <a:t>Territorial Coal Regulations </a:t>
            </a:r>
            <a:r>
              <a:rPr lang="en-GB" sz="1200" b="0" i="0" u="none" strike="noStrike" cap="none">
                <a:solidFill>
                  <a:schemeClr val="dk1"/>
                </a:solidFill>
                <a:latin typeface="Calibri"/>
                <a:ea typeface="Calibri"/>
                <a:cs typeface="Calibri"/>
                <a:sym typeface="Calibri"/>
              </a:rPr>
              <a:t> . There is a distinction between sub-surface minerals and surface mineral substances that have specific purposes such as carving stone and building materials. These special use surface minerals are administered through the </a:t>
            </a:r>
            <a:r>
              <a:rPr lang="en-GB" sz="1200" b="1" i="0" u="none" strike="noStrike" cap="none">
                <a:solidFill>
                  <a:schemeClr val="dk1"/>
                </a:solidFill>
                <a:latin typeface="Calibri"/>
                <a:ea typeface="Calibri"/>
                <a:cs typeface="Calibri"/>
                <a:sym typeface="Calibri"/>
              </a:rPr>
              <a:t>Territorial Quarry Regulations</a:t>
            </a:r>
            <a:r>
              <a:rPr lang="en-GB" sz="1200" b="0" i="0" u="none" strike="noStrike" cap="none">
                <a:solidFill>
                  <a:schemeClr val="dk1"/>
                </a:solidFill>
                <a:latin typeface="Calibri"/>
                <a:ea typeface="Calibri"/>
                <a:cs typeface="Calibri"/>
                <a:sym typeface="Calibri"/>
              </a:rPr>
              <a:t>  .</a:t>
            </a:r>
          </a:p>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228" name="Shape 22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GB" sz="1200">
                <a:solidFill>
                  <a:schemeClr val="dk1"/>
                </a:solidFill>
                <a:latin typeface="Calibri"/>
                <a:ea typeface="Calibri"/>
                <a:cs typeface="Calibri"/>
                <a:sym typeface="Calibri"/>
              </a:rPr>
              <a:t>15</a:t>
            </a:fld>
            <a:endParaRPr lang="en-GB"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8097645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2"/>
        <p:cNvGrpSpPr/>
        <p:nvPr/>
      </p:nvGrpSpPr>
      <p:grpSpPr>
        <a:xfrm>
          <a:off x="0" y="0"/>
          <a:ext cx="0" cy="0"/>
          <a:chOff x="0" y="0"/>
          <a:chExt cx="0" cy="0"/>
        </a:xfrm>
      </p:grpSpPr>
      <p:sp>
        <p:nvSpPr>
          <p:cNvPr id="1083" name="Shape 108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084" name="Shape 1084"/>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7999126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Shape 1090"/>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091" name="Shape 1091"/>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53773403"/>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Shape 109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098" name="Shape 1098"/>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7899589"/>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3"/>
        <p:cNvGrpSpPr/>
        <p:nvPr/>
      </p:nvGrpSpPr>
      <p:grpSpPr>
        <a:xfrm>
          <a:off x="0" y="0"/>
          <a:ext cx="0" cy="0"/>
          <a:chOff x="0" y="0"/>
          <a:chExt cx="0" cy="0"/>
        </a:xfrm>
      </p:grpSpPr>
      <p:sp>
        <p:nvSpPr>
          <p:cNvPr id="1104" name="Shape 1104"/>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105" name="Shape 1105"/>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6839815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Shape 111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112" name="Shape 111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43771253"/>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7"/>
        <p:cNvGrpSpPr/>
        <p:nvPr/>
      </p:nvGrpSpPr>
      <p:grpSpPr>
        <a:xfrm>
          <a:off x="0" y="0"/>
          <a:ext cx="0" cy="0"/>
          <a:chOff x="0" y="0"/>
          <a:chExt cx="0" cy="0"/>
        </a:xfrm>
      </p:grpSpPr>
      <p:sp>
        <p:nvSpPr>
          <p:cNvPr id="1118" name="Shape 1118"/>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119" name="Shape 11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30861122"/>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Shape 1124"/>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125" name="Shape 1125"/>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34999943"/>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8"/>
        <p:cNvGrpSpPr/>
        <p:nvPr/>
      </p:nvGrpSpPr>
      <p:grpSpPr>
        <a:xfrm>
          <a:off x="0" y="0"/>
          <a:ext cx="0" cy="0"/>
          <a:chOff x="0" y="0"/>
          <a:chExt cx="0" cy="0"/>
        </a:xfrm>
      </p:grpSpPr>
      <p:sp>
        <p:nvSpPr>
          <p:cNvPr id="1129" name="Shape 1129"/>
          <p:cNvSpPr>
            <a:spLocks noGrp="1" noRot="1" noChangeAspect="1"/>
          </p:cNvSpPr>
          <p:nvPr>
            <p:ph type="sldImg" idx="2"/>
          </p:nvPr>
        </p:nvSpPr>
        <p:spPr>
          <a:xfrm>
            <a:off x="38130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30" name="Shape 113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756492708"/>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Shape 1136"/>
          <p:cNvSpPr>
            <a:spLocks noGrp="1" noRot="1" noChangeAspect="1"/>
          </p:cNvSpPr>
          <p:nvPr>
            <p:ph type="sldImg" idx="2"/>
          </p:nvPr>
        </p:nvSpPr>
        <p:spPr>
          <a:xfrm>
            <a:off x="38130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37" name="Shape 113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033257135"/>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Shape 114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144" name="Shape 1144"/>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661705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Shape 2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4" name="Shape 23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GB" sz="1200" b="0" i="0" u="none" strike="noStrike" cap="none">
                <a:solidFill>
                  <a:schemeClr val="dk1"/>
                </a:solidFill>
                <a:latin typeface="Calibri"/>
                <a:ea typeface="Calibri"/>
                <a:cs typeface="Calibri"/>
                <a:sym typeface="Calibri"/>
              </a:rPr>
              <a:t>the NI43-101 regulation governs all information disclosure for Canadian minerals and mining companies. National Instrument 43-101 (NI 43-101) is a rule developed by the Canadian Securities Administrators (CSA) and administered by the provincial securities commissions that govern how issuers disclose scientific and technical information about their mineral projects to the public. It covers oral statements as well as written documents and websites. It requires that all disclosure be based on advice by a "qualified person" and in some circumstances that the person be independent of the issuer and the property.  This rule is important to understand because it sets the standard for all companies involved in this sector.  Reliance on a qualified person  This standard is currently under revision,</a:t>
            </a:r>
          </a:p>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235" name="Shape 23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GB" sz="1200">
                <a:solidFill>
                  <a:schemeClr val="dk1"/>
                </a:solidFill>
                <a:latin typeface="Calibri"/>
                <a:ea typeface="Calibri"/>
                <a:cs typeface="Calibri"/>
                <a:sym typeface="Calibri"/>
              </a:rPr>
              <a:t>16</a:t>
            </a:fld>
            <a:endParaRPr lang="en-GB"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01181629"/>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Shape 1150"/>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151" name="Shape 1151"/>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3213917"/>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6"/>
        <p:cNvGrpSpPr/>
        <p:nvPr/>
      </p:nvGrpSpPr>
      <p:grpSpPr>
        <a:xfrm>
          <a:off x="0" y="0"/>
          <a:ext cx="0" cy="0"/>
          <a:chOff x="0" y="0"/>
          <a:chExt cx="0" cy="0"/>
        </a:xfrm>
      </p:grpSpPr>
      <p:sp>
        <p:nvSpPr>
          <p:cNvPr id="1157" name="Shape 1157"/>
          <p:cNvSpPr>
            <a:spLocks noGrp="1" noRot="1" noChangeAspect="1"/>
          </p:cNvSpPr>
          <p:nvPr>
            <p:ph type="sldImg" idx="2"/>
          </p:nvPr>
        </p:nvSpPr>
        <p:spPr>
          <a:xfrm>
            <a:off x="38130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8" name="Shape 115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14764260"/>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Shape 1162"/>
          <p:cNvSpPr>
            <a:spLocks noGrp="1" noRot="1" noChangeAspect="1"/>
          </p:cNvSpPr>
          <p:nvPr>
            <p:ph type="sldImg" idx="2"/>
          </p:nvPr>
        </p:nvSpPr>
        <p:spPr>
          <a:xfrm>
            <a:off x="38130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3" name="Shape 116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GB"/>
              <a:t>Start with balance sheet</a:t>
            </a:r>
          </a:p>
        </p:txBody>
      </p:sp>
    </p:spTree>
    <p:extLst>
      <p:ext uri="{BB962C8B-B14F-4D97-AF65-F5344CB8AC3E}">
        <p14:creationId xmlns:p14="http://schemas.microsoft.com/office/powerpoint/2010/main" val="3795255133"/>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8"/>
        <p:cNvGrpSpPr/>
        <p:nvPr/>
      </p:nvGrpSpPr>
      <p:grpSpPr>
        <a:xfrm>
          <a:off x="0" y="0"/>
          <a:ext cx="0" cy="0"/>
          <a:chOff x="0" y="0"/>
          <a:chExt cx="0" cy="0"/>
        </a:xfrm>
      </p:grpSpPr>
      <p:sp>
        <p:nvSpPr>
          <p:cNvPr id="1169" name="Shape 116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170" name="Shape 1170"/>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1374750"/>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3"/>
        <p:cNvGrpSpPr/>
        <p:nvPr/>
      </p:nvGrpSpPr>
      <p:grpSpPr>
        <a:xfrm>
          <a:off x="0" y="0"/>
          <a:ext cx="0" cy="0"/>
          <a:chOff x="0" y="0"/>
          <a:chExt cx="0" cy="0"/>
        </a:xfrm>
      </p:grpSpPr>
      <p:sp>
        <p:nvSpPr>
          <p:cNvPr id="1174" name="Shape 1174"/>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175" name="Shape 1175"/>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28249257"/>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0"/>
        <p:cNvGrpSpPr/>
        <p:nvPr/>
      </p:nvGrpSpPr>
      <p:grpSpPr>
        <a:xfrm>
          <a:off x="0" y="0"/>
          <a:ext cx="0" cy="0"/>
          <a:chOff x="0" y="0"/>
          <a:chExt cx="0" cy="0"/>
        </a:xfrm>
      </p:grpSpPr>
      <p:sp>
        <p:nvSpPr>
          <p:cNvPr id="1181" name="Shape 118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182" name="Shape 1182"/>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139165"/>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5"/>
        <p:cNvGrpSpPr/>
        <p:nvPr/>
      </p:nvGrpSpPr>
      <p:grpSpPr>
        <a:xfrm>
          <a:off x="0" y="0"/>
          <a:ext cx="0" cy="0"/>
          <a:chOff x="0" y="0"/>
          <a:chExt cx="0" cy="0"/>
        </a:xfrm>
      </p:grpSpPr>
      <p:sp>
        <p:nvSpPr>
          <p:cNvPr id="1186" name="Shape 1186"/>
          <p:cNvSpPr>
            <a:spLocks noGrp="1" noRot="1" noChangeAspect="1"/>
          </p:cNvSpPr>
          <p:nvPr>
            <p:ph type="sldImg" idx="2"/>
          </p:nvPr>
        </p:nvSpPr>
        <p:spPr>
          <a:xfrm>
            <a:off x="38130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87" name="Shape 118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162984198"/>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1"/>
        <p:cNvGrpSpPr/>
        <p:nvPr/>
      </p:nvGrpSpPr>
      <p:grpSpPr>
        <a:xfrm>
          <a:off x="0" y="0"/>
          <a:ext cx="0" cy="0"/>
          <a:chOff x="0" y="0"/>
          <a:chExt cx="0" cy="0"/>
        </a:xfrm>
      </p:grpSpPr>
      <p:sp>
        <p:nvSpPr>
          <p:cNvPr id="1192" name="Shape 1192"/>
          <p:cNvSpPr>
            <a:spLocks noGrp="1" noRot="1" noChangeAspect="1"/>
          </p:cNvSpPr>
          <p:nvPr>
            <p:ph type="sldImg" idx="2"/>
          </p:nvPr>
        </p:nvSpPr>
        <p:spPr>
          <a:xfrm>
            <a:off x="38130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93" name="Shape 119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322026289"/>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7"/>
        <p:cNvGrpSpPr/>
        <p:nvPr/>
      </p:nvGrpSpPr>
      <p:grpSpPr>
        <a:xfrm>
          <a:off x="0" y="0"/>
          <a:ext cx="0" cy="0"/>
          <a:chOff x="0" y="0"/>
          <a:chExt cx="0" cy="0"/>
        </a:xfrm>
      </p:grpSpPr>
      <p:sp>
        <p:nvSpPr>
          <p:cNvPr id="1198" name="Shape 1198"/>
          <p:cNvSpPr>
            <a:spLocks noGrp="1" noRot="1" noChangeAspect="1"/>
          </p:cNvSpPr>
          <p:nvPr>
            <p:ph type="sldImg" idx="2"/>
          </p:nvPr>
        </p:nvSpPr>
        <p:spPr>
          <a:xfrm>
            <a:off x="38130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99" name="Shape 119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683918435"/>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2"/>
        <p:cNvGrpSpPr/>
        <p:nvPr/>
      </p:nvGrpSpPr>
      <p:grpSpPr>
        <a:xfrm>
          <a:off x="0" y="0"/>
          <a:ext cx="0" cy="0"/>
          <a:chOff x="0" y="0"/>
          <a:chExt cx="0" cy="0"/>
        </a:xfrm>
      </p:grpSpPr>
      <p:sp>
        <p:nvSpPr>
          <p:cNvPr id="1203" name="Shape 120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204" name="Shape 1204"/>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03920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Shape 2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1" name="Shape 24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285750" marR="0" lvl="1" indent="-285750" algn="l" rtl="0">
              <a:lnSpc>
                <a:spcPct val="100000"/>
              </a:lnSpc>
              <a:spcBef>
                <a:spcPts val="0"/>
              </a:spcBef>
              <a:spcAft>
                <a:spcPts val="0"/>
              </a:spcAft>
              <a:buClr>
                <a:schemeClr val="dk1"/>
              </a:buClr>
              <a:buSzPct val="100000"/>
              <a:buFont typeface="Arial"/>
              <a:buChar char="•"/>
            </a:pPr>
            <a:r>
              <a:rPr lang="en-GB" sz="1600" b="0" i="0" u="none" strike="noStrike" cap="none">
                <a:solidFill>
                  <a:schemeClr val="dk1"/>
                </a:solidFill>
                <a:latin typeface="Calibri"/>
                <a:ea typeface="Calibri"/>
                <a:cs typeface="Calibri"/>
                <a:sym typeface="Calibri"/>
              </a:rPr>
              <a:t>The Policy affirms provincial jurisdiction over mining, delineates a role for the federal government in minerals and metals that is tied to other federal responsibilities, and commits the government to pursuing partnerships with stakeholders in addressing issues within its jurisdiction.</a:t>
            </a:r>
          </a:p>
          <a:p>
            <a:pPr marL="285750" marR="0" lvl="1" indent="-285750" algn="l" rtl="0">
              <a:lnSpc>
                <a:spcPct val="100000"/>
              </a:lnSpc>
              <a:spcBef>
                <a:spcPts val="0"/>
              </a:spcBef>
              <a:spcAft>
                <a:spcPts val="0"/>
              </a:spcAft>
              <a:buClr>
                <a:schemeClr val="dk1"/>
              </a:buClr>
              <a:buSzPct val="100000"/>
              <a:buFont typeface="Arial"/>
              <a:buChar char="•"/>
            </a:pPr>
            <a:r>
              <a:rPr lang="en-GB" sz="1600" b="0" i="0" u="none" strike="noStrike" cap="none">
                <a:solidFill>
                  <a:schemeClr val="dk1"/>
                </a:solidFill>
                <a:latin typeface="Calibri"/>
                <a:ea typeface="Calibri"/>
                <a:cs typeface="Calibri"/>
                <a:sym typeface="Calibri"/>
              </a:rPr>
              <a:t>As part of this process, Natural Resources Canada published an issues paper entitled “Sustainable Development and Minerals and Metals” in 1995</a:t>
            </a:r>
            <a:r>
              <a:rPr lang="en-GB" sz="1600" b="0" i="1" u="none" strike="noStrike" cap="none">
                <a:solidFill>
                  <a:schemeClr val="dk1"/>
                </a:solidFill>
                <a:latin typeface="Calibri"/>
                <a:ea typeface="Calibri"/>
                <a:cs typeface="Calibri"/>
                <a:sym typeface="Calibri"/>
              </a:rPr>
              <a:t>.</a:t>
            </a:r>
          </a:p>
          <a:p>
            <a:pPr marL="0" marR="0" lvl="1" indent="0" algn="l" rtl="0">
              <a:lnSpc>
                <a:spcPct val="100000"/>
              </a:lnSpc>
              <a:spcBef>
                <a:spcPts val="0"/>
              </a:spcBef>
              <a:spcAft>
                <a:spcPts val="0"/>
              </a:spcAft>
              <a:buClr>
                <a:schemeClr val="dk1"/>
              </a:buClr>
              <a:buFont typeface="Arial"/>
              <a:buNone/>
            </a:pPr>
            <a:endParaRPr sz="1600" b="0" i="0" u="none" strike="noStrike" cap="none">
              <a:solidFill>
                <a:schemeClr val="dk1"/>
              </a:solidFill>
              <a:latin typeface="Calibri"/>
              <a:ea typeface="Calibri"/>
              <a:cs typeface="Calibri"/>
              <a:sym typeface="Calibri"/>
            </a:endParaRPr>
          </a:p>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242" name="Shape 24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GB" sz="1200">
                <a:solidFill>
                  <a:schemeClr val="dk1"/>
                </a:solidFill>
                <a:latin typeface="Calibri"/>
                <a:ea typeface="Calibri"/>
                <a:cs typeface="Calibri"/>
                <a:sym typeface="Calibri"/>
              </a:rPr>
              <a:t>17</a:t>
            </a:fld>
            <a:endParaRPr lang="en-GB"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84130216"/>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7"/>
        <p:cNvGrpSpPr/>
        <p:nvPr/>
      </p:nvGrpSpPr>
      <p:grpSpPr>
        <a:xfrm>
          <a:off x="0" y="0"/>
          <a:ext cx="0" cy="0"/>
          <a:chOff x="0" y="0"/>
          <a:chExt cx="0" cy="0"/>
        </a:xfrm>
      </p:grpSpPr>
      <p:sp>
        <p:nvSpPr>
          <p:cNvPr id="1208" name="Shape 1208"/>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209" name="Shape 1209"/>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02085801"/>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4"/>
        <p:cNvGrpSpPr/>
        <p:nvPr/>
      </p:nvGrpSpPr>
      <p:grpSpPr>
        <a:xfrm>
          <a:off x="0" y="0"/>
          <a:ext cx="0" cy="0"/>
          <a:chOff x="0" y="0"/>
          <a:chExt cx="0" cy="0"/>
        </a:xfrm>
      </p:grpSpPr>
      <p:sp>
        <p:nvSpPr>
          <p:cNvPr id="1215" name="Shape 121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216" name="Shape 1216"/>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79285945"/>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1"/>
        <p:cNvGrpSpPr/>
        <p:nvPr/>
      </p:nvGrpSpPr>
      <p:grpSpPr>
        <a:xfrm>
          <a:off x="0" y="0"/>
          <a:ext cx="0" cy="0"/>
          <a:chOff x="0" y="0"/>
          <a:chExt cx="0" cy="0"/>
        </a:xfrm>
      </p:grpSpPr>
      <p:sp>
        <p:nvSpPr>
          <p:cNvPr id="1222" name="Shape 12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3" name="Shape 122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437950225"/>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6"/>
        <p:cNvGrpSpPr/>
        <p:nvPr/>
      </p:nvGrpSpPr>
      <p:grpSpPr>
        <a:xfrm>
          <a:off x="0" y="0"/>
          <a:ext cx="0" cy="0"/>
          <a:chOff x="0" y="0"/>
          <a:chExt cx="0" cy="0"/>
        </a:xfrm>
      </p:grpSpPr>
      <p:sp>
        <p:nvSpPr>
          <p:cNvPr id="1227" name="Shape 12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8" name="Shape 122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446478841"/>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1"/>
        <p:cNvGrpSpPr/>
        <p:nvPr/>
      </p:nvGrpSpPr>
      <p:grpSpPr>
        <a:xfrm>
          <a:off x="0" y="0"/>
          <a:ext cx="0" cy="0"/>
          <a:chOff x="0" y="0"/>
          <a:chExt cx="0" cy="0"/>
        </a:xfrm>
      </p:grpSpPr>
      <p:sp>
        <p:nvSpPr>
          <p:cNvPr id="1232" name="Shape 1232"/>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1233" name="Shape 12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008841"/>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7"/>
        <p:cNvGrpSpPr/>
        <p:nvPr/>
      </p:nvGrpSpPr>
      <p:grpSpPr>
        <a:xfrm>
          <a:off x="0" y="0"/>
          <a:ext cx="0" cy="0"/>
          <a:chOff x="0" y="0"/>
          <a:chExt cx="0" cy="0"/>
        </a:xfrm>
      </p:grpSpPr>
      <p:sp>
        <p:nvSpPr>
          <p:cNvPr id="1238" name="Shape 1238"/>
          <p:cNvSpPr>
            <a:spLocks noGrp="1" noRot="1" noChangeAspect="1"/>
          </p:cNvSpPr>
          <p:nvPr>
            <p:ph type="sldImg" idx="2"/>
          </p:nvPr>
        </p:nvSpPr>
        <p:spPr>
          <a:xfrm>
            <a:off x="38130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39" name="Shape 123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26674287"/>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4"/>
        <p:cNvGrpSpPr/>
        <p:nvPr/>
      </p:nvGrpSpPr>
      <p:grpSpPr>
        <a:xfrm>
          <a:off x="0" y="0"/>
          <a:ext cx="0" cy="0"/>
          <a:chOff x="0" y="0"/>
          <a:chExt cx="0" cy="0"/>
        </a:xfrm>
      </p:grpSpPr>
      <p:sp>
        <p:nvSpPr>
          <p:cNvPr id="1245" name="Shape 12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6" name="Shape 124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681535858"/>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Shape 12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56" name="Shape 125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284291034"/>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0"/>
        <p:cNvGrpSpPr/>
        <p:nvPr/>
      </p:nvGrpSpPr>
      <p:grpSpPr>
        <a:xfrm>
          <a:off x="0" y="0"/>
          <a:ext cx="0" cy="0"/>
          <a:chOff x="0" y="0"/>
          <a:chExt cx="0" cy="0"/>
        </a:xfrm>
      </p:grpSpPr>
      <p:sp>
        <p:nvSpPr>
          <p:cNvPr id="1261" name="Shape 12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62" name="Shape 126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646758965"/>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6"/>
        <p:cNvGrpSpPr/>
        <p:nvPr/>
      </p:nvGrpSpPr>
      <p:grpSpPr>
        <a:xfrm>
          <a:off x="0" y="0"/>
          <a:ext cx="0" cy="0"/>
          <a:chOff x="0" y="0"/>
          <a:chExt cx="0" cy="0"/>
        </a:xfrm>
      </p:grpSpPr>
      <p:sp>
        <p:nvSpPr>
          <p:cNvPr id="1267" name="Shape 12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68" name="Shape 126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1112218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Shape 25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dirty="0"/>
          </a:p>
        </p:txBody>
      </p:sp>
      <p:sp>
        <p:nvSpPr>
          <p:cNvPr id="254" name="Shape 2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4094382"/>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2"/>
        <p:cNvGrpSpPr/>
        <p:nvPr/>
      </p:nvGrpSpPr>
      <p:grpSpPr>
        <a:xfrm>
          <a:off x="0" y="0"/>
          <a:ext cx="0" cy="0"/>
          <a:chOff x="0" y="0"/>
          <a:chExt cx="0" cy="0"/>
        </a:xfrm>
      </p:grpSpPr>
      <p:sp>
        <p:nvSpPr>
          <p:cNvPr id="1273" name="Shape 12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74" name="Shape 12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293922550"/>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Shape 12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80" name="Shape 128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60462863"/>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Shape 12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86" name="Shape 128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94185010"/>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0"/>
        <p:cNvGrpSpPr/>
        <p:nvPr/>
      </p:nvGrpSpPr>
      <p:grpSpPr>
        <a:xfrm>
          <a:off x="0" y="0"/>
          <a:ext cx="0" cy="0"/>
          <a:chOff x="0" y="0"/>
          <a:chExt cx="0" cy="0"/>
        </a:xfrm>
      </p:grpSpPr>
      <p:sp>
        <p:nvSpPr>
          <p:cNvPr id="1291" name="Shape 12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2" name="Shape 129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836203382"/>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6"/>
        <p:cNvGrpSpPr/>
        <p:nvPr/>
      </p:nvGrpSpPr>
      <p:grpSpPr>
        <a:xfrm>
          <a:off x="0" y="0"/>
          <a:ext cx="0" cy="0"/>
          <a:chOff x="0" y="0"/>
          <a:chExt cx="0" cy="0"/>
        </a:xfrm>
      </p:grpSpPr>
      <p:sp>
        <p:nvSpPr>
          <p:cNvPr id="1297" name="Shape 12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8" name="Shape 129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642055551"/>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3"/>
        <p:cNvGrpSpPr/>
        <p:nvPr/>
      </p:nvGrpSpPr>
      <p:grpSpPr>
        <a:xfrm>
          <a:off x="0" y="0"/>
          <a:ext cx="0" cy="0"/>
          <a:chOff x="0" y="0"/>
          <a:chExt cx="0" cy="0"/>
        </a:xfrm>
      </p:grpSpPr>
      <p:sp>
        <p:nvSpPr>
          <p:cNvPr id="1304" name="Shape 13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05" name="Shape 130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462880095"/>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9"/>
        <p:cNvGrpSpPr/>
        <p:nvPr/>
      </p:nvGrpSpPr>
      <p:grpSpPr>
        <a:xfrm>
          <a:off x="0" y="0"/>
          <a:ext cx="0" cy="0"/>
          <a:chOff x="0" y="0"/>
          <a:chExt cx="0" cy="0"/>
        </a:xfrm>
      </p:grpSpPr>
      <p:sp>
        <p:nvSpPr>
          <p:cNvPr id="1310" name="Shape 13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11" name="Shape 131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865635763"/>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5"/>
        <p:cNvGrpSpPr/>
        <p:nvPr/>
      </p:nvGrpSpPr>
      <p:grpSpPr>
        <a:xfrm>
          <a:off x="0" y="0"/>
          <a:ext cx="0" cy="0"/>
          <a:chOff x="0" y="0"/>
          <a:chExt cx="0" cy="0"/>
        </a:xfrm>
      </p:grpSpPr>
      <p:sp>
        <p:nvSpPr>
          <p:cNvPr id="1316" name="Shape 13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17" name="Shape 131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519561965"/>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6"/>
        <p:cNvGrpSpPr/>
        <p:nvPr/>
      </p:nvGrpSpPr>
      <p:grpSpPr>
        <a:xfrm>
          <a:off x="0" y="0"/>
          <a:ext cx="0" cy="0"/>
          <a:chOff x="0" y="0"/>
          <a:chExt cx="0" cy="0"/>
        </a:xfrm>
      </p:grpSpPr>
      <p:sp>
        <p:nvSpPr>
          <p:cNvPr id="1417" name="Shape 14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18" name="Shape 141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4098309475"/>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Shape 13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23" name="Shape 132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2594361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Shape 25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r>
              <a:rPr lang="en-GB"/>
              <a:t>Copper production around the world</a:t>
            </a:r>
          </a:p>
          <a:p>
            <a:pPr lvl="0">
              <a:spcBef>
                <a:spcPts val="0"/>
              </a:spcBef>
              <a:buNone/>
            </a:pPr>
            <a:r>
              <a:rPr lang="en-GB"/>
              <a:t>World copper council </a:t>
            </a:r>
          </a:p>
          <a:p>
            <a:pPr lvl="0">
              <a:spcBef>
                <a:spcPts val="0"/>
              </a:spcBef>
              <a:buNone/>
            </a:pPr>
            <a:r>
              <a:rPr lang="en-GB"/>
              <a:t>World gold council</a:t>
            </a:r>
          </a:p>
          <a:p>
            <a:pPr lvl="0">
              <a:spcBef>
                <a:spcPts val="0"/>
              </a:spcBef>
              <a:buNone/>
            </a:pPr>
            <a:r>
              <a:rPr lang="en-GB"/>
              <a:t>Gold demand </a:t>
            </a:r>
          </a:p>
          <a:p>
            <a:pPr lvl="0">
              <a:spcBef>
                <a:spcPts val="0"/>
              </a:spcBef>
              <a:buNone/>
            </a:pPr>
            <a:r>
              <a:rPr lang="en-GB"/>
              <a:t>Gold production</a:t>
            </a:r>
          </a:p>
          <a:p>
            <a:pPr lvl="0">
              <a:spcBef>
                <a:spcPts val="0"/>
              </a:spcBef>
              <a:buNone/>
            </a:pPr>
            <a:r>
              <a:rPr lang="en-GB"/>
              <a:t>International copper study group </a:t>
            </a:r>
          </a:p>
          <a:p>
            <a:pPr lvl="0">
              <a:spcBef>
                <a:spcPts val="0"/>
              </a:spcBef>
              <a:buNone/>
            </a:pPr>
            <a:r>
              <a:rPr lang="en-GB"/>
              <a:t>International lead+zinc study group </a:t>
            </a:r>
          </a:p>
          <a:p>
            <a:pPr lvl="0">
              <a:spcBef>
                <a:spcPts val="0"/>
              </a:spcBef>
              <a:buNone/>
            </a:pPr>
            <a:r>
              <a:rPr lang="en-GB"/>
              <a:t>Mention byproducts</a:t>
            </a:r>
          </a:p>
          <a:p>
            <a:pPr lvl="0">
              <a:spcBef>
                <a:spcPts val="0"/>
              </a:spcBef>
              <a:buNone/>
            </a:pPr>
            <a:endParaRPr/>
          </a:p>
        </p:txBody>
      </p:sp>
      <p:sp>
        <p:nvSpPr>
          <p:cNvPr id="260" name="Shape 2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67541486"/>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8"/>
        <p:cNvGrpSpPr/>
        <p:nvPr/>
      </p:nvGrpSpPr>
      <p:grpSpPr>
        <a:xfrm>
          <a:off x="0" y="0"/>
          <a:ext cx="0" cy="0"/>
          <a:chOff x="0" y="0"/>
          <a:chExt cx="0" cy="0"/>
        </a:xfrm>
      </p:grpSpPr>
      <p:sp>
        <p:nvSpPr>
          <p:cNvPr id="1329" name="Shape 13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30" name="Shape 133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292360448"/>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4"/>
        <p:cNvGrpSpPr/>
        <p:nvPr/>
      </p:nvGrpSpPr>
      <p:grpSpPr>
        <a:xfrm>
          <a:off x="0" y="0"/>
          <a:ext cx="0" cy="0"/>
          <a:chOff x="0" y="0"/>
          <a:chExt cx="0" cy="0"/>
        </a:xfrm>
      </p:grpSpPr>
      <p:sp>
        <p:nvSpPr>
          <p:cNvPr id="1335" name="Shape 13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36" name="Shape 133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610688405"/>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1"/>
        <p:cNvGrpSpPr/>
        <p:nvPr/>
      </p:nvGrpSpPr>
      <p:grpSpPr>
        <a:xfrm>
          <a:off x="0" y="0"/>
          <a:ext cx="0" cy="0"/>
          <a:chOff x="0" y="0"/>
          <a:chExt cx="0" cy="0"/>
        </a:xfrm>
      </p:grpSpPr>
      <p:sp>
        <p:nvSpPr>
          <p:cNvPr id="1342" name="Shape 13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43" name="Shape 134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581514099"/>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8"/>
        <p:cNvGrpSpPr/>
        <p:nvPr/>
      </p:nvGrpSpPr>
      <p:grpSpPr>
        <a:xfrm>
          <a:off x="0" y="0"/>
          <a:ext cx="0" cy="0"/>
          <a:chOff x="0" y="0"/>
          <a:chExt cx="0" cy="0"/>
        </a:xfrm>
      </p:grpSpPr>
      <p:sp>
        <p:nvSpPr>
          <p:cNvPr id="1349" name="Shape 13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50" name="Shape 135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756218243"/>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5"/>
        <p:cNvGrpSpPr/>
        <p:nvPr/>
      </p:nvGrpSpPr>
      <p:grpSpPr>
        <a:xfrm>
          <a:off x="0" y="0"/>
          <a:ext cx="0" cy="0"/>
          <a:chOff x="0" y="0"/>
          <a:chExt cx="0" cy="0"/>
        </a:xfrm>
      </p:grpSpPr>
      <p:sp>
        <p:nvSpPr>
          <p:cNvPr id="1356" name="Shape 13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57" name="Shape 135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761935889"/>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3"/>
        <p:cNvGrpSpPr/>
        <p:nvPr/>
      </p:nvGrpSpPr>
      <p:grpSpPr>
        <a:xfrm>
          <a:off x="0" y="0"/>
          <a:ext cx="0" cy="0"/>
          <a:chOff x="0" y="0"/>
          <a:chExt cx="0" cy="0"/>
        </a:xfrm>
      </p:grpSpPr>
      <p:sp>
        <p:nvSpPr>
          <p:cNvPr id="1364" name="Shape 13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65" name="Shape 136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920904501"/>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0"/>
        <p:cNvGrpSpPr/>
        <p:nvPr/>
      </p:nvGrpSpPr>
      <p:grpSpPr>
        <a:xfrm>
          <a:off x="0" y="0"/>
          <a:ext cx="0" cy="0"/>
          <a:chOff x="0" y="0"/>
          <a:chExt cx="0" cy="0"/>
        </a:xfrm>
      </p:grpSpPr>
      <p:sp>
        <p:nvSpPr>
          <p:cNvPr id="1371" name="Shape 13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72" name="Shape 137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541849751"/>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7"/>
        <p:cNvGrpSpPr/>
        <p:nvPr/>
      </p:nvGrpSpPr>
      <p:grpSpPr>
        <a:xfrm>
          <a:off x="0" y="0"/>
          <a:ext cx="0" cy="0"/>
          <a:chOff x="0" y="0"/>
          <a:chExt cx="0" cy="0"/>
        </a:xfrm>
      </p:grpSpPr>
      <p:sp>
        <p:nvSpPr>
          <p:cNvPr id="1378" name="Shape 13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79" name="Shape 137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24460775"/>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3"/>
        <p:cNvGrpSpPr/>
        <p:nvPr/>
      </p:nvGrpSpPr>
      <p:grpSpPr>
        <a:xfrm>
          <a:off x="0" y="0"/>
          <a:ext cx="0" cy="0"/>
          <a:chOff x="0" y="0"/>
          <a:chExt cx="0" cy="0"/>
        </a:xfrm>
      </p:grpSpPr>
      <p:sp>
        <p:nvSpPr>
          <p:cNvPr id="1384" name="Shape 13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85" name="Shape 138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035801692"/>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9"/>
        <p:cNvGrpSpPr/>
        <p:nvPr/>
      </p:nvGrpSpPr>
      <p:grpSpPr>
        <a:xfrm>
          <a:off x="0" y="0"/>
          <a:ext cx="0" cy="0"/>
          <a:chOff x="0" y="0"/>
          <a:chExt cx="0" cy="0"/>
        </a:xfrm>
      </p:grpSpPr>
      <p:sp>
        <p:nvSpPr>
          <p:cNvPr id="1390" name="Shape 13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91" name="Shape 139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080788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r>
              <a:rPr lang="en-GB"/>
              <a:t>World mine</a:t>
            </a:r>
          </a:p>
          <a:p>
            <a:pPr lvl="0">
              <a:spcBef>
                <a:spcPts val="0"/>
              </a:spcBef>
              <a:buNone/>
            </a:pPr>
            <a:r>
              <a:rPr lang="en-GB"/>
              <a:t>More on NI43 PAGE 11</a:t>
            </a:r>
          </a:p>
          <a:p>
            <a:pPr lvl="0">
              <a:spcBef>
                <a:spcPts val="0"/>
              </a:spcBef>
              <a:buNone/>
            </a:pPr>
            <a:endParaRPr/>
          </a:p>
          <a:p>
            <a:pPr lvl="0">
              <a:spcBef>
                <a:spcPts val="0"/>
              </a:spcBef>
              <a:buNone/>
            </a:pPr>
            <a:endParaRPr/>
          </a:p>
        </p:txBody>
      </p:sp>
      <p:sp>
        <p:nvSpPr>
          <p:cNvPr id="145" name="Shape 1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25785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Shape 26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66" name="Shape 2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76114129"/>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6"/>
        <p:cNvGrpSpPr/>
        <p:nvPr/>
      </p:nvGrpSpPr>
      <p:grpSpPr>
        <a:xfrm>
          <a:off x="0" y="0"/>
          <a:ext cx="0" cy="0"/>
          <a:chOff x="0" y="0"/>
          <a:chExt cx="0" cy="0"/>
        </a:xfrm>
      </p:grpSpPr>
      <p:sp>
        <p:nvSpPr>
          <p:cNvPr id="1397" name="Shape 13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98" name="Shape 139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43266737"/>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3"/>
        <p:cNvGrpSpPr/>
        <p:nvPr/>
      </p:nvGrpSpPr>
      <p:grpSpPr>
        <a:xfrm>
          <a:off x="0" y="0"/>
          <a:ext cx="0" cy="0"/>
          <a:chOff x="0" y="0"/>
          <a:chExt cx="0" cy="0"/>
        </a:xfrm>
      </p:grpSpPr>
      <p:sp>
        <p:nvSpPr>
          <p:cNvPr id="1404" name="Shape 14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05" name="Shape 140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60238404"/>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0"/>
        <p:cNvGrpSpPr/>
        <p:nvPr/>
      </p:nvGrpSpPr>
      <p:grpSpPr>
        <a:xfrm>
          <a:off x="0" y="0"/>
          <a:ext cx="0" cy="0"/>
          <a:chOff x="0" y="0"/>
          <a:chExt cx="0" cy="0"/>
        </a:xfrm>
      </p:grpSpPr>
      <p:sp>
        <p:nvSpPr>
          <p:cNvPr id="1411" name="Shape 14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12" name="Shape 141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82666403"/>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6"/>
        <p:cNvGrpSpPr/>
        <p:nvPr/>
      </p:nvGrpSpPr>
      <p:grpSpPr>
        <a:xfrm>
          <a:off x="0" y="0"/>
          <a:ext cx="0" cy="0"/>
          <a:chOff x="0" y="0"/>
          <a:chExt cx="0" cy="0"/>
        </a:xfrm>
      </p:grpSpPr>
      <p:sp>
        <p:nvSpPr>
          <p:cNvPr id="1417" name="Shape 14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18" name="Shape 141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061781555"/>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1"/>
        <p:cNvGrpSpPr/>
        <p:nvPr/>
      </p:nvGrpSpPr>
      <p:grpSpPr>
        <a:xfrm>
          <a:off x="0" y="0"/>
          <a:ext cx="0" cy="0"/>
          <a:chOff x="0" y="0"/>
          <a:chExt cx="0" cy="0"/>
        </a:xfrm>
      </p:grpSpPr>
      <p:sp>
        <p:nvSpPr>
          <p:cNvPr id="1422" name="Shape 14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23" name="Shape 142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567758935"/>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8"/>
        <p:cNvGrpSpPr/>
        <p:nvPr/>
      </p:nvGrpSpPr>
      <p:grpSpPr>
        <a:xfrm>
          <a:off x="0" y="0"/>
          <a:ext cx="0" cy="0"/>
          <a:chOff x="0" y="0"/>
          <a:chExt cx="0" cy="0"/>
        </a:xfrm>
      </p:grpSpPr>
      <p:sp>
        <p:nvSpPr>
          <p:cNvPr id="1429" name="Shape 14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0" name="Shape 143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788721476"/>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5"/>
        <p:cNvGrpSpPr/>
        <p:nvPr/>
      </p:nvGrpSpPr>
      <p:grpSpPr>
        <a:xfrm>
          <a:off x="0" y="0"/>
          <a:ext cx="0" cy="0"/>
          <a:chOff x="0" y="0"/>
          <a:chExt cx="0" cy="0"/>
        </a:xfrm>
      </p:grpSpPr>
      <p:sp>
        <p:nvSpPr>
          <p:cNvPr id="1436" name="Shape 14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7" name="Shape 143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035231071"/>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Shape 14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45" name="Shape 144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786191238"/>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1"/>
        <p:cNvGrpSpPr/>
        <p:nvPr/>
      </p:nvGrpSpPr>
      <p:grpSpPr>
        <a:xfrm>
          <a:off x="0" y="0"/>
          <a:ext cx="0" cy="0"/>
          <a:chOff x="0" y="0"/>
          <a:chExt cx="0" cy="0"/>
        </a:xfrm>
      </p:grpSpPr>
      <p:sp>
        <p:nvSpPr>
          <p:cNvPr id="1452" name="Shape 14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53" name="Shape 145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969613644"/>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9"/>
        <p:cNvGrpSpPr/>
        <p:nvPr/>
      </p:nvGrpSpPr>
      <p:grpSpPr>
        <a:xfrm>
          <a:off x="0" y="0"/>
          <a:ext cx="0" cy="0"/>
          <a:chOff x="0" y="0"/>
          <a:chExt cx="0" cy="0"/>
        </a:xfrm>
      </p:grpSpPr>
      <p:sp>
        <p:nvSpPr>
          <p:cNvPr id="1460" name="Shape 14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61" name="Shape 146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9396687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Shape 2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1" name="Shape 27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044357085"/>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7"/>
        <p:cNvGrpSpPr/>
        <p:nvPr/>
      </p:nvGrpSpPr>
      <p:grpSpPr>
        <a:xfrm>
          <a:off x="0" y="0"/>
          <a:ext cx="0" cy="0"/>
          <a:chOff x="0" y="0"/>
          <a:chExt cx="0" cy="0"/>
        </a:xfrm>
      </p:grpSpPr>
      <p:sp>
        <p:nvSpPr>
          <p:cNvPr id="1468" name="Shape 14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69" name="Shape 146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2726251040"/>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7"/>
        <p:cNvGrpSpPr/>
        <p:nvPr/>
      </p:nvGrpSpPr>
      <p:grpSpPr>
        <a:xfrm>
          <a:off x="0" y="0"/>
          <a:ext cx="0" cy="0"/>
          <a:chOff x="0" y="0"/>
          <a:chExt cx="0" cy="0"/>
        </a:xfrm>
      </p:grpSpPr>
      <p:sp>
        <p:nvSpPr>
          <p:cNvPr id="1468" name="Shape 14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69" name="Shape 146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2897081054"/>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7"/>
        <p:cNvGrpSpPr/>
        <p:nvPr/>
      </p:nvGrpSpPr>
      <p:grpSpPr>
        <a:xfrm>
          <a:off x="0" y="0"/>
          <a:ext cx="0" cy="0"/>
          <a:chOff x="0" y="0"/>
          <a:chExt cx="0" cy="0"/>
        </a:xfrm>
      </p:grpSpPr>
      <p:sp>
        <p:nvSpPr>
          <p:cNvPr id="1468" name="Shape 14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69" name="Shape 146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442867368"/>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4"/>
        <p:cNvGrpSpPr/>
        <p:nvPr/>
      </p:nvGrpSpPr>
      <p:grpSpPr>
        <a:xfrm>
          <a:off x="0" y="0"/>
          <a:ext cx="0" cy="0"/>
          <a:chOff x="0" y="0"/>
          <a:chExt cx="0" cy="0"/>
        </a:xfrm>
      </p:grpSpPr>
      <p:sp>
        <p:nvSpPr>
          <p:cNvPr id="1475" name="Shape 1475"/>
          <p:cNvSpPr>
            <a:spLocks noGrp="1" noRot="1" noChangeAspect="1"/>
          </p:cNvSpPr>
          <p:nvPr>
            <p:ph type="sldImg" idx="2"/>
          </p:nvPr>
        </p:nvSpPr>
        <p:spPr>
          <a:xfrm>
            <a:off x="38130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76" name="Shape 147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897079539"/>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9"/>
        <p:cNvGrpSpPr/>
        <p:nvPr/>
      </p:nvGrpSpPr>
      <p:grpSpPr>
        <a:xfrm>
          <a:off x="0" y="0"/>
          <a:ext cx="0" cy="0"/>
          <a:chOff x="0" y="0"/>
          <a:chExt cx="0" cy="0"/>
        </a:xfrm>
      </p:grpSpPr>
      <p:sp>
        <p:nvSpPr>
          <p:cNvPr id="1480" name="Shape 1480"/>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1481" name="Shape 1481"/>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86765579"/>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4"/>
        <p:cNvGrpSpPr/>
        <p:nvPr/>
      </p:nvGrpSpPr>
      <p:grpSpPr>
        <a:xfrm>
          <a:off x="0" y="0"/>
          <a:ext cx="0" cy="0"/>
          <a:chOff x="0" y="0"/>
          <a:chExt cx="0" cy="0"/>
        </a:xfrm>
      </p:grpSpPr>
      <p:sp>
        <p:nvSpPr>
          <p:cNvPr id="1485" name="Shape 1485"/>
          <p:cNvSpPr>
            <a:spLocks noGrp="1" noRot="1" noChangeAspect="1"/>
          </p:cNvSpPr>
          <p:nvPr>
            <p:ph type="sldImg" idx="2"/>
          </p:nvPr>
        </p:nvSpPr>
        <p:spPr>
          <a:xfrm>
            <a:off x="38130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86" name="Shape 148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757144574"/>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9"/>
        <p:cNvGrpSpPr/>
        <p:nvPr/>
      </p:nvGrpSpPr>
      <p:grpSpPr>
        <a:xfrm>
          <a:off x="0" y="0"/>
          <a:ext cx="0" cy="0"/>
          <a:chOff x="0" y="0"/>
          <a:chExt cx="0" cy="0"/>
        </a:xfrm>
      </p:grpSpPr>
      <p:sp>
        <p:nvSpPr>
          <p:cNvPr id="1490" name="Shape 1490"/>
          <p:cNvSpPr>
            <a:spLocks noGrp="1" noRot="1" noChangeAspect="1"/>
          </p:cNvSpPr>
          <p:nvPr>
            <p:ph type="sldImg" idx="2"/>
          </p:nvPr>
        </p:nvSpPr>
        <p:spPr>
          <a:xfrm>
            <a:off x="38130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91" name="Shape 149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956767159"/>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4"/>
        <p:cNvGrpSpPr/>
        <p:nvPr/>
      </p:nvGrpSpPr>
      <p:grpSpPr>
        <a:xfrm>
          <a:off x="0" y="0"/>
          <a:ext cx="0" cy="0"/>
          <a:chOff x="0" y="0"/>
          <a:chExt cx="0" cy="0"/>
        </a:xfrm>
      </p:grpSpPr>
      <p:sp>
        <p:nvSpPr>
          <p:cNvPr id="1495" name="Shape 1495"/>
          <p:cNvSpPr>
            <a:spLocks noGrp="1" noRot="1" noChangeAspect="1"/>
          </p:cNvSpPr>
          <p:nvPr>
            <p:ph type="sldImg" idx="2"/>
          </p:nvPr>
        </p:nvSpPr>
        <p:spPr>
          <a:xfrm>
            <a:off x="38130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96" name="Shape 149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735274622"/>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9"/>
        <p:cNvGrpSpPr/>
        <p:nvPr/>
      </p:nvGrpSpPr>
      <p:grpSpPr>
        <a:xfrm>
          <a:off x="0" y="0"/>
          <a:ext cx="0" cy="0"/>
          <a:chOff x="0" y="0"/>
          <a:chExt cx="0" cy="0"/>
        </a:xfrm>
      </p:grpSpPr>
      <p:sp>
        <p:nvSpPr>
          <p:cNvPr id="1500" name="Shape 1500"/>
          <p:cNvSpPr>
            <a:spLocks noGrp="1" noRot="1" noChangeAspect="1"/>
          </p:cNvSpPr>
          <p:nvPr>
            <p:ph type="sldImg" idx="2"/>
          </p:nvPr>
        </p:nvSpPr>
        <p:spPr>
          <a:xfrm>
            <a:off x="38130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01" name="Shape 150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423437083"/>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4"/>
        <p:cNvGrpSpPr/>
        <p:nvPr/>
      </p:nvGrpSpPr>
      <p:grpSpPr>
        <a:xfrm>
          <a:off x="0" y="0"/>
          <a:ext cx="0" cy="0"/>
          <a:chOff x="0" y="0"/>
          <a:chExt cx="0" cy="0"/>
        </a:xfrm>
      </p:grpSpPr>
      <p:sp>
        <p:nvSpPr>
          <p:cNvPr id="1505" name="Shape 1505"/>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1506" name="Shape 1506"/>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9504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Shape 2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8" name="Shape 27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558175155"/>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9"/>
        <p:cNvGrpSpPr/>
        <p:nvPr/>
      </p:nvGrpSpPr>
      <p:grpSpPr>
        <a:xfrm>
          <a:off x="0" y="0"/>
          <a:ext cx="0" cy="0"/>
          <a:chOff x="0" y="0"/>
          <a:chExt cx="0" cy="0"/>
        </a:xfrm>
      </p:grpSpPr>
      <p:sp>
        <p:nvSpPr>
          <p:cNvPr id="1510" name="Shape 1510"/>
          <p:cNvSpPr>
            <a:spLocks noGrp="1" noRot="1" noChangeAspect="1"/>
          </p:cNvSpPr>
          <p:nvPr>
            <p:ph type="sldImg" idx="2"/>
          </p:nvPr>
        </p:nvSpPr>
        <p:spPr>
          <a:xfrm>
            <a:off x="38130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11" name="Shape 151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2701965488"/>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4"/>
        <p:cNvGrpSpPr/>
        <p:nvPr/>
      </p:nvGrpSpPr>
      <p:grpSpPr>
        <a:xfrm>
          <a:off x="0" y="0"/>
          <a:ext cx="0" cy="0"/>
          <a:chOff x="0" y="0"/>
          <a:chExt cx="0" cy="0"/>
        </a:xfrm>
      </p:grpSpPr>
      <p:sp>
        <p:nvSpPr>
          <p:cNvPr id="1515" name="Shape 1515"/>
          <p:cNvSpPr>
            <a:spLocks noGrp="1" noRot="1" noChangeAspect="1"/>
          </p:cNvSpPr>
          <p:nvPr>
            <p:ph type="sldImg" idx="2"/>
          </p:nvPr>
        </p:nvSpPr>
        <p:spPr>
          <a:xfrm>
            <a:off x="38130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16" name="Shape 151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690974808"/>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9"/>
        <p:cNvGrpSpPr/>
        <p:nvPr/>
      </p:nvGrpSpPr>
      <p:grpSpPr>
        <a:xfrm>
          <a:off x="0" y="0"/>
          <a:ext cx="0" cy="0"/>
          <a:chOff x="0" y="0"/>
          <a:chExt cx="0" cy="0"/>
        </a:xfrm>
      </p:grpSpPr>
      <p:sp>
        <p:nvSpPr>
          <p:cNvPr id="1520" name="Shape 1520"/>
          <p:cNvSpPr>
            <a:spLocks noGrp="1" noRot="1" noChangeAspect="1"/>
          </p:cNvSpPr>
          <p:nvPr>
            <p:ph type="sldImg" idx="2"/>
          </p:nvPr>
        </p:nvSpPr>
        <p:spPr>
          <a:xfrm>
            <a:off x="38130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1" name="Shape 152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387983837"/>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4"/>
        <p:cNvGrpSpPr/>
        <p:nvPr/>
      </p:nvGrpSpPr>
      <p:grpSpPr>
        <a:xfrm>
          <a:off x="0" y="0"/>
          <a:ext cx="0" cy="0"/>
          <a:chOff x="0" y="0"/>
          <a:chExt cx="0" cy="0"/>
        </a:xfrm>
      </p:grpSpPr>
      <p:sp>
        <p:nvSpPr>
          <p:cNvPr id="1525" name="Shape 1525"/>
          <p:cNvSpPr>
            <a:spLocks noGrp="1" noRot="1" noChangeAspect="1"/>
          </p:cNvSpPr>
          <p:nvPr>
            <p:ph type="sldImg" idx="2"/>
          </p:nvPr>
        </p:nvSpPr>
        <p:spPr>
          <a:xfrm>
            <a:off x="38130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6" name="Shape 152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539747795"/>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9"/>
        <p:cNvGrpSpPr/>
        <p:nvPr/>
      </p:nvGrpSpPr>
      <p:grpSpPr>
        <a:xfrm>
          <a:off x="0" y="0"/>
          <a:ext cx="0" cy="0"/>
          <a:chOff x="0" y="0"/>
          <a:chExt cx="0" cy="0"/>
        </a:xfrm>
      </p:grpSpPr>
      <p:sp>
        <p:nvSpPr>
          <p:cNvPr id="1530" name="Shape 1530"/>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1531" name="Shape 1531"/>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6850095"/>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4"/>
        <p:cNvGrpSpPr/>
        <p:nvPr/>
      </p:nvGrpSpPr>
      <p:grpSpPr>
        <a:xfrm>
          <a:off x="0" y="0"/>
          <a:ext cx="0" cy="0"/>
          <a:chOff x="0" y="0"/>
          <a:chExt cx="0" cy="0"/>
        </a:xfrm>
      </p:grpSpPr>
      <p:sp>
        <p:nvSpPr>
          <p:cNvPr id="1535" name="Shape 1535"/>
          <p:cNvSpPr>
            <a:spLocks noGrp="1" noRot="1" noChangeAspect="1"/>
          </p:cNvSpPr>
          <p:nvPr>
            <p:ph type="sldImg" idx="2"/>
          </p:nvPr>
        </p:nvSpPr>
        <p:spPr>
          <a:xfrm>
            <a:off x="38130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36" name="Shape 153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61932000"/>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9"/>
        <p:cNvGrpSpPr/>
        <p:nvPr/>
      </p:nvGrpSpPr>
      <p:grpSpPr>
        <a:xfrm>
          <a:off x="0" y="0"/>
          <a:ext cx="0" cy="0"/>
          <a:chOff x="0" y="0"/>
          <a:chExt cx="0" cy="0"/>
        </a:xfrm>
      </p:grpSpPr>
      <p:sp>
        <p:nvSpPr>
          <p:cNvPr id="1540" name="Shape 1540"/>
          <p:cNvSpPr>
            <a:spLocks noGrp="1" noRot="1" noChangeAspect="1"/>
          </p:cNvSpPr>
          <p:nvPr>
            <p:ph type="sldImg" idx="2"/>
          </p:nvPr>
        </p:nvSpPr>
        <p:spPr>
          <a:xfrm>
            <a:off x="38130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41" name="Shape 154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164616053"/>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4"/>
        <p:cNvGrpSpPr/>
        <p:nvPr/>
      </p:nvGrpSpPr>
      <p:grpSpPr>
        <a:xfrm>
          <a:off x="0" y="0"/>
          <a:ext cx="0" cy="0"/>
          <a:chOff x="0" y="0"/>
          <a:chExt cx="0" cy="0"/>
        </a:xfrm>
      </p:grpSpPr>
      <p:sp>
        <p:nvSpPr>
          <p:cNvPr id="1545" name="Shape 1545"/>
          <p:cNvSpPr>
            <a:spLocks noGrp="1" noRot="1" noChangeAspect="1"/>
          </p:cNvSpPr>
          <p:nvPr>
            <p:ph type="sldImg" idx="2"/>
          </p:nvPr>
        </p:nvSpPr>
        <p:spPr>
          <a:xfrm>
            <a:off x="38130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46" name="Shape 154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775783381"/>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9"/>
        <p:cNvGrpSpPr/>
        <p:nvPr/>
      </p:nvGrpSpPr>
      <p:grpSpPr>
        <a:xfrm>
          <a:off x="0" y="0"/>
          <a:ext cx="0" cy="0"/>
          <a:chOff x="0" y="0"/>
          <a:chExt cx="0" cy="0"/>
        </a:xfrm>
      </p:grpSpPr>
      <p:sp>
        <p:nvSpPr>
          <p:cNvPr id="1550" name="Shape 1550"/>
          <p:cNvSpPr>
            <a:spLocks noGrp="1" noRot="1" noChangeAspect="1"/>
          </p:cNvSpPr>
          <p:nvPr>
            <p:ph type="sldImg" idx="2"/>
          </p:nvPr>
        </p:nvSpPr>
        <p:spPr>
          <a:xfrm>
            <a:off x="38130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51" name="Shape 155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5672250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Shape 2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5" name="Shape 28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7185610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Shape 29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92" name="Shape 2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08663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Shape 29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98" name="Shape 2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614754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Shape 3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4" name="Shape 30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1195499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Shape 3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0" name="Shape 31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5819339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Shape 31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16" name="Shape 3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335023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Shape 32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22" name="Shape 3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73612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51" name="Shape 1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87593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Shape 3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8" name="Shape 32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9452383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Shape 334"/>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35" name="Shape 3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567739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Shape 3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1" name="Shape 34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9745266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Shape 3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7" name="Shape 34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9228925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Shape 352"/>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53" name="Shape 3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938681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Shape 3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9" name="Shape 35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0148406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Shape 3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5" name="Shape 36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016094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Shape 37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r>
              <a:rPr lang="en-GB"/>
              <a:t>US Energy information  EIA production numbers</a:t>
            </a:r>
          </a:p>
          <a:p>
            <a:pPr lvl="0">
              <a:spcBef>
                <a:spcPts val="0"/>
              </a:spcBef>
              <a:buNone/>
            </a:pPr>
            <a:r>
              <a:rPr lang="en-GB"/>
              <a:t>Producer </a:t>
            </a:r>
          </a:p>
          <a:p>
            <a:pPr lvl="0">
              <a:spcBef>
                <a:spcPts val="0"/>
              </a:spcBef>
              <a:buNone/>
            </a:pPr>
            <a:r>
              <a:rPr lang="en-GB"/>
              <a:t>Region price Australia coal price</a:t>
            </a:r>
          </a:p>
          <a:p>
            <a:pPr lvl="0">
              <a:spcBef>
                <a:spcPts val="0"/>
              </a:spcBef>
              <a:buNone/>
            </a:pPr>
            <a:r>
              <a:rPr lang="en-GB"/>
              <a:t>Price Charts </a:t>
            </a:r>
          </a:p>
          <a:p>
            <a:pPr lvl="0">
              <a:spcBef>
                <a:spcPts val="0"/>
              </a:spcBef>
              <a:buNone/>
            </a:pPr>
            <a:endParaRPr/>
          </a:p>
        </p:txBody>
      </p:sp>
      <p:sp>
        <p:nvSpPr>
          <p:cNvPr id="372" name="Shape 3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1887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Shape 3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8" name="Shape 37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012416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Shape 383"/>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384" name="Shape 3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13773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4616625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Shape 3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90" name="Shape 390"/>
          <p:cNvSpPr txBox="1">
            <a:spLocks noGrp="1"/>
          </p:cNvSpPr>
          <p:nvPr>
            <p:ph type="body" idx="1"/>
          </p:nvPr>
        </p:nvSpPr>
        <p:spPr>
          <a:xfrm>
            <a:off x="685800" y="4343400"/>
            <a:ext cx="5486400"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GB" sz="1200" b="0" i="0" u="none" strike="noStrike" cap="none">
                <a:solidFill>
                  <a:schemeClr val="dk1"/>
                </a:solidFill>
                <a:latin typeface="Calibri"/>
                <a:ea typeface="Calibri"/>
                <a:cs typeface="Calibri"/>
                <a:sym typeface="Calibri"/>
              </a:rPr>
              <a:t>Annual coal production in Canada has remained relatively steady since 1990, hovering between 65 and 75 million tonnes. Canada produces both thermal and metallurgical coals. This graph illustrates in millions of tons the amount of thermal and metallurgical coals produced between 1990 and 2007. In 2007, 70 million tonnes of coal were produced.</a:t>
            </a:r>
          </a:p>
        </p:txBody>
      </p:sp>
      <p:sp>
        <p:nvSpPr>
          <p:cNvPr id="391" name="Shape 391"/>
          <p:cNvSpPr txBox="1">
            <a:spLocks noGrp="1"/>
          </p:cNvSpPr>
          <p:nvPr>
            <p:ph type="sldNum" idx="12"/>
          </p:nvPr>
        </p:nvSpPr>
        <p:spPr>
          <a:xfrm>
            <a:off x="3884612" y="8685213"/>
            <a:ext cx="2971800"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GB" sz="1200">
                <a:solidFill>
                  <a:schemeClr val="dk1"/>
                </a:solidFill>
                <a:latin typeface="Calibri"/>
                <a:ea typeface="Calibri"/>
                <a:cs typeface="Calibri"/>
                <a:sym typeface="Calibri"/>
              </a:rPr>
              <a:t>40</a:t>
            </a:fld>
            <a:endParaRPr lang="en-GB"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350207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Shape 3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7" name="Shape 39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6215924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Shape 4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4" name="Shape 40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2811283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Shape 4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0" name="Shape 41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8324321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Shape 4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6" name="Shape 41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6755529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Shape 4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2" name="Shape 42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8039114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Shape 4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1" name="Shape 43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5576558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Shape 4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8" name="Shape 43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6508247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Shape 4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4" name="Shape 44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GB"/>
              <a:t>Start with this </a:t>
            </a:r>
          </a:p>
        </p:txBody>
      </p:sp>
    </p:spTree>
    <p:extLst>
      <p:ext uri="{BB962C8B-B14F-4D97-AF65-F5344CB8AC3E}">
        <p14:creationId xmlns:p14="http://schemas.microsoft.com/office/powerpoint/2010/main" val="16834057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Shape 4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0" name="Shape 45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314227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Shape 1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3" name="Shape 16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6287721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Shape 4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6" name="Shape 45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3278977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Shape 4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2" name="Shape 46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5433363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Shape 4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8" name="Shape 46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5709244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Shape 4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5" name="Shape 47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9709120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Shape 4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2" name="Shape 4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2860666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Shape 4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9" name="Shape 48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GB"/>
              <a:t>10 year for teck</a:t>
            </a:r>
          </a:p>
        </p:txBody>
      </p:sp>
    </p:spTree>
    <p:extLst>
      <p:ext uri="{BB962C8B-B14F-4D97-AF65-F5344CB8AC3E}">
        <p14:creationId xmlns:p14="http://schemas.microsoft.com/office/powerpoint/2010/main" val="14386968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Shape 4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6" name="Shape 49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7555432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Shape 5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3" name="Shape 50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45547114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Shape 5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9" name="Shape 50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57067502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Shape 5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5" name="Shape 51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641170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Shape 16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68" name="Shape 1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8859725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Shape 5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1" name="Shape 52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984170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Shape 5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7" name="Shape 5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87039512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Shape 5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5" name="Shape 53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60689805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Shape 5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1" name="Shape 54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87042370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Shape 5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7" name="Shape 54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41943347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Shape 5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3" name="Shape 55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88684727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Shape 5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9" name="Shape 55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82531048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Shape 5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5" name="Shape 56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10406720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Shape 5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1" name="Shape 57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14537672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Shape 5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8" name="Shape 57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509859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Shape 1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3" name="Shape 17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83778503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Shape 5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5" name="Shape 58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89189830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Shape 5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2" name="Shape 59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79855350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Shape 5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8" name="Shape 59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4842748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Shape 6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4" name="Shape 60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07807596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Shape 6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0" name="Shape 61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1110561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Shape 6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7" name="Shape 61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48981869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Shape 6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3" name="Shape 62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GB"/>
              <a:t>Red dog - alaska, one of the largest in the world</a:t>
            </a:r>
          </a:p>
          <a:p>
            <a:pPr lvl="0" rtl="0">
              <a:spcBef>
                <a:spcPts val="0"/>
              </a:spcBef>
              <a:buNone/>
            </a:pPr>
            <a:r>
              <a:rPr lang="en-GB"/>
              <a:t>Pend Oreille - washington state</a:t>
            </a:r>
          </a:p>
        </p:txBody>
      </p:sp>
    </p:spTree>
    <p:extLst>
      <p:ext uri="{BB962C8B-B14F-4D97-AF65-F5344CB8AC3E}">
        <p14:creationId xmlns:p14="http://schemas.microsoft.com/office/powerpoint/2010/main" val="130751040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Shape 6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1" name="Shape 63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11234999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Shape 6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8" name="Shape 63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98849149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Shape 6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4" name="Shape 64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169090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9" name="Shape 17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46145674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Shape 6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1" name="Shape 65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37782313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Shape 6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7" name="Shape 65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8063054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Shape 6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3" name="Shape 66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33491103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Shape 668"/>
          <p:cNvSpPr>
            <a:spLocks noGrp="1" noRot="1" noChangeAspect="1"/>
          </p:cNvSpPr>
          <p:nvPr>
            <p:ph type="sldImg" idx="2"/>
          </p:nvPr>
        </p:nvSpPr>
        <p:spPr>
          <a:xfrm>
            <a:off x="38130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9" name="Shape 66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35584904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Shape 673"/>
          <p:cNvSpPr>
            <a:spLocks noGrp="1" noRot="1" noChangeAspect="1"/>
          </p:cNvSpPr>
          <p:nvPr>
            <p:ph type="sldImg" idx="2"/>
          </p:nvPr>
        </p:nvSpPr>
        <p:spPr>
          <a:xfrm>
            <a:off x="38130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4" name="Shape 6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98807679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Shape 6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9" name="Shape 67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59337937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Shape 6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5" name="Shape 68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50473380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Shape 690"/>
          <p:cNvSpPr>
            <a:spLocks noGrp="1" noRot="1" noChangeAspect="1"/>
          </p:cNvSpPr>
          <p:nvPr>
            <p:ph type="sldImg" idx="2"/>
          </p:nvPr>
        </p:nvSpPr>
        <p:spPr>
          <a:xfrm>
            <a:off x="38130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1" name="Shape 69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52101186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Shape 695"/>
          <p:cNvSpPr>
            <a:spLocks noGrp="1" noRot="1" noChangeAspect="1"/>
          </p:cNvSpPr>
          <p:nvPr>
            <p:ph type="sldImg" idx="2"/>
          </p:nvPr>
        </p:nvSpPr>
        <p:spPr>
          <a:xfrm>
            <a:off x="38130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6" name="Shape 69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404185946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Shape 700"/>
          <p:cNvSpPr>
            <a:spLocks noGrp="1" noRot="1" noChangeAspect="1"/>
          </p:cNvSpPr>
          <p:nvPr>
            <p:ph type="sldImg" idx="2"/>
          </p:nvPr>
        </p:nvSpPr>
        <p:spPr>
          <a:xfrm>
            <a:off x="38130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1" name="Shape 70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958960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5" name="Shape 18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lnSpc>
                <a:spcPct val="115000"/>
              </a:lnSpc>
              <a:spcBef>
                <a:spcPts val="0"/>
              </a:spcBef>
              <a:buNone/>
            </a:pPr>
            <a:r>
              <a:rPr lang="en-GB" sz="1200" b="1" i="1" dirty="0">
                <a:latin typeface="Calibri"/>
                <a:ea typeface="Calibri"/>
                <a:cs typeface="Calibri"/>
                <a:sym typeface="Calibri"/>
              </a:rPr>
              <a:t>Inferred Mineral Resource</a:t>
            </a:r>
            <a:r>
              <a:rPr lang="en-GB" sz="1200" b="1" dirty="0">
                <a:latin typeface="Calibri"/>
                <a:ea typeface="Calibri"/>
                <a:cs typeface="Calibri"/>
                <a:sym typeface="Calibri"/>
              </a:rPr>
              <a:t> </a:t>
            </a:r>
            <a:r>
              <a:rPr lang="en-GB" sz="1200" dirty="0">
                <a:latin typeface="Calibri"/>
                <a:ea typeface="Calibri"/>
                <a:cs typeface="Calibri"/>
                <a:sym typeface="Calibri"/>
              </a:rPr>
              <a:t>is that part of a mineral resource for which tonnage, grade and mineral content can be estimated with a low level of confidence. It is inferred from geological evidence and assumed but not verified geological/or grade continuity. It is based on information gathered through appropriate techniques from location such as outcrops, trenches, pits, workings and drill holes which may be of limited or uncertain quality and reliability.</a:t>
            </a:r>
          </a:p>
          <a:p>
            <a:pPr lvl="0">
              <a:spcBef>
                <a:spcPts val="0"/>
              </a:spcBef>
              <a:buNone/>
            </a:pPr>
            <a:endParaRPr dirty="0"/>
          </a:p>
        </p:txBody>
      </p:sp>
    </p:spTree>
    <p:extLst>
      <p:ext uri="{BB962C8B-B14F-4D97-AF65-F5344CB8AC3E}">
        <p14:creationId xmlns:p14="http://schemas.microsoft.com/office/powerpoint/2010/main" val="288116590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Shape 7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6" name="Shape 70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24367201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Shape 711"/>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712" name="Shape 7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1183777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Shape 7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8" name="Shape 71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61684914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Shape 7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4" name="Shape 72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38971406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Shape 7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1" name="Shape 73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70260407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Shape 7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8" name="Shape 73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54954743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Shape 7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5" name="Shape 74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400832183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Shape 7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2" name="Shape 7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36037824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Shape 7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9" name="Shape 75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89049988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Shape 764"/>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765" name="Shape 7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15468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dk1"/>
        </a:solidFill>
        <a:effectLst/>
      </p:bgPr>
    </p:bg>
    <p:spTree>
      <p:nvGrpSpPr>
        <p:cNvPr id="1" name="Shape 9"/>
        <p:cNvGrpSpPr/>
        <p:nvPr/>
      </p:nvGrpSpPr>
      <p:grpSpPr>
        <a:xfrm>
          <a:off x="0" y="0"/>
          <a:ext cx="0" cy="0"/>
          <a:chOff x="0" y="0"/>
          <a:chExt cx="0" cy="0"/>
        </a:xfrm>
      </p:grpSpPr>
      <p:cxnSp>
        <p:nvCxnSpPr>
          <p:cNvPr id="10" name="Shape 10"/>
          <p:cNvCxnSpPr/>
          <p:nvPr/>
        </p:nvCxnSpPr>
        <p:spPr>
          <a:xfrm>
            <a:off x="0" y="2998150"/>
            <a:ext cx="9144000" cy="0"/>
          </a:xfrm>
          <a:prstGeom prst="straightConnector1">
            <a:avLst/>
          </a:prstGeom>
          <a:noFill/>
          <a:ln w="19050" cap="flat" cmpd="sng">
            <a:solidFill>
              <a:schemeClr val="lt2"/>
            </a:solidFill>
            <a:prstDash val="solid"/>
            <a:round/>
            <a:headEnd type="none" w="med" len="med"/>
            <a:tailEnd type="none" w="med" len="med"/>
          </a:ln>
        </p:spPr>
      </p:cxnSp>
      <p:sp>
        <p:nvSpPr>
          <p:cNvPr id="11" name="Shape 11"/>
          <p:cNvSpPr txBox="1">
            <a:spLocks noGrp="1"/>
          </p:cNvSpPr>
          <p:nvPr>
            <p:ph type="ctrTitle"/>
          </p:nvPr>
        </p:nvSpPr>
        <p:spPr>
          <a:xfrm>
            <a:off x="510450" y="1257300"/>
            <a:ext cx="8123100" cy="1588500"/>
          </a:xfrm>
          <a:prstGeom prst="rect">
            <a:avLst/>
          </a:prstGeom>
        </p:spPr>
        <p:txBody>
          <a:bodyPr lIns="91425" tIns="91425" rIns="91425" bIns="91425" anchor="b" anchorCtr="0"/>
          <a:lstStyle>
            <a:lvl1pPr lvl="0">
              <a:spcBef>
                <a:spcPts val="0"/>
              </a:spcBef>
              <a:buClr>
                <a:schemeClr val="lt1"/>
              </a:buClr>
              <a:buSzPct val="100000"/>
              <a:defRPr sz="4800">
                <a:solidFill>
                  <a:schemeClr val="lt1"/>
                </a:solidFill>
              </a:defRPr>
            </a:lvl1pPr>
            <a:lvl2pPr lvl="1">
              <a:spcBef>
                <a:spcPts val="0"/>
              </a:spcBef>
              <a:buClr>
                <a:schemeClr val="lt1"/>
              </a:buClr>
              <a:buSzPct val="100000"/>
              <a:defRPr sz="4800">
                <a:solidFill>
                  <a:schemeClr val="lt1"/>
                </a:solidFill>
              </a:defRPr>
            </a:lvl2pPr>
            <a:lvl3pPr lvl="2">
              <a:spcBef>
                <a:spcPts val="0"/>
              </a:spcBef>
              <a:buClr>
                <a:schemeClr val="lt1"/>
              </a:buClr>
              <a:buSzPct val="100000"/>
              <a:defRPr sz="4800">
                <a:solidFill>
                  <a:schemeClr val="lt1"/>
                </a:solidFill>
              </a:defRPr>
            </a:lvl3pPr>
            <a:lvl4pPr lvl="3">
              <a:spcBef>
                <a:spcPts val="0"/>
              </a:spcBef>
              <a:buClr>
                <a:schemeClr val="lt1"/>
              </a:buClr>
              <a:buSzPct val="100000"/>
              <a:defRPr sz="4800">
                <a:solidFill>
                  <a:schemeClr val="lt1"/>
                </a:solidFill>
              </a:defRPr>
            </a:lvl4pPr>
            <a:lvl5pPr lvl="4">
              <a:spcBef>
                <a:spcPts val="0"/>
              </a:spcBef>
              <a:buClr>
                <a:schemeClr val="lt1"/>
              </a:buClr>
              <a:buSzPct val="100000"/>
              <a:defRPr sz="4800">
                <a:solidFill>
                  <a:schemeClr val="lt1"/>
                </a:solidFill>
              </a:defRPr>
            </a:lvl5pPr>
            <a:lvl6pPr lvl="5">
              <a:spcBef>
                <a:spcPts val="0"/>
              </a:spcBef>
              <a:buClr>
                <a:schemeClr val="lt1"/>
              </a:buClr>
              <a:buSzPct val="100000"/>
              <a:defRPr sz="4800">
                <a:solidFill>
                  <a:schemeClr val="lt1"/>
                </a:solidFill>
              </a:defRPr>
            </a:lvl6pPr>
            <a:lvl7pPr lvl="6">
              <a:spcBef>
                <a:spcPts val="0"/>
              </a:spcBef>
              <a:buClr>
                <a:schemeClr val="lt1"/>
              </a:buClr>
              <a:buSzPct val="100000"/>
              <a:defRPr sz="4800">
                <a:solidFill>
                  <a:schemeClr val="lt1"/>
                </a:solidFill>
              </a:defRPr>
            </a:lvl7pPr>
            <a:lvl8pPr lvl="7">
              <a:spcBef>
                <a:spcPts val="0"/>
              </a:spcBef>
              <a:buClr>
                <a:schemeClr val="lt1"/>
              </a:buClr>
              <a:buSzPct val="100000"/>
              <a:defRPr sz="4800">
                <a:solidFill>
                  <a:schemeClr val="lt1"/>
                </a:solidFill>
              </a:defRPr>
            </a:lvl8pPr>
            <a:lvl9pPr lvl="8">
              <a:spcBef>
                <a:spcPts val="0"/>
              </a:spcBef>
              <a:buClr>
                <a:schemeClr val="lt1"/>
              </a:buClr>
              <a:buSzPct val="100000"/>
              <a:defRPr sz="4800">
                <a:solidFill>
                  <a:schemeClr val="lt1"/>
                </a:solidFill>
              </a:defRPr>
            </a:lvl9pPr>
          </a:lstStyle>
          <a:p>
            <a:endParaRPr/>
          </a:p>
        </p:txBody>
      </p:sp>
      <p:sp>
        <p:nvSpPr>
          <p:cNvPr id="12" name="Shape 12"/>
          <p:cNvSpPr txBox="1">
            <a:spLocks noGrp="1"/>
          </p:cNvSpPr>
          <p:nvPr>
            <p:ph type="subTitle" idx="1"/>
          </p:nvPr>
        </p:nvSpPr>
        <p:spPr>
          <a:xfrm>
            <a:off x="510450" y="3182312"/>
            <a:ext cx="8123100" cy="630000"/>
          </a:xfrm>
          <a:prstGeom prst="rect">
            <a:avLst/>
          </a:prstGeom>
        </p:spPr>
        <p:txBody>
          <a:bodyPr lIns="91425" tIns="91425" rIns="91425" bIns="91425" anchor="t" anchorCtr="0"/>
          <a:lstStyle>
            <a:lvl1pPr lvl="0">
              <a:lnSpc>
                <a:spcPct val="100000"/>
              </a:lnSpc>
              <a:spcBef>
                <a:spcPts val="0"/>
              </a:spcBef>
              <a:spcAft>
                <a:spcPts val="0"/>
              </a:spcAft>
              <a:buClr>
                <a:schemeClr val="lt1"/>
              </a:buClr>
              <a:buSzPct val="100000"/>
              <a:buNone/>
              <a:defRPr sz="2400">
                <a:solidFill>
                  <a:schemeClr val="lt1"/>
                </a:solidFill>
              </a:defRPr>
            </a:lvl1pPr>
            <a:lvl2pPr lvl="1">
              <a:lnSpc>
                <a:spcPct val="100000"/>
              </a:lnSpc>
              <a:spcBef>
                <a:spcPts val="0"/>
              </a:spcBef>
              <a:spcAft>
                <a:spcPts val="0"/>
              </a:spcAft>
              <a:buClr>
                <a:schemeClr val="lt1"/>
              </a:buClr>
              <a:buSzPct val="100000"/>
              <a:buNone/>
              <a:defRPr sz="2400">
                <a:solidFill>
                  <a:schemeClr val="lt1"/>
                </a:solidFill>
              </a:defRPr>
            </a:lvl2pPr>
            <a:lvl3pPr lvl="2">
              <a:lnSpc>
                <a:spcPct val="100000"/>
              </a:lnSpc>
              <a:spcBef>
                <a:spcPts val="0"/>
              </a:spcBef>
              <a:spcAft>
                <a:spcPts val="0"/>
              </a:spcAft>
              <a:buClr>
                <a:schemeClr val="lt1"/>
              </a:buClr>
              <a:buSzPct val="100000"/>
              <a:buNone/>
              <a:defRPr sz="2400">
                <a:solidFill>
                  <a:schemeClr val="lt1"/>
                </a:solidFill>
              </a:defRPr>
            </a:lvl3pPr>
            <a:lvl4pPr lvl="3">
              <a:lnSpc>
                <a:spcPct val="100000"/>
              </a:lnSpc>
              <a:spcBef>
                <a:spcPts val="0"/>
              </a:spcBef>
              <a:spcAft>
                <a:spcPts val="0"/>
              </a:spcAft>
              <a:buClr>
                <a:schemeClr val="lt1"/>
              </a:buClr>
              <a:buSzPct val="100000"/>
              <a:buNone/>
              <a:defRPr sz="2400">
                <a:solidFill>
                  <a:schemeClr val="lt1"/>
                </a:solidFill>
              </a:defRPr>
            </a:lvl4pPr>
            <a:lvl5pPr lvl="4">
              <a:lnSpc>
                <a:spcPct val="100000"/>
              </a:lnSpc>
              <a:spcBef>
                <a:spcPts val="0"/>
              </a:spcBef>
              <a:spcAft>
                <a:spcPts val="0"/>
              </a:spcAft>
              <a:buClr>
                <a:schemeClr val="lt1"/>
              </a:buClr>
              <a:buSzPct val="100000"/>
              <a:buNone/>
              <a:defRPr sz="2400">
                <a:solidFill>
                  <a:schemeClr val="lt1"/>
                </a:solidFill>
              </a:defRPr>
            </a:lvl5pPr>
            <a:lvl6pPr lvl="5">
              <a:lnSpc>
                <a:spcPct val="100000"/>
              </a:lnSpc>
              <a:spcBef>
                <a:spcPts val="0"/>
              </a:spcBef>
              <a:spcAft>
                <a:spcPts val="0"/>
              </a:spcAft>
              <a:buClr>
                <a:schemeClr val="lt1"/>
              </a:buClr>
              <a:buSzPct val="100000"/>
              <a:buNone/>
              <a:defRPr sz="2400">
                <a:solidFill>
                  <a:schemeClr val="lt1"/>
                </a:solidFill>
              </a:defRPr>
            </a:lvl6pPr>
            <a:lvl7pPr lvl="6">
              <a:lnSpc>
                <a:spcPct val="100000"/>
              </a:lnSpc>
              <a:spcBef>
                <a:spcPts val="0"/>
              </a:spcBef>
              <a:spcAft>
                <a:spcPts val="0"/>
              </a:spcAft>
              <a:buClr>
                <a:schemeClr val="lt1"/>
              </a:buClr>
              <a:buSzPct val="100000"/>
              <a:buNone/>
              <a:defRPr sz="2400">
                <a:solidFill>
                  <a:schemeClr val="lt1"/>
                </a:solidFill>
              </a:defRPr>
            </a:lvl7pPr>
            <a:lvl8pPr lvl="7">
              <a:lnSpc>
                <a:spcPct val="100000"/>
              </a:lnSpc>
              <a:spcBef>
                <a:spcPts val="0"/>
              </a:spcBef>
              <a:spcAft>
                <a:spcPts val="0"/>
              </a:spcAft>
              <a:buClr>
                <a:schemeClr val="lt1"/>
              </a:buClr>
              <a:buSzPct val="100000"/>
              <a:buNone/>
              <a:defRPr sz="2400">
                <a:solidFill>
                  <a:schemeClr val="lt1"/>
                </a:solidFill>
              </a:defRPr>
            </a:lvl8pPr>
            <a:lvl9pPr lvl="8">
              <a:lnSpc>
                <a:spcPct val="100000"/>
              </a:lnSpc>
              <a:spcBef>
                <a:spcPts val="0"/>
              </a:spcBef>
              <a:spcAft>
                <a:spcPts val="0"/>
              </a:spcAft>
              <a:buClr>
                <a:schemeClr val="lt1"/>
              </a:buClr>
              <a:buSzPct val="100000"/>
              <a:buNone/>
              <a:defRPr sz="2400">
                <a:solidFill>
                  <a:schemeClr val="lt1"/>
                </a:solidFill>
              </a:defRPr>
            </a:lvl9pPr>
          </a:lstStyle>
          <a:p>
            <a:endParaRPr/>
          </a:p>
        </p:txBody>
      </p:sp>
      <p:sp>
        <p:nvSpPr>
          <p:cNvPr id="13" name="Shape 1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GB">
                <a:solidFill>
                  <a:schemeClr val="lt1"/>
                </a:solidFill>
              </a:rPr>
              <a:t>‹#›</a:t>
            </a:fld>
            <a:endParaRPr lang="en-GB">
              <a:solidFill>
                <a:schemeClr val="lt1"/>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8"/>
        <p:cNvGrpSpPr/>
        <p:nvPr/>
      </p:nvGrpSpPr>
      <p:grpSpPr>
        <a:xfrm>
          <a:off x="0" y="0"/>
          <a:ext cx="0" cy="0"/>
          <a:chOff x="0" y="0"/>
          <a:chExt cx="0" cy="0"/>
        </a:xfrm>
      </p:grpSpPr>
      <p:sp>
        <p:nvSpPr>
          <p:cNvPr id="49" name="Shape 49"/>
          <p:cNvSpPr/>
          <p:nvPr/>
        </p:nvSpPr>
        <p:spPr>
          <a:xfrm>
            <a:off x="0" y="5045700"/>
            <a:ext cx="9144000" cy="978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50" name="Shape 50"/>
          <p:cNvSpPr txBox="1">
            <a:spLocks noGrp="1"/>
          </p:cNvSpPr>
          <p:nvPr>
            <p:ph type="title"/>
          </p:nvPr>
        </p:nvSpPr>
        <p:spPr>
          <a:xfrm>
            <a:off x="311700" y="991475"/>
            <a:ext cx="8520600" cy="1917900"/>
          </a:xfrm>
          <a:prstGeom prst="rect">
            <a:avLst/>
          </a:prstGeom>
        </p:spPr>
        <p:txBody>
          <a:bodyPr lIns="91425" tIns="91425" rIns="91425" bIns="91425" anchor="ctr" anchorCtr="0"/>
          <a:lstStyle>
            <a:lvl1pPr lvl="0" algn="ctr">
              <a:spcBef>
                <a:spcPts val="0"/>
              </a:spcBef>
              <a:buSzPct val="100000"/>
              <a:defRPr sz="14000" b="1"/>
            </a:lvl1pPr>
            <a:lvl2pPr lvl="1" algn="ctr">
              <a:spcBef>
                <a:spcPts val="0"/>
              </a:spcBef>
              <a:buSzPct val="100000"/>
              <a:defRPr sz="14000" b="1"/>
            </a:lvl2pPr>
            <a:lvl3pPr lvl="2" algn="ctr">
              <a:spcBef>
                <a:spcPts val="0"/>
              </a:spcBef>
              <a:buSzPct val="100000"/>
              <a:defRPr sz="14000" b="1"/>
            </a:lvl3pPr>
            <a:lvl4pPr lvl="3" algn="ctr">
              <a:spcBef>
                <a:spcPts val="0"/>
              </a:spcBef>
              <a:buSzPct val="100000"/>
              <a:defRPr sz="14000" b="1"/>
            </a:lvl4pPr>
            <a:lvl5pPr lvl="4" algn="ctr">
              <a:spcBef>
                <a:spcPts val="0"/>
              </a:spcBef>
              <a:buSzPct val="100000"/>
              <a:defRPr sz="14000" b="1"/>
            </a:lvl5pPr>
            <a:lvl6pPr lvl="5" algn="ctr">
              <a:spcBef>
                <a:spcPts val="0"/>
              </a:spcBef>
              <a:buSzPct val="100000"/>
              <a:defRPr sz="14000" b="1"/>
            </a:lvl6pPr>
            <a:lvl7pPr lvl="6" algn="ctr">
              <a:spcBef>
                <a:spcPts val="0"/>
              </a:spcBef>
              <a:buSzPct val="100000"/>
              <a:defRPr sz="14000" b="1"/>
            </a:lvl7pPr>
            <a:lvl8pPr lvl="7" algn="ctr">
              <a:spcBef>
                <a:spcPts val="0"/>
              </a:spcBef>
              <a:buSzPct val="100000"/>
              <a:defRPr sz="14000" b="1"/>
            </a:lvl8pPr>
            <a:lvl9pPr lvl="8" algn="ctr">
              <a:spcBef>
                <a:spcPts val="0"/>
              </a:spcBef>
              <a:buSzPct val="100000"/>
              <a:defRPr sz="14000" b="1"/>
            </a:lvl9pPr>
          </a:lstStyle>
          <a:p>
            <a:endParaRPr/>
          </a:p>
        </p:txBody>
      </p:sp>
      <p:sp>
        <p:nvSpPr>
          <p:cNvPr id="51" name="Shape 51"/>
          <p:cNvSpPr txBox="1">
            <a:spLocks noGrp="1"/>
          </p:cNvSpPr>
          <p:nvPr>
            <p:ph type="body" idx="1"/>
          </p:nvPr>
        </p:nvSpPr>
        <p:spPr>
          <a:xfrm>
            <a:off x="311700" y="3071300"/>
            <a:ext cx="8520600" cy="9018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52" name="Shape 5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3"/>
        <p:cNvGrpSpPr/>
        <p:nvPr/>
      </p:nvGrpSpPr>
      <p:grpSpPr>
        <a:xfrm>
          <a:off x="0" y="0"/>
          <a:ext cx="0" cy="0"/>
          <a:chOff x="0" y="0"/>
          <a:chExt cx="0" cy="0"/>
        </a:xfrm>
      </p:grpSpPr>
      <p:sp>
        <p:nvSpPr>
          <p:cNvPr id="54" name="Shape 5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55"/>
        <p:cNvGrpSpPr/>
        <p:nvPr/>
      </p:nvGrpSpPr>
      <p:grpSpPr>
        <a:xfrm>
          <a:off x="0" y="0"/>
          <a:ext cx="0" cy="0"/>
          <a:chOff x="0" y="0"/>
          <a:chExt cx="0" cy="0"/>
        </a:xfrm>
      </p:grpSpPr>
      <p:sp>
        <p:nvSpPr>
          <p:cNvPr id="56" name="Shape 56"/>
          <p:cNvSpPr txBox="1">
            <a:spLocks noGrp="1"/>
          </p:cNvSpPr>
          <p:nvPr>
            <p:ph type="title"/>
          </p:nvPr>
        </p:nvSpPr>
        <p:spPr>
          <a:xfrm>
            <a:off x="628650" y="273843"/>
            <a:ext cx="7886700" cy="9942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7" name="Shape 57"/>
          <p:cNvSpPr txBox="1">
            <a:spLocks noGrp="1"/>
          </p:cNvSpPr>
          <p:nvPr>
            <p:ph type="body" idx="1"/>
          </p:nvPr>
        </p:nvSpPr>
        <p:spPr>
          <a:xfrm>
            <a:off x="628650" y="1369218"/>
            <a:ext cx="7886700" cy="32634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dt" idx="10"/>
          </p:nvPr>
        </p:nvSpPr>
        <p:spPr>
          <a:xfrm>
            <a:off x="628650" y="4767262"/>
            <a:ext cx="2057400" cy="273900"/>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ftr" idx="11"/>
          </p:nvPr>
        </p:nvSpPr>
        <p:spPr>
          <a:xfrm>
            <a:off x="3028950" y="4767262"/>
            <a:ext cx="3086100" cy="273900"/>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sldNum" idx="12"/>
          </p:nvPr>
        </p:nvSpPr>
        <p:spPr>
          <a:xfrm>
            <a:off x="6457950" y="4767262"/>
            <a:ext cx="2057400" cy="273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GB" sz="120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67"/>
        <p:cNvGrpSpPr/>
        <p:nvPr/>
      </p:nvGrpSpPr>
      <p:grpSpPr>
        <a:xfrm>
          <a:off x="0" y="0"/>
          <a:ext cx="0" cy="0"/>
          <a:chOff x="0" y="0"/>
          <a:chExt cx="0" cy="0"/>
        </a:xfrm>
      </p:grpSpPr>
      <p:sp>
        <p:nvSpPr>
          <p:cNvPr id="68" name="Shape 68"/>
          <p:cNvSpPr txBox="1">
            <a:spLocks noGrp="1"/>
          </p:cNvSpPr>
          <p:nvPr>
            <p:ph type="ctrTitle"/>
          </p:nvPr>
        </p:nvSpPr>
        <p:spPr>
          <a:xfrm>
            <a:off x="1143000" y="841772"/>
            <a:ext cx="6858000" cy="1790700"/>
          </a:xfrm>
          <a:prstGeom prst="rect">
            <a:avLst/>
          </a:prstGeom>
          <a:noFill/>
          <a:ln>
            <a:noFill/>
          </a:ln>
        </p:spPr>
        <p:txBody>
          <a:bodyPr lIns="68575" tIns="68575" rIns="68575" bIns="68575" anchor="b" anchorCtr="0"/>
          <a:lstStyle>
            <a:lvl1pPr marL="0" marR="0" lvl="0" indent="0" algn="ctr" rtl="0">
              <a:lnSpc>
                <a:spcPct val="90000"/>
              </a:lnSpc>
              <a:spcBef>
                <a:spcPts val="0"/>
              </a:spcBef>
              <a:buClr>
                <a:schemeClr val="dk1"/>
              </a:buClr>
              <a:buFont typeface="Calibri"/>
              <a:buNone/>
              <a:defRPr sz="4500" b="0" i="0" u="none" strike="noStrike" cap="none">
                <a:solidFill>
                  <a:schemeClr val="dk1"/>
                </a:solidFill>
                <a:latin typeface="Calibri"/>
                <a:ea typeface="Calibri"/>
                <a:cs typeface="Calibri"/>
                <a:sym typeface="Calibri"/>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69" name="Shape 69"/>
          <p:cNvSpPr txBox="1">
            <a:spLocks noGrp="1"/>
          </p:cNvSpPr>
          <p:nvPr>
            <p:ph type="subTitle" idx="1"/>
          </p:nvPr>
        </p:nvSpPr>
        <p:spPr>
          <a:xfrm>
            <a:off x="1143000" y="2701528"/>
            <a:ext cx="6858000" cy="1241821"/>
          </a:xfrm>
          <a:prstGeom prst="rect">
            <a:avLst/>
          </a:prstGeom>
          <a:noFill/>
          <a:ln>
            <a:noFill/>
          </a:ln>
        </p:spPr>
        <p:txBody>
          <a:bodyPr lIns="68575" tIns="68575" rIns="68575" bIns="68575" anchor="t" anchorCtr="0"/>
          <a:lstStyle>
            <a:lvl1pPr marL="0" marR="0" lvl="0" indent="0" algn="ctr" rtl="0">
              <a:lnSpc>
                <a:spcPct val="90000"/>
              </a:lnSpc>
              <a:spcBef>
                <a:spcPts val="800"/>
              </a:spcBef>
              <a:buClr>
                <a:schemeClr val="dk1"/>
              </a:buClr>
              <a:buFont typeface="Arial"/>
              <a:buNone/>
              <a:defRPr sz="1800" b="0" i="0" u="none" strike="noStrike" cap="none">
                <a:solidFill>
                  <a:schemeClr val="dk1"/>
                </a:solidFill>
                <a:latin typeface="Calibri"/>
                <a:ea typeface="Calibri"/>
                <a:cs typeface="Calibri"/>
                <a:sym typeface="Calibri"/>
              </a:defRPr>
            </a:lvl1pPr>
            <a:lvl2pPr marL="342900" marR="0" lvl="1" indent="0" algn="ctr" rtl="0">
              <a:lnSpc>
                <a:spcPct val="90000"/>
              </a:lnSpc>
              <a:spcBef>
                <a:spcPts val="400"/>
              </a:spcBef>
              <a:buClr>
                <a:schemeClr val="dk1"/>
              </a:buClr>
              <a:buFont typeface="Arial"/>
              <a:buNone/>
              <a:defRPr sz="1500" b="0" i="0" u="none" strike="noStrike" cap="none">
                <a:solidFill>
                  <a:schemeClr val="dk1"/>
                </a:solidFill>
                <a:latin typeface="Calibri"/>
                <a:ea typeface="Calibri"/>
                <a:cs typeface="Calibri"/>
                <a:sym typeface="Calibri"/>
              </a:defRPr>
            </a:lvl2pPr>
            <a:lvl3pPr marL="685800" marR="0" lvl="2" indent="0" algn="ctr" rtl="0">
              <a:lnSpc>
                <a:spcPct val="90000"/>
              </a:lnSpc>
              <a:spcBef>
                <a:spcPts val="400"/>
              </a:spcBef>
              <a:buClr>
                <a:schemeClr val="dk1"/>
              </a:buClr>
              <a:buFont typeface="Arial"/>
              <a:buNone/>
              <a:defRPr sz="1400" b="0" i="0" u="none" strike="noStrike" cap="none">
                <a:solidFill>
                  <a:schemeClr val="dk1"/>
                </a:solidFill>
                <a:latin typeface="Calibri"/>
                <a:ea typeface="Calibri"/>
                <a:cs typeface="Calibri"/>
                <a:sym typeface="Calibri"/>
              </a:defRPr>
            </a:lvl3pPr>
            <a:lvl4pPr marL="1028700" marR="0" lvl="3" indent="0" algn="ctr" rtl="0">
              <a:lnSpc>
                <a:spcPct val="90000"/>
              </a:lnSpc>
              <a:spcBef>
                <a:spcPts val="400"/>
              </a:spcBef>
              <a:buClr>
                <a:schemeClr val="dk1"/>
              </a:buClr>
              <a:buFont typeface="Arial"/>
              <a:buNone/>
              <a:defRPr sz="1200" b="0" i="0" u="none" strike="noStrike" cap="none">
                <a:solidFill>
                  <a:schemeClr val="dk1"/>
                </a:solidFill>
                <a:latin typeface="Calibri"/>
                <a:ea typeface="Calibri"/>
                <a:cs typeface="Calibri"/>
                <a:sym typeface="Calibri"/>
              </a:defRPr>
            </a:lvl4pPr>
            <a:lvl5pPr marL="1371600" marR="0" lvl="4" indent="0" algn="ctr" rtl="0">
              <a:lnSpc>
                <a:spcPct val="90000"/>
              </a:lnSpc>
              <a:spcBef>
                <a:spcPts val="400"/>
              </a:spcBef>
              <a:buClr>
                <a:schemeClr val="dk1"/>
              </a:buClr>
              <a:buFont typeface="Arial"/>
              <a:buNone/>
              <a:defRPr sz="1200" b="0" i="0" u="none" strike="noStrike" cap="none">
                <a:solidFill>
                  <a:schemeClr val="dk1"/>
                </a:solidFill>
                <a:latin typeface="Calibri"/>
                <a:ea typeface="Calibri"/>
                <a:cs typeface="Calibri"/>
                <a:sym typeface="Calibri"/>
              </a:defRPr>
            </a:lvl5pPr>
            <a:lvl6pPr marL="1714500" marR="0" lvl="5" indent="0" algn="ctr" rtl="0">
              <a:lnSpc>
                <a:spcPct val="90000"/>
              </a:lnSpc>
              <a:spcBef>
                <a:spcPts val="400"/>
              </a:spcBef>
              <a:buClr>
                <a:schemeClr val="dk1"/>
              </a:buClr>
              <a:buFont typeface="Arial"/>
              <a:buNone/>
              <a:defRPr sz="1200" b="0" i="0" u="none" strike="noStrike" cap="none">
                <a:solidFill>
                  <a:schemeClr val="dk1"/>
                </a:solidFill>
                <a:latin typeface="Calibri"/>
                <a:ea typeface="Calibri"/>
                <a:cs typeface="Calibri"/>
                <a:sym typeface="Calibri"/>
              </a:defRPr>
            </a:lvl6pPr>
            <a:lvl7pPr marL="2057400" marR="0" lvl="6" indent="0" algn="ctr" rtl="0">
              <a:lnSpc>
                <a:spcPct val="90000"/>
              </a:lnSpc>
              <a:spcBef>
                <a:spcPts val="400"/>
              </a:spcBef>
              <a:buClr>
                <a:schemeClr val="dk1"/>
              </a:buClr>
              <a:buFont typeface="Arial"/>
              <a:buNone/>
              <a:defRPr sz="1200" b="0" i="0" u="none" strike="noStrike" cap="none">
                <a:solidFill>
                  <a:schemeClr val="dk1"/>
                </a:solidFill>
                <a:latin typeface="Calibri"/>
                <a:ea typeface="Calibri"/>
                <a:cs typeface="Calibri"/>
                <a:sym typeface="Calibri"/>
              </a:defRPr>
            </a:lvl7pPr>
            <a:lvl8pPr marL="2400300" marR="0" lvl="7" indent="0" algn="ctr" rtl="0">
              <a:lnSpc>
                <a:spcPct val="90000"/>
              </a:lnSpc>
              <a:spcBef>
                <a:spcPts val="400"/>
              </a:spcBef>
              <a:buClr>
                <a:schemeClr val="dk1"/>
              </a:buClr>
              <a:buFont typeface="Arial"/>
              <a:buNone/>
              <a:defRPr sz="1200" b="0" i="0" u="none" strike="noStrike" cap="none">
                <a:solidFill>
                  <a:schemeClr val="dk1"/>
                </a:solidFill>
                <a:latin typeface="Calibri"/>
                <a:ea typeface="Calibri"/>
                <a:cs typeface="Calibri"/>
                <a:sym typeface="Calibri"/>
              </a:defRPr>
            </a:lvl8pPr>
            <a:lvl9pPr marL="2743200" marR="0" lvl="8" indent="0" algn="ctr" rtl="0">
              <a:lnSpc>
                <a:spcPct val="90000"/>
              </a:lnSpc>
              <a:spcBef>
                <a:spcPts val="400"/>
              </a:spcBef>
              <a:buClr>
                <a:schemeClr val="dk1"/>
              </a:buClr>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dt" idx="10"/>
          </p:nvPr>
        </p:nvSpPr>
        <p:spPr>
          <a:xfrm>
            <a:off x="628650" y="4767262"/>
            <a:ext cx="2057399" cy="273843"/>
          </a:xfrm>
          <a:prstGeom prst="rect">
            <a:avLst/>
          </a:prstGeom>
          <a:noFill/>
          <a:ln>
            <a:noFill/>
          </a:ln>
        </p:spPr>
        <p:txBody>
          <a:bodyPr lIns="68575" tIns="68575" rIns="68575" bIns="68575" anchor="ctr" anchorCtr="0"/>
          <a:lstStyle>
            <a:lvl1pPr marL="0" marR="0" lvl="0" indent="0" algn="l"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ftr" idx="11"/>
          </p:nvPr>
        </p:nvSpPr>
        <p:spPr>
          <a:xfrm>
            <a:off x="3028950" y="4767262"/>
            <a:ext cx="3086100" cy="273843"/>
          </a:xfrm>
          <a:prstGeom prst="rect">
            <a:avLst/>
          </a:prstGeom>
          <a:noFill/>
          <a:ln>
            <a:noFill/>
          </a:ln>
        </p:spPr>
        <p:txBody>
          <a:bodyPr lIns="68575" tIns="68575" rIns="68575" bIns="68575" anchor="ctr" anchorCtr="0"/>
          <a:lstStyle>
            <a:lvl1pPr marL="0" marR="0" lvl="0" indent="0" algn="ctr"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sldNum" idx="12"/>
          </p:nvPr>
        </p:nvSpPr>
        <p:spPr>
          <a:xfrm>
            <a:off x="6457950" y="4767262"/>
            <a:ext cx="2057399" cy="273843"/>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GB" sz="900" b="0" i="0" u="none" strike="noStrike" cap="none">
                <a:solidFill>
                  <a:srgbClr val="888888"/>
                </a:solidFill>
                <a:latin typeface="Calibri"/>
                <a:ea typeface="Calibri"/>
                <a:cs typeface="Calibri"/>
                <a:sym typeface="Calibri"/>
              </a:rPr>
              <a:t>‹#›</a:t>
            </a:fld>
            <a:endParaRPr lang="en-GB" sz="9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628650" y="273843"/>
            <a:ext cx="7886699" cy="994172"/>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75" name="Shape 75"/>
          <p:cNvSpPr txBox="1">
            <a:spLocks noGrp="1"/>
          </p:cNvSpPr>
          <p:nvPr>
            <p:ph type="body" idx="1"/>
          </p:nvPr>
        </p:nvSpPr>
        <p:spPr>
          <a:xfrm>
            <a:off x="628650" y="1369218"/>
            <a:ext cx="7886699" cy="3263503"/>
          </a:xfrm>
          <a:prstGeom prst="rect">
            <a:avLst/>
          </a:prstGeom>
          <a:noFill/>
          <a:ln>
            <a:noFill/>
          </a:ln>
        </p:spPr>
        <p:txBody>
          <a:bodyPr lIns="68575" tIns="68575" rIns="68575" bIns="68575" anchor="t" anchorCtr="0"/>
          <a:lstStyle>
            <a:lvl1pPr marL="177800" marR="0" lvl="0" indent="-38100" algn="l" rtl="0">
              <a:lnSpc>
                <a:spcPct val="90000"/>
              </a:lnSpc>
              <a:spcBef>
                <a:spcPts val="8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dt" idx="10"/>
          </p:nvPr>
        </p:nvSpPr>
        <p:spPr>
          <a:xfrm>
            <a:off x="628650" y="4767262"/>
            <a:ext cx="2057399" cy="273843"/>
          </a:xfrm>
          <a:prstGeom prst="rect">
            <a:avLst/>
          </a:prstGeom>
          <a:noFill/>
          <a:ln>
            <a:noFill/>
          </a:ln>
        </p:spPr>
        <p:txBody>
          <a:bodyPr lIns="68575" tIns="68575" rIns="68575" bIns="6857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ftr" idx="11"/>
          </p:nvPr>
        </p:nvSpPr>
        <p:spPr>
          <a:xfrm>
            <a:off x="3028950" y="4767262"/>
            <a:ext cx="3086100" cy="273843"/>
          </a:xfrm>
          <a:prstGeom prst="rect">
            <a:avLst/>
          </a:prstGeom>
          <a:noFill/>
          <a:ln>
            <a:noFill/>
          </a:ln>
        </p:spPr>
        <p:txBody>
          <a:bodyPr lIns="68575" tIns="68575" rIns="68575" bIns="6857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sldNum" idx="12"/>
          </p:nvPr>
        </p:nvSpPr>
        <p:spPr>
          <a:xfrm>
            <a:off x="6457950" y="4767262"/>
            <a:ext cx="2057399" cy="273843"/>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GB" sz="900">
                <a:solidFill>
                  <a:srgbClr val="888888"/>
                </a:solidFill>
                <a:latin typeface="Calibri"/>
                <a:ea typeface="Calibri"/>
                <a:cs typeface="Calibri"/>
                <a:sym typeface="Calibri"/>
              </a:rPr>
              <a:t>‹#›</a:t>
            </a:fld>
            <a:endParaRPr lang="en-GB" sz="900">
              <a:solidFill>
                <a:srgbClr val="888888"/>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79"/>
        <p:cNvGrpSpPr/>
        <p:nvPr/>
      </p:nvGrpSpPr>
      <p:grpSpPr>
        <a:xfrm>
          <a:off x="0" y="0"/>
          <a:ext cx="0" cy="0"/>
          <a:chOff x="0" y="0"/>
          <a:chExt cx="0" cy="0"/>
        </a:xfrm>
      </p:grpSpPr>
      <p:sp>
        <p:nvSpPr>
          <p:cNvPr id="80" name="Shape 80"/>
          <p:cNvSpPr txBox="1">
            <a:spLocks noGrp="1"/>
          </p:cNvSpPr>
          <p:nvPr>
            <p:ph type="dt" idx="10"/>
          </p:nvPr>
        </p:nvSpPr>
        <p:spPr>
          <a:xfrm>
            <a:off x="628650" y="4767262"/>
            <a:ext cx="2057399" cy="273843"/>
          </a:xfrm>
          <a:prstGeom prst="rect">
            <a:avLst/>
          </a:prstGeom>
          <a:noFill/>
          <a:ln>
            <a:noFill/>
          </a:ln>
        </p:spPr>
        <p:txBody>
          <a:bodyPr lIns="68575" tIns="68575" rIns="68575" bIns="6857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ftr" idx="11"/>
          </p:nvPr>
        </p:nvSpPr>
        <p:spPr>
          <a:xfrm>
            <a:off x="3028950" y="4767262"/>
            <a:ext cx="3086100" cy="273843"/>
          </a:xfrm>
          <a:prstGeom prst="rect">
            <a:avLst/>
          </a:prstGeom>
          <a:noFill/>
          <a:ln>
            <a:noFill/>
          </a:ln>
        </p:spPr>
        <p:txBody>
          <a:bodyPr lIns="68575" tIns="68575" rIns="68575" bIns="6857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sldNum" idx="12"/>
          </p:nvPr>
        </p:nvSpPr>
        <p:spPr>
          <a:xfrm>
            <a:off x="6457950" y="4767262"/>
            <a:ext cx="2057399" cy="273843"/>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GB" sz="900">
                <a:solidFill>
                  <a:srgbClr val="888888"/>
                </a:solidFill>
                <a:latin typeface="Calibri"/>
                <a:ea typeface="Calibri"/>
                <a:cs typeface="Calibri"/>
                <a:sym typeface="Calibri"/>
              </a:rPr>
              <a:t>‹#›</a:t>
            </a:fld>
            <a:endParaRPr lang="en-GB" sz="900">
              <a:solidFill>
                <a:srgbClr val="888888"/>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83"/>
        <p:cNvGrpSpPr/>
        <p:nvPr/>
      </p:nvGrpSpPr>
      <p:grpSpPr>
        <a:xfrm>
          <a:off x="0" y="0"/>
          <a:ext cx="0" cy="0"/>
          <a:chOff x="0" y="0"/>
          <a:chExt cx="0" cy="0"/>
        </a:xfrm>
      </p:grpSpPr>
      <p:sp>
        <p:nvSpPr>
          <p:cNvPr id="84" name="Shape 84"/>
          <p:cNvSpPr txBox="1">
            <a:spLocks noGrp="1"/>
          </p:cNvSpPr>
          <p:nvPr>
            <p:ph type="title"/>
          </p:nvPr>
        </p:nvSpPr>
        <p:spPr>
          <a:xfrm>
            <a:off x="628650" y="273843"/>
            <a:ext cx="7886699" cy="994172"/>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85" name="Shape 85"/>
          <p:cNvSpPr txBox="1">
            <a:spLocks noGrp="1"/>
          </p:cNvSpPr>
          <p:nvPr>
            <p:ph type="dt" idx="10"/>
          </p:nvPr>
        </p:nvSpPr>
        <p:spPr>
          <a:xfrm>
            <a:off x="628650" y="4767262"/>
            <a:ext cx="2057399" cy="273843"/>
          </a:xfrm>
          <a:prstGeom prst="rect">
            <a:avLst/>
          </a:prstGeom>
          <a:noFill/>
          <a:ln>
            <a:noFill/>
          </a:ln>
        </p:spPr>
        <p:txBody>
          <a:bodyPr lIns="68575" tIns="68575" rIns="68575" bIns="6857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86" name="Shape 86"/>
          <p:cNvSpPr txBox="1">
            <a:spLocks noGrp="1"/>
          </p:cNvSpPr>
          <p:nvPr>
            <p:ph type="ftr" idx="11"/>
          </p:nvPr>
        </p:nvSpPr>
        <p:spPr>
          <a:xfrm>
            <a:off x="3028950" y="4767262"/>
            <a:ext cx="3086100" cy="273843"/>
          </a:xfrm>
          <a:prstGeom prst="rect">
            <a:avLst/>
          </a:prstGeom>
          <a:noFill/>
          <a:ln>
            <a:noFill/>
          </a:ln>
        </p:spPr>
        <p:txBody>
          <a:bodyPr lIns="68575" tIns="68575" rIns="68575" bIns="6857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87" name="Shape 87"/>
          <p:cNvSpPr txBox="1">
            <a:spLocks noGrp="1"/>
          </p:cNvSpPr>
          <p:nvPr>
            <p:ph type="sldNum" idx="12"/>
          </p:nvPr>
        </p:nvSpPr>
        <p:spPr>
          <a:xfrm>
            <a:off x="6457950" y="4767262"/>
            <a:ext cx="2057399" cy="273843"/>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GB" sz="900">
                <a:solidFill>
                  <a:srgbClr val="888888"/>
                </a:solidFill>
                <a:latin typeface="Calibri"/>
                <a:ea typeface="Calibri"/>
                <a:cs typeface="Calibri"/>
                <a:sym typeface="Calibri"/>
              </a:rPr>
              <a:t>‹#›</a:t>
            </a:fld>
            <a:endParaRPr lang="en-GB" sz="900">
              <a:solidFill>
                <a:srgbClr val="888888"/>
              </a:solidFill>
              <a:latin typeface="Calibri"/>
              <a:ea typeface="Calibri"/>
              <a:cs typeface="Calibri"/>
              <a:sym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88"/>
        <p:cNvGrpSpPr/>
        <p:nvPr/>
      </p:nvGrpSpPr>
      <p:grpSpPr>
        <a:xfrm>
          <a:off x="0" y="0"/>
          <a:ext cx="0" cy="0"/>
          <a:chOff x="0" y="0"/>
          <a:chExt cx="0" cy="0"/>
        </a:xfrm>
      </p:grpSpPr>
      <p:sp>
        <p:nvSpPr>
          <p:cNvPr id="89" name="Shape 89"/>
          <p:cNvSpPr txBox="1">
            <a:spLocks noGrp="1"/>
          </p:cNvSpPr>
          <p:nvPr>
            <p:ph type="title"/>
          </p:nvPr>
        </p:nvSpPr>
        <p:spPr>
          <a:xfrm>
            <a:off x="623887" y="1282303"/>
            <a:ext cx="7886699" cy="2139552"/>
          </a:xfrm>
          <a:prstGeom prst="rect">
            <a:avLst/>
          </a:prstGeom>
          <a:noFill/>
          <a:ln>
            <a:noFill/>
          </a:ln>
        </p:spPr>
        <p:txBody>
          <a:bodyPr lIns="68575" tIns="68575" rIns="68575" bIns="68575" anchor="b" anchorCtr="0"/>
          <a:lstStyle>
            <a:lvl1pPr marL="0" marR="0" lvl="0" indent="0" algn="l" rtl="0">
              <a:lnSpc>
                <a:spcPct val="90000"/>
              </a:lnSpc>
              <a:spcBef>
                <a:spcPts val="0"/>
              </a:spcBef>
              <a:buClr>
                <a:schemeClr val="dk1"/>
              </a:buClr>
              <a:buFont typeface="Calibri"/>
              <a:buNone/>
              <a:defRPr sz="4500" b="0" i="0" u="none" strike="noStrike" cap="none">
                <a:solidFill>
                  <a:schemeClr val="dk1"/>
                </a:solidFill>
                <a:latin typeface="Calibri"/>
                <a:ea typeface="Calibri"/>
                <a:cs typeface="Calibri"/>
                <a:sym typeface="Calibri"/>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90" name="Shape 90"/>
          <p:cNvSpPr txBox="1">
            <a:spLocks noGrp="1"/>
          </p:cNvSpPr>
          <p:nvPr>
            <p:ph type="body" idx="1"/>
          </p:nvPr>
        </p:nvSpPr>
        <p:spPr>
          <a:xfrm>
            <a:off x="623887" y="3442097"/>
            <a:ext cx="7886699" cy="1125140"/>
          </a:xfrm>
          <a:prstGeom prst="rect">
            <a:avLst/>
          </a:prstGeom>
          <a:noFill/>
          <a:ln>
            <a:noFill/>
          </a:ln>
        </p:spPr>
        <p:txBody>
          <a:bodyPr lIns="68575" tIns="68575" rIns="68575" bIns="68575" anchor="t" anchorCtr="0"/>
          <a:lstStyle>
            <a:lvl1pPr marL="0" marR="0" lvl="0" indent="0" algn="l" rtl="0">
              <a:lnSpc>
                <a:spcPct val="90000"/>
              </a:lnSpc>
              <a:spcBef>
                <a:spcPts val="800"/>
              </a:spcBef>
              <a:buClr>
                <a:srgbClr val="888888"/>
              </a:buClr>
              <a:buFont typeface="Arial"/>
              <a:buNone/>
              <a:defRPr sz="1800" b="0" i="0" u="none" strike="noStrike" cap="none">
                <a:solidFill>
                  <a:srgbClr val="888888"/>
                </a:solidFill>
                <a:latin typeface="Calibri"/>
                <a:ea typeface="Calibri"/>
                <a:cs typeface="Calibri"/>
                <a:sym typeface="Calibri"/>
              </a:defRPr>
            </a:lvl1pPr>
            <a:lvl2pPr marL="342900" marR="0" lvl="1" indent="0" algn="l" rtl="0">
              <a:lnSpc>
                <a:spcPct val="90000"/>
              </a:lnSpc>
              <a:spcBef>
                <a:spcPts val="400"/>
              </a:spcBef>
              <a:buClr>
                <a:srgbClr val="888888"/>
              </a:buClr>
              <a:buFont typeface="Arial"/>
              <a:buNone/>
              <a:defRPr sz="1500" b="0" i="0" u="none" strike="noStrike" cap="none">
                <a:solidFill>
                  <a:srgbClr val="888888"/>
                </a:solidFill>
                <a:latin typeface="Calibri"/>
                <a:ea typeface="Calibri"/>
                <a:cs typeface="Calibri"/>
                <a:sym typeface="Calibri"/>
              </a:defRPr>
            </a:lvl2pPr>
            <a:lvl3pPr marL="685800" marR="0" lvl="2" indent="0" algn="l" rtl="0">
              <a:lnSpc>
                <a:spcPct val="90000"/>
              </a:lnSpc>
              <a:spcBef>
                <a:spcPts val="400"/>
              </a:spcBef>
              <a:buClr>
                <a:srgbClr val="888888"/>
              </a:buClr>
              <a:buFont typeface="Arial"/>
              <a:buNone/>
              <a:defRPr sz="1400" b="0" i="0" u="none" strike="noStrike" cap="none">
                <a:solidFill>
                  <a:srgbClr val="888888"/>
                </a:solidFill>
                <a:latin typeface="Calibri"/>
                <a:ea typeface="Calibri"/>
                <a:cs typeface="Calibri"/>
                <a:sym typeface="Calibri"/>
              </a:defRPr>
            </a:lvl3pPr>
            <a:lvl4pPr marL="1028700" marR="0" lvl="3" indent="0" algn="l" rtl="0">
              <a:lnSpc>
                <a:spcPct val="90000"/>
              </a:lnSpc>
              <a:spcBef>
                <a:spcPts val="400"/>
              </a:spcBef>
              <a:buClr>
                <a:srgbClr val="888888"/>
              </a:buClr>
              <a:buFont typeface="Arial"/>
              <a:buNone/>
              <a:defRPr sz="1200" b="0" i="0" u="none" strike="noStrike" cap="none">
                <a:solidFill>
                  <a:srgbClr val="888888"/>
                </a:solidFill>
                <a:latin typeface="Calibri"/>
                <a:ea typeface="Calibri"/>
                <a:cs typeface="Calibri"/>
                <a:sym typeface="Calibri"/>
              </a:defRPr>
            </a:lvl4pPr>
            <a:lvl5pPr marL="1371600" marR="0" lvl="4" indent="0" algn="l" rtl="0">
              <a:lnSpc>
                <a:spcPct val="90000"/>
              </a:lnSpc>
              <a:spcBef>
                <a:spcPts val="400"/>
              </a:spcBef>
              <a:buClr>
                <a:srgbClr val="888888"/>
              </a:buClr>
              <a:buFont typeface="Arial"/>
              <a:buNone/>
              <a:defRPr sz="1200" b="0" i="0" u="none" strike="noStrike" cap="none">
                <a:solidFill>
                  <a:srgbClr val="888888"/>
                </a:solidFill>
                <a:latin typeface="Calibri"/>
                <a:ea typeface="Calibri"/>
                <a:cs typeface="Calibri"/>
                <a:sym typeface="Calibri"/>
              </a:defRPr>
            </a:lvl5pPr>
            <a:lvl6pPr marL="1714500" marR="0" lvl="5" indent="0" algn="l" rtl="0">
              <a:lnSpc>
                <a:spcPct val="90000"/>
              </a:lnSpc>
              <a:spcBef>
                <a:spcPts val="400"/>
              </a:spcBef>
              <a:buClr>
                <a:srgbClr val="888888"/>
              </a:buClr>
              <a:buFont typeface="Arial"/>
              <a:buNone/>
              <a:defRPr sz="1200" b="0" i="0" u="none" strike="noStrike" cap="none">
                <a:solidFill>
                  <a:srgbClr val="888888"/>
                </a:solidFill>
                <a:latin typeface="Calibri"/>
                <a:ea typeface="Calibri"/>
                <a:cs typeface="Calibri"/>
                <a:sym typeface="Calibri"/>
              </a:defRPr>
            </a:lvl6pPr>
            <a:lvl7pPr marL="2057400" marR="0" lvl="6" indent="0" algn="l" rtl="0">
              <a:lnSpc>
                <a:spcPct val="90000"/>
              </a:lnSpc>
              <a:spcBef>
                <a:spcPts val="400"/>
              </a:spcBef>
              <a:buClr>
                <a:srgbClr val="888888"/>
              </a:buClr>
              <a:buFont typeface="Arial"/>
              <a:buNone/>
              <a:defRPr sz="1200" b="0" i="0" u="none" strike="noStrike" cap="none">
                <a:solidFill>
                  <a:srgbClr val="888888"/>
                </a:solidFill>
                <a:latin typeface="Calibri"/>
                <a:ea typeface="Calibri"/>
                <a:cs typeface="Calibri"/>
                <a:sym typeface="Calibri"/>
              </a:defRPr>
            </a:lvl7pPr>
            <a:lvl8pPr marL="2400300" marR="0" lvl="7" indent="0" algn="l" rtl="0">
              <a:lnSpc>
                <a:spcPct val="90000"/>
              </a:lnSpc>
              <a:spcBef>
                <a:spcPts val="400"/>
              </a:spcBef>
              <a:buClr>
                <a:srgbClr val="888888"/>
              </a:buClr>
              <a:buFont typeface="Arial"/>
              <a:buNone/>
              <a:defRPr sz="1200" b="0" i="0" u="none" strike="noStrike" cap="none">
                <a:solidFill>
                  <a:srgbClr val="888888"/>
                </a:solidFill>
                <a:latin typeface="Calibri"/>
                <a:ea typeface="Calibri"/>
                <a:cs typeface="Calibri"/>
                <a:sym typeface="Calibri"/>
              </a:defRPr>
            </a:lvl8pPr>
            <a:lvl9pPr marL="2743200" marR="0" lvl="8" indent="0" algn="l" rtl="0">
              <a:lnSpc>
                <a:spcPct val="90000"/>
              </a:lnSpc>
              <a:spcBef>
                <a:spcPts val="400"/>
              </a:spcBef>
              <a:buClr>
                <a:srgbClr val="888888"/>
              </a:buClr>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91" name="Shape 91"/>
          <p:cNvSpPr txBox="1">
            <a:spLocks noGrp="1"/>
          </p:cNvSpPr>
          <p:nvPr>
            <p:ph type="dt" idx="10"/>
          </p:nvPr>
        </p:nvSpPr>
        <p:spPr>
          <a:xfrm>
            <a:off x="628650" y="4767262"/>
            <a:ext cx="2057399" cy="273843"/>
          </a:xfrm>
          <a:prstGeom prst="rect">
            <a:avLst/>
          </a:prstGeom>
          <a:noFill/>
          <a:ln>
            <a:noFill/>
          </a:ln>
        </p:spPr>
        <p:txBody>
          <a:bodyPr lIns="68575" tIns="68575" rIns="68575" bIns="6857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92" name="Shape 92"/>
          <p:cNvSpPr txBox="1">
            <a:spLocks noGrp="1"/>
          </p:cNvSpPr>
          <p:nvPr>
            <p:ph type="ftr" idx="11"/>
          </p:nvPr>
        </p:nvSpPr>
        <p:spPr>
          <a:xfrm>
            <a:off x="3028950" y="4767262"/>
            <a:ext cx="3086100" cy="273843"/>
          </a:xfrm>
          <a:prstGeom prst="rect">
            <a:avLst/>
          </a:prstGeom>
          <a:noFill/>
          <a:ln>
            <a:noFill/>
          </a:ln>
        </p:spPr>
        <p:txBody>
          <a:bodyPr lIns="68575" tIns="68575" rIns="68575" bIns="6857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93" name="Shape 93"/>
          <p:cNvSpPr txBox="1">
            <a:spLocks noGrp="1"/>
          </p:cNvSpPr>
          <p:nvPr>
            <p:ph type="sldNum" idx="12"/>
          </p:nvPr>
        </p:nvSpPr>
        <p:spPr>
          <a:xfrm>
            <a:off x="6457950" y="4767262"/>
            <a:ext cx="2057399" cy="273843"/>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GB" sz="900">
                <a:solidFill>
                  <a:srgbClr val="888888"/>
                </a:solidFill>
                <a:latin typeface="Calibri"/>
                <a:ea typeface="Calibri"/>
                <a:cs typeface="Calibri"/>
                <a:sym typeface="Calibri"/>
              </a:rPr>
              <a:t>‹#›</a:t>
            </a:fld>
            <a:endParaRPr lang="en-GB" sz="900">
              <a:solidFill>
                <a:srgbClr val="888888"/>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94"/>
        <p:cNvGrpSpPr/>
        <p:nvPr/>
      </p:nvGrpSpPr>
      <p:grpSpPr>
        <a:xfrm>
          <a:off x="0" y="0"/>
          <a:ext cx="0" cy="0"/>
          <a:chOff x="0" y="0"/>
          <a:chExt cx="0" cy="0"/>
        </a:xfrm>
      </p:grpSpPr>
      <p:sp>
        <p:nvSpPr>
          <p:cNvPr id="95" name="Shape 95"/>
          <p:cNvSpPr txBox="1">
            <a:spLocks noGrp="1"/>
          </p:cNvSpPr>
          <p:nvPr>
            <p:ph type="title"/>
          </p:nvPr>
        </p:nvSpPr>
        <p:spPr>
          <a:xfrm>
            <a:off x="628650" y="273843"/>
            <a:ext cx="7886699" cy="994172"/>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96" name="Shape 96"/>
          <p:cNvSpPr txBox="1">
            <a:spLocks noGrp="1"/>
          </p:cNvSpPr>
          <p:nvPr>
            <p:ph type="body" idx="1"/>
          </p:nvPr>
        </p:nvSpPr>
        <p:spPr>
          <a:xfrm>
            <a:off x="628650" y="1369218"/>
            <a:ext cx="3886200" cy="3263503"/>
          </a:xfrm>
          <a:prstGeom prst="rect">
            <a:avLst/>
          </a:prstGeom>
          <a:noFill/>
          <a:ln>
            <a:noFill/>
          </a:ln>
        </p:spPr>
        <p:txBody>
          <a:bodyPr lIns="68575" tIns="68575" rIns="68575" bIns="68575" anchor="t" anchorCtr="0"/>
          <a:lstStyle>
            <a:lvl1pPr marL="177800" marR="0" lvl="0" indent="-38100" algn="l" rtl="0">
              <a:lnSpc>
                <a:spcPct val="90000"/>
              </a:lnSpc>
              <a:spcBef>
                <a:spcPts val="8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97" name="Shape 97"/>
          <p:cNvSpPr txBox="1">
            <a:spLocks noGrp="1"/>
          </p:cNvSpPr>
          <p:nvPr>
            <p:ph type="body" idx="2"/>
          </p:nvPr>
        </p:nvSpPr>
        <p:spPr>
          <a:xfrm>
            <a:off x="4629150" y="1369218"/>
            <a:ext cx="3886200" cy="3263503"/>
          </a:xfrm>
          <a:prstGeom prst="rect">
            <a:avLst/>
          </a:prstGeom>
          <a:noFill/>
          <a:ln>
            <a:noFill/>
          </a:ln>
        </p:spPr>
        <p:txBody>
          <a:bodyPr lIns="68575" tIns="68575" rIns="68575" bIns="68575" anchor="t" anchorCtr="0"/>
          <a:lstStyle>
            <a:lvl1pPr marL="177800" marR="0" lvl="0" indent="-38100" algn="l" rtl="0">
              <a:lnSpc>
                <a:spcPct val="90000"/>
              </a:lnSpc>
              <a:spcBef>
                <a:spcPts val="8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98" name="Shape 98"/>
          <p:cNvSpPr txBox="1">
            <a:spLocks noGrp="1"/>
          </p:cNvSpPr>
          <p:nvPr>
            <p:ph type="dt" idx="10"/>
          </p:nvPr>
        </p:nvSpPr>
        <p:spPr>
          <a:xfrm>
            <a:off x="628650" y="4767262"/>
            <a:ext cx="2057399" cy="273843"/>
          </a:xfrm>
          <a:prstGeom prst="rect">
            <a:avLst/>
          </a:prstGeom>
          <a:noFill/>
          <a:ln>
            <a:noFill/>
          </a:ln>
        </p:spPr>
        <p:txBody>
          <a:bodyPr lIns="68575" tIns="68575" rIns="68575" bIns="6857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99" name="Shape 99"/>
          <p:cNvSpPr txBox="1">
            <a:spLocks noGrp="1"/>
          </p:cNvSpPr>
          <p:nvPr>
            <p:ph type="ftr" idx="11"/>
          </p:nvPr>
        </p:nvSpPr>
        <p:spPr>
          <a:xfrm>
            <a:off x="3028950" y="4767262"/>
            <a:ext cx="3086100" cy="273843"/>
          </a:xfrm>
          <a:prstGeom prst="rect">
            <a:avLst/>
          </a:prstGeom>
          <a:noFill/>
          <a:ln>
            <a:noFill/>
          </a:ln>
        </p:spPr>
        <p:txBody>
          <a:bodyPr lIns="68575" tIns="68575" rIns="68575" bIns="6857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00" name="Shape 100"/>
          <p:cNvSpPr txBox="1">
            <a:spLocks noGrp="1"/>
          </p:cNvSpPr>
          <p:nvPr>
            <p:ph type="sldNum" idx="12"/>
          </p:nvPr>
        </p:nvSpPr>
        <p:spPr>
          <a:xfrm>
            <a:off x="6457950" y="4767262"/>
            <a:ext cx="2057399" cy="273843"/>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GB" sz="900">
                <a:solidFill>
                  <a:srgbClr val="888888"/>
                </a:solidFill>
                <a:latin typeface="Calibri"/>
                <a:ea typeface="Calibri"/>
                <a:cs typeface="Calibri"/>
                <a:sym typeface="Calibri"/>
              </a:rPr>
              <a:t>‹#›</a:t>
            </a:fld>
            <a:endParaRPr lang="en-GB" sz="900">
              <a:solidFill>
                <a:srgbClr val="888888"/>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01"/>
        <p:cNvGrpSpPr/>
        <p:nvPr/>
      </p:nvGrpSpPr>
      <p:grpSpPr>
        <a:xfrm>
          <a:off x="0" y="0"/>
          <a:ext cx="0" cy="0"/>
          <a:chOff x="0" y="0"/>
          <a:chExt cx="0" cy="0"/>
        </a:xfrm>
      </p:grpSpPr>
      <p:sp>
        <p:nvSpPr>
          <p:cNvPr id="102" name="Shape 102"/>
          <p:cNvSpPr txBox="1">
            <a:spLocks noGrp="1"/>
          </p:cNvSpPr>
          <p:nvPr>
            <p:ph type="title"/>
          </p:nvPr>
        </p:nvSpPr>
        <p:spPr>
          <a:xfrm>
            <a:off x="629840" y="273843"/>
            <a:ext cx="7886699" cy="994172"/>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103" name="Shape 103"/>
          <p:cNvSpPr txBox="1">
            <a:spLocks noGrp="1"/>
          </p:cNvSpPr>
          <p:nvPr>
            <p:ph type="body" idx="1"/>
          </p:nvPr>
        </p:nvSpPr>
        <p:spPr>
          <a:xfrm>
            <a:off x="629840" y="1260872"/>
            <a:ext cx="3868340" cy="617934"/>
          </a:xfrm>
          <a:prstGeom prst="rect">
            <a:avLst/>
          </a:prstGeom>
          <a:noFill/>
          <a:ln>
            <a:noFill/>
          </a:ln>
        </p:spPr>
        <p:txBody>
          <a:bodyPr lIns="68575" tIns="68575" rIns="68575" bIns="68575" anchor="b" anchorCtr="0"/>
          <a:lstStyle>
            <a:lvl1pPr marL="0" marR="0" lvl="0" indent="0" algn="l" rtl="0">
              <a:lnSpc>
                <a:spcPct val="90000"/>
              </a:lnSpc>
              <a:spcBef>
                <a:spcPts val="800"/>
              </a:spcBef>
              <a:buClr>
                <a:schemeClr val="dk1"/>
              </a:buClr>
              <a:buFont typeface="Arial"/>
              <a:buNone/>
              <a:defRPr sz="1800" b="1" i="0"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buClr>
                <a:schemeClr val="dk1"/>
              </a:buClr>
              <a:buFont typeface="Arial"/>
              <a:buNone/>
              <a:defRPr sz="1500" b="1"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buClr>
                <a:schemeClr val="dk1"/>
              </a:buClr>
              <a:buFont typeface="Arial"/>
              <a:buNone/>
              <a:defRPr sz="1400" b="1"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buClr>
                <a:schemeClr val="dk1"/>
              </a:buClr>
              <a:buFont typeface="Arial"/>
              <a:buNone/>
              <a:defRPr sz="1200" b="1"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buClr>
                <a:schemeClr val="dk1"/>
              </a:buClr>
              <a:buFont typeface="Arial"/>
              <a:buNone/>
              <a:defRPr sz="1200" b="1" i="0" u="none" strike="noStrike" cap="none">
                <a:solidFill>
                  <a:schemeClr val="dk1"/>
                </a:solidFill>
                <a:latin typeface="Calibri"/>
                <a:ea typeface="Calibri"/>
                <a:cs typeface="Calibri"/>
                <a:sym typeface="Calibri"/>
              </a:defRPr>
            </a:lvl5pPr>
            <a:lvl6pPr marL="1714500" marR="0" lvl="5" indent="0" algn="l" rtl="0">
              <a:lnSpc>
                <a:spcPct val="90000"/>
              </a:lnSpc>
              <a:spcBef>
                <a:spcPts val="400"/>
              </a:spcBef>
              <a:buClr>
                <a:schemeClr val="dk1"/>
              </a:buClr>
              <a:buFont typeface="Arial"/>
              <a:buNone/>
              <a:defRPr sz="1200" b="1" i="0" u="none" strike="noStrike" cap="none">
                <a:solidFill>
                  <a:schemeClr val="dk1"/>
                </a:solidFill>
                <a:latin typeface="Calibri"/>
                <a:ea typeface="Calibri"/>
                <a:cs typeface="Calibri"/>
                <a:sym typeface="Calibri"/>
              </a:defRPr>
            </a:lvl6pPr>
            <a:lvl7pPr marL="2057400" marR="0" lvl="6" indent="0" algn="l" rtl="0">
              <a:lnSpc>
                <a:spcPct val="90000"/>
              </a:lnSpc>
              <a:spcBef>
                <a:spcPts val="400"/>
              </a:spcBef>
              <a:buClr>
                <a:schemeClr val="dk1"/>
              </a:buClr>
              <a:buFont typeface="Arial"/>
              <a:buNone/>
              <a:defRPr sz="1200" b="1" i="0" u="none" strike="noStrike" cap="none">
                <a:solidFill>
                  <a:schemeClr val="dk1"/>
                </a:solidFill>
                <a:latin typeface="Calibri"/>
                <a:ea typeface="Calibri"/>
                <a:cs typeface="Calibri"/>
                <a:sym typeface="Calibri"/>
              </a:defRPr>
            </a:lvl7pPr>
            <a:lvl8pPr marL="2400300" marR="0" lvl="7" indent="0" algn="l" rtl="0">
              <a:lnSpc>
                <a:spcPct val="90000"/>
              </a:lnSpc>
              <a:spcBef>
                <a:spcPts val="400"/>
              </a:spcBef>
              <a:buClr>
                <a:schemeClr val="dk1"/>
              </a:buClr>
              <a:buFont typeface="Arial"/>
              <a:buNone/>
              <a:defRPr sz="1200" b="1" i="0" u="none" strike="noStrike" cap="none">
                <a:solidFill>
                  <a:schemeClr val="dk1"/>
                </a:solidFill>
                <a:latin typeface="Calibri"/>
                <a:ea typeface="Calibri"/>
                <a:cs typeface="Calibri"/>
                <a:sym typeface="Calibri"/>
              </a:defRPr>
            </a:lvl8pPr>
            <a:lvl9pPr marL="2743200" marR="0" lvl="8" indent="0" algn="l" rtl="0">
              <a:lnSpc>
                <a:spcPct val="90000"/>
              </a:lnSpc>
              <a:spcBef>
                <a:spcPts val="400"/>
              </a:spcBef>
              <a:buClr>
                <a:schemeClr val="dk1"/>
              </a:buClr>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104" name="Shape 104"/>
          <p:cNvSpPr txBox="1">
            <a:spLocks noGrp="1"/>
          </p:cNvSpPr>
          <p:nvPr>
            <p:ph type="body" idx="2"/>
          </p:nvPr>
        </p:nvSpPr>
        <p:spPr>
          <a:xfrm>
            <a:off x="629840" y="1878806"/>
            <a:ext cx="3868340" cy="2763441"/>
          </a:xfrm>
          <a:prstGeom prst="rect">
            <a:avLst/>
          </a:prstGeom>
          <a:noFill/>
          <a:ln>
            <a:noFill/>
          </a:ln>
        </p:spPr>
        <p:txBody>
          <a:bodyPr lIns="68575" tIns="68575" rIns="68575" bIns="68575" anchor="t" anchorCtr="0"/>
          <a:lstStyle>
            <a:lvl1pPr marL="177800" marR="0" lvl="0" indent="-38100" algn="l" rtl="0">
              <a:lnSpc>
                <a:spcPct val="90000"/>
              </a:lnSpc>
              <a:spcBef>
                <a:spcPts val="8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05" name="Shape 105"/>
          <p:cNvSpPr txBox="1">
            <a:spLocks noGrp="1"/>
          </p:cNvSpPr>
          <p:nvPr>
            <p:ph type="body" idx="3"/>
          </p:nvPr>
        </p:nvSpPr>
        <p:spPr>
          <a:xfrm>
            <a:off x="4629150" y="1260872"/>
            <a:ext cx="3887390" cy="617934"/>
          </a:xfrm>
          <a:prstGeom prst="rect">
            <a:avLst/>
          </a:prstGeom>
          <a:noFill/>
          <a:ln>
            <a:noFill/>
          </a:ln>
        </p:spPr>
        <p:txBody>
          <a:bodyPr lIns="68575" tIns="68575" rIns="68575" bIns="68575" anchor="b" anchorCtr="0"/>
          <a:lstStyle>
            <a:lvl1pPr marL="0" marR="0" lvl="0" indent="0" algn="l" rtl="0">
              <a:lnSpc>
                <a:spcPct val="90000"/>
              </a:lnSpc>
              <a:spcBef>
                <a:spcPts val="800"/>
              </a:spcBef>
              <a:buClr>
                <a:schemeClr val="dk1"/>
              </a:buClr>
              <a:buFont typeface="Arial"/>
              <a:buNone/>
              <a:defRPr sz="1800" b="1" i="0"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buClr>
                <a:schemeClr val="dk1"/>
              </a:buClr>
              <a:buFont typeface="Arial"/>
              <a:buNone/>
              <a:defRPr sz="1500" b="1"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buClr>
                <a:schemeClr val="dk1"/>
              </a:buClr>
              <a:buFont typeface="Arial"/>
              <a:buNone/>
              <a:defRPr sz="1400" b="1"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buClr>
                <a:schemeClr val="dk1"/>
              </a:buClr>
              <a:buFont typeface="Arial"/>
              <a:buNone/>
              <a:defRPr sz="1200" b="1"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buClr>
                <a:schemeClr val="dk1"/>
              </a:buClr>
              <a:buFont typeface="Arial"/>
              <a:buNone/>
              <a:defRPr sz="1200" b="1" i="0" u="none" strike="noStrike" cap="none">
                <a:solidFill>
                  <a:schemeClr val="dk1"/>
                </a:solidFill>
                <a:latin typeface="Calibri"/>
                <a:ea typeface="Calibri"/>
                <a:cs typeface="Calibri"/>
                <a:sym typeface="Calibri"/>
              </a:defRPr>
            </a:lvl5pPr>
            <a:lvl6pPr marL="1714500" marR="0" lvl="5" indent="0" algn="l" rtl="0">
              <a:lnSpc>
                <a:spcPct val="90000"/>
              </a:lnSpc>
              <a:spcBef>
                <a:spcPts val="400"/>
              </a:spcBef>
              <a:buClr>
                <a:schemeClr val="dk1"/>
              </a:buClr>
              <a:buFont typeface="Arial"/>
              <a:buNone/>
              <a:defRPr sz="1200" b="1" i="0" u="none" strike="noStrike" cap="none">
                <a:solidFill>
                  <a:schemeClr val="dk1"/>
                </a:solidFill>
                <a:latin typeface="Calibri"/>
                <a:ea typeface="Calibri"/>
                <a:cs typeface="Calibri"/>
                <a:sym typeface="Calibri"/>
              </a:defRPr>
            </a:lvl6pPr>
            <a:lvl7pPr marL="2057400" marR="0" lvl="6" indent="0" algn="l" rtl="0">
              <a:lnSpc>
                <a:spcPct val="90000"/>
              </a:lnSpc>
              <a:spcBef>
                <a:spcPts val="400"/>
              </a:spcBef>
              <a:buClr>
                <a:schemeClr val="dk1"/>
              </a:buClr>
              <a:buFont typeface="Arial"/>
              <a:buNone/>
              <a:defRPr sz="1200" b="1" i="0" u="none" strike="noStrike" cap="none">
                <a:solidFill>
                  <a:schemeClr val="dk1"/>
                </a:solidFill>
                <a:latin typeface="Calibri"/>
                <a:ea typeface="Calibri"/>
                <a:cs typeface="Calibri"/>
                <a:sym typeface="Calibri"/>
              </a:defRPr>
            </a:lvl7pPr>
            <a:lvl8pPr marL="2400300" marR="0" lvl="7" indent="0" algn="l" rtl="0">
              <a:lnSpc>
                <a:spcPct val="90000"/>
              </a:lnSpc>
              <a:spcBef>
                <a:spcPts val="400"/>
              </a:spcBef>
              <a:buClr>
                <a:schemeClr val="dk1"/>
              </a:buClr>
              <a:buFont typeface="Arial"/>
              <a:buNone/>
              <a:defRPr sz="1200" b="1" i="0" u="none" strike="noStrike" cap="none">
                <a:solidFill>
                  <a:schemeClr val="dk1"/>
                </a:solidFill>
                <a:latin typeface="Calibri"/>
                <a:ea typeface="Calibri"/>
                <a:cs typeface="Calibri"/>
                <a:sym typeface="Calibri"/>
              </a:defRPr>
            </a:lvl8pPr>
            <a:lvl9pPr marL="2743200" marR="0" lvl="8" indent="0" algn="l" rtl="0">
              <a:lnSpc>
                <a:spcPct val="90000"/>
              </a:lnSpc>
              <a:spcBef>
                <a:spcPts val="400"/>
              </a:spcBef>
              <a:buClr>
                <a:schemeClr val="dk1"/>
              </a:buClr>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106" name="Shape 106"/>
          <p:cNvSpPr txBox="1">
            <a:spLocks noGrp="1"/>
          </p:cNvSpPr>
          <p:nvPr>
            <p:ph type="body" idx="4"/>
          </p:nvPr>
        </p:nvSpPr>
        <p:spPr>
          <a:xfrm>
            <a:off x="4629150" y="1878806"/>
            <a:ext cx="3887390" cy="2763441"/>
          </a:xfrm>
          <a:prstGeom prst="rect">
            <a:avLst/>
          </a:prstGeom>
          <a:noFill/>
          <a:ln>
            <a:noFill/>
          </a:ln>
        </p:spPr>
        <p:txBody>
          <a:bodyPr lIns="68575" tIns="68575" rIns="68575" bIns="68575" anchor="t" anchorCtr="0"/>
          <a:lstStyle>
            <a:lvl1pPr marL="177800" marR="0" lvl="0" indent="-38100" algn="l" rtl="0">
              <a:lnSpc>
                <a:spcPct val="90000"/>
              </a:lnSpc>
              <a:spcBef>
                <a:spcPts val="8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07" name="Shape 107"/>
          <p:cNvSpPr txBox="1">
            <a:spLocks noGrp="1"/>
          </p:cNvSpPr>
          <p:nvPr>
            <p:ph type="dt" idx="10"/>
          </p:nvPr>
        </p:nvSpPr>
        <p:spPr>
          <a:xfrm>
            <a:off x="628650" y="4767262"/>
            <a:ext cx="2057399" cy="273843"/>
          </a:xfrm>
          <a:prstGeom prst="rect">
            <a:avLst/>
          </a:prstGeom>
          <a:noFill/>
          <a:ln>
            <a:noFill/>
          </a:ln>
        </p:spPr>
        <p:txBody>
          <a:bodyPr lIns="68575" tIns="68575" rIns="68575" bIns="6857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08" name="Shape 108"/>
          <p:cNvSpPr txBox="1">
            <a:spLocks noGrp="1"/>
          </p:cNvSpPr>
          <p:nvPr>
            <p:ph type="ftr" idx="11"/>
          </p:nvPr>
        </p:nvSpPr>
        <p:spPr>
          <a:xfrm>
            <a:off x="3028950" y="4767262"/>
            <a:ext cx="3086100" cy="273843"/>
          </a:xfrm>
          <a:prstGeom prst="rect">
            <a:avLst/>
          </a:prstGeom>
          <a:noFill/>
          <a:ln>
            <a:noFill/>
          </a:ln>
        </p:spPr>
        <p:txBody>
          <a:bodyPr lIns="68575" tIns="68575" rIns="68575" bIns="6857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09" name="Shape 109"/>
          <p:cNvSpPr txBox="1">
            <a:spLocks noGrp="1"/>
          </p:cNvSpPr>
          <p:nvPr>
            <p:ph type="sldNum" idx="12"/>
          </p:nvPr>
        </p:nvSpPr>
        <p:spPr>
          <a:xfrm>
            <a:off x="6457950" y="4767262"/>
            <a:ext cx="2057399" cy="273843"/>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GB" sz="900">
                <a:solidFill>
                  <a:srgbClr val="888888"/>
                </a:solidFill>
                <a:latin typeface="Calibri"/>
                <a:ea typeface="Calibri"/>
                <a:cs typeface="Calibri"/>
                <a:sym typeface="Calibri"/>
              </a:rPr>
              <a:t>‹#›</a:t>
            </a:fld>
            <a:endParaRPr lang="en-GB" sz="900">
              <a:solidFill>
                <a:srgbClr val="888888"/>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bg>
      <p:bgPr>
        <a:solidFill>
          <a:schemeClr val="dk1"/>
        </a:solidFill>
        <a:effectLst/>
      </p:bgPr>
    </p:bg>
    <p:spTree>
      <p:nvGrpSpPr>
        <p:cNvPr id="1" name="Shape 14"/>
        <p:cNvGrpSpPr/>
        <p:nvPr/>
      </p:nvGrpSpPr>
      <p:grpSpPr>
        <a:xfrm>
          <a:off x="0" y="0"/>
          <a:ext cx="0" cy="0"/>
          <a:chOff x="0" y="0"/>
          <a:chExt cx="0" cy="0"/>
        </a:xfrm>
      </p:grpSpPr>
      <p:cxnSp>
        <p:nvCxnSpPr>
          <p:cNvPr id="15" name="Shape 15"/>
          <p:cNvCxnSpPr/>
          <p:nvPr/>
        </p:nvCxnSpPr>
        <p:spPr>
          <a:xfrm>
            <a:off x="0" y="2998150"/>
            <a:ext cx="9144000" cy="0"/>
          </a:xfrm>
          <a:prstGeom prst="straightConnector1">
            <a:avLst/>
          </a:prstGeom>
          <a:noFill/>
          <a:ln w="19050" cap="flat" cmpd="sng">
            <a:solidFill>
              <a:schemeClr val="lt2"/>
            </a:solidFill>
            <a:prstDash val="solid"/>
            <a:round/>
            <a:headEnd type="none" w="med" len="med"/>
            <a:tailEnd type="none" w="med" len="med"/>
          </a:ln>
        </p:spPr>
      </p:cxnSp>
      <p:sp>
        <p:nvSpPr>
          <p:cNvPr id="16" name="Shape 16"/>
          <p:cNvSpPr txBox="1">
            <a:spLocks noGrp="1"/>
          </p:cNvSpPr>
          <p:nvPr>
            <p:ph type="title"/>
          </p:nvPr>
        </p:nvSpPr>
        <p:spPr>
          <a:xfrm>
            <a:off x="510450" y="2057400"/>
            <a:ext cx="8123100" cy="778800"/>
          </a:xfrm>
          <a:prstGeom prst="rect">
            <a:avLst/>
          </a:prstGeom>
        </p:spPr>
        <p:txBody>
          <a:bodyPr lIns="91425" tIns="91425" rIns="91425" bIns="91425" anchor="b" anchorCtr="0"/>
          <a:lstStyle>
            <a:lvl1pPr lvl="0">
              <a:spcBef>
                <a:spcPts val="0"/>
              </a:spcBef>
              <a:buClr>
                <a:schemeClr val="lt1"/>
              </a:buClr>
              <a:buSzPct val="100000"/>
              <a:defRPr sz="3600">
                <a:solidFill>
                  <a:schemeClr val="lt1"/>
                </a:solidFill>
              </a:defRPr>
            </a:lvl1pPr>
            <a:lvl2pPr lvl="1">
              <a:spcBef>
                <a:spcPts val="0"/>
              </a:spcBef>
              <a:buClr>
                <a:schemeClr val="lt1"/>
              </a:buClr>
              <a:buSzPct val="100000"/>
              <a:defRPr sz="3600">
                <a:solidFill>
                  <a:schemeClr val="lt1"/>
                </a:solidFill>
              </a:defRPr>
            </a:lvl2pPr>
            <a:lvl3pPr lvl="2">
              <a:spcBef>
                <a:spcPts val="0"/>
              </a:spcBef>
              <a:buClr>
                <a:schemeClr val="lt1"/>
              </a:buClr>
              <a:buSzPct val="100000"/>
              <a:defRPr sz="3600">
                <a:solidFill>
                  <a:schemeClr val="lt1"/>
                </a:solidFill>
              </a:defRPr>
            </a:lvl3pPr>
            <a:lvl4pPr lvl="3">
              <a:spcBef>
                <a:spcPts val="0"/>
              </a:spcBef>
              <a:buClr>
                <a:schemeClr val="lt1"/>
              </a:buClr>
              <a:buSzPct val="100000"/>
              <a:defRPr sz="3600">
                <a:solidFill>
                  <a:schemeClr val="lt1"/>
                </a:solidFill>
              </a:defRPr>
            </a:lvl4pPr>
            <a:lvl5pPr lvl="4">
              <a:spcBef>
                <a:spcPts val="0"/>
              </a:spcBef>
              <a:buClr>
                <a:schemeClr val="lt1"/>
              </a:buClr>
              <a:buSzPct val="100000"/>
              <a:defRPr sz="3600">
                <a:solidFill>
                  <a:schemeClr val="lt1"/>
                </a:solidFill>
              </a:defRPr>
            </a:lvl5pPr>
            <a:lvl6pPr lvl="5">
              <a:spcBef>
                <a:spcPts val="0"/>
              </a:spcBef>
              <a:buClr>
                <a:schemeClr val="lt1"/>
              </a:buClr>
              <a:buSzPct val="100000"/>
              <a:defRPr sz="3600">
                <a:solidFill>
                  <a:schemeClr val="lt1"/>
                </a:solidFill>
              </a:defRPr>
            </a:lvl6pPr>
            <a:lvl7pPr lvl="6">
              <a:spcBef>
                <a:spcPts val="0"/>
              </a:spcBef>
              <a:buClr>
                <a:schemeClr val="lt1"/>
              </a:buClr>
              <a:buSzPct val="100000"/>
              <a:defRPr sz="3600">
                <a:solidFill>
                  <a:schemeClr val="lt1"/>
                </a:solidFill>
              </a:defRPr>
            </a:lvl7pPr>
            <a:lvl8pPr lvl="7">
              <a:spcBef>
                <a:spcPts val="0"/>
              </a:spcBef>
              <a:buClr>
                <a:schemeClr val="lt1"/>
              </a:buClr>
              <a:buSzPct val="100000"/>
              <a:defRPr sz="3600">
                <a:solidFill>
                  <a:schemeClr val="lt1"/>
                </a:solidFill>
              </a:defRPr>
            </a:lvl8pPr>
            <a:lvl9pPr lvl="8">
              <a:spcBef>
                <a:spcPts val="0"/>
              </a:spcBef>
              <a:buClr>
                <a:schemeClr val="lt1"/>
              </a:buClr>
              <a:buSzPct val="100000"/>
              <a:defRPr sz="3600">
                <a:solidFill>
                  <a:schemeClr val="lt1"/>
                </a:solidFill>
              </a:defRPr>
            </a:lvl9pPr>
          </a:lstStyle>
          <a:p>
            <a:endParaRPr/>
          </a:p>
        </p:txBody>
      </p:sp>
      <p:sp>
        <p:nvSpPr>
          <p:cNvPr id="17" name="Shape 1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GB">
                <a:solidFill>
                  <a:schemeClr val="lt1"/>
                </a:solidFill>
              </a:rPr>
              <a:t>‹#›</a:t>
            </a:fld>
            <a:endParaRPr lang="en-GB">
              <a:solidFill>
                <a:schemeClr val="lt1"/>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a:off x="629840" y="342900"/>
            <a:ext cx="2949177" cy="1200149"/>
          </a:xfrm>
          <a:prstGeom prst="rect">
            <a:avLst/>
          </a:prstGeom>
          <a:noFill/>
          <a:ln>
            <a:noFill/>
          </a:ln>
        </p:spPr>
        <p:txBody>
          <a:bodyPr lIns="68575" tIns="68575" rIns="68575" bIns="68575" anchor="b" anchorCtr="0"/>
          <a:lstStyle>
            <a:lvl1pPr marL="0" marR="0" lvl="0" indent="0" algn="l" rtl="0">
              <a:lnSpc>
                <a:spcPct val="90000"/>
              </a:lnSpc>
              <a:spcBef>
                <a:spcPts val="0"/>
              </a:spcBef>
              <a:buClr>
                <a:schemeClr val="dk1"/>
              </a:buClr>
              <a:buFont typeface="Calibri"/>
              <a:buNone/>
              <a:defRPr sz="2400" b="0" i="0" u="none" strike="noStrike" cap="none">
                <a:solidFill>
                  <a:schemeClr val="dk1"/>
                </a:solidFill>
                <a:latin typeface="Calibri"/>
                <a:ea typeface="Calibri"/>
                <a:cs typeface="Calibri"/>
                <a:sym typeface="Calibri"/>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112" name="Shape 112"/>
          <p:cNvSpPr txBox="1">
            <a:spLocks noGrp="1"/>
          </p:cNvSpPr>
          <p:nvPr>
            <p:ph type="body" idx="1"/>
          </p:nvPr>
        </p:nvSpPr>
        <p:spPr>
          <a:xfrm>
            <a:off x="3887390" y="740568"/>
            <a:ext cx="4629149" cy="3655218"/>
          </a:xfrm>
          <a:prstGeom prst="rect">
            <a:avLst/>
          </a:prstGeom>
          <a:noFill/>
          <a:ln>
            <a:noFill/>
          </a:ln>
        </p:spPr>
        <p:txBody>
          <a:bodyPr lIns="68575" tIns="68575" rIns="68575" bIns="68575" anchor="t" anchorCtr="0"/>
          <a:lstStyle>
            <a:lvl1pPr marL="177800" marR="0" lvl="0" indent="-25400" algn="l" rtl="0">
              <a:lnSpc>
                <a:spcPct val="90000"/>
              </a:lnSpc>
              <a:spcBef>
                <a:spcPts val="8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520700" marR="0" lvl="1" indent="-38100" algn="l" rtl="0">
              <a:lnSpc>
                <a:spcPct val="90000"/>
              </a:lnSpc>
              <a:spcBef>
                <a:spcPts val="4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2pPr>
            <a:lvl3pPr marL="863600" marR="0" lvl="2" indent="-63500" algn="l" rtl="0">
              <a:lnSpc>
                <a:spcPct val="90000"/>
              </a:lnSpc>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206500" marR="0" lvl="3"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4pPr>
            <a:lvl5pPr marL="1549400" marR="0" lvl="4"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5pPr>
            <a:lvl6pPr marL="1892300" marR="0" lvl="5"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6pPr>
            <a:lvl7pPr marL="2235200" marR="0" lvl="6"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7pPr>
            <a:lvl8pPr marL="2578100" marR="0" lvl="7"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8pPr>
            <a:lvl9pPr marL="2921000" marR="0" lvl="8"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13" name="Shape 113"/>
          <p:cNvSpPr txBox="1">
            <a:spLocks noGrp="1"/>
          </p:cNvSpPr>
          <p:nvPr>
            <p:ph type="body" idx="2"/>
          </p:nvPr>
        </p:nvSpPr>
        <p:spPr>
          <a:xfrm>
            <a:off x="629840" y="1543050"/>
            <a:ext cx="2949177" cy="2858691"/>
          </a:xfrm>
          <a:prstGeom prst="rect">
            <a:avLst/>
          </a:prstGeom>
          <a:noFill/>
          <a:ln>
            <a:noFill/>
          </a:ln>
        </p:spPr>
        <p:txBody>
          <a:bodyPr lIns="68575" tIns="68575" rIns="68575" bIns="68575" anchor="t" anchorCtr="0"/>
          <a:lstStyle>
            <a:lvl1pPr marL="0" marR="0" lvl="0" indent="0" algn="l" rtl="0">
              <a:lnSpc>
                <a:spcPct val="90000"/>
              </a:lnSpc>
              <a:spcBef>
                <a:spcPts val="800"/>
              </a:spcBef>
              <a:buClr>
                <a:schemeClr val="dk1"/>
              </a:buClr>
              <a:buFont typeface="Arial"/>
              <a:buNone/>
              <a:defRPr sz="1200" b="0" i="0"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buClr>
                <a:schemeClr val="dk1"/>
              </a:buClr>
              <a:buFont typeface="Arial"/>
              <a:buNone/>
              <a:defRPr sz="1100" b="0"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buClr>
                <a:schemeClr val="dk1"/>
              </a:buClr>
              <a:buFont typeface="Arial"/>
              <a:buNone/>
              <a:defRPr sz="9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5pPr>
            <a:lvl6pPr marL="1714500" marR="0" lvl="5"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6pPr>
            <a:lvl7pPr marL="2057400" marR="0" lvl="6"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7pPr>
            <a:lvl8pPr marL="2400300" marR="0" lvl="7"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8pPr>
            <a:lvl9pPr marL="2743200" marR="0" lvl="8"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114" name="Shape 114"/>
          <p:cNvSpPr txBox="1">
            <a:spLocks noGrp="1"/>
          </p:cNvSpPr>
          <p:nvPr>
            <p:ph type="dt" idx="10"/>
          </p:nvPr>
        </p:nvSpPr>
        <p:spPr>
          <a:xfrm>
            <a:off x="628650" y="4767262"/>
            <a:ext cx="2057399" cy="273843"/>
          </a:xfrm>
          <a:prstGeom prst="rect">
            <a:avLst/>
          </a:prstGeom>
          <a:noFill/>
          <a:ln>
            <a:noFill/>
          </a:ln>
        </p:spPr>
        <p:txBody>
          <a:bodyPr lIns="68575" tIns="68575" rIns="68575" bIns="6857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15" name="Shape 115"/>
          <p:cNvSpPr txBox="1">
            <a:spLocks noGrp="1"/>
          </p:cNvSpPr>
          <p:nvPr>
            <p:ph type="ftr" idx="11"/>
          </p:nvPr>
        </p:nvSpPr>
        <p:spPr>
          <a:xfrm>
            <a:off x="3028950" y="4767262"/>
            <a:ext cx="3086100" cy="273843"/>
          </a:xfrm>
          <a:prstGeom prst="rect">
            <a:avLst/>
          </a:prstGeom>
          <a:noFill/>
          <a:ln>
            <a:noFill/>
          </a:ln>
        </p:spPr>
        <p:txBody>
          <a:bodyPr lIns="68575" tIns="68575" rIns="68575" bIns="6857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16" name="Shape 116"/>
          <p:cNvSpPr txBox="1">
            <a:spLocks noGrp="1"/>
          </p:cNvSpPr>
          <p:nvPr>
            <p:ph type="sldNum" idx="12"/>
          </p:nvPr>
        </p:nvSpPr>
        <p:spPr>
          <a:xfrm>
            <a:off x="6457950" y="4767262"/>
            <a:ext cx="2057399" cy="273843"/>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GB" sz="900">
                <a:solidFill>
                  <a:srgbClr val="888888"/>
                </a:solidFill>
                <a:latin typeface="Calibri"/>
                <a:ea typeface="Calibri"/>
                <a:cs typeface="Calibri"/>
                <a:sym typeface="Calibri"/>
              </a:rPr>
              <a:t>‹#›</a:t>
            </a:fld>
            <a:endParaRPr lang="en-GB" sz="900">
              <a:solidFill>
                <a:srgbClr val="888888"/>
              </a:solidFill>
              <a:latin typeface="Calibri"/>
              <a:ea typeface="Calibri"/>
              <a:cs typeface="Calibri"/>
              <a:sym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17"/>
        <p:cNvGrpSpPr/>
        <p:nvPr/>
      </p:nvGrpSpPr>
      <p:grpSpPr>
        <a:xfrm>
          <a:off x="0" y="0"/>
          <a:ext cx="0" cy="0"/>
          <a:chOff x="0" y="0"/>
          <a:chExt cx="0" cy="0"/>
        </a:xfrm>
      </p:grpSpPr>
      <p:sp>
        <p:nvSpPr>
          <p:cNvPr id="118" name="Shape 118"/>
          <p:cNvSpPr txBox="1">
            <a:spLocks noGrp="1"/>
          </p:cNvSpPr>
          <p:nvPr>
            <p:ph type="title"/>
          </p:nvPr>
        </p:nvSpPr>
        <p:spPr>
          <a:xfrm>
            <a:off x="629840" y="342900"/>
            <a:ext cx="2949177" cy="1200149"/>
          </a:xfrm>
          <a:prstGeom prst="rect">
            <a:avLst/>
          </a:prstGeom>
          <a:noFill/>
          <a:ln>
            <a:noFill/>
          </a:ln>
        </p:spPr>
        <p:txBody>
          <a:bodyPr lIns="68575" tIns="68575" rIns="68575" bIns="68575" anchor="b" anchorCtr="0"/>
          <a:lstStyle>
            <a:lvl1pPr marL="0" marR="0" lvl="0" indent="0" algn="l" rtl="0">
              <a:lnSpc>
                <a:spcPct val="90000"/>
              </a:lnSpc>
              <a:spcBef>
                <a:spcPts val="0"/>
              </a:spcBef>
              <a:buClr>
                <a:schemeClr val="dk1"/>
              </a:buClr>
              <a:buFont typeface="Calibri"/>
              <a:buNone/>
              <a:defRPr sz="2400" b="0" i="0" u="none" strike="noStrike" cap="none">
                <a:solidFill>
                  <a:schemeClr val="dk1"/>
                </a:solidFill>
                <a:latin typeface="Calibri"/>
                <a:ea typeface="Calibri"/>
                <a:cs typeface="Calibri"/>
                <a:sym typeface="Calibri"/>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119" name="Shape 119"/>
          <p:cNvSpPr>
            <a:spLocks noGrp="1"/>
          </p:cNvSpPr>
          <p:nvPr>
            <p:ph type="pic" idx="2"/>
          </p:nvPr>
        </p:nvSpPr>
        <p:spPr>
          <a:xfrm>
            <a:off x="3887390" y="740568"/>
            <a:ext cx="4629149" cy="3655218"/>
          </a:xfrm>
          <a:prstGeom prst="rect">
            <a:avLst/>
          </a:prstGeom>
          <a:noFill/>
          <a:ln>
            <a:noFill/>
          </a:ln>
        </p:spPr>
        <p:txBody>
          <a:bodyPr lIns="68575" tIns="68575" rIns="68575" bIns="68575" anchor="t" anchorCtr="0"/>
          <a:lstStyle>
            <a:lvl1pPr marL="0" marR="0" lvl="0" indent="0" algn="l" rtl="0">
              <a:lnSpc>
                <a:spcPct val="90000"/>
              </a:lnSpc>
              <a:spcBef>
                <a:spcPts val="800"/>
              </a:spcBef>
              <a:buClr>
                <a:schemeClr val="dk1"/>
              </a:buClr>
              <a:buSzPct val="45833"/>
              <a:buFont typeface="Arial"/>
              <a:buNone/>
              <a:defRPr sz="2400" b="0" i="0"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buClr>
                <a:schemeClr val="dk1"/>
              </a:buClr>
              <a:buSzPct val="52380"/>
              <a:buFont typeface="Arial"/>
              <a:buNone/>
              <a:defRPr sz="2100" b="0"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buClr>
                <a:schemeClr val="dk1"/>
              </a:buClr>
              <a:buSzPct val="61111"/>
              <a:buFont typeface="Arial"/>
              <a:buNone/>
              <a:defRPr sz="18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buClr>
                <a:schemeClr val="dk1"/>
              </a:buClr>
              <a:buSzPct val="73333"/>
              <a:buFont typeface="Arial"/>
              <a:buNone/>
              <a:defRPr sz="1500" b="0"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buClr>
                <a:schemeClr val="dk1"/>
              </a:buClr>
              <a:buSzPct val="73333"/>
              <a:buFont typeface="Arial"/>
              <a:buNone/>
              <a:defRPr sz="1500" b="0" i="0" u="none" strike="noStrike" cap="none">
                <a:solidFill>
                  <a:schemeClr val="dk1"/>
                </a:solidFill>
                <a:latin typeface="Calibri"/>
                <a:ea typeface="Calibri"/>
                <a:cs typeface="Calibri"/>
                <a:sym typeface="Calibri"/>
              </a:defRPr>
            </a:lvl5pPr>
            <a:lvl6pPr marL="1714500" marR="0" lvl="5" indent="0" algn="l" rtl="0">
              <a:lnSpc>
                <a:spcPct val="90000"/>
              </a:lnSpc>
              <a:spcBef>
                <a:spcPts val="400"/>
              </a:spcBef>
              <a:buClr>
                <a:schemeClr val="dk1"/>
              </a:buClr>
              <a:buSzPct val="73333"/>
              <a:buFont typeface="Arial"/>
              <a:buNone/>
              <a:defRPr sz="1500" b="0" i="0" u="none" strike="noStrike" cap="none">
                <a:solidFill>
                  <a:schemeClr val="dk1"/>
                </a:solidFill>
                <a:latin typeface="Calibri"/>
                <a:ea typeface="Calibri"/>
                <a:cs typeface="Calibri"/>
                <a:sym typeface="Calibri"/>
              </a:defRPr>
            </a:lvl6pPr>
            <a:lvl7pPr marL="2057400" marR="0" lvl="6" indent="0" algn="l" rtl="0">
              <a:lnSpc>
                <a:spcPct val="90000"/>
              </a:lnSpc>
              <a:spcBef>
                <a:spcPts val="400"/>
              </a:spcBef>
              <a:buClr>
                <a:schemeClr val="dk1"/>
              </a:buClr>
              <a:buSzPct val="73333"/>
              <a:buFont typeface="Arial"/>
              <a:buNone/>
              <a:defRPr sz="1500" b="0" i="0" u="none" strike="noStrike" cap="none">
                <a:solidFill>
                  <a:schemeClr val="dk1"/>
                </a:solidFill>
                <a:latin typeface="Calibri"/>
                <a:ea typeface="Calibri"/>
                <a:cs typeface="Calibri"/>
                <a:sym typeface="Calibri"/>
              </a:defRPr>
            </a:lvl7pPr>
            <a:lvl8pPr marL="2400300" marR="0" lvl="7" indent="0" algn="l" rtl="0">
              <a:lnSpc>
                <a:spcPct val="90000"/>
              </a:lnSpc>
              <a:spcBef>
                <a:spcPts val="400"/>
              </a:spcBef>
              <a:buClr>
                <a:schemeClr val="dk1"/>
              </a:buClr>
              <a:buSzPct val="73333"/>
              <a:buFont typeface="Arial"/>
              <a:buNone/>
              <a:defRPr sz="1500" b="0" i="0" u="none" strike="noStrike" cap="none">
                <a:solidFill>
                  <a:schemeClr val="dk1"/>
                </a:solidFill>
                <a:latin typeface="Calibri"/>
                <a:ea typeface="Calibri"/>
                <a:cs typeface="Calibri"/>
                <a:sym typeface="Calibri"/>
              </a:defRPr>
            </a:lvl8pPr>
            <a:lvl9pPr marL="2743200" marR="0" lvl="8" indent="0" algn="l" rtl="0">
              <a:lnSpc>
                <a:spcPct val="90000"/>
              </a:lnSpc>
              <a:spcBef>
                <a:spcPts val="400"/>
              </a:spcBef>
              <a:buClr>
                <a:schemeClr val="dk1"/>
              </a:buClr>
              <a:buSzPct val="73333"/>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20" name="Shape 120"/>
          <p:cNvSpPr txBox="1">
            <a:spLocks noGrp="1"/>
          </p:cNvSpPr>
          <p:nvPr>
            <p:ph type="body" idx="1"/>
          </p:nvPr>
        </p:nvSpPr>
        <p:spPr>
          <a:xfrm>
            <a:off x="629840" y="1543050"/>
            <a:ext cx="2949177" cy="2858691"/>
          </a:xfrm>
          <a:prstGeom prst="rect">
            <a:avLst/>
          </a:prstGeom>
          <a:noFill/>
          <a:ln>
            <a:noFill/>
          </a:ln>
        </p:spPr>
        <p:txBody>
          <a:bodyPr lIns="68575" tIns="68575" rIns="68575" bIns="68575" anchor="t" anchorCtr="0"/>
          <a:lstStyle>
            <a:lvl1pPr marL="0" marR="0" lvl="0" indent="0" algn="l" rtl="0">
              <a:lnSpc>
                <a:spcPct val="90000"/>
              </a:lnSpc>
              <a:spcBef>
                <a:spcPts val="800"/>
              </a:spcBef>
              <a:buClr>
                <a:schemeClr val="dk1"/>
              </a:buClr>
              <a:buFont typeface="Arial"/>
              <a:buNone/>
              <a:defRPr sz="1200" b="0" i="0"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buClr>
                <a:schemeClr val="dk1"/>
              </a:buClr>
              <a:buFont typeface="Arial"/>
              <a:buNone/>
              <a:defRPr sz="1100" b="0"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buClr>
                <a:schemeClr val="dk1"/>
              </a:buClr>
              <a:buFont typeface="Arial"/>
              <a:buNone/>
              <a:defRPr sz="9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5pPr>
            <a:lvl6pPr marL="1714500" marR="0" lvl="5"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6pPr>
            <a:lvl7pPr marL="2057400" marR="0" lvl="6"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7pPr>
            <a:lvl8pPr marL="2400300" marR="0" lvl="7"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8pPr>
            <a:lvl9pPr marL="2743200" marR="0" lvl="8"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121" name="Shape 121"/>
          <p:cNvSpPr txBox="1">
            <a:spLocks noGrp="1"/>
          </p:cNvSpPr>
          <p:nvPr>
            <p:ph type="dt" idx="10"/>
          </p:nvPr>
        </p:nvSpPr>
        <p:spPr>
          <a:xfrm>
            <a:off x="628650" y="4767262"/>
            <a:ext cx="2057399" cy="273843"/>
          </a:xfrm>
          <a:prstGeom prst="rect">
            <a:avLst/>
          </a:prstGeom>
          <a:noFill/>
          <a:ln>
            <a:noFill/>
          </a:ln>
        </p:spPr>
        <p:txBody>
          <a:bodyPr lIns="68575" tIns="68575" rIns="68575" bIns="6857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22" name="Shape 122"/>
          <p:cNvSpPr txBox="1">
            <a:spLocks noGrp="1"/>
          </p:cNvSpPr>
          <p:nvPr>
            <p:ph type="ftr" idx="11"/>
          </p:nvPr>
        </p:nvSpPr>
        <p:spPr>
          <a:xfrm>
            <a:off x="3028950" y="4767262"/>
            <a:ext cx="3086100" cy="273843"/>
          </a:xfrm>
          <a:prstGeom prst="rect">
            <a:avLst/>
          </a:prstGeom>
          <a:noFill/>
          <a:ln>
            <a:noFill/>
          </a:ln>
        </p:spPr>
        <p:txBody>
          <a:bodyPr lIns="68575" tIns="68575" rIns="68575" bIns="6857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23" name="Shape 123"/>
          <p:cNvSpPr txBox="1">
            <a:spLocks noGrp="1"/>
          </p:cNvSpPr>
          <p:nvPr>
            <p:ph type="sldNum" idx="12"/>
          </p:nvPr>
        </p:nvSpPr>
        <p:spPr>
          <a:xfrm>
            <a:off x="6457950" y="4767262"/>
            <a:ext cx="2057399" cy="273843"/>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GB" sz="900">
                <a:solidFill>
                  <a:srgbClr val="888888"/>
                </a:solidFill>
                <a:latin typeface="Calibri"/>
                <a:ea typeface="Calibri"/>
                <a:cs typeface="Calibri"/>
                <a:sym typeface="Calibri"/>
              </a:rPr>
              <a:t>‹#›</a:t>
            </a:fld>
            <a:endParaRPr lang="en-GB" sz="900">
              <a:solidFill>
                <a:srgbClr val="888888"/>
              </a:solidFill>
              <a:latin typeface="Calibri"/>
              <a:ea typeface="Calibri"/>
              <a:cs typeface="Calibri"/>
              <a:sym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24"/>
        <p:cNvGrpSpPr/>
        <p:nvPr/>
      </p:nvGrpSpPr>
      <p:grpSpPr>
        <a:xfrm>
          <a:off x="0" y="0"/>
          <a:ext cx="0" cy="0"/>
          <a:chOff x="0" y="0"/>
          <a:chExt cx="0" cy="0"/>
        </a:xfrm>
      </p:grpSpPr>
      <p:sp>
        <p:nvSpPr>
          <p:cNvPr id="125" name="Shape 125"/>
          <p:cNvSpPr txBox="1">
            <a:spLocks noGrp="1"/>
          </p:cNvSpPr>
          <p:nvPr>
            <p:ph type="title"/>
          </p:nvPr>
        </p:nvSpPr>
        <p:spPr>
          <a:xfrm>
            <a:off x="628650" y="273843"/>
            <a:ext cx="7886699" cy="994172"/>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126" name="Shape 126"/>
          <p:cNvSpPr txBox="1">
            <a:spLocks noGrp="1"/>
          </p:cNvSpPr>
          <p:nvPr>
            <p:ph type="body" idx="1"/>
          </p:nvPr>
        </p:nvSpPr>
        <p:spPr>
          <a:xfrm rot="5400000">
            <a:off x="2940248" y="-942379"/>
            <a:ext cx="3263503" cy="7886699"/>
          </a:xfrm>
          <a:prstGeom prst="rect">
            <a:avLst/>
          </a:prstGeom>
          <a:noFill/>
          <a:ln>
            <a:noFill/>
          </a:ln>
        </p:spPr>
        <p:txBody>
          <a:bodyPr lIns="68575" tIns="68575" rIns="68575" bIns="68575" anchor="t" anchorCtr="0"/>
          <a:lstStyle>
            <a:lvl1pPr marL="177800" marR="0" lvl="0" indent="-38100" algn="l" rtl="0">
              <a:lnSpc>
                <a:spcPct val="90000"/>
              </a:lnSpc>
              <a:spcBef>
                <a:spcPts val="8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27" name="Shape 127"/>
          <p:cNvSpPr txBox="1">
            <a:spLocks noGrp="1"/>
          </p:cNvSpPr>
          <p:nvPr>
            <p:ph type="dt" idx="10"/>
          </p:nvPr>
        </p:nvSpPr>
        <p:spPr>
          <a:xfrm>
            <a:off x="628650" y="4767262"/>
            <a:ext cx="2057399" cy="273843"/>
          </a:xfrm>
          <a:prstGeom prst="rect">
            <a:avLst/>
          </a:prstGeom>
          <a:noFill/>
          <a:ln>
            <a:noFill/>
          </a:ln>
        </p:spPr>
        <p:txBody>
          <a:bodyPr lIns="68575" tIns="68575" rIns="68575" bIns="6857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28" name="Shape 128"/>
          <p:cNvSpPr txBox="1">
            <a:spLocks noGrp="1"/>
          </p:cNvSpPr>
          <p:nvPr>
            <p:ph type="ftr" idx="11"/>
          </p:nvPr>
        </p:nvSpPr>
        <p:spPr>
          <a:xfrm>
            <a:off x="3028950" y="4767262"/>
            <a:ext cx="3086100" cy="273843"/>
          </a:xfrm>
          <a:prstGeom prst="rect">
            <a:avLst/>
          </a:prstGeom>
          <a:noFill/>
          <a:ln>
            <a:noFill/>
          </a:ln>
        </p:spPr>
        <p:txBody>
          <a:bodyPr lIns="68575" tIns="68575" rIns="68575" bIns="6857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29" name="Shape 129"/>
          <p:cNvSpPr txBox="1">
            <a:spLocks noGrp="1"/>
          </p:cNvSpPr>
          <p:nvPr>
            <p:ph type="sldNum" idx="12"/>
          </p:nvPr>
        </p:nvSpPr>
        <p:spPr>
          <a:xfrm>
            <a:off x="6457950" y="4767262"/>
            <a:ext cx="2057399" cy="273843"/>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GB" sz="900">
                <a:solidFill>
                  <a:srgbClr val="888888"/>
                </a:solidFill>
                <a:latin typeface="Calibri"/>
                <a:ea typeface="Calibri"/>
                <a:cs typeface="Calibri"/>
                <a:sym typeface="Calibri"/>
              </a:rPr>
              <a:t>‹#›</a:t>
            </a:fld>
            <a:endParaRPr lang="en-GB" sz="900">
              <a:solidFill>
                <a:srgbClr val="888888"/>
              </a:solidFill>
              <a:latin typeface="Calibri"/>
              <a:ea typeface="Calibri"/>
              <a:cs typeface="Calibri"/>
              <a:sym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30"/>
        <p:cNvGrpSpPr/>
        <p:nvPr/>
      </p:nvGrpSpPr>
      <p:grpSpPr>
        <a:xfrm>
          <a:off x="0" y="0"/>
          <a:ext cx="0" cy="0"/>
          <a:chOff x="0" y="0"/>
          <a:chExt cx="0" cy="0"/>
        </a:xfrm>
      </p:grpSpPr>
      <p:sp>
        <p:nvSpPr>
          <p:cNvPr id="131" name="Shape 131"/>
          <p:cNvSpPr txBox="1">
            <a:spLocks noGrp="1"/>
          </p:cNvSpPr>
          <p:nvPr>
            <p:ph type="title"/>
          </p:nvPr>
        </p:nvSpPr>
        <p:spPr>
          <a:xfrm rot="5400000">
            <a:off x="5350073" y="1467445"/>
            <a:ext cx="4358878" cy="1971674"/>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132" name="Shape 132"/>
          <p:cNvSpPr txBox="1">
            <a:spLocks noGrp="1"/>
          </p:cNvSpPr>
          <p:nvPr>
            <p:ph type="body" idx="1"/>
          </p:nvPr>
        </p:nvSpPr>
        <p:spPr>
          <a:xfrm rot="5400000">
            <a:off x="1349573" y="-447079"/>
            <a:ext cx="4358878" cy="5800724"/>
          </a:xfrm>
          <a:prstGeom prst="rect">
            <a:avLst/>
          </a:prstGeom>
          <a:noFill/>
          <a:ln>
            <a:noFill/>
          </a:ln>
        </p:spPr>
        <p:txBody>
          <a:bodyPr lIns="68575" tIns="68575" rIns="68575" bIns="68575" anchor="t" anchorCtr="0"/>
          <a:lstStyle>
            <a:lvl1pPr marL="177800" marR="0" lvl="0" indent="-38100" algn="l" rtl="0">
              <a:lnSpc>
                <a:spcPct val="90000"/>
              </a:lnSpc>
              <a:spcBef>
                <a:spcPts val="8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33" name="Shape 133"/>
          <p:cNvSpPr txBox="1">
            <a:spLocks noGrp="1"/>
          </p:cNvSpPr>
          <p:nvPr>
            <p:ph type="dt" idx="10"/>
          </p:nvPr>
        </p:nvSpPr>
        <p:spPr>
          <a:xfrm>
            <a:off x="628650" y="4767262"/>
            <a:ext cx="2057399" cy="273843"/>
          </a:xfrm>
          <a:prstGeom prst="rect">
            <a:avLst/>
          </a:prstGeom>
          <a:noFill/>
          <a:ln>
            <a:noFill/>
          </a:ln>
        </p:spPr>
        <p:txBody>
          <a:bodyPr lIns="68575" tIns="68575" rIns="68575" bIns="6857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34" name="Shape 134"/>
          <p:cNvSpPr txBox="1">
            <a:spLocks noGrp="1"/>
          </p:cNvSpPr>
          <p:nvPr>
            <p:ph type="ftr" idx="11"/>
          </p:nvPr>
        </p:nvSpPr>
        <p:spPr>
          <a:xfrm>
            <a:off x="3028950" y="4767262"/>
            <a:ext cx="3086100" cy="273843"/>
          </a:xfrm>
          <a:prstGeom prst="rect">
            <a:avLst/>
          </a:prstGeom>
          <a:noFill/>
          <a:ln>
            <a:noFill/>
          </a:ln>
        </p:spPr>
        <p:txBody>
          <a:bodyPr lIns="68575" tIns="68575" rIns="68575" bIns="6857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35" name="Shape 135"/>
          <p:cNvSpPr txBox="1">
            <a:spLocks noGrp="1"/>
          </p:cNvSpPr>
          <p:nvPr>
            <p:ph type="sldNum" idx="12"/>
          </p:nvPr>
        </p:nvSpPr>
        <p:spPr>
          <a:xfrm>
            <a:off x="6457950" y="4767262"/>
            <a:ext cx="2057399" cy="273843"/>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GB" sz="900">
                <a:solidFill>
                  <a:srgbClr val="888888"/>
                </a:solidFill>
                <a:latin typeface="Calibri"/>
                <a:ea typeface="Calibri"/>
                <a:cs typeface="Calibri"/>
                <a:sym typeface="Calibri"/>
              </a:rPr>
              <a:t>‹#›</a:t>
            </a:fld>
            <a:endParaRPr lang="en-GB" sz="900">
              <a:solidFill>
                <a:srgbClr val="888888"/>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8"/>
        <p:cNvGrpSpPr/>
        <p:nvPr/>
      </p:nvGrpSpPr>
      <p:grpSpPr>
        <a:xfrm>
          <a:off x="0" y="0"/>
          <a:ext cx="0" cy="0"/>
          <a:chOff x="0" y="0"/>
          <a:chExt cx="0" cy="0"/>
        </a:xfrm>
      </p:grpSpPr>
      <p:sp>
        <p:nvSpPr>
          <p:cNvPr id="19" name="Shape 19"/>
          <p:cNvSpPr/>
          <p:nvPr/>
        </p:nvSpPr>
        <p:spPr>
          <a:xfrm>
            <a:off x="0" y="5045700"/>
            <a:ext cx="9144000" cy="978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20" name="Shape 20"/>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1" name="Shape 21"/>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5" name="Shape 25"/>
          <p:cNvSpPr txBox="1">
            <a:spLocks noGrp="1"/>
          </p:cNvSpPr>
          <p:nvPr>
            <p:ph type="body" idx="1"/>
          </p:nvPr>
        </p:nvSpPr>
        <p:spPr>
          <a:xfrm>
            <a:off x="3117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6" name="Shape 26"/>
          <p:cNvSpPr txBox="1">
            <a:spLocks noGrp="1"/>
          </p:cNvSpPr>
          <p:nvPr>
            <p:ph type="body" idx="2"/>
          </p:nvPr>
        </p:nvSpPr>
        <p:spPr>
          <a:xfrm>
            <a:off x="48324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7" name="Shape 2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0" name="Shape 3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3" name="Shape 33"/>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4" name="Shape 3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bg>
      <p:bgPr>
        <a:solidFill>
          <a:schemeClr val="lt2"/>
        </a:solidFill>
        <a:effectLst/>
      </p:bgPr>
    </p:bg>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490250" y="526350"/>
            <a:ext cx="5797500" cy="40908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7" name="Shape 3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8"/>
        <p:cNvGrpSpPr/>
        <p:nvPr/>
      </p:nvGrpSpPr>
      <p:grpSpPr>
        <a:xfrm>
          <a:off x="0" y="0"/>
          <a:ext cx="0" cy="0"/>
          <a:chOff x="0" y="0"/>
          <a:chExt cx="0" cy="0"/>
        </a:xfrm>
      </p:grpSpPr>
      <p:sp>
        <p:nvSpPr>
          <p:cNvPr id="39" name="Shape 39"/>
          <p:cNvSpPr/>
          <p:nvPr/>
        </p:nvSpPr>
        <p:spPr>
          <a:xfrm>
            <a:off x="4572000" y="75"/>
            <a:ext cx="4572000" cy="5143500"/>
          </a:xfrm>
          <a:prstGeom prst="rect">
            <a:avLst/>
          </a:prstGeom>
          <a:solidFill>
            <a:schemeClr val="dk1"/>
          </a:solidFill>
          <a:ln>
            <a:noFill/>
          </a:ln>
        </p:spPr>
        <p:txBody>
          <a:bodyPr lIns="91425" tIns="91425" rIns="91425" bIns="91425" anchor="ctr" anchorCtr="0">
            <a:noAutofit/>
          </a:bodyPr>
          <a:lstStyle/>
          <a:p>
            <a:pPr lvl="0">
              <a:spcBef>
                <a:spcPts val="0"/>
              </a:spcBef>
              <a:buNone/>
            </a:pPr>
            <a:endParaRPr/>
          </a:p>
        </p:txBody>
      </p:sp>
      <p:cxnSp>
        <p:nvCxnSpPr>
          <p:cNvPr id="40" name="Shape 40"/>
          <p:cNvCxnSpPr/>
          <p:nvPr/>
        </p:nvCxnSpPr>
        <p:spPr>
          <a:xfrm>
            <a:off x="5029675" y="4495500"/>
            <a:ext cx="468300" cy="0"/>
          </a:xfrm>
          <a:prstGeom prst="straightConnector1">
            <a:avLst/>
          </a:prstGeom>
          <a:noFill/>
          <a:ln w="19050" cap="flat" cmpd="sng">
            <a:solidFill>
              <a:schemeClr val="lt2"/>
            </a:solidFill>
            <a:prstDash val="solid"/>
            <a:round/>
            <a:headEnd type="none" w="med" len="med"/>
            <a:tailEnd type="none" w="med" len="med"/>
          </a:ln>
        </p:spPr>
      </p:cxnSp>
      <p:sp>
        <p:nvSpPr>
          <p:cNvPr id="41" name="Shape 41"/>
          <p:cNvSpPr txBox="1">
            <a:spLocks noGrp="1"/>
          </p:cNvSpPr>
          <p:nvPr>
            <p:ph type="title"/>
          </p:nvPr>
        </p:nvSpPr>
        <p:spPr>
          <a:xfrm>
            <a:off x="265500" y="1205825"/>
            <a:ext cx="4045200" cy="15096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42" name="Shape 42"/>
          <p:cNvSpPr txBox="1">
            <a:spLocks noGrp="1"/>
          </p:cNvSpPr>
          <p:nvPr>
            <p:ph type="subTitle" idx="1"/>
          </p:nvPr>
        </p:nvSpPr>
        <p:spPr>
          <a:xfrm>
            <a:off x="265500" y="2769000"/>
            <a:ext cx="4045200" cy="13455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43" name="Shape 43"/>
          <p:cNvSpPr txBox="1">
            <a:spLocks noGrp="1"/>
          </p:cNvSpPr>
          <p:nvPr>
            <p:ph type="body" idx="2"/>
          </p:nvPr>
        </p:nvSpPr>
        <p:spPr>
          <a:xfrm>
            <a:off x="4939500" y="724200"/>
            <a:ext cx="3837000" cy="3695100"/>
          </a:xfrm>
          <a:prstGeom prst="rect">
            <a:avLst/>
          </a:prstGeom>
        </p:spPr>
        <p:txBody>
          <a:bodyPr lIns="91425" tIns="91425" rIns="91425" bIns="91425" anchor="ctr" anchorCtr="0"/>
          <a:lstStyle>
            <a:lvl1pPr lvl="0">
              <a:spcBef>
                <a:spcPts val="0"/>
              </a:spcBef>
              <a:buClr>
                <a:schemeClr val="lt1"/>
              </a:buClr>
              <a:defRPr>
                <a:solidFill>
                  <a:schemeClr val="lt1"/>
                </a:solidFill>
              </a:defRPr>
            </a:lvl1pPr>
            <a:lvl2pPr lvl="1">
              <a:spcBef>
                <a:spcPts val="0"/>
              </a:spcBef>
              <a:buClr>
                <a:schemeClr val="lt1"/>
              </a:buClr>
              <a:defRPr>
                <a:solidFill>
                  <a:schemeClr val="lt1"/>
                </a:solidFill>
              </a:defRPr>
            </a:lvl2pPr>
            <a:lvl3pPr lvl="2">
              <a:spcBef>
                <a:spcPts val="0"/>
              </a:spcBef>
              <a:buClr>
                <a:schemeClr val="lt1"/>
              </a:buClr>
              <a:defRPr>
                <a:solidFill>
                  <a:schemeClr val="lt1"/>
                </a:solidFill>
              </a:defRPr>
            </a:lvl3pPr>
            <a:lvl4pPr lvl="3">
              <a:spcBef>
                <a:spcPts val="0"/>
              </a:spcBef>
              <a:buClr>
                <a:schemeClr val="lt1"/>
              </a:buClr>
              <a:defRPr>
                <a:solidFill>
                  <a:schemeClr val="lt1"/>
                </a:solidFill>
              </a:defRPr>
            </a:lvl4pPr>
            <a:lvl5pPr lvl="4">
              <a:spcBef>
                <a:spcPts val="0"/>
              </a:spcBef>
              <a:buClr>
                <a:schemeClr val="lt1"/>
              </a:buClr>
              <a:defRPr>
                <a:solidFill>
                  <a:schemeClr val="lt1"/>
                </a:solidFill>
              </a:defRPr>
            </a:lvl5pPr>
            <a:lvl6pPr lvl="5">
              <a:spcBef>
                <a:spcPts val="0"/>
              </a:spcBef>
              <a:buClr>
                <a:schemeClr val="lt1"/>
              </a:buClr>
              <a:defRPr>
                <a:solidFill>
                  <a:schemeClr val="lt1"/>
                </a:solidFill>
              </a:defRPr>
            </a:lvl6pPr>
            <a:lvl7pPr lvl="6">
              <a:spcBef>
                <a:spcPts val="0"/>
              </a:spcBef>
              <a:buClr>
                <a:schemeClr val="lt1"/>
              </a:buClr>
              <a:defRPr>
                <a:solidFill>
                  <a:schemeClr val="lt1"/>
                </a:solidFill>
              </a:defRPr>
            </a:lvl7pPr>
            <a:lvl8pPr lvl="7">
              <a:spcBef>
                <a:spcPts val="0"/>
              </a:spcBef>
              <a:buClr>
                <a:schemeClr val="lt1"/>
              </a:buClr>
              <a:defRPr>
                <a:solidFill>
                  <a:schemeClr val="lt1"/>
                </a:solidFill>
              </a:defRPr>
            </a:lvl8pPr>
            <a:lvl9pPr lvl="8">
              <a:spcBef>
                <a:spcPts val="0"/>
              </a:spcBef>
              <a:buClr>
                <a:schemeClr val="lt1"/>
              </a:buClr>
              <a:defRPr>
                <a:solidFill>
                  <a:schemeClr val="lt1"/>
                </a:solidFill>
              </a:defRPr>
            </a:lvl9pPr>
          </a:lstStyle>
          <a:p>
            <a:endParaRPr/>
          </a:p>
        </p:txBody>
      </p:sp>
      <p:sp>
        <p:nvSpPr>
          <p:cNvPr id="44" name="Shape 4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GB">
                <a:solidFill>
                  <a:schemeClr val="lt1"/>
                </a:solidFill>
              </a:rPr>
              <a:t>‹#›</a:t>
            </a:fld>
            <a:endParaRPr lang="en-GB">
              <a:solidFill>
                <a:schemeClr val="lt1"/>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5"/>
        <p:cNvGrpSpPr/>
        <p:nvPr/>
      </p:nvGrpSpPr>
      <p:grpSpPr>
        <a:xfrm>
          <a:off x="0" y="0"/>
          <a:ext cx="0" cy="0"/>
          <a:chOff x="0" y="0"/>
          <a:chExt cx="0" cy="0"/>
        </a:xfrm>
      </p:grpSpPr>
      <p:sp>
        <p:nvSpPr>
          <p:cNvPr id="46" name="Shape 46"/>
          <p:cNvSpPr txBox="1">
            <a:spLocks noGrp="1"/>
          </p:cNvSpPr>
          <p:nvPr>
            <p:ph type="body" idx="1"/>
          </p:nvPr>
        </p:nvSpPr>
        <p:spPr>
          <a:xfrm>
            <a:off x="311700" y="4236825"/>
            <a:ext cx="5998800" cy="598800"/>
          </a:xfrm>
          <a:prstGeom prst="rect">
            <a:avLst/>
          </a:prstGeom>
        </p:spPr>
        <p:txBody>
          <a:bodyPr lIns="91425" tIns="91425" rIns="91425" bIns="91425" anchor="ctr" anchorCtr="0"/>
          <a:lstStyle>
            <a:lvl1pPr lvl="0">
              <a:lnSpc>
                <a:spcPct val="100000"/>
              </a:lnSpc>
              <a:spcBef>
                <a:spcPts val="0"/>
              </a:spcBef>
              <a:spcAft>
                <a:spcPts val="0"/>
              </a:spcAft>
              <a:buSzPct val="100000"/>
              <a:buNone/>
              <a:defRPr sz="2100"/>
            </a:lvl1pPr>
          </a:lstStyle>
          <a:p>
            <a:endParaRPr/>
          </a:p>
        </p:txBody>
      </p:sp>
      <p:sp>
        <p:nvSpPr>
          <p:cNvPr id="47" name="Shape 4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1pPr>
            <a:lvl2pPr lvl="1">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2pPr>
            <a:lvl3pPr lvl="2">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3pPr>
            <a:lvl4pPr lvl="3">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4pPr>
            <a:lvl5pPr lvl="4">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5pPr>
            <a:lvl6pPr lvl="5">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6pPr>
            <a:lvl7pPr lvl="6">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7pPr>
            <a:lvl8pPr lvl="7">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8pPr>
            <a:lvl9pPr lvl="8">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accent3"/>
              </a:buClr>
              <a:buSzPct val="100000"/>
              <a:buFont typeface="Proxima Nova"/>
              <a:defRPr sz="1800">
                <a:solidFill>
                  <a:schemeClr val="accent3"/>
                </a:solidFill>
                <a:latin typeface="Proxima Nova"/>
                <a:ea typeface="Proxima Nova"/>
                <a:cs typeface="Proxima Nova"/>
                <a:sym typeface="Proxima Nova"/>
              </a:defRPr>
            </a:lvl1pPr>
            <a:lvl2pPr lvl="1">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2pPr>
            <a:lvl3pPr lvl="2">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3pPr>
            <a:lvl4pPr lvl="3">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4pPr>
            <a:lvl5pPr lvl="4">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5pPr>
            <a:lvl6pPr lvl="5">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6pPr>
            <a:lvl7pPr lvl="6">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7pPr>
            <a:lvl8pPr lvl="7">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8pPr>
            <a:lvl9pPr lvl="8">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GB" sz="1000">
                <a:solidFill>
                  <a:schemeClr val="dk1"/>
                </a:solidFill>
                <a:latin typeface="Proxima Nova"/>
                <a:ea typeface="Proxima Nova"/>
                <a:cs typeface="Proxima Nova"/>
                <a:sym typeface="Proxima Nova"/>
              </a:rPr>
              <a:t>‹#›</a:t>
            </a:fld>
            <a:endParaRPr lang="en-GB" sz="1000">
              <a:solidFill>
                <a:schemeClr val="dk1"/>
              </a:solidFill>
              <a:latin typeface="Proxima Nova"/>
              <a:ea typeface="Proxima Nova"/>
              <a:cs typeface="Proxima Nova"/>
              <a:sym typeface="Proxima Nova"/>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628650" y="273843"/>
            <a:ext cx="7886699" cy="994172"/>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dk1"/>
              </a:buClr>
              <a:buSzPct val="33333"/>
              <a:buFont typeface="Calibri"/>
              <a:buNone/>
              <a:defRPr sz="3300" b="0" i="0" u="none" strike="noStrike" cap="none">
                <a:solidFill>
                  <a:schemeClr val="dk1"/>
                </a:solidFill>
                <a:latin typeface="Calibri"/>
                <a:ea typeface="Calibri"/>
                <a:cs typeface="Calibri"/>
                <a:sym typeface="Calibri"/>
              </a:defRPr>
            </a:lvl1pPr>
            <a:lvl2pPr lvl="1" indent="0">
              <a:spcBef>
                <a:spcPts val="0"/>
              </a:spcBef>
              <a:buSzPct val="78571"/>
              <a:buNone/>
              <a:defRPr sz="1400"/>
            </a:lvl2pPr>
            <a:lvl3pPr lvl="2" indent="0">
              <a:spcBef>
                <a:spcPts val="0"/>
              </a:spcBef>
              <a:buSzPct val="78571"/>
              <a:buNone/>
              <a:defRPr sz="1400"/>
            </a:lvl3pPr>
            <a:lvl4pPr lvl="3" indent="0">
              <a:spcBef>
                <a:spcPts val="0"/>
              </a:spcBef>
              <a:buSzPct val="78571"/>
              <a:buNone/>
              <a:defRPr sz="1400"/>
            </a:lvl4pPr>
            <a:lvl5pPr lvl="4" indent="0">
              <a:spcBef>
                <a:spcPts val="0"/>
              </a:spcBef>
              <a:buSzPct val="78571"/>
              <a:buNone/>
              <a:defRPr sz="1400"/>
            </a:lvl5pPr>
            <a:lvl6pPr lvl="5" indent="0">
              <a:spcBef>
                <a:spcPts val="0"/>
              </a:spcBef>
              <a:buSzPct val="78571"/>
              <a:buNone/>
              <a:defRPr sz="1400"/>
            </a:lvl6pPr>
            <a:lvl7pPr lvl="6" indent="0">
              <a:spcBef>
                <a:spcPts val="0"/>
              </a:spcBef>
              <a:buSzPct val="78571"/>
              <a:buNone/>
              <a:defRPr sz="1400"/>
            </a:lvl7pPr>
            <a:lvl8pPr lvl="7" indent="0">
              <a:spcBef>
                <a:spcPts val="0"/>
              </a:spcBef>
              <a:buSzPct val="78571"/>
              <a:buNone/>
              <a:defRPr sz="1400"/>
            </a:lvl8pPr>
            <a:lvl9pPr lvl="8" indent="0">
              <a:spcBef>
                <a:spcPts val="0"/>
              </a:spcBef>
              <a:buSzPct val="78571"/>
              <a:buNone/>
              <a:defRPr sz="1400"/>
            </a:lvl9pPr>
          </a:lstStyle>
          <a:p>
            <a:endParaRPr/>
          </a:p>
        </p:txBody>
      </p:sp>
      <p:sp>
        <p:nvSpPr>
          <p:cNvPr id="63" name="Shape 63"/>
          <p:cNvSpPr txBox="1">
            <a:spLocks noGrp="1"/>
          </p:cNvSpPr>
          <p:nvPr>
            <p:ph type="body" idx="1"/>
          </p:nvPr>
        </p:nvSpPr>
        <p:spPr>
          <a:xfrm>
            <a:off x="628650" y="1369218"/>
            <a:ext cx="7886699" cy="3263503"/>
          </a:xfrm>
          <a:prstGeom prst="rect">
            <a:avLst/>
          </a:prstGeom>
          <a:noFill/>
          <a:ln>
            <a:noFill/>
          </a:ln>
        </p:spPr>
        <p:txBody>
          <a:bodyPr lIns="68575" tIns="68575" rIns="68575" bIns="68575" anchor="t" anchorCtr="0"/>
          <a:lstStyle>
            <a:lvl1pPr marL="177800" marR="0" lvl="0" indent="-38100" algn="l" rtl="0">
              <a:lnSpc>
                <a:spcPct val="90000"/>
              </a:lnSpc>
              <a:spcBef>
                <a:spcPts val="8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dt" idx="10"/>
          </p:nvPr>
        </p:nvSpPr>
        <p:spPr>
          <a:xfrm>
            <a:off x="628650" y="4767262"/>
            <a:ext cx="2057399" cy="273843"/>
          </a:xfrm>
          <a:prstGeom prst="rect">
            <a:avLst/>
          </a:prstGeom>
          <a:noFill/>
          <a:ln>
            <a:noFill/>
          </a:ln>
        </p:spPr>
        <p:txBody>
          <a:bodyPr lIns="68575" tIns="68575" rIns="68575" bIns="68575" anchor="ctr" anchorCtr="0"/>
          <a:lstStyle>
            <a:lvl1pPr marL="0" marR="0" lvl="0" indent="0" algn="l" rtl="0">
              <a:spcBef>
                <a:spcPts val="0"/>
              </a:spcBef>
              <a:buSzPct val="122222"/>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SzPct val="78571"/>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SzPct val="78571"/>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SzPct val="78571"/>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SzPct val="78571"/>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SzPct val="78571"/>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SzPct val="78571"/>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SzPct val="78571"/>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SzPct val="78571"/>
              <a:buNone/>
              <a:defRPr sz="14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ftr" idx="11"/>
          </p:nvPr>
        </p:nvSpPr>
        <p:spPr>
          <a:xfrm>
            <a:off x="3028950" y="4767262"/>
            <a:ext cx="3086100" cy="273843"/>
          </a:xfrm>
          <a:prstGeom prst="rect">
            <a:avLst/>
          </a:prstGeom>
          <a:noFill/>
          <a:ln>
            <a:noFill/>
          </a:ln>
        </p:spPr>
        <p:txBody>
          <a:bodyPr lIns="68575" tIns="68575" rIns="68575" bIns="68575" anchor="ctr" anchorCtr="0"/>
          <a:lstStyle>
            <a:lvl1pPr marL="0" marR="0" lvl="0" indent="0" algn="ctr" rtl="0">
              <a:spcBef>
                <a:spcPts val="0"/>
              </a:spcBef>
              <a:buSzPct val="122222"/>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SzPct val="78571"/>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SzPct val="78571"/>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SzPct val="78571"/>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SzPct val="78571"/>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SzPct val="78571"/>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SzPct val="78571"/>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SzPct val="78571"/>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SzPct val="78571"/>
              <a:buNone/>
              <a:defRPr sz="14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sldNum" idx="12"/>
          </p:nvPr>
        </p:nvSpPr>
        <p:spPr>
          <a:xfrm>
            <a:off x="6457950" y="4767262"/>
            <a:ext cx="2057399" cy="273843"/>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GB" sz="900" b="0" i="0" u="none" strike="noStrike" cap="none">
                <a:solidFill>
                  <a:srgbClr val="888888"/>
                </a:solidFill>
                <a:latin typeface="Calibri"/>
                <a:ea typeface="Calibri"/>
                <a:cs typeface="Calibri"/>
                <a:sym typeface="Calibri"/>
              </a:rPr>
              <a:t>‹#›</a:t>
            </a:fld>
            <a:endParaRPr lang="en-GB" sz="9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1.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2.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3.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115.xml"/><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11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6.xml"/><Relationship Id="rId1" Type="http://schemas.openxmlformats.org/officeDocument/2006/relationships/slideLayout" Target="../slideLayouts/slideLayout12.xml"/><Relationship Id="rId5" Type="http://schemas.openxmlformats.org/officeDocument/2006/relationships/image" Target="../media/image77.png"/><Relationship Id="rId4" Type="http://schemas.openxmlformats.org/officeDocument/2006/relationships/image" Target="../media/image76.png"/></Relationships>
</file>

<file path=ppt/slides/_rels/slide11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7.xml"/><Relationship Id="rId1" Type="http://schemas.openxmlformats.org/officeDocument/2006/relationships/slideLayout" Target="../slideLayouts/slideLayout12.xml"/><Relationship Id="rId5" Type="http://schemas.openxmlformats.org/officeDocument/2006/relationships/image" Target="../media/image80.png"/><Relationship Id="rId4" Type="http://schemas.openxmlformats.org/officeDocument/2006/relationships/image" Target="../media/image79.png"/></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20.xml"/><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21.xml"/><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22.xml"/><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23.xml"/><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24.xml"/><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26.xml"/><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27.xml"/><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28.xml"/><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29.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30.xml"/><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31.xml"/><Relationship Id="rId1" Type="http://schemas.openxmlformats.org/officeDocument/2006/relationships/slideLayout" Target="../slideLayouts/slideLayout11.xml"/></Relationships>
</file>

<file path=ppt/slides/_rels/slide13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32.xml"/><Relationship Id="rId1" Type="http://schemas.openxmlformats.org/officeDocument/2006/relationships/slideLayout" Target="../slideLayouts/slideLayout11.xml"/><Relationship Id="rId4" Type="http://schemas.openxmlformats.org/officeDocument/2006/relationships/image" Target="../media/image94.png"/></Relationships>
</file>

<file path=ppt/slides/_rels/slide13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33.xml"/><Relationship Id="rId1" Type="http://schemas.openxmlformats.org/officeDocument/2006/relationships/slideLayout" Target="../slideLayouts/slideLayout11.xml"/></Relationships>
</file>

<file path=ppt/slides/_rels/slide13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34.xml"/><Relationship Id="rId1" Type="http://schemas.openxmlformats.org/officeDocument/2006/relationships/slideLayout" Target="../slideLayouts/slideLayout11.xml"/></Relationships>
</file>

<file path=ppt/slides/_rels/slide13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35.xml"/><Relationship Id="rId1" Type="http://schemas.openxmlformats.org/officeDocument/2006/relationships/slideLayout" Target="../slideLayouts/slideLayout11.xml"/></Relationships>
</file>

<file path=ppt/slides/_rels/slide13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36.xml"/><Relationship Id="rId1" Type="http://schemas.openxmlformats.org/officeDocument/2006/relationships/slideLayout" Target="../slideLayouts/slideLayout11.xml"/></Relationships>
</file>

<file path=ppt/slides/_rels/slide13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37.xml"/><Relationship Id="rId1" Type="http://schemas.openxmlformats.org/officeDocument/2006/relationships/slideLayout" Target="../slideLayouts/slideLayout11.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1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144.xml"/><Relationship Id="rId1" Type="http://schemas.openxmlformats.org/officeDocument/2006/relationships/slideLayout" Target="../slideLayouts/slideLayout15.xml"/></Relationships>
</file>

<file path=ppt/slides/_rels/slide145.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145.xml"/><Relationship Id="rId1" Type="http://schemas.openxmlformats.org/officeDocument/2006/relationships/slideLayout" Target="../slideLayouts/slideLayout15.xml"/></Relationships>
</file>

<file path=ppt/slides/_rels/slide146.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146.xml"/><Relationship Id="rId1" Type="http://schemas.openxmlformats.org/officeDocument/2006/relationships/slideLayout" Target="../slideLayouts/slideLayout15.xml"/></Relationships>
</file>

<file path=ppt/slides/_rels/slide147.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147.xml"/><Relationship Id="rId1" Type="http://schemas.openxmlformats.org/officeDocument/2006/relationships/slideLayout" Target="../slideLayouts/slideLayout15.xml"/></Relationships>
</file>

<file path=ppt/slides/_rels/slide148.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148.xml"/><Relationship Id="rId1" Type="http://schemas.openxmlformats.org/officeDocument/2006/relationships/slideLayout" Target="../slideLayouts/slideLayout15.xml"/></Relationships>
</file>

<file path=ppt/slides/_rels/slide149.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149.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150.xml"/><Relationship Id="rId1" Type="http://schemas.openxmlformats.org/officeDocument/2006/relationships/slideLayout" Target="../slideLayouts/slideLayout15.xml"/></Relationships>
</file>

<file path=ppt/slides/_rels/slide151.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151.xml"/><Relationship Id="rId1" Type="http://schemas.openxmlformats.org/officeDocument/2006/relationships/slideLayout" Target="../slideLayouts/slideLayout15.xml"/></Relationships>
</file>

<file path=ppt/slides/_rels/slide152.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152.xml"/><Relationship Id="rId1" Type="http://schemas.openxmlformats.org/officeDocument/2006/relationships/slideLayout" Target="../slideLayouts/slideLayout15.xml"/></Relationships>
</file>

<file path=ppt/slides/_rels/slide153.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153.xml"/><Relationship Id="rId1" Type="http://schemas.openxmlformats.org/officeDocument/2006/relationships/slideLayout" Target="../slideLayouts/slideLayout15.xml"/></Relationships>
</file>

<file path=ppt/slides/_rels/slide154.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54.xml"/><Relationship Id="rId1" Type="http://schemas.openxmlformats.org/officeDocument/2006/relationships/slideLayout" Target="../slideLayouts/slideLayout15.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5.xml"/></Relationships>
</file>

<file path=ppt/slides/_rels/slide15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57.xml"/><Relationship Id="rId1" Type="http://schemas.openxmlformats.org/officeDocument/2006/relationships/slideLayout" Target="../slideLayouts/slideLayout5.xml"/></Relationships>
</file>

<file path=ppt/slides/_rels/slide15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58.xml"/><Relationship Id="rId1" Type="http://schemas.openxmlformats.org/officeDocument/2006/relationships/slideLayout" Target="../slideLayouts/slideLayout5.xml"/></Relationships>
</file>

<file path=ppt/slides/_rels/slide15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59.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60.xml"/><Relationship Id="rId1" Type="http://schemas.openxmlformats.org/officeDocument/2006/relationships/slideLayout" Target="../slideLayouts/slideLayout11.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12.xml"/></Relationships>
</file>

<file path=ppt/slides/_rels/slide16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62.xml"/><Relationship Id="rId1" Type="http://schemas.openxmlformats.org/officeDocument/2006/relationships/slideLayout" Target="../slideLayouts/slideLayout1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12.xml"/></Relationships>
</file>

<file path=ppt/slides/_rels/slide16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64.xml"/><Relationship Id="rId1" Type="http://schemas.openxmlformats.org/officeDocument/2006/relationships/slideLayout" Target="../slideLayouts/slideLayout11.xml"/></Relationships>
</file>

<file path=ppt/slides/_rels/slide16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65.xml"/><Relationship Id="rId1" Type="http://schemas.openxmlformats.org/officeDocument/2006/relationships/slideLayout" Target="../slideLayouts/slideLayout11.xml"/></Relationships>
</file>

<file path=ppt/slides/_rels/slide16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66.xml"/><Relationship Id="rId1" Type="http://schemas.openxmlformats.org/officeDocument/2006/relationships/slideLayout" Target="../slideLayouts/slideLayout11.xml"/></Relationships>
</file>

<file path=ppt/slides/_rels/slide16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67.xml"/><Relationship Id="rId1" Type="http://schemas.openxmlformats.org/officeDocument/2006/relationships/slideLayout" Target="../slideLayouts/slideLayout11.xml"/></Relationships>
</file>

<file path=ppt/slides/_rels/slide16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68.xml"/><Relationship Id="rId1" Type="http://schemas.openxmlformats.org/officeDocument/2006/relationships/slideLayout" Target="../slideLayouts/slideLayout11.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70.xml"/><Relationship Id="rId1" Type="http://schemas.openxmlformats.org/officeDocument/2006/relationships/slideLayout" Target="../slideLayouts/slideLayout11.xml"/></Relationships>
</file>

<file path=ppt/slides/_rels/slide17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71.xml"/><Relationship Id="rId1" Type="http://schemas.openxmlformats.org/officeDocument/2006/relationships/slideLayout" Target="../slideLayouts/slideLayout11.xml"/></Relationships>
</file>

<file path=ppt/slides/_rels/slide17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72.xml"/><Relationship Id="rId1" Type="http://schemas.openxmlformats.org/officeDocument/2006/relationships/slideLayout" Target="../slideLayouts/slideLayout11.xml"/></Relationships>
</file>

<file path=ppt/slides/_rels/slide17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73.xml"/><Relationship Id="rId1" Type="http://schemas.openxmlformats.org/officeDocument/2006/relationships/slideLayout" Target="../slideLayouts/slideLayout11.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175.xml"/><Relationship Id="rId1" Type="http://schemas.openxmlformats.org/officeDocument/2006/relationships/slideLayout" Target="../slideLayouts/slideLayout3.xml"/><Relationship Id="rId4" Type="http://schemas.openxmlformats.org/officeDocument/2006/relationships/image" Target="../media/image126.jpg"/></Relationships>
</file>

<file path=ppt/slides/_rels/slide17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76.xml"/><Relationship Id="rId1" Type="http://schemas.openxmlformats.org/officeDocument/2006/relationships/slideLayout" Target="../slideLayouts/slideLayout3.xml"/><Relationship Id="rId4" Type="http://schemas.openxmlformats.org/officeDocument/2006/relationships/image" Target="../media/image128.png"/></Relationships>
</file>

<file path=ppt/slides/_rels/slide17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77.xml"/><Relationship Id="rId1" Type="http://schemas.openxmlformats.org/officeDocument/2006/relationships/slideLayout" Target="../slideLayouts/slideLayout3.xml"/></Relationships>
</file>

<file path=ppt/slides/_rels/slide17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78.xml"/><Relationship Id="rId1" Type="http://schemas.openxmlformats.org/officeDocument/2006/relationships/slideLayout" Target="../slideLayouts/slideLayout3.xml"/></Relationships>
</file>

<file path=ppt/slides/_rels/slide17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79.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8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80.xml"/><Relationship Id="rId1" Type="http://schemas.openxmlformats.org/officeDocument/2006/relationships/slideLayout" Target="../slideLayouts/slideLayout3.xml"/></Relationships>
</file>

<file path=ppt/slides/_rels/slide18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81.xml"/><Relationship Id="rId1" Type="http://schemas.openxmlformats.org/officeDocument/2006/relationships/slideLayout" Target="../slideLayouts/slideLayout3.xml"/></Relationships>
</file>

<file path=ppt/slides/_rels/slide18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82.xml"/><Relationship Id="rId1" Type="http://schemas.openxmlformats.org/officeDocument/2006/relationships/slideLayout" Target="../slideLayouts/slideLayout3.xml"/></Relationships>
</file>

<file path=ppt/slides/_rels/slide18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83.xml"/><Relationship Id="rId1" Type="http://schemas.openxmlformats.org/officeDocument/2006/relationships/slideLayout" Target="../slideLayouts/slideLayout3.xml"/></Relationships>
</file>

<file path=ppt/slides/_rels/slide18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84.xml"/><Relationship Id="rId1" Type="http://schemas.openxmlformats.org/officeDocument/2006/relationships/slideLayout" Target="../slideLayouts/slideLayout3.xml"/></Relationships>
</file>

<file path=ppt/slides/_rels/slide18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85.xml"/><Relationship Id="rId1" Type="http://schemas.openxmlformats.org/officeDocument/2006/relationships/slideLayout" Target="../slideLayouts/slideLayout3.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3.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3.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89.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19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90.xml"/><Relationship Id="rId1" Type="http://schemas.openxmlformats.org/officeDocument/2006/relationships/slideLayout" Target="../slideLayouts/slideLayout3.xml"/></Relationships>
</file>

<file path=ppt/slides/_rels/slide19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91.xml"/><Relationship Id="rId1" Type="http://schemas.openxmlformats.org/officeDocument/2006/relationships/slideLayout" Target="../slideLayouts/slideLayout3.xml"/><Relationship Id="rId4" Type="http://schemas.openxmlformats.org/officeDocument/2006/relationships/image" Target="../media/image141.png"/></Relationships>
</file>

<file path=ppt/slides/_rels/slide19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92.xml"/><Relationship Id="rId1" Type="http://schemas.openxmlformats.org/officeDocument/2006/relationships/slideLayout" Target="../slideLayouts/slideLayout3.xml"/></Relationships>
</file>

<file path=ppt/slides/_rels/slide19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93.xml"/><Relationship Id="rId1" Type="http://schemas.openxmlformats.org/officeDocument/2006/relationships/slideLayout" Target="../slideLayouts/slideLayout3.xml"/></Relationships>
</file>

<file path=ppt/slides/_rels/slide19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94.xml"/><Relationship Id="rId1" Type="http://schemas.openxmlformats.org/officeDocument/2006/relationships/slideLayout" Target="../slideLayouts/slideLayout3.xml"/></Relationships>
</file>

<file path=ppt/slides/_rels/slide19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95.xml"/><Relationship Id="rId1" Type="http://schemas.openxmlformats.org/officeDocument/2006/relationships/slideLayout" Target="../slideLayouts/slideLayout3.xml"/><Relationship Id="rId4" Type="http://schemas.openxmlformats.org/officeDocument/2006/relationships/image" Target="../media/image146.png"/></Relationships>
</file>

<file path=ppt/slides/_rels/slide19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96.xml"/><Relationship Id="rId1" Type="http://schemas.openxmlformats.org/officeDocument/2006/relationships/slideLayout" Target="../slideLayouts/slideLayout3.xml"/></Relationships>
</file>

<file path=ppt/slides/_rels/slide197.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notesSlide" Target="../notesSlides/notesSlide197.xml"/><Relationship Id="rId1" Type="http://schemas.openxmlformats.org/officeDocument/2006/relationships/slideLayout" Target="../slideLayouts/slideLayout3.xml"/></Relationships>
</file>

<file path=ppt/slides/_rels/slide198.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notesSlide" Target="../notesSlides/notesSlide198.xml"/><Relationship Id="rId1" Type="http://schemas.openxmlformats.org/officeDocument/2006/relationships/slideLayout" Target="../slideLayouts/slideLayout3.xml"/></Relationships>
</file>

<file path=ppt/slides/_rels/slide19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99.xml"/><Relationship Id="rId1" Type="http://schemas.openxmlformats.org/officeDocument/2006/relationships/slideLayout" Target="../slideLayouts/slideLayout3.xml"/><Relationship Id="rId4" Type="http://schemas.openxmlformats.org/officeDocument/2006/relationships/image" Target="../media/image15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00.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notesSlide" Target="../notesSlides/notesSlide200.xml"/><Relationship Id="rId1" Type="http://schemas.openxmlformats.org/officeDocument/2006/relationships/slideLayout" Target="../slideLayouts/slideLayout3.xml"/></Relationships>
</file>

<file path=ppt/slides/_rels/slide20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201.xml"/><Relationship Id="rId1" Type="http://schemas.openxmlformats.org/officeDocument/2006/relationships/slideLayout" Target="../slideLayouts/slideLayout3.xml"/><Relationship Id="rId4" Type="http://schemas.openxmlformats.org/officeDocument/2006/relationships/image" Target="../media/image154.png"/></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3.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204.xml"/><Relationship Id="rId1" Type="http://schemas.openxmlformats.org/officeDocument/2006/relationships/slideLayout" Target="../slideLayouts/slideLayout3.xml"/></Relationships>
</file>

<file path=ppt/slides/_rels/slide20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205.xml"/><Relationship Id="rId1" Type="http://schemas.openxmlformats.org/officeDocument/2006/relationships/slideLayout" Target="../slideLayouts/slideLayout3.xml"/></Relationships>
</file>

<file path=ppt/slides/_rels/slide206.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206.xml"/><Relationship Id="rId1" Type="http://schemas.openxmlformats.org/officeDocument/2006/relationships/slideLayout" Target="../slideLayouts/slideLayout3.xml"/><Relationship Id="rId4" Type="http://schemas.openxmlformats.org/officeDocument/2006/relationships/image" Target="../media/image158.png"/></Relationships>
</file>

<file path=ppt/slides/_rels/slide207.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207.xml"/><Relationship Id="rId1" Type="http://schemas.openxmlformats.org/officeDocument/2006/relationships/slideLayout" Target="../slideLayouts/slideLayout3.xml"/><Relationship Id="rId4" Type="http://schemas.openxmlformats.org/officeDocument/2006/relationships/image" Target="../media/image160.png"/></Relationships>
</file>

<file path=ppt/slides/_rels/slide208.xml.rels><?xml version="1.0" encoding="UTF-8" standalone="yes"?>
<Relationships xmlns="http://schemas.openxmlformats.org/package/2006/relationships"><Relationship Id="rId3" Type="http://schemas.openxmlformats.org/officeDocument/2006/relationships/image" Target="../media/image161.jpg"/><Relationship Id="rId2" Type="http://schemas.openxmlformats.org/officeDocument/2006/relationships/notesSlide" Target="../notesSlides/notesSlide208.xml"/><Relationship Id="rId1" Type="http://schemas.openxmlformats.org/officeDocument/2006/relationships/slideLayout" Target="../slideLayouts/slideLayout3.xml"/><Relationship Id="rId4" Type="http://schemas.openxmlformats.org/officeDocument/2006/relationships/image" Target="../media/image162.jpg"/></Relationships>
</file>

<file path=ppt/slides/_rels/slide209.xml.rels><?xml version="1.0" encoding="UTF-8" standalone="yes"?>
<Relationships xmlns="http://schemas.openxmlformats.org/package/2006/relationships"><Relationship Id="rId3" Type="http://schemas.openxmlformats.org/officeDocument/2006/relationships/image" Target="../media/image163.jpg"/><Relationship Id="rId2" Type="http://schemas.openxmlformats.org/officeDocument/2006/relationships/notesSlide" Target="../notesSlides/notesSlide209.xml"/><Relationship Id="rId1" Type="http://schemas.openxmlformats.org/officeDocument/2006/relationships/slideLayout" Target="../slideLayouts/slideLayout3.xml"/><Relationship Id="rId4" Type="http://schemas.openxmlformats.org/officeDocument/2006/relationships/image" Target="../media/image164.jpg"/></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10.xml.rels><?xml version="1.0" encoding="UTF-8" standalone="yes"?>
<Relationships xmlns="http://schemas.openxmlformats.org/package/2006/relationships"><Relationship Id="rId3" Type="http://schemas.openxmlformats.org/officeDocument/2006/relationships/image" Target="../media/image165.jpg"/><Relationship Id="rId2" Type="http://schemas.openxmlformats.org/officeDocument/2006/relationships/notesSlide" Target="../notesSlides/notesSlide210.xml"/><Relationship Id="rId1" Type="http://schemas.openxmlformats.org/officeDocument/2006/relationships/slideLayout" Target="../slideLayouts/slideLayout3.xml"/></Relationships>
</file>

<file path=ppt/slides/_rels/slide21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211.xml"/><Relationship Id="rId1" Type="http://schemas.openxmlformats.org/officeDocument/2006/relationships/slideLayout" Target="../slideLayouts/slideLayout3.xml"/></Relationships>
</file>

<file path=ppt/slides/_rels/slide21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212.xml"/><Relationship Id="rId1" Type="http://schemas.openxmlformats.org/officeDocument/2006/relationships/slideLayout" Target="../slideLayouts/slideLayout3.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214.xml"/><Relationship Id="rId1" Type="http://schemas.openxmlformats.org/officeDocument/2006/relationships/slideLayout" Target="../slideLayouts/slideLayout5.xml"/></Relationships>
</file>

<file path=ppt/slides/_rels/slide21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215.xml"/><Relationship Id="rId1" Type="http://schemas.openxmlformats.org/officeDocument/2006/relationships/slideLayout" Target="../slideLayouts/slideLayout3.xml"/></Relationships>
</file>

<file path=ppt/slides/_rels/slide216.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216.xml"/><Relationship Id="rId1" Type="http://schemas.openxmlformats.org/officeDocument/2006/relationships/slideLayout" Target="../slideLayouts/slideLayout3.xml"/></Relationships>
</file>

<file path=ppt/slides/_rels/slide21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217.xml"/><Relationship Id="rId1" Type="http://schemas.openxmlformats.org/officeDocument/2006/relationships/slideLayout" Target="../slideLayouts/slideLayout3.xml"/></Relationships>
</file>

<file path=ppt/slides/_rels/slide21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218.xml"/><Relationship Id="rId1" Type="http://schemas.openxmlformats.org/officeDocument/2006/relationships/slideLayout" Target="../slideLayouts/slideLayout3.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2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220.xml"/><Relationship Id="rId1" Type="http://schemas.openxmlformats.org/officeDocument/2006/relationships/slideLayout" Target="../slideLayouts/slideLayout3.xml"/></Relationships>
</file>

<file path=ppt/slides/_rels/slide22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221.xml"/><Relationship Id="rId1" Type="http://schemas.openxmlformats.org/officeDocument/2006/relationships/slideLayout" Target="../slideLayouts/slideLayout3.xml"/></Relationships>
</file>

<file path=ppt/slides/_rels/slide222.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222.xml"/><Relationship Id="rId1" Type="http://schemas.openxmlformats.org/officeDocument/2006/relationships/slideLayout" Target="../slideLayouts/slideLayout3.xml"/></Relationships>
</file>

<file path=ppt/slides/_rels/slide223.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223.xml"/><Relationship Id="rId1" Type="http://schemas.openxmlformats.org/officeDocument/2006/relationships/slideLayout" Target="../slideLayouts/slideLayout3.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5.xml"/></Relationships>
</file>

<file path=ppt/slides/_rels/slide225.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225.xml"/><Relationship Id="rId1" Type="http://schemas.openxmlformats.org/officeDocument/2006/relationships/slideLayout" Target="../slideLayouts/slideLayout3.xml"/></Relationships>
</file>

<file path=ppt/slides/_rels/slide226.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226.xml"/><Relationship Id="rId1" Type="http://schemas.openxmlformats.org/officeDocument/2006/relationships/slideLayout" Target="../slideLayouts/slideLayout3.xml"/></Relationships>
</file>

<file path=ppt/slides/_rels/slide227.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227.xml"/><Relationship Id="rId1" Type="http://schemas.openxmlformats.org/officeDocument/2006/relationships/slideLayout" Target="../slideLayouts/slideLayout3.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22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Shape 140"/>
          <p:cNvSpPr txBox="1">
            <a:spLocks noGrp="1"/>
          </p:cNvSpPr>
          <p:nvPr>
            <p:ph type="ctrTitle"/>
          </p:nvPr>
        </p:nvSpPr>
        <p:spPr>
          <a:xfrm>
            <a:off x="510450" y="1144331"/>
            <a:ext cx="8123100" cy="1588500"/>
          </a:xfrm>
          <a:prstGeom prst="rect">
            <a:avLst/>
          </a:prstGeom>
        </p:spPr>
        <p:txBody>
          <a:bodyPr lIns="91425" tIns="91425" rIns="91425" bIns="91425" anchor="b" anchorCtr="0">
            <a:noAutofit/>
          </a:bodyPr>
          <a:lstStyle/>
          <a:p>
            <a:pPr lvl="0">
              <a:spcBef>
                <a:spcPts val="0"/>
              </a:spcBef>
              <a:buNone/>
            </a:pPr>
            <a:r>
              <a:rPr lang="en-GB" dirty="0">
                <a:latin typeface="+mj-lt"/>
              </a:rPr>
              <a:t>Precious</a:t>
            </a:r>
            <a:r>
              <a:rPr lang="en-GB" dirty="0"/>
              <a:t> Metals</a:t>
            </a:r>
          </a:p>
        </p:txBody>
      </p:sp>
      <p:sp>
        <p:nvSpPr>
          <p:cNvPr id="141" name="Shape 141"/>
          <p:cNvSpPr txBox="1">
            <a:spLocks noGrp="1"/>
          </p:cNvSpPr>
          <p:nvPr>
            <p:ph type="subTitle" idx="1"/>
          </p:nvPr>
        </p:nvSpPr>
        <p:spPr>
          <a:xfrm>
            <a:off x="510450" y="2524762"/>
            <a:ext cx="8123100" cy="630000"/>
          </a:xfrm>
          <a:prstGeom prst="rect">
            <a:avLst/>
          </a:prstGeom>
        </p:spPr>
        <p:txBody>
          <a:bodyPr lIns="91425" tIns="91425" rIns="91425" bIns="91425" anchor="t" anchorCtr="0">
            <a:noAutofit/>
          </a:bodyPr>
          <a:lstStyle/>
          <a:p>
            <a:pPr lvl="0">
              <a:spcBef>
                <a:spcPts val="0"/>
              </a:spcBef>
              <a:buNone/>
            </a:pPr>
            <a:r>
              <a:rPr lang="en-GB" dirty="0">
                <a:latin typeface="+mj-lt"/>
              </a:rPr>
              <a:t>BUS 417</a:t>
            </a:r>
          </a:p>
          <a:p>
            <a:pPr lvl="0">
              <a:spcBef>
                <a:spcPts val="0"/>
              </a:spcBef>
              <a:buNone/>
            </a:pPr>
            <a:endParaRPr dirty="0">
              <a:latin typeface="+mj-lt"/>
            </a:endParaRPr>
          </a:p>
        </p:txBody>
      </p:sp>
      <p:pic>
        <p:nvPicPr>
          <p:cNvPr id="142" name="Shape 142"/>
          <p:cNvPicPr preferRelativeResize="0"/>
          <p:nvPr/>
        </p:nvPicPr>
        <p:blipFill>
          <a:blip r:embed="rId3">
            <a:alphaModFix/>
          </a:blip>
          <a:stretch>
            <a:fillRect/>
          </a:stretch>
        </p:blipFill>
        <p:spPr>
          <a:xfrm>
            <a:off x="0" y="3314700"/>
            <a:ext cx="9144000" cy="1828800"/>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Shape 194"/>
          <p:cNvSpPr txBox="1">
            <a:spLocks noGrp="1"/>
          </p:cNvSpPr>
          <p:nvPr>
            <p:ph type="title"/>
          </p:nvPr>
        </p:nvSpPr>
        <p:spPr>
          <a:xfrm>
            <a:off x="311700" y="68506"/>
            <a:ext cx="8520600" cy="572700"/>
          </a:xfrm>
          <a:prstGeom prst="rect">
            <a:avLst/>
          </a:prstGeom>
        </p:spPr>
        <p:txBody>
          <a:bodyPr lIns="91425" tIns="91425" rIns="91425" bIns="91425" anchor="ctr" anchorCtr="0">
            <a:noAutofit/>
          </a:bodyPr>
          <a:lstStyle/>
          <a:p>
            <a:pPr lvl="0" algn="ctr" rtl="0">
              <a:spcBef>
                <a:spcPts val="0"/>
              </a:spcBef>
              <a:buNone/>
            </a:pPr>
            <a:endParaRPr dirty="0">
              <a:latin typeface="+mj-lt"/>
            </a:endParaRPr>
          </a:p>
          <a:p>
            <a:pPr lvl="0" algn="ctr" rtl="0">
              <a:spcBef>
                <a:spcPts val="0"/>
              </a:spcBef>
              <a:buNone/>
            </a:pPr>
            <a:r>
              <a:rPr lang="en-GB" dirty="0">
                <a:latin typeface="+mj-lt"/>
              </a:rPr>
              <a:t>Mineral </a:t>
            </a:r>
            <a:r>
              <a:rPr lang="en-GB" dirty="0" smtClean="0">
                <a:latin typeface="+mj-lt"/>
              </a:rPr>
              <a:t>Resource - </a:t>
            </a:r>
            <a:r>
              <a:rPr lang="en-GB" sz="2400" b="1" i="1" dirty="0" smtClean="0">
                <a:latin typeface="+mj-lt"/>
              </a:rPr>
              <a:t>Indicated </a:t>
            </a:r>
            <a:r>
              <a:rPr lang="en-GB" sz="2400" b="1" i="1" dirty="0">
                <a:latin typeface="+mj-lt"/>
              </a:rPr>
              <a:t>resources</a:t>
            </a:r>
          </a:p>
          <a:p>
            <a:pPr lvl="0">
              <a:spcBef>
                <a:spcPts val="0"/>
              </a:spcBef>
              <a:buNone/>
            </a:pPr>
            <a:endParaRPr dirty="0">
              <a:latin typeface="+mj-lt"/>
            </a:endParaRPr>
          </a:p>
        </p:txBody>
      </p:sp>
      <p:sp>
        <p:nvSpPr>
          <p:cNvPr id="2" name="Text Placeholder 1"/>
          <p:cNvSpPr>
            <a:spLocks noGrp="1"/>
          </p:cNvSpPr>
          <p:nvPr>
            <p:ph type="body" idx="1"/>
          </p:nvPr>
        </p:nvSpPr>
        <p:spPr>
          <a:xfrm>
            <a:off x="311700" y="3863783"/>
            <a:ext cx="8520600" cy="1171251"/>
          </a:xfrm>
        </p:spPr>
        <p:txBody>
          <a:bodyPr/>
          <a:lstStyle/>
          <a:p>
            <a:pPr lvl="0">
              <a:lnSpc>
                <a:spcPct val="100000"/>
              </a:lnSpc>
            </a:pPr>
            <a:r>
              <a:rPr lang="en-GB" b="1" i="1" dirty="0">
                <a:solidFill>
                  <a:schemeClr val="tx1"/>
                </a:solidFill>
                <a:latin typeface="+mj-lt"/>
                <a:ea typeface="Calibri"/>
                <a:cs typeface="Calibri"/>
                <a:sym typeface="Calibri"/>
              </a:rPr>
              <a:t>Indicated resources</a:t>
            </a:r>
            <a:r>
              <a:rPr lang="en-GB" dirty="0">
                <a:solidFill>
                  <a:schemeClr val="tx1"/>
                </a:solidFill>
                <a:latin typeface="+mj-lt"/>
                <a:ea typeface="Calibri"/>
                <a:cs typeface="Calibri"/>
                <a:sym typeface="Calibri"/>
              </a:rPr>
              <a:t> are simply economic mineral occurrences that have been sampled (from locations such as outcrops, trenches, pits and </a:t>
            </a:r>
            <a:r>
              <a:rPr lang="en-GB" dirty="0" err="1">
                <a:solidFill>
                  <a:schemeClr val="tx1"/>
                </a:solidFill>
                <a:latin typeface="+mj-lt"/>
                <a:ea typeface="Calibri"/>
                <a:cs typeface="Calibri"/>
                <a:sym typeface="Calibri"/>
              </a:rPr>
              <a:t>drillholes</a:t>
            </a:r>
            <a:r>
              <a:rPr lang="en-GB" dirty="0">
                <a:solidFill>
                  <a:schemeClr val="tx1"/>
                </a:solidFill>
                <a:latin typeface="+mj-lt"/>
                <a:ea typeface="Calibri"/>
                <a:cs typeface="Calibri"/>
                <a:sym typeface="Calibri"/>
              </a:rPr>
              <a:t>) to a point where an estimate has been made, at a reasonable level of confidence, of their contained metal, grade, tonnage, shape, densities, physical characteristics</a:t>
            </a:r>
          </a:p>
          <a:p>
            <a:pPr>
              <a:lnSpc>
                <a:spcPct val="100000"/>
              </a:lnSpc>
            </a:pPr>
            <a:endParaRPr lang="en-US" dirty="0">
              <a:solidFill>
                <a:schemeClr val="tx1"/>
              </a:solidFill>
              <a:latin typeface="+mj-lt"/>
            </a:endParaRPr>
          </a:p>
        </p:txBody>
      </p:sp>
      <p:pic>
        <p:nvPicPr>
          <p:cNvPr id="195" name="Shape 195"/>
          <p:cNvPicPr preferRelativeResize="0"/>
          <p:nvPr/>
        </p:nvPicPr>
        <p:blipFill>
          <a:blip r:embed="rId3">
            <a:alphaModFix/>
          </a:blip>
          <a:stretch>
            <a:fillRect/>
          </a:stretch>
        </p:blipFill>
        <p:spPr>
          <a:xfrm>
            <a:off x="1267650" y="577276"/>
            <a:ext cx="6733350" cy="3382800"/>
          </a:xfrm>
          <a:prstGeom prst="rect">
            <a:avLst/>
          </a:prstGeom>
          <a:noFill/>
          <a:ln>
            <a:noFill/>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Shape 773"/>
          <p:cNvSpPr txBox="1">
            <a:spLocks noGrp="1"/>
          </p:cNvSpPr>
          <p:nvPr>
            <p:ph type="title"/>
          </p:nvPr>
        </p:nvSpPr>
        <p:spPr>
          <a:xfrm>
            <a:off x="604157" y="1425008"/>
            <a:ext cx="7886700" cy="9942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GB" sz="4400" b="0" i="0" u="none" strike="noStrike" cap="none" dirty="0">
                <a:solidFill>
                  <a:schemeClr val="dk1"/>
                </a:solidFill>
                <a:latin typeface="Calibri"/>
                <a:ea typeface="Calibri"/>
                <a:cs typeface="Calibri"/>
                <a:sym typeface="Calibri"/>
              </a:rPr>
              <a:t>Consolidated Balance Sheets</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Shape 778"/>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GB" dirty="0">
                <a:latin typeface="+mj-lt"/>
              </a:rPr>
              <a:t>2016 Q1</a:t>
            </a:r>
          </a:p>
        </p:txBody>
      </p:sp>
      <p:sp>
        <p:nvSpPr>
          <p:cNvPr id="779" name="Shape 779"/>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rtl="0">
              <a:spcBef>
                <a:spcPts val="0"/>
              </a:spcBef>
              <a:buNone/>
            </a:pPr>
            <a:endParaRPr/>
          </a:p>
        </p:txBody>
      </p:sp>
      <p:pic>
        <p:nvPicPr>
          <p:cNvPr id="780" name="Shape 780"/>
          <p:cNvPicPr preferRelativeResize="0"/>
          <p:nvPr/>
        </p:nvPicPr>
        <p:blipFill>
          <a:blip r:embed="rId3">
            <a:alphaModFix/>
          </a:blip>
          <a:stretch>
            <a:fillRect/>
          </a:stretch>
        </p:blipFill>
        <p:spPr>
          <a:xfrm>
            <a:off x="311700" y="1042809"/>
            <a:ext cx="8520599" cy="3959965"/>
          </a:xfrm>
          <a:prstGeom prst="rect">
            <a:avLst/>
          </a:prstGeom>
          <a:noFill/>
          <a:ln>
            <a:noFill/>
          </a:ln>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785" name="Shape 78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GB" dirty="0">
                <a:latin typeface="+mj-lt"/>
              </a:rPr>
              <a:t>2016 Q1</a:t>
            </a:r>
          </a:p>
        </p:txBody>
      </p:sp>
      <p:sp>
        <p:nvSpPr>
          <p:cNvPr id="786" name="Shape 786"/>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rtl="0">
              <a:spcBef>
                <a:spcPts val="0"/>
              </a:spcBef>
              <a:buNone/>
            </a:pPr>
            <a:endParaRPr/>
          </a:p>
        </p:txBody>
      </p:sp>
      <p:pic>
        <p:nvPicPr>
          <p:cNvPr id="787" name="Shape 787"/>
          <p:cNvPicPr preferRelativeResize="0"/>
          <p:nvPr/>
        </p:nvPicPr>
        <p:blipFill>
          <a:blip r:embed="rId3">
            <a:alphaModFix/>
          </a:blip>
          <a:stretch>
            <a:fillRect/>
          </a:stretch>
        </p:blipFill>
        <p:spPr>
          <a:xfrm>
            <a:off x="29024" y="1017728"/>
            <a:ext cx="9085950" cy="3991024"/>
          </a:xfrm>
          <a:prstGeom prst="rect">
            <a:avLst/>
          </a:prstGeom>
          <a:noFill/>
          <a:ln>
            <a:noFill/>
          </a:ln>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Shape 792"/>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GB" dirty="0">
                <a:latin typeface="+mj-lt"/>
              </a:rPr>
              <a:t>2015 Annual</a:t>
            </a:r>
          </a:p>
        </p:txBody>
      </p:sp>
      <p:pic>
        <p:nvPicPr>
          <p:cNvPr id="793" name="Shape 793"/>
          <p:cNvPicPr preferRelativeResize="0"/>
          <p:nvPr/>
        </p:nvPicPr>
        <p:blipFill>
          <a:blip r:embed="rId3">
            <a:alphaModFix/>
          </a:blip>
          <a:stretch>
            <a:fillRect/>
          </a:stretch>
        </p:blipFill>
        <p:spPr>
          <a:xfrm>
            <a:off x="400152" y="1017717"/>
            <a:ext cx="8343695" cy="3991024"/>
          </a:xfrm>
          <a:prstGeom prst="rect">
            <a:avLst/>
          </a:prstGeom>
          <a:noFill/>
          <a:ln>
            <a:noFill/>
          </a:ln>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798" name="Shape 798"/>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GB" dirty="0">
                <a:latin typeface="+mj-lt"/>
              </a:rPr>
              <a:t>2015 Annual</a:t>
            </a:r>
          </a:p>
        </p:txBody>
      </p:sp>
      <p:pic>
        <p:nvPicPr>
          <p:cNvPr id="799" name="Shape 799"/>
          <p:cNvPicPr preferRelativeResize="0"/>
          <p:nvPr/>
        </p:nvPicPr>
        <p:blipFill>
          <a:blip r:embed="rId3">
            <a:alphaModFix/>
          </a:blip>
          <a:stretch>
            <a:fillRect/>
          </a:stretch>
        </p:blipFill>
        <p:spPr>
          <a:xfrm>
            <a:off x="1066369" y="1017725"/>
            <a:ext cx="7011260" cy="3991025"/>
          </a:xfrm>
          <a:prstGeom prst="rect">
            <a:avLst/>
          </a:prstGeom>
          <a:noFill/>
          <a:ln>
            <a:noFill/>
          </a:ln>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Shape 804"/>
          <p:cNvSpPr txBox="1">
            <a:spLocks noGrp="1"/>
          </p:cNvSpPr>
          <p:nvPr>
            <p:ph type="title"/>
          </p:nvPr>
        </p:nvSpPr>
        <p:spPr>
          <a:xfrm>
            <a:off x="604157" y="1425008"/>
            <a:ext cx="7886700" cy="9942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GB" sz="4400" dirty="0" smtClean="0">
                <a:latin typeface="Calibri"/>
                <a:ea typeface="Calibri"/>
                <a:cs typeface="Calibri"/>
                <a:sym typeface="Calibri"/>
              </a:rPr>
              <a:t>Consolidated </a:t>
            </a:r>
            <a:r>
              <a:rPr lang="en-GB" sz="4400" dirty="0">
                <a:latin typeface="Calibri"/>
                <a:ea typeface="Calibri"/>
                <a:cs typeface="Calibri"/>
                <a:sym typeface="Calibri"/>
              </a:rPr>
              <a:t>Income Statements</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Shape 809"/>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GB" dirty="0">
                <a:latin typeface="+mj-lt"/>
              </a:rPr>
              <a:t>2015 Annual </a:t>
            </a:r>
          </a:p>
        </p:txBody>
      </p:sp>
      <p:pic>
        <p:nvPicPr>
          <p:cNvPr id="810" name="Shape 810"/>
          <p:cNvPicPr preferRelativeResize="0"/>
          <p:nvPr/>
        </p:nvPicPr>
        <p:blipFill>
          <a:blip r:embed="rId3">
            <a:alphaModFix/>
          </a:blip>
          <a:stretch>
            <a:fillRect/>
          </a:stretch>
        </p:blipFill>
        <p:spPr>
          <a:xfrm>
            <a:off x="684288" y="1017727"/>
            <a:ext cx="7775422" cy="3999799"/>
          </a:xfrm>
          <a:prstGeom prst="rect">
            <a:avLst/>
          </a:prstGeom>
          <a:noFill/>
          <a:ln>
            <a:noFill/>
          </a:ln>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Shape 81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GB" dirty="0">
                <a:latin typeface="+mj-lt"/>
              </a:rPr>
              <a:t>2015 Annual </a:t>
            </a:r>
          </a:p>
        </p:txBody>
      </p:sp>
      <p:pic>
        <p:nvPicPr>
          <p:cNvPr id="816" name="Shape 816"/>
          <p:cNvPicPr preferRelativeResize="0"/>
          <p:nvPr/>
        </p:nvPicPr>
        <p:blipFill>
          <a:blip r:embed="rId3">
            <a:alphaModFix/>
          </a:blip>
          <a:stretch>
            <a:fillRect/>
          </a:stretch>
        </p:blipFill>
        <p:spPr>
          <a:xfrm>
            <a:off x="729078" y="1017727"/>
            <a:ext cx="7685843" cy="4006450"/>
          </a:xfrm>
          <a:prstGeom prst="rect">
            <a:avLst/>
          </a:prstGeom>
          <a:noFill/>
          <a:ln>
            <a:noFill/>
          </a:ln>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1" name="Shape 821"/>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GB" dirty="0">
                <a:latin typeface="+mj-lt"/>
              </a:rPr>
              <a:t>2016 Q1</a:t>
            </a:r>
          </a:p>
        </p:txBody>
      </p:sp>
      <p:pic>
        <p:nvPicPr>
          <p:cNvPr id="822" name="Shape 822"/>
          <p:cNvPicPr preferRelativeResize="0"/>
          <p:nvPr/>
        </p:nvPicPr>
        <p:blipFill>
          <a:blip r:embed="rId3">
            <a:alphaModFix/>
          </a:blip>
          <a:stretch>
            <a:fillRect/>
          </a:stretch>
        </p:blipFill>
        <p:spPr>
          <a:xfrm>
            <a:off x="155849" y="1200394"/>
            <a:ext cx="8832300" cy="3788655"/>
          </a:xfrm>
          <a:prstGeom prst="rect">
            <a:avLst/>
          </a:prstGeom>
          <a:noFill/>
          <a:ln>
            <a:noFill/>
          </a:ln>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Shape 827"/>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GB" dirty="0" smtClean="0">
                <a:latin typeface="+mj-lt"/>
              </a:rPr>
              <a:t>2016 Q1</a:t>
            </a:r>
            <a:endParaRPr lang="en-GB" dirty="0">
              <a:latin typeface="+mj-lt"/>
            </a:endParaRPr>
          </a:p>
        </p:txBody>
      </p:sp>
      <p:pic>
        <p:nvPicPr>
          <p:cNvPr id="828" name="Shape 828"/>
          <p:cNvPicPr preferRelativeResize="0"/>
          <p:nvPr/>
        </p:nvPicPr>
        <p:blipFill>
          <a:blip r:embed="rId3">
            <a:alphaModFix/>
          </a:blip>
          <a:stretch>
            <a:fillRect/>
          </a:stretch>
        </p:blipFill>
        <p:spPr>
          <a:xfrm>
            <a:off x="155850" y="1297271"/>
            <a:ext cx="8832299" cy="3637528"/>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311700" y="41614"/>
            <a:ext cx="8520600" cy="572700"/>
          </a:xfrm>
          <a:prstGeom prst="rect">
            <a:avLst/>
          </a:prstGeom>
        </p:spPr>
        <p:txBody>
          <a:bodyPr lIns="91425" tIns="91425" rIns="91425" bIns="91425" anchor="ctr" anchorCtr="0">
            <a:noAutofit/>
          </a:bodyPr>
          <a:lstStyle/>
          <a:p>
            <a:pPr lvl="0" algn="ctr" rtl="0">
              <a:spcBef>
                <a:spcPts val="0"/>
              </a:spcBef>
              <a:buNone/>
            </a:pPr>
            <a:endParaRPr dirty="0" smtClean="0">
              <a:latin typeface="+mj-lt"/>
            </a:endParaRPr>
          </a:p>
          <a:p>
            <a:pPr lvl="0" algn="ctr" rtl="0">
              <a:spcBef>
                <a:spcPts val="0"/>
              </a:spcBef>
              <a:buNone/>
            </a:pPr>
            <a:r>
              <a:rPr lang="en-GB" dirty="0" smtClean="0">
                <a:latin typeface="+mj-lt"/>
              </a:rPr>
              <a:t>Mineral Resource - </a:t>
            </a:r>
            <a:r>
              <a:rPr lang="en-GB" sz="2400" b="1" i="1" dirty="0" smtClean="0">
                <a:latin typeface="+mj-lt"/>
              </a:rPr>
              <a:t>Measured </a:t>
            </a:r>
            <a:r>
              <a:rPr lang="en-GB" sz="2400" b="1" i="1" dirty="0">
                <a:latin typeface="+mj-lt"/>
              </a:rPr>
              <a:t>resource</a:t>
            </a:r>
          </a:p>
          <a:p>
            <a:pPr lvl="0" rtl="0">
              <a:spcBef>
                <a:spcPts val="0"/>
              </a:spcBef>
              <a:buNone/>
            </a:pPr>
            <a:endParaRPr dirty="0">
              <a:latin typeface="+mj-lt"/>
            </a:endParaRPr>
          </a:p>
        </p:txBody>
      </p:sp>
      <p:sp>
        <p:nvSpPr>
          <p:cNvPr id="2" name="Text Placeholder 1"/>
          <p:cNvSpPr>
            <a:spLocks noGrp="1"/>
          </p:cNvSpPr>
          <p:nvPr>
            <p:ph type="body" idx="1"/>
          </p:nvPr>
        </p:nvSpPr>
        <p:spPr>
          <a:xfrm>
            <a:off x="311700" y="3576919"/>
            <a:ext cx="8520600" cy="1467087"/>
          </a:xfrm>
        </p:spPr>
        <p:txBody>
          <a:bodyPr/>
          <a:lstStyle/>
          <a:p>
            <a:pPr>
              <a:lnSpc>
                <a:spcPct val="100000"/>
              </a:lnSpc>
            </a:pPr>
            <a:r>
              <a:rPr lang="en-GB" b="1" i="1" dirty="0">
                <a:solidFill>
                  <a:schemeClr val="tx1"/>
                </a:solidFill>
                <a:latin typeface="+mj-lt"/>
                <a:ea typeface="Calibri"/>
                <a:cs typeface="Calibri"/>
                <a:sym typeface="Calibri"/>
              </a:rPr>
              <a:t>Measured resources</a:t>
            </a:r>
            <a:r>
              <a:rPr lang="en-GB" dirty="0">
                <a:solidFill>
                  <a:schemeClr val="tx1"/>
                </a:solidFill>
                <a:latin typeface="+mj-lt"/>
                <a:ea typeface="Calibri"/>
                <a:cs typeface="Calibri"/>
                <a:sym typeface="Calibri"/>
              </a:rPr>
              <a:t> are indicated resources that have undergone enough further sampling that a 'competent person' (defined by the norms of the relevant mining code; usually a geologist) has declared them to be an acceptable estimate, at a high degree of confidence, of the grade, tonnage, shape, densities, physical characteristics and mineral content of the mineral occurrence</a:t>
            </a:r>
            <a:endParaRPr lang="en-US" dirty="0">
              <a:solidFill>
                <a:schemeClr val="tx1"/>
              </a:solidFill>
              <a:latin typeface="+mj-lt"/>
            </a:endParaRPr>
          </a:p>
        </p:txBody>
      </p:sp>
      <p:pic>
        <p:nvPicPr>
          <p:cNvPr id="201" name="Shape 201"/>
          <p:cNvPicPr preferRelativeResize="0"/>
          <p:nvPr/>
        </p:nvPicPr>
        <p:blipFill>
          <a:blip r:embed="rId3">
            <a:alphaModFix/>
          </a:blip>
          <a:stretch>
            <a:fillRect/>
          </a:stretch>
        </p:blipFill>
        <p:spPr>
          <a:xfrm>
            <a:off x="960700" y="549014"/>
            <a:ext cx="6901347" cy="3099622"/>
          </a:xfrm>
          <a:prstGeom prst="rect">
            <a:avLst/>
          </a:prstGeom>
          <a:noFill/>
          <a:ln>
            <a:noFill/>
          </a:ln>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3" name="Shape 833"/>
          <p:cNvSpPr txBox="1">
            <a:spLocks noGrp="1"/>
          </p:cNvSpPr>
          <p:nvPr>
            <p:ph type="title"/>
          </p:nvPr>
        </p:nvSpPr>
        <p:spPr>
          <a:xfrm>
            <a:off x="604157" y="1425008"/>
            <a:ext cx="7886700" cy="9942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GB" sz="4400" dirty="0">
                <a:latin typeface="Calibri"/>
                <a:ea typeface="Calibri"/>
                <a:cs typeface="Calibri"/>
                <a:sym typeface="Calibri"/>
              </a:rPr>
              <a:t>Consolidated Statements of Cash Flows </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Shape 838"/>
          <p:cNvSpPr txBox="1">
            <a:spLocks noGrp="1"/>
          </p:cNvSpPr>
          <p:nvPr>
            <p:ph type="title"/>
          </p:nvPr>
        </p:nvSpPr>
        <p:spPr>
          <a:xfrm>
            <a:off x="311700" y="110050"/>
            <a:ext cx="8520600" cy="572700"/>
          </a:xfrm>
          <a:prstGeom prst="rect">
            <a:avLst/>
          </a:prstGeom>
        </p:spPr>
        <p:txBody>
          <a:bodyPr lIns="91425" tIns="91425" rIns="91425" bIns="91425" anchor="t" anchorCtr="0">
            <a:noAutofit/>
          </a:bodyPr>
          <a:lstStyle/>
          <a:p>
            <a:pPr lvl="0" rtl="0">
              <a:spcBef>
                <a:spcPts val="0"/>
              </a:spcBef>
              <a:buNone/>
            </a:pPr>
            <a:r>
              <a:rPr lang="en-GB" dirty="0" smtClean="0">
                <a:latin typeface="+mj-lt"/>
              </a:rPr>
              <a:t>2015 Annual</a:t>
            </a:r>
            <a:endParaRPr lang="en-GB" dirty="0">
              <a:latin typeface="+mj-lt"/>
            </a:endParaRPr>
          </a:p>
        </p:txBody>
      </p:sp>
      <p:pic>
        <p:nvPicPr>
          <p:cNvPr id="839" name="Shape 839"/>
          <p:cNvPicPr preferRelativeResize="0"/>
          <p:nvPr/>
        </p:nvPicPr>
        <p:blipFill rotWithShape="1">
          <a:blip r:embed="rId3">
            <a:alphaModFix/>
          </a:blip>
          <a:srcRect b="1234"/>
          <a:stretch/>
        </p:blipFill>
        <p:spPr>
          <a:xfrm>
            <a:off x="1087875" y="682750"/>
            <a:ext cx="6968250" cy="4317299"/>
          </a:xfrm>
          <a:prstGeom prst="rect">
            <a:avLst/>
          </a:prstGeom>
          <a:noFill/>
          <a:ln>
            <a:noFill/>
          </a:ln>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Shape 844"/>
          <p:cNvSpPr txBox="1">
            <a:spLocks noGrp="1"/>
          </p:cNvSpPr>
          <p:nvPr>
            <p:ph type="title"/>
          </p:nvPr>
        </p:nvSpPr>
        <p:spPr>
          <a:xfrm>
            <a:off x="311700" y="110050"/>
            <a:ext cx="8520600" cy="572700"/>
          </a:xfrm>
          <a:prstGeom prst="rect">
            <a:avLst/>
          </a:prstGeom>
        </p:spPr>
        <p:txBody>
          <a:bodyPr lIns="91425" tIns="91425" rIns="91425" bIns="91425" anchor="t" anchorCtr="0">
            <a:noAutofit/>
          </a:bodyPr>
          <a:lstStyle/>
          <a:p>
            <a:pPr lvl="0" rtl="0">
              <a:spcBef>
                <a:spcPts val="0"/>
              </a:spcBef>
              <a:buNone/>
            </a:pPr>
            <a:r>
              <a:rPr lang="en-GB" dirty="0">
                <a:latin typeface="+mj-lt"/>
              </a:rPr>
              <a:t>2015 Annual</a:t>
            </a:r>
          </a:p>
        </p:txBody>
      </p:sp>
      <p:pic>
        <p:nvPicPr>
          <p:cNvPr id="845" name="Shape 845"/>
          <p:cNvPicPr preferRelativeResize="0"/>
          <p:nvPr/>
        </p:nvPicPr>
        <p:blipFill>
          <a:blip r:embed="rId3">
            <a:alphaModFix/>
          </a:blip>
          <a:stretch>
            <a:fillRect/>
          </a:stretch>
        </p:blipFill>
        <p:spPr>
          <a:xfrm>
            <a:off x="597899" y="1190828"/>
            <a:ext cx="7948200" cy="3416875"/>
          </a:xfrm>
          <a:prstGeom prst="rect">
            <a:avLst/>
          </a:prstGeom>
          <a:noFill/>
          <a:ln>
            <a:noFill/>
          </a:ln>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0" name="Shape 850"/>
          <p:cNvSpPr txBox="1">
            <a:spLocks noGrp="1"/>
          </p:cNvSpPr>
          <p:nvPr>
            <p:ph type="title"/>
          </p:nvPr>
        </p:nvSpPr>
        <p:spPr>
          <a:xfrm>
            <a:off x="311700" y="110050"/>
            <a:ext cx="8520600" cy="572700"/>
          </a:xfrm>
          <a:prstGeom prst="rect">
            <a:avLst/>
          </a:prstGeom>
        </p:spPr>
        <p:txBody>
          <a:bodyPr lIns="91425" tIns="91425" rIns="91425" bIns="91425" anchor="t" anchorCtr="0">
            <a:noAutofit/>
          </a:bodyPr>
          <a:lstStyle/>
          <a:p>
            <a:pPr lvl="0" rtl="0">
              <a:spcBef>
                <a:spcPts val="0"/>
              </a:spcBef>
              <a:buNone/>
            </a:pPr>
            <a:r>
              <a:rPr lang="en-GB" dirty="0">
                <a:latin typeface="+mj-lt"/>
              </a:rPr>
              <a:t>2016 Q1</a:t>
            </a:r>
          </a:p>
        </p:txBody>
      </p:sp>
      <p:pic>
        <p:nvPicPr>
          <p:cNvPr id="851" name="Shape 851"/>
          <p:cNvPicPr preferRelativeResize="0"/>
          <p:nvPr/>
        </p:nvPicPr>
        <p:blipFill>
          <a:blip r:embed="rId3">
            <a:alphaModFix/>
          </a:blip>
          <a:stretch>
            <a:fillRect/>
          </a:stretch>
        </p:blipFill>
        <p:spPr>
          <a:xfrm>
            <a:off x="1695520" y="682749"/>
            <a:ext cx="5752959" cy="4324275"/>
          </a:xfrm>
          <a:prstGeom prst="rect">
            <a:avLst/>
          </a:prstGeom>
          <a:noFill/>
          <a:ln>
            <a:noFill/>
          </a:ln>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sp>
        <p:nvSpPr>
          <p:cNvPr id="856" name="Shape 856"/>
          <p:cNvSpPr txBox="1">
            <a:spLocks noGrp="1"/>
          </p:cNvSpPr>
          <p:nvPr>
            <p:ph type="ctrTitle"/>
          </p:nvPr>
        </p:nvSpPr>
        <p:spPr>
          <a:xfrm>
            <a:off x="543450" y="1398450"/>
            <a:ext cx="8057100" cy="2346600"/>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buClr>
                <a:schemeClr val="dk1"/>
              </a:buClr>
              <a:buSzPct val="25000"/>
              <a:buFont typeface="Calibri"/>
              <a:buNone/>
            </a:pPr>
            <a:r>
              <a:rPr lang="en-GB" sz="6000">
                <a:latin typeface="Calibri"/>
                <a:ea typeface="Calibri"/>
                <a:cs typeface="Calibri"/>
                <a:sym typeface="Calibri"/>
              </a:rPr>
              <a:t>Recommendation: BUY</a:t>
            </a:r>
          </a:p>
          <a:p>
            <a:pPr marL="0" marR="0" lvl="0" indent="0" algn="ctr" rtl="0">
              <a:lnSpc>
                <a:spcPct val="90000"/>
              </a:lnSpc>
              <a:spcBef>
                <a:spcPts val="0"/>
              </a:spcBef>
              <a:buClr>
                <a:schemeClr val="dk1"/>
              </a:buClr>
              <a:buSzPct val="25000"/>
              <a:buFont typeface="Calibri"/>
              <a:buNone/>
            </a:pPr>
            <a:endParaRPr sz="6000">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
        <p:nvSpPr>
          <p:cNvPr id="861" name="Shape 861"/>
          <p:cNvSpPr txBox="1">
            <a:spLocks noGrp="1"/>
          </p:cNvSpPr>
          <p:nvPr>
            <p:ph type="ctrTitle"/>
          </p:nvPr>
        </p:nvSpPr>
        <p:spPr>
          <a:xfrm>
            <a:off x="382837" y="1257300"/>
            <a:ext cx="6092400" cy="1588500"/>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buClr>
                <a:schemeClr val="dk1"/>
              </a:buClr>
              <a:buSzPct val="25000"/>
              <a:buFont typeface="Calibri"/>
              <a:buNone/>
            </a:pPr>
            <a:endParaRPr sz="6000" b="0" i="0" u="none" strike="noStrike" cap="none">
              <a:solidFill>
                <a:schemeClr val="dk1"/>
              </a:solidFill>
              <a:latin typeface="Calibri"/>
              <a:ea typeface="Calibri"/>
              <a:cs typeface="Calibri"/>
              <a:sym typeface="Calibri"/>
            </a:endParaRPr>
          </a:p>
        </p:txBody>
      </p:sp>
      <p:sp>
        <p:nvSpPr>
          <p:cNvPr id="862" name="Shape 862"/>
          <p:cNvSpPr txBox="1">
            <a:spLocks noGrp="1"/>
          </p:cNvSpPr>
          <p:nvPr>
            <p:ph type="subTitle" idx="1"/>
          </p:nvPr>
        </p:nvSpPr>
        <p:spPr>
          <a:xfrm>
            <a:off x="382837" y="3182312"/>
            <a:ext cx="6092400" cy="6300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dk1"/>
              </a:buClr>
              <a:buSzPct val="25000"/>
              <a:buFont typeface="Arial"/>
              <a:buNone/>
            </a:pPr>
            <a:endParaRPr sz="2400" b="0" i="0" u="none" strike="noStrike" cap="none">
              <a:solidFill>
                <a:schemeClr val="dk1"/>
              </a:solidFill>
              <a:latin typeface="Calibri"/>
              <a:ea typeface="Calibri"/>
              <a:cs typeface="Calibri"/>
              <a:sym typeface="Calibri"/>
            </a:endParaRPr>
          </a:p>
        </p:txBody>
      </p:sp>
      <p:pic>
        <p:nvPicPr>
          <p:cNvPr id="863" name="Shape 863" descr="https://media.glassdoor.com/o/5893/goldcorp-office.jpg"/>
          <p:cNvPicPr preferRelativeResize="0"/>
          <p:nvPr/>
        </p:nvPicPr>
        <p:blipFill rotWithShape="1">
          <a:blip r:embed="rId3">
            <a:alphaModFix/>
          </a:blip>
          <a:srcRect/>
          <a:stretch/>
        </p:blipFill>
        <p:spPr>
          <a:xfrm>
            <a:off x="0" y="0"/>
            <a:ext cx="9144000" cy="5135400"/>
          </a:xfrm>
          <a:prstGeom prst="rect">
            <a:avLst/>
          </a:prstGeom>
          <a:noFill/>
          <a:ln>
            <a:noFill/>
          </a:ln>
        </p:spPr>
      </p:pic>
      <p:sp>
        <p:nvSpPr>
          <p:cNvPr id="864" name="Shape 864" descr="Image result for GOLDCORP"/>
          <p:cNvSpPr/>
          <p:nvPr/>
        </p:nvSpPr>
        <p:spPr>
          <a:xfrm>
            <a:off x="116681" y="-108347"/>
            <a:ext cx="228600" cy="2286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pic>
        <p:nvPicPr>
          <p:cNvPr id="865" name="Shape 865"/>
          <p:cNvPicPr preferRelativeResize="0"/>
          <p:nvPr/>
        </p:nvPicPr>
        <p:blipFill rotWithShape="1">
          <a:blip r:embed="rId4">
            <a:alphaModFix/>
          </a:blip>
          <a:srcRect/>
          <a:stretch/>
        </p:blipFill>
        <p:spPr>
          <a:xfrm>
            <a:off x="0" y="340488"/>
            <a:ext cx="6087900" cy="1756200"/>
          </a:xfrm>
          <a:prstGeom prst="rect">
            <a:avLst/>
          </a:prstGeom>
          <a:noFill/>
          <a:ln>
            <a:noFill/>
          </a:ln>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70" name="Shape 870"/>
          <p:cNvSpPr txBox="1">
            <a:spLocks noGrp="1"/>
          </p:cNvSpPr>
          <p:nvPr>
            <p:ph type="title"/>
          </p:nvPr>
        </p:nvSpPr>
        <p:spPr>
          <a:xfrm>
            <a:off x="628650" y="-6"/>
            <a:ext cx="7886700" cy="9942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GB" sz="3600" b="0" i="0" u="none" strike="noStrike" cap="none">
                <a:solidFill>
                  <a:schemeClr val="dk1"/>
                </a:solidFill>
                <a:latin typeface="Calibri"/>
                <a:ea typeface="Calibri"/>
                <a:cs typeface="Calibri"/>
                <a:sym typeface="Calibri"/>
              </a:rPr>
              <a:t>Company Snapshot</a:t>
            </a:r>
          </a:p>
        </p:txBody>
      </p:sp>
      <p:sp>
        <p:nvSpPr>
          <p:cNvPr id="871" name="Shape 871"/>
          <p:cNvSpPr/>
          <p:nvPr/>
        </p:nvSpPr>
        <p:spPr>
          <a:xfrm>
            <a:off x="7331575" y="844037"/>
            <a:ext cx="828900" cy="428100"/>
          </a:xfrm>
          <a:prstGeom prst="roundRect">
            <a:avLst>
              <a:gd name="adj" fmla="val 16667"/>
            </a:avLst>
          </a:prstGeom>
          <a:noFill/>
          <a:ln w="952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72" name="Shape 872"/>
          <p:cNvSpPr/>
          <p:nvPr/>
        </p:nvSpPr>
        <p:spPr>
          <a:xfrm>
            <a:off x="7750550" y="3169425"/>
            <a:ext cx="673800" cy="246000"/>
          </a:xfrm>
          <a:prstGeom prst="roundRect">
            <a:avLst>
              <a:gd name="adj" fmla="val 16667"/>
            </a:avLst>
          </a:prstGeom>
          <a:noFill/>
          <a:ln w="952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873" name="Shape 873"/>
          <p:cNvPicPr preferRelativeResize="0"/>
          <p:nvPr/>
        </p:nvPicPr>
        <p:blipFill>
          <a:blip r:embed="rId3">
            <a:alphaModFix/>
          </a:blip>
          <a:stretch>
            <a:fillRect/>
          </a:stretch>
        </p:blipFill>
        <p:spPr>
          <a:xfrm>
            <a:off x="42625" y="710412"/>
            <a:ext cx="9124950" cy="695325"/>
          </a:xfrm>
          <a:prstGeom prst="rect">
            <a:avLst/>
          </a:prstGeom>
          <a:noFill/>
          <a:ln>
            <a:noFill/>
          </a:ln>
        </p:spPr>
      </p:pic>
      <p:pic>
        <p:nvPicPr>
          <p:cNvPr id="874" name="Shape 874"/>
          <p:cNvPicPr preferRelativeResize="0"/>
          <p:nvPr/>
        </p:nvPicPr>
        <p:blipFill>
          <a:blip r:embed="rId4">
            <a:alphaModFix/>
          </a:blip>
          <a:stretch>
            <a:fillRect/>
          </a:stretch>
        </p:blipFill>
        <p:spPr>
          <a:xfrm>
            <a:off x="297200" y="1405750"/>
            <a:ext cx="5118450" cy="3522024"/>
          </a:xfrm>
          <a:prstGeom prst="rect">
            <a:avLst/>
          </a:prstGeom>
          <a:noFill/>
          <a:ln>
            <a:noFill/>
          </a:ln>
        </p:spPr>
      </p:pic>
      <p:pic>
        <p:nvPicPr>
          <p:cNvPr id="875" name="Shape 875"/>
          <p:cNvPicPr preferRelativeResize="0"/>
          <p:nvPr/>
        </p:nvPicPr>
        <p:blipFill>
          <a:blip r:embed="rId5">
            <a:alphaModFix/>
          </a:blip>
          <a:stretch>
            <a:fillRect/>
          </a:stretch>
        </p:blipFill>
        <p:spPr>
          <a:xfrm>
            <a:off x="5491850" y="1774500"/>
            <a:ext cx="3579299" cy="2360350"/>
          </a:xfrm>
          <a:prstGeom prst="rect">
            <a:avLst/>
          </a:prstGeom>
          <a:noFill/>
          <a:ln>
            <a:noFill/>
          </a:ln>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pic>
        <p:nvPicPr>
          <p:cNvPr id="880" name="Shape 880"/>
          <p:cNvPicPr preferRelativeResize="0"/>
          <p:nvPr/>
        </p:nvPicPr>
        <p:blipFill>
          <a:blip r:embed="rId3">
            <a:alphaModFix/>
          </a:blip>
          <a:stretch>
            <a:fillRect/>
          </a:stretch>
        </p:blipFill>
        <p:spPr>
          <a:xfrm>
            <a:off x="5245175" y="1455725"/>
            <a:ext cx="3618424" cy="2479274"/>
          </a:xfrm>
          <a:prstGeom prst="rect">
            <a:avLst/>
          </a:prstGeom>
          <a:noFill/>
          <a:ln>
            <a:noFill/>
          </a:ln>
        </p:spPr>
      </p:pic>
      <p:pic>
        <p:nvPicPr>
          <p:cNvPr id="881" name="Shape 881"/>
          <p:cNvPicPr preferRelativeResize="0"/>
          <p:nvPr/>
        </p:nvPicPr>
        <p:blipFill>
          <a:blip r:embed="rId4">
            <a:alphaModFix/>
          </a:blip>
          <a:stretch>
            <a:fillRect/>
          </a:stretch>
        </p:blipFill>
        <p:spPr>
          <a:xfrm>
            <a:off x="14275" y="428050"/>
            <a:ext cx="9115425" cy="685800"/>
          </a:xfrm>
          <a:prstGeom prst="rect">
            <a:avLst/>
          </a:prstGeom>
          <a:noFill/>
          <a:ln>
            <a:noFill/>
          </a:ln>
        </p:spPr>
      </p:pic>
      <p:sp>
        <p:nvSpPr>
          <p:cNvPr id="882" name="Shape 882"/>
          <p:cNvSpPr/>
          <p:nvPr/>
        </p:nvSpPr>
        <p:spPr>
          <a:xfrm>
            <a:off x="7327150" y="543250"/>
            <a:ext cx="801300" cy="455400"/>
          </a:xfrm>
          <a:prstGeom prst="roundRect">
            <a:avLst>
              <a:gd name="adj" fmla="val 16667"/>
            </a:avLst>
          </a:prstGeom>
          <a:noFill/>
          <a:ln w="952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883" name="Shape 883"/>
          <p:cNvPicPr preferRelativeResize="0"/>
          <p:nvPr/>
        </p:nvPicPr>
        <p:blipFill>
          <a:blip r:embed="rId5">
            <a:alphaModFix/>
          </a:blip>
          <a:stretch>
            <a:fillRect/>
          </a:stretch>
        </p:blipFill>
        <p:spPr>
          <a:xfrm>
            <a:off x="107375" y="1369225"/>
            <a:ext cx="5047500" cy="3124200"/>
          </a:xfrm>
          <a:prstGeom prst="rect">
            <a:avLst/>
          </a:prstGeom>
          <a:noFill/>
          <a:ln>
            <a:noFill/>
          </a:ln>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sp>
        <p:nvSpPr>
          <p:cNvPr id="888" name="Shape 888"/>
          <p:cNvSpPr txBox="1">
            <a:spLocks noGrp="1"/>
          </p:cNvSpPr>
          <p:nvPr>
            <p:ph type="title"/>
          </p:nvPr>
        </p:nvSpPr>
        <p:spPr>
          <a:xfrm>
            <a:off x="628650" y="273843"/>
            <a:ext cx="7886700" cy="994200"/>
          </a:xfrm>
          <a:prstGeom prst="rect">
            <a:avLst/>
          </a:prstGeom>
        </p:spPr>
        <p:txBody>
          <a:bodyPr lIns="91425" tIns="91425" rIns="91425" bIns="91425" anchor="ctr" anchorCtr="0">
            <a:noAutofit/>
          </a:bodyPr>
          <a:lstStyle/>
          <a:p>
            <a:pPr lvl="0">
              <a:spcBef>
                <a:spcPts val="0"/>
              </a:spcBef>
              <a:buNone/>
            </a:pPr>
            <a:r>
              <a:rPr lang="en-GB" sz="3000" dirty="0">
                <a:latin typeface="+mj-lt"/>
              </a:rPr>
              <a:t>Outstanding Shares</a:t>
            </a:r>
          </a:p>
        </p:txBody>
      </p:sp>
      <p:sp>
        <p:nvSpPr>
          <p:cNvPr id="889" name="Shape 889"/>
          <p:cNvSpPr txBox="1">
            <a:spLocks noGrp="1"/>
          </p:cNvSpPr>
          <p:nvPr>
            <p:ph type="body" idx="1"/>
          </p:nvPr>
        </p:nvSpPr>
        <p:spPr>
          <a:xfrm>
            <a:off x="628650" y="1369218"/>
            <a:ext cx="7886700" cy="3263400"/>
          </a:xfrm>
          <a:prstGeom prst="rect">
            <a:avLst/>
          </a:prstGeom>
        </p:spPr>
        <p:txBody>
          <a:bodyPr lIns="91425" tIns="91425" rIns="91425" bIns="91425" anchor="t" anchorCtr="0">
            <a:noAutofit/>
          </a:bodyPr>
          <a:lstStyle/>
          <a:p>
            <a:pPr lvl="0">
              <a:spcBef>
                <a:spcPts val="0"/>
              </a:spcBef>
              <a:buNone/>
            </a:pPr>
            <a:r>
              <a:rPr lang="en-GB" sz="2400" dirty="0">
                <a:latin typeface="+mj-lt"/>
              </a:rPr>
              <a:t>As at April 27, 2016, there were 832 million common shares of the Company issued and outstanding and 14 million stock options outstanding which are exchangeable into common shares at exercise prices ranging between C$8.54 per share to C$48.72 per share. </a:t>
            </a: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893"/>
        <p:cNvGrpSpPr/>
        <p:nvPr/>
      </p:nvGrpSpPr>
      <p:grpSpPr>
        <a:xfrm>
          <a:off x="0" y="0"/>
          <a:ext cx="0" cy="0"/>
          <a:chOff x="0" y="0"/>
          <a:chExt cx="0" cy="0"/>
        </a:xfrm>
      </p:grpSpPr>
      <p:sp>
        <p:nvSpPr>
          <p:cNvPr id="894" name="Shape 894"/>
          <p:cNvSpPr txBox="1">
            <a:spLocks noGrp="1"/>
          </p:cNvSpPr>
          <p:nvPr>
            <p:ph type="title"/>
          </p:nvPr>
        </p:nvSpPr>
        <p:spPr>
          <a:xfrm>
            <a:off x="691050" y="-6"/>
            <a:ext cx="7886700" cy="9942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GB" sz="3000" b="0" i="0" u="none" strike="noStrike" cap="none" dirty="0">
                <a:solidFill>
                  <a:schemeClr val="dk1"/>
                </a:solidFill>
                <a:latin typeface="+mj-lt"/>
                <a:ea typeface="Calibri"/>
                <a:cs typeface="Calibri"/>
                <a:sym typeface="Calibri"/>
              </a:rPr>
              <a:t>Stock Performance- 1 Month</a:t>
            </a:r>
          </a:p>
        </p:txBody>
      </p:sp>
      <p:pic>
        <p:nvPicPr>
          <p:cNvPr id="895" name="Shape 895"/>
          <p:cNvPicPr preferRelativeResize="0">
            <a:picLocks noGrp="1"/>
          </p:cNvPicPr>
          <p:nvPr>
            <p:ph type="body" idx="1"/>
          </p:nvPr>
        </p:nvPicPr>
        <p:blipFill rotWithShape="1">
          <a:blip r:embed="rId3">
            <a:alphaModFix/>
          </a:blip>
          <a:srcRect/>
          <a:stretch/>
        </p:blipFill>
        <p:spPr>
          <a:xfrm>
            <a:off x="1099297" y="898569"/>
            <a:ext cx="6945300" cy="4103700"/>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Shape 207"/>
          <p:cNvSpPr txBox="1">
            <a:spLocks noGrp="1"/>
          </p:cNvSpPr>
          <p:nvPr>
            <p:ph type="title"/>
          </p:nvPr>
        </p:nvSpPr>
        <p:spPr>
          <a:xfrm>
            <a:off x="311700" y="2561"/>
            <a:ext cx="8520600" cy="572700"/>
          </a:xfrm>
          <a:prstGeom prst="rect">
            <a:avLst/>
          </a:prstGeom>
          <a:noFill/>
          <a:ln>
            <a:noFill/>
          </a:ln>
        </p:spPr>
        <p:txBody>
          <a:bodyPr lIns="45700" tIns="45700" rIns="45700" bIns="45700" anchor="ctr" anchorCtr="0">
            <a:noAutofit/>
          </a:bodyPr>
          <a:lstStyle/>
          <a:p>
            <a:pPr marL="0" marR="0" lvl="0" indent="0" algn="ctr" rtl="0">
              <a:spcBef>
                <a:spcPts val="0"/>
              </a:spcBef>
              <a:buClr>
                <a:schemeClr val="lt1"/>
              </a:buClr>
              <a:buSzPct val="25000"/>
              <a:buFont typeface="Source Sans Pro"/>
              <a:buNone/>
            </a:pPr>
            <a:r>
              <a:rPr lang="en-GB" b="0" i="0" u="none" strike="noStrike" cap="none" dirty="0">
                <a:solidFill>
                  <a:srgbClr val="000000"/>
                </a:solidFill>
                <a:latin typeface="+mj-lt"/>
                <a:ea typeface="Source Sans Pro"/>
                <a:cs typeface="Source Sans Pro"/>
                <a:sym typeface="Source Sans Pro"/>
              </a:rPr>
              <a:t>Mineral </a:t>
            </a:r>
            <a:r>
              <a:rPr lang="en-GB" b="0" i="0" u="none" strike="noStrike" cap="none" dirty="0" smtClean="0">
                <a:solidFill>
                  <a:srgbClr val="000000"/>
                </a:solidFill>
                <a:latin typeface="+mj-lt"/>
                <a:ea typeface="Source Sans Pro"/>
                <a:cs typeface="Source Sans Pro"/>
                <a:sym typeface="Source Sans Pro"/>
              </a:rPr>
              <a:t>Reserves</a:t>
            </a:r>
            <a:r>
              <a:rPr lang="en-GB" dirty="0">
                <a:solidFill>
                  <a:srgbClr val="000000"/>
                </a:solidFill>
                <a:latin typeface="+mj-lt"/>
                <a:ea typeface="Source Sans Pro"/>
                <a:cs typeface="Source Sans Pro"/>
                <a:sym typeface="Source Sans Pro"/>
              </a:rPr>
              <a:t> </a:t>
            </a:r>
            <a:r>
              <a:rPr lang="en-GB" dirty="0" smtClean="0">
                <a:solidFill>
                  <a:srgbClr val="000000"/>
                </a:solidFill>
                <a:latin typeface="+mj-lt"/>
                <a:ea typeface="Source Sans Pro"/>
                <a:cs typeface="Source Sans Pro"/>
                <a:sym typeface="Source Sans Pro"/>
              </a:rPr>
              <a:t>- </a:t>
            </a:r>
            <a:r>
              <a:rPr lang="en-GB" b="1" i="1" u="none" strike="noStrike" cap="none" dirty="0" smtClean="0">
                <a:solidFill>
                  <a:srgbClr val="000000"/>
                </a:solidFill>
                <a:latin typeface="+mj-lt"/>
                <a:ea typeface="Source Sans Pro"/>
                <a:cs typeface="Source Sans Pro"/>
                <a:sym typeface="Source Sans Pro"/>
              </a:rPr>
              <a:t>Probable Reserve</a:t>
            </a:r>
            <a:endParaRPr lang="en-GB" b="0" i="0" u="none" strike="noStrike" cap="none" dirty="0">
              <a:solidFill>
                <a:srgbClr val="000000"/>
              </a:solidFill>
              <a:latin typeface="+mj-lt"/>
              <a:ea typeface="Source Sans Pro"/>
              <a:cs typeface="Source Sans Pro"/>
              <a:sym typeface="Source Sans Pro"/>
            </a:endParaRPr>
          </a:p>
        </p:txBody>
      </p:sp>
      <p:sp>
        <p:nvSpPr>
          <p:cNvPr id="2" name="Text Placeholder 1"/>
          <p:cNvSpPr>
            <a:spLocks noGrp="1"/>
          </p:cNvSpPr>
          <p:nvPr>
            <p:ph type="body" idx="1"/>
          </p:nvPr>
        </p:nvSpPr>
        <p:spPr>
          <a:xfrm>
            <a:off x="311700" y="4102085"/>
            <a:ext cx="8520600" cy="933577"/>
          </a:xfrm>
        </p:spPr>
        <p:txBody>
          <a:bodyPr/>
          <a:lstStyle/>
          <a:p>
            <a:pPr lvl="1">
              <a:lnSpc>
                <a:spcPct val="100000"/>
              </a:lnSpc>
              <a:buSzPct val="100000"/>
            </a:pPr>
            <a:r>
              <a:rPr lang="en-GB" sz="1200" b="1" dirty="0">
                <a:solidFill>
                  <a:schemeClr val="dk1"/>
                </a:solidFill>
                <a:latin typeface="+mj-lt"/>
                <a:ea typeface="Calibri"/>
                <a:cs typeface="Calibri"/>
                <a:sym typeface="Calibri"/>
              </a:rPr>
              <a:t>A </a:t>
            </a:r>
            <a:r>
              <a:rPr lang="en-GB" sz="1200" b="1" i="1" dirty="0">
                <a:solidFill>
                  <a:schemeClr val="dk1"/>
                </a:solidFill>
                <a:latin typeface="+mj-lt"/>
                <a:ea typeface="Calibri"/>
                <a:cs typeface="Calibri"/>
                <a:sym typeface="Calibri"/>
              </a:rPr>
              <a:t>Probable Ore Reserve</a:t>
            </a:r>
            <a:r>
              <a:rPr lang="en-GB" sz="1200" b="1" dirty="0">
                <a:solidFill>
                  <a:schemeClr val="dk1"/>
                </a:solidFill>
                <a:latin typeface="+mj-lt"/>
                <a:ea typeface="Calibri"/>
                <a:cs typeface="Calibri"/>
                <a:sym typeface="Calibri"/>
              </a:rPr>
              <a:t> </a:t>
            </a:r>
            <a:r>
              <a:rPr lang="en-GB" sz="1200" dirty="0">
                <a:solidFill>
                  <a:schemeClr val="dk1"/>
                </a:solidFill>
                <a:latin typeface="+mj-lt"/>
                <a:ea typeface="Calibri"/>
                <a:cs typeface="Calibri"/>
                <a:sym typeface="Calibri"/>
              </a:rPr>
              <a:t>is the part of Indicated resources that can be mined in an economically viable fashion, and in some circumstances, a Measured Mineral Resource. It includes diluting material and allowances for losses which may occur when the material is mined. A Probable Ore Reserve has a lower level of confidence than a Proved Ore Reserve but is of sufficient quality to serve as the basis for decision on the development of deposit.</a:t>
            </a:r>
          </a:p>
          <a:p>
            <a:pPr>
              <a:lnSpc>
                <a:spcPct val="100000"/>
              </a:lnSpc>
            </a:pPr>
            <a:endParaRPr lang="en-US" dirty="0">
              <a:latin typeface="+mj-lt"/>
            </a:endParaRPr>
          </a:p>
        </p:txBody>
      </p:sp>
      <p:pic>
        <p:nvPicPr>
          <p:cNvPr id="209" name="Shape 209" descr="phpThumb_generated_thumbnailjpg.jpg"/>
          <p:cNvPicPr preferRelativeResize="0"/>
          <p:nvPr/>
        </p:nvPicPr>
        <p:blipFill rotWithShape="1">
          <a:blip r:embed="rId3">
            <a:alphaModFix/>
          </a:blip>
          <a:srcRect/>
          <a:stretch/>
        </p:blipFill>
        <p:spPr>
          <a:xfrm>
            <a:off x="445511" y="575261"/>
            <a:ext cx="8178145" cy="3526824"/>
          </a:xfrm>
          <a:prstGeom prst="rect">
            <a:avLst/>
          </a:prstGeom>
          <a:noFill/>
          <a:ln>
            <a:noFill/>
          </a:ln>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sp>
        <p:nvSpPr>
          <p:cNvPr id="900" name="Shape 900"/>
          <p:cNvSpPr txBox="1">
            <a:spLocks noGrp="1"/>
          </p:cNvSpPr>
          <p:nvPr>
            <p:ph type="title"/>
          </p:nvPr>
        </p:nvSpPr>
        <p:spPr>
          <a:xfrm>
            <a:off x="575175" y="-6"/>
            <a:ext cx="7886700" cy="9942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GB" sz="3000" b="0" i="0" u="none" strike="noStrike" cap="none" dirty="0">
                <a:solidFill>
                  <a:schemeClr val="dk1"/>
                </a:solidFill>
                <a:latin typeface="+mj-lt"/>
                <a:ea typeface="Calibri"/>
                <a:cs typeface="Calibri"/>
                <a:sym typeface="Calibri"/>
              </a:rPr>
              <a:t>Stock Performance- 1 Year</a:t>
            </a:r>
          </a:p>
        </p:txBody>
      </p:sp>
      <p:pic>
        <p:nvPicPr>
          <p:cNvPr id="901" name="Shape 901"/>
          <p:cNvPicPr preferRelativeResize="0">
            <a:picLocks noGrp="1"/>
          </p:cNvPicPr>
          <p:nvPr>
            <p:ph type="body" idx="1"/>
          </p:nvPr>
        </p:nvPicPr>
        <p:blipFill rotWithShape="1">
          <a:blip r:embed="rId3">
            <a:alphaModFix/>
          </a:blip>
          <a:srcRect/>
          <a:stretch/>
        </p:blipFill>
        <p:spPr>
          <a:xfrm>
            <a:off x="1230406" y="945200"/>
            <a:ext cx="6683100" cy="4079400"/>
          </a:xfrm>
          <a:prstGeom prst="rect">
            <a:avLst/>
          </a:prstGeom>
          <a:noFill/>
          <a:ln>
            <a:noFill/>
          </a:ln>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sp>
        <p:nvSpPr>
          <p:cNvPr id="906" name="Shape 906"/>
          <p:cNvSpPr txBox="1">
            <a:spLocks noGrp="1"/>
          </p:cNvSpPr>
          <p:nvPr>
            <p:ph type="title"/>
          </p:nvPr>
        </p:nvSpPr>
        <p:spPr>
          <a:xfrm>
            <a:off x="628650" y="-6"/>
            <a:ext cx="7886700" cy="9942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GB" sz="3000" b="0" i="0" u="none" strike="noStrike" cap="none" dirty="0">
                <a:solidFill>
                  <a:schemeClr val="dk1"/>
                </a:solidFill>
                <a:latin typeface="+mj-lt"/>
                <a:ea typeface="Calibri"/>
                <a:cs typeface="Calibri"/>
                <a:sym typeface="Calibri"/>
              </a:rPr>
              <a:t>Stock Performance-5 Year</a:t>
            </a:r>
          </a:p>
        </p:txBody>
      </p:sp>
      <p:pic>
        <p:nvPicPr>
          <p:cNvPr id="907" name="Shape 907"/>
          <p:cNvPicPr preferRelativeResize="0">
            <a:picLocks noGrp="1"/>
          </p:cNvPicPr>
          <p:nvPr>
            <p:ph type="body" idx="1"/>
          </p:nvPr>
        </p:nvPicPr>
        <p:blipFill rotWithShape="1">
          <a:blip r:embed="rId3">
            <a:alphaModFix/>
          </a:blip>
          <a:srcRect/>
          <a:stretch/>
        </p:blipFill>
        <p:spPr>
          <a:xfrm>
            <a:off x="1185672" y="977166"/>
            <a:ext cx="6772800" cy="4082400"/>
          </a:xfrm>
          <a:prstGeom prst="rect">
            <a:avLst/>
          </a:prstGeom>
          <a:noFill/>
          <a:ln>
            <a:noFill/>
          </a:ln>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sp>
        <p:nvSpPr>
          <p:cNvPr id="912" name="Shape 912"/>
          <p:cNvSpPr txBox="1">
            <a:spLocks noGrp="1"/>
          </p:cNvSpPr>
          <p:nvPr>
            <p:ph type="title"/>
          </p:nvPr>
        </p:nvSpPr>
        <p:spPr>
          <a:xfrm>
            <a:off x="628650" y="-6"/>
            <a:ext cx="7886700" cy="9942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GB" sz="3000" b="0" i="0" u="none" strike="noStrike" cap="none" dirty="0">
                <a:solidFill>
                  <a:schemeClr val="dk1"/>
                </a:solidFill>
                <a:latin typeface="+mj-lt"/>
                <a:ea typeface="Calibri"/>
                <a:cs typeface="Calibri"/>
                <a:sym typeface="Calibri"/>
              </a:rPr>
              <a:t>Stock Performance-10 Year</a:t>
            </a:r>
          </a:p>
        </p:txBody>
      </p:sp>
      <p:pic>
        <p:nvPicPr>
          <p:cNvPr id="913" name="Shape 913"/>
          <p:cNvPicPr preferRelativeResize="0">
            <a:picLocks noGrp="1"/>
          </p:cNvPicPr>
          <p:nvPr>
            <p:ph type="body" idx="1"/>
          </p:nvPr>
        </p:nvPicPr>
        <p:blipFill rotWithShape="1">
          <a:blip r:embed="rId3">
            <a:alphaModFix/>
          </a:blip>
          <a:srcRect/>
          <a:stretch/>
        </p:blipFill>
        <p:spPr>
          <a:xfrm>
            <a:off x="1143570" y="937595"/>
            <a:ext cx="6856800" cy="4206000"/>
          </a:xfrm>
          <a:prstGeom prst="rect">
            <a:avLst/>
          </a:prstGeom>
          <a:noFill/>
          <a:ln>
            <a:noFill/>
          </a:ln>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sp>
        <p:nvSpPr>
          <p:cNvPr id="918" name="Shape 918"/>
          <p:cNvSpPr txBox="1">
            <a:spLocks noGrp="1"/>
          </p:cNvSpPr>
          <p:nvPr>
            <p:ph type="title"/>
          </p:nvPr>
        </p:nvSpPr>
        <p:spPr>
          <a:xfrm>
            <a:off x="628650" y="-6"/>
            <a:ext cx="7886700" cy="9942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GB" sz="3000" b="0" i="0" u="none" strike="noStrike" cap="none" dirty="0">
                <a:solidFill>
                  <a:schemeClr val="dk1"/>
                </a:solidFill>
                <a:latin typeface="+mj-lt"/>
                <a:ea typeface="Calibri"/>
                <a:cs typeface="Calibri"/>
                <a:sym typeface="Calibri"/>
              </a:rPr>
              <a:t>Stock Performance- Max</a:t>
            </a:r>
          </a:p>
        </p:txBody>
      </p:sp>
      <p:pic>
        <p:nvPicPr>
          <p:cNvPr id="919" name="Shape 919"/>
          <p:cNvPicPr preferRelativeResize="0">
            <a:picLocks noGrp="1"/>
          </p:cNvPicPr>
          <p:nvPr>
            <p:ph type="body" idx="1"/>
          </p:nvPr>
        </p:nvPicPr>
        <p:blipFill rotWithShape="1">
          <a:blip r:embed="rId3">
            <a:alphaModFix/>
          </a:blip>
          <a:srcRect/>
          <a:stretch/>
        </p:blipFill>
        <p:spPr>
          <a:xfrm>
            <a:off x="1000449" y="882071"/>
            <a:ext cx="7143000" cy="4261500"/>
          </a:xfrm>
          <a:prstGeom prst="rect">
            <a:avLst/>
          </a:prstGeom>
          <a:noFill/>
          <a:ln>
            <a:noFill/>
          </a:ln>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sp>
        <p:nvSpPr>
          <p:cNvPr id="924" name="Shape 924"/>
          <p:cNvSpPr txBox="1">
            <a:spLocks noGrp="1"/>
          </p:cNvSpPr>
          <p:nvPr>
            <p:ph type="title"/>
          </p:nvPr>
        </p:nvSpPr>
        <p:spPr>
          <a:xfrm>
            <a:off x="628650" y="273843"/>
            <a:ext cx="7886700" cy="9942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GB" sz="3000" b="0" i="0" u="none" strike="noStrike" cap="none" dirty="0">
                <a:solidFill>
                  <a:schemeClr val="dk1"/>
                </a:solidFill>
                <a:latin typeface="+mj-lt"/>
                <a:ea typeface="Calibri"/>
                <a:cs typeface="Calibri"/>
                <a:sym typeface="Calibri"/>
              </a:rPr>
              <a:t>Stock Price vs Gold Price</a:t>
            </a:r>
          </a:p>
        </p:txBody>
      </p:sp>
      <p:pic>
        <p:nvPicPr>
          <p:cNvPr id="925" name="Shape 925"/>
          <p:cNvPicPr preferRelativeResize="0"/>
          <p:nvPr/>
        </p:nvPicPr>
        <p:blipFill>
          <a:blip r:embed="rId3">
            <a:alphaModFix/>
          </a:blip>
          <a:stretch>
            <a:fillRect/>
          </a:stretch>
        </p:blipFill>
        <p:spPr>
          <a:xfrm>
            <a:off x="628650" y="1107088"/>
            <a:ext cx="6858000" cy="4036422"/>
          </a:xfrm>
          <a:prstGeom prst="rect">
            <a:avLst/>
          </a:prstGeom>
          <a:noFill/>
          <a:ln>
            <a:noFill/>
          </a:ln>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sp>
        <p:nvSpPr>
          <p:cNvPr id="930" name="Shape 930"/>
          <p:cNvSpPr txBox="1">
            <a:spLocks noGrp="1"/>
          </p:cNvSpPr>
          <p:nvPr>
            <p:ph type="title"/>
          </p:nvPr>
        </p:nvSpPr>
        <p:spPr>
          <a:xfrm>
            <a:off x="628650" y="83119"/>
            <a:ext cx="7886700" cy="9942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GB" sz="3000" b="0" i="0" u="none" strike="noStrike" cap="none" dirty="0">
                <a:solidFill>
                  <a:schemeClr val="dk1"/>
                </a:solidFill>
                <a:latin typeface="+mj-lt"/>
                <a:ea typeface="Calibri"/>
                <a:cs typeface="Calibri"/>
                <a:sym typeface="Calibri"/>
              </a:rPr>
              <a:t>Corporate Overview</a:t>
            </a:r>
          </a:p>
        </p:txBody>
      </p:sp>
      <p:sp>
        <p:nvSpPr>
          <p:cNvPr id="931" name="Shape 931"/>
          <p:cNvSpPr txBox="1">
            <a:spLocks noGrp="1"/>
          </p:cNvSpPr>
          <p:nvPr>
            <p:ph type="body" idx="1"/>
          </p:nvPr>
        </p:nvSpPr>
        <p:spPr>
          <a:xfrm>
            <a:off x="628650" y="1146176"/>
            <a:ext cx="7886700" cy="3263400"/>
          </a:xfrm>
          <a:prstGeom prst="rect">
            <a:avLst/>
          </a:prstGeom>
          <a:noFill/>
          <a:ln>
            <a:noFill/>
          </a:ln>
        </p:spPr>
        <p:txBody>
          <a:bodyPr lIns="91425" tIns="45700" rIns="91425" bIns="45700" anchor="t" anchorCtr="0">
            <a:noAutofit/>
          </a:bodyPr>
          <a:lstStyle/>
          <a:p>
            <a:pPr marL="228600" marR="0" lvl="0" indent="-228600" algn="l" rtl="0">
              <a:lnSpc>
                <a:spcPct val="70000"/>
              </a:lnSpc>
              <a:spcBef>
                <a:spcPts val="0"/>
              </a:spcBef>
              <a:spcAft>
                <a:spcPts val="0"/>
              </a:spcAft>
              <a:buClr>
                <a:schemeClr val="dk1"/>
              </a:buClr>
              <a:buSzPct val="99166"/>
              <a:buFont typeface="Arial"/>
              <a:buChar char="•"/>
            </a:pPr>
            <a:r>
              <a:rPr lang="en-GB" sz="1800" b="0" i="0" u="none" strike="noStrike" cap="none" dirty="0">
                <a:solidFill>
                  <a:schemeClr val="dk1"/>
                </a:solidFill>
                <a:latin typeface="+mj-lt"/>
                <a:ea typeface="Calibri"/>
                <a:cs typeface="Calibri"/>
                <a:sym typeface="Calibri"/>
              </a:rPr>
              <a:t> A leading gold producer focused on responsible mining practices with safe, low-cost production throughout the Americas. </a:t>
            </a:r>
          </a:p>
          <a:p>
            <a:pPr marL="228600" marR="0" lvl="0" indent="-191770" algn="l" rtl="0">
              <a:lnSpc>
                <a:spcPct val="70000"/>
              </a:lnSpc>
              <a:spcBef>
                <a:spcPts val="1000"/>
              </a:spcBef>
              <a:spcAft>
                <a:spcPts val="0"/>
              </a:spcAft>
              <a:buClr>
                <a:schemeClr val="dk1"/>
              </a:buClr>
              <a:buSzPct val="100000"/>
              <a:buFont typeface="Arial"/>
              <a:buChar char="•"/>
            </a:pPr>
            <a:r>
              <a:rPr lang="en-GB" sz="1800" b="0" i="0" u="none" strike="noStrike" cap="none" dirty="0">
                <a:solidFill>
                  <a:schemeClr val="dk1"/>
                </a:solidFill>
                <a:latin typeface="+mj-lt"/>
                <a:ea typeface="Calibri"/>
                <a:cs typeface="Calibri"/>
                <a:sym typeface="Calibri"/>
              </a:rPr>
              <a:t>A portfolio of long-lived, high-quality assets positions the Company to deliver long-term value. </a:t>
            </a:r>
          </a:p>
          <a:p>
            <a:pPr marL="228600" marR="0" lvl="0" indent="-191770" algn="l" rtl="0">
              <a:lnSpc>
                <a:spcPct val="70000"/>
              </a:lnSpc>
              <a:spcBef>
                <a:spcPts val="1000"/>
              </a:spcBef>
              <a:spcAft>
                <a:spcPts val="0"/>
              </a:spcAft>
              <a:buClr>
                <a:schemeClr val="dk1"/>
              </a:buClr>
              <a:buSzPct val="100000"/>
              <a:buFont typeface="Arial"/>
              <a:buChar char="•"/>
            </a:pPr>
            <a:r>
              <a:rPr lang="en-GB" sz="1800" b="0" i="0" u="none" strike="noStrike" cap="none" dirty="0">
                <a:solidFill>
                  <a:schemeClr val="dk1"/>
                </a:solidFill>
                <a:latin typeface="+mj-lt"/>
                <a:ea typeface="Calibri"/>
                <a:cs typeface="Calibri"/>
                <a:sym typeface="Calibri"/>
              </a:rPr>
              <a:t>A Canadian company headquartered in Vancouver, British Columbia, Goldcorp employs more than 15,000 people worldwide. </a:t>
            </a:r>
          </a:p>
          <a:p>
            <a:pPr marL="228600" marR="0" lvl="0" indent="-191770" algn="l" rtl="0">
              <a:lnSpc>
                <a:spcPct val="70000"/>
              </a:lnSpc>
              <a:spcBef>
                <a:spcPts val="1000"/>
              </a:spcBef>
              <a:spcAft>
                <a:spcPts val="0"/>
              </a:spcAft>
              <a:buClr>
                <a:schemeClr val="dk1"/>
              </a:buClr>
              <a:buSzPct val="100000"/>
              <a:buFont typeface="Arial"/>
              <a:buChar char="•"/>
            </a:pPr>
            <a:r>
              <a:rPr lang="en-GB" sz="1800" b="0" i="0" u="none" strike="noStrike" cap="none" dirty="0">
                <a:solidFill>
                  <a:schemeClr val="dk1"/>
                </a:solidFill>
                <a:latin typeface="+mj-lt"/>
                <a:ea typeface="Calibri"/>
                <a:cs typeface="Calibri"/>
                <a:sym typeface="Calibri"/>
              </a:rPr>
              <a:t>Committed to responsible mining practices and is well positioned to deliver long term value.</a:t>
            </a:r>
          </a:p>
          <a:p>
            <a:pPr marL="228600" marR="0" lvl="0" indent="-191770" algn="l" rtl="0">
              <a:lnSpc>
                <a:spcPct val="70000"/>
              </a:lnSpc>
              <a:spcBef>
                <a:spcPts val="1000"/>
              </a:spcBef>
              <a:spcAft>
                <a:spcPts val="0"/>
              </a:spcAft>
              <a:buClr>
                <a:schemeClr val="dk1"/>
              </a:buClr>
              <a:buSzPct val="100000"/>
              <a:buFont typeface="Arial"/>
              <a:buChar char="•"/>
            </a:pPr>
            <a:r>
              <a:rPr lang="en-GB" sz="1800" b="0" i="0" u="none" strike="noStrike" cap="none" dirty="0">
                <a:solidFill>
                  <a:schemeClr val="dk1"/>
                </a:solidFill>
                <a:latin typeface="+mj-lt"/>
                <a:ea typeface="Calibri"/>
                <a:cs typeface="Calibri"/>
                <a:sym typeface="Calibri"/>
              </a:rPr>
              <a:t>Focused on five key attributes: high quality production; low cash costs; maintaining an investment grade balance sheet; operating in regions with low political risk; and conducting business in a responsible manner.</a:t>
            </a:r>
          </a:p>
          <a:p>
            <a:pPr marL="228600" marR="0" lvl="0" indent="-191770" algn="l" rtl="0">
              <a:lnSpc>
                <a:spcPct val="70000"/>
              </a:lnSpc>
              <a:spcBef>
                <a:spcPts val="1000"/>
              </a:spcBef>
              <a:buClr>
                <a:schemeClr val="dk1"/>
              </a:buClr>
              <a:buSzPct val="100000"/>
              <a:buFont typeface="Arial"/>
              <a:buChar char="•"/>
            </a:pPr>
            <a:r>
              <a:rPr lang="en-GB" sz="1800" b="0" i="0" u="none" strike="noStrike" cap="none" dirty="0">
                <a:solidFill>
                  <a:schemeClr val="dk1"/>
                </a:solidFill>
                <a:latin typeface="+mj-lt"/>
                <a:ea typeface="Calibri"/>
                <a:cs typeface="Calibri"/>
                <a:sym typeface="Calibri"/>
              </a:rPr>
              <a:t>Goldcorp’s operating assets include four mines in Canada, two mines in Mexico, and four in Central and South America. </a:t>
            </a: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sp>
        <p:nvSpPr>
          <p:cNvPr id="936" name="Shape 936"/>
          <p:cNvSpPr txBox="1">
            <a:spLocks noGrp="1"/>
          </p:cNvSpPr>
          <p:nvPr>
            <p:ph type="title"/>
          </p:nvPr>
        </p:nvSpPr>
        <p:spPr>
          <a:xfrm>
            <a:off x="628650" y="273843"/>
            <a:ext cx="7886700" cy="994200"/>
          </a:xfrm>
          <a:prstGeom prst="rect">
            <a:avLst/>
          </a:prstGeom>
        </p:spPr>
        <p:txBody>
          <a:bodyPr lIns="91425" tIns="91425" rIns="91425" bIns="91425" anchor="ctr" anchorCtr="0">
            <a:noAutofit/>
          </a:bodyPr>
          <a:lstStyle/>
          <a:p>
            <a:pPr lvl="0">
              <a:spcBef>
                <a:spcPts val="0"/>
              </a:spcBef>
              <a:buNone/>
            </a:pPr>
            <a:endParaRPr/>
          </a:p>
        </p:txBody>
      </p:sp>
      <p:sp>
        <p:nvSpPr>
          <p:cNvPr id="937" name="Shape 937"/>
          <p:cNvSpPr txBox="1">
            <a:spLocks noGrp="1"/>
          </p:cNvSpPr>
          <p:nvPr>
            <p:ph type="body" idx="1"/>
          </p:nvPr>
        </p:nvSpPr>
        <p:spPr>
          <a:xfrm>
            <a:off x="628650" y="1369218"/>
            <a:ext cx="7886700" cy="3263400"/>
          </a:xfrm>
          <a:prstGeom prst="rect">
            <a:avLst/>
          </a:prstGeom>
        </p:spPr>
        <p:txBody>
          <a:bodyPr lIns="91425" tIns="91425" rIns="91425" bIns="91425" anchor="t" anchorCtr="0">
            <a:noAutofit/>
          </a:bodyPr>
          <a:lstStyle/>
          <a:p>
            <a:pPr lvl="0">
              <a:spcBef>
                <a:spcPts val="0"/>
              </a:spcBef>
              <a:buNone/>
            </a:pPr>
            <a:endParaRPr/>
          </a:p>
        </p:txBody>
      </p:sp>
      <p:pic>
        <p:nvPicPr>
          <p:cNvPr id="938" name="Shape 938"/>
          <p:cNvPicPr preferRelativeResize="0"/>
          <p:nvPr/>
        </p:nvPicPr>
        <p:blipFill>
          <a:blip r:embed="rId3">
            <a:alphaModFix/>
          </a:blip>
          <a:stretch>
            <a:fillRect/>
          </a:stretch>
        </p:blipFill>
        <p:spPr>
          <a:xfrm>
            <a:off x="775374" y="0"/>
            <a:ext cx="7040698" cy="5143500"/>
          </a:xfrm>
          <a:prstGeom prst="rect">
            <a:avLst/>
          </a:prstGeom>
          <a:noFill/>
          <a:ln>
            <a:noFill/>
          </a:ln>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943" name="Shape 943"/>
          <p:cNvSpPr txBox="1">
            <a:spLocks noGrp="1"/>
          </p:cNvSpPr>
          <p:nvPr>
            <p:ph type="title"/>
          </p:nvPr>
        </p:nvSpPr>
        <p:spPr>
          <a:xfrm>
            <a:off x="628650" y="273843"/>
            <a:ext cx="7886700" cy="994200"/>
          </a:xfrm>
          <a:prstGeom prst="rect">
            <a:avLst/>
          </a:prstGeom>
        </p:spPr>
        <p:txBody>
          <a:bodyPr lIns="91425" tIns="91425" rIns="91425" bIns="91425" anchor="ctr" anchorCtr="0">
            <a:noAutofit/>
          </a:bodyPr>
          <a:lstStyle/>
          <a:p>
            <a:pPr lvl="0">
              <a:spcBef>
                <a:spcPts val="0"/>
              </a:spcBef>
              <a:buNone/>
            </a:pPr>
            <a:endParaRPr/>
          </a:p>
        </p:txBody>
      </p:sp>
      <p:sp>
        <p:nvSpPr>
          <p:cNvPr id="944" name="Shape 944"/>
          <p:cNvSpPr txBox="1">
            <a:spLocks noGrp="1"/>
          </p:cNvSpPr>
          <p:nvPr>
            <p:ph type="body" idx="1"/>
          </p:nvPr>
        </p:nvSpPr>
        <p:spPr>
          <a:xfrm>
            <a:off x="628650" y="1369218"/>
            <a:ext cx="7886700" cy="3263400"/>
          </a:xfrm>
          <a:prstGeom prst="rect">
            <a:avLst/>
          </a:prstGeom>
        </p:spPr>
        <p:txBody>
          <a:bodyPr lIns="91425" tIns="91425" rIns="91425" bIns="91425" anchor="t" anchorCtr="0">
            <a:noAutofit/>
          </a:bodyPr>
          <a:lstStyle/>
          <a:p>
            <a:pPr lvl="0">
              <a:spcBef>
                <a:spcPts val="0"/>
              </a:spcBef>
              <a:buNone/>
            </a:pPr>
            <a:endParaRPr/>
          </a:p>
        </p:txBody>
      </p:sp>
      <p:pic>
        <p:nvPicPr>
          <p:cNvPr id="945" name="Shape 945"/>
          <p:cNvPicPr preferRelativeResize="0"/>
          <p:nvPr/>
        </p:nvPicPr>
        <p:blipFill>
          <a:blip r:embed="rId3">
            <a:alphaModFix/>
          </a:blip>
          <a:stretch>
            <a:fillRect/>
          </a:stretch>
        </p:blipFill>
        <p:spPr>
          <a:xfrm>
            <a:off x="628650" y="121525"/>
            <a:ext cx="8007124" cy="4824800"/>
          </a:xfrm>
          <a:prstGeom prst="rect">
            <a:avLst/>
          </a:prstGeom>
          <a:noFill/>
          <a:ln>
            <a:noFill/>
          </a:ln>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sp>
        <p:nvSpPr>
          <p:cNvPr id="950" name="Shape 950"/>
          <p:cNvSpPr txBox="1">
            <a:spLocks noGrp="1"/>
          </p:cNvSpPr>
          <p:nvPr>
            <p:ph type="title"/>
          </p:nvPr>
        </p:nvSpPr>
        <p:spPr>
          <a:xfrm>
            <a:off x="628650" y="273843"/>
            <a:ext cx="7886700" cy="9942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pic>
        <p:nvPicPr>
          <p:cNvPr id="951" name="Shape 951"/>
          <p:cNvPicPr preferRelativeResize="0">
            <a:picLocks noGrp="1"/>
          </p:cNvPicPr>
          <p:nvPr>
            <p:ph type="body" idx="1"/>
          </p:nvPr>
        </p:nvPicPr>
        <p:blipFill rotWithShape="1">
          <a:blip r:embed="rId3">
            <a:alphaModFix/>
          </a:blip>
          <a:srcRect/>
          <a:stretch/>
        </p:blipFill>
        <p:spPr>
          <a:xfrm>
            <a:off x="0" y="0"/>
            <a:ext cx="9164400" cy="4825200"/>
          </a:xfrm>
          <a:prstGeom prst="rect">
            <a:avLst/>
          </a:prstGeom>
          <a:noFill/>
          <a:ln>
            <a:noFill/>
          </a:ln>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955"/>
        <p:cNvGrpSpPr/>
        <p:nvPr/>
      </p:nvGrpSpPr>
      <p:grpSpPr>
        <a:xfrm>
          <a:off x="0" y="0"/>
          <a:ext cx="0" cy="0"/>
          <a:chOff x="0" y="0"/>
          <a:chExt cx="0" cy="0"/>
        </a:xfrm>
      </p:grpSpPr>
      <p:pic>
        <p:nvPicPr>
          <p:cNvPr id="956" name="Shape 956"/>
          <p:cNvPicPr preferRelativeResize="0"/>
          <p:nvPr/>
        </p:nvPicPr>
        <p:blipFill rotWithShape="1">
          <a:blip r:embed="rId3">
            <a:alphaModFix/>
          </a:blip>
          <a:srcRect/>
          <a:stretch/>
        </p:blipFill>
        <p:spPr>
          <a:xfrm>
            <a:off x="0" y="0"/>
            <a:ext cx="9231300" cy="5145600"/>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Shape 215"/>
          <p:cNvSpPr txBox="1">
            <a:spLocks noGrp="1"/>
          </p:cNvSpPr>
          <p:nvPr>
            <p:ph type="title"/>
          </p:nvPr>
        </p:nvSpPr>
        <p:spPr>
          <a:xfrm>
            <a:off x="311700" y="0"/>
            <a:ext cx="8520600" cy="572700"/>
          </a:xfrm>
          <a:prstGeom prst="rect">
            <a:avLst/>
          </a:prstGeom>
          <a:noFill/>
          <a:ln>
            <a:noFill/>
          </a:ln>
        </p:spPr>
        <p:txBody>
          <a:bodyPr lIns="45700" tIns="45700" rIns="45700" bIns="45700" anchor="ctr" anchorCtr="0">
            <a:noAutofit/>
          </a:bodyPr>
          <a:lstStyle/>
          <a:p>
            <a:pPr lvl="0" algn="ctr">
              <a:buClr>
                <a:schemeClr val="lt1"/>
              </a:buClr>
              <a:buSzPct val="25000"/>
            </a:pPr>
            <a:r>
              <a:rPr lang="en-GB" dirty="0">
                <a:solidFill>
                  <a:srgbClr val="000000"/>
                </a:solidFill>
                <a:latin typeface="+mj-lt"/>
                <a:ea typeface="Source Sans Pro"/>
                <a:cs typeface="Source Sans Pro"/>
                <a:sym typeface="Source Sans Pro"/>
              </a:rPr>
              <a:t>Mineral Reserves </a:t>
            </a:r>
            <a:r>
              <a:rPr lang="en-GB" dirty="0" smtClean="0">
                <a:solidFill>
                  <a:srgbClr val="000000"/>
                </a:solidFill>
                <a:latin typeface="+mj-lt"/>
                <a:ea typeface="Source Sans Pro"/>
                <a:cs typeface="Source Sans Pro"/>
                <a:sym typeface="Source Sans Pro"/>
              </a:rPr>
              <a:t>– </a:t>
            </a:r>
            <a:r>
              <a:rPr lang="en-GB" b="1" i="1" dirty="0" smtClean="0">
                <a:solidFill>
                  <a:srgbClr val="000000"/>
                </a:solidFill>
                <a:latin typeface="+mj-lt"/>
                <a:ea typeface="Source Sans Pro"/>
                <a:cs typeface="Source Sans Pro"/>
                <a:sym typeface="Source Sans Pro"/>
              </a:rPr>
              <a:t>Proven Ore Reserve</a:t>
            </a:r>
            <a:endParaRPr lang="en-GB" sz="2800" b="1" i="1" u="none" strike="noStrike" cap="none" dirty="0">
              <a:solidFill>
                <a:schemeClr val="tx1"/>
              </a:solidFill>
              <a:latin typeface="+mj-lt"/>
              <a:ea typeface="Source Sans Pro"/>
              <a:cs typeface="Source Sans Pro"/>
              <a:sym typeface="Source Sans Pro"/>
            </a:endParaRPr>
          </a:p>
        </p:txBody>
      </p:sp>
      <p:sp>
        <p:nvSpPr>
          <p:cNvPr id="2" name="Text Placeholder 1"/>
          <p:cNvSpPr>
            <a:spLocks noGrp="1"/>
          </p:cNvSpPr>
          <p:nvPr>
            <p:ph type="body" idx="1"/>
          </p:nvPr>
        </p:nvSpPr>
        <p:spPr>
          <a:xfrm>
            <a:off x="-234176" y="4187620"/>
            <a:ext cx="9066476" cy="955880"/>
          </a:xfrm>
        </p:spPr>
        <p:txBody>
          <a:bodyPr/>
          <a:lstStyle/>
          <a:p>
            <a:pPr marL="457200" lvl="1">
              <a:lnSpc>
                <a:spcPct val="90000"/>
              </a:lnSpc>
            </a:pPr>
            <a:r>
              <a:rPr lang="en-GB" b="1" dirty="0">
                <a:solidFill>
                  <a:schemeClr val="dk1"/>
                </a:solidFill>
                <a:latin typeface="+mj-lt"/>
                <a:ea typeface="Calibri"/>
                <a:cs typeface="Calibri"/>
                <a:sym typeface="Calibri"/>
              </a:rPr>
              <a:t>A </a:t>
            </a:r>
            <a:r>
              <a:rPr lang="en-GB" b="1" i="1" dirty="0">
                <a:solidFill>
                  <a:schemeClr val="dk1"/>
                </a:solidFill>
                <a:latin typeface="+mj-lt"/>
                <a:ea typeface="Calibri"/>
                <a:cs typeface="Calibri"/>
                <a:sym typeface="Calibri"/>
              </a:rPr>
              <a:t>Proven Ore Reserve</a:t>
            </a:r>
            <a:r>
              <a:rPr lang="en-GB" b="1" dirty="0">
                <a:solidFill>
                  <a:schemeClr val="dk1"/>
                </a:solidFill>
                <a:latin typeface="+mj-lt"/>
                <a:ea typeface="Calibri"/>
                <a:cs typeface="Calibri"/>
                <a:sym typeface="Calibri"/>
              </a:rPr>
              <a:t> </a:t>
            </a:r>
            <a:r>
              <a:rPr lang="en-GB" dirty="0">
                <a:solidFill>
                  <a:schemeClr val="dk1"/>
                </a:solidFill>
                <a:latin typeface="+mj-lt"/>
                <a:ea typeface="Calibri"/>
                <a:cs typeface="Calibri"/>
                <a:sym typeface="Calibri"/>
              </a:rPr>
              <a:t>is the part of Measured resources that can be mined in an economically viable fashion. It includes diluting materials and allowances for losses which occur when the material is </a:t>
            </a:r>
            <a:r>
              <a:rPr lang="en-GB" dirty="0" smtClean="0">
                <a:solidFill>
                  <a:schemeClr val="dk1"/>
                </a:solidFill>
                <a:latin typeface="+mj-lt"/>
                <a:ea typeface="Calibri"/>
                <a:cs typeface="Calibri"/>
                <a:sym typeface="Calibri"/>
              </a:rPr>
              <a:t>mined. A </a:t>
            </a:r>
            <a:r>
              <a:rPr lang="en-GB" dirty="0">
                <a:solidFill>
                  <a:schemeClr val="dk1"/>
                </a:solidFill>
                <a:latin typeface="+mj-lt"/>
                <a:ea typeface="Calibri"/>
                <a:cs typeface="Calibri"/>
                <a:sym typeface="Calibri"/>
              </a:rPr>
              <a:t>Proven Ore Reserve represents the highest confidence category of reserve estimate. The style of mineralization or other factors could mean that Proven Ore Reserves are not achievable in some deposits</a:t>
            </a:r>
          </a:p>
          <a:p>
            <a:endParaRPr lang="en-US" dirty="0">
              <a:latin typeface="+mj-lt"/>
            </a:endParaRPr>
          </a:p>
        </p:txBody>
      </p:sp>
      <p:pic>
        <p:nvPicPr>
          <p:cNvPr id="217" name="Shape 217" descr="abiresourceabs.jpg"/>
          <p:cNvPicPr preferRelativeResize="0"/>
          <p:nvPr/>
        </p:nvPicPr>
        <p:blipFill rotWithShape="1">
          <a:blip r:embed="rId3">
            <a:alphaModFix/>
          </a:blip>
          <a:srcRect/>
          <a:stretch/>
        </p:blipFill>
        <p:spPr>
          <a:xfrm>
            <a:off x="1442145" y="572700"/>
            <a:ext cx="5583123" cy="3598885"/>
          </a:xfrm>
          <a:prstGeom prst="rect">
            <a:avLst/>
          </a:prstGeom>
          <a:noFill/>
          <a:ln>
            <a:noFill/>
          </a:ln>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sp>
        <p:nvSpPr>
          <p:cNvPr id="961" name="Shape 961"/>
          <p:cNvSpPr txBox="1">
            <a:spLocks noGrp="1"/>
          </p:cNvSpPr>
          <p:nvPr>
            <p:ph type="title"/>
          </p:nvPr>
        </p:nvSpPr>
        <p:spPr>
          <a:xfrm>
            <a:off x="253828" y="-148281"/>
            <a:ext cx="7886700" cy="9942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GB" sz="3000" b="0" i="0" u="none" strike="noStrike" cap="none" dirty="0">
                <a:solidFill>
                  <a:schemeClr val="dk1"/>
                </a:solidFill>
                <a:latin typeface="+mj-lt"/>
                <a:ea typeface="Calibri"/>
                <a:cs typeface="Calibri"/>
                <a:sym typeface="Calibri"/>
              </a:rPr>
              <a:t>Financial Highlights(1)</a:t>
            </a:r>
          </a:p>
        </p:txBody>
      </p:sp>
      <p:pic>
        <p:nvPicPr>
          <p:cNvPr id="962" name="Shape 962"/>
          <p:cNvPicPr preferRelativeResize="0">
            <a:picLocks noGrp="1"/>
          </p:cNvPicPr>
          <p:nvPr>
            <p:ph type="body" idx="1"/>
          </p:nvPr>
        </p:nvPicPr>
        <p:blipFill rotWithShape="1">
          <a:blip r:embed="rId3">
            <a:alphaModFix/>
          </a:blip>
          <a:srcRect/>
          <a:stretch/>
        </p:blipFill>
        <p:spPr>
          <a:xfrm>
            <a:off x="166188" y="685800"/>
            <a:ext cx="8977800" cy="4359600"/>
          </a:xfrm>
          <a:prstGeom prst="rect">
            <a:avLst/>
          </a:prstGeom>
          <a:noFill/>
          <a:ln>
            <a:noFill/>
          </a:ln>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pic>
        <p:nvPicPr>
          <p:cNvPr id="967" name="Shape 967"/>
          <p:cNvPicPr preferRelativeResize="0"/>
          <p:nvPr/>
        </p:nvPicPr>
        <p:blipFill rotWithShape="1">
          <a:blip r:embed="rId3">
            <a:alphaModFix/>
          </a:blip>
          <a:srcRect/>
          <a:stretch/>
        </p:blipFill>
        <p:spPr>
          <a:xfrm>
            <a:off x="0" y="-28350"/>
            <a:ext cx="8895300" cy="5200200"/>
          </a:xfrm>
          <a:prstGeom prst="rect">
            <a:avLst/>
          </a:prstGeom>
          <a:noFill/>
          <a:ln>
            <a:noFill/>
          </a:ln>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pic>
        <p:nvPicPr>
          <p:cNvPr id="972" name="Shape 972"/>
          <p:cNvPicPr preferRelativeResize="0"/>
          <p:nvPr/>
        </p:nvPicPr>
        <p:blipFill rotWithShape="1">
          <a:blip r:embed="rId3">
            <a:alphaModFix/>
          </a:blip>
          <a:srcRect/>
          <a:stretch/>
        </p:blipFill>
        <p:spPr>
          <a:xfrm>
            <a:off x="457200" y="410135"/>
            <a:ext cx="7772400" cy="2628900"/>
          </a:xfrm>
          <a:prstGeom prst="rect">
            <a:avLst/>
          </a:prstGeom>
          <a:noFill/>
          <a:ln>
            <a:noFill/>
          </a:ln>
        </p:spPr>
      </p:pic>
      <p:pic>
        <p:nvPicPr>
          <p:cNvPr id="973" name="Shape 973"/>
          <p:cNvPicPr preferRelativeResize="0"/>
          <p:nvPr/>
        </p:nvPicPr>
        <p:blipFill rotWithShape="1">
          <a:blip r:embed="rId4">
            <a:alphaModFix/>
          </a:blip>
          <a:srcRect/>
          <a:stretch/>
        </p:blipFill>
        <p:spPr>
          <a:xfrm>
            <a:off x="528637" y="3222461"/>
            <a:ext cx="7629600" cy="1764600"/>
          </a:xfrm>
          <a:prstGeom prst="rect">
            <a:avLst/>
          </a:prstGeom>
          <a:noFill/>
          <a:ln>
            <a:noFill/>
          </a:ln>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pic>
        <p:nvPicPr>
          <p:cNvPr id="978" name="Shape 978"/>
          <p:cNvPicPr preferRelativeResize="0"/>
          <p:nvPr/>
        </p:nvPicPr>
        <p:blipFill rotWithShape="1">
          <a:blip r:embed="rId3">
            <a:alphaModFix/>
          </a:blip>
          <a:srcRect/>
          <a:stretch/>
        </p:blipFill>
        <p:spPr>
          <a:xfrm>
            <a:off x="282177" y="746521"/>
            <a:ext cx="8579700" cy="3650400"/>
          </a:xfrm>
          <a:prstGeom prst="rect">
            <a:avLst/>
          </a:prstGeom>
          <a:noFill/>
          <a:ln>
            <a:noFill/>
          </a:ln>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982"/>
        <p:cNvGrpSpPr/>
        <p:nvPr/>
      </p:nvGrpSpPr>
      <p:grpSpPr>
        <a:xfrm>
          <a:off x="0" y="0"/>
          <a:ext cx="0" cy="0"/>
          <a:chOff x="0" y="0"/>
          <a:chExt cx="0" cy="0"/>
        </a:xfrm>
      </p:grpSpPr>
      <p:pic>
        <p:nvPicPr>
          <p:cNvPr id="983" name="Shape 983"/>
          <p:cNvPicPr preferRelativeResize="0"/>
          <p:nvPr/>
        </p:nvPicPr>
        <p:blipFill rotWithShape="1">
          <a:blip r:embed="rId3">
            <a:alphaModFix/>
          </a:blip>
          <a:srcRect/>
          <a:stretch/>
        </p:blipFill>
        <p:spPr>
          <a:xfrm>
            <a:off x="356345" y="-60511"/>
            <a:ext cx="8491800" cy="5143500"/>
          </a:xfrm>
          <a:prstGeom prst="rect">
            <a:avLst/>
          </a:prstGeom>
          <a:noFill/>
          <a:ln>
            <a:noFill/>
          </a:ln>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pic>
        <p:nvPicPr>
          <p:cNvPr id="988" name="Shape 988"/>
          <p:cNvPicPr preferRelativeResize="0"/>
          <p:nvPr/>
        </p:nvPicPr>
        <p:blipFill rotWithShape="1">
          <a:blip r:embed="rId3">
            <a:alphaModFix/>
          </a:blip>
          <a:srcRect/>
          <a:stretch/>
        </p:blipFill>
        <p:spPr>
          <a:xfrm>
            <a:off x="786653" y="0"/>
            <a:ext cx="7355400" cy="5143500"/>
          </a:xfrm>
          <a:prstGeom prst="rect">
            <a:avLst/>
          </a:prstGeom>
          <a:noFill/>
          <a:ln>
            <a:noFill/>
          </a:ln>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992"/>
        <p:cNvGrpSpPr/>
        <p:nvPr/>
      </p:nvGrpSpPr>
      <p:grpSpPr>
        <a:xfrm>
          <a:off x="0" y="0"/>
          <a:ext cx="0" cy="0"/>
          <a:chOff x="0" y="0"/>
          <a:chExt cx="0" cy="0"/>
        </a:xfrm>
      </p:grpSpPr>
      <p:pic>
        <p:nvPicPr>
          <p:cNvPr id="993" name="Shape 993"/>
          <p:cNvPicPr preferRelativeResize="0"/>
          <p:nvPr/>
        </p:nvPicPr>
        <p:blipFill>
          <a:blip r:embed="rId3">
            <a:alphaModFix/>
          </a:blip>
          <a:stretch>
            <a:fillRect/>
          </a:stretch>
        </p:blipFill>
        <p:spPr>
          <a:xfrm>
            <a:off x="336974" y="0"/>
            <a:ext cx="8807025" cy="5143499"/>
          </a:xfrm>
          <a:prstGeom prst="rect">
            <a:avLst/>
          </a:prstGeom>
          <a:noFill/>
          <a:ln>
            <a:noFill/>
          </a:ln>
        </p:spPr>
      </p:pic>
      <p:sp>
        <p:nvSpPr>
          <p:cNvPr id="994" name="Shape 994"/>
          <p:cNvSpPr/>
          <p:nvPr/>
        </p:nvSpPr>
        <p:spPr>
          <a:xfrm>
            <a:off x="7786975" y="1530075"/>
            <a:ext cx="610200" cy="382500"/>
          </a:xfrm>
          <a:prstGeom prst="roundRect">
            <a:avLst>
              <a:gd name="adj" fmla="val 16667"/>
            </a:avLst>
          </a:prstGeom>
          <a:noFill/>
          <a:ln w="952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95" name="Shape 995"/>
          <p:cNvSpPr/>
          <p:nvPr/>
        </p:nvSpPr>
        <p:spPr>
          <a:xfrm>
            <a:off x="7923575" y="2295250"/>
            <a:ext cx="519300" cy="382500"/>
          </a:xfrm>
          <a:prstGeom prst="roundRect">
            <a:avLst>
              <a:gd name="adj" fmla="val 16667"/>
            </a:avLst>
          </a:prstGeom>
          <a:noFill/>
          <a:ln w="952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96" name="Shape 996"/>
          <p:cNvSpPr/>
          <p:nvPr/>
        </p:nvSpPr>
        <p:spPr>
          <a:xfrm>
            <a:off x="7914475" y="3123900"/>
            <a:ext cx="482700" cy="336900"/>
          </a:xfrm>
          <a:prstGeom prst="roundRect">
            <a:avLst>
              <a:gd name="adj" fmla="val 16667"/>
            </a:avLst>
          </a:prstGeom>
          <a:noFill/>
          <a:ln w="952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97" name="Shape 997"/>
          <p:cNvSpPr/>
          <p:nvPr/>
        </p:nvSpPr>
        <p:spPr>
          <a:xfrm>
            <a:off x="7914475" y="4681300"/>
            <a:ext cx="437100" cy="462300"/>
          </a:xfrm>
          <a:prstGeom prst="roundRect">
            <a:avLst>
              <a:gd name="adj" fmla="val 16667"/>
            </a:avLst>
          </a:prstGeom>
          <a:noFill/>
          <a:ln w="952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Shape 1002"/>
          <p:cNvPicPr preferRelativeResize="0"/>
          <p:nvPr/>
        </p:nvPicPr>
        <p:blipFill>
          <a:blip r:embed="rId3">
            <a:alphaModFix/>
          </a:blip>
          <a:stretch>
            <a:fillRect/>
          </a:stretch>
        </p:blipFill>
        <p:spPr>
          <a:xfrm>
            <a:off x="390525" y="128587"/>
            <a:ext cx="8362950" cy="4886325"/>
          </a:xfrm>
          <a:prstGeom prst="rect">
            <a:avLst/>
          </a:prstGeom>
          <a:noFill/>
          <a:ln>
            <a:noFill/>
          </a:ln>
        </p:spPr>
      </p:pic>
      <p:sp>
        <p:nvSpPr>
          <p:cNvPr id="1003" name="Shape 1003"/>
          <p:cNvSpPr/>
          <p:nvPr/>
        </p:nvSpPr>
        <p:spPr>
          <a:xfrm>
            <a:off x="8096625" y="1712225"/>
            <a:ext cx="482700" cy="501000"/>
          </a:xfrm>
          <a:prstGeom prst="roundRect">
            <a:avLst>
              <a:gd name="adj" fmla="val 16667"/>
            </a:avLst>
          </a:prstGeom>
          <a:noFill/>
          <a:ln w="952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sp>
        <p:nvSpPr>
          <p:cNvPr id="1008" name="Shape 1008"/>
          <p:cNvSpPr txBox="1">
            <a:spLocks noGrp="1"/>
          </p:cNvSpPr>
          <p:nvPr>
            <p:ph type="title"/>
          </p:nvPr>
        </p:nvSpPr>
        <p:spPr>
          <a:xfrm>
            <a:off x="628650" y="-6"/>
            <a:ext cx="7886700" cy="9942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GB" sz="3000" b="0" i="0" u="none" strike="noStrike" cap="none" dirty="0">
                <a:solidFill>
                  <a:schemeClr val="dk1"/>
                </a:solidFill>
                <a:latin typeface="+mj-lt"/>
                <a:ea typeface="Calibri"/>
                <a:cs typeface="Calibri"/>
                <a:sym typeface="Calibri"/>
              </a:rPr>
              <a:t>Red Lake, Ontario</a:t>
            </a:r>
          </a:p>
        </p:txBody>
      </p:sp>
      <p:sp>
        <p:nvSpPr>
          <p:cNvPr id="1009" name="Shape 1009"/>
          <p:cNvSpPr txBox="1">
            <a:spLocks noGrp="1"/>
          </p:cNvSpPr>
          <p:nvPr>
            <p:ph type="body" idx="1"/>
          </p:nvPr>
        </p:nvSpPr>
        <p:spPr>
          <a:xfrm>
            <a:off x="628650" y="781018"/>
            <a:ext cx="7886700" cy="3263400"/>
          </a:xfrm>
          <a:prstGeom prst="rect">
            <a:avLst/>
          </a:prstGeom>
          <a:noFill/>
          <a:ln>
            <a:noFill/>
          </a:ln>
        </p:spPr>
        <p:txBody>
          <a:bodyPr lIns="91425" tIns="45700" rIns="91425" bIns="45700" anchor="t" anchorCtr="0">
            <a:noAutofit/>
          </a:bodyPr>
          <a:lstStyle/>
          <a:p>
            <a:pPr marL="228600" marR="0" lvl="0" indent="-203200" algn="l" rtl="0">
              <a:lnSpc>
                <a:spcPct val="90000"/>
              </a:lnSpc>
              <a:spcBef>
                <a:spcPts val="0"/>
              </a:spcBef>
              <a:spcAft>
                <a:spcPts val="0"/>
              </a:spcAft>
              <a:buClr>
                <a:schemeClr val="dk1"/>
              </a:buClr>
              <a:buSzPct val="100000"/>
              <a:buFont typeface="Arial"/>
              <a:buChar char="•"/>
            </a:pPr>
            <a:r>
              <a:rPr lang="en-GB" sz="2400" b="0" i="0" u="none" strike="noStrike" cap="none" dirty="0">
                <a:solidFill>
                  <a:schemeClr val="dk1"/>
                </a:solidFill>
                <a:latin typeface="+mj-lt"/>
                <a:ea typeface="Calibri"/>
                <a:cs typeface="Calibri"/>
                <a:sym typeface="Calibri"/>
              </a:rPr>
              <a:t>Located in one of the world’s most prolific gold districts.</a:t>
            </a:r>
          </a:p>
          <a:p>
            <a:pPr marL="228600" marR="0" lvl="0" indent="-203200" algn="l" rtl="0">
              <a:lnSpc>
                <a:spcPct val="90000"/>
              </a:lnSpc>
              <a:spcBef>
                <a:spcPts val="1000"/>
              </a:spcBef>
              <a:spcAft>
                <a:spcPts val="0"/>
              </a:spcAft>
              <a:buClr>
                <a:schemeClr val="dk1"/>
              </a:buClr>
              <a:buSzPct val="100000"/>
              <a:buFont typeface="Arial"/>
              <a:buChar char="•"/>
            </a:pPr>
            <a:r>
              <a:rPr lang="en-GB" sz="2400" b="0" i="0" u="none" strike="noStrike" cap="none" dirty="0">
                <a:solidFill>
                  <a:schemeClr val="dk1"/>
                </a:solidFill>
                <a:latin typeface="+mj-lt"/>
                <a:ea typeface="Calibri"/>
                <a:cs typeface="Calibri"/>
                <a:sym typeface="Calibri"/>
              </a:rPr>
              <a:t>The High Grade Zone : an average grade of more than two ounces of gold per tone.</a:t>
            </a:r>
          </a:p>
          <a:p>
            <a:pPr marL="228600" marR="0" lvl="0" indent="-203200" algn="l" rtl="0">
              <a:lnSpc>
                <a:spcPct val="90000"/>
              </a:lnSpc>
              <a:spcBef>
                <a:spcPts val="1000"/>
              </a:spcBef>
              <a:spcAft>
                <a:spcPts val="0"/>
              </a:spcAft>
              <a:buClr>
                <a:schemeClr val="dk1"/>
              </a:buClr>
              <a:buSzPct val="100000"/>
              <a:buFont typeface="Arial"/>
              <a:buChar char="•"/>
            </a:pPr>
            <a:r>
              <a:rPr lang="en-GB" sz="2400" b="0" i="0" u="none" strike="noStrike" cap="none" dirty="0">
                <a:solidFill>
                  <a:schemeClr val="dk1"/>
                </a:solidFill>
                <a:latin typeface="+mj-lt"/>
                <a:ea typeface="Calibri"/>
                <a:cs typeface="Calibri"/>
                <a:sym typeface="Calibri"/>
              </a:rPr>
              <a:t>Proven &amp; Probable Gold Reserves:  2.08Moz</a:t>
            </a:r>
          </a:p>
          <a:p>
            <a:pPr marL="228600" marR="0" lvl="0" indent="-203200" algn="l" rtl="0">
              <a:lnSpc>
                <a:spcPct val="90000"/>
              </a:lnSpc>
              <a:spcBef>
                <a:spcPts val="1000"/>
              </a:spcBef>
              <a:spcAft>
                <a:spcPts val="0"/>
              </a:spcAft>
              <a:buClr>
                <a:schemeClr val="dk1"/>
              </a:buClr>
              <a:buSzPct val="100000"/>
              <a:buFont typeface="Arial"/>
              <a:buChar char="•"/>
            </a:pPr>
            <a:r>
              <a:rPr lang="en-GB" sz="2400" b="0" i="0" u="none" strike="noStrike" cap="none" dirty="0">
                <a:solidFill>
                  <a:schemeClr val="dk1"/>
                </a:solidFill>
                <a:latin typeface="+mj-lt"/>
                <a:ea typeface="Calibri"/>
                <a:cs typeface="Calibri"/>
                <a:sym typeface="Calibri"/>
              </a:rPr>
              <a:t>Measured &amp; Indicated Gold Resources: 2.27Moz</a:t>
            </a:r>
          </a:p>
          <a:p>
            <a:pPr marL="228600" marR="0" lvl="0" indent="-203200" algn="l" rtl="0">
              <a:lnSpc>
                <a:spcPct val="90000"/>
              </a:lnSpc>
              <a:spcBef>
                <a:spcPts val="1000"/>
              </a:spcBef>
              <a:spcAft>
                <a:spcPts val="0"/>
              </a:spcAft>
              <a:buClr>
                <a:schemeClr val="dk1"/>
              </a:buClr>
              <a:buSzPct val="100000"/>
              <a:buFont typeface="Arial"/>
              <a:buChar char="•"/>
            </a:pPr>
            <a:r>
              <a:rPr lang="en-GB" sz="2400" b="0" i="0" u="none" strike="noStrike" cap="none" dirty="0">
                <a:solidFill>
                  <a:schemeClr val="dk1"/>
                </a:solidFill>
                <a:latin typeface="+mj-lt"/>
                <a:ea typeface="Calibri"/>
                <a:cs typeface="Calibri"/>
                <a:sym typeface="Calibri"/>
              </a:rPr>
              <a:t>2015 gold production: 375,700 </a:t>
            </a:r>
            <a:r>
              <a:rPr lang="en-GB" sz="2400" b="0" i="0" u="none" strike="noStrike" cap="none" dirty="0" err="1">
                <a:solidFill>
                  <a:schemeClr val="dk1"/>
                </a:solidFill>
                <a:latin typeface="+mj-lt"/>
                <a:ea typeface="Calibri"/>
                <a:cs typeface="Calibri"/>
                <a:sym typeface="Calibri"/>
              </a:rPr>
              <a:t>oz</a:t>
            </a:r>
            <a:endParaRPr lang="en-GB" sz="2400" b="0" i="0" u="none" strike="noStrike" cap="none" dirty="0">
              <a:solidFill>
                <a:schemeClr val="dk1"/>
              </a:solidFill>
              <a:latin typeface="+mj-lt"/>
              <a:ea typeface="Calibri"/>
              <a:cs typeface="Calibri"/>
              <a:sym typeface="Calibri"/>
            </a:endParaRPr>
          </a:p>
          <a:p>
            <a:pPr marL="228600" marR="0" lvl="0" indent="-203200" algn="l" rtl="0">
              <a:lnSpc>
                <a:spcPct val="90000"/>
              </a:lnSpc>
              <a:spcBef>
                <a:spcPts val="1000"/>
              </a:spcBef>
              <a:spcAft>
                <a:spcPts val="0"/>
              </a:spcAft>
              <a:buClr>
                <a:schemeClr val="dk1"/>
              </a:buClr>
              <a:buSzPct val="100000"/>
              <a:buFont typeface="Arial"/>
              <a:buChar char="•"/>
            </a:pPr>
            <a:r>
              <a:rPr lang="en-GB" sz="2400" b="0" i="0" u="none" strike="noStrike" cap="none" dirty="0">
                <a:solidFill>
                  <a:schemeClr val="dk1"/>
                </a:solidFill>
                <a:latin typeface="+mj-lt"/>
                <a:ea typeface="Calibri"/>
                <a:cs typeface="Calibri"/>
                <a:sym typeface="Calibri"/>
              </a:rPr>
              <a:t>2016 gold production expect: 300,000 -330,000 </a:t>
            </a:r>
            <a:r>
              <a:rPr lang="en-GB" sz="2400" b="0" i="0" u="none" strike="noStrike" cap="none" dirty="0" err="1">
                <a:solidFill>
                  <a:schemeClr val="dk1"/>
                </a:solidFill>
                <a:latin typeface="+mj-lt"/>
                <a:ea typeface="Calibri"/>
                <a:cs typeface="Calibri"/>
                <a:sym typeface="Calibri"/>
              </a:rPr>
              <a:t>oz</a:t>
            </a:r>
            <a:endParaRPr lang="en-GB" sz="2400" b="0" i="0" u="none" strike="noStrike" cap="none" dirty="0">
              <a:solidFill>
                <a:schemeClr val="dk1"/>
              </a:solidFill>
              <a:latin typeface="+mj-lt"/>
              <a:ea typeface="Calibri"/>
              <a:cs typeface="Calibri"/>
              <a:sym typeface="Calibri"/>
            </a:endParaRPr>
          </a:p>
          <a:p>
            <a:pPr marL="228600" marR="0" lvl="0" indent="-228600" algn="l" rtl="0">
              <a:lnSpc>
                <a:spcPct val="90000"/>
              </a:lnSpc>
              <a:spcBef>
                <a:spcPts val="1000"/>
              </a:spcBef>
              <a:buClr>
                <a:schemeClr val="dk1"/>
              </a:buClr>
              <a:buSzPct val="100000"/>
              <a:buFont typeface="Arial"/>
              <a:buNone/>
            </a:pPr>
            <a:endParaRPr sz="2400" b="0" i="0" u="none" strike="noStrike" cap="none" dirty="0">
              <a:solidFill>
                <a:schemeClr val="dk1"/>
              </a:solidFill>
              <a:latin typeface="+mj-lt"/>
              <a:ea typeface="Calibri"/>
              <a:cs typeface="Calibri"/>
              <a:sym typeface="Calibri"/>
            </a:endParaRP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sp>
        <p:nvSpPr>
          <p:cNvPr id="1014" name="Shape 1014"/>
          <p:cNvSpPr txBox="1">
            <a:spLocks noGrp="1"/>
          </p:cNvSpPr>
          <p:nvPr>
            <p:ph type="title"/>
          </p:nvPr>
        </p:nvSpPr>
        <p:spPr>
          <a:xfrm>
            <a:off x="628650" y="273843"/>
            <a:ext cx="7886700" cy="9942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GB" sz="3000" b="0" i="0" u="none" strike="noStrike" cap="none" dirty="0" err="1">
                <a:solidFill>
                  <a:schemeClr val="dk1"/>
                </a:solidFill>
                <a:latin typeface="+mj-lt"/>
                <a:ea typeface="Calibri"/>
                <a:cs typeface="Calibri"/>
                <a:sym typeface="Calibri"/>
              </a:rPr>
              <a:t>Peñasquito</a:t>
            </a:r>
            <a:r>
              <a:rPr lang="en-GB" sz="3000" b="0" i="0" u="none" strike="noStrike" cap="none" dirty="0">
                <a:solidFill>
                  <a:schemeClr val="dk1"/>
                </a:solidFill>
                <a:latin typeface="+mj-lt"/>
                <a:ea typeface="Calibri"/>
                <a:cs typeface="Calibri"/>
                <a:sym typeface="Calibri"/>
              </a:rPr>
              <a:t> Camp</a:t>
            </a:r>
          </a:p>
        </p:txBody>
      </p:sp>
      <p:sp>
        <p:nvSpPr>
          <p:cNvPr id="1015" name="Shape 1015"/>
          <p:cNvSpPr txBox="1">
            <a:spLocks noGrp="1"/>
          </p:cNvSpPr>
          <p:nvPr>
            <p:ph type="body" idx="1"/>
          </p:nvPr>
        </p:nvSpPr>
        <p:spPr>
          <a:xfrm>
            <a:off x="628650" y="1138901"/>
            <a:ext cx="7886700" cy="3813300"/>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dk1"/>
              </a:buClr>
              <a:buSzPct val="100000"/>
              <a:buFont typeface="Arial"/>
              <a:buChar char="•"/>
            </a:pPr>
            <a:r>
              <a:rPr lang="en-GB" sz="2400" b="0" i="0" u="none" strike="noStrike" cap="none" dirty="0">
                <a:solidFill>
                  <a:schemeClr val="dk1"/>
                </a:solidFill>
                <a:latin typeface="+mj-lt"/>
                <a:ea typeface="Calibri"/>
                <a:cs typeface="Calibri"/>
                <a:sym typeface="Calibri"/>
              </a:rPr>
              <a:t>Largest gold producer in Mexico</a:t>
            </a:r>
          </a:p>
          <a:p>
            <a:pPr marL="228600" marR="0" lvl="0" indent="-228600" algn="l" rtl="0">
              <a:lnSpc>
                <a:spcPct val="90000"/>
              </a:lnSpc>
              <a:spcBef>
                <a:spcPts val="1000"/>
              </a:spcBef>
              <a:spcAft>
                <a:spcPts val="0"/>
              </a:spcAft>
              <a:buClr>
                <a:schemeClr val="dk1"/>
              </a:buClr>
              <a:buSzPct val="100000"/>
              <a:buFont typeface="Arial"/>
              <a:buChar char="•"/>
            </a:pPr>
            <a:r>
              <a:rPr lang="en-GB" sz="2400" b="0" i="0" u="none" strike="noStrike" cap="none" dirty="0">
                <a:solidFill>
                  <a:schemeClr val="dk1"/>
                </a:solidFill>
                <a:latin typeface="+mj-lt"/>
                <a:ea typeface="Calibri"/>
                <a:cs typeface="Calibri"/>
                <a:sym typeface="Calibri"/>
              </a:rPr>
              <a:t>Location: Zacatecas, Mexico</a:t>
            </a:r>
          </a:p>
          <a:p>
            <a:pPr marL="228600" marR="0" lvl="0" indent="-228600" algn="l" rtl="0">
              <a:lnSpc>
                <a:spcPct val="90000"/>
              </a:lnSpc>
              <a:spcBef>
                <a:spcPts val="1000"/>
              </a:spcBef>
              <a:spcAft>
                <a:spcPts val="0"/>
              </a:spcAft>
              <a:buClr>
                <a:schemeClr val="dk1"/>
              </a:buClr>
              <a:buSzPct val="100000"/>
              <a:buFont typeface="Arial"/>
              <a:buChar char="•"/>
            </a:pPr>
            <a:r>
              <a:rPr lang="en-GB" sz="2400" b="0" i="0" u="none" strike="noStrike" cap="none" dirty="0">
                <a:solidFill>
                  <a:schemeClr val="dk1"/>
                </a:solidFill>
                <a:latin typeface="+mj-lt"/>
                <a:ea typeface="Calibri"/>
                <a:cs typeface="Calibri"/>
                <a:sym typeface="Calibri"/>
              </a:rPr>
              <a:t>2016 gold production expect: 520,000 – 580,000oz</a:t>
            </a:r>
          </a:p>
          <a:p>
            <a:pPr marL="228600" marR="0" lvl="0" indent="-228600" algn="l" rtl="0">
              <a:lnSpc>
                <a:spcPct val="90000"/>
              </a:lnSpc>
              <a:spcBef>
                <a:spcPts val="1000"/>
              </a:spcBef>
              <a:spcAft>
                <a:spcPts val="0"/>
              </a:spcAft>
              <a:buClr>
                <a:schemeClr val="dk1"/>
              </a:buClr>
              <a:buSzPct val="100000"/>
              <a:buFont typeface="Arial"/>
              <a:buChar char="•"/>
            </a:pPr>
            <a:r>
              <a:rPr lang="en-GB" sz="2400" b="0" i="0" u="none" strike="noStrike" cap="none" dirty="0">
                <a:solidFill>
                  <a:schemeClr val="dk1"/>
                </a:solidFill>
                <a:latin typeface="+mj-lt"/>
                <a:ea typeface="Calibri"/>
                <a:cs typeface="Calibri"/>
                <a:sym typeface="Calibri"/>
              </a:rPr>
              <a:t>2015 gold production: 860,300oz</a:t>
            </a:r>
          </a:p>
          <a:p>
            <a:pPr marL="228600" marR="0" lvl="0" indent="-228600" algn="l" rtl="0">
              <a:lnSpc>
                <a:spcPct val="90000"/>
              </a:lnSpc>
              <a:spcBef>
                <a:spcPts val="1000"/>
              </a:spcBef>
              <a:spcAft>
                <a:spcPts val="0"/>
              </a:spcAft>
              <a:buClr>
                <a:schemeClr val="dk1"/>
              </a:buClr>
              <a:buSzPct val="100000"/>
              <a:buFont typeface="Arial"/>
              <a:buChar char="•"/>
            </a:pPr>
            <a:r>
              <a:rPr lang="en-GB" sz="2400" b="0" i="0" u="none" strike="noStrike" cap="none" dirty="0">
                <a:solidFill>
                  <a:schemeClr val="dk1"/>
                </a:solidFill>
                <a:latin typeface="+mj-lt"/>
                <a:ea typeface="Calibri"/>
                <a:cs typeface="Calibri"/>
                <a:sym typeface="Calibri"/>
              </a:rPr>
              <a:t>Proven &amp; Probable Gold Reserves: 9.87Moz</a:t>
            </a:r>
          </a:p>
          <a:p>
            <a:pPr marL="228600" marR="0" lvl="0" indent="-228600" algn="l" rtl="0">
              <a:lnSpc>
                <a:spcPct val="90000"/>
              </a:lnSpc>
              <a:spcBef>
                <a:spcPts val="1000"/>
              </a:spcBef>
              <a:spcAft>
                <a:spcPts val="0"/>
              </a:spcAft>
              <a:buClr>
                <a:schemeClr val="dk1"/>
              </a:buClr>
              <a:buSzPct val="100000"/>
              <a:buFont typeface="Arial"/>
              <a:buChar char="•"/>
            </a:pPr>
            <a:r>
              <a:rPr lang="en-GB" sz="2400" b="0" i="0" u="none" strike="noStrike" cap="none" dirty="0">
                <a:solidFill>
                  <a:schemeClr val="dk1"/>
                </a:solidFill>
                <a:latin typeface="+mj-lt"/>
                <a:ea typeface="Calibri"/>
                <a:cs typeface="Calibri"/>
                <a:sym typeface="Calibri"/>
              </a:rPr>
              <a:t>Measured &amp; Indicated Gold Resources:2.20Moz</a:t>
            </a:r>
          </a:p>
          <a:p>
            <a:pPr marL="228600" marR="0" lvl="0" indent="-228600" algn="l" rtl="0">
              <a:lnSpc>
                <a:spcPct val="90000"/>
              </a:lnSpc>
              <a:spcBef>
                <a:spcPts val="1000"/>
              </a:spcBef>
              <a:spcAft>
                <a:spcPts val="0"/>
              </a:spcAft>
              <a:buClr>
                <a:schemeClr val="dk1"/>
              </a:buClr>
              <a:buSzPct val="100000"/>
              <a:buFont typeface="Arial"/>
              <a:buChar char="•"/>
            </a:pPr>
            <a:r>
              <a:rPr lang="en-GB" sz="2400" b="0" i="0" u="none" strike="noStrike" cap="none" dirty="0">
                <a:solidFill>
                  <a:schemeClr val="dk1"/>
                </a:solidFill>
                <a:latin typeface="+mj-lt"/>
                <a:ea typeface="Calibri"/>
                <a:cs typeface="Calibri"/>
                <a:sym typeface="Calibri"/>
              </a:rPr>
              <a:t>Current Mine Life: 12years</a:t>
            </a:r>
          </a:p>
          <a:p>
            <a:pPr marL="228600" marR="0" lvl="0" indent="-228600" algn="l" rtl="0">
              <a:lnSpc>
                <a:spcPct val="90000"/>
              </a:lnSpc>
              <a:spcBef>
                <a:spcPts val="1000"/>
              </a:spcBef>
              <a:spcAft>
                <a:spcPts val="0"/>
              </a:spcAft>
              <a:buClr>
                <a:schemeClr val="dk1"/>
              </a:buClr>
              <a:buSzPct val="100000"/>
              <a:buFont typeface="Arial"/>
              <a:buNone/>
            </a:pPr>
            <a:endParaRPr sz="2400" b="0" i="0" u="none" strike="noStrike" cap="none" dirty="0">
              <a:solidFill>
                <a:schemeClr val="dk1"/>
              </a:solidFill>
              <a:latin typeface="+mj-lt"/>
              <a:ea typeface="Calibri"/>
              <a:cs typeface="Calibri"/>
              <a:sym typeface="Calibri"/>
            </a:endParaRPr>
          </a:p>
          <a:p>
            <a:pPr marL="228600" marR="0" lvl="0" indent="-228600" algn="l" rtl="0">
              <a:lnSpc>
                <a:spcPct val="90000"/>
              </a:lnSpc>
              <a:spcBef>
                <a:spcPts val="1000"/>
              </a:spcBef>
              <a:spcAft>
                <a:spcPts val="0"/>
              </a:spcAft>
              <a:buClr>
                <a:schemeClr val="dk1"/>
              </a:buClr>
              <a:buSzPct val="100000"/>
              <a:buFont typeface="Arial"/>
              <a:buNone/>
            </a:pPr>
            <a:endParaRPr sz="2400" b="0" i="0" u="none" strike="noStrike" cap="none" dirty="0">
              <a:solidFill>
                <a:schemeClr val="dk1"/>
              </a:solidFill>
              <a:latin typeface="+mj-lt"/>
              <a:ea typeface="Calibri"/>
              <a:cs typeface="Calibri"/>
              <a:sym typeface="Calibri"/>
            </a:endParaRPr>
          </a:p>
          <a:p>
            <a:pPr marL="228600" marR="0" lvl="0" indent="-228600" algn="l" rtl="0">
              <a:lnSpc>
                <a:spcPct val="90000"/>
              </a:lnSpc>
              <a:spcBef>
                <a:spcPts val="1000"/>
              </a:spcBef>
              <a:buClr>
                <a:schemeClr val="dk1"/>
              </a:buClr>
              <a:buSzPct val="100000"/>
              <a:buFont typeface="Arial"/>
              <a:buNone/>
            </a:pPr>
            <a:endParaRPr sz="2400" b="0" i="0" u="none" strike="noStrike" cap="none" dirty="0">
              <a:solidFill>
                <a:schemeClr val="dk1"/>
              </a:solidFill>
              <a:latin typeface="+mj-lt"/>
              <a:ea typeface="Calibri"/>
              <a:cs typeface="Calibri"/>
              <a:sym typeface="Calibri"/>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Shape 223"/>
          <p:cNvSpPr txBox="1">
            <a:spLocks noGrp="1"/>
          </p:cNvSpPr>
          <p:nvPr>
            <p:ph type="title"/>
          </p:nvPr>
        </p:nvSpPr>
        <p:spPr>
          <a:prstGeom prst="rect">
            <a:avLst/>
          </a:prstGeom>
          <a:noFill/>
          <a:ln>
            <a:noFill/>
          </a:ln>
        </p:spPr>
        <p:txBody>
          <a:bodyPr lIns="45700" tIns="45700" rIns="45700" bIns="45700" anchor="ctr" anchorCtr="0">
            <a:noAutofit/>
          </a:bodyPr>
          <a:lstStyle/>
          <a:p>
            <a:pPr marL="0" marR="0" lvl="0" indent="0" algn="l" rtl="0">
              <a:spcBef>
                <a:spcPts val="0"/>
              </a:spcBef>
              <a:buClr>
                <a:schemeClr val="lt1"/>
              </a:buClr>
              <a:buSzPct val="25000"/>
              <a:buFont typeface="Source Sans Pro"/>
              <a:buNone/>
            </a:pPr>
            <a:r>
              <a:rPr lang="en-GB" sz="3000" b="0" i="0" u="none" strike="noStrike" cap="none" dirty="0">
                <a:solidFill>
                  <a:srgbClr val="000000"/>
                </a:solidFill>
                <a:latin typeface="+mj-lt"/>
                <a:ea typeface="Source Sans Pro"/>
                <a:cs typeface="Source Sans Pro"/>
                <a:sym typeface="Source Sans Pro"/>
              </a:rPr>
              <a:t>Legislation and Regulations</a:t>
            </a:r>
          </a:p>
        </p:txBody>
      </p:sp>
      <p:sp>
        <p:nvSpPr>
          <p:cNvPr id="224" name="Shape 224"/>
          <p:cNvSpPr txBox="1">
            <a:spLocks noGrp="1"/>
          </p:cNvSpPr>
          <p:nvPr>
            <p:ph type="body" idx="1"/>
          </p:nvPr>
        </p:nvSpPr>
        <p:spPr>
          <a:xfrm>
            <a:off x="311700" y="1462687"/>
            <a:ext cx="8520600" cy="3106188"/>
          </a:xfrm>
          <a:prstGeom prst="rect">
            <a:avLst/>
          </a:prstGeom>
          <a:noFill/>
          <a:ln>
            <a:noFill/>
          </a:ln>
        </p:spPr>
        <p:txBody>
          <a:bodyPr lIns="91425" tIns="45700" rIns="91425" bIns="45700" anchor="t" anchorCtr="0">
            <a:noAutofit/>
          </a:bodyPr>
          <a:lstStyle/>
          <a:p>
            <a:pPr marL="378460" marR="0" lvl="0" indent="-342900" algn="l" rtl="0">
              <a:spcBef>
                <a:spcPts val="0"/>
              </a:spcBef>
              <a:spcAft>
                <a:spcPts val="0"/>
              </a:spcAft>
              <a:buClr>
                <a:srgbClr val="000000"/>
              </a:buClr>
              <a:buSzPct val="100000"/>
              <a:buFont typeface="Arial"/>
              <a:buChar char="•"/>
            </a:pPr>
            <a:r>
              <a:rPr lang="en-GB" sz="2400" b="0" i="0" u="none" strike="noStrike" cap="none" dirty="0">
                <a:solidFill>
                  <a:srgbClr val="000000"/>
                </a:solidFill>
                <a:latin typeface="Arial"/>
                <a:ea typeface="Arial"/>
                <a:cs typeface="Arial"/>
                <a:sym typeface="Arial"/>
              </a:rPr>
              <a:t>The provincial governments are responsible for mining within their jurisdiction.</a:t>
            </a:r>
          </a:p>
          <a:p>
            <a:pPr marL="25400" marR="0" lvl="0" algn="l" rtl="0">
              <a:spcBef>
                <a:spcPts val="640"/>
              </a:spcBef>
              <a:spcAft>
                <a:spcPts val="0"/>
              </a:spcAft>
              <a:buClr>
                <a:schemeClr val="accent1"/>
              </a:buClr>
              <a:buSzPct val="106666"/>
            </a:pPr>
            <a:endParaRPr sz="2400" dirty="0">
              <a:solidFill>
                <a:srgbClr val="000000"/>
              </a:solidFill>
              <a:latin typeface="Arial"/>
              <a:ea typeface="Arial"/>
              <a:cs typeface="Arial"/>
              <a:sym typeface="Arial"/>
            </a:endParaRPr>
          </a:p>
          <a:p>
            <a:pPr marL="378460" marR="0" lvl="0" indent="-342900" algn="l" rtl="0">
              <a:spcBef>
                <a:spcPts val="640"/>
              </a:spcBef>
              <a:buClr>
                <a:srgbClr val="000000"/>
              </a:buClr>
              <a:buSzPct val="100000"/>
              <a:buFont typeface="Arial"/>
              <a:buChar char="•"/>
            </a:pPr>
            <a:r>
              <a:rPr lang="en-GB" sz="2400" b="0" i="0" u="none" strike="noStrike" cap="none" dirty="0">
                <a:solidFill>
                  <a:srgbClr val="000000"/>
                </a:solidFill>
                <a:latin typeface="Arial"/>
                <a:ea typeface="Arial"/>
                <a:cs typeface="Arial"/>
                <a:sym typeface="Arial"/>
              </a:rPr>
              <a:t>Direct federal involvement in the regulation of mining operations is limited and specific in nature. </a:t>
            </a: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sp>
        <p:nvSpPr>
          <p:cNvPr id="1020" name="Shape 1020"/>
          <p:cNvSpPr txBox="1">
            <a:spLocks noGrp="1"/>
          </p:cNvSpPr>
          <p:nvPr>
            <p:ph type="title"/>
          </p:nvPr>
        </p:nvSpPr>
        <p:spPr>
          <a:xfrm>
            <a:off x="628650" y="273843"/>
            <a:ext cx="7886700" cy="9942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GB" sz="3000" b="0" i="0" u="none" strike="noStrike" cap="none" dirty="0">
                <a:solidFill>
                  <a:schemeClr val="dk1"/>
                </a:solidFill>
                <a:latin typeface="+mj-lt"/>
                <a:ea typeface="Calibri"/>
                <a:cs typeface="Calibri"/>
                <a:sym typeface="Calibri"/>
              </a:rPr>
              <a:t>Pueblo Viejo</a:t>
            </a:r>
          </a:p>
        </p:txBody>
      </p:sp>
      <p:sp>
        <p:nvSpPr>
          <p:cNvPr id="1021" name="Shape 1021"/>
          <p:cNvSpPr txBox="1">
            <a:spLocks noGrp="1"/>
          </p:cNvSpPr>
          <p:nvPr>
            <p:ph type="body" idx="1"/>
          </p:nvPr>
        </p:nvSpPr>
        <p:spPr>
          <a:xfrm>
            <a:off x="628650" y="1030543"/>
            <a:ext cx="7886700" cy="3263400"/>
          </a:xfrm>
          <a:prstGeom prst="rect">
            <a:avLst/>
          </a:prstGeom>
          <a:noFill/>
          <a:ln>
            <a:noFill/>
          </a:ln>
        </p:spPr>
        <p:txBody>
          <a:bodyPr lIns="91425" tIns="45700" rIns="91425" bIns="45700" anchor="t" anchorCtr="0">
            <a:noAutofit/>
          </a:bodyPr>
          <a:lstStyle/>
          <a:p>
            <a:pPr marL="228600" marR="0" lvl="0" indent="-203200" algn="l" rtl="0">
              <a:lnSpc>
                <a:spcPct val="90000"/>
              </a:lnSpc>
              <a:spcBef>
                <a:spcPts val="0"/>
              </a:spcBef>
              <a:spcAft>
                <a:spcPts val="0"/>
              </a:spcAft>
              <a:buClr>
                <a:schemeClr val="dk1"/>
              </a:buClr>
              <a:buSzPct val="100000"/>
              <a:buFont typeface="Arial"/>
              <a:buChar char="•"/>
            </a:pPr>
            <a:r>
              <a:rPr lang="en-GB" sz="2400" b="0" i="0" u="none" strike="noStrike" cap="none" dirty="0">
                <a:solidFill>
                  <a:schemeClr val="dk1"/>
                </a:solidFill>
                <a:latin typeface="+mj-lt"/>
                <a:ea typeface="Calibri"/>
                <a:cs typeface="Calibri"/>
                <a:sym typeface="Calibri"/>
              </a:rPr>
              <a:t>One of world’s largest gold assets</a:t>
            </a:r>
          </a:p>
          <a:p>
            <a:pPr marL="228600" marR="0" lvl="0" indent="-203200" algn="l" rtl="0">
              <a:lnSpc>
                <a:spcPct val="90000"/>
              </a:lnSpc>
              <a:spcBef>
                <a:spcPts val="1000"/>
              </a:spcBef>
              <a:spcAft>
                <a:spcPts val="0"/>
              </a:spcAft>
              <a:buClr>
                <a:schemeClr val="dk1"/>
              </a:buClr>
              <a:buSzPct val="100000"/>
              <a:buFont typeface="Arial"/>
              <a:buChar char="•"/>
            </a:pPr>
            <a:r>
              <a:rPr lang="en-GB" sz="2400" b="0" i="0" u="none" strike="noStrike" cap="none" dirty="0">
                <a:solidFill>
                  <a:schemeClr val="dk1"/>
                </a:solidFill>
                <a:latin typeface="+mj-lt"/>
                <a:ea typeface="Calibri"/>
                <a:cs typeface="Calibri"/>
                <a:sym typeface="Calibri"/>
              </a:rPr>
              <a:t>Location</a:t>
            </a:r>
            <a:r>
              <a:rPr lang="en-GB" sz="2400" b="0" i="0" u="none" strike="noStrike" cap="none">
                <a:solidFill>
                  <a:schemeClr val="dk1"/>
                </a:solidFill>
                <a:latin typeface="+mj-lt"/>
                <a:ea typeface="Calibri"/>
                <a:cs typeface="Calibri"/>
                <a:sym typeface="Calibri"/>
              </a:rPr>
              <a:t>: </a:t>
            </a:r>
            <a:r>
              <a:rPr lang="en-GB" sz="2400" b="0" i="0" u="none" strike="noStrike" cap="none" smtClean="0">
                <a:solidFill>
                  <a:schemeClr val="dk1"/>
                </a:solidFill>
                <a:latin typeface="+mj-lt"/>
                <a:ea typeface="Calibri"/>
                <a:cs typeface="Calibri"/>
                <a:sym typeface="Calibri"/>
              </a:rPr>
              <a:t>Dominican </a:t>
            </a:r>
            <a:r>
              <a:rPr lang="en-GB" sz="2400" b="0" i="0" u="none" strike="noStrike" cap="none" dirty="0">
                <a:solidFill>
                  <a:schemeClr val="dk1"/>
                </a:solidFill>
                <a:latin typeface="+mj-lt"/>
                <a:ea typeface="Calibri"/>
                <a:cs typeface="Calibri"/>
                <a:sym typeface="Calibri"/>
              </a:rPr>
              <a:t>Republic</a:t>
            </a:r>
          </a:p>
          <a:p>
            <a:pPr marL="228600" marR="0" lvl="0" indent="-203200" algn="l" rtl="0">
              <a:lnSpc>
                <a:spcPct val="90000"/>
              </a:lnSpc>
              <a:spcBef>
                <a:spcPts val="1000"/>
              </a:spcBef>
              <a:spcAft>
                <a:spcPts val="0"/>
              </a:spcAft>
              <a:buClr>
                <a:schemeClr val="dk1"/>
              </a:buClr>
              <a:buSzPct val="100000"/>
              <a:buFont typeface="Arial"/>
              <a:buChar char="•"/>
            </a:pPr>
            <a:r>
              <a:rPr lang="en-GB" sz="2400" b="0" i="0" u="none" strike="noStrike" cap="none" dirty="0">
                <a:solidFill>
                  <a:schemeClr val="dk1"/>
                </a:solidFill>
                <a:latin typeface="+mj-lt"/>
                <a:ea typeface="Calibri"/>
                <a:cs typeface="Calibri"/>
                <a:sym typeface="Calibri"/>
              </a:rPr>
              <a:t>Ownership : 40% owned by Goldcorp, 60% owned by Barrick</a:t>
            </a:r>
          </a:p>
          <a:p>
            <a:pPr marL="228600" marR="0" lvl="0" indent="-203200" algn="l" rtl="0">
              <a:lnSpc>
                <a:spcPct val="90000"/>
              </a:lnSpc>
              <a:spcBef>
                <a:spcPts val="1000"/>
              </a:spcBef>
              <a:spcAft>
                <a:spcPts val="0"/>
              </a:spcAft>
              <a:buClr>
                <a:schemeClr val="dk1"/>
              </a:buClr>
              <a:buSzPct val="100000"/>
              <a:buFont typeface="Arial"/>
              <a:buChar char="•"/>
            </a:pPr>
            <a:r>
              <a:rPr lang="en-GB" sz="2400" b="0" i="0" u="none" strike="noStrike" cap="none" dirty="0">
                <a:solidFill>
                  <a:schemeClr val="dk1"/>
                </a:solidFill>
                <a:latin typeface="+mj-lt"/>
                <a:ea typeface="Calibri"/>
                <a:cs typeface="Calibri"/>
                <a:sym typeface="Calibri"/>
              </a:rPr>
              <a:t>Total proven &amp; probable gold reserves: 14.93 </a:t>
            </a:r>
            <a:r>
              <a:rPr lang="en-GB" sz="2400" b="0" i="0" u="none" strike="noStrike" cap="none" dirty="0" err="1">
                <a:solidFill>
                  <a:schemeClr val="dk1"/>
                </a:solidFill>
                <a:latin typeface="+mj-lt"/>
                <a:ea typeface="Calibri"/>
                <a:cs typeface="Calibri"/>
                <a:sym typeface="Calibri"/>
              </a:rPr>
              <a:t>Moz</a:t>
            </a:r>
            <a:endParaRPr lang="en-GB" sz="2400" b="0" i="0" u="none" strike="noStrike" cap="none" dirty="0">
              <a:solidFill>
                <a:schemeClr val="dk1"/>
              </a:solidFill>
              <a:latin typeface="+mj-lt"/>
              <a:ea typeface="Calibri"/>
              <a:cs typeface="Calibri"/>
              <a:sym typeface="Calibri"/>
            </a:endParaRPr>
          </a:p>
          <a:p>
            <a:pPr marL="228600" marR="0" lvl="0" indent="-203200" algn="l" rtl="0">
              <a:lnSpc>
                <a:spcPct val="90000"/>
              </a:lnSpc>
              <a:spcBef>
                <a:spcPts val="1000"/>
              </a:spcBef>
              <a:spcAft>
                <a:spcPts val="0"/>
              </a:spcAft>
              <a:buClr>
                <a:schemeClr val="dk1"/>
              </a:buClr>
              <a:buSzPct val="100000"/>
              <a:buFont typeface="Arial"/>
              <a:buChar char="•"/>
            </a:pPr>
            <a:r>
              <a:rPr lang="en-GB" sz="2400" b="0" i="0" u="none" strike="noStrike" cap="none" dirty="0">
                <a:solidFill>
                  <a:schemeClr val="dk1"/>
                </a:solidFill>
                <a:latin typeface="+mj-lt"/>
                <a:ea typeface="Calibri"/>
                <a:cs typeface="Calibri"/>
                <a:sym typeface="Calibri"/>
              </a:rPr>
              <a:t>Proven &amp; probable gold reserves owned by Goldcorp: 5.97Moz</a:t>
            </a:r>
          </a:p>
          <a:p>
            <a:pPr marL="228600" marR="0" lvl="0" indent="-203200" algn="l" rtl="0">
              <a:lnSpc>
                <a:spcPct val="90000"/>
              </a:lnSpc>
              <a:spcBef>
                <a:spcPts val="1000"/>
              </a:spcBef>
              <a:spcAft>
                <a:spcPts val="0"/>
              </a:spcAft>
              <a:buClr>
                <a:schemeClr val="dk1"/>
              </a:buClr>
              <a:buSzPct val="100000"/>
              <a:buFont typeface="Arial"/>
              <a:buChar char="•"/>
            </a:pPr>
            <a:r>
              <a:rPr lang="en-GB" sz="2400" b="0" i="0" u="none" strike="noStrike" cap="none" dirty="0">
                <a:solidFill>
                  <a:schemeClr val="dk1"/>
                </a:solidFill>
                <a:latin typeface="+mj-lt"/>
                <a:ea typeface="Calibri"/>
                <a:cs typeface="Calibri"/>
                <a:sym typeface="Calibri"/>
              </a:rPr>
              <a:t>2016 gold production expect: 400,000-440,000 </a:t>
            </a:r>
            <a:r>
              <a:rPr lang="en-GB" sz="2400" b="0" i="0" u="none" strike="noStrike" cap="none" dirty="0" err="1">
                <a:solidFill>
                  <a:schemeClr val="dk1"/>
                </a:solidFill>
                <a:latin typeface="+mj-lt"/>
                <a:ea typeface="Calibri"/>
                <a:cs typeface="Calibri"/>
                <a:sym typeface="Calibri"/>
              </a:rPr>
              <a:t>oz</a:t>
            </a:r>
            <a:endParaRPr lang="en-GB" sz="2400" b="0" i="0" u="none" strike="noStrike" cap="none" dirty="0">
              <a:solidFill>
                <a:schemeClr val="dk1"/>
              </a:solidFill>
              <a:latin typeface="+mj-lt"/>
              <a:ea typeface="Calibri"/>
              <a:cs typeface="Calibri"/>
              <a:sym typeface="Calibri"/>
            </a:endParaRPr>
          </a:p>
          <a:p>
            <a:pPr marL="228600" marR="0" lvl="0" indent="-228600" algn="l" rtl="0">
              <a:lnSpc>
                <a:spcPct val="90000"/>
              </a:lnSpc>
              <a:spcBef>
                <a:spcPts val="1000"/>
              </a:spcBef>
              <a:buClr>
                <a:schemeClr val="dk1"/>
              </a:buClr>
              <a:buSzPct val="100000"/>
              <a:buFont typeface="Arial"/>
              <a:buNone/>
            </a:pPr>
            <a:endParaRPr sz="2800" b="0" i="0" u="none" strike="noStrike" cap="none" dirty="0">
              <a:solidFill>
                <a:schemeClr val="dk1"/>
              </a:solidFill>
              <a:latin typeface="+mj-lt"/>
              <a:ea typeface="Calibri"/>
              <a:cs typeface="Calibri"/>
              <a:sym typeface="Calibri"/>
            </a:endParaRP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025"/>
        <p:cNvGrpSpPr/>
        <p:nvPr/>
      </p:nvGrpSpPr>
      <p:grpSpPr>
        <a:xfrm>
          <a:off x="0" y="0"/>
          <a:ext cx="0" cy="0"/>
          <a:chOff x="0" y="0"/>
          <a:chExt cx="0" cy="0"/>
        </a:xfrm>
      </p:grpSpPr>
      <p:sp>
        <p:nvSpPr>
          <p:cNvPr id="1026" name="Shape 1026"/>
          <p:cNvSpPr txBox="1">
            <a:spLocks noGrp="1"/>
          </p:cNvSpPr>
          <p:nvPr>
            <p:ph type="title"/>
          </p:nvPr>
        </p:nvSpPr>
        <p:spPr>
          <a:xfrm>
            <a:off x="628650" y="273843"/>
            <a:ext cx="7886700" cy="9942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GB" sz="3000" b="0" i="0" u="none" strike="noStrike" cap="none" dirty="0">
                <a:solidFill>
                  <a:schemeClr val="dk1"/>
                </a:solidFill>
                <a:latin typeface="+mj-lt"/>
                <a:ea typeface="Calibri"/>
                <a:cs typeface="Calibri"/>
                <a:sym typeface="Calibri"/>
              </a:rPr>
              <a:t>Cerro Negro Camp, Argentina</a:t>
            </a:r>
          </a:p>
        </p:txBody>
      </p:sp>
      <p:sp>
        <p:nvSpPr>
          <p:cNvPr id="1027" name="Shape 1027"/>
          <p:cNvSpPr txBox="1">
            <a:spLocks noGrp="1"/>
          </p:cNvSpPr>
          <p:nvPr>
            <p:ph type="body" idx="1"/>
          </p:nvPr>
        </p:nvSpPr>
        <p:spPr>
          <a:xfrm>
            <a:off x="628650" y="1369218"/>
            <a:ext cx="7886700" cy="3263400"/>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dk1"/>
              </a:buClr>
              <a:buSzPct val="100000"/>
              <a:buFont typeface="Arial"/>
              <a:buChar char="•"/>
            </a:pPr>
            <a:r>
              <a:rPr lang="en-GB" sz="2400" b="0" i="0" u="none" strike="noStrike" cap="none" dirty="0">
                <a:solidFill>
                  <a:schemeClr val="dk1"/>
                </a:solidFill>
                <a:latin typeface="+mj-lt"/>
                <a:ea typeface="Calibri"/>
                <a:cs typeface="Calibri"/>
                <a:sym typeface="Calibri"/>
              </a:rPr>
              <a:t>A long-lived, high quality asset</a:t>
            </a:r>
          </a:p>
          <a:p>
            <a:pPr marL="228600" marR="0" lvl="0" indent="-228600" algn="l" rtl="0">
              <a:lnSpc>
                <a:spcPct val="90000"/>
              </a:lnSpc>
              <a:spcBef>
                <a:spcPts val="1000"/>
              </a:spcBef>
              <a:spcAft>
                <a:spcPts val="0"/>
              </a:spcAft>
              <a:buClr>
                <a:schemeClr val="dk1"/>
              </a:buClr>
              <a:buSzPct val="100000"/>
              <a:buFont typeface="Arial"/>
              <a:buChar char="•"/>
            </a:pPr>
            <a:r>
              <a:rPr lang="en-GB" sz="2400" b="0" i="0" u="none" strike="noStrike" cap="none" dirty="0">
                <a:solidFill>
                  <a:schemeClr val="dk1"/>
                </a:solidFill>
                <a:latin typeface="+mj-lt"/>
                <a:ea typeface="Calibri"/>
                <a:cs typeface="Calibri"/>
                <a:sym typeface="Calibri"/>
              </a:rPr>
              <a:t>Proven &amp;Probable </a:t>
            </a:r>
            <a:r>
              <a:rPr lang="en-GB" sz="2400" b="0" i="0" u="none" strike="noStrike" cap="none" dirty="0" smtClean="0">
                <a:solidFill>
                  <a:schemeClr val="dk1"/>
                </a:solidFill>
                <a:latin typeface="+mj-lt"/>
                <a:ea typeface="Calibri"/>
                <a:cs typeface="Calibri"/>
                <a:sym typeface="Calibri"/>
              </a:rPr>
              <a:t>Gold </a:t>
            </a:r>
            <a:r>
              <a:rPr lang="en-GB" sz="2400" b="0" i="0" u="none" strike="noStrike" cap="none" dirty="0">
                <a:solidFill>
                  <a:schemeClr val="dk1"/>
                </a:solidFill>
                <a:latin typeface="+mj-lt"/>
                <a:ea typeface="Calibri"/>
                <a:cs typeface="Calibri"/>
                <a:sym typeface="Calibri"/>
              </a:rPr>
              <a:t>Reserves : 4.66Moz</a:t>
            </a:r>
          </a:p>
          <a:p>
            <a:pPr marL="228600" marR="0" lvl="0" indent="-228600" algn="l" rtl="0">
              <a:lnSpc>
                <a:spcPct val="90000"/>
              </a:lnSpc>
              <a:spcBef>
                <a:spcPts val="1000"/>
              </a:spcBef>
              <a:spcAft>
                <a:spcPts val="0"/>
              </a:spcAft>
              <a:buClr>
                <a:schemeClr val="dk1"/>
              </a:buClr>
              <a:buSzPct val="100000"/>
              <a:buFont typeface="Arial"/>
              <a:buChar char="•"/>
            </a:pPr>
            <a:r>
              <a:rPr lang="en-GB" sz="2400" b="0" i="0" u="none" strike="noStrike" cap="none" dirty="0">
                <a:solidFill>
                  <a:schemeClr val="dk1"/>
                </a:solidFill>
                <a:latin typeface="+mj-lt"/>
                <a:ea typeface="Calibri"/>
                <a:cs typeface="Calibri"/>
                <a:sym typeface="Calibri"/>
              </a:rPr>
              <a:t>Measured &amp; Indicated Gold Reserves: 1.28Moz</a:t>
            </a:r>
          </a:p>
          <a:p>
            <a:pPr marL="228600" marR="0" lvl="0" indent="-228600" algn="l" rtl="0">
              <a:lnSpc>
                <a:spcPct val="90000"/>
              </a:lnSpc>
              <a:spcBef>
                <a:spcPts val="1000"/>
              </a:spcBef>
              <a:spcAft>
                <a:spcPts val="0"/>
              </a:spcAft>
              <a:buClr>
                <a:schemeClr val="dk1"/>
              </a:buClr>
              <a:buSzPct val="100000"/>
              <a:buFont typeface="Arial"/>
              <a:buChar char="•"/>
            </a:pPr>
            <a:r>
              <a:rPr lang="en-GB" sz="2400" b="0" i="0" u="none" strike="noStrike" cap="none" dirty="0">
                <a:solidFill>
                  <a:schemeClr val="dk1"/>
                </a:solidFill>
                <a:latin typeface="+mj-lt"/>
                <a:ea typeface="Calibri"/>
                <a:cs typeface="Calibri"/>
                <a:sym typeface="Calibri"/>
              </a:rPr>
              <a:t>2015 gold production:375,700oz</a:t>
            </a:r>
          </a:p>
          <a:p>
            <a:pPr marL="228600" marR="0" lvl="0" indent="-228600" algn="l" rtl="0">
              <a:lnSpc>
                <a:spcPct val="90000"/>
              </a:lnSpc>
              <a:spcBef>
                <a:spcPts val="1000"/>
              </a:spcBef>
              <a:spcAft>
                <a:spcPts val="0"/>
              </a:spcAft>
              <a:buClr>
                <a:schemeClr val="dk1"/>
              </a:buClr>
              <a:buSzPct val="100000"/>
              <a:buFont typeface="Arial"/>
              <a:buChar char="•"/>
            </a:pPr>
            <a:r>
              <a:rPr lang="en-GB" sz="2400" b="0" i="0" u="none" strike="noStrike" cap="none" dirty="0">
                <a:solidFill>
                  <a:schemeClr val="dk1"/>
                </a:solidFill>
                <a:latin typeface="+mj-lt"/>
                <a:ea typeface="Calibri"/>
                <a:cs typeface="Calibri"/>
                <a:sym typeface="Calibri"/>
              </a:rPr>
              <a:t>2016 gold production expect: 300,000 – 320,000oz</a:t>
            </a:r>
          </a:p>
          <a:p>
            <a:pPr marL="228600" marR="0" lvl="0" indent="-228600" algn="l" rtl="0">
              <a:lnSpc>
                <a:spcPct val="90000"/>
              </a:lnSpc>
              <a:spcBef>
                <a:spcPts val="1000"/>
              </a:spcBef>
              <a:spcAft>
                <a:spcPts val="0"/>
              </a:spcAft>
              <a:buClr>
                <a:schemeClr val="dk1"/>
              </a:buClr>
              <a:buSzPct val="100000"/>
              <a:buFont typeface="Arial"/>
              <a:buChar char="•"/>
            </a:pPr>
            <a:r>
              <a:rPr lang="en-GB" sz="2400" b="0" i="0" u="none" strike="noStrike" cap="none" dirty="0">
                <a:solidFill>
                  <a:schemeClr val="dk1"/>
                </a:solidFill>
                <a:latin typeface="+mj-lt"/>
                <a:ea typeface="Calibri"/>
                <a:cs typeface="Calibri"/>
                <a:sym typeface="Calibri"/>
              </a:rPr>
              <a:t>Opportunity to explore aggressively following improved political environment </a:t>
            </a:r>
          </a:p>
          <a:p>
            <a:pPr marL="228600" marR="0" lvl="0" indent="-228600" algn="l" rtl="0">
              <a:lnSpc>
                <a:spcPct val="90000"/>
              </a:lnSpc>
              <a:spcBef>
                <a:spcPts val="1000"/>
              </a:spcBef>
              <a:spcAft>
                <a:spcPts val="0"/>
              </a:spcAft>
              <a:buClr>
                <a:schemeClr val="dk1"/>
              </a:buClr>
              <a:buSzPct val="100000"/>
              <a:buFont typeface="Arial"/>
              <a:buNone/>
            </a:pPr>
            <a:endParaRPr sz="2400" b="0" i="0" u="none" strike="noStrike" cap="none" dirty="0">
              <a:solidFill>
                <a:schemeClr val="dk1"/>
              </a:solidFill>
              <a:latin typeface="+mj-lt"/>
              <a:ea typeface="Calibri"/>
              <a:cs typeface="Calibri"/>
              <a:sym typeface="Calibri"/>
            </a:endParaRPr>
          </a:p>
          <a:p>
            <a:pPr marL="228600" marR="0" lvl="0" indent="-228600" algn="l" rtl="0">
              <a:lnSpc>
                <a:spcPct val="90000"/>
              </a:lnSpc>
              <a:spcBef>
                <a:spcPts val="1000"/>
              </a:spcBef>
              <a:buClr>
                <a:schemeClr val="dk1"/>
              </a:buClr>
              <a:buSzPct val="100000"/>
              <a:buFont typeface="Arial"/>
              <a:buNone/>
            </a:pPr>
            <a:endParaRPr sz="2400" b="0" i="0" u="none" strike="noStrike" cap="none" dirty="0">
              <a:solidFill>
                <a:schemeClr val="dk1"/>
              </a:solidFill>
              <a:latin typeface="+mj-lt"/>
              <a:ea typeface="Calibri"/>
              <a:cs typeface="Calibri"/>
              <a:sym typeface="Calibri"/>
            </a:endParaRP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031"/>
        <p:cNvGrpSpPr/>
        <p:nvPr/>
      </p:nvGrpSpPr>
      <p:grpSpPr>
        <a:xfrm>
          <a:off x="0" y="0"/>
          <a:ext cx="0" cy="0"/>
          <a:chOff x="0" y="0"/>
          <a:chExt cx="0" cy="0"/>
        </a:xfrm>
      </p:grpSpPr>
      <p:sp>
        <p:nvSpPr>
          <p:cNvPr id="1032" name="Shape 1032"/>
          <p:cNvSpPr txBox="1">
            <a:spLocks noGrp="1"/>
          </p:cNvSpPr>
          <p:nvPr>
            <p:ph type="title"/>
          </p:nvPr>
        </p:nvSpPr>
        <p:spPr>
          <a:xfrm>
            <a:off x="628650" y="273843"/>
            <a:ext cx="7886700" cy="9942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GB" sz="3000" b="0" i="0" u="none" strike="noStrike" cap="none" dirty="0" err="1">
                <a:solidFill>
                  <a:schemeClr val="dk1"/>
                </a:solidFill>
                <a:latin typeface="+mj-lt"/>
                <a:ea typeface="Calibri"/>
                <a:cs typeface="Calibri"/>
                <a:sym typeface="Calibri"/>
              </a:rPr>
              <a:t>Éléonore</a:t>
            </a:r>
            <a:r>
              <a:rPr lang="en-GB" sz="3000" b="0" i="0" u="none" strike="noStrike" cap="none" dirty="0">
                <a:solidFill>
                  <a:schemeClr val="dk1"/>
                </a:solidFill>
                <a:latin typeface="+mj-lt"/>
                <a:ea typeface="Calibri"/>
                <a:cs typeface="Calibri"/>
                <a:sym typeface="Calibri"/>
              </a:rPr>
              <a:t> </a:t>
            </a:r>
          </a:p>
        </p:txBody>
      </p:sp>
      <p:sp>
        <p:nvSpPr>
          <p:cNvPr id="1033" name="Shape 1033"/>
          <p:cNvSpPr txBox="1">
            <a:spLocks noGrp="1"/>
          </p:cNvSpPr>
          <p:nvPr>
            <p:ph type="body" idx="1"/>
          </p:nvPr>
        </p:nvSpPr>
        <p:spPr>
          <a:xfrm>
            <a:off x="628650" y="1369218"/>
            <a:ext cx="7886700" cy="3263400"/>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dk1"/>
              </a:buClr>
              <a:buSzPct val="100000"/>
              <a:buFont typeface="Arial"/>
              <a:buChar char="•"/>
            </a:pPr>
            <a:r>
              <a:rPr lang="en-GB" sz="2400" b="0" i="0" u="none" strike="noStrike" cap="none" dirty="0">
                <a:solidFill>
                  <a:schemeClr val="dk1"/>
                </a:solidFill>
                <a:latin typeface="+mj-lt"/>
                <a:ea typeface="Calibri"/>
                <a:cs typeface="Calibri"/>
                <a:sym typeface="Calibri"/>
              </a:rPr>
              <a:t>Located in the James Bay region of Quebec, Canada</a:t>
            </a:r>
          </a:p>
          <a:p>
            <a:pPr marL="228600" marR="0" lvl="0" indent="-228600" algn="l" rtl="0">
              <a:lnSpc>
                <a:spcPct val="90000"/>
              </a:lnSpc>
              <a:spcBef>
                <a:spcPts val="1000"/>
              </a:spcBef>
              <a:spcAft>
                <a:spcPts val="0"/>
              </a:spcAft>
              <a:buClr>
                <a:schemeClr val="dk1"/>
              </a:buClr>
              <a:buSzPct val="100000"/>
              <a:buFont typeface="Arial"/>
              <a:buChar char="•"/>
            </a:pPr>
            <a:r>
              <a:rPr lang="en-GB" sz="2400" b="0" i="0" u="none" strike="noStrike" cap="none" dirty="0">
                <a:solidFill>
                  <a:schemeClr val="dk1"/>
                </a:solidFill>
                <a:latin typeface="+mj-lt"/>
                <a:ea typeface="Calibri"/>
                <a:cs typeface="Calibri"/>
                <a:sym typeface="Calibri"/>
              </a:rPr>
              <a:t>New camp with decades-long potential</a:t>
            </a:r>
          </a:p>
          <a:p>
            <a:pPr marL="228600" marR="0" lvl="0" indent="-228600" algn="l" rtl="0">
              <a:lnSpc>
                <a:spcPct val="90000"/>
              </a:lnSpc>
              <a:spcBef>
                <a:spcPts val="1000"/>
              </a:spcBef>
              <a:spcAft>
                <a:spcPts val="0"/>
              </a:spcAft>
              <a:buClr>
                <a:schemeClr val="dk1"/>
              </a:buClr>
              <a:buSzPct val="100000"/>
              <a:buFont typeface="Arial"/>
              <a:buChar char="•"/>
            </a:pPr>
            <a:r>
              <a:rPr lang="en-GB" sz="2400" b="0" i="0" u="none" strike="noStrike" cap="none" dirty="0">
                <a:solidFill>
                  <a:schemeClr val="dk1"/>
                </a:solidFill>
                <a:latin typeface="+mj-lt"/>
                <a:ea typeface="Calibri"/>
                <a:cs typeface="Calibri"/>
                <a:sym typeface="Calibri"/>
              </a:rPr>
              <a:t>Proven &amp; Probable Gold Reserves: 5.35Moz</a:t>
            </a:r>
          </a:p>
          <a:p>
            <a:pPr marL="228600" marR="0" lvl="0" indent="-228600" algn="l" rtl="0">
              <a:lnSpc>
                <a:spcPct val="90000"/>
              </a:lnSpc>
              <a:spcBef>
                <a:spcPts val="1000"/>
              </a:spcBef>
              <a:spcAft>
                <a:spcPts val="0"/>
              </a:spcAft>
              <a:buClr>
                <a:schemeClr val="dk1"/>
              </a:buClr>
              <a:buSzPct val="100000"/>
              <a:buFont typeface="Arial"/>
              <a:buChar char="•"/>
            </a:pPr>
            <a:r>
              <a:rPr lang="en-GB" sz="2400" b="0" i="0" u="none" strike="noStrike" cap="none" dirty="0">
                <a:solidFill>
                  <a:schemeClr val="dk1"/>
                </a:solidFill>
                <a:latin typeface="+mj-lt"/>
                <a:ea typeface="Calibri"/>
                <a:cs typeface="Calibri"/>
                <a:sym typeface="Calibri"/>
              </a:rPr>
              <a:t>Measured &amp; Indicated Gold Resources: 0.81Moz</a:t>
            </a:r>
          </a:p>
          <a:p>
            <a:pPr marL="228600" marR="0" lvl="0" indent="-228600" algn="l" rtl="0">
              <a:lnSpc>
                <a:spcPct val="90000"/>
              </a:lnSpc>
              <a:spcBef>
                <a:spcPts val="1000"/>
              </a:spcBef>
              <a:spcAft>
                <a:spcPts val="0"/>
              </a:spcAft>
              <a:buClr>
                <a:schemeClr val="dk1"/>
              </a:buClr>
              <a:buSzPct val="100000"/>
              <a:buFont typeface="Arial"/>
              <a:buChar char="•"/>
            </a:pPr>
            <a:r>
              <a:rPr lang="en-GB" sz="2400" b="0" i="0" u="none" strike="noStrike" cap="none" dirty="0">
                <a:solidFill>
                  <a:schemeClr val="dk1"/>
                </a:solidFill>
                <a:latin typeface="+mj-lt"/>
                <a:ea typeface="Calibri"/>
                <a:cs typeface="Calibri"/>
                <a:sym typeface="Calibri"/>
              </a:rPr>
              <a:t>2015 gold production: 268,100oz</a:t>
            </a:r>
          </a:p>
          <a:p>
            <a:pPr marL="228600" marR="0" lvl="0" indent="-228600" algn="l" rtl="0">
              <a:lnSpc>
                <a:spcPct val="90000"/>
              </a:lnSpc>
              <a:spcBef>
                <a:spcPts val="1000"/>
              </a:spcBef>
              <a:spcAft>
                <a:spcPts val="0"/>
              </a:spcAft>
              <a:buClr>
                <a:schemeClr val="dk1"/>
              </a:buClr>
              <a:buSzPct val="100000"/>
              <a:buFont typeface="Arial"/>
              <a:buChar char="•"/>
            </a:pPr>
            <a:r>
              <a:rPr lang="en-GB" sz="2400" b="0" i="0" u="none" strike="noStrike" cap="none" dirty="0">
                <a:solidFill>
                  <a:schemeClr val="dk1"/>
                </a:solidFill>
                <a:latin typeface="+mj-lt"/>
                <a:ea typeface="Calibri"/>
                <a:cs typeface="Calibri"/>
                <a:sym typeface="Calibri"/>
              </a:rPr>
              <a:t>2016 gold production expect: 250,000- 280,000oz</a:t>
            </a:r>
          </a:p>
          <a:p>
            <a:pPr marL="228600" marR="0" lvl="0" indent="-228600" algn="l" rtl="0">
              <a:lnSpc>
                <a:spcPct val="90000"/>
              </a:lnSpc>
              <a:spcBef>
                <a:spcPts val="1000"/>
              </a:spcBef>
              <a:spcAft>
                <a:spcPts val="0"/>
              </a:spcAft>
              <a:buClr>
                <a:schemeClr val="dk1"/>
              </a:buClr>
              <a:buSzPct val="100000"/>
              <a:buFont typeface="Arial"/>
              <a:buNone/>
            </a:pPr>
            <a:endParaRPr sz="2400" b="0" i="0" u="none" strike="noStrike" cap="none" dirty="0">
              <a:solidFill>
                <a:schemeClr val="dk1"/>
              </a:solidFill>
              <a:latin typeface="+mj-lt"/>
              <a:ea typeface="Calibri"/>
              <a:cs typeface="Calibri"/>
              <a:sym typeface="Calibri"/>
            </a:endParaRPr>
          </a:p>
          <a:p>
            <a:pPr marL="228600" marR="0" lvl="0" indent="-228600" algn="l" rtl="0">
              <a:lnSpc>
                <a:spcPct val="90000"/>
              </a:lnSpc>
              <a:spcBef>
                <a:spcPts val="1000"/>
              </a:spcBef>
              <a:buClr>
                <a:schemeClr val="dk1"/>
              </a:buClr>
              <a:buSzPct val="100000"/>
              <a:buFont typeface="Arial"/>
              <a:buNone/>
            </a:pPr>
            <a:endParaRPr sz="2400" b="0" i="0" u="none" strike="noStrike" cap="none" dirty="0">
              <a:solidFill>
                <a:schemeClr val="dk1"/>
              </a:solidFill>
              <a:latin typeface="+mj-lt"/>
              <a:ea typeface="Calibri"/>
              <a:cs typeface="Calibri"/>
              <a:sym typeface="Calibri"/>
            </a:endParaRP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037"/>
        <p:cNvGrpSpPr/>
        <p:nvPr/>
      </p:nvGrpSpPr>
      <p:grpSpPr>
        <a:xfrm>
          <a:off x="0" y="0"/>
          <a:ext cx="0" cy="0"/>
          <a:chOff x="0" y="0"/>
          <a:chExt cx="0" cy="0"/>
        </a:xfrm>
      </p:grpSpPr>
      <p:sp>
        <p:nvSpPr>
          <p:cNvPr id="1038" name="Shape 1038"/>
          <p:cNvSpPr txBox="1">
            <a:spLocks noGrp="1"/>
          </p:cNvSpPr>
          <p:nvPr>
            <p:ph type="ctrTitle"/>
          </p:nvPr>
        </p:nvSpPr>
        <p:spPr>
          <a:xfrm>
            <a:off x="382849" y="1923225"/>
            <a:ext cx="6092400" cy="922500"/>
          </a:xfrm>
          <a:prstGeom prst="rect">
            <a:avLst/>
          </a:prstGeom>
          <a:noFill/>
          <a:ln w="9525" cap="flat" cmpd="sng">
            <a:noFill/>
            <a:prstDash val="solid"/>
            <a:round/>
            <a:headEnd type="none" w="med" len="med"/>
            <a:tailEnd type="none" w="med" len="med"/>
          </a:ln>
        </p:spPr>
        <p:txBody>
          <a:bodyPr lIns="91425" tIns="45700" rIns="91425" bIns="45700" anchor="b" anchorCtr="0">
            <a:noAutofit/>
          </a:bodyPr>
          <a:lstStyle/>
          <a:p>
            <a:pPr marL="0" marR="0" lvl="0" indent="0" algn="l" rtl="0">
              <a:lnSpc>
                <a:spcPct val="90000"/>
              </a:lnSpc>
              <a:spcBef>
                <a:spcPts val="0"/>
              </a:spcBef>
              <a:buClr>
                <a:schemeClr val="dk1"/>
              </a:buClr>
              <a:buSzPct val="25000"/>
              <a:buFont typeface="Calibri"/>
              <a:buNone/>
            </a:pPr>
            <a:r>
              <a:rPr lang="en-GB" sz="6000" b="0" i="0" u="none" strike="noStrike" cap="none" dirty="0">
                <a:latin typeface="Calibri"/>
                <a:ea typeface="Calibri"/>
                <a:cs typeface="Calibri"/>
                <a:sym typeface="Calibri"/>
              </a:rPr>
              <a:t>Management</a:t>
            </a: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sp>
        <p:nvSpPr>
          <p:cNvPr id="1044" name="Shape 1044"/>
          <p:cNvSpPr/>
          <p:nvPr/>
        </p:nvSpPr>
        <p:spPr>
          <a:xfrm>
            <a:off x="3869871" y="545538"/>
            <a:ext cx="5273999" cy="4385700"/>
          </a:xfrm>
          <a:prstGeom prst="rect">
            <a:avLst/>
          </a:prstGeom>
          <a:noFill/>
          <a:ln>
            <a:noFill/>
          </a:ln>
        </p:spPr>
        <p:txBody>
          <a:bodyPr lIns="68575" tIns="34275" rIns="68575" bIns="34275" anchor="t" anchorCtr="0">
            <a:noAutofit/>
          </a:bodyPr>
          <a:lstStyle/>
          <a:p>
            <a:pPr marL="0" marR="0" lvl="0" indent="0" algn="l" rtl="0">
              <a:spcBef>
                <a:spcPts val="0"/>
              </a:spcBef>
              <a:buSzPct val="25000"/>
              <a:buNone/>
            </a:pPr>
            <a:r>
              <a:rPr lang="en-GB" sz="1300" b="1" i="0" dirty="0">
                <a:solidFill>
                  <a:srgbClr val="333333"/>
                </a:solidFill>
                <a:latin typeface="Open Sans"/>
                <a:ea typeface="Open Sans"/>
                <a:cs typeface="Open Sans"/>
                <a:sym typeface="Open Sans"/>
              </a:rPr>
              <a:t>Date of Appointment:</a:t>
            </a:r>
            <a:r>
              <a:rPr lang="en-GB" sz="1300" b="0" i="0" dirty="0">
                <a:solidFill>
                  <a:srgbClr val="333333"/>
                </a:solidFill>
                <a:latin typeface="Open Sans"/>
                <a:ea typeface="Open Sans"/>
                <a:cs typeface="Open Sans"/>
                <a:sym typeface="Open Sans"/>
              </a:rPr>
              <a:t> February 2016</a:t>
            </a:r>
          </a:p>
          <a:p>
            <a:pPr marL="0" marR="0" lvl="0" indent="0" algn="l" rtl="0">
              <a:spcBef>
                <a:spcPts val="0"/>
              </a:spcBef>
              <a:buNone/>
            </a:pPr>
            <a:endParaRPr sz="1300" dirty="0">
              <a:solidFill>
                <a:srgbClr val="333333"/>
              </a:solidFill>
              <a:latin typeface="Open Sans"/>
              <a:ea typeface="Open Sans"/>
              <a:cs typeface="Open Sans"/>
              <a:sym typeface="Open Sans"/>
            </a:endParaRPr>
          </a:p>
          <a:p>
            <a:pPr marL="0" marR="0" lvl="0" indent="0" algn="l" rtl="0">
              <a:spcBef>
                <a:spcPts val="0"/>
              </a:spcBef>
              <a:buSzPct val="25000"/>
              <a:buNone/>
            </a:pPr>
            <a:r>
              <a:rPr lang="en-GB" sz="1300" b="1" i="0" dirty="0">
                <a:solidFill>
                  <a:srgbClr val="333333"/>
                </a:solidFill>
                <a:latin typeface="Open Sans"/>
                <a:ea typeface="Open Sans"/>
                <a:cs typeface="Open Sans"/>
                <a:sym typeface="Open Sans"/>
              </a:rPr>
              <a:t>Experience</a:t>
            </a:r>
            <a:r>
              <a:rPr lang="en-GB" sz="1300" b="0" i="0" dirty="0">
                <a:solidFill>
                  <a:srgbClr val="333333"/>
                </a:solidFill>
                <a:latin typeface="Open Sans"/>
                <a:ea typeface="Open Sans"/>
                <a:cs typeface="Open Sans"/>
                <a:sym typeface="Open Sans"/>
              </a:rPr>
              <a:t>:</a:t>
            </a:r>
          </a:p>
          <a:p>
            <a:pPr marL="215900" marR="0" lvl="0" indent="-222250" algn="l" rtl="0">
              <a:spcBef>
                <a:spcPts val="0"/>
              </a:spcBef>
              <a:buClr>
                <a:srgbClr val="333333"/>
              </a:buClr>
              <a:buSzPct val="100000"/>
              <a:buFont typeface="Arial"/>
              <a:buChar char="•"/>
            </a:pPr>
            <a:r>
              <a:rPr lang="en-GB" sz="1300" b="0" i="0" dirty="0">
                <a:solidFill>
                  <a:srgbClr val="333333"/>
                </a:solidFill>
                <a:latin typeface="Open Sans"/>
                <a:ea typeface="Open Sans"/>
                <a:cs typeface="Open Sans"/>
                <a:sym typeface="Open Sans"/>
              </a:rPr>
              <a:t>President, Chief Executive Officer and Director of </a:t>
            </a:r>
            <a:r>
              <a:rPr lang="en-GB" sz="1300" b="0" i="0" dirty="0" err="1">
                <a:solidFill>
                  <a:srgbClr val="333333"/>
                </a:solidFill>
                <a:latin typeface="Open Sans"/>
                <a:ea typeface="Open Sans"/>
                <a:cs typeface="Open Sans"/>
                <a:sym typeface="Open Sans"/>
              </a:rPr>
              <a:t>Hudbay</a:t>
            </a:r>
            <a:r>
              <a:rPr lang="en-GB" sz="1300" b="0" i="0" dirty="0">
                <a:solidFill>
                  <a:srgbClr val="333333"/>
                </a:solidFill>
                <a:latin typeface="Open Sans"/>
                <a:ea typeface="Open Sans"/>
                <a:cs typeface="Open Sans"/>
                <a:sym typeface="Open Sans"/>
              </a:rPr>
              <a:t> since July </a:t>
            </a:r>
            <a:r>
              <a:rPr lang="en-GB" sz="1300" dirty="0">
                <a:solidFill>
                  <a:srgbClr val="333333"/>
                </a:solidFill>
                <a:latin typeface="Open Sans"/>
                <a:ea typeface="Open Sans"/>
                <a:cs typeface="Open Sans"/>
                <a:sym typeface="Open Sans"/>
              </a:rPr>
              <a:t>2010</a:t>
            </a:r>
          </a:p>
          <a:p>
            <a:pPr marL="215900" marR="0" lvl="0" indent="-222250" algn="l" rtl="0">
              <a:spcBef>
                <a:spcPts val="0"/>
              </a:spcBef>
              <a:buClr>
                <a:srgbClr val="333333"/>
              </a:buClr>
              <a:buSzPct val="100000"/>
              <a:buFont typeface="Arial"/>
              <a:buChar char="•"/>
            </a:pPr>
            <a:r>
              <a:rPr lang="en-GB" sz="1300" dirty="0">
                <a:solidFill>
                  <a:srgbClr val="333333"/>
                </a:solidFill>
                <a:latin typeface="Open Sans"/>
                <a:ea typeface="Open Sans"/>
                <a:cs typeface="Open Sans"/>
                <a:sym typeface="Open Sans"/>
              </a:rPr>
              <a:t>Senior Vice President, Finance and Chief Financial Officer with Agnico-Eagle Mines Limited (1998–2010). </a:t>
            </a:r>
          </a:p>
          <a:p>
            <a:pPr marL="215900" marR="0" lvl="0" indent="-222250" algn="l" rtl="0">
              <a:spcBef>
                <a:spcPts val="0"/>
              </a:spcBef>
              <a:buClr>
                <a:srgbClr val="333333"/>
              </a:buClr>
              <a:buSzPct val="100000"/>
              <a:buFont typeface="Arial"/>
              <a:buChar char="•"/>
            </a:pPr>
            <a:r>
              <a:rPr lang="en-GB" sz="1300" dirty="0">
                <a:solidFill>
                  <a:srgbClr val="333333"/>
                </a:solidFill>
                <a:latin typeface="Open Sans"/>
                <a:ea typeface="Open Sans"/>
                <a:cs typeface="Open Sans"/>
                <a:sym typeface="Open Sans"/>
              </a:rPr>
              <a:t>Treasurer and held various finance roles with </a:t>
            </a:r>
            <a:r>
              <a:rPr lang="en-GB" sz="1300" dirty="0" err="1">
                <a:solidFill>
                  <a:srgbClr val="333333"/>
                </a:solidFill>
                <a:latin typeface="Open Sans"/>
                <a:ea typeface="Open Sans"/>
                <a:cs typeface="Open Sans"/>
                <a:sym typeface="Open Sans"/>
              </a:rPr>
              <a:t>Inmet</a:t>
            </a:r>
            <a:r>
              <a:rPr lang="en-GB" sz="1300" dirty="0">
                <a:solidFill>
                  <a:srgbClr val="333333"/>
                </a:solidFill>
                <a:latin typeface="Open Sans"/>
                <a:ea typeface="Open Sans"/>
                <a:cs typeface="Open Sans"/>
                <a:sym typeface="Open Sans"/>
              </a:rPr>
              <a:t> Mining Corporation (1990–1998). </a:t>
            </a:r>
          </a:p>
          <a:p>
            <a:pPr marL="215900" marR="0" lvl="0" indent="-222250" algn="l" rtl="0">
              <a:spcBef>
                <a:spcPts val="0"/>
              </a:spcBef>
              <a:buClr>
                <a:srgbClr val="333333"/>
              </a:buClr>
              <a:buSzPct val="100000"/>
              <a:buFont typeface="Arial"/>
              <a:buChar char="•"/>
            </a:pPr>
            <a:r>
              <a:rPr lang="en-GB" sz="1300" dirty="0">
                <a:solidFill>
                  <a:srgbClr val="333333"/>
                </a:solidFill>
                <a:latin typeface="Open Sans"/>
                <a:ea typeface="Open Sans"/>
                <a:cs typeface="Open Sans"/>
                <a:sym typeface="Open Sans"/>
              </a:rPr>
              <a:t>Serves on the board of directors of Mackenzie Health Foundation (formerly York Central Hospital Foundation).</a:t>
            </a:r>
          </a:p>
          <a:p>
            <a:pPr marL="0" marR="0" lvl="0" indent="0" algn="l" rtl="0">
              <a:spcBef>
                <a:spcPts val="0"/>
              </a:spcBef>
              <a:buNone/>
            </a:pPr>
            <a:endParaRPr sz="1300" b="0" i="0" dirty="0">
              <a:solidFill>
                <a:srgbClr val="333333"/>
              </a:solidFill>
              <a:latin typeface="Open Sans"/>
              <a:ea typeface="Open Sans"/>
              <a:cs typeface="Open Sans"/>
              <a:sym typeface="Open Sans"/>
            </a:endParaRPr>
          </a:p>
          <a:p>
            <a:pPr marL="0" marR="0" lvl="0" indent="0" algn="l" rtl="0">
              <a:spcBef>
                <a:spcPts val="0"/>
              </a:spcBef>
              <a:buSzPct val="25000"/>
              <a:buNone/>
            </a:pPr>
            <a:r>
              <a:rPr lang="en-GB" sz="1300" b="1" dirty="0">
                <a:solidFill>
                  <a:srgbClr val="333333"/>
                </a:solidFill>
                <a:latin typeface="Open Sans"/>
                <a:ea typeface="Open Sans"/>
                <a:cs typeface="Open Sans"/>
                <a:sym typeface="Open Sans"/>
              </a:rPr>
              <a:t>Qualifications:</a:t>
            </a:r>
          </a:p>
          <a:p>
            <a:pPr marL="215900" marR="0" lvl="0" indent="-222250" algn="l" rtl="0">
              <a:spcBef>
                <a:spcPts val="0"/>
              </a:spcBef>
              <a:buClr>
                <a:srgbClr val="333333"/>
              </a:buClr>
              <a:buSzPct val="100000"/>
              <a:buFont typeface="Arial"/>
              <a:buChar char="•"/>
            </a:pPr>
            <a:r>
              <a:rPr lang="en-GB" sz="1300" dirty="0">
                <a:solidFill>
                  <a:srgbClr val="333333"/>
                </a:solidFill>
                <a:latin typeface="Open Sans"/>
                <a:ea typeface="Open Sans"/>
                <a:cs typeface="Open Sans"/>
                <a:sym typeface="Open Sans"/>
              </a:rPr>
              <a:t>Canada’s CFO of the Year by Financial Executives International Canada (2009) </a:t>
            </a:r>
          </a:p>
          <a:p>
            <a:pPr marL="215900" marR="0" lvl="0" indent="-222250" algn="l" rtl="0">
              <a:spcBef>
                <a:spcPts val="0"/>
              </a:spcBef>
              <a:buClr>
                <a:srgbClr val="333333"/>
              </a:buClr>
              <a:buSzPct val="100000"/>
              <a:buFont typeface="Arial"/>
              <a:buChar char="•"/>
            </a:pPr>
            <a:r>
              <a:rPr lang="en-GB" sz="1300" dirty="0">
                <a:solidFill>
                  <a:srgbClr val="333333"/>
                </a:solidFill>
                <a:latin typeface="Open Sans"/>
                <a:ea typeface="Open Sans"/>
                <a:cs typeface="Open Sans"/>
                <a:sym typeface="Open Sans"/>
              </a:rPr>
              <a:t>Top Gun CFO by Brendan Wood International (2009 and 2010)</a:t>
            </a:r>
          </a:p>
          <a:p>
            <a:pPr marL="215900" marR="0" lvl="0" indent="-222250" algn="l" rtl="0">
              <a:spcBef>
                <a:spcPts val="0"/>
              </a:spcBef>
              <a:buClr>
                <a:srgbClr val="333333"/>
              </a:buClr>
              <a:buSzPct val="100000"/>
              <a:buFont typeface="Arial"/>
              <a:buChar char="•"/>
            </a:pPr>
            <a:r>
              <a:rPr lang="en-GB" sz="1300" dirty="0">
                <a:solidFill>
                  <a:srgbClr val="333333"/>
                </a:solidFill>
                <a:latin typeface="Open Sans"/>
                <a:ea typeface="Open Sans"/>
                <a:cs typeface="Open Sans"/>
                <a:sym typeface="Open Sans"/>
              </a:rPr>
              <a:t>Best Investor Relations by a CFO (2009 and 2010) and Best Investor Relations by a CEO (2011) by IR Magazine</a:t>
            </a:r>
          </a:p>
          <a:p>
            <a:pPr marL="215900" marR="0" lvl="0" indent="-222250" algn="l" rtl="0">
              <a:spcBef>
                <a:spcPts val="0"/>
              </a:spcBef>
              <a:buClr>
                <a:srgbClr val="333333"/>
              </a:buClr>
              <a:buSzPct val="100000"/>
              <a:buFont typeface="Arial"/>
              <a:buChar char="•"/>
            </a:pPr>
            <a:r>
              <a:rPr lang="en-GB" sz="1300" b="0" i="0" dirty="0">
                <a:solidFill>
                  <a:srgbClr val="333333"/>
                </a:solidFill>
                <a:latin typeface="Open Sans"/>
                <a:ea typeface="Open Sans"/>
                <a:cs typeface="Open Sans"/>
                <a:sym typeface="Open Sans"/>
              </a:rPr>
              <a:t>The Northern Miner’s Mining Person of the Year for 2012. </a:t>
            </a:r>
          </a:p>
          <a:p>
            <a:pPr marL="215900" marR="0" lvl="0" indent="-222250" algn="l" rtl="0">
              <a:spcBef>
                <a:spcPts val="0"/>
              </a:spcBef>
              <a:buClr>
                <a:srgbClr val="333333"/>
              </a:buClr>
              <a:buSzPct val="100000"/>
              <a:buFont typeface="Arial"/>
              <a:buChar char="•"/>
            </a:pPr>
            <a:r>
              <a:rPr lang="en-GB" sz="1300" dirty="0">
                <a:solidFill>
                  <a:srgbClr val="333333"/>
                </a:solidFill>
                <a:latin typeface="Open Sans"/>
                <a:ea typeface="Open Sans"/>
                <a:cs typeface="Open Sans"/>
                <a:sym typeface="Open Sans"/>
              </a:rPr>
              <a:t>G</a:t>
            </a:r>
            <a:r>
              <a:rPr lang="en-GB" sz="1300" b="0" i="0" dirty="0">
                <a:solidFill>
                  <a:srgbClr val="333333"/>
                </a:solidFill>
                <a:latin typeface="Open Sans"/>
                <a:ea typeface="Open Sans"/>
                <a:cs typeface="Open Sans"/>
                <a:sym typeface="Open Sans"/>
              </a:rPr>
              <a:t>raduated from the University of Toronto (</a:t>
            </a:r>
            <a:r>
              <a:rPr lang="en-GB" sz="1300" b="0" i="0" dirty="0" err="1">
                <a:solidFill>
                  <a:srgbClr val="333333"/>
                </a:solidFill>
                <a:latin typeface="Open Sans"/>
                <a:ea typeface="Open Sans"/>
                <a:cs typeface="Open Sans"/>
                <a:sym typeface="Open Sans"/>
              </a:rPr>
              <a:t>B.Comm</a:t>
            </a:r>
            <a:r>
              <a:rPr lang="en-GB" sz="1300" b="0" i="0" dirty="0">
                <a:solidFill>
                  <a:srgbClr val="333333"/>
                </a:solidFill>
                <a:latin typeface="Open Sans"/>
                <a:ea typeface="Open Sans"/>
                <a:cs typeface="Open Sans"/>
                <a:sym typeface="Open Sans"/>
              </a:rPr>
              <a:t>.)</a:t>
            </a:r>
          </a:p>
          <a:p>
            <a:pPr marL="215900" marR="0" lvl="0" indent="-222250" algn="l" rtl="0">
              <a:spcBef>
                <a:spcPts val="0"/>
              </a:spcBef>
              <a:buClr>
                <a:srgbClr val="333333"/>
              </a:buClr>
              <a:buSzPct val="100000"/>
              <a:buFont typeface="Arial"/>
              <a:buChar char="•"/>
            </a:pPr>
            <a:r>
              <a:rPr lang="en-GB" sz="1300" b="0" i="0" dirty="0">
                <a:solidFill>
                  <a:srgbClr val="333333"/>
                </a:solidFill>
                <a:latin typeface="Open Sans"/>
                <a:ea typeface="Open Sans"/>
                <a:cs typeface="Open Sans"/>
                <a:sym typeface="Open Sans"/>
              </a:rPr>
              <a:t>Chartered Accountant and Certified Director of the Institute of Corporate Directors (ICD.D). </a:t>
            </a:r>
          </a:p>
        </p:txBody>
      </p:sp>
      <p:sp>
        <p:nvSpPr>
          <p:cNvPr id="1046" name="Shape 1046"/>
          <p:cNvSpPr/>
          <p:nvPr/>
        </p:nvSpPr>
        <p:spPr>
          <a:xfrm>
            <a:off x="517357" y="7"/>
            <a:ext cx="8312400" cy="438600"/>
          </a:xfrm>
          <a:prstGeom prst="rect">
            <a:avLst/>
          </a:prstGeom>
          <a:noFill/>
          <a:ln>
            <a:noFill/>
          </a:ln>
        </p:spPr>
        <p:txBody>
          <a:bodyPr lIns="68575" tIns="34275" rIns="68575" bIns="34275" anchor="t" anchorCtr="0">
            <a:noAutofit/>
          </a:bodyPr>
          <a:lstStyle/>
          <a:p>
            <a:pPr marL="0" marR="0" lvl="0" indent="0" algn="l" rtl="0">
              <a:spcBef>
                <a:spcPts val="0"/>
              </a:spcBef>
              <a:buSzPct val="25000"/>
              <a:buNone/>
            </a:pPr>
            <a:r>
              <a:rPr lang="en-GB" sz="2400" b="1" i="0">
                <a:solidFill>
                  <a:srgbClr val="330000"/>
                </a:solidFill>
                <a:latin typeface="Open Sans"/>
                <a:ea typeface="Open Sans"/>
                <a:cs typeface="Open Sans"/>
                <a:sym typeface="Open Sans"/>
              </a:rPr>
              <a:t>David Garofalo </a:t>
            </a:r>
            <a:r>
              <a:rPr lang="en-GB" sz="2400" b="1" i="0">
                <a:solidFill>
                  <a:srgbClr val="000000"/>
                </a:solidFill>
                <a:latin typeface="Open Sans"/>
                <a:ea typeface="Open Sans"/>
                <a:cs typeface="Open Sans"/>
                <a:sym typeface="Open Sans"/>
              </a:rPr>
              <a:t>, President and Chief Executive Officer</a:t>
            </a:r>
          </a:p>
        </p:txBody>
      </p:sp>
      <p:pic>
        <p:nvPicPr>
          <p:cNvPr id="11" name="Shape 1045"/>
          <p:cNvPicPr preferRelativeResize="0"/>
          <p:nvPr/>
        </p:nvPicPr>
        <p:blipFill rotWithShape="1">
          <a:blip r:embed="rId3">
            <a:alphaModFix/>
          </a:blip>
          <a:srcRect/>
          <a:stretch/>
        </p:blipFill>
        <p:spPr>
          <a:xfrm>
            <a:off x="469161" y="596400"/>
            <a:ext cx="3152400" cy="3950700"/>
          </a:xfrm>
          <a:prstGeom prst="rect">
            <a:avLst/>
          </a:prstGeom>
          <a:noFill/>
          <a:ln>
            <a:noFill/>
          </a:ln>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sp>
        <p:nvSpPr>
          <p:cNvPr id="1051" name="Shape 1051"/>
          <p:cNvSpPr/>
          <p:nvPr/>
        </p:nvSpPr>
        <p:spPr>
          <a:xfrm>
            <a:off x="4114800" y="1067637"/>
            <a:ext cx="4860113" cy="3600985"/>
          </a:xfrm>
          <a:prstGeom prst="rect">
            <a:avLst/>
          </a:prstGeom>
          <a:noFill/>
          <a:ln>
            <a:noFill/>
          </a:ln>
        </p:spPr>
        <p:txBody>
          <a:bodyPr lIns="68575" tIns="34275" rIns="68575" bIns="34275" anchor="t" anchorCtr="0">
            <a:noAutofit/>
          </a:bodyPr>
          <a:lstStyle/>
          <a:p>
            <a:pPr marL="0" marR="0" lvl="0" indent="0" algn="l" rtl="0">
              <a:spcBef>
                <a:spcPts val="0"/>
              </a:spcBef>
              <a:buSzPct val="25000"/>
              <a:buNone/>
            </a:pPr>
            <a:r>
              <a:rPr lang="en-GB" sz="1400" b="1" i="0">
                <a:solidFill>
                  <a:srgbClr val="333333"/>
                </a:solidFill>
                <a:latin typeface="Open Sans"/>
                <a:ea typeface="Open Sans"/>
                <a:cs typeface="Open Sans"/>
                <a:sym typeface="Open Sans"/>
              </a:rPr>
              <a:t>Date of Appointment</a:t>
            </a:r>
            <a:r>
              <a:rPr lang="en-GB" sz="1400" b="0" i="0">
                <a:solidFill>
                  <a:srgbClr val="333333"/>
                </a:solidFill>
                <a:latin typeface="Open Sans"/>
                <a:ea typeface="Open Sans"/>
                <a:cs typeface="Open Sans"/>
                <a:sym typeface="Open Sans"/>
              </a:rPr>
              <a:t>: March 9, 2016. </a:t>
            </a:r>
          </a:p>
          <a:p>
            <a:pPr marL="0" marR="0" lvl="0" indent="0" algn="l" rtl="0">
              <a:spcBef>
                <a:spcPts val="0"/>
              </a:spcBef>
              <a:buNone/>
            </a:pPr>
            <a:endParaRPr sz="1400">
              <a:solidFill>
                <a:srgbClr val="333333"/>
              </a:solidFill>
              <a:latin typeface="Open Sans"/>
              <a:ea typeface="Open Sans"/>
              <a:cs typeface="Open Sans"/>
              <a:sym typeface="Open Sans"/>
            </a:endParaRPr>
          </a:p>
          <a:p>
            <a:pPr marL="0" marR="0" lvl="0" indent="0" algn="l" rtl="0">
              <a:spcBef>
                <a:spcPts val="0"/>
              </a:spcBef>
              <a:buSzPct val="25000"/>
              <a:buNone/>
            </a:pPr>
            <a:r>
              <a:rPr lang="en-GB" sz="1400" b="1" i="0">
                <a:solidFill>
                  <a:srgbClr val="333333"/>
                </a:solidFill>
                <a:latin typeface="Open Sans"/>
                <a:ea typeface="Open Sans"/>
                <a:cs typeface="Open Sans"/>
                <a:sym typeface="Open Sans"/>
              </a:rPr>
              <a:t>Experiences</a:t>
            </a:r>
            <a:r>
              <a:rPr lang="en-GB" sz="1400" b="0" i="0">
                <a:solidFill>
                  <a:srgbClr val="333333"/>
                </a:solidFill>
                <a:latin typeface="Open Sans"/>
                <a:ea typeface="Open Sans"/>
                <a:cs typeface="Open Sans"/>
                <a:sym typeface="Open Sans"/>
              </a:rPr>
              <a:t>:</a:t>
            </a:r>
          </a:p>
          <a:p>
            <a:pPr marL="215900" marR="0" lvl="0" indent="-215900" algn="l" rtl="0">
              <a:spcBef>
                <a:spcPts val="0"/>
              </a:spcBef>
              <a:buClr>
                <a:srgbClr val="333333"/>
              </a:buClr>
              <a:buSzPct val="100000"/>
              <a:buFont typeface="Arial"/>
              <a:buChar char="•"/>
            </a:pPr>
            <a:r>
              <a:rPr lang="en-GB" sz="1400">
                <a:solidFill>
                  <a:srgbClr val="333333"/>
                </a:solidFill>
                <a:latin typeface="Open Sans"/>
                <a:ea typeface="Open Sans"/>
                <a:cs typeface="Open Sans"/>
                <a:sym typeface="Open Sans"/>
              </a:rPr>
              <a:t>J</a:t>
            </a:r>
            <a:r>
              <a:rPr lang="en-GB" sz="1400" b="0" i="0">
                <a:solidFill>
                  <a:srgbClr val="333333"/>
                </a:solidFill>
                <a:latin typeface="Open Sans"/>
                <a:ea typeface="Open Sans"/>
                <a:cs typeface="Open Sans"/>
                <a:sym typeface="Open Sans"/>
              </a:rPr>
              <a:t>oined Goldcorp in May 2013 as Executive Vice President of Capital Management </a:t>
            </a:r>
          </a:p>
          <a:p>
            <a:pPr marL="215900" marR="0" lvl="0" indent="-215900" algn="l" rtl="0">
              <a:spcBef>
                <a:spcPts val="0"/>
              </a:spcBef>
              <a:buClr>
                <a:srgbClr val="333333"/>
              </a:buClr>
              <a:buSzPct val="100000"/>
              <a:buFont typeface="Arial"/>
              <a:buChar char="•"/>
            </a:pPr>
            <a:r>
              <a:rPr lang="en-GB" sz="1400">
                <a:solidFill>
                  <a:srgbClr val="333333"/>
                </a:solidFill>
                <a:latin typeface="Open Sans"/>
                <a:ea typeface="Open Sans"/>
                <a:cs typeface="Open Sans"/>
                <a:sym typeface="Open Sans"/>
              </a:rPr>
              <a:t>A</a:t>
            </a:r>
            <a:r>
              <a:rPr lang="en-GB" sz="1400" b="0" i="0">
                <a:solidFill>
                  <a:srgbClr val="333333"/>
                </a:solidFill>
                <a:latin typeface="Open Sans"/>
                <a:ea typeface="Open Sans"/>
                <a:cs typeface="Open Sans"/>
                <a:sym typeface="Open Sans"/>
              </a:rPr>
              <a:t>ppointed Executive Vice President of Corporate Development and Capital </a:t>
            </a:r>
            <a:r>
              <a:rPr lang="en-GB" sz="1400">
                <a:solidFill>
                  <a:srgbClr val="333333"/>
                </a:solidFill>
                <a:latin typeface="Open Sans"/>
                <a:ea typeface="Open Sans"/>
                <a:cs typeface="Open Sans"/>
                <a:sym typeface="Open Sans"/>
              </a:rPr>
              <a:t>Projects in December 2014 .</a:t>
            </a:r>
          </a:p>
          <a:p>
            <a:pPr marL="215900" marR="0" lvl="0" indent="-215900" algn="l" rtl="0">
              <a:spcBef>
                <a:spcPts val="0"/>
              </a:spcBef>
              <a:buClr>
                <a:srgbClr val="333333"/>
              </a:buClr>
              <a:buSzPct val="100000"/>
              <a:buFont typeface="Arial"/>
              <a:buChar char="•"/>
            </a:pPr>
            <a:r>
              <a:rPr lang="en-GB" sz="1400" b="0" i="0">
                <a:solidFill>
                  <a:srgbClr val="333333"/>
                </a:solidFill>
                <a:latin typeface="Open Sans"/>
                <a:ea typeface="Open Sans"/>
                <a:cs typeface="Open Sans"/>
                <a:sym typeface="Open Sans"/>
              </a:rPr>
              <a:t>Previously served as Executive Vice President and Chief Financial Officer for Newmont Mining Corporation. </a:t>
            </a:r>
          </a:p>
          <a:p>
            <a:pPr marL="215900" marR="0" lvl="0" indent="-215900" algn="l" rtl="0">
              <a:spcBef>
                <a:spcPts val="0"/>
              </a:spcBef>
              <a:buClr>
                <a:srgbClr val="333333"/>
              </a:buClr>
              <a:buSzPct val="100000"/>
              <a:buFont typeface="Arial"/>
              <a:buChar char="•"/>
            </a:pPr>
            <a:r>
              <a:rPr lang="en-GB" sz="1400" b="0" i="0">
                <a:solidFill>
                  <a:srgbClr val="333333"/>
                </a:solidFill>
                <a:latin typeface="Open Sans"/>
                <a:ea typeface="Open Sans"/>
                <a:cs typeface="Open Sans"/>
                <a:sym typeface="Open Sans"/>
              </a:rPr>
              <a:t>Managed in the finance and audit groups with PricewaterhouseCoopers in Durban, South Africa</a:t>
            </a:r>
            <a:r>
              <a:rPr lang="en-GB" sz="1400">
                <a:solidFill>
                  <a:srgbClr val="333333"/>
                </a:solidFill>
                <a:latin typeface="Open Sans"/>
                <a:ea typeface="Open Sans"/>
                <a:cs typeface="Open Sans"/>
                <a:sym typeface="Open Sans"/>
              </a:rPr>
              <a:t>, prior to Newmont</a:t>
            </a:r>
          </a:p>
          <a:p>
            <a:pPr marL="215900" marR="0" lvl="0" indent="-215900" algn="l" rtl="0">
              <a:spcBef>
                <a:spcPts val="0"/>
              </a:spcBef>
              <a:buClr>
                <a:schemeClr val="dk1"/>
              </a:buClr>
              <a:buFont typeface="Arial"/>
              <a:buNone/>
            </a:pPr>
            <a:endParaRPr sz="1400" b="0" i="0">
              <a:solidFill>
                <a:srgbClr val="333333"/>
              </a:solidFill>
              <a:latin typeface="Open Sans"/>
              <a:ea typeface="Open Sans"/>
              <a:cs typeface="Open Sans"/>
              <a:sym typeface="Open Sans"/>
            </a:endParaRPr>
          </a:p>
          <a:p>
            <a:pPr marL="0" marR="0" lvl="0" indent="0" algn="l" rtl="0">
              <a:spcBef>
                <a:spcPts val="0"/>
              </a:spcBef>
              <a:buSzPct val="25000"/>
              <a:buNone/>
            </a:pPr>
            <a:r>
              <a:rPr lang="en-GB" sz="1400" b="1" i="0">
                <a:solidFill>
                  <a:srgbClr val="333333"/>
                </a:solidFill>
                <a:latin typeface="Open Sans"/>
                <a:ea typeface="Open Sans"/>
                <a:cs typeface="Open Sans"/>
                <a:sym typeface="Open Sans"/>
              </a:rPr>
              <a:t>Qualifications:</a:t>
            </a:r>
          </a:p>
          <a:p>
            <a:pPr marL="215900" marR="0" lvl="0" indent="-215900" algn="l" rtl="0">
              <a:spcBef>
                <a:spcPts val="0"/>
              </a:spcBef>
              <a:buClr>
                <a:srgbClr val="333333"/>
              </a:buClr>
              <a:buSzPct val="100000"/>
              <a:buFont typeface="Arial"/>
              <a:buChar char="•"/>
            </a:pPr>
            <a:r>
              <a:rPr lang="en-GB" sz="1400" b="0" i="0">
                <a:solidFill>
                  <a:srgbClr val="333333"/>
                </a:solidFill>
                <a:latin typeface="Open Sans"/>
                <a:ea typeface="Open Sans"/>
                <a:cs typeface="Open Sans"/>
                <a:sym typeface="Open Sans"/>
              </a:rPr>
              <a:t>Chartered Accountant from the Institute of Chartered Accountants of South Africa </a:t>
            </a:r>
          </a:p>
          <a:p>
            <a:pPr marL="215900" marR="0" lvl="0" indent="-215900" algn="l" rtl="0">
              <a:spcBef>
                <a:spcPts val="0"/>
              </a:spcBef>
              <a:buClr>
                <a:srgbClr val="333333"/>
              </a:buClr>
              <a:buSzPct val="100000"/>
              <a:buFont typeface="Arial"/>
              <a:buChar char="•"/>
            </a:pPr>
            <a:r>
              <a:rPr lang="en-GB" sz="1400" b="0" i="0">
                <a:solidFill>
                  <a:srgbClr val="333333"/>
                </a:solidFill>
                <a:latin typeface="Open Sans"/>
                <a:ea typeface="Open Sans"/>
                <a:cs typeface="Open Sans"/>
                <a:sym typeface="Open Sans"/>
              </a:rPr>
              <a:t>Certified Public Accountant in Colorado</a:t>
            </a:r>
          </a:p>
        </p:txBody>
      </p:sp>
      <p:pic>
        <p:nvPicPr>
          <p:cNvPr id="1052" name="Shape 1052" descr="http://s1.q4cdn.com/038672619/files/images/officers/Russell-Ball.jpg"/>
          <p:cNvPicPr preferRelativeResize="0"/>
          <p:nvPr/>
        </p:nvPicPr>
        <p:blipFill rotWithShape="1">
          <a:blip r:embed="rId3">
            <a:alphaModFix/>
          </a:blip>
          <a:srcRect/>
          <a:stretch/>
        </p:blipFill>
        <p:spPr>
          <a:xfrm>
            <a:off x="742322" y="1067637"/>
            <a:ext cx="3071687" cy="3839609"/>
          </a:xfrm>
          <a:prstGeom prst="rect">
            <a:avLst/>
          </a:prstGeom>
          <a:noFill/>
          <a:ln>
            <a:noFill/>
          </a:ln>
        </p:spPr>
      </p:pic>
      <p:sp>
        <p:nvSpPr>
          <p:cNvPr id="1053" name="Shape 1053"/>
          <p:cNvSpPr/>
          <p:nvPr/>
        </p:nvSpPr>
        <p:spPr>
          <a:xfrm>
            <a:off x="742322" y="259724"/>
            <a:ext cx="8470231" cy="807913"/>
          </a:xfrm>
          <a:prstGeom prst="rect">
            <a:avLst/>
          </a:prstGeom>
          <a:noFill/>
          <a:ln>
            <a:noFill/>
          </a:ln>
        </p:spPr>
        <p:txBody>
          <a:bodyPr lIns="68575" tIns="34275" rIns="68575" bIns="34275" anchor="t" anchorCtr="0">
            <a:noAutofit/>
          </a:bodyPr>
          <a:lstStyle/>
          <a:p>
            <a:pPr marL="0" marR="0" lvl="0" indent="0" algn="l" rtl="0">
              <a:spcBef>
                <a:spcPts val="0"/>
              </a:spcBef>
              <a:buSzPct val="25000"/>
              <a:buNone/>
            </a:pPr>
            <a:r>
              <a:rPr lang="en-GB" sz="2400" b="1" i="0">
                <a:solidFill>
                  <a:srgbClr val="330000"/>
                </a:solidFill>
                <a:latin typeface="Open Sans"/>
                <a:ea typeface="Open Sans"/>
                <a:cs typeface="Open Sans"/>
                <a:sym typeface="Open Sans"/>
              </a:rPr>
              <a:t>Russell Ball</a:t>
            </a:r>
            <a:r>
              <a:rPr lang="en-GB" sz="2400" b="1" i="0">
                <a:solidFill>
                  <a:srgbClr val="000000"/>
                </a:solidFill>
                <a:latin typeface="Open Sans"/>
                <a:ea typeface="Open Sans"/>
                <a:cs typeface="Open Sans"/>
                <a:sym typeface="Open Sans"/>
              </a:rPr>
              <a:t> , Executive Vice President, Chief Financial Officer and Corporate Development</a:t>
            </a: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1058" name="Shape 1058"/>
          <p:cNvSpPr/>
          <p:nvPr/>
        </p:nvSpPr>
        <p:spPr>
          <a:xfrm>
            <a:off x="3718399" y="938850"/>
            <a:ext cx="5172600" cy="4224300"/>
          </a:xfrm>
          <a:prstGeom prst="rect">
            <a:avLst/>
          </a:prstGeom>
          <a:noFill/>
          <a:ln>
            <a:noFill/>
          </a:ln>
        </p:spPr>
        <p:txBody>
          <a:bodyPr lIns="68575" tIns="34275" rIns="68575" bIns="34275" anchor="t" anchorCtr="0">
            <a:noAutofit/>
          </a:bodyPr>
          <a:lstStyle/>
          <a:p>
            <a:pPr marL="0" marR="0" lvl="0" indent="0" algn="l" rtl="0">
              <a:spcBef>
                <a:spcPts val="0"/>
              </a:spcBef>
              <a:buSzPct val="25000"/>
              <a:buNone/>
            </a:pPr>
            <a:r>
              <a:rPr lang="en-GB" sz="1400" b="1" i="0">
                <a:solidFill>
                  <a:srgbClr val="333333"/>
                </a:solidFill>
                <a:latin typeface="Open Sans"/>
                <a:ea typeface="Open Sans"/>
                <a:cs typeface="Open Sans"/>
                <a:sym typeface="Open Sans"/>
              </a:rPr>
              <a:t>Date of  Appointment</a:t>
            </a:r>
            <a:r>
              <a:rPr lang="en-GB" sz="1400">
                <a:solidFill>
                  <a:srgbClr val="333333"/>
                </a:solidFill>
                <a:latin typeface="Open Sans"/>
                <a:ea typeface="Open Sans"/>
                <a:cs typeface="Open Sans"/>
                <a:sym typeface="Open Sans"/>
              </a:rPr>
              <a:t>: </a:t>
            </a:r>
            <a:r>
              <a:rPr lang="en-GB" sz="1400" b="0" i="0">
                <a:solidFill>
                  <a:srgbClr val="333333"/>
                </a:solidFill>
                <a:latin typeface="Open Sans"/>
                <a:ea typeface="Open Sans"/>
                <a:cs typeface="Open Sans"/>
                <a:sym typeface="Open Sans"/>
              </a:rPr>
              <a:t>August 2012</a:t>
            </a:r>
          </a:p>
          <a:p>
            <a:pPr marL="0" marR="0" lvl="0" indent="0" algn="l" rtl="0">
              <a:spcBef>
                <a:spcPts val="0"/>
              </a:spcBef>
              <a:buNone/>
            </a:pPr>
            <a:endParaRPr sz="1400">
              <a:solidFill>
                <a:srgbClr val="333333"/>
              </a:solidFill>
              <a:latin typeface="Open Sans"/>
              <a:ea typeface="Open Sans"/>
              <a:cs typeface="Open Sans"/>
              <a:sym typeface="Open Sans"/>
            </a:endParaRPr>
          </a:p>
          <a:p>
            <a:pPr marL="0" marR="0" lvl="0" indent="0" algn="l" rtl="0">
              <a:spcBef>
                <a:spcPts val="0"/>
              </a:spcBef>
              <a:buSzPct val="25000"/>
              <a:buNone/>
            </a:pPr>
            <a:r>
              <a:rPr lang="en-GB" sz="1400" b="1">
                <a:solidFill>
                  <a:srgbClr val="333333"/>
                </a:solidFill>
                <a:latin typeface="Open Sans"/>
                <a:ea typeface="Open Sans"/>
                <a:cs typeface="Open Sans"/>
                <a:sym typeface="Open Sans"/>
              </a:rPr>
              <a:t>Experiences</a:t>
            </a:r>
            <a:r>
              <a:rPr lang="en-GB" sz="1400">
                <a:solidFill>
                  <a:srgbClr val="333333"/>
                </a:solidFill>
                <a:latin typeface="Open Sans"/>
                <a:ea typeface="Open Sans"/>
                <a:cs typeface="Open Sans"/>
                <a:sym typeface="Open Sans"/>
              </a:rPr>
              <a:t>：</a:t>
            </a:r>
          </a:p>
          <a:p>
            <a:pPr marL="215900" marR="0" lvl="0" indent="-215900" algn="l" rtl="0">
              <a:spcBef>
                <a:spcPts val="0"/>
              </a:spcBef>
              <a:buClr>
                <a:srgbClr val="333333"/>
              </a:buClr>
              <a:buSzPct val="100000"/>
              <a:buFont typeface="Arial"/>
              <a:buChar char="•"/>
            </a:pPr>
            <a:r>
              <a:rPr lang="en-GB" sz="1400">
                <a:solidFill>
                  <a:srgbClr val="333333"/>
                </a:solidFill>
                <a:latin typeface="Open Sans"/>
                <a:ea typeface="Open Sans"/>
                <a:cs typeface="Open Sans"/>
                <a:sym typeface="Open Sans"/>
              </a:rPr>
              <a:t>Over 30 years of experience working in the mineral sector including executive, operations, development and engineering leadership roles in gold, copper and coal operations. </a:t>
            </a:r>
          </a:p>
          <a:p>
            <a:pPr marL="215900" marR="0" lvl="0" indent="-215900" algn="l" rtl="0">
              <a:spcBef>
                <a:spcPts val="0"/>
              </a:spcBef>
              <a:buClr>
                <a:srgbClr val="333333"/>
              </a:buClr>
              <a:buSzPct val="100000"/>
              <a:buFont typeface="Arial"/>
              <a:buChar char="•"/>
            </a:pPr>
            <a:r>
              <a:rPr lang="en-GB" sz="1400">
                <a:solidFill>
                  <a:srgbClr val="333333"/>
                </a:solidFill>
                <a:latin typeface="Open Sans"/>
                <a:ea typeface="Open Sans"/>
                <a:cs typeface="Open Sans"/>
                <a:sym typeface="Open Sans"/>
              </a:rPr>
              <a:t>Previously </a:t>
            </a:r>
            <a:r>
              <a:rPr lang="en-GB" sz="1400" b="0" i="0">
                <a:solidFill>
                  <a:srgbClr val="333333"/>
                </a:solidFill>
                <a:latin typeface="Open Sans"/>
                <a:ea typeface="Open Sans"/>
                <a:cs typeface="Open Sans"/>
                <a:sym typeface="Open Sans"/>
              </a:rPr>
              <a:t>held </a:t>
            </a:r>
            <a:r>
              <a:rPr lang="en-GB" sz="1400">
                <a:solidFill>
                  <a:srgbClr val="333333"/>
                </a:solidFill>
                <a:latin typeface="Open Sans"/>
                <a:ea typeface="Open Sans"/>
                <a:cs typeface="Open Sans"/>
                <a:sym typeface="Open Sans"/>
              </a:rPr>
              <a:t>roles </a:t>
            </a:r>
            <a:r>
              <a:rPr lang="en-GB" sz="1400" b="0" i="0">
                <a:solidFill>
                  <a:srgbClr val="333333"/>
                </a:solidFill>
                <a:latin typeface="Open Sans"/>
                <a:ea typeface="Open Sans"/>
                <a:cs typeface="Open Sans"/>
                <a:sym typeface="Open Sans"/>
              </a:rPr>
              <a:t>of Senior Vice President, Mexican Operations and Vice President, Canada and United States respectively. </a:t>
            </a:r>
          </a:p>
          <a:p>
            <a:pPr marL="215900" marR="0" lvl="0" indent="-215900" algn="l" rtl="0">
              <a:spcBef>
                <a:spcPts val="0"/>
              </a:spcBef>
              <a:buClr>
                <a:srgbClr val="333333"/>
              </a:buClr>
              <a:buSzPct val="100000"/>
              <a:buFont typeface="Arial"/>
              <a:buChar char="•"/>
            </a:pPr>
            <a:r>
              <a:rPr lang="en-GB" sz="1400" b="0" i="0">
                <a:solidFill>
                  <a:srgbClr val="333333"/>
                </a:solidFill>
                <a:latin typeface="Open Sans"/>
                <a:ea typeface="Open Sans"/>
                <a:cs typeface="Open Sans"/>
                <a:sym typeface="Open Sans"/>
              </a:rPr>
              <a:t>Served as Vice President and Chief Operating Officer of Centerra Gold Inc.; served in various capacities for Asarco including Vice President of mining as well as numerous capacities for Cyprus Minerals Corporation prior joining Goldcorp.</a:t>
            </a:r>
          </a:p>
          <a:p>
            <a:pPr marL="0" marR="0" lvl="0" indent="0" algn="l" rtl="0">
              <a:spcBef>
                <a:spcPts val="0"/>
              </a:spcBef>
              <a:buNone/>
            </a:pPr>
            <a:endParaRPr sz="1400">
              <a:solidFill>
                <a:srgbClr val="333333"/>
              </a:solidFill>
              <a:latin typeface="Open Sans"/>
              <a:ea typeface="Open Sans"/>
              <a:cs typeface="Open Sans"/>
              <a:sym typeface="Open Sans"/>
            </a:endParaRPr>
          </a:p>
          <a:p>
            <a:pPr marL="0" marR="0" lvl="0" indent="0" algn="l" rtl="0">
              <a:spcBef>
                <a:spcPts val="0"/>
              </a:spcBef>
              <a:buSzPct val="25000"/>
              <a:buNone/>
            </a:pPr>
            <a:r>
              <a:rPr lang="en-GB" sz="1400" b="1" i="0">
                <a:solidFill>
                  <a:srgbClr val="333333"/>
                </a:solidFill>
                <a:latin typeface="Open Sans"/>
                <a:ea typeface="Open Sans"/>
                <a:cs typeface="Open Sans"/>
                <a:sym typeface="Open Sans"/>
              </a:rPr>
              <a:t>Qualifications:</a:t>
            </a:r>
          </a:p>
          <a:p>
            <a:pPr marL="215900" marR="0" lvl="0" indent="-215900" algn="l" rtl="0">
              <a:spcBef>
                <a:spcPts val="0"/>
              </a:spcBef>
              <a:buClr>
                <a:srgbClr val="333333"/>
              </a:buClr>
              <a:buSzPct val="100000"/>
              <a:buFont typeface="Arial"/>
              <a:buChar char="•"/>
            </a:pPr>
            <a:r>
              <a:rPr lang="en-GB" sz="1400" b="0" i="0">
                <a:solidFill>
                  <a:srgbClr val="333333"/>
                </a:solidFill>
                <a:latin typeface="Open Sans"/>
                <a:ea typeface="Open Sans"/>
                <a:cs typeface="Open Sans"/>
                <a:sym typeface="Open Sans"/>
              </a:rPr>
              <a:t>Bachelor of Science degree in Mining Engineering from the Montana College of Mineral Science and Technology (1982</a:t>
            </a:r>
            <a:r>
              <a:rPr lang="en-GB" sz="1400">
                <a:solidFill>
                  <a:srgbClr val="333333"/>
                </a:solidFill>
                <a:latin typeface="Open Sans"/>
                <a:ea typeface="Open Sans"/>
                <a:cs typeface="Open Sans"/>
                <a:sym typeface="Open Sans"/>
              </a:rPr>
              <a:t>)</a:t>
            </a:r>
          </a:p>
        </p:txBody>
      </p:sp>
      <p:pic>
        <p:nvPicPr>
          <p:cNvPr id="1059" name="Shape 1059" descr="http://s1.q4cdn.com/038672619/files/images/officers/2015_George_Burns_3770-small-resized.jpg"/>
          <p:cNvPicPr preferRelativeResize="0"/>
          <p:nvPr/>
        </p:nvPicPr>
        <p:blipFill rotWithShape="1">
          <a:blip r:embed="rId3">
            <a:alphaModFix/>
          </a:blip>
          <a:srcRect/>
          <a:stretch/>
        </p:blipFill>
        <p:spPr>
          <a:xfrm>
            <a:off x="646069" y="947031"/>
            <a:ext cx="3013118" cy="3776444"/>
          </a:xfrm>
          <a:prstGeom prst="rect">
            <a:avLst/>
          </a:prstGeom>
          <a:noFill/>
          <a:ln>
            <a:noFill/>
          </a:ln>
        </p:spPr>
      </p:pic>
      <p:sp>
        <p:nvSpPr>
          <p:cNvPr id="1060" name="Shape 1060"/>
          <p:cNvSpPr/>
          <p:nvPr/>
        </p:nvSpPr>
        <p:spPr>
          <a:xfrm>
            <a:off x="646069" y="139118"/>
            <a:ext cx="8373979" cy="807913"/>
          </a:xfrm>
          <a:prstGeom prst="rect">
            <a:avLst/>
          </a:prstGeom>
          <a:noFill/>
          <a:ln>
            <a:noFill/>
          </a:ln>
        </p:spPr>
        <p:txBody>
          <a:bodyPr lIns="68575" tIns="34275" rIns="68575" bIns="34275" anchor="t" anchorCtr="0">
            <a:noAutofit/>
          </a:bodyPr>
          <a:lstStyle/>
          <a:p>
            <a:pPr marL="0" marR="0" lvl="0" indent="0" algn="l" rtl="0">
              <a:spcBef>
                <a:spcPts val="0"/>
              </a:spcBef>
              <a:buSzPct val="25000"/>
              <a:buNone/>
            </a:pPr>
            <a:r>
              <a:rPr lang="en-GB" sz="2400" b="1" i="0">
                <a:solidFill>
                  <a:srgbClr val="330000"/>
                </a:solidFill>
                <a:latin typeface="Open Sans"/>
                <a:ea typeface="Open Sans"/>
                <a:cs typeface="Open Sans"/>
                <a:sym typeface="Open Sans"/>
              </a:rPr>
              <a:t>George R. Burns </a:t>
            </a:r>
            <a:r>
              <a:rPr lang="en-GB" sz="2400" b="1" i="0">
                <a:solidFill>
                  <a:srgbClr val="000000"/>
                </a:solidFill>
                <a:latin typeface="Open Sans"/>
                <a:ea typeface="Open Sans"/>
                <a:cs typeface="Open Sans"/>
                <a:sym typeface="Open Sans"/>
              </a:rPr>
              <a:t>, Executive Vice President and Chief Operating Officer</a:t>
            </a:r>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064"/>
        <p:cNvGrpSpPr/>
        <p:nvPr/>
      </p:nvGrpSpPr>
      <p:grpSpPr>
        <a:xfrm>
          <a:off x="0" y="0"/>
          <a:ext cx="0" cy="0"/>
          <a:chOff x="0" y="0"/>
          <a:chExt cx="0" cy="0"/>
        </a:xfrm>
      </p:grpSpPr>
      <p:sp>
        <p:nvSpPr>
          <p:cNvPr id="1065" name="Shape 1065"/>
          <p:cNvSpPr/>
          <p:nvPr/>
        </p:nvSpPr>
        <p:spPr>
          <a:xfrm>
            <a:off x="658101" y="122442"/>
            <a:ext cx="8238408" cy="807913"/>
          </a:xfrm>
          <a:prstGeom prst="rect">
            <a:avLst/>
          </a:prstGeom>
          <a:noFill/>
          <a:ln>
            <a:noFill/>
          </a:ln>
        </p:spPr>
        <p:txBody>
          <a:bodyPr lIns="68575" tIns="34275" rIns="68575" bIns="34275" anchor="t" anchorCtr="0">
            <a:noAutofit/>
          </a:bodyPr>
          <a:lstStyle/>
          <a:p>
            <a:pPr marL="0" marR="0" lvl="0" indent="0" algn="l" rtl="0">
              <a:spcBef>
                <a:spcPts val="0"/>
              </a:spcBef>
              <a:buSzPct val="25000"/>
              <a:buNone/>
            </a:pPr>
            <a:r>
              <a:rPr lang="en-GB" sz="2400" b="1" i="0">
                <a:solidFill>
                  <a:srgbClr val="330000"/>
                </a:solidFill>
                <a:latin typeface="Open Sans"/>
                <a:ea typeface="Open Sans"/>
                <a:cs typeface="Open Sans"/>
                <a:sym typeface="Open Sans"/>
              </a:rPr>
              <a:t>Brent Bergeron</a:t>
            </a:r>
            <a:r>
              <a:rPr lang="en-GB" sz="2400" b="1" i="0">
                <a:solidFill>
                  <a:srgbClr val="000000"/>
                </a:solidFill>
                <a:latin typeface="Open Sans"/>
                <a:ea typeface="Open Sans"/>
                <a:cs typeface="Open Sans"/>
                <a:sym typeface="Open Sans"/>
              </a:rPr>
              <a:t> , Executive Vice President, Corporate Affairs and Sustainability</a:t>
            </a:r>
          </a:p>
        </p:txBody>
      </p:sp>
      <p:pic>
        <p:nvPicPr>
          <p:cNvPr id="1066" name="Shape 1066" descr="http://s1.q4cdn.com/038672619/files/images/officers/brent_thumb.jpg"/>
          <p:cNvPicPr preferRelativeResize="0"/>
          <p:nvPr/>
        </p:nvPicPr>
        <p:blipFill rotWithShape="1">
          <a:blip r:embed="rId3">
            <a:alphaModFix/>
          </a:blip>
          <a:srcRect/>
          <a:stretch/>
        </p:blipFill>
        <p:spPr>
          <a:xfrm>
            <a:off x="658101" y="930355"/>
            <a:ext cx="2562708" cy="3848496"/>
          </a:xfrm>
          <a:prstGeom prst="rect">
            <a:avLst/>
          </a:prstGeom>
          <a:noFill/>
          <a:ln>
            <a:noFill/>
          </a:ln>
        </p:spPr>
      </p:pic>
      <p:sp>
        <p:nvSpPr>
          <p:cNvPr id="1067" name="Shape 1067"/>
          <p:cNvSpPr/>
          <p:nvPr/>
        </p:nvSpPr>
        <p:spPr>
          <a:xfrm>
            <a:off x="3381125" y="930350"/>
            <a:ext cx="5562300" cy="4131900"/>
          </a:xfrm>
          <a:prstGeom prst="rect">
            <a:avLst/>
          </a:prstGeom>
          <a:noFill/>
          <a:ln>
            <a:noFill/>
          </a:ln>
        </p:spPr>
        <p:txBody>
          <a:bodyPr lIns="68575" tIns="34275" rIns="68575" bIns="34275" anchor="t" anchorCtr="0">
            <a:noAutofit/>
          </a:bodyPr>
          <a:lstStyle/>
          <a:p>
            <a:pPr marL="0" marR="0" lvl="0" indent="0" algn="l" rtl="0">
              <a:spcBef>
                <a:spcPts val="0"/>
              </a:spcBef>
              <a:buNone/>
            </a:pPr>
            <a:endParaRPr sz="1200" b="0" i="0">
              <a:solidFill>
                <a:srgbClr val="333333"/>
              </a:solidFill>
              <a:latin typeface="Open Sans"/>
              <a:ea typeface="Open Sans"/>
              <a:cs typeface="Open Sans"/>
              <a:sym typeface="Open Sans"/>
            </a:endParaRPr>
          </a:p>
          <a:p>
            <a:pPr marL="0" marR="0" lvl="0" indent="0" algn="l" rtl="0">
              <a:spcBef>
                <a:spcPts val="0"/>
              </a:spcBef>
              <a:buSzPct val="25000"/>
              <a:buNone/>
            </a:pPr>
            <a:r>
              <a:rPr lang="en-GB" sz="1200" b="1">
                <a:solidFill>
                  <a:srgbClr val="333333"/>
                </a:solidFill>
                <a:latin typeface="Open Sans"/>
                <a:ea typeface="Open Sans"/>
                <a:cs typeface="Open Sans"/>
                <a:sym typeface="Open Sans"/>
              </a:rPr>
              <a:t>Date of Appointment</a:t>
            </a:r>
            <a:r>
              <a:rPr lang="en-GB" sz="1200">
                <a:solidFill>
                  <a:srgbClr val="333333"/>
                </a:solidFill>
                <a:latin typeface="Open Sans"/>
                <a:ea typeface="Open Sans"/>
                <a:cs typeface="Open Sans"/>
                <a:sym typeface="Open Sans"/>
              </a:rPr>
              <a:t>: </a:t>
            </a:r>
            <a:r>
              <a:rPr lang="en-GB" sz="1200" b="0" i="0">
                <a:solidFill>
                  <a:srgbClr val="333333"/>
                </a:solidFill>
                <a:latin typeface="Open Sans"/>
                <a:ea typeface="Open Sans"/>
                <a:cs typeface="Open Sans"/>
                <a:sym typeface="Open Sans"/>
              </a:rPr>
              <a:t>January 2015</a:t>
            </a:r>
          </a:p>
          <a:p>
            <a:pPr marL="0" marR="0" lvl="0" indent="0" algn="l" rtl="0">
              <a:spcBef>
                <a:spcPts val="0"/>
              </a:spcBef>
              <a:buNone/>
            </a:pPr>
            <a:endParaRPr sz="1200">
              <a:solidFill>
                <a:srgbClr val="333333"/>
              </a:solidFill>
              <a:latin typeface="Open Sans"/>
              <a:ea typeface="Open Sans"/>
              <a:cs typeface="Open Sans"/>
              <a:sym typeface="Open Sans"/>
            </a:endParaRPr>
          </a:p>
          <a:p>
            <a:pPr marL="0" marR="0" lvl="0" indent="0" algn="l" rtl="0">
              <a:spcBef>
                <a:spcPts val="0"/>
              </a:spcBef>
              <a:buSzPct val="25000"/>
              <a:buNone/>
            </a:pPr>
            <a:r>
              <a:rPr lang="en-GB" sz="1200" b="1" i="0">
                <a:solidFill>
                  <a:srgbClr val="333333"/>
                </a:solidFill>
                <a:latin typeface="Open Sans"/>
                <a:ea typeface="Open Sans"/>
                <a:cs typeface="Open Sans"/>
                <a:sym typeface="Open Sans"/>
              </a:rPr>
              <a:t>Experiences</a:t>
            </a:r>
            <a:r>
              <a:rPr lang="en-GB" sz="1200" b="1">
                <a:solidFill>
                  <a:srgbClr val="333333"/>
                </a:solidFill>
                <a:latin typeface="Open Sans"/>
                <a:ea typeface="Open Sans"/>
                <a:cs typeface="Open Sans"/>
                <a:sym typeface="Open Sans"/>
              </a:rPr>
              <a:t>:</a:t>
            </a:r>
          </a:p>
          <a:p>
            <a:pPr marL="215900" marR="0" lvl="0" indent="-215900" algn="l" rtl="0">
              <a:spcBef>
                <a:spcPts val="0"/>
              </a:spcBef>
              <a:buClr>
                <a:srgbClr val="333333"/>
              </a:buClr>
              <a:buSzPct val="100000"/>
              <a:buFont typeface="Arial"/>
              <a:buChar char="•"/>
            </a:pPr>
            <a:r>
              <a:rPr lang="en-GB" sz="1200">
                <a:solidFill>
                  <a:srgbClr val="333333"/>
                </a:solidFill>
                <a:latin typeface="Open Sans"/>
                <a:ea typeface="Open Sans"/>
                <a:cs typeface="Open Sans"/>
                <a:sym typeface="Open Sans"/>
              </a:rPr>
              <a:t>J</a:t>
            </a:r>
            <a:r>
              <a:rPr lang="en-GB" sz="1200" b="0" i="0">
                <a:solidFill>
                  <a:srgbClr val="333333"/>
                </a:solidFill>
                <a:latin typeface="Open Sans"/>
                <a:ea typeface="Open Sans"/>
                <a:cs typeface="Open Sans"/>
                <a:sym typeface="Open Sans"/>
              </a:rPr>
              <a:t>oined Goldcorp in November 2010, and has held the roles of Vice President, Corporate Affairs and from September 2012, Senior Vice President, Corporate Affairs.</a:t>
            </a:r>
          </a:p>
          <a:p>
            <a:pPr marL="215900" marR="0" lvl="0" indent="-215900" algn="l" rtl="0">
              <a:spcBef>
                <a:spcPts val="0"/>
              </a:spcBef>
              <a:buClr>
                <a:srgbClr val="333333"/>
              </a:buClr>
              <a:buSzPct val="100000"/>
              <a:buFont typeface="Arial"/>
              <a:buChar char="•"/>
            </a:pPr>
            <a:r>
              <a:rPr lang="en-GB" sz="1200">
                <a:solidFill>
                  <a:srgbClr val="333333"/>
                </a:solidFill>
                <a:latin typeface="Open Sans"/>
                <a:ea typeface="Open Sans"/>
                <a:cs typeface="Open Sans"/>
                <a:sym typeface="Open Sans"/>
              </a:rPr>
              <a:t>Responsible for Goldcorp's external relationships with governments and other relevant stakeholders, communications and corporate social responsibility. </a:t>
            </a:r>
          </a:p>
          <a:p>
            <a:pPr marL="215900" marR="0" lvl="0" indent="-215900" algn="l" rtl="0">
              <a:spcBef>
                <a:spcPts val="0"/>
              </a:spcBef>
              <a:buClr>
                <a:srgbClr val="333333"/>
              </a:buClr>
              <a:buSzPct val="100000"/>
              <a:buFont typeface="Arial"/>
              <a:buChar char="•"/>
            </a:pPr>
            <a:r>
              <a:rPr lang="en-GB" sz="1200">
                <a:solidFill>
                  <a:srgbClr val="333333"/>
                </a:solidFill>
                <a:latin typeface="Open Sans"/>
                <a:ea typeface="Open Sans"/>
                <a:cs typeface="Open Sans"/>
                <a:sym typeface="Open Sans"/>
              </a:rPr>
              <a:t>Serves as a member of the Executive Steering Committee for the Responsible Gold Standard Initiative at the World Gold Council </a:t>
            </a:r>
          </a:p>
          <a:p>
            <a:pPr marL="215900" marR="0" lvl="0" indent="-215900" algn="l" rtl="0">
              <a:spcBef>
                <a:spcPts val="0"/>
              </a:spcBef>
              <a:buClr>
                <a:srgbClr val="333333"/>
              </a:buClr>
              <a:buSzPct val="100000"/>
              <a:buFont typeface="Arial"/>
              <a:buChar char="•"/>
            </a:pPr>
            <a:r>
              <a:rPr lang="en-GB" sz="1200" b="0" i="0">
                <a:solidFill>
                  <a:srgbClr val="333333"/>
                </a:solidFill>
                <a:latin typeface="Open Sans"/>
                <a:ea typeface="Open Sans"/>
                <a:cs typeface="Open Sans"/>
                <a:sym typeface="Open Sans"/>
              </a:rPr>
              <a:t>Previously served as a senior executive at several international companies and has extensive experience in the areas of government and public relations, corporate affairs, operations and communications. </a:t>
            </a:r>
          </a:p>
          <a:p>
            <a:pPr marL="0" marR="0" lvl="0" indent="0" algn="l" rtl="0">
              <a:spcBef>
                <a:spcPts val="0"/>
              </a:spcBef>
              <a:buNone/>
            </a:pPr>
            <a:endParaRPr sz="1200">
              <a:solidFill>
                <a:srgbClr val="333333"/>
              </a:solidFill>
              <a:latin typeface="Open Sans"/>
              <a:ea typeface="Open Sans"/>
              <a:cs typeface="Open Sans"/>
              <a:sym typeface="Open Sans"/>
            </a:endParaRPr>
          </a:p>
          <a:p>
            <a:pPr marL="0" marR="0" lvl="0" indent="0" algn="l" rtl="0">
              <a:spcBef>
                <a:spcPts val="0"/>
              </a:spcBef>
              <a:buSzPct val="25000"/>
              <a:buNone/>
            </a:pPr>
            <a:r>
              <a:rPr lang="en-GB" sz="1200" b="1" i="0">
                <a:solidFill>
                  <a:srgbClr val="333333"/>
                </a:solidFill>
                <a:latin typeface="Open Sans"/>
                <a:ea typeface="Open Sans"/>
                <a:cs typeface="Open Sans"/>
                <a:sym typeface="Open Sans"/>
              </a:rPr>
              <a:t>Qualifications:</a:t>
            </a:r>
          </a:p>
          <a:p>
            <a:pPr marL="215900" marR="0" lvl="0" indent="-215900" algn="l" rtl="0">
              <a:spcBef>
                <a:spcPts val="0"/>
              </a:spcBef>
              <a:buClr>
                <a:srgbClr val="333333"/>
              </a:buClr>
              <a:buSzPct val="100000"/>
              <a:buFont typeface="Arial"/>
              <a:buChar char="•"/>
            </a:pPr>
            <a:r>
              <a:rPr lang="en-GB" sz="1200" b="0" i="0">
                <a:solidFill>
                  <a:srgbClr val="333333"/>
                </a:solidFill>
                <a:latin typeface="Open Sans"/>
                <a:ea typeface="Open Sans"/>
                <a:cs typeface="Open Sans"/>
                <a:sym typeface="Open Sans"/>
              </a:rPr>
              <a:t>Bachelor of Arts (Hon.) in Economics and a Masters of Arts (Economics) degree from Carleton University in Ottawa. </a:t>
            </a:r>
          </a:p>
          <a:p>
            <a:pPr marL="215900" marR="0" lvl="0" indent="-215900" algn="l" rtl="0">
              <a:spcBef>
                <a:spcPts val="0"/>
              </a:spcBef>
              <a:buClr>
                <a:srgbClr val="333333"/>
              </a:buClr>
              <a:buSzPct val="100000"/>
              <a:buFont typeface="Arial"/>
              <a:buChar char="•"/>
            </a:pPr>
            <a:r>
              <a:rPr lang="en-GB" sz="1200" b="0" i="0">
                <a:solidFill>
                  <a:srgbClr val="333333"/>
                </a:solidFill>
                <a:latin typeface="Open Sans"/>
                <a:ea typeface="Open Sans"/>
                <a:cs typeface="Open Sans"/>
                <a:sym typeface="Open Sans"/>
              </a:rPr>
              <a:t>A member of the Board of Directors of the Canadian Chamber of Commerce, the Canadian Council of the Americas, the Mining Association of Canada, the Quebec Mining Association and MinAlliance.</a:t>
            </a: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sp>
        <p:nvSpPr>
          <p:cNvPr id="1072" name="Shape 1072"/>
          <p:cNvSpPr/>
          <p:nvPr/>
        </p:nvSpPr>
        <p:spPr>
          <a:xfrm>
            <a:off x="330670" y="160039"/>
            <a:ext cx="9062339" cy="438581"/>
          </a:xfrm>
          <a:prstGeom prst="rect">
            <a:avLst/>
          </a:prstGeom>
          <a:noFill/>
          <a:ln>
            <a:noFill/>
          </a:ln>
        </p:spPr>
        <p:txBody>
          <a:bodyPr lIns="68575" tIns="34275" rIns="68575" bIns="34275" anchor="t" anchorCtr="0">
            <a:noAutofit/>
          </a:bodyPr>
          <a:lstStyle/>
          <a:p>
            <a:pPr marL="0" marR="0" lvl="0" indent="0" algn="l" rtl="0">
              <a:spcBef>
                <a:spcPts val="0"/>
              </a:spcBef>
              <a:buSzPct val="25000"/>
              <a:buNone/>
            </a:pPr>
            <a:r>
              <a:rPr lang="en-GB" sz="2400" b="1" i="0">
                <a:solidFill>
                  <a:srgbClr val="330000"/>
                </a:solidFill>
                <a:latin typeface="Open Sans"/>
                <a:ea typeface="Open Sans"/>
                <a:cs typeface="Open Sans"/>
                <a:sym typeface="Open Sans"/>
              </a:rPr>
              <a:t>Charlene Ripley</a:t>
            </a:r>
            <a:r>
              <a:rPr lang="en-GB" sz="2400" b="1" i="0">
                <a:solidFill>
                  <a:srgbClr val="000000"/>
                </a:solidFill>
                <a:latin typeface="Open Sans"/>
                <a:ea typeface="Open Sans"/>
                <a:cs typeface="Open Sans"/>
                <a:sym typeface="Open Sans"/>
              </a:rPr>
              <a:t> , Executive Vice President, General Counsel</a:t>
            </a:r>
          </a:p>
        </p:txBody>
      </p:sp>
      <p:pic>
        <p:nvPicPr>
          <p:cNvPr id="1073" name="Shape 1073" descr="http://s1.q4cdn.com/038672619/files/images/officers/Charlene-Ripley_v001_e4j3j1.jpg"/>
          <p:cNvPicPr preferRelativeResize="0"/>
          <p:nvPr/>
        </p:nvPicPr>
        <p:blipFill rotWithShape="1">
          <a:blip r:embed="rId3">
            <a:alphaModFix/>
          </a:blip>
          <a:srcRect/>
          <a:stretch/>
        </p:blipFill>
        <p:spPr>
          <a:xfrm>
            <a:off x="330670" y="931898"/>
            <a:ext cx="2674500" cy="4007400"/>
          </a:xfrm>
          <a:prstGeom prst="rect">
            <a:avLst/>
          </a:prstGeom>
          <a:noFill/>
          <a:ln>
            <a:noFill/>
          </a:ln>
        </p:spPr>
      </p:pic>
      <p:sp>
        <p:nvSpPr>
          <p:cNvPr id="1074" name="Shape 1074"/>
          <p:cNvSpPr/>
          <p:nvPr/>
        </p:nvSpPr>
        <p:spPr>
          <a:xfrm>
            <a:off x="3081375" y="779500"/>
            <a:ext cx="6004200" cy="4189500"/>
          </a:xfrm>
          <a:prstGeom prst="rect">
            <a:avLst/>
          </a:prstGeom>
          <a:noFill/>
          <a:ln>
            <a:noFill/>
          </a:ln>
        </p:spPr>
        <p:txBody>
          <a:bodyPr lIns="68575" tIns="34275" rIns="68575" bIns="34275" anchor="t" anchorCtr="0">
            <a:noAutofit/>
          </a:bodyPr>
          <a:lstStyle/>
          <a:p>
            <a:pPr marL="0" marR="0" lvl="0" indent="0" algn="l" rtl="0">
              <a:spcBef>
                <a:spcPts val="0"/>
              </a:spcBef>
              <a:buSzPct val="25000"/>
              <a:buNone/>
            </a:pPr>
            <a:r>
              <a:rPr lang="en-GB" sz="1300" b="1">
                <a:solidFill>
                  <a:srgbClr val="333333"/>
                </a:solidFill>
                <a:latin typeface="Open Sans"/>
                <a:ea typeface="Open Sans"/>
                <a:cs typeface="Open Sans"/>
                <a:sym typeface="Open Sans"/>
              </a:rPr>
              <a:t>Date of Appointment</a:t>
            </a:r>
            <a:r>
              <a:rPr lang="en-GB" sz="1300">
                <a:solidFill>
                  <a:srgbClr val="333333"/>
                </a:solidFill>
                <a:latin typeface="Open Sans"/>
                <a:ea typeface="Open Sans"/>
                <a:cs typeface="Open Sans"/>
                <a:sym typeface="Open Sans"/>
              </a:rPr>
              <a:t>: </a:t>
            </a:r>
            <a:r>
              <a:rPr lang="en-GB" sz="1300" b="0" i="0">
                <a:solidFill>
                  <a:srgbClr val="333333"/>
                </a:solidFill>
                <a:latin typeface="Open Sans"/>
                <a:ea typeface="Open Sans"/>
                <a:cs typeface="Open Sans"/>
                <a:sym typeface="Open Sans"/>
              </a:rPr>
              <a:t>April 1st, 2013. </a:t>
            </a:r>
          </a:p>
          <a:p>
            <a:pPr marL="0" marR="0" lvl="0" indent="0" algn="l" rtl="0">
              <a:spcBef>
                <a:spcPts val="0"/>
              </a:spcBef>
              <a:buNone/>
            </a:pPr>
            <a:endParaRPr sz="1300">
              <a:solidFill>
                <a:srgbClr val="333333"/>
              </a:solidFill>
              <a:latin typeface="Open Sans"/>
              <a:ea typeface="Open Sans"/>
              <a:cs typeface="Open Sans"/>
              <a:sym typeface="Open Sans"/>
            </a:endParaRPr>
          </a:p>
          <a:p>
            <a:pPr marL="0" marR="0" lvl="0" indent="0" algn="l" rtl="0">
              <a:spcBef>
                <a:spcPts val="0"/>
              </a:spcBef>
              <a:buSzPct val="25000"/>
              <a:buNone/>
            </a:pPr>
            <a:r>
              <a:rPr lang="en-GB" sz="1300" b="1" i="0">
                <a:solidFill>
                  <a:srgbClr val="333333"/>
                </a:solidFill>
                <a:latin typeface="Open Sans"/>
                <a:ea typeface="Open Sans"/>
                <a:cs typeface="Open Sans"/>
                <a:sym typeface="Open Sans"/>
              </a:rPr>
              <a:t>Experiences</a:t>
            </a:r>
            <a:r>
              <a:rPr lang="en-GB" sz="1300" b="0" i="0">
                <a:solidFill>
                  <a:srgbClr val="333333"/>
                </a:solidFill>
                <a:latin typeface="Open Sans"/>
                <a:ea typeface="Open Sans"/>
                <a:cs typeface="Open Sans"/>
                <a:sym typeface="Open Sans"/>
              </a:rPr>
              <a:t>:</a:t>
            </a:r>
          </a:p>
          <a:p>
            <a:pPr marL="215900" marR="0" lvl="0" indent="-222250" algn="l" rtl="0">
              <a:spcBef>
                <a:spcPts val="0"/>
              </a:spcBef>
              <a:buClr>
                <a:srgbClr val="333333"/>
              </a:buClr>
              <a:buSzPct val="100000"/>
              <a:buFont typeface="Arial"/>
              <a:buChar char="•"/>
            </a:pPr>
            <a:r>
              <a:rPr lang="en-GB" sz="1300">
                <a:solidFill>
                  <a:srgbClr val="333333"/>
                </a:solidFill>
                <a:latin typeface="Open Sans"/>
                <a:ea typeface="Open Sans"/>
                <a:cs typeface="Open Sans"/>
                <a:sym typeface="Open Sans"/>
              </a:rPr>
              <a:t>Previously </a:t>
            </a:r>
            <a:r>
              <a:rPr lang="en-GB" sz="1300" b="0" i="0">
                <a:solidFill>
                  <a:srgbClr val="333333"/>
                </a:solidFill>
                <a:latin typeface="Open Sans"/>
                <a:ea typeface="Open Sans"/>
                <a:cs typeface="Open Sans"/>
                <a:sym typeface="Open Sans"/>
              </a:rPr>
              <a:t>served as SVP &amp; General Counsel at Linn Energy in Houston where she was responsible for leading the legal, information technology, corporate governance, compliance, government affairs, insurance and risk management departments, as well as supporting several multi-million and billion dollar growth transactions. </a:t>
            </a:r>
          </a:p>
          <a:p>
            <a:pPr marL="215900" marR="0" lvl="0" indent="-222250" algn="l" rtl="0">
              <a:spcBef>
                <a:spcPts val="0"/>
              </a:spcBef>
              <a:buClr>
                <a:srgbClr val="333333"/>
              </a:buClr>
              <a:buSzPct val="100000"/>
              <a:buFont typeface="Arial"/>
              <a:buChar char="•"/>
            </a:pPr>
            <a:r>
              <a:rPr lang="en-GB" sz="1300">
                <a:solidFill>
                  <a:srgbClr val="333333"/>
                </a:solidFill>
                <a:latin typeface="Open Sans"/>
                <a:ea typeface="Open Sans"/>
                <a:cs typeface="Open Sans"/>
                <a:sym typeface="Open Sans"/>
              </a:rPr>
              <a:t>Chairs the BC and Yukon Provincial Advisory Board for the Canadian Heart and Stroke Foundation</a:t>
            </a:r>
          </a:p>
          <a:p>
            <a:pPr marL="0" marR="0" lvl="0" indent="0" algn="l" rtl="0">
              <a:spcBef>
                <a:spcPts val="0"/>
              </a:spcBef>
              <a:buNone/>
            </a:pPr>
            <a:endParaRPr sz="1300">
              <a:solidFill>
                <a:srgbClr val="333333"/>
              </a:solidFill>
              <a:latin typeface="Open Sans"/>
              <a:ea typeface="Open Sans"/>
              <a:cs typeface="Open Sans"/>
              <a:sym typeface="Open Sans"/>
            </a:endParaRPr>
          </a:p>
          <a:p>
            <a:pPr marL="0" marR="0" lvl="0" indent="0" algn="l" rtl="0">
              <a:spcBef>
                <a:spcPts val="0"/>
              </a:spcBef>
              <a:buSzPct val="25000"/>
              <a:buNone/>
            </a:pPr>
            <a:r>
              <a:rPr lang="en-GB" sz="1300" b="1">
                <a:solidFill>
                  <a:srgbClr val="333333"/>
                </a:solidFill>
                <a:latin typeface="Open Sans"/>
                <a:ea typeface="Open Sans"/>
                <a:cs typeface="Open Sans"/>
                <a:sym typeface="Open Sans"/>
              </a:rPr>
              <a:t>Qualifications:</a:t>
            </a:r>
          </a:p>
          <a:p>
            <a:pPr marL="215900" marR="0" lvl="0" indent="-222250" algn="l" rtl="0">
              <a:spcBef>
                <a:spcPts val="0"/>
              </a:spcBef>
              <a:buClr>
                <a:srgbClr val="333333"/>
              </a:buClr>
              <a:buSzPct val="100000"/>
              <a:buFont typeface="Arial"/>
              <a:buChar char="•"/>
            </a:pPr>
            <a:r>
              <a:rPr lang="en-GB" sz="1300" b="0" i="0">
                <a:solidFill>
                  <a:srgbClr val="333333"/>
                </a:solidFill>
                <a:latin typeface="Open Sans"/>
                <a:ea typeface="Open Sans"/>
                <a:cs typeface="Open Sans"/>
                <a:sym typeface="Open Sans"/>
              </a:rPr>
              <a:t>Bachelor of Arts, with distinction, from the University of Alberta </a:t>
            </a:r>
          </a:p>
          <a:p>
            <a:pPr marL="215900" marR="0" lvl="0" indent="-222250" algn="l" rtl="0">
              <a:spcBef>
                <a:spcPts val="0"/>
              </a:spcBef>
              <a:buClr>
                <a:srgbClr val="333333"/>
              </a:buClr>
              <a:buSzPct val="100000"/>
              <a:buFont typeface="Arial"/>
              <a:buChar char="•"/>
            </a:pPr>
            <a:r>
              <a:rPr lang="en-GB" sz="1300">
                <a:solidFill>
                  <a:srgbClr val="333333"/>
                </a:solidFill>
                <a:latin typeface="Open Sans"/>
                <a:ea typeface="Open Sans"/>
                <a:cs typeface="Open Sans"/>
                <a:sym typeface="Open Sans"/>
              </a:rPr>
              <a:t>Bachelor of</a:t>
            </a:r>
            <a:r>
              <a:rPr lang="en-GB" sz="1300" b="0" i="0">
                <a:solidFill>
                  <a:srgbClr val="333333"/>
                </a:solidFill>
                <a:latin typeface="Open Sans"/>
                <a:ea typeface="Open Sans"/>
                <a:cs typeface="Open Sans"/>
                <a:sym typeface="Open Sans"/>
              </a:rPr>
              <a:t> law degree from Dalhousie University in Halifax, Nova Scotia. </a:t>
            </a:r>
          </a:p>
          <a:p>
            <a:pPr marL="215900" marR="0" lvl="0" indent="-222250" algn="l" rtl="0">
              <a:spcBef>
                <a:spcPts val="0"/>
              </a:spcBef>
              <a:buClr>
                <a:srgbClr val="333333"/>
              </a:buClr>
              <a:buSzPct val="100000"/>
              <a:buFont typeface="Arial"/>
              <a:buChar char="•"/>
            </a:pPr>
            <a:r>
              <a:rPr lang="en-GB" sz="1300">
                <a:solidFill>
                  <a:srgbClr val="333333"/>
                </a:solidFill>
                <a:latin typeface="Open Sans"/>
                <a:ea typeface="Open Sans"/>
                <a:cs typeface="Open Sans"/>
                <a:sym typeface="Open Sans"/>
              </a:rPr>
              <a:t>A</a:t>
            </a:r>
            <a:r>
              <a:rPr lang="en-GB" sz="1300" b="0" i="0">
                <a:solidFill>
                  <a:srgbClr val="333333"/>
                </a:solidFill>
                <a:latin typeface="Open Sans"/>
                <a:ea typeface="Open Sans"/>
                <a:cs typeface="Open Sans"/>
                <a:sym typeface="Open Sans"/>
              </a:rPr>
              <a:t> member of The Law Society of British Columbia, The Law Society of Alberta, Texas State Bar and Canadian Bar Association</a:t>
            </a:r>
          </a:p>
          <a:p>
            <a:pPr marL="215900" marR="0" lvl="0" indent="-222250" algn="l" rtl="0">
              <a:spcBef>
                <a:spcPts val="0"/>
              </a:spcBef>
              <a:buClr>
                <a:srgbClr val="333333"/>
              </a:buClr>
              <a:buSzPct val="100000"/>
              <a:buFont typeface="Arial"/>
              <a:buChar char="•"/>
            </a:pPr>
            <a:r>
              <a:rPr lang="en-GB" sz="1300">
                <a:solidFill>
                  <a:srgbClr val="333333"/>
                </a:solidFill>
                <a:latin typeface="Open Sans"/>
                <a:ea typeface="Open Sans"/>
                <a:cs typeface="Open Sans"/>
                <a:sym typeface="Open Sans"/>
              </a:rPr>
              <a:t>R</a:t>
            </a:r>
            <a:r>
              <a:rPr lang="en-GB" sz="1300" b="0" i="0">
                <a:solidFill>
                  <a:srgbClr val="333333"/>
                </a:solidFill>
                <a:latin typeface="Open Sans"/>
                <a:ea typeface="Open Sans"/>
                <a:cs typeface="Open Sans"/>
                <a:sym typeface="Open Sans"/>
              </a:rPr>
              <a:t>eceived the Western Canada General Counsel of the Year award, the Women’s Executive Network Canada’s Most Powerful Women: Top 100 award, and the BC Business 50 Most Influential Women award in 2015. </a:t>
            </a:r>
          </a:p>
          <a:p>
            <a:pPr marL="215900" marR="0" lvl="0" indent="-222250" algn="l" rtl="0">
              <a:spcBef>
                <a:spcPts val="0"/>
              </a:spcBef>
              <a:buClr>
                <a:srgbClr val="333333"/>
              </a:buClr>
              <a:buSzPct val="100000"/>
              <a:buFont typeface="Arial"/>
              <a:buChar char="•"/>
            </a:pPr>
            <a:r>
              <a:rPr lang="en-GB" sz="1300">
                <a:solidFill>
                  <a:srgbClr val="333333"/>
                </a:solidFill>
                <a:latin typeface="Open Sans"/>
                <a:ea typeface="Open Sans"/>
                <a:cs typeface="Open Sans"/>
                <a:sym typeface="Open Sans"/>
              </a:rPr>
              <a:t>R</a:t>
            </a:r>
            <a:r>
              <a:rPr lang="en-GB" sz="1300" b="0" i="0">
                <a:solidFill>
                  <a:srgbClr val="333333"/>
                </a:solidFill>
                <a:latin typeface="Open Sans"/>
                <a:ea typeface="Open Sans"/>
                <a:cs typeface="Open Sans"/>
                <a:sym typeface="Open Sans"/>
              </a:rPr>
              <a:t>eceived The Association of Women Attorneys 2013 Premier Women in Law award.</a:t>
            </a:r>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078"/>
        <p:cNvGrpSpPr/>
        <p:nvPr/>
      </p:nvGrpSpPr>
      <p:grpSpPr>
        <a:xfrm>
          <a:off x="0" y="0"/>
          <a:ext cx="0" cy="0"/>
          <a:chOff x="0" y="0"/>
          <a:chExt cx="0" cy="0"/>
        </a:xfrm>
      </p:grpSpPr>
      <p:sp>
        <p:nvSpPr>
          <p:cNvPr id="1079" name="Shape 1079"/>
          <p:cNvSpPr/>
          <p:nvPr/>
        </p:nvSpPr>
        <p:spPr>
          <a:xfrm>
            <a:off x="462151" y="263698"/>
            <a:ext cx="8563466" cy="438581"/>
          </a:xfrm>
          <a:prstGeom prst="rect">
            <a:avLst/>
          </a:prstGeom>
          <a:noFill/>
          <a:ln>
            <a:noFill/>
          </a:ln>
        </p:spPr>
        <p:txBody>
          <a:bodyPr lIns="68575" tIns="34275" rIns="68575" bIns="34275" anchor="t" anchorCtr="0">
            <a:noAutofit/>
          </a:bodyPr>
          <a:lstStyle/>
          <a:p>
            <a:pPr marL="0" marR="0" lvl="0" indent="0" algn="l" rtl="0">
              <a:spcBef>
                <a:spcPts val="0"/>
              </a:spcBef>
              <a:buSzPct val="25000"/>
              <a:buNone/>
            </a:pPr>
            <a:r>
              <a:rPr lang="en-GB" sz="2400" b="1" i="0">
                <a:solidFill>
                  <a:srgbClr val="330000"/>
                </a:solidFill>
                <a:latin typeface="Open Sans"/>
                <a:ea typeface="Open Sans"/>
                <a:cs typeface="Open Sans"/>
                <a:sym typeface="Open Sans"/>
              </a:rPr>
              <a:t>Wade W. Bristol</a:t>
            </a:r>
            <a:r>
              <a:rPr lang="en-GB" sz="2400" b="1" i="0">
                <a:solidFill>
                  <a:srgbClr val="000000"/>
                </a:solidFill>
                <a:latin typeface="Open Sans"/>
                <a:ea typeface="Open Sans"/>
                <a:cs typeface="Open Sans"/>
                <a:sym typeface="Open Sans"/>
              </a:rPr>
              <a:t> , Senior Vice President, Canada Region</a:t>
            </a:r>
          </a:p>
        </p:txBody>
      </p:sp>
      <p:pic>
        <p:nvPicPr>
          <p:cNvPr id="1080" name="Shape 1080" descr="http://s1.q4cdn.com/038672619/files/images/officers/2016/Wade-Bristol1.jpg"/>
          <p:cNvPicPr preferRelativeResize="0"/>
          <p:nvPr/>
        </p:nvPicPr>
        <p:blipFill rotWithShape="1">
          <a:blip r:embed="rId3">
            <a:alphaModFix/>
          </a:blip>
          <a:srcRect/>
          <a:stretch/>
        </p:blipFill>
        <p:spPr>
          <a:xfrm>
            <a:off x="462151" y="794513"/>
            <a:ext cx="2899462" cy="3730642"/>
          </a:xfrm>
          <a:prstGeom prst="rect">
            <a:avLst/>
          </a:prstGeom>
          <a:noFill/>
          <a:ln>
            <a:noFill/>
          </a:ln>
        </p:spPr>
      </p:pic>
      <p:sp>
        <p:nvSpPr>
          <p:cNvPr id="1081" name="Shape 1081"/>
          <p:cNvSpPr/>
          <p:nvPr/>
        </p:nvSpPr>
        <p:spPr>
          <a:xfrm>
            <a:off x="3894364" y="794513"/>
            <a:ext cx="5131254" cy="4016484"/>
          </a:xfrm>
          <a:prstGeom prst="rect">
            <a:avLst/>
          </a:prstGeom>
          <a:noFill/>
          <a:ln>
            <a:noFill/>
          </a:ln>
        </p:spPr>
        <p:txBody>
          <a:bodyPr lIns="68575" tIns="34275" rIns="68575" bIns="34275" anchor="t" anchorCtr="0">
            <a:noAutofit/>
          </a:bodyPr>
          <a:lstStyle/>
          <a:p>
            <a:pPr marL="0" marR="0" lvl="0" indent="0" algn="l" rtl="0">
              <a:spcBef>
                <a:spcPts val="0"/>
              </a:spcBef>
              <a:buSzPct val="25000"/>
              <a:buNone/>
            </a:pPr>
            <a:r>
              <a:rPr lang="en-GB" sz="1400" b="1" i="0">
                <a:solidFill>
                  <a:srgbClr val="333333"/>
                </a:solidFill>
                <a:latin typeface="Open Sans"/>
                <a:ea typeface="Open Sans"/>
                <a:cs typeface="Open Sans"/>
                <a:sym typeface="Open Sans"/>
              </a:rPr>
              <a:t>Date of Appointment</a:t>
            </a:r>
            <a:r>
              <a:rPr lang="en-GB" sz="1400" b="0" i="0">
                <a:solidFill>
                  <a:srgbClr val="333333"/>
                </a:solidFill>
                <a:latin typeface="Open Sans"/>
                <a:ea typeface="Open Sans"/>
                <a:cs typeface="Open Sans"/>
                <a:sym typeface="Open Sans"/>
              </a:rPr>
              <a:t>: May 2016. </a:t>
            </a:r>
          </a:p>
          <a:p>
            <a:pPr marL="0" marR="0" lvl="0" indent="0" algn="l" rtl="0">
              <a:spcBef>
                <a:spcPts val="0"/>
              </a:spcBef>
              <a:buNone/>
            </a:pPr>
            <a:endParaRPr sz="1400">
              <a:solidFill>
                <a:srgbClr val="333333"/>
              </a:solidFill>
              <a:latin typeface="Open Sans"/>
              <a:ea typeface="Open Sans"/>
              <a:cs typeface="Open Sans"/>
              <a:sym typeface="Open Sans"/>
            </a:endParaRPr>
          </a:p>
          <a:p>
            <a:pPr marL="0" marR="0" lvl="0" indent="0" algn="l" rtl="0">
              <a:spcBef>
                <a:spcPts val="0"/>
              </a:spcBef>
              <a:buSzPct val="25000"/>
              <a:buNone/>
            </a:pPr>
            <a:r>
              <a:rPr lang="en-GB" sz="1400" b="1" i="0">
                <a:solidFill>
                  <a:srgbClr val="333333"/>
                </a:solidFill>
                <a:latin typeface="Open Sans"/>
                <a:ea typeface="Open Sans"/>
                <a:cs typeface="Open Sans"/>
                <a:sym typeface="Open Sans"/>
              </a:rPr>
              <a:t>Experiences:</a:t>
            </a:r>
          </a:p>
          <a:p>
            <a:pPr marL="215900" marR="0" lvl="0" indent="-215900" algn="l" rtl="0">
              <a:spcBef>
                <a:spcPts val="0"/>
              </a:spcBef>
              <a:buClr>
                <a:srgbClr val="333333"/>
              </a:buClr>
              <a:buSzPct val="100000"/>
              <a:buFont typeface="Arial"/>
              <a:buChar char="•"/>
            </a:pPr>
            <a:r>
              <a:rPr lang="en-GB" sz="1400" b="0" i="0">
                <a:solidFill>
                  <a:srgbClr val="333333"/>
                </a:solidFill>
                <a:latin typeface="Open Sans"/>
                <a:ea typeface="Open Sans"/>
                <a:cs typeface="Open Sans"/>
                <a:sym typeface="Open Sans"/>
              </a:rPr>
              <a:t>Joined Goldcorp on July 21, 2014 as the Vice President of Mine Improvement and Support.</a:t>
            </a:r>
          </a:p>
          <a:p>
            <a:pPr marL="215900" marR="0" lvl="0" indent="-215900" algn="l" rtl="0">
              <a:spcBef>
                <a:spcPts val="0"/>
              </a:spcBef>
              <a:buClr>
                <a:srgbClr val="333333"/>
              </a:buClr>
              <a:buSzPct val="100000"/>
              <a:buFont typeface="Arial"/>
              <a:buChar char="•"/>
            </a:pPr>
            <a:r>
              <a:rPr lang="en-GB" sz="1400" b="0" i="0">
                <a:solidFill>
                  <a:srgbClr val="333333"/>
                </a:solidFill>
                <a:latin typeface="Open Sans"/>
                <a:ea typeface="Open Sans"/>
                <a:cs typeface="Open Sans"/>
                <a:sym typeface="Open Sans"/>
              </a:rPr>
              <a:t>More than 35 years of expertise in the mineral sector, including operational management, technical services and engineering.</a:t>
            </a:r>
          </a:p>
          <a:p>
            <a:pPr marL="215900" marR="0" lvl="0" indent="-215900" algn="l" rtl="0">
              <a:spcBef>
                <a:spcPts val="0"/>
              </a:spcBef>
              <a:buClr>
                <a:srgbClr val="333333"/>
              </a:buClr>
              <a:buSzPct val="100000"/>
              <a:buFont typeface="Arial"/>
              <a:buChar char="•"/>
            </a:pPr>
            <a:r>
              <a:rPr lang="en-GB" sz="1400">
                <a:solidFill>
                  <a:srgbClr val="333333"/>
                </a:solidFill>
                <a:latin typeface="Open Sans"/>
                <a:ea typeface="Open Sans"/>
                <a:cs typeface="Open Sans"/>
                <a:sym typeface="Open Sans"/>
              </a:rPr>
              <a:t>S</a:t>
            </a:r>
            <a:r>
              <a:rPr lang="en-GB" sz="1400" b="0" i="0">
                <a:solidFill>
                  <a:srgbClr val="333333"/>
                </a:solidFill>
                <a:latin typeface="Open Sans"/>
                <a:ea typeface="Open Sans"/>
                <a:cs typeface="Open Sans"/>
                <a:sym typeface="Open Sans"/>
              </a:rPr>
              <a:t>erved in various capacities for Newmont Mining Corporation; held a number of senior level operations roles in the mining </a:t>
            </a:r>
            <a:r>
              <a:rPr lang="en-GB" sz="1400">
                <a:solidFill>
                  <a:srgbClr val="333333"/>
                </a:solidFill>
                <a:latin typeface="Open Sans"/>
                <a:ea typeface="Open Sans"/>
                <a:cs typeface="Open Sans"/>
                <a:sym typeface="Open Sans"/>
              </a:rPr>
              <a:t>sector such as Vice President for Apollo Gold Corporation prior to joining Goldcorp. </a:t>
            </a:r>
          </a:p>
          <a:p>
            <a:pPr marL="215900" marR="0" lvl="0" indent="-215900" algn="l" rtl="0">
              <a:spcBef>
                <a:spcPts val="0"/>
              </a:spcBef>
              <a:buClr>
                <a:srgbClr val="333333"/>
              </a:buClr>
              <a:buSzPct val="100000"/>
              <a:buFont typeface="Arial"/>
              <a:buChar char="•"/>
            </a:pPr>
            <a:r>
              <a:rPr lang="en-GB" sz="1400">
                <a:solidFill>
                  <a:srgbClr val="333333"/>
                </a:solidFill>
                <a:latin typeface="Open Sans"/>
                <a:ea typeface="Open Sans"/>
                <a:cs typeface="Open Sans"/>
                <a:sym typeface="Open Sans"/>
              </a:rPr>
              <a:t>Received the coveted Distinguished Alumni Award from Montana Tech in 2013</a:t>
            </a:r>
          </a:p>
          <a:p>
            <a:pPr marL="215900" marR="0" lvl="0" indent="-215900" algn="l" rtl="0">
              <a:spcBef>
                <a:spcPts val="0"/>
              </a:spcBef>
              <a:buClr>
                <a:schemeClr val="dk1"/>
              </a:buClr>
              <a:buFont typeface="Arial"/>
              <a:buNone/>
            </a:pPr>
            <a:endParaRPr sz="1400" b="0" i="0">
              <a:solidFill>
                <a:srgbClr val="333333"/>
              </a:solidFill>
              <a:latin typeface="Open Sans"/>
              <a:ea typeface="Open Sans"/>
              <a:cs typeface="Open Sans"/>
              <a:sym typeface="Open Sans"/>
            </a:endParaRPr>
          </a:p>
          <a:p>
            <a:pPr marL="0" marR="0" lvl="0" indent="0" algn="l" rtl="0">
              <a:spcBef>
                <a:spcPts val="0"/>
              </a:spcBef>
              <a:buSzPct val="25000"/>
              <a:buNone/>
            </a:pPr>
            <a:r>
              <a:rPr lang="en-GB" sz="1400" b="1">
                <a:solidFill>
                  <a:srgbClr val="333333"/>
                </a:solidFill>
                <a:latin typeface="Open Sans"/>
                <a:ea typeface="Open Sans"/>
                <a:cs typeface="Open Sans"/>
                <a:sym typeface="Open Sans"/>
              </a:rPr>
              <a:t>Qualifications</a:t>
            </a:r>
          </a:p>
          <a:p>
            <a:pPr marL="215900" marR="0" lvl="0" indent="-215900" algn="l" rtl="0">
              <a:spcBef>
                <a:spcPts val="0"/>
              </a:spcBef>
              <a:buClr>
                <a:srgbClr val="333333"/>
              </a:buClr>
              <a:buSzPct val="100000"/>
              <a:buFont typeface="Arial"/>
              <a:buChar char="•"/>
            </a:pPr>
            <a:r>
              <a:rPr lang="en-GB" sz="1400" b="0" i="0">
                <a:solidFill>
                  <a:srgbClr val="333333"/>
                </a:solidFill>
                <a:latin typeface="Open Sans"/>
                <a:ea typeface="Open Sans"/>
                <a:cs typeface="Open Sans"/>
                <a:sym typeface="Open Sans"/>
              </a:rPr>
              <a:t>Bachelor of Science degree in Mining Engineering from Montana Tech</a:t>
            </a:r>
          </a:p>
          <a:p>
            <a:pPr marL="215900" marR="0" lvl="0" indent="-215900" algn="l" rtl="0">
              <a:spcBef>
                <a:spcPts val="0"/>
              </a:spcBef>
              <a:buClr>
                <a:srgbClr val="333333"/>
              </a:buClr>
              <a:buSzPct val="100000"/>
              <a:buFont typeface="Arial"/>
              <a:buChar char="•"/>
            </a:pPr>
            <a:r>
              <a:rPr lang="en-GB" sz="1400">
                <a:solidFill>
                  <a:srgbClr val="333333"/>
                </a:solidFill>
                <a:latin typeface="Open Sans"/>
                <a:ea typeface="Open Sans"/>
                <a:cs typeface="Open Sans"/>
                <a:sym typeface="Open Sans"/>
              </a:rPr>
              <a:t>A</a:t>
            </a:r>
            <a:r>
              <a:rPr lang="en-GB" sz="1400" b="0" i="0">
                <a:solidFill>
                  <a:srgbClr val="333333"/>
                </a:solidFill>
                <a:latin typeface="Open Sans"/>
                <a:ea typeface="Open Sans"/>
                <a:cs typeface="Open Sans"/>
                <a:sym typeface="Open Sans"/>
              </a:rPr>
              <a:t> member of the Nevada Mining Association and the American Institute of Mining Engineers,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Shape 230"/>
          <p:cNvSpPr txBox="1">
            <a:spLocks noGrp="1"/>
          </p:cNvSpPr>
          <p:nvPr>
            <p:ph type="title"/>
          </p:nvPr>
        </p:nvSpPr>
        <p:spPr>
          <a:prstGeom prst="rect">
            <a:avLst/>
          </a:prstGeom>
          <a:noFill/>
          <a:ln>
            <a:noFill/>
          </a:ln>
        </p:spPr>
        <p:txBody>
          <a:bodyPr lIns="45700" tIns="45700" rIns="45700" bIns="45700" anchor="ctr" anchorCtr="0">
            <a:noAutofit/>
          </a:bodyPr>
          <a:lstStyle/>
          <a:p>
            <a:pPr marL="0" marR="0" lvl="0" indent="0" rtl="0">
              <a:spcBef>
                <a:spcPts val="0"/>
              </a:spcBef>
              <a:buClr>
                <a:schemeClr val="lt1"/>
              </a:buClr>
              <a:buSzPct val="25000"/>
              <a:buFont typeface="Source Sans Pro"/>
              <a:buNone/>
            </a:pPr>
            <a:r>
              <a:rPr lang="en-GB" sz="3000" b="0" i="0" u="none" strike="noStrike" cap="none" dirty="0">
                <a:solidFill>
                  <a:srgbClr val="000000"/>
                </a:solidFill>
                <a:latin typeface="+mj-lt"/>
                <a:ea typeface="Source Sans Pro"/>
                <a:cs typeface="Source Sans Pro"/>
                <a:sym typeface="Source Sans Pro"/>
              </a:rPr>
              <a:t>Regulation</a:t>
            </a:r>
          </a:p>
        </p:txBody>
      </p:sp>
      <p:sp>
        <p:nvSpPr>
          <p:cNvPr id="231" name="Shape 231"/>
          <p:cNvSpPr txBox="1">
            <a:spLocks noGrp="1"/>
          </p:cNvSpPr>
          <p:nvPr>
            <p:ph type="body" idx="1"/>
          </p:nvPr>
        </p:nvSpPr>
        <p:spPr>
          <a:prstGeom prst="rect">
            <a:avLst/>
          </a:prstGeom>
          <a:noFill/>
          <a:ln>
            <a:noFill/>
          </a:ln>
        </p:spPr>
        <p:txBody>
          <a:bodyPr lIns="91425" tIns="45700" rIns="91425" bIns="45700" anchor="t" anchorCtr="0">
            <a:noAutofit/>
          </a:bodyPr>
          <a:lstStyle/>
          <a:p>
            <a:pPr marL="368300" marR="0" lvl="0" indent="-342900" algn="l" rtl="0">
              <a:lnSpc>
                <a:spcPct val="200000"/>
              </a:lnSpc>
              <a:spcBef>
                <a:spcPts val="0"/>
              </a:spcBef>
              <a:spcAft>
                <a:spcPts val="0"/>
              </a:spcAft>
              <a:buClr>
                <a:srgbClr val="000000"/>
              </a:buClr>
              <a:buSzPct val="80000"/>
              <a:buFont typeface="Arial"/>
              <a:buChar char="•"/>
            </a:pPr>
            <a:r>
              <a:rPr lang="en-GB" sz="2400" b="0" i="0" u="none" strike="noStrike" cap="none" dirty="0">
                <a:solidFill>
                  <a:srgbClr val="000000"/>
                </a:solidFill>
                <a:latin typeface="Arial"/>
                <a:ea typeface="Arial"/>
                <a:cs typeface="Arial"/>
                <a:sym typeface="Arial"/>
              </a:rPr>
              <a:t>Northwest Territories and Nunavut Mining Regulations</a:t>
            </a:r>
          </a:p>
          <a:p>
            <a:pPr marL="368300" marR="0" lvl="0" indent="-342900" algn="l" rtl="0">
              <a:lnSpc>
                <a:spcPct val="200000"/>
              </a:lnSpc>
              <a:spcBef>
                <a:spcPts val="480"/>
              </a:spcBef>
              <a:spcAft>
                <a:spcPts val="0"/>
              </a:spcAft>
              <a:buClr>
                <a:srgbClr val="000000"/>
              </a:buClr>
              <a:buSzPct val="80000"/>
              <a:buFont typeface="Arial"/>
              <a:buChar char="•"/>
            </a:pPr>
            <a:r>
              <a:rPr lang="en-GB" sz="2400" b="0" i="0" u="none" strike="noStrike" cap="none" dirty="0">
                <a:solidFill>
                  <a:srgbClr val="000000"/>
                </a:solidFill>
                <a:latin typeface="Arial"/>
                <a:ea typeface="Arial"/>
                <a:cs typeface="Arial"/>
                <a:sym typeface="Arial"/>
              </a:rPr>
              <a:t>Territorial Coal Regulations</a:t>
            </a:r>
          </a:p>
          <a:p>
            <a:pPr marL="368300" marR="0" lvl="0" indent="-342900" algn="l" rtl="0">
              <a:lnSpc>
                <a:spcPct val="200000"/>
              </a:lnSpc>
              <a:spcBef>
                <a:spcPts val="480"/>
              </a:spcBef>
              <a:spcAft>
                <a:spcPts val="0"/>
              </a:spcAft>
              <a:buClr>
                <a:srgbClr val="000000"/>
              </a:buClr>
              <a:buSzPct val="80000"/>
              <a:buFont typeface="Arial"/>
              <a:buChar char="•"/>
            </a:pPr>
            <a:r>
              <a:rPr lang="en-GB" sz="2400" b="0" i="0" u="none" strike="noStrike" cap="none" dirty="0">
                <a:solidFill>
                  <a:srgbClr val="000000"/>
                </a:solidFill>
                <a:latin typeface="Arial"/>
                <a:ea typeface="Arial"/>
                <a:cs typeface="Arial"/>
                <a:sym typeface="Arial"/>
              </a:rPr>
              <a:t>Territorial Quarry Regulations</a:t>
            </a:r>
          </a:p>
          <a:p>
            <a:pPr marL="420624" marR="0" lvl="0" indent="-395224" algn="l" rtl="0">
              <a:spcBef>
                <a:spcPts val="480"/>
              </a:spcBef>
              <a:spcAft>
                <a:spcPts val="0"/>
              </a:spcAft>
              <a:buClr>
                <a:schemeClr val="accent1"/>
              </a:buClr>
              <a:buSzPct val="80000"/>
              <a:buFont typeface="Noto Sans Symbols"/>
              <a:buNone/>
            </a:pPr>
            <a:endParaRPr sz="2400" b="1" i="0" u="none" strike="noStrike" cap="none" dirty="0">
              <a:solidFill>
                <a:schemeClr val="lt1"/>
              </a:solidFill>
              <a:latin typeface="Arial"/>
              <a:ea typeface="Arial"/>
              <a:cs typeface="Arial"/>
              <a:sym typeface="Arial"/>
            </a:endParaRPr>
          </a:p>
          <a:p>
            <a:pPr marL="420624" marR="0" lvl="0" indent="-395224" algn="l" rtl="0">
              <a:spcBef>
                <a:spcPts val="480"/>
              </a:spcBef>
              <a:spcAft>
                <a:spcPts val="0"/>
              </a:spcAft>
              <a:buClr>
                <a:schemeClr val="accent1"/>
              </a:buClr>
              <a:buSzPct val="80000"/>
              <a:buFont typeface="Noto Sans Symbols"/>
              <a:buNone/>
            </a:pPr>
            <a:endParaRPr sz="2400" b="1" i="0" u="none" strike="noStrike" cap="none" dirty="0">
              <a:solidFill>
                <a:schemeClr val="lt1"/>
              </a:solidFill>
              <a:latin typeface="Arial"/>
              <a:ea typeface="Arial"/>
              <a:cs typeface="Arial"/>
              <a:sym typeface="Arial"/>
            </a:endParaRPr>
          </a:p>
          <a:p>
            <a:pPr marL="420624" marR="0" lvl="0" indent="-395224" algn="l" rtl="0">
              <a:spcBef>
                <a:spcPts val="480"/>
              </a:spcBef>
              <a:buClr>
                <a:schemeClr val="accent1"/>
              </a:buClr>
              <a:buSzPct val="80000"/>
              <a:buFont typeface="Noto Sans Symbols"/>
              <a:buNone/>
            </a:pPr>
            <a:endParaRPr sz="2400" b="0" i="0" u="none" strike="noStrike" cap="none" dirty="0">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085"/>
        <p:cNvGrpSpPr/>
        <p:nvPr/>
      </p:nvGrpSpPr>
      <p:grpSpPr>
        <a:xfrm>
          <a:off x="0" y="0"/>
          <a:ext cx="0" cy="0"/>
          <a:chOff x="0" y="0"/>
          <a:chExt cx="0" cy="0"/>
        </a:xfrm>
      </p:grpSpPr>
      <p:sp>
        <p:nvSpPr>
          <p:cNvPr id="1086" name="Shape 1086"/>
          <p:cNvSpPr/>
          <p:nvPr/>
        </p:nvSpPr>
        <p:spPr>
          <a:xfrm>
            <a:off x="415019" y="180623"/>
            <a:ext cx="8047263" cy="438581"/>
          </a:xfrm>
          <a:prstGeom prst="rect">
            <a:avLst/>
          </a:prstGeom>
          <a:noFill/>
          <a:ln>
            <a:noFill/>
          </a:ln>
        </p:spPr>
        <p:txBody>
          <a:bodyPr lIns="68575" tIns="34275" rIns="68575" bIns="34275" anchor="t" anchorCtr="0">
            <a:noAutofit/>
          </a:bodyPr>
          <a:lstStyle/>
          <a:p>
            <a:pPr marL="0" marR="0" lvl="0" indent="0" algn="l" rtl="0">
              <a:spcBef>
                <a:spcPts val="0"/>
              </a:spcBef>
              <a:buSzPct val="25000"/>
              <a:buNone/>
            </a:pPr>
            <a:r>
              <a:rPr lang="en-GB" sz="2400" b="1" i="0">
                <a:solidFill>
                  <a:srgbClr val="330000"/>
                </a:solidFill>
                <a:latin typeface="Open Sans"/>
                <a:ea typeface="Open Sans"/>
                <a:cs typeface="Open Sans"/>
                <a:sym typeface="Open Sans"/>
              </a:rPr>
              <a:t>Joseph Dick</a:t>
            </a:r>
            <a:r>
              <a:rPr lang="en-GB" sz="2400" b="1" i="0">
                <a:solidFill>
                  <a:srgbClr val="000000"/>
                </a:solidFill>
                <a:latin typeface="Open Sans"/>
                <a:ea typeface="Open Sans"/>
                <a:cs typeface="Open Sans"/>
                <a:sym typeface="Open Sans"/>
              </a:rPr>
              <a:t> , Senior Vice President, Latin America</a:t>
            </a:r>
          </a:p>
        </p:txBody>
      </p:sp>
      <p:pic>
        <p:nvPicPr>
          <p:cNvPr id="1087" name="Shape 1087" descr="http://s1.q4cdn.com/038672619/files/images/officers/Joe_Dick_IMG_3235.jpg"/>
          <p:cNvPicPr preferRelativeResize="0"/>
          <p:nvPr/>
        </p:nvPicPr>
        <p:blipFill rotWithShape="1">
          <a:blip r:embed="rId3">
            <a:alphaModFix/>
          </a:blip>
          <a:srcRect/>
          <a:stretch/>
        </p:blipFill>
        <p:spPr>
          <a:xfrm>
            <a:off x="512990" y="853031"/>
            <a:ext cx="3067771" cy="3834713"/>
          </a:xfrm>
          <a:prstGeom prst="rect">
            <a:avLst/>
          </a:prstGeom>
          <a:noFill/>
          <a:ln>
            <a:noFill/>
          </a:ln>
        </p:spPr>
      </p:pic>
      <p:sp>
        <p:nvSpPr>
          <p:cNvPr id="1088" name="Shape 1088"/>
          <p:cNvSpPr/>
          <p:nvPr/>
        </p:nvSpPr>
        <p:spPr>
          <a:xfrm>
            <a:off x="4086439" y="853031"/>
            <a:ext cx="4572000" cy="3808734"/>
          </a:xfrm>
          <a:prstGeom prst="rect">
            <a:avLst/>
          </a:prstGeom>
          <a:noFill/>
          <a:ln>
            <a:noFill/>
          </a:ln>
        </p:spPr>
        <p:txBody>
          <a:bodyPr lIns="68575" tIns="34275" rIns="68575" bIns="34275" anchor="t" anchorCtr="0">
            <a:noAutofit/>
          </a:bodyPr>
          <a:lstStyle/>
          <a:p>
            <a:pPr marL="0" marR="0" lvl="0" indent="0" algn="l" rtl="0">
              <a:spcBef>
                <a:spcPts val="0"/>
              </a:spcBef>
              <a:buSzPct val="25000"/>
              <a:buNone/>
            </a:pPr>
            <a:r>
              <a:rPr lang="en-GB" sz="1400" b="1" i="0">
                <a:solidFill>
                  <a:srgbClr val="333333"/>
                </a:solidFill>
                <a:latin typeface="Open Sans"/>
                <a:ea typeface="Open Sans"/>
                <a:cs typeface="Open Sans"/>
                <a:sym typeface="Open Sans"/>
              </a:rPr>
              <a:t>Date of Appointment</a:t>
            </a:r>
            <a:r>
              <a:rPr lang="en-GB" sz="1400" b="0" i="0">
                <a:solidFill>
                  <a:srgbClr val="333333"/>
                </a:solidFill>
                <a:latin typeface="Open Sans"/>
                <a:ea typeface="Open Sans"/>
                <a:cs typeface="Open Sans"/>
                <a:sym typeface="Open Sans"/>
              </a:rPr>
              <a:t>: March 6, 2015. </a:t>
            </a:r>
          </a:p>
          <a:p>
            <a:pPr marL="0" marR="0" lvl="0" indent="0" algn="l" rtl="0">
              <a:spcBef>
                <a:spcPts val="0"/>
              </a:spcBef>
              <a:buNone/>
            </a:pPr>
            <a:endParaRPr sz="1400">
              <a:solidFill>
                <a:srgbClr val="333333"/>
              </a:solidFill>
              <a:latin typeface="Open Sans"/>
              <a:ea typeface="Open Sans"/>
              <a:cs typeface="Open Sans"/>
              <a:sym typeface="Open Sans"/>
            </a:endParaRPr>
          </a:p>
          <a:p>
            <a:pPr marL="0" marR="0" lvl="0" indent="0" algn="l" rtl="0">
              <a:spcBef>
                <a:spcPts val="0"/>
              </a:spcBef>
              <a:buSzPct val="25000"/>
              <a:buNone/>
            </a:pPr>
            <a:r>
              <a:rPr lang="en-GB" sz="1400" b="1" i="0">
                <a:solidFill>
                  <a:srgbClr val="333333"/>
                </a:solidFill>
                <a:latin typeface="Open Sans"/>
                <a:ea typeface="Open Sans"/>
                <a:cs typeface="Open Sans"/>
                <a:sym typeface="Open Sans"/>
              </a:rPr>
              <a:t>Experiences:</a:t>
            </a:r>
          </a:p>
          <a:p>
            <a:pPr marL="215900" marR="0" lvl="0" indent="-215900" algn="l" rtl="0">
              <a:spcBef>
                <a:spcPts val="0"/>
              </a:spcBef>
              <a:buClr>
                <a:srgbClr val="333333"/>
              </a:buClr>
              <a:buSzPct val="100000"/>
              <a:buFont typeface="Arial"/>
              <a:buChar char="•"/>
            </a:pPr>
            <a:r>
              <a:rPr lang="en-GB" sz="1400" b="0" i="0">
                <a:solidFill>
                  <a:srgbClr val="333333"/>
                </a:solidFill>
                <a:latin typeface="Open Sans"/>
                <a:ea typeface="Open Sans"/>
                <a:cs typeface="Open Sans"/>
                <a:sym typeface="Open Sans"/>
              </a:rPr>
              <a:t>COO for Goldcorp </a:t>
            </a:r>
            <a:r>
              <a:rPr lang="en-GB" sz="1400">
                <a:solidFill>
                  <a:srgbClr val="333333"/>
                </a:solidFill>
                <a:latin typeface="Open Sans"/>
                <a:ea typeface="Open Sans"/>
                <a:cs typeface="Open Sans"/>
                <a:sym typeface="Open Sans"/>
              </a:rPr>
              <a:t>Mexico, from June 2014 to March 2015. </a:t>
            </a:r>
          </a:p>
          <a:p>
            <a:pPr marL="215900" marR="0" lvl="0" indent="-215900" algn="l" rtl="0">
              <a:spcBef>
                <a:spcPts val="0"/>
              </a:spcBef>
              <a:buClr>
                <a:srgbClr val="333333"/>
              </a:buClr>
              <a:buSzPct val="100000"/>
              <a:buFont typeface="Arial"/>
              <a:buChar char="•"/>
            </a:pPr>
            <a:r>
              <a:rPr lang="en-GB" sz="1400">
                <a:solidFill>
                  <a:srgbClr val="333333"/>
                </a:solidFill>
                <a:latin typeface="Open Sans"/>
                <a:ea typeface="Open Sans"/>
                <a:cs typeface="Open Sans"/>
                <a:sym typeface="Open Sans"/>
              </a:rPr>
              <a:t>Served as General Manager of Pueblo Viejo Mine, Manager of the Underground Mines in the leadership team of Barrick GoldStrike, and  Maintenance Manager at Kennecott Utah Copper with Rio Tinto prior to joining Goldcorp.</a:t>
            </a:r>
          </a:p>
          <a:p>
            <a:pPr marL="215900" marR="0" lvl="0" indent="-215900" algn="l" rtl="0">
              <a:spcBef>
                <a:spcPts val="0"/>
              </a:spcBef>
              <a:buClr>
                <a:srgbClr val="333333"/>
              </a:buClr>
              <a:buSzPct val="100000"/>
              <a:buFont typeface="Arial"/>
              <a:buChar char="•"/>
            </a:pPr>
            <a:r>
              <a:rPr lang="en-GB" sz="1400" b="0" i="0">
                <a:solidFill>
                  <a:srgbClr val="333333"/>
                </a:solidFill>
                <a:latin typeface="Open Sans"/>
                <a:ea typeface="Open Sans"/>
                <a:cs typeface="Open Sans"/>
                <a:sym typeface="Open Sans"/>
              </a:rPr>
              <a:t>More than 32 years of experience in the mineral sector, including operations, maintenance, engineering, supply chain and sustainability roles in both surface and underground environments. </a:t>
            </a:r>
          </a:p>
          <a:p>
            <a:pPr marL="0" marR="0" lvl="0" indent="0" algn="l" rtl="0">
              <a:spcBef>
                <a:spcPts val="0"/>
              </a:spcBef>
              <a:buNone/>
            </a:pPr>
            <a:endParaRPr sz="1400">
              <a:solidFill>
                <a:srgbClr val="333333"/>
              </a:solidFill>
              <a:latin typeface="Open Sans"/>
              <a:ea typeface="Open Sans"/>
              <a:cs typeface="Open Sans"/>
              <a:sym typeface="Open Sans"/>
            </a:endParaRPr>
          </a:p>
          <a:p>
            <a:pPr marL="0" marR="0" lvl="0" indent="0" algn="l" rtl="0">
              <a:spcBef>
                <a:spcPts val="0"/>
              </a:spcBef>
              <a:buSzPct val="25000"/>
              <a:buNone/>
            </a:pPr>
            <a:r>
              <a:rPr lang="en-GB" sz="1400" b="1" i="0">
                <a:solidFill>
                  <a:srgbClr val="333333"/>
                </a:solidFill>
                <a:latin typeface="Open Sans"/>
                <a:ea typeface="Open Sans"/>
                <a:cs typeface="Open Sans"/>
                <a:sym typeface="Open Sans"/>
              </a:rPr>
              <a:t>Qualifications:</a:t>
            </a:r>
          </a:p>
          <a:p>
            <a:pPr marL="215900" marR="0" lvl="0" indent="-215900" algn="l" rtl="0">
              <a:spcBef>
                <a:spcPts val="0"/>
              </a:spcBef>
              <a:buClr>
                <a:srgbClr val="333333"/>
              </a:buClr>
              <a:buSzPct val="100000"/>
              <a:buFont typeface="Arial"/>
              <a:buChar char="•"/>
            </a:pPr>
            <a:r>
              <a:rPr lang="en-GB" sz="1400" b="0" i="0">
                <a:solidFill>
                  <a:srgbClr val="333333"/>
                </a:solidFill>
                <a:latin typeface="Open Sans"/>
                <a:ea typeface="Open Sans"/>
                <a:cs typeface="Open Sans"/>
                <a:sym typeface="Open Sans"/>
              </a:rPr>
              <a:t>Bachelor of Science in Mining Engineering from Montana Tech of the University of Montana in 1983.</a:t>
            </a:r>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sp>
        <p:nvSpPr>
          <p:cNvPr id="1093" name="Shape 1093"/>
          <p:cNvSpPr/>
          <p:nvPr/>
        </p:nvSpPr>
        <p:spPr>
          <a:xfrm>
            <a:off x="302343" y="205689"/>
            <a:ext cx="7408951" cy="438581"/>
          </a:xfrm>
          <a:prstGeom prst="rect">
            <a:avLst/>
          </a:prstGeom>
          <a:noFill/>
          <a:ln>
            <a:noFill/>
          </a:ln>
        </p:spPr>
        <p:txBody>
          <a:bodyPr lIns="68575" tIns="34275" rIns="68575" bIns="34275" anchor="t" anchorCtr="0">
            <a:noAutofit/>
          </a:bodyPr>
          <a:lstStyle/>
          <a:p>
            <a:pPr marL="0" marR="0" lvl="0" indent="0" algn="l" rtl="0">
              <a:spcBef>
                <a:spcPts val="0"/>
              </a:spcBef>
              <a:buSzPct val="25000"/>
              <a:buNone/>
            </a:pPr>
            <a:r>
              <a:rPr lang="en-GB" sz="2400" b="1" i="0">
                <a:solidFill>
                  <a:srgbClr val="330000"/>
                </a:solidFill>
                <a:latin typeface="Open Sans"/>
                <a:ea typeface="Open Sans"/>
                <a:cs typeface="Open Sans"/>
                <a:sym typeface="Open Sans"/>
              </a:rPr>
              <a:t>Jerry Danni</a:t>
            </a:r>
            <a:r>
              <a:rPr lang="en-GB" sz="2400" b="1" i="0">
                <a:solidFill>
                  <a:srgbClr val="000000"/>
                </a:solidFill>
                <a:latin typeface="Open Sans"/>
                <a:ea typeface="Open Sans"/>
                <a:cs typeface="Open Sans"/>
                <a:sym typeface="Open Sans"/>
              </a:rPr>
              <a:t> , Senior Vice President, Sustainability</a:t>
            </a:r>
          </a:p>
        </p:txBody>
      </p:sp>
      <p:pic>
        <p:nvPicPr>
          <p:cNvPr id="1094" name="Shape 1094" descr="http://s1.q4cdn.com/038672619/files/images/officers/IMG_6848-4by6-crop.jpg"/>
          <p:cNvPicPr preferRelativeResize="0"/>
          <p:nvPr/>
        </p:nvPicPr>
        <p:blipFill rotWithShape="1">
          <a:blip r:embed="rId3">
            <a:alphaModFix/>
          </a:blip>
          <a:srcRect/>
          <a:stretch/>
        </p:blipFill>
        <p:spPr>
          <a:xfrm>
            <a:off x="408858" y="990884"/>
            <a:ext cx="2574900" cy="3862200"/>
          </a:xfrm>
          <a:prstGeom prst="rect">
            <a:avLst/>
          </a:prstGeom>
          <a:noFill/>
          <a:ln>
            <a:noFill/>
          </a:ln>
        </p:spPr>
      </p:pic>
      <p:sp>
        <p:nvSpPr>
          <p:cNvPr id="1095" name="Shape 1095"/>
          <p:cNvSpPr/>
          <p:nvPr/>
        </p:nvSpPr>
        <p:spPr>
          <a:xfrm>
            <a:off x="3452203" y="762284"/>
            <a:ext cx="5691796" cy="4108817"/>
          </a:xfrm>
          <a:prstGeom prst="rect">
            <a:avLst/>
          </a:prstGeom>
          <a:noFill/>
          <a:ln>
            <a:noFill/>
          </a:ln>
        </p:spPr>
        <p:txBody>
          <a:bodyPr lIns="68575" tIns="34275" rIns="68575" bIns="34275" anchor="t" anchorCtr="0">
            <a:noAutofit/>
          </a:bodyPr>
          <a:lstStyle/>
          <a:p>
            <a:pPr marL="0" marR="0" lvl="0" indent="0" algn="l" rtl="0">
              <a:spcBef>
                <a:spcPts val="0"/>
              </a:spcBef>
              <a:buSzPct val="25000"/>
              <a:buNone/>
            </a:pPr>
            <a:r>
              <a:rPr lang="en-GB" sz="1300" b="1" i="0">
                <a:solidFill>
                  <a:srgbClr val="333333"/>
                </a:solidFill>
                <a:latin typeface="Open Sans"/>
                <a:ea typeface="Open Sans"/>
                <a:cs typeface="Open Sans"/>
                <a:sym typeface="Open Sans"/>
              </a:rPr>
              <a:t>Date of Appointment</a:t>
            </a:r>
            <a:r>
              <a:rPr lang="en-GB" sz="1300" b="0" i="0">
                <a:solidFill>
                  <a:srgbClr val="333333"/>
                </a:solidFill>
                <a:latin typeface="Open Sans"/>
                <a:ea typeface="Open Sans"/>
                <a:cs typeface="Open Sans"/>
                <a:sym typeface="Open Sans"/>
              </a:rPr>
              <a:t>: January 2015. </a:t>
            </a:r>
          </a:p>
          <a:p>
            <a:pPr marL="0" marR="0" lvl="0" indent="0" algn="l" rtl="0">
              <a:spcBef>
                <a:spcPts val="0"/>
              </a:spcBef>
              <a:buNone/>
            </a:pPr>
            <a:endParaRPr sz="1300">
              <a:solidFill>
                <a:srgbClr val="333333"/>
              </a:solidFill>
              <a:latin typeface="Open Sans"/>
              <a:ea typeface="Open Sans"/>
              <a:cs typeface="Open Sans"/>
              <a:sym typeface="Open Sans"/>
            </a:endParaRPr>
          </a:p>
          <a:p>
            <a:pPr marL="0" marR="0" lvl="0" indent="0" algn="l" rtl="0">
              <a:spcBef>
                <a:spcPts val="0"/>
              </a:spcBef>
              <a:buSzPct val="25000"/>
              <a:buNone/>
            </a:pPr>
            <a:r>
              <a:rPr lang="en-GB" sz="1300" b="1" i="0">
                <a:solidFill>
                  <a:srgbClr val="333333"/>
                </a:solidFill>
                <a:latin typeface="Open Sans"/>
                <a:ea typeface="Open Sans"/>
                <a:cs typeface="Open Sans"/>
                <a:sym typeface="Open Sans"/>
              </a:rPr>
              <a:t>Experiences:</a:t>
            </a:r>
          </a:p>
          <a:p>
            <a:pPr marL="215900" marR="0" lvl="0" indent="-209550" algn="l" rtl="0">
              <a:spcBef>
                <a:spcPts val="0"/>
              </a:spcBef>
              <a:buClr>
                <a:srgbClr val="333333"/>
              </a:buClr>
              <a:buSzPct val="100000"/>
              <a:buFont typeface="Arial"/>
              <a:buChar char="•"/>
            </a:pPr>
            <a:r>
              <a:rPr lang="en-GB" sz="1300">
                <a:solidFill>
                  <a:srgbClr val="333333"/>
                </a:solidFill>
                <a:latin typeface="Open Sans"/>
                <a:ea typeface="Open Sans"/>
                <a:cs typeface="Open Sans"/>
                <a:sym typeface="Open Sans"/>
              </a:rPr>
              <a:t>J</a:t>
            </a:r>
            <a:r>
              <a:rPr lang="en-GB" sz="1300" b="0" i="0">
                <a:solidFill>
                  <a:srgbClr val="333333"/>
                </a:solidFill>
                <a:latin typeface="Open Sans"/>
                <a:ea typeface="Open Sans"/>
                <a:cs typeface="Open Sans"/>
                <a:sym typeface="Open Sans"/>
              </a:rPr>
              <a:t>oined Goldcorp in December 2012 as the Vice President, Environment. </a:t>
            </a:r>
          </a:p>
          <a:p>
            <a:pPr marL="215900" marR="0" lvl="0" indent="-209550" algn="l" rtl="0">
              <a:spcBef>
                <a:spcPts val="0"/>
              </a:spcBef>
              <a:buClr>
                <a:srgbClr val="333333"/>
              </a:buClr>
              <a:buSzPct val="100000"/>
              <a:buFont typeface="Arial"/>
              <a:buChar char="•"/>
            </a:pPr>
            <a:r>
              <a:rPr lang="en-GB" sz="1300">
                <a:solidFill>
                  <a:srgbClr val="333333"/>
                </a:solidFill>
                <a:latin typeface="Open Sans"/>
                <a:ea typeface="Open Sans"/>
                <a:cs typeface="Open Sans"/>
                <a:sym typeface="Open Sans"/>
              </a:rPr>
              <a:t>Responsible for directing Goldcorp’s sustainability functions, which include environment, corporate social responsibility and security, and for leading the execution of Goldcorp’s Sustainability Excellence Management System. </a:t>
            </a:r>
          </a:p>
          <a:p>
            <a:pPr marL="215900" marR="0" lvl="0" indent="-209550" algn="l" rtl="0">
              <a:spcBef>
                <a:spcPts val="0"/>
              </a:spcBef>
              <a:buClr>
                <a:srgbClr val="333333"/>
              </a:buClr>
              <a:buSzPct val="100000"/>
              <a:buFont typeface="Arial"/>
              <a:buChar char="•"/>
            </a:pPr>
            <a:r>
              <a:rPr lang="en-GB" sz="1300">
                <a:solidFill>
                  <a:srgbClr val="333333"/>
                </a:solidFill>
                <a:latin typeface="Open Sans"/>
                <a:ea typeface="Open Sans"/>
                <a:cs typeface="Open Sans"/>
                <a:sym typeface="Open Sans"/>
              </a:rPr>
              <a:t>More than 30 years of international mining industry experience, with extensive experience in environmental and sustainability senior positions. </a:t>
            </a:r>
          </a:p>
          <a:p>
            <a:pPr marL="215900" marR="0" lvl="0" indent="-209550" algn="l" rtl="0">
              <a:spcBef>
                <a:spcPts val="0"/>
              </a:spcBef>
              <a:buClr>
                <a:srgbClr val="333333"/>
              </a:buClr>
              <a:buSzPct val="100000"/>
              <a:buFont typeface="Arial"/>
              <a:buChar char="•"/>
            </a:pPr>
            <a:r>
              <a:rPr lang="en-GB" sz="1300">
                <a:solidFill>
                  <a:srgbClr val="333333"/>
                </a:solidFill>
                <a:latin typeface="Open Sans"/>
                <a:ea typeface="Open Sans"/>
                <a:cs typeface="Open Sans"/>
                <a:sym typeface="Open Sans"/>
              </a:rPr>
              <a:t>H</a:t>
            </a:r>
            <a:r>
              <a:rPr lang="en-GB" sz="1300" b="0" i="0">
                <a:solidFill>
                  <a:srgbClr val="333333"/>
                </a:solidFill>
                <a:latin typeface="Open Sans"/>
                <a:ea typeface="Open Sans"/>
                <a:cs typeface="Open Sans"/>
                <a:sym typeface="Open Sans"/>
              </a:rPr>
              <a:t>eld the position of Executive Vice President with Golden Minerals Company; Senior Vice President, Environment, Health and Safety with Kinross Gold Corporation; and Vice President Environmental Affairs with Cyprus Amax</a:t>
            </a:r>
            <a:r>
              <a:rPr lang="en-GB" sz="1300">
                <a:solidFill>
                  <a:srgbClr val="333333"/>
                </a:solidFill>
                <a:latin typeface="Open Sans"/>
                <a:ea typeface="Open Sans"/>
                <a:cs typeface="Open Sans"/>
                <a:sym typeface="Open Sans"/>
              </a:rPr>
              <a:t> prior to joining Goldcorp.</a:t>
            </a:r>
          </a:p>
          <a:p>
            <a:pPr marL="0" marR="0" lvl="0" indent="0" algn="l" rtl="0">
              <a:spcBef>
                <a:spcPts val="0"/>
              </a:spcBef>
              <a:buNone/>
            </a:pPr>
            <a:endParaRPr sz="1300" b="1">
              <a:solidFill>
                <a:srgbClr val="333333"/>
              </a:solidFill>
              <a:latin typeface="Open Sans"/>
              <a:ea typeface="Open Sans"/>
              <a:cs typeface="Open Sans"/>
              <a:sym typeface="Open Sans"/>
            </a:endParaRPr>
          </a:p>
          <a:p>
            <a:pPr marL="0" marR="0" lvl="0" indent="0" algn="l" rtl="0">
              <a:spcBef>
                <a:spcPts val="0"/>
              </a:spcBef>
              <a:buSzPct val="25000"/>
              <a:buNone/>
            </a:pPr>
            <a:r>
              <a:rPr lang="en-GB" sz="1300" b="1">
                <a:solidFill>
                  <a:srgbClr val="333333"/>
                </a:solidFill>
                <a:latin typeface="Open Sans"/>
                <a:ea typeface="Open Sans"/>
                <a:cs typeface="Open Sans"/>
                <a:sym typeface="Open Sans"/>
              </a:rPr>
              <a:t>Qualifications</a:t>
            </a:r>
            <a:r>
              <a:rPr lang="en-GB" sz="1300">
                <a:solidFill>
                  <a:srgbClr val="333333"/>
                </a:solidFill>
                <a:latin typeface="Open Sans"/>
                <a:ea typeface="Open Sans"/>
                <a:cs typeface="Open Sans"/>
                <a:sym typeface="Open Sans"/>
              </a:rPr>
              <a:t>:</a:t>
            </a:r>
          </a:p>
          <a:p>
            <a:pPr marL="215900" marR="0" lvl="0" indent="-209550" algn="l" rtl="0">
              <a:spcBef>
                <a:spcPts val="0"/>
              </a:spcBef>
              <a:buClr>
                <a:srgbClr val="333333"/>
              </a:buClr>
              <a:buSzPct val="100000"/>
              <a:buFont typeface="Arial"/>
              <a:buChar char="•"/>
            </a:pPr>
            <a:r>
              <a:rPr lang="en-GB" sz="1300" b="0" i="0">
                <a:solidFill>
                  <a:srgbClr val="333333"/>
                </a:solidFill>
                <a:latin typeface="Open Sans"/>
                <a:ea typeface="Open Sans"/>
                <a:cs typeface="Open Sans"/>
                <a:sym typeface="Open Sans"/>
              </a:rPr>
              <a:t>Bachelor Degree in Chemistry</a:t>
            </a:r>
          </a:p>
          <a:p>
            <a:pPr marL="215900" marR="0" lvl="0" indent="-209550" algn="l" rtl="0">
              <a:spcBef>
                <a:spcPts val="0"/>
              </a:spcBef>
              <a:buClr>
                <a:srgbClr val="333333"/>
              </a:buClr>
              <a:buSzPct val="100000"/>
              <a:buFont typeface="Arial"/>
              <a:buChar char="•"/>
            </a:pPr>
            <a:r>
              <a:rPr lang="en-GB" sz="1300">
                <a:solidFill>
                  <a:srgbClr val="333333"/>
                </a:solidFill>
                <a:latin typeface="Open Sans"/>
                <a:ea typeface="Open Sans"/>
                <a:cs typeface="Open Sans"/>
                <a:sym typeface="Open Sans"/>
              </a:rPr>
              <a:t>A</a:t>
            </a:r>
            <a:r>
              <a:rPr lang="en-GB" sz="1300" b="0" i="0">
                <a:solidFill>
                  <a:srgbClr val="333333"/>
                </a:solidFill>
                <a:latin typeface="Open Sans"/>
                <a:ea typeface="Open Sans"/>
                <a:cs typeface="Open Sans"/>
                <a:sym typeface="Open Sans"/>
              </a:rPr>
              <a:t> member of the Society of Mining Engineers</a:t>
            </a:r>
          </a:p>
          <a:p>
            <a:pPr marL="215900" marR="0" lvl="0" indent="-209550" algn="l" rtl="0">
              <a:spcBef>
                <a:spcPts val="0"/>
              </a:spcBef>
              <a:buClr>
                <a:srgbClr val="333333"/>
              </a:buClr>
              <a:buSzPct val="100000"/>
              <a:buFont typeface="Arial"/>
              <a:buChar char="•"/>
            </a:pPr>
            <a:r>
              <a:rPr lang="en-GB" sz="1300">
                <a:solidFill>
                  <a:srgbClr val="333333"/>
                </a:solidFill>
                <a:latin typeface="Open Sans"/>
                <a:ea typeface="Open Sans"/>
                <a:cs typeface="Open Sans"/>
                <a:sym typeface="Open Sans"/>
              </a:rPr>
              <a:t>A</a:t>
            </a:r>
            <a:r>
              <a:rPr lang="en-GB" sz="1300" b="0" i="0">
                <a:solidFill>
                  <a:srgbClr val="333333"/>
                </a:solidFill>
                <a:latin typeface="Open Sans"/>
                <a:ea typeface="Open Sans"/>
                <a:cs typeface="Open Sans"/>
                <a:sym typeface="Open Sans"/>
              </a:rPr>
              <a:t> past Director of the U.S. National Mining Association.</a:t>
            </a:r>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099"/>
        <p:cNvGrpSpPr/>
        <p:nvPr/>
      </p:nvGrpSpPr>
      <p:grpSpPr>
        <a:xfrm>
          <a:off x="0" y="0"/>
          <a:ext cx="0" cy="0"/>
          <a:chOff x="0" y="0"/>
          <a:chExt cx="0" cy="0"/>
        </a:xfrm>
      </p:grpSpPr>
      <p:sp>
        <p:nvSpPr>
          <p:cNvPr id="1100" name="Shape 1100"/>
          <p:cNvSpPr/>
          <p:nvPr/>
        </p:nvSpPr>
        <p:spPr>
          <a:xfrm>
            <a:off x="371816" y="323934"/>
            <a:ext cx="7990841" cy="438581"/>
          </a:xfrm>
          <a:prstGeom prst="rect">
            <a:avLst/>
          </a:prstGeom>
          <a:noFill/>
          <a:ln>
            <a:noFill/>
          </a:ln>
        </p:spPr>
        <p:txBody>
          <a:bodyPr lIns="68575" tIns="34275" rIns="68575" bIns="34275" anchor="t" anchorCtr="0">
            <a:noAutofit/>
          </a:bodyPr>
          <a:lstStyle/>
          <a:p>
            <a:pPr marL="0" marR="0" lvl="0" indent="0" algn="l" rtl="0">
              <a:spcBef>
                <a:spcPts val="0"/>
              </a:spcBef>
              <a:buSzPct val="25000"/>
              <a:buNone/>
            </a:pPr>
            <a:r>
              <a:rPr lang="en-GB" sz="2400" b="1" i="0">
                <a:solidFill>
                  <a:srgbClr val="330000"/>
                </a:solidFill>
                <a:latin typeface="Open Sans"/>
                <a:ea typeface="Open Sans"/>
                <a:cs typeface="Open Sans"/>
                <a:sym typeface="Open Sans"/>
              </a:rPr>
              <a:t>Richard J. Orazietti </a:t>
            </a:r>
            <a:r>
              <a:rPr lang="en-GB" sz="2400" b="1" i="0">
                <a:solidFill>
                  <a:srgbClr val="000000"/>
                </a:solidFill>
                <a:latin typeface="Open Sans"/>
                <a:ea typeface="Open Sans"/>
                <a:cs typeface="Open Sans"/>
                <a:sym typeface="Open Sans"/>
              </a:rPr>
              <a:t>, Senior Vice President, Controller</a:t>
            </a:r>
          </a:p>
        </p:txBody>
      </p:sp>
      <p:pic>
        <p:nvPicPr>
          <p:cNvPr id="1101" name="Shape 1101" descr="http://s1.q4cdn.com/038672619/files/images/officers/2016/2016_Richard_Orazietti_IMG_1238large.jpg"/>
          <p:cNvPicPr preferRelativeResize="0"/>
          <p:nvPr/>
        </p:nvPicPr>
        <p:blipFill rotWithShape="1">
          <a:blip r:embed="rId3">
            <a:alphaModFix/>
          </a:blip>
          <a:srcRect/>
          <a:stretch/>
        </p:blipFill>
        <p:spPr>
          <a:xfrm>
            <a:off x="494279" y="1143515"/>
            <a:ext cx="3018900" cy="3773700"/>
          </a:xfrm>
          <a:prstGeom prst="rect">
            <a:avLst/>
          </a:prstGeom>
          <a:noFill/>
          <a:ln>
            <a:noFill/>
          </a:ln>
        </p:spPr>
      </p:pic>
      <p:sp>
        <p:nvSpPr>
          <p:cNvPr id="1102" name="Shape 1102"/>
          <p:cNvSpPr/>
          <p:nvPr/>
        </p:nvSpPr>
        <p:spPr>
          <a:xfrm>
            <a:off x="3929408" y="762515"/>
            <a:ext cx="5047223" cy="3393236"/>
          </a:xfrm>
          <a:prstGeom prst="rect">
            <a:avLst/>
          </a:prstGeom>
          <a:noFill/>
          <a:ln>
            <a:noFill/>
          </a:ln>
        </p:spPr>
        <p:txBody>
          <a:bodyPr lIns="68575" tIns="34275" rIns="68575" bIns="34275" anchor="t" anchorCtr="0">
            <a:noAutofit/>
          </a:bodyPr>
          <a:lstStyle/>
          <a:p>
            <a:pPr marL="0" marR="0" lvl="0" indent="0" algn="l" rtl="0">
              <a:spcBef>
                <a:spcPts val="0"/>
              </a:spcBef>
              <a:buSzPct val="25000"/>
              <a:buNone/>
            </a:pPr>
            <a:r>
              <a:rPr lang="en-GB" sz="1400" b="1" i="0">
                <a:solidFill>
                  <a:srgbClr val="333333"/>
                </a:solidFill>
                <a:latin typeface="Open Sans"/>
                <a:ea typeface="Open Sans"/>
                <a:cs typeface="Open Sans"/>
                <a:sym typeface="Open Sans"/>
              </a:rPr>
              <a:t>Date of Appointment</a:t>
            </a:r>
            <a:r>
              <a:rPr lang="en-GB" sz="1400" b="0" i="0">
                <a:solidFill>
                  <a:srgbClr val="333333"/>
                </a:solidFill>
                <a:latin typeface="Open Sans"/>
                <a:ea typeface="Open Sans"/>
                <a:cs typeface="Open Sans"/>
                <a:sym typeface="Open Sans"/>
              </a:rPr>
              <a:t>: March 9, 2016. </a:t>
            </a:r>
          </a:p>
          <a:p>
            <a:pPr marL="0" marR="0" lvl="0" indent="0" algn="l" rtl="0">
              <a:spcBef>
                <a:spcPts val="0"/>
              </a:spcBef>
              <a:buNone/>
            </a:pPr>
            <a:endParaRPr sz="1400" b="1">
              <a:solidFill>
                <a:srgbClr val="333333"/>
              </a:solidFill>
              <a:latin typeface="Open Sans"/>
              <a:ea typeface="Open Sans"/>
              <a:cs typeface="Open Sans"/>
              <a:sym typeface="Open Sans"/>
            </a:endParaRPr>
          </a:p>
          <a:p>
            <a:pPr marL="0" marR="0" lvl="0" indent="0" algn="l" rtl="0">
              <a:spcBef>
                <a:spcPts val="0"/>
              </a:spcBef>
              <a:buSzPct val="25000"/>
              <a:buNone/>
            </a:pPr>
            <a:r>
              <a:rPr lang="en-GB" sz="1400" b="1" i="0">
                <a:solidFill>
                  <a:srgbClr val="333333"/>
                </a:solidFill>
                <a:latin typeface="Open Sans"/>
                <a:ea typeface="Open Sans"/>
                <a:cs typeface="Open Sans"/>
                <a:sym typeface="Open Sans"/>
              </a:rPr>
              <a:t>Experiences:</a:t>
            </a:r>
          </a:p>
          <a:p>
            <a:pPr marL="215900" marR="0" lvl="0" indent="-215900" algn="l" rtl="0">
              <a:spcBef>
                <a:spcPts val="0"/>
              </a:spcBef>
              <a:buClr>
                <a:srgbClr val="333333"/>
              </a:buClr>
              <a:buSzPct val="100000"/>
              <a:buFont typeface="Arial"/>
              <a:buChar char="•"/>
            </a:pPr>
            <a:r>
              <a:rPr lang="en-GB" sz="1400">
                <a:solidFill>
                  <a:srgbClr val="333333"/>
                </a:solidFill>
                <a:latin typeface="Open Sans"/>
                <a:ea typeface="Open Sans"/>
                <a:cs typeface="Open Sans"/>
                <a:sym typeface="Open Sans"/>
              </a:rPr>
              <a:t>Joined Goldcorp in 2012 as the </a:t>
            </a:r>
            <a:r>
              <a:rPr lang="en-GB" sz="1400" b="0" i="0">
                <a:solidFill>
                  <a:srgbClr val="333333"/>
                </a:solidFill>
                <a:latin typeface="Open Sans"/>
                <a:ea typeface="Open Sans"/>
                <a:cs typeface="Open Sans"/>
                <a:sym typeface="Open Sans"/>
              </a:rPr>
              <a:t>Vice President, Internal Audit.</a:t>
            </a:r>
          </a:p>
          <a:p>
            <a:pPr marL="215900" marR="0" lvl="0" indent="-215900" algn="l" rtl="0">
              <a:spcBef>
                <a:spcPts val="0"/>
              </a:spcBef>
              <a:buClr>
                <a:srgbClr val="333333"/>
              </a:buClr>
              <a:buSzPct val="100000"/>
              <a:buFont typeface="Arial"/>
              <a:buChar char="•"/>
            </a:pPr>
            <a:r>
              <a:rPr lang="en-GB" sz="1400" b="0" i="0">
                <a:solidFill>
                  <a:srgbClr val="333333"/>
                </a:solidFill>
                <a:latin typeface="Open Sans"/>
                <a:ea typeface="Open Sans"/>
                <a:cs typeface="Open Sans"/>
                <a:sym typeface="Open Sans"/>
              </a:rPr>
              <a:t>Served as Vice President of Finance at BCE Inc., Canada’s largest communications company and Director </a:t>
            </a:r>
            <a:r>
              <a:rPr lang="en-GB" sz="1400">
                <a:solidFill>
                  <a:srgbClr val="333333"/>
                </a:solidFill>
                <a:latin typeface="Open Sans"/>
                <a:ea typeface="Open Sans"/>
                <a:cs typeface="Open Sans"/>
                <a:sym typeface="Open Sans"/>
              </a:rPr>
              <a:t>of</a:t>
            </a:r>
            <a:r>
              <a:rPr lang="en-GB" sz="1400" b="0" i="0">
                <a:solidFill>
                  <a:srgbClr val="333333"/>
                </a:solidFill>
                <a:latin typeface="Open Sans"/>
                <a:ea typeface="Open Sans"/>
                <a:cs typeface="Open Sans"/>
                <a:sym typeface="Open Sans"/>
              </a:rPr>
              <a:t> Operational Finance, at 360networks Corp, a North American telecommunications provider prior to joining Goldcorp.</a:t>
            </a:r>
          </a:p>
          <a:p>
            <a:pPr marL="215900" marR="0" lvl="0" indent="-215900" algn="l" rtl="0">
              <a:spcBef>
                <a:spcPts val="0"/>
              </a:spcBef>
              <a:buClr>
                <a:srgbClr val="333333"/>
              </a:buClr>
              <a:buSzPct val="100000"/>
              <a:buFont typeface="Arial"/>
              <a:buChar char="•"/>
            </a:pPr>
            <a:r>
              <a:rPr lang="en-GB" sz="1400">
                <a:solidFill>
                  <a:srgbClr val="333333"/>
                </a:solidFill>
                <a:latin typeface="Open Sans"/>
                <a:ea typeface="Open Sans"/>
                <a:cs typeface="Open Sans"/>
                <a:sym typeface="Open Sans"/>
              </a:rPr>
              <a:t>E</a:t>
            </a:r>
            <a:r>
              <a:rPr lang="en-GB" sz="1400" b="0" i="0">
                <a:solidFill>
                  <a:srgbClr val="333333"/>
                </a:solidFill>
                <a:latin typeface="Open Sans"/>
                <a:ea typeface="Open Sans"/>
                <a:cs typeface="Open Sans"/>
                <a:sym typeface="Open Sans"/>
              </a:rPr>
              <a:t>xtensive experience in financial and operational management, strategic planning, mergers and acquisitions and restructuring. </a:t>
            </a:r>
          </a:p>
          <a:p>
            <a:pPr marL="215900" marR="0" lvl="0" indent="-215900" algn="l" rtl="0">
              <a:spcBef>
                <a:spcPts val="0"/>
              </a:spcBef>
              <a:buClr>
                <a:schemeClr val="dk1"/>
              </a:buClr>
              <a:buFont typeface="Arial"/>
              <a:buNone/>
            </a:pPr>
            <a:endParaRPr sz="1400">
              <a:solidFill>
                <a:srgbClr val="333333"/>
              </a:solidFill>
              <a:latin typeface="Open Sans"/>
              <a:ea typeface="Open Sans"/>
              <a:cs typeface="Open Sans"/>
              <a:sym typeface="Open Sans"/>
            </a:endParaRPr>
          </a:p>
          <a:p>
            <a:pPr marL="0" marR="0" lvl="0" indent="0" algn="l" rtl="0">
              <a:spcBef>
                <a:spcPts val="0"/>
              </a:spcBef>
              <a:buSzPct val="25000"/>
              <a:buNone/>
            </a:pPr>
            <a:r>
              <a:rPr lang="en-GB" sz="1400" b="1" i="0">
                <a:solidFill>
                  <a:srgbClr val="333333"/>
                </a:solidFill>
                <a:latin typeface="Open Sans"/>
                <a:ea typeface="Open Sans"/>
                <a:cs typeface="Open Sans"/>
                <a:sym typeface="Open Sans"/>
              </a:rPr>
              <a:t>Qualifications:</a:t>
            </a:r>
          </a:p>
          <a:p>
            <a:pPr marL="215900" marR="0" lvl="0" indent="-215900" algn="l" rtl="0">
              <a:spcBef>
                <a:spcPts val="0"/>
              </a:spcBef>
              <a:buClr>
                <a:srgbClr val="333333"/>
              </a:buClr>
              <a:buSzPct val="100000"/>
              <a:buFont typeface="Arial"/>
              <a:buChar char="•"/>
            </a:pPr>
            <a:r>
              <a:rPr lang="en-GB" sz="1400" b="0" i="0">
                <a:solidFill>
                  <a:srgbClr val="333333"/>
                </a:solidFill>
                <a:latin typeface="Open Sans"/>
                <a:ea typeface="Open Sans"/>
                <a:cs typeface="Open Sans"/>
                <a:sym typeface="Open Sans"/>
              </a:rPr>
              <a:t>Chartered Professional Accountant (CA) in British Columbia </a:t>
            </a:r>
          </a:p>
          <a:p>
            <a:pPr marL="215900" marR="0" lvl="0" indent="-215900" algn="l" rtl="0">
              <a:spcBef>
                <a:spcPts val="0"/>
              </a:spcBef>
              <a:buClr>
                <a:srgbClr val="333333"/>
              </a:buClr>
              <a:buSzPct val="100000"/>
              <a:buFont typeface="Arial"/>
              <a:buChar char="•"/>
            </a:pPr>
            <a:r>
              <a:rPr lang="en-GB" sz="1400" b="0" i="0">
                <a:solidFill>
                  <a:srgbClr val="333333"/>
                </a:solidFill>
                <a:latin typeface="Open Sans"/>
                <a:ea typeface="Open Sans"/>
                <a:cs typeface="Open Sans"/>
                <a:sym typeface="Open Sans"/>
              </a:rPr>
              <a:t>Bachelor of Business Administration from Simon Fraser University.</a:t>
            </a:r>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106"/>
        <p:cNvGrpSpPr/>
        <p:nvPr/>
      </p:nvGrpSpPr>
      <p:grpSpPr>
        <a:xfrm>
          <a:off x="0" y="0"/>
          <a:ext cx="0" cy="0"/>
          <a:chOff x="0" y="0"/>
          <a:chExt cx="0" cy="0"/>
        </a:xfrm>
      </p:grpSpPr>
      <p:sp>
        <p:nvSpPr>
          <p:cNvPr id="1107" name="Shape 1107"/>
          <p:cNvSpPr/>
          <p:nvPr/>
        </p:nvSpPr>
        <p:spPr>
          <a:xfrm>
            <a:off x="625651" y="363818"/>
            <a:ext cx="6179625" cy="438581"/>
          </a:xfrm>
          <a:prstGeom prst="rect">
            <a:avLst/>
          </a:prstGeom>
          <a:noFill/>
          <a:ln>
            <a:noFill/>
          </a:ln>
        </p:spPr>
        <p:txBody>
          <a:bodyPr lIns="68575" tIns="34275" rIns="68575" bIns="34275" anchor="t" anchorCtr="0">
            <a:noAutofit/>
          </a:bodyPr>
          <a:lstStyle/>
          <a:p>
            <a:pPr marL="0" marR="0" lvl="0" indent="0" algn="l" rtl="0">
              <a:spcBef>
                <a:spcPts val="0"/>
              </a:spcBef>
              <a:buSzPct val="25000"/>
              <a:buNone/>
            </a:pPr>
            <a:r>
              <a:rPr lang="en-GB" sz="2400" b="1" i="0">
                <a:solidFill>
                  <a:srgbClr val="330000"/>
                </a:solidFill>
                <a:latin typeface="Open Sans"/>
                <a:ea typeface="Open Sans"/>
                <a:cs typeface="Open Sans"/>
                <a:sym typeface="Open Sans"/>
              </a:rPr>
              <a:t>Mark A. Ruus</a:t>
            </a:r>
            <a:r>
              <a:rPr lang="en-GB" sz="2400" b="1" i="0">
                <a:solidFill>
                  <a:srgbClr val="000000"/>
                </a:solidFill>
                <a:latin typeface="Open Sans"/>
                <a:ea typeface="Open Sans"/>
                <a:cs typeface="Open Sans"/>
                <a:sym typeface="Open Sans"/>
              </a:rPr>
              <a:t> , Senior Vice President, Tax</a:t>
            </a:r>
          </a:p>
        </p:txBody>
      </p:sp>
      <p:pic>
        <p:nvPicPr>
          <p:cNvPr id="1108" name="Shape 1108" descr="http://s1.q4cdn.com/038672619/files/images/officers/Mark-Ruus.jpg"/>
          <p:cNvPicPr preferRelativeResize="0"/>
          <p:nvPr/>
        </p:nvPicPr>
        <p:blipFill rotWithShape="1">
          <a:blip r:embed="rId3">
            <a:alphaModFix/>
          </a:blip>
          <a:srcRect/>
          <a:stretch/>
        </p:blipFill>
        <p:spPr>
          <a:xfrm>
            <a:off x="625651" y="1191438"/>
            <a:ext cx="3038099" cy="3797700"/>
          </a:xfrm>
          <a:prstGeom prst="rect">
            <a:avLst/>
          </a:prstGeom>
          <a:noFill/>
          <a:ln>
            <a:noFill/>
          </a:ln>
        </p:spPr>
      </p:pic>
      <p:sp>
        <p:nvSpPr>
          <p:cNvPr id="1109" name="Shape 1109"/>
          <p:cNvSpPr/>
          <p:nvPr/>
        </p:nvSpPr>
        <p:spPr>
          <a:xfrm>
            <a:off x="4114800" y="1203196"/>
            <a:ext cx="4572000" cy="3600985"/>
          </a:xfrm>
          <a:prstGeom prst="rect">
            <a:avLst/>
          </a:prstGeom>
          <a:noFill/>
          <a:ln>
            <a:noFill/>
          </a:ln>
        </p:spPr>
        <p:txBody>
          <a:bodyPr lIns="68575" tIns="34275" rIns="68575" bIns="34275" anchor="t" anchorCtr="0">
            <a:noAutofit/>
          </a:bodyPr>
          <a:lstStyle/>
          <a:p>
            <a:pPr marL="0" marR="0" lvl="0" indent="0" algn="l" rtl="0">
              <a:spcBef>
                <a:spcPts val="0"/>
              </a:spcBef>
              <a:buSzPct val="25000"/>
              <a:buNone/>
            </a:pPr>
            <a:r>
              <a:rPr lang="en-GB" sz="1400" b="1" i="0">
                <a:solidFill>
                  <a:srgbClr val="333333"/>
                </a:solidFill>
                <a:latin typeface="Open Sans"/>
                <a:ea typeface="Open Sans"/>
                <a:cs typeface="Open Sans"/>
                <a:sym typeface="Open Sans"/>
              </a:rPr>
              <a:t>Date of Appointment</a:t>
            </a:r>
            <a:r>
              <a:rPr lang="en-GB" sz="1400">
                <a:solidFill>
                  <a:srgbClr val="333333"/>
                </a:solidFill>
                <a:latin typeface="Open Sans"/>
                <a:ea typeface="Open Sans"/>
                <a:cs typeface="Open Sans"/>
                <a:sym typeface="Open Sans"/>
              </a:rPr>
              <a:t>: </a:t>
            </a:r>
            <a:r>
              <a:rPr lang="en-GB" sz="1400" b="0" i="0">
                <a:solidFill>
                  <a:srgbClr val="333333"/>
                </a:solidFill>
                <a:latin typeface="Open Sans"/>
                <a:ea typeface="Open Sans"/>
                <a:cs typeface="Open Sans"/>
                <a:sym typeface="Open Sans"/>
              </a:rPr>
              <a:t>November 15, 2006</a:t>
            </a:r>
            <a:r>
              <a:rPr lang="en-GB" sz="1400">
                <a:solidFill>
                  <a:srgbClr val="333333"/>
                </a:solidFill>
                <a:latin typeface="Open Sans"/>
                <a:ea typeface="Open Sans"/>
                <a:cs typeface="Open Sans"/>
                <a:sym typeface="Open Sans"/>
              </a:rPr>
              <a:t>.</a:t>
            </a:r>
          </a:p>
          <a:p>
            <a:pPr marL="0" marR="0" lvl="0" indent="0" algn="l" rtl="0">
              <a:spcBef>
                <a:spcPts val="0"/>
              </a:spcBef>
              <a:buNone/>
            </a:pPr>
            <a:endParaRPr sz="1400">
              <a:solidFill>
                <a:srgbClr val="333333"/>
              </a:solidFill>
              <a:latin typeface="Open Sans"/>
              <a:ea typeface="Open Sans"/>
              <a:cs typeface="Open Sans"/>
              <a:sym typeface="Open Sans"/>
            </a:endParaRPr>
          </a:p>
          <a:p>
            <a:pPr marL="0" marR="0" lvl="0" indent="0" algn="l" rtl="0">
              <a:spcBef>
                <a:spcPts val="0"/>
              </a:spcBef>
              <a:buSzPct val="25000"/>
              <a:buNone/>
            </a:pPr>
            <a:r>
              <a:rPr lang="en-GB" sz="1400" b="1">
                <a:solidFill>
                  <a:srgbClr val="333333"/>
                </a:solidFill>
                <a:latin typeface="Open Sans"/>
                <a:ea typeface="Open Sans"/>
                <a:cs typeface="Open Sans"/>
                <a:sym typeface="Open Sans"/>
              </a:rPr>
              <a:t>Experiences:</a:t>
            </a:r>
          </a:p>
          <a:p>
            <a:pPr marL="215900" marR="0" lvl="0" indent="-215900" algn="l" rtl="0">
              <a:spcBef>
                <a:spcPts val="0"/>
              </a:spcBef>
              <a:buClr>
                <a:srgbClr val="333333"/>
              </a:buClr>
              <a:buSzPct val="100000"/>
              <a:buFont typeface="Arial"/>
              <a:buChar char="•"/>
            </a:pPr>
            <a:r>
              <a:rPr lang="en-GB" sz="1400">
                <a:solidFill>
                  <a:srgbClr val="333333"/>
                </a:solidFill>
                <a:latin typeface="Open Sans"/>
                <a:ea typeface="Open Sans"/>
                <a:cs typeface="Open Sans"/>
                <a:sym typeface="Open Sans"/>
              </a:rPr>
              <a:t>Joined Goldcorp in 2006.</a:t>
            </a:r>
          </a:p>
          <a:p>
            <a:pPr marL="215900" marR="0" lvl="0" indent="-215900" algn="l" rtl="0">
              <a:spcBef>
                <a:spcPts val="0"/>
              </a:spcBef>
              <a:buClr>
                <a:srgbClr val="333333"/>
              </a:buClr>
              <a:buSzPct val="100000"/>
              <a:buFont typeface="Arial"/>
              <a:buChar char="•"/>
            </a:pPr>
            <a:r>
              <a:rPr lang="en-GB" sz="1400">
                <a:solidFill>
                  <a:srgbClr val="333333"/>
                </a:solidFill>
                <a:latin typeface="Open Sans"/>
                <a:ea typeface="Open Sans"/>
                <a:cs typeface="Open Sans"/>
                <a:sym typeface="Open Sans"/>
              </a:rPr>
              <a:t>R</a:t>
            </a:r>
            <a:r>
              <a:rPr lang="en-GB" sz="1400" b="0" i="0">
                <a:solidFill>
                  <a:srgbClr val="333333"/>
                </a:solidFill>
                <a:latin typeface="Open Sans"/>
                <a:ea typeface="Open Sans"/>
                <a:cs typeface="Open Sans"/>
                <a:sym typeface="Open Sans"/>
              </a:rPr>
              <a:t>esponsible for global tax planning, tax-related support of corporate development and finance activities and tax compliance. </a:t>
            </a:r>
          </a:p>
          <a:p>
            <a:pPr marL="215900" marR="0" lvl="0" indent="-215900" algn="l" rtl="0">
              <a:spcBef>
                <a:spcPts val="0"/>
              </a:spcBef>
              <a:buClr>
                <a:srgbClr val="333333"/>
              </a:buClr>
              <a:buSzPct val="100000"/>
              <a:buFont typeface="Arial"/>
              <a:buChar char="•"/>
            </a:pPr>
            <a:r>
              <a:rPr lang="en-GB" sz="1400" b="0" i="0">
                <a:solidFill>
                  <a:srgbClr val="333333"/>
                </a:solidFill>
                <a:latin typeface="Open Sans"/>
                <a:ea typeface="Open Sans"/>
                <a:cs typeface="Open Sans"/>
                <a:sym typeface="Open Sans"/>
              </a:rPr>
              <a:t>Previous served as the Vice President, Taxation for Placer Dome for ten years.</a:t>
            </a:r>
          </a:p>
          <a:p>
            <a:pPr marL="215900" marR="0" lvl="0" indent="-215900" algn="l" rtl="0">
              <a:spcBef>
                <a:spcPts val="0"/>
              </a:spcBef>
              <a:buClr>
                <a:srgbClr val="333333"/>
              </a:buClr>
              <a:buSzPct val="100000"/>
              <a:buFont typeface="Arial"/>
              <a:buChar char="•"/>
            </a:pPr>
            <a:r>
              <a:rPr lang="en-GB" sz="1400">
                <a:solidFill>
                  <a:srgbClr val="333333"/>
                </a:solidFill>
                <a:latin typeface="Open Sans"/>
                <a:ea typeface="Open Sans"/>
                <a:cs typeface="Open Sans"/>
                <a:sym typeface="Open Sans"/>
              </a:rPr>
              <a:t>Worked in Price Waterhouse to service primarily international resource companies for 14 years prior to joining Placer </a:t>
            </a:r>
          </a:p>
          <a:p>
            <a:pPr marL="0" marR="0" lvl="0" indent="0" algn="l" rtl="0">
              <a:spcBef>
                <a:spcPts val="0"/>
              </a:spcBef>
              <a:buNone/>
            </a:pPr>
            <a:endParaRPr sz="1400" b="0" i="0">
              <a:solidFill>
                <a:srgbClr val="333333"/>
              </a:solidFill>
              <a:latin typeface="Open Sans"/>
              <a:ea typeface="Open Sans"/>
              <a:cs typeface="Open Sans"/>
              <a:sym typeface="Open Sans"/>
            </a:endParaRPr>
          </a:p>
          <a:p>
            <a:pPr marL="0" marR="0" lvl="0" indent="0" algn="l" rtl="0">
              <a:spcBef>
                <a:spcPts val="0"/>
              </a:spcBef>
              <a:buSzPct val="25000"/>
              <a:buNone/>
            </a:pPr>
            <a:r>
              <a:rPr lang="en-GB" sz="1400" b="1" i="0">
                <a:solidFill>
                  <a:srgbClr val="333333"/>
                </a:solidFill>
                <a:latin typeface="Open Sans"/>
                <a:ea typeface="Open Sans"/>
                <a:cs typeface="Open Sans"/>
                <a:sym typeface="Open Sans"/>
              </a:rPr>
              <a:t>Qualifications:</a:t>
            </a:r>
          </a:p>
          <a:p>
            <a:pPr marL="215900" marR="0" lvl="0" indent="-215900" algn="l" rtl="0">
              <a:spcBef>
                <a:spcPts val="0"/>
              </a:spcBef>
              <a:buClr>
                <a:srgbClr val="333333"/>
              </a:buClr>
              <a:buSzPct val="100000"/>
              <a:buFont typeface="Arial"/>
              <a:buChar char="•"/>
            </a:pPr>
            <a:r>
              <a:rPr lang="en-GB" sz="1400" b="0" i="0">
                <a:solidFill>
                  <a:srgbClr val="333333"/>
                </a:solidFill>
                <a:latin typeface="Open Sans"/>
                <a:ea typeface="Open Sans"/>
                <a:cs typeface="Open Sans"/>
                <a:sym typeface="Open Sans"/>
              </a:rPr>
              <a:t>Chartered Professional Accountant (CA) </a:t>
            </a:r>
          </a:p>
          <a:p>
            <a:pPr marL="215900" marR="0" lvl="0" indent="-215900" algn="l" rtl="0">
              <a:spcBef>
                <a:spcPts val="0"/>
              </a:spcBef>
              <a:buClr>
                <a:srgbClr val="333333"/>
              </a:buClr>
              <a:buSzPct val="100000"/>
              <a:buFont typeface="Arial"/>
              <a:buChar char="•"/>
            </a:pPr>
            <a:r>
              <a:rPr lang="en-GB" sz="1400" b="0" i="0">
                <a:solidFill>
                  <a:srgbClr val="333333"/>
                </a:solidFill>
                <a:latin typeface="Open Sans"/>
                <a:ea typeface="Open Sans"/>
                <a:cs typeface="Open Sans"/>
                <a:sym typeface="Open Sans"/>
              </a:rPr>
              <a:t>Bachelor of Commerce degree from the University of Calgary.</a:t>
            </a:r>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sp>
        <p:nvSpPr>
          <p:cNvPr id="1114" name="Shape 1114"/>
          <p:cNvSpPr/>
          <p:nvPr/>
        </p:nvSpPr>
        <p:spPr>
          <a:xfrm>
            <a:off x="529389" y="230724"/>
            <a:ext cx="8251299" cy="807913"/>
          </a:xfrm>
          <a:prstGeom prst="rect">
            <a:avLst/>
          </a:prstGeom>
          <a:noFill/>
          <a:ln>
            <a:noFill/>
          </a:ln>
        </p:spPr>
        <p:txBody>
          <a:bodyPr lIns="68575" tIns="34275" rIns="68575" bIns="34275" anchor="t" anchorCtr="0">
            <a:noAutofit/>
          </a:bodyPr>
          <a:lstStyle/>
          <a:p>
            <a:pPr marL="0" marR="0" lvl="0" indent="0" algn="l" rtl="0">
              <a:spcBef>
                <a:spcPts val="0"/>
              </a:spcBef>
              <a:buSzPct val="25000"/>
              <a:buNone/>
            </a:pPr>
            <a:r>
              <a:rPr lang="en-GB" sz="2400" b="1" i="0">
                <a:solidFill>
                  <a:srgbClr val="330000"/>
                </a:solidFill>
                <a:latin typeface="Open Sans"/>
                <a:ea typeface="Open Sans"/>
                <a:cs typeface="Open Sans"/>
                <a:sym typeface="Open Sans"/>
              </a:rPr>
              <a:t>Todd White</a:t>
            </a:r>
            <a:r>
              <a:rPr lang="en-GB" sz="2400" b="1" i="0">
                <a:solidFill>
                  <a:srgbClr val="000000"/>
                </a:solidFill>
                <a:latin typeface="Open Sans"/>
                <a:ea typeface="Open Sans"/>
                <a:cs typeface="Open Sans"/>
                <a:sym typeface="Open Sans"/>
              </a:rPr>
              <a:t> , Senior Vice President, Technical Services and Business Excellence</a:t>
            </a:r>
          </a:p>
        </p:txBody>
      </p:sp>
      <p:pic>
        <p:nvPicPr>
          <p:cNvPr id="1115" name="Shape 1115" descr="http://s1.q4cdn.com/038672619/files/images/officers/2014_Todd_White_6972_sm.jpg"/>
          <p:cNvPicPr preferRelativeResize="0"/>
          <p:nvPr/>
        </p:nvPicPr>
        <p:blipFill rotWithShape="1">
          <a:blip r:embed="rId3">
            <a:alphaModFix/>
          </a:blip>
          <a:srcRect/>
          <a:stretch/>
        </p:blipFill>
        <p:spPr>
          <a:xfrm>
            <a:off x="529389" y="1038638"/>
            <a:ext cx="2593449" cy="3907464"/>
          </a:xfrm>
          <a:prstGeom prst="rect">
            <a:avLst/>
          </a:prstGeom>
          <a:noFill/>
          <a:ln>
            <a:noFill/>
          </a:ln>
        </p:spPr>
      </p:pic>
      <p:sp>
        <p:nvSpPr>
          <p:cNvPr id="1116" name="Shape 1116"/>
          <p:cNvSpPr/>
          <p:nvPr/>
        </p:nvSpPr>
        <p:spPr>
          <a:xfrm>
            <a:off x="3813579" y="1038638"/>
            <a:ext cx="4572000" cy="3600985"/>
          </a:xfrm>
          <a:prstGeom prst="rect">
            <a:avLst/>
          </a:prstGeom>
          <a:noFill/>
          <a:ln>
            <a:noFill/>
          </a:ln>
        </p:spPr>
        <p:txBody>
          <a:bodyPr lIns="68575" tIns="34275" rIns="68575" bIns="34275" anchor="t" anchorCtr="0">
            <a:noAutofit/>
          </a:bodyPr>
          <a:lstStyle/>
          <a:p>
            <a:pPr marL="0" marR="0" lvl="0" indent="0" algn="l" rtl="0">
              <a:spcBef>
                <a:spcPts val="0"/>
              </a:spcBef>
              <a:buSzPct val="25000"/>
              <a:buNone/>
            </a:pPr>
            <a:r>
              <a:rPr lang="en-GB" sz="1400" b="1">
                <a:solidFill>
                  <a:srgbClr val="333333"/>
                </a:solidFill>
                <a:latin typeface="Open Sans"/>
                <a:ea typeface="Open Sans"/>
                <a:cs typeface="Open Sans"/>
                <a:sym typeface="Open Sans"/>
              </a:rPr>
              <a:t>Date of Appointment</a:t>
            </a:r>
            <a:r>
              <a:rPr lang="en-GB" sz="1400">
                <a:solidFill>
                  <a:srgbClr val="333333"/>
                </a:solidFill>
                <a:latin typeface="Open Sans"/>
                <a:ea typeface="Open Sans"/>
                <a:cs typeface="Open Sans"/>
                <a:sym typeface="Open Sans"/>
              </a:rPr>
              <a:t>: July 2014.</a:t>
            </a:r>
          </a:p>
          <a:p>
            <a:pPr marL="0" marR="0" lvl="0" indent="0" algn="l" rtl="0">
              <a:spcBef>
                <a:spcPts val="0"/>
              </a:spcBef>
              <a:buNone/>
            </a:pPr>
            <a:endParaRPr sz="1400">
              <a:solidFill>
                <a:srgbClr val="333333"/>
              </a:solidFill>
              <a:latin typeface="Open Sans"/>
              <a:ea typeface="Open Sans"/>
              <a:cs typeface="Open Sans"/>
              <a:sym typeface="Open Sans"/>
            </a:endParaRPr>
          </a:p>
          <a:p>
            <a:pPr marL="0" marR="0" lvl="0" indent="0" algn="l" rtl="0">
              <a:spcBef>
                <a:spcPts val="0"/>
              </a:spcBef>
              <a:buSzPct val="25000"/>
              <a:buNone/>
            </a:pPr>
            <a:r>
              <a:rPr lang="en-GB" sz="1400" b="1">
                <a:solidFill>
                  <a:srgbClr val="333333"/>
                </a:solidFill>
                <a:latin typeface="Open Sans"/>
                <a:ea typeface="Open Sans"/>
                <a:cs typeface="Open Sans"/>
                <a:sym typeface="Open Sans"/>
              </a:rPr>
              <a:t>Experiences:</a:t>
            </a:r>
          </a:p>
          <a:p>
            <a:pPr marL="215900" marR="0" lvl="0" indent="-215900" algn="l" rtl="0">
              <a:spcBef>
                <a:spcPts val="0"/>
              </a:spcBef>
              <a:buClr>
                <a:srgbClr val="333333"/>
              </a:buClr>
              <a:buSzPct val="100000"/>
              <a:buFont typeface="Arial"/>
              <a:buChar char="•"/>
            </a:pPr>
            <a:r>
              <a:rPr lang="en-GB" sz="1400">
                <a:solidFill>
                  <a:srgbClr val="333333"/>
                </a:solidFill>
                <a:latin typeface="Open Sans"/>
                <a:ea typeface="Open Sans"/>
                <a:cs typeface="Open Sans"/>
                <a:sym typeface="Open Sans"/>
              </a:rPr>
              <a:t>F</a:t>
            </a:r>
            <a:r>
              <a:rPr lang="en-GB" sz="1400" b="0" i="0">
                <a:solidFill>
                  <a:srgbClr val="333333"/>
                </a:solidFill>
                <a:latin typeface="Open Sans"/>
                <a:ea typeface="Open Sans"/>
                <a:cs typeface="Open Sans"/>
                <a:sym typeface="Open Sans"/>
              </a:rPr>
              <a:t>ormerly Senior Vice President, South America, at Newmont Mining Corporation, responsible for leading business excellence, operations and environmental stewardship. </a:t>
            </a:r>
          </a:p>
          <a:p>
            <a:pPr marL="215900" marR="0" lvl="0" indent="-215900" algn="l" rtl="0">
              <a:spcBef>
                <a:spcPts val="0"/>
              </a:spcBef>
              <a:buClr>
                <a:srgbClr val="333333"/>
              </a:buClr>
              <a:buSzPct val="100000"/>
              <a:buFont typeface="Arial"/>
              <a:buChar char="•"/>
            </a:pPr>
            <a:r>
              <a:rPr lang="en-GB" sz="1400" b="0" i="0">
                <a:solidFill>
                  <a:srgbClr val="333333"/>
                </a:solidFill>
                <a:latin typeface="Open Sans"/>
                <a:ea typeface="Open Sans"/>
                <a:cs typeface="Open Sans"/>
                <a:sym typeface="Open Sans"/>
              </a:rPr>
              <a:t>Expertise in large-scale development projects, management systems and operational efficiency.</a:t>
            </a:r>
          </a:p>
          <a:p>
            <a:pPr marL="215900" marR="0" lvl="0" indent="-215900" algn="l" rtl="0">
              <a:spcBef>
                <a:spcPts val="0"/>
              </a:spcBef>
              <a:buClr>
                <a:srgbClr val="333333"/>
              </a:buClr>
              <a:buSzPct val="100000"/>
              <a:buFont typeface="Arial"/>
              <a:buChar char="•"/>
            </a:pPr>
            <a:r>
              <a:rPr lang="en-GB" sz="1400" b="0" i="0">
                <a:solidFill>
                  <a:srgbClr val="333333"/>
                </a:solidFill>
                <a:latin typeface="Open Sans"/>
                <a:ea typeface="Open Sans"/>
                <a:cs typeface="Open Sans"/>
                <a:sym typeface="Open Sans"/>
              </a:rPr>
              <a:t>Devoted to underscore a culture of continuous performance improvement and implement new opportunities to advance corporate social responsibility and sustainability through technical innovation. </a:t>
            </a:r>
          </a:p>
          <a:p>
            <a:pPr marL="215900" marR="0" lvl="0" indent="-215900" algn="l" rtl="0">
              <a:spcBef>
                <a:spcPts val="0"/>
              </a:spcBef>
              <a:buClr>
                <a:schemeClr val="dk1"/>
              </a:buClr>
              <a:buFont typeface="Arial"/>
              <a:buNone/>
            </a:pPr>
            <a:endParaRPr sz="1400">
              <a:solidFill>
                <a:srgbClr val="333333"/>
              </a:solidFill>
              <a:latin typeface="Open Sans"/>
              <a:ea typeface="Open Sans"/>
              <a:cs typeface="Open Sans"/>
              <a:sym typeface="Open Sans"/>
            </a:endParaRPr>
          </a:p>
          <a:p>
            <a:pPr marL="0" marR="0" lvl="0" indent="0" algn="l" rtl="0">
              <a:spcBef>
                <a:spcPts val="0"/>
              </a:spcBef>
              <a:buSzPct val="25000"/>
              <a:buNone/>
            </a:pPr>
            <a:r>
              <a:rPr lang="en-GB" sz="1400" b="1" i="0">
                <a:solidFill>
                  <a:srgbClr val="333333"/>
                </a:solidFill>
                <a:latin typeface="Open Sans"/>
                <a:ea typeface="Open Sans"/>
                <a:cs typeface="Open Sans"/>
                <a:sym typeface="Open Sans"/>
              </a:rPr>
              <a:t>Qualifications:</a:t>
            </a:r>
          </a:p>
          <a:p>
            <a:pPr marL="215900" marR="0" lvl="0" indent="-215900" algn="l" rtl="0">
              <a:spcBef>
                <a:spcPts val="0"/>
              </a:spcBef>
              <a:buClr>
                <a:srgbClr val="333333"/>
              </a:buClr>
              <a:buSzPct val="100000"/>
              <a:buFont typeface="Arial"/>
              <a:buChar char="•"/>
            </a:pPr>
            <a:r>
              <a:rPr lang="en-GB" sz="1400" b="0" i="0">
                <a:solidFill>
                  <a:srgbClr val="333333"/>
                </a:solidFill>
                <a:latin typeface="Open Sans"/>
                <a:ea typeface="Open Sans"/>
                <a:cs typeface="Open Sans"/>
                <a:sym typeface="Open Sans"/>
              </a:rPr>
              <a:t>Bachelor of Science degree from the University of Nevada.</a:t>
            </a:r>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120"/>
        <p:cNvGrpSpPr/>
        <p:nvPr/>
      </p:nvGrpSpPr>
      <p:grpSpPr>
        <a:xfrm>
          <a:off x="0" y="0"/>
          <a:ext cx="0" cy="0"/>
          <a:chOff x="0" y="0"/>
          <a:chExt cx="0" cy="0"/>
        </a:xfrm>
      </p:grpSpPr>
      <p:sp>
        <p:nvSpPr>
          <p:cNvPr id="1121" name="Shape 1121"/>
          <p:cNvSpPr txBox="1">
            <a:spLocks noGrp="1"/>
          </p:cNvSpPr>
          <p:nvPr>
            <p:ph type="ctrTitle"/>
          </p:nvPr>
        </p:nvSpPr>
        <p:spPr>
          <a:xfrm>
            <a:off x="382854" y="1257300"/>
            <a:ext cx="8057100" cy="1588500"/>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buClr>
                <a:schemeClr val="dk1"/>
              </a:buClr>
              <a:buSzPct val="25000"/>
              <a:buFont typeface="Calibri"/>
              <a:buNone/>
            </a:pPr>
            <a:r>
              <a:rPr lang="en-GB" sz="6000" b="0" i="0" u="none" strike="noStrike" cap="none">
                <a:latin typeface="Calibri"/>
                <a:ea typeface="Calibri"/>
                <a:cs typeface="Calibri"/>
                <a:sym typeface="Calibri"/>
              </a:rPr>
              <a:t>FINANCIAL STATEMENT</a:t>
            </a:r>
            <a:r>
              <a:rPr lang="en-GB" sz="6000">
                <a:latin typeface="Calibri"/>
                <a:ea typeface="Calibri"/>
                <a:cs typeface="Calibri"/>
                <a:sym typeface="Calibri"/>
              </a:rPr>
              <a:t>S</a:t>
            </a:r>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1126"/>
        <p:cNvGrpSpPr/>
        <p:nvPr/>
      </p:nvGrpSpPr>
      <p:grpSpPr>
        <a:xfrm>
          <a:off x="0" y="0"/>
          <a:ext cx="0" cy="0"/>
          <a:chOff x="0" y="0"/>
          <a:chExt cx="0" cy="0"/>
        </a:xfrm>
      </p:grpSpPr>
      <p:sp>
        <p:nvSpPr>
          <p:cNvPr id="1127" name="Shape 1127"/>
          <p:cNvSpPr txBox="1">
            <a:spLocks noGrp="1"/>
          </p:cNvSpPr>
          <p:nvPr>
            <p:ph type="title"/>
          </p:nvPr>
        </p:nvSpPr>
        <p:spPr>
          <a:xfrm>
            <a:off x="604157" y="1425008"/>
            <a:ext cx="7886700" cy="9942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GB" sz="4400" b="0" i="0" u="none" strike="noStrike" cap="none">
                <a:solidFill>
                  <a:schemeClr val="dk1"/>
                </a:solidFill>
                <a:latin typeface="Calibri"/>
                <a:ea typeface="Calibri"/>
                <a:cs typeface="Calibri"/>
                <a:sym typeface="Calibri"/>
              </a:rPr>
              <a:t>Consolidated Balance Sheets</a:t>
            </a:r>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131"/>
        <p:cNvGrpSpPr/>
        <p:nvPr/>
      </p:nvGrpSpPr>
      <p:grpSpPr>
        <a:xfrm>
          <a:off x="0" y="0"/>
          <a:ext cx="0" cy="0"/>
          <a:chOff x="0" y="0"/>
          <a:chExt cx="0" cy="0"/>
        </a:xfrm>
      </p:grpSpPr>
      <p:sp>
        <p:nvSpPr>
          <p:cNvPr id="1132" name="Shape 1132"/>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endParaRPr/>
          </a:p>
        </p:txBody>
      </p:sp>
      <p:pic>
        <p:nvPicPr>
          <p:cNvPr id="1133" name="Shape 1133"/>
          <p:cNvPicPr preferRelativeResize="0"/>
          <p:nvPr/>
        </p:nvPicPr>
        <p:blipFill>
          <a:blip r:embed="rId3">
            <a:alphaModFix/>
          </a:blip>
          <a:stretch>
            <a:fillRect/>
          </a:stretch>
        </p:blipFill>
        <p:spPr>
          <a:xfrm>
            <a:off x="191275" y="136624"/>
            <a:ext cx="8832275" cy="4857750"/>
          </a:xfrm>
          <a:prstGeom prst="rect">
            <a:avLst/>
          </a:prstGeom>
          <a:noFill/>
          <a:ln>
            <a:noFill/>
          </a:ln>
        </p:spPr>
      </p:pic>
      <p:sp>
        <p:nvSpPr>
          <p:cNvPr id="1134" name="Shape 1134"/>
          <p:cNvSpPr/>
          <p:nvPr/>
        </p:nvSpPr>
        <p:spPr>
          <a:xfrm>
            <a:off x="6776025" y="1830625"/>
            <a:ext cx="1703100" cy="191400"/>
          </a:xfrm>
          <a:prstGeom prst="roundRect">
            <a:avLst>
              <a:gd name="adj" fmla="val 16667"/>
            </a:avLst>
          </a:prstGeom>
          <a:noFill/>
          <a:ln w="952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sp>
        <p:nvSpPr>
          <p:cNvPr id="1139" name="Shape 1139"/>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endParaRPr/>
          </a:p>
        </p:txBody>
      </p:sp>
      <p:pic>
        <p:nvPicPr>
          <p:cNvPr id="1140" name="Shape 1140"/>
          <p:cNvPicPr preferRelativeResize="0"/>
          <p:nvPr/>
        </p:nvPicPr>
        <p:blipFill>
          <a:blip r:embed="rId3">
            <a:alphaModFix/>
          </a:blip>
          <a:stretch>
            <a:fillRect/>
          </a:stretch>
        </p:blipFill>
        <p:spPr>
          <a:xfrm>
            <a:off x="248950" y="91856"/>
            <a:ext cx="8520599" cy="4990167"/>
          </a:xfrm>
          <a:prstGeom prst="rect">
            <a:avLst/>
          </a:prstGeom>
          <a:noFill/>
          <a:ln>
            <a:noFill/>
          </a:ln>
        </p:spPr>
      </p:pic>
      <p:sp>
        <p:nvSpPr>
          <p:cNvPr id="1141" name="Shape 1141"/>
          <p:cNvSpPr/>
          <p:nvPr/>
        </p:nvSpPr>
        <p:spPr>
          <a:xfrm>
            <a:off x="6876225" y="1921700"/>
            <a:ext cx="1521000" cy="209400"/>
          </a:xfrm>
          <a:prstGeom prst="roundRect">
            <a:avLst>
              <a:gd name="adj" fmla="val 16667"/>
            </a:avLst>
          </a:prstGeom>
          <a:noFill/>
          <a:ln w="952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145"/>
        <p:cNvGrpSpPr/>
        <p:nvPr/>
      </p:nvGrpSpPr>
      <p:grpSpPr>
        <a:xfrm>
          <a:off x="0" y="0"/>
          <a:ext cx="0" cy="0"/>
          <a:chOff x="0" y="0"/>
          <a:chExt cx="0" cy="0"/>
        </a:xfrm>
      </p:grpSpPr>
      <p:pic>
        <p:nvPicPr>
          <p:cNvPr id="1146" name="Shape 1146"/>
          <p:cNvPicPr preferRelativeResize="0"/>
          <p:nvPr/>
        </p:nvPicPr>
        <p:blipFill rotWithShape="1">
          <a:blip r:embed="rId3">
            <a:alphaModFix/>
          </a:blip>
          <a:srcRect/>
          <a:stretch/>
        </p:blipFill>
        <p:spPr>
          <a:xfrm>
            <a:off x="325040" y="207168"/>
            <a:ext cx="8493900" cy="4729200"/>
          </a:xfrm>
          <a:prstGeom prst="rect">
            <a:avLst/>
          </a:prstGeom>
          <a:noFill/>
          <a:ln>
            <a:noFill/>
          </a:ln>
        </p:spPr>
      </p:pic>
      <p:sp>
        <p:nvSpPr>
          <p:cNvPr id="1147" name="Shape 1147"/>
          <p:cNvSpPr/>
          <p:nvPr/>
        </p:nvSpPr>
        <p:spPr>
          <a:xfrm>
            <a:off x="6138500" y="1448100"/>
            <a:ext cx="2149500" cy="227700"/>
          </a:xfrm>
          <a:prstGeom prst="roundRect">
            <a:avLst>
              <a:gd name="adj" fmla="val 16667"/>
            </a:avLst>
          </a:prstGeom>
          <a:noFill/>
          <a:ln w="952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48" name="Shape 1148"/>
          <p:cNvSpPr/>
          <p:nvPr/>
        </p:nvSpPr>
        <p:spPr>
          <a:xfrm>
            <a:off x="5810625" y="3214975"/>
            <a:ext cx="2404500" cy="182100"/>
          </a:xfrm>
          <a:prstGeom prst="roundRect">
            <a:avLst>
              <a:gd name="adj" fmla="val 16667"/>
            </a:avLst>
          </a:prstGeom>
          <a:noFill/>
          <a:ln w="952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Shape 237"/>
          <p:cNvSpPr txBox="1">
            <a:spLocks noGrp="1"/>
          </p:cNvSpPr>
          <p:nvPr>
            <p:ph type="title"/>
          </p:nvPr>
        </p:nvSpPr>
        <p:spPr>
          <a:prstGeom prst="rect">
            <a:avLst/>
          </a:prstGeom>
          <a:noFill/>
          <a:ln>
            <a:noFill/>
          </a:ln>
        </p:spPr>
        <p:txBody>
          <a:bodyPr lIns="45700" tIns="45700" rIns="45700" bIns="45700" anchor="ctr" anchorCtr="0">
            <a:noAutofit/>
          </a:bodyPr>
          <a:lstStyle/>
          <a:p>
            <a:pPr marL="0" marR="0" lvl="0" indent="0" rtl="0">
              <a:spcBef>
                <a:spcPts val="0"/>
              </a:spcBef>
              <a:buClr>
                <a:schemeClr val="lt1"/>
              </a:buClr>
              <a:buSzPct val="25000"/>
              <a:buFont typeface="Source Sans Pro"/>
              <a:buNone/>
            </a:pPr>
            <a:r>
              <a:rPr lang="en-GB" sz="3000" b="0" i="0" u="none" strike="noStrike" cap="none" dirty="0">
                <a:solidFill>
                  <a:srgbClr val="000000"/>
                </a:solidFill>
                <a:latin typeface="+mj-lt"/>
                <a:ea typeface="Source Sans Pro"/>
                <a:cs typeface="Source Sans Pro"/>
                <a:sym typeface="Source Sans Pro"/>
              </a:rPr>
              <a:t>NI43-101</a:t>
            </a:r>
          </a:p>
        </p:txBody>
      </p:sp>
      <p:sp>
        <p:nvSpPr>
          <p:cNvPr id="238" name="Shape 238"/>
          <p:cNvSpPr txBox="1">
            <a:spLocks noGrp="1"/>
          </p:cNvSpPr>
          <p:nvPr>
            <p:ph type="body" idx="1"/>
          </p:nvPr>
        </p:nvSpPr>
        <p:spPr>
          <a:prstGeom prst="rect">
            <a:avLst/>
          </a:prstGeom>
          <a:noFill/>
          <a:ln>
            <a:noFill/>
          </a:ln>
        </p:spPr>
        <p:txBody>
          <a:bodyPr lIns="91425" tIns="45700" rIns="91425" bIns="45700" anchor="t" anchorCtr="0">
            <a:noAutofit/>
          </a:bodyPr>
          <a:lstStyle/>
          <a:p>
            <a:pPr marL="368300" marR="0" lvl="0" indent="-342900" algn="l" rtl="0">
              <a:spcBef>
                <a:spcPts val="0"/>
              </a:spcBef>
              <a:spcAft>
                <a:spcPts val="0"/>
              </a:spcAft>
              <a:buClr>
                <a:srgbClr val="000000"/>
              </a:buClr>
              <a:buSzPct val="100000"/>
              <a:buFont typeface="Arial"/>
              <a:buChar char="•"/>
            </a:pPr>
            <a:r>
              <a:rPr lang="en-GB" sz="2100" dirty="0" smtClean="0">
                <a:solidFill>
                  <a:srgbClr val="000000"/>
                </a:solidFill>
                <a:latin typeface="Arial"/>
                <a:ea typeface="Arial"/>
                <a:cs typeface="Arial"/>
                <a:sym typeface="Arial"/>
              </a:rPr>
              <a:t>National Instrument 43-101 (NI 43-101)</a:t>
            </a:r>
          </a:p>
          <a:p>
            <a:pPr marL="368300" marR="0" lvl="0" indent="-342900" algn="l" rtl="0">
              <a:spcBef>
                <a:spcPts val="0"/>
              </a:spcBef>
              <a:spcAft>
                <a:spcPts val="0"/>
              </a:spcAft>
              <a:buClr>
                <a:srgbClr val="000000"/>
              </a:buClr>
              <a:buSzPct val="100000"/>
              <a:buFont typeface="Arial"/>
              <a:buChar char="•"/>
            </a:pPr>
            <a:r>
              <a:rPr lang="en-GB" sz="2100" b="0" i="0" u="none" strike="noStrike" cap="none" dirty="0" smtClean="0">
                <a:solidFill>
                  <a:srgbClr val="000000"/>
                </a:solidFill>
                <a:latin typeface="Arial"/>
                <a:ea typeface="Arial"/>
                <a:cs typeface="Arial"/>
                <a:sym typeface="Arial"/>
              </a:rPr>
              <a:t>Developed by the Canadian Securities Administrators (CSA) and administered by the provincial securities commissions </a:t>
            </a:r>
          </a:p>
          <a:p>
            <a:pPr marL="368300" marR="0" lvl="0" indent="-342900" algn="l" rtl="0">
              <a:spcBef>
                <a:spcPts val="0"/>
              </a:spcBef>
              <a:spcAft>
                <a:spcPts val="0"/>
              </a:spcAft>
              <a:buClr>
                <a:srgbClr val="000000"/>
              </a:buClr>
              <a:buSzPct val="100000"/>
              <a:buFont typeface="Arial"/>
              <a:buChar char="•"/>
            </a:pPr>
            <a:r>
              <a:rPr lang="en-GB" sz="2100" b="0" i="0" u="none" strike="noStrike" cap="none" dirty="0" smtClean="0">
                <a:solidFill>
                  <a:srgbClr val="000000"/>
                </a:solidFill>
                <a:latin typeface="Arial"/>
                <a:ea typeface="Arial"/>
                <a:cs typeface="Arial"/>
                <a:sym typeface="Arial"/>
              </a:rPr>
              <a:t>Governs </a:t>
            </a:r>
            <a:r>
              <a:rPr lang="en-GB" sz="2100" b="0" i="0" u="none" strike="noStrike" cap="none" dirty="0">
                <a:solidFill>
                  <a:srgbClr val="000000"/>
                </a:solidFill>
                <a:latin typeface="Arial"/>
                <a:ea typeface="Arial"/>
                <a:cs typeface="Arial"/>
                <a:sym typeface="Arial"/>
              </a:rPr>
              <a:t>the quality of information shared by mining companies in the Canadian industry</a:t>
            </a:r>
            <a:r>
              <a:rPr lang="en-GB" sz="2100" b="0" i="0" u="none" strike="noStrike" cap="none" dirty="0" smtClean="0">
                <a:solidFill>
                  <a:srgbClr val="000000"/>
                </a:solidFill>
                <a:latin typeface="Arial"/>
                <a:ea typeface="Arial"/>
                <a:cs typeface="Arial"/>
                <a:sym typeface="Arial"/>
              </a:rPr>
              <a:t>.</a:t>
            </a:r>
            <a:endParaRPr sz="2100" dirty="0">
              <a:solidFill>
                <a:srgbClr val="000000"/>
              </a:solidFill>
              <a:latin typeface="Arial"/>
              <a:ea typeface="Arial"/>
              <a:cs typeface="Arial"/>
              <a:sym typeface="Arial"/>
            </a:endParaRPr>
          </a:p>
          <a:p>
            <a:pPr marL="368300" marR="0" lvl="0" indent="-342900" algn="l" rtl="0">
              <a:spcBef>
                <a:spcPts val="600"/>
              </a:spcBef>
              <a:spcAft>
                <a:spcPts val="0"/>
              </a:spcAft>
              <a:buClr>
                <a:srgbClr val="000000"/>
              </a:buClr>
              <a:buSzPct val="100000"/>
              <a:buFont typeface="Arial"/>
              <a:buChar char="•"/>
            </a:pPr>
            <a:r>
              <a:rPr lang="en-GB" sz="2100" b="0" i="0" u="none" strike="noStrike" cap="none" dirty="0">
                <a:solidFill>
                  <a:srgbClr val="000000"/>
                </a:solidFill>
                <a:latin typeface="Arial"/>
                <a:ea typeface="Arial"/>
                <a:cs typeface="Arial"/>
                <a:sym typeface="Arial"/>
              </a:rPr>
              <a:t>Disclosure is based on the advice of a qualified </a:t>
            </a:r>
            <a:r>
              <a:rPr lang="en-GB" sz="2100" b="0" i="0" u="none" strike="noStrike" cap="none" dirty="0" smtClean="0">
                <a:solidFill>
                  <a:srgbClr val="000000"/>
                </a:solidFill>
                <a:latin typeface="Arial"/>
                <a:ea typeface="Arial"/>
                <a:cs typeface="Arial"/>
                <a:sym typeface="Arial"/>
              </a:rPr>
              <a:t>person</a:t>
            </a:r>
            <a:endParaRPr sz="2100" dirty="0">
              <a:solidFill>
                <a:srgbClr val="000000"/>
              </a:solidFill>
              <a:latin typeface="Arial"/>
              <a:ea typeface="Arial"/>
              <a:cs typeface="Arial"/>
              <a:sym typeface="Arial"/>
            </a:endParaRPr>
          </a:p>
          <a:p>
            <a:pPr marL="368300" marR="0" lvl="0" indent="-342900" algn="l" rtl="0">
              <a:spcBef>
                <a:spcPts val="600"/>
              </a:spcBef>
              <a:spcAft>
                <a:spcPts val="0"/>
              </a:spcAft>
              <a:buClr>
                <a:srgbClr val="000000"/>
              </a:buClr>
              <a:buSzPct val="100000"/>
              <a:buFont typeface="Arial"/>
              <a:buChar char="•"/>
            </a:pPr>
            <a:r>
              <a:rPr lang="en-GB" sz="2100" b="0" i="0" u="none" strike="noStrike" cap="none" dirty="0">
                <a:solidFill>
                  <a:srgbClr val="000000"/>
                </a:solidFill>
                <a:latin typeface="Arial"/>
                <a:ea typeface="Arial"/>
                <a:cs typeface="Arial"/>
                <a:sym typeface="Arial"/>
              </a:rPr>
              <a:t>Entitles investors to a standard of information to evaluate investment potential</a:t>
            </a:r>
          </a:p>
          <a:p>
            <a:pPr marL="0" marR="0" lvl="0" indent="0" algn="l" rtl="0">
              <a:spcBef>
                <a:spcPts val="600"/>
              </a:spcBef>
              <a:buClr>
                <a:schemeClr val="accent1"/>
              </a:buClr>
              <a:buSzPct val="25000"/>
              <a:buFont typeface="Noto Sans Symbols"/>
              <a:buNone/>
            </a:pPr>
            <a:endParaRPr sz="21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1152"/>
        <p:cNvGrpSpPr/>
        <p:nvPr/>
      </p:nvGrpSpPr>
      <p:grpSpPr>
        <a:xfrm>
          <a:off x="0" y="0"/>
          <a:ext cx="0" cy="0"/>
          <a:chOff x="0" y="0"/>
          <a:chExt cx="0" cy="0"/>
        </a:xfrm>
      </p:grpSpPr>
      <p:pic>
        <p:nvPicPr>
          <p:cNvPr id="1153" name="Shape 1153"/>
          <p:cNvPicPr preferRelativeResize="0"/>
          <p:nvPr/>
        </p:nvPicPr>
        <p:blipFill rotWithShape="1">
          <a:blip r:embed="rId3">
            <a:alphaModFix/>
          </a:blip>
          <a:srcRect/>
          <a:stretch/>
        </p:blipFill>
        <p:spPr>
          <a:xfrm>
            <a:off x="465364" y="177572"/>
            <a:ext cx="8089200" cy="4715700"/>
          </a:xfrm>
          <a:prstGeom prst="rect">
            <a:avLst/>
          </a:prstGeom>
          <a:noFill/>
          <a:ln>
            <a:noFill/>
          </a:ln>
        </p:spPr>
      </p:pic>
      <p:sp>
        <p:nvSpPr>
          <p:cNvPr id="1154" name="Shape 1154"/>
          <p:cNvSpPr/>
          <p:nvPr/>
        </p:nvSpPr>
        <p:spPr>
          <a:xfrm>
            <a:off x="6193150" y="1775975"/>
            <a:ext cx="2176800" cy="336900"/>
          </a:xfrm>
          <a:prstGeom prst="roundRect">
            <a:avLst>
              <a:gd name="adj" fmla="val 16667"/>
            </a:avLst>
          </a:prstGeom>
          <a:noFill/>
          <a:ln w="952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55" name="Shape 1155"/>
          <p:cNvSpPr/>
          <p:nvPr/>
        </p:nvSpPr>
        <p:spPr>
          <a:xfrm>
            <a:off x="6329750" y="3916250"/>
            <a:ext cx="2040300" cy="163800"/>
          </a:xfrm>
          <a:prstGeom prst="roundRect">
            <a:avLst>
              <a:gd name="adj" fmla="val 16667"/>
            </a:avLst>
          </a:prstGeom>
          <a:noFill/>
          <a:ln w="952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1159"/>
        <p:cNvGrpSpPr/>
        <p:nvPr/>
      </p:nvGrpSpPr>
      <p:grpSpPr>
        <a:xfrm>
          <a:off x="0" y="0"/>
          <a:ext cx="0" cy="0"/>
          <a:chOff x="0" y="0"/>
          <a:chExt cx="0" cy="0"/>
        </a:xfrm>
      </p:grpSpPr>
      <p:sp>
        <p:nvSpPr>
          <p:cNvPr id="1160" name="Shape 1160"/>
          <p:cNvSpPr txBox="1">
            <a:spLocks noGrp="1"/>
          </p:cNvSpPr>
          <p:nvPr>
            <p:ph type="title"/>
          </p:nvPr>
        </p:nvSpPr>
        <p:spPr>
          <a:xfrm>
            <a:off x="628650" y="2184718"/>
            <a:ext cx="7886700" cy="994200"/>
          </a:xfrm>
          <a:prstGeom prst="rect">
            <a:avLst/>
          </a:prstGeom>
        </p:spPr>
        <p:txBody>
          <a:bodyPr lIns="91425" tIns="91425" rIns="91425" bIns="91425" anchor="ctr" anchorCtr="0">
            <a:noAutofit/>
          </a:bodyPr>
          <a:lstStyle/>
          <a:p>
            <a:pPr lvl="0">
              <a:spcBef>
                <a:spcPts val="0"/>
              </a:spcBef>
              <a:buNone/>
            </a:pPr>
            <a:r>
              <a:rPr lang="en-GB"/>
              <a:t>Condensed Interim Consolidated Statements of Changes in Equity</a:t>
            </a:r>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sp>
        <p:nvSpPr>
          <p:cNvPr id="1165" name="Shape 1165"/>
          <p:cNvSpPr txBox="1">
            <a:spLocks noGrp="1"/>
          </p:cNvSpPr>
          <p:nvPr>
            <p:ph type="title"/>
          </p:nvPr>
        </p:nvSpPr>
        <p:spPr>
          <a:xfrm>
            <a:off x="628650" y="273843"/>
            <a:ext cx="7886700" cy="994200"/>
          </a:xfrm>
          <a:prstGeom prst="rect">
            <a:avLst/>
          </a:prstGeom>
        </p:spPr>
        <p:txBody>
          <a:bodyPr lIns="91425" tIns="91425" rIns="91425" bIns="91425" anchor="ctr" anchorCtr="0">
            <a:noAutofit/>
          </a:bodyPr>
          <a:lstStyle/>
          <a:p>
            <a:pPr lvl="0">
              <a:spcBef>
                <a:spcPts val="0"/>
              </a:spcBef>
              <a:buNone/>
            </a:pPr>
            <a:endParaRPr/>
          </a:p>
        </p:txBody>
      </p:sp>
      <p:sp>
        <p:nvSpPr>
          <p:cNvPr id="1166" name="Shape 1166"/>
          <p:cNvSpPr txBox="1">
            <a:spLocks noGrp="1"/>
          </p:cNvSpPr>
          <p:nvPr>
            <p:ph type="body" idx="1"/>
          </p:nvPr>
        </p:nvSpPr>
        <p:spPr>
          <a:xfrm>
            <a:off x="628650" y="1369218"/>
            <a:ext cx="7886700" cy="3263400"/>
          </a:xfrm>
          <a:prstGeom prst="rect">
            <a:avLst/>
          </a:prstGeom>
        </p:spPr>
        <p:txBody>
          <a:bodyPr lIns="91425" tIns="91425" rIns="91425" bIns="91425" anchor="t" anchorCtr="0">
            <a:noAutofit/>
          </a:bodyPr>
          <a:lstStyle/>
          <a:p>
            <a:pPr lvl="0">
              <a:spcBef>
                <a:spcPts val="0"/>
              </a:spcBef>
              <a:buNone/>
            </a:pPr>
            <a:endParaRPr/>
          </a:p>
        </p:txBody>
      </p:sp>
      <p:pic>
        <p:nvPicPr>
          <p:cNvPr id="1167" name="Shape 1167"/>
          <p:cNvPicPr preferRelativeResize="0"/>
          <p:nvPr/>
        </p:nvPicPr>
        <p:blipFill>
          <a:blip r:embed="rId3">
            <a:alphaModFix/>
          </a:blip>
          <a:stretch>
            <a:fillRect/>
          </a:stretch>
        </p:blipFill>
        <p:spPr>
          <a:xfrm>
            <a:off x="700244" y="0"/>
            <a:ext cx="7743510" cy="5143499"/>
          </a:xfrm>
          <a:prstGeom prst="rect">
            <a:avLst/>
          </a:prstGeom>
          <a:noFill/>
          <a:ln>
            <a:noFill/>
          </a:ln>
        </p:spPr>
      </p:pic>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1171"/>
        <p:cNvGrpSpPr/>
        <p:nvPr/>
      </p:nvGrpSpPr>
      <p:grpSpPr>
        <a:xfrm>
          <a:off x="0" y="0"/>
          <a:ext cx="0" cy="0"/>
          <a:chOff x="0" y="0"/>
          <a:chExt cx="0" cy="0"/>
        </a:xfrm>
      </p:grpSpPr>
      <p:sp>
        <p:nvSpPr>
          <p:cNvPr id="1172" name="Shape 1172"/>
          <p:cNvSpPr txBox="1">
            <a:spLocks noGrp="1"/>
          </p:cNvSpPr>
          <p:nvPr>
            <p:ph type="title"/>
          </p:nvPr>
        </p:nvSpPr>
        <p:spPr>
          <a:xfrm>
            <a:off x="591910" y="1473993"/>
            <a:ext cx="7886700" cy="9942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GB" sz="4400" b="0" i="0" u="none" strike="noStrike" cap="none">
                <a:solidFill>
                  <a:schemeClr val="dk1"/>
                </a:solidFill>
                <a:latin typeface="Calibri"/>
                <a:ea typeface="Calibri"/>
                <a:cs typeface="Calibri"/>
                <a:sym typeface="Calibri"/>
              </a:rPr>
              <a:t>Consolidated Statements of Loss</a:t>
            </a:r>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1176"/>
        <p:cNvGrpSpPr/>
        <p:nvPr/>
      </p:nvGrpSpPr>
      <p:grpSpPr>
        <a:xfrm>
          <a:off x="0" y="0"/>
          <a:ext cx="0" cy="0"/>
          <a:chOff x="0" y="0"/>
          <a:chExt cx="0" cy="0"/>
        </a:xfrm>
      </p:grpSpPr>
      <p:pic>
        <p:nvPicPr>
          <p:cNvPr id="1177" name="Shape 1177" descr="C:\Users\Josephine\AppData\Roaming\Tencent\Users\2140716809\QQ\WinTemp\RichOle\D]505TK(SW~DKIH4QNYRJU0.png"/>
          <p:cNvPicPr preferRelativeResize="0"/>
          <p:nvPr/>
        </p:nvPicPr>
        <p:blipFill rotWithShape="1">
          <a:blip r:embed="rId3">
            <a:alphaModFix/>
          </a:blip>
          <a:srcRect/>
          <a:stretch/>
        </p:blipFill>
        <p:spPr>
          <a:xfrm>
            <a:off x="421106" y="360434"/>
            <a:ext cx="8157300" cy="4692300"/>
          </a:xfrm>
          <a:prstGeom prst="rect">
            <a:avLst/>
          </a:prstGeom>
          <a:noFill/>
          <a:ln>
            <a:noFill/>
          </a:ln>
        </p:spPr>
      </p:pic>
      <p:sp>
        <p:nvSpPr>
          <p:cNvPr id="1178" name="Shape 1178"/>
          <p:cNvSpPr txBox="1"/>
          <p:nvPr/>
        </p:nvSpPr>
        <p:spPr>
          <a:xfrm>
            <a:off x="6447637" y="1163410"/>
            <a:ext cx="2045100" cy="196200"/>
          </a:xfrm>
          <a:prstGeom prst="rect">
            <a:avLst/>
          </a:prstGeom>
          <a:noFill/>
          <a:ln w="9525" cap="flat" cmpd="sng">
            <a:solidFill>
              <a:srgbClr val="FF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100">
              <a:solidFill>
                <a:schemeClr val="dk1"/>
              </a:solidFill>
              <a:latin typeface="Calibri"/>
              <a:ea typeface="Calibri"/>
              <a:cs typeface="Calibri"/>
              <a:sym typeface="Calibri"/>
            </a:endParaRPr>
          </a:p>
        </p:txBody>
      </p:sp>
      <p:sp>
        <p:nvSpPr>
          <p:cNvPr id="1179" name="Shape 1179"/>
          <p:cNvSpPr txBox="1"/>
          <p:nvPr/>
        </p:nvSpPr>
        <p:spPr>
          <a:xfrm>
            <a:off x="6447637" y="2608487"/>
            <a:ext cx="2045100" cy="196200"/>
          </a:xfrm>
          <a:prstGeom prst="rect">
            <a:avLst/>
          </a:prstGeom>
          <a:noFill/>
          <a:ln w="9525" cap="flat" cmpd="sng">
            <a:solidFill>
              <a:srgbClr val="FF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1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1183"/>
        <p:cNvGrpSpPr/>
        <p:nvPr/>
      </p:nvGrpSpPr>
      <p:grpSpPr>
        <a:xfrm>
          <a:off x="0" y="0"/>
          <a:ext cx="0" cy="0"/>
          <a:chOff x="0" y="0"/>
          <a:chExt cx="0" cy="0"/>
        </a:xfrm>
      </p:grpSpPr>
      <p:pic>
        <p:nvPicPr>
          <p:cNvPr id="1184" name="Shape 1184"/>
          <p:cNvPicPr preferRelativeResize="0"/>
          <p:nvPr/>
        </p:nvPicPr>
        <p:blipFill rotWithShape="1">
          <a:blip r:embed="rId3">
            <a:alphaModFix/>
          </a:blip>
          <a:srcRect/>
          <a:stretch/>
        </p:blipFill>
        <p:spPr>
          <a:xfrm>
            <a:off x="216863" y="1309856"/>
            <a:ext cx="8803500" cy="3662100"/>
          </a:xfrm>
          <a:prstGeom prst="rect">
            <a:avLst/>
          </a:prstGeom>
          <a:noFill/>
          <a:ln>
            <a:noFill/>
          </a:ln>
        </p:spPr>
      </p:pic>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1188"/>
        <p:cNvGrpSpPr/>
        <p:nvPr/>
      </p:nvGrpSpPr>
      <p:grpSpPr>
        <a:xfrm>
          <a:off x="0" y="0"/>
          <a:ext cx="0" cy="0"/>
          <a:chOff x="0" y="0"/>
          <a:chExt cx="0" cy="0"/>
        </a:xfrm>
      </p:grpSpPr>
      <p:pic>
        <p:nvPicPr>
          <p:cNvPr id="1189" name="Shape 1189"/>
          <p:cNvPicPr preferRelativeResize="0"/>
          <p:nvPr/>
        </p:nvPicPr>
        <p:blipFill>
          <a:blip r:embed="rId3">
            <a:alphaModFix/>
          </a:blip>
          <a:stretch>
            <a:fillRect/>
          </a:stretch>
        </p:blipFill>
        <p:spPr>
          <a:xfrm>
            <a:off x="437800" y="101087"/>
            <a:ext cx="7867650" cy="3648075"/>
          </a:xfrm>
          <a:prstGeom prst="rect">
            <a:avLst/>
          </a:prstGeom>
          <a:noFill/>
          <a:ln>
            <a:noFill/>
          </a:ln>
        </p:spPr>
      </p:pic>
      <p:sp>
        <p:nvSpPr>
          <p:cNvPr id="1190" name="Shape 1190"/>
          <p:cNvSpPr txBox="1"/>
          <p:nvPr/>
        </p:nvSpPr>
        <p:spPr>
          <a:xfrm>
            <a:off x="437800" y="3612900"/>
            <a:ext cx="8379000" cy="1530600"/>
          </a:xfrm>
          <a:prstGeom prst="rect">
            <a:avLst/>
          </a:prstGeom>
          <a:noFill/>
          <a:ln>
            <a:noFill/>
          </a:ln>
        </p:spPr>
        <p:txBody>
          <a:bodyPr lIns="91425" tIns="91425" rIns="91425" bIns="91425" anchor="ctr" anchorCtr="0">
            <a:noAutofit/>
          </a:bodyPr>
          <a:lstStyle/>
          <a:p>
            <a:pPr lvl="0" rtl="0">
              <a:spcBef>
                <a:spcPts val="0"/>
              </a:spcBef>
              <a:buNone/>
            </a:pPr>
            <a:r>
              <a:rPr lang="en-GB" dirty="0"/>
              <a:t>Reductions in metal price forecasts, increases in estimated future costs of production, increases in estimated future capital expenditures, reductions in the amount of recoverable reserves, resources, and exploration potential, and/or the impact of adverse current economic conditions can result in a write-down of the carrying amounts of the Company’s mining interests and/or goodwill.</a:t>
            </a:r>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1194"/>
        <p:cNvGrpSpPr/>
        <p:nvPr/>
      </p:nvGrpSpPr>
      <p:grpSpPr>
        <a:xfrm>
          <a:off x="0" y="0"/>
          <a:ext cx="0" cy="0"/>
          <a:chOff x="0" y="0"/>
          <a:chExt cx="0" cy="0"/>
        </a:xfrm>
      </p:grpSpPr>
      <p:pic>
        <p:nvPicPr>
          <p:cNvPr id="1195" name="Shape 1195"/>
          <p:cNvPicPr preferRelativeResize="0"/>
          <p:nvPr/>
        </p:nvPicPr>
        <p:blipFill>
          <a:blip r:embed="rId3">
            <a:alphaModFix/>
          </a:blip>
          <a:stretch>
            <a:fillRect/>
          </a:stretch>
        </p:blipFill>
        <p:spPr>
          <a:xfrm>
            <a:off x="138112" y="180975"/>
            <a:ext cx="8867775" cy="4781550"/>
          </a:xfrm>
          <a:prstGeom prst="rect">
            <a:avLst/>
          </a:prstGeom>
          <a:noFill/>
          <a:ln>
            <a:noFill/>
          </a:ln>
        </p:spPr>
      </p:pic>
      <p:sp>
        <p:nvSpPr>
          <p:cNvPr id="1196" name="Shape 1196"/>
          <p:cNvSpPr/>
          <p:nvPr/>
        </p:nvSpPr>
        <p:spPr>
          <a:xfrm>
            <a:off x="6885325" y="2841550"/>
            <a:ext cx="1767000" cy="182100"/>
          </a:xfrm>
          <a:prstGeom prst="rect">
            <a:avLst/>
          </a:prstGeom>
          <a:noFill/>
          <a:ln w="952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1200"/>
        <p:cNvGrpSpPr/>
        <p:nvPr/>
      </p:nvGrpSpPr>
      <p:grpSpPr>
        <a:xfrm>
          <a:off x="0" y="0"/>
          <a:ext cx="0" cy="0"/>
          <a:chOff x="0" y="0"/>
          <a:chExt cx="0" cy="0"/>
        </a:xfrm>
      </p:grpSpPr>
      <p:pic>
        <p:nvPicPr>
          <p:cNvPr id="1201" name="Shape 1201"/>
          <p:cNvPicPr preferRelativeResize="0"/>
          <p:nvPr/>
        </p:nvPicPr>
        <p:blipFill>
          <a:blip r:embed="rId3">
            <a:alphaModFix/>
          </a:blip>
          <a:stretch>
            <a:fillRect/>
          </a:stretch>
        </p:blipFill>
        <p:spPr>
          <a:xfrm>
            <a:off x="223837" y="748627"/>
            <a:ext cx="8696325" cy="3408774"/>
          </a:xfrm>
          <a:prstGeom prst="rect">
            <a:avLst/>
          </a:prstGeom>
          <a:noFill/>
          <a:ln>
            <a:noFill/>
          </a:ln>
        </p:spPr>
      </p:pic>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1205"/>
        <p:cNvGrpSpPr/>
        <p:nvPr/>
      </p:nvGrpSpPr>
      <p:grpSpPr>
        <a:xfrm>
          <a:off x="0" y="0"/>
          <a:ext cx="0" cy="0"/>
          <a:chOff x="0" y="0"/>
          <a:chExt cx="0" cy="0"/>
        </a:xfrm>
      </p:grpSpPr>
      <p:sp>
        <p:nvSpPr>
          <p:cNvPr id="1206" name="Shape 1206"/>
          <p:cNvSpPr txBox="1">
            <a:spLocks noGrp="1"/>
          </p:cNvSpPr>
          <p:nvPr>
            <p:ph type="title"/>
          </p:nvPr>
        </p:nvSpPr>
        <p:spPr>
          <a:xfrm>
            <a:off x="542925" y="1180079"/>
            <a:ext cx="7886700" cy="9941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GB" sz="4400" b="0" i="0" u="none" strike="noStrike" cap="none">
                <a:solidFill>
                  <a:schemeClr val="dk1"/>
                </a:solidFill>
                <a:latin typeface="Calibri"/>
                <a:ea typeface="Calibri"/>
                <a:cs typeface="Calibri"/>
                <a:sym typeface="Calibri"/>
              </a:rPr>
              <a:t>Consolidated Statement of Cash Flow</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Shape 244"/>
          <p:cNvSpPr txBox="1">
            <a:spLocks noGrp="1"/>
          </p:cNvSpPr>
          <p:nvPr>
            <p:ph type="title"/>
          </p:nvPr>
        </p:nvSpPr>
        <p:spPr>
          <a:xfrm>
            <a:off x="475013" y="540026"/>
            <a:ext cx="7696398" cy="572700"/>
          </a:xfrm>
          <a:prstGeom prst="rect">
            <a:avLst/>
          </a:prstGeom>
          <a:noFill/>
          <a:ln>
            <a:noFill/>
          </a:ln>
        </p:spPr>
        <p:txBody>
          <a:bodyPr lIns="45700" tIns="45700" rIns="45700" bIns="45700" anchor="ctr" anchorCtr="0">
            <a:noAutofit/>
          </a:bodyPr>
          <a:lstStyle/>
          <a:p>
            <a:pPr marL="0" marR="0" lvl="0" indent="0" rtl="0">
              <a:spcBef>
                <a:spcPts val="0"/>
              </a:spcBef>
              <a:buClr>
                <a:schemeClr val="lt1"/>
              </a:buClr>
              <a:buSzPct val="25000"/>
              <a:buFont typeface="Source Sans Pro"/>
              <a:buNone/>
            </a:pPr>
            <a:r>
              <a:rPr lang="en-GB" sz="3000" b="0" i="0" u="none" strike="noStrike" cap="none" dirty="0">
                <a:solidFill>
                  <a:srgbClr val="000000"/>
                </a:solidFill>
                <a:latin typeface="+mj-lt"/>
                <a:ea typeface="Source Sans Pro"/>
                <a:cs typeface="Source Sans Pro"/>
                <a:sym typeface="Source Sans Pro"/>
              </a:rPr>
              <a:t>Minerals and Metals Policy of the Government of Canada</a:t>
            </a:r>
          </a:p>
        </p:txBody>
      </p:sp>
      <p:sp>
        <p:nvSpPr>
          <p:cNvPr id="245" name="Shape 245"/>
          <p:cNvSpPr txBox="1">
            <a:spLocks noGrp="1"/>
          </p:cNvSpPr>
          <p:nvPr>
            <p:ph type="body" idx="1"/>
          </p:nvPr>
        </p:nvSpPr>
        <p:spPr>
          <a:xfrm>
            <a:off x="311700" y="1700799"/>
            <a:ext cx="8520600" cy="2868076"/>
          </a:xfrm>
          <a:prstGeom prst="rect">
            <a:avLst/>
          </a:prstGeom>
          <a:noFill/>
          <a:ln>
            <a:noFill/>
          </a:ln>
        </p:spPr>
        <p:txBody>
          <a:bodyPr lIns="91425" tIns="45700" rIns="91425" bIns="45700" anchor="t" anchorCtr="0">
            <a:noAutofit/>
          </a:bodyPr>
          <a:lstStyle/>
          <a:p>
            <a:pPr marL="297180" marR="0" lvl="0" indent="-285750" algn="l" rtl="0">
              <a:lnSpc>
                <a:spcPct val="100000"/>
              </a:lnSpc>
              <a:spcBef>
                <a:spcPts val="0"/>
              </a:spcBef>
              <a:buClr>
                <a:srgbClr val="000000"/>
              </a:buClr>
              <a:buSzPct val="100000"/>
              <a:buFont typeface="Arial"/>
              <a:buChar char="•"/>
            </a:pPr>
            <a:r>
              <a:rPr lang="en-GB" sz="1700" b="0" i="0" u="none" strike="noStrike" cap="none" dirty="0">
                <a:solidFill>
                  <a:srgbClr val="000000"/>
                </a:solidFill>
                <a:latin typeface="Arial"/>
                <a:ea typeface="Arial"/>
                <a:cs typeface="Arial"/>
                <a:sym typeface="Arial"/>
              </a:rPr>
              <a:t>The Minerals and Metals Policy of the Government of Canada </a:t>
            </a:r>
            <a:r>
              <a:rPr lang="en-GB" sz="1700" b="0" i="0" u="none" strike="noStrike" cap="none" dirty="0" err="1">
                <a:solidFill>
                  <a:srgbClr val="000000"/>
                </a:solidFill>
                <a:latin typeface="Arial"/>
                <a:ea typeface="Arial"/>
                <a:cs typeface="Arial"/>
                <a:sym typeface="Arial"/>
              </a:rPr>
              <a:t>fulfills</a:t>
            </a:r>
            <a:r>
              <a:rPr lang="en-GB" sz="1700" b="0" i="0" u="none" strike="noStrike" cap="none" dirty="0">
                <a:solidFill>
                  <a:srgbClr val="000000"/>
                </a:solidFill>
                <a:latin typeface="Arial"/>
                <a:ea typeface="Arial"/>
                <a:cs typeface="Arial"/>
                <a:sym typeface="Arial"/>
              </a:rPr>
              <a:t> important commitments the government made in Creating Opportunity, Mining Agenda and A Guide to Green Government</a:t>
            </a:r>
          </a:p>
          <a:p>
            <a:pPr marL="297180" marR="0" lvl="0" indent="-285750" algn="l" rtl="0">
              <a:lnSpc>
                <a:spcPct val="100000"/>
              </a:lnSpc>
              <a:spcBef>
                <a:spcPts val="370"/>
              </a:spcBef>
              <a:buClr>
                <a:srgbClr val="000000"/>
              </a:buClr>
              <a:buSzPct val="100000"/>
              <a:buFont typeface="Arial"/>
              <a:buChar char="•"/>
            </a:pPr>
            <a:r>
              <a:rPr lang="en-GB" sz="1700" b="0" i="0" u="none" strike="noStrike" cap="none" dirty="0">
                <a:solidFill>
                  <a:srgbClr val="000000"/>
                </a:solidFill>
                <a:latin typeface="Arial"/>
                <a:ea typeface="Arial"/>
                <a:cs typeface="Arial"/>
                <a:sym typeface="Arial"/>
              </a:rPr>
              <a:t>The Policy was developed after an extensive consultation process involving representatives from federal departments and agencies, provincial and territorial mines ministries, industry, environmental groups, </a:t>
            </a:r>
            <a:r>
              <a:rPr lang="en-GB" sz="1700" b="0" i="0" u="none" strike="noStrike" cap="none" dirty="0" err="1">
                <a:solidFill>
                  <a:srgbClr val="000000"/>
                </a:solidFill>
                <a:latin typeface="Arial"/>
                <a:ea typeface="Arial"/>
                <a:cs typeface="Arial"/>
                <a:sym typeface="Arial"/>
              </a:rPr>
              <a:t>labor</a:t>
            </a:r>
            <a:r>
              <a:rPr lang="en-GB" sz="1700" b="0" i="0" u="none" strike="noStrike" cap="none" dirty="0">
                <a:solidFill>
                  <a:srgbClr val="000000"/>
                </a:solidFill>
                <a:latin typeface="Arial"/>
                <a:ea typeface="Arial"/>
                <a:cs typeface="Arial"/>
                <a:sym typeface="Arial"/>
              </a:rPr>
              <a:t>, and Aboriginal communities</a:t>
            </a:r>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1210"/>
        <p:cNvGrpSpPr/>
        <p:nvPr/>
      </p:nvGrpSpPr>
      <p:grpSpPr>
        <a:xfrm>
          <a:off x="0" y="0"/>
          <a:ext cx="0" cy="0"/>
          <a:chOff x="0" y="0"/>
          <a:chExt cx="0" cy="0"/>
        </a:xfrm>
      </p:grpSpPr>
      <p:pic>
        <p:nvPicPr>
          <p:cNvPr id="1211" name="Shape 1211"/>
          <p:cNvPicPr preferRelativeResize="0"/>
          <p:nvPr/>
        </p:nvPicPr>
        <p:blipFill rotWithShape="1">
          <a:blip r:embed="rId3">
            <a:alphaModFix/>
          </a:blip>
          <a:srcRect/>
          <a:stretch/>
        </p:blipFill>
        <p:spPr>
          <a:xfrm>
            <a:off x="421481" y="67865"/>
            <a:ext cx="8301000" cy="5007900"/>
          </a:xfrm>
          <a:prstGeom prst="rect">
            <a:avLst/>
          </a:prstGeom>
          <a:noFill/>
          <a:ln>
            <a:noFill/>
          </a:ln>
        </p:spPr>
      </p:pic>
      <p:sp>
        <p:nvSpPr>
          <p:cNvPr id="1212" name="Shape 1212"/>
          <p:cNvSpPr/>
          <p:nvPr/>
        </p:nvSpPr>
        <p:spPr>
          <a:xfrm>
            <a:off x="6912650" y="2786925"/>
            <a:ext cx="1530000" cy="145800"/>
          </a:xfrm>
          <a:prstGeom prst="roundRect">
            <a:avLst>
              <a:gd name="adj" fmla="val 16667"/>
            </a:avLst>
          </a:prstGeom>
          <a:noFill/>
          <a:ln w="952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13" name="Shape 1213"/>
          <p:cNvSpPr/>
          <p:nvPr/>
        </p:nvSpPr>
        <p:spPr>
          <a:xfrm>
            <a:off x="6794250" y="1202200"/>
            <a:ext cx="1566600" cy="273300"/>
          </a:xfrm>
          <a:prstGeom prst="roundRect">
            <a:avLst>
              <a:gd name="adj" fmla="val 16667"/>
            </a:avLst>
          </a:prstGeom>
          <a:noFill/>
          <a:ln w="952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1217"/>
        <p:cNvGrpSpPr/>
        <p:nvPr/>
      </p:nvGrpSpPr>
      <p:grpSpPr>
        <a:xfrm>
          <a:off x="0" y="0"/>
          <a:ext cx="0" cy="0"/>
          <a:chOff x="0" y="0"/>
          <a:chExt cx="0" cy="0"/>
        </a:xfrm>
      </p:grpSpPr>
      <p:pic>
        <p:nvPicPr>
          <p:cNvPr id="1218" name="Shape 1218"/>
          <p:cNvPicPr preferRelativeResize="0"/>
          <p:nvPr/>
        </p:nvPicPr>
        <p:blipFill rotWithShape="1">
          <a:blip r:embed="rId3">
            <a:alphaModFix/>
          </a:blip>
          <a:srcRect/>
          <a:stretch/>
        </p:blipFill>
        <p:spPr>
          <a:xfrm>
            <a:off x="232682" y="195942"/>
            <a:ext cx="8275500" cy="4893900"/>
          </a:xfrm>
          <a:prstGeom prst="rect">
            <a:avLst/>
          </a:prstGeom>
          <a:noFill/>
          <a:ln>
            <a:noFill/>
          </a:ln>
        </p:spPr>
      </p:pic>
      <p:sp>
        <p:nvSpPr>
          <p:cNvPr id="1219" name="Shape 1219"/>
          <p:cNvSpPr/>
          <p:nvPr/>
        </p:nvSpPr>
        <p:spPr>
          <a:xfrm>
            <a:off x="6830675" y="2641200"/>
            <a:ext cx="1548300" cy="163800"/>
          </a:xfrm>
          <a:prstGeom prst="roundRect">
            <a:avLst>
              <a:gd name="adj" fmla="val 16667"/>
            </a:avLst>
          </a:prstGeom>
          <a:noFill/>
          <a:ln w="952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20" name="Shape 1220"/>
          <p:cNvSpPr/>
          <p:nvPr/>
        </p:nvSpPr>
        <p:spPr>
          <a:xfrm>
            <a:off x="6830675" y="528225"/>
            <a:ext cx="1548300" cy="200400"/>
          </a:xfrm>
          <a:prstGeom prst="roundRect">
            <a:avLst>
              <a:gd name="adj" fmla="val 16667"/>
            </a:avLst>
          </a:prstGeom>
          <a:noFill/>
          <a:ln w="952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1224"/>
        <p:cNvGrpSpPr/>
        <p:nvPr/>
      </p:nvGrpSpPr>
      <p:grpSpPr>
        <a:xfrm>
          <a:off x="0" y="0"/>
          <a:ext cx="0" cy="0"/>
          <a:chOff x="0" y="0"/>
          <a:chExt cx="0" cy="0"/>
        </a:xfrm>
      </p:grpSpPr>
      <p:pic>
        <p:nvPicPr>
          <p:cNvPr id="3" name="Shape 1225"/>
          <p:cNvPicPr preferRelativeResize="0"/>
          <p:nvPr/>
        </p:nvPicPr>
        <p:blipFill>
          <a:blip r:embed="rId3">
            <a:alphaModFix/>
          </a:blip>
          <a:stretch>
            <a:fillRect/>
          </a:stretch>
        </p:blipFill>
        <p:spPr>
          <a:xfrm>
            <a:off x="215060" y="264690"/>
            <a:ext cx="8705850" cy="4533900"/>
          </a:xfrm>
          <a:prstGeom prst="rect">
            <a:avLst/>
          </a:prstGeom>
          <a:noFill/>
          <a:ln>
            <a:noFill/>
          </a:ln>
        </p:spPr>
      </p:pic>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1229"/>
        <p:cNvGrpSpPr/>
        <p:nvPr/>
      </p:nvGrpSpPr>
      <p:grpSpPr>
        <a:xfrm>
          <a:off x="0" y="0"/>
          <a:ext cx="0" cy="0"/>
          <a:chOff x="0" y="0"/>
          <a:chExt cx="0" cy="0"/>
        </a:xfrm>
      </p:grpSpPr>
      <p:pic>
        <p:nvPicPr>
          <p:cNvPr id="3" name="Shape 1230"/>
          <p:cNvPicPr preferRelativeResize="0"/>
          <p:nvPr/>
        </p:nvPicPr>
        <p:blipFill>
          <a:blip r:embed="rId3">
            <a:alphaModFix/>
          </a:blip>
          <a:stretch>
            <a:fillRect/>
          </a:stretch>
        </p:blipFill>
        <p:spPr>
          <a:xfrm>
            <a:off x="195262" y="276225"/>
            <a:ext cx="8753475" cy="4591050"/>
          </a:xfrm>
          <a:prstGeom prst="rect">
            <a:avLst/>
          </a:prstGeom>
          <a:noFill/>
          <a:ln>
            <a:noFill/>
          </a:ln>
        </p:spPr>
      </p:pic>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1234"/>
        <p:cNvGrpSpPr/>
        <p:nvPr/>
      </p:nvGrpSpPr>
      <p:grpSpPr>
        <a:xfrm>
          <a:off x="0" y="0"/>
          <a:ext cx="0" cy="0"/>
          <a:chOff x="0" y="0"/>
          <a:chExt cx="0" cy="0"/>
        </a:xfrm>
      </p:grpSpPr>
      <p:sp>
        <p:nvSpPr>
          <p:cNvPr id="1235" name="Shape 1235"/>
          <p:cNvSpPr txBox="1">
            <a:spLocks noGrp="1"/>
          </p:cNvSpPr>
          <p:nvPr>
            <p:ph type="ctrTitle"/>
          </p:nvPr>
        </p:nvSpPr>
        <p:spPr>
          <a:xfrm>
            <a:off x="427425" y="1345775"/>
            <a:ext cx="8057100" cy="2346600"/>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buClr>
                <a:schemeClr val="dk1"/>
              </a:buClr>
              <a:buSzPct val="25000"/>
              <a:buFont typeface="Calibri"/>
              <a:buNone/>
            </a:pPr>
            <a:r>
              <a:rPr lang="en-GB" sz="6000" dirty="0">
                <a:latin typeface="Calibri"/>
                <a:ea typeface="Calibri"/>
                <a:cs typeface="Calibri"/>
                <a:sym typeface="Calibri"/>
              </a:rPr>
              <a:t>Recommendation: HOLD</a:t>
            </a:r>
          </a:p>
          <a:p>
            <a:pPr marL="0" marR="0" lvl="0" indent="0" algn="ctr" rtl="0">
              <a:lnSpc>
                <a:spcPct val="90000"/>
              </a:lnSpc>
              <a:spcBef>
                <a:spcPts val="0"/>
              </a:spcBef>
              <a:buClr>
                <a:schemeClr val="dk1"/>
              </a:buClr>
              <a:buSzPct val="25000"/>
              <a:buFont typeface="Calibri"/>
              <a:buNone/>
            </a:pPr>
            <a:endParaRPr sz="6000" dirty="0">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1240"/>
        <p:cNvGrpSpPr/>
        <p:nvPr/>
      </p:nvGrpSpPr>
      <p:grpSpPr>
        <a:xfrm>
          <a:off x="0" y="0"/>
          <a:ext cx="0" cy="0"/>
          <a:chOff x="0" y="0"/>
          <a:chExt cx="0" cy="0"/>
        </a:xfrm>
      </p:grpSpPr>
      <p:sp>
        <p:nvSpPr>
          <p:cNvPr id="1241" name="Shape 1241"/>
          <p:cNvSpPr txBox="1">
            <a:spLocks noGrp="1"/>
          </p:cNvSpPr>
          <p:nvPr>
            <p:ph type="title"/>
          </p:nvPr>
        </p:nvSpPr>
        <p:spPr>
          <a:xfrm>
            <a:off x="311700" y="426425"/>
            <a:ext cx="8520600" cy="572700"/>
          </a:xfrm>
          <a:prstGeom prst="rect">
            <a:avLst/>
          </a:prstGeom>
        </p:spPr>
        <p:txBody>
          <a:bodyPr lIns="91425" tIns="91425" rIns="91425" bIns="91425" anchor="t" anchorCtr="0">
            <a:noAutofit/>
          </a:bodyPr>
          <a:lstStyle/>
          <a:p>
            <a:pPr lvl="0">
              <a:spcBef>
                <a:spcPts val="0"/>
              </a:spcBef>
              <a:buNone/>
            </a:pPr>
            <a:r>
              <a:rPr lang="en-GB"/>
              <a:t>Barrick Gold Corporation</a:t>
            </a:r>
          </a:p>
          <a:p>
            <a:pPr lvl="0">
              <a:spcBef>
                <a:spcPts val="0"/>
              </a:spcBef>
              <a:buNone/>
            </a:pPr>
            <a:endParaRPr/>
          </a:p>
          <a:p>
            <a:pPr lvl="0">
              <a:spcBef>
                <a:spcPts val="0"/>
              </a:spcBef>
              <a:buNone/>
            </a:pPr>
            <a:endParaRPr/>
          </a:p>
        </p:txBody>
      </p:sp>
      <p:pic>
        <p:nvPicPr>
          <p:cNvPr id="1242" name="Shape 1242"/>
          <p:cNvPicPr preferRelativeResize="0"/>
          <p:nvPr/>
        </p:nvPicPr>
        <p:blipFill>
          <a:blip r:embed="rId3">
            <a:alphaModFix/>
          </a:blip>
          <a:stretch>
            <a:fillRect/>
          </a:stretch>
        </p:blipFill>
        <p:spPr>
          <a:xfrm>
            <a:off x="0" y="0"/>
            <a:ext cx="9144000" cy="5143499"/>
          </a:xfrm>
          <a:prstGeom prst="rect">
            <a:avLst/>
          </a:prstGeom>
          <a:noFill/>
          <a:ln>
            <a:noFill/>
          </a:ln>
        </p:spPr>
      </p:pic>
      <p:pic>
        <p:nvPicPr>
          <p:cNvPr id="1243" name="Shape 1243"/>
          <p:cNvPicPr preferRelativeResize="0"/>
          <p:nvPr/>
        </p:nvPicPr>
        <p:blipFill>
          <a:blip r:embed="rId4">
            <a:alphaModFix/>
          </a:blip>
          <a:stretch>
            <a:fillRect/>
          </a:stretch>
        </p:blipFill>
        <p:spPr>
          <a:xfrm>
            <a:off x="449150" y="322449"/>
            <a:ext cx="2533599" cy="1784824"/>
          </a:xfrm>
          <a:prstGeom prst="rect">
            <a:avLst/>
          </a:prstGeom>
          <a:noFill/>
          <a:ln>
            <a:noFill/>
          </a:ln>
        </p:spPr>
      </p:pic>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1247"/>
        <p:cNvGrpSpPr/>
        <p:nvPr/>
      </p:nvGrpSpPr>
      <p:grpSpPr>
        <a:xfrm>
          <a:off x="0" y="0"/>
          <a:ext cx="0" cy="0"/>
          <a:chOff x="0" y="0"/>
          <a:chExt cx="0" cy="0"/>
        </a:xfrm>
      </p:grpSpPr>
      <p:sp>
        <p:nvSpPr>
          <p:cNvPr id="1248" name="Shape 1248"/>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GB" dirty="0">
                <a:latin typeface="+mj-lt"/>
              </a:rPr>
              <a:t>Company Overview</a:t>
            </a:r>
          </a:p>
          <a:p>
            <a:pPr lvl="0">
              <a:spcBef>
                <a:spcPts val="0"/>
              </a:spcBef>
              <a:buNone/>
            </a:pPr>
            <a:endParaRPr dirty="0">
              <a:latin typeface="+mj-lt"/>
            </a:endParaRPr>
          </a:p>
        </p:txBody>
      </p:sp>
      <p:pic>
        <p:nvPicPr>
          <p:cNvPr id="1249" name="Shape 1249"/>
          <p:cNvPicPr preferRelativeResize="0"/>
          <p:nvPr/>
        </p:nvPicPr>
        <p:blipFill>
          <a:blip r:embed="rId3">
            <a:alphaModFix/>
          </a:blip>
          <a:stretch>
            <a:fillRect/>
          </a:stretch>
        </p:blipFill>
        <p:spPr>
          <a:xfrm>
            <a:off x="0" y="1198012"/>
            <a:ext cx="9143999" cy="747975"/>
          </a:xfrm>
          <a:prstGeom prst="rect">
            <a:avLst/>
          </a:prstGeom>
          <a:noFill/>
          <a:ln>
            <a:noFill/>
          </a:ln>
        </p:spPr>
      </p:pic>
      <p:pic>
        <p:nvPicPr>
          <p:cNvPr id="1250" name="Shape 1250"/>
          <p:cNvPicPr preferRelativeResize="0"/>
          <p:nvPr/>
        </p:nvPicPr>
        <p:blipFill>
          <a:blip r:embed="rId4">
            <a:alphaModFix/>
          </a:blip>
          <a:stretch>
            <a:fillRect/>
          </a:stretch>
        </p:blipFill>
        <p:spPr>
          <a:xfrm>
            <a:off x="0" y="2220507"/>
            <a:ext cx="9144000" cy="2295485"/>
          </a:xfrm>
          <a:prstGeom prst="rect">
            <a:avLst/>
          </a:prstGeom>
          <a:noFill/>
          <a:ln>
            <a:noFill/>
          </a:ln>
        </p:spPr>
      </p:pic>
      <p:sp>
        <p:nvSpPr>
          <p:cNvPr id="1251" name="Shape 1251"/>
          <p:cNvSpPr/>
          <p:nvPr/>
        </p:nvSpPr>
        <p:spPr>
          <a:xfrm>
            <a:off x="7247675" y="1335049"/>
            <a:ext cx="773100" cy="377400"/>
          </a:xfrm>
          <a:prstGeom prst="rect">
            <a:avLst/>
          </a:prstGeom>
          <a:solidFill>
            <a:srgbClr val="000000">
              <a:alpha val="0"/>
            </a:srgbClr>
          </a:solidFill>
          <a:ln w="38100"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52" name="Shape 1252"/>
          <p:cNvSpPr/>
          <p:nvPr/>
        </p:nvSpPr>
        <p:spPr>
          <a:xfrm>
            <a:off x="8307525" y="3940850"/>
            <a:ext cx="741000" cy="214800"/>
          </a:xfrm>
          <a:prstGeom prst="rect">
            <a:avLst/>
          </a:prstGeom>
          <a:solidFill>
            <a:srgbClr val="000000">
              <a:alpha val="0"/>
            </a:srgbClr>
          </a:solidFill>
          <a:ln w="38100"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53" name="Shape 1253"/>
          <p:cNvSpPr/>
          <p:nvPr/>
        </p:nvSpPr>
        <p:spPr>
          <a:xfrm>
            <a:off x="6134850" y="2818425"/>
            <a:ext cx="2913900" cy="307200"/>
          </a:xfrm>
          <a:prstGeom prst="rect">
            <a:avLst/>
          </a:prstGeom>
          <a:solidFill>
            <a:srgbClr val="000000">
              <a:alpha val="0"/>
            </a:srgbClr>
          </a:solidFill>
          <a:ln w="38100"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sp>
        <p:nvSpPr>
          <p:cNvPr id="1258" name="Shape 1258"/>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GB" dirty="0">
                <a:latin typeface="+mj-lt"/>
              </a:rPr>
              <a:t>Shares Outstanding</a:t>
            </a:r>
          </a:p>
          <a:p>
            <a:pPr lvl="0">
              <a:spcBef>
                <a:spcPts val="0"/>
              </a:spcBef>
              <a:buNone/>
            </a:pPr>
            <a:endParaRPr dirty="0">
              <a:latin typeface="+mj-lt"/>
            </a:endParaRPr>
          </a:p>
        </p:txBody>
      </p:sp>
      <p:pic>
        <p:nvPicPr>
          <p:cNvPr id="1259" name="Shape 1259"/>
          <p:cNvPicPr preferRelativeResize="0"/>
          <p:nvPr/>
        </p:nvPicPr>
        <p:blipFill>
          <a:blip r:embed="rId3">
            <a:alphaModFix/>
          </a:blip>
          <a:stretch>
            <a:fillRect/>
          </a:stretch>
        </p:blipFill>
        <p:spPr>
          <a:xfrm>
            <a:off x="1736050" y="1690309"/>
            <a:ext cx="5671900" cy="1762874"/>
          </a:xfrm>
          <a:prstGeom prst="rect">
            <a:avLst/>
          </a:prstGeom>
          <a:noFill/>
          <a:ln>
            <a:noFill/>
          </a:ln>
        </p:spPr>
      </p:pic>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sp>
        <p:nvSpPr>
          <p:cNvPr id="1264" name="Shape 1264"/>
          <p:cNvSpPr txBox="1">
            <a:spLocks noGrp="1"/>
          </p:cNvSpPr>
          <p:nvPr>
            <p:ph type="title"/>
          </p:nvPr>
        </p:nvSpPr>
        <p:spPr>
          <a:xfrm>
            <a:off x="311700" y="72250"/>
            <a:ext cx="8520600" cy="572700"/>
          </a:xfrm>
          <a:prstGeom prst="rect">
            <a:avLst/>
          </a:prstGeom>
        </p:spPr>
        <p:txBody>
          <a:bodyPr lIns="91425" tIns="91425" rIns="91425" bIns="91425" anchor="t" anchorCtr="0">
            <a:noAutofit/>
          </a:bodyPr>
          <a:lstStyle/>
          <a:p>
            <a:pPr lvl="0">
              <a:spcBef>
                <a:spcPts val="0"/>
              </a:spcBef>
              <a:buNone/>
            </a:pPr>
            <a:r>
              <a:rPr lang="en-GB" dirty="0">
                <a:latin typeface="+mj-lt"/>
              </a:rPr>
              <a:t>5-Day Trend</a:t>
            </a:r>
          </a:p>
          <a:p>
            <a:pPr lvl="0">
              <a:spcBef>
                <a:spcPts val="0"/>
              </a:spcBef>
              <a:buNone/>
            </a:pPr>
            <a:endParaRPr dirty="0">
              <a:latin typeface="+mj-lt"/>
            </a:endParaRPr>
          </a:p>
        </p:txBody>
      </p:sp>
      <p:pic>
        <p:nvPicPr>
          <p:cNvPr id="1265" name="Shape 1265"/>
          <p:cNvPicPr preferRelativeResize="0"/>
          <p:nvPr/>
        </p:nvPicPr>
        <p:blipFill>
          <a:blip r:embed="rId3">
            <a:alphaModFix/>
          </a:blip>
          <a:stretch>
            <a:fillRect/>
          </a:stretch>
        </p:blipFill>
        <p:spPr>
          <a:xfrm>
            <a:off x="1011212" y="644950"/>
            <a:ext cx="7121574" cy="4339199"/>
          </a:xfrm>
          <a:prstGeom prst="rect">
            <a:avLst/>
          </a:prstGeom>
          <a:noFill/>
          <a:ln>
            <a:noFill/>
          </a:ln>
        </p:spPr>
      </p:pic>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1269"/>
        <p:cNvGrpSpPr/>
        <p:nvPr/>
      </p:nvGrpSpPr>
      <p:grpSpPr>
        <a:xfrm>
          <a:off x="0" y="0"/>
          <a:ext cx="0" cy="0"/>
          <a:chOff x="0" y="0"/>
          <a:chExt cx="0" cy="0"/>
        </a:xfrm>
      </p:grpSpPr>
      <p:sp>
        <p:nvSpPr>
          <p:cNvPr id="1270" name="Shape 1270"/>
          <p:cNvSpPr txBox="1">
            <a:spLocks noGrp="1"/>
          </p:cNvSpPr>
          <p:nvPr>
            <p:ph type="title"/>
          </p:nvPr>
        </p:nvSpPr>
        <p:spPr>
          <a:xfrm>
            <a:off x="311700" y="137750"/>
            <a:ext cx="8520600" cy="572700"/>
          </a:xfrm>
          <a:prstGeom prst="rect">
            <a:avLst/>
          </a:prstGeom>
        </p:spPr>
        <p:txBody>
          <a:bodyPr lIns="91425" tIns="91425" rIns="91425" bIns="91425" anchor="t" anchorCtr="0">
            <a:noAutofit/>
          </a:bodyPr>
          <a:lstStyle/>
          <a:p>
            <a:pPr lvl="0">
              <a:spcBef>
                <a:spcPts val="0"/>
              </a:spcBef>
              <a:buNone/>
            </a:pPr>
            <a:r>
              <a:rPr lang="en-GB" dirty="0">
                <a:latin typeface="+mj-lt"/>
              </a:rPr>
              <a:t>1-Year Trend</a:t>
            </a:r>
          </a:p>
        </p:txBody>
      </p:sp>
      <p:pic>
        <p:nvPicPr>
          <p:cNvPr id="1271" name="Shape 1271"/>
          <p:cNvPicPr preferRelativeResize="0"/>
          <p:nvPr/>
        </p:nvPicPr>
        <p:blipFill>
          <a:blip r:embed="rId3">
            <a:alphaModFix/>
          </a:blip>
          <a:stretch>
            <a:fillRect/>
          </a:stretch>
        </p:blipFill>
        <p:spPr>
          <a:xfrm>
            <a:off x="732012" y="710449"/>
            <a:ext cx="7679975" cy="4312449"/>
          </a:xfrm>
          <a:prstGeom prst="rect">
            <a:avLst/>
          </a:prstGeom>
          <a:noFill/>
          <a:ln>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Shape 256"/>
          <p:cNvSpPr txBox="1">
            <a:spLocks noGrp="1"/>
          </p:cNvSpPr>
          <p:nvPr>
            <p:ph type="title"/>
          </p:nvPr>
        </p:nvSpPr>
        <p:spPr>
          <a:prstGeom prst="rect">
            <a:avLst/>
          </a:prstGeom>
          <a:noFill/>
          <a:ln>
            <a:noFill/>
          </a:ln>
        </p:spPr>
        <p:txBody>
          <a:bodyPr lIns="45700" tIns="45700" rIns="45700" bIns="45700" anchor="ctr" anchorCtr="0">
            <a:noAutofit/>
          </a:bodyPr>
          <a:lstStyle/>
          <a:p>
            <a:pPr marL="0" marR="0" lvl="0" indent="0" algn="l" rtl="0">
              <a:spcBef>
                <a:spcPts val="0"/>
              </a:spcBef>
              <a:buClr>
                <a:schemeClr val="lt1"/>
              </a:buClr>
              <a:buSzPct val="25000"/>
              <a:buFont typeface="Source Sans Pro"/>
              <a:buNone/>
            </a:pPr>
            <a:r>
              <a:rPr lang="en-GB" b="0" i="0" u="none" strike="noStrike" cap="none" dirty="0">
                <a:solidFill>
                  <a:srgbClr val="000000"/>
                </a:solidFill>
                <a:latin typeface="+mj-lt"/>
                <a:ea typeface="Source Sans Pro"/>
                <a:cs typeface="Source Sans Pro"/>
                <a:sym typeface="Source Sans Pro"/>
              </a:rPr>
              <a:t>Copper Facts</a:t>
            </a:r>
          </a:p>
        </p:txBody>
      </p:sp>
      <p:sp>
        <p:nvSpPr>
          <p:cNvPr id="257" name="Shape 257"/>
          <p:cNvSpPr txBox="1">
            <a:spLocks noGrp="1"/>
          </p:cNvSpPr>
          <p:nvPr>
            <p:ph type="body" idx="1"/>
          </p:nvPr>
        </p:nvSpPr>
        <p:spPr>
          <a:prstGeom prst="rect">
            <a:avLst/>
          </a:prstGeom>
          <a:noFill/>
          <a:ln>
            <a:noFill/>
          </a:ln>
        </p:spPr>
        <p:txBody>
          <a:bodyPr lIns="91425" tIns="45700" rIns="91425" bIns="45700" anchor="t" anchorCtr="0">
            <a:noAutofit/>
          </a:bodyPr>
          <a:lstStyle/>
          <a:p>
            <a:pPr marL="298450" lvl="0" indent="-285750" rtl="0">
              <a:spcBef>
                <a:spcPts val="800"/>
              </a:spcBef>
              <a:spcAft>
                <a:spcPts val="0"/>
              </a:spcAft>
              <a:buClr>
                <a:schemeClr val="dk1"/>
              </a:buClr>
              <a:buSzPct val="100000"/>
              <a:buFont typeface="Arial"/>
              <a:buChar char="•"/>
            </a:pPr>
            <a:r>
              <a:rPr lang="en-GB" sz="1800" dirty="0">
                <a:solidFill>
                  <a:srgbClr val="202729"/>
                </a:solidFill>
                <a:latin typeface="+mj-lt"/>
                <a:ea typeface="Cambria"/>
                <a:cs typeface="Arial"/>
                <a:sym typeface="Cambria"/>
              </a:rPr>
              <a:t>Current spot price: 2.19US/</a:t>
            </a:r>
            <a:r>
              <a:rPr lang="en-GB" sz="1800" dirty="0" err="1">
                <a:solidFill>
                  <a:srgbClr val="202729"/>
                </a:solidFill>
                <a:latin typeface="+mj-lt"/>
                <a:ea typeface="Cambria"/>
                <a:cs typeface="Arial"/>
                <a:sym typeface="Cambria"/>
              </a:rPr>
              <a:t>lb</a:t>
            </a:r>
            <a:r>
              <a:rPr lang="en-GB" sz="1800" dirty="0">
                <a:solidFill>
                  <a:srgbClr val="202729"/>
                </a:solidFill>
                <a:latin typeface="+mj-lt"/>
                <a:ea typeface="Cambria"/>
                <a:cs typeface="Arial"/>
                <a:sym typeface="Cambria"/>
              </a:rPr>
              <a:t> </a:t>
            </a:r>
          </a:p>
          <a:p>
            <a:pPr marL="298450" lvl="0" indent="-285750" rtl="0">
              <a:spcBef>
                <a:spcPts val="800"/>
              </a:spcBef>
              <a:spcAft>
                <a:spcPts val="0"/>
              </a:spcAft>
              <a:buClr>
                <a:schemeClr val="dk1"/>
              </a:buClr>
              <a:buSzPct val="100000"/>
              <a:buFont typeface="Arial"/>
              <a:buChar char="•"/>
            </a:pPr>
            <a:r>
              <a:rPr lang="en-GB" sz="1800" dirty="0">
                <a:solidFill>
                  <a:srgbClr val="202729"/>
                </a:solidFill>
                <a:latin typeface="+mj-lt"/>
                <a:ea typeface="Cambria"/>
                <a:cs typeface="Arial"/>
                <a:sym typeface="Cambria"/>
              </a:rPr>
              <a:t>Value produced in 2015: 4.49 Billion CAD</a:t>
            </a:r>
          </a:p>
          <a:p>
            <a:pPr marL="298450" lvl="0" indent="-285750" rtl="0">
              <a:spcBef>
                <a:spcPts val="800"/>
              </a:spcBef>
              <a:spcAft>
                <a:spcPts val="0"/>
              </a:spcAft>
              <a:buClr>
                <a:schemeClr val="dk1"/>
              </a:buClr>
              <a:buSzPct val="100000"/>
              <a:buFont typeface="Arial"/>
              <a:buChar char="•"/>
            </a:pPr>
            <a:r>
              <a:rPr lang="en-GB" sz="1800" dirty="0">
                <a:solidFill>
                  <a:srgbClr val="202729"/>
                </a:solidFill>
                <a:latin typeface="+mj-lt"/>
                <a:ea typeface="Cambria"/>
                <a:cs typeface="Arial"/>
                <a:sym typeface="Cambria"/>
              </a:rPr>
              <a:t>This is roughly 10.5% of all metal and non-metal mineral production for 2015. </a:t>
            </a:r>
          </a:p>
          <a:p>
            <a:pPr marL="298450" marR="0" lvl="0" indent="-285750" algn="l" rtl="0">
              <a:lnSpc>
                <a:spcPct val="90000"/>
              </a:lnSpc>
              <a:spcBef>
                <a:spcPts val="400"/>
              </a:spcBef>
              <a:spcAft>
                <a:spcPts val="0"/>
              </a:spcAft>
              <a:buClr>
                <a:srgbClr val="000000"/>
              </a:buClr>
              <a:buSzPct val="100000"/>
              <a:buFont typeface="Arial"/>
              <a:buChar char="•"/>
            </a:pPr>
            <a:r>
              <a:rPr lang="en-GB" sz="1800" b="0" i="0" u="none" strike="noStrike" cap="none" dirty="0">
                <a:solidFill>
                  <a:srgbClr val="202729"/>
                </a:solidFill>
                <a:latin typeface="+mj-lt"/>
                <a:ea typeface="Cambria"/>
                <a:cs typeface="Arial"/>
                <a:sym typeface="Cambria"/>
              </a:rPr>
              <a:t>In 200</a:t>
            </a:r>
            <a:r>
              <a:rPr lang="en-GB" sz="1800" dirty="0">
                <a:solidFill>
                  <a:srgbClr val="202729"/>
                </a:solidFill>
                <a:latin typeface="+mj-lt"/>
                <a:ea typeface="Cambria"/>
                <a:cs typeface="Arial"/>
                <a:sym typeface="Cambria"/>
              </a:rPr>
              <a:t>14</a:t>
            </a:r>
            <a:r>
              <a:rPr lang="en-GB" sz="1800" b="0" i="0" u="none" strike="noStrike" cap="none" dirty="0">
                <a:solidFill>
                  <a:srgbClr val="202729"/>
                </a:solidFill>
                <a:latin typeface="+mj-lt"/>
                <a:ea typeface="Cambria"/>
                <a:cs typeface="Arial"/>
                <a:sym typeface="Cambria"/>
              </a:rPr>
              <a:t>, Chile was the top mine producer of copper with at least one-third world share followed by the United States, Indonesia and Peru</a:t>
            </a:r>
          </a:p>
          <a:p>
            <a:pPr marL="298450" lvl="0" indent="-285750" rtl="0">
              <a:spcBef>
                <a:spcPts val="800"/>
              </a:spcBef>
              <a:spcAft>
                <a:spcPts val="0"/>
              </a:spcAft>
              <a:buClr>
                <a:schemeClr val="dk1"/>
              </a:buClr>
              <a:buSzPct val="100000"/>
              <a:buFont typeface="Arial"/>
              <a:buChar char="•"/>
            </a:pPr>
            <a:r>
              <a:rPr lang="en-GB" sz="1800" dirty="0">
                <a:solidFill>
                  <a:srgbClr val="202729"/>
                </a:solidFill>
                <a:latin typeface="+mj-lt"/>
                <a:ea typeface="Cambria"/>
                <a:cs typeface="Arial"/>
                <a:sym typeface="Cambria"/>
              </a:rPr>
              <a:t>Copper is 100% recyclable</a:t>
            </a:r>
          </a:p>
          <a:p>
            <a:pPr marL="298450" lvl="0" indent="-285750" rtl="0">
              <a:spcBef>
                <a:spcPts val="800"/>
              </a:spcBef>
              <a:spcAft>
                <a:spcPts val="0"/>
              </a:spcAft>
              <a:buClr>
                <a:schemeClr val="dk1"/>
              </a:buClr>
              <a:buSzPct val="100000"/>
              <a:buFont typeface="Arial"/>
              <a:buChar char="•"/>
            </a:pPr>
            <a:r>
              <a:rPr lang="en-GB" sz="1800" dirty="0">
                <a:solidFill>
                  <a:srgbClr val="202729"/>
                </a:solidFill>
                <a:latin typeface="+mj-lt"/>
                <a:ea typeface="Cambria"/>
                <a:cs typeface="Arial"/>
                <a:sym typeface="Cambria"/>
              </a:rPr>
              <a:t>80% of the copper ever mined is still in use today</a:t>
            </a:r>
          </a:p>
          <a:p>
            <a:pPr marL="298450" marR="0" lvl="0" indent="-285750" algn="l" rtl="0">
              <a:lnSpc>
                <a:spcPct val="90000"/>
              </a:lnSpc>
              <a:spcBef>
                <a:spcPts val="400"/>
              </a:spcBef>
              <a:spcAft>
                <a:spcPts val="0"/>
              </a:spcAft>
              <a:buClr>
                <a:srgbClr val="000000"/>
              </a:buClr>
              <a:buSzPct val="100000"/>
              <a:buFont typeface="Arial"/>
              <a:buChar char="•"/>
            </a:pPr>
            <a:r>
              <a:rPr lang="en-GB" sz="1800" b="0" i="0" u="none" strike="noStrike" cap="none" dirty="0">
                <a:solidFill>
                  <a:srgbClr val="202729"/>
                </a:solidFill>
                <a:latin typeface="+mj-lt"/>
                <a:ea typeface="Cambria"/>
                <a:cs typeface="Arial"/>
                <a:sym typeface="Cambria"/>
              </a:rPr>
              <a:t>Various estimates of existing copper reserves available for mining vary from 25 years to 60 years</a:t>
            </a:r>
          </a:p>
          <a:p>
            <a:pPr marL="298450" marR="0" lvl="0" indent="-285750" algn="l" rtl="0">
              <a:lnSpc>
                <a:spcPct val="90000"/>
              </a:lnSpc>
              <a:spcBef>
                <a:spcPts val="400"/>
              </a:spcBef>
              <a:spcAft>
                <a:spcPts val="0"/>
              </a:spcAft>
              <a:buClr>
                <a:srgbClr val="000000"/>
              </a:buClr>
              <a:buSzPct val="100000"/>
              <a:buFont typeface="Arial"/>
              <a:buChar char="•"/>
            </a:pPr>
            <a:r>
              <a:rPr lang="en-GB" sz="1800" b="0" i="0" u="none" strike="noStrike" cap="none" dirty="0">
                <a:solidFill>
                  <a:srgbClr val="202729"/>
                </a:solidFill>
                <a:latin typeface="+mj-lt"/>
                <a:ea typeface="Cambria"/>
                <a:cs typeface="Arial"/>
                <a:sym typeface="Cambria"/>
              </a:rPr>
              <a:t>Recycling is a major source of copper in the modern world</a:t>
            </a:r>
          </a:p>
          <a:p>
            <a:pPr marL="420624" marR="0" lvl="0" indent="-395224" algn="l" rtl="0">
              <a:lnSpc>
                <a:spcPct val="90000"/>
              </a:lnSpc>
              <a:spcBef>
                <a:spcPts val="400"/>
              </a:spcBef>
              <a:buClr>
                <a:schemeClr val="accent1"/>
              </a:buClr>
              <a:buSzPct val="88888"/>
              <a:buFont typeface="Noto Sans Symbols"/>
              <a:buNone/>
            </a:pPr>
            <a:endParaRPr sz="1800" b="0" i="0" u="none" strike="noStrike" cap="none" dirty="0">
              <a:solidFill>
                <a:srgbClr val="000000"/>
              </a:solidFill>
              <a:latin typeface="+mj-lt"/>
              <a:ea typeface="Cambria"/>
              <a:cs typeface="Cambria"/>
              <a:sym typeface="Cambria"/>
            </a:endParaRPr>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1275"/>
        <p:cNvGrpSpPr/>
        <p:nvPr/>
      </p:nvGrpSpPr>
      <p:grpSpPr>
        <a:xfrm>
          <a:off x="0" y="0"/>
          <a:ext cx="0" cy="0"/>
          <a:chOff x="0" y="0"/>
          <a:chExt cx="0" cy="0"/>
        </a:xfrm>
      </p:grpSpPr>
      <p:sp>
        <p:nvSpPr>
          <p:cNvPr id="1276" name="Shape 1276"/>
          <p:cNvSpPr txBox="1">
            <a:spLocks noGrp="1"/>
          </p:cNvSpPr>
          <p:nvPr>
            <p:ph type="title"/>
          </p:nvPr>
        </p:nvSpPr>
        <p:spPr>
          <a:xfrm>
            <a:off x="311700" y="95375"/>
            <a:ext cx="8520600" cy="572700"/>
          </a:xfrm>
          <a:prstGeom prst="rect">
            <a:avLst/>
          </a:prstGeom>
        </p:spPr>
        <p:txBody>
          <a:bodyPr lIns="91425" tIns="91425" rIns="91425" bIns="91425" anchor="t" anchorCtr="0">
            <a:noAutofit/>
          </a:bodyPr>
          <a:lstStyle/>
          <a:p>
            <a:pPr lvl="0">
              <a:spcBef>
                <a:spcPts val="0"/>
              </a:spcBef>
              <a:buNone/>
            </a:pPr>
            <a:r>
              <a:rPr lang="en-GB" dirty="0">
                <a:latin typeface="+mj-lt"/>
              </a:rPr>
              <a:t>5-Year Trend</a:t>
            </a:r>
          </a:p>
          <a:p>
            <a:pPr lvl="0">
              <a:spcBef>
                <a:spcPts val="0"/>
              </a:spcBef>
              <a:buNone/>
            </a:pPr>
            <a:endParaRPr dirty="0">
              <a:latin typeface="+mj-lt"/>
            </a:endParaRPr>
          </a:p>
        </p:txBody>
      </p:sp>
      <p:pic>
        <p:nvPicPr>
          <p:cNvPr id="1277" name="Shape 1277"/>
          <p:cNvPicPr preferRelativeResize="0"/>
          <p:nvPr/>
        </p:nvPicPr>
        <p:blipFill>
          <a:blip r:embed="rId3">
            <a:alphaModFix/>
          </a:blip>
          <a:stretch>
            <a:fillRect/>
          </a:stretch>
        </p:blipFill>
        <p:spPr>
          <a:xfrm>
            <a:off x="880324" y="668074"/>
            <a:ext cx="7383348" cy="4301250"/>
          </a:xfrm>
          <a:prstGeom prst="rect">
            <a:avLst/>
          </a:prstGeom>
          <a:noFill/>
          <a:ln>
            <a:noFill/>
          </a:ln>
        </p:spPr>
      </p:pic>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sp>
        <p:nvSpPr>
          <p:cNvPr id="1282" name="Shape 1282"/>
          <p:cNvSpPr txBox="1">
            <a:spLocks noGrp="1"/>
          </p:cNvSpPr>
          <p:nvPr>
            <p:ph type="title"/>
          </p:nvPr>
        </p:nvSpPr>
        <p:spPr>
          <a:xfrm>
            <a:off x="311700" y="169550"/>
            <a:ext cx="8520600" cy="572700"/>
          </a:xfrm>
          <a:prstGeom prst="rect">
            <a:avLst/>
          </a:prstGeom>
        </p:spPr>
        <p:txBody>
          <a:bodyPr lIns="91425" tIns="91425" rIns="91425" bIns="91425" anchor="t" anchorCtr="0">
            <a:noAutofit/>
          </a:bodyPr>
          <a:lstStyle/>
          <a:p>
            <a:pPr lvl="0">
              <a:spcBef>
                <a:spcPts val="0"/>
              </a:spcBef>
              <a:buNone/>
            </a:pPr>
            <a:r>
              <a:rPr lang="en-GB" dirty="0">
                <a:latin typeface="+mj-lt"/>
              </a:rPr>
              <a:t>5-Year Moving Average</a:t>
            </a:r>
          </a:p>
          <a:p>
            <a:pPr lvl="0">
              <a:spcBef>
                <a:spcPts val="0"/>
              </a:spcBef>
              <a:buNone/>
            </a:pPr>
            <a:endParaRPr dirty="0">
              <a:latin typeface="+mj-lt"/>
            </a:endParaRPr>
          </a:p>
        </p:txBody>
      </p:sp>
      <p:pic>
        <p:nvPicPr>
          <p:cNvPr id="1283" name="Shape 1283"/>
          <p:cNvPicPr preferRelativeResize="0"/>
          <p:nvPr/>
        </p:nvPicPr>
        <p:blipFill>
          <a:blip r:embed="rId3">
            <a:alphaModFix/>
          </a:blip>
          <a:stretch>
            <a:fillRect/>
          </a:stretch>
        </p:blipFill>
        <p:spPr>
          <a:xfrm>
            <a:off x="280287" y="890600"/>
            <a:ext cx="8583423" cy="3856225"/>
          </a:xfrm>
          <a:prstGeom prst="rect">
            <a:avLst/>
          </a:prstGeom>
          <a:noFill/>
          <a:ln>
            <a:noFill/>
          </a:ln>
        </p:spPr>
      </p:pic>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Shape 1288"/>
          <p:cNvSpPr txBox="1">
            <a:spLocks noGrp="1"/>
          </p:cNvSpPr>
          <p:nvPr>
            <p:ph type="title"/>
          </p:nvPr>
        </p:nvSpPr>
        <p:spPr>
          <a:xfrm>
            <a:off x="311700" y="296675"/>
            <a:ext cx="8520600" cy="572700"/>
          </a:xfrm>
          <a:prstGeom prst="rect">
            <a:avLst/>
          </a:prstGeom>
        </p:spPr>
        <p:txBody>
          <a:bodyPr lIns="91425" tIns="91425" rIns="91425" bIns="91425" anchor="t" anchorCtr="0">
            <a:noAutofit/>
          </a:bodyPr>
          <a:lstStyle/>
          <a:p>
            <a:pPr lvl="0">
              <a:spcBef>
                <a:spcPts val="0"/>
              </a:spcBef>
              <a:buNone/>
            </a:pPr>
            <a:r>
              <a:rPr lang="en-GB" dirty="0">
                <a:latin typeface="+mj-lt"/>
              </a:rPr>
              <a:t>5-Year Comparison Against Gold Spot Prices</a:t>
            </a:r>
          </a:p>
        </p:txBody>
      </p:sp>
      <p:pic>
        <p:nvPicPr>
          <p:cNvPr id="1289" name="Shape 1289"/>
          <p:cNvPicPr preferRelativeResize="0"/>
          <p:nvPr/>
        </p:nvPicPr>
        <p:blipFill>
          <a:blip r:embed="rId3">
            <a:alphaModFix/>
          </a:blip>
          <a:stretch>
            <a:fillRect/>
          </a:stretch>
        </p:blipFill>
        <p:spPr>
          <a:xfrm>
            <a:off x="741262" y="869374"/>
            <a:ext cx="7661474" cy="4110149"/>
          </a:xfrm>
          <a:prstGeom prst="rect">
            <a:avLst/>
          </a:prstGeom>
          <a:noFill/>
          <a:ln>
            <a:noFill/>
          </a:ln>
        </p:spPr>
      </p:pic>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Shape 1293"/>
        <p:cNvGrpSpPr/>
        <p:nvPr/>
      </p:nvGrpSpPr>
      <p:grpSpPr>
        <a:xfrm>
          <a:off x="0" y="0"/>
          <a:ext cx="0" cy="0"/>
          <a:chOff x="0" y="0"/>
          <a:chExt cx="0" cy="0"/>
        </a:xfrm>
      </p:grpSpPr>
      <p:sp>
        <p:nvSpPr>
          <p:cNvPr id="1294" name="Shape 1294"/>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GB" dirty="0">
                <a:latin typeface="+mj-lt"/>
              </a:rPr>
              <a:t>10-Year Trend</a:t>
            </a:r>
          </a:p>
        </p:txBody>
      </p:sp>
      <p:pic>
        <p:nvPicPr>
          <p:cNvPr id="1295" name="Shape 1295"/>
          <p:cNvPicPr preferRelativeResize="0"/>
          <p:nvPr/>
        </p:nvPicPr>
        <p:blipFill>
          <a:blip r:embed="rId3">
            <a:alphaModFix/>
          </a:blip>
          <a:stretch>
            <a:fillRect/>
          </a:stretch>
        </p:blipFill>
        <p:spPr>
          <a:xfrm>
            <a:off x="346850" y="1134300"/>
            <a:ext cx="8450299" cy="3619050"/>
          </a:xfrm>
          <a:prstGeom prst="rect">
            <a:avLst/>
          </a:prstGeom>
          <a:noFill/>
          <a:ln>
            <a:noFill/>
          </a:ln>
        </p:spPr>
      </p:pic>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Shape 1299"/>
        <p:cNvGrpSpPr/>
        <p:nvPr/>
      </p:nvGrpSpPr>
      <p:grpSpPr>
        <a:xfrm>
          <a:off x="0" y="0"/>
          <a:ext cx="0" cy="0"/>
          <a:chOff x="0" y="0"/>
          <a:chExt cx="0" cy="0"/>
        </a:xfrm>
      </p:grpSpPr>
      <p:sp>
        <p:nvSpPr>
          <p:cNvPr id="1300" name="Shape 130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GB" dirty="0">
                <a:latin typeface="+mj-lt"/>
              </a:rPr>
              <a:t>10-Year Moving Average</a:t>
            </a:r>
          </a:p>
        </p:txBody>
      </p:sp>
      <p:sp>
        <p:nvSpPr>
          <p:cNvPr id="1301" name="Shape 1301"/>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endParaRPr/>
          </a:p>
        </p:txBody>
      </p:sp>
      <p:pic>
        <p:nvPicPr>
          <p:cNvPr id="1302" name="Shape 1302"/>
          <p:cNvPicPr preferRelativeResize="0"/>
          <p:nvPr/>
        </p:nvPicPr>
        <p:blipFill>
          <a:blip r:embed="rId3">
            <a:alphaModFix/>
          </a:blip>
          <a:stretch>
            <a:fillRect/>
          </a:stretch>
        </p:blipFill>
        <p:spPr>
          <a:xfrm>
            <a:off x="343650" y="1152475"/>
            <a:ext cx="8456699" cy="3744849"/>
          </a:xfrm>
          <a:prstGeom prst="rect">
            <a:avLst/>
          </a:prstGeom>
          <a:noFill/>
          <a:ln>
            <a:noFill/>
          </a:ln>
        </p:spPr>
      </p:pic>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Shape 1306"/>
        <p:cNvGrpSpPr/>
        <p:nvPr/>
      </p:nvGrpSpPr>
      <p:grpSpPr>
        <a:xfrm>
          <a:off x="0" y="0"/>
          <a:ext cx="0" cy="0"/>
          <a:chOff x="0" y="0"/>
          <a:chExt cx="0" cy="0"/>
        </a:xfrm>
      </p:grpSpPr>
      <p:sp>
        <p:nvSpPr>
          <p:cNvPr id="1307" name="Shape 1307"/>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GB" dirty="0">
                <a:latin typeface="+mj-lt"/>
              </a:rPr>
              <a:t>Max Trend &amp; Moving Average</a:t>
            </a:r>
          </a:p>
        </p:txBody>
      </p:sp>
      <p:pic>
        <p:nvPicPr>
          <p:cNvPr id="1308" name="Shape 1308"/>
          <p:cNvPicPr preferRelativeResize="0"/>
          <p:nvPr/>
        </p:nvPicPr>
        <p:blipFill>
          <a:blip r:embed="rId3">
            <a:alphaModFix/>
          </a:blip>
          <a:stretch>
            <a:fillRect/>
          </a:stretch>
        </p:blipFill>
        <p:spPr>
          <a:xfrm>
            <a:off x="372549" y="1160200"/>
            <a:ext cx="8398900" cy="3787400"/>
          </a:xfrm>
          <a:prstGeom prst="rect">
            <a:avLst/>
          </a:prstGeom>
          <a:noFill/>
          <a:ln>
            <a:noFill/>
          </a:ln>
        </p:spPr>
      </p:pic>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Shape 1312"/>
        <p:cNvGrpSpPr/>
        <p:nvPr/>
      </p:nvGrpSpPr>
      <p:grpSpPr>
        <a:xfrm>
          <a:off x="0" y="0"/>
          <a:ext cx="0" cy="0"/>
          <a:chOff x="0" y="0"/>
          <a:chExt cx="0" cy="0"/>
        </a:xfrm>
      </p:grpSpPr>
      <p:sp>
        <p:nvSpPr>
          <p:cNvPr id="1313" name="Shape 131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GB" dirty="0">
                <a:latin typeface="+mj-lt"/>
              </a:rPr>
              <a:t>Company Overview</a:t>
            </a:r>
          </a:p>
          <a:p>
            <a:pPr lvl="0">
              <a:spcBef>
                <a:spcPts val="0"/>
              </a:spcBef>
              <a:buNone/>
            </a:pPr>
            <a:endParaRPr dirty="0">
              <a:latin typeface="+mj-lt"/>
            </a:endParaRPr>
          </a:p>
          <a:p>
            <a:pPr lvl="0">
              <a:spcBef>
                <a:spcPts val="0"/>
              </a:spcBef>
              <a:buNone/>
            </a:pPr>
            <a:endParaRPr dirty="0">
              <a:latin typeface="+mj-lt"/>
            </a:endParaRPr>
          </a:p>
        </p:txBody>
      </p:sp>
      <p:sp>
        <p:nvSpPr>
          <p:cNvPr id="1314" name="Shape 1314"/>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marL="514350" lvl="0" indent="-285750" rtl="0">
              <a:spcBef>
                <a:spcPts val="0"/>
              </a:spcBef>
              <a:spcAft>
                <a:spcPts val="1000"/>
              </a:spcAft>
              <a:buClr>
                <a:srgbClr val="000000"/>
              </a:buClr>
              <a:buFont typeface="Arial"/>
              <a:buChar char="•"/>
            </a:pPr>
            <a:r>
              <a:rPr lang="en-GB" dirty="0">
                <a:solidFill>
                  <a:srgbClr val="000000"/>
                </a:solidFill>
                <a:latin typeface="+mj-lt"/>
              </a:rPr>
              <a:t>Aim to be the leading mining company focused on gold</a:t>
            </a:r>
          </a:p>
          <a:p>
            <a:pPr marL="514350" lvl="0" indent="-285750" rtl="0">
              <a:spcBef>
                <a:spcPts val="0"/>
              </a:spcBef>
              <a:spcAft>
                <a:spcPts val="1000"/>
              </a:spcAft>
              <a:buClr>
                <a:srgbClr val="000000"/>
              </a:buClr>
              <a:buFont typeface="Arial"/>
              <a:buChar char="•"/>
            </a:pPr>
            <a:r>
              <a:rPr lang="en-GB" dirty="0">
                <a:solidFill>
                  <a:srgbClr val="000000"/>
                </a:solidFill>
                <a:latin typeface="+mj-lt"/>
              </a:rPr>
              <a:t>Has mining operations in Argentina, Australia, Canada, Chile, Dominican Republic, Papua New Guinea, Peru, Saudi Arabia, the United States, and Zambia. More than 75% of gold production comes from the Americas region.</a:t>
            </a:r>
          </a:p>
          <a:p>
            <a:pPr marL="514350" lvl="0" indent="-285750" rtl="0">
              <a:spcBef>
                <a:spcPts val="0"/>
              </a:spcBef>
              <a:spcAft>
                <a:spcPts val="1000"/>
              </a:spcAft>
              <a:buClr>
                <a:srgbClr val="000000"/>
              </a:buClr>
              <a:buFont typeface="Arial"/>
              <a:buChar char="•"/>
            </a:pPr>
            <a:r>
              <a:rPr lang="en-GB" dirty="0">
                <a:solidFill>
                  <a:srgbClr val="000000"/>
                </a:solidFill>
                <a:latin typeface="+mj-lt"/>
              </a:rPr>
              <a:t>The company was founded in 1983 by Canadian entrepreneur and philanthropist Peter </a:t>
            </a:r>
            <a:r>
              <a:rPr lang="en-GB" dirty="0" err="1">
                <a:solidFill>
                  <a:srgbClr val="000000"/>
                </a:solidFill>
                <a:latin typeface="+mj-lt"/>
              </a:rPr>
              <a:t>Munk</a:t>
            </a:r>
            <a:r>
              <a:rPr lang="en-GB" dirty="0">
                <a:solidFill>
                  <a:srgbClr val="000000"/>
                </a:solidFill>
                <a:latin typeface="+mj-lt"/>
              </a:rPr>
              <a:t>, and is headquartered in Toronto, Canada. </a:t>
            </a:r>
          </a:p>
          <a:p>
            <a:pPr marL="514350" lvl="0" indent="-285750">
              <a:spcBef>
                <a:spcPts val="0"/>
              </a:spcBef>
              <a:spcAft>
                <a:spcPts val="1000"/>
              </a:spcAft>
              <a:buClr>
                <a:srgbClr val="000000"/>
              </a:buClr>
              <a:buFont typeface="Arial"/>
              <a:buChar char="•"/>
            </a:pPr>
            <a:r>
              <a:rPr lang="en-GB" dirty="0" err="1">
                <a:solidFill>
                  <a:srgbClr val="000000"/>
                </a:solidFill>
                <a:latin typeface="+mj-lt"/>
              </a:rPr>
              <a:t>Barrick’s</a:t>
            </a:r>
            <a:r>
              <a:rPr lang="en-GB" dirty="0">
                <a:solidFill>
                  <a:srgbClr val="000000"/>
                </a:solidFill>
                <a:latin typeface="+mj-lt"/>
              </a:rPr>
              <a:t> shares trade on the New York Stock Exchange and the Toronto Stock Exchange under the symbol ABX.</a:t>
            </a:r>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Shape 1318"/>
        <p:cNvGrpSpPr/>
        <p:nvPr/>
      </p:nvGrpSpPr>
      <p:grpSpPr>
        <a:xfrm>
          <a:off x="0" y="0"/>
          <a:ext cx="0" cy="0"/>
          <a:chOff x="0" y="0"/>
          <a:chExt cx="0" cy="0"/>
        </a:xfrm>
      </p:grpSpPr>
      <p:sp>
        <p:nvSpPr>
          <p:cNvPr id="1319" name="Shape 1319"/>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GB" dirty="0">
                <a:latin typeface="+mj-lt"/>
              </a:rPr>
              <a:t>Corporate Strategy</a:t>
            </a:r>
          </a:p>
        </p:txBody>
      </p:sp>
      <p:sp>
        <p:nvSpPr>
          <p:cNvPr id="1320" name="Shape 1320"/>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r>
              <a:rPr lang="en-GB" dirty="0">
                <a:solidFill>
                  <a:srgbClr val="000000"/>
                </a:solidFill>
                <a:latin typeface="+mj-lt"/>
              </a:rPr>
              <a:t>Pursuit of 3 strategic goals over the next 5 years: </a:t>
            </a:r>
          </a:p>
          <a:p>
            <a:pPr marL="457200" lvl="0" indent="-228600" rtl="0">
              <a:spcBef>
                <a:spcPts val="0"/>
              </a:spcBef>
              <a:spcAft>
                <a:spcPts val="1000"/>
              </a:spcAft>
              <a:buClr>
                <a:srgbClr val="000000"/>
              </a:buClr>
              <a:buAutoNum type="arabicPeriod"/>
            </a:pPr>
            <a:r>
              <a:rPr lang="en-GB" dirty="0">
                <a:solidFill>
                  <a:srgbClr val="000000"/>
                </a:solidFill>
                <a:latin typeface="+mj-lt"/>
              </a:rPr>
              <a:t>profound understanding of and commitment to the idea that in the twenty-first century, our core business is building partnerships of real depth and trust with host governments, local communities, NGOs, indigenous people, and others.</a:t>
            </a:r>
          </a:p>
          <a:p>
            <a:pPr marL="457200" lvl="0" indent="-228600" rtl="0">
              <a:spcBef>
                <a:spcPts val="0"/>
              </a:spcBef>
              <a:spcAft>
                <a:spcPts val="1000"/>
              </a:spcAft>
              <a:buClr>
                <a:srgbClr val="000000"/>
              </a:buClr>
              <a:buAutoNum type="arabicPeriod"/>
            </a:pPr>
            <a:r>
              <a:rPr lang="en-GB" dirty="0">
                <a:solidFill>
                  <a:srgbClr val="000000"/>
                </a:solidFill>
                <a:latin typeface="+mj-lt"/>
              </a:rPr>
              <a:t>produce industry-leading margins by operating in a way that is gold-price agnostic.</a:t>
            </a:r>
          </a:p>
          <a:p>
            <a:pPr marL="457200" lvl="0" indent="-228600">
              <a:spcBef>
                <a:spcPts val="0"/>
              </a:spcBef>
              <a:spcAft>
                <a:spcPts val="1000"/>
              </a:spcAft>
              <a:buClr>
                <a:srgbClr val="000000"/>
              </a:buClr>
              <a:buAutoNum type="arabicPeriod"/>
            </a:pPr>
            <a:r>
              <a:rPr lang="en-GB" dirty="0">
                <a:solidFill>
                  <a:srgbClr val="000000"/>
                </a:solidFill>
                <a:latin typeface="+mj-lt"/>
              </a:rPr>
              <a:t>superior portfolio management. Prioritize growing free cash flow over growing ounces. And we will always assess existing and new opportunities, both internal and external, with that goal in mind.</a:t>
            </a:r>
          </a:p>
        </p:txBody>
      </p:sp>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Shape 1419"/>
        <p:cNvGrpSpPr/>
        <p:nvPr/>
      </p:nvGrpSpPr>
      <p:grpSpPr>
        <a:xfrm>
          <a:off x="0" y="0"/>
          <a:ext cx="0" cy="0"/>
          <a:chOff x="0" y="0"/>
          <a:chExt cx="0" cy="0"/>
        </a:xfrm>
      </p:grpSpPr>
      <p:sp>
        <p:nvSpPr>
          <p:cNvPr id="1420" name="Shape 1420"/>
          <p:cNvSpPr txBox="1">
            <a:spLocks noGrp="1"/>
          </p:cNvSpPr>
          <p:nvPr>
            <p:ph type="title"/>
          </p:nvPr>
        </p:nvSpPr>
        <p:spPr>
          <a:xfrm>
            <a:off x="510450" y="2057400"/>
            <a:ext cx="8123100" cy="778800"/>
          </a:xfrm>
          <a:prstGeom prst="rect">
            <a:avLst/>
          </a:prstGeom>
        </p:spPr>
        <p:txBody>
          <a:bodyPr lIns="91425" tIns="91425" rIns="91425" bIns="91425" anchor="b" anchorCtr="0">
            <a:noAutofit/>
          </a:bodyPr>
          <a:lstStyle/>
          <a:p>
            <a:pPr lvl="0" rtl="0">
              <a:spcBef>
                <a:spcPts val="0"/>
              </a:spcBef>
              <a:buNone/>
            </a:pPr>
            <a:r>
              <a:rPr lang="en-GB" dirty="0" smtClean="0">
                <a:latin typeface="+mj-lt"/>
              </a:rPr>
              <a:t>Operations</a:t>
            </a:r>
            <a:endParaRPr lang="en-GB" dirty="0">
              <a:latin typeface="+mj-lt"/>
            </a:endParaRPr>
          </a:p>
        </p:txBody>
      </p:sp>
    </p:spTree>
    <p:extLst>
      <p:ext uri="{BB962C8B-B14F-4D97-AF65-F5344CB8AC3E}">
        <p14:creationId xmlns:p14="http://schemas.microsoft.com/office/powerpoint/2010/main" val="495685126"/>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p:sp>
        <p:nvSpPr>
          <p:cNvPr id="1325" name="Shape 132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GB" dirty="0">
                <a:latin typeface="+mj-lt"/>
              </a:rPr>
              <a:t>Mines and Operations</a:t>
            </a:r>
          </a:p>
        </p:txBody>
      </p:sp>
      <p:sp>
        <p:nvSpPr>
          <p:cNvPr id="1326" name="Shape 1326"/>
          <p:cNvSpPr txBox="1">
            <a:spLocks noGrp="1"/>
          </p:cNvSpPr>
          <p:nvPr>
            <p:ph type="body" idx="1"/>
          </p:nvPr>
        </p:nvSpPr>
        <p:spPr>
          <a:xfrm>
            <a:off x="311700" y="1017725"/>
            <a:ext cx="8520600" cy="3416400"/>
          </a:xfrm>
          <a:prstGeom prst="rect">
            <a:avLst/>
          </a:prstGeom>
        </p:spPr>
        <p:txBody>
          <a:bodyPr lIns="91425" tIns="91425" rIns="91425" bIns="91425" anchor="t" anchorCtr="0">
            <a:noAutofit/>
          </a:bodyPr>
          <a:lstStyle/>
          <a:p>
            <a:pPr lvl="0">
              <a:spcBef>
                <a:spcPts val="0"/>
              </a:spcBef>
              <a:buNone/>
            </a:pPr>
            <a:r>
              <a:rPr lang="en-GB" dirty="0">
                <a:solidFill>
                  <a:srgbClr val="AB8C5A"/>
                </a:solidFill>
                <a:highlight>
                  <a:srgbClr val="FFFFFF"/>
                </a:highlight>
                <a:latin typeface="Arial"/>
                <a:ea typeface="Arial"/>
                <a:cs typeface="Arial"/>
                <a:sym typeface="Arial"/>
              </a:rPr>
              <a:t>Barrick produced 6.12 million ounces of gold in 2015 from a portfolio that includes some of the world’s premier gold assets.</a:t>
            </a:r>
          </a:p>
        </p:txBody>
      </p:sp>
      <p:pic>
        <p:nvPicPr>
          <p:cNvPr id="1327" name="Shape 1327"/>
          <p:cNvPicPr preferRelativeResize="0"/>
          <p:nvPr/>
        </p:nvPicPr>
        <p:blipFill>
          <a:blip r:embed="rId3">
            <a:alphaModFix/>
          </a:blip>
          <a:stretch>
            <a:fillRect/>
          </a:stretch>
        </p:blipFill>
        <p:spPr>
          <a:xfrm>
            <a:off x="1143000" y="1798800"/>
            <a:ext cx="6858000" cy="3141598"/>
          </a:xfrm>
          <a:prstGeom prst="rect">
            <a:avLst/>
          </a:prstGeom>
          <a:noFill/>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Shape 262"/>
          <p:cNvSpPr txBox="1">
            <a:spLocks noGrp="1"/>
          </p:cNvSpPr>
          <p:nvPr>
            <p:ph type="title"/>
          </p:nvPr>
        </p:nvSpPr>
        <p:spPr>
          <a:prstGeom prst="rect">
            <a:avLst/>
          </a:prstGeom>
          <a:noFill/>
          <a:ln>
            <a:noFill/>
          </a:ln>
        </p:spPr>
        <p:txBody>
          <a:bodyPr lIns="45700" tIns="45700" rIns="45700" bIns="45700" anchor="ctr" anchorCtr="0">
            <a:noAutofit/>
          </a:bodyPr>
          <a:lstStyle/>
          <a:p>
            <a:pPr marL="0" marR="0" lvl="0" indent="0" algn="l" rtl="0">
              <a:spcBef>
                <a:spcPts val="0"/>
              </a:spcBef>
              <a:buClr>
                <a:schemeClr val="lt1"/>
              </a:buClr>
              <a:buSzPct val="25000"/>
              <a:buFont typeface="Source Sans Pro"/>
              <a:buNone/>
            </a:pPr>
            <a:r>
              <a:rPr lang="en-GB" sz="3000" b="0" i="0" u="none" strike="noStrike" cap="none" dirty="0" smtClean="0">
                <a:solidFill>
                  <a:srgbClr val="000000"/>
                </a:solidFill>
                <a:latin typeface="+mj-lt"/>
                <a:ea typeface="Source Sans Pro"/>
                <a:cs typeface="Source Sans Pro"/>
                <a:sym typeface="Source Sans Pro"/>
              </a:rPr>
              <a:t>Copper Uses</a:t>
            </a:r>
            <a:endParaRPr lang="en-GB" sz="3000" b="0" i="0" u="none" strike="noStrike" cap="none" dirty="0">
              <a:solidFill>
                <a:srgbClr val="000000"/>
              </a:solidFill>
              <a:latin typeface="+mj-lt"/>
              <a:ea typeface="Source Sans Pro"/>
              <a:cs typeface="Source Sans Pro"/>
              <a:sym typeface="Source Sans Pro"/>
            </a:endParaRPr>
          </a:p>
        </p:txBody>
      </p:sp>
      <p:sp>
        <p:nvSpPr>
          <p:cNvPr id="263" name="Shape 263"/>
          <p:cNvSpPr txBox="1">
            <a:spLocks noGrp="1"/>
          </p:cNvSpPr>
          <p:nvPr>
            <p:ph type="body" idx="1"/>
          </p:nvPr>
        </p:nvSpPr>
        <p:spPr>
          <a:prstGeom prst="rect">
            <a:avLst/>
          </a:prstGeom>
          <a:noFill/>
          <a:ln>
            <a:noFill/>
          </a:ln>
        </p:spPr>
        <p:txBody>
          <a:bodyPr lIns="91425" tIns="45700" rIns="91425" bIns="45700" anchor="t" anchorCtr="0">
            <a:noAutofit/>
          </a:bodyPr>
          <a:lstStyle/>
          <a:p>
            <a:pPr marR="0" lvl="0" algn="l" rtl="0">
              <a:spcBef>
                <a:spcPts val="0"/>
              </a:spcBef>
              <a:spcAft>
                <a:spcPts val="0"/>
              </a:spcAft>
            </a:pPr>
            <a:endParaRPr sz="2000" dirty="0">
              <a:solidFill>
                <a:srgbClr val="000000"/>
              </a:solidFill>
              <a:latin typeface="+mj-lt"/>
              <a:ea typeface="Arial"/>
              <a:cs typeface="Arial"/>
              <a:sym typeface="Arial"/>
            </a:endParaRPr>
          </a:p>
          <a:p>
            <a:pPr marL="495300" marR="0" lvl="0" indent="-457200" algn="l" rtl="0">
              <a:spcBef>
                <a:spcPts val="0"/>
              </a:spcBef>
              <a:spcAft>
                <a:spcPts val="0"/>
              </a:spcAft>
              <a:buClr>
                <a:srgbClr val="000000"/>
              </a:buClr>
              <a:buSzPct val="100000"/>
              <a:buFont typeface="Arial"/>
              <a:buChar char="•"/>
            </a:pPr>
            <a:r>
              <a:rPr lang="en-GB" sz="2000" dirty="0">
                <a:solidFill>
                  <a:srgbClr val="000000"/>
                </a:solidFill>
                <a:latin typeface="+mj-lt"/>
                <a:ea typeface="Arial"/>
                <a:cs typeface="Arial"/>
                <a:sym typeface="Arial"/>
              </a:rPr>
              <a:t>E</a:t>
            </a:r>
            <a:r>
              <a:rPr lang="en-GB" sz="2000" b="0" i="0" u="none" strike="noStrike" cap="none" dirty="0">
                <a:solidFill>
                  <a:srgbClr val="000000"/>
                </a:solidFill>
                <a:latin typeface="+mj-lt"/>
                <a:ea typeface="Arial"/>
                <a:cs typeface="Arial"/>
                <a:sym typeface="Arial"/>
              </a:rPr>
              <a:t>lectrical wires (60%), </a:t>
            </a:r>
          </a:p>
          <a:p>
            <a:pPr marL="495300" marR="0" lvl="0" indent="-457200" algn="l" rtl="0">
              <a:spcBef>
                <a:spcPts val="0"/>
              </a:spcBef>
              <a:spcAft>
                <a:spcPts val="0"/>
              </a:spcAft>
              <a:buClr>
                <a:srgbClr val="000000"/>
              </a:buClr>
              <a:buSzPct val="100000"/>
              <a:buFont typeface="Arial"/>
              <a:buChar char="•"/>
            </a:pPr>
            <a:r>
              <a:rPr lang="en-GB" sz="2000" dirty="0">
                <a:solidFill>
                  <a:srgbClr val="000000"/>
                </a:solidFill>
                <a:latin typeface="+mj-lt"/>
                <a:ea typeface="Arial"/>
                <a:cs typeface="Arial"/>
                <a:sym typeface="Arial"/>
              </a:rPr>
              <a:t>R</a:t>
            </a:r>
            <a:r>
              <a:rPr lang="en-GB" sz="2000" b="0" i="0" u="none" strike="noStrike" cap="none" dirty="0">
                <a:solidFill>
                  <a:srgbClr val="000000"/>
                </a:solidFill>
                <a:latin typeface="+mj-lt"/>
                <a:ea typeface="Arial"/>
                <a:cs typeface="Arial"/>
                <a:sym typeface="Arial"/>
              </a:rPr>
              <a:t>oofing and plumbing (20%) and </a:t>
            </a:r>
          </a:p>
          <a:p>
            <a:pPr marL="495300" marR="0" lvl="0" indent="-457200" algn="l" rtl="0">
              <a:spcBef>
                <a:spcPts val="0"/>
              </a:spcBef>
              <a:spcAft>
                <a:spcPts val="0"/>
              </a:spcAft>
              <a:buClr>
                <a:srgbClr val="000000"/>
              </a:buClr>
              <a:buSzPct val="100000"/>
              <a:buFont typeface="Arial"/>
              <a:buChar char="•"/>
            </a:pPr>
            <a:r>
              <a:rPr lang="en-GB" sz="2000" dirty="0">
                <a:solidFill>
                  <a:srgbClr val="000000"/>
                </a:solidFill>
                <a:latin typeface="+mj-lt"/>
                <a:ea typeface="Arial"/>
                <a:cs typeface="Arial"/>
                <a:sym typeface="Arial"/>
              </a:rPr>
              <a:t>I</a:t>
            </a:r>
            <a:r>
              <a:rPr lang="en-GB" sz="2000" b="0" i="0" u="none" strike="noStrike" cap="none" dirty="0">
                <a:solidFill>
                  <a:srgbClr val="000000"/>
                </a:solidFill>
                <a:latin typeface="+mj-lt"/>
                <a:ea typeface="Arial"/>
                <a:cs typeface="Arial"/>
                <a:sym typeface="Arial"/>
              </a:rPr>
              <a:t>ndustrial machinery (15%). </a:t>
            </a:r>
          </a:p>
          <a:p>
            <a:pPr marL="0" marR="0" lvl="0" indent="0" algn="l" rtl="0">
              <a:spcBef>
                <a:spcPts val="600"/>
              </a:spcBef>
              <a:spcAft>
                <a:spcPts val="0"/>
              </a:spcAft>
              <a:buNone/>
            </a:pPr>
            <a:endParaRPr sz="2000" dirty="0">
              <a:solidFill>
                <a:srgbClr val="000000"/>
              </a:solidFill>
              <a:latin typeface="+mj-lt"/>
            </a:endParaRPr>
          </a:p>
          <a:p>
            <a:pPr marL="0" marR="0" lvl="0" indent="0" algn="l" rtl="0">
              <a:spcBef>
                <a:spcPts val="600"/>
              </a:spcBef>
              <a:buClr>
                <a:schemeClr val="accent1"/>
              </a:buClr>
              <a:buSzPct val="25000"/>
              <a:buFont typeface="Noto Sans Symbols"/>
              <a:buNone/>
            </a:pPr>
            <a:endParaRPr sz="2000" b="0" i="0" u="none" strike="noStrike" cap="none" dirty="0">
              <a:solidFill>
                <a:srgbClr val="000000"/>
              </a:solidFill>
              <a:latin typeface="+mj-lt"/>
              <a:ea typeface="Arial"/>
              <a:cs typeface="Arial"/>
              <a:sym typeface="Arial"/>
            </a:endParaRPr>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Shape 1331"/>
        <p:cNvGrpSpPr/>
        <p:nvPr/>
      </p:nvGrpSpPr>
      <p:grpSpPr>
        <a:xfrm>
          <a:off x="0" y="0"/>
          <a:ext cx="0" cy="0"/>
          <a:chOff x="0" y="0"/>
          <a:chExt cx="0" cy="0"/>
        </a:xfrm>
      </p:grpSpPr>
      <p:pic>
        <p:nvPicPr>
          <p:cNvPr id="1332" name="Shape 1332"/>
          <p:cNvPicPr preferRelativeResize="0"/>
          <p:nvPr/>
        </p:nvPicPr>
        <p:blipFill>
          <a:blip r:embed="rId3">
            <a:alphaModFix/>
          </a:blip>
          <a:stretch>
            <a:fillRect/>
          </a:stretch>
        </p:blipFill>
        <p:spPr>
          <a:xfrm>
            <a:off x="0" y="1217853"/>
            <a:ext cx="9143999" cy="3525666"/>
          </a:xfrm>
          <a:prstGeom prst="rect">
            <a:avLst/>
          </a:prstGeom>
          <a:noFill/>
          <a:ln>
            <a:noFill/>
          </a:ln>
        </p:spPr>
      </p:pic>
      <p:sp>
        <p:nvSpPr>
          <p:cNvPr id="1333" name="Shape 133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GB" dirty="0">
                <a:latin typeface="+mj-lt"/>
              </a:rPr>
              <a:t>2015 Gold Production and Costs</a:t>
            </a:r>
          </a:p>
        </p:txBody>
      </p:sp>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Shape 1337"/>
        <p:cNvGrpSpPr/>
        <p:nvPr/>
      </p:nvGrpSpPr>
      <p:grpSpPr>
        <a:xfrm>
          <a:off x="0" y="0"/>
          <a:ext cx="0" cy="0"/>
          <a:chOff x="0" y="0"/>
          <a:chExt cx="0" cy="0"/>
        </a:xfrm>
      </p:grpSpPr>
      <p:sp>
        <p:nvSpPr>
          <p:cNvPr id="1338" name="Shape 1338"/>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GB" dirty="0">
                <a:latin typeface="+mj-lt"/>
              </a:rPr>
              <a:t>Cortez Mine - Nevada</a:t>
            </a:r>
          </a:p>
        </p:txBody>
      </p:sp>
      <p:pic>
        <p:nvPicPr>
          <p:cNvPr id="1339" name="Shape 1339"/>
          <p:cNvPicPr preferRelativeResize="0"/>
          <p:nvPr/>
        </p:nvPicPr>
        <p:blipFill rotWithShape="1">
          <a:blip r:embed="rId3">
            <a:alphaModFix/>
          </a:blip>
          <a:srcRect l="48245"/>
          <a:stretch/>
        </p:blipFill>
        <p:spPr>
          <a:xfrm>
            <a:off x="4874525" y="1733350"/>
            <a:ext cx="3417250" cy="2450325"/>
          </a:xfrm>
          <a:prstGeom prst="rect">
            <a:avLst/>
          </a:prstGeom>
          <a:noFill/>
          <a:ln>
            <a:noFill/>
          </a:ln>
        </p:spPr>
      </p:pic>
      <p:pic>
        <p:nvPicPr>
          <p:cNvPr id="1340" name="Shape 1340"/>
          <p:cNvPicPr preferRelativeResize="0"/>
          <p:nvPr/>
        </p:nvPicPr>
        <p:blipFill rotWithShape="1">
          <a:blip r:embed="rId4">
            <a:alphaModFix/>
          </a:blip>
          <a:srcRect r="62548" b="26013"/>
          <a:stretch/>
        </p:blipFill>
        <p:spPr>
          <a:xfrm>
            <a:off x="383400" y="1156968"/>
            <a:ext cx="3721174" cy="3775220"/>
          </a:xfrm>
          <a:prstGeom prst="rect">
            <a:avLst/>
          </a:prstGeom>
          <a:noFill/>
          <a:ln>
            <a:noFill/>
          </a:ln>
        </p:spPr>
      </p:pic>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Shape 1344"/>
        <p:cNvGrpSpPr/>
        <p:nvPr/>
      </p:nvGrpSpPr>
      <p:grpSpPr>
        <a:xfrm>
          <a:off x="0" y="0"/>
          <a:ext cx="0" cy="0"/>
          <a:chOff x="0" y="0"/>
          <a:chExt cx="0" cy="0"/>
        </a:xfrm>
      </p:grpSpPr>
      <p:sp>
        <p:nvSpPr>
          <p:cNvPr id="1345" name="Shape 134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GB" dirty="0">
                <a:latin typeface="+mj-lt"/>
              </a:rPr>
              <a:t>Cortez Mine - Nevada</a:t>
            </a:r>
          </a:p>
        </p:txBody>
      </p:sp>
      <p:sp>
        <p:nvSpPr>
          <p:cNvPr id="1346" name="Shape 1346"/>
          <p:cNvSpPr txBox="1">
            <a:spLocks noGrp="1"/>
          </p:cNvSpPr>
          <p:nvPr>
            <p:ph type="body" idx="1"/>
          </p:nvPr>
        </p:nvSpPr>
        <p:spPr>
          <a:xfrm>
            <a:off x="311700" y="1017722"/>
            <a:ext cx="8520600" cy="1606200"/>
          </a:xfrm>
          <a:prstGeom prst="rect">
            <a:avLst/>
          </a:prstGeom>
        </p:spPr>
        <p:txBody>
          <a:bodyPr lIns="91425" tIns="91425" rIns="91425" bIns="91425" anchor="t" anchorCtr="0">
            <a:noAutofit/>
          </a:bodyPr>
          <a:lstStyle/>
          <a:p>
            <a:pPr marL="514350" lvl="0" indent="-285750" rtl="0">
              <a:lnSpc>
                <a:spcPct val="100000"/>
              </a:lnSpc>
              <a:spcBef>
                <a:spcPts val="0"/>
              </a:spcBef>
              <a:spcAft>
                <a:spcPts val="100"/>
              </a:spcAft>
              <a:buClr>
                <a:srgbClr val="000000"/>
              </a:buClr>
              <a:buFont typeface="Arial"/>
              <a:buChar char="•"/>
            </a:pPr>
            <a:r>
              <a:rPr lang="en-GB" dirty="0">
                <a:solidFill>
                  <a:srgbClr val="000000"/>
                </a:solidFill>
                <a:latin typeface="+mj-lt"/>
              </a:rPr>
              <a:t>Located 100km southwest of Elko, Nevada</a:t>
            </a:r>
          </a:p>
          <a:p>
            <a:pPr marL="514350" lvl="0" indent="-285750" rtl="0">
              <a:lnSpc>
                <a:spcPct val="100000"/>
              </a:lnSpc>
              <a:spcBef>
                <a:spcPts val="0"/>
              </a:spcBef>
              <a:spcAft>
                <a:spcPts val="100"/>
              </a:spcAft>
              <a:buClr>
                <a:srgbClr val="000000"/>
              </a:buClr>
              <a:buFont typeface="Arial"/>
              <a:buChar char="•"/>
            </a:pPr>
            <a:r>
              <a:rPr lang="en-GB" dirty="0">
                <a:solidFill>
                  <a:srgbClr val="000000"/>
                </a:solidFill>
                <a:latin typeface="+mj-lt"/>
              </a:rPr>
              <a:t>One of the world's most highly-prospective mineral trends</a:t>
            </a:r>
          </a:p>
          <a:p>
            <a:pPr marL="514350" lvl="0" indent="-285750" rtl="0">
              <a:lnSpc>
                <a:spcPct val="100000"/>
              </a:lnSpc>
              <a:spcBef>
                <a:spcPts val="0"/>
              </a:spcBef>
              <a:spcAft>
                <a:spcPts val="100"/>
              </a:spcAft>
              <a:buClr>
                <a:srgbClr val="000000"/>
              </a:buClr>
              <a:buFont typeface="Arial"/>
              <a:buChar char="•"/>
            </a:pPr>
            <a:r>
              <a:rPr lang="en-GB" dirty="0">
                <a:solidFill>
                  <a:srgbClr val="000000"/>
                </a:solidFill>
                <a:latin typeface="+mj-lt"/>
              </a:rPr>
              <a:t>Mined by conventional open-pit methods and underhand cut and fill operation</a:t>
            </a:r>
          </a:p>
          <a:p>
            <a:pPr marL="514350" lvl="0" indent="-285750" rtl="0">
              <a:lnSpc>
                <a:spcPct val="100000"/>
              </a:lnSpc>
              <a:spcBef>
                <a:spcPts val="0"/>
              </a:spcBef>
              <a:spcAft>
                <a:spcPts val="100"/>
              </a:spcAft>
              <a:buClr>
                <a:srgbClr val="000000"/>
              </a:buClr>
              <a:buFont typeface="Arial"/>
              <a:buChar char="•"/>
            </a:pPr>
            <a:r>
              <a:rPr lang="en-GB" dirty="0">
                <a:solidFill>
                  <a:srgbClr val="000000"/>
                </a:solidFill>
                <a:latin typeface="+mj-lt"/>
              </a:rPr>
              <a:t>Highly prospective district for </a:t>
            </a:r>
            <a:r>
              <a:rPr lang="en-GB" dirty="0" err="1">
                <a:solidFill>
                  <a:srgbClr val="000000"/>
                </a:solidFill>
                <a:latin typeface="+mj-lt"/>
              </a:rPr>
              <a:t>Barrick</a:t>
            </a:r>
            <a:endParaRPr lang="en-GB" dirty="0">
              <a:solidFill>
                <a:srgbClr val="000000"/>
              </a:solidFill>
              <a:latin typeface="+mj-lt"/>
            </a:endParaRPr>
          </a:p>
          <a:p>
            <a:pPr marL="514350" lvl="0" indent="-285750">
              <a:lnSpc>
                <a:spcPct val="100000"/>
              </a:lnSpc>
              <a:spcBef>
                <a:spcPts val="0"/>
              </a:spcBef>
              <a:spcAft>
                <a:spcPts val="100"/>
              </a:spcAft>
              <a:buClr>
                <a:srgbClr val="000000"/>
              </a:buClr>
              <a:buFont typeface="Arial"/>
              <a:buChar char="•"/>
            </a:pPr>
            <a:r>
              <a:rPr lang="en-GB" dirty="0">
                <a:solidFill>
                  <a:srgbClr val="000000"/>
                </a:solidFill>
                <a:latin typeface="+mj-lt"/>
              </a:rPr>
              <a:t>Proven and probable mineral reserves as of December 31, 2015, were 11.1 million ounces of gold</a:t>
            </a:r>
          </a:p>
        </p:txBody>
      </p:sp>
      <p:pic>
        <p:nvPicPr>
          <p:cNvPr id="1347" name="Shape 1347"/>
          <p:cNvPicPr preferRelativeResize="0"/>
          <p:nvPr/>
        </p:nvPicPr>
        <p:blipFill>
          <a:blip r:embed="rId3">
            <a:alphaModFix/>
          </a:blip>
          <a:stretch>
            <a:fillRect/>
          </a:stretch>
        </p:blipFill>
        <p:spPr>
          <a:xfrm>
            <a:off x="3195866" y="2811665"/>
            <a:ext cx="5149031" cy="1986189"/>
          </a:xfrm>
          <a:prstGeom prst="rect">
            <a:avLst/>
          </a:prstGeom>
          <a:noFill/>
          <a:ln>
            <a:noFill/>
          </a:ln>
        </p:spPr>
      </p:pic>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Shape 1351"/>
        <p:cNvGrpSpPr/>
        <p:nvPr/>
      </p:nvGrpSpPr>
      <p:grpSpPr>
        <a:xfrm>
          <a:off x="0" y="0"/>
          <a:ext cx="0" cy="0"/>
          <a:chOff x="0" y="0"/>
          <a:chExt cx="0" cy="0"/>
        </a:xfrm>
      </p:grpSpPr>
      <p:sp>
        <p:nvSpPr>
          <p:cNvPr id="1352" name="Shape 1352"/>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GB" dirty="0" err="1"/>
              <a:t>Goldstrike</a:t>
            </a:r>
            <a:r>
              <a:rPr lang="en-GB" dirty="0"/>
              <a:t> Mine - Nevada</a:t>
            </a:r>
          </a:p>
        </p:txBody>
      </p:sp>
      <p:sp>
        <p:nvSpPr>
          <p:cNvPr id="1353" name="Shape 1353"/>
          <p:cNvSpPr txBox="1">
            <a:spLocks noGrp="1"/>
          </p:cNvSpPr>
          <p:nvPr>
            <p:ph type="body" idx="1"/>
          </p:nvPr>
        </p:nvSpPr>
        <p:spPr>
          <a:xfrm>
            <a:off x="311700" y="1152475"/>
            <a:ext cx="4710600" cy="3582000"/>
          </a:xfrm>
          <a:prstGeom prst="rect">
            <a:avLst/>
          </a:prstGeom>
        </p:spPr>
        <p:txBody>
          <a:bodyPr lIns="91425" tIns="91425" rIns="91425" bIns="91425" anchor="t" anchorCtr="0">
            <a:noAutofit/>
          </a:bodyPr>
          <a:lstStyle/>
          <a:p>
            <a:pPr marL="514350" lvl="0" indent="-285750" rtl="0">
              <a:lnSpc>
                <a:spcPct val="100000"/>
              </a:lnSpc>
              <a:spcBef>
                <a:spcPts val="0"/>
              </a:spcBef>
              <a:spcAft>
                <a:spcPts val="100"/>
              </a:spcAft>
              <a:buClr>
                <a:srgbClr val="000000"/>
              </a:buClr>
              <a:buFont typeface="Arial"/>
              <a:buChar char="•"/>
            </a:pPr>
            <a:r>
              <a:rPr lang="en-GB" dirty="0">
                <a:solidFill>
                  <a:srgbClr val="000000"/>
                </a:solidFill>
                <a:latin typeface="+mj-lt"/>
              </a:rPr>
              <a:t>Located on the Carlin Trend, the most prolific gold mining district in the Western Hemisphere, about 60km northwest of Elko, Nevada</a:t>
            </a:r>
          </a:p>
          <a:p>
            <a:pPr marL="514350" lvl="0" indent="-285750" rtl="0">
              <a:lnSpc>
                <a:spcPct val="100000"/>
              </a:lnSpc>
              <a:spcBef>
                <a:spcPts val="0"/>
              </a:spcBef>
              <a:spcAft>
                <a:spcPts val="100"/>
              </a:spcAft>
              <a:buClr>
                <a:srgbClr val="000000"/>
              </a:buClr>
              <a:buFont typeface="Arial"/>
              <a:buChar char="•"/>
            </a:pPr>
            <a:r>
              <a:rPr lang="en-GB" dirty="0">
                <a:solidFill>
                  <a:srgbClr val="000000"/>
                </a:solidFill>
                <a:latin typeface="+mj-lt"/>
              </a:rPr>
              <a:t>Operations:</a:t>
            </a:r>
          </a:p>
          <a:p>
            <a:pPr marL="971550" lvl="1" indent="-285750" rtl="0">
              <a:lnSpc>
                <a:spcPct val="100000"/>
              </a:lnSpc>
              <a:spcBef>
                <a:spcPts val="0"/>
              </a:spcBef>
              <a:spcAft>
                <a:spcPts val="100"/>
              </a:spcAft>
              <a:buClr>
                <a:srgbClr val="000000"/>
              </a:buClr>
              <a:buFont typeface="Arial"/>
              <a:buChar char="•"/>
            </a:pPr>
            <a:r>
              <a:rPr lang="en-GB" dirty="0" err="1">
                <a:solidFill>
                  <a:srgbClr val="000000"/>
                </a:solidFill>
                <a:latin typeface="+mj-lt"/>
              </a:rPr>
              <a:t>Betze</a:t>
            </a:r>
            <a:r>
              <a:rPr lang="en-GB" dirty="0">
                <a:solidFill>
                  <a:srgbClr val="000000"/>
                </a:solidFill>
                <a:latin typeface="+mj-lt"/>
              </a:rPr>
              <a:t>-Post open pit mine -&gt; a truck and shovel operation</a:t>
            </a:r>
          </a:p>
          <a:p>
            <a:pPr marL="971550" lvl="1" indent="-285750" rtl="0">
              <a:lnSpc>
                <a:spcPct val="100000"/>
              </a:lnSpc>
              <a:spcBef>
                <a:spcPts val="0"/>
              </a:spcBef>
              <a:spcAft>
                <a:spcPts val="100"/>
              </a:spcAft>
              <a:buClr>
                <a:srgbClr val="000000"/>
              </a:buClr>
              <a:buFont typeface="Arial"/>
              <a:buChar char="•"/>
            </a:pPr>
            <a:r>
              <a:rPr lang="en-GB" dirty="0" err="1">
                <a:solidFill>
                  <a:srgbClr val="000000"/>
                </a:solidFill>
                <a:latin typeface="+mj-lt"/>
              </a:rPr>
              <a:t>Meikle</a:t>
            </a:r>
            <a:r>
              <a:rPr lang="en-GB" dirty="0">
                <a:solidFill>
                  <a:srgbClr val="000000"/>
                </a:solidFill>
                <a:latin typeface="+mj-lt"/>
              </a:rPr>
              <a:t> and Rodeo underground mines</a:t>
            </a:r>
          </a:p>
          <a:p>
            <a:pPr marL="514350" lvl="0" indent="-285750">
              <a:lnSpc>
                <a:spcPct val="100000"/>
              </a:lnSpc>
              <a:spcBef>
                <a:spcPts val="0"/>
              </a:spcBef>
              <a:spcAft>
                <a:spcPts val="100"/>
              </a:spcAft>
              <a:buClr>
                <a:srgbClr val="000000"/>
              </a:buClr>
              <a:buFont typeface="Arial"/>
              <a:buChar char="•"/>
            </a:pPr>
            <a:r>
              <a:rPr lang="en-GB" dirty="0">
                <a:solidFill>
                  <a:srgbClr val="000000"/>
                </a:solidFill>
                <a:latin typeface="+mj-lt"/>
              </a:rPr>
              <a:t>Proven and probable mineral reserves as of December 31, 2015, were 8.5 million ounces of gold.</a:t>
            </a:r>
          </a:p>
        </p:txBody>
      </p:sp>
      <p:pic>
        <p:nvPicPr>
          <p:cNvPr id="1354" name="Shape 1354"/>
          <p:cNvPicPr preferRelativeResize="0"/>
          <p:nvPr/>
        </p:nvPicPr>
        <p:blipFill>
          <a:blip r:embed="rId3">
            <a:alphaModFix/>
          </a:blip>
          <a:stretch>
            <a:fillRect/>
          </a:stretch>
        </p:blipFill>
        <p:spPr>
          <a:xfrm>
            <a:off x="5255512" y="1592403"/>
            <a:ext cx="2750343" cy="2235993"/>
          </a:xfrm>
          <a:prstGeom prst="rect">
            <a:avLst/>
          </a:prstGeom>
          <a:noFill/>
          <a:ln>
            <a:noFill/>
          </a:ln>
        </p:spPr>
      </p:pic>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Shape 1358"/>
        <p:cNvGrpSpPr/>
        <p:nvPr/>
      </p:nvGrpSpPr>
      <p:grpSpPr>
        <a:xfrm>
          <a:off x="0" y="0"/>
          <a:ext cx="0" cy="0"/>
          <a:chOff x="0" y="0"/>
          <a:chExt cx="0" cy="0"/>
        </a:xfrm>
      </p:grpSpPr>
      <p:sp>
        <p:nvSpPr>
          <p:cNvPr id="1359" name="Shape 1359"/>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GB" dirty="0">
                <a:latin typeface="+mj-lt"/>
              </a:rPr>
              <a:t>Turquoise Ridge (70%) - Nevada</a:t>
            </a:r>
          </a:p>
          <a:p>
            <a:pPr lvl="0">
              <a:spcBef>
                <a:spcPts val="0"/>
              </a:spcBef>
              <a:buNone/>
            </a:pPr>
            <a:endParaRPr dirty="0">
              <a:latin typeface="+mj-lt"/>
            </a:endParaRPr>
          </a:p>
        </p:txBody>
      </p:sp>
      <p:sp>
        <p:nvSpPr>
          <p:cNvPr id="1360" name="Shape 1360"/>
          <p:cNvSpPr txBox="1">
            <a:spLocks noGrp="1"/>
          </p:cNvSpPr>
          <p:nvPr>
            <p:ph type="body" idx="1"/>
          </p:nvPr>
        </p:nvSpPr>
        <p:spPr>
          <a:xfrm>
            <a:off x="243660" y="1142454"/>
            <a:ext cx="8587200" cy="2057400"/>
          </a:xfrm>
          <a:prstGeom prst="rect">
            <a:avLst/>
          </a:prstGeom>
        </p:spPr>
        <p:txBody>
          <a:bodyPr lIns="91425" tIns="91425" rIns="91425" bIns="91425" anchor="t" anchorCtr="0">
            <a:noAutofit/>
          </a:bodyPr>
          <a:lstStyle/>
          <a:p>
            <a:pPr marL="514350" lvl="0" indent="-285750" rtl="0">
              <a:lnSpc>
                <a:spcPct val="100000"/>
              </a:lnSpc>
              <a:spcBef>
                <a:spcPts val="0"/>
              </a:spcBef>
              <a:spcAft>
                <a:spcPts val="100"/>
              </a:spcAft>
              <a:buClr>
                <a:srgbClr val="000000"/>
              </a:buClr>
              <a:buFont typeface="Arial"/>
              <a:buChar char="•"/>
            </a:pPr>
            <a:r>
              <a:rPr lang="en-GB" dirty="0">
                <a:solidFill>
                  <a:srgbClr val="000000"/>
                </a:solidFill>
                <a:latin typeface="+mj-lt"/>
              </a:rPr>
              <a:t>Located in the Potosi Mining District, about 70km northeast of Winnemucca, Nevada.</a:t>
            </a:r>
          </a:p>
          <a:p>
            <a:pPr marL="514350" lvl="0" indent="-285750" rtl="0">
              <a:lnSpc>
                <a:spcPct val="100000"/>
              </a:lnSpc>
              <a:spcBef>
                <a:spcPts val="0"/>
              </a:spcBef>
              <a:spcAft>
                <a:spcPts val="100"/>
              </a:spcAft>
              <a:buClr>
                <a:srgbClr val="000000"/>
              </a:buClr>
              <a:buFont typeface="Arial"/>
              <a:buChar char="•"/>
            </a:pPr>
            <a:r>
              <a:rPr lang="en-GB" dirty="0" err="1">
                <a:solidFill>
                  <a:srgbClr val="000000"/>
                </a:solidFill>
                <a:latin typeface="+mj-lt"/>
              </a:rPr>
              <a:t>Barrick</a:t>
            </a:r>
            <a:r>
              <a:rPr lang="en-GB" dirty="0">
                <a:solidFill>
                  <a:srgbClr val="000000"/>
                </a:solidFill>
                <a:latin typeface="+mj-lt"/>
              </a:rPr>
              <a:t> is the operator and owns (75%) the mine along with Newmont (25%)</a:t>
            </a:r>
          </a:p>
          <a:p>
            <a:pPr marL="514350" marR="0" lvl="0" indent="-285750" algn="l" rtl="0">
              <a:lnSpc>
                <a:spcPct val="100000"/>
              </a:lnSpc>
              <a:spcBef>
                <a:spcPts val="0"/>
              </a:spcBef>
              <a:spcAft>
                <a:spcPts val="100"/>
              </a:spcAft>
              <a:buClr>
                <a:srgbClr val="000000"/>
              </a:buClr>
              <a:buFont typeface="Arial"/>
              <a:buChar char="•"/>
            </a:pPr>
            <a:r>
              <a:rPr lang="en-GB" dirty="0">
                <a:solidFill>
                  <a:srgbClr val="000000"/>
                </a:solidFill>
                <a:latin typeface="+mj-lt"/>
              </a:rPr>
              <a:t>Uses underhand cut-and-fill mining methods and ore is transported to Newmont’s Twin Creeks mill for processing.</a:t>
            </a:r>
          </a:p>
          <a:p>
            <a:pPr marR="0" lvl="0" algn="l" rtl="0">
              <a:lnSpc>
                <a:spcPct val="115000"/>
              </a:lnSpc>
              <a:spcBef>
                <a:spcPts val="0"/>
              </a:spcBef>
              <a:spcAft>
                <a:spcPts val="1600"/>
              </a:spcAft>
              <a:buNone/>
            </a:pPr>
            <a:endParaRPr dirty="0">
              <a:solidFill>
                <a:srgbClr val="000000"/>
              </a:solidFill>
              <a:latin typeface="+mj-lt"/>
            </a:endParaRPr>
          </a:p>
        </p:txBody>
      </p:sp>
      <p:pic>
        <p:nvPicPr>
          <p:cNvPr id="1361" name="Shape 1361"/>
          <p:cNvPicPr preferRelativeResize="0"/>
          <p:nvPr/>
        </p:nvPicPr>
        <p:blipFill>
          <a:blip r:embed="rId3">
            <a:alphaModFix/>
          </a:blip>
          <a:stretch>
            <a:fillRect/>
          </a:stretch>
        </p:blipFill>
        <p:spPr>
          <a:xfrm>
            <a:off x="5857137" y="2764400"/>
            <a:ext cx="2828925" cy="2057400"/>
          </a:xfrm>
          <a:prstGeom prst="rect">
            <a:avLst/>
          </a:prstGeom>
          <a:noFill/>
          <a:ln>
            <a:noFill/>
          </a:ln>
        </p:spPr>
      </p:pic>
      <p:sp>
        <p:nvSpPr>
          <p:cNvPr id="1362" name="Shape 1362"/>
          <p:cNvSpPr txBox="1"/>
          <p:nvPr/>
        </p:nvSpPr>
        <p:spPr>
          <a:xfrm>
            <a:off x="323040" y="2655966"/>
            <a:ext cx="5223300" cy="2163600"/>
          </a:xfrm>
          <a:prstGeom prst="rect">
            <a:avLst/>
          </a:prstGeom>
          <a:noFill/>
          <a:ln>
            <a:noFill/>
          </a:ln>
        </p:spPr>
        <p:txBody>
          <a:bodyPr lIns="91425" tIns="91425" rIns="91425" bIns="91425" anchor="t" anchorCtr="0">
            <a:noAutofit/>
          </a:bodyPr>
          <a:lstStyle/>
          <a:p>
            <a:pPr marL="457200" indent="-342900">
              <a:spcAft>
                <a:spcPts val="100"/>
              </a:spcAft>
              <a:buClr>
                <a:srgbClr val="000000"/>
              </a:buClr>
              <a:buSzPct val="100000"/>
              <a:buFont typeface="Arial"/>
              <a:buChar char="•"/>
            </a:pPr>
            <a:r>
              <a:rPr lang="en-GB" sz="1800" dirty="0">
                <a:latin typeface="+mj-lt"/>
                <a:ea typeface="Proxima Nova"/>
                <a:cs typeface="Proxima Nova"/>
                <a:sym typeface="Proxima Nova"/>
              </a:rPr>
              <a:t>The refractory gold ore is treated by pressure oxidation technology and gold is recovered using conventional carbon-in-leach technology.</a:t>
            </a:r>
          </a:p>
          <a:p>
            <a:pPr marL="457200" indent="-342900">
              <a:spcAft>
                <a:spcPts val="100"/>
              </a:spcAft>
              <a:buClr>
                <a:srgbClr val="000000"/>
              </a:buClr>
              <a:buSzPct val="100000"/>
              <a:buFont typeface="Arial"/>
              <a:buChar char="•"/>
            </a:pPr>
            <a:r>
              <a:rPr lang="en-GB" sz="1800" dirty="0" err="1">
                <a:latin typeface="+mj-lt"/>
                <a:ea typeface="Proxima Nova"/>
                <a:cs typeface="Proxima Nova"/>
                <a:sym typeface="Proxima Nova"/>
              </a:rPr>
              <a:t>Barrick's</a:t>
            </a:r>
            <a:r>
              <a:rPr lang="en-GB" sz="1800" dirty="0">
                <a:latin typeface="+mj-lt"/>
                <a:ea typeface="Proxima Nova"/>
                <a:cs typeface="Proxima Nova"/>
                <a:sym typeface="Proxima Nova"/>
              </a:rPr>
              <a:t> share of proven and probable mineral reserves was 4.2 million ounces as of December 31, 2015.</a:t>
            </a:r>
          </a:p>
        </p:txBody>
      </p:sp>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Shape 1366"/>
        <p:cNvGrpSpPr/>
        <p:nvPr/>
      </p:nvGrpSpPr>
      <p:grpSpPr>
        <a:xfrm>
          <a:off x="0" y="0"/>
          <a:ext cx="0" cy="0"/>
          <a:chOff x="0" y="0"/>
          <a:chExt cx="0" cy="0"/>
        </a:xfrm>
      </p:grpSpPr>
      <p:sp>
        <p:nvSpPr>
          <p:cNvPr id="1367" name="Shape 1367"/>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GB" dirty="0">
                <a:latin typeface="+mj-lt"/>
              </a:rPr>
              <a:t>Pueblo Viejo (60%) - Dominican Republic</a:t>
            </a:r>
          </a:p>
        </p:txBody>
      </p:sp>
      <p:pic>
        <p:nvPicPr>
          <p:cNvPr id="1368" name="Shape 1368"/>
          <p:cNvPicPr preferRelativeResize="0"/>
          <p:nvPr/>
        </p:nvPicPr>
        <p:blipFill rotWithShape="1">
          <a:blip r:embed="rId3">
            <a:alphaModFix/>
          </a:blip>
          <a:srcRect l="26680"/>
          <a:stretch/>
        </p:blipFill>
        <p:spPr>
          <a:xfrm>
            <a:off x="311700" y="1440500"/>
            <a:ext cx="4622825" cy="2946074"/>
          </a:xfrm>
          <a:prstGeom prst="rect">
            <a:avLst/>
          </a:prstGeom>
          <a:noFill/>
          <a:ln>
            <a:noFill/>
          </a:ln>
        </p:spPr>
      </p:pic>
      <p:pic>
        <p:nvPicPr>
          <p:cNvPr id="1369" name="Shape 1369"/>
          <p:cNvPicPr preferRelativeResize="0"/>
          <p:nvPr/>
        </p:nvPicPr>
        <p:blipFill>
          <a:blip r:embed="rId4">
            <a:alphaModFix/>
          </a:blip>
          <a:stretch>
            <a:fillRect/>
          </a:stretch>
        </p:blipFill>
        <p:spPr>
          <a:xfrm>
            <a:off x="5379075" y="1806256"/>
            <a:ext cx="3028950" cy="2214562"/>
          </a:xfrm>
          <a:prstGeom prst="rect">
            <a:avLst/>
          </a:prstGeom>
          <a:noFill/>
          <a:ln>
            <a:noFill/>
          </a:ln>
        </p:spPr>
      </p:pic>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Shape 1373"/>
        <p:cNvGrpSpPr/>
        <p:nvPr/>
      </p:nvGrpSpPr>
      <p:grpSpPr>
        <a:xfrm>
          <a:off x="0" y="0"/>
          <a:ext cx="0" cy="0"/>
          <a:chOff x="0" y="0"/>
          <a:chExt cx="0" cy="0"/>
        </a:xfrm>
      </p:grpSpPr>
      <p:sp>
        <p:nvSpPr>
          <p:cNvPr id="1374" name="Shape 1374"/>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GB" dirty="0">
                <a:latin typeface="+mj-lt"/>
              </a:rPr>
              <a:t>Pueblo Viejo (60%) - Dominican Republic</a:t>
            </a:r>
          </a:p>
        </p:txBody>
      </p:sp>
      <p:sp>
        <p:nvSpPr>
          <p:cNvPr id="1375" name="Shape 1375"/>
          <p:cNvSpPr txBox="1">
            <a:spLocks noGrp="1"/>
          </p:cNvSpPr>
          <p:nvPr>
            <p:ph type="body" idx="1"/>
          </p:nvPr>
        </p:nvSpPr>
        <p:spPr>
          <a:xfrm>
            <a:off x="311700" y="1017725"/>
            <a:ext cx="8520600" cy="1965600"/>
          </a:xfrm>
          <a:prstGeom prst="rect">
            <a:avLst/>
          </a:prstGeom>
        </p:spPr>
        <p:txBody>
          <a:bodyPr lIns="91425" tIns="91425" rIns="91425" bIns="91425" anchor="t" anchorCtr="0">
            <a:noAutofit/>
          </a:bodyPr>
          <a:lstStyle/>
          <a:p>
            <a:pPr marL="514350" lvl="0" indent="-285750" rtl="0">
              <a:lnSpc>
                <a:spcPct val="100000"/>
              </a:lnSpc>
              <a:spcBef>
                <a:spcPts val="0"/>
              </a:spcBef>
              <a:spcAft>
                <a:spcPts val="100"/>
              </a:spcAft>
              <a:buClr>
                <a:srgbClr val="000000"/>
              </a:buClr>
              <a:buFont typeface="Arial"/>
              <a:buChar char="•"/>
            </a:pPr>
            <a:r>
              <a:rPr lang="en-GB" dirty="0">
                <a:solidFill>
                  <a:srgbClr val="000000"/>
                </a:solidFill>
                <a:latin typeface="+mj-lt"/>
              </a:rPr>
              <a:t>Located approximately 100km northwest of the capital city of Santo Domingo</a:t>
            </a:r>
          </a:p>
          <a:p>
            <a:pPr marL="514350" lvl="0" indent="-285750" rtl="0">
              <a:lnSpc>
                <a:spcPct val="100000"/>
              </a:lnSpc>
              <a:spcBef>
                <a:spcPts val="0"/>
              </a:spcBef>
              <a:spcAft>
                <a:spcPts val="100"/>
              </a:spcAft>
              <a:buClr>
                <a:srgbClr val="000000"/>
              </a:buClr>
              <a:buFont typeface="Arial"/>
              <a:buChar char="•"/>
            </a:pPr>
            <a:r>
              <a:rPr lang="en-GB" dirty="0">
                <a:solidFill>
                  <a:srgbClr val="000000"/>
                </a:solidFill>
                <a:latin typeface="+mj-lt"/>
              </a:rPr>
              <a:t>Operated by the Pueblo Viejo </a:t>
            </a:r>
            <a:r>
              <a:rPr lang="en-GB" dirty="0" err="1">
                <a:solidFill>
                  <a:srgbClr val="000000"/>
                </a:solidFill>
                <a:latin typeface="+mj-lt"/>
              </a:rPr>
              <a:t>Dominicanan</a:t>
            </a:r>
            <a:r>
              <a:rPr lang="en-GB" dirty="0">
                <a:solidFill>
                  <a:srgbClr val="000000"/>
                </a:solidFill>
                <a:latin typeface="+mj-lt"/>
              </a:rPr>
              <a:t> Corporation -&gt; a joint venture between </a:t>
            </a:r>
            <a:r>
              <a:rPr lang="en-GB" dirty="0" err="1">
                <a:solidFill>
                  <a:srgbClr val="000000"/>
                </a:solidFill>
                <a:latin typeface="+mj-lt"/>
              </a:rPr>
              <a:t>Barrick</a:t>
            </a:r>
            <a:r>
              <a:rPr lang="en-GB" dirty="0">
                <a:solidFill>
                  <a:srgbClr val="000000"/>
                </a:solidFill>
                <a:latin typeface="+mj-lt"/>
              </a:rPr>
              <a:t> (60%) and Goldcorp (40%)</a:t>
            </a:r>
          </a:p>
          <a:p>
            <a:pPr marL="514350" lvl="0" indent="-285750" rtl="0">
              <a:lnSpc>
                <a:spcPct val="100000"/>
              </a:lnSpc>
              <a:spcBef>
                <a:spcPts val="0"/>
              </a:spcBef>
              <a:spcAft>
                <a:spcPts val="100"/>
              </a:spcAft>
              <a:buClr>
                <a:srgbClr val="000000"/>
              </a:buClr>
              <a:buFont typeface="Arial"/>
              <a:buChar char="•"/>
            </a:pPr>
            <a:r>
              <a:rPr lang="en-GB" dirty="0">
                <a:solidFill>
                  <a:srgbClr val="000000"/>
                </a:solidFill>
                <a:latin typeface="+mj-lt"/>
              </a:rPr>
              <a:t>The mine achieved first gold production in 2012 and completed its ramp up in 2014</a:t>
            </a:r>
          </a:p>
          <a:p>
            <a:pPr marL="514350" lvl="0" indent="-285750">
              <a:lnSpc>
                <a:spcPct val="100000"/>
              </a:lnSpc>
              <a:spcBef>
                <a:spcPts val="0"/>
              </a:spcBef>
              <a:spcAft>
                <a:spcPts val="100"/>
              </a:spcAft>
              <a:buClr>
                <a:srgbClr val="000000"/>
              </a:buClr>
              <a:buFont typeface="Arial"/>
              <a:buChar char="•"/>
            </a:pPr>
            <a:r>
              <a:rPr lang="en-GB" dirty="0">
                <a:solidFill>
                  <a:srgbClr val="000000"/>
                </a:solidFill>
                <a:latin typeface="+mj-lt"/>
              </a:rPr>
              <a:t>Proven and probable gold reserves of 8.96 million ounces (</a:t>
            </a:r>
            <a:r>
              <a:rPr lang="en-GB" dirty="0" err="1">
                <a:solidFill>
                  <a:srgbClr val="000000"/>
                </a:solidFill>
                <a:latin typeface="+mj-lt"/>
              </a:rPr>
              <a:t>Barrick’s</a:t>
            </a:r>
            <a:r>
              <a:rPr lang="en-GB" dirty="0">
                <a:solidFill>
                  <a:srgbClr val="000000"/>
                </a:solidFill>
                <a:latin typeface="+mj-lt"/>
              </a:rPr>
              <a:t> share).</a:t>
            </a:r>
          </a:p>
        </p:txBody>
      </p:sp>
      <p:pic>
        <p:nvPicPr>
          <p:cNvPr id="1376" name="Shape 1376"/>
          <p:cNvPicPr preferRelativeResize="0"/>
          <p:nvPr/>
        </p:nvPicPr>
        <p:blipFill>
          <a:blip r:embed="rId3">
            <a:alphaModFix/>
          </a:blip>
          <a:stretch>
            <a:fillRect/>
          </a:stretch>
        </p:blipFill>
        <p:spPr>
          <a:xfrm>
            <a:off x="1971312" y="3051068"/>
            <a:ext cx="5095425" cy="1965506"/>
          </a:xfrm>
          <a:prstGeom prst="rect">
            <a:avLst/>
          </a:prstGeom>
          <a:noFill/>
          <a:ln>
            <a:noFill/>
          </a:ln>
        </p:spPr>
      </p:pic>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Shape 1380"/>
        <p:cNvGrpSpPr/>
        <p:nvPr/>
      </p:nvGrpSpPr>
      <p:grpSpPr>
        <a:xfrm>
          <a:off x="0" y="0"/>
          <a:ext cx="0" cy="0"/>
          <a:chOff x="0" y="0"/>
          <a:chExt cx="0" cy="0"/>
        </a:xfrm>
      </p:grpSpPr>
      <p:pic>
        <p:nvPicPr>
          <p:cNvPr id="1381" name="Shape 1381"/>
          <p:cNvPicPr preferRelativeResize="0"/>
          <p:nvPr/>
        </p:nvPicPr>
        <p:blipFill>
          <a:blip r:embed="rId3">
            <a:alphaModFix/>
          </a:blip>
          <a:stretch>
            <a:fillRect/>
          </a:stretch>
        </p:blipFill>
        <p:spPr>
          <a:xfrm>
            <a:off x="570437" y="1076177"/>
            <a:ext cx="8003124" cy="3852925"/>
          </a:xfrm>
          <a:prstGeom prst="rect">
            <a:avLst/>
          </a:prstGeom>
          <a:noFill/>
          <a:ln>
            <a:noFill/>
          </a:ln>
        </p:spPr>
      </p:pic>
      <p:sp>
        <p:nvSpPr>
          <p:cNvPr id="1382" name="Shape 1382"/>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GB" dirty="0">
                <a:latin typeface="+mj-lt"/>
              </a:rPr>
              <a:t>Pueblo Viejo - Open Pit Mine</a:t>
            </a:r>
          </a:p>
        </p:txBody>
      </p:sp>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Shape 1386"/>
        <p:cNvGrpSpPr/>
        <p:nvPr/>
      </p:nvGrpSpPr>
      <p:grpSpPr>
        <a:xfrm>
          <a:off x="0" y="0"/>
          <a:ext cx="0" cy="0"/>
          <a:chOff x="0" y="0"/>
          <a:chExt cx="0" cy="0"/>
        </a:xfrm>
      </p:grpSpPr>
      <p:sp>
        <p:nvSpPr>
          <p:cNvPr id="1387" name="Shape 1387"/>
          <p:cNvSpPr txBox="1">
            <a:spLocks noGrp="1"/>
          </p:cNvSpPr>
          <p:nvPr>
            <p:ph type="body" idx="1"/>
          </p:nvPr>
        </p:nvSpPr>
        <p:spPr>
          <a:xfrm>
            <a:off x="311700" y="4091825"/>
            <a:ext cx="8520600" cy="1012500"/>
          </a:xfrm>
          <a:prstGeom prst="rect">
            <a:avLst/>
          </a:prstGeom>
        </p:spPr>
        <p:txBody>
          <a:bodyPr lIns="91425" tIns="91425" rIns="91425" bIns="91425" anchor="t" anchorCtr="0">
            <a:noAutofit/>
          </a:bodyPr>
          <a:lstStyle/>
          <a:p>
            <a:pPr marR="0" lvl="0" algn="l" rtl="0">
              <a:lnSpc>
                <a:spcPct val="115000"/>
              </a:lnSpc>
              <a:spcBef>
                <a:spcPts val="0"/>
              </a:spcBef>
              <a:spcAft>
                <a:spcPts val="1600"/>
              </a:spcAft>
              <a:buNone/>
            </a:pPr>
            <a:r>
              <a:rPr lang="en-GB" sz="1400" dirty="0">
                <a:solidFill>
                  <a:srgbClr val="000000"/>
                </a:solidFill>
                <a:latin typeface="+mj-lt"/>
              </a:rPr>
              <a:t>The completed processing facilities at Pueblo Viejo, illustrated. Ore mined from the open pits will be processed by conventional crushing, grinding, pressure oxidation in four autoclaves, cyanidation and refining. </a:t>
            </a:r>
          </a:p>
        </p:txBody>
      </p:sp>
      <p:pic>
        <p:nvPicPr>
          <p:cNvPr id="1388" name="Shape 1388"/>
          <p:cNvPicPr preferRelativeResize="0"/>
          <p:nvPr/>
        </p:nvPicPr>
        <p:blipFill>
          <a:blip r:embed="rId3">
            <a:alphaModFix/>
          </a:blip>
          <a:stretch>
            <a:fillRect/>
          </a:stretch>
        </p:blipFill>
        <p:spPr>
          <a:xfrm>
            <a:off x="337875" y="278775"/>
            <a:ext cx="8468250" cy="3750225"/>
          </a:xfrm>
          <a:prstGeom prst="rect">
            <a:avLst/>
          </a:prstGeom>
          <a:noFill/>
          <a:ln>
            <a:noFill/>
          </a:ln>
        </p:spPr>
      </p:pic>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Shape 1392"/>
        <p:cNvGrpSpPr/>
        <p:nvPr/>
      </p:nvGrpSpPr>
      <p:grpSpPr>
        <a:xfrm>
          <a:off x="0" y="0"/>
          <a:ext cx="0" cy="0"/>
          <a:chOff x="0" y="0"/>
          <a:chExt cx="0" cy="0"/>
        </a:xfrm>
      </p:grpSpPr>
      <p:sp>
        <p:nvSpPr>
          <p:cNvPr id="1393" name="Shape 139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GB" dirty="0" smtClean="0">
                <a:latin typeface="+mj-lt"/>
              </a:rPr>
              <a:t>Lagunas </a:t>
            </a:r>
            <a:r>
              <a:rPr lang="en-GB" dirty="0" err="1" smtClean="0">
                <a:latin typeface="+mj-lt"/>
              </a:rPr>
              <a:t>Norte</a:t>
            </a:r>
            <a:r>
              <a:rPr lang="en-GB" dirty="0" smtClean="0">
                <a:latin typeface="+mj-lt"/>
              </a:rPr>
              <a:t> - Peru</a:t>
            </a:r>
            <a:endParaRPr lang="en-GB" dirty="0">
              <a:latin typeface="+mj-lt"/>
            </a:endParaRPr>
          </a:p>
          <a:p>
            <a:pPr lvl="0">
              <a:spcBef>
                <a:spcPts val="0"/>
              </a:spcBef>
              <a:buNone/>
            </a:pPr>
            <a:endParaRPr dirty="0"/>
          </a:p>
        </p:txBody>
      </p:sp>
      <p:pic>
        <p:nvPicPr>
          <p:cNvPr id="1394" name="Shape 1394"/>
          <p:cNvPicPr preferRelativeResize="0"/>
          <p:nvPr/>
        </p:nvPicPr>
        <p:blipFill>
          <a:blip r:embed="rId3">
            <a:alphaModFix/>
          </a:blip>
          <a:stretch>
            <a:fillRect/>
          </a:stretch>
        </p:blipFill>
        <p:spPr>
          <a:xfrm>
            <a:off x="311699" y="1152474"/>
            <a:ext cx="4089449" cy="3471100"/>
          </a:xfrm>
          <a:prstGeom prst="rect">
            <a:avLst/>
          </a:prstGeom>
          <a:noFill/>
          <a:ln>
            <a:noFill/>
          </a:ln>
        </p:spPr>
      </p:pic>
      <p:pic>
        <p:nvPicPr>
          <p:cNvPr id="1395" name="Shape 1395"/>
          <p:cNvPicPr preferRelativeResize="0"/>
          <p:nvPr/>
        </p:nvPicPr>
        <p:blipFill>
          <a:blip r:embed="rId4">
            <a:alphaModFix/>
          </a:blip>
          <a:stretch>
            <a:fillRect/>
          </a:stretch>
        </p:blipFill>
        <p:spPr>
          <a:xfrm>
            <a:off x="4633149" y="1533400"/>
            <a:ext cx="4089449" cy="2709260"/>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Shape 147"/>
          <p:cNvSpPr txBox="1">
            <a:spLocks noGrp="1"/>
          </p:cNvSpPr>
          <p:nvPr>
            <p:ph type="title"/>
          </p:nvPr>
        </p:nvSpPr>
        <p:spPr>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GB" sz="3300" b="0" i="0" u="none" strike="noStrike" cap="none" dirty="0">
                <a:solidFill>
                  <a:schemeClr val="dk1"/>
                </a:solidFill>
                <a:latin typeface="+mj-lt"/>
                <a:ea typeface="Calibri"/>
                <a:cs typeface="Calibri"/>
                <a:sym typeface="Calibri"/>
              </a:rPr>
              <a:t>General Economic Information</a:t>
            </a:r>
          </a:p>
        </p:txBody>
      </p:sp>
      <p:sp>
        <p:nvSpPr>
          <p:cNvPr id="148" name="Shape 148"/>
          <p:cNvSpPr txBox="1">
            <a:spLocks noGrp="1"/>
          </p:cNvSpPr>
          <p:nvPr>
            <p:ph type="body" idx="1"/>
          </p:nvPr>
        </p:nvSpPr>
        <p:spPr>
          <a:prstGeom prst="rect">
            <a:avLst/>
          </a:prstGeom>
          <a:noFill/>
          <a:ln>
            <a:noFill/>
          </a:ln>
        </p:spPr>
        <p:txBody>
          <a:bodyPr lIns="68575" tIns="34275" rIns="68575" bIns="34275" anchor="t" anchorCtr="0">
            <a:noAutofit/>
          </a:bodyPr>
          <a:lstStyle/>
          <a:p>
            <a:pPr marL="177800" marR="0" lvl="0" indent="-171450" algn="l" rtl="0">
              <a:lnSpc>
                <a:spcPct val="90000"/>
              </a:lnSpc>
              <a:spcBef>
                <a:spcPts val="0"/>
              </a:spcBef>
              <a:spcAft>
                <a:spcPts val="0"/>
              </a:spcAft>
              <a:buClr>
                <a:schemeClr val="dk1"/>
              </a:buClr>
              <a:buSzPct val="100000"/>
              <a:buFont typeface="Arial"/>
              <a:buChar char="•"/>
            </a:pPr>
            <a:r>
              <a:rPr lang="en-GB" sz="2100" b="0" i="0" u="none" strike="noStrike" cap="none" dirty="0">
                <a:solidFill>
                  <a:schemeClr val="dk1"/>
                </a:solidFill>
                <a:latin typeface="+mj-lt"/>
                <a:ea typeface="Calibri"/>
                <a:cs typeface="Calibri"/>
                <a:sym typeface="Calibri"/>
              </a:rPr>
              <a:t>Canadian mining industries:</a:t>
            </a:r>
          </a:p>
          <a:p>
            <a:pPr marL="520700" marR="0" lvl="1" indent="-177800" algn="l" rtl="0">
              <a:lnSpc>
                <a:spcPct val="90000"/>
              </a:lnSpc>
              <a:spcBef>
                <a:spcPts val="400"/>
              </a:spcBef>
              <a:spcAft>
                <a:spcPts val="0"/>
              </a:spcAft>
              <a:buClr>
                <a:schemeClr val="dk1"/>
              </a:buClr>
              <a:buSzPct val="100000"/>
              <a:buFont typeface="Arial"/>
              <a:buChar char="•"/>
            </a:pPr>
            <a:r>
              <a:rPr lang="en-GB" sz="1800" b="0" i="0" u="none" strike="noStrike" cap="none" dirty="0">
                <a:solidFill>
                  <a:schemeClr val="dk1"/>
                </a:solidFill>
                <a:latin typeface="+mj-lt"/>
                <a:ea typeface="Calibri"/>
                <a:cs typeface="Calibri"/>
                <a:sym typeface="Calibri"/>
              </a:rPr>
              <a:t>employ more than 375,000 workers. (For extraction, smelting, fabrication and manufacturing)</a:t>
            </a:r>
          </a:p>
          <a:p>
            <a:pPr marL="520700" marR="0" lvl="1" indent="-177800" algn="l" rtl="0">
              <a:lnSpc>
                <a:spcPct val="90000"/>
              </a:lnSpc>
              <a:spcBef>
                <a:spcPts val="400"/>
              </a:spcBef>
              <a:spcAft>
                <a:spcPts val="0"/>
              </a:spcAft>
              <a:buClr>
                <a:schemeClr val="dk1"/>
              </a:buClr>
              <a:buSzPct val="100000"/>
              <a:buFont typeface="Arial"/>
              <a:buNone/>
            </a:pPr>
            <a:endParaRPr sz="1800" b="0" i="0" u="none" strike="noStrike" cap="none" dirty="0">
              <a:solidFill>
                <a:schemeClr val="dk1"/>
              </a:solidFill>
              <a:latin typeface="+mj-lt"/>
              <a:ea typeface="Calibri"/>
              <a:cs typeface="Calibri"/>
              <a:sym typeface="Calibri"/>
            </a:endParaRPr>
          </a:p>
          <a:p>
            <a:pPr marL="520700" marR="0" lvl="1" indent="-177800" algn="l" rtl="0">
              <a:lnSpc>
                <a:spcPct val="90000"/>
              </a:lnSpc>
              <a:spcBef>
                <a:spcPts val="400"/>
              </a:spcBef>
              <a:spcAft>
                <a:spcPts val="0"/>
              </a:spcAft>
              <a:buClr>
                <a:schemeClr val="dk1"/>
              </a:buClr>
              <a:buSzPct val="100000"/>
              <a:buFont typeface="Arial"/>
              <a:buChar char="•"/>
            </a:pPr>
            <a:r>
              <a:rPr lang="en-GB" sz="1800" b="0" i="0" u="none" strike="noStrike" cap="none" dirty="0">
                <a:solidFill>
                  <a:schemeClr val="dk1"/>
                </a:solidFill>
                <a:latin typeface="+mj-lt"/>
                <a:ea typeface="Calibri"/>
                <a:cs typeface="Calibri"/>
                <a:sym typeface="Calibri"/>
              </a:rPr>
              <a:t>Contributed $57 billion to Canada’s GDP in 2014. </a:t>
            </a:r>
          </a:p>
          <a:p>
            <a:pPr marL="520700" marR="0" lvl="1" indent="-177800" algn="l" rtl="0">
              <a:lnSpc>
                <a:spcPct val="90000"/>
              </a:lnSpc>
              <a:spcBef>
                <a:spcPts val="400"/>
              </a:spcBef>
              <a:spcAft>
                <a:spcPts val="0"/>
              </a:spcAft>
              <a:buClr>
                <a:schemeClr val="dk1"/>
              </a:buClr>
              <a:buSzPct val="100000"/>
              <a:buFont typeface="Arial"/>
              <a:buNone/>
            </a:pPr>
            <a:endParaRPr sz="1800" b="0" i="0" u="none" strike="noStrike" cap="none" dirty="0">
              <a:solidFill>
                <a:schemeClr val="dk1"/>
              </a:solidFill>
              <a:latin typeface="+mj-lt"/>
              <a:ea typeface="Calibri"/>
              <a:cs typeface="Calibri"/>
              <a:sym typeface="Calibri"/>
            </a:endParaRPr>
          </a:p>
          <a:p>
            <a:pPr marL="520700" marR="0" lvl="1" indent="-177800" algn="l" rtl="0">
              <a:lnSpc>
                <a:spcPct val="90000"/>
              </a:lnSpc>
              <a:spcBef>
                <a:spcPts val="400"/>
              </a:spcBef>
              <a:spcAft>
                <a:spcPts val="0"/>
              </a:spcAft>
              <a:buClr>
                <a:schemeClr val="dk1"/>
              </a:buClr>
              <a:buSzPct val="100000"/>
              <a:buFont typeface="Arial"/>
              <a:buChar char="•"/>
            </a:pPr>
            <a:r>
              <a:rPr lang="en-GB" sz="1800" b="0" i="0" u="none" strike="noStrike" cap="none" dirty="0">
                <a:solidFill>
                  <a:schemeClr val="dk1"/>
                </a:solidFill>
                <a:latin typeface="+mj-lt"/>
                <a:ea typeface="Calibri"/>
                <a:cs typeface="Calibri"/>
                <a:sym typeface="Calibri"/>
              </a:rPr>
              <a:t>Accounted for 18.2% of the value of Canadian goods export</a:t>
            </a:r>
            <a:r>
              <a:rPr lang="en-GB" sz="1800" dirty="0">
                <a:latin typeface="+mj-lt"/>
              </a:rPr>
              <a:t>.</a:t>
            </a:r>
          </a:p>
          <a:p>
            <a:pPr marL="520700" marR="0" lvl="1" indent="-177800" algn="l" rtl="0">
              <a:lnSpc>
                <a:spcPct val="90000"/>
              </a:lnSpc>
              <a:spcBef>
                <a:spcPts val="400"/>
              </a:spcBef>
              <a:buClr>
                <a:schemeClr val="dk1"/>
              </a:buClr>
              <a:buSzPct val="100000"/>
              <a:buFont typeface="Arial"/>
              <a:buNone/>
            </a:pPr>
            <a:endParaRPr sz="1800" b="0" i="0" u="none" strike="noStrike" cap="none" dirty="0">
              <a:solidFill>
                <a:schemeClr val="dk1"/>
              </a:solidFill>
              <a:latin typeface="+mj-lt"/>
              <a:ea typeface="Calibri"/>
              <a:cs typeface="Calibri"/>
              <a:sym typeface="Calibri"/>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68" name="Shape 268"/>
          <p:cNvPicPr preferRelativeResize="0">
            <a:picLocks noGrp="1"/>
          </p:cNvPicPr>
          <p:nvPr>
            <p:ph type="body" idx="1"/>
          </p:nvPr>
        </p:nvPicPr>
        <p:blipFill rotWithShape="1">
          <a:blip r:embed="rId3">
            <a:alphaModFix/>
          </a:blip>
          <a:srcRect t="22187" b="22187"/>
          <a:stretch/>
        </p:blipFill>
        <p:spPr>
          <a:prstGeom prst="rect">
            <a:avLst/>
          </a:prstGeom>
          <a:noFill/>
          <a:ln>
            <a:noFill/>
          </a:ln>
        </p:spPr>
      </p:pic>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Shape 1399"/>
        <p:cNvGrpSpPr/>
        <p:nvPr/>
      </p:nvGrpSpPr>
      <p:grpSpPr>
        <a:xfrm>
          <a:off x="0" y="0"/>
          <a:ext cx="0" cy="0"/>
          <a:chOff x="0" y="0"/>
          <a:chExt cx="0" cy="0"/>
        </a:xfrm>
      </p:grpSpPr>
      <p:sp>
        <p:nvSpPr>
          <p:cNvPr id="1400" name="Shape 140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GB" dirty="0">
                <a:latin typeface="+mj-lt"/>
              </a:rPr>
              <a:t>Lagunas </a:t>
            </a:r>
            <a:r>
              <a:rPr lang="en-GB" dirty="0" err="1">
                <a:latin typeface="+mj-lt"/>
              </a:rPr>
              <a:t>Norte</a:t>
            </a:r>
            <a:r>
              <a:rPr lang="en-GB" dirty="0">
                <a:latin typeface="+mj-lt"/>
              </a:rPr>
              <a:t> - Peru</a:t>
            </a:r>
          </a:p>
          <a:p>
            <a:pPr lvl="0">
              <a:spcBef>
                <a:spcPts val="0"/>
              </a:spcBef>
              <a:buNone/>
            </a:pPr>
            <a:endParaRPr dirty="0">
              <a:latin typeface="+mj-lt"/>
            </a:endParaRPr>
          </a:p>
        </p:txBody>
      </p:sp>
      <p:sp>
        <p:nvSpPr>
          <p:cNvPr id="1401" name="Shape 1401"/>
          <p:cNvSpPr txBox="1">
            <a:spLocks noGrp="1"/>
          </p:cNvSpPr>
          <p:nvPr>
            <p:ph type="body" idx="1"/>
          </p:nvPr>
        </p:nvSpPr>
        <p:spPr>
          <a:xfrm>
            <a:off x="311700" y="1017725"/>
            <a:ext cx="4539300" cy="4059300"/>
          </a:xfrm>
          <a:prstGeom prst="rect">
            <a:avLst/>
          </a:prstGeom>
        </p:spPr>
        <p:txBody>
          <a:bodyPr lIns="91425" tIns="91425" rIns="91425" bIns="91425" anchor="t" anchorCtr="0">
            <a:noAutofit/>
          </a:bodyPr>
          <a:lstStyle/>
          <a:p>
            <a:pPr marL="514350" marR="0" lvl="0" indent="-285750" algn="l" rtl="0">
              <a:lnSpc>
                <a:spcPct val="100000"/>
              </a:lnSpc>
              <a:spcBef>
                <a:spcPts val="0"/>
              </a:spcBef>
              <a:spcAft>
                <a:spcPts val="100"/>
              </a:spcAft>
              <a:buClr>
                <a:srgbClr val="000000"/>
              </a:buClr>
              <a:buFont typeface="Arial"/>
              <a:buChar char="•"/>
            </a:pPr>
            <a:r>
              <a:rPr lang="en-GB" dirty="0">
                <a:solidFill>
                  <a:srgbClr val="000000"/>
                </a:solidFill>
                <a:latin typeface="+mj-lt"/>
              </a:rPr>
              <a:t>Located on the Alto </a:t>
            </a:r>
            <a:r>
              <a:rPr lang="en-GB" dirty="0" err="1">
                <a:solidFill>
                  <a:srgbClr val="000000"/>
                </a:solidFill>
                <a:latin typeface="+mj-lt"/>
              </a:rPr>
              <a:t>Chicama</a:t>
            </a:r>
            <a:r>
              <a:rPr lang="en-GB" dirty="0">
                <a:solidFill>
                  <a:srgbClr val="000000"/>
                </a:solidFill>
                <a:latin typeface="+mj-lt"/>
              </a:rPr>
              <a:t> property in north-central Peru, 140 </a:t>
            </a:r>
            <a:r>
              <a:rPr lang="en-GB" dirty="0" err="1">
                <a:solidFill>
                  <a:srgbClr val="000000"/>
                </a:solidFill>
                <a:latin typeface="+mj-lt"/>
              </a:rPr>
              <a:t>kilometers</a:t>
            </a:r>
            <a:r>
              <a:rPr lang="en-GB" dirty="0">
                <a:solidFill>
                  <a:srgbClr val="000000"/>
                </a:solidFill>
                <a:latin typeface="+mj-lt"/>
              </a:rPr>
              <a:t> east of the coastal city of Trujillo.</a:t>
            </a:r>
          </a:p>
          <a:p>
            <a:pPr marL="514350" marR="0" lvl="0" indent="-285750" algn="l" rtl="0">
              <a:lnSpc>
                <a:spcPct val="100000"/>
              </a:lnSpc>
              <a:spcBef>
                <a:spcPts val="0"/>
              </a:spcBef>
              <a:spcAft>
                <a:spcPts val="100"/>
              </a:spcAft>
              <a:buClr>
                <a:srgbClr val="000000"/>
              </a:buClr>
              <a:buFont typeface="Arial"/>
              <a:buChar char="•"/>
            </a:pPr>
            <a:r>
              <a:rPr lang="en-GB" dirty="0">
                <a:solidFill>
                  <a:srgbClr val="000000"/>
                </a:solidFill>
                <a:latin typeface="+mj-lt"/>
              </a:rPr>
              <a:t>The property lies on the western flank of the Peruvian Andes at an elevation of 4,000 to 4,260 meters above sea level.</a:t>
            </a:r>
          </a:p>
          <a:p>
            <a:pPr marL="514350" marR="0" lvl="0" indent="-285750" algn="l" rtl="0">
              <a:lnSpc>
                <a:spcPct val="100000"/>
              </a:lnSpc>
              <a:spcBef>
                <a:spcPts val="0"/>
              </a:spcBef>
              <a:spcAft>
                <a:spcPts val="100"/>
              </a:spcAft>
              <a:buClr>
                <a:srgbClr val="000000"/>
              </a:buClr>
              <a:buFont typeface="Arial"/>
              <a:buChar char="•"/>
            </a:pPr>
            <a:r>
              <a:rPr lang="en-GB" dirty="0">
                <a:solidFill>
                  <a:srgbClr val="000000"/>
                </a:solidFill>
                <a:latin typeface="+mj-lt"/>
              </a:rPr>
              <a:t>It's an open-pit, crush, valley-fill heap leach operation.</a:t>
            </a:r>
          </a:p>
          <a:p>
            <a:pPr marL="514350" marR="0" lvl="0" indent="-285750" algn="l" rtl="0">
              <a:lnSpc>
                <a:spcPct val="100000"/>
              </a:lnSpc>
              <a:spcBef>
                <a:spcPts val="0"/>
              </a:spcBef>
              <a:spcAft>
                <a:spcPts val="100"/>
              </a:spcAft>
              <a:buClr>
                <a:srgbClr val="000000"/>
              </a:buClr>
              <a:buFont typeface="Arial"/>
              <a:buChar char="•"/>
            </a:pPr>
            <a:r>
              <a:rPr lang="en-GB" dirty="0">
                <a:solidFill>
                  <a:srgbClr val="000000"/>
                </a:solidFill>
                <a:latin typeface="+mj-lt"/>
              </a:rPr>
              <a:t>Proven and probable gold reserves as of December 31, 2015, were 3.7 million ounces.</a:t>
            </a:r>
          </a:p>
        </p:txBody>
      </p:sp>
      <p:pic>
        <p:nvPicPr>
          <p:cNvPr id="1402" name="Shape 1402"/>
          <p:cNvPicPr preferRelativeResize="0"/>
          <p:nvPr/>
        </p:nvPicPr>
        <p:blipFill>
          <a:blip r:embed="rId3">
            <a:alphaModFix/>
          </a:blip>
          <a:stretch>
            <a:fillRect/>
          </a:stretch>
        </p:blipFill>
        <p:spPr>
          <a:xfrm>
            <a:off x="4851000" y="1322425"/>
            <a:ext cx="4136300" cy="3103349"/>
          </a:xfrm>
          <a:prstGeom prst="rect">
            <a:avLst/>
          </a:prstGeom>
          <a:noFill/>
          <a:ln>
            <a:noFill/>
          </a:ln>
        </p:spPr>
      </p:pic>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Shape 1406"/>
        <p:cNvGrpSpPr/>
        <p:nvPr/>
      </p:nvGrpSpPr>
      <p:grpSpPr>
        <a:xfrm>
          <a:off x="0" y="0"/>
          <a:ext cx="0" cy="0"/>
          <a:chOff x="0" y="0"/>
          <a:chExt cx="0" cy="0"/>
        </a:xfrm>
      </p:grpSpPr>
      <p:sp>
        <p:nvSpPr>
          <p:cNvPr id="1407" name="Shape 1407"/>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GB" dirty="0" err="1">
                <a:latin typeface="+mj-lt"/>
              </a:rPr>
              <a:t>Veladero</a:t>
            </a:r>
            <a:r>
              <a:rPr lang="en-GB" dirty="0">
                <a:latin typeface="+mj-lt"/>
              </a:rPr>
              <a:t> - Argentina</a:t>
            </a:r>
          </a:p>
        </p:txBody>
      </p:sp>
      <p:pic>
        <p:nvPicPr>
          <p:cNvPr id="1408" name="Shape 1408"/>
          <p:cNvPicPr preferRelativeResize="0"/>
          <p:nvPr/>
        </p:nvPicPr>
        <p:blipFill>
          <a:blip r:embed="rId3">
            <a:alphaModFix/>
          </a:blip>
          <a:stretch>
            <a:fillRect/>
          </a:stretch>
        </p:blipFill>
        <p:spPr>
          <a:xfrm>
            <a:off x="441922" y="1161375"/>
            <a:ext cx="3451124" cy="3711849"/>
          </a:xfrm>
          <a:prstGeom prst="rect">
            <a:avLst/>
          </a:prstGeom>
          <a:noFill/>
          <a:ln>
            <a:noFill/>
          </a:ln>
        </p:spPr>
      </p:pic>
      <p:pic>
        <p:nvPicPr>
          <p:cNvPr id="1409" name="Shape 1409"/>
          <p:cNvPicPr preferRelativeResize="0"/>
          <p:nvPr/>
        </p:nvPicPr>
        <p:blipFill>
          <a:blip r:embed="rId4">
            <a:alphaModFix/>
          </a:blip>
          <a:stretch>
            <a:fillRect/>
          </a:stretch>
        </p:blipFill>
        <p:spPr>
          <a:xfrm>
            <a:off x="4375500" y="1458400"/>
            <a:ext cx="3918300" cy="2664450"/>
          </a:xfrm>
          <a:prstGeom prst="rect">
            <a:avLst/>
          </a:prstGeom>
          <a:noFill/>
          <a:ln>
            <a:noFill/>
          </a:ln>
        </p:spPr>
      </p:pic>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Shape 1413"/>
        <p:cNvGrpSpPr/>
        <p:nvPr/>
      </p:nvGrpSpPr>
      <p:grpSpPr>
        <a:xfrm>
          <a:off x="0" y="0"/>
          <a:ext cx="0" cy="0"/>
          <a:chOff x="0" y="0"/>
          <a:chExt cx="0" cy="0"/>
        </a:xfrm>
      </p:grpSpPr>
      <p:sp>
        <p:nvSpPr>
          <p:cNvPr id="1414" name="Shape 1414"/>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GB" dirty="0" err="1">
                <a:latin typeface="+mj-lt"/>
              </a:rPr>
              <a:t>Veladero</a:t>
            </a:r>
            <a:r>
              <a:rPr lang="en-GB" dirty="0">
                <a:latin typeface="+mj-lt"/>
              </a:rPr>
              <a:t> - </a:t>
            </a:r>
            <a:r>
              <a:rPr lang="en-GB" dirty="0">
                <a:latin typeface="+mj-lt"/>
                <a:cs typeface="Times New Roman" panose="02020603050405020304" pitchFamily="18" charset="0"/>
              </a:rPr>
              <a:t>Argentina</a:t>
            </a:r>
          </a:p>
        </p:txBody>
      </p:sp>
      <p:sp>
        <p:nvSpPr>
          <p:cNvPr id="1415" name="Shape 1415"/>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marL="514350" marR="0" lvl="0" indent="-285750" algn="l" rtl="0">
              <a:lnSpc>
                <a:spcPct val="100000"/>
              </a:lnSpc>
              <a:spcBef>
                <a:spcPts val="0"/>
              </a:spcBef>
              <a:spcAft>
                <a:spcPts val="1600"/>
              </a:spcAft>
              <a:buClr>
                <a:srgbClr val="000000"/>
              </a:buClr>
              <a:buFont typeface="Arial"/>
              <a:buChar char="•"/>
            </a:pPr>
            <a:r>
              <a:rPr lang="en-GB" dirty="0">
                <a:solidFill>
                  <a:srgbClr val="000000"/>
                </a:solidFill>
                <a:latin typeface="+mj-lt"/>
              </a:rPr>
              <a:t>Located in the San Juan Province of Argentina in the highly prospective </a:t>
            </a:r>
            <a:r>
              <a:rPr lang="en-GB" dirty="0" err="1">
                <a:solidFill>
                  <a:srgbClr val="000000"/>
                </a:solidFill>
                <a:latin typeface="+mj-lt"/>
              </a:rPr>
              <a:t>Frontera</a:t>
            </a:r>
            <a:r>
              <a:rPr lang="en-GB" dirty="0">
                <a:solidFill>
                  <a:srgbClr val="000000"/>
                </a:solidFill>
                <a:latin typeface="+mj-lt"/>
              </a:rPr>
              <a:t> District. </a:t>
            </a:r>
          </a:p>
          <a:p>
            <a:pPr marL="514350" marR="0" lvl="0" indent="-285750" algn="l" rtl="0">
              <a:lnSpc>
                <a:spcPct val="100000"/>
              </a:lnSpc>
              <a:spcBef>
                <a:spcPts val="0"/>
              </a:spcBef>
              <a:spcAft>
                <a:spcPts val="1600"/>
              </a:spcAft>
              <a:buClr>
                <a:srgbClr val="000000"/>
              </a:buClr>
              <a:buFont typeface="Arial"/>
              <a:buChar char="•"/>
            </a:pPr>
            <a:r>
              <a:rPr lang="en-GB" dirty="0">
                <a:solidFill>
                  <a:srgbClr val="000000"/>
                </a:solidFill>
                <a:latin typeface="+mj-lt"/>
              </a:rPr>
              <a:t>The property is located at elevations of 4,000 to 4,850 meters above sea level, approximately 374 </a:t>
            </a:r>
            <a:r>
              <a:rPr lang="en-GB" dirty="0" err="1">
                <a:solidFill>
                  <a:srgbClr val="000000"/>
                </a:solidFill>
                <a:latin typeface="+mj-lt"/>
              </a:rPr>
              <a:t>kilometers</a:t>
            </a:r>
            <a:r>
              <a:rPr lang="en-GB" dirty="0">
                <a:solidFill>
                  <a:srgbClr val="000000"/>
                </a:solidFill>
                <a:latin typeface="+mj-lt"/>
              </a:rPr>
              <a:t> northwest of the city of San Juan.</a:t>
            </a:r>
          </a:p>
          <a:p>
            <a:pPr marL="514350" marR="0" lvl="0" indent="-285750" algn="l" rtl="0">
              <a:lnSpc>
                <a:spcPct val="100000"/>
              </a:lnSpc>
              <a:spcBef>
                <a:spcPts val="0"/>
              </a:spcBef>
              <a:spcAft>
                <a:spcPts val="1600"/>
              </a:spcAft>
              <a:buClr>
                <a:srgbClr val="000000"/>
              </a:buClr>
              <a:buFont typeface="Arial"/>
              <a:buChar char="•"/>
            </a:pPr>
            <a:r>
              <a:rPr lang="en-GB" dirty="0">
                <a:solidFill>
                  <a:srgbClr val="000000"/>
                </a:solidFill>
                <a:latin typeface="+mj-lt"/>
              </a:rPr>
              <a:t>a conventional open-pit operation where ore is crushed by a two-stage crushing process and transported via overland conveyor and trucks to the leach pad area.</a:t>
            </a:r>
          </a:p>
          <a:p>
            <a:pPr marL="514350" marR="0" lvl="0" indent="-285750" algn="l" rtl="0">
              <a:lnSpc>
                <a:spcPct val="100000"/>
              </a:lnSpc>
              <a:spcBef>
                <a:spcPts val="0"/>
              </a:spcBef>
              <a:spcAft>
                <a:spcPts val="1600"/>
              </a:spcAft>
              <a:buClr>
                <a:srgbClr val="000000"/>
              </a:buClr>
              <a:buFont typeface="Arial"/>
              <a:buChar char="•"/>
            </a:pPr>
            <a:r>
              <a:rPr lang="en-GB" dirty="0">
                <a:solidFill>
                  <a:srgbClr val="000000"/>
                </a:solidFill>
                <a:latin typeface="+mj-lt"/>
              </a:rPr>
              <a:t>Run-of-mine ore is trucked directly to the valley-fill leach pad.</a:t>
            </a:r>
          </a:p>
          <a:p>
            <a:pPr marL="514350" marR="0" lvl="0" indent="-285750" algn="l" rtl="0">
              <a:lnSpc>
                <a:spcPct val="100000"/>
              </a:lnSpc>
              <a:spcBef>
                <a:spcPts val="0"/>
              </a:spcBef>
              <a:spcAft>
                <a:spcPts val="1600"/>
              </a:spcAft>
              <a:buClr>
                <a:srgbClr val="000000"/>
              </a:buClr>
              <a:buFont typeface="Arial"/>
              <a:buChar char="•"/>
            </a:pPr>
            <a:r>
              <a:rPr lang="en-GB" dirty="0">
                <a:solidFill>
                  <a:srgbClr val="000000"/>
                </a:solidFill>
                <a:latin typeface="+mj-lt"/>
              </a:rPr>
              <a:t>Proven and probable mineral reserves as of December 31, 2015, were 7.5 million ounces of gold</a:t>
            </a:r>
          </a:p>
        </p:txBody>
      </p:sp>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Shape 1419"/>
        <p:cNvGrpSpPr/>
        <p:nvPr/>
      </p:nvGrpSpPr>
      <p:grpSpPr>
        <a:xfrm>
          <a:off x="0" y="0"/>
          <a:ext cx="0" cy="0"/>
          <a:chOff x="0" y="0"/>
          <a:chExt cx="0" cy="0"/>
        </a:xfrm>
      </p:grpSpPr>
      <p:sp>
        <p:nvSpPr>
          <p:cNvPr id="1420" name="Shape 1420"/>
          <p:cNvSpPr txBox="1">
            <a:spLocks noGrp="1"/>
          </p:cNvSpPr>
          <p:nvPr>
            <p:ph type="title"/>
          </p:nvPr>
        </p:nvSpPr>
        <p:spPr>
          <a:xfrm>
            <a:off x="510450" y="2057400"/>
            <a:ext cx="8123100" cy="778800"/>
          </a:xfrm>
          <a:prstGeom prst="rect">
            <a:avLst/>
          </a:prstGeom>
        </p:spPr>
        <p:txBody>
          <a:bodyPr lIns="91425" tIns="91425" rIns="91425" bIns="91425" anchor="b" anchorCtr="0">
            <a:noAutofit/>
          </a:bodyPr>
          <a:lstStyle/>
          <a:p>
            <a:pPr lvl="0" rtl="0">
              <a:spcBef>
                <a:spcPts val="0"/>
              </a:spcBef>
              <a:buNone/>
            </a:pPr>
            <a:r>
              <a:rPr lang="en-GB" dirty="0">
                <a:latin typeface="+mj-lt"/>
              </a:rPr>
              <a:t>Management</a:t>
            </a:r>
          </a:p>
        </p:txBody>
      </p:sp>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Shape 1424"/>
        <p:cNvGrpSpPr/>
        <p:nvPr/>
      </p:nvGrpSpPr>
      <p:grpSpPr>
        <a:xfrm>
          <a:off x="0" y="0"/>
          <a:ext cx="0" cy="0"/>
          <a:chOff x="0" y="0"/>
          <a:chExt cx="0" cy="0"/>
        </a:xfrm>
      </p:grpSpPr>
      <p:sp>
        <p:nvSpPr>
          <p:cNvPr id="1425" name="Shape 142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GB" dirty="0">
                <a:latin typeface="+mj-lt"/>
              </a:rPr>
              <a:t>Management - Executive </a:t>
            </a:r>
            <a:r>
              <a:rPr lang="en-GB" dirty="0" err="1">
                <a:latin typeface="+mj-lt"/>
              </a:rPr>
              <a:t>Chariman</a:t>
            </a:r>
            <a:r>
              <a:rPr lang="en-GB" dirty="0">
                <a:latin typeface="+mj-lt"/>
              </a:rPr>
              <a:t> of the Board</a:t>
            </a:r>
          </a:p>
          <a:p>
            <a:pPr lvl="0">
              <a:spcBef>
                <a:spcPts val="0"/>
              </a:spcBef>
              <a:buNone/>
            </a:pPr>
            <a:endParaRPr dirty="0"/>
          </a:p>
        </p:txBody>
      </p:sp>
      <p:sp>
        <p:nvSpPr>
          <p:cNvPr id="1426" name="Shape 1426"/>
          <p:cNvSpPr txBox="1">
            <a:spLocks noGrp="1"/>
          </p:cNvSpPr>
          <p:nvPr>
            <p:ph type="body" idx="1"/>
          </p:nvPr>
        </p:nvSpPr>
        <p:spPr>
          <a:xfrm>
            <a:off x="1730100" y="1152468"/>
            <a:ext cx="7102200" cy="3416400"/>
          </a:xfrm>
          <a:prstGeom prst="rect">
            <a:avLst/>
          </a:prstGeom>
        </p:spPr>
        <p:txBody>
          <a:bodyPr lIns="91425" tIns="91425" rIns="91425" bIns="91425" anchor="t" anchorCtr="0">
            <a:noAutofit/>
          </a:bodyPr>
          <a:lstStyle/>
          <a:p>
            <a:pPr lvl="0">
              <a:spcBef>
                <a:spcPts val="0"/>
              </a:spcBef>
              <a:buNone/>
            </a:pPr>
            <a:r>
              <a:rPr lang="en-GB" b="1" dirty="0">
                <a:solidFill>
                  <a:srgbClr val="000000"/>
                </a:solidFill>
                <a:latin typeface="+mj-lt"/>
              </a:rPr>
              <a:t>John L. Thornton - Executive Chairman of the Board</a:t>
            </a:r>
          </a:p>
          <a:p>
            <a:pPr marL="514350" lvl="0" indent="-285750" rtl="0">
              <a:lnSpc>
                <a:spcPct val="100000"/>
              </a:lnSpc>
              <a:spcBef>
                <a:spcPts val="0"/>
              </a:spcBef>
              <a:buClr>
                <a:srgbClr val="000000"/>
              </a:buClr>
              <a:buFont typeface="Arial"/>
              <a:buChar char="•"/>
            </a:pPr>
            <a:r>
              <a:rPr lang="en-GB" dirty="0">
                <a:solidFill>
                  <a:srgbClr val="000000"/>
                </a:solidFill>
                <a:latin typeface="+mj-lt"/>
              </a:rPr>
              <a:t>Appointed in April 2014</a:t>
            </a:r>
          </a:p>
          <a:p>
            <a:pPr marL="514350" lvl="0" indent="-285750" rtl="0">
              <a:lnSpc>
                <a:spcPct val="100000"/>
              </a:lnSpc>
              <a:spcBef>
                <a:spcPts val="0"/>
              </a:spcBef>
              <a:buClr>
                <a:srgbClr val="000000"/>
              </a:buClr>
              <a:buFont typeface="Arial"/>
              <a:buChar char="•"/>
            </a:pPr>
            <a:r>
              <a:rPr lang="en-GB" dirty="0">
                <a:solidFill>
                  <a:srgbClr val="000000"/>
                </a:solidFill>
                <a:latin typeface="+mj-lt"/>
              </a:rPr>
              <a:t>Focus on strategic vision, strong financial management, entrepreneurial spirit and deep commitment to operational excellence</a:t>
            </a:r>
          </a:p>
          <a:p>
            <a:pPr marL="514350" lvl="0" indent="-285750" rtl="0">
              <a:lnSpc>
                <a:spcPct val="100000"/>
              </a:lnSpc>
              <a:spcBef>
                <a:spcPts val="0"/>
              </a:spcBef>
              <a:buClr>
                <a:srgbClr val="000000"/>
              </a:buClr>
              <a:buFont typeface="Arial"/>
              <a:buChar char="•"/>
            </a:pPr>
            <a:r>
              <a:rPr lang="en-GB" dirty="0">
                <a:solidFill>
                  <a:srgbClr val="000000"/>
                </a:solidFill>
                <a:latin typeface="+mj-lt"/>
              </a:rPr>
              <a:t>Previous experience from: China Unicom, Ford Motor Company, HSBC, Industrial and Commercial Bank of China, Intel, and was President of Goldman Sachs</a:t>
            </a:r>
          </a:p>
          <a:p>
            <a:pPr marL="514350" lvl="0" indent="-285750" rtl="0">
              <a:lnSpc>
                <a:spcPct val="100000"/>
              </a:lnSpc>
              <a:spcBef>
                <a:spcPts val="0"/>
              </a:spcBef>
              <a:buClr>
                <a:srgbClr val="000000"/>
              </a:buClr>
              <a:buFont typeface="Arial"/>
              <a:buChar char="•"/>
            </a:pPr>
            <a:r>
              <a:rPr lang="en-GB" dirty="0">
                <a:solidFill>
                  <a:srgbClr val="AB8C5A"/>
                </a:solidFill>
                <a:latin typeface="+mj-lt"/>
              </a:rPr>
              <a:t>Also on the Board of Directors as Non-Independent Director</a:t>
            </a:r>
          </a:p>
        </p:txBody>
      </p:sp>
      <p:pic>
        <p:nvPicPr>
          <p:cNvPr id="1427" name="Shape 1427"/>
          <p:cNvPicPr preferRelativeResize="0"/>
          <p:nvPr/>
        </p:nvPicPr>
        <p:blipFill>
          <a:blip r:embed="rId3">
            <a:alphaModFix/>
          </a:blip>
          <a:stretch>
            <a:fillRect/>
          </a:stretch>
        </p:blipFill>
        <p:spPr>
          <a:xfrm>
            <a:off x="311702" y="1152468"/>
            <a:ext cx="940143" cy="1317975"/>
          </a:xfrm>
          <a:prstGeom prst="rect">
            <a:avLst/>
          </a:prstGeom>
          <a:noFill/>
          <a:ln>
            <a:noFill/>
          </a:ln>
        </p:spPr>
      </p:pic>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Shape 1431"/>
        <p:cNvGrpSpPr/>
        <p:nvPr/>
      </p:nvGrpSpPr>
      <p:grpSpPr>
        <a:xfrm>
          <a:off x="0" y="0"/>
          <a:ext cx="0" cy="0"/>
          <a:chOff x="0" y="0"/>
          <a:chExt cx="0" cy="0"/>
        </a:xfrm>
      </p:grpSpPr>
      <p:sp>
        <p:nvSpPr>
          <p:cNvPr id="1432" name="Shape 1432"/>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GB" dirty="0">
                <a:latin typeface="+mj-lt"/>
              </a:rPr>
              <a:t>Management - President</a:t>
            </a:r>
          </a:p>
          <a:p>
            <a:pPr lvl="0">
              <a:spcBef>
                <a:spcPts val="0"/>
              </a:spcBef>
              <a:buNone/>
            </a:pPr>
            <a:endParaRPr dirty="0">
              <a:latin typeface="+mj-lt"/>
            </a:endParaRPr>
          </a:p>
        </p:txBody>
      </p:sp>
      <p:sp>
        <p:nvSpPr>
          <p:cNvPr id="1433" name="Shape 1433"/>
          <p:cNvSpPr txBox="1">
            <a:spLocks noGrp="1"/>
          </p:cNvSpPr>
          <p:nvPr>
            <p:ph type="body" idx="1"/>
          </p:nvPr>
        </p:nvSpPr>
        <p:spPr>
          <a:xfrm>
            <a:off x="1843200" y="1152475"/>
            <a:ext cx="6989100" cy="3811200"/>
          </a:xfrm>
          <a:prstGeom prst="rect">
            <a:avLst/>
          </a:prstGeom>
        </p:spPr>
        <p:txBody>
          <a:bodyPr lIns="91425" tIns="91425" rIns="91425" bIns="91425" anchor="t" anchorCtr="0">
            <a:noAutofit/>
          </a:bodyPr>
          <a:lstStyle/>
          <a:p>
            <a:pPr lvl="0">
              <a:spcBef>
                <a:spcPts val="0"/>
              </a:spcBef>
              <a:buNone/>
            </a:pPr>
            <a:r>
              <a:rPr lang="en-GB" b="1" dirty="0">
                <a:solidFill>
                  <a:srgbClr val="000000"/>
                </a:solidFill>
                <a:latin typeface="+mj-lt"/>
              </a:rPr>
              <a:t>Kelvin </a:t>
            </a:r>
            <a:r>
              <a:rPr lang="en-GB" b="1" dirty="0" err="1">
                <a:solidFill>
                  <a:srgbClr val="000000"/>
                </a:solidFill>
                <a:latin typeface="+mj-lt"/>
              </a:rPr>
              <a:t>Dushnisky</a:t>
            </a:r>
            <a:endParaRPr lang="en-GB" b="1" dirty="0">
              <a:solidFill>
                <a:srgbClr val="000000"/>
              </a:solidFill>
              <a:latin typeface="+mj-lt"/>
            </a:endParaRPr>
          </a:p>
          <a:p>
            <a:pPr marL="457200" lvl="0" indent="-330200" rtl="0">
              <a:lnSpc>
                <a:spcPct val="100000"/>
              </a:lnSpc>
              <a:spcBef>
                <a:spcPts val="0"/>
              </a:spcBef>
              <a:spcAft>
                <a:spcPts val="500"/>
              </a:spcAft>
              <a:buClr>
                <a:srgbClr val="000000"/>
              </a:buClr>
              <a:buSzPct val="100000"/>
              <a:buFont typeface="Arial"/>
              <a:buChar char="•"/>
            </a:pPr>
            <a:r>
              <a:rPr lang="en-GB" sz="1600" dirty="0">
                <a:solidFill>
                  <a:srgbClr val="000000"/>
                </a:solidFill>
                <a:latin typeface="+mj-lt"/>
              </a:rPr>
              <a:t>Joined in 2002, president since August 2015</a:t>
            </a:r>
          </a:p>
          <a:p>
            <a:pPr marL="457200" lvl="0" indent="-330200" rtl="0">
              <a:lnSpc>
                <a:spcPct val="100000"/>
              </a:lnSpc>
              <a:spcBef>
                <a:spcPts val="0"/>
              </a:spcBef>
              <a:spcAft>
                <a:spcPts val="500"/>
              </a:spcAft>
              <a:buClr>
                <a:srgbClr val="000000"/>
              </a:buClr>
              <a:buSzPct val="100000"/>
              <a:buFont typeface="Arial"/>
              <a:buChar char="•"/>
            </a:pPr>
            <a:r>
              <a:rPr lang="en-GB" sz="1600" dirty="0">
                <a:solidFill>
                  <a:srgbClr val="000000"/>
                </a:solidFill>
                <a:latin typeface="+mj-lt"/>
              </a:rPr>
              <a:t>Provides overall leadership to the organization and holds responsibility for the execution of </a:t>
            </a:r>
            <a:r>
              <a:rPr lang="en-GB" sz="1600" dirty="0" err="1">
                <a:solidFill>
                  <a:srgbClr val="000000"/>
                </a:solidFill>
                <a:latin typeface="+mj-lt"/>
              </a:rPr>
              <a:t>Barrick’s</a:t>
            </a:r>
            <a:r>
              <a:rPr lang="en-GB" sz="1600" dirty="0">
                <a:solidFill>
                  <a:srgbClr val="000000"/>
                </a:solidFill>
                <a:latin typeface="+mj-lt"/>
              </a:rPr>
              <a:t> strategic priorities. </a:t>
            </a:r>
          </a:p>
          <a:p>
            <a:pPr marL="457200" lvl="0" indent="-330200" rtl="0">
              <a:lnSpc>
                <a:spcPct val="100000"/>
              </a:lnSpc>
              <a:spcBef>
                <a:spcPts val="0"/>
              </a:spcBef>
              <a:spcAft>
                <a:spcPts val="500"/>
              </a:spcAft>
              <a:buClr>
                <a:srgbClr val="000000"/>
              </a:buClr>
              <a:buSzPct val="100000"/>
              <a:buFont typeface="Arial"/>
              <a:buChar char="•"/>
            </a:pPr>
            <a:r>
              <a:rPr lang="en-GB" sz="1600" dirty="0">
                <a:solidFill>
                  <a:srgbClr val="000000"/>
                </a:solidFill>
                <a:latin typeface="+mj-lt"/>
              </a:rPr>
              <a:t>Previous employments: General Counsel, </a:t>
            </a:r>
            <a:r>
              <a:rPr lang="en-GB" sz="1600" dirty="0" err="1">
                <a:solidFill>
                  <a:srgbClr val="000000"/>
                </a:solidFill>
                <a:latin typeface="+mj-lt"/>
              </a:rPr>
              <a:t>EuroZinc</a:t>
            </a:r>
            <a:r>
              <a:rPr lang="en-GB" sz="1600" dirty="0">
                <a:solidFill>
                  <a:srgbClr val="000000"/>
                </a:solidFill>
                <a:latin typeface="+mj-lt"/>
              </a:rPr>
              <a:t> Mining, Sutton Resources, Rescan Consultants</a:t>
            </a:r>
          </a:p>
          <a:p>
            <a:pPr marL="457200" lvl="0" indent="-330200" rtl="0">
              <a:lnSpc>
                <a:spcPct val="100000"/>
              </a:lnSpc>
              <a:spcBef>
                <a:spcPts val="0"/>
              </a:spcBef>
              <a:spcAft>
                <a:spcPts val="500"/>
              </a:spcAft>
              <a:buClr>
                <a:srgbClr val="000000"/>
              </a:buClr>
              <a:buSzPct val="100000"/>
              <a:buFont typeface="Arial"/>
              <a:buChar char="•"/>
            </a:pPr>
            <a:r>
              <a:rPr lang="en-GB" sz="1600" dirty="0">
                <a:solidFill>
                  <a:srgbClr val="000000"/>
                </a:solidFill>
                <a:latin typeface="+mj-lt"/>
              </a:rPr>
              <a:t>Education: </a:t>
            </a:r>
            <a:r>
              <a:rPr lang="en-GB" sz="1600" dirty="0" err="1">
                <a:solidFill>
                  <a:srgbClr val="000000"/>
                </a:solidFill>
                <a:latin typeface="+mj-lt"/>
              </a:rPr>
              <a:t>B.Sc</a:t>
            </a:r>
            <a:r>
              <a:rPr lang="en-GB" sz="1600" dirty="0">
                <a:solidFill>
                  <a:srgbClr val="000000"/>
                </a:solidFill>
                <a:latin typeface="+mj-lt"/>
              </a:rPr>
              <a:t> from University of Manitoba and </a:t>
            </a:r>
            <a:r>
              <a:rPr lang="en-GB" sz="1600" dirty="0" err="1">
                <a:solidFill>
                  <a:srgbClr val="000000"/>
                </a:solidFill>
                <a:latin typeface="+mj-lt"/>
              </a:rPr>
              <a:t>M.Sc</a:t>
            </a:r>
            <a:r>
              <a:rPr lang="en-GB" sz="1600" dirty="0">
                <a:solidFill>
                  <a:srgbClr val="000000"/>
                </a:solidFill>
                <a:latin typeface="+mj-lt"/>
              </a:rPr>
              <a:t> </a:t>
            </a:r>
            <a:r>
              <a:rPr lang="en-GB" sz="1600" dirty="0" err="1">
                <a:solidFill>
                  <a:srgbClr val="000000"/>
                </a:solidFill>
                <a:latin typeface="+mj-lt"/>
              </a:rPr>
              <a:t>anf</a:t>
            </a:r>
            <a:r>
              <a:rPr lang="en-GB" sz="1600" dirty="0">
                <a:solidFill>
                  <a:srgbClr val="000000"/>
                </a:solidFill>
                <a:latin typeface="+mj-lt"/>
              </a:rPr>
              <a:t> J.D degrees from the University of British Columbia</a:t>
            </a:r>
          </a:p>
          <a:p>
            <a:pPr marL="457200" lvl="0" indent="-330200" rtl="0">
              <a:lnSpc>
                <a:spcPct val="100000"/>
              </a:lnSpc>
              <a:spcBef>
                <a:spcPts val="0"/>
              </a:spcBef>
              <a:spcAft>
                <a:spcPts val="500"/>
              </a:spcAft>
              <a:buClr>
                <a:srgbClr val="000000"/>
              </a:buClr>
              <a:buSzPct val="100000"/>
              <a:buFont typeface="Arial"/>
              <a:buChar char="•"/>
            </a:pPr>
            <a:r>
              <a:rPr lang="en-GB" sz="1600" dirty="0">
                <a:solidFill>
                  <a:srgbClr val="000000"/>
                </a:solidFill>
                <a:latin typeface="+mj-lt"/>
              </a:rPr>
              <a:t>Member of: Law Society of BC, Canadian Bar Association, Business Council of Canada, International Advisory Board of the Shanghai Gold Exchange, Accenture Global Mining Executive Council</a:t>
            </a:r>
          </a:p>
          <a:p>
            <a:pPr marL="457200" lvl="0" indent="-330200">
              <a:lnSpc>
                <a:spcPct val="100000"/>
              </a:lnSpc>
              <a:spcBef>
                <a:spcPts val="0"/>
              </a:spcBef>
              <a:spcAft>
                <a:spcPts val="500"/>
              </a:spcAft>
              <a:buClr>
                <a:srgbClr val="AB8C5A"/>
              </a:buClr>
              <a:buSzPct val="100000"/>
              <a:buFont typeface="Arial"/>
              <a:buChar char="•"/>
            </a:pPr>
            <a:r>
              <a:rPr lang="en-GB" sz="1600" dirty="0">
                <a:solidFill>
                  <a:srgbClr val="AB8C5A"/>
                </a:solidFill>
                <a:latin typeface="+mj-lt"/>
              </a:rPr>
              <a:t>Also on the Board of Directors as a Non-Independent Director</a:t>
            </a:r>
          </a:p>
        </p:txBody>
      </p:sp>
      <p:pic>
        <p:nvPicPr>
          <p:cNvPr id="1434" name="Shape 1434"/>
          <p:cNvPicPr preferRelativeResize="0"/>
          <p:nvPr/>
        </p:nvPicPr>
        <p:blipFill>
          <a:blip r:embed="rId3">
            <a:alphaModFix/>
          </a:blip>
          <a:stretch>
            <a:fillRect/>
          </a:stretch>
        </p:blipFill>
        <p:spPr>
          <a:xfrm>
            <a:off x="311699" y="1266777"/>
            <a:ext cx="1265150" cy="1773550"/>
          </a:xfrm>
          <a:prstGeom prst="rect">
            <a:avLst/>
          </a:prstGeom>
          <a:noFill/>
          <a:ln>
            <a:noFill/>
          </a:ln>
        </p:spPr>
      </p:pic>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Shape 1438"/>
        <p:cNvGrpSpPr/>
        <p:nvPr/>
      </p:nvGrpSpPr>
      <p:grpSpPr>
        <a:xfrm>
          <a:off x="0" y="0"/>
          <a:ext cx="0" cy="0"/>
          <a:chOff x="0" y="0"/>
          <a:chExt cx="0" cy="0"/>
        </a:xfrm>
      </p:grpSpPr>
      <p:sp>
        <p:nvSpPr>
          <p:cNvPr id="1439" name="Shape 1439"/>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GB"/>
              <a:t>Management  </a:t>
            </a:r>
          </a:p>
          <a:p>
            <a:pPr lvl="0" rtl="0">
              <a:spcBef>
                <a:spcPts val="0"/>
              </a:spcBef>
              <a:buNone/>
            </a:pPr>
            <a:r>
              <a:rPr lang="en-GB"/>
              <a:t> </a:t>
            </a:r>
          </a:p>
        </p:txBody>
      </p:sp>
      <p:sp>
        <p:nvSpPr>
          <p:cNvPr id="1440" name="Shape 1440"/>
          <p:cNvSpPr txBox="1">
            <a:spLocks noGrp="1"/>
          </p:cNvSpPr>
          <p:nvPr>
            <p:ph type="body" idx="1"/>
          </p:nvPr>
        </p:nvSpPr>
        <p:spPr>
          <a:xfrm>
            <a:off x="1658975" y="1017725"/>
            <a:ext cx="7300800" cy="3911400"/>
          </a:xfrm>
          <a:prstGeom prst="rect">
            <a:avLst/>
          </a:prstGeom>
        </p:spPr>
        <p:txBody>
          <a:bodyPr lIns="91425" tIns="91425" rIns="91425" bIns="91425" anchor="t" anchorCtr="0">
            <a:noAutofit/>
          </a:bodyPr>
          <a:lstStyle/>
          <a:p>
            <a:pPr lvl="0" rtl="0">
              <a:spcBef>
                <a:spcPts val="0"/>
              </a:spcBef>
              <a:buNone/>
            </a:pPr>
            <a:r>
              <a:rPr lang="en-GB" b="1" dirty="0">
                <a:solidFill>
                  <a:srgbClr val="000000"/>
                </a:solidFill>
              </a:rPr>
              <a:t>Kevin Thomson - Senior Executive Vice President, Strategic Matters</a:t>
            </a:r>
          </a:p>
          <a:p>
            <a:pPr marL="514350" lvl="0" indent="-285750" rtl="0">
              <a:lnSpc>
                <a:spcPct val="100000"/>
              </a:lnSpc>
              <a:spcBef>
                <a:spcPts val="0"/>
              </a:spcBef>
              <a:spcAft>
                <a:spcPts val="100"/>
              </a:spcAft>
              <a:buClr>
                <a:srgbClr val="000000"/>
              </a:buClr>
              <a:buFont typeface="Arial"/>
              <a:buChar char="•"/>
            </a:pPr>
            <a:r>
              <a:rPr lang="en-GB" dirty="0">
                <a:solidFill>
                  <a:srgbClr val="000000"/>
                </a:solidFill>
              </a:rPr>
              <a:t>Appointed in October 2014</a:t>
            </a:r>
          </a:p>
          <a:p>
            <a:pPr marL="514350" lvl="0" indent="-285750" rtl="0">
              <a:lnSpc>
                <a:spcPct val="100000"/>
              </a:lnSpc>
              <a:spcBef>
                <a:spcPts val="0"/>
              </a:spcBef>
              <a:spcAft>
                <a:spcPts val="100"/>
              </a:spcAft>
              <a:buClr>
                <a:srgbClr val="000000"/>
              </a:buClr>
              <a:buFont typeface="Arial"/>
              <a:buChar char="•"/>
            </a:pPr>
            <a:r>
              <a:rPr lang="en-GB" dirty="0">
                <a:solidFill>
                  <a:srgbClr val="000000"/>
                </a:solidFill>
              </a:rPr>
              <a:t>Has been a key advisor to </a:t>
            </a:r>
            <a:r>
              <a:rPr lang="en-GB" dirty="0" err="1">
                <a:solidFill>
                  <a:srgbClr val="000000"/>
                </a:solidFill>
              </a:rPr>
              <a:t>Barrick</a:t>
            </a:r>
            <a:r>
              <a:rPr lang="en-GB" dirty="0">
                <a:solidFill>
                  <a:srgbClr val="000000"/>
                </a:solidFill>
              </a:rPr>
              <a:t> as a securities lawyer since 1995</a:t>
            </a:r>
          </a:p>
          <a:p>
            <a:pPr marL="514350" lvl="0" indent="-285750" rtl="0">
              <a:lnSpc>
                <a:spcPct val="100000"/>
              </a:lnSpc>
              <a:spcBef>
                <a:spcPts val="0"/>
              </a:spcBef>
              <a:spcAft>
                <a:spcPts val="100"/>
              </a:spcAft>
              <a:buClr>
                <a:srgbClr val="000000"/>
              </a:buClr>
              <a:buFont typeface="Arial"/>
              <a:buChar char="•"/>
            </a:pPr>
            <a:r>
              <a:rPr lang="en-GB" dirty="0">
                <a:solidFill>
                  <a:srgbClr val="000000"/>
                </a:solidFill>
              </a:rPr>
              <a:t>Involved in all activities of strategic significance to the company</a:t>
            </a:r>
          </a:p>
          <a:p>
            <a:pPr lvl="0" rtl="0">
              <a:spcBef>
                <a:spcPts val="0"/>
              </a:spcBef>
              <a:buNone/>
            </a:pPr>
            <a:r>
              <a:rPr lang="en-GB" b="1" dirty="0">
                <a:solidFill>
                  <a:srgbClr val="000000"/>
                </a:solidFill>
              </a:rPr>
              <a:t>Catherine Raw - Executive Vice President &amp; CFO</a:t>
            </a:r>
          </a:p>
          <a:p>
            <a:pPr marL="514350" lvl="0" indent="-285750" rtl="0">
              <a:lnSpc>
                <a:spcPct val="100000"/>
              </a:lnSpc>
              <a:spcBef>
                <a:spcPts val="0"/>
              </a:spcBef>
              <a:spcAft>
                <a:spcPts val="100"/>
              </a:spcAft>
              <a:buClr>
                <a:srgbClr val="000000"/>
              </a:buClr>
              <a:buFont typeface="Arial"/>
              <a:buChar char="•"/>
            </a:pPr>
            <a:r>
              <a:rPr lang="en-GB" dirty="0">
                <a:solidFill>
                  <a:srgbClr val="000000"/>
                </a:solidFill>
              </a:rPr>
              <a:t>Started in May 2015 as Executive Vice President, and appointed as CFO in April 2016</a:t>
            </a:r>
          </a:p>
          <a:p>
            <a:pPr marL="514350" lvl="0" indent="-285750" rtl="0">
              <a:lnSpc>
                <a:spcPct val="100000"/>
              </a:lnSpc>
              <a:spcBef>
                <a:spcPts val="0"/>
              </a:spcBef>
              <a:spcAft>
                <a:spcPts val="100"/>
              </a:spcAft>
              <a:buClr>
                <a:srgbClr val="000000"/>
              </a:buClr>
              <a:buFont typeface="Arial"/>
              <a:buChar char="•"/>
            </a:pPr>
            <a:r>
              <a:rPr lang="en-GB" dirty="0">
                <a:solidFill>
                  <a:srgbClr val="000000"/>
                </a:solidFill>
              </a:rPr>
              <a:t>One of the largest investors in the mining sector with an intimate knowledge of global mining investment universe</a:t>
            </a:r>
          </a:p>
        </p:txBody>
      </p:sp>
      <p:pic>
        <p:nvPicPr>
          <p:cNvPr id="1441" name="Shape 1441"/>
          <p:cNvPicPr preferRelativeResize="0"/>
          <p:nvPr/>
        </p:nvPicPr>
        <p:blipFill>
          <a:blip r:embed="rId3">
            <a:alphaModFix/>
          </a:blip>
          <a:stretch>
            <a:fillRect/>
          </a:stretch>
        </p:blipFill>
        <p:spPr>
          <a:xfrm>
            <a:off x="455299" y="1223951"/>
            <a:ext cx="1133949" cy="1589628"/>
          </a:xfrm>
          <a:prstGeom prst="rect">
            <a:avLst/>
          </a:prstGeom>
          <a:noFill/>
          <a:ln>
            <a:noFill/>
          </a:ln>
        </p:spPr>
      </p:pic>
      <p:pic>
        <p:nvPicPr>
          <p:cNvPr id="1442" name="Shape 1442"/>
          <p:cNvPicPr preferRelativeResize="0"/>
          <p:nvPr/>
        </p:nvPicPr>
        <p:blipFill>
          <a:blip r:embed="rId4">
            <a:alphaModFix/>
          </a:blip>
          <a:stretch>
            <a:fillRect/>
          </a:stretch>
        </p:blipFill>
        <p:spPr>
          <a:xfrm>
            <a:off x="455299" y="3203600"/>
            <a:ext cx="1133949" cy="1589650"/>
          </a:xfrm>
          <a:prstGeom prst="rect">
            <a:avLst/>
          </a:prstGeom>
          <a:noFill/>
          <a:ln>
            <a:noFill/>
          </a:ln>
        </p:spPr>
      </p:pic>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sp>
        <p:nvSpPr>
          <p:cNvPr id="1447" name="Shape 1447"/>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GB" dirty="0" smtClean="0">
                <a:latin typeface="+mj-lt"/>
              </a:rPr>
              <a:t>Management</a:t>
            </a:r>
            <a:endParaRPr lang="en-GB" dirty="0">
              <a:latin typeface="+mj-lt"/>
            </a:endParaRPr>
          </a:p>
        </p:txBody>
      </p:sp>
      <p:sp>
        <p:nvSpPr>
          <p:cNvPr id="1448" name="Shape 1448"/>
          <p:cNvSpPr txBox="1">
            <a:spLocks noGrp="1"/>
          </p:cNvSpPr>
          <p:nvPr>
            <p:ph type="body" idx="1"/>
          </p:nvPr>
        </p:nvSpPr>
        <p:spPr>
          <a:xfrm>
            <a:off x="1658975" y="1017725"/>
            <a:ext cx="7369800" cy="3911400"/>
          </a:xfrm>
          <a:prstGeom prst="rect">
            <a:avLst/>
          </a:prstGeom>
        </p:spPr>
        <p:txBody>
          <a:bodyPr lIns="91425" tIns="91425" rIns="91425" bIns="91425" anchor="t" anchorCtr="0">
            <a:noAutofit/>
          </a:bodyPr>
          <a:lstStyle/>
          <a:p>
            <a:pPr lvl="0" rtl="0">
              <a:spcBef>
                <a:spcPts val="0"/>
              </a:spcBef>
              <a:buNone/>
            </a:pPr>
            <a:r>
              <a:rPr lang="en-GB" sz="1700" b="1" dirty="0">
                <a:solidFill>
                  <a:srgbClr val="000000"/>
                </a:solidFill>
                <a:latin typeface="+mj-lt"/>
              </a:rPr>
              <a:t> Darian Rich - Executive Vice President, Talent Management</a:t>
            </a:r>
          </a:p>
          <a:p>
            <a:pPr marL="457200" lvl="0" indent="-336550" rtl="0">
              <a:lnSpc>
                <a:spcPct val="100000"/>
              </a:lnSpc>
              <a:spcBef>
                <a:spcPts val="0"/>
              </a:spcBef>
              <a:buClr>
                <a:srgbClr val="000000"/>
              </a:buClr>
              <a:buSzPct val="100000"/>
              <a:buFont typeface="Arial"/>
              <a:buChar char="•"/>
            </a:pPr>
            <a:r>
              <a:rPr lang="en-GB" sz="1700" dirty="0">
                <a:solidFill>
                  <a:srgbClr val="000000"/>
                </a:solidFill>
                <a:latin typeface="+mj-lt"/>
              </a:rPr>
              <a:t>Appointed in July 2014 to this new position. Joined in 2012</a:t>
            </a:r>
          </a:p>
          <a:p>
            <a:pPr marL="457200" lvl="0" indent="-336550" rtl="0">
              <a:lnSpc>
                <a:spcPct val="100000"/>
              </a:lnSpc>
              <a:spcBef>
                <a:spcPts val="0"/>
              </a:spcBef>
              <a:buClr>
                <a:srgbClr val="000000"/>
              </a:buClr>
              <a:buSzPct val="100000"/>
              <a:buFont typeface="Arial"/>
              <a:buChar char="•"/>
            </a:pPr>
            <a:r>
              <a:rPr lang="en-GB" sz="1700" dirty="0">
                <a:solidFill>
                  <a:srgbClr val="000000"/>
                </a:solidFill>
                <a:latin typeface="+mj-lt"/>
              </a:rPr>
              <a:t>Has more than 25 years of diversified experience in human resources management including Albemarle Corporation, Coca-Cola, and General Motors</a:t>
            </a:r>
          </a:p>
          <a:p>
            <a:pPr lvl="0" rtl="0">
              <a:spcBef>
                <a:spcPts val="0"/>
              </a:spcBef>
              <a:buNone/>
            </a:pPr>
            <a:r>
              <a:rPr lang="en-GB" sz="1700" b="1" dirty="0">
                <a:solidFill>
                  <a:srgbClr val="000000"/>
                </a:solidFill>
                <a:latin typeface="+mj-lt"/>
              </a:rPr>
              <a:t>Richard Williams - Chief Operating Officer</a:t>
            </a:r>
          </a:p>
          <a:p>
            <a:pPr marL="457200" lvl="0" indent="-336550" rtl="0">
              <a:lnSpc>
                <a:spcPct val="100000"/>
              </a:lnSpc>
              <a:spcBef>
                <a:spcPts val="0"/>
              </a:spcBef>
              <a:buClr>
                <a:srgbClr val="000000"/>
              </a:buClr>
              <a:buSzPct val="100000"/>
              <a:buFont typeface="Arial"/>
              <a:buChar char="•"/>
            </a:pPr>
            <a:r>
              <a:rPr lang="en-GB" sz="1700" dirty="0">
                <a:solidFill>
                  <a:srgbClr val="000000"/>
                </a:solidFill>
                <a:latin typeface="+mj-lt"/>
              </a:rPr>
              <a:t>Appointed in August 2015</a:t>
            </a:r>
          </a:p>
          <a:p>
            <a:pPr marL="457200" lvl="0" indent="-336550" rtl="0">
              <a:lnSpc>
                <a:spcPct val="100000"/>
              </a:lnSpc>
              <a:spcBef>
                <a:spcPts val="0"/>
              </a:spcBef>
              <a:buClr>
                <a:srgbClr val="000000"/>
              </a:buClr>
              <a:buSzPct val="100000"/>
              <a:buFont typeface="Arial"/>
              <a:buChar char="•"/>
            </a:pPr>
            <a:r>
              <a:rPr lang="en-GB" sz="1700" dirty="0">
                <a:solidFill>
                  <a:srgbClr val="000000"/>
                </a:solidFill>
                <a:latin typeface="+mj-lt"/>
              </a:rPr>
              <a:t>In accordance with the company’s decentralized operating model, he will ensure the efficient execution of </a:t>
            </a:r>
            <a:r>
              <a:rPr lang="en-GB" sz="1700" dirty="0" err="1">
                <a:solidFill>
                  <a:srgbClr val="000000"/>
                </a:solidFill>
                <a:latin typeface="+mj-lt"/>
              </a:rPr>
              <a:t>Barrick’s</a:t>
            </a:r>
            <a:r>
              <a:rPr lang="en-GB" sz="1700" dirty="0">
                <a:solidFill>
                  <a:srgbClr val="000000"/>
                </a:solidFill>
                <a:latin typeface="+mj-lt"/>
              </a:rPr>
              <a:t> strategy by the empowered operational leadership teams at the mines and projects</a:t>
            </a:r>
          </a:p>
          <a:p>
            <a:pPr lvl="0" rtl="0">
              <a:spcBef>
                <a:spcPts val="0"/>
              </a:spcBef>
              <a:buNone/>
            </a:pPr>
            <a:endParaRPr b="1" dirty="0">
              <a:solidFill>
                <a:srgbClr val="000000"/>
              </a:solidFill>
              <a:latin typeface="+mj-lt"/>
            </a:endParaRPr>
          </a:p>
        </p:txBody>
      </p:sp>
      <p:pic>
        <p:nvPicPr>
          <p:cNvPr id="1449" name="Shape 1449"/>
          <p:cNvPicPr preferRelativeResize="0"/>
          <p:nvPr/>
        </p:nvPicPr>
        <p:blipFill>
          <a:blip r:embed="rId3">
            <a:alphaModFix/>
          </a:blip>
          <a:stretch>
            <a:fillRect/>
          </a:stretch>
        </p:blipFill>
        <p:spPr>
          <a:xfrm>
            <a:off x="455299" y="1189176"/>
            <a:ext cx="1133949" cy="1589628"/>
          </a:xfrm>
          <a:prstGeom prst="rect">
            <a:avLst/>
          </a:prstGeom>
          <a:noFill/>
          <a:ln>
            <a:noFill/>
          </a:ln>
        </p:spPr>
      </p:pic>
      <p:pic>
        <p:nvPicPr>
          <p:cNvPr id="1450" name="Shape 1450"/>
          <p:cNvPicPr preferRelativeResize="0"/>
          <p:nvPr/>
        </p:nvPicPr>
        <p:blipFill>
          <a:blip r:embed="rId4">
            <a:alphaModFix/>
          </a:blip>
          <a:stretch>
            <a:fillRect/>
          </a:stretch>
        </p:blipFill>
        <p:spPr>
          <a:xfrm>
            <a:off x="455299" y="3093851"/>
            <a:ext cx="1133949" cy="1589628"/>
          </a:xfrm>
          <a:prstGeom prst="rect">
            <a:avLst/>
          </a:prstGeom>
          <a:noFill/>
          <a:ln>
            <a:noFill/>
          </a:ln>
        </p:spPr>
      </p:pic>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Shape 1454"/>
        <p:cNvGrpSpPr/>
        <p:nvPr/>
      </p:nvGrpSpPr>
      <p:grpSpPr>
        <a:xfrm>
          <a:off x="0" y="0"/>
          <a:ext cx="0" cy="0"/>
          <a:chOff x="0" y="0"/>
          <a:chExt cx="0" cy="0"/>
        </a:xfrm>
      </p:grpSpPr>
      <p:sp>
        <p:nvSpPr>
          <p:cNvPr id="1455" name="Shape 145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GB" dirty="0">
                <a:latin typeface="+mj-lt"/>
              </a:rPr>
              <a:t>Management  </a:t>
            </a:r>
          </a:p>
          <a:p>
            <a:pPr lvl="0" rtl="0">
              <a:spcBef>
                <a:spcPts val="0"/>
              </a:spcBef>
              <a:buNone/>
            </a:pPr>
            <a:r>
              <a:rPr lang="en-GB" dirty="0">
                <a:latin typeface="+mj-lt"/>
              </a:rPr>
              <a:t> </a:t>
            </a:r>
          </a:p>
        </p:txBody>
      </p:sp>
      <p:sp>
        <p:nvSpPr>
          <p:cNvPr id="1456" name="Shape 1456"/>
          <p:cNvSpPr txBox="1">
            <a:spLocks noGrp="1"/>
          </p:cNvSpPr>
          <p:nvPr>
            <p:ph type="body" idx="1"/>
          </p:nvPr>
        </p:nvSpPr>
        <p:spPr>
          <a:xfrm>
            <a:off x="1658975" y="1017725"/>
            <a:ext cx="7300800" cy="3911400"/>
          </a:xfrm>
          <a:prstGeom prst="rect">
            <a:avLst/>
          </a:prstGeom>
        </p:spPr>
        <p:txBody>
          <a:bodyPr lIns="91425" tIns="91425" rIns="91425" bIns="91425" anchor="t" anchorCtr="0">
            <a:noAutofit/>
          </a:bodyPr>
          <a:lstStyle/>
          <a:p>
            <a:pPr lvl="0" rtl="0">
              <a:spcBef>
                <a:spcPts val="0"/>
              </a:spcBef>
              <a:spcAft>
                <a:spcPts val="0"/>
              </a:spcAft>
              <a:buNone/>
            </a:pPr>
            <a:r>
              <a:rPr lang="en-GB" sz="1700" b="1" dirty="0">
                <a:solidFill>
                  <a:srgbClr val="000000"/>
                </a:solidFill>
                <a:latin typeface="+mj-lt"/>
              </a:rPr>
              <a:t> Rob </a:t>
            </a:r>
            <a:r>
              <a:rPr lang="en-GB" sz="1700" b="1" dirty="0" err="1">
                <a:solidFill>
                  <a:srgbClr val="000000"/>
                </a:solidFill>
                <a:latin typeface="+mj-lt"/>
              </a:rPr>
              <a:t>Krcmarov</a:t>
            </a:r>
            <a:r>
              <a:rPr lang="en-GB" sz="1700" b="1" dirty="0">
                <a:solidFill>
                  <a:srgbClr val="000000"/>
                </a:solidFill>
                <a:latin typeface="+mj-lt"/>
              </a:rPr>
              <a:t> - Executive Vice President, Exploration and Growth</a:t>
            </a:r>
          </a:p>
          <a:p>
            <a:pPr marL="457200" lvl="0" indent="-330200" rtl="0">
              <a:lnSpc>
                <a:spcPct val="100000"/>
              </a:lnSpc>
              <a:spcBef>
                <a:spcPts val="0"/>
              </a:spcBef>
              <a:spcAft>
                <a:spcPts val="0"/>
              </a:spcAft>
              <a:buClr>
                <a:srgbClr val="000000"/>
              </a:buClr>
              <a:buSzPct val="100000"/>
              <a:buFont typeface="Arial"/>
              <a:buChar char="•"/>
            </a:pPr>
            <a:r>
              <a:rPr lang="en-GB" sz="1600" dirty="0">
                <a:solidFill>
                  <a:srgbClr val="000000"/>
                </a:solidFill>
                <a:latin typeface="+mj-lt"/>
              </a:rPr>
              <a:t>Appointed in March 2016, joined in 2001 through the acquisition of </a:t>
            </a:r>
            <a:r>
              <a:rPr lang="en-GB" sz="1600" dirty="0" err="1">
                <a:solidFill>
                  <a:srgbClr val="000000"/>
                </a:solidFill>
                <a:latin typeface="+mj-lt"/>
              </a:rPr>
              <a:t>Homestake</a:t>
            </a:r>
            <a:r>
              <a:rPr lang="en-GB" sz="1600" dirty="0">
                <a:solidFill>
                  <a:srgbClr val="000000"/>
                </a:solidFill>
                <a:latin typeface="+mj-lt"/>
              </a:rPr>
              <a:t> Mining </a:t>
            </a:r>
          </a:p>
          <a:p>
            <a:pPr marL="457200" marR="0" lvl="0" indent="-330200" algn="l" rtl="0">
              <a:lnSpc>
                <a:spcPct val="100000"/>
              </a:lnSpc>
              <a:spcBef>
                <a:spcPts val="0"/>
              </a:spcBef>
              <a:spcAft>
                <a:spcPts val="1600"/>
              </a:spcAft>
              <a:buClr>
                <a:srgbClr val="000000"/>
              </a:buClr>
              <a:buSzPct val="100000"/>
              <a:buFont typeface="Arial"/>
              <a:buChar char="•"/>
            </a:pPr>
            <a:r>
              <a:rPr lang="en-GB" sz="1600" dirty="0">
                <a:solidFill>
                  <a:srgbClr val="000000"/>
                </a:solidFill>
                <a:latin typeface="+mj-lt"/>
              </a:rPr>
              <a:t>Leads a global team of geoscientists and exploration professionals at </a:t>
            </a:r>
            <a:r>
              <a:rPr lang="en-GB" sz="1600" dirty="0" err="1">
                <a:solidFill>
                  <a:srgbClr val="000000"/>
                </a:solidFill>
                <a:latin typeface="+mj-lt"/>
              </a:rPr>
              <a:t>Barrick</a:t>
            </a:r>
            <a:r>
              <a:rPr lang="en-GB" sz="1600" dirty="0">
                <a:solidFill>
                  <a:srgbClr val="000000"/>
                </a:solidFill>
                <a:latin typeface="+mj-lt"/>
              </a:rPr>
              <a:t> who are responsible for the discovery of a number of the largest gold deposits in recent decades</a:t>
            </a:r>
          </a:p>
          <a:p>
            <a:pPr marL="457200" marR="0" lvl="0" indent="-330200" algn="l" rtl="0">
              <a:lnSpc>
                <a:spcPct val="100000"/>
              </a:lnSpc>
              <a:spcBef>
                <a:spcPts val="0"/>
              </a:spcBef>
              <a:spcAft>
                <a:spcPts val="1600"/>
              </a:spcAft>
              <a:buClr>
                <a:srgbClr val="000000"/>
              </a:buClr>
              <a:buSzPct val="100000"/>
              <a:buFont typeface="Arial"/>
              <a:buChar char="•"/>
            </a:pPr>
            <a:r>
              <a:rPr lang="en-GB" sz="1600" dirty="0">
                <a:solidFill>
                  <a:srgbClr val="000000"/>
                </a:solidFill>
                <a:latin typeface="+mj-lt"/>
              </a:rPr>
              <a:t>Holds a Bachelor of Science Degree and a Master's in Economic Geology</a:t>
            </a:r>
          </a:p>
          <a:p>
            <a:pPr lvl="0" rtl="0">
              <a:spcBef>
                <a:spcPts val="0"/>
              </a:spcBef>
              <a:spcAft>
                <a:spcPts val="0"/>
              </a:spcAft>
              <a:buNone/>
            </a:pPr>
            <a:r>
              <a:rPr lang="en-GB" sz="1700" b="1" dirty="0">
                <a:solidFill>
                  <a:srgbClr val="000000"/>
                </a:solidFill>
                <a:latin typeface="+mj-lt"/>
              </a:rPr>
              <a:t>Kathy </a:t>
            </a:r>
            <a:r>
              <a:rPr lang="en-GB" sz="1700" b="1" dirty="0" err="1">
                <a:solidFill>
                  <a:srgbClr val="000000"/>
                </a:solidFill>
                <a:latin typeface="+mj-lt"/>
              </a:rPr>
              <a:t>Sipos</a:t>
            </a:r>
            <a:r>
              <a:rPr lang="en-GB" sz="1700" b="1" dirty="0">
                <a:solidFill>
                  <a:srgbClr val="000000"/>
                </a:solidFill>
                <a:latin typeface="+mj-lt"/>
              </a:rPr>
              <a:t> - Chief of Staff</a:t>
            </a:r>
          </a:p>
          <a:p>
            <a:pPr marL="457200" lvl="0" indent="-336550" rtl="0">
              <a:lnSpc>
                <a:spcPct val="100000"/>
              </a:lnSpc>
              <a:spcBef>
                <a:spcPts val="0"/>
              </a:spcBef>
              <a:spcAft>
                <a:spcPts val="0"/>
              </a:spcAft>
              <a:buClr>
                <a:srgbClr val="000000"/>
              </a:buClr>
              <a:buSzPct val="100000"/>
              <a:buFont typeface="Arial"/>
              <a:buChar char="•"/>
            </a:pPr>
            <a:r>
              <a:rPr lang="en-GB" sz="1700" dirty="0">
                <a:solidFill>
                  <a:srgbClr val="000000"/>
                </a:solidFill>
                <a:latin typeface="+mj-lt"/>
              </a:rPr>
              <a:t>Appointed in September 2015, joined in 1996 and left in 2006</a:t>
            </a:r>
          </a:p>
          <a:p>
            <a:pPr marL="457200" marR="0" lvl="0" indent="-336550" algn="l" rtl="0">
              <a:lnSpc>
                <a:spcPct val="100000"/>
              </a:lnSpc>
              <a:spcBef>
                <a:spcPts val="0"/>
              </a:spcBef>
              <a:spcAft>
                <a:spcPts val="0"/>
              </a:spcAft>
              <a:buClr>
                <a:srgbClr val="000000"/>
              </a:buClr>
              <a:buSzPct val="100000"/>
              <a:buFont typeface="Arial"/>
              <a:buChar char="•"/>
            </a:pPr>
            <a:r>
              <a:rPr lang="en-GB" sz="1700" dirty="0">
                <a:solidFill>
                  <a:srgbClr val="000000"/>
                </a:solidFill>
                <a:latin typeface="+mj-lt"/>
              </a:rPr>
              <a:t>Facilitates and coordinates the activities of the executive leadership team to ensure seamless and efficient decision-making and execution against priority initiatives.</a:t>
            </a:r>
          </a:p>
          <a:p>
            <a:pPr lvl="0" rtl="0">
              <a:spcBef>
                <a:spcPts val="0"/>
              </a:spcBef>
              <a:buNone/>
            </a:pPr>
            <a:endParaRPr sz="1700" b="1" dirty="0">
              <a:solidFill>
                <a:srgbClr val="000000"/>
              </a:solidFill>
              <a:latin typeface="+mj-lt"/>
            </a:endParaRPr>
          </a:p>
        </p:txBody>
      </p:sp>
      <p:pic>
        <p:nvPicPr>
          <p:cNvPr id="1457" name="Shape 1457"/>
          <p:cNvPicPr preferRelativeResize="0"/>
          <p:nvPr/>
        </p:nvPicPr>
        <p:blipFill>
          <a:blip r:embed="rId3">
            <a:alphaModFix/>
          </a:blip>
          <a:stretch>
            <a:fillRect/>
          </a:stretch>
        </p:blipFill>
        <p:spPr>
          <a:xfrm>
            <a:off x="455301" y="1158375"/>
            <a:ext cx="1133949" cy="1589649"/>
          </a:xfrm>
          <a:prstGeom prst="rect">
            <a:avLst/>
          </a:prstGeom>
          <a:noFill/>
          <a:ln>
            <a:noFill/>
          </a:ln>
        </p:spPr>
      </p:pic>
      <p:pic>
        <p:nvPicPr>
          <p:cNvPr id="1458" name="Shape 1458"/>
          <p:cNvPicPr preferRelativeResize="0"/>
          <p:nvPr/>
        </p:nvPicPr>
        <p:blipFill>
          <a:blip r:embed="rId4">
            <a:alphaModFix/>
          </a:blip>
          <a:stretch>
            <a:fillRect/>
          </a:stretch>
        </p:blipFill>
        <p:spPr>
          <a:xfrm>
            <a:off x="455301" y="3244549"/>
            <a:ext cx="1133949" cy="1589649"/>
          </a:xfrm>
          <a:prstGeom prst="rect">
            <a:avLst/>
          </a:prstGeom>
          <a:noFill/>
          <a:ln>
            <a:noFill/>
          </a:ln>
        </p:spPr>
      </p:pic>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Shape 1462"/>
        <p:cNvGrpSpPr/>
        <p:nvPr/>
      </p:nvGrpSpPr>
      <p:grpSpPr>
        <a:xfrm>
          <a:off x="0" y="0"/>
          <a:ext cx="0" cy="0"/>
          <a:chOff x="0" y="0"/>
          <a:chExt cx="0" cy="0"/>
        </a:xfrm>
      </p:grpSpPr>
      <p:sp>
        <p:nvSpPr>
          <p:cNvPr id="1463" name="Shape 146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GB" dirty="0" smtClean="0">
                <a:latin typeface="+mj-lt"/>
              </a:rPr>
              <a:t>Management </a:t>
            </a:r>
            <a:endParaRPr lang="en-GB" dirty="0">
              <a:latin typeface="+mj-lt"/>
            </a:endParaRPr>
          </a:p>
        </p:txBody>
      </p:sp>
      <p:sp>
        <p:nvSpPr>
          <p:cNvPr id="1464" name="Shape 1464"/>
          <p:cNvSpPr txBox="1">
            <a:spLocks noGrp="1"/>
          </p:cNvSpPr>
          <p:nvPr>
            <p:ph type="body" idx="1"/>
          </p:nvPr>
        </p:nvSpPr>
        <p:spPr>
          <a:xfrm>
            <a:off x="1658975" y="1017725"/>
            <a:ext cx="7369800" cy="3911400"/>
          </a:xfrm>
          <a:prstGeom prst="rect">
            <a:avLst/>
          </a:prstGeom>
        </p:spPr>
        <p:txBody>
          <a:bodyPr lIns="91425" tIns="91425" rIns="91425" bIns="91425" anchor="t" anchorCtr="0">
            <a:noAutofit/>
          </a:bodyPr>
          <a:lstStyle/>
          <a:p>
            <a:pPr lvl="0" rtl="0">
              <a:spcBef>
                <a:spcPts val="0"/>
              </a:spcBef>
              <a:spcAft>
                <a:spcPts val="0"/>
              </a:spcAft>
              <a:buNone/>
            </a:pPr>
            <a:r>
              <a:rPr lang="en-GB" sz="1700" b="1" dirty="0">
                <a:solidFill>
                  <a:srgbClr val="000000"/>
                </a:solidFill>
                <a:latin typeface="+mj-lt"/>
              </a:rPr>
              <a:t> Basie </a:t>
            </a:r>
            <a:r>
              <a:rPr lang="en-GB" sz="1700" b="1" dirty="0" err="1">
                <a:solidFill>
                  <a:srgbClr val="000000"/>
                </a:solidFill>
                <a:latin typeface="+mj-lt"/>
              </a:rPr>
              <a:t>Maree</a:t>
            </a:r>
            <a:r>
              <a:rPr lang="en-GB" sz="1700" b="1" dirty="0">
                <a:solidFill>
                  <a:srgbClr val="000000"/>
                </a:solidFill>
                <a:latin typeface="+mj-lt"/>
              </a:rPr>
              <a:t> - Chief Technical Officer</a:t>
            </a:r>
          </a:p>
          <a:p>
            <a:pPr marL="457200" lvl="0" indent="-336550" rtl="0">
              <a:lnSpc>
                <a:spcPct val="100000"/>
              </a:lnSpc>
              <a:spcBef>
                <a:spcPts val="0"/>
              </a:spcBef>
              <a:spcAft>
                <a:spcPts val="500"/>
              </a:spcAft>
              <a:buClr>
                <a:srgbClr val="000000"/>
              </a:buClr>
              <a:buSzPct val="100000"/>
              <a:buFont typeface="Arial"/>
              <a:buChar char="•"/>
            </a:pPr>
            <a:r>
              <a:rPr lang="en-GB" sz="1700" dirty="0">
                <a:solidFill>
                  <a:srgbClr val="000000"/>
                </a:solidFill>
                <a:latin typeface="+mj-lt"/>
              </a:rPr>
              <a:t>Appointed in August 2015, joined in 2010</a:t>
            </a:r>
          </a:p>
          <a:p>
            <a:pPr marL="457200" marR="0" lvl="0" indent="-336550" algn="l" rtl="0">
              <a:lnSpc>
                <a:spcPct val="100000"/>
              </a:lnSpc>
              <a:spcBef>
                <a:spcPts val="0"/>
              </a:spcBef>
              <a:spcAft>
                <a:spcPts val="500"/>
              </a:spcAft>
              <a:buClr>
                <a:srgbClr val="000000"/>
              </a:buClr>
              <a:buSzPct val="100000"/>
              <a:buFont typeface="Arial"/>
              <a:buChar char="•"/>
            </a:pPr>
            <a:r>
              <a:rPr lang="en-GB" sz="1700" dirty="0">
                <a:solidFill>
                  <a:srgbClr val="000000"/>
                </a:solidFill>
                <a:latin typeface="+mj-lt"/>
              </a:rPr>
              <a:t>Seasoned mining industry professional with over 35 years</a:t>
            </a:r>
          </a:p>
          <a:p>
            <a:pPr marL="457200" marR="0" lvl="0" indent="-336550" algn="l" rtl="0">
              <a:lnSpc>
                <a:spcPct val="100000"/>
              </a:lnSpc>
              <a:spcBef>
                <a:spcPts val="0"/>
              </a:spcBef>
              <a:spcAft>
                <a:spcPts val="500"/>
              </a:spcAft>
              <a:buClr>
                <a:srgbClr val="000000"/>
              </a:buClr>
              <a:buSzPct val="100000"/>
              <a:buFont typeface="Arial"/>
              <a:buChar char="•"/>
            </a:pPr>
            <a:r>
              <a:rPr lang="en-GB" sz="1700" dirty="0">
                <a:solidFill>
                  <a:srgbClr val="000000"/>
                </a:solidFill>
                <a:latin typeface="+mj-lt"/>
              </a:rPr>
              <a:t>Provides strategic technical advice and support to the operations, ensuring mine managers have the information and tools they need to realize the full potential of each mine.</a:t>
            </a:r>
          </a:p>
          <a:p>
            <a:pPr lvl="0" rtl="0">
              <a:spcBef>
                <a:spcPts val="0"/>
              </a:spcBef>
              <a:buNone/>
            </a:pPr>
            <a:r>
              <a:rPr lang="en-GB" sz="1700" b="1" dirty="0">
                <a:solidFill>
                  <a:srgbClr val="000000"/>
                </a:solidFill>
                <a:latin typeface="+mj-lt"/>
              </a:rPr>
              <a:t>Peter Sinclair - Chief Sustainability Officer</a:t>
            </a:r>
          </a:p>
          <a:p>
            <a:pPr marL="457200" lvl="0" indent="-336550" rtl="0">
              <a:lnSpc>
                <a:spcPct val="100000"/>
              </a:lnSpc>
              <a:spcBef>
                <a:spcPts val="0"/>
              </a:spcBef>
              <a:spcAft>
                <a:spcPts val="500"/>
              </a:spcAft>
              <a:buClr>
                <a:srgbClr val="000000"/>
              </a:buClr>
              <a:buSzPct val="100000"/>
              <a:buFont typeface="Arial"/>
              <a:buChar char="•"/>
            </a:pPr>
            <a:r>
              <a:rPr lang="en-GB" sz="1700" dirty="0">
                <a:solidFill>
                  <a:srgbClr val="000000"/>
                </a:solidFill>
                <a:latin typeface="+mj-lt"/>
              </a:rPr>
              <a:t>Appointed in September 2015, joined in 2005</a:t>
            </a:r>
          </a:p>
          <a:p>
            <a:pPr marL="457200" lvl="0" indent="-336550" rtl="0">
              <a:lnSpc>
                <a:spcPct val="100000"/>
              </a:lnSpc>
              <a:spcBef>
                <a:spcPts val="0"/>
              </a:spcBef>
              <a:spcAft>
                <a:spcPts val="500"/>
              </a:spcAft>
              <a:buClr>
                <a:srgbClr val="000000"/>
              </a:buClr>
              <a:buSzPct val="100000"/>
              <a:buFont typeface="Arial"/>
              <a:buChar char="•"/>
            </a:pPr>
            <a:r>
              <a:rPr lang="en-GB" sz="1700" dirty="0">
                <a:solidFill>
                  <a:srgbClr val="000000"/>
                </a:solidFill>
                <a:latin typeface="+mj-lt"/>
              </a:rPr>
              <a:t>Has over two decades of experience in stakeholder relations and international development</a:t>
            </a:r>
          </a:p>
          <a:p>
            <a:pPr marL="457200" marR="0" lvl="0" indent="-336550" algn="l" rtl="0">
              <a:lnSpc>
                <a:spcPct val="100000"/>
              </a:lnSpc>
              <a:spcBef>
                <a:spcPts val="0"/>
              </a:spcBef>
              <a:spcAft>
                <a:spcPts val="500"/>
              </a:spcAft>
              <a:buClr>
                <a:srgbClr val="000000"/>
              </a:buClr>
              <a:buSzPct val="100000"/>
              <a:buFont typeface="Arial"/>
              <a:buChar char="•"/>
            </a:pPr>
            <a:r>
              <a:rPr lang="en-GB" sz="1700" dirty="0">
                <a:solidFill>
                  <a:srgbClr val="000000"/>
                </a:solidFill>
                <a:latin typeface="+mj-lt"/>
              </a:rPr>
              <a:t>Oversees </a:t>
            </a:r>
            <a:r>
              <a:rPr lang="en-GB" sz="1700" dirty="0" err="1">
                <a:solidFill>
                  <a:srgbClr val="000000"/>
                </a:solidFill>
                <a:latin typeface="+mj-lt"/>
              </a:rPr>
              <a:t>Barrick's</a:t>
            </a:r>
            <a:r>
              <a:rPr lang="en-GB" sz="1700" dirty="0">
                <a:solidFill>
                  <a:srgbClr val="000000"/>
                </a:solidFill>
                <a:latin typeface="+mj-lt"/>
              </a:rPr>
              <a:t> License-to-Operate advisory group</a:t>
            </a:r>
          </a:p>
          <a:p>
            <a:pPr marR="0" lvl="0" algn="l" rtl="0">
              <a:lnSpc>
                <a:spcPct val="115000"/>
              </a:lnSpc>
              <a:spcBef>
                <a:spcPts val="0"/>
              </a:spcBef>
              <a:spcAft>
                <a:spcPts val="1600"/>
              </a:spcAft>
              <a:buNone/>
            </a:pPr>
            <a:endParaRPr sz="1700" dirty="0">
              <a:solidFill>
                <a:srgbClr val="000000"/>
              </a:solidFill>
              <a:latin typeface="+mj-lt"/>
            </a:endParaRPr>
          </a:p>
        </p:txBody>
      </p:sp>
      <p:pic>
        <p:nvPicPr>
          <p:cNvPr id="1465" name="Shape 1465"/>
          <p:cNvPicPr preferRelativeResize="0"/>
          <p:nvPr/>
        </p:nvPicPr>
        <p:blipFill>
          <a:blip r:embed="rId3">
            <a:alphaModFix/>
          </a:blip>
          <a:stretch>
            <a:fillRect/>
          </a:stretch>
        </p:blipFill>
        <p:spPr>
          <a:xfrm>
            <a:off x="455300" y="1170125"/>
            <a:ext cx="1133949" cy="1589649"/>
          </a:xfrm>
          <a:prstGeom prst="rect">
            <a:avLst/>
          </a:prstGeom>
          <a:noFill/>
          <a:ln>
            <a:noFill/>
          </a:ln>
        </p:spPr>
      </p:pic>
      <p:pic>
        <p:nvPicPr>
          <p:cNvPr id="1466" name="Shape 1466"/>
          <p:cNvPicPr preferRelativeResize="0"/>
          <p:nvPr/>
        </p:nvPicPr>
        <p:blipFill>
          <a:blip r:embed="rId4">
            <a:alphaModFix/>
          </a:blip>
          <a:stretch>
            <a:fillRect/>
          </a:stretch>
        </p:blipFill>
        <p:spPr>
          <a:xfrm>
            <a:off x="455301" y="3117651"/>
            <a:ext cx="1133949" cy="1515465"/>
          </a:xfrm>
          <a:prstGeom prst="rect">
            <a:avLst/>
          </a:prstGeom>
          <a:noFill/>
          <a:ln>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275" name="Shape 275" descr="Screen Shot 2016-07-25 at 11.19.57 PM.jpg"/>
          <p:cNvPicPr preferRelativeResize="0"/>
          <p:nvPr/>
        </p:nvPicPr>
        <p:blipFill>
          <a:blip r:embed="rId3">
            <a:alphaModFix/>
          </a:blip>
          <a:stretch>
            <a:fillRect/>
          </a:stretch>
        </p:blipFill>
        <p:spPr>
          <a:xfrm>
            <a:off x="1066975" y="96075"/>
            <a:ext cx="7010049" cy="4951350"/>
          </a:xfrm>
          <a:prstGeom prst="rect">
            <a:avLst/>
          </a:prstGeom>
          <a:noFill/>
          <a:ln>
            <a:noFill/>
          </a:ln>
        </p:spPr>
      </p:pic>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Shape 1470"/>
        <p:cNvGrpSpPr/>
        <p:nvPr/>
      </p:nvGrpSpPr>
      <p:grpSpPr>
        <a:xfrm>
          <a:off x="0" y="0"/>
          <a:ext cx="0" cy="0"/>
          <a:chOff x="0" y="0"/>
          <a:chExt cx="0" cy="0"/>
        </a:xfrm>
      </p:grpSpPr>
      <p:sp>
        <p:nvSpPr>
          <p:cNvPr id="1471" name="Shape 1471"/>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GB" dirty="0">
                <a:latin typeface="+mj-lt"/>
              </a:rPr>
              <a:t>Board of Directors - Independent &amp; Lead Director</a:t>
            </a:r>
          </a:p>
          <a:p>
            <a:pPr lvl="0" rtl="0">
              <a:spcBef>
                <a:spcPts val="0"/>
              </a:spcBef>
              <a:buNone/>
            </a:pPr>
            <a:endParaRPr dirty="0">
              <a:latin typeface="+mj-lt"/>
            </a:endParaRPr>
          </a:p>
        </p:txBody>
      </p:sp>
      <p:sp>
        <p:nvSpPr>
          <p:cNvPr id="1472" name="Shape 1472"/>
          <p:cNvSpPr txBox="1">
            <a:spLocks noGrp="1"/>
          </p:cNvSpPr>
          <p:nvPr>
            <p:ph type="body" idx="1"/>
          </p:nvPr>
        </p:nvSpPr>
        <p:spPr>
          <a:xfrm>
            <a:off x="1843200" y="1152475"/>
            <a:ext cx="6989100" cy="3811200"/>
          </a:xfrm>
          <a:prstGeom prst="rect">
            <a:avLst/>
          </a:prstGeom>
        </p:spPr>
        <p:txBody>
          <a:bodyPr lIns="91425" tIns="91425" rIns="91425" bIns="91425" anchor="t" anchorCtr="0">
            <a:noAutofit/>
          </a:bodyPr>
          <a:lstStyle/>
          <a:p>
            <a:pPr lvl="0" rtl="0">
              <a:lnSpc>
                <a:spcPct val="100000"/>
              </a:lnSpc>
              <a:spcBef>
                <a:spcPts val="0"/>
              </a:spcBef>
              <a:spcAft>
                <a:spcPts val="500"/>
              </a:spcAft>
              <a:buNone/>
            </a:pPr>
            <a:r>
              <a:rPr lang="en-GB" b="1" dirty="0">
                <a:solidFill>
                  <a:srgbClr val="000000"/>
                </a:solidFill>
                <a:latin typeface="+mj-lt"/>
              </a:rPr>
              <a:t>J. Brett Harvey</a:t>
            </a:r>
          </a:p>
          <a:p>
            <a:pPr marL="457200" lvl="0" indent="-330200" rtl="0">
              <a:lnSpc>
                <a:spcPct val="100000"/>
              </a:lnSpc>
              <a:spcBef>
                <a:spcPts val="0"/>
              </a:spcBef>
              <a:spcAft>
                <a:spcPts val="500"/>
              </a:spcAft>
              <a:buClr>
                <a:srgbClr val="000000"/>
              </a:buClr>
              <a:buSzPct val="100000"/>
              <a:buFont typeface="Arial"/>
              <a:buChar char="•"/>
            </a:pPr>
            <a:r>
              <a:rPr lang="en-GB" sz="1600" dirty="0">
                <a:solidFill>
                  <a:srgbClr val="000000"/>
                </a:solidFill>
                <a:latin typeface="+mj-lt"/>
              </a:rPr>
              <a:t>Director since December 2005</a:t>
            </a:r>
          </a:p>
          <a:p>
            <a:pPr marL="457200" lvl="0" indent="-330200" rtl="0">
              <a:lnSpc>
                <a:spcPct val="100000"/>
              </a:lnSpc>
              <a:spcBef>
                <a:spcPts val="0"/>
              </a:spcBef>
              <a:spcAft>
                <a:spcPts val="500"/>
              </a:spcAft>
              <a:buClr>
                <a:srgbClr val="000000"/>
              </a:buClr>
              <a:buSzPct val="100000"/>
              <a:buFont typeface="Arial"/>
              <a:buChar char="•"/>
            </a:pPr>
            <a:r>
              <a:rPr lang="en-GB" sz="1600" dirty="0">
                <a:solidFill>
                  <a:srgbClr val="000000"/>
                </a:solidFill>
                <a:latin typeface="+mj-lt"/>
              </a:rPr>
              <a:t>Chairman of CONSOL Energy Inc. </a:t>
            </a:r>
          </a:p>
          <a:p>
            <a:pPr marL="457200" lvl="0" indent="-330200" rtl="0">
              <a:lnSpc>
                <a:spcPct val="100000"/>
              </a:lnSpc>
              <a:spcBef>
                <a:spcPts val="0"/>
              </a:spcBef>
              <a:spcAft>
                <a:spcPts val="500"/>
              </a:spcAft>
              <a:buClr>
                <a:srgbClr val="000000"/>
              </a:buClr>
              <a:buSzPct val="100000"/>
              <a:buFont typeface="Arial"/>
              <a:buChar char="•"/>
            </a:pPr>
            <a:r>
              <a:rPr lang="en-GB" sz="1600" dirty="0">
                <a:solidFill>
                  <a:srgbClr val="000000"/>
                </a:solidFill>
                <a:latin typeface="+mj-lt"/>
              </a:rPr>
              <a:t>Prior employments: Chairman and CEO of CNX Gas Corporation, President and General Manager of Kaiser Coal of New Mexico, VP for PacifiCorp</a:t>
            </a:r>
          </a:p>
          <a:p>
            <a:pPr marL="457200" lvl="0" indent="-330200" rtl="0">
              <a:lnSpc>
                <a:spcPct val="100000"/>
              </a:lnSpc>
              <a:spcBef>
                <a:spcPts val="0"/>
              </a:spcBef>
              <a:spcAft>
                <a:spcPts val="500"/>
              </a:spcAft>
              <a:buClr>
                <a:srgbClr val="000000"/>
              </a:buClr>
              <a:buSzPct val="100000"/>
              <a:buFont typeface="Arial"/>
              <a:buChar char="•"/>
            </a:pPr>
            <a:r>
              <a:rPr lang="en-GB" sz="1600" dirty="0">
                <a:solidFill>
                  <a:srgbClr val="000000"/>
                </a:solidFill>
                <a:latin typeface="+mj-lt"/>
              </a:rPr>
              <a:t>Holds an undergraduate degree in mining engineering from the University of Utah</a:t>
            </a:r>
          </a:p>
          <a:p>
            <a:pPr marL="457200" lvl="0" indent="-330200" rtl="0">
              <a:lnSpc>
                <a:spcPct val="100000"/>
              </a:lnSpc>
              <a:spcBef>
                <a:spcPts val="0"/>
              </a:spcBef>
              <a:spcAft>
                <a:spcPts val="500"/>
              </a:spcAft>
              <a:buClr>
                <a:srgbClr val="000000"/>
              </a:buClr>
              <a:buSzPct val="100000"/>
              <a:buFont typeface="Arial"/>
              <a:buChar char="•"/>
            </a:pPr>
            <a:r>
              <a:rPr lang="en-GB" sz="1600" dirty="0" smtClean="0">
                <a:solidFill>
                  <a:srgbClr val="000000"/>
                </a:solidFill>
                <a:latin typeface="+mj-lt"/>
              </a:rPr>
              <a:t>Facilitates the functioning of the Board independent of management</a:t>
            </a:r>
          </a:p>
          <a:p>
            <a:pPr marL="457200" lvl="0" indent="-330200" rtl="0">
              <a:lnSpc>
                <a:spcPct val="100000"/>
              </a:lnSpc>
              <a:spcBef>
                <a:spcPts val="0"/>
              </a:spcBef>
              <a:spcAft>
                <a:spcPts val="500"/>
              </a:spcAft>
              <a:buClr>
                <a:srgbClr val="000000"/>
              </a:buClr>
              <a:buSzPct val="100000"/>
              <a:buFont typeface="Arial"/>
              <a:buChar char="•"/>
            </a:pPr>
            <a:r>
              <a:rPr lang="en-GB" sz="1600" dirty="0" smtClean="0">
                <a:solidFill>
                  <a:srgbClr val="000000"/>
                </a:solidFill>
                <a:latin typeface="+mj-lt"/>
              </a:rPr>
              <a:t>Chair </a:t>
            </a:r>
            <a:r>
              <a:rPr lang="en-GB" sz="1600" dirty="0">
                <a:solidFill>
                  <a:srgbClr val="000000"/>
                </a:solidFill>
                <a:latin typeface="+mj-lt"/>
              </a:rPr>
              <a:t>of the Compensation </a:t>
            </a:r>
            <a:r>
              <a:rPr lang="en-GB" sz="1600" dirty="0" smtClean="0">
                <a:solidFill>
                  <a:srgbClr val="000000"/>
                </a:solidFill>
                <a:latin typeface="+mj-lt"/>
              </a:rPr>
              <a:t>Committee</a:t>
            </a:r>
            <a:endParaRPr lang="en-GB" sz="1600" dirty="0">
              <a:solidFill>
                <a:srgbClr val="000000"/>
              </a:solidFill>
              <a:latin typeface="+mj-lt"/>
            </a:endParaRPr>
          </a:p>
        </p:txBody>
      </p:sp>
      <p:pic>
        <p:nvPicPr>
          <p:cNvPr id="1473" name="Shape 1473"/>
          <p:cNvPicPr preferRelativeResize="0"/>
          <p:nvPr/>
        </p:nvPicPr>
        <p:blipFill>
          <a:blip r:embed="rId3">
            <a:alphaModFix/>
          </a:blip>
          <a:stretch>
            <a:fillRect/>
          </a:stretch>
        </p:blipFill>
        <p:spPr>
          <a:xfrm>
            <a:off x="387902" y="1276900"/>
            <a:ext cx="1265150" cy="1773574"/>
          </a:xfrm>
          <a:prstGeom prst="rect">
            <a:avLst/>
          </a:prstGeom>
          <a:noFill/>
          <a:ln>
            <a:noFill/>
          </a:ln>
        </p:spPr>
      </p:pic>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Shape 1470"/>
        <p:cNvGrpSpPr/>
        <p:nvPr/>
      </p:nvGrpSpPr>
      <p:grpSpPr>
        <a:xfrm>
          <a:off x="0" y="0"/>
          <a:ext cx="0" cy="0"/>
          <a:chOff x="0" y="0"/>
          <a:chExt cx="0" cy="0"/>
        </a:xfrm>
      </p:grpSpPr>
      <p:sp>
        <p:nvSpPr>
          <p:cNvPr id="1471" name="Shape 1471"/>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GB" dirty="0">
                <a:latin typeface="+mj-lt"/>
              </a:rPr>
              <a:t>Board of </a:t>
            </a:r>
            <a:r>
              <a:rPr lang="en-GB" dirty="0" smtClean="0">
                <a:latin typeface="+mj-lt"/>
              </a:rPr>
              <a:t>Directors</a:t>
            </a:r>
            <a:endParaRPr dirty="0">
              <a:latin typeface="+mj-lt"/>
            </a:endParaRPr>
          </a:p>
        </p:txBody>
      </p:sp>
      <p:pic>
        <p:nvPicPr>
          <p:cNvPr id="3" name="Picture 2"/>
          <p:cNvPicPr>
            <a:picLocks noChangeAspect="1"/>
          </p:cNvPicPr>
          <p:nvPr/>
        </p:nvPicPr>
        <p:blipFill>
          <a:blip r:embed="rId3"/>
          <a:stretch>
            <a:fillRect/>
          </a:stretch>
        </p:blipFill>
        <p:spPr>
          <a:xfrm>
            <a:off x="673763" y="1010651"/>
            <a:ext cx="7867650" cy="3724275"/>
          </a:xfrm>
          <a:prstGeom prst="rect">
            <a:avLst/>
          </a:prstGeom>
        </p:spPr>
      </p:pic>
    </p:spTree>
    <p:extLst>
      <p:ext uri="{BB962C8B-B14F-4D97-AF65-F5344CB8AC3E}">
        <p14:creationId xmlns:p14="http://schemas.microsoft.com/office/powerpoint/2010/main" val="1347356123"/>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Shape 1470"/>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47573" y="445025"/>
            <a:ext cx="6848853" cy="4460875"/>
          </a:xfrm>
          <a:prstGeom prst="rect">
            <a:avLst/>
          </a:prstGeom>
        </p:spPr>
      </p:pic>
    </p:spTree>
    <p:extLst>
      <p:ext uri="{BB962C8B-B14F-4D97-AF65-F5344CB8AC3E}">
        <p14:creationId xmlns:p14="http://schemas.microsoft.com/office/powerpoint/2010/main" val="2450633241"/>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Shape 1477"/>
        <p:cNvGrpSpPr/>
        <p:nvPr/>
      </p:nvGrpSpPr>
      <p:grpSpPr>
        <a:xfrm>
          <a:off x="0" y="0"/>
          <a:ext cx="0" cy="0"/>
          <a:chOff x="0" y="0"/>
          <a:chExt cx="0" cy="0"/>
        </a:xfrm>
      </p:grpSpPr>
      <p:sp>
        <p:nvSpPr>
          <p:cNvPr id="1478" name="Shape 1478"/>
          <p:cNvSpPr txBox="1">
            <a:spLocks noGrp="1"/>
          </p:cNvSpPr>
          <p:nvPr>
            <p:ph type="title"/>
          </p:nvPr>
        </p:nvSpPr>
        <p:spPr>
          <a:xfrm>
            <a:off x="510450" y="2057400"/>
            <a:ext cx="8123100" cy="778800"/>
          </a:xfrm>
          <a:prstGeom prst="rect">
            <a:avLst/>
          </a:prstGeom>
        </p:spPr>
        <p:txBody>
          <a:bodyPr lIns="91425" tIns="91425" rIns="91425" bIns="91425" anchor="b" anchorCtr="0">
            <a:noAutofit/>
          </a:bodyPr>
          <a:lstStyle/>
          <a:p>
            <a:pPr lvl="0">
              <a:spcBef>
                <a:spcPts val="0"/>
              </a:spcBef>
              <a:buNone/>
            </a:pPr>
            <a:r>
              <a:rPr lang="en-GB"/>
              <a:t>Review of Financial Statements</a:t>
            </a:r>
          </a:p>
        </p:txBody>
      </p:sp>
    </p:spTree>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Shape 1482"/>
        <p:cNvGrpSpPr/>
        <p:nvPr/>
      </p:nvGrpSpPr>
      <p:grpSpPr>
        <a:xfrm>
          <a:off x="0" y="0"/>
          <a:ext cx="0" cy="0"/>
          <a:chOff x="0" y="0"/>
          <a:chExt cx="0" cy="0"/>
        </a:xfrm>
      </p:grpSpPr>
      <p:sp>
        <p:nvSpPr>
          <p:cNvPr id="1483" name="Shape 1483"/>
          <p:cNvSpPr txBox="1">
            <a:spLocks noGrp="1"/>
          </p:cNvSpPr>
          <p:nvPr>
            <p:ph type="title"/>
          </p:nvPr>
        </p:nvSpPr>
        <p:spPr>
          <a:xfrm>
            <a:off x="604157" y="1425008"/>
            <a:ext cx="7886700" cy="9942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GB" sz="4400" b="0" i="0" u="none" strike="noStrike" cap="none">
                <a:solidFill>
                  <a:schemeClr val="dk1"/>
                </a:solidFill>
                <a:latin typeface="Calibri"/>
                <a:ea typeface="Calibri"/>
                <a:cs typeface="Calibri"/>
                <a:sym typeface="Calibri"/>
              </a:rPr>
              <a:t>Consolidated Balance Sheets</a:t>
            </a:r>
          </a:p>
        </p:txBody>
      </p:sp>
    </p:spTree>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Shape 1487"/>
        <p:cNvGrpSpPr/>
        <p:nvPr/>
      </p:nvGrpSpPr>
      <p:grpSpPr>
        <a:xfrm>
          <a:off x="0" y="0"/>
          <a:ext cx="0" cy="0"/>
          <a:chOff x="0" y="0"/>
          <a:chExt cx="0" cy="0"/>
        </a:xfrm>
      </p:grpSpPr>
      <p:pic>
        <p:nvPicPr>
          <p:cNvPr id="1488" name="Shape 1488"/>
          <p:cNvPicPr preferRelativeResize="0"/>
          <p:nvPr/>
        </p:nvPicPr>
        <p:blipFill>
          <a:blip r:embed="rId3">
            <a:alphaModFix/>
          </a:blip>
          <a:stretch>
            <a:fillRect/>
          </a:stretch>
        </p:blipFill>
        <p:spPr>
          <a:xfrm>
            <a:off x="905926" y="56211"/>
            <a:ext cx="7332149" cy="5031075"/>
          </a:xfrm>
          <a:prstGeom prst="rect">
            <a:avLst/>
          </a:prstGeom>
          <a:noFill/>
          <a:ln>
            <a:noFill/>
          </a:ln>
        </p:spPr>
      </p:pic>
    </p:spTree>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Shape 1492"/>
        <p:cNvGrpSpPr/>
        <p:nvPr/>
      </p:nvGrpSpPr>
      <p:grpSpPr>
        <a:xfrm>
          <a:off x="0" y="0"/>
          <a:ext cx="0" cy="0"/>
          <a:chOff x="0" y="0"/>
          <a:chExt cx="0" cy="0"/>
        </a:xfrm>
      </p:grpSpPr>
      <p:pic>
        <p:nvPicPr>
          <p:cNvPr id="1493" name="Shape 1493"/>
          <p:cNvPicPr preferRelativeResize="0"/>
          <p:nvPr/>
        </p:nvPicPr>
        <p:blipFill>
          <a:blip r:embed="rId3">
            <a:alphaModFix/>
          </a:blip>
          <a:stretch>
            <a:fillRect/>
          </a:stretch>
        </p:blipFill>
        <p:spPr>
          <a:xfrm>
            <a:off x="1195924" y="0"/>
            <a:ext cx="6752150" cy="5032449"/>
          </a:xfrm>
          <a:prstGeom prst="rect">
            <a:avLst/>
          </a:prstGeom>
          <a:noFill/>
          <a:ln>
            <a:noFill/>
          </a:ln>
        </p:spPr>
      </p:pic>
    </p:spTree>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Shape 1497"/>
        <p:cNvGrpSpPr/>
        <p:nvPr/>
      </p:nvGrpSpPr>
      <p:grpSpPr>
        <a:xfrm>
          <a:off x="0" y="0"/>
          <a:ext cx="0" cy="0"/>
          <a:chOff x="0" y="0"/>
          <a:chExt cx="0" cy="0"/>
        </a:xfrm>
      </p:grpSpPr>
      <p:pic>
        <p:nvPicPr>
          <p:cNvPr id="1498" name="Shape 1498"/>
          <p:cNvPicPr preferRelativeResize="0"/>
          <p:nvPr/>
        </p:nvPicPr>
        <p:blipFill>
          <a:blip r:embed="rId3">
            <a:alphaModFix/>
          </a:blip>
          <a:stretch>
            <a:fillRect/>
          </a:stretch>
        </p:blipFill>
        <p:spPr>
          <a:xfrm>
            <a:off x="0" y="86687"/>
            <a:ext cx="9144000" cy="4970124"/>
          </a:xfrm>
          <a:prstGeom prst="rect">
            <a:avLst/>
          </a:prstGeom>
          <a:noFill/>
          <a:ln>
            <a:noFill/>
          </a:ln>
        </p:spPr>
      </p:pic>
    </p:spTree>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Shape 1502"/>
        <p:cNvGrpSpPr/>
        <p:nvPr/>
      </p:nvGrpSpPr>
      <p:grpSpPr>
        <a:xfrm>
          <a:off x="0" y="0"/>
          <a:ext cx="0" cy="0"/>
          <a:chOff x="0" y="0"/>
          <a:chExt cx="0" cy="0"/>
        </a:xfrm>
      </p:grpSpPr>
      <p:pic>
        <p:nvPicPr>
          <p:cNvPr id="1503" name="Shape 1503"/>
          <p:cNvPicPr preferRelativeResize="0"/>
          <p:nvPr/>
        </p:nvPicPr>
        <p:blipFill>
          <a:blip r:embed="rId3">
            <a:alphaModFix/>
          </a:blip>
          <a:stretch>
            <a:fillRect/>
          </a:stretch>
        </p:blipFill>
        <p:spPr>
          <a:xfrm>
            <a:off x="315275" y="0"/>
            <a:ext cx="8513449" cy="5032900"/>
          </a:xfrm>
          <a:prstGeom prst="rect">
            <a:avLst/>
          </a:prstGeom>
          <a:noFill/>
          <a:ln>
            <a:noFill/>
          </a:ln>
        </p:spPr>
      </p:pic>
    </p:spTree>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Shape 1507"/>
        <p:cNvGrpSpPr/>
        <p:nvPr/>
      </p:nvGrpSpPr>
      <p:grpSpPr>
        <a:xfrm>
          <a:off x="0" y="0"/>
          <a:ext cx="0" cy="0"/>
          <a:chOff x="0" y="0"/>
          <a:chExt cx="0" cy="0"/>
        </a:xfrm>
      </p:grpSpPr>
      <p:sp>
        <p:nvSpPr>
          <p:cNvPr id="1508" name="Shape 1508"/>
          <p:cNvSpPr txBox="1">
            <a:spLocks noGrp="1"/>
          </p:cNvSpPr>
          <p:nvPr>
            <p:ph type="title"/>
          </p:nvPr>
        </p:nvSpPr>
        <p:spPr>
          <a:xfrm>
            <a:off x="604157" y="1425008"/>
            <a:ext cx="7886700" cy="9942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GB" sz="4400" b="0" i="0" u="none" strike="noStrike" cap="none" dirty="0">
                <a:solidFill>
                  <a:schemeClr val="dk1"/>
                </a:solidFill>
                <a:latin typeface="Calibri"/>
                <a:ea typeface="Calibri"/>
                <a:cs typeface="Calibri"/>
                <a:sym typeface="Calibri"/>
              </a:rPr>
              <a:t>Consolidated </a:t>
            </a:r>
            <a:r>
              <a:rPr lang="en-GB" sz="4400" dirty="0">
                <a:latin typeface="Calibri"/>
                <a:ea typeface="Calibri"/>
                <a:cs typeface="Calibri"/>
                <a:sym typeface="Calibri"/>
              </a:rPr>
              <a:t>Statements of Income</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282" name="Shape 282" descr="Screen Shot 2016-07-25 at 11.17.42 PM.jpg"/>
          <p:cNvPicPr preferRelativeResize="0"/>
          <p:nvPr/>
        </p:nvPicPr>
        <p:blipFill>
          <a:blip r:embed="rId3">
            <a:alphaModFix/>
          </a:blip>
          <a:stretch>
            <a:fillRect/>
          </a:stretch>
        </p:blipFill>
        <p:spPr>
          <a:xfrm>
            <a:off x="0" y="458175"/>
            <a:ext cx="9144000" cy="4271474"/>
          </a:xfrm>
          <a:prstGeom prst="rect">
            <a:avLst/>
          </a:prstGeom>
          <a:noFill/>
          <a:ln>
            <a:noFill/>
          </a:ln>
        </p:spPr>
      </p:pic>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Shape 1512"/>
        <p:cNvGrpSpPr/>
        <p:nvPr/>
      </p:nvGrpSpPr>
      <p:grpSpPr>
        <a:xfrm>
          <a:off x="0" y="0"/>
          <a:ext cx="0" cy="0"/>
          <a:chOff x="0" y="0"/>
          <a:chExt cx="0" cy="0"/>
        </a:xfrm>
      </p:grpSpPr>
      <p:pic>
        <p:nvPicPr>
          <p:cNvPr id="1513" name="Shape 1513"/>
          <p:cNvPicPr preferRelativeResize="0"/>
          <p:nvPr/>
        </p:nvPicPr>
        <p:blipFill>
          <a:blip r:embed="rId3">
            <a:alphaModFix/>
          </a:blip>
          <a:stretch>
            <a:fillRect/>
          </a:stretch>
        </p:blipFill>
        <p:spPr>
          <a:xfrm>
            <a:off x="1419637" y="0"/>
            <a:ext cx="6304724" cy="5143500"/>
          </a:xfrm>
          <a:prstGeom prst="rect">
            <a:avLst/>
          </a:prstGeom>
          <a:noFill/>
          <a:ln>
            <a:noFill/>
          </a:ln>
        </p:spPr>
      </p:pic>
    </p:spTree>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Shape 1517"/>
        <p:cNvGrpSpPr/>
        <p:nvPr/>
      </p:nvGrpSpPr>
      <p:grpSpPr>
        <a:xfrm>
          <a:off x="0" y="0"/>
          <a:ext cx="0" cy="0"/>
          <a:chOff x="0" y="0"/>
          <a:chExt cx="0" cy="0"/>
        </a:xfrm>
      </p:grpSpPr>
      <p:pic>
        <p:nvPicPr>
          <p:cNvPr id="1518" name="Shape 1518"/>
          <p:cNvPicPr preferRelativeResize="0"/>
          <p:nvPr/>
        </p:nvPicPr>
        <p:blipFill>
          <a:blip r:embed="rId3">
            <a:alphaModFix/>
          </a:blip>
          <a:stretch>
            <a:fillRect/>
          </a:stretch>
        </p:blipFill>
        <p:spPr>
          <a:xfrm>
            <a:off x="1923576" y="0"/>
            <a:ext cx="5296847" cy="5143499"/>
          </a:xfrm>
          <a:prstGeom prst="rect">
            <a:avLst/>
          </a:prstGeom>
          <a:noFill/>
          <a:ln>
            <a:noFill/>
          </a:ln>
        </p:spPr>
      </p:pic>
    </p:spTree>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Shape 1522"/>
        <p:cNvGrpSpPr/>
        <p:nvPr/>
      </p:nvGrpSpPr>
      <p:grpSpPr>
        <a:xfrm>
          <a:off x="0" y="0"/>
          <a:ext cx="0" cy="0"/>
          <a:chOff x="0" y="0"/>
          <a:chExt cx="0" cy="0"/>
        </a:xfrm>
      </p:grpSpPr>
      <p:pic>
        <p:nvPicPr>
          <p:cNvPr id="1523" name="Shape 1523"/>
          <p:cNvPicPr preferRelativeResize="0"/>
          <p:nvPr/>
        </p:nvPicPr>
        <p:blipFill>
          <a:blip r:embed="rId3">
            <a:alphaModFix/>
          </a:blip>
          <a:stretch>
            <a:fillRect/>
          </a:stretch>
        </p:blipFill>
        <p:spPr>
          <a:xfrm>
            <a:off x="0" y="957574"/>
            <a:ext cx="9144000" cy="3569866"/>
          </a:xfrm>
          <a:prstGeom prst="rect">
            <a:avLst/>
          </a:prstGeom>
          <a:noFill/>
          <a:ln>
            <a:noFill/>
          </a:ln>
        </p:spPr>
      </p:pic>
    </p:spTree>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Shape 1527"/>
        <p:cNvGrpSpPr/>
        <p:nvPr/>
      </p:nvGrpSpPr>
      <p:grpSpPr>
        <a:xfrm>
          <a:off x="0" y="0"/>
          <a:ext cx="0" cy="0"/>
          <a:chOff x="0" y="0"/>
          <a:chExt cx="0" cy="0"/>
        </a:xfrm>
      </p:grpSpPr>
      <p:pic>
        <p:nvPicPr>
          <p:cNvPr id="1528" name="Shape 1528"/>
          <p:cNvPicPr preferRelativeResize="0"/>
          <p:nvPr/>
        </p:nvPicPr>
        <p:blipFill>
          <a:blip r:embed="rId3">
            <a:alphaModFix/>
          </a:blip>
          <a:stretch>
            <a:fillRect/>
          </a:stretch>
        </p:blipFill>
        <p:spPr>
          <a:xfrm>
            <a:off x="0" y="785599"/>
            <a:ext cx="9143999" cy="4113133"/>
          </a:xfrm>
          <a:prstGeom prst="rect">
            <a:avLst/>
          </a:prstGeom>
          <a:noFill/>
          <a:ln>
            <a:noFill/>
          </a:ln>
        </p:spPr>
      </p:pic>
    </p:spTree>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Shape 1532"/>
        <p:cNvGrpSpPr/>
        <p:nvPr/>
      </p:nvGrpSpPr>
      <p:grpSpPr>
        <a:xfrm>
          <a:off x="0" y="0"/>
          <a:ext cx="0" cy="0"/>
          <a:chOff x="0" y="0"/>
          <a:chExt cx="0" cy="0"/>
        </a:xfrm>
      </p:grpSpPr>
      <p:sp>
        <p:nvSpPr>
          <p:cNvPr id="1533" name="Shape 1533"/>
          <p:cNvSpPr txBox="1">
            <a:spLocks noGrp="1"/>
          </p:cNvSpPr>
          <p:nvPr>
            <p:ph type="title"/>
          </p:nvPr>
        </p:nvSpPr>
        <p:spPr>
          <a:xfrm>
            <a:off x="604157" y="1425008"/>
            <a:ext cx="7886700" cy="9942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GB" sz="4400" b="0" i="0" u="none" strike="noStrike" cap="none">
                <a:solidFill>
                  <a:schemeClr val="dk1"/>
                </a:solidFill>
                <a:latin typeface="Calibri"/>
                <a:ea typeface="Calibri"/>
                <a:cs typeface="Calibri"/>
                <a:sym typeface="Calibri"/>
              </a:rPr>
              <a:t>Consolidated </a:t>
            </a:r>
            <a:r>
              <a:rPr lang="en-GB" sz="4400">
                <a:latin typeface="Calibri"/>
                <a:ea typeface="Calibri"/>
                <a:cs typeface="Calibri"/>
                <a:sym typeface="Calibri"/>
              </a:rPr>
              <a:t>Statements of Cash Flow</a:t>
            </a:r>
          </a:p>
        </p:txBody>
      </p:sp>
    </p:spTree>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Shape 1537"/>
        <p:cNvGrpSpPr/>
        <p:nvPr/>
      </p:nvGrpSpPr>
      <p:grpSpPr>
        <a:xfrm>
          <a:off x="0" y="0"/>
          <a:ext cx="0" cy="0"/>
          <a:chOff x="0" y="0"/>
          <a:chExt cx="0" cy="0"/>
        </a:xfrm>
      </p:grpSpPr>
      <p:pic>
        <p:nvPicPr>
          <p:cNvPr id="1538" name="Shape 1538"/>
          <p:cNvPicPr preferRelativeResize="0"/>
          <p:nvPr/>
        </p:nvPicPr>
        <p:blipFill>
          <a:blip r:embed="rId3">
            <a:alphaModFix/>
          </a:blip>
          <a:stretch>
            <a:fillRect/>
          </a:stretch>
        </p:blipFill>
        <p:spPr>
          <a:xfrm>
            <a:off x="561775" y="383625"/>
            <a:ext cx="8020450" cy="4376225"/>
          </a:xfrm>
          <a:prstGeom prst="rect">
            <a:avLst/>
          </a:prstGeom>
          <a:noFill/>
          <a:ln>
            <a:noFill/>
          </a:ln>
        </p:spPr>
      </p:pic>
    </p:spTree>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Shape 1542"/>
        <p:cNvGrpSpPr/>
        <p:nvPr/>
      </p:nvGrpSpPr>
      <p:grpSpPr>
        <a:xfrm>
          <a:off x="0" y="0"/>
          <a:ext cx="0" cy="0"/>
          <a:chOff x="0" y="0"/>
          <a:chExt cx="0" cy="0"/>
        </a:xfrm>
      </p:grpSpPr>
      <p:pic>
        <p:nvPicPr>
          <p:cNvPr id="1543" name="Shape 1543"/>
          <p:cNvPicPr preferRelativeResize="0"/>
          <p:nvPr/>
        </p:nvPicPr>
        <p:blipFill>
          <a:blip r:embed="rId3">
            <a:alphaModFix/>
          </a:blip>
          <a:stretch>
            <a:fillRect/>
          </a:stretch>
        </p:blipFill>
        <p:spPr>
          <a:xfrm>
            <a:off x="1109237" y="0"/>
            <a:ext cx="6925524" cy="5022325"/>
          </a:xfrm>
          <a:prstGeom prst="rect">
            <a:avLst/>
          </a:prstGeom>
          <a:noFill/>
          <a:ln>
            <a:noFill/>
          </a:ln>
        </p:spPr>
      </p:pic>
    </p:spTree>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Shape 1547"/>
        <p:cNvGrpSpPr/>
        <p:nvPr/>
      </p:nvGrpSpPr>
      <p:grpSpPr>
        <a:xfrm>
          <a:off x="0" y="0"/>
          <a:ext cx="0" cy="0"/>
          <a:chOff x="0" y="0"/>
          <a:chExt cx="0" cy="0"/>
        </a:xfrm>
      </p:grpSpPr>
      <p:pic>
        <p:nvPicPr>
          <p:cNvPr id="1548" name="Shape 1548"/>
          <p:cNvPicPr preferRelativeResize="0"/>
          <p:nvPr/>
        </p:nvPicPr>
        <p:blipFill>
          <a:blip r:embed="rId3">
            <a:alphaModFix/>
          </a:blip>
          <a:stretch>
            <a:fillRect/>
          </a:stretch>
        </p:blipFill>
        <p:spPr>
          <a:xfrm>
            <a:off x="2069129" y="0"/>
            <a:ext cx="5005741" cy="5143500"/>
          </a:xfrm>
          <a:prstGeom prst="rect">
            <a:avLst/>
          </a:prstGeom>
          <a:noFill/>
          <a:ln>
            <a:noFill/>
          </a:ln>
        </p:spPr>
      </p:pic>
    </p:spTree>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Shape 1552"/>
        <p:cNvGrpSpPr/>
        <p:nvPr/>
      </p:nvGrpSpPr>
      <p:grpSpPr>
        <a:xfrm>
          <a:off x="0" y="0"/>
          <a:ext cx="0" cy="0"/>
          <a:chOff x="0" y="0"/>
          <a:chExt cx="0" cy="0"/>
        </a:xfrm>
      </p:grpSpPr>
      <p:sp>
        <p:nvSpPr>
          <p:cNvPr id="1553" name="Shape 1553"/>
          <p:cNvSpPr txBox="1">
            <a:spLocks noGrp="1"/>
          </p:cNvSpPr>
          <p:nvPr>
            <p:ph type="ctrTitle"/>
          </p:nvPr>
        </p:nvSpPr>
        <p:spPr>
          <a:xfrm>
            <a:off x="543450" y="1398450"/>
            <a:ext cx="8057100" cy="2346600"/>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buClr>
                <a:schemeClr val="dk1"/>
              </a:buClr>
              <a:buSzPct val="25000"/>
              <a:buFont typeface="Calibri"/>
              <a:buNone/>
            </a:pPr>
            <a:r>
              <a:rPr lang="en-GB" sz="6000">
                <a:latin typeface="Calibri"/>
                <a:ea typeface="Calibri"/>
                <a:cs typeface="Calibri"/>
                <a:sym typeface="Calibri"/>
              </a:rPr>
              <a:t>Recommendation: SELL</a:t>
            </a:r>
          </a:p>
          <a:p>
            <a:pPr marL="0" marR="0" lvl="0" indent="0" algn="ctr" rtl="0">
              <a:lnSpc>
                <a:spcPct val="90000"/>
              </a:lnSpc>
              <a:spcBef>
                <a:spcPts val="0"/>
              </a:spcBef>
              <a:buClr>
                <a:schemeClr val="dk1"/>
              </a:buClr>
              <a:buSzPct val="25000"/>
              <a:buFont typeface="Calibri"/>
              <a:buNone/>
            </a:pPr>
            <a:endParaRPr sz="6000">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Shape 287"/>
          <p:cNvSpPr txBox="1">
            <a:spLocks noGrp="1"/>
          </p:cNvSpPr>
          <p:nvPr>
            <p:ph type="title"/>
          </p:nvPr>
        </p:nvSpPr>
        <p:spPr>
          <a:prstGeom prst="rect">
            <a:avLst/>
          </a:prstGeom>
        </p:spPr>
        <p:txBody>
          <a:bodyPr lIns="91425" tIns="91425" rIns="91425" bIns="91425" anchor="ctr" anchorCtr="0">
            <a:noAutofit/>
          </a:bodyPr>
          <a:lstStyle/>
          <a:p>
            <a:pPr lvl="0">
              <a:spcBef>
                <a:spcPts val="0"/>
              </a:spcBef>
              <a:buNone/>
            </a:pPr>
            <a:r>
              <a:rPr lang="en-GB" sz="3000" dirty="0">
                <a:latin typeface="+mj-lt"/>
              </a:rPr>
              <a:t>Copper Usage by Region, 1960, 1980 &amp; 2014</a:t>
            </a:r>
          </a:p>
        </p:txBody>
      </p:sp>
      <p:sp>
        <p:nvSpPr>
          <p:cNvPr id="2" name="Text Placeholder 1"/>
          <p:cNvSpPr>
            <a:spLocks noGrp="1"/>
          </p:cNvSpPr>
          <p:nvPr>
            <p:ph type="body" idx="1"/>
          </p:nvPr>
        </p:nvSpPr>
        <p:spPr/>
        <p:txBody>
          <a:bodyPr/>
          <a:lstStyle/>
          <a:p>
            <a:endParaRPr lang="en-US"/>
          </a:p>
        </p:txBody>
      </p:sp>
      <p:pic>
        <p:nvPicPr>
          <p:cNvPr id="289" name="Shape 289" descr="Screen Shot 2016-07-25 at 11.23.05 PM.jpg"/>
          <p:cNvPicPr preferRelativeResize="0"/>
          <p:nvPr/>
        </p:nvPicPr>
        <p:blipFill>
          <a:blip r:embed="rId3">
            <a:alphaModFix/>
          </a:blip>
          <a:stretch>
            <a:fillRect/>
          </a:stretch>
        </p:blipFill>
        <p:spPr>
          <a:xfrm>
            <a:off x="339937" y="1078350"/>
            <a:ext cx="8464125" cy="4065148"/>
          </a:xfrm>
          <a:prstGeom prst="rect">
            <a:avLst/>
          </a:prstGeom>
          <a:noFill/>
          <a:ln>
            <a:no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Shape 294"/>
          <p:cNvSpPr txBox="1">
            <a:spLocks noGrp="1"/>
          </p:cNvSpPr>
          <p:nvPr>
            <p:ph type="title"/>
          </p:nvPr>
        </p:nvSpPr>
        <p:spPr>
          <a:prstGeom prst="rect">
            <a:avLst/>
          </a:prstGeom>
          <a:noFill/>
          <a:ln>
            <a:noFill/>
          </a:ln>
        </p:spPr>
        <p:txBody>
          <a:bodyPr lIns="68575" tIns="34275" rIns="68575" bIns="34275" anchor="ctr" anchorCtr="0">
            <a:noAutofit/>
          </a:bodyPr>
          <a:lstStyle/>
          <a:p>
            <a:pPr marL="0" marR="0" lvl="0" indent="0" algn="ctr" rtl="0">
              <a:lnSpc>
                <a:spcPct val="90000"/>
              </a:lnSpc>
              <a:spcBef>
                <a:spcPts val="0"/>
              </a:spcBef>
              <a:buClr>
                <a:schemeClr val="dk1"/>
              </a:buClr>
              <a:buSzPct val="25000"/>
              <a:buFont typeface="Calibri"/>
              <a:buNone/>
            </a:pPr>
            <a:r>
              <a:rPr lang="en-GB" b="0" i="0" u="none" strike="noStrike" cap="none" dirty="0">
                <a:solidFill>
                  <a:schemeClr val="dk1"/>
                </a:solidFill>
                <a:latin typeface="+mj-lt"/>
                <a:ea typeface="Calibri"/>
                <a:cs typeface="Calibri"/>
                <a:sym typeface="Calibri"/>
              </a:rPr>
              <a:t>Zinc</a:t>
            </a:r>
          </a:p>
        </p:txBody>
      </p:sp>
      <p:pic>
        <p:nvPicPr>
          <p:cNvPr id="295" name="Shape 295"/>
          <p:cNvPicPr preferRelativeResize="0">
            <a:picLocks noGrp="1"/>
          </p:cNvPicPr>
          <p:nvPr>
            <p:ph type="body" idx="1"/>
          </p:nvPr>
        </p:nvPicPr>
        <p:blipFill rotWithShape="1">
          <a:blip r:embed="rId3">
            <a:alphaModFix/>
          </a:blip>
          <a:srcRect t="28261" b="28261"/>
          <a:stretch/>
        </p:blipFill>
        <p:spPr>
          <a:prstGeom prst="rect">
            <a:avLst/>
          </a:prstGeom>
          <a:noFill/>
          <a:ln>
            <a:no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Shape 300"/>
          <p:cNvSpPr txBox="1">
            <a:spLocks noGrp="1"/>
          </p:cNvSpPr>
          <p:nvPr>
            <p:ph type="title"/>
          </p:nvPr>
        </p:nvSpPr>
        <p:spPr>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GB" b="0" i="0" u="none" strike="noStrike" cap="none" dirty="0">
                <a:solidFill>
                  <a:schemeClr val="dk1"/>
                </a:solidFill>
                <a:latin typeface="+mj-lt"/>
                <a:ea typeface="Calibri"/>
                <a:cs typeface="Calibri"/>
                <a:sym typeface="Calibri"/>
              </a:rPr>
              <a:t>Zinc Facts</a:t>
            </a:r>
          </a:p>
        </p:txBody>
      </p:sp>
      <p:sp>
        <p:nvSpPr>
          <p:cNvPr id="301" name="Shape 301"/>
          <p:cNvSpPr txBox="1">
            <a:spLocks noGrp="1"/>
          </p:cNvSpPr>
          <p:nvPr>
            <p:ph type="body" idx="1"/>
          </p:nvPr>
        </p:nvSpPr>
        <p:spPr>
          <a:prstGeom prst="rect">
            <a:avLst/>
          </a:prstGeom>
          <a:noFill/>
          <a:ln>
            <a:noFill/>
          </a:ln>
        </p:spPr>
        <p:txBody>
          <a:bodyPr lIns="68575" tIns="34275" rIns="68575" bIns="34275" anchor="t" anchorCtr="0">
            <a:noAutofit/>
          </a:bodyPr>
          <a:lstStyle/>
          <a:p>
            <a:pPr marL="177800" indent="-152400">
              <a:spcBef>
                <a:spcPts val="600"/>
              </a:spcBef>
              <a:spcAft>
                <a:spcPts val="0"/>
              </a:spcAft>
              <a:buClr>
                <a:schemeClr val="dk1"/>
              </a:buClr>
              <a:buFont typeface="Arial"/>
              <a:buChar char="•"/>
            </a:pPr>
            <a:r>
              <a:rPr lang="en-GB" dirty="0">
                <a:solidFill>
                  <a:srgbClr val="202729"/>
                </a:solidFill>
                <a:latin typeface="+mj-lt"/>
                <a:ea typeface="Arial"/>
                <a:cs typeface="Arial"/>
                <a:sym typeface="Calibri"/>
              </a:rPr>
              <a:t>Current Spot price: 1.01 USD/</a:t>
            </a:r>
            <a:r>
              <a:rPr lang="en-GB" dirty="0" err="1">
                <a:solidFill>
                  <a:srgbClr val="202729"/>
                </a:solidFill>
                <a:latin typeface="+mj-lt"/>
                <a:ea typeface="Arial"/>
                <a:cs typeface="Arial"/>
                <a:sym typeface="Calibri"/>
              </a:rPr>
              <a:t>lb</a:t>
            </a:r>
            <a:r>
              <a:rPr lang="en-GB" dirty="0">
                <a:solidFill>
                  <a:srgbClr val="202729"/>
                </a:solidFill>
                <a:latin typeface="+mj-lt"/>
                <a:ea typeface="Arial"/>
                <a:cs typeface="Arial"/>
                <a:sym typeface="Calibri"/>
              </a:rPr>
              <a:t> (Jul 15, 2016)</a:t>
            </a:r>
          </a:p>
          <a:p>
            <a:pPr marL="177800" indent="-152400">
              <a:spcBef>
                <a:spcPts val="600"/>
              </a:spcBef>
              <a:spcAft>
                <a:spcPts val="0"/>
              </a:spcAft>
              <a:buClr>
                <a:schemeClr val="dk1"/>
              </a:buClr>
              <a:buFont typeface="Arial"/>
              <a:buChar char="•"/>
            </a:pPr>
            <a:r>
              <a:rPr lang="en-GB" dirty="0">
                <a:solidFill>
                  <a:srgbClr val="202729"/>
                </a:solidFill>
                <a:latin typeface="+mj-lt"/>
                <a:ea typeface="Arial"/>
                <a:cs typeface="Arial"/>
                <a:sym typeface="Calibri"/>
              </a:rPr>
              <a:t>Roughly 4% of all metals and </a:t>
            </a:r>
            <a:r>
              <a:rPr lang="en-GB" dirty="0" err="1">
                <a:solidFill>
                  <a:srgbClr val="202729"/>
                </a:solidFill>
                <a:latin typeface="+mj-lt"/>
                <a:ea typeface="Arial"/>
                <a:cs typeface="Arial"/>
              </a:rPr>
              <a:t>nonmetals</a:t>
            </a:r>
            <a:r>
              <a:rPr lang="en-GB" dirty="0">
                <a:solidFill>
                  <a:srgbClr val="202729"/>
                </a:solidFill>
                <a:latin typeface="+mj-lt"/>
                <a:ea typeface="Arial"/>
                <a:cs typeface="Arial"/>
                <a:sym typeface="Calibri"/>
              </a:rPr>
              <a:t> produced</a:t>
            </a:r>
          </a:p>
          <a:p>
            <a:pPr marL="177800" indent="-152400">
              <a:spcBef>
                <a:spcPts val="600"/>
              </a:spcBef>
              <a:spcAft>
                <a:spcPts val="0"/>
              </a:spcAft>
              <a:buClr>
                <a:schemeClr val="dk1"/>
              </a:buClr>
              <a:buFont typeface="Arial"/>
              <a:buChar char="•"/>
            </a:pPr>
            <a:r>
              <a:rPr lang="en-GB" dirty="0" smtClean="0">
                <a:solidFill>
                  <a:srgbClr val="202729"/>
                </a:solidFill>
                <a:latin typeface="+mj-lt"/>
                <a:ea typeface="Arial"/>
                <a:cs typeface="Arial"/>
                <a:sym typeface="Arial"/>
              </a:rPr>
              <a:t>The </a:t>
            </a:r>
            <a:r>
              <a:rPr lang="en-GB" dirty="0">
                <a:solidFill>
                  <a:srgbClr val="202729"/>
                </a:solidFill>
                <a:latin typeface="+mj-lt"/>
                <a:ea typeface="Arial"/>
                <a:cs typeface="Arial"/>
                <a:sym typeface="Arial"/>
              </a:rPr>
              <a:t>element is normally found in association with other base metals such as copper and lead in ores</a:t>
            </a:r>
          </a:p>
          <a:p>
            <a:pPr marL="177800" indent="-152400">
              <a:spcBef>
                <a:spcPts val="600"/>
              </a:spcBef>
              <a:spcAft>
                <a:spcPts val="0"/>
              </a:spcAft>
              <a:buClr>
                <a:srgbClr val="000000"/>
              </a:buClr>
              <a:buFont typeface="Arial"/>
              <a:buChar char="•"/>
            </a:pPr>
            <a:r>
              <a:rPr lang="en-GB" dirty="0" smtClean="0">
                <a:solidFill>
                  <a:srgbClr val="202729"/>
                </a:solidFill>
                <a:latin typeface="+mj-lt"/>
                <a:ea typeface="Arial"/>
                <a:cs typeface="Arial"/>
                <a:sym typeface="Arial"/>
              </a:rPr>
              <a:t>Identified </a:t>
            </a:r>
            <a:r>
              <a:rPr lang="en-GB" dirty="0">
                <a:solidFill>
                  <a:srgbClr val="202729"/>
                </a:solidFill>
                <a:latin typeface="+mj-lt"/>
                <a:ea typeface="Arial"/>
                <a:cs typeface="Arial"/>
                <a:sym typeface="Arial"/>
              </a:rPr>
              <a:t>world zinc resources total about 1.9 billion tonnes</a:t>
            </a:r>
          </a:p>
          <a:p>
            <a:pPr marL="177800" indent="-152400">
              <a:spcBef>
                <a:spcPts val="600"/>
              </a:spcBef>
              <a:spcAft>
                <a:spcPts val="0"/>
              </a:spcAft>
              <a:buClr>
                <a:srgbClr val="000000"/>
              </a:buClr>
              <a:buFont typeface="Arial"/>
              <a:buChar char="•"/>
            </a:pPr>
            <a:r>
              <a:rPr lang="en-GB" dirty="0" smtClean="0">
                <a:solidFill>
                  <a:srgbClr val="202729"/>
                </a:solidFill>
                <a:latin typeface="+mj-lt"/>
                <a:ea typeface="Arial"/>
                <a:cs typeface="Arial"/>
                <a:sym typeface="Arial"/>
              </a:rPr>
              <a:t>Total </a:t>
            </a:r>
            <a:r>
              <a:rPr lang="en-GB" dirty="0">
                <a:solidFill>
                  <a:srgbClr val="202729"/>
                </a:solidFill>
                <a:latin typeface="+mj-lt"/>
                <a:ea typeface="Arial"/>
                <a:cs typeface="Arial"/>
                <a:sym typeface="Arial"/>
              </a:rPr>
              <a:t>reserve base of 500 million tonnes has been identified</a:t>
            </a:r>
          </a:p>
          <a:p>
            <a:pPr marL="177800" indent="-152400">
              <a:spcBef>
                <a:spcPts val="600"/>
              </a:spcBef>
              <a:spcAft>
                <a:spcPts val="0"/>
              </a:spcAft>
              <a:buClr>
                <a:srgbClr val="000000"/>
              </a:buClr>
              <a:buFont typeface="Arial"/>
              <a:buChar char="•"/>
            </a:pPr>
            <a:r>
              <a:rPr lang="en-GB" dirty="0" smtClean="0">
                <a:solidFill>
                  <a:srgbClr val="202729"/>
                </a:solidFill>
                <a:latin typeface="+mj-lt"/>
                <a:ea typeface="Arial"/>
                <a:cs typeface="Arial"/>
                <a:sym typeface="Arial"/>
              </a:rPr>
              <a:t>At </a:t>
            </a:r>
            <a:r>
              <a:rPr lang="en-GB" dirty="0">
                <a:solidFill>
                  <a:srgbClr val="202729"/>
                </a:solidFill>
                <a:latin typeface="+mj-lt"/>
                <a:ea typeface="Arial"/>
                <a:cs typeface="Arial"/>
                <a:sym typeface="Arial"/>
              </a:rPr>
              <a:t>the current rate of consumption, these reserves are estimated to be depleted sometime between 2027 and 2055</a:t>
            </a:r>
          </a:p>
          <a:p>
            <a:pPr marL="177800" indent="-152400">
              <a:spcBef>
                <a:spcPts val="600"/>
              </a:spcBef>
              <a:spcAft>
                <a:spcPts val="0"/>
              </a:spcAft>
              <a:buClr>
                <a:srgbClr val="000000"/>
              </a:buClr>
              <a:buFont typeface="Arial"/>
              <a:buChar char="•"/>
            </a:pPr>
            <a:r>
              <a:rPr lang="en-GB" dirty="0" smtClean="0">
                <a:solidFill>
                  <a:srgbClr val="202729"/>
                </a:solidFill>
                <a:latin typeface="+mj-lt"/>
                <a:ea typeface="Arial"/>
                <a:cs typeface="Arial"/>
                <a:sym typeface="Arial"/>
              </a:rPr>
              <a:t>Commercially </a:t>
            </a:r>
            <a:r>
              <a:rPr lang="en-GB" dirty="0">
                <a:solidFill>
                  <a:srgbClr val="202729"/>
                </a:solidFill>
                <a:latin typeface="+mj-lt"/>
                <a:ea typeface="Arial"/>
                <a:cs typeface="Arial"/>
                <a:sym typeface="Arial"/>
              </a:rPr>
              <a:t>pure zinc is known as Special High Grade, often abbreviated SHG, and is 99.995% </a:t>
            </a:r>
            <a:r>
              <a:rPr lang="en-GB" dirty="0" smtClean="0">
                <a:solidFill>
                  <a:srgbClr val="202729"/>
                </a:solidFill>
                <a:latin typeface="+mj-lt"/>
                <a:ea typeface="Arial"/>
                <a:cs typeface="Arial"/>
                <a:sym typeface="Arial"/>
              </a:rPr>
              <a:t>pure</a:t>
            </a:r>
            <a:endParaRPr sz="1800" b="0" i="0" u="none" strike="noStrike" cap="none" dirty="0">
              <a:solidFill>
                <a:srgbClr val="000000"/>
              </a:solidFill>
              <a:latin typeface="+mj-lt"/>
              <a:ea typeface="Calibri"/>
              <a:cs typeface="Calibri"/>
              <a:sym typeface="Calibri"/>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Shape 306"/>
          <p:cNvSpPr txBox="1">
            <a:spLocks noGrp="1"/>
          </p:cNvSpPr>
          <p:nvPr>
            <p:ph type="title"/>
          </p:nvPr>
        </p:nvSpPr>
        <p:spPr>
          <a:prstGeom prst="rect">
            <a:avLst/>
          </a:prstGeom>
        </p:spPr>
        <p:txBody>
          <a:bodyPr lIns="91425" tIns="91425" rIns="91425" bIns="91425" anchor="ctr" anchorCtr="0">
            <a:noAutofit/>
          </a:bodyPr>
          <a:lstStyle/>
          <a:p>
            <a:pPr lvl="0">
              <a:spcBef>
                <a:spcPts val="0"/>
              </a:spcBef>
              <a:buNone/>
            </a:pPr>
            <a:r>
              <a:rPr lang="en-GB" dirty="0">
                <a:latin typeface="+mj-lt"/>
              </a:rPr>
              <a:t>Zinc Uses</a:t>
            </a:r>
          </a:p>
        </p:txBody>
      </p:sp>
      <p:sp>
        <p:nvSpPr>
          <p:cNvPr id="307" name="Shape 307"/>
          <p:cNvSpPr txBox="1">
            <a:spLocks noGrp="1"/>
          </p:cNvSpPr>
          <p:nvPr>
            <p:ph type="body" idx="1"/>
          </p:nvPr>
        </p:nvSpPr>
        <p:spPr>
          <a:prstGeom prst="rect">
            <a:avLst/>
          </a:prstGeom>
        </p:spPr>
        <p:txBody>
          <a:bodyPr lIns="91425" tIns="91425" rIns="91425" bIns="91425" anchor="t" anchorCtr="0">
            <a:noAutofit/>
          </a:bodyPr>
          <a:lstStyle/>
          <a:p>
            <a:pPr marL="285750" lvl="0" indent="-285750">
              <a:lnSpc>
                <a:spcPct val="115000"/>
              </a:lnSpc>
              <a:spcBef>
                <a:spcPts val="700"/>
              </a:spcBef>
              <a:spcAft>
                <a:spcPts val="0"/>
              </a:spcAft>
              <a:buFont typeface="Arial"/>
              <a:buChar char="•"/>
            </a:pPr>
            <a:r>
              <a:rPr lang="en-GB" sz="1800" dirty="0" smtClean="0">
                <a:solidFill>
                  <a:srgbClr val="000000"/>
                </a:solidFill>
                <a:latin typeface="Arial"/>
                <a:ea typeface="Arial"/>
                <a:cs typeface="Arial"/>
                <a:sym typeface="Arial"/>
              </a:rPr>
              <a:t>Brass</a:t>
            </a:r>
            <a:r>
              <a:rPr lang="en-GB" sz="1800" dirty="0">
                <a:solidFill>
                  <a:srgbClr val="000000"/>
                </a:solidFill>
                <a:latin typeface="Arial"/>
                <a:ea typeface="Arial"/>
                <a:cs typeface="Arial"/>
                <a:sym typeface="Arial"/>
              </a:rPr>
              <a:t>, which is an alloy of copper and zinc, has been used since at least 10th century BC</a:t>
            </a:r>
          </a:p>
          <a:p>
            <a:pPr marL="285750" lvl="0" indent="-285750">
              <a:lnSpc>
                <a:spcPct val="115000"/>
              </a:lnSpc>
              <a:spcBef>
                <a:spcPts val="700"/>
              </a:spcBef>
              <a:spcAft>
                <a:spcPts val="0"/>
              </a:spcAft>
              <a:buFont typeface="Arial"/>
              <a:buChar char="•"/>
            </a:pPr>
            <a:r>
              <a:rPr lang="en-GB" sz="1800" dirty="0" smtClean="0">
                <a:solidFill>
                  <a:srgbClr val="000000"/>
                </a:solidFill>
                <a:latin typeface="Arial"/>
                <a:ea typeface="Arial"/>
                <a:cs typeface="Arial"/>
                <a:sym typeface="Arial"/>
              </a:rPr>
              <a:t>Applications </a:t>
            </a:r>
            <a:r>
              <a:rPr lang="en-GB" sz="1800" dirty="0">
                <a:solidFill>
                  <a:srgbClr val="000000"/>
                </a:solidFill>
                <a:latin typeface="Arial"/>
                <a:ea typeface="Arial"/>
                <a:cs typeface="Arial"/>
                <a:sym typeface="Arial"/>
              </a:rPr>
              <a:t>of zinc include:</a:t>
            </a:r>
          </a:p>
          <a:p>
            <a:pPr lvl="0">
              <a:lnSpc>
                <a:spcPct val="115000"/>
              </a:lnSpc>
              <a:spcBef>
                <a:spcPts val="600"/>
              </a:spcBef>
              <a:spcAft>
                <a:spcPts val="0"/>
              </a:spcAft>
            </a:pPr>
            <a:r>
              <a:rPr lang="en-GB" sz="1800" dirty="0" smtClean="0">
                <a:solidFill>
                  <a:srgbClr val="000000"/>
                </a:solidFill>
                <a:latin typeface="Arial"/>
                <a:ea typeface="Arial"/>
                <a:cs typeface="Arial"/>
                <a:sym typeface="Arial"/>
              </a:rPr>
              <a:t>	○</a:t>
            </a:r>
            <a:r>
              <a:rPr lang="en-GB" sz="1800" dirty="0">
                <a:solidFill>
                  <a:srgbClr val="000000"/>
                </a:solidFill>
                <a:latin typeface="Arial"/>
                <a:ea typeface="Arial"/>
                <a:cs typeface="Arial"/>
                <a:sym typeface="Arial"/>
              </a:rPr>
              <a:t>Galvanizing (59%)</a:t>
            </a:r>
          </a:p>
          <a:p>
            <a:pPr lvl="0">
              <a:lnSpc>
                <a:spcPct val="115000"/>
              </a:lnSpc>
              <a:spcBef>
                <a:spcPts val="600"/>
              </a:spcBef>
              <a:spcAft>
                <a:spcPts val="0"/>
              </a:spcAft>
            </a:pPr>
            <a:r>
              <a:rPr lang="en-GB" sz="1800" dirty="0" smtClean="0">
                <a:solidFill>
                  <a:srgbClr val="000000"/>
                </a:solidFill>
                <a:latin typeface="Arial"/>
                <a:ea typeface="Arial"/>
                <a:cs typeface="Arial"/>
                <a:sym typeface="Arial"/>
              </a:rPr>
              <a:t>	○</a:t>
            </a:r>
            <a:r>
              <a:rPr lang="en-GB" sz="1800" dirty="0">
                <a:solidFill>
                  <a:srgbClr val="000000"/>
                </a:solidFill>
                <a:latin typeface="Arial"/>
                <a:ea typeface="Arial"/>
                <a:cs typeface="Arial"/>
                <a:sym typeface="Arial"/>
              </a:rPr>
              <a:t>Die-casting (16%)</a:t>
            </a:r>
          </a:p>
          <a:p>
            <a:pPr lvl="0">
              <a:lnSpc>
                <a:spcPct val="115000"/>
              </a:lnSpc>
              <a:spcBef>
                <a:spcPts val="600"/>
              </a:spcBef>
              <a:spcAft>
                <a:spcPts val="0"/>
              </a:spcAft>
            </a:pPr>
            <a:r>
              <a:rPr lang="en-GB" sz="1800" dirty="0" smtClean="0">
                <a:solidFill>
                  <a:srgbClr val="000000"/>
                </a:solidFill>
                <a:latin typeface="Arial"/>
                <a:ea typeface="Arial"/>
                <a:cs typeface="Arial"/>
                <a:sym typeface="Arial"/>
              </a:rPr>
              <a:t>	○</a:t>
            </a:r>
            <a:r>
              <a:rPr lang="en-GB" sz="1800" dirty="0">
                <a:solidFill>
                  <a:srgbClr val="000000"/>
                </a:solidFill>
                <a:latin typeface="Arial"/>
                <a:ea typeface="Arial"/>
                <a:cs typeface="Arial"/>
                <a:sym typeface="Arial"/>
              </a:rPr>
              <a:t>Brass and bronze(10%)</a:t>
            </a:r>
          </a:p>
          <a:p>
            <a:pPr lvl="0">
              <a:lnSpc>
                <a:spcPct val="115000"/>
              </a:lnSpc>
              <a:spcBef>
                <a:spcPts val="600"/>
              </a:spcBef>
              <a:spcAft>
                <a:spcPts val="0"/>
              </a:spcAft>
            </a:pPr>
            <a:r>
              <a:rPr lang="en-GB" sz="1800" dirty="0" smtClean="0">
                <a:solidFill>
                  <a:srgbClr val="000000"/>
                </a:solidFill>
                <a:latin typeface="Arial"/>
                <a:ea typeface="Arial"/>
                <a:cs typeface="Arial"/>
                <a:sym typeface="Arial"/>
              </a:rPr>
              <a:t>	○</a:t>
            </a:r>
            <a:r>
              <a:rPr lang="en-GB" sz="1800" dirty="0">
                <a:solidFill>
                  <a:srgbClr val="000000"/>
                </a:solidFill>
                <a:latin typeface="Arial"/>
                <a:ea typeface="Arial"/>
                <a:cs typeface="Arial"/>
                <a:sym typeface="Arial"/>
              </a:rPr>
              <a:t>Rolled zinc (6.5%)</a:t>
            </a:r>
          </a:p>
          <a:p>
            <a:pPr lvl="0">
              <a:lnSpc>
                <a:spcPct val="115000"/>
              </a:lnSpc>
              <a:spcBef>
                <a:spcPts val="600"/>
              </a:spcBef>
              <a:spcAft>
                <a:spcPts val="0"/>
              </a:spcAft>
            </a:pPr>
            <a:r>
              <a:rPr lang="en-GB" sz="1800" dirty="0" smtClean="0">
                <a:solidFill>
                  <a:srgbClr val="000000"/>
                </a:solidFill>
                <a:latin typeface="Arial"/>
                <a:ea typeface="Arial"/>
                <a:cs typeface="Arial"/>
                <a:sym typeface="Arial"/>
              </a:rPr>
              <a:t>	○</a:t>
            </a:r>
            <a:r>
              <a:rPr lang="en-GB" sz="1800" dirty="0">
                <a:solidFill>
                  <a:srgbClr val="000000"/>
                </a:solidFill>
                <a:latin typeface="Arial"/>
                <a:ea typeface="Arial"/>
                <a:cs typeface="Arial"/>
                <a:sym typeface="Arial"/>
              </a:rPr>
              <a:t>Chemicals (6.0%)</a:t>
            </a:r>
          </a:p>
          <a:p>
            <a:pPr lvl="0">
              <a:lnSpc>
                <a:spcPct val="115000"/>
              </a:lnSpc>
              <a:spcBef>
                <a:spcPts val="600"/>
              </a:spcBef>
              <a:spcAft>
                <a:spcPts val="0"/>
              </a:spcAft>
            </a:pPr>
            <a:r>
              <a:rPr lang="en-GB" sz="1800" dirty="0" smtClean="0">
                <a:solidFill>
                  <a:srgbClr val="000000"/>
                </a:solidFill>
                <a:latin typeface="Arial"/>
                <a:ea typeface="Arial"/>
                <a:cs typeface="Arial"/>
                <a:sym typeface="Arial"/>
              </a:rPr>
              <a:t>	○</a:t>
            </a:r>
            <a:r>
              <a:rPr lang="en-GB" sz="1800" dirty="0">
                <a:solidFill>
                  <a:srgbClr val="000000"/>
                </a:solidFill>
                <a:latin typeface="Arial"/>
                <a:ea typeface="Arial"/>
                <a:cs typeface="Arial"/>
                <a:sym typeface="Arial"/>
              </a:rPr>
              <a:t>Miscellaneous (2.5%)</a:t>
            </a:r>
          </a:p>
          <a:p>
            <a:pPr lvl="0">
              <a:spcBef>
                <a:spcPts val="0"/>
              </a:spcBef>
              <a:buNone/>
            </a:pPr>
            <a:endParaRPr sz="1800" dirty="0">
              <a:solidFill>
                <a:srgbClr val="000000"/>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Shape 312"/>
          <p:cNvSpPr txBox="1">
            <a:spLocks noGrp="1"/>
          </p:cNvSpPr>
          <p:nvPr>
            <p:ph type="title"/>
          </p:nvPr>
        </p:nvSpPr>
        <p:spPr>
          <a:prstGeom prst="rect">
            <a:avLst/>
          </a:prstGeom>
        </p:spPr>
        <p:txBody>
          <a:bodyPr lIns="91425" tIns="91425" rIns="91425" bIns="91425" anchor="ctr" anchorCtr="0">
            <a:noAutofit/>
          </a:bodyPr>
          <a:lstStyle/>
          <a:p>
            <a:pPr lvl="0">
              <a:spcBef>
                <a:spcPts val="0"/>
              </a:spcBef>
              <a:buNone/>
            </a:pPr>
            <a:r>
              <a:rPr lang="en-GB" dirty="0">
                <a:latin typeface="+mj-lt"/>
              </a:rPr>
              <a:t>Zinc Reserves</a:t>
            </a:r>
          </a:p>
        </p:txBody>
      </p:sp>
      <p:sp>
        <p:nvSpPr>
          <p:cNvPr id="313" name="Shape 313"/>
          <p:cNvSpPr txBox="1">
            <a:spLocks noGrp="1"/>
          </p:cNvSpPr>
          <p:nvPr>
            <p:ph type="body" idx="1"/>
          </p:nvPr>
        </p:nvSpPr>
        <p:spPr>
          <a:prstGeom prst="rect">
            <a:avLst/>
          </a:prstGeom>
        </p:spPr>
        <p:txBody>
          <a:bodyPr lIns="91425" tIns="91425" rIns="91425" bIns="91425" anchor="t" anchorCtr="0">
            <a:noAutofit/>
          </a:bodyPr>
          <a:lstStyle/>
          <a:p>
            <a:pPr marL="285750" indent="-285750">
              <a:spcBef>
                <a:spcPts val="500"/>
              </a:spcBef>
              <a:spcAft>
                <a:spcPts val="0"/>
              </a:spcAft>
              <a:buFont typeface="Arial"/>
              <a:buChar char="•"/>
            </a:pPr>
            <a:r>
              <a:rPr lang="en-GB" dirty="0" smtClean="0">
                <a:solidFill>
                  <a:srgbClr val="000000"/>
                </a:solidFill>
                <a:latin typeface="+mj-lt"/>
                <a:ea typeface="Arial"/>
                <a:cs typeface="Arial"/>
                <a:sym typeface="Arial"/>
              </a:rPr>
              <a:t>During </a:t>
            </a:r>
            <a:r>
              <a:rPr lang="en-GB" dirty="0">
                <a:solidFill>
                  <a:srgbClr val="000000"/>
                </a:solidFill>
                <a:latin typeface="+mj-lt"/>
                <a:ea typeface="Arial"/>
                <a:cs typeface="Arial"/>
                <a:sym typeface="Arial"/>
              </a:rPr>
              <a:t>2010, Canadian reserves of zinc declined by about 117 000 t (3%) to a year-end total of approximately 4.13 million tonnes (Mt).</a:t>
            </a:r>
          </a:p>
          <a:p>
            <a:pPr marL="285750" indent="-285750">
              <a:spcBef>
                <a:spcPts val="500"/>
              </a:spcBef>
              <a:spcAft>
                <a:spcPts val="0"/>
              </a:spcAft>
              <a:buFont typeface="Arial"/>
              <a:buChar char="•"/>
            </a:pPr>
            <a:r>
              <a:rPr lang="en-GB" dirty="0" smtClean="0">
                <a:solidFill>
                  <a:srgbClr val="000000"/>
                </a:solidFill>
                <a:latin typeface="+mj-lt"/>
                <a:ea typeface="Arial"/>
                <a:cs typeface="Arial"/>
                <a:sym typeface="Arial"/>
              </a:rPr>
              <a:t>The </a:t>
            </a:r>
            <a:r>
              <a:rPr lang="en-GB" dirty="0">
                <a:solidFill>
                  <a:srgbClr val="000000"/>
                </a:solidFill>
                <a:latin typeface="+mj-lt"/>
                <a:ea typeface="Arial"/>
                <a:cs typeface="Arial"/>
                <a:sym typeface="Arial"/>
              </a:rPr>
              <a:t>greatest zinc reserves was recorded at:</a:t>
            </a:r>
          </a:p>
          <a:p>
            <a:pPr lvl="1">
              <a:spcBef>
                <a:spcPts val="500"/>
              </a:spcBef>
              <a:spcAft>
                <a:spcPts val="0"/>
              </a:spcAft>
            </a:pPr>
            <a:r>
              <a:rPr lang="en-GB" dirty="0" smtClean="0">
                <a:solidFill>
                  <a:srgbClr val="000000"/>
                </a:solidFill>
                <a:latin typeface="+mj-lt"/>
                <a:ea typeface="Arial"/>
                <a:cs typeface="Arial"/>
                <a:sym typeface="Arial"/>
              </a:rPr>
              <a:t>	-the Kidd </a:t>
            </a:r>
            <a:r>
              <a:rPr lang="en-GB" dirty="0">
                <a:solidFill>
                  <a:srgbClr val="000000"/>
                </a:solidFill>
                <a:latin typeface="+mj-lt"/>
                <a:ea typeface="Arial"/>
                <a:cs typeface="Arial"/>
                <a:sym typeface="Arial"/>
              </a:rPr>
              <a:t>Creek mine in Timmins, Ontario (134 000 t)</a:t>
            </a:r>
          </a:p>
          <a:p>
            <a:pPr lvl="1">
              <a:spcBef>
                <a:spcPts val="500"/>
              </a:spcBef>
              <a:spcAft>
                <a:spcPts val="0"/>
              </a:spcAft>
            </a:pPr>
            <a:r>
              <a:rPr lang="en-GB" dirty="0" smtClean="0">
                <a:solidFill>
                  <a:srgbClr val="000000"/>
                </a:solidFill>
                <a:latin typeface="+mj-lt"/>
                <a:ea typeface="Arial"/>
                <a:cs typeface="Arial"/>
                <a:sym typeface="Arial"/>
              </a:rPr>
              <a:t>	-the </a:t>
            </a:r>
            <a:r>
              <a:rPr lang="en-GB" dirty="0" err="1">
                <a:solidFill>
                  <a:srgbClr val="000000"/>
                </a:solidFill>
                <a:latin typeface="+mj-lt"/>
                <a:ea typeface="Arial"/>
                <a:cs typeface="Arial"/>
                <a:sym typeface="Arial"/>
              </a:rPr>
              <a:t>LaRonde</a:t>
            </a:r>
            <a:r>
              <a:rPr lang="en-GB" dirty="0">
                <a:solidFill>
                  <a:srgbClr val="000000"/>
                </a:solidFill>
                <a:latin typeface="+mj-lt"/>
                <a:ea typeface="Arial"/>
                <a:cs typeface="Arial"/>
                <a:sym typeface="Arial"/>
              </a:rPr>
              <a:t> mine in Quebec (98 000 t)</a:t>
            </a:r>
          </a:p>
          <a:p>
            <a:pPr lvl="1">
              <a:spcBef>
                <a:spcPts val="500"/>
              </a:spcBef>
              <a:spcAft>
                <a:spcPts val="0"/>
              </a:spcAft>
            </a:pPr>
            <a:r>
              <a:rPr lang="en-GB" dirty="0" smtClean="0">
                <a:solidFill>
                  <a:srgbClr val="000000"/>
                </a:solidFill>
                <a:latin typeface="+mj-lt"/>
                <a:ea typeface="Arial"/>
                <a:cs typeface="Arial"/>
                <a:sym typeface="Arial"/>
              </a:rPr>
              <a:t>	-the </a:t>
            </a:r>
            <a:r>
              <a:rPr lang="en-GB" dirty="0">
                <a:solidFill>
                  <a:srgbClr val="000000"/>
                </a:solidFill>
                <a:latin typeface="+mj-lt"/>
                <a:ea typeface="Arial"/>
                <a:cs typeface="Arial"/>
                <a:sym typeface="Arial"/>
              </a:rPr>
              <a:t>Brunswick No. 12 mine in New Brunswick (78 000 t)</a:t>
            </a:r>
          </a:p>
          <a:p>
            <a:pPr lvl="0" rtl="0">
              <a:lnSpc>
                <a:spcPct val="115000"/>
              </a:lnSpc>
              <a:spcBef>
                <a:spcPts val="500"/>
              </a:spcBef>
              <a:spcAft>
                <a:spcPts val="0"/>
              </a:spcAft>
            </a:pPr>
            <a:endParaRPr lang="en-GB" sz="1750" dirty="0">
              <a:solidFill>
                <a:srgbClr val="000000"/>
              </a:solidFill>
              <a:latin typeface="+mj-lt"/>
              <a:ea typeface="Arial"/>
              <a:cs typeface="Arial"/>
              <a:sym typeface="Aria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Shape 318"/>
          <p:cNvSpPr txBox="1">
            <a:spLocks noGrp="1"/>
          </p:cNvSpPr>
          <p:nvPr>
            <p:ph type="title"/>
          </p:nvPr>
        </p:nvSpPr>
        <p:spPr>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GB" sz="3300" b="0" i="0" u="none" strike="noStrike" cap="none" dirty="0">
                <a:solidFill>
                  <a:schemeClr val="dk1"/>
                </a:solidFill>
                <a:latin typeface="+mj-lt"/>
                <a:ea typeface="Calibri"/>
                <a:cs typeface="Calibri"/>
                <a:sym typeface="Calibri"/>
              </a:rPr>
              <a:t>Zinc </a:t>
            </a:r>
            <a:r>
              <a:rPr lang="en-GB" sz="3300" dirty="0">
                <a:latin typeface="+mj-lt"/>
              </a:rPr>
              <a:t>P</a:t>
            </a:r>
            <a:r>
              <a:rPr lang="en-GB" sz="3300" b="0" i="0" u="none" strike="noStrike" cap="none" dirty="0">
                <a:solidFill>
                  <a:schemeClr val="dk1"/>
                </a:solidFill>
                <a:latin typeface="+mj-lt"/>
                <a:ea typeface="Calibri"/>
                <a:cs typeface="Calibri"/>
                <a:sym typeface="Calibri"/>
              </a:rPr>
              <a:t>roduction in the </a:t>
            </a:r>
            <a:r>
              <a:rPr lang="en-GB" sz="3300" dirty="0">
                <a:latin typeface="+mj-lt"/>
              </a:rPr>
              <a:t>W</a:t>
            </a:r>
            <a:r>
              <a:rPr lang="en-GB" sz="3300" b="0" i="0" u="none" strike="noStrike" cap="none" dirty="0">
                <a:solidFill>
                  <a:schemeClr val="dk1"/>
                </a:solidFill>
                <a:latin typeface="+mj-lt"/>
                <a:ea typeface="Calibri"/>
                <a:cs typeface="Calibri"/>
                <a:sym typeface="Calibri"/>
              </a:rPr>
              <a:t>orld</a:t>
            </a:r>
          </a:p>
        </p:txBody>
      </p:sp>
      <p:pic>
        <p:nvPicPr>
          <p:cNvPr id="319" name="Shape 319"/>
          <p:cNvPicPr preferRelativeResize="0">
            <a:picLocks noGrp="1"/>
          </p:cNvPicPr>
          <p:nvPr>
            <p:ph type="body" idx="1"/>
          </p:nvPr>
        </p:nvPicPr>
        <p:blipFill rotWithShape="1">
          <a:blip r:embed="rId3">
            <a:alphaModFix/>
          </a:blip>
          <a:srcRect t="12909" b="12909"/>
          <a:stretch/>
        </p:blipFill>
        <p:spPr>
          <a:prstGeom prst="rect">
            <a:avLst/>
          </a:prstGeom>
          <a:noFill/>
          <a:ln>
            <a:noFill/>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Shape 324"/>
          <p:cNvSpPr txBox="1">
            <a:spLocks noGrp="1"/>
          </p:cNvSpPr>
          <p:nvPr>
            <p:ph type="title"/>
          </p:nvPr>
        </p:nvSpPr>
        <p:spPr>
          <a:prstGeom prst="rect">
            <a:avLst/>
          </a:prstGeom>
          <a:noFill/>
          <a:ln>
            <a:noFill/>
          </a:ln>
        </p:spPr>
        <p:txBody>
          <a:bodyPr lIns="68575" tIns="34275" rIns="68575" bIns="34275" anchor="ctr" anchorCtr="0">
            <a:noAutofit/>
          </a:bodyPr>
          <a:lstStyle/>
          <a:p>
            <a:pPr marL="0" marR="0" lvl="0" indent="0" algn="ctr" rtl="0">
              <a:lnSpc>
                <a:spcPct val="90000"/>
              </a:lnSpc>
              <a:spcBef>
                <a:spcPts val="0"/>
              </a:spcBef>
              <a:buClr>
                <a:schemeClr val="dk1"/>
              </a:buClr>
              <a:buSzPct val="25000"/>
              <a:buFont typeface="Calibri"/>
              <a:buNone/>
            </a:pPr>
            <a:r>
              <a:rPr lang="en-GB" sz="3300" b="0" i="0" u="none" strike="noStrike" cap="none" dirty="0">
                <a:solidFill>
                  <a:schemeClr val="dk1"/>
                </a:solidFill>
                <a:latin typeface="+mj-lt"/>
                <a:ea typeface="Calibri"/>
                <a:cs typeface="Calibri"/>
                <a:sym typeface="Calibri"/>
              </a:rPr>
              <a:t>Zinc </a:t>
            </a:r>
            <a:r>
              <a:rPr lang="en-GB" sz="3300" dirty="0">
                <a:latin typeface="+mj-lt"/>
              </a:rPr>
              <a:t>Spot Price</a:t>
            </a:r>
          </a:p>
        </p:txBody>
      </p:sp>
      <p:sp>
        <p:nvSpPr>
          <p:cNvPr id="2" name="Text Placeholder 1"/>
          <p:cNvSpPr>
            <a:spLocks noGrp="1"/>
          </p:cNvSpPr>
          <p:nvPr>
            <p:ph type="body" idx="1"/>
          </p:nvPr>
        </p:nvSpPr>
        <p:spPr/>
        <p:txBody>
          <a:bodyPr/>
          <a:lstStyle/>
          <a:p>
            <a:endParaRPr lang="en-US"/>
          </a:p>
        </p:txBody>
      </p:sp>
      <p:pic>
        <p:nvPicPr>
          <p:cNvPr id="325" name="Shape 325" descr="Screen Shot 2016-07-26 at 12.48.08 AM.jpg"/>
          <p:cNvPicPr preferRelativeResize="0"/>
          <p:nvPr/>
        </p:nvPicPr>
        <p:blipFill>
          <a:blip r:embed="rId3">
            <a:alphaModFix/>
          </a:blip>
          <a:stretch>
            <a:fillRect/>
          </a:stretch>
        </p:blipFill>
        <p:spPr>
          <a:xfrm>
            <a:off x="1064175" y="951025"/>
            <a:ext cx="6618625" cy="4034974"/>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 name="Shape 153"/>
          <p:cNvPicPr preferRelativeResize="0">
            <a:picLocks noGrp="1"/>
          </p:cNvPicPr>
          <p:nvPr>
            <p:ph type="body" idx="1"/>
          </p:nvPr>
        </p:nvPicPr>
        <p:blipFill rotWithShape="1">
          <a:blip r:embed="rId3">
            <a:alphaModFix/>
          </a:blip>
          <a:srcRect t="15160" b="15160"/>
          <a:stretch/>
        </p:blipFill>
        <p:spPr>
          <a:prstGeom prst="rect">
            <a:avLst/>
          </a:prstGeom>
          <a:noFill/>
          <a:ln>
            <a:no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Shape 330"/>
          <p:cNvSpPr txBox="1">
            <a:spLocks noGrp="1"/>
          </p:cNvSpPr>
          <p:nvPr>
            <p:ph type="title"/>
          </p:nvPr>
        </p:nvSpPr>
        <p:spPr>
          <a:prstGeom prst="rect">
            <a:avLst/>
          </a:prstGeom>
        </p:spPr>
        <p:txBody>
          <a:bodyPr lIns="91425" tIns="91425" rIns="91425" bIns="91425" anchor="ctr" anchorCtr="0">
            <a:noAutofit/>
          </a:bodyPr>
          <a:lstStyle/>
          <a:p>
            <a:pPr lvl="0" algn="ctr">
              <a:spcBef>
                <a:spcPts val="0"/>
              </a:spcBef>
              <a:buNone/>
            </a:pPr>
            <a:r>
              <a:rPr lang="en-GB" dirty="0">
                <a:latin typeface="+mj-lt"/>
              </a:rPr>
              <a:t>Gold </a:t>
            </a:r>
          </a:p>
        </p:txBody>
      </p:sp>
      <p:sp>
        <p:nvSpPr>
          <p:cNvPr id="2" name="Text Placeholder 1"/>
          <p:cNvSpPr>
            <a:spLocks noGrp="1"/>
          </p:cNvSpPr>
          <p:nvPr>
            <p:ph type="body" idx="1"/>
          </p:nvPr>
        </p:nvSpPr>
        <p:spPr/>
        <p:txBody>
          <a:bodyPr/>
          <a:lstStyle/>
          <a:p>
            <a:endParaRPr lang="en-US"/>
          </a:p>
        </p:txBody>
      </p:sp>
      <p:pic>
        <p:nvPicPr>
          <p:cNvPr id="332" name="Shape 332"/>
          <p:cNvPicPr preferRelativeResize="0"/>
          <p:nvPr/>
        </p:nvPicPr>
        <p:blipFill>
          <a:blip r:embed="rId3">
            <a:alphaModFix/>
          </a:blip>
          <a:stretch>
            <a:fillRect/>
          </a:stretch>
        </p:blipFill>
        <p:spPr>
          <a:xfrm>
            <a:off x="1930125" y="1369225"/>
            <a:ext cx="5283749" cy="3263399"/>
          </a:xfrm>
          <a:prstGeom prst="rect">
            <a:avLst/>
          </a:prstGeom>
          <a:noFill/>
          <a:ln>
            <a:noFill/>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Shape 337"/>
          <p:cNvSpPr txBox="1">
            <a:spLocks noGrp="1"/>
          </p:cNvSpPr>
          <p:nvPr>
            <p:ph type="title"/>
          </p:nvPr>
        </p:nvSpPr>
        <p:spPr>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GB" b="0" i="0" u="none" strike="noStrike" cap="none" dirty="0">
                <a:solidFill>
                  <a:schemeClr val="dk1"/>
                </a:solidFill>
                <a:latin typeface="Calibri"/>
                <a:ea typeface="Calibri"/>
                <a:cs typeface="Calibri"/>
                <a:sym typeface="Calibri"/>
              </a:rPr>
              <a:t>Gold </a:t>
            </a:r>
            <a:r>
              <a:rPr lang="en-GB" b="0" i="0" u="none" strike="noStrike" cap="none" dirty="0">
                <a:solidFill>
                  <a:schemeClr val="dk1"/>
                </a:solidFill>
                <a:latin typeface="+mj-lt"/>
                <a:ea typeface="Calibri"/>
                <a:cs typeface="Calibri"/>
                <a:sym typeface="Calibri"/>
              </a:rPr>
              <a:t>Facts</a:t>
            </a:r>
          </a:p>
        </p:txBody>
      </p:sp>
      <p:sp>
        <p:nvSpPr>
          <p:cNvPr id="338" name="Shape 338"/>
          <p:cNvSpPr txBox="1">
            <a:spLocks noGrp="1"/>
          </p:cNvSpPr>
          <p:nvPr>
            <p:ph type="body" idx="1"/>
          </p:nvPr>
        </p:nvSpPr>
        <p:spPr>
          <a:prstGeom prst="rect">
            <a:avLst/>
          </a:prstGeom>
          <a:noFill/>
          <a:ln>
            <a:noFill/>
          </a:ln>
        </p:spPr>
        <p:txBody>
          <a:bodyPr lIns="68575" tIns="34275" rIns="68575" bIns="34275" anchor="t" anchorCtr="0">
            <a:noAutofit/>
          </a:bodyPr>
          <a:lstStyle/>
          <a:p>
            <a:pPr marL="177800" marR="0" lvl="0" indent="-171450" algn="l" rtl="0">
              <a:lnSpc>
                <a:spcPct val="90000"/>
              </a:lnSpc>
              <a:spcBef>
                <a:spcPts val="0"/>
              </a:spcBef>
              <a:spcAft>
                <a:spcPts val="0"/>
              </a:spcAft>
              <a:buClr>
                <a:schemeClr val="dk1"/>
              </a:buClr>
              <a:buSzPct val="100000"/>
              <a:buFont typeface="Arial"/>
              <a:buChar char="•"/>
            </a:pPr>
            <a:r>
              <a:rPr lang="en-GB" sz="2100" b="0" i="0" u="none" strike="noStrike" cap="none" dirty="0">
                <a:solidFill>
                  <a:schemeClr val="dk1"/>
                </a:solidFill>
                <a:latin typeface="+mj-lt"/>
                <a:ea typeface="Calibri"/>
                <a:cs typeface="Calibri"/>
                <a:sym typeface="Calibri"/>
              </a:rPr>
              <a:t>Symbol: Au</a:t>
            </a:r>
          </a:p>
          <a:p>
            <a:pPr marL="0" marR="0" lvl="0" indent="0" algn="l" rtl="0">
              <a:lnSpc>
                <a:spcPct val="90000"/>
              </a:lnSpc>
              <a:spcBef>
                <a:spcPts val="0"/>
              </a:spcBef>
              <a:spcAft>
                <a:spcPts val="0"/>
              </a:spcAft>
              <a:buNone/>
            </a:pPr>
            <a:endParaRPr sz="2100" dirty="0">
              <a:latin typeface="+mj-lt"/>
            </a:endParaRPr>
          </a:p>
          <a:p>
            <a:pPr marL="177800" marR="0" lvl="0" indent="-171450" algn="l" rtl="0">
              <a:lnSpc>
                <a:spcPct val="90000"/>
              </a:lnSpc>
              <a:spcBef>
                <a:spcPts val="800"/>
              </a:spcBef>
              <a:spcAft>
                <a:spcPts val="0"/>
              </a:spcAft>
              <a:buClr>
                <a:schemeClr val="dk1"/>
              </a:buClr>
              <a:buSzPct val="100000"/>
              <a:buFont typeface="Arial"/>
              <a:buChar char="•"/>
            </a:pPr>
            <a:r>
              <a:rPr lang="en-GB" sz="2100" b="0" i="0" u="none" strike="noStrike" cap="none" dirty="0">
                <a:solidFill>
                  <a:schemeClr val="dk1"/>
                </a:solidFill>
                <a:latin typeface="+mj-lt"/>
                <a:ea typeface="Calibri"/>
                <a:cs typeface="Calibri"/>
                <a:sym typeface="Calibri"/>
              </a:rPr>
              <a:t>Current spot price: 1,736.628 CAD/ounce</a:t>
            </a:r>
          </a:p>
          <a:p>
            <a:pPr marL="0" marR="0" lvl="0" indent="0" algn="l" rtl="0">
              <a:lnSpc>
                <a:spcPct val="90000"/>
              </a:lnSpc>
              <a:spcBef>
                <a:spcPts val="800"/>
              </a:spcBef>
              <a:spcAft>
                <a:spcPts val="0"/>
              </a:spcAft>
              <a:buNone/>
            </a:pPr>
            <a:endParaRPr sz="2100" dirty="0">
              <a:latin typeface="+mj-lt"/>
            </a:endParaRPr>
          </a:p>
          <a:p>
            <a:pPr marL="177800" marR="0" lvl="0" indent="-171450" algn="l" rtl="0">
              <a:lnSpc>
                <a:spcPct val="90000"/>
              </a:lnSpc>
              <a:spcBef>
                <a:spcPts val="800"/>
              </a:spcBef>
              <a:spcAft>
                <a:spcPts val="0"/>
              </a:spcAft>
              <a:buClr>
                <a:schemeClr val="dk1"/>
              </a:buClr>
              <a:buSzPct val="100000"/>
              <a:buFont typeface="Arial"/>
              <a:buChar char="•"/>
            </a:pPr>
            <a:r>
              <a:rPr lang="en-GB" sz="2100" b="0" i="0" u="none" strike="noStrike" cap="none" dirty="0">
                <a:solidFill>
                  <a:schemeClr val="dk1"/>
                </a:solidFill>
                <a:latin typeface="+mj-lt"/>
                <a:ea typeface="Calibri"/>
                <a:cs typeface="Calibri"/>
                <a:sym typeface="Calibri"/>
              </a:rPr>
              <a:t>Value produced in 2015: 7.29 billion CAD</a:t>
            </a:r>
          </a:p>
          <a:p>
            <a:pPr marL="0" marR="0" lvl="0" indent="0" algn="l" rtl="0">
              <a:lnSpc>
                <a:spcPct val="90000"/>
              </a:lnSpc>
              <a:spcBef>
                <a:spcPts val="800"/>
              </a:spcBef>
              <a:spcAft>
                <a:spcPts val="0"/>
              </a:spcAft>
              <a:buNone/>
            </a:pPr>
            <a:endParaRPr sz="2100" dirty="0">
              <a:latin typeface="+mj-lt"/>
            </a:endParaRPr>
          </a:p>
          <a:p>
            <a:pPr marL="177800" marR="0" lvl="0" indent="-171450" algn="l" rtl="0">
              <a:lnSpc>
                <a:spcPct val="90000"/>
              </a:lnSpc>
              <a:spcBef>
                <a:spcPts val="800"/>
              </a:spcBef>
              <a:spcAft>
                <a:spcPts val="0"/>
              </a:spcAft>
              <a:buClr>
                <a:schemeClr val="dk1"/>
              </a:buClr>
              <a:buSzPct val="100000"/>
              <a:buFont typeface="Arial"/>
              <a:buChar char="•"/>
            </a:pPr>
            <a:r>
              <a:rPr lang="en-GB" sz="2100" b="0" i="0" u="none" strike="noStrike" cap="none" dirty="0">
                <a:solidFill>
                  <a:schemeClr val="dk1"/>
                </a:solidFill>
                <a:latin typeface="+mj-lt"/>
                <a:ea typeface="Calibri"/>
                <a:cs typeface="Calibri"/>
                <a:sym typeface="Calibri"/>
              </a:rPr>
              <a:t>Roughly 17% of of all metals </a:t>
            </a:r>
            <a:r>
              <a:rPr lang="en-GB" sz="2100" b="0" i="0" u="none" strike="noStrike" cap="none" dirty="0">
                <a:solidFill>
                  <a:srgbClr val="202729"/>
                </a:solidFill>
                <a:latin typeface="+mj-lt"/>
                <a:ea typeface="Calibri"/>
                <a:cs typeface="Calibri"/>
                <a:sym typeface="Calibri"/>
              </a:rPr>
              <a:t>and </a:t>
            </a:r>
            <a:r>
              <a:rPr lang="en-GB" sz="2100" dirty="0" err="1">
                <a:solidFill>
                  <a:srgbClr val="202729"/>
                </a:solidFill>
                <a:latin typeface="+mj-lt"/>
              </a:rPr>
              <a:t>nonmetals</a:t>
            </a:r>
            <a:r>
              <a:rPr lang="en-GB" sz="2100" b="0" i="0" u="none" strike="noStrike" cap="none" dirty="0">
                <a:solidFill>
                  <a:srgbClr val="202729"/>
                </a:solidFill>
                <a:latin typeface="+mj-lt"/>
                <a:ea typeface="Calibri"/>
                <a:cs typeface="Calibri"/>
                <a:sym typeface="Calibri"/>
              </a:rPr>
              <a:t> </a:t>
            </a:r>
            <a:r>
              <a:rPr lang="en-GB" sz="2100" b="0" i="0" u="none" strike="noStrike" cap="none" dirty="0" smtClean="0">
                <a:solidFill>
                  <a:srgbClr val="202729"/>
                </a:solidFill>
                <a:latin typeface="+mj-lt"/>
                <a:ea typeface="Calibri"/>
                <a:cs typeface="Calibri"/>
                <a:sym typeface="Calibri"/>
              </a:rPr>
              <a:t>produced</a:t>
            </a:r>
            <a:endParaRPr sz="2100" b="0" i="0" u="none" strike="noStrike" cap="none" dirty="0">
              <a:solidFill>
                <a:schemeClr val="dk1"/>
              </a:solidFill>
              <a:latin typeface="+mj-lt"/>
              <a:ea typeface="Calibri"/>
              <a:cs typeface="Calibri"/>
              <a:sym typeface="Calibri"/>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Shape 343"/>
          <p:cNvSpPr txBox="1">
            <a:spLocks noGrp="1"/>
          </p:cNvSpPr>
          <p:nvPr>
            <p:ph type="title"/>
          </p:nvPr>
        </p:nvSpPr>
        <p:spPr>
          <a:prstGeom prst="rect">
            <a:avLst/>
          </a:prstGeom>
        </p:spPr>
        <p:txBody>
          <a:bodyPr lIns="91425" tIns="91425" rIns="91425" bIns="91425" anchor="ctr" anchorCtr="0">
            <a:noAutofit/>
          </a:bodyPr>
          <a:lstStyle/>
          <a:p>
            <a:pPr lvl="0">
              <a:spcBef>
                <a:spcPts val="0"/>
              </a:spcBef>
              <a:buNone/>
            </a:pPr>
            <a:r>
              <a:rPr lang="en-GB" dirty="0">
                <a:latin typeface="+mj-lt"/>
              </a:rPr>
              <a:t>Gold Reserves:</a:t>
            </a:r>
          </a:p>
        </p:txBody>
      </p:sp>
      <p:sp>
        <p:nvSpPr>
          <p:cNvPr id="344" name="Shape 344"/>
          <p:cNvSpPr txBox="1">
            <a:spLocks noGrp="1"/>
          </p:cNvSpPr>
          <p:nvPr>
            <p:ph type="body" idx="1"/>
          </p:nvPr>
        </p:nvSpPr>
        <p:spPr>
          <a:prstGeom prst="rect">
            <a:avLst/>
          </a:prstGeom>
        </p:spPr>
        <p:txBody>
          <a:bodyPr lIns="91425" tIns="91425" rIns="91425" bIns="91425" anchor="t" anchorCtr="0">
            <a:noAutofit/>
          </a:bodyPr>
          <a:lstStyle/>
          <a:p>
            <a:pPr marL="457200" lvl="0" indent="-342900" rtl="0">
              <a:lnSpc>
                <a:spcPct val="115000"/>
              </a:lnSpc>
              <a:spcBef>
                <a:spcPts val="600"/>
              </a:spcBef>
              <a:spcAft>
                <a:spcPts val="0"/>
              </a:spcAft>
              <a:buClr>
                <a:srgbClr val="000000"/>
              </a:buClr>
              <a:buSzPct val="100000"/>
              <a:buFont typeface="Arial"/>
              <a:buChar char="•"/>
            </a:pPr>
            <a:r>
              <a:rPr lang="en-GB" sz="1800" dirty="0">
                <a:solidFill>
                  <a:srgbClr val="000000"/>
                </a:solidFill>
                <a:latin typeface="+mj-lt"/>
                <a:ea typeface="Arial"/>
                <a:cs typeface="Arial"/>
                <a:sym typeface="Arial"/>
              </a:rPr>
              <a:t>1473 tonnes (t) of gold contained in Canadian mine reserves in December 2010</a:t>
            </a:r>
          </a:p>
          <a:p>
            <a:pPr marL="285750" lvl="0" indent="-285750" rtl="0">
              <a:lnSpc>
                <a:spcPct val="115000"/>
              </a:lnSpc>
              <a:spcBef>
                <a:spcPts val="600"/>
              </a:spcBef>
              <a:spcAft>
                <a:spcPts val="0"/>
              </a:spcAft>
              <a:buFont typeface="Arial"/>
              <a:buChar char="•"/>
            </a:pPr>
            <a:endParaRPr sz="1800" dirty="0">
              <a:solidFill>
                <a:srgbClr val="000000"/>
              </a:solidFill>
              <a:latin typeface="+mj-lt"/>
              <a:ea typeface="Arial"/>
              <a:cs typeface="Arial"/>
              <a:sym typeface="Arial"/>
            </a:endParaRPr>
          </a:p>
          <a:p>
            <a:pPr marL="457200" lvl="0" indent="-342900" rtl="0">
              <a:lnSpc>
                <a:spcPct val="115000"/>
              </a:lnSpc>
              <a:spcBef>
                <a:spcPts val="600"/>
              </a:spcBef>
              <a:spcAft>
                <a:spcPts val="0"/>
              </a:spcAft>
              <a:buClr>
                <a:srgbClr val="000000"/>
              </a:buClr>
              <a:buSzPct val="100000"/>
              <a:buFont typeface="Arial"/>
              <a:buChar char="•"/>
            </a:pPr>
            <a:r>
              <a:rPr lang="en-GB" sz="1800" dirty="0">
                <a:solidFill>
                  <a:srgbClr val="000000"/>
                </a:solidFill>
                <a:latin typeface="+mj-lt"/>
                <a:ea typeface="Arial"/>
                <a:cs typeface="Arial"/>
                <a:sym typeface="Arial"/>
              </a:rPr>
              <a:t>The largest addition to gold reserves came from:</a:t>
            </a:r>
          </a:p>
          <a:p>
            <a:pPr marL="914400" lvl="1" indent="-342900" rtl="0">
              <a:lnSpc>
                <a:spcPct val="115000"/>
              </a:lnSpc>
              <a:spcBef>
                <a:spcPts val="600"/>
              </a:spcBef>
              <a:spcAft>
                <a:spcPts val="0"/>
              </a:spcAft>
              <a:buClr>
                <a:srgbClr val="000000"/>
              </a:buClr>
              <a:buSzPct val="100000"/>
              <a:buFont typeface="Arial"/>
              <a:buChar char="•"/>
            </a:pPr>
            <a:r>
              <a:rPr lang="en-GB" sz="1800" dirty="0">
                <a:solidFill>
                  <a:srgbClr val="000000"/>
                </a:solidFill>
                <a:latin typeface="+mj-lt"/>
                <a:ea typeface="Arial"/>
                <a:cs typeface="Arial"/>
                <a:sym typeface="Arial"/>
              </a:rPr>
              <a:t>Canadian </a:t>
            </a:r>
            <a:r>
              <a:rPr lang="en-GB" sz="1800" dirty="0" err="1">
                <a:solidFill>
                  <a:srgbClr val="000000"/>
                </a:solidFill>
                <a:latin typeface="+mj-lt"/>
                <a:ea typeface="Arial"/>
                <a:cs typeface="Arial"/>
                <a:sym typeface="Arial"/>
              </a:rPr>
              <a:t>Malartic</a:t>
            </a:r>
            <a:r>
              <a:rPr lang="en-GB" sz="1800" dirty="0">
                <a:solidFill>
                  <a:srgbClr val="000000"/>
                </a:solidFill>
                <a:latin typeface="+mj-lt"/>
                <a:ea typeface="Arial"/>
                <a:cs typeface="Arial"/>
                <a:sym typeface="Arial"/>
              </a:rPr>
              <a:t> mine in Val-d’Or, Quebec: 278t</a:t>
            </a:r>
          </a:p>
          <a:p>
            <a:pPr marL="914400" lvl="1" indent="-342900" rtl="0">
              <a:lnSpc>
                <a:spcPct val="115000"/>
              </a:lnSpc>
              <a:spcBef>
                <a:spcPts val="600"/>
              </a:spcBef>
              <a:spcAft>
                <a:spcPts val="0"/>
              </a:spcAft>
              <a:buClr>
                <a:srgbClr val="000000"/>
              </a:buClr>
              <a:buSzPct val="100000"/>
              <a:buFont typeface="Arial"/>
              <a:buChar char="•"/>
            </a:pPr>
            <a:r>
              <a:rPr lang="en-GB" sz="1800" dirty="0">
                <a:solidFill>
                  <a:srgbClr val="000000"/>
                </a:solidFill>
                <a:latin typeface="+mj-lt"/>
                <a:ea typeface="Arial"/>
                <a:cs typeface="Arial"/>
                <a:sym typeface="Arial"/>
              </a:rPr>
              <a:t>Young-Davidson mine in </a:t>
            </a:r>
            <a:r>
              <a:rPr lang="en-GB" sz="1800" dirty="0" err="1">
                <a:solidFill>
                  <a:srgbClr val="000000"/>
                </a:solidFill>
                <a:latin typeface="+mj-lt"/>
                <a:ea typeface="Arial"/>
                <a:cs typeface="Arial"/>
                <a:sym typeface="Arial"/>
              </a:rPr>
              <a:t>Matachewan</a:t>
            </a:r>
            <a:r>
              <a:rPr lang="en-GB" sz="1800" dirty="0">
                <a:solidFill>
                  <a:srgbClr val="000000"/>
                </a:solidFill>
                <a:latin typeface="+mj-lt"/>
                <a:ea typeface="Arial"/>
                <a:cs typeface="Arial"/>
                <a:sym typeface="Arial"/>
              </a:rPr>
              <a:t>: 88t, </a:t>
            </a:r>
          </a:p>
          <a:p>
            <a:pPr marL="914400" lvl="1" indent="-342900" rtl="0">
              <a:lnSpc>
                <a:spcPct val="115000"/>
              </a:lnSpc>
              <a:spcBef>
                <a:spcPts val="600"/>
              </a:spcBef>
              <a:spcAft>
                <a:spcPts val="0"/>
              </a:spcAft>
              <a:buClr>
                <a:srgbClr val="000000"/>
              </a:buClr>
              <a:buSzPct val="100000"/>
              <a:buFont typeface="Arial"/>
              <a:buChar char="•"/>
            </a:pPr>
            <a:r>
              <a:rPr lang="en-GB" sz="1800" dirty="0">
                <a:solidFill>
                  <a:srgbClr val="000000"/>
                </a:solidFill>
                <a:latin typeface="+mj-lt"/>
                <a:ea typeface="Arial"/>
                <a:cs typeface="Arial"/>
                <a:sym typeface="Arial"/>
              </a:rPr>
              <a:t>the New Afton mine in British Columbia: 33t</a:t>
            </a:r>
          </a:p>
          <a:p>
            <a:pPr marL="914400" lvl="1" indent="-342900" rtl="0">
              <a:lnSpc>
                <a:spcPct val="115000"/>
              </a:lnSpc>
              <a:spcBef>
                <a:spcPts val="600"/>
              </a:spcBef>
              <a:spcAft>
                <a:spcPts val="0"/>
              </a:spcAft>
              <a:buClr>
                <a:srgbClr val="000000"/>
              </a:buClr>
              <a:buSzPct val="100000"/>
              <a:buFont typeface="Arial"/>
              <a:buChar char="•"/>
            </a:pPr>
            <a:r>
              <a:rPr lang="en-GB" sz="1800" dirty="0">
                <a:solidFill>
                  <a:srgbClr val="000000"/>
                </a:solidFill>
                <a:latin typeface="+mj-lt"/>
                <a:ea typeface="Arial"/>
                <a:cs typeface="Arial"/>
                <a:sym typeface="Arial"/>
              </a:rPr>
              <a:t>Timmins mine in Ontario: 27 t</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Shape 349"/>
          <p:cNvSpPr txBox="1">
            <a:spLocks noGrp="1"/>
          </p:cNvSpPr>
          <p:nvPr>
            <p:ph type="title"/>
          </p:nvPr>
        </p:nvSpPr>
        <p:spPr>
          <a:prstGeom prst="rect">
            <a:avLst/>
          </a:prstGeom>
        </p:spPr>
        <p:txBody>
          <a:bodyPr lIns="91425" tIns="91425" rIns="91425" bIns="91425" anchor="ctr" anchorCtr="0">
            <a:noAutofit/>
          </a:bodyPr>
          <a:lstStyle/>
          <a:p>
            <a:pPr lvl="0">
              <a:spcBef>
                <a:spcPts val="0"/>
              </a:spcBef>
              <a:buNone/>
            </a:pPr>
            <a:r>
              <a:rPr lang="en-GB" dirty="0">
                <a:latin typeface="+mj-lt"/>
              </a:rPr>
              <a:t>Gold Uses</a:t>
            </a:r>
          </a:p>
        </p:txBody>
      </p:sp>
      <p:sp>
        <p:nvSpPr>
          <p:cNvPr id="350" name="Shape 350"/>
          <p:cNvSpPr txBox="1">
            <a:spLocks noGrp="1"/>
          </p:cNvSpPr>
          <p:nvPr>
            <p:ph type="body" idx="1"/>
          </p:nvPr>
        </p:nvSpPr>
        <p:spPr>
          <a:prstGeom prst="rect">
            <a:avLst/>
          </a:prstGeom>
        </p:spPr>
        <p:txBody>
          <a:bodyPr lIns="91425" tIns="91425" rIns="91425" bIns="91425" anchor="t" anchorCtr="0">
            <a:noAutofit/>
          </a:bodyPr>
          <a:lstStyle/>
          <a:p>
            <a:pPr marL="520700" lvl="0" indent="-457200" rtl="0">
              <a:lnSpc>
                <a:spcPct val="115000"/>
              </a:lnSpc>
              <a:spcBef>
                <a:spcPts val="700"/>
              </a:spcBef>
              <a:spcAft>
                <a:spcPts val="0"/>
              </a:spcAft>
              <a:buClr>
                <a:srgbClr val="000000"/>
              </a:buClr>
              <a:buSzPct val="100000"/>
              <a:buFont typeface="Arial"/>
              <a:buChar char="•"/>
            </a:pPr>
            <a:r>
              <a:rPr lang="en-GB" sz="2600" dirty="0">
                <a:solidFill>
                  <a:srgbClr val="000000"/>
                </a:solidFill>
                <a:latin typeface="Arial"/>
                <a:ea typeface="Arial"/>
                <a:cs typeface="Arial"/>
                <a:sym typeface="Arial"/>
              </a:rPr>
              <a:t>Gold is used to make jewellery and other art items- 50%</a:t>
            </a:r>
          </a:p>
          <a:p>
            <a:pPr marL="520700" lvl="0" indent="-457200" rtl="0">
              <a:lnSpc>
                <a:spcPct val="115000"/>
              </a:lnSpc>
              <a:spcBef>
                <a:spcPts val="700"/>
              </a:spcBef>
              <a:spcAft>
                <a:spcPts val="0"/>
              </a:spcAft>
              <a:buClr>
                <a:srgbClr val="000000"/>
              </a:buClr>
              <a:buSzPct val="100000"/>
              <a:buFont typeface="Arial"/>
              <a:buChar char="•"/>
            </a:pPr>
            <a:r>
              <a:rPr lang="en-GB" sz="2600" dirty="0">
                <a:solidFill>
                  <a:srgbClr val="000000"/>
                </a:solidFill>
                <a:latin typeface="Arial"/>
                <a:ea typeface="Arial"/>
                <a:cs typeface="Arial"/>
                <a:sym typeface="Arial"/>
              </a:rPr>
              <a:t>Electronic applications represent a significant amount of the United States’ annual gold consumption- 10%</a:t>
            </a:r>
          </a:p>
          <a:p>
            <a:pPr marL="520700" lvl="0" indent="-457200" rtl="0">
              <a:lnSpc>
                <a:spcPct val="115000"/>
              </a:lnSpc>
              <a:spcBef>
                <a:spcPts val="700"/>
              </a:spcBef>
              <a:spcAft>
                <a:spcPts val="0"/>
              </a:spcAft>
              <a:buClr>
                <a:srgbClr val="000000"/>
              </a:buClr>
              <a:buSzPct val="100000"/>
              <a:buFont typeface="Arial"/>
              <a:buChar char="•"/>
            </a:pPr>
            <a:r>
              <a:rPr lang="en-GB" sz="2600" dirty="0">
                <a:solidFill>
                  <a:srgbClr val="000000"/>
                </a:solidFill>
                <a:latin typeface="Arial"/>
                <a:ea typeface="Arial"/>
                <a:cs typeface="Arial"/>
                <a:sym typeface="Arial"/>
              </a:rPr>
              <a:t>Held in reserves- 40%</a:t>
            </a:r>
          </a:p>
          <a:p>
            <a:pPr lvl="0">
              <a:spcBef>
                <a:spcPts val="0"/>
              </a:spcBef>
              <a:buNone/>
            </a:pPr>
            <a:endParaRPr sz="2600" dirty="0">
              <a:solidFill>
                <a:srgbClr val="000000"/>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pic>
        <p:nvPicPr>
          <p:cNvPr id="355" name="Shape 355"/>
          <p:cNvPicPr preferRelativeResize="0">
            <a:picLocks noGrp="1"/>
          </p:cNvPicPr>
          <p:nvPr>
            <p:ph type="body" idx="1"/>
          </p:nvPr>
        </p:nvPicPr>
        <p:blipFill rotWithShape="1">
          <a:blip r:embed="rId3">
            <a:alphaModFix/>
          </a:blip>
          <a:srcRect t="6257" b="6257"/>
          <a:stretch/>
        </p:blipFill>
        <p:spPr>
          <a:prstGeom prst="rect">
            <a:avLst/>
          </a:prstGeom>
          <a:noFill/>
          <a:ln>
            <a:noFill/>
          </a:ln>
        </p:spPr>
      </p:pic>
      <p:sp>
        <p:nvSpPr>
          <p:cNvPr id="356" name="Shape 356"/>
          <p:cNvSpPr txBox="1"/>
          <p:nvPr/>
        </p:nvSpPr>
        <p:spPr>
          <a:xfrm>
            <a:off x="1640600" y="221700"/>
            <a:ext cx="6266700" cy="443400"/>
          </a:xfrm>
          <a:prstGeom prst="rect">
            <a:avLst/>
          </a:prstGeom>
          <a:noFill/>
          <a:ln>
            <a:noFill/>
          </a:ln>
        </p:spPr>
        <p:txBody>
          <a:bodyPr lIns="91425" tIns="91425" rIns="91425" bIns="91425" anchor="t" anchorCtr="0">
            <a:noAutofit/>
          </a:bodyPr>
          <a:lstStyle/>
          <a:p>
            <a:pPr lvl="0">
              <a:spcBef>
                <a:spcPts val="0"/>
              </a:spcBef>
              <a:buNone/>
            </a:pPr>
            <a:r>
              <a:rPr lang="en-GB" sz="3000" dirty="0"/>
              <a:t>Gold Price (Past Two Months)</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Shape 361"/>
          <p:cNvSpPr txBox="1">
            <a:spLocks noGrp="1"/>
          </p:cNvSpPr>
          <p:nvPr>
            <p:ph type="title"/>
          </p:nvPr>
        </p:nvSpPr>
        <p:spPr>
          <a:prstGeom prst="rect">
            <a:avLst/>
          </a:prstGeom>
        </p:spPr>
        <p:txBody>
          <a:bodyPr lIns="91425" tIns="91425" rIns="91425" bIns="91425" anchor="ctr" anchorCtr="0">
            <a:noAutofit/>
          </a:bodyPr>
          <a:lstStyle/>
          <a:p>
            <a:pPr lvl="0">
              <a:spcBef>
                <a:spcPts val="0"/>
              </a:spcBef>
              <a:buNone/>
            </a:pPr>
            <a:r>
              <a:rPr lang="en-GB" dirty="0">
                <a:latin typeface="+mj-lt"/>
              </a:rPr>
              <a:t>Gold Production</a:t>
            </a:r>
          </a:p>
        </p:txBody>
      </p:sp>
      <p:sp>
        <p:nvSpPr>
          <p:cNvPr id="2" name="Text Placeholder 1"/>
          <p:cNvSpPr>
            <a:spLocks noGrp="1"/>
          </p:cNvSpPr>
          <p:nvPr>
            <p:ph type="body" idx="1"/>
          </p:nvPr>
        </p:nvSpPr>
        <p:spPr/>
        <p:txBody>
          <a:bodyPr/>
          <a:lstStyle/>
          <a:p>
            <a:endParaRPr lang="en-US"/>
          </a:p>
        </p:txBody>
      </p:sp>
      <p:pic>
        <p:nvPicPr>
          <p:cNvPr id="362" name="Shape 362"/>
          <p:cNvPicPr preferRelativeResize="0"/>
          <p:nvPr/>
        </p:nvPicPr>
        <p:blipFill>
          <a:blip r:embed="rId3">
            <a:alphaModFix/>
          </a:blip>
          <a:stretch>
            <a:fillRect/>
          </a:stretch>
        </p:blipFill>
        <p:spPr>
          <a:xfrm>
            <a:off x="628650" y="1268050"/>
            <a:ext cx="7175275" cy="3624174"/>
          </a:xfrm>
          <a:prstGeom prst="rect">
            <a:avLst/>
          </a:prstGeom>
          <a:noFill/>
          <a:ln>
            <a:noFill/>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Shape 367"/>
          <p:cNvSpPr txBox="1">
            <a:spLocks noGrp="1"/>
          </p:cNvSpPr>
          <p:nvPr>
            <p:ph type="title"/>
          </p:nvPr>
        </p:nvSpPr>
        <p:spPr>
          <a:prstGeom prst="rect">
            <a:avLst/>
          </a:prstGeom>
        </p:spPr>
        <p:txBody>
          <a:bodyPr lIns="91425" tIns="91425" rIns="91425" bIns="91425" anchor="ctr" anchorCtr="0">
            <a:noAutofit/>
          </a:bodyPr>
          <a:lstStyle/>
          <a:p>
            <a:pPr lvl="0" algn="ctr">
              <a:spcBef>
                <a:spcPts val="0"/>
              </a:spcBef>
              <a:buNone/>
            </a:pPr>
            <a:r>
              <a:rPr lang="en-GB" dirty="0">
                <a:latin typeface="+mj-lt"/>
              </a:rPr>
              <a:t>Gold Demand</a:t>
            </a:r>
          </a:p>
        </p:txBody>
      </p:sp>
      <p:sp>
        <p:nvSpPr>
          <p:cNvPr id="2" name="Text Placeholder 1"/>
          <p:cNvSpPr>
            <a:spLocks noGrp="1"/>
          </p:cNvSpPr>
          <p:nvPr>
            <p:ph type="body" idx="1"/>
          </p:nvPr>
        </p:nvSpPr>
        <p:spPr/>
        <p:txBody>
          <a:bodyPr/>
          <a:lstStyle/>
          <a:p>
            <a:endParaRPr lang="en-US"/>
          </a:p>
        </p:txBody>
      </p:sp>
      <p:pic>
        <p:nvPicPr>
          <p:cNvPr id="369" name="Shape 369" descr="Screen Shot 2016-07-25 at 11.49.06 PM.jpg"/>
          <p:cNvPicPr preferRelativeResize="0"/>
          <p:nvPr/>
        </p:nvPicPr>
        <p:blipFill>
          <a:blip r:embed="rId3">
            <a:alphaModFix/>
          </a:blip>
          <a:stretch>
            <a:fillRect/>
          </a:stretch>
        </p:blipFill>
        <p:spPr>
          <a:xfrm>
            <a:off x="280799" y="994200"/>
            <a:ext cx="8759724" cy="3875050"/>
          </a:xfrm>
          <a:prstGeom prst="rect">
            <a:avLst/>
          </a:prstGeom>
          <a:noFill/>
          <a:ln>
            <a:noFill/>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Shape 374"/>
          <p:cNvSpPr txBox="1">
            <a:spLocks noGrp="1"/>
          </p:cNvSpPr>
          <p:nvPr>
            <p:ph type="title"/>
          </p:nvPr>
        </p:nvSpPr>
        <p:spPr>
          <a:prstGeom prst="rect">
            <a:avLst/>
          </a:prstGeom>
          <a:noFill/>
          <a:ln>
            <a:noFill/>
          </a:ln>
        </p:spPr>
        <p:txBody>
          <a:bodyPr lIns="68575" tIns="34275" rIns="68575" bIns="34275" anchor="ctr" anchorCtr="0">
            <a:noAutofit/>
          </a:bodyPr>
          <a:lstStyle/>
          <a:p>
            <a:pPr marL="0" marR="0" lvl="0" indent="0" algn="ctr" rtl="0">
              <a:lnSpc>
                <a:spcPct val="90000"/>
              </a:lnSpc>
              <a:spcBef>
                <a:spcPts val="0"/>
              </a:spcBef>
              <a:buClr>
                <a:schemeClr val="dk1"/>
              </a:buClr>
              <a:buSzPct val="25000"/>
              <a:buFont typeface="Calibri"/>
              <a:buNone/>
            </a:pPr>
            <a:r>
              <a:rPr lang="en-GB" b="0" i="0" u="none" strike="noStrike" cap="none" dirty="0">
                <a:solidFill>
                  <a:schemeClr val="dk1"/>
                </a:solidFill>
                <a:latin typeface="+mj-lt"/>
                <a:ea typeface="Calibri"/>
                <a:cs typeface="Calibri"/>
                <a:sym typeface="Calibri"/>
              </a:rPr>
              <a:t>Steelmaking Coal (Metallurgical coal)</a:t>
            </a:r>
          </a:p>
        </p:txBody>
      </p:sp>
      <p:pic>
        <p:nvPicPr>
          <p:cNvPr id="375" name="Shape 375"/>
          <p:cNvPicPr preferRelativeResize="0">
            <a:picLocks noGrp="1"/>
          </p:cNvPicPr>
          <p:nvPr>
            <p:ph type="body" idx="1"/>
          </p:nvPr>
        </p:nvPicPr>
        <p:blipFill rotWithShape="1">
          <a:blip r:embed="rId3">
            <a:alphaModFix/>
          </a:blip>
          <a:srcRect t="17620" b="17620"/>
          <a:stretch/>
        </p:blipFill>
        <p:spPr>
          <a:prstGeom prst="rect">
            <a:avLst/>
          </a:prstGeom>
          <a:noFill/>
          <a:ln>
            <a:noFill/>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Shape 380"/>
          <p:cNvSpPr txBox="1">
            <a:spLocks noGrp="1"/>
          </p:cNvSpPr>
          <p:nvPr>
            <p:ph type="title"/>
          </p:nvPr>
        </p:nvSpPr>
        <p:spPr>
          <a:prstGeom prst="rect">
            <a:avLst/>
          </a:prstGeom>
        </p:spPr>
        <p:txBody>
          <a:bodyPr lIns="91425" tIns="91425" rIns="91425" bIns="91425" anchor="ctr" anchorCtr="0">
            <a:noAutofit/>
          </a:bodyPr>
          <a:lstStyle/>
          <a:p>
            <a:pPr lvl="0">
              <a:spcBef>
                <a:spcPts val="0"/>
              </a:spcBef>
              <a:buNone/>
            </a:pPr>
            <a:r>
              <a:rPr lang="en-GB" dirty="0">
                <a:latin typeface="+mj-lt"/>
              </a:rPr>
              <a:t>Types of Coal	</a:t>
            </a:r>
          </a:p>
        </p:txBody>
      </p:sp>
      <p:sp>
        <p:nvSpPr>
          <p:cNvPr id="381" name="Shape 381"/>
          <p:cNvSpPr txBox="1">
            <a:spLocks noGrp="1"/>
          </p:cNvSpPr>
          <p:nvPr>
            <p:ph type="body" idx="1"/>
          </p:nvPr>
        </p:nvSpPr>
        <p:spPr>
          <a:prstGeom prst="rect">
            <a:avLst/>
          </a:prstGeom>
        </p:spPr>
        <p:txBody>
          <a:bodyPr lIns="91425" tIns="91425" rIns="91425" bIns="91425" anchor="t" anchorCtr="0">
            <a:noAutofit/>
          </a:bodyPr>
          <a:lstStyle/>
          <a:p>
            <a:pPr marL="685800" lvl="0" indent="-457200" rtl="0">
              <a:spcBef>
                <a:spcPts val="0"/>
              </a:spcBef>
              <a:spcAft>
                <a:spcPts val="0"/>
              </a:spcAft>
              <a:buFont typeface="Arial"/>
              <a:buChar char="•"/>
            </a:pPr>
            <a:r>
              <a:rPr lang="en-GB" sz="3300" dirty="0">
                <a:solidFill>
                  <a:srgbClr val="202729"/>
                </a:solidFill>
                <a:latin typeface="+mj-lt"/>
              </a:rPr>
              <a:t>Metallurgical (coking)coal </a:t>
            </a:r>
            <a:endParaRPr lang="en-GB" sz="3300" dirty="0" smtClean="0">
              <a:solidFill>
                <a:srgbClr val="202729"/>
              </a:solidFill>
              <a:latin typeface="+mj-lt"/>
            </a:endParaRPr>
          </a:p>
          <a:p>
            <a:pPr marL="685800" lvl="0" indent="-457200" rtl="0">
              <a:spcBef>
                <a:spcPts val="0"/>
              </a:spcBef>
              <a:spcAft>
                <a:spcPts val="0"/>
              </a:spcAft>
              <a:buFont typeface="Arial"/>
              <a:buChar char="•"/>
            </a:pPr>
            <a:r>
              <a:rPr lang="en-GB" sz="3300" dirty="0" smtClean="0">
                <a:solidFill>
                  <a:srgbClr val="202729"/>
                </a:solidFill>
                <a:latin typeface="+mj-lt"/>
              </a:rPr>
              <a:t>Thermal </a:t>
            </a:r>
            <a:r>
              <a:rPr lang="en-GB" sz="3300" dirty="0">
                <a:solidFill>
                  <a:srgbClr val="202729"/>
                </a:solidFill>
                <a:latin typeface="+mj-lt"/>
              </a:rPr>
              <a:t>Coal</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Shape 386"/>
          <p:cNvSpPr txBox="1">
            <a:spLocks noGrp="1"/>
          </p:cNvSpPr>
          <p:nvPr>
            <p:ph type="title"/>
          </p:nvPr>
        </p:nvSpPr>
        <p:spPr>
          <a:prstGeom prst="rect">
            <a:avLst/>
          </a:prstGeom>
          <a:noFill/>
          <a:ln>
            <a:noFill/>
          </a:ln>
        </p:spPr>
        <p:txBody>
          <a:bodyPr lIns="45700" tIns="45700" rIns="45700" bIns="45700" anchor="ctr" anchorCtr="0">
            <a:noAutofit/>
          </a:bodyPr>
          <a:lstStyle/>
          <a:p>
            <a:pPr marL="0" marR="0" lvl="0" indent="0" algn="l" rtl="0">
              <a:spcBef>
                <a:spcPts val="0"/>
              </a:spcBef>
              <a:buClr>
                <a:schemeClr val="lt1"/>
              </a:buClr>
              <a:buSzPct val="25000"/>
              <a:buFont typeface="Source Sans Pro"/>
              <a:buNone/>
            </a:pPr>
            <a:r>
              <a:rPr lang="en-GB" sz="3000" b="0" i="0" u="none" strike="noStrike" cap="none" dirty="0">
                <a:solidFill>
                  <a:srgbClr val="000000"/>
                </a:solidFill>
                <a:latin typeface="+mj-lt"/>
                <a:ea typeface="Source Sans Pro"/>
                <a:cs typeface="Source Sans Pro"/>
                <a:sym typeface="Source Sans Pro"/>
              </a:rPr>
              <a:t>Coal Facts</a:t>
            </a:r>
          </a:p>
        </p:txBody>
      </p:sp>
      <p:sp>
        <p:nvSpPr>
          <p:cNvPr id="387" name="Shape 387"/>
          <p:cNvSpPr txBox="1">
            <a:spLocks noGrp="1"/>
          </p:cNvSpPr>
          <p:nvPr>
            <p:ph type="body" idx="1"/>
          </p:nvPr>
        </p:nvSpPr>
        <p:spPr>
          <a:prstGeom prst="rect">
            <a:avLst/>
          </a:prstGeom>
          <a:noFill/>
          <a:ln>
            <a:noFill/>
          </a:ln>
        </p:spPr>
        <p:txBody>
          <a:bodyPr lIns="91425" tIns="45700" rIns="91425" bIns="45700" anchor="t" anchorCtr="0">
            <a:noAutofit/>
          </a:bodyPr>
          <a:lstStyle/>
          <a:p>
            <a:pPr marL="298450" marR="0" lvl="0" indent="-285750" algn="l" rtl="0">
              <a:lnSpc>
                <a:spcPct val="90000"/>
              </a:lnSpc>
              <a:spcBef>
                <a:spcPts val="0"/>
              </a:spcBef>
              <a:spcAft>
                <a:spcPts val="0"/>
              </a:spcAft>
              <a:buClr>
                <a:srgbClr val="000000"/>
              </a:buClr>
              <a:buSzPct val="100000"/>
              <a:buFont typeface="Arial" panose="020B0604020202020204" pitchFamily="34" charset="0"/>
              <a:buChar char="•"/>
            </a:pPr>
            <a:r>
              <a:rPr lang="en-GB" sz="1800" b="0" i="0" u="none" strike="noStrike" cap="none" dirty="0">
                <a:solidFill>
                  <a:srgbClr val="000000"/>
                </a:solidFill>
                <a:latin typeface="Arial"/>
                <a:ea typeface="Arial"/>
                <a:cs typeface="Arial"/>
                <a:sym typeface="Arial"/>
              </a:rPr>
              <a:t>Coal provides over 23% of global primary energy needs</a:t>
            </a:r>
          </a:p>
          <a:p>
            <a:pPr marL="298450" marR="0" lvl="0" indent="-285750" algn="l" rtl="0">
              <a:lnSpc>
                <a:spcPct val="90000"/>
              </a:lnSpc>
              <a:spcBef>
                <a:spcPts val="400"/>
              </a:spcBef>
              <a:spcAft>
                <a:spcPts val="0"/>
              </a:spcAft>
              <a:buClr>
                <a:srgbClr val="000000"/>
              </a:buClr>
              <a:buSzPct val="100000"/>
              <a:buFont typeface="Arial" panose="020B0604020202020204" pitchFamily="34" charset="0"/>
              <a:buChar char="•"/>
            </a:pPr>
            <a:r>
              <a:rPr lang="en-GB" sz="1800" b="0" i="0" u="none" strike="noStrike" cap="none" dirty="0">
                <a:solidFill>
                  <a:srgbClr val="000000"/>
                </a:solidFill>
                <a:latin typeface="Arial"/>
                <a:ea typeface="Arial"/>
                <a:cs typeface="Arial"/>
                <a:sym typeface="Arial"/>
              </a:rPr>
              <a:t>Canada has an abundant coal resource. The largest known reserves are located in the western provinces, which are also Canada’s principal producers. Coal is also mined in Atlantic Canada.</a:t>
            </a:r>
          </a:p>
          <a:p>
            <a:pPr marL="298450" marR="0" lvl="0" indent="-285750" algn="l" rtl="0">
              <a:lnSpc>
                <a:spcPct val="90000"/>
              </a:lnSpc>
              <a:spcBef>
                <a:spcPts val="400"/>
              </a:spcBef>
              <a:spcAft>
                <a:spcPts val="0"/>
              </a:spcAft>
              <a:buClr>
                <a:srgbClr val="000000"/>
              </a:buClr>
              <a:buSzPct val="100000"/>
              <a:buFont typeface="Arial" panose="020B0604020202020204" pitchFamily="34" charset="0"/>
              <a:buChar char="•"/>
            </a:pPr>
            <a:r>
              <a:rPr lang="en-GB" sz="1800" b="0" i="0" u="none" strike="noStrike" cap="none" dirty="0">
                <a:solidFill>
                  <a:srgbClr val="000000"/>
                </a:solidFill>
                <a:latin typeface="Arial"/>
                <a:ea typeface="Arial"/>
                <a:cs typeface="Arial"/>
                <a:sym typeface="Arial"/>
              </a:rPr>
              <a:t>Canada ranks tenth in the world in total coal reserves with 4 billion tonnes of bituminous coal. </a:t>
            </a:r>
          </a:p>
          <a:p>
            <a:pPr marL="298450" marR="0" lvl="0" indent="-285750" algn="l" rtl="0">
              <a:lnSpc>
                <a:spcPct val="90000"/>
              </a:lnSpc>
              <a:spcBef>
                <a:spcPts val="400"/>
              </a:spcBef>
              <a:spcAft>
                <a:spcPts val="0"/>
              </a:spcAft>
              <a:buClr>
                <a:srgbClr val="000000"/>
              </a:buClr>
              <a:buSzPct val="100000"/>
              <a:buFont typeface="Arial" panose="020B0604020202020204" pitchFamily="34" charset="0"/>
              <a:buChar char="•"/>
            </a:pPr>
            <a:r>
              <a:rPr lang="en-GB" sz="1800" b="0" i="0" u="none" strike="noStrike" cap="none" dirty="0">
                <a:solidFill>
                  <a:srgbClr val="000000"/>
                </a:solidFill>
                <a:latin typeface="Arial"/>
                <a:ea typeface="Arial"/>
                <a:cs typeface="Arial"/>
                <a:sym typeface="Arial"/>
              </a:rPr>
              <a:t>Canadian coal is exported to 21 countries on five continents with an annual value of approximately $2 billion.</a:t>
            </a:r>
          </a:p>
          <a:p>
            <a:pPr marL="298450" marR="0" lvl="0" indent="-285750" algn="l" rtl="0">
              <a:lnSpc>
                <a:spcPct val="90000"/>
              </a:lnSpc>
              <a:spcBef>
                <a:spcPts val="400"/>
              </a:spcBef>
              <a:spcAft>
                <a:spcPts val="0"/>
              </a:spcAft>
              <a:buClr>
                <a:srgbClr val="000000"/>
              </a:buClr>
              <a:buSzPct val="100000"/>
              <a:buFont typeface="Arial" panose="020B0604020202020204" pitchFamily="34" charset="0"/>
              <a:buChar char="•"/>
            </a:pPr>
            <a:r>
              <a:rPr lang="en-GB" sz="1800" b="0" i="0" u="none" strike="noStrike" cap="none" dirty="0">
                <a:solidFill>
                  <a:srgbClr val="000000"/>
                </a:solidFill>
                <a:latin typeface="Arial"/>
                <a:ea typeface="Arial"/>
                <a:cs typeface="Arial"/>
                <a:sym typeface="Arial"/>
              </a:rPr>
              <a:t>Canada also imports coal, primarily for electricity generation, as well as for metallurgical applications.</a:t>
            </a:r>
          </a:p>
          <a:p>
            <a:pPr marL="298450" marR="0" lvl="0" indent="-285750" algn="l" rtl="0">
              <a:lnSpc>
                <a:spcPct val="90000"/>
              </a:lnSpc>
              <a:spcBef>
                <a:spcPts val="400"/>
              </a:spcBef>
              <a:spcAft>
                <a:spcPts val="0"/>
              </a:spcAft>
              <a:buClr>
                <a:srgbClr val="000000"/>
              </a:buClr>
              <a:buSzPct val="100000"/>
              <a:buFont typeface="Arial" panose="020B0604020202020204" pitchFamily="34" charset="0"/>
              <a:buChar char="•"/>
            </a:pPr>
            <a:r>
              <a:rPr lang="en-GB" sz="1800" b="0" i="0" u="none" strike="noStrike" cap="none" dirty="0">
                <a:solidFill>
                  <a:srgbClr val="000000"/>
                </a:solidFill>
                <a:latin typeface="Arial"/>
                <a:ea typeface="Arial"/>
                <a:cs typeface="Arial"/>
                <a:sym typeface="Arial"/>
              </a:rPr>
              <a:t>Coal consumption may eventually decline in Canada as a result of environmental policies. It could also continue to thrive with the development of new technologies aimed at reducing air emissions.</a:t>
            </a:r>
          </a:p>
          <a:p>
            <a:pPr marL="311150" marR="0" lvl="0" indent="-285750" algn="l" rtl="0">
              <a:lnSpc>
                <a:spcPct val="90000"/>
              </a:lnSpc>
              <a:spcBef>
                <a:spcPts val="400"/>
              </a:spcBef>
              <a:spcAft>
                <a:spcPts val="0"/>
              </a:spcAft>
              <a:buClr>
                <a:schemeClr val="accent1"/>
              </a:buClr>
              <a:buSzPct val="88888"/>
              <a:buFont typeface="Arial" panose="020B0604020202020204" pitchFamily="34" charset="0"/>
              <a:buChar char="•"/>
            </a:pPr>
            <a:endParaRPr sz="1800" b="0" i="0" u="none" strike="noStrike" cap="none" dirty="0">
              <a:solidFill>
                <a:srgbClr val="000000"/>
              </a:solidFill>
              <a:latin typeface="Arial"/>
              <a:ea typeface="Arial"/>
              <a:cs typeface="Arial"/>
              <a:sym typeface="Arial"/>
            </a:endParaRPr>
          </a:p>
          <a:p>
            <a:pPr marL="285750" marR="0" lvl="0" indent="-285750" algn="l" rtl="0">
              <a:lnSpc>
                <a:spcPct val="90000"/>
              </a:lnSpc>
              <a:spcBef>
                <a:spcPts val="400"/>
              </a:spcBef>
              <a:buClr>
                <a:schemeClr val="accent1"/>
              </a:buClr>
              <a:buSzPct val="25000"/>
              <a:buFont typeface="Arial" panose="020B0604020202020204" pitchFamily="34" charset="0"/>
              <a:buChar char="•"/>
            </a:pPr>
            <a:endParaRPr sz="18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160" name="Shape 160" descr="Screen Shot 2016-07-25 at 10.49.58 PM.jpg"/>
          <p:cNvPicPr preferRelativeResize="0"/>
          <p:nvPr/>
        </p:nvPicPr>
        <p:blipFill>
          <a:blip r:embed="rId3">
            <a:alphaModFix/>
          </a:blip>
          <a:stretch>
            <a:fillRect/>
          </a:stretch>
        </p:blipFill>
        <p:spPr>
          <a:xfrm>
            <a:off x="420344" y="0"/>
            <a:ext cx="8303309" cy="5143499"/>
          </a:xfrm>
          <a:prstGeom prst="rect">
            <a:avLst/>
          </a:prstGeom>
          <a:noFill/>
          <a:ln>
            <a:noFill/>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Shape 393"/>
          <p:cNvSpPr txBox="1">
            <a:spLocks noGrp="1"/>
          </p:cNvSpPr>
          <p:nvPr>
            <p:ph type="title"/>
          </p:nvPr>
        </p:nvSpPr>
        <p:spPr>
          <a:prstGeom prst="rect">
            <a:avLst/>
          </a:prstGeom>
          <a:noFill/>
          <a:ln>
            <a:noFill/>
          </a:ln>
        </p:spPr>
        <p:txBody>
          <a:bodyPr lIns="45700" tIns="45700" rIns="45700" bIns="45700" anchor="ctr" anchorCtr="0">
            <a:noAutofit/>
          </a:bodyPr>
          <a:lstStyle/>
          <a:p>
            <a:pPr marL="0" marR="0" lvl="0" indent="0" rtl="0">
              <a:spcBef>
                <a:spcPts val="0"/>
              </a:spcBef>
              <a:buClr>
                <a:schemeClr val="lt1"/>
              </a:buClr>
              <a:buSzPct val="25000"/>
              <a:buFont typeface="Source Sans Pro"/>
              <a:buNone/>
            </a:pPr>
            <a:r>
              <a:rPr lang="en-GB" sz="3000" b="0" i="0" u="none" strike="noStrike" cap="none" dirty="0">
                <a:solidFill>
                  <a:srgbClr val="000000"/>
                </a:solidFill>
                <a:latin typeface="+mj-lt"/>
                <a:ea typeface="Source Sans Pro"/>
                <a:cs typeface="Source Sans Pro"/>
                <a:sym typeface="Source Sans Pro"/>
              </a:rPr>
              <a:t>Canadian Coal Production</a:t>
            </a:r>
          </a:p>
        </p:txBody>
      </p:sp>
      <p:pic>
        <p:nvPicPr>
          <p:cNvPr id="394" name="Shape 394"/>
          <p:cNvPicPr preferRelativeResize="0">
            <a:picLocks noGrp="1"/>
          </p:cNvPicPr>
          <p:nvPr>
            <p:ph type="body" idx="1"/>
          </p:nvPr>
        </p:nvPicPr>
        <p:blipFill rotWithShape="1">
          <a:blip r:embed="rId3">
            <a:alphaModFix/>
          </a:blip>
          <a:srcRect t="14210" b="14210"/>
          <a:stretch/>
        </p:blipFill>
        <p:spPr>
          <a:prstGeom prst="rect">
            <a:avLst/>
          </a:prstGeom>
          <a:noFill/>
          <a:ln>
            <a:noFill/>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Shape 399"/>
          <p:cNvSpPr txBox="1">
            <a:spLocks noGrp="1"/>
          </p:cNvSpPr>
          <p:nvPr>
            <p:ph type="title"/>
          </p:nvPr>
        </p:nvSpPr>
        <p:spPr>
          <a:prstGeom prst="rect">
            <a:avLst/>
          </a:prstGeom>
        </p:spPr>
        <p:txBody>
          <a:bodyPr lIns="91425" tIns="91425" rIns="91425" bIns="91425" anchor="ctr" anchorCtr="0">
            <a:noAutofit/>
          </a:bodyPr>
          <a:lstStyle/>
          <a:p>
            <a:pPr lvl="0">
              <a:spcBef>
                <a:spcPts val="0"/>
              </a:spcBef>
              <a:buNone/>
            </a:pPr>
            <a:r>
              <a:rPr lang="en-GB" dirty="0">
                <a:latin typeface="+mj-lt"/>
              </a:rPr>
              <a:t>Coal Price </a:t>
            </a:r>
          </a:p>
        </p:txBody>
      </p:sp>
      <p:sp>
        <p:nvSpPr>
          <p:cNvPr id="2" name="Text Placeholder 1"/>
          <p:cNvSpPr>
            <a:spLocks noGrp="1"/>
          </p:cNvSpPr>
          <p:nvPr>
            <p:ph type="body" idx="1"/>
          </p:nvPr>
        </p:nvSpPr>
        <p:spPr/>
        <p:txBody>
          <a:bodyPr/>
          <a:lstStyle/>
          <a:p>
            <a:endParaRPr lang="en-US"/>
          </a:p>
        </p:txBody>
      </p:sp>
      <p:pic>
        <p:nvPicPr>
          <p:cNvPr id="401" name="Shape 401" descr="Screen Shot 2016-07-26 at 1.06.29 AM.jpg"/>
          <p:cNvPicPr preferRelativeResize="0"/>
          <p:nvPr/>
        </p:nvPicPr>
        <p:blipFill>
          <a:blip r:embed="rId3">
            <a:alphaModFix/>
          </a:blip>
          <a:stretch>
            <a:fillRect/>
          </a:stretch>
        </p:blipFill>
        <p:spPr>
          <a:xfrm>
            <a:off x="569524" y="1134800"/>
            <a:ext cx="7945824" cy="3927525"/>
          </a:xfrm>
          <a:prstGeom prst="rect">
            <a:avLst/>
          </a:prstGeom>
          <a:noFill/>
          <a:ln>
            <a:noFill/>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Shape 406"/>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GB" dirty="0">
                <a:latin typeface="+mj-lt"/>
              </a:rPr>
              <a:t>Teck Resources Ltd.</a:t>
            </a:r>
          </a:p>
        </p:txBody>
      </p:sp>
      <p:pic>
        <p:nvPicPr>
          <p:cNvPr id="407" name="Shape 407"/>
          <p:cNvPicPr preferRelativeResize="0"/>
          <p:nvPr/>
        </p:nvPicPr>
        <p:blipFill>
          <a:blip r:embed="rId3">
            <a:alphaModFix/>
          </a:blip>
          <a:stretch>
            <a:fillRect/>
          </a:stretch>
        </p:blipFill>
        <p:spPr>
          <a:xfrm>
            <a:off x="0" y="1498533"/>
            <a:ext cx="9144000" cy="3571866"/>
          </a:xfrm>
          <a:prstGeom prst="rect">
            <a:avLst/>
          </a:prstGeom>
          <a:noFill/>
          <a:ln>
            <a:noFill/>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Shape 412"/>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GB" dirty="0">
                <a:latin typeface="+mj-lt"/>
              </a:rPr>
              <a:t>Location of Mines</a:t>
            </a:r>
          </a:p>
        </p:txBody>
      </p:sp>
      <p:pic>
        <p:nvPicPr>
          <p:cNvPr id="413" name="Shape 413"/>
          <p:cNvPicPr preferRelativeResize="0"/>
          <p:nvPr/>
        </p:nvPicPr>
        <p:blipFill>
          <a:blip r:embed="rId3">
            <a:alphaModFix/>
          </a:blip>
          <a:stretch>
            <a:fillRect/>
          </a:stretch>
        </p:blipFill>
        <p:spPr>
          <a:xfrm>
            <a:off x="3929651" y="0"/>
            <a:ext cx="5214346" cy="5143499"/>
          </a:xfrm>
          <a:prstGeom prst="rect">
            <a:avLst/>
          </a:prstGeom>
          <a:noFill/>
          <a:ln>
            <a:noFill/>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Shape 418"/>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GB" dirty="0">
                <a:latin typeface="+mj-lt"/>
              </a:rPr>
              <a:t>Corporate Info (share volume)</a:t>
            </a:r>
          </a:p>
        </p:txBody>
      </p:sp>
      <p:pic>
        <p:nvPicPr>
          <p:cNvPr id="419" name="Shape 419"/>
          <p:cNvPicPr preferRelativeResize="0"/>
          <p:nvPr/>
        </p:nvPicPr>
        <p:blipFill>
          <a:blip r:embed="rId3">
            <a:alphaModFix/>
          </a:blip>
          <a:stretch>
            <a:fillRect/>
          </a:stretch>
        </p:blipFill>
        <p:spPr>
          <a:xfrm>
            <a:off x="1664493" y="1211306"/>
            <a:ext cx="5815012" cy="3357562"/>
          </a:xfrm>
          <a:prstGeom prst="rect">
            <a:avLst/>
          </a:prstGeom>
          <a:noFill/>
          <a:ln>
            <a:noFill/>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Shape 424"/>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GB" dirty="0">
                <a:latin typeface="+mj-lt"/>
              </a:rPr>
              <a:t>Shares Outstanding &amp; Dividends Paid</a:t>
            </a:r>
          </a:p>
        </p:txBody>
      </p:sp>
      <p:sp>
        <p:nvSpPr>
          <p:cNvPr id="425" name="Shape 425"/>
          <p:cNvSpPr txBox="1">
            <a:spLocks noGrp="1"/>
          </p:cNvSpPr>
          <p:nvPr>
            <p:ph type="body" idx="1"/>
          </p:nvPr>
        </p:nvSpPr>
        <p:spPr>
          <a:xfrm>
            <a:off x="311700" y="1152468"/>
            <a:ext cx="4234500" cy="3416400"/>
          </a:xfrm>
          <a:prstGeom prst="rect">
            <a:avLst/>
          </a:prstGeom>
        </p:spPr>
        <p:txBody>
          <a:bodyPr lIns="91425" tIns="91425" rIns="91425" bIns="91425" anchor="t" anchorCtr="0">
            <a:noAutofit/>
          </a:bodyPr>
          <a:lstStyle/>
          <a:p>
            <a:pPr lvl="0">
              <a:spcBef>
                <a:spcPts val="0"/>
              </a:spcBef>
              <a:buNone/>
            </a:pPr>
            <a:r>
              <a:rPr lang="en-GB"/>
              <a:t>Dividends on Class A and B Shares</a:t>
            </a:r>
          </a:p>
          <a:p>
            <a:pPr lvl="0">
              <a:spcBef>
                <a:spcPts val="0"/>
              </a:spcBef>
              <a:buNone/>
            </a:pPr>
            <a:endParaRPr/>
          </a:p>
        </p:txBody>
      </p:sp>
      <p:graphicFrame>
        <p:nvGraphicFramePr>
          <p:cNvPr id="426" name="Shape 426"/>
          <p:cNvGraphicFramePr/>
          <p:nvPr/>
        </p:nvGraphicFramePr>
        <p:xfrm>
          <a:off x="311700" y="1611300"/>
          <a:ext cx="3683850" cy="1828740"/>
        </p:xfrm>
        <a:graphic>
          <a:graphicData uri="http://schemas.openxmlformats.org/drawingml/2006/table">
            <a:tbl>
              <a:tblPr>
                <a:noFill/>
                <a:tableStyleId>{614F294D-38C2-4FD5-8826-7F8630EA10EA}</a:tableStyleId>
              </a:tblPr>
              <a:tblGrid>
                <a:gridCol w="1841925"/>
                <a:gridCol w="1841925"/>
              </a:tblGrid>
              <a:tr h="285750">
                <a:tc>
                  <a:txBody>
                    <a:bodyPr/>
                    <a:lstStyle/>
                    <a:p>
                      <a:pPr lvl="0">
                        <a:spcBef>
                          <a:spcPts val="0"/>
                        </a:spcBef>
                        <a:buNone/>
                      </a:pPr>
                      <a:r>
                        <a:rPr lang="en-GB" sz="1100" b="1" dirty="0"/>
                        <a:t>Amount per Share</a:t>
                      </a:r>
                    </a:p>
                  </a:txBody>
                  <a:tcPr marL="91425" marR="91425" marT="68575" marB="68575"/>
                </a:tc>
                <a:tc>
                  <a:txBody>
                    <a:bodyPr/>
                    <a:lstStyle/>
                    <a:p>
                      <a:pPr lvl="0">
                        <a:spcBef>
                          <a:spcPts val="0"/>
                        </a:spcBef>
                        <a:buNone/>
                      </a:pPr>
                      <a:r>
                        <a:rPr lang="en-GB" sz="1100" b="1"/>
                        <a:t>Payment Date</a:t>
                      </a:r>
                    </a:p>
                  </a:txBody>
                  <a:tcPr marL="91425" marR="91425" marT="68575" marB="68575"/>
                </a:tc>
              </a:tr>
              <a:tr h="285750">
                <a:tc>
                  <a:txBody>
                    <a:bodyPr/>
                    <a:lstStyle/>
                    <a:p>
                      <a:pPr lvl="0">
                        <a:spcBef>
                          <a:spcPts val="0"/>
                        </a:spcBef>
                        <a:buNone/>
                      </a:pPr>
                      <a:r>
                        <a:rPr lang="en-GB" sz="1100"/>
                        <a:t>$0.0387</a:t>
                      </a:r>
                    </a:p>
                  </a:txBody>
                  <a:tcPr marL="91425" marR="91425" marT="68575" marB="68575"/>
                </a:tc>
                <a:tc>
                  <a:txBody>
                    <a:bodyPr/>
                    <a:lstStyle/>
                    <a:p>
                      <a:pPr lvl="0">
                        <a:spcBef>
                          <a:spcPts val="0"/>
                        </a:spcBef>
                        <a:buNone/>
                      </a:pPr>
                      <a:r>
                        <a:rPr lang="en-GB" sz="1100"/>
                        <a:t>June 30, 2016</a:t>
                      </a:r>
                    </a:p>
                  </a:txBody>
                  <a:tcPr marL="91425" marR="91425" marT="68575" marB="68575"/>
                </a:tc>
              </a:tr>
              <a:tr h="285750">
                <a:tc>
                  <a:txBody>
                    <a:bodyPr/>
                    <a:lstStyle/>
                    <a:p>
                      <a:pPr lvl="0">
                        <a:spcBef>
                          <a:spcPts val="0"/>
                        </a:spcBef>
                        <a:buNone/>
                      </a:pPr>
                      <a:r>
                        <a:rPr lang="en-GB" sz="1100"/>
                        <a:t>$0.0368</a:t>
                      </a:r>
                    </a:p>
                  </a:txBody>
                  <a:tcPr marL="91425" marR="91425" marT="68575" marB="68575"/>
                </a:tc>
                <a:tc>
                  <a:txBody>
                    <a:bodyPr/>
                    <a:lstStyle/>
                    <a:p>
                      <a:pPr lvl="0">
                        <a:spcBef>
                          <a:spcPts val="0"/>
                        </a:spcBef>
                        <a:buNone/>
                      </a:pPr>
                      <a:r>
                        <a:rPr lang="en-GB" sz="1100"/>
                        <a:t>December 30, 2015</a:t>
                      </a:r>
                    </a:p>
                  </a:txBody>
                  <a:tcPr marL="91425" marR="91425" marT="68575" marB="68575"/>
                </a:tc>
              </a:tr>
              <a:tr h="285750">
                <a:tc>
                  <a:txBody>
                    <a:bodyPr/>
                    <a:lstStyle/>
                    <a:p>
                      <a:pPr lvl="0" rtl="0">
                        <a:spcBef>
                          <a:spcPts val="0"/>
                        </a:spcBef>
                        <a:buNone/>
                      </a:pPr>
                      <a:r>
                        <a:rPr lang="en-GB" sz="1100"/>
                        <a:t>$0.1222</a:t>
                      </a:r>
                    </a:p>
                  </a:txBody>
                  <a:tcPr marL="91425" marR="91425" marT="68575" marB="68575"/>
                </a:tc>
                <a:tc>
                  <a:txBody>
                    <a:bodyPr/>
                    <a:lstStyle/>
                    <a:p>
                      <a:pPr lvl="0" rtl="0">
                        <a:spcBef>
                          <a:spcPts val="0"/>
                        </a:spcBef>
                        <a:buNone/>
                      </a:pPr>
                      <a:r>
                        <a:rPr lang="en-GB" sz="1100"/>
                        <a:t>July 2, 2015</a:t>
                      </a:r>
                    </a:p>
                  </a:txBody>
                  <a:tcPr marL="91425" marR="91425" marT="68575" marB="68575"/>
                </a:tc>
              </a:tr>
              <a:tr h="285750">
                <a:tc>
                  <a:txBody>
                    <a:bodyPr/>
                    <a:lstStyle/>
                    <a:p>
                      <a:pPr lvl="0" rtl="0">
                        <a:spcBef>
                          <a:spcPts val="0"/>
                        </a:spcBef>
                        <a:buNone/>
                      </a:pPr>
                      <a:r>
                        <a:rPr lang="en-GB" sz="1100"/>
                        <a:t>$0.393</a:t>
                      </a:r>
                    </a:p>
                  </a:txBody>
                  <a:tcPr marL="91425" marR="91425" marT="68575" marB="68575"/>
                </a:tc>
                <a:tc>
                  <a:txBody>
                    <a:bodyPr/>
                    <a:lstStyle/>
                    <a:p>
                      <a:pPr lvl="0" rtl="0">
                        <a:spcBef>
                          <a:spcPts val="0"/>
                        </a:spcBef>
                        <a:buNone/>
                      </a:pPr>
                      <a:r>
                        <a:rPr lang="en-GB" sz="1100"/>
                        <a:t>January 2, 2015</a:t>
                      </a:r>
                    </a:p>
                  </a:txBody>
                  <a:tcPr marL="91425" marR="91425" marT="68575" marB="68575"/>
                </a:tc>
              </a:tr>
              <a:tr h="285750">
                <a:tc>
                  <a:txBody>
                    <a:bodyPr/>
                    <a:lstStyle/>
                    <a:p>
                      <a:pPr lvl="0" rtl="0">
                        <a:spcBef>
                          <a:spcPts val="0"/>
                        </a:spcBef>
                        <a:buNone/>
                      </a:pPr>
                      <a:r>
                        <a:rPr lang="en-GB" sz="1100" dirty="0"/>
                        <a:t>$0.4123</a:t>
                      </a:r>
                    </a:p>
                  </a:txBody>
                  <a:tcPr marL="91425" marR="91425" marT="68575" marB="68575"/>
                </a:tc>
                <a:tc>
                  <a:txBody>
                    <a:bodyPr/>
                    <a:lstStyle/>
                    <a:p>
                      <a:pPr lvl="0" rtl="0">
                        <a:spcBef>
                          <a:spcPts val="0"/>
                        </a:spcBef>
                        <a:buNone/>
                      </a:pPr>
                      <a:r>
                        <a:rPr lang="en-GB" sz="1100"/>
                        <a:t>July 2, 2014</a:t>
                      </a:r>
                    </a:p>
                  </a:txBody>
                  <a:tcPr marL="91425" marR="91425" marT="68575" marB="68575"/>
                </a:tc>
              </a:tr>
            </a:tbl>
          </a:graphicData>
        </a:graphic>
      </p:graphicFrame>
      <p:sp>
        <p:nvSpPr>
          <p:cNvPr id="427" name="Shape 427"/>
          <p:cNvSpPr txBox="1">
            <a:spLocks noGrp="1"/>
          </p:cNvSpPr>
          <p:nvPr>
            <p:ph type="body" idx="1"/>
          </p:nvPr>
        </p:nvSpPr>
        <p:spPr>
          <a:xfrm>
            <a:off x="4578900" y="1152468"/>
            <a:ext cx="4234500" cy="3416400"/>
          </a:xfrm>
          <a:prstGeom prst="rect">
            <a:avLst/>
          </a:prstGeom>
        </p:spPr>
        <p:txBody>
          <a:bodyPr lIns="91425" tIns="91425" rIns="91425" bIns="91425" anchor="t" anchorCtr="0">
            <a:noAutofit/>
          </a:bodyPr>
          <a:lstStyle/>
          <a:p>
            <a:pPr lvl="0">
              <a:spcBef>
                <a:spcPts val="0"/>
              </a:spcBef>
              <a:buNone/>
            </a:pPr>
            <a:r>
              <a:rPr lang="en-GB"/>
              <a:t>Shares Outstanding as at April 25, 2016</a:t>
            </a:r>
          </a:p>
          <a:p>
            <a:pPr lvl="0" rtl="0">
              <a:spcBef>
                <a:spcPts val="0"/>
              </a:spcBef>
              <a:buNone/>
            </a:pPr>
            <a:endParaRPr/>
          </a:p>
        </p:txBody>
      </p:sp>
      <p:graphicFrame>
        <p:nvGraphicFramePr>
          <p:cNvPr id="428" name="Shape 428"/>
          <p:cNvGraphicFramePr/>
          <p:nvPr/>
        </p:nvGraphicFramePr>
        <p:xfrm>
          <a:off x="4578900" y="1611300"/>
          <a:ext cx="4145200" cy="914370"/>
        </p:xfrm>
        <a:graphic>
          <a:graphicData uri="http://schemas.openxmlformats.org/drawingml/2006/table">
            <a:tbl>
              <a:tblPr>
                <a:noFill/>
                <a:tableStyleId>{614F294D-38C2-4FD5-8826-7F8630EA10EA}</a:tableStyleId>
              </a:tblPr>
              <a:tblGrid>
                <a:gridCol w="2072600"/>
                <a:gridCol w="2072600"/>
              </a:tblGrid>
              <a:tr h="285750">
                <a:tc>
                  <a:txBody>
                    <a:bodyPr/>
                    <a:lstStyle/>
                    <a:p>
                      <a:pPr lvl="0" rtl="0">
                        <a:spcBef>
                          <a:spcPts val="0"/>
                        </a:spcBef>
                        <a:buNone/>
                      </a:pPr>
                      <a:r>
                        <a:rPr lang="en-GB" sz="1100"/>
                        <a:t>Class A Common Shares</a:t>
                      </a:r>
                    </a:p>
                  </a:txBody>
                  <a:tcPr marL="91425" marR="91425" marT="68575" marB="68575"/>
                </a:tc>
                <a:tc>
                  <a:txBody>
                    <a:bodyPr/>
                    <a:lstStyle/>
                    <a:p>
                      <a:pPr lvl="0" rtl="0">
                        <a:spcBef>
                          <a:spcPts val="0"/>
                        </a:spcBef>
                        <a:buNone/>
                      </a:pPr>
                      <a:r>
                        <a:rPr lang="en-GB" sz="1100"/>
                        <a:t>9,353,470</a:t>
                      </a:r>
                    </a:p>
                  </a:txBody>
                  <a:tcPr marL="91425" marR="91425" marT="68575" marB="68575"/>
                </a:tc>
              </a:tr>
              <a:tr h="285750">
                <a:tc>
                  <a:txBody>
                    <a:bodyPr/>
                    <a:lstStyle/>
                    <a:p>
                      <a:pPr lvl="0" rtl="0">
                        <a:spcBef>
                          <a:spcPts val="0"/>
                        </a:spcBef>
                        <a:buNone/>
                      </a:pPr>
                      <a:r>
                        <a:rPr lang="en-GB" sz="1100"/>
                        <a:t>Class B Common Shares</a:t>
                      </a:r>
                    </a:p>
                  </a:txBody>
                  <a:tcPr marL="91425" marR="91425" marT="68575" marB="68575"/>
                </a:tc>
                <a:tc>
                  <a:txBody>
                    <a:bodyPr/>
                    <a:lstStyle/>
                    <a:p>
                      <a:pPr lvl="0" rtl="0">
                        <a:spcBef>
                          <a:spcPts val="0"/>
                        </a:spcBef>
                        <a:buNone/>
                      </a:pPr>
                      <a:r>
                        <a:rPr lang="en-GB" sz="1100"/>
                        <a:t>566,906,062</a:t>
                      </a:r>
                    </a:p>
                  </a:txBody>
                  <a:tcPr marL="91425" marR="91425" marT="68575" marB="68575"/>
                </a:tc>
              </a:tr>
              <a:tr h="285750">
                <a:tc>
                  <a:txBody>
                    <a:bodyPr/>
                    <a:lstStyle/>
                    <a:p>
                      <a:pPr lvl="0" rtl="0">
                        <a:spcBef>
                          <a:spcPts val="0"/>
                        </a:spcBef>
                        <a:buNone/>
                      </a:pPr>
                      <a:r>
                        <a:rPr lang="en-GB" sz="1100" b="1"/>
                        <a:t>Total Outstanding</a:t>
                      </a:r>
                    </a:p>
                  </a:txBody>
                  <a:tcPr marL="91425" marR="91425" marT="68575" marB="68575"/>
                </a:tc>
                <a:tc>
                  <a:txBody>
                    <a:bodyPr/>
                    <a:lstStyle/>
                    <a:p>
                      <a:pPr lvl="0" rtl="0">
                        <a:spcBef>
                          <a:spcPts val="0"/>
                        </a:spcBef>
                        <a:buNone/>
                      </a:pPr>
                      <a:r>
                        <a:rPr lang="en-GB" sz="1100" u="sng"/>
                        <a:t>576,259,532</a:t>
                      </a:r>
                    </a:p>
                  </a:txBody>
                  <a:tcPr marL="91425" marR="91425" marT="68575" marB="68575"/>
                </a:tc>
              </a:tr>
            </a:tbl>
          </a:graphicData>
        </a:graphic>
      </p:graphicFrame>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Shape 433"/>
          <p:cNvSpPr txBox="1">
            <a:spLocks noGrp="1"/>
          </p:cNvSpPr>
          <p:nvPr>
            <p:ph type="title"/>
          </p:nvPr>
        </p:nvSpPr>
        <p:spPr>
          <a:xfrm>
            <a:off x="311700" y="109700"/>
            <a:ext cx="8520600" cy="572700"/>
          </a:xfrm>
          <a:prstGeom prst="rect">
            <a:avLst/>
          </a:prstGeom>
        </p:spPr>
        <p:txBody>
          <a:bodyPr lIns="91425" tIns="91425" rIns="91425" bIns="91425" anchor="t" anchorCtr="0">
            <a:noAutofit/>
          </a:bodyPr>
          <a:lstStyle/>
          <a:p>
            <a:pPr lvl="0">
              <a:spcBef>
                <a:spcPts val="0"/>
              </a:spcBef>
              <a:buNone/>
            </a:pPr>
            <a:r>
              <a:rPr lang="en-GB" dirty="0">
                <a:latin typeface="+mj-lt"/>
              </a:rPr>
              <a:t>Historical Stock Performance</a:t>
            </a:r>
          </a:p>
        </p:txBody>
      </p:sp>
      <p:sp>
        <p:nvSpPr>
          <p:cNvPr id="434" name="Shape 434"/>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endParaRPr/>
          </a:p>
        </p:txBody>
      </p:sp>
      <p:pic>
        <p:nvPicPr>
          <p:cNvPr id="435" name="Shape 435"/>
          <p:cNvPicPr preferRelativeResize="0"/>
          <p:nvPr/>
        </p:nvPicPr>
        <p:blipFill>
          <a:blip r:embed="rId3">
            <a:alphaModFix/>
          </a:blip>
          <a:stretch>
            <a:fillRect/>
          </a:stretch>
        </p:blipFill>
        <p:spPr>
          <a:xfrm>
            <a:off x="837400" y="630124"/>
            <a:ext cx="7469199" cy="4461100"/>
          </a:xfrm>
          <a:prstGeom prst="rect">
            <a:avLst/>
          </a:prstGeom>
          <a:noFill/>
          <a:ln>
            <a:noFill/>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Shape 440"/>
          <p:cNvSpPr txBox="1">
            <a:spLocks noGrp="1"/>
          </p:cNvSpPr>
          <p:nvPr>
            <p:ph type="title"/>
          </p:nvPr>
        </p:nvSpPr>
        <p:spPr>
          <a:xfrm>
            <a:off x="311700" y="264000"/>
            <a:ext cx="8520600" cy="572700"/>
          </a:xfrm>
          <a:prstGeom prst="rect">
            <a:avLst/>
          </a:prstGeom>
        </p:spPr>
        <p:txBody>
          <a:bodyPr lIns="91425" tIns="91425" rIns="91425" bIns="91425" anchor="t" anchorCtr="0">
            <a:noAutofit/>
          </a:bodyPr>
          <a:lstStyle/>
          <a:p>
            <a:pPr lvl="0">
              <a:spcBef>
                <a:spcPts val="0"/>
              </a:spcBef>
              <a:buNone/>
            </a:pPr>
            <a:r>
              <a:rPr lang="en-GB" dirty="0">
                <a:latin typeface="+mj-lt"/>
              </a:rPr>
              <a:t>Stock Summary (Type A)</a:t>
            </a:r>
          </a:p>
        </p:txBody>
      </p:sp>
      <p:pic>
        <p:nvPicPr>
          <p:cNvPr id="441" name="Shape 441"/>
          <p:cNvPicPr preferRelativeResize="0"/>
          <p:nvPr/>
        </p:nvPicPr>
        <p:blipFill>
          <a:blip r:embed="rId3">
            <a:alphaModFix/>
          </a:blip>
          <a:stretch>
            <a:fillRect/>
          </a:stretch>
        </p:blipFill>
        <p:spPr>
          <a:xfrm>
            <a:off x="2426483" y="836700"/>
            <a:ext cx="4291032" cy="4149187"/>
          </a:xfrm>
          <a:prstGeom prst="rect">
            <a:avLst/>
          </a:prstGeom>
          <a:noFill/>
          <a:ln>
            <a:noFill/>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Shape 446"/>
          <p:cNvSpPr txBox="1">
            <a:spLocks noGrp="1"/>
          </p:cNvSpPr>
          <p:nvPr>
            <p:ph type="title"/>
          </p:nvPr>
        </p:nvSpPr>
        <p:spPr>
          <a:xfrm>
            <a:off x="311700" y="111275"/>
            <a:ext cx="8520600" cy="572700"/>
          </a:xfrm>
          <a:prstGeom prst="rect">
            <a:avLst/>
          </a:prstGeom>
        </p:spPr>
        <p:txBody>
          <a:bodyPr lIns="91425" tIns="91425" rIns="91425" bIns="91425" anchor="t" anchorCtr="0">
            <a:noAutofit/>
          </a:bodyPr>
          <a:lstStyle/>
          <a:p>
            <a:pPr lvl="0" rtl="0">
              <a:spcBef>
                <a:spcPts val="0"/>
              </a:spcBef>
              <a:buNone/>
            </a:pPr>
            <a:r>
              <a:rPr lang="en-GB" dirty="0">
                <a:latin typeface="+mj-lt"/>
              </a:rPr>
              <a:t>Stock Summary (Type B)</a:t>
            </a:r>
          </a:p>
        </p:txBody>
      </p:sp>
      <p:pic>
        <p:nvPicPr>
          <p:cNvPr id="447" name="Shape 447"/>
          <p:cNvPicPr preferRelativeResize="0"/>
          <p:nvPr/>
        </p:nvPicPr>
        <p:blipFill>
          <a:blip r:embed="rId3">
            <a:alphaModFix/>
          </a:blip>
          <a:stretch>
            <a:fillRect/>
          </a:stretch>
        </p:blipFill>
        <p:spPr>
          <a:xfrm>
            <a:off x="2419021" y="713174"/>
            <a:ext cx="4305956" cy="4198087"/>
          </a:xfrm>
          <a:prstGeom prst="rect">
            <a:avLst/>
          </a:prstGeom>
          <a:noFill/>
          <a:ln>
            <a:noFill/>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Shape 452"/>
          <p:cNvSpPr txBox="1">
            <a:spLocks noGrp="1"/>
          </p:cNvSpPr>
          <p:nvPr>
            <p:ph type="title"/>
          </p:nvPr>
        </p:nvSpPr>
        <p:spPr>
          <a:xfrm>
            <a:off x="311700" y="229925"/>
            <a:ext cx="8520600" cy="572700"/>
          </a:xfrm>
          <a:prstGeom prst="rect">
            <a:avLst/>
          </a:prstGeom>
        </p:spPr>
        <p:txBody>
          <a:bodyPr lIns="91425" tIns="91425" rIns="91425" bIns="91425" anchor="t" anchorCtr="0">
            <a:noAutofit/>
          </a:bodyPr>
          <a:lstStyle/>
          <a:p>
            <a:pPr lvl="0">
              <a:spcBef>
                <a:spcPts val="0"/>
              </a:spcBef>
              <a:buNone/>
            </a:pPr>
            <a:r>
              <a:rPr lang="en-GB" dirty="0">
                <a:latin typeface="+mj-lt"/>
              </a:rPr>
              <a:t>1 Year Stock Performance</a:t>
            </a:r>
          </a:p>
        </p:txBody>
      </p:sp>
      <p:pic>
        <p:nvPicPr>
          <p:cNvPr id="453" name="Shape 453"/>
          <p:cNvPicPr preferRelativeResize="0"/>
          <p:nvPr/>
        </p:nvPicPr>
        <p:blipFill>
          <a:blip r:embed="rId3">
            <a:alphaModFix/>
          </a:blip>
          <a:stretch>
            <a:fillRect/>
          </a:stretch>
        </p:blipFill>
        <p:spPr>
          <a:xfrm>
            <a:off x="1601494" y="802631"/>
            <a:ext cx="5941011" cy="4254955"/>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165" name="Shape 165" descr="Screen Shot 2016-07-25 at 10.51.06 PM.jpg"/>
          <p:cNvPicPr preferRelativeResize="0"/>
          <p:nvPr/>
        </p:nvPicPr>
        <p:blipFill>
          <a:blip r:embed="rId3">
            <a:alphaModFix/>
          </a:blip>
          <a:stretch>
            <a:fillRect/>
          </a:stretch>
        </p:blipFill>
        <p:spPr>
          <a:xfrm>
            <a:off x="203999" y="902050"/>
            <a:ext cx="8940001" cy="3339399"/>
          </a:xfrm>
          <a:prstGeom prst="rect">
            <a:avLst/>
          </a:prstGeom>
          <a:noFill/>
          <a:ln>
            <a:noFill/>
          </a:ln>
        </p:spPr>
      </p:pic>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Shape 458"/>
          <p:cNvSpPr txBox="1">
            <a:spLocks noGrp="1"/>
          </p:cNvSpPr>
          <p:nvPr>
            <p:ph type="title"/>
          </p:nvPr>
        </p:nvSpPr>
        <p:spPr>
          <a:xfrm>
            <a:off x="311700" y="294200"/>
            <a:ext cx="8520600" cy="572700"/>
          </a:xfrm>
          <a:prstGeom prst="rect">
            <a:avLst/>
          </a:prstGeom>
        </p:spPr>
        <p:txBody>
          <a:bodyPr lIns="91425" tIns="91425" rIns="91425" bIns="91425" anchor="t" anchorCtr="0">
            <a:noAutofit/>
          </a:bodyPr>
          <a:lstStyle/>
          <a:p>
            <a:pPr lvl="0" rtl="0">
              <a:spcBef>
                <a:spcPts val="0"/>
              </a:spcBef>
              <a:buNone/>
            </a:pPr>
            <a:r>
              <a:rPr lang="en-GB" dirty="0">
                <a:latin typeface="+mj-lt"/>
              </a:rPr>
              <a:t>1 Year Moving Average</a:t>
            </a:r>
          </a:p>
        </p:txBody>
      </p:sp>
      <p:pic>
        <p:nvPicPr>
          <p:cNvPr id="459" name="Shape 459"/>
          <p:cNvPicPr preferRelativeResize="0"/>
          <p:nvPr/>
        </p:nvPicPr>
        <p:blipFill>
          <a:blip r:embed="rId3">
            <a:alphaModFix/>
          </a:blip>
          <a:stretch>
            <a:fillRect/>
          </a:stretch>
        </p:blipFill>
        <p:spPr>
          <a:xfrm>
            <a:off x="1763980" y="866905"/>
            <a:ext cx="5616038" cy="4133231"/>
          </a:xfrm>
          <a:prstGeom prst="rect">
            <a:avLst/>
          </a:prstGeom>
          <a:noFill/>
          <a:ln>
            <a:noFill/>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Shape 464"/>
          <p:cNvSpPr txBox="1">
            <a:spLocks noGrp="1"/>
          </p:cNvSpPr>
          <p:nvPr>
            <p:ph type="title"/>
          </p:nvPr>
        </p:nvSpPr>
        <p:spPr>
          <a:xfrm>
            <a:off x="311700" y="313500"/>
            <a:ext cx="8520600" cy="572700"/>
          </a:xfrm>
          <a:prstGeom prst="rect">
            <a:avLst/>
          </a:prstGeom>
        </p:spPr>
        <p:txBody>
          <a:bodyPr lIns="91425" tIns="91425" rIns="91425" bIns="91425" anchor="t" anchorCtr="0">
            <a:noAutofit/>
          </a:bodyPr>
          <a:lstStyle/>
          <a:p>
            <a:pPr lvl="0">
              <a:spcBef>
                <a:spcPts val="0"/>
              </a:spcBef>
              <a:buNone/>
            </a:pPr>
            <a:r>
              <a:rPr lang="en-GB" dirty="0">
                <a:latin typeface="+mj-lt"/>
              </a:rPr>
              <a:t>1 Year vs. S&amp;P/TSX Composite</a:t>
            </a:r>
          </a:p>
        </p:txBody>
      </p:sp>
      <p:pic>
        <p:nvPicPr>
          <p:cNvPr id="465" name="Shape 465"/>
          <p:cNvPicPr preferRelativeResize="0"/>
          <p:nvPr/>
        </p:nvPicPr>
        <p:blipFill>
          <a:blip r:embed="rId3">
            <a:alphaModFix/>
          </a:blip>
          <a:stretch>
            <a:fillRect/>
          </a:stretch>
        </p:blipFill>
        <p:spPr>
          <a:xfrm>
            <a:off x="1143000" y="886203"/>
            <a:ext cx="6857998" cy="4110517"/>
          </a:xfrm>
          <a:prstGeom prst="rect">
            <a:avLst/>
          </a:prstGeom>
          <a:noFill/>
          <a:ln>
            <a:noFill/>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Shape 470"/>
          <p:cNvSpPr txBox="1">
            <a:spLocks noGrp="1"/>
          </p:cNvSpPr>
          <p:nvPr>
            <p:ph type="title"/>
          </p:nvPr>
        </p:nvSpPr>
        <p:spPr>
          <a:xfrm>
            <a:off x="311700" y="296900"/>
            <a:ext cx="8520600" cy="572700"/>
          </a:xfrm>
          <a:prstGeom prst="rect">
            <a:avLst/>
          </a:prstGeom>
        </p:spPr>
        <p:txBody>
          <a:bodyPr lIns="91425" tIns="91425" rIns="91425" bIns="91425" anchor="t" anchorCtr="0">
            <a:noAutofit/>
          </a:bodyPr>
          <a:lstStyle/>
          <a:p>
            <a:pPr lvl="0" rtl="0">
              <a:spcBef>
                <a:spcPts val="0"/>
              </a:spcBef>
              <a:buNone/>
            </a:pPr>
            <a:r>
              <a:rPr lang="en-GB" dirty="0">
                <a:latin typeface="+mj-lt"/>
              </a:rPr>
              <a:t>1 Year vs. S&amp;P/TSX Metals &amp; Mining Index</a:t>
            </a:r>
          </a:p>
        </p:txBody>
      </p:sp>
      <p:sp>
        <p:nvSpPr>
          <p:cNvPr id="471" name="Shape 471"/>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rtl="0">
              <a:spcBef>
                <a:spcPts val="0"/>
              </a:spcBef>
              <a:buNone/>
            </a:pPr>
            <a:endParaRPr/>
          </a:p>
        </p:txBody>
      </p:sp>
      <p:pic>
        <p:nvPicPr>
          <p:cNvPr id="472" name="Shape 472"/>
          <p:cNvPicPr preferRelativeResize="0"/>
          <p:nvPr/>
        </p:nvPicPr>
        <p:blipFill>
          <a:blip r:embed="rId3">
            <a:alphaModFix/>
          </a:blip>
          <a:stretch>
            <a:fillRect/>
          </a:stretch>
        </p:blipFill>
        <p:spPr>
          <a:xfrm>
            <a:off x="1143000" y="869607"/>
            <a:ext cx="6857998" cy="4148041"/>
          </a:xfrm>
          <a:prstGeom prst="rect">
            <a:avLst/>
          </a:prstGeom>
          <a:noFill/>
          <a:ln>
            <a:noFill/>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Shape 477"/>
          <p:cNvSpPr txBox="1">
            <a:spLocks noGrp="1"/>
          </p:cNvSpPr>
          <p:nvPr>
            <p:ph type="title"/>
          </p:nvPr>
        </p:nvSpPr>
        <p:spPr>
          <a:xfrm>
            <a:off x="311700" y="272100"/>
            <a:ext cx="8520600" cy="572700"/>
          </a:xfrm>
          <a:prstGeom prst="rect">
            <a:avLst/>
          </a:prstGeom>
        </p:spPr>
        <p:txBody>
          <a:bodyPr lIns="91425" tIns="91425" rIns="91425" bIns="91425" anchor="t" anchorCtr="0">
            <a:noAutofit/>
          </a:bodyPr>
          <a:lstStyle/>
          <a:p>
            <a:pPr lvl="0">
              <a:spcBef>
                <a:spcPts val="0"/>
              </a:spcBef>
              <a:buNone/>
            </a:pPr>
            <a:r>
              <a:rPr lang="en-GB" dirty="0">
                <a:latin typeface="+mj-lt"/>
              </a:rPr>
              <a:t>5 Year Stock Performance</a:t>
            </a:r>
          </a:p>
        </p:txBody>
      </p:sp>
      <p:sp>
        <p:nvSpPr>
          <p:cNvPr id="478" name="Shape 478"/>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endParaRPr/>
          </a:p>
        </p:txBody>
      </p:sp>
      <p:pic>
        <p:nvPicPr>
          <p:cNvPr id="479" name="Shape 479"/>
          <p:cNvPicPr preferRelativeResize="0"/>
          <p:nvPr/>
        </p:nvPicPr>
        <p:blipFill>
          <a:blip r:embed="rId3">
            <a:alphaModFix/>
          </a:blip>
          <a:stretch>
            <a:fillRect/>
          </a:stretch>
        </p:blipFill>
        <p:spPr>
          <a:xfrm>
            <a:off x="1682006" y="844800"/>
            <a:ext cx="5779987" cy="4220120"/>
          </a:xfrm>
          <a:prstGeom prst="rect">
            <a:avLst/>
          </a:prstGeom>
          <a:noFill/>
          <a:ln>
            <a:noFill/>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Shape 484"/>
          <p:cNvSpPr txBox="1">
            <a:spLocks noGrp="1"/>
          </p:cNvSpPr>
          <p:nvPr>
            <p:ph type="title"/>
          </p:nvPr>
        </p:nvSpPr>
        <p:spPr>
          <a:xfrm>
            <a:off x="311700" y="251050"/>
            <a:ext cx="8520600" cy="572700"/>
          </a:xfrm>
          <a:prstGeom prst="rect">
            <a:avLst/>
          </a:prstGeom>
        </p:spPr>
        <p:txBody>
          <a:bodyPr lIns="91425" tIns="91425" rIns="91425" bIns="91425" anchor="t" anchorCtr="0">
            <a:noAutofit/>
          </a:bodyPr>
          <a:lstStyle/>
          <a:p>
            <a:pPr lvl="0">
              <a:spcBef>
                <a:spcPts val="0"/>
              </a:spcBef>
              <a:buNone/>
            </a:pPr>
            <a:r>
              <a:rPr lang="en-GB" dirty="0">
                <a:latin typeface="+mj-lt"/>
              </a:rPr>
              <a:t>5 Year Moving Average</a:t>
            </a:r>
          </a:p>
        </p:txBody>
      </p:sp>
      <p:sp>
        <p:nvSpPr>
          <p:cNvPr id="485" name="Shape 485"/>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endParaRPr/>
          </a:p>
        </p:txBody>
      </p:sp>
      <p:pic>
        <p:nvPicPr>
          <p:cNvPr id="486" name="Shape 486"/>
          <p:cNvPicPr preferRelativeResize="0"/>
          <p:nvPr/>
        </p:nvPicPr>
        <p:blipFill>
          <a:blip r:embed="rId3">
            <a:alphaModFix/>
          </a:blip>
          <a:stretch>
            <a:fillRect/>
          </a:stretch>
        </p:blipFill>
        <p:spPr>
          <a:xfrm>
            <a:off x="1716703" y="823743"/>
            <a:ext cx="5710593" cy="4204030"/>
          </a:xfrm>
          <a:prstGeom prst="rect">
            <a:avLst/>
          </a:prstGeom>
          <a:noFill/>
          <a:ln>
            <a:noFill/>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Shape 491"/>
          <p:cNvSpPr txBox="1">
            <a:spLocks noGrp="1"/>
          </p:cNvSpPr>
          <p:nvPr>
            <p:ph type="title"/>
          </p:nvPr>
        </p:nvSpPr>
        <p:spPr>
          <a:xfrm>
            <a:off x="311700" y="341725"/>
            <a:ext cx="8520600" cy="572700"/>
          </a:xfrm>
          <a:prstGeom prst="rect">
            <a:avLst/>
          </a:prstGeom>
        </p:spPr>
        <p:txBody>
          <a:bodyPr lIns="91425" tIns="91425" rIns="91425" bIns="91425" anchor="t" anchorCtr="0">
            <a:noAutofit/>
          </a:bodyPr>
          <a:lstStyle/>
          <a:p>
            <a:pPr lvl="0">
              <a:spcBef>
                <a:spcPts val="0"/>
              </a:spcBef>
              <a:buNone/>
            </a:pPr>
            <a:r>
              <a:rPr lang="en-GB" dirty="0">
                <a:latin typeface="+mj-lt"/>
              </a:rPr>
              <a:t>5 Year vs. S&amp;P/TSX Composite</a:t>
            </a:r>
          </a:p>
        </p:txBody>
      </p:sp>
      <p:sp>
        <p:nvSpPr>
          <p:cNvPr id="492" name="Shape 492"/>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endParaRPr/>
          </a:p>
        </p:txBody>
      </p:sp>
      <p:pic>
        <p:nvPicPr>
          <p:cNvPr id="493" name="Shape 493"/>
          <p:cNvPicPr preferRelativeResize="0"/>
          <p:nvPr/>
        </p:nvPicPr>
        <p:blipFill>
          <a:blip r:embed="rId3">
            <a:alphaModFix/>
          </a:blip>
          <a:stretch>
            <a:fillRect/>
          </a:stretch>
        </p:blipFill>
        <p:spPr>
          <a:xfrm>
            <a:off x="1143000" y="914423"/>
            <a:ext cx="6857998" cy="4131926"/>
          </a:xfrm>
          <a:prstGeom prst="rect">
            <a:avLst/>
          </a:prstGeom>
          <a:noFill/>
          <a:ln>
            <a:noFill/>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Shape 498"/>
          <p:cNvSpPr txBox="1">
            <a:spLocks noGrp="1"/>
          </p:cNvSpPr>
          <p:nvPr>
            <p:ph type="title"/>
          </p:nvPr>
        </p:nvSpPr>
        <p:spPr>
          <a:xfrm>
            <a:off x="311700" y="381100"/>
            <a:ext cx="8520600" cy="572700"/>
          </a:xfrm>
          <a:prstGeom prst="rect">
            <a:avLst/>
          </a:prstGeom>
        </p:spPr>
        <p:txBody>
          <a:bodyPr lIns="91425" tIns="91425" rIns="91425" bIns="91425" anchor="t" anchorCtr="0">
            <a:noAutofit/>
          </a:bodyPr>
          <a:lstStyle/>
          <a:p>
            <a:pPr lvl="0" rtl="0">
              <a:spcBef>
                <a:spcPts val="0"/>
              </a:spcBef>
              <a:buNone/>
            </a:pPr>
            <a:r>
              <a:rPr lang="en-GB" dirty="0">
                <a:latin typeface="+mj-lt"/>
              </a:rPr>
              <a:t>5 Year vs. S&amp;P/TSX Metals &amp; Mining Index</a:t>
            </a:r>
          </a:p>
        </p:txBody>
      </p:sp>
      <p:pic>
        <p:nvPicPr>
          <p:cNvPr id="500" name="Shape 500"/>
          <p:cNvPicPr preferRelativeResize="0"/>
          <p:nvPr/>
        </p:nvPicPr>
        <p:blipFill>
          <a:blip r:embed="rId3">
            <a:alphaModFix/>
          </a:blip>
          <a:stretch>
            <a:fillRect/>
          </a:stretch>
        </p:blipFill>
        <p:spPr>
          <a:xfrm>
            <a:off x="1146571" y="953803"/>
            <a:ext cx="6850856" cy="4079081"/>
          </a:xfrm>
          <a:prstGeom prst="rect">
            <a:avLst/>
          </a:prstGeom>
          <a:noFill/>
          <a:ln>
            <a:noFill/>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Shape 50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GB" dirty="0">
                <a:latin typeface="+mj-lt"/>
              </a:rPr>
              <a:t>Company History</a:t>
            </a:r>
          </a:p>
        </p:txBody>
      </p:sp>
      <p:sp>
        <p:nvSpPr>
          <p:cNvPr id="506" name="Shape 506"/>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marL="514350" lvl="0" indent="-285750" rtl="0">
              <a:spcBef>
                <a:spcPts val="0"/>
              </a:spcBef>
              <a:buFont typeface="Arial"/>
              <a:buChar char="•"/>
            </a:pPr>
            <a:r>
              <a:rPr lang="en-GB" dirty="0" err="1">
                <a:solidFill>
                  <a:srgbClr val="202729"/>
                </a:solidFill>
                <a:latin typeface="+mj-lt"/>
              </a:rPr>
              <a:t>Teck</a:t>
            </a:r>
            <a:r>
              <a:rPr lang="en-GB" dirty="0">
                <a:solidFill>
                  <a:srgbClr val="202729"/>
                </a:solidFill>
                <a:latin typeface="+mj-lt"/>
              </a:rPr>
              <a:t> Resources Ltd. was known as </a:t>
            </a:r>
            <a:r>
              <a:rPr lang="en-GB" dirty="0" err="1">
                <a:solidFill>
                  <a:srgbClr val="202729"/>
                </a:solidFill>
                <a:latin typeface="+mj-lt"/>
              </a:rPr>
              <a:t>Teck</a:t>
            </a:r>
            <a:r>
              <a:rPr lang="en-GB" dirty="0">
                <a:solidFill>
                  <a:srgbClr val="202729"/>
                </a:solidFill>
                <a:latin typeface="+mj-lt"/>
              </a:rPr>
              <a:t> Cominco until 2008</a:t>
            </a:r>
          </a:p>
          <a:p>
            <a:pPr marL="514350" lvl="0" indent="-285750" rtl="0">
              <a:spcBef>
                <a:spcPts val="0"/>
              </a:spcBef>
              <a:buFont typeface="Arial"/>
              <a:buChar char="•"/>
            </a:pPr>
            <a:r>
              <a:rPr lang="en-GB" dirty="0">
                <a:solidFill>
                  <a:srgbClr val="202729"/>
                </a:solidFill>
                <a:latin typeface="+mj-lt"/>
              </a:rPr>
              <a:t>Began in 1913 as </a:t>
            </a:r>
            <a:r>
              <a:rPr lang="en-GB" i="1" dirty="0" err="1">
                <a:solidFill>
                  <a:srgbClr val="202729"/>
                </a:solidFill>
                <a:latin typeface="+mj-lt"/>
              </a:rPr>
              <a:t>Teck</a:t>
            </a:r>
            <a:r>
              <a:rPr lang="en-GB" i="1" dirty="0">
                <a:solidFill>
                  <a:srgbClr val="202729"/>
                </a:solidFill>
                <a:latin typeface="+mj-lt"/>
              </a:rPr>
              <a:t>-Hughes Gold Mines Limited</a:t>
            </a:r>
            <a:r>
              <a:rPr lang="en-GB" dirty="0">
                <a:solidFill>
                  <a:srgbClr val="202729"/>
                </a:solidFill>
                <a:latin typeface="+mj-lt"/>
              </a:rPr>
              <a:t> with the objective to discover gold at Kirkland Lake, Ontario, by prospectors Sandy McIntyre and James Hughes</a:t>
            </a:r>
          </a:p>
          <a:p>
            <a:pPr marL="514350" lvl="0" indent="-285750" rtl="0">
              <a:spcBef>
                <a:spcPts val="0"/>
              </a:spcBef>
              <a:buFont typeface="Arial"/>
              <a:buChar char="•"/>
            </a:pPr>
            <a:r>
              <a:rPr lang="en-GB" dirty="0">
                <a:solidFill>
                  <a:srgbClr val="202729"/>
                </a:solidFill>
                <a:latin typeface="+mj-lt"/>
              </a:rPr>
              <a:t>The mine produced gold for 50 years up until 1965</a:t>
            </a:r>
          </a:p>
          <a:p>
            <a:pPr marL="514350" lvl="0" indent="-285750">
              <a:spcBef>
                <a:spcPts val="0"/>
              </a:spcBef>
              <a:buFont typeface="Arial"/>
              <a:buChar char="•"/>
            </a:pPr>
            <a:r>
              <a:rPr lang="en-GB" dirty="0">
                <a:solidFill>
                  <a:srgbClr val="202729"/>
                </a:solidFill>
                <a:latin typeface="+mj-lt"/>
              </a:rPr>
              <a:t>The partnership between </a:t>
            </a:r>
            <a:r>
              <a:rPr lang="en-GB" dirty="0" err="1">
                <a:solidFill>
                  <a:srgbClr val="202729"/>
                </a:solidFill>
                <a:latin typeface="+mj-lt"/>
              </a:rPr>
              <a:t>Teck</a:t>
            </a:r>
            <a:r>
              <a:rPr lang="en-GB" dirty="0">
                <a:solidFill>
                  <a:srgbClr val="202729"/>
                </a:solidFill>
                <a:latin typeface="+mj-lt"/>
              </a:rPr>
              <a:t> and Cominco began in 1986 when </a:t>
            </a:r>
            <a:r>
              <a:rPr lang="en-GB" dirty="0" err="1">
                <a:solidFill>
                  <a:srgbClr val="202729"/>
                </a:solidFill>
                <a:latin typeface="+mj-lt"/>
              </a:rPr>
              <a:t>Teck</a:t>
            </a:r>
            <a:r>
              <a:rPr lang="en-GB" dirty="0">
                <a:solidFill>
                  <a:srgbClr val="202729"/>
                </a:solidFill>
                <a:latin typeface="+mj-lt"/>
              </a:rPr>
              <a:t> acquired a shareholding from CP limited, and the merger between the two companies was finalized in July 2001</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Shape 511"/>
          <p:cNvSpPr txBox="1">
            <a:spLocks noGrp="1"/>
          </p:cNvSpPr>
          <p:nvPr>
            <p:ph type="title"/>
          </p:nvPr>
        </p:nvSpPr>
        <p:spPr>
          <a:xfrm>
            <a:off x="311700" y="223025"/>
            <a:ext cx="8520600" cy="572700"/>
          </a:xfrm>
          <a:prstGeom prst="rect">
            <a:avLst/>
          </a:prstGeom>
        </p:spPr>
        <p:txBody>
          <a:bodyPr lIns="91425" tIns="91425" rIns="91425" bIns="91425" anchor="t" anchorCtr="0">
            <a:noAutofit/>
          </a:bodyPr>
          <a:lstStyle/>
          <a:p>
            <a:pPr lvl="0">
              <a:spcBef>
                <a:spcPts val="0"/>
              </a:spcBef>
              <a:buNone/>
            </a:pPr>
            <a:r>
              <a:rPr lang="en-GB" dirty="0">
                <a:latin typeface="+mj-lt"/>
              </a:rPr>
              <a:t>Business Model: Diversified Mining</a:t>
            </a:r>
          </a:p>
        </p:txBody>
      </p:sp>
      <p:sp>
        <p:nvSpPr>
          <p:cNvPr id="512" name="Shape 512"/>
          <p:cNvSpPr txBox="1">
            <a:spLocks noGrp="1"/>
          </p:cNvSpPr>
          <p:nvPr>
            <p:ph type="body" idx="1"/>
          </p:nvPr>
        </p:nvSpPr>
        <p:spPr>
          <a:xfrm>
            <a:off x="311700" y="795725"/>
            <a:ext cx="8832300" cy="4055400"/>
          </a:xfrm>
          <a:prstGeom prst="rect">
            <a:avLst/>
          </a:prstGeom>
        </p:spPr>
        <p:txBody>
          <a:bodyPr lIns="91425" tIns="91425" rIns="91425" bIns="91425" anchor="t" anchorCtr="0">
            <a:noAutofit/>
          </a:bodyPr>
          <a:lstStyle/>
          <a:p>
            <a:pPr lvl="0" rtl="0">
              <a:lnSpc>
                <a:spcPct val="100000"/>
              </a:lnSpc>
              <a:spcAft>
                <a:spcPts val="0"/>
              </a:spcAft>
              <a:buNone/>
            </a:pPr>
            <a:r>
              <a:rPr lang="en-GB" sz="1400" dirty="0" err="1">
                <a:solidFill>
                  <a:srgbClr val="333333"/>
                </a:solidFill>
                <a:highlight>
                  <a:srgbClr val="F6F6F6"/>
                </a:highlight>
                <a:latin typeface="Arial"/>
                <a:ea typeface="Arial"/>
                <a:cs typeface="Arial"/>
                <a:sym typeface="Arial"/>
              </a:rPr>
              <a:t>Teck</a:t>
            </a:r>
            <a:r>
              <a:rPr lang="en-GB" sz="1400" dirty="0">
                <a:solidFill>
                  <a:srgbClr val="333333"/>
                </a:solidFill>
                <a:highlight>
                  <a:srgbClr val="F6F6F6"/>
                </a:highlight>
                <a:latin typeface="Arial"/>
                <a:ea typeface="Arial"/>
                <a:cs typeface="Arial"/>
                <a:sym typeface="Arial"/>
              </a:rPr>
              <a:t> is a diversified resource company committed to responsible mining and mineral development.</a:t>
            </a:r>
          </a:p>
          <a:p>
            <a:pPr marL="285750" lvl="0" indent="-285750" rtl="0">
              <a:lnSpc>
                <a:spcPct val="100000"/>
              </a:lnSpc>
              <a:spcAft>
                <a:spcPts val="0"/>
              </a:spcAft>
              <a:buClr>
                <a:srgbClr val="262626"/>
              </a:buClr>
              <a:buSzPct val="100000"/>
              <a:buFont typeface="Arial"/>
              <a:buChar char="•"/>
            </a:pPr>
            <a:r>
              <a:rPr lang="en-GB" sz="1400" dirty="0">
                <a:solidFill>
                  <a:srgbClr val="262626"/>
                </a:solidFill>
                <a:highlight>
                  <a:srgbClr val="F6F6F6"/>
                </a:highlight>
                <a:latin typeface="Arial"/>
                <a:ea typeface="Arial"/>
                <a:cs typeface="Arial"/>
                <a:sym typeface="Arial"/>
              </a:rPr>
              <a:t>Headquartered in Vancouver, Canada</a:t>
            </a:r>
          </a:p>
          <a:p>
            <a:pPr marL="285750" lvl="0" indent="-285750" rtl="0">
              <a:lnSpc>
                <a:spcPct val="100000"/>
              </a:lnSpc>
              <a:spcAft>
                <a:spcPts val="0"/>
              </a:spcAft>
              <a:buClr>
                <a:srgbClr val="262626"/>
              </a:buClr>
              <a:buSzPct val="100000"/>
              <a:buFont typeface="Arial"/>
              <a:buChar char="•"/>
            </a:pPr>
            <a:r>
              <a:rPr lang="en-GB" sz="1400" dirty="0">
                <a:solidFill>
                  <a:srgbClr val="262626"/>
                </a:solidFill>
                <a:highlight>
                  <a:srgbClr val="F6F6F6"/>
                </a:highlight>
                <a:latin typeface="Arial"/>
                <a:ea typeface="Arial"/>
                <a:cs typeface="Arial"/>
                <a:sym typeface="Arial"/>
              </a:rPr>
              <a:t>Significant copper producer in the Americas</a:t>
            </a:r>
          </a:p>
          <a:p>
            <a:pPr marL="285750" lvl="0" indent="-285750">
              <a:lnSpc>
                <a:spcPct val="100000"/>
              </a:lnSpc>
              <a:spcAft>
                <a:spcPts val="0"/>
              </a:spcAft>
              <a:buClr>
                <a:srgbClr val="262626"/>
              </a:buClr>
              <a:buSzPct val="100000"/>
              <a:buFont typeface="Arial"/>
              <a:buChar char="•"/>
            </a:pPr>
            <a:r>
              <a:rPr lang="en-GB" sz="1400" dirty="0">
                <a:solidFill>
                  <a:srgbClr val="262626"/>
                </a:solidFill>
                <a:highlight>
                  <a:srgbClr val="F6F6F6"/>
                </a:highlight>
                <a:latin typeface="Arial"/>
                <a:ea typeface="Arial"/>
                <a:cs typeface="Arial"/>
                <a:sym typeface="Arial"/>
              </a:rPr>
              <a:t>Third largest producer of zinc concentrate</a:t>
            </a:r>
          </a:p>
          <a:p>
            <a:pPr marL="285750" lvl="0" indent="-285750">
              <a:lnSpc>
                <a:spcPct val="100000"/>
              </a:lnSpc>
              <a:spcAft>
                <a:spcPts val="0"/>
              </a:spcAft>
              <a:buClr>
                <a:srgbClr val="262626"/>
              </a:buClr>
              <a:buSzPct val="100000"/>
              <a:buFont typeface="Arial"/>
              <a:buChar char="•"/>
            </a:pPr>
            <a:r>
              <a:rPr lang="en-GB" sz="1400" dirty="0">
                <a:solidFill>
                  <a:srgbClr val="262626"/>
                </a:solidFill>
                <a:highlight>
                  <a:srgbClr val="F6F6F6"/>
                </a:highlight>
                <a:latin typeface="Arial"/>
                <a:ea typeface="Arial"/>
                <a:cs typeface="Arial"/>
                <a:sym typeface="Arial"/>
              </a:rPr>
              <a:t>Second largest seaborne exporter of steelmaking coal</a:t>
            </a:r>
          </a:p>
          <a:p>
            <a:pPr marL="285750" lvl="0" indent="-285750" rtl="0">
              <a:lnSpc>
                <a:spcPct val="100000"/>
              </a:lnSpc>
              <a:spcAft>
                <a:spcPts val="0"/>
              </a:spcAft>
              <a:buClr>
                <a:srgbClr val="262626"/>
              </a:buClr>
              <a:buSzPct val="100000"/>
              <a:buFont typeface="Arial"/>
              <a:buChar char="•"/>
            </a:pPr>
            <a:r>
              <a:rPr lang="en-GB" sz="1400" dirty="0">
                <a:solidFill>
                  <a:srgbClr val="262626"/>
                </a:solidFill>
                <a:highlight>
                  <a:srgbClr val="F6F6F6"/>
                </a:highlight>
                <a:latin typeface="Arial"/>
                <a:ea typeface="Arial"/>
                <a:cs typeface="Arial"/>
                <a:sym typeface="Arial"/>
              </a:rPr>
              <a:t>Building an energy business that will further diversify our resource portfolio and generate significant long-term </a:t>
            </a:r>
            <a:r>
              <a:rPr lang="en-GB" sz="1400" dirty="0" smtClean="0">
                <a:solidFill>
                  <a:srgbClr val="262626"/>
                </a:solidFill>
                <a:highlight>
                  <a:srgbClr val="F6F6F6"/>
                </a:highlight>
                <a:latin typeface="Arial"/>
                <a:ea typeface="Arial"/>
                <a:cs typeface="Arial"/>
                <a:sym typeface="Arial"/>
              </a:rPr>
              <a:t>value</a:t>
            </a:r>
          </a:p>
          <a:p>
            <a:pPr lvl="0" rtl="0">
              <a:lnSpc>
                <a:spcPct val="100000"/>
              </a:lnSpc>
              <a:spcAft>
                <a:spcPts val="0"/>
              </a:spcAft>
              <a:buClr>
                <a:srgbClr val="262626"/>
              </a:buClr>
              <a:buSzPct val="100000"/>
            </a:pPr>
            <a:endParaRPr lang="en-GB" sz="1400" dirty="0">
              <a:solidFill>
                <a:srgbClr val="262626"/>
              </a:solidFill>
              <a:highlight>
                <a:srgbClr val="F6F6F6"/>
              </a:highlight>
              <a:latin typeface="Arial"/>
              <a:ea typeface="Arial"/>
              <a:cs typeface="Arial"/>
              <a:sym typeface="Arial"/>
            </a:endParaRPr>
          </a:p>
          <a:p>
            <a:pPr lvl="0" rtl="0">
              <a:lnSpc>
                <a:spcPct val="100000"/>
              </a:lnSpc>
              <a:spcAft>
                <a:spcPts val="0"/>
              </a:spcAft>
              <a:buNone/>
            </a:pPr>
            <a:r>
              <a:rPr lang="en-GB" sz="1400" dirty="0">
                <a:solidFill>
                  <a:srgbClr val="333333"/>
                </a:solidFill>
                <a:highlight>
                  <a:srgbClr val="F6F6F6"/>
                </a:highlight>
                <a:latin typeface="Arial"/>
                <a:ea typeface="Arial"/>
                <a:cs typeface="Arial"/>
                <a:sym typeface="Arial"/>
              </a:rPr>
              <a:t>They have operations throughout the Americas and offices and exploration properties globally.</a:t>
            </a:r>
          </a:p>
          <a:p>
            <a:pPr marL="285750" lvl="0" indent="-285750" rtl="0">
              <a:lnSpc>
                <a:spcPct val="100000"/>
              </a:lnSpc>
              <a:spcAft>
                <a:spcPts val="0"/>
              </a:spcAft>
              <a:buClr>
                <a:srgbClr val="333333"/>
              </a:buClr>
              <a:buSzPct val="100000"/>
              <a:buFont typeface="Arial"/>
              <a:buChar char="•"/>
            </a:pPr>
            <a:r>
              <a:rPr lang="en-GB" sz="1400" dirty="0">
                <a:solidFill>
                  <a:srgbClr val="262626"/>
                </a:solidFill>
                <a:highlight>
                  <a:srgbClr val="F6F6F6"/>
                </a:highlight>
                <a:latin typeface="Arial"/>
                <a:ea typeface="Arial"/>
                <a:cs typeface="Arial"/>
                <a:sym typeface="Arial"/>
              </a:rPr>
              <a:t>Own or have interests in 12 mines in Canada, the USA, Chile and Peru</a:t>
            </a:r>
          </a:p>
          <a:p>
            <a:pPr marL="285750" lvl="0" indent="-285750" rtl="0">
              <a:lnSpc>
                <a:spcPct val="100000"/>
              </a:lnSpc>
              <a:spcAft>
                <a:spcPts val="0"/>
              </a:spcAft>
              <a:buClr>
                <a:srgbClr val="333333"/>
              </a:buClr>
              <a:buSzPct val="100000"/>
              <a:buFont typeface="Arial"/>
              <a:buChar char="•"/>
            </a:pPr>
            <a:r>
              <a:rPr lang="en-GB" sz="1400" dirty="0">
                <a:solidFill>
                  <a:srgbClr val="262626"/>
                </a:solidFill>
                <a:highlight>
                  <a:srgbClr val="F6F6F6"/>
                </a:highlight>
                <a:latin typeface="Arial"/>
                <a:ea typeface="Arial"/>
                <a:cs typeface="Arial"/>
                <a:sym typeface="Arial"/>
              </a:rPr>
              <a:t>One metallurgical complex in Canada</a:t>
            </a:r>
          </a:p>
          <a:p>
            <a:pPr marL="285750" lvl="0" indent="-285750" rtl="0">
              <a:lnSpc>
                <a:spcPct val="100000"/>
              </a:lnSpc>
              <a:spcAft>
                <a:spcPts val="0"/>
              </a:spcAft>
              <a:buClr>
                <a:srgbClr val="333333"/>
              </a:buClr>
              <a:buSzPct val="100000"/>
              <a:buFont typeface="Arial"/>
              <a:buChar char="•"/>
            </a:pPr>
            <a:r>
              <a:rPr lang="en-GB" sz="1400" dirty="0">
                <a:solidFill>
                  <a:srgbClr val="262626"/>
                </a:solidFill>
                <a:highlight>
                  <a:srgbClr val="F6F6F6"/>
                </a:highlight>
                <a:latin typeface="Arial"/>
                <a:ea typeface="Arial"/>
                <a:cs typeface="Arial"/>
                <a:sym typeface="Arial"/>
              </a:rPr>
              <a:t>Interests in three oil sands development assets</a:t>
            </a:r>
          </a:p>
          <a:p>
            <a:pPr marL="285750" lvl="0" indent="-285750" rtl="0">
              <a:lnSpc>
                <a:spcPct val="100000"/>
              </a:lnSpc>
              <a:spcAft>
                <a:spcPts val="0"/>
              </a:spcAft>
              <a:buClr>
                <a:srgbClr val="333333"/>
              </a:buClr>
              <a:buSzPct val="100000"/>
              <a:buFont typeface="Arial"/>
              <a:buChar char="•"/>
            </a:pPr>
            <a:r>
              <a:rPr lang="en-GB" sz="1400" dirty="0">
                <a:solidFill>
                  <a:srgbClr val="262626"/>
                </a:solidFill>
                <a:highlight>
                  <a:srgbClr val="F6F6F6"/>
                </a:highlight>
                <a:latin typeface="Arial"/>
                <a:ea typeface="Arial"/>
                <a:cs typeface="Arial"/>
                <a:sym typeface="Arial"/>
              </a:rPr>
              <a:t>Global portfolio of copper, zinc and gold exploration</a:t>
            </a:r>
          </a:p>
          <a:p>
            <a:pPr marL="285750" lvl="0" indent="-285750" rtl="0">
              <a:lnSpc>
                <a:spcPct val="100000"/>
              </a:lnSpc>
              <a:spcAft>
                <a:spcPts val="0"/>
              </a:spcAft>
              <a:buClr>
                <a:srgbClr val="333333"/>
              </a:buClr>
              <a:buSzPct val="100000"/>
              <a:buFont typeface="Arial"/>
              <a:buChar char="•"/>
            </a:pPr>
            <a:r>
              <a:rPr lang="en-GB" sz="1400" dirty="0">
                <a:solidFill>
                  <a:srgbClr val="262626"/>
                </a:solidFill>
                <a:highlight>
                  <a:srgbClr val="F6F6F6"/>
                </a:highlight>
                <a:latin typeface="Arial"/>
                <a:ea typeface="Arial"/>
                <a:cs typeface="Arial"/>
                <a:sym typeface="Arial"/>
              </a:rPr>
              <a:t>Expertise in exploration, development, mining, smelting, refining, safety, environmental protection, product stewardship, recycling and research</a:t>
            </a:r>
          </a:p>
          <a:p>
            <a:pPr lvl="0">
              <a:lnSpc>
                <a:spcPct val="100000"/>
              </a:lnSpc>
              <a:spcAft>
                <a:spcPts val="0"/>
              </a:spcAft>
              <a:buNone/>
            </a:pPr>
            <a:endParaRPr sz="1400"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Shape 517"/>
          <p:cNvSpPr txBox="1">
            <a:spLocks noGrp="1"/>
          </p:cNvSpPr>
          <p:nvPr>
            <p:ph type="title"/>
          </p:nvPr>
        </p:nvSpPr>
        <p:spPr>
          <a:xfrm>
            <a:off x="311700" y="223025"/>
            <a:ext cx="8520600" cy="572700"/>
          </a:xfrm>
          <a:prstGeom prst="rect">
            <a:avLst/>
          </a:prstGeom>
        </p:spPr>
        <p:txBody>
          <a:bodyPr lIns="91425" tIns="91425" rIns="91425" bIns="91425" anchor="t" anchorCtr="0">
            <a:noAutofit/>
          </a:bodyPr>
          <a:lstStyle/>
          <a:p>
            <a:pPr lvl="0" rtl="0">
              <a:spcBef>
                <a:spcPts val="0"/>
              </a:spcBef>
              <a:buNone/>
            </a:pPr>
            <a:r>
              <a:rPr lang="en-GB" dirty="0">
                <a:latin typeface="+mj-lt"/>
              </a:rPr>
              <a:t>Business Model: Diversified Mining</a:t>
            </a:r>
          </a:p>
        </p:txBody>
      </p:sp>
      <p:pic>
        <p:nvPicPr>
          <p:cNvPr id="518" name="Shape 518"/>
          <p:cNvPicPr preferRelativeResize="0"/>
          <p:nvPr/>
        </p:nvPicPr>
        <p:blipFill rotWithShape="1">
          <a:blip r:embed="rId3">
            <a:alphaModFix/>
          </a:blip>
          <a:srcRect t="1787"/>
          <a:stretch/>
        </p:blipFill>
        <p:spPr>
          <a:xfrm>
            <a:off x="210925" y="1538474"/>
            <a:ext cx="8722149" cy="3113899"/>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70" name="Shape 170"/>
          <p:cNvPicPr preferRelativeResize="0">
            <a:picLocks noGrp="1"/>
          </p:cNvPicPr>
          <p:nvPr>
            <p:ph type="body" idx="1"/>
          </p:nvPr>
        </p:nvPicPr>
        <p:blipFill rotWithShape="1">
          <a:blip r:embed="rId3">
            <a:alphaModFix/>
          </a:blip>
          <a:srcRect t="21329" b="21329"/>
          <a:stretch/>
        </p:blipFill>
        <p:spPr>
          <a:prstGeom prst="rect">
            <a:avLst/>
          </a:prstGeom>
          <a:noFill/>
          <a:ln>
            <a:noFill/>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Shape 52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GB" dirty="0">
                <a:solidFill>
                  <a:srgbClr val="000000"/>
                </a:solidFill>
                <a:latin typeface="+mj-lt"/>
              </a:rPr>
              <a:t>Current Business Sectors</a:t>
            </a:r>
          </a:p>
        </p:txBody>
      </p:sp>
      <p:sp>
        <p:nvSpPr>
          <p:cNvPr id="524" name="Shape 524"/>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marL="457200" lvl="0" indent="-228600" rtl="0">
              <a:lnSpc>
                <a:spcPct val="100000"/>
              </a:lnSpc>
              <a:spcBef>
                <a:spcPts val="0"/>
              </a:spcBef>
              <a:spcAft>
                <a:spcPts val="100"/>
              </a:spcAft>
              <a:buClr>
                <a:srgbClr val="000000"/>
              </a:buClr>
            </a:pPr>
            <a:r>
              <a:rPr lang="en-GB" b="1" dirty="0">
                <a:solidFill>
                  <a:srgbClr val="000000"/>
                </a:solidFill>
                <a:latin typeface="+mj-lt"/>
              </a:rPr>
              <a:t>Steelmaking Coal</a:t>
            </a:r>
            <a:r>
              <a:rPr lang="en-GB" dirty="0">
                <a:solidFill>
                  <a:srgbClr val="000000"/>
                </a:solidFill>
                <a:latin typeface="+mj-lt"/>
              </a:rPr>
              <a:t> - World’s second-largest seaborne exporter of steelmaking coal, with six operations in Western Canada and significant high-quality steelmaking coal reserves</a:t>
            </a:r>
          </a:p>
          <a:p>
            <a:pPr marL="457200" lvl="0" indent="-228600" rtl="0">
              <a:lnSpc>
                <a:spcPct val="100000"/>
              </a:lnSpc>
              <a:spcBef>
                <a:spcPts val="0"/>
              </a:spcBef>
              <a:spcAft>
                <a:spcPts val="100"/>
              </a:spcAft>
              <a:buClr>
                <a:srgbClr val="000000"/>
              </a:buClr>
            </a:pPr>
            <a:r>
              <a:rPr lang="en-GB" b="1" dirty="0">
                <a:solidFill>
                  <a:srgbClr val="000000"/>
                </a:solidFill>
                <a:latin typeface="+mj-lt"/>
              </a:rPr>
              <a:t>Copper</a:t>
            </a:r>
            <a:r>
              <a:rPr lang="en-GB" dirty="0">
                <a:solidFill>
                  <a:srgbClr val="000000"/>
                </a:solidFill>
                <a:latin typeface="+mj-lt"/>
              </a:rPr>
              <a:t> - Four operating mines in Canada, Chile, and Peru with copper development projects in North and South America</a:t>
            </a:r>
          </a:p>
          <a:p>
            <a:pPr marL="457200" lvl="0" indent="-228600" rtl="0">
              <a:lnSpc>
                <a:spcPct val="100000"/>
              </a:lnSpc>
              <a:spcBef>
                <a:spcPts val="0"/>
              </a:spcBef>
              <a:spcAft>
                <a:spcPts val="100"/>
              </a:spcAft>
              <a:buClr>
                <a:srgbClr val="000000"/>
              </a:buClr>
            </a:pPr>
            <a:r>
              <a:rPr lang="en-GB" b="1" dirty="0">
                <a:solidFill>
                  <a:srgbClr val="000000"/>
                </a:solidFill>
                <a:latin typeface="+mj-lt"/>
              </a:rPr>
              <a:t>Zinc</a:t>
            </a:r>
            <a:r>
              <a:rPr lang="en-GB" dirty="0">
                <a:solidFill>
                  <a:srgbClr val="000000"/>
                </a:solidFill>
                <a:latin typeface="+mj-lt"/>
              </a:rPr>
              <a:t> - Third-largest producer of mined zinc, and operate one of the world’s largest fully integrated zinc and lead smelting and refining facilities</a:t>
            </a:r>
          </a:p>
          <a:p>
            <a:pPr marL="457200" lvl="0" indent="-228600" rtl="0">
              <a:lnSpc>
                <a:spcPct val="100000"/>
              </a:lnSpc>
              <a:spcBef>
                <a:spcPts val="0"/>
              </a:spcBef>
              <a:spcAft>
                <a:spcPts val="100"/>
              </a:spcAft>
              <a:buClr>
                <a:srgbClr val="000000"/>
              </a:buClr>
            </a:pPr>
            <a:r>
              <a:rPr lang="en-GB" b="1" dirty="0">
                <a:solidFill>
                  <a:srgbClr val="000000"/>
                </a:solidFill>
                <a:latin typeface="+mj-lt"/>
              </a:rPr>
              <a:t>Gold </a:t>
            </a:r>
            <a:r>
              <a:rPr lang="en-GB" dirty="0">
                <a:solidFill>
                  <a:srgbClr val="000000"/>
                </a:solidFill>
                <a:latin typeface="+mj-lt"/>
              </a:rPr>
              <a:t>- </a:t>
            </a:r>
            <a:r>
              <a:rPr lang="en-GB" dirty="0" err="1">
                <a:solidFill>
                  <a:srgbClr val="000000"/>
                </a:solidFill>
                <a:latin typeface="+mj-lt"/>
              </a:rPr>
              <a:t>Teck</a:t>
            </a:r>
            <a:r>
              <a:rPr lang="en-GB" dirty="0">
                <a:solidFill>
                  <a:srgbClr val="000000"/>
                </a:solidFill>
                <a:latin typeface="+mj-lt"/>
              </a:rPr>
              <a:t> is actively exploring for and looking to partner in new gold opportunities.  However, this industry is to a significantly lesser extent than steelmaking coal, copper, or zinc</a:t>
            </a:r>
          </a:p>
          <a:p>
            <a:pPr marL="457200" lvl="0" indent="-228600" rtl="0">
              <a:lnSpc>
                <a:spcPct val="100000"/>
              </a:lnSpc>
              <a:spcBef>
                <a:spcPts val="0"/>
              </a:spcBef>
              <a:spcAft>
                <a:spcPts val="100"/>
              </a:spcAft>
              <a:buClr>
                <a:srgbClr val="000000"/>
              </a:buClr>
            </a:pPr>
            <a:r>
              <a:rPr lang="en-GB" b="1" dirty="0">
                <a:solidFill>
                  <a:srgbClr val="000000"/>
                </a:solidFill>
                <a:latin typeface="+mj-lt"/>
              </a:rPr>
              <a:t>Energy</a:t>
            </a:r>
            <a:r>
              <a:rPr lang="en-GB" dirty="0">
                <a:solidFill>
                  <a:srgbClr val="000000"/>
                </a:solidFill>
                <a:latin typeface="+mj-lt"/>
              </a:rPr>
              <a:t> - Building an energy business through the development of Canadian oil sands projects with the potential to generate long-term value</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Shape 529"/>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GB" dirty="0">
                <a:latin typeface="+mj-lt"/>
              </a:rPr>
              <a:t>Steelmaking Coal Operations</a:t>
            </a:r>
          </a:p>
        </p:txBody>
      </p:sp>
      <p:sp>
        <p:nvSpPr>
          <p:cNvPr id="530" name="Shape 530"/>
          <p:cNvSpPr txBox="1">
            <a:spLocks noGrp="1"/>
          </p:cNvSpPr>
          <p:nvPr>
            <p:ph type="body" idx="1"/>
          </p:nvPr>
        </p:nvSpPr>
        <p:spPr>
          <a:xfrm>
            <a:off x="311700" y="1152475"/>
            <a:ext cx="4278900" cy="3416400"/>
          </a:xfrm>
          <a:prstGeom prst="rect">
            <a:avLst/>
          </a:prstGeom>
        </p:spPr>
        <p:txBody>
          <a:bodyPr lIns="91425" tIns="91425" rIns="91425" bIns="91425" anchor="t" anchorCtr="0">
            <a:noAutofit/>
          </a:bodyPr>
          <a:lstStyle/>
          <a:p>
            <a:pPr marL="457200" lvl="0" indent="-228600" rtl="0">
              <a:spcBef>
                <a:spcPts val="0"/>
              </a:spcBef>
              <a:spcAft>
                <a:spcPts val="100"/>
              </a:spcAft>
              <a:buClr>
                <a:srgbClr val="000000"/>
              </a:buClr>
            </a:pPr>
            <a:r>
              <a:rPr lang="en-GB" dirty="0">
                <a:solidFill>
                  <a:srgbClr val="000000"/>
                </a:solidFill>
                <a:latin typeface="+mj-lt"/>
              </a:rPr>
              <a:t>Six mining locations</a:t>
            </a:r>
          </a:p>
          <a:p>
            <a:pPr marL="971550" lvl="1" indent="-285750" rtl="0">
              <a:lnSpc>
                <a:spcPct val="100000"/>
              </a:lnSpc>
              <a:spcBef>
                <a:spcPts val="0"/>
              </a:spcBef>
              <a:spcAft>
                <a:spcPts val="100"/>
              </a:spcAft>
              <a:buClr>
                <a:srgbClr val="000000"/>
              </a:buClr>
              <a:buFont typeface="Arial" panose="020B0604020202020204" pitchFamily="34" charset="0"/>
              <a:buChar char="•"/>
            </a:pPr>
            <a:r>
              <a:rPr lang="en-GB" dirty="0">
                <a:solidFill>
                  <a:srgbClr val="000000"/>
                </a:solidFill>
                <a:latin typeface="+mj-lt"/>
              </a:rPr>
              <a:t>Greenhills Operation</a:t>
            </a:r>
          </a:p>
          <a:p>
            <a:pPr marL="971550" lvl="1" indent="-285750" rtl="0">
              <a:lnSpc>
                <a:spcPct val="100000"/>
              </a:lnSpc>
              <a:spcBef>
                <a:spcPts val="0"/>
              </a:spcBef>
              <a:spcAft>
                <a:spcPts val="100"/>
              </a:spcAft>
              <a:buClr>
                <a:srgbClr val="000000"/>
              </a:buClr>
              <a:buFont typeface="Arial" panose="020B0604020202020204" pitchFamily="34" charset="0"/>
              <a:buChar char="•"/>
            </a:pPr>
            <a:r>
              <a:rPr lang="en-GB" dirty="0">
                <a:solidFill>
                  <a:srgbClr val="000000"/>
                </a:solidFill>
                <a:latin typeface="+mj-lt"/>
              </a:rPr>
              <a:t>Line Creek</a:t>
            </a:r>
          </a:p>
          <a:p>
            <a:pPr marL="971550" lvl="1" indent="-285750" rtl="0">
              <a:lnSpc>
                <a:spcPct val="100000"/>
              </a:lnSpc>
              <a:spcBef>
                <a:spcPts val="0"/>
              </a:spcBef>
              <a:spcAft>
                <a:spcPts val="100"/>
              </a:spcAft>
              <a:buClr>
                <a:srgbClr val="000000"/>
              </a:buClr>
              <a:buFont typeface="Arial" panose="020B0604020202020204" pitchFamily="34" charset="0"/>
              <a:buChar char="•"/>
            </a:pPr>
            <a:r>
              <a:rPr lang="en-GB" dirty="0">
                <a:solidFill>
                  <a:srgbClr val="000000"/>
                </a:solidFill>
                <a:latin typeface="+mj-lt"/>
              </a:rPr>
              <a:t>Cardinal River</a:t>
            </a:r>
          </a:p>
          <a:p>
            <a:pPr marL="971550" lvl="1" indent="-285750" rtl="0">
              <a:lnSpc>
                <a:spcPct val="100000"/>
              </a:lnSpc>
              <a:spcBef>
                <a:spcPts val="0"/>
              </a:spcBef>
              <a:spcAft>
                <a:spcPts val="100"/>
              </a:spcAft>
              <a:buClr>
                <a:srgbClr val="000000"/>
              </a:buClr>
              <a:buFont typeface="Arial" panose="020B0604020202020204" pitchFamily="34" charset="0"/>
              <a:buChar char="•"/>
            </a:pPr>
            <a:r>
              <a:rPr lang="en-GB" dirty="0">
                <a:solidFill>
                  <a:srgbClr val="000000"/>
                </a:solidFill>
                <a:latin typeface="+mj-lt"/>
              </a:rPr>
              <a:t>Coal Mountain</a:t>
            </a:r>
          </a:p>
          <a:p>
            <a:pPr marL="971550" lvl="1" indent="-285750" rtl="0">
              <a:lnSpc>
                <a:spcPct val="100000"/>
              </a:lnSpc>
              <a:spcBef>
                <a:spcPts val="0"/>
              </a:spcBef>
              <a:spcAft>
                <a:spcPts val="100"/>
              </a:spcAft>
              <a:buClr>
                <a:srgbClr val="000000"/>
              </a:buClr>
              <a:buFont typeface="Arial" panose="020B0604020202020204" pitchFamily="34" charset="0"/>
              <a:buChar char="•"/>
            </a:pPr>
            <a:r>
              <a:rPr lang="en-GB" dirty="0">
                <a:solidFill>
                  <a:srgbClr val="000000"/>
                </a:solidFill>
                <a:latin typeface="+mj-lt"/>
              </a:rPr>
              <a:t>Elkview</a:t>
            </a:r>
          </a:p>
          <a:p>
            <a:pPr marL="971550" lvl="1" indent="-285750" rtl="0">
              <a:lnSpc>
                <a:spcPct val="100000"/>
              </a:lnSpc>
              <a:spcBef>
                <a:spcPts val="0"/>
              </a:spcBef>
              <a:spcAft>
                <a:spcPts val="100"/>
              </a:spcAft>
              <a:buClr>
                <a:srgbClr val="000000"/>
              </a:buClr>
              <a:buFont typeface="Arial" panose="020B0604020202020204" pitchFamily="34" charset="0"/>
              <a:buChar char="•"/>
            </a:pPr>
            <a:r>
              <a:rPr lang="en-GB" dirty="0">
                <a:solidFill>
                  <a:srgbClr val="000000"/>
                </a:solidFill>
                <a:latin typeface="+mj-lt"/>
              </a:rPr>
              <a:t>Fording River</a:t>
            </a:r>
          </a:p>
          <a:p>
            <a:pPr lvl="0">
              <a:spcBef>
                <a:spcPts val="0"/>
              </a:spcBef>
              <a:spcAft>
                <a:spcPts val="100"/>
              </a:spcAft>
              <a:buNone/>
            </a:pPr>
            <a:endParaRPr dirty="0">
              <a:solidFill>
                <a:srgbClr val="000000"/>
              </a:solidFill>
              <a:latin typeface="+mj-lt"/>
            </a:endParaRPr>
          </a:p>
        </p:txBody>
      </p:sp>
      <p:pic>
        <p:nvPicPr>
          <p:cNvPr id="531" name="Shape 531"/>
          <p:cNvPicPr preferRelativeResize="0"/>
          <p:nvPr/>
        </p:nvPicPr>
        <p:blipFill rotWithShape="1">
          <a:blip r:embed="rId3">
            <a:alphaModFix/>
          </a:blip>
          <a:srcRect t="35946"/>
          <a:stretch/>
        </p:blipFill>
        <p:spPr>
          <a:xfrm>
            <a:off x="0" y="3101776"/>
            <a:ext cx="9144000" cy="1941100"/>
          </a:xfrm>
          <a:prstGeom prst="rect">
            <a:avLst/>
          </a:prstGeom>
          <a:noFill/>
          <a:ln>
            <a:noFill/>
          </a:ln>
        </p:spPr>
      </p:pic>
      <p:sp>
        <p:nvSpPr>
          <p:cNvPr id="532" name="Shape 532"/>
          <p:cNvSpPr txBox="1">
            <a:spLocks noGrp="1"/>
          </p:cNvSpPr>
          <p:nvPr>
            <p:ph type="body" idx="1"/>
          </p:nvPr>
        </p:nvSpPr>
        <p:spPr>
          <a:xfrm>
            <a:off x="4732125" y="1152475"/>
            <a:ext cx="4278900" cy="3416400"/>
          </a:xfrm>
          <a:prstGeom prst="rect">
            <a:avLst/>
          </a:prstGeom>
        </p:spPr>
        <p:txBody>
          <a:bodyPr lIns="91425" tIns="91425" rIns="91425" bIns="91425" anchor="t" anchorCtr="0">
            <a:noAutofit/>
          </a:bodyPr>
          <a:lstStyle/>
          <a:p>
            <a:pPr marL="514350" lvl="0" indent="-285750" rtl="0">
              <a:spcBef>
                <a:spcPts val="0"/>
              </a:spcBef>
              <a:buClr>
                <a:srgbClr val="000000"/>
              </a:buClr>
              <a:buFont typeface="Arial" panose="020B0604020202020204" pitchFamily="34" charset="0"/>
              <a:buChar char="•"/>
            </a:pPr>
            <a:r>
              <a:rPr lang="en-GB" dirty="0">
                <a:solidFill>
                  <a:srgbClr val="000000"/>
                </a:solidFill>
                <a:latin typeface="+mj-lt"/>
              </a:rPr>
              <a:t>In 2014 the </a:t>
            </a:r>
            <a:r>
              <a:rPr lang="en-GB" dirty="0" err="1">
                <a:solidFill>
                  <a:srgbClr val="000000"/>
                </a:solidFill>
                <a:latin typeface="+mj-lt"/>
              </a:rPr>
              <a:t>Quintette</a:t>
            </a:r>
            <a:r>
              <a:rPr lang="en-GB" dirty="0">
                <a:solidFill>
                  <a:srgbClr val="000000"/>
                </a:solidFill>
                <a:latin typeface="+mj-lt"/>
              </a:rPr>
              <a:t> Project in northeast BC was put on hold due to unfavourable market conditions</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Shape 537"/>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GB" dirty="0">
                <a:latin typeface="+mj-lt"/>
              </a:rPr>
              <a:t>Greenhills Operations</a:t>
            </a:r>
          </a:p>
        </p:txBody>
      </p:sp>
      <p:sp>
        <p:nvSpPr>
          <p:cNvPr id="538" name="Shape 538"/>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marL="514350" lvl="0" indent="-285750" rtl="0">
              <a:spcBef>
                <a:spcPts val="0"/>
              </a:spcBef>
              <a:buClr>
                <a:srgbClr val="000000"/>
              </a:buClr>
              <a:buFont typeface="Arial"/>
              <a:buChar char="•"/>
            </a:pPr>
            <a:r>
              <a:rPr lang="en-GB" dirty="0">
                <a:solidFill>
                  <a:srgbClr val="202729"/>
                </a:solidFill>
                <a:latin typeface="+mj-lt"/>
              </a:rPr>
              <a:t>Located near </a:t>
            </a:r>
            <a:r>
              <a:rPr lang="en-GB" dirty="0" err="1">
                <a:solidFill>
                  <a:srgbClr val="202729"/>
                </a:solidFill>
                <a:latin typeface="+mj-lt"/>
              </a:rPr>
              <a:t>Elkford</a:t>
            </a:r>
            <a:r>
              <a:rPr lang="en-GB" dirty="0">
                <a:solidFill>
                  <a:srgbClr val="202729"/>
                </a:solidFill>
                <a:latin typeface="+mj-lt"/>
              </a:rPr>
              <a:t> in </a:t>
            </a:r>
            <a:r>
              <a:rPr lang="en-GB" dirty="0" err="1">
                <a:solidFill>
                  <a:srgbClr val="202729"/>
                </a:solidFill>
                <a:latin typeface="+mj-lt"/>
              </a:rPr>
              <a:t>southeastern</a:t>
            </a:r>
            <a:r>
              <a:rPr lang="en-GB" dirty="0">
                <a:solidFill>
                  <a:srgbClr val="202729"/>
                </a:solidFill>
                <a:latin typeface="+mj-lt"/>
              </a:rPr>
              <a:t> British Columbia</a:t>
            </a:r>
          </a:p>
          <a:p>
            <a:pPr marL="514350" lvl="0" indent="-285750" rtl="0">
              <a:spcBef>
                <a:spcPts val="0"/>
              </a:spcBef>
              <a:buClr>
                <a:srgbClr val="000000"/>
              </a:buClr>
              <a:buFont typeface="Arial"/>
              <a:buChar char="•"/>
            </a:pPr>
            <a:r>
              <a:rPr lang="en-GB" dirty="0" err="1">
                <a:solidFill>
                  <a:srgbClr val="202729"/>
                </a:solidFill>
                <a:latin typeface="+mj-lt"/>
              </a:rPr>
              <a:t>Teck</a:t>
            </a:r>
            <a:r>
              <a:rPr lang="en-GB" dirty="0">
                <a:solidFill>
                  <a:srgbClr val="202729"/>
                </a:solidFill>
                <a:latin typeface="+mj-lt"/>
              </a:rPr>
              <a:t> has an 80% partnership interest</a:t>
            </a:r>
          </a:p>
          <a:p>
            <a:pPr marL="971550" lvl="1" indent="-285750" rtl="0">
              <a:spcBef>
                <a:spcPts val="0"/>
              </a:spcBef>
              <a:buClr>
                <a:srgbClr val="000000"/>
              </a:buClr>
              <a:buFont typeface="Arial"/>
              <a:buChar char="•"/>
            </a:pPr>
            <a:r>
              <a:rPr lang="en-GB" dirty="0">
                <a:solidFill>
                  <a:srgbClr val="202729"/>
                </a:solidFill>
                <a:latin typeface="+mj-lt"/>
              </a:rPr>
              <a:t>Other 20% owned by Korean steel producer POSCO Canada Limited</a:t>
            </a:r>
          </a:p>
          <a:p>
            <a:pPr marL="514350" lvl="0" indent="-285750" rtl="0">
              <a:spcBef>
                <a:spcPts val="0"/>
              </a:spcBef>
              <a:buClr>
                <a:srgbClr val="000000"/>
              </a:buClr>
              <a:buFont typeface="Arial"/>
              <a:buChar char="•"/>
            </a:pPr>
            <a:r>
              <a:rPr lang="en-GB" dirty="0">
                <a:solidFill>
                  <a:srgbClr val="202729"/>
                </a:solidFill>
                <a:latin typeface="+mj-lt"/>
              </a:rPr>
              <a:t>Steel exported by sea to Asia-Pacific region, shipped via rail to Vancouver</a:t>
            </a:r>
          </a:p>
          <a:p>
            <a:pPr marL="514350" lvl="0" indent="-285750">
              <a:spcBef>
                <a:spcPts val="0"/>
              </a:spcBef>
              <a:buClr>
                <a:srgbClr val="000000"/>
              </a:buClr>
              <a:buFont typeface="Arial"/>
              <a:buChar char="•"/>
            </a:pPr>
            <a:r>
              <a:rPr lang="en-GB" dirty="0">
                <a:solidFill>
                  <a:srgbClr val="202729"/>
                </a:solidFill>
                <a:latin typeface="+mj-lt"/>
              </a:rPr>
              <a:t>Expected to produce coal for another 39 years</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Shape 54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GB" dirty="0">
                <a:latin typeface="+mj-lt"/>
              </a:rPr>
              <a:t>Line Creek</a:t>
            </a:r>
          </a:p>
        </p:txBody>
      </p:sp>
      <p:sp>
        <p:nvSpPr>
          <p:cNvPr id="544" name="Shape 544"/>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marL="514350" lvl="0" indent="-285750" rtl="0">
              <a:spcBef>
                <a:spcPts val="0"/>
              </a:spcBef>
              <a:buClr>
                <a:srgbClr val="000000"/>
              </a:buClr>
              <a:buFont typeface="Arial"/>
              <a:buChar char="•"/>
            </a:pPr>
            <a:r>
              <a:rPr lang="en-GB" dirty="0">
                <a:solidFill>
                  <a:srgbClr val="202729"/>
                </a:solidFill>
                <a:latin typeface="+mj-lt"/>
              </a:rPr>
              <a:t>Located near </a:t>
            </a:r>
            <a:r>
              <a:rPr lang="en-GB" dirty="0" err="1">
                <a:solidFill>
                  <a:srgbClr val="202729"/>
                </a:solidFill>
                <a:latin typeface="+mj-lt"/>
              </a:rPr>
              <a:t>Sparwood</a:t>
            </a:r>
            <a:r>
              <a:rPr lang="en-GB" dirty="0">
                <a:solidFill>
                  <a:srgbClr val="202729"/>
                </a:solidFill>
                <a:latin typeface="+mj-lt"/>
              </a:rPr>
              <a:t> in </a:t>
            </a:r>
            <a:r>
              <a:rPr lang="en-GB" dirty="0" err="1">
                <a:solidFill>
                  <a:srgbClr val="202729"/>
                </a:solidFill>
                <a:latin typeface="+mj-lt"/>
              </a:rPr>
              <a:t>southeastern</a:t>
            </a:r>
            <a:r>
              <a:rPr lang="en-GB" dirty="0">
                <a:solidFill>
                  <a:srgbClr val="202729"/>
                </a:solidFill>
                <a:latin typeface="+mj-lt"/>
              </a:rPr>
              <a:t> British Columbia</a:t>
            </a:r>
          </a:p>
          <a:p>
            <a:pPr marL="514350" lvl="0" indent="-285750" rtl="0">
              <a:spcBef>
                <a:spcPts val="0"/>
              </a:spcBef>
              <a:buClr>
                <a:srgbClr val="000000"/>
              </a:buClr>
              <a:buFont typeface="Arial"/>
              <a:buChar char="•"/>
            </a:pPr>
            <a:r>
              <a:rPr lang="en-GB" dirty="0">
                <a:solidFill>
                  <a:srgbClr val="202729"/>
                </a:solidFill>
                <a:latin typeface="+mj-lt"/>
              </a:rPr>
              <a:t>Steel exported by sea to Asia-Pacific region, shipped via rail to Vancouver</a:t>
            </a:r>
          </a:p>
          <a:p>
            <a:pPr marL="514350" lvl="0" indent="-285750" rtl="0">
              <a:spcBef>
                <a:spcPts val="0"/>
              </a:spcBef>
              <a:buClr>
                <a:srgbClr val="000000"/>
              </a:buClr>
              <a:buFont typeface="Arial"/>
              <a:buChar char="•"/>
            </a:pPr>
            <a:r>
              <a:rPr lang="en-GB" dirty="0">
                <a:solidFill>
                  <a:srgbClr val="202729"/>
                </a:solidFill>
                <a:latin typeface="+mj-lt"/>
              </a:rPr>
              <a:t>Current annual production capacities of mine and preparation plant are approximately 3.5 million tonnes of clean coal</a:t>
            </a:r>
          </a:p>
          <a:p>
            <a:pPr marL="514350" lvl="0" indent="-285750" rtl="0">
              <a:spcBef>
                <a:spcPts val="0"/>
              </a:spcBef>
              <a:buClr>
                <a:srgbClr val="000000"/>
              </a:buClr>
              <a:buFont typeface="Arial"/>
              <a:buChar char="•"/>
            </a:pPr>
            <a:r>
              <a:rPr lang="en-GB" dirty="0">
                <a:solidFill>
                  <a:srgbClr val="202729"/>
                </a:solidFill>
                <a:latin typeface="+mj-lt"/>
              </a:rPr>
              <a:t>Expected to produce coal for another 23 years</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Shape 549"/>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GB" dirty="0">
                <a:latin typeface="+mj-lt"/>
              </a:rPr>
              <a:t>Cardinal River</a:t>
            </a:r>
          </a:p>
        </p:txBody>
      </p:sp>
      <p:sp>
        <p:nvSpPr>
          <p:cNvPr id="550" name="Shape 550"/>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marL="514350" lvl="0" indent="-285750" rtl="0">
              <a:spcBef>
                <a:spcPts val="0"/>
              </a:spcBef>
              <a:buClr>
                <a:srgbClr val="000000"/>
              </a:buClr>
              <a:buFont typeface="Arial"/>
              <a:buChar char="•"/>
            </a:pPr>
            <a:r>
              <a:rPr lang="en-GB" dirty="0">
                <a:solidFill>
                  <a:srgbClr val="000000"/>
                </a:solidFill>
                <a:latin typeface="+mj-lt"/>
              </a:rPr>
              <a:t>Located near Hinton in Alberta</a:t>
            </a:r>
          </a:p>
          <a:p>
            <a:pPr marL="514350" lvl="0" indent="-285750" rtl="0">
              <a:spcBef>
                <a:spcPts val="0"/>
              </a:spcBef>
              <a:buClr>
                <a:srgbClr val="000000"/>
              </a:buClr>
              <a:buFont typeface="Arial"/>
              <a:buChar char="•"/>
            </a:pPr>
            <a:r>
              <a:rPr lang="en-GB" dirty="0">
                <a:solidFill>
                  <a:srgbClr val="000000"/>
                </a:solidFill>
                <a:latin typeface="+mj-lt"/>
              </a:rPr>
              <a:t>Steel exported by sea to Asia-Pacific region, shipped via rail to Vancouver and Prince Rupert</a:t>
            </a:r>
          </a:p>
          <a:p>
            <a:pPr marL="514350" lvl="0" indent="-285750" rtl="0">
              <a:spcBef>
                <a:spcPts val="0"/>
              </a:spcBef>
              <a:buClr>
                <a:srgbClr val="000000"/>
              </a:buClr>
              <a:buFont typeface="Arial"/>
              <a:buChar char="•"/>
            </a:pPr>
            <a:r>
              <a:rPr lang="en-GB" dirty="0">
                <a:solidFill>
                  <a:srgbClr val="000000"/>
                </a:solidFill>
                <a:latin typeface="+mj-lt"/>
              </a:rPr>
              <a:t>Current annual production capacities of mine and preparation plant are approximately 2.0 and 3.0 million tonnes of clean coal, respectively</a:t>
            </a:r>
          </a:p>
          <a:p>
            <a:pPr marL="514350" lvl="0" indent="-285750" rtl="0">
              <a:spcBef>
                <a:spcPts val="0"/>
              </a:spcBef>
              <a:buClr>
                <a:srgbClr val="000000"/>
              </a:buClr>
              <a:buFont typeface="Arial"/>
              <a:buChar char="•"/>
            </a:pPr>
            <a:r>
              <a:rPr lang="en-GB" dirty="0">
                <a:solidFill>
                  <a:srgbClr val="000000"/>
                </a:solidFill>
                <a:latin typeface="+mj-lt"/>
              </a:rPr>
              <a:t>Expected to produce coal for another 10 years</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Shape 55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GB" dirty="0">
                <a:latin typeface="+mj-lt"/>
              </a:rPr>
              <a:t>Coal Mountain</a:t>
            </a:r>
          </a:p>
        </p:txBody>
      </p:sp>
      <p:sp>
        <p:nvSpPr>
          <p:cNvPr id="556" name="Shape 556"/>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marL="514350" lvl="0" indent="-285750" rtl="0">
              <a:spcBef>
                <a:spcPts val="0"/>
              </a:spcBef>
              <a:buClr>
                <a:srgbClr val="000000"/>
              </a:buClr>
              <a:buFont typeface="Arial"/>
              <a:buChar char="•"/>
            </a:pPr>
            <a:r>
              <a:rPr lang="en-GB" dirty="0">
                <a:solidFill>
                  <a:srgbClr val="000000"/>
                </a:solidFill>
                <a:latin typeface="+mj-lt"/>
              </a:rPr>
              <a:t>Located near </a:t>
            </a:r>
            <a:r>
              <a:rPr lang="en-GB" dirty="0" err="1">
                <a:solidFill>
                  <a:srgbClr val="000000"/>
                </a:solidFill>
                <a:latin typeface="+mj-lt"/>
              </a:rPr>
              <a:t>Sparwood</a:t>
            </a:r>
            <a:r>
              <a:rPr lang="en-GB" dirty="0">
                <a:solidFill>
                  <a:srgbClr val="000000"/>
                </a:solidFill>
                <a:latin typeface="+mj-lt"/>
              </a:rPr>
              <a:t> in </a:t>
            </a:r>
            <a:r>
              <a:rPr lang="en-GB" dirty="0" err="1">
                <a:solidFill>
                  <a:srgbClr val="000000"/>
                </a:solidFill>
                <a:latin typeface="+mj-lt"/>
              </a:rPr>
              <a:t>southeastern</a:t>
            </a:r>
            <a:r>
              <a:rPr lang="en-GB" dirty="0">
                <a:solidFill>
                  <a:srgbClr val="000000"/>
                </a:solidFill>
                <a:latin typeface="+mj-lt"/>
              </a:rPr>
              <a:t> British Columbia</a:t>
            </a:r>
          </a:p>
          <a:p>
            <a:pPr marL="514350" lvl="0" indent="-285750" rtl="0">
              <a:spcBef>
                <a:spcPts val="0"/>
              </a:spcBef>
              <a:buClr>
                <a:srgbClr val="000000"/>
              </a:buClr>
              <a:buFont typeface="Arial"/>
              <a:buChar char="•"/>
            </a:pPr>
            <a:r>
              <a:rPr lang="en-GB" dirty="0">
                <a:solidFill>
                  <a:srgbClr val="000000"/>
                </a:solidFill>
                <a:latin typeface="+mj-lt"/>
              </a:rPr>
              <a:t>Steel exported by sea to Asia-Pacific region, shipped via rail to Vancouver</a:t>
            </a:r>
          </a:p>
          <a:p>
            <a:pPr marL="514350" lvl="0" indent="-285750" rtl="0">
              <a:spcBef>
                <a:spcPts val="0"/>
              </a:spcBef>
              <a:buClr>
                <a:srgbClr val="000000"/>
              </a:buClr>
              <a:buFont typeface="Arial"/>
              <a:buChar char="•"/>
            </a:pPr>
            <a:r>
              <a:rPr lang="en-GB" dirty="0">
                <a:solidFill>
                  <a:srgbClr val="000000"/>
                </a:solidFill>
                <a:latin typeface="+mj-lt"/>
              </a:rPr>
              <a:t>Current annual production capacities of mine and preparation plant are approximately 2.7 and 3.5 million tonnes of clean coal, respectively</a:t>
            </a:r>
          </a:p>
          <a:p>
            <a:pPr marL="514350" lvl="0" indent="-285750" rtl="0">
              <a:spcBef>
                <a:spcPts val="0"/>
              </a:spcBef>
              <a:buClr>
                <a:srgbClr val="000000"/>
              </a:buClr>
              <a:buFont typeface="Arial"/>
              <a:buChar char="•"/>
            </a:pPr>
            <a:r>
              <a:rPr lang="en-GB" dirty="0">
                <a:solidFill>
                  <a:srgbClr val="000000"/>
                </a:solidFill>
                <a:latin typeface="+mj-lt"/>
              </a:rPr>
              <a:t>Mining operations are expected to conclude near the end of 2017.</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Shape 561"/>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GB" dirty="0">
                <a:latin typeface="+mj-lt"/>
              </a:rPr>
              <a:t>Elkview</a:t>
            </a:r>
          </a:p>
        </p:txBody>
      </p:sp>
      <p:sp>
        <p:nvSpPr>
          <p:cNvPr id="562" name="Shape 562"/>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marL="514350" lvl="0" indent="-285750" rtl="0">
              <a:spcBef>
                <a:spcPts val="0"/>
              </a:spcBef>
              <a:buClr>
                <a:srgbClr val="000000"/>
              </a:buClr>
              <a:buFont typeface="Arial"/>
              <a:buChar char="•"/>
            </a:pPr>
            <a:r>
              <a:rPr lang="en-GB" dirty="0">
                <a:solidFill>
                  <a:srgbClr val="000000"/>
                </a:solidFill>
                <a:latin typeface="+mj-lt"/>
              </a:rPr>
              <a:t>Located near </a:t>
            </a:r>
            <a:r>
              <a:rPr lang="en-GB" dirty="0" err="1">
                <a:solidFill>
                  <a:srgbClr val="000000"/>
                </a:solidFill>
                <a:latin typeface="+mj-lt"/>
              </a:rPr>
              <a:t>Sparwood</a:t>
            </a:r>
            <a:r>
              <a:rPr lang="en-GB" dirty="0">
                <a:solidFill>
                  <a:srgbClr val="000000"/>
                </a:solidFill>
                <a:latin typeface="+mj-lt"/>
              </a:rPr>
              <a:t> in </a:t>
            </a:r>
            <a:r>
              <a:rPr lang="en-GB" dirty="0" err="1">
                <a:solidFill>
                  <a:srgbClr val="000000"/>
                </a:solidFill>
                <a:latin typeface="+mj-lt"/>
              </a:rPr>
              <a:t>southeastern</a:t>
            </a:r>
            <a:r>
              <a:rPr lang="en-GB" dirty="0">
                <a:solidFill>
                  <a:srgbClr val="000000"/>
                </a:solidFill>
                <a:latin typeface="+mj-lt"/>
              </a:rPr>
              <a:t> British Columbia</a:t>
            </a:r>
          </a:p>
          <a:p>
            <a:pPr marL="514350" lvl="0" indent="-285750" rtl="0">
              <a:spcBef>
                <a:spcPts val="0"/>
              </a:spcBef>
              <a:buClr>
                <a:srgbClr val="000000"/>
              </a:buClr>
              <a:buFont typeface="Arial"/>
              <a:buChar char="•"/>
            </a:pPr>
            <a:r>
              <a:rPr lang="en-GB" dirty="0" err="1">
                <a:solidFill>
                  <a:srgbClr val="000000"/>
                </a:solidFill>
                <a:latin typeface="+mj-lt"/>
              </a:rPr>
              <a:t>Teck</a:t>
            </a:r>
            <a:r>
              <a:rPr lang="en-GB" dirty="0">
                <a:solidFill>
                  <a:srgbClr val="000000"/>
                </a:solidFill>
                <a:latin typeface="+mj-lt"/>
              </a:rPr>
              <a:t> has a 95% partnership interest</a:t>
            </a:r>
          </a:p>
          <a:p>
            <a:pPr marL="971550" lvl="1" indent="-285750" rtl="0">
              <a:spcBef>
                <a:spcPts val="0"/>
              </a:spcBef>
              <a:buClr>
                <a:srgbClr val="000000"/>
              </a:buClr>
              <a:buFont typeface="Arial"/>
              <a:buChar char="•"/>
            </a:pPr>
            <a:r>
              <a:rPr lang="en-GB" dirty="0">
                <a:solidFill>
                  <a:srgbClr val="000000"/>
                </a:solidFill>
                <a:latin typeface="+mj-lt"/>
              </a:rPr>
              <a:t>Other 5% owned by the Japanese steel producer Nippon Steel &amp; Sumitomo Metal Corporation, and the Korean steel producer POSCO</a:t>
            </a:r>
          </a:p>
          <a:p>
            <a:pPr marL="514350" lvl="0" indent="-285750" rtl="0">
              <a:spcBef>
                <a:spcPts val="0"/>
              </a:spcBef>
              <a:buClr>
                <a:srgbClr val="000000"/>
              </a:buClr>
              <a:buFont typeface="Arial"/>
              <a:buChar char="•"/>
            </a:pPr>
            <a:r>
              <a:rPr lang="en-GB" dirty="0">
                <a:solidFill>
                  <a:srgbClr val="000000"/>
                </a:solidFill>
                <a:latin typeface="+mj-lt"/>
              </a:rPr>
              <a:t>Steel exported by sea to Asia-Pacific region, shipped via rail to Vancouver</a:t>
            </a:r>
          </a:p>
          <a:p>
            <a:pPr marL="514350" lvl="0" indent="-285750" rtl="0">
              <a:spcBef>
                <a:spcPts val="0"/>
              </a:spcBef>
              <a:buClr>
                <a:srgbClr val="000000"/>
              </a:buClr>
              <a:buFont typeface="Arial"/>
              <a:buChar char="•"/>
            </a:pPr>
            <a:r>
              <a:rPr lang="en-GB" dirty="0">
                <a:solidFill>
                  <a:srgbClr val="000000"/>
                </a:solidFill>
                <a:latin typeface="+mj-lt"/>
              </a:rPr>
              <a:t>Current annual production capacities of mine and preparation plant are approximately 7.0 million tonnes of clean coal</a:t>
            </a:r>
          </a:p>
          <a:p>
            <a:pPr marL="514350" lvl="0" indent="-285750" rtl="0">
              <a:spcBef>
                <a:spcPts val="0"/>
              </a:spcBef>
              <a:buClr>
                <a:srgbClr val="000000"/>
              </a:buClr>
              <a:buFont typeface="Arial"/>
              <a:buChar char="•"/>
            </a:pPr>
            <a:r>
              <a:rPr lang="en-GB" dirty="0">
                <a:solidFill>
                  <a:srgbClr val="000000"/>
                </a:solidFill>
                <a:latin typeface="+mj-lt"/>
              </a:rPr>
              <a:t>Expected to produce coal for another 41 years</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Shape 567"/>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GB" dirty="0">
                <a:latin typeface="+mj-lt"/>
              </a:rPr>
              <a:t>Fording River</a:t>
            </a:r>
          </a:p>
        </p:txBody>
      </p:sp>
      <p:sp>
        <p:nvSpPr>
          <p:cNvPr id="568" name="Shape 568"/>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marL="514350" lvl="0" indent="-285750" rtl="0">
              <a:spcBef>
                <a:spcPts val="0"/>
              </a:spcBef>
              <a:buClr>
                <a:srgbClr val="000000"/>
              </a:buClr>
              <a:buFont typeface="Arial"/>
              <a:buChar char="•"/>
            </a:pPr>
            <a:r>
              <a:rPr lang="en-GB" dirty="0">
                <a:solidFill>
                  <a:srgbClr val="000000"/>
                </a:solidFill>
                <a:latin typeface="+mj-lt"/>
              </a:rPr>
              <a:t>Located near </a:t>
            </a:r>
            <a:r>
              <a:rPr lang="en-GB" dirty="0" err="1">
                <a:solidFill>
                  <a:srgbClr val="000000"/>
                </a:solidFill>
                <a:latin typeface="+mj-lt"/>
              </a:rPr>
              <a:t>Elkford</a:t>
            </a:r>
            <a:r>
              <a:rPr lang="en-GB" dirty="0">
                <a:solidFill>
                  <a:srgbClr val="000000"/>
                </a:solidFill>
                <a:latin typeface="+mj-lt"/>
              </a:rPr>
              <a:t> in </a:t>
            </a:r>
            <a:r>
              <a:rPr lang="en-GB" dirty="0" err="1">
                <a:solidFill>
                  <a:srgbClr val="000000"/>
                </a:solidFill>
                <a:latin typeface="+mj-lt"/>
              </a:rPr>
              <a:t>southeastern</a:t>
            </a:r>
            <a:r>
              <a:rPr lang="en-GB" dirty="0">
                <a:solidFill>
                  <a:srgbClr val="000000"/>
                </a:solidFill>
                <a:latin typeface="+mj-lt"/>
              </a:rPr>
              <a:t> British Columbia</a:t>
            </a:r>
          </a:p>
          <a:p>
            <a:pPr marL="514350" lvl="0" indent="-285750" rtl="0">
              <a:spcBef>
                <a:spcPts val="0"/>
              </a:spcBef>
              <a:buClr>
                <a:srgbClr val="000000"/>
              </a:buClr>
              <a:buFont typeface="Arial"/>
              <a:buChar char="•"/>
            </a:pPr>
            <a:r>
              <a:rPr lang="en-GB" dirty="0">
                <a:solidFill>
                  <a:srgbClr val="000000"/>
                </a:solidFill>
                <a:latin typeface="+mj-lt"/>
              </a:rPr>
              <a:t>Steel exported by sea to Asia-Pacific region, shipped via rail to Vancouver</a:t>
            </a:r>
          </a:p>
          <a:p>
            <a:pPr marL="514350" lvl="0" indent="-285750" rtl="0">
              <a:spcBef>
                <a:spcPts val="0"/>
              </a:spcBef>
              <a:buClr>
                <a:srgbClr val="000000"/>
              </a:buClr>
              <a:buFont typeface="Arial"/>
              <a:buChar char="•"/>
            </a:pPr>
            <a:r>
              <a:rPr lang="en-GB" dirty="0">
                <a:solidFill>
                  <a:srgbClr val="000000"/>
                </a:solidFill>
                <a:latin typeface="+mj-lt"/>
              </a:rPr>
              <a:t>Current annual production capacities of mine and preparation plant are approximately 8.5 and 9.5 million tonnes of clean coal, respectively</a:t>
            </a:r>
          </a:p>
          <a:p>
            <a:pPr marL="514350" lvl="0" indent="-285750" rtl="0">
              <a:spcBef>
                <a:spcPts val="0"/>
              </a:spcBef>
              <a:buClr>
                <a:srgbClr val="000000"/>
              </a:buClr>
              <a:buFont typeface="Arial"/>
              <a:buChar char="•"/>
            </a:pPr>
            <a:r>
              <a:rPr lang="en-GB" dirty="0">
                <a:solidFill>
                  <a:srgbClr val="000000"/>
                </a:solidFill>
                <a:latin typeface="+mj-lt"/>
              </a:rPr>
              <a:t>Expected to produce coal for another 52 years</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Shape 573"/>
          <p:cNvSpPr txBox="1">
            <a:spLocks noGrp="1"/>
          </p:cNvSpPr>
          <p:nvPr>
            <p:ph type="title"/>
          </p:nvPr>
        </p:nvSpPr>
        <p:spPr>
          <a:xfrm>
            <a:off x="311700" y="310725"/>
            <a:ext cx="8520600" cy="572700"/>
          </a:xfrm>
          <a:prstGeom prst="rect">
            <a:avLst/>
          </a:prstGeom>
        </p:spPr>
        <p:txBody>
          <a:bodyPr lIns="91425" tIns="91425" rIns="91425" bIns="91425" anchor="t" anchorCtr="0">
            <a:noAutofit/>
          </a:bodyPr>
          <a:lstStyle/>
          <a:p>
            <a:pPr lvl="0" rtl="0">
              <a:spcBef>
                <a:spcPts val="0"/>
              </a:spcBef>
              <a:buNone/>
            </a:pPr>
            <a:r>
              <a:rPr lang="en-GB" dirty="0">
                <a:latin typeface="+mj-lt"/>
              </a:rPr>
              <a:t>Steelmaking Coal Operations</a:t>
            </a:r>
          </a:p>
        </p:txBody>
      </p:sp>
      <p:sp>
        <p:nvSpPr>
          <p:cNvPr id="574" name="Shape 574"/>
          <p:cNvSpPr txBox="1">
            <a:spLocks noGrp="1"/>
          </p:cNvSpPr>
          <p:nvPr>
            <p:ph type="body" idx="1"/>
          </p:nvPr>
        </p:nvSpPr>
        <p:spPr>
          <a:xfrm>
            <a:off x="311700" y="883425"/>
            <a:ext cx="8520600" cy="3416400"/>
          </a:xfrm>
          <a:prstGeom prst="rect">
            <a:avLst/>
          </a:prstGeom>
        </p:spPr>
        <p:txBody>
          <a:bodyPr lIns="91425" tIns="91425" rIns="91425" bIns="91425" anchor="t" anchorCtr="0">
            <a:noAutofit/>
          </a:bodyPr>
          <a:lstStyle/>
          <a:p>
            <a:pPr marL="514350" lvl="0" indent="-285750" rtl="0">
              <a:lnSpc>
                <a:spcPct val="100000"/>
              </a:lnSpc>
              <a:spcBef>
                <a:spcPts val="0"/>
              </a:spcBef>
              <a:spcAft>
                <a:spcPts val="100"/>
              </a:spcAft>
              <a:buClr>
                <a:srgbClr val="000000"/>
              </a:buClr>
              <a:buFont typeface="Arial"/>
              <a:buChar char="•"/>
            </a:pPr>
            <a:r>
              <a:rPr lang="en-GB" dirty="0">
                <a:solidFill>
                  <a:srgbClr val="000000"/>
                </a:solidFill>
                <a:latin typeface="+mj-lt"/>
              </a:rPr>
              <a:t>Steelmaking coal, also known as metallurgical or coking coal, is a higher grade coal which burns at a higher temperature and allows iron to be smelted into higher quality steel</a:t>
            </a:r>
          </a:p>
          <a:p>
            <a:pPr marL="514350" lvl="0" indent="-285750" rtl="0">
              <a:lnSpc>
                <a:spcPct val="100000"/>
              </a:lnSpc>
              <a:spcBef>
                <a:spcPts val="0"/>
              </a:spcBef>
              <a:spcAft>
                <a:spcPts val="100"/>
              </a:spcAft>
              <a:buClr>
                <a:srgbClr val="000000"/>
              </a:buClr>
              <a:buFont typeface="Arial"/>
              <a:buChar char="•"/>
            </a:pPr>
            <a:r>
              <a:rPr lang="en-GB" dirty="0">
                <a:solidFill>
                  <a:srgbClr val="000000"/>
                </a:solidFill>
                <a:latin typeface="+mj-lt"/>
              </a:rPr>
              <a:t>34% of gross profits came from steelmaking coal</a:t>
            </a:r>
          </a:p>
          <a:p>
            <a:pPr marL="514350" lvl="0" indent="-285750" rtl="0">
              <a:lnSpc>
                <a:spcPct val="100000"/>
              </a:lnSpc>
              <a:spcBef>
                <a:spcPts val="0"/>
              </a:spcBef>
              <a:spcAft>
                <a:spcPts val="100"/>
              </a:spcAft>
              <a:buClr>
                <a:srgbClr val="000000"/>
              </a:buClr>
              <a:buFont typeface="Arial"/>
              <a:buChar char="•"/>
            </a:pPr>
            <a:r>
              <a:rPr lang="en-GB" dirty="0">
                <a:solidFill>
                  <a:srgbClr val="000000"/>
                </a:solidFill>
                <a:latin typeface="+mj-lt"/>
              </a:rPr>
              <a:t>25.3 million tonnes of steelmaking coal was produced in 2015</a:t>
            </a:r>
          </a:p>
          <a:p>
            <a:pPr marL="514350" lvl="0" indent="-285750" rtl="0">
              <a:lnSpc>
                <a:spcPct val="100000"/>
              </a:lnSpc>
              <a:spcBef>
                <a:spcPts val="0"/>
              </a:spcBef>
              <a:spcAft>
                <a:spcPts val="100"/>
              </a:spcAft>
              <a:buClr>
                <a:srgbClr val="000000"/>
              </a:buClr>
              <a:buFont typeface="Arial"/>
              <a:buChar char="•"/>
            </a:pPr>
            <a:r>
              <a:rPr lang="en-GB" dirty="0">
                <a:solidFill>
                  <a:srgbClr val="000000"/>
                </a:solidFill>
                <a:latin typeface="+mj-lt"/>
              </a:rPr>
              <a:t>26.0 million tonnes of sales of steelmaking coal in 2015</a:t>
            </a:r>
          </a:p>
        </p:txBody>
      </p:sp>
      <p:pic>
        <p:nvPicPr>
          <p:cNvPr id="575" name="Shape 575"/>
          <p:cNvPicPr preferRelativeResize="0"/>
          <p:nvPr/>
        </p:nvPicPr>
        <p:blipFill>
          <a:blip r:embed="rId3">
            <a:alphaModFix/>
          </a:blip>
          <a:stretch>
            <a:fillRect/>
          </a:stretch>
        </p:blipFill>
        <p:spPr>
          <a:xfrm>
            <a:off x="2031637" y="2879075"/>
            <a:ext cx="5080724" cy="2145350"/>
          </a:xfrm>
          <a:prstGeom prst="rect">
            <a:avLst/>
          </a:prstGeom>
          <a:noFill/>
          <a:ln>
            <a:noFill/>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Shape 58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GB" dirty="0">
                <a:latin typeface="+mj-lt"/>
              </a:rPr>
              <a:t>Copper Operations</a:t>
            </a:r>
          </a:p>
        </p:txBody>
      </p:sp>
      <p:sp>
        <p:nvSpPr>
          <p:cNvPr id="581" name="Shape 581"/>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marL="514350" lvl="0" indent="-285750" rtl="0">
              <a:lnSpc>
                <a:spcPct val="100000"/>
              </a:lnSpc>
              <a:spcBef>
                <a:spcPts val="0"/>
              </a:spcBef>
              <a:spcAft>
                <a:spcPts val="100"/>
              </a:spcAft>
              <a:buFont typeface="Arial"/>
              <a:buChar char="•"/>
            </a:pPr>
            <a:r>
              <a:rPr lang="en-GB" sz="2000" dirty="0">
                <a:solidFill>
                  <a:schemeClr val="tx1"/>
                </a:solidFill>
                <a:latin typeface="+mj-lt"/>
              </a:rPr>
              <a:t>Four mining locations</a:t>
            </a:r>
          </a:p>
          <a:p>
            <a:pPr marL="971550" lvl="1" indent="-285750" rtl="0">
              <a:lnSpc>
                <a:spcPct val="100000"/>
              </a:lnSpc>
              <a:spcBef>
                <a:spcPts val="0"/>
              </a:spcBef>
              <a:spcAft>
                <a:spcPts val="100"/>
              </a:spcAft>
              <a:buFont typeface="Arial"/>
              <a:buChar char="•"/>
            </a:pPr>
            <a:r>
              <a:rPr lang="en-GB" sz="1600" dirty="0" err="1">
                <a:solidFill>
                  <a:schemeClr val="tx1"/>
                </a:solidFill>
                <a:latin typeface="+mj-lt"/>
              </a:rPr>
              <a:t>Antamina</a:t>
            </a:r>
            <a:endParaRPr lang="en-GB" sz="1600" dirty="0">
              <a:solidFill>
                <a:schemeClr val="tx1"/>
              </a:solidFill>
              <a:latin typeface="+mj-lt"/>
            </a:endParaRPr>
          </a:p>
          <a:p>
            <a:pPr marL="971550" lvl="1" indent="-285750" rtl="0">
              <a:lnSpc>
                <a:spcPct val="100000"/>
              </a:lnSpc>
              <a:spcBef>
                <a:spcPts val="0"/>
              </a:spcBef>
              <a:spcAft>
                <a:spcPts val="100"/>
              </a:spcAft>
              <a:buFont typeface="Arial"/>
              <a:buChar char="•"/>
            </a:pPr>
            <a:r>
              <a:rPr lang="en-GB" sz="1600" dirty="0" err="1">
                <a:solidFill>
                  <a:schemeClr val="tx1"/>
                </a:solidFill>
                <a:latin typeface="+mj-lt"/>
              </a:rPr>
              <a:t>Quebrada</a:t>
            </a:r>
            <a:r>
              <a:rPr lang="en-GB" sz="1600" dirty="0">
                <a:solidFill>
                  <a:schemeClr val="tx1"/>
                </a:solidFill>
                <a:latin typeface="+mj-lt"/>
              </a:rPr>
              <a:t> Blanca</a:t>
            </a:r>
          </a:p>
          <a:p>
            <a:pPr marL="971550" lvl="1" indent="-285750" rtl="0">
              <a:lnSpc>
                <a:spcPct val="100000"/>
              </a:lnSpc>
              <a:spcBef>
                <a:spcPts val="0"/>
              </a:spcBef>
              <a:spcAft>
                <a:spcPts val="100"/>
              </a:spcAft>
              <a:buFont typeface="Arial"/>
              <a:buChar char="•"/>
            </a:pPr>
            <a:r>
              <a:rPr lang="en-GB" sz="1600" dirty="0">
                <a:solidFill>
                  <a:schemeClr val="tx1"/>
                </a:solidFill>
                <a:latin typeface="+mj-lt"/>
              </a:rPr>
              <a:t>Carmen de </a:t>
            </a:r>
            <a:r>
              <a:rPr lang="en-GB" sz="1600" dirty="0" err="1">
                <a:solidFill>
                  <a:schemeClr val="tx1"/>
                </a:solidFill>
                <a:latin typeface="+mj-lt"/>
              </a:rPr>
              <a:t>Andacollo</a:t>
            </a:r>
            <a:endParaRPr lang="en-GB" sz="1600" dirty="0">
              <a:solidFill>
                <a:schemeClr val="tx1"/>
              </a:solidFill>
              <a:latin typeface="+mj-lt"/>
            </a:endParaRPr>
          </a:p>
          <a:p>
            <a:pPr marL="1428750" lvl="2" indent="-285750" rtl="0">
              <a:lnSpc>
                <a:spcPct val="100000"/>
              </a:lnSpc>
              <a:spcBef>
                <a:spcPts val="0"/>
              </a:spcBef>
              <a:spcAft>
                <a:spcPts val="100"/>
              </a:spcAft>
              <a:buFont typeface="Arial"/>
              <a:buChar char="•"/>
            </a:pPr>
            <a:r>
              <a:rPr lang="en-GB" sz="1600" dirty="0">
                <a:solidFill>
                  <a:schemeClr val="tx1"/>
                </a:solidFill>
                <a:latin typeface="+mj-lt"/>
              </a:rPr>
              <a:t>Also a gold mine</a:t>
            </a:r>
          </a:p>
          <a:p>
            <a:pPr marL="971550" lvl="1" indent="-285750">
              <a:lnSpc>
                <a:spcPct val="100000"/>
              </a:lnSpc>
              <a:spcBef>
                <a:spcPts val="0"/>
              </a:spcBef>
              <a:spcAft>
                <a:spcPts val="100"/>
              </a:spcAft>
              <a:buFont typeface="Arial"/>
              <a:buChar char="•"/>
            </a:pPr>
            <a:r>
              <a:rPr lang="en-GB" sz="1600" dirty="0">
                <a:solidFill>
                  <a:schemeClr val="tx1"/>
                </a:solidFill>
                <a:latin typeface="+mj-lt"/>
              </a:rPr>
              <a:t>Highland Valley Copper</a:t>
            </a:r>
          </a:p>
        </p:txBody>
      </p:sp>
      <p:pic>
        <p:nvPicPr>
          <p:cNvPr id="582" name="Shape 582"/>
          <p:cNvPicPr preferRelativeResize="0"/>
          <p:nvPr/>
        </p:nvPicPr>
        <p:blipFill rotWithShape="1">
          <a:blip r:embed="rId3">
            <a:alphaModFix/>
          </a:blip>
          <a:srcRect t="34993"/>
          <a:stretch/>
        </p:blipFill>
        <p:spPr>
          <a:xfrm>
            <a:off x="0" y="3301365"/>
            <a:ext cx="9144000" cy="1741500"/>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Shape 175"/>
          <p:cNvSpPr txBox="1">
            <a:spLocks noGrp="1"/>
          </p:cNvSpPr>
          <p:nvPr>
            <p:ph type="title"/>
          </p:nvPr>
        </p:nvSpPr>
        <p:spPr>
          <a:prstGeom prst="rect">
            <a:avLst/>
          </a:prstGeom>
        </p:spPr>
        <p:txBody>
          <a:bodyPr lIns="91425" tIns="91425" rIns="91425" bIns="91425" anchor="ctr" anchorCtr="0">
            <a:noAutofit/>
          </a:bodyPr>
          <a:lstStyle/>
          <a:p>
            <a:pPr lvl="0" rtl="0">
              <a:spcBef>
                <a:spcPts val="0"/>
              </a:spcBef>
              <a:buNone/>
            </a:pPr>
            <a:r>
              <a:rPr lang="en-GB" dirty="0">
                <a:latin typeface="+mj-lt"/>
              </a:rPr>
              <a:t>World Top Exploration Budgets</a:t>
            </a:r>
          </a:p>
        </p:txBody>
      </p:sp>
      <p:sp>
        <p:nvSpPr>
          <p:cNvPr id="2" name="Text Placeholder 1"/>
          <p:cNvSpPr>
            <a:spLocks noGrp="1"/>
          </p:cNvSpPr>
          <p:nvPr>
            <p:ph type="body" idx="1"/>
          </p:nvPr>
        </p:nvSpPr>
        <p:spPr/>
        <p:txBody>
          <a:bodyPr/>
          <a:lstStyle/>
          <a:p>
            <a:endParaRPr lang="en-US"/>
          </a:p>
        </p:txBody>
      </p:sp>
      <p:pic>
        <p:nvPicPr>
          <p:cNvPr id="176" name="Shape 176"/>
          <p:cNvPicPr preferRelativeResize="0"/>
          <p:nvPr/>
        </p:nvPicPr>
        <p:blipFill>
          <a:blip r:embed="rId3">
            <a:alphaModFix/>
          </a:blip>
          <a:stretch>
            <a:fillRect/>
          </a:stretch>
        </p:blipFill>
        <p:spPr>
          <a:xfrm>
            <a:off x="1298250" y="1105150"/>
            <a:ext cx="6858000" cy="3762375"/>
          </a:xfrm>
          <a:prstGeom prst="rect">
            <a:avLst/>
          </a:prstGeom>
          <a:noFill/>
          <a:ln>
            <a:noFill/>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Shape 587"/>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GB" dirty="0" err="1">
                <a:latin typeface="+mj-lt"/>
              </a:rPr>
              <a:t>Antamina</a:t>
            </a:r>
            <a:endParaRPr lang="en-GB" dirty="0">
              <a:latin typeface="+mj-lt"/>
            </a:endParaRPr>
          </a:p>
        </p:txBody>
      </p:sp>
      <p:sp>
        <p:nvSpPr>
          <p:cNvPr id="588" name="Shape 588"/>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marL="514350" lvl="0" indent="-285750" rtl="0">
              <a:lnSpc>
                <a:spcPct val="100000"/>
              </a:lnSpc>
              <a:spcBef>
                <a:spcPts val="0"/>
              </a:spcBef>
              <a:spcAft>
                <a:spcPts val="100"/>
              </a:spcAft>
              <a:buClr>
                <a:srgbClr val="000000"/>
              </a:buClr>
              <a:buFont typeface="Arial"/>
              <a:buChar char="•"/>
            </a:pPr>
            <a:r>
              <a:rPr lang="en-GB" dirty="0">
                <a:solidFill>
                  <a:srgbClr val="000000"/>
                </a:solidFill>
                <a:latin typeface="+mj-lt"/>
              </a:rPr>
              <a:t>Large copper and zinc mine</a:t>
            </a:r>
          </a:p>
          <a:p>
            <a:pPr marL="514350" lvl="0" indent="-285750" rtl="0">
              <a:lnSpc>
                <a:spcPct val="100000"/>
              </a:lnSpc>
              <a:spcBef>
                <a:spcPts val="0"/>
              </a:spcBef>
              <a:spcAft>
                <a:spcPts val="100"/>
              </a:spcAft>
              <a:buClr>
                <a:srgbClr val="000000"/>
              </a:buClr>
              <a:buFont typeface="Arial"/>
              <a:buChar char="•"/>
            </a:pPr>
            <a:r>
              <a:rPr lang="en-GB" dirty="0">
                <a:solidFill>
                  <a:srgbClr val="000000"/>
                </a:solidFill>
                <a:latin typeface="+mj-lt"/>
              </a:rPr>
              <a:t>Located in the Andes mountain range, 270 kilometres north of Lima, Peru at an elevation of 4,200 metres</a:t>
            </a:r>
          </a:p>
          <a:p>
            <a:pPr marL="514350" lvl="0" indent="-285750" rtl="0">
              <a:lnSpc>
                <a:spcPct val="100000"/>
              </a:lnSpc>
              <a:spcBef>
                <a:spcPts val="0"/>
              </a:spcBef>
              <a:spcAft>
                <a:spcPts val="100"/>
              </a:spcAft>
              <a:buClr>
                <a:srgbClr val="000000"/>
              </a:buClr>
              <a:buFont typeface="Arial"/>
              <a:buChar char="•"/>
            </a:pPr>
            <a:r>
              <a:rPr lang="en-GB" dirty="0" err="1">
                <a:solidFill>
                  <a:srgbClr val="000000"/>
                </a:solidFill>
                <a:latin typeface="+mj-lt"/>
              </a:rPr>
              <a:t>Teck</a:t>
            </a:r>
            <a:r>
              <a:rPr lang="en-GB" dirty="0">
                <a:solidFill>
                  <a:srgbClr val="000000"/>
                </a:solidFill>
                <a:latin typeface="+mj-lt"/>
              </a:rPr>
              <a:t> has a 22.5% partnership interest</a:t>
            </a:r>
          </a:p>
          <a:p>
            <a:pPr marL="971550" lvl="1" indent="-285750" rtl="0">
              <a:lnSpc>
                <a:spcPct val="100000"/>
              </a:lnSpc>
              <a:spcBef>
                <a:spcPts val="0"/>
              </a:spcBef>
              <a:spcAft>
                <a:spcPts val="100"/>
              </a:spcAft>
              <a:buClr>
                <a:srgbClr val="000000"/>
              </a:buClr>
              <a:buFont typeface="Arial"/>
              <a:buChar char="•"/>
            </a:pPr>
            <a:r>
              <a:rPr lang="en-GB" dirty="0">
                <a:solidFill>
                  <a:srgbClr val="000000"/>
                </a:solidFill>
                <a:latin typeface="+mj-lt"/>
              </a:rPr>
              <a:t>33.75% owned by BHP Billiton </a:t>
            </a:r>
            <a:r>
              <a:rPr lang="en-GB" dirty="0" err="1">
                <a:solidFill>
                  <a:srgbClr val="000000"/>
                </a:solidFill>
                <a:latin typeface="+mj-lt"/>
              </a:rPr>
              <a:t>plc</a:t>
            </a:r>
            <a:endParaRPr lang="en-GB" dirty="0">
              <a:solidFill>
                <a:srgbClr val="000000"/>
              </a:solidFill>
              <a:latin typeface="+mj-lt"/>
            </a:endParaRPr>
          </a:p>
          <a:p>
            <a:pPr marL="971550" lvl="1" indent="-285750" rtl="0">
              <a:spcBef>
                <a:spcPts val="0"/>
              </a:spcBef>
              <a:spcAft>
                <a:spcPts val="100"/>
              </a:spcAft>
              <a:buClr>
                <a:srgbClr val="000000"/>
              </a:buClr>
              <a:buFont typeface="Arial"/>
              <a:buChar char="•"/>
            </a:pPr>
            <a:r>
              <a:rPr lang="en-GB" dirty="0">
                <a:solidFill>
                  <a:srgbClr val="000000"/>
                </a:solidFill>
                <a:latin typeface="+mj-lt"/>
              </a:rPr>
              <a:t>33.75% owned by </a:t>
            </a:r>
            <a:r>
              <a:rPr lang="en-GB" dirty="0" err="1">
                <a:solidFill>
                  <a:srgbClr val="000000"/>
                </a:solidFill>
                <a:latin typeface="+mj-lt"/>
              </a:rPr>
              <a:t>Glencore</a:t>
            </a:r>
            <a:r>
              <a:rPr lang="en-GB" dirty="0">
                <a:solidFill>
                  <a:srgbClr val="000000"/>
                </a:solidFill>
                <a:latin typeface="+mj-lt"/>
              </a:rPr>
              <a:t> </a:t>
            </a:r>
            <a:r>
              <a:rPr lang="en-GB" dirty="0" err="1">
                <a:solidFill>
                  <a:srgbClr val="000000"/>
                </a:solidFill>
                <a:latin typeface="+mj-lt"/>
              </a:rPr>
              <a:t>plc</a:t>
            </a:r>
            <a:endParaRPr lang="en-GB" dirty="0">
              <a:solidFill>
                <a:srgbClr val="000000"/>
              </a:solidFill>
              <a:latin typeface="+mj-lt"/>
            </a:endParaRPr>
          </a:p>
          <a:p>
            <a:pPr marL="971550" lvl="1" indent="-285750" rtl="0">
              <a:spcBef>
                <a:spcPts val="0"/>
              </a:spcBef>
              <a:spcAft>
                <a:spcPts val="100"/>
              </a:spcAft>
              <a:buClr>
                <a:srgbClr val="000000"/>
              </a:buClr>
              <a:buFont typeface="Arial"/>
              <a:buChar char="•"/>
            </a:pPr>
            <a:r>
              <a:rPr lang="en-GB" dirty="0">
                <a:solidFill>
                  <a:srgbClr val="000000"/>
                </a:solidFill>
                <a:latin typeface="+mj-lt"/>
              </a:rPr>
              <a:t>10% owned by Mitsubishi Corporation</a:t>
            </a:r>
          </a:p>
        </p:txBody>
      </p:sp>
      <p:pic>
        <p:nvPicPr>
          <p:cNvPr id="589" name="Shape 589"/>
          <p:cNvPicPr preferRelativeResize="0"/>
          <p:nvPr/>
        </p:nvPicPr>
        <p:blipFill>
          <a:blip r:embed="rId3">
            <a:alphaModFix/>
          </a:blip>
          <a:stretch>
            <a:fillRect/>
          </a:stretch>
        </p:blipFill>
        <p:spPr>
          <a:xfrm>
            <a:off x="804862" y="3290800"/>
            <a:ext cx="7534275" cy="1695450"/>
          </a:xfrm>
          <a:prstGeom prst="rect">
            <a:avLst/>
          </a:prstGeom>
          <a:noFill/>
          <a:ln>
            <a:noFill/>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Shape 594"/>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GB" dirty="0" err="1">
                <a:latin typeface="+mj-lt"/>
              </a:rPr>
              <a:t>Quebrada</a:t>
            </a:r>
            <a:r>
              <a:rPr lang="en-GB" dirty="0">
                <a:latin typeface="+mj-lt"/>
              </a:rPr>
              <a:t> Blanca</a:t>
            </a:r>
          </a:p>
        </p:txBody>
      </p:sp>
      <p:sp>
        <p:nvSpPr>
          <p:cNvPr id="595" name="Shape 595"/>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marL="514350" lvl="0" indent="-285750" rtl="0">
              <a:spcBef>
                <a:spcPts val="0"/>
              </a:spcBef>
              <a:buClr>
                <a:srgbClr val="000000"/>
              </a:buClr>
              <a:buFont typeface="Arial"/>
              <a:buChar char="•"/>
            </a:pPr>
            <a:r>
              <a:rPr lang="en-GB" dirty="0">
                <a:solidFill>
                  <a:srgbClr val="000000"/>
                </a:solidFill>
                <a:latin typeface="+mj-lt"/>
              </a:rPr>
              <a:t>Open pit copper mine</a:t>
            </a:r>
          </a:p>
          <a:p>
            <a:pPr marL="514350" lvl="0" indent="-285750" rtl="0">
              <a:spcBef>
                <a:spcPts val="0"/>
              </a:spcBef>
              <a:buClr>
                <a:srgbClr val="000000"/>
              </a:buClr>
              <a:buFont typeface="Arial"/>
              <a:buChar char="•"/>
            </a:pPr>
            <a:r>
              <a:rPr lang="en-GB" dirty="0">
                <a:solidFill>
                  <a:srgbClr val="000000"/>
                </a:solidFill>
                <a:latin typeface="+mj-lt"/>
              </a:rPr>
              <a:t>Located in the </a:t>
            </a:r>
            <a:r>
              <a:rPr lang="en-GB" dirty="0" err="1">
                <a:solidFill>
                  <a:srgbClr val="000000"/>
                </a:solidFill>
                <a:latin typeface="+mj-lt"/>
              </a:rPr>
              <a:t>Tarapaca</a:t>
            </a:r>
            <a:r>
              <a:rPr lang="en-GB" dirty="0">
                <a:solidFill>
                  <a:srgbClr val="000000"/>
                </a:solidFill>
                <a:latin typeface="+mj-lt"/>
              </a:rPr>
              <a:t> Region of northern Chile, 240 kilometres southeast of the city of Iquique at an elevation of 4,400 metres</a:t>
            </a:r>
          </a:p>
          <a:p>
            <a:pPr marL="514350" lvl="0" indent="-285750" rtl="0">
              <a:spcBef>
                <a:spcPts val="0"/>
              </a:spcBef>
              <a:buClr>
                <a:srgbClr val="000000"/>
              </a:buClr>
              <a:buFont typeface="Arial"/>
              <a:buChar char="•"/>
            </a:pPr>
            <a:r>
              <a:rPr lang="en-GB" dirty="0" err="1">
                <a:solidFill>
                  <a:srgbClr val="000000"/>
                </a:solidFill>
                <a:latin typeface="+mj-lt"/>
              </a:rPr>
              <a:t>Teck</a:t>
            </a:r>
            <a:r>
              <a:rPr lang="en-GB" dirty="0">
                <a:solidFill>
                  <a:srgbClr val="000000"/>
                </a:solidFill>
                <a:latin typeface="+mj-lt"/>
              </a:rPr>
              <a:t> has a 76.5% partnership interest</a:t>
            </a:r>
          </a:p>
          <a:p>
            <a:pPr marL="971550" lvl="1" indent="-285750" rtl="0">
              <a:spcBef>
                <a:spcPts val="0"/>
              </a:spcBef>
              <a:buClr>
                <a:srgbClr val="000000"/>
              </a:buClr>
              <a:buFont typeface="Arial"/>
              <a:buChar char="•"/>
            </a:pPr>
            <a:r>
              <a:rPr lang="en-GB" dirty="0">
                <a:solidFill>
                  <a:srgbClr val="000000"/>
                </a:solidFill>
                <a:latin typeface="+mj-lt"/>
              </a:rPr>
              <a:t>13.5% owned by </a:t>
            </a:r>
            <a:r>
              <a:rPr lang="en-GB" dirty="0" err="1">
                <a:solidFill>
                  <a:srgbClr val="000000"/>
                </a:solidFill>
                <a:latin typeface="+mj-lt"/>
              </a:rPr>
              <a:t>INversiones</a:t>
            </a:r>
            <a:r>
              <a:rPr lang="en-GB" dirty="0">
                <a:solidFill>
                  <a:srgbClr val="000000"/>
                </a:solidFill>
                <a:latin typeface="+mj-lt"/>
              </a:rPr>
              <a:t> </a:t>
            </a:r>
            <a:r>
              <a:rPr lang="en-GB" dirty="0" err="1">
                <a:solidFill>
                  <a:srgbClr val="000000"/>
                </a:solidFill>
                <a:latin typeface="+mj-lt"/>
              </a:rPr>
              <a:t>Mineras</a:t>
            </a:r>
            <a:r>
              <a:rPr lang="en-GB" dirty="0">
                <a:solidFill>
                  <a:srgbClr val="000000"/>
                </a:solidFill>
                <a:latin typeface="+mj-lt"/>
              </a:rPr>
              <a:t> S.A.</a:t>
            </a:r>
          </a:p>
          <a:p>
            <a:pPr marL="971550" lvl="1" indent="-285750" rtl="0">
              <a:spcBef>
                <a:spcPts val="0"/>
              </a:spcBef>
              <a:buClr>
                <a:srgbClr val="000000"/>
              </a:buClr>
              <a:buFont typeface="Arial"/>
              <a:buChar char="•"/>
            </a:pPr>
            <a:r>
              <a:rPr lang="en-GB" dirty="0">
                <a:solidFill>
                  <a:srgbClr val="000000"/>
                </a:solidFill>
                <a:latin typeface="+mj-lt"/>
              </a:rPr>
              <a:t>10% owned by </a:t>
            </a:r>
            <a:r>
              <a:rPr lang="en-GB" dirty="0" err="1">
                <a:solidFill>
                  <a:srgbClr val="000000"/>
                </a:solidFill>
                <a:latin typeface="+mj-lt"/>
              </a:rPr>
              <a:t>Empresa</a:t>
            </a:r>
            <a:r>
              <a:rPr lang="en-GB" dirty="0">
                <a:solidFill>
                  <a:srgbClr val="000000"/>
                </a:solidFill>
                <a:latin typeface="+mj-lt"/>
              </a:rPr>
              <a:t> </a:t>
            </a:r>
            <a:r>
              <a:rPr lang="en-GB" dirty="0" err="1">
                <a:solidFill>
                  <a:srgbClr val="000000"/>
                </a:solidFill>
                <a:latin typeface="+mj-lt"/>
              </a:rPr>
              <a:t>Nacional</a:t>
            </a:r>
            <a:r>
              <a:rPr lang="en-GB" dirty="0">
                <a:solidFill>
                  <a:srgbClr val="000000"/>
                </a:solidFill>
                <a:latin typeface="+mj-lt"/>
              </a:rPr>
              <a:t> de </a:t>
            </a:r>
            <a:r>
              <a:rPr lang="en-GB" dirty="0" err="1">
                <a:solidFill>
                  <a:srgbClr val="000000"/>
                </a:solidFill>
                <a:latin typeface="+mj-lt"/>
              </a:rPr>
              <a:t>Mineria</a:t>
            </a:r>
            <a:endParaRPr lang="en-GB" dirty="0">
              <a:solidFill>
                <a:srgbClr val="000000"/>
              </a:solidFill>
              <a:latin typeface="+mj-lt"/>
            </a:endParaRPr>
          </a:p>
          <a:p>
            <a:pPr marL="514350" lvl="0" indent="-285750" rtl="0">
              <a:spcBef>
                <a:spcPts val="0"/>
              </a:spcBef>
              <a:buClr>
                <a:srgbClr val="000000"/>
              </a:buClr>
              <a:buFont typeface="Arial"/>
              <a:buChar char="•"/>
            </a:pPr>
            <a:r>
              <a:rPr lang="en-GB" dirty="0">
                <a:solidFill>
                  <a:srgbClr val="000000"/>
                </a:solidFill>
                <a:latin typeface="+mj-lt"/>
              </a:rPr>
              <a:t>Mine life options past 2016 are being reviewed in light of current market conditions</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Shape 60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GB" dirty="0">
                <a:latin typeface="+mj-lt"/>
              </a:rPr>
              <a:t>Carmen de </a:t>
            </a:r>
            <a:r>
              <a:rPr lang="en-GB" dirty="0" err="1">
                <a:latin typeface="+mj-lt"/>
              </a:rPr>
              <a:t>Andacollo</a:t>
            </a:r>
            <a:endParaRPr lang="en-GB" dirty="0">
              <a:latin typeface="+mj-lt"/>
            </a:endParaRPr>
          </a:p>
        </p:txBody>
      </p:sp>
      <p:sp>
        <p:nvSpPr>
          <p:cNvPr id="601" name="Shape 601"/>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marL="514350" lvl="0" indent="-285750" rtl="0">
              <a:spcBef>
                <a:spcPts val="0"/>
              </a:spcBef>
              <a:buClr>
                <a:srgbClr val="000000"/>
              </a:buClr>
              <a:buFont typeface="Arial"/>
              <a:buChar char="•"/>
            </a:pPr>
            <a:r>
              <a:rPr lang="en-GB" dirty="0">
                <a:solidFill>
                  <a:srgbClr val="000000"/>
                </a:solidFill>
                <a:latin typeface="+mj-lt"/>
              </a:rPr>
              <a:t>Open pit mine producing copper in concentrates</a:t>
            </a:r>
          </a:p>
          <a:p>
            <a:pPr marL="514350" lvl="0" indent="-285750" rtl="0">
              <a:spcBef>
                <a:spcPts val="0"/>
              </a:spcBef>
              <a:buClr>
                <a:srgbClr val="000000"/>
              </a:buClr>
              <a:buFont typeface="Arial"/>
              <a:buChar char="•"/>
            </a:pPr>
            <a:r>
              <a:rPr lang="en-GB" dirty="0">
                <a:solidFill>
                  <a:srgbClr val="000000"/>
                </a:solidFill>
                <a:latin typeface="+mj-lt"/>
              </a:rPr>
              <a:t>Located in the Coquimbo Region of Central Chile, 350 kilometres north of Santiago at an elevation of 1,000 metres</a:t>
            </a:r>
          </a:p>
          <a:p>
            <a:pPr marL="514350" lvl="0" indent="-285750" rtl="0">
              <a:spcBef>
                <a:spcPts val="0"/>
              </a:spcBef>
              <a:buClr>
                <a:srgbClr val="000000"/>
              </a:buClr>
              <a:buFont typeface="Arial"/>
              <a:buChar char="•"/>
            </a:pPr>
            <a:r>
              <a:rPr lang="en-GB" dirty="0" err="1">
                <a:solidFill>
                  <a:srgbClr val="000000"/>
                </a:solidFill>
                <a:latin typeface="+mj-lt"/>
              </a:rPr>
              <a:t>Teck</a:t>
            </a:r>
            <a:r>
              <a:rPr lang="en-GB" dirty="0">
                <a:solidFill>
                  <a:srgbClr val="000000"/>
                </a:solidFill>
                <a:latin typeface="+mj-lt"/>
              </a:rPr>
              <a:t> has a 90% partnership interest</a:t>
            </a:r>
          </a:p>
          <a:p>
            <a:pPr marL="971550" lvl="1" indent="-285750" rtl="0">
              <a:spcBef>
                <a:spcPts val="0"/>
              </a:spcBef>
              <a:buClr>
                <a:srgbClr val="000000"/>
              </a:buClr>
              <a:buFont typeface="Arial"/>
              <a:buChar char="•"/>
            </a:pPr>
            <a:r>
              <a:rPr lang="en-GB" dirty="0">
                <a:solidFill>
                  <a:srgbClr val="000000"/>
                </a:solidFill>
                <a:latin typeface="+mj-lt"/>
              </a:rPr>
              <a:t>Remaining 10% held by </a:t>
            </a:r>
            <a:r>
              <a:rPr lang="en-GB" dirty="0" err="1">
                <a:solidFill>
                  <a:srgbClr val="000000"/>
                </a:solidFill>
                <a:latin typeface="+mj-lt"/>
              </a:rPr>
              <a:t>Empresa</a:t>
            </a:r>
            <a:r>
              <a:rPr lang="en-GB" dirty="0">
                <a:solidFill>
                  <a:srgbClr val="000000"/>
                </a:solidFill>
                <a:latin typeface="+mj-lt"/>
              </a:rPr>
              <a:t> </a:t>
            </a:r>
            <a:r>
              <a:rPr lang="en-GB" dirty="0" err="1">
                <a:solidFill>
                  <a:srgbClr val="000000"/>
                </a:solidFill>
                <a:latin typeface="+mj-lt"/>
              </a:rPr>
              <a:t>Nacional</a:t>
            </a:r>
            <a:r>
              <a:rPr lang="en-GB" dirty="0">
                <a:solidFill>
                  <a:srgbClr val="000000"/>
                </a:solidFill>
                <a:latin typeface="+mj-lt"/>
              </a:rPr>
              <a:t> de </a:t>
            </a:r>
            <a:r>
              <a:rPr lang="en-GB" dirty="0" err="1">
                <a:solidFill>
                  <a:srgbClr val="000000"/>
                </a:solidFill>
                <a:latin typeface="+mj-lt"/>
              </a:rPr>
              <a:t>Mineria</a:t>
            </a:r>
            <a:endParaRPr lang="en-GB" dirty="0">
              <a:solidFill>
                <a:srgbClr val="000000"/>
              </a:solidFill>
              <a:latin typeface="+mj-lt"/>
            </a:endParaRPr>
          </a:p>
          <a:p>
            <a:pPr marL="514350" lvl="0" indent="-285750" rtl="0">
              <a:spcBef>
                <a:spcPts val="0"/>
              </a:spcBef>
              <a:buClr>
                <a:srgbClr val="000000"/>
              </a:buClr>
              <a:buFont typeface="Arial"/>
              <a:buChar char="•"/>
            </a:pPr>
            <a:r>
              <a:rPr lang="en-GB" dirty="0">
                <a:solidFill>
                  <a:srgbClr val="000000"/>
                </a:solidFill>
                <a:latin typeface="+mj-lt"/>
              </a:rPr>
              <a:t>In July 2015, Carmen de </a:t>
            </a:r>
            <a:r>
              <a:rPr lang="en-GB" dirty="0" err="1">
                <a:solidFill>
                  <a:srgbClr val="000000"/>
                </a:solidFill>
                <a:latin typeface="+mj-lt"/>
              </a:rPr>
              <a:t>Andacollo</a:t>
            </a:r>
            <a:r>
              <a:rPr lang="en-GB" dirty="0">
                <a:solidFill>
                  <a:srgbClr val="000000"/>
                </a:solidFill>
                <a:latin typeface="+mj-lt"/>
              </a:rPr>
              <a:t> entered into a long-term gold </a:t>
            </a:r>
            <a:r>
              <a:rPr lang="en-GB" dirty="0" err="1">
                <a:solidFill>
                  <a:srgbClr val="000000"/>
                </a:solidFill>
                <a:latin typeface="+mj-lt"/>
              </a:rPr>
              <a:t>offtake</a:t>
            </a:r>
            <a:r>
              <a:rPr lang="en-GB" dirty="0">
                <a:solidFill>
                  <a:srgbClr val="000000"/>
                </a:solidFill>
                <a:latin typeface="+mj-lt"/>
              </a:rPr>
              <a:t> agreement to delivery 100% of payable gold to Royal Gold, Inc.</a:t>
            </a:r>
          </a:p>
          <a:p>
            <a:pPr marL="514350" lvl="0" indent="-285750" rtl="0">
              <a:spcBef>
                <a:spcPts val="0"/>
              </a:spcBef>
              <a:buClr>
                <a:srgbClr val="000000"/>
              </a:buClr>
              <a:buFont typeface="Arial"/>
              <a:buChar char="•"/>
            </a:pPr>
            <a:r>
              <a:rPr lang="en-GB" dirty="0">
                <a:solidFill>
                  <a:srgbClr val="000000"/>
                </a:solidFill>
                <a:latin typeface="+mj-lt"/>
              </a:rPr>
              <a:t>Expected to produce copper and gold until 2036</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Shape 606"/>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GB" dirty="0">
                <a:latin typeface="+mj-lt"/>
              </a:rPr>
              <a:t>Highland Valley Copper</a:t>
            </a:r>
          </a:p>
        </p:txBody>
      </p:sp>
      <p:sp>
        <p:nvSpPr>
          <p:cNvPr id="607" name="Shape 607"/>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marL="514350" lvl="0" indent="-285750" rtl="0">
              <a:spcBef>
                <a:spcPts val="0"/>
              </a:spcBef>
              <a:buClr>
                <a:srgbClr val="000000"/>
              </a:buClr>
              <a:buFont typeface="Arial"/>
              <a:buChar char="•"/>
            </a:pPr>
            <a:r>
              <a:rPr lang="en-GB" dirty="0">
                <a:solidFill>
                  <a:srgbClr val="000000"/>
                </a:solidFill>
                <a:latin typeface="+mj-lt"/>
              </a:rPr>
              <a:t>Mine produces both copper and molybdenum concentrates</a:t>
            </a:r>
          </a:p>
          <a:p>
            <a:pPr marL="514350" lvl="0" indent="-285750" rtl="0">
              <a:spcBef>
                <a:spcPts val="0"/>
              </a:spcBef>
              <a:buClr>
                <a:srgbClr val="000000"/>
              </a:buClr>
              <a:buFont typeface="Arial"/>
              <a:buChar char="•"/>
            </a:pPr>
            <a:r>
              <a:rPr lang="en-GB" dirty="0">
                <a:solidFill>
                  <a:srgbClr val="000000"/>
                </a:solidFill>
                <a:latin typeface="+mj-lt"/>
              </a:rPr>
              <a:t>Located near Logan Lake and Kamloops in British Columbia</a:t>
            </a:r>
          </a:p>
          <a:p>
            <a:pPr marL="514350" lvl="0" indent="-285750" rtl="0">
              <a:spcBef>
                <a:spcPts val="0"/>
              </a:spcBef>
              <a:buClr>
                <a:srgbClr val="000000"/>
              </a:buClr>
              <a:buFont typeface="Arial"/>
              <a:buChar char="•"/>
            </a:pPr>
            <a:r>
              <a:rPr lang="en-GB" dirty="0" err="1">
                <a:solidFill>
                  <a:srgbClr val="000000"/>
                </a:solidFill>
                <a:latin typeface="+mj-lt"/>
              </a:rPr>
              <a:t>Teck</a:t>
            </a:r>
            <a:r>
              <a:rPr lang="en-GB" dirty="0">
                <a:solidFill>
                  <a:srgbClr val="000000"/>
                </a:solidFill>
                <a:latin typeface="+mj-lt"/>
              </a:rPr>
              <a:t> has an 97.5% partnership interest</a:t>
            </a:r>
          </a:p>
          <a:p>
            <a:pPr marL="514350" lvl="0" indent="-285750" rtl="0">
              <a:spcBef>
                <a:spcPts val="0"/>
              </a:spcBef>
              <a:buClr>
                <a:srgbClr val="000000"/>
              </a:buClr>
              <a:buFont typeface="Arial"/>
              <a:buChar char="•"/>
            </a:pPr>
            <a:r>
              <a:rPr lang="en-GB" dirty="0">
                <a:solidFill>
                  <a:srgbClr val="000000"/>
                </a:solidFill>
                <a:latin typeface="+mj-lt"/>
              </a:rPr>
              <a:t>They are continuously exploring around the Highland Valley area for new copper deposits near the Bethlehem pits</a:t>
            </a:r>
          </a:p>
          <a:p>
            <a:pPr marL="971550" lvl="1" indent="-285750" rtl="0">
              <a:spcBef>
                <a:spcPts val="0"/>
              </a:spcBef>
              <a:buClr>
                <a:srgbClr val="000000"/>
              </a:buClr>
              <a:buFont typeface="Arial"/>
              <a:buChar char="•"/>
            </a:pPr>
            <a:r>
              <a:rPr lang="en-GB" dirty="0">
                <a:solidFill>
                  <a:srgbClr val="000000"/>
                </a:solidFill>
                <a:latin typeface="+mj-lt"/>
              </a:rPr>
              <a:t>The pits were previously mined in the 1960s and 70s</a:t>
            </a:r>
          </a:p>
          <a:p>
            <a:pPr marL="514350" lvl="0" indent="-285750" rtl="0">
              <a:spcBef>
                <a:spcPts val="0"/>
              </a:spcBef>
              <a:buClr>
                <a:srgbClr val="000000"/>
              </a:buClr>
              <a:buFont typeface="Arial"/>
              <a:buChar char="•"/>
            </a:pPr>
            <a:r>
              <a:rPr lang="en-GB" dirty="0">
                <a:solidFill>
                  <a:srgbClr val="000000"/>
                </a:solidFill>
                <a:latin typeface="+mj-lt"/>
              </a:rPr>
              <a:t>Expected to produce copper and molybdenum until 2026</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Shape 612"/>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GB" dirty="0">
                <a:latin typeface="+mj-lt"/>
              </a:rPr>
              <a:t>Copper Operations</a:t>
            </a:r>
          </a:p>
        </p:txBody>
      </p:sp>
      <p:sp>
        <p:nvSpPr>
          <p:cNvPr id="613" name="Shape 613"/>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marL="514350" lvl="0" indent="-285750" rtl="0">
              <a:lnSpc>
                <a:spcPct val="100000"/>
              </a:lnSpc>
              <a:spcBef>
                <a:spcPts val="0"/>
              </a:spcBef>
              <a:spcAft>
                <a:spcPts val="100"/>
              </a:spcAft>
              <a:buClr>
                <a:srgbClr val="000000"/>
              </a:buClr>
              <a:buFont typeface="Arial"/>
              <a:buChar char="•"/>
            </a:pPr>
            <a:r>
              <a:rPr lang="en-GB" dirty="0">
                <a:solidFill>
                  <a:srgbClr val="000000"/>
                </a:solidFill>
                <a:latin typeface="+mj-lt"/>
              </a:rPr>
              <a:t>35% of gross profits came from copper</a:t>
            </a:r>
          </a:p>
          <a:p>
            <a:pPr marL="514350" lvl="0" indent="-285750" rtl="0">
              <a:lnSpc>
                <a:spcPct val="100000"/>
              </a:lnSpc>
              <a:spcBef>
                <a:spcPts val="0"/>
              </a:spcBef>
              <a:spcAft>
                <a:spcPts val="100"/>
              </a:spcAft>
              <a:buClr>
                <a:srgbClr val="000000"/>
              </a:buClr>
              <a:buFont typeface="Arial"/>
              <a:buChar char="•"/>
            </a:pPr>
            <a:r>
              <a:rPr lang="en-GB" dirty="0">
                <a:solidFill>
                  <a:srgbClr val="000000"/>
                </a:solidFill>
                <a:latin typeface="+mj-lt"/>
              </a:rPr>
              <a:t>33.0 million tonnes of copper in proven &amp; probable reserves and measured &amp; indicated resources</a:t>
            </a:r>
          </a:p>
          <a:p>
            <a:pPr marL="514350" lvl="0" indent="-285750">
              <a:lnSpc>
                <a:spcPct val="100000"/>
              </a:lnSpc>
              <a:spcBef>
                <a:spcPts val="0"/>
              </a:spcBef>
              <a:spcAft>
                <a:spcPts val="100"/>
              </a:spcAft>
              <a:buClr>
                <a:srgbClr val="000000"/>
              </a:buClr>
              <a:buFont typeface="Arial"/>
              <a:buChar char="•"/>
            </a:pPr>
            <a:r>
              <a:rPr lang="en-GB" dirty="0">
                <a:solidFill>
                  <a:srgbClr val="000000"/>
                </a:solidFill>
                <a:latin typeface="+mj-lt"/>
              </a:rPr>
              <a:t>358k tonnes of copper produced in 2015</a:t>
            </a:r>
          </a:p>
        </p:txBody>
      </p:sp>
      <p:pic>
        <p:nvPicPr>
          <p:cNvPr id="614" name="Shape 614"/>
          <p:cNvPicPr preferRelativeResize="0"/>
          <p:nvPr/>
        </p:nvPicPr>
        <p:blipFill>
          <a:blip r:embed="rId3">
            <a:alphaModFix/>
          </a:blip>
          <a:stretch>
            <a:fillRect/>
          </a:stretch>
        </p:blipFill>
        <p:spPr>
          <a:xfrm>
            <a:off x="1407178" y="2601318"/>
            <a:ext cx="6329643" cy="2377631"/>
          </a:xfrm>
          <a:prstGeom prst="rect">
            <a:avLst/>
          </a:prstGeom>
          <a:noFill/>
          <a:ln>
            <a:noFill/>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Shape 619"/>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GB" dirty="0">
                <a:latin typeface="+mj-lt"/>
              </a:rPr>
              <a:t>Copper Price</a:t>
            </a:r>
          </a:p>
        </p:txBody>
      </p:sp>
      <p:pic>
        <p:nvPicPr>
          <p:cNvPr id="620" name="Shape 620"/>
          <p:cNvPicPr preferRelativeResize="0"/>
          <p:nvPr/>
        </p:nvPicPr>
        <p:blipFill>
          <a:blip r:embed="rId3">
            <a:alphaModFix/>
          </a:blip>
          <a:stretch>
            <a:fillRect/>
          </a:stretch>
        </p:blipFill>
        <p:spPr>
          <a:xfrm>
            <a:off x="2526050" y="0"/>
            <a:ext cx="6617949" cy="4727100"/>
          </a:xfrm>
          <a:prstGeom prst="rect">
            <a:avLst/>
          </a:prstGeom>
          <a:noFill/>
          <a:ln>
            <a:noFill/>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Shape 62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GB" dirty="0">
                <a:latin typeface="+mj-lt"/>
              </a:rPr>
              <a:t>Zinc Operations</a:t>
            </a:r>
          </a:p>
        </p:txBody>
      </p:sp>
      <p:sp>
        <p:nvSpPr>
          <p:cNvPr id="626" name="Shape 626"/>
          <p:cNvSpPr txBox="1">
            <a:spLocks noGrp="1"/>
          </p:cNvSpPr>
          <p:nvPr>
            <p:ph type="body" idx="1"/>
          </p:nvPr>
        </p:nvSpPr>
        <p:spPr>
          <a:xfrm>
            <a:off x="311700" y="1151374"/>
            <a:ext cx="3180300" cy="1211400"/>
          </a:xfrm>
          <a:prstGeom prst="rect">
            <a:avLst/>
          </a:prstGeom>
        </p:spPr>
        <p:txBody>
          <a:bodyPr lIns="91425" tIns="91425" rIns="91425" bIns="91425" anchor="t" anchorCtr="0">
            <a:noAutofit/>
          </a:bodyPr>
          <a:lstStyle/>
          <a:p>
            <a:pPr marL="514350" lvl="0" indent="-285750" rtl="0">
              <a:lnSpc>
                <a:spcPct val="100000"/>
              </a:lnSpc>
              <a:spcBef>
                <a:spcPts val="0"/>
              </a:spcBef>
              <a:spcAft>
                <a:spcPts val="100"/>
              </a:spcAft>
              <a:buClr>
                <a:srgbClr val="000000"/>
              </a:buClr>
              <a:buFont typeface="Arial"/>
              <a:buChar char="•"/>
            </a:pPr>
            <a:r>
              <a:rPr lang="en-GB" dirty="0">
                <a:solidFill>
                  <a:srgbClr val="000000"/>
                </a:solidFill>
                <a:latin typeface="+mj-lt"/>
              </a:rPr>
              <a:t>Two mining locations</a:t>
            </a:r>
          </a:p>
          <a:p>
            <a:pPr marL="971550" lvl="1" indent="-285750" rtl="0">
              <a:lnSpc>
                <a:spcPct val="100000"/>
              </a:lnSpc>
              <a:spcBef>
                <a:spcPts val="0"/>
              </a:spcBef>
              <a:spcAft>
                <a:spcPts val="100"/>
              </a:spcAft>
              <a:buClr>
                <a:srgbClr val="000000"/>
              </a:buClr>
              <a:buFont typeface="Arial"/>
              <a:buChar char="•"/>
            </a:pPr>
            <a:r>
              <a:rPr lang="en-GB" sz="1800" dirty="0">
                <a:solidFill>
                  <a:srgbClr val="000000"/>
                </a:solidFill>
                <a:latin typeface="+mj-lt"/>
              </a:rPr>
              <a:t>Pend </a:t>
            </a:r>
            <a:r>
              <a:rPr lang="en-GB" sz="1800" dirty="0" err="1">
                <a:solidFill>
                  <a:srgbClr val="000000"/>
                </a:solidFill>
                <a:latin typeface="+mj-lt"/>
              </a:rPr>
              <a:t>Oreille</a:t>
            </a:r>
            <a:endParaRPr lang="en-GB" sz="1800" dirty="0">
              <a:solidFill>
                <a:srgbClr val="000000"/>
              </a:solidFill>
              <a:latin typeface="+mj-lt"/>
            </a:endParaRPr>
          </a:p>
          <a:p>
            <a:pPr marL="971550" lvl="1" indent="-285750" rtl="0">
              <a:lnSpc>
                <a:spcPct val="100000"/>
              </a:lnSpc>
              <a:spcBef>
                <a:spcPts val="0"/>
              </a:spcBef>
              <a:spcAft>
                <a:spcPts val="100"/>
              </a:spcAft>
              <a:buClr>
                <a:srgbClr val="000000"/>
              </a:buClr>
              <a:buFont typeface="Arial"/>
              <a:buChar char="•"/>
            </a:pPr>
            <a:r>
              <a:rPr lang="en-GB" sz="1800" dirty="0">
                <a:solidFill>
                  <a:srgbClr val="000000"/>
                </a:solidFill>
                <a:latin typeface="+mj-lt"/>
              </a:rPr>
              <a:t>Red Dog</a:t>
            </a:r>
          </a:p>
        </p:txBody>
      </p:sp>
      <p:pic>
        <p:nvPicPr>
          <p:cNvPr id="627" name="Shape 627"/>
          <p:cNvPicPr preferRelativeResize="0"/>
          <p:nvPr/>
        </p:nvPicPr>
        <p:blipFill>
          <a:blip r:embed="rId3">
            <a:alphaModFix/>
          </a:blip>
          <a:stretch>
            <a:fillRect/>
          </a:stretch>
        </p:blipFill>
        <p:spPr>
          <a:xfrm>
            <a:off x="2283200" y="2362774"/>
            <a:ext cx="6860800" cy="2679999"/>
          </a:xfrm>
          <a:prstGeom prst="rect">
            <a:avLst/>
          </a:prstGeom>
          <a:noFill/>
          <a:ln>
            <a:noFill/>
          </a:ln>
        </p:spPr>
      </p:pic>
      <p:sp>
        <p:nvSpPr>
          <p:cNvPr id="628" name="Shape 628"/>
          <p:cNvSpPr txBox="1">
            <a:spLocks noGrp="1"/>
          </p:cNvSpPr>
          <p:nvPr>
            <p:ph type="body" idx="1"/>
          </p:nvPr>
        </p:nvSpPr>
        <p:spPr>
          <a:xfrm>
            <a:off x="4034400" y="1017725"/>
            <a:ext cx="4583400" cy="1211400"/>
          </a:xfrm>
          <a:prstGeom prst="rect">
            <a:avLst/>
          </a:prstGeom>
        </p:spPr>
        <p:txBody>
          <a:bodyPr lIns="91425" tIns="91425" rIns="91425" bIns="91425" anchor="t" anchorCtr="0">
            <a:noAutofit/>
          </a:bodyPr>
          <a:lstStyle/>
          <a:p>
            <a:pPr marL="514350" lvl="0" indent="-285750" rtl="0">
              <a:lnSpc>
                <a:spcPct val="100000"/>
              </a:lnSpc>
              <a:spcBef>
                <a:spcPts val="0"/>
              </a:spcBef>
              <a:spcAft>
                <a:spcPts val="100"/>
              </a:spcAft>
              <a:buClr>
                <a:srgbClr val="000000"/>
              </a:buClr>
              <a:buFont typeface="Arial"/>
              <a:buChar char="•"/>
            </a:pPr>
            <a:r>
              <a:rPr lang="en-GB" dirty="0">
                <a:solidFill>
                  <a:srgbClr val="000000"/>
                </a:solidFill>
                <a:latin typeface="+mj-lt"/>
              </a:rPr>
              <a:t>Massive zinc refinery in Trail, BC</a:t>
            </a:r>
          </a:p>
          <a:p>
            <a:pPr marL="971550" lvl="1" indent="-285750" rtl="0">
              <a:lnSpc>
                <a:spcPct val="100000"/>
              </a:lnSpc>
              <a:spcBef>
                <a:spcPts val="0"/>
              </a:spcBef>
              <a:spcAft>
                <a:spcPts val="100"/>
              </a:spcAft>
              <a:buClr>
                <a:srgbClr val="000000"/>
              </a:buClr>
              <a:buFont typeface="Arial"/>
              <a:buChar char="•"/>
            </a:pPr>
            <a:r>
              <a:rPr lang="en-GB" sz="1800" dirty="0">
                <a:solidFill>
                  <a:srgbClr val="000000"/>
                </a:solidFill>
                <a:latin typeface="+mj-lt"/>
              </a:rPr>
              <a:t>One of the world’s largest fully integrated zinc and lead smelting and refining complexes</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Shape 63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GB" dirty="0"/>
              <a:t>Pend </a:t>
            </a:r>
            <a:r>
              <a:rPr lang="en-GB" dirty="0" err="1"/>
              <a:t>Oreille</a:t>
            </a:r>
            <a:endParaRPr lang="en-GB" dirty="0"/>
          </a:p>
        </p:txBody>
      </p:sp>
      <p:sp>
        <p:nvSpPr>
          <p:cNvPr id="634" name="Shape 634"/>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marL="514350" lvl="0" indent="-285750" rtl="0">
              <a:lnSpc>
                <a:spcPct val="100000"/>
              </a:lnSpc>
              <a:spcBef>
                <a:spcPts val="0"/>
              </a:spcBef>
              <a:spcAft>
                <a:spcPts val="100"/>
              </a:spcAft>
              <a:buClr>
                <a:srgbClr val="000000"/>
              </a:buClr>
              <a:buFont typeface="Arial"/>
              <a:buChar char="•"/>
            </a:pPr>
            <a:r>
              <a:rPr lang="en-GB" dirty="0">
                <a:solidFill>
                  <a:srgbClr val="000000"/>
                </a:solidFill>
                <a:latin typeface="+mj-lt"/>
              </a:rPr>
              <a:t>Underground zinc and lead mine</a:t>
            </a:r>
          </a:p>
          <a:p>
            <a:pPr marL="514350" lvl="0" indent="-285750" rtl="0">
              <a:lnSpc>
                <a:spcPct val="100000"/>
              </a:lnSpc>
              <a:spcBef>
                <a:spcPts val="0"/>
              </a:spcBef>
              <a:spcAft>
                <a:spcPts val="100"/>
              </a:spcAft>
              <a:buClr>
                <a:srgbClr val="000000"/>
              </a:buClr>
              <a:buFont typeface="Arial"/>
              <a:buChar char="•"/>
            </a:pPr>
            <a:r>
              <a:rPr lang="en-GB" dirty="0">
                <a:solidFill>
                  <a:srgbClr val="000000"/>
                </a:solidFill>
                <a:latin typeface="+mj-lt"/>
              </a:rPr>
              <a:t>Located near </a:t>
            </a:r>
            <a:r>
              <a:rPr lang="en-GB" dirty="0" err="1">
                <a:solidFill>
                  <a:srgbClr val="000000"/>
                </a:solidFill>
                <a:latin typeface="+mj-lt"/>
              </a:rPr>
              <a:t>Metaline</a:t>
            </a:r>
            <a:r>
              <a:rPr lang="en-GB" dirty="0">
                <a:solidFill>
                  <a:srgbClr val="000000"/>
                </a:solidFill>
                <a:latin typeface="+mj-lt"/>
              </a:rPr>
              <a:t> Falls in the Washington State</a:t>
            </a:r>
          </a:p>
          <a:p>
            <a:pPr marL="514350" lvl="0" indent="-285750" rtl="0">
              <a:lnSpc>
                <a:spcPct val="100000"/>
              </a:lnSpc>
              <a:spcBef>
                <a:spcPts val="0"/>
              </a:spcBef>
              <a:spcAft>
                <a:spcPts val="100"/>
              </a:spcAft>
              <a:buClr>
                <a:srgbClr val="000000"/>
              </a:buClr>
              <a:buFont typeface="Arial"/>
              <a:buChar char="•"/>
            </a:pPr>
            <a:r>
              <a:rPr lang="en-GB" dirty="0">
                <a:solidFill>
                  <a:srgbClr val="000000"/>
                </a:solidFill>
                <a:latin typeface="+mj-lt"/>
              </a:rPr>
              <a:t>Mine operations were restarted in December 2014 after previously being on hold since 2009</a:t>
            </a:r>
          </a:p>
          <a:p>
            <a:pPr marL="514350" lvl="0" indent="-285750" rtl="0">
              <a:lnSpc>
                <a:spcPct val="100000"/>
              </a:lnSpc>
              <a:spcBef>
                <a:spcPts val="0"/>
              </a:spcBef>
              <a:spcAft>
                <a:spcPts val="100"/>
              </a:spcAft>
              <a:buClr>
                <a:srgbClr val="000000"/>
              </a:buClr>
              <a:buFont typeface="Arial"/>
              <a:buChar char="•"/>
            </a:pPr>
            <a:r>
              <a:rPr lang="en-GB" dirty="0">
                <a:solidFill>
                  <a:srgbClr val="000000"/>
                </a:solidFill>
                <a:latin typeface="+mj-lt"/>
              </a:rPr>
              <a:t>Has an expected mine life of four and a half more years at 43,000 tons of zinc concentrate per year</a:t>
            </a:r>
          </a:p>
          <a:p>
            <a:pPr marL="971550" lvl="1" indent="-285750">
              <a:lnSpc>
                <a:spcPct val="100000"/>
              </a:lnSpc>
              <a:spcBef>
                <a:spcPts val="0"/>
              </a:spcBef>
              <a:spcAft>
                <a:spcPts val="100"/>
              </a:spcAft>
              <a:buClr>
                <a:srgbClr val="000000"/>
              </a:buClr>
              <a:buFont typeface="Arial"/>
              <a:buChar char="•"/>
            </a:pPr>
            <a:r>
              <a:rPr lang="en-GB" dirty="0">
                <a:solidFill>
                  <a:srgbClr val="000000"/>
                </a:solidFill>
                <a:latin typeface="+mj-lt"/>
              </a:rPr>
              <a:t>Zinc and lead concentrates are shipped to Trail Operations for processing</a:t>
            </a:r>
          </a:p>
        </p:txBody>
      </p:sp>
      <p:pic>
        <p:nvPicPr>
          <p:cNvPr id="635" name="Shape 635"/>
          <p:cNvPicPr preferRelativeResize="0"/>
          <p:nvPr/>
        </p:nvPicPr>
        <p:blipFill>
          <a:blip r:embed="rId3">
            <a:alphaModFix/>
          </a:blip>
          <a:stretch>
            <a:fillRect/>
          </a:stretch>
        </p:blipFill>
        <p:spPr>
          <a:xfrm>
            <a:off x="1685925" y="3365275"/>
            <a:ext cx="5772150" cy="1695450"/>
          </a:xfrm>
          <a:prstGeom prst="rect">
            <a:avLst/>
          </a:prstGeom>
          <a:noFill/>
          <a:ln>
            <a:noFill/>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Shape 64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GB" dirty="0">
                <a:latin typeface="+mj-lt"/>
              </a:rPr>
              <a:t>Red</a:t>
            </a:r>
            <a:r>
              <a:rPr lang="en-GB" dirty="0"/>
              <a:t> Dog</a:t>
            </a:r>
          </a:p>
        </p:txBody>
      </p:sp>
      <p:sp>
        <p:nvSpPr>
          <p:cNvPr id="641" name="Shape 641"/>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marL="457200" marR="0" lvl="0" indent="-342900" algn="l" rtl="0">
              <a:lnSpc>
                <a:spcPct val="100000"/>
              </a:lnSpc>
              <a:spcBef>
                <a:spcPts val="0"/>
              </a:spcBef>
              <a:spcAft>
                <a:spcPts val="1600"/>
              </a:spcAft>
              <a:buClr>
                <a:srgbClr val="000000"/>
              </a:buClr>
              <a:buSzPct val="100000"/>
              <a:buFont typeface="Arial"/>
              <a:buChar char="•"/>
            </a:pPr>
            <a:r>
              <a:rPr lang="en-GB" dirty="0">
                <a:solidFill>
                  <a:srgbClr val="000000"/>
                </a:solidFill>
                <a:latin typeface="+mj-lt"/>
              </a:rPr>
              <a:t>One of the world’s largest zinc </a:t>
            </a:r>
            <a:r>
              <a:rPr lang="en-GB" dirty="0" smtClean="0">
                <a:solidFill>
                  <a:srgbClr val="000000"/>
                </a:solidFill>
                <a:latin typeface="+mj-lt"/>
              </a:rPr>
              <a:t>mines</a:t>
            </a:r>
          </a:p>
          <a:p>
            <a:pPr marL="457200" marR="0" lvl="0" indent="-342900" algn="l" rtl="0">
              <a:lnSpc>
                <a:spcPct val="100000"/>
              </a:lnSpc>
              <a:spcBef>
                <a:spcPts val="0"/>
              </a:spcBef>
              <a:spcAft>
                <a:spcPts val="1600"/>
              </a:spcAft>
              <a:buClr>
                <a:srgbClr val="000000"/>
              </a:buClr>
              <a:buSzPct val="100000"/>
              <a:buFont typeface="Arial"/>
              <a:buChar char="•"/>
            </a:pPr>
            <a:r>
              <a:rPr lang="en-GB" dirty="0" smtClean="0">
                <a:solidFill>
                  <a:srgbClr val="000000"/>
                </a:solidFill>
                <a:latin typeface="+mj-lt"/>
              </a:rPr>
              <a:t>Located </a:t>
            </a:r>
            <a:r>
              <a:rPr lang="en-GB" dirty="0">
                <a:solidFill>
                  <a:srgbClr val="000000"/>
                </a:solidFill>
                <a:latin typeface="+mj-lt"/>
              </a:rPr>
              <a:t>in northwest </a:t>
            </a:r>
            <a:r>
              <a:rPr lang="en-GB" dirty="0" smtClean="0">
                <a:solidFill>
                  <a:srgbClr val="000000"/>
                </a:solidFill>
                <a:latin typeface="+mj-lt"/>
              </a:rPr>
              <a:t>Alaska</a:t>
            </a:r>
          </a:p>
          <a:p>
            <a:pPr marL="457200" marR="0" lvl="0" indent="-342900" algn="l" rtl="0">
              <a:lnSpc>
                <a:spcPct val="100000"/>
              </a:lnSpc>
              <a:spcBef>
                <a:spcPts val="0"/>
              </a:spcBef>
              <a:spcAft>
                <a:spcPts val="1600"/>
              </a:spcAft>
              <a:buClr>
                <a:srgbClr val="000000"/>
              </a:buClr>
              <a:buSzPct val="100000"/>
              <a:buFont typeface="Arial"/>
              <a:buChar char="•"/>
            </a:pPr>
            <a:r>
              <a:rPr lang="en-GB" dirty="0" smtClean="0">
                <a:solidFill>
                  <a:srgbClr val="000000"/>
                </a:solidFill>
                <a:latin typeface="+mj-lt"/>
              </a:rPr>
              <a:t>Partnership </a:t>
            </a:r>
            <a:r>
              <a:rPr lang="en-GB" dirty="0">
                <a:solidFill>
                  <a:srgbClr val="000000"/>
                </a:solidFill>
                <a:latin typeface="+mj-lt"/>
              </a:rPr>
              <a:t>between </a:t>
            </a:r>
            <a:r>
              <a:rPr lang="en-GB" dirty="0" err="1">
                <a:solidFill>
                  <a:srgbClr val="000000"/>
                </a:solidFill>
                <a:latin typeface="+mj-lt"/>
              </a:rPr>
              <a:t>Teck</a:t>
            </a:r>
            <a:r>
              <a:rPr lang="en-GB" dirty="0">
                <a:solidFill>
                  <a:srgbClr val="000000"/>
                </a:solidFill>
                <a:latin typeface="+mj-lt"/>
              </a:rPr>
              <a:t> and the Northwest Arctic Borough (NAB)</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Shape 646"/>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GB" dirty="0">
                <a:latin typeface="+mj-lt"/>
              </a:rPr>
              <a:t>Zinc Operations</a:t>
            </a:r>
          </a:p>
        </p:txBody>
      </p:sp>
      <p:sp>
        <p:nvSpPr>
          <p:cNvPr id="647" name="Shape 647"/>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marL="457200" lvl="0" indent="-330200" rtl="0">
              <a:lnSpc>
                <a:spcPct val="100000"/>
              </a:lnSpc>
              <a:spcBef>
                <a:spcPts val="0"/>
              </a:spcBef>
              <a:spcAft>
                <a:spcPts val="100"/>
              </a:spcAft>
              <a:buClr>
                <a:srgbClr val="000000"/>
              </a:buClr>
              <a:buSzPct val="100000"/>
              <a:buFont typeface="Arial"/>
              <a:buChar char="•"/>
            </a:pPr>
            <a:r>
              <a:rPr lang="en-GB" sz="1600" dirty="0">
                <a:solidFill>
                  <a:srgbClr val="000000"/>
                </a:solidFill>
                <a:latin typeface="+mj-lt"/>
              </a:rPr>
              <a:t>31% of gross profits came from zinc</a:t>
            </a:r>
          </a:p>
          <a:p>
            <a:pPr marL="457200" lvl="0" indent="-330200" rtl="0">
              <a:lnSpc>
                <a:spcPct val="100000"/>
              </a:lnSpc>
              <a:spcBef>
                <a:spcPts val="0"/>
              </a:spcBef>
              <a:spcAft>
                <a:spcPts val="100"/>
              </a:spcAft>
              <a:buClr>
                <a:srgbClr val="000000"/>
              </a:buClr>
              <a:buSzPct val="100000"/>
              <a:buFont typeface="Arial"/>
              <a:buChar char="•"/>
            </a:pPr>
            <a:r>
              <a:rPr lang="en-GB" sz="1600" dirty="0">
                <a:solidFill>
                  <a:srgbClr val="000000"/>
                </a:solidFill>
                <a:latin typeface="+mj-lt"/>
              </a:rPr>
              <a:t>658k tonnes of zinc concentrate was produced in 2015</a:t>
            </a:r>
          </a:p>
          <a:p>
            <a:pPr marL="457200" lvl="0" indent="-330200" rtl="0">
              <a:lnSpc>
                <a:spcPct val="100000"/>
              </a:lnSpc>
              <a:spcBef>
                <a:spcPts val="0"/>
              </a:spcBef>
              <a:spcAft>
                <a:spcPts val="100"/>
              </a:spcAft>
              <a:buClr>
                <a:srgbClr val="000000"/>
              </a:buClr>
              <a:buSzPct val="100000"/>
              <a:buFont typeface="Arial"/>
              <a:buChar char="•"/>
            </a:pPr>
            <a:r>
              <a:rPr lang="en-GB" sz="1600" dirty="0">
                <a:solidFill>
                  <a:srgbClr val="000000"/>
                </a:solidFill>
                <a:latin typeface="+mj-lt"/>
              </a:rPr>
              <a:t>307k tonnes of refined zinc was produced by the Trail Operations in 2015</a:t>
            </a:r>
          </a:p>
          <a:p>
            <a:pPr marL="457200" lvl="0" indent="-330200" rtl="0">
              <a:lnSpc>
                <a:spcPct val="100000"/>
              </a:lnSpc>
              <a:spcBef>
                <a:spcPts val="0"/>
              </a:spcBef>
              <a:spcAft>
                <a:spcPts val="100"/>
              </a:spcAft>
              <a:buClr>
                <a:srgbClr val="000000"/>
              </a:buClr>
              <a:buSzPct val="100000"/>
              <a:buFont typeface="Arial"/>
              <a:buChar char="•"/>
            </a:pPr>
            <a:r>
              <a:rPr lang="en-GB" sz="1600" dirty="0">
                <a:solidFill>
                  <a:srgbClr val="000000"/>
                </a:solidFill>
                <a:latin typeface="+mj-lt"/>
              </a:rPr>
              <a:t>100 million people have reached through the </a:t>
            </a:r>
            <a:r>
              <a:rPr lang="en-GB" sz="1600" dirty="0" err="1">
                <a:solidFill>
                  <a:srgbClr val="000000"/>
                </a:solidFill>
                <a:latin typeface="+mj-lt"/>
              </a:rPr>
              <a:t>Teck</a:t>
            </a:r>
            <a:r>
              <a:rPr lang="en-GB" sz="1600" dirty="0">
                <a:solidFill>
                  <a:srgbClr val="000000"/>
                </a:solidFill>
                <a:latin typeface="+mj-lt"/>
              </a:rPr>
              <a:t> Zinc &amp; Health program since 2011</a:t>
            </a:r>
          </a:p>
        </p:txBody>
      </p:sp>
      <p:pic>
        <p:nvPicPr>
          <p:cNvPr id="648" name="Shape 648"/>
          <p:cNvPicPr preferRelativeResize="0"/>
          <p:nvPr/>
        </p:nvPicPr>
        <p:blipFill>
          <a:blip r:embed="rId3">
            <a:alphaModFix/>
          </a:blip>
          <a:stretch>
            <a:fillRect/>
          </a:stretch>
        </p:blipFill>
        <p:spPr>
          <a:xfrm>
            <a:off x="1423153" y="2506059"/>
            <a:ext cx="6297692" cy="2350715"/>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Shape 181"/>
          <p:cNvSpPr txBox="1">
            <a:spLocks noGrp="1"/>
          </p:cNvSpPr>
          <p:nvPr>
            <p:ph type="title"/>
          </p:nvPr>
        </p:nvSpPr>
        <p:spPr>
          <a:prstGeom prst="rect">
            <a:avLst/>
          </a:prstGeom>
        </p:spPr>
        <p:txBody>
          <a:bodyPr lIns="91425" tIns="91425" rIns="91425" bIns="91425" anchor="ctr" anchorCtr="0">
            <a:noAutofit/>
          </a:bodyPr>
          <a:lstStyle/>
          <a:p>
            <a:pPr lvl="0">
              <a:spcBef>
                <a:spcPts val="0"/>
              </a:spcBef>
              <a:buNone/>
            </a:pPr>
            <a:r>
              <a:rPr lang="en-GB" sz="3600" dirty="0">
                <a:latin typeface="+mj-lt"/>
              </a:rPr>
              <a:t>Mineral Resource Classification </a:t>
            </a:r>
          </a:p>
        </p:txBody>
      </p:sp>
      <p:sp>
        <p:nvSpPr>
          <p:cNvPr id="182" name="Shape 182"/>
          <p:cNvSpPr txBox="1">
            <a:spLocks noGrp="1"/>
          </p:cNvSpPr>
          <p:nvPr>
            <p:ph type="body" idx="1"/>
          </p:nvPr>
        </p:nvSpPr>
        <p:spPr>
          <a:prstGeom prst="rect">
            <a:avLst/>
          </a:prstGeom>
        </p:spPr>
        <p:txBody>
          <a:bodyPr lIns="91425" tIns="91425" rIns="91425" bIns="91425" anchor="t" anchorCtr="0">
            <a:noAutofit/>
          </a:bodyPr>
          <a:lstStyle/>
          <a:p>
            <a:pPr marL="457200" lvl="0" indent="-228600" rtl="0">
              <a:spcBef>
                <a:spcPts val="0"/>
              </a:spcBef>
              <a:buClr>
                <a:srgbClr val="000000"/>
              </a:buClr>
            </a:pPr>
            <a:r>
              <a:rPr lang="en-GB" sz="2000" b="1" dirty="0">
                <a:solidFill>
                  <a:srgbClr val="000000"/>
                </a:solidFill>
                <a:latin typeface="+mj-lt"/>
              </a:rPr>
              <a:t>Mineral Resources:</a:t>
            </a:r>
          </a:p>
          <a:p>
            <a:pPr marL="800100" lvl="0" indent="-342900" rtl="0">
              <a:lnSpc>
                <a:spcPct val="115000"/>
              </a:lnSpc>
              <a:spcBef>
                <a:spcPts val="500"/>
              </a:spcBef>
              <a:spcAft>
                <a:spcPts val="0"/>
              </a:spcAft>
              <a:buFont typeface="Arial"/>
              <a:buChar char="•"/>
            </a:pPr>
            <a:r>
              <a:rPr lang="en-GB" sz="2000" dirty="0">
                <a:solidFill>
                  <a:srgbClr val="000000"/>
                </a:solidFill>
                <a:latin typeface="+mj-lt"/>
                <a:ea typeface="Arial"/>
                <a:cs typeface="Arial"/>
                <a:sym typeface="Arial"/>
              </a:rPr>
              <a:t>Mineral resources that are potentially valuable, and for which reasonable prospects exist for eventual economic </a:t>
            </a:r>
            <a:r>
              <a:rPr lang="en-GB" sz="2000" dirty="0" smtClean="0">
                <a:solidFill>
                  <a:srgbClr val="000000"/>
                </a:solidFill>
                <a:latin typeface="+mj-lt"/>
                <a:ea typeface="Arial"/>
                <a:cs typeface="Arial"/>
                <a:sym typeface="Arial"/>
              </a:rPr>
              <a:t>extraction</a:t>
            </a:r>
          </a:p>
          <a:p>
            <a:pPr marL="800100" lvl="0" indent="-342900" rtl="0">
              <a:lnSpc>
                <a:spcPct val="115000"/>
              </a:lnSpc>
              <a:spcBef>
                <a:spcPts val="500"/>
              </a:spcBef>
              <a:spcAft>
                <a:spcPts val="0"/>
              </a:spcAft>
              <a:buFont typeface="Arial"/>
              <a:buChar char="•"/>
            </a:pPr>
            <a:endParaRPr lang="en-GB" dirty="0" smtClean="0">
              <a:solidFill>
                <a:srgbClr val="202729"/>
              </a:solidFill>
              <a:latin typeface="+mj-lt"/>
            </a:endParaRPr>
          </a:p>
          <a:p>
            <a:pPr marL="457200" lvl="0" indent="-228600" rtl="0">
              <a:spcBef>
                <a:spcPts val="0"/>
              </a:spcBef>
            </a:pPr>
            <a:r>
              <a:rPr lang="en-GB" sz="2000" b="1" dirty="0" smtClean="0">
                <a:solidFill>
                  <a:srgbClr val="202729"/>
                </a:solidFill>
                <a:latin typeface="+mj-lt"/>
              </a:rPr>
              <a:t>Mineral </a:t>
            </a:r>
            <a:r>
              <a:rPr lang="en-GB" sz="2000" b="1" dirty="0">
                <a:solidFill>
                  <a:srgbClr val="202729"/>
                </a:solidFill>
                <a:latin typeface="+mj-lt"/>
              </a:rPr>
              <a:t>Reserves</a:t>
            </a:r>
            <a:r>
              <a:rPr lang="en-GB" sz="2000" b="1" dirty="0">
                <a:latin typeface="+mj-lt"/>
              </a:rPr>
              <a:t>:</a:t>
            </a:r>
          </a:p>
          <a:p>
            <a:pPr marL="800100" lvl="0" indent="-342900" rtl="0">
              <a:lnSpc>
                <a:spcPct val="115000"/>
              </a:lnSpc>
              <a:spcBef>
                <a:spcPts val="500"/>
              </a:spcBef>
              <a:spcAft>
                <a:spcPts val="0"/>
              </a:spcAft>
              <a:buFont typeface="Arial"/>
              <a:buChar char="•"/>
            </a:pPr>
            <a:r>
              <a:rPr lang="en-GB" sz="2000" dirty="0">
                <a:solidFill>
                  <a:srgbClr val="000000"/>
                </a:solidFill>
                <a:latin typeface="+mj-lt"/>
                <a:ea typeface="Arial"/>
                <a:cs typeface="Arial"/>
                <a:sym typeface="Arial"/>
              </a:rPr>
              <a:t>Mineral reserves or Ore reserves that are valuable and legally and economically and technically feasible to extract</a:t>
            </a:r>
          </a:p>
          <a:p>
            <a:pPr lvl="0">
              <a:spcBef>
                <a:spcPts val="0"/>
              </a:spcBef>
              <a:buNone/>
            </a:pPr>
            <a:endParaRPr dirty="0">
              <a:latin typeface="+mj-lt"/>
            </a:endParaRPr>
          </a:p>
          <a:p>
            <a:pPr lvl="0">
              <a:spcBef>
                <a:spcPts val="0"/>
              </a:spcBef>
              <a:buNone/>
            </a:pPr>
            <a:endParaRPr dirty="0">
              <a:latin typeface="+mj-lt"/>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Shape 65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GB" dirty="0">
                <a:latin typeface="+mj-lt"/>
              </a:rPr>
              <a:t>Zinc Price</a:t>
            </a:r>
          </a:p>
        </p:txBody>
      </p:sp>
      <p:pic>
        <p:nvPicPr>
          <p:cNvPr id="654" name="Shape 654"/>
          <p:cNvPicPr preferRelativeResize="0"/>
          <p:nvPr/>
        </p:nvPicPr>
        <p:blipFill>
          <a:blip r:embed="rId3">
            <a:alphaModFix/>
          </a:blip>
          <a:stretch>
            <a:fillRect/>
          </a:stretch>
        </p:blipFill>
        <p:spPr>
          <a:xfrm>
            <a:off x="2091825" y="0"/>
            <a:ext cx="7052175" cy="5037275"/>
          </a:xfrm>
          <a:prstGeom prst="rect">
            <a:avLst/>
          </a:prstGeom>
          <a:noFill/>
          <a:ln>
            <a:noFill/>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Shape 659"/>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GB" dirty="0">
                <a:latin typeface="+mj-lt"/>
              </a:rPr>
              <a:t>Expected Share from Operations</a:t>
            </a:r>
          </a:p>
        </p:txBody>
      </p:sp>
      <p:pic>
        <p:nvPicPr>
          <p:cNvPr id="660" name="Shape 660"/>
          <p:cNvPicPr preferRelativeResize="0"/>
          <p:nvPr/>
        </p:nvPicPr>
        <p:blipFill>
          <a:blip r:embed="rId3">
            <a:alphaModFix/>
          </a:blip>
          <a:stretch>
            <a:fillRect/>
          </a:stretch>
        </p:blipFill>
        <p:spPr>
          <a:xfrm>
            <a:off x="1143000" y="1108368"/>
            <a:ext cx="6857998" cy="3687225"/>
          </a:xfrm>
          <a:prstGeom prst="rect">
            <a:avLst/>
          </a:prstGeom>
          <a:noFill/>
          <a:ln>
            <a:noFill/>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Shape 665"/>
          <p:cNvSpPr txBox="1">
            <a:spLocks noGrp="1"/>
          </p:cNvSpPr>
          <p:nvPr>
            <p:ph type="title"/>
          </p:nvPr>
        </p:nvSpPr>
        <p:spPr>
          <a:xfrm>
            <a:off x="311700" y="239650"/>
            <a:ext cx="8520600" cy="572700"/>
          </a:xfrm>
          <a:prstGeom prst="rect">
            <a:avLst/>
          </a:prstGeom>
        </p:spPr>
        <p:txBody>
          <a:bodyPr lIns="91425" tIns="91425" rIns="91425" bIns="91425" anchor="t" anchorCtr="0">
            <a:noAutofit/>
          </a:bodyPr>
          <a:lstStyle/>
          <a:p>
            <a:pPr lvl="0" rtl="0">
              <a:spcBef>
                <a:spcPts val="0"/>
              </a:spcBef>
              <a:buNone/>
            </a:pPr>
            <a:r>
              <a:rPr lang="en-GB" dirty="0">
                <a:latin typeface="+mj-lt"/>
              </a:rPr>
              <a:t>Mines and Refineries of Teck</a:t>
            </a:r>
          </a:p>
        </p:txBody>
      </p:sp>
      <p:graphicFrame>
        <p:nvGraphicFramePr>
          <p:cNvPr id="666" name="Shape 666"/>
          <p:cNvGraphicFramePr/>
          <p:nvPr/>
        </p:nvGraphicFramePr>
        <p:xfrm>
          <a:off x="323850" y="812343"/>
          <a:ext cx="8496300" cy="4111633"/>
        </p:xfrm>
        <a:graphic>
          <a:graphicData uri="http://schemas.openxmlformats.org/drawingml/2006/table">
            <a:tbl>
              <a:tblPr>
                <a:noFill/>
                <a:tableStyleId>{0B49CF5F-E2F4-4054-9279-4A0DA3E214E7}</a:tableStyleId>
              </a:tblPr>
              <a:tblGrid>
                <a:gridCol w="2266950"/>
                <a:gridCol w="2133600"/>
                <a:gridCol w="2276475"/>
                <a:gridCol w="1819275"/>
              </a:tblGrid>
              <a:tr h="250025">
                <a:tc gridSpan="2">
                  <a:txBody>
                    <a:bodyPr/>
                    <a:lstStyle/>
                    <a:p>
                      <a:pPr lvl="0" rtl="0">
                        <a:lnSpc>
                          <a:spcPct val="115000"/>
                        </a:lnSpc>
                        <a:spcBef>
                          <a:spcPts val="0"/>
                        </a:spcBef>
                        <a:buNone/>
                      </a:pPr>
                      <a:r>
                        <a:rPr lang="en-GB" sz="1100" b="1" u="sng" dirty="0"/>
                        <a:t>Teck Corporation</a:t>
                      </a:r>
                    </a:p>
                  </a:txBody>
                  <a:tcPr marL="91425" marR="91425" marT="68575" marB="68575"/>
                </a:tc>
                <a:tc hMerge="1">
                  <a:txBody>
                    <a:bodyPr/>
                    <a:lstStyle/>
                    <a:p>
                      <a:endParaRPr lang="en-US"/>
                    </a:p>
                  </a:txBody>
                  <a:tcPr/>
                </a:tc>
                <a:tc gridSpan="2">
                  <a:txBody>
                    <a:bodyPr/>
                    <a:lstStyle/>
                    <a:p>
                      <a:pPr lvl="0" rtl="0">
                        <a:lnSpc>
                          <a:spcPct val="115000"/>
                        </a:lnSpc>
                        <a:spcBef>
                          <a:spcPts val="0"/>
                        </a:spcBef>
                        <a:buNone/>
                      </a:pPr>
                      <a:r>
                        <a:rPr lang="en-GB" sz="1100" b="1" u="sng"/>
                        <a:t>Cominco Ltd.</a:t>
                      </a:r>
                    </a:p>
                  </a:txBody>
                  <a:tcPr marL="91425" marR="91425" marT="68575" marB="68575"/>
                </a:tc>
                <a:tc hMerge="1">
                  <a:txBody>
                    <a:bodyPr/>
                    <a:lstStyle/>
                    <a:p>
                      <a:endParaRPr lang="en-US"/>
                    </a:p>
                  </a:txBody>
                  <a:tcPr/>
                </a:tc>
              </a:tr>
              <a:tr h="285750">
                <a:tc gridSpan="4">
                  <a:txBody>
                    <a:bodyPr/>
                    <a:lstStyle/>
                    <a:p>
                      <a:pPr lvl="0" rtl="0">
                        <a:lnSpc>
                          <a:spcPct val="115000"/>
                        </a:lnSpc>
                        <a:spcBef>
                          <a:spcPts val="0"/>
                        </a:spcBef>
                        <a:buNone/>
                      </a:pPr>
                      <a:r>
                        <a:rPr lang="en-GB" sz="1100" b="1"/>
                        <a:t>1900 - 1930</a:t>
                      </a:r>
                    </a:p>
                  </a:txBody>
                  <a:tcPr marL="91425" marR="91425" marT="68575" marB="68575"/>
                </a:tc>
                <a:tc hMerge="1">
                  <a:txBody>
                    <a:bodyPr/>
                    <a:lstStyle/>
                    <a:p>
                      <a:endParaRPr lang="en-US"/>
                    </a:p>
                  </a:txBody>
                  <a:tcPr/>
                </a:tc>
                <a:tc hMerge="1">
                  <a:txBody>
                    <a:bodyPr/>
                    <a:lstStyle/>
                    <a:p>
                      <a:endParaRPr lang="en-US"/>
                    </a:p>
                  </a:txBody>
                  <a:tcPr/>
                </a:tc>
                <a:tc hMerge="1">
                  <a:txBody>
                    <a:bodyPr/>
                    <a:lstStyle/>
                    <a:p>
                      <a:endParaRPr lang="en-US"/>
                    </a:p>
                  </a:txBody>
                  <a:tcPr/>
                </a:tc>
              </a:tr>
              <a:tr h="485775">
                <a:tc>
                  <a:txBody>
                    <a:bodyPr/>
                    <a:lstStyle/>
                    <a:p>
                      <a:pPr lvl="0" rtl="0">
                        <a:lnSpc>
                          <a:spcPct val="115000"/>
                        </a:lnSpc>
                        <a:spcBef>
                          <a:spcPts val="0"/>
                        </a:spcBef>
                        <a:buNone/>
                      </a:pPr>
                      <a:r>
                        <a:rPr lang="en-GB" sz="1100"/>
                        <a:t>Teck-Hughes - gold</a:t>
                      </a:r>
                    </a:p>
                  </a:txBody>
                  <a:tcPr marL="91425" marR="91425" marT="68575" marB="68575"/>
                </a:tc>
                <a:tc>
                  <a:txBody>
                    <a:bodyPr/>
                    <a:lstStyle/>
                    <a:p>
                      <a:pPr lvl="0" rtl="0">
                        <a:lnSpc>
                          <a:spcPct val="115000"/>
                        </a:lnSpc>
                        <a:spcBef>
                          <a:spcPts val="0"/>
                        </a:spcBef>
                        <a:buNone/>
                      </a:pPr>
                      <a:r>
                        <a:rPr lang="en-GB" sz="1100"/>
                        <a:t>1915-1965</a:t>
                      </a:r>
                    </a:p>
                  </a:txBody>
                  <a:tcPr marL="91425" marR="91425" marT="68575" marB="68575"/>
                </a:tc>
                <a:tc>
                  <a:txBody>
                    <a:bodyPr/>
                    <a:lstStyle/>
                    <a:p>
                      <a:pPr lvl="0" rtl="0">
                        <a:lnSpc>
                          <a:spcPct val="115000"/>
                        </a:lnSpc>
                        <a:spcBef>
                          <a:spcPts val="0"/>
                        </a:spcBef>
                        <a:buNone/>
                      </a:pPr>
                      <a:r>
                        <a:rPr lang="en-GB" sz="1100"/>
                        <a:t>Trail - zinc, lead complex</a:t>
                      </a:r>
                    </a:p>
                  </a:txBody>
                  <a:tcPr marL="91425" marR="91425" marT="68575" marB="68575"/>
                </a:tc>
                <a:tc>
                  <a:txBody>
                    <a:bodyPr/>
                    <a:lstStyle/>
                    <a:p>
                      <a:pPr lvl="0" rtl="0">
                        <a:lnSpc>
                          <a:spcPct val="115000"/>
                        </a:lnSpc>
                        <a:spcBef>
                          <a:spcPts val="0"/>
                        </a:spcBef>
                        <a:buNone/>
                      </a:pPr>
                      <a:r>
                        <a:rPr lang="en-GB" sz="1100"/>
                        <a:t>1902-</a:t>
                      </a:r>
                    </a:p>
                  </a:txBody>
                  <a:tcPr marL="91425" marR="91425" marT="68575" marB="68575"/>
                </a:tc>
              </a:tr>
              <a:tr h="692950">
                <a:tc>
                  <a:txBody>
                    <a:bodyPr/>
                    <a:lstStyle/>
                    <a:p>
                      <a:pPr lvl="0" rtl="0">
                        <a:lnSpc>
                          <a:spcPct val="115000"/>
                        </a:lnSpc>
                        <a:spcBef>
                          <a:spcPts val="0"/>
                        </a:spcBef>
                        <a:buNone/>
                      </a:pPr>
                      <a:r>
                        <a:rPr lang="en-GB" sz="1100"/>
                        <a:t>Yukon Consolidated Gold</a:t>
                      </a:r>
                    </a:p>
                  </a:txBody>
                  <a:tcPr marL="91425" marR="91425" marT="68575" marB="68575"/>
                </a:tc>
                <a:tc>
                  <a:txBody>
                    <a:bodyPr/>
                    <a:lstStyle/>
                    <a:p>
                      <a:pPr lvl="0" rtl="0">
                        <a:lnSpc>
                          <a:spcPct val="115000"/>
                        </a:lnSpc>
                        <a:spcBef>
                          <a:spcPts val="0"/>
                        </a:spcBef>
                        <a:buNone/>
                      </a:pPr>
                      <a:r>
                        <a:rPr lang="en-GB" sz="1100"/>
                        <a:t>1923-1966</a:t>
                      </a:r>
                    </a:p>
                  </a:txBody>
                  <a:tcPr marL="91425" marR="91425" marT="68575" marB="68575"/>
                </a:tc>
                <a:tc>
                  <a:txBody>
                    <a:bodyPr/>
                    <a:lstStyle/>
                    <a:p>
                      <a:pPr lvl="0" rtl="0">
                        <a:lnSpc>
                          <a:spcPct val="115000"/>
                        </a:lnSpc>
                        <a:spcBef>
                          <a:spcPts val="0"/>
                        </a:spcBef>
                        <a:buNone/>
                      </a:pPr>
                      <a:r>
                        <a:rPr lang="en-GB" sz="1100"/>
                        <a:t>Sulllivan - zinc, lead</a:t>
                      </a:r>
                    </a:p>
                  </a:txBody>
                  <a:tcPr marL="91425" marR="91425" marT="68575" marB="68575"/>
                </a:tc>
                <a:tc>
                  <a:txBody>
                    <a:bodyPr/>
                    <a:lstStyle/>
                    <a:p>
                      <a:pPr lvl="0" rtl="0">
                        <a:lnSpc>
                          <a:spcPct val="115000"/>
                        </a:lnSpc>
                        <a:spcBef>
                          <a:spcPts val="0"/>
                        </a:spcBef>
                        <a:buNone/>
                      </a:pPr>
                      <a:r>
                        <a:rPr lang="en-GB" sz="1100"/>
                        <a:t>1909-2001</a:t>
                      </a:r>
                    </a:p>
                  </a:txBody>
                  <a:tcPr marL="91425" marR="91425" marT="68575" marB="68575"/>
                </a:tc>
              </a:tr>
              <a:tr h="278600">
                <a:tc gridSpan="4">
                  <a:txBody>
                    <a:bodyPr/>
                    <a:lstStyle/>
                    <a:p>
                      <a:pPr lvl="0" rtl="0">
                        <a:lnSpc>
                          <a:spcPct val="115000"/>
                        </a:lnSpc>
                        <a:spcBef>
                          <a:spcPts val="0"/>
                        </a:spcBef>
                        <a:buNone/>
                      </a:pPr>
                      <a:r>
                        <a:rPr lang="en-GB" sz="1100" b="1"/>
                        <a:t>1931 - 1960</a:t>
                      </a:r>
                    </a:p>
                  </a:txBody>
                  <a:tcPr marL="91425" marR="91425" marT="68575" marB="68575"/>
                </a:tc>
                <a:tc hMerge="1">
                  <a:txBody>
                    <a:bodyPr/>
                    <a:lstStyle/>
                    <a:p>
                      <a:endParaRPr lang="en-US"/>
                    </a:p>
                  </a:txBody>
                  <a:tcPr/>
                </a:tc>
                <a:tc hMerge="1">
                  <a:txBody>
                    <a:bodyPr/>
                    <a:lstStyle/>
                    <a:p>
                      <a:endParaRPr lang="en-US"/>
                    </a:p>
                  </a:txBody>
                  <a:tcPr/>
                </a:tc>
                <a:tc hMerge="1">
                  <a:txBody>
                    <a:bodyPr/>
                    <a:lstStyle/>
                    <a:p>
                      <a:endParaRPr lang="en-US"/>
                    </a:p>
                  </a:txBody>
                  <a:tcPr/>
                </a:tc>
              </a:tr>
              <a:tr h="485775">
                <a:tc>
                  <a:txBody>
                    <a:bodyPr/>
                    <a:lstStyle/>
                    <a:p>
                      <a:pPr lvl="0" rtl="0">
                        <a:lnSpc>
                          <a:spcPct val="115000"/>
                        </a:lnSpc>
                        <a:spcBef>
                          <a:spcPts val="0"/>
                        </a:spcBef>
                        <a:buNone/>
                      </a:pPr>
                      <a:r>
                        <a:rPr lang="en-GB" sz="1100"/>
                        <a:t>Lamaque - gold</a:t>
                      </a:r>
                    </a:p>
                  </a:txBody>
                  <a:tcPr marL="91425" marR="91425" marT="68575" marB="68575"/>
                </a:tc>
                <a:tc>
                  <a:txBody>
                    <a:bodyPr/>
                    <a:lstStyle/>
                    <a:p>
                      <a:pPr lvl="0" rtl="0">
                        <a:lnSpc>
                          <a:spcPct val="115000"/>
                        </a:lnSpc>
                        <a:spcBef>
                          <a:spcPts val="0"/>
                        </a:spcBef>
                        <a:buNone/>
                      </a:pPr>
                      <a:r>
                        <a:rPr lang="en-GB" sz="1100"/>
                        <a:t>1935-1998</a:t>
                      </a:r>
                    </a:p>
                  </a:txBody>
                  <a:tcPr marL="91425" marR="91425" marT="68575" marB="68575"/>
                </a:tc>
                <a:tc>
                  <a:txBody>
                    <a:bodyPr/>
                    <a:lstStyle/>
                    <a:p>
                      <a:pPr lvl="0" rtl="0">
                        <a:lnSpc>
                          <a:spcPct val="115000"/>
                        </a:lnSpc>
                        <a:spcBef>
                          <a:spcPts val="0"/>
                        </a:spcBef>
                        <a:buNone/>
                      </a:pPr>
                      <a:r>
                        <a:rPr lang="en-GB" sz="1100"/>
                        <a:t>Con - gold</a:t>
                      </a:r>
                    </a:p>
                  </a:txBody>
                  <a:tcPr marL="91425" marR="91425" marT="68575" marB="68575"/>
                </a:tc>
                <a:tc>
                  <a:txBody>
                    <a:bodyPr/>
                    <a:lstStyle/>
                    <a:p>
                      <a:pPr lvl="0" rtl="0">
                        <a:lnSpc>
                          <a:spcPct val="115000"/>
                        </a:lnSpc>
                        <a:spcBef>
                          <a:spcPts val="0"/>
                        </a:spcBef>
                        <a:buNone/>
                      </a:pPr>
                      <a:r>
                        <a:rPr lang="en-GB" sz="1100"/>
                        <a:t>1938-1986 </a:t>
                      </a:r>
                    </a:p>
                  </a:txBody>
                  <a:tcPr marL="91425" marR="91425" marT="68575" marB="68575"/>
                </a:tc>
              </a:tr>
              <a:tr h="485775">
                <a:tc>
                  <a:txBody>
                    <a:bodyPr/>
                    <a:lstStyle/>
                    <a:p>
                      <a:pPr lvl="0" rtl="0">
                        <a:lnSpc>
                          <a:spcPct val="115000"/>
                        </a:lnSpc>
                        <a:spcBef>
                          <a:spcPts val="0"/>
                        </a:spcBef>
                        <a:buNone/>
                      </a:pPr>
                      <a:r>
                        <a:rPr lang="en-GB" sz="1100"/>
                        <a:t>Pickle Crow - gold</a:t>
                      </a:r>
                    </a:p>
                  </a:txBody>
                  <a:tcPr marL="91425" marR="91425" marT="68575" marB="68575"/>
                </a:tc>
                <a:tc>
                  <a:txBody>
                    <a:bodyPr/>
                    <a:lstStyle/>
                    <a:p>
                      <a:pPr lvl="0" rtl="0">
                        <a:lnSpc>
                          <a:spcPct val="115000"/>
                        </a:lnSpc>
                        <a:spcBef>
                          <a:spcPts val="0"/>
                        </a:spcBef>
                        <a:buNone/>
                      </a:pPr>
                      <a:r>
                        <a:rPr lang="en-GB" sz="1100"/>
                        <a:t>1935-1966</a:t>
                      </a:r>
                    </a:p>
                  </a:txBody>
                  <a:tcPr marL="91425" marR="91425" marT="68575" marB="68575"/>
                </a:tc>
                <a:tc>
                  <a:txBody>
                    <a:bodyPr/>
                    <a:lstStyle/>
                    <a:p>
                      <a:pPr lvl="0" rtl="0">
                        <a:lnSpc>
                          <a:spcPct val="115000"/>
                        </a:lnSpc>
                        <a:spcBef>
                          <a:spcPts val="0"/>
                        </a:spcBef>
                        <a:buNone/>
                      </a:pPr>
                      <a:r>
                        <a:rPr lang="en-GB" sz="1100"/>
                        <a:t>Pinchi Lake - mercury</a:t>
                      </a:r>
                    </a:p>
                  </a:txBody>
                  <a:tcPr marL="91425" marR="91425" marT="68575" marB="68575"/>
                </a:tc>
                <a:tc>
                  <a:txBody>
                    <a:bodyPr/>
                    <a:lstStyle/>
                    <a:p>
                      <a:pPr lvl="0" rtl="0">
                        <a:lnSpc>
                          <a:spcPct val="115000"/>
                        </a:lnSpc>
                        <a:spcBef>
                          <a:spcPts val="0"/>
                        </a:spcBef>
                        <a:buNone/>
                      </a:pPr>
                      <a:r>
                        <a:rPr lang="en-GB" sz="1100"/>
                        <a:t>1940-1975</a:t>
                      </a:r>
                    </a:p>
                  </a:txBody>
                  <a:tcPr marL="91425" marR="91425" marT="68575" marB="68575"/>
                </a:tc>
              </a:tr>
              <a:tr h="485775">
                <a:tc>
                  <a:txBody>
                    <a:bodyPr/>
                    <a:lstStyle/>
                    <a:p>
                      <a:pPr lvl="0" rtl="0">
                        <a:lnSpc>
                          <a:spcPct val="115000"/>
                        </a:lnSpc>
                        <a:spcBef>
                          <a:spcPts val="0"/>
                        </a:spcBef>
                        <a:buNone/>
                      </a:pPr>
                      <a:r>
                        <a:rPr lang="en-GB" sz="1100"/>
                        <a:t>Temagami - copper</a:t>
                      </a:r>
                    </a:p>
                  </a:txBody>
                  <a:tcPr marL="91425" marR="91425" marT="68575" marB="68575"/>
                </a:tc>
                <a:tc>
                  <a:txBody>
                    <a:bodyPr/>
                    <a:lstStyle/>
                    <a:p>
                      <a:pPr lvl="0" rtl="0">
                        <a:lnSpc>
                          <a:spcPct val="115000"/>
                        </a:lnSpc>
                        <a:spcBef>
                          <a:spcPts val="0"/>
                        </a:spcBef>
                        <a:buNone/>
                      </a:pPr>
                      <a:r>
                        <a:rPr lang="en-GB" sz="1100"/>
                        <a:t>1956-1972</a:t>
                      </a:r>
                    </a:p>
                  </a:txBody>
                  <a:tcPr marL="91425" marR="91425" marT="68575" marB="68575"/>
                </a:tc>
                <a:tc>
                  <a:txBody>
                    <a:bodyPr/>
                    <a:lstStyle/>
                    <a:p>
                      <a:pPr lvl="0" rtl="0">
                        <a:lnSpc>
                          <a:spcPct val="115000"/>
                        </a:lnSpc>
                        <a:spcBef>
                          <a:spcPts val="0"/>
                        </a:spcBef>
                        <a:buNone/>
                      </a:pPr>
                      <a:r>
                        <a:rPr lang="en-GB" sz="1100"/>
                        <a:t>Bluebell - zinc, lead</a:t>
                      </a:r>
                    </a:p>
                  </a:txBody>
                  <a:tcPr marL="91425" marR="91425" marT="68575" marB="68575"/>
                </a:tc>
                <a:tc>
                  <a:txBody>
                    <a:bodyPr/>
                    <a:lstStyle/>
                    <a:p>
                      <a:pPr lvl="0" rtl="0">
                        <a:lnSpc>
                          <a:spcPct val="115000"/>
                        </a:lnSpc>
                        <a:spcBef>
                          <a:spcPts val="0"/>
                        </a:spcBef>
                        <a:buNone/>
                      </a:pPr>
                      <a:r>
                        <a:rPr lang="en-GB" sz="1100"/>
                        <a:t>1952-1971</a:t>
                      </a:r>
                    </a:p>
                  </a:txBody>
                  <a:tcPr marL="91425" marR="91425" marT="68575" marB="68575"/>
                </a:tc>
              </a:tr>
              <a:tr h="485775">
                <a:tc>
                  <a:txBody>
                    <a:bodyPr/>
                    <a:lstStyle/>
                    <a:p>
                      <a:pPr lvl="0" rtl="0">
                        <a:lnSpc>
                          <a:spcPct val="115000"/>
                        </a:lnSpc>
                        <a:spcBef>
                          <a:spcPts val="0"/>
                        </a:spcBef>
                        <a:buNone/>
                      </a:pPr>
                      <a:r>
                        <a:rPr lang="en-GB" sz="1100"/>
                        <a:t>Mattagami - copper, zinc</a:t>
                      </a:r>
                    </a:p>
                  </a:txBody>
                  <a:tcPr marL="91425" marR="91425" marT="68575" marB="68575"/>
                </a:tc>
                <a:tc>
                  <a:txBody>
                    <a:bodyPr/>
                    <a:lstStyle/>
                    <a:p>
                      <a:pPr lvl="0" rtl="0">
                        <a:lnSpc>
                          <a:spcPct val="115000"/>
                        </a:lnSpc>
                        <a:spcBef>
                          <a:spcPts val="0"/>
                        </a:spcBef>
                        <a:buNone/>
                      </a:pPr>
                      <a:r>
                        <a:rPr lang="en-GB" sz="1100" dirty="0"/>
                        <a:t>1963-1973 </a:t>
                      </a:r>
                    </a:p>
                  </a:txBody>
                  <a:tcPr marL="91425" marR="91425" marT="68575" marB="68575"/>
                </a:tc>
                <a:tc>
                  <a:txBody>
                    <a:bodyPr/>
                    <a:lstStyle/>
                    <a:p>
                      <a:pPr lvl="0" rtl="0">
                        <a:lnSpc>
                          <a:spcPct val="115000"/>
                        </a:lnSpc>
                        <a:spcBef>
                          <a:spcPts val="0"/>
                        </a:spcBef>
                        <a:buNone/>
                      </a:pPr>
                      <a:r>
                        <a:rPr lang="en-GB" sz="1100"/>
                        <a:t>HB - zinc, lead</a:t>
                      </a:r>
                    </a:p>
                  </a:txBody>
                  <a:tcPr marL="91425" marR="91425" marT="68575" marB="68575"/>
                </a:tc>
                <a:tc>
                  <a:txBody>
                    <a:bodyPr/>
                    <a:lstStyle/>
                    <a:p>
                      <a:pPr lvl="0" rtl="0">
                        <a:lnSpc>
                          <a:spcPct val="115000"/>
                        </a:lnSpc>
                        <a:spcBef>
                          <a:spcPts val="0"/>
                        </a:spcBef>
                        <a:buNone/>
                      </a:pPr>
                      <a:r>
                        <a:rPr lang="en-GB" sz="1100"/>
                        <a:t>1955-1978</a:t>
                      </a:r>
                    </a:p>
                  </a:txBody>
                  <a:tcPr marL="91425" marR="91425" marT="68575" marB="68575"/>
                </a:tc>
              </a:tr>
            </a:tbl>
          </a:graphicData>
        </a:graphic>
      </p:graphicFrame>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graphicFrame>
        <p:nvGraphicFramePr>
          <p:cNvPr id="671" name="Shape 671"/>
          <p:cNvGraphicFramePr/>
          <p:nvPr/>
        </p:nvGraphicFramePr>
        <p:xfrm>
          <a:off x="202650" y="253743"/>
          <a:ext cx="8629650" cy="4809700"/>
        </p:xfrm>
        <a:graphic>
          <a:graphicData uri="http://schemas.openxmlformats.org/drawingml/2006/table">
            <a:tbl>
              <a:tblPr>
                <a:noFill/>
                <a:tableStyleId>{0B49CF5F-E2F4-4054-9279-4A0DA3E214E7}</a:tableStyleId>
              </a:tblPr>
              <a:tblGrid>
                <a:gridCol w="2524125"/>
                <a:gridCol w="2362200"/>
                <a:gridCol w="2524125"/>
                <a:gridCol w="1219200"/>
              </a:tblGrid>
              <a:tr h="343550">
                <a:tc gridSpan="2">
                  <a:txBody>
                    <a:bodyPr/>
                    <a:lstStyle/>
                    <a:p>
                      <a:pPr lvl="0" rtl="0">
                        <a:lnSpc>
                          <a:spcPct val="115000"/>
                        </a:lnSpc>
                        <a:spcBef>
                          <a:spcPts val="0"/>
                        </a:spcBef>
                        <a:buNone/>
                      </a:pPr>
                      <a:r>
                        <a:rPr lang="en-GB" sz="1100" b="1" u="sng"/>
                        <a:t>Teck Corporation</a:t>
                      </a:r>
                    </a:p>
                  </a:txBody>
                  <a:tcPr marL="91425" marR="91425" marT="68575" marB="6857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hMerge="1">
                  <a:txBody>
                    <a:bodyPr/>
                    <a:lstStyle/>
                    <a:p>
                      <a:endParaRPr lang="en-US"/>
                    </a:p>
                  </a:txBody>
                  <a:tcPr/>
                </a:tc>
                <a:tc gridSpan="2">
                  <a:txBody>
                    <a:bodyPr/>
                    <a:lstStyle/>
                    <a:p>
                      <a:pPr lvl="0" rtl="0">
                        <a:lnSpc>
                          <a:spcPct val="115000"/>
                        </a:lnSpc>
                        <a:spcBef>
                          <a:spcPts val="0"/>
                        </a:spcBef>
                        <a:buNone/>
                      </a:pPr>
                      <a:r>
                        <a:rPr lang="en-GB" sz="1100" b="1" u="sng"/>
                        <a:t>Cominco Ltd.</a:t>
                      </a:r>
                    </a:p>
                  </a:txBody>
                  <a:tcPr marL="91425" marR="91425" marT="68575" marB="6857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hMerge="1">
                  <a:txBody>
                    <a:bodyPr/>
                    <a:lstStyle/>
                    <a:p>
                      <a:endParaRPr lang="en-US"/>
                    </a:p>
                  </a:txBody>
                  <a:tcPr/>
                </a:tc>
              </a:tr>
              <a:tr h="343550">
                <a:tc gridSpan="4">
                  <a:txBody>
                    <a:bodyPr/>
                    <a:lstStyle/>
                    <a:p>
                      <a:pPr lvl="0" rtl="0">
                        <a:lnSpc>
                          <a:spcPct val="115000"/>
                        </a:lnSpc>
                        <a:spcBef>
                          <a:spcPts val="0"/>
                        </a:spcBef>
                        <a:buNone/>
                      </a:pPr>
                      <a:r>
                        <a:rPr lang="en-GB" sz="1100" b="1"/>
                        <a:t>1961 - 1980</a:t>
                      </a:r>
                    </a:p>
                  </a:txBody>
                  <a:tcPr marL="91425" marR="91425" marT="68575" marB="6857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343550">
                <a:tc>
                  <a:txBody>
                    <a:bodyPr/>
                    <a:lstStyle/>
                    <a:p>
                      <a:pPr lvl="0" rtl="0">
                        <a:lnSpc>
                          <a:spcPct val="115000"/>
                        </a:lnSpc>
                        <a:spcBef>
                          <a:spcPts val="0"/>
                        </a:spcBef>
                        <a:buNone/>
                      </a:pPr>
                      <a:r>
                        <a:rPr lang="en-GB" sz="1100"/>
                        <a:t>Silverfields - silver</a:t>
                      </a:r>
                    </a:p>
                  </a:txBody>
                  <a:tcPr marL="91425" marR="91425" marT="68575" marB="6857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lvl="0" rtl="0">
                        <a:lnSpc>
                          <a:spcPct val="115000"/>
                        </a:lnSpc>
                        <a:spcBef>
                          <a:spcPts val="0"/>
                        </a:spcBef>
                        <a:buNone/>
                      </a:pPr>
                      <a:r>
                        <a:rPr lang="en-GB" sz="1100"/>
                        <a:t>1965-1983</a:t>
                      </a:r>
                    </a:p>
                  </a:txBody>
                  <a:tcPr marL="91425" marR="91425" marT="68575" marB="6857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lvl="0" rtl="0">
                        <a:lnSpc>
                          <a:spcPct val="115000"/>
                        </a:lnSpc>
                        <a:spcBef>
                          <a:spcPts val="0"/>
                        </a:spcBef>
                        <a:buNone/>
                      </a:pPr>
                      <a:r>
                        <a:rPr lang="en-GB" sz="1100"/>
                        <a:t>Pine Point - zinc, lead</a:t>
                      </a:r>
                    </a:p>
                  </a:txBody>
                  <a:tcPr marL="91425" marR="91425" marT="68575" marB="6857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lvl="0" rtl="0">
                        <a:lnSpc>
                          <a:spcPct val="115000"/>
                        </a:lnSpc>
                        <a:spcBef>
                          <a:spcPts val="0"/>
                        </a:spcBef>
                        <a:buNone/>
                      </a:pPr>
                      <a:r>
                        <a:rPr lang="en-GB" sz="1100"/>
                        <a:t>1964-1989</a:t>
                      </a:r>
                    </a:p>
                  </a:txBody>
                  <a:tcPr marL="91425" marR="91425" marT="68575" marB="6857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r>
              <a:tr h="343550">
                <a:tc>
                  <a:txBody>
                    <a:bodyPr/>
                    <a:lstStyle/>
                    <a:p>
                      <a:pPr lvl="0" rtl="0">
                        <a:lnSpc>
                          <a:spcPct val="115000"/>
                        </a:lnSpc>
                        <a:spcBef>
                          <a:spcPts val="0"/>
                        </a:spcBef>
                        <a:buNone/>
                      </a:pPr>
                      <a:r>
                        <a:rPr lang="en-GB" sz="1100"/>
                        <a:t>Tribag - copper</a:t>
                      </a:r>
                    </a:p>
                  </a:txBody>
                  <a:tcPr marL="91425" marR="91425" marT="68575" marB="6857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lvl="0" rtl="0">
                        <a:lnSpc>
                          <a:spcPct val="115000"/>
                        </a:lnSpc>
                        <a:spcBef>
                          <a:spcPts val="0"/>
                        </a:spcBef>
                        <a:buNone/>
                      </a:pPr>
                      <a:r>
                        <a:rPr lang="en-GB" sz="1100"/>
                        <a:t>1967-1973 </a:t>
                      </a:r>
                    </a:p>
                  </a:txBody>
                  <a:tcPr marL="91425" marR="91425" marT="68575" marB="6857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lvl="0" rtl="0">
                        <a:lnSpc>
                          <a:spcPct val="115000"/>
                        </a:lnSpc>
                        <a:spcBef>
                          <a:spcPts val="0"/>
                        </a:spcBef>
                        <a:buNone/>
                      </a:pPr>
                      <a:r>
                        <a:rPr lang="en-GB" sz="1100"/>
                        <a:t>Magmont - lead</a:t>
                      </a:r>
                    </a:p>
                  </a:txBody>
                  <a:tcPr marL="91425" marR="91425" marT="68575" marB="6857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lvl="0" rtl="0">
                        <a:lnSpc>
                          <a:spcPct val="115000"/>
                        </a:lnSpc>
                        <a:spcBef>
                          <a:spcPts val="0"/>
                        </a:spcBef>
                        <a:buNone/>
                      </a:pPr>
                      <a:r>
                        <a:rPr lang="en-GB" sz="1100"/>
                        <a:t>1968-1994</a:t>
                      </a:r>
                    </a:p>
                  </a:txBody>
                  <a:tcPr marL="91425" marR="91425" marT="68575" marB="6857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r>
              <a:tr h="343550">
                <a:tc>
                  <a:txBody>
                    <a:bodyPr/>
                    <a:lstStyle/>
                    <a:p>
                      <a:pPr lvl="0" rtl="0">
                        <a:lnSpc>
                          <a:spcPct val="115000"/>
                        </a:lnSpc>
                        <a:spcBef>
                          <a:spcPts val="0"/>
                        </a:spcBef>
                        <a:buNone/>
                      </a:pPr>
                      <a:r>
                        <a:rPr lang="en-GB" sz="1100"/>
                        <a:t>Beaverdell - silver</a:t>
                      </a:r>
                    </a:p>
                  </a:txBody>
                  <a:tcPr marL="91425" marR="91425" marT="68575" marB="6857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lvl="0" rtl="0">
                        <a:lnSpc>
                          <a:spcPct val="115000"/>
                        </a:lnSpc>
                        <a:spcBef>
                          <a:spcPts val="0"/>
                        </a:spcBef>
                        <a:buNone/>
                      </a:pPr>
                      <a:r>
                        <a:rPr lang="en-GB" sz="1100"/>
                        <a:t>1969-1991</a:t>
                      </a:r>
                    </a:p>
                  </a:txBody>
                  <a:tcPr marL="91425" marR="91425" marT="68575" marB="6857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lvl="0" rtl="0">
                        <a:lnSpc>
                          <a:spcPct val="115000"/>
                        </a:lnSpc>
                        <a:spcBef>
                          <a:spcPts val="0"/>
                        </a:spcBef>
                        <a:buNone/>
                      </a:pPr>
                      <a:r>
                        <a:rPr lang="en-GB" sz="1100"/>
                        <a:t>Vade - potash</a:t>
                      </a:r>
                    </a:p>
                  </a:txBody>
                  <a:tcPr marL="91425" marR="91425" marT="68575" marB="6857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lvl="0" rtl="0">
                        <a:lnSpc>
                          <a:spcPct val="115000"/>
                        </a:lnSpc>
                        <a:spcBef>
                          <a:spcPts val="0"/>
                        </a:spcBef>
                        <a:buNone/>
                      </a:pPr>
                      <a:r>
                        <a:rPr lang="en-GB" sz="1100"/>
                        <a:t>1969-1996 </a:t>
                      </a:r>
                    </a:p>
                  </a:txBody>
                  <a:tcPr marL="91425" marR="91425" marT="68575" marB="6857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r>
              <a:tr h="343550">
                <a:tc>
                  <a:txBody>
                    <a:bodyPr/>
                    <a:lstStyle/>
                    <a:p>
                      <a:pPr lvl="0" rtl="0">
                        <a:lnSpc>
                          <a:spcPct val="115000"/>
                        </a:lnSpc>
                        <a:spcBef>
                          <a:spcPts val="0"/>
                        </a:spcBef>
                        <a:buNone/>
                      </a:pPr>
                      <a:r>
                        <a:rPr lang="en-GB" sz="1100"/>
                        <a:t>Newfoundland Zinc</a:t>
                      </a:r>
                    </a:p>
                  </a:txBody>
                  <a:tcPr marL="91425" marR="91425" marT="68575" marB="6857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lvl="0" rtl="0">
                        <a:lnSpc>
                          <a:spcPct val="115000"/>
                        </a:lnSpc>
                        <a:spcBef>
                          <a:spcPts val="0"/>
                        </a:spcBef>
                        <a:buNone/>
                      </a:pPr>
                      <a:r>
                        <a:rPr lang="en-GB" sz="1100"/>
                        <a:t>1975-1990</a:t>
                      </a:r>
                    </a:p>
                  </a:txBody>
                  <a:tcPr marL="91425" marR="91425" marT="68575" marB="6857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lvl="0" rtl="0">
                        <a:lnSpc>
                          <a:spcPct val="115000"/>
                        </a:lnSpc>
                        <a:spcBef>
                          <a:spcPts val="0"/>
                        </a:spcBef>
                        <a:buNone/>
                      </a:pPr>
                      <a:r>
                        <a:rPr lang="en-GB" sz="1100"/>
                        <a:t>Black Angel - zinc</a:t>
                      </a:r>
                    </a:p>
                  </a:txBody>
                  <a:tcPr marL="91425" marR="91425" marT="68575" marB="6857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lvl="0" rtl="0">
                        <a:lnSpc>
                          <a:spcPct val="115000"/>
                        </a:lnSpc>
                        <a:spcBef>
                          <a:spcPts val="0"/>
                        </a:spcBef>
                        <a:buNone/>
                      </a:pPr>
                      <a:r>
                        <a:rPr lang="en-GB" sz="1100"/>
                        <a:t>1973-1986 </a:t>
                      </a:r>
                    </a:p>
                  </a:txBody>
                  <a:tcPr marL="91425" marR="91425" marT="68575" marB="6857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r>
              <a:tr h="343550">
                <a:tc>
                  <a:txBody>
                    <a:bodyPr/>
                    <a:lstStyle/>
                    <a:p>
                      <a:pPr lvl="0" rtl="0">
                        <a:lnSpc>
                          <a:spcPct val="115000"/>
                        </a:lnSpc>
                        <a:spcBef>
                          <a:spcPts val="0"/>
                        </a:spcBef>
                        <a:buNone/>
                      </a:pPr>
                      <a:r>
                        <a:rPr lang="en-GB" sz="1100"/>
                        <a:t>Niobec - niobium</a:t>
                      </a:r>
                    </a:p>
                  </a:txBody>
                  <a:tcPr marL="91425" marR="91425" marT="68575" marB="6857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lvl="0" rtl="0">
                        <a:lnSpc>
                          <a:spcPct val="115000"/>
                        </a:lnSpc>
                        <a:spcBef>
                          <a:spcPts val="0"/>
                        </a:spcBef>
                        <a:buNone/>
                      </a:pPr>
                      <a:r>
                        <a:rPr lang="en-GB" sz="1100"/>
                        <a:t>1975-2001 </a:t>
                      </a:r>
                    </a:p>
                  </a:txBody>
                  <a:tcPr marL="91425" marR="91425" marT="68575" marB="6857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lvl="0" rtl="0">
                        <a:lnSpc>
                          <a:spcPct val="115000"/>
                        </a:lnSpc>
                        <a:spcBef>
                          <a:spcPts val="0"/>
                        </a:spcBef>
                        <a:buNone/>
                      </a:pPr>
                      <a:r>
                        <a:rPr lang="en-GB" sz="1100"/>
                        <a:t>Rubiales - zinc, lead</a:t>
                      </a:r>
                    </a:p>
                  </a:txBody>
                  <a:tcPr marL="91425" marR="91425" marT="68575" marB="6857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lvl="0" rtl="0">
                        <a:lnSpc>
                          <a:spcPct val="115000"/>
                        </a:lnSpc>
                        <a:spcBef>
                          <a:spcPts val="0"/>
                        </a:spcBef>
                        <a:buNone/>
                      </a:pPr>
                      <a:r>
                        <a:rPr lang="en-GB" sz="1100"/>
                        <a:t>1978-1991</a:t>
                      </a:r>
                    </a:p>
                  </a:txBody>
                  <a:tcPr marL="91425" marR="91425" marT="68575" marB="6857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r>
              <a:tr h="343550">
                <a:tc>
                  <a:txBody>
                    <a:bodyPr/>
                    <a:lstStyle/>
                    <a:p>
                      <a:pPr lvl="0" rtl="0">
                        <a:lnSpc>
                          <a:spcPct val="115000"/>
                        </a:lnSpc>
                        <a:spcBef>
                          <a:spcPts val="0"/>
                        </a:spcBef>
                        <a:buNone/>
                      </a:pPr>
                      <a:r>
                        <a:rPr lang="en-GB" sz="1100"/>
                        <a:t>Afton - copper</a:t>
                      </a:r>
                    </a:p>
                  </a:txBody>
                  <a:tcPr marL="91425" marR="91425" marT="68575" marB="6857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lvl="0" rtl="0">
                        <a:lnSpc>
                          <a:spcPct val="115000"/>
                        </a:lnSpc>
                        <a:spcBef>
                          <a:spcPts val="0"/>
                        </a:spcBef>
                        <a:buNone/>
                      </a:pPr>
                      <a:r>
                        <a:rPr lang="en-GB" sz="1100"/>
                        <a:t>1978-1997</a:t>
                      </a:r>
                    </a:p>
                  </a:txBody>
                  <a:tcPr marL="91425" marR="91425" marT="68575" marB="6857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lvl="0" rtl="0">
                        <a:lnSpc>
                          <a:spcPct val="115000"/>
                        </a:lnSpc>
                        <a:spcBef>
                          <a:spcPts val="0"/>
                        </a:spcBef>
                        <a:buNone/>
                      </a:pPr>
                      <a:r>
                        <a:rPr lang="en-GB" sz="1100"/>
                        <a:t> </a:t>
                      </a:r>
                    </a:p>
                  </a:txBody>
                  <a:tcPr marL="91425" marR="91425" marT="68575" marB="6857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lvl="0" rtl="0">
                        <a:lnSpc>
                          <a:spcPct val="115000"/>
                        </a:lnSpc>
                        <a:spcBef>
                          <a:spcPts val="0"/>
                        </a:spcBef>
                        <a:buNone/>
                      </a:pPr>
                      <a:r>
                        <a:rPr lang="en-GB" sz="1100"/>
                        <a:t> </a:t>
                      </a:r>
                    </a:p>
                  </a:txBody>
                  <a:tcPr marL="91425" marR="91425" marT="68575" marB="6857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r>
              <a:tr h="343550">
                <a:tc gridSpan="4">
                  <a:txBody>
                    <a:bodyPr/>
                    <a:lstStyle/>
                    <a:p>
                      <a:pPr lvl="0" rtl="0">
                        <a:lnSpc>
                          <a:spcPct val="115000"/>
                        </a:lnSpc>
                        <a:spcBef>
                          <a:spcPts val="0"/>
                        </a:spcBef>
                        <a:buNone/>
                      </a:pPr>
                      <a:r>
                        <a:rPr lang="en-GB" sz="1100" b="1"/>
                        <a:t>1981 - 1990</a:t>
                      </a:r>
                    </a:p>
                  </a:txBody>
                  <a:tcPr marL="91425" marR="91425" marT="68575" marB="6857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343550">
                <a:tc>
                  <a:txBody>
                    <a:bodyPr/>
                    <a:lstStyle/>
                    <a:p>
                      <a:pPr lvl="0" rtl="0">
                        <a:lnSpc>
                          <a:spcPct val="115000"/>
                        </a:lnSpc>
                        <a:spcBef>
                          <a:spcPts val="0"/>
                        </a:spcBef>
                        <a:buNone/>
                      </a:pPr>
                      <a:r>
                        <a:rPr lang="en-GB" sz="1100"/>
                        <a:t>Highmont - copper, moly</a:t>
                      </a:r>
                    </a:p>
                  </a:txBody>
                  <a:tcPr marL="91425" marR="91425" marT="68575" marB="6857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lvl="0" rtl="0">
                        <a:lnSpc>
                          <a:spcPct val="115000"/>
                        </a:lnSpc>
                        <a:spcBef>
                          <a:spcPts val="0"/>
                        </a:spcBef>
                        <a:buNone/>
                      </a:pPr>
                      <a:r>
                        <a:rPr lang="en-GB" sz="1100"/>
                        <a:t>1981-1984</a:t>
                      </a:r>
                    </a:p>
                  </a:txBody>
                  <a:tcPr marL="91425" marR="91425" marT="68575" marB="6857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lvl="0" rtl="0">
                        <a:lnSpc>
                          <a:spcPct val="115000"/>
                        </a:lnSpc>
                        <a:spcBef>
                          <a:spcPts val="0"/>
                        </a:spcBef>
                        <a:buNone/>
                      </a:pPr>
                      <a:r>
                        <a:rPr lang="en-GB" sz="1100"/>
                        <a:t>Polaris - zinc, lead</a:t>
                      </a:r>
                    </a:p>
                  </a:txBody>
                  <a:tcPr marL="91425" marR="91425" marT="68575" marB="6857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lvl="0" rtl="0">
                        <a:lnSpc>
                          <a:spcPct val="115000"/>
                        </a:lnSpc>
                        <a:spcBef>
                          <a:spcPts val="0"/>
                        </a:spcBef>
                        <a:buNone/>
                      </a:pPr>
                      <a:r>
                        <a:rPr lang="en-GB" sz="1100"/>
                        <a:t>1982-2002</a:t>
                      </a:r>
                    </a:p>
                  </a:txBody>
                  <a:tcPr marL="91425" marR="91425" marT="68575" marB="6857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r>
              <a:tr h="343550">
                <a:tc>
                  <a:txBody>
                    <a:bodyPr/>
                    <a:lstStyle/>
                    <a:p>
                      <a:pPr lvl="0" rtl="0">
                        <a:lnSpc>
                          <a:spcPct val="115000"/>
                        </a:lnSpc>
                        <a:spcBef>
                          <a:spcPts val="0"/>
                        </a:spcBef>
                        <a:buNone/>
                      </a:pPr>
                      <a:r>
                        <a:rPr lang="en-GB" sz="1100"/>
                        <a:t>Bullmoose - coal</a:t>
                      </a:r>
                    </a:p>
                  </a:txBody>
                  <a:tcPr marL="91425" marR="91425" marT="68575" marB="6857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lvl="0" rtl="0">
                        <a:lnSpc>
                          <a:spcPct val="115000"/>
                        </a:lnSpc>
                        <a:spcBef>
                          <a:spcPts val="0"/>
                        </a:spcBef>
                        <a:buNone/>
                      </a:pPr>
                      <a:r>
                        <a:rPr lang="en-GB" sz="1100"/>
                        <a:t>1983-2003</a:t>
                      </a:r>
                    </a:p>
                  </a:txBody>
                  <a:tcPr marL="91425" marR="91425" marT="68575" marB="6857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lvl="0" rtl="0">
                        <a:lnSpc>
                          <a:spcPct val="115000"/>
                        </a:lnSpc>
                        <a:spcBef>
                          <a:spcPts val="0"/>
                        </a:spcBef>
                        <a:buNone/>
                      </a:pPr>
                      <a:r>
                        <a:rPr lang="en-GB" sz="1100"/>
                        <a:t>Highland Valley Copper </a:t>
                      </a:r>
                    </a:p>
                  </a:txBody>
                  <a:tcPr marL="91425" marR="91425" marT="68575" marB="6857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lvl="0" rtl="0">
                        <a:lnSpc>
                          <a:spcPct val="115000"/>
                        </a:lnSpc>
                        <a:spcBef>
                          <a:spcPts val="0"/>
                        </a:spcBef>
                        <a:buNone/>
                      </a:pPr>
                      <a:r>
                        <a:rPr lang="en-GB" sz="1100"/>
                        <a:t>1983-</a:t>
                      </a:r>
                    </a:p>
                  </a:txBody>
                  <a:tcPr marL="91425" marR="91425" marT="68575" marB="6857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r>
              <a:tr h="343550">
                <a:tc>
                  <a:txBody>
                    <a:bodyPr/>
                    <a:lstStyle/>
                    <a:p>
                      <a:pPr lvl="0" rtl="0">
                        <a:lnSpc>
                          <a:spcPct val="115000"/>
                        </a:lnSpc>
                        <a:spcBef>
                          <a:spcPts val="0"/>
                        </a:spcBef>
                        <a:buNone/>
                      </a:pPr>
                      <a:r>
                        <a:rPr lang="en-GB" sz="1100"/>
                        <a:t>David Bell - gold</a:t>
                      </a:r>
                    </a:p>
                  </a:txBody>
                  <a:tcPr marL="91425" marR="91425" marT="68575" marB="6857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lvl="0" rtl="0">
                        <a:lnSpc>
                          <a:spcPct val="115000"/>
                        </a:lnSpc>
                        <a:spcBef>
                          <a:spcPts val="0"/>
                        </a:spcBef>
                        <a:buNone/>
                      </a:pPr>
                      <a:r>
                        <a:rPr lang="en-GB" sz="1100"/>
                        <a:t>1985-2009</a:t>
                      </a:r>
                    </a:p>
                  </a:txBody>
                  <a:tcPr marL="91425" marR="91425" marT="68575" marB="6857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lvl="0" rtl="0">
                        <a:lnSpc>
                          <a:spcPct val="115000"/>
                        </a:lnSpc>
                        <a:spcBef>
                          <a:spcPts val="0"/>
                        </a:spcBef>
                        <a:buNone/>
                      </a:pPr>
                      <a:r>
                        <a:rPr lang="en-GB" sz="1100"/>
                        <a:t>Buckhorn - gold</a:t>
                      </a:r>
                    </a:p>
                  </a:txBody>
                  <a:tcPr marL="91425" marR="91425" marT="68575" marB="6857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lvl="0" rtl="0">
                        <a:lnSpc>
                          <a:spcPct val="115000"/>
                        </a:lnSpc>
                        <a:spcBef>
                          <a:spcPts val="0"/>
                        </a:spcBef>
                        <a:buNone/>
                      </a:pPr>
                      <a:r>
                        <a:rPr lang="en-GB" sz="1100"/>
                        <a:t>1984-1991</a:t>
                      </a:r>
                    </a:p>
                  </a:txBody>
                  <a:tcPr marL="91425" marR="91425" marT="68575" marB="6857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r>
              <a:tr h="343550">
                <a:tc>
                  <a:txBody>
                    <a:bodyPr/>
                    <a:lstStyle/>
                    <a:p>
                      <a:pPr lvl="0" rtl="0">
                        <a:lnSpc>
                          <a:spcPct val="115000"/>
                        </a:lnSpc>
                        <a:spcBef>
                          <a:spcPts val="0"/>
                        </a:spcBef>
                        <a:buNone/>
                      </a:pPr>
                      <a:r>
                        <a:rPr lang="en-GB" sz="1100"/>
                        <a:t>Williams - gold</a:t>
                      </a:r>
                    </a:p>
                  </a:txBody>
                  <a:tcPr marL="91425" marR="91425" marT="68575" marB="6857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lvl="0" rtl="0">
                        <a:lnSpc>
                          <a:spcPct val="115000"/>
                        </a:lnSpc>
                        <a:spcBef>
                          <a:spcPts val="0"/>
                        </a:spcBef>
                        <a:buNone/>
                      </a:pPr>
                      <a:r>
                        <a:rPr lang="en-GB" sz="1100"/>
                        <a:t>1985-2009</a:t>
                      </a:r>
                    </a:p>
                  </a:txBody>
                  <a:tcPr marL="91425" marR="91425" marT="68575" marB="6857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lvl="0" rtl="0">
                        <a:lnSpc>
                          <a:spcPct val="115000"/>
                        </a:lnSpc>
                        <a:spcBef>
                          <a:spcPts val="0"/>
                        </a:spcBef>
                        <a:buNone/>
                      </a:pPr>
                      <a:r>
                        <a:rPr lang="en-GB" sz="1100"/>
                        <a:t>Troya - lead, zinc</a:t>
                      </a:r>
                    </a:p>
                  </a:txBody>
                  <a:tcPr marL="91425" marR="91425" marT="68575" marB="6857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lvl="0" rtl="0">
                        <a:lnSpc>
                          <a:spcPct val="115000"/>
                        </a:lnSpc>
                        <a:spcBef>
                          <a:spcPts val="0"/>
                        </a:spcBef>
                        <a:buNone/>
                      </a:pPr>
                      <a:r>
                        <a:rPr lang="en-GB" sz="1100"/>
                        <a:t>1987-1993</a:t>
                      </a:r>
                    </a:p>
                  </a:txBody>
                  <a:tcPr marL="91425" marR="91425" marT="68575" marB="6857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r>
              <a:tr h="343550">
                <a:tc>
                  <a:txBody>
                    <a:bodyPr/>
                    <a:lstStyle/>
                    <a:p>
                      <a:pPr lvl="0" rtl="0">
                        <a:lnSpc>
                          <a:spcPct val="115000"/>
                        </a:lnSpc>
                        <a:spcBef>
                          <a:spcPts val="0"/>
                        </a:spcBef>
                        <a:buNone/>
                      </a:pPr>
                      <a:r>
                        <a:rPr lang="en-GB" sz="1100"/>
                        <a:t> </a:t>
                      </a:r>
                    </a:p>
                  </a:txBody>
                  <a:tcPr marL="91425" marR="91425" marT="68575" marB="6857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lvl="0" rtl="0">
                        <a:lnSpc>
                          <a:spcPct val="115000"/>
                        </a:lnSpc>
                        <a:spcBef>
                          <a:spcPts val="0"/>
                        </a:spcBef>
                        <a:buNone/>
                      </a:pPr>
                      <a:r>
                        <a:rPr lang="en-GB" sz="1100"/>
                        <a:t> </a:t>
                      </a:r>
                    </a:p>
                  </a:txBody>
                  <a:tcPr marL="91425" marR="91425" marT="68575" marB="6857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lvl="0" rtl="0">
                        <a:lnSpc>
                          <a:spcPct val="115000"/>
                        </a:lnSpc>
                        <a:spcBef>
                          <a:spcPts val="0"/>
                        </a:spcBef>
                        <a:buNone/>
                      </a:pPr>
                      <a:r>
                        <a:rPr lang="en-GB" sz="1100"/>
                        <a:t>Red Dog - zinc, lead</a:t>
                      </a:r>
                    </a:p>
                  </a:txBody>
                  <a:tcPr marL="91425" marR="91425" marT="68575" marB="6857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lvl="0" rtl="0">
                        <a:lnSpc>
                          <a:spcPct val="115000"/>
                        </a:lnSpc>
                        <a:spcBef>
                          <a:spcPts val="0"/>
                        </a:spcBef>
                        <a:buNone/>
                      </a:pPr>
                      <a:r>
                        <a:rPr lang="en-GB" sz="1100"/>
                        <a:t>1989-</a:t>
                      </a:r>
                    </a:p>
                  </a:txBody>
                  <a:tcPr marL="91425" marR="91425" marT="68575" marB="6857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graphicFrame>
        <p:nvGraphicFramePr>
          <p:cNvPr id="676" name="Shape 676"/>
          <p:cNvGraphicFramePr/>
          <p:nvPr/>
        </p:nvGraphicFramePr>
        <p:xfrm>
          <a:off x="216200" y="445068"/>
          <a:ext cx="8620775" cy="4496097"/>
        </p:xfrm>
        <a:graphic>
          <a:graphicData uri="http://schemas.openxmlformats.org/drawingml/2006/table">
            <a:tbl>
              <a:tblPr>
                <a:noFill/>
                <a:tableStyleId>{0B49CF5F-E2F4-4054-9279-4A0DA3E214E7}</a:tableStyleId>
              </a:tblPr>
              <a:tblGrid>
                <a:gridCol w="2514400"/>
                <a:gridCol w="2352750"/>
                <a:gridCol w="2532350"/>
                <a:gridCol w="1221275"/>
              </a:tblGrid>
              <a:tr h="321475">
                <a:tc gridSpan="2">
                  <a:txBody>
                    <a:bodyPr/>
                    <a:lstStyle/>
                    <a:p>
                      <a:pPr lvl="0" rtl="0">
                        <a:lnSpc>
                          <a:spcPct val="115000"/>
                        </a:lnSpc>
                        <a:spcBef>
                          <a:spcPts val="0"/>
                        </a:spcBef>
                        <a:buNone/>
                      </a:pPr>
                      <a:r>
                        <a:rPr lang="en-GB" sz="1100" b="1" u="sng" dirty="0"/>
                        <a:t>Teck Corporation</a:t>
                      </a:r>
                    </a:p>
                  </a:txBody>
                  <a:tcPr marL="91425" marR="91425" marT="68575" marB="6857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hMerge="1">
                  <a:txBody>
                    <a:bodyPr/>
                    <a:lstStyle/>
                    <a:p>
                      <a:endParaRPr lang="en-US"/>
                    </a:p>
                  </a:txBody>
                  <a:tcPr/>
                </a:tc>
                <a:tc gridSpan="2">
                  <a:txBody>
                    <a:bodyPr/>
                    <a:lstStyle/>
                    <a:p>
                      <a:pPr lvl="0" rtl="0">
                        <a:lnSpc>
                          <a:spcPct val="115000"/>
                        </a:lnSpc>
                        <a:spcBef>
                          <a:spcPts val="0"/>
                        </a:spcBef>
                        <a:buNone/>
                      </a:pPr>
                      <a:r>
                        <a:rPr lang="en-GB" sz="1100" b="1" u="sng"/>
                        <a:t>Cominco Ltd.</a:t>
                      </a:r>
                    </a:p>
                  </a:txBody>
                  <a:tcPr marL="91425" marR="91425" marT="68575" marB="6857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hMerge="1">
                  <a:txBody>
                    <a:bodyPr/>
                    <a:lstStyle/>
                    <a:p>
                      <a:endParaRPr lang="en-US"/>
                    </a:p>
                  </a:txBody>
                  <a:tcPr/>
                </a:tc>
              </a:tr>
              <a:tr h="321475">
                <a:tc gridSpan="4">
                  <a:txBody>
                    <a:bodyPr/>
                    <a:lstStyle/>
                    <a:p>
                      <a:pPr lvl="0" rtl="0">
                        <a:lnSpc>
                          <a:spcPct val="115000"/>
                        </a:lnSpc>
                        <a:spcBef>
                          <a:spcPts val="0"/>
                        </a:spcBef>
                        <a:buNone/>
                      </a:pPr>
                      <a:r>
                        <a:rPr lang="en-GB" sz="1100" b="1"/>
                        <a:t>1991 - 2001</a:t>
                      </a:r>
                    </a:p>
                  </a:txBody>
                  <a:tcPr marL="91425" marR="91425" marT="68575" marB="6857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557225">
                <a:tc>
                  <a:txBody>
                    <a:bodyPr/>
                    <a:lstStyle/>
                    <a:p>
                      <a:pPr lvl="0" rtl="0">
                        <a:lnSpc>
                          <a:spcPct val="115000"/>
                        </a:lnSpc>
                        <a:spcBef>
                          <a:spcPts val="0"/>
                        </a:spcBef>
                        <a:buNone/>
                      </a:pPr>
                      <a:r>
                        <a:rPr lang="en-GB" sz="1100"/>
                        <a:t>Elkview - coal </a:t>
                      </a:r>
                    </a:p>
                  </a:txBody>
                  <a:tcPr marL="91425" marR="91425" marT="68575" marB="6857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lvl="0" rtl="0">
                        <a:lnSpc>
                          <a:spcPct val="115000"/>
                        </a:lnSpc>
                        <a:spcBef>
                          <a:spcPts val="0"/>
                        </a:spcBef>
                        <a:buNone/>
                      </a:pPr>
                      <a:r>
                        <a:rPr lang="en-GB" sz="1100"/>
                        <a:t>1991-2003 </a:t>
                      </a:r>
                    </a:p>
                  </a:txBody>
                  <a:tcPr marL="91425" marR="91425" marT="68575" marB="6857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lvl="0" rtl="0">
                        <a:lnSpc>
                          <a:spcPct val="115000"/>
                        </a:lnSpc>
                        <a:spcBef>
                          <a:spcPts val="0"/>
                        </a:spcBef>
                        <a:buNone/>
                      </a:pPr>
                      <a:r>
                        <a:rPr lang="en-GB" sz="1100"/>
                        <a:t>Snip - gold</a:t>
                      </a:r>
                    </a:p>
                  </a:txBody>
                  <a:tcPr marL="91425" marR="91425" marT="68575" marB="6857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lvl="0" rtl="0">
                        <a:lnSpc>
                          <a:spcPct val="115000"/>
                        </a:lnSpc>
                        <a:spcBef>
                          <a:spcPts val="0"/>
                        </a:spcBef>
                        <a:buNone/>
                      </a:pPr>
                      <a:r>
                        <a:rPr lang="en-GB" sz="1100"/>
                        <a:t>1991-1996</a:t>
                      </a:r>
                    </a:p>
                  </a:txBody>
                  <a:tcPr marL="91425" marR="91425" marT="68575" marB="6857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r>
              <a:tr h="557225">
                <a:tc>
                  <a:txBody>
                    <a:bodyPr/>
                    <a:lstStyle/>
                    <a:p>
                      <a:pPr lvl="0" rtl="0">
                        <a:lnSpc>
                          <a:spcPct val="115000"/>
                        </a:lnSpc>
                        <a:spcBef>
                          <a:spcPts val="0"/>
                        </a:spcBef>
                        <a:buNone/>
                      </a:pPr>
                      <a:r>
                        <a:rPr lang="en-GB" sz="1100"/>
                        <a:t>Quintette - coal</a:t>
                      </a:r>
                    </a:p>
                  </a:txBody>
                  <a:tcPr marL="91425" marR="91425" marT="68575" marB="6857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lvl="0" rtl="0">
                        <a:lnSpc>
                          <a:spcPct val="115000"/>
                        </a:lnSpc>
                        <a:spcBef>
                          <a:spcPts val="0"/>
                        </a:spcBef>
                        <a:buNone/>
                      </a:pPr>
                      <a:r>
                        <a:rPr lang="en-GB" sz="1100"/>
                        <a:t>1992-2000</a:t>
                      </a:r>
                    </a:p>
                  </a:txBody>
                  <a:tcPr marL="91425" marR="91425" marT="68575" marB="6857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lvl="0" rtl="0">
                        <a:lnSpc>
                          <a:spcPct val="115000"/>
                        </a:lnSpc>
                        <a:spcBef>
                          <a:spcPts val="0"/>
                        </a:spcBef>
                        <a:buNone/>
                      </a:pPr>
                      <a:r>
                        <a:rPr lang="en-GB" sz="1100"/>
                        <a:t>Cajamarquilla - zinc refinery</a:t>
                      </a:r>
                    </a:p>
                  </a:txBody>
                  <a:tcPr marL="91425" marR="91425" marT="68575" marB="6857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lvl="0" rtl="0">
                        <a:lnSpc>
                          <a:spcPct val="115000"/>
                        </a:lnSpc>
                        <a:spcBef>
                          <a:spcPts val="0"/>
                        </a:spcBef>
                        <a:buNone/>
                      </a:pPr>
                      <a:r>
                        <a:rPr lang="en-GB" sz="1100"/>
                        <a:t>1995-2004</a:t>
                      </a:r>
                    </a:p>
                  </a:txBody>
                  <a:tcPr marL="91425" marR="91425" marT="68575" marB="6857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r>
              <a:tr h="557225">
                <a:tc>
                  <a:txBody>
                    <a:bodyPr/>
                    <a:lstStyle/>
                    <a:p>
                      <a:pPr lvl="0" rtl="0">
                        <a:lnSpc>
                          <a:spcPct val="115000"/>
                        </a:lnSpc>
                        <a:spcBef>
                          <a:spcPts val="0"/>
                        </a:spcBef>
                        <a:buNone/>
                      </a:pPr>
                      <a:r>
                        <a:rPr lang="en-GB" sz="1100"/>
                        <a:t>Quebrada Blanca - copper</a:t>
                      </a:r>
                    </a:p>
                  </a:txBody>
                  <a:tcPr marL="91425" marR="91425" marT="68575" marB="6857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lvl="0" rtl="0">
                        <a:lnSpc>
                          <a:spcPct val="115000"/>
                        </a:lnSpc>
                        <a:spcBef>
                          <a:spcPts val="0"/>
                        </a:spcBef>
                        <a:buNone/>
                      </a:pPr>
                      <a:r>
                        <a:rPr lang="en-GB" sz="1100"/>
                        <a:t>1994-2000 </a:t>
                      </a:r>
                    </a:p>
                  </a:txBody>
                  <a:tcPr marL="91425" marR="91425" marT="68575" marB="6857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lvl="0" rtl="0">
                        <a:lnSpc>
                          <a:spcPct val="115000"/>
                        </a:lnSpc>
                        <a:spcBef>
                          <a:spcPts val="0"/>
                        </a:spcBef>
                        <a:buNone/>
                      </a:pPr>
                      <a:r>
                        <a:rPr lang="en-GB" sz="1100"/>
                        <a:t>Quebrada Blanca - copper</a:t>
                      </a:r>
                    </a:p>
                  </a:txBody>
                  <a:tcPr marL="91425" marR="91425" marT="68575" marB="6857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lvl="0" rtl="0">
                        <a:lnSpc>
                          <a:spcPct val="115000"/>
                        </a:lnSpc>
                        <a:spcBef>
                          <a:spcPts val="0"/>
                        </a:spcBef>
                        <a:buNone/>
                      </a:pPr>
                      <a:r>
                        <a:rPr lang="en-GB" sz="1100"/>
                        <a:t>1994-2000</a:t>
                      </a:r>
                    </a:p>
                  </a:txBody>
                  <a:tcPr marL="91425" marR="91425" marT="68575" marB="6857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r>
              <a:tr h="535775">
                <a:tc>
                  <a:txBody>
                    <a:bodyPr/>
                    <a:lstStyle/>
                    <a:p>
                      <a:pPr lvl="0" rtl="0">
                        <a:lnSpc>
                          <a:spcPct val="115000"/>
                        </a:lnSpc>
                        <a:spcBef>
                          <a:spcPts val="0"/>
                        </a:spcBef>
                        <a:buNone/>
                      </a:pPr>
                      <a:r>
                        <a:rPr lang="en-GB" sz="1100"/>
                        <a:t>Louvicourt - copper, zinc</a:t>
                      </a:r>
                    </a:p>
                  </a:txBody>
                  <a:tcPr marL="91425" marR="91425" marT="68575" marB="6857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lvl="0" rtl="0">
                        <a:lnSpc>
                          <a:spcPct val="115000"/>
                        </a:lnSpc>
                        <a:spcBef>
                          <a:spcPts val="0"/>
                        </a:spcBef>
                        <a:buNone/>
                      </a:pPr>
                      <a:r>
                        <a:rPr lang="en-GB" sz="1100"/>
                        <a:t>1995-2005</a:t>
                      </a:r>
                    </a:p>
                  </a:txBody>
                  <a:tcPr marL="91425" marR="91425" marT="68575" marB="6857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lvl="0" rtl="0">
                        <a:lnSpc>
                          <a:spcPct val="115000"/>
                        </a:lnSpc>
                        <a:spcBef>
                          <a:spcPts val="0"/>
                        </a:spcBef>
                        <a:buNone/>
                      </a:pPr>
                      <a:r>
                        <a:rPr lang="en-GB" sz="1100"/>
                        <a:t> </a:t>
                      </a:r>
                    </a:p>
                  </a:txBody>
                  <a:tcPr marL="91425" marR="91425" marT="68575" marB="6857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lvl="0" rtl="0">
                        <a:lnSpc>
                          <a:spcPct val="115000"/>
                        </a:lnSpc>
                        <a:spcBef>
                          <a:spcPts val="0"/>
                        </a:spcBef>
                        <a:buNone/>
                      </a:pPr>
                      <a:r>
                        <a:rPr lang="en-GB" sz="1100"/>
                        <a:t> </a:t>
                      </a:r>
                    </a:p>
                  </a:txBody>
                  <a:tcPr marL="91425" marR="91425" marT="68575" marB="6857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r>
              <a:tr h="535775">
                <a:tc>
                  <a:txBody>
                    <a:bodyPr/>
                    <a:lstStyle/>
                    <a:p>
                      <a:pPr lvl="0" rtl="0">
                        <a:lnSpc>
                          <a:spcPct val="115000"/>
                        </a:lnSpc>
                        <a:spcBef>
                          <a:spcPts val="0"/>
                        </a:spcBef>
                        <a:buNone/>
                      </a:pPr>
                      <a:r>
                        <a:rPr lang="en-GB" sz="1100"/>
                        <a:t>Tarmoola - gold </a:t>
                      </a:r>
                    </a:p>
                  </a:txBody>
                  <a:tcPr marL="91425" marR="91425" marT="68575" marB="6857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lvl="0" rtl="0">
                        <a:lnSpc>
                          <a:spcPct val="115000"/>
                        </a:lnSpc>
                        <a:spcBef>
                          <a:spcPts val="0"/>
                        </a:spcBef>
                        <a:buNone/>
                      </a:pPr>
                      <a:r>
                        <a:rPr lang="en-GB" sz="1100"/>
                        <a:t>1998-2001 </a:t>
                      </a:r>
                    </a:p>
                  </a:txBody>
                  <a:tcPr marL="91425" marR="91425" marT="68575" marB="6857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lvl="0" rtl="0">
                        <a:lnSpc>
                          <a:spcPct val="115000"/>
                        </a:lnSpc>
                        <a:spcBef>
                          <a:spcPts val="0"/>
                        </a:spcBef>
                        <a:buNone/>
                      </a:pPr>
                      <a:r>
                        <a:rPr lang="en-GB" sz="1100"/>
                        <a:t> </a:t>
                      </a:r>
                    </a:p>
                  </a:txBody>
                  <a:tcPr marL="91425" marR="91425" marT="68575" marB="6857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lvl="0" rtl="0">
                        <a:lnSpc>
                          <a:spcPct val="115000"/>
                        </a:lnSpc>
                        <a:spcBef>
                          <a:spcPts val="0"/>
                        </a:spcBef>
                        <a:buNone/>
                      </a:pPr>
                      <a:r>
                        <a:rPr lang="en-GB" sz="1100"/>
                        <a:t> </a:t>
                      </a:r>
                    </a:p>
                  </a:txBody>
                  <a:tcPr marL="91425" marR="91425" marT="68575" marB="6857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r>
              <a:tr h="535775">
                <a:tc>
                  <a:txBody>
                    <a:bodyPr/>
                    <a:lstStyle/>
                    <a:p>
                      <a:pPr lvl="0" rtl="0">
                        <a:lnSpc>
                          <a:spcPct val="115000"/>
                        </a:lnSpc>
                        <a:spcBef>
                          <a:spcPts val="0"/>
                        </a:spcBef>
                        <a:buNone/>
                      </a:pPr>
                      <a:r>
                        <a:rPr lang="en-GB" sz="1100"/>
                        <a:t>Carosue Dam - gold</a:t>
                      </a:r>
                    </a:p>
                  </a:txBody>
                  <a:tcPr marL="91425" marR="91425" marT="68575" marB="6857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lvl="0" rtl="0">
                        <a:lnSpc>
                          <a:spcPct val="115000"/>
                        </a:lnSpc>
                        <a:spcBef>
                          <a:spcPts val="0"/>
                        </a:spcBef>
                        <a:buNone/>
                      </a:pPr>
                      <a:r>
                        <a:rPr lang="en-GB" sz="1100"/>
                        <a:t>2000-2001 </a:t>
                      </a:r>
                    </a:p>
                  </a:txBody>
                  <a:tcPr marL="91425" marR="91425" marT="68575" marB="6857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lvl="0" rtl="0">
                        <a:lnSpc>
                          <a:spcPct val="115000"/>
                        </a:lnSpc>
                        <a:spcBef>
                          <a:spcPts val="0"/>
                        </a:spcBef>
                        <a:buNone/>
                      </a:pPr>
                      <a:r>
                        <a:rPr lang="en-GB" sz="1100"/>
                        <a:t> </a:t>
                      </a:r>
                    </a:p>
                  </a:txBody>
                  <a:tcPr marL="91425" marR="91425" marT="68575" marB="6857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lvl="0" rtl="0">
                        <a:lnSpc>
                          <a:spcPct val="115000"/>
                        </a:lnSpc>
                        <a:spcBef>
                          <a:spcPts val="0"/>
                        </a:spcBef>
                        <a:buNone/>
                      </a:pPr>
                      <a:r>
                        <a:rPr lang="en-GB" sz="1100"/>
                        <a:t> </a:t>
                      </a:r>
                    </a:p>
                  </a:txBody>
                  <a:tcPr marL="91425" marR="91425" marT="68575" marB="6857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r>
              <a:tr h="557225">
                <a:tc>
                  <a:txBody>
                    <a:bodyPr/>
                    <a:lstStyle/>
                    <a:p>
                      <a:pPr lvl="0" rtl="0">
                        <a:lnSpc>
                          <a:spcPct val="115000"/>
                        </a:lnSpc>
                        <a:spcBef>
                          <a:spcPts val="0"/>
                        </a:spcBef>
                        <a:buNone/>
                      </a:pPr>
                      <a:r>
                        <a:rPr lang="en-GB" sz="1100"/>
                        <a:t>Antamina - copper, zinc</a:t>
                      </a:r>
                    </a:p>
                  </a:txBody>
                  <a:tcPr marL="91425" marR="91425" marT="68575" marB="6857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lvl="0" rtl="0">
                        <a:lnSpc>
                          <a:spcPct val="115000"/>
                        </a:lnSpc>
                        <a:spcBef>
                          <a:spcPts val="0"/>
                        </a:spcBef>
                        <a:buNone/>
                      </a:pPr>
                      <a:r>
                        <a:rPr lang="en-GB" sz="1100"/>
                        <a:t>2000-</a:t>
                      </a:r>
                    </a:p>
                  </a:txBody>
                  <a:tcPr marL="91425" marR="91425" marT="68575" marB="6857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lvl="0" rtl="0">
                        <a:spcBef>
                          <a:spcPts val="0"/>
                        </a:spcBef>
                        <a:buNone/>
                      </a:pPr>
                      <a:endParaRPr sz="1100"/>
                    </a:p>
                  </a:txBody>
                  <a:tcPr marL="91425" marR="91425" marT="68575" marB="6857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lvl="0" rtl="0">
                        <a:spcBef>
                          <a:spcPts val="0"/>
                        </a:spcBef>
                        <a:buNone/>
                      </a:pPr>
                      <a:endParaRPr sz="1100"/>
                    </a:p>
                  </a:txBody>
                  <a:tcPr marL="91425" marR="91425" marT="68575" marB="6857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Shape 681"/>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GB" dirty="0">
                <a:latin typeface="+mj-lt"/>
              </a:rPr>
              <a:t>After the Teck Cominco Merger (2002 onwards)</a:t>
            </a:r>
          </a:p>
        </p:txBody>
      </p:sp>
      <p:graphicFrame>
        <p:nvGraphicFramePr>
          <p:cNvPr id="682" name="Shape 682"/>
          <p:cNvGraphicFramePr/>
          <p:nvPr/>
        </p:nvGraphicFramePr>
        <p:xfrm>
          <a:off x="654025" y="1158562"/>
          <a:ext cx="7629525" cy="2964600"/>
        </p:xfrm>
        <a:graphic>
          <a:graphicData uri="http://schemas.openxmlformats.org/drawingml/2006/table">
            <a:tbl>
              <a:tblPr>
                <a:noFill/>
                <a:tableStyleId>{0B49CF5F-E2F4-4054-9279-4A0DA3E214E7}</a:tableStyleId>
              </a:tblPr>
              <a:tblGrid>
                <a:gridCol w="2228850"/>
                <a:gridCol w="2612625"/>
                <a:gridCol w="1702200"/>
                <a:gridCol w="1085850"/>
              </a:tblGrid>
              <a:tr h="370575">
                <a:tc gridSpan="4">
                  <a:txBody>
                    <a:bodyPr/>
                    <a:lstStyle/>
                    <a:p>
                      <a:pPr lvl="0" rtl="0">
                        <a:lnSpc>
                          <a:spcPct val="115000"/>
                        </a:lnSpc>
                        <a:spcBef>
                          <a:spcPts val="0"/>
                        </a:spcBef>
                        <a:buNone/>
                      </a:pPr>
                      <a:r>
                        <a:rPr lang="en-GB" sz="1000" b="1" dirty="0"/>
                        <a:t>Teck Resources Limited</a:t>
                      </a:r>
                    </a:p>
                  </a:txBody>
                  <a:tcPr marL="91425" marR="91425" marT="68575" marB="68575"/>
                </a:tc>
                <a:tc hMerge="1">
                  <a:txBody>
                    <a:bodyPr/>
                    <a:lstStyle/>
                    <a:p>
                      <a:endParaRPr lang="en-US"/>
                    </a:p>
                  </a:txBody>
                  <a:tcPr/>
                </a:tc>
                <a:tc hMerge="1">
                  <a:txBody>
                    <a:bodyPr/>
                    <a:lstStyle/>
                    <a:p>
                      <a:endParaRPr lang="en-US"/>
                    </a:p>
                  </a:txBody>
                  <a:tcPr/>
                </a:tc>
                <a:tc hMerge="1">
                  <a:txBody>
                    <a:bodyPr/>
                    <a:lstStyle/>
                    <a:p>
                      <a:endParaRPr lang="en-US"/>
                    </a:p>
                  </a:txBody>
                  <a:tcPr/>
                </a:tc>
              </a:tr>
              <a:tr h="370575">
                <a:tc>
                  <a:txBody>
                    <a:bodyPr/>
                    <a:lstStyle/>
                    <a:p>
                      <a:pPr lvl="0" rtl="0">
                        <a:spcBef>
                          <a:spcPts val="0"/>
                        </a:spcBef>
                        <a:buNone/>
                      </a:pPr>
                      <a:endParaRPr sz="1100"/>
                    </a:p>
                  </a:txBody>
                  <a:tcPr marL="91425" marR="91425" marT="68575" marB="68575"/>
                </a:tc>
                <a:tc>
                  <a:txBody>
                    <a:bodyPr/>
                    <a:lstStyle/>
                    <a:p>
                      <a:pPr lvl="0" rtl="0">
                        <a:lnSpc>
                          <a:spcPct val="115000"/>
                        </a:lnSpc>
                        <a:spcBef>
                          <a:spcPts val="0"/>
                        </a:spcBef>
                        <a:buNone/>
                      </a:pPr>
                      <a:r>
                        <a:rPr lang="en-GB" sz="1000"/>
                        <a:t>Teck Coal - coal</a:t>
                      </a:r>
                    </a:p>
                  </a:txBody>
                  <a:tcPr marL="91425" marR="91425" marT="68575" marB="68575"/>
                </a:tc>
                <a:tc>
                  <a:txBody>
                    <a:bodyPr/>
                    <a:lstStyle/>
                    <a:p>
                      <a:pPr lvl="0" rtl="0">
                        <a:lnSpc>
                          <a:spcPct val="115000"/>
                        </a:lnSpc>
                        <a:spcBef>
                          <a:spcPts val="0"/>
                        </a:spcBef>
                        <a:buNone/>
                      </a:pPr>
                      <a:r>
                        <a:rPr lang="en-GB" sz="1000"/>
                        <a:t>2003-</a:t>
                      </a:r>
                    </a:p>
                  </a:txBody>
                  <a:tcPr marL="91425" marR="91425" marT="68575" marB="68575"/>
                </a:tc>
                <a:tc>
                  <a:txBody>
                    <a:bodyPr/>
                    <a:lstStyle/>
                    <a:p>
                      <a:pPr lvl="0" rtl="0">
                        <a:lnSpc>
                          <a:spcPct val="115000"/>
                        </a:lnSpc>
                        <a:spcBef>
                          <a:spcPts val="0"/>
                        </a:spcBef>
                        <a:buNone/>
                      </a:pPr>
                      <a:r>
                        <a:rPr lang="en-GB" sz="1000"/>
                        <a:t> </a:t>
                      </a:r>
                    </a:p>
                  </a:txBody>
                  <a:tcPr marL="91425" marR="91425" marT="68575" marB="68575"/>
                </a:tc>
              </a:tr>
              <a:tr h="370575">
                <a:tc>
                  <a:txBody>
                    <a:bodyPr/>
                    <a:lstStyle/>
                    <a:p>
                      <a:pPr lvl="0" rtl="0">
                        <a:lnSpc>
                          <a:spcPct val="115000"/>
                        </a:lnSpc>
                        <a:spcBef>
                          <a:spcPts val="0"/>
                        </a:spcBef>
                        <a:buNone/>
                      </a:pPr>
                      <a:r>
                        <a:rPr lang="en-GB" sz="1000" dirty="0"/>
                        <a:t> </a:t>
                      </a:r>
                    </a:p>
                  </a:txBody>
                  <a:tcPr marL="91425" marR="91425" marT="68575" marB="68575"/>
                </a:tc>
                <a:tc>
                  <a:txBody>
                    <a:bodyPr/>
                    <a:lstStyle/>
                    <a:p>
                      <a:pPr lvl="0" rtl="0">
                        <a:lnSpc>
                          <a:spcPct val="115000"/>
                        </a:lnSpc>
                        <a:spcBef>
                          <a:spcPts val="0"/>
                        </a:spcBef>
                        <a:buNone/>
                      </a:pPr>
                      <a:r>
                        <a:rPr lang="en-GB" sz="1000"/>
                        <a:t>Pend Oreille - zinc</a:t>
                      </a:r>
                    </a:p>
                  </a:txBody>
                  <a:tcPr marL="91425" marR="91425" marT="68575" marB="68575"/>
                </a:tc>
                <a:tc>
                  <a:txBody>
                    <a:bodyPr/>
                    <a:lstStyle/>
                    <a:p>
                      <a:pPr lvl="0" rtl="0">
                        <a:lnSpc>
                          <a:spcPct val="115000"/>
                        </a:lnSpc>
                        <a:spcBef>
                          <a:spcPts val="0"/>
                        </a:spcBef>
                        <a:buNone/>
                      </a:pPr>
                      <a:r>
                        <a:rPr lang="en-GB" sz="1000"/>
                        <a:t>2004-</a:t>
                      </a:r>
                    </a:p>
                  </a:txBody>
                  <a:tcPr marL="91425" marR="91425" marT="68575" marB="68575"/>
                </a:tc>
                <a:tc>
                  <a:txBody>
                    <a:bodyPr/>
                    <a:lstStyle/>
                    <a:p>
                      <a:pPr lvl="0" rtl="0">
                        <a:lnSpc>
                          <a:spcPct val="115000"/>
                        </a:lnSpc>
                        <a:spcBef>
                          <a:spcPts val="0"/>
                        </a:spcBef>
                        <a:buNone/>
                      </a:pPr>
                      <a:r>
                        <a:rPr lang="en-GB" sz="1000"/>
                        <a:t> </a:t>
                      </a:r>
                    </a:p>
                  </a:txBody>
                  <a:tcPr marL="91425" marR="91425" marT="68575" marB="68575"/>
                </a:tc>
              </a:tr>
              <a:tr h="370575">
                <a:tc>
                  <a:txBody>
                    <a:bodyPr/>
                    <a:lstStyle/>
                    <a:p>
                      <a:pPr lvl="0" rtl="0">
                        <a:spcBef>
                          <a:spcPts val="0"/>
                        </a:spcBef>
                        <a:buNone/>
                      </a:pPr>
                      <a:endParaRPr sz="1100"/>
                    </a:p>
                  </a:txBody>
                  <a:tcPr marL="91425" marR="91425" marT="68575" marB="68575"/>
                </a:tc>
                <a:tc>
                  <a:txBody>
                    <a:bodyPr/>
                    <a:lstStyle/>
                    <a:p>
                      <a:pPr lvl="0" rtl="0">
                        <a:lnSpc>
                          <a:spcPct val="115000"/>
                        </a:lnSpc>
                        <a:spcBef>
                          <a:spcPts val="0"/>
                        </a:spcBef>
                        <a:buNone/>
                      </a:pPr>
                      <a:r>
                        <a:rPr lang="en-GB" sz="1000"/>
                        <a:t>Pogo - gold</a:t>
                      </a:r>
                    </a:p>
                  </a:txBody>
                  <a:tcPr marL="91425" marR="91425" marT="68575" marB="68575"/>
                </a:tc>
                <a:tc>
                  <a:txBody>
                    <a:bodyPr/>
                    <a:lstStyle/>
                    <a:p>
                      <a:pPr lvl="0" rtl="0">
                        <a:lnSpc>
                          <a:spcPct val="115000"/>
                        </a:lnSpc>
                        <a:spcBef>
                          <a:spcPts val="0"/>
                        </a:spcBef>
                        <a:buNone/>
                      </a:pPr>
                      <a:r>
                        <a:rPr lang="en-GB" sz="1000"/>
                        <a:t>2006-2009</a:t>
                      </a:r>
                    </a:p>
                  </a:txBody>
                  <a:tcPr marL="91425" marR="91425" marT="68575" marB="68575"/>
                </a:tc>
                <a:tc>
                  <a:txBody>
                    <a:bodyPr/>
                    <a:lstStyle/>
                    <a:p>
                      <a:pPr lvl="0" rtl="0">
                        <a:lnSpc>
                          <a:spcPct val="115000"/>
                        </a:lnSpc>
                        <a:spcBef>
                          <a:spcPts val="0"/>
                        </a:spcBef>
                        <a:buNone/>
                      </a:pPr>
                      <a:r>
                        <a:rPr lang="en-GB" sz="1000"/>
                        <a:t> </a:t>
                      </a:r>
                    </a:p>
                  </a:txBody>
                  <a:tcPr marL="91425" marR="91425" marT="68575" marB="68575"/>
                </a:tc>
              </a:tr>
              <a:tr h="370575">
                <a:tc>
                  <a:txBody>
                    <a:bodyPr/>
                    <a:lstStyle/>
                    <a:p>
                      <a:pPr lvl="0" rtl="0">
                        <a:lnSpc>
                          <a:spcPct val="115000"/>
                        </a:lnSpc>
                        <a:spcBef>
                          <a:spcPts val="0"/>
                        </a:spcBef>
                        <a:buNone/>
                      </a:pPr>
                      <a:r>
                        <a:rPr lang="en-GB" sz="1000"/>
                        <a:t> </a:t>
                      </a:r>
                    </a:p>
                  </a:txBody>
                  <a:tcPr marL="91425" marR="91425" marT="68575" marB="68575"/>
                </a:tc>
                <a:tc>
                  <a:txBody>
                    <a:bodyPr/>
                    <a:lstStyle/>
                    <a:p>
                      <a:pPr lvl="0" rtl="0">
                        <a:lnSpc>
                          <a:spcPct val="115000"/>
                        </a:lnSpc>
                        <a:spcBef>
                          <a:spcPts val="0"/>
                        </a:spcBef>
                        <a:buNone/>
                      </a:pPr>
                      <a:r>
                        <a:rPr lang="en-GB" sz="1000"/>
                        <a:t>Lennard Shelf - zinc</a:t>
                      </a:r>
                    </a:p>
                  </a:txBody>
                  <a:tcPr marL="91425" marR="91425" marT="68575" marB="68575"/>
                </a:tc>
                <a:tc>
                  <a:txBody>
                    <a:bodyPr/>
                    <a:lstStyle/>
                    <a:p>
                      <a:pPr lvl="0" rtl="0">
                        <a:lnSpc>
                          <a:spcPct val="115000"/>
                        </a:lnSpc>
                        <a:spcBef>
                          <a:spcPts val="0"/>
                        </a:spcBef>
                        <a:buNone/>
                      </a:pPr>
                      <a:r>
                        <a:rPr lang="en-GB" sz="1000"/>
                        <a:t>2007-2008</a:t>
                      </a:r>
                    </a:p>
                  </a:txBody>
                  <a:tcPr marL="91425" marR="91425" marT="68575" marB="68575"/>
                </a:tc>
                <a:tc>
                  <a:txBody>
                    <a:bodyPr/>
                    <a:lstStyle/>
                    <a:p>
                      <a:pPr lvl="0" rtl="0">
                        <a:lnSpc>
                          <a:spcPct val="115000"/>
                        </a:lnSpc>
                        <a:spcBef>
                          <a:spcPts val="0"/>
                        </a:spcBef>
                        <a:buNone/>
                      </a:pPr>
                      <a:r>
                        <a:rPr lang="en-GB" sz="1000"/>
                        <a:t> </a:t>
                      </a:r>
                    </a:p>
                  </a:txBody>
                  <a:tcPr marL="91425" marR="91425" marT="68575" marB="68575"/>
                </a:tc>
              </a:tr>
              <a:tr h="370575">
                <a:tc>
                  <a:txBody>
                    <a:bodyPr/>
                    <a:lstStyle/>
                    <a:p>
                      <a:pPr lvl="0" rtl="0">
                        <a:lnSpc>
                          <a:spcPct val="115000"/>
                        </a:lnSpc>
                        <a:spcBef>
                          <a:spcPts val="0"/>
                        </a:spcBef>
                        <a:buNone/>
                      </a:pPr>
                      <a:r>
                        <a:rPr lang="en-GB" sz="1000"/>
                        <a:t> </a:t>
                      </a:r>
                    </a:p>
                  </a:txBody>
                  <a:tcPr marL="91425" marR="91425" marT="68575" marB="68575"/>
                </a:tc>
                <a:tc>
                  <a:txBody>
                    <a:bodyPr/>
                    <a:lstStyle/>
                    <a:p>
                      <a:pPr lvl="0" rtl="0">
                        <a:lnSpc>
                          <a:spcPct val="115000"/>
                        </a:lnSpc>
                        <a:spcBef>
                          <a:spcPts val="0"/>
                        </a:spcBef>
                        <a:buNone/>
                      </a:pPr>
                      <a:r>
                        <a:rPr lang="en-GB" sz="1000"/>
                        <a:t>Carmen de Andacollo - copper </a:t>
                      </a:r>
                    </a:p>
                  </a:txBody>
                  <a:tcPr marL="91425" marR="91425" marT="68575" marB="68575"/>
                </a:tc>
                <a:tc>
                  <a:txBody>
                    <a:bodyPr/>
                    <a:lstStyle/>
                    <a:p>
                      <a:pPr lvl="0" rtl="0">
                        <a:lnSpc>
                          <a:spcPct val="115000"/>
                        </a:lnSpc>
                        <a:spcBef>
                          <a:spcPts val="0"/>
                        </a:spcBef>
                        <a:buNone/>
                      </a:pPr>
                      <a:r>
                        <a:rPr lang="en-GB" sz="1000"/>
                        <a:t>2007-</a:t>
                      </a:r>
                    </a:p>
                  </a:txBody>
                  <a:tcPr marL="91425" marR="91425" marT="68575" marB="68575"/>
                </a:tc>
                <a:tc>
                  <a:txBody>
                    <a:bodyPr/>
                    <a:lstStyle/>
                    <a:p>
                      <a:pPr lvl="0" rtl="0">
                        <a:lnSpc>
                          <a:spcPct val="115000"/>
                        </a:lnSpc>
                        <a:spcBef>
                          <a:spcPts val="0"/>
                        </a:spcBef>
                        <a:buNone/>
                      </a:pPr>
                      <a:r>
                        <a:rPr lang="en-GB" sz="1000"/>
                        <a:t> </a:t>
                      </a:r>
                    </a:p>
                  </a:txBody>
                  <a:tcPr marL="91425" marR="91425" marT="68575" marB="68575"/>
                </a:tc>
              </a:tr>
              <a:tr h="370575">
                <a:tc>
                  <a:txBody>
                    <a:bodyPr/>
                    <a:lstStyle/>
                    <a:p>
                      <a:pPr lvl="0" rtl="0">
                        <a:lnSpc>
                          <a:spcPct val="115000"/>
                        </a:lnSpc>
                        <a:spcBef>
                          <a:spcPts val="0"/>
                        </a:spcBef>
                        <a:buNone/>
                      </a:pPr>
                      <a:r>
                        <a:rPr lang="en-GB" sz="1000"/>
                        <a:t> </a:t>
                      </a:r>
                    </a:p>
                  </a:txBody>
                  <a:tcPr marL="91425" marR="91425" marT="68575" marB="68575"/>
                </a:tc>
                <a:tc>
                  <a:txBody>
                    <a:bodyPr/>
                    <a:lstStyle/>
                    <a:p>
                      <a:pPr lvl="0" rtl="0">
                        <a:lnSpc>
                          <a:spcPct val="115000"/>
                        </a:lnSpc>
                        <a:spcBef>
                          <a:spcPts val="0"/>
                        </a:spcBef>
                        <a:buNone/>
                      </a:pPr>
                      <a:r>
                        <a:rPr lang="en-GB" sz="1000"/>
                        <a:t>Duck Pond - copper, zinc </a:t>
                      </a:r>
                    </a:p>
                  </a:txBody>
                  <a:tcPr marL="91425" marR="91425" marT="68575" marB="68575"/>
                </a:tc>
                <a:tc>
                  <a:txBody>
                    <a:bodyPr/>
                    <a:lstStyle/>
                    <a:p>
                      <a:pPr lvl="0" rtl="0">
                        <a:lnSpc>
                          <a:spcPct val="115000"/>
                        </a:lnSpc>
                        <a:spcBef>
                          <a:spcPts val="0"/>
                        </a:spcBef>
                        <a:buNone/>
                      </a:pPr>
                      <a:r>
                        <a:rPr lang="en-GB" sz="1000"/>
                        <a:t>2007-</a:t>
                      </a:r>
                    </a:p>
                  </a:txBody>
                  <a:tcPr marL="91425" marR="91425" marT="68575" marB="68575"/>
                </a:tc>
                <a:tc>
                  <a:txBody>
                    <a:bodyPr/>
                    <a:lstStyle/>
                    <a:p>
                      <a:pPr lvl="0" rtl="0">
                        <a:lnSpc>
                          <a:spcPct val="115000"/>
                        </a:lnSpc>
                        <a:spcBef>
                          <a:spcPts val="0"/>
                        </a:spcBef>
                        <a:buNone/>
                      </a:pPr>
                      <a:r>
                        <a:rPr lang="en-GB" sz="1000"/>
                        <a:t> </a:t>
                      </a:r>
                    </a:p>
                  </a:txBody>
                  <a:tcPr marL="91425" marR="91425" marT="68575" marB="68575"/>
                </a:tc>
              </a:tr>
              <a:tr h="370575">
                <a:tc>
                  <a:txBody>
                    <a:bodyPr/>
                    <a:lstStyle/>
                    <a:p>
                      <a:pPr lvl="0" rtl="0">
                        <a:lnSpc>
                          <a:spcPct val="115000"/>
                        </a:lnSpc>
                        <a:spcBef>
                          <a:spcPts val="0"/>
                        </a:spcBef>
                        <a:buNone/>
                      </a:pPr>
                      <a:r>
                        <a:rPr lang="en-GB" sz="1000"/>
                        <a:t> </a:t>
                      </a:r>
                    </a:p>
                  </a:txBody>
                  <a:tcPr marL="91425" marR="91425" marT="68575" marB="68575"/>
                </a:tc>
                <a:tc>
                  <a:txBody>
                    <a:bodyPr/>
                    <a:lstStyle/>
                    <a:p>
                      <a:pPr lvl="0" rtl="0">
                        <a:lnSpc>
                          <a:spcPct val="115000"/>
                        </a:lnSpc>
                        <a:spcBef>
                          <a:spcPts val="0"/>
                        </a:spcBef>
                        <a:buNone/>
                      </a:pPr>
                      <a:r>
                        <a:rPr lang="en-GB" sz="1000"/>
                        <a:t>Quebrada Blanca - copper</a:t>
                      </a:r>
                    </a:p>
                  </a:txBody>
                  <a:tcPr marL="91425" marR="91425" marT="68575" marB="68575"/>
                </a:tc>
                <a:tc>
                  <a:txBody>
                    <a:bodyPr/>
                    <a:lstStyle/>
                    <a:p>
                      <a:pPr lvl="0" rtl="0">
                        <a:lnSpc>
                          <a:spcPct val="115000"/>
                        </a:lnSpc>
                        <a:spcBef>
                          <a:spcPts val="0"/>
                        </a:spcBef>
                        <a:buNone/>
                      </a:pPr>
                      <a:r>
                        <a:rPr lang="en-GB" sz="1000"/>
                        <a:t>2007-</a:t>
                      </a:r>
                    </a:p>
                  </a:txBody>
                  <a:tcPr marL="91425" marR="91425" marT="68575" marB="68575"/>
                </a:tc>
                <a:tc>
                  <a:txBody>
                    <a:bodyPr/>
                    <a:lstStyle/>
                    <a:p>
                      <a:pPr lvl="0" rtl="0">
                        <a:spcBef>
                          <a:spcPts val="0"/>
                        </a:spcBef>
                        <a:buNone/>
                      </a:pPr>
                      <a:endParaRPr sz="1100"/>
                    </a:p>
                  </a:txBody>
                  <a:tcPr marL="91425" marR="91425" marT="68575" marB="68575"/>
                </a:tc>
              </a:tr>
            </a:tbl>
          </a:graphicData>
        </a:graphic>
      </p:graphicFrame>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Shape 687"/>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GB" dirty="0">
                <a:latin typeface="+mj-lt"/>
              </a:rPr>
              <a:t>Mineral Reserves (as at March 1, 2016)</a:t>
            </a:r>
          </a:p>
        </p:txBody>
      </p:sp>
      <p:pic>
        <p:nvPicPr>
          <p:cNvPr id="688" name="Shape 688"/>
          <p:cNvPicPr preferRelativeResize="0"/>
          <p:nvPr/>
        </p:nvPicPr>
        <p:blipFill>
          <a:blip r:embed="rId3">
            <a:alphaModFix/>
          </a:blip>
          <a:stretch>
            <a:fillRect/>
          </a:stretch>
        </p:blipFill>
        <p:spPr>
          <a:xfrm>
            <a:off x="943674" y="1271400"/>
            <a:ext cx="7256651" cy="3753874"/>
          </a:xfrm>
          <a:prstGeom prst="rect">
            <a:avLst/>
          </a:prstGeom>
          <a:noFill/>
          <a:ln>
            <a:noFill/>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pic>
        <p:nvPicPr>
          <p:cNvPr id="693" name="Shape 693"/>
          <p:cNvPicPr preferRelativeResize="0"/>
          <p:nvPr/>
        </p:nvPicPr>
        <p:blipFill>
          <a:blip r:embed="rId3">
            <a:alphaModFix/>
          </a:blip>
          <a:stretch>
            <a:fillRect/>
          </a:stretch>
        </p:blipFill>
        <p:spPr>
          <a:xfrm>
            <a:off x="1142999" y="0"/>
            <a:ext cx="6858000" cy="4915001"/>
          </a:xfrm>
          <a:prstGeom prst="rect">
            <a:avLst/>
          </a:prstGeom>
          <a:noFill/>
          <a:ln>
            <a:noFill/>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pic>
        <p:nvPicPr>
          <p:cNvPr id="698" name="Shape 698"/>
          <p:cNvPicPr preferRelativeResize="0"/>
          <p:nvPr/>
        </p:nvPicPr>
        <p:blipFill>
          <a:blip r:embed="rId3">
            <a:alphaModFix/>
          </a:blip>
          <a:stretch>
            <a:fillRect/>
          </a:stretch>
        </p:blipFill>
        <p:spPr>
          <a:xfrm>
            <a:off x="859962" y="0"/>
            <a:ext cx="7424075" cy="4779100"/>
          </a:xfrm>
          <a:prstGeom prst="rect">
            <a:avLst/>
          </a:prstGeom>
          <a:noFill/>
          <a:ln>
            <a:noFill/>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pic>
        <p:nvPicPr>
          <p:cNvPr id="703" name="Shape 703"/>
          <p:cNvPicPr preferRelativeResize="0"/>
          <p:nvPr/>
        </p:nvPicPr>
        <p:blipFill>
          <a:blip r:embed="rId3">
            <a:alphaModFix/>
          </a:blip>
          <a:stretch>
            <a:fillRect/>
          </a:stretch>
        </p:blipFill>
        <p:spPr>
          <a:xfrm>
            <a:off x="739850" y="738674"/>
            <a:ext cx="7664299" cy="3317174"/>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Shape 187"/>
          <p:cNvSpPr txBox="1">
            <a:spLocks noGrp="1"/>
          </p:cNvSpPr>
          <p:nvPr>
            <p:ph type="title"/>
          </p:nvPr>
        </p:nvSpPr>
        <p:spPr>
          <a:xfrm>
            <a:off x="311700" y="104365"/>
            <a:ext cx="8520600" cy="572700"/>
          </a:xfrm>
          <a:prstGeom prst="rect">
            <a:avLst/>
          </a:prstGeom>
        </p:spPr>
        <p:txBody>
          <a:bodyPr lIns="91425" tIns="91425" rIns="91425" bIns="91425" anchor="ctr" anchorCtr="0">
            <a:noAutofit/>
          </a:bodyPr>
          <a:lstStyle/>
          <a:p>
            <a:pPr lvl="0" algn="ctr" rtl="0">
              <a:spcBef>
                <a:spcPts val="0"/>
              </a:spcBef>
              <a:buNone/>
            </a:pPr>
            <a:r>
              <a:rPr lang="en-GB" dirty="0">
                <a:latin typeface="+mj-lt"/>
              </a:rPr>
              <a:t>Mineral </a:t>
            </a:r>
            <a:r>
              <a:rPr lang="en-GB" dirty="0" smtClean="0">
                <a:latin typeface="+mj-lt"/>
              </a:rPr>
              <a:t>Resource - </a:t>
            </a:r>
            <a:r>
              <a:rPr lang="en-GB" sz="2400" b="1" i="1" dirty="0" smtClean="0">
                <a:latin typeface="+mj-lt"/>
              </a:rPr>
              <a:t>Inferred </a:t>
            </a:r>
            <a:r>
              <a:rPr lang="en-GB" sz="2400" b="1" i="1" dirty="0">
                <a:latin typeface="+mj-lt"/>
              </a:rPr>
              <a:t>Mineral Resource</a:t>
            </a:r>
          </a:p>
        </p:txBody>
      </p:sp>
      <p:sp>
        <p:nvSpPr>
          <p:cNvPr id="2" name="Text Placeholder 1"/>
          <p:cNvSpPr>
            <a:spLocks noGrp="1"/>
          </p:cNvSpPr>
          <p:nvPr>
            <p:ph type="body" idx="1"/>
          </p:nvPr>
        </p:nvSpPr>
        <p:spPr>
          <a:xfrm>
            <a:off x="311700" y="3774140"/>
            <a:ext cx="8520600" cy="1264024"/>
          </a:xfrm>
        </p:spPr>
        <p:txBody>
          <a:bodyPr/>
          <a:lstStyle/>
          <a:p>
            <a:pPr lvl="0">
              <a:lnSpc>
                <a:spcPct val="100000"/>
              </a:lnSpc>
            </a:pPr>
            <a:r>
              <a:rPr lang="en-GB" sz="1500" b="1" i="1" dirty="0">
                <a:solidFill>
                  <a:schemeClr val="tx1"/>
                </a:solidFill>
                <a:latin typeface="+mj-lt"/>
                <a:ea typeface="Calibri"/>
                <a:cs typeface="Calibri"/>
                <a:sym typeface="Calibri"/>
              </a:rPr>
              <a:t>Inferred Mineral Resource</a:t>
            </a:r>
            <a:r>
              <a:rPr lang="en-GB" sz="1500" b="1" dirty="0">
                <a:solidFill>
                  <a:schemeClr val="tx1"/>
                </a:solidFill>
                <a:latin typeface="+mj-lt"/>
                <a:ea typeface="Calibri"/>
                <a:cs typeface="Calibri"/>
                <a:sym typeface="Calibri"/>
              </a:rPr>
              <a:t> </a:t>
            </a:r>
            <a:r>
              <a:rPr lang="en-GB" sz="1500" dirty="0">
                <a:solidFill>
                  <a:schemeClr val="tx1"/>
                </a:solidFill>
                <a:latin typeface="+mj-lt"/>
                <a:ea typeface="Calibri"/>
                <a:cs typeface="Calibri"/>
                <a:sym typeface="Calibri"/>
              </a:rPr>
              <a:t>is that part of a mineral resource for which tonnage, grade and mineral content can be estimated with a low level of confidence. It is inferred from geological evidence and assumed but not verified geological/or grade continuity. It is based on information gathered through appropriate techniques from location such as outcrops, trenches, pits, workings and drill holes which may be of limited or uncertain quality and reliability.</a:t>
            </a:r>
          </a:p>
          <a:p>
            <a:pPr>
              <a:lnSpc>
                <a:spcPct val="100000"/>
              </a:lnSpc>
            </a:pPr>
            <a:endParaRPr lang="en-US" sz="1500" dirty="0">
              <a:solidFill>
                <a:schemeClr val="tx1"/>
              </a:solidFill>
              <a:latin typeface="+mj-lt"/>
            </a:endParaRPr>
          </a:p>
        </p:txBody>
      </p:sp>
      <p:pic>
        <p:nvPicPr>
          <p:cNvPr id="189" name="Shape 189"/>
          <p:cNvPicPr preferRelativeResize="0"/>
          <p:nvPr/>
        </p:nvPicPr>
        <p:blipFill>
          <a:blip r:embed="rId3">
            <a:alphaModFix/>
          </a:blip>
          <a:stretch>
            <a:fillRect/>
          </a:stretch>
        </p:blipFill>
        <p:spPr>
          <a:xfrm>
            <a:off x="737862" y="625721"/>
            <a:ext cx="7668275" cy="3263399"/>
          </a:xfrm>
          <a:prstGeom prst="rect">
            <a:avLst/>
          </a:prstGeom>
          <a:noFill/>
          <a:ln>
            <a:noFill/>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Shape 708"/>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GB" dirty="0">
                <a:latin typeface="+mj-lt"/>
              </a:rPr>
              <a:t>Financial Strength</a:t>
            </a:r>
          </a:p>
        </p:txBody>
      </p:sp>
      <p:sp>
        <p:nvSpPr>
          <p:cNvPr id="709" name="Shape 709"/>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marL="514350" lvl="0" indent="-285750" rtl="0">
              <a:spcBef>
                <a:spcPts val="0"/>
              </a:spcBef>
              <a:buClr>
                <a:srgbClr val="000000"/>
              </a:buClr>
              <a:buFont typeface="Arial"/>
              <a:buChar char="•"/>
            </a:pPr>
            <a:r>
              <a:rPr lang="en-GB" dirty="0">
                <a:solidFill>
                  <a:srgbClr val="000000"/>
                </a:solidFill>
                <a:latin typeface="+mj-lt"/>
              </a:rPr>
              <a:t>Since the end of the third quarter, Moody’s, S&amp;P, Fitch, and DBRS reduced </a:t>
            </a:r>
            <a:r>
              <a:rPr lang="en-GB" dirty="0" err="1">
                <a:solidFill>
                  <a:srgbClr val="000000"/>
                </a:solidFill>
                <a:latin typeface="+mj-lt"/>
              </a:rPr>
              <a:t>Teck’s</a:t>
            </a:r>
            <a:r>
              <a:rPr lang="en-GB" dirty="0">
                <a:solidFill>
                  <a:srgbClr val="000000"/>
                </a:solidFill>
                <a:latin typeface="+mj-lt"/>
              </a:rPr>
              <a:t> credit ratings to B3, B+, BB+, and BB (high) respectively with a further negative outlook trend.</a:t>
            </a:r>
          </a:p>
          <a:p>
            <a:pPr marL="514350" lvl="0" indent="-285750" rtl="0">
              <a:spcBef>
                <a:spcPts val="0"/>
              </a:spcBef>
              <a:buClr>
                <a:srgbClr val="000000"/>
              </a:buClr>
              <a:buFont typeface="Arial"/>
              <a:buChar char="•"/>
            </a:pPr>
            <a:r>
              <a:rPr lang="en-GB" dirty="0">
                <a:solidFill>
                  <a:srgbClr val="000000"/>
                </a:solidFill>
                <a:latin typeface="+mj-lt"/>
              </a:rPr>
              <a:t>As of the annual report, </a:t>
            </a:r>
            <a:r>
              <a:rPr lang="en-GB" dirty="0" err="1">
                <a:solidFill>
                  <a:srgbClr val="000000"/>
                </a:solidFill>
                <a:latin typeface="+mj-lt"/>
              </a:rPr>
              <a:t>Teck</a:t>
            </a:r>
            <a:r>
              <a:rPr lang="en-GB" dirty="0">
                <a:solidFill>
                  <a:srgbClr val="000000"/>
                </a:solidFill>
                <a:latin typeface="+mj-lt"/>
              </a:rPr>
              <a:t> paid a 4.63% yield annual dividend paid semi annually.</a:t>
            </a:r>
          </a:p>
          <a:p>
            <a:pPr marL="971550" lvl="1" indent="-285750" rtl="0">
              <a:spcBef>
                <a:spcPts val="0"/>
              </a:spcBef>
              <a:buClr>
                <a:srgbClr val="000000"/>
              </a:buClr>
              <a:buFont typeface="Arial"/>
              <a:buChar char="•"/>
            </a:pPr>
            <a:r>
              <a:rPr lang="en-GB" dirty="0">
                <a:solidFill>
                  <a:srgbClr val="000000"/>
                </a:solidFill>
                <a:latin typeface="+mj-lt"/>
              </a:rPr>
              <a:t>However, on June 30, 2016 the dividend paid per share was $0.0387 and on December 30, 2015 it was $0.0368 down from a five year high of $0.4554 on January 2, 2013</a:t>
            </a:r>
          </a:p>
          <a:p>
            <a:pPr marL="514350" lvl="0" indent="-285750" rtl="0">
              <a:spcBef>
                <a:spcPts val="0"/>
              </a:spcBef>
              <a:buClr>
                <a:srgbClr val="000000"/>
              </a:buClr>
              <a:buFont typeface="Arial"/>
              <a:buChar char="•"/>
            </a:pPr>
            <a:r>
              <a:rPr lang="en-GB" dirty="0">
                <a:solidFill>
                  <a:srgbClr val="000000"/>
                </a:solidFill>
                <a:latin typeface="+mj-lt"/>
              </a:rPr>
              <a:t>The decreasing price of steelmaking coal, copper, and zinc greatly harms </a:t>
            </a:r>
            <a:r>
              <a:rPr lang="en-GB" dirty="0" err="1">
                <a:solidFill>
                  <a:srgbClr val="000000"/>
                </a:solidFill>
                <a:latin typeface="+mj-lt"/>
              </a:rPr>
              <a:t>Teck’s</a:t>
            </a:r>
            <a:r>
              <a:rPr lang="en-GB" dirty="0">
                <a:solidFill>
                  <a:srgbClr val="000000"/>
                </a:solidFill>
                <a:latin typeface="+mj-lt"/>
              </a:rPr>
              <a:t> future potential for growth</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Shape 714"/>
          <p:cNvSpPr txBox="1">
            <a:spLocks noGrp="1"/>
          </p:cNvSpPr>
          <p:nvPr>
            <p:ph type="ctrTitle"/>
          </p:nvPr>
        </p:nvSpPr>
        <p:spPr>
          <a:xfrm>
            <a:off x="382849" y="1923225"/>
            <a:ext cx="6092400" cy="922500"/>
          </a:xfrm>
          <a:prstGeom prst="rect">
            <a:avLst/>
          </a:prstGeom>
          <a:noFill/>
          <a:ln w="9525" cap="flat" cmpd="sng">
            <a:noFill/>
            <a:prstDash val="solid"/>
            <a:round/>
            <a:headEnd type="none" w="med" len="med"/>
            <a:tailEnd type="none" w="med" len="med"/>
          </a:ln>
        </p:spPr>
        <p:txBody>
          <a:bodyPr lIns="91425" tIns="45700" rIns="91425" bIns="45700" anchor="b" anchorCtr="0">
            <a:noAutofit/>
          </a:bodyPr>
          <a:lstStyle/>
          <a:p>
            <a:pPr marL="0" marR="0" lvl="0" indent="0" algn="l" rtl="0">
              <a:lnSpc>
                <a:spcPct val="90000"/>
              </a:lnSpc>
              <a:spcBef>
                <a:spcPts val="0"/>
              </a:spcBef>
              <a:buClr>
                <a:schemeClr val="dk1"/>
              </a:buClr>
              <a:buSzPct val="25000"/>
              <a:buFont typeface="Calibri"/>
              <a:buNone/>
            </a:pPr>
            <a:r>
              <a:rPr lang="en-GB" sz="6000" b="0" i="0" u="none" strike="noStrike" cap="none" dirty="0">
                <a:latin typeface="Calibri"/>
                <a:ea typeface="Calibri"/>
                <a:cs typeface="Calibri"/>
                <a:sym typeface="Calibri"/>
              </a:rPr>
              <a:t>Management</a:t>
            </a:r>
          </a:p>
        </p:txBody>
      </p:sp>
      <p:sp>
        <p:nvSpPr>
          <p:cNvPr id="715" name="Shape 715"/>
          <p:cNvSpPr txBox="1">
            <a:spLocks noGrp="1"/>
          </p:cNvSpPr>
          <p:nvPr>
            <p:ph type="subTitle" idx="1"/>
          </p:nvPr>
        </p:nvSpPr>
        <p:spPr>
          <a:xfrm>
            <a:off x="382837" y="3182312"/>
            <a:ext cx="6092400" cy="6300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dk1"/>
              </a:buClr>
              <a:buSzPct val="25000"/>
              <a:buFont typeface="Arial"/>
              <a:buNone/>
            </a:pPr>
            <a:endParaRPr sz="2400" b="0" i="0" u="none" strike="noStrike" cap="none"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0" name="Shape 72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GB" dirty="0">
                <a:latin typeface="+mj-lt"/>
              </a:rPr>
              <a:t>Leadership</a:t>
            </a:r>
          </a:p>
        </p:txBody>
      </p:sp>
      <p:pic>
        <p:nvPicPr>
          <p:cNvPr id="721" name="Shape 721"/>
          <p:cNvPicPr preferRelativeResize="0"/>
          <p:nvPr/>
        </p:nvPicPr>
        <p:blipFill>
          <a:blip r:embed="rId3">
            <a:alphaModFix/>
          </a:blip>
          <a:stretch>
            <a:fillRect/>
          </a:stretch>
        </p:blipFill>
        <p:spPr>
          <a:xfrm>
            <a:off x="4610146" y="0"/>
            <a:ext cx="4533856" cy="5143500"/>
          </a:xfrm>
          <a:prstGeom prst="rect">
            <a:avLst/>
          </a:prstGeom>
          <a:noFill/>
          <a:ln>
            <a:noFill/>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Shape 726"/>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GB" dirty="0">
                <a:latin typeface="+mj-lt"/>
              </a:rPr>
              <a:t>Norman B. </a:t>
            </a:r>
            <a:r>
              <a:rPr lang="en-GB" dirty="0" err="1">
                <a:latin typeface="+mj-lt"/>
              </a:rPr>
              <a:t>Keevil</a:t>
            </a:r>
            <a:r>
              <a:rPr lang="en-GB" dirty="0">
                <a:latin typeface="+mj-lt"/>
              </a:rPr>
              <a:t>, Chairman of the Board</a:t>
            </a:r>
          </a:p>
          <a:p>
            <a:pPr lvl="0">
              <a:spcBef>
                <a:spcPts val="0"/>
              </a:spcBef>
              <a:buNone/>
            </a:pPr>
            <a:endParaRPr dirty="0">
              <a:latin typeface="+mj-lt"/>
            </a:endParaRPr>
          </a:p>
        </p:txBody>
      </p:sp>
      <p:sp>
        <p:nvSpPr>
          <p:cNvPr id="727" name="Shape 727"/>
          <p:cNvSpPr txBox="1">
            <a:spLocks noGrp="1"/>
          </p:cNvSpPr>
          <p:nvPr>
            <p:ph type="body" idx="1"/>
          </p:nvPr>
        </p:nvSpPr>
        <p:spPr>
          <a:xfrm>
            <a:off x="2708975" y="1152468"/>
            <a:ext cx="6123600" cy="3416400"/>
          </a:xfrm>
          <a:prstGeom prst="rect">
            <a:avLst/>
          </a:prstGeom>
        </p:spPr>
        <p:txBody>
          <a:bodyPr lIns="91425" tIns="91425" rIns="91425" bIns="91425" anchor="t" anchorCtr="0">
            <a:noAutofit/>
          </a:bodyPr>
          <a:lstStyle/>
          <a:p>
            <a:pPr lvl="0">
              <a:spcBef>
                <a:spcPts val="0"/>
              </a:spcBef>
              <a:buNone/>
            </a:pPr>
            <a:r>
              <a:rPr lang="en-GB" b="1" dirty="0">
                <a:solidFill>
                  <a:srgbClr val="000000"/>
                </a:solidFill>
                <a:latin typeface="+mj-lt"/>
              </a:rPr>
              <a:t>Director Since</a:t>
            </a:r>
            <a:r>
              <a:rPr lang="en-GB" dirty="0">
                <a:solidFill>
                  <a:srgbClr val="000000"/>
                </a:solidFill>
                <a:latin typeface="+mj-lt"/>
              </a:rPr>
              <a:t>: 1963</a:t>
            </a:r>
          </a:p>
          <a:p>
            <a:pPr lvl="0">
              <a:spcBef>
                <a:spcPts val="0"/>
              </a:spcBef>
              <a:buNone/>
            </a:pPr>
            <a:r>
              <a:rPr lang="en-GB" sz="1400" dirty="0">
                <a:solidFill>
                  <a:srgbClr val="000000"/>
                </a:solidFill>
                <a:latin typeface="+mj-lt"/>
              </a:rPr>
              <a:t>Norman B. </a:t>
            </a:r>
            <a:r>
              <a:rPr lang="en-GB" sz="1400" dirty="0" err="1">
                <a:solidFill>
                  <a:srgbClr val="000000"/>
                </a:solidFill>
                <a:latin typeface="+mj-lt"/>
              </a:rPr>
              <a:t>Keevil</a:t>
            </a:r>
            <a:r>
              <a:rPr lang="en-GB" sz="1400" dirty="0">
                <a:solidFill>
                  <a:srgbClr val="000000"/>
                </a:solidFill>
                <a:latin typeface="+mj-lt"/>
              </a:rPr>
              <a:t> joined the Board of Teck in 1963. He is a graduate of the University of Toronto (B.A. Sc.) and the University of California at Berkeley (Ph.D.). He received an honorary LL.D from the University of British Columbia in May 1993. He was Vice President Exploration at Teck Corporation from 1962 to 1968, Executive Vice President from 1968 to 1981, President and Chief Executive Officer from 1981 to 2001 and has been Chairman of the Board of Teck since 2001. He is a lifetime director of the Mining Association of Canada. </a:t>
            </a:r>
            <a:r>
              <a:rPr lang="en-GB" sz="1400" dirty="0" err="1">
                <a:solidFill>
                  <a:srgbClr val="000000"/>
                </a:solidFill>
                <a:latin typeface="+mj-lt"/>
              </a:rPr>
              <a:t>Dr.</a:t>
            </a:r>
            <a:r>
              <a:rPr lang="en-GB" sz="1400" dirty="0">
                <a:solidFill>
                  <a:srgbClr val="000000"/>
                </a:solidFill>
                <a:latin typeface="+mj-lt"/>
              </a:rPr>
              <a:t> </a:t>
            </a:r>
            <a:r>
              <a:rPr lang="en-GB" sz="1400" dirty="0" err="1">
                <a:solidFill>
                  <a:srgbClr val="000000"/>
                </a:solidFill>
                <a:latin typeface="+mj-lt"/>
              </a:rPr>
              <a:t>Keevil</a:t>
            </a:r>
            <a:r>
              <a:rPr lang="en-GB" sz="1400" dirty="0">
                <a:solidFill>
                  <a:srgbClr val="000000"/>
                </a:solidFill>
                <a:latin typeface="+mj-lt"/>
              </a:rPr>
              <a:t> was inducted into the Canadian Mining Hall of Fame in January 2004 and the Canadian Business Hall of Fame in 2012.</a:t>
            </a:r>
          </a:p>
        </p:txBody>
      </p:sp>
      <p:pic>
        <p:nvPicPr>
          <p:cNvPr id="728" name="Shape 728" descr="Norman B. Keevil"/>
          <p:cNvPicPr preferRelativeResize="0"/>
          <p:nvPr/>
        </p:nvPicPr>
        <p:blipFill>
          <a:blip r:embed="rId3">
            <a:alphaModFix/>
          </a:blip>
          <a:stretch>
            <a:fillRect/>
          </a:stretch>
        </p:blipFill>
        <p:spPr>
          <a:xfrm>
            <a:off x="311700" y="1152468"/>
            <a:ext cx="1797956" cy="2394120"/>
          </a:xfrm>
          <a:prstGeom prst="rect">
            <a:avLst/>
          </a:prstGeom>
          <a:noFill/>
          <a:ln>
            <a:noFill/>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Shape 73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GB" dirty="0">
                <a:latin typeface="+mj-lt"/>
              </a:rPr>
              <a:t>Warren S. R. </a:t>
            </a:r>
            <a:r>
              <a:rPr lang="en-GB" dirty="0" err="1">
                <a:latin typeface="+mj-lt"/>
              </a:rPr>
              <a:t>Seyffert</a:t>
            </a:r>
            <a:r>
              <a:rPr lang="en-GB" dirty="0">
                <a:latin typeface="+mj-lt"/>
              </a:rPr>
              <a:t>, Q.C. - Deputy Chairman</a:t>
            </a:r>
          </a:p>
        </p:txBody>
      </p:sp>
      <p:sp>
        <p:nvSpPr>
          <p:cNvPr id="734" name="Shape 734"/>
          <p:cNvSpPr txBox="1">
            <a:spLocks noGrp="1"/>
          </p:cNvSpPr>
          <p:nvPr>
            <p:ph type="body" idx="1"/>
          </p:nvPr>
        </p:nvSpPr>
        <p:spPr>
          <a:xfrm>
            <a:off x="2335876" y="1085317"/>
            <a:ext cx="6496524" cy="3860755"/>
          </a:xfrm>
          <a:prstGeom prst="rect">
            <a:avLst/>
          </a:prstGeom>
        </p:spPr>
        <p:txBody>
          <a:bodyPr lIns="91425" tIns="91425" rIns="91425" bIns="91425" anchor="t" anchorCtr="0">
            <a:noAutofit/>
          </a:bodyPr>
          <a:lstStyle/>
          <a:p>
            <a:pPr lvl="0">
              <a:spcBef>
                <a:spcPts val="0"/>
              </a:spcBef>
              <a:buNone/>
            </a:pPr>
            <a:r>
              <a:rPr lang="en-GB" sz="1200" b="1" dirty="0">
                <a:solidFill>
                  <a:srgbClr val="000000"/>
                </a:solidFill>
                <a:latin typeface="+mj-lt"/>
              </a:rPr>
              <a:t>Director Since</a:t>
            </a:r>
            <a:r>
              <a:rPr lang="en-GB" sz="1200" dirty="0">
                <a:solidFill>
                  <a:srgbClr val="000000"/>
                </a:solidFill>
                <a:latin typeface="+mj-lt"/>
              </a:rPr>
              <a:t>: 1989</a:t>
            </a:r>
          </a:p>
          <a:p>
            <a:pPr lvl="0">
              <a:spcBef>
                <a:spcPts val="0"/>
              </a:spcBef>
              <a:spcAft>
                <a:spcPts val="1100"/>
              </a:spcAft>
              <a:buNone/>
            </a:pPr>
            <a:r>
              <a:rPr lang="en-GB" sz="1200" dirty="0">
                <a:solidFill>
                  <a:srgbClr val="000000"/>
                </a:solidFill>
                <a:latin typeface="+mj-lt"/>
              </a:rPr>
              <a:t>Warren S. R. </a:t>
            </a:r>
            <a:r>
              <a:rPr lang="en-GB" sz="1200" dirty="0" err="1">
                <a:solidFill>
                  <a:srgbClr val="000000"/>
                </a:solidFill>
                <a:latin typeface="+mj-lt"/>
              </a:rPr>
              <a:t>Seyffert</a:t>
            </a:r>
            <a:r>
              <a:rPr lang="en-GB" sz="1200" dirty="0">
                <a:solidFill>
                  <a:srgbClr val="000000"/>
                </a:solidFill>
                <a:latin typeface="+mj-lt"/>
              </a:rPr>
              <a:t>, Q.C. was elected to the Board of Teck in 1989 and was a member of the Board of Cominco Ltd. from 2000 to the date of the merger. He is a graduate of the University of Toronto Law School (LL.B.) and York University, </a:t>
            </a:r>
            <a:r>
              <a:rPr lang="en-GB" sz="1200" dirty="0" err="1">
                <a:solidFill>
                  <a:srgbClr val="000000"/>
                </a:solidFill>
                <a:latin typeface="+mj-lt"/>
              </a:rPr>
              <a:t>Osgoode</a:t>
            </a:r>
            <a:r>
              <a:rPr lang="en-GB" sz="1200" dirty="0">
                <a:solidFill>
                  <a:srgbClr val="000000"/>
                </a:solidFill>
                <a:latin typeface="+mj-lt"/>
              </a:rPr>
              <a:t> Hall (LL.M). He is currently Chair of Coco Paving Inc. (a private heavy construction company). He was a partner of the law firm Lang Michener LLP from 1969 to 2001 and counsel from 2002 to 2007. He taught “Law of Corporate Management” for over 12 years at </a:t>
            </a:r>
            <a:r>
              <a:rPr lang="en-GB" sz="1200" dirty="0" err="1">
                <a:solidFill>
                  <a:srgbClr val="000000"/>
                </a:solidFill>
                <a:latin typeface="+mj-lt"/>
              </a:rPr>
              <a:t>Osgoode</a:t>
            </a:r>
            <a:r>
              <a:rPr lang="en-GB" sz="1200" dirty="0">
                <a:solidFill>
                  <a:srgbClr val="000000"/>
                </a:solidFill>
                <a:latin typeface="+mj-lt"/>
              </a:rPr>
              <a:t> Hall Law School. He is a director of various public and private corporations including Allstate Insurance Company of Canada, Pembridge Insurance Company, The Kensington Health Centre and St Andrew Goldfields Ltd. He is an </a:t>
            </a:r>
            <a:r>
              <a:rPr lang="en-GB" sz="1200" dirty="0" err="1">
                <a:solidFill>
                  <a:srgbClr val="000000"/>
                </a:solidFill>
                <a:latin typeface="+mj-lt"/>
              </a:rPr>
              <a:t>Honourary</a:t>
            </a:r>
            <a:r>
              <a:rPr lang="en-GB" sz="1200" dirty="0">
                <a:solidFill>
                  <a:srgbClr val="000000"/>
                </a:solidFill>
                <a:latin typeface="+mj-lt"/>
              </a:rPr>
              <a:t> Trustee of the Royal Ontario Museum.</a:t>
            </a:r>
          </a:p>
          <a:p>
            <a:pPr lvl="0">
              <a:spcBef>
                <a:spcPts val="0"/>
              </a:spcBef>
              <a:spcAft>
                <a:spcPts val="1100"/>
              </a:spcAft>
              <a:buNone/>
            </a:pPr>
            <a:r>
              <a:rPr lang="en-GB" sz="1200" b="1" dirty="0">
                <a:solidFill>
                  <a:srgbClr val="000000"/>
                </a:solidFill>
                <a:latin typeface="+mj-lt"/>
              </a:rPr>
              <a:t>Mr. </a:t>
            </a:r>
            <a:r>
              <a:rPr lang="en-GB" sz="1200" b="1" dirty="0" err="1">
                <a:solidFill>
                  <a:srgbClr val="000000"/>
                </a:solidFill>
                <a:latin typeface="+mj-lt"/>
              </a:rPr>
              <a:t>Seyffert</a:t>
            </a:r>
            <a:r>
              <a:rPr lang="en-GB" sz="1200" b="1" dirty="0">
                <a:solidFill>
                  <a:srgbClr val="000000"/>
                </a:solidFill>
                <a:latin typeface="+mj-lt"/>
              </a:rPr>
              <a:t> is a member of the following Board Committees:</a:t>
            </a:r>
            <a:br>
              <a:rPr lang="en-GB" sz="1200" b="1" dirty="0">
                <a:solidFill>
                  <a:srgbClr val="000000"/>
                </a:solidFill>
                <a:latin typeface="+mj-lt"/>
              </a:rPr>
            </a:br>
            <a:r>
              <a:rPr lang="en-GB" sz="1200" dirty="0">
                <a:solidFill>
                  <a:srgbClr val="000000"/>
                </a:solidFill>
                <a:latin typeface="+mj-lt"/>
              </a:rPr>
              <a:t>Executive Committee (Deputy Chair)</a:t>
            </a:r>
            <a:br>
              <a:rPr lang="en-GB" sz="1200" dirty="0">
                <a:solidFill>
                  <a:srgbClr val="000000"/>
                </a:solidFill>
                <a:latin typeface="+mj-lt"/>
              </a:rPr>
            </a:br>
            <a:r>
              <a:rPr lang="en-GB" sz="1200" dirty="0">
                <a:solidFill>
                  <a:srgbClr val="000000"/>
                </a:solidFill>
                <a:latin typeface="+mj-lt"/>
              </a:rPr>
              <a:t>Audit Committee</a:t>
            </a:r>
            <a:br>
              <a:rPr lang="en-GB" sz="1200" dirty="0">
                <a:solidFill>
                  <a:srgbClr val="000000"/>
                </a:solidFill>
                <a:latin typeface="+mj-lt"/>
              </a:rPr>
            </a:br>
            <a:r>
              <a:rPr lang="en-GB" sz="1200" dirty="0">
                <a:solidFill>
                  <a:srgbClr val="000000"/>
                </a:solidFill>
                <a:latin typeface="+mj-lt"/>
              </a:rPr>
              <a:t>Compensation Committee</a:t>
            </a:r>
            <a:br>
              <a:rPr lang="en-GB" sz="1200" dirty="0">
                <a:solidFill>
                  <a:srgbClr val="000000"/>
                </a:solidFill>
                <a:latin typeface="+mj-lt"/>
              </a:rPr>
            </a:br>
            <a:r>
              <a:rPr lang="en-GB" sz="1200" dirty="0">
                <a:solidFill>
                  <a:srgbClr val="000000"/>
                </a:solidFill>
                <a:latin typeface="+mj-lt"/>
              </a:rPr>
              <a:t>Corporate Governance &amp; Nominating Committee (Chair)</a:t>
            </a:r>
            <a:br>
              <a:rPr lang="en-GB" sz="1200" dirty="0">
                <a:solidFill>
                  <a:srgbClr val="000000"/>
                </a:solidFill>
                <a:latin typeface="+mj-lt"/>
              </a:rPr>
            </a:br>
            <a:r>
              <a:rPr lang="en-GB" sz="1200" dirty="0">
                <a:solidFill>
                  <a:srgbClr val="000000"/>
                </a:solidFill>
                <a:latin typeface="+mj-lt"/>
              </a:rPr>
              <a:t>Safety &amp; Sustainability Committee</a:t>
            </a:r>
          </a:p>
          <a:p>
            <a:pPr lvl="0">
              <a:spcBef>
                <a:spcPts val="0"/>
              </a:spcBef>
              <a:buNone/>
            </a:pPr>
            <a:endParaRPr sz="1200" dirty="0">
              <a:solidFill>
                <a:srgbClr val="000000"/>
              </a:solidFill>
              <a:latin typeface="+mj-lt"/>
            </a:endParaRPr>
          </a:p>
        </p:txBody>
      </p:sp>
      <p:pic>
        <p:nvPicPr>
          <p:cNvPr id="735" name="Shape 735" descr="Warren S. R. Seyffert, Q.C."/>
          <p:cNvPicPr preferRelativeResize="0"/>
          <p:nvPr/>
        </p:nvPicPr>
        <p:blipFill>
          <a:blip r:embed="rId3">
            <a:alphaModFix/>
          </a:blip>
          <a:stretch>
            <a:fillRect/>
          </a:stretch>
        </p:blipFill>
        <p:spPr>
          <a:xfrm>
            <a:off x="311700" y="1152468"/>
            <a:ext cx="1700624" cy="2264516"/>
          </a:xfrm>
          <a:prstGeom prst="rect">
            <a:avLst/>
          </a:prstGeom>
          <a:noFill/>
          <a:ln>
            <a:noFill/>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Shape 74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GB" dirty="0">
                <a:latin typeface="+mj-lt"/>
              </a:rPr>
              <a:t>Donald R. Lindsay - President &amp; CEO</a:t>
            </a:r>
          </a:p>
        </p:txBody>
      </p:sp>
      <p:sp>
        <p:nvSpPr>
          <p:cNvPr id="741" name="Shape 741"/>
          <p:cNvSpPr txBox="1">
            <a:spLocks noGrp="1"/>
          </p:cNvSpPr>
          <p:nvPr>
            <p:ph type="body" idx="1"/>
          </p:nvPr>
        </p:nvSpPr>
        <p:spPr>
          <a:xfrm>
            <a:off x="2534475" y="1152468"/>
            <a:ext cx="6297900" cy="3416400"/>
          </a:xfrm>
          <a:prstGeom prst="rect">
            <a:avLst/>
          </a:prstGeom>
        </p:spPr>
        <p:txBody>
          <a:bodyPr lIns="91425" tIns="91425" rIns="91425" bIns="91425" anchor="t" anchorCtr="0">
            <a:noAutofit/>
          </a:bodyPr>
          <a:lstStyle/>
          <a:p>
            <a:pPr lvl="0">
              <a:spcBef>
                <a:spcPts val="0"/>
              </a:spcBef>
              <a:buNone/>
            </a:pPr>
            <a:r>
              <a:rPr lang="en-GB" sz="1400" b="1" dirty="0">
                <a:solidFill>
                  <a:srgbClr val="000000"/>
                </a:solidFill>
                <a:latin typeface="+mj-lt"/>
              </a:rPr>
              <a:t>Director Since</a:t>
            </a:r>
            <a:r>
              <a:rPr lang="en-GB" sz="1400" dirty="0">
                <a:solidFill>
                  <a:srgbClr val="000000"/>
                </a:solidFill>
                <a:latin typeface="+mj-lt"/>
              </a:rPr>
              <a:t>: 2005</a:t>
            </a:r>
          </a:p>
          <a:p>
            <a:pPr lvl="0">
              <a:spcBef>
                <a:spcPts val="0"/>
              </a:spcBef>
              <a:spcAft>
                <a:spcPts val="1100"/>
              </a:spcAft>
              <a:buNone/>
            </a:pPr>
            <a:r>
              <a:rPr lang="en-GB" sz="1400" dirty="0">
                <a:solidFill>
                  <a:srgbClr val="000000"/>
                </a:solidFill>
                <a:latin typeface="+mj-lt"/>
              </a:rPr>
              <a:t>Don Lindsay joined Teck as President in January 2005, was appointed to the Board in February 2005 and was appointed Chief Executive Officer in April 2005. He is a graduate of Queens University (B.Sc., Hons.) and Harvard Business School (M.B.A.). He is currently a director of Manulife Financial Corporation. Mr. Lindsay was employed by CIBC World Markets Inc. (investment banking) from 1985 to 2004 where he was President of CIBC World Markets Inc., Head of Investment and Corporate Banking and Head of the Asia Pacific Region.</a:t>
            </a:r>
          </a:p>
          <a:p>
            <a:pPr lvl="0">
              <a:spcBef>
                <a:spcPts val="0"/>
              </a:spcBef>
              <a:spcAft>
                <a:spcPts val="1100"/>
              </a:spcAft>
              <a:buNone/>
            </a:pPr>
            <a:r>
              <a:rPr lang="en-GB" sz="1400" b="1" dirty="0">
                <a:solidFill>
                  <a:srgbClr val="000000"/>
                </a:solidFill>
                <a:latin typeface="+mj-lt"/>
              </a:rPr>
              <a:t>Mr. Lindsay is a member of the following Board Committee:</a:t>
            </a:r>
            <a:br>
              <a:rPr lang="en-GB" sz="1400" b="1" dirty="0">
                <a:solidFill>
                  <a:srgbClr val="000000"/>
                </a:solidFill>
                <a:latin typeface="+mj-lt"/>
              </a:rPr>
            </a:br>
            <a:r>
              <a:rPr lang="en-GB" sz="1400" dirty="0">
                <a:solidFill>
                  <a:srgbClr val="000000"/>
                </a:solidFill>
                <a:latin typeface="+mj-lt"/>
              </a:rPr>
              <a:t>Executive Committee</a:t>
            </a:r>
          </a:p>
          <a:p>
            <a:pPr lvl="0">
              <a:spcBef>
                <a:spcPts val="0"/>
              </a:spcBef>
              <a:buNone/>
            </a:pPr>
            <a:endParaRPr sz="1400" dirty="0">
              <a:solidFill>
                <a:srgbClr val="000000"/>
              </a:solidFill>
              <a:latin typeface="+mj-lt"/>
            </a:endParaRPr>
          </a:p>
        </p:txBody>
      </p:sp>
      <p:pic>
        <p:nvPicPr>
          <p:cNvPr id="742" name="Shape 742" descr="Donald R. Lindsay"/>
          <p:cNvPicPr preferRelativeResize="0"/>
          <p:nvPr/>
        </p:nvPicPr>
        <p:blipFill>
          <a:blip r:embed="rId3">
            <a:alphaModFix/>
          </a:blip>
          <a:stretch>
            <a:fillRect/>
          </a:stretch>
        </p:blipFill>
        <p:spPr>
          <a:xfrm>
            <a:off x="311700" y="1152468"/>
            <a:ext cx="1667080" cy="2219849"/>
          </a:xfrm>
          <a:prstGeom prst="rect">
            <a:avLst/>
          </a:prstGeom>
          <a:noFill/>
          <a:ln>
            <a:noFill/>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Shape 747"/>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GB" dirty="0">
                <a:latin typeface="+mj-lt"/>
              </a:rPr>
              <a:t>Ronald A. </a:t>
            </a:r>
            <a:r>
              <a:rPr lang="en-GB" dirty="0" err="1">
                <a:latin typeface="+mj-lt"/>
              </a:rPr>
              <a:t>Millos</a:t>
            </a:r>
            <a:r>
              <a:rPr lang="en-GB" dirty="0">
                <a:latin typeface="+mj-lt"/>
              </a:rPr>
              <a:t> - Chief Financial Officer</a:t>
            </a:r>
          </a:p>
        </p:txBody>
      </p:sp>
      <p:sp>
        <p:nvSpPr>
          <p:cNvPr id="748" name="Shape 748"/>
          <p:cNvSpPr txBox="1">
            <a:spLocks noGrp="1"/>
          </p:cNvSpPr>
          <p:nvPr>
            <p:ph type="body" idx="1"/>
          </p:nvPr>
        </p:nvSpPr>
        <p:spPr>
          <a:xfrm>
            <a:off x="2534475" y="1152468"/>
            <a:ext cx="6297900" cy="3416400"/>
          </a:xfrm>
          <a:prstGeom prst="rect">
            <a:avLst/>
          </a:prstGeom>
        </p:spPr>
        <p:txBody>
          <a:bodyPr lIns="91425" tIns="91425" rIns="91425" bIns="91425" anchor="t" anchorCtr="0">
            <a:noAutofit/>
          </a:bodyPr>
          <a:lstStyle/>
          <a:p>
            <a:pPr lvl="0" rtl="0">
              <a:spcBef>
                <a:spcPts val="0"/>
              </a:spcBef>
              <a:buNone/>
            </a:pPr>
            <a:r>
              <a:rPr lang="en-GB" sz="1400" b="1" dirty="0">
                <a:solidFill>
                  <a:schemeClr val="tx1"/>
                </a:solidFill>
                <a:latin typeface="+mj-lt"/>
              </a:rPr>
              <a:t>Director Since</a:t>
            </a:r>
            <a:r>
              <a:rPr lang="en-GB" sz="1400" dirty="0">
                <a:solidFill>
                  <a:schemeClr val="tx1"/>
                </a:solidFill>
                <a:latin typeface="+mj-lt"/>
              </a:rPr>
              <a:t>: 2005</a:t>
            </a:r>
          </a:p>
          <a:p>
            <a:pPr lvl="0" rtl="0">
              <a:spcBef>
                <a:spcPts val="0"/>
              </a:spcBef>
              <a:spcAft>
                <a:spcPts val="1100"/>
              </a:spcAft>
              <a:buNone/>
            </a:pPr>
            <a:r>
              <a:rPr lang="en-GB" sz="1350" dirty="0">
                <a:solidFill>
                  <a:schemeClr val="tx1"/>
                </a:solidFill>
                <a:highlight>
                  <a:srgbClr val="FFFFFF"/>
                </a:highlight>
                <a:latin typeface="+mj-lt"/>
                <a:ea typeface="Arial"/>
                <a:cs typeface="Arial"/>
                <a:sym typeface="Arial"/>
              </a:rPr>
              <a:t>Ron </a:t>
            </a:r>
            <a:r>
              <a:rPr lang="en-GB" sz="1350" dirty="0" err="1">
                <a:solidFill>
                  <a:schemeClr val="tx1"/>
                </a:solidFill>
                <a:highlight>
                  <a:srgbClr val="FFFFFF"/>
                </a:highlight>
                <a:latin typeface="+mj-lt"/>
                <a:ea typeface="Arial"/>
                <a:cs typeface="Arial"/>
                <a:sym typeface="Arial"/>
              </a:rPr>
              <a:t>Millos</a:t>
            </a:r>
            <a:r>
              <a:rPr lang="en-GB" sz="1350" dirty="0">
                <a:solidFill>
                  <a:schemeClr val="tx1"/>
                </a:solidFill>
                <a:highlight>
                  <a:srgbClr val="FFFFFF"/>
                </a:highlight>
                <a:latin typeface="+mj-lt"/>
                <a:ea typeface="Arial"/>
                <a:cs typeface="Arial"/>
                <a:sym typeface="Arial"/>
              </a:rPr>
              <a:t> was appointed Senior Vice President, Finance and Chief Financial Officer of Teck in October 2005. He joined Teck Corporation in June 1995 as Assistant Controller and progressed through various management positions within the company and its subsidiaries.</a:t>
            </a:r>
          </a:p>
          <a:p>
            <a:pPr lvl="0" rtl="0">
              <a:spcBef>
                <a:spcPts val="0"/>
              </a:spcBef>
              <a:spcAft>
                <a:spcPts val="1100"/>
              </a:spcAft>
              <a:buNone/>
            </a:pPr>
            <a:r>
              <a:rPr lang="en-GB" sz="1350" dirty="0">
                <a:solidFill>
                  <a:schemeClr val="tx1"/>
                </a:solidFill>
                <a:highlight>
                  <a:srgbClr val="FFFFFF"/>
                </a:highlight>
                <a:latin typeface="+mj-lt"/>
                <a:ea typeface="Arial"/>
                <a:cs typeface="Arial"/>
                <a:sym typeface="Arial"/>
              </a:rPr>
              <a:t>Prior to his current position, Mr. </a:t>
            </a:r>
            <a:r>
              <a:rPr lang="en-GB" sz="1350" dirty="0" err="1">
                <a:solidFill>
                  <a:schemeClr val="tx1"/>
                </a:solidFill>
                <a:highlight>
                  <a:srgbClr val="FFFFFF"/>
                </a:highlight>
                <a:latin typeface="+mj-lt"/>
                <a:ea typeface="Arial"/>
                <a:cs typeface="Arial"/>
                <a:sym typeface="Arial"/>
              </a:rPr>
              <a:t>Millos</a:t>
            </a:r>
            <a:r>
              <a:rPr lang="en-GB" sz="1350" dirty="0">
                <a:solidFill>
                  <a:schemeClr val="tx1"/>
                </a:solidFill>
                <a:highlight>
                  <a:srgbClr val="FFFFFF"/>
                </a:highlight>
                <a:latin typeface="+mj-lt"/>
                <a:ea typeface="Arial"/>
                <a:cs typeface="Arial"/>
                <a:sym typeface="Arial"/>
              </a:rPr>
              <a:t> was Vice President and Chief Financial Officer of the Fording Canadian Coal Trust and Elk Valley Coal Partnership from 2003 to 2005. Prior to joining Teck he was a Senior Manager at KPMG LLP.</a:t>
            </a:r>
          </a:p>
          <a:p>
            <a:pPr lvl="0" rtl="0">
              <a:spcBef>
                <a:spcPts val="0"/>
              </a:spcBef>
              <a:spcAft>
                <a:spcPts val="1100"/>
              </a:spcAft>
              <a:buNone/>
            </a:pPr>
            <a:r>
              <a:rPr lang="en-GB" sz="1350" dirty="0">
                <a:solidFill>
                  <a:schemeClr val="tx1"/>
                </a:solidFill>
                <a:highlight>
                  <a:srgbClr val="FFFFFF"/>
                </a:highlight>
                <a:latin typeface="+mj-lt"/>
                <a:ea typeface="Arial"/>
                <a:cs typeface="Arial"/>
                <a:sym typeface="Arial"/>
              </a:rPr>
              <a:t>Mr. </a:t>
            </a:r>
            <a:r>
              <a:rPr lang="en-GB" sz="1350" dirty="0" err="1">
                <a:solidFill>
                  <a:schemeClr val="tx1"/>
                </a:solidFill>
                <a:highlight>
                  <a:srgbClr val="FFFFFF"/>
                </a:highlight>
                <a:latin typeface="+mj-lt"/>
                <a:ea typeface="Arial"/>
                <a:cs typeface="Arial"/>
                <a:sym typeface="Arial"/>
              </a:rPr>
              <a:t>Millos</a:t>
            </a:r>
            <a:r>
              <a:rPr lang="en-GB" sz="1350" dirty="0">
                <a:solidFill>
                  <a:schemeClr val="tx1"/>
                </a:solidFill>
                <a:highlight>
                  <a:srgbClr val="FFFFFF"/>
                </a:highlight>
                <a:latin typeface="+mj-lt"/>
                <a:ea typeface="Arial"/>
                <a:cs typeface="Arial"/>
                <a:sym typeface="Arial"/>
              </a:rPr>
              <a:t> holds a Bachelor of Commerce from the University of British Columbia and has completed Harvard Business School’s Advanced Management Program.</a:t>
            </a:r>
          </a:p>
          <a:p>
            <a:pPr lvl="0" rtl="0">
              <a:spcBef>
                <a:spcPts val="0"/>
              </a:spcBef>
              <a:spcAft>
                <a:spcPts val="1100"/>
              </a:spcAft>
              <a:buNone/>
            </a:pPr>
            <a:r>
              <a:rPr lang="en-GB" sz="1350" dirty="0">
                <a:solidFill>
                  <a:schemeClr val="tx1"/>
                </a:solidFill>
                <a:highlight>
                  <a:srgbClr val="FFFFFF"/>
                </a:highlight>
                <a:latin typeface="+mj-lt"/>
                <a:ea typeface="Arial"/>
                <a:cs typeface="Arial"/>
                <a:sym typeface="Arial"/>
              </a:rPr>
              <a:t>He is currently a member of the Canadian Institute of Chartered Accountants and the Institute of Chartered Accountants of British Columbia</a:t>
            </a:r>
            <a:r>
              <a:rPr lang="en-GB" sz="1350" dirty="0" smtClean="0">
                <a:solidFill>
                  <a:schemeClr val="tx1"/>
                </a:solidFill>
                <a:highlight>
                  <a:srgbClr val="FFFFFF"/>
                </a:highlight>
                <a:latin typeface="+mj-lt"/>
                <a:ea typeface="Arial"/>
                <a:cs typeface="Arial"/>
                <a:sym typeface="Arial"/>
              </a:rPr>
              <a:t>.</a:t>
            </a:r>
            <a:endParaRPr sz="1400" dirty="0">
              <a:solidFill>
                <a:schemeClr val="tx1"/>
              </a:solidFill>
              <a:latin typeface="+mj-lt"/>
            </a:endParaRPr>
          </a:p>
        </p:txBody>
      </p:sp>
      <p:pic>
        <p:nvPicPr>
          <p:cNvPr id="749" name="Shape 749"/>
          <p:cNvPicPr preferRelativeResize="0"/>
          <p:nvPr/>
        </p:nvPicPr>
        <p:blipFill>
          <a:blip r:embed="rId3">
            <a:alphaModFix/>
          </a:blip>
          <a:stretch>
            <a:fillRect/>
          </a:stretch>
        </p:blipFill>
        <p:spPr>
          <a:xfrm>
            <a:off x="311700" y="1314450"/>
            <a:ext cx="1809750" cy="2514600"/>
          </a:xfrm>
          <a:prstGeom prst="rect">
            <a:avLst/>
          </a:prstGeom>
          <a:noFill/>
          <a:ln>
            <a:noFill/>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Shape 754"/>
          <p:cNvSpPr txBox="1">
            <a:spLocks noGrp="1"/>
          </p:cNvSpPr>
          <p:nvPr>
            <p:ph type="title"/>
          </p:nvPr>
        </p:nvSpPr>
        <p:spPr>
          <a:xfrm>
            <a:off x="311700" y="134850"/>
            <a:ext cx="8520600" cy="572700"/>
          </a:xfrm>
          <a:prstGeom prst="rect">
            <a:avLst/>
          </a:prstGeom>
        </p:spPr>
        <p:txBody>
          <a:bodyPr lIns="91425" tIns="91425" rIns="91425" bIns="91425" anchor="t" anchorCtr="0">
            <a:noAutofit/>
          </a:bodyPr>
          <a:lstStyle/>
          <a:p>
            <a:pPr lvl="0" rtl="0">
              <a:spcBef>
                <a:spcPts val="0"/>
              </a:spcBef>
              <a:buNone/>
            </a:pPr>
            <a:r>
              <a:rPr lang="en-GB" dirty="0">
                <a:latin typeface="+mj-lt"/>
              </a:rPr>
              <a:t>Alex Christopher - Senior Vice President of Exploration, Projects &amp; Technical Services</a:t>
            </a:r>
          </a:p>
        </p:txBody>
      </p:sp>
      <p:sp>
        <p:nvSpPr>
          <p:cNvPr id="755" name="Shape 755"/>
          <p:cNvSpPr txBox="1">
            <a:spLocks noGrp="1"/>
          </p:cNvSpPr>
          <p:nvPr>
            <p:ph type="body" idx="1"/>
          </p:nvPr>
        </p:nvSpPr>
        <p:spPr>
          <a:xfrm>
            <a:off x="2534475" y="1152468"/>
            <a:ext cx="6297900" cy="3416400"/>
          </a:xfrm>
          <a:prstGeom prst="rect">
            <a:avLst/>
          </a:prstGeom>
        </p:spPr>
        <p:txBody>
          <a:bodyPr lIns="91425" tIns="91425" rIns="91425" bIns="91425" anchor="t" anchorCtr="0">
            <a:noAutofit/>
          </a:bodyPr>
          <a:lstStyle/>
          <a:p>
            <a:pPr lvl="0" rtl="0">
              <a:spcBef>
                <a:spcPts val="0"/>
              </a:spcBef>
              <a:buNone/>
            </a:pPr>
            <a:r>
              <a:rPr lang="en-GB" sz="1400" b="1" dirty="0">
                <a:solidFill>
                  <a:srgbClr val="000000"/>
                </a:solidFill>
                <a:latin typeface="+mj-lt"/>
              </a:rPr>
              <a:t>Director Since</a:t>
            </a:r>
            <a:r>
              <a:rPr lang="en-GB" sz="1400" dirty="0">
                <a:solidFill>
                  <a:srgbClr val="000000"/>
                </a:solidFill>
                <a:latin typeface="+mj-lt"/>
              </a:rPr>
              <a:t>: July 2016</a:t>
            </a:r>
          </a:p>
          <a:p>
            <a:pPr lvl="0">
              <a:spcBef>
                <a:spcPts val="0"/>
              </a:spcBef>
              <a:spcAft>
                <a:spcPts val="1100"/>
              </a:spcAft>
              <a:buNone/>
            </a:pPr>
            <a:r>
              <a:rPr lang="en-GB" sz="1350" dirty="0">
                <a:solidFill>
                  <a:srgbClr val="333333"/>
                </a:solidFill>
                <a:highlight>
                  <a:srgbClr val="FFFFFF"/>
                </a:highlight>
                <a:latin typeface="+mj-lt"/>
                <a:ea typeface="Arial"/>
                <a:cs typeface="Arial"/>
                <a:sym typeface="Arial"/>
              </a:rPr>
              <a:t>Alex Christopher joined Teck’s Exploration Group in 1984 and was appointed Senior Vice President, Exploration, Projects &amp; Technical Services in July 2016. He previously held the position of Vice President, Exploration, and has held a number of positions in the company within Exploration, Exploration Business Development and Corporate Development. </a:t>
            </a:r>
          </a:p>
          <a:p>
            <a:pPr lvl="0">
              <a:spcBef>
                <a:spcPts val="0"/>
              </a:spcBef>
              <a:spcAft>
                <a:spcPts val="1100"/>
              </a:spcAft>
              <a:buNone/>
            </a:pPr>
            <a:r>
              <a:rPr lang="en-GB" sz="1350" dirty="0">
                <a:solidFill>
                  <a:srgbClr val="333333"/>
                </a:solidFill>
                <a:highlight>
                  <a:srgbClr val="FFFFFF"/>
                </a:highlight>
                <a:latin typeface="+mj-lt"/>
                <a:ea typeface="Arial"/>
                <a:cs typeface="Arial"/>
                <a:sym typeface="Arial"/>
              </a:rPr>
              <a:t>Mr. Christopher holds a Bachelor of Science (Honours) degree in Geology from McMaster University and an Environmental Biology Technology Diploma from </a:t>
            </a:r>
            <a:r>
              <a:rPr lang="en-GB" sz="1350" dirty="0" err="1">
                <a:solidFill>
                  <a:srgbClr val="333333"/>
                </a:solidFill>
                <a:highlight>
                  <a:srgbClr val="FFFFFF"/>
                </a:highlight>
                <a:latin typeface="+mj-lt"/>
                <a:ea typeface="Arial"/>
                <a:cs typeface="Arial"/>
                <a:sym typeface="Arial"/>
              </a:rPr>
              <a:t>Canadore</a:t>
            </a:r>
            <a:r>
              <a:rPr lang="en-GB" sz="1350" dirty="0">
                <a:solidFill>
                  <a:srgbClr val="333333"/>
                </a:solidFill>
                <a:highlight>
                  <a:srgbClr val="FFFFFF"/>
                </a:highlight>
                <a:latin typeface="+mj-lt"/>
                <a:ea typeface="Arial"/>
                <a:cs typeface="Arial"/>
                <a:sym typeface="Arial"/>
              </a:rPr>
              <a:t> College.</a:t>
            </a:r>
          </a:p>
          <a:p>
            <a:pPr lvl="0">
              <a:spcBef>
                <a:spcPts val="0"/>
              </a:spcBef>
              <a:spcAft>
                <a:spcPts val="1100"/>
              </a:spcAft>
              <a:buNone/>
            </a:pPr>
            <a:r>
              <a:rPr lang="en-GB" sz="1350" dirty="0">
                <a:solidFill>
                  <a:srgbClr val="333333"/>
                </a:solidFill>
                <a:highlight>
                  <a:srgbClr val="FFFFFF"/>
                </a:highlight>
                <a:latin typeface="+mj-lt"/>
                <a:ea typeface="Arial"/>
                <a:cs typeface="Arial"/>
                <a:sym typeface="Arial"/>
              </a:rPr>
              <a:t>Mr. Christopher, a Professional Geoscientist, is a member of the Association of Professional Engineers and Geoscientists B.C. He is also on the Board of Directors of the Prospectors and Developers Association of Canada and is a Director of Horizonte Minerals Plc</a:t>
            </a:r>
          </a:p>
          <a:p>
            <a:pPr lvl="0" rtl="0">
              <a:spcBef>
                <a:spcPts val="0"/>
              </a:spcBef>
              <a:buNone/>
            </a:pPr>
            <a:endParaRPr sz="1350" dirty="0">
              <a:solidFill>
                <a:srgbClr val="333333"/>
              </a:solidFill>
              <a:highlight>
                <a:srgbClr val="FFFFFF"/>
              </a:highlight>
              <a:latin typeface="+mj-lt"/>
              <a:ea typeface="Arial"/>
              <a:cs typeface="Arial"/>
              <a:sym typeface="Arial"/>
            </a:endParaRPr>
          </a:p>
        </p:txBody>
      </p:sp>
      <p:pic>
        <p:nvPicPr>
          <p:cNvPr id="756" name="Shape 756"/>
          <p:cNvPicPr preferRelativeResize="0"/>
          <p:nvPr/>
        </p:nvPicPr>
        <p:blipFill>
          <a:blip r:embed="rId3">
            <a:alphaModFix/>
          </a:blip>
          <a:stretch>
            <a:fillRect/>
          </a:stretch>
        </p:blipFill>
        <p:spPr>
          <a:xfrm>
            <a:off x="311700" y="1314450"/>
            <a:ext cx="1809750" cy="2514600"/>
          </a:xfrm>
          <a:prstGeom prst="rect">
            <a:avLst/>
          </a:prstGeom>
          <a:noFill/>
          <a:ln>
            <a:noFill/>
          </a:ln>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Shape 761"/>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GB" dirty="0" smtClean="0">
                <a:latin typeface="+mj-lt"/>
              </a:rPr>
              <a:t>New Vice President Appointments</a:t>
            </a:r>
            <a:endParaRPr lang="en-GB" dirty="0">
              <a:latin typeface="+mj-lt"/>
            </a:endParaRPr>
          </a:p>
        </p:txBody>
      </p:sp>
      <p:sp>
        <p:nvSpPr>
          <p:cNvPr id="762" name="Shape 762"/>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r>
              <a:rPr lang="en-GB" b="1" dirty="0">
                <a:solidFill>
                  <a:srgbClr val="000000"/>
                </a:solidFill>
                <a:latin typeface="+mj-lt"/>
              </a:rPr>
              <a:t>Lawrence Watkins</a:t>
            </a:r>
            <a:r>
              <a:rPr lang="en-GB" dirty="0">
                <a:solidFill>
                  <a:srgbClr val="000000"/>
                </a:solidFill>
                <a:latin typeface="+mj-lt"/>
              </a:rPr>
              <a:t>, Vice President of Health and Safety, October 2015</a:t>
            </a:r>
          </a:p>
          <a:p>
            <a:pPr lvl="0">
              <a:spcBef>
                <a:spcPts val="0"/>
              </a:spcBef>
              <a:buNone/>
            </a:pPr>
            <a:endParaRPr dirty="0">
              <a:solidFill>
                <a:srgbClr val="000000"/>
              </a:solidFill>
              <a:latin typeface="+mj-lt"/>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Shape 767"/>
          <p:cNvSpPr txBox="1">
            <a:spLocks noGrp="1"/>
          </p:cNvSpPr>
          <p:nvPr>
            <p:ph type="ctrTitle"/>
          </p:nvPr>
        </p:nvSpPr>
        <p:spPr>
          <a:xfrm>
            <a:off x="382854" y="1257300"/>
            <a:ext cx="8057100" cy="1588500"/>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buClr>
                <a:schemeClr val="dk1"/>
              </a:buClr>
              <a:buSzPct val="25000"/>
              <a:buFont typeface="Calibri"/>
              <a:buNone/>
            </a:pPr>
            <a:r>
              <a:rPr lang="en-GB" sz="6000" b="0" i="0" u="none" strike="noStrike" cap="none" dirty="0">
                <a:latin typeface="Calibri"/>
                <a:ea typeface="Calibri"/>
                <a:cs typeface="Calibri"/>
                <a:sym typeface="Calibri"/>
              </a:rPr>
              <a:t>FINANCIAL STATEMENT</a:t>
            </a:r>
            <a:r>
              <a:rPr lang="en-GB" sz="6000" dirty="0">
                <a:latin typeface="Calibri"/>
                <a:ea typeface="Calibri"/>
                <a:cs typeface="Calibri"/>
                <a:sym typeface="Calibri"/>
              </a:rPr>
              <a:t>S</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208</TotalTime>
  <Words>7899</Words>
  <Application>Microsoft Office PowerPoint</Application>
  <PresentationFormat>On-screen Show (16:9)</PresentationFormat>
  <Paragraphs>837</Paragraphs>
  <Slides>228</Slides>
  <Notes>228</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228</vt:i4>
      </vt:variant>
    </vt:vector>
  </HeadingPairs>
  <TitlesOfParts>
    <vt:vector size="238" baseType="lpstr">
      <vt:lpstr>Arial</vt:lpstr>
      <vt:lpstr>Cambria</vt:lpstr>
      <vt:lpstr>Times New Roman</vt:lpstr>
      <vt:lpstr>Source Sans Pro</vt:lpstr>
      <vt:lpstr>Calibri</vt:lpstr>
      <vt:lpstr>Noto Sans Symbols</vt:lpstr>
      <vt:lpstr>Proxima Nova</vt:lpstr>
      <vt:lpstr>Open Sans</vt:lpstr>
      <vt:lpstr>spearmint</vt:lpstr>
      <vt:lpstr>Office Theme</vt:lpstr>
      <vt:lpstr>Precious Metals</vt:lpstr>
      <vt:lpstr>General Economic Information</vt:lpstr>
      <vt:lpstr>PowerPoint Presentation</vt:lpstr>
      <vt:lpstr>PowerPoint Presentation</vt:lpstr>
      <vt:lpstr>PowerPoint Presentation</vt:lpstr>
      <vt:lpstr>PowerPoint Presentation</vt:lpstr>
      <vt:lpstr>World Top Exploration Budgets</vt:lpstr>
      <vt:lpstr>Mineral Resource Classification </vt:lpstr>
      <vt:lpstr>Mineral Resource - Inferred Mineral Resource</vt:lpstr>
      <vt:lpstr> Mineral Resource - Indicated resources </vt:lpstr>
      <vt:lpstr> Mineral Resource - Measured resource </vt:lpstr>
      <vt:lpstr>Mineral Reserves - Probable Reserve</vt:lpstr>
      <vt:lpstr>Mineral Reserves – Proven Ore Reserve</vt:lpstr>
      <vt:lpstr>Legislation and Regulations</vt:lpstr>
      <vt:lpstr>Regulation</vt:lpstr>
      <vt:lpstr>NI43-101</vt:lpstr>
      <vt:lpstr>Minerals and Metals Policy of the Government of Canada</vt:lpstr>
      <vt:lpstr>Copper Facts</vt:lpstr>
      <vt:lpstr>Copper Uses</vt:lpstr>
      <vt:lpstr>PowerPoint Presentation</vt:lpstr>
      <vt:lpstr>PowerPoint Presentation</vt:lpstr>
      <vt:lpstr>PowerPoint Presentation</vt:lpstr>
      <vt:lpstr>Copper Usage by Region, 1960, 1980 &amp; 2014</vt:lpstr>
      <vt:lpstr>Zinc</vt:lpstr>
      <vt:lpstr>Zinc Facts</vt:lpstr>
      <vt:lpstr>Zinc Uses</vt:lpstr>
      <vt:lpstr>Zinc Reserves</vt:lpstr>
      <vt:lpstr>Zinc Production in the World</vt:lpstr>
      <vt:lpstr>Zinc Spot Price</vt:lpstr>
      <vt:lpstr>Gold </vt:lpstr>
      <vt:lpstr>Gold Facts</vt:lpstr>
      <vt:lpstr>Gold Reserves:</vt:lpstr>
      <vt:lpstr>Gold Uses</vt:lpstr>
      <vt:lpstr>PowerPoint Presentation</vt:lpstr>
      <vt:lpstr>Gold Production</vt:lpstr>
      <vt:lpstr>Gold Demand</vt:lpstr>
      <vt:lpstr>Steelmaking Coal (Metallurgical coal)</vt:lpstr>
      <vt:lpstr>Types of Coal </vt:lpstr>
      <vt:lpstr>Coal Facts</vt:lpstr>
      <vt:lpstr>Canadian Coal Production</vt:lpstr>
      <vt:lpstr>Coal Price </vt:lpstr>
      <vt:lpstr>Teck Resources Ltd.</vt:lpstr>
      <vt:lpstr>Location of Mines</vt:lpstr>
      <vt:lpstr>Corporate Info (share volume)</vt:lpstr>
      <vt:lpstr>Shares Outstanding &amp; Dividends Paid</vt:lpstr>
      <vt:lpstr>Historical Stock Performance</vt:lpstr>
      <vt:lpstr>Stock Summary (Type A)</vt:lpstr>
      <vt:lpstr>Stock Summary (Type B)</vt:lpstr>
      <vt:lpstr>1 Year Stock Performance</vt:lpstr>
      <vt:lpstr>1 Year Moving Average</vt:lpstr>
      <vt:lpstr>1 Year vs. S&amp;P/TSX Composite</vt:lpstr>
      <vt:lpstr>1 Year vs. S&amp;P/TSX Metals &amp; Mining Index</vt:lpstr>
      <vt:lpstr>5 Year Stock Performance</vt:lpstr>
      <vt:lpstr>5 Year Moving Average</vt:lpstr>
      <vt:lpstr>5 Year vs. S&amp;P/TSX Composite</vt:lpstr>
      <vt:lpstr>5 Year vs. S&amp;P/TSX Metals &amp; Mining Index</vt:lpstr>
      <vt:lpstr>Company History</vt:lpstr>
      <vt:lpstr>Business Model: Diversified Mining</vt:lpstr>
      <vt:lpstr>Business Model: Diversified Mining</vt:lpstr>
      <vt:lpstr>Current Business Sectors</vt:lpstr>
      <vt:lpstr>Steelmaking Coal Operations</vt:lpstr>
      <vt:lpstr>Greenhills Operations</vt:lpstr>
      <vt:lpstr>Line Creek</vt:lpstr>
      <vt:lpstr>Cardinal River</vt:lpstr>
      <vt:lpstr>Coal Mountain</vt:lpstr>
      <vt:lpstr>Elkview</vt:lpstr>
      <vt:lpstr>Fording River</vt:lpstr>
      <vt:lpstr>Steelmaking Coal Operations</vt:lpstr>
      <vt:lpstr>Copper Operations</vt:lpstr>
      <vt:lpstr>Antamina</vt:lpstr>
      <vt:lpstr>Quebrada Blanca</vt:lpstr>
      <vt:lpstr>Carmen de Andacollo</vt:lpstr>
      <vt:lpstr>Highland Valley Copper</vt:lpstr>
      <vt:lpstr>Copper Operations</vt:lpstr>
      <vt:lpstr>Copper Price</vt:lpstr>
      <vt:lpstr>Zinc Operations</vt:lpstr>
      <vt:lpstr>Pend Oreille</vt:lpstr>
      <vt:lpstr>Red Dog</vt:lpstr>
      <vt:lpstr>Zinc Operations</vt:lpstr>
      <vt:lpstr>Zinc Price</vt:lpstr>
      <vt:lpstr>Expected Share from Operations</vt:lpstr>
      <vt:lpstr>Mines and Refineries of Teck</vt:lpstr>
      <vt:lpstr>PowerPoint Presentation</vt:lpstr>
      <vt:lpstr>PowerPoint Presentation</vt:lpstr>
      <vt:lpstr>After the Teck Cominco Merger (2002 onwards)</vt:lpstr>
      <vt:lpstr>Mineral Reserves (as at March 1, 2016)</vt:lpstr>
      <vt:lpstr>PowerPoint Presentation</vt:lpstr>
      <vt:lpstr>PowerPoint Presentation</vt:lpstr>
      <vt:lpstr>PowerPoint Presentation</vt:lpstr>
      <vt:lpstr>Financial Strength</vt:lpstr>
      <vt:lpstr>Management</vt:lpstr>
      <vt:lpstr>Leadership</vt:lpstr>
      <vt:lpstr>Norman B. Keevil, Chairman of the Board </vt:lpstr>
      <vt:lpstr>Warren S. R. Seyffert, Q.C. - Deputy Chairman</vt:lpstr>
      <vt:lpstr>Donald R. Lindsay - President &amp; CEO</vt:lpstr>
      <vt:lpstr>Ronald A. Millos - Chief Financial Officer</vt:lpstr>
      <vt:lpstr>Alex Christopher - Senior Vice President of Exploration, Projects &amp; Technical Services</vt:lpstr>
      <vt:lpstr>New Vice President Appointments</vt:lpstr>
      <vt:lpstr>FINANCIAL STATEMENTS</vt:lpstr>
      <vt:lpstr>Consolidated Balance Sheets</vt:lpstr>
      <vt:lpstr>2016 Q1</vt:lpstr>
      <vt:lpstr>2016 Q1</vt:lpstr>
      <vt:lpstr>2015 Annual</vt:lpstr>
      <vt:lpstr>2015 Annual</vt:lpstr>
      <vt:lpstr>Consolidated Income Statements</vt:lpstr>
      <vt:lpstr>2015 Annual </vt:lpstr>
      <vt:lpstr>2015 Annual </vt:lpstr>
      <vt:lpstr>2016 Q1</vt:lpstr>
      <vt:lpstr>2016 Q1</vt:lpstr>
      <vt:lpstr>Consolidated Statements of Cash Flows </vt:lpstr>
      <vt:lpstr>2015 Annual</vt:lpstr>
      <vt:lpstr>2015 Annual</vt:lpstr>
      <vt:lpstr>2016 Q1</vt:lpstr>
      <vt:lpstr>Recommendation: BUY </vt:lpstr>
      <vt:lpstr>PowerPoint Presentation</vt:lpstr>
      <vt:lpstr>Company Snapshot</vt:lpstr>
      <vt:lpstr>PowerPoint Presentation</vt:lpstr>
      <vt:lpstr>Outstanding Shares</vt:lpstr>
      <vt:lpstr>Stock Performance- 1 Month</vt:lpstr>
      <vt:lpstr>Stock Performance- 1 Year</vt:lpstr>
      <vt:lpstr>Stock Performance-5 Year</vt:lpstr>
      <vt:lpstr>Stock Performance-10 Year</vt:lpstr>
      <vt:lpstr>Stock Performance- Max</vt:lpstr>
      <vt:lpstr>Stock Price vs Gold Price</vt:lpstr>
      <vt:lpstr>Corporate Overview</vt:lpstr>
      <vt:lpstr>PowerPoint Presentation</vt:lpstr>
      <vt:lpstr>PowerPoint Presentation</vt:lpstr>
      <vt:lpstr>PowerPoint Presentation</vt:lpstr>
      <vt:lpstr>PowerPoint Presentation</vt:lpstr>
      <vt:lpstr>Financial Highlights(1)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Red Lake, Ontario</vt:lpstr>
      <vt:lpstr>Peñasquito Camp</vt:lpstr>
      <vt:lpstr>Pueblo Viejo</vt:lpstr>
      <vt:lpstr>Cerro Negro Camp, Argentina</vt:lpstr>
      <vt:lpstr>Éléonore </vt:lpstr>
      <vt:lpstr>Management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FINANCIAL STATEMENTS</vt:lpstr>
      <vt:lpstr>Consolidated Balance Sheets</vt:lpstr>
      <vt:lpstr>PowerPoint Presentation</vt:lpstr>
      <vt:lpstr>PowerPoint Presentation</vt:lpstr>
      <vt:lpstr>PowerPoint Presentation</vt:lpstr>
      <vt:lpstr>PowerPoint Presentation</vt:lpstr>
      <vt:lpstr>Condensed Interim Consolidated Statements of Changes in Equity</vt:lpstr>
      <vt:lpstr>PowerPoint Presentation</vt:lpstr>
      <vt:lpstr>Consolidated Statements of Loss</vt:lpstr>
      <vt:lpstr>PowerPoint Presentation</vt:lpstr>
      <vt:lpstr>PowerPoint Presentation</vt:lpstr>
      <vt:lpstr>PowerPoint Presentation</vt:lpstr>
      <vt:lpstr>PowerPoint Presentation</vt:lpstr>
      <vt:lpstr>PowerPoint Presentation</vt:lpstr>
      <vt:lpstr>Consolidated Statement of Cash Flow</vt:lpstr>
      <vt:lpstr>PowerPoint Presentation</vt:lpstr>
      <vt:lpstr>PowerPoint Presentation</vt:lpstr>
      <vt:lpstr>PowerPoint Presentation</vt:lpstr>
      <vt:lpstr>PowerPoint Presentation</vt:lpstr>
      <vt:lpstr>Recommendation: HOLD </vt:lpstr>
      <vt:lpstr>Barrick Gold Corporation  </vt:lpstr>
      <vt:lpstr>Company Overview </vt:lpstr>
      <vt:lpstr>Shares Outstanding </vt:lpstr>
      <vt:lpstr>5-Day Trend </vt:lpstr>
      <vt:lpstr>1-Year Trend</vt:lpstr>
      <vt:lpstr>5-Year Trend </vt:lpstr>
      <vt:lpstr>5-Year Moving Average </vt:lpstr>
      <vt:lpstr>5-Year Comparison Against Gold Spot Prices</vt:lpstr>
      <vt:lpstr>10-Year Trend</vt:lpstr>
      <vt:lpstr>10-Year Moving Average</vt:lpstr>
      <vt:lpstr>Max Trend &amp; Moving Average</vt:lpstr>
      <vt:lpstr>Company Overview  </vt:lpstr>
      <vt:lpstr>Corporate Strategy</vt:lpstr>
      <vt:lpstr>Operations</vt:lpstr>
      <vt:lpstr>Mines and Operations</vt:lpstr>
      <vt:lpstr>2015 Gold Production and Costs</vt:lpstr>
      <vt:lpstr>Cortez Mine - Nevada</vt:lpstr>
      <vt:lpstr>Cortez Mine - Nevada</vt:lpstr>
      <vt:lpstr>Goldstrike Mine - Nevada</vt:lpstr>
      <vt:lpstr>Turquoise Ridge (70%) - Nevada </vt:lpstr>
      <vt:lpstr>Pueblo Viejo (60%) - Dominican Republic</vt:lpstr>
      <vt:lpstr>Pueblo Viejo (60%) - Dominican Republic</vt:lpstr>
      <vt:lpstr>Pueblo Viejo - Open Pit Mine</vt:lpstr>
      <vt:lpstr>PowerPoint Presentation</vt:lpstr>
      <vt:lpstr>Lagunas Norte - Peru </vt:lpstr>
      <vt:lpstr>Lagunas Norte - Peru </vt:lpstr>
      <vt:lpstr>Veladero - Argentina</vt:lpstr>
      <vt:lpstr>Veladero - Argentina</vt:lpstr>
      <vt:lpstr>Management</vt:lpstr>
      <vt:lpstr>Management - Executive Chariman of the Board </vt:lpstr>
      <vt:lpstr>Management - President </vt:lpstr>
      <vt:lpstr>Management    </vt:lpstr>
      <vt:lpstr>Management</vt:lpstr>
      <vt:lpstr>Management    </vt:lpstr>
      <vt:lpstr>Management </vt:lpstr>
      <vt:lpstr>Board of Directors - Independent &amp; Lead Director </vt:lpstr>
      <vt:lpstr>Board of Directors</vt:lpstr>
      <vt:lpstr>PowerPoint Presentation</vt:lpstr>
      <vt:lpstr>Review of Financial Statements</vt:lpstr>
      <vt:lpstr>Consolidated Balance Sheets</vt:lpstr>
      <vt:lpstr>PowerPoint Presentation</vt:lpstr>
      <vt:lpstr>PowerPoint Presentation</vt:lpstr>
      <vt:lpstr>PowerPoint Presentation</vt:lpstr>
      <vt:lpstr>PowerPoint Presentation</vt:lpstr>
      <vt:lpstr>Consolidated Statements of Income</vt:lpstr>
      <vt:lpstr>PowerPoint Presentation</vt:lpstr>
      <vt:lpstr>PowerPoint Presentation</vt:lpstr>
      <vt:lpstr>PowerPoint Presentation</vt:lpstr>
      <vt:lpstr>PowerPoint Presentation</vt:lpstr>
      <vt:lpstr>Consolidated Statements of Cash Flow</vt:lpstr>
      <vt:lpstr>PowerPoint Presentation</vt:lpstr>
      <vt:lpstr>PowerPoint Presentation</vt:lpstr>
      <vt:lpstr>PowerPoint Presentation</vt:lpstr>
      <vt:lpstr>Recommendation: SELL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Precious Metals</dc:title>
  <cp:lastModifiedBy>gp</cp:lastModifiedBy>
  <cp:revision>26</cp:revision>
  <dcterms:modified xsi:type="dcterms:W3CDTF">2016-07-26T22:32:18Z</dcterms:modified>
</cp:coreProperties>
</file>