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7" r:id="rId1"/>
  </p:sldMasterIdLst>
  <p:notesMasterIdLst>
    <p:notesMasterId r:id="rId215"/>
  </p:notesMasterIdLst>
  <p:handoutMasterIdLst>
    <p:handoutMasterId r:id="rId21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456" r:id="rId79"/>
    <p:sldId id="333" r:id="rId80"/>
    <p:sldId id="334" r:id="rId81"/>
    <p:sldId id="336" r:id="rId82"/>
    <p:sldId id="337" r:id="rId83"/>
    <p:sldId id="545" r:id="rId84"/>
    <p:sldId id="338" r:id="rId85"/>
    <p:sldId id="501" r:id="rId86"/>
    <p:sldId id="339" r:id="rId87"/>
    <p:sldId id="340" r:id="rId88"/>
    <p:sldId id="342" r:id="rId89"/>
    <p:sldId id="343"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3" r:id="rId107"/>
    <p:sldId id="361" r:id="rId108"/>
    <p:sldId id="362" r:id="rId109"/>
    <p:sldId id="364" r:id="rId110"/>
    <p:sldId id="498" r:id="rId111"/>
    <p:sldId id="457" r:id="rId112"/>
    <p:sldId id="458" r:id="rId113"/>
    <p:sldId id="459" r:id="rId114"/>
    <p:sldId id="502" r:id="rId115"/>
    <p:sldId id="503" r:id="rId116"/>
    <p:sldId id="504" r:id="rId117"/>
    <p:sldId id="505" r:id="rId118"/>
    <p:sldId id="506" r:id="rId119"/>
    <p:sldId id="507" r:id="rId120"/>
    <p:sldId id="508" r:id="rId121"/>
    <p:sldId id="509" r:id="rId122"/>
    <p:sldId id="510" r:id="rId123"/>
    <p:sldId id="511" r:id="rId124"/>
    <p:sldId id="512" r:id="rId125"/>
    <p:sldId id="513" r:id="rId126"/>
    <p:sldId id="514" r:id="rId127"/>
    <p:sldId id="515" r:id="rId128"/>
    <p:sldId id="516" r:id="rId129"/>
    <p:sldId id="517" r:id="rId130"/>
    <p:sldId id="518" r:id="rId131"/>
    <p:sldId id="519" r:id="rId132"/>
    <p:sldId id="520" r:id="rId133"/>
    <p:sldId id="521" r:id="rId134"/>
    <p:sldId id="522" r:id="rId135"/>
    <p:sldId id="523" r:id="rId136"/>
    <p:sldId id="524" r:id="rId137"/>
    <p:sldId id="525" r:id="rId138"/>
    <p:sldId id="526" r:id="rId139"/>
    <p:sldId id="527" r:id="rId140"/>
    <p:sldId id="528" r:id="rId141"/>
    <p:sldId id="529" r:id="rId142"/>
    <p:sldId id="530" r:id="rId143"/>
    <p:sldId id="531" r:id="rId144"/>
    <p:sldId id="532" r:id="rId145"/>
    <p:sldId id="533" r:id="rId146"/>
    <p:sldId id="534" r:id="rId147"/>
    <p:sldId id="535" r:id="rId148"/>
    <p:sldId id="536" r:id="rId149"/>
    <p:sldId id="537" r:id="rId150"/>
    <p:sldId id="538" r:id="rId151"/>
    <p:sldId id="539" r:id="rId152"/>
    <p:sldId id="540" r:id="rId153"/>
    <p:sldId id="541" r:id="rId154"/>
    <p:sldId id="542" r:id="rId155"/>
    <p:sldId id="543" r:id="rId156"/>
    <p:sldId id="544" r:id="rId157"/>
    <p:sldId id="499" r:id="rId158"/>
    <p:sldId id="401" r:id="rId159"/>
    <p:sldId id="402" r:id="rId160"/>
    <p:sldId id="403" r:id="rId161"/>
    <p:sldId id="404" r:id="rId162"/>
    <p:sldId id="405" r:id="rId163"/>
    <p:sldId id="406" r:id="rId164"/>
    <p:sldId id="407" r:id="rId165"/>
    <p:sldId id="408" r:id="rId166"/>
    <p:sldId id="409" r:id="rId167"/>
    <p:sldId id="410" r:id="rId168"/>
    <p:sldId id="411" r:id="rId169"/>
    <p:sldId id="412" r:id="rId170"/>
    <p:sldId id="413" r:id="rId171"/>
    <p:sldId id="414" r:id="rId172"/>
    <p:sldId id="415" r:id="rId173"/>
    <p:sldId id="416" r:id="rId174"/>
    <p:sldId id="417" r:id="rId175"/>
    <p:sldId id="418" r:id="rId176"/>
    <p:sldId id="419" r:id="rId177"/>
    <p:sldId id="420" r:id="rId178"/>
    <p:sldId id="421" r:id="rId179"/>
    <p:sldId id="422" r:id="rId180"/>
    <p:sldId id="423" r:id="rId181"/>
    <p:sldId id="424" r:id="rId182"/>
    <p:sldId id="425" r:id="rId183"/>
    <p:sldId id="426" r:id="rId184"/>
    <p:sldId id="427" r:id="rId185"/>
    <p:sldId id="428" r:id="rId186"/>
    <p:sldId id="429" r:id="rId187"/>
    <p:sldId id="430" r:id="rId188"/>
    <p:sldId id="431" r:id="rId189"/>
    <p:sldId id="432" r:id="rId190"/>
    <p:sldId id="433" r:id="rId191"/>
    <p:sldId id="434" r:id="rId192"/>
    <p:sldId id="435" r:id="rId193"/>
    <p:sldId id="436" r:id="rId194"/>
    <p:sldId id="437" r:id="rId195"/>
    <p:sldId id="438" r:id="rId196"/>
    <p:sldId id="439" r:id="rId197"/>
    <p:sldId id="440" r:id="rId198"/>
    <p:sldId id="441" r:id="rId199"/>
    <p:sldId id="442" r:id="rId200"/>
    <p:sldId id="443" r:id="rId201"/>
    <p:sldId id="444" r:id="rId202"/>
    <p:sldId id="445" r:id="rId203"/>
    <p:sldId id="446" r:id="rId204"/>
    <p:sldId id="447" r:id="rId205"/>
    <p:sldId id="448" r:id="rId206"/>
    <p:sldId id="449" r:id="rId207"/>
    <p:sldId id="450" r:id="rId208"/>
    <p:sldId id="451" r:id="rId209"/>
    <p:sldId id="452" r:id="rId210"/>
    <p:sldId id="453" r:id="rId211"/>
    <p:sldId id="454" r:id="rId212"/>
    <p:sldId id="455" r:id="rId213"/>
    <p:sldId id="500" r:id="rId214"/>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94667" autoAdjust="0"/>
  </p:normalViewPr>
  <p:slideViewPr>
    <p:cSldViewPr>
      <p:cViewPr>
        <p:scale>
          <a:sx n="69" d="100"/>
          <a:sy n="69" d="100"/>
        </p:scale>
        <p:origin x="-354" y="-72"/>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notesViewPr>
    <p:cSldViewPr>
      <p:cViewPr varScale="1">
        <p:scale>
          <a:sx n="76" d="100"/>
          <a:sy n="76" d="100"/>
        </p:scale>
        <p:origin x="-193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handoutMaster" Target="handoutMasters/handout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E0948B-C702-4FEC-99C3-FE4D73BC10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081CAA0-00F3-4F81-AB08-5E6B56696F18}">
      <dgm:prSet phldrT="[Text]"/>
      <dgm:spPr/>
      <dgm:t>
        <a:bodyPr/>
        <a:lstStyle/>
        <a:p>
          <a:r>
            <a:rPr lang="en-US" dirty="0" smtClean="0"/>
            <a:t> </a:t>
          </a:r>
          <a:endParaRPr lang="en-US" dirty="0"/>
        </a:p>
      </dgm:t>
    </dgm:pt>
    <dgm:pt modelId="{FB29D71E-E200-4B24-942B-D0B9618E4B67}" type="parTrans" cxnId="{B1FC8619-58F4-497E-9626-AB81D29E8402}">
      <dgm:prSet/>
      <dgm:spPr/>
      <dgm:t>
        <a:bodyPr/>
        <a:lstStyle/>
        <a:p>
          <a:endParaRPr lang="en-US"/>
        </a:p>
      </dgm:t>
    </dgm:pt>
    <dgm:pt modelId="{22E7575A-57C7-4CDC-A0A4-2709987883B8}" type="sibTrans" cxnId="{B1FC8619-58F4-497E-9626-AB81D29E8402}">
      <dgm:prSet/>
      <dgm:spPr/>
      <dgm:t>
        <a:bodyPr/>
        <a:lstStyle/>
        <a:p>
          <a:endParaRPr lang="en-US"/>
        </a:p>
      </dgm:t>
    </dgm:pt>
    <dgm:pt modelId="{97121D5E-02F5-4341-8A10-A10DE943270B}">
      <dgm:prSet phldrT="[Text]"/>
      <dgm:spPr/>
      <dgm:t>
        <a:bodyPr/>
        <a:lstStyle/>
        <a:p>
          <a:r>
            <a:rPr lang="en-US" dirty="0" smtClean="0">
              <a:latin typeface="Calibri" pitchFamily="34" charset="0"/>
              <a:cs typeface="Calibri" pitchFamily="34" charset="0"/>
            </a:rPr>
            <a:t>Industry Overview</a:t>
          </a:r>
          <a:endParaRPr lang="en-US" dirty="0">
            <a:latin typeface="Calibri" pitchFamily="34" charset="0"/>
            <a:cs typeface="Calibri" pitchFamily="34" charset="0"/>
          </a:endParaRPr>
        </a:p>
      </dgm:t>
    </dgm:pt>
    <dgm:pt modelId="{9FF120BD-B05E-438F-9973-4CB5A1A09554}" type="parTrans" cxnId="{98504E61-D7F1-4C1D-8784-3803F3A5E374}">
      <dgm:prSet/>
      <dgm:spPr/>
      <dgm:t>
        <a:bodyPr/>
        <a:lstStyle/>
        <a:p>
          <a:endParaRPr lang="en-US"/>
        </a:p>
      </dgm:t>
    </dgm:pt>
    <dgm:pt modelId="{3441208F-990B-4DDD-A40F-C7C652F1F778}" type="sibTrans" cxnId="{98504E61-D7F1-4C1D-8784-3803F3A5E374}">
      <dgm:prSet/>
      <dgm:spPr/>
      <dgm:t>
        <a:bodyPr/>
        <a:lstStyle/>
        <a:p>
          <a:endParaRPr lang="en-US"/>
        </a:p>
      </dgm:t>
    </dgm:pt>
    <dgm:pt modelId="{78366D68-6CE2-4E0C-930F-E5D4B2F484B9}">
      <dgm:prSet phldrT="[Text]"/>
      <dgm:spPr/>
      <dgm:t>
        <a:bodyPr/>
        <a:lstStyle/>
        <a:p>
          <a:r>
            <a:rPr lang="en-US" dirty="0" smtClean="0"/>
            <a:t> </a:t>
          </a:r>
          <a:endParaRPr lang="en-US" dirty="0"/>
        </a:p>
      </dgm:t>
    </dgm:pt>
    <dgm:pt modelId="{CF65F678-F516-4F44-B74D-27DA60746BA8}" type="parTrans" cxnId="{8ECC9BE4-01E1-4DB2-9A4C-95CC251B3B13}">
      <dgm:prSet/>
      <dgm:spPr/>
      <dgm:t>
        <a:bodyPr/>
        <a:lstStyle/>
        <a:p>
          <a:endParaRPr lang="en-US"/>
        </a:p>
      </dgm:t>
    </dgm:pt>
    <dgm:pt modelId="{58F9D7BB-CA6C-421A-858C-1AA6641E2B2F}" type="sibTrans" cxnId="{8ECC9BE4-01E1-4DB2-9A4C-95CC251B3B13}">
      <dgm:prSet/>
      <dgm:spPr/>
      <dgm:t>
        <a:bodyPr/>
        <a:lstStyle/>
        <a:p>
          <a:endParaRPr lang="en-US"/>
        </a:p>
      </dgm:t>
    </dgm:pt>
    <dgm:pt modelId="{D2DB1ACB-1274-4301-9865-D6A392809B6D}">
      <dgm:prSet phldrT="[Text]"/>
      <dgm:spPr/>
      <dgm:t>
        <a:bodyPr/>
        <a:lstStyle/>
        <a:p>
          <a:r>
            <a:rPr lang="en-US" dirty="0" smtClean="0">
              <a:latin typeface="Calibri" pitchFamily="34" charset="0"/>
              <a:cs typeface="Calibri" pitchFamily="34" charset="0"/>
            </a:rPr>
            <a:t>Rogers</a:t>
          </a:r>
          <a:endParaRPr lang="en-US" dirty="0">
            <a:latin typeface="Calibri" pitchFamily="34" charset="0"/>
            <a:cs typeface="Calibri" pitchFamily="34" charset="0"/>
          </a:endParaRPr>
        </a:p>
      </dgm:t>
    </dgm:pt>
    <dgm:pt modelId="{DFCEEB0C-9973-45BE-8682-82FF89BC6EEF}" type="parTrans" cxnId="{F7B7EFD3-8F32-45A3-8864-3AEF4948115D}">
      <dgm:prSet/>
      <dgm:spPr/>
      <dgm:t>
        <a:bodyPr/>
        <a:lstStyle/>
        <a:p>
          <a:endParaRPr lang="en-US"/>
        </a:p>
      </dgm:t>
    </dgm:pt>
    <dgm:pt modelId="{8522723B-4729-4561-B351-6AD9C9D3B726}" type="sibTrans" cxnId="{F7B7EFD3-8F32-45A3-8864-3AEF4948115D}">
      <dgm:prSet/>
      <dgm:spPr/>
      <dgm:t>
        <a:bodyPr/>
        <a:lstStyle/>
        <a:p>
          <a:endParaRPr lang="en-US"/>
        </a:p>
      </dgm:t>
    </dgm:pt>
    <dgm:pt modelId="{4B549209-8ACB-4271-877A-CCB120123728}">
      <dgm:prSet phldrT="[Text]"/>
      <dgm:spPr/>
      <dgm:t>
        <a:bodyPr/>
        <a:lstStyle/>
        <a:p>
          <a:r>
            <a:rPr lang="en-US" dirty="0" smtClean="0"/>
            <a:t> </a:t>
          </a:r>
          <a:endParaRPr lang="en-US" dirty="0"/>
        </a:p>
      </dgm:t>
    </dgm:pt>
    <dgm:pt modelId="{F68F4BCD-0391-43F5-887B-CCC61E13C281}" type="parTrans" cxnId="{28791FD2-8A64-4FCD-9B94-B909611A4E43}">
      <dgm:prSet/>
      <dgm:spPr/>
      <dgm:t>
        <a:bodyPr/>
        <a:lstStyle/>
        <a:p>
          <a:endParaRPr lang="en-US"/>
        </a:p>
      </dgm:t>
    </dgm:pt>
    <dgm:pt modelId="{0BC71AF4-745E-4D61-865C-0B0FA85E5067}" type="sibTrans" cxnId="{28791FD2-8A64-4FCD-9B94-B909611A4E43}">
      <dgm:prSet/>
      <dgm:spPr/>
      <dgm:t>
        <a:bodyPr/>
        <a:lstStyle/>
        <a:p>
          <a:endParaRPr lang="en-US"/>
        </a:p>
      </dgm:t>
    </dgm:pt>
    <dgm:pt modelId="{751270A7-5E14-4DD9-B0DB-84F2E6B6C2C8}">
      <dgm:prSet phldrT="[Text]"/>
      <dgm:spPr/>
      <dgm:t>
        <a:bodyPr/>
        <a:lstStyle/>
        <a:p>
          <a:r>
            <a:rPr lang="en-US" dirty="0" smtClean="0">
              <a:latin typeface="Calibri" pitchFamily="34" charset="0"/>
              <a:cs typeface="Calibri" pitchFamily="34" charset="0"/>
            </a:rPr>
            <a:t>Verizon</a:t>
          </a:r>
          <a:endParaRPr lang="en-US" dirty="0">
            <a:latin typeface="Calibri" pitchFamily="34" charset="0"/>
            <a:cs typeface="Calibri" pitchFamily="34" charset="0"/>
          </a:endParaRPr>
        </a:p>
      </dgm:t>
    </dgm:pt>
    <dgm:pt modelId="{BBC85B79-6934-45D6-863D-C4876131F4E8}" type="parTrans" cxnId="{DC389B5B-06F3-40DB-9BFE-4229C7A023A8}">
      <dgm:prSet/>
      <dgm:spPr/>
      <dgm:t>
        <a:bodyPr/>
        <a:lstStyle/>
        <a:p>
          <a:endParaRPr lang="en-US"/>
        </a:p>
      </dgm:t>
    </dgm:pt>
    <dgm:pt modelId="{E3EA51E7-66D4-472C-AF26-1BDE59B272F3}" type="sibTrans" cxnId="{DC389B5B-06F3-40DB-9BFE-4229C7A023A8}">
      <dgm:prSet/>
      <dgm:spPr/>
      <dgm:t>
        <a:bodyPr/>
        <a:lstStyle/>
        <a:p>
          <a:endParaRPr lang="en-US"/>
        </a:p>
      </dgm:t>
    </dgm:pt>
    <dgm:pt modelId="{B6402F2C-90E9-427E-9EF6-BE44871B18C5}">
      <dgm:prSet phldrT="[Text]"/>
      <dgm:spPr/>
      <dgm:t>
        <a:bodyPr/>
        <a:lstStyle/>
        <a:p>
          <a:endParaRPr lang="en-US" dirty="0"/>
        </a:p>
      </dgm:t>
    </dgm:pt>
    <dgm:pt modelId="{4119EDB7-2328-4826-8E36-63364E7C4F2D}" type="parTrans" cxnId="{9EB662AB-41A2-4B5A-80AE-14858973D82D}">
      <dgm:prSet/>
      <dgm:spPr/>
      <dgm:t>
        <a:bodyPr/>
        <a:lstStyle/>
        <a:p>
          <a:endParaRPr lang="en-US"/>
        </a:p>
      </dgm:t>
    </dgm:pt>
    <dgm:pt modelId="{D9BFFB14-B0BD-4A27-B2D2-00A3BFE67841}" type="sibTrans" cxnId="{9EB662AB-41A2-4B5A-80AE-14858973D82D}">
      <dgm:prSet/>
      <dgm:spPr/>
      <dgm:t>
        <a:bodyPr/>
        <a:lstStyle/>
        <a:p>
          <a:endParaRPr lang="en-US"/>
        </a:p>
      </dgm:t>
    </dgm:pt>
    <dgm:pt modelId="{21DC6D72-EE75-45A0-A98C-E6A5430BF315}">
      <dgm:prSet phldrT="[Text]"/>
      <dgm:spPr/>
      <dgm:t>
        <a:bodyPr/>
        <a:lstStyle/>
        <a:p>
          <a:r>
            <a:rPr lang="en-US" dirty="0" smtClean="0">
              <a:latin typeface="Calibri" pitchFamily="34" charset="0"/>
              <a:cs typeface="Calibri" pitchFamily="34" charset="0"/>
            </a:rPr>
            <a:t>Bell</a:t>
          </a:r>
          <a:endParaRPr lang="en-US" dirty="0">
            <a:latin typeface="Calibri" pitchFamily="34" charset="0"/>
            <a:cs typeface="Calibri" pitchFamily="34" charset="0"/>
          </a:endParaRPr>
        </a:p>
      </dgm:t>
    </dgm:pt>
    <dgm:pt modelId="{AB450229-C7A8-4AEC-AF28-746C94948B82}" type="parTrans" cxnId="{C98A710B-58D5-48C8-A104-148AECDA19BA}">
      <dgm:prSet/>
      <dgm:spPr/>
      <dgm:t>
        <a:bodyPr/>
        <a:lstStyle/>
        <a:p>
          <a:endParaRPr lang="en-US"/>
        </a:p>
      </dgm:t>
    </dgm:pt>
    <dgm:pt modelId="{BCACD966-0F65-4FC0-8F52-884D6645DC8E}" type="sibTrans" cxnId="{C98A710B-58D5-48C8-A104-148AECDA19BA}">
      <dgm:prSet/>
      <dgm:spPr/>
      <dgm:t>
        <a:bodyPr/>
        <a:lstStyle/>
        <a:p>
          <a:endParaRPr lang="en-US"/>
        </a:p>
      </dgm:t>
    </dgm:pt>
    <dgm:pt modelId="{16E43239-25B0-4AB9-B236-D3A733E0C13E}" type="pres">
      <dgm:prSet presAssocID="{BBE0948B-C702-4FEC-99C3-FE4D73BC107C}" presName="Name0" presStyleCnt="0">
        <dgm:presLayoutVars>
          <dgm:dir/>
          <dgm:animLvl val="lvl"/>
          <dgm:resizeHandles val="exact"/>
        </dgm:presLayoutVars>
      </dgm:prSet>
      <dgm:spPr/>
      <dgm:t>
        <a:bodyPr/>
        <a:lstStyle/>
        <a:p>
          <a:endParaRPr lang="en-CA"/>
        </a:p>
      </dgm:t>
    </dgm:pt>
    <dgm:pt modelId="{A8FE3BBF-9020-4CBD-9993-8EBA51FB12E9}" type="pres">
      <dgm:prSet presAssocID="{1081CAA0-00F3-4F81-AB08-5E6B56696F18}" presName="linNode" presStyleCnt="0"/>
      <dgm:spPr/>
    </dgm:pt>
    <dgm:pt modelId="{FCF76D9F-F618-4B7A-AD60-D31F31B5E322}" type="pres">
      <dgm:prSet presAssocID="{1081CAA0-00F3-4F81-AB08-5E6B56696F18}" presName="parentText" presStyleLbl="node1" presStyleIdx="0" presStyleCnt="4" custScaleX="70630">
        <dgm:presLayoutVars>
          <dgm:chMax val="1"/>
          <dgm:bulletEnabled val="1"/>
        </dgm:presLayoutVars>
      </dgm:prSet>
      <dgm:spPr/>
      <dgm:t>
        <a:bodyPr/>
        <a:lstStyle/>
        <a:p>
          <a:endParaRPr lang="en-CA"/>
        </a:p>
      </dgm:t>
    </dgm:pt>
    <dgm:pt modelId="{75D8E5D8-5057-4CC0-855F-9F5098035305}" type="pres">
      <dgm:prSet presAssocID="{1081CAA0-00F3-4F81-AB08-5E6B56696F18}" presName="descendantText" presStyleLbl="alignAccFollowNode1" presStyleIdx="0" presStyleCnt="4">
        <dgm:presLayoutVars>
          <dgm:bulletEnabled val="1"/>
        </dgm:presLayoutVars>
      </dgm:prSet>
      <dgm:spPr/>
      <dgm:t>
        <a:bodyPr/>
        <a:lstStyle/>
        <a:p>
          <a:endParaRPr lang="en-US"/>
        </a:p>
      </dgm:t>
    </dgm:pt>
    <dgm:pt modelId="{2092AB23-3E64-4598-9DC2-010CA20B2A37}" type="pres">
      <dgm:prSet presAssocID="{22E7575A-57C7-4CDC-A0A4-2709987883B8}" presName="sp" presStyleCnt="0"/>
      <dgm:spPr/>
    </dgm:pt>
    <dgm:pt modelId="{2499A5C1-F491-46C1-AB9B-FF8AC3B23B84}" type="pres">
      <dgm:prSet presAssocID="{78366D68-6CE2-4E0C-930F-E5D4B2F484B9}" presName="linNode" presStyleCnt="0"/>
      <dgm:spPr/>
    </dgm:pt>
    <dgm:pt modelId="{C43FF28A-AECC-44E6-A346-EB9A0C774F39}" type="pres">
      <dgm:prSet presAssocID="{78366D68-6CE2-4E0C-930F-E5D4B2F484B9}" presName="parentText" presStyleLbl="node1" presStyleIdx="1" presStyleCnt="4" custScaleX="70630">
        <dgm:presLayoutVars>
          <dgm:chMax val="1"/>
          <dgm:bulletEnabled val="1"/>
        </dgm:presLayoutVars>
      </dgm:prSet>
      <dgm:spPr/>
      <dgm:t>
        <a:bodyPr/>
        <a:lstStyle/>
        <a:p>
          <a:endParaRPr lang="en-CA"/>
        </a:p>
      </dgm:t>
    </dgm:pt>
    <dgm:pt modelId="{CA935399-87C4-4B2D-A830-9BED44FCD222}" type="pres">
      <dgm:prSet presAssocID="{78366D68-6CE2-4E0C-930F-E5D4B2F484B9}" presName="descendantText" presStyleLbl="alignAccFollowNode1" presStyleIdx="1" presStyleCnt="4">
        <dgm:presLayoutVars>
          <dgm:bulletEnabled val="1"/>
        </dgm:presLayoutVars>
      </dgm:prSet>
      <dgm:spPr/>
      <dgm:t>
        <a:bodyPr/>
        <a:lstStyle/>
        <a:p>
          <a:endParaRPr lang="en-US"/>
        </a:p>
      </dgm:t>
    </dgm:pt>
    <dgm:pt modelId="{49458364-062D-4EC9-A089-38D65D69317F}" type="pres">
      <dgm:prSet presAssocID="{58F9D7BB-CA6C-421A-858C-1AA6641E2B2F}" presName="sp" presStyleCnt="0"/>
      <dgm:spPr/>
    </dgm:pt>
    <dgm:pt modelId="{C3A555D6-C327-4348-9242-3F67DC8A702E}" type="pres">
      <dgm:prSet presAssocID="{4B549209-8ACB-4271-877A-CCB120123728}" presName="linNode" presStyleCnt="0"/>
      <dgm:spPr/>
    </dgm:pt>
    <dgm:pt modelId="{5B3A6526-784A-41DB-90B3-678C315E7022}" type="pres">
      <dgm:prSet presAssocID="{4B549209-8ACB-4271-877A-CCB120123728}" presName="parentText" presStyleLbl="node1" presStyleIdx="2" presStyleCnt="4" custScaleX="70630">
        <dgm:presLayoutVars>
          <dgm:chMax val="1"/>
          <dgm:bulletEnabled val="1"/>
        </dgm:presLayoutVars>
      </dgm:prSet>
      <dgm:spPr/>
      <dgm:t>
        <a:bodyPr/>
        <a:lstStyle/>
        <a:p>
          <a:endParaRPr lang="en-CA"/>
        </a:p>
      </dgm:t>
    </dgm:pt>
    <dgm:pt modelId="{F75F22B5-8D79-4C6C-A458-9BD63F2BFE8D}" type="pres">
      <dgm:prSet presAssocID="{4B549209-8ACB-4271-877A-CCB120123728}" presName="descendantText" presStyleLbl="alignAccFollowNode1" presStyleIdx="2" presStyleCnt="4">
        <dgm:presLayoutVars>
          <dgm:bulletEnabled val="1"/>
        </dgm:presLayoutVars>
      </dgm:prSet>
      <dgm:spPr/>
      <dgm:t>
        <a:bodyPr/>
        <a:lstStyle/>
        <a:p>
          <a:endParaRPr lang="en-US"/>
        </a:p>
      </dgm:t>
    </dgm:pt>
    <dgm:pt modelId="{6EFECF45-6002-4A0E-9F2D-C168C02885F6}" type="pres">
      <dgm:prSet presAssocID="{0BC71AF4-745E-4D61-865C-0B0FA85E5067}" presName="sp" presStyleCnt="0"/>
      <dgm:spPr/>
    </dgm:pt>
    <dgm:pt modelId="{E0764C61-FF1D-478A-8549-AA005DAC850D}" type="pres">
      <dgm:prSet presAssocID="{B6402F2C-90E9-427E-9EF6-BE44871B18C5}" presName="linNode" presStyleCnt="0"/>
      <dgm:spPr/>
    </dgm:pt>
    <dgm:pt modelId="{67DD9AAA-78E5-4454-A0EC-3D2528F58518}" type="pres">
      <dgm:prSet presAssocID="{B6402F2C-90E9-427E-9EF6-BE44871B18C5}" presName="parentText" presStyleLbl="node1" presStyleIdx="3" presStyleCnt="4" custScaleX="70236">
        <dgm:presLayoutVars>
          <dgm:chMax val="1"/>
          <dgm:bulletEnabled val="1"/>
        </dgm:presLayoutVars>
      </dgm:prSet>
      <dgm:spPr/>
      <dgm:t>
        <a:bodyPr/>
        <a:lstStyle/>
        <a:p>
          <a:endParaRPr lang="en-US"/>
        </a:p>
      </dgm:t>
    </dgm:pt>
    <dgm:pt modelId="{2B61679B-6EB1-4405-AC4D-7EE3244AD340}" type="pres">
      <dgm:prSet presAssocID="{B6402F2C-90E9-427E-9EF6-BE44871B18C5}" presName="descendantText" presStyleLbl="alignAccFollowNode1" presStyleIdx="3" presStyleCnt="4">
        <dgm:presLayoutVars>
          <dgm:bulletEnabled val="1"/>
        </dgm:presLayoutVars>
      </dgm:prSet>
      <dgm:spPr/>
      <dgm:t>
        <a:bodyPr/>
        <a:lstStyle/>
        <a:p>
          <a:endParaRPr lang="en-US"/>
        </a:p>
      </dgm:t>
    </dgm:pt>
  </dgm:ptLst>
  <dgm:cxnLst>
    <dgm:cxn modelId="{12AFB9A1-B000-4C05-B2C0-6CE9457638EE}" type="presOf" srcId="{4B549209-8ACB-4271-877A-CCB120123728}" destId="{5B3A6526-784A-41DB-90B3-678C315E7022}" srcOrd="0" destOrd="0" presId="urn:microsoft.com/office/officeart/2005/8/layout/vList5"/>
    <dgm:cxn modelId="{DC389B5B-06F3-40DB-9BFE-4229C7A023A8}" srcId="{4B549209-8ACB-4271-877A-CCB120123728}" destId="{751270A7-5E14-4DD9-B0DB-84F2E6B6C2C8}" srcOrd="0" destOrd="0" parTransId="{BBC85B79-6934-45D6-863D-C4876131F4E8}" sibTransId="{E3EA51E7-66D4-472C-AF26-1BDE59B272F3}"/>
    <dgm:cxn modelId="{28791FD2-8A64-4FCD-9B94-B909611A4E43}" srcId="{BBE0948B-C702-4FEC-99C3-FE4D73BC107C}" destId="{4B549209-8ACB-4271-877A-CCB120123728}" srcOrd="2" destOrd="0" parTransId="{F68F4BCD-0391-43F5-887B-CCC61E13C281}" sibTransId="{0BC71AF4-745E-4D61-865C-0B0FA85E5067}"/>
    <dgm:cxn modelId="{7AD3FC05-2AF6-4568-B2E0-FA0B92D01870}" type="presOf" srcId="{21DC6D72-EE75-45A0-A98C-E6A5430BF315}" destId="{2B61679B-6EB1-4405-AC4D-7EE3244AD340}" srcOrd="0" destOrd="0" presId="urn:microsoft.com/office/officeart/2005/8/layout/vList5"/>
    <dgm:cxn modelId="{A6FA10A2-213B-47F3-A822-6A9F4AA0A4A9}" type="presOf" srcId="{B6402F2C-90E9-427E-9EF6-BE44871B18C5}" destId="{67DD9AAA-78E5-4454-A0EC-3D2528F58518}" srcOrd="0" destOrd="0" presId="urn:microsoft.com/office/officeart/2005/8/layout/vList5"/>
    <dgm:cxn modelId="{C98A710B-58D5-48C8-A104-148AECDA19BA}" srcId="{B6402F2C-90E9-427E-9EF6-BE44871B18C5}" destId="{21DC6D72-EE75-45A0-A98C-E6A5430BF315}" srcOrd="0" destOrd="0" parTransId="{AB450229-C7A8-4AEC-AF28-746C94948B82}" sibTransId="{BCACD966-0F65-4FC0-8F52-884D6645DC8E}"/>
    <dgm:cxn modelId="{4FFA5D8C-F65A-4B6D-82BC-3338EE5A0BEB}" type="presOf" srcId="{D2DB1ACB-1274-4301-9865-D6A392809B6D}" destId="{CA935399-87C4-4B2D-A830-9BED44FCD222}" srcOrd="0" destOrd="0" presId="urn:microsoft.com/office/officeart/2005/8/layout/vList5"/>
    <dgm:cxn modelId="{9951F4A4-8E0E-496C-ADB2-CCD0153BF401}" type="presOf" srcId="{1081CAA0-00F3-4F81-AB08-5E6B56696F18}" destId="{FCF76D9F-F618-4B7A-AD60-D31F31B5E322}" srcOrd="0" destOrd="0" presId="urn:microsoft.com/office/officeart/2005/8/layout/vList5"/>
    <dgm:cxn modelId="{4A03A346-7C14-4CDC-880B-82A1F0190F42}" type="presOf" srcId="{97121D5E-02F5-4341-8A10-A10DE943270B}" destId="{75D8E5D8-5057-4CC0-855F-9F5098035305}" srcOrd="0" destOrd="0" presId="urn:microsoft.com/office/officeart/2005/8/layout/vList5"/>
    <dgm:cxn modelId="{C7452222-C328-423D-AF24-8CB34A39B548}" type="presOf" srcId="{BBE0948B-C702-4FEC-99C3-FE4D73BC107C}" destId="{16E43239-25B0-4AB9-B236-D3A733E0C13E}" srcOrd="0" destOrd="0" presId="urn:microsoft.com/office/officeart/2005/8/layout/vList5"/>
    <dgm:cxn modelId="{8ECC9BE4-01E1-4DB2-9A4C-95CC251B3B13}" srcId="{BBE0948B-C702-4FEC-99C3-FE4D73BC107C}" destId="{78366D68-6CE2-4E0C-930F-E5D4B2F484B9}" srcOrd="1" destOrd="0" parTransId="{CF65F678-F516-4F44-B74D-27DA60746BA8}" sibTransId="{58F9D7BB-CA6C-421A-858C-1AA6641E2B2F}"/>
    <dgm:cxn modelId="{98504E61-D7F1-4C1D-8784-3803F3A5E374}" srcId="{1081CAA0-00F3-4F81-AB08-5E6B56696F18}" destId="{97121D5E-02F5-4341-8A10-A10DE943270B}" srcOrd="0" destOrd="0" parTransId="{9FF120BD-B05E-438F-9973-4CB5A1A09554}" sibTransId="{3441208F-990B-4DDD-A40F-C7C652F1F778}"/>
    <dgm:cxn modelId="{1630110A-948D-4E30-B923-460A4A07150C}" type="presOf" srcId="{78366D68-6CE2-4E0C-930F-E5D4B2F484B9}" destId="{C43FF28A-AECC-44E6-A346-EB9A0C774F39}" srcOrd="0" destOrd="0" presId="urn:microsoft.com/office/officeart/2005/8/layout/vList5"/>
    <dgm:cxn modelId="{B1FC8619-58F4-497E-9626-AB81D29E8402}" srcId="{BBE0948B-C702-4FEC-99C3-FE4D73BC107C}" destId="{1081CAA0-00F3-4F81-AB08-5E6B56696F18}" srcOrd="0" destOrd="0" parTransId="{FB29D71E-E200-4B24-942B-D0B9618E4B67}" sibTransId="{22E7575A-57C7-4CDC-A0A4-2709987883B8}"/>
    <dgm:cxn modelId="{EF300733-DF85-4A68-9E1A-4665F3EB9989}" type="presOf" srcId="{751270A7-5E14-4DD9-B0DB-84F2E6B6C2C8}" destId="{F75F22B5-8D79-4C6C-A458-9BD63F2BFE8D}" srcOrd="0" destOrd="0" presId="urn:microsoft.com/office/officeart/2005/8/layout/vList5"/>
    <dgm:cxn modelId="{F7B7EFD3-8F32-45A3-8864-3AEF4948115D}" srcId="{78366D68-6CE2-4E0C-930F-E5D4B2F484B9}" destId="{D2DB1ACB-1274-4301-9865-D6A392809B6D}" srcOrd="0" destOrd="0" parTransId="{DFCEEB0C-9973-45BE-8682-82FF89BC6EEF}" sibTransId="{8522723B-4729-4561-B351-6AD9C9D3B726}"/>
    <dgm:cxn modelId="{9EB662AB-41A2-4B5A-80AE-14858973D82D}" srcId="{BBE0948B-C702-4FEC-99C3-FE4D73BC107C}" destId="{B6402F2C-90E9-427E-9EF6-BE44871B18C5}" srcOrd="3" destOrd="0" parTransId="{4119EDB7-2328-4826-8E36-63364E7C4F2D}" sibTransId="{D9BFFB14-B0BD-4A27-B2D2-00A3BFE67841}"/>
    <dgm:cxn modelId="{28F539CA-91FB-4BE4-BE9A-F1ACF2F1032D}" type="presParOf" srcId="{16E43239-25B0-4AB9-B236-D3A733E0C13E}" destId="{A8FE3BBF-9020-4CBD-9993-8EBA51FB12E9}" srcOrd="0" destOrd="0" presId="urn:microsoft.com/office/officeart/2005/8/layout/vList5"/>
    <dgm:cxn modelId="{2D0B2997-6B47-40D8-9CC0-CB4DBA4557A9}" type="presParOf" srcId="{A8FE3BBF-9020-4CBD-9993-8EBA51FB12E9}" destId="{FCF76D9F-F618-4B7A-AD60-D31F31B5E322}" srcOrd="0" destOrd="0" presId="urn:microsoft.com/office/officeart/2005/8/layout/vList5"/>
    <dgm:cxn modelId="{8FF31111-973C-4517-B316-2B0ACEBDEA6C}" type="presParOf" srcId="{A8FE3BBF-9020-4CBD-9993-8EBA51FB12E9}" destId="{75D8E5D8-5057-4CC0-855F-9F5098035305}" srcOrd="1" destOrd="0" presId="urn:microsoft.com/office/officeart/2005/8/layout/vList5"/>
    <dgm:cxn modelId="{B13A7699-0A63-428F-8DD1-BFFA8B17948C}" type="presParOf" srcId="{16E43239-25B0-4AB9-B236-D3A733E0C13E}" destId="{2092AB23-3E64-4598-9DC2-010CA20B2A37}" srcOrd="1" destOrd="0" presId="urn:microsoft.com/office/officeart/2005/8/layout/vList5"/>
    <dgm:cxn modelId="{C810477B-6916-4CAD-8118-01242C4C74D8}" type="presParOf" srcId="{16E43239-25B0-4AB9-B236-D3A733E0C13E}" destId="{2499A5C1-F491-46C1-AB9B-FF8AC3B23B84}" srcOrd="2" destOrd="0" presId="urn:microsoft.com/office/officeart/2005/8/layout/vList5"/>
    <dgm:cxn modelId="{63CCA04D-DEF1-4BAF-9E0C-0E6FD80B888D}" type="presParOf" srcId="{2499A5C1-F491-46C1-AB9B-FF8AC3B23B84}" destId="{C43FF28A-AECC-44E6-A346-EB9A0C774F39}" srcOrd="0" destOrd="0" presId="urn:microsoft.com/office/officeart/2005/8/layout/vList5"/>
    <dgm:cxn modelId="{C313BA90-8A3E-4577-8443-952A987BED37}" type="presParOf" srcId="{2499A5C1-F491-46C1-AB9B-FF8AC3B23B84}" destId="{CA935399-87C4-4B2D-A830-9BED44FCD222}" srcOrd="1" destOrd="0" presId="urn:microsoft.com/office/officeart/2005/8/layout/vList5"/>
    <dgm:cxn modelId="{24957D62-7B88-4022-9E2A-9A57F575E01E}" type="presParOf" srcId="{16E43239-25B0-4AB9-B236-D3A733E0C13E}" destId="{49458364-062D-4EC9-A089-38D65D69317F}" srcOrd="3" destOrd="0" presId="urn:microsoft.com/office/officeart/2005/8/layout/vList5"/>
    <dgm:cxn modelId="{64AC1B34-544D-41E7-99AF-E577FBD957AF}" type="presParOf" srcId="{16E43239-25B0-4AB9-B236-D3A733E0C13E}" destId="{C3A555D6-C327-4348-9242-3F67DC8A702E}" srcOrd="4" destOrd="0" presId="urn:microsoft.com/office/officeart/2005/8/layout/vList5"/>
    <dgm:cxn modelId="{CB9C10C1-EB3E-490D-92DE-4A2324204289}" type="presParOf" srcId="{C3A555D6-C327-4348-9242-3F67DC8A702E}" destId="{5B3A6526-784A-41DB-90B3-678C315E7022}" srcOrd="0" destOrd="0" presId="urn:microsoft.com/office/officeart/2005/8/layout/vList5"/>
    <dgm:cxn modelId="{EEA72043-880C-4F61-8125-750F7C57E6E3}" type="presParOf" srcId="{C3A555D6-C327-4348-9242-3F67DC8A702E}" destId="{F75F22B5-8D79-4C6C-A458-9BD63F2BFE8D}" srcOrd="1" destOrd="0" presId="urn:microsoft.com/office/officeart/2005/8/layout/vList5"/>
    <dgm:cxn modelId="{A7FA8A28-4A79-4602-8AB5-5108120B1529}" type="presParOf" srcId="{16E43239-25B0-4AB9-B236-D3A733E0C13E}" destId="{6EFECF45-6002-4A0E-9F2D-C168C02885F6}" srcOrd="5" destOrd="0" presId="urn:microsoft.com/office/officeart/2005/8/layout/vList5"/>
    <dgm:cxn modelId="{0CC62171-0F1A-4C66-B8B7-A8792497D1A0}" type="presParOf" srcId="{16E43239-25B0-4AB9-B236-D3A733E0C13E}" destId="{E0764C61-FF1D-478A-8549-AA005DAC850D}" srcOrd="6" destOrd="0" presId="urn:microsoft.com/office/officeart/2005/8/layout/vList5"/>
    <dgm:cxn modelId="{0095FF8B-6103-4D2E-93B8-330732A29C76}" type="presParOf" srcId="{E0764C61-FF1D-478A-8549-AA005DAC850D}" destId="{67DD9AAA-78E5-4454-A0EC-3D2528F58518}" srcOrd="0" destOrd="0" presId="urn:microsoft.com/office/officeart/2005/8/layout/vList5"/>
    <dgm:cxn modelId="{40A41453-935D-473E-A6B4-2C476A9D36FA}" type="presParOf" srcId="{E0764C61-FF1D-478A-8549-AA005DAC850D}" destId="{2B61679B-6EB1-4405-AC4D-7EE3244AD3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7B323-680D-42E2-AB10-674E57EF0E61}" type="doc">
      <dgm:prSet loTypeId="urn:microsoft.com/office/officeart/2005/8/layout/hChevron3" loCatId="process" qsTypeId="urn:microsoft.com/office/officeart/2005/8/quickstyle/simple1" qsCatId="simple" csTypeId="urn:microsoft.com/office/officeart/2005/8/colors/accent1_2" csCatId="accent1" phldr="1"/>
      <dgm:spPr/>
    </dgm:pt>
    <dgm:pt modelId="{A8723BFC-A18B-4C34-82A0-EDEB79B0C08F}">
      <dgm:prSet phldrT="[Text]"/>
      <dgm:spPr/>
      <dgm:t>
        <a:bodyPr/>
        <a:lstStyle/>
        <a:p>
          <a:r>
            <a:rPr lang="en-US" dirty="0" smtClean="0"/>
            <a:t>Verizon</a:t>
          </a:r>
          <a:endParaRPr lang="en-US" dirty="0"/>
        </a:p>
      </dgm:t>
    </dgm:pt>
    <dgm:pt modelId="{D59477D2-8D9B-47B3-8D30-40A9B3261A99}" type="parTrans" cxnId="{98001EAF-F0FB-4A3B-9C2E-4905479868F4}">
      <dgm:prSet/>
      <dgm:spPr/>
      <dgm:t>
        <a:bodyPr/>
        <a:lstStyle/>
        <a:p>
          <a:endParaRPr lang="en-US"/>
        </a:p>
      </dgm:t>
    </dgm:pt>
    <dgm:pt modelId="{6E70789D-3D05-4B7E-A8EB-2BC863BC5320}" type="sibTrans" cxnId="{98001EAF-F0FB-4A3B-9C2E-4905479868F4}">
      <dgm:prSet/>
      <dgm:spPr/>
      <dgm:t>
        <a:bodyPr/>
        <a:lstStyle/>
        <a:p>
          <a:endParaRPr lang="en-US"/>
        </a:p>
      </dgm:t>
    </dgm:pt>
    <dgm:pt modelId="{1A609CF6-B7C8-4D7C-84BE-2D1AD097B347}">
      <dgm:prSet phldrT="[Text]"/>
      <dgm:spPr/>
      <dgm:t>
        <a:bodyPr/>
        <a:lstStyle/>
        <a:p>
          <a:r>
            <a:rPr lang="en-US" dirty="0" smtClean="0"/>
            <a:t>Bell</a:t>
          </a:r>
          <a:endParaRPr lang="en-US" dirty="0"/>
        </a:p>
      </dgm:t>
    </dgm:pt>
    <dgm:pt modelId="{B8945181-A10D-4582-9FFA-241AA65F07AC}" type="parTrans" cxnId="{11FAEDAF-4F67-4D46-9B9A-BFA447DB83A3}">
      <dgm:prSet/>
      <dgm:spPr/>
      <dgm:t>
        <a:bodyPr/>
        <a:lstStyle/>
        <a:p>
          <a:endParaRPr lang="en-US"/>
        </a:p>
      </dgm:t>
    </dgm:pt>
    <dgm:pt modelId="{6605F553-4869-4F27-B011-2E9834CA416F}" type="sibTrans" cxnId="{11FAEDAF-4F67-4D46-9B9A-BFA447DB83A3}">
      <dgm:prSet/>
      <dgm:spPr/>
      <dgm:t>
        <a:bodyPr/>
        <a:lstStyle/>
        <a:p>
          <a:endParaRPr lang="en-US"/>
        </a:p>
      </dgm:t>
    </dgm:pt>
    <dgm:pt modelId="{B202D560-033D-4CD5-9B6B-BE32EC001408}">
      <dgm:prSet phldrT="[Text]"/>
      <dgm:spPr/>
      <dgm:t>
        <a:bodyPr/>
        <a:lstStyle/>
        <a:p>
          <a:r>
            <a:rPr lang="en-US" dirty="0" smtClean="0"/>
            <a:t>Rogers</a:t>
          </a:r>
          <a:endParaRPr lang="en-US" dirty="0"/>
        </a:p>
      </dgm:t>
    </dgm:pt>
    <dgm:pt modelId="{9971CBC2-319D-42C2-8707-6E160C4325BC}" type="parTrans" cxnId="{E6A99041-3B6B-4996-98C1-92536CBBA6B6}">
      <dgm:prSet/>
      <dgm:spPr/>
      <dgm:t>
        <a:bodyPr/>
        <a:lstStyle/>
        <a:p>
          <a:endParaRPr lang="en-US"/>
        </a:p>
      </dgm:t>
    </dgm:pt>
    <dgm:pt modelId="{9EFEFBAF-E842-443E-91E5-EF1A61052240}" type="sibTrans" cxnId="{E6A99041-3B6B-4996-98C1-92536CBBA6B6}">
      <dgm:prSet/>
      <dgm:spPr/>
      <dgm:t>
        <a:bodyPr/>
        <a:lstStyle/>
        <a:p>
          <a:endParaRPr lang="en-US"/>
        </a:p>
      </dgm:t>
    </dgm:pt>
    <dgm:pt modelId="{2D4E864E-C71B-4A12-8497-24BFDB952BD3}">
      <dgm:prSet phldrT="[Text]"/>
      <dgm:spPr>
        <a:solidFill>
          <a:schemeClr val="tx1">
            <a:lumMod val="65000"/>
            <a:lumOff val="35000"/>
          </a:schemeClr>
        </a:solidFill>
      </dgm:spPr>
      <dgm:t>
        <a:bodyPr/>
        <a:lstStyle/>
        <a:p>
          <a:r>
            <a:rPr lang="en-US" dirty="0" smtClean="0"/>
            <a:t>Overview</a:t>
          </a:r>
          <a:endParaRPr lang="en-US" dirty="0"/>
        </a:p>
      </dgm:t>
    </dgm:pt>
    <dgm:pt modelId="{ED96D375-71D7-468B-9B1A-A43F93625FF4}" type="sibTrans" cxnId="{AD7B3046-EA58-4A2B-8084-8AEE871686FC}">
      <dgm:prSet/>
      <dgm:spPr/>
      <dgm:t>
        <a:bodyPr/>
        <a:lstStyle/>
        <a:p>
          <a:endParaRPr lang="en-US"/>
        </a:p>
      </dgm:t>
    </dgm:pt>
    <dgm:pt modelId="{0A9C065A-6EB2-42DD-8052-23152C12E8CC}" type="parTrans" cxnId="{AD7B3046-EA58-4A2B-8084-8AEE871686FC}">
      <dgm:prSet/>
      <dgm:spPr/>
      <dgm:t>
        <a:bodyPr/>
        <a:lstStyle/>
        <a:p>
          <a:endParaRPr lang="en-US"/>
        </a:p>
      </dgm:t>
    </dgm:pt>
    <dgm:pt modelId="{AD95900E-3AE6-40F0-ACE9-02BD458253B1}" type="pres">
      <dgm:prSet presAssocID="{AA07B323-680D-42E2-AB10-674E57EF0E61}" presName="Name0" presStyleCnt="0">
        <dgm:presLayoutVars>
          <dgm:dir/>
          <dgm:resizeHandles val="exact"/>
        </dgm:presLayoutVars>
      </dgm:prSet>
      <dgm:spPr/>
    </dgm:pt>
    <dgm:pt modelId="{0496CCA3-4FAD-4D7D-8A82-5A9AB7EBD771}" type="pres">
      <dgm:prSet presAssocID="{2D4E864E-C71B-4A12-8497-24BFDB952BD3}" presName="parTxOnly" presStyleLbl="node1" presStyleIdx="0" presStyleCnt="4">
        <dgm:presLayoutVars>
          <dgm:bulletEnabled val="1"/>
        </dgm:presLayoutVars>
      </dgm:prSet>
      <dgm:spPr/>
      <dgm:t>
        <a:bodyPr/>
        <a:lstStyle/>
        <a:p>
          <a:endParaRPr lang="en-US"/>
        </a:p>
      </dgm:t>
    </dgm:pt>
    <dgm:pt modelId="{3E3D83F8-E309-4BFD-BAD8-9EC39FFDE88D}" type="pres">
      <dgm:prSet presAssocID="{ED96D375-71D7-468B-9B1A-A43F93625FF4}" presName="parSpace" presStyleCnt="0"/>
      <dgm:spPr/>
    </dgm:pt>
    <dgm:pt modelId="{136C6240-9E9D-4AC3-8BB0-C89B5C2EBDE2}" type="pres">
      <dgm:prSet presAssocID="{B202D560-033D-4CD5-9B6B-BE32EC001408}" presName="parTxOnly" presStyleLbl="node1" presStyleIdx="1" presStyleCnt="4">
        <dgm:presLayoutVars>
          <dgm:bulletEnabled val="1"/>
        </dgm:presLayoutVars>
      </dgm:prSet>
      <dgm:spPr/>
      <dgm:t>
        <a:bodyPr/>
        <a:lstStyle/>
        <a:p>
          <a:endParaRPr lang="en-CA"/>
        </a:p>
      </dgm:t>
    </dgm:pt>
    <dgm:pt modelId="{99478C35-AC50-429E-94AA-4B0D86978563}" type="pres">
      <dgm:prSet presAssocID="{9EFEFBAF-E842-443E-91E5-EF1A61052240}" presName="parSpace" presStyleCnt="0"/>
      <dgm:spPr/>
    </dgm:pt>
    <dgm:pt modelId="{F950690A-EEFC-4A6C-A45A-28FCBD6EE2F4}" type="pres">
      <dgm:prSet presAssocID="{A8723BFC-A18B-4C34-82A0-EDEB79B0C08F}" presName="parTxOnly" presStyleLbl="node1" presStyleIdx="2" presStyleCnt="4">
        <dgm:presLayoutVars>
          <dgm:bulletEnabled val="1"/>
        </dgm:presLayoutVars>
      </dgm:prSet>
      <dgm:spPr/>
      <dgm:t>
        <a:bodyPr/>
        <a:lstStyle/>
        <a:p>
          <a:endParaRPr lang="en-US"/>
        </a:p>
      </dgm:t>
    </dgm:pt>
    <dgm:pt modelId="{C03A9B57-B85F-4C81-AF60-9585C4721656}" type="pres">
      <dgm:prSet presAssocID="{6E70789D-3D05-4B7E-A8EB-2BC863BC5320}" presName="parSpace" presStyleCnt="0"/>
      <dgm:spPr/>
    </dgm:pt>
    <dgm:pt modelId="{9CDF66B4-37D3-43C8-87B3-A9E2C400F969}" type="pres">
      <dgm:prSet presAssocID="{1A609CF6-B7C8-4D7C-84BE-2D1AD097B347}" presName="parTxOnly" presStyleLbl="node1" presStyleIdx="3" presStyleCnt="4">
        <dgm:presLayoutVars>
          <dgm:bulletEnabled val="1"/>
        </dgm:presLayoutVars>
      </dgm:prSet>
      <dgm:spPr/>
      <dgm:t>
        <a:bodyPr/>
        <a:lstStyle/>
        <a:p>
          <a:endParaRPr lang="en-US"/>
        </a:p>
      </dgm:t>
    </dgm:pt>
  </dgm:ptLst>
  <dgm:cxnLst>
    <dgm:cxn modelId="{256CC5C4-5E28-4DDF-A88E-25B5EF486547}" type="presOf" srcId="{AA07B323-680D-42E2-AB10-674E57EF0E61}" destId="{AD95900E-3AE6-40F0-ACE9-02BD458253B1}" srcOrd="0" destOrd="0" presId="urn:microsoft.com/office/officeart/2005/8/layout/hChevron3"/>
    <dgm:cxn modelId="{11FAEDAF-4F67-4D46-9B9A-BFA447DB83A3}" srcId="{AA07B323-680D-42E2-AB10-674E57EF0E61}" destId="{1A609CF6-B7C8-4D7C-84BE-2D1AD097B347}" srcOrd="3" destOrd="0" parTransId="{B8945181-A10D-4582-9FFA-241AA65F07AC}" sibTransId="{6605F553-4869-4F27-B011-2E9834CA416F}"/>
    <dgm:cxn modelId="{96C8D7DE-086A-4437-9E6D-AEF1DA5DBB7F}" type="presOf" srcId="{B202D560-033D-4CD5-9B6B-BE32EC001408}" destId="{136C6240-9E9D-4AC3-8BB0-C89B5C2EBDE2}" srcOrd="0" destOrd="0" presId="urn:microsoft.com/office/officeart/2005/8/layout/hChevron3"/>
    <dgm:cxn modelId="{AD7B3046-EA58-4A2B-8084-8AEE871686FC}" srcId="{AA07B323-680D-42E2-AB10-674E57EF0E61}" destId="{2D4E864E-C71B-4A12-8497-24BFDB952BD3}" srcOrd="0" destOrd="0" parTransId="{0A9C065A-6EB2-42DD-8052-23152C12E8CC}" sibTransId="{ED96D375-71D7-468B-9B1A-A43F93625FF4}"/>
    <dgm:cxn modelId="{87767797-268A-468A-9640-DE8051FD2C9A}" type="presOf" srcId="{2D4E864E-C71B-4A12-8497-24BFDB952BD3}" destId="{0496CCA3-4FAD-4D7D-8A82-5A9AB7EBD771}" srcOrd="0" destOrd="0" presId="urn:microsoft.com/office/officeart/2005/8/layout/hChevron3"/>
    <dgm:cxn modelId="{DD5FF4B9-D29D-49D5-9F21-C96582F3BBA1}" type="presOf" srcId="{A8723BFC-A18B-4C34-82A0-EDEB79B0C08F}" destId="{F950690A-EEFC-4A6C-A45A-28FCBD6EE2F4}" srcOrd="0" destOrd="0" presId="urn:microsoft.com/office/officeart/2005/8/layout/hChevron3"/>
    <dgm:cxn modelId="{98001EAF-F0FB-4A3B-9C2E-4905479868F4}" srcId="{AA07B323-680D-42E2-AB10-674E57EF0E61}" destId="{A8723BFC-A18B-4C34-82A0-EDEB79B0C08F}" srcOrd="2" destOrd="0" parTransId="{D59477D2-8D9B-47B3-8D30-40A9B3261A99}" sibTransId="{6E70789D-3D05-4B7E-A8EB-2BC863BC5320}"/>
    <dgm:cxn modelId="{A181BD1F-AC6C-489A-9779-D3603608D914}" type="presOf" srcId="{1A609CF6-B7C8-4D7C-84BE-2D1AD097B347}" destId="{9CDF66B4-37D3-43C8-87B3-A9E2C400F969}" srcOrd="0" destOrd="0" presId="urn:microsoft.com/office/officeart/2005/8/layout/hChevron3"/>
    <dgm:cxn modelId="{E6A99041-3B6B-4996-98C1-92536CBBA6B6}" srcId="{AA07B323-680D-42E2-AB10-674E57EF0E61}" destId="{B202D560-033D-4CD5-9B6B-BE32EC001408}" srcOrd="1" destOrd="0" parTransId="{9971CBC2-319D-42C2-8707-6E160C4325BC}" sibTransId="{9EFEFBAF-E842-443E-91E5-EF1A61052240}"/>
    <dgm:cxn modelId="{DA554E1A-17BE-488A-B646-5EEE4098D880}" type="presParOf" srcId="{AD95900E-3AE6-40F0-ACE9-02BD458253B1}" destId="{0496CCA3-4FAD-4D7D-8A82-5A9AB7EBD771}" srcOrd="0" destOrd="0" presId="urn:microsoft.com/office/officeart/2005/8/layout/hChevron3"/>
    <dgm:cxn modelId="{9E3C408A-D30C-4DBE-AE86-86FDF4D7E8AE}" type="presParOf" srcId="{AD95900E-3AE6-40F0-ACE9-02BD458253B1}" destId="{3E3D83F8-E309-4BFD-BAD8-9EC39FFDE88D}" srcOrd="1" destOrd="0" presId="urn:microsoft.com/office/officeart/2005/8/layout/hChevron3"/>
    <dgm:cxn modelId="{3EABE036-0D9F-4287-AAEE-EA85C8AD4B88}" type="presParOf" srcId="{AD95900E-3AE6-40F0-ACE9-02BD458253B1}" destId="{136C6240-9E9D-4AC3-8BB0-C89B5C2EBDE2}" srcOrd="2" destOrd="0" presId="urn:microsoft.com/office/officeart/2005/8/layout/hChevron3"/>
    <dgm:cxn modelId="{2E496C07-0F7E-4F64-91DD-61FBEB9DC4FB}" type="presParOf" srcId="{AD95900E-3AE6-40F0-ACE9-02BD458253B1}" destId="{99478C35-AC50-429E-94AA-4B0D86978563}" srcOrd="3" destOrd="0" presId="urn:microsoft.com/office/officeart/2005/8/layout/hChevron3"/>
    <dgm:cxn modelId="{6B24FA6E-B437-4317-A8D5-7560BE56A91B}" type="presParOf" srcId="{AD95900E-3AE6-40F0-ACE9-02BD458253B1}" destId="{F950690A-EEFC-4A6C-A45A-28FCBD6EE2F4}" srcOrd="4" destOrd="0" presId="urn:microsoft.com/office/officeart/2005/8/layout/hChevron3"/>
    <dgm:cxn modelId="{831FA57E-2552-4C3A-A248-3FD35728F38A}" type="presParOf" srcId="{AD95900E-3AE6-40F0-ACE9-02BD458253B1}" destId="{C03A9B57-B85F-4C81-AF60-9585C4721656}" srcOrd="5" destOrd="0" presId="urn:microsoft.com/office/officeart/2005/8/layout/hChevron3"/>
    <dgm:cxn modelId="{F60641E7-6324-4687-B6B6-C52D4F8422EA}" type="presParOf" srcId="{AD95900E-3AE6-40F0-ACE9-02BD458253B1}" destId="{9CDF66B4-37D3-43C8-87B3-A9E2C400F969}"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8E5D8-5057-4CC0-855F-9F5098035305}">
      <dsp:nvSpPr>
        <dsp:cNvPr id="0" name=""/>
        <dsp:cNvSpPr/>
      </dsp:nvSpPr>
      <dsp:spPr>
        <a:xfrm rot="5400000">
          <a:off x="3783200" y="-1609038"/>
          <a:ext cx="862803" cy="4301066"/>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latin typeface="Calibri" pitchFamily="34" charset="0"/>
              <a:cs typeface="Calibri" pitchFamily="34" charset="0"/>
            </a:rPr>
            <a:t>Industry Overview</a:t>
          </a:r>
          <a:endParaRPr lang="en-US" sz="3800" kern="1200" dirty="0">
            <a:latin typeface="Calibri" pitchFamily="34" charset="0"/>
            <a:cs typeface="Calibri" pitchFamily="34" charset="0"/>
          </a:endParaRPr>
        </a:p>
      </dsp:txBody>
      <dsp:txXfrm rot="-5400000">
        <a:off x="2064069" y="152212"/>
        <a:ext cx="4258947" cy="778565"/>
      </dsp:txXfrm>
    </dsp:sp>
    <dsp:sp modelId="{FCF76D9F-F618-4B7A-AD60-D31F31B5E322}">
      <dsp:nvSpPr>
        <dsp:cNvPr id="0" name=""/>
        <dsp:cNvSpPr/>
      </dsp:nvSpPr>
      <dsp:spPr>
        <a:xfrm>
          <a:off x="355281" y="2242"/>
          <a:ext cx="1708786" cy="1078504"/>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 </a:t>
          </a:r>
          <a:endParaRPr lang="en-US" sz="5700" kern="1200" dirty="0"/>
        </a:p>
      </dsp:txBody>
      <dsp:txXfrm>
        <a:off x="407929" y="54890"/>
        <a:ext cx="1603490" cy="973208"/>
      </dsp:txXfrm>
    </dsp:sp>
    <dsp:sp modelId="{CA935399-87C4-4B2D-A830-9BED44FCD222}">
      <dsp:nvSpPr>
        <dsp:cNvPr id="0" name=""/>
        <dsp:cNvSpPr/>
      </dsp:nvSpPr>
      <dsp:spPr>
        <a:xfrm rot="5400000">
          <a:off x="3783200" y="-476609"/>
          <a:ext cx="862803" cy="4301066"/>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latin typeface="Calibri" pitchFamily="34" charset="0"/>
              <a:cs typeface="Calibri" pitchFamily="34" charset="0"/>
            </a:rPr>
            <a:t>Rogers</a:t>
          </a:r>
          <a:endParaRPr lang="en-US" sz="3800" kern="1200" dirty="0">
            <a:latin typeface="Calibri" pitchFamily="34" charset="0"/>
            <a:cs typeface="Calibri" pitchFamily="34" charset="0"/>
          </a:endParaRPr>
        </a:p>
      </dsp:txBody>
      <dsp:txXfrm rot="-5400000">
        <a:off x="2064069" y="1284641"/>
        <a:ext cx="4258947" cy="778565"/>
      </dsp:txXfrm>
    </dsp:sp>
    <dsp:sp modelId="{C43FF28A-AECC-44E6-A346-EB9A0C774F39}">
      <dsp:nvSpPr>
        <dsp:cNvPr id="0" name=""/>
        <dsp:cNvSpPr/>
      </dsp:nvSpPr>
      <dsp:spPr>
        <a:xfrm>
          <a:off x="355281" y="1134671"/>
          <a:ext cx="1708786" cy="1078504"/>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 </a:t>
          </a:r>
          <a:endParaRPr lang="en-US" sz="5700" kern="1200" dirty="0"/>
        </a:p>
      </dsp:txBody>
      <dsp:txXfrm>
        <a:off x="407929" y="1187319"/>
        <a:ext cx="1603490" cy="973208"/>
      </dsp:txXfrm>
    </dsp:sp>
    <dsp:sp modelId="{F75F22B5-8D79-4C6C-A458-9BD63F2BFE8D}">
      <dsp:nvSpPr>
        <dsp:cNvPr id="0" name=""/>
        <dsp:cNvSpPr/>
      </dsp:nvSpPr>
      <dsp:spPr>
        <a:xfrm rot="5400000">
          <a:off x="3783200" y="655820"/>
          <a:ext cx="862803" cy="4301066"/>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latin typeface="Calibri" pitchFamily="34" charset="0"/>
              <a:cs typeface="Calibri" pitchFamily="34" charset="0"/>
            </a:rPr>
            <a:t>Verizon</a:t>
          </a:r>
          <a:endParaRPr lang="en-US" sz="3800" kern="1200" dirty="0">
            <a:latin typeface="Calibri" pitchFamily="34" charset="0"/>
            <a:cs typeface="Calibri" pitchFamily="34" charset="0"/>
          </a:endParaRPr>
        </a:p>
      </dsp:txBody>
      <dsp:txXfrm rot="-5400000">
        <a:off x="2064069" y="2417071"/>
        <a:ext cx="4258947" cy="778565"/>
      </dsp:txXfrm>
    </dsp:sp>
    <dsp:sp modelId="{5B3A6526-784A-41DB-90B3-678C315E7022}">
      <dsp:nvSpPr>
        <dsp:cNvPr id="0" name=""/>
        <dsp:cNvSpPr/>
      </dsp:nvSpPr>
      <dsp:spPr>
        <a:xfrm>
          <a:off x="355281" y="2267101"/>
          <a:ext cx="1708786" cy="1078504"/>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r>
            <a:rPr lang="en-US" sz="5700" kern="1200" dirty="0" smtClean="0"/>
            <a:t> </a:t>
          </a:r>
          <a:endParaRPr lang="en-US" sz="5700" kern="1200" dirty="0"/>
        </a:p>
      </dsp:txBody>
      <dsp:txXfrm>
        <a:off x="407929" y="2319749"/>
        <a:ext cx="1603490" cy="973208"/>
      </dsp:txXfrm>
    </dsp:sp>
    <dsp:sp modelId="{2B61679B-6EB1-4405-AC4D-7EE3244AD340}">
      <dsp:nvSpPr>
        <dsp:cNvPr id="0" name=""/>
        <dsp:cNvSpPr/>
      </dsp:nvSpPr>
      <dsp:spPr>
        <a:xfrm rot="5400000">
          <a:off x="3773667" y="1788250"/>
          <a:ext cx="862803" cy="4301066"/>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latin typeface="Calibri" pitchFamily="34" charset="0"/>
              <a:cs typeface="Calibri" pitchFamily="34" charset="0"/>
            </a:rPr>
            <a:t>Bell</a:t>
          </a:r>
          <a:endParaRPr lang="en-US" sz="3800" kern="1200" dirty="0">
            <a:latin typeface="Calibri" pitchFamily="34" charset="0"/>
            <a:cs typeface="Calibri" pitchFamily="34" charset="0"/>
          </a:endParaRPr>
        </a:p>
      </dsp:txBody>
      <dsp:txXfrm rot="-5400000">
        <a:off x="2054536" y="3549501"/>
        <a:ext cx="4258947" cy="778565"/>
      </dsp:txXfrm>
    </dsp:sp>
    <dsp:sp modelId="{67DD9AAA-78E5-4454-A0EC-3D2528F58518}">
      <dsp:nvSpPr>
        <dsp:cNvPr id="0" name=""/>
        <dsp:cNvSpPr/>
      </dsp:nvSpPr>
      <dsp:spPr>
        <a:xfrm>
          <a:off x="355281" y="3399531"/>
          <a:ext cx="1699254" cy="1078504"/>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lvl="0" algn="ctr" defTabSz="2533650">
            <a:lnSpc>
              <a:spcPct val="90000"/>
            </a:lnSpc>
            <a:spcBef>
              <a:spcPct val="0"/>
            </a:spcBef>
            <a:spcAft>
              <a:spcPct val="35000"/>
            </a:spcAft>
          </a:pPr>
          <a:endParaRPr lang="en-US" sz="5700" kern="1200" dirty="0"/>
        </a:p>
      </dsp:txBody>
      <dsp:txXfrm>
        <a:off x="407929" y="3452179"/>
        <a:ext cx="1593958" cy="973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6CCA3-4FAD-4D7D-8A82-5A9AB7EBD771}">
      <dsp:nvSpPr>
        <dsp:cNvPr id="0" name=""/>
        <dsp:cNvSpPr/>
      </dsp:nvSpPr>
      <dsp:spPr>
        <a:xfrm>
          <a:off x="2953" y="0"/>
          <a:ext cx="2963152" cy="467470"/>
        </a:xfrm>
        <a:prstGeom prst="homePlate">
          <a:avLst/>
        </a:prstGeom>
        <a:solidFill>
          <a:schemeClr val="tx1">
            <a:lumMod val="65000"/>
            <a:lumOff val="3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dsp:txBody>
      <dsp:txXfrm>
        <a:off x="2953" y="0"/>
        <a:ext cx="2846285" cy="467470"/>
      </dsp:txXfrm>
    </dsp:sp>
    <dsp:sp modelId="{136C6240-9E9D-4AC3-8BB0-C89B5C2EBDE2}">
      <dsp:nvSpPr>
        <dsp:cNvPr id="0" name=""/>
        <dsp:cNvSpPr/>
      </dsp:nvSpPr>
      <dsp:spPr>
        <a:xfrm>
          <a:off x="2373475" y="0"/>
          <a:ext cx="2963152" cy="467470"/>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dsp:txBody>
      <dsp:txXfrm>
        <a:off x="2607210" y="0"/>
        <a:ext cx="2495682" cy="467470"/>
      </dsp:txXfrm>
    </dsp:sp>
    <dsp:sp modelId="{F950690A-EEFC-4A6C-A45A-28FCBD6EE2F4}">
      <dsp:nvSpPr>
        <dsp:cNvPr id="0" name=""/>
        <dsp:cNvSpPr/>
      </dsp:nvSpPr>
      <dsp:spPr>
        <a:xfrm>
          <a:off x="4743997" y="0"/>
          <a:ext cx="2963152" cy="467470"/>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dsp:txBody>
      <dsp:txXfrm>
        <a:off x="4977732" y="0"/>
        <a:ext cx="2495682" cy="467470"/>
      </dsp:txXfrm>
    </dsp:sp>
    <dsp:sp modelId="{9CDF66B4-37D3-43C8-87B3-A9E2C400F969}">
      <dsp:nvSpPr>
        <dsp:cNvPr id="0" name=""/>
        <dsp:cNvSpPr/>
      </dsp:nvSpPr>
      <dsp:spPr>
        <a:xfrm>
          <a:off x="7114519" y="0"/>
          <a:ext cx="2963152" cy="467470"/>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dsp:txBody>
      <dsp:txXfrm>
        <a:off x="7348254" y="0"/>
        <a:ext cx="2495682" cy="4674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0AC2EC6A-16ED-4E83-9CD7-700B4471D0A2}" type="datetimeFigureOut">
              <a:rPr lang="en-US" smtClean="0"/>
              <a:t>4/2/2012</a:t>
            </a:fld>
            <a:endParaRPr lang="en-US"/>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C55CF0D7-5DE3-4EDC-BE47-F758B1CAE279}" type="slidenum">
              <a:rPr lang="en-US" smtClean="0"/>
              <a:t>‹#›</a:t>
            </a:fld>
            <a:endParaRPr lang="en-US"/>
          </a:p>
        </p:txBody>
      </p:sp>
    </p:spTree>
    <p:extLst>
      <p:ext uri="{BB962C8B-B14F-4D97-AF65-F5344CB8AC3E}">
        <p14:creationId xmlns:p14="http://schemas.microsoft.com/office/powerpoint/2010/main" val="251574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210947" name="Rectangle 2"/>
          <p:cNvSpPr>
            <a:spLocks noGrp="1" noRot="1" noChangeAspect="1" noChangeArrowheads="1"/>
          </p:cNvSpPr>
          <p:nvPr>
            <p:ph type="sldImg"/>
          </p:nvPr>
        </p:nvSpPr>
        <p:spPr bwMode="auto">
          <a:xfrm>
            <a:off x="1371600" y="763588"/>
            <a:ext cx="5026025" cy="376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p:cNvSpPr>
            <a:spLocks noGrp="1" noChangeArrowheads="1"/>
          </p:cNvSpPr>
          <p:nvPr>
            <p:ph type="body"/>
          </p:nvPr>
        </p:nvSpPr>
        <p:spPr bwMode="auto">
          <a:xfrm>
            <a:off x="777875" y="4776788"/>
            <a:ext cx="6215063"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smtClean="0"/>
          </a:p>
        </p:txBody>
      </p:sp>
      <p:sp>
        <p:nvSpPr>
          <p:cNvPr id="3076" name="Rectangle 4"/>
          <p:cNvSpPr>
            <a:spLocks noGrp="1" noChangeArrowheads="1"/>
          </p:cNvSpPr>
          <p:nvPr>
            <p:ph type="hdr"/>
          </p:nvPr>
        </p:nvSpPr>
        <p:spPr bwMode="auto">
          <a:xfrm>
            <a:off x="0" y="0"/>
            <a:ext cx="3370263"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en-CA"/>
          </a:p>
        </p:txBody>
      </p:sp>
      <p:sp>
        <p:nvSpPr>
          <p:cNvPr id="3077" name="Rectangle 5"/>
          <p:cNvSpPr>
            <a:spLocks noGrp="1" noChangeArrowheads="1"/>
          </p:cNvSpPr>
          <p:nvPr>
            <p:ph type="dt"/>
          </p:nvPr>
        </p:nvSpPr>
        <p:spPr bwMode="auto">
          <a:xfrm>
            <a:off x="4398963" y="0"/>
            <a:ext cx="3370262"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en-CA"/>
          </a:p>
        </p:txBody>
      </p:sp>
      <p:sp>
        <p:nvSpPr>
          <p:cNvPr id="3078" name="Rectangle 6"/>
          <p:cNvSpPr>
            <a:spLocks noGrp="1" noChangeArrowheads="1"/>
          </p:cNvSpPr>
          <p:nvPr>
            <p:ph type="ftr"/>
          </p:nvPr>
        </p:nvSpPr>
        <p:spPr bwMode="auto">
          <a:xfrm>
            <a:off x="0" y="9555163"/>
            <a:ext cx="337026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en-CA"/>
          </a:p>
        </p:txBody>
      </p:sp>
      <p:sp>
        <p:nvSpPr>
          <p:cNvPr id="3079" name="Rectangle 7"/>
          <p:cNvSpPr>
            <a:spLocks noGrp="1" noChangeArrowheads="1"/>
          </p:cNvSpPr>
          <p:nvPr>
            <p:ph type="sldNum"/>
          </p:nvPr>
        </p:nvSpPr>
        <p:spPr bwMode="auto">
          <a:xfrm>
            <a:off x="4398963" y="9555163"/>
            <a:ext cx="337026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smtClean="0">
                <a:solidFill>
                  <a:srgbClr val="000000"/>
                </a:solidFill>
                <a:latin typeface="Times New Roman" pitchFamily="16" charset="0"/>
              </a:defRPr>
            </a:lvl1pPr>
          </a:lstStyle>
          <a:p>
            <a:pPr>
              <a:defRPr/>
            </a:pPr>
            <a:fld id="{86F0C166-270C-4C13-B1D5-21096380B0E7}" type="slidenum">
              <a:rPr lang="en-CA"/>
              <a:pPr>
                <a:defRPr/>
              </a:pPr>
              <a:t>‹#›</a:t>
            </a:fld>
            <a:endParaRPr lang="en-CA"/>
          </a:p>
        </p:txBody>
      </p:sp>
    </p:spTree>
    <p:extLst>
      <p:ext uri="{BB962C8B-B14F-4D97-AF65-F5344CB8AC3E}">
        <p14:creationId xmlns:p14="http://schemas.microsoft.com/office/powerpoint/2010/main" val="400501145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07287CF-222C-41C1-884C-2600B9BAC3EB}" type="slidenum">
              <a:rPr lang="en-CA">
                <a:solidFill>
                  <a:srgbClr val="000000"/>
                </a:solidFill>
                <a:latin typeface="Times New Roman" pitchFamily="16" charset="0"/>
              </a:rPr>
              <a:pPr eaLnBrk="1"/>
              <a:t>1</a:t>
            </a:fld>
            <a:endParaRPr lang="en-CA">
              <a:solidFill>
                <a:srgbClr val="000000"/>
              </a:solidFill>
              <a:latin typeface="Times New Roman" pitchFamily="16" charset="0"/>
            </a:endParaRPr>
          </a:p>
        </p:txBody>
      </p:sp>
      <p:sp>
        <p:nvSpPr>
          <p:cNvPr id="2119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436810A-8A29-4BA2-94F2-B51E5A0BCB40}" type="slidenum">
              <a:rPr lang="en-CA">
                <a:solidFill>
                  <a:srgbClr val="000000"/>
                </a:solidFill>
                <a:latin typeface="Times New Roman" pitchFamily="16" charset="0"/>
              </a:rPr>
              <a:pPr eaLnBrk="1"/>
              <a:t>10</a:t>
            </a:fld>
            <a:endParaRPr lang="en-CA">
              <a:solidFill>
                <a:srgbClr val="000000"/>
              </a:solidFill>
              <a:latin typeface="Times New Roman" pitchFamily="16" charset="0"/>
            </a:endParaRPr>
          </a:p>
        </p:txBody>
      </p:sp>
      <p:sp>
        <p:nvSpPr>
          <p:cNvPr id="22118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2ED67F5-4328-4EDA-89AA-5EBBE2BB30E0}" type="slidenum">
              <a:rPr lang="en-CA">
                <a:solidFill>
                  <a:srgbClr val="000000"/>
                </a:solidFill>
                <a:latin typeface="Times New Roman" pitchFamily="16" charset="0"/>
              </a:rPr>
              <a:pPr eaLnBrk="1"/>
              <a:t>191</a:t>
            </a:fld>
            <a:endParaRPr lang="en-CA">
              <a:solidFill>
                <a:srgbClr val="000000"/>
              </a:solidFill>
              <a:latin typeface="Times New Roman" pitchFamily="16" charset="0"/>
            </a:endParaRPr>
          </a:p>
        </p:txBody>
      </p:sp>
      <p:sp>
        <p:nvSpPr>
          <p:cNvPr id="313347"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3348" name="Text Box 2"/>
          <p:cNvSpPr txBox="1">
            <a:spLocks noGrp="1" noChangeArrowheads="1"/>
          </p:cNvSpPr>
          <p:nvPr>
            <p:ph type="body" idx="1"/>
          </p:nvPr>
        </p:nvSpPr>
        <p:spPr>
          <a:xfrm>
            <a:off x="777875" y="4776788"/>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Bell Canada is a good example and with the</a:t>
            </a:r>
          </a:p>
          <a:p>
            <a:pPr>
              <a:spcBef>
                <a:spcPts val="450"/>
              </a:spcBef>
              <a:buClrTx/>
              <a:buFontTx/>
              <a:buNone/>
            </a:pPr>
            <a:r>
              <a:rPr lang="en-CA" smtClean="0">
                <a:ea typeface="Microsoft YaHei" charset="-122"/>
              </a:rPr>
              <a:t>CAD74.45 ARPU from pay-TV services it</a:t>
            </a:r>
          </a:p>
          <a:p>
            <a:pPr>
              <a:spcBef>
                <a:spcPts val="450"/>
              </a:spcBef>
              <a:buClrTx/>
              <a:buFontTx/>
              <a:buNone/>
            </a:pPr>
            <a:r>
              <a:rPr lang="en-CA" smtClean="0">
                <a:ea typeface="Microsoft YaHei" charset="-122"/>
              </a:rPr>
              <a:t>reported in Q311, it is thought to be the market</a:t>
            </a:r>
          </a:p>
          <a:p>
            <a:pPr>
              <a:spcBef>
                <a:spcPts val="450"/>
              </a:spcBef>
              <a:buClrTx/>
              <a:buFontTx/>
              <a:buNone/>
            </a:pPr>
            <a:r>
              <a:rPr lang="en-CA" smtClean="0">
                <a:ea typeface="Microsoft YaHei" charset="-122"/>
              </a:rPr>
              <a:t>leader by a clear margin, although MTS is</a:t>
            </a:r>
          </a:p>
          <a:p>
            <a:pPr>
              <a:spcBef>
                <a:spcPts val="450"/>
              </a:spcBef>
              <a:buClrTx/>
              <a:buFontTx/>
              <a:buNone/>
            </a:pPr>
            <a:r>
              <a:rPr lang="en-CA" smtClean="0">
                <a:ea typeface="Microsoft YaHei" charset="-122"/>
              </a:rPr>
              <a:t>catching up, recording ARPU of CAD63.9 in</a:t>
            </a:r>
          </a:p>
          <a:p>
            <a:pPr>
              <a:spcBef>
                <a:spcPts val="450"/>
              </a:spcBef>
              <a:buClrTx/>
              <a:buFontTx/>
              <a:buNone/>
            </a:pPr>
            <a:r>
              <a:rPr lang="en-CA" smtClean="0">
                <a:ea typeface="Microsoft YaHei" charset="-122"/>
              </a:rPr>
              <a:t>Q311. Bell admits that TV revenues exceed those generated by fixed-line telephony and this gives a clear</a:t>
            </a:r>
          </a:p>
          <a:p>
            <a:pPr>
              <a:spcBef>
                <a:spcPts val="450"/>
              </a:spcBef>
              <a:buClrTx/>
              <a:buFontTx/>
              <a:buNone/>
            </a:pPr>
            <a:r>
              <a:rPr lang="en-CA" smtClean="0">
                <a:ea typeface="Microsoft YaHei" charset="-122"/>
              </a:rPr>
              <a:t>insight into its decision to purchase the outstanding shares of CTV in early 2011 and its subsequent creation</a:t>
            </a:r>
          </a:p>
          <a:p>
            <a:pPr>
              <a:spcBef>
                <a:spcPts val="450"/>
              </a:spcBef>
              <a:buClrTx/>
              <a:buFontTx/>
              <a:buNone/>
            </a:pPr>
            <a:r>
              <a:rPr lang="en-CA" smtClean="0">
                <a:ea typeface="Microsoft YaHei" charset="-122"/>
              </a:rPr>
              <a:t>of a new media content unit.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E47A3D42-8C69-422B-AFD8-58C719BC7158}" type="slidenum">
              <a:rPr lang="en-CA">
                <a:solidFill>
                  <a:srgbClr val="000000"/>
                </a:solidFill>
                <a:latin typeface="Times New Roman" pitchFamily="16" charset="0"/>
              </a:rPr>
              <a:pPr eaLnBrk="1"/>
              <a:t>192</a:t>
            </a:fld>
            <a:endParaRPr lang="en-CA">
              <a:solidFill>
                <a:srgbClr val="000000"/>
              </a:solidFill>
              <a:latin typeface="Times New Roman" pitchFamily="16" charset="0"/>
            </a:endParaRPr>
          </a:p>
        </p:txBody>
      </p:sp>
      <p:sp>
        <p:nvSpPr>
          <p:cNvPr id="3143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43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7F33F86-048D-47F9-8A44-C619831A5DC4}" type="slidenum">
              <a:rPr lang="en-CA">
                <a:solidFill>
                  <a:srgbClr val="000000"/>
                </a:solidFill>
                <a:latin typeface="Times New Roman" pitchFamily="16" charset="0"/>
              </a:rPr>
              <a:pPr eaLnBrk="1"/>
              <a:t>193</a:t>
            </a:fld>
            <a:endParaRPr lang="en-CA">
              <a:solidFill>
                <a:srgbClr val="000000"/>
              </a:solidFill>
              <a:latin typeface="Times New Roman" pitchFamily="16" charset="0"/>
            </a:endParaRPr>
          </a:p>
        </p:txBody>
      </p:sp>
      <p:sp>
        <p:nvSpPr>
          <p:cNvPr id="315395"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5396"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D40496FB-C219-408B-A182-C14CC1A843A6}" type="slidenum">
              <a:rPr lang="en-CA">
                <a:solidFill>
                  <a:srgbClr val="000000"/>
                </a:solidFill>
                <a:latin typeface="Times New Roman" pitchFamily="16" charset="0"/>
              </a:rPr>
              <a:pPr eaLnBrk="1"/>
              <a:t>194</a:t>
            </a:fld>
            <a:endParaRPr lang="en-CA">
              <a:solidFill>
                <a:srgbClr val="000000"/>
              </a:solidFill>
              <a:latin typeface="Times New Roman" pitchFamily="16" charset="0"/>
            </a:endParaRPr>
          </a:p>
        </p:txBody>
      </p:sp>
      <p:sp>
        <p:nvSpPr>
          <p:cNvPr id="3164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642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2000" smtClean="0">
                <a:latin typeface="Arial" charset="0"/>
                <a:ea typeface="Microsoft YaHei" charset="-122"/>
              </a:rPr>
              <a:t>Data service revenue essentially flat y/y</a:t>
            </a:r>
          </a:p>
          <a:p>
            <a:pPr eaLnBrk="1">
              <a:lnSpc>
                <a:spcPct val="93000"/>
              </a:lnSpc>
              <a:spcBef>
                <a:spcPct val="0"/>
              </a:spcBef>
              <a:buClrTx/>
              <a:buFontTx/>
              <a:buNone/>
            </a:pPr>
            <a:r>
              <a:rPr lang="en-CA" sz="2000" smtClean="0">
                <a:latin typeface="Arial" charset="0"/>
                <a:ea typeface="Microsoft YaHei" charset="-122"/>
              </a:rPr>
              <a:t>– Up ~1% y/y when normalized for portal revenue </a:t>
            </a:r>
          </a:p>
          <a:p>
            <a:pPr eaLnBrk="1">
              <a:lnSpc>
                <a:spcPct val="93000"/>
              </a:lnSpc>
              <a:spcBef>
                <a:spcPct val="0"/>
              </a:spcBef>
              <a:buClrTx/>
              <a:buFontTx/>
              <a:buNone/>
            </a:pPr>
            <a:r>
              <a:rPr lang="en-CA" sz="2000" smtClean="0">
                <a:latin typeface="Arial" charset="0"/>
                <a:ea typeface="Microsoft YaHei" charset="-122"/>
              </a:rPr>
              <a:t>reclassification to Bell Media</a:t>
            </a:r>
          </a:p>
          <a:p>
            <a:pPr eaLnBrk="1">
              <a:lnSpc>
                <a:spcPct val="93000"/>
              </a:lnSpc>
              <a:spcBef>
                <a:spcPct val="0"/>
              </a:spcBef>
              <a:buClrTx/>
              <a:buFontTx/>
              <a:buNone/>
            </a:pPr>
            <a:r>
              <a:rPr lang="en-CA" sz="2000" smtClean="0">
                <a:latin typeface="Arial" charset="0"/>
                <a:ea typeface="Microsoft YaHei" charset="-122"/>
              </a:rPr>
              <a:t>– Total data revenue down 4.3% in Q3’11 on lower </a:t>
            </a:r>
          </a:p>
          <a:p>
            <a:pPr eaLnBrk="1">
              <a:lnSpc>
                <a:spcPct val="93000"/>
              </a:lnSpc>
              <a:spcBef>
                <a:spcPct val="0"/>
              </a:spcBef>
              <a:buClrTx/>
              <a:buFontTx/>
              <a:buNone/>
            </a:pPr>
            <a:r>
              <a:rPr lang="en-CA" sz="2000" smtClean="0">
                <a:latin typeface="Arial" charset="0"/>
                <a:ea typeface="Microsoft YaHei" charset="-122"/>
              </a:rPr>
              <a:t>y/y business data product sales</a:t>
            </a:r>
          </a:p>
          <a:p>
            <a:pPr eaLnBrk="1">
              <a:lnSpc>
                <a:spcPct val="93000"/>
              </a:lnSpc>
              <a:spcBef>
                <a:spcPct val="0"/>
              </a:spcBef>
              <a:buClrTx/>
              <a:buFontTx/>
              <a:buNone/>
            </a:pPr>
            <a:r>
              <a:rPr lang="en-CA" sz="2000" smtClean="0">
                <a:latin typeface="Arial" charset="0"/>
                <a:ea typeface="Microsoft YaHei" charset="-122"/>
              </a:rPr>
              <a:t>• Strong residential data growth of 8% y/y </a:t>
            </a:r>
          </a:p>
          <a:p>
            <a:pPr eaLnBrk="1">
              <a:lnSpc>
                <a:spcPct val="93000"/>
              </a:lnSpc>
              <a:spcBef>
                <a:spcPct val="0"/>
              </a:spcBef>
              <a:buClrTx/>
              <a:buFontTx/>
              <a:buNone/>
            </a:pPr>
            <a:r>
              <a:rPr lang="en-CA" sz="2000" smtClean="0">
                <a:latin typeface="Arial" charset="0"/>
                <a:ea typeface="Microsoft YaHei" charset="-122"/>
              </a:rPr>
              <a:t>– Internet ARPU up 5.5% y/y</a:t>
            </a:r>
          </a:p>
          <a:p>
            <a:pPr eaLnBrk="1">
              <a:lnSpc>
                <a:spcPct val="93000"/>
              </a:lnSpc>
              <a:spcBef>
                <a:spcPct val="0"/>
              </a:spcBef>
              <a:buClrTx/>
              <a:buFontTx/>
              <a:buNone/>
            </a:pPr>
            <a:r>
              <a:rPr lang="en-CA" sz="2000" smtClean="0">
                <a:latin typeface="Arial" charset="0"/>
                <a:ea typeface="Microsoft YaHei" charset="-122"/>
              </a:rPr>
              <a:t>– Internet net adds impacted by competitors’ </a:t>
            </a:r>
          </a:p>
          <a:p>
            <a:pPr eaLnBrk="1">
              <a:lnSpc>
                <a:spcPct val="93000"/>
              </a:lnSpc>
              <a:spcBef>
                <a:spcPct val="0"/>
              </a:spcBef>
              <a:buClrTx/>
              <a:buFontTx/>
              <a:buNone/>
            </a:pPr>
            <a:r>
              <a:rPr lang="en-CA" sz="2000" smtClean="0">
                <a:latin typeface="Arial" charset="0"/>
                <a:ea typeface="Microsoft YaHei" charset="-122"/>
              </a:rPr>
              <a:t>aggressive offers</a:t>
            </a:r>
          </a:p>
          <a:p>
            <a:pPr eaLnBrk="1">
              <a:lnSpc>
                <a:spcPct val="93000"/>
              </a:lnSpc>
              <a:spcBef>
                <a:spcPct val="0"/>
              </a:spcBef>
              <a:buClrTx/>
              <a:buFontTx/>
              <a:buNone/>
            </a:pPr>
            <a:r>
              <a:rPr lang="en-CA" sz="2000" smtClean="0">
                <a:latin typeface="Arial" charset="0"/>
                <a:ea typeface="Microsoft YaHei" charset="-122"/>
              </a:rPr>
              <a:t>• Economy impacting overall business results</a:t>
            </a:r>
          </a:p>
          <a:p>
            <a:pPr eaLnBrk="1">
              <a:lnSpc>
                <a:spcPct val="93000"/>
              </a:lnSpc>
              <a:spcBef>
                <a:spcPct val="0"/>
              </a:spcBef>
              <a:buClrTx/>
              <a:buFontTx/>
              <a:buNone/>
            </a:pPr>
            <a:r>
              <a:rPr lang="en-CA" sz="2000" smtClean="0">
                <a:latin typeface="Arial" charset="0"/>
                <a:ea typeface="Microsoft YaHei" charset="-122"/>
              </a:rPr>
              <a:t>– Data product revenues down y/y, reflecting reduced </a:t>
            </a:r>
          </a:p>
          <a:p>
            <a:pPr eaLnBrk="1">
              <a:lnSpc>
                <a:spcPct val="93000"/>
              </a:lnSpc>
              <a:spcBef>
                <a:spcPct val="0"/>
              </a:spcBef>
              <a:buClrTx/>
              <a:buFontTx/>
              <a:buNone/>
            </a:pPr>
            <a:r>
              <a:rPr lang="en-CA" sz="2000" smtClean="0">
                <a:latin typeface="Arial" charset="0"/>
                <a:ea typeface="Microsoft YaHei" charset="-122"/>
              </a:rPr>
              <a:t>government and high-tech spending</a:t>
            </a:r>
          </a:p>
          <a:p>
            <a:pPr eaLnBrk="1">
              <a:lnSpc>
                <a:spcPct val="93000"/>
              </a:lnSpc>
              <a:spcBef>
                <a:spcPct val="0"/>
              </a:spcBef>
              <a:buClrTx/>
              <a:buFontTx/>
              <a:buNone/>
            </a:pPr>
            <a:r>
              <a:rPr lang="en-CA" sz="2000" smtClean="0">
                <a:latin typeface="Arial" charset="0"/>
                <a:ea typeface="Microsoft YaHei" charset="-122"/>
              </a:rPr>
              <a:t>– Offset by higher IP connectivity and ICT growth y/y</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684F4BD-DC33-4F30-ABB6-3321C9670577}" type="slidenum">
              <a:rPr lang="en-CA">
                <a:solidFill>
                  <a:srgbClr val="000000"/>
                </a:solidFill>
                <a:latin typeface="Times New Roman" pitchFamily="16" charset="0"/>
              </a:rPr>
              <a:pPr eaLnBrk="1"/>
              <a:t>195</a:t>
            </a:fld>
            <a:endParaRPr lang="en-CA">
              <a:solidFill>
                <a:srgbClr val="000000"/>
              </a:solidFill>
              <a:latin typeface="Times New Roman" pitchFamily="16" charset="0"/>
            </a:endParaRPr>
          </a:p>
        </p:txBody>
      </p:sp>
      <p:sp>
        <p:nvSpPr>
          <p:cNvPr id="317443"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44"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62A10E3-17F4-4195-86F6-72BC6F80119D}" type="slidenum">
              <a:rPr lang="en-CA">
                <a:solidFill>
                  <a:srgbClr val="000000"/>
                </a:solidFill>
                <a:latin typeface="Times New Roman" pitchFamily="16" charset="0"/>
              </a:rPr>
              <a:pPr eaLnBrk="1"/>
              <a:t>196</a:t>
            </a:fld>
            <a:endParaRPr lang="en-CA">
              <a:solidFill>
                <a:srgbClr val="000000"/>
              </a:solidFill>
              <a:latin typeface="Times New Roman" pitchFamily="16" charset="0"/>
            </a:endParaRPr>
          </a:p>
        </p:txBody>
      </p:sp>
      <p:sp>
        <p:nvSpPr>
          <p:cNvPr id="318467"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8468" name="Text Box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z="2200" smtClean="0">
                <a:ea typeface="Microsoft YaHei" charset="-122"/>
              </a:rPr>
              <a:t>(MVNO = mobile virtual network operator is a mobile phone operator that provides services directly to their own customers but does not own key network assets such as a licensed frequency allocation of radio spectrum and the cell tower infrastructure.[1] Instead these assets are leased from a mobile network operator in the region where the MVNO operates.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49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EE9AFC6-6F61-4013-A0E3-CFEC3316B477}" type="slidenum">
              <a:rPr lang="en-CA">
                <a:solidFill>
                  <a:srgbClr val="000000"/>
                </a:solidFill>
                <a:latin typeface="Times New Roman" pitchFamily="16" charset="0"/>
              </a:rPr>
              <a:pPr eaLnBrk="1"/>
              <a:t>197</a:t>
            </a:fld>
            <a:endParaRPr lang="en-CA">
              <a:solidFill>
                <a:srgbClr val="000000"/>
              </a:solidFill>
              <a:latin typeface="Times New Roman" pitchFamily="16" charset="0"/>
            </a:endParaRPr>
          </a:p>
        </p:txBody>
      </p:sp>
      <p:sp>
        <p:nvSpPr>
          <p:cNvPr id="319491"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9492"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43A3B69-04A8-4C5D-B7C6-642488D6CA3B}" type="slidenum">
              <a:rPr lang="en-CA">
                <a:solidFill>
                  <a:srgbClr val="000000"/>
                </a:solidFill>
                <a:latin typeface="Times New Roman" pitchFamily="16" charset="0"/>
              </a:rPr>
              <a:pPr eaLnBrk="1"/>
              <a:t>198</a:t>
            </a:fld>
            <a:endParaRPr lang="en-CA">
              <a:solidFill>
                <a:srgbClr val="000000"/>
              </a:solidFill>
              <a:latin typeface="Times New Roman" pitchFamily="16" charset="0"/>
            </a:endParaRPr>
          </a:p>
        </p:txBody>
      </p:sp>
      <p:sp>
        <p:nvSpPr>
          <p:cNvPr id="320515"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0516"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13E6470-0F85-4FC5-A43E-39372B324806}" type="slidenum">
              <a:rPr lang="en-CA">
                <a:solidFill>
                  <a:srgbClr val="000000"/>
                </a:solidFill>
                <a:latin typeface="Times New Roman" pitchFamily="16" charset="0"/>
              </a:rPr>
              <a:pPr eaLnBrk="1"/>
              <a:t>199</a:t>
            </a:fld>
            <a:endParaRPr lang="en-CA">
              <a:solidFill>
                <a:srgbClr val="000000"/>
              </a:solidFill>
              <a:latin typeface="Times New Roman" pitchFamily="16" charset="0"/>
            </a:endParaRPr>
          </a:p>
        </p:txBody>
      </p:sp>
      <p:sp>
        <p:nvSpPr>
          <p:cNvPr id="321539"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1540"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9B65BFD-07E1-4311-9EBB-8FE202130514}" type="slidenum">
              <a:rPr lang="en-CA">
                <a:solidFill>
                  <a:srgbClr val="000000"/>
                </a:solidFill>
                <a:latin typeface="Times New Roman" pitchFamily="16" charset="0"/>
              </a:rPr>
              <a:pPr eaLnBrk="1"/>
              <a:t>200</a:t>
            </a:fld>
            <a:endParaRPr lang="en-CA">
              <a:solidFill>
                <a:srgbClr val="000000"/>
              </a:solidFill>
              <a:latin typeface="Times New Roman" pitchFamily="16" charset="0"/>
            </a:endParaRPr>
          </a:p>
        </p:txBody>
      </p:sp>
      <p:sp>
        <p:nvSpPr>
          <p:cNvPr id="322563"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2564" name="Text Box 2"/>
          <p:cNvSpPr txBox="1">
            <a:spLocks noGrp="1" noChangeArrowheads="1"/>
          </p:cNvSpPr>
          <p:nvPr>
            <p:ph type="body" idx="1"/>
          </p:nvPr>
        </p:nvSpPr>
        <p:spPr>
          <a:xfrm>
            <a:off x="777875" y="4776788"/>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Bell Wireless added just 86,000 new customers in Q311, around double the 42,000 for H111 as a whole.</a:t>
            </a:r>
          </a:p>
          <a:p>
            <a:pPr>
              <a:spcBef>
                <a:spcPts val="450"/>
              </a:spcBef>
              <a:buClrTx/>
              <a:buFontTx/>
              <a:buNone/>
            </a:pPr>
            <a:r>
              <a:rPr lang="en-CA" smtClean="0">
                <a:ea typeface="Microsoft YaHei" charset="-122"/>
              </a:rPr>
              <a:t>The company actually lost prepaid subscribers this quarter - the figure fell by 12.3%. Postpaid, however,</a:t>
            </a:r>
          </a:p>
          <a:p>
            <a:pPr>
              <a:spcBef>
                <a:spcPts val="450"/>
              </a:spcBef>
              <a:buClrTx/>
              <a:buFontTx/>
              <a:buNone/>
            </a:pPr>
            <a:r>
              <a:rPr lang="en-CA" smtClean="0">
                <a:ea typeface="Microsoft YaHei" charset="-122"/>
              </a:rPr>
              <a:t>expanded 8.5%. Positive growth was achieved through stronger postpaid additions during this period. Wind</a:t>
            </a:r>
          </a:p>
          <a:p>
            <a:pPr>
              <a:spcBef>
                <a:spcPts val="450"/>
              </a:spcBef>
              <a:buClrTx/>
              <a:buFontTx/>
              <a:buNone/>
            </a:pPr>
            <a:r>
              <a:rPr lang="en-CA" smtClean="0">
                <a:ea typeface="Microsoft YaHei" charset="-122"/>
              </a:rPr>
              <a:t>added just 28,000 in Q311, while Videotron's net additions was steady with Q211, at 46,000. Both of these</a:t>
            </a:r>
          </a:p>
          <a:p>
            <a:pPr>
              <a:spcBef>
                <a:spcPts val="450"/>
              </a:spcBef>
              <a:buClrTx/>
              <a:buFontTx/>
              <a:buNone/>
            </a:pPr>
            <a:r>
              <a:rPr lang="en-CA" smtClean="0">
                <a:ea typeface="Microsoft YaHei" charset="-122"/>
              </a:rPr>
              <a:t>players focus on the postpaid market.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7759C29-732D-4DBE-A7F2-2E7ECA2A67DB}" type="slidenum">
              <a:rPr lang="en-CA">
                <a:solidFill>
                  <a:srgbClr val="000000"/>
                </a:solidFill>
                <a:latin typeface="Times New Roman" pitchFamily="16" charset="0"/>
              </a:rPr>
              <a:pPr eaLnBrk="1"/>
              <a:t>11</a:t>
            </a:fld>
            <a:endParaRPr lang="en-CA">
              <a:solidFill>
                <a:srgbClr val="000000"/>
              </a:solidFill>
              <a:latin typeface="Times New Roman" pitchFamily="16" charset="0"/>
            </a:endParaRPr>
          </a:p>
        </p:txBody>
      </p:sp>
      <p:sp>
        <p:nvSpPr>
          <p:cNvPr id="22221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359F1A0-11D3-4123-8AD4-1B231E7AED9C}" type="slidenum">
              <a:rPr lang="en-CA">
                <a:solidFill>
                  <a:srgbClr val="000000"/>
                </a:solidFill>
                <a:latin typeface="Times New Roman" pitchFamily="16" charset="0"/>
              </a:rPr>
              <a:pPr eaLnBrk="1"/>
              <a:t>201</a:t>
            </a:fld>
            <a:endParaRPr lang="en-CA">
              <a:solidFill>
                <a:srgbClr val="000000"/>
              </a:solidFill>
              <a:latin typeface="Times New Roman" pitchFamily="16" charset="0"/>
            </a:endParaRPr>
          </a:p>
        </p:txBody>
      </p:sp>
      <p:sp>
        <p:nvSpPr>
          <p:cNvPr id="323587"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3588" name="Text Box 2"/>
          <p:cNvSpPr txBox="1">
            <a:spLocks noGrp="1" noChangeArrowheads="1"/>
          </p:cNvSpPr>
          <p:nvPr>
            <p:ph type="body" idx="1"/>
          </p:nvPr>
        </p:nvSpPr>
        <p:spPr>
          <a:xfrm>
            <a:off x="803275" y="4835525"/>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As Bell has a higher proportion of prepaid subscribers, it could be expected that the operator would seek to</a:t>
            </a:r>
          </a:p>
          <a:p>
            <a:pPr>
              <a:spcBef>
                <a:spcPts val="450"/>
              </a:spcBef>
              <a:buClrTx/>
              <a:buFontTx/>
              <a:buNone/>
            </a:pPr>
            <a:r>
              <a:rPr lang="en-CA" smtClean="0">
                <a:ea typeface="Microsoft YaHei" charset="-122"/>
              </a:rPr>
              <a:t>improve its prepaid ARPU rate. However, both companies see an overall downward trajectory to prepaid</a:t>
            </a:r>
          </a:p>
          <a:p>
            <a:pPr>
              <a:spcBef>
                <a:spcPts val="450"/>
              </a:spcBef>
              <a:buClrTx/>
              <a:buFontTx/>
              <a:buNone/>
            </a:pPr>
            <a:r>
              <a:rPr lang="en-CA" smtClean="0">
                <a:ea typeface="Microsoft YaHei" charset="-122"/>
              </a:rPr>
              <a:t>ARPUs (although there are variations on this trend between quarters). For operators, the focus in 2009 was</a:t>
            </a:r>
          </a:p>
          <a:p>
            <a:pPr>
              <a:spcBef>
                <a:spcPts val="450"/>
              </a:spcBef>
              <a:buClrTx/>
              <a:buFontTx/>
              <a:buNone/>
            </a:pPr>
            <a:r>
              <a:rPr lang="en-CA" smtClean="0">
                <a:ea typeface="Microsoft YaHei" charset="-122"/>
              </a:rPr>
              <a:t>on riding out the economic downturn. Increased data usage was important for this, but basic voice services</a:t>
            </a:r>
          </a:p>
          <a:p>
            <a:pPr>
              <a:spcBef>
                <a:spcPts val="450"/>
              </a:spcBef>
              <a:buClrTx/>
              <a:buFontTx/>
              <a:buNone/>
            </a:pPr>
            <a:r>
              <a:rPr lang="en-CA" smtClean="0">
                <a:ea typeface="Microsoft YaHei" charset="-122"/>
              </a:rPr>
              <a:t>remain an important part of operators' revenues</a:t>
            </a:r>
          </a:p>
          <a:p>
            <a:pPr>
              <a:spcBef>
                <a:spcPts val="450"/>
              </a:spcBef>
              <a:buClrTx/>
              <a:buFontTx/>
              <a:buNone/>
            </a:pPr>
            <a:r>
              <a:rPr lang="en-CA" smtClean="0">
                <a:ea typeface="Microsoft YaHei" charset="-122"/>
              </a:rPr>
              <a:t>For its part, Bell attributes the inclusion of Virgin Mobile Canada into its wireless business as one of the</a:t>
            </a:r>
          </a:p>
          <a:p>
            <a:pPr>
              <a:spcBef>
                <a:spcPts val="450"/>
              </a:spcBef>
              <a:buClrTx/>
              <a:buFontTx/>
              <a:buNone/>
            </a:pPr>
            <a:r>
              <a:rPr lang="en-CA" smtClean="0">
                <a:ea typeface="Microsoft YaHei" charset="-122"/>
              </a:rPr>
              <a:t>main factors for its depressed prepaid and blended ARPU levels. It does claim that postpaid ARPUs</a:t>
            </a:r>
          </a:p>
          <a:p>
            <a:pPr>
              <a:spcBef>
                <a:spcPts val="450"/>
              </a:spcBef>
              <a:buClrTx/>
              <a:buFontTx/>
              <a:buNone/>
            </a:pPr>
            <a:r>
              <a:rPr lang="en-CA" smtClean="0">
                <a:ea typeface="Microsoft YaHei" charset="-122"/>
              </a:rPr>
              <a:t>continue to be high due to increased usage of smartphones, wireless internet sticks and other data-capable</a:t>
            </a:r>
          </a:p>
          <a:p>
            <a:pPr>
              <a:spcBef>
                <a:spcPts val="450"/>
              </a:spcBef>
              <a:buClrTx/>
              <a:buFontTx/>
              <a:buNone/>
            </a:pPr>
            <a:r>
              <a:rPr lang="en-CA" smtClean="0">
                <a:ea typeface="Microsoft YaHei" charset="-122"/>
              </a:rPr>
              <a:t>devices, y-o-y. In its Q410 report, Bell reported on a 38% increase in wireless data revenues, which it</a:t>
            </a:r>
          </a:p>
          <a:p>
            <a:pPr>
              <a:spcBef>
                <a:spcPts val="450"/>
              </a:spcBef>
              <a:buClrTx/>
              <a:buFontTx/>
              <a:buNone/>
            </a:pPr>
            <a:r>
              <a:rPr lang="en-CA" smtClean="0">
                <a:ea typeface="Microsoft YaHei" charset="-122"/>
              </a:rPr>
              <a:t>attributed to smartphones and similar devices; in each of Q111 and Q211, it once again reported high</a:t>
            </a:r>
          </a:p>
          <a:p>
            <a:pPr>
              <a:spcBef>
                <a:spcPts val="450"/>
              </a:spcBef>
              <a:buClrTx/>
              <a:buFontTx/>
              <a:buNone/>
            </a:pPr>
            <a:r>
              <a:rPr lang="en-CA" smtClean="0">
                <a:ea typeface="Microsoft YaHei" charset="-122"/>
              </a:rPr>
              <a:t>smartphone sales and upgrades. In Q211, Bell pointed to 'exclusive' products such as the Samsung Galaxy</a:t>
            </a:r>
          </a:p>
          <a:p>
            <a:pPr>
              <a:spcBef>
                <a:spcPts val="450"/>
              </a:spcBef>
              <a:buClrTx/>
              <a:buFontTx/>
              <a:buNone/>
            </a:pPr>
            <a:r>
              <a:rPr lang="en-CA" smtClean="0">
                <a:ea typeface="Microsoft YaHei" charset="-122"/>
              </a:rPr>
              <a:t>S II, the HTC Sensation, the Motorola Atrix and the Motorola XT860 - as well as its enhanced Bell Mobile</a:t>
            </a:r>
          </a:p>
          <a:p>
            <a:pPr>
              <a:spcBef>
                <a:spcPts val="450"/>
              </a:spcBef>
              <a:buClrTx/>
              <a:buFontTx/>
              <a:buNone/>
            </a:pPr>
            <a:r>
              <a:rPr lang="en-CA" smtClean="0">
                <a:ea typeface="Microsoft YaHei" charset="-122"/>
              </a:rPr>
              <a:t>TV services - as key drivers of the 34% growth in wireless data revenues.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D203A38-CEFD-41AA-8866-59B1B04A0C57}" type="slidenum">
              <a:rPr lang="en-CA">
                <a:solidFill>
                  <a:srgbClr val="000000"/>
                </a:solidFill>
                <a:latin typeface="Times New Roman" pitchFamily="16" charset="0"/>
              </a:rPr>
              <a:pPr eaLnBrk="1"/>
              <a:t>202</a:t>
            </a:fld>
            <a:endParaRPr lang="en-CA">
              <a:solidFill>
                <a:srgbClr val="000000"/>
              </a:solidFill>
              <a:latin typeface="Times New Roman" pitchFamily="16" charset="0"/>
            </a:endParaRPr>
          </a:p>
        </p:txBody>
      </p:sp>
      <p:sp>
        <p:nvSpPr>
          <p:cNvPr id="324611"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4612"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8E666DD-1443-47C3-BAA7-075369230641}" type="slidenum">
              <a:rPr lang="en-CA">
                <a:solidFill>
                  <a:srgbClr val="000000"/>
                </a:solidFill>
                <a:latin typeface="Times New Roman" pitchFamily="16" charset="0"/>
              </a:rPr>
              <a:pPr eaLnBrk="1"/>
              <a:t>203</a:t>
            </a:fld>
            <a:endParaRPr lang="en-CA">
              <a:solidFill>
                <a:srgbClr val="000000"/>
              </a:solidFill>
              <a:latin typeface="Times New Roman" pitchFamily="16" charset="0"/>
            </a:endParaRPr>
          </a:p>
        </p:txBody>
      </p:sp>
      <p:sp>
        <p:nvSpPr>
          <p:cNvPr id="325635"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5636"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AC97927-BF9A-40BB-B1C6-9F756821D2DE}" type="slidenum">
              <a:rPr lang="en-CA">
                <a:solidFill>
                  <a:srgbClr val="000000"/>
                </a:solidFill>
                <a:latin typeface="Times New Roman" pitchFamily="16" charset="0"/>
              </a:rPr>
              <a:pPr eaLnBrk="1"/>
              <a:t>204</a:t>
            </a:fld>
            <a:endParaRPr lang="en-CA">
              <a:solidFill>
                <a:srgbClr val="000000"/>
              </a:solidFill>
              <a:latin typeface="Times New Roman" pitchFamily="16" charset="0"/>
            </a:endParaRPr>
          </a:p>
        </p:txBody>
      </p:sp>
      <p:sp>
        <p:nvSpPr>
          <p:cNvPr id="326659"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6660" name="Text Box 2"/>
          <p:cNvSpPr txBox="1">
            <a:spLocks noGrp="1" noChangeArrowheads="1"/>
          </p:cNvSpPr>
          <p:nvPr>
            <p:ph type="body" idx="1"/>
          </p:nvPr>
        </p:nvSpPr>
        <p:spPr>
          <a:xfrm>
            <a:off x="777875" y="4776788"/>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Healthy postpaid net adds of 132k in Q4’11</a:t>
            </a:r>
          </a:p>
          <a:p>
            <a:pPr>
              <a:spcBef>
                <a:spcPts val="450"/>
              </a:spcBef>
              <a:buClrTx/>
              <a:buFontTx/>
              <a:buNone/>
            </a:pPr>
            <a:r>
              <a:rPr lang="en-CA" smtClean="0">
                <a:ea typeface="Microsoft YaHei" charset="-122"/>
              </a:rPr>
              <a:t>– Leveraged new devices and promotional offers</a:t>
            </a:r>
          </a:p>
          <a:p>
            <a:pPr>
              <a:spcBef>
                <a:spcPts val="450"/>
              </a:spcBef>
              <a:buClrTx/>
              <a:buFontTx/>
              <a:buNone/>
            </a:pPr>
            <a:r>
              <a:rPr lang="en-CA" smtClean="0">
                <a:ea typeface="Microsoft YaHei" charset="-122"/>
              </a:rPr>
              <a:t>– Maintaining strong incumbent postpaid market share</a:t>
            </a:r>
          </a:p>
          <a:p>
            <a:pPr>
              <a:spcBef>
                <a:spcPts val="450"/>
              </a:spcBef>
              <a:buClrTx/>
              <a:buFontTx/>
              <a:buNone/>
            </a:pPr>
            <a:r>
              <a:rPr lang="en-CA" smtClean="0">
                <a:ea typeface="Microsoft YaHei" charset="-122"/>
              </a:rPr>
              <a:t>– Churn rate stable y/y despite intensified competition</a:t>
            </a:r>
          </a:p>
          <a:p>
            <a:pPr>
              <a:spcBef>
                <a:spcPts val="450"/>
              </a:spcBef>
              <a:buClrTx/>
              <a:buFontTx/>
              <a:buNone/>
            </a:pPr>
            <a:r>
              <a:rPr lang="en-CA" smtClean="0">
                <a:ea typeface="Microsoft YaHei" charset="-122"/>
              </a:rPr>
              <a:t>– As expected, prepaid additions lower y/y, reflecting </a:t>
            </a:r>
          </a:p>
          <a:p>
            <a:pPr>
              <a:spcBef>
                <a:spcPts val="450"/>
              </a:spcBef>
              <a:buClrTx/>
              <a:buFontTx/>
              <a:buNone/>
            </a:pPr>
            <a:r>
              <a:rPr lang="en-CA" smtClean="0">
                <a:ea typeface="Microsoft YaHei" charset="-122"/>
              </a:rPr>
              <a:t>aggressive competition at low end of market</a:t>
            </a:r>
          </a:p>
          <a:p>
            <a:pPr>
              <a:spcBef>
                <a:spcPts val="450"/>
              </a:spcBef>
              <a:buClrTx/>
              <a:buFontTx/>
              <a:buNone/>
            </a:pPr>
            <a:r>
              <a:rPr lang="en-CA" smtClean="0">
                <a:ea typeface="Microsoft YaHei" charset="-122"/>
              </a:rPr>
              <a:t>• Accelerated smartphone adoption</a:t>
            </a:r>
          </a:p>
          <a:p>
            <a:pPr>
              <a:spcBef>
                <a:spcPts val="450"/>
              </a:spcBef>
              <a:buClrTx/>
              <a:buFontTx/>
              <a:buNone/>
            </a:pPr>
            <a:r>
              <a:rPr lang="en-CA" smtClean="0">
                <a:ea typeface="Microsoft YaHei" charset="-122"/>
              </a:rPr>
              <a:t>– 48% of total postpaid base, up from 31% in Q4’10</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ARPU up 4.1% y/y  </a:t>
            </a:r>
          </a:p>
          <a:p>
            <a:pPr>
              <a:spcBef>
                <a:spcPts val="450"/>
              </a:spcBef>
              <a:buClrTx/>
              <a:buFontTx/>
              <a:buNone/>
            </a:pPr>
            <a:r>
              <a:rPr lang="en-CA" smtClean="0">
                <a:ea typeface="Microsoft YaHei" charset="-122"/>
              </a:rPr>
              <a:t>– Focus on growing higher-value postpaid customers</a:t>
            </a:r>
          </a:p>
          <a:p>
            <a:pPr>
              <a:spcBef>
                <a:spcPts val="450"/>
              </a:spcBef>
              <a:buClrTx/>
              <a:buFontTx/>
              <a:buNone/>
            </a:pPr>
            <a:r>
              <a:rPr lang="en-CA" smtClean="0">
                <a:ea typeface="Microsoft YaHei" charset="-122"/>
              </a:rPr>
              <a:t>– Smartphone mix drives y/y data growth of 32% in Q4’11</a:t>
            </a:r>
          </a:p>
          <a:p>
            <a:pPr>
              <a:spcBef>
                <a:spcPts val="450"/>
              </a:spcBef>
              <a:buClrTx/>
              <a:buFontTx/>
              <a:buNone/>
            </a:pPr>
            <a:r>
              <a:rPr lang="en-CA" smtClean="0">
                <a:ea typeface="Microsoft YaHei" charset="-122"/>
              </a:rPr>
              <a:t>• Higher cost of retention (COR) reflects richer </a:t>
            </a:r>
          </a:p>
          <a:p>
            <a:pPr>
              <a:spcBef>
                <a:spcPts val="450"/>
              </a:spcBef>
              <a:buClrTx/>
              <a:buFontTx/>
              <a:buNone/>
            </a:pPr>
            <a:r>
              <a:rPr lang="en-CA" smtClean="0">
                <a:ea typeface="Microsoft YaHei" charset="-122"/>
              </a:rPr>
              <a:t>handset upgrade offers in line with competitors</a:t>
            </a:r>
          </a:p>
          <a:p>
            <a:pPr>
              <a:spcBef>
                <a:spcPts val="450"/>
              </a:spcBef>
              <a:buClrTx/>
              <a:buFontTx/>
              <a:buNone/>
            </a:pPr>
            <a:r>
              <a:rPr lang="en-CA" smtClean="0">
                <a:ea typeface="Microsoft YaHei" charset="-122"/>
              </a:rPr>
              <a:t>• Higher COA driven by increased smartphone </a:t>
            </a:r>
          </a:p>
          <a:p>
            <a:pPr>
              <a:spcBef>
                <a:spcPts val="450"/>
              </a:spcBef>
              <a:buClrTx/>
              <a:buFontTx/>
              <a:buNone/>
            </a:pPr>
            <a:r>
              <a:rPr lang="en-CA" smtClean="0">
                <a:ea typeface="Microsoft YaHei" charset="-122"/>
              </a:rPr>
              <a:t>sales mix and competitive pricing</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80347D1-D584-4EBA-AC9C-2F6C63263B5F}" type="slidenum">
              <a:rPr lang="en-CA">
                <a:solidFill>
                  <a:srgbClr val="000000"/>
                </a:solidFill>
                <a:latin typeface="Times New Roman" pitchFamily="16" charset="0"/>
              </a:rPr>
              <a:pPr eaLnBrk="1"/>
              <a:t>205</a:t>
            </a:fld>
            <a:endParaRPr lang="en-CA">
              <a:solidFill>
                <a:srgbClr val="000000"/>
              </a:solidFill>
              <a:latin typeface="Times New Roman" pitchFamily="16" charset="0"/>
            </a:endParaRPr>
          </a:p>
        </p:txBody>
      </p:sp>
      <p:sp>
        <p:nvSpPr>
          <p:cNvPr id="327683"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684" name="Text Box 2"/>
          <p:cNvSpPr txBox="1">
            <a:spLocks noGrp="1" noChangeArrowheads="1"/>
          </p:cNvSpPr>
          <p:nvPr>
            <p:ph type="body" idx="1"/>
          </p:nvPr>
        </p:nvSpPr>
        <p:spPr>
          <a:xfrm>
            <a:off x="777875" y="4776788"/>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 Improving service revenue growth trajectory driven by subscriber mix and higher ARPU </a:t>
            </a:r>
          </a:p>
          <a:p>
            <a:pPr>
              <a:spcBef>
                <a:spcPts val="450"/>
              </a:spcBef>
              <a:buClrTx/>
              <a:buFontTx/>
              <a:buNone/>
            </a:pPr>
            <a:r>
              <a:rPr lang="en-CA" smtClean="0">
                <a:ea typeface="Microsoft YaHei" charset="-122"/>
              </a:rPr>
              <a:t>– Accelerated smartphone adoption and usage contributed to data revenue growth of 32% in Q4’11 </a:t>
            </a:r>
          </a:p>
          <a:p>
            <a:pPr>
              <a:spcBef>
                <a:spcPts val="450"/>
              </a:spcBef>
              <a:buClrTx/>
              <a:buFontTx/>
              <a:buNone/>
            </a:pPr>
            <a:r>
              <a:rPr lang="en-CA" smtClean="0">
                <a:ea typeface="Microsoft YaHei" charset="-122"/>
              </a:rPr>
              <a:t>• Product revenues down 3.7% in Q4’11, despite higher y/y smartphone sales  </a:t>
            </a:r>
          </a:p>
          <a:p>
            <a:pPr>
              <a:spcBef>
                <a:spcPts val="450"/>
              </a:spcBef>
              <a:buClrTx/>
              <a:buFontTx/>
              <a:buNone/>
            </a:pPr>
            <a:r>
              <a:rPr lang="en-CA" smtClean="0">
                <a:ea typeface="Microsoft YaHei" charset="-122"/>
              </a:rPr>
              <a:t>– Lower average handset pricing and fewer unsubsidized upgrades reflecting aggressive acquisition and retention offers</a:t>
            </a:r>
          </a:p>
          <a:p>
            <a:pPr>
              <a:spcBef>
                <a:spcPts val="450"/>
              </a:spcBef>
              <a:buClrTx/>
              <a:buFontTx/>
              <a:buNone/>
            </a:pPr>
            <a:r>
              <a:rPr lang="en-CA" smtClean="0">
                <a:ea typeface="Microsoft YaHei" charset="-122"/>
              </a:rPr>
              <a:t>• Healthy EBITDA growth of 9.6% in Q4’11 with 1.1 point y/y service margin improvement</a:t>
            </a:r>
          </a:p>
          <a:p>
            <a:pPr>
              <a:spcBef>
                <a:spcPts val="450"/>
              </a:spcBef>
              <a:buClrTx/>
              <a:buFontTx/>
              <a:buNone/>
            </a:pPr>
            <a:r>
              <a:rPr lang="en-CA" smtClean="0">
                <a:ea typeface="Microsoft YaHei" charset="-122"/>
              </a:rPr>
              <a:t>– Reflects benefit from revenue flow-through of significant increase in smartphone customer base in 2011 </a:t>
            </a:r>
          </a:p>
          <a:p>
            <a:pPr>
              <a:spcBef>
                <a:spcPts val="450"/>
              </a:spcBef>
              <a:buClrTx/>
              <a:buFontTx/>
              <a:buNone/>
            </a:pPr>
            <a:r>
              <a:rPr lang="en-CA" smtClean="0">
                <a:ea typeface="Microsoft YaHei" charset="-122"/>
              </a:rPr>
              <a:t>– Absorbed $24M of incremental y/y subscriber acquisition costs and retention spending </a:t>
            </a:r>
          </a:p>
          <a:p>
            <a:pPr>
              <a:spcBef>
                <a:spcPts val="450"/>
              </a:spcBef>
              <a:buClrTx/>
              <a:buFontTx/>
              <a:buNone/>
            </a:pPr>
            <a:r>
              <a:rPr lang="en-CA" smtClean="0">
                <a:ea typeface="Microsoft YaHei" charset="-122"/>
              </a:rPr>
              <a:t>• Strong wireless cash flow contribution in Q4’11, while investing in LTE build-out </a:t>
            </a:r>
          </a:p>
          <a:p>
            <a:pPr>
              <a:spcBef>
                <a:spcPts val="450"/>
              </a:spcBef>
              <a:buClrTx/>
              <a:buFontTx/>
              <a:buNone/>
            </a:pPr>
            <a:r>
              <a:rPr lang="en-CA" smtClean="0">
                <a:ea typeface="Microsoft YaHei" charset="-122"/>
              </a:rPr>
              <a:t>– EBITDA-Capex up 46.5%</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A0328AA-F15E-4D8E-8F1D-24AF9ED44476}" type="slidenum">
              <a:rPr lang="en-CA">
                <a:solidFill>
                  <a:srgbClr val="000000"/>
                </a:solidFill>
                <a:latin typeface="Times New Roman" pitchFamily="16" charset="0"/>
              </a:rPr>
              <a:pPr eaLnBrk="1"/>
              <a:t>206</a:t>
            </a:fld>
            <a:endParaRPr lang="en-CA">
              <a:solidFill>
                <a:srgbClr val="000000"/>
              </a:solidFill>
              <a:latin typeface="Times New Roman" pitchFamily="16" charset="0"/>
            </a:endParaRPr>
          </a:p>
        </p:txBody>
      </p:sp>
      <p:sp>
        <p:nvSpPr>
          <p:cNvPr id="328707"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8708" name="Text Box 2"/>
          <p:cNvSpPr txBox="1">
            <a:spLocks noGrp="1" noChangeArrowheads="1"/>
          </p:cNvSpPr>
          <p:nvPr>
            <p:ph type="body" idx="1"/>
          </p:nvPr>
        </p:nvSpPr>
        <p:spPr>
          <a:xfrm>
            <a:off x="777875" y="4776788"/>
            <a:ext cx="6216650" cy="47101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Bell Wireless continued to deliver strong postpaid net additions, steady data revenue growth on accelerating smartphone adoption and usage, and higher blended ARPU. Leveraging Bell's leading broadband mobile HSPA+ and LTE networks</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Bell Wireless EBITDA increased 9.6% to $421 million this quarter. Higher revenues were partly offset by an increase in acquisition and retention costs from an increased smartphone mix and competitive handset pricing. For the full year, Bell Wireless EBITDA increased 6.1% to $1,823 million.</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Smartphone users represented 48% of total postpaid subscribers at the end of 2011, compared to 31% one year earlier.</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Postpaid net additions were 131,986 this quarter, compared to 156,708 last year, reflecting aggressive acquisition offers from competitors. The prepaid client base declined by 74,100 this quarter, compared to a customer loss of 39,926 last year, due to higher churn and higher prepaid-to-postpaid migrations.</a:t>
            </a:r>
          </a:p>
          <a:p>
            <a:pPr>
              <a:spcBef>
                <a:spcPts val="450"/>
              </a:spcBef>
              <a:buClrTx/>
              <a:buFontTx/>
              <a:buNone/>
            </a:pPr>
            <a:r>
              <a:rPr lang="en-CA" smtClean="0">
                <a:ea typeface="Microsoft YaHei" charset="-122"/>
              </a:rPr>
              <a:t>Postpaid churn remained stable at 1.5% despite intense competition while prepaid churn increased to 4.2% from 3.6%. Blended churn increased marginally to 2.1%.</a:t>
            </a:r>
          </a:p>
          <a:p>
            <a:pPr>
              <a:spcBef>
                <a:spcPts val="450"/>
              </a:spcBef>
              <a:buClrTx/>
              <a:buFontTx/>
              <a:buNone/>
            </a:pPr>
            <a:r>
              <a:rPr lang="en-CA" smtClean="0">
                <a:ea typeface="Microsoft YaHei" charset="-122"/>
              </a:rPr>
              <a:t>The Bell Wireless client base reached 7,427,482 at the end of the quarter, an increase of 2.6% over last year.</a:t>
            </a:r>
          </a:p>
          <a:p>
            <a:pPr>
              <a:spcBef>
                <a:spcPts val="450"/>
              </a:spcBef>
              <a:buClrTx/>
              <a:buFontTx/>
              <a:buNone/>
            </a:pPr>
            <a:r>
              <a:rPr lang="en-CA" smtClean="0">
                <a:ea typeface="Microsoft YaHei" charset="-122"/>
              </a:rPr>
              <a:t>Cost of acquisition increased 9.5% this quarter to $450 per gross activation. Higher handset subsidies were driven by an increased proportion of postpaid and smartphone activations as well as competitive pricing.</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B9411D2-B0AB-4CB1-A5FE-17550E612D9E}" type="slidenum">
              <a:rPr lang="en-CA">
                <a:solidFill>
                  <a:srgbClr val="000000"/>
                </a:solidFill>
                <a:latin typeface="Times New Roman" pitchFamily="16" charset="0"/>
              </a:rPr>
              <a:pPr eaLnBrk="1"/>
              <a:t>207</a:t>
            </a:fld>
            <a:endParaRPr lang="en-CA">
              <a:solidFill>
                <a:srgbClr val="000000"/>
              </a:solidFill>
              <a:latin typeface="Times New Roman" pitchFamily="16" charset="0"/>
            </a:endParaRPr>
          </a:p>
        </p:txBody>
      </p:sp>
      <p:sp>
        <p:nvSpPr>
          <p:cNvPr id="329731"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9732"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4206352-25E7-4FA3-9164-392CAD3BCEFB}" type="slidenum">
              <a:rPr lang="en-CA">
                <a:solidFill>
                  <a:srgbClr val="000000"/>
                </a:solidFill>
                <a:latin typeface="Times New Roman" pitchFamily="16" charset="0"/>
              </a:rPr>
              <a:pPr eaLnBrk="1"/>
              <a:t>208</a:t>
            </a:fld>
            <a:endParaRPr lang="en-CA">
              <a:solidFill>
                <a:srgbClr val="000000"/>
              </a:solidFill>
              <a:latin typeface="Times New Roman" pitchFamily="16" charset="0"/>
            </a:endParaRPr>
          </a:p>
        </p:txBody>
      </p:sp>
      <p:sp>
        <p:nvSpPr>
          <p:cNvPr id="330755"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0756" name="Text Box 2"/>
          <p:cNvSpPr txBox="1">
            <a:spLocks noGrp="1" noChangeArrowheads="1"/>
          </p:cNvSpPr>
          <p:nvPr>
            <p:ph type="body" idx="1"/>
          </p:nvPr>
        </p:nvSpPr>
        <p:spPr>
          <a:xfrm>
            <a:off x="777875" y="4776788"/>
            <a:ext cx="6216650" cy="4524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Strong TV ratings maintained across </a:t>
            </a:r>
          </a:p>
          <a:p>
            <a:pPr>
              <a:spcBef>
                <a:spcPts val="450"/>
              </a:spcBef>
              <a:buClrTx/>
              <a:buFontTx/>
              <a:buNone/>
            </a:pPr>
            <a:r>
              <a:rPr lang="en-CA" smtClean="0">
                <a:ea typeface="Microsoft YaHei" charset="-122"/>
              </a:rPr>
              <a:t>all conventional and specialty channels</a:t>
            </a:r>
          </a:p>
          <a:p>
            <a:pPr>
              <a:spcBef>
                <a:spcPts val="450"/>
              </a:spcBef>
              <a:buClrTx/>
              <a:buFontTx/>
              <a:buNone/>
            </a:pPr>
            <a:r>
              <a:rPr lang="en-CA" smtClean="0">
                <a:ea typeface="Microsoft YaHei" charset="-122"/>
              </a:rPr>
              <a:t>• Mobile TV content expanded with live </a:t>
            </a:r>
          </a:p>
          <a:p>
            <a:pPr>
              <a:spcBef>
                <a:spcPts val="450"/>
              </a:spcBef>
              <a:buClrTx/>
              <a:buFontTx/>
              <a:buNone/>
            </a:pPr>
            <a:r>
              <a:rPr lang="en-CA" smtClean="0">
                <a:ea typeface="Microsoft YaHei" charset="-122"/>
              </a:rPr>
              <a:t>access to CTV and CTV Two</a:t>
            </a:r>
          </a:p>
          <a:p>
            <a:pPr>
              <a:spcBef>
                <a:spcPts val="450"/>
              </a:spcBef>
              <a:buClrTx/>
              <a:buFontTx/>
              <a:buNone/>
            </a:pPr>
            <a:r>
              <a:rPr lang="en-CA" smtClean="0">
                <a:ea typeface="Microsoft YaHei" charset="-122"/>
              </a:rPr>
              <a:t>• Launched TSN Radio in Montreal and </a:t>
            </a:r>
          </a:p>
          <a:p>
            <a:pPr>
              <a:spcBef>
                <a:spcPts val="450"/>
              </a:spcBef>
              <a:buClrTx/>
              <a:buFontTx/>
              <a:buNone/>
            </a:pPr>
            <a:r>
              <a:rPr lang="en-CA" smtClean="0">
                <a:ea typeface="Microsoft YaHei" charset="-122"/>
              </a:rPr>
              <a:t>Winnipeg markets</a:t>
            </a:r>
          </a:p>
          <a:p>
            <a:pPr>
              <a:spcBef>
                <a:spcPts val="450"/>
              </a:spcBef>
              <a:buClrTx/>
              <a:buFontTx/>
              <a:buNone/>
            </a:pPr>
            <a:r>
              <a:rPr lang="en-CA" smtClean="0">
                <a:ea typeface="Microsoft YaHei" charset="-122"/>
              </a:rPr>
              <a:t>• Olympics broadcast partnership with </a:t>
            </a:r>
          </a:p>
          <a:p>
            <a:pPr>
              <a:spcBef>
                <a:spcPts val="450"/>
              </a:spcBef>
              <a:buClrTx/>
              <a:buFontTx/>
              <a:buNone/>
            </a:pPr>
            <a:r>
              <a:rPr lang="en-CA" smtClean="0">
                <a:ea typeface="Microsoft YaHei" charset="-122"/>
              </a:rPr>
              <a:t>CBC for 2014 and 2016 games</a:t>
            </a:r>
          </a:p>
          <a:p>
            <a:pPr>
              <a:spcBef>
                <a:spcPts val="450"/>
              </a:spcBef>
              <a:buClrTx/>
              <a:buFontTx/>
              <a:buNone/>
            </a:pPr>
            <a:r>
              <a:rPr lang="en-CA" smtClean="0">
                <a:ea typeface="Microsoft YaHei" charset="-122"/>
              </a:rPr>
              <a:t>• Secured rights to FIFA World Cup </a:t>
            </a:r>
          </a:p>
          <a:p>
            <a:pPr>
              <a:spcBef>
                <a:spcPts val="450"/>
              </a:spcBef>
              <a:buClrTx/>
              <a:buFontTx/>
              <a:buNone/>
            </a:pPr>
            <a:r>
              <a:rPr lang="en-CA" smtClean="0">
                <a:ea typeface="Microsoft YaHei" charset="-122"/>
              </a:rPr>
              <a:t>Soccer from 2015 through to 2022</a:t>
            </a:r>
          </a:p>
          <a:p>
            <a:pPr>
              <a:spcBef>
                <a:spcPts val="450"/>
              </a:spcBef>
              <a:buClrTx/>
              <a:buFontTx/>
              <a:buNone/>
            </a:pPr>
            <a:r>
              <a:rPr lang="en-CA" smtClean="0">
                <a:ea typeface="Microsoft YaHei" charset="-122"/>
              </a:rPr>
              <a:t>• TSN/RDS rate re-negotiations </a:t>
            </a:r>
          </a:p>
          <a:p>
            <a:pPr>
              <a:spcBef>
                <a:spcPts val="450"/>
              </a:spcBef>
              <a:buClrTx/>
              <a:buFontTx/>
              <a:buNone/>
            </a:pPr>
            <a:r>
              <a:rPr lang="en-CA" smtClean="0">
                <a:ea typeface="Microsoft YaHei" charset="-122"/>
              </a:rPr>
              <a:t>progressing well</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CBD3CC7-1C9D-4542-BA3D-E92C33C23F16}" type="slidenum">
              <a:rPr lang="en-CA">
                <a:solidFill>
                  <a:srgbClr val="000000"/>
                </a:solidFill>
                <a:latin typeface="Times New Roman" pitchFamily="16" charset="0"/>
              </a:rPr>
              <a:pPr eaLnBrk="1"/>
              <a:t>209</a:t>
            </a:fld>
            <a:endParaRPr lang="en-CA">
              <a:solidFill>
                <a:srgbClr val="000000"/>
              </a:solidFill>
              <a:latin typeface="Times New Roman" pitchFamily="16" charset="0"/>
            </a:endParaRPr>
          </a:p>
        </p:txBody>
      </p:sp>
      <p:sp>
        <p:nvSpPr>
          <p:cNvPr id="331779"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1780"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12A46EC-E425-4EF3-BA24-54CDA1EF5811}" type="slidenum">
              <a:rPr lang="en-CA">
                <a:solidFill>
                  <a:srgbClr val="000000"/>
                </a:solidFill>
                <a:latin typeface="Times New Roman" pitchFamily="16" charset="0"/>
              </a:rPr>
              <a:pPr eaLnBrk="1"/>
              <a:t>210</a:t>
            </a:fld>
            <a:endParaRPr lang="en-CA">
              <a:solidFill>
                <a:srgbClr val="000000"/>
              </a:solidFill>
              <a:latin typeface="Times New Roman" pitchFamily="16" charset="0"/>
            </a:endParaRPr>
          </a:p>
        </p:txBody>
      </p:sp>
      <p:sp>
        <p:nvSpPr>
          <p:cNvPr id="332803"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2804"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F0FA7ED-C1D8-4A74-934F-E44BFA154176}" type="slidenum">
              <a:rPr lang="en-CA">
                <a:solidFill>
                  <a:srgbClr val="000000"/>
                </a:solidFill>
                <a:latin typeface="Times New Roman" pitchFamily="16" charset="0"/>
              </a:rPr>
              <a:pPr eaLnBrk="1"/>
              <a:t>12</a:t>
            </a:fld>
            <a:endParaRPr lang="en-CA">
              <a:solidFill>
                <a:srgbClr val="000000"/>
              </a:solidFill>
              <a:latin typeface="Times New Roman" pitchFamily="16" charset="0"/>
            </a:endParaRPr>
          </a:p>
        </p:txBody>
      </p:sp>
      <p:sp>
        <p:nvSpPr>
          <p:cNvPr id="22323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702F3B4-8301-47F6-8DDE-6C73B7BF08A9}" type="slidenum">
              <a:rPr lang="en-CA">
                <a:solidFill>
                  <a:srgbClr val="000000"/>
                </a:solidFill>
                <a:latin typeface="Times New Roman" pitchFamily="16" charset="0"/>
              </a:rPr>
              <a:pPr eaLnBrk="1"/>
              <a:t>211</a:t>
            </a:fld>
            <a:endParaRPr lang="en-CA">
              <a:solidFill>
                <a:srgbClr val="000000"/>
              </a:solidFill>
              <a:latin typeface="Times New Roman" pitchFamily="16" charset="0"/>
            </a:endParaRPr>
          </a:p>
        </p:txBody>
      </p:sp>
      <p:sp>
        <p:nvSpPr>
          <p:cNvPr id="333827"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3828"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27F479C-4E04-4726-9EF6-DD87869DF201}" type="slidenum">
              <a:rPr lang="en-CA">
                <a:solidFill>
                  <a:srgbClr val="000000"/>
                </a:solidFill>
                <a:latin typeface="Times New Roman" pitchFamily="16" charset="0"/>
              </a:rPr>
              <a:pPr eaLnBrk="1"/>
              <a:t>212</a:t>
            </a:fld>
            <a:endParaRPr lang="en-CA">
              <a:solidFill>
                <a:srgbClr val="000000"/>
              </a:solidFill>
              <a:latin typeface="Times New Roman" pitchFamily="16" charset="0"/>
            </a:endParaRPr>
          </a:p>
        </p:txBody>
      </p:sp>
      <p:sp>
        <p:nvSpPr>
          <p:cNvPr id="334851"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4852"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9D67E00-4DDC-4404-AB61-94F0721B2DEF}" type="slidenum">
              <a:rPr lang="en-CA">
                <a:solidFill>
                  <a:srgbClr val="000000"/>
                </a:solidFill>
                <a:latin typeface="Times New Roman" pitchFamily="16" charset="0"/>
              </a:rPr>
              <a:pPr eaLnBrk="1"/>
              <a:t>13</a:t>
            </a:fld>
            <a:endParaRPr lang="en-CA">
              <a:solidFill>
                <a:srgbClr val="000000"/>
              </a:solidFill>
              <a:latin typeface="Times New Roman" pitchFamily="16" charset="0"/>
            </a:endParaRPr>
          </a:p>
        </p:txBody>
      </p:sp>
      <p:sp>
        <p:nvSpPr>
          <p:cNvPr id="22425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6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2EEC1E5-B7F8-450E-BCEF-B42F5E77B033}" type="slidenum">
              <a:rPr lang="en-CA">
                <a:solidFill>
                  <a:srgbClr val="000000"/>
                </a:solidFill>
                <a:latin typeface="Times New Roman" pitchFamily="16" charset="0"/>
              </a:rPr>
              <a:pPr eaLnBrk="1"/>
              <a:t>14</a:t>
            </a:fld>
            <a:endParaRPr lang="en-CA">
              <a:solidFill>
                <a:srgbClr val="000000"/>
              </a:solidFill>
              <a:latin typeface="Times New Roman" pitchFamily="16" charset="0"/>
            </a:endParaRPr>
          </a:p>
        </p:txBody>
      </p:sp>
      <p:sp>
        <p:nvSpPr>
          <p:cNvPr id="22528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3AE0C06C-CB64-48E4-8DF9-26269F7A9F3C}" type="slidenum">
              <a:rPr lang="en-CA">
                <a:solidFill>
                  <a:srgbClr val="000000"/>
                </a:solidFill>
                <a:latin typeface="Times New Roman" pitchFamily="16" charset="0"/>
              </a:rPr>
              <a:pPr eaLnBrk="1"/>
              <a:t>15</a:t>
            </a:fld>
            <a:endParaRPr lang="en-CA">
              <a:solidFill>
                <a:srgbClr val="000000"/>
              </a:solidFill>
              <a:latin typeface="Times New Roman" pitchFamily="16" charset="0"/>
            </a:endParaRPr>
          </a:p>
        </p:txBody>
      </p:sp>
      <p:sp>
        <p:nvSpPr>
          <p:cNvPr id="22630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FDEB753-FAD9-41AF-8B79-B3FAE1364D13}" type="slidenum">
              <a:rPr lang="en-CA">
                <a:solidFill>
                  <a:srgbClr val="000000"/>
                </a:solidFill>
                <a:latin typeface="Times New Roman" pitchFamily="16" charset="0"/>
              </a:rPr>
              <a:pPr eaLnBrk="1"/>
              <a:t>16</a:t>
            </a:fld>
            <a:endParaRPr lang="en-CA">
              <a:solidFill>
                <a:srgbClr val="000000"/>
              </a:solidFill>
              <a:latin typeface="Times New Roman" pitchFamily="16" charset="0"/>
            </a:endParaRPr>
          </a:p>
        </p:txBody>
      </p:sp>
      <p:sp>
        <p:nvSpPr>
          <p:cNvPr id="22733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725EB147-1D7A-4C34-B673-D5D6B2EB8660}" type="slidenum">
              <a:rPr lang="en-CA">
                <a:solidFill>
                  <a:srgbClr val="000000"/>
                </a:solidFill>
                <a:latin typeface="Times New Roman" pitchFamily="16" charset="0"/>
              </a:rPr>
              <a:pPr eaLnBrk="1"/>
              <a:t>17</a:t>
            </a:fld>
            <a:endParaRPr lang="en-CA">
              <a:solidFill>
                <a:srgbClr val="000000"/>
              </a:solidFill>
              <a:latin typeface="Times New Roman" pitchFamily="16" charset="0"/>
            </a:endParaRPr>
          </a:p>
        </p:txBody>
      </p:sp>
      <p:sp>
        <p:nvSpPr>
          <p:cNvPr id="22835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F1BF4A6-97D0-46C4-AE2D-09987BB5A3FE}" type="slidenum">
              <a:rPr lang="en-CA">
                <a:solidFill>
                  <a:srgbClr val="000000"/>
                </a:solidFill>
                <a:latin typeface="Times New Roman" pitchFamily="16" charset="0"/>
              </a:rPr>
              <a:pPr eaLnBrk="1"/>
              <a:t>18</a:t>
            </a:fld>
            <a:endParaRPr lang="en-CA">
              <a:solidFill>
                <a:srgbClr val="000000"/>
              </a:solidFill>
              <a:latin typeface="Times New Roman" pitchFamily="16" charset="0"/>
            </a:endParaRPr>
          </a:p>
        </p:txBody>
      </p:sp>
      <p:sp>
        <p:nvSpPr>
          <p:cNvPr id="22937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8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DC63FD5F-653C-4C6F-A00B-C808344B9757}" type="slidenum">
              <a:rPr lang="en-CA">
                <a:solidFill>
                  <a:srgbClr val="000000"/>
                </a:solidFill>
                <a:latin typeface="Times New Roman" pitchFamily="16" charset="0"/>
              </a:rPr>
              <a:pPr eaLnBrk="1"/>
              <a:t>19</a:t>
            </a:fld>
            <a:endParaRPr lang="en-CA">
              <a:solidFill>
                <a:srgbClr val="000000"/>
              </a:solidFill>
              <a:latin typeface="Times New Roman" pitchFamily="16" charset="0"/>
            </a:endParaRPr>
          </a:p>
        </p:txBody>
      </p:sp>
      <p:sp>
        <p:nvSpPr>
          <p:cNvPr id="23040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396D533-62DF-4F5C-8A25-4F3A3F73EB0A}" type="slidenum">
              <a:rPr lang="en-CA">
                <a:solidFill>
                  <a:srgbClr val="000000"/>
                </a:solidFill>
                <a:latin typeface="Times New Roman" pitchFamily="16" charset="0"/>
              </a:rPr>
              <a:pPr eaLnBrk="1"/>
              <a:t>2</a:t>
            </a:fld>
            <a:endParaRPr lang="en-CA">
              <a:solidFill>
                <a:srgbClr val="000000"/>
              </a:solidFill>
              <a:latin typeface="Times New Roman" pitchFamily="16" charset="0"/>
            </a:endParaRPr>
          </a:p>
        </p:txBody>
      </p:sp>
      <p:sp>
        <p:nvSpPr>
          <p:cNvPr id="21299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E5F083D4-1F9E-4EC8-8CC9-E24A4C2CEA6A}" type="slidenum">
              <a:rPr lang="en-CA">
                <a:solidFill>
                  <a:srgbClr val="000000"/>
                </a:solidFill>
                <a:latin typeface="Times New Roman" pitchFamily="16" charset="0"/>
              </a:rPr>
              <a:pPr eaLnBrk="1"/>
              <a:t>20</a:t>
            </a:fld>
            <a:endParaRPr lang="en-CA">
              <a:solidFill>
                <a:srgbClr val="000000"/>
              </a:solidFill>
              <a:latin typeface="Times New Roman" pitchFamily="16" charset="0"/>
            </a:endParaRPr>
          </a:p>
        </p:txBody>
      </p:sp>
      <p:sp>
        <p:nvSpPr>
          <p:cNvPr id="23142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F204D23-D308-4FAA-A905-FF59766B9622}" type="slidenum">
              <a:rPr lang="en-CA">
                <a:solidFill>
                  <a:srgbClr val="000000"/>
                </a:solidFill>
                <a:latin typeface="Times New Roman" pitchFamily="16" charset="0"/>
              </a:rPr>
              <a:pPr eaLnBrk="1"/>
              <a:t>21</a:t>
            </a:fld>
            <a:endParaRPr lang="en-CA">
              <a:solidFill>
                <a:srgbClr val="000000"/>
              </a:solidFill>
              <a:latin typeface="Times New Roman" pitchFamily="16" charset="0"/>
            </a:endParaRPr>
          </a:p>
        </p:txBody>
      </p:sp>
      <p:sp>
        <p:nvSpPr>
          <p:cNvPr id="23245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245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4677175-B6FC-4B23-83CF-0AD1C4413F0C}" type="slidenum">
              <a:rPr lang="en-CA">
                <a:solidFill>
                  <a:srgbClr val="000000"/>
                </a:solidFill>
                <a:latin typeface="Times New Roman" pitchFamily="16" charset="0"/>
              </a:rPr>
              <a:pPr eaLnBrk="1"/>
              <a:t>22</a:t>
            </a:fld>
            <a:endParaRPr lang="en-CA">
              <a:solidFill>
                <a:srgbClr val="000000"/>
              </a:solidFill>
              <a:latin typeface="Times New Roman" pitchFamily="16" charset="0"/>
            </a:endParaRPr>
          </a:p>
        </p:txBody>
      </p:sp>
      <p:sp>
        <p:nvSpPr>
          <p:cNvPr id="23347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3BFBCE5-9D82-4D86-997C-3E95FD5DE953}" type="slidenum">
              <a:rPr lang="en-CA">
                <a:solidFill>
                  <a:srgbClr val="000000"/>
                </a:solidFill>
                <a:latin typeface="Times New Roman" pitchFamily="16" charset="0"/>
              </a:rPr>
              <a:pPr eaLnBrk="1"/>
              <a:t>23</a:t>
            </a:fld>
            <a:endParaRPr lang="en-CA">
              <a:solidFill>
                <a:srgbClr val="000000"/>
              </a:solidFill>
              <a:latin typeface="Times New Roman" pitchFamily="16" charset="0"/>
            </a:endParaRPr>
          </a:p>
        </p:txBody>
      </p:sp>
      <p:sp>
        <p:nvSpPr>
          <p:cNvPr id="23449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50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F469AF2-520F-4A7A-97BC-901B9FC63B46}" type="slidenum">
              <a:rPr lang="en-CA">
                <a:solidFill>
                  <a:srgbClr val="000000"/>
                </a:solidFill>
                <a:latin typeface="Times New Roman" pitchFamily="16" charset="0"/>
              </a:rPr>
              <a:pPr eaLnBrk="1"/>
              <a:t>24</a:t>
            </a:fld>
            <a:endParaRPr lang="en-CA">
              <a:solidFill>
                <a:srgbClr val="000000"/>
              </a:solidFill>
              <a:latin typeface="Times New Roman" pitchFamily="16" charset="0"/>
            </a:endParaRPr>
          </a:p>
        </p:txBody>
      </p:sp>
      <p:sp>
        <p:nvSpPr>
          <p:cNvPr id="23552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266B2ED-755F-4349-ACBF-F96A63487C73}" type="slidenum">
              <a:rPr lang="en-CA">
                <a:solidFill>
                  <a:srgbClr val="000000"/>
                </a:solidFill>
                <a:latin typeface="Times New Roman" pitchFamily="16" charset="0"/>
              </a:rPr>
              <a:pPr eaLnBrk="1"/>
              <a:t>25</a:t>
            </a:fld>
            <a:endParaRPr lang="en-CA">
              <a:solidFill>
                <a:srgbClr val="000000"/>
              </a:solidFill>
              <a:latin typeface="Times New Roman" pitchFamily="16" charset="0"/>
            </a:endParaRPr>
          </a:p>
        </p:txBody>
      </p:sp>
      <p:sp>
        <p:nvSpPr>
          <p:cNvPr id="23654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654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8FA3ABB-5328-481B-B7A1-C3A372CB9997}" type="slidenum">
              <a:rPr lang="en-CA">
                <a:solidFill>
                  <a:srgbClr val="000000"/>
                </a:solidFill>
                <a:latin typeface="Times New Roman" pitchFamily="16" charset="0"/>
              </a:rPr>
              <a:pPr eaLnBrk="1"/>
              <a:t>26</a:t>
            </a:fld>
            <a:endParaRPr lang="en-CA">
              <a:solidFill>
                <a:srgbClr val="000000"/>
              </a:solidFill>
              <a:latin typeface="Times New Roman" pitchFamily="16" charset="0"/>
            </a:endParaRPr>
          </a:p>
        </p:txBody>
      </p:sp>
      <p:sp>
        <p:nvSpPr>
          <p:cNvPr id="2375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E75D208-CD7E-4D45-9FDF-E909725294BF}" type="slidenum">
              <a:rPr lang="en-CA">
                <a:solidFill>
                  <a:srgbClr val="000000"/>
                </a:solidFill>
                <a:latin typeface="Times New Roman" pitchFamily="16" charset="0"/>
              </a:rPr>
              <a:pPr eaLnBrk="1"/>
              <a:t>27</a:t>
            </a:fld>
            <a:endParaRPr lang="en-CA">
              <a:solidFill>
                <a:srgbClr val="000000"/>
              </a:solidFill>
              <a:latin typeface="Times New Roman" pitchFamily="16" charset="0"/>
            </a:endParaRPr>
          </a:p>
        </p:txBody>
      </p:sp>
      <p:sp>
        <p:nvSpPr>
          <p:cNvPr id="23859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3C848D8E-C947-4B95-A7EB-1ED35BCDF5B6}" type="slidenum">
              <a:rPr lang="en-CA">
                <a:solidFill>
                  <a:srgbClr val="000000"/>
                </a:solidFill>
                <a:latin typeface="Times New Roman" pitchFamily="16" charset="0"/>
              </a:rPr>
              <a:pPr eaLnBrk="1"/>
              <a:t>28</a:t>
            </a:fld>
            <a:endParaRPr lang="en-CA">
              <a:solidFill>
                <a:srgbClr val="000000"/>
              </a:solidFill>
              <a:latin typeface="Times New Roman" pitchFamily="16" charset="0"/>
            </a:endParaRPr>
          </a:p>
        </p:txBody>
      </p:sp>
      <p:sp>
        <p:nvSpPr>
          <p:cNvPr id="2396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A428BA4-03C2-48B0-96BD-994B96468CBE}" type="slidenum">
              <a:rPr lang="en-CA">
                <a:solidFill>
                  <a:srgbClr val="000000"/>
                </a:solidFill>
                <a:latin typeface="Times New Roman" pitchFamily="16" charset="0"/>
              </a:rPr>
              <a:pPr eaLnBrk="1"/>
              <a:t>29</a:t>
            </a:fld>
            <a:endParaRPr lang="en-CA">
              <a:solidFill>
                <a:srgbClr val="000000"/>
              </a:solidFill>
              <a:latin typeface="Times New Roman" pitchFamily="16" charset="0"/>
            </a:endParaRPr>
          </a:p>
        </p:txBody>
      </p:sp>
      <p:sp>
        <p:nvSpPr>
          <p:cNvPr id="24064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D0CF16B-3EE7-4425-903C-660A34EC9FD8}" type="slidenum">
              <a:rPr lang="en-CA">
                <a:solidFill>
                  <a:srgbClr val="000000"/>
                </a:solidFill>
                <a:latin typeface="Times New Roman" pitchFamily="16" charset="0"/>
              </a:rPr>
              <a:pPr eaLnBrk="1"/>
              <a:t>3</a:t>
            </a:fld>
            <a:endParaRPr lang="en-CA">
              <a:solidFill>
                <a:srgbClr val="000000"/>
              </a:solidFill>
              <a:latin typeface="Times New Roman" pitchFamily="16" charset="0"/>
            </a:endParaRPr>
          </a:p>
        </p:txBody>
      </p:sp>
      <p:sp>
        <p:nvSpPr>
          <p:cNvPr id="2140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DF67E64-C7B9-48D5-BCEB-6CC08A705084}" type="slidenum">
              <a:rPr lang="en-CA">
                <a:solidFill>
                  <a:srgbClr val="000000"/>
                </a:solidFill>
                <a:latin typeface="Times New Roman" pitchFamily="16" charset="0"/>
              </a:rPr>
              <a:pPr eaLnBrk="1"/>
              <a:t>30</a:t>
            </a:fld>
            <a:endParaRPr lang="en-CA">
              <a:solidFill>
                <a:srgbClr val="000000"/>
              </a:solidFill>
              <a:latin typeface="Times New Roman" pitchFamily="16" charset="0"/>
            </a:endParaRPr>
          </a:p>
        </p:txBody>
      </p:sp>
      <p:sp>
        <p:nvSpPr>
          <p:cNvPr id="24166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11DDCD2-AC12-44DA-91D6-B385F4754FFC}" type="slidenum">
              <a:rPr lang="en-CA">
                <a:solidFill>
                  <a:srgbClr val="000000"/>
                </a:solidFill>
                <a:latin typeface="Times New Roman" pitchFamily="16" charset="0"/>
              </a:rPr>
              <a:pPr eaLnBrk="1"/>
              <a:t>31</a:t>
            </a:fld>
            <a:endParaRPr lang="en-CA">
              <a:solidFill>
                <a:srgbClr val="000000"/>
              </a:solidFill>
              <a:latin typeface="Times New Roman" pitchFamily="16" charset="0"/>
            </a:endParaRPr>
          </a:p>
        </p:txBody>
      </p:sp>
      <p:sp>
        <p:nvSpPr>
          <p:cNvPr id="24269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BC55A40-9B46-40AA-A693-BC319875A7F7}" type="slidenum">
              <a:rPr lang="en-CA">
                <a:solidFill>
                  <a:srgbClr val="000000"/>
                </a:solidFill>
                <a:latin typeface="Times New Roman" pitchFamily="16" charset="0"/>
              </a:rPr>
              <a:pPr eaLnBrk="1"/>
              <a:t>32</a:t>
            </a:fld>
            <a:endParaRPr lang="en-CA">
              <a:solidFill>
                <a:srgbClr val="000000"/>
              </a:solidFill>
              <a:latin typeface="Times New Roman" pitchFamily="16" charset="0"/>
            </a:endParaRPr>
          </a:p>
        </p:txBody>
      </p:sp>
      <p:sp>
        <p:nvSpPr>
          <p:cNvPr id="24371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3038A09-ACE6-4D91-BA24-E28DF9A9DFF4}" type="slidenum">
              <a:rPr lang="en-CA">
                <a:solidFill>
                  <a:srgbClr val="000000"/>
                </a:solidFill>
                <a:latin typeface="Times New Roman" pitchFamily="16" charset="0"/>
              </a:rPr>
              <a:pPr eaLnBrk="1"/>
              <a:t>33</a:t>
            </a:fld>
            <a:endParaRPr lang="en-CA">
              <a:solidFill>
                <a:srgbClr val="000000"/>
              </a:solidFill>
              <a:latin typeface="Times New Roman" pitchFamily="16" charset="0"/>
            </a:endParaRPr>
          </a:p>
        </p:txBody>
      </p:sp>
      <p:sp>
        <p:nvSpPr>
          <p:cNvPr id="24473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4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45FCF66-B7FD-4F5E-A385-51C9D8EEB5BF}" type="slidenum">
              <a:rPr lang="en-CA">
                <a:solidFill>
                  <a:srgbClr val="000000"/>
                </a:solidFill>
                <a:latin typeface="Times New Roman" pitchFamily="16" charset="0"/>
              </a:rPr>
              <a:pPr eaLnBrk="1"/>
              <a:t>34</a:t>
            </a:fld>
            <a:endParaRPr lang="en-CA">
              <a:solidFill>
                <a:srgbClr val="000000"/>
              </a:solidFill>
              <a:latin typeface="Times New Roman" pitchFamily="16" charset="0"/>
            </a:endParaRPr>
          </a:p>
        </p:txBody>
      </p:sp>
      <p:sp>
        <p:nvSpPr>
          <p:cNvPr id="24576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A0B37F9-371D-4857-AD9A-D97BE2D0AA9A}" type="slidenum">
              <a:rPr lang="en-CA">
                <a:solidFill>
                  <a:srgbClr val="000000"/>
                </a:solidFill>
                <a:latin typeface="Times New Roman" pitchFamily="16" charset="0"/>
              </a:rPr>
              <a:pPr eaLnBrk="1"/>
              <a:t>35</a:t>
            </a:fld>
            <a:endParaRPr lang="en-CA">
              <a:solidFill>
                <a:srgbClr val="000000"/>
              </a:solidFill>
              <a:latin typeface="Times New Roman" pitchFamily="16" charset="0"/>
            </a:endParaRPr>
          </a:p>
        </p:txBody>
      </p:sp>
      <p:sp>
        <p:nvSpPr>
          <p:cNvPr id="24678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14B870B-F71B-46A6-A1E4-545624437C2E}" type="slidenum">
              <a:rPr lang="en-CA">
                <a:solidFill>
                  <a:srgbClr val="000000"/>
                </a:solidFill>
                <a:latin typeface="Times New Roman" pitchFamily="16" charset="0"/>
              </a:rPr>
              <a:pPr eaLnBrk="1"/>
              <a:t>36</a:t>
            </a:fld>
            <a:endParaRPr lang="en-CA">
              <a:solidFill>
                <a:srgbClr val="000000"/>
              </a:solidFill>
              <a:latin typeface="Times New Roman" pitchFamily="16" charset="0"/>
            </a:endParaRPr>
          </a:p>
        </p:txBody>
      </p:sp>
      <p:sp>
        <p:nvSpPr>
          <p:cNvPr id="24781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99D058F-707E-482C-80CC-4A4A3AD39DA3}" type="slidenum">
              <a:rPr lang="en-CA">
                <a:solidFill>
                  <a:srgbClr val="000000"/>
                </a:solidFill>
                <a:latin typeface="Times New Roman" pitchFamily="16" charset="0"/>
              </a:rPr>
              <a:pPr eaLnBrk="1"/>
              <a:t>37</a:t>
            </a:fld>
            <a:endParaRPr lang="en-CA">
              <a:solidFill>
                <a:srgbClr val="000000"/>
              </a:solidFill>
              <a:latin typeface="Times New Roman" pitchFamily="16" charset="0"/>
            </a:endParaRPr>
          </a:p>
        </p:txBody>
      </p:sp>
      <p:sp>
        <p:nvSpPr>
          <p:cNvPr id="24883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688663E-322D-4099-8F1E-E3E5EEB700BD}" type="slidenum">
              <a:rPr lang="en-CA">
                <a:solidFill>
                  <a:srgbClr val="000000"/>
                </a:solidFill>
                <a:latin typeface="Times New Roman" pitchFamily="16" charset="0"/>
              </a:rPr>
              <a:pPr eaLnBrk="1"/>
              <a:t>38</a:t>
            </a:fld>
            <a:endParaRPr lang="en-CA">
              <a:solidFill>
                <a:srgbClr val="000000"/>
              </a:solidFill>
              <a:latin typeface="Times New Roman" pitchFamily="16" charset="0"/>
            </a:endParaRPr>
          </a:p>
        </p:txBody>
      </p:sp>
      <p:sp>
        <p:nvSpPr>
          <p:cNvPr id="24985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6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A2A56C6-09CD-4103-A323-5FAAD57C1EE7}" type="slidenum">
              <a:rPr lang="en-CA">
                <a:solidFill>
                  <a:srgbClr val="000000"/>
                </a:solidFill>
                <a:latin typeface="Times New Roman" pitchFamily="16" charset="0"/>
              </a:rPr>
              <a:pPr eaLnBrk="1"/>
              <a:t>39</a:t>
            </a:fld>
            <a:endParaRPr lang="en-CA">
              <a:solidFill>
                <a:srgbClr val="000000"/>
              </a:solidFill>
              <a:latin typeface="Times New Roman" pitchFamily="16" charset="0"/>
            </a:endParaRPr>
          </a:p>
        </p:txBody>
      </p:sp>
      <p:sp>
        <p:nvSpPr>
          <p:cNvPr id="25088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9F443E1-89B1-4E67-9366-12C0931099E0}" type="slidenum">
              <a:rPr lang="en-CA">
                <a:solidFill>
                  <a:srgbClr val="000000"/>
                </a:solidFill>
                <a:latin typeface="Times New Roman" pitchFamily="16" charset="0"/>
              </a:rPr>
              <a:pPr eaLnBrk="1"/>
              <a:t>4</a:t>
            </a:fld>
            <a:endParaRPr lang="en-CA">
              <a:solidFill>
                <a:srgbClr val="000000"/>
              </a:solidFill>
              <a:latin typeface="Times New Roman" pitchFamily="16" charset="0"/>
            </a:endParaRPr>
          </a:p>
        </p:txBody>
      </p:sp>
      <p:sp>
        <p:nvSpPr>
          <p:cNvPr id="21504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018B495-ECCC-4AC9-9363-200A0C97B586}" type="slidenum">
              <a:rPr lang="en-CA">
                <a:solidFill>
                  <a:srgbClr val="000000"/>
                </a:solidFill>
                <a:latin typeface="Times New Roman" pitchFamily="16" charset="0"/>
              </a:rPr>
              <a:pPr eaLnBrk="1"/>
              <a:t>40</a:t>
            </a:fld>
            <a:endParaRPr lang="en-CA">
              <a:solidFill>
                <a:srgbClr val="000000"/>
              </a:solidFill>
              <a:latin typeface="Times New Roman" pitchFamily="16" charset="0"/>
            </a:endParaRPr>
          </a:p>
        </p:txBody>
      </p:sp>
      <p:sp>
        <p:nvSpPr>
          <p:cNvPr id="25190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AF1F846-E6ED-47B1-BFF9-B70CAB170F7F}" type="slidenum">
              <a:rPr lang="en-CA">
                <a:solidFill>
                  <a:srgbClr val="000000"/>
                </a:solidFill>
                <a:latin typeface="Times New Roman" pitchFamily="16" charset="0"/>
              </a:rPr>
              <a:pPr eaLnBrk="1"/>
              <a:t>41</a:t>
            </a:fld>
            <a:endParaRPr lang="en-CA">
              <a:solidFill>
                <a:srgbClr val="000000"/>
              </a:solidFill>
              <a:latin typeface="Times New Roman" pitchFamily="16" charset="0"/>
            </a:endParaRPr>
          </a:p>
        </p:txBody>
      </p:sp>
      <p:sp>
        <p:nvSpPr>
          <p:cNvPr id="25293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E0C3AC55-DEF9-4913-87F2-511C18FB36C2}" type="slidenum">
              <a:rPr lang="en-CA">
                <a:solidFill>
                  <a:srgbClr val="000000"/>
                </a:solidFill>
                <a:latin typeface="Times New Roman" pitchFamily="16" charset="0"/>
              </a:rPr>
              <a:pPr eaLnBrk="1"/>
              <a:t>42</a:t>
            </a:fld>
            <a:endParaRPr lang="en-CA">
              <a:solidFill>
                <a:srgbClr val="000000"/>
              </a:solidFill>
              <a:latin typeface="Times New Roman" pitchFamily="16" charset="0"/>
            </a:endParaRPr>
          </a:p>
        </p:txBody>
      </p:sp>
      <p:sp>
        <p:nvSpPr>
          <p:cNvPr id="25395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D991E59-4822-458D-AD36-4BC23411BF3A}" type="slidenum">
              <a:rPr lang="en-CA">
                <a:solidFill>
                  <a:srgbClr val="000000"/>
                </a:solidFill>
                <a:latin typeface="Times New Roman" pitchFamily="16" charset="0"/>
              </a:rPr>
              <a:pPr eaLnBrk="1"/>
              <a:t>43</a:t>
            </a:fld>
            <a:endParaRPr lang="en-CA">
              <a:solidFill>
                <a:srgbClr val="000000"/>
              </a:solidFill>
              <a:latin typeface="Times New Roman" pitchFamily="16" charset="0"/>
            </a:endParaRPr>
          </a:p>
        </p:txBody>
      </p:sp>
      <p:sp>
        <p:nvSpPr>
          <p:cNvPr id="25497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498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B87F14E-65E3-42F4-95B8-20DF20F77924}" type="slidenum">
              <a:rPr lang="en-CA">
                <a:solidFill>
                  <a:srgbClr val="000000"/>
                </a:solidFill>
                <a:latin typeface="Times New Roman" pitchFamily="16" charset="0"/>
              </a:rPr>
              <a:pPr eaLnBrk="1"/>
              <a:t>44</a:t>
            </a:fld>
            <a:endParaRPr lang="en-CA">
              <a:solidFill>
                <a:srgbClr val="000000"/>
              </a:solidFill>
              <a:latin typeface="Times New Roman" pitchFamily="16" charset="0"/>
            </a:endParaRPr>
          </a:p>
        </p:txBody>
      </p:sp>
      <p:sp>
        <p:nvSpPr>
          <p:cNvPr id="25600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D1116EBB-030C-42CE-B4B6-0D7F8F8D897B}" type="slidenum">
              <a:rPr lang="en-CA">
                <a:solidFill>
                  <a:srgbClr val="000000"/>
                </a:solidFill>
                <a:latin typeface="Times New Roman" pitchFamily="16" charset="0"/>
              </a:rPr>
              <a:pPr eaLnBrk="1"/>
              <a:t>45</a:t>
            </a:fld>
            <a:endParaRPr lang="en-CA">
              <a:solidFill>
                <a:srgbClr val="000000"/>
              </a:solidFill>
              <a:latin typeface="Times New Roman" pitchFamily="16" charset="0"/>
            </a:endParaRPr>
          </a:p>
        </p:txBody>
      </p:sp>
      <p:sp>
        <p:nvSpPr>
          <p:cNvPr id="25702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BCCA48D-FEF4-4150-AE13-2501551726C6}" type="slidenum">
              <a:rPr lang="en-CA">
                <a:solidFill>
                  <a:srgbClr val="000000"/>
                </a:solidFill>
                <a:latin typeface="Times New Roman" pitchFamily="16" charset="0"/>
              </a:rPr>
              <a:pPr eaLnBrk="1"/>
              <a:t>46</a:t>
            </a:fld>
            <a:endParaRPr lang="en-CA">
              <a:solidFill>
                <a:srgbClr val="000000"/>
              </a:solidFill>
              <a:latin typeface="Times New Roman" pitchFamily="16" charset="0"/>
            </a:endParaRPr>
          </a:p>
        </p:txBody>
      </p:sp>
      <p:sp>
        <p:nvSpPr>
          <p:cNvPr id="25805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56F3930-2067-4015-B2E2-BC3334C70663}" type="slidenum">
              <a:rPr lang="en-CA">
                <a:solidFill>
                  <a:srgbClr val="000000"/>
                </a:solidFill>
                <a:latin typeface="Times New Roman" pitchFamily="16" charset="0"/>
              </a:rPr>
              <a:pPr eaLnBrk="1"/>
              <a:t>47</a:t>
            </a:fld>
            <a:endParaRPr lang="en-CA">
              <a:solidFill>
                <a:srgbClr val="000000"/>
              </a:solidFill>
              <a:latin typeface="Times New Roman" pitchFamily="16" charset="0"/>
            </a:endParaRPr>
          </a:p>
        </p:txBody>
      </p:sp>
      <p:sp>
        <p:nvSpPr>
          <p:cNvPr id="25907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907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CBA6CCA-25D2-4FE1-82AF-446B1FDCE2DC}" type="slidenum">
              <a:rPr lang="en-CA">
                <a:solidFill>
                  <a:srgbClr val="000000"/>
                </a:solidFill>
                <a:latin typeface="Times New Roman" pitchFamily="16" charset="0"/>
              </a:rPr>
              <a:pPr eaLnBrk="1"/>
              <a:t>48</a:t>
            </a:fld>
            <a:endParaRPr lang="en-CA">
              <a:solidFill>
                <a:srgbClr val="000000"/>
              </a:solidFill>
              <a:latin typeface="Times New Roman" pitchFamily="16" charset="0"/>
            </a:endParaRPr>
          </a:p>
        </p:txBody>
      </p:sp>
      <p:sp>
        <p:nvSpPr>
          <p:cNvPr id="26009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10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8C44D1D-75F0-4F41-9EC3-75A29F430D78}" type="slidenum">
              <a:rPr lang="en-CA">
                <a:solidFill>
                  <a:srgbClr val="000000"/>
                </a:solidFill>
                <a:latin typeface="Times New Roman" pitchFamily="16" charset="0"/>
              </a:rPr>
              <a:pPr eaLnBrk="1"/>
              <a:t>49</a:t>
            </a:fld>
            <a:endParaRPr lang="en-CA">
              <a:solidFill>
                <a:srgbClr val="000000"/>
              </a:solidFill>
              <a:latin typeface="Times New Roman" pitchFamily="16" charset="0"/>
            </a:endParaRPr>
          </a:p>
        </p:txBody>
      </p:sp>
      <p:sp>
        <p:nvSpPr>
          <p:cNvPr id="26112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112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6E113CB-15A0-4751-B65B-DB989511D57B}" type="slidenum">
              <a:rPr lang="en-CA">
                <a:solidFill>
                  <a:srgbClr val="000000"/>
                </a:solidFill>
                <a:latin typeface="Times New Roman" pitchFamily="16" charset="0"/>
              </a:rPr>
              <a:pPr eaLnBrk="1"/>
              <a:t>5</a:t>
            </a:fld>
            <a:endParaRPr lang="en-CA">
              <a:solidFill>
                <a:srgbClr val="000000"/>
              </a:solidFill>
              <a:latin typeface="Times New Roman" pitchFamily="16" charset="0"/>
            </a:endParaRPr>
          </a:p>
        </p:txBody>
      </p:sp>
      <p:sp>
        <p:nvSpPr>
          <p:cNvPr id="21606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606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922A8DD-3EFB-4922-A5F9-BC5A5B419815}" type="slidenum">
              <a:rPr lang="en-CA">
                <a:solidFill>
                  <a:srgbClr val="000000"/>
                </a:solidFill>
                <a:latin typeface="Times New Roman" pitchFamily="16" charset="0"/>
              </a:rPr>
              <a:pPr eaLnBrk="1"/>
              <a:t>50</a:t>
            </a:fld>
            <a:endParaRPr lang="en-CA">
              <a:solidFill>
                <a:srgbClr val="000000"/>
              </a:solidFill>
              <a:latin typeface="Times New Roman" pitchFamily="16" charset="0"/>
            </a:endParaRPr>
          </a:p>
        </p:txBody>
      </p:sp>
      <p:sp>
        <p:nvSpPr>
          <p:cNvPr id="26214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78B89778-0D99-456C-BD3E-2E7E9ED7FF4D}" type="slidenum">
              <a:rPr lang="en-CA">
                <a:solidFill>
                  <a:srgbClr val="000000"/>
                </a:solidFill>
                <a:latin typeface="Times New Roman" pitchFamily="16" charset="0"/>
              </a:rPr>
              <a:pPr eaLnBrk="1"/>
              <a:t>51</a:t>
            </a:fld>
            <a:endParaRPr lang="en-CA">
              <a:solidFill>
                <a:srgbClr val="000000"/>
              </a:solidFill>
              <a:latin typeface="Times New Roman" pitchFamily="16" charset="0"/>
            </a:endParaRPr>
          </a:p>
        </p:txBody>
      </p:sp>
      <p:sp>
        <p:nvSpPr>
          <p:cNvPr id="2631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1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1A076FA-3D22-4BAC-B2B7-E892CDBF5A54}" type="slidenum">
              <a:rPr lang="en-CA">
                <a:solidFill>
                  <a:srgbClr val="000000"/>
                </a:solidFill>
                <a:latin typeface="Times New Roman" pitchFamily="16" charset="0"/>
              </a:rPr>
              <a:pPr eaLnBrk="1"/>
              <a:t>52</a:t>
            </a:fld>
            <a:endParaRPr lang="en-CA">
              <a:solidFill>
                <a:srgbClr val="000000"/>
              </a:solidFill>
              <a:latin typeface="Times New Roman" pitchFamily="16" charset="0"/>
            </a:endParaRPr>
          </a:p>
        </p:txBody>
      </p:sp>
      <p:sp>
        <p:nvSpPr>
          <p:cNvPr id="27750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750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72ABAE8-C6A2-4388-95CD-386F2D873D3D}" type="slidenum">
              <a:rPr lang="en-CA">
                <a:solidFill>
                  <a:srgbClr val="000000"/>
                </a:solidFill>
                <a:latin typeface="Times New Roman" pitchFamily="16" charset="0"/>
              </a:rPr>
              <a:pPr eaLnBrk="1"/>
              <a:t>53</a:t>
            </a:fld>
            <a:endParaRPr lang="en-CA">
              <a:solidFill>
                <a:srgbClr val="000000"/>
              </a:solidFill>
              <a:latin typeface="Times New Roman" pitchFamily="16" charset="0"/>
            </a:endParaRPr>
          </a:p>
        </p:txBody>
      </p:sp>
      <p:sp>
        <p:nvSpPr>
          <p:cNvPr id="27853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39D19525-81B3-4FA4-9516-2AFEF0BAAACB}" type="slidenum">
              <a:rPr lang="en-CA">
                <a:solidFill>
                  <a:srgbClr val="000000"/>
                </a:solidFill>
                <a:latin typeface="Times New Roman" pitchFamily="16" charset="0"/>
              </a:rPr>
              <a:pPr eaLnBrk="1"/>
              <a:t>54</a:t>
            </a:fld>
            <a:endParaRPr lang="en-CA">
              <a:solidFill>
                <a:srgbClr val="000000"/>
              </a:solidFill>
              <a:latin typeface="Times New Roman" pitchFamily="16" charset="0"/>
            </a:endParaRPr>
          </a:p>
        </p:txBody>
      </p:sp>
      <p:sp>
        <p:nvSpPr>
          <p:cNvPr id="26419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5FDC6A5-464D-4B21-B436-4D7BA4260128}" type="slidenum">
              <a:rPr lang="en-CA">
                <a:solidFill>
                  <a:srgbClr val="000000"/>
                </a:solidFill>
                <a:latin typeface="Times New Roman" pitchFamily="16" charset="0"/>
              </a:rPr>
              <a:pPr eaLnBrk="1"/>
              <a:t>55</a:t>
            </a:fld>
            <a:endParaRPr lang="en-CA">
              <a:solidFill>
                <a:srgbClr val="000000"/>
              </a:solidFill>
              <a:latin typeface="Times New Roman" pitchFamily="16" charset="0"/>
            </a:endParaRPr>
          </a:p>
        </p:txBody>
      </p:sp>
      <p:sp>
        <p:nvSpPr>
          <p:cNvPr id="2652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522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797DA23-FD50-48C4-B9A0-A2C2D5268668}" type="slidenum">
              <a:rPr lang="en-CA">
                <a:solidFill>
                  <a:srgbClr val="000000"/>
                </a:solidFill>
                <a:latin typeface="Times New Roman" pitchFamily="16" charset="0"/>
              </a:rPr>
              <a:pPr eaLnBrk="1"/>
              <a:t>56</a:t>
            </a:fld>
            <a:endParaRPr lang="en-CA">
              <a:solidFill>
                <a:srgbClr val="000000"/>
              </a:solidFill>
              <a:latin typeface="Times New Roman" pitchFamily="16" charset="0"/>
            </a:endParaRPr>
          </a:p>
        </p:txBody>
      </p:sp>
      <p:sp>
        <p:nvSpPr>
          <p:cNvPr id="26624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D148AE25-00F7-4CA1-8038-0B2A9F6ACA60}" type="slidenum">
              <a:rPr lang="en-CA">
                <a:solidFill>
                  <a:srgbClr val="000000"/>
                </a:solidFill>
                <a:latin typeface="Times New Roman" pitchFamily="16" charset="0"/>
              </a:rPr>
              <a:pPr eaLnBrk="1"/>
              <a:t>57</a:t>
            </a:fld>
            <a:endParaRPr lang="en-CA">
              <a:solidFill>
                <a:srgbClr val="000000"/>
              </a:solidFill>
              <a:latin typeface="Times New Roman" pitchFamily="16" charset="0"/>
            </a:endParaRPr>
          </a:p>
        </p:txBody>
      </p:sp>
      <p:sp>
        <p:nvSpPr>
          <p:cNvPr id="26726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726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5EF9A3B-0E9A-4FBC-8979-38BF6BEBE3A5}" type="slidenum">
              <a:rPr lang="en-CA">
                <a:solidFill>
                  <a:srgbClr val="000000"/>
                </a:solidFill>
                <a:latin typeface="Times New Roman" pitchFamily="16" charset="0"/>
              </a:rPr>
              <a:pPr eaLnBrk="1"/>
              <a:t>58</a:t>
            </a:fld>
            <a:endParaRPr lang="en-CA">
              <a:solidFill>
                <a:srgbClr val="000000"/>
              </a:solidFill>
              <a:latin typeface="Times New Roman" pitchFamily="16" charset="0"/>
            </a:endParaRPr>
          </a:p>
        </p:txBody>
      </p:sp>
      <p:sp>
        <p:nvSpPr>
          <p:cNvPr id="26829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29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9DD533E-50DE-4554-92E3-FC303AE943D1}" type="slidenum">
              <a:rPr lang="en-CA">
                <a:solidFill>
                  <a:srgbClr val="000000"/>
                </a:solidFill>
                <a:latin typeface="Times New Roman" pitchFamily="16" charset="0"/>
              </a:rPr>
              <a:pPr eaLnBrk="1"/>
              <a:t>59</a:t>
            </a:fld>
            <a:endParaRPr lang="en-CA">
              <a:solidFill>
                <a:srgbClr val="000000"/>
              </a:solidFill>
              <a:latin typeface="Times New Roman" pitchFamily="16" charset="0"/>
            </a:endParaRPr>
          </a:p>
        </p:txBody>
      </p:sp>
      <p:sp>
        <p:nvSpPr>
          <p:cNvPr id="26931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931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CB448AC-6786-4D58-AA52-15ACB69AFB38}" type="slidenum">
              <a:rPr lang="en-CA">
                <a:solidFill>
                  <a:srgbClr val="000000"/>
                </a:solidFill>
                <a:latin typeface="Times New Roman" pitchFamily="16" charset="0"/>
              </a:rPr>
              <a:pPr eaLnBrk="1"/>
              <a:t>6</a:t>
            </a:fld>
            <a:endParaRPr lang="en-CA">
              <a:solidFill>
                <a:srgbClr val="000000"/>
              </a:solidFill>
              <a:latin typeface="Times New Roman" pitchFamily="16" charset="0"/>
            </a:endParaRPr>
          </a:p>
        </p:txBody>
      </p:sp>
      <p:sp>
        <p:nvSpPr>
          <p:cNvPr id="21709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B641C01-6985-4486-B68A-C438521E1462}" type="slidenum">
              <a:rPr lang="en-CA">
                <a:solidFill>
                  <a:srgbClr val="000000"/>
                </a:solidFill>
                <a:latin typeface="Times New Roman" pitchFamily="16" charset="0"/>
              </a:rPr>
              <a:pPr eaLnBrk="1"/>
              <a:t>60</a:t>
            </a:fld>
            <a:endParaRPr lang="en-CA">
              <a:solidFill>
                <a:srgbClr val="000000"/>
              </a:solidFill>
              <a:latin typeface="Times New Roman" pitchFamily="16" charset="0"/>
            </a:endParaRPr>
          </a:p>
        </p:txBody>
      </p:sp>
      <p:sp>
        <p:nvSpPr>
          <p:cNvPr id="27033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4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0675733-D89D-48DD-A1CE-33E0F1F548E2}" type="slidenum">
              <a:rPr lang="en-CA">
                <a:solidFill>
                  <a:srgbClr val="000000"/>
                </a:solidFill>
                <a:latin typeface="Times New Roman" pitchFamily="16" charset="0"/>
              </a:rPr>
              <a:pPr eaLnBrk="1"/>
              <a:t>61</a:t>
            </a:fld>
            <a:endParaRPr lang="en-CA">
              <a:solidFill>
                <a:srgbClr val="000000"/>
              </a:solidFill>
              <a:latin typeface="Times New Roman" pitchFamily="16" charset="0"/>
            </a:endParaRPr>
          </a:p>
        </p:txBody>
      </p:sp>
      <p:sp>
        <p:nvSpPr>
          <p:cNvPr id="27136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136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050A248-59C1-41AE-AC10-DE36A2C2A4D0}" type="slidenum">
              <a:rPr lang="en-CA">
                <a:solidFill>
                  <a:srgbClr val="000000"/>
                </a:solidFill>
                <a:latin typeface="Times New Roman" pitchFamily="16" charset="0"/>
              </a:rPr>
              <a:pPr eaLnBrk="1"/>
              <a:t>62</a:t>
            </a:fld>
            <a:endParaRPr lang="en-CA">
              <a:solidFill>
                <a:srgbClr val="000000"/>
              </a:solidFill>
              <a:latin typeface="Times New Roman" pitchFamily="16" charset="0"/>
            </a:endParaRPr>
          </a:p>
        </p:txBody>
      </p:sp>
      <p:sp>
        <p:nvSpPr>
          <p:cNvPr id="27238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3761DA9-DC70-4C5A-A762-74897E5F975C}" type="slidenum">
              <a:rPr lang="en-CA">
                <a:solidFill>
                  <a:srgbClr val="000000"/>
                </a:solidFill>
                <a:latin typeface="Times New Roman" pitchFamily="16" charset="0"/>
              </a:rPr>
              <a:pPr eaLnBrk="1"/>
              <a:t>63</a:t>
            </a:fld>
            <a:endParaRPr lang="en-CA">
              <a:solidFill>
                <a:srgbClr val="000000"/>
              </a:solidFill>
              <a:latin typeface="Times New Roman" pitchFamily="16" charset="0"/>
            </a:endParaRPr>
          </a:p>
        </p:txBody>
      </p:sp>
      <p:sp>
        <p:nvSpPr>
          <p:cNvPr id="27341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341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538C37FE-9953-44A7-9587-047D57E36784}" type="slidenum">
              <a:rPr lang="en-CA">
                <a:solidFill>
                  <a:srgbClr val="000000"/>
                </a:solidFill>
                <a:latin typeface="Times New Roman" pitchFamily="16" charset="0"/>
              </a:rPr>
              <a:pPr eaLnBrk="1"/>
              <a:t>64</a:t>
            </a:fld>
            <a:endParaRPr lang="en-CA">
              <a:solidFill>
                <a:srgbClr val="000000"/>
              </a:solidFill>
              <a:latin typeface="Times New Roman" pitchFamily="16" charset="0"/>
            </a:endParaRPr>
          </a:p>
        </p:txBody>
      </p:sp>
      <p:sp>
        <p:nvSpPr>
          <p:cNvPr id="27443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7A95A4A-8FCF-44A4-B9AC-2C68CA281A1E}" type="slidenum">
              <a:rPr lang="en-CA">
                <a:solidFill>
                  <a:srgbClr val="000000"/>
                </a:solidFill>
                <a:latin typeface="Times New Roman" pitchFamily="16" charset="0"/>
              </a:rPr>
              <a:pPr eaLnBrk="1"/>
              <a:t>65</a:t>
            </a:fld>
            <a:endParaRPr lang="en-CA">
              <a:solidFill>
                <a:srgbClr val="000000"/>
              </a:solidFill>
              <a:latin typeface="Times New Roman" pitchFamily="16" charset="0"/>
            </a:endParaRPr>
          </a:p>
        </p:txBody>
      </p:sp>
      <p:sp>
        <p:nvSpPr>
          <p:cNvPr id="27545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546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6"/>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5945ED7-32FE-4C55-8E4F-60A1ADD1287E}" type="slidenum">
              <a:rPr lang="en-CA">
                <a:solidFill>
                  <a:srgbClr val="000000"/>
                </a:solidFill>
                <a:latin typeface="Times New Roman" pitchFamily="16" charset="0"/>
              </a:rPr>
              <a:pPr eaLnBrk="1"/>
              <a:t>66</a:t>
            </a:fld>
            <a:endParaRPr lang="en-CA">
              <a:solidFill>
                <a:srgbClr val="000000"/>
              </a:solidFill>
              <a:latin typeface="Times New Roman" pitchFamily="16" charset="0"/>
            </a:endParaRPr>
          </a:p>
        </p:txBody>
      </p:sp>
      <p:sp>
        <p:nvSpPr>
          <p:cNvPr id="27648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0E32552-FA3B-48A7-8239-90E3E2787924}" type="slidenum">
              <a:rPr lang="en-CA">
                <a:solidFill>
                  <a:srgbClr val="000000"/>
                </a:solidFill>
                <a:latin typeface="Times New Roman" pitchFamily="16" charset="0"/>
              </a:rPr>
              <a:pPr eaLnBrk="1"/>
              <a:t>158</a:t>
            </a:fld>
            <a:endParaRPr lang="en-CA">
              <a:solidFill>
                <a:srgbClr val="000000"/>
              </a:solidFill>
              <a:latin typeface="Times New Roman" pitchFamily="16" charset="0"/>
            </a:endParaRPr>
          </a:p>
        </p:txBody>
      </p:sp>
      <p:sp>
        <p:nvSpPr>
          <p:cNvPr id="27955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955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683479B-9F26-41A4-9A7E-2D2E753E9512}" type="slidenum">
              <a:rPr lang="en-CA">
                <a:solidFill>
                  <a:srgbClr val="000000"/>
                </a:solidFill>
                <a:latin typeface="Times New Roman" pitchFamily="16" charset="0"/>
              </a:rPr>
              <a:pPr eaLnBrk="1"/>
              <a:t>159</a:t>
            </a:fld>
            <a:endParaRPr lang="en-CA">
              <a:solidFill>
                <a:srgbClr val="000000"/>
              </a:solidFill>
              <a:latin typeface="Times New Roman" pitchFamily="16" charset="0"/>
            </a:endParaRPr>
          </a:p>
        </p:txBody>
      </p:sp>
      <p:sp>
        <p:nvSpPr>
          <p:cNvPr id="28057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8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E575C47-8598-4D1B-960B-45BE450F5D27}" type="slidenum">
              <a:rPr lang="en-CA">
                <a:solidFill>
                  <a:srgbClr val="000000"/>
                </a:solidFill>
                <a:latin typeface="Times New Roman" pitchFamily="16" charset="0"/>
              </a:rPr>
              <a:pPr eaLnBrk="1"/>
              <a:t>160</a:t>
            </a:fld>
            <a:endParaRPr lang="en-CA">
              <a:solidFill>
                <a:srgbClr val="000000"/>
              </a:solidFill>
              <a:latin typeface="Times New Roman" pitchFamily="16" charset="0"/>
            </a:endParaRPr>
          </a:p>
        </p:txBody>
      </p:sp>
      <p:sp>
        <p:nvSpPr>
          <p:cNvPr id="281603"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1604"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B04EB83-C5E0-408E-891F-5302A686ADFC}" type="slidenum">
              <a:rPr lang="en-CA">
                <a:solidFill>
                  <a:srgbClr val="000000"/>
                </a:solidFill>
                <a:latin typeface="Times New Roman" pitchFamily="16" charset="0"/>
              </a:rPr>
              <a:pPr eaLnBrk="1"/>
              <a:t>7</a:t>
            </a:fld>
            <a:endParaRPr lang="en-CA">
              <a:solidFill>
                <a:srgbClr val="000000"/>
              </a:solidFill>
              <a:latin typeface="Times New Roman" pitchFamily="16" charset="0"/>
            </a:endParaRPr>
          </a:p>
        </p:txBody>
      </p:sp>
      <p:sp>
        <p:nvSpPr>
          <p:cNvPr id="21811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ACCAA45-1279-4CB8-8FF1-0C551638386D}" type="slidenum">
              <a:rPr lang="en-CA">
                <a:solidFill>
                  <a:srgbClr val="000000"/>
                </a:solidFill>
                <a:latin typeface="Times New Roman" pitchFamily="16" charset="0"/>
              </a:rPr>
              <a:pPr eaLnBrk="1"/>
              <a:t>161</a:t>
            </a:fld>
            <a:endParaRPr lang="en-CA">
              <a:solidFill>
                <a:srgbClr val="000000"/>
              </a:solidFill>
              <a:latin typeface="Times New Roman" pitchFamily="16" charset="0"/>
            </a:endParaRPr>
          </a:p>
        </p:txBody>
      </p:sp>
      <p:sp>
        <p:nvSpPr>
          <p:cNvPr id="28262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B97D6BEF-C565-43FA-905C-36E77E74977C}" type="slidenum">
              <a:rPr lang="en-CA">
                <a:solidFill>
                  <a:srgbClr val="000000"/>
                </a:solidFill>
                <a:latin typeface="Times New Roman" pitchFamily="16" charset="0"/>
              </a:rPr>
              <a:pPr eaLnBrk="1"/>
              <a:t>162</a:t>
            </a:fld>
            <a:endParaRPr lang="en-CA">
              <a:solidFill>
                <a:srgbClr val="000000"/>
              </a:solidFill>
              <a:latin typeface="Times New Roman" pitchFamily="16" charset="0"/>
            </a:endParaRPr>
          </a:p>
        </p:txBody>
      </p:sp>
      <p:sp>
        <p:nvSpPr>
          <p:cNvPr id="28365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365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799DCB87-D9C4-4A2F-8E29-84E345943F8E}" type="slidenum">
              <a:rPr lang="en-CA">
                <a:solidFill>
                  <a:srgbClr val="000000"/>
                </a:solidFill>
                <a:latin typeface="Times New Roman" pitchFamily="16" charset="0"/>
              </a:rPr>
              <a:pPr eaLnBrk="1"/>
              <a:t>163</a:t>
            </a:fld>
            <a:endParaRPr lang="en-CA">
              <a:solidFill>
                <a:srgbClr val="000000"/>
              </a:solidFill>
              <a:latin typeface="Times New Roman" pitchFamily="16" charset="0"/>
            </a:endParaRPr>
          </a:p>
        </p:txBody>
      </p:sp>
      <p:sp>
        <p:nvSpPr>
          <p:cNvPr id="284675" name="Rectangle 1"/>
          <p:cNvSpPr txBox="1">
            <a:spLocks noGrp="1" noRot="1" noChangeAspect="1" noChangeArrowheads="1" noTextEdit="1"/>
          </p:cNvSpPr>
          <p:nvPr>
            <p:ph type="sldImg"/>
          </p:nvPr>
        </p:nvSpPr>
        <p:spPr>
          <a:xfrm>
            <a:off x="1373188" y="763588"/>
            <a:ext cx="5014912" cy="37607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4676" name="Rectangle 2"/>
          <p:cNvSpPr txBox="1">
            <a:spLocks noGrp="1" noChangeArrowheads="1"/>
          </p:cNvSpPr>
          <p:nvPr>
            <p:ph type="body" idx="1"/>
          </p:nvPr>
        </p:nvSpPr>
        <p:spPr>
          <a:xfrm>
            <a:off x="777875" y="4776788"/>
            <a:ext cx="6207125" cy="45148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B532FC7-8B86-493C-BDCE-EB4163DA5274}" type="slidenum">
              <a:rPr lang="en-CA">
                <a:solidFill>
                  <a:srgbClr val="000000"/>
                </a:solidFill>
                <a:latin typeface="Times New Roman" pitchFamily="16" charset="0"/>
              </a:rPr>
              <a:pPr eaLnBrk="1"/>
              <a:t>164</a:t>
            </a:fld>
            <a:endParaRPr lang="en-CA">
              <a:solidFill>
                <a:srgbClr val="000000"/>
              </a:solidFill>
              <a:latin typeface="Times New Roman" pitchFamily="16" charset="0"/>
            </a:endParaRPr>
          </a:p>
        </p:txBody>
      </p:sp>
      <p:sp>
        <p:nvSpPr>
          <p:cNvPr id="28569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570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DE8B937-E050-400B-AC89-D76B419B9777}" type="slidenum">
              <a:rPr lang="en-CA">
                <a:solidFill>
                  <a:srgbClr val="000000"/>
                </a:solidFill>
                <a:latin typeface="Times New Roman" pitchFamily="16" charset="0"/>
              </a:rPr>
              <a:pPr eaLnBrk="1"/>
              <a:t>165</a:t>
            </a:fld>
            <a:endParaRPr lang="en-CA">
              <a:solidFill>
                <a:srgbClr val="000000"/>
              </a:solidFill>
              <a:latin typeface="Times New Roman" pitchFamily="16" charset="0"/>
            </a:endParaRPr>
          </a:p>
        </p:txBody>
      </p:sp>
      <p:sp>
        <p:nvSpPr>
          <p:cNvPr id="286723"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24"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A1EC278-E1A2-4362-A729-9763A03A0B1F}" type="slidenum">
              <a:rPr lang="en-CA">
                <a:solidFill>
                  <a:srgbClr val="000000"/>
                </a:solidFill>
                <a:latin typeface="Times New Roman" pitchFamily="16" charset="0"/>
              </a:rPr>
              <a:pPr eaLnBrk="1"/>
              <a:t>166</a:t>
            </a:fld>
            <a:endParaRPr lang="en-CA">
              <a:solidFill>
                <a:srgbClr val="000000"/>
              </a:solidFill>
              <a:latin typeface="Times New Roman" pitchFamily="16" charset="0"/>
            </a:endParaRPr>
          </a:p>
        </p:txBody>
      </p:sp>
      <p:sp>
        <p:nvSpPr>
          <p:cNvPr id="28774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774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A654E1F-E9B2-47B7-AEF7-0B44B2815A46}" type="slidenum">
              <a:rPr lang="en-CA">
                <a:solidFill>
                  <a:srgbClr val="000000"/>
                </a:solidFill>
                <a:latin typeface="Times New Roman" pitchFamily="16" charset="0"/>
              </a:rPr>
              <a:pPr eaLnBrk="1"/>
              <a:t>167</a:t>
            </a:fld>
            <a:endParaRPr lang="en-CA">
              <a:solidFill>
                <a:srgbClr val="000000"/>
              </a:solidFill>
              <a:latin typeface="Times New Roman" pitchFamily="16" charset="0"/>
            </a:endParaRPr>
          </a:p>
        </p:txBody>
      </p:sp>
      <p:sp>
        <p:nvSpPr>
          <p:cNvPr id="2887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9FD7D120-E09E-4175-91BB-AEBB0E494E36}" type="slidenum">
              <a:rPr lang="en-CA">
                <a:solidFill>
                  <a:srgbClr val="000000"/>
                </a:solidFill>
                <a:latin typeface="Times New Roman" pitchFamily="16" charset="0"/>
              </a:rPr>
              <a:pPr eaLnBrk="1"/>
              <a:t>168</a:t>
            </a:fld>
            <a:endParaRPr lang="en-CA">
              <a:solidFill>
                <a:srgbClr val="000000"/>
              </a:solidFill>
              <a:latin typeface="Times New Roman" pitchFamily="16" charset="0"/>
            </a:endParaRPr>
          </a:p>
        </p:txBody>
      </p:sp>
      <p:sp>
        <p:nvSpPr>
          <p:cNvPr id="28979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979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075D72F0-3A0E-4622-B688-61D75AC064B1}" type="slidenum">
              <a:rPr lang="en-CA">
                <a:solidFill>
                  <a:srgbClr val="000000"/>
                </a:solidFill>
                <a:latin typeface="Times New Roman" pitchFamily="16" charset="0"/>
              </a:rPr>
              <a:pPr eaLnBrk="1"/>
              <a:t>169</a:t>
            </a:fld>
            <a:endParaRPr lang="en-CA">
              <a:solidFill>
                <a:srgbClr val="000000"/>
              </a:solidFill>
              <a:latin typeface="Times New Roman" pitchFamily="16" charset="0"/>
            </a:endParaRPr>
          </a:p>
        </p:txBody>
      </p:sp>
      <p:sp>
        <p:nvSpPr>
          <p:cNvPr id="290819"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0820" name="Text Box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We initiated a $250-million share buyback program </a:t>
            </a:r>
          </a:p>
          <a:p>
            <a:pPr>
              <a:spcBef>
                <a:spcPts val="450"/>
              </a:spcBef>
              <a:buClrTx/>
              <a:buFontTx/>
              <a:buNone/>
            </a:pPr>
            <a:r>
              <a:rPr lang="en-CA" smtClean="0">
                <a:ea typeface="Microsoft YaHei" charset="-122"/>
              </a:rPr>
              <a:t>in december 2011, our third normal course issuer bid </a:t>
            </a:r>
          </a:p>
          <a:p>
            <a:pPr>
              <a:spcBef>
                <a:spcPts val="450"/>
              </a:spcBef>
              <a:buClrTx/>
              <a:buFontTx/>
              <a:buNone/>
            </a:pPr>
            <a:r>
              <a:rPr lang="en-CA" smtClean="0">
                <a:ea typeface="Microsoft YaHei" charset="-122"/>
              </a:rPr>
              <a:t>(nCIB) since 2008. This program is 95% complete. </a:t>
            </a:r>
          </a:p>
          <a:p>
            <a:pPr>
              <a:spcBef>
                <a:spcPts val="450"/>
              </a:spcBef>
              <a:buClrTx/>
              <a:buFontTx/>
              <a:buNone/>
            </a:pPr>
            <a:r>
              <a:rPr lang="en-CA" smtClean="0">
                <a:ea typeface="Microsoft YaHei" charset="-122"/>
              </a:rPr>
              <a:t>Over the last three years, we have repurchased </a:t>
            </a:r>
          </a:p>
          <a:p>
            <a:pPr>
              <a:spcBef>
                <a:spcPts val="450"/>
              </a:spcBef>
              <a:buClrTx/>
              <a:buFontTx/>
              <a:buNone/>
            </a:pPr>
            <a:r>
              <a:rPr lang="en-CA" smtClean="0">
                <a:ea typeface="Microsoft YaHei" charset="-122"/>
              </a:rPr>
              <a:t>62 million common shares at a total cost of </a:t>
            </a:r>
          </a:p>
          <a:p>
            <a:pPr>
              <a:spcBef>
                <a:spcPts val="450"/>
              </a:spcBef>
              <a:buClrTx/>
              <a:buFontTx/>
              <a:buNone/>
            </a:pPr>
            <a:r>
              <a:rPr lang="en-CA" smtClean="0">
                <a:ea typeface="Microsoft YaHei" charset="-122"/>
              </a:rPr>
              <a:t>$1.7 billion at an average price per share of $27.82, </a:t>
            </a:r>
          </a:p>
          <a:p>
            <a:pPr>
              <a:spcBef>
                <a:spcPts val="450"/>
              </a:spcBef>
              <a:buClrTx/>
              <a:buFontTx/>
              <a:buNone/>
            </a:pPr>
            <a:r>
              <a:rPr lang="en-CA" smtClean="0">
                <a:ea typeface="Microsoft YaHei" charset="-122"/>
              </a:rPr>
              <a:t>representing increased value for our shareholders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ACFF6839-5919-42DD-B4DD-2C8B0FBD46EF}" type="slidenum">
              <a:rPr lang="en-CA">
                <a:solidFill>
                  <a:srgbClr val="000000"/>
                </a:solidFill>
                <a:latin typeface="Times New Roman" pitchFamily="16" charset="0"/>
              </a:rPr>
              <a:pPr eaLnBrk="1"/>
              <a:t>170</a:t>
            </a:fld>
            <a:endParaRPr lang="en-CA">
              <a:solidFill>
                <a:srgbClr val="000000"/>
              </a:solidFill>
              <a:latin typeface="Times New Roman" pitchFamily="16" charset="0"/>
            </a:endParaRPr>
          </a:p>
        </p:txBody>
      </p:sp>
      <p:sp>
        <p:nvSpPr>
          <p:cNvPr id="291843" name="Rectangle 1"/>
          <p:cNvSpPr txBox="1">
            <a:spLocks noGrp="1" noRot="1" noChangeAspect="1" noChangeArrowheads="1" noTextEdit="1"/>
          </p:cNvSpPr>
          <p:nvPr>
            <p:ph type="sldImg"/>
          </p:nvPr>
        </p:nvSpPr>
        <p:spPr>
          <a:xfrm>
            <a:off x="1373188" y="763588"/>
            <a:ext cx="5018087" cy="37639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1844" name="Rectangle 2"/>
          <p:cNvSpPr txBox="1">
            <a:spLocks noGrp="1" noChangeArrowheads="1"/>
          </p:cNvSpPr>
          <p:nvPr>
            <p:ph type="body" idx="1"/>
          </p:nvPr>
        </p:nvSpPr>
        <p:spPr>
          <a:xfrm>
            <a:off x="777875" y="4776788"/>
            <a:ext cx="6210300" cy="4518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49C6BC88-05C9-49C7-A9DA-EBFBD2A8929B}" type="slidenum">
              <a:rPr lang="en-CA">
                <a:solidFill>
                  <a:srgbClr val="000000"/>
                </a:solidFill>
                <a:latin typeface="Times New Roman" pitchFamily="16" charset="0"/>
              </a:rPr>
              <a:pPr eaLnBrk="1"/>
              <a:t>8</a:t>
            </a:fld>
            <a:endParaRPr lang="en-CA">
              <a:solidFill>
                <a:srgbClr val="000000"/>
              </a:solidFill>
              <a:latin typeface="Times New Roman" pitchFamily="16" charset="0"/>
            </a:endParaRPr>
          </a:p>
        </p:txBody>
      </p:sp>
      <p:sp>
        <p:nvSpPr>
          <p:cNvPr id="21913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59EC35C-5060-4964-988D-B1B589A36AD1}" type="slidenum">
              <a:rPr lang="en-CA">
                <a:solidFill>
                  <a:srgbClr val="000000"/>
                </a:solidFill>
                <a:latin typeface="Times New Roman" pitchFamily="16" charset="0"/>
              </a:rPr>
              <a:pPr eaLnBrk="1"/>
              <a:t>171</a:t>
            </a:fld>
            <a:endParaRPr lang="en-CA">
              <a:solidFill>
                <a:srgbClr val="000000"/>
              </a:solidFill>
              <a:latin typeface="Times New Roman" pitchFamily="16" charset="0"/>
            </a:endParaRPr>
          </a:p>
        </p:txBody>
      </p:sp>
      <p:sp>
        <p:nvSpPr>
          <p:cNvPr id="292867" name="Rectangle 1"/>
          <p:cNvSpPr txBox="1">
            <a:spLocks noGrp="1" noRot="1" noChangeAspect="1" noChangeArrowheads="1" noTextEdit="1"/>
          </p:cNvSpPr>
          <p:nvPr>
            <p:ph type="sldImg"/>
          </p:nvPr>
        </p:nvSpPr>
        <p:spPr>
          <a:xfrm>
            <a:off x="1373188" y="763588"/>
            <a:ext cx="5019675" cy="3765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2868" name="Rectangle 2"/>
          <p:cNvSpPr txBox="1">
            <a:spLocks noGrp="1" noChangeArrowheads="1"/>
          </p:cNvSpPr>
          <p:nvPr>
            <p:ph type="body" idx="1"/>
          </p:nvPr>
        </p:nvSpPr>
        <p:spPr>
          <a:xfrm>
            <a:off x="777875" y="4776788"/>
            <a:ext cx="6211888" cy="45196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A52A40A-D5C8-405A-81EB-1A47CEC1DFEE}" type="slidenum">
              <a:rPr lang="en-CA">
                <a:solidFill>
                  <a:srgbClr val="000000"/>
                </a:solidFill>
                <a:latin typeface="Times New Roman" pitchFamily="16" charset="0"/>
              </a:rPr>
              <a:pPr eaLnBrk="1"/>
              <a:t>172</a:t>
            </a:fld>
            <a:endParaRPr lang="en-CA">
              <a:solidFill>
                <a:srgbClr val="000000"/>
              </a:solidFill>
              <a:latin typeface="Times New Roman" pitchFamily="16" charset="0"/>
            </a:endParaRPr>
          </a:p>
        </p:txBody>
      </p:sp>
      <p:sp>
        <p:nvSpPr>
          <p:cNvPr id="29389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3892" name="Text Box 2"/>
          <p:cNvSpPr txBox="1">
            <a:spLocks noGrp="1" noChangeArrowheads="1"/>
          </p:cNvSpPr>
          <p:nvPr>
            <p:ph type="body" idx="1"/>
          </p:nvPr>
        </p:nvSpPr>
        <p:spPr>
          <a:xfrm>
            <a:off x="777875" y="4776788"/>
            <a:ext cx="6218238" cy="48291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40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1600" smtClean="0">
                <a:latin typeface="Arial" charset="0"/>
                <a:ea typeface="Microsoft YaHei" charset="-122"/>
              </a:rPr>
              <a:t>Our Bell Wireline segment provides local telephone, long distance, data (including Internet access and information and communications technology (ICT) solutions) and other communications services to residential and business customers</a:t>
            </a:r>
          </a:p>
          <a:p>
            <a:pPr eaLnBrk="1">
              <a:lnSpc>
                <a:spcPct val="93000"/>
              </a:lnSpc>
              <a:spcBef>
                <a:spcPct val="0"/>
              </a:spcBef>
              <a:buClrTx/>
              <a:buFontTx/>
              <a:buNone/>
            </a:pPr>
            <a:r>
              <a:rPr lang="en-CA" sz="1600" smtClean="0">
                <a:latin typeface="Arial" charset="0"/>
                <a:ea typeface="Microsoft YaHei" charset="-122"/>
              </a:rPr>
              <a:t>Our Bell Wireless segment provides wireless digital voice and Internet/data communications products and services to residential and business customers across Canada</a:t>
            </a:r>
          </a:p>
          <a:p>
            <a:pPr eaLnBrk="1">
              <a:lnSpc>
                <a:spcPct val="93000"/>
              </a:lnSpc>
              <a:spcBef>
                <a:spcPct val="0"/>
              </a:spcBef>
              <a:buClrTx/>
              <a:buFontTx/>
              <a:buNone/>
            </a:pPr>
            <a:r>
              <a:rPr lang="en-CA" sz="1600" smtClean="0">
                <a:latin typeface="Arial" charset="0"/>
                <a:ea typeface="Microsoft YaHei" charset="-122"/>
              </a:rPr>
              <a:t>Our Bell Aliant segment provides local telephone, long </a:t>
            </a:r>
          </a:p>
          <a:p>
            <a:pPr eaLnBrk="1">
              <a:lnSpc>
                <a:spcPct val="93000"/>
              </a:lnSpc>
              <a:spcBef>
                <a:spcPct val="0"/>
              </a:spcBef>
              <a:buClrTx/>
              <a:buFontTx/>
              <a:buNone/>
            </a:pPr>
            <a:r>
              <a:rPr lang="en-CA" sz="1600" smtClean="0">
                <a:latin typeface="Arial" charset="0"/>
                <a:ea typeface="Microsoft YaHei" charset="-122"/>
              </a:rPr>
              <a:t>distance, Internet, data, video, wireless, IT services and products, and other ICT services to residential and business customers in Canada’s Atlantic provinces, as well as in rural and regional areas of Ontario and Québec</a:t>
            </a:r>
          </a:p>
          <a:p>
            <a:pPr eaLnBrk="1">
              <a:lnSpc>
                <a:spcPct val="93000"/>
              </a:lnSpc>
              <a:spcBef>
                <a:spcPct val="0"/>
              </a:spcBef>
              <a:buClrTx/>
              <a:buFontTx/>
              <a:buNone/>
            </a:pPr>
            <a:r>
              <a:rPr lang="en-CA" sz="1600" smtClean="0">
                <a:latin typeface="Arial" charset="0"/>
                <a:ea typeface="Microsoft YaHei" charset="-122"/>
              </a:rPr>
              <a:t>Bell Media - On April 1, 2011, Bell completed its acquisition of CTV and launched the new Bell Media segment encompassing all CTV and other Bell content assets, including the Sympatico.ca portal.</a:t>
            </a:r>
          </a:p>
          <a:p>
            <a:pPr eaLnBrk="1">
              <a:lnSpc>
                <a:spcPct val="93000"/>
              </a:lnSpc>
              <a:spcBef>
                <a:spcPct val="0"/>
              </a:spcBef>
              <a:buClrTx/>
              <a:buFontTx/>
              <a:buNone/>
            </a:pPr>
            <a:r>
              <a:rPr lang="en-CA" sz="1600" smtClean="0">
                <a:latin typeface="Arial" charset="0"/>
                <a:ea typeface="Microsoft YaHei" charset="-122"/>
              </a:rPr>
              <a:t>Its operations include television broadcasting and production (including the CTV and CTV Two television networks), radio broadcasting (through Bell Media Radio), Digital Media, and Internet properties.</a:t>
            </a:r>
          </a:p>
          <a:p>
            <a:pPr eaLnBrk="1">
              <a:lnSpc>
                <a:spcPct val="93000"/>
              </a:lnSpc>
              <a:spcBef>
                <a:spcPct val="0"/>
              </a:spcBef>
              <a:buClrTx/>
              <a:buFontTx/>
              <a:buNone/>
            </a:pPr>
            <a:endParaRPr lang="en-CA" sz="1600" smtClean="0">
              <a:latin typeface="Arial" charset="0"/>
              <a:ea typeface="Microsoft YaHei" charset="-122"/>
            </a:endParaRPr>
          </a:p>
          <a:p>
            <a:pPr eaLnBrk="1">
              <a:lnSpc>
                <a:spcPct val="93000"/>
              </a:lnSpc>
              <a:spcBef>
                <a:spcPct val="0"/>
              </a:spcBef>
              <a:buClrTx/>
              <a:buFontTx/>
              <a:buNone/>
            </a:pPr>
            <a:endParaRPr lang="en-CA" sz="1600" smtClean="0">
              <a:latin typeface="Arial" charset="0"/>
              <a:ea typeface="Microsoft YaHei"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C77A3192-B402-4F32-8529-70F32B08D66E}" type="slidenum">
              <a:rPr lang="en-CA">
                <a:solidFill>
                  <a:srgbClr val="000000"/>
                </a:solidFill>
                <a:latin typeface="Times New Roman" pitchFamily="16" charset="0"/>
              </a:rPr>
              <a:pPr eaLnBrk="1"/>
              <a:t>173</a:t>
            </a:fld>
            <a:endParaRPr lang="en-CA">
              <a:solidFill>
                <a:srgbClr val="000000"/>
              </a:solidFill>
              <a:latin typeface="Times New Roman" pitchFamily="16" charset="0"/>
            </a:endParaRPr>
          </a:p>
        </p:txBody>
      </p:sp>
      <p:sp>
        <p:nvSpPr>
          <p:cNvPr id="29491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491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91DC570-14AC-40FE-9A7F-416103134BA7}" type="slidenum">
              <a:rPr lang="en-CA">
                <a:solidFill>
                  <a:srgbClr val="000000"/>
                </a:solidFill>
                <a:latin typeface="Times New Roman" pitchFamily="16" charset="0"/>
              </a:rPr>
              <a:pPr eaLnBrk="1"/>
              <a:t>174</a:t>
            </a:fld>
            <a:endParaRPr lang="en-CA">
              <a:solidFill>
                <a:srgbClr val="000000"/>
              </a:solidFill>
              <a:latin typeface="Times New Roman" pitchFamily="16" charset="0"/>
            </a:endParaRPr>
          </a:p>
        </p:txBody>
      </p:sp>
      <p:sp>
        <p:nvSpPr>
          <p:cNvPr id="29593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594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2000" smtClean="0">
                <a:latin typeface="Arial" charset="0"/>
                <a:ea typeface="Microsoft YaHei" charset="-122"/>
              </a:rPr>
              <a:t>Excludes bell aliant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00FCE43-C327-4408-8EA2-4EFE23BB87D8}" type="slidenum">
              <a:rPr lang="en-CA">
                <a:solidFill>
                  <a:srgbClr val="000000"/>
                </a:solidFill>
                <a:latin typeface="Times New Roman" pitchFamily="16" charset="0"/>
              </a:rPr>
              <a:pPr eaLnBrk="1"/>
              <a:t>175</a:t>
            </a:fld>
            <a:endParaRPr lang="en-CA">
              <a:solidFill>
                <a:srgbClr val="000000"/>
              </a:solidFill>
              <a:latin typeface="Times New Roman" pitchFamily="16" charset="0"/>
            </a:endParaRPr>
          </a:p>
        </p:txBody>
      </p:sp>
      <p:sp>
        <p:nvSpPr>
          <p:cNvPr id="29696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64" name="Text Box 2"/>
          <p:cNvSpPr txBox="1">
            <a:spLocks noGrp="1" noChangeArrowheads="1"/>
          </p:cNvSpPr>
          <p:nvPr>
            <p:ph type="body" idx="1"/>
          </p:nvPr>
        </p:nvSpPr>
        <p:spPr>
          <a:xfrm>
            <a:off x="179388" y="4776788"/>
            <a:ext cx="7593012" cy="52816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1. 2011 was another breakthrough year for Bell Wireless as we accelerated the pace of mobile innovation with the launch of next-generation 4G LTE mobile service, continued enhancement of our national HSPA+ network, and expansion of our industry-leading lineup of superphones and data services such as Bell Mobile TV</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2. Wireline momentum in 2011 was defined by the new Bell Fibe services for consumers, and the data hosting expansion and cloud computing solutions for business customers made possible by our intensive fibre rollouts</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3.To accelerate its broadband content strategy, Bell launched a new business unit in 2011 – Bell Media. Created </a:t>
            </a:r>
          </a:p>
          <a:p>
            <a:pPr>
              <a:spcBef>
                <a:spcPts val="450"/>
              </a:spcBef>
              <a:buClrTx/>
              <a:buFontTx/>
              <a:buNone/>
            </a:pPr>
            <a:r>
              <a:rPr lang="en-CA" smtClean="0">
                <a:ea typeface="Microsoft YaHei" charset="-122"/>
              </a:rPr>
              <a:t>following the acquisition of CTV in April, Bell Media manages our company’s broad range of media brands and digital properties</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4.Broadband investment is key to Bell’s continued growth in a rapidly transforming communications industry, and </a:t>
            </a:r>
          </a:p>
          <a:p>
            <a:pPr>
              <a:spcBef>
                <a:spcPts val="450"/>
              </a:spcBef>
              <a:buClrTx/>
              <a:buFontTx/>
              <a:buNone/>
            </a:pPr>
            <a:r>
              <a:rPr lang="en-CA" smtClean="0">
                <a:ea typeface="Microsoft YaHei" charset="-122"/>
              </a:rPr>
              <a:t>the foundation of Bell’s strategy to deliver Canada’s best content and services to our customers.Enhanced network reach, speed and capacity are supporting customer and revenue growth with nextgeneration services such as Bell Fibe TV and Fibe Internet, Bell Mobile TV, and advanced network, data hosting and cloud computing solutions for business</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5. In the increasingly competitive Canadian communications industry, a sharp focus on cost saving and operational efficiency is a primary imperative for Bell. Strategic cost management enables Bell’s investments in networks, content and service enhancement while supporting EBITdA growth and absorbing costs associated with the rapid deployment of next-generation services like Bell Fibe TV.</a:t>
            </a:r>
          </a:p>
          <a:p>
            <a:pPr>
              <a:spcBef>
                <a:spcPts val="450"/>
              </a:spcBef>
              <a:buClrTx/>
              <a:buFontTx/>
              <a:buNone/>
            </a:pPr>
            <a:endParaRPr lang="en-CA" smtClean="0">
              <a:ea typeface="Microsoft YaHei" charset="-122"/>
            </a:endParaRPr>
          </a:p>
          <a:p>
            <a:pPr>
              <a:spcBef>
                <a:spcPts val="450"/>
              </a:spcBef>
              <a:buClrTx/>
              <a:buFontTx/>
              <a:buNone/>
            </a:pPr>
            <a:r>
              <a:rPr lang="en-CA" smtClean="0">
                <a:ea typeface="Microsoft YaHei" charset="-122"/>
              </a:rPr>
              <a:t>Bell is investing in the people, networks and new technology required to deliver a better customer experience </a:t>
            </a:r>
          </a:p>
          <a:p>
            <a:pPr>
              <a:spcBef>
                <a:spcPts val="450"/>
              </a:spcBef>
              <a:buClrTx/>
              <a:buFontTx/>
              <a:buNone/>
            </a:pPr>
            <a:r>
              <a:rPr lang="en-CA" smtClean="0">
                <a:ea typeface="Microsoft YaHei" charset="-122"/>
              </a:rPr>
              <a:t>at every level, ensuring we attract and keep customers </a:t>
            </a:r>
          </a:p>
          <a:p>
            <a:pPr>
              <a:spcBef>
                <a:spcPts val="450"/>
              </a:spcBef>
              <a:buClrTx/>
              <a:buFontTx/>
              <a:buNone/>
            </a:pPr>
            <a:r>
              <a:rPr lang="en-CA" smtClean="0">
                <a:ea typeface="Microsoft YaHei" charset="-122"/>
              </a:rPr>
              <a:t>in a highly competitive communications marketplac</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38EBD07A-444A-4DF5-A2EA-E172C7E38BE8}" type="slidenum">
              <a:rPr lang="en-CA">
                <a:solidFill>
                  <a:srgbClr val="000000"/>
                </a:solidFill>
                <a:latin typeface="Times New Roman" pitchFamily="16" charset="0"/>
              </a:rPr>
              <a:pPr eaLnBrk="1"/>
              <a:t>176</a:t>
            </a:fld>
            <a:endParaRPr lang="en-CA">
              <a:solidFill>
                <a:srgbClr val="000000"/>
              </a:solidFill>
              <a:latin typeface="Times New Roman" pitchFamily="16" charset="0"/>
            </a:endParaRPr>
          </a:p>
        </p:txBody>
      </p:sp>
      <p:sp>
        <p:nvSpPr>
          <p:cNvPr id="29798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98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6A92932-AB91-40D6-9EBC-B7313CDFA903}" type="slidenum">
              <a:rPr lang="en-CA">
                <a:solidFill>
                  <a:srgbClr val="000000"/>
                </a:solidFill>
                <a:latin typeface="Times New Roman" pitchFamily="16" charset="0"/>
              </a:rPr>
              <a:pPr eaLnBrk="1"/>
              <a:t>177</a:t>
            </a:fld>
            <a:endParaRPr lang="en-CA">
              <a:solidFill>
                <a:srgbClr val="000000"/>
              </a:solidFill>
              <a:latin typeface="Times New Roman" pitchFamily="16" charset="0"/>
            </a:endParaRPr>
          </a:p>
        </p:txBody>
      </p:sp>
      <p:sp>
        <p:nvSpPr>
          <p:cNvPr id="29901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901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ED6460CB-07EF-4C59-B80F-1BF491B8D238}" type="slidenum">
              <a:rPr lang="en-CA">
                <a:solidFill>
                  <a:srgbClr val="000000"/>
                </a:solidFill>
                <a:latin typeface="Times New Roman" pitchFamily="16" charset="0"/>
              </a:rPr>
              <a:pPr eaLnBrk="1"/>
              <a:t>178</a:t>
            </a:fld>
            <a:endParaRPr lang="en-CA">
              <a:solidFill>
                <a:srgbClr val="000000"/>
              </a:solidFill>
              <a:latin typeface="Times New Roman" pitchFamily="16" charset="0"/>
            </a:endParaRPr>
          </a:p>
        </p:txBody>
      </p:sp>
      <p:sp>
        <p:nvSpPr>
          <p:cNvPr id="30003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003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1B1C5F3-C492-4A10-97E4-E881B6FCE727}" type="slidenum">
              <a:rPr lang="en-CA">
                <a:solidFill>
                  <a:srgbClr val="000000"/>
                </a:solidFill>
                <a:latin typeface="Times New Roman" pitchFamily="16" charset="0"/>
              </a:rPr>
              <a:pPr eaLnBrk="1"/>
              <a:t>179</a:t>
            </a:fld>
            <a:endParaRPr lang="en-CA">
              <a:solidFill>
                <a:srgbClr val="000000"/>
              </a:solidFill>
              <a:latin typeface="Times New Roman" pitchFamily="16" charset="0"/>
            </a:endParaRPr>
          </a:p>
        </p:txBody>
      </p:sp>
      <p:sp>
        <p:nvSpPr>
          <p:cNvPr id="30105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1060"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06AD2BA-16F2-4465-AA54-1C5E05BDF83A}" type="slidenum">
              <a:rPr lang="en-CA">
                <a:solidFill>
                  <a:srgbClr val="000000"/>
                </a:solidFill>
                <a:latin typeface="Times New Roman" pitchFamily="16" charset="0"/>
              </a:rPr>
              <a:pPr eaLnBrk="1"/>
              <a:t>180</a:t>
            </a:fld>
            <a:endParaRPr lang="en-CA">
              <a:solidFill>
                <a:srgbClr val="000000"/>
              </a:solidFill>
              <a:latin typeface="Times New Roman" pitchFamily="16" charset="0"/>
            </a:endParaRPr>
          </a:p>
        </p:txBody>
      </p:sp>
      <p:sp>
        <p:nvSpPr>
          <p:cNvPr id="30208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208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690C2F0-F2D6-49CA-9137-7637B2E930F5}" type="slidenum">
              <a:rPr lang="en-CA">
                <a:solidFill>
                  <a:srgbClr val="000000"/>
                </a:solidFill>
                <a:latin typeface="Times New Roman" pitchFamily="16" charset="0"/>
              </a:rPr>
              <a:pPr eaLnBrk="1"/>
              <a:t>9</a:t>
            </a:fld>
            <a:endParaRPr lang="en-CA">
              <a:solidFill>
                <a:srgbClr val="000000"/>
              </a:solidFill>
              <a:latin typeface="Times New Roman" pitchFamily="16" charset="0"/>
            </a:endParaRPr>
          </a:p>
        </p:txBody>
      </p:sp>
      <p:sp>
        <p:nvSpPr>
          <p:cNvPr id="22016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0582F62-16BA-4A71-8EFD-0828E238AF79}" type="slidenum">
              <a:rPr lang="en-CA">
                <a:solidFill>
                  <a:srgbClr val="000000"/>
                </a:solidFill>
                <a:latin typeface="Times New Roman" pitchFamily="16" charset="0"/>
              </a:rPr>
              <a:pPr eaLnBrk="1"/>
              <a:t>181</a:t>
            </a:fld>
            <a:endParaRPr lang="en-CA">
              <a:solidFill>
                <a:srgbClr val="000000"/>
              </a:solidFill>
              <a:latin typeface="Times New Roman" pitchFamily="16" charset="0"/>
            </a:endParaRPr>
          </a:p>
        </p:txBody>
      </p:sp>
      <p:sp>
        <p:nvSpPr>
          <p:cNvPr id="30310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3108"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CA" smtClean="0">
                <a:ea typeface="Microsoft YaHei" charset="-122"/>
              </a:rPr>
              <a:t>increased customer adoption of wireless telephony as their primary means of voice communication is resulting in a reduced number of primary NAS lines and contributing to a higher rate of wireless substitution.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155ECD7F-C7C0-414F-A3E0-73B5A8CDA9B3}" type="slidenum">
              <a:rPr lang="en-CA">
                <a:solidFill>
                  <a:srgbClr val="000000"/>
                </a:solidFill>
                <a:latin typeface="Times New Roman" pitchFamily="16" charset="0"/>
              </a:rPr>
              <a:pPr eaLnBrk="1"/>
              <a:t>182</a:t>
            </a:fld>
            <a:endParaRPr lang="en-CA">
              <a:solidFill>
                <a:srgbClr val="000000"/>
              </a:solidFill>
              <a:latin typeface="Times New Roman" pitchFamily="16" charset="0"/>
            </a:endParaRPr>
          </a:p>
        </p:txBody>
      </p:sp>
      <p:sp>
        <p:nvSpPr>
          <p:cNvPr id="30413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413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247830CE-A808-470E-9A73-F4502D0AAD5F}" type="slidenum">
              <a:rPr lang="en-CA">
                <a:solidFill>
                  <a:srgbClr val="000000"/>
                </a:solidFill>
                <a:latin typeface="Times New Roman" pitchFamily="16" charset="0"/>
              </a:rPr>
              <a:pPr eaLnBrk="1"/>
              <a:t>183</a:t>
            </a:fld>
            <a:endParaRPr lang="en-CA">
              <a:solidFill>
                <a:srgbClr val="000000"/>
              </a:solidFill>
              <a:latin typeface="Times New Roman" pitchFamily="16" charset="0"/>
            </a:endParaRPr>
          </a:p>
        </p:txBody>
      </p:sp>
      <p:sp>
        <p:nvSpPr>
          <p:cNvPr id="30515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5156"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8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1800" smtClean="0">
                <a:latin typeface="Arial" charset="0"/>
                <a:ea typeface="Microsoft YaHei" charset="-122"/>
              </a:rPr>
              <a:t>Wireline voice revenue declined over last year mainly as a result of higher residential NAS line losses and increased business long distance revenue erosion. In Bell Business Markets, lower data product sales and sustained price competition pressured overall wireline revenues and EBITDA even as business NAS line losses continued to improve year-over-year. Continued strong execution on cost reductions contributed to margin improvement this quarter.</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E6C0AC1B-E6D6-407E-B646-1B9863466791}" type="slidenum">
              <a:rPr lang="en-CA">
                <a:solidFill>
                  <a:srgbClr val="000000"/>
                </a:solidFill>
                <a:latin typeface="Times New Roman" pitchFamily="16" charset="0"/>
              </a:rPr>
              <a:pPr eaLnBrk="1"/>
              <a:t>184</a:t>
            </a:fld>
            <a:endParaRPr lang="en-CA">
              <a:solidFill>
                <a:srgbClr val="000000"/>
              </a:solidFill>
              <a:latin typeface="Times New Roman" pitchFamily="16" charset="0"/>
            </a:endParaRPr>
          </a:p>
        </p:txBody>
      </p:sp>
      <p:sp>
        <p:nvSpPr>
          <p:cNvPr id="30617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618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33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1500" smtClean="0">
                <a:latin typeface="Arial" charset="0"/>
                <a:ea typeface="Microsoft YaHei" charset="-122"/>
              </a:rPr>
              <a:t>Residential growth services deliver solid results</a:t>
            </a:r>
          </a:p>
          <a:p>
            <a:pPr eaLnBrk="1">
              <a:lnSpc>
                <a:spcPct val="93000"/>
              </a:lnSpc>
              <a:spcBef>
                <a:spcPct val="0"/>
              </a:spcBef>
              <a:buClrTx/>
              <a:buFontTx/>
              <a:buNone/>
            </a:pPr>
            <a:r>
              <a:rPr lang="en-CA" sz="1500" smtClean="0">
                <a:latin typeface="Arial" charset="0"/>
                <a:ea typeface="Microsoft YaHei" charset="-122"/>
              </a:rPr>
              <a:t>– Internet and TV revenues up 10% and 1.6%, </a:t>
            </a:r>
          </a:p>
          <a:p>
            <a:pPr eaLnBrk="1">
              <a:lnSpc>
                <a:spcPct val="93000"/>
              </a:lnSpc>
              <a:spcBef>
                <a:spcPct val="0"/>
              </a:spcBef>
              <a:buClrTx/>
              <a:buFontTx/>
              <a:buNone/>
            </a:pPr>
            <a:r>
              <a:rPr lang="en-CA" sz="1500" smtClean="0">
                <a:latin typeface="Arial" charset="0"/>
                <a:ea typeface="Microsoft YaHei" charset="-122"/>
              </a:rPr>
              <a:t>respectively, in Q4’11</a:t>
            </a:r>
          </a:p>
          <a:p>
            <a:pPr eaLnBrk="1">
              <a:lnSpc>
                <a:spcPct val="93000"/>
              </a:lnSpc>
              <a:spcBef>
                <a:spcPct val="0"/>
              </a:spcBef>
              <a:buClrTx/>
              <a:buFontTx/>
              <a:buNone/>
            </a:pPr>
            <a:endParaRPr lang="en-CA" sz="1500" smtClean="0">
              <a:latin typeface="Arial" charset="0"/>
              <a:ea typeface="Microsoft YaHei" charset="-122"/>
            </a:endParaRPr>
          </a:p>
          <a:p>
            <a:pPr eaLnBrk="1">
              <a:lnSpc>
                <a:spcPct val="93000"/>
              </a:lnSpc>
              <a:spcBef>
                <a:spcPct val="0"/>
              </a:spcBef>
              <a:buClrTx/>
              <a:buFontTx/>
              <a:buNone/>
            </a:pPr>
            <a:r>
              <a:rPr lang="en-CA" sz="1500" smtClean="0">
                <a:latin typeface="Arial" charset="0"/>
                <a:ea typeface="Microsoft YaHei" charset="-122"/>
              </a:rPr>
              <a:t>• Voice revenue decline higher vs. Q3’11 due </a:t>
            </a:r>
          </a:p>
          <a:p>
            <a:pPr eaLnBrk="1">
              <a:lnSpc>
                <a:spcPct val="93000"/>
              </a:lnSpc>
              <a:spcBef>
                <a:spcPct val="0"/>
              </a:spcBef>
              <a:buClrTx/>
              <a:buFontTx/>
              <a:buNone/>
            </a:pPr>
            <a:r>
              <a:rPr lang="en-CA" sz="1500" smtClean="0">
                <a:latin typeface="Arial" charset="0"/>
                <a:ea typeface="Microsoft YaHei" charset="-122"/>
              </a:rPr>
              <a:t>mainly to increased business LD erosion </a:t>
            </a:r>
          </a:p>
          <a:p>
            <a:pPr eaLnBrk="1">
              <a:lnSpc>
                <a:spcPct val="93000"/>
              </a:lnSpc>
              <a:spcBef>
                <a:spcPct val="0"/>
              </a:spcBef>
              <a:buClrTx/>
              <a:buFontTx/>
              <a:buNone/>
            </a:pPr>
            <a:endParaRPr lang="en-CA" sz="1500" smtClean="0">
              <a:latin typeface="Arial" charset="0"/>
              <a:ea typeface="Microsoft YaHei" charset="-122"/>
            </a:endParaRPr>
          </a:p>
          <a:p>
            <a:pPr eaLnBrk="1">
              <a:lnSpc>
                <a:spcPct val="93000"/>
              </a:lnSpc>
              <a:spcBef>
                <a:spcPct val="0"/>
              </a:spcBef>
              <a:buClrTx/>
              <a:buFontTx/>
              <a:buNone/>
            </a:pPr>
            <a:r>
              <a:rPr lang="en-CA" sz="1500" smtClean="0">
                <a:latin typeface="Arial" charset="0"/>
                <a:ea typeface="Microsoft YaHei" charset="-122"/>
              </a:rPr>
              <a:t>• Continued soft Business Markets performance </a:t>
            </a:r>
          </a:p>
          <a:p>
            <a:pPr eaLnBrk="1">
              <a:lnSpc>
                <a:spcPct val="93000"/>
              </a:lnSpc>
              <a:spcBef>
                <a:spcPct val="0"/>
              </a:spcBef>
              <a:buClrTx/>
              <a:buFontTx/>
              <a:buNone/>
            </a:pPr>
            <a:r>
              <a:rPr lang="en-CA" sz="1500" smtClean="0">
                <a:latin typeface="Arial" charset="0"/>
                <a:ea typeface="Microsoft YaHei" charset="-122"/>
              </a:rPr>
              <a:t>– Lower data product sales y/y at xwave due to reduced </a:t>
            </a:r>
          </a:p>
          <a:p>
            <a:pPr eaLnBrk="1">
              <a:lnSpc>
                <a:spcPct val="93000"/>
              </a:lnSpc>
              <a:spcBef>
                <a:spcPct val="0"/>
              </a:spcBef>
              <a:buClrTx/>
              <a:buFontTx/>
              <a:buNone/>
            </a:pPr>
            <a:r>
              <a:rPr lang="en-CA" sz="1500" smtClean="0">
                <a:latin typeface="Arial" charset="0"/>
                <a:ea typeface="Microsoft YaHei" charset="-122"/>
              </a:rPr>
              <a:t>government and hi-tech sector spending</a:t>
            </a:r>
          </a:p>
          <a:p>
            <a:pPr eaLnBrk="1">
              <a:lnSpc>
                <a:spcPct val="93000"/>
              </a:lnSpc>
              <a:spcBef>
                <a:spcPct val="0"/>
              </a:spcBef>
              <a:buClrTx/>
              <a:buFontTx/>
              <a:buNone/>
            </a:pPr>
            <a:r>
              <a:rPr lang="en-CA" sz="1500" smtClean="0">
                <a:latin typeface="Arial" charset="0"/>
                <a:ea typeface="Microsoft YaHei" charset="-122"/>
              </a:rPr>
              <a:t>– Continued volume and price pressures in connectivity</a:t>
            </a:r>
          </a:p>
          <a:p>
            <a:pPr eaLnBrk="1">
              <a:lnSpc>
                <a:spcPct val="93000"/>
              </a:lnSpc>
              <a:spcBef>
                <a:spcPct val="0"/>
              </a:spcBef>
              <a:buClrTx/>
              <a:buFontTx/>
              <a:buNone/>
            </a:pPr>
            <a:r>
              <a:rPr lang="en-CA" sz="1500" smtClean="0">
                <a:latin typeface="Arial" charset="0"/>
                <a:ea typeface="Microsoft YaHei" charset="-122"/>
              </a:rPr>
              <a:t>– Offset partly by fewer business access line losses y/y, </a:t>
            </a:r>
          </a:p>
          <a:p>
            <a:pPr eaLnBrk="1">
              <a:lnSpc>
                <a:spcPct val="93000"/>
              </a:lnSpc>
              <a:spcBef>
                <a:spcPct val="0"/>
              </a:spcBef>
              <a:buClrTx/>
              <a:buFontTx/>
              <a:buNone/>
            </a:pPr>
            <a:r>
              <a:rPr lang="en-CA" sz="1500" smtClean="0">
                <a:latin typeface="Arial" charset="0"/>
                <a:ea typeface="Microsoft YaHei" charset="-122"/>
              </a:rPr>
              <a:t>growth in IP broadband revenue and cost reductions </a:t>
            </a:r>
          </a:p>
          <a:p>
            <a:pPr eaLnBrk="1">
              <a:lnSpc>
                <a:spcPct val="93000"/>
              </a:lnSpc>
              <a:spcBef>
                <a:spcPct val="0"/>
              </a:spcBef>
              <a:buClrTx/>
              <a:buFontTx/>
              <a:buNone/>
            </a:pPr>
            <a:endParaRPr lang="en-CA" sz="1500" smtClean="0">
              <a:latin typeface="Arial" charset="0"/>
              <a:ea typeface="Microsoft YaHei" charset="-122"/>
            </a:endParaRPr>
          </a:p>
          <a:p>
            <a:pPr eaLnBrk="1">
              <a:lnSpc>
                <a:spcPct val="93000"/>
              </a:lnSpc>
              <a:spcBef>
                <a:spcPct val="0"/>
              </a:spcBef>
              <a:buClrTx/>
              <a:buFontTx/>
              <a:buNone/>
            </a:pPr>
            <a:r>
              <a:rPr lang="en-CA" sz="1500" smtClean="0">
                <a:latin typeface="Arial" charset="0"/>
                <a:ea typeface="Microsoft YaHei" charset="-122"/>
              </a:rPr>
              <a:t>• Wireline cost reductionsof ~$50M in Q4’11 and </a:t>
            </a:r>
          </a:p>
          <a:p>
            <a:pPr eaLnBrk="1">
              <a:lnSpc>
                <a:spcPct val="93000"/>
              </a:lnSpc>
              <a:spcBef>
                <a:spcPct val="0"/>
              </a:spcBef>
              <a:buClrTx/>
              <a:buFontTx/>
              <a:buNone/>
            </a:pPr>
            <a:r>
              <a:rPr lang="en-CA" sz="1500" smtClean="0">
                <a:latin typeface="Arial" charset="0"/>
                <a:ea typeface="Microsoft YaHei" charset="-122"/>
              </a:rPr>
              <a:t>~$290M in FY2011 drive y/y margin expansion</a:t>
            </a:r>
          </a:p>
          <a:p>
            <a:pPr eaLnBrk="1">
              <a:lnSpc>
                <a:spcPct val="93000"/>
              </a:lnSpc>
              <a:spcBef>
                <a:spcPct val="0"/>
              </a:spcBef>
              <a:buClrTx/>
              <a:buFontTx/>
              <a:buNone/>
            </a:pPr>
            <a:r>
              <a:rPr lang="en-CA" sz="1500" smtClean="0">
                <a:latin typeface="Arial" charset="0"/>
                <a:ea typeface="Microsoft YaHei" charset="-122"/>
              </a:rPr>
              <a:t>– Savings help absorb costs related to IPTV growth, higher </a:t>
            </a:r>
          </a:p>
          <a:p>
            <a:pPr eaLnBrk="1">
              <a:lnSpc>
                <a:spcPct val="93000"/>
              </a:lnSpc>
              <a:spcBef>
                <a:spcPct val="0"/>
              </a:spcBef>
              <a:buClrTx/>
              <a:buFontTx/>
              <a:buNone/>
            </a:pPr>
            <a:r>
              <a:rPr lang="en-CA" sz="1500" smtClean="0">
                <a:latin typeface="Arial" charset="0"/>
                <a:ea typeface="Microsoft YaHei" charset="-122"/>
              </a:rPr>
              <a:t>residential NAS erosion and lower data product revenues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0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7CDD9E87-E8F1-4821-8BFA-D58ADDAB6D08}" type="slidenum">
              <a:rPr lang="en-CA">
                <a:solidFill>
                  <a:srgbClr val="000000"/>
                </a:solidFill>
                <a:latin typeface="Times New Roman" pitchFamily="16" charset="0"/>
              </a:rPr>
              <a:pPr eaLnBrk="1"/>
              <a:t>185</a:t>
            </a:fld>
            <a:endParaRPr lang="en-CA">
              <a:solidFill>
                <a:srgbClr val="000000"/>
              </a:solidFill>
              <a:latin typeface="Times New Roman" pitchFamily="16" charset="0"/>
            </a:endParaRPr>
          </a:p>
        </p:txBody>
      </p:sp>
      <p:sp>
        <p:nvSpPr>
          <p:cNvPr id="30720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04"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2000" smtClean="0">
                <a:latin typeface="Arial" charset="0"/>
                <a:ea typeface="Microsoft YaHei" charset="-122"/>
              </a:rPr>
              <a:t>Annualized NAS erosion rate lower y/y, even </a:t>
            </a:r>
          </a:p>
          <a:p>
            <a:pPr eaLnBrk="1">
              <a:lnSpc>
                <a:spcPct val="93000"/>
              </a:lnSpc>
              <a:spcBef>
                <a:spcPct val="0"/>
              </a:spcBef>
              <a:buClrTx/>
              <a:buFontTx/>
              <a:buNone/>
            </a:pPr>
            <a:r>
              <a:rPr lang="en-CA" sz="2000" smtClean="0">
                <a:latin typeface="Arial" charset="0"/>
                <a:ea typeface="Microsoft YaHei" charset="-122"/>
              </a:rPr>
              <a:t>as residential line losses increased in Q3’11</a:t>
            </a:r>
          </a:p>
          <a:p>
            <a:pPr eaLnBrk="1">
              <a:lnSpc>
                <a:spcPct val="93000"/>
              </a:lnSpc>
              <a:spcBef>
                <a:spcPct val="0"/>
              </a:spcBef>
              <a:buClrTx/>
              <a:buFontTx/>
              <a:buNone/>
            </a:pPr>
            <a:r>
              <a:rPr lang="en-CA" sz="2000" smtClean="0">
                <a:latin typeface="Arial" charset="0"/>
                <a:ea typeface="Microsoft YaHei" charset="-122"/>
              </a:rPr>
              <a:t>– Residential performance impacted by competitors’ </a:t>
            </a:r>
          </a:p>
          <a:p>
            <a:pPr eaLnBrk="1">
              <a:lnSpc>
                <a:spcPct val="93000"/>
              </a:lnSpc>
              <a:spcBef>
                <a:spcPct val="0"/>
              </a:spcBef>
              <a:buClrTx/>
              <a:buFontTx/>
              <a:buNone/>
            </a:pPr>
            <a:r>
              <a:rPr lang="en-CA" sz="2000" smtClean="0">
                <a:latin typeface="Arial" charset="0"/>
                <a:ea typeface="Microsoft YaHei" charset="-122"/>
              </a:rPr>
              <a:t>aggressive back-to-school offers and increasing </a:t>
            </a:r>
          </a:p>
          <a:p>
            <a:pPr eaLnBrk="1">
              <a:lnSpc>
                <a:spcPct val="93000"/>
              </a:lnSpc>
              <a:spcBef>
                <a:spcPct val="0"/>
              </a:spcBef>
              <a:buClrTx/>
              <a:buFontTx/>
              <a:buNone/>
            </a:pPr>
            <a:r>
              <a:rPr lang="en-CA" sz="2000" smtClean="0">
                <a:latin typeface="Arial" charset="0"/>
                <a:ea typeface="Microsoft YaHei" charset="-122"/>
              </a:rPr>
              <a:t>wireless substitution</a:t>
            </a:r>
          </a:p>
          <a:p>
            <a:pPr eaLnBrk="1">
              <a:lnSpc>
                <a:spcPct val="93000"/>
              </a:lnSpc>
              <a:spcBef>
                <a:spcPct val="0"/>
              </a:spcBef>
              <a:buClrTx/>
              <a:buFontTx/>
              <a:buNone/>
            </a:pPr>
            <a:r>
              <a:rPr lang="en-CA" sz="2000" smtClean="0">
                <a:latin typeface="Arial" charset="0"/>
                <a:ea typeface="Microsoft YaHei" charset="-122"/>
              </a:rPr>
              <a:t>• Business NAS losses down 35% y/y in Q3’11</a:t>
            </a:r>
          </a:p>
          <a:p>
            <a:pPr eaLnBrk="1">
              <a:lnSpc>
                <a:spcPct val="93000"/>
              </a:lnSpc>
              <a:spcBef>
                <a:spcPct val="0"/>
              </a:spcBef>
              <a:buClrTx/>
              <a:buFontTx/>
              <a:buNone/>
            </a:pPr>
            <a:r>
              <a:rPr lang="en-CA" sz="2000" smtClean="0">
                <a:latin typeface="Arial" charset="0"/>
                <a:ea typeface="Microsoft YaHei" charset="-122"/>
              </a:rPr>
              <a:t>– Improvement reflects fewer business line </a:t>
            </a:r>
          </a:p>
          <a:p>
            <a:pPr eaLnBrk="1">
              <a:lnSpc>
                <a:spcPct val="93000"/>
              </a:lnSpc>
              <a:spcBef>
                <a:spcPct val="0"/>
              </a:spcBef>
              <a:buClrTx/>
              <a:buFontTx/>
              <a:buNone/>
            </a:pPr>
            <a:r>
              <a:rPr lang="en-CA" sz="2000" smtClean="0">
                <a:latin typeface="Arial" charset="0"/>
                <a:ea typeface="Microsoft YaHei" charset="-122"/>
              </a:rPr>
              <a:t>disconnections, gain in wholesale customers</a:t>
            </a:r>
          </a:p>
          <a:p>
            <a:pPr eaLnBrk="1">
              <a:lnSpc>
                <a:spcPct val="93000"/>
              </a:lnSpc>
              <a:spcBef>
                <a:spcPct val="0"/>
              </a:spcBef>
              <a:buClrTx/>
              <a:buFontTx/>
              <a:buNone/>
            </a:pPr>
            <a:r>
              <a:rPr lang="en-CA" sz="2000" smtClean="0">
                <a:latin typeface="Arial" charset="0"/>
                <a:ea typeface="Microsoft YaHei" charset="-122"/>
              </a:rPr>
              <a:t>• Voice revenue decline improves y/y to 5.1%</a:t>
            </a:r>
          </a:p>
          <a:p>
            <a:pPr eaLnBrk="1">
              <a:lnSpc>
                <a:spcPct val="93000"/>
              </a:lnSpc>
              <a:spcBef>
                <a:spcPct val="0"/>
              </a:spcBef>
              <a:buClrTx/>
              <a:buFontTx/>
              <a:buNone/>
            </a:pPr>
            <a:r>
              <a:rPr lang="en-CA" sz="2000" smtClean="0">
                <a:latin typeface="Arial" charset="0"/>
                <a:ea typeface="Microsoft YaHei" charset="-122"/>
              </a:rPr>
              <a:t>– LD revenue essentially flat y/y, driven by higher </a:t>
            </a:r>
          </a:p>
          <a:p>
            <a:pPr eaLnBrk="1">
              <a:lnSpc>
                <a:spcPct val="93000"/>
              </a:lnSpc>
              <a:spcBef>
                <a:spcPct val="0"/>
              </a:spcBef>
              <a:buClrTx/>
              <a:buFontTx/>
              <a:buNone/>
            </a:pPr>
            <a:r>
              <a:rPr lang="en-CA" sz="2000" smtClean="0">
                <a:latin typeface="Arial" charset="0"/>
                <a:ea typeface="Microsoft YaHei" charset="-122"/>
              </a:rPr>
              <a:t>global LD minutes and price increases</a:t>
            </a:r>
          </a:p>
          <a:p>
            <a:pPr eaLnBrk="1">
              <a:lnSpc>
                <a:spcPct val="93000"/>
              </a:lnSpc>
              <a:spcBef>
                <a:spcPct val="0"/>
              </a:spcBef>
              <a:buClrTx/>
              <a:buFontTx/>
              <a:buNone/>
            </a:pPr>
            <a:r>
              <a:rPr lang="en-CA" sz="2000" smtClean="0">
                <a:latin typeface="Arial" charset="0"/>
                <a:ea typeface="Microsoft YaHei" charset="-122"/>
              </a:rPr>
              <a:t>– Home phone ARPU kept stable despite </a:t>
            </a:r>
          </a:p>
          <a:p>
            <a:pPr eaLnBrk="1">
              <a:lnSpc>
                <a:spcPct val="93000"/>
              </a:lnSpc>
              <a:spcBef>
                <a:spcPct val="0"/>
              </a:spcBef>
              <a:buClrTx/>
              <a:buFontTx/>
              <a:buNone/>
            </a:pPr>
            <a:r>
              <a:rPr lang="en-CA" sz="2000" smtClean="0">
                <a:latin typeface="Arial" charset="0"/>
                <a:ea typeface="Microsoft YaHei" charset="-122"/>
              </a:rPr>
              <a:t>competitive price pressures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8ECCC1D3-6629-4951-9463-D9AFD8ED67D4}" type="slidenum">
              <a:rPr lang="en-CA">
                <a:solidFill>
                  <a:srgbClr val="000000"/>
                </a:solidFill>
                <a:latin typeface="Times New Roman" pitchFamily="16" charset="0"/>
              </a:rPr>
              <a:pPr eaLnBrk="1"/>
              <a:t>186</a:t>
            </a:fld>
            <a:endParaRPr lang="en-CA">
              <a:solidFill>
                <a:srgbClr val="000000"/>
              </a:solidFill>
              <a:latin typeface="Times New Roman" pitchFamily="16" charset="0"/>
            </a:endParaRPr>
          </a:p>
        </p:txBody>
      </p:sp>
      <p:sp>
        <p:nvSpPr>
          <p:cNvPr id="30822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8228"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8B02359-9CF7-402B-9D2E-DC248C3EED92}" type="slidenum">
              <a:rPr lang="en-CA">
                <a:solidFill>
                  <a:srgbClr val="000000"/>
                </a:solidFill>
                <a:latin typeface="Times New Roman" pitchFamily="16" charset="0"/>
              </a:rPr>
              <a:pPr eaLnBrk="1"/>
              <a:t>187</a:t>
            </a:fld>
            <a:endParaRPr lang="en-CA">
              <a:solidFill>
                <a:srgbClr val="000000"/>
              </a:solidFill>
              <a:latin typeface="Times New Roman" pitchFamily="16" charset="0"/>
            </a:endParaRPr>
          </a:p>
        </p:txBody>
      </p:sp>
      <p:sp>
        <p:nvSpPr>
          <p:cNvPr id="30925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925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3F7920E8-8C87-4FA6-803E-071425CA6A2F}" type="slidenum">
              <a:rPr lang="en-CA">
                <a:solidFill>
                  <a:srgbClr val="000000"/>
                </a:solidFill>
                <a:latin typeface="Times New Roman" pitchFamily="16" charset="0"/>
              </a:rPr>
              <a:pPr eaLnBrk="1"/>
              <a:t>188</a:t>
            </a:fld>
            <a:endParaRPr lang="en-CA">
              <a:solidFill>
                <a:srgbClr val="000000"/>
              </a:solidFill>
              <a:latin typeface="Times New Roman" pitchFamily="16" charset="0"/>
            </a:endParaRPr>
          </a:p>
        </p:txBody>
      </p:sp>
      <p:sp>
        <p:nvSpPr>
          <p:cNvPr id="31027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027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65357511-6693-4554-99AE-7D270D6A12DA}" type="slidenum">
              <a:rPr lang="en-CA">
                <a:solidFill>
                  <a:srgbClr val="000000"/>
                </a:solidFill>
                <a:latin typeface="Times New Roman" pitchFamily="16" charset="0"/>
              </a:rPr>
              <a:pPr eaLnBrk="1"/>
              <a:t>189</a:t>
            </a:fld>
            <a:endParaRPr lang="en-CA">
              <a:solidFill>
                <a:srgbClr val="000000"/>
              </a:solidFill>
              <a:latin typeface="Times New Roman" pitchFamily="16" charset="0"/>
            </a:endParaRPr>
          </a:p>
        </p:txBody>
      </p:sp>
      <p:sp>
        <p:nvSpPr>
          <p:cNvPr id="31129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300" name="Text Box 2"/>
          <p:cNvSpPr txBox="1">
            <a:spLocks noGrp="1" noChangeArrowheads="1"/>
          </p:cNvSpPr>
          <p:nvPr>
            <p:ph type="body" idx="1"/>
          </p:nvPr>
        </p:nvSpPr>
        <p:spPr>
          <a:xfrm>
            <a:off x="777875" y="4776788"/>
            <a:ext cx="6218238" cy="45434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40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lnSpc>
                <a:spcPct val="93000"/>
              </a:lnSpc>
              <a:spcBef>
                <a:spcPct val="0"/>
              </a:spcBef>
              <a:buClrTx/>
              <a:buFontTx/>
              <a:buNone/>
            </a:pPr>
            <a:r>
              <a:rPr lang="en-CA" sz="1600" smtClean="0">
                <a:latin typeface="Arial" charset="0"/>
                <a:ea typeface="Microsoft YaHei" charset="-122"/>
              </a:rPr>
              <a:t>Net adds of 26k, up 41% y/y on strong </a:t>
            </a:r>
          </a:p>
          <a:p>
            <a:pPr eaLnBrk="1">
              <a:lnSpc>
                <a:spcPct val="93000"/>
              </a:lnSpc>
              <a:spcBef>
                <a:spcPct val="0"/>
              </a:spcBef>
              <a:buClrTx/>
              <a:buFontTx/>
              <a:buNone/>
            </a:pPr>
            <a:r>
              <a:rPr lang="en-CA" sz="1600" smtClean="0">
                <a:latin typeface="Arial" charset="0"/>
                <a:ea typeface="Microsoft YaHei" charset="-122"/>
              </a:rPr>
              <a:t>gross activations</a:t>
            </a:r>
          </a:p>
          <a:p>
            <a:pPr eaLnBrk="1">
              <a:lnSpc>
                <a:spcPct val="93000"/>
              </a:lnSpc>
              <a:spcBef>
                <a:spcPct val="0"/>
              </a:spcBef>
              <a:buClrTx/>
              <a:buFontTx/>
              <a:buNone/>
            </a:pPr>
            <a:r>
              <a:rPr lang="en-CA" sz="1600" smtClean="0">
                <a:latin typeface="Arial" charset="0"/>
                <a:ea typeface="Microsoft YaHei" charset="-122"/>
              </a:rPr>
              <a:t>– 25k in Ontario/Quebec footprint</a:t>
            </a:r>
          </a:p>
          <a:p>
            <a:pPr eaLnBrk="1">
              <a:lnSpc>
                <a:spcPct val="93000"/>
              </a:lnSpc>
              <a:spcBef>
                <a:spcPct val="0"/>
              </a:spcBef>
              <a:buClrTx/>
              <a:buFontTx/>
              <a:buNone/>
            </a:pPr>
            <a:r>
              <a:rPr lang="en-CA" sz="1600" smtClean="0">
                <a:latin typeface="Arial" charset="0"/>
                <a:ea typeface="Microsoft YaHei" charset="-122"/>
              </a:rPr>
              <a:t>– Increasing traction of Fibe TV</a:t>
            </a:r>
          </a:p>
          <a:p>
            <a:pPr eaLnBrk="1">
              <a:lnSpc>
                <a:spcPct val="93000"/>
              </a:lnSpc>
              <a:spcBef>
                <a:spcPct val="0"/>
              </a:spcBef>
              <a:buClrTx/>
              <a:buFontTx/>
              <a:buNone/>
            </a:pPr>
            <a:r>
              <a:rPr lang="en-CA" sz="1600" smtClean="0">
                <a:latin typeface="Arial" charset="0"/>
                <a:ea typeface="Microsoft YaHei" charset="-122"/>
              </a:rPr>
              <a:t>– Wholesale net adds relatively stable y/y</a:t>
            </a:r>
          </a:p>
          <a:p>
            <a:pPr eaLnBrk="1">
              <a:lnSpc>
                <a:spcPct val="93000"/>
              </a:lnSpc>
              <a:spcBef>
                <a:spcPct val="0"/>
              </a:spcBef>
              <a:buClrTx/>
              <a:buFontTx/>
              <a:buNone/>
            </a:pPr>
            <a:r>
              <a:rPr lang="en-CA" sz="1600" smtClean="0">
                <a:latin typeface="Arial" charset="0"/>
                <a:ea typeface="Microsoft YaHei" charset="-122"/>
              </a:rPr>
              <a:t>• Fibe TV ramping up as coverage </a:t>
            </a:r>
          </a:p>
          <a:p>
            <a:pPr eaLnBrk="1">
              <a:lnSpc>
                <a:spcPct val="93000"/>
              </a:lnSpc>
              <a:spcBef>
                <a:spcPct val="0"/>
              </a:spcBef>
              <a:buClrTx/>
              <a:buFontTx/>
              <a:buNone/>
            </a:pPr>
            <a:r>
              <a:rPr lang="en-CA" sz="1600" smtClean="0">
                <a:latin typeface="Arial" charset="0"/>
                <a:ea typeface="Microsoft YaHei" charset="-122"/>
              </a:rPr>
              <a:t>footprint expands</a:t>
            </a:r>
          </a:p>
          <a:p>
            <a:pPr eaLnBrk="1">
              <a:lnSpc>
                <a:spcPct val="93000"/>
              </a:lnSpc>
              <a:spcBef>
                <a:spcPct val="0"/>
              </a:spcBef>
              <a:buClrTx/>
              <a:buFontTx/>
              <a:buNone/>
            </a:pPr>
            <a:r>
              <a:rPr lang="en-CA" sz="1600" smtClean="0">
                <a:latin typeface="Arial" charset="0"/>
                <a:ea typeface="Microsoft YaHei" charset="-122"/>
              </a:rPr>
              <a:t>– ~1.5M IPTV-enabled households in Toronto </a:t>
            </a:r>
          </a:p>
          <a:p>
            <a:pPr eaLnBrk="1">
              <a:lnSpc>
                <a:spcPct val="93000"/>
              </a:lnSpc>
              <a:spcBef>
                <a:spcPct val="0"/>
              </a:spcBef>
              <a:buClrTx/>
              <a:buFontTx/>
              <a:buNone/>
            </a:pPr>
            <a:r>
              <a:rPr lang="en-CA" sz="1600" smtClean="0">
                <a:latin typeface="Arial" charset="0"/>
                <a:ea typeface="Microsoft YaHei" charset="-122"/>
              </a:rPr>
              <a:t>and Montreal at end of Q3’11</a:t>
            </a:r>
          </a:p>
          <a:p>
            <a:pPr eaLnBrk="1">
              <a:lnSpc>
                <a:spcPct val="93000"/>
              </a:lnSpc>
              <a:spcBef>
                <a:spcPct val="0"/>
              </a:spcBef>
              <a:buClrTx/>
              <a:buFontTx/>
              <a:buNone/>
            </a:pPr>
            <a:r>
              <a:rPr lang="en-CA" sz="1600" smtClean="0">
                <a:latin typeface="Arial" charset="0"/>
                <a:ea typeface="Microsoft YaHei" charset="-122"/>
              </a:rPr>
              <a:t>– Marketing activities beginning to accelerate</a:t>
            </a:r>
          </a:p>
          <a:p>
            <a:pPr eaLnBrk="1">
              <a:lnSpc>
                <a:spcPct val="93000"/>
              </a:lnSpc>
              <a:spcBef>
                <a:spcPct val="0"/>
              </a:spcBef>
              <a:buClrTx/>
              <a:buFontTx/>
              <a:buNone/>
            </a:pPr>
            <a:endParaRPr lang="en-CA" sz="1600" smtClean="0">
              <a:latin typeface="Arial" charset="0"/>
              <a:ea typeface="Microsoft YaHei" charset="-122"/>
            </a:endParaRPr>
          </a:p>
          <a:p>
            <a:pPr eaLnBrk="1">
              <a:lnSpc>
                <a:spcPct val="93000"/>
              </a:lnSpc>
              <a:spcBef>
                <a:spcPct val="0"/>
              </a:spcBef>
              <a:buClrTx/>
              <a:buFontTx/>
              <a:buNone/>
            </a:pPr>
            <a:r>
              <a:rPr lang="en-CA" sz="1600" smtClean="0">
                <a:latin typeface="Arial" charset="0"/>
                <a:ea typeface="Microsoft YaHei" charset="-122"/>
              </a:rPr>
              <a:t>Solid financial performance in Q3’11</a:t>
            </a:r>
          </a:p>
          <a:p>
            <a:pPr eaLnBrk="1">
              <a:lnSpc>
                <a:spcPct val="93000"/>
              </a:lnSpc>
              <a:spcBef>
                <a:spcPct val="0"/>
              </a:spcBef>
              <a:buClrTx/>
              <a:buFontTx/>
              <a:buNone/>
            </a:pPr>
            <a:r>
              <a:rPr lang="en-CA" sz="1600" smtClean="0">
                <a:latin typeface="Arial" charset="0"/>
                <a:ea typeface="Microsoft YaHei" charset="-122"/>
              </a:rPr>
              <a:t>– TV revenue growth of 3.9%</a:t>
            </a:r>
          </a:p>
          <a:p>
            <a:pPr eaLnBrk="1">
              <a:lnSpc>
                <a:spcPct val="93000"/>
              </a:lnSpc>
              <a:spcBef>
                <a:spcPct val="0"/>
              </a:spcBef>
              <a:buClrTx/>
              <a:buFontTx/>
              <a:buNone/>
            </a:pPr>
            <a:r>
              <a:rPr lang="en-CA" sz="1600" smtClean="0">
                <a:latin typeface="Arial" charset="0"/>
                <a:ea typeface="Microsoft YaHei" charset="-122"/>
              </a:rPr>
              <a:t>– ARPU up 1.5% y/y to $74.45</a:t>
            </a:r>
          </a:p>
          <a:p>
            <a:pPr eaLnBrk="1">
              <a:lnSpc>
                <a:spcPct val="93000"/>
              </a:lnSpc>
              <a:spcBef>
                <a:spcPct val="0"/>
              </a:spcBef>
              <a:buClrTx/>
              <a:buFontTx/>
              <a:buNone/>
            </a:pPr>
            <a:r>
              <a:rPr lang="en-CA" sz="1600" smtClean="0">
                <a:latin typeface="Arial" charset="0"/>
                <a:ea typeface="Microsoft YaHei" charset="-122"/>
              </a:rPr>
              <a:t>• TV revenues now equal to total residential </a:t>
            </a:r>
          </a:p>
          <a:p>
            <a:pPr eaLnBrk="1">
              <a:lnSpc>
                <a:spcPct val="93000"/>
              </a:lnSpc>
              <a:spcBef>
                <a:spcPct val="0"/>
              </a:spcBef>
              <a:buClrTx/>
              <a:buFontTx/>
              <a:buNone/>
            </a:pPr>
            <a:r>
              <a:rPr lang="en-CA" sz="1600" smtClean="0">
                <a:latin typeface="Arial" charset="0"/>
                <a:ea typeface="Microsoft YaHei" charset="-122"/>
              </a:rPr>
              <a:t>voice revenues</a:t>
            </a:r>
          </a:p>
          <a:p>
            <a:pPr eaLnBrk="1">
              <a:lnSpc>
                <a:spcPct val="93000"/>
              </a:lnSpc>
              <a:spcBef>
                <a:spcPct val="0"/>
              </a:spcBef>
              <a:buClrTx/>
              <a:buFontTx/>
              <a:buNone/>
            </a:pPr>
            <a:r>
              <a:rPr lang="en-CA" sz="1600" smtClean="0">
                <a:latin typeface="Arial" charset="0"/>
                <a:ea typeface="Microsoft YaHei" charset="-122"/>
              </a:rPr>
              <a:t>• Absorbing IPTV start-up costs as TV </a:t>
            </a:r>
          </a:p>
          <a:p>
            <a:pPr eaLnBrk="1">
              <a:lnSpc>
                <a:spcPct val="93000"/>
              </a:lnSpc>
              <a:spcBef>
                <a:spcPct val="0"/>
              </a:spcBef>
              <a:buClrTx/>
              <a:buFontTx/>
              <a:buNone/>
            </a:pPr>
            <a:r>
              <a:rPr lang="en-CA" sz="1600" smtClean="0">
                <a:latin typeface="Arial" charset="0"/>
                <a:ea typeface="Microsoft YaHei" charset="-122"/>
              </a:rPr>
              <a:t>margins increase y/y   </a:t>
            </a:r>
          </a:p>
          <a:p>
            <a:pPr eaLnBrk="1">
              <a:lnSpc>
                <a:spcPct val="93000"/>
              </a:lnSpc>
              <a:spcBef>
                <a:spcPct val="0"/>
              </a:spcBef>
              <a:buClrTx/>
              <a:buFontTx/>
              <a:buNone/>
            </a:pPr>
            <a:endParaRPr lang="en-CA" sz="1600" smtClean="0">
              <a:latin typeface="Arial" charset="0"/>
              <a:ea typeface="Microsoft YaHei" charset="-122"/>
            </a:endParaRPr>
          </a:p>
          <a:p>
            <a:pPr eaLnBrk="1">
              <a:lnSpc>
                <a:spcPct val="93000"/>
              </a:lnSpc>
              <a:spcBef>
                <a:spcPct val="0"/>
              </a:spcBef>
              <a:buClrTx/>
              <a:buFontTx/>
              <a:buNone/>
            </a:pPr>
            <a:endParaRPr lang="en-CA" sz="1600" smtClean="0">
              <a:latin typeface="Arial" charset="0"/>
              <a:ea typeface="Microsoft YaHei" charset="-122"/>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13"/>
          <p:cNvSpPr>
            <a:spLocks noGrp="1" noChangeArrowheads="1"/>
          </p:cNvSpPr>
          <p:nvPr>
            <p:ph type="sldNum" sz="quarter"/>
          </p:nvPr>
        </p:nvSpPr>
        <p:spPr>
          <a:noFill/>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D9E2078-35CC-4CCE-A8D1-322182C7225A}" type="slidenum">
              <a:rPr lang="en-CA">
                <a:solidFill>
                  <a:srgbClr val="000000"/>
                </a:solidFill>
                <a:latin typeface="Times New Roman" pitchFamily="16" charset="0"/>
              </a:rPr>
              <a:pPr eaLnBrk="1"/>
              <a:t>190</a:t>
            </a:fld>
            <a:endParaRPr lang="en-CA">
              <a:solidFill>
                <a:srgbClr val="000000"/>
              </a:solidFill>
              <a:latin typeface="Times New Roman" pitchFamily="16" charset="0"/>
            </a:endParaRPr>
          </a:p>
        </p:txBody>
      </p:sp>
      <p:sp>
        <p:nvSpPr>
          <p:cNvPr id="312323" name="Rectangle 1"/>
          <p:cNvSpPr txBox="1">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2324" name="Rectangle 2"/>
          <p:cNvSpPr txBox="1">
            <a:spLocks noGrp="1" noChangeArrowheads="1"/>
          </p:cNvSpPr>
          <p:nvPr>
            <p:ph type="body" idx="1"/>
          </p:nvPr>
        </p:nvSpPr>
        <p:spPr>
          <a:xfrm>
            <a:off x="777875" y="4776788"/>
            <a:ext cx="6216650"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511935"/>
            <a:ext cx="8652536" cy="2124409"/>
          </a:xfrm>
        </p:spPr>
        <p:txBody>
          <a:bodyPr anchor="b">
            <a:noAutofit/>
          </a:bodyPr>
          <a:lstStyle>
            <a:lvl1pPr>
              <a:defRPr sz="60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756047" y="3863834"/>
            <a:ext cx="7056438" cy="1931917"/>
          </a:xfrm>
        </p:spPr>
        <p:txBody>
          <a:bodyPr/>
          <a:lstStyle>
            <a:lvl1pPr marL="0" indent="0" algn="l">
              <a:buNone/>
              <a:defRPr>
                <a:solidFill>
                  <a:schemeClr val="tx1">
                    <a:lumMod val="75000"/>
                    <a:lumOff val="2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BF59A472-D474-488E-A723-624CB4C0A480}" type="slidenum">
              <a:rPr lang="en-CA" smtClean="0"/>
              <a:pPr>
                <a:defRPr/>
              </a:pPr>
              <a:t>‹#›</a:t>
            </a:fld>
            <a:endParaRPr lang="en-CA"/>
          </a:p>
        </p:txBody>
      </p:sp>
      <p:cxnSp>
        <p:nvCxnSpPr>
          <p:cNvPr id="8" name="Straight Connector 7"/>
          <p:cNvCxnSpPr/>
          <p:nvPr/>
        </p:nvCxnSpPr>
        <p:spPr>
          <a:xfrm>
            <a:off x="756047" y="3746239"/>
            <a:ext cx="8652536" cy="17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37E53A46-B6B9-43FD-BC8E-CD052F0B3AB0}" type="slidenum">
              <a:rPr lang="en-CA" smtClean="0"/>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671971"/>
            <a:ext cx="2268141" cy="6467722"/>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4031" y="671971"/>
            <a:ext cx="6636411" cy="64677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66BC0F8E-A581-48A0-9823-033B222FB949}" type="slidenum">
              <a:rPr lang="en-CA" smtClean="0"/>
              <a:pPr>
                <a:defRPr/>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8275" cy="1249363"/>
          </a:xfrm>
        </p:spPr>
        <p:txBody>
          <a:bodyPr/>
          <a:lstStyle/>
          <a:p>
            <a:r>
              <a:rPr lang="en-US" smtClean="0"/>
              <a:t>Click to edit Master title style</a:t>
            </a:r>
            <a:endParaRPr lang="en-CA"/>
          </a:p>
        </p:txBody>
      </p:sp>
      <p:sp>
        <p:nvSpPr>
          <p:cNvPr id="3" name="Date Placeholder 2"/>
          <p:cNvSpPr>
            <a:spLocks noGrp="1"/>
          </p:cNvSpPr>
          <p:nvPr>
            <p:ph type="dt" idx="10"/>
          </p:nvPr>
        </p:nvSpPr>
        <p:spPr>
          <a:xfrm>
            <a:off x="503238" y="6886575"/>
            <a:ext cx="2335212" cy="508000"/>
          </a:xfrm>
        </p:spPr>
        <p:txBody>
          <a:bodyPr/>
          <a:lstStyle>
            <a:lvl1pPr>
              <a:defRPr smtClean="0"/>
            </a:lvl1pPr>
          </a:lstStyle>
          <a:p>
            <a:pPr>
              <a:defRPr/>
            </a:pPr>
            <a:endParaRPr lang="en-CA"/>
          </a:p>
        </p:txBody>
      </p:sp>
      <p:sp>
        <p:nvSpPr>
          <p:cNvPr id="4" name="Footer Placeholder 3"/>
          <p:cNvSpPr>
            <a:spLocks noGrp="1"/>
          </p:cNvSpPr>
          <p:nvPr>
            <p:ph type="ftr" idx="11"/>
          </p:nvPr>
        </p:nvSpPr>
        <p:spPr>
          <a:xfrm>
            <a:off x="3448050" y="6886575"/>
            <a:ext cx="3182938" cy="508000"/>
          </a:xfrm>
          <a:prstGeom prst="rect">
            <a:avLst/>
          </a:prstGeom>
        </p:spPr>
        <p:txBody>
          <a:bodyPr/>
          <a:lstStyle>
            <a:lvl1pPr>
              <a:defRPr smtClean="0"/>
            </a:lvl1pPr>
          </a:lstStyle>
          <a:p>
            <a:pPr>
              <a:defRPr/>
            </a:pPr>
            <a:endParaRPr lang="en-CA"/>
          </a:p>
        </p:txBody>
      </p:sp>
      <p:sp>
        <p:nvSpPr>
          <p:cNvPr id="5" name="Slide Number Placeholder 4"/>
          <p:cNvSpPr>
            <a:spLocks noGrp="1"/>
          </p:cNvSpPr>
          <p:nvPr>
            <p:ph type="sldNum" idx="12"/>
          </p:nvPr>
        </p:nvSpPr>
        <p:spPr>
          <a:xfrm>
            <a:off x="7227888" y="6886575"/>
            <a:ext cx="2335212" cy="508000"/>
          </a:xfrm>
        </p:spPr>
        <p:txBody>
          <a:bodyPr/>
          <a:lstStyle>
            <a:lvl1pPr>
              <a:defRPr smtClean="0"/>
            </a:lvl1pPr>
          </a:lstStyle>
          <a:p>
            <a:pPr>
              <a:defRPr/>
            </a:pPr>
            <a:fld id="{FEA356F0-97CD-4DA5-9F80-C7268E95BEB2}" type="slidenum">
              <a:rPr lang="en-CA"/>
              <a:pPr>
                <a:defRPr/>
              </a:pPr>
              <a:t>‹#›</a:t>
            </a:fld>
            <a:endParaRPr lang="en-CA"/>
          </a:p>
        </p:txBody>
      </p:sp>
    </p:spTree>
    <p:extLst>
      <p:ext uri="{BB962C8B-B14F-4D97-AF65-F5344CB8AC3E}">
        <p14:creationId xmlns:p14="http://schemas.microsoft.com/office/powerpoint/2010/main" val="8313579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D9FD1A48-30DF-4545-BBAC-E6C4BCA1540C}" type="slidenum">
              <a:rPr lang="en-CA" smtClean="0"/>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96300" y="2603888"/>
            <a:ext cx="8568531" cy="2425396"/>
          </a:xfrm>
        </p:spPr>
        <p:txBody>
          <a:bodyPr anchor="b">
            <a:normAutofit/>
          </a:bodyPr>
          <a:lstStyle>
            <a:lvl1pPr algn="l">
              <a:defRPr sz="53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96300" y="5100261"/>
            <a:ext cx="8568531" cy="1653678"/>
          </a:xfrm>
        </p:spPr>
        <p:txBody>
          <a:bodyPr anchor="t">
            <a:normAutofit/>
          </a:bodyPr>
          <a:lstStyle>
            <a:lvl1pPr marL="0" indent="0">
              <a:buNone/>
              <a:defRPr sz="2600">
                <a:solidFill>
                  <a:schemeClr val="tx2"/>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6149BA3D-17A7-4F2F-9F71-0C4B57185E97}" type="slidenum">
              <a:rPr lang="en-CA" smtClean="0"/>
              <a:pPr>
                <a:defRPr/>
              </a:pPr>
              <a:t>‹#›</a:t>
            </a:fld>
            <a:endParaRPr lang="en-CA"/>
          </a:p>
        </p:txBody>
      </p:sp>
      <p:cxnSp>
        <p:nvCxnSpPr>
          <p:cNvPr id="7" name="Straight Connector 6"/>
          <p:cNvCxnSpPr/>
          <p:nvPr/>
        </p:nvCxnSpPr>
        <p:spPr>
          <a:xfrm>
            <a:off x="806450" y="5070022"/>
            <a:ext cx="8652536" cy="17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844561"/>
            <a:ext cx="4452276" cy="520105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4318" y="1844561"/>
            <a:ext cx="4452276" cy="520105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E3AC3D47-E9C7-4181-993D-A146DFA5F889}" type="slidenum">
              <a:rPr lang="en-CA" smtClean="0"/>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4031" y="1847921"/>
            <a:ext cx="4334669" cy="705219"/>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200" b="0">
                <a:solidFill>
                  <a:schemeClr val="tx2"/>
                </a:solidFill>
              </a:defRPr>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687885"/>
            <a:ext cx="4334669"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41925" y="1847921"/>
            <a:ext cx="4334669" cy="705219"/>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200" b="0" kern="1200" dirty="0" smtClean="0">
                <a:solidFill>
                  <a:schemeClr val="tx2"/>
                </a:solidFill>
                <a:latin typeface="+mn-lt"/>
                <a:ea typeface="+mn-ea"/>
                <a:cs typeface="+mn-cs"/>
              </a:defRPr>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41925" y="2687885"/>
            <a:ext cx="4334669"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CA"/>
          </a:p>
        </p:txBody>
      </p:sp>
      <p:sp>
        <p:nvSpPr>
          <p:cNvPr id="8" name="Footer Placeholder 7"/>
          <p:cNvSpPr>
            <a:spLocks noGrp="1"/>
          </p:cNvSpPr>
          <p:nvPr>
            <p:ph type="ftr" sz="quarter" idx="11"/>
          </p:nvPr>
        </p:nvSpPr>
        <p:spPr/>
        <p:txBody>
          <a:bodyPr/>
          <a:lstStyle/>
          <a:p>
            <a:pPr>
              <a:defRPr/>
            </a:pPr>
            <a:endParaRPr lang="en-CA"/>
          </a:p>
        </p:txBody>
      </p:sp>
      <p:sp>
        <p:nvSpPr>
          <p:cNvPr id="9" name="Slide Number Placeholder 8"/>
          <p:cNvSpPr>
            <a:spLocks noGrp="1"/>
          </p:cNvSpPr>
          <p:nvPr>
            <p:ph type="sldNum" sz="quarter" idx="12"/>
          </p:nvPr>
        </p:nvSpPr>
        <p:spPr/>
        <p:txBody>
          <a:bodyPr/>
          <a:lstStyle/>
          <a:p>
            <a:pPr>
              <a:defRPr/>
            </a:pPr>
            <a:fld id="{E912844A-6D09-400A-B9DF-D386BF7A27DA}" type="slidenum">
              <a:rPr lang="en-CA" smtClean="0"/>
              <a:pPr>
                <a:defRPr/>
              </a:pPr>
              <a:t>‹#›</a:t>
            </a:fld>
            <a:endParaRPr lang="en-CA"/>
          </a:p>
        </p:txBody>
      </p:sp>
      <p:cxnSp>
        <p:nvCxnSpPr>
          <p:cNvPr id="11" name="Straight Connector 10"/>
          <p:cNvCxnSpPr/>
          <p:nvPr/>
        </p:nvCxnSpPr>
        <p:spPr>
          <a:xfrm rot="5400000">
            <a:off x="2445262" y="4459771"/>
            <a:ext cx="5190977" cy="87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9D0E4C37-46E9-4D7F-BE8C-672AD2F14D43}" type="slidenum">
              <a:rPr lang="en-CA" smtClean="0"/>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CA"/>
          </a:p>
        </p:txBody>
      </p:sp>
      <p:sp>
        <p:nvSpPr>
          <p:cNvPr id="3" name="Footer Placeholder 2"/>
          <p:cNvSpPr>
            <a:spLocks noGrp="1"/>
          </p:cNvSpPr>
          <p:nvPr>
            <p:ph type="ftr" sz="quarter" idx="11"/>
          </p:nvPr>
        </p:nvSpPr>
        <p:spPr/>
        <p:txBody>
          <a:bodyPr/>
          <a:lstStyle/>
          <a:p>
            <a:pPr>
              <a:defRPr/>
            </a:pPr>
            <a:endParaRPr lang="en-CA"/>
          </a:p>
        </p:txBody>
      </p:sp>
      <p:sp>
        <p:nvSpPr>
          <p:cNvPr id="4" name="Slide Number Placeholder 3"/>
          <p:cNvSpPr>
            <a:spLocks noGrp="1"/>
          </p:cNvSpPr>
          <p:nvPr>
            <p:ph type="sldNum" sz="quarter" idx="12"/>
          </p:nvPr>
        </p:nvSpPr>
        <p:spPr/>
        <p:txBody>
          <a:bodyPr/>
          <a:lstStyle/>
          <a:p>
            <a:pPr>
              <a:defRPr/>
            </a:pPr>
            <a:fld id="{4E36CFB6-DF03-446B-AD2D-29851C9DCD55}" type="slidenum">
              <a:rPr lang="en-CA" smtClean="0"/>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1" y="873122"/>
            <a:ext cx="2358866" cy="1390980"/>
          </a:xfrm>
        </p:spPr>
        <p:txBody>
          <a:bodyPr anchor="b">
            <a:noAutofit/>
          </a:bodyPr>
          <a:lstStyle>
            <a:lvl1pPr algn="l">
              <a:defRPr sz="2600" b="0"/>
            </a:lvl1pPr>
          </a:lstStyle>
          <a:p>
            <a:r>
              <a:rPr lang="en-US" smtClean="0"/>
              <a:t>Click to edit Master title style</a:t>
            </a:r>
            <a:endParaRPr lang="en-US" dirty="0"/>
          </a:p>
        </p:txBody>
      </p:sp>
      <p:sp>
        <p:nvSpPr>
          <p:cNvPr id="3" name="Content Placeholder 2"/>
          <p:cNvSpPr>
            <a:spLocks noGrp="1"/>
          </p:cNvSpPr>
          <p:nvPr>
            <p:ph idx="1"/>
          </p:nvPr>
        </p:nvSpPr>
        <p:spPr>
          <a:xfrm>
            <a:off x="3276203" y="873121"/>
            <a:ext cx="6300391" cy="6148536"/>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4032" y="2348539"/>
            <a:ext cx="2358866" cy="4677800"/>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907587C6-B942-46D0-91DC-720B968C291A}" type="slidenum">
              <a:rPr lang="en-CA" smtClean="0"/>
              <a:pPr>
                <a:defRPr/>
              </a:pPr>
              <a:t>‹#›</a:t>
            </a:fld>
            <a:endParaRPr lang="en-CA"/>
          </a:p>
        </p:txBody>
      </p:sp>
      <p:cxnSp>
        <p:nvCxnSpPr>
          <p:cNvPr id="9" name="Straight Connector 8"/>
          <p:cNvCxnSpPr/>
          <p:nvPr/>
        </p:nvCxnSpPr>
        <p:spPr>
          <a:xfrm rot="5400000">
            <a:off x="-14137" y="3946514"/>
            <a:ext cx="6148536" cy="175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1" y="873562"/>
            <a:ext cx="2362156" cy="1394340"/>
          </a:xfrm>
        </p:spPr>
        <p:txBody>
          <a:bodyPr anchor="b">
            <a:normAutofit/>
          </a:bodyPr>
          <a:lstStyle>
            <a:lvl1pPr algn="l">
              <a:defRPr sz="2600" b="0"/>
            </a:lvl1pPr>
          </a:lstStyle>
          <a:p>
            <a:r>
              <a:rPr lang="en-US" smtClean="0"/>
              <a:t>Click to edit Master title style</a:t>
            </a:r>
            <a:endParaRPr lang="en-US" dirty="0"/>
          </a:p>
        </p:txBody>
      </p:sp>
      <p:sp>
        <p:nvSpPr>
          <p:cNvPr id="3" name="Picture Placeholder 2"/>
          <p:cNvSpPr>
            <a:spLocks noGrp="1"/>
          </p:cNvSpPr>
          <p:nvPr>
            <p:ph type="pic" idx="1"/>
          </p:nvPr>
        </p:nvSpPr>
        <p:spPr>
          <a:xfrm>
            <a:off x="3151419" y="923961"/>
            <a:ext cx="6509180" cy="6063234"/>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504031" y="2351899"/>
            <a:ext cx="2358866" cy="4676919"/>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7A3E610E-211D-4921-8F06-8826884EDCF9}" type="slidenum">
              <a:rPr lang="en-CA" smtClean="0"/>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43376"/>
            <a:ext cx="10080625" cy="251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
        <p:nvSpPr>
          <p:cNvPr id="2" name="Title Placeholder 1"/>
          <p:cNvSpPr>
            <a:spLocks noGrp="1"/>
          </p:cNvSpPr>
          <p:nvPr>
            <p:ph type="title"/>
          </p:nvPr>
        </p:nvSpPr>
        <p:spPr>
          <a:xfrm>
            <a:off x="504031" y="587975"/>
            <a:ext cx="9072563" cy="1091953"/>
          </a:xfrm>
          <a:prstGeom prst="rect">
            <a:avLst/>
          </a:prstGeom>
        </p:spPr>
        <p:txBody>
          <a:bodyPr vert="horz" lIns="100794" tIns="50397" rIns="100794" bIns="50397"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4031" y="1763924"/>
            <a:ext cx="9072563" cy="5375769"/>
          </a:xfrm>
          <a:prstGeom prst="rect">
            <a:avLst/>
          </a:prstGeom>
        </p:spPr>
        <p:txBody>
          <a:bodyPr vert="horz" lIns="100794" tIns="50397" rIns="100794" bIns="5039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0080625" cy="4031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
        <p:nvSpPr>
          <p:cNvPr id="4" name="Date Placeholder 3"/>
          <p:cNvSpPr>
            <a:spLocks noGrp="1"/>
          </p:cNvSpPr>
          <p:nvPr>
            <p:ph type="dt" sz="half" idx="2"/>
          </p:nvPr>
        </p:nvSpPr>
        <p:spPr>
          <a:xfrm>
            <a:off x="504031" y="20159"/>
            <a:ext cx="3192198" cy="362864"/>
          </a:xfrm>
          <a:prstGeom prst="rect">
            <a:avLst/>
          </a:prstGeom>
        </p:spPr>
        <p:txBody>
          <a:bodyPr vert="horz" lIns="100794" tIns="50397" rIns="100794" bIns="50397" rtlCol="0" anchor="ctr"/>
          <a:lstStyle>
            <a:lvl1pPr algn="l">
              <a:defRPr sz="1300">
                <a:solidFill>
                  <a:srgbClr val="FFFFFF"/>
                </a:solidFill>
              </a:defRPr>
            </a:lvl1pPr>
          </a:lstStyle>
          <a:p>
            <a:pPr>
              <a:defRPr/>
            </a:pPr>
            <a:endParaRPr lang="en-CA"/>
          </a:p>
        </p:txBody>
      </p:sp>
      <p:sp>
        <p:nvSpPr>
          <p:cNvPr id="5" name="Footer Placeholder 4"/>
          <p:cNvSpPr>
            <a:spLocks noGrp="1"/>
          </p:cNvSpPr>
          <p:nvPr>
            <p:ph type="ftr" sz="quarter" idx="3"/>
          </p:nvPr>
        </p:nvSpPr>
        <p:spPr>
          <a:xfrm>
            <a:off x="3780235" y="20159"/>
            <a:ext cx="4536281" cy="362864"/>
          </a:xfrm>
          <a:prstGeom prst="rect">
            <a:avLst/>
          </a:prstGeom>
        </p:spPr>
        <p:txBody>
          <a:bodyPr vert="horz" lIns="100794" tIns="50397" rIns="100794" bIns="50397" rtlCol="0" anchor="ctr"/>
          <a:lstStyle>
            <a:lvl1pPr algn="ctr">
              <a:defRPr sz="1300">
                <a:solidFill>
                  <a:srgbClr val="FFFFFF"/>
                </a:solidFill>
              </a:defRPr>
            </a:lvl1pPr>
          </a:lstStyle>
          <a:p>
            <a:pPr>
              <a:defRPr/>
            </a:pPr>
            <a:endParaRPr lang="en-CA"/>
          </a:p>
        </p:txBody>
      </p:sp>
      <p:sp>
        <p:nvSpPr>
          <p:cNvPr id="6" name="Slide Number Placeholder 5"/>
          <p:cNvSpPr>
            <a:spLocks noGrp="1"/>
          </p:cNvSpPr>
          <p:nvPr>
            <p:ph type="sldNum" sz="quarter" idx="4"/>
          </p:nvPr>
        </p:nvSpPr>
        <p:spPr>
          <a:xfrm>
            <a:off x="8400521" y="20159"/>
            <a:ext cx="1176073" cy="362864"/>
          </a:xfrm>
          <a:prstGeom prst="rect">
            <a:avLst/>
          </a:prstGeom>
        </p:spPr>
        <p:txBody>
          <a:bodyPr vert="horz" lIns="100794" tIns="50397" rIns="100794" bIns="50397" rtlCol="0" anchor="ctr"/>
          <a:lstStyle>
            <a:lvl1pPr algn="l">
              <a:defRPr sz="1500" b="1">
                <a:solidFill>
                  <a:srgbClr val="FFFFFF"/>
                </a:solidFill>
              </a:defRPr>
            </a:lvl1pPr>
          </a:lstStyle>
          <a:p>
            <a:pPr>
              <a:defRPr/>
            </a:pPr>
            <a:fld id="{44EC2DB2-4000-4947-97DC-38B95068B919}" type="slidenum">
              <a:rPr lang="en-CA" smtClean="0"/>
              <a:pPr>
                <a:defRPr/>
              </a:pPr>
              <a:t>‹#›</a:t>
            </a:fld>
            <a:endParaRPr lang="en-CA"/>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1007943" rtl="0" eaLnBrk="1" latinLnBrk="0" hangingPunct="1">
        <a:spcBef>
          <a:spcPct val="0"/>
        </a:spcBef>
        <a:buNone/>
        <a:defRPr sz="4400" kern="1200" spc="-110" baseline="0">
          <a:solidFill>
            <a:schemeClr val="tx2"/>
          </a:solidFill>
          <a:latin typeface="+mj-lt"/>
          <a:ea typeface="+mj-ea"/>
          <a:cs typeface="+mj-cs"/>
        </a:defRPr>
      </a:lvl1pPr>
    </p:titleStyle>
    <p:bodyStyle>
      <a:lvl1pPr marL="201589" indent="-201589" algn="l" defTabSz="1007943" rtl="0" eaLnBrk="1" latinLnBrk="0" hangingPunct="1">
        <a:spcBef>
          <a:spcPct val="20000"/>
        </a:spcBef>
        <a:buClr>
          <a:schemeClr val="accent1"/>
        </a:buClr>
        <a:buSzPct val="85000"/>
        <a:buFont typeface="Arial" pitchFamily="34" charset="0"/>
        <a:buChar char="•"/>
        <a:defRPr sz="2600" kern="1200">
          <a:solidFill>
            <a:schemeClr val="tx1"/>
          </a:solidFill>
          <a:latin typeface="+mn-lt"/>
          <a:ea typeface="+mn-ea"/>
          <a:cs typeface="+mn-cs"/>
        </a:defRPr>
      </a:lvl1pPr>
      <a:lvl2pPr marL="503972" indent="-201589" algn="l" defTabSz="1007943" rtl="0" eaLnBrk="1" latinLnBrk="0" hangingPunct="1">
        <a:spcBef>
          <a:spcPct val="20000"/>
        </a:spcBef>
        <a:buClr>
          <a:schemeClr val="accent1"/>
        </a:buClr>
        <a:buSzPct val="85000"/>
        <a:buFont typeface="Arial" pitchFamily="34" charset="0"/>
        <a:buChar char="•"/>
        <a:defRPr sz="2200" kern="1200">
          <a:solidFill>
            <a:schemeClr val="tx1"/>
          </a:solidFill>
          <a:latin typeface="+mn-lt"/>
          <a:ea typeface="+mn-ea"/>
          <a:cs typeface="+mn-cs"/>
        </a:defRPr>
      </a:lvl2pPr>
      <a:lvl3pPr marL="806354" indent="-201589" algn="l" defTabSz="1007943"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108737" indent="-201589" algn="l" defTabSz="1007943"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310326" indent="-151191" algn="l" defTabSz="1007943" rtl="0" eaLnBrk="1" latinLnBrk="0" hangingPunct="1">
        <a:spcBef>
          <a:spcPct val="20000"/>
        </a:spcBef>
        <a:buClr>
          <a:schemeClr val="accent1"/>
        </a:buClr>
        <a:buSzPct val="100000"/>
        <a:buFont typeface="Arial" pitchFamily="34" charset="0"/>
        <a:buChar char="•"/>
        <a:defRPr sz="1500" kern="1200" baseline="0">
          <a:solidFill>
            <a:schemeClr val="tx1"/>
          </a:solidFill>
          <a:latin typeface="+mn-lt"/>
          <a:ea typeface="+mn-ea"/>
          <a:cs typeface="+mn-cs"/>
        </a:defRPr>
      </a:lvl5pPr>
      <a:lvl6pPr marL="1511915" indent="-201589" algn="l" defTabSz="1007943"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6pPr>
      <a:lvl7pPr marL="1713503" indent="-201589" algn="l" defTabSz="1007943"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7pPr>
      <a:lvl8pPr marL="1915092" indent="-201589" algn="l" defTabSz="1007943"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8pPr>
      <a:lvl9pPr marL="2116681" indent="-201589" algn="l" defTabSz="1007943"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1007943" rtl="0" eaLnBrk="1" latinLnBrk="0" hangingPunct="1">
        <a:defRPr sz="2000" kern="1200">
          <a:solidFill>
            <a:schemeClr val="tx1"/>
          </a:solidFill>
          <a:latin typeface="+mn-lt"/>
          <a:ea typeface="+mn-ea"/>
          <a:cs typeface="+mn-cs"/>
        </a:defRPr>
      </a:lvl1pPr>
      <a:lvl2pPr marL="503972" algn="l" defTabSz="1007943" rtl="0" eaLnBrk="1" latinLnBrk="0" hangingPunct="1">
        <a:defRPr sz="2000" kern="1200">
          <a:solidFill>
            <a:schemeClr val="tx1"/>
          </a:solidFill>
          <a:latin typeface="+mn-lt"/>
          <a:ea typeface="+mn-ea"/>
          <a:cs typeface="+mn-cs"/>
        </a:defRPr>
      </a:lvl2pPr>
      <a:lvl3pPr marL="1007943" algn="l" defTabSz="1007943" rtl="0" eaLnBrk="1" latinLnBrk="0" hangingPunct="1">
        <a:defRPr sz="2000" kern="1200">
          <a:solidFill>
            <a:schemeClr val="tx1"/>
          </a:solidFill>
          <a:latin typeface="+mn-lt"/>
          <a:ea typeface="+mn-ea"/>
          <a:cs typeface="+mn-cs"/>
        </a:defRPr>
      </a:lvl3pPr>
      <a:lvl4pPr marL="1511915" algn="l" defTabSz="1007943" rtl="0" eaLnBrk="1" latinLnBrk="0" hangingPunct="1">
        <a:defRPr sz="2000" kern="1200">
          <a:solidFill>
            <a:schemeClr val="tx1"/>
          </a:solidFill>
          <a:latin typeface="+mn-lt"/>
          <a:ea typeface="+mn-ea"/>
          <a:cs typeface="+mn-cs"/>
        </a:defRPr>
      </a:lvl4pPr>
      <a:lvl5pPr marL="2015886" algn="l" defTabSz="1007943" rtl="0" eaLnBrk="1" latinLnBrk="0" hangingPunct="1">
        <a:defRPr sz="2000" kern="1200">
          <a:solidFill>
            <a:schemeClr val="tx1"/>
          </a:solidFill>
          <a:latin typeface="+mn-lt"/>
          <a:ea typeface="+mn-ea"/>
          <a:cs typeface="+mn-cs"/>
        </a:defRPr>
      </a:lvl5pPr>
      <a:lvl6pPr marL="2519858" algn="l" defTabSz="1007943" rtl="0" eaLnBrk="1" latinLnBrk="0" hangingPunct="1">
        <a:defRPr sz="2000" kern="1200">
          <a:solidFill>
            <a:schemeClr val="tx1"/>
          </a:solidFill>
          <a:latin typeface="+mn-lt"/>
          <a:ea typeface="+mn-ea"/>
          <a:cs typeface="+mn-cs"/>
        </a:defRPr>
      </a:lvl6pPr>
      <a:lvl7pPr marL="3023829" algn="l" defTabSz="1007943" rtl="0" eaLnBrk="1" latinLnBrk="0" hangingPunct="1">
        <a:defRPr sz="2000" kern="1200">
          <a:solidFill>
            <a:schemeClr val="tx1"/>
          </a:solidFill>
          <a:latin typeface="+mn-lt"/>
          <a:ea typeface="+mn-ea"/>
          <a:cs typeface="+mn-cs"/>
        </a:defRPr>
      </a:lvl7pPr>
      <a:lvl8pPr marL="3527801" algn="l" defTabSz="1007943" rtl="0" eaLnBrk="1" latinLnBrk="0" hangingPunct="1">
        <a:defRPr sz="2000" kern="1200">
          <a:solidFill>
            <a:schemeClr val="tx1"/>
          </a:solidFill>
          <a:latin typeface="+mn-lt"/>
          <a:ea typeface="+mn-ea"/>
          <a:cs typeface="+mn-cs"/>
        </a:defRPr>
      </a:lvl8pPr>
      <a:lvl9pPr marL="4031772" algn="l" defTabSz="100794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0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755650" y="2347913"/>
            <a:ext cx="8567738"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hangingPunct="1">
              <a:lnSpc>
                <a:spcPct val="100000"/>
              </a:lnSpc>
              <a:buClrTx/>
              <a:buFontTx/>
              <a:buNone/>
            </a:pPr>
            <a:endParaRPr lang="en-US" sz="4400" dirty="0">
              <a:solidFill>
                <a:srgbClr val="000000"/>
              </a:solidFill>
              <a:latin typeface="Calibri" charset="0"/>
            </a:endParaRPr>
          </a:p>
        </p:txBody>
      </p:sp>
      <p:sp>
        <p:nvSpPr>
          <p:cNvPr id="4099" name="Text Box 2"/>
          <p:cNvSpPr txBox="1">
            <a:spLocks noChangeArrowheads="1"/>
          </p:cNvSpPr>
          <p:nvPr/>
        </p:nvSpPr>
        <p:spPr bwMode="auto">
          <a:xfrm>
            <a:off x="1511300" y="4284663"/>
            <a:ext cx="7056438" cy="193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pic>
        <p:nvPicPr>
          <p:cNvPr id="4101" name="Picture 5" descr="http://telecommunications.regionaldirectory.us/telecommunication-tower-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87"/>
            <a:ext cx="10180489" cy="758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64248" y="899517"/>
            <a:ext cx="5616377" cy="1723933"/>
          </a:xfrm>
          <a:prstGeom prst="rect">
            <a:avLst/>
          </a:prstGeom>
          <a:noFill/>
        </p:spPr>
        <p:txBody>
          <a:bodyPr wrap="square" rtlCol="0">
            <a:spAutoFit/>
          </a:bodyPr>
          <a:lstStyle/>
          <a:p>
            <a:r>
              <a:rPr lang="en-US" sz="4800" dirty="0" smtClean="0">
                <a:latin typeface="Calibri" pitchFamily="34" charset="0"/>
                <a:cs typeface="Calibri" pitchFamily="34" charset="0"/>
              </a:rPr>
              <a:t>Telecommunications Industry</a:t>
            </a:r>
          </a:p>
          <a:p>
            <a:endParaRPr lang="en-US" dirty="0">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t>Wireless Data Communications</a:t>
            </a:r>
          </a:p>
        </p:txBody>
      </p:sp>
      <p:sp>
        <p:nvSpPr>
          <p:cNvPr id="13315"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13318" name="Picture 6" descr="http://wiredcpu.com/wp-content/uploads/2010/05/cdmacdma20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184" y="1939131"/>
            <a:ext cx="8553450"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CA" dirty="0" smtClean="0"/>
              <a:t>Rogers Media </a:t>
            </a:r>
          </a:p>
        </p:txBody>
      </p:sp>
      <p:sp>
        <p:nvSpPr>
          <p:cNvPr id="105475" name="Content Placeholder 2"/>
          <p:cNvSpPr>
            <a:spLocks noGrp="1"/>
          </p:cNvSpPr>
          <p:nvPr>
            <p:ph idx="1"/>
          </p:nvPr>
        </p:nvSpPr>
        <p:spPr/>
        <p:txBody>
          <a:bodyPr/>
          <a:lstStyle/>
          <a:p>
            <a:pPr eaLnBrk="1" hangingPunct="1"/>
            <a:r>
              <a:rPr lang="en-CA" smtClean="0"/>
              <a:t>Its composed of 55 radio stations across Canada </a:t>
            </a:r>
          </a:p>
          <a:p>
            <a:pPr eaLnBrk="1" hangingPunct="1"/>
            <a:r>
              <a:rPr lang="en-CA" smtClean="0"/>
              <a:t>Five Station Citytv Networks, Sportsnet and Sportsnet one sports television services</a:t>
            </a:r>
          </a:p>
          <a:p>
            <a:pPr eaLnBrk="1" hangingPunct="1"/>
            <a:r>
              <a:rPr lang="en-CA" smtClean="0"/>
              <a:t>Toronto Blue Jays baseball club </a:t>
            </a:r>
          </a:p>
          <a:p>
            <a:pPr eaLnBrk="1" hangingPunct="1"/>
            <a:r>
              <a:rPr lang="en-CA" smtClean="0"/>
              <a:t>Roger’s Center </a:t>
            </a:r>
          </a:p>
          <a:p>
            <a:pPr eaLnBrk="1" hangingPunct="1"/>
            <a:r>
              <a:rPr lang="en-US" smtClean="0"/>
              <a:t>The Shopping Channel national televised shopping network</a:t>
            </a:r>
            <a:endParaRPr lang="en-CA"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p:cNvPicPr>
            <a:picLocks noChangeAspect="1" noChangeArrowheads="1"/>
          </p:cNvPicPr>
          <p:nvPr/>
        </p:nvPicPr>
        <p:blipFill>
          <a:blip r:embed="rId2">
            <a:extLst>
              <a:ext uri="{28A0092B-C50C-407E-A947-70E740481C1C}">
                <a14:useLocalDpi xmlns:a14="http://schemas.microsoft.com/office/drawing/2010/main" val="0"/>
              </a:ext>
            </a:extLst>
          </a:blip>
          <a:srcRect l="67262" t="21715" r="2380" b="20952"/>
          <a:stretch>
            <a:fillRect/>
          </a:stretch>
        </p:blipFill>
        <p:spPr bwMode="auto">
          <a:xfrm>
            <a:off x="66675" y="1020763"/>
            <a:ext cx="5230813"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499" name="Title 1"/>
          <p:cNvSpPr>
            <a:spLocks noGrp="1"/>
          </p:cNvSpPr>
          <p:nvPr>
            <p:ph type="title"/>
          </p:nvPr>
        </p:nvSpPr>
        <p:spPr>
          <a:xfrm>
            <a:off x="515938" y="14288"/>
            <a:ext cx="9072562" cy="1260475"/>
          </a:xfrm>
        </p:spPr>
        <p:txBody>
          <a:bodyPr/>
          <a:lstStyle/>
          <a:p>
            <a:pPr eaLnBrk="1" hangingPunct="1"/>
            <a:r>
              <a:rPr lang="en-CA" dirty="0" smtClean="0"/>
              <a:t>Media Financial Snapshot </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l="53571" t="19754" r="5238" b="24190"/>
          <a:stretch>
            <a:fillRect/>
          </a:stretch>
        </p:blipFill>
        <p:spPr bwMode="auto">
          <a:xfrm>
            <a:off x="5143500" y="1239838"/>
            <a:ext cx="4943475" cy="530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l="5238" t="16573" r="2261" b="15237"/>
          <a:stretch>
            <a:fillRect/>
          </a:stretch>
        </p:blipFill>
        <p:spPr bwMode="auto">
          <a:xfrm>
            <a:off x="198438" y="1795463"/>
            <a:ext cx="9682515" cy="536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itle 1"/>
          <p:cNvSpPr txBox="1">
            <a:spLocks/>
          </p:cNvSpPr>
          <p:nvPr/>
        </p:nvSpPr>
        <p:spPr bwMode="auto">
          <a:xfrm>
            <a:off x="547688" y="295275"/>
            <a:ext cx="90725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eaLnBrk="0">
              <a:defRPr>
                <a:solidFill>
                  <a:schemeClr val="bg1"/>
                </a:solidFill>
                <a:latin typeface="Arial" charset="0"/>
                <a:ea typeface="Microsoft YaHei" charset="-122"/>
              </a:defRPr>
            </a:lvl1pPr>
            <a:lvl2pPr eaLnBrk="0">
              <a:defRPr>
                <a:solidFill>
                  <a:schemeClr val="bg1"/>
                </a:solidFill>
                <a:latin typeface="Arial" charset="0"/>
                <a:ea typeface="Microsoft YaHei" charset="-122"/>
              </a:defRPr>
            </a:lvl2pPr>
            <a:lvl3pPr eaLnBrk="0">
              <a:defRPr>
                <a:solidFill>
                  <a:schemeClr val="bg1"/>
                </a:solidFill>
                <a:latin typeface="Arial" charset="0"/>
                <a:ea typeface="Microsoft YaHei" charset="-122"/>
              </a:defRPr>
            </a:lvl3pPr>
            <a:lvl4pPr eaLnBrk="0">
              <a:defRPr>
                <a:solidFill>
                  <a:schemeClr val="bg1"/>
                </a:solidFill>
                <a:latin typeface="Arial" charset="0"/>
                <a:ea typeface="Microsoft YaHei" charset="-122"/>
              </a:defRPr>
            </a:lvl4pPr>
            <a:lvl5pPr eaLnBrk="0">
              <a:defRPr>
                <a:solidFill>
                  <a:schemeClr val="bg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9pPr>
          </a:lstStyle>
          <a:p>
            <a:pPr algn="ctr" defTabSz="914400" eaLnBrk="1" hangingPunct="1"/>
            <a:r>
              <a:rPr lang="en-CA" sz="4000" dirty="0">
                <a:solidFill>
                  <a:schemeClr val="tx1"/>
                </a:solidFill>
                <a:latin typeface="Calibri" charset="0"/>
              </a:rPr>
              <a:t>Media </a:t>
            </a:r>
            <a:r>
              <a:rPr lang="en-CA" sz="4000" dirty="0" smtClean="0">
                <a:solidFill>
                  <a:schemeClr val="tx1"/>
                </a:solidFill>
                <a:latin typeface="Calibri" charset="0"/>
              </a:rPr>
              <a:t>Operating </a:t>
            </a:r>
            <a:r>
              <a:rPr lang="en-CA" sz="4000" dirty="0">
                <a:solidFill>
                  <a:schemeClr val="tx1"/>
                </a:solidFill>
                <a:latin typeface="Calibri" charset="0"/>
              </a:rPr>
              <a:t>and </a:t>
            </a:r>
            <a:r>
              <a:rPr lang="en-CA" sz="4000" dirty="0" smtClean="0">
                <a:solidFill>
                  <a:schemeClr val="tx1"/>
                </a:solidFill>
                <a:latin typeface="Calibri" charset="0"/>
              </a:rPr>
              <a:t>Financial Results</a:t>
            </a:r>
            <a:endParaRPr lang="en-CA" sz="4000" dirty="0">
              <a:solidFill>
                <a:schemeClr val="tx1"/>
              </a:solidFill>
              <a:latin typeface="Calibri" charset="0"/>
            </a:endParaRP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CA" dirty="0" smtClean="0"/>
              <a:t>Outstanding Common Share Data</a:t>
            </a:r>
          </a:p>
        </p:txBody>
      </p:sp>
      <p:pic>
        <p:nvPicPr>
          <p:cNvPr id="108547" name="Picture 2"/>
          <p:cNvPicPr>
            <a:picLocks noChangeAspect="1" noChangeArrowheads="1"/>
          </p:cNvPicPr>
          <p:nvPr/>
        </p:nvPicPr>
        <p:blipFill>
          <a:blip r:embed="rId2">
            <a:extLst>
              <a:ext uri="{28A0092B-C50C-407E-A947-70E740481C1C}">
                <a14:useLocalDpi xmlns:a14="http://schemas.microsoft.com/office/drawing/2010/main" val="0"/>
              </a:ext>
            </a:extLst>
          </a:blip>
          <a:srcRect l="954" t="37524" r="1190" b="13333"/>
          <a:stretch>
            <a:fillRect/>
          </a:stretch>
        </p:blipFill>
        <p:spPr bwMode="auto">
          <a:xfrm>
            <a:off x="0" y="1795463"/>
            <a:ext cx="10080625"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CA" dirty="0" smtClean="0"/>
              <a:t>Stock Option </a:t>
            </a:r>
            <a:r>
              <a:rPr lang="en-CA" dirty="0"/>
              <a:t>P</a:t>
            </a:r>
            <a:r>
              <a:rPr lang="en-CA" dirty="0" smtClean="0"/>
              <a:t>lans </a:t>
            </a:r>
          </a:p>
        </p:txBody>
      </p:sp>
      <p:pic>
        <p:nvPicPr>
          <p:cNvPr id="109571" name="Picture 2"/>
          <p:cNvPicPr>
            <a:picLocks noChangeAspect="1" noChangeArrowheads="1"/>
          </p:cNvPicPr>
          <p:nvPr/>
        </p:nvPicPr>
        <p:blipFill>
          <a:blip r:embed="rId2">
            <a:extLst>
              <a:ext uri="{28A0092B-C50C-407E-A947-70E740481C1C}">
                <a14:useLocalDpi xmlns:a14="http://schemas.microsoft.com/office/drawing/2010/main" val="0"/>
              </a:ext>
            </a:extLst>
          </a:blip>
          <a:srcRect l="3094" t="20190" r="2425" b="53333"/>
          <a:stretch>
            <a:fillRect/>
          </a:stretch>
        </p:blipFill>
        <p:spPr bwMode="auto">
          <a:xfrm>
            <a:off x="198438" y="1795463"/>
            <a:ext cx="96932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0598" name="Picture 6" descr="http://financialpostbusiness.files.wordpress.com/2011/10/rogers.jpg?w=6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80625" cy="7559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5816" y="5003973"/>
            <a:ext cx="4752529" cy="1638013"/>
          </a:xfrm>
          <a:prstGeom prst="rect">
            <a:avLst/>
          </a:prstGeom>
          <a:noFill/>
        </p:spPr>
        <p:txBody>
          <a:bodyPr wrap="square" rtlCol="0">
            <a:spAutoFit/>
          </a:bodyPr>
          <a:lstStyle/>
          <a:p>
            <a:r>
              <a:rPr lang="en-US" sz="5400" b="1" dirty="0" smtClean="0"/>
              <a:t>Financial Statements</a:t>
            </a:r>
            <a:endParaRPr lang="en-US" sz="5400" b="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l="37024" t="7048" r="5833" b="14476"/>
          <a:stretch>
            <a:fillRect/>
          </a:stretch>
        </p:blipFill>
        <p:spPr bwMode="auto">
          <a:xfrm>
            <a:off x="992188" y="609600"/>
            <a:ext cx="8096250" cy="695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6" name="Title 1"/>
          <p:cNvSpPr>
            <a:spLocks noGrp="1"/>
          </p:cNvSpPr>
          <p:nvPr>
            <p:ph type="title"/>
          </p:nvPr>
        </p:nvSpPr>
        <p:spPr>
          <a:xfrm>
            <a:off x="992188" y="220662"/>
            <a:ext cx="8902700" cy="777875"/>
          </a:xfrm>
        </p:spPr>
        <p:txBody>
          <a:bodyPr/>
          <a:lstStyle/>
          <a:p>
            <a:pPr eaLnBrk="1" hangingPunct="1"/>
            <a:r>
              <a:rPr lang="en-CA" dirty="0" smtClean="0"/>
              <a:t>Annual-Balance Sheet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908" t="5324" r="6087" b="44391"/>
          <a:stretch/>
        </p:blipFill>
        <p:spPr bwMode="auto">
          <a:xfrm>
            <a:off x="0" y="875889"/>
            <a:ext cx="10080625" cy="560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Title 1"/>
          <p:cNvSpPr>
            <a:spLocks noGrp="1"/>
          </p:cNvSpPr>
          <p:nvPr>
            <p:ph type="title"/>
          </p:nvPr>
        </p:nvSpPr>
        <p:spPr>
          <a:xfrm>
            <a:off x="647824" y="251445"/>
            <a:ext cx="8108950" cy="777875"/>
          </a:xfrm>
        </p:spPr>
        <p:txBody>
          <a:bodyPr/>
          <a:lstStyle/>
          <a:p>
            <a:pPr eaLnBrk="1" hangingPunct="1"/>
            <a:r>
              <a:rPr lang="en-CA" dirty="0" smtClean="0"/>
              <a:t>Annual-Income Statement </a:t>
            </a:r>
          </a:p>
        </p:txBody>
      </p:sp>
      <p:sp>
        <p:nvSpPr>
          <p:cNvPr id="2" name="Rectangle 1"/>
          <p:cNvSpPr/>
          <p:nvPr/>
        </p:nvSpPr>
        <p:spPr bwMode="auto">
          <a:xfrm>
            <a:off x="0" y="5003973"/>
            <a:ext cx="10080625" cy="144016"/>
          </a:xfrm>
          <a:prstGeom prst="rect">
            <a:avLst/>
          </a:prstGeom>
          <a:no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CA" sz="1800" b="0" i="0" u="none" strike="noStrike" cap="none" normalizeH="0" baseline="0" smtClean="0">
              <a:ln>
                <a:noFill/>
              </a:ln>
              <a:solidFill>
                <a:schemeClr val="bg1"/>
              </a:solidFill>
              <a:effectLst/>
              <a:latin typeface="Arial" charset="0"/>
              <a:ea typeface="Microsoft YaHei" charset="-122"/>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59" t="12000" r="4881" b="10095"/>
          <a:stretch/>
        </p:blipFill>
        <p:spPr bwMode="auto">
          <a:xfrm>
            <a:off x="1367904" y="395461"/>
            <a:ext cx="7966220" cy="717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Title 1"/>
          <p:cNvSpPr>
            <a:spLocks noGrp="1"/>
          </p:cNvSpPr>
          <p:nvPr>
            <p:ph type="title"/>
          </p:nvPr>
        </p:nvSpPr>
        <p:spPr>
          <a:xfrm>
            <a:off x="1367904" y="-27709"/>
            <a:ext cx="7632848" cy="467469"/>
          </a:xfrm>
        </p:spPr>
        <p:txBody>
          <a:bodyPr>
            <a:normAutofit fontScale="90000"/>
          </a:bodyPr>
          <a:lstStyle/>
          <a:p>
            <a:pPr eaLnBrk="1" hangingPunct="1"/>
            <a:r>
              <a:rPr lang="en-CA" dirty="0" smtClean="0"/>
              <a:t>Quarterly-Income Statement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1943968" y="0"/>
            <a:ext cx="8136657" cy="335066"/>
          </a:xfrm>
        </p:spPr>
        <p:txBody>
          <a:bodyPr>
            <a:normAutofit fontScale="90000"/>
          </a:bodyPr>
          <a:lstStyle/>
          <a:p>
            <a:pPr eaLnBrk="1" hangingPunct="1"/>
            <a:r>
              <a:rPr lang="en-CA" dirty="0" smtClean="0"/>
              <a:t>Cash flow statement </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l="53928" t="9525" r="4405" b="12952"/>
          <a:stretch>
            <a:fillRect/>
          </a:stretch>
        </p:blipFill>
        <p:spPr bwMode="auto">
          <a:xfrm>
            <a:off x="1230313" y="395461"/>
            <a:ext cx="7381875" cy="714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smtClean="0"/>
              <a:t>1G</a:t>
            </a:r>
          </a:p>
        </p:txBody>
      </p:sp>
      <p:sp>
        <p:nvSpPr>
          <p:cNvPr id="14339"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hangingPunct="1">
              <a:lnSpc>
                <a:spcPct val="100000"/>
              </a:lnSpc>
              <a:spcBef>
                <a:spcPts val="638"/>
              </a:spcBef>
              <a:spcAft>
                <a:spcPts val="1425"/>
              </a:spcAft>
              <a:buSzPct val="45000"/>
              <a:buFont typeface="Arial" charset="0"/>
              <a:buChar char="•"/>
            </a:pPr>
            <a:r>
              <a:rPr lang="en-US" sz="3200">
                <a:solidFill>
                  <a:srgbClr val="000000"/>
                </a:solidFill>
                <a:latin typeface="Calibri" charset="0"/>
              </a:rPr>
              <a:t>First generation wireless telephone technology</a:t>
            </a:r>
          </a:p>
          <a:p>
            <a:pPr eaLnBrk="1" hangingPunct="1">
              <a:lnSpc>
                <a:spcPct val="100000"/>
              </a:lnSpc>
              <a:spcBef>
                <a:spcPts val="638"/>
              </a:spcBef>
              <a:spcAft>
                <a:spcPts val="1425"/>
              </a:spcAft>
              <a:buSzPct val="45000"/>
              <a:buFont typeface="Arial" charset="0"/>
              <a:buChar char="•"/>
            </a:pPr>
            <a:r>
              <a:rPr lang="en-US" sz="3200">
                <a:solidFill>
                  <a:srgbClr val="000000"/>
                </a:solidFill>
                <a:latin typeface="Calibri" charset="0"/>
              </a:rPr>
              <a:t>First cellular network launched in Japan in 1979</a:t>
            </a:r>
          </a:p>
          <a:p>
            <a:pPr eaLnBrk="1" hangingPunct="1">
              <a:lnSpc>
                <a:spcPct val="100000"/>
              </a:lnSpc>
              <a:spcBef>
                <a:spcPts val="638"/>
              </a:spcBef>
              <a:spcAft>
                <a:spcPts val="1425"/>
              </a:spcAft>
              <a:buSzPct val="45000"/>
              <a:buFont typeface="Arial" charset="0"/>
              <a:buChar char="•"/>
            </a:pPr>
            <a:r>
              <a:rPr lang="en-US" sz="3200">
                <a:solidFill>
                  <a:srgbClr val="000000"/>
                </a:solidFill>
                <a:latin typeface="Calibri" charset="0"/>
              </a:rPr>
              <a:t>For voice only; the technology didn't provide for SMS or other data services</a:t>
            </a:r>
          </a:p>
          <a:p>
            <a:pPr eaLnBrk="1" hangingPunct="1">
              <a:lnSpc>
                <a:spcPct val="100000"/>
              </a:lnSpc>
              <a:spcBef>
                <a:spcPts val="638"/>
              </a:spcBef>
              <a:spcAft>
                <a:spcPts val="1425"/>
              </a:spcAft>
              <a:buSzPct val="45000"/>
              <a:buFont typeface="Arial" charset="0"/>
              <a:buChar char="•"/>
            </a:pPr>
            <a:r>
              <a:rPr lang="en-US" sz="3200">
                <a:solidFill>
                  <a:srgbClr val="000000"/>
                </a:solidFill>
                <a:latin typeface="Calibri" charset="0"/>
              </a:rPr>
              <a:t>Circuit switched - when you place a call, a connection is established for you, and is maintained until you hang up</a:t>
            </a:r>
          </a:p>
          <a:p>
            <a:pPr eaLnBrk="1" hangingPunct="1">
              <a:lnSpc>
                <a:spcPct val="100000"/>
              </a:lnSpc>
              <a:spcBef>
                <a:spcPts val="638"/>
              </a:spcBef>
              <a:spcAft>
                <a:spcPts val="1425"/>
              </a:spcAft>
              <a:buClrTx/>
              <a:buFontTx/>
              <a:buNone/>
            </a:pPr>
            <a:endParaRPr lang="en-US" sz="3200">
              <a:solidFill>
                <a:srgbClr val="000000"/>
              </a:solidFill>
              <a:latin typeface="Calibri" charset="0"/>
            </a:endParaRPr>
          </a:p>
        </p:txBody>
      </p:sp>
      <p:grpSp>
        <p:nvGrpSpPr>
          <p:cNvPr id="4" name="Group 3"/>
          <p:cNvGrpSpPr/>
          <p:nvPr/>
        </p:nvGrpSpPr>
        <p:grpSpPr>
          <a:xfrm>
            <a:off x="71760" y="706476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42282" y="706476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812804" y="706476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83326" y="706476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Rectangle 2"/>
          <p:cNvSpPr/>
          <p:nvPr/>
        </p:nvSpPr>
        <p:spPr>
          <a:xfrm>
            <a:off x="791840" y="3419797"/>
            <a:ext cx="8856984" cy="86517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06188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ctrTitle"/>
          </p:nvPr>
        </p:nvSpPr>
        <p:spPr/>
        <p:txBody>
          <a:bodyPr/>
          <a:lstStyle/>
          <a:p>
            <a:pPr eaLnBrk="1" hangingPunct="1"/>
            <a:endParaRPr lang="en-US" smtClean="0"/>
          </a:p>
        </p:txBody>
      </p:sp>
      <p:sp>
        <p:nvSpPr>
          <p:cNvPr id="206851" name="Subtitle 2"/>
          <p:cNvSpPr>
            <a:spLocks noGrp="1"/>
          </p:cNvSpPr>
          <p:nvPr>
            <p:ph type="subTitle" idx="1"/>
          </p:nvPr>
        </p:nvSpPr>
        <p:spPr/>
        <p:txBody>
          <a:bodyPr/>
          <a:lstStyle/>
          <a:p>
            <a:pPr eaLnBrk="1" hangingPunct="1"/>
            <a:endParaRPr lang="en-US" smtClean="0"/>
          </a:p>
        </p:txBody>
      </p:sp>
      <p:pic>
        <p:nvPicPr>
          <p:cNvPr id="402434" name="Picture 2" descr="http://img.tgdaily.com/sites/default/files/stock/450teaser/verizon/verizon-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52"/>
            <a:ext cx="10080625" cy="755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746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6" descr="Screen shot 2012-03-30 at 5.20.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467469"/>
            <a:ext cx="7456787"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itle 1"/>
          <p:cNvSpPr>
            <a:spLocks noGrp="1"/>
          </p:cNvSpPr>
          <p:nvPr>
            <p:ph type="title"/>
          </p:nvPr>
        </p:nvSpPr>
        <p:spPr>
          <a:xfrm>
            <a:off x="5139909" y="354147"/>
            <a:ext cx="9074150" cy="1260475"/>
          </a:xfrm>
        </p:spPr>
        <p:txBody>
          <a:bodyPr/>
          <a:lstStyle/>
          <a:p>
            <a:pPr eaLnBrk="1" hangingPunct="1"/>
            <a:r>
              <a:rPr lang="en-US" dirty="0" smtClean="0"/>
              <a:t>Financial Snapshot</a:t>
            </a:r>
          </a:p>
        </p:txBody>
      </p:sp>
      <p:sp>
        <p:nvSpPr>
          <p:cNvPr id="207877" name="TextBox 3"/>
          <p:cNvSpPr txBox="1">
            <a:spLocks noChangeArrowheads="1"/>
          </p:cNvSpPr>
          <p:nvPr/>
        </p:nvSpPr>
        <p:spPr bwMode="auto">
          <a:xfrm>
            <a:off x="5573713" y="6599238"/>
            <a:ext cx="3657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pitchFamily="34" charset="0"/>
                <a:ea typeface="Microsoft YaHei" charset="-122"/>
              </a:defRPr>
            </a:lvl1pPr>
            <a:lvl2pPr marL="37931725" indent="-37474525" eaLnBrk="0">
              <a:defRPr sz="2400">
                <a:solidFill>
                  <a:schemeClr val="bg1"/>
                </a:solidFill>
                <a:latin typeface="Arial" pitchFamily="34" charset="0"/>
                <a:ea typeface="Microsoft YaHei" charset="-122"/>
              </a:defRPr>
            </a:lvl2pPr>
            <a:lvl3pPr eaLnBrk="0">
              <a:defRPr sz="2400">
                <a:solidFill>
                  <a:schemeClr val="bg1"/>
                </a:solidFill>
                <a:latin typeface="Arial" pitchFamily="34" charset="0"/>
                <a:ea typeface="Microsoft YaHei" charset="-122"/>
              </a:defRPr>
            </a:lvl3pPr>
            <a:lvl4pPr eaLnBrk="0">
              <a:defRPr sz="2400">
                <a:solidFill>
                  <a:schemeClr val="bg1"/>
                </a:solidFill>
                <a:latin typeface="Arial" pitchFamily="34" charset="0"/>
                <a:ea typeface="Microsoft YaHei" charset="-122"/>
              </a:defRPr>
            </a:lvl4pPr>
            <a:lvl5pPr eaLnBrk="0">
              <a:defRPr sz="2400">
                <a:solidFill>
                  <a:schemeClr val="bg1"/>
                </a:solidFill>
                <a:latin typeface="Arial" pitchFamily="34" charset="0"/>
                <a:ea typeface="Microsoft YaHei" charset="-122"/>
              </a:defRPr>
            </a:lvl5pPr>
            <a:lvl6pPr marL="457200" eaLnBrk="0" fontAlgn="base" hangingPunct="0">
              <a:lnSpc>
                <a:spcPct val="93000"/>
              </a:lnSpc>
              <a:spcBef>
                <a:spcPct val="0"/>
              </a:spcBef>
              <a:spcAft>
                <a:spcPct val="0"/>
              </a:spcAft>
              <a:defRPr sz="2400">
                <a:solidFill>
                  <a:schemeClr val="bg1"/>
                </a:solidFill>
                <a:latin typeface="Arial" pitchFamily="34" charset="0"/>
                <a:ea typeface="Microsoft YaHei" charset="-122"/>
              </a:defRPr>
            </a:lvl6pPr>
            <a:lvl7pPr marL="914400" eaLnBrk="0" fontAlgn="base" hangingPunct="0">
              <a:lnSpc>
                <a:spcPct val="93000"/>
              </a:lnSpc>
              <a:spcBef>
                <a:spcPct val="0"/>
              </a:spcBef>
              <a:spcAft>
                <a:spcPct val="0"/>
              </a:spcAft>
              <a:defRPr sz="2400">
                <a:solidFill>
                  <a:schemeClr val="bg1"/>
                </a:solidFill>
                <a:latin typeface="Arial" pitchFamily="34" charset="0"/>
                <a:ea typeface="Microsoft YaHei" charset="-122"/>
              </a:defRPr>
            </a:lvl7pPr>
            <a:lvl8pPr marL="1371600" eaLnBrk="0" fontAlgn="base" hangingPunct="0">
              <a:lnSpc>
                <a:spcPct val="93000"/>
              </a:lnSpc>
              <a:spcBef>
                <a:spcPct val="0"/>
              </a:spcBef>
              <a:spcAft>
                <a:spcPct val="0"/>
              </a:spcAft>
              <a:defRPr sz="2400">
                <a:solidFill>
                  <a:schemeClr val="bg1"/>
                </a:solidFill>
                <a:latin typeface="Arial" pitchFamily="34" charset="0"/>
                <a:ea typeface="Microsoft YaHei" charset="-122"/>
              </a:defRPr>
            </a:lvl8pPr>
            <a:lvl9pPr marL="1828800" eaLnBrk="0" fontAlgn="base" hangingPunct="0">
              <a:lnSpc>
                <a:spcPct val="93000"/>
              </a:lnSpc>
              <a:spcBef>
                <a:spcPct val="0"/>
              </a:spcBef>
              <a:spcAft>
                <a:spcPct val="0"/>
              </a:spcAft>
              <a:defRPr sz="2400">
                <a:solidFill>
                  <a:schemeClr val="bg1"/>
                </a:solidFill>
                <a:latin typeface="Arial" pitchFamily="34" charset="0"/>
                <a:ea typeface="Microsoft YaHei" charset="-122"/>
              </a:defRPr>
            </a:lvl9pPr>
          </a:lstStyle>
          <a:p>
            <a:pPr eaLnBrk="1"/>
            <a:r>
              <a:rPr lang="en-US" sz="1800">
                <a:solidFill>
                  <a:schemeClr val="tx1"/>
                </a:solidFill>
              </a:rPr>
              <a:t>Shares outstanding 2.84B</a:t>
            </a:r>
          </a:p>
        </p:txBody>
      </p:sp>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9525407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smtClean="0"/>
              <a:t>Financial Snapshot</a:t>
            </a:r>
          </a:p>
        </p:txBody>
      </p:sp>
      <p:pic>
        <p:nvPicPr>
          <p:cNvPr id="208899" name="Content Placeholder 3" descr="Financial Snapshot.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297" y="2819604"/>
            <a:ext cx="6146032" cy="3263492"/>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6082451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smtClean="0"/>
              <a:t>Financial Snapshot</a:t>
            </a:r>
          </a:p>
        </p:txBody>
      </p:sp>
      <p:pic>
        <p:nvPicPr>
          <p:cNvPr id="208899" name="Content Placeholder 3" descr="Financial Snapshot.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063" y="1847850"/>
            <a:ext cx="9175750" cy="4872038"/>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2847094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dirty="0" smtClean="0"/>
              <a:t>1 Year Performance - S&amp;P 500</a:t>
            </a:r>
          </a:p>
        </p:txBody>
      </p:sp>
      <p:pic>
        <p:nvPicPr>
          <p:cNvPr id="209923" name="Content Placeholder 3" descr="1 year snp.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51" y="1547589"/>
            <a:ext cx="10031878" cy="5184576"/>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310472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359792" y="395461"/>
            <a:ext cx="12025113" cy="1091953"/>
          </a:xfrm>
        </p:spPr>
        <p:txBody>
          <a:bodyPr>
            <a:normAutofit fontScale="90000"/>
          </a:bodyPr>
          <a:lstStyle/>
          <a:p>
            <a:pPr eaLnBrk="1" hangingPunct="1"/>
            <a:r>
              <a:rPr lang="en-US" dirty="0" smtClean="0"/>
              <a:t>1 Year Performance</a:t>
            </a:r>
            <a:br>
              <a:rPr lang="en-US" dirty="0" smtClean="0"/>
            </a:br>
            <a:r>
              <a:rPr lang="en-US" dirty="0" smtClean="0"/>
              <a:t>Dow Jones Industrial Average</a:t>
            </a:r>
          </a:p>
        </p:txBody>
      </p:sp>
      <p:pic>
        <p:nvPicPr>
          <p:cNvPr id="210947" name="Content Placeholder 3" descr="1 year dow jones.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63613"/>
            <a:ext cx="9982510" cy="4968552"/>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6108049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normAutofit fontScale="90000"/>
          </a:bodyPr>
          <a:lstStyle/>
          <a:p>
            <a:pPr eaLnBrk="1" hangingPunct="1"/>
            <a:r>
              <a:rPr lang="en-US" dirty="0" smtClean="0"/>
              <a:t>1 Year Performance</a:t>
            </a:r>
            <a:br>
              <a:rPr lang="en-US" dirty="0" smtClean="0"/>
            </a:br>
            <a:r>
              <a:rPr lang="en-US" dirty="0" smtClean="0"/>
              <a:t>50/200MAVG</a:t>
            </a:r>
          </a:p>
        </p:txBody>
      </p:sp>
      <p:pic>
        <p:nvPicPr>
          <p:cNvPr id="211971" name="Content Placeholder 3" descr="2 year mvg.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063" y="1979637"/>
            <a:ext cx="10080625" cy="4996224"/>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8307146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pPr eaLnBrk="1" hangingPunct="1"/>
            <a:r>
              <a:rPr lang="en-US" dirty="0" smtClean="0"/>
              <a:t>5 Year Performance</a:t>
            </a:r>
            <a:r>
              <a:rPr lang="en-US" dirty="0"/>
              <a:t> </a:t>
            </a:r>
            <a:r>
              <a:rPr lang="en-US" dirty="0" smtClean="0"/>
              <a:t>- S&amp;P 500</a:t>
            </a:r>
          </a:p>
        </p:txBody>
      </p:sp>
      <p:pic>
        <p:nvPicPr>
          <p:cNvPr id="212995" name="Content Placeholder 3" descr="5 year snp.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47" y="1475580"/>
            <a:ext cx="10096471" cy="4979347"/>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1312554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normAutofit fontScale="90000"/>
          </a:bodyPr>
          <a:lstStyle/>
          <a:p>
            <a:pPr eaLnBrk="1" hangingPunct="1"/>
            <a:r>
              <a:rPr lang="en-US" dirty="0" smtClean="0"/>
              <a:t>5 Year Performance</a:t>
            </a:r>
            <a:br>
              <a:rPr lang="en-US" dirty="0" smtClean="0"/>
            </a:br>
            <a:r>
              <a:rPr lang="en-US" dirty="0" smtClean="0"/>
              <a:t>Dow Jones Industrial Average</a:t>
            </a:r>
          </a:p>
        </p:txBody>
      </p:sp>
      <p:pic>
        <p:nvPicPr>
          <p:cNvPr id="214019" name="Content Placeholder 3" descr="5 year dow jones.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3238" y="1992313"/>
            <a:ext cx="9074150" cy="4532312"/>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520301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t>2G</a:t>
            </a:r>
          </a:p>
        </p:txBody>
      </p:sp>
      <p:sp>
        <p:nvSpPr>
          <p:cNvPr id="15363" name="Text Box 2"/>
          <p:cNvSpPr txBox="1">
            <a:spLocks noChangeArrowheads="1"/>
          </p:cNvSpPr>
          <p:nvPr/>
        </p:nvSpPr>
        <p:spPr bwMode="auto">
          <a:xfrm>
            <a:off x="503238" y="1619597"/>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hangingPunct="1">
              <a:lnSpc>
                <a:spcPct val="100000"/>
              </a:lnSpc>
              <a:spcBef>
                <a:spcPts val="638"/>
              </a:spcBef>
              <a:spcAft>
                <a:spcPts val="1425"/>
              </a:spcAft>
              <a:buSzPct val="45000"/>
              <a:buFont typeface="Arial" charset="0"/>
              <a:buChar char="•"/>
            </a:pPr>
            <a:r>
              <a:rPr lang="en-US" sz="3200" dirty="0">
                <a:solidFill>
                  <a:srgbClr val="000000"/>
                </a:solidFill>
                <a:latin typeface="Calibri" charset="0"/>
              </a:rPr>
              <a:t>Second generation cellular telecom networks were commercially launched on the GSM standard in Finland</a:t>
            </a:r>
          </a:p>
          <a:p>
            <a:pPr eaLnBrk="1" hangingPunct="1">
              <a:lnSpc>
                <a:spcPct val="100000"/>
              </a:lnSpc>
              <a:spcBef>
                <a:spcPts val="638"/>
              </a:spcBef>
              <a:spcAft>
                <a:spcPts val="1425"/>
              </a:spcAft>
              <a:buSzPct val="45000"/>
              <a:buFont typeface="Arial" charset="0"/>
              <a:buChar char="•"/>
            </a:pPr>
            <a:r>
              <a:rPr lang="en-US" sz="3200" dirty="0">
                <a:solidFill>
                  <a:srgbClr val="000000"/>
                </a:solidFill>
                <a:latin typeface="Calibri" charset="0"/>
              </a:rPr>
              <a:t>Phone conversations were digitally encrypted</a:t>
            </a:r>
          </a:p>
          <a:p>
            <a:pPr eaLnBrk="1" hangingPunct="1">
              <a:lnSpc>
                <a:spcPct val="100000"/>
              </a:lnSpc>
              <a:spcBef>
                <a:spcPts val="638"/>
              </a:spcBef>
              <a:spcAft>
                <a:spcPts val="1425"/>
              </a:spcAft>
              <a:buSzPct val="45000"/>
              <a:buFont typeface="Arial" charset="0"/>
              <a:buChar char="•"/>
            </a:pPr>
            <a:r>
              <a:rPr lang="en-US" sz="3200" dirty="0" smtClean="0">
                <a:solidFill>
                  <a:srgbClr val="000000"/>
                </a:solidFill>
                <a:latin typeface="Calibri" charset="0"/>
              </a:rPr>
              <a:t>2G </a:t>
            </a:r>
            <a:r>
              <a:rPr lang="en-US" sz="3200" dirty="0">
                <a:solidFill>
                  <a:srgbClr val="000000"/>
                </a:solidFill>
                <a:latin typeface="Calibri" charset="0"/>
              </a:rPr>
              <a:t>systems were significantly more efficient on the spectrum allowing for far greater mobile phone penetration levels</a:t>
            </a:r>
          </a:p>
          <a:p>
            <a:pPr eaLnBrk="1" hangingPunct="1">
              <a:lnSpc>
                <a:spcPct val="100000"/>
              </a:lnSpc>
              <a:spcBef>
                <a:spcPts val="638"/>
              </a:spcBef>
              <a:spcAft>
                <a:spcPts val="1425"/>
              </a:spcAft>
              <a:buSzPct val="45000"/>
              <a:buFont typeface="Arial" charset="0"/>
              <a:buChar char="•"/>
            </a:pPr>
            <a:r>
              <a:rPr lang="en-US" sz="3200" dirty="0" smtClean="0">
                <a:solidFill>
                  <a:srgbClr val="000000"/>
                </a:solidFill>
                <a:latin typeface="Calibri" charset="0"/>
              </a:rPr>
              <a:t>2G </a:t>
            </a:r>
            <a:r>
              <a:rPr lang="en-US" sz="3200" dirty="0">
                <a:solidFill>
                  <a:srgbClr val="000000"/>
                </a:solidFill>
                <a:latin typeface="Calibri" charset="0"/>
              </a:rPr>
              <a:t>introduced data services for mobile phones, starting with SMS messages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478467" y="467469"/>
            <a:ext cx="9072563" cy="1091953"/>
          </a:xfrm>
        </p:spPr>
        <p:txBody>
          <a:bodyPr>
            <a:normAutofit fontScale="90000"/>
          </a:bodyPr>
          <a:lstStyle/>
          <a:p>
            <a:pPr eaLnBrk="1" hangingPunct="1"/>
            <a:r>
              <a:rPr lang="en-US" dirty="0" smtClean="0"/>
              <a:t>5 Year Performance</a:t>
            </a:r>
            <a:br>
              <a:rPr lang="en-US" dirty="0" smtClean="0"/>
            </a:br>
            <a:r>
              <a:rPr lang="en-US" dirty="0" smtClean="0"/>
              <a:t>50/200MAVG</a:t>
            </a:r>
          </a:p>
        </p:txBody>
      </p:sp>
      <p:pic>
        <p:nvPicPr>
          <p:cNvPr id="215043" name="Content Placeholder 3" descr="5 year mvg.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786" y="1619597"/>
            <a:ext cx="10014839" cy="5042688"/>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8540044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normAutofit fontScale="90000"/>
          </a:bodyPr>
          <a:lstStyle/>
          <a:p>
            <a:pPr eaLnBrk="1" hangingPunct="1"/>
            <a:r>
              <a:rPr lang="en-US" dirty="0" smtClean="0"/>
              <a:t>10 Year Performance</a:t>
            </a:r>
            <a:br>
              <a:rPr lang="en-US" dirty="0" smtClean="0"/>
            </a:br>
            <a:r>
              <a:rPr lang="en-US" dirty="0" smtClean="0"/>
              <a:t>50/200MAVG</a:t>
            </a:r>
          </a:p>
        </p:txBody>
      </p:sp>
      <p:pic>
        <p:nvPicPr>
          <p:cNvPr id="216067" name="Content Placeholder 3" descr="10 year mvg.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0" y="1763613"/>
            <a:ext cx="10031978" cy="5040560"/>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712354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pPr eaLnBrk="1" hangingPunct="1"/>
            <a:r>
              <a:rPr lang="en-US" smtClean="0"/>
              <a:t>Management</a:t>
            </a:r>
          </a:p>
        </p:txBody>
      </p:sp>
      <p:sp>
        <p:nvSpPr>
          <p:cNvPr id="217091" name="Content Placeholder 2"/>
          <p:cNvSpPr>
            <a:spLocks noGrp="1"/>
          </p:cNvSpPr>
          <p:nvPr>
            <p:ph idx="1"/>
          </p:nvPr>
        </p:nvSpPr>
        <p:spPr>
          <a:xfrm>
            <a:off x="0" y="1547589"/>
            <a:ext cx="6840711" cy="6944519"/>
          </a:xfrm>
        </p:spPr>
        <p:txBody>
          <a:bodyPr/>
          <a:lstStyle/>
          <a:p>
            <a:pPr eaLnBrk="1" hangingPunct="1">
              <a:lnSpc>
                <a:spcPct val="82000"/>
              </a:lnSpc>
              <a:buFont typeface="Times New Roman" pitchFamily="18" charset="0"/>
              <a:buNone/>
            </a:pPr>
            <a:r>
              <a:rPr lang="en-US" sz="2400" b="1" dirty="0" smtClean="0"/>
              <a:t>Lowell C. </a:t>
            </a:r>
            <a:r>
              <a:rPr lang="en-US" sz="2400" b="1" dirty="0" err="1" smtClean="0"/>
              <a:t>McAdam</a:t>
            </a:r>
            <a:endParaRPr lang="en-US" sz="2400" b="1" dirty="0" smtClean="0"/>
          </a:p>
          <a:p>
            <a:pPr lvl="1">
              <a:lnSpc>
                <a:spcPct val="82000"/>
              </a:lnSpc>
            </a:pPr>
            <a:r>
              <a:rPr lang="en-US" sz="2400" dirty="0" smtClean="0"/>
              <a:t>Chairman and CEO</a:t>
            </a:r>
          </a:p>
          <a:p>
            <a:pPr lvl="1">
              <a:lnSpc>
                <a:spcPct val="82000"/>
              </a:lnSpc>
            </a:pPr>
            <a:r>
              <a:rPr lang="en-US" sz="2400" dirty="0" smtClean="0"/>
              <a:t>Succeeded Ivan Seidenberg as CEO on Aug. 1, 2011, and as chairman on Jan. 1, 2012</a:t>
            </a:r>
          </a:p>
          <a:p>
            <a:pPr eaLnBrk="1" hangingPunct="1">
              <a:lnSpc>
                <a:spcPct val="82000"/>
              </a:lnSpc>
            </a:pPr>
            <a:endParaRPr lang="en-US" sz="2400" dirty="0" smtClean="0"/>
          </a:p>
          <a:p>
            <a:pPr eaLnBrk="1" hangingPunct="1">
              <a:lnSpc>
                <a:spcPct val="82000"/>
              </a:lnSpc>
            </a:pPr>
            <a:r>
              <a:rPr lang="en-US" sz="2400" dirty="0" smtClean="0"/>
              <a:t>From October 2010 until he assumed his current position, </a:t>
            </a:r>
            <a:r>
              <a:rPr lang="en-US" sz="2400" dirty="0" err="1" smtClean="0"/>
              <a:t>McAdam</a:t>
            </a:r>
            <a:r>
              <a:rPr lang="en-US" sz="2400" dirty="0" smtClean="0"/>
              <a:t> served as president and COO. </a:t>
            </a:r>
          </a:p>
          <a:p>
            <a:pPr eaLnBrk="1" hangingPunct="1">
              <a:lnSpc>
                <a:spcPct val="82000"/>
              </a:lnSpc>
            </a:pPr>
            <a:r>
              <a:rPr lang="en-US" sz="2400" dirty="0" err="1" smtClean="0"/>
              <a:t>McAdam</a:t>
            </a:r>
            <a:r>
              <a:rPr lang="en-US" sz="2400" dirty="0" smtClean="0"/>
              <a:t> held key executive positions at Verizon Wireless since its inception in 2000 </a:t>
            </a:r>
          </a:p>
          <a:p>
            <a:pPr eaLnBrk="1" hangingPunct="1">
              <a:lnSpc>
                <a:spcPct val="82000"/>
              </a:lnSpc>
            </a:pPr>
            <a:r>
              <a:rPr lang="en-US" sz="2400" dirty="0" smtClean="0"/>
              <a:t>Bachelor's degree in engineering from Cornell University and a master's degree in business administration from the University of San Diego </a:t>
            </a:r>
          </a:p>
          <a:p>
            <a:pPr eaLnBrk="1" hangingPunct="1">
              <a:lnSpc>
                <a:spcPct val="82000"/>
              </a:lnSpc>
            </a:pPr>
            <a:r>
              <a:rPr lang="en-US" sz="2400" dirty="0" smtClean="0"/>
              <a:t>Spent six years in the U.S. Navy Civil Engineer Corps and is a licensed professional engineer</a:t>
            </a:r>
          </a:p>
          <a:p>
            <a:pPr lvl="1" eaLnBrk="1" hangingPunct="1">
              <a:lnSpc>
                <a:spcPct val="82000"/>
              </a:lnSpc>
              <a:buFont typeface="Times New Roman" pitchFamily="18" charset="0"/>
              <a:buNone/>
            </a:pPr>
            <a:endParaRPr lang="en-US" sz="1800" dirty="0" smtClean="0"/>
          </a:p>
        </p:txBody>
      </p:sp>
      <p:pic>
        <p:nvPicPr>
          <p:cNvPr id="217092" name="Picture 3" descr="Lowell C. McAd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5093" y="467469"/>
            <a:ext cx="3288915" cy="28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6936790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pPr eaLnBrk="1" hangingPunct="1"/>
            <a:r>
              <a:rPr lang="en-US" smtClean="0"/>
              <a:t>Management</a:t>
            </a:r>
          </a:p>
        </p:txBody>
      </p:sp>
      <p:sp>
        <p:nvSpPr>
          <p:cNvPr id="218115" name="Content Placeholder 2"/>
          <p:cNvSpPr>
            <a:spLocks noGrp="1"/>
          </p:cNvSpPr>
          <p:nvPr>
            <p:ph idx="1"/>
          </p:nvPr>
        </p:nvSpPr>
        <p:spPr>
          <a:xfrm>
            <a:off x="359792" y="2586777"/>
            <a:ext cx="9074150" cy="4987925"/>
          </a:xfrm>
        </p:spPr>
        <p:txBody>
          <a:bodyPr/>
          <a:lstStyle/>
          <a:p>
            <a:pPr eaLnBrk="1" hangingPunct="1">
              <a:lnSpc>
                <a:spcPct val="82000"/>
              </a:lnSpc>
              <a:buFont typeface="Times New Roman" pitchFamily="18" charset="0"/>
              <a:buNone/>
            </a:pPr>
            <a:r>
              <a:rPr lang="en-US" sz="2200" b="1" dirty="0" smtClean="0"/>
              <a:t>Francis J. </a:t>
            </a:r>
            <a:r>
              <a:rPr lang="en-US" sz="2200" b="1" dirty="0" err="1" smtClean="0"/>
              <a:t>Shammo</a:t>
            </a:r>
            <a:endParaRPr lang="en-US" sz="2200" b="1" dirty="0" smtClean="0"/>
          </a:p>
          <a:p>
            <a:pPr eaLnBrk="1" hangingPunct="1">
              <a:lnSpc>
                <a:spcPct val="82000"/>
              </a:lnSpc>
            </a:pPr>
            <a:r>
              <a:rPr lang="en-US" sz="2200" dirty="0" smtClean="0"/>
              <a:t>Executive vice president and chief financial officer for Verizon Communications</a:t>
            </a:r>
          </a:p>
          <a:p>
            <a:pPr eaLnBrk="1" hangingPunct="1">
              <a:lnSpc>
                <a:spcPct val="82000"/>
              </a:lnSpc>
            </a:pPr>
            <a:r>
              <a:rPr lang="en-US" sz="2200" dirty="0" smtClean="0"/>
              <a:t>Before being appointed to his position, effective Nov. 1, 2010, he was president and chief executive officer of Verizon Telecom and Business</a:t>
            </a:r>
          </a:p>
          <a:p>
            <a:pPr eaLnBrk="1" hangingPunct="1">
              <a:lnSpc>
                <a:spcPct val="82000"/>
              </a:lnSpc>
            </a:pPr>
            <a:r>
              <a:rPr lang="en-US" sz="2200" dirty="0" smtClean="0"/>
              <a:t>Previously, </a:t>
            </a:r>
            <a:r>
              <a:rPr lang="en-US" sz="2200" dirty="0" err="1" smtClean="0"/>
              <a:t>Shammo</a:t>
            </a:r>
            <a:r>
              <a:rPr lang="en-US" sz="2200" dirty="0" smtClean="0"/>
              <a:t> was president of Verizon Business, and prior to that appointment he served as senior vice president and chief financial officer for Verizon Business</a:t>
            </a:r>
          </a:p>
          <a:p>
            <a:pPr eaLnBrk="1" hangingPunct="1">
              <a:lnSpc>
                <a:spcPct val="82000"/>
              </a:lnSpc>
            </a:pPr>
            <a:r>
              <a:rPr lang="en-US" sz="2200" dirty="0" err="1" smtClean="0"/>
              <a:t>Shammo</a:t>
            </a:r>
            <a:r>
              <a:rPr lang="en-US" sz="2200" dirty="0" smtClean="0"/>
              <a:t> joined Bell Atlantic Mobile in 1989 as general manager for accounting operations</a:t>
            </a:r>
          </a:p>
          <a:p>
            <a:pPr eaLnBrk="1" hangingPunct="1">
              <a:lnSpc>
                <a:spcPct val="82000"/>
              </a:lnSpc>
            </a:pPr>
            <a:r>
              <a:rPr lang="en-US" sz="2200" dirty="0" smtClean="0"/>
              <a:t>He holds a bachelor’s degree in accounting from Philadelphia University, a master's degree in business administration from La Salle University, and is a Certified Public Accountant</a:t>
            </a:r>
          </a:p>
          <a:p>
            <a:pPr eaLnBrk="1" hangingPunct="1">
              <a:lnSpc>
                <a:spcPct val="82000"/>
              </a:lnSpc>
              <a:buFont typeface="Times New Roman" pitchFamily="18" charset="0"/>
              <a:buNone/>
            </a:pPr>
            <a:endParaRPr lang="en-US" sz="2200" dirty="0" smtClean="0"/>
          </a:p>
        </p:txBody>
      </p:sp>
      <p:pic>
        <p:nvPicPr>
          <p:cNvPr id="218116" name="Picture 3" descr="Francis J. Shamm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0512" y="395461"/>
            <a:ext cx="3141996" cy="2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0084382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normAutofit fontScale="90000"/>
          </a:bodyPr>
          <a:lstStyle/>
          <a:p>
            <a:pPr eaLnBrk="1" hangingPunct="1"/>
            <a:r>
              <a:rPr lang="en-US" dirty="0" smtClean="0"/>
              <a:t>Company History</a:t>
            </a:r>
            <a:br>
              <a:rPr lang="en-US" dirty="0" smtClean="0"/>
            </a:br>
            <a:endParaRPr lang="en-US" dirty="0" smtClean="0"/>
          </a:p>
        </p:txBody>
      </p:sp>
      <p:sp>
        <p:nvSpPr>
          <p:cNvPr id="219139" name="Content Placeholder 2"/>
          <p:cNvSpPr>
            <a:spLocks noGrp="1"/>
          </p:cNvSpPr>
          <p:nvPr>
            <p:ph idx="1"/>
          </p:nvPr>
        </p:nvSpPr>
        <p:spPr/>
        <p:txBody>
          <a:bodyPr/>
          <a:lstStyle/>
          <a:p>
            <a:pPr eaLnBrk="1" hangingPunct="1"/>
            <a:r>
              <a:rPr lang="en-US" dirty="0" smtClean="0"/>
              <a:t>Verizon Communications, Inc. based in New York City, incorporated in Delaware</a:t>
            </a:r>
          </a:p>
          <a:p>
            <a:pPr eaLnBrk="1" hangingPunct="1"/>
            <a:r>
              <a:rPr lang="en-US" dirty="0" smtClean="0"/>
              <a:t>Formed in June, 2000</a:t>
            </a:r>
          </a:p>
          <a:p>
            <a:pPr eaLnBrk="1" hangingPunct="1"/>
            <a:r>
              <a:rPr lang="en-US" dirty="0" smtClean="0"/>
              <a:t>Trades under VZ</a:t>
            </a:r>
          </a:p>
          <a:p>
            <a:pPr eaLnBrk="1" hangingPunct="1"/>
            <a:r>
              <a:rPr lang="en-US" dirty="0" smtClean="0"/>
              <a:t>Began trading on the NYSE in July, 2000</a:t>
            </a:r>
          </a:p>
          <a:p>
            <a:pPr eaLnBrk="1" hangingPunct="1"/>
            <a:r>
              <a:rPr lang="en-US" dirty="0" smtClean="0"/>
              <a:t>Began trading on NASDAQ exchange on March 2010</a:t>
            </a:r>
          </a:p>
          <a:p>
            <a:pPr eaLnBrk="1" hangingPunct="1"/>
            <a:endParaRPr lang="en-US"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8753614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78467" y="899517"/>
            <a:ext cx="9072563" cy="1091953"/>
          </a:xfrm>
        </p:spPr>
        <p:txBody>
          <a:bodyPr>
            <a:normAutofit fontScale="90000"/>
          </a:bodyPr>
          <a:lstStyle/>
          <a:p>
            <a:pPr eaLnBrk="1" hangingPunct="1"/>
            <a:r>
              <a:rPr lang="en-US" dirty="0" smtClean="0"/>
              <a:t>Verizon’s Formation: Bell Atlantic – GTE Merger</a:t>
            </a:r>
            <a:br>
              <a:rPr lang="en-US" dirty="0" smtClean="0"/>
            </a:br>
            <a:endParaRPr lang="en-US" dirty="0" smtClean="0"/>
          </a:p>
        </p:txBody>
      </p:sp>
      <p:sp>
        <p:nvSpPr>
          <p:cNvPr id="220163" name="Content Placeholder 2"/>
          <p:cNvSpPr>
            <a:spLocks noGrp="1"/>
          </p:cNvSpPr>
          <p:nvPr>
            <p:ph idx="1"/>
          </p:nvPr>
        </p:nvSpPr>
        <p:spPr>
          <a:xfrm>
            <a:off x="478467" y="1981966"/>
            <a:ext cx="9072563" cy="5375769"/>
          </a:xfrm>
        </p:spPr>
        <p:txBody>
          <a:bodyPr/>
          <a:lstStyle/>
          <a:p>
            <a:pPr eaLnBrk="1" hangingPunct="1"/>
            <a:r>
              <a:rPr lang="en-US" dirty="0" smtClean="0"/>
              <a:t>July 27, 1998</a:t>
            </a:r>
          </a:p>
          <a:p>
            <a:pPr eaLnBrk="1" hangingPunct="1"/>
            <a:r>
              <a:rPr lang="en-US" dirty="0" smtClean="0"/>
              <a:t>GTE was one of the world’s largest telecom companies</a:t>
            </a:r>
          </a:p>
          <a:p>
            <a:pPr lvl="1" eaLnBrk="1" hangingPunct="1"/>
            <a:r>
              <a:rPr lang="en-US" dirty="0"/>
              <a:t>R</a:t>
            </a:r>
            <a:r>
              <a:rPr lang="en-US" dirty="0" smtClean="0"/>
              <a:t>evenue &gt;$25B in 1999</a:t>
            </a:r>
          </a:p>
          <a:p>
            <a:pPr lvl="1" eaLnBrk="1" hangingPunct="1"/>
            <a:r>
              <a:rPr lang="en-US" dirty="0"/>
              <a:t>S</a:t>
            </a:r>
            <a:r>
              <a:rPr lang="en-US" dirty="0" smtClean="0"/>
              <a:t>erved 35M access lines</a:t>
            </a:r>
          </a:p>
          <a:p>
            <a:pPr lvl="1" eaLnBrk="1" hangingPunct="1"/>
            <a:r>
              <a:rPr lang="en-US" dirty="0" smtClean="0"/>
              <a:t>7.1M wireless customers</a:t>
            </a:r>
          </a:p>
          <a:p>
            <a:pPr lvl="1" eaLnBrk="1" hangingPunct="1"/>
            <a:r>
              <a:rPr lang="en-US" dirty="0" smtClean="0"/>
              <a:t>Served 6.7M outside of the 50 states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1923073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478467" y="827509"/>
            <a:ext cx="9072563" cy="1091953"/>
          </a:xfrm>
        </p:spPr>
        <p:txBody>
          <a:bodyPr>
            <a:normAutofit fontScale="90000"/>
          </a:bodyPr>
          <a:lstStyle/>
          <a:p>
            <a:pPr eaLnBrk="1" hangingPunct="1"/>
            <a:r>
              <a:rPr lang="en-US" dirty="0" smtClean="0"/>
              <a:t>Verizon’s Formation: Bell Atlantic – GTE Merger History</a:t>
            </a:r>
            <a:br>
              <a:rPr lang="en-US" dirty="0" smtClean="0"/>
            </a:br>
            <a:endParaRPr lang="en-US" dirty="0" smtClean="0"/>
          </a:p>
        </p:txBody>
      </p:sp>
      <p:sp>
        <p:nvSpPr>
          <p:cNvPr id="221187" name="Content Placeholder 2"/>
          <p:cNvSpPr>
            <a:spLocks noGrp="1"/>
          </p:cNvSpPr>
          <p:nvPr>
            <p:ph idx="1"/>
          </p:nvPr>
        </p:nvSpPr>
        <p:spPr>
          <a:xfrm>
            <a:off x="478467" y="1950171"/>
            <a:ext cx="9072563" cy="5375769"/>
          </a:xfrm>
        </p:spPr>
        <p:txBody>
          <a:bodyPr/>
          <a:lstStyle/>
          <a:p>
            <a:pPr eaLnBrk="1" hangingPunct="1">
              <a:lnSpc>
                <a:spcPct val="82000"/>
              </a:lnSpc>
            </a:pPr>
            <a:r>
              <a:rPr lang="en-US" sz="3200" dirty="0" smtClean="0"/>
              <a:t>Bell Atlantic was even larger than GTE</a:t>
            </a:r>
          </a:p>
          <a:p>
            <a:pPr eaLnBrk="1" hangingPunct="1">
              <a:lnSpc>
                <a:spcPct val="82000"/>
              </a:lnSpc>
            </a:pPr>
            <a:r>
              <a:rPr lang="en-US" sz="3200" dirty="0" smtClean="0"/>
              <a:t>1999 revenues &gt;$33B</a:t>
            </a:r>
          </a:p>
          <a:p>
            <a:pPr eaLnBrk="1" hangingPunct="1">
              <a:lnSpc>
                <a:spcPct val="82000"/>
              </a:lnSpc>
            </a:pPr>
            <a:r>
              <a:rPr lang="en-US" dirty="0" smtClean="0"/>
              <a:t>S</a:t>
            </a:r>
            <a:r>
              <a:rPr lang="en-US" sz="3200" dirty="0" smtClean="0"/>
              <a:t>erved 43 million access lines</a:t>
            </a:r>
          </a:p>
          <a:p>
            <a:pPr eaLnBrk="1" hangingPunct="1">
              <a:lnSpc>
                <a:spcPct val="82000"/>
              </a:lnSpc>
            </a:pPr>
            <a:r>
              <a:rPr lang="en-US" sz="3200" dirty="0" smtClean="0"/>
              <a:t>7.7M mobile customers</a:t>
            </a:r>
          </a:p>
          <a:p>
            <a:pPr eaLnBrk="1" hangingPunct="1">
              <a:lnSpc>
                <a:spcPct val="82000"/>
              </a:lnSpc>
            </a:pPr>
            <a:r>
              <a:rPr lang="en-US" sz="3200" dirty="0" smtClean="0"/>
              <a:t>Bell’s sophisticated network + GTE’s national footprint and advanced data communications combined company would be able to provide long-distance and data services nationwide as part of a full package of other communications services</a:t>
            </a:r>
          </a:p>
          <a:p>
            <a:pPr eaLnBrk="1" hangingPunct="1">
              <a:lnSpc>
                <a:spcPct val="82000"/>
              </a:lnSpc>
            </a:pPr>
            <a:endParaRPr lang="en-US" sz="3200"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77380136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pPr eaLnBrk="1" hangingPunct="1"/>
            <a:r>
              <a:rPr lang="en-US" smtClean="0"/>
              <a:t>MCI Acquisition	</a:t>
            </a:r>
          </a:p>
        </p:txBody>
      </p:sp>
      <p:sp>
        <p:nvSpPr>
          <p:cNvPr id="3" name="Content Placeholder 2"/>
          <p:cNvSpPr>
            <a:spLocks noGrp="1"/>
          </p:cNvSpPr>
          <p:nvPr>
            <p:ph idx="1"/>
          </p:nvPr>
        </p:nvSpPr>
        <p:spPr/>
        <p:txBody>
          <a:bodyPr>
            <a:normAutofit/>
          </a:bodyPr>
          <a:lstStyle/>
          <a:p>
            <a:pPr eaLnBrk="1" hangingPunct="1">
              <a:lnSpc>
                <a:spcPct val="82000"/>
              </a:lnSpc>
            </a:pPr>
            <a:r>
              <a:rPr lang="en-US" dirty="0" smtClean="0"/>
              <a:t>February 14, 2005</a:t>
            </a:r>
          </a:p>
          <a:p>
            <a:pPr eaLnBrk="1" hangingPunct="1">
              <a:lnSpc>
                <a:spcPct val="82000"/>
              </a:lnSpc>
            </a:pPr>
            <a:r>
              <a:rPr lang="en-US" dirty="0" smtClean="0"/>
              <a:t>Closed on January 6, 2006 for $8.5B</a:t>
            </a:r>
          </a:p>
          <a:p>
            <a:pPr eaLnBrk="1" hangingPunct="1">
              <a:lnSpc>
                <a:spcPct val="82000"/>
              </a:lnSpc>
            </a:pPr>
            <a:r>
              <a:rPr lang="en-US" dirty="0" smtClean="0"/>
              <a:t>MCI was a global communications provider that delivered advanced communications connectivity to business, government and consumers.</a:t>
            </a:r>
          </a:p>
          <a:p>
            <a:pPr eaLnBrk="1" hangingPunct="1">
              <a:lnSpc>
                <a:spcPct val="82000"/>
              </a:lnSpc>
            </a:pPr>
            <a:r>
              <a:rPr lang="en-US" dirty="0" smtClean="0"/>
              <a:t>Internet backbone network was the largest in the world based on company-owned points of presence</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3949908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smtClean="0"/>
              <a:t>Recent Investments</a:t>
            </a:r>
          </a:p>
        </p:txBody>
      </p:sp>
      <p:sp>
        <p:nvSpPr>
          <p:cNvPr id="223235" name="Content Placeholder 2"/>
          <p:cNvSpPr>
            <a:spLocks noGrp="1"/>
          </p:cNvSpPr>
          <p:nvPr>
            <p:ph idx="1"/>
          </p:nvPr>
        </p:nvSpPr>
        <p:spPr/>
        <p:txBody>
          <a:bodyPr/>
          <a:lstStyle/>
          <a:p>
            <a:pPr eaLnBrk="1" hangingPunct="1">
              <a:lnSpc>
                <a:spcPct val="92000"/>
              </a:lnSpc>
            </a:pPr>
            <a:r>
              <a:rPr lang="en-US" dirty="0" smtClean="0">
                <a:solidFill>
                  <a:srgbClr val="FF0000"/>
                </a:solidFill>
              </a:rPr>
              <a:t>March 2008, $9.4B invested for nationwide spectrum footprint + 102 spectrum licenses for individual markets</a:t>
            </a:r>
          </a:p>
          <a:p>
            <a:pPr eaLnBrk="1" hangingPunct="1">
              <a:lnSpc>
                <a:spcPct val="92000"/>
              </a:lnSpc>
            </a:pPr>
            <a:r>
              <a:rPr lang="en-US" dirty="0" smtClean="0"/>
              <a:t>August 2008, $2.66B to purchase Rural Cellular Corp. for expansion into many rural markets</a:t>
            </a:r>
          </a:p>
          <a:p>
            <a:pPr eaLnBrk="1" hangingPunct="1">
              <a:lnSpc>
                <a:spcPct val="92000"/>
              </a:lnSpc>
            </a:pPr>
            <a:r>
              <a:rPr lang="en-US" dirty="0" smtClean="0"/>
              <a:t>January 2009, $5.9B for the purchase of Alltel, expanding the company's network coverage to nearly the entire US population</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2099730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pPr eaLnBrk="1" hangingPunct="1"/>
            <a:r>
              <a:rPr lang="en-US" smtClean="0"/>
              <a:t>Recent Investments</a:t>
            </a:r>
          </a:p>
        </p:txBody>
      </p:sp>
      <p:sp>
        <p:nvSpPr>
          <p:cNvPr id="224259" name="Content Placeholder 2"/>
          <p:cNvSpPr>
            <a:spLocks noGrp="1"/>
          </p:cNvSpPr>
          <p:nvPr>
            <p:ph idx="1"/>
          </p:nvPr>
        </p:nvSpPr>
        <p:spPr/>
        <p:txBody>
          <a:bodyPr/>
          <a:lstStyle/>
          <a:p>
            <a:pPr eaLnBrk="1" hangingPunct="1"/>
            <a:r>
              <a:rPr lang="en-US" dirty="0" smtClean="0"/>
              <a:t>April 2011, $1.4B to acquire </a:t>
            </a:r>
            <a:r>
              <a:rPr lang="en-US" dirty="0" err="1" smtClean="0"/>
              <a:t>Terremark</a:t>
            </a:r>
            <a:r>
              <a:rPr lang="en-US" dirty="0" smtClean="0"/>
              <a:t> Worldwide Inc.</a:t>
            </a:r>
          </a:p>
          <a:p>
            <a:pPr lvl="1" eaLnBrk="1" hangingPunct="1"/>
            <a:r>
              <a:rPr lang="en-US" dirty="0" smtClean="0"/>
              <a:t>Global provider of managed IT infrastructure and cloud services</a:t>
            </a:r>
          </a:p>
          <a:p>
            <a:pPr eaLnBrk="1" hangingPunct="1"/>
            <a:r>
              <a:rPr lang="en-US" dirty="0" smtClean="0"/>
              <a:t>Accelerating Verizon’s strategy to deliver a portfolio of highly secure, scalable on-demand solutions to business and government customers globally</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628538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smtClean="0"/>
              <a:t>3G</a:t>
            </a:r>
          </a:p>
        </p:txBody>
      </p:sp>
      <p:sp>
        <p:nvSpPr>
          <p:cNvPr id="16387"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marL="739775" indent="-28257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hangingPunct="1">
              <a:lnSpc>
                <a:spcPct val="80000"/>
              </a:lnSpc>
              <a:spcBef>
                <a:spcPts val="638"/>
              </a:spcBef>
              <a:spcAft>
                <a:spcPts val="1425"/>
              </a:spcAft>
              <a:buSzPct val="45000"/>
              <a:buFont typeface="Arial" charset="0"/>
              <a:buChar char="•"/>
            </a:pPr>
            <a:r>
              <a:rPr lang="en-US" sz="2400" dirty="0">
                <a:solidFill>
                  <a:srgbClr val="000000"/>
                </a:solidFill>
                <a:latin typeface="Calibri" charset="0"/>
              </a:rPr>
              <a:t>Substantially higher data transfer </a:t>
            </a:r>
            <a:r>
              <a:rPr lang="en-US" sz="2400" dirty="0" smtClean="0">
                <a:solidFill>
                  <a:srgbClr val="000000"/>
                </a:solidFill>
                <a:latin typeface="Calibri" charset="0"/>
              </a:rPr>
              <a:t>rates</a:t>
            </a:r>
          </a:p>
          <a:p>
            <a:pPr eaLnBrk="1" hangingPunct="1">
              <a:lnSpc>
                <a:spcPct val="80000"/>
              </a:lnSpc>
              <a:spcBef>
                <a:spcPts val="638"/>
              </a:spcBef>
              <a:spcAft>
                <a:spcPts val="1425"/>
              </a:spcAft>
              <a:buSzPct val="45000"/>
              <a:buFont typeface="Arial" charset="0"/>
              <a:buChar char="•"/>
            </a:pPr>
            <a:r>
              <a:rPr lang="en-US" sz="2400" dirty="0" smtClean="0">
                <a:solidFill>
                  <a:srgbClr val="000000"/>
                </a:solidFill>
                <a:latin typeface="Calibri" charset="0"/>
              </a:rPr>
              <a:t>Substituted </a:t>
            </a:r>
            <a:r>
              <a:rPr lang="en-US" sz="2400" dirty="0">
                <a:solidFill>
                  <a:srgbClr val="000000"/>
                </a:solidFill>
                <a:latin typeface="Calibri" charset="0"/>
              </a:rPr>
              <a:t>the need to have different networks types</a:t>
            </a:r>
          </a:p>
          <a:p>
            <a:pPr eaLnBrk="1" hangingPunct="1">
              <a:lnSpc>
                <a:spcPct val="80000"/>
              </a:lnSpc>
              <a:spcBef>
                <a:spcPts val="638"/>
              </a:spcBef>
              <a:spcAft>
                <a:spcPts val="1425"/>
              </a:spcAft>
              <a:buSzPct val="45000"/>
              <a:buFont typeface="Arial" charset="0"/>
              <a:buChar char="•"/>
            </a:pPr>
            <a:r>
              <a:rPr lang="en-US" sz="2400" dirty="0">
                <a:solidFill>
                  <a:srgbClr val="000000"/>
                </a:solidFill>
                <a:latin typeface="Calibri" charset="0"/>
              </a:rPr>
              <a:t>Made global roaming possible</a:t>
            </a:r>
          </a:p>
          <a:p>
            <a:pPr eaLnBrk="1" hangingPunct="1">
              <a:lnSpc>
                <a:spcPct val="80000"/>
              </a:lnSpc>
              <a:spcBef>
                <a:spcPts val="638"/>
              </a:spcBef>
              <a:spcAft>
                <a:spcPts val="1425"/>
              </a:spcAft>
              <a:buSzPct val="45000"/>
              <a:buFont typeface="Arial" charset="0"/>
              <a:buChar char="•"/>
            </a:pPr>
            <a:r>
              <a:rPr lang="en-US" sz="2400" dirty="0">
                <a:solidFill>
                  <a:srgbClr val="000000"/>
                </a:solidFill>
                <a:latin typeface="Calibri" charset="0"/>
              </a:rPr>
              <a:t>EDGE – allowed for higher data transfer rates for GSM phones</a:t>
            </a:r>
          </a:p>
          <a:p>
            <a:pPr eaLnBrk="1" hangingPunct="1">
              <a:lnSpc>
                <a:spcPct val="80000"/>
              </a:lnSpc>
              <a:spcBef>
                <a:spcPts val="638"/>
              </a:spcBef>
              <a:spcAft>
                <a:spcPts val="1425"/>
              </a:spcAft>
              <a:buSzPct val="45000"/>
              <a:buFont typeface="Arial" charset="0"/>
              <a:buChar char="•"/>
            </a:pPr>
            <a:r>
              <a:rPr lang="en-US" sz="2400" dirty="0">
                <a:solidFill>
                  <a:srgbClr val="000000"/>
                </a:solidFill>
                <a:latin typeface="Calibri" charset="0"/>
              </a:rPr>
              <a:t>Application services </a:t>
            </a:r>
          </a:p>
          <a:p>
            <a:pPr lvl="1" eaLnBrk="1" hangingPunct="1">
              <a:lnSpc>
                <a:spcPct val="80000"/>
              </a:lnSpc>
              <a:spcBef>
                <a:spcPts val="563"/>
              </a:spcBef>
              <a:spcAft>
                <a:spcPts val="1425"/>
              </a:spcAft>
              <a:buSzPct val="45000"/>
              <a:buFont typeface="Arial" charset="0"/>
              <a:buChar char="–"/>
            </a:pPr>
            <a:r>
              <a:rPr lang="en-US" sz="2400" dirty="0">
                <a:solidFill>
                  <a:srgbClr val="000000"/>
                </a:solidFill>
                <a:latin typeface="Calibri" charset="0"/>
              </a:rPr>
              <a:t>wide-area wireless voice telephone</a:t>
            </a:r>
          </a:p>
          <a:p>
            <a:pPr lvl="1" eaLnBrk="1" hangingPunct="1">
              <a:lnSpc>
                <a:spcPct val="80000"/>
              </a:lnSpc>
              <a:spcBef>
                <a:spcPts val="563"/>
              </a:spcBef>
              <a:spcAft>
                <a:spcPts val="1425"/>
              </a:spcAft>
              <a:buSzPct val="45000"/>
              <a:buFont typeface="Arial" charset="0"/>
              <a:buChar char="–"/>
            </a:pPr>
            <a:r>
              <a:rPr lang="en-US" sz="2400" dirty="0">
                <a:solidFill>
                  <a:srgbClr val="000000"/>
                </a:solidFill>
                <a:latin typeface="Calibri" charset="0"/>
              </a:rPr>
              <a:t>mobile Internet access</a:t>
            </a:r>
          </a:p>
          <a:p>
            <a:pPr lvl="1" eaLnBrk="1" hangingPunct="1">
              <a:lnSpc>
                <a:spcPct val="80000"/>
              </a:lnSpc>
              <a:spcBef>
                <a:spcPts val="563"/>
              </a:spcBef>
              <a:spcAft>
                <a:spcPts val="1425"/>
              </a:spcAft>
              <a:buSzPct val="45000"/>
              <a:buFont typeface="Arial" charset="0"/>
              <a:buChar char="–"/>
            </a:pPr>
            <a:r>
              <a:rPr lang="en-US" sz="2400" dirty="0">
                <a:solidFill>
                  <a:srgbClr val="000000"/>
                </a:solidFill>
                <a:latin typeface="Calibri" charset="0"/>
              </a:rPr>
              <a:t>video calls and mobile TV </a:t>
            </a:r>
          </a:p>
          <a:p>
            <a:pPr eaLnBrk="1" hangingPunct="1">
              <a:lnSpc>
                <a:spcPct val="80000"/>
              </a:lnSpc>
              <a:spcBef>
                <a:spcPts val="638"/>
              </a:spcBef>
              <a:spcAft>
                <a:spcPts val="1425"/>
              </a:spcAft>
              <a:buSzPct val="45000"/>
              <a:buFont typeface="Arial" charset="0"/>
              <a:buChar char="•"/>
            </a:pPr>
            <a:r>
              <a:rPr lang="en-US" sz="2400" dirty="0">
                <a:solidFill>
                  <a:srgbClr val="000000"/>
                </a:solidFill>
                <a:latin typeface="Calibri" charset="0"/>
              </a:rPr>
              <a:t>Allows simultaneous use of speech and data services </a:t>
            </a:r>
          </a:p>
          <a:p>
            <a:pPr eaLnBrk="1" hangingPunct="1">
              <a:lnSpc>
                <a:spcPct val="80000"/>
              </a:lnSpc>
              <a:spcBef>
                <a:spcPts val="638"/>
              </a:spcBef>
              <a:spcAft>
                <a:spcPts val="1425"/>
              </a:spcAft>
              <a:buClrTx/>
              <a:buFontTx/>
              <a:buNone/>
            </a:pPr>
            <a:endParaRPr lang="en-US" sz="2400" dirty="0">
              <a:solidFill>
                <a:srgbClr val="000000"/>
              </a:solidFill>
              <a:latin typeface="Calibri" charset="0"/>
            </a:endParaRPr>
          </a:p>
          <a:p>
            <a:pPr eaLnBrk="1" hangingPunct="1">
              <a:lnSpc>
                <a:spcPct val="80000"/>
              </a:lnSpc>
              <a:spcBef>
                <a:spcPts val="638"/>
              </a:spcBef>
              <a:spcAft>
                <a:spcPts val="1425"/>
              </a:spcAft>
              <a:buClrTx/>
              <a:buFontTx/>
              <a:buNone/>
            </a:pPr>
            <a:endParaRPr lang="en-US" sz="2400" dirty="0">
              <a:solidFill>
                <a:srgbClr val="000000"/>
              </a:solidFill>
              <a:latin typeface="Calibri" charset="0"/>
            </a:endParaRP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pPr eaLnBrk="1" hangingPunct="1"/>
            <a:r>
              <a:rPr lang="en-US" smtClean="0"/>
              <a:t>Recent Investments</a:t>
            </a:r>
          </a:p>
        </p:txBody>
      </p:sp>
      <p:sp>
        <p:nvSpPr>
          <p:cNvPr id="225283" name="Content Placeholder 2"/>
          <p:cNvSpPr>
            <a:spLocks noGrp="1"/>
          </p:cNvSpPr>
          <p:nvPr>
            <p:ph idx="1"/>
          </p:nvPr>
        </p:nvSpPr>
        <p:spPr/>
        <p:txBody>
          <a:bodyPr/>
          <a:lstStyle/>
          <a:p>
            <a:pPr eaLnBrk="1" hangingPunct="1"/>
            <a:r>
              <a:rPr lang="en-US" dirty="0" smtClean="0"/>
              <a:t>2004 through 2011</a:t>
            </a:r>
          </a:p>
          <a:p>
            <a:pPr lvl="1" eaLnBrk="1" hangingPunct="1"/>
            <a:r>
              <a:rPr lang="en-US" dirty="0" smtClean="0"/>
              <a:t>Invested more than $20 billion deploy fiber optic network past 16.5 million premises, and eventually to pass more than 18 million premises (or more than 70% of its landline territory)</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8130219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03-31 at 9.17.59 PM.png"/>
          <p:cNvPicPr>
            <a:picLocks noGrp="1" noChangeAspect="1"/>
          </p:cNvPicPr>
          <p:nvPr>
            <p:ph idx="1"/>
          </p:nvPr>
        </p:nvPicPr>
        <p:blipFill>
          <a:blip r:embed="rId2"/>
          <a:stretch>
            <a:fillRect/>
          </a:stretch>
        </p:blipFill>
        <p:spPr>
          <a:xfrm>
            <a:off x="557049" y="1075300"/>
            <a:ext cx="8915399" cy="6028306"/>
          </a:xfrm>
        </p:spPr>
      </p:pic>
      <p:sp>
        <p:nvSpPr>
          <p:cNvPr id="2" name="Title 1"/>
          <p:cNvSpPr>
            <a:spLocks noGrp="1"/>
          </p:cNvSpPr>
          <p:nvPr>
            <p:ph type="title"/>
          </p:nvPr>
        </p:nvSpPr>
        <p:spPr>
          <a:xfrm>
            <a:off x="480849" y="179437"/>
            <a:ext cx="9067800" cy="1258888"/>
          </a:xfrm>
        </p:spPr>
        <p:txBody>
          <a:bodyPr/>
          <a:lstStyle/>
          <a:p>
            <a:r>
              <a:rPr lang="en-US" dirty="0" smtClean="0"/>
              <a:t>Ultra High Frequency (Spectrum)</a:t>
            </a:r>
            <a:endParaRPr lang="en-US" dirty="0"/>
          </a:p>
        </p:txBody>
      </p:sp>
      <p:grpSp>
        <p:nvGrpSpPr>
          <p:cNvPr id="5" name="Group 4"/>
          <p:cNvGrpSpPr/>
          <p:nvPr/>
        </p:nvGrpSpPr>
        <p:grpSpPr>
          <a:xfrm>
            <a:off x="2410492" y="7092205"/>
            <a:ext cx="2963152" cy="467470"/>
            <a:chOff x="2373475" y="0"/>
            <a:chExt cx="2963152" cy="467470"/>
          </a:xfrm>
        </p:grpSpPr>
        <p:sp>
          <p:nvSpPr>
            <p:cNvPr id="6" name="Chevron 5"/>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8" name="Group 7"/>
          <p:cNvGrpSpPr/>
          <p:nvPr/>
        </p:nvGrpSpPr>
        <p:grpSpPr>
          <a:xfrm>
            <a:off x="4781014" y="7092205"/>
            <a:ext cx="2963152" cy="467470"/>
            <a:chOff x="4743997" y="0"/>
            <a:chExt cx="2963152" cy="467470"/>
          </a:xfrm>
        </p:grpSpPr>
        <p:sp>
          <p:nvSpPr>
            <p:cNvPr id="9" name="Chevron 8"/>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1" name="Group 10"/>
          <p:cNvGrpSpPr/>
          <p:nvPr/>
        </p:nvGrpSpPr>
        <p:grpSpPr>
          <a:xfrm>
            <a:off x="7151536" y="7092205"/>
            <a:ext cx="2963152" cy="467470"/>
            <a:chOff x="7114519" y="0"/>
            <a:chExt cx="2963152" cy="467470"/>
          </a:xfrm>
        </p:grpSpPr>
        <p:sp>
          <p:nvSpPr>
            <p:cNvPr id="12" name="Chevron 11"/>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grpSp>
        <p:nvGrpSpPr>
          <p:cNvPr id="14" name="Group 13"/>
          <p:cNvGrpSpPr/>
          <p:nvPr/>
        </p:nvGrpSpPr>
        <p:grpSpPr>
          <a:xfrm>
            <a:off x="39970" y="7092205"/>
            <a:ext cx="2963152" cy="467470"/>
            <a:chOff x="2953" y="0"/>
            <a:chExt cx="2963152" cy="467470"/>
          </a:xfrm>
        </p:grpSpPr>
        <p:sp>
          <p:nvSpPr>
            <p:cNvPr id="15" name="Pentagon 1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sp>
        <p:nvSpPr>
          <p:cNvPr id="17" name="Frame 16"/>
          <p:cNvSpPr/>
          <p:nvPr/>
        </p:nvSpPr>
        <p:spPr bwMode="auto">
          <a:xfrm>
            <a:off x="620712" y="2332037"/>
            <a:ext cx="8991600" cy="381000"/>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a typeface="Microsoft YaHei" charset="-122"/>
            </a:endParaRPr>
          </a:p>
        </p:txBody>
      </p:sp>
      <p:sp>
        <p:nvSpPr>
          <p:cNvPr id="19" name="Frame 18"/>
          <p:cNvSpPr/>
          <p:nvPr/>
        </p:nvSpPr>
        <p:spPr bwMode="auto">
          <a:xfrm>
            <a:off x="620712" y="4999037"/>
            <a:ext cx="4267200" cy="228600"/>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a typeface="Microsoft YaHei" charset="-122"/>
            </a:endParaRPr>
          </a:p>
        </p:txBody>
      </p:sp>
      <p:sp>
        <p:nvSpPr>
          <p:cNvPr id="20" name="Frame 19"/>
          <p:cNvSpPr/>
          <p:nvPr/>
        </p:nvSpPr>
        <p:spPr bwMode="auto">
          <a:xfrm>
            <a:off x="620712" y="5761037"/>
            <a:ext cx="4572000" cy="228600"/>
          </a:xfrm>
          <a:prstGeom prst="fram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a typeface="Microsoft YaHei" charset="-122"/>
            </a:endParaRPr>
          </a:p>
        </p:txBody>
      </p:sp>
    </p:spTree>
    <p:extLst>
      <p:ext uri="{BB962C8B-B14F-4D97-AF65-F5344CB8AC3E}">
        <p14:creationId xmlns:p14="http://schemas.microsoft.com/office/powerpoint/2010/main" val="17782976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a:t>
            </a:r>
            <a:endParaRPr lang="en-US" dirty="0"/>
          </a:p>
        </p:txBody>
      </p:sp>
      <p:sp>
        <p:nvSpPr>
          <p:cNvPr id="3" name="Content Placeholder 2"/>
          <p:cNvSpPr>
            <a:spLocks noGrp="1"/>
          </p:cNvSpPr>
          <p:nvPr>
            <p:ph idx="1"/>
          </p:nvPr>
        </p:nvSpPr>
        <p:spPr/>
        <p:txBody>
          <a:bodyPr/>
          <a:lstStyle/>
          <a:p>
            <a:r>
              <a:rPr lang="en-US" dirty="0" smtClean="0"/>
              <a:t>Each spectrum is allocated for some function (military use, radio, mobile phones, etc..)</a:t>
            </a:r>
          </a:p>
          <a:p>
            <a:r>
              <a:rPr lang="en-US" dirty="0" smtClean="0"/>
              <a:t>Very little empty spectrum</a:t>
            </a:r>
          </a:p>
          <a:p>
            <a:r>
              <a:rPr lang="en-US" dirty="0" smtClean="0"/>
              <a:t>Large auctions happen about once every decade</a:t>
            </a:r>
          </a:p>
          <a:p>
            <a:r>
              <a:rPr lang="en-US" dirty="0" smtClean="0"/>
              <a:t>Spectrum is valuable enough to drive large mergers and acquisitions just to obtain more of it</a:t>
            </a:r>
          </a:p>
          <a:p>
            <a:r>
              <a:rPr lang="en-US" dirty="0" smtClean="0"/>
              <a:t>It is THE strategic asset for any wireless company</a:t>
            </a:r>
            <a:endParaRPr lang="en-US" dirty="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9226012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smtClean="0"/>
              <a:t>Spectrum Auction</a:t>
            </a:r>
          </a:p>
        </p:txBody>
      </p:sp>
      <p:sp>
        <p:nvSpPr>
          <p:cNvPr id="226307" name="Content Placeholder 2"/>
          <p:cNvSpPr>
            <a:spLocks noGrp="1"/>
          </p:cNvSpPr>
          <p:nvPr>
            <p:ph idx="1"/>
          </p:nvPr>
        </p:nvSpPr>
        <p:spPr/>
        <p:txBody>
          <a:bodyPr/>
          <a:lstStyle/>
          <a:p>
            <a:r>
              <a:rPr lang="en-US" dirty="0" smtClean="0"/>
              <a:t>Use of radio frequency spectrum must be licensed by the FCC</a:t>
            </a:r>
          </a:p>
          <a:p>
            <a:r>
              <a:rPr lang="en-US" dirty="0" smtClean="0"/>
              <a:t>Any wireless technology can be deployed on the spectrum</a:t>
            </a:r>
          </a:p>
          <a:p>
            <a:r>
              <a:rPr lang="en-US" dirty="0" smtClean="0"/>
              <a:t>FCC holds auctions for these frequencies</a:t>
            </a:r>
          </a:p>
          <a:p>
            <a:r>
              <a:rPr lang="en-US" dirty="0" smtClean="0"/>
              <a:t>Proceeds go to the government</a:t>
            </a:r>
          </a:p>
          <a:p>
            <a:r>
              <a:rPr lang="en-US" dirty="0" smtClean="0"/>
              <a:t>Licenses are issued for a fixed time (usually 10 years)</a:t>
            </a:r>
          </a:p>
          <a:p>
            <a:r>
              <a:rPr lang="en-US" dirty="0" smtClean="0"/>
              <a:t>Must periodically seek renewal (usually approved)</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33460478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478467" y="395461"/>
            <a:ext cx="9072563" cy="1091953"/>
          </a:xfrm>
        </p:spPr>
        <p:txBody>
          <a:bodyPr/>
          <a:lstStyle/>
          <a:p>
            <a:r>
              <a:rPr lang="en-US" dirty="0" smtClean="0"/>
              <a:t>Spectrum Auction</a:t>
            </a:r>
          </a:p>
        </p:txBody>
      </p:sp>
      <p:sp>
        <p:nvSpPr>
          <p:cNvPr id="227331" name="Content Placeholder 2"/>
          <p:cNvSpPr>
            <a:spLocks noGrp="1"/>
          </p:cNvSpPr>
          <p:nvPr>
            <p:ph idx="1"/>
          </p:nvPr>
        </p:nvSpPr>
        <p:spPr>
          <a:xfrm>
            <a:off x="606009" y="1331565"/>
            <a:ext cx="9067800" cy="4984750"/>
          </a:xfrm>
        </p:spPr>
        <p:txBody>
          <a:bodyPr/>
          <a:lstStyle/>
          <a:p>
            <a:r>
              <a:rPr lang="en-US" dirty="0" smtClean="0"/>
              <a:t>Most recently (2008), Verizon participated in the auction of spectrum in the 700MHz band</a:t>
            </a:r>
          </a:p>
          <a:p>
            <a:pPr lvl="1"/>
            <a:r>
              <a:rPr lang="en-US" dirty="0" smtClean="0"/>
              <a:t>Also called “open access” C Block</a:t>
            </a:r>
          </a:p>
          <a:p>
            <a:pPr lvl="1"/>
            <a:r>
              <a:rPr lang="en-US" dirty="0" smtClean="0"/>
              <a:t>Open access means the network must be open so that any “safe” device can access it. Highest bidder on 109 licenses ($9.4B)</a:t>
            </a:r>
          </a:p>
          <a:p>
            <a:r>
              <a:rPr lang="en-US" dirty="0" smtClean="0"/>
              <a:t>Granted all licenses on November 26, 2008</a:t>
            </a:r>
          </a:p>
          <a:p>
            <a:r>
              <a:rPr lang="en-US" dirty="0" smtClean="0"/>
              <a:t>700MHz band is spectacularly suited for use as a wireless broadband network – perfect for 4GLTE networks</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1096231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Auction</a:t>
            </a:r>
            <a:endParaRPr lang="en-US" dirty="0"/>
          </a:p>
        </p:txBody>
      </p:sp>
      <p:pic>
        <p:nvPicPr>
          <p:cNvPr id="4" name="Content Placeholder 3" descr="Screen shot 2012-03-31 at 9.52.03 PM.png"/>
          <p:cNvPicPr>
            <a:picLocks noGrp="1" noChangeAspect="1"/>
          </p:cNvPicPr>
          <p:nvPr>
            <p:ph idx="1"/>
          </p:nvPr>
        </p:nvPicPr>
        <p:blipFill>
          <a:blip r:embed="rId2"/>
          <a:stretch>
            <a:fillRect/>
          </a:stretch>
        </p:blipFill>
        <p:spPr>
          <a:xfrm>
            <a:off x="2068512" y="2255837"/>
            <a:ext cx="5829300" cy="1701800"/>
          </a:xfrm>
        </p:spPr>
      </p:pic>
      <p:sp>
        <p:nvSpPr>
          <p:cNvPr id="5" name="TextBox 4"/>
          <p:cNvSpPr txBox="1"/>
          <p:nvPr/>
        </p:nvSpPr>
        <p:spPr>
          <a:xfrm>
            <a:off x="392112" y="4160837"/>
            <a:ext cx="9296400" cy="2329612"/>
          </a:xfrm>
          <a:prstGeom prst="rect">
            <a:avLst/>
          </a:prstGeom>
          <a:noFill/>
        </p:spPr>
        <p:txBody>
          <a:bodyPr wrap="square" rtlCol="0">
            <a:spAutoFit/>
          </a:bodyPr>
          <a:lstStyle/>
          <a:p>
            <a:pPr>
              <a:buFont typeface="Arial"/>
              <a:buChar char="•"/>
            </a:pPr>
            <a:r>
              <a:rPr lang="en-US" sz="2600" dirty="0" smtClean="0">
                <a:solidFill>
                  <a:schemeClr val="tx1"/>
                </a:solidFill>
              </a:rPr>
              <a:t>Block C has almost at least double the capacity compared to the other blocks, meaning it can potentially handle twice the number of simultaneous phone calls or data throughput.</a:t>
            </a:r>
          </a:p>
          <a:p>
            <a:pPr>
              <a:buFont typeface="Arial"/>
              <a:buChar char="•"/>
            </a:pPr>
            <a:endParaRPr lang="en-US" sz="2600" dirty="0" smtClean="0">
              <a:solidFill>
                <a:schemeClr val="tx1"/>
              </a:solidFill>
            </a:endParaRPr>
          </a:p>
          <a:p>
            <a:pPr>
              <a:buFont typeface="Arial"/>
              <a:buChar char="•"/>
            </a:pPr>
            <a:r>
              <a:rPr lang="en-US" sz="2600" dirty="0" smtClean="0">
                <a:solidFill>
                  <a:schemeClr val="tx1"/>
                </a:solidFill>
              </a:rPr>
              <a:t>There will be another 700MHz auction, but so far, there is no set date</a:t>
            </a:r>
            <a:endParaRPr lang="en-US" sz="2600" dirty="0">
              <a:solidFill>
                <a:schemeClr val="tx1"/>
              </a:solidFill>
            </a:endParaRPr>
          </a:p>
        </p:txBody>
      </p:sp>
      <p:sp>
        <p:nvSpPr>
          <p:cNvPr id="6" name="TextBox 5"/>
          <p:cNvSpPr txBox="1"/>
          <p:nvPr/>
        </p:nvSpPr>
        <p:spPr>
          <a:xfrm>
            <a:off x="3440112" y="1722437"/>
            <a:ext cx="3149345" cy="469103"/>
          </a:xfrm>
          <a:prstGeom prst="rect">
            <a:avLst/>
          </a:prstGeom>
          <a:noFill/>
        </p:spPr>
        <p:txBody>
          <a:bodyPr wrap="none" rtlCol="0">
            <a:spAutoFit/>
          </a:bodyPr>
          <a:lstStyle/>
          <a:p>
            <a:r>
              <a:rPr lang="en-US" sz="2600" b="1" dirty="0" smtClean="0">
                <a:solidFill>
                  <a:srgbClr val="000000"/>
                </a:solidFill>
              </a:rPr>
              <a:t>700 MHz Spectrum</a:t>
            </a:r>
            <a:endParaRPr lang="en-US" sz="2600" b="1" dirty="0">
              <a:solidFill>
                <a:srgbClr val="000000"/>
              </a:solidFill>
            </a:endParaRPr>
          </a:p>
        </p:txBody>
      </p:sp>
      <p:grpSp>
        <p:nvGrpSpPr>
          <p:cNvPr id="7" name="Group 6"/>
          <p:cNvGrpSpPr/>
          <p:nvPr/>
        </p:nvGrpSpPr>
        <p:grpSpPr>
          <a:xfrm>
            <a:off x="39970" y="7092205"/>
            <a:ext cx="2963152" cy="467470"/>
            <a:chOff x="2953" y="0"/>
            <a:chExt cx="2963152" cy="467470"/>
          </a:xfrm>
        </p:grpSpPr>
        <p:sp>
          <p:nvSpPr>
            <p:cNvPr id="8" name="Pentagon 7"/>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0" name="Group 9"/>
          <p:cNvGrpSpPr/>
          <p:nvPr/>
        </p:nvGrpSpPr>
        <p:grpSpPr>
          <a:xfrm>
            <a:off x="2410492" y="7092205"/>
            <a:ext cx="2963152" cy="467470"/>
            <a:chOff x="2373475" y="0"/>
            <a:chExt cx="2963152" cy="467470"/>
          </a:xfrm>
        </p:grpSpPr>
        <p:sp>
          <p:nvSpPr>
            <p:cNvPr id="11" name="Chevron 10"/>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3" name="Group 12"/>
          <p:cNvGrpSpPr/>
          <p:nvPr/>
        </p:nvGrpSpPr>
        <p:grpSpPr>
          <a:xfrm>
            <a:off x="4781014" y="7092205"/>
            <a:ext cx="2963152" cy="467470"/>
            <a:chOff x="4743997" y="0"/>
            <a:chExt cx="2963152" cy="467470"/>
          </a:xfrm>
        </p:grpSpPr>
        <p:sp>
          <p:nvSpPr>
            <p:cNvPr id="14" name="Chevron 13"/>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6" name="Group 15"/>
          <p:cNvGrpSpPr/>
          <p:nvPr/>
        </p:nvGrpSpPr>
        <p:grpSpPr>
          <a:xfrm>
            <a:off x="7151536" y="7092205"/>
            <a:ext cx="2963152" cy="467470"/>
            <a:chOff x="7114519" y="0"/>
            <a:chExt cx="2963152" cy="467470"/>
          </a:xfrm>
        </p:grpSpPr>
        <p:sp>
          <p:nvSpPr>
            <p:cNvPr id="17" name="Chevron 16"/>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7975501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r>
              <a:rPr lang="en-US" smtClean="0"/>
              <a:t>Why 700MHz band?</a:t>
            </a:r>
          </a:p>
        </p:txBody>
      </p:sp>
      <p:sp>
        <p:nvSpPr>
          <p:cNvPr id="228355" name="Content Placeholder 2"/>
          <p:cNvSpPr>
            <a:spLocks noGrp="1"/>
          </p:cNvSpPr>
          <p:nvPr>
            <p:ph idx="1"/>
          </p:nvPr>
        </p:nvSpPr>
        <p:spPr/>
        <p:txBody>
          <a:bodyPr/>
          <a:lstStyle/>
          <a:p>
            <a:r>
              <a:rPr lang="en-US" dirty="0" smtClean="0"/>
              <a:t>Was used to run analog TV signals</a:t>
            </a:r>
          </a:p>
          <a:p>
            <a:pPr lvl="1"/>
            <a:r>
              <a:rPr lang="en-US" dirty="0" smtClean="0"/>
              <a:t>FCC killed off analog TV Feb. 19 2009</a:t>
            </a:r>
          </a:p>
          <a:p>
            <a:r>
              <a:rPr lang="en-US" dirty="0" smtClean="0"/>
              <a:t>Penetrates walls easily, travels well</a:t>
            </a:r>
          </a:p>
          <a:p>
            <a:r>
              <a:rPr lang="en-US" dirty="0" smtClean="0"/>
              <a:t>This makes it perfect for either cellular or long-range wireless broadband</a:t>
            </a:r>
          </a:p>
          <a:p>
            <a:endParaRPr lang="en-US" dirty="0" smtClean="0"/>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1853905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r>
              <a:rPr lang="en-US" dirty="0" smtClean="0"/>
              <a:t>Advanced Wireless Spectrum (AWS)</a:t>
            </a:r>
          </a:p>
        </p:txBody>
      </p:sp>
      <p:sp>
        <p:nvSpPr>
          <p:cNvPr id="229379" name="Content Placeholder 2"/>
          <p:cNvSpPr>
            <a:spLocks noGrp="1"/>
          </p:cNvSpPr>
          <p:nvPr>
            <p:ph idx="1"/>
          </p:nvPr>
        </p:nvSpPr>
        <p:spPr/>
        <p:txBody>
          <a:bodyPr/>
          <a:lstStyle/>
          <a:p>
            <a:pPr eaLnBrk="1" hangingPunct="1">
              <a:buNone/>
            </a:pPr>
            <a:r>
              <a:rPr lang="en-US" dirty="0" smtClean="0"/>
              <a:t>December 2011</a:t>
            </a:r>
          </a:p>
          <a:p>
            <a:pPr eaLnBrk="1" hangingPunct="1"/>
            <a:r>
              <a:rPr lang="en-US" dirty="0" smtClean="0"/>
              <a:t>Agreements to purchase AWS licenses from </a:t>
            </a:r>
            <a:r>
              <a:rPr lang="en-US" dirty="0" err="1" smtClean="0"/>
              <a:t>SpectrumCo</a:t>
            </a:r>
            <a:r>
              <a:rPr lang="en-US" dirty="0" smtClean="0"/>
              <a:t> </a:t>
            </a:r>
            <a:r>
              <a:rPr lang="en-US" sz="2200" dirty="0" smtClean="0"/>
              <a:t>(a joint venture between Comcast, Time Warner and Bright House)</a:t>
            </a:r>
          </a:p>
          <a:p>
            <a:pPr lvl="1" eaLnBrk="1" hangingPunct="1"/>
            <a:r>
              <a:rPr lang="en-US" sz="1800" dirty="0" smtClean="0"/>
              <a:t>Licenses will be purchased directly from </a:t>
            </a:r>
            <a:r>
              <a:rPr lang="en-US" sz="1800" dirty="0" err="1" smtClean="0"/>
              <a:t>SpectrumCo</a:t>
            </a:r>
            <a:r>
              <a:rPr lang="en-US" sz="1800" dirty="0" smtClean="0"/>
              <a:t>., whom acquired these licenses through the FCC Spectrum auction  </a:t>
            </a:r>
          </a:p>
          <a:p>
            <a:pPr eaLnBrk="1" hangingPunct="1"/>
            <a:r>
              <a:rPr lang="en-US" dirty="0" smtClean="0"/>
              <a:t>Spectrum licenses cover 93% of the US population</a:t>
            </a:r>
          </a:p>
          <a:p>
            <a:pPr eaLnBrk="1" hangingPunct="1"/>
            <a:r>
              <a:rPr lang="en-US" dirty="0" smtClean="0"/>
              <a:t>Expected to close in 2012 for $3.6B</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43282020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31 at 9.32.19 PM.png"/>
          <p:cNvPicPr>
            <a:picLocks noChangeAspect="1"/>
          </p:cNvPicPr>
          <p:nvPr/>
        </p:nvPicPr>
        <p:blipFill>
          <a:blip r:embed="rId2"/>
          <a:stretch>
            <a:fillRect/>
          </a:stretch>
        </p:blipFill>
        <p:spPr>
          <a:xfrm>
            <a:off x="264237" y="467470"/>
            <a:ext cx="9501023" cy="6624736"/>
          </a:xfrm>
          <a:prstGeom prst="rect">
            <a:avLst/>
          </a:prstGeo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21061576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31 at 9.32.28 PM.png"/>
          <p:cNvPicPr>
            <a:picLocks noChangeAspect="1"/>
          </p:cNvPicPr>
          <p:nvPr/>
        </p:nvPicPr>
        <p:blipFill>
          <a:blip r:embed="rId2"/>
          <a:stretch>
            <a:fillRect/>
          </a:stretch>
        </p:blipFill>
        <p:spPr>
          <a:xfrm>
            <a:off x="39970" y="395461"/>
            <a:ext cx="9700020" cy="6696744"/>
          </a:xfrm>
          <a:prstGeom prst="rect">
            <a:avLst/>
          </a:prstGeo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611348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smtClean="0"/>
              <a:t>4G</a:t>
            </a:r>
          </a:p>
        </p:txBody>
      </p:sp>
      <p:sp>
        <p:nvSpPr>
          <p:cNvPr id="17411"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hangingPunct="1">
              <a:lnSpc>
                <a:spcPct val="100000"/>
              </a:lnSpc>
              <a:buSzPct val="45000"/>
              <a:buFont typeface="Arial" charset="0"/>
              <a:buChar char="•"/>
            </a:pPr>
            <a:r>
              <a:rPr lang="en-US" sz="3200" dirty="0">
                <a:solidFill>
                  <a:srgbClr val="000000"/>
                </a:solidFill>
                <a:latin typeface="Calibri" charset="0"/>
              </a:rPr>
              <a:t>In 2009, </a:t>
            </a:r>
            <a:r>
              <a:rPr lang="en-US" sz="3200" dirty="0">
                <a:solidFill>
                  <a:srgbClr val="000000"/>
                </a:solidFill>
                <a:latin typeface="Calibri" charset="0"/>
                <a:ea typeface="宋体" charset="-122"/>
              </a:rPr>
              <a:t>the ITU-R organization specified the IMT-Advanced requirements for 4G standards</a:t>
            </a:r>
          </a:p>
          <a:p>
            <a:pPr eaLnBrk="1" hangingPunct="1">
              <a:lnSpc>
                <a:spcPct val="100000"/>
              </a:lnSpc>
              <a:buSzPct val="45000"/>
              <a:buFont typeface="Arial" charset="0"/>
              <a:buChar char="•"/>
            </a:pPr>
            <a:endParaRPr lang="en-US" sz="3200" dirty="0" smtClean="0">
              <a:solidFill>
                <a:srgbClr val="000000"/>
              </a:solidFill>
              <a:latin typeface="Calibri" charset="0"/>
              <a:ea typeface="宋体" charset="-122"/>
            </a:endParaRPr>
          </a:p>
          <a:p>
            <a:pPr eaLnBrk="1" hangingPunct="1">
              <a:lnSpc>
                <a:spcPct val="100000"/>
              </a:lnSpc>
              <a:buSzPct val="45000"/>
              <a:buFont typeface="Arial" charset="0"/>
              <a:buChar char="•"/>
            </a:pPr>
            <a:r>
              <a:rPr lang="en-US" sz="3200" dirty="0" smtClean="0">
                <a:solidFill>
                  <a:srgbClr val="000000"/>
                </a:solidFill>
                <a:latin typeface="Calibri" charset="0"/>
                <a:ea typeface="宋体" charset="-122"/>
              </a:rPr>
              <a:t>Setting </a:t>
            </a:r>
            <a:r>
              <a:rPr lang="en-US" sz="3200" dirty="0">
                <a:solidFill>
                  <a:srgbClr val="000000"/>
                </a:solidFill>
                <a:latin typeface="Calibri" charset="0"/>
                <a:ea typeface="宋体" charset="-122"/>
              </a:rPr>
              <a:t>peak speed requirements for 4G service at 100 Mbit/s for high mobility communication </a:t>
            </a:r>
            <a:r>
              <a:rPr lang="en-US" sz="3200" dirty="0" smtClean="0">
                <a:solidFill>
                  <a:srgbClr val="000000"/>
                </a:solidFill>
                <a:latin typeface="Calibri" charset="0"/>
                <a:ea typeface="宋体" charset="-122"/>
              </a:rPr>
              <a:t>and </a:t>
            </a:r>
            <a:r>
              <a:rPr lang="en-US" sz="3200" dirty="0">
                <a:solidFill>
                  <a:srgbClr val="000000"/>
                </a:solidFill>
                <a:latin typeface="Calibri" charset="0"/>
                <a:ea typeface="宋体" charset="-122"/>
              </a:rPr>
              <a:t>1 </a:t>
            </a:r>
            <a:r>
              <a:rPr lang="en-US" sz="3200" dirty="0" err="1">
                <a:solidFill>
                  <a:srgbClr val="000000"/>
                </a:solidFill>
                <a:latin typeface="Calibri" charset="0"/>
                <a:ea typeface="宋体" charset="-122"/>
              </a:rPr>
              <a:t>Gbit</a:t>
            </a:r>
            <a:r>
              <a:rPr lang="en-US" sz="3200" dirty="0">
                <a:solidFill>
                  <a:srgbClr val="000000"/>
                </a:solidFill>
                <a:latin typeface="Calibri" charset="0"/>
                <a:ea typeface="宋体" charset="-122"/>
              </a:rPr>
              <a:t>/s for low mobility communication</a:t>
            </a:r>
          </a:p>
          <a:p>
            <a:pPr lvl="1" eaLnBrk="1" hangingPunct="1">
              <a:lnSpc>
                <a:spcPct val="100000"/>
              </a:lnSpc>
              <a:buSzPct val="45000"/>
              <a:buFont typeface="Arial" charset="0"/>
              <a:buChar char="•"/>
            </a:pPr>
            <a:r>
              <a:rPr lang="en-US" sz="3200" dirty="0">
                <a:solidFill>
                  <a:srgbClr val="000000"/>
                </a:solidFill>
                <a:latin typeface="Calibri" charset="0"/>
                <a:ea typeface="宋体" charset="-122"/>
              </a:rPr>
              <a:t>HSPA+ (up to 42Mbps)</a:t>
            </a:r>
          </a:p>
          <a:p>
            <a:pPr lvl="1" eaLnBrk="1" hangingPunct="1">
              <a:lnSpc>
                <a:spcPct val="100000"/>
              </a:lnSpc>
              <a:buSzPct val="45000"/>
              <a:buFont typeface="Arial" charset="0"/>
              <a:buChar char="•"/>
            </a:pPr>
            <a:r>
              <a:rPr lang="en-US" sz="3200" dirty="0">
                <a:solidFill>
                  <a:srgbClr val="000000"/>
                </a:solidFill>
                <a:latin typeface="Calibri" charset="0"/>
                <a:ea typeface="宋体" charset="-122"/>
              </a:rPr>
              <a:t>LTE  (up to 75 Mbps)</a:t>
            </a:r>
          </a:p>
          <a:p>
            <a:pPr eaLnBrk="1" hangingPunct="1">
              <a:lnSpc>
                <a:spcPct val="100000"/>
              </a:lnSpc>
              <a:spcBef>
                <a:spcPts val="638"/>
              </a:spcBef>
              <a:buClrTx/>
              <a:buFontTx/>
              <a:buNone/>
            </a:pPr>
            <a:endParaRPr lang="en-US" sz="3200" dirty="0">
              <a:solidFill>
                <a:srgbClr val="000000"/>
              </a:solidFill>
              <a:latin typeface="Calibri" charset="0"/>
              <a:ea typeface="宋体" charset="-122"/>
            </a:endParaRP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67" y="323453"/>
            <a:ext cx="9072563" cy="1091953"/>
          </a:xfrm>
        </p:spPr>
        <p:txBody>
          <a:bodyPr/>
          <a:lstStyle/>
          <a:p>
            <a:r>
              <a:rPr lang="en-US" dirty="0" smtClean="0"/>
              <a:t>Verizon Coverage</a:t>
            </a:r>
            <a:endParaRPr lang="en-US" dirty="0"/>
          </a:p>
        </p:txBody>
      </p:sp>
      <p:pic>
        <p:nvPicPr>
          <p:cNvPr id="40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16" y="1331565"/>
            <a:ext cx="9095680" cy="57218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55307375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r>
              <a:rPr lang="en-US" smtClean="0"/>
              <a:t>Company Overview</a:t>
            </a:r>
          </a:p>
        </p:txBody>
      </p:sp>
      <p:pic>
        <p:nvPicPr>
          <p:cNvPr id="231427" name="Content Placeholder 3" descr="Company Overview.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3238" y="2162175"/>
            <a:ext cx="9074150" cy="4191000"/>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2364165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r>
              <a:rPr lang="en-US" smtClean="0"/>
              <a:t>Business Units</a:t>
            </a:r>
          </a:p>
        </p:txBody>
      </p:sp>
      <p:sp>
        <p:nvSpPr>
          <p:cNvPr id="232451" name="Content Placeholder 2"/>
          <p:cNvSpPr>
            <a:spLocks noGrp="1"/>
          </p:cNvSpPr>
          <p:nvPr>
            <p:ph idx="1"/>
          </p:nvPr>
        </p:nvSpPr>
        <p:spPr/>
        <p:txBody>
          <a:bodyPr/>
          <a:lstStyle/>
          <a:p>
            <a:pPr eaLnBrk="1" hangingPunct="1"/>
            <a:r>
              <a:rPr lang="en-US" sz="3600" dirty="0" err="1" smtClean="0"/>
              <a:t>Wireline</a:t>
            </a:r>
            <a:r>
              <a:rPr lang="en-US" sz="3600" dirty="0"/>
              <a:t> </a:t>
            </a:r>
            <a:r>
              <a:rPr lang="en-US" sz="3600" dirty="0" smtClean="0"/>
              <a:t>– Fixed line, Network and access services, Broadband Video and Data</a:t>
            </a:r>
          </a:p>
          <a:p>
            <a:pPr eaLnBrk="1" hangingPunct="1"/>
            <a:r>
              <a:rPr lang="en-US" sz="3600" dirty="0" smtClean="0"/>
              <a:t>Wireless – Joint venture with Vodafone (45%)</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0941786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r>
              <a:rPr lang="en-US" dirty="0" smtClean="0"/>
              <a:t>Wireless Operating Revenues</a:t>
            </a:r>
          </a:p>
        </p:txBody>
      </p:sp>
      <p:pic>
        <p:nvPicPr>
          <p:cNvPr id="233475" name="Content Placeholder 3" descr="wireless operating revenue.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7" y="1619597"/>
            <a:ext cx="9587523" cy="4950520"/>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1629048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r>
              <a:rPr lang="en-US" dirty="0" smtClean="0"/>
              <a:t>Wireless Expenses</a:t>
            </a:r>
          </a:p>
        </p:txBody>
      </p:sp>
      <p:pic>
        <p:nvPicPr>
          <p:cNvPr id="234499" name="Content Placeholder 3" descr="wireless expenses.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8938" y="3059757"/>
            <a:ext cx="9931319" cy="1964681"/>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6597546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r>
              <a:rPr lang="en-US" smtClean="0"/>
              <a:t>Wireline Operating Revenues</a:t>
            </a:r>
          </a:p>
        </p:txBody>
      </p:sp>
      <p:pic>
        <p:nvPicPr>
          <p:cNvPr id="235523" name="Content Placeholder 5" descr="wireline operating revenue.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4368" y="2195661"/>
            <a:ext cx="10040320" cy="3744416"/>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25704076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r>
              <a:rPr lang="en-US" dirty="0" err="1" smtClean="0"/>
              <a:t>Wireline</a:t>
            </a:r>
            <a:r>
              <a:rPr lang="en-US" dirty="0" smtClean="0"/>
              <a:t> Expenses</a:t>
            </a:r>
          </a:p>
        </p:txBody>
      </p:sp>
      <p:pic>
        <p:nvPicPr>
          <p:cNvPr id="236547" name="Content Placeholder 3" descr="wireline operating expenses.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8358" y="2987749"/>
            <a:ext cx="9867592" cy="1972884"/>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21788206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pPr eaLnBrk="1" hangingPunct="1"/>
            <a:r>
              <a:rPr lang="en-US" smtClean="0"/>
              <a:t>Wireline</a:t>
            </a:r>
          </a:p>
        </p:txBody>
      </p:sp>
      <p:sp>
        <p:nvSpPr>
          <p:cNvPr id="237571" name="Content Placeholder 2"/>
          <p:cNvSpPr>
            <a:spLocks noGrp="1"/>
          </p:cNvSpPr>
          <p:nvPr>
            <p:ph sz="half" idx="1"/>
          </p:nvPr>
        </p:nvSpPr>
        <p:spPr/>
        <p:txBody>
          <a:bodyPr/>
          <a:lstStyle/>
          <a:p>
            <a:pPr eaLnBrk="1" hangingPunct="1"/>
            <a:r>
              <a:rPr lang="en-US" sz="3600" dirty="0" err="1" smtClean="0"/>
              <a:t>FiOS</a:t>
            </a:r>
            <a:r>
              <a:rPr lang="en-US" sz="3600" dirty="0" smtClean="0"/>
              <a:t> accounts for more than 60% of </a:t>
            </a:r>
            <a:r>
              <a:rPr lang="en-US" sz="3600" dirty="0" err="1" smtClean="0"/>
              <a:t>wireline</a:t>
            </a:r>
            <a:r>
              <a:rPr lang="en-US" sz="3600" dirty="0" smtClean="0"/>
              <a:t> revenues</a:t>
            </a:r>
          </a:p>
          <a:p>
            <a:pPr eaLnBrk="1" hangingPunct="1"/>
            <a:r>
              <a:rPr lang="en-US" sz="3600" dirty="0" smtClean="0"/>
              <a:t>Helps make up for the decline of revenues in traditional services</a:t>
            </a:r>
          </a:p>
          <a:p>
            <a:pPr marL="800100" lvl="1" indent="-342900" eaLnBrk="1" hangingPunct="1">
              <a:buFont typeface="Arial" pitchFamily="34" charset="0"/>
              <a:buChar char="•"/>
            </a:pPr>
            <a:endParaRPr lang="en-US" dirty="0" smtClean="0"/>
          </a:p>
          <a:p>
            <a:pPr marL="800100" lvl="1" indent="-342900" eaLnBrk="1" hangingPunct="1">
              <a:buFont typeface="Arial" pitchFamily="34" charset="0"/>
              <a:buChar char="•"/>
            </a:pPr>
            <a:endParaRPr lang="en-US" dirty="0" smtClean="0"/>
          </a:p>
        </p:txBody>
      </p:sp>
      <p:sp>
        <p:nvSpPr>
          <p:cNvPr id="2" name="Content Placeholder 1"/>
          <p:cNvSpPr>
            <a:spLocks noGrp="1"/>
          </p:cNvSpPr>
          <p:nvPr>
            <p:ph sz="half" idx="2"/>
          </p:nvPr>
        </p:nvSpPr>
        <p:spPr/>
        <p:txBody>
          <a:bodyPr/>
          <a:lstStyle/>
          <a:p>
            <a:endParaRPr lang="en-US"/>
          </a:p>
        </p:txBody>
      </p:sp>
      <p:pic>
        <p:nvPicPr>
          <p:cNvPr id="237572" name="Picture 3" descr="fios subscrib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9065" y="1747960"/>
            <a:ext cx="2500334" cy="48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1699603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pPr eaLnBrk="1" hangingPunct="1"/>
            <a:r>
              <a:rPr lang="en-US" smtClean="0"/>
              <a:t>Performance Summary</a:t>
            </a:r>
          </a:p>
        </p:txBody>
      </p:sp>
      <p:pic>
        <p:nvPicPr>
          <p:cNvPr id="238595" name="Content Placeholder 5" descr="Performance Summary.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28738" y="2268538"/>
            <a:ext cx="7673975" cy="4114800"/>
          </a:xfrm>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6586424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Content Placeholder 3" descr="Screen shot 2012-03-25 at 9.36.40 PM.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5805" y="467469"/>
            <a:ext cx="8497887" cy="6624736"/>
          </a:xfrm>
        </p:spPr>
      </p:pic>
      <p:grpSp>
        <p:nvGrpSpPr>
          <p:cNvPr id="3" name="Group 2"/>
          <p:cNvGrpSpPr/>
          <p:nvPr/>
        </p:nvGrpSpPr>
        <p:grpSpPr>
          <a:xfrm>
            <a:off x="39970" y="7092205"/>
            <a:ext cx="2963152" cy="467470"/>
            <a:chOff x="2953" y="0"/>
            <a:chExt cx="2963152" cy="467470"/>
          </a:xfrm>
        </p:grpSpPr>
        <p:sp>
          <p:nvSpPr>
            <p:cNvPr id="4" name="Pentagon 3"/>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6" name="Group 5"/>
          <p:cNvGrpSpPr/>
          <p:nvPr/>
        </p:nvGrpSpPr>
        <p:grpSpPr>
          <a:xfrm>
            <a:off x="2410492" y="7092205"/>
            <a:ext cx="2963152" cy="467470"/>
            <a:chOff x="2373475" y="0"/>
            <a:chExt cx="2963152" cy="467470"/>
          </a:xfrm>
        </p:grpSpPr>
        <p:sp>
          <p:nvSpPr>
            <p:cNvPr id="7" name="Chevron 6"/>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9" name="Group 8"/>
          <p:cNvGrpSpPr/>
          <p:nvPr/>
        </p:nvGrpSpPr>
        <p:grpSpPr>
          <a:xfrm>
            <a:off x="4781014" y="7092205"/>
            <a:ext cx="2963152" cy="467470"/>
            <a:chOff x="4743997" y="0"/>
            <a:chExt cx="2963152" cy="467470"/>
          </a:xfrm>
        </p:grpSpPr>
        <p:sp>
          <p:nvSpPr>
            <p:cNvPr id="10" name="Chevron 9"/>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2" name="Group 11"/>
          <p:cNvGrpSpPr/>
          <p:nvPr/>
        </p:nvGrpSpPr>
        <p:grpSpPr>
          <a:xfrm>
            <a:off x="7151536" y="7092205"/>
            <a:ext cx="2963152" cy="467470"/>
            <a:chOff x="7114519" y="0"/>
            <a:chExt cx="2963152" cy="467470"/>
          </a:xfrm>
        </p:grpSpPr>
        <p:sp>
          <p:nvSpPr>
            <p:cNvPr id="13" name="Chevron 12"/>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58831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Wireless revenues</a:t>
            </a:r>
          </a:p>
        </p:txBody>
      </p:sp>
      <p:sp>
        <p:nvSpPr>
          <p:cNvPr id="18435" name="Rectangle 2"/>
          <p:cNvSpPr>
            <a:spLocks noGrp="1" noChangeArrowheads="1"/>
          </p:cNvSpPr>
          <p:nvPr>
            <p:ph sz="half" idx="1"/>
          </p:nvPr>
        </p:nvSpPr>
        <p:spPr>
          <a:xfrm>
            <a:off x="136525" y="1784350"/>
            <a:ext cx="6610350" cy="4989513"/>
          </a:xfrm>
        </p:spPr>
        <p:txBody>
          <a:bodyPr lIns="0" tIns="0" rIns="0" bIns="0">
            <a:normAutofit fontScale="92500"/>
          </a:bodyPr>
          <a:lstStyle/>
          <a:p>
            <a:pPr marL="428625" indent="-323850" eaLnBrk="1" hangingPunct="1">
              <a:spcAft>
                <a:spcPts val="1425"/>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3500" dirty="0" smtClean="0"/>
              <a:t>The wireless network covers approximately 20% of Canada's geographic area and is available to 99% of Canadians</a:t>
            </a:r>
          </a:p>
          <a:p>
            <a:pPr marL="428625" indent="-323850" eaLnBrk="1" hangingPunct="1">
              <a:spcAft>
                <a:spcPts val="1425"/>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3500" dirty="0" smtClean="0"/>
              <a:t>Wireless market sector revenues are the largest component (43%) of total telecommunications </a:t>
            </a:r>
          </a:p>
          <a:p>
            <a:pPr marL="428625" indent="-323850" eaLnBrk="1" hangingPunct="1">
              <a:spcAft>
                <a:spcPts val="1425"/>
              </a:spcAft>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3500" dirty="0" smtClean="0"/>
              <a:t>revenues</a:t>
            </a: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2173288"/>
            <a:ext cx="3286125" cy="357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pPr eaLnBrk="1" hangingPunct="1"/>
            <a:r>
              <a:rPr lang="en-US" dirty="0" smtClean="0"/>
              <a:t>2011 Results</a:t>
            </a:r>
          </a:p>
        </p:txBody>
      </p:sp>
      <p:sp>
        <p:nvSpPr>
          <p:cNvPr id="240643" name="Content Placeholder 2"/>
          <p:cNvSpPr>
            <a:spLocks noGrp="1"/>
          </p:cNvSpPr>
          <p:nvPr>
            <p:ph idx="1"/>
          </p:nvPr>
        </p:nvSpPr>
        <p:spPr/>
        <p:txBody>
          <a:bodyPr/>
          <a:lstStyle/>
          <a:p>
            <a:pPr eaLnBrk="1" hangingPunct="1">
              <a:lnSpc>
                <a:spcPct val="82000"/>
              </a:lnSpc>
            </a:pPr>
            <a:r>
              <a:rPr lang="en-US" sz="2700" dirty="0" smtClean="0"/>
              <a:t>Revenues totaled $110.9 billion, up 6.2 percent on an adjusted basis</a:t>
            </a:r>
          </a:p>
          <a:p>
            <a:pPr eaLnBrk="1" hangingPunct="1">
              <a:lnSpc>
                <a:spcPct val="82000"/>
              </a:lnSpc>
            </a:pPr>
            <a:r>
              <a:rPr lang="en-US" sz="2700" dirty="0" smtClean="0"/>
              <a:t>Revenues in the fourth quarter grew by 7.7 percent year over year, the highest since Verizon was formed 10 years ago</a:t>
            </a:r>
          </a:p>
          <a:p>
            <a:pPr eaLnBrk="1" hangingPunct="1">
              <a:lnSpc>
                <a:spcPct val="82000"/>
              </a:lnSpc>
            </a:pPr>
            <a:r>
              <a:rPr lang="en-US" sz="2700" dirty="0" smtClean="0"/>
              <a:t>Cash flow from operating activities totaled $29.8 billion for the year</a:t>
            </a:r>
          </a:p>
          <a:p>
            <a:pPr eaLnBrk="1" hangingPunct="1">
              <a:lnSpc>
                <a:spcPct val="82000"/>
              </a:lnSpc>
            </a:pPr>
            <a:r>
              <a:rPr lang="en-US" sz="2700" dirty="0" smtClean="0"/>
              <a:t>Raised dividend by 2.6 percent, the fifth consecutive annual increase, bringing the annual dividend to $2.00 a share </a:t>
            </a:r>
          </a:p>
          <a:p>
            <a:pPr eaLnBrk="1" hangingPunct="1">
              <a:lnSpc>
                <a:spcPct val="82000"/>
              </a:lnSpc>
            </a:pPr>
            <a:r>
              <a:rPr lang="en-US" sz="2700" dirty="0" smtClean="0"/>
              <a:t>All in all, Verizon’s total return to shareowners for 2011 was 18.2 percent, as compared with 8.4 percent for the Dow Jones Industrial Average and 2.1 percent for the S&amp;P 500</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41279928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pPr eaLnBrk="1" hangingPunct="1"/>
            <a:r>
              <a:rPr lang="en-US" smtClean="0"/>
              <a:t>2012 Strategy</a:t>
            </a:r>
          </a:p>
        </p:txBody>
      </p:sp>
      <p:sp>
        <p:nvSpPr>
          <p:cNvPr id="241667" name="Content Placeholder 2"/>
          <p:cNvSpPr>
            <a:spLocks noGrp="1"/>
          </p:cNvSpPr>
          <p:nvPr>
            <p:ph idx="1"/>
          </p:nvPr>
        </p:nvSpPr>
        <p:spPr/>
        <p:txBody>
          <a:bodyPr/>
          <a:lstStyle/>
          <a:p>
            <a:pPr eaLnBrk="1" hangingPunct="1"/>
            <a:r>
              <a:rPr lang="en-US" dirty="0" smtClean="0"/>
              <a:t>Will complete nationwide build out of 4G LTE by mid 2013</a:t>
            </a:r>
          </a:p>
          <a:p>
            <a:pPr eaLnBrk="1" hangingPunct="1"/>
            <a:r>
              <a:rPr lang="en-US" dirty="0" smtClean="0"/>
              <a:t>The purchase of more spectrum</a:t>
            </a:r>
          </a:p>
          <a:p>
            <a:pPr lvl="1" eaLnBrk="1" hangingPunct="1"/>
            <a:r>
              <a:rPr lang="en-US" dirty="0" smtClean="0"/>
              <a:t>Increase network’s availability and capacity</a:t>
            </a:r>
          </a:p>
          <a:p>
            <a:pPr eaLnBrk="1" hangingPunct="1"/>
            <a:r>
              <a:rPr lang="en-US" dirty="0" smtClean="0"/>
              <a:t>Become a major solutions provider in the global marketplace</a:t>
            </a:r>
          </a:p>
          <a:p>
            <a:pPr lvl="1" eaLnBrk="1" hangingPunct="1"/>
            <a:r>
              <a:rPr lang="en-US" dirty="0" smtClean="0"/>
              <a:t>Securely managed network servers for cloud services</a:t>
            </a:r>
          </a:p>
          <a:p>
            <a:pPr eaLnBrk="1" hangingPunct="1"/>
            <a:endParaRPr lang="en-US" dirty="0" smtClean="0"/>
          </a:p>
          <a:p>
            <a:pPr eaLnBrk="1" hangingPunct="1"/>
            <a:endParaRPr lang="en-US"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21709305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smtClean="0"/>
              <a:t>2012 Strategy</a:t>
            </a:r>
          </a:p>
        </p:txBody>
      </p:sp>
      <p:sp>
        <p:nvSpPr>
          <p:cNvPr id="242691" name="Content Placeholder 2"/>
          <p:cNvSpPr>
            <a:spLocks noGrp="1"/>
          </p:cNvSpPr>
          <p:nvPr>
            <p:ph idx="1"/>
          </p:nvPr>
        </p:nvSpPr>
        <p:spPr/>
        <p:txBody>
          <a:bodyPr/>
          <a:lstStyle/>
          <a:p>
            <a:pPr eaLnBrk="1" hangingPunct="1"/>
            <a:r>
              <a:rPr lang="en-US" dirty="0" smtClean="0"/>
              <a:t>“LTE in Rural America” Initiative</a:t>
            </a:r>
          </a:p>
          <a:p>
            <a:pPr lvl="1" eaLnBrk="1" hangingPunct="1"/>
            <a:r>
              <a:rPr lang="en-US" dirty="0" smtClean="0"/>
              <a:t>As of January 2012, 15 rural carriers have announced their participation in the program</a:t>
            </a:r>
          </a:p>
          <a:p>
            <a:pPr lvl="1" eaLnBrk="1" hangingPunct="1"/>
            <a:r>
              <a:rPr lang="en-US" dirty="0" smtClean="0"/>
              <a:t>These carriers have leased spectrum covering more than 2.7 million people and 90,000 square miles in rural communities across Kentucky, Oklahoma, Michigan, Wisconsin, Utah, North Carolina, Indiana, Idaho, Missouri, West Virginia and Iowa.</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324475657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4482" name="Picture 2" descr="http://www.vzbuzz.com/wp-content/uploads/2012/01/60212-lowell-mcadam-verizon-president-and-coo-spea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4"/>
            <a:ext cx="10080625" cy="7565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1840" y="5147989"/>
            <a:ext cx="3888432" cy="1638013"/>
          </a:xfrm>
          <a:prstGeom prst="rect">
            <a:avLst/>
          </a:prstGeom>
          <a:noFill/>
        </p:spPr>
        <p:txBody>
          <a:bodyPr wrap="square" rtlCol="0">
            <a:spAutoFit/>
          </a:bodyPr>
          <a:lstStyle/>
          <a:p>
            <a:r>
              <a:rPr lang="en-US" sz="5400" b="1" dirty="0" smtClean="0">
                <a:solidFill>
                  <a:schemeClr val="tx1"/>
                </a:solidFill>
              </a:rPr>
              <a:t>Financial Statements</a:t>
            </a:r>
            <a:endParaRPr lang="en-US" sz="5400" b="1" dirty="0">
              <a:solidFill>
                <a:schemeClr val="tx1"/>
              </a:solidFill>
            </a:endParaRPr>
          </a:p>
        </p:txBody>
      </p:sp>
    </p:spTree>
    <p:extLst>
      <p:ext uri="{BB962C8B-B14F-4D97-AF65-F5344CB8AC3E}">
        <p14:creationId xmlns:p14="http://schemas.microsoft.com/office/powerpoint/2010/main" val="38170822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Content Placeholder 4" descr="full balance sheet.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3928" y="420688"/>
            <a:ext cx="7053263" cy="7138987"/>
          </a:xfrm>
        </p:spPr>
      </p:pic>
    </p:spTree>
    <p:extLst>
      <p:ext uri="{BB962C8B-B14F-4D97-AF65-F5344CB8AC3E}">
        <p14:creationId xmlns:p14="http://schemas.microsoft.com/office/powerpoint/2010/main" val="184793064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Content Placeholder 3" descr="full income statement.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3238" y="615950"/>
            <a:ext cx="9074150" cy="6411913"/>
          </a:xfrm>
        </p:spPr>
      </p:pic>
    </p:spTree>
    <p:extLst>
      <p:ext uri="{BB962C8B-B14F-4D97-AF65-F5344CB8AC3E}">
        <p14:creationId xmlns:p14="http://schemas.microsoft.com/office/powerpoint/2010/main" val="367160534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Content Placeholder 3" descr="full cash flow.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23888" y="588962"/>
            <a:ext cx="7607300" cy="6970713"/>
          </a:xfrm>
        </p:spPr>
      </p:pic>
    </p:spTree>
    <p:extLst>
      <p:ext uri="{BB962C8B-B14F-4D97-AF65-F5344CB8AC3E}">
        <p14:creationId xmlns:p14="http://schemas.microsoft.com/office/powerpoint/2010/main" val="4605661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Rectangle 2"/>
          <p:cNvSpPr/>
          <p:nvPr/>
        </p:nvSpPr>
        <p:spPr>
          <a:xfrm>
            <a:off x="3870764" y="3347251"/>
            <a:ext cx="2339102" cy="86517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BUY!!!</a:t>
            </a:r>
            <a:endParaRPr lang="en-US" sz="5400" b="1" cap="none" spc="0" dirty="0">
              <a:ln/>
              <a:solidFill>
                <a:schemeClr val="accent3"/>
              </a:solidFill>
              <a:effectLst/>
            </a:endParaRPr>
          </a:p>
        </p:txBody>
      </p:sp>
    </p:spTree>
    <p:extLst>
      <p:ext uri="{BB962C8B-B14F-4D97-AF65-F5344CB8AC3E}">
        <p14:creationId xmlns:p14="http://schemas.microsoft.com/office/powerpoint/2010/main" val="269792987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
          <p:cNvSpPr>
            <a:spLocks noGrp="1" noChangeArrowheads="1"/>
          </p:cNvSpPr>
          <p:nvPr>
            <p:ph type="title"/>
          </p:nvPr>
        </p:nvSpPr>
        <p:spPr>
          <a:xfrm>
            <a:off x="503238" y="612775"/>
            <a:ext cx="9070975" cy="1263650"/>
          </a:xfrm>
        </p:spPr>
        <p:txBody>
          <a:bodyPr/>
          <a:lstStyle/>
          <a:p>
            <a:pPr eaLnBrk="1" hangingPunct="1"/>
            <a:endParaRPr lang="en-CA" smtClean="0"/>
          </a:p>
        </p:txBody>
      </p:sp>
      <p:pic>
        <p:nvPicPr>
          <p:cNvPr id="152582" name="Picture 6" descr="http://mobilesyrup.com/wp-content/uploads/2012/03/bc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080625" cy="7560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92" y="422102"/>
            <a:ext cx="7510431" cy="6670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02" name="Rectangle 1"/>
          <p:cNvSpPr>
            <a:spLocks noGrp="1" noChangeArrowheads="1"/>
          </p:cNvSpPr>
          <p:nvPr>
            <p:ph type="title"/>
          </p:nvPr>
        </p:nvSpPr>
        <p:spPr>
          <a:xfrm>
            <a:off x="3915609" y="25144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Current stock price</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Sector</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1984375"/>
            <a:ext cx="7342188" cy="4167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Grp="1" noChangeArrowheads="1"/>
          </p:cNvSpPr>
          <p:nvPr>
            <p:ph type="title"/>
          </p:nvPr>
        </p:nvSpPr>
        <p:spPr>
          <a:xfrm>
            <a:off x="503238" y="301625"/>
            <a:ext cx="9063037" cy="125412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Share Information</a:t>
            </a:r>
          </a:p>
        </p:txBody>
      </p:sp>
      <p:sp>
        <p:nvSpPr>
          <p:cNvPr id="154627"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154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800225"/>
            <a:ext cx="9180512"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5759450"/>
            <a:ext cx="4505325" cy="107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 1 Year Movement</a:t>
            </a:r>
          </a:p>
        </p:txBody>
      </p:sp>
      <p:sp>
        <p:nvSpPr>
          <p:cNvPr id="155651"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55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6788"/>
            <a:ext cx="10079038" cy="44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1 Year Movement  Vs. S&amp;P TSX</a:t>
            </a:r>
          </a:p>
        </p:txBody>
      </p:sp>
      <p:sp>
        <p:nvSpPr>
          <p:cNvPr id="156675"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56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738"/>
            <a:ext cx="10079038" cy="5310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a:xfrm>
            <a:off x="503238" y="301625"/>
            <a:ext cx="9059862" cy="1250950"/>
          </a:xfrm>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1 Year Movement Vs. S&amp;P TSX </a:t>
            </a:r>
            <a:r>
              <a:rPr lang="en-CA" dirty="0"/>
              <a:t>C</a:t>
            </a:r>
            <a:r>
              <a:rPr lang="en-CA" dirty="0" smtClean="0"/>
              <a:t>apped </a:t>
            </a:r>
            <a:r>
              <a:rPr lang="en-CA" dirty="0"/>
              <a:t>T</a:t>
            </a:r>
            <a:r>
              <a:rPr lang="en-CA" dirty="0" smtClean="0"/>
              <a:t>elecomm</a:t>
            </a:r>
          </a:p>
        </p:txBody>
      </p:sp>
      <p:sp>
        <p:nvSpPr>
          <p:cNvPr id="157699" name="Rectangle 2"/>
          <p:cNvSpPr>
            <a:spLocks noGrp="1" noChangeArrowheads="1"/>
          </p:cNvSpPr>
          <p:nvPr>
            <p:ph idx="1"/>
          </p:nvPr>
        </p:nvSpPr>
        <p:spPr>
          <a:xfrm>
            <a:off x="503238" y="1768475"/>
            <a:ext cx="9059862" cy="4978400"/>
          </a:xfrm>
        </p:spPr>
        <p:txBody>
          <a:bodyPr/>
          <a:lstStyle/>
          <a:p>
            <a:pPr eaLnBrk="1" hangingPunct="1"/>
            <a:endParaRPr lang="en-CA" smtClean="0"/>
          </a:p>
        </p:txBody>
      </p:sp>
      <p:pic>
        <p:nvPicPr>
          <p:cNvPr id="157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730375"/>
            <a:ext cx="10010775"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5 Year </a:t>
            </a:r>
            <a:r>
              <a:rPr lang="en-CA" dirty="0"/>
              <a:t>M</a:t>
            </a:r>
            <a:r>
              <a:rPr lang="en-CA" dirty="0" smtClean="0"/>
              <a:t>ovement</a:t>
            </a:r>
          </a:p>
        </p:txBody>
      </p:sp>
      <p:sp>
        <p:nvSpPr>
          <p:cNvPr id="158723"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58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701800"/>
            <a:ext cx="10001250" cy="531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
          <p:cNvSpPr>
            <a:spLocks noGrp="1" noChangeArrowheads="1"/>
          </p:cNvSpPr>
          <p:nvPr>
            <p:ph type="title"/>
          </p:nvPr>
        </p:nvSpPr>
        <p:spPr>
          <a:xfrm>
            <a:off x="503238" y="301625"/>
            <a:ext cx="9063037" cy="125412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5 Year Movement  50/200 MAVG</a:t>
            </a:r>
          </a:p>
        </p:txBody>
      </p:sp>
      <p:sp>
        <p:nvSpPr>
          <p:cNvPr id="159747"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159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1002982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10 Year </a:t>
            </a:r>
            <a:r>
              <a:rPr lang="en-CA" dirty="0"/>
              <a:t>M</a:t>
            </a:r>
            <a:r>
              <a:rPr lang="en-CA" dirty="0" smtClean="0"/>
              <a:t>ovement</a:t>
            </a:r>
          </a:p>
        </p:txBody>
      </p:sp>
      <p:sp>
        <p:nvSpPr>
          <p:cNvPr id="160771"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60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0225"/>
            <a:ext cx="9991725" cy="524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Major Holders of BCE</a:t>
            </a:r>
          </a:p>
        </p:txBody>
      </p:sp>
      <p:sp>
        <p:nvSpPr>
          <p:cNvPr id="161795"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61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1979613"/>
            <a:ext cx="9239250" cy="467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Recent Dividends</a:t>
            </a:r>
          </a:p>
        </p:txBody>
      </p:sp>
      <p:sp>
        <p:nvSpPr>
          <p:cNvPr id="162819" name="Rectangle 2"/>
          <p:cNvSpPr>
            <a:spLocks noGrp="1" noChangeArrowheads="1"/>
          </p:cNvSpPr>
          <p:nvPr>
            <p:ph idx="1"/>
          </p:nvPr>
        </p:nvSpPr>
        <p:spPr>
          <a:xfrm>
            <a:off x="468313" y="1800225"/>
            <a:ext cx="6010275" cy="5192713"/>
          </a:xfrm>
        </p:spPr>
        <p:txBody>
          <a:bodyPr>
            <a:normAutofit/>
          </a:bodyPr>
          <a:lstStyle/>
          <a:p>
            <a:pPr marL="57626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In 2011, BCE announced 2 increases in the annual dividend payable to common shareholders – consistent with our target payout ratio of 65% to 75% of Adjusted EPS</a:t>
            </a:r>
          </a:p>
          <a:p>
            <a:pPr marL="57626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 For a total of 7 dividend increases in the last three years. This represents 49% dividend growth since the fourth quarter of 2008</a:t>
            </a:r>
          </a:p>
        </p:txBody>
      </p:sp>
      <p:pic>
        <p:nvPicPr>
          <p:cNvPr id="162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178" y="1839913"/>
            <a:ext cx="3533775"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ChangeArrowheads="1"/>
          </p:cNvSpPr>
          <p:nvPr>
            <p:ph type="title"/>
          </p:nvPr>
        </p:nvSpPr>
        <p:spPr>
          <a:xfrm>
            <a:off x="503238" y="390525"/>
            <a:ext cx="9069387" cy="126206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Returns to Shareholders</a:t>
            </a:r>
          </a:p>
        </p:txBody>
      </p:sp>
      <p:sp>
        <p:nvSpPr>
          <p:cNvPr id="163843"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63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31454"/>
            <a:ext cx="7820025" cy="278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195661"/>
            <a:ext cx="521970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78468" y="683493"/>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Revenues, Subscribers, and Revenues Per </a:t>
            </a:r>
            <a:br>
              <a:rPr lang="en-US" dirty="0" smtClean="0"/>
            </a:br>
            <a:r>
              <a:rPr lang="en-US" dirty="0" smtClean="0"/>
              <a:t>Subscriber</a:t>
            </a: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2381250"/>
            <a:ext cx="5880100" cy="351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Grp="1" noChangeArrowheads="1"/>
          </p:cNvSpPr>
          <p:nvPr>
            <p:ph type="title"/>
          </p:nvPr>
        </p:nvSpPr>
        <p:spPr>
          <a:xfrm>
            <a:off x="503238" y="301625"/>
            <a:ext cx="9063037" cy="125412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Credit Rating</a:t>
            </a:r>
          </a:p>
        </p:txBody>
      </p:sp>
      <p:sp>
        <p:nvSpPr>
          <p:cNvPr id="164867"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164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3060700"/>
            <a:ext cx="9199562" cy="224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Grp="1" noChangeArrowheads="1"/>
          </p:cNvSpPr>
          <p:nvPr>
            <p:ph type="title"/>
          </p:nvPr>
        </p:nvSpPr>
        <p:spPr>
          <a:xfrm>
            <a:off x="503238" y="301625"/>
            <a:ext cx="9064625" cy="12557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Holdings</a:t>
            </a:r>
          </a:p>
        </p:txBody>
      </p:sp>
      <p:sp>
        <p:nvSpPr>
          <p:cNvPr id="165891" name="Rectangle 2"/>
          <p:cNvSpPr>
            <a:spLocks noGrp="1" noChangeArrowheads="1"/>
          </p:cNvSpPr>
          <p:nvPr>
            <p:ph idx="1"/>
          </p:nvPr>
        </p:nvSpPr>
        <p:spPr>
          <a:xfrm>
            <a:off x="503238" y="1768475"/>
            <a:ext cx="9064625" cy="5068888"/>
          </a:xfrm>
        </p:spPr>
        <p:txBody>
          <a:bodyPr/>
          <a:lstStyle/>
          <a:p>
            <a:pPr eaLnBrk="1" hangingPunct="1"/>
            <a:endParaRPr lang="en-CA" smtClean="0"/>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439863"/>
            <a:ext cx="4629150" cy="6105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58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439863"/>
            <a:ext cx="415290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Company Overview</a:t>
            </a:r>
          </a:p>
        </p:txBody>
      </p:sp>
      <p:sp>
        <p:nvSpPr>
          <p:cNvPr id="166915"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66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1800225"/>
            <a:ext cx="597535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Product overview</a:t>
            </a:r>
          </a:p>
        </p:txBody>
      </p:sp>
      <p:sp>
        <p:nvSpPr>
          <p:cNvPr id="167939"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67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800225"/>
            <a:ext cx="6080125" cy="449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Subscribers - Yearly</a:t>
            </a:r>
          </a:p>
        </p:txBody>
      </p:sp>
      <p:sp>
        <p:nvSpPr>
          <p:cNvPr id="168963"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68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979613"/>
            <a:ext cx="8459788" cy="251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Strategic imperatives</a:t>
            </a:r>
          </a:p>
        </p:txBody>
      </p:sp>
      <p:sp>
        <p:nvSpPr>
          <p:cNvPr id="169987" name="Rectangle 2"/>
          <p:cNvSpPr>
            <a:spLocks noGrp="1" noChangeArrowheads="1"/>
          </p:cNvSpPr>
          <p:nvPr>
            <p:ph idx="1"/>
          </p:nvPr>
        </p:nvSpPr>
        <p:spPr>
          <a:xfrm>
            <a:off x="503238" y="1768475"/>
            <a:ext cx="9070975" cy="4989513"/>
          </a:xfrm>
        </p:spPr>
        <p:txBody>
          <a:bodyPr/>
          <a:lstStyle/>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Accelerate wireless</a:t>
            </a:r>
          </a:p>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Leverage wireline momentum</a:t>
            </a:r>
          </a:p>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Expand media leadership</a:t>
            </a:r>
          </a:p>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Invest in broadband networks and services</a:t>
            </a:r>
          </a:p>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Achieve a competitive cost structure</a:t>
            </a:r>
          </a:p>
          <a:p>
            <a:pPr marL="0" indent="0" eaLnBrk="1" hangingPunct="1">
              <a:buSzPct val="45000"/>
              <a:buFont typeface="Wingdings"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CA" smtClean="0"/>
              <a:t>Improve customer service</a:t>
            </a:r>
          </a:p>
          <a:p>
            <a:pPr marL="0" indent="0" eaLnBrk="1" hangingPunct="1">
              <a:buClrTx/>
              <a:buSzPct val="4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en-CA"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1"/>
          <p:cNvSpPr txBox="1">
            <a:spLocks noChangeArrowheads="1"/>
          </p:cNvSpPr>
          <p:nvPr/>
        </p:nvSpPr>
        <p:spPr bwMode="auto">
          <a:xfrm>
            <a:off x="503238" y="301625"/>
            <a:ext cx="9070975"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a:buClrTx/>
              <a:buFontTx/>
              <a:buNone/>
            </a:pPr>
            <a:endParaRPr lang="en-CA" sz="4400" dirty="0">
              <a:solidFill>
                <a:srgbClr val="000000"/>
              </a:solidFill>
            </a:endParaRPr>
          </a:p>
        </p:txBody>
      </p:sp>
      <p:pic>
        <p:nvPicPr>
          <p:cNvPr id="171012" name="Picture 4" descr="George Cope President and CEO of BCE. - George Cope President and CEO of BCE. | Chris Young/THE CANADIAN 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95" y="-252611"/>
            <a:ext cx="10578039" cy="79412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01625"/>
            <a:ext cx="4750940" cy="1638013"/>
          </a:xfrm>
          <a:prstGeom prst="rect">
            <a:avLst/>
          </a:prstGeom>
          <a:noFill/>
        </p:spPr>
        <p:txBody>
          <a:bodyPr wrap="square" rtlCol="0">
            <a:spAutoFit/>
          </a:bodyPr>
          <a:lstStyle/>
          <a:p>
            <a:r>
              <a:rPr lang="en-US" sz="5400" b="1" dirty="0" smtClean="0"/>
              <a:t>Management Team</a:t>
            </a:r>
            <a:endParaRPr lang="en-US" sz="54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a:xfrm>
            <a:off x="468313" y="0"/>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George A. Cope</a:t>
            </a:r>
          </a:p>
        </p:txBody>
      </p:sp>
      <p:sp>
        <p:nvSpPr>
          <p:cNvPr id="172035" name="Rectangle 2"/>
          <p:cNvSpPr>
            <a:spLocks noGrp="1" noChangeArrowheads="1"/>
          </p:cNvSpPr>
          <p:nvPr>
            <p:ph idx="1"/>
          </p:nvPr>
        </p:nvSpPr>
        <p:spPr>
          <a:xfrm>
            <a:off x="-6609" y="1259557"/>
            <a:ext cx="4448577" cy="4989513"/>
          </a:xfrm>
        </p:spPr>
        <p:txBody>
          <a:bodyPr>
            <a:normAutofit fontScale="92500"/>
          </a:bodyPr>
          <a:lstStyle/>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400" dirty="0" smtClean="0"/>
              <a:t>President and CEO of BCE and Bell Canada</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400" dirty="0" smtClean="0"/>
              <a:t>Chairman of Board at Bell Aliant</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400" dirty="0" smtClean="0"/>
              <a:t>Board member at BMO</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US" sz="2400" dirty="0" smtClean="0"/>
              <a:t>Joined Bell in </a:t>
            </a:r>
            <a:r>
              <a:rPr lang="en-US" sz="2400" b="1" dirty="0" smtClean="0">
                <a:solidFill>
                  <a:srgbClr val="3891A7"/>
                </a:solidFill>
              </a:rPr>
              <a:t>2005</a:t>
            </a:r>
            <a:r>
              <a:rPr lang="en-US" sz="2400" dirty="0" smtClean="0"/>
              <a:t> as President and Chief Operating Officer of Bell Canada, and was appointed President and CEO of BCE and Bell in July 2008</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US" sz="2400" dirty="0" err="1" smtClean="0"/>
              <a:t>Bcomm</a:t>
            </a:r>
            <a:r>
              <a:rPr lang="en-US" sz="2400" dirty="0" smtClean="0"/>
              <a:t> </a:t>
            </a:r>
            <a:r>
              <a:rPr lang="en-US" sz="2400" dirty="0" err="1" smtClean="0"/>
              <a:t>honours</a:t>
            </a:r>
            <a:r>
              <a:rPr lang="en-US" sz="2400" dirty="0" smtClean="0"/>
              <a:t> from University of Western Ontario</a:t>
            </a:r>
          </a:p>
          <a:p>
            <a:pPr marL="420688" indent="-315913" eaLnBrk="1" hangingPunct="1">
              <a:buClrTx/>
              <a:buSzPct val="45000"/>
              <a:buFontTx/>
              <a:buNone/>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endParaRPr lang="en-US" sz="2000" dirty="0" smtClean="0"/>
          </a:p>
        </p:txBody>
      </p:sp>
      <p:pic>
        <p:nvPicPr>
          <p:cNvPr id="172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681" y="3390692"/>
            <a:ext cx="2952750" cy="3687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688" y="390628"/>
            <a:ext cx="2604257" cy="32598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Thomas C. O'Neill</a:t>
            </a:r>
          </a:p>
        </p:txBody>
      </p:sp>
      <p:sp>
        <p:nvSpPr>
          <p:cNvPr id="173059" name="Rectangle 2"/>
          <p:cNvSpPr>
            <a:spLocks noGrp="1" noChangeArrowheads="1"/>
          </p:cNvSpPr>
          <p:nvPr>
            <p:ph idx="1"/>
          </p:nvPr>
        </p:nvSpPr>
        <p:spPr>
          <a:xfrm>
            <a:off x="360363" y="1739900"/>
            <a:ext cx="7056437" cy="5099050"/>
          </a:xfrm>
        </p:spPr>
        <p:txBody>
          <a:bodyPr/>
          <a:lstStyle/>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600" smtClean="0"/>
              <a:t>Chair of Board at BCE and Bell Canada</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600" smtClean="0"/>
              <a:t>Director of Adecco S.A., Loblaw Companies, Nexen Inc. And the Bank of Nova Scotia</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600" smtClean="0"/>
              <a:t>CEO of PWC in 2002</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z="2600" smtClean="0"/>
              <a:t>Mr. O’Neill is a former Vice-Chair of the Board of Trustees of Queen’s University and a past member of the Advisory Council of Queen’s University School of Business. Mr. O’Neill graduated from Queen’s University with a BComm and is a chartered accountant</a:t>
            </a:r>
          </a:p>
        </p:txBody>
      </p:sp>
      <p:pic>
        <p:nvPicPr>
          <p:cNvPr id="173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560" y="1102859"/>
            <a:ext cx="2519363"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468313" y="0"/>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smtClean="0">
                <a:effectLst>
                  <a:outerShdw blurRad="38100" dist="38100" dir="2700000" algn="tl">
                    <a:srgbClr val="C0C0C0"/>
                  </a:outerShdw>
                </a:effectLst>
              </a:rPr>
              <a:t>Siim A. Vanaselja</a:t>
            </a:r>
          </a:p>
        </p:txBody>
      </p:sp>
      <p:sp>
        <p:nvSpPr>
          <p:cNvPr id="174083" name="Rectangle 2"/>
          <p:cNvSpPr>
            <a:spLocks noGrp="1" noChangeArrowheads="1"/>
          </p:cNvSpPr>
          <p:nvPr>
            <p:ph idx="1"/>
          </p:nvPr>
        </p:nvSpPr>
        <p:spPr>
          <a:xfrm>
            <a:off x="106608" y="1629617"/>
            <a:ext cx="5075237" cy="5462588"/>
          </a:xfrm>
        </p:spPr>
        <p:txBody>
          <a:bodyPr tIns="36360"/>
          <a:lstStyle/>
          <a:p>
            <a:pPr indent="-331788" eaLnBrk="1" hangingPunct="1">
              <a:lnSpc>
                <a:spcPct val="84000"/>
              </a:lnSpc>
              <a:spcBef>
                <a:spcPts val="6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Executive Vice-President &amp; Chief Financial Officer</a:t>
            </a:r>
          </a:p>
          <a:p>
            <a:pPr indent="-331788" eaLnBrk="1" hangingPunct="1">
              <a:lnSpc>
                <a:spcPct val="84000"/>
              </a:lnSpc>
              <a:spcBef>
                <a:spcPts val="6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Work Experience</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solidFill>
                  <a:srgbClr val="3891A7"/>
                </a:solidFill>
              </a:rPr>
              <a:t>Executive Vice-President </a:t>
            </a:r>
            <a:r>
              <a:rPr lang="en-US" sz="1800" dirty="0" smtClean="0"/>
              <a:t>and </a:t>
            </a:r>
            <a:r>
              <a:rPr lang="en-US" sz="1800" b="1" dirty="0" smtClean="0">
                <a:solidFill>
                  <a:srgbClr val="3891A7"/>
                </a:solidFill>
              </a:rPr>
              <a:t>Chief Financial Officer </a:t>
            </a:r>
            <a:r>
              <a:rPr lang="en-US" sz="1800" dirty="0" smtClean="0"/>
              <a:t>of Bell Canada International from </a:t>
            </a:r>
            <a:r>
              <a:rPr lang="en-US" sz="1800" b="1" dirty="0" smtClean="0">
                <a:solidFill>
                  <a:srgbClr val="3891A7"/>
                </a:solidFill>
              </a:rPr>
              <a:t>August 1996 to January 2001</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t>A member of the Institute of Chartered Accountants of Ontario</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t>Board director of CGI Group </a:t>
            </a:r>
            <a:r>
              <a:rPr lang="en-US" sz="1800" dirty="0" err="1" smtClean="0"/>
              <a:t>inc.</a:t>
            </a:r>
            <a:r>
              <a:rPr lang="en-US" sz="1800" dirty="0" smtClean="0"/>
              <a:t>, Jones </a:t>
            </a:r>
            <a:r>
              <a:rPr lang="en-US" sz="1800" dirty="0" err="1" smtClean="0"/>
              <a:t>Intercable</a:t>
            </a:r>
            <a:r>
              <a:rPr lang="en-US" sz="1800" dirty="0" smtClean="0"/>
              <a:t>, Cable and Wireless Communications and the National Ballet of Canada</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solidFill>
                  <a:srgbClr val="3891A7"/>
                </a:solidFill>
              </a:rPr>
              <a:t>Ambassador of the Heart and Stroke Foundation </a:t>
            </a:r>
            <a:r>
              <a:rPr lang="en-US" sz="1800" dirty="0" smtClean="0"/>
              <a:t>of Quebec</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t>Active fundraiser for the </a:t>
            </a:r>
            <a:r>
              <a:rPr lang="en-US" sz="1800" b="1" dirty="0" smtClean="0">
                <a:solidFill>
                  <a:srgbClr val="3891A7"/>
                </a:solidFill>
              </a:rPr>
              <a:t>Royal Victoria Hospital </a:t>
            </a:r>
            <a:r>
              <a:rPr lang="en-US" sz="1800" dirty="0" smtClean="0"/>
              <a:t>and the annual </a:t>
            </a:r>
            <a:r>
              <a:rPr lang="en-US" sz="1800" b="1" dirty="0" smtClean="0">
                <a:solidFill>
                  <a:srgbClr val="3891A7"/>
                </a:solidFill>
              </a:rPr>
              <a:t>Bell Walk for Kids</a:t>
            </a:r>
          </a:p>
          <a:p>
            <a:pPr indent="-331788" eaLnBrk="1" hangingPunct="1">
              <a:lnSpc>
                <a:spcPct val="84000"/>
              </a:lnSpc>
              <a:spcBef>
                <a:spcPts val="6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smtClean="0"/>
              <a:t>Education</a:t>
            </a:r>
          </a:p>
          <a:p>
            <a:pPr indent="-331788" eaLnBrk="1" hangingPunct="1">
              <a:lnSpc>
                <a:spcPct val="84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err="1" smtClean="0"/>
              <a:t>Honours</a:t>
            </a:r>
            <a:r>
              <a:rPr lang="en-US" sz="1800" dirty="0" smtClean="0"/>
              <a:t> Bachelor of Business degree from the </a:t>
            </a:r>
            <a:r>
              <a:rPr lang="en-US" sz="1800" dirty="0" err="1" smtClean="0"/>
              <a:t>Schulich</a:t>
            </a:r>
            <a:r>
              <a:rPr lang="en-US" sz="1800" dirty="0" smtClean="0"/>
              <a:t> School of Business</a:t>
            </a:r>
          </a:p>
        </p:txBody>
      </p:sp>
      <p:pic>
        <p:nvPicPr>
          <p:cNvPr id="174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644" y="3203773"/>
            <a:ext cx="3060700" cy="3779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662" y="755501"/>
            <a:ext cx="2076450" cy="2647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Revenue and Subscriber Growth Rates</a:t>
            </a:r>
          </a:p>
        </p:txBody>
      </p:sp>
      <p:sp>
        <p:nvSpPr>
          <p:cNvPr id="21507" name="Rectangle 2"/>
          <p:cNvSpPr>
            <a:spLocks noGrp="1" noChangeArrowheads="1"/>
          </p:cNvSpPr>
          <p:nvPr>
            <p:ph idx="1"/>
          </p:nvPr>
        </p:nvSpPr>
        <p:spPr>
          <a:xfrm>
            <a:off x="503238" y="1763713"/>
            <a:ext cx="9072562" cy="5180012"/>
          </a:xfrm>
        </p:spPr>
        <p:txBody>
          <a:bodyPr/>
          <a:lstStyle/>
          <a:p>
            <a:pPr eaLnBrk="1" hangingPunct="1"/>
            <a:endParaRPr lang="en-CA" smtClean="0"/>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381250"/>
            <a:ext cx="6257925" cy="3033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Competitive Strengths</a:t>
            </a:r>
          </a:p>
        </p:txBody>
      </p:sp>
      <p:sp>
        <p:nvSpPr>
          <p:cNvPr id="175107" name="Rectangle 2"/>
          <p:cNvSpPr>
            <a:spLocks noGrp="1" noChangeArrowheads="1"/>
          </p:cNvSpPr>
          <p:nvPr>
            <p:ph idx="1"/>
          </p:nvPr>
        </p:nvSpPr>
        <p:spPr>
          <a:xfrm>
            <a:off x="503238" y="1768475"/>
            <a:ext cx="9070975" cy="4989513"/>
          </a:xfrm>
        </p:spPr>
        <p:txBody>
          <a:bodyPr>
            <a:normAutofit/>
          </a:bodyPr>
          <a:lstStyle/>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 Canada’s largest communications company, offering a breadth and scope of products and services</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Market leader in voice, data, high-speed Internet and direct-to-home satellite television; second in wireless</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The Bell brand is the most valuable brand among Canadian communications providers and the seventh most valuable brand among all Canadian companies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
          <p:cNvSpPr>
            <a:spLocks noGrp="1" noChangeArrowheads="1"/>
          </p:cNvSpPr>
          <p:nvPr>
            <p:ph type="title"/>
          </p:nvPr>
        </p:nvSpPr>
        <p:spPr>
          <a:xfrm>
            <a:off x="503238" y="-20638"/>
            <a:ext cx="9070975" cy="1908176"/>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Business Performance</a:t>
            </a:r>
            <a:br>
              <a:rPr lang="en-CA" smtClean="0"/>
            </a:br>
            <a:endParaRPr lang="en-CA" smtClean="0"/>
          </a:p>
        </p:txBody>
      </p:sp>
      <p:sp>
        <p:nvSpPr>
          <p:cNvPr id="176131"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76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1" y="1835621"/>
            <a:ext cx="9363075" cy="490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Wireline</a:t>
            </a:r>
          </a:p>
        </p:txBody>
      </p:sp>
      <p:sp>
        <p:nvSpPr>
          <p:cNvPr id="177155" name="Rectangle 2"/>
          <p:cNvSpPr>
            <a:spLocks noGrp="1" noChangeArrowheads="1"/>
          </p:cNvSpPr>
          <p:nvPr>
            <p:ph idx="1"/>
          </p:nvPr>
        </p:nvSpPr>
        <p:spPr>
          <a:xfrm>
            <a:off x="503238" y="1768475"/>
            <a:ext cx="9070975" cy="4989513"/>
          </a:xfrm>
        </p:spPr>
        <p:txBody>
          <a:bodyPr/>
          <a:lstStyle/>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Local and Access services (fixed line)</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Long distance (fixed line)</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Data services (internet/broadband)</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Video services (Bell TV)</a:t>
            </a:r>
          </a:p>
          <a:p>
            <a:pPr marL="420688" indent="-315913" eaLnBrk="1" hangingPunct="1">
              <a:buSzPct val="45000"/>
              <a:buFont typeface="Wingdings" charset="2"/>
              <a:buChar char=""/>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r>
              <a:rPr lang="en-CA" smtClean="0"/>
              <a:t>Equipment and other</a:t>
            </a:r>
          </a:p>
          <a:p>
            <a:pPr marL="420688" indent="-315913" eaLnBrk="1" hangingPunct="1">
              <a:buClrTx/>
              <a:buSzPct val="45000"/>
              <a:buFontTx/>
              <a:buNone/>
              <a:tabLst>
                <a:tab pos="4206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pPr>
            <a:endParaRPr lang="en-CA" smtClean="0"/>
          </a:p>
        </p:txBody>
      </p:sp>
      <p:pic>
        <p:nvPicPr>
          <p:cNvPr id="177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898" y="3661001"/>
            <a:ext cx="4895850"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wireline subscribers</a:t>
            </a:r>
          </a:p>
        </p:txBody>
      </p:sp>
      <p:sp>
        <p:nvSpPr>
          <p:cNvPr id="178179"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78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5" y="2071430"/>
            <a:ext cx="9593928" cy="2880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Wireline Revenue</a:t>
            </a:r>
          </a:p>
        </p:txBody>
      </p:sp>
      <p:sp>
        <p:nvSpPr>
          <p:cNvPr id="179203"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79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800225"/>
            <a:ext cx="370522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92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1584325"/>
            <a:ext cx="5248275" cy="507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 name="Group 17"/>
          <p:cNvGrpSpPr/>
          <p:nvPr/>
        </p:nvGrpSpPr>
        <p:grpSpPr>
          <a:xfrm>
            <a:off x="39970" y="7092205"/>
            <a:ext cx="2963152" cy="467470"/>
            <a:chOff x="2953" y="0"/>
            <a:chExt cx="2963152" cy="467470"/>
          </a:xfrm>
        </p:grpSpPr>
        <p:sp>
          <p:nvSpPr>
            <p:cNvPr id="19" name="Pentagon 18"/>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21" name="Group 20"/>
          <p:cNvGrpSpPr/>
          <p:nvPr/>
        </p:nvGrpSpPr>
        <p:grpSpPr>
          <a:xfrm>
            <a:off x="2410492" y="7092205"/>
            <a:ext cx="2963152" cy="467470"/>
            <a:chOff x="2373475" y="0"/>
            <a:chExt cx="2963152" cy="467470"/>
          </a:xfrm>
        </p:grpSpPr>
        <p:sp>
          <p:nvSpPr>
            <p:cNvPr id="22" name="Chevron 21"/>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24" name="Group 23"/>
          <p:cNvGrpSpPr/>
          <p:nvPr/>
        </p:nvGrpSpPr>
        <p:grpSpPr>
          <a:xfrm>
            <a:off x="4781014" y="7092205"/>
            <a:ext cx="2963152" cy="467470"/>
            <a:chOff x="4743997" y="0"/>
            <a:chExt cx="2963152" cy="467470"/>
          </a:xfrm>
        </p:grpSpPr>
        <p:sp>
          <p:nvSpPr>
            <p:cNvPr id="25" name="Chevron 24"/>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27" name="Group 26"/>
          <p:cNvGrpSpPr/>
          <p:nvPr/>
        </p:nvGrpSpPr>
        <p:grpSpPr>
          <a:xfrm>
            <a:off x="7151536" y="7092205"/>
            <a:ext cx="2963152" cy="467470"/>
            <a:chOff x="7114519" y="0"/>
            <a:chExt cx="2963152" cy="467470"/>
          </a:xfrm>
        </p:grpSpPr>
        <p:sp>
          <p:nvSpPr>
            <p:cNvPr id="28" name="Chevron 27"/>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Wireline Voice erosion</a:t>
            </a:r>
          </a:p>
        </p:txBody>
      </p:sp>
      <p:sp>
        <p:nvSpPr>
          <p:cNvPr id="180227"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802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11313"/>
            <a:ext cx="538162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Wireline Financials</a:t>
            </a:r>
          </a:p>
        </p:txBody>
      </p:sp>
      <p:sp>
        <p:nvSpPr>
          <p:cNvPr id="181251"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81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809" y="1979637"/>
            <a:ext cx="5190573" cy="46738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
          <p:cNvSpPr>
            <a:spLocks noGrp="1" noChangeArrowheads="1"/>
          </p:cNvSpPr>
          <p:nvPr>
            <p:ph type="title"/>
          </p:nvPr>
        </p:nvSpPr>
        <p:spPr>
          <a:xfrm>
            <a:off x="503238" y="346075"/>
            <a:ext cx="9070975" cy="126365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Fixed Line Market</a:t>
            </a:r>
          </a:p>
        </p:txBody>
      </p:sp>
      <p:sp>
        <p:nvSpPr>
          <p:cNvPr id="182275"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822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95" y="1907629"/>
            <a:ext cx="8527907" cy="4904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a:xfrm>
            <a:off x="539750" y="360363"/>
            <a:ext cx="9070975" cy="126365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TV</a:t>
            </a:r>
          </a:p>
        </p:txBody>
      </p:sp>
      <p:sp>
        <p:nvSpPr>
          <p:cNvPr id="183299" name="Rectangle 2"/>
          <p:cNvSpPr>
            <a:spLocks noGrp="1" noChangeArrowheads="1"/>
          </p:cNvSpPr>
          <p:nvPr>
            <p:ph idx="1"/>
          </p:nvPr>
        </p:nvSpPr>
        <p:spPr>
          <a:xfrm>
            <a:off x="503238" y="1768475"/>
            <a:ext cx="9070975" cy="5018088"/>
          </a:xfrm>
        </p:spPr>
        <p:txBody>
          <a:bodyPr/>
          <a:lstStyle/>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Provide satellite television services on a nationwide basis</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smtClean="0"/>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Launched Bell </a:t>
            </a:r>
            <a:r>
              <a:rPr lang="en-CA" dirty="0" err="1" smtClean="0"/>
              <a:t>Fibe</a:t>
            </a:r>
            <a:r>
              <a:rPr lang="en-CA" dirty="0" smtClean="0"/>
              <a:t> TV (IP-TV) – different than Bell TV</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smtClean="0"/>
          </a:p>
        </p:txBody>
      </p:sp>
      <p:pic>
        <p:nvPicPr>
          <p:cNvPr id="183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693" y="4696108"/>
            <a:ext cx="7144642" cy="1909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TV</a:t>
            </a:r>
          </a:p>
        </p:txBody>
      </p:sp>
      <p:sp>
        <p:nvSpPr>
          <p:cNvPr id="184323" name="Rectangle 2"/>
          <p:cNvSpPr>
            <a:spLocks noGrp="1" noChangeArrowheads="1"/>
          </p:cNvSpPr>
          <p:nvPr>
            <p:ph idx="1"/>
          </p:nvPr>
        </p:nvSpPr>
        <p:spPr>
          <a:xfrm>
            <a:off x="503238" y="1768475"/>
            <a:ext cx="9070975" cy="5189538"/>
          </a:xfrm>
        </p:spPr>
        <p:txBody>
          <a:bodyPr/>
          <a:lstStyle/>
          <a:p>
            <a:pPr eaLnBrk="1" hangingPunct="1"/>
            <a:endParaRPr lang="en-CA" smtClean="0"/>
          </a:p>
        </p:txBody>
      </p:sp>
      <p:pic>
        <p:nvPicPr>
          <p:cNvPr id="184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39975"/>
            <a:ext cx="2700338"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339975"/>
            <a:ext cx="5726112" cy="290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Revenues Breakdown</a:t>
            </a:r>
          </a:p>
        </p:txBody>
      </p:sp>
      <p:sp>
        <p:nvSpPr>
          <p:cNvPr id="22531" name="Rectangle 2"/>
          <p:cNvSpPr>
            <a:spLocks noGrp="1" noChangeArrowheads="1"/>
          </p:cNvSpPr>
          <p:nvPr>
            <p:ph idx="1"/>
          </p:nvPr>
        </p:nvSpPr>
        <p:spPr>
          <a:xfrm>
            <a:off x="503238" y="1763713"/>
            <a:ext cx="9072562" cy="5180012"/>
          </a:xfrm>
        </p:spPr>
        <p:txBody>
          <a:bodyPr/>
          <a:lstStyle/>
          <a:p>
            <a:pPr eaLnBrk="1" hangingPunct="1"/>
            <a:endParaRPr lang="en-CA" smtClean="0"/>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784350"/>
            <a:ext cx="7823200" cy="4767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a:xfrm>
            <a:off x="503238" y="568325"/>
            <a:ext cx="9069387" cy="1263650"/>
          </a:xfrm>
        </p:spPr>
        <p:txBody>
          <a:bodyPr/>
          <a:lstStyle/>
          <a:p>
            <a:pPr eaLnBrk="1" hangingPunct="1"/>
            <a:r>
              <a:rPr lang="en-CA" dirty="0" err="1" smtClean="0"/>
              <a:t>BellTV</a:t>
            </a:r>
            <a:r>
              <a:rPr lang="en-CA" dirty="0" smtClean="0"/>
              <a:t> Market Share</a:t>
            </a:r>
          </a:p>
        </p:txBody>
      </p:sp>
      <p:sp>
        <p:nvSpPr>
          <p:cNvPr id="185347"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85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34" y="2123653"/>
            <a:ext cx="9354630" cy="44644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503238" y="568325"/>
            <a:ext cx="9069387" cy="1263650"/>
          </a:xfrm>
        </p:spPr>
        <p:txBody>
          <a:bodyPr/>
          <a:lstStyle/>
          <a:p>
            <a:pPr eaLnBrk="1" hangingPunct="1"/>
            <a:endParaRPr lang="en-CA" smtClean="0"/>
          </a:p>
        </p:txBody>
      </p:sp>
      <p:sp>
        <p:nvSpPr>
          <p:cNvPr id="186371" name="Rectangle 2"/>
          <p:cNvSpPr>
            <a:spLocks noGrp="1" noChangeArrowheads="1"/>
          </p:cNvSpPr>
          <p:nvPr>
            <p:ph idx="1"/>
          </p:nvPr>
        </p:nvSpPr>
        <p:spPr>
          <a:xfrm>
            <a:off x="503238" y="1768475"/>
            <a:ext cx="9069387" cy="5159375"/>
          </a:xfrm>
        </p:spPr>
        <p:txBody>
          <a:bodyPr/>
          <a:lstStyle/>
          <a:p>
            <a:pPr eaLnBrk="1" hangingPunct="1"/>
            <a:endParaRPr lang="en-CA" dirty="0" smtClean="0"/>
          </a:p>
        </p:txBody>
      </p:sp>
      <p:pic>
        <p:nvPicPr>
          <p:cNvPr id="186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30" y="1763613"/>
            <a:ext cx="5612368" cy="5230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Grp="1" noChangeArrowheads="1"/>
          </p:cNvSpPr>
          <p:nvPr>
            <p:ph type="title"/>
          </p:nvPr>
        </p:nvSpPr>
        <p:spPr>
          <a:xfrm>
            <a:off x="503238" y="346075"/>
            <a:ext cx="9070975" cy="126365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Internet</a:t>
            </a:r>
          </a:p>
        </p:txBody>
      </p:sp>
      <p:sp>
        <p:nvSpPr>
          <p:cNvPr id="187395" name="Rectangle 2"/>
          <p:cNvSpPr>
            <a:spLocks noGrp="1" noChangeArrowheads="1"/>
          </p:cNvSpPr>
          <p:nvPr>
            <p:ph idx="1"/>
          </p:nvPr>
        </p:nvSpPr>
        <p:spPr>
          <a:xfrm>
            <a:off x="503238" y="1768475"/>
            <a:ext cx="9070975" cy="5018088"/>
          </a:xfrm>
        </p:spPr>
        <p:txBody>
          <a:bodyPr/>
          <a:lstStyle/>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Provide high-speed internet access for residential and business customers</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Through digital subscriber line (DSL), fibre-optic or wireless broadband service</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At December 31, 2010, has provided high-speed Internet access to approximately 2.1 million customers</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a:xfrm>
            <a:off x="503238" y="568325"/>
            <a:ext cx="9069387" cy="1263650"/>
          </a:xfrm>
        </p:spPr>
        <p:txBody>
          <a:bodyPr/>
          <a:lstStyle/>
          <a:p>
            <a:pPr eaLnBrk="1" hangingPunct="1"/>
            <a:r>
              <a:rPr lang="en-CA" dirty="0" smtClean="0"/>
              <a:t>Bell Internet Market Share</a:t>
            </a:r>
          </a:p>
        </p:txBody>
      </p:sp>
      <p:sp>
        <p:nvSpPr>
          <p:cNvPr id="188419"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88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52" y="2051645"/>
            <a:ext cx="9386393" cy="48965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a:xfrm>
            <a:off x="503238" y="301625"/>
            <a:ext cx="9070975" cy="1262063"/>
          </a:xfrm>
        </p:spPr>
        <p:txBody>
          <a:bodyPr tIns="388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err="1" smtClean="0"/>
              <a:t>Wireline</a:t>
            </a:r>
            <a:r>
              <a:rPr lang="en-CA" dirty="0" smtClean="0"/>
              <a:t> Data</a:t>
            </a:r>
          </a:p>
        </p:txBody>
      </p:sp>
      <p:sp>
        <p:nvSpPr>
          <p:cNvPr id="189443" name="Rectangle 2"/>
          <p:cNvSpPr>
            <a:spLocks noGrp="1" noChangeArrowheads="1"/>
          </p:cNvSpPr>
          <p:nvPr>
            <p:ph idx="1"/>
          </p:nvPr>
        </p:nvSpPr>
        <p:spPr>
          <a:xfrm>
            <a:off x="503238" y="1768475"/>
            <a:ext cx="9070975" cy="5189538"/>
          </a:xfrm>
        </p:spPr>
        <p:txBody>
          <a:bodyPr/>
          <a:lstStyle/>
          <a:p>
            <a:pPr eaLnBrk="1" hangingPunct="1"/>
            <a:endParaRPr lang="en-CA" dirty="0" smtClean="0"/>
          </a:p>
        </p:txBody>
      </p:sp>
      <p:pic>
        <p:nvPicPr>
          <p:cNvPr id="189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619250"/>
            <a:ext cx="4800600" cy="4810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Equipment and Other</a:t>
            </a:r>
          </a:p>
        </p:txBody>
      </p:sp>
      <p:sp>
        <p:nvSpPr>
          <p:cNvPr id="190467" name="Rectangle 2"/>
          <p:cNvSpPr>
            <a:spLocks noGrp="1" noChangeArrowheads="1"/>
          </p:cNvSpPr>
          <p:nvPr>
            <p:ph idx="1"/>
          </p:nvPr>
        </p:nvSpPr>
        <p:spPr>
          <a:xfrm>
            <a:off x="503238" y="1768475"/>
            <a:ext cx="9069387" cy="4987925"/>
          </a:xfrm>
        </p:spPr>
        <p:txBody>
          <a:bodyPr/>
          <a:lstStyle/>
          <a:p>
            <a:pPr indent="-331788"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dirty="0" smtClean="0"/>
              <a:t>Revenues from a number of other sources, including: </a:t>
            </a:r>
          </a:p>
          <a:p>
            <a:pPr indent="-331788"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dirty="0" smtClean="0"/>
              <a:t>• Renting, selling and maintaining business terminal equipment </a:t>
            </a:r>
          </a:p>
          <a:p>
            <a:pPr indent="-331788"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dirty="0" smtClean="0"/>
              <a:t>• Video set-top box (STB) sales </a:t>
            </a:r>
          </a:p>
          <a:p>
            <a:pPr indent="-331788"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dirty="0" smtClean="0"/>
              <a:t>• Network installation and maintenance services for  third parties </a:t>
            </a:r>
          </a:p>
          <a:p>
            <a:pPr indent="-331788"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dirty="0" smtClean="0"/>
              <a:t>• Product sales, other than wireless products, at national consumer electronics retailer The Source.</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Wireless</a:t>
            </a:r>
          </a:p>
        </p:txBody>
      </p:sp>
      <p:sp>
        <p:nvSpPr>
          <p:cNvPr id="191491" name="Rectangle 2"/>
          <p:cNvSpPr>
            <a:spLocks noGrp="1" noChangeArrowheads="1"/>
          </p:cNvSpPr>
          <p:nvPr>
            <p:ph idx="1"/>
          </p:nvPr>
        </p:nvSpPr>
        <p:spPr>
          <a:xfrm>
            <a:off x="179388" y="1619250"/>
            <a:ext cx="9180512" cy="4011613"/>
          </a:xfrm>
        </p:spPr>
        <p:txBody>
          <a:bodyPr/>
          <a:lstStyle/>
          <a:p>
            <a:pPr marL="468312" indent="-342900"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200" dirty="0"/>
              <a:t>B</a:t>
            </a:r>
            <a:r>
              <a:rPr lang="en-CA" sz="2200" dirty="0" smtClean="0"/>
              <a:t>road range of wireless voice and data communications products and services to consumer and business customers across Canada</a:t>
            </a:r>
          </a:p>
          <a:p>
            <a:pPr marL="468312" indent="-342900"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200" dirty="0" smtClean="0"/>
              <a:t>Bell Mobility is a CDMA and HSPA+ based wireless network (named Bell Cellular up until 1993) and the division of Bell Canada which sells wireless services in Canada </a:t>
            </a:r>
          </a:p>
          <a:p>
            <a:pPr marL="468312" indent="-342900"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200" dirty="0" smtClean="0"/>
              <a:t>Bell-owned Virgin Mobile Canada and Solo Mobile, as well as Loblaw's PC Mobile, operate as MVNOs on the Bell Mobility network</a:t>
            </a:r>
          </a:p>
          <a:p>
            <a:pPr marL="468312" indent="-342900"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2200" dirty="0" smtClean="0"/>
          </a:p>
        </p:txBody>
      </p:sp>
      <p:pic>
        <p:nvPicPr>
          <p:cNvPr id="1914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749" y="4140200"/>
            <a:ext cx="4895850"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Wireless Subscribers</a:t>
            </a:r>
          </a:p>
        </p:txBody>
      </p:sp>
      <p:sp>
        <p:nvSpPr>
          <p:cNvPr id="192515"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25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9" y="2195661"/>
            <a:ext cx="10015591" cy="4248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market share</a:t>
            </a:r>
          </a:p>
        </p:txBody>
      </p:sp>
      <p:sp>
        <p:nvSpPr>
          <p:cNvPr id="193539"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3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33" y="2123653"/>
            <a:ext cx="9589077" cy="4032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market share</a:t>
            </a:r>
          </a:p>
        </p:txBody>
      </p:sp>
      <p:sp>
        <p:nvSpPr>
          <p:cNvPr id="194563"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4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1619597"/>
            <a:ext cx="4773613" cy="504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latin typeface="Calibri" pitchFamily="34" charset="0"/>
                <a:cs typeface="Calibri" pitchFamily="34" charset="0"/>
              </a:rPr>
              <a:t>Agenda</a:t>
            </a:r>
          </a:p>
        </p:txBody>
      </p:sp>
      <p:sp>
        <p:nvSpPr>
          <p:cNvPr id="5123" name="Text Box 2"/>
          <p:cNvSpPr txBox="1">
            <a:spLocks noChangeArrowheads="1"/>
          </p:cNvSpPr>
          <p:nvPr/>
        </p:nvSpPr>
        <p:spPr bwMode="auto">
          <a:xfrm>
            <a:off x="503238" y="173777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hangingPunct="1">
              <a:lnSpc>
                <a:spcPct val="100000"/>
              </a:lnSpc>
              <a:spcBef>
                <a:spcPts val="638"/>
              </a:spcBef>
              <a:spcAft>
                <a:spcPts val="1425"/>
              </a:spcAft>
              <a:buSzPct val="45000"/>
              <a:buFont typeface="Arial" charset="0"/>
              <a:buChar char="•"/>
            </a:pPr>
            <a:endParaRPr lang="en-US" sz="3200" dirty="0">
              <a:solidFill>
                <a:srgbClr val="000000"/>
              </a:solidFill>
              <a:latin typeface="Calibri" charset="0"/>
            </a:endParaRPr>
          </a:p>
          <a:p>
            <a:pPr eaLnBrk="1" hangingPunct="1">
              <a:lnSpc>
                <a:spcPct val="100000"/>
              </a:lnSpc>
              <a:spcBef>
                <a:spcPts val="638"/>
              </a:spcBef>
              <a:spcAft>
                <a:spcPts val="1425"/>
              </a:spcAft>
              <a:buSzPct val="45000"/>
              <a:buFont typeface="Arial" charset="0"/>
              <a:buChar char="•"/>
            </a:pPr>
            <a:endParaRPr lang="en-US" sz="3200" dirty="0">
              <a:solidFill>
                <a:srgbClr val="000000"/>
              </a:solidFill>
              <a:latin typeface="Calibri" charset="0"/>
            </a:endParaRPr>
          </a:p>
          <a:p>
            <a:pPr eaLnBrk="1" hangingPunct="1">
              <a:lnSpc>
                <a:spcPct val="100000"/>
              </a:lnSpc>
              <a:spcBef>
                <a:spcPts val="638"/>
              </a:spcBef>
              <a:spcAft>
                <a:spcPts val="1425"/>
              </a:spcAft>
              <a:buSzPct val="45000"/>
              <a:buFont typeface="Arial" charset="0"/>
              <a:buChar char="•"/>
            </a:pPr>
            <a:endParaRPr lang="en-US" sz="3200" dirty="0">
              <a:solidFill>
                <a:srgbClr val="000000"/>
              </a:solidFill>
              <a:latin typeface="Calibri" charset="0"/>
            </a:endParaRPr>
          </a:p>
          <a:p>
            <a:pPr eaLnBrk="1" hangingPunct="1">
              <a:lnSpc>
                <a:spcPct val="100000"/>
              </a:lnSpc>
              <a:spcBef>
                <a:spcPts val="638"/>
              </a:spcBef>
              <a:spcAft>
                <a:spcPts val="1425"/>
              </a:spcAft>
              <a:buClrTx/>
              <a:buFontTx/>
              <a:buNone/>
            </a:pPr>
            <a:endParaRPr lang="en-US" sz="3200" dirty="0">
              <a:solidFill>
                <a:srgbClr val="000000"/>
              </a:solidFill>
              <a:latin typeface="Calibri" charset="0"/>
            </a:endParaRPr>
          </a:p>
        </p:txBody>
      </p:sp>
      <p:sp>
        <p:nvSpPr>
          <p:cNvPr id="6" name="Chevron 4"/>
          <p:cNvSpPr/>
          <p:nvPr/>
        </p:nvSpPr>
        <p:spPr>
          <a:xfrm>
            <a:off x="343768" y="6910833"/>
            <a:ext cx="2106314" cy="362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p:txBody>
      </p:sp>
      <p:graphicFrame>
        <p:nvGraphicFramePr>
          <p:cNvPr id="8" name="Diagram 7"/>
          <p:cNvGraphicFramePr/>
          <p:nvPr>
            <p:extLst>
              <p:ext uri="{D42A27DB-BD31-4B8C-83A1-F6EECF244321}">
                <p14:modId xmlns:p14="http://schemas.microsoft.com/office/powerpoint/2010/main" val="671680078"/>
              </p:ext>
            </p:extLst>
          </p:nvPr>
        </p:nvGraphicFramePr>
        <p:xfrm>
          <a:off x="1680104" y="1539698"/>
          <a:ext cx="6720417" cy="448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Market Share</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1331565"/>
            <a:ext cx="4967288" cy="557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Net additions</a:t>
            </a:r>
          </a:p>
        </p:txBody>
      </p:sp>
      <p:sp>
        <p:nvSpPr>
          <p:cNvPr id="195587"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55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23653"/>
            <a:ext cx="9268220" cy="432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Average revenue per user</a:t>
            </a:r>
          </a:p>
        </p:txBody>
      </p:sp>
      <p:sp>
        <p:nvSpPr>
          <p:cNvPr id="196611"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6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86" y="2555701"/>
            <a:ext cx="9722939" cy="3240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Coverage</a:t>
            </a:r>
          </a:p>
        </p:txBody>
      </p:sp>
      <p:sp>
        <p:nvSpPr>
          <p:cNvPr id="197635"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1" y="1979637"/>
            <a:ext cx="10017506"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Net and Total Connections</a:t>
            </a:r>
          </a:p>
        </p:txBody>
      </p:sp>
      <p:sp>
        <p:nvSpPr>
          <p:cNvPr id="198659" name="Rectangle 2"/>
          <p:cNvSpPr>
            <a:spLocks noGrp="1" noChangeArrowheads="1"/>
          </p:cNvSpPr>
          <p:nvPr>
            <p:ph idx="1"/>
          </p:nvPr>
        </p:nvSpPr>
        <p:spPr>
          <a:xfrm>
            <a:off x="503238" y="1768475"/>
            <a:ext cx="9069387" cy="5159375"/>
          </a:xfrm>
        </p:spPr>
        <p:txBody>
          <a:bodyPr/>
          <a:lstStyle/>
          <a:p>
            <a:pPr eaLnBrk="1" hangingPunct="1"/>
            <a:endParaRPr lang="en-CA" dirty="0" smtClean="0"/>
          </a:p>
        </p:txBody>
      </p:sp>
      <p:pic>
        <p:nvPicPr>
          <p:cNvPr id="198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2339677"/>
            <a:ext cx="9878756" cy="2880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ChangeArrowheads="1"/>
          </p:cNvSpPr>
          <p:nvPr>
            <p:ph type="title"/>
          </p:nvPr>
        </p:nvSpPr>
        <p:spPr>
          <a:xfrm>
            <a:off x="503238" y="568325"/>
            <a:ext cx="9069387" cy="1263650"/>
          </a:xfrm>
        </p:spPr>
        <p:txBody>
          <a:bodyPr/>
          <a:lstStyle/>
          <a:p>
            <a:pPr eaLnBrk="1" hangingPunct="1"/>
            <a:r>
              <a:rPr lang="en-CA" dirty="0" smtClean="0"/>
              <a:t>Bell Performance</a:t>
            </a:r>
          </a:p>
        </p:txBody>
      </p:sp>
      <p:sp>
        <p:nvSpPr>
          <p:cNvPr id="199683"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1996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3" y="2699717"/>
            <a:ext cx="8550831" cy="3724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
          <p:cNvSpPr>
            <a:spLocks noGrp="1" noChangeArrowheads="1"/>
          </p:cNvSpPr>
          <p:nvPr>
            <p:ph type="title"/>
          </p:nvPr>
        </p:nvSpPr>
        <p:spPr>
          <a:xfrm>
            <a:off x="503238" y="568325"/>
            <a:ext cx="9069387" cy="1263650"/>
          </a:xfrm>
        </p:spPr>
        <p:txBody>
          <a:bodyPr/>
          <a:lstStyle/>
          <a:p>
            <a:pPr eaLnBrk="1" hangingPunct="1"/>
            <a:endParaRPr lang="en-CA" dirty="0" smtClean="0"/>
          </a:p>
        </p:txBody>
      </p:sp>
      <p:sp>
        <p:nvSpPr>
          <p:cNvPr id="200707"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200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3" y="2411685"/>
            <a:ext cx="9199972" cy="3672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Grp="1" noChangeArrowheads="1"/>
          </p:cNvSpPr>
          <p:nvPr>
            <p:ph type="title"/>
          </p:nvPr>
        </p:nvSpPr>
        <p:spPr>
          <a:xfrm>
            <a:off x="503238" y="568325"/>
            <a:ext cx="9069387" cy="1263650"/>
          </a:xfrm>
        </p:spPr>
        <p:txBody>
          <a:bodyPr/>
          <a:lstStyle/>
          <a:p>
            <a:pPr eaLnBrk="1" hangingPunct="1"/>
            <a:r>
              <a:rPr lang="en-CA" dirty="0" smtClean="0"/>
              <a:t>Bell Wireless Financials</a:t>
            </a:r>
          </a:p>
        </p:txBody>
      </p:sp>
      <p:sp>
        <p:nvSpPr>
          <p:cNvPr id="201731"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2017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4" y="1619596"/>
            <a:ext cx="5921706" cy="52119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17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160" y="1619596"/>
            <a:ext cx="5547521" cy="51902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p:cNvSpPr>
            <a:spLocks noGrp="1" noChangeArrowheads="1"/>
          </p:cNvSpPr>
          <p:nvPr>
            <p:ph type="title"/>
          </p:nvPr>
        </p:nvSpPr>
        <p:spPr>
          <a:xfrm>
            <a:off x="503238" y="301625"/>
            <a:ext cx="9069387" cy="1260475"/>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Bell Media</a:t>
            </a:r>
          </a:p>
        </p:txBody>
      </p:sp>
      <p:sp>
        <p:nvSpPr>
          <p:cNvPr id="202755" name="Rectangle 2"/>
          <p:cNvSpPr>
            <a:spLocks noGrp="1" noChangeArrowheads="1"/>
          </p:cNvSpPr>
          <p:nvPr>
            <p:ph idx="1"/>
          </p:nvPr>
        </p:nvSpPr>
        <p:spPr>
          <a:xfrm>
            <a:off x="503238" y="1768475"/>
            <a:ext cx="9069387" cy="5099050"/>
          </a:xfrm>
        </p:spPr>
        <p:txBody>
          <a:bodyPr>
            <a:normAutofit/>
          </a:bodyPr>
          <a:lstStyle/>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 Operations include television broadcasting and production (including the CTV and CTV Two television networks), radio broadcasting (through Bell Media Radio), Digital Media, and Internet properties</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Owns 30 cable television specialty channels</a:t>
            </a:r>
          </a:p>
          <a:p>
            <a:pPr marL="582612" eaLnBrk="1" hangingPunct="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smtClean="0"/>
              <a:t>Also offers hardware, including personal video recorders (PVRs), Bell TV Online subscription video-</a:t>
            </a:r>
            <a:r>
              <a:rPr lang="en-CA" dirty="0" err="1" smtClean="0"/>
              <a:t>ondemand</a:t>
            </a:r>
            <a:r>
              <a:rPr lang="en-CA" dirty="0" smtClean="0"/>
              <a:t>, pick-and-pay programming, and the most HD channels in Canada</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
          <p:cNvSpPr>
            <a:spLocks noGrp="1" noChangeArrowheads="1"/>
          </p:cNvSpPr>
          <p:nvPr>
            <p:ph type="title"/>
          </p:nvPr>
        </p:nvSpPr>
        <p:spPr>
          <a:xfrm>
            <a:off x="503238" y="568325"/>
            <a:ext cx="9069387" cy="1263650"/>
          </a:xfrm>
        </p:spPr>
        <p:txBody>
          <a:bodyPr/>
          <a:lstStyle/>
          <a:p>
            <a:pPr eaLnBrk="1" hangingPunct="1"/>
            <a:r>
              <a:rPr lang="en-CA" dirty="0" smtClean="0"/>
              <a:t>Bell Media Performance</a:t>
            </a:r>
          </a:p>
        </p:txBody>
      </p:sp>
      <p:sp>
        <p:nvSpPr>
          <p:cNvPr id="203779" name="Rectangle 2"/>
          <p:cNvSpPr>
            <a:spLocks noGrp="1" noChangeArrowheads="1"/>
          </p:cNvSpPr>
          <p:nvPr>
            <p:ph idx="1"/>
          </p:nvPr>
        </p:nvSpPr>
        <p:spPr>
          <a:xfrm>
            <a:off x="503238" y="1768475"/>
            <a:ext cx="9069387" cy="5159375"/>
          </a:xfrm>
        </p:spPr>
        <p:txBody>
          <a:bodyPr/>
          <a:lstStyle/>
          <a:p>
            <a:pPr eaLnBrk="1" hangingPunct="1"/>
            <a:endParaRPr lang="en-CA" smtClean="0"/>
          </a:p>
        </p:txBody>
      </p:sp>
      <p:pic>
        <p:nvPicPr>
          <p:cNvPr id="203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800225"/>
            <a:ext cx="4953000" cy="235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37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3849688"/>
            <a:ext cx="4067175" cy="299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575816" y="0"/>
            <a:ext cx="9063037"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a:buClrTx/>
              <a:buFontTx/>
              <a:buNone/>
            </a:pPr>
            <a:endParaRPr lang="en-CA" sz="4400" dirty="0">
              <a:solidFill>
                <a:srgbClr val="000000"/>
              </a:solidFill>
            </a:endParaRPr>
          </a:p>
        </p:txBody>
      </p:sp>
      <p:pic>
        <p:nvPicPr>
          <p:cNvPr id="204804" name="Picture 4" descr="http://financialpostbusiness.files.wordpress.com/2012/03/bce11.jpg?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9" y="-1"/>
            <a:ext cx="10103824"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8922" y="1115541"/>
            <a:ext cx="7416824" cy="951030"/>
          </a:xfrm>
          <a:prstGeom prst="rect">
            <a:avLst/>
          </a:prstGeom>
          <a:noFill/>
        </p:spPr>
        <p:txBody>
          <a:bodyPr wrap="square" rtlCol="0">
            <a:spAutoFit/>
          </a:bodyPr>
          <a:lstStyle/>
          <a:p>
            <a:r>
              <a:rPr lang="en-US" sz="6000" dirty="0" smtClean="0"/>
              <a:t>Financial Statements</a:t>
            </a:r>
            <a:endParaRPr lang="en-US" sz="60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Number of Subscribers</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540000"/>
            <a:ext cx="9072562" cy="3436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
          <p:cNvSpPr>
            <a:spLocks noGrp="1" noChangeArrowheads="1"/>
          </p:cNvSpPr>
          <p:nvPr>
            <p:ph type="title"/>
          </p:nvPr>
        </p:nvSpPr>
        <p:spPr>
          <a:xfrm>
            <a:off x="503238" y="390525"/>
            <a:ext cx="9063037" cy="1255713"/>
          </a:xfrm>
        </p:spPr>
        <p:txBody>
          <a:bodyPr/>
          <a:lstStyle/>
          <a:p>
            <a:pPr eaLnBrk="1" hangingPunct="1"/>
            <a:endParaRPr lang="en-CA" smtClean="0"/>
          </a:p>
        </p:txBody>
      </p:sp>
      <p:sp>
        <p:nvSpPr>
          <p:cNvPr id="205827"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205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9050"/>
            <a:ext cx="6616700"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
          <p:cNvSpPr>
            <a:spLocks noGrp="1" noChangeArrowheads="1"/>
          </p:cNvSpPr>
          <p:nvPr>
            <p:ph type="title"/>
          </p:nvPr>
        </p:nvSpPr>
        <p:spPr>
          <a:xfrm>
            <a:off x="503238" y="390525"/>
            <a:ext cx="9063037" cy="1255713"/>
          </a:xfrm>
        </p:spPr>
        <p:txBody>
          <a:bodyPr/>
          <a:lstStyle/>
          <a:p>
            <a:pPr eaLnBrk="1" hangingPunct="1"/>
            <a:endParaRPr lang="en-CA" smtClean="0"/>
          </a:p>
        </p:txBody>
      </p:sp>
      <p:sp>
        <p:nvSpPr>
          <p:cNvPr id="206851"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206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539477"/>
            <a:ext cx="8264525" cy="693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
          <p:cNvSpPr>
            <a:spLocks noGrp="1" noChangeArrowheads="1"/>
          </p:cNvSpPr>
          <p:nvPr>
            <p:ph type="title"/>
          </p:nvPr>
        </p:nvSpPr>
        <p:spPr>
          <a:xfrm>
            <a:off x="503238" y="390525"/>
            <a:ext cx="9063037" cy="1255713"/>
          </a:xfrm>
        </p:spPr>
        <p:txBody>
          <a:bodyPr/>
          <a:lstStyle/>
          <a:p>
            <a:pPr eaLnBrk="1" hangingPunct="1"/>
            <a:endParaRPr lang="en-CA" smtClean="0"/>
          </a:p>
        </p:txBody>
      </p:sp>
      <p:sp>
        <p:nvSpPr>
          <p:cNvPr id="207875" name="Rectangle 2"/>
          <p:cNvSpPr>
            <a:spLocks noGrp="1" noChangeArrowheads="1"/>
          </p:cNvSpPr>
          <p:nvPr>
            <p:ph idx="1"/>
          </p:nvPr>
        </p:nvSpPr>
        <p:spPr>
          <a:xfrm>
            <a:off x="503238" y="1768475"/>
            <a:ext cx="9063037" cy="5038725"/>
          </a:xfrm>
        </p:spPr>
        <p:txBody>
          <a:bodyPr/>
          <a:lstStyle/>
          <a:p>
            <a:pPr eaLnBrk="1" hangingPunct="1"/>
            <a:endParaRPr lang="en-CA" smtClean="0"/>
          </a:p>
        </p:txBody>
      </p:sp>
      <p:pic>
        <p:nvPicPr>
          <p:cNvPr id="2078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0"/>
            <a:ext cx="719931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 </a:t>
            </a:r>
            <a:br>
              <a:rPr lang="en-US" dirty="0" smtClean="0"/>
            </a:br>
            <a:endParaRPr lang="en-US" dirty="0"/>
          </a:p>
        </p:txBody>
      </p:sp>
      <p:sp>
        <p:nvSpPr>
          <p:cNvPr id="3" name="Rectangle 2"/>
          <p:cNvSpPr/>
          <p:nvPr/>
        </p:nvSpPr>
        <p:spPr>
          <a:xfrm>
            <a:off x="3966939" y="3347251"/>
            <a:ext cx="2146743" cy="86517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Hold</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697929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Market Share by Province</a:t>
            </a:r>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784350"/>
            <a:ext cx="7245350" cy="410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Net Additions</a:t>
            </a:r>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2181225"/>
            <a:ext cx="8334375" cy="4167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8" y="1683859"/>
            <a:ext cx="5183464" cy="5120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2"/>
          <p:cNvSpPr>
            <a:spLocks noGrp="1" noChangeArrowheads="1"/>
          </p:cNvSpPr>
          <p:nvPr>
            <p:ph type="title"/>
          </p:nvPr>
        </p:nvSpPr>
        <p:spPr>
          <a:xfrm>
            <a:off x="503238" y="301625"/>
            <a:ext cx="9072562" cy="1450975"/>
          </a:xfrm>
        </p:spPr>
        <p:txBody>
          <a:bodyPr/>
          <a:lstStyle/>
          <a:p>
            <a:pPr eaLnBrk="1" hangingPunct="1"/>
            <a:r>
              <a:rPr lang="en-CA" dirty="0" smtClean="0"/>
              <a:t>ARPU by Company</a:t>
            </a:r>
          </a:p>
        </p:txBody>
      </p:sp>
      <p:sp>
        <p:nvSpPr>
          <p:cNvPr id="27652" name="Rectangle 3"/>
          <p:cNvSpPr>
            <a:spLocks noGrp="1" noChangeArrowheads="1"/>
          </p:cNvSpPr>
          <p:nvPr>
            <p:ph sz="half" idx="1"/>
          </p:nvPr>
        </p:nvSpPr>
        <p:spPr>
          <a:xfrm>
            <a:off x="5151438" y="1763713"/>
            <a:ext cx="4425950" cy="4989512"/>
          </a:xfrm>
        </p:spPr>
        <p:txBody>
          <a:bodyPr lIns="0" tIns="9000" rIns="0" bIns="0">
            <a:normAutofit lnSpcReduction="10000"/>
          </a:bodyPr>
          <a:lstStyle/>
          <a:p>
            <a:pPr indent="-33972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a:cs typeface="Times New Roman" pitchFamily="16" charset="0"/>
              </a:rPr>
              <a:t>H</a:t>
            </a:r>
            <a:r>
              <a:rPr lang="en-US" sz="1800" dirty="0" smtClean="0">
                <a:cs typeface="Times New Roman" pitchFamily="16" charset="0"/>
              </a:rPr>
              <a:t>igh proportion of postpaid subscribers in Canada has helped maintain high ARPUs for operators</a:t>
            </a:r>
          </a:p>
          <a:p>
            <a:pPr indent="-33972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cs typeface="Times New Roman" pitchFamily="16" charset="0"/>
              </a:rPr>
              <a:t>The recession had no </a:t>
            </a:r>
            <a:r>
              <a:rPr lang="en-US" sz="1800" dirty="0" err="1" smtClean="0">
                <a:cs typeface="Times New Roman" pitchFamily="16" charset="0"/>
              </a:rPr>
              <a:t>discernable</a:t>
            </a:r>
            <a:r>
              <a:rPr lang="en-US" sz="1800" dirty="0" smtClean="0">
                <a:cs typeface="Times New Roman" pitchFamily="16" charset="0"/>
              </a:rPr>
              <a:t> impact on ARPUs, possibly because many subscribers were already tied to long-term postpaid contracts</a:t>
            </a:r>
          </a:p>
          <a:p>
            <a:pPr indent="-33972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cs typeface="Times New Roman" pitchFamily="16" charset="0"/>
              </a:rPr>
              <a:t>Rogers again recorded the highest blended ARPU</a:t>
            </a:r>
          </a:p>
          <a:p>
            <a:pPr indent="-33972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cs typeface="Times New Roman" pitchFamily="16" charset="0"/>
              </a:rPr>
              <a:t> Bell -which has the highest proportion of prepaid subscribers - posted the lowest blended ARPU</a:t>
            </a:r>
          </a:p>
          <a:p>
            <a:pPr indent="-33972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cs typeface="Times New Roman" pitchFamily="16" charset="0"/>
              </a:rPr>
              <a:t>New operators are opting for different strategies to gather subscriber numbers - cost is obviously a </a:t>
            </a:r>
            <a:r>
              <a:rPr lang="en-US" sz="1800" dirty="0" err="1" smtClean="0">
                <a:cs typeface="Times New Roman" pitchFamily="16" charset="0"/>
              </a:rPr>
              <a:t>keyfactor</a:t>
            </a:r>
            <a:r>
              <a:rPr lang="en-US" sz="1800" dirty="0" smtClean="0">
                <a:cs typeface="Times New Roman" pitchFamily="16" charset="0"/>
              </a:rPr>
              <a:t> - but new users want low prices and access to high-speed data services</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ARPU Comparison</a:t>
            </a:r>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181225"/>
            <a:ext cx="8032750" cy="228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TSPs’ Subscriber </a:t>
            </a:r>
            <a:r>
              <a:rPr lang="en-US" dirty="0"/>
              <a:t>M</a:t>
            </a:r>
            <a:r>
              <a:rPr lang="en-US" dirty="0" smtClean="0"/>
              <a:t>arket </a:t>
            </a:r>
            <a:r>
              <a:rPr lang="en-US" dirty="0"/>
              <a:t>S</a:t>
            </a:r>
            <a:r>
              <a:rPr lang="en-US" dirty="0" smtClean="0"/>
              <a:t>hare</a:t>
            </a:r>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909763"/>
            <a:ext cx="7632700" cy="444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TSPs’ Revenue Market Share</a:t>
            </a: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984375"/>
            <a:ext cx="7580312" cy="420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112" y="755501"/>
            <a:ext cx="6802865" cy="6030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Industry Forecast</a:t>
            </a:r>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058988"/>
            <a:ext cx="9817100" cy="349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latin typeface="Calibri" pitchFamily="34" charset="0"/>
                <a:cs typeface="Calibri" pitchFamily="34" charset="0"/>
              </a:rPr>
              <a:t>Telecommunication Industry</a:t>
            </a:r>
          </a:p>
        </p:txBody>
      </p:sp>
      <p:sp>
        <p:nvSpPr>
          <p:cNvPr id="6147"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marL="457200" indent="-457200" eaLnBrk="1" hangingPunct="1">
              <a:lnSpc>
                <a:spcPct val="100000"/>
              </a:lnSpc>
              <a:spcBef>
                <a:spcPts val="638"/>
              </a:spcBef>
              <a:spcAft>
                <a:spcPts val="1425"/>
              </a:spcAft>
              <a:buSzPct val="45000"/>
              <a:buFont typeface="Arial" pitchFamily="34" charset="0"/>
              <a:buChar char="•"/>
            </a:pPr>
            <a:r>
              <a:rPr lang="en-US" sz="3200" dirty="0" smtClean="0">
                <a:solidFill>
                  <a:srgbClr val="000000"/>
                </a:solidFill>
                <a:latin typeface="Calibri" charset="0"/>
              </a:rPr>
              <a:t>Distance </a:t>
            </a:r>
            <a:r>
              <a:rPr lang="en-US" sz="3200" dirty="0">
                <a:solidFill>
                  <a:srgbClr val="000000"/>
                </a:solidFill>
                <a:latin typeface="Calibri" charset="0"/>
              </a:rPr>
              <a:t>communication by cable, telephone, video, or internet</a:t>
            </a:r>
          </a:p>
          <a:p>
            <a:pPr marL="457200" indent="-457200" eaLnBrk="1" hangingPunct="1">
              <a:lnSpc>
                <a:spcPct val="100000"/>
              </a:lnSpc>
              <a:spcBef>
                <a:spcPts val="638"/>
              </a:spcBef>
              <a:spcAft>
                <a:spcPts val="1425"/>
              </a:spcAft>
              <a:buSzPct val="45000"/>
              <a:buFont typeface="Arial" pitchFamily="34" charset="0"/>
              <a:buChar char="•"/>
            </a:pPr>
            <a:r>
              <a:rPr lang="en-US" sz="3200" dirty="0" smtClean="0">
                <a:solidFill>
                  <a:srgbClr val="000000"/>
                </a:solidFill>
                <a:latin typeface="Calibri" charset="0"/>
              </a:rPr>
              <a:t>Involves </a:t>
            </a:r>
            <a:r>
              <a:rPr lang="en-US" sz="3200" dirty="0">
                <a:solidFill>
                  <a:srgbClr val="000000"/>
                </a:solidFill>
                <a:latin typeface="Calibri" charset="0"/>
              </a:rPr>
              <a:t>the sending of information, through a medium, to a receiver</a:t>
            </a:r>
          </a:p>
          <a:p>
            <a:pPr marL="457200" indent="-457200" eaLnBrk="1" hangingPunct="1">
              <a:lnSpc>
                <a:spcPct val="100000"/>
              </a:lnSpc>
              <a:spcBef>
                <a:spcPts val="638"/>
              </a:spcBef>
              <a:spcAft>
                <a:spcPts val="1425"/>
              </a:spcAft>
              <a:buSzPct val="45000"/>
              <a:buFont typeface="Arial" pitchFamily="34" charset="0"/>
              <a:buChar char="•"/>
            </a:pPr>
            <a:r>
              <a:rPr lang="en-US" sz="3200" dirty="0">
                <a:solidFill>
                  <a:srgbClr val="000000"/>
                </a:solidFill>
                <a:latin typeface="Calibri" charset="0"/>
              </a:rPr>
              <a:t>Services – Wireless, </a:t>
            </a:r>
            <a:r>
              <a:rPr lang="en-US" sz="3200" dirty="0" err="1">
                <a:solidFill>
                  <a:srgbClr val="000000"/>
                </a:solidFill>
                <a:latin typeface="Calibri" charset="0"/>
              </a:rPr>
              <a:t>Wireline</a:t>
            </a:r>
            <a:r>
              <a:rPr lang="en-US" sz="3200" dirty="0">
                <a:solidFill>
                  <a:srgbClr val="000000"/>
                </a:solidFill>
                <a:latin typeface="Calibri" charset="0"/>
              </a:rPr>
              <a:t> ( local, access and long distance), Internet, Television</a:t>
            </a:r>
          </a:p>
        </p:txBody>
      </p:sp>
      <p:graphicFrame>
        <p:nvGraphicFramePr>
          <p:cNvPr id="16" name="Diagram 15"/>
          <p:cNvGraphicFramePr/>
          <p:nvPr>
            <p:extLst>
              <p:ext uri="{D42A27DB-BD31-4B8C-83A1-F6EECF244321}">
                <p14:modId xmlns:p14="http://schemas.microsoft.com/office/powerpoint/2010/main" val="3556924277"/>
              </p:ext>
            </p:extLst>
          </p:nvPr>
        </p:nvGraphicFramePr>
        <p:xfrm>
          <a:off x="0" y="7088147"/>
          <a:ext cx="10080625" cy="46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t>Wireline</a:t>
            </a:r>
            <a:endParaRPr lang="en-US" dirty="0" smtClean="0"/>
          </a:p>
        </p:txBody>
      </p:sp>
      <p:sp>
        <p:nvSpPr>
          <p:cNvPr id="33795" name="Rectangle 2"/>
          <p:cNvSpPr>
            <a:spLocks noGrp="1" noChangeArrowheads="1"/>
          </p:cNvSpPr>
          <p:nvPr>
            <p:ph idx="1"/>
          </p:nvPr>
        </p:nvSpPr>
        <p:spPr>
          <a:xfrm>
            <a:off x="503238" y="1763713"/>
            <a:ext cx="9072562" cy="5959475"/>
          </a:xfrm>
        </p:spPr>
        <p:txBody>
          <a:bodyPr lIns="0" tIns="0" rIns="0" bIns="0"/>
          <a:lstStyle/>
          <a:p>
            <a:pPr marL="428625" indent="-323850" eaLnBrk="1" hangingPunct="1">
              <a:spcAft>
                <a:spcPts val="1425"/>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smtClean="0"/>
              <a:t>In 2010, 91% of Canadian households subscribed to </a:t>
            </a:r>
            <a:r>
              <a:rPr lang="en-US" sz="2600" dirty="0" err="1" smtClean="0"/>
              <a:t>wireline</a:t>
            </a:r>
            <a:r>
              <a:rPr lang="en-US" sz="2600" dirty="0" smtClean="0"/>
              <a:t> voice communication services</a:t>
            </a:r>
          </a:p>
          <a:p>
            <a:pPr marL="428625" indent="-323850" eaLnBrk="1" hangingPunct="1">
              <a:spcAft>
                <a:spcPts val="1425"/>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smtClean="0"/>
              <a:t>There were over 100 providers of local and access services and over 150 providers of long distance services in 2010</a:t>
            </a:r>
          </a:p>
          <a:p>
            <a:pPr marL="860425" lvl="1" indent="-320675" eaLnBrk="1" hangingPunct="1">
              <a:spcAft>
                <a:spcPts val="1138"/>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1800" dirty="0"/>
              <a:t>L</a:t>
            </a:r>
            <a:r>
              <a:rPr lang="en-US" sz="1800" dirty="0" smtClean="0"/>
              <a:t>arge incumbent TSPs, which provide both local and long distance services, primarily over their own networks;</a:t>
            </a:r>
          </a:p>
          <a:p>
            <a:pPr marL="860425" lvl="1" indent="-320675" eaLnBrk="1" hangingPunct="1">
              <a:spcAft>
                <a:spcPts val="1138"/>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1800" dirty="0"/>
              <a:t>S</a:t>
            </a:r>
            <a:r>
              <a:rPr lang="en-US" sz="1800" dirty="0" smtClean="0"/>
              <a:t>mall incumbent TSPs, which operate in limited areas of Ontario, Quebec, and British Columbia, and include municipally owned, public, and private carriers;</a:t>
            </a:r>
          </a:p>
          <a:p>
            <a:pPr marL="860425" lvl="1" indent="-320675" eaLnBrk="1" hangingPunct="1">
              <a:spcAft>
                <a:spcPts val="1138"/>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1800" dirty="0"/>
              <a:t>C</a:t>
            </a:r>
            <a:r>
              <a:rPr lang="en-US" sz="1800" dirty="0" smtClean="0"/>
              <a:t>able BDUs, which provide network-based local and long distance services; and</a:t>
            </a:r>
          </a:p>
          <a:p>
            <a:pPr marL="860425" lvl="1" indent="-320675" eaLnBrk="1" hangingPunct="1">
              <a:spcAft>
                <a:spcPts val="1138"/>
              </a:spcAft>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1800" dirty="0"/>
              <a:t>R</a:t>
            </a:r>
            <a:r>
              <a:rPr lang="en-US" sz="1800" dirty="0" smtClean="0"/>
              <a:t>esellers, which do not own their own facilities and tend to concentrate on the long distance market by offering dial-around or prepaid card services</a:t>
            </a:r>
          </a:p>
          <a:p>
            <a:pPr marL="428625" indent="-323850" eaLnBrk="1" hangingPunct="1">
              <a:spcAft>
                <a:spcPts val="1425"/>
              </a:spcAft>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US" sz="1800"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t>Wireline</a:t>
            </a:r>
            <a:r>
              <a:rPr lang="en-US" dirty="0" smtClean="0"/>
              <a:t> Revenues</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1784350"/>
            <a:ext cx="7643812" cy="3506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Number of Subscribers</a:t>
            </a:r>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990725"/>
            <a:ext cx="8074025" cy="455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452438" y="3270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t>Wireline</a:t>
            </a:r>
            <a:r>
              <a:rPr lang="en-US" dirty="0" smtClean="0"/>
              <a:t> Revenue</a:t>
            </a:r>
          </a:p>
        </p:txBody>
      </p:sp>
      <p:sp>
        <p:nvSpPr>
          <p:cNvPr id="36867" name="Rectangle 2"/>
          <p:cNvSpPr>
            <a:spLocks noGrp="1" noChangeArrowheads="1"/>
          </p:cNvSpPr>
          <p:nvPr>
            <p:ph sz="half" idx="1"/>
          </p:nvPr>
        </p:nvSpPr>
        <p:spPr>
          <a:xfrm>
            <a:off x="533400" y="1757363"/>
            <a:ext cx="4425950" cy="4989512"/>
          </a:xfrm>
        </p:spPr>
        <p:txBody>
          <a:bodyPr lIns="0" tIns="9360" rIns="0" bIns="0">
            <a:normAutofit fontScale="92500" lnSpcReduction="10000"/>
          </a:bodyPr>
          <a:lstStyle/>
          <a:p>
            <a:pPr marL="454025" eaLnBrk="1" hangingPunct="1">
              <a:lnSpc>
                <a:spcPct val="95000"/>
              </a:lnSpc>
              <a:spcAft>
                <a:spcPts val="1425"/>
              </a:spcAft>
              <a:buClrTx/>
              <a:buFont typeface="Arial" pitchFamily="34" charset="0"/>
              <a:buChar cha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US" sz="2000" dirty="0">
                <a:cs typeface="Times New Roman" pitchFamily="16" charset="0"/>
              </a:rPr>
              <a:t>F</a:t>
            </a:r>
            <a:r>
              <a:rPr lang="en-US" sz="2000" dirty="0" smtClean="0">
                <a:cs typeface="Times New Roman" pitchFamily="16" charset="0"/>
              </a:rPr>
              <a:t>ixed-line market remains an important part of the Canadian telecoms industry, with areas of the country more reliant on </a:t>
            </a:r>
            <a:r>
              <a:rPr lang="en-US" sz="2000" dirty="0" err="1" smtClean="0">
                <a:cs typeface="Times New Roman" pitchFamily="16" charset="0"/>
              </a:rPr>
              <a:t>wireline</a:t>
            </a:r>
            <a:r>
              <a:rPr lang="en-US" sz="2000" dirty="0" smtClean="0">
                <a:cs typeface="Times New Roman" pitchFamily="16" charset="0"/>
              </a:rPr>
              <a:t> than wireless infrastructure. </a:t>
            </a:r>
          </a:p>
          <a:p>
            <a:pPr marL="454025" eaLnBrk="1" hangingPunct="1">
              <a:lnSpc>
                <a:spcPct val="95000"/>
              </a:lnSpc>
              <a:spcAft>
                <a:spcPts val="1425"/>
              </a:spcAft>
              <a:buClrTx/>
              <a:buFont typeface="Arial" pitchFamily="34" charset="0"/>
              <a:buChar cha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US" sz="2000" dirty="0" smtClean="0">
                <a:cs typeface="Times New Roman" pitchFamily="16" charset="0"/>
              </a:rPr>
              <a:t>Nonetheless, the growth of mobile services at affordable rates has meant that many cope without having a fixed line in their residence</a:t>
            </a:r>
          </a:p>
          <a:p>
            <a:pPr marL="454025" eaLnBrk="1" hangingPunct="1">
              <a:lnSpc>
                <a:spcPct val="95000"/>
              </a:lnSpc>
              <a:spcAft>
                <a:spcPts val="1425"/>
              </a:spcAft>
              <a:buClrTx/>
              <a:buFont typeface="Arial" pitchFamily="34" charset="0"/>
              <a:buChar cha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US" sz="2000" dirty="0" smtClean="0">
                <a:cs typeface="Times New Roman" pitchFamily="16" charset="0"/>
              </a:rPr>
              <a:t>Operators in the fixed-line market are facing a losing battle with declines seen consistently across the market, though the inclusion of </a:t>
            </a:r>
            <a:r>
              <a:rPr lang="en-US" sz="2000" dirty="0" err="1" smtClean="0">
                <a:cs typeface="Times New Roman" pitchFamily="16" charset="0"/>
              </a:rPr>
              <a:t>pay-TV</a:t>
            </a:r>
            <a:r>
              <a:rPr lang="en-US" sz="2000" dirty="0" smtClean="0">
                <a:cs typeface="Times New Roman" pitchFamily="16" charset="0"/>
              </a:rPr>
              <a:t> services has helped stem the decline and benefited cable-based operators more than local telephone companies</a:t>
            </a:r>
          </a:p>
          <a:p>
            <a:pPr marL="454025" eaLnBrk="1" hangingPunct="1">
              <a:spcAft>
                <a:spcPts val="1425"/>
              </a:spcAft>
              <a:buClrTx/>
              <a:buSzPct val="45000"/>
              <a:buFont typeface="Arial" pitchFamily="34" charset="0"/>
              <a:buChar cha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endParaRPr lang="en-US" sz="2000" dirty="0" smtClean="0">
              <a:cs typeface="Times New Roman" pitchFamily="16" charset="0"/>
            </a:endParaRPr>
          </a:p>
        </p:txBody>
      </p:sp>
      <p:pic>
        <p:nvPicPr>
          <p:cNvPr id="368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1984375"/>
            <a:ext cx="3800475" cy="4168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03238" y="301625"/>
            <a:ext cx="9072562" cy="1260475"/>
          </a:xfrm>
        </p:spPr>
        <p:txBody>
          <a:bodyPr lIns="0" tIns="0" rIns="0" bIns="0" anchor="ctr"/>
          <a:lstStyle/>
          <a:p>
            <a:pPr marL="0" indent="0" eaLnBrk="1" hangingPunct="1">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err="1" smtClean="0"/>
              <a:t>Wireline</a:t>
            </a:r>
            <a:r>
              <a:rPr lang="en-US" dirty="0" smtClean="0"/>
              <a:t> Trends</a:t>
            </a:r>
          </a:p>
        </p:txBody>
      </p:sp>
      <p:sp>
        <p:nvSpPr>
          <p:cNvPr id="37889" name="Rectangle 1"/>
          <p:cNvSpPr>
            <a:spLocks noGrp="1" noChangeArrowheads="1"/>
          </p:cNvSpPr>
          <p:nvPr>
            <p:ph idx="1"/>
          </p:nvPr>
        </p:nvSpPr>
        <p:spPr>
          <a:xfrm>
            <a:off x="216951" y="1722437"/>
            <a:ext cx="4564063" cy="4960938"/>
          </a:xfrm>
        </p:spPr>
        <p:txBody>
          <a:bodyPr lIns="0" tIns="12600" rIns="0" bIns="0">
            <a:normAutofit fontScale="92500"/>
          </a:bodyPr>
          <a:lstStyle/>
          <a:p>
            <a:pPr marL="34607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dirty="0" smtClean="0">
                <a:cs typeface="Times New Roman" pitchFamily="16" charset="0"/>
              </a:rPr>
              <a:t>The principal operators have reported a slow but steady decline in recent quarters, with any market growth being generated by smaller operators</a:t>
            </a:r>
          </a:p>
          <a:p>
            <a:pPr marL="346075" eaLnBrk="1" hangingPunct="1">
              <a:lnSpc>
                <a:spcPct val="95000"/>
              </a:lnSpc>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dirty="0">
                <a:cs typeface="Times New Roman" pitchFamily="16" charset="0"/>
              </a:rPr>
              <a:t>N</a:t>
            </a:r>
            <a:r>
              <a:rPr lang="en-US" sz="2400" dirty="0" smtClean="0">
                <a:cs typeface="Times New Roman" pitchFamily="16" charset="0"/>
              </a:rPr>
              <a:t>ew mobile operators heightened price competition, which can only serve to lure more customers away from fixed-line connections, but smaller cable and broadband operators have turned to fixed-line services to boost income, primarily with bundled packages</a:t>
            </a:r>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124" y="1810927"/>
            <a:ext cx="5038501" cy="45143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Internet</a:t>
            </a:r>
          </a:p>
        </p:txBody>
      </p:sp>
      <p:sp>
        <p:nvSpPr>
          <p:cNvPr id="38916" name="Rectangle 3"/>
          <p:cNvSpPr>
            <a:spLocks noGrp="1" noChangeArrowheads="1"/>
          </p:cNvSpPr>
          <p:nvPr>
            <p:ph sz="half" idx="1"/>
          </p:nvPr>
        </p:nvSpPr>
        <p:spPr>
          <a:xfrm>
            <a:off x="5151438" y="1763713"/>
            <a:ext cx="4425950" cy="4989512"/>
          </a:xfrm>
        </p:spPr>
        <p:txBody>
          <a:bodyPr lIns="0" tIns="0" rIns="0" bIns="0"/>
          <a:lstStyle/>
          <a:p>
            <a:pPr marL="431800" indent="-320675" eaLnBrk="1" hangingPunct="1">
              <a:spcAft>
                <a:spcPts val="1425"/>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US" sz="3500" dirty="0" smtClean="0"/>
              <a:t>TSPs provide Internet services using mainly dial-up, DSL, </a:t>
            </a:r>
            <a:r>
              <a:rPr lang="en-US" sz="3500" dirty="0" err="1" smtClean="0"/>
              <a:t>fibre</a:t>
            </a:r>
            <a:r>
              <a:rPr lang="en-US" sz="3500" dirty="0" smtClean="0"/>
              <a:t> optic, satellite, and fixed wireless facilities</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795463"/>
            <a:ext cx="4425950" cy="492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Internet Revenues</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112" y="1290283"/>
            <a:ext cx="7452212" cy="5701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Internet Revenue Share</a:t>
            </a:r>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5375"/>
            <a:ext cx="10080625" cy="299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Internet Access Mix</a:t>
            </a: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784350"/>
            <a:ext cx="8662987" cy="382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Residential Internet Protocol Provisioned Service Revenues</a:t>
            </a: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1984375"/>
            <a:ext cx="7412038" cy="4367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1" name="Rectangle 2"/>
          <p:cNvSpPr>
            <a:spLocks noGrp="1" noChangeArrowheads="1"/>
          </p:cNvSpPr>
          <p:nvPr>
            <p:ph idx="1"/>
          </p:nvPr>
        </p:nvSpPr>
        <p:spPr>
          <a:xfrm>
            <a:off x="503238" y="1763713"/>
            <a:ext cx="9072562" cy="4989512"/>
          </a:xfrm>
        </p:spPr>
        <p:txBody>
          <a:bodyPr lIns="0" tIns="0" rIns="0" bIns="0"/>
          <a:lstStyle/>
          <a:p>
            <a:pPr indent="-339725" eaLnBrk="1" hangingPunct="1">
              <a:spcAft>
                <a:spcPts val="1425"/>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smtClean="0"/>
          </a:p>
        </p:txBody>
      </p:sp>
      <p:grpSp>
        <p:nvGrpSpPr>
          <p:cNvPr id="7" name="Group 6"/>
          <p:cNvGrpSpPr/>
          <p:nvPr/>
        </p:nvGrpSpPr>
        <p:grpSpPr>
          <a:xfrm>
            <a:off x="39970" y="7092205"/>
            <a:ext cx="2963152" cy="467470"/>
            <a:chOff x="2953" y="0"/>
            <a:chExt cx="2963152" cy="467470"/>
          </a:xfrm>
        </p:grpSpPr>
        <p:sp>
          <p:nvSpPr>
            <p:cNvPr id="17" name="Pentagon 1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15" name="Chevron 14"/>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9" name="Group 8"/>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0" name="Group 9"/>
          <p:cNvGrpSpPr/>
          <p:nvPr/>
        </p:nvGrpSpPr>
        <p:grpSpPr>
          <a:xfrm>
            <a:off x="7151536" y="7092205"/>
            <a:ext cx="2963152" cy="467470"/>
            <a:chOff x="7114519" y="0"/>
            <a:chExt cx="2963152" cy="467470"/>
          </a:xfrm>
        </p:grpSpPr>
        <p:sp>
          <p:nvSpPr>
            <p:cNvPr id="11" name="Chevron 10"/>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9" y="755501"/>
            <a:ext cx="9959640" cy="57606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Broadband Availability</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2051050"/>
            <a:ext cx="7716837"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478468" y="467469"/>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Broadband Availability </a:t>
            </a:r>
            <a:r>
              <a:rPr lang="en-US" dirty="0" err="1" smtClean="0"/>
              <a:t>vs</a:t>
            </a:r>
            <a:r>
              <a:rPr lang="en-US" dirty="0" smtClean="0"/>
              <a:t> Broadband Subscriptions</a:t>
            </a:r>
          </a:p>
        </p:txBody>
      </p:sp>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2081213"/>
            <a:ext cx="6972300" cy="3475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478468" y="539477"/>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Households that have Broadband Access(thousands)</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296" y="2771725"/>
            <a:ext cx="5260975" cy="3579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3" y="4853142"/>
            <a:ext cx="10017125" cy="2236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968" y="539477"/>
            <a:ext cx="4881562" cy="408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Television</a:t>
            </a:r>
          </a:p>
        </p:txBody>
      </p:sp>
      <p:sp>
        <p:nvSpPr>
          <p:cNvPr id="48131" name="Rectangle 2"/>
          <p:cNvSpPr>
            <a:spLocks noGrp="1" noChangeArrowheads="1"/>
          </p:cNvSpPr>
          <p:nvPr>
            <p:ph idx="1"/>
          </p:nvPr>
        </p:nvSpPr>
        <p:spPr>
          <a:xfrm>
            <a:off x="503238" y="1763713"/>
            <a:ext cx="8929562" cy="4989512"/>
          </a:xfrm>
        </p:spPr>
        <p:txBody>
          <a:bodyPr lIns="0" tIns="0" rIns="0" bIns="0"/>
          <a:lstStyle/>
          <a:p>
            <a:pPr marL="460375" indent="-457200" eaLnBrk="1" hangingPunct="1">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t>The television broadcasting industry delivers over 700 television services to Canadians</a:t>
            </a:r>
          </a:p>
          <a:p>
            <a:pPr marL="460375" indent="-457200" eaLnBrk="1" hangingPunct="1">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t>The industry includes a number of large ownership groups representing over 92% of television revenues from private conventional television stations and pay, PPV, VOD, and specialty services</a:t>
            </a:r>
          </a:p>
          <a:p>
            <a:pPr marL="460375" indent="-457200" eaLnBrk="1" hangingPunct="1">
              <a:spcAft>
                <a:spcPts val="1425"/>
              </a:spcAft>
              <a:buClrTx/>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Television Revenues and Subscribers</a:t>
            </a:r>
          </a:p>
        </p:txBody>
      </p:sp>
      <p:pic>
        <p:nvPicPr>
          <p:cNvPr id="49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1984375"/>
            <a:ext cx="7916862" cy="2278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4364038"/>
            <a:ext cx="7916862" cy="566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Television Subscriber Market Share</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2657475"/>
            <a:ext cx="7875587" cy="9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3571875"/>
            <a:ext cx="7853363" cy="2173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Television ARPU</a:t>
            </a:r>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757363"/>
            <a:ext cx="5353050" cy="498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452438" y="3270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Canadian Radio-Television Telecommunications Commission</a:t>
            </a:r>
          </a:p>
        </p:txBody>
      </p:sp>
      <p:sp>
        <p:nvSpPr>
          <p:cNvPr id="52227" name="Rectangle 2"/>
          <p:cNvSpPr>
            <a:spLocks noGrp="1" noChangeArrowheads="1"/>
          </p:cNvSpPr>
          <p:nvPr>
            <p:ph idx="1"/>
          </p:nvPr>
        </p:nvSpPr>
        <p:spPr>
          <a:xfrm>
            <a:off x="503238" y="1763713"/>
            <a:ext cx="9072562" cy="4989512"/>
          </a:xfrm>
        </p:spPr>
        <p:txBody>
          <a:bodyPr lIns="0" tIns="0" rIns="0" bIns="0"/>
          <a:lstStyle/>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 CRTC - public organization with mandate as a regulatory agency for broadcasting and telecommunications</a:t>
            </a:r>
          </a:p>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I</a:t>
            </a:r>
            <a:r>
              <a:rPr lang="en-US" sz="2400" dirty="0" smtClean="0"/>
              <a:t>ssuing, renewing and amending broadcasting licenses</a:t>
            </a:r>
          </a:p>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M</a:t>
            </a:r>
            <a:r>
              <a:rPr lang="en-US" sz="2400" dirty="0" smtClean="0"/>
              <a:t>aking decisions on mergers, acquisitions and changes of ownership in broadcasting</a:t>
            </a:r>
          </a:p>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A</a:t>
            </a:r>
            <a:r>
              <a:rPr lang="en-US" sz="2400" dirty="0" smtClean="0"/>
              <a:t>pproving tariffs and certain agreements for the telecommunications industry</a:t>
            </a:r>
          </a:p>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I</a:t>
            </a:r>
            <a:r>
              <a:rPr lang="en-US" sz="2400" dirty="0" smtClean="0"/>
              <a:t>ssuing licenses for international telecommunications services, whose networks allow telephone users to make and receive calls outside Canadian borders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Spectrum </a:t>
            </a:r>
          </a:p>
        </p:txBody>
      </p:sp>
      <p:sp>
        <p:nvSpPr>
          <p:cNvPr id="53251" name="Rectangle 2"/>
          <p:cNvSpPr>
            <a:spLocks noGrp="1" noChangeArrowheads="1"/>
          </p:cNvSpPr>
          <p:nvPr>
            <p:ph idx="1"/>
          </p:nvPr>
        </p:nvSpPr>
        <p:spPr>
          <a:xfrm>
            <a:off x="503238" y="1763713"/>
            <a:ext cx="9072562" cy="4989512"/>
          </a:xfrm>
        </p:spPr>
        <p:txBody>
          <a:bodyPr lIns="0" tIns="0" rIns="0" bIns="0"/>
          <a:lstStyle/>
          <a:p>
            <a:pPr marL="561975" indent="-457200"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smtClean="0"/>
              <a:t>Refers to the full frequency range from 3 kHz to 300 GHz that may be used for wireless communication</a:t>
            </a:r>
          </a:p>
          <a:p>
            <a:pPr marL="561975" indent="-457200"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a:t>D</a:t>
            </a:r>
            <a:r>
              <a:rPr lang="en-US" sz="2600" dirty="0" smtClean="0"/>
              <a:t>ivided into frequency bands and allocated to services such as broadcasting, satellite and mobile services</a:t>
            </a:r>
          </a:p>
          <a:p>
            <a:pPr marL="561975" indent="-457200"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smtClean="0"/>
              <a:t>Spectrum is assigned through administrative licensing</a:t>
            </a:r>
          </a:p>
          <a:p>
            <a:pPr marL="561975" indent="-457200"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600" dirty="0" smtClean="0"/>
              <a:t>The purpose of spectrum management is to mitigate radio spectrum pollution and maximize the benefit of usable radio spectrum</a:t>
            </a:r>
            <a:r>
              <a:rPr lang="en-US" dirty="0" smtClean="0"/>
              <a:t> </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Telecommunications Revenue and Growth</a:t>
            </a:r>
          </a:p>
        </p:txBody>
      </p:sp>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1858963"/>
            <a:ext cx="6761162" cy="389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Spectrum Auction 2008</a:t>
            </a:r>
          </a:p>
        </p:txBody>
      </p:sp>
      <p:sp>
        <p:nvSpPr>
          <p:cNvPr id="54275" name="Rectangle 2"/>
          <p:cNvSpPr>
            <a:spLocks noGrp="1" noChangeArrowheads="1"/>
          </p:cNvSpPr>
          <p:nvPr>
            <p:ph idx="1"/>
          </p:nvPr>
        </p:nvSpPr>
        <p:spPr>
          <a:xfrm>
            <a:off x="503238" y="1763713"/>
            <a:ext cx="9072562" cy="4989512"/>
          </a:xfrm>
        </p:spPr>
        <p:txBody>
          <a:bodyPr lIns="0" tIns="0" rIns="0" bIns="0"/>
          <a:lstStyle/>
          <a:p>
            <a:pPr marL="460375" eaLnBrk="1">
              <a:spcBef>
                <a:spcPts val="638"/>
              </a:spcBef>
              <a:spcAft>
                <a:spcPct val="0"/>
              </a:spcAft>
              <a:buClrTx/>
              <a:buSzPct val="4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smtClean="0"/>
              <a:t>Several firms participated in the bidding for the spectrum reserved for new entrants in May 2008’s auction and 10 of them had winning bids</a:t>
            </a:r>
          </a:p>
          <a:p>
            <a:pPr marL="460375" eaLnBrk="1">
              <a:spcBef>
                <a:spcPts val="638"/>
              </a:spcBef>
              <a:spcAft>
                <a:spcPct val="0"/>
              </a:spcAft>
              <a:buClrTx/>
              <a:buSzPct val="4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smtClean="0"/>
              <a:t>Each license has been assigned a series of points for the spectrum available in the area and the population, which frames the opening bids the government has already set</a:t>
            </a:r>
          </a:p>
          <a:p>
            <a:pPr marL="460375" eaLnBrk="1">
              <a:spcBef>
                <a:spcPts val="638"/>
              </a:spcBef>
              <a:spcAft>
                <a:spcPct val="0"/>
              </a:spcAft>
              <a:buClrTx/>
              <a:buSzPct val="45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a:t>P</a:t>
            </a:r>
            <a:r>
              <a:rPr lang="en-US" sz="2600" dirty="0" smtClean="0"/>
              <a:t>articipants will bid on each license with money, but they have to also keep in mind the total points of the licenses they are bidding on</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478468" y="0"/>
            <a:ext cx="9072562" cy="1450975"/>
          </a:xfrm>
        </p:spPr>
        <p:txBody>
          <a:bodyPr/>
          <a:lstStyle/>
          <a:p>
            <a:pPr eaLnBrk="1" hangingPunct="1"/>
            <a:r>
              <a:rPr lang="en-CA" dirty="0" smtClean="0"/>
              <a:t>Bids in 2008 Spectrum Auction</a:t>
            </a:r>
          </a:p>
        </p:txBody>
      </p:sp>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 y="1519647"/>
            <a:ext cx="8029575" cy="555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Spectrum Auction 2012</a:t>
            </a:r>
          </a:p>
        </p:txBody>
      </p:sp>
      <p:sp>
        <p:nvSpPr>
          <p:cNvPr id="69635" name="Rectangle 2"/>
          <p:cNvSpPr>
            <a:spLocks noGrp="1" noChangeArrowheads="1"/>
          </p:cNvSpPr>
          <p:nvPr>
            <p:ph idx="1"/>
          </p:nvPr>
        </p:nvSpPr>
        <p:spPr>
          <a:xfrm>
            <a:off x="452438" y="1587500"/>
            <a:ext cx="9072562" cy="5943600"/>
          </a:xfrm>
        </p:spPr>
        <p:txBody>
          <a:bodyPr lIns="0" tIns="0" rIns="0" bIns="0"/>
          <a:lstStyle/>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Canada will be making the switch from analog to digital television and plans to hold auctions for the 700 MHz and 2500 MHz bands of the spectrum in 2012 that will be freed up by the digital switch</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Telecommunications Act will be amended to lift foreign investment restrictions for telecom companies that hold less than a 10-percent share of the total Canadian telecommunications market</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A</a:t>
            </a:r>
            <a:r>
              <a:rPr lang="en-US" sz="2400" dirty="0" smtClean="0"/>
              <a:t>pplying caps in the upcoming spectrum auctions to guarantee that both new wireless competitors and incumbent carriers have access to the spectrum up for auction</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A</a:t>
            </a:r>
            <a:r>
              <a:rPr lang="en-US" sz="2400" dirty="0" smtClean="0"/>
              <a:t> limit on prime spectrum will be imposed on incumbents (Rogers, </a:t>
            </a:r>
            <a:r>
              <a:rPr lang="en-US" sz="2400" dirty="0" err="1" smtClean="0"/>
              <a:t>Telus</a:t>
            </a:r>
            <a:r>
              <a:rPr lang="en-US" sz="2400" dirty="0" smtClean="0"/>
              <a:t>, Bell)</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Spectrum Auction 2012 (cont)</a:t>
            </a:r>
          </a:p>
        </p:txBody>
      </p:sp>
      <p:sp>
        <p:nvSpPr>
          <p:cNvPr id="70659" name="Rectangle 2"/>
          <p:cNvSpPr>
            <a:spLocks noGrp="1" noChangeArrowheads="1"/>
          </p:cNvSpPr>
          <p:nvPr>
            <p:ph idx="1"/>
          </p:nvPr>
        </p:nvSpPr>
        <p:spPr>
          <a:xfrm>
            <a:off x="452438" y="1490663"/>
            <a:ext cx="9072562" cy="5867400"/>
          </a:xfrm>
        </p:spPr>
        <p:txBody>
          <a:bodyPr lIns="0" tIns="0" rIns="0" bIns="0"/>
          <a:lstStyle/>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Apply specific measures in the 700 MHz auction to see that rural Canadians will have access to the same advanced services as everyone else</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Spectrum will allow telecom companies to bring the latest 4G LTE mobile networks to Canadian consumers and businesses, including those in rural areas</a:t>
            </a:r>
            <a:r>
              <a:rPr lang="en-US" dirty="0" smtClean="0"/>
              <a:t> </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smtClean="0"/>
              <a:t>Auction of the low-frequency 700 MHz airwaves will take place in 2013</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S</a:t>
            </a:r>
            <a:r>
              <a:rPr lang="en-US" sz="2400" dirty="0" smtClean="0"/>
              <a:t>pectrum will be reserved for small carriers in 14 bidding regions that will be created</a:t>
            </a:r>
          </a:p>
          <a:p>
            <a:pPr marL="447675" indent="-342900" eaLnBrk="1" hangingPunct="1">
              <a:spcAft>
                <a:spcPts val="1425"/>
              </a:spcAft>
              <a:buSzPct val="45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400" dirty="0"/>
              <a:t>C</a:t>
            </a:r>
            <a:r>
              <a:rPr lang="en-US" sz="2400" dirty="0" smtClean="0"/>
              <a:t>aps in the upcoming spectrum auctions that will enable four or more service providers in each region to obtain spectrum</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mtClean="0"/>
              <a:t>Spectrum Auction</a:t>
            </a:r>
          </a:p>
        </p:txBody>
      </p:sp>
      <p:sp>
        <p:nvSpPr>
          <p:cNvPr id="56323" name="Rectangle 2"/>
          <p:cNvSpPr>
            <a:spLocks noGrp="1" noChangeArrowheads="1"/>
          </p:cNvSpPr>
          <p:nvPr>
            <p:ph idx="1"/>
          </p:nvPr>
        </p:nvSpPr>
        <p:spPr>
          <a:xfrm>
            <a:off x="468313" y="1541463"/>
            <a:ext cx="9070975" cy="4989512"/>
          </a:xfrm>
        </p:spPr>
        <p:txBody>
          <a:bodyPr tIns="21168"/>
          <a:lstStyle/>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The country will be sliced into 14 districts (southern and northern Ontario are two, B.C and Alberta are each one, each with seven blocks of frequencies to be auctioned</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The 700 MHz band consists of blocks:</a:t>
            </a:r>
          </a:p>
          <a:p>
            <a:pPr marL="882650" lvl="1"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Paired blocks (6+6 MHz each): A, B and C</a:t>
            </a:r>
          </a:p>
          <a:p>
            <a:pPr marL="882650" lvl="1"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Paired blocks (5+5 MHz each): C1 and C2</a:t>
            </a:r>
          </a:p>
          <a:p>
            <a:pPr marL="882650" lvl="1"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Unpaired blocks (6 MHz each): D and E</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The large providers are restricted to bidding on only 1 paired block of prime 700 MHz spectrum, in order to leave at least one block available for new entrants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503238" y="301625"/>
            <a:ext cx="9070975" cy="1262063"/>
          </a:xfrm>
        </p:spPr>
        <p:txBody>
          <a:bodyPr tIns="38808"/>
          <a:lstStyle/>
          <a:p>
            <a:pPr eaLnBrk="1" hangingPunct="1"/>
            <a:r>
              <a:rPr lang="en-CA" dirty="0" smtClean="0"/>
              <a:t>Spectrum Auction</a:t>
            </a:r>
          </a:p>
        </p:txBody>
      </p:sp>
      <p:sp>
        <p:nvSpPr>
          <p:cNvPr id="57347"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Wireless frequencies can be split into upper and lower bands</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For two-way communications, each band can be further split in half: One with, say, 5 MHz for the uplink, the other an equal amount for the downlink</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Industry Canada can sell either a pair of frequencies, or a single group. Obviously, paired spectrum is more valuable than unpaired for cellular communications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503238" y="301625"/>
            <a:ext cx="9070975" cy="1262063"/>
          </a:xfrm>
        </p:spPr>
        <p:txBody>
          <a:bodyPr tIns="38808"/>
          <a:lstStyle/>
          <a:p>
            <a:pPr eaLnBrk="1" hangingPunct="1"/>
            <a:r>
              <a:rPr lang="en-CA" dirty="0" smtClean="0"/>
              <a:t>Spectrum Auction Overview</a:t>
            </a:r>
          </a:p>
        </p:txBody>
      </p:sp>
      <p:sp>
        <p:nvSpPr>
          <p:cNvPr id="58371" name="Rectangle 2"/>
          <p:cNvSpPr>
            <a:spLocks noGrp="1" noChangeArrowheads="1"/>
          </p:cNvSpPr>
          <p:nvPr>
            <p:ph idx="1"/>
          </p:nvPr>
        </p:nvSpPr>
        <p:spPr>
          <a:xfrm>
            <a:off x="503238" y="1768475"/>
            <a:ext cx="9070975" cy="4989513"/>
          </a:xfrm>
        </p:spPr>
        <p:txBody>
          <a:bodyPr tIns="22932"/>
          <a:lstStyle/>
          <a:p>
            <a:pPr marL="431800"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 A, B, C, C1 and C2 will be sold as paired blocks. Blocks D and E are unpaired (or one-way) spectrum</a:t>
            </a:r>
          </a:p>
          <a:p>
            <a:pPr marL="431800"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The most valuable is blocks B, C, C1 and C2</a:t>
            </a:r>
          </a:p>
          <a:p>
            <a:pPr marL="431800"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Two reasons:</a:t>
            </a:r>
          </a:p>
          <a:p>
            <a:pPr marL="863600" lvl="1"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One is they will be sold with paired frequencies.</a:t>
            </a:r>
          </a:p>
          <a:p>
            <a:pPr marL="863600" lvl="1"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Second, they are aligned with the same 700 MHz blocks that U.S. carriers AT&amp;T (in this case B and C) and Verizon Wireless (C1 and C2)</a:t>
            </a:r>
          </a:p>
          <a:p>
            <a:pPr marL="431800" indent="-323850" eaLnBrk="1" hangingPunct="1">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600" dirty="0" smtClean="0"/>
              <a:t>Canadian carriers want their subscribers to be able to roam in the U.S., so these four blocks will attract the fiercest bidding</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359792" y="0"/>
            <a:ext cx="9070975" cy="1262063"/>
          </a:xfrm>
        </p:spPr>
        <p:txBody>
          <a:bodyPr tIns="38808"/>
          <a:lstStyle/>
          <a:p>
            <a:pPr eaLnBrk="1" hangingPunct="1"/>
            <a:r>
              <a:rPr lang="en-CA" dirty="0" smtClean="0"/>
              <a:t>Spectrum </a:t>
            </a:r>
          </a:p>
        </p:txBody>
      </p:sp>
      <p:sp>
        <p:nvSpPr>
          <p:cNvPr id="59395"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AT&amp;T's network is compatible with the new LTE/HSPA wireless standard as well as the older GSM standard</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Verizon's new network uses LTE, but it defaults to the older CDMA standard that Bell and </a:t>
            </a:r>
            <a:r>
              <a:rPr lang="en-CA" dirty="0" err="1" smtClean="0"/>
              <a:t>Telus</a:t>
            </a:r>
            <a:r>
              <a:rPr lang="en-CA" dirty="0" smtClean="0"/>
              <a:t> also share on their older networks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359792" y="179437"/>
            <a:ext cx="9070975" cy="1262063"/>
          </a:xfrm>
        </p:spPr>
        <p:txBody>
          <a:bodyPr tIns="38808"/>
          <a:lstStyle/>
          <a:p>
            <a:pPr eaLnBrk="1" hangingPunct="1"/>
            <a:r>
              <a:rPr lang="en-CA" dirty="0" smtClean="0"/>
              <a:t>Spectrum Auction</a:t>
            </a:r>
          </a:p>
        </p:txBody>
      </p:sp>
      <p:sp>
        <p:nvSpPr>
          <p:cNvPr id="60419"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Of the four prime blocks, Industry Canada says incumbent carriers can only win ONE in each district</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If an incumbent carrier wants to buy two paired blocks, Industry Canada mandates one of them has to be the A block</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Although it has paired frequencies, at the moment there are technical problems preventing carriers in the U.S. from using it</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Grp="1" noChangeArrowheads="1"/>
          </p:cNvSpPr>
          <p:nvPr>
            <p:ph type="title"/>
          </p:nvPr>
        </p:nvSpPr>
        <p:spPr>
          <a:xfrm>
            <a:off x="359792" y="323453"/>
            <a:ext cx="9070975" cy="1262063"/>
          </a:xfrm>
        </p:spPr>
        <p:txBody>
          <a:bodyPr tIns="38808"/>
          <a:lstStyle/>
          <a:p>
            <a:pPr eaLnBrk="1" hangingPunct="1"/>
            <a:r>
              <a:rPr lang="en-CA" dirty="0" smtClean="0"/>
              <a:t>Spectrum Auction</a:t>
            </a:r>
          </a:p>
        </p:txBody>
      </p:sp>
      <p:sp>
        <p:nvSpPr>
          <p:cNvPr id="61443"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 Unpaired D and E blocks:</a:t>
            </a:r>
          </a:p>
          <a:p>
            <a:pPr marL="996950" lvl="1"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lower band blocks open for any bidder, but they are only one-way blocks 5 MHz wide</a:t>
            </a:r>
          </a:p>
          <a:p>
            <a:pPr marL="996950" lvl="1"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at the moment there are no handsets that can use that spectrum</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Spectrum cap framework will also be used in the 2014 auction for spectrum in the 2.5 GHz bands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Telecommunications Revenue </a:t>
            </a:r>
            <a:r>
              <a:rPr lang="en-US" dirty="0"/>
              <a:t>B</a:t>
            </a:r>
            <a:r>
              <a:rPr lang="en-US" dirty="0" smtClean="0"/>
              <a:t>reakdown</a:t>
            </a:r>
          </a:p>
        </p:txBody>
      </p:sp>
      <p:sp>
        <p:nvSpPr>
          <p:cNvPr id="9220" name="Rectangle 3"/>
          <p:cNvSpPr>
            <a:spLocks noGrp="1" noChangeArrowheads="1"/>
          </p:cNvSpPr>
          <p:nvPr>
            <p:ph sz="half" idx="1"/>
          </p:nvPr>
        </p:nvSpPr>
        <p:spPr>
          <a:xfrm>
            <a:off x="196850" y="1587500"/>
            <a:ext cx="4699446" cy="5848350"/>
          </a:xfrm>
        </p:spPr>
        <p:txBody>
          <a:bodyPr lIns="0" tIns="0" rIns="0" bIns="0"/>
          <a:lstStyle/>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200" dirty="0" smtClean="0">
                <a:latin typeface="Calibri" pitchFamily="34" charset="0"/>
                <a:cs typeface="Calibri" pitchFamily="34" charset="0"/>
              </a:rPr>
              <a:t>Canadian telecommunications service industry is dominated by  10 large companies that collectively account for 95% of Canadian telecommunications revenues</a:t>
            </a:r>
          </a:p>
          <a:p>
            <a:pPr marL="447675" eaLnBrk="1" hangingPunct="1">
              <a:spcAft>
                <a:spcPts val="1425"/>
              </a:spcAft>
              <a:buSzPct val="45000"/>
              <a:buFont typeface="Arial" pitchFamily="34" charset="0"/>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sz="2200" dirty="0">
                <a:latin typeface="Calibri" pitchFamily="34" charset="0"/>
                <a:cs typeface="Calibri" pitchFamily="34" charset="0"/>
              </a:rPr>
              <a:t>C</a:t>
            </a:r>
            <a:r>
              <a:rPr lang="en-US" sz="2200" dirty="0" smtClean="0">
                <a:latin typeface="Calibri" pitchFamily="34" charset="0"/>
                <a:cs typeface="Calibri" pitchFamily="34" charset="0"/>
              </a:rPr>
              <a:t>ompanies operating in all six markets of the telecommunications service industry (i.e. local and access, long distance, Internet, data, private line, and wireless) accounted for approximately 91% of Canadian telecommunications revenues</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784350"/>
            <a:ext cx="4425950" cy="4456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mtClean="0"/>
              <a:t>Spectrum Auction</a:t>
            </a:r>
          </a:p>
        </p:txBody>
      </p:sp>
      <p:sp>
        <p:nvSpPr>
          <p:cNvPr id="62467" name="Rectangle 2"/>
          <p:cNvSpPr>
            <a:spLocks noGrp="1" noChangeArrowheads="1"/>
          </p:cNvSpPr>
          <p:nvPr>
            <p:ph idx="1"/>
          </p:nvPr>
        </p:nvSpPr>
        <p:spPr>
          <a:xfrm>
            <a:off x="468313" y="180022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New entrants can secure two "prime" 700 MHz blocks; effectively 10+10 MHz paired spectrum. </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However, a large carrier could also acquire two blocks of paired spectrum if it includes the A license, which is not considered prime spectrum at this time due to the unavailability of equipment. </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Otherwise large carriers can only acquire one block of prime 700 MHz spectrum per area</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503238" y="301625"/>
            <a:ext cx="9070975" cy="1262063"/>
          </a:xfrm>
        </p:spPr>
        <p:txBody>
          <a:bodyPr tIns="38808"/>
          <a:lstStyle/>
          <a:p>
            <a:pPr eaLnBrk="1" hangingPunct="1"/>
            <a:r>
              <a:rPr lang="en-CA" dirty="0" smtClean="0"/>
              <a:t>Spectrum Requirements</a:t>
            </a:r>
          </a:p>
        </p:txBody>
      </p:sp>
      <p:sp>
        <p:nvSpPr>
          <p:cNvPr id="63491"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Strong coverage requirements (90% population coverage after 5 years) will apply to carriers who hold or have access to two or more paired blocks of 700 MHz spectrum</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a:t>O</a:t>
            </a:r>
            <a:r>
              <a:rPr lang="en-CA" dirty="0" smtClean="0"/>
              <a:t>bligations imposed on spectrum licensees are to support the deployment of next-generation services to rural Canadians</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a:t>E</a:t>
            </a:r>
            <a:r>
              <a:rPr lang="en-CA" dirty="0" smtClean="0"/>
              <a:t>xtending roaming provisions indefinitely and expanding them to all carriers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503238" y="301625"/>
            <a:ext cx="9070975" cy="1262063"/>
          </a:xfrm>
        </p:spPr>
        <p:txBody>
          <a:bodyPr tIns="38808"/>
          <a:lstStyle/>
          <a:p>
            <a:pPr eaLnBrk="1" hangingPunct="1"/>
            <a:r>
              <a:rPr lang="en-CA" dirty="0" smtClean="0"/>
              <a:t>Spectrum Requirements</a:t>
            </a:r>
          </a:p>
        </p:txBody>
      </p:sp>
      <p:sp>
        <p:nvSpPr>
          <p:cNvPr id="64515"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Companies that hold more than one block of spectrum will have to provide wireless services to 90 per cent of their coverage areas within five years and to 97 per cent of their coverage areas within seven years</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a:t>R</a:t>
            </a:r>
            <a:r>
              <a:rPr lang="en-CA" dirty="0" smtClean="0"/>
              <a:t>equiring carriers to make available basic information on all towers to improve transparency and expedite the sharing process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Foreign Ownership</a:t>
            </a:r>
          </a:p>
        </p:txBody>
      </p:sp>
      <p:sp>
        <p:nvSpPr>
          <p:cNvPr id="65539" name="Rectangle 2"/>
          <p:cNvSpPr>
            <a:spLocks noGrp="1" noChangeArrowheads="1"/>
          </p:cNvSpPr>
          <p:nvPr>
            <p:ph idx="1"/>
          </p:nvPr>
        </p:nvSpPr>
        <p:spPr>
          <a:xfrm>
            <a:off x="539750" y="1493838"/>
            <a:ext cx="9070975" cy="5886450"/>
          </a:xfrm>
        </p:spPr>
        <p:txBody>
          <a:bodyPr tIns="22932"/>
          <a:lstStyle/>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a:t>E</a:t>
            </a:r>
            <a:r>
              <a:rPr lang="en-CA" sz="2400" dirty="0" smtClean="0"/>
              <a:t>xempt telecommunications companies with less than 10 percent of total telecommunications Canadian market revenue from foreign investment restrictions </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a:t>S</a:t>
            </a:r>
            <a:r>
              <a:rPr lang="en-CA" sz="2400" dirty="0" smtClean="0"/>
              <a:t>o carriers with broadcast distribution undertakings (BDUs) will not benefit</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BDUs are telecommunications carriers that deliver TV programming. By virtue of delivering IPTV, most local phone companies became licensed as BDUs</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Investment Canada Act provisions remain in place, which require an application for review if the investment exceeds $330M</a:t>
            </a:r>
          </a:p>
          <a:p>
            <a:pPr marL="450850" indent="-34290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dirty="0" smtClean="0"/>
              <a:t>Bell, Rogers and TELUS would still have needed to restructure their BDU businesses and be subject to Investment Canada review</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mtClean="0"/>
              <a:t>Spectrum Auction Analysis</a:t>
            </a:r>
          </a:p>
        </p:txBody>
      </p:sp>
      <p:sp>
        <p:nvSpPr>
          <p:cNvPr id="66563" name="Rectangle 2"/>
          <p:cNvSpPr>
            <a:spLocks noGrp="1" noChangeArrowheads="1"/>
          </p:cNvSpPr>
          <p:nvPr>
            <p:ph idx="1"/>
          </p:nvPr>
        </p:nvSpPr>
        <p:spPr>
          <a:xfrm>
            <a:off x="503238" y="1768475"/>
            <a:ext cx="9070975" cy="5157788"/>
          </a:xfrm>
        </p:spPr>
        <p:txBody>
          <a:bodyPr>
            <a:normAutofit/>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Spectrum cap means that Bell, Rogers, and </a:t>
            </a:r>
            <a:r>
              <a:rPr lang="en-CA" dirty="0" err="1" smtClean="0"/>
              <a:t>Telus</a:t>
            </a:r>
            <a:r>
              <a:rPr lang="en-CA" dirty="0" smtClean="0"/>
              <a:t> can all get one nationwide 5 by 5 block of 700 spectrum. It's safe to assume that nobody will outbid them</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The fourth block will be divided regionally. In the territories, Ontario, British Columbia, and Alberta, Wind has the deepest pockets, especially with the revised foreign ownership regulation. </a:t>
            </a:r>
            <a:r>
              <a:rPr lang="en-CA" dirty="0" err="1" smtClean="0"/>
              <a:t>Mobilicity</a:t>
            </a:r>
            <a:r>
              <a:rPr lang="en-CA" dirty="0" smtClean="0"/>
              <a:t> and Public doesn't have the cash Wind does, even with the option for more foreign investment</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mtClean="0"/>
              <a:t>Spectrum Auction Analysis</a:t>
            </a:r>
          </a:p>
        </p:txBody>
      </p:sp>
      <p:sp>
        <p:nvSpPr>
          <p:cNvPr id="67587"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In Quebec, that fourth block belongs to Videotron. They have the desire to shut Wind out, and that 700 block is worth far more to them than it is to Wind</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In Manitoba and Saskatchewan, Wind will be in competition with MTS and </a:t>
            </a:r>
            <a:r>
              <a:rPr lang="en-CA" dirty="0" err="1" smtClean="0"/>
              <a:t>Sasktel</a:t>
            </a:r>
            <a:r>
              <a:rPr lang="en-CA" dirty="0" smtClean="0"/>
              <a:t>. The spectrum is worth more to MTS and </a:t>
            </a:r>
            <a:r>
              <a:rPr lang="en-CA" dirty="0" err="1" smtClean="0"/>
              <a:t>Sasktel</a:t>
            </a:r>
            <a:r>
              <a:rPr lang="en-CA" dirty="0" smtClean="0"/>
              <a:t>, but they have the opportunity to partner with Bell, Rogers, or </a:t>
            </a:r>
            <a:r>
              <a:rPr lang="en-CA" dirty="0" err="1" smtClean="0"/>
              <a:t>Telus</a:t>
            </a:r>
            <a:r>
              <a:rPr lang="en-CA" dirty="0" smtClean="0"/>
              <a:t> for network creation, as they have done in the past</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p:nvPr>
        </p:nvSpPr>
        <p:spPr>
          <a:xfrm>
            <a:off x="503238" y="301625"/>
            <a:ext cx="9070975" cy="1262063"/>
          </a:xfrm>
        </p:spPr>
        <p:txBody>
          <a:bodyPr tIns="38808"/>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mtClean="0"/>
              <a:t>Spectrum Auction Analysis</a:t>
            </a:r>
          </a:p>
        </p:txBody>
      </p:sp>
      <p:sp>
        <p:nvSpPr>
          <p:cNvPr id="68611" name="Rectangle 2"/>
          <p:cNvSpPr>
            <a:spLocks noGrp="1" noChangeArrowheads="1"/>
          </p:cNvSpPr>
          <p:nvPr>
            <p:ph idx="1"/>
          </p:nvPr>
        </p:nvSpPr>
        <p:spPr>
          <a:xfrm>
            <a:off x="503238" y="1768475"/>
            <a:ext cx="9070975" cy="4989513"/>
          </a:xfrm>
        </p:spPr>
        <p:txBody>
          <a:bodyPr/>
          <a:lstStyle/>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In the maritime provinces, the competitors are Wind and </a:t>
            </a:r>
            <a:r>
              <a:rPr lang="en-CA" dirty="0" err="1" smtClean="0"/>
              <a:t>Eastlink</a:t>
            </a:r>
            <a:endParaRPr lang="en-CA" dirty="0" smtClean="0"/>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smtClean="0"/>
              <a:t>In BC, Alberta, Manitoba, and Saskatchewan, Shaw has AWS spectrum licenses – licenses will become very valuable as incumbents will bid for them</a:t>
            </a:r>
          </a:p>
          <a:p>
            <a:pPr marL="565150" eaLnBrk="1" hangingPunct="1">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dirty="0" err="1" smtClean="0"/>
              <a:t>Orascom</a:t>
            </a:r>
            <a:r>
              <a:rPr lang="en-CA" dirty="0" smtClean="0"/>
              <a:t> funded Wind with approximately $1 billion, to outbid either Bell, Rogers or </a:t>
            </a:r>
            <a:r>
              <a:rPr lang="en-CA" dirty="0" err="1" smtClean="0"/>
              <a:t>Telus</a:t>
            </a:r>
            <a:r>
              <a:rPr lang="en-CA" dirty="0" smtClean="0"/>
              <a:t> would require significant costs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7" name="Picture 7" descr="http://stopthecap.com/wp-content/uploads/2011/06/rogers-logo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16" y="2411685"/>
            <a:ext cx="8991157" cy="2645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l="48930" t="25333" r="1904" b="31429"/>
          <a:stretch>
            <a:fillRect/>
          </a:stretch>
        </p:blipFill>
        <p:spPr bwMode="auto">
          <a:xfrm>
            <a:off x="0" y="-3175"/>
            <a:ext cx="10018713" cy="75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l="14436" t="7536" r="39351" b="14244"/>
          <a:stretch>
            <a:fillRect/>
          </a:stretch>
        </p:blipFill>
        <p:spPr bwMode="auto">
          <a:xfrm>
            <a:off x="791840" y="395461"/>
            <a:ext cx="7344816" cy="677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Title 1"/>
          <p:cNvSpPr>
            <a:spLocks noGrp="1"/>
          </p:cNvSpPr>
          <p:nvPr>
            <p:ph type="title"/>
          </p:nvPr>
        </p:nvSpPr>
        <p:spPr>
          <a:xfrm>
            <a:off x="5338319" y="178765"/>
            <a:ext cx="9072562" cy="1260475"/>
          </a:xfrm>
        </p:spPr>
        <p:txBody>
          <a:bodyPr/>
          <a:lstStyle/>
          <a:p>
            <a:pPr eaLnBrk="1" hangingPunct="1"/>
            <a:r>
              <a:rPr lang="en-CA" dirty="0" smtClean="0"/>
              <a:t>Financial Snapshot</a:t>
            </a:r>
          </a:p>
        </p:txBody>
      </p:sp>
      <p:grpSp>
        <p:nvGrpSpPr>
          <p:cNvPr id="16" name="Group 15"/>
          <p:cNvGrpSpPr/>
          <p:nvPr/>
        </p:nvGrpSpPr>
        <p:grpSpPr>
          <a:xfrm>
            <a:off x="39970" y="7092205"/>
            <a:ext cx="2963152" cy="467470"/>
            <a:chOff x="2953" y="0"/>
            <a:chExt cx="2963152" cy="467470"/>
          </a:xfrm>
        </p:grpSpPr>
        <p:sp>
          <p:nvSpPr>
            <p:cNvPr id="17" name="Pentagon 1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19" name="Group 18"/>
          <p:cNvGrpSpPr/>
          <p:nvPr/>
        </p:nvGrpSpPr>
        <p:grpSpPr>
          <a:xfrm>
            <a:off x="2410492" y="7092205"/>
            <a:ext cx="2963152" cy="467470"/>
            <a:chOff x="2373475" y="0"/>
            <a:chExt cx="2963152" cy="467470"/>
          </a:xfrm>
        </p:grpSpPr>
        <p:sp>
          <p:nvSpPr>
            <p:cNvPr id="20" name="Chevron 19"/>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22" name="Group 21"/>
          <p:cNvGrpSpPr/>
          <p:nvPr/>
        </p:nvGrpSpPr>
        <p:grpSpPr>
          <a:xfrm>
            <a:off x="4781014" y="7092205"/>
            <a:ext cx="2963152" cy="467470"/>
            <a:chOff x="4743997" y="0"/>
            <a:chExt cx="2963152" cy="467470"/>
          </a:xfrm>
        </p:grpSpPr>
        <p:sp>
          <p:nvSpPr>
            <p:cNvPr id="23" name="Chevron 2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25" name="Group 24"/>
          <p:cNvGrpSpPr/>
          <p:nvPr/>
        </p:nvGrpSpPr>
        <p:grpSpPr>
          <a:xfrm>
            <a:off x="7151536" y="7092205"/>
            <a:ext cx="2963152" cy="467470"/>
            <a:chOff x="7114519" y="0"/>
            <a:chExt cx="2963152" cy="467470"/>
          </a:xfrm>
        </p:grpSpPr>
        <p:sp>
          <p:nvSpPr>
            <p:cNvPr id="26" name="Chevron 2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503238" y="301625"/>
            <a:ext cx="9072562" cy="1260475"/>
          </a:xfrm>
        </p:spPr>
        <p:txBody>
          <a:bodyPr lIns="0" tIns="0" rIns="0" bIns="0" anchor="ctr">
            <a:normAutofit fontScale="90000"/>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Telecommunications Revenues, by Market </a:t>
            </a:r>
            <a:r>
              <a:rPr lang="en-US" dirty="0"/>
              <a:t>S</a:t>
            </a:r>
            <a:r>
              <a:rPr lang="en-US" dirty="0" smtClean="0"/>
              <a:t>ector ($ billions)</a:t>
            </a:r>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489121"/>
            <a:ext cx="7024688" cy="557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76261" y="27709"/>
            <a:ext cx="9072563" cy="1260475"/>
          </a:xfrm>
        </p:spPr>
        <p:txBody>
          <a:bodyPr/>
          <a:lstStyle/>
          <a:p>
            <a:pPr eaLnBrk="1" hangingPunct="1"/>
            <a:r>
              <a:rPr lang="en-CA" dirty="0" smtClean="0"/>
              <a:t>1 Year Performance</a:t>
            </a:r>
          </a:p>
        </p:txBody>
      </p:sp>
      <p:sp>
        <p:nvSpPr>
          <p:cNvPr id="74755" name="Content Placeholder 2"/>
          <p:cNvSpPr>
            <a:spLocks noGrp="1"/>
          </p:cNvSpPr>
          <p:nvPr>
            <p:ph idx="1"/>
          </p:nvPr>
        </p:nvSpPr>
        <p:spPr/>
        <p:txBody>
          <a:bodyPr/>
          <a:lstStyle/>
          <a:p>
            <a:pPr eaLnBrk="1" hangingPunct="1"/>
            <a:endParaRPr lang="en-CA" smtClean="0"/>
          </a:p>
        </p:txBody>
      </p:sp>
      <p:pic>
        <p:nvPicPr>
          <p:cNvPr id="74756" name="Picture 2"/>
          <p:cNvPicPr>
            <a:picLocks noChangeAspect="1" noChangeArrowheads="1"/>
          </p:cNvPicPr>
          <p:nvPr/>
        </p:nvPicPr>
        <p:blipFill>
          <a:blip r:embed="rId2">
            <a:extLst>
              <a:ext uri="{28A0092B-C50C-407E-A947-70E740481C1C}">
                <a14:useLocalDpi xmlns:a14="http://schemas.microsoft.com/office/drawing/2010/main" val="0"/>
              </a:ext>
            </a:extLst>
          </a:blip>
          <a:srcRect l="13480" t="20074" r="16457" b="18750"/>
          <a:stretch>
            <a:fillRect/>
          </a:stretch>
        </p:blipFill>
        <p:spPr bwMode="auto">
          <a:xfrm>
            <a:off x="169863" y="1160463"/>
            <a:ext cx="9478961" cy="593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78467" y="251445"/>
            <a:ext cx="9072563" cy="1091953"/>
          </a:xfrm>
        </p:spPr>
        <p:txBody>
          <a:bodyPr/>
          <a:lstStyle/>
          <a:p>
            <a:pPr eaLnBrk="1" hangingPunct="1"/>
            <a:r>
              <a:rPr lang="en-CA" dirty="0" smtClean="0"/>
              <a:t>5 Year Performance  </a:t>
            </a: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l="13795" t="14963" r="16032" b="19885"/>
          <a:stretch>
            <a:fillRect/>
          </a:stretch>
        </p:blipFill>
        <p:spPr bwMode="auto">
          <a:xfrm>
            <a:off x="15875" y="1239838"/>
            <a:ext cx="9632949" cy="584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78467" y="319639"/>
            <a:ext cx="9072563" cy="1091953"/>
          </a:xfrm>
        </p:spPr>
        <p:txBody>
          <a:bodyPr/>
          <a:lstStyle/>
          <a:p>
            <a:pPr eaLnBrk="1" hangingPunct="1"/>
            <a:r>
              <a:rPr lang="en-CA" dirty="0" smtClean="0"/>
              <a:t>10 Year Performance</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l="13387" t="9126" r="16225" b="25378"/>
          <a:stretch>
            <a:fillRect/>
          </a:stretch>
        </p:blipFill>
        <p:spPr bwMode="auto">
          <a:xfrm>
            <a:off x="0" y="1398588"/>
            <a:ext cx="9792840" cy="569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78467" y="395461"/>
            <a:ext cx="9072563" cy="1091953"/>
          </a:xfrm>
        </p:spPr>
        <p:txBody>
          <a:bodyPr/>
          <a:lstStyle/>
          <a:p>
            <a:pPr eaLnBrk="1" hangingPunct="1"/>
            <a:r>
              <a:rPr lang="en-CA" dirty="0" smtClean="0"/>
              <a:t>Rogers Vs. TSX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13722" t="14684" r="15778" b="19444"/>
          <a:stretch>
            <a:fillRect/>
          </a:stretch>
        </p:blipFill>
        <p:spPr bwMode="auto">
          <a:xfrm>
            <a:off x="-31749" y="1336676"/>
            <a:ext cx="9680574" cy="583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CA" dirty="0" smtClean="0"/>
              <a:t>Rogers </a:t>
            </a:r>
            <a:r>
              <a:rPr lang="en-CA" dirty="0"/>
              <a:t>V</a:t>
            </a:r>
            <a:r>
              <a:rPr lang="en-CA" dirty="0" smtClean="0"/>
              <a:t>s. TSX Telecom </a:t>
            </a: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l="13943" t="12103" r="16335" b="20834"/>
          <a:stretch>
            <a:fillRect/>
          </a:stretch>
        </p:blipFill>
        <p:spPr bwMode="auto">
          <a:xfrm>
            <a:off x="79375" y="1477964"/>
            <a:ext cx="9713465" cy="578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CA" dirty="0" smtClean="0"/>
              <a:t>History </a:t>
            </a:r>
          </a:p>
        </p:txBody>
      </p:sp>
      <p:sp>
        <p:nvSpPr>
          <p:cNvPr id="79875" name="Content Placeholder 2"/>
          <p:cNvSpPr>
            <a:spLocks noGrp="1"/>
          </p:cNvSpPr>
          <p:nvPr>
            <p:ph idx="1"/>
          </p:nvPr>
        </p:nvSpPr>
        <p:spPr/>
        <p:txBody>
          <a:bodyPr/>
          <a:lstStyle/>
          <a:p>
            <a:pPr eaLnBrk="1" hangingPunct="1">
              <a:buSzPct val="45000"/>
            </a:pPr>
            <a:r>
              <a:rPr lang="en-CA" dirty="0" smtClean="0"/>
              <a:t>1960</a:t>
            </a:r>
            <a:r>
              <a:rPr lang="en-CA" dirty="0" smtClean="0">
                <a:sym typeface="Wingdings" charset="2"/>
              </a:rPr>
              <a:t>While in School Ted Rogers buys CHFI and makes it successful </a:t>
            </a:r>
          </a:p>
          <a:p>
            <a:pPr eaLnBrk="1" hangingPunct="1">
              <a:buSzPct val="45000"/>
            </a:pPr>
            <a:r>
              <a:rPr lang="en-CA" dirty="0" smtClean="0"/>
              <a:t>1967</a:t>
            </a:r>
            <a:r>
              <a:rPr lang="en-CA" dirty="0" smtClean="0">
                <a:sym typeface="Wingdings" charset="2"/>
              </a:rPr>
              <a:t>Ted Rogers f</a:t>
            </a:r>
            <a:r>
              <a:rPr lang="en-CA" dirty="0" smtClean="0"/>
              <a:t>ounds Rogers Cable TV, and enters into the cable business</a:t>
            </a:r>
          </a:p>
          <a:p>
            <a:pPr eaLnBrk="1" hangingPunct="1">
              <a:buSzPct val="45000"/>
            </a:pPr>
            <a:r>
              <a:rPr lang="en-CA" dirty="0" smtClean="0"/>
              <a:t>1979</a:t>
            </a:r>
            <a:r>
              <a:rPr lang="en-CA" dirty="0" smtClean="0">
                <a:sym typeface="Wingdings" charset="2"/>
              </a:rPr>
              <a:t></a:t>
            </a:r>
            <a:r>
              <a:rPr lang="en-CA" dirty="0" smtClean="0"/>
              <a:t>Rogers becomes a public company after acquiring Canadian </a:t>
            </a:r>
            <a:r>
              <a:rPr lang="en-CA" dirty="0" err="1" smtClean="0"/>
              <a:t>Cablesystems</a:t>
            </a:r>
            <a:r>
              <a:rPr lang="en-CA" dirty="0" smtClean="0"/>
              <a:t> and becomes biggest cable company in Canada</a:t>
            </a:r>
          </a:p>
          <a:p>
            <a:pPr eaLnBrk="1" hangingPunct="1">
              <a:buSzPct val="45000"/>
            </a:pPr>
            <a:r>
              <a:rPr lang="en-CA" dirty="0" smtClean="0"/>
              <a:t>1981</a:t>
            </a:r>
            <a:r>
              <a:rPr lang="en-CA" dirty="0" smtClean="0">
                <a:sym typeface="Wingdings" charset="2"/>
              </a:rPr>
              <a:t>Rogers enters the America market</a:t>
            </a:r>
          </a:p>
          <a:p>
            <a:pPr eaLnBrk="1" hangingPunct="1">
              <a:buSzPct val="45000"/>
            </a:pPr>
            <a:endParaRPr lang="en-CA"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CA" dirty="0" smtClean="0"/>
              <a:t>History</a:t>
            </a:r>
          </a:p>
        </p:txBody>
      </p:sp>
      <p:sp>
        <p:nvSpPr>
          <p:cNvPr id="3" name="Content Placeholder 2"/>
          <p:cNvSpPr>
            <a:spLocks noGrp="1"/>
          </p:cNvSpPr>
          <p:nvPr>
            <p:ph idx="1"/>
          </p:nvPr>
        </p:nvSpPr>
        <p:spPr/>
        <p:txBody>
          <a:bodyPr>
            <a:normAutofit/>
          </a:bodyPr>
          <a:lstStyle/>
          <a:p>
            <a:pPr eaLnBrk="1" hangingPunct="1">
              <a:buSzPct val="45000"/>
              <a:defRPr/>
            </a:pPr>
            <a:r>
              <a:rPr lang="en-CA" dirty="0" smtClean="0"/>
              <a:t>1985</a:t>
            </a:r>
            <a:r>
              <a:rPr lang="en-CA" dirty="0" smtClean="0">
                <a:sym typeface="Wingdings" pitchFamily="2" charset="2"/>
              </a:rPr>
              <a:t>Rogers enters the cellular market under the brand </a:t>
            </a:r>
            <a:r>
              <a:rPr lang="en-CA" dirty="0" err="1" smtClean="0">
                <a:sym typeface="Wingdings" pitchFamily="2" charset="2"/>
              </a:rPr>
              <a:t>Cantel</a:t>
            </a:r>
            <a:endParaRPr lang="en-CA" dirty="0" smtClean="0">
              <a:sym typeface="Wingdings" pitchFamily="2" charset="2"/>
            </a:endParaRPr>
          </a:p>
          <a:p>
            <a:pPr eaLnBrk="1" hangingPunct="1">
              <a:buSzPct val="45000"/>
              <a:defRPr/>
            </a:pPr>
            <a:r>
              <a:rPr lang="en-CA" dirty="0" smtClean="0">
                <a:sym typeface="Wingdings" pitchFamily="2" charset="2"/>
              </a:rPr>
              <a:t>1994Rogers media is created after the </a:t>
            </a:r>
            <a:r>
              <a:rPr lang="en-CA" dirty="0"/>
              <a:t>$3.1 billion hostile bid for Maclean </a:t>
            </a:r>
            <a:r>
              <a:rPr lang="en-CA" dirty="0" smtClean="0"/>
              <a:t>Hunter</a:t>
            </a:r>
          </a:p>
          <a:p>
            <a:pPr eaLnBrk="1" hangingPunct="1">
              <a:buSzPct val="45000"/>
              <a:defRPr/>
            </a:pPr>
            <a:r>
              <a:rPr lang="en-CA" dirty="0" smtClean="0">
                <a:sym typeface="Wingdings" pitchFamily="2" charset="2"/>
              </a:rPr>
              <a:t>2000Rogers acquires the Toronto Blue Jays</a:t>
            </a:r>
          </a:p>
          <a:p>
            <a:pPr eaLnBrk="1" hangingPunct="1">
              <a:buSzPct val="45000"/>
              <a:defRPr/>
            </a:pPr>
            <a:r>
              <a:rPr lang="en-CA" dirty="0" smtClean="0">
                <a:sym typeface="Wingdings" pitchFamily="2" charset="2"/>
              </a:rPr>
              <a:t>2007Acquires 5 Citytv  stations</a:t>
            </a:r>
          </a:p>
          <a:p>
            <a:pPr eaLnBrk="1" hangingPunct="1">
              <a:buSzPct val="45000"/>
              <a:defRPr/>
            </a:pPr>
            <a:r>
              <a:rPr lang="en-CA" dirty="0" smtClean="0">
                <a:sym typeface="Wingdings" pitchFamily="2" charset="2"/>
              </a:rPr>
              <a:t>2009</a:t>
            </a:r>
            <a:r>
              <a:rPr lang="en-CA" dirty="0"/>
              <a:t>Nadir Mohamed becomes President &amp; CEO of Rogers Communications </a:t>
            </a:r>
            <a:r>
              <a:rPr lang="en-CA" dirty="0" err="1" smtClean="0"/>
              <a:t>Inc</a:t>
            </a:r>
            <a:endParaRPr lang="en-CA" dirty="0" smtClean="0">
              <a:sym typeface="Wingdings" pitchFamily="2" charset="2"/>
            </a:endParaRP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l="36070" t="13142" r="5000" b="10667"/>
          <a:stretch>
            <a:fillRect/>
          </a:stretch>
        </p:blipFill>
        <p:spPr bwMode="auto">
          <a:xfrm>
            <a:off x="674688" y="582613"/>
            <a:ext cx="8969375" cy="696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Title 1"/>
          <p:cNvSpPr>
            <a:spLocks noGrp="1"/>
          </p:cNvSpPr>
          <p:nvPr>
            <p:ph type="title"/>
          </p:nvPr>
        </p:nvSpPr>
        <p:spPr>
          <a:xfrm>
            <a:off x="-27004" y="323453"/>
            <a:ext cx="9140825" cy="777876"/>
          </a:xfrm>
        </p:spPr>
        <p:txBody>
          <a:bodyPr/>
          <a:lstStyle/>
          <a:p>
            <a:pPr eaLnBrk="1" hangingPunct="1"/>
            <a:r>
              <a:rPr lang="en-CA" dirty="0" smtClean="0"/>
              <a:t>Management  Team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idx="1"/>
          </p:nvPr>
        </p:nvSpPr>
        <p:spPr>
          <a:xfrm>
            <a:off x="503238" y="1768475"/>
            <a:ext cx="5617194" cy="4963690"/>
          </a:xfrm>
        </p:spPr>
        <p:txBody>
          <a:bodyPr/>
          <a:lstStyle/>
          <a:p>
            <a:pPr marL="0" indent="0">
              <a:buSzPct val="45000"/>
              <a:buNone/>
            </a:pPr>
            <a:r>
              <a:rPr lang="en-US" b="1" dirty="0" smtClean="0"/>
              <a:t>Edward S. “Ted” Rogers</a:t>
            </a:r>
          </a:p>
          <a:p>
            <a:pPr>
              <a:buSzPct val="45000"/>
            </a:pPr>
            <a:r>
              <a:rPr lang="en-US" dirty="0" smtClean="0"/>
              <a:t>Previous President and CEO of Rogers Communications</a:t>
            </a:r>
          </a:p>
          <a:p>
            <a:pPr>
              <a:buSzPct val="45000"/>
            </a:pPr>
            <a:r>
              <a:rPr lang="en-CA" altLang="zh-CN" dirty="0" smtClean="0"/>
              <a:t>CEO of Rogers from launch in 1960 until his death in 2008</a:t>
            </a:r>
          </a:p>
          <a:p>
            <a:pPr>
              <a:buSzPct val="45000"/>
            </a:pPr>
            <a:r>
              <a:rPr lang="en-CA" altLang="zh-CN" dirty="0" smtClean="0"/>
              <a:t>Grew Rogers Communications into one of Canada’s largest media conglomerates</a:t>
            </a:r>
          </a:p>
          <a:p>
            <a:pPr>
              <a:buSzPct val="45000"/>
            </a:pPr>
            <a:endParaRPr lang="en-US" dirty="0"/>
          </a:p>
        </p:txBody>
      </p:sp>
      <p:pic>
        <p:nvPicPr>
          <p:cNvPr id="337922" name="Picture 2" descr="http://www.fanoos.com/ia/edward_samuel_ted_rog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464" y="1763613"/>
            <a:ext cx="3240360" cy="324036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extLst>
      <p:ext uri="{BB962C8B-B14F-4D97-AF65-F5344CB8AC3E}">
        <p14:creationId xmlns:p14="http://schemas.microsoft.com/office/powerpoint/2010/main" val="15710701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328198" y="467469"/>
            <a:ext cx="8731250" cy="569913"/>
          </a:xfrm>
        </p:spPr>
        <p:txBody>
          <a:bodyPr>
            <a:normAutofit fontScale="90000"/>
          </a:bodyPr>
          <a:lstStyle/>
          <a:p>
            <a:pPr eaLnBrk="1" hangingPunct="1"/>
            <a:r>
              <a:rPr lang="en-CA" dirty="0" smtClean="0"/>
              <a:t>Management Team </a:t>
            </a:r>
          </a:p>
        </p:txBody>
      </p:sp>
      <p:sp>
        <p:nvSpPr>
          <p:cNvPr id="3" name="Content Placeholder 2"/>
          <p:cNvSpPr>
            <a:spLocks noGrp="1"/>
          </p:cNvSpPr>
          <p:nvPr>
            <p:ph idx="1"/>
          </p:nvPr>
        </p:nvSpPr>
        <p:spPr>
          <a:xfrm>
            <a:off x="215776" y="1001713"/>
            <a:ext cx="6094537" cy="6350000"/>
          </a:xfrm>
        </p:spPr>
        <p:txBody>
          <a:bodyPr>
            <a:normAutofit/>
          </a:bodyPr>
          <a:lstStyle/>
          <a:p>
            <a:pPr marL="0" indent="0" eaLnBrk="1" hangingPunct="1">
              <a:buNone/>
              <a:defRPr/>
            </a:pPr>
            <a:r>
              <a:rPr lang="en-CA" altLang="zh-CN" sz="2400" b="1" dirty="0"/>
              <a:t>Nadir Mohamed, F.C.A.</a:t>
            </a:r>
          </a:p>
          <a:p>
            <a:pPr eaLnBrk="1" hangingPunct="1">
              <a:buSzPct val="45000"/>
              <a:defRPr/>
            </a:pPr>
            <a:r>
              <a:rPr lang="en-US" altLang="zh-CN" sz="2400" dirty="0"/>
              <a:t>President and Chief Executive </a:t>
            </a:r>
            <a:r>
              <a:rPr lang="en-US" altLang="zh-CN" sz="2400" dirty="0" smtClean="0"/>
              <a:t>Officer Rogers Communications</a:t>
            </a:r>
          </a:p>
          <a:p>
            <a:pPr eaLnBrk="1" hangingPunct="1">
              <a:buSzPct val="45000"/>
              <a:defRPr/>
            </a:pPr>
            <a:r>
              <a:rPr lang="en-CA" altLang="zh-CN" sz="2400" dirty="0"/>
              <a:t>Joined in August 2000 as COO of Rogers Wireless</a:t>
            </a:r>
          </a:p>
          <a:p>
            <a:pPr eaLnBrk="1" hangingPunct="1">
              <a:buSzPct val="45000"/>
              <a:defRPr/>
            </a:pPr>
            <a:r>
              <a:rPr lang="en-CA" altLang="zh-CN" sz="2400" dirty="0"/>
              <a:t>Led Rogers Wireless through </a:t>
            </a:r>
            <a:r>
              <a:rPr lang="en-US" sz="2400" dirty="0" smtClean="0"/>
              <a:t>14 </a:t>
            </a:r>
            <a:r>
              <a:rPr lang="en-US" sz="2400" dirty="0"/>
              <a:t>consecutive quarters of double digit operating profit </a:t>
            </a:r>
            <a:r>
              <a:rPr lang="en-US" sz="2400" dirty="0" smtClean="0"/>
              <a:t>growth</a:t>
            </a:r>
            <a:endParaRPr lang="en-CA" altLang="zh-CN" sz="2400" dirty="0"/>
          </a:p>
          <a:p>
            <a:pPr eaLnBrk="1" hangingPunct="1">
              <a:buSzPct val="45000"/>
              <a:defRPr/>
            </a:pPr>
            <a:r>
              <a:rPr lang="en-CA" altLang="zh-CN" sz="2400" dirty="0"/>
              <a:t>Appointed CEO in March </a:t>
            </a:r>
            <a:r>
              <a:rPr lang="en-CA" altLang="zh-CN" sz="2400" dirty="0" smtClean="0"/>
              <a:t>2009</a:t>
            </a:r>
          </a:p>
          <a:p>
            <a:pPr eaLnBrk="1" hangingPunct="1">
              <a:buSzPct val="45000"/>
              <a:defRPr/>
            </a:pPr>
            <a:r>
              <a:rPr lang="en-CA" altLang="zh-CN" sz="2400" dirty="0" smtClean="0"/>
              <a:t>UBC Bachelor of Commerce </a:t>
            </a:r>
            <a:endParaRPr lang="en-CA" altLang="zh-CN" sz="2400" dirty="0"/>
          </a:p>
          <a:p>
            <a:pPr eaLnBrk="1" hangingPunct="1">
              <a:buSzPct val="45000"/>
              <a:defRPr/>
            </a:pPr>
            <a:r>
              <a:rPr lang="en-CA" altLang="zh-CN" sz="2400" dirty="0"/>
              <a:t>Chartered Accountant</a:t>
            </a:r>
          </a:p>
          <a:p>
            <a:pPr marL="0" indent="0" eaLnBrk="1" hangingPunct="1">
              <a:buNone/>
              <a:defRPr/>
            </a:pPr>
            <a:endParaRPr lang="en-CA" sz="2400" dirty="0"/>
          </a:p>
        </p:txBody>
      </p:sp>
      <p:pic>
        <p:nvPicPr>
          <p:cNvPr id="829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4528" y="467469"/>
            <a:ext cx="28575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
          <p:cNvPicPr>
            <a:picLocks noChangeAspect="1" noChangeArrowheads="1"/>
          </p:cNvPicPr>
          <p:nvPr/>
        </p:nvPicPr>
        <p:blipFill>
          <a:blip r:embed="rId3">
            <a:extLst>
              <a:ext uri="{28A0092B-C50C-407E-A947-70E740481C1C}">
                <a14:useLocalDpi xmlns:a14="http://schemas.microsoft.com/office/drawing/2010/main" val="0"/>
              </a:ext>
            </a:extLst>
          </a:blip>
          <a:srcRect l="39285" t="20854" r="41451" b="44229"/>
          <a:stretch>
            <a:fillRect/>
          </a:stretch>
        </p:blipFill>
        <p:spPr bwMode="auto">
          <a:xfrm>
            <a:off x="6317889" y="3296394"/>
            <a:ext cx="3398837" cy="37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503238" y="301625"/>
            <a:ext cx="9072562" cy="1260475"/>
          </a:xfrm>
        </p:spPr>
        <p:txBody>
          <a:bodyPr lIns="0" tIns="0" rIns="0" bIns="0" anchor="ct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Wireless </a:t>
            </a:r>
            <a:r>
              <a:rPr lang="en-US" dirty="0" err="1" smtClean="0"/>
              <a:t>vs</a:t>
            </a:r>
            <a:r>
              <a:rPr lang="en-US" dirty="0" smtClean="0"/>
              <a:t> </a:t>
            </a:r>
            <a:r>
              <a:rPr lang="en-US" dirty="0" err="1" smtClean="0"/>
              <a:t>Wireline</a:t>
            </a:r>
            <a:r>
              <a:rPr lang="en-US" dirty="0" smtClean="0"/>
              <a:t> Revenues</a:t>
            </a:r>
          </a:p>
        </p:txBody>
      </p:sp>
      <p:sp>
        <p:nvSpPr>
          <p:cNvPr id="11267" name="Rectangle 2"/>
          <p:cNvSpPr>
            <a:spLocks noGrp="1" noChangeArrowheads="1"/>
          </p:cNvSpPr>
          <p:nvPr>
            <p:ph idx="1"/>
          </p:nvPr>
        </p:nvSpPr>
        <p:spPr>
          <a:xfrm>
            <a:off x="503238" y="1763713"/>
            <a:ext cx="9072562" cy="4989512"/>
          </a:xfrm>
        </p:spPr>
        <p:txBody>
          <a:bodyPr/>
          <a:lstStyle/>
          <a:p>
            <a:pPr eaLnBrk="1" hangingPunct="1"/>
            <a:endParaRPr lang="en-US" smtClean="0"/>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663700"/>
            <a:ext cx="8096250" cy="5281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1"/>
          <p:cNvSpPr>
            <a:spLocks noGrp="1"/>
          </p:cNvSpPr>
          <p:nvPr>
            <p:ph type="title"/>
          </p:nvPr>
        </p:nvSpPr>
        <p:spPr>
          <a:xfrm>
            <a:off x="914409" y="376526"/>
            <a:ext cx="8731250" cy="569913"/>
          </a:xfrm>
        </p:spPr>
        <p:txBody>
          <a:bodyPr>
            <a:normAutofit fontScale="90000"/>
          </a:bodyPr>
          <a:lstStyle/>
          <a:p>
            <a:pPr eaLnBrk="1" hangingPunct="1"/>
            <a:r>
              <a:rPr lang="en-CA" dirty="0" smtClean="0"/>
              <a:t>Management Team </a:t>
            </a:r>
          </a:p>
        </p:txBody>
      </p:sp>
      <p:sp>
        <p:nvSpPr>
          <p:cNvPr id="3" name="Content Placeholder 2"/>
          <p:cNvSpPr>
            <a:spLocks noGrp="1"/>
          </p:cNvSpPr>
          <p:nvPr>
            <p:ph idx="1"/>
          </p:nvPr>
        </p:nvSpPr>
        <p:spPr>
          <a:xfrm>
            <a:off x="0" y="1034895"/>
            <a:ext cx="6521450" cy="6507162"/>
          </a:xfrm>
        </p:spPr>
        <p:txBody>
          <a:bodyPr>
            <a:normAutofit lnSpcReduction="10000"/>
          </a:bodyPr>
          <a:lstStyle/>
          <a:p>
            <a:pPr marL="0" indent="0" eaLnBrk="1" hangingPunct="1">
              <a:buSzPct val="45000"/>
              <a:buNone/>
              <a:defRPr/>
            </a:pPr>
            <a:r>
              <a:rPr lang="en-CA" sz="2800" b="1" dirty="0"/>
              <a:t>Alan Douglas </a:t>
            </a:r>
            <a:r>
              <a:rPr lang="en-CA" sz="2800" b="1" dirty="0" smtClean="0"/>
              <a:t>Horn</a:t>
            </a:r>
          </a:p>
          <a:p>
            <a:pPr eaLnBrk="1" hangingPunct="1">
              <a:buSzPct val="45000"/>
              <a:defRPr/>
            </a:pPr>
            <a:r>
              <a:rPr lang="en-CA" sz="2800" dirty="0" smtClean="0"/>
              <a:t>Chairman , </a:t>
            </a:r>
            <a:r>
              <a:rPr lang="en-US" altLang="zh-CN" sz="2800" dirty="0" smtClean="0"/>
              <a:t>President </a:t>
            </a:r>
            <a:r>
              <a:rPr lang="en-US" altLang="zh-CN" sz="2800" dirty="0"/>
              <a:t>and Chief Executive Officer Rogers Communications</a:t>
            </a:r>
          </a:p>
          <a:p>
            <a:pPr eaLnBrk="1" hangingPunct="1">
              <a:buSzPct val="45000"/>
              <a:defRPr/>
            </a:pPr>
            <a:r>
              <a:rPr lang="en-US" altLang="zh-CN" sz="2800" dirty="0"/>
              <a:t>Chairman since 2006</a:t>
            </a:r>
          </a:p>
          <a:p>
            <a:pPr eaLnBrk="1" hangingPunct="1">
              <a:buSzPct val="45000"/>
              <a:defRPr/>
            </a:pPr>
            <a:r>
              <a:rPr lang="en-US" altLang="zh-CN" sz="2800" dirty="0" smtClean="0"/>
              <a:t>Served </a:t>
            </a:r>
            <a:r>
              <a:rPr lang="en-US" altLang="zh-CN" sz="2800" dirty="0"/>
              <a:t>as VP, CFO of Rogers Communications (1996-2006)</a:t>
            </a:r>
          </a:p>
          <a:p>
            <a:pPr eaLnBrk="1" hangingPunct="1">
              <a:buSzPct val="45000"/>
              <a:defRPr/>
            </a:pPr>
            <a:r>
              <a:rPr lang="en-US" altLang="zh-CN" sz="2800" dirty="0"/>
              <a:t>President and COO of Rogers Telecommunications Limited (1990-1996)</a:t>
            </a:r>
          </a:p>
          <a:p>
            <a:pPr eaLnBrk="1" hangingPunct="1">
              <a:buSzPct val="45000"/>
              <a:defRPr/>
            </a:pPr>
            <a:r>
              <a:rPr lang="en-US" sz="2800" dirty="0"/>
              <a:t>Mr. Horn received a B.Sc. with First Class </a:t>
            </a:r>
            <a:r>
              <a:rPr lang="en-US" sz="2800" dirty="0" smtClean="0"/>
              <a:t>Honor's </a:t>
            </a:r>
            <a:r>
              <a:rPr lang="en-US" sz="2800" dirty="0"/>
              <a:t>in Mathematics from the University of Aberdeen, </a:t>
            </a:r>
            <a:r>
              <a:rPr lang="en-US" sz="2800" dirty="0" smtClean="0"/>
              <a:t>Scotland</a:t>
            </a:r>
          </a:p>
          <a:p>
            <a:pPr eaLnBrk="1" hangingPunct="1">
              <a:buSzPct val="45000"/>
              <a:defRPr/>
            </a:pPr>
            <a:r>
              <a:rPr lang="en-US" sz="2800" dirty="0"/>
              <a:t>Mr. Horn is a Chartered </a:t>
            </a:r>
            <a:r>
              <a:rPr lang="en-US" sz="2800" dirty="0" smtClean="0"/>
              <a:t>Accountant</a:t>
            </a:r>
          </a:p>
          <a:p>
            <a:pPr eaLnBrk="1" hangingPunct="1">
              <a:buSzPct val="45000"/>
              <a:defRPr/>
            </a:pPr>
            <a:endParaRPr lang="en-US" sz="2800" dirty="0" smtClean="0"/>
          </a:p>
          <a:p>
            <a:pPr eaLnBrk="1" hangingPunct="1">
              <a:buSzPct val="45000"/>
              <a:defRPr/>
            </a:pPr>
            <a:endParaRPr lang="en-US" sz="2800" dirty="0" smtClean="0"/>
          </a:p>
          <a:p>
            <a:pPr eaLnBrk="1" hangingPunct="1">
              <a:buSzPct val="45000"/>
              <a:defRPr/>
            </a:pPr>
            <a:endParaRPr lang="en-CA" sz="2800" b="1" dirty="0" smtClean="0"/>
          </a:p>
          <a:p>
            <a:pPr eaLnBrk="1" hangingPunct="1">
              <a:buSzPct val="45000"/>
              <a:defRPr/>
            </a:pPr>
            <a:endParaRPr lang="en-CA" sz="2800" b="1" dirty="0"/>
          </a:p>
        </p:txBody>
      </p:sp>
      <p:pic>
        <p:nvPicPr>
          <p:cNvPr id="83972" name="图片 3" desc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7188" y="946439"/>
            <a:ext cx="29368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2"/>
          <p:cNvPicPr>
            <a:picLocks noChangeAspect="1" noChangeArrowheads="1"/>
          </p:cNvPicPr>
          <p:nvPr/>
        </p:nvPicPr>
        <p:blipFill>
          <a:blip r:embed="rId3">
            <a:extLst>
              <a:ext uri="{28A0092B-C50C-407E-A947-70E740481C1C}">
                <a14:useLocalDpi xmlns:a14="http://schemas.microsoft.com/office/drawing/2010/main" val="0"/>
              </a:ext>
            </a:extLst>
          </a:blip>
          <a:srcRect l="18571" t="57333" r="55238" b="21333"/>
          <a:stretch>
            <a:fillRect/>
          </a:stretch>
        </p:blipFill>
        <p:spPr bwMode="auto">
          <a:xfrm>
            <a:off x="6321425" y="3630613"/>
            <a:ext cx="3708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CA" smtClean="0"/>
              <a:t>2011 Overview </a:t>
            </a:r>
          </a:p>
        </p:txBody>
      </p:sp>
      <p:sp>
        <p:nvSpPr>
          <p:cNvPr id="86019" name="Content Placeholder 2"/>
          <p:cNvSpPr>
            <a:spLocks noGrp="1"/>
          </p:cNvSpPr>
          <p:nvPr>
            <p:ph idx="1"/>
          </p:nvPr>
        </p:nvSpPr>
        <p:spPr/>
        <p:txBody>
          <a:bodyPr/>
          <a:lstStyle/>
          <a:p>
            <a:pPr eaLnBrk="1" hangingPunct="1">
              <a:buSzPct val="45000"/>
            </a:pPr>
            <a:r>
              <a:rPr lang="en-CA" b="1" dirty="0" smtClean="0"/>
              <a:t>Free Cash Flow generation</a:t>
            </a:r>
            <a:r>
              <a:rPr lang="en-CA" dirty="0" smtClean="0">
                <a:sym typeface="Wingdings" charset="2"/>
              </a:rPr>
              <a:t> generated 2 billion of  pre-tax free cash flow </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Dividend increase </a:t>
            </a:r>
            <a:r>
              <a:rPr lang="en-CA" dirty="0" smtClean="0">
                <a:sym typeface="Wingdings" charset="2"/>
              </a:rPr>
              <a:t>It went up 11%, from $1.28 to $1.42</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Share buy backs</a:t>
            </a:r>
            <a:r>
              <a:rPr lang="en-CA" dirty="0" smtClean="0">
                <a:sym typeface="Wingdings" charset="2"/>
              </a:rPr>
              <a:t> Repurchased 31 million Class B shares for 1.1 Billion </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Liquidity</a:t>
            </a:r>
            <a:r>
              <a:rPr lang="en-CA" b="1" dirty="0" smtClean="0">
                <a:sym typeface="Wingdings" pitchFamily="2" charset="2"/>
              </a:rPr>
              <a:t></a:t>
            </a:r>
            <a:r>
              <a:rPr lang="en-CA" dirty="0" smtClean="0">
                <a:sym typeface="Wingdings" pitchFamily="2" charset="2"/>
              </a:rPr>
              <a:t>2.1 billion of available liquidity, no near term debt maturities</a:t>
            </a:r>
            <a:endParaRPr lang="en-CA" dirty="0" smtClean="0">
              <a:sym typeface="Wingdings" charset="2"/>
            </a:endParaRPr>
          </a:p>
          <a:p>
            <a:pPr eaLnBrk="1" hangingPunct="1">
              <a:buSzPct val="45000"/>
            </a:pPr>
            <a:endParaRPr lang="en-CA" b="1"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CA" dirty="0" smtClean="0"/>
              <a:t>2011 Overview </a:t>
            </a:r>
          </a:p>
        </p:txBody>
      </p:sp>
      <p:sp>
        <p:nvSpPr>
          <p:cNvPr id="87043" name="Content Placeholder 2"/>
          <p:cNvSpPr>
            <a:spLocks noGrp="1"/>
          </p:cNvSpPr>
          <p:nvPr>
            <p:ph idx="1"/>
          </p:nvPr>
        </p:nvSpPr>
        <p:spPr>
          <a:xfrm>
            <a:off x="606009" y="1835621"/>
            <a:ext cx="9067800" cy="4986338"/>
          </a:xfrm>
        </p:spPr>
        <p:txBody>
          <a:bodyPr/>
          <a:lstStyle/>
          <a:p>
            <a:pPr eaLnBrk="1" hangingPunct="1">
              <a:buSzPct val="45000"/>
            </a:pPr>
            <a:r>
              <a:rPr lang="en-CA" b="1" dirty="0" smtClean="0"/>
              <a:t>Operating efficiencies</a:t>
            </a:r>
            <a:r>
              <a:rPr lang="en-CA" b="1" dirty="0" smtClean="0">
                <a:sym typeface="Wingdings" charset="2"/>
              </a:rPr>
              <a:t></a:t>
            </a:r>
            <a:r>
              <a:rPr lang="en-CA" dirty="0" smtClean="0">
                <a:sym typeface="Wingdings" charset="2"/>
              </a:rPr>
              <a:t> reduced the operating expenses on the Cable and Wireless segments compared to 2010 levels</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Technology </a:t>
            </a:r>
            <a:r>
              <a:rPr lang="en-CA" dirty="0" smtClean="0">
                <a:sym typeface="Wingdings" charset="2"/>
              </a:rPr>
              <a:t>Deployed their 4G LTE wireless network and DOCSIS 3.0 capabilities to the internet footprint </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Grow wireless data revenue</a:t>
            </a:r>
            <a:r>
              <a:rPr lang="en-CA" dirty="0" smtClean="0">
                <a:sym typeface="Wingdings" charset="2"/>
              </a:rPr>
              <a:t>27% data revenue growth</a:t>
            </a:r>
          </a:p>
          <a:p>
            <a:pPr eaLnBrk="1" hangingPunct="1">
              <a:buSzPct val="45000"/>
            </a:pPr>
            <a:endParaRPr lang="en-CA" b="1" dirty="0" smtClean="0">
              <a:sym typeface="Wingdings" charset="2"/>
            </a:endParaRPr>
          </a:p>
          <a:p>
            <a:pPr eaLnBrk="1" hangingPunct="1">
              <a:buSzPct val="45000"/>
            </a:pPr>
            <a:r>
              <a:rPr lang="en-CA" b="1" dirty="0" smtClean="0">
                <a:sym typeface="Wingdings" charset="2"/>
              </a:rPr>
              <a:t>Top </a:t>
            </a:r>
            <a:r>
              <a:rPr lang="en-CA" b="1" dirty="0">
                <a:sym typeface="Wingdings" charset="2"/>
              </a:rPr>
              <a:t>line Growth</a:t>
            </a:r>
            <a:r>
              <a:rPr lang="en-CA" dirty="0">
                <a:sym typeface="Wingdings" charset="2"/>
              </a:rPr>
              <a:t>2% growth in adjusted operating profit </a:t>
            </a:r>
          </a:p>
          <a:p>
            <a:pPr eaLnBrk="1" hangingPunct="1">
              <a:buSzPct val="45000"/>
            </a:pPr>
            <a:endParaRPr lang="en-CA" dirty="0" smtClean="0">
              <a:sym typeface="Wingdings" charset="2"/>
            </a:endParaRPr>
          </a:p>
          <a:p>
            <a:pPr eaLnBrk="1" hangingPunct="1"/>
            <a:endParaRPr lang="en-CA" b="1" dirty="0"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Spectrum News </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Rogers may need a spectrum partner </a:t>
            </a:r>
          </a:p>
          <a:p>
            <a:pPr marL="0" indent="0">
              <a:buNone/>
            </a:pPr>
            <a:endParaRPr lang="en-US" dirty="0" smtClean="0"/>
          </a:p>
          <a:p>
            <a:r>
              <a:rPr lang="en-US" dirty="0" smtClean="0"/>
              <a:t>The potential Scenario in which the </a:t>
            </a:r>
            <a:r>
              <a:rPr lang="en-US" dirty="0"/>
              <a:t>federal </a:t>
            </a:r>
            <a:r>
              <a:rPr lang="en-US" dirty="0" smtClean="0"/>
              <a:t>to </a:t>
            </a:r>
            <a:r>
              <a:rPr lang="en-US" dirty="0"/>
              <a:t>group valuable airwaves set for auction into five smaller "blocks" rather than bigger parcels</a:t>
            </a:r>
            <a:r>
              <a:rPr lang="en-US" dirty="0" smtClean="0"/>
              <a:t>.</a:t>
            </a:r>
          </a:p>
          <a:p>
            <a:r>
              <a:rPr lang="en-US" dirty="0"/>
              <a:t/>
            </a:r>
            <a:br>
              <a:rPr lang="en-US" dirty="0"/>
            </a:br>
            <a:r>
              <a:rPr lang="en-US" dirty="0" smtClean="0"/>
              <a:t>BCE's </a:t>
            </a:r>
            <a:r>
              <a:rPr lang="en-US" dirty="0"/>
              <a:t>Bell Mobility and </a:t>
            </a:r>
            <a:r>
              <a:rPr lang="en-US" dirty="0" err="1"/>
              <a:t>Telus</a:t>
            </a:r>
            <a:r>
              <a:rPr lang="en-US" dirty="0"/>
              <a:t> confront the same problem, the two operators share their current wireless network assets under an existing </a:t>
            </a:r>
            <a:r>
              <a:rPr lang="en-US" dirty="0" smtClean="0"/>
              <a:t>agreement</a:t>
            </a:r>
          </a:p>
          <a:p>
            <a:endParaRPr lang="en-US" dirty="0" smtClean="0"/>
          </a:p>
          <a:p>
            <a:r>
              <a:rPr lang="en-US" dirty="0"/>
              <a:t>BCE's Bell Mobility and </a:t>
            </a:r>
            <a:r>
              <a:rPr lang="en-US" dirty="0" err="1" smtClean="0"/>
              <a:t>Telus</a:t>
            </a:r>
            <a:r>
              <a:rPr lang="en-US" dirty="0" smtClean="0"/>
              <a:t> collude to share the spectrum and increase their holdings</a:t>
            </a:r>
            <a:r>
              <a:rPr lang="en-US" dirty="0"/>
              <a:t/>
            </a:r>
            <a:br>
              <a:rPr lang="en-US" dirty="0"/>
            </a:br>
            <a:r>
              <a:rPr lang="en-US" dirty="0"/>
              <a:t/>
            </a:r>
            <a:br>
              <a:rPr lang="en-US" dirty="0"/>
            </a:br>
            <a:endParaRPr lang="en-CA" dirty="0"/>
          </a:p>
        </p:txBody>
      </p:sp>
    </p:spTree>
    <p:extLst>
      <p:ext uri="{BB962C8B-B14F-4D97-AF65-F5344CB8AC3E}">
        <p14:creationId xmlns:p14="http://schemas.microsoft.com/office/powerpoint/2010/main" val="3396171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87784" y="2987749"/>
            <a:ext cx="9067800" cy="1258888"/>
          </a:xfrm>
        </p:spPr>
        <p:txBody>
          <a:bodyPr/>
          <a:lstStyle/>
          <a:p>
            <a:pPr eaLnBrk="1" hangingPunct="1"/>
            <a:endParaRPr lang="en-CA" dirty="0" smtClean="0"/>
          </a:p>
        </p:txBody>
      </p:sp>
      <p:pic>
        <p:nvPicPr>
          <p:cNvPr id="88071" name="Picture 7" descr="http://i.thestar.com/images/0b/ae/9840d97c41db98cff478db7beaa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 y="14136"/>
            <a:ext cx="10086281" cy="7545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28344" y="2555701"/>
            <a:ext cx="4680272" cy="1981440"/>
          </a:xfrm>
          <a:prstGeom prst="rect">
            <a:avLst/>
          </a:prstGeom>
          <a:noFill/>
        </p:spPr>
        <p:txBody>
          <a:bodyPr wrap="square" rtlCol="0">
            <a:spAutoFit/>
          </a:bodyPr>
          <a:lstStyle/>
          <a:p>
            <a:r>
              <a:rPr lang="en-US" sz="6600" dirty="0" smtClean="0"/>
              <a:t>Financial Snapshot</a:t>
            </a:r>
            <a:endParaRPr lang="en-US" sz="66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92" y="179437"/>
            <a:ext cx="9067800" cy="1258888"/>
          </a:xfrm>
        </p:spPr>
        <p:txBody>
          <a:bodyPr/>
          <a:lstStyle/>
          <a:p>
            <a:r>
              <a:rPr lang="en-CA" dirty="0" smtClean="0"/>
              <a:t>Financial Snapshot</a:t>
            </a:r>
            <a:endParaRPr lang="en-CA"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15" t="6547" r="4849" b="50960"/>
          <a:stretch/>
        </p:blipFill>
        <p:spPr bwMode="auto">
          <a:xfrm>
            <a:off x="359792" y="1274618"/>
            <a:ext cx="5256584" cy="590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402" t="49748" r="17169" b="21300"/>
          <a:stretch/>
        </p:blipFill>
        <p:spPr bwMode="auto">
          <a:xfrm>
            <a:off x="6104967" y="1272699"/>
            <a:ext cx="3672408" cy="581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0543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CA" dirty="0" smtClean="0"/>
              <a:t>Roger Wireless</a:t>
            </a:r>
          </a:p>
        </p:txBody>
      </p:sp>
      <p:sp>
        <p:nvSpPr>
          <p:cNvPr id="89091" name="Content Placeholder 2"/>
          <p:cNvSpPr>
            <a:spLocks noGrp="1"/>
          </p:cNvSpPr>
          <p:nvPr>
            <p:ph idx="1"/>
          </p:nvPr>
        </p:nvSpPr>
        <p:spPr/>
        <p:txBody>
          <a:bodyPr/>
          <a:lstStyle/>
          <a:p>
            <a:pPr eaLnBrk="1" hangingPunct="1"/>
            <a:r>
              <a:rPr lang="en-CA" smtClean="0"/>
              <a:t>Over 9.3 million customers across Canada under the Fido, Rogers Wireless and Chatr brand</a:t>
            </a:r>
          </a:p>
          <a:p>
            <a:pPr eaLnBrk="1" hangingPunct="1"/>
            <a:r>
              <a:rPr lang="en-CA" smtClean="0"/>
              <a:t>Only Canadian operator to have GSM, 3G+HSPA and 4G LTE technology platforms</a:t>
            </a:r>
          </a:p>
          <a:p>
            <a:pPr eaLnBrk="1" hangingPunct="1"/>
            <a:r>
              <a:rPr lang="en-CA" smtClean="0"/>
              <a:t>Canada’s leader providing wireless machine to machine solutions to businesses</a:t>
            </a:r>
          </a:p>
          <a:p>
            <a:pPr eaLnBrk="1" hangingPunct="1"/>
            <a:r>
              <a:rPr lang="en-US" smtClean="0"/>
              <a:t>Leader in wireless data, churn and ARPU metrics</a:t>
            </a:r>
            <a:endParaRPr lang="en-CA" smtClean="0"/>
          </a:p>
          <a:p>
            <a:pPr eaLnBrk="1" hangingPunct="1"/>
            <a:endParaRPr lang="en-CA" smtClean="0"/>
          </a:p>
          <a:p>
            <a:pPr eaLnBrk="1" hangingPunct="1"/>
            <a:endParaRPr lang="en-CA" smtClean="0"/>
          </a:p>
          <a:p>
            <a:pPr eaLnBrk="1" hangingPunct="1"/>
            <a:endParaRPr lang="en-CA"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CA" smtClean="0"/>
              <a:t>Wireless Strategy</a:t>
            </a:r>
          </a:p>
        </p:txBody>
      </p:sp>
      <p:sp>
        <p:nvSpPr>
          <p:cNvPr id="3" name="Content Placeholder 2"/>
          <p:cNvSpPr>
            <a:spLocks noGrp="1"/>
          </p:cNvSpPr>
          <p:nvPr>
            <p:ph idx="1"/>
          </p:nvPr>
        </p:nvSpPr>
        <p:spPr/>
        <p:txBody>
          <a:bodyPr>
            <a:normAutofit/>
          </a:bodyPr>
          <a:lstStyle/>
          <a:p>
            <a:pPr eaLnBrk="1" hangingPunct="1">
              <a:defRPr/>
            </a:pPr>
            <a:r>
              <a:rPr lang="en-US" altLang="zh-CN" dirty="0" smtClean="0"/>
              <a:t>Focusing </a:t>
            </a:r>
            <a:r>
              <a:rPr lang="en-US" altLang="zh-CN" dirty="0"/>
              <a:t>on offering innovative voice and wireless data </a:t>
            </a:r>
            <a:r>
              <a:rPr lang="en-US" altLang="zh-CN" dirty="0" smtClean="0"/>
              <a:t>services</a:t>
            </a:r>
            <a:r>
              <a:rPr lang="en-US" altLang="zh-CN" dirty="0" smtClean="0">
                <a:sym typeface="Wingdings" pitchFamily="2" charset="2"/>
              </a:rPr>
              <a:t></a:t>
            </a:r>
            <a:r>
              <a:rPr lang="en-CA" dirty="0"/>
              <a:t>Moving into HSP+ and LTE </a:t>
            </a:r>
            <a:endParaRPr lang="en-US" altLang="zh-CN" dirty="0"/>
          </a:p>
          <a:p>
            <a:pPr eaLnBrk="1" hangingPunct="1">
              <a:defRPr/>
            </a:pPr>
            <a:r>
              <a:rPr lang="en-US" altLang="zh-CN" dirty="0" smtClean="0"/>
              <a:t>Increasing revenue from existing customers</a:t>
            </a:r>
          </a:p>
          <a:p>
            <a:pPr eaLnBrk="1" hangingPunct="1">
              <a:defRPr/>
            </a:pPr>
            <a:r>
              <a:rPr lang="en-US" altLang="zh-CN" dirty="0" smtClean="0"/>
              <a:t>Maintaining </a:t>
            </a:r>
            <a:r>
              <a:rPr lang="en-US" altLang="zh-CN" dirty="0"/>
              <a:t>the most technologically advanced, high-quality and national wireless network possible with global coverage</a:t>
            </a:r>
          </a:p>
          <a:p>
            <a:pPr eaLnBrk="1" hangingPunct="1">
              <a:defRPr/>
            </a:pPr>
            <a:r>
              <a:rPr lang="en-US" altLang="zh-CN" dirty="0" smtClean="0"/>
              <a:t>Provide </a:t>
            </a:r>
            <a:r>
              <a:rPr lang="en-US" altLang="zh-CN" dirty="0"/>
              <a:t>bundled product and service offerings at </a:t>
            </a:r>
            <a:r>
              <a:rPr lang="en-US" altLang="zh-CN" dirty="0" smtClean="0"/>
              <a:t>attractive prices </a:t>
            </a:r>
            <a:r>
              <a:rPr lang="en-US" altLang="zh-CN" dirty="0"/>
              <a:t>to common </a:t>
            </a:r>
            <a:r>
              <a:rPr lang="en-US" altLang="zh-CN" dirty="0" smtClean="0"/>
              <a:t>customers by implementing cross-selling</a:t>
            </a:r>
            <a:endParaRPr lang="zh-CN" altLang="en-US" dirty="0"/>
          </a:p>
          <a:p>
            <a:pPr eaLnBrk="1" hangingPunct="1">
              <a:defRPr/>
            </a:pPr>
            <a:endParaRPr lang="en-CA" dirty="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506412" y="41564"/>
            <a:ext cx="9072563" cy="1258888"/>
          </a:xfrm>
        </p:spPr>
        <p:txBody>
          <a:bodyPr/>
          <a:lstStyle/>
          <a:p>
            <a:pPr eaLnBrk="1" hangingPunct="1"/>
            <a:r>
              <a:rPr lang="en-CA" dirty="0" smtClean="0"/>
              <a:t>Rogers Wireless Coverage </a:t>
            </a:r>
          </a:p>
        </p:txBody>
      </p:sp>
      <p:pic>
        <p:nvPicPr>
          <p:cNvPr id="92163" name="Picture 2"/>
          <p:cNvPicPr>
            <a:picLocks noChangeAspect="1" noChangeArrowheads="1"/>
          </p:cNvPicPr>
          <p:nvPr/>
        </p:nvPicPr>
        <p:blipFill>
          <a:blip r:embed="rId2">
            <a:extLst>
              <a:ext uri="{28A0092B-C50C-407E-A947-70E740481C1C}">
                <a14:useLocalDpi xmlns:a14="http://schemas.microsoft.com/office/drawing/2010/main" val="0"/>
              </a:ext>
            </a:extLst>
          </a:blip>
          <a:srcRect l="22382" t="48381" r="23927" b="19427"/>
          <a:stretch>
            <a:fillRect/>
          </a:stretch>
        </p:blipFill>
        <p:spPr bwMode="auto">
          <a:xfrm>
            <a:off x="4763" y="1014005"/>
            <a:ext cx="10075862" cy="540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3"/>
          <p:cNvPicPr>
            <a:picLocks noChangeAspect="1" noChangeArrowheads="1"/>
          </p:cNvPicPr>
          <p:nvPr/>
        </p:nvPicPr>
        <p:blipFill>
          <a:blip r:embed="rId2">
            <a:extLst>
              <a:ext uri="{28A0092B-C50C-407E-A947-70E740481C1C}">
                <a14:useLocalDpi xmlns:a14="http://schemas.microsoft.com/office/drawing/2010/main" val="0"/>
              </a:ext>
            </a:extLst>
          </a:blip>
          <a:srcRect l="52142" t="44095" r="22739" b="51904"/>
          <a:stretch>
            <a:fillRect/>
          </a:stretch>
        </p:blipFill>
        <p:spPr bwMode="auto">
          <a:xfrm>
            <a:off x="0" y="6403230"/>
            <a:ext cx="69246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l="2023" t="21333" r="68571" b="21619"/>
          <a:stretch>
            <a:fillRect/>
          </a:stretch>
        </p:blipFill>
        <p:spPr bwMode="auto">
          <a:xfrm>
            <a:off x="277813" y="1527175"/>
            <a:ext cx="4148137" cy="50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itle 1"/>
          <p:cNvSpPr>
            <a:spLocks noGrp="1"/>
          </p:cNvSpPr>
          <p:nvPr>
            <p:ph type="title"/>
          </p:nvPr>
        </p:nvSpPr>
        <p:spPr>
          <a:xfrm>
            <a:off x="478468" y="266700"/>
            <a:ext cx="9072562" cy="1260475"/>
          </a:xfrm>
        </p:spPr>
        <p:txBody>
          <a:bodyPr/>
          <a:lstStyle/>
          <a:p>
            <a:pPr eaLnBrk="1" hangingPunct="1"/>
            <a:r>
              <a:rPr lang="en-CA" dirty="0" smtClean="0"/>
              <a:t>Wireless Financial Snapshot </a:t>
            </a:r>
          </a:p>
        </p:txBody>
      </p:sp>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l="3333" t="29713" r="54643" b="15428"/>
          <a:stretch>
            <a:fillRect/>
          </a:stretch>
        </p:blipFill>
        <p:spPr bwMode="auto">
          <a:xfrm>
            <a:off x="4632325" y="2112963"/>
            <a:ext cx="54483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503238" y="301625"/>
            <a:ext cx="9072562" cy="1260475"/>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smtClean="0"/>
              <a:t>Wireless</a:t>
            </a:r>
          </a:p>
        </p:txBody>
      </p:sp>
      <p:sp>
        <p:nvSpPr>
          <p:cNvPr id="12291" name="Text Box 2"/>
          <p:cNvSpPr txBox="1">
            <a:spLocks noChangeArrowheads="1"/>
          </p:cNvSpPr>
          <p:nvPr/>
        </p:nvSpPr>
        <p:spPr bwMode="auto">
          <a:xfrm>
            <a:off x="503238" y="1763713"/>
            <a:ext cx="9072562"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ea typeface="Microsoft YaHei" charset="-122"/>
              </a:defRPr>
            </a:lvl9pPr>
          </a:lstStyle>
          <a:p>
            <a:pPr eaLnBrk="1" hangingPunct="1">
              <a:lnSpc>
                <a:spcPct val="100000"/>
              </a:lnSpc>
              <a:spcBef>
                <a:spcPts val="638"/>
              </a:spcBef>
              <a:spcAft>
                <a:spcPts val="1425"/>
              </a:spcAft>
              <a:buSzPct val="45000"/>
              <a:buFont typeface="Arial" charset="0"/>
              <a:buChar char="•"/>
            </a:pPr>
            <a:r>
              <a:rPr lang="en-US" sz="3200" dirty="0">
                <a:solidFill>
                  <a:srgbClr val="000000"/>
                </a:solidFill>
                <a:latin typeface="Calibri" charset="0"/>
              </a:rPr>
              <a:t>Wireless communication is the transfer of information without the use of wires </a:t>
            </a:r>
          </a:p>
          <a:p>
            <a:pPr eaLnBrk="1" hangingPunct="1">
              <a:lnSpc>
                <a:spcPct val="100000"/>
              </a:lnSpc>
              <a:spcBef>
                <a:spcPts val="638"/>
              </a:spcBef>
              <a:spcAft>
                <a:spcPts val="1425"/>
              </a:spcAft>
              <a:buSzPct val="45000"/>
              <a:buFont typeface="Arial" charset="0"/>
              <a:buChar char="•"/>
            </a:pPr>
            <a:r>
              <a:rPr lang="en-US" sz="3200" dirty="0" smtClean="0">
                <a:solidFill>
                  <a:srgbClr val="000000"/>
                </a:solidFill>
                <a:latin typeface="Calibri" charset="0"/>
              </a:rPr>
              <a:t>Encompasses various </a:t>
            </a:r>
            <a:r>
              <a:rPr lang="en-US" sz="3200" dirty="0">
                <a:solidFill>
                  <a:srgbClr val="000000"/>
                </a:solidFill>
                <a:latin typeface="Calibri" charset="0"/>
              </a:rPr>
              <a:t>types of fixed, mobile, and portable two-way radios, cell phones, PDAs, and wireless networking</a:t>
            </a:r>
          </a:p>
          <a:p>
            <a:pPr eaLnBrk="1" hangingPunct="1">
              <a:lnSpc>
                <a:spcPct val="100000"/>
              </a:lnSpc>
              <a:spcBef>
                <a:spcPts val="638"/>
              </a:spcBef>
              <a:spcAft>
                <a:spcPts val="1425"/>
              </a:spcAft>
              <a:buSzPct val="45000"/>
              <a:buFont typeface="Arial" charset="0"/>
              <a:buChar char="•"/>
            </a:pPr>
            <a:r>
              <a:rPr lang="en-US" sz="3200" dirty="0">
                <a:solidFill>
                  <a:srgbClr val="000000"/>
                </a:solidFill>
                <a:latin typeface="Calibri" charset="0"/>
              </a:rPr>
              <a:t>Use of radio spectrum for wireless communication</a:t>
            </a:r>
          </a:p>
          <a:p>
            <a:pPr eaLnBrk="1" hangingPunct="1">
              <a:lnSpc>
                <a:spcPct val="100000"/>
              </a:lnSpc>
              <a:spcBef>
                <a:spcPts val="638"/>
              </a:spcBef>
              <a:spcAft>
                <a:spcPts val="1425"/>
              </a:spcAft>
              <a:buClrTx/>
              <a:buFontTx/>
              <a:buNone/>
            </a:pPr>
            <a:endParaRPr lang="en-US" sz="3200" dirty="0">
              <a:solidFill>
                <a:srgbClr val="000000"/>
              </a:solidFill>
              <a:latin typeface="Calibri" charset="0"/>
            </a:endParaRPr>
          </a:p>
          <a:p>
            <a:pPr eaLnBrk="1" hangingPunct="1">
              <a:lnSpc>
                <a:spcPct val="100000"/>
              </a:lnSpc>
              <a:spcBef>
                <a:spcPts val="638"/>
              </a:spcBef>
              <a:spcAft>
                <a:spcPts val="1425"/>
              </a:spcAft>
              <a:buClrTx/>
              <a:buFontTx/>
              <a:buNone/>
            </a:pPr>
            <a:endParaRPr lang="en-US" sz="3200" dirty="0">
              <a:solidFill>
                <a:srgbClr val="000000"/>
              </a:solidFill>
              <a:latin typeface="Calibri" charset="0"/>
            </a:endParaRP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9971" y="-5964"/>
            <a:ext cx="10040654" cy="1260476"/>
          </a:xfrm>
        </p:spPr>
        <p:txBody>
          <a:bodyPr/>
          <a:lstStyle/>
          <a:p>
            <a:pPr eaLnBrk="1" hangingPunct="1"/>
            <a:r>
              <a:rPr lang="en-CA" dirty="0" smtClean="0"/>
              <a:t>Wireless Operating and Financial </a:t>
            </a:r>
            <a:r>
              <a:rPr lang="en-CA" dirty="0"/>
              <a:t>R</a:t>
            </a:r>
            <a:r>
              <a:rPr lang="en-CA" dirty="0" smtClean="0"/>
              <a:t>esults</a:t>
            </a:r>
          </a:p>
        </p:txBody>
      </p:sp>
      <p:pic>
        <p:nvPicPr>
          <p:cNvPr id="95235" name="Picture 2"/>
          <p:cNvPicPr>
            <a:picLocks noChangeAspect="1" noChangeArrowheads="1"/>
          </p:cNvPicPr>
          <p:nvPr/>
        </p:nvPicPr>
        <p:blipFill>
          <a:blip r:embed="rId2">
            <a:extLst>
              <a:ext uri="{28A0092B-C50C-407E-A947-70E740481C1C}">
                <a14:useLocalDpi xmlns:a14="http://schemas.microsoft.com/office/drawing/2010/main" val="0"/>
              </a:ext>
            </a:extLst>
          </a:blip>
          <a:srcRect l="7143" t="14095" r="20119" b="13715"/>
          <a:stretch>
            <a:fillRect/>
          </a:stretch>
        </p:blipFill>
        <p:spPr bwMode="auto">
          <a:xfrm>
            <a:off x="357188" y="1115541"/>
            <a:ext cx="9147620" cy="59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22601" y="251445"/>
            <a:ext cx="10080624" cy="1260476"/>
          </a:xfrm>
        </p:spPr>
        <p:txBody>
          <a:bodyPr/>
          <a:lstStyle/>
          <a:p>
            <a:pPr eaLnBrk="1" hangingPunct="1"/>
            <a:r>
              <a:rPr lang="en-CA" dirty="0" smtClean="0"/>
              <a:t>Wireless Operating and Financial Results</a:t>
            </a:r>
          </a:p>
        </p:txBody>
      </p:sp>
      <p:pic>
        <p:nvPicPr>
          <p:cNvPr id="962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80" t="18857" r="16191" b="28268"/>
          <a:stretch/>
        </p:blipFill>
        <p:spPr bwMode="auto">
          <a:xfrm>
            <a:off x="0" y="1547589"/>
            <a:ext cx="10108334" cy="510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2">
            <a:extLst>
              <a:ext uri="{28A0092B-C50C-407E-A947-70E740481C1C}">
                <a14:useLocalDpi xmlns:a14="http://schemas.microsoft.com/office/drawing/2010/main" val="0"/>
              </a:ext>
            </a:extLst>
          </a:blip>
          <a:srcRect l="48929" t="50000" r="39404" b="18857"/>
          <a:stretch>
            <a:fillRect/>
          </a:stretch>
        </p:blipFill>
        <p:spPr bwMode="auto">
          <a:xfrm>
            <a:off x="7867982" y="833438"/>
            <a:ext cx="22225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3" name="Title 1"/>
          <p:cNvSpPr>
            <a:spLocks noGrp="1"/>
          </p:cNvSpPr>
          <p:nvPr>
            <p:ph type="title"/>
          </p:nvPr>
        </p:nvSpPr>
        <p:spPr>
          <a:xfrm>
            <a:off x="603627" y="0"/>
            <a:ext cx="9072563" cy="1258888"/>
          </a:xfrm>
        </p:spPr>
        <p:txBody>
          <a:bodyPr/>
          <a:lstStyle/>
          <a:p>
            <a:pPr eaLnBrk="1" hangingPunct="1"/>
            <a:r>
              <a:rPr lang="en-CA" dirty="0" smtClean="0"/>
              <a:t>Wireless Subscriber Financial Results </a:t>
            </a:r>
          </a:p>
        </p:txBody>
      </p:sp>
      <p:pic>
        <p:nvPicPr>
          <p:cNvPr id="97284" name="Picture 2"/>
          <p:cNvPicPr>
            <a:picLocks noChangeAspect="1" noChangeArrowheads="1"/>
          </p:cNvPicPr>
          <p:nvPr/>
        </p:nvPicPr>
        <p:blipFill>
          <a:blip r:embed="rId3">
            <a:extLst>
              <a:ext uri="{28A0092B-C50C-407E-A947-70E740481C1C}">
                <a14:useLocalDpi xmlns:a14="http://schemas.microsoft.com/office/drawing/2010/main" val="0"/>
              </a:ext>
            </a:extLst>
          </a:blip>
          <a:srcRect l="2261" t="19810" r="2023" b="16190"/>
          <a:stretch>
            <a:fillRect/>
          </a:stretch>
        </p:blipFill>
        <p:spPr bwMode="auto">
          <a:xfrm>
            <a:off x="1" y="1001714"/>
            <a:ext cx="7848624" cy="590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l="5595" t="48190" r="35001" b="15048"/>
          <a:stretch>
            <a:fillRect/>
          </a:stretch>
        </p:blipFill>
        <p:spPr bwMode="auto">
          <a:xfrm>
            <a:off x="0" y="894150"/>
            <a:ext cx="1008062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l="36562" t="22868" r="5939" b="55798"/>
          <a:stretch>
            <a:fillRect/>
          </a:stretch>
        </p:blipFill>
        <p:spPr bwMode="auto">
          <a:xfrm>
            <a:off x="-13327" y="4715941"/>
            <a:ext cx="10039350"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8" name="Title 1"/>
          <p:cNvSpPr>
            <a:spLocks noGrp="1"/>
          </p:cNvSpPr>
          <p:nvPr>
            <p:ph type="title"/>
          </p:nvPr>
        </p:nvSpPr>
        <p:spPr>
          <a:xfrm>
            <a:off x="253953" y="0"/>
            <a:ext cx="9882254" cy="1260476"/>
          </a:xfrm>
        </p:spPr>
        <p:txBody>
          <a:bodyPr>
            <a:normAutofit fontScale="90000"/>
          </a:bodyPr>
          <a:lstStyle/>
          <a:p>
            <a:pPr eaLnBrk="1" hangingPunct="1"/>
            <a:r>
              <a:rPr lang="en-CA" dirty="0" smtClean="0"/>
              <a:t>Wireless Operating and Financial Results</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l="4881" t="18095" r="51904" b="45332"/>
          <a:stretch>
            <a:fillRect/>
          </a:stretch>
        </p:blipFill>
        <p:spPr bwMode="auto">
          <a:xfrm>
            <a:off x="912813" y="3636962"/>
            <a:ext cx="708025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l="65765" t="18381" r="6310" b="46953"/>
          <a:stretch>
            <a:fillRect/>
          </a:stretch>
        </p:blipFill>
        <p:spPr bwMode="auto">
          <a:xfrm>
            <a:off x="1007864" y="0"/>
            <a:ext cx="4687887"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Title 1"/>
          <p:cNvSpPr>
            <a:spLocks noGrp="1"/>
          </p:cNvSpPr>
          <p:nvPr>
            <p:ph type="title"/>
          </p:nvPr>
        </p:nvSpPr>
        <p:spPr>
          <a:xfrm>
            <a:off x="5600700" y="525463"/>
            <a:ext cx="4718050" cy="2222500"/>
          </a:xfrm>
        </p:spPr>
        <p:txBody>
          <a:bodyPr/>
          <a:lstStyle/>
          <a:p>
            <a:pPr eaLnBrk="1" hangingPunct="1"/>
            <a:r>
              <a:rPr lang="en-CA" sz="4000" dirty="0" smtClean="0"/>
              <a:t>Wireless operating and Financial Results</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CA" smtClean="0"/>
              <a:t>Rogers Cable </a:t>
            </a:r>
          </a:p>
        </p:txBody>
      </p:sp>
      <p:sp>
        <p:nvSpPr>
          <p:cNvPr id="100355" name="Content Placeholder 2"/>
          <p:cNvSpPr>
            <a:spLocks noGrp="1"/>
          </p:cNvSpPr>
          <p:nvPr>
            <p:ph idx="1"/>
          </p:nvPr>
        </p:nvSpPr>
        <p:spPr/>
        <p:txBody>
          <a:bodyPr/>
          <a:lstStyle/>
          <a:p>
            <a:pPr eaLnBrk="1" hangingPunct="1"/>
            <a:r>
              <a:rPr lang="en-CA" smtClean="0"/>
              <a:t>Covers approximately 3.7 million homes with </a:t>
            </a:r>
            <a:r>
              <a:rPr lang="en-US" smtClean="0"/>
              <a:t>2.3M basic cable subs and 5.1M cable service units</a:t>
            </a:r>
            <a:endParaRPr lang="en-CA" smtClean="0"/>
          </a:p>
          <a:p>
            <a:pPr eaLnBrk="1" hangingPunct="1"/>
            <a:r>
              <a:rPr lang="en-CA" smtClean="0"/>
              <a:t>Its two way hybrid-coax broadband network provides the leading selection of on demand and high definition television</a:t>
            </a:r>
          </a:p>
          <a:p>
            <a:pPr eaLnBrk="1" hangingPunct="1"/>
            <a:r>
              <a:rPr lang="en-CA" smtClean="0"/>
              <a:t>78% of its cable user subscribe to its internet service and 1.1 million to its land-line  </a:t>
            </a:r>
          </a:p>
          <a:p>
            <a:pPr eaLnBrk="1" hangingPunct="1"/>
            <a:endParaRPr lang="en-CA" smtClean="0"/>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noChangeArrowheads="1"/>
          </p:cNvPicPr>
          <p:nvPr/>
        </p:nvPicPr>
        <p:blipFill>
          <a:blip r:embed="rId2">
            <a:extLst>
              <a:ext uri="{28A0092B-C50C-407E-A947-70E740481C1C}">
                <a14:useLocalDpi xmlns:a14="http://schemas.microsoft.com/office/drawing/2010/main" val="0"/>
              </a:ext>
            </a:extLst>
          </a:blip>
          <a:srcRect l="34406" t="22284" r="35239" b="21713"/>
          <a:stretch>
            <a:fillRect/>
          </a:stretch>
        </p:blipFill>
        <p:spPr bwMode="auto">
          <a:xfrm>
            <a:off x="0" y="1376363"/>
            <a:ext cx="5078413" cy="585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l="51237" t="28287" r="5952" b="15187"/>
          <a:stretch>
            <a:fillRect/>
          </a:stretch>
        </p:blipFill>
        <p:spPr bwMode="auto">
          <a:xfrm>
            <a:off x="4914900" y="1357313"/>
            <a:ext cx="5164138"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itle 1"/>
          <p:cNvSpPr>
            <a:spLocks noGrp="1"/>
          </p:cNvSpPr>
          <p:nvPr>
            <p:ph type="title"/>
          </p:nvPr>
        </p:nvSpPr>
        <p:spPr>
          <a:xfrm>
            <a:off x="515938" y="0"/>
            <a:ext cx="9072562" cy="1260475"/>
          </a:xfrm>
        </p:spPr>
        <p:txBody>
          <a:bodyPr/>
          <a:lstStyle/>
          <a:p>
            <a:pPr eaLnBrk="1" hangingPunct="1"/>
            <a:r>
              <a:rPr lang="en-CA" dirty="0" smtClean="0"/>
              <a:t>Cable Financial Snapshot </a:t>
            </a:r>
          </a:p>
        </p:txBody>
      </p:sp>
      <p:grpSp>
        <p:nvGrpSpPr>
          <p:cNvPr id="5" name="Group 4"/>
          <p:cNvGrpSpPr/>
          <p:nvPr/>
        </p:nvGrpSpPr>
        <p:grpSpPr>
          <a:xfrm>
            <a:off x="39970" y="7092205"/>
            <a:ext cx="2963152" cy="467470"/>
            <a:chOff x="2953" y="0"/>
            <a:chExt cx="2963152" cy="467470"/>
          </a:xfrm>
        </p:grpSpPr>
        <p:sp>
          <p:nvSpPr>
            <p:cNvPr id="6" name="Pentagon 5"/>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8" name="Group 7"/>
          <p:cNvGrpSpPr/>
          <p:nvPr/>
        </p:nvGrpSpPr>
        <p:grpSpPr>
          <a:xfrm>
            <a:off x="2410492" y="7092205"/>
            <a:ext cx="2963152" cy="467470"/>
            <a:chOff x="2373475" y="0"/>
            <a:chExt cx="2963152" cy="467470"/>
          </a:xfrm>
        </p:grpSpPr>
        <p:sp>
          <p:nvSpPr>
            <p:cNvPr id="9" name="Chevron 8"/>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1" name="Group 10"/>
          <p:cNvGrpSpPr/>
          <p:nvPr/>
        </p:nvGrpSpPr>
        <p:grpSpPr>
          <a:xfrm>
            <a:off x="4781014" y="7092205"/>
            <a:ext cx="2963152" cy="467470"/>
            <a:chOff x="4743997" y="0"/>
            <a:chExt cx="2963152" cy="467470"/>
          </a:xfrm>
        </p:grpSpPr>
        <p:sp>
          <p:nvSpPr>
            <p:cNvPr id="12" name="Chevron 11"/>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4" name="Group 13"/>
          <p:cNvGrpSpPr/>
          <p:nvPr/>
        </p:nvGrpSpPr>
        <p:grpSpPr>
          <a:xfrm>
            <a:off x="7151536" y="7092205"/>
            <a:ext cx="2963152" cy="467470"/>
            <a:chOff x="7114519" y="0"/>
            <a:chExt cx="2963152" cy="467470"/>
          </a:xfrm>
        </p:grpSpPr>
        <p:sp>
          <p:nvSpPr>
            <p:cNvPr id="15" name="Chevron 14"/>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l="36786" t="12952" r="5595" b="27837"/>
          <a:stretch>
            <a:fillRect/>
          </a:stretch>
        </p:blipFill>
        <p:spPr bwMode="auto">
          <a:xfrm>
            <a:off x="39688" y="857250"/>
            <a:ext cx="9763125" cy="627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2" name="Title 1"/>
          <p:cNvSpPr>
            <a:spLocks noGrp="1"/>
          </p:cNvSpPr>
          <p:nvPr>
            <p:ph type="title"/>
          </p:nvPr>
        </p:nvSpPr>
        <p:spPr>
          <a:xfrm>
            <a:off x="603628" y="0"/>
            <a:ext cx="9072562" cy="1260475"/>
          </a:xfrm>
        </p:spPr>
        <p:txBody>
          <a:bodyPr/>
          <a:lstStyle/>
          <a:p>
            <a:pPr eaLnBrk="1" hangingPunct="1"/>
            <a:r>
              <a:rPr lang="en-CA" sz="4000" dirty="0" smtClean="0"/>
              <a:t>Cable Operating and Financial Results</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p:cNvPicPr>
            <a:picLocks noChangeAspect="1" noChangeArrowheads="1"/>
          </p:cNvPicPr>
          <p:nvPr/>
        </p:nvPicPr>
        <p:blipFill>
          <a:blip r:embed="rId2">
            <a:extLst>
              <a:ext uri="{28A0092B-C50C-407E-A947-70E740481C1C}">
                <a14:useLocalDpi xmlns:a14="http://schemas.microsoft.com/office/drawing/2010/main" val="0"/>
              </a:ext>
            </a:extLst>
          </a:blip>
          <a:srcRect l="24524" t="16380" r="7024" b="26208"/>
          <a:stretch>
            <a:fillRect/>
          </a:stretch>
        </p:blipFill>
        <p:spPr bwMode="auto">
          <a:xfrm>
            <a:off x="320675" y="1795463"/>
            <a:ext cx="95408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7" name="Title 1"/>
          <p:cNvSpPr>
            <a:spLocks noGrp="1"/>
          </p:cNvSpPr>
          <p:nvPr>
            <p:ph type="title"/>
          </p:nvPr>
        </p:nvSpPr>
        <p:spPr/>
        <p:txBody>
          <a:bodyPr/>
          <a:lstStyle/>
          <a:p>
            <a:pPr eaLnBrk="1" hangingPunct="1"/>
            <a:r>
              <a:rPr lang="en-CA" dirty="0" smtClean="0"/>
              <a:t>Cable Subscriber Financial Results </a:t>
            </a:r>
          </a:p>
        </p:txBody>
      </p:sp>
      <p:grpSp>
        <p:nvGrpSpPr>
          <p:cNvPr id="4" name="Group 3"/>
          <p:cNvGrpSpPr/>
          <p:nvPr/>
        </p:nvGrpSpPr>
        <p:grpSpPr>
          <a:xfrm>
            <a:off x="39970" y="7092205"/>
            <a:ext cx="2963152" cy="467470"/>
            <a:chOff x="2953" y="0"/>
            <a:chExt cx="2963152" cy="467470"/>
          </a:xfrm>
        </p:grpSpPr>
        <p:sp>
          <p:nvSpPr>
            <p:cNvPr id="5" name="Pentagon 4"/>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7" name="Group 6"/>
          <p:cNvGrpSpPr/>
          <p:nvPr/>
        </p:nvGrpSpPr>
        <p:grpSpPr>
          <a:xfrm>
            <a:off x="2410492" y="7092205"/>
            <a:ext cx="2963152" cy="467470"/>
            <a:chOff x="2373475" y="0"/>
            <a:chExt cx="2963152" cy="467470"/>
          </a:xfrm>
        </p:grpSpPr>
        <p:sp>
          <p:nvSpPr>
            <p:cNvPr id="8" name="Chevron 7"/>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0" name="Group 9"/>
          <p:cNvGrpSpPr/>
          <p:nvPr/>
        </p:nvGrpSpPr>
        <p:grpSpPr>
          <a:xfrm>
            <a:off x="4781014" y="7092205"/>
            <a:ext cx="2963152" cy="467470"/>
            <a:chOff x="4743997" y="0"/>
            <a:chExt cx="2963152" cy="467470"/>
          </a:xfrm>
        </p:grpSpPr>
        <p:sp>
          <p:nvSpPr>
            <p:cNvPr id="11" name="Chevron 10"/>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3" name="Group 12"/>
          <p:cNvGrpSpPr/>
          <p:nvPr/>
        </p:nvGrpSpPr>
        <p:grpSpPr>
          <a:xfrm>
            <a:off x="7151536" y="7092205"/>
            <a:ext cx="2963152" cy="467470"/>
            <a:chOff x="7114519" y="0"/>
            <a:chExt cx="2963152" cy="467470"/>
          </a:xfrm>
        </p:grpSpPr>
        <p:sp>
          <p:nvSpPr>
            <p:cNvPr id="14" name="Chevron 13"/>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l="10834" t="9332" r="30119" b="17143"/>
          <a:stretch>
            <a:fillRect/>
          </a:stretch>
        </p:blipFill>
        <p:spPr bwMode="auto">
          <a:xfrm>
            <a:off x="119063" y="2112963"/>
            <a:ext cx="4964112" cy="482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l="10953" t="9619" r="70596" b="42142"/>
          <a:stretch>
            <a:fillRect/>
          </a:stretch>
        </p:blipFill>
        <p:spPr bwMode="auto">
          <a:xfrm>
            <a:off x="5119688" y="2112963"/>
            <a:ext cx="2301875" cy="484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l="66425" t="9808" r="14644" b="42142"/>
          <a:stretch>
            <a:fillRect/>
          </a:stretch>
        </p:blipFill>
        <p:spPr bwMode="auto">
          <a:xfrm>
            <a:off x="7416800" y="2112963"/>
            <a:ext cx="2659063" cy="484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3" name="Title 1"/>
          <p:cNvSpPr txBox="1">
            <a:spLocks/>
          </p:cNvSpPr>
          <p:nvPr/>
        </p:nvSpPr>
        <p:spPr bwMode="auto">
          <a:xfrm>
            <a:off x="547688" y="295275"/>
            <a:ext cx="90725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eaLnBrk="0">
              <a:defRPr>
                <a:solidFill>
                  <a:schemeClr val="bg1"/>
                </a:solidFill>
                <a:latin typeface="Arial" charset="0"/>
                <a:ea typeface="Microsoft YaHei" charset="-122"/>
              </a:defRPr>
            </a:lvl1pPr>
            <a:lvl2pPr eaLnBrk="0">
              <a:defRPr>
                <a:solidFill>
                  <a:schemeClr val="bg1"/>
                </a:solidFill>
                <a:latin typeface="Arial" charset="0"/>
                <a:ea typeface="Microsoft YaHei" charset="-122"/>
              </a:defRPr>
            </a:lvl2pPr>
            <a:lvl3pPr eaLnBrk="0">
              <a:defRPr>
                <a:solidFill>
                  <a:schemeClr val="bg1"/>
                </a:solidFill>
                <a:latin typeface="Arial" charset="0"/>
                <a:ea typeface="Microsoft YaHei" charset="-122"/>
              </a:defRPr>
            </a:lvl3pPr>
            <a:lvl4pPr eaLnBrk="0">
              <a:defRPr>
                <a:solidFill>
                  <a:schemeClr val="bg1"/>
                </a:solidFill>
                <a:latin typeface="Arial" charset="0"/>
                <a:ea typeface="Microsoft YaHei" charset="-122"/>
              </a:defRPr>
            </a:lvl4pPr>
            <a:lvl5pPr eaLnBrk="0">
              <a:defRPr>
                <a:solidFill>
                  <a:schemeClr val="bg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bg1"/>
                </a:solidFill>
                <a:latin typeface="Arial" charset="0"/>
                <a:ea typeface="Microsoft YaHei" charset="-122"/>
              </a:defRPr>
            </a:lvl9pPr>
          </a:lstStyle>
          <a:p>
            <a:pPr algn="ctr" defTabSz="914400" eaLnBrk="1" hangingPunct="1"/>
            <a:r>
              <a:rPr lang="en-CA" sz="4400" dirty="0">
                <a:solidFill>
                  <a:schemeClr val="tx1"/>
                </a:solidFill>
                <a:latin typeface="Calibri" charset="0"/>
              </a:rPr>
              <a:t>Cable </a:t>
            </a:r>
            <a:r>
              <a:rPr lang="en-CA" sz="4400" dirty="0" smtClean="0">
                <a:solidFill>
                  <a:schemeClr val="tx1"/>
                </a:solidFill>
                <a:latin typeface="Calibri" charset="0"/>
              </a:rPr>
              <a:t>Operating </a:t>
            </a:r>
            <a:r>
              <a:rPr lang="en-CA" sz="4400" dirty="0">
                <a:solidFill>
                  <a:schemeClr val="tx1"/>
                </a:solidFill>
                <a:latin typeface="Calibri" charset="0"/>
              </a:rPr>
              <a:t>and </a:t>
            </a:r>
            <a:r>
              <a:rPr lang="en-CA" sz="4400" dirty="0" smtClean="0">
                <a:solidFill>
                  <a:schemeClr val="tx1"/>
                </a:solidFill>
                <a:latin typeface="Calibri" charset="0"/>
              </a:rPr>
              <a:t>Financial Results</a:t>
            </a:r>
            <a:endParaRPr lang="en-CA" sz="4400" dirty="0">
              <a:solidFill>
                <a:schemeClr val="tx1"/>
              </a:solidFill>
              <a:latin typeface="Calibri" charset="0"/>
            </a:endParaRPr>
          </a:p>
        </p:txBody>
      </p:sp>
      <p:grpSp>
        <p:nvGrpSpPr>
          <p:cNvPr id="6" name="Group 5"/>
          <p:cNvGrpSpPr/>
          <p:nvPr/>
        </p:nvGrpSpPr>
        <p:grpSpPr>
          <a:xfrm>
            <a:off x="39970" y="7092205"/>
            <a:ext cx="2963152" cy="467470"/>
            <a:chOff x="2953" y="0"/>
            <a:chExt cx="2963152" cy="467470"/>
          </a:xfrm>
        </p:grpSpPr>
        <p:sp>
          <p:nvSpPr>
            <p:cNvPr id="7" name="Pentagon 6"/>
            <p:cNvSpPr/>
            <p:nvPr/>
          </p:nvSpPr>
          <p:spPr>
            <a:xfrm>
              <a:off x="2953" y="0"/>
              <a:ext cx="2963152" cy="467470"/>
            </a:xfrm>
            <a:prstGeom prst="homePlat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entagon 4"/>
            <p:cNvSpPr/>
            <p:nvPr/>
          </p:nvSpPr>
          <p:spPr>
            <a:xfrm>
              <a:off x="2953" y="0"/>
              <a:ext cx="2846285"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Overview</a:t>
              </a:r>
              <a:endParaRPr lang="en-US" sz="2500" kern="1200" dirty="0"/>
            </a:p>
          </p:txBody>
        </p:sp>
      </p:grpSp>
      <p:grpSp>
        <p:nvGrpSpPr>
          <p:cNvPr id="9" name="Group 8"/>
          <p:cNvGrpSpPr/>
          <p:nvPr/>
        </p:nvGrpSpPr>
        <p:grpSpPr>
          <a:xfrm>
            <a:off x="2410492" y="7092205"/>
            <a:ext cx="2963152" cy="467470"/>
            <a:chOff x="2373475" y="0"/>
            <a:chExt cx="2963152" cy="467470"/>
          </a:xfrm>
        </p:grpSpPr>
        <p:sp>
          <p:nvSpPr>
            <p:cNvPr id="10" name="Chevron 9"/>
            <p:cNvSpPr/>
            <p:nvPr/>
          </p:nvSpPr>
          <p:spPr>
            <a:xfrm>
              <a:off x="2373475" y="0"/>
              <a:ext cx="2963152" cy="467470"/>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6"/>
            <p:cNvSpPr/>
            <p:nvPr/>
          </p:nvSpPr>
          <p:spPr>
            <a:xfrm>
              <a:off x="2607210"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Rogers</a:t>
              </a:r>
              <a:endParaRPr lang="en-US" sz="2500" kern="1200" dirty="0"/>
            </a:p>
          </p:txBody>
        </p:sp>
      </p:grpSp>
      <p:grpSp>
        <p:nvGrpSpPr>
          <p:cNvPr id="12" name="Group 11"/>
          <p:cNvGrpSpPr/>
          <p:nvPr/>
        </p:nvGrpSpPr>
        <p:grpSpPr>
          <a:xfrm>
            <a:off x="4781014" y="7092205"/>
            <a:ext cx="2963152" cy="467470"/>
            <a:chOff x="4743997" y="0"/>
            <a:chExt cx="2963152" cy="467470"/>
          </a:xfrm>
        </p:grpSpPr>
        <p:sp>
          <p:nvSpPr>
            <p:cNvPr id="13" name="Chevron 12"/>
            <p:cNvSpPr/>
            <p:nvPr/>
          </p:nvSpPr>
          <p:spPr>
            <a:xfrm>
              <a:off x="4743997"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8"/>
            <p:cNvSpPr/>
            <p:nvPr/>
          </p:nvSpPr>
          <p:spPr>
            <a:xfrm>
              <a:off x="4977732"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Verizon</a:t>
              </a:r>
              <a:endParaRPr lang="en-US" sz="2500" kern="1200" dirty="0"/>
            </a:p>
          </p:txBody>
        </p:sp>
      </p:grpSp>
      <p:grpSp>
        <p:nvGrpSpPr>
          <p:cNvPr id="15" name="Group 14"/>
          <p:cNvGrpSpPr/>
          <p:nvPr/>
        </p:nvGrpSpPr>
        <p:grpSpPr>
          <a:xfrm>
            <a:off x="7151536" y="7092205"/>
            <a:ext cx="2963152" cy="467470"/>
            <a:chOff x="7114519" y="0"/>
            <a:chExt cx="2963152" cy="467470"/>
          </a:xfrm>
        </p:grpSpPr>
        <p:sp>
          <p:nvSpPr>
            <p:cNvPr id="16" name="Chevron 15"/>
            <p:cNvSpPr/>
            <p:nvPr/>
          </p:nvSpPr>
          <p:spPr>
            <a:xfrm>
              <a:off x="7114519" y="0"/>
              <a:ext cx="2963152" cy="46747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10"/>
            <p:cNvSpPr/>
            <p:nvPr/>
          </p:nvSpPr>
          <p:spPr>
            <a:xfrm>
              <a:off x="7348254" y="0"/>
              <a:ext cx="2495682" cy="467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en-US" sz="2500" kern="1200" dirty="0" smtClean="0"/>
                <a:t>Bell</a:t>
              </a:r>
              <a:endParaRPr lang="en-US" sz="2500" kern="1200" dirty="0"/>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34771</TotalTime>
  <Words>7746</Words>
  <Application>Microsoft Office PowerPoint</Application>
  <PresentationFormat>Custom</PresentationFormat>
  <Paragraphs>1563</Paragraphs>
  <Slides>213</Slides>
  <Notes>121</Notes>
  <HiddenSlides>0</HiddenSlides>
  <MMClips>0</MMClips>
  <ScaleCrop>false</ScaleCrop>
  <HeadingPairs>
    <vt:vector size="4" baseType="variant">
      <vt:variant>
        <vt:lpstr>Theme</vt:lpstr>
      </vt:variant>
      <vt:variant>
        <vt:i4>1</vt:i4>
      </vt:variant>
      <vt:variant>
        <vt:lpstr>Slide Titles</vt:lpstr>
      </vt:variant>
      <vt:variant>
        <vt:i4>213</vt:i4>
      </vt:variant>
    </vt:vector>
  </HeadingPairs>
  <TitlesOfParts>
    <vt:vector size="214" baseType="lpstr">
      <vt:lpstr>Clarity</vt:lpstr>
      <vt:lpstr>PowerPoint Presentation</vt:lpstr>
      <vt:lpstr>Agenda</vt:lpstr>
      <vt:lpstr>Telecommunication Industry</vt:lpstr>
      <vt:lpstr>PowerPoint Presentation</vt:lpstr>
      <vt:lpstr>Telecommunications Revenue and Growth</vt:lpstr>
      <vt:lpstr>Telecommunications Revenue Breakdown</vt:lpstr>
      <vt:lpstr>Telecommunications Revenues, by Market Sector ($ billions)</vt:lpstr>
      <vt:lpstr>Wireless vs Wireline Revenues</vt:lpstr>
      <vt:lpstr>Wireless</vt:lpstr>
      <vt:lpstr>Wireless Data Communications</vt:lpstr>
      <vt:lpstr>1G</vt:lpstr>
      <vt:lpstr>2G</vt:lpstr>
      <vt:lpstr>3G</vt:lpstr>
      <vt:lpstr>4G</vt:lpstr>
      <vt:lpstr>Wireless revenues</vt:lpstr>
      <vt:lpstr>Wireless Sector</vt:lpstr>
      <vt:lpstr>Wireless Revenues, Subscribers, and Revenues Per  Subscriber</vt:lpstr>
      <vt:lpstr>Wireless Revenue and Subscriber Growth Rates</vt:lpstr>
      <vt:lpstr>Wireless Revenues Breakdown</vt:lpstr>
      <vt:lpstr>Wireless Market Share</vt:lpstr>
      <vt:lpstr>Number of Subscribers</vt:lpstr>
      <vt:lpstr>Market Share by Province</vt:lpstr>
      <vt:lpstr>Net Additions</vt:lpstr>
      <vt:lpstr>ARPU by Company</vt:lpstr>
      <vt:lpstr>ARPU Comparison</vt:lpstr>
      <vt:lpstr>Wireless TSPs’ Subscriber Market Share</vt:lpstr>
      <vt:lpstr>Wireless TSPs’ Revenue Market Share</vt:lpstr>
      <vt:lpstr>PowerPoint Presentation</vt:lpstr>
      <vt:lpstr>Wireless Industry Forecast</vt:lpstr>
      <vt:lpstr>Wireline</vt:lpstr>
      <vt:lpstr>Wireline Revenues</vt:lpstr>
      <vt:lpstr>Number of Subscribers</vt:lpstr>
      <vt:lpstr>Wireline Revenue</vt:lpstr>
      <vt:lpstr>Wireline Trends</vt:lpstr>
      <vt:lpstr>Internet</vt:lpstr>
      <vt:lpstr>Internet Revenues</vt:lpstr>
      <vt:lpstr>Internet Revenue Share</vt:lpstr>
      <vt:lpstr>Internet Access Mix</vt:lpstr>
      <vt:lpstr>Residential Internet Protocol Provisioned Service Revenues</vt:lpstr>
      <vt:lpstr>Broadband Availability</vt:lpstr>
      <vt:lpstr>Broadband Availability vs Broadband Subscriptions</vt:lpstr>
      <vt:lpstr>Households that have Broadband Access(thousands)</vt:lpstr>
      <vt:lpstr>PowerPoint Presentation</vt:lpstr>
      <vt:lpstr>Television</vt:lpstr>
      <vt:lpstr>Television Revenues and Subscribers</vt:lpstr>
      <vt:lpstr>Television Subscriber Market Share</vt:lpstr>
      <vt:lpstr>Television ARPU</vt:lpstr>
      <vt:lpstr>Canadian Radio-Television Telecommunications Commission</vt:lpstr>
      <vt:lpstr>Spectrum </vt:lpstr>
      <vt:lpstr>Spectrum Auction 2008</vt:lpstr>
      <vt:lpstr>Bids in 2008 Spectrum Auction</vt:lpstr>
      <vt:lpstr>Spectrum Auction 2012</vt:lpstr>
      <vt:lpstr>Spectrum Auction 2012 (cont)</vt:lpstr>
      <vt:lpstr>Spectrum Auction</vt:lpstr>
      <vt:lpstr>Spectrum Auction</vt:lpstr>
      <vt:lpstr>Spectrum Auction Overview</vt:lpstr>
      <vt:lpstr>Spectrum </vt:lpstr>
      <vt:lpstr>Spectrum Auction</vt:lpstr>
      <vt:lpstr>Spectrum Auction</vt:lpstr>
      <vt:lpstr>Spectrum Auction</vt:lpstr>
      <vt:lpstr>Spectrum Requirements</vt:lpstr>
      <vt:lpstr>Spectrum Requirements</vt:lpstr>
      <vt:lpstr>Foreign Ownership</vt:lpstr>
      <vt:lpstr>Spectrum Auction Analysis</vt:lpstr>
      <vt:lpstr>Spectrum Auction Analysis</vt:lpstr>
      <vt:lpstr>Spectrum Auction Analysis</vt:lpstr>
      <vt:lpstr>PowerPoint Presentation</vt:lpstr>
      <vt:lpstr>PowerPoint Presentation</vt:lpstr>
      <vt:lpstr>Financial Snapshot</vt:lpstr>
      <vt:lpstr>1 Year Performance</vt:lpstr>
      <vt:lpstr>5 Year Performance  </vt:lpstr>
      <vt:lpstr>10 Year Performance</vt:lpstr>
      <vt:lpstr>Rogers Vs. TSX</vt:lpstr>
      <vt:lpstr>Rogers Vs. TSX Telecom </vt:lpstr>
      <vt:lpstr>History </vt:lpstr>
      <vt:lpstr>History</vt:lpstr>
      <vt:lpstr>Management  Team </vt:lpstr>
      <vt:lpstr>Management Team</vt:lpstr>
      <vt:lpstr>Management Team </vt:lpstr>
      <vt:lpstr>Management Team </vt:lpstr>
      <vt:lpstr>2011 Overview </vt:lpstr>
      <vt:lpstr>2011 Overview </vt:lpstr>
      <vt:lpstr>Spectrum News </vt:lpstr>
      <vt:lpstr>PowerPoint Presentation</vt:lpstr>
      <vt:lpstr>Financial Snapshot</vt:lpstr>
      <vt:lpstr>Roger Wireless</vt:lpstr>
      <vt:lpstr>Wireless Strategy</vt:lpstr>
      <vt:lpstr>Rogers Wireless Coverage </vt:lpstr>
      <vt:lpstr>Wireless Financial Snapshot </vt:lpstr>
      <vt:lpstr>Wireless Operating and Financial Results</vt:lpstr>
      <vt:lpstr>Wireless Operating and Financial Results</vt:lpstr>
      <vt:lpstr>Wireless Subscriber Financial Results </vt:lpstr>
      <vt:lpstr>Wireless Operating and Financial Results</vt:lpstr>
      <vt:lpstr>Wireless operating and Financial Results</vt:lpstr>
      <vt:lpstr>Rogers Cable </vt:lpstr>
      <vt:lpstr>Cable Financial Snapshot </vt:lpstr>
      <vt:lpstr>Cable Operating and Financial Results</vt:lpstr>
      <vt:lpstr>Cable Subscriber Financial Results </vt:lpstr>
      <vt:lpstr>PowerPoint Presentation</vt:lpstr>
      <vt:lpstr>Rogers Media </vt:lpstr>
      <vt:lpstr>Media Financial Snapshot </vt:lpstr>
      <vt:lpstr>PowerPoint Presentation</vt:lpstr>
      <vt:lpstr>Outstanding Common Share Data</vt:lpstr>
      <vt:lpstr>Stock Option Plans </vt:lpstr>
      <vt:lpstr>PowerPoint Presentation</vt:lpstr>
      <vt:lpstr>Annual-Balance Sheet </vt:lpstr>
      <vt:lpstr>Annual-Income Statement </vt:lpstr>
      <vt:lpstr>Quarterly-Income Statement </vt:lpstr>
      <vt:lpstr>Cash flow statement </vt:lpstr>
      <vt:lpstr>Recommendation</vt:lpstr>
      <vt:lpstr>PowerPoint Presentation</vt:lpstr>
      <vt:lpstr>Financial Snapshot</vt:lpstr>
      <vt:lpstr>Financial Snapshot</vt:lpstr>
      <vt:lpstr>Financial Snapshot</vt:lpstr>
      <vt:lpstr>1 Year Performance - S&amp;P 500</vt:lpstr>
      <vt:lpstr>1 Year Performance Dow Jones Industrial Average</vt:lpstr>
      <vt:lpstr>1 Year Performance 50/200MAVG</vt:lpstr>
      <vt:lpstr>5 Year Performance - S&amp;P 500</vt:lpstr>
      <vt:lpstr>5 Year Performance Dow Jones Industrial Average</vt:lpstr>
      <vt:lpstr>5 Year Performance 50/200MAVG</vt:lpstr>
      <vt:lpstr>10 Year Performance 50/200MAVG</vt:lpstr>
      <vt:lpstr>Management</vt:lpstr>
      <vt:lpstr>Management</vt:lpstr>
      <vt:lpstr>Company History </vt:lpstr>
      <vt:lpstr>Verizon’s Formation: Bell Atlantic – GTE Merger </vt:lpstr>
      <vt:lpstr>Verizon’s Formation: Bell Atlantic – GTE Merger History </vt:lpstr>
      <vt:lpstr>MCI Acquisition </vt:lpstr>
      <vt:lpstr>Recent Investments</vt:lpstr>
      <vt:lpstr>Recent Investments</vt:lpstr>
      <vt:lpstr>Recent Investments</vt:lpstr>
      <vt:lpstr>Ultra High Frequency (Spectrum)</vt:lpstr>
      <vt:lpstr>Spectrum</vt:lpstr>
      <vt:lpstr>Spectrum Auction</vt:lpstr>
      <vt:lpstr>Spectrum Auction</vt:lpstr>
      <vt:lpstr>Spectrum Auction</vt:lpstr>
      <vt:lpstr>Why 700MHz band?</vt:lpstr>
      <vt:lpstr>Advanced Wireless Spectrum (AWS)</vt:lpstr>
      <vt:lpstr>PowerPoint Presentation</vt:lpstr>
      <vt:lpstr>PowerPoint Presentation</vt:lpstr>
      <vt:lpstr>Verizon Coverage</vt:lpstr>
      <vt:lpstr>Company Overview</vt:lpstr>
      <vt:lpstr>Business Units</vt:lpstr>
      <vt:lpstr>Wireless Operating Revenues</vt:lpstr>
      <vt:lpstr>Wireless Expenses</vt:lpstr>
      <vt:lpstr>Wireline Operating Revenues</vt:lpstr>
      <vt:lpstr>Wireline Expenses</vt:lpstr>
      <vt:lpstr>Wireline</vt:lpstr>
      <vt:lpstr>Performance Summary</vt:lpstr>
      <vt:lpstr>PowerPoint Presentation</vt:lpstr>
      <vt:lpstr>2011 Results</vt:lpstr>
      <vt:lpstr>2012 Strategy</vt:lpstr>
      <vt:lpstr>2012 Strategy</vt:lpstr>
      <vt:lpstr>PowerPoint Presentation</vt:lpstr>
      <vt:lpstr>PowerPoint Presentation</vt:lpstr>
      <vt:lpstr>PowerPoint Presentation</vt:lpstr>
      <vt:lpstr>PowerPoint Presentation</vt:lpstr>
      <vt:lpstr>Recommendation</vt:lpstr>
      <vt:lpstr>PowerPoint Presentation</vt:lpstr>
      <vt:lpstr>Current stock price</vt:lpstr>
      <vt:lpstr>Share Information</vt:lpstr>
      <vt:lpstr> 1 Year Movement</vt:lpstr>
      <vt:lpstr>1 Year Movement  Vs. S&amp;P TSX</vt:lpstr>
      <vt:lpstr>1 Year Movement Vs. S&amp;P TSX Capped Telecomm</vt:lpstr>
      <vt:lpstr>5 Year Movement</vt:lpstr>
      <vt:lpstr>5 Year Movement  50/200 MAVG</vt:lpstr>
      <vt:lpstr>10 Year Movement</vt:lpstr>
      <vt:lpstr>Major Holders of BCE</vt:lpstr>
      <vt:lpstr>Recent Dividends</vt:lpstr>
      <vt:lpstr>Returns to Shareholders</vt:lpstr>
      <vt:lpstr>Credit Rating</vt:lpstr>
      <vt:lpstr>Holdings</vt:lpstr>
      <vt:lpstr>Company Overview</vt:lpstr>
      <vt:lpstr>Product overview</vt:lpstr>
      <vt:lpstr>Subscribers - Yearly</vt:lpstr>
      <vt:lpstr>Strategic imperatives</vt:lpstr>
      <vt:lpstr>PowerPoint Presentation</vt:lpstr>
      <vt:lpstr>George A. Cope</vt:lpstr>
      <vt:lpstr>Thomas C. O'Neill</vt:lpstr>
      <vt:lpstr>Siim A. Vanaselja</vt:lpstr>
      <vt:lpstr>Competitive Strengths</vt:lpstr>
      <vt:lpstr>Bell Business Performance </vt:lpstr>
      <vt:lpstr>Bell Wireline</vt:lpstr>
      <vt:lpstr>Bell wireline subscribers</vt:lpstr>
      <vt:lpstr>Wireline Revenue</vt:lpstr>
      <vt:lpstr>Wireline Voice erosion</vt:lpstr>
      <vt:lpstr>Wireline Financials</vt:lpstr>
      <vt:lpstr>Fixed Line Market</vt:lpstr>
      <vt:lpstr>Bell TV</vt:lpstr>
      <vt:lpstr>Bell TV</vt:lpstr>
      <vt:lpstr>BellTV Market Share</vt:lpstr>
      <vt:lpstr>PowerPoint Presentation</vt:lpstr>
      <vt:lpstr>Bell Internet</vt:lpstr>
      <vt:lpstr>Bell Internet Market Share</vt:lpstr>
      <vt:lpstr>Wireline Data</vt:lpstr>
      <vt:lpstr>Equipment and Other</vt:lpstr>
      <vt:lpstr>Bell Wireless</vt:lpstr>
      <vt:lpstr>Bell Wireless Subscribers</vt:lpstr>
      <vt:lpstr>Bell market share</vt:lpstr>
      <vt:lpstr>Bell market share</vt:lpstr>
      <vt:lpstr>Net additions</vt:lpstr>
      <vt:lpstr>Average revenue per user</vt:lpstr>
      <vt:lpstr>Bell Coverage</vt:lpstr>
      <vt:lpstr>Net and Total Connections</vt:lpstr>
      <vt:lpstr>Bell Performance</vt:lpstr>
      <vt:lpstr>PowerPoint Presentation</vt:lpstr>
      <vt:lpstr>Bell Wireless Financials</vt:lpstr>
      <vt:lpstr>Bell Media</vt:lpstr>
      <vt:lpstr>Bell Media Performance</vt:lpstr>
      <vt:lpstr>PowerPoint Presentation</vt:lpstr>
      <vt:lpstr>PowerPoint Presentation</vt:lpstr>
      <vt:lpstr>PowerPoint Presentation</vt:lpstr>
      <vt:lpstr>PowerPoint Presentation</vt:lpstr>
      <vt:lpstr>Recommendation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Vasquez</dc:creator>
  <cp:lastModifiedBy>gp</cp:lastModifiedBy>
  <cp:revision>207</cp:revision>
  <cp:lastPrinted>1601-01-01T00:00:00Z</cp:lastPrinted>
  <dcterms:created xsi:type="dcterms:W3CDTF">2012-03-23T05:58:06Z</dcterms:created>
  <dcterms:modified xsi:type="dcterms:W3CDTF">2012-04-03T00:36:25Z</dcterms:modified>
</cp:coreProperties>
</file>