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9"/>
  </p:notesMasterIdLst>
  <p:sldIdLst>
    <p:sldId id="415" r:id="rId2"/>
    <p:sldId id="417" r:id="rId3"/>
    <p:sldId id="416" r:id="rId4"/>
    <p:sldId id="418" r:id="rId5"/>
    <p:sldId id="419" r:id="rId6"/>
    <p:sldId id="420" r:id="rId7"/>
    <p:sldId id="537" r:id="rId8"/>
    <p:sldId id="421" r:id="rId9"/>
    <p:sldId id="422" r:id="rId10"/>
    <p:sldId id="536" r:id="rId11"/>
    <p:sldId id="538" r:id="rId12"/>
    <p:sldId id="423" r:id="rId13"/>
    <p:sldId id="539" r:id="rId14"/>
    <p:sldId id="541" r:id="rId15"/>
    <p:sldId id="426" r:id="rId16"/>
    <p:sldId id="427" r:id="rId17"/>
    <p:sldId id="428"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475" r:id="rId52"/>
    <p:sldId id="476" r:id="rId53"/>
    <p:sldId id="477" r:id="rId54"/>
    <p:sldId id="478" r:id="rId55"/>
    <p:sldId id="479" r:id="rId56"/>
    <p:sldId id="480" r:id="rId57"/>
    <p:sldId id="481" r:id="rId58"/>
    <p:sldId id="482" r:id="rId59"/>
    <p:sldId id="483" r:id="rId60"/>
    <p:sldId id="484" r:id="rId61"/>
    <p:sldId id="485" r:id="rId62"/>
    <p:sldId id="486" r:id="rId63"/>
    <p:sldId id="487" r:id="rId64"/>
    <p:sldId id="488" r:id="rId65"/>
    <p:sldId id="489" r:id="rId66"/>
    <p:sldId id="490" r:id="rId67"/>
    <p:sldId id="491" r:id="rId68"/>
    <p:sldId id="492" r:id="rId69"/>
    <p:sldId id="493" r:id="rId70"/>
    <p:sldId id="494" r:id="rId71"/>
    <p:sldId id="495" r:id="rId72"/>
    <p:sldId id="496" r:id="rId73"/>
    <p:sldId id="497" r:id="rId74"/>
    <p:sldId id="498" r:id="rId75"/>
    <p:sldId id="499" r:id="rId76"/>
    <p:sldId id="500" r:id="rId77"/>
    <p:sldId id="501" r:id="rId78"/>
    <p:sldId id="502" r:id="rId79"/>
    <p:sldId id="503" r:id="rId80"/>
    <p:sldId id="504" r:id="rId81"/>
    <p:sldId id="505"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 id="520" r:id="rId97"/>
    <p:sldId id="521" r:id="rId98"/>
    <p:sldId id="522" r:id="rId99"/>
    <p:sldId id="523" r:id="rId100"/>
    <p:sldId id="524" r:id="rId101"/>
    <p:sldId id="525" r:id="rId102"/>
    <p:sldId id="526" r:id="rId103"/>
    <p:sldId id="527" r:id="rId104"/>
    <p:sldId id="528" r:id="rId105"/>
    <p:sldId id="529" r:id="rId106"/>
    <p:sldId id="530" r:id="rId107"/>
    <p:sldId id="531" r:id="rId108"/>
    <p:sldId id="532" r:id="rId109"/>
    <p:sldId id="533" r:id="rId110"/>
    <p:sldId id="257" r:id="rId111"/>
    <p:sldId id="432" r:id="rId112"/>
    <p:sldId id="433" r:id="rId113"/>
    <p:sldId id="434" r:id="rId114"/>
    <p:sldId id="534" r:id="rId115"/>
    <p:sldId id="435" r:id="rId116"/>
    <p:sldId id="436" r:id="rId117"/>
    <p:sldId id="437" r:id="rId118"/>
    <p:sldId id="259" r:id="rId119"/>
    <p:sldId id="438" r:id="rId120"/>
    <p:sldId id="268" r:id="rId121"/>
    <p:sldId id="269" r:id="rId122"/>
    <p:sldId id="535" r:id="rId123"/>
    <p:sldId id="270" r:id="rId124"/>
    <p:sldId id="271" r:id="rId125"/>
    <p:sldId id="272" r:id="rId126"/>
    <p:sldId id="273" r:id="rId127"/>
    <p:sldId id="274" r:id="rId128"/>
    <p:sldId id="275" r:id="rId129"/>
    <p:sldId id="276" r:id="rId130"/>
    <p:sldId id="277" r:id="rId131"/>
    <p:sldId id="278" r:id="rId132"/>
    <p:sldId id="279" r:id="rId133"/>
    <p:sldId id="280" r:id="rId134"/>
    <p:sldId id="281" r:id="rId135"/>
    <p:sldId id="282" r:id="rId136"/>
    <p:sldId id="283" r:id="rId137"/>
    <p:sldId id="284" r:id="rId138"/>
    <p:sldId id="285" r:id="rId139"/>
    <p:sldId id="286" r:id="rId140"/>
    <p:sldId id="439" r:id="rId141"/>
    <p:sldId id="288" r:id="rId142"/>
    <p:sldId id="289" r:id="rId143"/>
    <p:sldId id="290" r:id="rId144"/>
    <p:sldId id="291" r:id="rId145"/>
    <p:sldId id="292" r:id="rId146"/>
    <p:sldId id="304" r:id="rId147"/>
    <p:sldId id="293" r:id="rId148"/>
    <p:sldId id="295" r:id="rId149"/>
    <p:sldId id="296" r:id="rId150"/>
    <p:sldId id="297" r:id="rId151"/>
    <p:sldId id="298" r:id="rId152"/>
    <p:sldId id="299" r:id="rId153"/>
    <p:sldId id="300" r:id="rId154"/>
    <p:sldId id="301" r:id="rId155"/>
    <p:sldId id="302" r:id="rId156"/>
    <p:sldId id="303" r:id="rId157"/>
    <p:sldId id="362" r:id="rId158"/>
    <p:sldId id="363" r:id="rId159"/>
    <p:sldId id="364" r:id="rId160"/>
    <p:sldId id="365" r:id="rId161"/>
    <p:sldId id="366" r:id="rId162"/>
    <p:sldId id="367" r:id="rId163"/>
    <p:sldId id="368" r:id="rId164"/>
    <p:sldId id="369" r:id="rId165"/>
    <p:sldId id="370" r:id="rId166"/>
    <p:sldId id="371" r:id="rId167"/>
    <p:sldId id="372" r:id="rId168"/>
    <p:sldId id="373" r:id="rId169"/>
    <p:sldId id="374" r:id="rId170"/>
    <p:sldId id="375" r:id="rId171"/>
    <p:sldId id="376" r:id="rId172"/>
    <p:sldId id="377" r:id="rId173"/>
    <p:sldId id="378" r:id="rId174"/>
    <p:sldId id="379" r:id="rId175"/>
    <p:sldId id="380" r:id="rId176"/>
    <p:sldId id="381" r:id="rId177"/>
    <p:sldId id="382" r:id="rId178"/>
    <p:sldId id="383" r:id="rId179"/>
    <p:sldId id="384" r:id="rId180"/>
    <p:sldId id="385" r:id="rId181"/>
    <p:sldId id="386" r:id="rId182"/>
    <p:sldId id="387" r:id="rId183"/>
    <p:sldId id="388" r:id="rId184"/>
    <p:sldId id="389" r:id="rId185"/>
    <p:sldId id="390" r:id="rId186"/>
    <p:sldId id="391" r:id="rId187"/>
    <p:sldId id="392" r:id="rId188"/>
    <p:sldId id="393" r:id="rId189"/>
    <p:sldId id="394" r:id="rId190"/>
    <p:sldId id="395" r:id="rId191"/>
    <p:sldId id="396" r:id="rId192"/>
    <p:sldId id="397" r:id="rId193"/>
    <p:sldId id="398" r:id="rId194"/>
    <p:sldId id="399" r:id="rId195"/>
    <p:sldId id="400" r:id="rId196"/>
    <p:sldId id="401" r:id="rId197"/>
    <p:sldId id="402" r:id="rId198"/>
    <p:sldId id="405" r:id="rId199"/>
    <p:sldId id="406" r:id="rId200"/>
    <p:sldId id="407" r:id="rId201"/>
    <p:sldId id="408" r:id="rId202"/>
    <p:sldId id="409" r:id="rId203"/>
    <p:sldId id="410" r:id="rId204"/>
    <p:sldId id="411" r:id="rId205"/>
    <p:sldId id="412" r:id="rId206"/>
    <p:sldId id="413" r:id="rId207"/>
    <p:sldId id="414" r:id="rId2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564" autoAdjust="0"/>
  </p:normalViewPr>
  <p:slideViewPr>
    <p:cSldViewPr>
      <p:cViewPr>
        <p:scale>
          <a:sx n="60" d="100"/>
          <a:sy n="60" d="100"/>
        </p:scale>
        <p:origin x="-786" y="-4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0.10601007339360359"/>
                  <c:y val="-0.16376382219651375"/>
                </c:manualLayout>
              </c:layout>
              <c:showLegendKey val="0"/>
              <c:showVal val="0"/>
              <c:showCatName val="0"/>
              <c:showSerName val="0"/>
              <c:showPercent val="1"/>
              <c:showBubbleSize val="0"/>
            </c:dLbl>
            <c:dLbl>
              <c:idx val="1"/>
              <c:layout>
                <c:manualLayout>
                  <c:x val="8.9419473607465716E-2"/>
                  <c:y val="0.13213961316077927"/>
                </c:manualLayout>
              </c:layout>
              <c:showLegendKey val="0"/>
              <c:showVal val="0"/>
              <c:showCatName val="0"/>
              <c:showSerName val="0"/>
              <c:showPercent val="1"/>
              <c:showBubbleSize val="0"/>
            </c:dLbl>
            <c:showLegendKey val="0"/>
            <c:showVal val="0"/>
            <c:showCatName val="0"/>
            <c:showSerName val="0"/>
            <c:showPercent val="1"/>
            <c:showBubbleSize val="0"/>
            <c:showLeaderLines val="1"/>
          </c:dLbls>
          <c:cat>
            <c:strRef>
              <c:f>Sheet1!$A$2:$A$5</c:f>
              <c:strCache>
                <c:ptCount val="2"/>
                <c:pt idx="0">
                  <c:v>Wireless</c:v>
                </c:pt>
                <c:pt idx="1">
                  <c:v>Wireline</c:v>
                </c:pt>
              </c:strCache>
            </c:strRef>
          </c:cat>
          <c:val>
            <c:numRef>
              <c:f>Sheet1!$B$2:$B$5</c:f>
              <c:numCache>
                <c:formatCode>#,##0</c:formatCode>
                <c:ptCount val="4"/>
                <c:pt idx="0" formatCode="General">
                  <c:v>75868</c:v>
                </c:pt>
                <c:pt idx="1">
                  <c:v>39780</c:v>
                </c:pt>
              </c:numCache>
            </c:numRef>
          </c:val>
        </c:ser>
        <c:dLbls>
          <c:showLegendKey val="0"/>
          <c:showVal val="0"/>
          <c:showCatName val="0"/>
          <c:showSerName val="0"/>
          <c:showPercent val="1"/>
          <c:showBubbleSize val="0"/>
          <c:showLeaderLines val="1"/>
        </c:dLbls>
        <c:firstSliceAng val="0"/>
      </c:pieChart>
    </c:plotArea>
    <c:legend>
      <c:legendPos val="t"/>
      <c:legendEntry>
        <c:idx val="2"/>
        <c:delete val="1"/>
      </c:legendEntry>
      <c:legendEntry>
        <c:idx val="3"/>
        <c:delete val="1"/>
      </c:legendEntry>
      <c:overlay val="0"/>
    </c:legend>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D08C88-AA71-4A75-95D4-8B7D4661BCBA}" type="datetimeFigureOut">
              <a:rPr lang="en-US" smtClean="0"/>
              <a:pPr/>
              <a:t>4/5/2013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B73BC-0F07-46DB-B2F2-3FFB20B83923}" type="slidenum">
              <a:rPr lang="en-US" smtClean="0"/>
              <a:pPr/>
              <a:t>‹#›</a:t>
            </a:fld>
            <a:endParaRPr lang="en-US"/>
          </a:p>
        </p:txBody>
      </p:sp>
    </p:spTree>
    <p:extLst>
      <p:ext uri="{BB962C8B-B14F-4D97-AF65-F5344CB8AC3E}">
        <p14:creationId xmlns:p14="http://schemas.microsoft.com/office/powerpoint/2010/main" val="297808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cpta.ca/"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lvl1pPr eaLnBrk="0">
              <a:tabLst>
                <a:tab pos="649628" algn="l"/>
                <a:tab pos="1299256" algn="l"/>
                <a:tab pos="1948884" algn="l"/>
                <a:tab pos="2598511" algn="l"/>
              </a:tabLst>
              <a:defRPr>
                <a:solidFill>
                  <a:schemeClr val="bg1"/>
                </a:solidFill>
                <a:latin typeface="Arial" charset="0"/>
                <a:ea typeface="Microsoft YaHei" charset="-122"/>
              </a:defRPr>
            </a:lvl1pPr>
            <a:lvl2pPr eaLnBrk="0">
              <a:tabLst>
                <a:tab pos="649628" algn="l"/>
                <a:tab pos="1299256" algn="l"/>
                <a:tab pos="1948884" algn="l"/>
                <a:tab pos="2598511" algn="l"/>
              </a:tabLst>
              <a:defRPr>
                <a:solidFill>
                  <a:schemeClr val="bg1"/>
                </a:solidFill>
                <a:latin typeface="Arial" charset="0"/>
                <a:ea typeface="Microsoft YaHei" charset="-122"/>
              </a:defRPr>
            </a:lvl2pPr>
            <a:lvl3pPr eaLnBrk="0">
              <a:tabLst>
                <a:tab pos="649628" algn="l"/>
                <a:tab pos="1299256" algn="l"/>
                <a:tab pos="1948884" algn="l"/>
                <a:tab pos="2598511" algn="l"/>
              </a:tabLst>
              <a:defRPr>
                <a:solidFill>
                  <a:schemeClr val="bg1"/>
                </a:solidFill>
                <a:latin typeface="Arial" charset="0"/>
                <a:ea typeface="Microsoft YaHei" charset="-122"/>
              </a:defRPr>
            </a:lvl3pPr>
            <a:lvl4pPr eaLnBrk="0">
              <a:tabLst>
                <a:tab pos="649628" algn="l"/>
                <a:tab pos="1299256" algn="l"/>
                <a:tab pos="1948884" algn="l"/>
                <a:tab pos="2598511" algn="l"/>
              </a:tabLst>
              <a:defRPr>
                <a:solidFill>
                  <a:schemeClr val="bg1"/>
                </a:solidFill>
                <a:latin typeface="Arial" charset="0"/>
                <a:ea typeface="Microsoft YaHei" charset="-122"/>
              </a:defRPr>
            </a:lvl4pPr>
            <a:lvl5pPr eaLnBrk="0">
              <a:tabLst>
                <a:tab pos="649628" algn="l"/>
                <a:tab pos="1299256" algn="l"/>
                <a:tab pos="1948884" algn="l"/>
                <a:tab pos="2598511" algn="l"/>
              </a:tabLst>
              <a:defRPr>
                <a:solidFill>
                  <a:schemeClr val="bg1"/>
                </a:solidFill>
                <a:latin typeface="Arial" charset="0"/>
                <a:ea typeface="Microsoft YaHei" charset="-122"/>
              </a:defRPr>
            </a:lvl5pPr>
            <a:lvl6pPr marL="2256602"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6pPr>
            <a:lvl7pPr marL="2666893"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7pPr>
            <a:lvl8pPr marL="3077185"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8pPr>
            <a:lvl9pPr marL="3487476"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9pPr>
          </a:lstStyle>
          <a:p>
            <a:pPr eaLnBrk="1"/>
            <a:fld id="{27759C29-732D-4DBE-A7F2-2E7ECA2A67DB}" type="slidenum">
              <a:rPr lang="en-CA">
                <a:solidFill>
                  <a:srgbClr val="000000"/>
                </a:solidFill>
                <a:latin typeface="Times New Roman" pitchFamily="16" charset="0"/>
              </a:rPr>
              <a:pPr eaLnBrk="1"/>
              <a:t>13</a:t>
            </a:fld>
            <a:endParaRPr lang="en-CA">
              <a:solidFill>
                <a:srgbClr val="000000"/>
              </a:solidFill>
              <a:latin typeface="Times New Roman" pitchFamily="16" charset="0"/>
            </a:endParaRPr>
          </a:p>
        </p:txBody>
      </p:sp>
      <p:sp>
        <p:nvSpPr>
          <p:cNvPr id="222211"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158</a:t>
            </a:fld>
            <a:endParaRPr lang="en-CA"/>
          </a:p>
        </p:txBody>
      </p:sp>
    </p:spTree>
    <p:extLst>
      <p:ext uri="{BB962C8B-B14F-4D97-AF65-F5344CB8AC3E}">
        <p14:creationId xmlns:p14="http://schemas.microsoft.com/office/powerpoint/2010/main" val="425407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9C5EBE69-FBC2-479A-A1D8-F4A79DA86D96}" type="slidenum">
              <a:rPr lang="en-CA" smtClean="0"/>
              <a:pPr/>
              <a:t>159</a:t>
            </a:fld>
            <a:endParaRPr lang="en-CA"/>
          </a:p>
        </p:txBody>
      </p:sp>
    </p:spTree>
    <p:extLst>
      <p:ext uri="{BB962C8B-B14F-4D97-AF65-F5344CB8AC3E}">
        <p14:creationId xmlns:p14="http://schemas.microsoft.com/office/powerpoint/2010/main" val="26236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smtClean="0"/>
          </a:p>
          <a:p>
            <a:pPr marL="171450" indent="-171450">
              <a:buFont typeface="Arial" pitchFamily="34" charset="0"/>
              <a:buChar char="•"/>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160</a:t>
            </a:fld>
            <a:endParaRPr lang="en-CA"/>
          </a:p>
        </p:txBody>
      </p:sp>
    </p:spTree>
    <p:extLst>
      <p:ext uri="{BB962C8B-B14F-4D97-AF65-F5344CB8AC3E}">
        <p14:creationId xmlns:p14="http://schemas.microsoft.com/office/powerpoint/2010/main" val="17305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161</a:t>
            </a:fld>
            <a:endParaRPr lang="en-CA"/>
          </a:p>
        </p:txBody>
      </p:sp>
    </p:spTree>
    <p:extLst>
      <p:ext uri="{BB962C8B-B14F-4D97-AF65-F5344CB8AC3E}">
        <p14:creationId xmlns:p14="http://schemas.microsoft.com/office/powerpoint/2010/main" val="2751217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162</a:t>
            </a:fld>
            <a:endParaRPr lang="en-CA"/>
          </a:p>
        </p:txBody>
      </p:sp>
    </p:spTree>
    <p:extLst>
      <p:ext uri="{BB962C8B-B14F-4D97-AF65-F5344CB8AC3E}">
        <p14:creationId xmlns:p14="http://schemas.microsoft.com/office/powerpoint/2010/main" val="1558993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163</a:t>
            </a:fld>
            <a:endParaRPr lang="en-CA"/>
          </a:p>
        </p:txBody>
      </p:sp>
    </p:spTree>
    <p:extLst>
      <p:ext uri="{BB962C8B-B14F-4D97-AF65-F5344CB8AC3E}">
        <p14:creationId xmlns:p14="http://schemas.microsoft.com/office/powerpoint/2010/main" val="329216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164</a:t>
            </a:fld>
            <a:endParaRPr lang="en-CA"/>
          </a:p>
        </p:txBody>
      </p:sp>
    </p:spTree>
    <p:extLst>
      <p:ext uri="{BB962C8B-B14F-4D97-AF65-F5344CB8AC3E}">
        <p14:creationId xmlns:p14="http://schemas.microsoft.com/office/powerpoint/2010/main" val="28925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165</a:t>
            </a:fld>
            <a:endParaRPr lang="en-CA"/>
          </a:p>
        </p:txBody>
      </p:sp>
    </p:spTree>
    <p:extLst>
      <p:ext uri="{BB962C8B-B14F-4D97-AF65-F5344CB8AC3E}">
        <p14:creationId xmlns:p14="http://schemas.microsoft.com/office/powerpoint/2010/main" val="2231924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166</a:t>
            </a:fld>
            <a:endParaRPr lang="en-CA"/>
          </a:p>
        </p:txBody>
      </p:sp>
    </p:spTree>
    <p:extLst>
      <p:ext uri="{BB962C8B-B14F-4D97-AF65-F5344CB8AC3E}">
        <p14:creationId xmlns:p14="http://schemas.microsoft.com/office/powerpoint/2010/main" val="399001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167</a:t>
            </a:fld>
            <a:endParaRPr lang="en-CA"/>
          </a:p>
        </p:txBody>
      </p:sp>
    </p:spTree>
    <p:extLst>
      <p:ext uri="{BB962C8B-B14F-4D97-AF65-F5344CB8AC3E}">
        <p14:creationId xmlns:p14="http://schemas.microsoft.com/office/powerpoint/2010/main" val="112834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lvl1pPr eaLnBrk="0">
              <a:tabLst>
                <a:tab pos="649628" algn="l"/>
                <a:tab pos="1299256" algn="l"/>
                <a:tab pos="1948884" algn="l"/>
                <a:tab pos="2598511" algn="l"/>
              </a:tabLst>
              <a:defRPr>
                <a:solidFill>
                  <a:schemeClr val="bg1"/>
                </a:solidFill>
                <a:latin typeface="Arial" charset="0"/>
                <a:ea typeface="Microsoft YaHei" charset="-122"/>
              </a:defRPr>
            </a:lvl1pPr>
            <a:lvl2pPr eaLnBrk="0">
              <a:tabLst>
                <a:tab pos="649628" algn="l"/>
                <a:tab pos="1299256" algn="l"/>
                <a:tab pos="1948884" algn="l"/>
                <a:tab pos="2598511" algn="l"/>
              </a:tabLst>
              <a:defRPr>
                <a:solidFill>
                  <a:schemeClr val="bg1"/>
                </a:solidFill>
                <a:latin typeface="Arial" charset="0"/>
                <a:ea typeface="Microsoft YaHei" charset="-122"/>
              </a:defRPr>
            </a:lvl2pPr>
            <a:lvl3pPr eaLnBrk="0">
              <a:tabLst>
                <a:tab pos="649628" algn="l"/>
                <a:tab pos="1299256" algn="l"/>
                <a:tab pos="1948884" algn="l"/>
                <a:tab pos="2598511" algn="l"/>
              </a:tabLst>
              <a:defRPr>
                <a:solidFill>
                  <a:schemeClr val="bg1"/>
                </a:solidFill>
                <a:latin typeface="Arial" charset="0"/>
                <a:ea typeface="Microsoft YaHei" charset="-122"/>
              </a:defRPr>
            </a:lvl3pPr>
            <a:lvl4pPr eaLnBrk="0">
              <a:tabLst>
                <a:tab pos="649628" algn="l"/>
                <a:tab pos="1299256" algn="l"/>
                <a:tab pos="1948884" algn="l"/>
                <a:tab pos="2598511" algn="l"/>
              </a:tabLst>
              <a:defRPr>
                <a:solidFill>
                  <a:schemeClr val="bg1"/>
                </a:solidFill>
                <a:latin typeface="Arial" charset="0"/>
                <a:ea typeface="Microsoft YaHei" charset="-122"/>
              </a:defRPr>
            </a:lvl4pPr>
            <a:lvl5pPr eaLnBrk="0">
              <a:tabLst>
                <a:tab pos="649628" algn="l"/>
                <a:tab pos="1299256" algn="l"/>
                <a:tab pos="1948884" algn="l"/>
                <a:tab pos="2598511" algn="l"/>
              </a:tabLst>
              <a:defRPr>
                <a:solidFill>
                  <a:schemeClr val="bg1"/>
                </a:solidFill>
                <a:latin typeface="Arial" charset="0"/>
                <a:ea typeface="Microsoft YaHei" charset="-122"/>
              </a:defRPr>
            </a:lvl5pPr>
            <a:lvl6pPr marL="2256602"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6pPr>
            <a:lvl7pPr marL="2666893"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7pPr>
            <a:lvl8pPr marL="3077185"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8pPr>
            <a:lvl9pPr marL="3487476" indent="-205146" defTabSz="403169" eaLnBrk="0" fontAlgn="base" hangingPunct="0">
              <a:lnSpc>
                <a:spcPct val="93000"/>
              </a:lnSpc>
              <a:spcBef>
                <a:spcPct val="0"/>
              </a:spcBef>
              <a:spcAft>
                <a:spcPct val="0"/>
              </a:spcAft>
              <a:buClr>
                <a:srgbClr val="000000"/>
              </a:buClr>
              <a:buSzPct val="100000"/>
              <a:buFont typeface="Times New Roman" pitchFamily="16" charset="0"/>
              <a:tabLst>
                <a:tab pos="649628" algn="l"/>
                <a:tab pos="1299256" algn="l"/>
                <a:tab pos="1948884" algn="l"/>
                <a:tab pos="2598511" algn="l"/>
              </a:tabLst>
              <a:defRPr>
                <a:solidFill>
                  <a:schemeClr val="bg1"/>
                </a:solidFill>
                <a:latin typeface="Arial" charset="0"/>
                <a:ea typeface="Microsoft YaHei" charset="-122"/>
              </a:defRPr>
            </a:lvl9pPr>
          </a:lstStyle>
          <a:p>
            <a:pPr eaLnBrk="1"/>
            <a:fld id="{09D67E00-4DDC-4404-AB61-94F0721B2DEF}" type="slidenum">
              <a:rPr lang="en-CA">
                <a:solidFill>
                  <a:srgbClr val="000000"/>
                </a:solidFill>
                <a:latin typeface="Times New Roman" pitchFamily="16" charset="0"/>
              </a:rPr>
              <a:pPr eaLnBrk="1"/>
              <a:t>14</a:t>
            </a:fld>
            <a:endParaRPr lang="en-CA">
              <a:solidFill>
                <a:srgbClr val="000000"/>
              </a:solidFill>
              <a:latin typeface="Times New Roman" pitchFamily="16" charset="0"/>
            </a:endParaRPr>
          </a:p>
        </p:txBody>
      </p:sp>
      <p:sp>
        <p:nvSpPr>
          <p:cNvPr id="224259"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6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168</a:t>
            </a:fld>
            <a:endParaRPr lang="en-CA"/>
          </a:p>
        </p:txBody>
      </p:sp>
    </p:spTree>
    <p:extLst>
      <p:ext uri="{BB962C8B-B14F-4D97-AF65-F5344CB8AC3E}">
        <p14:creationId xmlns:p14="http://schemas.microsoft.com/office/powerpoint/2010/main" val="165126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169</a:t>
            </a:fld>
            <a:endParaRPr lang="en-CA"/>
          </a:p>
        </p:txBody>
      </p:sp>
    </p:spTree>
    <p:extLst>
      <p:ext uri="{BB962C8B-B14F-4D97-AF65-F5344CB8AC3E}">
        <p14:creationId xmlns:p14="http://schemas.microsoft.com/office/powerpoint/2010/main" val="4181655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170</a:t>
            </a:fld>
            <a:endParaRPr lang="en-CA"/>
          </a:p>
        </p:txBody>
      </p:sp>
    </p:spTree>
    <p:extLst>
      <p:ext uri="{BB962C8B-B14F-4D97-AF65-F5344CB8AC3E}">
        <p14:creationId xmlns:p14="http://schemas.microsoft.com/office/powerpoint/2010/main" val="3112147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fld id="{9C5EBE69-FBC2-479A-A1D8-F4A79DA86D96}" type="slidenum">
              <a:rPr lang="en-CA" smtClean="0"/>
              <a:pPr/>
              <a:t>171</a:t>
            </a:fld>
            <a:endParaRPr lang="en-CA"/>
          </a:p>
        </p:txBody>
      </p:sp>
    </p:spTree>
    <p:extLst>
      <p:ext uri="{BB962C8B-B14F-4D97-AF65-F5344CB8AC3E}">
        <p14:creationId xmlns:p14="http://schemas.microsoft.com/office/powerpoint/2010/main" val="229136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172</a:t>
            </a:fld>
            <a:endParaRPr lang="en-CA"/>
          </a:p>
        </p:txBody>
      </p:sp>
    </p:spTree>
    <p:extLst>
      <p:ext uri="{BB962C8B-B14F-4D97-AF65-F5344CB8AC3E}">
        <p14:creationId xmlns:p14="http://schemas.microsoft.com/office/powerpoint/2010/main" val="156750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173</a:t>
            </a:fld>
            <a:endParaRPr lang="en-CA"/>
          </a:p>
        </p:txBody>
      </p:sp>
    </p:spTree>
    <p:extLst>
      <p:ext uri="{BB962C8B-B14F-4D97-AF65-F5344CB8AC3E}">
        <p14:creationId xmlns:p14="http://schemas.microsoft.com/office/powerpoint/2010/main" val="3586499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174</a:t>
            </a:fld>
            <a:endParaRPr lang="en-CA"/>
          </a:p>
        </p:txBody>
      </p:sp>
    </p:spTree>
    <p:extLst>
      <p:ext uri="{BB962C8B-B14F-4D97-AF65-F5344CB8AC3E}">
        <p14:creationId xmlns:p14="http://schemas.microsoft.com/office/powerpoint/2010/main" val="3314128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175</a:t>
            </a:fld>
            <a:endParaRPr lang="en-CA"/>
          </a:p>
        </p:txBody>
      </p:sp>
    </p:spTree>
    <p:extLst>
      <p:ext uri="{BB962C8B-B14F-4D97-AF65-F5344CB8AC3E}">
        <p14:creationId xmlns:p14="http://schemas.microsoft.com/office/powerpoint/2010/main" val="228247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176</a:t>
            </a:fld>
            <a:endParaRPr lang="en-CA"/>
          </a:p>
        </p:txBody>
      </p:sp>
    </p:spTree>
    <p:extLst>
      <p:ext uri="{BB962C8B-B14F-4D97-AF65-F5344CB8AC3E}">
        <p14:creationId xmlns:p14="http://schemas.microsoft.com/office/powerpoint/2010/main" val="55122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177</a:t>
            </a:fld>
            <a:endParaRPr lang="en-CA"/>
          </a:p>
        </p:txBody>
      </p:sp>
    </p:spTree>
    <p:extLst>
      <p:ext uri="{BB962C8B-B14F-4D97-AF65-F5344CB8AC3E}">
        <p14:creationId xmlns:p14="http://schemas.microsoft.com/office/powerpoint/2010/main" val="343017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65</a:t>
            </a:fld>
            <a:endParaRPr lang="en-CA"/>
          </a:p>
        </p:txBody>
      </p:sp>
    </p:spTree>
    <p:extLst>
      <p:ext uri="{BB962C8B-B14F-4D97-AF65-F5344CB8AC3E}">
        <p14:creationId xmlns:p14="http://schemas.microsoft.com/office/powerpoint/2010/main" val="1558993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178</a:t>
            </a:fld>
            <a:endParaRPr lang="en-CA"/>
          </a:p>
        </p:txBody>
      </p:sp>
    </p:spTree>
    <p:extLst>
      <p:ext uri="{BB962C8B-B14F-4D97-AF65-F5344CB8AC3E}">
        <p14:creationId xmlns:p14="http://schemas.microsoft.com/office/powerpoint/2010/main" val="4247866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179</a:t>
            </a:fld>
            <a:endParaRPr lang="en-CA"/>
          </a:p>
        </p:txBody>
      </p:sp>
    </p:spTree>
    <p:extLst>
      <p:ext uri="{BB962C8B-B14F-4D97-AF65-F5344CB8AC3E}">
        <p14:creationId xmlns:p14="http://schemas.microsoft.com/office/powerpoint/2010/main" val="3838321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fld id="{9C5EBE69-FBC2-479A-A1D8-F4A79DA86D96}" type="slidenum">
              <a:rPr lang="en-CA" smtClean="0"/>
              <a:pPr/>
              <a:t>180</a:t>
            </a:fld>
            <a:endParaRPr lang="en-CA"/>
          </a:p>
        </p:txBody>
      </p:sp>
    </p:spTree>
    <p:extLst>
      <p:ext uri="{BB962C8B-B14F-4D97-AF65-F5344CB8AC3E}">
        <p14:creationId xmlns:p14="http://schemas.microsoft.com/office/powerpoint/2010/main" val="1411364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181</a:t>
            </a:fld>
            <a:endParaRPr lang="en-CA"/>
          </a:p>
        </p:txBody>
      </p:sp>
    </p:spTree>
    <p:extLst>
      <p:ext uri="{BB962C8B-B14F-4D97-AF65-F5344CB8AC3E}">
        <p14:creationId xmlns:p14="http://schemas.microsoft.com/office/powerpoint/2010/main" val="346730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fld id="{9C5EBE69-FBC2-479A-A1D8-F4A79DA86D96}" type="slidenum">
              <a:rPr lang="en-CA" smtClean="0"/>
              <a:pPr/>
              <a:t>182</a:t>
            </a:fld>
            <a:endParaRPr lang="en-CA"/>
          </a:p>
        </p:txBody>
      </p:sp>
    </p:spTree>
    <p:extLst>
      <p:ext uri="{BB962C8B-B14F-4D97-AF65-F5344CB8AC3E}">
        <p14:creationId xmlns:p14="http://schemas.microsoft.com/office/powerpoint/2010/main" val="3732840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183</a:t>
            </a:fld>
            <a:endParaRPr lang="en-CA"/>
          </a:p>
        </p:txBody>
      </p:sp>
    </p:spTree>
    <p:extLst>
      <p:ext uri="{BB962C8B-B14F-4D97-AF65-F5344CB8AC3E}">
        <p14:creationId xmlns:p14="http://schemas.microsoft.com/office/powerpoint/2010/main" val="534760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184</a:t>
            </a:fld>
            <a:endParaRPr lang="en-CA"/>
          </a:p>
        </p:txBody>
      </p:sp>
    </p:spTree>
    <p:extLst>
      <p:ext uri="{BB962C8B-B14F-4D97-AF65-F5344CB8AC3E}">
        <p14:creationId xmlns:p14="http://schemas.microsoft.com/office/powerpoint/2010/main" val="3262861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185</a:t>
            </a:fld>
            <a:endParaRPr lang="en-CA"/>
          </a:p>
        </p:txBody>
      </p:sp>
    </p:spTree>
    <p:extLst>
      <p:ext uri="{BB962C8B-B14F-4D97-AF65-F5344CB8AC3E}">
        <p14:creationId xmlns:p14="http://schemas.microsoft.com/office/powerpoint/2010/main" val="2257497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186</a:t>
            </a:fld>
            <a:endParaRPr lang="en-CA"/>
          </a:p>
        </p:txBody>
      </p:sp>
    </p:spTree>
    <p:extLst>
      <p:ext uri="{BB962C8B-B14F-4D97-AF65-F5344CB8AC3E}">
        <p14:creationId xmlns:p14="http://schemas.microsoft.com/office/powerpoint/2010/main" val="487982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CA" dirty="0" smtClean="0"/>
          </a:p>
        </p:txBody>
      </p:sp>
      <p:sp>
        <p:nvSpPr>
          <p:cNvPr id="4" name="Slide Number Placeholder 3"/>
          <p:cNvSpPr>
            <a:spLocks noGrp="1"/>
          </p:cNvSpPr>
          <p:nvPr>
            <p:ph type="sldNum" sz="quarter" idx="10"/>
          </p:nvPr>
        </p:nvSpPr>
        <p:spPr/>
        <p:txBody>
          <a:bodyPr/>
          <a:lstStyle/>
          <a:p>
            <a:fld id="{9C5EBE69-FBC2-479A-A1D8-F4A79DA86D96}" type="slidenum">
              <a:rPr lang="en-CA" smtClean="0"/>
              <a:pPr/>
              <a:t>187</a:t>
            </a:fld>
            <a:endParaRPr lang="en-CA"/>
          </a:p>
        </p:txBody>
      </p:sp>
    </p:spTree>
    <p:extLst>
      <p:ext uri="{BB962C8B-B14F-4D97-AF65-F5344CB8AC3E}">
        <p14:creationId xmlns:p14="http://schemas.microsoft.com/office/powerpoint/2010/main" val="30027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66</a:t>
            </a:fld>
            <a:endParaRPr lang="en-CA"/>
          </a:p>
        </p:txBody>
      </p:sp>
    </p:spTree>
    <p:extLst>
      <p:ext uri="{BB962C8B-B14F-4D97-AF65-F5344CB8AC3E}">
        <p14:creationId xmlns:p14="http://schemas.microsoft.com/office/powerpoint/2010/main" val="3292164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192</a:t>
            </a:fld>
            <a:endParaRPr lang="en-CA"/>
          </a:p>
        </p:txBody>
      </p:sp>
    </p:spTree>
    <p:extLst>
      <p:ext uri="{BB962C8B-B14F-4D97-AF65-F5344CB8AC3E}">
        <p14:creationId xmlns:p14="http://schemas.microsoft.com/office/powerpoint/2010/main" val="3000682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205</a:t>
            </a:fld>
            <a:endParaRPr lang="en-CA"/>
          </a:p>
        </p:txBody>
      </p:sp>
    </p:spTree>
    <p:extLst>
      <p:ext uri="{BB962C8B-B14F-4D97-AF65-F5344CB8AC3E}">
        <p14:creationId xmlns:p14="http://schemas.microsoft.com/office/powerpoint/2010/main" val="401837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9C5EBE69-FBC2-479A-A1D8-F4A79DA86D96}" type="slidenum">
              <a:rPr lang="en-CA" smtClean="0"/>
              <a:pPr/>
              <a:t>67</a:t>
            </a:fld>
            <a:endParaRPr lang="en-CA"/>
          </a:p>
        </p:txBody>
      </p:sp>
    </p:spTree>
    <p:extLst>
      <p:ext uri="{BB962C8B-B14F-4D97-AF65-F5344CB8AC3E}">
        <p14:creationId xmlns:p14="http://schemas.microsoft.com/office/powerpoint/2010/main" val="28925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D1E27C3-0587-4B96-B492-9D8968D6A441}" type="slidenum">
              <a:rPr lang="zh-CN" altLang="en-US" smtClean="0"/>
              <a:pPr/>
              <a:t>87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latin typeface="+mn-lt"/>
                <a:ea typeface="+mn-ea"/>
                <a:cs typeface="+mn-cs"/>
                <a:hlinkClick r:id="rId3"/>
              </a:rPr>
              <a:t>CCPTA</a:t>
            </a:r>
            <a:r>
              <a:rPr lang="en-US" altLang="zh-CN" sz="1200" b="0" i="0" kern="1200" dirty="0" smtClean="0">
                <a:solidFill>
                  <a:schemeClr val="tx1"/>
                </a:solidFill>
                <a:latin typeface="+mn-lt"/>
                <a:ea typeface="+mn-ea"/>
                <a:cs typeface="+mn-cs"/>
                <a:hlinkClick r:id="rId3"/>
              </a:rPr>
              <a:t>: Central Canadian Public Television Association</a:t>
            </a:r>
            <a:endParaRPr lang="en-US" altLang="zh-CN" sz="1200" b="0" i="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7D1E27C3-0587-4B96-B492-9D8968D6A441}" type="slidenum">
              <a:rPr lang="zh-CN" altLang="en-US" smtClean="0"/>
              <a:pPr/>
              <a:t>100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D1E27C3-0587-4B96-B492-9D8968D6A441}" type="slidenum">
              <a:rPr lang="zh-CN" altLang="en-US" smtClean="0"/>
              <a:pPr/>
              <a:t>109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C5EBE69-FBC2-479A-A1D8-F4A79DA86D96}" type="slidenum">
              <a:rPr lang="en-CA" smtClean="0"/>
              <a:pPr/>
              <a:t>157</a:t>
            </a:fld>
            <a:endParaRPr lang="en-CA"/>
          </a:p>
        </p:txBody>
      </p:sp>
    </p:spTree>
    <p:extLst>
      <p:ext uri="{BB962C8B-B14F-4D97-AF65-F5344CB8AC3E}">
        <p14:creationId xmlns:p14="http://schemas.microsoft.com/office/powerpoint/2010/main" val="315045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0D08F9-09E2-4605-92A4-FEC5925C7626}"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261875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D08F9-09E2-4605-92A4-FEC5925C7626}"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16572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D08F9-09E2-4605-92A4-FEC5925C7626}"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37953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D08F9-09E2-4605-92A4-FEC5925C7626}"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191717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0D08F9-09E2-4605-92A4-FEC5925C7626}"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3701940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0D08F9-09E2-4605-92A4-FEC5925C7626}"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52340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0D08F9-09E2-4605-92A4-FEC5925C7626}" type="datetimeFigureOut">
              <a:rPr lang="en-US" smtClean="0"/>
              <a:pPr/>
              <a:t>4/5/2013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330660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0D08F9-09E2-4605-92A4-FEC5925C7626}" type="datetimeFigureOut">
              <a:rPr lang="en-US" smtClean="0"/>
              <a:pPr/>
              <a:t>4/5/2013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41830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D08F9-09E2-4605-92A4-FEC5925C7626}" type="datetimeFigureOut">
              <a:rPr lang="en-US" smtClean="0"/>
              <a:pPr/>
              <a:t>4/5/2013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248006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D08F9-09E2-4605-92A4-FEC5925C7626}"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412493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D08F9-09E2-4605-92A4-FEC5925C7626}"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C5958-3AD6-42B2-8426-B3053D44C9D0}" type="slidenum">
              <a:rPr lang="en-US" smtClean="0"/>
              <a:pPr/>
              <a:t>‹#›</a:t>
            </a:fld>
            <a:endParaRPr lang="en-US"/>
          </a:p>
        </p:txBody>
      </p:sp>
    </p:spTree>
    <p:extLst>
      <p:ext uri="{BB962C8B-B14F-4D97-AF65-F5344CB8AC3E}">
        <p14:creationId xmlns:p14="http://schemas.microsoft.com/office/powerpoint/2010/main" val="1617481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D08F9-09E2-4605-92A4-FEC5925C7626}" type="datetimeFigureOut">
              <a:rPr lang="en-US" smtClean="0"/>
              <a:pPr/>
              <a:t>4/5/2013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C5958-3AD6-42B2-8426-B3053D44C9D0}" type="slidenum">
              <a:rPr lang="en-US" smtClean="0"/>
              <a:pPr/>
              <a:t>‹#›</a:t>
            </a:fld>
            <a:endParaRPr lang="en-US"/>
          </a:p>
        </p:txBody>
      </p:sp>
    </p:spTree>
    <p:extLst>
      <p:ext uri="{BB962C8B-B14F-4D97-AF65-F5344CB8AC3E}">
        <p14:creationId xmlns:p14="http://schemas.microsoft.com/office/powerpoint/2010/main" val="2849998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dealbook.on.nytimes.com/public/overview?symbol=T&amp;inline=nyt-org" TargetMode="Externa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hyperlink" Target="http://www22.verizon.com/investor/wireline.htm" TargetMode="External"/><Relationship Id="rId2" Type="http://schemas.openxmlformats.org/officeDocument/2006/relationships/hyperlink" Target="http://www22.verizon.com/investor/wireless.htm"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1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46.gif"/><Relationship Id="rId4" Type="http://schemas.openxmlformats.org/officeDocument/2006/relationships/image" Target="../media/image145.jpeg"/></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1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58.gif"/><Relationship Id="rId5" Type="http://schemas.openxmlformats.org/officeDocument/2006/relationships/image" Target="../media/image157.png"/><Relationship Id="rId4" Type="http://schemas.openxmlformats.org/officeDocument/2006/relationships/image" Target="../media/image156.png"/></Relationships>
</file>

<file path=ppt/slides/_rels/slide18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160.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63.png"/></Relationships>
</file>

<file path=ppt/slides/_rels/slide1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North American Telecommunications</a:t>
            </a:r>
            <a:endParaRPr lang="en-US" u="sng" dirty="0"/>
          </a:p>
        </p:txBody>
      </p:sp>
      <p:pic>
        <p:nvPicPr>
          <p:cNvPr id="4" name="Content Placeholder 3" descr="bell_logo.jpg"/>
          <p:cNvPicPr>
            <a:picLocks noGrp="1" noChangeAspect="1"/>
          </p:cNvPicPr>
          <p:nvPr>
            <p:ph idx="1"/>
          </p:nvPr>
        </p:nvPicPr>
        <p:blipFill>
          <a:blip r:embed="rId2" cstate="print">
            <a:extLst>
              <a:ext uri="{28A0092B-C50C-407E-A947-70E740481C1C}">
                <a14:useLocalDpi xmlns:a14="http://schemas.microsoft.com/office/drawing/2010/main" val="0"/>
              </a:ext>
            </a:extLst>
          </a:blip>
          <a:srcRect t="2683" b="2683"/>
          <a:stretch>
            <a:fillRect/>
          </a:stretch>
        </p:blipFill>
        <p:spPr>
          <a:xfrm>
            <a:off x="457200" y="1600201"/>
            <a:ext cx="4114800" cy="2262982"/>
          </a:xfrm>
        </p:spPr>
      </p:pic>
      <p:pic>
        <p:nvPicPr>
          <p:cNvPr id="5" name="Picture 4" descr="Verizon-logo.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983652"/>
            <a:ext cx="4515238" cy="2645748"/>
          </a:xfrm>
          <a:prstGeom prst="rect">
            <a:avLst/>
          </a:prstGeom>
        </p:spPr>
      </p:pic>
      <p:pic>
        <p:nvPicPr>
          <p:cNvPr id="6" name="Picture 5" descr="rogers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05000"/>
            <a:ext cx="4394200" cy="1883228"/>
          </a:xfrm>
          <a:prstGeom prst="rect">
            <a:avLst/>
          </a:prstGeom>
        </p:spPr>
      </p:pic>
      <p:sp>
        <p:nvSpPr>
          <p:cNvPr id="3" name="TextBox 2"/>
          <p:cNvSpPr txBox="1"/>
          <p:nvPr/>
        </p:nvSpPr>
        <p:spPr>
          <a:xfrm>
            <a:off x="6324600" y="4800600"/>
            <a:ext cx="2438400" cy="1200329"/>
          </a:xfrm>
          <a:prstGeom prst="rect">
            <a:avLst/>
          </a:prstGeom>
          <a:noFill/>
        </p:spPr>
        <p:txBody>
          <a:bodyPr wrap="square" rtlCol="0">
            <a:spAutoFit/>
          </a:bodyPr>
          <a:lstStyle/>
          <a:p>
            <a:r>
              <a:rPr lang="en-US" b="1" dirty="0" smtClean="0"/>
              <a:t>Presented by: </a:t>
            </a:r>
          </a:p>
          <a:p>
            <a:r>
              <a:rPr lang="en-US" dirty="0" smtClean="0"/>
              <a:t>Gary </a:t>
            </a:r>
            <a:r>
              <a:rPr lang="en-US" dirty="0" err="1" smtClean="0"/>
              <a:t>Brar</a:t>
            </a:r>
            <a:endParaRPr lang="en-US" dirty="0" smtClean="0"/>
          </a:p>
          <a:p>
            <a:r>
              <a:rPr lang="en-US" dirty="0"/>
              <a:t>Kevin </a:t>
            </a:r>
            <a:r>
              <a:rPr lang="en-US" dirty="0" err="1"/>
              <a:t>Kuang</a:t>
            </a:r>
            <a:endParaRPr lang="en-US" dirty="0"/>
          </a:p>
          <a:p>
            <a:r>
              <a:rPr lang="en-US" dirty="0" smtClean="0"/>
              <a:t>Jeremy </a:t>
            </a:r>
            <a:r>
              <a:rPr lang="en-US" dirty="0" err="1" smtClean="0"/>
              <a:t>McKeown</a:t>
            </a:r>
            <a:endParaRPr lang="en-US" dirty="0" smtClean="0"/>
          </a:p>
        </p:txBody>
      </p:sp>
    </p:spTree>
    <p:extLst>
      <p:ext uri="{BB962C8B-B14F-4D97-AF65-F5344CB8AC3E}">
        <p14:creationId xmlns:p14="http://schemas.microsoft.com/office/powerpoint/2010/main" val="3511770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52441" y="2581870"/>
            <a:ext cx="2639120" cy="923330"/>
          </a:xfrm>
          <a:prstGeom prst="rect">
            <a:avLst/>
          </a:prstGeom>
          <a:noFill/>
        </p:spPr>
        <p:txBody>
          <a:bodyPr wrap="none" lIns="91440" tIns="45720" rIns="91440" bIns="45720">
            <a:spAutoFit/>
          </a:bodyPr>
          <a:lstStyle/>
          <a:p>
            <a:pPr algn="ctr"/>
            <a:r>
              <a:rPr lang="en-US" altLang="zh-CN"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Wireless</a:t>
            </a:r>
            <a:endParaRPr lang="zh-CN" alt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611979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97768"/>
            <a:ext cx="8229600" cy="1143000"/>
          </a:xfrm>
        </p:spPr>
        <p:txBody>
          <a:bodyPr>
            <a:normAutofit/>
          </a:bodyPr>
          <a:lstStyle/>
          <a:p>
            <a:r>
              <a:rPr lang="en-US" altLang="zh-CN" sz="3200" b="1" dirty="0" smtClean="0"/>
              <a:t>Philip B. Lind</a:t>
            </a:r>
          </a:p>
        </p:txBody>
      </p:sp>
      <p:sp>
        <p:nvSpPr>
          <p:cNvPr id="3" name="内容占位符 2"/>
          <p:cNvSpPr>
            <a:spLocks noGrp="1"/>
          </p:cNvSpPr>
          <p:nvPr>
            <p:ph idx="1"/>
          </p:nvPr>
        </p:nvSpPr>
        <p:spPr>
          <a:xfrm>
            <a:off x="3491880" y="1339552"/>
            <a:ext cx="5616624" cy="5257800"/>
          </a:xfrm>
        </p:spPr>
        <p:txBody>
          <a:bodyPr>
            <a:normAutofit/>
          </a:bodyPr>
          <a:lstStyle/>
          <a:p>
            <a:r>
              <a:rPr lang="en-US" altLang="zh-CN" sz="2800" dirty="0" smtClean="0"/>
              <a:t>Executive Vice President Regulatory and Vice Chairman</a:t>
            </a:r>
          </a:p>
          <a:p>
            <a:r>
              <a:rPr lang="en-US" altLang="zh-CN" sz="2800" dirty="0" smtClean="0"/>
              <a:t>Joined the Corporation in 1969</a:t>
            </a:r>
          </a:p>
          <a:p>
            <a:r>
              <a:rPr lang="en-US" altLang="zh-CN" sz="2800" dirty="0" smtClean="0"/>
              <a:t>Former Chairman of the Canadian Cable Television Association</a:t>
            </a:r>
          </a:p>
          <a:p>
            <a:r>
              <a:rPr lang="en-US" altLang="zh-CN" sz="2800" dirty="0" smtClean="0"/>
              <a:t>Chairman of the Board of the CCPTA</a:t>
            </a:r>
          </a:p>
          <a:p>
            <a:r>
              <a:rPr lang="en-US" altLang="zh-CN" sz="2800" dirty="0" smtClean="0"/>
              <a:t>B.A. (Political Science and Sociology) from UBC </a:t>
            </a:r>
          </a:p>
          <a:p>
            <a:r>
              <a:rPr lang="en-US" altLang="zh-CN" sz="2800" dirty="0" smtClean="0"/>
              <a:t>M.A. (Political Science) from the University of Rochester</a:t>
            </a:r>
          </a:p>
          <a:p>
            <a:endParaRPr lang="en-CA" sz="2800" dirty="0" smtClean="0"/>
          </a:p>
          <a:p>
            <a:endParaRPr lang="zh-CN" altLang="en-US" sz="2800" dirty="0"/>
          </a:p>
        </p:txBody>
      </p:sp>
      <p:pic>
        <p:nvPicPr>
          <p:cNvPr id="18433" name="Picture 1" descr="C:\Users\Kevin\Dropbox\BUS 417\Telecom\Philip B. Lind photo1.jpg"/>
          <p:cNvPicPr>
            <a:picLocks noChangeAspect="1" noChangeArrowheads="1"/>
          </p:cNvPicPr>
          <p:nvPr/>
        </p:nvPicPr>
        <p:blipFill>
          <a:blip r:embed="rId3" cstate="print"/>
          <a:srcRect/>
          <a:stretch>
            <a:fillRect/>
          </a:stretch>
        </p:blipFill>
        <p:spPr bwMode="auto">
          <a:xfrm>
            <a:off x="611560" y="1484784"/>
            <a:ext cx="2664296" cy="3201207"/>
          </a:xfrm>
          <a:prstGeom prst="rect">
            <a:avLst/>
          </a:prstGeom>
          <a:noFill/>
        </p:spPr>
      </p:pic>
      <p:sp>
        <p:nvSpPr>
          <p:cNvPr id="5" name="TextBox 4"/>
          <p:cNvSpPr txBox="1"/>
          <p:nvPr/>
        </p:nvSpPr>
        <p:spPr>
          <a:xfrm>
            <a:off x="395536" y="1124744"/>
            <a:ext cx="8496944" cy="954107"/>
          </a:xfrm>
          <a:prstGeom prst="rect">
            <a:avLst/>
          </a:prstGeom>
          <a:noFill/>
        </p:spPr>
        <p:txBody>
          <a:bodyPr wrap="square" rtlCol="0">
            <a:spAutoFit/>
          </a:bodyPr>
          <a:lstStyle/>
          <a:p>
            <a:endParaRPr lang="en-US" altLang="zh-CN" sz="2800" b="1" dirty="0" smtClean="0"/>
          </a:p>
          <a:p>
            <a:endParaRPr lang="zh-CN" altLang="en-US" sz="2800" dirty="0"/>
          </a:p>
        </p:txBody>
      </p:sp>
      <p:grpSp>
        <p:nvGrpSpPr>
          <p:cNvPr id="6"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9"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2"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5"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7241578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23728" y="2348880"/>
            <a:ext cx="5112568"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Financial Performance</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008949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60648"/>
            <a:ext cx="8229600" cy="940966"/>
          </a:xfrm>
        </p:spPr>
        <p:txBody>
          <a:bodyPr/>
          <a:lstStyle/>
          <a:p>
            <a:r>
              <a:rPr lang="en-US" altLang="zh-CN" sz="3500" b="1" dirty="0" smtClean="0"/>
              <a:t>Five Year Balance Sheet</a:t>
            </a:r>
            <a:endParaRPr lang="zh-CN" altLang="en-US" sz="3500" b="1" dirty="0"/>
          </a:p>
        </p:txBody>
      </p:sp>
      <p:sp>
        <p:nvSpPr>
          <p:cNvPr id="3" name="内容占位符 2"/>
          <p:cNvSpPr>
            <a:spLocks noGrp="1"/>
          </p:cNvSpPr>
          <p:nvPr>
            <p:ph idx="1"/>
          </p:nvPr>
        </p:nvSpPr>
        <p:spPr/>
        <p:txBody>
          <a:bodyPr/>
          <a:lstStyle/>
          <a:p>
            <a:r>
              <a:rPr lang="en-US" altLang="zh-CN" dirty="0" smtClean="0"/>
              <a:t>Five years consolidated FS</a:t>
            </a:r>
            <a:endParaRPr lang="zh-CN" altLang="en-US" dirty="0"/>
          </a:p>
        </p:txBody>
      </p:sp>
      <p:pic>
        <p:nvPicPr>
          <p:cNvPr id="4098" name="Picture 2" descr="C:\Users\Kevin\Dropbox\BUS 417\Telecom\Images\FIve Year BS and Ratios.jpg"/>
          <p:cNvPicPr>
            <a:picLocks noChangeAspect="1" noChangeArrowheads="1"/>
          </p:cNvPicPr>
          <p:nvPr/>
        </p:nvPicPr>
        <p:blipFill>
          <a:blip r:embed="rId2" cstate="print"/>
          <a:srcRect/>
          <a:stretch>
            <a:fillRect/>
          </a:stretch>
        </p:blipFill>
        <p:spPr bwMode="auto">
          <a:xfrm>
            <a:off x="18831" y="1700808"/>
            <a:ext cx="9125169" cy="4104456"/>
          </a:xfrm>
          <a:prstGeom prst="rect">
            <a:avLst/>
          </a:prstGeom>
          <a:noFill/>
        </p:spPr>
      </p:pic>
    </p:spTree>
    <p:extLst>
      <p:ext uri="{BB962C8B-B14F-4D97-AF65-F5344CB8AC3E}">
        <p14:creationId xmlns:p14="http://schemas.microsoft.com/office/powerpoint/2010/main" val="18226988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sz="3500" b="1" dirty="0" smtClean="0"/>
              <a:t>Annual Balance Sheet</a:t>
            </a:r>
            <a:endParaRPr lang="zh-CN" altLang="en-US" sz="3500" b="1" dirty="0"/>
          </a:p>
        </p:txBody>
      </p:sp>
      <p:pic>
        <p:nvPicPr>
          <p:cNvPr id="2050" name="Picture 2" descr="C:\Users\Kevin\Dropbox\BUS 417\Telecom\Images\Balance Sheet.jpg"/>
          <p:cNvPicPr>
            <a:picLocks noChangeAspect="1" noChangeArrowheads="1"/>
          </p:cNvPicPr>
          <p:nvPr/>
        </p:nvPicPr>
        <p:blipFill>
          <a:blip r:embed="rId2" cstate="print"/>
          <a:srcRect/>
          <a:stretch>
            <a:fillRect/>
          </a:stretch>
        </p:blipFill>
        <p:spPr bwMode="auto">
          <a:xfrm>
            <a:off x="1115616" y="836712"/>
            <a:ext cx="6480720" cy="5942108"/>
          </a:xfrm>
          <a:prstGeom prst="rect">
            <a:avLst/>
          </a:prstGeom>
          <a:noFill/>
        </p:spPr>
      </p:pic>
    </p:spTree>
    <p:extLst>
      <p:ext uri="{BB962C8B-B14F-4D97-AF65-F5344CB8AC3E}">
        <p14:creationId xmlns:p14="http://schemas.microsoft.com/office/powerpoint/2010/main" val="449899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Financial Statements</a:t>
            </a:r>
            <a:endParaRPr lang="zh-CN" altLang="en-US" dirty="0"/>
          </a:p>
        </p:txBody>
      </p:sp>
      <p:sp>
        <p:nvSpPr>
          <p:cNvPr id="3" name="内容占位符 2"/>
          <p:cNvSpPr>
            <a:spLocks noGrp="1"/>
          </p:cNvSpPr>
          <p:nvPr>
            <p:ph idx="1"/>
          </p:nvPr>
        </p:nvSpPr>
        <p:spPr/>
        <p:txBody>
          <a:bodyPr/>
          <a:lstStyle/>
          <a:p>
            <a:r>
              <a:rPr lang="en-US" altLang="zh-CN" dirty="0" smtClean="0"/>
              <a:t>Five years consolidated FS</a:t>
            </a:r>
            <a:endParaRPr lang="zh-CN" altLang="en-US" dirty="0"/>
          </a:p>
        </p:txBody>
      </p:sp>
      <p:pic>
        <p:nvPicPr>
          <p:cNvPr id="3075" name="Picture 3" descr="C:\Users\Kevin\Dropbox\BUS 417\Telecom\Images\Five Year IS.jpg"/>
          <p:cNvPicPr>
            <a:picLocks noChangeAspect="1" noChangeArrowheads="1"/>
          </p:cNvPicPr>
          <p:nvPr/>
        </p:nvPicPr>
        <p:blipFill>
          <a:blip r:embed="rId2" cstate="print"/>
          <a:srcRect/>
          <a:stretch>
            <a:fillRect/>
          </a:stretch>
        </p:blipFill>
        <p:spPr bwMode="auto">
          <a:xfrm>
            <a:off x="-15882" y="188640"/>
            <a:ext cx="9159882" cy="6165304"/>
          </a:xfrm>
          <a:prstGeom prst="rect">
            <a:avLst/>
          </a:prstGeom>
          <a:noFill/>
        </p:spPr>
      </p:pic>
    </p:spTree>
    <p:extLst>
      <p:ext uri="{BB962C8B-B14F-4D97-AF65-F5344CB8AC3E}">
        <p14:creationId xmlns:p14="http://schemas.microsoft.com/office/powerpoint/2010/main" val="9600806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sz="3500" b="1" dirty="0" smtClean="0"/>
              <a:t>Financial Growth</a:t>
            </a:r>
            <a:endParaRPr lang="zh-CN" altLang="en-US" sz="3500" b="1" dirty="0"/>
          </a:p>
        </p:txBody>
      </p:sp>
      <p:pic>
        <p:nvPicPr>
          <p:cNvPr id="7170" name="Picture 2" descr="C:\Users\Kevin\Dropbox\BUS 417\Telecom\Images\Rogers Revenue.jpg"/>
          <p:cNvPicPr>
            <a:picLocks noChangeAspect="1" noChangeArrowheads="1"/>
          </p:cNvPicPr>
          <p:nvPr/>
        </p:nvPicPr>
        <p:blipFill>
          <a:blip r:embed="rId2" cstate="print"/>
          <a:srcRect/>
          <a:stretch>
            <a:fillRect/>
          </a:stretch>
        </p:blipFill>
        <p:spPr bwMode="auto">
          <a:xfrm>
            <a:off x="1259632" y="1268760"/>
            <a:ext cx="6552728" cy="5348529"/>
          </a:xfrm>
          <a:prstGeom prst="rect">
            <a:avLst/>
          </a:prstGeom>
          <a:noFill/>
        </p:spPr>
      </p:pic>
    </p:spTree>
    <p:extLst>
      <p:ext uri="{BB962C8B-B14F-4D97-AF65-F5344CB8AC3E}">
        <p14:creationId xmlns:p14="http://schemas.microsoft.com/office/powerpoint/2010/main" val="38731401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0"/>
            <a:ext cx="8229600" cy="940966"/>
          </a:xfrm>
        </p:spPr>
        <p:txBody>
          <a:bodyPr>
            <a:normAutofit/>
          </a:bodyPr>
          <a:lstStyle/>
          <a:p>
            <a:r>
              <a:rPr lang="en-US" altLang="zh-CN" sz="3200" b="1" dirty="0" smtClean="0"/>
              <a:t>Annual Income Statements</a:t>
            </a:r>
            <a:endParaRPr lang="zh-CN" altLang="en-US" sz="3200" b="1" dirty="0"/>
          </a:p>
        </p:txBody>
      </p:sp>
      <p:pic>
        <p:nvPicPr>
          <p:cNvPr id="1026" name="Picture 2" descr="C:\Users\Kevin\Dropbox\BUS 417\Telecom\Images\Income Statement.jpg"/>
          <p:cNvPicPr>
            <a:picLocks noChangeAspect="1" noChangeArrowheads="1"/>
          </p:cNvPicPr>
          <p:nvPr/>
        </p:nvPicPr>
        <p:blipFill>
          <a:blip r:embed="rId2" cstate="print"/>
          <a:srcRect/>
          <a:stretch>
            <a:fillRect/>
          </a:stretch>
        </p:blipFill>
        <p:spPr bwMode="auto">
          <a:xfrm>
            <a:off x="755576" y="1001152"/>
            <a:ext cx="7632848" cy="5856848"/>
          </a:xfrm>
          <a:prstGeom prst="rect">
            <a:avLst/>
          </a:prstGeom>
          <a:noFill/>
        </p:spPr>
      </p:pic>
    </p:spTree>
    <p:extLst>
      <p:ext uri="{BB962C8B-B14F-4D97-AF65-F5344CB8AC3E}">
        <p14:creationId xmlns:p14="http://schemas.microsoft.com/office/powerpoint/2010/main" val="31240708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Financial Statements</a:t>
            </a:r>
            <a:endParaRPr lang="zh-CN" altLang="en-US" dirty="0"/>
          </a:p>
        </p:txBody>
      </p:sp>
      <p:sp>
        <p:nvSpPr>
          <p:cNvPr id="3" name="内容占位符 2"/>
          <p:cNvSpPr>
            <a:spLocks noGrp="1"/>
          </p:cNvSpPr>
          <p:nvPr>
            <p:ph idx="1"/>
          </p:nvPr>
        </p:nvSpPr>
        <p:spPr>
          <a:xfrm>
            <a:off x="1547664" y="1700808"/>
            <a:ext cx="8229600" cy="4525963"/>
          </a:xfrm>
        </p:spPr>
        <p:txBody>
          <a:bodyPr/>
          <a:lstStyle/>
          <a:p>
            <a:r>
              <a:rPr lang="en-US" altLang="zh-CN" dirty="0" smtClean="0"/>
              <a:t>Annual CF</a:t>
            </a:r>
            <a:endParaRPr lang="zh-CN" altLang="en-US" dirty="0"/>
          </a:p>
        </p:txBody>
      </p:sp>
      <p:pic>
        <p:nvPicPr>
          <p:cNvPr id="2050" name="Picture 2" descr="C:\Users\Kevin\Dropbox\BUS 417\Telecom\Images\Cash Flow Statement.jpg"/>
          <p:cNvPicPr>
            <a:picLocks noChangeAspect="1" noChangeArrowheads="1"/>
          </p:cNvPicPr>
          <p:nvPr/>
        </p:nvPicPr>
        <p:blipFill>
          <a:blip r:embed="rId2" cstate="print"/>
          <a:srcRect/>
          <a:stretch>
            <a:fillRect/>
          </a:stretch>
        </p:blipFill>
        <p:spPr bwMode="auto">
          <a:xfrm>
            <a:off x="1043608" y="-1"/>
            <a:ext cx="6336704" cy="6780159"/>
          </a:xfrm>
          <a:prstGeom prst="rect">
            <a:avLst/>
          </a:prstGeom>
          <a:noFill/>
        </p:spPr>
      </p:pic>
    </p:spTree>
    <p:extLst>
      <p:ext uri="{BB962C8B-B14F-4D97-AF65-F5344CB8AC3E}">
        <p14:creationId xmlns:p14="http://schemas.microsoft.com/office/powerpoint/2010/main" val="23757468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normAutofit/>
          </a:bodyPr>
          <a:lstStyle/>
          <a:p>
            <a:r>
              <a:rPr lang="en-US" altLang="zh-CN" sz="3200" b="1" dirty="0" smtClean="0"/>
              <a:t>Statements of Changes in Shareholders’ Equity</a:t>
            </a:r>
            <a:endParaRPr lang="zh-CN" altLang="en-US" sz="3200" b="1" dirty="0"/>
          </a:p>
        </p:txBody>
      </p:sp>
      <p:sp>
        <p:nvSpPr>
          <p:cNvPr id="3" name="内容占位符 2"/>
          <p:cNvSpPr>
            <a:spLocks noGrp="1"/>
          </p:cNvSpPr>
          <p:nvPr>
            <p:ph idx="1"/>
          </p:nvPr>
        </p:nvSpPr>
        <p:spPr/>
        <p:txBody>
          <a:bodyPr/>
          <a:lstStyle/>
          <a:p>
            <a:r>
              <a:rPr lang="en-US" altLang="zh-CN" dirty="0" smtClean="0"/>
              <a:t>SH equity statement</a:t>
            </a:r>
            <a:endParaRPr lang="zh-CN" altLang="en-US" dirty="0"/>
          </a:p>
        </p:txBody>
      </p:sp>
      <p:pic>
        <p:nvPicPr>
          <p:cNvPr id="9218" name="Picture 2" descr="C:\Users\Kevin\Dropbox\BUS 417\Telecom\Images\Statement of changes in Shareholders' equity.jpg"/>
          <p:cNvPicPr>
            <a:picLocks noChangeAspect="1" noChangeArrowheads="1"/>
          </p:cNvPicPr>
          <p:nvPr/>
        </p:nvPicPr>
        <p:blipFill>
          <a:blip r:embed="rId2" cstate="print"/>
          <a:srcRect/>
          <a:stretch>
            <a:fillRect/>
          </a:stretch>
        </p:blipFill>
        <p:spPr bwMode="auto">
          <a:xfrm>
            <a:off x="0" y="1196752"/>
            <a:ext cx="9144000" cy="4826772"/>
          </a:xfrm>
          <a:prstGeom prst="rect">
            <a:avLst/>
          </a:prstGeom>
          <a:noFill/>
        </p:spPr>
      </p:pic>
    </p:spTree>
    <p:extLst>
      <p:ext uri="{BB962C8B-B14F-4D97-AF65-F5344CB8AC3E}">
        <p14:creationId xmlns:p14="http://schemas.microsoft.com/office/powerpoint/2010/main" val="19070641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3688" y="620688"/>
            <a:ext cx="532859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Recommendation</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矩形 7"/>
          <p:cNvSpPr/>
          <p:nvPr/>
        </p:nvSpPr>
        <p:spPr>
          <a:xfrm>
            <a:off x="2699792" y="2937718"/>
            <a:ext cx="3528392"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Hold</a:t>
            </a:r>
            <a:endParaRPr lang="zh-CN" alt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059967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sp>
        <p:nvSpPr>
          <p:cNvPr id="3" name="Content Placeholder 2"/>
          <p:cNvSpPr>
            <a:spLocks noGrp="1"/>
          </p:cNvSpPr>
          <p:nvPr>
            <p:ph idx="1"/>
          </p:nvPr>
        </p:nvSpPr>
        <p:spPr>
          <a:xfrm>
            <a:off x="3276600" y="1600200"/>
            <a:ext cx="5410200" cy="4525963"/>
          </a:xfrm>
        </p:spPr>
        <p:txBody>
          <a:bodyPr>
            <a:normAutofit fontScale="85000" lnSpcReduction="10000"/>
          </a:bodyPr>
          <a:lstStyle/>
          <a:p>
            <a:r>
              <a:rPr lang="en-US" dirty="0"/>
              <a:t>The wireless network covers approximately 20% of Canada’s geographic area </a:t>
            </a:r>
            <a:endParaRPr lang="en-US" dirty="0" smtClean="0"/>
          </a:p>
          <a:p>
            <a:r>
              <a:rPr lang="en-US" dirty="0" smtClean="0"/>
              <a:t>And is </a:t>
            </a:r>
            <a:r>
              <a:rPr lang="en-US" dirty="0"/>
              <a:t>available to 99% of </a:t>
            </a:r>
            <a:r>
              <a:rPr lang="en-US" dirty="0" smtClean="0"/>
              <a:t>Canadians </a:t>
            </a:r>
          </a:p>
          <a:p>
            <a:r>
              <a:rPr lang="en-US" dirty="0"/>
              <a:t>The LTE network is available to approximately 45% of Canadians </a:t>
            </a:r>
            <a:endParaRPr lang="en-US" dirty="0" smtClean="0"/>
          </a:p>
          <a:p>
            <a:r>
              <a:rPr lang="en-US" dirty="0"/>
              <a:t>Wireless market sector revenues are the largest component (45%) of total telecommunications revenues </a:t>
            </a:r>
          </a:p>
        </p:txBody>
      </p:sp>
      <p:pic>
        <p:nvPicPr>
          <p:cNvPr id="1026" name="Picture 2" descr="C:\Users\xkuang\Desktop\wireless reven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09800"/>
            <a:ext cx="2660480" cy="2133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8770631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ctrTitle"/>
          </p:nvPr>
        </p:nvSpPr>
        <p:spPr/>
        <p:txBody>
          <a:bodyPr/>
          <a:lstStyle/>
          <a:p>
            <a:pPr eaLnBrk="1" hangingPunct="1"/>
            <a:endParaRPr lang="en-US" smtClean="0"/>
          </a:p>
        </p:txBody>
      </p:sp>
      <p:sp>
        <p:nvSpPr>
          <p:cNvPr id="206851" name="Subtitle 2"/>
          <p:cNvSpPr>
            <a:spLocks noGrp="1"/>
          </p:cNvSpPr>
          <p:nvPr>
            <p:ph type="subTitle" idx="1"/>
          </p:nvPr>
        </p:nvSpPr>
        <p:spPr/>
        <p:txBody>
          <a:bodyPr/>
          <a:lstStyle/>
          <a:p>
            <a:pPr eaLnBrk="1" hangingPunct="1"/>
            <a:endParaRPr lang="en-US" smtClean="0"/>
          </a:p>
        </p:txBody>
      </p:sp>
      <p:pic>
        <p:nvPicPr>
          <p:cNvPr id="402434" name="Picture 2" descr="http://img.tgdaily.com/sites/default/files/stock/450teaser/verizon/verizon-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19"/>
            <a:ext cx="9144000" cy="685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167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Stock Performance </a:t>
            </a:r>
            <a:endParaRPr lang="zh-CN" altLang="en-US" dirty="0"/>
          </a:p>
        </p:txBody>
      </p:sp>
      <p:pic>
        <p:nvPicPr>
          <p:cNvPr id="16" name="Content Placeholder 1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371600"/>
            <a:ext cx="7926779" cy="4525963"/>
          </a:xfrm>
        </p:spPr>
      </p:pic>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4367623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Verizon vs. S&amp;P 500 1 year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30062"/>
            <a:ext cx="8229600" cy="4266238"/>
          </a:xfrm>
        </p:spPr>
      </p:pic>
    </p:spTree>
    <p:extLst>
      <p:ext uri="{BB962C8B-B14F-4D97-AF65-F5344CB8AC3E}">
        <p14:creationId xmlns:p14="http://schemas.microsoft.com/office/powerpoint/2010/main" val="4247847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Verizon vs. DJIA 1 year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42778"/>
            <a:ext cx="8229600" cy="4240807"/>
          </a:xfrm>
        </p:spPr>
      </p:pic>
    </p:spTree>
    <p:extLst>
      <p:ext uri="{BB962C8B-B14F-4D97-AF65-F5344CB8AC3E}">
        <p14:creationId xmlns:p14="http://schemas.microsoft.com/office/powerpoint/2010/main" val="2005794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Verizon vs. S&amp;P 500 Telecoms (5yr)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2323" y="1734388"/>
            <a:ext cx="8430677" cy="4361611"/>
          </a:xfrm>
        </p:spPr>
      </p:pic>
    </p:spTree>
    <p:extLst>
      <p:ext uri="{BB962C8B-B14F-4D97-AF65-F5344CB8AC3E}">
        <p14:creationId xmlns:p14="http://schemas.microsoft.com/office/powerpoint/2010/main" val="22254070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 </a:t>
            </a:r>
            <a:r>
              <a:rPr lang="en-US" altLang="zh-CN" dirty="0" err="1" smtClean="0"/>
              <a:t>yr</a:t>
            </a:r>
            <a:r>
              <a:rPr lang="en-US" altLang="zh-CN" dirty="0" smtClean="0"/>
              <a:t> (50d MA and 200d MA) </a:t>
            </a:r>
            <a:endParaRPr lang="zh-CN" altLang="en-US" dirty="0"/>
          </a:p>
        </p:txBody>
      </p:sp>
      <p:pic>
        <p:nvPicPr>
          <p:cNvPr id="16" name="Content Placeholder 1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68926"/>
            <a:ext cx="8229600" cy="4188510"/>
          </a:xfrm>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91241157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1000"/>
            <a:ext cx="8229600" cy="1143000"/>
          </a:xfrm>
        </p:spPr>
        <p:txBody>
          <a:bodyPr>
            <a:normAutofit fontScale="90000"/>
          </a:bodyPr>
          <a:lstStyle/>
          <a:p>
            <a:r>
              <a:rPr lang="en-US" altLang="zh-CN" dirty="0" smtClean="0"/>
              <a:t>5 </a:t>
            </a:r>
            <a:r>
              <a:rPr lang="en-US" altLang="zh-CN" dirty="0" err="1"/>
              <a:t>yr</a:t>
            </a:r>
            <a:r>
              <a:rPr lang="en-US" altLang="zh-CN" dirty="0"/>
              <a:t> (50d MA and 200d MA) </a:t>
            </a:r>
            <a:r>
              <a:rPr lang="en-US" altLang="zh-CN" b="1" dirty="0" smtClean="0"/>
              <a:t/>
            </a:r>
            <a:br>
              <a:rPr lang="en-US" altLang="zh-CN" b="1" dirty="0" smtClean="0"/>
            </a:br>
            <a:endParaRPr lang="zh-CN" altLang="en-US" dirty="0"/>
          </a:p>
        </p:txBody>
      </p:sp>
      <p:pic>
        <p:nvPicPr>
          <p:cNvPr id="16" name="Content Placeholder 1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6400"/>
            <a:ext cx="8229600" cy="3954031"/>
          </a:xfrm>
        </p:spPr>
      </p:pic>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0683459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200"/>
            <a:ext cx="8229600" cy="1143000"/>
          </a:xfrm>
        </p:spPr>
        <p:txBody>
          <a:bodyPr>
            <a:normAutofit fontScale="90000"/>
          </a:bodyPr>
          <a:lstStyle/>
          <a:p>
            <a:r>
              <a:rPr lang="en-US" altLang="zh-CN" dirty="0" smtClean="0"/>
              <a:t>10 </a:t>
            </a:r>
            <a:r>
              <a:rPr lang="en-US" altLang="zh-CN" dirty="0" err="1"/>
              <a:t>yr</a:t>
            </a:r>
            <a:r>
              <a:rPr lang="en-US" altLang="zh-CN" dirty="0"/>
              <a:t> (50d MA and 200d MA) </a:t>
            </a:r>
            <a:r>
              <a:rPr lang="en-US" altLang="zh-CN" b="1" dirty="0" smtClean="0"/>
              <a:t/>
            </a:r>
            <a:br>
              <a:rPr lang="en-US" altLang="zh-CN" b="1" dirty="0" smtClean="0"/>
            </a:br>
            <a:endParaRPr lang="zh-CN" altLang="en-US" dirty="0"/>
          </a:p>
        </p:txBody>
      </p:sp>
      <p:pic>
        <p:nvPicPr>
          <p:cNvPr id="16" name="Content Placeholder 1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188666"/>
          </a:xfrm>
        </p:spPr>
      </p:pic>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9320520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smtClean="0"/>
              <a:t>Financial Snapshot</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245" y="1981200"/>
            <a:ext cx="8367134" cy="3200400"/>
          </a:xfrm>
        </p:spPr>
      </p:pic>
    </p:spTree>
    <p:extLst>
      <p:ext uri="{BB962C8B-B14F-4D97-AF65-F5344CB8AC3E}">
        <p14:creationId xmlns:p14="http://schemas.microsoft.com/office/powerpoint/2010/main" val="35741958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Revenue by Segment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89301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2346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pic>
        <p:nvPicPr>
          <p:cNvPr id="4" name="Picture 6" descr="http://wiredcpu.com/wp-content/uploads/2010/05/cdmacdma2000.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705" b="-705"/>
          <a:stretch>
            <a:fillRect/>
          </a:stretch>
        </p:blipFill>
        <p:spPr bwMode="auto">
          <a:xfrm>
            <a:off x="533400" y="1600199"/>
            <a:ext cx="8077200" cy="44421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3065917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pPr eaLnBrk="1" hangingPunct="1"/>
            <a:r>
              <a:rPr lang="en-US" smtClean="0"/>
              <a:t>Management</a:t>
            </a:r>
          </a:p>
        </p:txBody>
      </p:sp>
      <p:sp>
        <p:nvSpPr>
          <p:cNvPr id="217091" name="Content Placeholder 2"/>
          <p:cNvSpPr>
            <a:spLocks noGrp="1"/>
          </p:cNvSpPr>
          <p:nvPr>
            <p:ph idx="1"/>
          </p:nvPr>
        </p:nvSpPr>
        <p:spPr>
          <a:xfrm>
            <a:off x="1" y="1403945"/>
            <a:ext cx="6205117" cy="6299942"/>
          </a:xfrm>
        </p:spPr>
        <p:txBody>
          <a:bodyPr/>
          <a:lstStyle/>
          <a:p>
            <a:pPr eaLnBrk="1" hangingPunct="1">
              <a:lnSpc>
                <a:spcPct val="82000"/>
              </a:lnSpc>
              <a:buFont typeface="Times New Roman" pitchFamily="18" charset="0"/>
              <a:buNone/>
            </a:pPr>
            <a:r>
              <a:rPr lang="en-US" sz="2200" b="1" dirty="0"/>
              <a:t>Lowell C. </a:t>
            </a:r>
            <a:r>
              <a:rPr lang="en-US" sz="2200" b="1" dirty="0" err="1"/>
              <a:t>McAdam</a:t>
            </a:r>
            <a:endParaRPr lang="en-US" sz="2200" b="1" dirty="0"/>
          </a:p>
          <a:p>
            <a:pPr lvl="1">
              <a:lnSpc>
                <a:spcPct val="82000"/>
              </a:lnSpc>
            </a:pPr>
            <a:r>
              <a:rPr lang="en-US" sz="2200" dirty="0"/>
              <a:t>Chairman and CEO</a:t>
            </a:r>
          </a:p>
          <a:p>
            <a:pPr lvl="1">
              <a:lnSpc>
                <a:spcPct val="82000"/>
              </a:lnSpc>
            </a:pPr>
            <a:r>
              <a:rPr lang="en-US" sz="2200" dirty="0"/>
              <a:t>Succeeded Ivan Seidenberg as CEO on Aug. 1, 2011, and as chairman on Jan. 1, 2012</a:t>
            </a:r>
          </a:p>
          <a:p>
            <a:pPr eaLnBrk="1" hangingPunct="1">
              <a:lnSpc>
                <a:spcPct val="82000"/>
              </a:lnSpc>
            </a:pPr>
            <a:endParaRPr lang="en-US" sz="2200" dirty="0"/>
          </a:p>
          <a:p>
            <a:pPr eaLnBrk="1" hangingPunct="1">
              <a:lnSpc>
                <a:spcPct val="82000"/>
              </a:lnSpc>
            </a:pPr>
            <a:r>
              <a:rPr lang="en-US" sz="2200" dirty="0"/>
              <a:t>From October 2010 until he assumed his current position, </a:t>
            </a:r>
            <a:r>
              <a:rPr lang="en-US" sz="2200" dirty="0" err="1"/>
              <a:t>McAdam</a:t>
            </a:r>
            <a:r>
              <a:rPr lang="en-US" sz="2200" dirty="0"/>
              <a:t> served as president and COO. </a:t>
            </a:r>
          </a:p>
          <a:p>
            <a:pPr eaLnBrk="1" hangingPunct="1">
              <a:lnSpc>
                <a:spcPct val="82000"/>
              </a:lnSpc>
            </a:pPr>
            <a:r>
              <a:rPr lang="en-US" sz="2200" dirty="0" err="1"/>
              <a:t>McAdam</a:t>
            </a:r>
            <a:r>
              <a:rPr lang="en-US" sz="2200" dirty="0"/>
              <a:t> held key executive positions at Verizon Wireless since its inception in 2000 </a:t>
            </a:r>
          </a:p>
          <a:p>
            <a:pPr eaLnBrk="1" hangingPunct="1">
              <a:lnSpc>
                <a:spcPct val="82000"/>
              </a:lnSpc>
            </a:pPr>
            <a:r>
              <a:rPr lang="en-US" sz="2200" dirty="0"/>
              <a:t>Bachelor's degree in engineering from Cornell University and a master's degree in business administration from the University of San Diego </a:t>
            </a:r>
          </a:p>
          <a:p>
            <a:pPr eaLnBrk="1" hangingPunct="1">
              <a:lnSpc>
                <a:spcPct val="82000"/>
              </a:lnSpc>
            </a:pPr>
            <a:r>
              <a:rPr lang="en-US" sz="2200" dirty="0"/>
              <a:t>Spent six years in the U.S. Navy Civil Engineer Corps and is a licensed professional engineer</a:t>
            </a:r>
          </a:p>
          <a:p>
            <a:pPr lvl="1" eaLnBrk="1" hangingPunct="1">
              <a:lnSpc>
                <a:spcPct val="82000"/>
              </a:lnSpc>
              <a:buFont typeface="Times New Roman" pitchFamily="18" charset="0"/>
              <a:buNone/>
            </a:pPr>
            <a:endParaRPr lang="en-US" sz="1600" dirty="0"/>
          </a:p>
        </p:txBody>
      </p:sp>
      <p:pic>
        <p:nvPicPr>
          <p:cNvPr id="217092" name="Picture 3" descr="Lowell C. McAda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9313" y="424079"/>
            <a:ext cx="2983331" cy="258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6968011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pPr eaLnBrk="1" hangingPunct="1"/>
            <a:r>
              <a:rPr lang="en-US" smtClean="0"/>
              <a:t>Management</a:t>
            </a:r>
          </a:p>
        </p:txBody>
      </p:sp>
      <p:sp>
        <p:nvSpPr>
          <p:cNvPr id="218115" name="Content Placeholder 2"/>
          <p:cNvSpPr>
            <a:spLocks noGrp="1"/>
          </p:cNvSpPr>
          <p:nvPr>
            <p:ph idx="1"/>
          </p:nvPr>
        </p:nvSpPr>
        <p:spPr>
          <a:xfrm>
            <a:off x="326363" y="2346678"/>
            <a:ext cx="8231040" cy="4524955"/>
          </a:xfrm>
        </p:spPr>
        <p:txBody>
          <a:bodyPr/>
          <a:lstStyle/>
          <a:p>
            <a:pPr eaLnBrk="1" hangingPunct="1">
              <a:lnSpc>
                <a:spcPct val="82000"/>
              </a:lnSpc>
              <a:buFont typeface="Times New Roman" pitchFamily="18" charset="0"/>
              <a:buNone/>
            </a:pPr>
            <a:r>
              <a:rPr lang="en-US" sz="2000" b="1" dirty="0" smtClean="0"/>
              <a:t>Roy H. </a:t>
            </a:r>
            <a:r>
              <a:rPr lang="en-US" sz="2000" b="1" dirty="0" err="1" smtClean="0"/>
              <a:t>Chestnutt</a:t>
            </a:r>
            <a:endParaRPr lang="en-US" sz="2000" b="1" dirty="0"/>
          </a:p>
          <a:p>
            <a:pPr eaLnBrk="1" hangingPunct="1">
              <a:lnSpc>
                <a:spcPct val="82000"/>
              </a:lnSpc>
            </a:pPr>
            <a:r>
              <a:rPr lang="en-US" sz="2000" dirty="0"/>
              <a:t>Executive vice president and chief </a:t>
            </a:r>
            <a:r>
              <a:rPr lang="en-US" sz="2000" dirty="0" smtClean="0"/>
              <a:t>strategy </a:t>
            </a:r>
            <a:r>
              <a:rPr lang="en-US" sz="2000" dirty="0"/>
              <a:t>officer for Verizon Communications</a:t>
            </a:r>
          </a:p>
          <a:p>
            <a:pPr eaLnBrk="1" hangingPunct="1">
              <a:lnSpc>
                <a:spcPct val="82000"/>
              </a:lnSpc>
            </a:pPr>
            <a:r>
              <a:rPr lang="en-US" sz="2000" dirty="0"/>
              <a:t>Before being appointed to his position, effective </a:t>
            </a:r>
            <a:r>
              <a:rPr lang="en-US" sz="2000" dirty="0" smtClean="0"/>
              <a:t>Jan 2013, </a:t>
            </a:r>
            <a:r>
              <a:rPr lang="en-US" sz="2000" dirty="0"/>
              <a:t>he was </a:t>
            </a:r>
            <a:r>
              <a:rPr lang="en-US" sz="2000" dirty="0" smtClean="0"/>
              <a:t>senior vice president and was responsible for the execution of Verizon’s strategic plan addressing new markets, solutions areas and capitalizing on the company’s assets</a:t>
            </a:r>
            <a:endParaRPr lang="en-US" sz="2000" dirty="0"/>
          </a:p>
          <a:p>
            <a:pPr eaLnBrk="1" hangingPunct="1">
              <a:lnSpc>
                <a:spcPct val="82000"/>
              </a:lnSpc>
            </a:pPr>
            <a:r>
              <a:rPr lang="en-US" sz="2000" dirty="0" smtClean="0"/>
              <a:t>Joined Verizon in 2011 from Motorola Networks where he was corporate vice president of Americas.</a:t>
            </a:r>
          </a:p>
          <a:p>
            <a:pPr eaLnBrk="1" hangingPunct="1">
              <a:lnSpc>
                <a:spcPct val="82000"/>
              </a:lnSpc>
            </a:pPr>
            <a:r>
              <a:rPr lang="en-US" sz="2000" dirty="0" smtClean="0"/>
              <a:t>Before this he was senior vice president of National Field Sales and General Business for Sprint-Nextel</a:t>
            </a:r>
            <a:endParaRPr lang="en-US" sz="2000" dirty="0"/>
          </a:p>
          <a:p>
            <a:pPr eaLnBrk="1" hangingPunct="1">
              <a:lnSpc>
                <a:spcPct val="82000"/>
              </a:lnSpc>
            </a:pPr>
            <a:r>
              <a:rPr lang="en-US" sz="2000" dirty="0"/>
              <a:t>He holds a </a:t>
            </a:r>
            <a:r>
              <a:rPr lang="en-US" sz="2000" dirty="0" smtClean="0"/>
              <a:t>B.S. in Business Admin from San Jose State University and an BMA from the University of San </a:t>
            </a:r>
            <a:r>
              <a:rPr lang="en-US" sz="2000" dirty="0" err="1" smtClean="0"/>
              <a:t>Fransisco</a:t>
            </a:r>
            <a:r>
              <a:rPr lang="en-US" sz="2000" dirty="0" smtClean="0"/>
              <a:t>. </a:t>
            </a:r>
            <a:endParaRPr lang="en-US" sz="2000" dirty="0"/>
          </a:p>
        </p:txBody>
      </p:sp>
      <p:pic>
        <p:nvPicPr>
          <p:cNvPr id="218116"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758841" y="358755"/>
            <a:ext cx="1742255" cy="226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71236312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7" name="Rectangle 6"/>
          <p:cNvSpPr/>
          <p:nvPr/>
        </p:nvSpPr>
        <p:spPr>
          <a:xfrm>
            <a:off x="457200" y="1524000"/>
            <a:ext cx="6324600" cy="4903907"/>
          </a:xfrm>
          <a:prstGeom prst="rect">
            <a:avLst/>
          </a:prstGeom>
        </p:spPr>
        <p:txBody>
          <a:bodyPr wrap="square">
            <a:spAutoFit/>
          </a:bodyPr>
          <a:lstStyle/>
          <a:p>
            <a:r>
              <a:rPr lang="en-US" sz="2400" b="1" dirty="0"/>
              <a:t>John W. </a:t>
            </a:r>
            <a:r>
              <a:rPr lang="en-US" sz="2400" b="1" dirty="0" err="1"/>
              <a:t>Diercksen</a:t>
            </a:r>
            <a:endParaRPr lang="en-US" sz="2400" b="1" dirty="0"/>
          </a:p>
          <a:p>
            <a:pPr lvl="1">
              <a:lnSpc>
                <a:spcPct val="82000"/>
              </a:lnSpc>
            </a:pPr>
            <a:r>
              <a:rPr lang="en-US" sz="2200" dirty="0" smtClean="0"/>
              <a:t>Executive vice president of Verizon Communications responsible for corporate strategy, mergers, acquisitions and divestitures, business development, venture investments, strategic alliances/JVs, strategic planning companywide.</a:t>
            </a:r>
          </a:p>
          <a:p>
            <a:pPr marL="342900" indent="-342900">
              <a:lnSpc>
                <a:spcPct val="82000"/>
              </a:lnSpc>
              <a:buFont typeface="Arial" pitchFamily="34" charset="0"/>
              <a:buChar char="•"/>
            </a:pPr>
            <a:r>
              <a:rPr lang="en-US" sz="2200" dirty="0" smtClean="0"/>
              <a:t>Started career in 1971 with Insurance Company of North America</a:t>
            </a:r>
          </a:p>
          <a:p>
            <a:pPr marL="342900" indent="-342900">
              <a:lnSpc>
                <a:spcPct val="82000"/>
              </a:lnSpc>
              <a:buFont typeface="Arial" pitchFamily="34" charset="0"/>
              <a:buChar char="•"/>
            </a:pPr>
            <a:r>
              <a:rPr lang="en-US" sz="2200" dirty="0"/>
              <a:t>From 1986 to 1997 was with NYNEX as Vice President/Treasurer</a:t>
            </a:r>
            <a:r>
              <a:rPr lang="en-US" sz="2200" dirty="0" smtClean="0"/>
              <a:t>.</a:t>
            </a:r>
          </a:p>
          <a:p>
            <a:pPr marL="342900" indent="-342900">
              <a:lnSpc>
                <a:spcPct val="82000"/>
              </a:lnSpc>
              <a:buFont typeface="Arial" pitchFamily="34" charset="0"/>
              <a:buChar char="•"/>
            </a:pPr>
            <a:r>
              <a:rPr lang="en-US" sz="2200" dirty="0" smtClean="0"/>
              <a:t>1998 – CFO of Bell Atlantic’s Directory Group.</a:t>
            </a:r>
          </a:p>
          <a:p>
            <a:pPr marL="342900" indent="-342900">
              <a:lnSpc>
                <a:spcPct val="82000"/>
              </a:lnSpc>
              <a:buFont typeface="Arial" pitchFamily="34" charset="0"/>
              <a:buChar char="•"/>
            </a:pPr>
            <a:r>
              <a:rPr lang="en-US" sz="2200" dirty="0" smtClean="0"/>
              <a:t>2003-2012 – Exec VP of Verizon</a:t>
            </a:r>
            <a:endParaRPr lang="en-US" sz="2200" dirty="0"/>
          </a:p>
          <a:p>
            <a:pPr>
              <a:lnSpc>
                <a:spcPct val="82000"/>
              </a:lnSpc>
            </a:pPr>
            <a:r>
              <a:rPr lang="en-US" sz="2200" dirty="0" err="1"/>
              <a:t>Diercksen</a:t>
            </a:r>
            <a:r>
              <a:rPr lang="en-US" sz="2200" dirty="0"/>
              <a:t> earned a Bachelor of Business Administration in finance from Iona College, an MBA from Pace University and has completed postgraduate work in financial management.</a:t>
            </a:r>
            <a:endParaRPr lang="en-US"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515" y="923925"/>
            <a:ext cx="1863885" cy="2590800"/>
          </a:xfrm>
          <a:prstGeom prst="rect">
            <a:avLst/>
          </a:prstGeom>
        </p:spPr>
      </p:pic>
    </p:spTree>
    <p:extLst>
      <p:ext uri="{BB962C8B-B14F-4D97-AF65-F5344CB8AC3E}">
        <p14:creationId xmlns:p14="http://schemas.microsoft.com/office/powerpoint/2010/main" val="2937804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normAutofit fontScale="90000"/>
          </a:bodyPr>
          <a:lstStyle/>
          <a:p>
            <a:pPr eaLnBrk="1" hangingPunct="1"/>
            <a:r>
              <a:rPr lang="en-US" dirty="0" smtClean="0"/>
              <a:t>Company History</a:t>
            </a:r>
            <a:br>
              <a:rPr lang="en-US" dirty="0" smtClean="0"/>
            </a:br>
            <a:endParaRPr lang="en-US" dirty="0" smtClean="0"/>
          </a:p>
        </p:txBody>
      </p:sp>
      <p:sp>
        <p:nvSpPr>
          <p:cNvPr id="219139" name="Content Placeholder 2"/>
          <p:cNvSpPr>
            <a:spLocks noGrp="1"/>
          </p:cNvSpPr>
          <p:nvPr>
            <p:ph idx="1"/>
          </p:nvPr>
        </p:nvSpPr>
        <p:spPr/>
        <p:txBody>
          <a:bodyPr/>
          <a:lstStyle/>
          <a:p>
            <a:pPr eaLnBrk="1" hangingPunct="1"/>
            <a:r>
              <a:rPr lang="en-US" dirty="0" smtClean="0"/>
              <a:t>Verizon Communications, Inc. based in New York City, incorporated in Delaware</a:t>
            </a:r>
          </a:p>
          <a:p>
            <a:pPr eaLnBrk="1" hangingPunct="1"/>
            <a:r>
              <a:rPr lang="en-US" dirty="0" smtClean="0"/>
              <a:t>Formed in June, 2000</a:t>
            </a:r>
          </a:p>
          <a:p>
            <a:pPr eaLnBrk="1" hangingPunct="1"/>
            <a:r>
              <a:rPr lang="en-US" dirty="0" smtClean="0"/>
              <a:t>Trades under VZ</a:t>
            </a:r>
          </a:p>
          <a:p>
            <a:pPr eaLnBrk="1" hangingPunct="1"/>
            <a:r>
              <a:rPr lang="en-US" dirty="0" smtClean="0"/>
              <a:t>Began trading on the NYSE in July, 2000</a:t>
            </a:r>
          </a:p>
          <a:p>
            <a:pPr eaLnBrk="1" hangingPunct="1"/>
            <a:r>
              <a:rPr lang="en-US" dirty="0" smtClean="0"/>
              <a:t>Began trading on NASDAQ exchange on March 2010</a:t>
            </a:r>
          </a:p>
          <a:p>
            <a:pPr eaLnBrk="1" hangingPunct="1"/>
            <a:endParaRPr lang="en-US" dirty="0" smtClean="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7589093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34012" y="816026"/>
            <a:ext cx="8229600" cy="990600"/>
          </a:xfrm>
        </p:spPr>
        <p:txBody>
          <a:bodyPr>
            <a:normAutofit fontScale="90000"/>
          </a:bodyPr>
          <a:lstStyle/>
          <a:p>
            <a:pPr eaLnBrk="1" hangingPunct="1"/>
            <a:r>
              <a:rPr lang="en-US" dirty="0" smtClean="0"/>
              <a:t>Verizon’s Formation: Bell Atlantic – GTE Merger</a:t>
            </a:r>
            <a:br>
              <a:rPr lang="en-US" dirty="0" smtClean="0"/>
            </a:br>
            <a:endParaRPr lang="en-US" dirty="0" smtClean="0"/>
          </a:p>
        </p:txBody>
      </p:sp>
      <p:sp>
        <p:nvSpPr>
          <p:cNvPr id="220163" name="Content Placeholder 2"/>
          <p:cNvSpPr>
            <a:spLocks noGrp="1"/>
          </p:cNvSpPr>
          <p:nvPr>
            <p:ph idx="1"/>
          </p:nvPr>
        </p:nvSpPr>
        <p:spPr>
          <a:xfrm>
            <a:off x="434012" y="1798004"/>
            <a:ext cx="8229600" cy="4876800"/>
          </a:xfrm>
        </p:spPr>
        <p:txBody>
          <a:bodyPr/>
          <a:lstStyle/>
          <a:p>
            <a:pPr eaLnBrk="1" hangingPunct="1"/>
            <a:r>
              <a:rPr lang="en-US" dirty="0" smtClean="0"/>
              <a:t>July 27, 1998</a:t>
            </a:r>
          </a:p>
          <a:p>
            <a:pPr eaLnBrk="1" hangingPunct="1"/>
            <a:r>
              <a:rPr lang="en-US" dirty="0" smtClean="0"/>
              <a:t>GTE was one of the world’s largest telecom companies</a:t>
            </a:r>
          </a:p>
          <a:p>
            <a:pPr lvl="1"/>
            <a:r>
              <a:rPr lang="en-US" dirty="0" smtClean="0"/>
              <a:t>52.8B Merger</a:t>
            </a:r>
          </a:p>
          <a:p>
            <a:pPr lvl="1" eaLnBrk="1" hangingPunct="1"/>
            <a:r>
              <a:rPr lang="en-US" dirty="0" smtClean="0"/>
              <a:t>Revenue &gt;$25B in 1999</a:t>
            </a:r>
          </a:p>
          <a:p>
            <a:pPr lvl="1" eaLnBrk="1" hangingPunct="1"/>
            <a:r>
              <a:rPr lang="en-US" dirty="0"/>
              <a:t>S</a:t>
            </a:r>
            <a:r>
              <a:rPr lang="en-US" dirty="0" smtClean="0"/>
              <a:t>erved 35M access lines</a:t>
            </a:r>
          </a:p>
          <a:p>
            <a:pPr lvl="1" eaLnBrk="1" hangingPunct="1"/>
            <a:r>
              <a:rPr lang="en-US" dirty="0" smtClean="0"/>
              <a:t>7.1M wireless customers</a:t>
            </a:r>
          </a:p>
          <a:p>
            <a:pPr lvl="1" eaLnBrk="1" hangingPunct="1"/>
            <a:r>
              <a:rPr lang="en-US" dirty="0" smtClean="0"/>
              <a:t>Served 6.7M outside of the 50 states</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2677445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434012" y="750702"/>
            <a:ext cx="8229600" cy="990600"/>
          </a:xfrm>
        </p:spPr>
        <p:txBody>
          <a:bodyPr>
            <a:normAutofit fontScale="90000"/>
          </a:bodyPr>
          <a:lstStyle/>
          <a:p>
            <a:pPr eaLnBrk="1" hangingPunct="1"/>
            <a:r>
              <a:rPr lang="en-US" dirty="0" smtClean="0"/>
              <a:t>Verizon’s Formation: Bell Atlantic – GTE Merger History</a:t>
            </a:r>
            <a:br>
              <a:rPr lang="en-US" dirty="0" smtClean="0"/>
            </a:br>
            <a:endParaRPr lang="en-US" dirty="0" smtClean="0"/>
          </a:p>
        </p:txBody>
      </p:sp>
      <p:sp>
        <p:nvSpPr>
          <p:cNvPr id="221187" name="Content Placeholder 2"/>
          <p:cNvSpPr>
            <a:spLocks noGrp="1"/>
          </p:cNvSpPr>
          <p:nvPr>
            <p:ph idx="1"/>
          </p:nvPr>
        </p:nvSpPr>
        <p:spPr>
          <a:xfrm>
            <a:off x="434012" y="1769160"/>
            <a:ext cx="8229600" cy="4876800"/>
          </a:xfrm>
        </p:spPr>
        <p:txBody>
          <a:bodyPr/>
          <a:lstStyle/>
          <a:p>
            <a:pPr eaLnBrk="1" hangingPunct="1">
              <a:lnSpc>
                <a:spcPct val="82000"/>
              </a:lnSpc>
            </a:pPr>
            <a:r>
              <a:rPr lang="en-US" sz="2900" dirty="0"/>
              <a:t>Bell Atlantic was even larger than GTE</a:t>
            </a:r>
          </a:p>
          <a:p>
            <a:pPr eaLnBrk="1" hangingPunct="1">
              <a:lnSpc>
                <a:spcPct val="82000"/>
              </a:lnSpc>
            </a:pPr>
            <a:r>
              <a:rPr lang="en-US" sz="2900" dirty="0"/>
              <a:t>1999 revenues &gt;$33B</a:t>
            </a:r>
          </a:p>
          <a:p>
            <a:pPr eaLnBrk="1" hangingPunct="1">
              <a:lnSpc>
                <a:spcPct val="82000"/>
              </a:lnSpc>
            </a:pPr>
            <a:r>
              <a:rPr lang="en-US" dirty="0" smtClean="0"/>
              <a:t>S</a:t>
            </a:r>
            <a:r>
              <a:rPr lang="en-US" sz="2900" dirty="0"/>
              <a:t>erved 43 million access lines</a:t>
            </a:r>
          </a:p>
          <a:p>
            <a:pPr eaLnBrk="1" hangingPunct="1">
              <a:lnSpc>
                <a:spcPct val="82000"/>
              </a:lnSpc>
            </a:pPr>
            <a:r>
              <a:rPr lang="en-US" sz="2900" dirty="0"/>
              <a:t>7.7M mobile customers</a:t>
            </a:r>
          </a:p>
          <a:p>
            <a:pPr eaLnBrk="1" hangingPunct="1">
              <a:lnSpc>
                <a:spcPct val="82000"/>
              </a:lnSpc>
            </a:pPr>
            <a:r>
              <a:rPr lang="en-US" sz="2900" dirty="0"/>
              <a:t>Bell’s sophisticated network + GTE’s national footprint and advanced data communications combined company would be able to provide long-distance and data services nationwide as part of a full package of other communications services</a:t>
            </a:r>
          </a:p>
          <a:p>
            <a:pPr eaLnBrk="1" hangingPunct="1">
              <a:lnSpc>
                <a:spcPct val="82000"/>
              </a:lnSpc>
            </a:pPr>
            <a:endParaRPr lang="en-US" sz="2900" dirty="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27905234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pPr eaLnBrk="1" hangingPunct="1"/>
            <a:r>
              <a:rPr lang="en-US" smtClean="0"/>
              <a:t>MCI Acquisition	</a:t>
            </a:r>
          </a:p>
        </p:txBody>
      </p:sp>
      <p:sp>
        <p:nvSpPr>
          <p:cNvPr id="3" name="Content Placeholder 2"/>
          <p:cNvSpPr>
            <a:spLocks noGrp="1"/>
          </p:cNvSpPr>
          <p:nvPr>
            <p:ph idx="1"/>
          </p:nvPr>
        </p:nvSpPr>
        <p:spPr/>
        <p:txBody>
          <a:bodyPr>
            <a:normAutofit/>
          </a:bodyPr>
          <a:lstStyle/>
          <a:p>
            <a:pPr eaLnBrk="1" hangingPunct="1">
              <a:lnSpc>
                <a:spcPct val="82000"/>
              </a:lnSpc>
            </a:pPr>
            <a:r>
              <a:rPr lang="en-US" dirty="0" smtClean="0"/>
              <a:t>February 14, 2005</a:t>
            </a:r>
          </a:p>
          <a:p>
            <a:pPr eaLnBrk="1" hangingPunct="1">
              <a:lnSpc>
                <a:spcPct val="82000"/>
              </a:lnSpc>
            </a:pPr>
            <a:r>
              <a:rPr lang="en-US" dirty="0" smtClean="0"/>
              <a:t>Closed on January 6, 2006 for $8.5B</a:t>
            </a:r>
          </a:p>
          <a:p>
            <a:pPr eaLnBrk="1" hangingPunct="1">
              <a:lnSpc>
                <a:spcPct val="82000"/>
              </a:lnSpc>
            </a:pPr>
            <a:r>
              <a:rPr lang="en-US" dirty="0" smtClean="0"/>
              <a:t>MCI was a global communications provider that delivered advanced communications connectivity to business, government and consumers.</a:t>
            </a:r>
          </a:p>
          <a:p>
            <a:pPr eaLnBrk="1" hangingPunct="1">
              <a:lnSpc>
                <a:spcPct val="82000"/>
              </a:lnSpc>
            </a:pPr>
            <a:r>
              <a:rPr lang="en-US" dirty="0" smtClean="0"/>
              <a:t>Internet backbone network was the largest in the world based on company-owned points of presence</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7119849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smtClean="0"/>
              <a:t>Recent Investments</a:t>
            </a:r>
          </a:p>
        </p:txBody>
      </p:sp>
      <p:sp>
        <p:nvSpPr>
          <p:cNvPr id="223235" name="Content Placeholder 2"/>
          <p:cNvSpPr>
            <a:spLocks noGrp="1"/>
          </p:cNvSpPr>
          <p:nvPr>
            <p:ph idx="1"/>
          </p:nvPr>
        </p:nvSpPr>
        <p:spPr/>
        <p:txBody>
          <a:bodyPr/>
          <a:lstStyle/>
          <a:p>
            <a:pPr eaLnBrk="1" hangingPunct="1">
              <a:lnSpc>
                <a:spcPct val="92000"/>
              </a:lnSpc>
            </a:pPr>
            <a:r>
              <a:rPr lang="en-US" dirty="0" smtClean="0">
                <a:solidFill>
                  <a:srgbClr val="FF0000"/>
                </a:solidFill>
              </a:rPr>
              <a:t>March 2008, $9.4B invested for nationwide spectrum footprint + 102 spectrum licenses for individual markets</a:t>
            </a:r>
          </a:p>
          <a:p>
            <a:pPr eaLnBrk="1" hangingPunct="1">
              <a:lnSpc>
                <a:spcPct val="92000"/>
              </a:lnSpc>
            </a:pPr>
            <a:r>
              <a:rPr lang="en-US" dirty="0" smtClean="0"/>
              <a:t>August 2008, $2.66B to purchase Rural Cellular Corp. for expansion into many rural markets</a:t>
            </a:r>
          </a:p>
          <a:p>
            <a:pPr eaLnBrk="1" hangingPunct="1">
              <a:lnSpc>
                <a:spcPct val="92000"/>
              </a:lnSpc>
            </a:pPr>
            <a:r>
              <a:rPr lang="en-US" dirty="0" smtClean="0"/>
              <a:t>January 2009, $5.9B for the purchase of Alltel, expanding the company's network coverage to nearly the entire US population</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3720980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pPr eaLnBrk="1" hangingPunct="1"/>
            <a:r>
              <a:rPr lang="en-US" smtClean="0"/>
              <a:t>Recent Investments</a:t>
            </a:r>
          </a:p>
        </p:txBody>
      </p:sp>
      <p:sp>
        <p:nvSpPr>
          <p:cNvPr id="224259" name="Content Placeholder 2"/>
          <p:cNvSpPr>
            <a:spLocks noGrp="1"/>
          </p:cNvSpPr>
          <p:nvPr>
            <p:ph idx="1"/>
          </p:nvPr>
        </p:nvSpPr>
        <p:spPr/>
        <p:txBody>
          <a:bodyPr/>
          <a:lstStyle/>
          <a:p>
            <a:pPr eaLnBrk="1" hangingPunct="1"/>
            <a:r>
              <a:rPr lang="en-US" dirty="0" smtClean="0"/>
              <a:t>April 2011, $1.4B to acquire </a:t>
            </a:r>
            <a:r>
              <a:rPr lang="en-US" dirty="0" err="1" smtClean="0"/>
              <a:t>Terremark</a:t>
            </a:r>
            <a:r>
              <a:rPr lang="en-US" dirty="0" smtClean="0"/>
              <a:t> Worldwide Inc.</a:t>
            </a:r>
          </a:p>
          <a:p>
            <a:pPr lvl="1" eaLnBrk="1" hangingPunct="1"/>
            <a:r>
              <a:rPr lang="en-US" dirty="0" smtClean="0"/>
              <a:t>Global provider of managed IT infrastructure and cloud services</a:t>
            </a:r>
          </a:p>
          <a:p>
            <a:pPr eaLnBrk="1" hangingPunct="1"/>
            <a:r>
              <a:rPr lang="en-US" dirty="0" smtClean="0"/>
              <a:t>Accelerating Verizon’s strategy to deliver a portfolio of highly secure, scalable on-demand solutions to business and government customers globally</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9686265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pPr eaLnBrk="1" hangingPunct="1"/>
            <a:r>
              <a:rPr lang="en-US" smtClean="0"/>
              <a:t>Recent Investments</a:t>
            </a:r>
          </a:p>
        </p:txBody>
      </p:sp>
      <p:sp>
        <p:nvSpPr>
          <p:cNvPr id="225283" name="Content Placeholder 2"/>
          <p:cNvSpPr>
            <a:spLocks noGrp="1"/>
          </p:cNvSpPr>
          <p:nvPr>
            <p:ph idx="1"/>
          </p:nvPr>
        </p:nvSpPr>
        <p:spPr/>
        <p:txBody>
          <a:bodyPr>
            <a:normAutofit lnSpcReduction="10000"/>
          </a:bodyPr>
          <a:lstStyle/>
          <a:p>
            <a:r>
              <a:rPr lang="en-US" dirty="0" smtClean="0"/>
              <a:t>2004 through 2011</a:t>
            </a:r>
          </a:p>
          <a:p>
            <a:pPr lvl="1"/>
            <a:r>
              <a:rPr lang="en-US" dirty="0" smtClean="0"/>
              <a:t>Invested more than $20 billion deploy fiber optic network past 16.5 million premises, and eventually to pass more than 18 million premises (or more than 70% of its landline territory)</a:t>
            </a:r>
          </a:p>
          <a:p>
            <a:pPr eaLnBrk="1" hangingPunct="1"/>
            <a:r>
              <a:rPr lang="en-US" dirty="0" smtClean="0"/>
              <a:t>2012 Onwards</a:t>
            </a:r>
          </a:p>
          <a:p>
            <a:pPr lvl="1"/>
            <a:r>
              <a:rPr lang="en-US" dirty="0" smtClean="0"/>
              <a:t>Emphasis on growth of LTE network and subscribers</a:t>
            </a:r>
          </a:p>
          <a:p>
            <a:pPr lvl="1"/>
            <a:r>
              <a:rPr lang="en-US" dirty="0" smtClean="0"/>
              <a:t>Expansion of Cloud Data centers around the world</a:t>
            </a:r>
          </a:p>
          <a:p>
            <a:pPr lvl="1"/>
            <a:r>
              <a:rPr lang="en-US" dirty="0" smtClean="0"/>
              <a:t>Health Care industry partnerships</a:t>
            </a:r>
            <a:endParaRPr lang="en-US" dirty="0"/>
          </a:p>
          <a:p>
            <a:pPr lvl="1" eaLnBrk="1" hangingPunct="1"/>
            <a:endParaRPr lang="en-US" dirty="0" smtClean="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069658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914400" y="0"/>
            <a:ext cx="2743920" cy="1143480"/>
          </a:xfrm>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dirty="0"/>
              <a:t>1G</a:t>
            </a:r>
          </a:p>
        </p:txBody>
      </p:sp>
      <p:sp>
        <p:nvSpPr>
          <p:cNvPr id="14339" name="Text Box 2"/>
          <p:cNvSpPr txBox="1">
            <a:spLocks noChangeArrowheads="1"/>
          </p:cNvSpPr>
          <p:nvPr/>
        </p:nvSpPr>
        <p:spPr bwMode="auto">
          <a:xfrm>
            <a:off x="152400" y="1112405"/>
            <a:ext cx="4234699"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a:spcBef>
                <a:spcPts val="579"/>
              </a:spcBef>
              <a:spcAft>
                <a:spcPts val="1293"/>
              </a:spcAft>
              <a:buSzPct val="45000"/>
              <a:buFont typeface="Arial" charset="0"/>
              <a:buChar char="•"/>
            </a:pPr>
            <a:r>
              <a:rPr lang="en-US" sz="2200" dirty="0">
                <a:solidFill>
                  <a:srgbClr val="000000"/>
                </a:solidFill>
                <a:latin typeface="Calibri" charset="0"/>
              </a:rPr>
              <a:t>First generation wireless telephone </a:t>
            </a:r>
            <a:r>
              <a:rPr lang="en-US" sz="2200" dirty="0" smtClean="0">
                <a:solidFill>
                  <a:srgbClr val="000000"/>
                </a:solidFill>
                <a:latin typeface="Calibri" charset="0"/>
              </a:rPr>
              <a:t>technology</a:t>
            </a:r>
          </a:p>
          <a:p>
            <a:pPr eaLnBrk="1">
              <a:spcBef>
                <a:spcPts val="579"/>
              </a:spcBef>
              <a:spcAft>
                <a:spcPts val="1293"/>
              </a:spcAft>
              <a:buSzPct val="45000"/>
              <a:buFont typeface="Arial" charset="0"/>
              <a:buChar char="•"/>
            </a:pPr>
            <a:r>
              <a:rPr lang="en-US" sz="2200" dirty="0" smtClean="0">
                <a:solidFill>
                  <a:srgbClr val="000000"/>
                </a:solidFill>
                <a:latin typeface="Calibri" charset="0"/>
              </a:rPr>
              <a:t>First </a:t>
            </a:r>
            <a:r>
              <a:rPr lang="en-US" sz="2200" dirty="0">
                <a:solidFill>
                  <a:srgbClr val="000000"/>
                </a:solidFill>
                <a:latin typeface="Calibri" charset="0"/>
              </a:rPr>
              <a:t>cellular network launched in Japan in 1979</a:t>
            </a:r>
          </a:p>
          <a:p>
            <a:pPr eaLnBrk="1">
              <a:spcBef>
                <a:spcPts val="579"/>
              </a:spcBef>
              <a:spcAft>
                <a:spcPts val="1293"/>
              </a:spcAft>
              <a:buSzPct val="45000"/>
              <a:buFont typeface="Arial" charset="0"/>
              <a:buChar char="•"/>
            </a:pPr>
            <a:r>
              <a:rPr lang="en-US" sz="2200" dirty="0">
                <a:solidFill>
                  <a:srgbClr val="000000"/>
                </a:solidFill>
                <a:latin typeface="Calibri" charset="0"/>
              </a:rPr>
              <a:t>For voice only; the technology didn't provide for SMS or other data services</a:t>
            </a:r>
          </a:p>
          <a:p>
            <a:pPr eaLnBrk="1">
              <a:spcBef>
                <a:spcPts val="579"/>
              </a:spcBef>
              <a:spcAft>
                <a:spcPts val="1293"/>
              </a:spcAft>
              <a:buSzPct val="45000"/>
              <a:buFont typeface="Arial" charset="0"/>
              <a:buChar char="•"/>
            </a:pPr>
            <a:r>
              <a:rPr lang="en-US" sz="2200" dirty="0">
                <a:solidFill>
                  <a:srgbClr val="000000"/>
                </a:solidFill>
                <a:latin typeface="Calibri" charset="0"/>
              </a:rPr>
              <a:t>Circuit switched - when you place a call, a connection is established for you, and is maintained until you hang up</a:t>
            </a:r>
          </a:p>
          <a:p>
            <a:pPr eaLnBrk="1">
              <a:spcBef>
                <a:spcPts val="579"/>
              </a:spcBef>
              <a:spcAft>
                <a:spcPts val="1293"/>
              </a:spcAft>
            </a:pPr>
            <a:endParaRPr lang="en-US" sz="2200" dirty="0">
              <a:solidFill>
                <a:srgbClr val="000000"/>
              </a:solidFill>
              <a:latin typeface="Calibri" charset="0"/>
            </a:endParaRPr>
          </a:p>
        </p:txBody>
      </p:sp>
      <p:grpSp>
        <p:nvGrpSpPr>
          <p:cNvPr id="4" name="Group 3"/>
          <p:cNvGrpSpPr/>
          <p:nvPr/>
        </p:nvGrpSpPr>
        <p:grpSpPr>
          <a:xfrm>
            <a:off x="65092" y="6409027"/>
            <a:ext cx="2687836" cy="42408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215361" y="6409027"/>
            <a:ext cx="2687836" cy="42408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65630" y="6409027"/>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515899" y="6409027"/>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grpSp>
        <p:nvGrpSpPr>
          <p:cNvPr id="16" name="Group 15"/>
          <p:cNvGrpSpPr/>
          <p:nvPr/>
        </p:nvGrpSpPr>
        <p:grpSpPr>
          <a:xfrm>
            <a:off x="0" y="6390530"/>
            <a:ext cx="2675159" cy="467470"/>
            <a:chOff x="2953" y="0"/>
            <a:chExt cx="2963152" cy="467470"/>
          </a:xfrm>
        </p:grpSpPr>
        <p:sp>
          <p:nvSpPr>
            <p:cNvPr id="17" name="Pentagon 1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19" name="Group 18"/>
          <p:cNvGrpSpPr/>
          <p:nvPr/>
        </p:nvGrpSpPr>
        <p:grpSpPr>
          <a:xfrm>
            <a:off x="2294159" y="6390530"/>
            <a:ext cx="2285837" cy="467470"/>
            <a:chOff x="2373475" y="0"/>
            <a:chExt cx="2963152" cy="467470"/>
          </a:xfrm>
        </p:grpSpPr>
        <p:sp>
          <p:nvSpPr>
            <p:cNvPr id="20" name="Chevron 1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22" name="Group 21"/>
          <p:cNvGrpSpPr/>
          <p:nvPr/>
        </p:nvGrpSpPr>
        <p:grpSpPr>
          <a:xfrm>
            <a:off x="4351559" y="6390530"/>
            <a:ext cx="2582641" cy="467470"/>
            <a:chOff x="4743997" y="0"/>
            <a:chExt cx="2963152" cy="467470"/>
          </a:xfrm>
        </p:grpSpPr>
        <p:sp>
          <p:nvSpPr>
            <p:cNvPr id="23" name="Chevron 2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25" name="Group 24"/>
          <p:cNvGrpSpPr/>
          <p:nvPr/>
        </p:nvGrpSpPr>
        <p:grpSpPr>
          <a:xfrm>
            <a:off x="6400800" y="6390530"/>
            <a:ext cx="2743200" cy="467470"/>
            <a:chOff x="7114519" y="0"/>
            <a:chExt cx="2963152" cy="467470"/>
          </a:xfrm>
        </p:grpSpPr>
        <p:sp>
          <p:nvSpPr>
            <p:cNvPr id="26" name="Chevron 2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
        <p:nvSpPr>
          <p:cNvPr id="28" name="Rectangle 1"/>
          <p:cNvSpPr txBox="1">
            <a:spLocks noChangeArrowheads="1"/>
          </p:cNvSpPr>
          <p:nvPr/>
        </p:nvSpPr>
        <p:spPr>
          <a:xfrm>
            <a:off x="4555278" y="0"/>
            <a:ext cx="4130801" cy="11434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dirty="0" smtClean="0"/>
              <a:t>2G</a:t>
            </a:r>
            <a:endParaRPr lang="en-US" sz="4000" dirty="0"/>
          </a:p>
        </p:txBody>
      </p:sp>
      <p:sp>
        <p:nvSpPr>
          <p:cNvPr id="29" name="Text Box 2"/>
          <p:cNvSpPr txBox="1">
            <a:spLocks noChangeArrowheads="1"/>
          </p:cNvSpPr>
          <p:nvPr/>
        </p:nvSpPr>
        <p:spPr bwMode="auto">
          <a:xfrm>
            <a:off x="4696434" y="1066800"/>
            <a:ext cx="4130801"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a:spcBef>
                <a:spcPts val="579"/>
              </a:spcBef>
              <a:spcAft>
                <a:spcPts val="1293"/>
              </a:spcAft>
              <a:buSzPct val="45000"/>
              <a:buFont typeface="Arial" charset="0"/>
              <a:buChar char="•"/>
            </a:pPr>
            <a:r>
              <a:rPr lang="en-US" sz="2200" dirty="0">
                <a:solidFill>
                  <a:srgbClr val="000000"/>
                </a:solidFill>
                <a:latin typeface="Calibri" charset="0"/>
              </a:rPr>
              <a:t>Second generation cellular telecom networks were commercially launched on the GSM standard in Finland</a:t>
            </a:r>
          </a:p>
          <a:p>
            <a:pPr eaLnBrk="1">
              <a:spcBef>
                <a:spcPts val="579"/>
              </a:spcBef>
              <a:spcAft>
                <a:spcPts val="1293"/>
              </a:spcAft>
              <a:buSzPct val="45000"/>
              <a:buFont typeface="Arial" charset="0"/>
              <a:buChar char="•"/>
            </a:pPr>
            <a:r>
              <a:rPr lang="en-US" sz="2200" dirty="0">
                <a:solidFill>
                  <a:srgbClr val="000000"/>
                </a:solidFill>
                <a:latin typeface="Calibri" charset="0"/>
              </a:rPr>
              <a:t>Phone conversations were digitally encrypted</a:t>
            </a:r>
          </a:p>
          <a:p>
            <a:pPr eaLnBrk="1">
              <a:spcBef>
                <a:spcPts val="579"/>
              </a:spcBef>
              <a:spcAft>
                <a:spcPts val="1293"/>
              </a:spcAft>
              <a:buSzPct val="45000"/>
              <a:buFont typeface="Arial" charset="0"/>
              <a:buChar char="•"/>
            </a:pPr>
            <a:r>
              <a:rPr lang="en-US" sz="2200" dirty="0">
                <a:solidFill>
                  <a:srgbClr val="000000"/>
                </a:solidFill>
                <a:latin typeface="Calibri" charset="0"/>
              </a:rPr>
              <a:t>2G systems were significantly more efficient on the spectrum allowing for far greater mobile phone penetration levels</a:t>
            </a:r>
          </a:p>
          <a:p>
            <a:pPr eaLnBrk="1">
              <a:spcBef>
                <a:spcPts val="579"/>
              </a:spcBef>
              <a:spcAft>
                <a:spcPts val="1293"/>
              </a:spcAft>
              <a:buSzPct val="45000"/>
              <a:buFont typeface="Arial" charset="0"/>
              <a:buChar char="•"/>
            </a:pPr>
            <a:r>
              <a:rPr lang="en-US" sz="2200" dirty="0">
                <a:solidFill>
                  <a:srgbClr val="000000"/>
                </a:solidFill>
                <a:latin typeface="Calibri" charset="0"/>
              </a:rPr>
              <a:t>2G introduced data services for mobile phones, starting with SMS messages</a:t>
            </a:r>
          </a:p>
        </p:txBody>
      </p:sp>
    </p:spTree>
    <p:extLst>
      <p:ext uri="{BB962C8B-B14F-4D97-AF65-F5344CB8AC3E}">
        <p14:creationId xmlns:p14="http://schemas.microsoft.com/office/powerpoint/2010/main" val="33191700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03-31 at 9.17.59 PM.png"/>
          <p:cNvPicPr>
            <a:picLocks noGrp="1" noChangeAspect="1"/>
          </p:cNvPicPr>
          <p:nvPr>
            <p:ph idx="1"/>
          </p:nvPr>
        </p:nvPicPr>
        <p:blipFill>
          <a:blip r:embed="rId2" cstate="print"/>
          <a:stretch>
            <a:fillRect/>
          </a:stretch>
        </p:blipFill>
        <p:spPr>
          <a:xfrm>
            <a:off x="505292" y="975493"/>
            <a:ext cx="8087039" cy="5468770"/>
          </a:xfrm>
        </p:spPr>
      </p:pic>
      <p:sp>
        <p:nvSpPr>
          <p:cNvPr id="2" name="Title 1"/>
          <p:cNvSpPr>
            <a:spLocks noGrp="1"/>
          </p:cNvSpPr>
          <p:nvPr>
            <p:ph type="title"/>
          </p:nvPr>
        </p:nvSpPr>
        <p:spPr>
          <a:xfrm>
            <a:off x="436172" y="162782"/>
            <a:ext cx="8225280" cy="1142040"/>
          </a:xfrm>
        </p:spPr>
        <p:txBody>
          <a:bodyPr/>
          <a:lstStyle/>
          <a:p>
            <a:r>
              <a:rPr lang="en-US" dirty="0" smtClean="0"/>
              <a:t>Ultra High Frequency (Spectrum)</a:t>
            </a:r>
            <a:endParaRPr lang="en-US" dirty="0"/>
          </a:p>
        </p:txBody>
      </p:sp>
      <p:grpSp>
        <p:nvGrpSpPr>
          <p:cNvPr id="5" name="Group 4"/>
          <p:cNvGrpSpPr/>
          <p:nvPr/>
        </p:nvGrpSpPr>
        <p:grpSpPr>
          <a:xfrm>
            <a:off x="2186525" y="6433920"/>
            <a:ext cx="2687836" cy="424080"/>
            <a:chOff x="2373475" y="0"/>
            <a:chExt cx="2963152" cy="467470"/>
          </a:xfrm>
        </p:grpSpPr>
        <p:sp>
          <p:nvSpPr>
            <p:cNvPr id="6" name="Chevron 5"/>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8" name="Group 7"/>
          <p:cNvGrpSpPr/>
          <p:nvPr/>
        </p:nvGrpSpPr>
        <p:grpSpPr>
          <a:xfrm>
            <a:off x="4336794" y="6433920"/>
            <a:ext cx="2687836" cy="424080"/>
            <a:chOff x="4743997" y="0"/>
            <a:chExt cx="2963152" cy="467470"/>
          </a:xfrm>
        </p:grpSpPr>
        <p:sp>
          <p:nvSpPr>
            <p:cNvPr id="9" name="Chevron 8"/>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1" name="Group 10"/>
          <p:cNvGrpSpPr/>
          <p:nvPr/>
        </p:nvGrpSpPr>
        <p:grpSpPr>
          <a:xfrm>
            <a:off x="6487062" y="6433920"/>
            <a:ext cx="2687836" cy="424080"/>
            <a:chOff x="7114519" y="0"/>
            <a:chExt cx="2963152" cy="467470"/>
          </a:xfrm>
        </p:grpSpPr>
        <p:sp>
          <p:nvSpPr>
            <p:cNvPr id="12" name="Chevron 11"/>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grpSp>
        <p:nvGrpSpPr>
          <p:cNvPr id="14" name="Group 13"/>
          <p:cNvGrpSpPr/>
          <p:nvPr/>
        </p:nvGrpSpPr>
        <p:grpSpPr>
          <a:xfrm>
            <a:off x="36256" y="6433920"/>
            <a:ext cx="2687836" cy="424080"/>
            <a:chOff x="2953" y="0"/>
            <a:chExt cx="2963152" cy="467470"/>
          </a:xfrm>
        </p:grpSpPr>
        <p:sp>
          <p:nvSpPr>
            <p:cNvPr id="15" name="Pentagon 1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sp>
        <p:nvSpPr>
          <p:cNvPr id="17" name="Frame 16"/>
          <p:cNvSpPr/>
          <p:nvPr/>
        </p:nvSpPr>
        <p:spPr bwMode="auto">
          <a:xfrm>
            <a:off x="563040" y="2115582"/>
            <a:ext cx="8156160" cy="345636"/>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5" tIns="41473" rIns="82945" bIns="41473" numCol="1" rtlCol="0" anchor="t" anchorCtr="0" compatLnSpc="1">
            <a:prstTxWarp prst="textNoShape">
              <a:avLst/>
            </a:prstTxWarp>
          </a:bodyPr>
          <a:lstStyle/>
          <a:p>
            <a:pPr defTabSz="407526" fontAlgn="base" hangingPunct="0">
              <a:lnSpc>
                <a:spcPct val="93000"/>
              </a:lnSpc>
              <a:spcBef>
                <a:spcPct val="0"/>
              </a:spcBef>
              <a:spcAft>
                <a:spcPct val="0"/>
              </a:spcAft>
              <a:buClr>
                <a:srgbClr val="000000"/>
              </a:buClr>
              <a:buSzPct val="100000"/>
            </a:pPr>
            <a:endParaRPr lang="en-US" sz="1600">
              <a:solidFill>
                <a:schemeClr val="bg1"/>
              </a:solidFill>
              <a:latin typeface="Arial" charset="0"/>
              <a:ea typeface="Microsoft YaHei" charset="-122"/>
            </a:endParaRPr>
          </a:p>
        </p:txBody>
      </p:sp>
      <p:sp>
        <p:nvSpPr>
          <p:cNvPr id="19" name="Frame 18"/>
          <p:cNvSpPr/>
          <p:nvPr/>
        </p:nvSpPr>
        <p:spPr bwMode="auto">
          <a:xfrm>
            <a:off x="563040" y="4535036"/>
            <a:ext cx="3870720" cy="207382"/>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5" tIns="41473" rIns="82945" bIns="41473" numCol="1" rtlCol="0" anchor="t" anchorCtr="0" compatLnSpc="1">
            <a:prstTxWarp prst="textNoShape">
              <a:avLst/>
            </a:prstTxWarp>
          </a:bodyPr>
          <a:lstStyle/>
          <a:p>
            <a:pPr defTabSz="407526" fontAlgn="base" hangingPunct="0">
              <a:lnSpc>
                <a:spcPct val="93000"/>
              </a:lnSpc>
              <a:spcBef>
                <a:spcPct val="0"/>
              </a:spcBef>
              <a:spcAft>
                <a:spcPct val="0"/>
              </a:spcAft>
              <a:buClr>
                <a:srgbClr val="000000"/>
              </a:buClr>
              <a:buSzPct val="100000"/>
            </a:pPr>
            <a:endParaRPr lang="en-US" sz="1600">
              <a:solidFill>
                <a:schemeClr val="bg1"/>
              </a:solidFill>
              <a:latin typeface="Arial" charset="0"/>
              <a:ea typeface="Microsoft YaHei" charset="-122"/>
            </a:endParaRPr>
          </a:p>
        </p:txBody>
      </p:sp>
      <p:sp>
        <p:nvSpPr>
          <p:cNvPr id="20" name="Frame 19"/>
          <p:cNvSpPr/>
          <p:nvPr/>
        </p:nvSpPr>
        <p:spPr bwMode="auto">
          <a:xfrm>
            <a:off x="563040" y="5226308"/>
            <a:ext cx="4147200" cy="207382"/>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5" tIns="41473" rIns="82945" bIns="41473" numCol="1" rtlCol="0" anchor="t" anchorCtr="0" compatLnSpc="1">
            <a:prstTxWarp prst="textNoShape">
              <a:avLst/>
            </a:prstTxWarp>
          </a:bodyPr>
          <a:lstStyle/>
          <a:p>
            <a:pPr defTabSz="407526" fontAlgn="base" hangingPunct="0">
              <a:lnSpc>
                <a:spcPct val="93000"/>
              </a:lnSpc>
              <a:spcBef>
                <a:spcPct val="0"/>
              </a:spcBef>
              <a:spcAft>
                <a:spcPct val="0"/>
              </a:spcAft>
              <a:buClr>
                <a:srgbClr val="000000"/>
              </a:buClr>
              <a:buSzPct val="100000"/>
            </a:pPr>
            <a:endParaRPr lang="en-US" sz="1600">
              <a:solidFill>
                <a:schemeClr val="bg1"/>
              </a:solidFill>
              <a:latin typeface="Arial" charset="0"/>
              <a:ea typeface="Microsoft YaHei" charset="-122"/>
            </a:endParaRPr>
          </a:p>
        </p:txBody>
      </p:sp>
    </p:spTree>
    <p:extLst>
      <p:ext uri="{BB962C8B-B14F-4D97-AF65-F5344CB8AC3E}">
        <p14:creationId xmlns:p14="http://schemas.microsoft.com/office/powerpoint/2010/main" val="272270733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a:t>
            </a:r>
            <a:endParaRPr lang="en-US" dirty="0"/>
          </a:p>
        </p:txBody>
      </p:sp>
      <p:sp>
        <p:nvSpPr>
          <p:cNvPr id="3" name="Content Placeholder 2"/>
          <p:cNvSpPr>
            <a:spLocks noGrp="1"/>
          </p:cNvSpPr>
          <p:nvPr>
            <p:ph idx="1"/>
          </p:nvPr>
        </p:nvSpPr>
        <p:spPr/>
        <p:txBody>
          <a:bodyPr>
            <a:normAutofit fontScale="92500"/>
          </a:bodyPr>
          <a:lstStyle/>
          <a:p>
            <a:r>
              <a:rPr lang="en-US" dirty="0" smtClean="0"/>
              <a:t>Each spectrum is allocated for some function (military use, radio, mobile phones, etc..)</a:t>
            </a:r>
          </a:p>
          <a:p>
            <a:r>
              <a:rPr lang="en-US" dirty="0" smtClean="0"/>
              <a:t>Very little empty spectrum</a:t>
            </a:r>
          </a:p>
          <a:p>
            <a:r>
              <a:rPr lang="en-US" dirty="0" smtClean="0"/>
              <a:t>Large auctions happen about once every decade</a:t>
            </a:r>
          </a:p>
          <a:p>
            <a:r>
              <a:rPr lang="en-US" dirty="0" smtClean="0"/>
              <a:t>Spectrum is valuable enough to drive large mergers and acquisitions just to obtain more of it</a:t>
            </a:r>
          </a:p>
          <a:p>
            <a:r>
              <a:rPr lang="en-US" dirty="0" smtClean="0"/>
              <a:t>It is THE strategic asset for any wireless company</a:t>
            </a:r>
            <a:endParaRPr lang="en-US" dirty="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9906837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smtClean="0"/>
              <a:t>Spectrum Auction</a:t>
            </a:r>
          </a:p>
        </p:txBody>
      </p:sp>
      <p:sp>
        <p:nvSpPr>
          <p:cNvPr id="226307" name="Content Placeholder 2"/>
          <p:cNvSpPr>
            <a:spLocks noGrp="1"/>
          </p:cNvSpPr>
          <p:nvPr>
            <p:ph idx="1"/>
          </p:nvPr>
        </p:nvSpPr>
        <p:spPr/>
        <p:txBody>
          <a:bodyPr>
            <a:normAutofit fontScale="92500" lnSpcReduction="20000"/>
          </a:bodyPr>
          <a:lstStyle/>
          <a:p>
            <a:r>
              <a:rPr lang="en-US" dirty="0" smtClean="0"/>
              <a:t>Use of radio frequency spectrum must be licensed by the FCC</a:t>
            </a:r>
          </a:p>
          <a:p>
            <a:r>
              <a:rPr lang="en-US" dirty="0" smtClean="0"/>
              <a:t>Any wireless technology can be deployed on the spectrum</a:t>
            </a:r>
          </a:p>
          <a:p>
            <a:r>
              <a:rPr lang="en-US" dirty="0" smtClean="0"/>
              <a:t>FCC holds auctions for these frequencies</a:t>
            </a:r>
          </a:p>
          <a:p>
            <a:r>
              <a:rPr lang="en-US" dirty="0" smtClean="0"/>
              <a:t>Proceeds go to the government</a:t>
            </a:r>
          </a:p>
          <a:p>
            <a:r>
              <a:rPr lang="en-US" dirty="0" smtClean="0"/>
              <a:t>Licenses are issued for a fixed time (usually 10 years)</a:t>
            </a:r>
          </a:p>
          <a:p>
            <a:r>
              <a:rPr lang="en-US" dirty="0" smtClean="0"/>
              <a:t>Must periodically seek renewal (usually approved)</a:t>
            </a:r>
          </a:p>
        </p:txBody>
      </p:sp>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5202512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434012" y="358755"/>
            <a:ext cx="8229600" cy="990600"/>
          </a:xfrm>
        </p:spPr>
        <p:txBody>
          <a:bodyPr/>
          <a:lstStyle/>
          <a:p>
            <a:r>
              <a:rPr lang="en-US" dirty="0" smtClean="0"/>
              <a:t>Spectrum Auction</a:t>
            </a:r>
          </a:p>
        </p:txBody>
      </p:sp>
      <p:sp>
        <p:nvSpPr>
          <p:cNvPr id="227331" name="Content Placeholder 2"/>
          <p:cNvSpPr>
            <a:spLocks noGrp="1"/>
          </p:cNvSpPr>
          <p:nvPr>
            <p:ph idx="1"/>
          </p:nvPr>
        </p:nvSpPr>
        <p:spPr>
          <a:xfrm>
            <a:off x="549703" y="1207971"/>
            <a:ext cx="8225280" cy="4522075"/>
          </a:xfrm>
        </p:spPr>
        <p:txBody>
          <a:bodyPr>
            <a:normAutofit fontScale="92500" lnSpcReduction="10000"/>
          </a:bodyPr>
          <a:lstStyle/>
          <a:p>
            <a:r>
              <a:rPr lang="en-US" dirty="0" smtClean="0"/>
              <a:t>Most recently (2008), Verizon participated in the auction of spectrum in the 700MHz band</a:t>
            </a:r>
          </a:p>
          <a:p>
            <a:pPr lvl="1"/>
            <a:r>
              <a:rPr lang="en-US" dirty="0" smtClean="0"/>
              <a:t>Also called “open access” C Block</a:t>
            </a:r>
          </a:p>
          <a:p>
            <a:pPr lvl="1"/>
            <a:r>
              <a:rPr lang="en-US" dirty="0" smtClean="0"/>
              <a:t>Open access means the network must be open so that any “safe” device can access it. Highest bidder on 109 licenses ($9.4B)</a:t>
            </a:r>
          </a:p>
          <a:p>
            <a:r>
              <a:rPr lang="en-US" dirty="0" smtClean="0"/>
              <a:t>Granted all licenses on November 26, 2008</a:t>
            </a:r>
          </a:p>
          <a:p>
            <a:r>
              <a:rPr lang="en-US" dirty="0" smtClean="0"/>
              <a:t>700MHz band is spectacularly suited for use as a wireless broadband network – perfect for 4GLTE networks</a:t>
            </a:r>
          </a:p>
        </p:txBody>
      </p:sp>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31716043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Auction</a:t>
            </a:r>
            <a:endParaRPr lang="en-US" dirty="0"/>
          </a:p>
        </p:txBody>
      </p:sp>
      <p:pic>
        <p:nvPicPr>
          <p:cNvPr id="4" name="Content Placeholder 3" descr="Screen shot 2012-03-31 at 9.52.03 PM.png"/>
          <p:cNvPicPr>
            <a:picLocks noGrp="1" noChangeAspect="1"/>
          </p:cNvPicPr>
          <p:nvPr>
            <p:ph idx="1"/>
          </p:nvPr>
        </p:nvPicPr>
        <p:blipFill>
          <a:blip r:embed="rId2" cstate="print"/>
          <a:stretch>
            <a:fillRect/>
          </a:stretch>
        </p:blipFill>
        <p:spPr>
          <a:xfrm>
            <a:off x="1876320" y="2046454"/>
            <a:ext cx="5287680" cy="1543842"/>
          </a:xfrm>
        </p:spPr>
      </p:pic>
      <p:sp>
        <p:nvSpPr>
          <p:cNvPr id="5" name="TextBox 4"/>
          <p:cNvSpPr txBox="1"/>
          <p:nvPr/>
        </p:nvSpPr>
        <p:spPr>
          <a:xfrm>
            <a:off x="355680" y="3774636"/>
            <a:ext cx="8432640" cy="2299747"/>
          </a:xfrm>
          <a:prstGeom prst="rect">
            <a:avLst/>
          </a:prstGeom>
          <a:noFill/>
        </p:spPr>
        <p:txBody>
          <a:bodyPr wrap="square" lIns="82945" tIns="41473" rIns="82945" bIns="41473" rtlCol="0">
            <a:spAutoFit/>
          </a:bodyPr>
          <a:lstStyle/>
          <a:p>
            <a:pPr>
              <a:buFont typeface="Arial"/>
              <a:buChar char="•"/>
            </a:pPr>
            <a:r>
              <a:rPr lang="en-US" sz="2400" dirty="0"/>
              <a:t>Block C has almost at least double the capacity compared to the other blocks, meaning it can potentially handle twice the number of simultaneous phone calls or data throughput.</a:t>
            </a:r>
          </a:p>
          <a:p>
            <a:pPr>
              <a:buFont typeface="Arial"/>
              <a:buChar char="•"/>
            </a:pPr>
            <a:endParaRPr lang="en-US" sz="2400" dirty="0"/>
          </a:p>
          <a:p>
            <a:pPr>
              <a:buFont typeface="Arial"/>
              <a:buChar char="•"/>
            </a:pPr>
            <a:r>
              <a:rPr lang="en-US" sz="2400" dirty="0"/>
              <a:t>There will be another 700MHz auction, but so far, there is no set date</a:t>
            </a:r>
          </a:p>
        </p:txBody>
      </p:sp>
      <p:sp>
        <p:nvSpPr>
          <p:cNvPr id="6" name="TextBox 5"/>
          <p:cNvSpPr txBox="1"/>
          <p:nvPr/>
        </p:nvSpPr>
        <p:spPr>
          <a:xfrm>
            <a:off x="3120480" y="1562564"/>
            <a:ext cx="2583236" cy="453088"/>
          </a:xfrm>
          <a:prstGeom prst="rect">
            <a:avLst/>
          </a:prstGeom>
          <a:noFill/>
        </p:spPr>
        <p:txBody>
          <a:bodyPr wrap="none" lIns="82945" tIns="41473" rIns="82945" bIns="41473" rtlCol="0">
            <a:spAutoFit/>
          </a:bodyPr>
          <a:lstStyle/>
          <a:p>
            <a:r>
              <a:rPr lang="en-US" sz="2400" b="1" dirty="0">
                <a:solidFill>
                  <a:srgbClr val="000000"/>
                </a:solidFill>
              </a:rPr>
              <a:t>700 MHz Spectrum</a:t>
            </a:r>
          </a:p>
        </p:txBody>
      </p:sp>
      <p:grpSp>
        <p:nvGrpSpPr>
          <p:cNvPr id="7" name="Group 6"/>
          <p:cNvGrpSpPr/>
          <p:nvPr/>
        </p:nvGrpSpPr>
        <p:grpSpPr>
          <a:xfrm>
            <a:off x="36256" y="6433920"/>
            <a:ext cx="2687836" cy="424080"/>
            <a:chOff x="2953" y="0"/>
            <a:chExt cx="2963152" cy="467470"/>
          </a:xfrm>
        </p:grpSpPr>
        <p:sp>
          <p:nvSpPr>
            <p:cNvPr id="8" name="Pentagon 7"/>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10" name="Group 9"/>
          <p:cNvGrpSpPr/>
          <p:nvPr/>
        </p:nvGrpSpPr>
        <p:grpSpPr>
          <a:xfrm>
            <a:off x="2186525" y="6433920"/>
            <a:ext cx="2687836" cy="424080"/>
            <a:chOff x="2373475" y="0"/>
            <a:chExt cx="2963152" cy="467470"/>
          </a:xfrm>
        </p:grpSpPr>
        <p:sp>
          <p:nvSpPr>
            <p:cNvPr id="11" name="Chevron 10"/>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3" name="Group 12"/>
          <p:cNvGrpSpPr/>
          <p:nvPr/>
        </p:nvGrpSpPr>
        <p:grpSpPr>
          <a:xfrm>
            <a:off x="4336794" y="6433920"/>
            <a:ext cx="2687836" cy="424080"/>
            <a:chOff x="4743997" y="0"/>
            <a:chExt cx="2963152" cy="467470"/>
          </a:xfrm>
        </p:grpSpPr>
        <p:sp>
          <p:nvSpPr>
            <p:cNvPr id="14" name="Chevron 13"/>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6" name="Group 15"/>
          <p:cNvGrpSpPr/>
          <p:nvPr/>
        </p:nvGrpSpPr>
        <p:grpSpPr>
          <a:xfrm>
            <a:off x="6487062" y="6433920"/>
            <a:ext cx="2687836" cy="424080"/>
            <a:chOff x="7114519" y="0"/>
            <a:chExt cx="2963152" cy="467470"/>
          </a:xfrm>
        </p:grpSpPr>
        <p:sp>
          <p:nvSpPr>
            <p:cNvPr id="17" name="Chevron 16"/>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8188190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r>
              <a:rPr lang="en-US" smtClean="0"/>
              <a:t>Why 700MHz band?</a:t>
            </a:r>
          </a:p>
        </p:txBody>
      </p:sp>
      <p:sp>
        <p:nvSpPr>
          <p:cNvPr id="228355" name="Content Placeholder 2"/>
          <p:cNvSpPr>
            <a:spLocks noGrp="1"/>
          </p:cNvSpPr>
          <p:nvPr>
            <p:ph idx="1"/>
          </p:nvPr>
        </p:nvSpPr>
        <p:spPr/>
        <p:txBody>
          <a:bodyPr/>
          <a:lstStyle/>
          <a:p>
            <a:r>
              <a:rPr lang="en-US" dirty="0" smtClean="0"/>
              <a:t>Was used to run analog TV signals</a:t>
            </a:r>
          </a:p>
          <a:p>
            <a:pPr lvl="1"/>
            <a:r>
              <a:rPr lang="en-US" dirty="0" smtClean="0"/>
              <a:t>FCC killed off analog TV Feb. 19 2009</a:t>
            </a:r>
          </a:p>
          <a:p>
            <a:r>
              <a:rPr lang="en-US" dirty="0" smtClean="0"/>
              <a:t>Penetrates walls easily, travels well</a:t>
            </a:r>
          </a:p>
          <a:p>
            <a:r>
              <a:rPr lang="en-US" dirty="0" smtClean="0"/>
              <a:t>This makes it perfect for either cellular or long-range wireless broadband</a:t>
            </a:r>
          </a:p>
          <a:p>
            <a:endParaRPr lang="en-US" dirty="0" smtClean="0"/>
          </a:p>
        </p:txBody>
      </p:sp>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6154888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normAutofit fontScale="90000"/>
          </a:bodyPr>
          <a:lstStyle/>
          <a:p>
            <a:pPr eaLnBrk="1" hangingPunct="1"/>
            <a:r>
              <a:rPr lang="en-US" dirty="0" smtClean="0"/>
              <a:t>Advanced Wireless Spectrum (AWS)</a:t>
            </a:r>
          </a:p>
        </p:txBody>
      </p:sp>
      <p:sp>
        <p:nvSpPr>
          <p:cNvPr id="229379" name="Content Placeholder 2"/>
          <p:cNvSpPr>
            <a:spLocks noGrp="1"/>
          </p:cNvSpPr>
          <p:nvPr>
            <p:ph idx="1"/>
          </p:nvPr>
        </p:nvSpPr>
        <p:spPr/>
        <p:txBody>
          <a:bodyPr/>
          <a:lstStyle/>
          <a:p>
            <a:pPr eaLnBrk="1" hangingPunct="1">
              <a:buNone/>
            </a:pPr>
            <a:r>
              <a:rPr lang="en-US" dirty="0" smtClean="0"/>
              <a:t>December 2011</a:t>
            </a:r>
          </a:p>
          <a:p>
            <a:pPr eaLnBrk="1" hangingPunct="1"/>
            <a:r>
              <a:rPr lang="en-US" dirty="0" smtClean="0"/>
              <a:t>Agreements to purchase AWS licenses from </a:t>
            </a:r>
            <a:r>
              <a:rPr lang="en-US" dirty="0" err="1" smtClean="0"/>
              <a:t>SpectrumCo</a:t>
            </a:r>
            <a:r>
              <a:rPr lang="en-US" dirty="0" smtClean="0"/>
              <a:t> </a:t>
            </a:r>
            <a:r>
              <a:rPr lang="en-US" sz="2000" dirty="0"/>
              <a:t>(a joint venture between Comcast, Time Warner and Bright House)</a:t>
            </a:r>
          </a:p>
          <a:p>
            <a:pPr lvl="1" eaLnBrk="1" hangingPunct="1"/>
            <a:r>
              <a:rPr lang="en-US" sz="1600" dirty="0"/>
              <a:t>Licenses will be purchased directly from </a:t>
            </a:r>
            <a:r>
              <a:rPr lang="en-US" sz="1600" dirty="0" err="1"/>
              <a:t>SpectrumCo</a:t>
            </a:r>
            <a:r>
              <a:rPr lang="en-US" sz="1600" dirty="0"/>
              <a:t>., whom acquired these licenses through the FCC Spectrum auction  </a:t>
            </a:r>
          </a:p>
          <a:p>
            <a:pPr eaLnBrk="1" hangingPunct="1"/>
            <a:r>
              <a:rPr lang="en-US" dirty="0" smtClean="0"/>
              <a:t>Spectrum licenses cover 93% of the US population</a:t>
            </a:r>
          </a:p>
          <a:p>
            <a:pPr eaLnBrk="1" hangingPunct="1"/>
            <a:r>
              <a:rPr lang="en-US" dirty="0" smtClean="0"/>
              <a:t>Closed in 2012 for $3.6B</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46933671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31 at 9.32.19 PM.png"/>
          <p:cNvPicPr>
            <a:picLocks noChangeAspect="1"/>
          </p:cNvPicPr>
          <p:nvPr/>
        </p:nvPicPr>
        <p:blipFill>
          <a:blip r:embed="rId2" cstate="print"/>
          <a:stretch>
            <a:fillRect/>
          </a:stretch>
        </p:blipFill>
        <p:spPr>
          <a:xfrm>
            <a:off x="239686" y="424080"/>
            <a:ext cx="8618251" cy="6009840"/>
          </a:xfrm>
          <a:prstGeom prst="rect">
            <a:avLst/>
          </a:prstGeom>
        </p:spPr>
      </p:pic>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94229548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31 at 9.32.28 PM.png"/>
          <p:cNvPicPr>
            <a:picLocks noChangeAspect="1"/>
          </p:cNvPicPr>
          <p:nvPr/>
        </p:nvPicPr>
        <p:blipFill>
          <a:blip r:embed="rId2" cstate="print"/>
          <a:stretch>
            <a:fillRect/>
          </a:stretch>
        </p:blipFill>
        <p:spPr>
          <a:xfrm>
            <a:off x="36256" y="358755"/>
            <a:ext cx="8798758" cy="6075165"/>
          </a:xfrm>
          <a:prstGeom prst="rect">
            <a:avLst/>
          </a:prstGeom>
        </p:spPr>
      </p:pic>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04810071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12" y="293431"/>
            <a:ext cx="8229600" cy="990600"/>
          </a:xfrm>
        </p:spPr>
        <p:txBody>
          <a:bodyPr/>
          <a:lstStyle/>
          <a:p>
            <a:r>
              <a:rPr lang="en-US" dirty="0" smtClean="0"/>
              <a:t>Verizon Coverage</a:t>
            </a:r>
            <a:endParaRPr lang="en-US" dirty="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15" y="1085172"/>
            <a:ext cx="7411485" cy="4858428"/>
          </a:xfrm>
          <a:prstGeom prst="rect">
            <a:avLst/>
          </a:prstGeom>
        </p:spPr>
      </p:pic>
    </p:spTree>
    <p:extLst>
      <p:ext uri="{BB962C8B-B14F-4D97-AF65-F5344CB8AC3E}">
        <p14:creationId xmlns:p14="http://schemas.microsoft.com/office/powerpoint/2010/main" val="621857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837480" y="0"/>
            <a:ext cx="2515320" cy="1143480"/>
          </a:xfrm>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dirty="0"/>
              <a:t>3G</a:t>
            </a:r>
          </a:p>
        </p:txBody>
      </p:sp>
      <p:sp>
        <p:nvSpPr>
          <p:cNvPr id="16387" name="Text Box 2"/>
          <p:cNvSpPr txBox="1">
            <a:spLocks noChangeArrowheads="1"/>
          </p:cNvSpPr>
          <p:nvPr/>
        </p:nvSpPr>
        <p:spPr bwMode="auto">
          <a:xfrm>
            <a:off x="310686" y="1295400"/>
            <a:ext cx="3880314"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marL="739775" indent="-28257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a:lnSpc>
                <a:spcPct val="80000"/>
              </a:lnSpc>
              <a:spcBef>
                <a:spcPts val="579"/>
              </a:spcBef>
              <a:spcAft>
                <a:spcPts val="1293"/>
              </a:spcAft>
              <a:buSzPct val="45000"/>
              <a:buFont typeface="Arial" charset="0"/>
              <a:buChar char="•"/>
            </a:pPr>
            <a:r>
              <a:rPr lang="en-US" sz="2200" dirty="0">
                <a:solidFill>
                  <a:srgbClr val="000000"/>
                </a:solidFill>
                <a:latin typeface="Calibri" charset="0"/>
              </a:rPr>
              <a:t>Substantially higher data transfer rates</a:t>
            </a:r>
          </a:p>
          <a:p>
            <a:pPr eaLnBrk="1">
              <a:lnSpc>
                <a:spcPct val="80000"/>
              </a:lnSpc>
              <a:spcBef>
                <a:spcPts val="579"/>
              </a:spcBef>
              <a:spcAft>
                <a:spcPts val="1293"/>
              </a:spcAft>
              <a:buSzPct val="45000"/>
              <a:buFont typeface="Arial" charset="0"/>
              <a:buChar char="•"/>
            </a:pPr>
            <a:r>
              <a:rPr lang="en-US" sz="2200" dirty="0" smtClean="0">
                <a:solidFill>
                  <a:srgbClr val="000000"/>
                </a:solidFill>
                <a:latin typeface="Calibri" charset="0"/>
              </a:rPr>
              <a:t>Made </a:t>
            </a:r>
            <a:r>
              <a:rPr lang="en-US" sz="2200" dirty="0">
                <a:solidFill>
                  <a:srgbClr val="000000"/>
                </a:solidFill>
                <a:latin typeface="Calibri" charset="0"/>
              </a:rPr>
              <a:t>global roaming possible</a:t>
            </a:r>
          </a:p>
          <a:p>
            <a:pPr eaLnBrk="1">
              <a:lnSpc>
                <a:spcPct val="80000"/>
              </a:lnSpc>
              <a:spcBef>
                <a:spcPts val="579"/>
              </a:spcBef>
              <a:spcAft>
                <a:spcPts val="1293"/>
              </a:spcAft>
              <a:buSzPct val="45000"/>
              <a:buFont typeface="Arial" charset="0"/>
              <a:buChar char="•"/>
            </a:pPr>
            <a:r>
              <a:rPr lang="en-US" sz="2200" dirty="0">
                <a:solidFill>
                  <a:srgbClr val="000000"/>
                </a:solidFill>
                <a:latin typeface="Calibri" charset="0"/>
              </a:rPr>
              <a:t>EDGE – allowed for higher data transfer rates for GSM phones</a:t>
            </a:r>
          </a:p>
          <a:p>
            <a:pPr eaLnBrk="1">
              <a:lnSpc>
                <a:spcPct val="80000"/>
              </a:lnSpc>
              <a:spcBef>
                <a:spcPts val="579"/>
              </a:spcBef>
              <a:spcAft>
                <a:spcPts val="1293"/>
              </a:spcAft>
              <a:buSzPct val="45000"/>
              <a:buFont typeface="Arial" charset="0"/>
              <a:buChar char="•"/>
            </a:pPr>
            <a:r>
              <a:rPr lang="en-US" sz="2200" dirty="0">
                <a:solidFill>
                  <a:srgbClr val="000000"/>
                </a:solidFill>
                <a:latin typeface="Calibri" charset="0"/>
              </a:rPr>
              <a:t>Application services </a:t>
            </a:r>
          </a:p>
          <a:p>
            <a:pPr lvl="1" eaLnBrk="1">
              <a:lnSpc>
                <a:spcPct val="80000"/>
              </a:lnSpc>
              <a:spcBef>
                <a:spcPts val="511"/>
              </a:spcBef>
              <a:spcAft>
                <a:spcPts val="1293"/>
              </a:spcAft>
              <a:buSzPct val="45000"/>
              <a:buFont typeface="Arial" charset="0"/>
              <a:buChar char="–"/>
            </a:pPr>
            <a:r>
              <a:rPr lang="en-US" sz="2200" dirty="0">
                <a:solidFill>
                  <a:srgbClr val="000000"/>
                </a:solidFill>
                <a:latin typeface="Calibri" charset="0"/>
              </a:rPr>
              <a:t>wide-area wireless voice telephone</a:t>
            </a:r>
          </a:p>
          <a:p>
            <a:pPr lvl="1" eaLnBrk="1">
              <a:lnSpc>
                <a:spcPct val="80000"/>
              </a:lnSpc>
              <a:spcBef>
                <a:spcPts val="511"/>
              </a:spcBef>
              <a:spcAft>
                <a:spcPts val="1293"/>
              </a:spcAft>
              <a:buSzPct val="45000"/>
              <a:buFont typeface="Arial" charset="0"/>
              <a:buChar char="–"/>
            </a:pPr>
            <a:r>
              <a:rPr lang="en-US" sz="2200" dirty="0">
                <a:solidFill>
                  <a:srgbClr val="000000"/>
                </a:solidFill>
                <a:latin typeface="Calibri" charset="0"/>
              </a:rPr>
              <a:t>mobile Internet access</a:t>
            </a:r>
          </a:p>
          <a:p>
            <a:pPr lvl="1" eaLnBrk="1">
              <a:lnSpc>
                <a:spcPct val="80000"/>
              </a:lnSpc>
              <a:spcBef>
                <a:spcPts val="511"/>
              </a:spcBef>
              <a:spcAft>
                <a:spcPts val="1293"/>
              </a:spcAft>
              <a:buSzPct val="45000"/>
              <a:buFont typeface="Arial" charset="0"/>
              <a:buChar char="–"/>
            </a:pPr>
            <a:r>
              <a:rPr lang="en-US" sz="2200" dirty="0">
                <a:solidFill>
                  <a:srgbClr val="000000"/>
                </a:solidFill>
                <a:latin typeface="Calibri" charset="0"/>
              </a:rPr>
              <a:t>video calls and mobile TV </a:t>
            </a:r>
          </a:p>
          <a:p>
            <a:pPr eaLnBrk="1">
              <a:lnSpc>
                <a:spcPct val="80000"/>
              </a:lnSpc>
              <a:spcBef>
                <a:spcPts val="579"/>
              </a:spcBef>
              <a:spcAft>
                <a:spcPts val="1293"/>
              </a:spcAft>
            </a:pPr>
            <a:endParaRPr lang="en-US" sz="2200" dirty="0">
              <a:solidFill>
                <a:srgbClr val="000000"/>
              </a:solidFill>
              <a:latin typeface="Calibri" charset="0"/>
            </a:endParaRPr>
          </a:p>
          <a:p>
            <a:pPr eaLnBrk="1">
              <a:lnSpc>
                <a:spcPct val="80000"/>
              </a:lnSpc>
              <a:spcBef>
                <a:spcPts val="579"/>
              </a:spcBef>
              <a:spcAft>
                <a:spcPts val="1293"/>
              </a:spcAft>
            </a:pPr>
            <a:endParaRPr lang="en-US" sz="2200" dirty="0">
              <a:solidFill>
                <a:srgbClr val="000000"/>
              </a:solidFill>
              <a:latin typeface="Calibri" charset="0"/>
            </a:endParaRP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grpSp>
        <p:nvGrpSpPr>
          <p:cNvPr id="16" name="Group 15"/>
          <p:cNvGrpSpPr/>
          <p:nvPr/>
        </p:nvGrpSpPr>
        <p:grpSpPr>
          <a:xfrm>
            <a:off x="0" y="6390530"/>
            <a:ext cx="2675159" cy="467470"/>
            <a:chOff x="2953" y="0"/>
            <a:chExt cx="2963152" cy="467470"/>
          </a:xfrm>
        </p:grpSpPr>
        <p:sp>
          <p:nvSpPr>
            <p:cNvPr id="17" name="Pentagon 1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19" name="Group 18"/>
          <p:cNvGrpSpPr/>
          <p:nvPr/>
        </p:nvGrpSpPr>
        <p:grpSpPr>
          <a:xfrm>
            <a:off x="2294159" y="6390530"/>
            <a:ext cx="2285837" cy="467470"/>
            <a:chOff x="2373475" y="0"/>
            <a:chExt cx="2963152" cy="467470"/>
          </a:xfrm>
        </p:grpSpPr>
        <p:sp>
          <p:nvSpPr>
            <p:cNvPr id="20" name="Chevron 1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22" name="Group 21"/>
          <p:cNvGrpSpPr/>
          <p:nvPr/>
        </p:nvGrpSpPr>
        <p:grpSpPr>
          <a:xfrm>
            <a:off x="4351559" y="6390530"/>
            <a:ext cx="2582641" cy="467470"/>
            <a:chOff x="4743997" y="0"/>
            <a:chExt cx="2963152" cy="467470"/>
          </a:xfrm>
        </p:grpSpPr>
        <p:sp>
          <p:nvSpPr>
            <p:cNvPr id="23" name="Chevron 2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25" name="Group 24"/>
          <p:cNvGrpSpPr/>
          <p:nvPr/>
        </p:nvGrpSpPr>
        <p:grpSpPr>
          <a:xfrm>
            <a:off x="6400800" y="6390530"/>
            <a:ext cx="2743200" cy="467470"/>
            <a:chOff x="7114519" y="0"/>
            <a:chExt cx="2963152" cy="467470"/>
          </a:xfrm>
        </p:grpSpPr>
        <p:sp>
          <p:nvSpPr>
            <p:cNvPr id="26" name="Chevron 2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
        <p:nvSpPr>
          <p:cNvPr id="28" name="Rectangle 1"/>
          <p:cNvSpPr txBox="1">
            <a:spLocks noChangeArrowheads="1"/>
          </p:cNvSpPr>
          <p:nvPr/>
        </p:nvSpPr>
        <p:spPr>
          <a:xfrm>
            <a:off x="4662342" y="0"/>
            <a:ext cx="4023737" cy="11434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dirty="0" smtClean="0"/>
              <a:t>4G</a:t>
            </a:r>
            <a:endParaRPr lang="en-US" sz="4000" dirty="0"/>
          </a:p>
        </p:txBody>
      </p:sp>
      <p:sp>
        <p:nvSpPr>
          <p:cNvPr id="29" name="Text Box 2"/>
          <p:cNvSpPr txBox="1">
            <a:spLocks noChangeArrowheads="1"/>
          </p:cNvSpPr>
          <p:nvPr/>
        </p:nvSpPr>
        <p:spPr bwMode="auto">
          <a:xfrm>
            <a:off x="4572000" y="1219200"/>
            <a:ext cx="4023737"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hangingPunct="1">
              <a:lnSpc>
                <a:spcPct val="100000"/>
              </a:lnSpc>
              <a:buSzPct val="45000"/>
              <a:buFont typeface="Arial" charset="0"/>
              <a:buChar char="•"/>
            </a:pPr>
            <a:r>
              <a:rPr lang="en-US" sz="2200" dirty="0">
                <a:solidFill>
                  <a:srgbClr val="000000"/>
                </a:solidFill>
                <a:latin typeface="Calibri" charset="0"/>
              </a:rPr>
              <a:t>In 2009, </a:t>
            </a:r>
            <a:r>
              <a:rPr lang="en-US" sz="2200" dirty="0">
                <a:solidFill>
                  <a:srgbClr val="000000"/>
                </a:solidFill>
                <a:latin typeface="Calibri" charset="0"/>
                <a:ea typeface="宋体" charset="-122"/>
              </a:rPr>
              <a:t>the ITU-R organization specified the IMT-Advanced requirements for 4G standards</a:t>
            </a:r>
          </a:p>
          <a:p>
            <a:pPr eaLnBrk="1" hangingPunct="1">
              <a:lnSpc>
                <a:spcPct val="100000"/>
              </a:lnSpc>
              <a:buSzPct val="45000"/>
              <a:buFont typeface="Arial" charset="0"/>
              <a:buChar char="•"/>
            </a:pPr>
            <a:endParaRPr lang="en-US" sz="2200" dirty="0">
              <a:solidFill>
                <a:srgbClr val="000000"/>
              </a:solidFill>
              <a:latin typeface="Calibri" charset="0"/>
              <a:ea typeface="宋体" charset="-122"/>
            </a:endParaRPr>
          </a:p>
          <a:p>
            <a:pPr eaLnBrk="1" hangingPunct="1">
              <a:lnSpc>
                <a:spcPct val="100000"/>
              </a:lnSpc>
              <a:buSzPct val="45000"/>
              <a:buFont typeface="Arial" charset="0"/>
              <a:buChar char="•"/>
            </a:pPr>
            <a:r>
              <a:rPr lang="en-US" sz="2200" dirty="0">
                <a:solidFill>
                  <a:srgbClr val="000000"/>
                </a:solidFill>
                <a:latin typeface="Calibri" charset="0"/>
                <a:ea typeface="宋体" charset="-122"/>
              </a:rPr>
              <a:t>Setting peak speed requirements for 4G service at 100 Mbit/s for high mobility communication and 1 </a:t>
            </a:r>
            <a:r>
              <a:rPr lang="en-US" sz="2200" dirty="0" err="1">
                <a:solidFill>
                  <a:srgbClr val="000000"/>
                </a:solidFill>
                <a:latin typeface="Calibri" charset="0"/>
                <a:ea typeface="宋体" charset="-122"/>
              </a:rPr>
              <a:t>Gbit</a:t>
            </a:r>
            <a:r>
              <a:rPr lang="en-US" sz="2200" dirty="0">
                <a:solidFill>
                  <a:srgbClr val="000000"/>
                </a:solidFill>
                <a:latin typeface="Calibri" charset="0"/>
                <a:ea typeface="宋体" charset="-122"/>
              </a:rPr>
              <a:t>/s for low mobility communication</a:t>
            </a:r>
          </a:p>
          <a:p>
            <a:pPr lvl="1" eaLnBrk="1" hangingPunct="1">
              <a:lnSpc>
                <a:spcPct val="100000"/>
              </a:lnSpc>
              <a:buSzPct val="45000"/>
              <a:buFont typeface="Arial" charset="0"/>
              <a:buChar char="•"/>
            </a:pPr>
            <a:r>
              <a:rPr lang="en-US" sz="2200" dirty="0">
                <a:solidFill>
                  <a:srgbClr val="000000"/>
                </a:solidFill>
                <a:latin typeface="Calibri" charset="0"/>
                <a:ea typeface="宋体" charset="-122"/>
              </a:rPr>
              <a:t>HSPA+ (up to 42Mbps)</a:t>
            </a:r>
          </a:p>
          <a:p>
            <a:pPr lvl="1" eaLnBrk="1" hangingPunct="1">
              <a:lnSpc>
                <a:spcPct val="100000"/>
              </a:lnSpc>
              <a:buSzPct val="45000"/>
              <a:buFont typeface="Arial" charset="0"/>
              <a:buChar char="•"/>
            </a:pPr>
            <a:r>
              <a:rPr lang="en-US" sz="2200" dirty="0">
                <a:solidFill>
                  <a:srgbClr val="000000"/>
                </a:solidFill>
                <a:latin typeface="Calibri" charset="0"/>
                <a:ea typeface="宋体" charset="-122"/>
              </a:rPr>
              <a:t>LTE  (up to 75 Mbps)</a:t>
            </a:r>
          </a:p>
          <a:p>
            <a:pPr eaLnBrk="1">
              <a:spcBef>
                <a:spcPts val="579"/>
              </a:spcBef>
            </a:pPr>
            <a:endParaRPr lang="en-US" sz="2200" dirty="0">
              <a:solidFill>
                <a:srgbClr val="000000"/>
              </a:solidFill>
              <a:latin typeface="Calibri" charset="0"/>
              <a:ea typeface="宋体" charset="-122"/>
            </a:endParaRPr>
          </a:p>
        </p:txBody>
      </p:sp>
    </p:spTree>
    <p:extLst>
      <p:ext uri="{BB962C8B-B14F-4D97-AF65-F5344CB8AC3E}">
        <p14:creationId xmlns:p14="http://schemas.microsoft.com/office/powerpoint/2010/main" val="418210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Verizon and </a:t>
            </a:r>
            <a:r>
              <a:rPr lang="en-US" dirty="0" err="1" smtClean="0"/>
              <a:t>Vodaphone</a:t>
            </a:r>
            <a:endParaRPr lang="en-US" dirty="0"/>
          </a:p>
        </p:txBody>
      </p:sp>
      <p:sp>
        <p:nvSpPr>
          <p:cNvPr id="4"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dirty="0" err="1" smtClean="0"/>
              <a:t>Vodaphone</a:t>
            </a:r>
            <a:r>
              <a:rPr lang="en-US" dirty="0" smtClean="0"/>
              <a:t> owns 45% of Verizon Wireless</a:t>
            </a:r>
          </a:p>
          <a:p>
            <a:r>
              <a:rPr lang="en-US" dirty="0" smtClean="0"/>
              <a:t>“The </a:t>
            </a:r>
            <a:r>
              <a:rPr lang="en-US" dirty="0"/>
              <a:t>company was working with </a:t>
            </a:r>
            <a:r>
              <a:rPr lang="en-US" dirty="0">
                <a:hlinkClick r:id="rId2" tooltip="More information about AT&amp;T Inc"/>
              </a:rPr>
              <a:t>AT&amp;T</a:t>
            </a:r>
            <a:r>
              <a:rPr lang="en-US" dirty="0"/>
              <a:t> on a plan to take over and break up Vodafone, which is based in </a:t>
            </a:r>
            <a:r>
              <a:rPr lang="en-US" dirty="0" smtClean="0"/>
              <a:t>London.”</a:t>
            </a:r>
          </a:p>
          <a:p>
            <a:pPr marL="0" indent="0">
              <a:buNone/>
            </a:pPr>
            <a:r>
              <a:rPr lang="en-US" dirty="0"/>
              <a:t>3</a:t>
            </a:r>
            <a:r>
              <a:rPr lang="en-US" dirty="0" smtClean="0"/>
              <a:t> Days ago</a:t>
            </a:r>
          </a:p>
          <a:p>
            <a:r>
              <a:rPr lang="en-US" dirty="0" smtClean="0"/>
              <a:t>Did not “…currently </a:t>
            </a:r>
            <a:r>
              <a:rPr lang="en-US" dirty="0"/>
              <a:t>have any intention to merge with or make an offer for Vodafone, whether alone or in conjunction with others.”</a:t>
            </a:r>
            <a:endParaRPr lang="en-US" dirty="0" smtClean="0"/>
          </a:p>
        </p:txBody>
      </p:sp>
    </p:spTree>
    <p:extLst>
      <p:ext uri="{BB962C8B-B14F-4D97-AF65-F5344CB8AC3E}">
        <p14:creationId xmlns:p14="http://schemas.microsoft.com/office/powerpoint/2010/main" val="27345400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r>
              <a:rPr lang="en-US" smtClean="0"/>
              <a:t>Business Units</a:t>
            </a:r>
          </a:p>
        </p:txBody>
      </p:sp>
      <p:sp>
        <p:nvSpPr>
          <p:cNvPr id="232451" name="Content Placeholder 2"/>
          <p:cNvSpPr>
            <a:spLocks noGrp="1"/>
          </p:cNvSpPr>
          <p:nvPr>
            <p:ph idx="1"/>
          </p:nvPr>
        </p:nvSpPr>
        <p:spPr/>
        <p:txBody>
          <a:bodyPr>
            <a:normAutofit fontScale="62500" lnSpcReduction="20000"/>
          </a:bodyPr>
          <a:lstStyle/>
          <a:p>
            <a:pPr marL="0" indent="0">
              <a:buNone/>
            </a:pPr>
            <a:r>
              <a:rPr lang="en-US" sz="3600" b="1" dirty="0" smtClean="0">
                <a:effectLst/>
                <a:hlinkClick r:id="rId2"/>
              </a:rPr>
              <a:t>Wireless</a:t>
            </a:r>
            <a:endParaRPr lang="en-US" sz="3600" b="1" dirty="0" smtClean="0">
              <a:effectLst/>
            </a:endParaRPr>
          </a:p>
          <a:p>
            <a:r>
              <a:rPr lang="en-US" sz="3600" dirty="0" smtClean="0">
                <a:effectLst/>
              </a:rPr>
              <a:t>Operating as Verizon Wireless, Verizon's wireless products and services include wireless voice and data services and equipment sales delivered over one of the most extensive and reliable wireless networks in the world.</a:t>
            </a:r>
          </a:p>
          <a:p>
            <a:pPr marL="0" indent="0">
              <a:buNone/>
            </a:pPr>
            <a:r>
              <a:rPr lang="en-US" sz="3600" dirty="0" smtClean="0"/>
              <a:t> </a:t>
            </a:r>
          </a:p>
          <a:p>
            <a:pPr marL="0" indent="0">
              <a:buNone/>
            </a:pPr>
            <a:r>
              <a:rPr lang="en-US" sz="3600" b="1" dirty="0" err="1" smtClean="0">
                <a:effectLst/>
                <a:hlinkClick r:id="rId3"/>
              </a:rPr>
              <a:t>Wireline</a:t>
            </a:r>
            <a:endParaRPr lang="en-US" sz="3600" b="1" dirty="0" smtClean="0">
              <a:effectLst/>
            </a:endParaRPr>
          </a:p>
          <a:p>
            <a:r>
              <a:rPr lang="en-US" sz="3600" dirty="0" smtClean="0">
                <a:effectLst/>
              </a:rPr>
              <a:t>Verizon's </a:t>
            </a:r>
            <a:r>
              <a:rPr lang="en-US" sz="3600" dirty="0" err="1" smtClean="0">
                <a:effectLst/>
              </a:rPr>
              <a:t>Wireline</a:t>
            </a:r>
            <a:r>
              <a:rPr lang="en-US" sz="3600" dirty="0" smtClean="0">
                <a:effectLst/>
              </a:rPr>
              <a:t> segment provides voice, Internet access, broadband video and data, next generation Internet Protocol network services, network access, long distance and other services. These services are provided to consumers, carriers, businesses and government customers both in the United States and internationally in 150 countries.</a:t>
            </a:r>
            <a:endParaRPr lang="en-US" sz="3600" dirty="0">
              <a:effectLst/>
            </a:endParaRP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8176186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r>
              <a:rPr lang="en-US" dirty="0" smtClean="0"/>
              <a:t>Wireless Operating Revenues</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0467" y="1610204"/>
            <a:ext cx="7983065" cy="4505954"/>
          </a:xfrm>
        </p:spPr>
      </p:pic>
    </p:spTree>
    <p:extLst>
      <p:ext uri="{BB962C8B-B14F-4D97-AF65-F5344CB8AC3E}">
        <p14:creationId xmlns:p14="http://schemas.microsoft.com/office/powerpoint/2010/main" val="64595171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r>
              <a:rPr lang="en-US" dirty="0" smtClean="0"/>
              <a:t>Verizon Wireless Expenses</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7221" y="2286000"/>
            <a:ext cx="8270243" cy="1676400"/>
          </a:xfrm>
        </p:spPr>
      </p:pic>
    </p:spTree>
    <p:extLst>
      <p:ext uri="{BB962C8B-B14F-4D97-AF65-F5344CB8AC3E}">
        <p14:creationId xmlns:p14="http://schemas.microsoft.com/office/powerpoint/2010/main" val="279292422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r>
              <a:rPr lang="en-US" dirty="0" err="1" smtClean="0"/>
              <a:t>Wireline</a:t>
            </a:r>
            <a:r>
              <a:rPr lang="en-US" dirty="0" smtClean="0"/>
              <a:t> Operating Revenues</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867" y="1981200"/>
            <a:ext cx="8374133" cy="3193525"/>
          </a:xfrm>
        </p:spPr>
      </p:pic>
    </p:spTree>
    <p:extLst>
      <p:ext uri="{BB962C8B-B14F-4D97-AF65-F5344CB8AC3E}">
        <p14:creationId xmlns:p14="http://schemas.microsoft.com/office/powerpoint/2010/main" val="29604479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r>
              <a:rPr lang="en-US" dirty="0" smtClean="0"/>
              <a:t>Verizon Wireless Expenses</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2862" y="2743200"/>
            <a:ext cx="7878275" cy="1324160"/>
          </a:xfrm>
        </p:spPr>
      </p:pic>
    </p:spTree>
    <p:extLst>
      <p:ext uri="{BB962C8B-B14F-4D97-AF65-F5344CB8AC3E}">
        <p14:creationId xmlns:p14="http://schemas.microsoft.com/office/powerpoint/2010/main" val="359320860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Verizon </a:t>
            </a:r>
            <a:r>
              <a:rPr lang="en-US" dirty="0" err="1" smtClean="0"/>
              <a:t>Wireline</a:t>
            </a:r>
            <a:r>
              <a:rPr lang="en-US" dirty="0" smtClean="0"/>
              <a:t> Expenses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1915" y="2743200"/>
            <a:ext cx="7840170" cy="1390844"/>
          </a:xfrm>
        </p:spPr>
      </p:pic>
    </p:spTree>
    <p:extLst>
      <p:ext uri="{BB962C8B-B14F-4D97-AF65-F5344CB8AC3E}">
        <p14:creationId xmlns:p14="http://schemas.microsoft.com/office/powerpoint/2010/main" val="13938559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pPr eaLnBrk="1" hangingPunct="1"/>
            <a:r>
              <a:rPr lang="en-US" dirty="0" smtClean="0"/>
              <a:t>Verizon </a:t>
            </a:r>
            <a:r>
              <a:rPr lang="en-US" dirty="0" err="1" smtClean="0"/>
              <a:t>Wireline</a:t>
            </a:r>
            <a:endParaRPr lang="en-US" dirty="0" smtClean="0"/>
          </a:p>
        </p:txBody>
      </p:sp>
      <p:sp>
        <p:nvSpPr>
          <p:cNvPr id="237571" name="Content Placeholder 2"/>
          <p:cNvSpPr>
            <a:spLocks noGrp="1"/>
          </p:cNvSpPr>
          <p:nvPr>
            <p:ph sz="half" idx="1"/>
          </p:nvPr>
        </p:nvSpPr>
        <p:spPr/>
        <p:txBody>
          <a:bodyPr>
            <a:normAutofit lnSpcReduction="10000"/>
          </a:bodyPr>
          <a:lstStyle/>
          <a:p>
            <a:pPr eaLnBrk="1" hangingPunct="1"/>
            <a:r>
              <a:rPr lang="en-US" sz="3300" dirty="0" err="1"/>
              <a:t>FiOS</a:t>
            </a:r>
            <a:r>
              <a:rPr lang="en-US" sz="3300" dirty="0"/>
              <a:t> accounts for more than </a:t>
            </a:r>
            <a:r>
              <a:rPr lang="en-US" sz="3300" dirty="0" smtClean="0"/>
              <a:t>68% </a:t>
            </a:r>
            <a:r>
              <a:rPr lang="en-US" sz="3300" dirty="0"/>
              <a:t>of </a:t>
            </a:r>
            <a:r>
              <a:rPr lang="en-US" sz="3300" dirty="0" err="1"/>
              <a:t>wireline</a:t>
            </a:r>
            <a:r>
              <a:rPr lang="en-US" sz="3300" dirty="0"/>
              <a:t> </a:t>
            </a:r>
            <a:r>
              <a:rPr lang="en-US" sz="3300" dirty="0" smtClean="0"/>
              <a:t>revenues (up from 60%)</a:t>
            </a:r>
            <a:endParaRPr lang="en-US" sz="3300" dirty="0"/>
          </a:p>
          <a:p>
            <a:pPr eaLnBrk="1" hangingPunct="1"/>
            <a:r>
              <a:rPr lang="en-US" sz="3300" dirty="0"/>
              <a:t>Helps make up for the decline of revenues in traditional </a:t>
            </a:r>
            <a:r>
              <a:rPr lang="en-US" sz="3300" dirty="0" smtClean="0"/>
              <a:t>services (cable</a:t>
            </a:r>
            <a:r>
              <a:rPr lang="en-US" sz="3300" dirty="0"/>
              <a:t> </a:t>
            </a:r>
            <a:r>
              <a:rPr lang="en-US" sz="3300" dirty="0" smtClean="0"/>
              <a:t>and dialup)</a:t>
            </a:r>
            <a:endParaRPr lang="en-US" sz="3300" dirty="0"/>
          </a:p>
          <a:p>
            <a:pPr marL="725771" lvl="1" indent="-311045">
              <a:buFont typeface="Arial" pitchFamily="34" charset="0"/>
              <a:buChar char="•"/>
            </a:pPr>
            <a:endParaRPr lang="en-US" dirty="0" smtClean="0"/>
          </a:p>
          <a:p>
            <a:pPr marL="725771" lvl="1" indent="-311045">
              <a:buFont typeface="Arial" pitchFamily="34" charset="0"/>
              <a:buChar char="•"/>
            </a:pPr>
            <a:endParaRPr lang="en-US" dirty="0" smtClean="0"/>
          </a:p>
        </p:txBody>
      </p:sp>
      <p:grpSp>
        <p:nvGrpSpPr>
          <p:cNvPr id="5" name="Group 4"/>
          <p:cNvGrpSpPr/>
          <p:nvPr/>
        </p:nvGrpSpPr>
        <p:grpSpPr>
          <a:xfrm>
            <a:off x="36256" y="6433920"/>
            <a:ext cx="2687836" cy="42408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7"/>
          <p:cNvGrpSpPr/>
          <p:nvPr/>
        </p:nvGrpSpPr>
        <p:grpSpPr>
          <a:xfrm>
            <a:off x="2186525" y="6433920"/>
            <a:ext cx="2687836" cy="42408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10"/>
          <p:cNvGrpSpPr/>
          <p:nvPr/>
        </p:nvGrpSpPr>
        <p:grpSpPr>
          <a:xfrm>
            <a:off x="4336794" y="6433920"/>
            <a:ext cx="2687836" cy="42408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3"/>
          <p:cNvGrpSpPr/>
          <p:nvPr/>
        </p:nvGrpSpPr>
        <p:grpSpPr>
          <a:xfrm>
            <a:off x="6487062" y="6433920"/>
            <a:ext cx="2687836" cy="42408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6002" y="1905000"/>
            <a:ext cx="2233219" cy="3261539"/>
          </a:xfrm>
          <a:prstGeom prst="rect">
            <a:avLst/>
          </a:prstGeom>
        </p:spPr>
      </p:pic>
    </p:spTree>
    <p:extLst>
      <p:ext uri="{BB962C8B-B14F-4D97-AF65-F5344CB8AC3E}">
        <p14:creationId xmlns:p14="http://schemas.microsoft.com/office/powerpoint/2010/main" val="93690411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256" y="6433920"/>
            <a:ext cx="2687836" cy="424080"/>
            <a:chOff x="2953" y="0"/>
            <a:chExt cx="2963152" cy="467470"/>
          </a:xfrm>
        </p:grpSpPr>
        <p:sp>
          <p:nvSpPr>
            <p:cNvPr id="4" name="Pentagon 3"/>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6" name="Group 5"/>
          <p:cNvGrpSpPr/>
          <p:nvPr/>
        </p:nvGrpSpPr>
        <p:grpSpPr>
          <a:xfrm>
            <a:off x="2186525" y="6433920"/>
            <a:ext cx="2687836" cy="424080"/>
            <a:chOff x="2373475" y="0"/>
            <a:chExt cx="2963152" cy="467470"/>
          </a:xfrm>
        </p:grpSpPr>
        <p:sp>
          <p:nvSpPr>
            <p:cNvPr id="7" name="Chevron 6"/>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9" name="Group 8"/>
          <p:cNvGrpSpPr/>
          <p:nvPr/>
        </p:nvGrpSpPr>
        <p:grpSpPr>
          <a:xfrm>
            <a:off x="4336794" y="6433920"/>
            <a:ext cx="2687836" cy="424080"/>
            <a:chOff x="4743997" y="0"/>
            <a:chExt cx="2963152" cy="467470"/>
          </a:xfrm>
        </p:grpSpPr>
        <p:sp>
          <p:nvSpPr>
            <p:cNvPr id="10" name="Chevron 9"/>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2" name="Group 11"/>
          <p:cNvGrpSpPr/>
          <p:nvPr/>
        </p:nvGrpSpPr>
        <p:grpSpPr>
          <a:xfrm>
            <a:off x="6487062" y="6433920"/>
            <a:ext cx="2687836" cy="424080"/>
            <a:chOff x="7114519" y="0"/>
            <a:chExt cx="2963152" cy="467470"/>
          </a:xfrm>
        </p:grpSpPr>
        <p:sp>
          <p:nvSpPr>
            <p:cNvPr id="13" name="Chevron 12"/>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8975" y="457200"/>
            <a:ext cx="7566736" cy="5791711"/>
          </a:xfrm>
        </p:spPr>
      </p:pic>
    </p:spTree>
    <p:extLst>
      <p:ext uri="{BB962C8B-B14F-4D97-AF65-F5344CB8AC3E}">
        <p14:creationId xmlns:p14="http://schemas.microsoft.com/office/powerpoint/2010/main" val="421695893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pPr eaLnBrk="1" hangingPunct="1"/>
            <a:r>
              <a:rPr lang="en-US" dirty="0" smtClean="0"/>
              <a:t>2012 Results</a:t>
            </a:r>
          </a:p>
        </p:txBody>
      </p:sp>
      <p:sp>
        <p:nvSpPr>
          <p:cNvPr id="240643" name="Content Placeholder 2"/>
          <p:cNvSpPr>
            <a:spLocks noGrp="1"/>
          </p:cNvSpPr>
          <p:nvPr>
            <p:ph idx="1"/>
          </p:nvPr>
        </p:nvSpPr>
        <p:spPr/>
        <p:txBody>
          <a:bodyPr/>
          <a:lstStyle/>
          <a:p>
            <a:pPr eaLnBrk="1" hangingPunct="1">
              <a:lnSpc>
                <a:spcPct val="82000"/>
              </a:lnSpc>
            </a:pPr>
            <a:r>
              <a:rPr lang="en-US" sz="2400" dirty="0"/>
              <a:t>Revenues totaled $</a:t>
            </a:r>
            <a:r>
              <a:rPr lang="en-US" sz="2400" dirty="0" smtClean="0"/>
              <a:t>115.8 </a:t>
            </a:r>
            <a:r>
              <a:rPr lang="en-US" sz="2400" dirty="0"/>
              <a:t>billion, up </a:t>
            </a:r>
            <a:r>
              <a:rPr lang="en-US" sz="2400" dirty="0" smtClean="0"/>
              <a:t>4.3%</a:t>
            </a:r>
          </a:p>
          <a:p>
            <a:pPr eaLnBrk="1" hangingPunct="1">
              <a:lnSpc>
                <a:spcPct val="82000"/>
              </a:lnSpc>
            </a:pPr>
            <a:r>
              <a:rPr lang="en-US" sz="2400" dirty="0" smtClean="0"/>
              <a:t>Cash </a:t>
            </a:r>
            <a:r>
              <a:rPr lang="en-US" sz="2400" dirty="0"/>
              <a:t>flow from operating activities totaled $29.8 billion for the year</a:t>
            </a:r>
          </a:p>
          <a:p>
            <a:pPr eaLnBrk="1" hangingPunct="1">
              <a:lnSpc>
                <a:spcPct val="82000"/>
              </a:lnSpc>
            </a:pPr>
            <a:r>
              <a:rPr lang="en-US" sz="2400" dirty="0"/>
              <a:t>Raised dividend by </a:t>
            </a:r>
            <a:r>
              <a:rPr lang="en-US" sz="2400" dirty="0" smtClean="0"/>
              <a:t>3.0%, </a:t>
            </a:r>
            <a:r>
              <a:rPr lang="en-US" sz="2400" dirty="0"/>
              <a:t>the </a:t>
            </a:r>
            <a:r>
              <a:rPr lang="en-US" sz="2400" dirty="0" smtClean="0"/>
              <a:t>sixth </a:t>
            </a:r>
            <a:r>
              <a:rPr lang="en-US" sz="2400" dirty="0"/>
              <a:t>consecutive annual increase, bringing the annual dividend to $</a:t>
            </a:r>
            <a:r>
              <a:rPr lang="en-US" sz="2400" dirty="0" smtClean="0"/>
              <a:t>2.03 </a:t>
            </a:r>
            <a:r>
              <a:rPr lang="en-US" sz="2400" dirty="0"/>
              <a:t>a share </a:t>
            </a:r>
          </a:p>
          <a:p>
            <a:r>
              <a:rPr lang="en-US" sz="2400" dirty="0"/>
              <a:t>Overall, Verizon’s total return to shareowners for 2012 </a:t>
            </a:r>
            <a:r>
              <a:rPr lang="en-US" sz="2400" dirty="0" smtClean="0"/>
              <a:t>was </a:t>
            </a:r>
            <a:r>
              <a:rPr lang="en-US" sz="2400" dirty="0"/>
              <a:t>13.2 percent, as compared with 10.2 percent for the Dow Jones Industrial Average </a:t>
            </a:r>
            <a:r>
              <a:rPr lang="en-US" sz="2400" dirty="0" smtClean="0"/>
              <a:t>and </a:t>
            </a:r>
            <a:r>
              <a:rPr lang="en-US" sz="2400" dirty="0"/>
              <a:t>16 percent for the S&amp;P 500. </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561673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Subscribers by Province</a:t>
            </a:r>
            <a:endParaRPr lang="en-US" dirty="0"/>
          </a:p>
        </p:txBody>
      </p:sp>
      <p:pic>
        <p:nvPicPr>
          <p:cNvPr id="4" name="Content Placeholder 3" descr="Picture 9.png"/>
          <p:cNvPicPr>
            <a:picLocks noGrp="1" noChangeAspect="1"/>
          </p:cNvPicPr>
          <p:nvPr>
            <p:ph idx="1"/>
          </p:nvPr>
        </p:nvPicPr>
        <p:blipFill>
          <a:blip r:embed="rId2" cstate="print">
            <a:extLst>
              <a:ext uri="{28A0092B-C50C-407E-A947-70E740481C1C}">
                <a14:useLocalDpi xmlns:a14="http://schemas.microsoft.com/office/drawing/2010/main" val="0"/>
              </a:ext>
            </a:extLst>
          </a:blip>
          <a:srcRect t="-6581" b="-6581"/>
          <a:stretch>
            <a:fillRect/>
          </a:stretch>
        </p:blip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2130021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pPr eaLnBrk="1" hangingPunct="1"/>
            <a:r>
              <a:rPr lang="en-US" dirty="0" smtClean="0"/>
              <a:t>2013 Strategy</a:t>
            </a:r>
          </a:p>
        </p:txBody>
      </p:sp>
      <p:sp>
        <p:nvSpPr>
          <p:cNvPr id="241667" name="Content Placeholder 2"/>
          <p:cNvSpPr>
            <a:spLocks noGrp="1"/>
          </p:cNvSpPr>
          <p:nvPr>
            <p:ph idx="1"/>
          </p:nvPr>
        </p:nvSpPr>
        <p:spPr/>
        <p:txBody>
          <a:bodyPr>
            <a:normAutofit lnSpcReduction="10000"/>
          </a:bodyPr>
          <a:lstStyle/>
          <a:p>
            <a:pPr eaLnBrk="1" hangingPunct="1"/>
            <a:r>
              <a:rPr lang="en-US" dirty="0" smtClean="0"/>
              <a:t>Innovative Products and Services:</a:t>
            </a:r>
          </a:p>
          <a:p>
            <a:pPr lvl="1"/>
            <a:r>
              <a:rPr lang="en-US" dirty="0"/>
              <a:t>B</a:t>
            </a:r>
            <a:r>
              <a:rPr lang="en-US" dirty="0" smtClean="0"/>
              <a:t>uild Nationwide 4G LTE by mid 2013</a:t>
            </a:r>
          </a:p>
          <a:p>
            <a:pPr lvl="1"/>
            <a:r>
              <a:rPr lang="en-US" dirty="0" smtClean="0"/>
              <a:t>Expand </a:t>
            </a:r>
            <a:r>
              <a:rPr lang="en-US" dirty="0" err="1" smtClean="0"/>
              <a:t>FiOS</a:t>
            </a:r>
            <a:r>
              <a:rPr lang="en-US" dirty="0" smtClean="0"/>
              <a:t> subscription base</a:t>
            </a:r>
          </a:p>
          <a:p>
            <a:pPr eaLnBrk="1" hangingPunct="1"/>
            <a:r>
              <a:rPr lang="en-US" dirty="0" smtClean="0"/>
              <a:t>The purchase of more spectrum</a:t>
            </a:r>
          </a:p>
          <a:p>
            <a:pPr lvl="1" eaLnBrk="1" hangingPunct="1"/>
            <a:r>
              <a:rPr lang="en-US" dirty="0" smtClean="0"/>
              <a:t>Increase network’s availability and capacity (purchase from competitors)</a:t>
            </a:r>
          </a:p>
          <a:p>
            <a:pPr eaLnBrk="1" hangingPunct="1"/>
            <a:r>
              <a:rPr lang="en-US" dirty="0" smtClean="0"/>
              <a:t>Strategic Partnerships:</a:t>
            </a:r>
          </a:p>
          <a:p>
            <a:pPr lvl="1" eaLnBrk="1" hangingPunct="1"/>
            <a:r>
              <a:rPr lang="en-US" dirty="0" smtClean="0"/>
              <a:t>Partner with </a:t>
            </a:r>
            <a:r>
              <a:rPr lang="en-US" dirty="0" err="1" smtClean="0"/>
              <a:t>Redbox</a:t>
            </a:r>
            <a:r>
              <a:rPr lang="en-US" dirty="0" smtClean="0"/>
              <a:t>, Innovation programs/centers, 125 partners</a:t>
            </a:r>
          </a:p>
          <a:p>
            <a:pPr eaLnBrk="1" hangingPunct="1"/>
            <a:endParaRPr lang="en-US" dirty="0" smtClean="0"/>
          </a:p>
          <a:p>
            <a:pPr eaLnBrk="1" hangingPunct="1"/>
            <a:endParaRPr lang="en-US" dirty="0" smtClean="0"/>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37067659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dirty="0" smtClean="0"/>
              <a:t>2013 Strategy</a:t>
            </a:r>
          </a:p>
        </p:txBody>
      </p:sp>
      <p:sp>
        <p:nvSpPr>
          <p:cNvPr id="242691" name="Content Placeholder 2"/>
          <p:cNvSpPr>
            <a:spLocks noGrp="1"/>
          </p:cNvSpPr>
          <p:nvPr>
            <p:ph idx="1"/>
          </p:nvPr>
        </p:nvSpPr>
        <p:spPr/>
        <p:txBody>
          <a:bodyPr>
            <a:normAutofit/>
          </a:bodyPr>
          <a:lstStyle/>
          <a:p>
            <a:pPr eaLnBrk="1" hangingPunct="1"/>
            <a:r>
              <a:rPr lang="en-US" dirty="0" smtClean="0"/>
              <a:t>“LTE in Rural America” Initiative</a:t>
            </a:r>
          </a:p>
          <a:p>
            <a:r>
              <a:rPr lang="en-US" dirty="0"/>
              <a:t>As of </a:t>
            </a:r>
            <a:r>
              <a:rPr lang="en-US" dirty="0" smtClean="0"/>
              <a:t>January </a:t>
            </a:r>
            <a:r>
              <a:rPr lang="en-US" dirty="0"/>
              <a:t>22, 2013, Verizon’s 4G LTE network covered nearly 89 percent of the U.S. population, </a:t>
            </a:r>
            <a:r>
              <a:rPr lang="en-US" dirty="0" smtClean="0"/>
              <a:t>and </a:t>
            </a:r>
            <a:r>
              <a:rPr lang="en-US" dirty="0"/>
              <a:t>we expect to cover nearly our entire 3G network footprint by the end of this year. </a:t>
            </a:r>
          </a:p>
        </p:txBody>
      </p:sp>
      <p:grpSp>
        <p:nvGrpSpPr>
          <p:cNvPr id="4" name="Group 3"/>
          <p:cNvGrpSpPr/>
          <p:nvPr/>
        </p:nvGrpSpPr>
        <p:grpSpPr>
          <a:xfrm>
            <a:off x="36256" y="643392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33920"/>
            <a:ext cx="2687836" cy="42408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33920"/>
            <a:ext cx="2687836" cy="42408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3392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80732656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4482" name="Picture 2" descr="http://www.vzbuzz.com/wp-content/uploads/2012/01/60212-lowell-mcadam-verizon-president-and-coo-speak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92"/>
            <a:ext cx="9144000" cy="68631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8267" y="4670163"/>
            <a:ext cx="3527145" cy="1591861"/>
          </a:xfrm>
          <a:prstGeom prst="rect">
            <a:avLst/>
          </a:prstGeom>
          <a:noFill/>
        </p:spPr>
        <p:txBody>
          <a:bodyPr wrap="square" lIns="82945" tIns="41473" rIns="82945" bIns="41473" rtlCol="0">
            <a:spAutoFit/>
          </a:bodyPr>
          <a:lstStyle/>
          <a:p>
            <a:r>
              <a:rPr lang="en-US" sz="4900" b="1" dirty="0"/>
              <a:t>Financial Statements</a:t>
            </a:r>
          </a:p>
        </p:txBody>
      </p:sp>
    </p:spTree>
    <p:extLst>
      <p:ext uri="{BB962C8B-B14F-4D97-AF65-F5344CB8AC3E}">
        <p14:creationId xmlns:p14="http://schemas.microsoft.com/office/powerpoint/2010/main" val="371266900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301256"/>
            <a:ext cx="6861212" cy="6452976"/>
          </a:xfrm>
        </p:spPr>
      </p:pic>
      <p:sp>
        <p:nvSpPr>
          <p:cNvPr id="4" name="TextBox 3"/>
          <p:cNvSpPr txBox="1"/>
          <p:nvPr/>
        </p:nvSpPr>
        <p:spPr>
          <a:xfrm>
            <a:off x="196702" y="116590"/>
            <a:ext cx="2785314" cy="369332"/>
          </a:xfrm>
          <a:prstGeom prst="rect">
            <a:avLst/>
          </a:prstGeom>
          <a:noFill/>
        </p:spPr>
        <p:txBody>
          <a:bodyPr wrap="none" rtlCol="0">
            <a:spAutoFit/>
          </a:bodyPr>
          <a:lstStyle/>
          <a:p>
            <a:r>
              <a:rPr lang="en-US" dirty="0" smtClean="0"/>
              <a:t>Consolidated Balance Sheet</a:t>
            </a:r>
            <a:endParaRPr lang="en-US" dirty="0"/>
          </a:p>
        </p:txBody>
      </p:sp>
    </p:spTree>
    <p:extLst>
      <p:ext uri="{BB962C8B-B14F-4D97-AF65-F5344CB8AC3E}">
        <p14:creationId xmlns:p14="http://schemas.microsoft.com/office/powerpoint/2010/main" val="3071595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1109" y="533400"/>
            <a:ext cx="8109491" cy="6029880"/>
          </a:xfrm>
        </p:spPr>
      </p:pic>
    </p:spTree>
    <p:extLst>
      <p:ext uri="{BB962C8B-B14F-4D97-AF65-F5344CB8AC3E}">
        <p14:creationId xmlns:p14="http://schemas.microsoft.com/office/powerpoint/2010/main" val="36404637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399" y="249447"/>
            <a:ext cx="7172263" cy="6379953"/>
          </a:xfrm>
        </p:spPr>
      </p:pic>
    </p:spTree>
    <p:extLst>
      <p:ext uri="{BB962C8B-B14F-4D97-AF65-F5344CB8AC3E}">
        <p14:creationId xmlns:p14="http://schemas.microsoft.com/office/powerpoint/2010/main" val="369546619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pic>
        <p:nvPicPr>
          <p:cNvPr id="4" name="Picture 3" descr="Bu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500" y="1892299"/>
            <a:ext cx="3949700" cy="3807511"/>
          </a:xfrm>
          <a:prstGeom prst="rect">
            <a:avLst/>
          </a:prstGeom>
        </p:spPr>
      </p:pic>
    </p:spTree>
    <p:extLst>
      <p:ext uri="{BB962C8B-B14F-4D97-AF65-F5344CB8AC3E}">
        <p14:creationId xmlns:p14="http://schemas.microsoft.com/office/powerpoint/2010/main" val="59495834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ll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5314026"/>
          </a:xfrm>
          <a:prstGeom prst="rect">
            <a:avLst/>
          </a:prstGeom>
        </p:spPr>
      </p:pic>
    </p:spTree>
    <p:extLst>
      <p:ext uri="{BB962C8B-B14F-4D97-AF65-F5344CB8AC3E}">
        <p14:creationId xmlns:p14="http://schemas.microsoft.com/office/powerpoint/2010/main" val="396458475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Snapshot</a:t>
            </a:r>
            <a:endParaRPr lang="en-CA" dirty="0"/>
          </a:p>
        </p:txBody>
      </p:sp>
      <p:grpSp>
        <p:nvGrpSpPr>
          <p:cNvPr id="5" name="Group 4"/>
          <p:cNvGrpSpPr/>
          <p:nvPr/>
        </p:nvGrpSpPr>
        <p:grpSpPr>
          <a:xfrm>
            <a:off x="28706"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74736"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41150"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46736"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021" y="1238961"/>
            <a:ext cx="6355876" cy="5124425"/>
          </a:xfrm>
          <a:prstGeom prst="rect">
            <a:avLst/>
          </a:prstGeom>
        </p:spPr>
      </p:pic>
    </p:spTree>
    <p:extLst>
      <p:ext uri="{BB962C8B-B14F-4D97-AF65-F5344CB8AC3E}">
        <p14:creationId xmlns:p14="http://schemas.microsoft.com/office/powerpoint/2010/main" val="391313595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 year 50/200 MA</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9188"/>
            <a:ext cx="9144000" cy="3915812"/>
          </a:xfrm>
          <a:prstGeom prst="rect">
            <a:avLst/>
          </a:prstGeom>
        </p:spPr>
      </p:pic>
    </p:spTree>
    <p:extLst>
      <p:ext uri="{BB962C8B-B14F-4D97-AF65-F5344CB8AC3E}">
        <p14:creationId xmlns:p14="http://schemas.microsoft.com/office/powerpoint/2010/main" val="789671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Wireless revenue and subscriber growth rates </a:t>
            </a:r>
          </a:p>
        </p:txBody>
      </p:sp>
      <p:pic>
        <p:nvPicPr>
          <p:cNvPr id="4" name="Content Placeholder 3" descr="Picture 10.png"/>
          <p:cNvPicPr>
            <a:picLocks noGrp="1" noChangeAspect="1"/>
          </p:cNvPicPr>
          <p:nvPr>
            <p:ph idx="1"/>
          </p:nvPr>
        </p:nvPicPr>
        <p:blipFill>
          <a:blip r:embed="rId2" cstate="print">
            <a:extLst>
              <a:ext uri="{28A0092B-C50C-407E-A947-70E740481C1C}">
                <a14:useLocalDpi xmlns:a14="http://schemas.microsoft.com/office/drawing/2010/main" val="0"/>
              </a:ext>
            </a:extLst>
          </a:blip>
          <a:srcRect t="-7540" b="-7540"/>
          <a:stretch>
            <a:fillRect/>
          </a:stretch>
        </p:blip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7515104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 50/200 MA</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2" y="1785708"/>
            <a:ext cx="8992856" cy="3929292"/>
          </a:xfrm>
          <a:prstGeom prst="rect">
            <a:avLst/>
          </a:prstGeom>
        </p:spPr>
      </p:pic>
    </p:spTree>
    <p:extLst>
      <p:ext uri="{BB962C8B-B14F-4D97-AF65-F5344CB8AC3E}">
        <p14:creationId xmlns:p14="http://schemas.microsoft.com/office/powerpoint/2010/main" val="246472219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 50/200 MA</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 y="1785708"/>
            <a:ext cx="9059540" cy="3929292"/>
          </a:xfrm>
          <a:prstGeom prst="rect">
            <a:avLst/>
          </a:prstGeom>
        </p:spPr>
      </p:pic>
    </p:spTree>
    <p:extLst>
      <p:ext uri="{BB962C8B-B14F-4D97-AF65-F5344CB8AC3E}">
        <p14:creationId xmlns:p14="http://schemas.microsoft.com/office/powerpoint/2010/main" val="412028230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1 Year Bell v. S&amp;P/TSX v. TSX Telecom </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 y="1295400"/>
            <a:ext cx="9059540" cy="4601217"/>
          </a:xfrm>
          <a:prstGeom prst="rect">
            <a:avLst/>
          </a:prstGeom>
        </p:spPr>
      </p:pic>
    </p:spTree>
    <p:extLst>
      <p:ext uri="{BB962C8B-B14F-4D97-AF65-F5344CB8AC3E}">
        <p14:creationId xmlns:p14="http://schemas.microsoft.com/office/powerpoint/2010/main" val="101940451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5</a:t>
            </a:r>
            <a:r>
              <a:rPr lang="en-CA" dirty="0" smtClean="0"/>
              <a:t> Year Bell v. S&amp;P/TSX v. TSX Telecom </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0" y="1295400"/>
            <a:ext cx="9116698" cy="4610744"/>
          </a:xfrm>
          <a:prstGeom prst="rect">
            <a:avLst/>
          </a:prstGeom>
        </p:spPr>
      </p:pic>
    </p:spTree>
    <p:extLst>
      <p:ext uri="{BB962C8B-B14F-4D97-AF65-F5344CB8AC3E}">
        <p14:creationId xmlns:p14="http://schemas.microsoft.com/office/powerpoint/2010/main" val="62171975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Max Bell v. S&amp;P/TSX v. TSX Telecom </a:t>
            </a:r>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2" y="1371600"/>
            <a:ext cx="9107172" cy="4601217"/>
          </a:xfrm>
          <a:prstGeom prst="rect">
            <a:avLst/>
          </a:prstGeom>
        </p:spPr>
      </p:pic>
    </p:spTree>
    <p:extLst>
      <p:ext uri="{BB962C8B-B14F-4D97-AF65-F5344CB8AC3E}">
        <p14:creationId xmlns:p14="http://schemas.microsoft.com/office/powerpoint/2010/main" val="384635872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Dividends</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060848"/>
            <a:ext cx="8604448" cy="2376264"/>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30068046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Credit Ratings</a:t>
            </a:r>
            <a:endParaRPr lang="en-CA" dirty="0"/>
          </a:p>
        </p:txBody>
      </p:sp>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360" y="1219200"/>
            <a:ext cx="7003387" cy="4846740"/>
          </a:xfrm>
          <a:prstGeom prst="rect">
            <a:avLst/>
          </a:prstGeom>
        </p:spPr>
      </p:pic>
      <p:grpSp>
        <p:nvGrpSpPr>
          <p:cNvPr id="5" name="Group 4"/>
          <p:cNvGrpSpPr/>
          <p:nvPr/>
        </p:nvGrpSpPr>
        <p:grpSpPr>
          <a:xfrm>
            <a:off x="39970"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86000" y="6482605"/>
            <a:ext cx="2466308" cy="375395"/>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552414" y="6482605"/>
            <a:ext cx="2534186" cy="375395"/>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6858000" y="6482605"/>
            <a:ext cx="2297264" cy="375395"/>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9069020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BCE Credit Ratings</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47" y="1752454"/>
            <a:ext cx="6972905" cy="3353091"/>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37122319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smtClean="0"/>
              <a:t>Company Overview</a:t>
            </a:r>
            <a:endParaRPr lang="en-CA" dirty="0"/>
          </a:p>
        </p:txBody>
      </p:sp>
      <p:sp>
        <p:nvSpPr>
          <p:cNvPr id="3" name="Subtitle 2"/>
          <p:cNvSpPr>
            <a:spLocks noGrp="1"/>
          </p:cNvSpPr>
          <p:nvPr>
            <p:ph type="subTitle" idx="1"/>
          </p:nvPr>
        </p:nvSpPr>
        <p:spPr/>
        <p:txBody>
          <a:bodyPr/>
          <a:lstStyle/>
          <a:p>
            <a:r>
              <a:rPr lang="en-CA" dirty="0" smtClean="0"/>
              <a:t>BCE</a:t>
            </a:r>
            <a:endParaRPr lang="en-CA" dirty="0"/>
          </a:p>
        </p:txBody>
      </p:sp>
    </p:spTree>
    <p:extLst>
      <p:ext uri="{BB962C8B-B14F-4D97-AF65-F5344CB8AC3E}">
        <p14:creationId xmlns:p14="http://schemas.microsoft.com/office/powerpoint/2010/main" val="336986091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Overview</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2348880"/>
            <a:ext cx="4829393" cy="3168813"/>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415851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Revenue Breakdowns</a:t>
            </a:r>
            <a:endParaRPr lang="en-US" dirty="0"/>
          </a:p>
        </p:txBody>
      </p:sp>
      <p:pic>
        <p:nvPicPr>
          <p:cNvPr id="4" name="Content Placeholder 3" descr="Picture 11.png"/>
          <p:cNvPicPr>
            <a:picLocks noGrp="1" noChangeAspect="1"/>
          </p:cNvPicPr>
          <p:nvPr>
            <p:ph idx="1"/>
          </p:nvPr>
        </p:nvPicPr>
        <p:blipFill>
          <a:blip r:embed="rId2" cstate="print">
            <a:extLst>
              <a:ext uri="{28A0092B-C50C-407E-A947-70E740481C1C}">
                <a14:useLocalDpi xmlns:a14="http://schemas.microsoft.com/office/drawing/2010/main" val="0"/>
              </a:ext>
            </a:extLst>
          </a:blip>
          <a:srcRect l="-22823" r="-22823"/>
          <a:stretch>
            <a:fillRect/>
          </a:stretch>
        </p:blipFill>
        <p:spPr>
          <a:xfrm>
            <a:off x="55379" y="1371600"/>
            <a:ext cx="8936221" cy="4914577"/>
          </a:xfrm>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6514372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 Overview</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060848"/>
            <a:ext cx="4464496" cy="3397759"/>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495685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Subscribers</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700808"/>
            <a:ext cx="4562617" cy="4477494"/>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50553543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Strategic Imperatives</a:t>
            </a:r>
            <a:endParaRPr lang="en-CA" dirty="0"/>
          </a:p>
        </p:txBody>
      </p:sp>
      <p:sp>
        <p:nvSpPr>
          <p:cNvPr id="6" name="TextBox 5"/>
          <p:cNvSpPr txBox="1"/>
          <p:nvPr/>
        </p:nvSpPr>
        <p:spPr>
          <a:xfrm>
            <a:off x="755576" y="2132856"/>
            <a:ext cx="7272808" cy="2031325"/>
          </a:xfrm>
          <a:prstGeom prst="rect">
            <a:avLst/>
          </a:prstGeom>
          <a:noFill/>
        </p:spPr>
        <p:txBody>
          <a:bodyPr wrap="square" rtlCol="0">
            <a:spAutoFit/>
          </a:bodyPr>
          <a:lstStyle/>
          <a:p>
            <a:pPr marL="342900" indent="-342900">
              <a:buFont typeface="+mj-lt"/>
              <a:buAutoNum type="arabicPeriod"/>
            </a:pPr>
            <a:r>
              <a:rPr lang="en-CA" dirty="0" smtClean="0"/>
              <a:t>Invest in Broadband Networks and Services</a:t>
            </a:r>
          </a:p>
          <a:p>
            <a:pPr marL="342900" indent="-342900">
              <a:buFont typeface="+mj-lt"/>
              <a:buAutoNum type="arabicPeriod"/>
            </a:pPr>
            <a:r>
              <a:rPr lang="en-CA" dirty="0" smtClean="0"/>
              <a:t>Accelerate Wireless</a:t>
            </a:r>
          </a:p>
          <a:p>
            <a:pPr marL="342900" indent="-342900">
              <a:buFont typeface="+mj-lt"/>
              <a:buAutoNum type="arabicPeriod"/>
            </a:pPr>
            <a:r>
              <a:rPr lang="en-CA" dirty="0" smtClean="0"/>
              <a:t>Leverage </a:t>
            </a:r>
            <a:r>
              <a:rPr lang="en-CA" dirty="0" err="1" smtClean="0"/>
              <a:t>Wireline</a:t>
            </a:r>
            <a:r>
              <a:rPr lang="en-CA" dirty="0" smtClean="0"/>
              <a:t> Momentum</a:t>
            </a:r>
          </a:p>
          <a:p>
            <a:pPr marL="342900" indent="-342900">
              <a:buFont typeface="+mj-lt"/>
              <a:buAutoNum type="arabicPeriod"/>
            </a:pPr>
            <a:r>
              <a:rPr lang="en-CA" dirty="0" smtClean="0"/>
              <a:t>Expand Media Leadership</a:t>
            </a:r>
          </a:p>
          <a:p>
            <a:pPr marL="342900" indent="-342900">
              <a:buFont typeface="+mj-lt"/>
              <a:buAutoNum type="arabicPeriod"/>
            </a:pPr>
            <a:r>
              <a:rPr lang="en-CA" dirty="0" smtClean="0"/>
              <a:t>Achieve a Competitive Cost Structure</a:t>
            </a:r>
          </a:p>
          <a:p>
            <a:pPr marL="342900" indent="-342900">
              <a:buFont typeface="+mj-lt"/>
              <a:buAutoNum type="arabicPeriod"/>
            </a:pPr>
            <a:r>
              <a:rPr lang="en-CA" dirty="0" smtClean="0"/>
              <a:t>Improve Customer Service</a:t>
            </a:r>
          </a:p>
          <a:p>
            <a:pPr marL="342900" indent="-342900">
              <a:buFont typeface="+mj-lt"/>
              <a:buAutoNum type="arabicPeriod"/>
            </a:pPr>
            <a:endParaRPr lang="en-CA" dirty="0"/>
          </a:p>
        </p:txBody>
      </p:sp>
      <p:grpSp>
        <p:nvGrpSpPr>
          <p:cNvPr id="4" name="Group 3"/>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34373290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a:t>
            </a:r>
            <a:r>
              <a:rPr lang="en-CA" dirty="0" err="1" smtClean="0"/>
              <a:t>Wireline</a:t>
            </a:r>
            <a:endParaRPr lang="en-CA" dirty="0"/>
          </a:p>
        </p:txBody>
      </p:sp>
      <p:sp>
        <p:nvSpPr>
          <p:cNvPr id="3" name="Content Placeholder 2"/>
          <p:cNvSpPr>
            <a:spLocks noGrp="1"/>
          </p:cNvSpPr>
          <p:nvPr>
            <p:ph sz="half" idx="1"/>
          </p:nvPr>
        </p:nvSpPr>
        <p:spPr>
          <a:xfrm>
            <a:off x="457200" y="1600200"/>
            <a:ext cx="7787208" cy="4525963"/>
          </a:xfrm>
        </p:spPr>
        <p:txBody>
          <a:bodyPr>
            <a:normAutofit/>
          </a:bodyPr>
          <a:lstStyle/>
          <a:p>
            <a:r>
              <a:rPr lang="en-CA" dirty="0" smtClean="0"/>
              <a:t>Provides telephone, long-distance, data (including internet), and other communication solutions to residential and business customers</a:t>
            </a:r>
          </a:p>
          <a:p>
            <a:r>
              <a:rPr lang="en-CA" dirty="0" smtClean="0"/>
              <a:t>Also provides direct-to-home satellite TV services</a:t>
            </a:r>
          </a:p>
          <a:p>
            <a:r>
              <a:rPr lang="en-CA" dirty="0" smtClean="0"/>
              <a:t>Services mostly in Ontario and Quebec</a:t>
            </a:r>
          </a:p>
          <a:p>
            <a:endParaRPr lang="en-CA"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42490476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a:t>
            </a:r>
            <a:r>
              <a:rPr lang="en-CA" dirty="0" err="1" smtClean="0"/>
              <a:t>Wireline</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63" y="1628800"/>
            <a:ext cx="7638137" cy="2181200"/>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062922"/>
            <a:ext cx="8293851" cy="1194877"/>
          </a:xfrm>
          <a:prstGeom prst="rect">
            <a:avLst/>
          </a:prstGeo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80244621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a:t>
            </a:r>
            <a:r>
              <a:rPr lang="en-CA" dirty="0" err="1" smtClean="0"/>
              <a:t>Wireline</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628800"/>
            <a:ext cx="7254869" cy="2430991"/>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365104"/>
            <a:ext cx="7186283" cy="2019475"/>
          </a:xfrm>
          <a:prstGeom prst="rect">
            <a:avLst/>
          </a:prstGeo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02474995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Bell Wireless</a:t>
            </a:r>
            <a:endParaRPr lang="en-CA" dirty="0"/>
          </a:p>
        </p:txBody>
      </p:sp>
      <p:sp>
        <p:nvSpPr>
          <p:cNvPr id="3" name="Content Placeholder 2"/>
          <p:cNvSpPr>
            <a:spLocks noGrp="1"/>
          </p:cNvSpPr>
          <p:nvPr>
            <p:ph sz="half" idx="1"/>
          </p:nvPr>
        </p:nvSpPr>
        <p:spPr/>
        <p:txBody>
          <a:bodyPr>
            <a:normAutofit lnSpcReduction="10000"/>
          </a:bodyPr>
          <a:lstStyle/>
          <a:p>
            <a:r>
              <a:rPr lang="en-CA" dirty="0" smtClean="0"/>
              <a:t>Provides integrated digital wireless phone and data services to residential and business customers</a:t>
            </a:r>
          </a:p>
          <a:p>
            <a:r>
              <a:rPr lang="en-CA" dirty="0" smtClean="0"/>
              <a:t>Available across Canada</a:t>
            </a:r>
          </a:p>
          <a:p>
            <a:r>
              <a:rPr lang="en-CA" dirty="0" smtClean="0"/>
              <a:t>Includes operations from Bell Mobility, The Source, and </a:t>
            </a:r>
            <a:r>
              <a:rPr lang="en-CA" dirty="0" err="1" smtClean="0"/>
              <a:t>Northwestel</a:t>
            </a:r>
            <a:endParaRPr lang="en-CA"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52120" y="1772816"/>
            <a:ext cx="1333500" cy="13335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429000"/>
            <a:ext cx="2600742" cy="9764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4797152"/>
            <a:ext cx="3635895" cy="884163"/>
          </a:xfrm>
          <a:prstGeom prst="rect">
            <a:avLst/>
          </a:prstGeom>
        </p:spPr>
      </p:pic>
      <p:grpSp>
        <p:nvGrpSpPr>
          <p:cNvPr id="8" name="Group 7"/>
          <p:cNvGrpSpPr/>
          <p:nvPr/>
        </p:nvGrpSpPr>
        <p:grpSpPr>
          <a:xfrm>
            <a:off x="39970" y="6482604"/>
            <a:ext cx="2474630" cy="375396"/>
            <a:chOff x="2953" y="0"/>
            <a:chExt cx="2963152" cy="467470"/>
          </a:xfrm>
        </p:grpSpPr>
        <p:sp>
          <p:nvSpPr>
            <p:cNvPr id="9" name="Pentagon 8"/>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1" name="Group 10"/>
          <p:cNvGrpSpPr/>
          <p:nvPr/>
        </p:nvGrpSpPr>
        <p:grpSpPr>
          <a:xfrm>
            <a:off x="2286000" y="6482605"/>
            <a:ext cx="2466308" cy="375395"/>
            <a:chOff x="2373475" y="0"/>
            <a:chExt cx="2963152" cy="467470"/>
          </a:xfrm>
        </p:grpSpPr>
        <p:sp>
          <p:nvSpPr>
            <p:cNvPr id="12" name="Chevron 11"/>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4" name="Group 13"/>
          <p:cNvGrpSpPr/>
          <p:nvPr/>
        </p:nvGrpSpPr>
        <p:grpSpPr>
          <a:xfrm>
            <a:off x="4552414" y="6482605"/>
            <a:ext cx="2534186" cy="375395"/>
            <a:chOff x="4743997" y="0"/>
            <a:chExt cx="2963152" cy="467470"/>
          </a:xfrm>
        </p:grpSpPr>
        <p:sp>
          <p:nvSpPr>
            <p:cNvPr id="15" name="Chevron 14"/>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7" name="Group 16"/>
          <p:cNvGrpSpPr/>
          <p:nvPr/>
        </p:nvGrpSpPr>
        <p:grpSpPr>
          <a:xfrm>
            <a:off x="6858000" y="6482605"/>
            <a:ext cx="2297264" cy="375395"/>
            <a:chOff x="7114519" y="0"/>
            <a:chExt cx="2963152" cy="467470"/>
          </a:xfrm>
        </p:grpSpPr>
        <p:sp>
          <p:nvSpPr>
            <p:cNvPr id="18" name="Chevron 17"/>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00187293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Bell Wireless</a:t>
            </a:r>
            <a:endParaRPr lang="en-CA" dirty="0"/>
          </a:p>
        </p:txBody>
      </p:sp>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4536504"/>
          </a:xfrm>
          <a:prstGeom prst="rect">
            <a:avLst/>
          </a:prstGeom>
        </p:spPr>
      </p:pic>
      <p:grpSp>
        <p:nvGrpSpPr>
          <p:cNvPr id="4" name="Group 3"/>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18620650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Wireless</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122397"/>
            <a:ext cx="8568904" cy="3326978"/>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3927390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Wireless</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60848"/>
            <a:ext cx="7626277" cy="1596752"/>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933056"/>
            <a:ext cx="7891706" cy="1400944"/>
          </a:xfrm>
          <a:prstGeom prst="rect">
            <a:avLst/>
          </a:prstGeo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737463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ARPU by Province</a:t>
            </a:r>
            <a:endParaRPr lang="en-US" dirty="0"/>
          </a:p>
        </p:txBody>
      </p:sp>
      <p:grpSp>
        <p:nvGrpSpPr>
          <p:cNvPr id="3"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5"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8"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1"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pic>
        <p:nvPicPr>
          <p:cNvPr id="10242" name="Picture 2" descr="C:\Users\Kevin\Dropbox\BUS 417\Telecom\Wireline\ARPU, by province.png"/>
          <p:cNvPicPr>
            <a:picLocks noChangeAspect="1" noChangeArrowheads="1"/>
          </p:cNvPicPr>
          <p:nvPr/>
        </p:nvPicPr>
        <p:blipFill>
          <a:blip r:embed="rId2" cstate="print"/>
          <a:srcRect/>
          <a:stretch>
            <a:fillRect/>
          </a:stretch>
        </p:blipFill>
        <p:spPr bwMode="auto">
          <a:xfrm>
            <a:off x="100747" y="2057400"/>
            <a:ext cx="8958498" cy="3429000"/>
          </a:xfrm>
          <a:prstGeom prst="rect">
            <a:avLst/>
          </a:prstGeom>
          <a:noFill/>
        </p:spPr>
      </p:pic>
      <p:sp>
        <p:nvSpPr>
          <p:cNvPr id="4" name="TextBox 3"/>
          <p:cNvSpPr txBox="1"/>
          <p:nvPr/>
        </p:nvSpPr>
        <p:spPr>
          <a:xfrm>
            <a:off x="242333" y="1503402"/>
            <a:ext cx="4495800" cy="369332"/>
          </a:xfrm>
          <a:prstGeom prst="rect">
            <a:avLst/>
          </a:prstGeom>
          <a:noFill/>
        </p:spPr>
        <p:txBody>
          <a:bodyPr wrap="square" rtlCol="0">
            <a:spAutoFit/>
          </a:bodyPr>
          <a:lstStyle/>
          <a:p>
            <a:r>
              <a:rPr lang="en-US" dirty="0" smtClean="0"/>
              <a:t>ARPU: Average Revenue per Users</a:t>
            </a:r>
            <a:endParaRPr lang="en-US" dirty="0"/>
          </a:p>
        </p:txBody>
      </p:sp>
    </p:spTree>
    <p:extLst>
      <p:ext uri="{BB962C8B-B14F-4D97-AF65-F5344CB8AC3E}">
        <p14:creationId xmlns:p14="http://schemas.microsoft.com/office/powerpoint/2010/main" val="29657140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Wireless </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132856"/>
            <a:ext cx="7790728" cy="2591544"/>
          </a:xfrm>
          <a:prstGeom prst="rect">
            <a:avLst/>
          </a:prstGeom>
        </p:spPr>
      </p:pic>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14106739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Media</a:t>
            </a:r>
            <a:endParaRPr lang="en-CA" dirty="0"/>
          </a:p>
        </p:txBody>
      </p:sp>
      <p:sp>
        <p:nvSpPr>
          <p:cNvPr id="3" name="Content Placeholder 2"/>
          <p:cNvSpPr>
            <a:spLocks noGrp="1"/>
          </p:cNvSpPr>
          <p:nvPr>
            <p:ph sz="half" idx="1"/>
          </p:nvPr>
        </p:nvSpPr>
        <p:spPr/>
        <p:txBody>
          <a:bodyPr>
            <a:normAutofit lnSpcReduction="10000"/>
          </a:bodyPr>
          <a:lstStyle/>
          <a:p>
            <a:r>
              <a:rPr lang="en-CA" dirty="0" smtClean="0"/>
              <a:t>Bell Media created on April 1</a:t>
            </a:r>
            <a:r>
              <a:rPr lang="en-CA" baseline="30000" dirty="0" smtClean="0"/>
              <a:t>st</a:t>
            </a:r>
            <a:r>
              <a:rPr lang="en-CA" dirty="0" smtClean="0"/>
              <a:t>, 2011 </a:t>
            </a:r>
          </a:p>
          <a:p>
            <a:r>
              <a:rPr lang="en-CA" dirty="0" smtClean="0"/>
              <a:t>BCE acquires remaining 85% of CTV common shares</a:t>
            </a:r>
          </a:p>
          <a:p>
            <a:r>
              <a:rPr lang="en-CA" dirty="0" smtClean="0"/>
              <a:t>Obtained Exclusive Canadian Media Rights to the 2018 and 2022 World Cup of Soccer and 2016 Women’s World Cup of Soccer</a:t>
            </a:r>
            <a:endParaRPr lang="en-CA"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9992" y="4869160"/>
            <a:ext cx="4038600" cy="1504922"/>
          </a:xfr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340768"/>
            <a:ext cx="2736304" cy="3264694"/>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1381746"/>
            <a:ext cx="2520280" cy="3011319"/>
          </a:xfrm>
          <a:prstGeom prst="rect">
            <a:avLst/>
          </a:prstGeom>
        </p:spPr>
      </p:pic>
      <p:grpSp>
        <p:nvGrpSpPr>
          <p:cNvPr id="8" name="Group 7"/>
          <p:cNvGrpSpPr/>
          <p:nvPr/>
        </p:nvGrpSpPr>
        <p:grpSpPr>
          <a:xfrm>
            <a:off x="39970" y="6482604"/>
            <a:ext cx="2474630" cy="375396"/>
            <a:chOff x="2953" y="0"/>
            <a:chExt cx="2963152" cy="467470"/>
          </a:xfrm>
        </p:grpSpPr>
        <p:sp>
          <p:nvSpPr>
            <p:cNvPr id="9" name="Pentagon 8"/>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1" name="Group 10"/>
          <p:cNvGrpSpPr/>
          <p:nvPr/>
        </p:nvGrpSpPr>
        <p:grpSpPr>
          <a:xfrm>
            <a:off x="2286000" y="6482605"/>
            <a:ext cx="2466308" cy="375395"/>
            <a:chOff x="2373475" y="0"/>
            <a:chExt cx="2963152" cy="467470"/>
          </a:xfrm>
        </p:grpSpPr>
        <p:sp>
          <p:nvSpPr>
            <p:cNvPr id="12" name="Chevron 11"/>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4" name="Group 13"/>
          <p:cNvGrpSpPr/>
          <p:nvPr/>
        </p:nvGrpSpPr>
        <p:grpSpPr>
          <a:xfrm>
            <a:off x="4552414" y="6482605"/>
            <a:ext cx="2534186" cy="375395"/>
            <a:chOff x="4743997" y="0"/>
            <a:chExt cx="2963152" cy="467470"/>
          </a:xfrm>
        </p:grpSpPr>
        <p:sp>
          <p:nvSpPr>
            <p:cNvPr id="15" name="Chevron 14"/>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7" name="Group 16"/>
          <p:cNvGrpSpPr/>
          <p:nvPr/>
        </p:nvGrpSpPr>
        <p:grpSpPr>
          <a:xfrm>
            <a:off x="6858000" y="6482605"/>
            <a:ext cx="2297264" cy="375395"/>
            <a:chOff x="7114519" y="0"/>
            <a:chExt cx="2963152" cy="467470"/>
          </a:xfrm>
        </p:grpSpPr>
        <p:sp>
          <p:nvSpPr>
            <p:cNvPr id="18" name="Chevron 17"/>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89299727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Purchase of MLSE</a:t>
            </a:r>
            <a:endParaRPr lang="en-CA" dirty="0"/>
          </a:p>
        </p:txBody>
      </p:sp>
      <p:sp>
        <p:nvSpPr>
          <p:cNvPr id="3" name="Content Placeholder 2"/>
          <p:cNvSpPr>
            <a:spLocks noGrp="1"/>
          </p:cNvSpPr>
          <p:nvPr>
            <p:ph sz="half" idx="1"/>
          </p:nvPr>
        </p:nvSpPr>
        <p:spPr/>
        <p:txBody>
          <a:bodyPr/>
          <a:lstStyle/>
          <a:p>
            <a:r>
              <a:rPr lang="en-CA" dirty="0" smtClean="0"/>
              <a:t>Announced on December 9</a:t>
            </a:r>
            <a:r>
              <a:rPr lang="en-CA" baseline="30000" dirty="0" smtClean="0"/>
              <a:t>th</a:t>
            </a:r>
            <a:r>
              <a:rPr lang="en-CA" dirty="0" smtClean="0"/>
              <a:t>, 2011 that Bell and Rogers purchased 75% stake in MLSE</a:t>
            </a:r>
          </a:p>
          <a:p>
            <a:r>
              <a:rPr lang="en-CA" dirty="0" smtClean="0"/>
              <a:t>Split down the middle (37.5% each)</a:t>
            </a:r>
          </a:p>
          <a:p>
            <a:r>
              <a:rPr lang="en-CA" dirty="0" smtClean="0"/>
              <a:t>Deal finalized on August 22, 2012</a:t>
            </a:r>
            <a:endParaRPr lang="en-CA"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08104" y="1916832"/>
            <a:ext cx="1524000" cy="16383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2060848"/>
            <a:ext cx="1524000" cy="1524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4221088"/>
            <a:ext cx="1333500" cy="12496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112" y="3959452"/>
            <a:ext cx="1224166" cy="1511316"/>
          </a:xfrm>
          <a:prstGeom prst="rect">
            <a:avLst/>
          </a:prstGeom>
        </p:spPr>
      </p:pic>
      <p:grpSp>
        <p:nvGrpSpPr>
          <p:cNvPr id="9" name="Group 8"/>
          <p:cNvGrpSpPr/>
          <p:nvPr/>
        </p:nvGrpSpPr>
        <p:grpSpPr>
          <a:xfrm>
            <a:off x="39970" y="6482604"/>
            <a:ext cx="2474630" cy="375396"/>
            <a:chOff x="2953" y="0"/>
            <a:chExt cx="2963152" cy="467470"/>
          </a:xfrm>
        </p:grpSpPr>
        <p:sp>
          <p:nvSpPr>
            <p:cNvPr id="10" name="Pentagon 9"/>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2" name="Group 11"/>
          <p:cNvGrpSpPr/>
          <p:nvPr/>
        </p:nvGrpSpPr>
        <p:grpSpPr>
          <a:xfrm>
            <a:off x="2286000" y="6482605"/>
            <a:ext cx="2466308" cy="375395"/>
            <a:chOff x="2373475" y="0"/>
            <a:chExt cx="2963152" cy="467470"/>
          </a:xfrm>
        </p:grpSpPr>
        <p:sp>
          <p:nvSpPr>
            <p:cNvPr id="13" name="Chevron 12"/>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5" name="Group 14"/>
          <p:cNvGrpSpPr/>
          <p:nvPr/>
        </p:nvGrpSpPr>
        <p:grpSpPr>
          <a:xfrm>
            <a:off x="4552414" y="6482605"/>
            <a:ext cx="2534186" cy="375395"/>
            <a:chOff x="4743997" y="0"/>
            <a:chExt cx="2963152" cy="467470"/>
          </a:xfrm>
        </p:grpSpPr>
        <p:sp>
          <p:nvSpPr>
            <p:cNvPr id="16" name="Chevron 15"/>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8" name="Group 17"/>
          <p:cNvGrpSpPr/>
          <p:nvPr/>
        </p:nvGrpSpPr>
        <p:grpSpPr>
          <a:xfrm>
            <a:off x="6858000" y="6482605"/>
            <a:ext cx="2297264" cy="375395"/>
            <a:chOff x="7114519" y="0"/>
            <a:chExt cx="2963152" cy="467470"/>
          </a:xfrm>
        </p:grpSpPr>
        <p:sp>
          <p:nvSpPr>
            <p:cNvPr id="19" name="Chevron 18"/>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25500437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Proposed Acquisition of Astral</a:t>
            </a:r>
            <a:endParaRPr lang="en-CA" dirty="0"/>
          </a:p>
        </p:txBody>
      </p:sp>
      <p:sp>
        <p:nvSpPr>
          <p:cNvPr id="3" name="Content Placeholder 2"/>
          <p:cNvSpPr>
            <a:spLocks noGrp="1"/>
          </p:cNvSpPr>
          <p:nvPr>
            <p:ph sz="half" idx="1"/>
          </p:nvPr>
        </p:nvSpPr>
        <p:spPr/>
        <p:txBody>
          <a:bodyPr>
            <a:normAutofit fontScale="85000" lnSpcReduction="10000"/>
          </a:bodyPr>
          <a:lstStyle/>
          <a:p>
            <a:r>
              <a:rPr lang="en-CA" dirty="0" smtClean="0"/>
              <a:t>Bell signed an agreement to purchase all issued and outstanding shares of Astral on March 16</a:t>
            </a:r>
            <a:r>
              <a:rPr lang="en-CA" baseline="30000" dirty="0" smtClean="0"/>
              <a:t>th</a:t>
            </a:r>
            <a:r>
              <a:rPr lang="en-CA" dirty="0" smtClean="0"/>
              <a:t>, 2012</a:t>
            </a:r>
          </a:p>
          <a:p>
            <a:r>
              <a:rPr lang="en-CA" dirty="0" smtClean="0"/>
              <a:t>Astral media </a:t>
            </a:r>
            <a:r>
              <a:rPr lang="en-CA" dirty="0" err="1" smtClean="0"/>
              <a:t>inc.</a:t>
            </a:r>
            <a:r>
              <a:rPr lang="en-CA" dirty="0" smtClean="0"/>
              <a:t> is a leading Canadian media company</a:t>
            </a:r>
          </a:p>
          <a:p>
            <a:r>
              <a:rPr lang="en-CA" dirty="0" smtClean="0"/>
              <a:t>Four main areas:</a:t>
            </a:r>
          </a:p>
          <a:p>
            <a:pPr lvl="1"/>
            <a:r>
              <a:rPr lang="en-CA" dirty="0" smtClean="0"/>
              <a:t>Television</a:t>
            </a:r>
          </a:p>
          <a:p>
            <a:pPr lvl="1"/>
            <a:r>
              <a:rPr lang="en-CA" dirty="0" smtClean="0"/>
              <a:t>Radio</a:t>
            </a:r>
          </a:p>
          <a:p>
            <a:pPr lvl="1"/>
            <a:r>
              <a:rPr lang="en-CA" dirty="0" smtClean="0"/>
              <a:t>Out-of-home Advertisement</a:t>
            </a:r>
          </a:p>
          <a:p>
            <a:pPr lvl="1"/>
            <a:r>
              <a:rPr lang="en-CA" dirty="0" smtClean="0"/>
              <a:t>Digital</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871889"/>
            <a:ext cx="4038600" cy="1982585"/>
          </a:xfr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556792"/>
            <a:ext cx="3923548" cy="1141273"/>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5148673"/>
            <a:ext cx="3661746" cy="1076188"/>
          </a:xfrm>
          <a:prstGeom prst="rect">
            <a:avLst/>
          </a:prstGeom>
        </p:spPr>
      </p:pic>
      <p:grpSp>
        <p:nvGrpSpPr>
          <p:cNvPr id="8" name="Group 7"/>
          <p:cNvGrpSpPr/>
          <p:nvPr/>
        </p:nvGrpSpPr>
        <p:grpSpPr>
          <a:xfrm>
            <a:off x="39970" y="6477000"/>
            <a:ext cx="2474630" cy="375396"/>
            <a:chOff x="2953" y="0"/>
            <a:chExt cx="2963152" cy="467470"/>
          </a:xfrm>
        </p:grpSpPr>
        <p:sp>
          <p:nvSpPr>
            <p:cNvPr id="9" name="Pentagon 8"/>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1" name="Group 10"/>
          <p:cNvGrpSpPr/>
          <p:nvPr/>
        </p:nvGrpSpPr>
        <p:grpSpPr>
          <a:xfrm>
            <a:off x="2286000" y="6477001"/>
            <a:ext cx="2466308" cy="375395"/>
            <a:chOff x="2373475" y="0"/>
            <a:chExt cx="2963152" cy="467470"/>
          </a:xfrm>
        </p:grpSpPr>
        <p:sp>
          <p:nvSpPr>
            <p:cNvPr id="12" name="Chevron 11"/>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4" name="Group 13"/>
          <p:cNvGrpSpPr/>
          <p:nvPr/>
        </p:nvGrpSpPr>
        <p:grpSpPr>
          <a:xfrm>
            <a:off x="4552414" y="6477001"/>
            <a:ext cx="2534186" cy="375395"/>
            <a:chOff x="4743997" y="0"/>
            <a:chExt cx="2963152" cy="467470"/>
          </a:xfrm>
        </p:grpSpPr>
        <p:sp>
          <p:nvSpPr>
            <p:cNvPr id="15" name="Chevron 14"/>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7" name="Group 16"/>
          <p:cNvGrpSpPr/>
          <p:nvPr/>
        </p:nvGrpSpPr>
        <p:grpSpPr>
          <a:xfrm>
            <a:off x="6858000" y="6477001"/>
            <a:ext cx="2297264" cy="375395"/>
            <a:chOff x="7114519" y="0"/>
            <a:chExt cx="2963152" cy="467470"/>
          </a:xfrm>
        </p:grpSpPr>
        <p:sp>
          <p:nvSpPr>
            <p:cNvPr id="18" name="Chevron 17"/>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9944258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Proposed Acquisition of Astral</a:t>
            </a:r>
            <a:endParaRPr lang="en-CA" dirty="0"/>
          </a:p>
        </p:txBody>
      </p:sp>
      <p:sp>
        <p:nvSpPr>
          <p:cNvPr id="5" name="Content Placeholder 4"/>
          <p:cNvSpPr>
            <a:spLocks noGrp="1"/>
          </p:cNvSpPr>
          <p:nvPr>
            <p:ph sz="half" idx="1"/>
          </p:nvPr>
        </p:nvSpPr>
        <p:spPr>
          <a:xfrm>
            <a:off x="457200" y="1600200"/>
            <a:ext cx="7931224" cy="4525963"/>
          </a:xfrm>
        </p:spPr>
        <p:txBody>
          <a:bodyPr>
            <a:normAutofit/>
          </a:bodyPr>
          <a:lstStyle/>
          <a:p>
            <a:r>
              <a:rPr lang="en-CA" dirty="0" smtClean="0"/>
              <a:t>Acquisition rejected by CRTC in October 2012</a:t>
            </a:r>
          </a:p>
          <a:p>
            <a:r>
              <a:rPr lang="en-CA" dirty="0" smtClean="0"/>
              <a:t>New proposal submitted in November 2012 with amendments made</a:t>
            </a:r>
          </a:p>
          <a:p>
            <a:r>
              <a:rPr lang="en-CA" dirty="0" smtClean="0"/>
              <a:t>Competition Bureau cleared new proposal on March 4</a:t>
            </a:r>
            <a:r>
              <a:rPr lang="en-CA" baseline="30000" dirty="0" smtClean="0"/>
              <a:t>th</a:t>
            </a:r>
            <a:r>
              <a:rPr lang="en-CA" dirty="0" smtClean="0"/>
              <a:t>, 2013</a:t>
            </a:r>
          </a:p>
          <a:p>
            <a:r>
              <a:rPr lang="en-CA" dirty="0" smtClean="0"/>
              <a:t>Still waiting clearance of CRTC</a:t>
            </a:r>
          </a:p>
          <a:p>
            <a:r>
              <a:rPr lang="en-CA" dirty="0" smtClean="0"/>
              <a:t>Estimated date for completion of transaction is June 1</a:t>
            </a:r>
            <a:r>
              <a:rPr lang="en-CA" baseline="30000" dirty="0" smtClean="0"/>
              <a:t>th</a:t>
            </a:r>
            <a:r>
              <a:rPr lang="en-CA" dirty="0" smtClean="0"/>
              <a:t>, 2013</a:t>
            </a:r>
            <a:endParaRPr lang="en-CA" dirty="0"/>
          </a:p>
        </p:txBody>
      </p:sp>
      <p:grpSp>
        <p:nvGrpSpPr>
          <p:cNvPr id="4" name="Group 3"/>
          <p:cNvGrpSpPr/>
          <p:nvPr/>
        </p:nvGrpSpPr>
        <p:grpSpPr>
          <a:xfrm>
            <a:off x="39970"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86000" y="6482605"/>
            <a:ext cx="2466308" cy="375395"/>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552414" y="6482605"/>
            <a:ext cx="2534186" cy="375395"/>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6858000" y="6482605"/>
            <a:ext cx="2297264" cy="375395"/>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88592124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Media</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57400"/>
            <a:ext cx="7687166" cy="1379334"/>
          </a:xfrm>
          <a:prstGeom prst="rect">
            <a:avLst/>
          </a:prstGeom>
        </p:spPr>
      </p:pic>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07" y="4021832"/>
            <a:ext cx="7691693" cy="1083568"/>
          </a:xfrm>
          <a:prstGeom prst="rect">
            <a:avLst/>
          </a:prstGeom>
        </p:spPr>
      </p:pic>
      <p:grpSp>
        <p:nvGrpSpPr>
          <p:cNvPr id="5" name="Group 4"/>
          <p:cNvGrpSpPr/>
          <p:nvPr/>
        </p:nvGrpSpPr>
        <p:grpSpPr>
          <a:xfrm>
            <a:off x="39970"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86000" y="6482605"/>
            <a:ext cx="2466308" cy="375395"/>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552414" y="6482605"/>
            <a:ext cx="2534186" cy="375395"/>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6858000" y="6482605"/>
            <a:ext cx="2297264" cy="375395"/>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35711933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Aliant</a:t>
            </a:r>
            <a:endParaRPr lang="en-CA" dirty="0"/>
          </a:p>
        </p:txBody>
      </p:sp>
      <p:sp>
        <p:nvSpPr>
          <p:cNvPr id="3" name="Content Placeholder 2"/>
          <p:cNvSpPr>
            <a:spLocks noGrp="1"/>
          </p:cNvSpPr>
          <p:nvPr>
            <p:ph sz="half" idx="1"/>
          </p:nvPr>
        </p:nvSpPr>
        <p:spPr/>
        <p:txBody>
          <a:bodyPr>
            <a:normAutofit fontScale="92500" lnSpcReduction="20000"/>
          </a:bodyPr>
          <a:lstStyle/>
          <a:p>
            <a:r>
              <a:rPr lang="en-CA" dirty="0" smtClean="0"/>
              <a:t>Provides local telephone, long distance, internet, data, </a:t>
            </a:r>
            <a:r>
              <a:rPr lang="en-CA" dirty="0" err="1" smtClean="0"/>
              <a:t>tv</a:t>
            </a:r>
            <a:r>
              <a:rPr lang="en-CA" dirty="0" smtClean="0"/>
              <a:t>, IT services, wireless, and other ICT services to residential and business customers</a:t>
            </a:r>
          </a:p>
          <a:p>
            <a:r>
              <a:rPr lang="en-CA" dirty="0" smtClean="0"/>
              <a:t>Operates in Atlantic provinces and rural areas in Ontario and Quebec</a:t>
            </a:r>
          </a:p>
          <a:p>
            <a:r>
              <a:rPr lang="en-CA" dirty="0" smtClean="0"/>
              <a:t>BCE is the majority shareholder of Bell Aliant with 44.1% </a:t>
            </a:r>
            <a:endParaRPr lang="en-CA"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3358356"/>
            <a:ext cx="4038600" cy="1009650"/>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81506872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Bell Aliant</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27" y="1772816"/>
            <a:ext cx="7659473" cy="2189584"/>
          </a:xfrm>
          <a:prstGeom prst="rect">
            <a:avLst/>
          </a:prstGeom>
        </p:spPr>
      </p:pic>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33664"/>
            <a:ext cx="7887138" cy="1100336"/>
          </a:xfrm>
          <a:prstGeom prst="rect">
            <a:avLst/>
          </a:prstGeom>
        </p:spPr>
      </p:pic>
      <p:grpSp>
        <p:nvGrpSpPr>
          <p:cNvPr id="5" name="Group 4"/>
          <p:cNvGrpSpPr/>
          <p:nvPr/>
        </p:nvGrpSpPr>
        <p:grpSpPr>
          <a:xfrm>
            <a:off x="39970"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86000" y="6482605"/>
            <a:ext cx="2466308" cy="375395"/>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552414" y="6482605"/>
            <a:ext cx="2534186" cy="375395"/>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6858000" y="6482605"/>
            <a:ext cx="2297264" cy="375395"/>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0746204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Management</a:t>
            </a:r>
            <a:endParaRPr lang="en-CA" dirty="0"/>
          </a:p>
        </p:txBody>
      </p:sp>
      <p:sp>
        <p:nvSpPr>
          <p:cNvPr id="3" name="Subtitle 2"/>
          <p:cNvSpPr>
            <a:spLocks noGrp="1"/>
          </p:cNvSpPr>
          <p:nvPr>
            <p:ph type="subTitle" idx="1"/>
          </p:nvPr>
        </p:nvSpPr>
        <p:spPr/>
        <p:txBody>
          <a:bodyPr/>
          <a:lstStyle/>
          <a:p>
            <a:r>
              <a:rPr lang="en-CA" dirty="0" smtClean="0"/>
              <a:t>BCE</a:t>
            </a:r>
            <a:endParaRPr lang="en-CA" dirty="0"/>
          </a:p>
        </p:txBody>
      </p:sp>
    </p:spTree>
    <p:extLst>
      <p:ext uri="{BB962C8B-B14F-4D97-AF65-F5344CB8AC3E}">
        <p14:creationId xmlns:p14="http://schemas.microsoft.com/office/powerpoint/2010/main" val="8915884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George Cope</a:t>
            </a:r>
            <a:endParaRPr lang="en-CA" dirty="0"/>
          </a:p>
        </p:txBody>
      </p:sp>
      <p:sp>
        <p:nvSpPr>
          <p:cNvPr id="4" name="Content Placeholder 3"/>
          <p:cNvSpPr>
            <a:spLocks noGrp="1"/>
          </p:cNvSpPr>
          <p:nvPr>
            <p:ph sz="half" idx="1"/>
          </p:nvPr>
        </p:nvSpPr>
        <p:spPr/>
        <p:txBody>
          <a:bodyPr>
            <a:normAutofit fontScale="70000" lnSpcReduction="20000"/>
          </a:bodyPr>
          <a:lstStyle/>
          <a:p>
            <a:r>
              <a:rPr lang="en-CA" dirty="0" smtClean="0"/>
              <a:t>President and CEO</a:t>
            </a:r>
          </a:p>
          <a:p>
            <a:r>
              <a:rPr lang="en-CA" dirty="0" smtClean="0"/>
              <a:t>Joined Bell in 2005 with 15 years experience in CEO roles in telecommunications industry</a:t>
            </a:r>
          </a:p>
          <a:p>
            <a:r>
              <a:rPr lang="en-CA" dirty="0" smtClean="0"/>
              <a:t>Holds a Honors Business Administration degree from the University of Western Ontario</a:t>
            </a:r>
          </a:p>
          <a:p>
            <a:r>
              <a:rPr lang="en-CA" dirty="0" smtClean="0"/>
              <a:t>Serves on the advisory board of UWO’s Richard Ivey School of Business</a:t>
            </a:r>
          </a:p>
          <a:p>
            <a:r>
              <a:rPr lang="en-CA" dirty="0" smtClean="0"/>
              <a:t>Chairman of the Board for Bell Aliant</a:t>
            </a:r>
          </a:p>
          <a:p>
            <a:r>
              <a:rPr lang="en-CA" dirty="0" smtClean="0"/>
              <a:t>Director of BMO, BCE, and Bell Canada</a:t>
            </a:r>
            <a:endParaRPr lang="en-CA"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4558" y="1600200"/>
            <a:ext cx="3085883" cy="4525963"/>
          </a:xfrm>
        </p:spPr>
      </p:pic>
      <p:grpSp>
        <p:nvGrpSpPr>
          <p:cNvPr id="5" name="Group 4"/>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685863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dirty="0" smtClean="0"/>
              <a:t>Wireless TSPs’ Subscriber Market Share</a:t>
            </a:r>
            <a:endParaRPr lang="en-US" dirty="0"/>
          </a:p>
        </p:txBody>
      </p:sp>
      <p:grpSp>
        <p:nvGrpSpPr>
          <p:cNvPr id="3"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5"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8"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1"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pic>
        <p:nvPicPr>
          <p:cNvPr id="11266" name="Picture 2" descr="C:\Users\Kevin\Dropbox\BUS 417\Telecom\Wireline\Wireless TSPs' subscriber market share.png"/>
          <p:cNvPicPr>
            <a:picLocks noChangeAspect="1" noChangeArrowheads="1"/>
          </p:cNvPicPr>
          <p:nvPr/>
        </p:nvPicPr>
        <p:blipFill>
          <a:blip r:embed="rId2" cstate="print"/>
          <a:srcRect/>
          <a:stretch>
            <a:fillRect/>
          </a:stretch>
        </p:blipFill>
        <p:spPr bwMode="auto">
          <a:xfrm>
            <a:off x="457199" y="1752600"/>
            <a:ext cx="8318135" cy="3505200"/>
          </a:xfrm>
          <a:prstGeom prst="rect">
            <a:avLst/>
          </a:prstGeom>
          <a:noFill/>
        </p:spPr>
      </p:pic>
      <p:sp>
        <p:nvSpPr>
          <p:cNvPr id="4" name="TextBox 3"/>
          <p:cNvSpPr txBox="1"/>
          <p:nvPr/>
        </p:nvSpPr>
        <p:spPr>
          <a:xfrm>
            <a:off x="457199" y="1219200"/>
            <a:ext cx="4724401" cy="369332"/>
          </a:xfrm>
          <a:prstGeom prst="rect">
            <a:avLst/>
          </a:prstGeom>
          <a:noFill/>
        </p:spPr>
        <p:txBody>
          <a:bodyPr wrap="square" rtlCol="0">
            <a:spAutoFit/>
          </a:bodyPr>
          <a:lstStyle/>
          <a:p>
            <a:r>
              <a:rPr lang="en-US" dirty="0" smtClean="0"/>
              <a:t>TSP: Telecommunication Service Provider</a:t>
            </a:r>
            <a:endParaRPr lang="en-US" dirty="0"/>
          </a:p>
        </p:txBody>
      </p:sp>
    </p:spTree>
    <p:extLst>
      <p:ext uri="{BB962C8B-B14F-4D97-AF65-F5344CB8AC3E}">
        <p14:creationId xmlns:p14="http://schemas.microsoft.com/office/powerpoint/2010/main" val="11483581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Mirko</a:t>
            </a:r>
            <a:r>
              <a:rPr lang="en-CA" dirty="0" smtClean="0"/>
              <a:t> </a:t>
            </a:r>
            <a:r>
              <a:rPr lang="en-CA" dirty="0" err="1" smtClean="0"/>
              <a:t>Bibic</a:t>
            </a:r>
            <a:endParaRPr lang="en-CA" dirty="0"/>
          </a:p>
        </p:txBody>
      </p:sp>
      <p:sp>
        <p:nvSpPr>
          <p:cNvPr id="3" name="Content Placeholder 2"/>
          <p:cNvSpPr>
            <a:spLocks noGrp="1"/>
          </p:cNvSpPr>
          <p:nvPr>
            <p:ph sz="half" idx="1"/>
          </p:nvPr>
        </p:nvSpPr>
        <p:spPr/>
        <p:txBody>
          <a:bodyPr>
            <a:normAutofit fontScale="92500" lnSpcReduction="20000"/>
          </a:bodyPr>
          <a:lstStyle/>
          <a:p>
            <a:r>
              <a:rPr lang="en-CA" dirty="0" smtClean="0"/>
              <a:t>Executive VP and Chief Legal and Regulatory Officer</a:t>
            </a:r>
          </a:p>
          <a:p>
            <a:r>
              <a:rPr lang="en-CA" dirty="0" smtClean="0"/>
              <a:t>Join Bell in January 2004 as Senior VP, Regulatory</a:t>
            </a:r>
          </a:p>
          <a:p>
            <a:r>
              <a:rPr lang="en-CA" dirty="0" smtClean="0"/>
              <a:t>Prior to Bell, </a:t>
            </a:r>
            <a:r>
              <a:rPr lang="en-CA" dirty="0" err="1" smtClean="0"/>
              <a:t>Bibic</a:t>
            </a:r>
            <a:r>
              <a:rPr lang="en-CA" dirty="0" smtClean="0"/>
              <a:t> was managing partner of the Ottawa Office for </a:t>
            </a:r>
            <a:r>
              <a:rPr lang="en-CA" dirty="0" err="1" smtClean="0"/>
              <a:t>Strikeman</a:t>
            </a:r>
            <a:r>
              <a:rPr lang="en-CA" dirty="0" smtClean="0"/>
              <a:t> Elliot LLP</a:t>
            </a:r>
          </a:p>
          <a:p>
            <a:r>
              <a:rPr lang="en-CA" dirty="0" smtClean="0"/>
              <a:t>Hold a Law degree from the University of Toronto</a:t>
            </a:r>
          </a:p>
          <a:p>
            <a:r>
              <a:rPr lang="en-CA" dirty="0" smtClean="0"/>
              <a:t>Called to the bar in 1994</a:t>
            </a:r>
          </a:p>
          <a:p>
            <a:endParaRPr lang="en-CA" dirty="0" smtClean="0"/>
          </a:p>
          <a:p>
            <a:endParaRPr lang="en-C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1700808"/>
            <a:ext cx="3508186" cy="3508186"/>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99481798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Charles Brown</a:t>
            </a:r>
            <a:endParaRPr lang="en-CA" dirty="0"/>
          </a:p>
        </p:txBody>
      </p:sp>
      <p:sp>
        <p:nvSpPr>
          <p:cNvPr id="3" name="Content Placeholder 2"/>
          <p:cNvSpPr>
            <a:spLocks noGrp="1"/>
          </p:cNvSpPr>
          <p:nvPr>
            <p:ph sz="half" idx="1"/>
          </p:nvPr>
        </p:nvSpPr>
        <p:spPr/>
        <p:txBody>
          <a:bodyPr>
            <a:normAutofit fontScale="92500" lnSpcReduction="10000"/>
          </a:bodyPr>
          <a:lstStyle/>
          <a:p>
            <a:r>
              <a:rPr lang="en-CA" dirty="0" smtClean="0"/>
              <a:t>President, The Source</a:t>
            </a:r>
          </a:p>
          <a:p>
            <a:r>
              <a:rPr lang="en-CA" dirty="0" smtClean="0"/>
              <a:t>Joined Bell in 1980 as sales rep</a:t>
            </a:r>
          </a:p>
          <a:p>
            <a:r>
              <a:rPr lang="en-CA" dirty="0" smtClean="0"/>
              <a:t>Rejoined Bell in 2006 as President Bell West</a:t>
            </a:r>
          </a:p>
          <a:p>
            <a:r>
              <a:rPr lang="en-CA" dirty="0" smtClean="0"/>
              <a:t>Bachelors of Arts degree from University of Toronto </a:t>
            </a:r>
          </a:p>
          <a:p>
            <a:r>
              <a:rPr lang="en-CA" dirty="0" smtClean="0"/>
              <a:t>Masters degree from UWO’s Richard Ivey School of Business</a:t>
            </a:r>
            <a:endParaRPr lang="en-C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4558" y="1600200"/>
            <a:ext cx="3085883" cy="4525963"/>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34414768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Michael Cole</a:t>
            </a:r>
            <a:endParaRPr lang="en-CA" dirty="0"/>
          </a:p>
        </p:txBody>
      </p:sp>
      <p:sp>
        <p:nvSpPr>
          <p:cNvPr id="3" name="Content Placeholder 2"/>
          <p:cNvSpPr>
            <a:spLocks noGrp="1"/>
          </p:cNvSpPr>
          <p:nvPr>
            <p:ph sz="half" idx="1"/>
          </p:nvPr>
        </p:nvSpPr>
        <p:spPr/>
        <p:txBody>
          <a:bodyPr>
            <a:normAutofit fontScale="92500" lnSpcReduction="10000"/>
          </a:bodyPr>
          <a:lstStyle/>
          <a:p>
            <a:r>
              <a:rPr lang="en-CA" dirty="0" smtClean="0"/>
              <a:t>Executive VP and Chief Information Officer</a:t>
            </a:r>
          </a:p>
          <a:p>
            <a:r>
              <a:rPr lang="en-CA" dirty="0" smtClean="0"/>
              <a:t>Joined Bell in 1991</a:t>
            </a:r>
          </a:p>
          <a:p>
            <a:r>
              <a:rPr lang="en-CA" dirty="0" smtClean="0"/>
              <a:t>Named to Canada’s Top 40 under 40 in 2009 </a:t>
            </a:r>
          </a:p>
          <a:p>
            <a:r>
              <a:rPr lang="en-CA" dirty="0" smtClean="0"/>
              <a:t>Graduate from the Faculty of Economics from Princeton University</a:t>
            </a:r>
          </a:p>
          <a:p>
            <a:r>
              <a:rPr lang="en-CA" dirty="0" smtClean="0"/>
              <a:t>MBA from University of Toronto’s </a:t>
            </a:r>
            <a:r>
              <a:rPr lang="en-CA" dirty="0" err="1" smtClean="0"/>
              <a:t>Rotman</a:t>
            </a:r>
            <a:r>
              <a:rPr lang="en-CA" dirty="0" smtClean="0"/>
              <a:t> School of Business</a:t>
            </a:r>
            <a:endParaRPr lang="en-CA"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24558" y="1600200"/>
            <a:ext cx="3085883" cy="4525963"/>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62522518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Kevin </a:t>
            </a:r>
            <a:r>
              <a:rPr lang="en-CA" dirty="0" err="1" smtClean="0"/>
              <a:t>Crull</a:t>
            </a:r>
            <a:endParaRPr lang="en-CA" dirty="0"/>
          </a:p>
        </p:txBody>
      </p:sp>
      <p:sp>
        <p:nvSpPr>
          <p:cNvPr id="3" name="Content Placeholder 2"/>
          <p:cNvSpPr>
            <a:spLocks noGrp="1"/>
          </p:cNvSpPr>
          <p:nvPr>
            <p:ph sz="half" idx="1"/>
          </p:nvPr>
        </p:nvSpPr>
        <p:spPr/>
        <p:txBody>
          <a:bodyPr>
            <a:normAutofit fontScale="70000" lnSpcReduction="20000"/>
          </a:bodyPr>
          <a:lstStyle/>
          <a:p>
            <a:r>
              <a:rPr lang="en-CA" dirty="0" smtClean="0"/>
              <a:t>President Bell Media</a:t>
            </a:r>
          </a:p>
          <a:p>
            <a:r>
              <a:rPr lang="en-CA" dirty="0" smtClean="0"/>
              <a:t>Joined Bell April 1</a:t>
            </a:r>
            <a:r>
              <a:rPr lang="en-CA" baseline="30000" dirty="0" smtClean="0"/>
              <a:t>st</a:t>
            </a:r>
            <a:r>
              <a:rPr lang="en-CA" dirty="0" smtClean="0"/>
              <a:t> following the acquisition of CTV</a:t>
            </a:r>
          </a:p>
          <a:p>
            <a:r>
              <a:rPr lang="en-CA" dirty="0" smtClean="0"/>
              <a:t>Was CEO of CTV Globe Media prior to acquisition</a:t>
            </a:r>
          </a:p>
          <a:p>
            <a:r>
              <a:rPr lang="en-CA" dirty="0" smtClean="0"/>
              <a:t>20 years experience leading sales, marketing, and operational teams in telecommunications and consumer packaged goods industries</a:t>
            </a:r>
          </a:p>
          <a:p>
            <a:r>
              <a:rPr lang="en-CA" dirty="0" smtClean="0"/>
              <a:t>Was Senior VP of AT&amp;T Consumer and Small Business</a:t>
            </a:r>
          </a:p>
          <a:p>
            <a:r>
              <a:rPr lang="en-CA" dirty="0" smtClean="0"/>
              <a:t>MBA at University of San Francisco</a:t>
            </a:r>
          </a:p>
          <a:p>
            <a:r>
              <a:rPr lang="en-CA" dirty="0" smtClean="0"/>
              <a:t>Bachelors degree in Marketing at Ohio State University</a:t>
            </a:r>
            <a:endParaRPr lang="en-C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4558" y="1600200"/>
            <a:ext cx="3085883" cy="4525963"/>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44565845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Stephen Howe</a:t>
            </a:r>
            <a:endParaRPr lang="en-CA" dirty="0"/>
          </a:p>
        </p:txBody>
      </p:sp>
      <p:sp>
        <p:nvSpPr>
          <p:cNvPr id="3" name="Content Placeholder 2"/>
          <p:cNvSpPr>
            <a:spLocks noGrp="1"/>
          </p:cNvSpPr>
          <p:nvPr>
            <p:ph sz="half" idx="1"/>
          </p:nvPr>
        </p:nvSpPr>
        <p:spPr/>
        <p:txBody>
          <a:bodyPr>
            <a:normAutofit fontScale="92500" lnSpcReduction="20000"/>
          </a:bodyPr>
          <a:lstStyle/>
          <a:p>
            <a:r>
              <a:rPr lang="en-CA" dirty="0" smtClean="0"/>
              <a:t>Executive VP and Chief Technology Officer</a:t>
            </a:r>
          </a:p>
          <a:p>
            <a:r>
              <a:rPr lang="en-CA" dirty="0" smtClean="0"/>
              <a:t>Prior to Bell, Howe was Executive VP of Information Technology at </a:t>
            </a:r>
            <a:r>
              <a:rPr lang="en-CA" dirty="0" err="1" smtClean="0"/>
              <a:t>Telus</a:t>
            </a:r>
            <a:r>
              <a:rPr lang="en-CA" dirty="0" smtClean="0"/>
              <a:t> Mobility</a:t>
            </a:r>
          </a:p>
          <a:p>
            <a:r>
              <a:rPr lang="en-CA" dirty="0" smtClean="0"/>
              <a:t>Bachelors of Engineering in Engineering Physics from McMaster University</a:t>
            </a:r>
          </a:p>
          <a:p>
            <a:r>
              <a:rPr lang="en-CA" dirty="0" smtClean="0"/>
              <a:t>MBA from Cornell University</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08104" y="1916832"/>
            <a:ext cx="2719908" cy="3626544"/>
          </a:xfrm>
        </p:spPr>
      </p:pic>
      <p:grpSp>
        <p:nvGrpSpPr>
          <p:cNvPr id="6" name="Group 5"/>
          <p:cNvGrpSpPr/>
          <p:nvPr/>
        </p:nvGrpSpPr>
        <p:grpSpPr>
          <a:xfrm>
            <a:off x="39970" y="6477000"/>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77001"/>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77001"/>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77001"/>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20289333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Thomas C. O’Neill</a:t>
            </a:r>
            <a:endParaRPr lang="en-CA" dirty="0"/>
          </a:p>
        </p:txBody>
      </p:sp>
      <p:sp>
        <p:nvSpPr>
          <p:cNvPr id="3" name="Content Placeholder 2"/>
          <p:cNvSpPr>
            <a:spLocks noGrp="1"/>
          </p:cNvSpPr>
          <p:nvPr>
            <p:ph sz="half" idx="1"/>
          </p:nvPr>
        </p:nvSpPr>
        <p:spPr/>
        <p:txBody>
          <a:bodyPr>
            <a:normAutofit fontScale="62500" lnSpcReduction="20000"/>
          </a:bodyPr>
          <a:lstStyle/>
          <a:p>
            <a:r>
              <a:rPr lang="en-CA" dirty="0" smtClean="0"/>
              <a:t>Chairman of the Board since 2009</a:t>
            </a:r>
          </a:p>
          <a:p>
            <a:r>
              <a:rPr lang="en-CA" dirty="0" smtClean="0"/>
              <a:t>Prior to Bell, CEO of </a:t>
            </a:r>
            <a:r>
              <a:rPr lang="en-CA" dirty="0" err="1" smtClean="0"/>
              <a:t>Pricewaterhouse</a:t>
            </a:r>
            <a:r>
              <a:rPr lang="en-CA" dirty="0" smtClean="0"/>
              <a:t> Coopers, then Chairman of the Board at </a:t>
            </a:r>
            <a:r>
              <a:rPr lang="en-CA" dirty="0" err="1" smtClean="0"/>
              <a:t>Pricewaterhouse</a:t>
            </a:r>
            <a:r>
              <a:rPr lang="en-CA" dirty="0" smtClean="0"/>
              <a:t> Coopers</a:t>
            </a:r>
          </a:p>
          <a:p>
            <a:r>
              <a:rPr lang="en-CA" dirty="0" smtClean="0"/>
              <a:t>Former Vice-Chair of the Board of Trustees of Queen’s University</a:t>
            </a:r>
          </a:p>
          <a:p>
            <a:r>
              <a:rPr lang="en-CA" dirty="0" smtClean="0"/>
              <a:t>Graduated from Queen’s University with Bachelors of Commerce</a:t>
            </a:r>
          </a:p>
          <a:p>
            <a:r>
              <a:rPr lang="en-CA" dirty="0" smtClean="0"/>
              <a:t>Chartered Accountant</a:t>
            </a:r>
          </a:p>
          <a:p>
            <a:r>
              <a:rPr lang="en-CA" dirty="0" smtClean="0"/>
              <a:t>Received an Honorary LLD from Queen’s University</a:t>
            </a:r>
          </a:p>
          <a:p>
            <a:r>
              <a:rPr lang="en-CA" dirty="0" smtClean="0"/>
              <a:t>Fellow of the Institute of Corporate Directors</a:t>
            </a:r>
          </a:p>
          <a:p>
            <a:r>
              <a:rPr lang="en-CA" dirty="0" smtClean="0"/>
              <a:t>Also a Director of Adecco S.A., Bell Canada, Loblaw Companies Limited, </a:t>
            </a:r>
            <a:r>
              <a:rPr lang="en-CA" dirty="0" err="1" smtClean="0"/>
              <a:t>Nexen</a:t>
            </a:r>
            <a:r>
              <a:rPr lang="en-CA" dirty="0" smtClean="0"/>
              <a:t> Inc., and The Bank of Nova Scotia</a:t>
            </a:r>
            <a:endParaRPr lang="en-C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4558" y="1600200"/>
            <a:ext cx="3085883" cy="4525963"/>
          </a:xfr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43653970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CA" dirty="0" smtClean="0"/>
              <a:t>Financial Statements</a:t>
            </a:r>
            <a:endParaRPr lang="en-CA" dirty="0"/>
          </a:p>
        </p:txBody>
      </p:sp>
      <p:sp>
        <p:nvSpPr>
          <p:cNvPr id="6" name="Subtitle 5"/>
          <p:cNvSpPr>
            <a:spLocks noGrp="1"/>
          </p:cNvSpPr>
          <p:nvPr>
            <p:ph type="subTitle" idx="1"/>
          </p:nvPr>
        </p:nvSpPr>
        <p:spPr/>
        <p:txBody>
          <a:bodyPr/>
          <a:lstStyle/>
          <a:p>
            <a:r>
              <a:rPr lang="en-CA" dirty="0" smtClean="0"/>
              <a:t>BCE</a:t>
            </a:r>
            <a:endParaRPr lang="en-CA" dirty="0"/>
          </a:p>
        </p:txBody>
      </p:sp>
    </p:spTree>
    <p:extLst>
      <p:ext uri="{BB962C8B-B14F-4D97-AF65-F5344CB8AC3E}">
        <p14:creationId xmlns:p14="http://schemas.microsoft.com/office/powerpoint/2010/main" val="13078187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Outstanding Shares</a:t>
            </a:r>
            <a:endParaRPr lang="en-CA"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916832"/>
            <a:ext cx="4290432" cy="3833192"/>
          </a:xfrm>
          <a:prstGeom prst="rect">
            <a:avLst/>
          </a:prstGeom>
        </p:spPr>
      </p:pic>
      <p:grpSp>
        <p:nvGrpSpPr>
          <p:cNvPr id="6" name="Group 5"/>
          <p:cNvGrpSpPr/>
          <p:nvPr/>
        </p:nvGrpSpPr>
        <p:grpSpPr>
          <a:xfrm>
            <a:off x="39970" y="6482604"/>
            <a:ext cx="2474630" cy="375396"/>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286000" y="6482605"/>
            <a:ext cx="2466308" cy="375395"/>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552414" y="6482605"/>
            <a:ext cx="2534186" cy="375395"/>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6858000" y="6482605"/>
            <a:ext cx="2297264" cy="375395"/>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92661305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 (Quarterly)</a:t>
            </a:r>
            <a:endParaRPr lang="en-CA" dirty="0"/>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4744"/>
            <a:ext cx="9144000" cy="5836897"/>
          </a:xfrm>
          <a:prstGeom prst="rect">
            <a:avLst/>
          </a:prstGeom>
        </p:spPr>
      </p:pic>
    </p:spTree>
    <p:extLst>
      <p:ext uri="{BB962C8B-B14F-4D97-AF65-F5344CB8AC3E}">
        <p14:creationId xmlns:p14="http://schemas.microsoft.com/office/powerpoint/2010/main" val="284200519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 (Assets)</a:t>
            </a:r>
            <a:endParaRPr lang="en-CA" dirty="0"/>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484784"/>
            <a:ext cx="8733277" cy="4458087"/>
          </a:xfrm>
          <a:prstGeom prst="rect">
            <a:avLst/>
          </a:prstGeom>
        </p:spPr>
      </p:pic>
      <p:grpSp>
        <p:nvGrpSpPr>
          <p:cNvPr id="5" name="Group 4"/>
          <p:cNvGrpSpPr/>
          <p:nvPr/>
        </p:nvGrpSpPr>
        <p:grpSpPr>
          <a:xfrm>
            <a:off x="39970" y="6482604"/>
            <a:ext cx="2474630" cy="375396"/>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286000" y="6482605"/>
            <a:ext cx="2466308" cy="375395"/>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552414" y="6482605"/>
            <a:ext cx="2534186" cy="375395"/>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6858000" y="6482605"/>
            <a:ext cx="2297264" cy="375395"/>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80386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Telecommunications Industry Overview</a:t>
            </a:r>
          </a:p>
          <a:p>
            <a:r>
              <a:rPr lang="en-US" dirty="0"/>
              <a:t>Rogers</a:t>
            </a:r>
          </a:p>
          <a:p>
            <a:pPr lvl="1"/>
            <a:r>
              <a:rPr lang="en-US" dirty="0"/>
              <a:t>History/Management/Strategy</a:t>
            </a:r>
          </a:p>
          <a:p>
            <a:pPr lvl="1"/>
            <a:r>
              <a:rPr lang="en-US" dirty="0"/>
              <a:t>Financial </a:t>
            </a:r>
            <a:r>
              <a:rPr lang="en-US" dirty="0" smtClean="0"/>
              <a:t>Statements/Highlights</a:t>
            </a:r>
            <a:endParaRPr lang="en-US" dirty="0"/>
          </a:p>
          <a:p>
            <a:r>
              <a:rPr lang="en-US" dirty="0" smtClean="0"/>
              <a:t>Verizon</a:t>
            </a:r>
            <a:endParaRPr lang="en-US" dirty="0"/>
          </a:p>
          <a:p>
            <a:pPr lvl="1"/>
            <a:r>
              <a:rPr lang="en-US" dirty="0"/>
              <a:t>History/Management/Strategy</a:t>
            </a:r>
          </a:p>
          <a:p>
            <a:pPr lvl="1"/>
            <a:r>
              <a:rPr lang="en-US" dirty="0"/>
              <a:t>Financial </a:t>
            </a:r>
            <a:r>
              <a:rPr lang="en-US" dirty="0" smtClean="0"/>
              <a:t>Statements/Highlights</a:t>
            </a:r>
            <a:endParaRPr lang="en-US" dirty="0"/>
          </a:p>
          <a:p>
            <a:r>
              <a:rPr lang="en-US" dirty="0" smtClean="0"/>
              <a:t>Bell</a:t>
            </a:r>
          </a:p>
          <a:p>
            <a:pPr lvl="1"/>
            <a:r>
              <a:rPr lang="en-US" dirty="0" smtClean="0"/>
              <a:t>History/Management/Strategy</a:t>
            </a:r>
          </a:p>
          <a:p>
            <a:pPr lvl="1"/>
            <a:r>
              <a:rPr lang="en-US" dirty="0" smtClean="0"/>
              <a:t>Financial Statements/Highlights</a:t>
            </a:r>
          </a:p>
        </p:txBody>
      </p:sp>
      <p:grpSp>
        <p:nvGrpSpPr>
          <p:cNvPr id="8" name="Group 7"/>
          <p:cNvGrpSpPr/>
          <p:nvPr/>
        </p:nvGrpSpPr>
        <p:grpSpPr>
          <a:xfrm>
            <a:off x="0" y="6390530"/>
            <a:ext cx="2675159" cy="467470"/>
            <a:chOff x="2953" y="0"/>
            <a:chExt cx="2963152" cy="467470"/>
          </a:xfrm>
        </p:grpSpPr>
        <p:sp>
          <p:nvSpPr>
            <p:cNvPr id="18" name="Pentagon 17"/>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9" name="Group 8"/>
          <p:cNvGrpSpPr/>
          <p:nvPr/>
        </p:nvGrpSpPr>
        <p:grpSpPr>
          <a:xfrm>
            <a:off x="2294159" y="6390530"/>
            <a:ext cx="2285837" cy="467470"/>
            <a:chOff x="2373475" y="0"/>
            <a:chExt cx="2963152" cy="467470"/>
          </a:xfrm>
        </p:grpSpPr>
        <p:sp>
          <p:nvSpPr>
            <p:cNvPr id="16" name="Chevron 15"/>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0" name="Group 9"/>
          <p:cNvGrpSpPr/>
          <p:nvPr/>
        </p:nvGrpSpPr>
        <p:grpSpPr>
          <a:xfrm>
            <a:off x="4351559" y="6390530"/>
            <a:ext cx="2582641" cy="467470"/>
            <a:chOff x="4743997" y="0"/>
            <a:chExt cx="2963152" cy="467470"/>
          </a:xfrm>
        </p:grpSpPr>
        <p:sp>
          <p:nvSpPr>
            <p:cNvPr id="14" name="Chevron 13"/>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1" name="Group 10"/>
          <p:cNvGrpSpPr/>
          <p:nvPr/>
        </p:nvGrpSpPr>
        <p:grpSpPr>
          <a:xfrm>
            <a:off x="6400800" y="6390530"/>
            <a:ext cx="2743200" cy="467470"/>
            <a:chOff x="7114519" y="0"/>
            <a:chExt cx="2963152" cy="467470"/>
          </a:xfrm>
        </p:grpSpPr>
        <p:sp>
          <p:nvSpPr>
            <p:cNvPr id="12" name="Chevron 11"/>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616713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Wireless TSPs’ Revenue Market Share</a:t>
            </a:r>
            <a:endParaRPr lang="en-US" dirty="0"/>
          </a:p>
        </p:txBody>
      </p:sp>
      <p:grpSp>
        <p:nvGrpSpPr>
          <p:cNvPr id="3"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5"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8"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1"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pic>
        <p:nvPicPr>
          <p:cNvPr id="12290" name="Picture 2" descr="C:\Users\Kevin\Dropbox\BUS 417\Telecom\Wireline\Wireless TSPs' revenue market share.png"/>
          <p:cNvPicPr>
            <a:picLocks noChangeAspect="1" noChangeArrowheads="1"/>
          </p:cNvPicPr>
          <p:nvPr/>
        </p:nvPicPr>
        <p:blipFill>
          <a:blip r:embed="rId2" cstate="print"/>
          <a:srcRect/>
          <a:stretch>
            <a:fillRect/>
          </a:stretch>
        </p:blipFill>
        <p:spPr bwMode="auto">
          <a:xfrm>
            <a:off x="685800" y="1600200"/>
            <a:ext cx="7924800" cy="4123373"/>
          </a:xfrm>
          <a:prstGeom prst="rect">
            <a:avLst/>
          </a:prstGeom>
          <a:noFill/>
        </p:spPr>
      </p:pic>
    </p:spTree>
    <p:extLst>
      <p:ext uri="{BB962C8B-B14F-4D97-AF65-F5344CB8AC3E}">
        <p14:creationId xmlns:p14="http://schemas.microsoft.com/office/powerpoint/2010/main" val="23906043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CA" dirty="0" smtClean="0"/>
              <a:t>Balance Sheet (Liabilities + Equities)</a:t>
            </a:r>
            <a:endParaRPr lang="en-CA"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61651"/>
            <a:ext cx="8471095" cy="5492167"/>
          </a:xfrm>
          <a:prstGeom prst="rect">
            <a:avLst/>
          </a:prstGeom>
        </p:spPr>
      </p:pic>
    </p:spTree>
    <p:extLst>
      <p:ext uri="{BB962C8B-B14F-4D97-AF65-F5344CB8AC3E}">
        <p14:creationId xmlns:p14="http://schemas.microsoft.com/office/powerpoint/2010/main" val="281607295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 (Quarterly)</a:t>
            </a:r>
            <a:endParaRPr lang="en-CA"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0940"/>
            <a:ext cx="9144000" cy="5290161"/>
          </a:xfrm>
          <a:prstGeom prst="rect">
            <a:avLst/>
          </a:prstGeom>
        </p:spPr>
      </p:pic>
    </p:spTree>
    <p:extLst>
      <p:ext uri="{BB962C8B-B14F-4D97-AF65-F5344CB8AC3E}">
        <p14:creationId xmlns:p14="http://schemas.microsoft.com/office/powerpoint/2010/main" val="290455831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a:t>
            </a:r>
            <a:endParaRPr lang="en-CA"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240" y="1268760"/>
            <a:ext cx="8527520" cy="5319221"/>
          </a:xfrm>
          <a:prstGeom prst="rect">
            <a:avLst/>
          </a:prstGeom>
        </p:spPr>
      </p:pic>
    </p:spTree>
    <p:extLst>
      <p:ext uri="{BB962C8B-B14F-4D97-AF65-F5344CB8AC3E}">
        <p14:creationId xmlns:p14="http://schemas.microsoft.com/office/powerpoint/2010/main" val="102363007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Flows (Quarterly)</a:t>
            </a:r>
            <a:endParaRPr lang="en-CA"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2365"/>
            <a:ext cx="9029966" cy="5702068"/>
          </a:xfrm>
          <a:prstGeom prst="rect">
            <a:avLst/>
          </a:prstGeom>
        </p:spPr>
      </p:pic>
    </p:spTree>
    <p:extLst>
      <p:ext uri="{BB962C8B-B14F-4D97-AF65-F5344CB8AC3E}">
        <p14:creationId xmlns:p14="http://schemas.microsoft.com/office/powerpoint/2010/main" val="324898947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Flows</a:t>
            </a:r>
            <a:endParaRPr lang="en-CA"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96752"/>
            <a:ext cx="8573243" cy="5090601"/>
          </a:xfrm>
          <a:prstGeom prst="rect">
            <a:avLst/>
          </a:prstGeom>
        </p:spPr>
      </p:pic>
    </p:spTree>
    <p:extLst>
      <p:ext uri="{BB962C8B-B14F-4D97-AF65-F5344CB8AC3E}">
        <p14:creationId xmlns:p14="http://schemas.microsoft.com/office/powerpoint/2010/main" val="143748158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Flows cont’d</a:t>
            </a:r>
            <a:endParaRPr lang="en-CA"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28800"/>
            <a:ext cx="8885593" cy="4058173"/>
          </a:xfrm>
          <a:prstGeom prst="rect">
            <a:avLst/>
          </a:prstGeom>
        </p:spPr>
      </p:pic>
    </p:spTree>
    <p:extLst>
      <p:ext uri="{BB962C8B-B14F-4D97-AF65-F5344CB8AC3E}">
        <p14:creationId xmlns:p14="http://schemas.microsoft.com/office/powerpoint/2010/main" val="275809550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l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0" y="1828800"/>
            <a:ext cx="5080000" cy="3733800"/>
          </a:xfrm>
          <a:prstGeom prst="rect">
            <a:avLst/>
          </a:prstGeom>
        </p:spPr>
      </p:pic>
      <p:sp>
        <p:nvSpPr>
          <p:cNvPr id="7" name="TextBox 6"/>
          <p:cNvSpPr txBox="1"/>
          <p:nvPr/>
        </p:nvSpPr>
        <p:spPr>
          <a:xfrm>
            <a:off x="2209800" y="533400"/>
            <a:ext cx="4632398" cy="830997"/>
          </a:xfrm>
          <a:prstGeom prst="rect">
            <a:avLst/>
          </a:prstGeom>
          <a:noFill/>
        </p:spPr>
        <p:txBody>
          <a:bodyPr wrap="none" rtlCol="0">
            <a:spAutoFit/>
          </a:bodyPr>
          <a:lstStyle/>
          <a:p>
            <a:r>
              <a:rPr lang="en-US" sz="4800" dirty="0" smtClean="0"/>
              <a:t>Recommendation</a:t>
            </a:r>
            <a:endParaRPr lang="en-US" sz="4800" dirty="0"/>
          </a:p>
        </p:txBody>
      </p:sp>
    </p:spTree>
    <p:extLst>
      <p:ext uri="{BB962C8B-B14F-4D97-AF65-F5344CB8AC3E}">
        <p14:creationId xmlns:p14="http://schemas.microsoft.com/office/powerpoint/2010/main" val="17497050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r>
              <a:rPr lang="en-US" dirty="0" smtClean="0"/>
              <a:t>Questions?</a:t>
            </a:r>
          </a:p>
          <a:p>
            <a:endParaRPr lang="en-US" dirty="0"/>
          </a:p>
        </p:txBody>
      </p:sp>
      <p:pic>
        <p:nvPicPr>
          <p:cNvPr id="4" name="Picture 3" descr="haha-busines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200" y="2400300"/>
            <a:ext cx="4013200" cy="3924300"/>
          </a:xfrm>
          <a:prstGeom prst="rect">
            <a:avLst/>
          </a:prstGeom>
        </p:spPr>
      </p:pic>
    </p:spTree>
    <p:extLst>
      <p:ext uri="{BB962C8B-B14F-4D97-AF65-F5344CB8AC3E}">
        <p14:creationId xmlns:p14="http://schemas.microsoft.com/office/powerpoint/2010/main" val="3548379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57250" y="2581870"/>
            <a:ext cx="2629502" cy="923330"/>
          </a:xfrm>
          <a:prstGeom prst="rect">
            <a:avLst/>
          </a:prstGeom>
          <a:noFill/>
        </p:spPr>
        <p:txBody>
          <a:bodyPr wrap="none" lIns="91440" tIns="45720" rIns="91440" bIns="45720">
            <a:spAutoFit/>
          </a:bodyPr>
          <a:lstStyle/>
          <a:p>
            <a:pPr algn="ctr"/>
            <a:r>
              <a:rPr lang="en-US" altLang="zh-CN" sz="54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Wireline</a:t>
            </a:r>
            <a:endParaRPr lang="zh-CN" alt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62236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Wireline</a:t>
            </a:r>
            <a:endParaRPr lang="zh-CN" altLang="en-US" dirty="0"/>
          </a:p>
        </p:txBody>
      </p:sp>
      <p:sp>
        <p:nvSpPr>
          <p:cNvPr id="3" name="内容占位符 2"/>
          <p:cNvSpPr>
            <a:spLocks noGrp="1"/>
          </p:cNvSpPr>
          <p:nvPr>
            <p:ph idx="1"/>
          </p:nvPr>
        </p:nvSpPr>
        <p:spPr>
          <a:xfrm>
            <a:off x="3733800" y="1600200"/>
            <a:ext cx="4953000" cy="4525963"/>
          </a:xfrm>
        </p:spPr>
        <p:txBody>
          <a:bodyPr>
            <a:normAutofit fontScale="92500" lnSpcReduction="10000"/>
          </a:bodyPr>
          <a:lstStyle/>
          <a:p>
            <a:r>
              <a:rPr lang="en-US" altLang="zh-CN" dirty="0" smtClean="0"/>
              <a:t>In 2011, 91% of Canadian households subscribed to </a:t>
            </a:r>
            <a:r>
              <a:rPr lang="en-US" altLang="zh-CN" dirty="0" err="1" smtClean="0"/>
              <a:t>wireline</a:t>
            </a:r>
            <a:r>
              <a:rPr lang="en-US" altLang="zh-CN" dirty="0" smtClean="0"/>
              <a:t> voice communication services</a:t>
            </a:r>
          </a:p>
          <a:p>
            <a:r>
              <a:rPr lang="en-US" altLang="zh-CN" dirty="0" smtClean="0"/>
              <a:t>There were over 100 providers of local and access services </a:t>
            </a:r>
          </a:p>
          <a:p>
            <a:r>
              <a:rPr lang="en-US" altLang="zh-CN" dirty="0" smtClean="0"/>
              <a:t>and over 150 providers of long distance services in 2011 </a:t>
            </a:r>
            <a:endParaRPr lang="zh-CN" altLang="en-US" dirty="0"/>
          </a:p>
        </p:txBody>
      </p:sp>
      <p:pic>
        <p:nvPicPr>
          <p:cNvPr id="17410" name="Picture 2" descr="C:\Users\Kevin\Dropbox\BUS 417\Telecom\Wireline\Wireline market share.png"/>
          <p:cNvPicPr>
            <a:picLocks noChangeAspect="1" noChangeArrowheads="1"/>
          </p:cNvPicPr>
          <p:nvPr/>
        </p:nvPicPr>
        <p:blipFill>
          <a:blip r:embed="rId2" cstate="print"/>
          <a:srcRect/>
          <a:stretch>
            <a:fillRect/>
          </a:stretch>
        </p:blipFill>
        <p:spPr bwMode="auto">
          <a:xfrm>
            <a:off x="419543" y="1905000"/>
            <a:ext cx="2933257" cy="2924175"/>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694953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Wireline</a:t>
            </a:r>
            <a:r>
              <a:rPr lang="en-US" dirty="0" smtClean="0"/>
              <a:t> Voice Market Sector</a:t>
            </a:r>
            <a:endParaRPr lang="en-US" dirty="0"/>
          </a:p>
        </p:txBody>
      </p:sp>
      <p:pic>
        <p:nvPicPr>
          <p:cNvPr id="4" name="Content Placeholder 3" descr="Picture 8.png"/>
          <p:cNvPicPr>
            <a:picLocks noGrp="1" noChangeAspect="1"/>
          </p:cNvPicPr>
          <p:nvPr>
            <p:ph idx="1"/>
          </p:nvPr>
        </p:nvPicPr>
        <p:blipFill>
          <a:blip r:embed="rId2" cstate="print">
            <a:extLst>
              <a:ext uri="{28A0092B-C50C-407E-A947-70E740481C1C}">
                <a14:useLocalDpi xmlns:a14="http://schemas.microsoft.com/office/drawing/2010/main" val="0"/>
              </a:ext>
            </a:extLst>
          </a:blip>
          <a:srcRect l="-4014" r="-4014"/>
          <a:stretch>
            <a:fillRect/>
          </a:stretch>
        </p:blipFill>
        <p:spPr/>
      </p:pic>
      <p:grpSp>
        <p:nvGrpSpPr>
          <p:cNvPr id="3"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5"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8"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1"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43470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200"/>
            <a:ext cx="8229600" cy="1143000"/>
          </a:xfrm>
        </p:spPr>
        <p:txBody>
          <a:bodyPr/>
          <a:lstStyle/>
          <a:p>
            <a:r>
              <a:rPr lang="en-US" altLang="zh-CN" dirty="0" err="1" smtClean="0"/>
              <a:t>Wireline</a:t>
            </a:r>
            <a:r>
              <a:rPr lang="en-US" altLang="zh-CN" dirty="0" smtClean="0"/>
              <a:t> Revenue Breakdowns</a:t>
            </a:r>
            <a:endParaRPr lang="zh-CN" altLang="en-US" dirty="0"/>
          </a:p>
        </p:txBody>
      </p:sp>
      <p:pic>
        <p:nvPicPr>
          <p:cNvPr id="1026" name="Picture 2" descr="C:\Users\Kevin\Dropbox\BUS 417\Telecom\Wireline\Wilreline revenue.png"/>
          <p:cNvPicPr>
            <a:picLocks noChangeAspect="1" noChangeArrowheads="1"/>
          </p:cNvPicPr>
          <p:nvPr/>
        </p:nvPicPr>
        <p:blipFill>
          <a:blip r:embed="rId2" cstate="print"/>
          <a:srcRect/>
          <a:stretch>
            <a:fillRect/>
          </a:stretch>
        </p:blipFill>
        <p:spPr bwMode="auto">
          <a:xfrm>
            <a:off x="533400" y="990600"/>
            <a:ext cx="7883660" cy="5495575"/>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384674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Incumbent TSP provincial retail local market share</a:t>
            </a:r>
            <a:endParaRPr lang="zh-CN" altLang="en-US" dirty="0"/>
          </a:p>
        </p:txBody>
      </p:sp>
      <p:pic>
        <p:nvPicPr>
          <p:cNvPr id="13314" name="Picture 2" descr="C:\Users\Kevin\Dropbox\BUS 417\Telecom\Wireline\Incumbent TSP provincial retail local market share.png"/>
          <p:cNvPicPr>
            <a:picLocks noChangeAspect="1" noChangeArrowheads="1"/>
          </p:cNvPicPr>
          <p:nvPr/>
        </p:nvPicPr>
        <p:blipFill>
          <a:blip r:embed="rId2" cstate="print"/>
          <a:srcRect/>
          <a:stretch>
            <a:fillRect/>
          </a:stretch>
        </p:blipFill>
        <p:spPr bwMode="auto">
          <a:xfrm>
            <a:off x="101160" y="1876425"/>
            <a:ext cx="8966640" cy="3838575"/>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22452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29620" y="2581870"/>
            <a:ext cx="7084760" cy="923330"/>
          </a:xfrm>
          <a:prstGeom prst="rect">
            <a:avLst/>
          </a:prstGeom>
          <a:noFill/>
        </p:spPr>
        <p:txBody>
          <a:bodyPr wrap="none" lIns="91440" tIns="45720" rIns="91440" bIns="45720">
            <a:spAutoFit/>
          </a:bodyPr>
          <a:lstStyle/>
          <a:p>
            <a:pPr algn="ctr"/>
            <a:r>
              <a:rPr lang="en-US" altLang="zh-CN"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Internet and Broadband</a:t>
            </a:r>
            <a:endParaRPr lang="zh-CN" alt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88658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Internet</a:t>
            </a:r>
            <a:endParaRPr lang="zh-CN" altLang="en-US" dirty="0"/>
          </a:p>
        </p:txBody>
      </p:sp>
      <p:sp>
        <p:nvSpPr>
          <p:cNvPr id="4" name="Rectangle 3"/>
          <p:cNvSpPr>
            <a:spLocks noGrp="1" noChangeArrowheads="1"/>
          </p:cNvSpPr>
          <p:nvPr>
            <p:ph idx="1"/>
          </p:nvPr>
        </p:nvSpPr>
        <p:spPr>
          <a:xfrm>
            <a:off x="4191000" y="1676400"/>
            <a:ext cx="4724400" cy="4525963"/>
          </a:xfrm>
        </p:spPr>
        <p:txBody>
          <a:bodyPr lIns="0" tIns="0" rIns="0" bIns="0"/>
          <a:lstStyle/>
          <a:p>
            <a:pPr marL="431800" indent="-320675">
              <a:spcAft>
                <a:spcPts val="1425"/>
              </a:spcAft>
              <a:buSzPct val="45000"/>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US" altLang="zh-CN" sz="3600" dirty="0" smtClean="0"/>
              <a:t>	Incumbent TSPs provide Internet services using mainly dial-up, DSL, </a:t>
            </a:r>
            <a:r>
              <a:rPr lang="en-US" altLang="zh-CN" sz="3600" dirty="0" err="1" smtClean="0"/>
              <a:t>fibre</a:t>
            </a:r>
            <a:r>
              <a:rPr lang="en-US" altLang="zh-CN" sz="3600" dirty="0" smtClean="0"/>
              <a:t>-optic, satellite, and fixed wireless facilities. </a:t>
            </a:r>
            <a:endParaRPr lang="en-US" sz="3500" dirty="0" smtClean="0"/>
          </a:p>
        </p:txBody>
      </p:sp>
      <p:pic>
        <p:nvPicPr>
          <p:cNvPr id="16386" name="Picture 2" descr="C:\Users\Kevin\Dropbox\BUS 417\Telecom\Wireline\Internet tele market share.png"/>
          <p:cNvPicPr>
            <a:picLocks noChangeAspect="1" noChangeArrowheads="1"/>
          </p:cNvPicPr>
          <p:nvPr/>
        </p:nvPicPr>
        <p:blipFill>
          <a:blip r:embed="rId2" cstate="print"/>
          <a:srcRect/>
          <a:stretch>
            <a:fillRect/>
          </a:stretch>
        </p:blipFill>
        <p:spPr bwMode="auto">
          <a:xfrm>
            <a:off x="457200" y="1828800"/>
            <a:ext cx="3706938" cy="3200400"/>
          </a:xfrm>
          <a:prstGeom prst="rect">
            <a:avLst/>
          </a:prstGeom>
          <a:noFill/>
        </p:spPr>
      </p:pic>
      <p:grpSp>
        <p:nvGrpSpPr>
          <p:cNvPr id="6" name="Group 4"/>
          <p:cNvGrpSpPr/>
          <p:nvPr/>
        </p:nvGrpSpPr>
        <p:grpSpPr>
          <a:xfrm>
            <a:off x="0" y="6390530"/>
            <a:ext cx="2675159" cy="467470"/>
            <a:chOff x="2953" y="0"/>
            <a:chExt cx="2963152" cy="467470"/>
          </a:xfrm>
        </p:grpSpPr>
        <p:sp>
          <p:nvSpPr>
            <p:cNvPr id="7"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9" name="Group 7"/>
          <p:cNvGrpSpPr/>
          <p:nvPr/>
        </p:nvGrpSpPr>
        <p:grpSpPr>
          <a:xfrm>
            <a:off x="2294159" y="6390530"/>
            <a:ext cx="2285837" cy="467470"/>
            <a:chOff x="2373475" y="0"/>
            <a:chExt cx="2963152" cy="467470"/>
          </a:xfrm>
        </p:grpSpPr>
        <p:sp>
          <p:nvSpPr>
            <p:cNvPr id="10"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2" name="Group 10"/>
          <p:cNvGrpSpPr/>
          <p:nvPr/>
        </p:nvGrpSpPr>
        <p:grpSpPr>
          <a:xfrm>
            <a:off x="4351559" y="6390530"/>
            <a:ext cx="2582641" cy="467470"/>
            <a:chOff x="4743997" y="0"/>
            <a:chExt cx="2963152" cy="467470"/>
          </a:xfrm>
        </p:grpSpPr>
        <p:sp>
          <p:nvSpPr>
            <p:cNvPr id="13"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5" name="Group 13"/>
          <p:cNvGrpSpPr/>
          <p:nvPr/>
        </p:nvGrpSpPr>
        <p:grpSpPr>
          <a:xfrm>
            <a:off x="6400800" y="6390530"/>
            <a:ext cx="2743200" cy="467470"/>
            <a:chOff x="7114519" y="0"/>
            <a:chExt cx="2963152" cy="467470"/>
          </a:xfrm>
        </p:grpSpPr>
        <p:sp>
          <p:nvSpPr>
            <p:cNvPr id="16"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36213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Internet Access Revenue Share</a:t>
            </a:r>
            <a:endParaRPr lang="zh-CN" altLang="en-US" dirty="0"/>
          </a:p>
        </p:txBody>
      </p:sp>
      <p:pic>
        <p:nvPicPr>
          <p:cNvPr id="5122" name="Picture 2" descr="C:\Users\Kevin\Dropbox\BUS 417\Telecom\Wireline\Internet Access Revenue share.png"/>
          <p:cNvPicPr>
            <a:picLocks noChangeAspect="1" noChangeArrowheads="1"/>
          </p:cNvPicPr>
          <p:nvPr/>
        </p:nvPicPr>
        <p:blipFill>
          <a:blip r:embed="rId2" cstate="print"/>
          <a:srcRect/>
          <a:stretch>
            <a:fillRect/>
          </a:stretch>
        </p:blipFill>
        <p:spPr bwMode="auto">
          <a:xfrm>
            <a:off x="76199" y="2049076"/>
            <a:ext cx="8915401" cy="2903924"/>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86456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43000"/>
          </a:xfrm>
        </p:spPr>
        <p:txBody>
          <a:bodyPr/>
          <a:lstStyle/>
          <a:p>
            <a:r>
              <a:rPr lang="en-US" altLang="zh-CN" dirty="0" smtClean="0"/>
              <a:t>Business Internet Access Revenue</a:t>
            </a:r>
            <a:endParaRPr lang="zh-CN" altLang="en-US" dirty="0"/>
          </a:p>
        </p:txBody>
      </p:sp>
      <p:sp>
        <p:nvSpPr>
          <p:cNvPr id="3" name="内容占位符 2"/>
          <p:cNvSpPr>
            <a:spLocks noGrp="1"/>
          </p:cNvSpPr>
          <p:nvPr>
            <p:ph idx="1"/>
          </p:nvPr>
        </p:nvSpPr>
        <p:spPr/>
        <p:txBody>
          <a:bodyPr/>
          <a:lstStyle/>
          <a:p>
            <a:endParaRPr lang="zh-CN" altLang="en-US"/>
          </a:p>
        </p:txBody>
      </p:sp>
      <p:pic>
        <p:nvPicPr>
          <p:cNvPr id="6146" name="Picture 2" descr="C:\Users\Kevin\Dropbox\BUS 417\Telecom\Wireline\Business Internet Access revenue.png"/>
          <p:cNvPicPr>
            <a:picLocks noChangeAspect="1" noChangeArrowheads="1"/>
          </p:cNvPicPr>
          <p:nvPr/>
        </p:nvPicPr>
        <p:blipFill>
          <a:blip r:embed="rId2" cstate="print"/>
          <a:srcRect/>
          <a:stretch>
            <a:fillRect/>
          </a:stretch>
        </p:blipFill>
        <p:spPr bwMode="auto">
          <a:xfrm>
            <a:off x="152400" y="1524000"/>
            <a:ext cx="8839200" cy="4644514"/>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33726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Intro/Industry Overview</a:t>
            </a:r>
            <a:endParaRPr lang="en-US" dirty="0"/>
          </a:p>
        </p:txBody>
      </p:sp>
      <p:sp>
        <p:nvSpPr>
          <p:cNvPr id="3" name="Content Placeholder 2"/>
          <p:cNvSpPr>
            <a:spLocks noGrp="1"/>
          </p:cNvSpPr>
          <p:nvPr>
            <p:ph idx="1"/>
          </p:nvPr>
        </p:nvSpPr>
        <p:spPr/>
        <p:txBody>
          <a:bodyPr/>
          <a:lstStyle/>
          <a:p>
            <a:pPr marL="457200" indent="-457200">
              <a:spcBef>
                <a:spcPts val="638"/>
              </a:spcBef>
              <a:spcAft>
                <a:spcPts val="1425"/>
              </a:spcAft>
              <a:buSzPct val="45000"/>
            </a:pPr>
            <a:r>
              <a:rPr lang="en-US" dirty="0">
                <a:solidFill>
                  <a:srgbClr val="000000"/>
                </a:solidFill>
                <a:latin typeface="Calibri" charset="0"/>
              </a:rPr>
              <a:t>Distance communication by cable, telephone, video, or internet</a:t>
            </a:r>
          </a:p>
          <a:p>
            <a:pPr marL="457200" indent="-457200">
              <a:spcBef>
                <a:spcPts val="638"/>
              </a:spcBef>
              <a:spcAft>
                <a:spcPts val="1425"/>
              </a:spcAft>
              <a:buSzPct val="45000"/>
            </a:pPr>
            <a:r>
              <a:rPr lang="en-US" dirty="0">
                <a:solidFill>
                  <a:srgbClr val="000000"/>
                </a:solidFill>
                <a:latin typeface="Calibri" charset="0"/>
              </a:rPr>
              <a:t>Involves the sending of information, through a medium, to a receiver</a:t>
            </a:r>
          </a:p>
          <a:p>
            <a:pPr marL="457200" indent="-457200">
              <a:spcBef>
                <a:spcPts val="638"/>
              </a:spcBef>
              <a:spcAft>
                <a:spcPts val="1425"/>
              </a:spcAft>
              <a:buSzPct val="45000"/>
            </a:pPr>
            <a:r>
              <a:rPr lang="en-US" dirty="0">
                <a:solidFill>
                  <a:srgbClr val="000000"/>
                </a:solidFill>
                <a:latin typeface="Calibri" charset="0"/>
              </a:rPr>
              <a:t>Services – Wireless, </a:t>
            </a:r>
            <a:r>
              <a:rPr lang="en-US" dirty="0" err="1">
                <a:solidFill>
                  <a:srgbClr val="000000"/>
                </a:solidFill>
                <a:latin typeface="Calibri" charset="0"/>
              </a:rPr>
              <a:t>Wireline</a:t>
            </a:r>
            <a:r>
              <a:rPr lang="en-US" dirty="0">
                <a:solidFill>
                  <a:srgbClr val="000000"/>
                </a:solidFill>
                <a:latin typeface="Calibri" charset="0"/>
              </a:rPr>
              <a:t> ( local, access and long distance), Internet, Television</a:t>
            </a:r>
          </a:p>
        </p:txBody>
      </p:sp>
      <p:grpSp>
        <p:nvGrpSpPr>
          <p:cNvPr id="4" name="Group 3"/>
          <p:cNvGrpSpPr/>
          <p:nvPr/>
        </p:nvGrpSpPr>
        <p:grpSpPr>
          <a:xfrm>
            <a:off x="0" y="6390530"/>
            <a:ext cx="2675159"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7" name="Group 6"/>
          <p:cNvGrpSpPr/>
          <p:nvPr/>
        </p:nvGrpSpPr>
        <p:grpSpPr>
          <a:xfrm>
            <a:off x="2294159" y="6390530"/>
            <a:ext cx="2285837"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0" name="Group 9"/>
          <p:cNvGrpSpPr/>
          <p:nvPr/>
        </p:nvGrpSpPr>
        <p:grpSpPr>
          <a:xfrm>
            <a:off x="4351559" y="6390530"/>
            <a:ext cx="2582641"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3" name="Group 12"/>
          <p:cNvGrpSpPr/>
          <p:nvPr/>
        </p:nvGrpSpPr>
        <p:grpSpPr>
          <a:xfrm>
            <a:off x="6400800" y="6390530"/>
            <a:ext cx="2743200"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4062570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1143000"/>
          </a:xfrm>
        </p:spPr>
        <p:txBody>
          <a:bodyPr/>
          <a:lstStyle/>
          <a:p>
            <a:r>
              <a:rPr lang="en-US" altLang="zh-CN" dirty="0" smtClean="0"/>
              <a:t>Internet and Broadband</a:t>
            </a:r>
            <a:endParaRPr lang="zh-CN" altLang="en-US" dirty="0"/>
          </a:p>
        </p:txBody>
      </p:sp>
      <p:pic>
        <p:nvPicPr>
          <p:cNvPr id="4098" name="Picture 2" descr="C:\Users\Kevin\Dropbox\BUS 417\Telecom\Wireline\Internet sector revunue and subscribers.png"/>
          <p:cNvPicPr>
            <a:picLocks noChangeAspect="1" noChangeArrowheads="1"/>
          </p:cNvPicPr>
          <p:nvPr/>
        </p:nvPicPr>
        <p:blipFill>
          <a:blip r:embed="rId2" cstate="print"/>
          <a:srcRect/>
          <a:stretch>
            <a:fillRect/>
          </a:stretch>
        </p:blipFill>
        <p:spPr bwMode="auto">
          <a:xfrm>
            <a:off x="1828800" y="609599"/>
            <a:ext cx="5105400" cy="5768457"/>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3854255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Internet Revenues</a:t>
            </a:r>
            <a:endParaRPr lang="zh-CN" altLang="en-US" dirty="0"/>
          </a:p>
        </p:txBody>
      </p:sp>
      <p:pic>
        <p:nvPicPr>
          <p:cNvPr id="2050" name="Picture 2" descr="C:\Users\Kevin\Dropbox\BUS 417\Telecom\Wireline\Internet Revenue.png"/>
          <p:cNvPicPr>
            <a:picLocks noChangeAspect="1" noChangeArrowheads="1"/>
          </p:cNvPicPr>
          <p:nvPr/>
        </p:nvPicPr>
        <p:blipFill>
          <a:blip r:embed="rId2" cstate="print"/>
          <a:srcRect/>
          <a:stretch>
            <a:fillRect/>
          </a:stretch>
        </p:blipFill>
        <p:spPr bwMode="auto">
          <a:xfrm>
            <a:off x="-1" y="2133600"/>
            <a:ext cx="9144001" cy="2765001"/>
          </a:xfrm>
          <a:prstGeom prst="rect">
            <a:avLst/>
          </a:prstGeom>
          <a:noFill/>
        </p:spPr>
      </p:pic>
      <p:grpSp>
        <p:nvGrpSpPr>
          <p:cNvPr id="5" name="Group 4"/>
          <p:cNvGrpSpPr/>
          <p:nvPr/>
        </p:nvGrpSpPr>
        <p:grpSpPr>
          <a:xfrm>
            <a:off x="0" y="640080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40080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40080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40080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802732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Residential Internet Subscribers</a:t>
            </a:r>
            <a:endParaRPr lang="zh-CN" altLang="en-US" dirty="0"/>
          </a:p>
        </p:txBody>
      </p:sp>
      <p:pic>
        <p:nvPicPr>
          <p:cNvPr id="3074" name="Picture 2" descr="C:\Users\Kevin\Dropbox\BUS 417\Telecom\Wireline\Residential Internet subscribers.png"/>
          <p:cNvPicPr>
            <a:picLocks noChangeAspect="1" noChangeArrowheads="1"/>
          </p:cNvPicPr>
          <p:nvPr/>
        </p:nvPicPr>
        <p:blipFill>
          <a:blip r:embed="rId2" cstate="print"/>
          <a:srcRect/>
          <a:stretch>
            <a:fillRect/>
          </a:stretch>
        </p:blipFill>
        <p:spPr bwMode="auto">
          <a:xfrm>
            <a:off x="76200" y="2057400"/>
            <a:ext cx="8991600" cy="2566276"/>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673950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Broadband Availability</a:t>
            </a:r>
            <a:endParaRPr lang="zh-CN" altLang="en-US" dirty="0"/>
          </a:p>
        </p:txBody>
      </p:sp>
      <p:pic>
        <p:nvPicPr>
          <p:cNvPr id="7170" name="Picture 2" descr="C:\Users\Kevin\Dropbox\BUS 417\Telecom\Wireline\Broadband Availability (percentage of households).png"/>
          <p:cNvPicPr>
            <a:picLocks noChangeAspect="1" noChangeArrowheads="1"/>
          </p:cNvPicPr>
          <p:nvPr/>
        </p:nvPicPr>
        <p:blipFill>
          <a:blip r:embed="rId2" cstate="print"/>
          <a:srcRect/>
          <a:stretch>
            <a:fillRect/>
          </a:stretch>
        </p:blipFill>
        <p:spPr bwMode="auto">
          <a:xfrm>
            <a:off x="76200" y="1722980"/>
            <a:ext cx="8915400" cy="4144420"/>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05005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Broadband Subscriptions</a:t>
            </a:r>
            <a:endParaRPr lang="zh-CN" altLang="en-US" dirty="0"/>
          </a:p>
        </p:txBody>
      </p:sp>
      <p:pic>
        <p:nvPicPr>
          <p:cNvPr id="8194" name="Picture 2" descr="C:\Users\Kevin\Dropbox\BUS 417\Telecom\Wireline\Broadband subscriptions (greater than 1.5 Mbps).png"/>
          <p:cNvPicPr>
            <a:picLocks noChangeAspect="1" noChangeArrowheads="1"/>
          </p:cNvPicPr>
          <p:nvPr/>
        </p:nvPicPr>
        <p:blipFill>
          <a:blip r:embed="rId2" cstate="print"/>
          <a:srcRect/>
          <a:stretch>
            <a:fillRect/>
          </a:stretch>
        </p:blipFill>
        <p:spPr bwMode="auto">
          <a:xfrm>
            <a:off x="457200" y="1295400"/>
            <a:ext cx="8077200" cy="5100202"/>
          </a:xfrm>
          <a:prstGeom prst="rect">
            <a:avLst/>
          </a:prstGeom>
          <a:noFill/>
        </p:spPr>
      </p:pic>
      <p:grpSp>
        <p:nvGrpSpPr>
          <p:cNvPr id="6" name="Group 4"/>
          <p:cNvGrpSpPr/>
          <p:nvPr/>
        </p:nvGrpSpPr>
        <p:grpSpPr>
          <a:xfrm>
            <a:off x="0" y="6390530"/>
            <a:ext cx="2675159" cy="467470"/>
            <a:chOff x="2953" y="0"/>
            <a:chExt cx="2963152" cy="467470"/>
          </a:xfrm>
        </p:grpSpPr>
        <p:sp>
          <p:nvSpPr>
            <p:cNvPr id="7"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9" name="Group 7"/>
          <p:cNvGrpSpPr/>
          <p:nvPr/>
        </p:nvGrpSpPr>
        <p:grpSpPr>
          <a:xfrm>
            <a:off x="2294159" y="6390530"/>
            <a:ext cx="2285837" cy="467470"/>
            <a:chOff x="2373475" y="0"/>
            <a:chExt cx="2963152" cy="467470"/>
          </a:xfrm>
        </p:grpSpPr>
        <p:sp>
          <p:nvSpPr>
            <p:cNvPr id="10"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2" name="Group 10"/>
          <p:cNvGrpSpPr/>
          <p:nvPr/>
        </p:nvGrpSpPr>
        <p:grpSpPr>
          <a:xfrm>
            <a:off x="4351559" y="6390530"/>
            <a:ext cx="2582641" cy="467470"/>
            <a:chOff x="4743997" y="0"/>
            <a:chExt cx="2963152" cy="467470"/>
          </a:xfrm>
        </p:grpSpPr>
        <p:sp>
          <p:nvSpPr>
            <p:cNvPr id="13"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5" name="Group 13"/>
          <p:cNvGrpSpPr/>
          <p:nvPr/>
        </p:nvGrpSpPr>
        <p:grpSpPr>
          <a:xfrm>
            <a:off x="6400800" y="6390530"/>
            <a:ext cx="2743200" cy="467470"/>
            <a:chOff x="7114519" y="0"/>
            <a:chExt cx="2963152" cy="467470"/>
          </a:xfrm>
        </p:grpSpPr>
        <p:sp>
          <p:nvSpPr>
            <p:cNvPr id="16"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153376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Broadband Availability </a:t>
            </a:r>
            <a:r>
              <a:rPr lang="en-US" altLang="zh-CN" dirty="0" err="1" smtClean="0"/>
              <a:t>vs</a:t>
            </a:r>
            <a:r>
              <a:rPr lang="en-US" altLang="zh-CN" dirty="0" smtClean="0"/>
              <a:t> Broadband Subscriptions</a:t>
            </a:r>
            <a:endParaRPr lang="zh-CN" altLang="en-US" dirty="0"/>
          </a:p>
        </p:txBody>
      </p:sp>
      <p:pic>
        <p:nvPicPr>
          <p:cNvPr id="14338" name="Picture 2" descr="C:\Users\Kevin\Dropbox\BUS 417\Telecom\Wireline\Broadband Availability v. Broadband subscriptions.png"/>
          <p:cNvPicPr>
            <a:picLocks noChangeAspect="1" noChangeArrowheads="1"/>
          </p:cNvPicPr>
          <p:nvPr/>
        </p:nvPicPr>
        <p:blipFill>
          <a:blip r:embed="rId2" cstate="print"/>
          <a:srcRect/>
          <a:stretch>
            <a:fillRect/>
          </a:stretch>
        </p:blipFill>
        <p:spPr bwMode="auto">
          <a:xfrm>
            <a:off x="106362" y="1676400"/>
            <a:ext cx="8885238" cy="4267200"/>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563636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Households that have Broadband Access(thousands)</a:t>
            </a:r>
            <a:endParaRPr lang="zh-CN" altLang="en-US" dirty="0"/>
          </a:p>
        </p:txBody>
      </p:sp>
      <p:pic>
        <p:nvPicPr>
          <p:cNvPr id="15362" name="Picture 2" descr="C:\Users\Kevin\Dropbox\BUS 417\Telecom\Wireline\Number of households that can have boradband access.png"/>
          <p:cNvPicPr>
            <a:picLocks noChangeAspect="1" noChangeArrowheads="1"/>
          </p:cNvPicPr>
          <p:nvPr/>
        </p:nvPicPr>
        <p:blipFill>
          <a:blip r:embed="rId2" cstate="print"/>
          <a:srcRect/>
          <a:stretch>
            <a:fillRect/>
          </a:stretch>
        </p:blipFill>
        <p:spPr bwMode="auto">
          <a:xfrm>
            <a:off x="914400" y="1447800"/>
            <a:ext cx="6883506" cy="5181600"/>
          </a:xfrm>
          <a:prstGeom prst="rect">
            <a:avLst/>
          </a:prstGeom>
          <a:no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528262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Spectrum</a:t>
            </a:r>
            <a:endParaRPr lang="en-CA" dirty="0"/>
          </a:p>
        </p:txBody>
      </p:sp>
      <p:sp>
        <p:nvSpPr>
          <p:cNvPr id="3" name="Content Placeholder 2"/>
          <p:cNvSpPr>
            <a:spLocks noGrp="1"/>
          </p:cNvSpPr>
          <p:nvPr>
            <p:ph idx="1"/>
          </p:nvPr>
        </p:nvSpPr>
        <p:spPr/>
        <p:txBody>
          <a:bodyPr>
            <a:normAutofit fontScale="92500" lnSpcReduction="20000"/>
          </a:bodyPr>
          <a:lstStyle/>
          <a:p>
            <a:r>
              <a:rPr lang="en-US" dirty="0"/>
              <a:t>Refers to the full frequency range from 3 kHz to 300 GHz that may be used for wireless communication</a:t>
            </a:r>
          </a:p>
          <a:p>
            <a:r>
              <a:rPr lang="en-US" dirty="0"/>
              <a:t>Divided into frequency bands and allocated to services such as broadcasting, satellite and mobile services</a:t>
            </a:r>
          </a:p>
          <a:p>
            <a:r>
              <a:rPr lang="en-US" dirty="0"/>
              <a:t>Spectrum is assigned through administrative licensing</a:t>
            </a:r>
          </a:p>
          <a:p>
            <a:r>
              <a:rPr lang="en-US" dirty="0"/>
              <a:t>The purpose of spectrum management is to mitigate radio spectrum pollution and maximize the benefit of usable radio spectrum </a:t>
            </a:r>
          </a:p>
          <a:p>
            <a:endParaRPr lang="en-CA" dirty="0"/>
          </a:p>
        </p:txBody>
      </p:sp>
    </p:spTree>
    <p:extLst>
      <p:ext uri="{BB962C8B-B14F-4D97-AF65-F5344CB8AC3E}">
        <p14:creationId xmlns:p14="http://schemas.microsoft.com/office/powerpoint/2010/main" val="2760400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Spectrum Auction</a:t>
            </a:r>
            <a:endParaRPr lang="en-CA" dirty="0"/>
          </a:p>
        </p:txBody>
      </p:sp>
      <p:sp>
        <p:nvSpPr>
          <p:cNvPr id="3" name="Content Placeholder 2"/>
          <p:cNvSpPr>
            <a:spLocks noGrp="1"/>
          </p:cNvSpPr>
          <p:nvPr>
            <p:ph idx="1"/>
          </p:nvPr>
        </p:nvSpPr>
        <p:spPr/>
        <p:txBody>
          <a:bodyPr>
            <a:normAutofit fontScale="62500" lnSpcReduction="20000"/>
          </a:bodyPr>
          <a:lstStyle/>
          <a:p>
            <a:r>
              <a:rPr lang="en-CA" dirty="0" smtClean="0"/>
              <a:t>An auction process held by government where licenses to transmit signals are sold to various telecommunication service providers</a:t>
            </a:r>
          </a:p>
          <a:p>
            <a:r>
              <a:rPr lang="en-CA" dirty="0" smtClean="0"/>
              <a:t>General Process:</a:t>
            </a:r>
          </a:p>
          <a:p>
            <a:pPr marL="971550" lvl="1" indent="-514350">
              <a:buFont typeface="+mj-lt"/>
              <a:buAutoNum type="arabicPeriod"/>
            </a:pPr>
            <a:r>
              <a:rPr lang="en-CA" dirty="0" smtClean="0"/>
              <a:t>Public Consultation</a:t>
            </a:r>
          </a:p>
          <a:p>
            <a:pPr marL="971550" lvl="1" indent="-514350">
              <a:buFont typeface="+mj-lt"/>
              <a:buAutoNum type="arabicPeriod"/>
            </a:pPr>
            <a:r>
              <a:rPr lang="en-CA" dirty="0" smtClean="0"/>
              <a:t>Comment Period</a:t>
            </a:r>
          </a:p>
          <a:p>
            <a:pPr marL="971550" lvl="1" indent="-514350">
              <a:buFont typeface="+mj-lt"/>
              <a:buAutoNum type="arabicPeriod"/>
            </a:pPr>
            <a:r>
              <a:rPr lang="en-CA" dirty="0" smtClean="0"/>
              <a:t>Reply Comment Period</a:t>
            </a:r>
          </a:p>
          <a:p>
            <a:pPr marL="971550" lvl="1" indent="-514350">
              <a:buFont typeface="+mj-lt"/>
              <a:buAutoNum type="arabicPeriod"/>
            </a:pPr>
            <a:r>
              <a:rPr lang="en-CA" dirty="0" smtClean="0"/>
              <a:t>Development of Final Policy</a:t>
            </a:r>
          </a:p>
          <a:p>
            <a:pPr marL="971550" lvl="1" indent="-514350">
              <a:buFont typeface="+mj-lt"/>
              <a:buAutoNum type="arabicPeriod"/>
            </a:pPr>
            <a:r>
              <a:rPr lang="en-CA" dirty="0" smtClean="0"/>
              <a:t>Amendments, Supplements and Clarification Questions</a:t>
            </a:r>
          </a:p>
          <a:p>
            <a:pPr marL="971550" lvl="1" indent="-514350">
              <a:buFont typeface="+mj-lt"/>
              <a:buAutoNum type="arabicPeriod"/>
            </a:pPr>
            <a:r>
              <a:rPr lang="en-CA" dirty="0" smtClean="0"/>
              <a:t>Submission of Applications</a:t>
            </a:r>
          </a:p>
          <a:p>
            <a:pPr marL="971550" lvl="1" indent="-514350">
              <a:buFont typeface="+mj-lt"/>
              <a:buAutoNum type="arabicPeriod"/>
            </a:pPr>
            <a:r>
              <a:rPr lang="en-CA" dirty="0" smtClean="0"/>
              <a:t>Publication of List of Applicants</a:t>
            </a:r>
          </a:p>
          <a:p>
            <a:pPr marL="971550" lvl="1" indent="-514350">
              <a:buFont typeface="+mj-lt"/>
              <a:buAutoNum type="arabicPeriod"/>
            </a:pPr>
            <a:r>
              <a:rPr lang="en-CA" dirty="0" smtClean="0"/>
              <a:t>Publication of List of Qualified Bidders</a:t>
            </a:r>
          </a:p>
          <a:p>
            <a:pPr marL="971550" lvl="1" indent="-514350">
              <a:buFont typeface="+mj-lt"/>
              <a:buAutoNum type="arabicPeriod"/>
            </a:pPr>
            <a:r>
              <a:rPr lang="en-CA" dirty="0" smtClean="0"/>
              <a:t>Auction Opens</a:t>
            </a:r>
          </a:p>
          <a:p>
            <a:pPr marL="971550" lvl="1" indent="-514350">
              <a:buFont typeface="+mj-lt"/>
              <a:buAutoNum type="arabicPeriod"/>
            </a:pPr>
            <a:r>
              <a:rPr lang="en-CA" dirty="0" smtClean="0"/>
              <a:t>Auction Closes</a:t>
            </a:r>
          </a:p>
          <a:p>
            <a:pPr marL="971550" lvl="1" indent="-514350">
              <a:buFont typeface="+mj-lt"/>
              <a:buAutoNum type="arabicPeriod"/>
            </a:pPr>
            <a:r>
              <a:rPr lang="en-CA" dirty="0" smtClean="0"/>
              <a:t>Issuance of Licenses</a:t>
            </a:r>
          </a:p>
          <a:p>
            <a:pPr marL="971550" lvl="1" indent="-514350">
              <a:buFont typeface="+mj-lt"/>
              <a:buAutoNum type="arabicPeriod"/>
            </a:pPr>
            <a:r>
              <a:rPr lang="en-CA" dirty="0" smtClean="0"/>
              <a:t>Unsold Licenses</a:t>
            </a:r>
          </a:p>
          <a:p>
            <a:pPr marL="971550" lvl="1" indent="-514350">
              <a:buFont typeface="+mj-lt"/>
              <a:buAutoNum type="arabicPeriod"/>
            </a:pPr>
            <a:endParaRPr lang="en-CA" dirty="0"/>
          </a:p>
        </p:txBody>
      </p:sp>
    </p:spTree>
    <p:extLst>
      <p:ext uri="{BB962C8B-B14F-4D97-AF65-F5344CB8AC3E}">
        <p14:creationId xmlns:p14="http://schemas.microsoft.com/office/powerpoint/2010/main" val="1404105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Spectrum Auction – AWS 2GHz</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2057400"/>
            <a:ext cx="8543799" cy="2743200"/>
          </a:xfrm>
        </p:spPr>
      </p:pic>
    </p:spTree>
    <p:extLst>
      <p:ext uri="{BB962C8B-B14F-4D97-AF65-F5344CB8AC3E}">
        <p14:creationId xmlns:p14="http://schemas.microsoft.com/office/powerpoint/2010/main" val="1752283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802" b="-1802"/>
          <a:stretch>
            <a:fillRect/>
          </a:stretch>
        </p:blipFill>
        <p:spPr bwMode="auto">
          <a:xfrm>
            <a:off x="248780" y="838200"/>
            <a:ext cx="8590420" cy="5029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180268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Spectrum Auction – AWS 2GHz</a:t>
            </a:r>
            <a:endParaRPr lang="en-CA"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3244" y="1600200"/>
            <a:ext cx="5717511"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4061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Mobile Broadband Services 700 MHz</a:t>
            </a:r>
          </a:p>
        </p:txBody>
      </p:sp>
      <p:sp>
        <p:nvSpPr>
          <p:cNvPr id="3" name="Content Placeholder 2"/>
          <p:cNvSpPr>
            <a:spLocks noGrp="1"/>
          </p:cNvSpPr>
          <p:nvPr>
            <p:ph idx="1"/>
          </p:nvPr>
        </p:nvSpPr>
        <p:spPr/>
        <p:txBody>
          <a:bodyPr>
            <a:normAutofit fontScale="85000" lnSpcReduction="20000"/>
          </a:bodyPr>
          <a:lstStyle/>
          <a:p>
            <a:pPr marL="971550" lvl="1" indent="-514350">
              <a:buFont typeface="+mj-lt"/>
              <a:buAutoNum type="arabicPeriod"/>
            </a:pPr>
            <a:r>
              <a:rPr lang="en-CA" dirty="0"/>
              <a:t>Public Consultation</a:t>
            </a:r>
          </a:p>
          <a:p>
            <a:pPr marL="971550" lvl="1" indent="-514350">
              <a:buFont typeface="+mj-lt"/>
              <a:buAutoNum type="arabicPeriod"/>
            </a:pPr>
            <a:r>
              <a:rPr lang="en-CA" dirty="0"/>
              <a:t>Comment Period</a:t>
            </a:r>
          </a:p>
          <a:p>
            <a:pPr marL="971550" lvl="1" indent="-514350">
              <a:buFont typeface="+mj-lt"/>
              <a:buAutoNum type="arabicPeriod"/>
            </a:pPr>
            <a:r>
              <a:rPr lang="en-CA" dirty="0"/>
              <a:t>Reply Comment Period</a:t>
            </a:r>
          </a:p>
          <a:p>
            <a:pPr marL="971550" lvl="1" indent="-514350">
              <a:buFont typeface="+mj-lt"/>
              <a:buAutoNum type="arabicPeriod"/>
            </a:pPr>
            <a:r>
              <a:rPr lang="en-CA" dirty="0"/>
              <a:t>Development of Final Policy</a:t>
            </a:r>
          </a:p>
          <a:p>
            <a:pPr marL="971550" lvl="1" indent="-514350">
              <a:buFont typeface="+mj-lt"/>
              <a:buAutoNum type="arabicPeriod"/>
            </a:pPr>
            <a:r>
              <a:rPr lang="en-CA" b="1" dirty="0">
                <a:solidFill>
                  <a:srgbClr val="FF0000"/>
                </a:solidFill>
              </a:rPr>
              <a:t>Amendments, Supplements and Clarification Questions</a:t>
            </a:r>
          </a:p>
          <a:p>
            <a:pPr marL="971550" lvl="1" indent="-514350">
              <a:buFont typeface="+mj-lt"/>
              <a:buAutoNum type="arabicPeriod"/>
            </a:pPr>
            <a:r>
              <a:rPr lang="en-CA" dirty="0"/>
              <a:t>Submission of Applications</a:t>
            </a:r>
          </a:p>
          <a:p>
            <a:pPr marL="971550" lvl="1" indent="-514350">
              <a:buFont typeface="+mj-lt"/>
              <a:buAutoNum type="arabicPeriod"/>
            </a:pPr>
            <a:r>
              <a:rPr lang="en-CA" dirty="0"/>
              <a:t>Publication of List of Applicants</a:t>
            </a:r>
          </a:p>
          <a:p>
            <a:pPr marL="971550" lvl="1" indent="-514350">
              <a:buFont typeface="+mj-lt"/>
              <a:buAutoNum type="arabicPeriod"/>
            </a:pPr>
            <a:r>
              <a:rPr lang="en-CA" dirty="0"/>
              <a:t>Publication of List of Qualified Bidders</a:t>
            </a:r>
          </a:p>
          <a:p>
            <a:pPr marL="971550" lvl="1" indent="-514350">
              <a:buFont typeface="+mj-lt"/>
              <a:buAutoNum type="arabicPeriod"/>
            </a:pPr>
            <a:r>
              <a:rPr lang="en-CA" dirty="0"/>
              <a:t>Auction Opens</a:t>
            </a:r>
          </a:p>
          <a:p>
            <a:pPr marL="971550" lvl="1" indent="-514350">
              <a:buFont typeface="+mj-lt"/>
              <a:buAutoNum type="arabicPeriod"/>
            </a:pPr>
            <a:r>
              <a:rPr lang="en-CA" dirty="0"/>
              <a:t>Auction Closes</a:t>
            </a:r>
          </a:p>
          <a:p>
            <a:pPr marL="971550" lvl="1" indent="-514350">
              <a:buFont typeface="+mj-lt"/>
              <a:buAutoNum type="arabicPeriod"/>
            </a:pPr>
            <a:r>
              <a:rPr lang="en-CA" dirty="0"/>
              <a:t>Issuance of Licenses</a:t>
            </a:r>
          </a:p>
          <a:p>
            <a:pPr marL="971550" lvl="1" indent="-514350">
              <a:buFont typeface="+mj-lt"/>
              <a:buAutoNum type="arabicPeriod"/>
            </a:pPr>
            <a:r>
              <a:rPr lang="en-CA" dirty="0"/>
              <a:t>Unsold Licenses</a:t>
            </a:r>
          </a:p>
          <a:p>
            <a:endParaRPr lang="en-CA" dirty="0"/>
          </a:p>
        </p:txBody>
      </p:sp>
    </p:spTree>
    <p:extLst>
      <p:ext uri="{BB962C8B-B14F-4D97-AF65-F5344CB8AC3E}">
        <p14:creationId xmlns:p14="http://schemas.microsoft.com/office/powerpoint/2010/main" val="1129704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Mobile Broadband Services 700 MHz</a:t>
            </a:r>
          </a:p>
        </p:txBody>
      </p:sp>
      <p:sp>
        <p:nvSpPr>
          <p:cNvPr id="3" name="Content Placeholder 2"/>
          <p:cNvSpPr>
            <a:spLocks noGrp="1"/>
          </p:cNvSpPr>
          <p:nvPr>
            <p:ph idx="1"/>
          </p:nvPr>
        </p:nvSpPr>
        <p:spPr/>
        <p:txBody>
          <a:bodyPr>
            <a:normAutofit fontScale="70000" lnSpcReduction="20000"/>
          </a:bodyPr>
          <a:lstStyle/>
          <a:p>
            <a:r>
              <a:rPr lang="en-CA" dirty="0" smtClean="0"/>
              <a:t>Licences </a:t>
            </a:r>
            <a:r>
              <a:rPr lang="en-CA" dirty="0"/>
              <a:t>will be "spectrum licences in respect of the utilization of specified radio frequencies within a defined geographic area</a:t>
            </a:r>
            <a:r>
              <a:rPr lang="en-CA" dirty="0" smtClean="0"/>
              <a:t>,“</a:t>
            </a:r>
          </a:p>
          <a:p>
            <a:r>
              <a:rPr lang="en-CA" dirty="0" smtClean="0"/>
              <a:t>Licences </a:t>
            </a:r>
            <a:r>
              <a:rPr lang="en-CA" dirty="0"/>
              <a:t>will be auctioned using Tier 2 service areas (14 service areas) for all frequency </a:t>
            </a:r>
            <a:r>
              <a:rPr lang="en-CA" dirty="0" smtClean="0"/>
              <a:t>blocks</a:t>
            </a:r>
          </a:p>
          <a:p>
            <a:r>
              <a:rPr lang="en-CA" dirty="0"/>
              <a:t>F</a:t>
            </a:r>
            <a:r>
              <a:rPr lang="en-CA" dirty="0" smtClean="0"/>
              <a:t>ive </a:t>
            </a:r>
            <a:r>
              <a:rPr lang="en-CA" dirty="0"/>
              <a:t>blocks of paired spectrum and two blocks of unpaired spectrum will be available in each service area (seven licence blocks)</a:t>
            </a:r>
            <a:endParaRPr lang="en-CA" dirty="0" smtClean="0"/>
          </a:p>
          <a:p>
            <a:r>
              <a:rPr lang="en-CA" dirty="0" smtClean="0"/>
              <a:t>98</a:t>
            </a:r>
            <a:r>
              <a:rPr lang="en-CA" dirty="0"/>
              <a:t> licences will be </a:t>
            </a:r>
            <a:r>
              <a:rPr lang="en-CA" dirty="0" smtClean="0"/>
              <a:t>offered</a:t>
            </a:r>
          </a:p>
          <a:p>
            <a:r>
              <a:rPr lang="en-CA" dirty="0" smtClean="0"/>
              <a:t>A </a:t>
            </a:r>
            <a:r>
              <a:rPr lang="en-CA" dirty="0"/>
              <a:t>spectrum cap of two paired frequency blocks will apply to all licensees; the unpaired blocks will not be subject to a spectrum </a:t>
            </a:r>
            <a:r>
              <a:rPr lang="en-CA" dirty="0" smtClean="0"/>
              <a:t>cap</a:t>
            </a:r>
          </a:p>
          <a:p>
            <a:r>
              <a:rPr lang="en-CA" dirty="0" smtClean="0"/>
              <a:t>A spectrum </a:t>
            </a:r>
            <a:r>
              <a:rPr lang="en-CA" dirty="0"/>
              <a:t>cap of one paired spectrum block from within blocks B, C, C1 and C2 will apply to all large wireless service providers</a:t>
            </a:r>
          </a:p>
        </p:txBody>
      </p:sp>
    </p:spTree>
    <p:extLst>
      <p:ext uri="{BB962C8B-B14F-4D97-AF65-F5344CB8AC3E}">
        <p14:creationId xmlns:p14="http://schemas.microsoft.com/office/powerpoint/2010/main" val="3297666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Spectrum Auction – Mobile Broadband Services 700 MHz</a:t>
            </a:r>
            <a:endParaRPr lang="en-CA" dirty="0"/>
          </a:p>
        </p:txBody>
      </p:sp>
      <p:sp>
        <p:nvSpPr>
          <p:cNvPr id="3" name="Content Placeholder 2"/>
          <p:cNvSpPr>
            <a:spLocks noGrp="1"/>
          </p:cNvSpPr>
          <p:nvPr>
            <p:ph idx="1"/>
          </p:nvPr>
        </p:nvSpPr>
        <p:spPr/>
        <p:txBody>
          <a:bodyPr>
            <a:normAutofit fontScale="70000" lnSpcReduction="20000"/>
          </a:bodyPr>
          <a:lstStyle/>
          <a:p>
            <a:r>
              <a:rPr lang="en-CA" dirty="0" smtClean="0"/>
              <a:t>Will Allow Telecom Companies to Bring Latest 4G LTE Mobile Networks to Canadian Consumers and Businesses</a:t>
            </a:r>
          </a:p>
          <a:p>
            <a:r>
              <a:rPr lang="en-CA" dirty="0"/>
              <a:t>The Telecommunications Act will be amended to lift foreign investment restrictions for telecom companies that hold less than a 10-percent share of the total Canadian telecommunications </a:t>
            </a:r>
            <a:r>
              <a:rPr lang="en-CA" dirty="0" smtClean="0"/>
              <a:t>market</a:t>
            </a:r>
          </a:p>
          <a:p>
            <a:r>
              <a:rPr lang="en-CA" dirty="0"/>
              <a:t>The government will be applying caps in the upcoming spectrum auctions to guarantee that both new wireless competitors and incumbent carriers have access to the spectrum up for </a:t>
            </a:r>
            <a:r>
              <a:rPr lang="en-CA" dirty="0" smtClean="0"/>
              <a:t>auction</a:t>
            </a:r>
          </a:p>
          <a:p>
            <a:r>
              <a:rPr lang="en-CA" dirty="0"/>
              <a:t>The government will apply specific measures in the 700 MHz auction to see that rural Canadians will have access to the same advanced services as everyone else in a timely </a:t>
            </a:r>
            <a:r>
              <a:rPr lang="en-CA" dirty="0" smtClean="0"/>
              <a:t>manner</a:t>
            </a:r>
          </a:p>
          <a:p>
            <a:r>
              <a:rPr lang="en-CA" dirty="0"/>
              <a:t>A portion of the 700 MHz spectrum will be reserved for public safety users such as police and firefighters across Canada</a:t>
            </a:r>
          </a:p>
          <a:p>
            <a:endParaRPr lang="en-CA" dirty="0"/>
          </a:p>
        </p:txBody>
      </p:sp>
    </p:spTree>
    <p:extLst>
      <p:ext uri="{BB962C8B-B14F-4D97-AF65-F5344CB8AC3E}">
        <p14:creationId xmlns:p14="http://schemas.microsoft.com/office/powerpoint/2010/main" val="1726246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CA" dirty="0"/>
              <a:t>Spectrum Auction – Mobile Broadband Services 700 MHz</a:t>
            </a:r>
          </a:p>
        </p:txBody>
      </p:sp>
      <p:pic>
        <p:nvPicPr>
          <p:cNvPr id="6" name="Picture 5"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199" y="1419570"/>
            <a:ext cx="5296847" cy="5438430"/>
          </a:xfrm>
          <a:prstGeom prst="rect">
            <a:avLst/>
          </a:prstGeom>
        </p:spPr>
      </p:pic>
    </p:spTree>
    <p:extLst>
      <p:ext uri="{BB962C8B-B14F-4D97-AF65-F5344CB8AC3E}">
        <p14:creationId xmlns:p14="http://schemas.microsoft.com/office/powerpoint/2010/main" val="38764849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Mobile Broadband Services 700 MHz</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371600"/>
            <a:ext cx="5875252" cy="4770504"/>
          </a:xfrm>
        </p:spPr>
      </p:pic>
    </p:spTree>
    <p:extLst>
      <p:ext uri="{BB962C8B-B14F-4D97-AF65-F5344CB8AC3E}">
        <p14:creationId xmlns:p14="http://schemas.microsoft.com/office/powerpoint/2010/main" val="2050544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Mobile Broadband Services 700 MHz</a:t>
            </a:r>
          </a:p>
        </p:txBody>
      </p:sp>
      <p:sp>
        <p:nvSpPr>
          <p:cNvPr id="3" name="Content Placeholder 2"/>
          <p:cNvSpPr>
            <a:spLocks noGrp="1"/>
          </p:cNvSpPr>
          <p:nvPr>
            <p:ph idx="1"/>
          </p:nvPr>
        </p:nvSpPr>
        <p:spPr/>
        <p:txBody>
          <a:bodyPr/>
          <a:lstStyle/>
          <a:p>
            <a:pPr marL="0" indent="0">
              <a:buNone/>
            </a:pPr>
            <a:r>
              <a:rPr lang="en-CA" b="1" dirty="0" smtClean="0"/>
              <a:t>Eligibility Points:</a:t>
            </a:r>
          </a:p>
          <a:p>
            <a:r>
              <a:rPr lang="en-CA" dirty="0" smtClean="0"/>
              <a:t>Each licence is </a:t>
            </a:r>
            <a:r>
              <a:rPr lang="en-CA" dirty="0"/>
              <a:t>assigned a specific number of eligibility </a:t>
            </a:r>
            <a:r>
              <a:rPr lang="en-CA" dirty="0" smtClean="0"/>
              <a:t>points</a:t>
            </a:r>
          </a:p>
          <a:p>
            <a:r>
              <a:rPr lang="en-CA" dirty="0" smtClean="0"/>
              <a:t>The </a:t>
            </a:r>
            <a:r>
              <a:rPr lang="en-CA" dirty="0"/>
              <a:t>bidder’s initial eligibility is based on its pre-auction financial deposit and defines the upper limit of licences for which the bidder can bid</a:t>
            </a:r>
          </a:p>
        </p:txBody>
      </p:sp>
    </p:spTree>
    <p:extLst>
      <p:ext uri="{BB962C8B-B14F-4D97-AF65-F5344CB8AC3E}">
        <p14:creationId xmlns:p14="http://schemas.microsoft.com/office/powerpoint/2010/main" val="3357135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Mobile Broadband Services 700 MHz</a:t>
            </a:r>
          </a:p>
        </p:txBody>
      </p:sp>
      <p:pic>
        <p:nvPicPr>
          <p:cNvPr id="6" name="Content Placeholder 5"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524000"/>
            <a:ext cx="6293176" cy="5029200"/>
          </a:xfrm>
        </p:spPr>
      </p:pic>
    </p:spTree>
    <p:extLst>
      <p:ext uri="{BB962C8B-B14F-4D97-AF65-F5344CB8AC3E}">
        <p14:creationId xmlns:p14="http://schemas.microsoft.com/office/powerpoint/2010/main" val="33160507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Spectrum Auction – Broadband Radio Service 2500 MHz Band</a:t>
            </a:r>
            <a:endParaRPr lang="en-CA" dirty="0"/>
          </a:p>
        </p:txBody>
      </p:sp>
      <p:sp>
        <p:nvSpPr>
          <p:cNvPr id="3" name="Content Placeholder 2"/>
          <p:cNvSpPr>
            <a:spLocks noGrp="1"/>
          </p:cNvSpPr>
          <p:nvPr>
            <p:ph idx="1"/>
          </p:nvPr>
        </p:nvSpPr>
        <p:spPr/>
        <p:txBody>
          <a:bodyPr>
            <a:normAutofit fontScale="85000" lnSpcReduction="20000"/>
          </a:bodyPr>
          <a:lstStyle/>
          <a:p>
            <a:pPr marL="971550" lvl="1" indent="-514350">
              <a:buFont typeface="+mj-lt"/>
              <a:buAutoNum type="arabicPeriod"/>
            </a:pPr>
            <a:r>
              <a:rPr lang="en-CA" dirty="0"/>
              <a:t>Public Consultation</a:t>
            </a:r>
          </a:p>
          <a:p>
            <a:pPr marL="971550" lvl="1" indent="-514350">
              <a:buFont typeface="+mj-lt"/>
              <a:buAutoNum type="arabicPeriod"/>
            </a:pPr>
            <a:r>
              <a:rPr lang="en-CA" b="1" dirty="0">
                <a:solidFill>
                  <a:srgbClr val="FF0000"/>
                </a:solidFill>
              </a:rPr>
              <a:t>Comment Period</a:t>
            </a:r>
          </a:p>
          <a:p>
            <a:pPr marL="971550" lvl="1" indent="-514350">
              <a:buFont typeface="+mj-lt"/>
              <a:buAutoNum type="arabicPeriod"/>
            </a:pPr>
            <a:r>
              <a:rPr lang="en-CA" dirty="0"/>
              <a:t>Reply Comment Period</a:t>
            </a:r>
          </a:p>
          <a:p>
            <a:pPr marL="971550" lvl="1" indent="-514350">
              <a:buFont typeface="+mj-lt"/>
              <a:buAutoNum type="arabicPeriod"/>
            </a:pPr>
            <a:r>
              <a:rPr lang="en-CA" dirty="0"/>
              <a:t>Development of Final Policy</a:t>
            </a:r>
          </a:p>
          <a:p>
            <a:pPr marL="971550" lvl="1" indent="-514350">
              <a:buFont typeface="+mj-lt"/>
              <a:buAutoNum type="arabicPeriod"/>
            </a:pPr>
            <a:r>
              <a:rPr lang="en-CA" dirty="0"/>
              <a:t>Amendments, Supplements and Clarification Questions</a:t>
            </a:r>
          </a:p>
          <a:p>
            <a:pPr marL="971550" lvl="1" indent="-514350">
              <a:buFont typeface="+mj-lt"/>
              <a:buAutoNum type="arabicPeriod"/>
            </a:pPr>
            <a:r>
              <a:rPr lang="en-CA" dirty="0"/>
              <a:t>Submission of Applications</a:t>
            </a:r>
          </a:p>
          <a:p>
            <a:pPr marL="971550" lvl="1" indent="-514350">
              <a:buFont typeface="+mj-lt"/>
              <a:buAutoNum type="arabicPeriod"/>
            </a:pPr>
            <a:r>
              <a:rPr lang="en-CA" dirty="0"/>
              <a:t>Publication of List of Applicants</a:t>
            </a:r>
          </a:p>
          <a:p>
            <a:pPr marL="971550" lvl="1" indent="-514350">
              <a:buFont typeface="+mj-lt"/>
              <a:buAutoNum type="arabicPeriod"/>
            </a:pPr>
            <a:r>
              <a:rPr lang="en-CA" dirty="0"/>
              <a:t>Publication of List of Qualified Bidders</a:t>
            </a:r>
          </a:p>
          <a:p>
            <a:pPr marL="971550" lvl="1" indent="-514350">
              <a:buFont typeface="+mj-lt"/>
              <a:buAutoNum type="arabicPeriod"/>
            </a:pPr>
            <a:r>
              <a:rPr lang="en-CA" dirty="0"/>
              <a:t>Auction Opens</a:t>
            </a:r>
          </a:p>
          <a:p>
            <a:pPr marL="971550" lvl="1" indent="-514350">
              <a:buFont typeface="+mj-lt"/>
              <a:buAutoNum type="arabicPeriod"/>
            </a:pPr>
            <a:r>
              <a:rPr lang="en-CA" dirty="0"/>
              <a:t>Auction Closes</a:t>
            </a:r>
          </a:p>
          <a:p>
            <a:pPr marL="971550" lvl="1" indent="-514350">
              <a:buFont typeface="+mj-lt"/>
              <a:buAutoNum type="arabicPeriod"/>
            </a:pPr>
            <a:r>
              <a:rPr lang="en-CA" dirty="0"/>
              <a:t>Issuance of Licenses</a:t>
            </a:r>
          </a:p>
          <a:p>
            <a:pPr marL="971550" lvl="1" indent="-514350">
              <a:buFont typeface="+mj-lt"/>
              <a:buAutoNum type="arabicPeriod"/>
            </a:pPr>
            <a:r>
              <a:rPr lang="en-CA" dirty="0"/>
              <a:t>Unsold Licenses</a:t>
            </a:r>
          </a:p>
          <a:p>
            <a:endParaRPr lang="en-CA" dirty="0"/>
          </a:p>
        </p:txBody>
      </p:sp>
    </p:spTree>
    <p:extLst>
      <p:ext uri="{BB962C8B-B14F-4D97-AF65-F5344CB8AC3E}">
        <p14:creationId xmlns:p14="http://schemas.microsoft.com/office/powerpoint/2010/main" val="3663904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 2500 MHz Band</a:t>
            </a:r>
          </a:p>
        </p:txBody>
      </p:sp>
      <p:sp>
        <p:nvSpPr>
          <p:cNvPr id="3" name="Content Placeholder 2"/>
          <p:cNvSpPr>
            <a:spLocks noGrp="1"/>
          </p:cNvSpPr>
          <p:nvPr>
            <p:ph idx="1"/>
          </p:nvPr>
        </p:nvSpPr>
        <p:spPr/>
        <p:txBody>
          <a:bodyPr>
            <a:normAutofit fontScale="47500" lnSpcReduction="20000"/>
          </a:bodyPr>
          <a:lstStyle/>
          <a:p>
            <a:r>
              <a:rPr lang="en-CA" dirty="0"/>
              <a:t>L</a:t>
            </a:r>
            <a:r>
              <a:rPr lang="en-CA" dirty="0" smtClean="0"/>
              <a:t>icences </a:t>
            </a:r>
            <a:r>
              <a:rPr lang="en-CA" dirty="0"/>
              <a:t>will be "spectrum licences in respect of the utilization of specified radio frequencies within a defined geographic </a:t>
            </a:r>
            <a:r>
              <a:rPr lang="en-CA" dirty="0" smtClean="0"/>
              <a:t>area</a:t>
            </a:r>
          </a:p>
          <a:p>
            <a:r>
              <a:rPr lang="en-CA" dirty="0"/>
              <a:t>L</a:t>
            </a:r>
            <a:r>
              <a:rPr lang="en-CA" dirty="0" smtClean="0"/>
              <a:t>icences will be auctioned using Tier 3 service areas (58 service areas), except in the Northwest Territories, Yukon and Nunavut, where Tier 4 service areas (three service areas) will be used</a:t>
            </a:r>
          </a:p>
          <a:p>
            <a:r>
              <a:rPr lang="en-CA" dirty="0"/>
              <a:t>I</a:t>
            </a:r>
            <a:r>
              <a:rPr lang="en-CA" dirty="0" smtClean="0"/>
              <a:t>n </a:t>
            </a:r>
            <a:r>
              <a:rPr lang="en-CA" dirty="0"/>
              <a:t>the bands 2500-2570 MHz and 2620-2690 MHz ("the paired spectrum"), the spectrum will be licensed in blocks of 10 + 10 MHz in each available service </a:t>
            </a:r>
            <a:r>
              <a:rPr lang="en-CA" dirty="0" smtClean="0"/>
              <a:t>area</a:t>
            </a:r>
            <a:endParaRPr lang="en-CA" dirty="0"/>
          </a:p>
          <a:p>
            <a:r>
              <a:rPr lang="en-CA" dirty="0"/>
              <a:t>I</a:t>
            </a:r>
            <a:r>
              <a:rPr lang="en-CA" dirty="0" smtClean="0"/>
              <a:t>n </a:t>
            </a:r>
            <a:r>
              <a:rPr lang="en-CA" dirty="0"/>
              <a:t>the band 2570-2620 MHz ("the unpaired spectrum"), the spectrum will be licensed in blocks of 25 MHz (which includes the respective 5 MHz restricted band</a:t>
            </a:r>
            <a:r>
              <a:rPr lang="en-CA" dirty="0" smtClean="0"/>
              <a:t>)</a:t>
            </a:r>
            <a:r>
              <a:rPr lang="en-CA" baseline="30000" dirty="0" smtClean="0"/>
              <a:t> </a:t>
            </a:r>
            <a:r>
              <a:rPr lang="en-CA" dirty="0" smtClean="0"/>
              <a:t>in </a:t>
            </a:r>
            <a:r>
              <a:rPr lang="en-CA" dirty="0"/>
              <a:t>each available service area;</a:t>
            </a:r>
          </a:p>
          <a:p>
            <a:r>
              <a:rPr lang="en-CA" dirty="0" smtClean="0"/>
              <a:t>318 </a:t>
            </a:r>
            <a:r>
              <a:rPr lang="en-CA" dirty="0"/>
              <a:t>licences will be offered;</a:t>
            </a:r>
          </a:p>
          <a:p>
            <a:r>
              <a:rPr lang="en-CA" dirty="0"/>
              <a:t>A</a:t>
            </a:r>
            <a:r>
              <a:rPr lang="en-CA" dirty="0" smtClean="0"/>
              <a:t> </a:t>
            </a:r>
            <a:r>
              <a:rPr lang="en-CA" dirty="0"/>
              <a:t>spectrum aggregation limit of 40 MHz will apply in each service area of the 2500 MHz band, except in the Northwest Territories, Yukon and Nunavut where there is no limit. This amount represents the total spectrum licence holdings in the 2500 MHz band, including both paired and unpaired spectrum, by each licensee in each licence </a:t>
            </a:r>
            <a:r>
              <a:rPr lang="en-CA" dirty="0" smtClean="0"/>
              <a:t>area</a:t>
            </a:r>
            <a:endParaRPr lang="en-CA" dirty="0"/>
          </a:p>
          <a:p>
            <a:r>
              <a:rPr lang="en-CA" dirty="0"/>
              <a:t>I</a:t>
            </a:r>
            <a:r>
              <a:rPr lang="en-CA" dirty="0" smtClean="0"/>
              <a:t>n </a:t>
            </a:r>
            <a:r>
              <a:rPr lang="en-CA" dirty="0"/>
              <a:t>service areas where an existing licensee already has spectrum licence holdings in excess of the spectrum aggregation limit, the licensee will not be required to divest any such holdings in order to meet the spectrum aggregation limit. However, such licensees will not be eligible to bid for additional licences in the auction process or otherwise obtain additional licences in service areas where the limit has been met or exceeded.</a:t>
            </a:r>
          </a:p>
          <a:p>
            <a:endParaRPr lang="en-CA" dirty="0"/>
          </a:p>
        </p:txBody>
      </p:sp>
    </p:spTree>
    <p:extLst>
      <p:ext uri="{BB962C8B-B14F-4D97-AF65-F5344CB8AC3E}">
        <p14:creationId xmlns:p14="http://schemas.microsoft.com/office/powerpoint/2010/main" val="1737391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Telecommunications Revenue and Growth</a:t>
            </a:r>
            <a:endParaRPr lang="en-US" dirty="0"/>
          </a:p>
        </p:txBody>
      </p:sp>
      <p:pic>
        <p:nvPicPr>
          <p:cNvPr id="4" name="Content Placeholder 3" descr="Picture 4.png"/>
          <p:cNvPicPr>
            <a:picLocks noGrp="1" noChangeAspect="1"/>
          </p:cNvPicPr>
          <p:nvPr>
            <p:ph idx="1"/>
          </p:nvPr>
        </p:nvPicPr>
        <p:blipFill>
          <a:blip r:embed="rId2" cstate="print">
            <a:extLst>
              <a:ext uri="{28A0092B-C50C-407E-A947-70E740481C1C}">
                <a14:useLocalDpi xmlns:a14="http://schemas.microsoft.com/office/drawing/2010/main" val="0"/>
              </a:ext>
            </a:extLst>
          </a:blip>
          <a:srcRect l="220" r="220"/>
          <a:stretch>
            <a:fillRect/>
          </a:stretch>
        </p:blip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666098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Spectrum Auction – Broadband Radio Services 2500MHz Band</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412776"/>
            <a:ext cx="7162800" cy="5425440"/>
          </a:xfrm>
        </p:spPr>
      </p:pic>
    </p:spTree>
    <p:extLst>
      <p:ext uri="{BB962C8B-B14F-4D97-AF65-F5344CB8AC3E}">
        <p14:creationId xmlns:p14="http://schemas.microsoft.com/office/powerpoint/2010/main" val="1571455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2286000"/>
            <a:ext cx="7466403" cy="2960612"/>
          </a:xfrm>
        </p:spPr>
      </p:pic>
    </p:spTree>
    <p:extLst>
      <p:ext uri="{BB962C8B-B14F-4D97-AF65-F5344CB8AC3E}">
        <p14:creationId xmlns:p14="http://schemas.microsoft.com/office/powerpoint/2010/main" val="2530191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828800"/>
            <a:ext cx="6934200" cy="4425051"/>
          </a:xfrm>
        </p:spPr>
      </p:pic>
    </p:spTree>
    <p:extLst>
      <p:ext uri="{BB962C8B-B14F-4D97-AF65-F5344CB8AC3E}">
        <p14:creationId xmlns:p14="http://schemas.microsoft.com/office/powerpoint/2010/main" val="2758968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a:t>
            </a:r>
            <a:r>
              <a:rPr lang="en-CA" dirty="0" smtClean="0"/>
              <a:t>Band</a:t>
            </a:r>
            <a:endParaRPr lang="en-CA" dirty="0"/>
          </a:p>
        </p:txBody>
      </p:sp>
      <p:sp>
        <p:nvSpPr>
          <p:cNvPr id="3" name="Content Placeholder 2"/>
          <p:cNvSpPr>
            <a:spLocks noGrp="1"/>
          </p:cNvSpPr>
          <p:nvPr>
            <p:ph idx="1"/>
          </p:nvPr>
        </p:nvSpPr>
        <p:spPr/>
        <p:txBody>
          <a:bodyPr>
            <a:normAutofit fontScale="92500" lnSpcReduction="10000"/>
          </a:bodyPr>
          <a:lstStyle/>
          <a:p>
            <a:pPr marL="0" indent="0">
              <a:buNone/>
            </a:pPr>
            <a:r>
              <a:rPr lang="en-CA" b="1" dirty="0" smtClean="0"/>
              <a:t>Spectrum Aggregated Limit:</a:t>
            </a:r>
          </a:p>
          <a:p>
            <a:r>
              <a:rPr lang="en-CA" dirty="0" smtClean="0"/>
              <a:t>Decision </a:t>
            </a:r>
            <a:r>
              <a:rPr lang="en-CA" dirty="0"/>
              <a:t>C2-1: With the exception of licensees in the Northwest Territories, Yukon and Nunavut, all licensees are subject to a spectrum aggregation limit of 40 MHz in the 2500 MHz band, excluding the restricted bands at 2570-2575 MHz and 2615-2620 </a:t>
            </a:r>
            <a:r>
              <a:rPr lang="en-CA" dirty="0" err="1"/>
              <a:t>MHz.</a:t>
            </a:r>
            <a:r>
              <a:rPr lang="en-CA" dirty="0"/>
              <a:t> </a:t>
            </a:r>
            <a:endParaRPr lang="en-CA" dirty="0" smtClean="0"/>
          </a:p>
          <a:p>
            <a:r>
              <a:rPr lang="en-CA" dirty="0" smtClean="0"/>
              <a:t>Decision </a:t>
            </a:r>
            <a:r>
              <a:rPr lang="en-CA" dirty="0"/>
              <a:t>C2-2: The spectrum aggregation limit shall remain in effect in the 2500 MHz band for a period of five years after the issuance of </a:t>
            </a:r>
            <a:r>
              <a:rPr lang="en-CA" dirty="0" smtClean="0"/>
              <a:t>licences.</a:t>
            </a:r>
            <a:endParaRPr lang="en-CA" dirty="0"/>
          </a:p>
          <a:p>
            <a:endParaRPr lang="en-CA" dirty="0"/>
          </a:p>
        </p:txBody>
      </p:sp>
    </p:spTree>
    <p:extLst>
      <p:ext uri="{BB962C8B-B14F-4D97-AF65-F5344CB8AC3E}">
        <p14:creationId xmlns:p14="http://schemas.microsoft.com/office/powerpoint/2010/main" val="1147967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sp>
        <p:nvSpPr>
          <p:cNvPr id="3" name="Content Placeholder 2"/>
          <p:cNvSpPr>
            <a:spLocks noGrp="1"/>
          </p:cNvSpPr>
          <p:nvPr>
            <p:ph idx="1"/>
          </p:nvPr>
        </p:nvSpPr>
        <p:spPr/>
        <p:txBody>
          <a:bodyPr>
            <a:normAutofit fontScale="92500" lnSpcReduction="10000"/>
          </a:bodyPr>
          <a:lstStyle/>
          <a:p>
            <a:pPr marL="0" indent="0">
              <a:buNone/>
            </a:pPr>
            <a:r>
              <a:rPr lang="en-CA" b="1" dirty="0" smtClean="0"/>
              <a:t>Existing Licenses:</a:t>
            </a:r>
          </a:p>
          <a:p>
            <a:r>
              <a:rPr lang="en-CA" dirty="0" smtClean="0"/>
              <a:t>Existing licensees over the limit don’t need to divest; however, will not be eligible for auction</a:t>
            </a:r>
          </a:p>
          <a:p>
            <a:r>
              <a:rPr lang="en-CA" dirty="0" smtClean="0"/>
              <a:t>Existing </a:t>
            </a:r>
            <a:r>
              <a:rPr lang="en-CA" dirty="0"/>
              <a:t>2500 MHz BRS </a:t>
            </a:r>
            <a:r>
              <a:rPr lang="en-CA" dirty="0" smtClean="0"/>
              <a:t>licences are to </a:t>
            </a:r>
            <a:r>
              <a:rPr lang="en-CA" dirty="0"/>
              <a:t>be updated to harmonize with the conditions of licence of auctioned </a:t>
            </a:r>
            <a:r>
              <a:rPr lang="en-CA" dirty="0" smtClean="0"/>
              <a:t>licences</a:t>
            </a:r>
          </a:p>
          <a:p>
            <a:r>
              <a:rPr lang="en-CA" dirty="0"/>
              <a:t>The remaining conditions of licence that are not updated, for example, the licence term and the deployment requirements, will remain consistent with the conditions initiated in the June </a:t>
            </a:r>
            <a:r>
              <a:rPr lang="en-CA" dirty="0" smtClean="0"/>
              <a:t>2010</a:t>
            </a:r>
          </a:p>
          <a:p>
            <a:pPr marL="0" indent="0">
              <a:buNone/>
            </a:pPr>
            <a:endParaRPr lang="en-CA" dirty="0" smtClean="0"/>
          </a:p>
          <a:p>
            <a:endParaRPr lang="en-CA" dirty="0"/>
          </a:p>
        </p:txBody>
      </p:sp>
    </p:spTree>
    <p:extLst>
      <p:ext uri="{BB962C8B-B14F-4D97-AF65-F5344CB8AC3E}">
        <p14:creationId xmlns:p14="http://schemas.microsoft.com/office/powerpoint/2010/main" val="391392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6" name="Content Placeholder 5"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524000"/>
            <a:ext cx="4648200" cy="5257800"/>
          </a:xfrm>
        </p:spPr>
      </p:pic>
    </p:spTree>
    <p:extLst>
      <p:ext uri="{BB962C8B-B14F-4D97-AF65-F5344CB8AC3E}">
        <p14:creationId xmlns:p14="http://schemas.microsoft.com/office/powerpoint/2010/main" val="22266784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828799"/>
            <a:ext cx="6400800" cy="4218915"/>
          </a:xfrm>
          <a:prstGeom prst="rect">
            <a:avLst/>
          </a:prstGeom>
        </p:spPr>
      </p:pic>
    </p:spTree>
    <p:extLst>
      <p:ext uri="{BB962C8B-B14F-4D97-AF65-F5344CB8AC3E}">
        <p14:creationId xmlns:p14="http://schemas.microsoft.com/office/powerpoint/2010/main" val="3024304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447800"/>
            <a:ext cx="5022984" cy="5343146"/>
          </a:xfrm>
        </p:spPr>
      </p:pic>
    </p:spTree>
    <p:extLst>
      <p:ext uri="{BB962C8B-B14F-4D97-AF65-F5344CB8AC3E}">
        <p14:creationId xmlns:p14="http://schemas.microsoft.com/office/powerpoint/2010/main" val="2637690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Spectrum Auction – Broadband Radio Services 2500MHz Band</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2209800"/>
            <a:ext cx="6246098" cy="3909364"/>
          </a:xfrm>
        </p:spPr>
      </p:pic>
    </p:spTree>
    <p:extLst>
      <p:ext uri="{BB962C8B-B14F-4D97-AF65-F5344CB8AC3E}">
        <p14:creationId xmlns:p14="http://schemas.microsoft.com/office/powerpoint/2010/main" val="25587140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1.gstatic.com/images?q=tbn:ANd9GcTJtFPWESLX1W79kXUIhR8Zny4mXAd6eNg-6BF-eqVronSeLq3z"/>
          <p:cNvPicPr>
            <a:picLocks noChangeAspect="1" noChangeArrowheads="1"/>
          </p:cNvPicPr>
          <p:nvPr/>
        </p:nvPicPr>
        <p:blipFill>
          <a:blip r:embed="rId2" cstate="print"/>
          <a:srcRect/>
          <a:stretch>
            <a:fillRect/>
          </a:stretch>
        </p:blipFill>
        <p:spPr bwMode="auto">
          <a:xfrm>
            <a:off x="2195736" y="2348880"/>
            <a:ext cx="4872542" cy="2088232"/>
          </a:xfrm>
          <a:prstGeom prst="rect">
            <a:avLst/>
          </a:prstGeom>
          <a:noFill/>
          <a:ln w="9525">
            <a:noFill/>
            <a:miter lim="800000"/>
            <a:headEnd/>
            <a:tailEnd/>
          </a:ln>
        </p:spPr>
      </p:pic>
    </p:spTree>
    <p:extLst>
      <p:ext uri="{BB962C8B-B14F-4D97-AF65-F5344CB8AC3E}">
        <p14:creationId xmlns:p14="http://schemas.microsoft.com/office/powerpoint/2010/main" val="3573972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Telecommunications Revenue Breakdown</a:t>
            </a:r>
            <a:endParaRPr lang="en-US" dirty="0"/>
          </a:p>
        </p:txBody>
      </p:sp>
      <p:pic>
        <p:nvPicPr>
          <p:cNvPr id="4" name="Content Placeholder 3" descr="Picture 5.png"/>
          <p:cNvPicPr>
            <a:picLocks noGrp="1" noChangeAspect="1"/>
          </p:cNvPicPr>
          <p:nvPr>
            <p:ph idx="1"/>
          </p:nvPr>
        </p:nvPicPr>
        <p:blipFill>
          <a:blip r:embed="rId2" cstate="print">
            <a:extLst>
              <a:ext uri="{28A0092B-C50C-407E-A947-70E740481C1C}">
                <a14:useLocalDpi xmlns:a14="http://schemas.microsoft.com/office/drawing/2010/main" val="0"/>
              </a:ext>
            </a:extLst>
          </a:blip>
          <a:srcRect l="-26685" r="-26685"/>
          <a:stretch>
            <a:fillRect/>
          </a:stretch>
        </p:blip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610689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9392"/>
            <a:ext cx="8229600" cy="1143000"/>
          </a:xfrm>
        </p:spPr>
        <p:txBody>
          <a:bodyPr>
            <a:normAutofit/>
          </a:bodyPr>
          <a:lstStyle/>
          <a:p>
            <a:r>
              <a:rPr lang="en-US" altLang="zh-CN" sz="3200" b="1" dirty="0" smtClean="0"/>
              <a:t>Stock Snapshot</a:t>
            </a:r>
            <a:endParaRPr lang="zh-CN" altLang="en-US" sz="3200" b="1" dirty="0"/>
          </a:p>
        </p:txBody>
      </p:sp>
      <p:grpSp>
        <p:nvGrpSpPr>
          <p:cNvPr id="4" name="Group 3"/>
          <p:cNvGrpSpPr/>
          <p:nvPr/>
        </p:nvGrpSpPr>
        <p:grpSpPr>
          <a:xfrm>
            <a:off x="36256" y="6453336"/>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53336"/>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53336"/>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53336"/>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7170" name="Picture 2" descr="C:\Users\Kevin\Dropbox\BUS 417\Telecom\Images\Stock Snapshot.jpg"/>
          <p:cNvPicPr>
            <a:picLocks noChangeAspect="1" noChangeArrowheads="1"/>
          </p:cNvPicPr>
          <p:nvPr/>
        </p:nvPicPr>
        <p:blipFill>
          <a:blip r:embed="rId2" cstate="print"/>
          <a:srcRect/>
          <a:stretch>
            <a:fillRect/>
          </a:stretch>
        </p:blipFill>
        <p:spPr bwMode="auto">
          <a:xfrm>
            <a:off x="683568" y="681838"/>
            <a:ext cx="7272808" cy="5771498"/>
          </a:xfrm>
          <a:prstGeom prst="rect">
            <a:avLst/>
          </a:prstGeom>
          <a:noFill/>
        </p:spPr>
      </p:pic>
    </p:spTree>
    <p:extLst>
      <p:ext uri="{BB962C8B-B14F-4D97-AF65-F5344CB8AC3E}">
        <p14:creationId xmlns:p14="http://schemas.microsoft.com/office/powerpoint/2010/main" val="25343824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1 Year Performance with 50/200 MA</a:t>
            </a:r>
            <a:endParaRPr lang="zh-CN" altLang="en-US" sz="3200" b="1"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8194" name="Picture 2" descr="C:\Users\Kevin\Dropbox\BUS 417\Telecom\Images\Stock 1 year.png"/>
          <p:cNvPicPr>
            <a:picLocks noChangeAspect="1" noChangeArrowheads="1"/>
          </p:cNvPicPr>
          <p:nvPr/>
        </p:nvPicPr>
        <p:blipFill>
          <a:blip r:embed="rId2" cstate="print"/>
          <a:srcRect/>
          <a:stretch>
            <a:fillRect/>
          </a:stretch>
        </p:blipFill>
        <p:spPr bwMode="auto">
          <a:xfrm>
            <a:off x="0" y="1484784"/>
            <a:ext cx="9091191" cy="4320480"/>
          </a:xfrm>
          <a:prstGeom prst="rect">
            <a:avLst/>
          </a:prstGeom>
          <a:noFill/>
        </p:spPr>
      </p:pic>
    </p:spTree>
    <p:extLst>
      <p:ext uri="{BB962C8B-B14F-4D97-AF65-F5344CB8AC3E}">
        <p14:creationId xmlns:p14="http://schemas.microsoft.com/office/powerpoint/2010/main" val="27083282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5 Year Performance with 50/200 MA</a:t>
            </a:r>
            <a:endParaRPr lang="zh-CN" altLang="en-US" sz="3200" dirty="0"/>
          </a:p>
        </p:txBody>
      </p:sp>
      <p:sp>
        <p:nvSpPr>
          <p:cNvPr id="3" name="内容占位符 2"/>
          <p:cNvSpPr>
            <a:spLocks noGrp="1"/>
          </p:cNvSpPr>
          <p:nvPr>
            <p:ph idx="1"/>
          </p:nvPr>
        </p:nvSpPr>
        <p:spPr/>
        <p:txBody>
          <a:bodyPr/>
          <a:lstStyle/>
          <a:p>
            <a:r>
              <a:rPr lang="en-US" altLang="zh-CN" dirty="0" smtClean="0"/>
              <a:t>Image from Globe and Mail</a:t>
            </a:r>
            <a:endParaRPr lang="zh-CN" altLang="en-US" dirty="0" smtClean="0"/>
          </a:p>
          <a:p>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9218" name="Picture 2" descr="C:\Users\Kevin\Dropbox\BUS 417\Telecom\Images\Stock 5 year.jpg"/>
          <p:cNvPicPr>
            <a:picLocks noChangeAspect="1" noChangeArrowheads="1"/>
          </p:cNvPicPr>
          <p:nvPr/>
        </p:nvPicPr>
        <p:blipFill>
          <a:blip r:embed="rId2" cstate="print"/>
          <a:srcRect/>
          <a:stretch>
            <a:fillRect/>
          </a:stretch>
        </p:blipFill>
        <p:spPr bwMode="auto">
          <a:xfrm>
            <a:off x="35496" y="1461449"/>
            <a:ext cx="9001000" cy="4271807"/>
          </a:xfrm>
          <a:prstGeom prst="rect">
            <a:avLst/>
          </a:prstGeom>
          <a:noFill/>
        </p:spPr>
      </p:pic>
    </p:spTree>
    <p:extLst>
      <p:ext uri="{BB962C8B-B14F-4D97-AF65-F5344CB8AC3E}">
        <p14:creationId xmlns:p14="http://schemas.microsoft.com/office/powerpoint/2010/main" val="13992886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10 Year Performance with 50/200 MA</a:t>
            </a:r>
            <a:endParaRPr lang="zh-CN" altLang="en-US" sz="3200" dirty="0"/>
          </a:p>
        </p:txBody>
      </p:sp>
      <p:sp>
        <p:nvSpPr>
          <p:cNvPr id="3" name="内容占位符 2"/>
          <p:cNvSpPr>
            <a:spLocks noGrp="1"/>
          </p:cNvSpPr>
          <p:nvPr>
            <p:ph idx="1"/>
          </p:nvPr>
        </p:nvSpPr>
        <p:spPr/>
        <p:txBody>
          <a:bodyPr/>
          <a:lstStyle/>
          <a:p>
            <a:r>
              <a:rPr lang="en-US" altLang="zh-CN" dirty="0" smtClean="0"/>
              <a:t>Image from Globe and Mail</a:t>
            </a:r>
            <a:endParaRPr lang="zh-CN" altLang="en-US" dirty="0" smtClean="0"/>
          </a:p>
          <a:p>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10242" name="Picture 2" descr="C:\Users\Kevin\Dropbox\BUS 417\Telecom\Images\stock 10 year.png"/>
          <p:cNvPicPr>
            <a:picLocks noChangeAspect="1" noChangeArrowheads="1"/>
          </p:cNvPicPr>
          <p:nvPr/>
        </p:nvPicPr>
        <p:blipFill>
          <a:blip r:embed="rId2" cstate="print"/>
          <a:srcRect/>
          <a:stretch>
            <a:fillRect/>
          </a:stretch>
        </p:blipFill>
        <p:spPr bwMode="auto">
          <a:xfrm>
            <a:off x="72007" y="1484784"/>
            <a:ext cx="8964489" cy="4267577"/>
          </a:xfrm>
          <a:prstGeom prst="rect">
            <a:avLst/>
          </a:prstGeom>
          <a:noFill/>
        </p:spPr>
      </p:pic>
    </p:spTree>
    <p:extLst>
      <p:ext uri="{BB962C8B-B14F-4D97-AF65-F5344CB8AC3E}">
        <p14:creationId xmlns:p14="http://schemas.microsoft.com/office/powerpoint/2010/main" val="18833355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Max Years Performance with 50/200 MA</a:t>
            </a:r>
            <a:endParaRPr lang="zh-CN" altLang="en-US" sz="3200"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11266" name="Picture 2" descr="C:\Users\Kevin\Dropbox\BUS 417\Telecom\Images\stock max.png"/>
          <p:cNvPicPr>
            <a:picLocks noChangeAspect="1" noChangeArrowheads="1"/>
          </p:cNvPicPr>
          <p:nvPr/>
        </p:nvPicPr>
        <p:blipFill>
          <a:blip r:embed="rId2" cstate="print"/>
          <a:srcRect/>
          <a:stretch>
            <a:fillRect/>
          </a:stretch>
        </p:blipFill>
        <p:spPr bwMode="auto">
          <a:xfrm>
            <a:off x="107504" y="1556792"/>
            <a:ext cx="9019779" cy="4311178"/>
          </a:xfrm>
          <a:prstGeom prst="rect">
            <a:avLst/>
          </a:prstGeom>
          <a:noFill/>
        </p:spPr>
      </p:pic>
    </p:spTree>
    <p:extLst>
      <p:ext uri="{BB962C8B-B14F-4D97-AF65-F5344CB8AC3E}">
        <p14:creationId xmlns:p14="http://schemas.microsoft.com/office/powerpoint/2010/main" val="29137398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1 Year Rogers vs. S&amp;P/TSX vs. TSX Telecom </a:t>
            </a:r>
            <a:endParaRPr lang="en-CA" sz="3200" b="1"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4338" name="Picture 2" descr="C:\Users\Kevin\Dropbox\BUS 417\Telecom\Images\1 year vs tsx composite vs tsx telecom.png"/>
          <p:cNvPicPr>
            <a:picLocks noChangeAspect="1" noChangeArrowheads="1"/>
          </p:cNvPicPr>
          <p:nvPr/>
        </p:nvPicPr>
        <p:blipFill>
          <a:blip r:embed="rId3" cstate="print"/>
          <a:srcRect/>
          <a:stretch>
            <a:fillRect/>
          </a:stretch>
        </p:blipFill>
        <p:spPr bwMode="auto">
          <a:xfrm>
            <a:off x="129999" y="1484784"/>
            <a:ext cx="9014001" cy="4248472"/>
          </a:xfrm>
          <a:prstGeom prst="rect">
            <a:avLst/>
          </a:prstGeom>
          <a:noFill/>
        </p:spPr>
      </p:pic>
      <p:grpSp>
        <p:nvGrpSpPr>
          <p:cNvPr id="17" name="Group 3"/>
          <p:cNvGrpSpPr/>
          <p:nvPr/>
        </p:nvGrpSpPr>
        <p:grpSpPr>
          <a:xfrm>
            <a:off x="36256" y="6477000"/>
            <a:ext cx="2687836" cy="424080"/>
            <a:chOff x="2953" y="0"/>
            <a:chExt cx="2963152" cy="467470"/>
          </a:xfrm>
        </p:grpSpPr>
        <p:sp>
          <p:nvSpPr>
            <p:cNvPr id="18"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20" name="Group 6"/>
          <p:cNvGrpSpPr/>
          <p:nvPr/>
        </p:nvGrpSpPr>
        <p:grpSpPr>
          <a:xfrm>
            <a:off x="2186525" y="6477000"/>
            <a:ext cx="2687836" cy="424080"/>
            <a:chOff x="2373475" y="0"/>
            <a:chExt cx="2963152" cy="467470"/>
          </a:xfrm>
        </p:grpSpPr>
        <p:sp>
          <p:nvSpPr>
            <p:cNvPr id="21"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3" name="Group 9"/>
          <p:cNvGrpSpPr/>
          <p:nvPr/>
        </p:nvGrpSpPr>
        <p:grpSpPr>
          <a:xfrm>
            <a:off x="4336794" y="6477000"/>
            <a:ext cx="2687836" cy="424080"/>
            <a:chOff x="4743997" y="0"/>
            <a:chExt cx="2963152" cy="467470"/>
          </a:xfrm>
        </p:grpSpPr>
        <p:sp>
          <p:nvSpPr>
            <p:cNvPr id="24"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6" name="Group 12"/>
          <p:cNvGrpSpPr/>
          <p:nvPr/>
        </p:nvGrpSpPr>
        <p:grpSpPr>
          <a:xfrm>
            <a:off x="6487062" y="6477000"/>
            <a:ext cx="2687836" cy="424080"/>
            <a:chOff x="7114519" y="0"/>
            <a:chExt cx="2963152" cy="467470"/>
          </a:xfrm>
        </p:grpSpPr>
        <p:sp>
          <p:nvSpPr>
            <p:cNvPr id="27"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419876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5</a:t>
            </a:r>
            <a:r>
              <a:rPr lang="en-CA" sz="3200" b="1" dirty="0" smtClean="0"/>
              <a:t> Year Rogers v. S&amp;P/TSX v. TSX Telecom </a:t>
            </a:r>
            <a:endParaRPr lang="en-CA" sz="3200" b="1"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3314" name="Picture 2" descr="C:\Users\Kevin\Dropbox\BUS 417\Telecom\Images\5 year vs tsx composite vs tsx telecom.png"/>
          <p:cNvPicPr>
            <a:picLocks noChangeAspect="1" noChangeArrowheads="1"/>
          </p:cNvPicPr>
          <p:nvPr/>
        </p:nvPicPr>
        <p:blipFill>
          <a:blip r:embed="rId3" cstate="print"/>
          <a:srcRect/>
          <a:stretch>
            <a:fillRect/>
          </a:stretch>
        </p:blipFill>
        <p:spPr bwMode="auto">
          <a:xfrm>
            <a:off x="-1" y="1628800"/>
            <a:ext cx="9021163" cy="4320480"/>
          </a:xfrm>
          <a:prstGeom prst="rect">
            <a:avLst/>
          </a:prstGeom>
          <a:noFill/>
        </p:spPr>
      </p:pic>
      <p:grpSp>
        <p:nvGrpSpPr>
          <p:cNvPr id="17" name="Group 3"/>
          <p:cNvGrpSpPr/>
          <p:nvPr/>
        </p:nvGrpSpPr>
        <p:grpSpPr>
          <a:xfrm>
            <a:off x="36256" y="6477000"/>
            <a:ext cx="2687836" cy="424080"/>
            <a:chOff x="2953" y="0"/>
            <a:chExt cx="2963152" cy="467470"/>
          </a:xfrm>
        </p:grpSpPr>
        <p:sp>
          <p:nvSpPr>
            <p:cNvPr id="18"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20" name="Group 6"/>
          <p:cNvGrpSpPr/>
          <p:nvPr/>
        </p:nvGrpSpPr>
        <p:grpSpPr>
          <a:xfrm>
            <a:off x="2186525" y="6477000"/>
            <a:ext cx="2687836" cy="424080"/>
            <a:chOff x="2373475" y="0"/>
            <a:chExt cx="2963152" cy="467470"/>
          </a:xfrm>
        </p:grpSpPr>
        <p:sp>
          <p:nvSpPr>
            <p:cNvPr id="21"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3" name="Group 9"/>
          <p:cNvGrpSpPr/>
          <p:nvPr/>
        </p:nvGrpSpPr>
        <p:grpSpPr>
          <a:xfrm>
            <a:off x="4336794" y="6477000"/>
            <a:ext cx="2687836" cy="424080"/>
            <a:chOff x="4743997" y="0"/>
            <a:chExt cx="2963152" cy="467470"/>
          </a:xfrm>
        </p:grpSpPr>
        <p:sp>
          <p:nvSpPr>
            <p:cNvPr id="24"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6" name="Group 12"/>
          <p:cNvGrpSpPr/>
          <p:nvPr/>
        </p:nvGrpSpPr>
        <p:grpSpPr>
          <a:xfrm>
            <a:off x="6487062" y="6477000"/>
            <a:ext cx="2687836" cy="424080"/>
            <a:chOff x="7114519" y="0"/>
            <a:chExt cx="2963152" cy="467470"/>
          </a:xfrm>
        </p:grpSpPr>
        <p:sp>
          <p:nvSpPr>
            <p:cNvPr id="27"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2649748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Max v. S&amp;P/TSX v. TSX Telecom </a:t>
            </a:r>
            <a:endParaRPr lang="en-CA" sz="3200" b="1" dirty="0"/>
          </a:p>
        </p:txBody>
      </p:sp>
      <p:grpSp>
        <p:nvGrpSpPr>
          <p:cNvPr id="4" name="Group 3"/>
          <p:cNvGrpSpPr/>
          <p:nvPr/>
        </p:nvGrpSpPr>
        <p:grpSpPr>
          <a:xfrm>
            <a:off x="39970" y="6482604"/>
            <a:ext cx="2474630" cy="375396"/>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286000" y="6482605"/>
            <a:ext cx="2466308" cy="375395"/>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552414" y="6482605"/>
            <a:ext cx="2534186" cy="375395"/>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6858000" y="6482605"/>
            <a:ext cx="2297264" cy="375395"/>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2290" name="Picture 2" descr="C:\Users\Kevin\Dropbox\BUS 417\Telecom\Images\Max year vs tsx composite vs tsx telecom.png"/>
          <p:cNvPicPr>
            <a:picLocks noChangeAspect="1" noChangeArrowheads="1"/>
          </p:cNvPicPr>
          <p:nvPr/>
        </p:nvPicPr>
        <p:blipFill>
          <a:blip r:embed="rId3" cstate="print"/>
          <a:srcRect/>
          <a:stretch>
            <a:fillRect/>
          </a:stretch>
        </p:blipFill>
        <p:spPr bwMode="auto">
          <a:xfrm>
            <a:off x="58966" y="1628800"/>
            <a:ext cx="9049538" cy="4320480"/>
          </a:xfrm>
          <a:prstGeom prst="rect">
            <a:avLst/>
          </a:prstGeom>
          <a:noFill/>
        </p:spPr>
      </p:pic>
      <p:grpSp>
        <p:nvGrpSpPr>
          <p:cNvPr id="17" name="Group 3"/>
          <p:cNvGrpSpPr/>
          <p:nvPr/>
        </p:nvGrpSpPr>
        <p:grpSpPr>
          <a:xfrm>
            <a:off x="36256" y="6477000"/>
            <a:ext cx="2687836" cy="424080"/>
            <a:chOff x="2953" y="0"/>
            <a:chExt cx="2963152" cy="467470"/>
          </a:xfrm>
        </p:grpSpPr>
        <p:sp>
          <p:nvSpPr>
            <p:cNvPr id="18"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20" name="Group 6"/>
          <p:cNvGrpSpPr/>
          <p:nvPr/>
        </p:nvGrpSpPr>
        <p:grpSpPr>
          <a:xfrm>
            <a:off x="2186525" y="6477000"/>
            <a:ext cx="2687836" cy="424080"/>
            <a:chOff x="2373475" y="0"/>
            <a:chExt cx="2963152" cy="467470"/>
          </a:xfrm>
        </p:grpSpPr>
        <p:sp>
          <p:nvSpPr>
            <p:cNvPr id="21"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3" name="Group 9"/>
          <p:cNvGrpSpPr/>
          <p:nvPr/>
        </p:nvGrpSpPr>
        <p:grpSpPr>
          <a:xfrm>
            <a:off x="4336794" y="6477000"/>
            <a:ext cx="2687836" cy="424080"/>
            <a:chOff x="4743997" y="0"/>
            <a:chExt cx="2963152" cy="467470"/>
          </a:xfrm>
        </p:grpSpPr>
        <p:sp>
          <p:nvSpPr>
            <p:cNvPr id="24"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6" name="Group 12"/>
          <p:cNvGrpSpPr/>
          <p:nvPr/>
        </p:nvGrpSpPr>
        <p:grpSpPr>
          <a:xfrm>
            <a:off x="6487062" y="6477000"/>
            <a:ext cx="2687836" cy="424080"/>
            <a:chOff x="7114519" y="0"/>
            <a:chExt cx="2963152" cy="467470"/>
          </a:xfrm>
        </p:grpSpPr>
        <p:sp>
          <p:nvSpPr>
            <p:cNvPr id="27"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9847172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sz="3200" b="1" dirty="0" smtClean="0"/>
              <a:t>Growth</a:t>
            </a:r>
            <a:endParaRPr lang="zh-CN" altLang="en-US" sz="3200" b="1" dirty="0"/>
          </a:p>
        </p:txBody>
      </p:sp>
      <p:pic>
        <p:nvPicPr>
          <p:cNvPr id="2050" name="Picture 2" descr="C:\Users\Kevin\Dropbox\BUS 417\Telecom\Images\Dividen Growth.jpg"/>
          <p:cNvPicPr>
            <a:picLocks noChangeAspect="1" noChangeArrowheads="1"/>
          </p:cNvPicPr>
          <p:nvPr/>
        </p:nvPicPr>
        <p:blipFill>
          <a:blip r:embed="rId2" cstate="print"/>
          <a:srcRect/>
          <a:stretch>
            <a:fillRect/>
          </a:stretch>
        </p:blipFill>
        <p:spPr bwMode="auto">
          <a:xfrm>
            <a:off x="0" y="2132856"/>
            <a:ext cx="4582836" cy="2952328"/>
          </a:xfrm>
          <a:prstGeom prst="rect">
            <a:avLst/>
          </a:prstGeom>
          <a:noFill/>
        </p:spPr>
      </p:pic>
      <p:grpSp>
        <p:nvGrpSpPr>
          <p:cNvPr id="4"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5"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8"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1"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17" name="Picture 2" descr="C:\Users\Kevin\Dropbox\BUS 417\Telecom\Images\Net Income and EPS Growth.jpg"/>
          <p:cNvPicPr>
            <a:picLocks noGrp="1" noChangeAspect="1" noChangeArrowheads="1"/>
          </p:cNvPicPr>
          <p:nvPr>
            <p:ph idx="1"/>
          </p:nvPr>
        </p:nvPicPr>
        <p:blipFill>
          <a:blip r:embed="rId3" cstate="print"/>
          <a:srcRect/>
          <a:stretch>
            <a:fillRect/>
          </a:stretch>
        </p:blipFill>
        <p:spPr bwMode="auto">
          <a:xfrm>
            <a:off x="4545788" y="2132856"/>
            <a:ext cx="4598211" cy="2952328"/>
          </a:xfrm>
          <a:prstGeom prst="rect">
            <a:avLst/>
          </a:prstGeom>
          <a:noFill/>
        </p:spPr>
      </p:pic>
    </p:spTree>
    <p:extLst>
      <p:ext uri="{BB962C8B-B14F-4D97-AF65-F5344CB8AC3E}">
        <p14:creationId xmlns:p14="http://schemas.microsoft.com/office/powerpoint/2010/main" val="38492301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2012 Commitments</a:t>
            </a:r>
            <a:endParaRPr lang="zh-CN" altLang="en-US" sz="3200" b="1" dirty="0"/>
          </a:p>
        </p:txBody>
      </p:sp>
      <p:sp>
        <p:nvSpPr>
          <p:cNvPr id="3" name="内容占位符 2"/>
          <p:cNvSpPr>
            <a:spLocks noGrp="1"/>
          </p:cNvSpPr>
          <p:nvPr>
            <p:ph idx="1"/>
          </p:nvPr>
        </p:nvSpPr>
        <p:spPr/>
        <p:txBody>
          <a:bodyPr/>
          <a:lstStyle/>
          <a:p>
            <a:endParaRPr lang="zh-CN" altLang="en-US" dirty="0"/>
          </a:p>
        </p:txBody>
      </p:sp>
      <p:pic>
        <p:nvPicPr>
          <p:cNvPr id="1027" name="Picture 3" descr="C:\Users\Kevin\Dropbox\BUS 417\Telecom\Images\Commitments.jpg"/>
          <p:cNvPicPr>
            <a:picLocks noChangeAspect="1" noChangeArrowheads="1"/>
          </p:cNvPicPr>
          <p:nvPr/>
        </p:nvPicPr>
        <p:blipFill>
          <a:blip r:embed="rId2" cstate="print"/>
          <a:srcRect/>
          <a:stretch>
            <a:fillRect/>
          </a:stretch>
        </p:blipFill>
        <p:spPr bwMode="auto">
          <a:xfrm>
            <a:off x="69457" y="1484784"/>
            <a:ext cx="8998343" cy="4464496"/>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000540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Annual Revenue Growth</a:t>
            </a:r>
            <a:endParaRPr lang="zh-CN" altLang="en-US" dirty="0"/>
          </a:p>
        </p:txBody>
      </p:sp>
      <p:pic>
        <p:nvPicPr>
          <p:cNvPr id="9220" name="Picture 4" descr="C:\Users\Kevin\Dropbox\BUS 417\Telecom\Wireline\Tele annual Revenue growth chart.png"/>
          <p:cNvPicPr>
            <a:picLocks noChangeAspect="1" noChangeArrowheads="1"/>
          </p:cNvPicPr>
          <p:nvPr/>
        </p:nvPicPr>
        <p:blipFill>
          <a:blip r:embed="rId2" cstate="print"/>
          <a:srcRect/>
          <a:stretch>
            <a:fillRect/>
          </a:stretch>
        </p:blipFill>
        <p:spPr bwMode="auto">
          <a:xfrm>
            <a:off x="381000" y="1219200"/>
            <a:ext cx="8310562" cy="5146477"/>
          </a:xfrm>
          <a:prstGeom prst="rect">
            <a:avLst/>
          </a:prstGeom>
          <a:noFill/>
        </p:spPr>
      </p:pic>
      <p:grpSp>
        <p:nvGrpSpPr>
          <p:cNvPr id="4" name="Group 4"/>
          <p:cNvGrpSpPr/>
          <p:nvPr/>
        </p:nvGrpSpPr>
        <p:grpSpPr>
          <a:xfrm>
            <a:off x="0" y="6390530"/>
            <a:ext cx="2675159" cy="467470"/>
            <a:chOff x="2953" y="0"/>
            <a:chExt cx="2963152" cy="467470"/>
          </a:xfrm>
        </p:grpSpPr>
        <p:sp>
          <p:nvSpPr>
            <p:cNvPr id="5"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7" name="Group 7"/>
          <p:cNvGrpSpPr/>
          <p:nvPr/>
        </p:nvGrpSpPr>
        <p:grpSpPr>
          <a:xfrm>
            <a:off x="2294159" y="6390530"/>
            <a:ext cx="2285837" cy="467470"/>
            <a:chOff x="2373475" y="0"/>
            <a:chExt cx="2963152" cy="467470"/>
          </a:xfrm>
        </p:grpSpPr>
        <p:sp>
          <p:nvSpPr>
            <p:cNvPr id="8"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0" name="Group 10"/>
          <p:cNvGrpSpPr/>
          <p:nvPr/>
        </p:nvGrpSpPr>
        <p:grpSpPr>
          <a:xfrm>
            <a:off x="4351559" y="6390530"/>
            <a:ext cx="2582641" cy="467470"/>
            <a:chOff x="4743997" y="0"/>
            <a:chExt cx="2963152" cy="467470"/>
          </a:xfrm>
        </p:grpSpPr>
        <p:sp>
          <p:nvSpPr>
            <p:cNvPr id="11"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3" name="Group 13"/>
          <p:cNvGrpSpPr/>
          <p:nvPr/>
        </p:nvGrpSpPr>
        <p:grpSpPr>
          <a:xfrm>
            <a:off x="6400800" y="6390530"/>
            <a:ext cx="2743200" cy="467470"/>
            <a:chOff x="7114519" y="0"/>
            <a:chExt cx="2963152" cy="467470"/>
          </a:xfrm>
        </p:grpSpPr>
        <p:sp>
          <p:nvSpPr>
            <p:cNvPr id="14"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2049647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68" y="44624"/>
            <a:ext cx="8225280" cy="1142040"/>
          </a:xfrm>
        </p:spPr>
        <p:txBody>
          <a:bodyPr>
            <a:normAutofit/>
          </a:bodyPr>
          <a:lstStyle/>
          <a:p>
            <a:r>
              <a:rPr lang="en-CA" sz="3200" b="1" dirty="0" smtClean="0"/>
              <a:t>Financial Snapshot</a:t>
            </a:r>
            <a:endParaRPr lang="en-CA" sz="3200" b="1" dirty="0"/>
          </a:p>
        </p:txBody>
      </p:sp>
      <p:pic>
        <p:nvPicPr>
          <p:cNvPr id="2050" name="Picture 2" descr="C:\Users\Kevin\Dropbox\BUS 417\Telecom\Images\Revenue and Profit Profile.jpg"/>
          <p:cNvPicPr>
            <a:picLocks noChangeAspect="1" noChangeArrowheads="1"/>
          </p:cNvPicPr>
          <p:nvPr/>
        </p:nvPicPr>
        <p:blipFill>
          <a:blip r:embed="rId2" cstate="print"/>
          <a:srcRect/>
          <a:stretch>
            <a:fillRect/>
          </a:stretch>
        </p:blipFill>
        <p:spPr bwMode="auto">
          <a:xfrm>
            <a:off x="467544" y="1916832"/>
            <a:ext cx="8350156" cy="3096344"/>
          </a:xfrm>
          <a:prstGeom prst="rect">
            <a:avLst/>
          </a:prstGeom>
          <a:noFill/>
        </p:spPr>
      </p:pic>
      <p:grpSp>
        <p:nvGrpSpPr>
          <p:cNvPr id="4" name="Group 3"/>
          <p:cNvGrpSpPr/>
          <p:nvPr/>
        </p:nvGrpSpPr>
        <p:grpSpPr>
          <a:xfrm>
            <a:off x="36256" y="6453336"/>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53336"/>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53336"/>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53336"/>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2807693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Financial Highlights</a:t>
            </a:r>
            <a:endParaRPr lang="zh-CN" altLang="en-US" sz="3200" b="1" dirty="0"/>
          </a:p>
        </p:txBody>
      </p:sp>
      <p:pic>
        <p:nvPicPr>
          <p:cNvPr id="4098" name="Picture 2" descr="C:\Users\Kevin\Dropbox\BUS 417\Telecom\Images\Financial Highlights.jpg"/>
          <p:cNvPicPr>
            <a:picLocks noChangeAspect="1" noChangeArrowheads="1"/>
          </p:cNvPicPr>
          <p:nvPr/>
        </p:nvPicPr>
        <p:blipFill>
          <a:blip r:embed="rId2" cstate="print"/>
          <a:srcRect/>
          <a:stretch>
            <a:fillRect/>
          </a:stretch>
        </p:blipFill>
        <p:spPr bwMode="auto">
          <a:xfrm>
            <a:off x="105856" y="1844824"/>
            <a:ext cx="9038144" cy="3669035"/>
          </a:xfrm>
          <a:prstGeom prst="rect">
            <a:avLst/>
          </a:prstGeom>
          <a:noFill/>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402866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smtClean="0"/>
              <a:t>Total Shareholder Return</a:t>
            </a:r>
            <a:endParaRPr lang="zh-CN" altLang="en-US" sz="3200" b="1" dirty="0"/>
          </a:p>
        </p:txBody>
      </p:sp>
      <p:pic>
        <p:nvPicPr>
          <p:cNvPr id="5122" name="Picture 2" descr="C:\Users\Kevin\Dropbox\BUS 417\Telecom\Images\Total Shareholder Return.jpg"/>
          <p:cNvPicPr>
            <a:picLocks noChangeAspect="1" noChangeArrowheads="1"/>
          </p:cNvPicPr>
          <p:nvPr/>
        </p:nvPicPr>
        <p:blipFill>
          <a:blip r:embed="rId2" cstate="print"/>
          <a:srcRect/>
          <a:stretch>
            <a:fillRect/>
          </a:stretch>
        </p:blipFill>
        <p:spPr bwMode="auto">
          <a:xfrm>
            <a:off x="49102" y="2060848"/>
            <a:ext cx="9094898" cy="3503414"/>
          </a:xfrm>
          <a:prstGeom prst="rect">
            <a:avLst/>
          </a:prstGeom>
          <a:noFill/>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913982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2492896"/>
            <a:ext cx="82296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Company Overview</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97080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vin\Desktop\maclean hunter logo.jpg"/>
          <p:cNvPicPr>
            <a:picLocks noChangeAspect="1" noChangeArrowheads="1"/>
          </p:cNvPicPr>
          <p:nvPr/>
        </p:nvPicPr>
        <p:blipFill>
          <a:blip r:embed="rId2" cstate="print"/>
          <a:srcRect/>
          <a:stretch>
            <a:fillRect/>
          </a:stretch>
        </p:blipFill>
        <p:spPr bwMode="auto">
          <a:xfrm>
            <a:off x="5791200" y="4340225"/>
            <a:ext cx="2517775" cy="2517775"/>
          </a:xfrm>
          <a:prstGeom prst="rect">
            <a:avLst/>
          </a:prstGeom>
          <a:noFill/>
        </p:spPr>
      </p:pic>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History</a:t>
            </a:r>
            <a:endParaRPr lang="zh-CN" altLang="en-US" sz="3200" b="1" dirty="0"/>
          </a:p>
        </p:txBody>
      </p:sp>
      <p:sp>
        <p:nvSpPr>
          <p:cNvPr id="3" name="内容占位符 2"/>
          <p:cNvSpPr>
            <a:spLocks noGrp="1"/>
          </p:cNvSpPr>
          <p:nvPr>
            <p:ph idx="1"/>
          </p:nvPr>
        </p:nvSpPr>
        <p:spPr>
          <a:xfrm>
            <a:off x="457200" y="1340768"/>
            <a:ext cx="8229600" cy="4525963"/>
          </a:xfrm>
        </p:spPr>
        <p:txBody>
          <a:bodyPr/>
          <a:lstStyle/>
          <a:p>
            <a:r>
              <a:rPr lang="en-CA" altLang="zh-CN" sz="2400" dirty="0" smtClean="0"/>
              <a:t>1962 – Ted Rogers founded Rogers Radio Broadcasting Limited and also bought CHFI-FM which quickly became a popular radio station</a:t>
            </a:r>
          </a:p>
          <a:p>
            <a:r>
              <a:rPr lang="en-CA" altLang="zh-CN" sz="2400" dirty="0" smtClean="0"/>
              <a:t>1967 – Rogers cable started and expanded past 12 channels in 1972 (first company in Canada to do so)</a:t>
            </a:r>
          </a:p>
          <a:p>
            <a:r>
              <a:rPr lang="en-CA" altLang="zh-CN" sz="2400" dirty="0" smtClean="0"/>
              <a:t>1985 – Rogers </a:t>
            </a:r>
            <a:r>
              <a:rPr lang="en-CA" altLang="zh-CN" sz="2400" dirty="0" err="1" smtClean="0"/>
              <a:t>Cantel</a:t>
            </a:r>
            <a:r>
              <a:rPr lang="en-CA" altLang="zh-CN" sz="2400" dirty="0" smtClean="0"/>
              <a:t> Inc. founded and signalled beginning of expansion into mobile phone market (now called Rogers Wireless)</a:t>
            </a:r>
          </a:p>
          <a:p>
            <a:r>
              <a:rPr lang="en-CA" altLang="zh-CN" sz="2400" dirty="0" smtClean="0"/>
              <a:t>1994 –Launches 3.1 billion takeover for Maclean Hunter, the largest Canadian takeover at the time</a:t>
            </a:r>
          </a:p>
          <a:p>
            <a:endParaRPr lang="zh-CN" altLang="en-US" sz="2400" dirty="0" smtClean="0"/>
          </a:p>
          <a:p>
            <a:pPr lvl="1">
              <a:buFont typeface="Arial" charset="0"/>
              <a:buNone/>
            </a:pPr>
            <a:endParaRPr lang="en-US" altLang="zh-CN" dirty="0" smtClean="0"/>
          </a:p>
          <a:p>
            <a:endParaRPr lang="zh-CN" altLang="en-US" dirty="0" smtClean="0"/>
          </a:p>
          <a:p>
            <a:pPr lvl="1">
              <a:buFont typeface="Arial" charset="0"/>
              <a:buNone/>
            </a:pPr>
            <a:endParaRPr lang="en-US" altLang="zh-CN" sz="2400" dirty="0" smtClean="0"/>
          </a:p>
          <a:p>
            <a:endParaRPr lang="en-CA" altLang="zh-CN" sz="2400" dirty="0" smtClean="0"/>
          </a:p>
          <a:p>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3480290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vin\Desktop\toronto-blue-jays-logo.jpg"/>
          <p:cNvPicPr>
            <a:picLocks noChangeAspect="1" noChangeArrowheads="1"/>
          </p:cNvPicPr>
          <p:nvPr/>
        </p:nvPicPr>
        <p:blipFill>
          <a:blip r:embed="rId2" cstate="print"/>
          <a:srcRect/>
          <a:stretch>
            <a:fillRect/>
          </a:stretch>
        </p:blipFill>
        <p:spPr bwMode="auto">
          <a:xfrm>
            <a:off x="7024630" y="5356333"/>
            <a:ext cx="1066800" cy="1066800"/>
          </a:xfrm>
          <a:prstGeom prst="rect">
            <a:avLst/>
          </a:prstGeom>
          <a:noFill/>
        </p:spPr>
      </p:pic>
      <p:pic>
        <p:nvPicPr>
          <p:cNvPr id="2051" name="Picture 3" descr="C:\Users\Kevin\Desktop\rogers_sportsnet.jpg"/>
          <p:cNvPicPr>
            <a:picLocks noChangeAspect="1" noChangeArrowheads="1"/>
          </p:cNvPicPr>
          <p:nvPr/>
        </p:nvPicPr>
        <p:blipFill>
          <a:blip r:embed="rId3" cstate="print"/>
          <a:srcRect/>
          <a:stretch>
            <a:fillRect/>
          </a:stretch>
        </p:blipFill>
        <p:spPr bwMode="auto">
          <a:xfrm>
            <a:off x="5051952" y="5170864"/>
            <a:ext cx="1437738" cy="1437738"/>
          </a:xfrm>
          <a:prstGeom prst="rect">
            <a:avLst/>
          </a:prstGeom>
          <a:noFill/>
        </p:spPr>
      </p:pic>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History</a:t>
            </a:r>
            <a:endParaRPr lang="zh-CN" altLang="en-US" sz="3200" b="1" dirty="0"/>
          </a:p>
        </p:txBody>
      </p:sp>
      <p:sp>
        <p:nvSpPr>
          <p:cNvPr id="3" name="内容占位符 2"/>
          <p:cNvSpPr>
            <a:spLocks noGrp="1"/>
          </p:cNvSpPr>
          <p:nvPr>
            <p:ph idx="1"/>
          </p:nvPr>
        </p:nvSpPr>
        <p:spPr>
          <a:xfrm>
            <a:off x="457200" y="838200"/>
            <a:ext cx="8229600" cy="5069160"/>
          </a:xfrm>
        </p:spPr>
        <p:txBody>
          <a:bodyPr>
            <a:normAutofit lnSpcReduction="10000"/>
          </a:bodyPr>
          <a:lstStyle/>
          <a:p>
            <a:r>
              <a:rPr lang="en-CA" altLang="zh-CN" sz="2400" dirty="0" smtClean="0"/>
              <a:t>2000 – Acquires the Toronto Blue Jays, a major league baseball team</a:t>
            </a:r>
          </a:p>
          <a:p>
            <a:r>
              <a:rPr lang="en-CA" altLang="zh-CN" sz="2400" dirty="0" smtClean="0"/>
              <a:t>2001 – Acquires </a:t>
            </a:r>
            <a:r>
              <a:rPr lang="en-CA" altLang="zh-CN" sz="2400" dirty="0" err="1" smtClean="0"/>
              <a:t>Sportsnet</a:t>
            </a:r>
            <a:r>
              <a:rPr lang="en-CA" altLang="zh-CN" sz="2400" dirty="0" smtClean="0"/>
              <a:t> and launches HDTV (up to 8 channels, the widest selection in Canada)</a:t>
            </a:r>
          </a:p>
          <a:p>
            <a:r>
              <a:rPr lang="en-CA" altLang="zh-CN" sz="2400" dirty="0" smtClean="0"/>
              <a:t> 2004 – Buys back AT&amp;T interest in Rogers Wireless for $1.8 billion and purchases Microcell(a wireless provider) for $1.6 billion</a:t>
            </a:r>
          </a:p>
          <a:p>
            <a:r>
              <a:rPr lang="en-CA" altLang="zh-CN" sz="2400" dirty="0" smtClean="0"/>
              <a:t>2007 – Acquires 5 </a:t>
            </a:r>
            <a:r>
              <a:rPr lang="en-CA" altLang="zh-CN" sz="2400" dirty="0" err="1" smtClean="0"/>
              <a:t>Citytv</a:t>
            </a:r>
            <a:r>
              <a:rPr lang="en-CA" altLang="zh-CN" sz="2400" dirty="0" smtClean="0"/>
              <a:t> television stations</a:t>
            </a:r>
          </a:p>
          <a:p>
            <a:r>
              <a:rPr lang="en-CA" altLang="zh-CN" sz="2400" dirty="0" smtClean="0"/>
              <a:t>2008 – Rogers Wireless launches Apple </a:t>
            </a:r>
            <a:r>
              <a:rPr lang="en-CA" altLang="zh-CN" sz="2400" dirty="0" err="1" smtClean="0"/>
              <a:t>iPhone</a:t>
            </a:r>
            <a:endParaRPr lang="en-CA" altLang="zh-CN" sz="2400" dirty="0" smtClean="0"/>
          </a:p>
          <a:p>
            <a:r>
              <a:rPr lang="en-US" altLang="zh-CN" sz="2400" dirty="0" smtClean="0"/>
              <a:t>2008</a:t>
            </a:r>
            <a:r>
              <a:rPr lang="en-CA" altLang="zh-CN" sz="2400" dirty="0" smtClean="0"/>
              <a:t> – </a:t>
            </a:r>
            <a:r>
              <a:rPr lang="en-US" altLang="zh-CN" sz="2400" dirty="0" smtClean="0"/>
              <a:t>Rogers takeover Aurora Cable</a:t>
            </a:r>
          </a:p>
          <a:p>
            <a:r>
              <a:rPr lang="en-US" altLang="zh-CN" sz="2400" dirty="0" smtClean="0"/>
              <a:t>2009</a:t>
            </a:r>
            <a:r>
              <a:rPr lang="en-CA" altLang="zh-CN" sz="2400" dirty="0" smtClean="0"/>
              <a:t> – </a:t>
            </a:r>
            <a:r>
              <a:rPr lang="en-US" altLang="zh-CN" sz="2400" dirty="0" smtClean="0"/>
              <a:t>Rogers and </a:t>
            </a:r>
            <a:r>
              <a:rPr lang="en-US" altLang="zh-CN" sz="2400" dirty="0"/>
              <a:t>Shaw had effectively agreed to divide the country in </a:t>
            </a:r>
            <a:r>
              <a:rPr lang="en-US" altLang="zh-CN" sz="2400" dirty="0" smtClean="0"/>
              <a:t>half in a lawsuit regarding to cable service, </a:t>
            </a:r>
            <a:r>
              <a:rPr lang="en-US" altLang="zh-CN" sz="2400" dirty="0"/>
              <a:t>Rogers in the east and Shaw in the </a:t>
            </a:r>
            <a:r>
              <a:rPr lang="en-US" altLang="zh-CN" sz="2400" dirty="0" smtClean="0"/>
              <a:t>west .</a:t>
            </a:r>
            <a:r>
              <a:rPr lang="en-US" altLang="zh-CN" sz="2400" dirty="0"/>
              <a:t> </a:t>
            </a:r>
            <a:endParaRPr lang="zh-CN" altLang="en-US" sz="2400" dirty="0" smtClean="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2052" name="Picture 4" descr="C:\Users\Kevin\Desktop\Aurora-Networks-Logo.jpg"/>
          <p:cNvPicPr>
            <a:picLocks noChangeAspect="1" noChangeArrowheads="1"/>
          </p:cNvPicPr>
          <p:nvPr/>
        </p:nvPicPr>
        <p:blipFill>
          <a:blip r:embed="rId4" cstate="print"/>
          <a:srcRect/>
          <a:stretch>
            <a:fillRect/>
          </a:stretch>
        </p:blipFill>
        <p:spPr bwMode="auto">
          <a:xfrm>
            <a:off x="2989797" y="5733295"/>
            <a:ext cx="1538229" cy="420609"/>
          </a:xfrm>
          <a:prstGeom prst="rect">
            <a:avLst/>
          </a:prstGeom>
          <a:noFill/>
        </p:spPr>
      </p:pic>
    </p:spTree>
    <p:extLst>
      <p:ext uri="{BB962C8B-B14F-4D97-AF65-F5344CB8AC3E}">
        <p14:creationId xmlns:p14="http://schemas.microsoft.com/office/powerpoint/2010/main" val="21443094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Business &amp; Strategy</a:t>
            </a:r>
            <a:endParaRPr lang="zh-CN" altLang="en-US" sz="3200" b="1" dirty="0"/>
          </a:p>
        </p:txBody>
      </p:sp>
      <p:sp>
        <p:nvSpPr>
          <p:cNvPr id="3" name="内容占位符 2"/>
          <p:cNvSpPr>
            <a:spLocks noGrp="1"/>
          </p:cNvSpPr>
          <p:nvPr>
            <p:ph idx="1"/>
          </p:nvPr>
        </p:nvSpPr>
        <p:spPr>
          <a:xfrm>
            <a:off x="457200" y="1268760"/>
            <a:ext cx="8229600" cy="4525963"/>
          </a:xfrm>
        </p:spPr>
        <p:txBody>
          <a:bodyPr>
            <a:normAutofit/>
          </a:bodyPr>
          <a:lstStyle/>
          <a:p>
            <a:r>
              <a:rPr lang="en-US" altLang="zh-CN" dirty="0" smtClean="0"/>
              <a:t>Deliver differentiated end-to-end customer experiences</a:t>
            </a:r>
          </a:p>
          <a:p>
            <a:r>
              <a:rPr lang="en-US" altLang="zh-CN" dirty="0" smtClean="0"/>
              <a:t>Maintain industry-leading networks</a:t>
            </a:r>
          </a:p>
          <a:p>
            <a:r>
              <a:rPr lang="en-US" altLang="zh-CN" dirty="0" smtClean="0"/>
              <a:t>Expand our services </a:t>
            </a:r>
          </a:p>
          <a:p>
            <a:r>
              <a:rPr lang="en-US" altLang="zh-CN" dirty="0" smtClean="0"/>
              <a:t>Strengthen the customer experience</a:t>
            </a:r>
          </a:p>
          <a:p>
            <a:r>
              <a:rPr lang="en-US" altLang="zh-CN" dirty="0" smtClean="0"/>
              <a:t>Improve productivity and cost structure</a:t>
            </a:r>
          </a:p>
          <a:p>
            <a:r>
              <a:rPr lang="en-US" altLang="zh-CN" dirty="0" smtClean="0"/>
              <a:t>Drive future growth opportunities</a:t>
            </a:r>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8053146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Operations</a:t>
            </a:r>
            <a:endParaRPr lang="zh-CN" altLang="en-US" sz="3200" b="1" dirty="0"/>
          </a:p>
        </p:txBody>
      </p:sp>
      <p:pic>
        <p:nvPicPr>
          <p:cNvPr id="6146" name="Picture 2" descr="C:\Users\Kevin\Dropbox\BUS 417\Telecom\Images\Rogers Segments.png"/>
          <p:cNvPicPr>
            <a:picLocks noChangeAspect="1" noChangeArrowheads="1"/>
          </p:cNvPicPr>
          <p:nvPr/>
        </p:nvPicPr>
        <p:blipFill>
          <a:blip r:embed="rId2" cstate="print"/>
          <a:srcRect/>
          <a:stretch>
            <a:fillRect/>
          </a:stretch>
        </p:blipFill>
        <p:spPr bwMode="auto">
          <a:xfrm>
            <a:off x="179512" y="1268760"/>
            <a:ext cx="8784976" cy="1309117"/>
          </a:xfrm>
          <a:prstGeom prst="rect">
            <a:avLst/>
          </a:prstGeom>
          <a:noFill/>
        </p:spPr>
      </p:pic>
      <p:pic>
        <p:nvPicPr>
          <p:cNvPr id="6147" name="Picture 3" descr="C:\Users\Kevin\Dropbox\BUS 417\Telecom\Images\Segment Description.png"/>
          <p:cNvPicPr>
            <a:picLocks noChangeAspect="1" noChangeArrowheads="1"/>
          </p:cNvPicPr>
          <p:nvPr/>
        </p:nvPicPr>
        <p:blipFill>
          <a:blip r:embed="rId3" cstate="print"/>
          <a:srcRect/>
          <a:stretch>
            <a:fillRect/>
          </a:stretch>
        </p:blipFill>
        <p:spPr bwMode="auto">
          <a:xfrm>
            <a:off x="179512" y="2132856"/>
            <a:ext cx="8820472" cy="2934120"/>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671992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sz="3200" b="1" dirty="0" smtClean="0"/>
              <a:t>Structure</a:t>
            </a:r>
            <a:endParaRPr lang="zh-CN" altLang="en-US" sz="3200" b="1" dirty="0"/>
          </a:p>
        </p:txBody>
      </p:sp>
      <p:pic>
        <p:nvPicPr>
          <p:cNvPr id="5122" name="Picture 2" descr="C:\Users\Kevin\Dropbox\BUS 417\Telecom\Images\Structure.png"/>
          <p:cNvPicPr>
            <a:picLocks noChangeAspect="1" noChangeArrowheads="1"/>
          </p:cNvPicPr>
          <p:nvPr/>
        </p:nvPicPr>
        <p:blipFill>
          <a:blip r:embed="rId2" cstate="print"/>
          <a:srcRect/>
          <a:stretch>
            <a:fillRect/>
          </a:stretch>
        </p:blipFill>
        <p:spPr bwMode="auto">
          <a:xfrm>
            <a:off x="467544" y="1052736"/>
            <a:ext cx="8380413" cy="5381625"/>
          </a:xfrm>
          <a:prstGeom prst="rect">
            <a:avLst/>
          </a:prstGeom>
          <a:noFill/>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7840422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5111397"/>
            <a:ext cx="2472688" cy="136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3" name="内容占位符 2"/>
          <p:cNvSpPr>
            <a:spLocks noGrp="1"/>
          </p:cNvSpPr>
          <p:nvPr>
            <p:ph idx="1"/>
          </p:nvPr>
        </p:nvSpPr>
        <p:spPr>
          <a:xfrm>
            <a:off x="457200" y="1143000"/>
            <a:ext cx="8229600" cy="4525963"/>
          </a:xfrm>
        </p:spPr>
        <p:txBody>
          <a:bodyPr>
            <a:normAutofit fontScale="92500" lnSpcReduction="10000"/>
          </a:bodyPr>
          <a:lstStyle/>
          <a:p>
            <a:r>
              <a:rPr lang="en-US" altLang="zh-CN" dirty="0" smtClean="0"/>
              <a:t>Canada’s largest wireless carrier with 9.4M subscribers</a:t>
            </a:r>
          </a:p>
          <a:p>
            <a:r>
              <a:rPr lang="en-US" altLang="zh-CN" dirty="0" smtClean="0"/>
              <a:t>Approximately 34% national market share</a:t>
            </a:r>
          </a:p>
          <a:p>
            <a:r>
              <a:rPr lang="en-US" altLang="zh-CN" dirty="0" smtClean="0"/>
              <a:t>Only national carrier on GSM, HSPA+ and LTE platforms</a:t>
            </a:r>
          </a:p>
          <a:p>
            <a:r>
              <a:rPr lang="en-US" altLang="zh-CN" dirty="0" smtClean="0"/>
              <a:t>Top quartile in wireless data, churn and ARPU metrics</a:t>
            </a:r>
          </a:p>
          <a:p>
            <a:r>
              <a:rPr lang="en-US" altLang="zh-CN" dirty="0" smtClean="0"/>
              <a:t>Extensive national distribution with Rogers, Fido and </a:t>
            </a:r>
            <a:r>
              <a:rPr lang="en-US" altLang="zh-CN" dirty="0" err="1" smtClean="0"/>
              <a:t>chatr</a:t>
            </a:r>
            <a:r>
              <a:rPr lang="en-US" altLang="zh-CN" dirty="0" smtClean="0"/>
              <a:t> brands</a:t>
            </a:r>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5334000"/>
            <a:ext cx="2362200" cy="80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61" y="5310877"/>
            <a:ext cx="3024019" cy="10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extLst>
      <p:ext uri="{BB962C8B-B14F-4D97-AF65-F5344CB8AC3E}">
        <p14:creationId xmlns:p14="http://schemas.microsoft.com/office/powerpoint/2010/main" val="3318281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6.png"/>
          <p:cNvPicPr>
            <a:picLocks noGrp="1" noChangeAspect="1"/>
          </p:cNvPicPr>
          <p:nvPr>
            <p:ph idx="1"/>
          </p:nvPr>
        </p:nvPicPr>
        <p:blipFill>
          <a:blip r:embed="rId2" cstate="print">
            <a:extLst>
              <a:ext uri="{28A0092B-C50C-407E-A947-70E740481C1C}">
                <a14:useLocalDpi xmlns:a14="http://schemas.microsoft.com/office/drawing/2010/main" val="0"/>
              </a:ext>
            </a:extLst>
          </a:blip>
          <a:srcRect l="-26432" r="-26432"/>
          <a:stretch>
            <a:fillRect/>
          </a:stretch>
        </p:blipFill>
        <p:spPr>
          <a:xfrm>
            <a:off x="55018" y="457200"/>
            <a:ext cx="9012782" cy="5791200"/>
          </a:xfrm>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367787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40768"/>
            <a:ext cx="8229600" cy="4525963"/>
          </a:xfrm>
        </p:spPr>
        <p:txBody>
          <a:bodyPr>
            <a:normAutofit/>
          </a:bodyPr>
          <a:lstStyle/>
          <a:p>
            <a:r>
              <a:rPr lang="en-US" altLang="zh-CN" dirty="0" smtClean="0"/>
              <a:t>Wireless Industry Trends 	</a:t>
            </a:r>
          </a:p>
          <a:p>
            <a:pPr lvl="1"/>
            <a:r>
              <a:rPr lang="en-US" altLang="zh-CN" dirty="0" smtClean="0"/>
              <a:t>Focus </a:t>
            </a:r>
            <a:r>
              <a:rPr lang="en-US" altLang="zh-CN" dirty="0"/>
              <a:t>on Customer Retention</a:t>
            </a:r>
          </a:p>
          <a:p>
            <a:pPr lvl="1"/>
            <a:r>
              <a:rPr lang="en-US" altLang="zh-CN" dirty="0" smtClean="0"/>
              <a:t>Demand </a:t>
            </a:r>
            <a:r>
              <a:rPr lang="en-US" altLang="zh-CN" dirty="0"/>
              <a:t>for Sophisticated Data Applications</a:t>
            </a:r>
          </a:p>
          <a:p>
            <a:pPr lvl="1"/>
            <a:r>
              <a:rPr lang="en-US" altLang="zh-CN" dirty="0" smtClean="0"/>
              <a:t>Convergence </a:t>
            </a:r>
            <a:r>
              <a:rPr lang="en-US" altLang="zh-CN" dirty="0"/>
              <a:t>of Technologies</a:t>
            </a:r>
          </a:p>
          <a:p>
            <a:pPr lvl="1"/>
            <a:r>
              <a:rPr lang="en-US" altLang="zh-CN" dirty="0" smtClean="0"/>
              <a:t>Increased </a:t>
            </a:r>
            <a:r>
              <a:rPr lang="en-US" altLang="zh-CN" dirty="0"/>
              <a:t>Competition from Other Wireless Operators</a:t>
            </a:r>
          </a:p>
          <a:p>
            <a:pPr lvl="1"/>
            <a:r>
              <a:rPr lang="en-US" altLang="zh-CN" dirty="0" smtClean="0"/>
              <a:t>Migration </a:t>
            </a:r>
            <a:r>
              <a:rPr lang="en-US" altLang="zh-CN" dirty="0"/>
              <a:t>to Next Generation Wireless Technology</a:t>
            </a:r>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spTree>
    <p:extLst>
      <p:ext uri="{BB962C8B-B14F-4D97-AF65-F5344CB8AC3E}">
        <p14:creationId xmlns:p14="http://schemas.microsoft.com/office/powerpoint/2010/main" val="2955123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08720"/>
            <a:ext cx="8229600" cy="4525963"/>
          </a:xfrm>
        </p:spPr>
        <p:txBody>
          <a:bodyPr/>
          <a:lstStyle/>
          <a:p>
            <a:r>
              <a:rPr lang="en-US" altLang="zh-CN" dirty="0" smtClean="0"/>
              <a:t>Coverage</a:t>
            </a:r>
            <a:endParaRPr lang="zh-CN" altLang="en-US" dirty="0"/>
          </a:p>
        </p:txBody>
      </p:sp>
      <p:pic>
        <p:nvPicPr>
          <p:cNvPr id="12290" name="Picture 2" descr="C:\Users\Kevin\Dropbox\BUS 417\Telecom\Images\Wireless Coverage.png"/>
          <p:cNvPicPr>
            <a:picLocks noChangeAspect="1" noChangeArrowheads="1"/>
          </p:cNvPicPr>
          <p:nvPr/>
        </p:nvPicPr>
        <p:blipFill>
          <a:blip r:embed="rId2" cstate="print"/>
          <a:srcRect/>
          <a:stretch>
            <a:fillRect/>
          </a:stretch>
        </p:blipFill>
        <p:spPr bwMode="auto">
          <a:xfrm>
            <a:off x="72008" y="1772815"/>
            <a:ext cx="8964488" cy="4271783"/>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8"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spTree>
    <p:extLst>
      <p:ext uri="{BB962C8B-B14F-4D97-AF65-F5344CB8AC3E}">
        <p14:creationId xmlns:p14="http://schemas.microsoft.com/office/powerpoint/2010/main" val="2977017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evin\Dropbox\BUS 417\Telecom\Images\Wireless Financial result.jpg"/>
          <p:cNvPicPr>
            <a:picLocks noChangeAspect="1" noChangeArrowheads="1"/>
          </p:cNvPicPr>
          <p:nvPr/>
        </p:nvPicPr>
        <p:blipFill>
          <a:blip r:embed="rId2" cstate="print"/>
          <a:srcRect/>
          <a:stretch>
            <a:fillRect/>
          </a:stretch>
        </p:blipFill>
        <p:spPr bwMode="auto">
          <a:xfrm>
            <a:off x="1619672" y="908720"/>
            <a:ext cx="5534026" cy="5648325"/>
          </a:xfrm>
          <a:prstGeom prst="rect">
            <a:avLst/>
          </a:prstGeom>
          <a:noFill/>
        </p:spPr>
      </p:pic>
      <p:grpSp>
        <p:nvGrpSpPr>
          <p:cNvPr id="16" name="Group 3"/>
          <p:cNvGrpSpPr/>
          <p:nvPr/>
        </p:nvGrpSpPr>
        <p:grpSpPr>
          <a:xfrm>
            <a:off x="36256" y="6477000"/>
            <a:ext cx="2687836" cy="424080"/>
            <a:chOff x="2953" y="0"/>
            <a:chExt cx="2963152" cy="467470"/>
          </a:xfrm>
        </p:grpSpPr>
        <p:sp>
          <p:nvSpPr>
            <p:cNvPr id="1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19" name="Group 6"/>
          <p:cNvGrpSpPr/>
          <p:nvPr/>
        </p:nvGrpSpPr>
        <p:grpSpPr>
          <a:xfrm>
            <a:off x="2186525" y="6477000"/>
            <a:ext cx="2687836" cy="424080"/>
            <a:chOff x="2373475" y="0"/>
            <a:chExt cx="2963152" cy="467470"/>
          </a:xfrm>
        </p:grpSpPr>
        <p:sp>
          <p:nvSpPr>
            <p:cNvPr id="2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2" name="Group 9"/>
          <p:cNvGrpSpPr/>
          <p:nvPr/>
        </p:nvGrpSpPr>
        <p:grpSpPr>
          <a:xfrm>
            <a:off x="4336794" y="6477000"/>
            <a:ext cx="2687836" cy="424080"/>
            <a:chOff x="4743997" y="0"/>
            <a:chExt cx="2963152" cy="467470"/>
          </a:xfrm>
        </p:grpSpPr>
        <p:sp>
          <p:nvSpPr>
            <p:cNvPr id="2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5" name="Group 12"/>
          <p:cNvGrpSpPr/>
          <p:nvPr/>
        </p:nvGrpSpPr>
        <p:grpSpPr>
          <a:xfrm>
            <a:off x="6487062" y="6477000"/>
            <a:ext cx="2687836" cy="424080"/>
            <a:chOff x="7114519" y="0"/>
            <a:chExt cx="2963152" cy="467470"/>
          </a:xfrm>
        </p:grpSpPr>
        <p:sp>
          <p:nvSpPr>
            <p:cNvPr id="2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29"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spTree>
    <p:extLst>
      <p:ext uri="{BB962C8B-B14F-4D97-AF65-F5344CB8AC3E}">
        <p14:creationId xmlns:p14="http://schemas.microsoft.com/office/powerpoint/2010/main" val="4689971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evin\Dropbox\BUS 417\Telecom\Images\Wireless Service Revenue.jpg"/>
          <p:cNvPicPr>
            <a:picLocks noChangeAspect="1" noChangeArrowheads="1"/>
          </p:cNvPicPr>
          <p:nvPr/>
        </p:nvPicPr>
        <p:blipFill>
          <a:blip r:embed="rId2" cstate="print"/>
          <a:srcRect/>
          <a:stretch>
            <a:fillRect/>
          </a:stretch>
        </p:blipFill>
        <p:spPr bwMode="auto">
          <a:xfrm>
            <a:off x="2123728" y="980728"/>
            <a:ext cx="4752528" cy="5505404"/>
          </a:xfrm>
          <a:prstGeom prst="rect">
            <a:avLst/>
          </a:prstGeom>
          <a:noFill/>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spTree>
    <p:extLst>
      <p:ext uri="{BB962C8B-B14F-4D97-AF65-F5344CB8AC3E}">
        <p14:creationId xmlns:p14="http://schemas.microsoft.com/office/powerpoint/2010/main" val="11040400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Wireless</a:t>
            </a:r>
            <a:endParaRPr lang="zh-CN" altLang="en-US" sz="3200" b="1" dirty="0"/>
          </a:p>
        </p:txBody>
      </p:sp>
      <p:sp>
        <p:nvSpPr>
          <p:cNvPr id="3" name="内容占位符 2"/>
          <p:cNvSpPr>
            <a:spLocks noGrp="1"/>
          </p:cNvSpPr>
          <p:nvPr>
            <p:ph idx="1"/>
          </p:nvPr>
        </p:nvSpPr>
        <p:spPr>
          <a:xfrm>
            <a:off x="467544" y="1124744"/>
            <a:ext cx="8229600" cy="4525963"/>
          </a:xfrm>
        </p:spPr>
        <p:txBody>
          <a:bodyPr/>
          <a:lstStyle/>
          <a:p>
            <a:r>
              <a:rPr lang="en-US" altLang="zh-CN" dirty="0" smtClean="0"/>
              <a:t>Wireless usage information</a:t>
            </a:r>
            <a:endParaRPr lang="zh-CN" altLang="en-US" dirty="0"/>
          </a:p>
        </p:txBody>
      </p:sp>
      <p:pic>
        <p:nvPicPr>
          <p:cNvPr id="11266" name="Picture 2" descr="C:\Users\Kevin\Dropbox\BUS 417\Telecom\Images\Wireless Financials 1.jpg"/>
          <p:cNvPicPr>
            <a:picLocks noChangeAspect="1" noChangeArrowheads="1"/>
          </p:cNvPicPr>
          <p:nvPr/>
        </p:nvPicPr>
        <p:blipFill>
          <a:blip r:embed="rId2" cstate="print"/>
          <a:srcRect/>
          <a:stretch>
            <a:fillRect/>
          </a:stretch>
        </p:blipFill>
        <p:spPr bwMode="auto">
          <a:xfrm>
            <a:off x="251520" y="1772816"/>
            <a:ext cx="8713500" cy="3600400"/>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9043444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68760"/>
            <a:ext cx="8229600" cy="4525963"/>
          </a:xfrm>
        </p:spPr>
        <p:txBody>
          <a:bodyPr>
            <a:normAutofit/>
          </a:bodyPr>
          <a:lstStyle/>
          <a:p>
            <a:r>
              <a:rPr lang="en-US" altLang="zh-CN" dirty="0" smtClean="0"/>
              <a:t>2.2M basic cable subs and 5.2M cable service units</a:t>
            </a:r>
          </a:p>
          <a:p>
            <a:r>
              <a:rPr lang="en-US" altLang="zh-CN" dirty="0" smtClean="0"/>
              <a:t>Top quartile penetration of Internet, home phone and digital services</a:t>
            </a:r>
          </a:p>
          <a:p>
            <a:r>
              <a:rPr lang="en-US" altLang="zh-CN" dirty="0" smtClean="0"/>
              <a:t>96% 860/750MHz, clustered plant with 99% telephony availability</a:t>
            </a:r>
          </a:p>
          <a:p>
            <a:r>
              <a:rPr lang="en-US" altLang="zh-CN" dirty="0" smtClean="0"/>
              <a:t>Next generation IP based solutions for enterprises ~15K business customers</a:t>
            </a:r>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Cable</a:t>
            </a:r>
            <a:endParaRPr lang="zh-CN" altLang="en-US" sz="3200" b="1" dirty="0"/>
          </a:p>
        </p:txBody>
      </p:sp>
    </p:spTree>
    <p:extLst>
      <p:ext uri="{BB962C8B-B14F-4D97-AF65-F5344CB8AC3E}">
        <p14:creationId xmlns:p14="http://schemas.microsoft.com/office/powerpoint/2010/main" val="1185049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68760"/>
            <a:ext cx="8229600" cy="4525963"/>
          </a:xfrm>
        </p:spPr>
        <p:txBody>
          <a:bodyPr>
            <a:normAutofit fontScale="92500"/>
          </a:bodyPr>
          <a:lstStyle/>
          <a:p>
            <a:r>
              <a:rPr lang="en-US" altLang="zh-CN" dirty="0" smtClean="0"/>
              <a:t>Cable Industry Trends</a:t>
            </a:r>
          </a:p>
          <a:p>
            <a:pPr lvl="1"/>
            <a:r>
              <a:rPr lang="en-US" altLang="zh-CN" sz="2400" dirty="0" smtClean="0"/>
              <a:t>Investment </a:t>
            </a:r>
            <a:r>
              <a:rPr lang="en-US" altLang="zh-CN" sz="2400" dirty="0"/>
              <a:t>in Improved Cable Networks and Expanded Service</a:t>
            </a:r>
          </a:p>
          <a:p>
            <a:pPr lvl="1">
              <a:buNone/>
            </a:pPr>
            <a:r>
              <a:rPr lang="en-US" altLang="zh-CN" sz="2400" dirty="0" smtClean="0"/>
              <a:t>	Offerings</a:t>
            </a:r>
            <a:endParaRPr lang="en-US" altLang="zh-CN" sz="2400" dirty="0"/>
          </a:p>
          <a:p>
            <a:pPr lvl="1"/>
            <a:r>
              <a:rPr lang="en-US" altLang="zh-CN" sz="2400" dirty="0" smtClean="0"/>
              <a:t>Increased </a:t>
            </a:r>
            <a:r>
              <a:rPr lang="en-US" altLang="zh-CN" sz="2400" dirty="0"/>
              <a:t>Competition from Alternative </a:t>
            </a:r>
            <a:r>
              <a:rPr lang="en-US" altLang="zh-CN" sz="2400" dirty="0" smtClean="0"/>
              <a:t>Broadcasting Distribution </a:t>
            </a:r>
            <a:r>
              <a:rPr lang="en-US" altLang="zh-CN" sz="2400" dirty="0"/>
              <a:t>Undertakings (“BDUs”)</a:t>
            </a:r>
          </a:p>
          <a:p>
            <a:pPr lvl="1"/>
            <a:r>
              <a:rPr lang="en-US" altLang="zh-CN" sz="2400" dirty="0" smtClean="0"/>
              <a:t>Growth </a:t>
            </a:r>
            <a:r>
              <a:rPr lang="en-US" altLang="zh-CN" sz="2400" dirty="0"/>
              <a:t>of Internet Protocol-Based Services</a:t>
            </a:r>
          </a:p>
          <a:p>
            <a:pPr lvl="1"/>
            <a:r>
              <a:rPr lang="en-US" altLang="zh-CN" sz="2400" dirty="0" smtClean="0"/>
              <a:t>Increasing </a:t>
            </a:r>
            <a:r>
              <a:rPr lang="en-US" altLang="zh-CN" sz="2400" dirty="0"/>
              <a:t>Availability of Online and Wireless Access to Cable</a:t>
            </a:r>
          </a:p>
          <a:p>
            <a:pPr lvl="1">
              <a:buNone/>
            </a:pPr>
            <a:r>
              <a:rPr lang="en-US" altLang="zh-CN" sz="2400" dirty="0" smtClean="0"/>
              <a:t>	TV </a:t>
            </a:r>
            <a:r>
              <a:rPr lang="en-US" altLang="zh-CN" sz="2400" dirty="0"/>
              <a:t>Content</a:t>
            </a:r>
          </a:p>
          <a:p>
            <a:pPr lvl="1"/>
            <a:r>
              <a:rPr lang="en-US" altLang="zh-CN" sz="2400" dirty="0" smtClean="0"/>
              <a:t>Facilities-Based </a:t>
            </a:r>
            <a:r>
              <a:rPr lang="en-US" altLang="zh-CN" sz="2400" dirty="0"/>
              <a:t>Telephony Services Competitors</a:t>
            </a:r>
          </a:p>
          <a:p>
            <a:pPr lvl="1"/>
            <a:r>
              <a:rPr lang="en-US" altLang="zh-CN" sz="2400" dirty="0" smtClean="0"/>
              <a:t>Increased </a:t>
            </a:r>
            <a:r>
              <a:rPr lang="en-US" altLang="zh-CN" sz="2400" dirty="0"/>
              <a:t>Competition from Non-Facilities-Based Internet</a:t>
            </a:r>
          </a:p>
          <a:p>
            <a:pPr lvl="1">
              <a:buNone/>
            </a:pPr>
            <a:r>
              <a:rPr lang="en-US" altLang="zh-CN" sz="2400" dirty="0" smtClean="0"/>
              <a:t>	Service </a:t>
            </a:r>
            <a:r>
              <a:rPr lang="en-US" altLang="zh-CN" sz="2400" dirty="0"/>
              <a:t>Providers (“ISPs</a:t>
            </a:r>
            <a:r>
              <a:rPr lang="en-US" altLang="zh-CN" sz="2400" dirty="0" smtClean="0"/>
              <a:t>”)</a:t>
            </a:r>
            <a:endParaRPr lang="zh-CN" altLang="en-US" sz="2400"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Cable</a:t>
            </a:r>
            <a:endParaRPr lang="zh-CN" altLang="en-US" sz="3200" b="1" dirty="0"/>
          </a:p>
        </p:txBody>
      </p:sp>
    </p:spTree>
    <p:extLst>
      <p:ext uri="{BB962C8B-B14F-4D97-AF65-F5344CB8AC3E}">
        <p14:creationId xmlns:p14="http://schemas.microsoft.com/office/powerpoint/2010/main" val="2711364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evin\Dropbox\BUS 417\Telecom\Images\Cable financial result.jpg"/>
          <p:cNvPicPr>
            <a:picLocks noChangeAspect="1" noChangeArrowheads="1"/>
          </p:cNvPicPr>
          <p:nvPr/>
        </p:nvPicPr>
        <p:blipFill>
          <a:blip r:embed="rId3" cstate="print"/>
          <a:srcRect/>
          <a:stretch>
            <a:fillRect/>
          </a:stretch>
        </p:blipFill>
        <p:spPr bwMode="auto">
          <a:xfrm>
            <a:off x="971599" y="1196752"/>
            <a:ext cx="6487735" cy="5517232"/>
          </a:xfrm>
          <a:prstGeom prst="rect">
            <a:avLst/>
          </a:prstGeom>
          <a:noFill/>
        </p:spPr>
      </p:pic>
      <p:sp>
        <p:nvSpPr>
          <p:cNvPr id="6" name="TextBox 5"/>
          <p:cNvSpPr txBox="1"/>
          <p:nvPr/>
        </p:nvSpPr>
        <p:spPr>
          <a:xfrm>
            <a:off x="899592" y="836712"/>
            <a:ext cx="5112568" cy="430887"/>
          </a:xfrm>
          <a:prstGeom prst="rect">
            <a:avLst/>
          </a:prstGeom>
          <a:noFill/>
        </p:spPr>
        <p:txBody>
          <a:bodyPr wrap="square" rtlCol="0">
            <a:spAutoFit/>
          </a:bodyPr>
          <a:lstStyle/>
          <a:p>
            <a:r>
              <a:rPr lang="en-US" altLang="zh-CN" sz="2200" b="1" dirty="0" smtClean="0"/>
              <a:t>Summarized Cable Financial Result</a:t>
            </a:r>
            <a:endParaRPr lang="zh-CN" altLang="en-US" sz="2200" b="1" dirty="0"/>
          </a:p>
        </p:txBody>
      </p:sp>
      <p:grpSp>
        <p:nvGrpSpPr>
          <p:cNvPr id="18" name="Group 3"/>
          <p:cNvGrpSpPr/>
          <p:nvPr/>
        </p:nvGrpSpPr>
        <p:grpSpPr>
          <a:xfrm>
            <a:off x="36256" y="6477000"/>
            <a:ext cx="2687836" cy="424080"/>
            <a:chOff x="2953" y="0"/>
            <a:chExt cx="2963152" cy="467470"/>
          </a:xfrm>
        </p:grpSpPr>
        <p:sp>
          <p:nvSpPr>
            <p:cNvPr id="19"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21" name="Group 6"/>
          <p:cNvGrpSpPr/>
          <p:nvPr/>
        </p:nvGrpSpPr>
        <p:grpSpPr>
          <a:xfrm>
            <a:off x="2186525" y="6477000"/>
            <a:ext cx="2687836" cy="424080"/>
            <a:chOff x="2373475" y="0"/>
            <a:chExt cx="2963152" cy="467470"/>
          </a:xfrm>
        </p:grpSpPr>
        <p:sp>
          <p:nvSpPr>
            <p:cNvPr id="22"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4" name="Group 9"/>
          <p:cNvGrpSpPr/>
          <p:nvPr/>
        </p:nvGrpSpPr>
        <p:grpSpPr>
          <a:xfrm>
            <a:off x="4336794" y="6477000"/>
            <a:ext cx="2687836" cy="424080"/>
            <a:chOff x="4743997" y="0"/>
            <a:chExt cx="2963152" cy="467470"/>
          </a:xfrm>
        </p:grpSpPr>
        <p:sp>
          <p:nvSpPr>
            <p:cNvPr id="25"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7" name="Group 12"/>
          <p:cNvGrpSpPr/>
          <p:nvPr/>
        </p:nvGrpSpPr>
        <p:grpSpPr>
          <a:xfrm>
            <a:off x="6487062" y="6477000"/>
            <a:ext cx="2687836" cy="424080"/>
            <a:chOff x="7114519" y="0"/>
            <a:chExt cx="2963152" cy="467470"/>
          </a:xfrm>
        </p:grpSpPr>
        <p:sp>
          <p:nvSpPr>
            <p:cNvPr id="28"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31" name="标题 1"/>
          <p:cNvSpPr>
            <a:spLocks noGrp="1"/>
          </p:cNvSpPr>
          <p:nvPr>
            <p:ph type="title"/>
          </p:nvPr>
        </p:nvSpPr>
        <p:spPr>
          <a:xfrm>
            <a:off x="457200" y="-27384"/>
            <a:ext cx="8229600" cy="1143000"/>
          </a:xfrm>
        </p:spPr>
        <p:txBody>
          <a:bodyPr>
            <a:normAutofit/>
          </a:bodyPr>
          <a:lstStyle/>
          <a:p>
            <a:r>
              <a:rPr lang="en-US" altLang="zh-CN" sz="3200" b="1" dirty="0" smtClean="0"/>
              <a:t>Cable</a:t>
            </a:r>
            <a:endParaRPr lang="zh-CN" altLang="en-US" sz="3200" b="1" dirty="0"/>
          </a:p>
        </p:txBody>
      </p:sp>
    </p:spTree>
    <p:extLst>
      <p:ext uri="{BB962C8B-B14F-4D97-AF65-F5344CB8AC3E}">
        <p14:creationId xmlns:p14="http://schemas.microsoft.com/office/powerpoint/2010/main" val="550623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evin\Dropbox\BUS 417\Telecom\Images\Cable Service Revenue.jpg"/>
          <p:cNvPicPr>
            <a:picLocks noChangeAspect="1" noChangeArrowheads="1"/>
          </p:cNvPicPr>
          <p:nvPr/>
        </p:nvPicPr>
        <p:blipFill>
          <a:blip r:embed="rId2" cstate="print"/>
          <a:srcRect/>
          <a:stretch>
            <a:fillRect/>
          </a:stretch>
        </p:blipFill>
        <p:spPr bwMode="auto">
          <a:xfrm>
            <a:off x="2051720" y="1052736"/>
            <a:ext cx="4896544" cy="5408599"/>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8" name="标题 1"/>
          <p:cNvSpPr txBox="1">
            <a:spLocks/>
          </p:cNvSpPr>
          <p:nvPr/>
        </p:nvSpPr>
        <p:spPr>
          <a:xfrm>
            <a:off x="467544" y="-2738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tx1"/>
                </a:solidFill>
                <a:effectLst/>
                <a:uLnTx/>
                <a:uFillTx/>
                <a:latin typeface="+mj-lt"/>
                <a:ea typeface="+mj-ea"/>
                <a:cs typeface="+mj-cs"/>
              </a:rPr>
              <a:t>Cable</a:t>
            </a:r>
            <a:endParaRPr kumimoji="0" lang="zh-CN" altLang="en-US"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644009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Cable</a:t>
            </a:r>
            <a:endParaRPr lang="zh-CN" altLang="en-US" sz="3200" b="1" dirty="0"/>
          </a:p>
        </p:txBody>
      </p:sp>
      <p:sp>
        <p:nvSpPr>
          <p:cNvPr id="3" name="内容占位符 2"/>
          <p:cNvSpPr>
            <a:spLocks noGrp="1"/>
          </p:cNvSpPr>
          <p:nvPr>
            <p:ph idx="1"/>
          </p:nvPr>
        </p:nvSpPr>
        <p:spPr>
          <a:xfrm>
            <a:off x="457200" y="1207293"/>
            <a:ext cx="8229600" cy="4525963"/>
          </a:xfrm>
        </p:spPr>
        <p:txBody>
          <a:bodyPr/>
          <a:lstStyle/>
          <a:p>
            <a:r>
              <a:rPr lang="en-US" altLang="zh-CN" dirty="0" smtClean="0"/>
              <a:t>Cable Info</a:t>
            </a:r>
            <a:endParaRPr lang="zh-CN" altLang="en-US" dirty="0"/>
          </a:p>
        </p:txBody>
      </p:sp>
      <p:pic>
        <p:nvPicPr>
          <p:cNvPr id="9218" name="Picture 2" descr="C:\Users\Kevin\Dropbox\BUS 417\Telecom\Images\Cable Financials.png"/>
          <p:cNvPicPr>
            <a:picLocks noChangeAspect="1" noChangeArrowheads="1"/>
          </p:cNvPicPr>
          <p:nvPr/>
        </p:nvPicPr>
        <p:blipFill>
          <a:blip r:embed="rId2" cstate="print"/>
          <a:srcRect/>
          <a:stretch>
            <a:fillRect/>
          </a:stretch>
        </p:blipFill>
        <p:spPr bwMode="auto">
          <a:xfrm>
            <a:off x="611560" y="1953692"/>
            <a:ext cx="4104456" cy="3779564"/>
          </a:xfrm>
          <a:prstGeom prst="rect">
            <a:avLst/>
          </a:prstGeom>
          <a:noFill/>
        </p:spPr>
      </p:pic>
      <p:pic>
        <p:nvPicPr>
          <p:cNvPr id="9219" name="Picture 3" descr="C:\Users\Kevin\Dropbox\BUS 417\Telecom\Images\Cable Financials 2.png"/>
          <p:cNvPicPr>
            <a:picLocks noChangeAspect="1" noChangeArrowheads="1"/>
          </p:cNvPicPr>
          <p:nvPr/>
        </p:nvPicPr>
        <p:blipFill>
          <a:blip r:embed="rId3" cstate="print"/>
          <a:srcRect/>
          <a:stretch>
            <a:fillRect/>
          </a:stretch>
        </p:blipFill>
        <p:spPr bwMode="auto">
          <a:xfrm>
            <a:off x="4716016" y="1993997"/>
            <a:ext cx="4248472" cy="3379219"/>
          </a:xfrm>
          <a:prstGeom prst="rect">
            <a:avLst/>
          </a:prstGeom>
          <a:noFill/>
        </p:spPr>
      </p:pic>
      <p:grpSp>
        <p:nvGrpSpPr>
          <p:cNvPr id="6"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9"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2"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5"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1737471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a:t>
            </a:r>
            <a:r>
              <a:rPr lang="en-US" dirty="0" err="1" smtClean="0"/>
              <a:t>vs</a:t>
            </a:r>
            <a:r>
              <a:rPr lang="en-US" dirty="0" smtClean="0"/>
              <a:t> </a:t>
            </a:r>
            <a:r>
              <a:rPr lang="en-US" dirty="0" err="1" smtClean="0"/>
              <a:t>Wireline</a:t>
            </a:r>
            <a:r>
              <a:rPr lang="en-US" dirty="0" smtClean="0"/>
              <a:t> Revenue</a:t>
            </a:r>
            <a:endParaRPr lang="en-US" dirty="0"/>
          </a:p>
        </p:txBody>
      </p:sp>
      <p:pic>
        <p:nvPicPr>
          <p:cNvPr id="4" name="Content Placeholder 3" descr="Picture 7.png"/>
          <p:cNvPicPr>
            <a:picLocks noGrp="1" noChangeAspect="1"/>
          </p:cNvPicPr>
          <p:nvPr>
            <p:ph idx="1"/>
          </p:nvPr>
        </p:nvPicPr>
        <p:blipFill>
          <a:blip r:embed="rId2" cstate="print">
            <a:extLst>
              <a:ext uri="{28A0092B-C50C-407E-A947-70E740481C1C}">
                <a14:useLocalDpi xmlns:a14="http://schemas.microsoft.com/office/drawing/2010/main" val="0"/>
              </a:ext>
            </a:extLst>
          </a:blip>
          <a:srcRect l="-11223" r="-11223"/>
          <a:stretch>
            <a:fillRect/>
          </a:stretch>
        </p:blipFill>
        <p:spPr/>
      </p:pic>
      <p:grpSp>
        <p:nvGrpSpPr>
          <p:cNvPr id="5" name="Group 4"/>
          <p:cNvGrpSpPr/>
          <p:nvPr/>
        </p:nvGrpSpPr>
        <p:grpSpPr>
          <a:xfrm>
            <a:off x="0" y="6390530"/>
            <a:ext cx="2675159"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Overview</a:t>
              </a:r>
              <a:endParaRPr lang="en-US" sz="2400" kern="1200" dirty="0"/>
            </a:p>
          </p:txBody>
        </p:sp>
      </p:grpSp>
      <p:grpSp>
        <p:nvGrpSpPr>
          <p:cNvPr id="8" name="Group 7"/>
          <p:cNvGrpSpPr/>
          <p:nvPr/>
        </p:nvGrpSpPr>
        <p:grpSpPr>
          <a:xfrm>
            <a:off x="2294159" y="6390530"/>
            <a:ext cx="2285837"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Rogers</a:t>
              </a:r>
              <a:endParaRPr lang="en-US" sz="2400" kern="1200" dirty="0"/>
            </a:p>
          </p:txBody>
        </p:sp>
      </p:grpSp>
      <p:grpSp>
        <p:nvGrpSpPr>
          <p:cNvPr id="11" name="Group 10"/>
          <p:cNvGrpSpPr/>
          <p:nvPr/>
        </p:nvGrpSpPr>
        <p:grpSpPr>
          <a:xfrm>
            <a:off x="4351559" y="6390530"/>
            <a:ext cx="2582641"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Verizon</a:t>
              </a:r>
              <a:endParaRPr lang="en-US" sz="2400" kern="1200" dirty="0"/>
            </a:p>
          </p:txBody>
        </p:sp>
      </p:grpSp>
      <p:grpSp>
        <p:nvGrpSpPr>
          <p:cNvPr id="14" name="Group 13"/>
          <p:cNvGrpSpPr/>
          <p:nvPr/>
        </p:nvGrpSpPr>
        <p:grpSpPr>
          <a:xfrm>
            <a:off x="6400800" y="6390530"/>
            <a:ext cx="2743200"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t>Bell</a:t>
              </a:r>
              <a:endParaRPr lang="en-US" sz="2400" kern="1200" dirty="0"/>
            </a:p>
          </p:txBody>
        </p:sp>
      </p:grpSp>
    </p:spTree>
    <p:extLst>
      <p:ext uri="{BB962C8B-B14F-4D97-AF65-F5344CB8AC3E}">
        <p14:creationId xmlns:p14="http://schemas.microsoft.com/office/powerpoint/2010/main" val="59999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0"/>
            <a:ext cx="8229600" cy="4525963"/>
          </a:xfrm>
        </p:spPr>
        <p:txBody>
          <a:bodyPr>
            <a:normAutofit fontScale="92500" lnSpcReduction="10000"/>
          </a:bodyPr>
          <a:lstStyle/>
          <a:p>
            <a:r>
              <a:rPr lang="en-US" altLang="zh-CN" dirty="0" smtClean="0"/>
              <a:t>Multi-station City and OMNI television networks</a:t>
            </a:r>
          </a:p>
          <a:p>
            <a:r>
              <a:rPr lang="en-US" altLang="zh-CN" dirty="0" smtClean="0"/>
              <a:t>Four </a:t>
            </a:r>
            <a:r>
              <a:rPr lang="en-US" altLang="zh-CN" dirty="0" err="1" smtClean="0"/>
              <a:t>Sportsnet</a:t>
            </a:r>
            <a:r>
              <a:rPr lang="en-US" altLang="zh-CN" dirty="0" smtClean="0"/>
              <a:t> regional TV networks and national </a:t>
            </a:r>
            <a:r>
              <a:rPr lang="en-US" altLang="zh-CN" dirty="0" err="1" smtClean="0"/>
              <a:t>Sportsnet</a:t>
            </a:r>
            <a:r>
              <a:rPr lang="en-US" altLang="zh-CN" dirty="0" smtClean="0"/>
              <a:t> ONE</a:t>
            </a:r>
          </a:p>
          <a:p>
            <a:r>
              <a:rPr lang="en-US" altLang="zh-CN" dirty="0" smtClean="0"/>
              <a:t>55 radio stations and over 50 magazine and trade publications</a:t>
            </a:r>
          </a:p>
          <a:p>
            <a:r>
              <a:rPr lang="en-US" altLang="zh-CN" dirty="0" smtClean="0"/>
              <a:t>The Shopping Channel national televised shopping network</a:t>
            </a:r>
          </a:p>
          <a:p>
            <a:r>
              <a:rPr lang="en-US" altLang="zh-CN" dirty="0" smtClean="0"/>
              <a:t>Toronto Blue Jays, Rogers Centre event venue and 37.5% interest in MLSE</a:t>
            </a:r>
            <a:endParaRPr lang="zh-CN" altLang="en-US" dirty="0"/>
          </a:p>
        </p:txBody>
      </p:sp>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7" name="标题 1"/>
          <p:cNvSpPr>
            <a:spLocks noGrp="1"/>
          </p:cNvSpPr>
          <p:nvPr>
            <p:ph type="title"/>
          </p:nvPr>
        </p:nvSpPr>
        <p:spPr>
          <a:xfrm>
            <a:off x="457200" y="-27384"/>
            <a:ext cx="8229600" cy="1143000"/>
          </a:xfrm>
        </p:spPr>
        <p:txBody>
          <a:bodyPr>
            <a:normAutofit/>
          </a:bodyPr>
          <a:lstStyle/>
          <a:p>
            <a:r>
              <a:rPr lang="en-US" altLang="zh-CN" sz="3200" b="1" dirty="0" smtClean="0"/>
              <a:t>Media</a:t>
            </a:r>
            <a:endParaRPr lang="zh-CN" altLang="en-US" sz="3200" b="1" dirty="0"/>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335" y="5077021"/>
            <a:ext cx="940091" cy="111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761" y="5176723"/>
            <a:ext cx="1981200" cy="91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0174" y="5527318"/>
            <a:ext cx="1551283" cy="52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extLst>
      <p:ext uri="{BB962C8B-B14F-4D97-AF65-F5344CB8AC3E}">
        <p14:creationId xmlns:p14="http://schemas.microsoft.com/office/powerpoint/2010/main" val="8431445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evin\Dropbox\BUS 417\Telecom\Images\Media financial result.jpg"/>
          <p:cNvPicPr>
            <a:picLocks noChangeAspect="1" noChangeArrowheads="1"/>
          </p:cNvPicPr>
          <p:nvPr/>
        </p:nvPicPr>
        <p:blipFill>
          <a:blip r:embed="rId2" cstate="print"/>
          <a:srcRect/>
          <a:stretch>
            <a:fillRect/>
          </a:stretch>
        </p:blipFill>
        <p:spPr bwMode="auto">
          <a:xfrm>
            <a:off x="179512" y="1700808"/>
            <a:ext cx="8638818" cy="3417067"/>
          </a:xfrm>
          <a:prstGeom prst="rect">
            <a:avLst/>
          </a:prstGeom>
          <a:noFill/>
        </p:spPr>
      </p:pic>
      <p:grpSp>
        <p:nvGrpSpPr>
          <p:cNvPr id="4" name="Group 3"/>
          <p:cNvGrpSpPr/>
          <p:nvPr/>
        </p:nvGrpSpPr>
        <p:grpSpPr>
          <a:xfrm>
            <a:off x="36256" y="6477000"/>
            <a:ext cx="2687836" cy="42408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7" name="Group 6"/>
          <p:cNvGrpSpPr/>
          <p:nvPr/>
        </p:nvGrpSpPr>
        <p:grpSpPr>
          <a:xfrm>
            <a:off x="2186525" y="6477000"/>
            <a:ext cx="2687836" cy="42408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0" name="Group 9"/>
          <p:cNvGrpSpPr/>
          <p:nvPr/>
        </p:nvGrpSpPr>
        <p:grpSpPr>
          <a:xfrm>
            <a:off x="4336794" y="6477000"/>
            <a:ext cx="2687836" cy="42408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3" name="Group 12"/>
          <p:cNvGrpSpPr/>
          <p:nvPr/>
        </p:nvGrpSpPr>
        <p:grpSpPr>
          <a:xfrm>
            <a:off x="6487062" y="6477000"/>
            <a:ext cx="2687836" cy="42408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
        <p:nvSpPr>
          <p:cNvPr id="16" name="标题 1"/>
          <p:cNvSpPr txBox="1">
            <a:spLocks/>
          </p:cNvSpPr>
          <p:nvPr/>
        </p:nvSpPr>
        <p:spPr>
          <a:xfrm>
            <a:off x="467544" y="-2738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tx1"/>
                </a:solidFill>
                <a:effectLst/>
                <a:uLnTx/>
                <a:uFillTx/>
                <a:latin typeface="+mj-lt"/>
                <a:ea typeface="+mj-ea"/>
                <a:cs typeface="+mj-cs"/>
              </a:rPr>
              <a:t>Media</a:t>
            </a:r>
            <a:endParaRPr kumimoji="0" lang="zh-CN" altLang="en-US"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2570206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Media</a:t>
            </a:r>
            <a:endParaRPr lang="zh-CN" altLang="en-US" sz="3200" b="1" dirty="0"/>
          </a:p>
        </p:txBody>
      </p:sp>
      <p:pic>
        <p:nvPicPr>
          <p:cNvPr id="13314" name="Picture 2" descr="C:\Users\Kevin\Dropbox\BUS 417\Telecom\Images\Media Service Revenue.jpg"/>
          <p:cNvPicPr>
            <a:picLocks noChangeAspect="1" noChangeArrowheads="1"/>
          </p:cNvPicPr>
          <p:nvPr/>
        </p:nvPicPr>
        <p:blipFill>
          <a:blip r:embed="rId2" cstate="print"/>
          <a:srcRect/>
          <a:stretch>
            <a:fillRect/>
          </a:stretch>
        </p:blipFill>
        <p:spPr bwMode="auto">
          <a:xfrm>
            <a:off x="179512" y="1412776"/>
            <a:ext cx="4176464" cy="4850753"/>
          </a:xfrm>
          <a:prstGeom prst="rect">
            <a:avLst/>
          </a:prstGeom>
          <a:noFill/>
        </p:spPr>
      </p:pic>
      <p:grpSp>
        <p:nvGrpSpPr>
          <p:cNvPr id="5" name="Group 3"/>
          <p:cNvGrpSpPr/>
          <p:nvPr/>
        </p:nvGrpSpPr>
        <p:grpSpPr>
          <a:xfrm>
            <a:off x="36256" y="6477000"/>
            <a:ext cx="2687836" cy="424080"/>
            <a:chOff x="2953" y="0"/>
            <a:chExt cx="2963152" cy="467470"/>
          </a:xfrm>
        </p:grpSpPr>
        <p:sp>
          <p:nvSpPr>
            <p:cNvPr id="6"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8" name="Group 6"/>
          <p:cNvGrpSpPr/>
          <p:nvPr/>
        </p:nvGrpSpPr>
        <p:grpSpPr>
          <a:xfrm>
            <a:off x="2186525" y="6477000"/>
            <a:ext cx="2687836" cy="424080"/>
            <a:chOff x="2373475" y="0"/>
            <a:chExt cx="2963152" cy="467470"/>
          </a:xfrm>
        </p:grpSpPr>
        <p:sp>
          <p:nvSpPr>
            <p:cNvPr id="9"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1" name="Group 9"/>
          <p:cNvGrpSpPr/>
          <p:nvPr/>
        </p:nvGrpSpPr>
        <p:grpSpPr>
          <a:xfrm>
            <a:off x="4336794" y="6477000"/>
            <a:ext cx="2687836" cy="424080"/>
            <a:chOff x="4743997" y="0"/>
            <a:chExt cx="2963152" cy="467470"/>
          </a:xfrm>
        </p:grpSpPr>
        <p:sp>
          <p:nvSpPr>
            <p:cNvPr id="12"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4" name="Group 12"/>
          <p:cNvGrpSpPr/>
          <p:nvPr/>
        </p:nvGrpSpPr>
        <p:grpSpPr>
          <a:xfrm>
            <a:off x="6487062" y="6477000"/>
            <a:ext cx="2687836" cy="424080"/>
            <a:chOff x="7114519" y="0"/>
            <a:chExt cx="2963152" cy="467470"/>
          </a:xfrm>
        </p:grpSpPr>
        <p:sp>
          <p:nvSpPr>
            <p:cNvPr id="15"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18" name="Picture 2" descr="C:\Users\Kevin\Dropbox\BUS 417\Telecom\Images\Media Profit Mix.png"/>
          <p:cNvPicPr>
            <a:picLocks noChangeAspect="1" noChangeArrowheads="1"/>
          </p:cNvPicPr>
          <p:nvPr/>
        </p:nvPicPr>
        <p:blipFill>
          <a:blip r:embed="rId3" cstate="print"/>
          <a:srcRect/>
          <a:stretch>
            <a:fillRect/>
          </a:stretch>
        </p:blipFill>
        <p:spPr bwMode="auto">
          <a:xfrm>
            <a:off x="4139953" y="2276872"/>
            <a:ext cx="4897572" cy="2664296"/>
          </a:xfrm>
          <a:prstGeom prst="rect">
            <a:avLst/>
          </a:prstGeom>
          <a:noFill/>
        </p:spPr>
      </p:pic>
    </p:spTree>
    <p:extLst>
      <p:ext uri="{BB962C8B-B14F-4D97-AF65-F5344CB8AC3E}">
        <p14:creationId xmlns:p14="http://schemas.microsoft.com/office/powerpoint/2010/main" val="12823286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23728" y="2708920"/>
            <a:ext cx="511256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MANAGEMENT</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210486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en-US" altLang="zh-CN" sz="3200" b="1" dirty="0" smtClean="0"/>
              <a:t>Corporate Governance</a:t>
            </a:r>
            <a:endParaRPr lang="zh-CN" altLang="en-US" sz="3200" b="1" dirty="0"/>
          </a:p>
        </p:txBody>
      </p:sp>
      <p:pic>
        <p:nvPicPr>
          <p:cNvPr id="3074" name="Picture 2" descr="C:\Users\Kevin\Dropbox\BUS 417\Telecom\Images\Corporate Governance.jpg"/>
          <p:cNvPicPr>
            <a:picLocks noChangeAspect="1" noChangeArrowheads="1"/>
          </p:cNvPicPr>
          <p:nvPr/>
        </p:nvPicPr>
        <p:blipFill>
          <a:blip r:embed="rId2" cstate="print"/>
          <a:srcRect/>
          <a:stretch>
            <a:fillRect/>
          </a:stretch>
        </p:blipFill>
        <p:spPr bwMode="auto">
          <a:xfrm>
            <a:off x="251520" y="1196752"/>
            <a:ext cx="8522295" cy="5204778"/>
          </a:xfrm>
          <a:prstGeom prst="rect">
            <a:avLst/>
          </a:prstGeom>
          <a:noFill/>
        </p:spPr>
      </p:pic>
    </p:spTree>
    <p:extLst>
      <p:ext uri="{BB962C8B-B14F-4D97-AF65-F5344CB8AC3E}">
        <p14:creationId xmlns:p14="http://schemas.microsoft.com/office/powerpoint/2010/main" val="33602716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5896" y="1484784"/>
            <a:ext cx="5508104" cy="4093915"/>
          </a:xfrm>
        </p:spPr>
        <p:txBody>
          <a:bodyPr>
            <a:normAutofit/>
          </a:bodyPr>
          <a:lstStyle/>
          <a:p>
            <a:r>
              <a:rPr lang="en-US" altLang="zh-CN" dirty="0" smtClean="0"/>
              <a:t>1900-1939</a:t>
            </a:r>
          </a:p>
          <a:p>
            <a:r>
              <a:rPr lang="en-US" altLang="zh-CN" dirty="0" smtClean="0"/>
              <a:t>Regarded as the founder of Rogers Communication</a:t>
            </a:r>
          </a:p>
          <a:p>
            <a:r>
              <a:rPr lang="en-US" altLang="zh-CN" dirty="0" smtClean="0"/>
              <a:t>Founded CFRB (Canada’s First Rogers </a:t>
            </a:r>
            <a:r>
              <a:rPr lang="en-US" altLang="zh-CN" dirty="0" err="1" smtClean="0"/>
              <a:t>Batteryless</a:t>
            </a:r>
            <a:r>
              <a:rPr lang="en-US" altLang="zh-CN" dirty="0" smtClean="0"/>
              <a:t>)  radio station</a:t>
            </a:r>
            <a:endParaRPr lang="en-CA" altLang="zh-CN" dirty="0" smtClean="0"/>
          </a:p>
          <a:p>
            <a:endParaRPr lang="en-CA" dirty="0" smtClean="0"/>
          </a:p>
          <a:p>
            <a:endParaRPr lang="zh-CN" altLang="en-US" dirty="0"/>
          </a:p>
        </p:txBody>
      </p:sp>
      <p:sp>
        <p:nvSpPr>
          <p:cNvPr id="5" name="TextBox 4"/>
          <p:cNvSpPr txBox="1"/>
          <p:nvPr/>
        </p:nvSpPr>
        <p:spPr>
          <a:xfrm>
            <a:off x="323528" y="539969"/>
            <a:ext cx="8568952" cy="584775"/>
          </a:xfrm>
          <a:prstGeom prst="rect">
            <a:avLst/>
          </a:prstGeom>
          <a:noFill/>
        </p:spPr>
        <p:txBody>
          <a:bodyPr wrap="square" rtlCol="0">
            <a:spAutoFit/>
          </a:bodyPr>
          <a:lstStyle/>
          <a:p>
            <a:pPr algn="ctr"/>
            <a:r>
              <a:rPr lang="en-US" altLang="zh-CN" sz="3200" b="1" dirty="0" smtClean="0"/>
              <a:t>Edward S. Rogers Sr. </a:t>
            </a:r>
            <a:endParaRPr lang="en-US" altLang="zh-CN" sz="3200" b="1" dirty="0"/>
          </a:p>
        </p:txBody>
      </p:sp>
      <p:pic>
        <p:nvPicPr>
          <p:cNvPr id="1026" name="Picture 2" descr="C:\Users\Kevin\Dropbox\BUS 417\Telecom\Images\Edward S. Rogers Sr..jpg"/>
          <p:cNvPicPr>
            <a:picLocks noChangeAspect="1" noChangeArrowheads="1"/>
          </p:cNvPicPr>
          <p:nvPr/>
        </p:nvPicPr>
        <p:blipFill>
          <a:blip r:embed="rId2" cstate="print"/>
          <a:srcRect/>
          <a:stretch>
            <a:fillRect/>
          </a:stretch>
        </p:blipFill>
        <p:spPr bwMode="auto">
          <a:xfrm>
            <a:off x="323528" y="1484784"/>
            <a:ext cx="3292425" cy="3959352"/>
          </a:xfrm>
          <a:prstGeom prst="rect">
            <a:avLst/>
          </a:prstGeom>
          <a:noFill/>
        </p:spPr>
      </p:pic>
      <p:grpSp>
        <p:nvGrpSpPr>
          <p:cNvPr id="20" name="Group 3"/>
          <p:cNvGrpSpPr/>
          <p:nvPr/>
        </p:nvGrpSpPr>
        <p:grpSpPr>
          <a:xfrm>
            <a:off x="36256" y="6477000"/>
            <a:ext cx="2687836" cy="424080"/>
            <a:chOff x="2953" y="0"/>
            <a:chExt cx="2963152" cy="467470"/>
          </a:xfrm>
        </p:grpSpPr>
        <p:sp>
          <p:nvSpPr>
            <p:cNvPr id="21"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23" name="Group 6"/>
          <p:cNvGrpSpPr/>
          <p:nvPr/>
        </p:nvGrpSpPr>
        <p:grpSpPr>
          <a:xfrm>
            <a:off x="2186525" y="6477000"/>
            <a:ext cx="2687836" cy="424080"/>
            <a:chOff x="2373475" y="0"/>
            <a:chExt cx="2963152" cy="467470"/>
          </a:xfrm>
        </p:grpSpPr>
        <p:sp>
          <p:nvSpPr>
            <p:cNvPr id="24"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26" name="Group 9"/>
          <p:cNvGrpSpPr/>
          <p:nvPr/>
        </p:nvGrpSpPr>
        <p:grpSpPr>
          <a:xfrm>
            <a:off x="4336794" y="6477000"/>
            <a:ext cx="2687836" cy="424080"/>
            <a:chOff x="4743997" y="0"/>
            <a:chExt cx="2963152" cy="467470"/>
          </a:xfrm>
        </p:grpSpPr>
        <p:sp>
          <p:nvSpPr>
            <p:cNvPr id="27"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29" name="Group 12"/>
          <p:cNvGrpSpPr/>
          <p:nvPr/>
        </p:nvGrpSpPr>
        <p:grpSpPr>
          <a:xfrm>
            <a:off x="6487062" y="6477000"/>
            <a:ext cx="2687836" cy="424080"/>
            <a:chOff x="7114519" y="0"/>
            <a:chExt cx="2963152" cy="467470"/>
          </a:xfrm>
        </p:grpSpPr>
        <p:sp>
          <p:nvSpPr>
            <p:cNvPr id="30"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2394571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5896" y="1711349"/>
            <a:ext cx="5508104" cy="4525963"/>
          </a:xfrm>
        </p:spPr>
        <p:txBody>
          <a:bodyPr>
            <a:normAutofit lnSpcReduction="10000"/>
          </a:bodyPr>
          <a:lstStyle/>
          <a:p>
            <a:r>
              <a:rPr lang="en-US" altLang="zh-CN" dirty="0" smtClean="0"/>
              <a:t>May 27, 1933 – December 2, 2008</a:t>
            </a:r>
            <a:endParaRPr lang="en-CA" altLang="zh-CN" dirty="0" smtClean="0"/>
          </a:p>
          <a:p>
            <a:r>
              <a:rPr lang="en-CA" altLang="zh-CN" dirty="0" smtClean="0"/>
              <a:t>Former CEO from launch in 1960 until his death in 2008</a:t>
            </a:r>
          </a:p>
          <a:p>
            <a:r>
              <a:rPr lang="en-US" altLang="zh-CN" dirty="0" smtClean="0"/>
              <a:t>Was the fifth richest person in Canada</a:t>
            </a:r>
            <a:endParaRPr lang="en-CA" altLang="zh-CN" dirty="0" smtClean="0"/>
          </a:p>
          <a:p>
            <a:r>
              <a:rPr lang="en-CA" altLang="zh-CN" dirty="0" smtClean="0"/>
              <a:t>Grew Rogers Communications into one of Canada’s largest media conglomerates</a:t>
            </a:r>
          </a:p>
          <a:p>
            <a:endParaRPr lang="en-CA" dirty="0" smtClean="0"/>
          </a:p>
          <a:p>
            <a:endParaRPr lang="zh-CN" altLang="en-US" dirty="0"/>
          </a:p>
        </p:txBody>
      </p:sp>
      <p:pic>
        <p:nvPicPr>
          <p:cNvPr id="21506" name="Picture 2" descr="http://2.bp.blogspot.com/_YSj9VerPFmY/SxaWsV4og6I/AAAAAAAACA4/_cqMOoZoKaw/s400/TedRogers300.jpg"/>
          <p:cNvPicPr>
            <a:picLocks noChangeAspect="1" noChangeArrowheads="1"/>
          </p:cNvPicPr>
          <p:nvPr/>
        </p:nvPicPr>
        <p:blipFill>
          <a:blip r:embed="rId2" cstate="print"/>
          <a:srcRect/>
          <a:stretch>
            <a:fillRect/>
          </a:stretch>
        </p:blipFill>
        <p:spPr bwMode="auto">
          <a:xfrm>
            <a:off x="611560" y="1844824"/>
            <a:ext cx="2857500" cy="2771776"/>
          </a:xfrm>
          <a:prstGeom prst="rect">
            <a:avLst/>
          </a:prstGeom>
          <a:noFill/>
        </p:spPr>
      </p:pic>
      <p:sp>
        <p:nvSpPr>
          <p:cNvPr id="5" name="TextBox 4"/>
          <p:cNvSpPr txBox="1"/>
          <p:nvPr/>
        </p:nvSpPr>
        <p:spPr>
          <a:xfrm>
            <a:off x="611560" y="620688"/>
            <a:ext cx="8101408" cy="584775"/>
          </a:xfrm>
          <a:prstGeom prst="rect">
            <a:avLst/>
          </a:prstGeom>
          <a:noFill/>
        </p:spPr>
        <p:txBody>
          <a:bodyPr wrap="square" rtlCol="0">
            <a:spAutoFit/>
          </a:bodyPr>
          <a:lstStyle/>
          <a:p>
            <a:pPr algn="ctr"/>
            <a:r>
              <a:rPr lang="en-US" altLang="zh-CN" sz="3200" b="1" dirty="0" smtClean="0"/>
              <a:t>Edward Samuel "Ted" Rogers, Jr.</a:t>
            </a:r>
            <a:endParaRPr lang="zh-CN" altLang="en-US" sz="3200" dirty="0"/>
          </a:p>
        </p:txBody>
      </p:sp>
      <p:grpSp>
        <p:nvGrpSpPr>
          <p:cNvPr id="6"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9"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2"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5"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80408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5896" y="1340768"/>
            <a:ext cx="5508104" cy="5328592"/>
          </a:xfrm>
        </p:spPr>
        <p:txBody>
          <a:bodyPr>
            <a:normAutofit fontScale="85000" lnSpcReduction="10000"/>
          </a:bodyPr>
          <a:lstStyle/>
          <a:p>
            <a:r>
              <a:rPr lang="en-US" altLang="zh-CN" dirty="0" smtClean="0"/>
              <a:t>Deputy Chairman and Executive Vice President Emerging Business, Corporate Development</a:t>
            </a:r>
            <a:br>
              <a:rPr lang="en-US" altLang="zh-CN" dirty="0" smtClean="0"/>
            </a:br>
            <a:r>
              <a:rPr lang="en-US" altLang="zh-CN" dirty="0" smtClean="0"/>
              <a:t>Rogers Communications</a:t>
            </a:r>
          </a:p>
          <a:p>
            <a:r>
              <a:rPr lang="en-US" altLang="zh-CN" dirty="0" smtClean="0"/>
              <a:t>Graduated from the University of Western Ontario</a:t>
            </a:r>
          </a:p>
          <a:p>
            <a:r>
              <a:rPr lang="en-US" altLang="zh-CN" dirty="0" smtClean="0"/>
              <a:t>Spent 2 ½ years with Comcast Corporation</a:t>
            </a:r>
          </a:p>
          <a:p>
            <a:r>
              <a:rPr lang="en-US" dirty="0" smtClean="0"/>
              <a:t>Joined in March 1996 </a:t>
            </a:r>
            <a:r>
              <a:rPr lang="en-US" altLang="zh-CN" dirty="0" smtClean="0"/>
              <a:t>as Vice President and General Manager of Paging, Data and Emerging Technologies for Rogers Wireless</a:t>
            </a:r>
            <a:endParaRPr lang="en-CA" dirty="0" smtClean="0"/>
          </a:p>
        </p:txBody>
      </p:sp>
      <p:sp>
        <p:nvSpPr>
          <p:cNvPr id="5" name="TextBox 4"/>
          <p:cNvSpPr txBox="1"/>
          <p:nvPr/>
        </p:nvSpPr>
        <p:spPr>
          <a:xfrm>
            <a:off x="611560" y="404664"/>
            <a:ext cx="8101408" cy="584775"/>
          </a:xfrm>
          <a:prstGeom prst="rect">
            <a:avLst/>
          </a:prstGeom>
          <a:noFill/>
        </p:spPr>
        <p:txBody>
          <a:bodyPr wrap="square" rtlCol="0">
            <a:spAutoFit/>
          </a:bodyPr>
          <a:lstStyle/>
          <a:p>
            <a:pPr algn="ctr"/>
            <a:r>
              <a:rPr lang="en-US" altLang="zh-CN" sz="3200" b="1" dirty="0" smtClean="0"/>
              <a:t>Edward Samuel Rogers III</a:t>
            </a:r>
            <a:endParaRPr lang="zh-CN" altLang="en-US" sz="3200" dirty="0"/>
          </a:p>
        </p:txBody>
      </p:sp>
      <p:grpSp>
        <p:nvGrpSpPr>
          <p:cNvPr id="2"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4"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6"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9"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5122" name="Picture 2" descr="C:\Users\Kevin\Dropbox\BUS 417\Telecom\Images\Ted-Rogers-Son.jpg"/>
          <p:cNvPicPr>
            <a:picLocks noChangeAspect="1" noChangeArrowheads="1"/>
          </p:cNvPicPr>
          <p:nvPr/>
        </p:nvPicPr>
        <p:blipFill>
          <a:blip r:embed="rId2" cstate="print"/>
          <a:srcRect/>
          <a:stretch>
            <a:fillRect/>
          </a:stretch>
        </p:blipFill>
        <p:spPr bwMode="auto">
          <a:xfrm>
            <a:off x="323528" y="1340768"/>
            <a:ext cx="3064791" cy="3672408"/>
          </a:xfrm>
          <a:prstGeom prst="rect">
            <a:avLst/>
          </a:prstGeom>
          <a:noFill/>
        </p:spPr>
      </p:pic>
    </p:spTree>
    <p:extLst>
      <p:ext uri="{BB962C8B-B14F-4D97-AF65-F5344CB8AC3E}">
        <p14:creationId xmlns:p14="http://schemas.microsoft.com/office/powerpoint/2010/main" val="37219820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altLang="zh-CN" sz="3200" b="1" dirty="0" smtClean="0"/>
              <a:t>Nadir Mohamed</a:t>
            </a:r>
            <a:endParaRPr lang="zh-CN" altLang="en-US" sz="3200" dirty="0"/>
          </a:p>
        </p:txBody>
      </p:sp>
      <p:sp>
        <p:nvSpPr>
          <p:cNvPr id="3" name="内容占位符 2"/>
          <p:cNvSpPr>
            <a:spLocks noGrp="1"/>
          </p:cNvSpPr>
          <p:nvPr>
            <p:ph idx="1"/>
          </p:nvPr>
        </p:nvSpPr>
        <p:spPr>
          <a:xfrm>
            <a:off x="3347864" y="1628800"/>
            <a:ext cx="5796136" cy="3949899"/>
          </a:xfrm>
        </p:spPr>
        <p:txBody>
          <a:bodyPr>
            <a:normAutofit fontScale="92500" lnSpcReduction="10000"/>
          </a:bodyPr>
          <a:lstStyle/>
          <a:p>
            <a:r>
              <a:rPr lang="en-CA" altLang="zh-CN" dirty="0" smtClean="0"/>
              <a:t>President and CEO, Rogers Communication</a:t>
            </a:r>
          </a:p>
          <a:p>
            <a:r>
              <a:rPr lang="en-CA" altLang="zh-CN" dirty="0" smtClean="0"/>
              <a:t>Appointed CEO in March 2009</a:t>
            </a:r>
          </a:p>
          <a:p>
            <a:r>
              <a:rPr lang="en-CA" altLang="zh-CN" dirty="0" smtClean="0"/>
              <a:t>Joined in August 2000 as COO of Rogers Wireless</a:t>
            </a:r>
          </a:p>
          <a:p>
            <a:r>
              <a:rPr lang="en-CA" altLang="zh-CN" dirty="0" smtClean="0"/>
              <a:t>UBC Bachelor of Commerce Degree</a:t>
            </a:r>
          </a:p>
          <a:p>
            <a:r>
              <a:rPr lang="en-CA" altLang="zh-CN" dirty="0" smtClean="0"/>
              <a:t>C.A. and F.C.A.</a:t>
            </a:r>
          </a:p>
          <a:p>
            <a:endParaRPr lang="en-CA" dirty="0" smtClean="0"/>
          </a:p>
          <a:p>
            <a:endParaRPr lang="zh-CN" altLang="en-US" dirty="0"/>
          </a:p>
        </p:txBody>
      </p:sp>
      <p:pic>
        <p:nvPicPr>
          <p:cNvPr id="20482" name="Picture 2" descr="http://www.economicclub.ca/images/ecot_speaker/219/Nadir%20Mohamed%202010%20Headshot.jpg"/>
          <p:cNvPicPr>
            <a:picLocks noChangeAspect="1" noChangeArrowheads="1"/>
          </p:cNvPicPr>
          <p:nvPr/>
        </p:nvPicPr>
        <p:blipFill>
          <a:blip r:embed="rId2" cstate="print"/>
          <a:srcRect/>
          <a:stretch>
            <a:fillRect/>
          </a:stretch>
        </p:blipFill>
        <p:spPr bwMode="auto">
          <a:xfrm>
            <a:off x="539552" y="1700808"/>
            <a:ext cx="2592288" cy="3713635"/>
          </a:xfrm>
          <a:prstGeom prst="rect">
            <a:avLst/>
          </a:prstGeom>
          <a:noFill/>
        </p:spPr>
      </p:pic>
      <p:grpSp>
        <p:nvGrpSpPr>
          <p:cNvPr id="6"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9"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2"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5"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spTree>
    <p:extLst>
      <p:ext uri="{BB962C8B-B14F-4D97-AF65-F5344CB8AC3E}">
        <p14:creationId xmlns:p14="http://schemas.microsoft.com/office/powerpoint/2010/main" val="38338160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2"/>
            <a:ext cx="8229600" cy="1143000"/>
          </a:xfrm>
        </p:spPr>
        <p:txBody>
          <a:bodyPr>
            <a:normAutofit/>
          </a:bodyPr>
          <a:lstStyle/>
          <a:p>
            <a:r>
              <a:rPr lang="en-US" altLang="zh-CN" sz="3200" b="1" dirty="0" smtClean="0"/>
              <a:t>Alan D. Horn</a:t>
            </a:r>
            <a:endParaRPr lang="zh-CN" altLang="en-US" sz="3200" dirty="0"/>
          </a:p>
        </p:txBody>
      </p:sp>
      <p:sp>
        <p:nvSpPr>
          <p:cNvPr id="3" name="内容占位符 2"/>
          <p:cNvSpPr>
            <a:spLocks noGrp="1"/>
          </p:cNvSpPr>
          <p:nvPr>
            <p:ph idx="1"/>
          </p:nvPr>
        </p:nvSpPr>
        <p:spPr>
          <a:xfrm>
            <a:off x="3203848" y="1340768"/>
            <a:ext cx="6300192" cy="5184576"/>
          </a:xfrm>
        </p:spPr>
        <p:txBody>
          <a:bodyPr>
            <a:noAutofit/>
          </a:bodyPr>
          <a:lstStyle/>
          <a:p>
            <a:r>
              <a:rPr lang="en-US" altLang="zh-CN" sz="2800" dirty="0" smtClean="0"/>
              <a:t>Chairman, Rogers Communications since 2006 and President and CEO, Rogers Telecommunications Limited</a:t>
            </a:r>
          </a:p>
          <a:p>
            <a:r>
              <a:rPr lang="en-US" altLang="zh-CN" sz="2800" dirty="0" smtClean="0"/>
              <a:t>served as VP, CFO of Rogers Communications (1996-2006)</a:t>
            </a:r>
          </a:p>
          <a:p>
            <a:r>
              <a:rPr lang="en-US" altLang="zh-CN" sz="2800" dirty="0" smtClean="0"/>
              <a:t>President and COO of Rogers Telecommunications Limited (1990-1996)</a:t>
            </a:r>
          </a:p>
          <a:p>
            <a:r>
              <a:rPr lang="en-US" altLang="zh-CN" sz="2800" dirty="0" smtClean="0"/>
              <a:t>Chartered Accountant and received a B.Sc. with First Class Honors from the University of Aberdeen, Scotland</a:t>
            </a:r>
            <a:endParaRPr lang="zh-CN" altLang="en-US" sz="2800" dirty="0" smtClean="0"/>
          </a:p>
          <a:p>
            <a:endParaRPr lang="en-CA" sz="2800" dirty="0" smtClean="0"/>
          </a:p>
          <a:p>
            <a:endParaRPr lang="zh-CN" altLang="en-US" sz="2800" dirty="0"/>
          </a:p>
        </p:txBody>
      </p:sp>
      <p:grpSp>
        <p:nvGrpSpPr>
          <p:cNvPr id="6" name="Group 3"/>
          <p:cNvGrpSpPr/>
          <p:nvPr/>
        </p:nvGrpSpPr>
        <p:grpSpPr>
          <a:xfrm>
            <a:off x="36256" y="6477000"/>
            <a:ext cx="2687836" cy="424080"/>
            <a:chOff x="2953" y="0"/>
            <a:chExt cx="2963152" cy="467470"/>
          </a:xfrm>
        </p:grpSpPr>
        <p:sp>
          <p:nvSpPr>
            <p:cNvPr id="7"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algn="ctr" defTabSz="1008015">
                <a:lnSpc>
                  <a:spcPct val="90000"/>
                </a:lnSpc>
                <a:spcBef>
                  <a:spcPct val="0"/>
                </a:spcBef>
                <a:spcAft>
                  <a:spcPct val="35000"/>
                </a:spcAft>
              </a:pPr>
              <a:r>
                <a:rPr lang="en-US" sz="2300" dirty="0"/>
                <a:t>Overview</a:t>
              </a:r>
            </a:p>
          </p:txBody>
        </p:sp>
      </p:grpSp>
      <p:grpSp>
        <p:nvGrpSpPr>
          <p:cNvPr id="9" name="Group 6"/>
          <p:cNvGrpSpPr/>
          <p:nvPr/>
        </p:nvGrpSpPr>
        <p:grpSpPr>
          <a:xfrm>
            <a:off x="2186525" y="6477000"/>
            <a:ext cx="2687836" cy="424080"/>
            <a:chOff x="2373475" y="0"/>
            <a:chExt cx="2963152" cy="467470"/>
          </a:xfrm>
        </p:grpSpPr>
        <p:sp>
          <p:nvSpPr>
            <p:cNvPr id="10"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Rogers</a:t>
              </a:r>
            </a:p>
          </p:txBody>
        </p:sp>
      </p:grpSp>
      <p:grpSp>
        <p:nvGrpSpPr>
          <p:cNvPr id="12" name="Group 9"/>
          <p:cNvGrpSpPr/>
          <p:nvPr/>
        </p:nvGrpSpPr>
        <p:grpSpPr>
          <a:xfrm>
            <a:off x="4336794" y="6477000"/>
            <a:ext cx="2687836" cy="424080"/>
            <a:chOff x="4743997" y="0"/>
            <a:chExt cx="2963152" cy="467470"/>
          </a:xfrm>
        </p:grpSpPr>
        <p:sp>
          <p:nvSpPr>
            <p:cNvPr id="13"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Verizon</a:t>
              </a:r>
            </a:p>
          </p:txBody>
        </p:sp>
      </p:grpSp>
      <p:grpSp>
        <p:nvGrpSpPr>
          <p:cNvPr id="15" name="Group 12"/>
          <p:cNvGrpSpPr/>
          <p:nvPr/>
        </p:nvGrpSpPr>
        <p:grpSpPr>
          <a:xfrm>
            <a:off x="6487062" y="6477000"/>
            <a:ext cx="2687836" cy="424080"/>
            <a:chOff x="7114519" y="0"/>
            <a:chExt cx="2963152" cy="467470"/>
          </a:xfrm>
        </p:grpSpPr>
        <p:sp>
          <p:nvSpPr>
            <p:cNvPr id="16"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algn="ctr" defTabSz="1008015">
                <a:lnSpc>
                  <a:spcPct val="90000"/>
                </a:lnSpc>
                <a:spcBef>
                  <a:spcPct val="0"/>
                </a:spcBef>
                <a:spcAft>
                  <a:spcPct val="35000"/>
                </a:spcAft>
              </a:pPr>
              <a:r>
                <a:rPr lang="en-US" sz="2300" dirty="0"/>
                <a:t>Bell</a:t>
              </a:r>
            </a:p>
          </p:txBody>
        </p:sp>
      </p:grpSp>
      <p:pic>
        <p:nvPicPr>
          <p:cNvPr id="6146" name="Picture 2" descr="C:\Users\Kevin\Dropbox\BUS 417\Telecom\Images\Alan D. Horn.png"/>
          <p:cNvPicPr>
            <a:picLocks noChangeAspect="1" noChangeArrowheads="1"/>
          </p:cNvPicPr>
          <p:nvPr/>
        </p:nvPicPr>
        <p:blipFill>
          <a:blip r:embed="rId2" cstate="print"/>
          <a:srcRect/>
          <a:stretch>
            <a:fillRect/>
          </a:stretch>
        </p:blipFill>
        <p:spPr bwMode="auto">
          <a:xfrm>
            <a:off x="251520" y="1521693"/>
            <a:ext cx="2905125" cy="3419475"/>
          </a:xfrm>
          <a:prstGeom prst="rect">
            <a:avLst/>
          </a:prstGeom>
          <a:noFill/>
        </p:spPr>
      </p:pic>
    </p:spTree>
    <p:extLst>
      <p:ext uri="{BB962C8B-B14F-4D97-AF65-F5344CB8AC3E}">
        <p14:creationId xmlns:p14="http://schemas.microsoft.com/office/powerpoint/2010/main" val="252228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4673</Words>
  <Application>Microsoft Office PowerPoint</Application>
  <PresentationFormat>On-screen Show (4:3)</PresentationFormat>
  <Paragraphs>1218</Paragraphs>
  <Slides>207</Slides>
  <Notes>41</Notes>
  <HiddenSlides>0</HiddenSlides>
  <MMClips>0</MMClips>
  <ScaleCrop>false</ScaleCrop>
  <HeadingPairs>
    <vt:vector size="4" baseType="variant">
      <vt:variant>
        <vt:lpstr>Theme</vt:lpstr>
      </vt:variant>
      <vt:variant>
        <vt:i4>1</vt:i4>
      </vt:variant>
      <vt:variant>
        <vt:lpstr>Slide Titles</vt:lpstr>
      </vt:variant>
      <vt:variant>
        <vt:i4>207</vt:i4>
      </vt:variant>
    </vt:vector>
  </HeadingPairs>
  <TitlesOfParts>
    <vt:vector size="208" baseType="lpstr">
      <vt:lpstr>Office Theme</vt:lpstr>
      <vt:lpstr>North American Telecommunications</vt:lpstr>
      <vt:lpstr>Agenda</vt:lpstr>
      <vt:lpstr>Intro/Industry Overview</vt:lpstr>
      <vt:lpstr>PowerPoint Presentation</vt:lpstr>
      <vt:lpstr>Telecommunications Revenue and Growth</vt:lpstr>
      <vt:lpstr>Telecommunications Revenue Breakdown</vt:lpstr>
      <vt:lpstr>Annual Revenue Growth</vt:lpstr>
      <vt:lpstr>PowerPoint Presentation</vt:lpstr>
      <vt:lpstr>Wireless vs Wireline Revenue</vt:lpstr>
      <vt:lpstr>PowerPoint Presentation</vt:lpstr>
      <vt:lpstr>Wireless</vt:lpstr>
      <vt:lpstr>Wireless</vt:lpstr>
      <vt:lpstr>1G</vt:lpstr>
      <vt:lpstr>3G</vt:lpstr>
      <vt:lpstr>Wireless Subscribers by Province</vt:lpstr>
      <vt:lpstr>Wireless revenue and subscriber growth rates </vt:lpstr>
      <vt:lpstr>Wireless Revenue Breakdowns</vt:lpstr>
      <vt:lpstr>Wireless ARPU by Province</vt:lpstr>
      <vt:lpstr>Wireless TSPs’ Subscriber Market Share</vt:lpstr>
      <vt:lpstr>Wireless TSPs’ Revenue Market Share</vt:lpstr>
      <vt:lpstr>PowerPoint Presentation</vt:lpstr>
      <vt:lpstr>Wireline</vt:lpstr>
      <vt:lpstr>Wireline Voice Market Sector</vt:lpstr>
      <vt:lpstr>Wireline Revenue Breakdowns</vt:lpstr>
      <vt:lpstr>Incumbent TSP provincial retail local market share</vt:lpstr>
      <vt:lpstr>PowerPoint Presentation</vt:lpstr>
      <vt:lpstr>Internet</vt:lpstr>
      <vt:lpstr>Internet Access Revenue Share</vt:lpstr>
      <vt:lpstr>Business Internet Access Revenue</vt:lpstr>
      <vt:lpstr>Internet and Broadband</vt:lpstr>
      <vt:lpstr>Internet Revenues</vt:lpstr>
      <vt:lpstr>Residential Internet Subscribers</vt:lpstr>
      <vt:lpstr>Broadband Availability</vt:lpstr>
      <vt:lpstr>Broadband Subscriptions</vt:lpstr>
      <vt:lpstr>Broadband Availability vs Broadband Subscriptions</vt:lpstr>
      <vt:lpstr>Households that have Broadband Access(thousands)</vt:lpstr>
      <vt:lpstr>Spectrum</vt:lpstr>
      <vt:lpstr>Spectrum Auction</vt:lpstr>
      <vt:lpstr>Spectrum Auction – AWS 2GHz</vt:lpstr>
      <vt:lpstr>Spectrum Auction – AWS 2GHz</vt:lpstr>
      <vt:lpstr>Spectrum Auction – Mobile Broadband Services 700 MHz</vt:lpstr>
      <vt:lpstr>Spectrum Auction – Mobile Broadband Services 700 MHz</vt:lpstr>
      <vt:lpstr>Spectrum Auction – Mobile Broadband Services 700 MHz</vt:lpstr>
      <vt:lpstr>Spectrum Auction – Mobile Broadband Services 700 MHz</vt:lpstr>
      <vt:lpstr>Spectrum Auction – Mobile Broadband Services 700 MHz</vt:lpstr>
      <vt:lpstr>Spectrum Auction – Mobile Broadband Services 700 MHz</vt:lpstr>
      <vt:lpstr>Spectrum Auction – Mobile Broadband Services 700 MHz</vt:lpstr>
      <vt:lpstr>Spectrum Auction – Broadband Radio Service 2500 MHz Band</vt:lpstr>
      <vt:lpstr>Spectrum Auction – Broadband Radio Service 2500 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Spectrum Auction – Broadband Radio Services 2500MHz Band</vt:lpstr>
      <vt:lpstr>PowerPoint Presentation</vt:lpstr>
      <vt:lpstr>Stock Snapshot</vt:lpstr>
      <vt:lpstr>1 Year Performance with 50/200 MA</vt:lpstr>
      <vt:lpstr>5 Year Performance with 50/200 MA</vt:lpstr>
      <vt:lpstr>10 Year Performance with 50/200 MA</vt:lpstr>
      <vt:lpstr>Max Years Performance with 50/200 MA</vt:lpstr>
      <vt:lpstr>1 Year Rogers vs. S&amp;P/TSX vs. TSX Telecom </vt:lpstr>
      <vt:lpstr>5 Year Rogers v. S&amp;P/TSX v. TSX Telecom </vt:lpstr>
      <vt:lpstr>Max v. S&amp;P/TSX v. TSX Telecom </vt:lpstr>
      <vt:lpstr>Growth</vt:lpstr>
      <vt:lpstr>2012 Commitments</vt:lpstr>
      <vt:lpstr>Financial Snapshot</vt:lpstr>
      <vt:lpstr>Financial Highlights</vt:lpstr>
      <vt:lpstr>Total Shareholder Return</vt:lpstr>
      <vt:lpstr>Company Overview</vt:lpstr>
      <vt:lpstr>History</vt:lpstr>
      <vt:lpstr>History</vt:lpstr>
      <vt:lpstr>Business &amp; Strategy</vt:lpstr>
      <vt:lpstr>Operations</vt:lpstr>
      <vt:lpstr>Structure</vt:lpstr>
      <vt:lpstr>Wireless</vt:lpstr>
      <vt:lpstr>Wireless</vt:lpstr>
      <vt:lpstr>Wireless</vt:lpstr>
      <vt:lpstr>Wireless</vt:lpstr>
      <vt:lpstr>Wireless</vt:lpstr>
      <vt:lpstr>Wireless</vt:lpstr>
      <vt:lpstr>Cable</vt:lpstr>
      <vt:lpstr>Cable</vt:lpstr>
      <vt:lpstr>Cable</vt:lpstr>
      <vt:lpstr>PowerPoint Presentation</vt:lpstr>
      <vt:lpstr>Cable</vt:lpstr>
      <vt:lpstr>Media</vt:lpstr>
      <vt:lpstr>PowerPoint Presentation</vt:lpstr>
      <vt:lpstr>Media</vt:lpstr>
      <vt:lpstr>PowerPoint Presentation</vt:lpstr>
      <vt:lpstr>Corporate Governance</vt:lpstr>
      <vt:lpstr>PowerPoint Presentation</vt:lpstr>
      <vt:lpstr>PowerPoint Presentation</vt:lpstr>
      <vt:lpstr>PowerPoint Presentation</vt:lpstr>
      <vt:lpstr>Nadir Mohamed</vt:lpstr>
      <vt:lpstr>Alan D. Horn</vt:lpstr>
      <vt:lpstr>Philip B. Lind</vt:lpstr>
      <vt:lpstr>PowerPoint Presentation</vt:lpstr>
      <vt:lpstr>Five Year Balance Sheet</vt:lpstr>
      <vt:lpstr>Annual Balance Sheet</vt:lpstr>
      <vt:lpstr>Financial Statements</vt:lpstr>
      <vt:lpstr>Financial Growth</vt:lpstr>
      <vt:lpstr>Annual Income Statements</vt:lpstr>
      <vt:lpstr>Financial Statements</vt:lpstr>
      <vt:lpstr>Statements of Changes in Shareholders’ Equity</vt:lpstr>
      <vt:lpstr>PowerPoint Presentation</vt:lpstr>
      <vt:lpstr>PowerPoint Presentation</vt:lpstr>
      <vt:lpstr>Stock Performance </vt:lpstr>
      <vt:lpstr>Verizon vs. S&amp;P 500 1 year</vt:lpstr>
      <vt:lpstr>Verizon vs. DJIA 1 year</vt:lpstr>
      <vt:lpstr>Verizon vs. S&amp;P 500 Telecoms (5yr)</vt:lpstr>
      <vt:lpstr>1 yr (50d MA and 200d MA) </vt:lpstr>
      <vt:lpstr>5 yr (50d MA and 200d MA)  </vt:lpstr>
      <vt:lpstr>10 yr (50d MA and 200d MA)  </vt:lpstr>
      <vt:lpstr>Financial Snapshot</vt:lpstr>
      <vt:lpstr>Revenue by Segment</vt:lpstr>
      <vt:lpstr>Management</vt:lpstr>
      <vt:lpstr>Management</vt:lpstr>
      <vt:lpstr>Management</vt:lpstr>
      <vt:lpstr>Company History </vt:lpstr>
      <vt:lpstr>Verizon’s Formation: Bell Atlantic – GTE Merger </vt:lpstr>
      <vt:lpstr>Verizon’s Formation: Bell Atlantic – GTE Merger History </vt:lpstr>
      <vt:lpstr>MCI Acquisition </vt:lpstr>
      <vt:lpstr>Recent Investments</vt:lpstr>
      <vt:lpstr>Recent Investments</vt:lpstr>
      <vt:lpstr>Recent Investments</vt:lpstr>
      <vt:lpstr>Ultra High Frequency (Spectrum)</vt:lpstr>
      <vt:lpstr>Spectrum</vt:lpstr>
      <vt:lpstr>Spectrum Auction</vt:lpstr>
      <vt:lpstr>Spectrum Auction</vt:lpstr>
      <vt:lpstr>Spectrum Auction</vt:lpstr>
      <vt:lpstr>Why 700MHz band?</vt:lpstr>
      <vt:lpstr>Advanced Wireless Spectrum (AWS)</vt:lpstr>
      <vt:lpstr>PowerPoint Presentation</vt:lpstr>
      <vt:lpstr>PowerPoint Presentation</vt:lpstr>
      <vt:lpstr>Verizon Coverage</vt:lpstr>
      <vt:lpstr>Verizon and Vodaphone</vt:lpstr>
      <vt:lpstr>Business Units</vt:lpstr>
      <vt:lpstr>Wireless Operating Revenues</vt:lpstr>
      <vt:lpstr>Verizon Wireless Expenses</vt:lpstr>
      <vt:lpstr>Wireline Operating Revenues</vt:lpstr>
      <vt:lpstr>Verizon Wireless Expenses</vt:lpstr>
      <vt:lpstr>Verizon Wireline Expenses</vt:lpstr>
      <vt:lpstr>Verizon Wireline</vt:lpstr>
      <vt:lpstr>PowerPoint Presentation</vt:lpstr>
      <vt:lpstr>2012 Results</vt:lpstr>
      <vt:lpstr>2013 Strategy</vt:lpstr>
      <vt:lpstr>2013 Strategy</vt:lpstr>
      <vt:lpstr>PowerPoint Presentation</vt:lpstr>
      <vt:lpstr>PowerPoint Presentation</vt:lpstr>
      <vt:lpstr>PowerPoint Presentation</vt:lpstr>
      <vt:lpstr>PowerPoint Presentation</vt:lpstr>
      <vt:lpstr>Recommendation</vt:lpstr>
      <vt:lpstr>PowerPoint Presentation</vt:lpstr>
      <vt:lpstr>Snapshot</vt:lpstr>
      <vt:lpstr>1 year 50/200 MA</vt:lpstr>
      <vt:lpstr>5 Year 50/200 MA</vt:lpstr>
      <vt:lpstr>Max 50/200 MA</vt:lpstr>
      <vt:lpstr>1 Year Bell v. S&amp;P/TSX v. TSX Telecom </vt:lpstr>
      <vt:lpstr>5 Year Bell v. S&amp;P/TSX v. TSX Telecom </vt:lpstr>
      <vt:lpstr>Max Bell v. S&amp;P/TSX v. TSX Telecom </vt:lpstr>
      <vt:lpstr>Dividends</vt:lpstr>
      <vt:lpstr>Bell Credit Ratings</vt:lpstr>
      <vt:lpstr>BCE Credit Ratings</vt:lpstr>
      <vt:lpstr>Company Overview</vt:lpstr>
      <vt:lpstr>Company Overview</vt:lpstr>
      <vt:lpstr>Product Overview</vt:lpstr>
      <vt:lpstr>Bell Subscribers</vt:lpstr>
      <vt:lpstr>Strategic Imperatives</vt:lpstr>
      <vt:lpstr>Bell Wireline</vt:lpstr>
      <vt:lpstr>Bell Wireline</vt:lpstr>
      <vt:lpstr>Bell Wireline</vt:lpstr>
      <vt:lpstr>Bell Wireless</vt:lpstr>
      <vt:lpstr>Bell Wireless</vt:lpstr>
      <vt:lpstr>Bell Wireless</vt:lpstr>
      <vt:lpstr>Bell Wireless</vt:lpstr>
      <vt:lpstr>Bell Wireless </vt:lpstr>
      <vt:lpstr>Bell Media</vt:lpstr>
      <vt:lpstr>Purchase of MLSE</vt:lpstr>
      <vt:lpstr>Proposed Acquisition of Astral</vt:lpstr>
      <vt:lpstr>Proposed Acquisition of Astral</vt:lpstr>
      <vt:lpstr>Bell Media</vt:lpstr>
      <vt:lpstr>Bell Aliant</vt:lpstr>
      <vt:lpstr>Bell Aliant</vt:lpstr>
      <vt:lpstr>Management</vt:lpstr>
      <vt:lpstr>George Cope</vt:lpstr>
      <vt:lpstr>Mirko Bibic</vt:lpstr>
      <vt:lpstr>Charles Brown</vt:lpstr>
      <vt:lpstr>Michael Cole</vt:lpstr>
      <vt:lpstr>Kevin Crull</vt:lpstr>
      <vt:lpstr>Stephen Howe</vt:lpstr>
      <vt:lpstr>Thomas C. O’Neill</vt:lpstr>
      <vt:lpstr>Financial Statements</vt:lpstr>
      <vt:lpstr>Outstanding Shares</vt:lpstr>
      <vt:lpstr>Balance Sheet (Quarterly)</vt:lpstr>
      <vt:lpstr>Balance Sheet (Assets)</vt:lpstr>
      <vt:lpstr>Balance Sheet (Liabilities + Equities)</vt:lpstr>
      <vt:lpstr>Income Statement (Quarterly)</vt:lpstr>
      <vt:lpstr>Income Statement</vt:lpstr>
      <vt:lpstr>Cash Flows (Quarterly)</vt:lpstr>
      <vt:lpstr>Cash Flows</vt:lpstr>
      <vt:lpstr>Cash Flows cont’d</vt:lpstr>
      <vt:lpstr>PowerPoint Presentation</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Gbrar</dc:creator>
  <cp:lastModifiedBy>gp</cp:lastModifiedBy>
  <cp:revision>64</cp:revision>
  <dcterms:created xsi:type="dcterms:W3CDTF">2013-04-03T03:42:12Z</dcterms:created>
  <dcterms:modified xsi:type="dcterms:W3CDTF">2013-04-05T21:20:22Z</dcterms:modified>
</cp:coreProperties>
</file>