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2" r:id="rId1"/>
    <p:sldMasterId id="2147483964" r:id="rId2"/>
  </p:sldMasterIdLst>
  <p:notesMasterIdLst>
    <p:notesMasterId r:id="rId228"/>
  </p:notesMasterIdLst>
  <p:handoutMasterIdLst>
    <p:handoutMasterId r:id="rId229"/>
  </p:handoutMasterIdLst>
  <p:sldIdLst>
    <p:sldId id="361"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429" r:id="rId71"/>
    <p:sldId id="430" r:id="rId72"/>
    <p:sldId id="431" r:id="rId73"/>
    <p:sldId id="432" r:id="rId74"/>
    <p:sldId id="434" r:id="rId75"/>
    <p:sldId id="435" r:id="rId76"/>
    <p:sldId id="436" r:id="rId77"/>
    <p:sldId id="437" r:id="rId78"/>
    <p:sldId id="438" r:id="rId79"/>
    <p:sldId id="439" r:id="rId80"/>
    <p:sldId id="440" r:id="rId81"/>
    <p:sldId id="441" r:id="rId82"/>
    <p:sldId id="442" r:id="rId83"/>
    <p:sldId id="443" r:id="rId84"/>
    <p:sldId id="444" r:id="rId85"/>
    <p:sldId id="445" r:id="rId86"/>
    <p:sldId id="446" r:id="rId87"/>
    <p:sldId id="447" r:id="rId88"/>
    <p:sldId id="448" r:id="rId89"/>
    <p:sldId id="449" r:id="rId90"/>
    <p:sldId id="450" r:id="rId91"/>
    <p:sldId id="451" r:id="rId92"/>
    <p:sldId id="452" r:id="rId93"/>
    <p:sldId id="453" r:id="rId94"/>
    <p:sldId id="454" r:id="rId95"/>
    <p:sldId id="455" r:id="rId96"/>
    <p:sldId id="456" r:id="rId97"/>
    <p:sldId id="457" r:id="rId98"/>
    <p:sldId id="458" r:id="rId99"/>
    <p:sldId id="459" r:id="rId100"/>
    <p:sldId id="460" r:id="rId101"/>
    <p:sldId id="461" r:id="rId102"/>
    <p:sldId id="462" r:id="rId103"/>
    <p:sldId id="463" r:id="rId104"/>
    <p:sldId id="464" r:id="rId105"/>
    <p:sldId id="465" r:id="rId106"/>
    <p:sldId id="466" r:id="rId107"/>
    <p:sldId id="467" r:id="rId108"/>
    <p:sldId id="468" r:id="rId109"/>
    <p:sldId id="469" r:id="rId110"/>
    <p:sldId id="470" r:id="rId111"/>
    <p:sldId id="471" r:id="rId112"/>
    <p:sldId id="472" r:id="rId113"/>
    <p:sldId id="473" r:id="rId114"/>
    <p:sldId id="474" r:id="rId115"/>
    <p:sldId id="475" r:id="rId116"/>
    <p:sldId id="476" r:id="rId117"/>
    <p:sldId id="477" r:id="rId118"/>
    <p:sldId id="478" r:id="rId119"/>
    <p:sldId id="479" r:id="rId120"/>
    <p:sldId id="480" r:id="rId121"/>
    <p:sldId id="481" r:id="rId122"/>
    <p:sldId id="482" r:id="rId123"/>
    <p:sldId id="483" r:id="rId124"/>
    <p:sldId id="484" r:id="rId125"/>
    <p:sldId id="485" r:id="rId126"/>
    <p:sldId id="486" r:id="rId127"/>
    <p:sldId id="487" r:id="rId128"/>
    <p:sldId id="488" r:id="rId129"/>
    <p:sldId id="489" r:id="rId130"/>
    <p:sldId id="490" r:id="rId131"/>
    <p:sldId id="491" r:id="rId132"/>
    <p:sldId id="492" r:id="rId133"/>
    <p:sldId id="493" r:id="rId134"/>
    <p:sldId id="256" r:id="rId135"/>
    <p:sldId id="280" r:id="rId136"/>
    <p:sldId id="272" r:id="rId137"/>
    <p:sldId id="281" r:id="rId138"/>
    <p:sldId id="279" r:id="rId139"/>
    <p:sldId id="259" r:id="rId140"/>
    <p:sldId id="260" r:id="rId141"/>
    <p:sldId id="300" r:id="rId142"/>
    <p:sldId id="301" r:id="rId143"/>
    <p:sldId id="302" r:id="rId144"/>
    <p:sldId id="284" r:id="rId145"/>
    <p:sldId id="307" r:id="rId146"/>
    <p:sldId id="308" r:id="rId147"/>
    <p:sldId id="285" r:id="rId148"/>
    <p:sldId id="264" r:id="rId149"/>
    <p:sldId id="265" r:id="rId150"/>
    <p:sldId id="303" r:id="rId151"/>
    <p:sldId id="277" r:id="rId152"/>
    <p:sldId id="278" r:id="rId153"/>
    <p:sldId id="289" r:id="rId154"/>
    <p:sldId id="304" r:id="rId155"/>
    <p:sldId id="309" r:id="rId156"/>
    <p:sldId id="266" r:id="rId157"/>
    <p:sldId id="267" r:id="rId158"/>
    <p:sldId id="263" r:id="rId159"/>
    <p:sldId id="286" r:id="rId160"/>
    <p:sldId id="287" r:id="rId161"/>
    <p:sldId id="305" r:id="rId162"/>
    <p:sldId id="274" r:id="rId163"/>
    <p:sldId id="306" r:id="rId164"/>
    <p:sldId id="298" r:id="rId165"/>
    <p:sldId id="296" r:id="rId166"/>
    <p:sldId id="297" r:id="rId167"/>
    <p:sldId id="288" r:id="rId168"/>
    <p:sldId id="293" r:id="rId169"/>
    <p:sldId id="271" r:id="rId170"/>
    <p:sldId id="294" r:id="rId171"/>
    <p:sldId id="257" r:id="rId172"/>
    <p:sldId id="295" r:id="rId173"/>
    <p:sldId id="268" r:id="rId174"/>
    <p:sldId id="258" r:id="rId175"/>
    <p:sldId id="310" r:id="rId176"/>
    <p:sldId id="311" r:id="rId177"/>
    <p:sldId id="312" r:id="rId178"/>
    <p:sldId id="313" r:id="rId179"/>
    <p:sldId id="314" r:id="rId180"/>
    <p:sldId id="315" r:id="rId181"/>
    <p:sldId id="316" r:id="rId182"/>
    <p:sldId id="317" r:id="rId183"/>
    <p:sldId id="318" r:id="rId184"/>
    <p:sldId id="319" r:id="rId185"/>
    <p:sldId id="320" r:id="rId186"/>
    <p:sldId id="433" r:id="rId187"/>
    <p:sldId id="321" r:id="rId188"/>
    <p:sldId id="322" r:id="rId189"/>
    <p:sldId id="323" r:id="rId190"/>
    <p:sldId id="324" r:id="rId191"/>
    <p:sldId id="325" r:id="rId192"/>
    <p:sldId id="326" r:id="rId193"/>
    <p:sldId id="327" r:id="rId194"/>
    <p:sldId id="328" r:id="rId195"/>
    <p:sldId id="329" r:id="rId196"/>
    <p:sldId id="330" r:id="rId197"/>
    <p:sldId id="331" r:id="rId198"/>
    <p:sldId id="332" r:id="rId199"/>
    <p:sldId id="333" r:id="rId200"/>
    <p:sldId id="334" r:id="rId201"/>
    <p:sldId id="335" r:id="rId202"/>
    <p:sldId id="336" r:id="rId203"/>
    <p:sldId id="337" r:id="rId204"/>
    <p:sldId id="338" r:id="rId205"/>
    <p:sldId id="339" r:id="rId206"/>
    <p:sldId id="340" r:id="rId207"/>
    <p:sldId id="341" r:id="rId208"/>
    <p:sldId id="342" r:id="rId209"/>
    <p:sldId id="343" r:id="rId210"/>
    <p:sldId id="344" r:id="rId211"/>
    <p:sldId id="345" r:id="rId212"/>
    <p:sldId id="346" r:id="rId213"/>
    <p:sldId id="347" r:id="rId214"/>
    <p:sldId id="348" r:id="rId215"/>
    <p:sldId id="349" r:id="rId216"/>
    <p:sldId id="350" r:id="rId217"/>
    <p:sldId id="351" r:id="rId218"/>
    <p:sldId id="352" r:id="rId219"/>
    <p:sldId id="353" r:id="rId220"/>
    <p:sldId id="354" r:id="rId221"/>
    <p:sldId id="355" r:id="rId222"/>
    <p:sldId id="356" r:id="rId223"/>
    <p:sldId id="357" r:id="rId224"/>
    <p:sldId id="358" r:id="rId225"/>
    <p:sldId id="359" r:id="rId226"/>
    <p:sldId id="360" r:id="rId2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cision" id="{2707673D-C148-A249-A8E0-6DC1A5A5BD51}">
          <p14:sldIdLst>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Lst>
        </p14:section>
        <p14:section name="Transocean" id="{7B2C95A0-4FCC-B346-8320-2A53429EEF7D}">
          <p14:sldIdLst>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Lst>
        </p14:section>
        <p14:section name="Precision Drilling" id="{4429DC6A-E37A-C640-BD5E-A80DC4AA91E1}">
          <p14:sldIdLst>
            <p14:sldId id="256"/>
            <p14:sldId id="280"/>
            <p14:sldId id="272"/>
            <p14:sldId id="281"/>
            <p14:sldId id="279"/>
            <p14:sldId id="259"/>
            <p14:sldId id="260"/>
            <p14:sldId id="300"/>
            <p14:sldId id="301"/>
            <p14:sldId id="302"/>
            <p14:sldId id="284"/>
            <p14:sldId id="307"/>
            <p14:sldId id="308"/>
            <p14:sldId id="285"/>
            <p14:sldId id="264"/>
            <p14:sldId id="265"/>
            <p14:sldId id="303"/>
            <p14:sldId id="277"/>
            <p14:sldId id="278"/>
            <p14:sldId id="289"/>
            <p14:sldId id="304"/>
            <p14:sldId id="309"/>
            <p14:sldId id="266"/>
            <p14:sldId id="267"/>
            <p14:sldId id="263"/>
            <p14:sldId id="286"/>
            <p14:sldId id="287"/>
            <p14:sldId id="305"/>
            <p14:sldId id="274"/>
            <p14:sldId id="306"/>
          </p14:sldIdLst>
        </p14:section>
        <p14:section name="Managment" id="{411B8F2A-5C0B-A945-BE08-44111F6E5CCF}">
          <p14:sldIdLst>
            <p14:sldId id="298"/>
            <p14:sldId id="296"/>
            <p14:sldId id="297"/>
          </p14:sldIdLst>
        </p14:section>
        <p14:section name="Financial Analysis" id="{AF4F58AB-A156-7E41-BF84-4809492B9D88}">
          <p14:sldIdLst>
            <p14:sldId id="288"/>
            <p14:sldId id="293"/>
            <p14:sldId id="271"/>
            <p14:sldId id="294"/>
            <p14:sldId id="257"/>
            <p14:sldId id="295"/>
            <p14:sldId id="268"/>
            <p14:sldId id="258"/>
          </p14:sldIdLst>
        </p14:section>
        <p14:section name="IPL" id="{BF46521E-4A91-8C4F-A73D-B96E7E398871}">
          <p14:sldIdLst>
            <p14:sldId id="310"/>
            <p14:sldId id="311"/>
            <p14:sldId id="312"/>
            <p14:sldId id="313"/>
            <p14:sldId id="314"/>
            <p14:sldId id="315"/>
            <p14:sldId id="316"/>
            <p14:sldId id="317"/>
            <p14:sldId id="318"/>
            <p14:sldId id="319"/>
            <p14:sldId id="320"/>
            <p14:sldId id="433"/>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82398" autoAdjust="0"/>
  </p:normalViewPr>
  <p:slideViewPr>
    <p:cSldViewPr snapToGrid="0" snapToObjects="1">
      <p:cViewPr varScale="1">
        <p:scale>
          <a:sx n="58" d="100"/>
          <a:sy n="58" d="100"/>
        </p:scale>
        <p:origin x="-64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handoutMaster" Target="handoutMasters/handoutMaster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showLegendKey val="0"/>
            <c:showVal val="0"/>
            <c:showCatName val="1"/>
            <c:showSerName val="0"/>
            <c:showPercent val="1"/>
            <c:showBubbleSize val="0"/>
            <c:showLeaderLines val="1"/>
          </c:dLbls>
          <c:cat>
            <c:strRef>
              <c:f>Sheet1!$A$2:$A$5</c:f>
              <c:strCache>
                <c:ptCount val="3"/>
                <c:pt idx="0">
                  <c:v>Equipment Manufacture</c:v>
                </c:pt>
                <c:pt idx="1">
                  <c:v>Oilfield Services</c:v>
                </c:pt>
                <c:pt idx="2">
                  <c:v>Contract Drilling</c:v>
                </c:pt>
              </c:strCache>
            </c:strRef>
          </c:cat>
          <c:val>
            <c:numRef>
              <c:f>Sheet1!$B$2:$B$5</c:f>
              <c:numCache>
                <c:formatCode>0%</c:formatCode>
                <c:ptCount val="4"/>
                <c:pt idx="0">
                  <c:v>0.2</c:v>
                </c:pt>
                <c:pt idx="1">
                  <c:v>0.45</c:v>
                </c:pt>
                <c:pt idx="2">
                  <c:v>0.35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0F46B-8F37-4CB1-A7F5-F935FBEE06F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3D024894-D587-464B-B3F0-309A46531B9D}">
      <dgm:prSet phldrT="[Text]"/>
      <dgm:spPr/>
      <dgm:t>
        <a:bodyPr/>
        <a:lstStyle/>
        <a:p>
          <a:r>
            <a:rPr lang="en-CA" dirty="0" smtClean="0"/>
            <a:t>Oil and Gas</a:t>
          </a:r>
          <a:endParaRPr lang="en-CA" dirty="0"/>
        </a:p>
      </dgm:t>
    </dgm:pt>
    <dgm:pt modelId="{911DAFD6-457E-4513-B3B2-79B577B1206A}" type="parTrans" cxnId="{DF3F5928-E7DB-44E5-9735-566C68906C26}">
      <dgm:prSet/>
      <dgm:spPr/>
      <dgm:t>
        <a:bodyPr/>
        <a:lstStyle/>
        <a:p>
          <a:endParaRPr lang="en-CA"/>
        </a:p>
      </dgm:t>
    </dgm:pt>
    <dgm:pt modelId="{4A683FFC-58E7-406D-9AD4-E321F14EC770}" type="sibTrans" cxnId="{DF3F5928-E7DB-44E5-9735-566C68906C26}">
      <dgm:prSet/>
      <dgm:spPr/>
      <dgm:t>
        <a:bodyPr/>
        <a:lstStyle/>
        <a:p>
          <a:endParaRPr lang="en-CA"/>
        </a:p>
      </dgm:t>
    </dgm:pt>
    <dgm:pt modelId="{2FCD31B9-C2DA-4C47-83F7-9200AF5DC381}">
      <dgm:prSet phldrT="[Text]"/>
      <dgm:spPr/>
      <dgm:t>
        <a:bodyPr/>
        <a:lstStyle/>
        <a:p>
          <a:r>
            <a:rPr lang="en-CA" dirty="0" smtClean="0"/>
            <a:t>Upstream</a:t>
          </a:r>
          <a:endParaRPr lang="en-CA" dirty="0"/>
        </a:p>
      </dgm:t>
    </dgm:pt>
    <dgm:pt modelId="{AEA152BD-2B17-4CDA-84DC-0F6057C1F568}" type="parTrans" cxnId="{8A43F904-3C88-484F-8E8E-24E1B259ECEB}">
      <dgm:prSet/>
      <dgm:spPr/>
      <dgm:t>
        <a:bodyPr/>
        <a:lstStyle/>
        <a:p>
          <a:endParaRPr lang="en-CA"/>
        </a:p>
      </dgm:t>
    </dgm:pt>
    <dgm:pt modelId="{7A067F71-7470-40AB-BDA3-9634AB8EBD61}" type="sibTrans" cxnId="{8A43F904-3C88-484F-8E8E-24E1B259ECEB}">
      <dgm:prSet/>
      <dgm:spPr/>
      <dgm:t>
        <a:bodyPr/>
        <a:lstStyle/>
        <a:p>
          <a:endParaRPr lang="en-CA"/>
        </a:p>
      </dgm:t>
    </dgm:pt>
    <dgm:pt modelId="{89AFC48B-3455-4C84-A871-57C8A096DB7F}">
      <dgm:prSet phldrT="[Text]"/>
      <dgm:spPr/>
      <dgm:t>
        <a:bodyPr/>
        <a:lstStyle/>
        <a:p>
          <a:r>
            <a:rPr lang="en-CA" dirty="0" smtClean="0"/>
            <a:t>Production</a:t>
          </a:r>
          <a:endParaRPr lang="en-CA" dirty="0"/>
        </a:p>
      </dgm:t>
    </dgm:pt>
    <dgm:pt modelId="{73F6228A-EB3C-43E5-840A-ED82388A8463}" type="parTrans" cxnId="{22A77B7B-A343-41C9-AD12-67814114059F}">
      <dgm:prSet/>
      <dgm:spPr/>
      <dgm:t>
        <a:bodyPr/>
        <a:lstStyle/>
        <a:p>
          <a:endParaRPr lang="en-CA"/>
        </a:p>
      </dgm:t>
    </dgm:pt>
    <dgm:pt modelId="{DCD16DC1-80E1-46D9-B43F-46B2E37AE880}" type="sibTrans" cxnId="{22A77B7B-A343-41C9-AD12-67814114059F}">
      <dgm:prSet/>
      <dgm:spPr/>
      <dgm:t>
        <a:bodyPr/>
        <a:lstStyle/>
        <a:p>
          <a:endParaRPr lang="en-CA"/>
        </a:p>
      </dgm:t>
    </dgm:pt>
    <dgm:pt modelId="{526B9406-A2D9-4B57-950A-F75A7C5474E2}">
      <dgm:prSet phldrT="[Text]"/>
      <dgm:spPr/>
      <dgm:t>
        <a:bodyPr/>
        <a:lstStyle/>
        <a:p>
          <a:r>
            <a:rPr lang="en-CA" dirty="0" smtClean="0"/>
            <a:t>Downstream</a:t>
          </a:r>
          <a:endParaRPr lang="en-CA" dirty="0"/>
        </a:p>
      </dgm:t>
    </dgm:pt>
    <dgm:pt modelId="{630F4833-E609-4F93-AD35-66C9DBAF38AF}" type="parTrans" cxnId="{72DDD0F1-24AF-4E18-8845-2F30C0A72454}">
      <dgm:prSet/>
      <dgm:spPr/>
      <dgm:t>
        <a:bodyPr/>
        <a:lstStyle/>
        <a:p>
          <a:endParaRPr lang="en-CA"/>
        </a:p>
      </dgm:t>
    </dgm:pt>
    <dgm:pt modelId="{B4CE7AEA-D725-4A74-9114-30A4B4FC44DC}" type="sibTrans" cxnId="{72DDD0F1-24AF-4E18-8845-2F30C0A72454}">
      <dgm:prSet/>
      <dgm:spPr/>
      <dgm:t>
        <a:bodyPr/>
        <a:lstStyle/>
        <a:p>
          <a:endParaRPr lang="en-CA"/>
        </a:p>
      </dgm:t>
    </dgm:pt>
    <dgm:pt modelId="{8945CEEC-707C-4447-968C-9DDB2227BB96}">
      <dgm:prSet phldrT="[Text]"/>
      <dgm:spPr/>
      <dgm:t>
        <a:bodyPr/>
        <a:lstStyle/>
        <a:p>
          <a:r>
            <a:rPr lang="en-CA" dirty="0" smtClean="0"/>
            <a:t>Refining</a:t>
          </a:r>
          <a:endParaRPr lang="en-CA" dirty="0"/>
        </a:p>
      </dgm:t>
    </dgm:pt>
    <dgm:pt modelId="{D908A7DC-C205-41B1-91C3-4B04546AFE20}" type="parTrans" cxnId="{5067CB2F-7936-4B42-9129-B19324F58851}">
      <dgm:prSet/>
      <dgm:spPr/>
      <dgm:t>
        <a:bodyPr/>
        <a:lstStyle/>
        <a:p>
          <a:endParaRPr lang="en-CA"/>
        </a:p>
      </dgm:t>
    </dgm:pt>
    <dgm:pt modelId="{C8AECDED-C62E-4A6C-987D-6DEF82360EEC}" type="sibTrans" cxnId="{5067CB2F-7936-4B42-9129-B19324F58851}">
      <dgm:prSet/>
      <dgm:spPr/>
      <dgm:t>
        <a:bodyPr/>
        <a:lstStyle/>
        <a:p>
          <a:endParaRPr lang="en-CA"/>
        </a:p>
      </dgm:t>
    </dgm:pt>
    <dgm:pt modelId="{7B55723D-2D8B-4E66-B133-62AC2BDACA44}">
      <dgm:prSet phldrT="[Text]"/>
      <dgm:spPr/>
      <dgm:t>
        <a:bodyPr/>
        <a:lstStyle/>
        <a:p>
          <a:r>
            <a:rPr lang="en-CA" dirty="0" smtClean="0"/>
            <a:t>Marketing</a:t>
          </a:r>
          <a:endParaRPr lang="en-CA" dirty="0"/>
        </a:p>
      </dgm:t>
    </dgm:pt>
    <dgm:pt modelId="{DA419DDC-3357-478D-98E7-85700F446675}" type="parTrans" cxnId="{F4FF0523-1CFD-4A00-B83D-4BA284385F13}">
      <dgm:prSet/>
      <dgm:spPr/>
      <dgm:t>
        <a:bodyPr/>
        <a:lstStyle/>
        <a:p>
          <a:endParaRPr lang="en-CA"/>
        </a:p>
      </dgm:t>
    </dgm:pt>
    <dgm:pt modelId="{2BEDF8B5-1B5A-424D-BB10-DC31881705FE}" type="sibTrans" cxnId="{F4FF0523-1CFD-4A00-B83D-4BA284385F13}">
      <dgm:prSet/>
      <dgm:spPr/>
      <dgm:t>
        <a:bodyPr/>
        <a:lstStyle/>
        <a:p>
          <a:endParaRPr lang="en-CA"/>
        </a:p>
      </dgm:t>
    </dgm:pt>
    <dgm:pt modelId="{2F217673-27E9-47A0-9FCA-AAE6FEACC026}">
      <dgm:prSet phldrT="[Text]"/>
      <dgm:spPr/>
      <dgm:t>
        <a:bodyPr/>
        <a:lstStyle/>
        <a:p>
          <a:r>
            <a:rPr lang="en-CA" dirty="0" smtClean="0"/>
            <a:t>Exploration</a:t>
          </a:r>
          <a:endParaRPr lang="en-CA" dirty="0"/>
        </a:p>
      </dgm:t>
    </dgm:pt>
    <dgm:pt modelId="{FCBF1E11-3FB7-4024-A826-957D170F7085}" type="parTrans" cxnId="{EE3631A2-8AB3-476B-9A4C-1945F3484C7E}">
      <dgm:prSet/>
      <dgm:spPr/>
      <dgm:t>
        <a:bodyPr/>
        <a:lstStyle/>
        <a:p>
          <a:endParaRPr lang="en-CA"/>
        </a:p>
      </dgm:t>
    </dgm:pt>
    <dgm:pt modelId="{8EC6994F-9DA2-4C43-90F6-8B0F5312C5CA}" type="sibTrans" cxnId="{EE3631A2-8AB3-476B-9A4C-1945F3484C7E}">
      <dgm:prSet/>
      <dgm:spPr/>
      <dgm:t>
        <a:bodyPr/>
        <a:lstStyle/>
        <a:p>
          <a:endParaRPr lang="en-CA"/>
        </a:p>
      </dgm:t>
    </dgm:pt>
    <dgm:pt modelId="{570606A5-9E3B-4B44-9EBD-6ABD3A91BD40}" type="pres">
      <dgm:prSet presAssocID="{3160F46B-8F37-4CB1-A7F5-F935FBEE06FD}" presName="linearFlow" presStyleCnt="0">
        <dgm:presLayoutVars>
          <dgm:dir/>
          <dgm:animLvl val="lvl"/>
          <dgm:resizeHandles val="exact"/>
        </dgm:presLayoutVars>
      </dgm:prSet>
      <dgm:spPr/>
      <dgm:t>
        <a:bodyPr/>
        <a:lstStyle/>
        <a:p>
          <a:endParaRPr lang="en-CA"/>
        </a:p>
      </dgm:t>
    </dgm:pt>
    <dgm:pt modelId="{9334B3D9-7860-40D8-9F69-D49B1A8DB231}" type="pres">
      <dgm:prSet presAssocID="{3D024894-D587-464B-B3F0-309A46531B9D}" presName="composite" presStyleCnt="0"/>
      <dgm:spPr/>
    </dgm:pt>
    <dgm:pt modelId="{0AB0B338-651C-4C1C-838E-234B88F3CA2A}" type="pres">
      <dgm:prSet presAssocID="{3D024894-D587-464B-B3F0-309A46531B9D}" presName="parentText" presStyleLbl="alignNode1" presStyleIdx="0" presStyleCnt="3">
        <dgm:presLayoutVars>
          <dgm:chMax val="1"/>
          <dgm:bulletEnabled val="1"/>
        </dgm:presLayoutVars>
      </dgm:prSet>
      <dgm:spPr/>
      <dgm:t>
        <a:bodyPr/>
        <a:lstStyle/>
        <a:p>
          <a:endParaRPr lang="en-CA"/>
        </a:p>
      </dgm:t>
    </dgm:pt>
    <dgm:pt modelId="{F83B0EC9-CE50-474B-85D7-1954CD495225}" type="pres">
      <dgm:prSet presAssocID="{3D024894-D587-464B-B3F0-309A46531B9D}" presName="descendantText" presStyleLbl="alignAcc1" presStyleIdx="0" presStyleCnt="3">
        <dgm:presLayoutVars>
          <dgm:bulletEnabled val="1"/>
        </dgm:presLayoutVars>
      </dgm:prSet>
      <dgm:spPr>
        <a:noFill/>
        <a:ln>
          <a:noFill/>
        </a:ln>
      </dgm:spPr>
      <dgm:t>
        <a:bodyPr/>
        <a:lstStyle/>
        <a:p>
          <a:endParaRPr lang="en-CA"/>
        </a:p>
      </dgm:t>
    </dgm:pt>
    <dgm:pt modelId="{429CD0DD-DBF8-432D-9640-191528AD1E83}" type="pres">
      <dgm:prSet presAssocID="{4A683FFC-58E7-406D-9AD4-E321F14EC770}" presName="sp" presStyleCnt="0"/>
      <dgm:spPr/>
    </dgm:pt>
    <dgm:pt modelId="{B6F53FF1-093B-4483-B05B-A560ACA6F950}" type="pres">
      <dgm:prSet presAssocID="{2FCD31B9-C2DA-4C47-83F7-9200AF5DC381}" presName="composite" presStyleCnt="0"/>
      <dgm:spPr/>
    </dgm:pt>
    <dgm:pt modelId="{F281935B-3599-4DE8-A3CD-6A7AC28E5481}" type="pres">
      <dgm:prSet presAssocID="{2FCD31B9-C2DA-4C47-83F7-9200AF5DC381}" presName="parentText" presStyleLbl="alignNode1" presStyleIdx="1" presStyleCnt="3">
        <dgm:presLayoutVars>
          <dgm:chMax val="1"/>
          <dgm:bulletEnabled val="1"/>
        </dgm:presLayoutVars>
      </dgm:prSet>
      <dgm:spPr/>
      <dgm:t>
        <a:bodyPr/>
        <a:lstStyle/>
        <a:p>
          <a:endParaRPr lang="en-CA"/>
        </a:p>
      </dgm:t>
    </dgm:pt>
    <dgm:pt modelId="{56146DB4-4B94-4D73-9DD6-292816C15F0D}" type="pres">
      <dgm:prSet presAssocID="{2FCD31B9-C2DA-4C47-83F7-9200AF5DC381}" presName="descendantText" presStyleLbl="alignAcc1" presStyleIdx="1" presStyleCnt="3">
        <dgm:presLayoutVars>
          <dgm:bulletEnabled val="1"/>
        </dgm:presLayoutVars>
      </dgm:prSet>
      <dgm:spPr/>
      <dgm:t>
        <a:bodyPr/>
        <a:lstStyle/>
        <a:p>
          <a:endParaRPr lang="en-CA"/>
        </a:p>
      </dgm:t>
    </dgm:pt>
    <dgm:pt modelId="{EE3D9728-9F62-4BEB-BDE4-0E1B71E82F97}" type="pres">
      <dgm:prSet presAssocID="{7A067F71-7470-40AB-BDA3-9634AB8EBD61}" presName="sp" presStyleCnt="0"/>
      <dgm:spPr/>
    </dgm:pt>
    <dgm:pt modelId="{0169924D-C53E-4E5F-8F0C-3A69A9CF0A5C}" type="pres">
      <dgm:prSet presAssocID="{526B9406-A2D9-4B57-950A-F75A7C5474E2}" presName="composite" presStyleCnt="0"/>
      <dgm:spPr/>
    </dgm:pt>
    <dgm:pt modelId="{4CF138D9-A8FB-4152-BA72-A5BBA888B4C4}" type="pres">
      <dgm:prSet presAssocID="{526B9406-A2D9-4B57-950A-F75A7C5474E2}" presName="parentText" presStyleLbl="alignNode1" presStyleIdx="2" presStyleCnt="3">
        <dgm:presLayoutVars>
          <dgm:chMax val="1"/>
          <dgm:bulletEnabled val="1"/>
        </dgm:presLayoutVars>
      </dgm:prSet>
      <dgm:spPr/>
      <dgm:t>
        <a:bodyPr/>
        <a:lstStyle/>
        <a:p>
          <a:endParaRPr lang="en-CA"/>
        </a:p>
      </dgm:t>
    </dgm:pt>
    <dgm:pt modelId="{5F9818DC-C7BC-4045-9E23-5BB81FCFB3FF}" type="pres">
      <dgm:prSet presAssocID="{526B9406-A2D9-4B57-950A-F75A7C5474E2}" presName="descendantText" presStyleLbl="alignAcc1" presStyleIdx="2" presStyleCnt="3">
        <dgm:presLayoutVars>
          <dgm:bulletEnabled val="1"/>
        </dgm:presLayoutVars>
      </dgm:prSet>
      <dgm:spPr/>
      <dgm:t>
        <a:bodyPr/>
        <a:lstStyle/>
        <a:p>
          <a:endParaRPr lang="en-CA"/>
        </a:p>
      </dgm:t>
    </dgm:pt>
  </dgm:ptLst>
  <dgm:cxnLst>
    <dgm:cxn modelId="{51B40395-4C50-42A5-8D80-123A09D284B3}" type="presOf" srcId="{526B9406-A2D9-4B57-950A-F75A7C5474E2}" destId="{4CF138D9-A8FB-4152-BA72-A5BBA888B4C4}" srcOrd="0" destOrd="0" presId="urn:microsoft.com/office/officeart/2005/8/layout/chevron2"/>
    <dgm:cxn modelId="{14982D1E-8118-43C0-B287-90296568DB1F}" type="presOf" srcId="{89AFC48B-3455-4C84-A871-57C8A096DB7F}" destId="{56146DB4-4B94-4D73-9DD6-292816C15F0D}" srcOrd="0" destOrd="1" presId="urn:microsoft.com/office/officeart/2005/8/layout/chevron2"/>
    <dgm:cxn modelId="{8A43F904-3C88-484F-8E8E-24E1B259ECEB}" srcId="{3160F46B-8F37-4CB1-A7F5-F935FBEE06FD}" destId="{2FCD31B9-C2DA-4C47-83F7-9200AF5DC381}" srcOrd="1" destOrd="0" parTransId="{AEA152BD-2B17-4CDA-84DC-0F6057C1F568}" sibTransId="{7A067F71-7470-40AB-BDA3-9634AB8EBD61}"/>
    <dgm:cxn modelId="{758B21EB-7F8E-4F83-865F-E8B4CB997CA2}" type="presOf" srcId="{7B55723D-2D8B-4E66-B133-62AC2BDACA44}" destId="{5F9818DC-C7BC-4045-9E23-5BB81FCFB3FF}" srcOrd="0" destOrd="1" presId="urn:microsoft.com/office/officeart/2005/8/layout/chevron2"/>
    <dgm:cxn modelId="{DF3F5928-E7DB-44E5-9735-566C68906C26}" srcId="{3160F46B-8F37-4CB1-A7F5-F935FBEE06FD}" destId="{3D024894-D587-464B-B3F0-309A46531B9D}" srcOrd="0" destOrd="0" parTransId="{911DAFD6-457E-4513-B3B2-79B577B1206A}" sibTransId="{4A683FFC-58E7-406D-9AD4-E321F14EC770}"/>
    <dgm:cxn modelId="{C14A7D2B-5D42-475D-BB43-478740EE6EDB}" type="presOf" srcId="{3D024894-D587-464B-B3F0-309A46531B9D}" destId="{0AB0B338-651C-4C1C-838E-234B88F3CA2A}" srcOrd="0" destOrd="0" presId="urn:microsoft.com/office/officeart/2005/8/layout/chevron2"/>
    <dgm:cxn modelId="{7A6E3D41-0F90-4D3D-A1DD-462F98DF6F54}" type="presOf" srcId="{3160F46B-8F37-4CB1-A7F5-F935FBEE06FD}" destId="{570606A5-9E3B-4B44-9EBD-6ABD3A91BD40}" srcOrd="0" destOrd="0" presId="urn:microsoft.com/office/officeart/2005/8/layout/chevron2"/>
    <dgm:cxn modelId="{EE3631A2-8AB3-476B-9A4C-1945F3484C7E}" srcId="{2FCD31B9-C2DA-4C47-83F7-9200AF5DC381}" destId="{2F217673-27E9-47A0-9FCA-AAE6FEACC026}" srcOrd="0" destOrd="0" parTransId="{FCBF1E11-3FB7-4024-A826-957D170F7085}" sibTransId="{8EC6994F-9DA2-4C43-90F6-8B0F5312C5CA}"/>
    <dgm:cxn modelId="{72DDD0F1-24AF-4E18-8845-2F30C0A72454}" srcId="{3160F46B-8F37-4CB1-A7F5-F935FBEE06FD}" destId="{526B9406-A2D9-4B57-950A-F75A7C5474E2}" srcOrd="2" destOrd="0" parTransId="{630F4833-E609-4F93-AD35-66C9DBAF38AF}" sibTransId="{B4CE7AEA-D725-4A74-9114-30A4B4FC44DC}"/>
    <dgm:cxn modelId="{0D6F8E00-8548-4BA3-A2C6-04C9C3DD608B}" type="presOf" srcId="{2F217673-27E9-47A0-9FCA-AAE6FEACC026}" destId="{56146DB4-4B94-4D73-9DD6-292816C15F0D}" srcOrd="0" destOrd="0" presId="urn:microsoft.com/office/officeart/2005/8/layout/chevron2"/>
    <dgm:cxn modelId="{22A77B7B-A343-41C9-AD12-67814114059F}" srcId="{2FCD31B9-C2DA-4C47-83F7-9200AF5DC381}" destId="{89AFC48B-3455-4C84-A871-57C8A096DB7F}" srcOrd="1" destOrd="0" parTransId="{73F6228A-EB3C-43E5-840A-ED82388A8463}" sibTransId="{DCD16DC1-80E1-46D9-B43F-46B2E37AE880}"/>
    <dgm:cxn modelId="{5067CB2F-7936-4B42-9129-B19324F58851}" srcId="{526B9406-A2D9-4B57-950A-F75A7C5474E2}" destId="{8945CEEC-707C-4447-968C-9DDB2227BB96}" srcOrd="0" destOrd="0" parTransId="{D908A7DC-C205-41B1-91C3-4B04546AFE20}" sibTransId="{C8AECDED-C62E-4A6C-987D-6DEF82360EEC}"/>
    <dgm:cxn modelId="{B069910F-1E77-48AD-8952-AF932F7B7D1A}" type="presOf" srcId="{2FCD31B9-C2DA-4C47-83F7-9200AF5DC381}" destId="{F281935B-3599-4DE8-A3CD-6A7AC28E5481}" srcOrd="0" destOrd="0" presId="urn:microsoft.com/office/officeart/2005/8/layout/chevron2"/>
    <dgm:cxn modelId="{368FBB90-0BAC-4F29-84CD-082819B3B100}" type="presOf" srcId="{8945CEEC-707C-4447-968C-9DDB2227BB96}" destId="{5F9818DC-C7BC-4045-9E23-5BB81FCFB3FF}" srcOrd="0" destOrd="0" presId="urn:microsoft.com/office/officeart/2005/8/layout/chevron2"/>
    <dgm:cxn modelId="{F4FF0523-1CFD-4A00-B83D-4BA284385F13}" srcId="{526B9406-A2D9-4B57-950A-F75A7C5474E2}" destId="{7B55723D-2D8B-4E66-B133-62AC2BDACA44}" srcOrd="1" destOrd="0" parTransId="{DA419DDC-3357-478D-98E7-85700F446675}" sibTransId="{2BEDF8B5-1B5A-424D-BB10-DC31881705FE}"/>
    <dgm:cxn modelId="{E9003285-A298-4E4E-85A8-ABFE10EA771C}" type="presParOf" srcId="{570606A5-9E3B-4B44-9EBD-6ABD3A91BD40}" destId="{9334B3D9-7860-40D8-9F69-D49B1A8DB231}" srcOrd="0" destOrd="0" presId="urn:microsoft.com/office/officeart/2005/8/layout/chevron2"/>
    <dgm:cxn modelId="{1A83A5E1-1AEA-4A9B-AC00-489E5BD31323}" type="presParOf" srcId="{9334B3D9-7860-40D8-9F69-D49B1A8DB231}" destId="{0AB0B338-651C-4C1C-838E-234B88F3CA2A}" srcOrd="0" destOrd="0" presId="urn:microsoft.com/office/officeart/2005/8/layout/chevron2"/>
    <dgm:cxn modelId="{606B8CB7-37C0-412B-9A7B-DD4468F6ED2F}" type="presParOf" srcId="{9334B3D9-7860-40D8-9F69-D49B1A8DB231}" destId="{F83B0EC9-CE50-474B-85D7-1954CD495225}" srcOrd="1" destOrd="0" presId="urn:microsoft.com/office/officeart/2005/8/layout/chevron2"/>
    <dgm:cxn modelId="{157A5836-7E78-46BB-A9C3-BEA9CD706D6A}" type="presParOf" srcId="{570606A5-9E3B-4B44-9EBD-6ABD3A91BD40}" destId="{429CD0DD-DBF8-432D-9640-191528AD1E83}" srcOrd="1" destOrd="0" presId="urn:microsoft.com/office/officeart/2005/8/layout/chevron2"/>
    <dgm:cxn modelId="{AD4814A8-1033-4ED6-A340-113B3671FD5C}" type="presParOf" srcId="{570606A5-9E3B-4B44-9EBD-6ABD3A91BD40}" destId="{B6F53FF1-093B-4483-B05B-A560ACA6F950}" srcOrd="2" destOrd="0" presId="urn:microsoft.com/office/officeart/2005/8/layout/chevron2"/>
    <dgm:cxn modelId="{D2272045-B3C6-4F2C-B84A-8CBA492D2906}" type="presParOf" srcId="{B6F53FF1-093B-4483-B05B-A560ACA6F950}" destId="{F281935B-3599-4DE8-A3CD-6A7AC28E5481}" srcOrd="0" destOrd="0" presId="urn:microsoft.com/office/officeart/2005/8/layout/chevron2"/>
    <dgm:cxn modelId="{791B6461-5DB0-49AA-B3A7-0D3E838B732C}" type="presParOf" srcId="{B6F53FF1-093B-4483-B05B-A560ACA6F950}" destId="{56146DB4-4B94-4D73-9DD6-292816C15F0D}" srcOrd="1" destOrd="0" presId="urn:microsoft.com/office/officeart/2005/8/layout/chevron2"/>
    <dgm:cxn modelId="{49EC45B0-CAAE-473B-A62F-1C9B40AFF045}" type="presParOf" srcId="{570606A5-9E3B-4B44-9EBD-6ABD3A91BD40}" destId="{EE3D9728-9F62-4BEB-BDE4-0E1B71E82F97}" srcOrd="3" destOrd="0" presId="urn:microsoft.com/office/officeart/2005/8/layout/chevron2"/>
    <dgm:cxn modelId="{A755AA28-16D4-43A0-816F-4616E3A1216D}" type="presParOf" srcId="{570606A5-9E3B-4B44-9EBD-6ABD3A91BD40}" destId="{0169924D-C53E-4E5F-8F0C-3A69A9CF0A5C}" srcOrd="4" destOrd="0" presId="urn:microsoft.com/office/officeart/2005/8/layout/chevron2"/>
    <dgm:cxn modelId="{49365FFD-77DE-4CE8-9F24-D9914656AF1C}" type="presParOf" srcId="{0169924D-C53E-4E5F-8F0C-3A69A9CF0A5C}" destId="{4CF138D9-A8FB-4152-BA72-A5BBA888B4C4}" srcOrd="0" destOrd="0" presId="urn:microsoft.com/office/officeart/2005/8/layout/chevron2"/>
    <dgm:cxn modelId="{54B2524A-C06A-4FF1-8CC8-B1C37EF6BCFD}" type="presParOf" srcId="{0169924D-C53E-4E5F-8F0C-3A69A9CF0A5C}" destId="{5F9818DC-C7BC-4045-9E23-5BB81FCFB3F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962D0-0144-4EDF-B6D6-8D0D08F87755}" type="doc">
      <dgm:prSet loTypeId="urn:microsoft.com/office/officeart/2005/8/layout/hierarchy1" loCatId="hierarchy" qsTypeId="urn:microsoft.com/office/officeart/2005/8/quickstyle/simple5" qsCatId="simple" csTypeId="urn:microsoft.com/office/officeart/2005/8/colors/colorful3" csCatId="colorful" phldr="1"/>
      <dgm:spPr/>
      <dgm:t>
        <a:bodyPr/>
        <a:lstStyle/>
        <a:p>
          <a:endParaRPr lang="en-US"/>
        </a:p>
      </dgm:t>
    </dgm:pt>
    <dgm:pt modelId="{DE0403D9-1DD9-49E1-963B-DFD42CE78E3A}">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45AA53FD-13D1-4368-A1BF-3EF208B8A592}" type="parTrans" cxnId="{532109CC-B1C1-4442-9415-DB61E6DCA84C}">
      <dgm:prSet/>
      <dgm:spPr/>
      <dgm:t>
        <a:bodyPr/>
        <a:lstStyle/>
        <a:p>
          <a:endParaRPr lang="en-US"/>
        </a:p>
      </dgm:t>
    </dgm:pt>
    <dgm:pt modelId="{0C6B04C8-A4AF-4BAB-AF97-415FEFE340D8}" type="sibTrans" cxnId="{532109CC-B1C1-4442-9415-DB61E6DCA84C}">
      <dgm:prSet/>
      <dgm:spPr/>
      <dgm:t>
        <a:bodyPr/>
        <a:lstStyle/>
        <a:p>
          <a:endParaRPr lang="en-US"/>
        </a:p>
      </dgm:t>
    </dgm:pt>
    <dgm:pt modelId="{E881BD6C-5618-4751-B401-D51C2DB76869}">
      <dgm:prSet phldrT="[Text]" custT="1"/>
      <dgm:spPr/>
      <dgm:t>
        <a:bodyPr/>
        <a:lstStyle/>
        <a:p>
          <a:r>
            <a:rPr lang="en-US" sz="1000" b="1" dirty="0" smtClean="0">
              <a:latin typeface="Calibri" pitchFamily="34" charset="0"/>
            </a:rPr>
            <a:t>Global </a:t>
          </a:r>
          <a:r>
            <a:rPr lang="en-US" sz="1000" b="1" dirty="0" err="1" smtClean="0">
              <a:latin typeface="Calibri" pitchFamily="34" charset="0"/>
            </a:rPr>
            <a:t>SantaFe</a:t>
          </a:r>
          <a:endParaRPr lang="en-US" sz="1000" b="1" dirty="0">
            <a:latin typeface="Calibri" pitchFamily="34" charset="0"/>
          </a:endParaRPr>
        </a:p>
      </dgm:t>
    </dgm:pt>
    <dgm:pt modelId="{EDA09B90-F00E-411C-8962-866247C9A94C}" type="parTrans" cxnId="{40470175-EA9F-4250-8050-098AA7290857}">
      <dgm:prSet/>
      <dgm:spPr/>
      <dgm:t>
        <a:bodyPr/>
        <a:lstStyle/>
        <a:p>
          <a:endParaRPr lang="en-US"/>
        </a:p>
      </dgm:t>
    </dgm:pt>
    <dgm:pt modelId="{2DD69F29-04CC-4B80-AEDA-DC8BD73B5933}" type="sibTrans" cxnId="{40470175-EA9F-4250-8050-098AA7290857}">
      <dgm:prSet/>
      <dgm:spPr/>
      <dgm:t>
        <a:bodyPr/>
        <a:lstStyle/>
        <a:p>
          <a:endParaRPr lang="en-US"/>
        </a:p>
      </dgm:t>
    </dgm:pt>
    <dgm:pt modelId="{F525936C-5F63-451C-B38B-62C6F17B24C3}">
      <dgm:prSet phldrT="[Text]" custT="1"/>
      <dgm:spPr/>
      <dgm:t>
        <a:bodyPr/>
        <a:lstStyle/>
        <a:p>
          <a:r>
            <a:rPr lang="en-US" sz="1000" b="1" dirty="0" smtClean="0">
              <a:latin typeface="Calibri" pitchFamily="34" charset="0"/>
            </a:rPr>
            <a:t>Global Marine</a:t>
          </a:r>
          <a:endParaRPr lang="en-US" sz="1000" b="1" dirty="0">
            <a:latin typeface="Calibri" pitchFamily="34" charset="0"/>
          </a:endParaRPr>
        </a:p>
      </dgm:t>
    </dgm:pt>
    <dgm:pt modelId="{3339165E-736E-4EB6-9C81-424B586171FD}" type="parTrans" cxnId="{CFF0D289-EC60-4BF2-87E1-3BB9D2A405FB}">
      <dgm:prSet/>
      <dgm:spPr/>
      <dgm:t>
        <a:bodyPr/>
        <a:lstStyle/>
        <a:p>
          <a:endParaRPr lang="en-US"/>
        </a:p>
      </dgm:t>
    </dgm:pt>
    <dgm:pt modelId="{9FC0BF9C-D3AF-4FD1-AAFF-92EE5EC949CD}" type="sibTrans" cxnId="{CFF0D289-EC60-4BF2-87E1-3BB9D2A405FB}">
      <dgm:prSet/>
      <dgm:spPr/>
      <dgm:t>
        <a:bodyPr/>
        <a:lstStyle/>
        <a:p>
          <a:endParaRPr lang="en-US"/>
        </a:p>
      </dgm:t>
    </dgm:pt>
    <dgm:pt modelId="{8A432025-8F40-4752-8E7F-4D1D2B38EDB2}">
      <dgm:prSet phldrT="[Text]" custT="1"/>
      <dgm:spPr/>
      <dgm:t>
        <a:bodyPr/>
        <a:lstStyle/>
        <a:p>
          <a:r>
            <a:rPr lang="en-US" sz="1000" b="1" dirty="0" smtClean="0">
              <a:latin typeface="Calibri" pitchFamily="34" charset="0"/>
            </a:rPr>
            <a:t>Santa Fe Int’l</a:t>
          </a:r>
          <a:endParaRPr lang="en-US" sz="1000" b="1" dirty="0">
            <a:latin typeface="Calibri" pitchFamily="34" charset="0"/>
          </a:endParaRPr>
        </a:p>
      </dgm:t>
    </dgm:pt>
    <dgm:pt modelId="{DC78A1CF-3CFF-4BB6-87E4-7ED724B0FD4C}" type="parTrans" cxnId="{3A1C243F-F241-4214-AFDD-61EDF7D09FEA}">
      <dgm:prSet/>
      <dgm:spPr/>
      <dgm:t>
        <a:bodyPr/>
        <a:lstStyle/>
        <a:p>
          <a:endParaRPr lang="en-US"/>
        </a:p>
      </dgm:t>
    </dgm:pt>
    <dgm:pt modelId="{DFD442DB-6B68-421F-A995-A3186866BB49}" type="sibTrans" cxnId="{3A1C243F-F241-4214-AFDD-61EDF7D09FEA}">
      <dgm:prSet/>
      <dgm:spPr/>
      <dgm:t>
        <a:bodyPr/>
        <a:lstStyle/>
        <a:p>
          <a:endParaRPr lang="en-US"/>
        </a:p>
      </dgm:t>
    </dgm:pt>
    <dgm:pt modelId="{B10500C3-44CE-481A-8728-7E80553BD818}">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A6316CE4-A16C-4155-8701-1F7C60BA5502}" type="parTrans" cxnId="{D3AEFD1D-D8B4-47F2-8DE3-8649A054F0E7}">
      <dgm:prSet/>
      <dgm:spPr/>
      <dgm:t>
        <a:bodyPr/>
        <a:lstStyle/>
        <a:p>
          <a:endParaRPr lang="en-US"/>
        </a:p>
      </dgm:t>
    </dgm:pt>
    <dgm:pt modelId="{77229574-E0DF-4E36-BF05-ABA323971EA6}" type="sibTrans" cxnId="{D3AEFD1D-D8B4-47F2-8DE3-8649A054F0E7}">
      <dgm:prSet/>
      <dgm:spPr/>
      <dgm:t>
        <a:bodyPr/>
        <a:lstStyle/>
        <a:p>
          <a:endParaRPr lang="en-US"/>
        </a:p>
      </dgm:t>
    </dgm:pt>
    <dgm:pt modelId="{A2A9A62D-3BA5-4B6B-A32E-E054A9EFF477}">
      <dgm:prSet phldrT="[Text]" custT="1"/>
      <dgm:spPr/>
      <dgm:t>
        <a:bodyPr/>
        <a:lstStyle/>
        <a:p>
          <a:r>
            <a:rPr lang="en-US" sz="1000" b="1" dirty="0" smtClean="0">
              <a:latin typeface="Calibri" pitchFamily="34" charset="0"/>
            </a:rPr>
            <a:t>Transocean </a:t>
          </a:r>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A17D4FD2-BFE8-4892-8F0B-15388D2F08A5}" type="parTrans" cxnId="{7AE3530A-75DC-4D10-A865-5B73923977BE}">
      <dgm:prSet/>
      <dgm:spPr/>
      <dgm:t>
        <a:bodyPr/>
        <a:lstStyle/>
        <a:p>
          <a:endParaRPr lang="en-US"/>
        </a:p>
      </dgm:t>
    </dgm:pt>
    <dgm:pt modelId="{AD9E49BC-8F19-4824-B0A1-CC81B6F6801E}" type="sibTrans" cxnId="{7AE3530A-75DC-4D10-A865-5B73923977BE}">
      <dgm:prSet/>
      <dgm:spPr/>
      <dgm:t>
        <a:bodyPr/>
        <a:lstStyle/>
        <a:p>
          <a:endParaRPr lang="en-US"/>
        </a:p>
      </dgm:t>
    </dgm:pt>
    <dgm:pt modelId="{84AA96B2-ECBE-4030-9434-904D7ED94D5C}">
      <dgm:prSet phldrT="[Text]" custT="1"/>
      <dgm:spPr/>
      <dgm:t>
        <a:bodyPr/>
        <a:lstStyle/>
        <a:p>
          <a:r>
            <a:rPr lang="en-US" sz="1000" b="1" dirty="0" smtClean="0">
              <a:latin typeface="Calibri" pitchFamily="34" charset="0"/>
            </a:rPr>
            <a:t>R&amp;B Falcon</a:t>
          </a:r>
          <a:endParaRPr lang="en-US" sz="1000" b="1" dirty="0">
            <a:latin typeface="Calibri" pitchFamily="34" charset="0"/>
          </a:endParaRPr>
        </a:p>
      </dgm:t>
    </dgm:pt>
    <dgm:pt modelId="{571F5B87-2258-4536-8101-AA28D6413E96}" type="parTrans" cxnId="{CCCF943A-6429-4191-8768-81FA4FDBAF59}">
      <dgm:prSet/>
      <dgm:spPr/>
      <dgm:t>
        <a:bodyPr/>
        <a:lstStyle/>
        <a:p>
          <a:endParaRPr lang="en-US"/>
        </a:p>
      </dgm:t>
    </dgm:pt>
    <dgm:pt modelId="{21C4252E-5A28-4819-89A3-0CA8B85FCE65}" type="sibTrans" cxnId="{CCCF943A-6429-4191-8768-81FA4FDBAF59}">
      <dgm:prSet/>
      <dgm:spPr/>
      <dgm:t>
        <a:bodyPr/>
        <a:lstStyle/>
        <a:p>
          <a:endParaRPr lang="en-US"/>
        </a:p>
      </dgm:t>
    </dgm:pt>
    <dgm:pt modelId="{BFB4455E-971B-48E7-8D11-DE4A1DDF8365}">
      <dgm:prSet phldrT="[Text]" custT="1"/>
      <dgm:spPr/>
      <dgm:t>
        <a:bodyPr/>
        <a:lstStyle/>
        <a:p>
          <a:r>
            <a:rPr lang="en-US" sz="1000" b="1" dirty="0" smtClean="0">
              <a:latin typeface="Calibri" pitchFamily="34" charset="0"/>
            </a:rPr>
            <a:t>Transocean Offshore</a:t>
          </a:r>
          <a:endParaRPr lang="en-US" sz="1000" b="1" dirty="0">
            <a:latin typeface="Calibri" pitchFamily="34" charset="0"/>
          </a:endParaRPr>
        </a:p>
      </dgm:t>
    </dgm:pt>
    <dgm:pt modelId="{55FFEB13-F2FC-46A9-8A02-120E91EE7F65}" type="parTrans" cxnId="{7030CCBA-2CE1-4ECA-B374-A49EFC0997C8}">
      <dgm:prSet/>
      <dgm:spPr/>
      <dgm:t>
        <a:bodyPr/>
        <a:lstStyle/>
        <a:p>
          <a:endParaRPr lang="en-US"/>
        </a:p>
      </dgm:t>
    </dgm:pt>
    <dgm:pt modelId="{883385A3-FC33-4A23-9CF1-2CF3B390EE1D}" type="sibTrans" cxnId="{7030CCBA-2CE1-4ECA-B374-A49EFC0997C8}">
      <dgm:prSet/>
      <dgm:spPr/>
      <dgm:t>
        <a:bodyPr/>
        <a:lstStyle/>
        <a:p>
          <a:endParaRPr lang="en-US"/>
        </a:p>
      </dgm:t>
    </dgm:pt>
    <dgm:pt modelId="{377EBB05-04AD-43A7-AD74-0DA505F06140}">
      <dgm:prSet phldrT="[Text]" custT="1"/>
      <dgm:spPr/>
      <dgm:t>
        <a:bodyPr/>
        <a:lstStyle/>
        <a:p>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EEAC1F5B-2054-453B-B294-382BF3861459}" type="parTrans" cxnId="{2848C080-6F05-4B00-95CA-EE6226BEC258}">
      <dgm:prSet/>
      <dgm:spPr/>
      <dgm:t>
        <a:bodyPr/>
        <a:lstStyle/>
        <a:p>
          <a:endParaRPr lang="en-US"/>
        </a:p>
      </dgm:t>
    </dgm:pt>
    <dgm:pt modelId="{65864F42-31F7-4A0E-AC0F-307AE369F94E}" type="sibTrans" cxnId="{2848C080-6F05-4B00-95CA-EE6226BEC258}">
      <dgm:prSet/>
      <dgm:spPr/>
      <dgm:t>
        <a:bodyPr/>
        <a:lstStyle/>
        <a:p>
          <a:endParaRPr lang="en-US"/>
        </a:p>
      </dgm:t>
    </dgm:pt>
    <dgm:pt modelId="{1B3B1485-100C-4993-B7C7-DFEF87FAB8AF}">
      <dgm:prSet phldrT="[Text]" custT="1"/>
      <dgm:spPr/>
      <dgm:t>
        <a:bodyPr/>
        <a:lstStyle/>
        <a:p>
          <a:r>
            <a:rPr lang="en-US" sz="1000" b="1" dirty="0" err="1" smtClean="0">
              <a:latin typeface="Calibri" pitchFamily="34" charset="0"/>
            </a:rPr>
            <a:t>Sedco</a:t>
          </a:r>
          <a:endParaRPr lang="en-US" sz="1000" b="1" dirty="0">
            <a:latin typeface="Calibri" pitchFamily="34" charset="0"/>
          </a:endParaRPr>
        </a:p>
      </dgm:t>
    </dgm:pt>
    <dgm:pt modelId="{C23D8BC2-CD33-4967-B3A3-CD3EB6C8DC7F}" type="parTrans" cxnId="{C3B8F60B-63D3-4447-9B2B-E249FB12D044}">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1EE417-48DE-4BE5-AAF7-5C2959C98919}" type="sibTrans" cxnId="{C3B8F60B-63D3-4447-9B2B-E249FB12D044}">
      <dgm:prSet/>
      <dgm:spPr/>
      <dgm:t>
        <a:bodyPr/>
        <a:lstStyle/>
        <a:p>
          <a:endParaRPr lang="en-US"/>
        </a:p>
      </dgm:t>
    </dgm:pt>
    <dgm:pt modelId="{9006B6D9-1816-4DB1-B3D3-60DACFA433F6}">
      <dgm:prSet phldrT="[Text]" custT="1"/>
      <dgm:spPr/>
      <dgm:t>
        <a:bodyPr/>
        <a:lstStyle/>
        <a:p>
          <a:r>
            <a:rPr lang="en-US" sz="1000" b="1" dirty="0" err="1" smtClean="0">
              <a:latin typeface="Calibri" pitchFamily="34" charset="0"/>
            </a:rPr>
            <a:t>Forex</a:t>
          </a:r>
          <a:r>
            <a:rPr lang="en-US" sz="1000" b="1" dirty="0" smtClean="0">
              <a:latin typeface="Calibri" pitchFamily="34" charset="0"/>
            </a:rPr>
            <a:t> Neptune</a:t>
          </a:r>
          <a:endParaRPr lang="en-US" sz="1000" b="1" dirty="0">
            <a:latin typeface="Calibri" pitchFamily="34" charset="0"/>
          </a:endParaRPr>
        </a:p>
      </dgm:t>
    </dgm:pt>
    <dgm:pt modelId="{CE217FD2-EEF9-4CB7-AA27-5153CCCECF64}" type="parTrans" cxnId="{B4621AFF-67BD-48B8-A968-5C1310EA3C6F}">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D93A754E-B3E9-474F-96FA-2D27D65EB8C7}" type="sibTrans" cxnId="{B4621AFF-67BD-48B8-A968-5C1310EA3C6F}">
      <dgm:prSet/>
      <dgm:spPr/>
      <dgm:t>
        <a:bodyPr/>
        <a:lstStyle/>
        <a:p>
          <a:endParaRPr lang="en-US"/>
        </a:p>
      </dgm:t>
    </dgm:pt>
    <dgm:pt modelId="{C2CE70B8-3F76-4001-A237-83B3F4A9E98B}">
      <dgm:prSet phldrT="[Text]" custT="1"/>
      <dgm:spPr/>
      <dgm:t>
        <a:bodyPr/>
        <a:lstStyle/>
        <a:p>
          <a:r>
            <a:rPr lang="en-US" sz="1000" b="1" dirty="0" smtClean="0">
              <a:latin typeface="Calibri" pitchFamily="34" charset="0"/>
            </a:rPr>
            <a:t>Transocean ASA</a:t>
          </a:r>
          <a:endParaRPr lang="en-US" sz="1000" b="1" dirty="0">
            <a:latin typeface="Calibri" pitchFamily="34" charset="0"/>
          </a:endParaRPr>
        </a:p>
      </dgm:t>
    </dgm:pt>
    <dgm:pt modelId="{B0CFD59B-4D64-4826-9207-27B3F0228F0A}" type="parTrans" cxnId="{B6BDC235-7C32-401B-AD59-21B6636FB4FD}">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5640CC8-30C9-47E5-AA34-423773E4C5EA}" type="sibTrans" cxnId="{B6BDC235-7C32-401B-AD59-21B6636FB4FD}">
      <dgm:prSet/>
      <dgm:spPr/>
      <dgm:t>
        <a:bodyPr/>
        <a:lstStyle/>
        <a:p>
          <a:endParaRPr lang="en-US"/>
        </a:p>
      </dgm:t>
    </dgm:pt>
    <dgm:pt modelId="{39276740-50E4-4272-9C4C-33FC28B87F63}">
      <dgm:prSet phldrT="[Text]" custT="1"/>
      <dgm:spPr/>
      <dgm:t>
        <a:bodyPr/>
        <a:lstStyle/>
        <a:p>
          <a:r>
            <a:rPr lang="en-US" sz="1000" b="1" dirty="0" smtClean="0">
              <a:latin typeface="Calibri" pitchFamily="34" charset="0"/>
            </a:rPr>
            <a:t>SODI</a:t>
          </a:r>
          <a:endParaRPr lang="en-US" sz="1000" b="1" dirty="0">
            <a:latin typeface="Calibri" pitchFamily="34" charset="0"/>
          </a:endParaRPr>
        </a:p>
      </dgm:t>
    </dgm:pt>
    <dgm:pt modelId="{0FA037D3-6D12-4E89-8AEB-11CF572DDE72}" type="parTrans" cxnId="{8905D686-5575-4483-875F-BA584CD02EC0}">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B32FFF-8C15-47C1-8123-E9BFEBE951C7}" type="sibTrans" cxnId="{8905D686-5575-4483-875F-BA584CD02EC0}">
      <dgm:prSet/>
      <dgm:spPr/>
      <dgm:t>
        <a:bodyPr/>
        <a:lstStyle/>
        <a:p>
          <a:endParaRPr lang="en-US"/>
        </a:p>
      </dgm:t>
    </dgm:pt>
    <dgm:pt modelId="{A7710AB3-E239-44F6-BFCB-96AB5FD0CE1D}">
      <dgm:prSet phldrT="[Text]" custT="1"/>
      <dgm:spPr/>
      <dgm:t>
        <a:bodyPr/>
        <a:lstStyle/>
        <a:p>
          <a:r>
            <a:rPr lang="en-US" sz="1000" b="1" dirty="0" smtClean="0">
              <a:latin typeface="Calibri" pitchFamily="34" charset="0"/>
            </a:rPr>
            <a:t>Offshore Drilling</a:t>
          </a:r>
          <a:endParaRPr lang="en-US" sz="1000" b="1" dirty="0">
            <a:latin typeface="Calibri" pitchFamily="34" charset="0"/>
          </a:endParaRPr>
        </a:p>
      </dgm:t>
    </dgm:pt>
    <dgm:pt modelId="{73EB642B-B0EC-4F50-9020-38A464E7D010}" type="parTrans" cxnId="{F72DC97A-359A-4A0B-9FC5-4D739CCCE512}">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A7107A9D-0147-4623-AC61-8010DE3997CB}" type="sibTrans" cxnId="{F72DC97A-359A-4A0B-9FC5-4D739CCCE512}">
      <dgm:prSet/>
      <dgm:spPr/>
      <dgm:t>
        <a:bodyPr/>
        <a:lstStyle/>
        <a:p>
          <a:endParaRPr lang="en-US"/>
        </a:p>
      </dgm:t>
    </dgm:pt>
    <dgm:pt modelId="{CCFFE844-F7A6-442D-BDF2-2124B528EBE5}">
      <dgm:prSet phldrT="[Text]" custT="1"/>
      <dgm:spPr/>
      <dgm:t>
        <a:bodyPr/>
        <a:lstStyle/>
        <a:p>
          <a:r>
            <a:rPr lang="en-US" sz="900" b="1" dirty="0" smtClean="0">
              <a:latin typeface="Calibri" pitchFamily="34" charset="0"/>
            </a:rPr>
            <a:t>International</a:t>
          </a:r>
          <a:r>
            <a:rPr lang="en-US" sz="1000" b="1" dirty="0" smtClean="0">
              <a:latin typeface="Calibri" pitchFamily="34" charset="0"/>
            </a:rPr>
            <a:t> Drilling</a:t>
          </a:r>
          <a:endParaRPr lang="en-US" sz="1000" b="1" dirty="0">
            <a:latin typeface="Calibri" pitchFamily="34" charset="0"/>
          </a:endParaRPr>
        </a:p>
      </dgm:t>
    </dgm:pt>
    <dgm:pt modelId="{56BC43E9-A25B-4E83-9A39-D62A61251783}" type="parTrans" cxnId="{1C67AA05-7199-49B4-9A6F-3B464188E94C}">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0E171808-A11D-4E83-A19F-5CCC0DB88A0F}" type="sibTrans" cxnId="{1C67AA05-7199-49B4-9A6F-3B464188E94C}">
      <dgm:prSet/>
      <dgm:spPr/>
      <dgm:t>
        <a:bodyPr/>
        <a:lstStyle/>
        <a:p>
          <a:endParaRPr lang="en-US"/>
        </a:p>
      </dgm:t>
    </dgm:pt>
    <dgm:pt modelId="{0EBE12F3-8C75-4F98-B3F3-759BE51E039A}">
      <dgm:prSet phldrT="[Text]" custT="1"/>
      <dgm:spPr/>
      <dgm:t>
        <a:bodyPr/>
        <a:lstStyle/>
        <a:p>
          <a:r>
            <a:rPr lang="en-US" sz="1000" b="1" dirty="0" smtClean="0">
              <a:latin typeface="Calibri" pitchFamily="34" charset="0"/>
            </a:rPr>
            <a:t>Southern Productions</a:t>
          </a:r>
          <a:endParaRPr lang="en-US" sz="1000" b="1" dirty="0">
            <a:latin typeface="Calibri" pitchFamily="34" charset="0"/>
          </a:endParaRPr>
        </a:p>
      </dgm:t>
    </dgm:pt>
    <dgm:pt modelId="{993643B3-07C8-4ABF-A887-1A62314BBB46}" type="parTrans" cxnId="{D6006278-CF52-4A94-BE2A-02466F49D22C}">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5B3FFFC7-8C50-401B-884F-E793C6830150}" type="sibTrans" cxnId="{D6006278-CF52-4A94-BE2A-02466F49D22C}">
      <dgm:prSet/>
      <dgm:spPr/>
      <dgm:t>
        <a:bodyPr/>
        <a:lstStyle/>
        <a:p>
          <a:endParaRPr lang="en-US"/>
        </a:p>
      </dgm:t>
    </dgm:pt>
    <dgm:pt modelId="{C7039E6C-F853-4CA7-B10E-AE62811B207D}">
      <dgm:prSet custT="1"/>
      <dgm:spPr/>
      <dgm:t>
        <a:bodyPr/>
        <a:lstStyle/>
        <a:p>
          <a:r>
            <a:rPr lang="en-US" sz="1000" b="1" dirty="0" smtClean="0">
              <a:latin typeface="Calibri" pitchFamily="34" charset="0"/>
            </a:rPr>
            <a:t>Southern National Gas</a:t>
          </a:r>
          <a:endParaRPr lang="en-US" sz="1000" b="1" dirty="0">
            <a:latin typeface="Calibri" pitchFamily="34" charset="0"/>
          </a:endParaRPr>
        </a:p>
      </dgm:t>
    </dgm:pt>
    <dgm:pt modelId="{DCAD8EDE-5CF7-45BE-B1A3-D5BDCDED9903}" type="parTrans" cxnId="{D654D2CB-8911-4F31-A9E2-D38DCA8E5761}">
      <dgm:prSet/>
      <dgm:spPr/>
      <dgm:t>
        <a:bodyPr/>
        <a:lstStyle/>
        <a:p>
          <a:endParaRPr lang="en-US"/>
        </a:p>
      </dgm:t>
    </dgm:pt>
    <dgm:pt modelId="{D4E2432C-82A8-4FB9-8EFF-E6AB51F4868A}" type="sibTrans" cxnId="{D654D2CB-8911-4F31-A9E2-D38DCA8E5761}">
      <dgm:prSet/>
      <dgm:spPr/>
      <dgm:t>
        <a:bodyPr/>
        <a:lstStyle/>
        <a:p>
          <a:endParaRPr lang="en-US"/>
        </a:p>
      </dgm:t>
    </dgm:pt>
    <dgm:pt modelId="{457A5C44-C5BE-4A07-9E91-835531447F8B}">
      <dgm:prSet custT="1"/>
      <dgm:spPr/>
      <dgm:t>
        <a:bodyPr/>
        <a:lstStyle/>
        <a:p>
          <a:r>
            <a:rPr lang="en-US" sz="1000" b="1" dirty="0" err="1" smtClean="0">
              <a:latin typeface="Calibri" pitchFamily="34" charset="0"/>
            </a:rPr>
            <a:t>Danciger</a:t>
          </a:r>
          <a:endParaRPr lang="en-US" sz="1000" b="1" dirty="0">
            <a:latin typeface="Calibri" pitchFamily="34" charset="0"/>
          </a:endParaRPr>
        </a:p>
      </dgm:t>
    </dgm:pt>
    <dgm:pt modelId="{B4472B02-22E6-49D5-96CC-7E4134734B09}" type="parTrans" cxnId="{31F52B5A-9C3C-42A9-ABB9-CF8D5C814F62}">
      <dgm:prSet/>
      <dgm:spPr/>
      <dgm:t>
        <a:bodyPr/>
        <a:lstStyle/>
        <a:p>
          <a:endParaRPr lang="en-US"/>
        </a:p>
      </dgm:t>
    </dgm:pt>
    <dgm:pt modelId="{51AA837B-221B-4DDC-AAF7-677E900AC81C}" type="sibTrans" cxnId="{31F52B5A-9C3C-42A9-ABB9-CF8D5C814F62}">
      <dgm:prSet/>
      <dgm:spPr/>
      <dgm:t>
        <a:bodyPr/>
        <a:lstStyle/>
        <a:p>
          <a:endParaRPr lang="en-US"/>
        </a:p>
      </dgm:t>
    </dgm:pt>
    <dgm:pt modelId="{85FBED08-1E3B-4278-99C1-B6F71F6D6843}" type="pres">
      <dgm:prSet presAssocID="{E53962D0-0144-4EDF-B6D6-8D0D08F87755}" presName="hierChild1" presStyleCnt="0">
        <dgm:presLayoutVars>
          <dgm:chPref val="1"/>
          <dgm:dir/>
          <dgm:animOne val="branch"/>
          <dgm:animLvl val="lvl"/>
          <dgm:resizeHandles/>
        </dgm:presLayoutVars>
      </dgm:prSet>
      <dgm:spPr/>
      <dgm:t>
        <a:bodyPr/>
        <a:lstStyle/>
        <a:p>
          <a:endParaRPr lang="en-US"/>
        </a:p>
      </dgm:t>
    </dgm:pt>
    <dgm:pt modelId="{0022442F-2518-4B41-AE85-B7DCDCB91B34}" type="pres">
      <dgm:prSet presAssocID="{DE0403D9-1DD9-49E1-963B-DFD42CE78E3A}" presName="hierRoot1" presStyleCnt="0"/>
      <dgm:spPr/>
      <dgm:t>
        <a:bodyPr/>
        <a:lstStyle/>
        <a:p>
          <a:endParaRPr lang="en-US"/>
        </a:p>
      </dgm:t>
    </dgm:pt>
    <dgm:pt modelId="{44D91270-B0C5-403F-BA20-5EFD68FFD492}" type="pres">
      <dgm:prSet presAssocID="{DE0403D9-1DD9-49E1-963B-DFD42CE78E3A}" presName="composite" presStyleCnt="0"/>
      <dgm:spPr/>
      <dgm:t>
        <a:bodyPr/>
        <a:lstStyle/>
        <a:p>
          <a:endParaRPr lang="en-US"/>
        </a:p>
      </dgm:t>
    </dgm:pt>
    <dgm:pt modelId="{253F882D-47A2-40E9-B187-3C111F7E7053}" type="pres">
      <dgm:prSet presAssocID="{DE0403D9-1DD9-49E1-963B-DFD42CE78E3A}" presName="background" presStyleLbl="node0" presStyleIdx="0" presStyleCnt="1"/>
      <dgm:spPr/>
      <dgm:t>
        <a:bodyPr/>
        <a:lstStyle/>
        <a:p>
          <a:endParaRPr lang="en-US"/>
        </a:p>
      </dgm:t>
    </dgm:pt>
    <dgm:pt modelId="{9CC70F10-487B-4348-AC9A-D82AF01A85AE}" type="pres">
      <dgm:prSet presAssocID="{DE0403D9-1DD9-49E1-963B-DFD42CE78E3A}" presName="text" presStyleLbl="fgAcc0" presStyleIdx="0" presStyleCnt="1">
        <dgm:presLayoutVars>
          <dgm:chPref val="3"/>
        </dgm:presLayoutVars>
      </dgm:prSet>
      <dgm:spPr/>
      <dgm:t>
        <a:bodyPr/>
        <a:lstStyle/>
        <a:p>
          <a:endParaRPr lang="en-US"/>
        </a:p>
      </dgm:t>
    </dgm:pt>
    <dgm:pt modelId="{4C9B9DCE-D069-4A49-9426-5E575035DECE}" type="pres">
      <dgm:prSet presAssocID="{DE0403D9-1DD9-49E1-963B-DFD42CE78E3A}" presName="hierChild2" presStyleCnt="0"/>
      <dgm:spPr/>
      <dgm:t>
        <a:bodyPr/>
        <a:lstStyle/>
        <a:p>
          <a:endParaRPr lang="en-US"/>
        </a:p>
      </dgm:t>
    </dgm:pt>
    <dgm:pt modelId="{87A2D2A2-0842-4AC2-9B1B-054558FB0DCC}" type="pres">
      <dgm:prSet presAssocID="{EDA09B90-F00E-411C-8962-866247C9A94C}" presName="Name10" presStyleLbl="parChTrans1D2" presStyleIdx="0" presStyleCnt="2"/>
      <dgm:spPr/>
      <dgm:t>
        <a:bodyPr/>
        <a:lstStyle/>
        <a:p>
          <a:endParaRPr lang="en-US"/>
        </a:p>
      </dgm:t>
    </dgm:pt>
    <dgm:pt modelId="{CBC420B2-4B41-4E0A-B554-CA57876D4A38}" type="pres">
      <dgm:prSet presAssocID="{E881BD6C-5618-4751-B401-D51C2DB76869}" presName="hierRoot2" presStyleCnt="0"/>
      <dgm:spPr/>
      <dgm:t>
        <a:bodyPr/>
        <a:lstStyle/>
        <a:p>
          <a:endParaRPr lang="en-US"/>
        </a:p>
      </dgm:t>
    </dgm:pt>
    <dgm:pt modelId="{62F1BA45-FA2E-4C70-86E0-908A789093FE}" type="pres">
      <dgm:prSet presAssocID="{E881BD6C-5618-4751-B401-D51C2DB76869}" presName="composite2" presStyleCnt="0"/>
      <dgm:spPr/>
      <dgm:t>
        <a:bodyPr/>
        <a:lstStyle/>
        <a:p>
          <a:endParaRPr lang="en-US"/>
        </a:p>
      </dgm:t>
    </dgm:pt>
    <dgm:pt modelId="{654E716E-2F47-47A8-8ADD-C6DBF2861632}" type="pres">
      <dgm:prSet presAssocID="{E881BD6C-5618-4751-B401-D51C2DB76869}" presName="background2" presStyleLbl="node2" presStyleIdx="0" presStyleCnt="2"/>
      <dgm:spPr/>
      <dgm:t>
        <a:bodyPr/>
        <a:lstStyle/>
        <a:p>
          <a:endParaRPr lang="en-US"/>
        </a:p>
      </dgm:t>
    </dgm:pt>
    <dgm:pt modelId="{76F7D629-C537-4279-ABE7-CF8936C5E363}" type="pres">
      <dgm:prSet presAssocID="{E881BD6C-5618-4751-B401-D51C2DB76869}" presName="text2" presStyleLbl="fgAcc2" presStyleIdx="0" presStyleCnt="2" custLinFactX="-95209" custLinFactNeighborX="-100000" custLinFactNeighborY="1610">
        <dgm:presLayoutVars>
          <dgm:chPref val="3"/>
        </dgm:presLayoutVars>
      </dgm:prSet>
      <dgm:spPr/>
      <dgm:t>
        <a:bodyPr/>
        <a:lstStyle/>
        <a:p>
          <a:endParaRPr lang="en-US"/>
        </a:p>
      </dgm:t>
    </dgm:pt>
    <dgm:pt modelId="{F69B8A75-5EE0-4CB7-A6C1-9544A5296FA9}" type="pres">
      <dgm:prSet presAssocID="{E881BD6C-5618-4751-B401-D51C2DB76869}" presName="hierChild3" presStyleCnt="0"/>
      <dgm:spPr/>
      <dgm:t>
        <a:bodyPr/>
        <a:lstStyle/>
        <a:p>
          <a:endParaRPr lang="en-US"/>
        </a:p>
      </dgm:t>
    </dgm:pt>
    <dgm:pt modelId="{A6D80C12-4FEE-4B00-BAA7-2EF260EC8FF0}" type="pres">
      <dgm:prSet presAssocID="{3339165E-736E-4EB6-9C81-424B586171FD}" presName="Name17" presStyleLbl="parChTrans1D3" presStyleIdx="0" presStyleCnt="4"/>
      <dgm:spPr/>
      <dgm:t>
        <a:bodyPr/>
        <a:lstStyle/>
        <a:p>
          <a:endParaRPr lang="en-US"/>
        </a:p>
      </dgm:t>
    </dgm:pt>
    <dgm:pt modelId="{2FEDC0D7-BBF6-40D3-9BAD-5233E777D3D6}" type="pres">
      <dgm:prSet presAssocID="{F525936C-5F63-451C-B38B-62C6F17B24C3}" presName="hierRoot3" presStyleCnt="0"/>
      <dgm:spPr/>
      <dgm:t>
        <a:bodyPr/>
        <a:lstStyle/>
        <a:p>
          <a:endParaRPr lang="en-US"/>
        </a:p>
      </dgm:t>
    </dgm:pt>
    <dgm:pt modelId="{721F6805-D90A-4A61-9E62-8B37FED2CE35}" type="pres">
      <dgm:prSet presAssocID="{F525936C-5F63-451C-B38B-62C6F17B24C3}" presName="composite3" presStyleCnt="0"/>
      <dgm:spPr/>
      <dgm:t>
        <a:bodyPr/>
        <a:lstStyle/>
        <a:p>
          <a:endParaRPr lang="en-US"/>
        </a:p>
      </dgm:t>
    </dgm:pt>
    <dgm:pt modelId="{9CD8CC17-2E2D-44C9-96E3-B187B562FA95}" type="pres">
      <dgm:prSet presAssocID="{F525936C-5F63-451C-B38B-62C6F17B24C3}" presName="background3" presStyleLbl="node3" presStyleIdx="0" presStyleCnt="4"/>
      <dgm:spPr/>
      <dgm:t>
        <a:bodyPr/>
        <a:lstStyle/>
        <a:p>
          <a:endParaRPr lang="en-US"/>
        </a:p>
      </dgm:t>
    </dgm:pt>
    <dgm:pt modelId="{A091E1FB-DBE3-4476-9963-A24F0C358666}" type="pres">
      <dgm:prSet presAssocID="{F525936C-5F63-451C-B38B-62C6F17B24C3}" presName="text3" presStyleLbl="fgAcc3" presStyleIdx="0" presStyleCnt="4" custLinFactX="-103022" custLinFactNeighborX="-200000" custLinFactNeighborY="18379">
        <dgm:presLayoutVars>
          <dgm:chPref val="3"/>
        </dgm:presLayoutVars>
      </dgm:prSet>
      <dgm:spPr/>
      <dgm:t>
        <a:bodyPr/>
        <a:lstStyle/>
        <a:p>
          <a:endParaRPr lang="en-US"/>
        </a:p>
      </dgm:t>
    </dgm:pt>
    <dgm:pt modelId="{4D83BFF8-BF97-4576-A38E-A4F8A123A695}" type="pres">
      <dgm:prSet presAssocID="{F525936C-5F63-451C-B38B-62C6F17B24C3}" presName="hierChild4" presStyleCnt="0"/>
      <dgm:spPr/>
      <dgm:t>
        <a:bodyPr/>
        <a:lstStyle/>
        <a:p>
          <a:endParaRPr lang="en-US"/>
        </a:p>
      </dgm:t>
    </dgm:pt>
    <dgm:pt modelId="{D89AFCD0-CD66-49DE-A08E-1520E7AFD74C}" type="pres">
      <dgm:prSet presAssocID="{DC78A1CF-3CFF-4BB6-87E4-7ED724B0FD4C}" presName="Name17" presStyleLbl="parChTrans1D3" presStyleIdx="1" presStyleCnt="4"/>
      <dgm:spPr/>
      <dgm:t>
        <a:bodyPr/>
        <a:lstStyle/>
        <a:p>
          <a:endParaRPr lang="en-US"/>
        </a:p>
      </dgm:t>
    </dgm:pt>
    <dgm:pt modelId="{13809EBC-6692-4620-B54D-9E7BBB89141F}" type="pres">
      <dgm:prSet presAssocID="{8A432025-8F40-4752-8E7F-4D1D2B38EDB2}" presName="hierRoot3" presStyleCnt="0"/>
      <dgm:spPr/>
      <dgm:t>
        <a:bodyPr/>
        <a:lstStyle/>
        <a:p>
          <a:endParaRPr lang="en-US"/>
        </a:p>
      </dgm:t>
    </dgm:pt>
    <dgm:pt modelId="{104EDBC0-C364-49E9-87CA-CF25C12D0709}" type="pres">
      <dgm:prSet presAssocID="{8A432025-8F40-4752-8E7F-4D1D2B38EDB2}" presName="composite3" presStyleCnt="0"/>
      <dgm:spPr/>
      <dgm:t>
        <a:bodyPr/>
        <a:lstStyle/>
        <a:p>
          <a:endParaRPr lang="en-US"/>
        </a:p>
      </dgm:t>
    </dgm:pt>
    <dgm:pt modelId="{F8C3494D-6D28-43F7-A412-BA5419675B10}" type="pres">
      <dgm:prSet presAssocID="{8A432025-8F40-4752-8E7F-4D1D2B38EDB2}" presName="background3" presStyleLbl="node3" presStyleIdx="1" presStyleCnt="4"/>
      <dgm:spPr/>
      <dgm:t>
        <a:bodyPr/>
        <a:lstStyle/>
        <a:p>
          <a:endParaRPr lang="en-US"/>
        </a:p>
      </dgm:t>
    </dgm:pt>
    <dgm:pt modelId="{CA802F0A-ECA0-4916-8AD5-5DE7741355E6}" type="pres">
      <dgm:prSet presAssocID="{8A432025-8F40-4752-8E7F-4D1D2B38EDB2}" presName="text3" presStyleLbl="fgAcc3" presStyleIdx="1" presStyleCnt="4" custLinFactX="-43704" custLinFactNeighborX="-100000" custLinFactNeighborY="18379">
        <dgm:presLayoutVars>
          <dgm:chPref val="3"/>
        </dgm:presLayoutVars>
      </dgm:prSet>
      <dgm:spPr/>
      <dgm:t>
        <a:bodyPr/>
        <a:lstStyle/>
        <a:p>
          <a:endParaRPr lang="en-US"/>
        </a:p>
      </dgm:t>
    </dgm:pt>
    <dgm:pt modelId="{208813B6-1BCD-4959-9671-EF702A3663F8}" type="pres">
      <dgm:prSet presAssocID="{8A432025-8F40-4752-8E7F-4D1D2B38EDB2}" presName="hierChild4" presStyleCnt="0"/>
      <dgm:spPr/>
      <dgm:t>
        <a:bodyPr/>
        <a:lstStyle/>
        <a:p>
          <a:endParaRPr lang="en-US"/>
        </a:p>
      </dgm:t>
    </dgm:pt>
    <dgm:pt modelId="{4A893B48-406B-4FF8-B85A-B73DCD4E9BE0}" type="pres">
      <dgm:prSet presAssocID="{A6316CE4-A16C-4155-8701-1F7C60BA5502}" presName="Name10" presStyleLbl="parChTrans1D2" presStyleIdx="1" presStyleCnt="2"/>
      <dgm:spPr/>
      <dgm:t>
        <a:bodyPr/>
        <a:lstStyle/>
        <a:p>
          <a:endParaRPr lang="en-US"/>
        </a:p>
      </dgm:t>
    </dgm:pt>
    <dgm:pt modelId="{6B8D0B74-67DE-4673-BBB5-9629134F7F32}" type="pres">
      <dgm:prSet presAssocID="{B10500C3-44CE-481A-8728-7E80553BD818}" presName="hierRoot2" presStyleCnt="0"/>
      <dgm:spPr/>
      <dgm:t>
        <a:bodyPr/>
        <a:lstStyle/>
        <a:p>
          <a:endParaRPr lang="en-US"/>
        </a:p>
      </dgm:t>
    </dgm:pt>
    <dgm:pt modelId="{BF8B8336-2EFA-4DE7-B8DB-8DA27BFE5CCE}" type="pres">
      <dgm:prSet presAssocID="{B10500C3-44CE-481A-8728-7E80553BD818}" presName="composite2" presStyleCnt="0"/>
      <dgm:spPr/>
      <dgm:t>
        <a:bodyPr/>
        <a:lstStyle/>
        <a:p>
          <a:endParaRPr lang="en-US"/>
        </a:p>
      </dgm:t>
    </dgm:pt>
    <dgm:pt modelId="{A492B3BE-7876-469D-80AA-B52FDC365058}" type="pres">
      <dgm:prSet presAssocID="{B10500C3-44CE-481A-8728-7E80553BD818}" presName="background2" presStyleLbl="node2" presStyleIdx="1" presStyleCnt="2"/>
      <dgm:spPr/>
      <dgm:t>
        <a:bodyPr/>
        <a:lstStyle/>
        <a:p>
          <a:endParaRPr lang="en-US"/>
        </a:p>
      </dgm:t>
    </dgm:pt>
    <dgm:pt modelId="{201A7A4D-DEA1-4BF6-8EC5-81A8223444D2}" type="pres">
      <dgm:prSet presAssocID="{B10500C3-44CE-481A-8728-7E80553BD818}" presName="text2" presStyleLbl="fgAcc2" presStyleIdx="1" presStyleCnt="2" custLinFactX="100000" custLinFactNeighborX="117276" custLinFactNeighborY="1610">
        <dgm:presLayoutVars>
          <dgm:chPref val="3"/>
        </dgm:presLayoutVars>
      </dgm:prSet>
      <dgm:spPr/>
      <dgm:t>
        <a:bodyPr/>
        <a:lstStyle/>
        <a:p>
          <a:endParaRPr lang="en-US"/>
        </a:p>
      </dgm:t>
    </dgm:pt>
    <dgm:pt modelId="{1BB6BEA6-BBC4-4F9D-A57C-E6B6D5F64F5D}" type="pres">
      <dgm:prSet presAssocID="{B10500C3-44CE-481A-8728-7E80553BD818}" presName="hierChild3" presStyleCnt="0"/>
      <dgm:spPr/>
      <dgm:t>
        <a:bodyPr/>
        <a:lstStyle/>
        <a:p>
          <a:endParaRPr lang="en-US"/>
        </a:p>
      </dgm:t>
    </dgm:pt>
    <dgm:pt modelId="{7A15F890-733D-41C8-A7BA-FAF83F76B090}" type="pres">
      <dgm:prSet presAssocID="{A17D4FD2-BFE8-4892-8F0B-15388D2F08A5}" presName="Name17" presStyleLbl="parChTrans1D3" presStyleIdx="2" presStyleCnt="4"/>
      <dgm:spPr/>
      <dgm:t>
        <a:bodyPr/>
        <a:lstStyle/>
        <a:p>
          <a:endParaRPr lang="en-US"/>
        </a:p>
      </dgm:t>
    </dgm:pt>
    <dgm:pt modelId="{E4712213-34D6-4AE7-8BF6-E0C402CF183C}" type="pres">
      <dgm:prSet presAssocID="{A2A9A62D-3BA5-4B6B-A32E-E054A9EFF477}" presName="hierRoot3" presStyleCnt="0"/>
      <dgm:spPr/>
      <dgm:t>
        <a:bodyPr/>
        <a:lstStyle/>
        <a:p>
          <a:endParaRPr lang="en-US"/>
        </a:p>
      </dgm:t>
    </dgm:pt>
    <dgm:pt modelId="{B9CD832D-48C4-4D97-A3C1-DEC4E92B5BB8}" type="pres">
      <dgm:prSet presAssocID="{A2A9A62D-3BA5-4B6B-A32E-E054A9EFF477}" presName="composite3" presStyleCnt="0"/>
      <dgm:spPr/>
      <dgm:t>
        <a:bodyPr/>
        <a:lstStyle/>
        <a:p>
          <a:endParaRPr lang="en-US"/>
        </a:p>
      </dgm:t>
    </dgm:pt>
    <dgm:pt modelId="{B3E42B75-5A04-4A63-91D7-49FB46DC3586}" type="pres">
      <dgm:prSet presAssocID="{A2A9A62D-3BA5-4B6B-A32E-E054A9EFF477}" presName="background3" presStyleLbl="node3" presStyleIdx="2" presStyleCnt="4"/>
      <dgm:spPr/>
      <dgm:t>
        <a:bodyPr/>
        <a:lstStyle/>
        <a:p>
          <a:endParaRPr lang="en-US"/>
        </a:p>
      </dgm:t>
    </dgm:pt>
    <dgm:pt modelId="{B5C93A01-4B52-4D53-BFE2-333E8770D77B}" type="pres">
      <dgm:prSet presAssocID="{A2A9A62D-3BA5-4B6B-A32E-E054A9EFF477}" presName="text3" presStyleLbl="fgAcc3" presStyleIdx="2" presStyleCnt="4" custLinFactX="47001" custLinFactNeighborX="100000" custLinFactNeighborY="3600">
        <dgm:presLayoutVars>
          <dgm:chPref val="3"/>
        </dgm:presLayoutVars>
      </dgm:prSet>
      <dgm:spPr/>
      <dgm:t>
        <a:bodyPr/>
        <a:lstStyle/>
        <a:p>
          <a:endParaRPr lang="en-US"/>
        </a:p>
      </dgm:t>
    </dgm:pt>
    <dgm:pt modelId="{E0E98103-A3A5-4423-AACC-9F2F63A4850A}" type="pres">
      <dgm:prSet presAssocID="{A2A9A62D-3BA5-4B6B-A32E-E054A9EFF477}" presName="hierChild4" presStyleCnt="0"/>
      <dgm:spPr/>
      <dgm:t>
        <a:bodyPr/>
        <a:lstStyle/>
        <a:p>
          <a:endParaRPr lang="en-US"/>
        </a:p>
      </dgm:t>
    </dgm:pt>
    <dgm:pt modelId="{B025D403-42BE-4B48-9649-F7FD7DDCAF3E}" type="pres">
      <dgm:prSet presAssocID="{55FFEB13-F2FC-46A9-8A02-120E91EE7F65}" presName="Name23" presStyleLbl="parChTrans1D4" presStyleIdx="0" presStyleCnt="11"/>
      <dgm:spPr/>
      <dgm:t>
        <a:bodyPr/>
        <a:lstStyle/>
        <a:p>
          <a:endParaRPr lang="en-US"/>
        </a:p>
      </dgm:t>
    </dgm:pt>
    <dgm:pt modelId="{0ADEBCBE-6759-41C1-9002-F4CFF00FDA1E}" type="pres">
      <dgm:prSet presAssocID="{BFB4455E-971B-48E7-8D11-DE4A1DDF8365}" presName="hierRoot4" presStyleCnt="0"/>
      <dgm:spPr/>
      <dgm:t>
        <a:bodyPr/>
        <a:lstStyle/>
        <a:p>
          <a:endParaRPr lang="en-US"/>
        </a:p>
      </dgm:t>
    </dgm:pt>
    <dgm:pt modelId="{E24ED1A7-CCEF-46E0-BB7B-69C142226FDC}" type="pres">
      <dgm:prSet presAssocID="{BFB4455E-971B-48E7-8D11-DE4A1DDF8365}" presName="composite4" presStyleCnt="0"/>
      <dgm:spPr/>
      <dgm:t>
        <a:bodyPr/>
        <a:lstStyle/>
        <a:p>
          <a:endParaRPr lang="en-US"/>
        </a:p>
      </dgm:t>
    </dgm:pt>
    <dgm:pt modelId="{42B68BA7-42C5-4DC1-B633-5C66C0F39171}" type="pres">
      <dgm:prSet presAssocID="{BFB4455E-971B-48E7-8D11-DE4A1DDF8365}" presName="background4" presStyleLbl="node4" presStyleIdx="0" presStyleCnt="11"/>
      <dgm:spPr/>
      <dgm:t>
        <a:bodyPr/>
        <a:lstStyle/>
        <a:p>
          <a:endParaRPr lang="en-US"/>
        </a:p>
      </dgm:t>
    </dgm:pt>
    <dgm:pt modelId="{C52E3B86-FE84-43A4-866E-35554A63A75A}" type="pres">
      <dgm:prSet presAssocID="{BFB4455E-971B-48E7-8D11-DE4A1DDF8365}" presName="text4" presStyleLbl="fgAcc4" presStyleIdx="0" presStyleCnt="11" custLinFactNeighborX="90914" custLinFactNeighborY="5590">
        <dgm:presLayoutVars>
          <dgm:chPref val="3"/>
        </dgm:presLayoutVars>
      </dgm:prSet>
      <dgm:spPr/>
      <dgm:t>
        <a:bodyPr/>
        <a:lstStyle/>
        <a:p>
          <a:endParaRPr lang="en-US"/>
        </a:p>
      </dgm:t>
    </dgm:pt>
    <dgm:pt modelId="{BD294771-7995-497F-A39C-CCAF9058DFD7}" type="pres">
      <dgm:prSet presAssocID="{BFB4455E-971B-48E7-8D11-DE4A1DDF8365}" presName="hierChild5" presStyleCnt="0"/>
      <dgm:spPr/>
      <dgm:t>
        <a:bodyPr/>
        <a:lstStyle/>
        <a:p>
          <a:endParaRPr lang="en-US"/>
        </a:p>
      </dgm:t>
    </dgm:pt>
    <dgm:pt modelId="{8AEFF082-333F-4AAD-AF97-13C88E5ACF34}" type="pres">
      <dgm:prSet presAssocID="{B0CFD59B-4D64-4826-9207-27B3F0228F0A}" presName="Name23" presStyleLbl="parChTrans1D4" presStyleIdx="1" presStyleCnt="11"/>
      <dgm:spPr/>
      <dgm:t>
        <a:bodyPr/>
        <a:lstStyle/>
        <a:p>
          <a:endParaRPr lang="en-US"/>
        </a:p>
      </dgm:t>
    </dgm:pt>
    <dgm:pt modelId="{44268DFA-2699-434C-A78C-9B91B2F03A7D}" type="pres">
      <dgm:prSet presAssocID="{C2CE70B8-3F76-4001-A237-83B3F4A9E98B}" presName="hierRoot4" presStyleCnt="0"/>
      <dgm:spPr/>
      <dgm:t>
        <a:bodyPr/>
        <a:lstStyle/>
        <a:p>
          <a:endParaRPr lang="en-US"/>
        </a:p>
      </dgm:t>
    </dgm:pt>
    <dgm:pt modelId="{B7523255-10ED-4F89-88FC-C8DC5CC58370}" type="pres">
      <dgm:prSet presAssocID="{C2CE70B8-3F76-4001-A237-83B3F4A9E98B}" presName="composite4" presStyleCnt="0"/>
      <dgm:spPr/>
      <dgm:t>
        <a:bodyPr/>
        <a:lstStyle/>
        <a:p>
          <a:endParaRPr lang="en-US"/>
        </a:p>
      </dgm:t>
    </dgm:pt>
    <dgm:pt modelId="{A8A919E6-797C-4868-B77F-698972A19D4A}" type="pres">
      <dgm:prSet presAssocID="{C2CE70B8-3F76-4001-A237-83B3F4A9E98B}" presName="background4" presStyleLbl="node4" presStyleIdx="1" presStyleCnt="11">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04CA2FD9-87F7-4451-9011-0D984045020C}" type="pres">
      <dgm:prSet presAssocID="{C2CE70B8-3F76-4001-A237-83B3F4A9E98B}" presName="text4" presStyleLbl="fgAcc4" presStyleIdx="1" presStyleCnt="11">
        <dgm:presLayoutVars>
          <dgm:chPref val="3"/>
        </dgm:presLayoutVars>
      </dgm:prSet>
      <dgm:spPr/>
      <dgm:t>
        <a:bodyPr/>
        <a:lstStyle/>
        <a:p>
          <a:endParaRPr lang="en-US"/>
        </a:p>
      </dgm:t>
    </dgm:pt>
    <dgm:pt modelId="{F0B2ED36-9F1E-4E59-ACC7-6F197C8A92C0}" type="pres">
      <dgm:prSet presAssocID="{C2CE70B8-3F76-4001-A237-83B3F4A9E98B}" presName="hierChild5" presStyleCnt="0"/>
      <dgm:spPr/>
      <dgm:t>
        <a:bodyPr/>
        <a:lstStyle/>
        <a:p>
          <a:endParaRPr lang="en-US"/>
        </a:p>
      </dgm:t>
    </dgm:pt>
    <dgm:pt modelId="{B2C1352D-0BBA-416F-AE0C-93B16E9FCCAF}" type="pres">
      <dgm:prSet presAssocID="{0FA037D3-6D12-4E89-8AEB-11CF572DDE72}" presName="Name23" presStyleLbl="parChTrans1D4" presStyleIdx="2" presStyleCnt="11"/>
      <dgm:spPr/>
      <dgm:t>
        <a:bodyPr/>
        <a:lstStyle/>
        <a:p>
          <a:endParaRPr lang="en-US"/>
        </a:p>
      </dgm:t>
    </dgm:pt>
    <dgm:pt modelId="{18BBFBA5-C243-442C-B8B6-424C14D9C9AF}" type="pres">
      <dgm:prSet presAssocID="{39276740-50E4-4272-9C4C-33FC28B87F63}" presName="hierRoot4" presStyleCnt="0"/>
      <dgm:spPr/>
      <dgm:t>
        <a:bodyPr/>
        <a:lstStyle/>
        <a:p>
          <a:endParaRPr lang="en-US"/>
        </a:p>
      </dgm:t>
    </dgm:pt>
    <dgm:pt modelId="{F3D1B6C7-1B48-43B9-9B85-A278110EC59A}" type="pres">
      <dgm:prSet presAssocID="{39276740-50E4-4272-9C4C-33FC28B87F63}" presName="composite4" presStyleCnt="0"/>
      <dgm:spPr/>
      <dgm:t>
        <a:bodyPr/>
        <a:lstStyle/>
        <a:p>
          <a:endParaRPr lang="en-US"/>
        </a:p>
      </dgm:t>
    </dgm:pt>
    <dgm:pt modelId="{F598EE6D-A3C9-457C-B1DD-D37F748BC598}" type="pres">
      <dgm:prSet presAssocID="{39276740-50E4-4272-9C4C-33FC28B87F63}" presName="background4" presStyleLbl="node4" presStyleIdx="2" presStyleCnt="11">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372DA458-F860-4EBA-8785-C76CD54CC665}" type="pres">
      <dgm:prSet presAssocID="{39276740-50E4-4272-9C4C-33FC28B87F63}" presName="text4" presStyleLbl="fgAcc4" presStyleIdx="2" presStyleCnt="11" custLinFactNeighborX="98274" custLinFactNeighborY="-1317">
        <dgm:presLayoutVars>
          <dgm:chPref val="3"/>
        </dgm:presLayoutVars>
      </dgm:prSet>
      <dgm:spPr/>
      <dgm:t>
        <a:bodyPr/>
        <a:lstStyle/>
        <a:p>
          <a:endParaRPr lang="en-US"/>
        </a:p>
      </dgm:t>
    </dgm:pt>
    <dgm:pt modelId="{7F50A460-4E1F-41F0-BB86-BE133728D40F}" type="pres">
      <dgm:prSet presAssocID="{39276740-50E4-4272-9C4C-33FC28B87F63}" presName="hierChild5" presStyleCnt="0"/>
      <dgm:spPr/>
      <dgm:t>
        <a:bodyPr/>
        <a:lstStyle/>
        <a:p>
          <a:endParaRPr lang="en-US"/>
        </a:p>
      </dgm:t>
    </dgm:pt>
    <dgm:pt modelId="{E982E7B9-8FF3-4394-8797-FFA450A4BE31}" type="pres">
      <dgm:prSet presAssocID="{73EB642B-B0EC-4F50-9020-38A464E7D010}" presName="Name23" presStyleLbl="parChTrans1D4" presStyleIdx="3" presStyleCnt="11"/>
      <dgm:spPr/>
      <dgm:t>
        <a:bodyPr/>
        <a:lstStyle/>
        <a:p>
          <a:endParaRPr lang="en-US"/>
        </a:p>
      </dgm:t>
    </dgm:pt>
    <dgm:pt modelId="{59CCC9BB-0416-44F1-A5C7-A8084753EA6E}" type="pres">
      <dgm:prSet presAssocID="{A7710AB3-E239-44F6-BFCB-96AB5FD0CE1D}" presName="hierRoot4" presStyleCnt="0"/>
      <dgm:spPr/>
      <dgm:t>
        <a:bodyPr/>
        <a:lstStyle/>
        <a:p>
          <a:endParaRPr lang="en-US"/>
        </a:p>
      </dgm:t>
    </dgm:pt>
    <dgm:pt modelId="{9943BB48-2478-43C0-8DAB-2A412774766E}" type="pres">
      <dgm:prSet presAssocID="{A7710AB3-E239-44F6-BFCB-96AB5FD0CE1D}" presName="composite4" presStyleCnt="0"/>
      <dgm:spPr/>
      <dgm:t>
        <a:bodyPr/>
        <a:lstStyle/>
        <a:p>
          <a:endParaRPr lang="en-US"/>
        </a:p>
      </dgm:t>
    </dgm:pt>
    <dgm:pt modelId="{48258046-944B-42E7-B29F-72D58B338696}" type="pres">
      <dgm:prSet presAssocID="{A7710AB3-E239-44F6-BFCB-96AB5FD0CE1D}" presName="background4" presStyleLbl="node4" presStyleIdx="3" presStyleCnt="11">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A512BB1F-9FB5-4FFE-86A2-9B33B0DF3463}" type="pres">
      <dgm:prSet presAssocID="{A7710AB3-E239-44F6-BFCB-96AB5FD0CE1D}" presName="text4" presStyleLbl="fgAcc4" presStyleIdx="3" presStyleCnt="11" custLinFactNeighborX="70418" custLinFactNeighborY="-21832">
        <dgm:presLayoutVars>
          <dgm:chPref val="3"/>
        </dgm:presLayoutVars>
      </dgm:prSet>
      <dgm:spPr/>
      <dgm:t>
        <a:bodyPr/>
        <a:lstStyle/>
        <a:p>
          <a:endParaRPr lang="en-US"/>
        </a:p>
      </dgm:t>
    </dgm:pt>
    <dgm:pt modelId="{6F5E6830-3D21-4405-B396-4262F0EAAECE}" type="pres">
      <dgm:prSet presAssocID="{A7710AB3-E239-44F6-BFCB-96AB5FD0CE1D}" presName="hierChild5" presStyleCnt="0"/>
      <dgm:spPr/>
      <dgm:t>
        <a:bodyPr/>
        <a:lstStyle/>
        <a:p>
          <a:endParaRPr lang="en-US"/>
        </a:p>
      </dgm:t>
    </dgm:pt>
    <dgm:pt modelId="{FE665AF0-453C-41AF-AB3C-4374818BF824}" type="pres">
      <dgm:prSet presAssocID="{993643B3-07C8-4ABF-A887-1A62314BBB46}" presName="Name23" presStyleLbl="parChTrans1D4" presStyleIdx="4" presStyleCnt="11"/>
      <dgm:spPr/>
      <dgm:t>
        <a:bodyPr/>
        <a:lstStyle/>
        <a:p>
          <a:endParaRPr lang="en-US"/>
        </a:p>
      </dgm:t>
    </dgm:pt>
    <dgm:pt modelId="{A55F2B9F-8CEC-4446-9230-1BE48CB3BFB2}" type="pres">
      <dgm:prSet presAssocID="{0EBE12F3-8C75-4F98-B3F3-759BE51E039A}" presName="hierRoot4" presStyleCnt="0"/>
      <dgm:spPr/>
      <dgm:t>
        <a:bodyPr/>
        <a:lstStyle/>
        <a:p>
          <a:endParaRPr lang="en-US"/>
        </a:p>
      </dgm:t>
    </dgm:pt>
    <dgm:pt modelId="{F9962AB4-AC7C-47F4-AAEC-D6F83C3AE7BD}" type="pres">
      <dgm:prSet presAssocID="{0EBE12F3-8C75-4F98-B3F3-759BE51E039A}" presName="composite4" presStyleCnt="0"/>
      <dgm:spPr/>
      <dgm:t>
        <a:bodyPr/>
        <a:lstStyle/>
        <a:p>
          <a:endParaRPr lang="en-US"/>
        </a:p>
      </dgm:t>
    </dgm:pt>
    <dgm:pt modelId="{F5A62E8D-A76D-4148-9FF4-C10407C220FA}" type="pres">
      <dgm:prSet presAssocID="{0EBE12F3-8C75-4F98-B3F3-759BE51E039A}" presName="background4" presStyleLbl="node4" presStyleIdx="4" presStyleCnt="11">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9FC0651E-B514-4602-B0DF-10096984F184}" type="pres">
      <dgm:prSet presAssocID="{0EBE12F3-8C75-4F98-B3F3-759BE51E039A}" presName="text4" presStyleLbl="fgAcc4" presStyleIdx="4" presStyleCnt="11" custLinFactNeighborX="98351" custLinFactNeighborY="-21832">
        <dgm:presLayoutVars>
          <dgm:chPref val="3"/>
        </dgm:presLayoutVars>
      </dgm:prSet>
      <dgm:spPr/>
      <dgm:t>
        <a:bodyPr/>
        <a:lstStyle/>
        <a:p>
          <a:endParaRPr lang="en-US"/>
        </a:p>
      </dgm:t>
    </dgm:pt>
    <dgm:pt modelId="{F224DF9B-2F8D-4D1C-9703-598DB42A5636}" type="pres">
      <dgm:prSet presAssocID="{0EBE12F3-8C75-4F98-B3F3-759BE51E039A}" presName="hierChild5" presStyleCnt="0"/>
      <dgm:spPr/>
      <dgm:t>
        <a:bodyPr/>
        <a:lstStyle/>
        <a:p>
          <a:endParaRPr lang="en-US"/>
        </a:p>
      </dgm:t>
    </dgm:pt>
    <dgm:pt modelId="{E11237C2-529E-46A3-9B22-F172D097351E}" type="pres">
      <dgm:prSet presAssocID="{DCAD8EDE-5CF7-45BE-B1A3-D5BDCDED9903}" presName="Name23" presStyleLbl="parChTrans1D4" presStyleIdx="5" presStyleCnt="11"/>
      <dgm:spPr/>
      <dgm:t>
        <a:bodyPr/>
        <a:lstStyle/>
        <a:p>
          <a:endParaRPr lang="en-US"/>
        </a:p>
      </dgm:t>
    </dgm:pt>
    <dgm:pt modelId="{A5CAFB34-42AF-4FFA-AEC3-06D38B35D299}" type="pres">
      <dgm:prSet presAssocID="{C7039E6C-F853-4CA7-B10E-AE62811B207D}" presName="hierRoot4" presStyleCnt="0"/>
      <dgm:spPr/>
    </dgm:pt>
    <dgm:pt modelId="{22A56BB4-52E8-4E8A-BBAF-4B790150B4FE}" type="pres">
      <dgm:prSet presAssocID="{C7039E6C-F853-4CA7-B10E-AE62811B207D}" presName="composite4" presStyleCnt="0"/>
      <dgm:spPr/>
    </dgm:pt>
    <dgm:pt modelId="{254731E6-1B8F-40EB-821E-C024B0547ABC}" type="pres">
      <dgm:prSet presAssocID="{C7039E6C-F853-4CA7-B10E-AE62811B207D}" presName="background4" presStyleLbl="node4" presStyleIdx="5" presStyleCnt="11"/>
      <dgm:spPr/>
    </dgm:pt>
    <dgm:pt modelId="{416C1133-2CCF-4C16-AB82-D4E8AA2563AD}" type="pres">
      <dgm:prSet presAssocID="{C7039E6C-F853-4CA7-B10E-AE62811B207D}" presName="text4" presStyleLbl="fgAcc4" presStyleIdx="5" presStyleCnt="11">
        <dgm:presLayoutVars>
          <dgm:chPref val="3"/>
        </dgm:presLayoutVars>
      </dgm:prSet>
      <dgm:spPr/>
      <dgm:t>
        <a:bodyPr/>
        <a:lstStyle/>
        <a:p>
          <a:endParaRPr lang="en-US"/>
        </a:p>
      </dgm:t>
    </dgm:pt>
    <dgm:pt modelId="{4769A484-69EE-418F-A497-DB2453B0645E}" type="pres">
      <dgm:prSet presAssocID="{C7039E6C-F853-4CA7-B10E-AE62811B207D}" presName="hierChild5" presStyleCnt="0"/>
      <dgm:spPr/>
    </dgm:pt>
    <dgm:pt modelId="{5AAC4EDC-DE75-49F4-AFE7-1F6846C4D52A}" type="pres">
      <dgm:prSet presAssocID="{B4472B02-22E6-49D5-96CC-7E4134734B09}" presName="Name23" presStyleLbl="parChTrans1D4" presStyleIdx="6" presStyleCnt="11"/>
      <dgm:spPr/>
      <dgm:t>
        <a:bodyPr/>
        <a:lstStyle/>
        <a:p>
          <a:endParaRPr lang="en-US"/>
        </a:p>
      </dgm:t>
    </dgm:pt>
    <dgm:pt modelId="{A1FD617E-B348-46E4-A43B-76C70DA11601}" type="pres">
      <dgm:prSet presAssocID="{457A5C44-C5BE-4A07-9E91-835531447F8B}" presName="hierRoot4" presStyleCnt="0"/>
      <dgm:spPr/>
    </dgm:pt>
    <dgm:pt modelId="{D02FC105-ACA4-4A2B-BF6B-3E353125D39C}" type="pres">
      <dgm:prSet presAssocID="{457A5C44-C5BE-4A07-9E91-835531447F8B}" presName="composite4" presStyleCnt="0"/>
      <dgm:spPr/>
    </dgm:pt>
    <dgm:pt modelId="{60C8A22B-32B2-4381-B6D6-EAE466386444}" type="pres">
      <dgm:prSet presAssocID="{457A5C44-C5BE-4A07-9E91-835531447F8B}" presName="background4" presStyleLbl="node4" presStyleIdx="6" presStyleCnt="11"/>
      <dgm:spPr/>
    </dgm:pt>
    <dgm:pt modelId="{301070E5-F787-49E6-862E-07D207DC6EEC}" type="pres">
      <dgm:prSet presAssocID="{457A5C44-C5BE-4A07-9E91-835531447F8B}" presName="text4" presStyleLbl="fgAcc4" presStyleIdx="6" presStyleCnt="11" custLinFactX="96737" custLinFactNeighborX="100000">
        <dgm:presLayoutVars>
          <dgm:chPref val="3"/>
        </dgm:presLayoutVars>
      </dgm:prSet>
      <dgm:spPr/>
      <dgm:t>
        <a:bodyPr/>
        <a:lstStyle/>
        <a:p>
          <a:endParaRPr lang="en-US"/>
        </a:p>
      </dgm:t>
    </dgm:pt>
    <dgm:pt modelId="{A4AD1DD4-45F5-49DD-A420-56B5482B7923}" type="pres">
      <dgm:prSet presAssocID="{457A5C44-C5BE-4A07-9E91-835531447F8B}" presName="hierChild5" presStyleCnt="0"/>
      <dgm:spPr/>
    </dgm:pt>
    <dgm:pt modelId="{B4439501-D3D5-4059-A811-234A2BC64D34}" type="pres">
      <dgm:prSet presAssocID="{56BC43E9-A25B-4E83-9A39-D62A61251783}" presName="Name23" presStyleLbl="parChTrans1D4" presStyleIdx="7" presStyleCnt="11"/>
      <dgm:spPr/>
      <dgm:t>
        <a:bodyPr/>
        <a:lstStyle/>
        <a:p>
          <a:endParaRPr lang="en-US"/>
        </a:p>
      </dgm:t>
    </dgm:pt>
    <dgm:pt modelId="{1DF0AE49-EA29-40D6-ABBE-841458DE440E}" type="pres">
      <dgm:prSet presAssocID="{CCFFE844-F7A6-442D-BDF2-2124B528EBE5}" presName="hierRoot4" presStyleCnt="0"/>
      <dgm:spPr/>
      <dgm:t>
        <a:bodyPr/>
        <a:lstStyle/>
        <a:p>
          <a:endParaRPr lang="en-US"/>
        </a:p>
      </dgm:t>
    </dgm:pt>
    <dgm:pt modelId="{E495D001-C47C-4137-BB4F-7167DED4B894}" type="pres">
      <dgm:prSet presAssocID="{CCFFE844-F7A6-442D-BDF2-2124B528EBE5}" presName="composite4" presStyleCnt="0"/>
      <dgm:spPr/>
      <dgm:t>
        <a:bodyPr/>
        <a:lstStyle/>
        <a:p>
          <a:endParaRPr lang="en-US"/>
        </a:p>
      </dgm:t>
    </dgm:pt>
    <dgm:pt modelId="{4FC9625D-1C23-494B-B1E6-D42A63F82D89}" type="pres">
      <dgm:prSet presAssocID="{CCFFE844-F7A6-442D-BDF2-2124B528EBE5}" presName="background4" presStyleLbl="node4" presStyleIdx="7" presStyleCnt="11">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7553087C-9244-4FD5-802A-F259120FC4BC}" type="pres">
      <dgm:prSet presAssocID="{CCFFE844-F7A6-442D-BDF2-2124B528EBE5}" presName="text4" presStyleLbl="fgAcc4" presStyleIdx="7" presStyleCnt="11" custLinFactX="35890" custLinFactNeighborX="100000" custLinFactNeighborY="-21832">
        <dgm:presLayoutVars>
          <dgm:chPref val="3"/>
        </dgm:presLayoutVars>
      </dgm:prSet>
      <dgm:spPr/>
      <dgm:t>
        <a:bodyPr/>
        <a:lstStyle/>
        <a:p>
          <a:endParaRPr lang="en-US"/>
        </a:p>
      </dgm:t>
    </dgm:pt>
    <dgm:pt modelId="{7F90F9F5-BCCC-4305-BDEA-D68A5870C140}" type="pres">
      <dgm:prSet presAssocID="{CCFFE844-F7A6-442D-BDF2-2124B528EBE5}" presName="hierChild5" presStyleCnt="0"/>
      <dgm:spPr/>
      <dgm:t>
        <a:bodyPr/>
        <a:lstStyle/>
        <a:p>
          <a:endParaRPr lang="en-US"/>
        </a:p>
      </dgm:t>
    </dgm:pt>
    <dgm:pt modelId="{B29DBD0A-5E60-4A40-A098-F372A4B0C6EF}" type="pres">
      <dgm:prSet presAssocID="{EEAC1F5B-2054-453B-B294-382BF3861459}" presName="Name23" presStyleLbl="parChTrans1D4" presStyleIdx="8" presStyleCnt="11"/>
      <dgm:spPr/>
      <dgm:t>
        <a:bodyPr/>
        <a:lstStyle/>
        <a:p>
          <a:endParaRPr lang="en-US"/>
        </a:p>
      </dgm:t>
    </dgm:pt>
    <dgm:pt modelId="{28F56D9B-ED9D-4F00-9AE3-697F48038C24}" type="pres">
      <dgm:prSet presAssocID="{377EBB05-04AD-43A7-AD74-0DA505F06140}" presName="hierRoot4" presStyleCnt="0"/>
      <dgm:spPr/>
      <dgm:t>
        <a:bodyPr/>
        <a:lstStyle/>
        <a:p>
          <a:endParaRPr lang="en-US"/>
        </a:p>
      </dgm:t>
    </dgm:pt>
    <dgm:pt modelId="{D5BA55EE-827C-4657-B3FD-288B7DBB7400}" type="pres">
      <dgm:prSet presAssocID="{377EBB05-04AD-43A7-AD74-0DA505F06140}" presName="composite4" presStyleCnt="0"/>
      <dgm:spPr/>
      <dgm:t>
        <a:bodyPr/>
        <a:lstStyle/>
        <a:p>
          <a:endParaRPr lang="en-US"/>
        </a:p>
      </dgm:t>
    </dgm:pt>
    <dgm:pt modelId="{DDA98B0C-1407-4A64-AF6B-376C8B63D6D9}" type="pres">
      <dgm:prSet presAssocID="{377EBB05-04AD-43A7-AD74-0DA505F06140}" presName="background4" presStyleLbl="node4" presStyleIdx="8" presStyleCnt="11"/>
      <dgm:spPr/>
      <dgm:t>
        <a:bodyPr/>
        <a:lstStyle/>
        <a:p>
          <a:endParaRPr lang="en-US"/>
        </a:p>
      </dgm:t>
    </dgm:pt>
    <dgm:pt modelId="{7AD1C6EE-0423-4A7B-AAC6-F70CDE6E3EB3}" type="pres">
      <dgm:prSet presAssocID="{377EBB05-04AD-43A7-AD74-0DA505F06140}" presName="text4" presStyleLbl="fgAcc4" presStyleIdx="8" presStyleCnt="11" custLinFactX="9241" custLinFactNeighborX="100000" custLinFactNeighborY="5590">
        <dgm:presLayoutVars>
          <dgm:chPref val="3"/>
        </dgm:presLayoutVars>
      </dgm:prSet>
      <dgm:spPr/>
      <dgm:t>
        <a:bodyPr/>
        <a:lstStyle/>
        <a:p>
          <a:endParaRPr lang="en-US"/>
        </a:p>
      </dgm:t>
    </dgm:pt>
    <dgm:pt modelId="{D839C9C9-A7CC-4CB1-89DE-260F2FC38DE1}" type="pres">
      <dgm:prSet presAssocID="{377EBB05-04AD-43A7-AD74-0DA505F06140}" presName="hierChild5" presStyleCnt="0"/>
      <dgm:spPr/>
      <dgm:t>
        <a:bodyPr/>
        <a:lstStyle/>
        <a:p>
          <a:endParaRPr lang="en-US"/>
        </a:p>
      </dgm:t>
    </dgm:pt>
    <dgm:pt modelId="{48FD159A-2972-443F-8139-A5912C5DCC04}" type="pres">
      <dgm:prSet presAssocID="{C23D8BC2-CD33-4967-B3A3-CD3EB6C8DC7F}" presName="Name23" presStyleLbl="parChTrans1D4" presStyleIdx="9" presStyleCnt="11"/>
      <dgm:spPr/>
      <dgm:t>
        <a:bodyPr/>
        <a:lstStyle/>
        <a:p>
          <a:endParaRPr lang="en-US"/>
        </a:p>
      </dgm:t>
    </dgm:pt>
    <dgm:pt modelId="{46BD244F-755C-4045-B2C1-89277D088E10}" type="pres">
      <dgm:prSet presAssocID="{1B3B1485-100C-4993-B7C7-DFEF87FAB8AF}" presName="hierRoot4" presStyleCnt="0"/>
      <dgm:spPr/>
      <dgm:t>
        <a:bodyPr/>
        <a:lstStyle/>
        <a:p>
          <a:endParaRPr lang="en-US"/>
        </a:p>
      </dgm:t>
    </dgm:pt>
    <dgm:pt modelId="{8D57B924-CFC7-4D92-B797-4BE21C780175}" type="pres">
      <dgm:prSet presAssocID="{1B3B1485-100C-4993-B7C7-DFEF87FAB8AF}" presName="composite4" presStyleCnt="0"/>
      <dgm:spPr/>
      <dgm:t>
        <a:bodyPr/>
        <a:lstStyle/>
        <a:p>
          <a:endParaRPr lang="en-US"/>
        </a:p>
      </dgm:t>
    </dgm:pt>
    <dgm:pt modelId="{D6BA01F6-CA34-47C7-99A7-9E041A142FC0}" type="pres">
      <dgm:prSet presAssocID="{1B3B1485-100C-4993-B7C7-DFEF87FAB8AF}" presName="background4" presStyleLbl="node4" presStyleIdx="9" presStyleCnt="11">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7151B932-D6CA-4768-B35A-B34130ED9233}" type="pres">
      <dgm:prSet presAssocID="{1B3B1485-100C-4993-B7C7-DFEF87FAB8AF}" presName="text4" presStyleLbl="fgAcc4" presStyleIdx="9" presStyleCnt="11" custLinFactX="42198" custLinFactNeighborX="100000" custLinFactNeighborY="7580">
        <dgm:presLayoutVars>
          <dgm:chPref val="3"/>
        </dgm:presLayoutVars>
      </dgm:prSet>
      <dgm:spPr/>
      <dgm:t>
        <a:bodyPr/>
        <a:lstStyle/>
        <a:p>
          <a:endParaRPr lang="en-US"/>
        </a:p>
      </dgm:t>
    </dgm:pt>
    <dgm:pt modelId="{C9A6BCA0-6A08-44F6-ADD5-938DEE6B158B}" type="pres">
      <dgm:prSet presAssocID="{1B3B1485-100C-4993-B7C7-DFEF87FAB8AF}" presName="hierChild5" presStyleCnt="0"/>
      <dgm:spPr/>
      <dgm:t>
        <a:bodyPr/>
        <a:lstStyle/>
        <a:p>
          <a:endParaRPr lang="en-US"/>
        </a:p>
      </dgm:t>
    </dgm:pt>
    <dgm:pt modelId="{6A204CF5-D00C-48F3-8BC4-EB1FEB4185B8}" type="pres">
      <dgm:prSet presAssocID="{CE217FD2-EEF9-4CB7-AA27-5153CCCECF64}" presName="Name23" presStyleLbl="parChTrans1D4" presStyleIdx="10" presStyleCnt="11"/>
      <dgm:spPr/>
      <dgm:t>
        <a:bodyPr/>
        <a:lstStyle/>
        <a:p>
          <a:endParaRPr lang="en-US"/>
        </a:p>
      </dgm:t>
    </dgm:pt>
    <dgm:pt modelId="{06DB03F2-3B9D-414E-B5B4-D88665839290}" type="pres">
      <dgm:prSet presAssocID="{9006B6D9-1816-4DB1-B3D3-60DACFA433F6}" presName="hierRoot4" presStyleCnt="0"/>
      <dgm:spPr/>
      <dgm:t>
        <a:bodyPr/>
        <a:lstStyle/>
        <a:p>
          <a:endParaRPr lang="en-US"/>
        </a:p>
      </dgm:t>
    </dgm:pt>
    <dgm:pt modelId="{A74DF63B-0DF6-46EF-A79E-8E39AFB69F9F}" type="pres">
      <dgm:prSet presAssocID="{9006B6D9-1816-4DB1-B3D3-60DACFA433F6}" presName="composite4" presStyleCnt="0"/>
      <dgm:spPr/>
      <dgm:t>
        <a:bodyPr/>
        <a:lstStyle/>
        <a:p>
          <a:endParaRPr lang="en-US"/>
        </a:p>
      </dgm:t>
    </dgm:pt>
    <dgm:pt modelId="{2CAD73C5-0E50-4045-9C48-69055266AA0D}" type="pres">
      <dgm:prSet presAssocID="{9006B6D9-1816-4DB1-B3D3-60DACFA433F6}" presName="background4" presStyleLbl="node4" presStyleIdx="10" presStyleCnt="11">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64C1140C-12B9-4A00-8E11-04DA1C40C1A6}" type="pres">
      <dgm:prSet presAssocID="{9006B6D9-1816-4DB1-B3D3-60DACFA433F6}" presName="text4" presStyleLbl="fgAcc4" presStyleIdx="10" presStyleCnt="11" custLinFactX="100000" custLinFactNeighborX="107670" custLinFactNeighborY="7580">
        <dgm:presLayoutVars>
          <dgm:chPref val="3"/>
        </dgm:presLayoutVars>
      </dgm:prSet>
      <dgm:spPr/>
      <dgm:t>
        <a:bodyPr/>
        <a:lstStyle/>
        <a:p>
          <a:endParaRPr lang="en-US"/>
        </a:p>
      </dgm:t>
    </dgm:pt>
    <dgm:pt modelId="{330F1099-AABD-40AC-A7B8-9223E68D1642}" type="pres">
      <dgm:prSet presAssocID="{9006B6D9-1816-4DB1-B3D3-60DACFA433F6}" presName="hierChild5" presStyleCnt="0"/>
      <dgm:spPr/>
      <dgm:t>
        <a:bodyPr/>
        <a:lstStyle/>
        <a:p>
          <a:endParaRPr lang="en-US"/>
        </a:p>
      </dgm:t>
    </dgm:pt>
    <dgm:pt modelId="{4BC0EA20-1760-4DA5-B2B5-E3992E53B61D}" type="pres">
      <dgm:prSet presAssocID="{571F5B87-2258-4536-8101-AA28D6413E96}" presName="Name17" presStyleLbl="parChTrans1D3" presStyleIdx="3" presStyleCnt="4"/>
      <dgm:spPr/>
      <dgm:t>
        <a:bodyPr/>
        <a:lstStyle/>
        <a:p>
          <a:endParaRPr lang="en-US"/>
        </a:p>
      </dgm:t>
    </dgm:pt>
    <dgm:pt modelId="{49E0A7FA-C1C8-477C-8802-AD0E2F57B15F}" type="pres">
      <dgm:prSet presAssocID="{84AA96B2-ECBE-4030-9434-904D7ED94D5C}" presName="hierRoot3" presStyleCnt="0"/>
      <dgm:spPr/>
      <dgm:t>
        <a:bodyPr/>
        <a:lstStyle/>
        <a:p>
          <a:endParaRPr lang="en-US"/>
        </a:p>
      </dgm:t>
    </dgm:pt>
    <dgm:pt modelId="{5B1E7B55-E1D6-4A00-B856-0065F8665AAF}" type="pres">
      <dgm:prSet presAssocID="{84AA96B2-ECBE-4030-9434-904D7ED94D5C}" presName="composite3" presStyleCnt="0"/>
      <dgm:spPr/>
      <dgm:t>
        <a:bodyPr/>
        <a:lstStyle/>
        <a:p>
          <a:endParaRPr lang="en-US"/>
        </a:p>
      </dgm:t>
    </dgm:pt>
    <dgm:pt modelId="{5AB8B660-C074-479B-8D96-D64BF78A402A}" type="pres">
      <dgm:prSet presAssocID="{84AA96B2-ECBE-4030-9434-904D7ED94D5C}" presName="background3" presStyleLbl="node3" presStyleIdx="3" presStyleCnt="4"/>
      <dgm:spPr/>
      <dgm:t>
        <a:bodyPr/>
        <a:lstStyle/>
        <a:p>
          <a:endParaRPr lang="en-US"/>
        </a:p>
      </dgm:t>
    </dgm:pt>
    <dgm:pt modelId="{DCEB1E98-0F0C-49E2-A710-6F766DB97463}" type="pres">
      <dgm:prSet presAssocID="{84AA96B2-ECBE-4030-9434-904D7ED94D5C}" presName="text3" presStyleLbl="fgAcc3" presStyleIdx="3" presStyleCnt="4" custLinFactX="143859" custLinFactNeighborX="200000" custLinFactNeighborY="3600">
        <dgm:presLayoutVars>
          <dgm:chPref val="3"/>
        </dgm:presLayoutVars>
      </dgm:prSet>
      <dgm:spPr/>
      <dgm:t>
        <a:bodyPr/>
        <a:lstStyle/>
        <a:p>
          <a:endParaRPr lang="en-US"/>
        </a:p>
      </dgm:t>
    </dgm:pt>
    <dgm:pt modelId="{970B7B8B-88B3-4D09-8798-22C71D3FE03D}" type="pres">
      <dgm:prSet presAssocID="{84AA96B2-ECBE-4030-9434-904D7ED94D5C}" presName="hierChild4" presStyleCnt="0"/>
      <dgm:spPr/>
      <dgm:t>
        <a:bodyPr/>
        <a:lstStyle/>
        <a:p>
          <a:endParaRPr lang="en-US"/>
        </a:p>
      </dgm:t>
    </dgm:pt>
  </dgm:ptLst>
  <dgm:cxnLst>
    <dgm:cxn modelId="{B4621AFF-67BD-48B8-A968-5C1310EA3C6F}" srcId="{377EBB05-04AD-43A7-AD74-0DA505F06140}" destId="{9006B6D9-1816-4DB1-B3D3-60DACFA433F6}" srcOrd="1" destOrd="0" parTransId="{CE217FD2-EEF9-4CB7-AA27-5153CCCECF64}" sibTransId="{D93A754E-B3E9-474F-96FA-2D27D65EB8C7}"/>
    <dgm:cxn modelId="{B7B8C8DB-F4A5-8045-99EA-F618E7AD5884}" type="presOf" srcId="{C7039E6C-F853-4CA7-B10E-AE62811B207D}" destId="{416C1133-2CCF-4C16-AB82-D4E8AA2563AD}" srcOrd="0" destOrd="0" presId="urn:microsoft.com/office/officeart/2005/8/layout/hierarchy1"/>
    <dgm:cxn modelId="{C36A8CD2-908B-9C41-889F-F5DAE150824E}" type="presOf" srcId="{A2A9A62D-3BA5-4B6B-A32E-E054A9EFF477}" destId="{B5C93A01-4B52-4D53-BFE2-333E8770D77B}" srcOrd="0" destOrd="0" presId="urn:microsoft.com/office/officeart/2005/8/layout/hierarchy1"/>
    <dgm:cxn modelId="{532109CC-B1C1-4442-9415-DB61E6DCA84C}" srcId="{E53962D0-0144-4EDF-B6D6-8D0D08F87755}" destId="{DE0403D9-1DD9-49E1-963B-DFD42CE78E3A}" srcOrd="0" destOrd="0" parTransId="{45AA53FD-13D1-4368-A1BF-3EF208B8A592}" sibTransId="{0C6B04C8-A4AF-4BAB-AF97-415FEFE340D8}"/>
    <dgm:cxn modelId="{FEFEAE33-D174-D14F-923A-51ABDA6FD3F7}" type="presOf" srcId="{377EBB05-04AD-43A7-AD74-0DA505F06140}" destId="{7AD1C6EE-0423-4A7B-AAC6-F70CDE6E3EB3}" srcOrd="0" destOrd="0" presId="urn:microsoft.com/office/officeart/2005/8/layout/hierarchy1"/>
    <dgm:cxn modelId="{CCCF943A-6429-4191-8768-81FA4FDBAF59}" srcId="{B10500C3-44CE-481A-8728-7E80553BD818}" destId="{84AA96B2-ECBE-4030-9434-904D7ED94D5C}" srcOrd="1" destOrd="0" parTransId="{571F5B87-2258-4536-8101-AA28D6413E96}" sibTransId="{21C4252E-5A28-4819-89A3-0CA8B85FCE65}"/>
    <dgm:cxn modelId="{23F6014C-730F-F94A-A9BA-B50AA4E2A750}" type="presOf" srcId="{EEAC1F5B-2054-453B-B294-382BF3861459}" destId="{B29DBD0A-5E60-4A40-A098-F372A4B0C6EF}" srcOrd="0" destOrd="0" presId="urn:microsoft.com/office/officeart/2005/8/layout/hierarchy1"/>
    <dgm:cxn modelId="{0A2FCA2E-DADC-874C-8F24-AA0B3E0562A7}" type="presOf" srcId="{8A432025-8F40-4752-8E7F-4D1D2B38EDB2}" destId="{CA802F0A-ECA0-4916-8AD5-5DE7741355E6}" srcOrd="0" destOrd="0" presId="urn:microsoft.com/office/officeart/2005/8/layout/hierarchy1"/>
    <dgm:cxn modelId="{40470175-EA9F-4250-8050-098AA7290857}" srcId="{DE0403D9-1DD9-49E1-963B-DFD42CE78E3A}" destId="{E881BD6C-5618-4751-B401-D51C2DB76869}" srcOrd="0" destOrd="0" parTransId="{EDA09B90-F00E-411C-8962-866247C9A94C}" sibTransId="{2DD69F29-04CC-4B80-AEDA-DC8BD73B5933}"/>
    <dgm:cxn modelId="{4C95ECE4-F71B-8C4C-875A-AE08EED069B5}" type="presOf" srcId="{C23D8BC2-CD33-4967-B3A3-CD3EB6C8DC7F}" destId="{48FD159A-2972-443F-8139-A5912C5DCC04}" srcOrd="0" destOrd="0" presId="urn:microsoft.com/office/officeart/2005/8/layout/hierarchy1"/>
    <dgm:cxn modelId="{24A8B3AF-D257-7D47-8A49-5B194DAECF9D}" type="presOf" srcId="{B10500C3-44CE-481A-8728-7E80553BD818}" destId="{201A7A4D-DEA1-4BF6-8EC5-81A8223444D2}" srcOrd="0" destOrd="0" presId="urn:microsoft.com/office/officeart/2005/8/layout/hierarchy1"/>
    <dgm:cxn modelId="{3A1C243F-F241-4214-AFDD-61EDF7D09FEA}" srcId="{E881BD6C-5618-4751-B401-D51C2DB76869}" destId="{8A432025-8F40-4752-8E7F-4D1D2B38EDB2}" srcOrd="1" destOrd="0" parTransId="{DC78A1CF-3CFF-4BB6-87E4-7ED724B0FD4C}" sibTransId="{DFD442DB-6B68-421F-A995-A3186866BB49}"/>
    <dgm:cxn modelId="{BCACAA61-ED24-0842-AEE9-7472D87EFA88}" type="presOf" srcId="{A17D4FD2-BFE8-4892-8F0B-15388D2F08A5}" destId="{7A15F890-733D-41C8-A7BA-FAF83F76B090}" srcOrd="0" destOrd="0" presId="urn:microsoft.com/office/officeart/2005/8/layout/hierarchy1"/>
    <dgm:cxn modelId="{2FD5AB7F-4D4A-6C48-90D2-53F56844313C}" type="presOf" srcId="{3339165E-736E-4EB6-9C81-424B586171FD}" destId="{A6D80C12-4FEE-4B00-BAA7-2EF260EC8FF0}" srcOrd="0" destOrd="0" presId="urn:microsoft.com/office/officeart/2005/8/layout/hierarchy1"/>
    <dgm:cxn modelId="{A6E0AC83-5BF9-3641-A67B-3FCA5363ED71}" type="presOf" srcId="{1B3B1485-100C-4993-B7C7-DFEF87FAB8AF}" destId="{7151B932-D6CA-4768-B35A-B34130ED9233}" srcOrd="0" destOrd="0" presId="urn:microsoft.com/office/officeart/2005/8/layout/hierarchy1"/>
    <dgm:cxn modelId="{E3605C2F-70A4-AC49-AEAD-FCE4B332FD15}" type="presOf" srcId="{457A5C44-C5BE-4A07-9E91-835531447F8B}" destId="{301070E5-F787-49E6-862E-07D207DC6EEC}" srcOrd="0" destOrd="0" presId="urn:microsoft.com/office/officeart/2005/8/layout/hierarchy1"/>
    <dgm:cxn modelId="{CFF0D289-EC60-4BF2-87E1-3BB9D2A405FB}" srcId="{E881BD6C-5618-4751-B401-D51C2DB76869}" destId="{F525936C-5F63-451C-B38B-62C6F17B24C3}" srcOrd="0" destOrd="0" parTransId="{3339165E-736E-4EB6-9C81-424B586171FD}" sibTransId="{9FC0BF9C-D3AF-4FD1-AAFF-92EE5EC949CD}"/>
    <dgm:cxn modelId="{7689276D-82EF-654F-9AAC-30CDECCDE9C4}" type="presOf" srcId="{CE217FD2-EEF9-4CB7-AA27-5153CCCECF64}" destId="{6A204CF5-D00C-48F3-8BC4-EB1FEB4185B8}" srcOrd="0" destOrd="0" presId="urn:microsoft.com/office/officeart/2005/8/layout/hierarchy1"/>
    <dgm:cxn modelId="{59C58348-DEA8-A446-ABFE-348B0A126FFE}" type="presOf" srcId="{E53962D0-0144-4EDF-B6D6-8D0D08F87755}" destId="{85FBED08-1E3B-4278-99C1-B6F71F6D6843}" srcOrd="0" destOrd="0" presId="urn:microsoft.com/office/officeart/2005/8/layout/hierarchy1"/>
    <dgm:cxn modelId="{086A12BB-9BC0-0640-B5CE-2F59CB028923}" type="presOf" srcId="{A7710AB3-E239-44F6-BFCB-96AB5FD0CE1D}" destId="{A512BB1F-9FB5-4FFE-86A2-9B33B0DF3463}" srcOrd="0" destOrd="0" presId="urn:microsoft.com/office/officeart/2005/8/layout/hierarchy1"/>
    <dgm:cxn modelId="{42F0ED30-FB21-0449-A9FB-0A7AD9C9157F}" type="presOf" srcId="{DC78A1CF-3CFF-4BB6-87E4-7ED724B0FD4C}" destId="{D89AFCD0-CD66-49DE-A08E-1520E7AFD74C}" srcOrd="0" destOrd="0" presId="urn:microsoft.com/office/officeart/2005/8/layout/hierarchy1"/>
    <dgm:cxn modelId="{E07EB51F-5A0C-FA4A-A619-A2E49D44F7FB}" type="presOf" srcId="{0EBE12F3-8C75-4F98-B3F3-759BE51E039A}" destId="{9FC0651E-B514-4602-B0DF-10096984F184}" srcOrd="0" destOrd="0" presId="urn:microsoft.com/office/officeart/2005/8/layout/hierarchy1"/>
    <dgm:cxn modelId="{32644DEC-E419-6E4A-B82B-6D81F3BA2B6D}" type="presOf" srcId="{39276740-50E4-4272-9C4C-33FC28B87F63}" destId="{372DA458-F860-4EBA-8785-C76CD54CC665}" srcOrd="0" destOrd="0" presId="urn:microsoft.com/office/officeart/2005/8/layout/hierarchy1"/>
    <dgm:cxn modelId="{1C67AA05-7199-49B4-9A6F-3B464188E94C}" srcId="{39276740-50E4-4272-9C4C-33FC28B87F63}" destId="{CCFFE844-F7A6-442D-BDF2-2124B528EBE5}" srcOrd="1" destOrd="0" parTransId="{56BC43E9-A25B-4E83-9A39-D62A61251783}" sibTransId="{0E171808-A11D-4E83-A19F-5CCC0DB88A0F}"/>
    <dgm:cxn modelId="{D3AEFD1D-D8B4-47F2-8DE3-8649A054F0E7}" srcId="{DE0403D9-1DD9-49E1-963B-DFD42CE78E3A}" destId="{B10500C3-44CE-481A-8728-7E80553BD818}" srcOrd="1" destOrd="0" parTransId="{A6316CE4-A16C-4155-8701-1F7C60BA5502}" sibTransId="{77229574-E0DF-4E36-BF05-ABA323971EA6}"/>
    <dgm:cxn modelId="{96C022D2-6A85-534F-85AF-F60CFBA79369}" type="presOf" srcId="{0FA037D3-6D12-4E89-8AEB-11CF572DDE72}" destId="{B2C1352D-0BBA-416F-AE0C-93B16E9FCCAF}" srcOrd="0" destOrd="0" presId="urn:microsoft.com/office/officeart/2005/8/layout/hierarchy1"/>
    <dgm:cxn modelId="{7AE3530A-75DC-4D10-A865-5B73923977BE}" srcId="{B10500C3-44CE-481A-8728-7E80553BD818}" destId="{A2A9A62D-3BA5-4B6B-A32E-E054A9EFF477}" srcOrd="0" destOrd="0" parTransId="{A17D4FD2-BFE8-4892-8F0B-15388D2F08A5}" sibTransId="{AD9E49BC-8F19-4824-B0A1-CC81B6F6801E}"/>
    <dgm:cxn modelId="{19A614EA-C9AE-5041-9018-6D94B5218EFF}" type="presOf" srcId="{84AA96B2-ECBE-4030-9434-904D7ED94D5C}" destId="{DCEB1E98-0F0C-49E2-A710-6F766DB97463}" srcOrd="0" destOrd="0" presId="urn:microsoft.com/office/officeart/2005/8/layout/hierarchy1"/>
    <dgm:cxn modelId="{7030CCBA-2CE1-4ECA-B374-A49EFC0997C8}" srcId="{A2A9A62D-3BA5-4B6B-A32E-E054A9EFF477}" destId="{BFB4455E-971B-48E7-8D11-DE4A1DDF8365}" srcOrd="0" destOrd="0" parTransId="{55FFEB13-F2FC-46A9-8A02-120E91EE7F65}" sibTransId="{883385A3-FC33-4A23-9CF1-2CF3B390EE1D}"/>
    <dgm:cxn modelId="{6D2912E5-2E29-E94F-8D12-98D282C9C82B}" type="presOf" srcId="{9006B6D9-1816-4DB1-B3D3-60DACFA433F6}" destId="{64C1140C-12B9-4A00-8E11-04DA1C40C1A6}" srcOrd="0" destOrd="0" presId="urn:microsoft.com/office/officeart/2005/8/layout/hierarchy1"/>
    <dgm:cxn modelId="{8905D686-5575-4483-875F-BA584CD02EC0}" srcId="{BFB4455E-971B-48E7-8D11-DE4A1DDF8365}" destId="{39276740-50E4-4272-9C4C-33FC28B87F63}" srcOrd="1" destOrd="0" parTransId="{0FA037D3-6D12-4E89-8AEB-11CF572DDE72}" sibTransId="{48B32FFF-8C15-47C1-8123-E9BFEBE951C7}"/>
    <dgm:cxn modelId="{D1051DE6-CEF0-9942-AE6C-D592F34B5543}" type="presOf" srcId="{EDA09B90-F00E-411C-8962-866247C9A94C}" destId="{87A2D2A2-0842-4AC2-9B1B-054558FB0DCC}" srcOrd="0" destOrd="0" presId="urn:microsoft.com/office/officeart/2005/8/layout/hierarchy1"/>
    <dgm:cxn modelId="{B6BDC235-7C32-401B-AD59-21B6636FB4FD}" srcId="{BFB4455E-971B-48E7-8D11-DE4A1DDF8365}" destId="{C2CE70B8-3F76-4001-A237-83B3F4A9E98B}" srcOrd="0" destOrd="0" parTransId="{B0CFD59B-4D64-4826-9207-27B3F0228F0A}" sibTransId="{45640CC8-30C9-47E5-AA34-423773E4C5EA}"/>
    <dgm:cxn modelId="{D6006278-CF52-4A94-BE2A-02466F49D22C}" srcId="{A7710AB3-E239-44F6-BFCB-96AB5FD0CE1D}" destId="{0EBE12F3-8C75-4F98-B3F3-759BE51E039A}" srcOrd="0" destOrd="0" parTransId="{993643B3-07C8-4ABF-A887-1A62314BBB46}" sibTransId="{5B3FFFC7-8C50-401B-884F-E793C6830150}"/>
    <dgm:cxn modelId="{31F52B5A-9C3C-42A9-ABB9-CF8D5C814F62}" srcId="{0EBE12F3-8C75-4F98-B3F3-759BE51E039A}" destId="{457A5C44-C5BE-4A07-9E91-835531447F8B}" srcOrd="1" destOrd="0" parTransId="{B4472B02-22E6-49D5-96CC-7E4134734B09}" sibTransId="{51AA837B-221B-4DDC-AAF7-677E900AC81C}"/>
    <dgm:cxn modelId="{C8E5BF8B-2454-B44C-A248-B6C5702AFE1B}" type="presOf" srcId="{C2CE70B8-3F76-4001-A237-83B3F4A9E98B}" destId="{04CA2FD9-87F7-4451-9011-0D984045020C}" srcOrd="0" destOrd="0" presId="urn:microsoft.com/office/officeart/2005/8/layout/hierarchy1"/>
    <dgm:cxn modelId="{75446D90-7A0E-D743-AB4C-DF0097AE6C24}" type="presOf" srcId="{73EB642B-B0EC-4F50-9020-38A464E7D010}" destId="{E982E7B9-8FF3-4394-8797-FFA450A4BE31}" srcOrd="0" destOrd="0" presId="urn:microsoft.com/office/officeart/2005/8/layout/hierarchy1"/>
    <dgm:cxn modelId="{2848C080-6F05-4B00-95CA-EE6226BEC258}" srcId="{A2A9A62D-3BA5-4B6B-A32E-E054A9EFF477}" destId="{377EBB05-04AD-43A7-AD74-0DA505F06140}" srcOrd="1" destOrd="0" parTransId="{EEAC1F5B-2054-453B-B294-382BF3861459}" sibTransId="{65864F42-31F7-4A0E-AC0F-307AE369F94E}"/>
    <dgm:cxn modelId="{F72DC97A-359A-4A0B-9FC5-4D739CCCE512}" srcId="{39276740-50E4-4272-9C4C-33FC28B87F63}" destId="{A7710AB3-E239-44F6-BFCB-96AB5FD0CE1D}" srcOrd="0" destOrd="0" parTransId="{73EB642B-B0EC-4F50-9020-38A464E7D010}" sibTransId="{A7107A9D-0147-4623-AC61-8010DE3997CB}"/>
    <dgm:cxn modelId="{8CC6ED53-35F7-4244-84E5-D2315BA814FC}" type="presOf" srcId="{DCAD8EDE-5CF7-45BE-B1A3-D5BDCDED9903}" destId="{E11237C2-529E-46A3-9B22-F172D097351E}" srcOrd="0" destOrd="0" presId="urn:microsoft.com/office/officeart/2005/8/layout/hierarchy1"/>
    <dgm:cxn modelId="{040FA7FD-C6AE-9D4C-AB15-9BA8192A0985}" type="presOf" srcId="{CCFFE844-F7A6-442D-BDF2-2124B528EBE5}" destId="{7553087C-9244-4FD5-802A-F259120FC4BC}" srcOrd="0" destOrd="0" presId="urn:microsoft.com/office/officeart/2005/8/layout/hierarchy1"/>
    <dgm:cxn modelId="{A9280783-4164-7D4C-9D83-10A5A2005D96}" type="presOf" srcId="{571F5B87-2258-4536-8101-AA28D6413E96}" destId="{4BC0EA20-1760-4DA5-B2B5-E3992E53B61D}" srcOrd="0" destOrd="0" presId="urn:microsoft.com/office/officeart/2005/8/layout/hierarchy1"/>
    <dgm:cxn modelId="{84D89307-89BD-9B4A-B9E8-A8C5CB7DCA64}" type="presOf" srcId="{56BC43E9-A25B-4E83-9A39-D62A61251783}" destId="{B4439501-D3D5-4059-A811-234A2BC64D34}" srcOrd="0" destOrd="0" presId="urn:microsoft.com/office/officeart/2005/8/layout/hierarchy1"/>
    <dgm:cxn modelId="{BBF20F30-6476-894E-A6B5-73B194BC5F26}" type="presOf" srcId="{B0CFD59B-4D64-4826-9207-27B3F0228F0A}" destId="{8AEFF082-333F-4AAD-AF97-13C88E5ACF34}" srcOrd="0" destOrd="0" presId="urn:microsoft.com/office/officeart/2005/8/layout/hierarchy1"/>
    <dgm:cxn modelId="{C3B8F60B-63D3-4447-9B2B-E249FB12D044}" srcId="{377EBB05-04AD-43A7-AD74-0DA505F06140}" destId="{1B3B1485-100C-4993-B7C7-DFEF87FAB8AF}" srcOrd="0" destOrd="0" parTransId="{C23D8BC2-CD33-4967-B3A3-CD3EB6C8DC7F}" sibTransId="{481EE417-48DE-4BE5-AAF7-5C2959C98919}"/>
    <dgm:cxn modelId="{9FD0F811-9888-CA40-A0A1-13A27D847C37}" type="presOf" srcId="{BFB4455E-971B-48E7-8D11-DE4A1DDF8365}" destId="{C52E3B86-FE84-43A4-866E-35554A63A75A}" srcOrd="0" destOrd="0" presId="urn:microsoft.com/office/officeart/2005/8/layout/hierarchy1"/>
    <dgm:cxn modelId="{32F7940B-5C13-8C41-97D6-EB9D1DB5CD73}" type="presOf" srcId="{55FFEB13-F2FC-46A9-8A02-120E91EE7F65}" destId="{B025D403-42BE-4B48-9649-F7FD7DDCAF3E}" srcOrd="0" destOrd="0" presId="urn:microsoft.com/office/officeart/2005/8/layout/hierarchy1"/>
    <dgm:cxn modelId="{D654D2CB-8911-4F31-A9E2-D38DCA8E5761}" srcId="{0EBE12F3-8C75-4F98-B3F3-759BE51E039A}" destId="{C7039E6C-F853-4CA7-B10E-AE62811B207D}" srcOrd="0" destOrd="0" parTransId="{DCAD8EDE-5CF7-45BE-B1A3-D5BDCDED9903}" sibTransId="{D4E2432C-82A8-4FB9-8EFF-E6AB51F4868A}"/>
    <dgm:cxn modelId="{316B114A-37D2-5247-8570-B58B5BAD759F}" type="presOf" srcId="{993643B3-07C8-4ABF-A887-1A62314BBB46}" destId="{FE665AF0-453C-41AF-AB3C-4374818BF824}" srcOrd="0" destOrd="0" presId="urn:microsoft.com/office/officeart/2005/8/layout/hierarchy1"/>
    <dgm:cxn modelId="{BF60E271-258B-364D-82CB-B8C9F4C916FD}" type="presOf" srcId="{DE0403D9-1DD9-49E1-963B-DFD42CE78E3A}" destId="{9CC70F10-487B-4348-AC9A-D82AF01A85AE}" srcOrd="0" destOrd="0" presId="urn:microsoft.com/office/officeart/2005/8/layout/hierarchy1"/>
    <dgm:cxn modelId="{E2DF1FC6-E20F-3C46-9E2A-9394D6C761F8}" type="presOf" srcId="{A6316CE4-A16C-4155-8701-1F7C60BA5502}" destId="{4A893B48-406B-4FF8-B85A-B73DCD4E9BE0}" srcOrd="0" destOrd="0" presId="urn:microsoft.com/office/officeart/2005/8/layout/hierarchy1"/>
    <dgm:cxn modelId="{B683D416-246B-244F-A86F-28B7296DD249}" type="presOf" srcId="{E881BD6C-5618-4751-B401-D51C2DB76869}" destId="{76F7D629-C537-4279-ABE7-CF8936C5E363}" srcOrd="0" destOrd="0" presId="urn:microsoft.com/office/officeart/2005/8/layout/hierarchy1"/>
    <dgm:cxn modelId="{68DAAF8B-3BD2-0C4A-885C-6106041C4051}" type="presOf" srcId="{F525936C-5F63-451C-B38B-62C6F17B24C3}" destId="{A091E1FB-DBE3-4476-9963-A24F0C358666}" srcOrd="0" destOrd="0" presId="urn:microsoft.com/office/officeart/2005/8/layout/hierarchy1"/>
    <dgm:cxn modelId="{CAF54FED-6958-894C-B74C-967EF4FC6255}" type="presOf" srcId="{B4472B02-22E6-49D5-96CC-7E4134734B09}" destId="{5AAC4EDC-DE75-49F4-AFE7-1F6846C4D52A}" srcOrd="0" destOrd="0" presId="urn:microsoft.com/office/officeart/2005/8/layout/hierarchy1"/>
    <dgm:cxn modelId="{D6B0BA73-FAE2-E74A-9D11-4BD4B673B673}" type="presParOf" srcId="{85FBED08-1E3B-4278-99C1-B6F71F6D6843}" destId="{0022442F-2518-4B41-AE85-B7DCDCB91B34}" srcOrd="0" destOrd="0" presId="urn:microsoft.com/office/officeart/2005/8/layout/hierarchy1"/>
    <dgm:cxn modelId="{BBF52901-8ABA-694A-83EA-59F1350938D1}" type="presParOf" srcId="{0022442F-2518-4B41-AE85-B7DCDCB91B34}" destId="{44D91270-B0C5-403F-BA20-5EFD68FFD492}" srcOrd="0" destOrd="0" presId="urn:microsoft.com/office/officeart/2005/8/layout/hierarchy1"/>
    <dgm:cxn modelId="{E0C36852-45FC-BF43-A462-458BDADCC7AB}" type="presParOf" srcId="{44D91270-B0C5-403F-BA20-5EFD68FFD492}" destId="{253F882D-47A2-40E9-B187-3C111F7E7053}" srcOrd="0" destOrd="0" presId="urn:microsoft.com/office/officeart/2005/8/layout/hierarchy1"/>
    <dgm:cxn modelId="{C83DB133-E0C7-8543-92EA-2C5E28B07DF5}" type="presParOf" srcId="{44D91270-B0C5-403F-BA20-5EFD68FFD492}" destId="{9CC70F10-487B-4348-AC9A-D82AF01A85AE}" srcOrd="1" destOrd="0" presId="urn:microsoft.com/office/officeart/2005/8/layout/hierarchy1"/>
    <dgm:cxn modelId="{72F62D11-E73C-4844-8AE0-210A9B8495AD}" type="presParOf" srcId="{0022442F-2518-4B41-AE85-B7DCDCB91B34}" destId="{4C9B9DCE-D069-4A49-9426-5E575035DECE}" srcOrd="1" destOrd="0" presId="urn:microsoft.com/office/officeart/2005/8/layout/hierarchy1"/>
    <dgm:cxn modelId="{7B2F0A21-4339-6E48-85DD-D35FE50C94F3}" type="presParOf" srcId="{4C9B9DCE-D069-4A49-9426-5E575035DECE}" destId="{87A2D2A2-0842-4AC2-9B1B-054558FB0DCC}" srcOrd="0" destOrd="0" presId="urn:microsoft.com/office/officeart/2005/8/layout/hierarchy1"/>
    <dgm:cxn modelId="{4E45CA29-A6F9-FB45-9142-2CCE72B446A4}" type="presParOf" srcId="{4C9B9DCE-D069-4A49-9426-5E575035DECE}" destId="{CBC420B2-4B41-4E0A-B554-CA57876D4A38}" srcOrd="1" destOrd="0" presId="urn:microsoft.com/office/officeart/2005/8/layout/hierarchy1"/>
    <dgm:cxn modelId="{2F21BD09-31BD-A541-9ECD-5419DDA81996}" type="presParOf" srcId="{CBC420B2-4B41-4E0A-B554-CA57876D4A38}" destId="{62F1BA45-FA2E-4C70-86E0-908A789093FE}" srcOrd="0" destOrd="0" presId="urn:microsoft.com/office/officeart/2005/8/layout/hierarchy1"/>
    <dgm:cxn modelId="{3D0931C2-467F-4B47-98C3-83DEECC13EB3}" type="presParOf" srcId="{62F1BA45-FA2E-4C70-86E0-908A789093FE}" destId="{654E716E-2F47-47A8-8ADD-C6DBF2861632}" srcOrd="0" destOrd="0" presId="urn:microsoft.com/office/officeart/2005/8/layout/hierarchy1"/>
    <dgm:cxn modelId="{4E021024-8632-0142-813E-30669DC3398E}" type="presParOf" srcId="{62F1BA45-FA2E-4C70-86E0-908A789093FE}" destId="{76F7D629-C537-4279-ABE7-CF8936C5E363}" srcOrd="1" destOrd="0" presId="urn:microsoft.com/office/officeart/2005/8/layout/hierarchy1"/>
    <dgm:cxn modelId="{7C967EE0-B92A-C240-856B-666AE7032B84}" type="presParOf" srcId="{CBC420B2-4B41-4E0A-B554-CA57876D4A38}" destId="{F69B8A75-5EE0-4CB7-A6C1-9544A5296FA9}" srcOrd="1" destOrd="0" presId="urn:microsoft.com/office/officeart/2005/8/layout/hierarchy1"/>
    <dgm:cxn modelId="{463C5728-C2EA-DE4E-8324-61D6C9B69F74}" type="presParOf" srcId="{F69B8A75-5EE0-4CB7-A6C1-9544A5296FA9}" destId="{A6D80C12-4FEE-4B00-BAA7-2EF260EC8FF0}" srcOrd="0" destOrd="0" presId="urn:microsoft.com/office/officeart/2005/8/layout/hierarchy1"/>
    <dgm:cxn modelId="{63D75255-3CA2-7F4E-9685-064E16C22495}" type="presParOf" srcId="{F69B8A75-5EE0-4CB7-A6C1-9544A5296FA9}" destId="{2FEDC0D7-BBF6-40D3-9BAD-5233E777D3D6}" srcOrd="1" destOrd="0" presId="urn:microsoft.com/office/officeart/2005/8/layout/hierarchy1"/>
    <dgm:cxn modelId="{057CCCE2-B8F2-EE41-BEBF-928F78FB8B52}" type="presParOf" srcId="{2FEDC0D7-BBF6-40D3-9BAD-5233E777D3D6}" destId="{721F6805-D90A-4A61-9E62-8B37FED2CE35}" srcOrd="0" destOrd="0" presId="urn:microsoft.com/office/officeart/2005/8/layout/hierarchy1"/>
    <dgm:cxn modelId="{166E4B6C-BCB0-724C-8A36-4ECD9C6A0523}" type="presParOf" srcId="{721F6805-D90A-4A61-9E62-8B37FED2CE35}" destId="{9CD8CC17-2E2D-44C9-96E3-B187B562FA95}" srcOrd="0" destOrd="0" presId="urn:microsoft.com/office/officeart/2005/8/layout/hierarchy1"/>
    <dgm:cxn modelId="{16433582-CCED-6542-8E39-A93979E1F15A}" type="presParOf" srcId="{721F6805-D90A-4A61-9E62-8B37FED2CE35}" destId="{A091E1FB-DBE3-4476-9963-A24F0C358666}" srcOrd="1" destOrd="0" presId="urn:microsoft.com/office/officeart/2005/8/layout/hierarchy1"/>
    <dgm:cxn modelId="{B333819B-EEFA-884A-B4AF-86DDB8D7782B}" type="presParOf" srcId="{2FEDC0D7-BBF6-40D3-9BAD-5233E777D3D6}" destId="{4D83BFF8-BF97-4576-A38E-A4F8A123A695}" srcOrd="1" destOrd="0" presId="urn:microsoft.com/office/officeart/2005/8/layout/hierarchy1"/>
    <dgm:cxn modelId="{FE619861-965E-8F47-9EC0-D4C0A76B1B56}" type="presParOf" srcId="{F69B8A75-5EE0-4CB7-A6C1-9544A5296FA9}" destId="{D89AFCD0-CD66-49DE-A08E-1520E7AFD74C}" srcOrd="2" destOrd="0" presId="urn:microsoft.com/office/officeart/2005/8/layout/hierarchy1"/>
    <dgm:cxn modelId="{8ACB0C89-4F5D-9741-A8C0-2F1B16A3E59A}" type="presParOf" srcId="{F69B8A75-5EE0-4CB7-A6C1-9544A5296FA9}" destId="{13809EBC-6692-4620-B54D-9E7BBB89141F}" srcOrd="3" destOrd="0" presId="urn:microsoft.com/office/officeart/2005/8/layout/hierarchy1"/>
    <dgm:cxn modelId="{4D867869-18ED-FA42-8731-578D8DBB7214}" type="presParOf" srcId="{13809EBC-6692-4620-B54D-9E7BBB89141F}" destId="{104EDBC0-C364-49E9-87CA-CF25C12D0709}" srcOrd="0" destOrd="0" presId="urn:microsoft.com/office/officeart/2005/8/layout/hierarchy1"/>
    <dgm:cxn modelId="{B27D90FE-D6EC-D24E-9C7A-56C905E16470}" type="presParOf" srcId="{104EDBC0-C364-49E9-87CA-CF25C12D0709}" destId="{F8C3494D-6D28-43F7-A412-BA5419675B10}" srcOrd="0" destOrd="0" presId="urn:microsoft.com/office/officeart/2005/8/layout/hierarchy1"/>
    <dgm:cxn modelId="{9EC635D8-E26E-5B40-9357-1DFB42B400F6}" type="presParOf" srcId="{104EDBC0-C364-49E9-87CA-CF25C12D0709}" destId="{CA802F0A-ECA0-4916-8AD5-5DE7741355E6}" srcOrd="1" destOrd="0" presId="urn:microsoft.com/office/officeart/2005/8/layout/hierarchy1"/>
    <dgm:cxn modelId="{BE3F42C7-B2EB-5F4E-9115-FD268A92758D}" type="presParOf" srcId="{13809EBC-6692-4620-B54D-9E7BBB89141F}" destId="{208813B6-1BCD-4959-9671-EF702A3663F8}" srcOrd="1" destOrd="0" presId="urn:microsoft.com/office/officeart/2005/8/layout/hierarchy1"/>
    <dgm:cxn modelId="{681DB2D0-DB5F-CA4C-B088-790CD8765821}" type="presParOf" srcId="{4C9B9DCE-D069-4A49-9426-5E575035DECE}" destId="{4A893B48-406B-4FF8-B85A-B73DCD4E9BE0}" srcOrd="2" destOrd="0" presId="urn:microsoft.com/office/officeart/2005/8/layout/hierarchy1"/>
    <dgm:cxn modelId="{6C818985-0ED2-0145-A9A4-CF9DC4CCF567}" type="presParOf" srcId="{4C9B9DCE-D069-4A49-9426-5E575035DECE}" destId="{6B8D0B74-67DE-4673-BBB5-9629134F7F32}" srcOrd="3" destOrd="0" presId="urn:microsoft.com/office/officeart/2005/8/layout/hierarchy1"/>
    <dgm:cxn modelId="{F5494FD4-3652-AA4D-84D5-8AF85FAC21C7}" type="presParOf" srcId="{6B8D0B74-67DE-4673-BBB5-9629134F7F32}" destId="{BF8B8336-2EFA-4DE7-B8DB-8DA27BFE5CCE}" srcOrd="0" destOrd="0" presId="urn:microsoft.com/office/officeart/2005/8/layout/hierarchy1"/>
    <dgm:cxn modelId="{027A1F87-E041-7549-B760-744F5AEE9A16}" type="presParOf" srcId="{BF8B8336-2EFA-4DE7-B8DB-8DA27BFE5CCE}" destId="{A492B3BE-7876-469D-80AA-B52FDC365058}" srcOrd="0" destOrd="0" presId="urn:microsoft.com/office/officeart/2005/8/layout/hierarchy1"/>
    <dgm:cxn modelId="{A6BFF535-19EF-6B40-BC4C-DEBD00203313}" type="presParOf" srcId="{BF8B8336-2EFA-4DE7-B8DB-8DA27BFE5CCE}" destId="{201A7A4D-DEA1-4BF6-8EC5-81A8223444D2}" srcOrd="1" destOrd="0" presId="urn:microsoft.com/office/officeart/2005/8/layout/hierarchy1"/>
    <dgm:cxn modelId="{DBAFB01A-588B-3846-820C-2E056307992C}" type="presParOf" srcId="{6B8D0B74-67DE-4673-BBB5-9629134F7F32}" destId="{1BB6BEA6-BBC4-4F9D-A57C-E6B6D5F64F5D}" srcOrd="1" destOrd="0" presId="urn:microsoft.com/office/officeart/2005/8/layout/hierarchy1"/>
    <dgm:cxn modelId="{4B92627A-F42D-E143-8619-6278B13C2A48}" type="presParOf" srcId="{1BB6BEA6-BBC4-4F9D-A57C-E6B6D5F64F5D}" destId="{7A15F890-733D-41C8-A7BA-FAF83F76B090}" srcOrd="0" destOrd="0" presId="urn:microsoft.com/office/officeart/2005/8/layout/hierarchy1"/>
    <dgm:cxn modelId="{8B5A5D87-6636-DB49-B86D-2F87E3C5E5F6}" type="presParOf" srcId="{1BB6BEA6-BBC4-4F9D-A57C-E6B6D5F64F5D}" destId="{E4712213-34D6-4AE7-8BF6-E0C402CF183C}" srcOrd="1" destOrd="0" presId="urn:microsoft.com/office/officeart/2005/8/layout/hierarchy1"/>
    <dgm:cxn modelId="{10C70D02-D0C5-9244-B98E-26FFC73A395C}" type="presParOf" srcId="{E4712213-34D6-4AE7-8BF6-E0C402CF183C}" destId="{B9CD832D-48C4-4D97-A3C1-DEC4E92B5BB8}" srcOrd="0" destOrd="0" presId="urn:microsoft.com/office/officeart/2005/8/layout/hierarchy1"/>
    <dgm:cxn modelId="{D4FAECF0-F6A4-E749-99B3-2AFB94ACAF6B}" type="presParOf" srcId="{B9CD832D-48C4-4D97-A3C1-DEC4E92B5BB8}" destId="{B3E42B75-5A04-4A63-91D7-49FB46DC3586}" srcOrd="0" destOrd="0" presId="urn:microsoft.com/office/officeart/2005/8/layout/hierarchy1"/>
    <dgm:cxn modelId="{B831DD93-CFD0-BD4D-AA8F-7AA57571E746}" type="presParOf" srcId="{B9CD832D-48C4-4D97-A3C1-DEC4E92B5BB8}" destId="{B5C93A01-4B52-4D53-BFE2-333E8770D77B}" srcOrd="1" destOrd="0" presId="urn:microsoft.com/office/officeart/2005/8/layout/hierarchy1"/>
    <dgm:cxn modelId="{07224137-5686-1842-BEAA-1CDA060E71AF}" type="presParOf" srcId="{E4712213-34D6-4AE7-8BF6-E0C402CF183C}" destId="{E0E98103-A3A5-4423-AACC-9F2F63A4850A}" srcOrd="1" destOrd="0" presId="urn:microsoft.com/office/officeart/2005/8/layout/hierarchy1"/>
    <dgm:cxn modelId="{136B8672-B173-C149-B9DD-DABB697BF140}" type="presParOf" srcId="{E0E98103-A3A5-4423-AACC-9F2F63A4850A}" destId="{B025D403-42BE-4B48-9649-F7FD7DDCAF3E}" srcOrd="0" destOrd="0" presId="urn:microsoft.com/office/officeart/2005/8/layout/hierarchy1"/>
    <dgm:cxn modelId="{057A6ADE-4A40-2A40-9622-06E0ECAFD244}" type="presParOf" srcId="{E0E98103-A3A5-4423-AACC-9F2F63A4850A}" destId="{0ADEBCBE-6759-41C1-9002-F4CFF00FDA1E}" srcOrd="1" destOrd="0" presId="urn:microsoft.com/office/officeart/2005/8/layout/hierarchy1"/>
    <dgm:cxn modelId="{C2FB21B6-E6E5-4D43-9B5C-21F1E0D796E7}" type="presParOf" srcId="{0ADEBCBE-6759-41C1-9002-F4CFF00FDA1E}" destId="{E24ED1A7-CCEF-46E0-BB7B-69C142226FDC}" srcOrd="0" destOrd="0" presId="urn:microsoft.com/office/officeart/2005/8/layout/hierarchy1"/>
    <dgm:cxn modelId="{F0D509AD-FD07-3A4F-8DCF-00608C4D8048}" type="presParOf" srcId="{E24ED1A7-CCEF-46E0-BB7B-69C142226FDC}" destId="{42B68BA7-42C5-4DC1-B633-5C66C0F39171}" srcOrd="0" destOrd="0" presId="urn:microsoft.com/office/officeart/2005/8/layout/hierarchy1"/>
    <dgm:cxn modelId="{BD58DB13-AC1B-E447-AAC9-2B76AE31C5D6}" type="presParOf" srcId="{E24ED1A7-CCEF-46E0-BB7B-69C142226FDC}" destId="{C52E3B86-FE84-43A4-866E-35554A63A75A}" srcOrd="1" destOrd="0" presId="urn:microsoft.com/office/officeart/2005/8/layout/hierarchy1"/>
    <dgm:cxn modelId="{55C99549-AD1C-AA49-AC8F-B12004F61F5B}" type="presParOf" srcId="{0ADEBCBE-6759-41C1-9002-F4CFF00FDA1E}" destId="{BD294771-7995-497F-A39C-CCAF9058DFD7}" srcOrd="1" destOrd="0" presId="urn:microsoft.com/office/officeart/2005/8/layout/hierarchy1"/>
    <dgm:cxn modelId="{C66D40BE-4914-2F4D-96A5-C36D0835C996}" type="presParOf" srcId="{BD294771-7995-497F-A39C-CCAF9058DFD7}" destId="{8AEFF082-333F-4AAD-AF97-13C88E5ACF34}" srcOrd="0" destOrd="0" presId="urn:microsoft.com/office/officeart/2005/8/layout/hierarchy1"/>
    <dgm:cxn modelId="{E774B62C-076A-D94F-B63C-FFFD69B9DFFC}" type="presParOf" srcId="{BD294771-7995-497F-A39C-CCAF9058DFD7}" destId="{44268DFA-2699-434C-A78C-9B91B2F03A7D}" srcOrd="1" destOrd="0" presId="urn:microsoft.com/office/officeart/2005/8/layout/hierarchy1"/>
    <dgm:cxn modelId="{351D7F83-2F54-5741-AF0E-DE9598187AFE}" type="presParOf" srcId="{44268DFA-2699-434C-A78C-9B91B2F03A7D}" destId="{B7523255-10ED-4F89-88FC-C8DC5CC58370}" srcOrd="0" destOrd="0" presId="urn:microsoft.com/office/officeart/2005/8/layout/hierarchy1"/>
    <dgm:cxn modelId="{FB67DA65-86E0-C94B-A09A-E050DC8B84DE}" type="presParOf" srcId="{B7523255-10ED-4F89-88FC-C8DC5CC58370}" destId="{A8A919E6-797C-4868-B77F-698972A19D4A}" srcOrd="0" destOrd="0" presId="urn:microsoft.com/office/officeart/2005/8/layout/hierarchy1"/>
    <dgm:cxn modelId="{447C4D2B-F4D4-6343-BA90-5CAAA6F8F5F3}" type="presParOf" srcId="{B7523255-10ED-4F89-88FC-C8DC5CC58370}" destId="{04CA2FD9-87F7-4451-9011-0D984045020C}" srcOrd="1" destOrd="0" presId="urn:microsoft.com/office/officeart/2005/8/layout/hierarchy1"/>
    <dgm:cxn modelId="{CEBA0D92-4D43-4C4A-B6A0-596A3F82C20C}" type="presParOf" srcId="{44268DFA-2699-434C-A78C-9B91B2F03A7D}" destId="{F0B2ED36-9F1E-4E59-ACC7-6F197C8A92C0}" srcOrd="1" destOrd="0" presId="urn:microsoft.com/office/officeart/2005/8/layout/hierarchy1"/>
    <dgm:cxn modelId="{E27663E8-05FE-C748-B5CF-8C4DF76C47DD}" type="presParOf" srcId="{BD294771-7995-497F-A39C-CCAF9058DFD7}" destId="{B2C1352D-0BBA-416F-AE0C-93B16E9FCCAF}" srcOrd="2" destOrd="0" presId="urn:microsoft.com/office/officeart/2005/8/layout/hierarchy1"/>
    <dgm:cxn modelId="{3D4A39C5-DD09-C946-9680-D1B95778673F}" type="presParOf" srcId="{BD294771-7995-497F-A39C-CCAF9058DFD7}" destId="{18BBFBA5-C243-442C-B8B6-424C14D9C9AF}" srcOrd="3" destOrd="0" presId="urn:microsoft.com/office/officeart/2005/8/layout/hierarchy1"/>
    <dgm:cxn modelId="{6DCBB015-3A3E-324A-A9D4-8CBF36A7F720}" type="presParOf" srcId="{18BBFBA5-C243-442C-B8B6-424C14D9C9AF}" destId="{F3D1B6C7-1B48-43B9-9B85-A278110EC59A}" srcOrd="0" destOrd="0" presId="urn:microsoft.com/office/officeart/2005/8/layout/hierarchy1"/>
    <dgm:cxn modelId="{B1487A37-D6B8-DC4C-AC60-A42C125AB5FC}" type="presParOf" srcId="{F3D1B6C7-1B48-43B9-9B85-A278110EC59A}" destId="{F598EE6D-A3C9-457C-B1DD-D37F748BC598}" srcOrd="0" destOrd="0" presId="urn:microsoft.com/office/officeart/2005/8/layout/hierarchy1"/>
    <dgm:cxn modelId="{58C61F9B-FA51-6B4C-ACB8-B569EFE2C30C}" type="presParOf" srcId="{F3D1B6C7-1B48-43B9-9B85-A278110EC59A}" destId="{372DA458-F860-4EBA-8785-C76CD54CC665}" srcOrd="1" destOrd="0" presId="urn:microsoft.com/office/officeart/2005/8/layout/hierarchy1"/>
    <dgm:cxn modelId="{64D1BFAA-6912-9E4C-B7B0-D36040EFFA5B}" type="presParOf" srcId="{18BBFBA5-C243-442C-B8B6-424C14D9C9AF}" destId="{7F50A460-4E1F-41F0-BB86-BE133728D40F}" srcOrd="1" destOrd="0" presId="urn:microsoft.com/office/officeart/2005/8/layout/hierarchy1"/>
    <dgm:cxn modelId="{1E0E4277-D17D-124C-B12E-60594FFD7EFF}" type="presParOf" srcId="{7F50A460-4E1F-41F0-BB86-BE133728D40F}" destId="{E982E7B9-8FF3-4394-8797-FFA450A4BE31}" srcOrd="0" destOrd="0" presId="urn:microsoft.com/office/officeart/2005/8/layout/hierarchy1"/>
    <dgm:cxn modelId="{E39651AF-4475-704F-9CC5-800EB7E5E210}" type="presParOf" srcId="{7F50A460-4E1F-41F0-BB86-BE133728D40F}" destId="{59CCC9BB-0416-44F1-A5C7-A8084753EA6E}" srcOrd="1" destOrd="0" presId="urn:microsoft.com/office/officeart/2005/8/layout/hierarchy1"/>
    <dgm:cxn modelId="{5B8234FE-1FB4-0E47-B384-EC4B452673B3}" type="presParOf" srcId="{59CCC9BB-0416-44F1-A5C7-A8084753EA6E}" destId="{9943BB48-2478-43C0-8DAB-2A412774766E}" srcOrd="0" destOrd="0" presId="urn:microsoft.com/office/officeart/2005/8/layout/hierarchy1"/>
    <dgm:cxn modelId="{9BDB7CC3-8030-A44B-A079-A31B36751675}" type="presParOf" srcId="{9943BB48-2478-43C0-8DAB-2A412774766E}" destId="{48258046-944B-42E7-B29F-72D58B338696}" srcOrd="0" destOrd="0" presId="urn:microsoft.com/office/officeart/2005/8/layout/hierarchy1"/>
    <dgm:cxn modelId="{40CC990A-17E3-CE4A-B717-1F330B774E6C}" type="presParOf" srcId="{9943BB48-2478-43C0-8DAB-2A412774766E}" destId="{A512BB1F-9FB5-4FFE-86A2-9B33B0DF3463}" srcOrd="1" destOrd="0" presId="urn:microsoft.com/office/officeart/2005/8/layout/hierarchy1"/>
    <dgm:cxn modelId="{D7ADD023-1DDA-F742-98B7-5BB99DD7D17F}" type="presParOf" srcId="{59CCC9BB-0416-44F1-A5C7-A8084753EA6E}" destId="{6F5E6830-3D21-4405-B396-4262F0EAAECE}" srcOrd="1" destOrd="0" presId="urn:microsoft.com/office/officeart/2005/8/layout/hierarchy1"/>
    <dgm:cxn modelId="{0FEF9299-578E-814A-ACA8-A5CDF6066793}" type="presParOf" srcId="{6F5E6830-3D21-4405-B396-4262F0EAAECE}" destId="{FE665AF0-453C-41AF-AB3C-4374818BF824}" srcOrd="0" destOrd="0" presId="urn:microsoft.com/office/officeart/2005/8/layout/hierarchy1"/>
    <dgm:cxn modelId="{9C2B4E94-0E49-EF47-8EDF-36B62604766A}" type="presParOf" srcId="{6F5E6830-3D21-4405-B396-4262F0EAAECE}" destId="{A55F2B9F-8CEC-4446-9230-1BE48CB3BFB2}" srcOrd="1" destOrd="0" presId="urn:microsoft.com/office/officeart/2005/8/layout/hierarchy1"/>
    <dgm:cxn modelId="{EA5CEFE0-4026-E748-A2AB-713301BFA0E5}" type="presParOf" srcId="{A55F2B9F-8CEC-4446-9230-1BE48CB3BFB2}" destId="{F9962AB4-AC7C-47F4-AAEC-D6F83C3AE7BD}" srcOrd="0" destOrd="0" presId="urn:microsoft.com/office/officeart/2005/8/layout/hierarchy1"/>
    <dgm:cxn modelId="{984C13F1-D8A7-BC4B-B314-1827181D1E74}" type="presParOf" srcId="{F9962AB4-AC7C-47F4-AAEC-D6F83C3AE7BD}" destId="{F5A62E8D-A76D-4148-9FF4-C10407C220FA}" srcOrd="0" destOrd="0" presId="urn:microsoft.com/office/officeart/2005/8/layout/hierarchy1"/>
    <dgm:cxn modelId="{6688B682-F6F2-E648-A2D7-4D4A9AECD141}" type="presParOf" srcId="{F9962AB4-AC7C-47F4-AAEC-D6F83C3AE7BD}" destId="{9FC0651E-B514-4602-B0DF-10096984F184}" srcOrd="1" destOrd="0" presId="urn:microsoft.com/office/officeart/2005/8/layout/hierarchy1"/>
    <dgm:cxn modelId="{C75BFD57-C2EB-2B45-9F4B-4853074A3FCB}" type="presParOf" srcId="{A55F2B9F-8CEC-4446-9230-1BE48CB3BFB2}" destId="{F224DF9B-2F8D-4D1C-9703-598DB42A5636}" srcOrd="1" destOrd="0" presId="urn:microsoft.com/office/officeart/2005/8/layout/hierarchy1"/>
    <dgm:cxn modelId="{ED2922EC-76D7-464B-A763-8689FFDCBB43}" type="presParOf" srcId="{F224DF9B-2F8D-4D1C-9703-598DB42A5636}" destId="{E11237C2-529E-46A3-9B22-F172D097351E}" srcOrd="0" destOrd="0" presId="urn:microsoft.com/office/officeart/2005/8/layout/hierarchy1"/>
    <dgm:cxn modelId="{F13265B0-98F9-894E-A9D2-A4C54A08B60B}" type="presParOf" srcId="{F224DF9B-2F8D-4D1C-9703-598DB42A5636}" destId="{A5CAFB34-42AF-4FFA-AEC3-06D38B35D299}" srcOrd="1" destOrd="0" presId="urn:microsoft.com/office/officeart/2005/8/layout/hierarchy1"/>
    <dgm:cxn modelId="{05D6EC40-4C96-2649-BA9A-C854F7800EF3}" type="presParOf" srcId="{A5CAFB34-42AF-4FFA-AEC3-06D38B35D299}" destId="{22A56BB4-52E8-4E8A-BBAF-4B790150B4FE}" srcOrd="0" destOrd="0" presId="urn:microsoft.com/office/officeart/2005/8/layout/hierarchy1"/>
    <dgm:cxn modelId="{EBFA4D1E-80D6-BF44-B371-65BCBFF7D239}" type="presParOf" srcId="{22A56BB4-52E8-4E8A-BBAF-4B790150B4FE}" destId="{254731E6-1B8F-40EB-821E-C024B0547ABC}" srcOrd="0" destOrd="0" presId="urn:microsoft.com/office/officeart/2005/8/layout/hierarchy1"/>
    <dgm:cxn modelId="{A9CF2FC5-E480-1A4D-BE80-734FC63E54C9}" type="presParOf" srcId="{22A56BB4-52E8-4E8A-BBAF-4B790150B4FE}" destId="{416C1133-2CCF-4C16-AB82-D4E8AA2563AD}" srcOrd="1" destOrd="0" presId="urn:microsoft.com/office/officeart/2005/8/layout/hierarchy1"/>
    <dgm:cxn modelId="{B3C16EE8-4F0B-C841-9EFE-69C15A5BB5A9}" type="presParOf" srcId="{A5CAFB34-42AF-4FFA-AEC3-06D38B35D299}" destId="{4769A484-69EE-418F-A497-DB2453B0645E}" srcOrd="1" destOrd="0" presId="urn:microsoft.com/office/officeart/2005/8/layout/hierarchy1"/>
    <dgm:cxn modelId="{6A28973B-CA29-3444-8B43-853AA8382711}" type="presParOf" srcId="{F224DF9B-2F8D-4D1C-9703-598DB42A5636}" destId="{5AAC4EDC-DE75-49F4-AFE7-1F6846C4D52A}" srcOrd="2" destOrd="0" presId="urn:microsoft.com/office/officeart/2005/8/layout/hierarchy1"/>
    <dgm:cxn modelId="{5651CE0B-F2A7-D54A-ADF4-5113CE77C1C5}" type="presParOf" srcId="{F224DF9B-2F8D-4D1C-9703-598DB42A5636}" destId="{A1FD617E-B348-46E4-A43B-76C70DA11601}" srcOrd="3" destOrd="0" presId="urn:microsoft.com/office/officeart/2005/8/layout/hierarchy1"/>
    <dgm:cxn modelId="{1EDD5E4A-C45B-8D4B-9F49-F978D755BB77}" type="presParOf" srcId="{A1FD617E-B348-46E4-A43B-76C70DA11601}" destId="{D02FC105-ACA4-4A2B-BF6B-3E353125D39C}" srcOrd="0" destOrd="0" presId="urn:microsoft.com/office/officeart/2005/8/layout/hierarchy1"/>
    <dgm:cxn modelId="{590BD695-035A-3641-83C5-13C9FDDCA5E9}" type="presParOf" srcId="{D02FC105-ACA4-4A2B-BF6B-3E353125D39C}" destId="{60C8A22B-32B2-4381-B6D6-EAE466386444}" srcOrd="0" destOrd="0" presId="urn:microsoft.com/office/officeart/2005/8/layout/hierarchy1"/>
    <dgm:cxn modelId="{F1A9E993-5ACF-704A-B006-E3E80113A1E7}" type="presParOf" srcId="{D02FC105-ACA4-4A2B-BF6B-3E353125D39C}" destId="{301070E5-F787-49E6-862E-07D207DC6EEC}" srcOrd="1" destOrd="0" presId="urn:microsoft.com/office/officeart/2005/8/layout/hierarchy1"/>
    <dgm:cxn modelId="{C9082A3D-7E62-F24B-90C2-C39215BD1B84}" type="presParOf" srcId="{A1FD617E-B348-46E4-A43B-76C70DA11601}" destId="{A4AD1DD4-45F5-49DD-A420-56B5482B7923}" srcOrd="1" destOrd="0" presId="urn:microsoft.com/office/officeart/2005/8/layout/hierarchy1"/>
    <dgm:cxn modelId="{EED9DCCC-719E-A24E-9C37-CFE47F1108B4}" type="presParOf" srcId="{7F50A460-4E1F-41F0-BB86-BE133728D40F}" destId="{B4439501-D3D5-4059-A811-234A2BC64D34}" srcOrd="2" destOrd="0" presId="urn:microsoft.com/office/officeart/2005/8/layout/hierarchy1"/>
    <dgm:cxn modelId="{DE1489CC-EFE0-7A4D-A9E9-E7011819B790}" type="presParOf" srcId="{7F50A460-4E1F-41F0-BB86-BE133728D40F}" destId="{1DF0AE49-EA29-40D6-ABBE-841458DE440E}" srcOrd="3" destOrd="0" presId="urn:microsoft.com/office/officeart/2005/8/layout/hierarchy1"/>
    <dgm:cxn modelId="{F142037E-C84C-1C45-B53E-C4ED27737585}" type="presParOf" srcId="{1DF0AE49-EA29-40D6-ABBE-841458DE440E}" destId="{E495D001-C47C-4137-BB4F-7167DED4B894}" srcOrd="0" destOrd="0" presId="urn:microsoft.com/office/officeart/2005/8/layout/hierarchy1"/>
    <dgm:cxn modelId="{6BC09F9E-3A56-5D4E-B3C0-49862D4CAD6A}" type="presParOf" srcId="{E495D001-C47C-4137-BB4F-7167DED4B894}" destId="{4FC9625D-1C23-494B-B1E6-D42A63F82D89}" srcOrd="0" destOrd="0" presId="urn:microsoft.com/office/officeart/2005/8/layout/hierarchy1"/>
    <dgm:cxn modelId="{DB50BF32-AE18-7E49-8365-8D7AB18956A3}" type="presParOf" srcId="{E495D001-C47C-4137-BB4F-7167DED4B894}" destId="{7553087C-9244-4FD5-802A-F259120FC4BC}" srcOrd="1" destOrd="0" presId="urn:microsoft.com/office/officeart/2005/8/layout/hierarchy1"/>
    <dgm:cxn modelId="{16C2759A-E78E-EC4B-92E4-B530A69BF569}" type="presParOf" srcId="{1DF0AE49-EA29-40D6-ABBE-841458DE440E}" destId="{7F90F9F5-BCCC-4305-BDEA-D68A5870C140}" srcOrd="1" destOrd="0" presId="urn:microsoft.com/office/officeart/2005/8/layout/hierarchy1"/>
    <dgm:cxn modelId="{9AFEF053-B661-094A-AADC-855FD7A9840B}" type="presParOf" srcId="{E0E98103-A3A5-4423-AACC-9F2F63A4850A}" destId="{B29DBD0A-5E60-4A40-A098-F372A4B0C6EF}" srcOrd="2" destOrd="0" presId="urn:microsoft.com/office/officeart/2005/8/layout/hierarchy1"/>
    <dgm:cxn modelId="{89EE3078-F471-CD45-B4E4-EC68E2AF7CBB}" type="presParOf" srcId="{E0E98103-A3A5-4423-AACC-9F2F63A4850A}" destId="{28F56D9B-ED9D-4F00-9AE3-697F48038C24}" srcOrd="3" destOrd="0" presId="urn:microsoft.com/office/officeart/2005/8/layout/hierarchy1"/>
    <dgm:cxn modelId="{19E9E6FA-0383-4742-B35B-677981C96B18}" type="presParOf" srcId="{28F56D9B-ED9D-4F00-9AE3-697F48038C24}" destId="{D5BA55EE-827C-4657-B3FD-288B7DBB7400}" srcOrd="0" destOrd="0" presId="urn:microsoft.com/office/officeart/2005/8/layout/hierarchy1"/>
    <dgm:cxn modelId="{BF3E607D-C3AF-3648-ADF9-B5FE6522CF71}" type="presParOf" srcId="{D5BA55EE-827C-4657-B3FD-288B7DBB7400}" destId="{DDA98B0C-1407-4A64-AF6B-376C8B63D6D9}" srcOrd="0" destOrd="0" presId="urn:microsoft.com/office/officeart/2005/8/layout/hierarchy1"/>
    <dgm:cxn modelId="{574D6310-C75E-C747-9B21-1F63542EFCDF}" type="presParOf" srcId="{D5BA55EE-827C-4657-B3FD-288B7DBB7400}" destId="{7AD1C6EE-0423-4A7B-AAC6-F70CDE6E3EB3}" srcOrd="1" destOrd="0" presId="urn:microsoft.com/office/officeart/2005/8/layout/hierarchy1"/>
    <dgm:cxn modelId="{E0CA801D-095D-6C41-9982-2E91B985ADBF}" type="presParOf" srcId="{28F56D9B-ED9D-4F00-9AE3-697F48038C24}" destId="{D839C9C9-A7CC-4CB1-89DE-260F2FC38DE1}" srcOrd="1" destOrd="0" presId="urn:microsoft.com/office/officeart/2005/8/layout/hierarchy1"/>
    <dgm:cxn modelId="{B6805B99-85FC-3F4F-A8D6-DFB34F5FBCDF}" type="presParOf" srcId="{D839C9C9-A7CC-4CB1-89DE-260F2FC38DE1}" destId="{48FD159A-2972-443F-8139-A5912C5DCC04}" srcOrd="0" destOrd="0" presId="urn:microsoft.com/office/officeart/2005/8/layout/hierarchy1"/>
    <dgm:cxn modelId="{03595A90-E7E6-7645-B4C8-EB62B6F27B52}" type="presParOf" srcId="{D839C9C9-A7CC-4CB1-89DE-260F2FC38DE1}" destId="{46BD244F-755C-4045-B2C1-89277D088E10}" srcOrd="1" destOrd="0" presId="urn:microsoft.com/office/officeart/2005/8/layout/hierarchy1"/>
    <dgm:cxn modelId="{34828BE8-68E8-9242-AF53-6950AC906F0B}" type="presParOf" srcId="{46BD244F-755C-4045-B2C1-89277D088E10}" destId="{8D57B924-CFC7-4D92-B797-4BE21C780175}" srcOrd="0" destOrd="0" presId="urn:microsoft.com/office/officeart/2005/8/layout/hierarchy1"/>
    <dgm:cxn modelId="{A71D5F72-5F6F-0E4B-9A09-075ADB33709D}" type="presParOf" srcId="{8D57B924-CFC7-4D92-B797-4BE21C780175}" destId="{D6BA01F6-CA34-47C7-99A7-9E041A142FC0}" srcOrd="0" destOrd="0" presId="urn:microsoft.com/office/officeart/2005/8/layout/hierarchy1"/>
    <dgm:cxn modelId="{73260098-0CC2-0F44-A9EA-6C70AF5BFCA1}" type="presParOf" srcId="{8D57B924-CFC7-4D92-B797-4BE21C780175}" destId="{7151B932-D6CA-4768-B35A-B34130ED9233}" srcOrd="1" destOrd="0" presId="urn:microsoft.com/office/officeart/2005/8/layout/hierarchy1"/>
    <dgm:cxn modelId="{FA0B111E-8B7A-0641-A624-16EEED566713}" type="presParOf" srcId="{46BD244F-755C-4045-B2C1-89277D088E10}" destId="{C9A6BCA0-6A08-44F6-ADD5-938DEE6B158B}" srcOrd="1" destOrd="0" presId="urn:microsoft.com/office/officeart/2005/8/layout/hierarchy1"/>
    <dgm:cxn modelId="{7848F25F-57EB-8143-9A0F-EC68D8C94212}" type="presParOf" srcId="{D839C9C9-A7CC-4CB1-89DE-260F2FC38DE1}" destId="{6A204CF5-D00C-48F3-8BC4-EB1FEB4185B8}" srcOrd="2" destOrd="0" presId="urn:microsoft.com/office/officeart/2005/8/layout/hierarchy1"/>
    <dgm:cxn modelId="{D033AA8B-40AB-E34F-A4D4-3F7B76A85876}" type="presParOf" srcId="{D839C9C9-A7CC-4CB1-89DE-260F2FC38DE1}" destId="{06DB03F2-3B9D-414E-B5B4-D88665839290}" srcOrd="3" destOrd="0" presId="urn:microsoft.com/office/officeart/2005/8/layout/hierarchy1"/>
    <dgm:cxn modelId="{4B43BBC7-8A0E-7540-9130-A63863EBF9E4}" type="presParOf" srcId="{06DB03F2-3B9D-414E-B5B4-D88665839290}" destId="{A74DF63B-0DF6-46EF-A79E-8E39AFB69F9F}" srcOrd="0" destOrd="0" presId="urn:microsoft.com/office/officeart/2005/8/layout/hierarchy1"/>
    <dgm:cxn modelId="{722674E9-F6BC-AA4C-801B-4549A8EDAE68}" type="presParOf" srcId="{A74DF63B-0DF6-46EF-A79E-8E39AFB69F9F}" destId="{2CAD73C5-0E50-4045-9C48-69055266AA0D}" srcOrd="0" destOrd="0" presId="urn:microsoft.com/office/officeart/2005/8/layout/hierarchy1"/>
    <dgm:cxn modelId="{49A4D5F3-1E73-E74D-8D59-A5C790FBC0D0}" type="presParOf" srcId="{A74DF63B-0DF6-46EF-A79E-8E39AFB69F9F}" destId="{64C1140C-12B9-4A00-8E11-04DA1C40C1A6}" srcOrd="1" destOrd="0" presId="urn:microsoft.com/office/officeart/2005/8/layout/hierarchy1"/>
    <dgm:cxn modelId="{5C94BE84-E211-684B-87CE-FF8D2AFD1743}" type="presParOf" srcId="{06DB03F2-3B9D-414E-B5B4-D88665839290}" destId="{330F1099-AABD-40AC-A7B8-9223E68D1642}" srcOrd="1" destOrd="0" presId="urn:microsoft.com/office/officeart/2005/8/layout/hierarchy1"/>
    <dgm:cxn modelId="{B50C6DD3-E9B2-024C-8AB3-8A7800A37E6C}" type="presParOf" srcId="{1BB6BEA6-BBC4-4F9D-A57C-E6B6D5F64F5D}" destId="{4BC0EA20-1760-4DA5-B2B5-E3992E53B61D}" srcOrd="2" destOrd="0" presId="urn:microsoft.com/office/officeart/2005/8/layout/hierarchy1"/>
    <dgm:cxn modelId="{98CE784E-E78C-F845-9091-937B747B51A6}" type="presParOf" srcId="{1BB6BEA6-BBC4-4F9D-A57C-E6B6D5F64F5D}" destId="{49E0A7FA-C1C8-477C-8802-AD0E2F57B15F}" srcOrd="3" destOrd="0" presId="urn:microsoft.com/office/officeart/2005/8/layout/hierarchy1"/>
    <dgm:cxn modelId="{1CBFEA34-30AB-2642-8730-0D80A6BB07BC}" type="presParOf" srcId="{49E0A7FA-C1C8-477C-8802-AD0E2F57B15F}" destId="{5B1E7B55-E1D6-4A00-B856-0065F8665AAF}" srcOrd="0" destOrd="0" presId="urn:microsoft.com/office/officeart/2005/8/layout/hierarchy1"/>
    <dgm:cxn modelId="{B65CDE63-CE29-1542-8DD1-612FD1545AB4}" type="presParOf" srcId="{5B1E7B55-E1D6-4A00-B856-0065F8665AAF}" destId="{5AB8B660-C074-479B-8D96-D64BF78A402A}" srcOrd="0" destOrd="0" presId="urn:microsoft.com/office/officeart/2005/8/layout/hierarchy1"/>
    <dgm:cxn modelId="{23E41E2D-921E-7D40-859C-A4620E433A4F}" type="presParOf" srcId="{5B1E7B55-E1D6-4A00-B856-0065F8665AAF}" destId="{DCEB1E98-0F0C-49E2-A710-6F766DB97463}" srcOrd="1" destOrd="0" presId="urn:microsoft.com/office/officeart/2005/8/layout/hierarchy1"/>
    <dgm:cxn modelId="{C456C827-C857-2F47-84C8-9C771F75DE3B}" type="presParOf" srcId="{49E0A7FA-C1C8-477C-8802-AD0E2F57B15F}" destId="{970B7B8B-88B3-4D09-8798-22C71D3FE03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C45939-449D-C94F-9532-A811F61C2408}"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61954B0-F9D2-8841-9127-1D83A1A1B083}">
      <dgm:prSet phldrT="[Text]"/>
      <dgm:spPr>
        <a:solidFill>
          <a:schemeClr val="tx1"/>
        </a:solidFill>
        <a:ln>
          <a:solidFill>
            <a:schemeClr val="bg1"/>
          </a:solidFill>
        </a:ln>
      </dgm:spPr>
      <dgm:t>
        <a:bodyPr/>
        <a:lstStyle/>
        <a:p>
          <a:r>
            <a:rPr lang="en-US" dirty="0" smtClean="0"/>
            <a:t>Tier 1</a:t>
          </a:r>
        </a:p>
        <a:p>
          <a:r>
            <a:rPr lang="en-US" dirty="0" smtClean="0"/>
            <a:t>(Super Series rig)</a:t>
          </a:r>
          <a:endParaRPr lang="en-US" dirty="0"/>
        </a:p>
      </dgm:t>
    </dgm:pt>
    <dgm:pt modelId="{856CBFDE-CB86-FA4F-897A-461F7F5191BE}" type="parTrans" cxnId="{6BADA3C1-1973-C043-B487-3DC543765A01}">
      <dgm:prSet/>
      <dgm:spPr/>
      <dgm:t>
        <a:bodyPr/>
        <a:lstStyle/>
        <a:p>
          <a:endParaRPr lang="en-US"/>
        </a:p>
      </dgm:t>
    </dgm:pt>
    <dgm:pt modelId="{A8ADB096-6387-6F4A-85F2-5D66E7DC4FA1}" type="sibTrans" cxnId="{6BADA3C1-1973-C043-B487-3DC543765A01}">
      <dgm:prSet/>
      <dgm:spPr/>
      <dgm:t>
        <a:bodyPr/>
        <a:lstStyle/>
        <a:p>
          <a:endParaRPr lang="en-US"/>
        </a:p>
      </dgm:t>
    </dgm:pt>
    <dgm:pt modelId="{F1428EAB-B2C8-054F-9061-845FA7006742}">
      <dgm:prSet phldrT="[Text]"/>
      <dgm:spPr/>
      <dgm:t>
        <a:bodyPr/>
        <a:lstStyle/>
        <a:p>
          <a:r>
            <a:rPr lang="en-US" dirty="0" smtClean="0"/>
            <a:t>Newer designs</a:t>
          </a:r>
          <a:endParaRPr lang="en-US" dirty="0"/>
        </a:p>
      </dgm:t>
    </dgm:pt>
    <dgm:pt modelId="{9B932287-077F-A84C-AEDC-5FFCE1A27676}" type="parTrans" cxnId="{1E1F197A-7EC2-B74A-AA14-1E2AFFD0D517}">
      <dgm:prSet/>
      <dgm:spPr/>
      <dgm:t>
        <a:bodyPr/>
        <a:lstStyle/>
        <a:p>
          <a:endParaRPr lang="en-US"/>
        </a:p>
      </dgm:t>
    </dgm:pt>
    <dgm:pt modelId="{B7B3AEF1-C7E0-5A44-8081-6C80FF09D110}" type="sibTrans" cxnId="{1E1F197A-7EC2-B74A-AA14-1E2AFFD0D517}">
      <dgm:prSet/>
      <dgm:spPr/>
      <dgm:t>
        <a:bodyPr/>
        <a:lstStyle/>
        <a:p>
          <a:endParaRPr lang="en-US"/>
        </a:p>
      </dgm:t>
    </dgm:pt>
    <dgm:pt modelId="{1301C54F-3D3F-674F-8171-7609DEDAF56C}">
      <dgm:prSet phldrT="[Text]"/>
      <dgm:spPr>
        <a:solidFill>
          <a:schemeClr val="tx1"/>
        </a:solidFill>
        <a:ln>
          <a:solidFill>
            <a:schemeClr val="bg1"/>
          </a:solidFill>
        </a:ln>
      </dgm:spPr>
      <dgm:t>
        <a:bodyPr/>
        <a:lstStyle/>
        <a:p>
          <a:r>
            <a:rPr lang="en-US" dirty="0" smtClean="0"/>
            <a:t>Tier 2</a:t>
          </a:r>
          <a:endParaRPr lang="en-US" dirty="0"/>
        </a:p>
      </dgm:t>
    </dgm:pt>
    <dgm:pt modelId="{70DC4F87-42EE-1545-A235-07D83ECD562C}" type="parTrans" cxnId="{2406962B-E00E-6849-B1F1-D7BA6A8F4E7B}">
      <dgm:prSet/>
      <dgm:spPr/>
      <dgm:t>
        <a:bodyPr/>
        <a:lstStyle/>
        <a:p>
          <a:endParaRPr lang="en-US"/>
        </a:p>
      </dgm:t>
    </dgm:pt>
    <dgm:pt modelId="{F1826855-759E-5E49-A8C0-0F829D68612A}" type="sibTrans" cxnId="{2406962B-E00E-6849-B1F1-D7BA6A8F4E7B}">
      <dgm:prSet/>
      <dgm:spPr/>
      <dgm:t>
        <a:bodyPr/>
        <a:lstStyle/>
        <a:p>
          <a:endParaRPr lang="en-US"/>
        </a:p>
      </dgm:t>
    </dgm:pt>
    <dgm:pt modelId="{8B66CB26-BC5C-454A-9E43-666194BA3E9B}">
      <dgm:prSet phldrT="[Text]"/>
      <dgm:spPr/>
      <dgm:t>
        <a:bodyPr/>
        <a:lstStyle/>
        <a:p>
          <a:r>
            <a:rPr lang="en-US" dirty="0" smtClean="0"/>
            <a:t>New or upgraded equipment</a:t>
          </a:r>
          <a:endParaRPr lang="en-US" dirty="0"/>
        </a:p>
      </dgm:t>
    </dgm:pt>
    <dgm:pt modelId="{E95BC85F-03B7-CD41-8C7B-AFBB459FC86D}" type="parTrans" cxnId="{3C805776-39A5-A241-8226-4D50428B3DFC}">
      <dgm:prSet/>
      <dgm:spPr/>
      <dgm:t>
        <a:bodyPr/>
        <a:lstStyle/>
        <a:p>
          <a:endParaRPr lang="en-US"/>
        </a:p>
      </dgm:t>
    </dgm:pt>
    <dgm:pt modelId="{25C16485-DDE7-F147-B91C-C1B0D6BB3C71}" type="sibTrans" cxnId="{3C805776-39A5-A241-8226-4D50428B3DFC}">
      <dgm:prSet/>
      <dgm:spPr/>
      <dgm:t>
        <a:bodyPr/>
        <a:lstStyle/>
        <a:p>
          <a:endParaRPr lang="en-US"/>
        </a:p>
      </dgm:t>
    </dgm:pt>
    <dgm:pt modelId="{D6CFD8B9-9348-1543-AE7E-37EDCBD01490}">
      <dgm:prSet phldrT="[Text]"/>
      <dgm:spPr/>
      <dgm:t>
        <a:bodyPr/>
        <a:lstStyle/>
        <a:p>
          <a:r>
            <a:rPr lang="en-US" dirty="0" smtClean="0"/>
            <a:t>Directional or horizontal drilling</a:t>
          </a:r>
          <a:endParaRPr lang="en-US" dirty="0"/>
        </a:p>
      </dgm:t>
    </dgm:pt>
    <dgm:pt modelId="{65904D11-9A4A-3C4D-B489-D3DA10705524}" type="parTrans" cxnId="{DDE86731-F5F1-8944-8A2C-7F971C1C0A5B}">
      <dgm:prSet/>
      <dgm:spPr/>
      <dgm:t>
        <a:bodyPr/>
        <a:lstStyle/>
        <a:p>
          <a:endParaRPr lang="en-US"/>
        </a:p>
      </dgm:t>
    </dgm:pt>
    <dgm:pt modelId="{276C901E-96A5-B146-863B-97D15ECE678C}" type="sibTrans" cxnId="{DDE86731-F5F1-8944-8A2C-7F971C1C0A5B}">
      <dgm:prSet/>
      <dgm:spPr/>
      <dgm:t>
        <a:bodyPr/>
        <a:lstStyle/>
        <a:p>
          <a:endParaRPr lang="en-US"/>
        </a:p>
      </dgm:t>
    </dgm:pt>
    <dgm:pt modelId="{5EDAB00E-DC12-F443-A7A1-353167F84D78}">
      <dgm:prSet phldrT="[Text]"/>
      <dgm:spPr>
        <a:solidFill>
          <a:schemeClr val="tx1"/>
        </a:solidFill>
        <a:ln>
          <a:solidFill>
            <a:schemeClr val="bg1"/>
          </a:solidFill>
        </a:ln>
      </dgm:spPr>
      <dgm:t>
        <a:bodyPr/>
        <a:lstStyle/>
        <a:p>
          <a:r>
            <a:rPr lang="en-US" dirty="0" smtClean="0"/>
            <a:t>Tier 3</a:t>
          </a:r>
          <a:endParaRPr lang="en-US" dirty="0"/>
        </a:p>
      </dgm:t>
    </dgm:pt>
    <dgm:pt modelId="{197D44EC-BC06-3944-920C-EB75855C18F6}" type="parTrans" cxnId="{B001707F-CA9D-434D-8FED-1B6923D14810}">
      <dgm:prSet/>
      <dgm:spPr/>
      <dgm:t>
        <a:bodyPr/>
        <a:lstStyle/>
        <a:p>
          <a:endParaRPr lang="en-US"/>
        </a:p>
      </dgm:t>
    </dgm:pt>
    <dgm:pt modelId="{95BBB55A-133A-D040-AC1F-41A5800EB419}" type="sibTrans" cxnId="{B001707F-CA9D-434D-8FED-1B6923D14810}">
      <dgm:prSet/>
      <dgm:spPr/>
      <dgm:t>
        <a:bodyPr/>
        <a:lstStyle/>
        <a:p>
          <a:endParaRPr lang="en-US"/>
        </a:p>
      </dgm:t>
    </dgm:pt>
    <dgm:pt modelId="{668D1C41-8668-2243-9F66-28C9066A2DDA}">
      <dgm:prSet phldrT="[Text]"/>
      <dgm:spPr/>
      <dgm:t>
        <a:bodyPr/>
        <a:lstStyle/>
        <a:p>
          <a:r>
            <a:rPr lang="en-US" dirty="0" smtClean="0"/>
            <a:t>Conventional rigs </a:t>
          </a:r>
          <a:endParaRPr lang="en-US" dirty="0"/>
        </a:p>
      </dgm:t>
    </dgm:pt>
    <dgm:pt modelId="{4EE6C629-27E6-0F43-B3F4-2F1C04064905}" type="parTrans" cxnId="{12F54565-78D3-A649-894F-2056BD17768B}">
      <dgm:prSet/>
      <dgm:spPr/>
      <dgm:t>
        <a:bodyPr/>
        <a:lstStyle/>
        <a:p>
          <a:endParaRPr lang="en-US"/>
        </a:p>
      </dgm:t>
    </dgm:pt>
    <dgm:pt modelId="{C3F28926-06E1-A84E-9F73-2C79BE8665E9}" type="sibTrans" cxnId="{12F54565-78D3-A649-894F-2056BD17768B}">
      <dgm:prSet/>
      <dgm:spPr/>
      <dgm:t>
        <a:bodyPr/>
        <a:lstStyle/>
        <a:p>
          <a:endParaRPr lang="en-US"/>
        </a:p>
      </dgm:t>
    </dgm:pt>
    <dgm:pt modelId="{5FA813C1-C6C6-6048-8F0B-73009714D91B}">
      <dgm:prSet phldrT="[Text]"/>
      <dgm:spPr/>
      <dgm:t>
        <a:bodyPr/>
        <a:lstStyle/>
        <a:p>
          <a:r>
            <a:rPr lang="en-US" dirty="0" smtClean="0"/>
            <a:t>Lower pumping capacity</a:t>
          </a:r>
          <a:endParaRPr lang="en-US" dirty="0"/>
        </a:p>
      </dgm:t>
    </dgm:pt>
    <dgm:pt modelId="{F83999F6-B0D6-8143-B5EA-5221F48C5BB0}" type="parTrans" cxnId="{F50EA094-8905-6B4F-84AE-B8C9AEFDA73F}">
      <dgm:prSet/>
      <dgm:spPr/>
      <dgm:t>
        <a:bodyPr/>
        <a:lstStyle/>
        <a:p>
          <a:endParaRPr lang="en-US"/>
        </a:p>
      </dgm:t>
    </dgm:pt>
    <dgm:pt modelId="{452D58F7-3B8B-D14F-934B-08D638BAAB8F}" type="sibTrans" cxnId="{F50EA094-8905-6B4F-84AE-B8C9AEFDA73F}">
      <dgm:prSet/>
      <dgm:spPr/>
      <dgm:t>
        <a:bodyPr/>
        <a:lstStyle/>
        <a:p>
          <a:endParaRPr lang="en-US"/>
        </a:p>
      </dgm:t>
    </dgm:pt>
    <dgm:pt modelId="{8344ACA9-1B72-9D45-A779-25364A628565}">
      <dgm:prSet phldrT="[Text]"/>
      <dgm:spPr/>
      <dgm:t>
        <a:bodyPr/>
        <a:lstStyle/>
        <a:p>
          <a:r>
            <a:rPr lang="en-US" dirty="0" smtClean="0"/>
            <a:t>Directional or horizontal drilling</a:t>
          </a:r>
          <a:endParaRPr lang="en-US" dirty="0"/>
        </a:p>
      </dgm:t>
    </dgm:pt>
    <dgm:pt modelId="{35F760BE-31FC-BE4C-8724-F65D9890AF92}" type="parTrans" cxnId="{971E5AB0-3D08-044F-87F2-DCB4E646D9B9}">
      <dgm:prSet/>
      <dgm:spPr/>
      <dgm:t>
        <a:bodyPr/>
        <a:lstStyle/>
        <a:p>
          <a:endParaRPr lang="en-US"/>
        </a:p>
      </dgm:t>
    </dgm:pt>
    <dgm:pt modelId="{EEC737E6-D9BC-9E4D-A890-51E3187D1D4A}" type="sibTrans" cxnId="{971E5AB0-3D08-044F-87F2-DCB4E646D9B9}">
      <dgm:prSet/>
      <dgm:spPr/>
      <dgm:t>
        <a:bodyPr/>
        <a:lstStyle/>
        <a:p>
          <a:endParaRPr lang="en-US"/>
        </a:p>
      </dgm:t>
    </dgm:pt>
    <dgm:pt modelId="{10097A36-A950-9240-94CA-7867375898CF}">
      <dgm:prSet phldrT="[Text]"/>
      <dgm:spPr/>
      <dgm:t>
        <a:bodyPr/>
        <a:lstStyle/>
        <a:p>
          <a:r>
            <a:rPr lang="en-US" dirty="0" smtClean="0"/>
            <a:t>Better suited for shale and unconventional plays</a:t>
          </a:r>
          <a:endParaRPr lang="en-US" dirty="0"/>
        </a:p>
      </dgm:t>
    </dgm:pt>
    <dgm:pt modelId="{6DB1DABB-B2D0-164D-89B2-4046EF26C1A7}" type="parTrans" cxnId="{8ABB319A-B617-B74E-AD71-7DE31CD216CF}">
      <dgm:prSet/>
      <dgm:spPr/>
      <dgm:t>
        <a:bodyPr/>
        <a:lstStyle/>
        <a:p>
          <a:endParaRPr lang="en-US"/>
        </a:p>
      </dgm:t>
    </dgm:pt>
    <dgm:pt modelId="{A83D30B2-2EEF-3F4E-85BD-CA342E940FFF}" type="sibTrans" cxnId="{8ABB319A-B617-B74E-AD71-7DE31CD216CF}">
      <dgm:prSet/>
      <dgm:spPr/>
      <dgm:t>
        <a:bodyPr/>
        <a:lstStyle/>
        <a:p>
          <a:endParaRPr lang="en-US"/>
        </a:p>
      </dgm:t>
    </dgm:pt>
    <dgm:pt modelId="{20FAF24D-3289-4543-80A4-FD45B19016FD}">
      <dgm:prSet phldrT="[Text]"/>
      <dgm:spPr/>
      <dgm:t>
        <a:bodyPr/>
        <a:lstStyle/>
        <a:p>
          <a:r>
            <a:rPr lang="en-US" dirty="0" smtClean="0"/>
            <a:t>Less mobile than Tier 1</a:t>
          </a:r>
          <a:endParaRPr lang="en-US" dirty="0"/>
        </a:p>
      </dgm:t>
    </dgm:pt>
    <dgm:pt modelId="{9549F699-1853-4A45-BBB8-3E646207FF36}" type="parTrans" cxnId="{0057BC18-56BC-4545-923B-BB7C8C88E7A7}">
      <dgm:prSet/>
      <dgm:spPr/>
      <dgm:t>
        <a:bodyPr/>
        <a:lstStyle/>
        <a:p>
          <a:endParaRPr lang="en-US"/>
        </a:p>
      </dgm:t>
    </dgm:pt>
    <dgm:pt modelId="{3A29B128-E2E4-8C4D-84F4-DDDD1436304B}" type="sibTrans" cxnId="{0057BC18-56BC-4545-923B-BB7C8C88E7A7}">
      <dgm:prSet/>
      <dgm:spPr/>
      <dgm:t>
        <a:bodyPr/>
        <a:lstStyle/>
        <a:p>
          <a:endParaRPr lang="en-US"/>
        </a:p>
      </dgm:t>
    </dgm:pt>
    <dgm:pt modelId="{FC6D3E2A-CE22-4342-9111-B4CCF8DEED89}">
      <dgm:prSet phldrT="[Text]"/>
      <dgm:spPr/>
      <dgm:t>
        <a:bodyPr/>
        <a:lstStyle/>
        <a:p>
          <a:endParaRPr lang="en-US" dirty="0"/>
        </a:p>
      </dgm:t>
    </dgm:pt>
    <dgm:pt modelId="{4205A5EE-E4A5-6243-A4CA-A7987511473F}" type="parTrans" cxnId="{6E0C77D7-07BE-AE41-9FBF-E515A0378619}">
      <dgm:prSet/>
      <dgm:spPr/>
      <dgm:t>
        <a:bodyPr/>
        <a:lstStyle/>
        <a:p>
          <a:endParaRPr lang="en-US"/>
        </a:p>
      </dgm:t>
    </dgm:pt>
    <dgm:pt modelId="{6732329C-DEBC-5D42-92F4-262F6AA8F854}" type="sibTrans" cxnId="{6E0C77D7-07BE-AE41-9FBF-E515A0378619}">
      <dgm:prSet/>
      <dgm:spPr/>
      <dgm:t>
        <a:bodyPr/>
        <a:lstStyle/>
        <a:p>
          <a:endParaRPr lang="en-US"/>
        </a:p>
      </dgm:t>
    </dgm:pt>
    <dgm:pt modelId="{D95BBF54-5DDD-3847-AA5D-B49FB69AAE85}">
      <dgm:prSet phldrT="[Text]"/>
      <dgm:spPr/>
      <dgm:t>
        <a:bodyPr/>
        <a:lstStyle/>
        <a:p>
          <a:endParaRPr lang="en-US" dirty="0"/>
        </a:p>
      </dgm:t>
    </dgm:pt>
    <dgm:pt modelId="{586DE48A-A5B8-1140-A9A0-C396CE18DDA5}" type="parTrans" cxnId="{17C8110B-5843-C84E-8517-62C89E770839}">
      <dgm:prSet/>
      <dgm:spPr/>
      <dgm:t>
        <a:bodyPr/>
        <a:lstStyle/>
        <a:p>
          <a:endParaRPr lang="en-US"/>
        </a:p>
      </dgm:t>
    </dgm:pt>
    <dgm:pt modelId="{2A5A1507-EEDA-7740-916D-A60E81A32E3D}" type="sibTrans" cxnId="{17C8110B-5843-C84E-8517-62C89E770839}">
      <dgm:prSet/>
      <dgm:spPr/>
      <dgm:t>
        <a:bodyPr/>
        <a:lstStyle/>
        <a:p>
          <a:endParaRPr lang="en-US"/>
        </a:p>
      </dgm:t>
    </dgm:pt>
    <dgm:pt modelId="{6BA05422-E005-46B0-AFA5-0ED4CCF4AA14}">
      <dgm:prSet phldrT="[Text]"/>
      <dgm:spPr/>
      <dgm:t>
        <a:bodyPr/>
        <a:lstStyle/>
        <a:p>
          <a:r>
            <a:rPr lang="en-US" dirty="0" smtClean="0"/>
            <a:t>Highly mobile</a:t>
          </a:r>
          <a:endParaRPr lang="en-US" dirty="0"/>
        </a:p>
      </dgm:t>
    </dgm:pt>
    <dgm:pt modelId="{F60CD944-280B-4956-B296-3F3B2396C249}" type="parTrans" cxnId="{989F0CE6-2F57-434B-AAAB-49AD6C7EE4FF}">
      <dgm:prSet/>
      <dgm:spPr/>
      <dgm:t>
        <a:bodyPr/>
        <a:lstStyle/>
        <a:p>
          <a:endParaRPr lang="en-CA"/>
        </a:p>
      </dgm:t>
    </dgm:pt>
    <dgm:pt modelId="{920930A4-3BA0-416B-9C4F-0A3535E922AA}" type="sibTrans" cxnId="{989F0CE6-2F57-434B-AAAB-49AD6C7EE4FF}">
      <dgm:prSet/>
      <dgm:spPr/>
      <dgm:t>
        <a:bodyPr/>
        <a:lstStyle/>
        <a:p>
          <a:endParaRPr lang="en-CA"/>
        </a:p>
      </dgm:t>
    </dgm:pt>
    <dgm:pt modelId="{7CFCDE0D-5426-6D44-90C0-C64FDFE70E0C}" type="pres">
      <dgm:prSet presAssocID="{9AC45939-449D-C94F-9532-A811F61C2408}" presName="Name0" presStyleCnt="0">
        <dgm:presLayoutVars>
          <dgm:dir/>
          <dgm:animLvl val="lvl"/>
          <dgm:resizeHandles val="exact"/>
        </dgm:presLayoutVars>
      </dgm:prSet>
      <dgm:spPr/>
      <dgm:t>
        <a:bodyPr/>
        <a:lstStyle/>
        <a:p>
          <a:endParaRPr lang="en-US"/>
        </a:p>
      </dgm:t>
    </dgm:pt>
    <dgm:pt modelId="{91082480-C450-8648-9DB4-3F7B1B7707E4}" type="pres">
      <dgm:prSet presAssocID="{F61954B0-F9D2-8841-9127-1D83A1A1B083}" presName="composite" presStyleCnt="0"/>
      <dgm:spPr/>
    </dgm:pt>
    <dgm:pt modelId="{A640AE4F-10BF-A648-BF0D-3DF4DE7F9309}" type="pres">
      <dgm:prSet presAssocID="{F61954B0-F9D2-8841-9127-1D83A1A1B083}" presName="parTx" presStyleLbl="alignNode1" presStyleIdx="0" presStyleCnt="3">
        <dgm:presLayoutVars>
          <dgm:chMax val="0"/>
          <dgm:chPref val="0"/>
          <dgm:bulletEnabled val="1"/>
        </dgm:presLayoutVars>
      </dgm:prSet>
      <dgm:spPr/>
      <dgm:t>
        <a:bodyPr/>
        <a:lstStyle/>
        <a:p>
          <a:endParaRPr lang="en-US"/>
        </a:p>
      </dgm:t>
    </dgm:pt>
    <dgm:pt modelId="{3079C6C9-0751-FC48-A046-6FA93EB0A558}" type="pres">
      <dgm:prSet presAssocID="{F61954B0-F9D2-8841-9127-1D83A1A1B083}" presName="desTx" presStyleLbl="alignAccFollowNode1" presStyleIdx="0" presStyleCnt="3">
        <dgm:presLayoutVars>
          <dgm:bulletEnabled val="1"/>
        </dgm:presLayoutVars>
      </dgm:prSet>
      <dgm:spPr/>
      <dgm:t>
        <a:bodyPr/>
        <a:lstStyle/>
        <a:p>
          <a:endParaRPr lang="en-US"/>
        </a:p>
      </dgm:t>
    </dgm:pt>
    <dgm:pt modelId="{5B37C1ED-EF68-1B45-950C-ABEDAF23B1B0}" type="pres">
      <dgm:prSet presAssocID="{A8ADB096-6387-6F4A-85F2-5D66E7DC4FA1}" presName="space" presStyleCnt="0"/>
      <dgm:spPr/>
    </dgm:pt>
    <dgm:pt modelId="{1CD60DF5-A5C9-CE48-8B92-D98E7BA3CE28}" type="pres">
      <dgm:prSet presAssocID="{1301C54F-3D3F-674F-8171-7609DEDAF56C}" presName="composite" presStyleCnt="0"/>
      <dgm:spPr/>
    </dgm:pt>
    <dgm:pt modelId="{4CC7C779-FE3E-BA44-8995-24D6873A1B7C}" type="pres">
      <dgm:prSet presAssocID="{1301C54F-3D3F-674F-8171-7609DEDAF56C}" presName="parTx" presStyleLbl="alignNode1" presStyleIdx="1" presStyleCnt="3" custLinFactNeighborX="103">
        <dgm:presLayoutVars>
          <dgm:chMax val="0"/>
          <dgm:chPref val="0"/>
          <dgm:bulletEnabled val="1"/>
        </dgm:presLayoutVars>
      </dgm:prSet>
      <dgm:spPr/>
      <dgm:t>
        <a:bodyPr/>
        <a:lstStyle/>
        <a:p>
          <a:endParaRPr lang="en-US"/>
        </a:p>
      </dgm:t>
    </dgm:pt>
    <dgm:pt modelId="{153EEC4E-7DD9-C94D-8E88-E7DB62382513}" type="pres">
      <dgm:prSet presAssocID="{1301C54F-3D3F-674F-8171-7609DEDAF56C}" presName="desTx" presStyleLbl="alignAccFollowNode1" presStyleIdx="1" presStyleCnt="3">
        <dgm:presLayoutVars>
          <dgm:bulletEnabled val="1"/>
        </dgm:presLayoutVars>
      </dgm:prSet>
      <dgm:spPr/>
      <dgm:t>
        <a:bodyPr/>
        <a:lstStyle/>
        <a:p>
          <a:endParaRPr lang="en-US"/>
        </a:p>
      </dgm:t>
    </dgm:pt>
    <dgm:pt modelId="{5F2635A9-F7FF-D340-A75D-3DC2CD69E0AD}" type="pres">
      <dgm:prSet presAssocID="{F1826855-759E-5E49-A8C0-0F829D68612A}" presName="space" presStyleCnt="0"/>
      <dgm:spPr/>
    </dgm:pt>
    <dgm:pt modelId="{8CF3615C-19C3-E142-8BE9-F8B4F2AEE132}" type="pres">
      <dgm:prSet presAssocID="{5EDAB00E-DC12-F443-A7A1-353167F84D78}" presName="composite" presStyleCnt="0"/>
      <dgm:spPr/>
    </dgm:pt>
    <dgm:pt modelId="{022B0251-38B8-EC42-9177-2AD9C7DDB068}" type="pres">
      <dgm:prSet presAssocID="{5EDAB00E-DC12-F443-A7A1-353167F84D78}" presName="parTx" presStyleLbl="alignNode1" presStyleIdx="2" presStyleCnt="3" custLinFactNeighborX="103">
        <dgm:presLayoutVars>
          <dgm:chMax val="0"/>
          <dgm:chPref val="0"/>
          <dgm:bulletEnabled val="1"/>
        </dgm:presLayoutVars>
      </dgm:prSet>
      <dgm:spPr/>
      <dgm:t>
        <a:bodyPr/>
        <a:lstStyle/>
        <a:p>
          <a:endParaRPr lang="en-US"/>
        </a:p>
      </dgm:t>
    </dgm:pt>
    <dgm:pt modelId="{4BA1BF9C-3062-5B45-9BDC-B9B1ABA37C00}" type="pres">
      <dgm:prSet presAssocID="{5EDAB00E-DC12-F443-A7A1-353167F84D78}" presName="desTx" presStyleLbl="alignAccFollowNode1" presStyleIdx="2" presStyleCnt="3">
        <dgm:presLayoutVars>
          <dgm:bulletEnabled val="1"/>
        </dgm:presLayoutVars>
      </dgm:prSet>
      <dgm:spPr/>
      <dgm:t>
        <a:bodyPr/>
        <a:lstStyle/>
        <a:p>
          <a:endParaRPr lang="en-US"/>
        </a:p>
      </dgm:t>
    </dgm:pt>
  </dgm:ptLst>
  <dgm:cxnLst>
    <dgm:cxn modelId="{0207D784-C21B-684A-98A2-C6D58CBA164D}" type="presOf" srcId="{9AC45939-449D-C94F-9532-A811F61C2408}" destId="{7CFCDE0D-5426-6D44-90C0-C64FDFE70E0C}" srcOrd="0" destOrd="0" presId="urn:microsoft.com/office/officeart/2005/8/layout/hList1"/>
    <dgm:cxn modelId="{72AC901D-F925-954E-BA2F-F4F26D32CC4C}" type="presOf" srcId="{20FAF24D-3289-4543-80A4-FD45B19016FD}" destId="{153EEC4E-7DD9-C94D-8E88-E7DB62382513}" srcOrd="0" destOrd="2" presId="urn:microsoft.com/office/officeart/2005/8/layout/hList1"/>
    <dgm:cxn modelId="{2406962B-E00E-6849-B1F1-D7BA6A8F4E7B}" srcId="{9AC45939-449D-C94F-9532-A811F61C2408}" destId="{1301C54F-3D3F-674F-8171-7609DEDAF56C}" srcOrd="1" destOrd="0" parTransId="{70DC4F87-42EE-1545-A235-07D83ECD562C}" sibTransId="{F1826855-759E-5E49-A8C0-0F829D68612A}"/>
    <dgm:cxn modelId="{6BADA3C1-1973-C043-B487-3DC543765A01}" srcId="{9AC45939-449D-C94F-9532-A811F61C2408}" destId="{F61954B0-F9D2-8841-9127-1D83A1A1B083}" srcOrd="0" destOrd="0" parTransId="{856CBFDE-CB86-FA4F-897A-461F7F5191BE}" sibTransId="{A8ADB096-6387-6F4A-85F2-5D66E7DC4FA1}"/>
    <dgm:cxn modelId="{1E5D1739-E3CB-AD40-8093-A4C2E5691F3A}" type="presOf" srcId="{8B66CB26-BC5C-454A-9E43-666194BA3E9B}" destId="{153EEC4E-7DD9-C94D-8E88-E7DB62382513}" srcOrd="0" destOrd="0" presId="urn:microsoft.com/office/officeart/2005/8/layout/hList1"/>
    <dgm:cxn modelId="{1F5CD8DF-1D35-674D-84E0-C5E9A30265A7}" type="presOf" srcId="{8344ACA9-1B72-9D45-A779-25364A628565}" destId="{3079C6C9-0751-FC48-A046-6FA93EB0A558}" srcOrd="0" destOrd="1" presId="urn:microsoft.com/office/officeart/2005/8/layout/hList1"/>
    <dgm:cxn modelId="{DB388E8A-6B76-4D24-B195-4E0C176CE3B3}" type="presOf" srcId="{6BA05422-E005-46B0-AFA5-0ED4CCF4AA14}" destId="{3079C6C9-0751-FC48-A046-6FA93EB0A558}" srcOrd="0" destOrd="3" presId="urn:microsoft.com/office/officeart/2005/8/layout/hList1"/>
    <dgm:cxn modelId="{0B7F185E-3F63-E742-B094-ADA6FC846D57}" type="presOf" srcId="{668D1C41-8668-2243-9F66-28C9066A2DDA}" destId="{4BA1BF9C-3062-5B45-9BDC-B9B1ABA37C00}" srcOrd="0" destOrd="0" presId="urn:microsoft.com/office/officeart/2005/8/layout/hList1"/>
    <dgm:cxn modelId="{397650E5-556C-644D-A6FC-783C25FEFD7D}" type="presOf" srcId="{10097A36-A950-9240-94CA-7867375898CF}" destId="{3079C6C9-0751-FC48-A046-6FA93EB0A558}" srcOrd="0" destOrd="2" presId="urn:microsoft.com/office/officeart/2005/8/layout/hList1"/>
    <dgm:cxn modelId="{12F54565-78D3-A649-894F-2056BD17768B}" srcId="{5EDAB00E-DC12-F443-A7A1-353167F84D78}" destId="{668D1C41-8668-2243-9F66-28C9066A2DDA}" srcOrd="0" destOrd="0" parTransId="{4EE6C629-27E6-0F43-B3F4-2F1C04064905}" sibTransId="{C3F28926-06E1-A84E-9F73-2C79BE8665E9}"/>
    <dgm:cxn modelId="{E79008BD-1F38-184A-9A64-A7F105E844E0}" type="presOf" srcId="{D95BBF54-5DDD-3847-AA5D-B49FB69AAE85}" destId="{4BA1BF9C-3062-5B45-9BDC-B9B1ABA37C00}" srcOrd="0" destOrd="2" presId="urn:microsoft.com/office/officeart/2005/8/layout/hList1"/>
    <dgm:cxn modelId="{989F0CE6-2F57-434B-AAAB-49AD6C7EE4FF}" srcId="{F61954B0-F9D2-8841-9127-1D83A1A1B083}" destId="{6BA05422-E005-46B0-AFA5-0ED4CCF4AA14}" srcOrd="3" destOrd="0" parTransId="{F60CD944-280B-4956-B296-3F3B2396C249}" sibTransId="{920930A4-3BA0-416B-9C4F-0A3535E922AA}"/>
    <dgm:cxn modelId="{DDE86731-F5F1-8944-8A2C-7F971C1C0A5B}" srcId="{1301C54F-3D3F-674F-8171-7609DEDAF56C}" destId="{D6CFD8B9-9348-1543-AE7E-37EDCBD01490}" srcOrd="1" destOrd="0" parTransId="{65904D11-9A4A-3C4D-B489-D3DA10705524}" sibTransId="{276C901E-96A5-B146-863B-97D15ECE678C}"/>
    <dgm:cxn modelId="{B001707F-CA9D-434D-8FED-1B6923D14810}" srcId="{9AC45939-449D-C94F-9532-A811F61C2408}" destId="{5EDAB00E-DC12-F443-A7A1-353167F84D78}" srcOrd="2" destOrd="0" parTransId="{197D44EC-BC06-3944-920C-EB75855C18F6}" sibTransId="{95BBB55A-133A-D040-AC1F-41A5800EB419}"/>
    <dgm:cxn modelId="{6E0C77D7-07BE-AE41-9FBF-E515A0378619}" srcId="{5EDAB00E-DC12-F443-A7A1-353167F84D78}" destId="{FC6D3E2A-CE22-4342-9111-B4CCF8DEED89}" srcOrd="3" destOrd="0" parTransId="{4205A5EE-E4A5-6243-A4CA-A7987511473F}" sibTransId="{6732329C-DEBC-5D42-92F4-262F6AA8F854}"/>
    <dgm:cxn modelId="{8ABB319A-B617-B74E-AD71-7DE31CD216CF}" srcId="{F61954B0-F9D2-8841-9127-1D83A1A1B083}" destId="{10097A36-A950-9240-94CA-7867375898CF}" srcOrd="2" destOrd="0" parTransId="{6DB1DABB-B2D0-164D-89B2-4046EF26C1A7}" sibTransId="{A83D30B2-2EEF-3F4E-85BD-CA342E940FFF}"/>
    <dgm:cxn modelId="{AEC2EC57-3061-F449-BA6C-9B12FF9E8456}" type="presOf" srcId="{F61954B0-F9D2-8841-9127-1D83A1A1B083}" destId="{A640AE4F-10BF-A648-BF0D-3DF4DE7F9309}" srcOrd="0" destOrd="0" presId="urn:microsoft.com/office/officeart/2005/8/layout/hList1"/>
    <dgm:cxn modelId="{2754EFAB-745B-BB4C-92FC-54037A48F0F0}" type="presOf" srcId="{5EDAB00E-DC12-F443-A7A1-353167F84D78}" destId="{022B0251-38B8-EC42-9177-2AD9C7DDB068}" srcOrd="0" destOrd="0" presId="urn:microsoft.com/office/officeart/2005/8/layout/hList1"/>
    <dgm:cxn modelId="{971E5AB0-3D08-044F-87F2-DCB4E646D9B9}" srcId="{F61954B0-F9D2-8841-9127-1D83A1A1B083}" destId="{8344ACA9-1B72-9D45-A779-25364A628565}" srcOrd="1" destOrd="0" parTransId="{35F760BE-31FC-BE4C-8724-F65D9890AF92}" sibTransId="{EEC737E6-D9BC-9E4D-A890-51E3187D1D4A}"/>
    <dgm:cxn modelId="{23FE52BB-54EF-2C44-97F1-97911D088231}" type="presOf" srcId="{5FA813C1-C6C6-6048-8F0B-73009714D91B}" destId="{4BA1BF9C-3062-5B45-9BDC-B9B1ABA37C00}" srcOrd="0" destOrd="1" presId="urn:microsoft.com/office/officeart/2005/8/layout/hList1"/>
    <dgm:cxn modelId="{1E1F197A-7EC2-B74A-AA14-1E2AFFD0D517}" srcId="{F61954B0-F9D2-8841-9127-1D83A1A1B083}" destId="{F1428EAB-B2C8-054F-9061-845FA7006742}" srcOrd="0" destOrd="0" parTransId="{9B932287-077F-A84C-AEDC-5FFCE1A27676}" sibTransId="{B7B3AEF1-C7E0-5A44-8081-6C80FF09D110}"/>
    <dgm:cxn modelId="{17C8110B-5843-C84E-8517-62C89E770839}" srcId="{5EDAB00E-DC12-F443-A7A1-353167F84D78}" destId="{D95BBF54-5DDD-3847-AA5D-B49FB69AAE85}" srcOrd="2" destOrd="0" parTransId="{586DE48A-A5B8-1140-A9A0-C396CE18DDA5}" sibTransId="{2A5A1507-EEDA-7740-916D-A60E81A32E3D}"/>
    <dgm:cxn modelId="{F50EA094-8905-6B4F-84AE-B8C9AEFDA73F}" srcId="{5EDAB00E-DC12-F443-A7A1-353167F84D78}" destId="{5FA813C1-C6C6-6048-8F0B-73009714D91B}" srcOrd="1" destOrd="0" parTransId="{F83999F6-B0D6-8143-B5EA-5221F48C5BB0}" sibTransId="{452D58F7-3B8B-D14F-934B-08D638BAAB8F}"/>
    <dgm:cxn modelId="{0FCF6A26-6056-1C40-B3BF-67C41F5D571C}" type="presOf" srcId="{F1428EAB-B2C8-054F-9061-845FA7006742}" destId="{3079C6C9-0751-FC48-A046-6FA93EB0A558}" srcOrd="0" destOrd="0" presId="urn:microsoft.com/office/officeart/2005/8/layout/hList1"/>
    <dgm:cxn modelId="{7EA77233-E16B-FB43-9C7B-885359B2262F}" type="presOf" srcId="{FC6D3E2A-CE22-4342-9111-B4CCF8DEED89}" destId="{4BA1BF9C-3062-5B45-9BDC-B9B1ABA37C00}" srcOrd="0" destOrd="3" presId="urn:microsoft.com/office/officeart/2005/8/layout/hList1"/>
    <dgm:cxn modelId="{3C805776-39A5-A241-8226-4D50428B3DFC}" srcId="{1301C54F-3D3F-674F-8171-7609DEDAF56C}" destId="{8B66CB26-BC5C-454A-9E43-666194BA3E9B}" srcOrd="0" destOrd="0" parTransId="{E95BC85F-03B7-CD41-8C7B-AFBB459FC86D}" sibTransId="{25C16485-DDE7-F147-B91C-C1B0D6BB3C71}"/>
    <dgm:cxn modelId="{DAA2E09E-2C26-114E-9F3A-EA4F930965E8}" type="presOf" srcId="{1301C54F-3D3F-674F-8171-7609DEDAF56C}" destId="{4CC7C779-FE3E-BA44-8995-24D6873A1B7C}" srcOrd="0" destOrd="0" presId="urn:microsoft.com/office/officeart/2005/8/layout/hList1"/>
    <dgm:cxn modelId="{0057BC18-56BC-4545-923B-BB7C8C88E7A7}" srcId="{1301C54F-3D3F-674F-8171-7609DEDAF56C}" destId="{20FAF24D-3289-4543-80A4-FD45B19016FD}" srcOrd="2" destOrd="0" parTransId="{9549F699-1853-4A45-BBB8-3E646207FF36}" sibTransId="{3A29B128-E2E4-8C4D-84F4-DDDD1436304B}"/>
    <dgm:cxn modelId="{9B04A31B-9CDE-A64F-9699-9EE9CDAD0AC1}" type="presOf" srcId="{D6CFD8B9-9348-1543-AE7E-37EDCBD01490}" destId="{153EEC4E-7DD9-C94D-8E88-E7DB62382513}" srcOrd="0" destOrd="1" presId="urn:microsoft.com/office/officeart/2005/8/layout/hList1"/>
    <dgm:cxn modelId="{0FFFEB03-9F9D-E247-AB17-D1CC222F4039}" type="presParOf" srcId="{7CFCDE0D-5426-6D44-90C0-C64FDFE70E0C}" destId="{91082480-C450-8648-9DB4-3F7B1B7707E4}" srcOrd="0" destOrd="0" presId="urn:microsoft.com/office/officeart/2005/8/layout/hList1"/>
    <dgm:cxn modelId="{727308A4-5509-6A4E-A409-167E3AC43723}" type="presParOf" srcId="{91082480-C450-8648-9DB4-3F7B1B7707E4}" destId="{A640AE4F-10BF-A648-BF0D-3DF4DE7F9309}" srcOrd="0" destOrd="0" presId="urn:microsoft.com/office/officeart/2005/8/layout/hList1"/>
    <dgm:cxn modelId="{B8AED6A3-0046-084F-A3FA-0A7F4C8179AF}" type="presParOf" srcId="{91082480-C450-8648-9DB4-3F7B1B7707E4}" destId="{3079C6C9-0751-FC48-A046-6FA93EB0A558}" srcOrd="1" destOrd="0" presId="urn:microsoft.com/office/officeart/2005/8/layout/hList1"/>
    <dgm:cxn modelId="{52BD5BC2-F263-3845-A279-50F374D29B78}" type="presParOf" srcId="{7CFCDE0D-5426-6D44-90C0-C64FDFE70E0C}" destId="{5B37C1ED-EF68-1B45-950C-ABEDAF23B1B0}" srcOrd="1" destOrd="0" presId="urn:microsoft.com/office/officeart/2005/8/layout/hList1"/>
    <dgm:cxn modelId="{13613BD5-B80F-F549-88E4-4D157D7B170F}" type="presParOf" srcId="{7CFCDE0D-5426-6D44-90C0-C64FDFE70E0C}" destId="{1CD60DF5-A5C9-CE48-8B92-D98E7BA3CE28}" srcOrd="2" destOrd="0" presId="urn:microsoft.com/office/officeart/2005/8/layout/hList1"/>
    <dgm:cxn modelId="{286B2C24-F657-6F49-82C1-B7773A714435}" type="presParOf" srcId="{1CD60DF5-A5C9-CE48-8B92-D98E7BA3CE28}" destId="{4CC7C779-FE3E-BA44-8995-24D6873A1B7C}" srcOrd="0" destOrd="0" presId="urn:microsoft.com/office/officeart/2005/8/layout/hList1"/>
    <dgm:cxn modelId="{BA44EBD3-820B-A941-AE6B-0C682EB6716B}" type="presParOf" srcId="{1CD60DF5-A5C9-CE48-8B92-D98E7BA3CE28}" destId="{153EEC4E-7DD9-C94D-8E88-E7DB62382513}" srcOrd="1" destOrd="0" presId="urn:microsoft.com/office/officeart/2005/8/layout/hList1"/>
    <dgm:cxn modelId="{D515A27D-B497-824C-9DDD-516DD809087B}" type="presParOf" srcId="{7CFCDE0D-5426-6D44-90C0-C64FDFE70E0C}" destId="{5F2635A9-F7FF-D340-A75D-3DC2CD69E0AD}" srcOrd="3" destOrd="0" presId="urn:microsoft.com/office/officeart/2005/8/layout/hList1"/>
    <dgm:cxn modelId="{05402519-1D9B-F044-99BC-6B220D188392}" type="presParOf" srcId="{7CFCDE0D-5426-6D44-90C0-C64FDFE70E0C}" destId="{8CF3615C-19C3-E142-8BE9-F8B4F2AEE132}" srcOrd="4" destOrd="0" presId="urn:microsoft.com/office/officeart/2005/8/layout/hList1"/>
    <dgm:cxn modelId="{940BBFB2-5602-C640-92CC-C0A3C026ACA5}" type="presParOf" srcId="{8CF3615C-19C3-E142-8BE9-F8B4F2AEE132}" destId="{022B0251-38B8-EC42-9177-2AD9C7DDB068}" srcOrd="0" destOrd="0" presId="urn:microsoft.com/office/officeart/2005/8/layout/hList1"/>
    <dgm:cxn modelId="{FAFE846B-2CA4-E54E-BA03-FE50E7977E0C}" type="presParOf" srcId="{8CF3615C-19C3-E142-8BE9-F8B4F2AEE132}" destId="{4BA1BF9C-3062-5B45-9BDC-B9B1ABA37C0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0B338-651C-4C1C-838E-234B88F3CA2A}">
      <dsp:nvSpPr>
        <dsp:cNvPr id="0" name=""/>
        <dsp:cNvSpPr/>
      </dsp:nvSpPr>
      <dsp:spPr>
        <a:xfrm rot="5400000">
          <a:off x="-201371" y="201638"/>
          <a:ext cx="1342474" cy="93973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CA" sz="1300" kern="1200" dirty="0" smtClean="0"/>
            <a:t>Oil and Gas</a:t>
          </a:r>
          <a:endParaRPr lang="en-CA" sz="1300" kern="1200" dirty="0"/>
        </a:p>
      </dsp:txBody>
      <dsp:txXfrm rot="-5400000">
        <a:off x="0" y="470133"/>
        <a:ext cx="939732" cy="402742"/>
      </dsp:txXfrm>
    </dsp:sp>
    <dsp:sp modelId="{F83B0EC9-CE50-474B-85D7-1954CD495225}">
      <dsp:nvSpPr>
        <dsp:cNvPr id="0" name=""/>
        <dsp:cNvSpPr/>
      </dsp:nvSpPr>
      <dsp:spPr>
        <a:xfrm rot="5400000">
          <a:off x="2589845" y="-1649846"/>
          <a:ext cx="872608" cy="4172835"/>
        </a:xfrm>
        <a:prstGeom prst="round2Same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F281935B-3599-4DE8-A3CD-6A7AC28E5481}">
      <dsp:nvSpPr>
        <dsp:cNvPr id="0" name=""/>
        <dsp:cNvSpPr/>
      </dsp:nvSpPr>
      <dsp:spPr>
        <a:xfrm rot="5400000">
          <a:off x="-201371" y="1346109"/>
          <a:ext cx="1342474" cy="93973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CA" sz="1300" kern="1200" dirty="0" smtClean="0"/>
            <a:t>Upstream</a:t>
          </a:r>
          <a:endParaRPr lang="en-CA" sz="1300" kern="1200" dirty="0"/>
        </a:p>
      </dsp:txBody>
      <dsp:txXfrm rot="-5400000">
        <a:off x="0" y="1614604"/>
        <a:ext cx="939732" cy="402742"/>
      </dsp:txXfrm>
    </dsp:sp>
    <dsp:sp modelId="{56146DB4-4B94-4D73-9DD6-292816C15F0D}">
      <dsp:nvSpPr>
        <dsp:cNvPr id="0" name=""/>
        <dsp:cNvSpPr/>
      </dsp:nvSpPr>
      <dsp:spPr>
        <a:xfrm rot="5400000">
          <a:off x="2589845" y="-505374"/>
          <a:ext cx="872608" cy="417283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smtClean="0"/>
            <a:t>Exploration</a:t>
          </a:r>
          <a:endParaRPr lang="en-CA" sz="2400" kern="1200" dirty="0"/>
        </a:p>
        <a:p>
          <a:pPr marL="228600" lvl="1" indent="-228600" algn="l" defTabSz="1066800">
            <a:lnSpc>
              <a:spcPct val="90000"/>
            </a:lnSpc>
            <a:spcBef>
              <a:spcPct val="0"/>
            </a:spcBef>
            <a:spcAft>
              <a:spcPct val="15000"/>
            </a:spcAft>
            <a:buChar char="••"/>
          </a:pPr>
          <a:r>
            <a:rPr lang="en-CA" sz="2400" kern="1200" dirty="0" smtClean="0"/>
            <a:t>Production</a:t>
          </a:r>
          <a:endParaRPr lang="en-CA" sz="2400" kern="1200" dirty="0"/>
        </a:p>
      </dsp:txBody>
      <dsp:txXfrm rot="-5400000">
        <a:off x="939732" y="1187336"/>
        <a:ext cx="4130238" cy="787414"/>
      </dsp:txXfrm>
    </dsp:sp>
    <dsp:sp modelId="{4CF138D9-A8FB-4152-BA72-A5BBA888B4C4}">
      <dsp:nvSpPr>
        <dsp:cNvPr id="0" name=""/>
        <dsp:cNvSpPr/>
      </dsp:nvSpPr>
      <dsp:spPr>
        <a:xfrm rot="5400000">
          <a:off x="-201371" y="2490581"/>
          <a:ext cx="1342474" cy="93973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CA" sz="1300" kern="1200" dirty="0" smtClean="0"/>
            <a:t>Downstream</a:t>
          </a:r>
          <a:endParaRPr lang="en-CA" sz="1300" kern="1200" dirty="0"/>
        </a:p>
      </dsp:txBody>
      <dsp:txXfrm rot="-5400000">
        <a:off x="0" y="2759076"/>
        <a:ext cx="939732" cy="402742"/>
      </dsp:txXfrm>
    </dsp:sp>
    <dsp:sp modelId="{5F9818DC-C7BC-4045-9E23-5BB81FCFB3FF}">
      <dsp:nvSpPr>
        <dsp:cNvPr id="0" name=""/>
        <dsp:cNvSpPr/>
      </dsp:nvSpPr>
      <dsp:spPr>
        <a:xfrm rot="5400000">
          <a:off x="2589845" y="639096"/>
          <a:ext cx="872608" cy="417283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smtClean="0"/>
            <a:t>Refining</a:t>
          </a:r>
          <a:endParaRPr lang="en-CA" sz="2400" kern="1200" dirty="0"/>
        </a:p>
        <a:p>
          <a:pPr marL="228600" lvl="1" indent="-228600" algn="l" defTabSz="1066800">
            <a:lnSpc>
              <a:spcPct val="90000"/>
            </a:lnSpc>
            <a:spcBef>
              <a:spcPct val="0"/>
            </a:spcBef>
            <a:spcAft>
              <a:spcPct val="15000"/>
            </a:spcAft>
            <a:buChar char="••"/>
          </a:pPr>
          <a:r>
            <a:rPr lang="en-CA" sz="2400" kern="1200" dirty="0" smtClean="0"/>
            <a:t>Marketing</a:t>
          </a:r>
          <a:endParaRPr lang="en-CA" sz="2400" kern="1200" dirty="0"/>
        </a:p>
      </dsp:txBody>
      <dsp:txXfrm rot="-5400000">
        <a:off x="939732" y="2331807"/>
        <a:ext cx="4130238" cy="787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84FC53-6DF1-6146-AAC7-DCCF7263A378}" type="datetimeFigureOut">
              <a:rPr lang="en-US" smtClean="0"/>
              <a:pPr/>
              <a:t>11/23/2011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3B2274-94D8-464D-AF1F-11262E4BCD64}" type="slidenum">
              <a:rPr lang="en-US" smtClean="0"/>
              <a:pPr/>
              <a:t>‹#›</a:t>
            </a:fld>
            <a:endParaRPr lang="en-US"/>
          </a:p>
        </p:txBody>
      </p:sp>
    </p:spTree>
    <p:extLst>
      <p:ext uri="{BB962C8B-B14F-4D97-AF65-F5344CB8AC3E}">
        <p14:creationId xmlns:p14="http://schemas.microsoft.com/office/powerpoint/2010/main" val="1128510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39953D-D285-CC40-B43C-9F68AD59A638}" type="datetimeFigureOut">
              <a:rPr lang="en-US" smtClean="0"/>
              <a:pPr/>
              <a:t>11/23/2011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8495F-5B37-6047-A959-82EAEB564B24}" type="slidenum">
              <a:rPr lang="en-US" smtClean="0"/>
              <a:pPr/>
              <a:t>‹#›</a:t>
            </a:fld>
            <a:endParaRPr lang="en-US"/>
          </a:p>
        </p:txBody>
      </p:sp>
    </p:spTree>
    <p:extLst>
      <p:ext uri="{BB962C8B-B14F-4D97-AF65-F5344CB8AC3E}">
        <p14:creationId xmlns:p14="http://schemas.microsoft.com/office/powerpoint/2010/main" val="2741163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a:t>
            </a:fld>
            <a:endParaRPr lang="en-CA"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12</a:t>
            </a:fld>
            <a:endParaRPr lang="en-CA" altLang="zh-TW"/>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194</a:t>
            </a:fld>
            <a:endParaRPr lang="en-CA" altLang="zh-TW"/>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195</a:t>
            </a:fld>
            <a:endParaRPr lang="en-CA" altLang="zh-TW"/>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196</a:t>
            </a:fld>
            <a:endParaRPr lang="en-CA" altLang="zh-TW"/>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197</a:t>
            </a:fld>
            <a:endParaRPr lang="en-CA" altLang="zh-TW"/>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198</a:t>
            </a:fld>
            <a:endParaRPr lang="en-CA" altLang="zh-TW"/>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199</a:t>
            </a:fld>
            <a:endParaRPr lang="en-CA" altLang="zh-TW"/>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200</a:t>
            </a:fld>
            <a:endParaRPr lang="en-CA" altLang="zh-TW"/>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201</a:t>
            </a:fld>
            <a:endParaRPr lang="en-CA" altLang="zh-TW"/>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202</a:t>
            </a:fld>
            <a:endParaRPr lang="en-CA" altLang="zh-TW"/>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203</a:t>
            </a:fld>
            <a:endParaRPr lang="en-CA"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13</a:t>
            </a:fld>
            <a:endParaRPr lang="en-CA" altLang="zh-TW"/>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204</a:t>
            </a:fld>
            <a:endParaRPr lang="en-CA" altLang="zh-TW"/>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205</a:t>
            </a:fld>
            <a:endParaRPr lang="en-CA" altLang="zh-TW"/>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206</a:t>
            </a:fld>
            <a:endParaRPr lang="en-CA" altLang="zh-TW"/>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207</a:t>
            </a:fld>
            <a:endParaRPr lang="en-CA" altLang="zh-TW"/>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208</a:t>
            </a:fld>
            <a:endParaRPr lang="en-CA" altLang="zh-TW"/>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209</a:t>
            </a:fld>
            <a:endParaRPr lang="en-CA" altLang="zh-TW"/>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210</a:t>
            </a:fld>
            <a:endParaRPr lang="en-CA" altLang="zh-TW"/>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211</a:t>
            </a:fld>
            <a:endParaRPr lang="en-CA" altLang="zh-TW"/>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212</a:t>
            </a:fld>
            <a:endParaRPr lang="en-CA" altLang="zh-TW"/>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213</a:t>
            </a:fld>
            <a:endParaRPr lang="en-CA"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14</a:t>
            </a:fld>
            <a:endParaRPr lang="en-CA" altLang="zh-TW"/>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214</a:t>
            </a:fld>
            <a:endParaRPr lang="en-CA" altLang="zh-TW"/>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215</a:t>
            </a:fld>
            <a:endParaRPr lang="en-CA" altLang="zh-TW"/>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216</a:t>
            </a:fld>
            <a:endParaRPr lang="en-CA" altLang="zh-TW"/>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217</a:t>
            </a:fld>
            <a:endParaRPr lang="en-CA" altLang="zh-TW"/>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218</a:t>
            </a:fld>
            <a:endParaRPr lang="en-CA" altLang="zh-TW"/>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219</a:t>
            </a:fld>
            <a:endParaRPr lang="en-CA" altLang="zh-TW"/>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220</a:t>
            </a:fld>
            <a:endParaRPr lang="en-CA" altLang="zh-TW"/>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221</a:t>
            </a:fld>
            <a:endParaRPr lang="en-CA" altLang="zh-TW"/>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222</a:t>
            </a:fld>
            <a:endParaRPr lang="en-CA" altLang="zh-TW"/>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223</a:t>
            </a:fld>
            <a:endParaRPr lang="en-CA"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15</a:t>
            </a:fld>
            <a:endParaRPr lang="en-CA" altLang="zh-TW"/>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224</a:t>
            </a:fld>
            <a:endParaRPr lang="en-CA" altLang="zh-TW"/>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225</a:t>
            </a:fld>
            <a:endParaRPr lang="en-CA"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17</a:t>
            </a:fld>
            <a:endParaRPr lang="en-CA"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18</a:t>
            </a:fld>
            <a:endParaRPr lang="en-CA"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19</a:t>
            </a:fld>
            <a:endParaRPr lang="en-CA"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20</a:t>
            </a:fld>
            <a:endParaRPr lang="en-CA"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21</a:t>
            </a:fld>
            <a:endParaRPr lang="en-CA"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23</a:t>
            </a:fld>
            <a:endParaRPr lang="en-CA"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a:t>
            </a:fld>
            <a:endParaRPr lang="en-CA" altLang="zh-TW"/>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24</a:t>
            </a:fld>
            <a:endParaRPr lang="en-CA"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25</a:t>
            </a:fld>
            <a:endParaRPr lang="en-CA"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26</a:t>
            </a:fld>
            <a:endParaRPr lang="en-CA"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27</a:t>
            </a:fld>
            <a:endParaRPr lang="en-CA"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28</a:t>
            </a:fld>
            <a:endParaRPr lang="en-CA"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30</a:t>
            </a:fld>
            <a:endParaRPr lang="en-CA"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31</a:t>
            </a:fld>
            <a:endParaRPr lang="en-CA" altLang="zh-TW"/>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32</a:t>
            </a:fld>
            <a:endParaRPr lang="en-CA" altLang="zh-TW"/>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33</a:t>
            </a:fld>
            <a:endParaRPr lang="en-CA" altLang="zh-TW"/>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34</a:t>
            </a:fld>
            <a:endParaRPr lang="en-CA"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a:t>
            </a:fld>
            <a:endParaRPr lang="en-CA" altLang="zh-TW"/>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35</a:t>
            </a:fld>
            <a:endParaRPr lang="en-CA"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36</a:t>
            </a:fld>
            <a:endParaRPr lang="en-CA" altLang="zh-TW"/>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37</a:t>
            </a:fld>
            <a:endParaRPr lang="en-CA"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38</a:t>
            </a:fld>
            <a:endParaRPr lang="en-CA" altLang="zh-TW"/>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39</a:t>
            </a:fld>
            <a:endParaRPr lang="en-CA" altLang="zh-TW"/>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40</a:t>
            </a:fld>
            <a:endParaRPr lang="en-CA" altLang="zh-TW"/>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41</a:t>
            </a:fld>
            <a:endParaRPr lang="en-CA" altLang="zh-TW"/>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42</a:t>
            </a:fld>
            <a:endParaRPr lang="en-CA" altLang="zh-TW"/>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43</a:t>
            </a:fld>
            <a:endParaRPr lang="en-CA" altLang="zh-TW"/>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44</a:t>
            </a:fld>
            <a:endParaRPr lang="en-CA"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a:t>
            </a:fld>
            <a:endParaRPr lang="en-CA" altLang="zh-TW"/>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45</a:t>
            </a:fld>
            <a:endParaRPr lang="en-CA" altLang="zh-TW"/>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46</a:t>
            </a:fld>
            <a:endParaRPr lang="en-CA" altLang="zh-TW"/>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47</a:t>
            </a:fld>
            <a:endParaRPr lang="en-CA" altLang="zh-TW"/>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48</a:t>
            </a:fld>
            <a:endParaRPr lang="en-CA" altLang="zh-TW"/>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49</a:t>
            </a:fld>
            <a:endParaRPr lang="en-CA" altLang="zh-TW"/>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50</a:t>
            </a:fld>
            <a:endParaRPr lang="en-CA" altLang="zh-TW"/>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51</a:t>
            </a:fld>
            <a:endParaRPr lang="en-CA" altLang="zh-TW"/>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52</a:t>
            </a:fld>
            <a:endParaRPr lang="en-CA"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53</a:t>
            </a:fld>
            <a:endParaRPr lang="en-CA" altLang="zh-TW"/>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54</a:t>
            </a:fld>
            <a:endParaRPr lang="en-CA"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7</a:t>
            </a:fld>
            <a:endParaRPr lang="en-CA" altLang="zh-TW"/>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55</a:t>
            </a:fld>
            <a:endParaRPr lang="en-CA" altLang="zh-TW"/>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56</a:t>
            </a:fld>
            <a:endParaRPr lang="en-CA" altLang="zh-TW"/>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57</a:t>
            </a:fld>
            <a:endParaRPr lang="en-CA" altLang="zh-TW"/>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58</a:t>
            </a:fld>
            <a:endParaRPr lang="en-CA" altLang="zh-TW"/>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59</a:t>
            </a:fld>
            <a:endParaRPr lang="en-CA" altLang="zh-TW"/>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60</a:t>
            </a:fld>
            <a:endParaRPr lang="en-CA" altLang="zh-TW"/>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61</a:t>
            </a:fld>
            <a:endParaRPr lang="en-CA" altLang="zh-TW"/>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62</a:t>
            </a:fld>
            <a:endParaRPr lang="en-CA" altLang="zh-TW"/>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63</a:t>
            </a:fld>
            <a:endParaRPr lang="en-CA" altLang="zh-TW"/>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65</a:t>
            </a:fld>
            <a:endParaRPr lang="en-CA"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8</a:t>
            </a:fld>
            <a:endParaRPr lang="en-CA" altLang="zh-TW"/>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66</a:t>
            </a:fld>
            <a:endParaRPr lang="en-CA" altLang="zh-TW"/>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67</a:t>
            </a:fld>
            <a:endParaRPr lang="en-CA" altLang="zh-TW"/>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68</a:t>
            </a:fld>
            <a:endParaRPr lang="en-CA" altLang="zh-TW"/>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69</a:t>
            </a:fld>
            <a:endParaRPr lang="en-CA" altLang="zh-TW"/>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70</a:t>
            </a:fld>
            <a:endParaRPr lang="en-CA" altLang="zh-TW"/>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71</a:t>
            </a:fld>
            <a:endParaRPr lang="en-CA" altLang="zh-TW"/>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72</a:t>
            </a:fld>
            <a:endParaRPr lang="en-CA" altLang="zh-TW"/>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Southern Production</a:t>
            </a:r>
            <a:r>
              <a:rPr lang="en-US" baseline="0" dirty="0" smtClean="0"/>
              <a:t> Company (subsidiary of Southern Natural Gas) buys </a:t>
            </a:r>
            <a:r>
              <a:rPr lang="en-US" baseline="0" dirty="0" err="1" smtClean="0"/>
              <a:t>Danciger</a:t>
            </a:r>
            <a:r>
              <a:rPr lang="en-US" baseline="0" dirty="0" smtClean="0"/>
              <a:t> and forms The Offshore Company.</a:t>
            </a:r>
          </a:p>
          <a:p>
            <a:r>
              <a:rPr lang="en-US" baseline="0" dirty="0" smtClean="0"/>
              <a:t>The Offshore Company acquires Int’l Drilling Co. Ltd.</a:t>
            </a:r>
          </a:p>
          <a:p>
            <a:r>
              <a:rPr lang="en-US" baseline="0" dirty="0" smtClean="0"/>
              <a:t>The Offshore Company becomes </a:t>
            </a:r>
            <a:r>
              <a:rPr lang="en-US" baseline="0" dirty="0" err="1" smtClean="0"/>
              <a:t>Sonat</a:t>
            </a:r>
            <a:r>
              <a:rPr lang="en-US" baseline="0" dirty="0" smtClean="0"/>
              <a:t> OD Inc.</a:t>
            </a:r>
          </a:p>
          <a:p>
            <a:r>
              <a:rPr lang="en-US" baseline="0" dirty="0" err="1" smtClean="0"/>
              <a:t>Sonat</a:t>
            </a:r>
            <a:r>
              <a:rPr lang="en-US" baseline="0" dirty="0" smtClean="0"/>
              <a:t> OD Inc. spins off SODI.</a:t>
            </a:r>
          </a:p>
          <a:p>
            <a:r>
              <a:rPr lang="en-US" baseline="0" dirty="0" smtClean="0"/>
              <a:t>SODI acquires </a:t>
            </a:r>
            <a:r>
              <a:rPr lang="en-US" baseline="0" dirty="0" err="1" smtClean="0"/>
              <a:t>TransOcean</a:t>
            </a:r>
            <a:r>
              <a:rPr lang="en-US" baseline="0" dirty="0" smtClean="0"/>
              <a:t> ASA.</a:t>
            </a:r>
            <a:endParaRPr lang="en-US" dirty="0" smtClean="0"/>
          </a:p>
          <a:p>
            <a:r>
              <a:rPr lang="en-US" dirty="0" smtClean="0"/>
              <a:t>KPC acquires SF Int’l Corp (wholly owned subsidiary).</a:t>
            </a:r>
          </a:p>
          <a:p>
            <a:r>
              <a:rPr lang="en-US" dirty="0" smtClean="0"/>
              <a:t>Then</a:t>
            </a:r>
            <a:r>
              <a:rPr lang="en-US" baseline="0" dirty="0" smtClean="0"/>
              <a:t> divests 40 million shares through an IPO then another 31 million shares through a secondary offering.</a:t>
            </a:r>
            <a:endParaRPr lang="en-US" dirty="0" smtClean="0"/>
          </a:p>
        </p:txBody>
      </p:sp>
      <p:sp>
        <p:nvSpPr>
          <p:cNvPr id="4" name="Slide Number Placeholder 3"/>
          <p:cNvSpPr>
            <a:spLocks noGrp="1"/>
          </p:cNvSpPr>
          <p:nvPr>
            <p:ph type="sldNum" sz="quarter" idx="10"/>
          </p:nvPr>
        </p:nvSpPr>
        <p:spPr/>
        <p:txBody>
          <a:bodyPr/>
          <a:lstStyle/>
          <a:p>
            <a:fld id="{0AE875BD-5822-4296-AB96-44EA00D381CD}" type="slidenum">
              <a:rPr lang="en-US" smtClean="0"/>
              <a:pPr/>
              <a:t>91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decisions will be made to ensure long-term growth for the benefit of employees, customers and shareholders.</a:t>
            </a:r>
          </a:p>
          <a:p>
            <a:r>
              <a:rPr lang="en-US" dirty="0" smtClean="0"/>
              <a:t>Our actions will be conducted following the highest standard of ethics, honesty and personal integrity. This will foster and maintain trust and confidence of our employees, customers and suppliers.</a:t>
            </a:r>
          </a:p>
          <a:p>
            <a:r>
              <a:rPr lang="en-US" dirty="0" smtClean="0"/>
              <a:t>Our employees will be developed and motivated to meet the challenges ahead. Individuality and diversity will be valued and performance recognized. We will provide our customers with unsurpassed value-added service. Our relationship with suppliers will reflect respect, understanding and sound business practice.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Personal safety and employee health is our greatest responsibility, followed by the protection of our environment and company property.</a:t>
            </a:r>
          </a:p>
          <a:p>
            <a:r>
              <a:rPr lang="en-US" dirty="0" smtClean="0"/>
              <a:t>Our competitive advantage is based on continually improving our processes and finding innovative solutions to the technical challenges in meeting the needs of our customers.</a:t>
            </a:r>
            <a:endParaRPr lang="en-US" dirty="0"/>
          </a:p>
        </p:txBody>
      </p:sp>
      <p:sp>
        <p:nvSpPr>
          <p:cNvPr id="4" name="Slide Number Placeholder 3"/>
          <p:cNvSpPr>
            <a:spLocks noGrp="1"/>
          </p:cNvSpPr>
          <p:nvPr>
            <p:ph type="sldNum" sz="quarter" idx="10"/>
          </p:nvPr>
        </p:nvSpPr>
        <p:spPr/>
        <p:txBody>
          <a:bodyPr/>
          <a:lstStyle/>
          <a:p>
            <a:fld id="{0AE875BD-5822-4296-AB96-44EA00D381CD}" type="slidenum">
              <a:rPr lang="en-US" smtClean="0"/>
              <a:pPr/>
              <a:t>94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 day rate = </a:t>
            </a:r>
            <a:r>
              <a:rPr lang="en-US" sz="1200" b="1" kern="1200" baseline="0" dirty="0" smtClean="0">
                <a:solidFill>
                  <a:schemeClr val="tx1"/>
                </a:solidFill>
                <a:latin typeface="+mn-lt"/>
                <a:ea typeface="+mn-ea"/>
                <a:cs typeface="+mn-cs"/>
              </a:rPr>
              <a:t>The weighted average contract </a:t>
            </a:r>
            <a:r>
              <a:rPr lang="en-US" sz="1200" b="1" kern="1200" baseline="0" dirty="0" err="1" smtClean="0">
                <a:solidFill>
                  <a:schemeClr val="tx1"/>
                </a:solidFill>
                <a:latin typeface="+mn-lt"/>
                <a:ea typeface="+mn-ea"/>
                <a:cs typeface="+mn-cs"/>
              </a:rPr>
              <a:t>dayratefor</a:t>
            </a:r>
            <a:r>
              <a:rPr lang="en-US" sz="1200" b="1" kern="1200" baseline="0" dirty="0" smtClean="0">
                <a:solidFill>
                  <a:schemeClr val="tx1"/>
                </a:solidFill>
                <a:latin typeface="+mn-lt"/>
                <a:ea typeface="+mn-ea"/>
                <a:cs typeface="+mn-cs"/>
              </a:rPr>
              <a:t> each rig type based on current backlog from the company's most recent Fleet Status Report as of October 17, 2011. Includes firm contracts only.	</a:t>
            </a:r>
          </a:p>
        </p:txBody>
      </p:sp>
      <p:sp>
        <p:nvSpPr>
          <p:cNvPr id="4" name="Slide Number Placeholder 3"/>
          <p:cNvSpPr>
            <a:spLocks noGrp="1"/>
          </p:cNvSpPr>
          <p:nvPr>
            <p:ph type="sldNum" sz="quarter" idx="10"/>
          </p:nvPr>
        </p:nvSpPr>
        <p:spPr/>
        <p:txBody>
          <a:bodyPr/>
          <a:lstStyle/>
          <a:p>
            <a:fld id="{0AE875BD-5822-4296-AB96-44EA00D381CD}" type="slidenum">
              <a:rPr lang="en-US" smtClean="0"/>
              <a:pPr/>
              <a:t>120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9</a:t>
            </a:fld>
            <a:endParaRPr lang="en-CA" altLang="zh-TW"/>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AE875BD-5822-4296-AB96-44EA00D381CD}" type="slidenum">
              <a:rPr lang="en-US" smtClean="0"/>
              <a:pPr/>
              <a:t>123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Revenue</a:t>
            </a:r>
            <a:r>
              <a:rPr lang="en-US" baseline="0" dirty="0" smtClean="0"/>
              <a:t> efficiency = actual contract drilling revenue divided by the highest amount of total contract drilling revenue which could have been earned during the relevant period(s).</a:t>
            </a:r>
            <a:endParaRPr lang="en-US" dirty="0"/>
          </a:p>
        </p:txBody>
      </p:sp>
      <p:sp>
        <p:nvSpPr>
          <p:cNvPr id="4" name="Slide Number Placeholder 3"/>
          <p:cNvSpPr>
            <a:spLocks noGrp="1"/>
          </p:cNvSpPr>
          <p:nvPr>
            <p:ph type="sldNum" sz="quarter" idx="10"/>
          </p:nvPr>
        </p:nvSpPr>
        <p:spPr/>
        <p:txBody>
          <a:bodyPr/>
          <a:lstStyle/>
          <a:p>
            <a:fld id="{0AE875BD-5822-4296-AB96-44EA00D381CD}" type="slidenum">
              <a:rPr lang="en-US" smtClean="0"/>
              <a:pPr/>
              <a:t>126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Precision Drilling Rig</a:t>
            </a:r>
            <a:r>
              <a:rPr lang="en-CA" baseline="0" dirty="0" smtClean="0"/>
              <a:t> # 633 in Alberta’s Foothills Region</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134</a:t>
            </a:fld>
            <a:endParaRPr lang="en-US"/>
          </a:p>
        </p:txBody>
      </p:sp>
    </p:spTree>
    <p:extLst>
      <p:ext uri="{BB962C8B-B14F-4D97-AF65-F5344CB8AC3E}">
        <p14:creationId xmlns:p14="http://schemas.microsoft.com/office/powerpoint/2010/main" val="1385951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SIFT</a:t>
            </a:r>
            <a:r>
              <a:rPr lang="en-CA" baseline="0" dirty="0" smtClean="0"/>
              <a:t> – Specified Investment Flow Through Trust eliminated trust benefits</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138</a:t>
            </a:fld>
            <a:endParaRPr lang="en-US"/>
          </a:p>
        </p:txBody>
      </p:sp>
    </p:spTree>
    <p:extLst>
      <p:ext uri="{BB962C8B-B14F-4D97-AF65-F5344CB8AC3E}">
        <p14:creationId xmlns:p14="http://schemas.microsoft.com/office/powerpoint/2010/main" val="37250840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Terra Water Group – Provides waste water treatment services</a:t>
            </a:r>
          </a:p>
          <a:p>
            <a:r>
              <a:rPr lang="en-CA" dirty="0" smtClean="0"/>
              <a:t>Grey Wolf Inc.</a:t>
            </a:r>
            <a:r>
              <a:rPr lang="en-CA" baseline="0" dirty="0" smtClean="0"/>
              <a:t> – Play to expand into US (located in Houston, Texas) 121 rigs</a:t>
            </a:r>
          </a:p>
          <a:p>
            <a:r>
              <a:rPr lang="en-CA" baseline="0" dirty="0" smtClean="0"/>
              <a:t>Rick’s Well Servicing Ltd – 6 rigs</a:t>
            </a:r>
          </a:p>
          <a:p>
            <a:r>
              <a:rPr lang="en-CA" baseline="0" dirty="0" err="1" smtClean="0"/>
              <a:t>AIMCo</a:t>
            </a:r>
            <a:r>
              <a:rPr lang="en-CA" baseline="0" dirty="0" smtClean="0"/>
              <a:t> - $330M investment, PD debt challenged after acquisition of Grey Wolf. Purchased $175 million in 10% unsecured senior notes, 35M trust units at $3, 15M warrants exercisable at $3.22. </a:t>
            </a:r>
          </a:p>
          <a:p>
            <a:r>
              <a:rPr lang="en-CA" baseline="0" dirty="0" smtClean="0"/>
              <a:t>Drake – directional driller in Houston Texas, further expansion into US</a:t>
            </a:r>
          </a:p>
          <a:p>
            <a:r>
              <a:rPr lang="en-CA" baseline="0" dirty="0" smtClean="0"/>
              <a:t>Axis – obtain more directional drilling services in Western Canada</a:t>
            </a:r>
          </a:p>
        </p:txBody>
      </p:sp>
      <p:sp>
        <p:nvSpPr>
          <p:cNvPr id="4" name="Slide Number Placeholder 3"/>
          <p:cNvSpPr>
            <a:spLocks noGrp="1"/>
          </p:cNvSpPr>
          <p:nvPr>
            <p:ph type="sldNum" sz="quarter" idx="10"/>
          </p:nvPr>
        </p:nvSpPr>
        <p:spPr/>
        <p:txBody>
          <a:bodyPr/>
          <a:lstStyle/>
          <a:p>
            <a:fld id="{4E18495F-5B37-6047-A959-82EAEB564B24}" type="slidenum">
              <a:rPr lang="en-US" smtClean="0"/>
              <a:pPr/>
              <a:t>139</a:t>
            </a:fld>
            <a:endParaRPr lang="en-US"/>
          </a:p>
        </p:txBody>
      </p:sp>
    </p:spTree>
    <p:extLst>
      <p:ext uri="{BB962C8B-B14F-4D97-AF65-F5344CB8AC3E}">
        <p14:creationId xmlns:p14="http://schemas.microsoft.com/office/powerpoint/2010/main" val="2987623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Contract Drilling Services</a:t>
            </a:r>
            <a:r>
              <a:rPr lang="en-CA" baseline="0" dirty="0" smtClean="0"/>
              <a:t> – land drilling services, directional drilling services, camp and catering services, procurement and distribution of oilfield supplies and the manufacture and refurbishment of drilling and service rig equipment</a:t>
            </a:r>
          </a:p>
          <a:p>
            <a:endParaRPr lang="en-CA" baseline="0" dirty="0" smtClean="0"/>
          </a:p>
          <a:p>
            <a:r>
              <a:rPr lang="en-CA" baseline="0" dirty="0" smtClean="0"/>
              <a:t>Completion and Production Services – service rigs for well completion and </a:t>
            </a:r>
            <a:r>
              <a:rPr lang="en-CA" baseline="0" dirty="0" err="1" smtClean="0"/>
              <a:t>workover</a:t>
            </a:r>
            <a:r>
              <a:rPr lang="en-CA" baseline="0" dirty="0" smtClean="0"/>
              <a:t> services, snubbing services, wastewater treatment services and the rental of oilfield surface equipment, </a:t>
            </a:r>
            <a:r>
              <a:rPr lang="en-CA" baseline="0" dirty="0" err="1" smtClean="0"/>
              <a:t>tubulars</a:t>
            </a:r>
            <a:r>
              <a:rPr lang="en-CA" baseline="0" dirty="0" smtClean="0"/>
              <a:t>, well control equipment and </a:t>
            </a:r>
            <a:r>
              <a:rPr lang="en-CA" baseline="0" dirty="0" err="1" smtClean="0"/>
              <a:t>wellsite</a:t>
            </a:r>
            <a:r>
              <a:rPr lang="en-CA" baseline="0" dirty="0" smtClean="0"/>
              <a:t> accommodations</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143</a:t>
            </a:fld>
            <a:endParaRPr lang="en-US"/>
          </a:p>
        </p:txBody>
      </p:sp>
    </p:spTree>
    <p:extLst>
      <p:ext uri="{BB962C8B-B14F-4D97-AF65-F5344CB8AC3E}">
        <p14:creationId xmlns:p14="http://schemas.microsoft.com/office/powerpoint/2010/main" val="3784282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International – 2 in Mexico,</a:t>
            </a:r>
            <a:r>
              <a:rPr lang="en-CA" baseline="0" dirty="0" smtClean="0"/>
              <a:t> and 1 in South America</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148</a:t>
            </a:fld>
            <a:endParaRPr lang="en-US"/>
          </a:p>
        </p:txBody>
      </p:sp>
    </p:spTree>
    <p:extLst>
      <p:ext uri="{BB962C8B-B14F-4D97-AF65-F5344CB8AC3E}">
        <p14:creationId xmlns:p14="http://schemas.microsoft.com/office/powerpoint/2010/main" val="2386777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150</a:t>
            </a:fld>
            <a:endParaRPr lang="en-US"/>
          </a:p>
        </p:txBody>
      </p:sp>
    </p:spTree>
    <p:extLst>
      <p:ext uri="{BB962C8B-B14F-4D97-AF65-F5344CB8AC3E}">
        <p14:creationId xmlns:p14="http://schemas.microsoft.com/office/powerpoint/2010/main" val="22246795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Precision’s drilling rig fleet</a:t>
            </a:r>
            <a:r>
              <a:rPr lang="en-CA" baseline="0" dirty="0" smtClean="0"/>
              <a:t> is positioned in virtually every resource play from northern Canada to Southern US</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157</a:t>
            </a:fld>
            <a:endParaRPr lang="en-US"/>
          </a:p>
        </p:txBody>
      </p:sp>
    </p:spTree>
    <p:extLst>
      <p:ext uri="{BB962C8B-B14F-4D97-AF65-F5344CB8AC3E}">
        <p14:creationId xmlns:p14="http://schemas.microsoft.com/office/powerpoint/2010/main" val="8881957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Dalbo</a:t>
            </a:r>
            <a:r>
              <a:rPr lang="en-US" dirty="0" smtClean="0"/>
              <a:t> </a:t>
            </a:r>
            <a:r>
              <a:rPr lang="en-US" dirty="0" err="1" smtClean="0"/>
              <a:t>Inc</a:t>
            </a:r>
            <a:r>
              <a:rPr lang="en-US" dirty="0" smtClean="0"/>
              <a:t>, Drill site service provider private company</a:t>
            </a:r>
            <a:endParaRPr lang="en-US"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165</a:t>
            </a:fld>
            <a:endParaRPr lang="en-US"/>
          </a:p>
        </p:txBody>
      </p:sp>
    </p:spTree>
    <p:extLst>
      <p:ext uri="{BB962C8B-B14F-4D97-AF65-F5344CB8AC3E}">
        <p14:creationId xmlns:p14="http://schemas.microsoft.com/office/powerpoint/2010/main" val="305844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10</a:t>
            </a:fld>
            <a:endParaRPr lang="en-CA" altLang="zh-TW"/>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Goodwill</a:t>
            </a:r>
            <a:r>
              <a:rPr lang="en-CA" baseline="0" dirty="0" smtClean="0"/>
              <a:t> increase from acquisition of Drake Directional Drilling, LLC and Drake MWD Service, LLC, and Axis Energy Services Holding Inc.</a:t>
            </a:r>
          </a:p>
          <a:p>
            <a:r>
              <a:rPr lang="en-CA" baseline="0" dirty="0" smtClean="0"/>
              <a:t>$400M issued as 6.5% senior debt unsecured due on 2021, and $200M issued at 6.5% senior debt unsecured due on 2019 (proceeds used to roll over prior senior notes)</a:t>
            </a:r>
            <a:endParaRPr lang="en-CA" dirty="0"/>
          </a:p>
        </p:txBody>
      </p:sp>
      <p:sp>
        <p:nvSpPr>
          <p:cNvPr id="4" name="Slide Number Placeholder 3"/>
          <p:cNvSpPr>
            <a:spLocks noGrp="1"/>
          </p:cNvSpPr>
          <p:nvPr>
            <p:ph type="sldNum" sz="quarter" idx="10"/>
          </p:nvPr>
        </p:nvSpPr>
        <p:spPr/>
        <p:txBody>
          <a:bodyPr/>
          <a:lstStyle/>
          <a:p>
            <a:fld id="{4E18495F-5B37-6047-A959-82EAEB564B24}" type="slidenum">
              <a:rPr lang="en-US" smtClean="0"/>
              <a:pPr/>
              <a:t>167</a:t>
            </a:fld>
            <a:endParaRPr lang="en-US"/>
          </a:p>
        </p:txBody>
      </p:sp>
    </p:spTree>
    <p:extLst>
      <p:ext uri="{BB962C8B-B14F-4D97-AF65-F5344CB8AC3E}">
        <p14:creationId xmlns:p14="http://schemas.microsoft.com/office/powerpoint/2010/main" val="38419913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175</a:t>
            </a:fld>
            <a:endParaRPr lang="en-CA" altLang="zh-TW"/>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176</a:t>
            </a:fld>
            <a:endParaRPr lang="en-CA" altLang="zh-TW"/>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177</a:t>
            </a:fld>
            <a:endParaRPr lang="en-CA" altLang="zh-TW"/>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178</a:t>
            </a:fld>
            <a:endParaRPr lang="en-CA" altLang="zh-TW"/>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179</a:t>
            </a:fld>
            <a:endParaRPr lang="en-CA" altLang="zh-TW"/>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180</a:t>
            </a:fld>
            <a:endParaRPr lang="en-CA" altLang="zh-TW"/>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181</a:t>
            </a:fld>
            <a:endParaRPr lang="en-CA" altLang="zh-TW"/>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182</a:t>
            </a:fld>
            <a:endParaRPr lang="en-CA" altLang="zh-TW"/>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183</a:t>
            </a:fld>
            <a:endParaRPr lang="en-CA"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181252" name="Slide Number Placeholder 3"/>
          <p:cNvSpPr>
            <a:spLocks noGrp="1"/>
          </p:cNvSpPr>
          <p:nvPr>
            <p:ph type="sldNum" sz="quarter" idx="5"/>
          </p:nvPr>
        </p:nvSpPr>
        <p:spPr bwMode="auto">
          <a:noFill/>
          <a:ln>
            <a:miter lim="800000"/>
            <a:headEnd/>
            <a:tailEnd/>
          </a:ln>
        </p:spPr>
        <p:txBody>
          <a:bodyPr/>
          <a:lstStyle/>
          <a:p>
            <a:fld id="{62730EEB-6983-439F-89E7-56CEEC3B74C8}" type="slidenum">
              <a:rPr lang="en-CA" altLang="zh-TW"/>
              <a:pPr/>
              <a:t>11</a:t>
            </a:fld>
            <a:endParaRPr lang="en-CA" altLang="zh-TW"/>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184</a:t>
            </a:fld>
            <a:endParaRPr lang="en-CA" altLang="zh-TW"/>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185</a:t>
            </a:fld>
            <a:endParaRPr lang="en-CA" altLang="zh-TW"/>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186</a:t>
            </a:fld>
            <a:endParaRPr lang="en-CA" altLang="zh-TW"/>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187</a:t>
            </a:fld>
            <a:endParaRPr lang="en-CA" altLang="zh-TW"/>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188</a:t>
            </a:fld>
            <a:endParaRPr lang="en-CA" altLang="zh-TW"/>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189</a:t>
            </a:fld>
            <a:endParaRPr lang="en-CA" altLang="zh-TW"/>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190</a:t>
            </a:fld>
            <a:endParaRPr lang="en-CA" altLang="zh-TW"/>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191</a:t>
            </a:fld>
            <a:endParaRPr lang="en-CA" altLang="zh-TW"/>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192</a:t>
            </a:fld>
            <a:endParaRPr lang="en-CA" altLang="zh-TW"/>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a:lstStyle/>
          <a:p>
            <a:endParaRPr lang="en-CA" altLang="zh-TW" b="1" smtClean="0">
              <a:solidFill>
                <a:schemeClr val="bg1"/>
              </a:solidFill>
            </a:endParaRPr>
          </a:p>
        </p:txBody>
      </p:sp>
      <p:sp>
        <p:nvSpPr>
          <p:cNvPr id="355332" name="Slide Number Placeholder 3"/>
          <p:cNvSpPr>
            <a:spLocks noGrp="1"/>
          </p:cNvSpPr>
          <p:nvPr>
            <p:ph type="sldNum" sz="quarter" idx="5"/>
          </p:nvPr>
        </p:nvSpPr>
        <p:spPr bwMode="auto">
          <a:noFill/>
          <a:ln>
            <a:miter lim="800000"/>
            <a:headEnd/>
            <a:tailEnd/>
          </a:ln>
        </p:spPr>
        <p:txBody>
          <a:bodyPr/>
          <a:lstStyle/>
          <a:p>
            <a:fld id="{87E0D761-50CB-45F5-ACE2-35363EEC7CCB}" type="slidenum">
              <a:rPr lang="en-CA" altLang="zh-TW"/>
              <a:pPr/>
              <a:t>193</a:t>
            </a:fld>
            <a:endParaRPr lang="en-CA"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fld id="{9EB5ECD5-515E-4817-8A06-1D2ED2C83850}" type="datetime4">
              <a:rPr lang="en-US" smtClean="0"/>
              <a:pPr/>
              <a:t>November 23, 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5B1FEA-406A-7749-A5C3-DDCB5F67A4C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CA"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9EB5ECD5-515E-4817-8A06-1D2ED2C83850}" type="datetime4">
              <a:rPr lang="en-US" smtClean="0"/>
              <a:pPr/>
              <a:t>November 23, 2011</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CA"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AD22427-B1DD-49E6-9F05-DE0F1467D7DC}" type="datetime4">
              <a:rPr lang="en-US" smtClean="0"/>
              <a:pPr/>
              <a:t>November 23,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5" name="Date Placeholder 4"/>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50025-BD36-C140-B26D-14EE1E9851E0}" type="slidenum">
              <a:rPr lang="en-US" smtClean="0"/>
              <a:pPr/>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7" name="Date Placeholder 6"/>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50025-BD36-C140-B26D-14EE1E9851E0}" type="slidenum">
              <a:rPr lang="en-US" smtClean="0"/>
              <a:pPr/>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CA"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CA"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FA271AF-7D5B-B84B-B107-5DCC52BC0687}" type="datetimeFigureOut">
              <a:rPr lang="en-US" smtClean="0"/>
              <a:pPr/>
              <a:t>11/23/2011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50025-BD36-C140-B26D-14EE1E9851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AD22427-B1DD-49E6-9F05-DE0F1467D7DC}" type="datetime4">
              <a:rPr lang="en-US" smtClean="0"/>
              <a:pPr/>
              <a:t>November 23, 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5B1FEA-406A-7749-A5C3-DDCB5F67A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FA271AF-7D5B-B84B-B107-5DCC52BC0687}" type="datetimeFigureOut">
              <a:rPr lang="en-US" smtClean="0"/>
              <a:pPr/>
              <a:t>11/23/2011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CD50025-BD36-C140-B26D-14EE1E9851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CA" altLang="zh-TW"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CA" altLang="zh-TW"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7FA271AF-7D5B-B84B-B107-5DCC52BC0687}" type="datetimeFigureOut">
              <a:rPr lang="en-US" smtClean="0"/>
              <a:pPr/>
              <a:t>11/23/2011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DCD50025-BD36-C140-B26D-14EE1E9851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2" charset="0"/>
        </a:defRPr>
      </a:lvl2pPr>
      <a:lvl3pPr algn="ctr" rtl="0" eaLnBrk="0" fontAlgn="base" hangingPunct="0">
        <a:spcBef>
          <a:spcPct val="0"/>
        </a:spcBef>
        <a:spcAft>
          <a:spcPct val="0"/>
        </a:spcAft>
        <a:defRPr sz="4400">
          <a:solidFill>
            <a:schemeClr val="tx1"/>
          </a:solidFill>
          <a:latin typeface="Calibri" pitchFamily="-112" charset="0"/>
        </a:defRPr>
      </a:lvl3pPr>
      <a:lvl4pPr algn="ctr" rtl="0" eaLnBrk="0" fontAlgn="base" hangingPunct="0">
        <a:spcBef>
          <a:spcPct val="0"/>
        </a:spcBef>
        <a:spcAft>
          <a:spcPct val="0"/>
        </a:spcAft>
        <a:defRPr sz="4400">
          <a:solidFill>
            <a:schemeClr val="tx1"/>
          </a:solidFill>
          <a:latin typeface="Calibri" pitchFamily="-112" charset="0"/>
        </a:defRPr>
      </a:lvl4pPr>
      <a:lvl5pPr algn="ctr" rtl="0" eaLnBrk="0" fontAlgn="base" hangingPunct="0">
        <a:spcBef>
          <a:spcPct val="0"/>
        </a:spcBef>
        <a:spcAft>
          <a:spcPct val="0"/>
        </a:spcAft>
        <a:defRPr sz="4400">
          <a:solidFill>
            <a:schemeClr val="tx1"/>
          </a:solidFill>
          <a:latin typeface="Calibri" pitchFamily="-112" charset="0"/>
        </a:defRPr>
      </a:lvl5pPr>
      <a:lvl6pPr marL="457200" algn="ctr" rtl="0" fontAlgn="base">
        <a:spcBef>
          <a:spcPct val="0"/>
        </a:spcBef>
        <a:spcAft>
          <a:spcPct val="0"/>
        </a:spcAft>
        <a:defRPr sz="4400">
          <a:solidFill>
            <a:schemeClr val="tx1"/>
          </a:solidFill>
          <a:latin typeface="Calibri" pitchFamily="-112" charset="0"/>
        </a:defRPr>
      </a:lvl6pPr>
      <a:lvl7pPr marL="914400" algn="ctr" rtl="0" fontAlgn="base">
        <a:spcBef>
          <a:spcPct val="0"/>
        </a:spcBef>
        <a:spcAft>
          <a:spcPct val="0"/>
        </a:spcAft>
        <a:defRPr sz="4400">
          <a:solidFill>
            <a:schemeClr val="tx1"/>
          </a:solidFill>
          <a:latin typeface="Calibri" pitchFamily="-112" charset="0"/>
        </a:defRPr>
      </a:lvl7pPr>
      <a:lvl8pPr marL="1371600" algn="ctr" rtl="0" fontAlgn="base">
        <a:spcBef>
          <a:spcPct val="0"/>
        </a:spcBef>
        <a:spcAft>
          <a:spcPct val="0"/>
        </a:spcAft>
        <a:defRPr sz="4400">
          <a:solidFill>
            <a:schemeClr val="tx1"/>
          </a:solidFill>
          <a:latin typeface="Calibri" pitchFamily="-112" charset="0"/>
        </a:defRPr>
      </a:lvl8pPr>
      <a:lvl9pPr marL="1828800" algn="ctr" rtl="0" fontAlgn="base">
        <a:spcBef>
          <a:spcPct val="0"/>
        </a:spcBef>
        <a:spcAft>
          <a:spcPct val="0"/>
        </a:spcAft>
        <a:defRPr sz="4400">
          <a:solidFill>
            <a:schemeClr val="tx1"/>
          </a:solidFill>
          <a:latin typeface="Calibri" pitchFamily="-11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CA"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7FA271AF-7D5B-B84B-B107-5DCC52BC0687}" type="datetimeFigureOut">
              <a:rPr lang="en-US" smtClean="0"/>
              <a:pPr/>
              <a:t>11/23/2011</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DCD50025-BD36-C140-B26D-14EE1E9851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127.emf"/><Relationship Id="rId4" Type="http://schemas.openxmlformats.org/officeDocument/2006/relationships/image" Target="../media/image126.e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8.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139.png"/></Relationships>
</file>

<file path=ppt/slides/_rels/slide165.xml.rels><?xml version="1.0" encoding="UTF-8" standalone="yes"?>
<Relationships xmlns="http://schemas.openxmlformats.org/package/2006/relationships"><Relationship Id="rId3" Type="http://schemas.openxmlformats.org/officeDocument/2006/relationships/image" Target="../media/image137.jpeg"/><Relationship Id="rId7" Type="http://schemas.microsoft.com/office/2007/relationships/hdphoto" Target="../media/hdphoto3.wdp"/><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image" Target="../media/image139.png"/><Relationship Id="rId5" Type="http://schemas.microsoft.com/office/2007/relationships/hdphoto" Target="../media/hdphoto4.wdp"/><Relationship Id="rId4" Type="http://schemas.openxmlformats.org/officeDocument/2006/relationships/image" Target="../media/image140.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microsoft.com/office/2007/relationships/hdphoto" Target="../media/hdphoto5.wdp"/></Relationships>
</file>

<file path=ppt/slides/_rels/slide1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20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21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jdataservices.com/wp-content/uploads/2010/12/Photoxpress_5936965.jpg"/>
          <p:cNvPicPr>
            <a:picLocks noChangeAspect="1" noChangeArrowheads="1"/>
          </p:cNvPicPr>
          <p:nvPr/>
        </p:nvPicPr>
        <p:blipFill>
          <a:blip r:embed="rId2" cstate="print"/>
          <a:srcRect/>
          <a:stretch>
            <a:fillRect/>
          </a:stretch>
        </p:blipFill>
        <p:spPr bwMode="auto">
          <a:xfrm>
            <a:off x="1" y="0"/>
            <a:ext cx="9144000" cy="6858000"/>
          </a:xfrm>
          <a:prstGeom prst="rect">
            <a:avLst/>
          </a:prstGeom>
          <a:ln>
            <a:noFill/>
          </a:ln>
          <a:effectLst>
            <a:softEdge rad="112500"/>
          </a:effectLst>
        </p:spPr>
      </p:pic>
      <p:sp>
        <p:nvSpPr>
          <p:cNvPr id="2050" name="Rectangle 2"/>
          <p:cNvSpPr txBox="1">
            <a:spLocks noChangeArrowheads="1"/>
          </p:cNvSpPr>
          <p:nvPr/>
        </p:nvSpPr>
        <p:spPr bwMode="auto">
          <a:xfrm>
            <a:off x="0" y="2276872"/>
            <a:ext cx="9144000" cy="1800200"/>
          </a:xfrm>
          <a:prstGeom prst="rect">
            <a:avLst/>
          </a:prstGeom>
          <a:noFill/>
          <a:ln w="9525">
            <a:noFill/>
            <a:miter lim="800000"/>
            <a:headEnd/>
            <a:tailEnd/>
          </a:ln>
        </p:spPr>
        <p:txBody>
          <a:bodyPr anchor="ctr"/>
          <a:lstStyle/>
          <a:p>
            <a:pPr algn="ctr"/>
            <a:r>
              <a:rPr lang="en-CA" altLang="zh-TW" sz="4800" dirty="0" smtClean="0">
                <a:solidFill>
                  <a:schemeClr val="bg1"/>
                </a:solidFill>
                <a:latin typeface="+mj-lt"/>
                <a:ea typeface="ＭＳ Ｐゴシック" pitchFamily="34" charset="-128"/>
              </a:rPr>
              <a:t>Canadian Oil and Gas Services</a:t>
            </a:r>
            <a:endParaRPr lang="en-CA" altLang="zh-TW" sz="4800" dirty="0">
              <a:solidFill>
                <a:schemeClr val="bg1"/>
              </a:solidFill>
              <a:latin typeface="+mj-lt"/>
              <a:ea typeface="ＭＳ Ｐゴシック" pitchFamily="34" charset="-128"/>
            </a:endParaRPr>
          </a:p>
        </p:txBody>
      </p:sp>
      <p:sp>
        <p:nvSpPr>
          <p:cNvPr id="2052" name="TextBox 3"/>
          <p:cNvSpPr txBox="1">
            <a:spLocks noChangeArrowheads="1"/>
          </p:cNvSpPr>
          <p:nvPr/>
        </p:nvSpPr>
        <p:spPr bwMode="auto">
          <a:xfrm>
            <a:off x="755576" y="4725144"/>
            <a:ext cx="8136904" cy="1477328"/>
          </a:xfrm>
          <a:prstGeom prst="rect">
            <a:avLst/>
          </a:prstGeom>
          <a:noFill/>
          <a:ln w="9525">
            <a:noFill/>
            <a:miter lim="800000"/>
            <a:headEnd/>
            <a:tailEnd/>
          </a:ln>
        </p:spPr>
        <p:txBody>
          <a:bodyPr wrap="square">
            <a:spAutoFit/>
          </a:bodyPr>
          <a:lstStyle/>
          <a:p>
            <a:r>
              <a:rPr lang="en-CA" dirty="0" smtClean="0">
                <a:solidFill>
                  <a:schemeClr val="bg1"/>
                </a:solidFill>
                <a:latin typeface="+mj-lt"/>
              </a:rPr>
              <a:t>Group Members: 	</a:t>
            </a:r>
            <a:r>
              <a:rPr lang="en-CA" dirty="0" err="1" smtClean="0">
                <a:solidFill>
                  <a:schemeClr val="bg1"/>
                </a:solidFill>
                <a:latin typeface="+mj-lt"/>
              </a:rPr>
              <a:t>Nevan</a:t>
            </a:r>
            <a:r>
              <a:rPr lang="en-CA" dirty="0" smtClean="0">
                <a:solidFill>
                  <a:schemeClr val="bg1"/>
                </a:solidFill>
                <a:latin typeface="+mj-lt"/>
              </a:rPr>
              <a:t> </a:t>
            </a:r>
            <a:r>
              <a:rPr lang="en-CA" dirty="0" err="1" smtClean="0">
                <a:solidFill>
                  <a:schemeClr val="bg1"/>
                </a:solidFill>
                <a:latin typeface="+mj-lt"/>
              </a:rPr>
              <a:t>Yochim</a:t>
            </a:r>
            <a:r>
              <a:rPr lang="en-CA" dirty="0" smtClean="0">
                <a:solidFill>
                  <a:schemeClr val="bg1"/>
                </a:solidFill>
                <a:latin typeface="+mj-lt"/>
              </a:rPr>
              <a:t>	</a:t>
            </a:r>
          </a:p>
          <a:p>
            <a:r>
              <a:rPr lang="en-CA" dirty="0" smtClean="0">
                <a:solidFill>
                  <a:schemeClr val="bg1"/>
                </a:solidFill>
                <a:latin typeface="+mj-lt"/>
              </a:rPr>
              <a:t>				Michael Nguyen</a:t>
            </a:r>
          </a:p>
          <a:p>
            <a:r>
              <a:rPr lang="en-CA" dirty="0" smtClean="0">
                <a:solidFill>
                  <a:schemeClr val="bg1"/>
                </a:solidFill>
                <a:latin typeface="+mj-lt"/>
              </a:rPr>
              <a:t>				Patton Cheung</a:t>
            </a:r>
          </a:p>
          <a:p>
            <a:r>
              <a:rPr lang="en-CA" dirty="0" smtClean="0">
                <a:solidFill>
                  <a:schemeClr val="bg1"/>
                </a:solidFill>
                <a:latin typeface="+mj-lt"/>
              </a:rPr>
              <a:t>				</a:t>
            </a:r>
            <a:r>
              <a:rPr lang="en-CA" dirty="0" err="1" smtClean="0">
                <a:solidFill>
                  <a:schemeClr val="bg1"/>
                </a:solidFill>
                <a:latin typeface="+mj-lt"/>
              </a:rPr>
              <a:t>Shae</a:t>
            </a:r>
            <a:r>
              <a:rPr lang="en-CA" dirty="0" smtClean="0">
                <a:solidFill>
                  <a:schemeClr val="bg1"/>
                </a:solidFill>
                <a:latin typeface="+mj-lt"/>
              </a:rPr>
              <a:t> MacLean </a:t>
            </a:r>
            <a:endParaRPr lang="en-CA" dirty="0">
              <a:solidFill>
                <a:schemeClr val="bg1"/>
              </a:solidFill>
              <a:latin typeface="+mj-lt"/>
            </a:endParaRPr>
          </a:p>
          <a:p>
            <a:r>
              <a:rPr lang="en-CA" dirty="0">
                <a:solidFill>
                  <a:schemeClr val="bg1"/>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251520" y="1484784"/>
            <a:ext cx="9083352" cy="4525963"/>
          </a:xfrm>
        </p:spPr>
        <p:txBody>
          <a:bodyPr>
            <a:normAutofit lnSpcReduction="10000"/>
          </a:bodyPr>
          <a:lstStyle/>
          <a:p>
            <a:pPr>
              <a:buNone/>
            </a:pPr>
            <a:r>
              <a:rPr lang="en-CA" dirty="0"/>
              <a:t>Drilling </a:t>
            </a:r>
            <a:r>
              <a:rPr lang="en-CA" dirty="0" smtClean="0"/>
              <a:t>Costs</a:t>
            </a:r>
          </a:p>
          <a:p>
            <a:pPr>
              <a:buNone/>
            </a:pPr>
            <a:r>
              <a:rPr lang="en-CA" dirty="0" smtClean="0"/>
              <a:t>When </a:t>
            </a:r>
            <a:r>
              <a:rPr lang="en-CA" dirty="0"/>
              <a:t>companies drill, they incur </a:t>
            </a:r>
            <a:r>
              <a:rPr lang="en-CA" dirty="0" smtClean="0"/>
              <a:t>two types </a:t>
            </a:r>
            <a:r>
              <a:rPr lang="en-CA" dirty="0"/>
              <a:t>of costs</a:t>
            </a:r>
            <a:r>
              <a:rPr lang="en-CA" b="1" dirty="0"/>
              <a:t>:</a:t>
            </a:r>
          </a:p>
          <a:p>
            <a:pPr lvl="1"/>
            <a:r>
              <a:rPr lang="en-CA" dirty="0" smtClean="0"/>
              <a:t>Non-salvageable</a:t>
            </a:r>
            <a:r>
              <a:rPr lang="en-CA" dirty="0"/>
              <a:t>: </a:t>
            </a:r>
            <a:r>
              <a:rPr lang="en-CA" dirty="0" err="1"/>
              <a:t>labor</a:t>
            </a:r>
            <a:r>
              <a:rPr lang="en-CA" dirty="0"/>
              <a:t>, site </a:t>
            </a:r>
            <a:r>
              <a:rPr lang="en-CA" dirty="0" smtClean="0"/>
              <a:t>preparation, engineering</a:t>
            </a:r>
            <a:r>
              <a:rPr lang="en-CA" dirty="0"/>
              <a:t>, design, etc.</a:t>
            </a:r>
          </a:p>
          <a:p>
            <a:pPr lvl="1"/>
            <a:r>
              <a:rPr lang="en-CA" dirty="0" smtClean="0"/>
              <a:t> </a:t>
            </a:r>
            <a:r>
              <a:rPr lang="en-CA" dirty="0"/>
              <a:t>Tangible: equipment and other </a:t>
            </a:r>
            <a:r>
              <a:rPr lang="en-CA" dirty="0" smtClean="0"/>
              <a:t>physical assets.</a:t>
            </a:r>
          </a:p>
          <a:p>
            <a:pPr lvl="1">
              <a:buNone/>
            </a:pPr>
            <a:endParaRPr lang="en-CA" dirty="0"/>
          </a:p>
          <a:p>
            <a:pPr lvl="1">
              <a:buNone/>
            </a:pPr>
            <a:r>
              <a:rPr lang="en-CA" dirty="0" smtClean="0"/>
              <a:t>Non-salvageable </a:t>
            </a:r>
            <a:r>
              <a:rPr lang="en-CA" dirty="0"/>
              <a:t>or “intangible” costs</a:t>
            </a:r>
          </a:p>
          <a:p>
            <a:pPr lvl="1">
              <a:buNone/>
            </a:pPr>
            <a:r>
              <a:rPr lang="en-CA" dirty="0"/>
              <a:t>typically represent 60-80% of the cost of</a:t>
            </a:r>
          </a:p>
          <a:p>
            <a:pPr lvl="1">
              <a:buNone/>
            </a:pPr>
            <a:r>
              <a:rPr lang="en-CA" dirty="0"/>
              <a:t>the well.</a:t>
            </a:r>
            <a:endParaRPr lang="en-US"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Related Risks</a:t>
            </a:r>
            <a:endParaRPr lang="en-US" dirty="0"/>
          </a:p>
        </p:txBody>
      </p:sp>
      <p:sp>
        <p:nvSpPr>
          <p:cNvPr id="3" name="Content Placeholder 2"/>
          <p:cNvSpPr>
            <a:spLocks noGrp="1"/>
          </p:cNvSpPr>
          <p:nvPr>
            <p:ph idx="1"/>
          </p:nvPr>
        </p:nvSpPr>
        <p:spPr>
          <a:xfrm>
            <a:off x="304800" y="4876801"/>
            <a:ext cx="8686800" cy="1904999"/>
          </a:xfrm>
        </p:spPr>
        <p:txBody>
          <a:bodyPr/>
          <a:lstStyle/>
          <a:p>
            <a:r>
              <a:rPr lang="en-US" sz="1800" dirty="0" smtClean="0"/>
              <a:t>Reduced credit ratings</a:t>
            </a:r>
          </a:p>
          <a:p>
            <a:r>
              <a:rPr lang="en-US" sz="1800" dirty="0" smtClean="0"/>
              <a:t>Emphasis placed on negative outlook</a:t>
            </a:r>
          </a:p>
          <a:p>
            <a:r>
              <a:rPr lang="en-US" sz="1800" dirty="0" smtClean="0"/>
              <a:t>Negative publicity</a:t>
            </a:r>
          </a:p>
          <a:p>
            <a:r>
              <a:rPr lang="en-US" sz="1800" dirty="0" smtClean="0"/>
              <a:t>Further increases in premiums for insurance or difficulty obtaining coverage</a:t>
            </a:r>
          </a:p>
          <a:p>
            <a:r>
              <a:rPr lang="en-US" sz="1800" dirty="0" smtClean="0"/>
              <a:t>Diversion of management’s attention from other operations to focus on incident</a:t>
            </a:r>
          </a:p>
          <a:p>
            <a:endParaRPr lang="en-US" dirty="0" smtClean="0"/>
          </a:p>
          <a:p>
            <a:pPr>
              <a:buNone/>
            </a:pPr>
            <a:endParaRPr lang="en-US" dirty="0" smtClean="0"/>
          </a:p>
          <a:p>
            <a:pPr>
              <a:buNone/>
            </a:pPr>
            <a:endParaRPr lang="en-US" dirty="0" smtClean="0"/>
          </a:p>
          <a:p>
            <a:endParaRPr lang="en-US" dirty="0"/>
          </a:p>
        </p:txBody>
      </p:sp>
      <p:pic>
        <p:nvPicPr>
          <p:cNvPr id="8194" name="Picture 2" descr="http://blog.corporatestays.com/files/2011/04/risk-blocks.jpg"/>
          <p:cNvPicPr>
            <a:picLocks noChangeAspect="1" noChangeArrowheads="1"/>
          </p:cNvPicPr>
          <p:nvPr/>
        </p:nvPicPr>
        <p:blipFill>
          <a:blip r:embed="rId2" cstate="print"/>
          <a:srcRect/>
          <a:stretch>
            <a:fillRect/>
          </a:stretch>
        </p:blipFill>
        <p:spPr bwMode="auto">
          <a:xfrm>
            <a:off x="1752600" y="1613407"/>
            <a:ext cx="5562600" cy="3263393"/>
          </a:xfrm>
          <a:prstGeom prst="rect">
            <a:avLst/>
          </a:prstGeom>
          <a:ln>
            <a:noFill/>
          </a:ln>
          <a:effectLst>
            <a:softEdge rad="112500"/>
          </a:effectLst>
        </p:spPr>
      </p:pic>
    </p:spTree>
    <p:extLst>
      <p:ext uri="{BB962C8B-B14F-4D97-AF65-F5344CB8AC3E}">
        <p14:creationId xmlns:p14="http://schemas.microsoft.com/office/powerpoint/2010/main" val="25168979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762000" y="3286125"/>
            <a:ext cx="7772400" cy="1362075"/>
          </a:xfrm>
        </p:spPr>
        <p:txBody>
          <a:bodyPr/>
          <a:lstStyle/>
          <a:p>
            <a:pPr algn="ctr"/>
            <a:r>
              <a:rPr lang="en-US" dirty="0" smtClean="0"/>
              <a:t>Management</a:t>
            </a:r>
            <a:endParaRPr lang="en-US" dirty="0"/>
          </a:p>
        </p:txBody>
      </p:sp>
    </p:spTree>
    <p:extLst>
      <p:ext uri="{BB962C8B-B14F-4D97-AF65-F5344CB8AC3E}">
        <p14:creationId xmlns:p14="http://schemas.microsoft.com/office/powerpoint/2010/main" val="6601379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TextBox 9"/>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1" name="TextBox 10"/>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2" name="TextBox 11"/>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3" name="TextBox 12"/>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4"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5"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6"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762000"/>
            <a:ext cx="8229600" cy="1143000"/>
          </a:xfrm>
        </p:spPr>
        <p:txBody>
          <a:bodyPr>
            <a:normAutofit/>
          </a:bodyPr>
          <a:lstStyle/>
          <a:p>
            <a:pPr>
              <a:lnSpc>
                <a:spcPct val="50000"/>
              </a:lnSpc>
            </a:pPr>
            <a:r>
              <a:rPr lang="en-US" b="1" dirty="0" smtClean="0"/>
              <a:t>Steven l. </a:t>
            </a:r>
            <a:r>
              <a:rPr lang="en-US" b="1" dirty="0"/>
              <a:t>N</a:t>
            </a:r>
            <a:r>
              <a:rPr lang="en-US" b="1" dirty="0" smtClean="0"/>
              <a:t>ewman</a:t>
            </a:r>
            <a:br>
              <a:rPr lang="en-US"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0" b="1" i="1" dirty="0"/>
              <a:t>P</a:t>
            </a:r>
            <a:r>
              <a:rPr lang="en-US" sz="2000" b="1" i="1" dirty="0" smtClean="0"/>
              <a:t>resident &amp; CEO</a:t>
            </a:r>
            <a:endParaRPr lang="en-US" b="1" dirty="0"/>
          </a:p>
        </p:txBody>
      </p:sp>
      <p:sp>
        <p:nvSpPr>
          <p:cNvPr id="4" name="Content Placeholder 3"/>
          <p:cNvSpPr txBox="1">
            <a:spLocks noGrp="1"/>
          </p:cNvSpPr>
          <p:nvPr>
            <p:ph idx="1"/>
          </p:nvPr>
        </p:nvSpPr>
        <p:spPr>
          <a:xfrm>
            <a:off x="304800" y="1620322"/>
            <a:ext cx="8839200" cy="2646878"/>
          </a:xfrm>
          <a:prstGeom prst="rect">
            <a:avLst/>
          </a:prstGeom>
          <a:noFill/>
        </p:spPr>
        <p:txBody>
          <a:bodyPr wrap="square" rtlCol="0">
            <a:spAutoFit/>
          </a:bodyPr>
          <a:lstStyle/>
          <a:p>
            <a:pPr>
              <a:defRPr/>
            </a:pPr>
            <a:r>
              <a:rPr lang="en-US" sz="2200" b="1" dirty="0" smtClean="0"/>
              <a:t>Joined company in 1994 in Corporate Planning Department</a:t>
            </a:r>
          </a:p>
          <a:p>
            <a:pPr>
              <a:defRPr/>
            </a:pPr>
            <a:r>
              <a:rPr lang="en-US" sz="2200" b="1" dirty="0" smtClean="0"/>
              <a:t>Has held his current position since March 2010</a:t>
            </a:r>
          </a:p>
          <a:p>
            <a:pPr>
              <a:defRPr/>
            </a:pPr>
            <a:r>
              <a:rPr lang="en-US" sz="2200" b="1" dirty="0" smtClean="0"/>
              <a:t>BSC in Petroleum Engineering from Colorado School of Mines in 1989</a:t>
            </a:r>
          </a:p>
          <a:p>
            <a:pPr>
              <a:defRPr/>
            </a:pPr>
            <a:r>
              <a:rPr lang="en-US" sz="2200" b="1" dirty="0" smtClean="0"/>
              <a:t>MBA from Harvard Graduate School of Business in 1992</a:t>
            </a:r>
          </a:p>
          <a:p>
            <a:pPr>
              <a:defRPr/>
            </a:pPr>
            <a:r>
              <a:rPr lang="en-US" sz="2200" b="1" dirty="0" smtClean="0"/>
              <a:t>Member of the Society of Petroleum Engineers</a:t>
            </a:r>
          </a:p>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555848" y="3812689"/>
            <a:ext cx="1958752" cy="2740511"/>
          </a:xfrm>
          <a:prstGeom prst="rect">
            <a:avLst/>
          </a:prstGeom>
          <a:noFill/>
          <a:ln w="9525">
            <a:noFill/>
            <a:miter lim="800000"/>
            <a:headEnd/>
            <a:tailEnd/>
          </a:ln>
        </p:spPr>
      </p:pic>
      <p:graphicFrame>
        <p:nvGraphicFramePr>
          <p:cNvPr id="6" name="Table 5"/>
          <p:cNvGraphicFramePr>
            <a:graphicFrameLocks noGrp="1"/>
          </p:cNvGraphicFramePr>
          <p:nvPr/>
        </p:nvGraphicFramePr>
        <p:xfrm>
          <a:off x="2971800" y="3962400"/>
          <a:ext cx="5715000" cy="2523744"/>
        </p:xfrm>
        <a:graphic>
          <a:graphicData uri="http://schemas.openxmlformats.org/drawingml/2006/table">
            <a:tbl>
              <a:tblPr/>
              <a:tblGrid>
                <a:gridCol w="4358591"/>
                <a:gridCol w="1356409"/>
              </a:tblGrid>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Salary</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$636,405</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Bonus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$0</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Restricted stock awards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$2,060,781</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All other compensation</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$650,652</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Option awards $</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$1,458,240</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Non-equity incentive plan compensation</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$0</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712">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Change in pension value and nonqualified deferred compensation earnings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chemeClr val="tx2"/>
                          </a:solidFill>
                          <a:latin typeface="+mj-lt"/>
                          <a:ea typeface="Times New Roman"/>
                          <a:cs typeface="Times New Roman"/>
                        </a:rPr>
                        <a:t>$</a:t>
                      </a:r>
                      <a:r>
                        <a:rPr lang="en-US" sz="1600" dirty="0" smtClean="0">
                          <a:solidFill>
                            <a:schemeClr val="tx2"/>
                          </a:solidFill>
                          <a:latin typeface="+mj-lt"/>
                          <a:ea typeface="Times New Roman"/>
                          <a:cs typeface="Times New Roman"/>
                        </a:rPr>
                        <a:t>568,609</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b="1" dirty="0">
                          <a:solidFill>
                            <a:schemeClr val="tx2"/>
                          </a:solidFill>
                          <a:latin typeface="+mj-lt"/>
                          <a:ea typeface="Times New Roman"/>
                          <a:cs typeface="Times New Roman"/>
                        </a:rPr>
                        <a:t>Total </a:t>
                      </a:r>
                      <a:r>
                        <a:rPr lang="en-US" sz="1600" b="1" dirty="0" smtClean="0">
                          <a:solidFill>
                            <a:schemeClr val="tx2"/>
                          </a:solidFill>
                          <a:latin typeface="+mj-lt"/>
                          <a:ea typeface="Times New Roman"/>
                          <a:cs typeface="Times New Roman"/>
                        </a:rPr>
                        <a:t>Compensation (2009)</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lnSpc>
                          <a:spcPct val="115000"/>
                        </a:lnSpc>
                        <a:spcBef>
                          <a:spcPts val="0"/>
                        </a:spcBef>
                        <a:spcAft>
                          <a:spcPts val="0"/>
                        </a:spcAft>
                      </a:pPr>
                      <a:r>
                        <a:rPr lang="en-US" sz="1600" b="1" dirty="0">
                          <a:solidFill>
                            <a:schemeClr val="tx2"/>
                          </a:solidFill>
                          <a:latin typeface="+mj-lt"/>
                          <a:ea typeface="Times New Roman"/>
                          <a:cs typeface="Times New Roman"/>
                        </a:rPr>
                        <a:t>$5,374,687</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bl>
          </a:graphicData>
        </a:graphic>
      </p:graphicFrame>
    </p:spTree>
    <p:extLst>
      <p:ext uri="{BB962C8B-B14F-4D97-AF65-F5344CB8AC3E}">
        <p14:creationId xmlns:p14="http://schemas.microsoft.com/office/powerpoint/2010/main" val="7509890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TextBox 10"/>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2" name="TextBox 11"/>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3" name="TextBox 12"/>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4" name="TextBox 13"/>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6"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7"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762000"/>
            <a:ext cx="8229600" cy="1143000"/>
          </a:xfrm>
        </p:spPr>
        <p:txBody>
          <a:bodyPr>
            <a:normAutofit/>
          </a:bodyPr>
          <a:lstStyle/>
          <a:p>
            <a:pPr>
              <a:lnSpc>
                <a:spcPct val="50000"/>
              </a:lnSpc>
            </a:pPr>
            <a:r>
              <a:rPr lang="en-US" b="1" dirty="0" smtClean="0"/>
              <a:t>Ricardo H. </a:t>
            </a:r>
            <a:r>
              <a:rPr lang="en-US" b="1" dirty="0"/>
              <a:t>R</a:t>
            </a:r>
            <a:r>
              <a:rPr lang="en-US" b="1" dirty="0" smtClean="0"/>
              <a:t>osa</a:t>
            </a:r>
            <a:br>
              <a:rPr lang="en-US"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0" b="1" i="1" dirty="0"/>
              <a:t>E</a:t>
            </a:r>
            <a:r>
              <a:rPr lang="en-US" sz="2000" b="1" i="1" dirty="0" smtClean="0"/>
              <a:t>xecutive </a:t>
            </a:r>
            <a:r>
              <a:rPr lang="en-US" sz="2000" b="1" i="1" dirty="0"/>
              <a:t>V</a:t>
            </a:r>
            <a:r>
              <a:rPr lang="en-US" sz="2000" b="1" i="1" dirty="0" smtClean="0"/>
              <a:t>ice </a:t>
            </a:r>
            <a:r>
              <a:rPr lang="en-US" sz="2000" b="1" i="1" dirty="0"/>
              <a:t>P</a:t>
            </a:r>
            <a:r>
              <a:rPr lang="en-US" sz="2000" b="1" i="1" dirty="0" smtClean="0"/>
              <a:t>resident &amp; CFO</a:t>
            </a:r>
            <a:endParaRPr lang="en-US" b="1" dirty="0"/>
          </a:p>
        </p:txBody>
      </p:sp>
      <p:sp>
        <p:nvSpPr>
          <p:cNvPr id="4" name="Content Placeholder 3"/>
          <p:cNvSpPr txBox="1">
            <a:spLocks noGrp="1"/>
          </p:cNvSpPr>
          <p:nvPr>
            <p:ph idx="1"/>
          </p:nvPr>
        </p:nvSpPr>
        <p:spPr>
          <a:xfrm>
            <a:off x="304800" y="1694628"/>
            <a:ext cx="8839200" cy="1581972"/>
          </a:xfrm>
          <a:prstGeom prst="rect">
            <a:avLst/>
          </a:prstGeom>
          <a:noFill/>
        </p:spPr>
        <p:txBody>
          <a:bodyPr wrap="square" rtlCol="0">
            <a:spAutoFit/>
          </a:bodyPr>
          <a:lstStyle/>
          <a:p>
            <a:pPr>
              <a:defRPr/>
            </a:pPr>
            <a:r>
              <a:rPr lang="en-US" sz="2200" b="1" dirty="0" smtClean="0"/>
              <a:t>Has held his current position since September 2009</a:t>
            </a:r>
          </a:p>
          <a:p>
            <a:pPr>
              <a:defRPr/>
            </a:pPr>
            <a:r>
              <a:rPr lang="en-US" sz="2200" b="1" dirty="0" smtClean="0"/>
              <a:t>Master of Arts Degree from Oxford University in 1977</a:t>
            </a:r>
          </a:p>
          <a:p>
            <a:pPr>
              <a:defRPr/>
            </a:pPr>
            <a:r>
              <a:rPr lang="en-US" sz="2200" b="1" dirty="0" smtClean="0"/>
              <a:t>Subsequently qualified as Chartered Accountant with Institute of Chartered Accountants in England &amp; Wales in 1981</a:t>
            </a:r>
            <a:endParaRPr lang="en-US" dirty="0"/>
          </a:p>
        </p:txBody>
      </p:sp>
      <p:graphicFrame>
        <p:nvGraphicFramePr>
          <p:cNvPr id="6" name="Table 5"/>
          <p:cNvGraphicFramePr>
            <a:graphicFrameLocks noGrp="1"/>
          </p:cNvGraphicFramePr>
          <p:nvPr/>
        </p:nvGraphicFramePr>
        <p:xfrm>
          <a:off x="3048000" y="3581400"/>
          <a:ext cx="5715000" cy="2523744"/>
        </p:xfrm>
        <a:graphic>
          <a:graphicData uri="http://schemas.openxmlformats.org/drawingml/2006/table">
            <a:tbl>
              <a:tblPr/>
              <a:tblGrid>
                <a:gridCol w="4358591"/>
                <a:gridCol w="1356409"/>
              </a:tblGrid>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Salary</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tx2"/>
                          </a:solidFill>
                          <a:latin typeface="+mj-lt"/>
                          <a:ea typeface="Times New Roman"/>
                          <a:cs typeface="Times New Roman"/>
                        </a:rPr>
                        <a:t>$437,892</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Bonus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$0</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Restricted stock awards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tx2"/>
                          </a:solidFill>
                          <a:latin typeface="+mj-lt"/>
                          <a:ea typeface="Times New Roman"/>
                          <a:cs typeface="Times New Roman"/>
                        </a:rPr>
                        <a:t>$1, 125,112</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All other compensation</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tx2"/>
                          </a:solidFill>
                          <a:latin typeface="+mj-lt"/>
                          <a:ea typeface="Times New Roman"/>
                          <a:cs typeface="Times New Roman"/>
                        </a:rPr>
                        <a:t>$951,113</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Option awards $</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tx2"/>
                          </a:solidFill>
                          <a:latin typeface="+mj-lt"/>
                          <a:ea typeface="Times New Roman"/>
                          <a:cs typeface="Times New Roman"/>
                        </a:rPr>
                        <a:t>$795,392</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Non-equity incentive plan compensation</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2"/>
                          </a:solidFill>
                          <a:latin typeface="+mj-lt"/>
                          <a:ea typeface="Times New Roman"/>
                          <a:cs typeface="Times New Roman"/>
                        </a:rPr>
                        <a:t>$0</a:t>
                      </a:r>
                      <a:endParaRPr lang="en-US" sz="160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9712">
                <a:tc>
                  <a:txBody>
                    <a:bodyPr/>
                    <a:lstStyle/>
                    <a:p>
                      <a:pPr marL="0" marR="0">
                        <a:lnSpc>
                          <a:spcPct val="115000"/>
                        </a:lnSpc>
                        <a:spcBef>
                          <a:spcPts val="0"/>
                        </a:spcBef>
                        <a:spcAft>
                          <a:spcPts val="0"/>
                        </a:spcAft>
                      </a:pPr>
                      <a:r>
                        <a:rPr lang="en-US" sz="1600" dirty="0">
                          <a:solidFill>
                            <a:schemeClr val="tx2"/>
                          </a:solidFill>
                          <a:latin typeface="+mj-lt"/>
                          <a:ea typeface="Times New Roman"/>
                          <a:cs typeface="Times New Roman"/>
                        </a:rPr>
                        <a:t>Change in pension value and nonqualified deferred compensation earnings</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solidFill>
                            <a:schemeClr val="tx2"/>
                          </a:solidFill>
                          <a:latin typeface="+mj-lt"/>
                          <a:ea typeface="Times New Roman"/>
                          <a:cs typeface="Times New Roman"/>
                        </a:rPr>
                        <a:t>$184,248</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169">
                <a:tc>
                  <a:txBody>
                    <a:bodyPr/>
                    <a:lstStyle/>
                    <a:p>
                      <a:pPr marL="0" marR="0">
                        <a:lnSpc>
                          <a:spcPct val="115000"/>
                        </a:lnSpc>
                        <a:spcBef>
                          <a:spcPts val="0"/>
                        </a:spcBef>
                        <a:spcAft>
                          <a:spcPts val="0"/>
                        </a:spcAft>
                      </a:pPr>
                      <a:r>
                        <a:rPr lang="en-US" sz="1600" b="1" dirty="0">
                          <a:solidFill>
                            <a:schemeClr val="tx2"/>
                          </a:solidFill>
                          <a:latin typeface="+mj-lt"/>
                          <a:ea typeface="Times New Roman"/>
                          <a:cs typeface="Times New Roman"/>
                        </a:rPr>
                        <a:t>Total </a:t>
                      </a:r>
                      <a:r>
                        <a:rPr lang="en-US" sz="1600" b="1" dirty="0" smtClean="0">
                          <a:solidFill>
                            <a:schemeClr val="tx2"/>
                          </a:solidFill>
                          <a:latin typeface="+mj-lt"/>
                          <a:ea typeface="Times New Roman"/>
                          <a:cs typeface="Times New Roman"/>
                        </a:rPr>
                        <a:t>Compensation (2009)</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marL="0" marR="0" algn="ctr">
                        <a:lnSpc>
                          <a:spcPct val="115000"/>
                        </a:lnSpc>
                        <a:spcBef>
                          <a:spcPts val="0"/>
                        </a:spcBef>
                        <a:spcAft>
                          <a:spcPts val="0"/>
                        </a:spcAft>
                      </a:pPr>
                      <a:r>
                        <a:rPr lang="en-US" sz="1600" b="1" dirty="0" smtClean="0">
                          <a:solidFill>
                            <a:schemeClr val="tx2"/>
                          </a:solidFill>
                          <a:latin typeface="+mj-lt"/>
                          <a:ea typeface="Times New Roman"/>
                          <a:cs typeface="Times New Roman"/>
                        </a:rPr>
                        <a:t>$3,493,757</a:t>
                      </a:r>
                      <a:endParaRPr lang="en-US" sz="1600" dirty="0">
                        <a:solidFill>
                          <a:schemeClr val="tx2"/>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bl>
          </a:graphicData>
        </a:graphic>
      </p:graphicFrame>
      <p:pic>
        <p:nvPicPr>
          <p:cNvPr id="7" name="Picture 2"/>
          <p:cNvPicPr>
            <a:picLocks noChangeAspect="1" noChangeArrowheads="1"/>
          </p:cNvPicPr>
          <p:nvPr/>
        </p:nvPicPr>
        <p:blipFill>
          <a:blip r:embed="rId2" cstate="print"/>
          <a:srcRect/>
          <a:stretch>
            <a:fillRect/>
          </a:stretch>
        </p:blipFill>
        <p:spPr bwMode="auto">
          <a:xfrm>
            <a:off x="649267" y="3376465"/>
            <a:ext cx="2170133" cy="3024335"/>
          </a:xfrm>
          <a:prstGeom prst="rect">
            <a:avLst/>
          </a:prstGeom>
          <a:noFill/>
          <a:ln w="9525">
            <a:noFill/>
            <a:miter lim="800000"/>
            <a:headEnd/>
            <a:tailEnd/>
          </a:ln>
        </p:spPr>
      </p:pic>
    </p:spTree>
    <p:extLst>
      <p:ext uri="{BB962C8B-B14F-4D97-AF65-F5344CB8AC3E}">
        <p14:creationId xmlns:p14="http://schemas.microsoft.com/office/powerpoint/2010/main" val="15886344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72243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838200"/>
            <a:ext cx="8229600" cy="1143000"/>
          </a:xfrm>
        </p:spPr>
        <p:txBody>
          <a:bodyPr>
            <a:normAutofit/>
          </a:bodyPr>
          <a:lstStyle/>
          <a:p>
            <a:pPr>
              <a:lnSpc>
                <a:spcPct val="50000"/>
              </a:lnSpc>
            </a:pPr>
            <a:r>
              <a:rPr lang="en-US" b="1" dirty="0" err="1" smtClean="0"/>
              <a:t>Ihab</a:t>
            </a:r>
            <a:r>
              <a:rPr lang="en-US" b="1" dirty="0" smtClean="0"/>
              <a:t> </a:t>
            </a:r>
            <a:r>
              <a:rPr lang="en-US" b="1" dirty="0" err="1"/>
              <a:t>T</a:t>
            </a:r>
            <a:r>
              <a:rPr lang="en-US" b="1" dirty="0" err="1" smtClean="0"/>
              <a:t>oma</a:t>
            </a:r>
            <a:r>
              <a:rPr lang="en-US" b="1" dirty="0" smtClean="0"/>
              <a:t/>
            </a:r>
            <a:br>
              <a:rPr lang="en-US"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 b="1" dirty="0" smtClean="0"/>
              <a:t/>
            </a:r>
            <a:br>
              <a:rPr lang="en-US" sz="200" b="1" dirty="0" smtClean="0"/>
            </a:br>
            <a:r>
              <a:rPr lang="en-US" sz="2000" b="1" i="1" dirty="0"/>
              <a:t>E</a:t>
            </a:r>
            <a:r>
              <a:rPr lang="en-US" sz="2000" b="1" i="1" dirty="0" smtClean="0"/>
              <a:t>xecutive </a:t>
            </a:r>
            <a:r>
              <a:rPr lang="en-US" sz="2000" b="1" i="1" dirty="0"/>
              <a:t>V</a:t>
            </a:r>
            <a:r>
              <a:rPr lang="en-US" sz="2000" b="1" i="1" dirty="0" smtClean="0"/>
              <a:t>ice </a:t>
            </a:r>
            <a:r>
              <a:rPr lang="en-US" sz="2000" b="1" i="1" dirty="0"/>
              <a:t>P</a:t>
            </a:r>
            <a:r>
              <a:rPr lang="en-US" sz="2000" b="1" i="1" dirty="0" smtClean="0"/>
              <a:t>resident, Operations</a:t>
            </a:r>
            <a:endParaRPr lang="en-US" b="1" dirty="0"/>
          </a:p>
        </p:txBody>
      </p:sp>
      <p:sp>
        <p:nvSpPr>
          <p:cNvPr id="4" name="Content Placeholder 3"/>
          <p:cNvSpPr txBox="1">
            <a:spLocks noGrp="1"/>
          </p:cNvSpPr>
          <p:nvPr>
            <p:ph idx="1"/>
          </p:nvPr>
        </p:nvSpPr>
        <p:spPr>
          <a:xfrm>
            <a:off x="304800" y="1780330"/>
            <a:ext cx="4495800" cy="4696670"/>
          </a:xfrm>
          <a:prstGeom prst="rect">
            <a:avLst/>
          </a:prstGeom>
          <a:noFill/>
        </p:spPr>
        <p:txBody>
          <a:bodyPr wrap="square" rtlCol="0">
            <a:spAutoFit/>
          </a:bodyPr>
          <a:lstStyle/>
          <a:p>
            <a:pPr>
              <a:defRPr/>
            </a:pPr>
            <a:r>
              <a:rPr lang="en-US" sz="2200" b="1" dirty="0" smtClean="0"/>
              <a:t>Joined company in August 2009 as Senior Vice President, Marketing &amp; Planning</a:t>
            </a:r>
          </a:p>
          <a:p>
            <a:pPr>
              <a:defRPr/>
            </a:pPr>
            <a:r>
              <a:rPr lang="en-US" sz="2200" b="1" dirty="0" smtClean="0"/>
              <a:t>Before being named to his current position, </a:t>
            </a:r>
            <a:r>
              <a:rPr lang="en-US" sz="2200" b="1" dirty="0" err="1" smtClean="0"/>
              <a:t>Toma</a:t>
            </a:r>
            <a:r>
              <a:rPr lang="en-US" sz="2200" b="1" dirty="0" smtClean="0"/>
              <a:t> served as Executive Vice President, Global Business</a:t>
            </a:r>
          </a:p>
          <a:p>
            <a:pPr>
              <a:defRPr/>
            </a:pPr>
            <a:r>
              <a:rPr lang="en-US" sz="2200" b="1" dirty="0" smtClean="0"/>
              <a:t>Before joining the company, served in different capacities in Schlumberger</a:t>
            </a:r>
          </a:p>
          <a:p>
            <a:pPr>
              <a:defRPr/>
            </a:pPr>
            <a:r>
              <a:rPr lang="en-US" sz="2200" b="1" dirty="0" smtClean="0"/>
              <a:t>Bachelors degree in Electrical Engineering from Cairo University in 1985</a:t>
            </a:r>
            <a:endParaRPr lang="en-US" dirty="0"/>
          </a:p>
        </p:txBody>
      </p:sp>
      <p:pic>
        <p:nvPicPr>
          <p:cNvPr id="2050" name="Picture 2" descr="http://www.deepwater.com/_filelib/ImageGallery/biopics/Ihab_Toma.jpg"/>
          <p:cNvPicPr>
            <a:picLocks noChangeAspect="1" noChangeArrowheads="1"/>
          </p:cNvPicPr>
          <p:nvPr/>
        </p:nvPicPr>
        <p:blipFill>
          <a:blip r:embed="rId2" cstate="print"/>
          <a:srcRect/>
          <a:stretch>
            <a:fillRect/>
          </a:stretch>
        </p:blipFill>
        <p:spPr bwMode="auto">
          <a:xfrm>
            <a:off x="5419725" y="1991140"/>
            <a:ext cx="2962275" cy="4257260"/>
          </a:xfrm>
          <a:prstGeom prst="rect">
            <a:avLst/>
          </a:prstGeom>
          <a:noFill/>
        </p:spPr>
      </p:pic>
    </p:spTree>
    <p:extLst>
      <p:ext uri="{BB962C8B-B14F-4D97-AF65-F5344CB8AC3E}">
        <p14:creationId xmlns:p14="http://schemas.microsoft.com/office/powerpoint/2010/main" val="15155142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276600"/>
            <a:ext cx="7772400" cy="1362075"/>
          </a:xfrm>
        </p:spPr>
        <p:txBody>
          <a:bodyPr/>
          <a:lstStyle/>
          <a:p>
            <a:pPr algn="ctr"/>
            <a:r>
              <a:rPr lang="en-US" dirty="0" smtClean="0"/>
              <a:t>Financial statements</a:t>
            </a:r>
            <a:endParaRPr lang="en-US" dirty="0"/>
          </a:p>
        </p:txBody>
      </p:sp>
    </p:spTree>
    <p:extLst>
      <p:ext uri="{BB962C8B-B14F-4D97-AF65-F5344CB8AC3E}">
        <p14:creationId xmlns:p14="http://schemas.microsoft.com/office/powerpoint/2010/main" val="18793915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Revenue Methods</a:t>
            </a:r>
            <a:endParaRPr lang="en-US" dirty="0"/>
          </a:p>
        </p:txBody>
      </p:sp>
      <p:sp>
        <p:nvSpPr>
          <p:cNvPr id="3" name="Content Placeholder 2"/>
          <p:cNvSpPr>
            <a:spLocks noGrp="1"/>
          </p:cNvSpPr>
          <p:nvPr>
            <p:ph idx="1"/>
          </p:nvPr>
        </p:nvSpPr>
        <p:spPr>
          <a:xfrm>
            <a:off x="152400" y="1493837"/>
            <a:ext cx="8686800" cy="4525963"/>
          </a:xfrm>
        </p:spPr>
        <p:txBody>
          <a:bodyPr/>
          <a:lstStyle/>
          <a:p>
            <a:pPr>
              <a:buNone/>
            </a:pPr>
            <a:r>
              <a:rPr lang="en-US" sz="2200" dirty="0" smtClean="0">
                <a:latin typeface="+mj-lt"/>
              </a:rPr>
              <a:t>	Transocean has two main methods for generating revenue from its drilling operations:</a:t>
            </a:r>
          </a:p>
          <a:p>
            <a:endParaRPr lang="en-US" sz="800" dirty="0" smtClean="0">
              <a:latin typeface="+mj-lt"/>
            </a:endParaRPr>
          </a:p>
          <a:p>
            <a:pPr lvl="1">
              <a:buFont typeface="Wingdings" charset="2"/>
              <a:buChar char="ü"/>
            </a:pPr>
            <a:r>
              <a:rPr lang="en-US" sz="2200" b="1" dirty="0" smtClean="0">
                <a:latin typeface="+mj-lt"/>
              </a:rPr>
              <a:t>OPERATING RATE</a:t>
            </a:r>
            <a:r>
              <a:rPr lang="en-US" sz="2200" dirty="0" smtClean="0">
                <a:latin typeface="+mj-lt"/>
              </a:rPr>
              <a:t>: Rate that is charged for utilization of rigs.</a:t>
            </a:r>
          </a:p>
          <a:p>
            <a:pPr lvl="1"/>
            <a:endParaRPr lang="en-US" sz="800" dirty="0" smtClean="0">
              <a:latin typeface="+mj-lt"/>
            </a:endParaRPr>
          </a:p>
          <a:p>
            <a:pPr lvl="1">
              <a:buFont typeface="Wingdings" charset="2"/>
              <a:buChar char="ü"/>
            </a:pPr>
            <a:r>
              <a:rPr lang="en-US" sz="2200" b="1" dirty="0" smtClean="0">
                <a:latin typeface="+mj-lt"/>
              </a:rPr>
              <a:t>STAND-BY RATE:</a:t>
            </a:r>
            <a:r>
              <a:rPr lang="en-US" sz="2200" dirty="0" smtClean="0">
                <a:latin typeface="+mj-lt"/>
              </a:rPr>
              <a:t> Rate charged for the rig being ready for use, regardless of whether it is actually used.</a:t>
            </a:r>
          </a:p>
          <a:p>
            <a:pPr>
              <a:buNone/>
            </a:pPr>
            <a:endParaRPr lang="en-US" dirty="0"/>
          </a:p>
        </p:txBody>
      </p:sp>
      <p:pic>
        <p:nvPicPr>
          <p:cNvPr id="45060" name="Picture 4" descr="http://www.bestwaytoinvest.com/UserFiles/Image/revenue.jpg"/>
          <p:cNvPicPr>
            <a:picLocks noChangeAspect="1" noChangeArrowheads="1"/>
          </p:cNvPicPr>
          <p:nvPr/>
        </p:nvPicPr>
        <p:blipFill>
          <a:blip r:embed="rId2" cstate="print"/>
          <a:srcRect/>
          <a:stretch>
            <a:fillRect/>
          </a:stretch>
        </p:blipFill>
        <p:spPr bwMode="auto">
          <a:xfrm>
            <a:off x="2362200" y="3753862"/>
            <a:ext cx="4419600" cy="2875538"/>
          </a:xfrm>
          <a:prstGeom prst="rect">
            <a:avLst/>
          </a:prstGeom>
          <a:noFill/>
        </p:spPr>
      </p:pic>
    </p:spTree>
    <p:extLst>
      <p:ext uri="{BB962C8B-B14F-4D97-AF65-F5344CB8AC3E}">
        <p14:creationId xmlns:p14="http://schemas.microsoft.com/office/powerpoint/2010/main" val="4297960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762000"/>
            <a:ext cx="8229600" cy="1143000"/>
          </a:xfrm>
        </p:spPr>
        <p:txBody>
          <a:bodyPr/>
          <a:lstStyle/>
          <a:p>
            <a:r>
              <a:rPr lang="en-US" dirty="0" smtClean="0"/>
              <a:t>Balance Sheet </a:t>
            </a:r>
            <a:r>
              <a:rPr lang="en-US" dirty="0"/>
              <a:t>Q</a:t>
            </a:r>
            <a:r>
              <a:rPr lang="en-US" dirty="0" smtClean="0"/>
              <a:t>3 2011</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228600" y="2124075"/>
            <a:ext cx="8610600" cy="3438525"/>
          </a:xfrm>
          <a:prstGeom prst="rect">
            <a:avLst/>
          </a:prstGeom>
          <a:noFill/>
          <a:ln w="9525">
            <a:noFill/>
            <a:miter lim="800000"/>
            <a:headEnd/>
            <a:tailEnd/>
          </a:ln>
        </p:spPr>
      </p:pic>
    </p:spTree>
    <p:extLst>
      <p:ext uri="{BB962C8B-B14F-4D97-AF65-F5344CB8AC3E}">
        <p14:creationId xmlns:p14="http://schemas.microsoft.com/office/powerpoint/2010/main" val="26374114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027" name="Picture 3"/>
          <p:cNvPicPr>
            <a:picLocks noChangeAspect="1" noChangeArrowheads="1"/>
          </p:cNvPicPr>
          <p:nvPr/>
        </p:nvPicPr>
        <p:blipFill>
          <a:blip r:embed="rId2" cstate="print"/>
          <a:srcRect/>
          <a:stretch>
            <a:fillRect/>
          </a:stretch>
        </p:blipFill>
        <p:spPr bwMode="auto">
          <a:xfrm>
            <a:off x="219075" y="1190625"/>
            <a:ext cx="8705850" cy="4476750"/>
          </a:xfrm>
          <a:prstGeom prst="rect">
            <a:avLst/>
          </a:prstGeom>
          <a:noFill/>
          <a:ln w="9525">
            <a:noFill/>
            <a:miter lim="800000"/>
            <a:headEnd/>
            <a:tailEnd/>
          </a:ln>
        </p:spPr>
      </p:pic>
    </p:spTree>
    <p:extLst>
      <p:ext uri="{BB962C8B-B14F-4D97-AF65-F5344CB8AC3E}">
        <p14:creationId xmlns:p14="http://schemas.microsoft.com/office/powerpoint/2010/main" val="13288567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Balance Sheet 2010</a:t>
            </a:r>
            <a:endParaRPr lang="en-US" dirty="0"/>
          </a:p>
        </p:txBody>
      </p:sp>
      <p:pic>
        <p:nvPicPr>
          <p:cNvPr id="30721" name="Picture 1"/>
          <p:cNvPicPr>
            <a:picLocks noChangeAspect="1" noChangeArrowheads="1"/>
          </p:cNvPicPr>
          <p:nvPr/>
        </p:nvPicPr>
        <p:blipFill>
          <a:blip r:embed="rId2" cstate="print"/>
          <a:srcRect/>
          <a:stretch>
            <a:fillRect/>
          </a:stretch>
        </p:blipFill>
        <p:spPr bwMode="auto">
          <a:xfrm>
            <a:off x="233363" y="1676400"/>
            <a:ext cx="8677275" cy="4543425"/>
          </a:xfrm>
          <a:prstGeom prst="rect">
            <a:avLst/>
          </a:prstGeom>
          <a:noFill/>
          <a:ln w="9525">
            <a:noFill/>
            <a:miter lim="800000"/>
            <a:headEnd/>
            <a:tailEnd/>
          </a:ln>
        </p:spPr>
      </p:pic>
    </p:spTree>
    <p:extLst>
      <p:ext uri="{BB962C8B-B14F-4D97-AF65-F5344CB8AC3E}">
        <p14:creationId xmlns:p14="http://schemas.microsoft.com/office/powerpoint/2010/main" val="742001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Rectangle 12"/>
          <p:cNvSpPr/>
          <p:nvPr/>
        </p:nvSpPr>
        <p:spPr>
          <a:xfrm>
            <a:off x="539551" y="1670548"/>
            <a:ext cx="8139753" cy="4031873"/>
          </a:xfrm>
          <a:prstGeom prst="rect">
            <a:avLst/>
          </a:prstGeom>
        </p:spPr>
        <p:txBody>
          <a:bodyPr wrap="square">
            <a:spAutoFit/>
          </a:bodyPr>
          <a:lstStyle/>
          <a:p>
            <a:pPr algn="ctr"/>
            <a:endParaRPr lang="en-CA" sz="3200" b="1" dirty="0"/>
          </a:p>
          <a:p>
            <a:r>
              <a:rPr lang="en-CA" sz="2800" dirty="0"/>
              <a:t>1. Obtaining permits</a:t>
            </a:r>
          </a:p>
          <a:p>
            <a:r>
              <a:rPr lang="en-CA" sz="2800" dirty="0"/>
              <a:t>2. Setting up the drilling site</a:t>
            </a:r>
          </a:p>
          <a:p>
            <a:r>
              <a:rPr lang="en-CA" sz="2800" dirty="0"/>
              <a:t>3. Placing drilling rig and setting </a:t>
            </a:r>
            <a:r>
              <a:rPr lang="en-CA" sz="2800" dirty="0" smtClean="0"/>
              <a:t>pilot hole</a:t>
            </a:r>
            <a:endParaRPr lang="en-CA" sz="2800" dirty="0"/>
          </a:p>
          <a:p>
            <a:r>
              <a:rPr lang="en-CA" sz="2800" dirty="0"/>
              <a:t>4. Drill in sections and filling well </a:t>
            </a:r>
            <a:r>
              <a:rPr lang="en-CA" sz="2800" dirty="0" smtClean="0"/>
              <a:t>bore with </a:t>
            </a:r>
            <a:r>
              <a:rPr lang="en-CA" sz="2800" dirty="0"/>
              <a:t>steel or cement casing </a:t>
            </a:r>
            <a:r>
              <a:rPr lang="en-CA" sz="2800" dirty="0" smtClean="0"/>
              <a:t>to stabilize </a:t>
            </a:r>
            <a:r>
              <a:rPr lang="en-CA" sz="2800" dirty="0"/>
              <a:t>the well</a:t>
            </a:r>
          </a:p>
          <a:p>
            <a:r>
              <a:rPr lang="en-CA" sz="2800" dirty="0"/>
              <a:t>5. Log the well (test presence </a:t>
            </a:r>
            <a:r>
              <a:rPr lang="en-CA" sz="2800" dirty="0" smtClean="0"/>
              <a:t>of hydrocarbons</a:t>
            </a:r>
            <a:r>
              <a:rPr lang="en-CA" sz="2800" dirty="0"/>
              <a:t>)</a:t>
            </a:r>
          </a:p>
          <a:p>
            <a:r>
              <a:rPr lang="en-CA" sz="2800" dirty="0"/>
              <a:t>6. Complete well</a:t>
            </a:r>
          </a:p>
          <a:p>
            <a:r>
              <a:rPr lang="en-CA" sz="2800" dirty="0"/>
              <a:t>7. Perforation</a:t>
            </a:r>
          </a:p>
        </p:txBody>
      </p:sp>
      <p:sp>
        <p:nvSpPr>
          <p:cNvPr id="14" name="Title 1"/>
          <p:cNvSpPr>
            <a:spLocks noGrp="1"/>
          </p:cNvSpPr>
          <p:nvPr>
            <p:ph type="title"/>
          </p:nvPr>
        </p:nvSpPr>
        <p:spPr>
          <a:xfrm>
            <a:off x="404730" y="836712"/>
            <a:ext cx="8229600" cy="1399032"/>
          </a:xfrm>
        </p:spPr>
        <p:txBody>
          <a:bodyPr/>
          <a:lstStyle/>
          <a:p>
            <a:pPr>
              <a:defRPr/>
            </a:pPr>
            <a:r>
              <a:rPr lang="en-US" dirty="0" smtClean="0"/>
              <a:t>Drilling Steps</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9697" name="Picture 1"/>
          <p:cNvPicPr>
            <a:picLocks noChangeAspect="1" noChangeArrowheads="1"/>
          </p:cNvPicPr>
          <p:nvPr/>
        </p:nvPicPr>
        <p:blipFill>
          <a:blip r:embed="rId2" cstate="print"/>
          <a:srcRect/>
          <a:stretch>
            <a:fillRect/>
          </a:stretch>
        </p:blipFill>
        <p:spPr bwMode="auto">
          <a:xfrm>
            <a:off x="395288" y="1019175"/>
            <a:ext cx="8353425" cy="5610225"/>
          </a:xfrm>
          <a:prstGeom prst="rect">
            <a:avLst/>
          </a:prstGeom>
          <a:noFill/>
          <a:ln w="9525">
            <a:noFill/>
            <a:miter lim="800000"/>
            <a:headEnd/>
            <a:tailEnd/>
          </a:ln>
        </p:spPr>
      </p:pic>
    </p:spTree>
    <p:extLst>
      <p:ext uri="{BB962C8B-B14F-4D97-AF65-F5344CB8AC3E}">
        <p14:creationId xmlns:p14="http://schemas.microsoft.com/office/powerpoint/2010/main" val="38255208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Income Statement </a:t>
            </a:r>
            <a:r>
              <a:rPr lang="en-US" dirty="0"/>
              <a:t>Q</a:t>
            </a:r>
            <a:r>
              <a:rPr lang="en-US" dirty="0" smtClean="0"/>
              <a:t>3 2011</a:t>
            </a:r>
            <a:endParaRPr lang="en-US" dirty="0"/>
          </a:p>
        </p:txBody>
      </p:sp>
      <p:pic>
        <p:nvPicPr>
          <p:cNvPr id="49154" name="Picture 2"/>
          <p:cNvPicPr>
            <a:picLocks noGrp="1" noChangeAspect="1" noChangeArrowheads="1"/>
          </p:cNvPicPr>
          <p:nvPr>
            <p:ph idx="1"/>
          </p:nvPr>
        </p:nvPicPr>
        <p:blipFill>
          <a:blip r:embed="rId2" cstate="print"/>
          <a:srcRect/>
          <a:stretch>
            <a:fillRect/>
          </a:stretch>
        </p:blipFill>
        <p:spPr bwMode="auto">
          <a:xfrm>
            <a:off x="152400" y="2209800"/>
            <a:ext cx="8839200" cy="3446610"/>
          </a:xfrm>
          <a:prstGeom prst="rect">
            <a:avLst/>
          </a:prstGeom>
          <a:noFill/>
          <a:ln w="9525">
            <a:noFill/>
            <a:miter lim="800000"/>
            <a:headEnd/>
            <a:tailEnd/>
          </a:ln>
        </p:spPr>
      </p:pic>
    </p:spTree>
    <p:extLst>
      <p:ext uri="{BB962C8B-B14F-4D97-AF65-F5344CB8AC3E}">
        <p14:creationId xmlns:p14="http://schemas.microsoft.com/office/powerpoint/2010/main" val="33638927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Income Statement 2010</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28600" y="1645444"/>
            <a:ext cx="8686800" cy="4343400"/>
          </a:xfrm>
          <a:prstGeom prst="rect">
            <a:avLst/>
          </a:prstGeom>
          <a:noFill/>
          <a:ln w="9525">
            <a:noFill/>
            <a:miter lim="800000"/>
            <a:headEnd/>
            <a:tailEnd/>
          </a:ln>
        </p:spPr>
      </p:pic>
    </p:spTree>
    <p:extLst>
      <p:ext uri="{BB962C8B-B14F-4D97-AF65-F5344CB8AC3E}">
        <p14:creationId xmlns:p14="http://schemas.microsoft.com/office/powerpoint/2010/main" val="33021301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Cash Flow </a:t>
            </a:r>
            <a:r>
              <a:rPr lang="en-US" dirty="0"/>
              <a:t>S</a:t>
            </a:r>
            <a:r>
              <a:rPr lang="en-US" dirty="0" smtClean="0"/>
              <a:t>tatement </a:t>
            </a:r>
            <a:r>
              <a:rPr lang="en-US" dirty="0"/>
              <a:t>Q</a:t>
            </a:r>
            <a:r>
              <a:rPr lang="en-US" dirty="0" smtClean="0"/>
              <a:t>3 2011</a:t>
            </a:r>
            <a:endParaRPr lang="en-US" dirty="0"/>
          </a:p>
        </p:txBody>
      </p:sp>
      <p:pic>
        <p:nvPicPr>
          <p:cNvPr id="24577" name="Picture 1"/>
          <p:cNvPicPr>
            <a:picLocks noChangeAspect="1" noChangeArrowheads="1"/>
          </p:cNvPicPr>
          <p:nvPr/>
        </p:nvPicPr>
        <p:blipFill>
          <a:blip r:embed="rId2" cstate="print"/>
          <a:srcRect/>
          <a:stretch>
            <a:fillRect/>
          </a:stretch>
        </p:blipFill>
        <p:spPr bwMode="auto">
          <a:xfrm>
            <a:off x="152400" y="2128290"/>
            <a:ext cx="8748713" cy="3281910"/>
          </a:xfrm>
          <a:prstGeom prst="rect">
            <a:avLst/>
          </a:prstGeom>
          <a:noFill/>
          <a:ln w="9525">
            <a:noFill/>
            <a:miter lim="800000"/>
            <a:headEnd/>
            <a:tailEnd/>
          </a:ln>
        </p:spPr>
      </p:pic>
    </p:spTree>
    <p:extLst>
      <p:ext uri="{BB962C8B-B14F-4D97-AF65-F5344CB8AC3E}">
        <p14:creationId xmlns:p14="http://schemas.microsoft.com/office/powerpoint/2010/main" val="28982227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3553" name="Picture 1"/>
          <p:cNvPicPr>
            <a:picLocks noChangeAspect="1" noChangeArrowheads="1"/>
          </p:cNvPicPr>
          <p:nvPr/>
        </p:nvPicPr>
        <p:blipFill>
          <a:blip r:embed="rId2" cstate="print"/>
          <a:srcRect/>
          <a:stretch>
            <a:fillRect/>
          </a:stretch>
        </p:blipFill>
        <p:spPr bwMode="auto">
          <a:xfrm>
            <a:off x="152400" y="1442414"/>
            <a:ext cx="8858250" cy="4272586"/>
          </a:xfrm>
          <a:prstGeom prst="rect">
            <a:avLst/>
          </a:prstGeom>
          <a:noFill/>
          <a:ln w="9525">
            <a:noFill/>
            <a:miter lim="800000"/>
            <a:headEnd/>
            <a:tailEnd/>
          </a:ln>
        </p:spPr>
      </p:pic>
    </p:spTree>
    <p:extLst>
      <p:ext uri="{BB962C8B-B14F-4D97-AF65-F5344CB8AC3E}">
        <p14:creationId xmlns:p14="http://schemas.microsoft.com/office/powerpoint/2010/main" val="41570023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Cash Flow Statement 2010</a:t>
            </a:r>
            <a:endParaRPr lang="en-US" dirty="0"/>
          </a:p>
        </p:txBody>
      </p:sp>
      <p:pic>
        <p:nvPicPr>
          <p:cNvPr id="26625" name="Picture 1"/>
          <p:cNvPicPr>
            <a:picLocks noChangeAspect="1" noChangeArrowheads="1"/>
          </p:cNvPicPr>
          <p:nvPr/>
        </p:nvPicPr>
        <p:blipFill>
          <a:blip r:embed="rId2" cstate="print"/>
          <a:srcRect/>
          <a:stretch>
            <a:fillRect/>
          </a:stretch>
        </p:blipFill>
        <p:spPr bwMode="auto">
          <a:xfrm>
            <a:off x="204788" y="1676400"/>
            <a:ext cx="8734425" cy="4362450"/>
          </a:xfrm>
          <a:prstGeom prst="rect">
            <a:avLst/>
          </a:prstGeom>
          <a:noFill/>
          <a:ln w="9525">
            <a:noFill/>
            <a:miter lim="800000"/>
            <a:headEnd/>
            <a:tailEnd/>
          </a:ln>
        </p:spPr>
      </p:pic>
    </p:spTree>
    <p:extLst>
      <p:ext uri="{BB962C8B-B14F-4D97-AF65-F5344CB8AC3E}">
        <p14:creationId xmlns:p14="http://schemas.microsoft.com/office/powerpoint/2010/main" val="27918871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5601" name="Picture 1"/>
          <p:cNvPicPr>
            <a:picLocks noChangeAspect="1" noChangeArrowheads="1"/>
          </p:cNvPicPr>
          <p:nvPr/>
        </p:nvPicPr>
        <p:blipFill>
          <a:blip r:embed="rId2" cstate="print"/>
          <a:srcRect/>
          <a:stretch>
            <a:fillRect/>
          </a:stretch>
        </p:blipFill>
        <p:spPr bwMode="auto">
          <a:xfrm>
            <a:off x="242888" y="1171575"/>
            <a:ext cx="8658225" cy="5229225"/>
          </a:xfrm>
          <a:prstGeom prst="rect">
            <a:avLst/>
          </a:prstGeom>
          <a:noFill/>
          <a:ln w="9525">
            <a:noFill/>
            <a:miter lim="800000"/>
            <a:headEnd/>
            <a:tailEnd/>
          </a:ln>
        </p:spPr>
      </p:pic>
    </p:spTree>
    <p:extLst>
      <p:ext uri="{BB962C8B-B14F-4D97-AF65-F5344CB8AC3E}">
        <p14:creationId xmlns:p14="http://schemas.microsoft.com/office/powerpoint/2010/main" val="10622843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048000"/>
            <a:ext cx="7772400" cy="1362075"/>
          </a:xfrm>
        </p:spPr>
        <p:txBody>
          <a:bodyPr/>
          <a:lstStyle/>
          <a:p>
            <a:pPr algn="ctr"/>
            <a:r>
              <a:rPr lang="en-US" dirty="0" smtClean="0"/>
              <a:t>Other Selected financial data</a:t>
            </a:r>
            <a:endParaRPr lang="en-US" dirty="0"/>
          </a:p>
        </p:txBody>
      </p:sp>
    </p:spTree>
    <p:extLst>
      <p:ext uri="{BB962C8B-B14F-4D97-AF65-F5344CB8AC3E}">
        <p14:creationId xmlns:p14="http://schemas.microsoft.com/office/powerpoint/2010/main" val="67862009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444798"/>
            <a:ext cx="8229600" cy="1143000"/>
          </a:xfrm>
        </p:spPr>
        <p:txBody>
          <a:bodyPr/>
          <a:lstStyle/>
          <a:p>
            <a:r>
              <a:rPr lang="en-US" sz="3000" dirty="0" smtClean="0"/>
              <a:t>Fleet</a:t>
            </a:r>
            <a:r>
              <a:rPr lang="en-US" dirty="0" smtClean="0"/>
              <a:t> </a:t>
            </a:r>
            <a:r>
              <a:rPr lang="en-US" sz="3000" dirty="0" smtClean="0"/>
              <a:t>Revenue</a:t>
            </a:r>
            <a:endParaRPr lang="en-US" sz="3000" dirty="0"/>
          </a:p>
        </p:txBody>
      </p:sp>
      <p:sp>
        <p:nvSpPr>
          <p:cNvPr id="7" name="TextBox 6"/>
          <p:cNvSpPr txBox="1"/>
          <p:nvPr/>
        </p:nvSpPr>
        <p:spPr>
          <a:xfrm>
            <a:off x="7315200" y="1524000"/>
            <a:ext cx="1600200" cy="4801314"/>
          </a:xfrm>
          <a:prstGeom prst="rect">
            <a:avLst/>
          </a:prstGeom>
          <a:noFill/>
        </p:spPr>
        <p:txBody>
          <a:bodyPr wrap="square" rtlCol="0">
            <a:spAutoFit/>
          </a:bodyPr>
          <a:lstStyle/>
          <a:p>
            <a:r>
              <a:rPr lang="en-US" dirty="0" smtClean="0">
                <a:solidFill>
                  <a:schemeClr val="tx2"/>
                </a:solidFill>
                <a:latin typeface="+mj-lt"/>
              </a:rPr>
              <a:t>NOTE: average daily revenue is defined as contract drilling revenue earned per revenue earning day. The calculation includes the revenues of rigs that are operating on standby rates.</a:t>
            </a:r>
            <a:endParaRPr lang="en-US" dirty="0">
              <a:solidFill>
                <a:schemeClr val="tx2"/>
              </a:solidFill>
              <a:latin typeface="+mj-lt"/>
            </a:endParaRPr>
          </a:p>
        </p:txBody>
      </p:sp>
      <p:pic>
        <p:nvPicPr>
          <p:cNvPr id="21505" name="Picture 1"/>
          <p:cNvPicPr>
            <a:picLocks noChangeAspect="1" noChangeArrowheads="1"/>
          </p:cNvPicPr>
          <p:nvPr/>
        </p:nvPicPr>
        <p:blipFill>
          <a:blip r:embed="rId2" cstate="print"/>
          <a:srcRect/>
          <a:stretch>
            <a:fillRect/>
          </a:stretch>
        </p:blipFill>
        <p:spPr bwMode="auto">
          <a:xfrm>
            <a:off x="457200" y="1219200"/>
            <a:ext cx="6781800" cy="5476875"/>
          </a:xfrm>
          <a:prstGeom prst="rect">
            <a:avLst/>
          </a:prstGeom>
          <a:noFill/>
          <a:ln w="9525">
            <a:noFill/>
            <a:miter lim="800000"/>
            <a:headEnd/>
            <a:tailEnd/>
          </a:ln>
        </p:spPr>
      </p:pic>
    </p:spTree>
    <p:extLst>
      <p:ext uri="{BB962C8B-B14F-4D97-AF65-F5344CB8AC3E}">
        <p14:creationId xmlns:p14="http://schemas.microsoft.com/office/powerpoint/2010/main" val="30173412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Fleet Utilization </a:t>
            </a:r>
            <a:r>
              <a:rPr lang="en-US" dirty="0"/>
              <a:t>O</a:t>
            </a:r>
            <a:r>
              <a:rPr lang="en-US" dirty="0" smtClean="0"/>
              <a:t>utlook</a:t>
            </a:r>
            <a:endParaRPr lang="en-US" dirty="0"/>
          </a:p>
        </p:txBody>
      </p:sp>
      <p:pic>
        <p:nvPicPr>
          <p:cNvPr id="20481" name="Picture 1"/>
          <p:cNvPicPr>
            <a:picLocks noGrp="1" noChangeAspect="1" noChangeArrowheads="1"/>
          </p:cNvPicPr>
          <p:nvPr>
            <p:ph idx="1"/>
          </p:nvPr>
        </p:nvPicPr>
        <p:blipFill>
          <a:blip r:embed="rId2" cstate="print"/>
          <a:srcRect/>
          <a:stretch>
            <a:fillRect/>
          </a:stretch>
        </p:blipFill>
        <p:spPr bwMode="auto">
          <a:xfrm>
            <a:off x="228600" y="1666396"/>
            <a:ext cx="8686800" cy="4124804"/>
          </a:xfrm>
          <a:prstGeom prst="rect">
            <a:avLst/>
          </a:prstGeom>
          <a:noFill/>
          <a:ln w="9525">
            <a:noFill/>
            <a:miter lim="800000"/>
            <a:headEnd/>
            <a:tailEnd/>
          </a:ln>
        </p:spPr>
      </p:pic>
      <p:sp>
        <p:nvSpPr>
          <p:cNvPr id="5" name="TextBox 4"/>
          <p:cNvSpPr txBox="1"/>
          <p:nvPr/>
        </p:nvSpPr>
        <p:spPr>
          <a:xfrm>
            <a:off x="457200" y="5692914"/>
            <a:ext cx="8686800" cy="707886"/>
          </a:xfrm>
          <a:prstGeom prst="rect">
            <a:avLst/>
          </a:prstGeom>
          <a:noFill/>
        </p:spPr>
        <p:txBody>
          <a:bodyPr wrap="square" rtlCol="0">
            <a:spAutoFit/>
          </a:bodyPr>
          <a:lstStyle/>
          <a:p>
            <a:r>
              <a:rPr lang="en-US" sz="2000" dirty="0" smtClean="0">
                <a:solidFill>
                  <a:schemeClr val="tx2"/>
                </a:solidFill>
                <a:latin typeface="+mj-lt"/>
              </a:rPr>
              <a:t>NOTE: The uncommitted fleet rate is the number of uncommitted days as a percentage of the total number of available rig calendar days in the period.</a:t>
            </a:r>
            <a:endParaRPr lang="en-US" sz="2000" dirty="0">
              <a:solidFill>
                <a:schemeClr val="tx2"/>
              </a:solidFill>
              <a:latin typeface="+mj-lt"/>
            </a:endParaRPr>
          </a:p>
        </p:txBody>
      </p:sp>
    </p:spTree>
    <p:extLst>
      <p:ext uri="{BB962C8B-B14F-4D97-AF65-F5344CB8AC3E}">
        <p14:creationId xmlns:p14="http://schemas.microsoft.com/office/powerpoint/2010/main" val="175568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6" name="Picture 2"/>
          <p:cNvPicPr>
            <a:picLocks noGrp="1" noChangeAspect="1" noChangeArrowheads="1"/>
          </p:cNvPicPr>
          <p:nvPr>
            <p:ph idx="1"/>
          </p:nvPr>
        </p:nvPicPr>
        <p:blipFill>
          <a:blip r:embed="rId3" cstate="print"/>
          <a:srcRect l="11874" t="13141" r="44870" b="12221"/>
          <a:stretch>
            <a:fillRect/>
          </a:stretch>
        </p:blipFill>
        <p:spPr bwMode="auto">
          <a:xfrm>
            <a:off x="611560" y="1412776"/>
            <a:ext cx="3698143" cy="4785832"/>
          </a:xfrm>
          <a:prstGeom prst="rect">
            <a:avLst/>
          </a:prstGeom>
          <a:noFill/>
          <a:ln w="9525">
            <a:noFill/>
            <a:miter lim="800000"/>
            <a:headEnd/>
            <a:tailEnd/>
          </a:ln>
        </p:spPr>
      </p:pic>
      <p:sp>
        <p:nvSpPr>
          <p:cNvPr id="18" name="Rectangle 17"/>
          <p:cNvSpPr/>
          <p:nvPr/>
        </p:nvSpPr>
        <p:spPr>
          <a:xfrm>
            <a:off x="4932040" y="1340768"/>
            <a:ext cx="3744416" cy="5262979"/>
          </a:xfrm>
          <a:prstGeom prst="rect">
            <a:avLst/>
          </a:prstGeom>
        </p:spPr>
        <p:txBody>
          <a:bodyPr wrap="square">
            <a:spAutoFit/>
          </a:bodyPr>
          <a:lstStyle/>
          <a:p>
            <a:r>
              <a:rPr lang="en-CA" sz="2800" dirty="0"/>
              <a:t>Despite all the</a:t>
            </a:r>
          </a:p>
          <a:p>
            <a:r>
              <a:rPr lang="en-CA" sz="2800" dirty="0"/>
              <a:t>advances in</a:t>
            </a:r>
          </a:p>
          <a:p>
            <a:r>
              <a:rPr lang="en-CA" sz="2800" dirty="0"/>
              <a:t>technology, we still</a:t>
            </a:r>
          </a:p>
          <a:p>
            <a:r>
              <a:rPr lang="en-CA" sz="2800" dirty="0"/>
              <a:t>don’t know what is</a:t>
            </a:r>
          </a:p>
          <a:p>
            <a:r>
              <a:rPr lang="en-CA" sz="2800" dirty="0"/>
              <a:t>down there and</a:t>
            </a:r>
          </a:p>
          <a:p>
            <a:r>
              <a:rPr lang="en-CA" sz="2800" dirty="0"/>
              <a:t>where it is until we</a:t>
            </a:r>
          </a:p>
          <a:p>
            <a:r>
              <a:rPr lang="en-CA" sz="2800" dirty="0"/>
              <a:t>invest the capital,</a:t>
            </a:r>
          </a:p>
          <a:p>
            <a:r>
              <a:rPr lang="en-CA" sz="2800" dirty="0"/>
              <a:t>time and </a:t>
            </a:r>
            <a:r>
              <a:rPr lang="en-CA" sz="2800" dirty="0" smtClean="0"/>
              <a:t>labour </a:t>
            </a:r>
            <a:r>
              <a:rPr lang="en-CA" sz="2800" dirty="0"/>
              <a:t>to</a:t>
            </a:r>
          </a:p>
          <a:p>
            <a:r>
              <a:rPr lang="en-CA" sz="2800" dirty="0"/>
              <a:t>determine if the well</a:t>
            </a:r>
          </a:p>
          <a:p>
            <a:r>
              <a:rPr lang="en-CA" sz="2800" dirty="0"/>
              <a:t>is going to be a</a:t>
            </a:r>
          </a:p>
          <a:p>
            <a:r>
              <a:rPr lang="en-CA" sz="2800" dirty="0"/>
              <a:t>“producing well” or a</a:t>
            </a:r>
          </a:p>
          <a:p>
            <a:r>
              <a:rPr lang="en-CA" sz="2800" dirty="0"/>
              <a:t>“dry hole.”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78850" name="Picture 2"/>
          <p:cNvPicPr>
            <a:picLocks noChangeAspect="1" noChangeArrowheads="1"/>
          </p:cNvPicPr>
          <p:nvPr/>
        </p:nvPicPr>
        <p:blipFill>
          <a:blip r:embed="rId3" cstate="print"/>
          <a:srcRect/>
          <a:stretch>
            <a:fillRect/>
          </a:stretch>
        </p:blipFill>
        <p:spPr bwMode="auto">
          <a:xfrm>
            <a:off x="1905000" y="1066800"/>
            <a:ext cx="5662613" cy="5585512"/>
          </a:xfrm>
          <a:prstGeom prst="rect">
            <a:avLst/>
          </a:prstGeom>
          <a:noFill/>
          <a:ln w="9525">
            <a:noFill/>
            <a:miter lim="800000"/>
            <a:headEnd/>
            <a:tailEnd/>
          </a:ln>
        </p:spPr>
      </p:pic>
    </p:spTree>
    <p:extLst>
      <p:ext uri="{BB962C8B-B14F-4D97-AF65-F5344CB8AC3E}">
        <p14:creationId xmlns:p14="http://schemas.microsoft.com/office/powerpoint/2010/main" val="1377514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Drilling Fleet </a:t>
            </a:r>
            <a:r>
              <a:rPr lang="en-US" dirty="0"/>
              <a:t>E</a:t>
            </a:r>
            <a:r>
              <a:rPr lang="en-US" dirty="0" smtClean="0"/>
              <a:t>xpansion</a:t>
            </a:r>
            <a:endParaRPr lang="en-US" dirty="0"/>
          </a:p>
        </p:txBody>
      </p:sp>
      <p:pic>
        <p:nvPicPr>
          <p:cNvPr id="57346" name="Picture 2"/>
          <p:cNvPicPr>
            <a:picLocks noGrp="1" noChangeAspect="1" noChangeArrowheads="1"/>
          </p:cNvPicPr>
          <p:nvPr>
            <p:ph idx="1"/>
          </p:nvPr>
        </p:nvPicPr>
        <p:blipFill>
          <a:blip r:embed="rId2" cstate="print"/>
          <a:srcRect/>
          <a:stretch>
            <a:fillRect/>
          </a:stretch>
        </p:blipFill>
        <p:spPr bwMode="auto">
          <a:xfrm>
            <a:off x="166750" y="1821656"/>
            <a:ext cx="8781988" cy="4045744"/>
          </a:xfrm>
          <a:prstGeom prst="rect">
            <a:avLst/>
          </a:prstGeom>
          <a:noFill/>
          <a:ln w="9525">
            <a:noFill/>
            <a:miter lim="800000"/>
            <a:headEnd/>
            <a:tailEnd/>
          </a:ln>
        </p:spPr>
      </p:pic>
    </p:spTree>
    <p:extLst>
      <p:ext uri="{BB962C8B-B14F-4D97-AF65-F5344CB8AC3E}">
        <p14:creationId xmlns:p14="http://schemas.microsoft.com/office/powerpoint/2010/main" val="17825986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8433" name="Picture 1"/>
          <p:cNvPicPr>
            <a:picLocks noChangeAspect="1" noChangeArrowheads="1"/>
          </p:cNvPicPr>
          <p:nvPr/>
        </p:nvPicPr>
        <p:blipFill>
          <a:blip r:embed="rId2" cstate="print"/>
          <a:srcRect/>
          <a:stretch>
            <a:fillRect/>
          </a:stretch>
        </p:blipFill>
        <p:spPr bwMode="auto">
          <a:xfrm>
            <a:off x="1143000" y="1219200"/>
            <a:ext cx="7086600" cy="5462588"/>
          </a:xfrm>
          <a:prstGeom prst="rect">
            <a:avLst/>
          </a:prstGeom>
          <a:noFill/>
          <a:ln w="9525">
            <a:noFill/>
            <a:miter lim="800000"/>
            <a:headEnd/>
            <a:tailEnd/>
          </a:ln>
        </p:spPr>
      </p:pic>
      <p:sp>
        <p:nvSpPr>
          <p:cNvPr id="2" name="Title 1"/>
          <p:cNvSpPr>
            <a:spLocks noGrp="1"/>
          </p:cNvSpPr>
          <p:nvPr>
            <p:ph type="title"/>
          </p:nvPr>
        </p:nvSpPr>
        <p:spPr>
          <a:xfrm>
            <a:off x="457200" y="533400"/>
            <a:ext cx="8229600" cy="1143000"/>
          </a:xfrm>
        </p:spPr>
        <p:txBody>
          <a:bodyPr/>
          <a:lstStyle/>
          <a:p>
            <a:r>
              <a:rPr lang="en-US" sz="3000" dirty="0" smtClean="0"/>
              <a:t>Statement of Operations</a:t>
            </a:r>
            <a:endParaRPr lang="en-US" sz="3000" dirty="0"/>
          </a:p>
        </p:txBody>
      </p:sp>
    </p:spTree>
    <p:extLst>
      <p:ext uri="{BB962C8B-B14F-4D97-AF65-F5344CB8AC3E}">
        <p14:creationId xmlns:p14="http://schemas.microsoft.com/office/powerpoint/2010/main" val="13193505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5122" name="Picture 2"/>
          <p:cNvPicPr>
            <a:picLocks noChangeAspect="1" noChangeArrowheads="1"/>
          </p:cNvPicPr>
          <p:nvPr/>
        </p:nvPicPr>
        <p:blipFill>
          <a:blip r:embed="rId3" cstate="print"/>
          <a:srcRect/>
          <a:stretch>
            <a:fillRect/>
          </a:stretch>
        </p:blipFill>
        <p:spPr bwMode="auto">
          <a:xfrm>
            <a:off x="866775" y="981075"/>
            <a:ext cx="7439025" cy="5648325"/>
          </a:xfrm>
          <a:prstGeom prst="rect">
            <a:avLst/>
          </a:prstGeom>
          <a:noFill/>
          <a:ln w="9525">
            <a:noFill/>
            <a:miter lim="800000"/>
            <a:headEnd/>
            <a:tailEnd/>
          </a:ln>
        </p:spPr>
      </p:pic>
    </p:spTree>
    <p:extLst>
      <p:ext uri="{BB962C8B-B14F-4D97-AF65-F5344CB8AC3E}">
        <p14:creationId xmlns:p14="http://schemas.microsoft.com/office/powerpoint/2010/main" val="4930433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7410" name="Picture 2"/>
          <p:cNvPicPr>
            <a:picLocks noChangeAspect="1" noChangeArrowheads="1"/>
          </p:cNvPicPr>
          <p:nvPr/>
        </p:nvPicPr>
        <p:blipFill>
          <a:blip r:embed="rId2" cstate="print"/>
          <a:srcRect/>
          <a:stretch>
            <a:fillRect/>
          </a:stretch>
        </p:blipFill>
        <p:spPr bwMode="auto">
          <a:xfrm>
            <a:off x="1143000" y="1219200"/>
            <a:ext cx="6821424" cy="5486400"/>
          </a:xfrm>
          <a:prstGeom prst="rect">
            <a:avLst/>
          </a:prstGeom>
          <a:noFill/>
          <a:ln w="9525">
            <a:noFill/>
            <a:miter lim="800000"/>
            <a:headEnd/>
            <a:tailEnd/>
          </a:ln>
        </p:spPr>
      </p:pic>
      <p:sp>
        <p:nvSpPr>
          <p:cNvPr id="2" name="Title 1"/>
          <p:cNvSpPr>
            <a:spLocks noGrp="1"/>
          </p:cNvSpPr>
          <p:nvPr>
            <p:ph type="title"/>
          </p:nvPr>
        </p:nvSpPr>
        <p:spPr>
          <a:xfrm>
            <a:off x="457200" y="533400"/>
            <a:ext cx="8229600" cy="1143000"/>
          </a:xfrm>
        </p:spPr>
        <p:txBody>
          <a:bodyPr/>
          <a:lstStyle/>
          <a:p>
            <a:r>
              <a:rPr lang="en-US" sz="3000" dirty="0" smtClean="0"/>
              <a:t>Operating Results</a:t>
            </a:r>
            <a:endParaRPr lang="en-US" sz="3000" dirty="0"/>
          </a:p>
        </p:txBody>
      </p:sp>
    </p:spTree>
    <p:extLst>
      <p:ext uri="{BB962C8B-B14F-4D97-AF65-F5344CB8AC3E}">
        <p14:creationId xmlns:p14="http://schemas.microsoft.com/office/powerpoint/2010/main" val="16609500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Operating Revenues</a:t>
            </a:r>
            <a:endParaRPr lang="en-US" dirty="0"/>
          </a:p>
        </p:txBody>
      </p:sp>
      <p:pic>
        <p:nvPicPr>
          <p:cNvPr id="61442" name="Picture 2"/>
          <p:cNvPicPr>
            <a:picLocks noGrp="1" noChangeAspect="1" noChangeArrowheads="1"/>
          </p:cNvPicPr>
          <p:nvPr>
            <p:ph idx="1"/>
          </p:nvPr>
        </p:nvPicPr>
        <p:blipFill>
          <a:blip r:embed="rId2" cstate="print"/>
          <a:srcRect/>
          <a:stretch>
            <a:fillRect/>
          </a:stretch>
        </p:blipFill>
        <p:spPr bwMode="auto">
          <a:xfrm>
            <a:off x="1381125" y="2590800"/>
            <a:ext cx="6391275" cy="2438400"/>
          </a:xfrm>
          <a:prstGeom prst="rect">
            <a:avLst/>
          </a:prstGeom>
          <a:noFill/>
          <a:ln w="9525">
            <a:noFill/>
            <a:miter lim="800000"/>
            <a:headEnd/>
            <a:tailEnd/>
          </a:ln>
        </p:spPr>
      </p:pic>
      <p:sp>
        <p:nvSpPr>
          <p:cNvPr id="6" name="TextBox 5"/>
          <p:cNvSpPr txBox="1"/>
          <p:nvPr/>
        </p:nvSpPr>
        <p:spPr>
          <a:xfrm>
            <a:off x="3656856" y="3274874"/>
            <a:ext cx="1296144" cy="1754326"/>
          </a:xfrm>
          <a:prstGeom prst="rect">
            <a:avLst/>
          </a:prstGeom>
          <a:noFill/>
        </p:spPr>
        <p:txBody>
          <a:bodyPr wrap="square" rtlCol="0">
            <a:spAutoFit/>
          </a:bodyPr>
          <a:lstStyle/>
          <a:p>
            <a:r>
              <a:rPr lang="en-US" dirty="0" smtClean="0">
                <a:latin typeface="+mj-lt"/>
              </a:rPr>
              <a:t>22.1%</a:t>
            </a:r>
          </a:p>
          <a:p>
            <a:r>
              <a:rPr lang="en-US" dirty="0" smtClean="0">
                <a:latin typeface="+mj-lt"/>
              </a:rPr>
              <a:t>13.5%</a:t>
            </a:r>
          </a:p>
          <a:p>
            <a:r>
              <a:rPr lang="en-US" dirty="0" smtClean="0">
                <a:latin typeface="+mj-lt"/>
              </a:rPr>
              <a:t>12.4%</a:t>
            </a:r>
          </a:p>
          <a:p>
            <a:r>
              <a:rPr lang="en-US" dirty="0" smtClean="0">
                <a:latin typeface="+mj-lt"/>
              </a:rPr>
              <a:t>8.6%</a:t>
            </a:r>
          </a:p>
          <a:p>
            <a:r>
              <a:rPr lang="en-US" u="sng" dirty="0" smtClean="0">
                <a:latin typeface="+mj-lt"/>
              </a:rPr>
              <a:t>43.4%</a:t>
            </a:r>
          </a:p>
          <a:p>
            <a:r>
              <a:rPr lang="en-US" dirty="0" smtClean="0">
                <a:latin typeface="+mj-lt"/>
              </a:rPr>
              <a:t>100%</a:t>
            </a:r>
            <a:endParaRPr lang="en-US" dirty="0">
              <a:latin typeface="+mj-lt"/>
            </a:endParaRPr>
          </a:p>
        </p:txBody>
      </p:sp>
    </p:spTree>
    <p:extLst>
      <p:ext uri="{BB962C8B-B14F-4D97-AF65-F5344CB8AC3E}">
        <p14:creationId xmlns:p14="http://schemas.microsoft.com/office/powerpoint/2010/main" val="25577305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457200" y="685800"/>
            <a:ext cx="8229600" cy="1143000"/>
          </a:xfrm>
        </p:spPr>
        <p:txBody>
          <a:bodyPr/>
          <a:lstStyle/>
          <a:p>
            <a:r>
              <a:rPr lang="en-US" dirty="0" smtClean="0"/>
              <a:t>Revenue Efficiency</a:t>
            </a:r>
            <a:endParaRPr lang="en-US" dirty="0"/>
          </a:p>
        </p:txBody>
      </p:sp>
      <p:pic>
        <p:nvPicPr>
          <p:cNvPr id="79875" name="Picture 3"/>
          <p:cNvPicPr>
            <a:picLocks noGrp="1" noChangeAspect="1" noChangeArrowheads="1"/>
          </p:cNvPicPr>
          <p:nvPr>
            <p:ph idx="1"/>
          </p:nvPr>
        </p:nvPicPr>
        <p:blipFill>
          <a:blip r:embed="rId3" cstate="print"/>
          <a:srcRect/>
          <a:stretch>
            <a:fillRect/>
          </a:stretch>
        </p:blipFill>
        <p:spPr bwMode="auto">
          <a:xfrm>
            <a:off x="228600" y="2286000"/>
            <a:ext cx="8686800" cy="2963297"/>
          </a:xfrm>
          <a:prstGeom prst="rect">
            <a:avLst/>
          </a:prstGeom>
          <a:noFill/>
          <a:ln w="9525">
            <a:noFill/>
            <a:miter lim="800000"/>
            <a:headEnd/>
            <a:tailEnd/>
          </a:ln>
        </p:spPr>
      </p:pic>
    </p:spTree>
    <p:extLst>
      <p:ext uri="{BB962C8B-B14F-4D97-AF65-F5344CB8AC3E}">
        <p14:creationId xmlns:p14="http://schemas.microsoft.com/office/powerpoint/2010/main" val="19239703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Future Debt</a:t>
            </a:r>
            <a:endParaRPr lang="en-US" dirty="0"/>
          </a:p>
        </p:txBody>
      </p:sp>
      <p:pic>
        <p:nvPicPr>
          <p:cNvPr id="60418" name="Picture 2"/>
          <p:cNvPicPr>
            <a:picLocks noGrp="1" noChangeAspect="1" noChangeArrowheads="1"/>
          </p:cNvPicPr>
          <p:nvPr>
            <p:ph idx="1"/>
          </p:nvPr>
        </p:nvPicPr>
        <p:blipFill>
          <a:blip r:embed="rId2" cstate="print"/>
          <a:srcRect/>
          <a:stretch>
            <a:fillRect/>
          </a:stretch>
        </p:blipFill>
        <p:spPr bwMode="auto">
          <a:xfrm>
            <a:off x="228600" y="2362200"/>
            <a:ext cx="8686800" cy="2737658"/>
          </a:xfrm>
          <a:prstGeom prst="rect">
            <a:avLst/>
          </a:prstGeom>
          <a:noFill/>
          <a:ln w="9525">
            <a:noFill/>
            <a:miter lim="800000"/>
            <a:headEnd/>
            <a:tailEnd/>
          </a:ln>
        </p:spPr>
      </p:pic>
    </p:spTree>
    <p:extLst>
      <p:ext uri="{BB962C8B-B14F-4D97-AF65-F5344CB8AC3E}">
        <p14:creationId xmlns:p14="http://schemas.microsoft.com/office/powerpoint/2010/main" val="1745151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4098" name="Picture 2"/>
          <p:cNvPicPr>
            <a:picLocks noChangeAspect="1" noChangeArrowheads="1"/>
          </p:cNvPicPr>
          <p:nvPr/>
        </p:nvPicPr>
        <p:blipFill>
          <a:blip r:embed="rId2" cstate="print"/>
          <a:srcRect/>
          <a:stretch>
            <a:fillRect/>
          </a:stretch>
        </p:blipFill>
        <p:spPr bwMode="auto">
          <a:xfrm>
            <a:off x="561975" y="1228725"/>
            <a:ext cx="8020050" cy="4867275"/>
          </a:xfrm>
          <a:prstGeom prst="rect">
            <a:avLst/>
          </a:prstGeom>
          <a:noFill/>
          <a:ln w="9525">
            <a:noFill/>
            <a:miter lim="800000"/>
            <a:headEnd/>
            <a:tailEnd/>
          </a:ln>
        </p:spPr>
      </p:pic>
    </p:spTree>
    <p:extLst>
      <p:ext uri="{BB962C8B-B14F-4D97-AF65-F5344CB8AC3E}">
        <p14:creationId xmlns:p14="http://schemas.microsoft.com/office/powerpoint/2010/main" val="40393436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Shareholder Equity</a:t>
            </a:r>
            <a:endParaRPr lang="en-US" dirty="0"/>
          </a:p>
        </p:txBody>
      </p:sp>
      <p:pic>
        <p:nvPicPr>
          <p:cNvPr id="14337" name="Picture 1"/>
          <p:cNvPicPr>
            <a:picLocks noChangeAspect="1" noChangeArrowheads="1"/>
          </p:cNvPicPr>
          <p:nvPr/>
        </p:nvPicPr>
        <p:blipFill>
          <a:blip r:embed="rId2" cstate="print"/>
          <a:srcRect/>
          <a:stretch>
            <a:fillRect/>
          </a:stretch>
        </p:blipFill>
        <p:spPr bwMode="auto">
          <a:xfrm>
            <a:off x="152400" y="2057400"/>
            <a:ext cx="8811526" cy="3581400"/>
          </a:xfrm>
          <a:prstGeom prst="rect">
            <a:avLst/>
          </a:prstGeom>
          <a:noFill/>
          <a:ln w="9525">
            <a:noFill/>
            <a:miter lim="800000"/>
            <a:headEnd/>
            <a:tailEnd/>
          </a:ln>
        </p:spPr>
      </p:pic>
    </p:spTree>
    <p:extLst>
      <p:ext uri="{BB962C8B-B14F-4D97-AF65-F5344CB8AC3E}">
        <p14:creationId xmlns:p14="http://schemas.microsoft.com/office/powerpoint/2010/main" val="1909733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Grp="1" noChangeAspect="1" noChangeArrowheads="1"/>
          </p:cNvPicPr>
          <p:nvPr>
            <p:ph idx="1"/>
          </p:nvPr>
        </p:nvPicPr>
        <p:blipFill>
          <a:blip r:embed="rId3" cstate="print"/>
          <a:srcRect l="5887" t="22001" r="3282" b="5110"/>
          <a:stretch>
            <a:fillRect/>
          </a:stretch>
        </p:blipFill>
        <p:spPr bwMode="auto">
          <a:xfrm>
            <a:off x="467544" y="1124744"/>
            <a:ext cx="8352928" cy="54524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80898" name="Picture 2"/>
          <p:cNvPicPr>
            <a:picLocks noChangeAspect="1" noChangeArrowheads="1"/>
          </p:cNvPicPr>
          <p:nvPr/>
        </p:nvPicPr>
        <p:blipFill>
          <a:blip r:embed="rId2" cstate="print"/>
          <a:srcRect/>
          <a:stretch>
            <a:fillRect/>
          </a:stretch>
        </p:blipFill>
        <p:spPr bwMode="auto">
          <a:xfrm>
            <a:off x="152400" y="2324185"/>
            <a:ext cx="8791575" cy="2309728"/>
          </a:xfrm>
          <a:prstGeom prst="rect">
            <a:avLst/>
          </a:prstGeom>
          <a:noFill/>
          <a:ln w="9525">
            <a:noFill/>
            <a:miter lim="800000"/>
            <a:headEnd/>
            <a:tailEnd/>
          </a:ln>
        </p:spPr>
      </p:pic>
    </p:spTree>
    <p:extLst>
      <p:ext uri="{BB962C8B-B14F-4D97-AF65-F5344CB8AC3E}">
        <p14:creationId xmlns:p14="http://schemas.microsoft.com/office/powerpoint/2010/main" val="37589035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124200"/>
            <a:ext cx="7772400" cy="1362075"/>
          </a:xfrm>
        </p:spPr>
        <p:txBody>
          <a:bodyPr/>
          <a:lstStyle/>
          <a:p>
            <a:pPr algn="ctr"/>
            <a:r>
              <a:rPr lang="en-US" dirty="0" smtClean="0"/>
              <a:t>Recommendation</a:t>
            </a:r>
            <a:endParaRPr lang="en-US" dirty="0"/>
          </a:p>
        </p:txBody>
      </p:sp>
    </p:spTree>
    <p:extLst>
      <p:ext uri="{BB962C8B-B14F-4D97-AF65-F5344CB8AC3E}">
        <p14:creationId xmlns:p14="http://schemas.microsoft.com/office/powerpoint/2010/main" val="26921951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extBox 1"/>
          <p:cNvSpPr txBox="1"/>
          <p:nvPr/>
        </p:nvSpPr>
        <p:spPr>
          <a:xfrm>
            <a:off x="2819400" y="3048000"/>
            <a:ext cx="3276600" cy="1015663"/>
          </a:xfrm>
          <a:prstGeom prst="rect">
            <a:avLst/>
          </a:prstGeom>
          <a:noFill/>
        </p:spPr>
        <p:txBody>
          <a:bodyPr wrap="square" rtlCol="0">
            <a:spAutoFit/>
          </a:bodyPr>
          <a:lstStyle/>
          <a:p>
            <a:pPr algn="ctr"/>
            <a:r>
              <a:rPr lang="en-US" sz="6000" dirty="0" smtClean="0">
                <a:solidFill>
                  <a:srgbClr val="000000"/>
                </a:solidFill>
              </a:rPr>
              <a:t>HOLD!!</a:t>
            </a:r>
            <a:endParaRPr lang="en-US" sz="6000" dirty="0">
              <a:solidFill>
                <a:srgbClr val="000000"/>
              </a:solidFill>
            </a:endParaRPr>
          </a:p>
        </p:txBody>
      </p:sp>
    </p:spTree>
    <p:extLst>
      <p:ext uri="{BB962C8B-B14F-4D97-AF65-F5344CB8AC3E}">
        <p14:creationId xmlns:p14="http://schemas.microsoft.com/office/powerpoint/2010/main" val="4755388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dirty="0">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dirty="0" smtClean="0"/>
          </a:p>
          <a:p>
            <a:pPr lvl="1">
              <a:buFont typeface="Arial" charset="0"/>
              <a:buNone/>
            </a:pPr>
            <a:endParaRPr lang="en-US" altLang="zh-CN" dirty="0" smtClean="0"/>
          </a:p>
          <a:p>
            <a:endParaRPr lang="zh-CN" altLang="en-US" dirty="0" smtClean="0"/>
          </a:p>
          <a:p>
            <a:pPr lvl="1">
              <a:buFont typeface="Arial" charset="0"/>
              <a:buNone/>
            </a:pPr>
            <a:endParaRPr lang="en-US" altLang="zh-CN" sz="2400" dirty="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6" name="Picture 5" descr="201106041507_MG_67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677" y="1664772"/>
            <a:ext cx="6270646" cy="4180431"/>
          </a:xfrm>
          <a:prstGeom prst="rect">
            <a:avLst/>
          </a:prstGeom>
          <a:ln>
            <a:noFill/>
          </a:ln>
          <a:effectLst>
            <a:softEdge rad="112500"/>
          </a:effectLst>
        </p:spPr>
      </p:pic>
      <p:pic>
        <p:nvPicPr>
          <p:cNvPr id="14" name="Picture 1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74262"/>
            <a:ext cx="788548" cy="987026"/>
          </a:xfrm>
          <a:prstGeom prst="rect">
            <a:avLst/>
          </a:prstGeom>
        </p:spPr>
      </p:pic>
      <p:sp>
        <p:nvSpPr>
          <p:cNvPr id="15" name="TextBox 14"/>
          <p:cNvSpPr txBox="1"/>
          <p:nvPr/>
        </p:nvSpPr>
        <p:spPr>
          <a:xfrm>
            <a:off x="5607204" y="5818055"/>
            <a:ext cx="3843336" cy="769441"/>
          </a:xfrm>
          <a:prstGeom prst="rect">
            <a:avLst/>
          </a:prstGeom>
          <a:noFill/>
        </p:spPr>
        <p:txBody>
          <a:bodyPr wrap="square" rtlCol="0">
            <a:spAutoFit/>
          </a:bodyPr>
          <a:lstStyle/>
          <a:p>
            <a:r>
              <a:rPr lang="en-US" sz="2200" i="1" dirty="0" smtClean="0">
                <a:latin typeface="Lucida Sans"/>
                <a:cs typeface="Lucida Sans"/>
              </a:rPr>
              <a:t>“High Performance</a:t>
            </a:r>
          </a:p>
          <a:p>
            <a:r>
              <a:rPr lang="en-US" sz="2200" i="1" dirty="0">
                <a:latin typeface="Lucida Sans"/>
                <a:cs typeface="Lucida Sans"/>
              </a:rPr>
              <a:t>	</a:t>
            </a:r>
            <a:r>
              <a:rPr lang="en-US" sz="2200" i="1" dirty="0" smtClean="0">
                <a:latin typeface="Lucida Sans"/>
                <a:cs typeface="Lucida Sans"/>
              </a:rPr>
              <a:t>High Value”</a:t>
            </a:r>
            <a:endParaRPr lang="en-US" sz="2200" i="1" dirty="0">
              <a:latin typeface="Lucida Sans"/>
              <a:cs typeface="Lucida Sans"/>
            </a:endParaRPr>
          </a:p>
        </p:txBody>
      </p:sp>
      <p:sp>
        <p:nvSpPr>
          <p:cNvPr id="2" name="TextBox 1"/>
          <p:cNvSpPr txBox="1"/>
          <p:nvPr/>
        </p:nvSpPr>
        <p:spPr>
          <a:xfrm>
            <a:off x="3047685" y="1044392"/>
            <a:ext cx="3764813" cy="707886"/>
          </a:xfrm>
          <a:prstGeom prst="rect">
            <a:avLst/>
          </a:prstGeom>
          <a:noFill/>
        </p:spPr>
        <p:txBody>
          <a:bodyPr wrap="none" rtlCol="0">
            <a:spAutoFit/>
          </a:bodyPr>
          <a:lstStyle/>
          <a:p>
            <a:r>
              <a:rPr lang="en-US" sz="4000" b="1" dirty="0" smtClean="0"/>
              <a:t>Precision Drilling</a:t>
            </a:r>
            <a:endParaRPr lang="en-US" sz="4000" b="1" dirty="0"/>
          </a:p>
        </p:txBody>
      </p:sp>
    </p:spTree>
    <p:extLst>
      <p:ext uri="{BB962C8B-B14F-4D97-AF65-F5344CB8AC3E}">
        <p14:creationId xmlns:p14="http://schemas.microsoft.com/office/powerpoint/2010/main" val="408451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600200"/>
            <a:ext cx="8229600" cy="4525963"/>
          </a:xfrm>
        </p:spPr>
        <p:txBody>
          <a:bodyPr/>
          <a:lstStyle/>
          <a:p>
            <a:endParaRPr lang="en-US"/>
          </a:p>
        </p:txBody>
      </p:sp>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299243" y="867731"/>
            <a:ext cx="4198051" cy="1162050"/>
          </a:xfrm>
        </p:spPr>
        <p:txBody>
          <a:bodyPr>
            <a:normAutofit/>
          </a:bodyPr>
          <a:lstStyle/>
          <a:p>
            <a:r>
              <a:rPr lang="en-CA" sz="3000" b="0" dirty="0" smtClean="0"/>
              <a:t>Nov 18, 2011 Snapshot</a:t>
            </a:r>
            <a:r>
              <a:rPr lang="en-CA" sz="3000" dirty="0" smtClean="0"/>
              <a:t/>
            </a:r>
            <a:br>
              <a:rPr lang="en-CA" sz="3000" dirty="0" smtClean="0"/>
            </a:br>
            <a:endParaRPr lang="en-CA" sz="3000" dirty="0"/>
          </a:p>
        </p:txBody>
      </p:sp>
      <p:sp>
        <p:nvSpPr>
          <p:cNvPr id="4" name="Text Placeholder 3"/>
          <p:cNvSpPr>
            <a:spLocks noGrp="1"/>
          </p:cNvSpPr>
          <p:nvPr>
            <p:ph type="body" sz="half" idx="2"/>
          </p:nvPr>
        </p:nvSpPr>
        <p:spPr>
          <a:xfrm>
            <a:off x="215155" y="1640994"/>
            <a:ext cx="5360894" cy="4691063"/>
          </a:xfrm>
        </p:spPr>
        <p:txBody>
          <a:bodyPr>
            <a:normAutofit/>
          </a:bodyPr>
          <a:lstStyle/>
          <a:p>
            <a:endParaRPr lang="en-CA" dirty="0" smtClean="0"/>
          </a:p>
          <a:p>
            <a:pPr marL="285750" indent="-285750">
              <a:buFont typeface="Arial" pitchFamily="34" charset="0"/>
              <a:buChar char="•"/>
            </a:pPr>
            <a:r>
              <a:rPr lang="en-CA" sz="1800" b="1" dirty="0" smtClean="0"/>
              <a:t>Current Price $11.53</a:t>
            </a:r>
            <a:endParaRPr lang="en-CA" sz="1800" b="1" dirty="0"/>
          </a:p>
          <a:p>
            <a:pPr marL="285750" indent="-285750">
              <a:buFont typeface="Arial" pitchFamily="34" charset="0"/>
              <a:buChar char="•"/>
            </a:pPr>
            <a:r>
              <a:rPr lang="en-CA" sz="1800" dirty="0"/>
              <a:t>52-week </a:t>
            </a:r>
            <a:r>
              <a:rPr lang="en-CA" sz="1800" dirty="0" smtClean="0"/>
              <a:t>Range $7.98 – $17.20</a:t>
            </a:r>
            <a:endParaRPr lang="en-CA" sz="1800" dirty="0"/>
          </a:p>
          <a:p>
            <a:pPr marL="285750" indent="-285750">
              <a:buFont typeface="Arial" pitchFamily="34" charset="0"/>
              <a:buChar char="•"/>
            </a:pPr>
            <a:r>
              <a:rPr lang="en-CA" sz="1800" dirty="0"/>
              <a:t>Market </a:t>
            </a:r>
            <a:r>
              <a:rPr lang="en-CA" sz="1800" dirty="0" smtClean="0"/>
              <a:t>Capitalization </a:t>
            </a:r>
            <a:r>
              <a:rPr lang="en-CA" sz="1800" dirty="0"/>
              <a:t>– </a:t>
            </a:r>
            <a:r>
              <a:rPr lang="en-CA" sz="1800" dirty="0" smtClean="0"/>
              <a:t>$3.3 </a:t>
            </a:r>
            <a:r>
              <a:rPr lang="en-CA" sz="1800" dirty="0"/>
              <a:t>Billion</a:t>
            </a:r>
          </a:p>
          <a:p>
            <a:pPr marL="285750" indent="-285750">
              <a:buFont typeface="Arial" pitchFamily="34" charset="0"/>
              <a:buChar char="•"/>
            </a:pPr>
            <a:r>
              <a:rPr lang="en-CA" sz="1800" dirty="0" smtClean="0"/>
              <a:t>Beta (vs. SPTSX) – 1.65</a:t>
            </a:r>
            <a:endParaRPr lang="en-CA" sz="1800" dirty="0"/>
          </a:p>
          <a:p>
            <a:pPr marL="285750" indent="-285750">
              <a:buFont typeface="Arial" pitchFamily="34" charset="0"/>
              <a:buChar char="•"/>
            </a:pPr>
            <a:r>
              <a:rPr lang="en-CA" sz="1800" dirty="0" smtClean="0"/>
              <a:t>EPS (</a:t>
            </a:r>
            <a:r>
              <a:rPr lang="en-CA" sz="1800" dirty="0" err="1" smtClean="0"/>
              <a:t>ttm</a:t>
            </a:r>
            <a:r>
              <a:rPr lang="en-CA" sz="1800" dirty="0" smtClean="0"/>
              <a:t>) – 0.820</a:t>
            </a:r>
            <a:endParaRPr lang="en-CA" sz="1800" dirty="0"/>
          </a:p>
          <a:p>
            <a:pPr marL="285750" indent="-285750">
              <a:buFont typeface="Arial" pitchFamily="34" charset="0"/>
              <a:buChar char="•"/>
            </a:pPr>
            <a:r>
              <a:rPr lang="en-CA" sz="1800" b="1" dirty="0" smtClean="0"/>
              <a:t>P/E (</a:t>
            </a:r>
            <a:r>
              <a:rPr lang="en-CA" sz="1800" b="1" dirty="0" err="1" smtClean="0"/>
              <a:t>ttm</a:t>
            </a:r>
            <a:r>
              <a:rPr lang="en-CA" sz="1800" b="1" dirty="0" smtClean="0"/>
              <a:t>) </a:t>
            </a:r>
            <a:r>
              <a:rPr lang="en-CA" sz="1800" b="1" dirty="0"/>
              <a:t>– </a:t>
            </a:r>
            <a:r>
              <a:rPr lang="en-CA" sz="1800" b="1" dirty="0" smtClean="0"/>
              <a:t>14.06 </a:t>
            </a:r>
          </a:p>
          <a:p>
            <a:pPr marL="285750" indent="-285750">
              <a:buFont typeface="Arial" pitchFamily="34" charset="0"/>
              <a:buChar char="•"/>
            </a:pPr>
            <a:r>
              <a:rPr lang="en-CA" sz="1800" b="1" dirty="0" smtClean="0"/>
              <a:t>5yr </a:t>
            </a:r>
            <a:r>
              <a:rPr lang="en-CA" sz="1800" b="1" dirty="0" err="1" smtClean="0"/>
              <a:t>Avg</a:t>
            </a:r>
            <a:r>
              <a:rPr lang="en-CA" sz="1800" b="1" dirty="0" smtClean="0"/>
              <a:t> Historical P/E (</a:t>
            </a:r>
            <a:r>
              <a:rPr lang="en-CA" sz="1800" b="1" dirty="0" err="1" smtClean="0"/>
              <a:t>ttm</a:t>
            </a:r>
            <a:r>
              <a:rPr lang="en-CA" sz="1800" b="1" dirty="0" smtClean="0"/>
              <a:t>) – 10.310</a:t>
            </a:r>
          </a:p>
          <a:p>
            <a:pPr marL="285750" indent="-285750">
              <a:buFont typeface="Arial" pitchFamily="34" charset="0"/>
              <a:buChar char="•"/>
            </a:pPr>
            <a:r>
              <a:rPr lang="en-CA" sz="1800" dirty="0"/>
              <a:t>Forward P/E – </a:t>
            </a:r>
            <a:r>
              <a:rPr lang="en-CA" sz="1800" dirty="0" smtClean="0"/>
              <a:t>12.04</a:t>
            </a:r>
            <a:endParaRPr lang="en-CA" sz="1800" dirty="0"/>
          </a:p>
          <a:p>
            <a:pPr marL="285750" indent="-285750">
              <a:buFont typeface="Arial" pitchFamily="34" charset="0"/>
              <a:buChar char="•"/>
            </a:pPr>
            <a:r>
              <a:rPr lang="en-CA" sz="1800" dirty="0" smtClean="0"/>
              <a:t>Annual </a:t>
            </a:r>
            <a:r>
              <a:rPr lang="en-CA" sz="1800" dirty="0"/>
              <a:t>Dividend – </a:t>
            </a:r>
            <a:r>
              <a:rPr lang="en-CA" sz="1800" dirty="0" smtClean="0"/>
              <a:t>0</a:t>
            </a:r>
          </a:p>
          <a:p>
            <a:pPr marL="285750" indent="-285750">
              <a:buFont typeface="Arial" pitchFamily="34" charset="0"/>
              <a:buChar char="•"/>
            </a:pPr>
            <a:r>
              <a:rPr lang="en-CA" sz="1800" dirty="0" smtClean="0"/>
              <a:t>1yr Total Return – 35.97%</a:t>
            </a:r>
          </a:p>
          <a:p>
            <a:pPr marL="285750" indent="-285750">
              <a:buFont typeface="Arial" pitchFamily="34" charset="0"/>
              <a:buChar char="•"/>
            </a:pPr>
            <a:r>
              <a:rPr lang="en-CA" sz="1800" dirty="0" smtClean="0"/>
              <a:t>Shares outstanding – 276.059 Million</a:t>
            </a:r>
          </a:p>
          <a:p>
            <a:pPr marL="285750" indent="-285750">
              <a:buFont typeface="Arial" pitchFamily="34" charset="0"/>
              <a:buChar char="•"/>
            </a:pPr>
            <a:endParaRPr lang="en-CA" sz="1800" dirty="0"/>
          </a:p>
          <a:p>
            <a:r>
              <a:rPr lang="en-CA" sz="1800" i="1" dirty="0" smtClean="0"/>
              <a:t>Source: Bloomberg</a:t>
            </a:r>
            <a:endParaRPr lang="en-CA" sz="1800" i="1" dirty="0"/>
          </a:p>
          <a:p>
            <a:endParaRPr lang="en-CA"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832" y="1149516"/>
            <a:ext cx="3108189" cy="53871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883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909" y="1530988"/>
            <a:ext cx="6988182" cy="5003767"/>
          </a:xfrm>
        </p:spPr>
      </p:pic>
      <p:sp>
        <p:nvSpPr>
          <p:cNvPr id="4" name="Title 3"/>
          <p:cNvSpPr>
            <a:spLocks noGrp="1"/>
          </p:cNvSpPr>
          <p:nvPr>
            <p:ph type="title"/>
          </p:nvPr>
        </p:nvSpPr>
        <p:spPr>
          <a:xfrm>
            <a:off x="609600" y="819991"/>
            <a:ext cx="7924800" cy="765268"/>
          </a:xfrm>
        </p:spPr>
        <p:txBody>
          <a:bodyPr>
            <a:normAutofit/>
          </a:bodyPr>
          <a:lstStyle/>
          <a:p>
            <a:r>
              <a:rPr lang="en-US" sz="3000" dirty="0" smtClean="0"/>
              <a:t>1yr Historical Price</a:t>
            </a:r>
            <a:endParaRPr lang="en-US" sz="3000" dirty="0"/>
          </a:p>
        </p:txBody>
      </p:sp>
    </p:spTree>
    <p:extLst>
      <p:ext uri="{BB962C8B-B14F-4D97-AF65-F5344CB8AC3E}">
        <p14:creationId xmlns:p14="http://schemas.microsoft.com/office/powerpoint/2010/main" val="355723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746" y="1522503"/>
            <a:ext cx="6988508" cy="5004000"/>
          </a:xfrm>
        </p:spPr>
      </p:pic>
      <p:sp>
        <p:nvSpPr>
          <p:cNvPr id="2" name="Title 1"/>
          <p:cNvSpPr>
            <a:spLocks noGrp="1"/>
          </p:cNvSpPr>
          <p:nvPr>
            <p:ph type="title"/>
          </p:nvPr>
        </p:nvSpPr>
        <p:spPr>
          <a:xfrm>
            <a:off x="609600" y="770390"/>
            <a:ext cx="7924800" cy="835501"/>
          </a:xfrm>
        </p:spPr>
        <p:txBody>
          <a:bodyPr/>
          <a:lstStyle/>
          <a:p>
            <a:r>
              <a:rPr lang="en-CA" sz="3000" dirty="0" smtClean="0"/>
              <a:t>5yr Historical Price</a:t>
            </a:r>
            <a:endParaRPr lang="en-CA" sz="3000" dirty="0"/>
          </a:p>
        </p:txBody>
      </p:sp>
    </p:spTree>
    <p:extLst>
      <p:ext uri="{BB962C8B-B14F-4D97-AF65-F5344CB8AC3E}">
        <p14:creationId xmlns:p14="http://schemas.microsoft.com/office/powerpoint/2010/main" val="706163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746" y="1519227"/>
            <a:ext cx="6988508" cy="5004000"/>
          </a:xfrm>
        </p:spPr>
      </p:pic>
      <p:sp>
        <p:nvSpPr>
          <p:cNvPr id="2" name="Title 1"/>
          <p:cNvSpPr>
            <a:spLocks noGrp="1"/>
          </p:cNvSpPr>
          <p:nvPr>
            <p:ph type="title"/>
          </p:nvPr>
        </p:nvSpPr>
        <p:spPr>
          <a:xfrm>
            <a:off x="457200" y="630416"/>
            <a:ext cx="8229600" cy="1143000"/>
          </a:xfrm>
        </p:spPr>
        <p:txBody>
          <a:bodyPr/>
          <a:lstStyle/>
          <a:p>
            <a:r>
              <a:rPr lang="en-CA" sz="3000" dirty="0" smtClean="0"/>
              <a:t>10yr Historical price</a:t>
            </a:r>
            <a:endParaRPr lang="en-CA" sz="3000" dirty="0"/>
          </a:p>
        </p:txBody>
      </p:sp>
    </p:spTree>
    <p:extLst>
      <p:ext uri="{BB962C8B-B14F-4D97-AF65-F5344CB8AC3E}">
        <p14:creationId xmlns:p14="http://schemas.microsoft.com/office/powerpoint/2010/main" val="85177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Content Placeholder 2"/>
          <p:cNvSpPr>
            <a:spLocks noGrp="1"/>
          </p:cNvSpPr>
          <p:nvPr>
            <p:ph idx="1"/>
          </p:nvPr>
        </p:nvSpPr>
        <p:spPr>
          <a:xfrm>
            <a:off x="457200" y="1734669"/>
            <a:ext cx="8229600" cy="4525963"/>
          </a:xfrm>
        </p:spPr>
        <p:txBody>
          <a:bodyPr>
            <a:normAutofit/>
          </a:bodyPr>
          <a:lstStyle/>
          <a:p>
            <a:r>
              <a:rPr lang="en-US" sz="2400" dirty="0" smtClean="0"/>
              <a:t>Founded in early 1950s</a:t>
            </a:r>
          </a:p>
          <a:p>
            <a:r>
              <a:rPr lang="en-US" sz="2400" dirty="0" smtClean="0"/>
              <a:t>Head office in Calgary, Alberta</a:t>
            </a:r>
          </a:p>
          <a:p>
            <a:r>
              <a:rPr lang="en-US" sz="2400" dirty="0" smtClean="0"/>
              <a:t>Listed on TSX September 23, 1988</a:t>
            </a:r>
          </a:p>
          <a:p>
            <a:r>
              <a:rPr lang="en-US" sz="2400" dirty="0" smtClean="0"/>
              <a:t>Commercialized Rotary Steerable System Drilling September, 2003</a:t>
            </a:r>
          </a:p>
          <a:p>
            <a:r>
              <a:rPr lang="en-US" sz="2400" dirty="0" smtClean="0"/>
              <a:t>Reorganized into a Trust November 7, 2005 </a:t>
            </a:r>
          </a:p>
          <a:p>
            <a:pPr lvl="1"/>
            <a:r>
              <a:rPr lang="en-US" sz="2000" dirty="0" smtClean="0"/>
              <a:t>in 2006 a new law in Canada (SIFT) passed to impose tax on income trust distributions (the tax was to be introduced in 2011)</a:t>
            </a:r>
          </a:p>
          <a:p>
            <a:r>
              <a:rPr lang="en-US" sz="2400" dirty="0" smtClean="0"/>
              <a:t>Reverted back to Corporation June 1, 2010</a:t>
            </a:r>
          </a:p>
          <a:p>
            <a:endParaRPr lang="en-US" dirty="0" smtClean="0"/>
          </a:p>
          <a:p>
            <a:pPr marL="0" indent="0">
              <a:buNone/>
            </a:pPr>
            <a:endParaRPr lang="en-US" dirty="0"/>
          </a:p>
        </p:txBody>
      </p:sp>
      <p:sp>
        <p:nvSpPr>
          <p:cNvPr id="2" name="Title 1"/>
          <p:cNvSpPr>
            <a:spLocks noGrp="1"/>
          </p:cNvSpPr>
          <p:nvPr>
            <p:ph type="title"/>
          </p:nvPr>
        </p:nvSpPr>
        <p:spPr>
          <a:xfrm>
            <a:off x="457200" y="912801"/>
            <a:ext cx="8229600" cy="687399"/>
          </a:xfrm>
        </p:spPr>
        <p:txBody>
          <a:bodyPr/>
          <a:lstStyle/>
          <a:p>
            <a:r>
              <a:rPr lang="en-US" sz="4000" dirty="0" smtClean="0"/>
              <a:t>History</a:t>
            </a:r>
            <a:endParaRPr lang="en-US" sz="4000" dirty="0"/>
          </a:p>
        </p:txBody>
      </p:sp>
    </p:spTree>
    <p:extLst>
      <p:ext uri="{BB962C8B-B14F-4D97-AF65-F5344CB8AC3E}">
        <p14:creationId xmlns:p14="http://schemas.microsoft.com/office/powerpoint/2010/main" val="279651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lstStyle/>
          <a:p>
            <a:endParaRPr lang="en-US"/>
          </a:p>
        </p:txBody>
      </p:sp>
      <p:sp>
        <p:nvSpPr>
          <p:cNvPr id="14" name="Rounded Rectangle 1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5" name="Rounded Rectangle 1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6" name="Rounded Rectangle 1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7" name="TextBox 1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8" name="TextBox 1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9" name="TextBox 1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20" name="TextBox 1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2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2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2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41475"/>
            <a:ext cx="8229600" cy="658725"/>
          </a:xfrm>
        </p:spPr>
        <p:txBody>
          <a:bodyPr>
            <a:noAutofit/>
          </a:bodyPr>
          <a:lstStyle/>
          <a:p>
            <a:r>
              <a:rPr lang="en-US" sz="4000" dirty="0" smtClean="0"/>
              <a:t>Recent Mergers &amp; Acquisitions</a:t>
            </a:r>
            <a:endParaRPr lang="en-US" sz="4000" dirty="0"/>
          </a:p>
        </p:txBody>
      </p:sp>
      <p:sp>
        <p:nvSpPr>
          <p:cNvPr id="5" name="Left-Right Arrow 4"/>
          <p:cNvSpPr/>
          <p:nvPr/>
        </p:nvSpPr>
        <p:spPr>
          <a:xfrm>
            <a:off x="573741" y="3809997"/>
            <a:ext cx="7996518" cy="295836"/>
          </a:xfrm>
          <a:prstGeom prst="lef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Down Arrow Callout 5"/>
          <p:cNvSpPr/>
          <p:nvPr/>
        </p:nvSpPr>
        <p:spPr>
          <a:xfrm>
            <a:off x="412375" y="2366679"/>
            <a:ext cx="1766049" cy="1443318"/>
          </a:xfrm>
          <a:prstGeom prst="downArrowCallout">
            <a:avLst>
              <a:gd name="adj1" fmla="val 3896"/>
              <a:gd name="adj2" fmla="val 11364"/>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Terra Water Group Ltd</a:t>
            </a:r>
          </a:p>
          <a:p>
            <a:pPr algn="ctr"/>
            <a:r>
              <a:rPr lang="en-CA" sz="1600" b="1" dirty="0" smtClean="0"/>
              <a:t>September 2006</a:t>
            </a:r>
            <a:endParaRPr lang="en-CA" sz="1600" b="1" dirty="0"/>
          </a:p>
        </p:txBody>
      </p:sp>
      <p:sp>
        <p:nvSpPr>
          <p:cNvPr id="7" name="Up Arrow Callout 6"/>
          <p:cNvSpPr/>
          <p:nvPr/>
        </p:nvSpPr>
        <p:spPr>
          <a:xfrm>
            <a:off x="1788458" y="4105833"/>
            <a:ext cx="2124636" cy="1694329"/>
          </a:xfrm>
          <a:prstGeom prst="upArrowCallout">
            <a:avLst>
              <a:gd name="adj1" fmla="val 4702"/>
              <a:gd name="adj2" fmla="val 10786"/>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June 2008</a:t>
            </a:r>
          </a:p>
          <a:p>
            <a:pPr algn="ctr"/>
            <a:r>
              <a:rPr lang="en-CA" sz="1600" dirty="0" smtClean="0"/>
              <a:t>Acquired Grey Wolf Inc.</a:t>
            </a:r>
            <a:endParaRPr lang="en-CA" sz="1600" dirty="0"/>
          </a:p>
        </p:txBody>
      </p:sp>
      <p:sp>
        <p:nvSpPr>
          <p:cNvPr id="8" name="Down Arrow Callout 7"/>
          <p:cNvSpPr/>
          <p:nvPr/>
        </p:nvSpPr>
        <p:spPr>
          <a:xfrm>
            <a:off x="2268071" y="2366679"/>
            <a:ext cx="1909484" cy="1443318"/>
          </a:xfrm>
          <a:prstGeom prst="downArrowCallout">
            <a:avLst>
              <a:gd name="adj1" fmla="val 3896"/>
              <a:gd name="adj2" fmla="val 11364"/>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Rick’s Well Servicing-Rigs</a:t>
            </a:r>
          </a:p>
          <a:p>
            <a:pPr algn="ctr"/>
            <a:r>
              <a:rPr lang="en-CA" sz="1600" b="1" dirty="0" smtClean="0"/>
              <a:t>July 2008</a:t>
            </a:r>
            <a:endParaRPr lang="en-CA" sz="1600" b="1" dirty="0"/>
          </a:p>
        </p:txBody>
      </p:sp>
      <p:sp>
        <p:nvSpPr>
          <p:cNvPr id="10" name="Up Arrow Callout 9"/>
          <p:cNvSpPr/>
          <p:nvPr/>
        </p:nvSpPr>
        <p:spPr>
          <a:xfrm>
            <a:off x="4177555" y="4092384"/>
            <a:ext cx="2124636" cy="1694329"/>
          </a:xfrm>
          <a:prstGeom prst="upArrowCallout">
            <a:avLst>
              <a:gd name="adj1" fmla="val 4702"/>
              <a:gd name="adj2" fmla="val 10257"/>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April 2009</a:t>
            </a:r>
          </a:p>
          <a:p>
            <a:pPr algn="ctr"/>
            <a:r>
              <a:rPr lang="en-CA" sz="1600" dirty="0" err="1" smtClean="0"/>
              <a:t>AIMCo</a:t>
            </a:r>
            <a:r>
              <a:rPr lang="en-CA" sz="1600" dirty="0" smtClean="0"/>
              <a:t>. acquires a 15% stake in PD</a:t>
            </a:r>
            <a:endParaRPr lang="en-CA" sz="1600" dirty="0"/>
          </a:p>
        </p:txBody>
      </p:sp>
      <p:sp>
        <p:nvSpPr>
          <p:cNvPr id="11" name="Down Arrow Callout 10"/>
          <p:cNvSpPr/>
          <p:nvPr/>
        </p:nvSpPr>
        <p:spPr>
          <a:xfrm>
            <a:off x="5598430" y="2008091"/>
            <a:ext cx="2743201" cy="1801906"/>
          </a:xfrm>
          <a:prstGeom prst="downArrowCallout">
            <a:avLst>
              <a:gd name="adj1" fmla="val 3896"/>
              <a:gd name="adj2" fmla="val 10369"/>
              <a:gd name="adj3" fmla="val 25000"/>
              <a:gd name="adj4" fmla="val 64977"/>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Acquired Drake Directional Drilling Inc. &amp; Drake MWD Services LLC</a:t>
            </a:r>
          </a:p>
          <a:p>
            <a:pPr algn="ctr"/>
            <a:r>
              <a:rPr lang="en-CA" sz="1600" b="1" dirty="0" smtClean="0"/>
              <a:t>March 2011</a:t>
            </a:r>
            <a:endParaRPr lang="en-CA" sz="1600" b="1" dirty="0"/>
          </a:p>
        </p:txBody>
      </p:sp>
      <p:sp>
        <p:nvSpPr>
          <p:cNvPr id="12" name="Up Arrow Callout 11"/>
          <p:cNvSpPr/>
          <p:nvPr/>
        </p:nvSpPr>
        <p:spPr>
          <a:xfrm>
            <a:off x="6727984" y="4105829"/>
            <a:ext cx="2124636" cy="1694329"/>
          </a:xfrm>
          <a:prstGeom prst="upArrowCallout">
            <a:avLst>
              <a:gd name="adj1" fmla="val 4702"/>
              <a:gd name="adj2" fmla="val 10257"/>
              <a:gd name="adj3" fmla="val 25000"/>
              <a:gd name="adj4" fmla="val 62438"/>
            </a:avLst>
          </a:prstGeom>
          <a:solidFill>
            <a:schemeClr val="tx1">
              <a:lumMod val="95000"/>
              <a:lumOff val="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b="1" dirty="0" smtClean="0"/>
              <a:t>September 2011</a:t>
            </a:r>
          </a:p>
          <a:p>
            <a:pPr algn="ctr"/>
            <a:r>
              <a:rPr lang="en-CA" sz="1600" dirty="0" smtClean="0"/>
              <a:t>Acquired Axis Energy Services Holding</a:t>
            </a:r>
            <a:endParaRPr lang="en-CA" sz="1600" dirty="0"/>
          </a:p>
        </p:txBody>
      </p:sp>
    </p:spTree>
    <p:extLst>
      <p:ext uri="{BB962C8B-B14F-4D97-AF65-F5344CB8AC3E}">
        <p14:creationId xmlns:p14="http://schemas.microsoft.com/office/powerpoint/2010/main" val="107481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3"/>
          <p:cNvSpPr>
            <a:spLocks noGrp="1"/>
          </p:cNvSpPr>
          <p:nvPr>
            <p:ph idx="1"/>
          </p:nvPr>
        </p:nvSpPr>
        <p:spPr>
          <a:xfrm>
            <a:off x="179512" y="836712"/>
            <a:ext cx="8748464" cy="5112568"/>
          </a:xfrm>
        </p:spPr>
        <p:txBody>
          <a:bodyPr>
            <a:normAutofit fontScale="70000" lnSpcReduction="20000"/>
          </a:bodyPr>
          <a:lstStyle/>
          <a:p>
            <a:pPr>
              <a:buNone/>
            </a:pPr>
            <a:endParaRPr lang="en-CA" dirty="0" smtClean="0"/>
          </a:p>
          <a:p>
            <a:endParaRPr lang="en-CA" dirty="0" smtClean="0"/>
          </a:p>
          <a:p>
            <a:r>
              <a:rPr lang="en-CA" dirty="0" smtClean="0"/>
              <a:t>Oil or NG or both</a:t>
            </a:r>
          </a:p>
          <a:p>
            <a:endParaRPr lang="en-CA" dirty="0" smtClean="0"/>
          </a:p>
          <a:p>
            <a:pPr lvl="1"/>
            <a:r>
              <a:rPr lang="en-CA" dirty="0" smtClean="0"/>
              <a:t>Onshore or Offshore</a:t>
            </a:r>
          </a:p>
          <a:p>
            <a:endParaRPr lang="en-CA" i="1" dirty="0" smtClean="0"/>
          </a:p>
          <a:p>
            <a:pPr lvl="2"/>
            <a:r>
              <a:rPr lang="en-CA" i="1" dirty="0" smtClean="0"/>
              <a:t>production wells</a:t>
            </a:r>
            <a:r>
              <a:rPr lang="en-CA" dirty="0" smtClean="0"/>
              <a:t> are drilled primarily for producing oil or gas, once the producing structure and characteristics are determined</a:t>
            </a:r>
          </a:p>
          <a:p>
            <a:pPr lvl="2"/>
            <a:endParaRPr lang="en-CA" dirty="0" smtClean="0"/>
          </a:p>
          <a:p>
            <a:pPr lvl="2"/>
            <a:r>
              <a:rPr lang="en-CA" i="1" dirty="0" smtClean="0"/>
              <a:t>appraisal wells</a:t>
            </a:r>
            <a:r>
              <a:rPr lang="en-CA" dirty="0" smtClean="0"/>
              <a:t> are used to assess characteristics (such as flow rate) of a proven hydrocarbon accumulation</a:t>
            </a:r>
          </a:p>
          <a:p>
            <a:pPr lvl="2"/>
            <a:endParaRPr lang="en-CA" dirty="0" smtClean="0"/>
          </a:p>
          <a:p>
            <a:pPr lvl="2"/>
            <a:r>
              <a:rPr lang="en-CA" i="1" dirty="0" smtClean="0"/>
              <a:t>exploration wells</a:t>
            </a:r>
            <a:r>
              <a:rPr lang="en-CA" dirty="0" smtClean="0"/>
              <a:t> are drilled purely for exploratory (information gathering) purposes in a new area</a:t>
            </a:r>
          </a:p>
          <a:p>
            <a:pPr lvl="2"/>
            <a:endParaRPr lang="en-CA" dirty="0" smtClean="0"/>
          </a:p>
          <a:p>
            <a:pPr lvl="2"/>
            <a:r>
              <a:rPr lang="en-CA" i="1" dirty="0" smtClean="0"/>
              <a:t>wildcat wells</a:t>
            </a:r>
            <a:r>
              <a:rPr lang="en-CA" dirty="0" smtClean="0"/>
              <a:t> are those drilled outside of and not in the vicinity of known oil or gas fields.</a:t>
            </a:r>
          </a:p>
          <a:p>
            <a:pPr lvl="3"/>
            <a:endParaRPr lang="en-CA" dirty="0"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TextBox 9"/>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1" name="TextBox 10"/>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2" name="TextBox 11"/>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3" name="TextBox 12"/>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4"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7576"/>
            <a:ext cx="8229600" cy="682624"/>
          </a:xfrm>
        </p:spPr>
        <p:txBody>
          <a:bodyPr/>
          <a:lstStyle/>
          <a:p>
            <a:r>
              <a:rPr lang="en-CA" sz="4000" dirty="0" smtClean="0"/>
              <a:t>Grey Wolf Inc. Merger</a:t>
            </a:r>
            <a:endParaRPr lang="en-CA"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1413" y="1626728"/>
            <a:ext cx="4081930" cy="3061447"/>
          </a:xfrm>
          <a:prstGeom prst="rect">
            <a:avLst/>
          </a:prstGeom>
          <a:ln>
            <a:noFill/>
          </a:ln>
          <a:effectLst>
            <a:softEdge rad="112500"/>
          </a:effectLst>
        </p:spPr>
      </p:pic>
      <p:sp>
        <p:nvSpPr>
          <p:cNvPr id="5" name="TextBox 4"/>
          <p:cNvSpPr txBox="1"/>
          <p:nvPr/>
        </p:nvSpPr>
        <p:spPr>
          <a:xfrm>
            <a:off x="221127" y="1602824"/>
            <a:ext cx="4634755" cy="3693319"/>
          </a:xfrm>
          <a:prstGeom prst="rect">
            <a:avLst/>
          </a:prstGeom>
          <a:noFill/>
        </p:spPr>
        <p:txBody>
          <a:bodyPr wrap="square" rtlCol="0">
            <a:spAutoFit/>
          </a:bodyPr>
          <a:lstStyle/>
          <a:p>
            <a:r>
              <a:rPr lang="en-CA" b="1" dirty="0" smtClean="0"/>
              <a:t>Key points</a:t>
            </a:r>
          </a:p>
          <a:p>
            <a:pPr marL="285750" indent="-285750">
              <a:buFont typeface="Arial" pitchFamily="34" charset="0"/>
              <a:buChar char="•"/>
            </a:pPr>
            <a:r>
              <a:rPr lang="en-CA" dirty="0" smtClean="0"/>
              <a:t>The underlying goal for the merger was to gain penetration into the US market</a:t>
            </a:r>
          </a:p>
          <a:p>
            <a:pPr marL="285750" indent="-285750">
              <a:buFont typeface="Arial" pitchFamily="34" charset="0"/>
              <a:buChar char="•"/>
            </a:pPr>
            <a:r>
              <a:rPr lang="en-CA" dirty="0" smtClean="0"/>
              <a:t>Merger metrics</a:t>
            </a:r>
          </a:p>
          <a:p>
            <a:pPr marL="742950" lvl="1" indent="-285750">
              <a:buFont typeface="Arial" pitchFamily="34" charset="0"/>
              <a:buChar char="•"/>
            </a:pPr>
            <a:r>
              <a:rPr lang="en-CA" dirty="0" smtClean="0"/>
              <a:t>Acquired for a total value of  US $1.624B  (US$9 dollars a share)</a:t>
            </a:r>
          </a:p>
          <a:p>
            <a:pPr marL="742950" lvl="1" indent="-285750">
              <a:buFont typeface="Arial" pitchFamily="34" charset="0"/>
              <a:buChar char="•"/>
            </a:pPr>
            <a:r>
              <a:rPr lang="en-CA" dirty="0" smtClean="0"/>
              <a:t>Deal EV/Sales was 1.85</a:t>
            </a:r>
          </a:p>
          <a:p>
            <a:pPr marL="742950" lvl="1" indent="-285750">
              <a:buFont typeface="Arial" pitchFamily="34" charset="0"/>
              <a:buChar char="•"/>
            </a:pPr>
            <a:r>
              <a:rPr lang="en-CA" dirty="0" smtClean="0"/>
              <a:t>Deal EV/EBITDA was 4.96</a:t>
            </a:r>
          </a:p>
          <a:p>
            <a:pPr marL="285750" indent="-285750">
              <a:buFont typeface="Arial"/>
              <a:buChar char="•"/>
            </a:pPr>
            <a:r>
              <a:rPr lang="en-CA" dirty="0" smtClean="0"/>
              <a:t>Gained 121 rigs</a:t>
            </a:r>
          </a:p>
          <a:p>
            <a:pPr marL="285750" indent="-285750">
              <a:buFont typeface="Arial" pitchFamily="34" charset="0"/>
              <a:buChar char="•"/>
            </a:pPr>
            <a:r>
              <a:rPr lang="en-CA" dirty="0" smtClean="0"/>
              <a:t>Struggled financially after the merger (due to declining oil and natural gas price)</a:t>
            </a:r>
          </a:p>
          <a:p>
            <a:pPr lvl="1"/>
            <a:endParaRPr lang="en-CA" dirty="0" smtClean="0"/>
          </a:p>
          <a:p>
            <a:pPr marL="285750" indent="-285750">
              <a:buFont typeface="Arial" pitchFamily="34" charset="0"/>
              <a:buChar char="•"/>
            </a:pPr>
            <a:endParaRPr lang="en-CA" dirty="0" smtClean="0"/>
          </a:p>
        </p:txBody>
      </p:sp>
      <p:sp>
        <p:nvSpPr>
          <p:cNvPr id="7" name="TextBox 6"/>
          <p:cNvSpPr txBox="1"/>
          <p:nvPr/>
        </p:nvSpPr>
        <p:spPr>
          <a:xfrm>
            <a:off x="221126" y="4780235"/>
            <a:ext cx="8465673" cy="1754326"/>
          </a:xfrm>
          <a:prstGeom prst="rect">
            <a:avLst/>
          </a:prstGeom>
          <a:noFill/>
        </p:spPr>
        <p:txBody>
          <a:bodyPr wrap="square" rtlCol="0">
            <a:spAutoFit/>
          </a:bodyPr>
          <a:lstStyle/>
          <a:p>
            <a:r>
              <a:rPr lang="en-CA" b="1" dirty="0" smtClean="0"/>
              <a:t>Interesting tidbits</a:t>
            </a:r>
          </a:p>
          <a:p>
            <a:pPr marL="285750" indent="-285750">
              <a:buFont typeface="Arial" pitchFamily="34" charset="0"/>
              <a:buChar char="•"/>
            </a:pPr>
            <a:r>
              <a:rPr lang="en-CA" dirty="0" smtClean="0"/>
              <a:t>When </a:t>
            </a:r>
            <a:r>
              <a:rPr lang="en-CA" dirty="0"/>
              <a:t>the deal was announced on June 6, 2008 WTI oil was trading for about $</a:t>
            </a:r>
            <a:r>
              <a:rPr lang="en-CA" dirty="0" smtClean="0"/>
              <a:t>130 </a:t>
            </a:r>
            <a:r>
              <a:rPr lang="en-CA" dirty="0" err="1" smtClean="0"/>
              <a:t>bbl</a:t>
            </a:r>
            <a:r>
              <a:rPr lang="en-CA" dirty="0" smtClean="0"/>
              <a:t> and NYMEX </a:t>
            </a:r>
            <a:r>
              <a:rPr lang="en-CA" dirty="0"/>
              <a:t>natural gas was trading for about $</a:t>
            </a:r>
            <a:r>
              <a:rPr lang="en-CA" dirty="0" smtClean="0"/>
              <a:t>10.6 </a:t>
            </a:r>
            <a:r>
              <a:rPr lang="en-CA" dirty="0" err="1" smtClean="0"/>
              <a:t>MMBtu</a:t>
            </a:r>
            <a:endParaRPr lang="en-CA" dirty="0"/>
          </a:p>
          <a:p>
            <a:pPr marL="285750" indent="-285750">
              <a:buFont typeface="Arial" pitchFamily="34" charset="0"/>
              <a:buChar char="•"/>
            </a:pPr>
            <a:r>
              <a:rPr lang="en-CA" dirty="0"/>
              <a:t>By the end of the deal December 23, 2008 WTI oil was trading for about </a:t>
            </a:r>
            <a:r>
              <a:rPr lang="en-CA" dirty="0" smtClean="0"/>
              <a:t>$62 </a:t>
            </a:r>
            <a:r>
              <a:rPr lang="en-CA" dirty="0" err="1" smtClean="0"/>
              <a:t>bbl</a:t>
            </a:r>
            <a:r>
              <a:rPr lang="en-CA" dirty="0" smtClean="0"/>
              <a:t> </a:t>
            </a:r>
            <a:r>
              <a:rPr lang="en-CA" dirty="0"/>
              <a:t>and NYMEX natural gas was trading for about </a:t>
            </a:r>
            <a:r>
              <a:rPr lang="en-CA" dirty="0" smtClean="0"/>
              <a:t>$7.7MMBtu</a:t>
            </a:r>
            <a:endParaRPr lang="en-CA" dirty="0"/>
          </a:p>
          <a:p>
            <a:endParaRPr lang="en-CA" dirty="0"/>
          </a:p>
        </p:txBody>
      </p:sp>
    </p:spTree>
    <p:extLst>
      <p:ext uri="{BB962C8B-B14F-4D97-AF65-F5344CB8AC3E}">
        <p14:creationId xmlns:p14="http://schemas.microsoft.com/office/powerpoint/2010/main" val="2458746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38027"/>
            <a:ext cx="8229600" cy="662174"/>
          </a:xfrm>
        </p:spPr>
        <p:txBody>
          <a:bodyPr/>
          <a:lstStyle/>
          <a:p>
            <a:r>
              <a:rPr lang="en-CA" sz="3000" dirty="0" err="1" smtClean="0"/>
              <a:t>AIMCo’s</a:t>
            </a:r>
            <a:r>
              <a:rPr lang="en-CA" sz="3000" dirty="0" smtClean="0"/>
              <a:t> Bet</a:t>
            </a:r>
            <a:endParaRPr lang="en-CA" sz="3000" dirty="0"/>
          </a:p>
        </p:txBody>
      </p:sp>
      <p:sp>
        <p:nvSpPr>
          <p:cNvPr id="3" name="Content Placeholder 2"/>
          <p:cNvSpPr>
            <a:spLocks noGrp="1"/>
          </p:cNvSpPr>
          <p:nvPr>
            <p:ph idx="1"/>
          </p:nvPr>
        </p:nvSpPr>
        <p:spPr>
          <a:xfrm>
            <a:off x="1015999" y="1855694"/>
            <a:ext cx="7144870" cy="1645023"/>
          </a:xfrm>
        </p:spPr>
        <p:txBody>
          <a:bodyPr>
            <a:normAutofit fontScale="70000" lnSpcReduction="20000"/>
          </a:bodyPr>
          <a:lstStyle/>
          <a:p>
            <a:pPr marL="0" indent="0">
              <a:buNone/>
            </a:pPr>
            <a:r>
              <a:rPr lang="en-CA" i="1" dirty="0" smtClean="0"/>
              <a:t>“We </a:t>
            </a:r>
            <a:r>
              <a:rPr lang="en-CA" i="1" dirty="0"/>
              <a:t>think they are an excellent drilling company that probably overpaid for Grey Wolf Inc. at the top of the cycle and we saw an opportunity to help them restructure their balance sheet and position themselves for what we see as the next upturn two or three years from now” - </a:t>
            </a:r>
            <a:r>
              <a:rPr lang="en-CA" i="1" dirty="0" err="1"/>
              <a:t>AIMCo</a:t>
            </a:r>
            <a:endParaRPr lang="en-CA" i="1" dirty="0"/>
          </a:p>
          <a:p>
            <a:endParaRPr lang="en-CA" dirty="0"/>
          </a:p>
        </p:txBody>
      </p:sp>
      <p:sp>
        <p:nvSpPr>
          <p:cNvPr id="4" name="TextBox 3"/>
          <p:cNvSpPr txBox="1"/>
          <p:nvPr/>
        </p:nvSpPr>
        <p:spPr>
          <a:xfrm>
            <a:off x="1419405" y="3717348"/>
            <a:ext cx="6481261" cy="2308324"/>
          </a:xfrm>
          <a:prstGeom prst="rect">
            <a:avLst/>
          </a:prstGeom>
          <a:noFill/>
        </p:spPr>
        <p:txBody>
          <a:bodyPr wrap="none" rtlCol="0">
            <a:spAutoFit/>
          </a:bodyPr>
          <a:lstStyle/>
          <a:p>
            <a:pPr marL="285750" indent="-285750">
              <a:buFont typeface="Arial" pitchFamily="34" charset="0"/>
              <a:buChar char="•"/>
            </a:pPr>
            <a:r>
              <a:rPr lang="en-CA" dirty="0"/>
              <a:t>Gained a ~15% stake in Precision </a:t>
            </a:r>
            <a:r>
              <a:rPr lang="en-CA" dirty="0" smtClean="0"/>
              <a:t>Drilling</a:t>
            </a:r>
          </a:p>
          <a:p>
            <a:pPr marL="285750" indent="-285750">
              <a:buFont typeface="Arial" pitchFamily="34" charset="0"/>
              <a:buChar char="•"/>
            </a:pPr>
            <a:r>
              <a:rPr lang="en-CA" dirty="0" smtClean="0"/>
              <a:t>Purchased C$175M 10% senior unsecured notes</a:t>
            </a:r>
          </a:p>
          <a:p>
            <a:pPr marL="285750" indent="-285750">
              <a:buFont typeface="Arial" pitchFamily="34" charset="0"/>
              <a:buChar char="•"/>
            </a:pPr>
            <a:r>
              <a:rPr lang="en-CA" dirty="0" smtClean="0"/>
              <a:t>35M trust units at a price of </a:t>
            </a:r>
            <a:r>
              <a:rPr lang="en-CA" b="1" dirty="0" smtClean="0"/>
              <a:t>C$3</a:t>
            </a:r>
            <a:r>
              <a:rPr lang="en-CA" dirty="0" smtClean="0"/>
              <a:t> (C$105M total proceeds)</a:t>
            </a:r>
          </a:p>
          <a:p>
            <a:pPr marL="285750" indent="-285750">
              <a:buFont typeface="Arial" pitchFamily="34" charset="0"/>
              <a:buChar char="•"/>
            </a:pPr>
            <a:r>
              <a:rPr lang="en-CA" dirty="0" smtClean="0"/>
              <a:t>15M warrants exercisable at </a:t>
            </a:r>
            <a:r>
              <a:rPr lang="en-CA" b="1" dirty="0" smtClean="0"/>
              <a:t>C$3.22</a:t>
            </a:r>
            <a:r>
              <a:rPr lang="en-CA" dirty="0" smtClean="0"/>
              <a:t> (C$48M total proceeds)</a:t>
            </a:r>
          </a:p>
          <a:p>
            <a:pPr marL="742950" lvl="1" indent="-285750">
              <a:buFont typeface="Arial" pitchFamily="34" charset="0"/>
              <a:buChar char="•"/>
            </a:pPr>
            <a:r>
              <a:rPr lang="en-CA" dirty="0" smtClean="0"/>
              <a:t>The warrants remain unexercised as at September 30, 2011</a:t>
            </a:r>
          </a:p>
          <a:p>
            <a:pPr marL="742950" lvl="1" indent="-285750">
              <a:buFont typeface="Arial" pitchFamily="34" charset="0"/>
              <a:buChar char="•"/>
            </a:pPr>
            <a:r>
              <a:rPr lang="en-CA" dirty="0" smtClean="0"/>
              <a:t>Expire in 2014</a:t>
            </a:r>
          </a:p>
          <a:p>
            <a:pPr marL="742950" lvl="1" indent="-285750">
              <a:buFont typeface="Arial" pitchFamily="34" charset="0"/>
              <a:buChar char="•"/>
            </a:pPr>
            <a:r>
              <a:rPr lang="en-CA" dirty="0" smtClean="0"/>
              <a:t>Currently deep in the money</a:t>
            </a:r>
          </a:p>
          <a:p>
            <a:pPr marL="742950" lvl="1" indent="-285750">
              <a:buFont typeface="Arial" pitchFamily="34" charset="0"/>
              <a:buChar char="•"/>
            </a:pPr>
            <a:r>
              <a:rPr lang="en-CA" dirty="0" smtClean="0"/>
              <a:t>The only warrants on the balance sheet</a:t>
            </a:r>
          </a:p>
        </p:txBody>
      </p:sp>
    </p:spTree>
    <p:extLst>
      <p:ext uri="{BB962C8B-B14F-4D97-AF65-F5344CB8AC3E}">
        <p14:creationId xmlns:p14="http://schemas.microsoft.com/office/powerpoint/2010/main" val="934416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689"/>
            <a:ext cx="8229600" cy="671512"/>
          </a:xfrm>
        </p:spPr>
        <p:txBody>
          <a:bodyPr/>
          <a:lstStyle/>
          <a:p>
            <a:r>
              <a:rPr lang="en-CA" sz="3000" dirty="0" smtClean="0"/>
              <a:t>2011 Acquisitions</a:t>
            </a:r>
            <a:endParaRPr lang="en-CA" sz="3000" dirty="0"/>
          </a:p>
        </p:txBody>
      </p:sp>
      <p:sp>
        <p:nvSpPr>
          <p:cNvPr id="3" name="Content Placeholder 2"/>
          <p:cNvSpPr>
            <a:spLocks noGrp="1"/>
          </p:cNvSpPr>
          <p:nvPr>
            <p:ph idx="1"/>
          </p:nvPr>
        </p:nvSpPr>
        <p:spPr>
          <a:xfrm>
            <a:off x="457200" y="1876891"/>
            <a:ext cx="8229600" cy="4525963"/>
          </a:xfrm>
        </p:spPr>
        <p:txBody>
          <a:bodyPr>
            <a:normAutofit/>
          </a:bodyPr>
          <a:lstStyle/>
          <a:p>
            <a:pPr>
              <a:buAutoNum type="arabicParenR"/>
            </a:pPr>
            <a:r>
              <a:rPr lang="en-CA" sz="1800" b="1" dirty="0" smtClean="0"/>
              <a:t>Drake Directional Drilling LLC &amp; Drake MWD Services LLC</a:t>
            </a:r>
          </a:p>
          <a:p>
            <a:r>
              <a:rPr lang="en-CA" sz="1800" dirty="0" smtClean="0"/>
              <a:t>Directional drilling company based in Houston, Texas</a:t>
            </a:r>
          </a:p>
          <a:p>
            <a:r>
              <a:rPr lang="en-CA" sz="1800" dirty="0" smtClean="0"/>
              <a:t>Typically operates 10-14 directional drilling jobs per year</a:t>
            </a:r>
          </a:p>
          <a:p>
            <a:endParaRPr lang="en-CA" sz="1800" dirty="0"/>
          </a:p>
          <a:p>
            <a:pPr marL="0" indent="0">
              <a:buNone/>
            </a:pPr>
            <a:r>
              <a:rPr lang="en-CA" sz="1800" b="1" dirty="0" smtClean="0"/>
              <a:t>2) Axis Energy Services Holdings Inc.</a:t>
            </a:r>
          </a:p>
          <a:p>
            <a:r>
              <a:rPr lang="en-CA" sz="1800" dirty="0" smtClean="0"/>
              <a:t>Directional drilling company based in Calgary, Alberta</a:t>
            </a:r>
          </a:p>
          <a:p>
            <a:r>
              <a:rPr lang="en-CA" sz="1800" dirty="0" smtClean="0"/>
              <a:t>Primarily serves Western Canada</a:t>
            </a:r>
          </a:p>
          <a:p>
            <a:r>
              <a:rPr lang="en-CA" sz="1800" dirty="0" smtClean="0"/>
              <a:t>30 job capacity</a:t>
            </a:r>
          </a:p>
        </p:txBody>
      </p:sp>
    </p:spTree>
    <p:extLst>
      <p:ext uri="{BB962C8B-B14F-4D97-AF65-F5344CB8AC3E}">
        <p14:creationId xmlns:p14="http://schemas.microsoft.com/office/powerpoint/2010/main" val="6324645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lstStyle/>
          <a:p>
            <a:endParaRPr lang="en-US"/>
          </a:p>
        </p:txBody>
      </p:sp>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889136"/>
            <a:ext cx="8229600" cy="575099"/>
          </a:xfrm>
        </p:spPr>
        <p:txBody>
          <a:bodyPr/>
          <a:lstStyle/>
          <a:p>
            <a:r>
              <a:rPr lang="en-CA" sz="3600" dirty="0" smtClean="0"/>
              <a:t>Business Segments</a:t>
            </a:r>
            <a:endParaRPr lang="en-CA"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19" y="2015977"/>
            <a:ext cx="7994527" cy="333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70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2"/>
          <a:srcRect t="12196" b="12196"/>
          <a:stretch>
            <a:fillRect/>
          </a:stretch>
        </p:blipFill>
        <p:spPr/>
      </p:pic>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dirty="0" smtClean="0"/>
          </a:p>
          <a:p>
            <a:pPr lvl="1">
              <a:buFont typeface="Arial" charset="0"/>
              <a:buNone/>
            </a:pPr>
            <a:endParaRPr lang="en-US" altLang="zh-CN" dirty="0" smtClean="0"/>
          </a:p>
          <a:p>
            <a:endParaRPr lang="zh-CN" altLang="en-US" dirty="0" smtClean="0"/>
          </a:p>
          <a:p>
            <a:pPr lvl="1">
              <a:buFont typeface="Arial" charset="0"/>
              <a:buNone/>
            </a:pPr>
            <a:endParaRPr lang="en-US" altLang="zh-CN" sz="2400" dirty="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688"/>
            <a:ext cx="8229600" cy="671512"/>
          </a:xfrm>
        </p:spPr>
        <p:txBody>
          <a:bodyPr/>
          <a:lstStyle/>
          <a:p>
            <a:r>
              <a:rPr lang="en-US" dirty="0" smtClean="0"/>
              <a:t>Revenue Segmentation Annual</a:t>
            </a:r>
            <a:endParaRPr lang="en-US" dirty="0"/>
          </a:p>
        </p:txBody>
      </p:sp>
      <p:pic>
        <p:nvPicPr>
          <p:cNvPr id="15" name="Picture 14"/>
          <p:cNvPicPr>
            <a:picLocks noChangeAspect="1"/>
          </p:cNvPicPr>
          <p:nvPr/>
        </p:nvPicPr>
        <p:blipFill>
          <a:blip r:embed="rId2"/>
          <a:stretch>
            <a:fillRect/>
          </a:stretch>
        </p:blipFill>
        <p:spPr>
          <a:xfrm>
            <a:off x="1133475" y="1630434"/>
            <a:ext cx="6877050" cy="5002310"/>
          </a:xfrm>
          <a:prstGeom prst="rect">
            <a:avLst/>
          </a:prstGeom>
        </p:spPr>
      </p:pic>
    </p:spTree>
    <p:extLst>
      <p:ext uri="{BB962C8B-B14F-4D97-AF65-F5344CB8AC3E}">
        <p14:creationId xmlns:p14="http://schemas.microsoft.com/office/powerpoint/2010/main" val="38282839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Content Placeholder 12"/>
          <p:cNvSpPr>
            <a:spLocks noGrp="1"/>
          </p:cNvSpPr>
          <p:nvPr>
            <p:ph idx="1"/>
          </p:nvPr>
        </p:nvSpPr>
        <p:spPr>
          <a:xfrm>
            <a:off x="457200" y="1600200"/>
            <a:ext cx="8229600" cy="4525963"/>
          </a:xfrm>
        </p:spPr>
        <p:txBody>
          <a:body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774239"/>
            <a:ext cx="8229600" cy="671512"/>
          </a:xfrm>
        </p:spPr>
        <p:txBody>
          <a:bodyPr/>
          <a:lstStyle/>
          <a:p>
            <a:r>
              <a:rPr lang="en-US" sz="3000" dirty="0" smtClean="0"/>
              <a:t>Revenue Segmentation 3</a:t>
            </a:r>
            <a:r>
              <a:rPr lang="en-US" sz="3000" baseline="30000" dirty="0" smtClean="0"/>
              <a:t>rd</a:t>
            </a:r>
            <a:r>
              <a:rPr lang="en-US" sz="3000" dirty="0" smtClean="0"/>
              <a:t> Quarter</a:t>
            </a:r>
            <a:endParaRPr lang="en-US" sz="3000" dirty="0"/>
          </a:p>
        </p:txBody>
      </p:sp>
      <p:pic>
        <p:nvPicPr>
          <p:cNvPr id="5" name="Picture 4"/>
          <p:cNvPicPr>
            <a:picLocks noChangeAspect="1"/>
          </p:cNvPicPr>
          <p:nvPr/>
        </p:nvPicPr>
        <p:blipFill>
          <a:blip r:embed="rId2"/>
          <a:stretch>
            <a:fillRect/>
          </a:stretch>
        </p:blipFill>
        <p:spPr>
          <a:xfrm>
            <a:off x="1132809" y="1401257"/>
            <a:ext cx="6887541" cy="2596310"/>
          </a:xfrm>
          <a:prstGeom prst="rect">
            <a:avLst/>
          </a:prstGeom>
        </p:spPr>
      </p:pic>
      <p:pic>
        <p:nvPicPr>
          <p:cNvPr id="17" name="Picture 16"/>
          <p:cNvPicPr>
            <a:picLocks noChangeAspect="1"/>
          </p:cNvPicPr>
          <p:nvPr/>
        </p:nvPicPr>
        <p:blipFill>
          <a:blip r:embed="rId3"/>
          <a:stretch>
            <a:fillRect/>
          </a:stretch>
        </p:blipFill>
        <p:spPr>
          <a:xfrm>
            <a:off x="1579068" y="4037288"/>
            <a:ext cx="6199606" cy="2677895"/>
          </a:xfrm>
          <a:prstGeom prst="rect">
            <a:avLst/>
          </a:prstGeom>
        </p:spPr>
      </p:pic>
    </p:spTree>
    <p:extLst>
      <p:ext uri="{BB962C8B-B14F-4D97-AF65-F5344CB8AC3E}">
        <p14:creationId xmlns:p14="http://schemas.microsoft.com/office/powerpoint/2010/main" val="32484180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7575"/>
            <a:ext cx="8229600" cy="576543"/>
          </a:xfrm>
        </p:spPr>
        <p:txBody>
          <a:bodyPr>
            <a:noAutofit/>
          </a:bodyPr>
          <a:lstStyle/>
          <a:p>
            <a:r>
              <a:rPr lang="en-CA" sz="3600" dirty="0" smtClean="0"/>
              <a:t>Contract Drilling Services</a:t>
            </a:r>
            <a:endParaRPr lang="en-CA" sz="3600" dirty="0"/>
          </a:p>
        </p:txBody>
      </p:sp>
      <p:sp>
        <p:nvSpPr>
          <p:cNvPr id="3" name="Content Placeholder 2"/>
          <p:cNvSpPr>
            <a:spLocks noGrp="1"/>
          </p:cNvSpPr>
          <p:nvPr>
            <p:ph idx="1"/>
          </p:nvPr>
        </p:nvSpPr>
        <p:spPr>
          <a:xfrm>
            <a:off x="457200" y="2018553"/>
            <a:ext cx="8229600" cy="4525963"/>
          </a:xfrm>
        </p:spPr>
        <p:txBody>
          <a:bodyPr/>
          <a:lstStyle/>
          <a:p>
            <a:r>
              <a:rPr lang="en-CA" sz="3000" dirty="0" smtClean="0"/>
              <a:t>Largest oilfield services provider in Canada</a:t>
            </a:r>
          </a:p>
          <a:p>
            <a:pPr lvl="1"/>
            <a:r>
              <a:rPr lang="en-CA" dirty="0" smtClean="0"/>
              <a:t>25% of the market share</a:t>
            </a:r>
          </a:p>
          <a:p>
            <a:r>
              <a:rPr lang="en-CA" sz="3000" dirty="0" smtClean="0"/>
              <a:t>Second largest in North America</a:t>
            </a:r>
          </a:p>
          <a:p>
            <a:pPr lvl="1"/>
            <a:r>
              <a:rPr lang="en-CA" dirty="0" smtClean="0"/>
              <a:t>6% of the market share</a:t>
            </a:r>
          </a:p>
          <a:p>
            <a:pPr lvl="1"/>
            <a:endParaRPr lang="en-CA" dirty="0"/>
          </a:p>
          <a:p>
            <a:pPr marL="457200" lvl="1" indent="0">
              <a:buNone/>
            </a:pPr>
            <a:endParaRPr lang="en-CA" dirty="0"/>
          </a:p>
        </p:txBody>
      </p:sp>
    </p:spTree>
    <p:extLst>
      <p:ext uri="{BB962C8B-B14F-4D97-AF65-F5344CB8AC3E}">
        <p14:creationId xmlns:p14="http://schemas.microsoft.com/office/powerpoint/2010/main" val="2132509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37373"/>
            <a:ext cx="8229600" cy="662827"/>
          </a:xfrm>
        </p:spPr>
        <p:txBody>
          <a:bodyPr/>
          <a:lstStyle/>
          <a:p>
            <a:r>
              <a:rPr lang="en-US" sz="4000" dirty="0" smtClean="0"/>
              <a:t>Drilling Rig Types</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80748687"/>
              </p:ext>
            </p:extLst>
          </p:nvPr>
        </p:nvGraphicFramePr>
        <p:xfrm>
          <a:off x="457200" y="179443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09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lstStyle/>
          <a:p>
            <a:endParaRPr lang="en-US"/>
          </a:p>
        </p:txBody>
      </p:sp>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645459" y="908332"/>
            <a:ext cx="7853082" cy="691868"/>
          </a:xfrm>
        </p:spPr>
        <p:txBody>
          <a:bodyPr>
            <a:normAutofit fontScale="90000"/>
          </a:bodyPr>
          <a:lstStyle/>
          <a:p>
            <a:r>
              <a:rPr lang="en-US" dirty="0" smtClean="0"/>
              <a:t>Rig Composition &amp; Location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057400"/>
            <a:ext cx="84772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62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41294"/>
            <a:ext cx="8229600" cy="658906"/>
          </a:xfrm>
        </p:spPr>
        <p:txBody>
          <a:bodyPr/>
          <a:lstStyle/>
          <a:p>
            <a:r>
              <a:rPr lang="en-CA" sz="4000" dirty="0" smtClean="0"/>
              <a:t>Seasonality in Canada</a:t>
            </a:r>
            <a:endParaRPr lang="en-CA" sz="4000" dirty="0"/>
          </a:p>
        </p:txBody>
      </p:sp>
      <p:sp>
        <p:nvSpPr>
          <p:cNvPr id="6" name="Content Placeholder 5"/>
          <p:cNvSpPr>
            <a:spLocks noGrp="1"/>
          </p:cNvSpPr>
          <p:nvPr>
            <p:ph idx="1"/>
          </p:nvPr>
        </p:nvSpPr>
        <p:spPr>
          <a:xfrm>
            <a:off x="457200" y="1935162"/>
            <a:ext cx="8229600" cy="4525963"/>
          </a:xfrm>
        </p:spPr>
        <p:txBody>
          <a:bodyPr>
            <a:normAutofit/>
          </a:bodyPr>
          <a:lstStyle/>
          <a:p>
            <a:pPr marL="0" indent="0">
              <a:buNone/>
            </a:pPr>
            <a:r>
              <a:rPr lang="en-US" sz="2800" dirty="0"/>
              <a:t>“Spring Break-up” in Canada</a:t>
            </a:r>
          </a:p>
          <a:p>
            <a:r>
              <a:rPr lang="en-US" sz="2800" dirty="0"/>
              <a:t>Spring weather melts frosted ground rendering secondary roads incapable of supporting the transportation of rigs</a:t>
            </a:r>
          </a:p>
          <a:p>
            <a:r>
              <a:rPr lang="en-US" sz="2800" dirty="0"/>
              <a:t>Late March to May</a:t>
            </a:r>
          </a:p>
          <a:p>
            <a:r>
              <a:rPr lang="en-US" sz="2800" dirty="0"/>
              <a:t>Canadian rigs utilized </a:t>
            </a:r>
            <a:r>
              <a:rPr lang="en-US" sz="2800" dirty="0" smtClean="0"/>
              <a:t>for an average of </a:t>
            </a:r>
            <a:r>
              <a:rPr lang="en-US" sz="2800" dirty="0"/>
              <a:t>250 days</a:t>
            </a:r>
          </a:p>
          <a:p>
            <a:r>
              <a:rPr lang="en-US" sz="2800" dirty="0"/>
              <a:t>US rigs utilized for </a:t>
            </a:r>
            <a:r>
              <a:rPr lang="en-US" sz="2800" dirty="0" smtClean="0"/>
              <a:t>an average of 365 </a:t>
            </a:r>
            <a:r>
              <a:rPr lang="en-US" sz="2800" dirty="0"/>
              <a:t>days</a:t>
            </a:r>
          </a:p>
        </p:txBody>
      </p:sp>
    </p:spTree>
    <p:extLst>
      <p:ext uri="{BB962C8B-B14F-4D97-AF65-F5344CB8AC3E}">
        <p14:creationId xmlns:p14="http://schemas.microsoft.com/office/powerpoint/2010/main" val="57217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3"/>
          <p:cNvSpPr>
            <a:spLocks noGrp="1"/>
          </p:cNvSpPr>
          <p:nvPr>
            <p:ph idx="1"/>
          </p:nvPr>
        </p:nvSpPr>
        <p:spPr>
          <a:xfrm>
            <a:off x="179512" y="980728"/>
            <a:ext cx="8748464" cy="5472608"/>
          </a:xfrm>
        </p:spPr>
        <p:txBody>
          <a:bodyPr>
            <a:normAutofit/>
          </a:bodyPr>
          <a:lstStyle/>
          <a:p>
            <a:pPr algn="ctr">
              <a:buNone/>
            </a:pPr>
            <a:r>
              <a:rPr lang="en-CA" sz="4000" dirty="0" smtClean="0"/>
              <a:t>Success Rates</a:t>
            </a:r>
          </a:p>
          <a:p>
            <a:endParaRPr lang="en-US" dirty="0" smtClean="0"/>
          </a:p>
          <a:p>
            <a:endParaRPr lang="en-CA" dirty="0"/>
          </a:p>
          <a:p>
            <a:r>
              <a:rPr lang="en-CA" dirty="0" smtClean="0"/>
              <a:t>About 91 percent for development, 45 percent for exploratory and 88 percent overall.</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7575"/>
            <a:ext cx="8229600" cy="756303"/>
          </a:xfrm>
        </p:spPr>
        <p:txBody>
          <a:bodyPr>
            <a:normAutofit fontScale="90000"/>
          </a:bodyPr>
          <a:lstStyle/>
          <a:p>
            <a:r>
              <a:rPr lang="en-US" dirty="0" smtClean="0"/>
              <a:t>Horizontal Drilling Growth</a:t>
            </a:r>
            <a:endParaRPr lang="en-US" dirty="0"/>
          </a:p>
        </p:txBody>
      </p:sp>
      <p:pic>
        <p:nvPicPr>
          <p:cNvPr id="4" name="Content Placeholder 3"/>
          <p:cNvPicPr>
            <a:picLocks noGrp="1" noChangeAspect="1"/>
          </p:cNvPicPr>
          <p:nvPr>
            <p:ph idx="1"/>
          </p:nvPr>
        </p:nvPicPr>
        <p:blipFill>
          <a:blip r:embed="rId3"/>
          <a:stretch>
            <a:fillRect/>
          </a:stretch>
        </p:blipFill>
        <p:spPr>
          <a:xfrm>
            <a:off x="346394" y="1997400"/>
            <a:ext cx="8451213" cy="3184199"/>
          </a:xfrm>
        </p:spPr>
      </p:pic>
    </p:spTree>
    <p:extLst>
      <p:ext uri="{BB962C8B-B14F-4D97-AF65-F5344CB8AC3E}">
        <p14:creationId xmlns:p14="http://schemas.microsoft.com/office/powerpoint/2010/main" val="123937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887694"/>
            <a:ext cx="8229600" cy="712506"/>
          </a:xfrm>
        </p:spPr>
        <p:txBody>
          <a:bodyPr>
            <a:normAutofit/>
          </a:bodyPr>
          <a:lstStyle/>
          <a:p>
            <a:r>
              <a:rPr lang="en-US" sz="4000" dirty="0" smtClean="0"/>
              <a:t>Drill Activity</a:t>
            </a:r>
            <a:endParaRPr lang="en-US" sz="4000" dirty="0"/>
          </a:p>
        </p:txBody>
      </p:sp>
      <p:pic>
        <p:nvPicPr>
          <p:cNvPr id="4" name="Content Placeholder 3"/>
          <p:cNvPicPr>
            <a:picLocks noGrp="1" noChangeAspect="1"/>
          </p:cNvPicPr>
          <p:nvPr>
            <p:ph idx="1"/>
          </p:nvPr>
        </p:nvPicPr>
        <p:blipFill>
          <a:blip r:embed="rId2"/>
          <a:srcRect l="-15218" r="-15218"/>
          <a:stretch>
            <a:fillRect/>
          </a:stretch>
        </p:blipFill>
        <p:spPr>
          <a:xfrm>
            <a:off x="-666749" y="1641849"/>
            <a:ext cx="10398124" cy="4935538"/>
          </a:xfrm>
        </p:spPr>
      </p:pic>
    </p:spTree>
    <p:extLst>
      <p:ext uri="{BB962C8B-B14F-4D97-AF65-F5344CB8AC3E}">
        <p14:creationId xmlns:p14="http://schemas.microsoft.com/office/powerpoint/2010/main" val="222079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802342" y="934665"/>
            <a:ext cx="7539317" cy="977806"/>
          </a:xfrm>
        </p:spPr>
        <p:txBody>
          <a:bodyPr>
            <a:noAutofit/>
          </a:bodyPr>
          <a:lstStyle/>
          <a:p>
            <a:r>
              <a:rPr lang="en-CA" sz="3600" dirty="0" smtClean="0"/>
              <a:t>Management’s Rig Contract Expectations for North America</a:t>
            </a:r>
            <a:endParaRPr lang="en-CA" sz="3600" dirty="0"/>
          </a:p>
        </p:txBody>
      </p:sp>
      <p:sp>
        <p:nvSpPr>
          <p:cNvPr id="3" name="Content Placeholder 2"/>
          <p:cNvSpPr>
            <a:spLocks noGrp="1"/>
          </p:cNvSpPr>
          <p:nvPr>
            <p:ph idx="1"/>
          </p:nvPr>
        </p:nvSpPr>
        <p:spPr>
          <a:xfrm>
            <a:off x="457200" y="2638891"/>
            <a:ext cx="8229600" cy="4525963"/>
          </a:xfrm>
        </p:spPr>
        <p:txBody>
          <a:bodyPr/>
          <a:lstStyle/>
          <a:p>
            <a:r>
              <a:rPr lang="en-CA" dirty="0" smtClean="0"/>
              <a:t>130 rigs committed for fourth quarter 2011</a:t>
            </a:r>
          </a:p>
          <a:p>
            <a:r>
              <a:rPr lang="en-CA" dirty="0" smtClean="0"/>
              <a:t>114 rigs for first quarter 2012</a:t>
            </a:r>
          </a:p>
          <a:p>
            <a:r>
              <a:rPr lang="en-CA" dirty="0" smtClean="0"/>
              <a:t>96 rigs for second quarter 2012</a:t>
            </a:r>
          </a:p>
          <a:p>
            <a:pPr marL="0" indent="0">
              <a:buNone/>
            </a:pPr>
            <a:endParaRPr lang="en-CA" dirty="0"/>
          </a:p>
        </p:txBody>
      </p:sp>
    </p:spTree>
    <p:extLst>
      <p:ext uri="{BB962C8B-B14F-4D97-AF65-F5344CB8AC3E}">
        <p14:creationId xmlns:p14="http://schemas.microsoft.com/office/powerpoint/2010/main" val="968705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TextBox 9"/>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1" name="TextBox 10"/>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2" name="TextBox 11"/>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3" name="TextBox 12"/>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4"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9163"/>
            <a:ext cx="8229600" cy="714747"/>
          </a:xfrm>
        </p:spPr>
        <p:txBody>
          <a:bodyPr>
            <a:normAutofit fontScale="90000"/>
          </a:bodyPr>
          <a:lstStyle/>
          <a:p>
            <a:r>
              <a:rPr lang="en-CA" dirty="0" smtClean="0"/>
              <a:t>Rig Utilization Days</a:t>
            </a:r>
            <a:endParaRPr lang="en-CA"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960" y="1917789"/>
            <a:ext cx="8280000" cy="37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0" y="2297196"/>
            <a:ext cx="8280000" cy="151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0" y="4091071"/>
            <a:ext cx="8280000" cy="37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0" y="4473726"/>
            <a:ext cx="8280000" cy="149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6883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a:buFont typeface="Arial"/>
              <a:buChar char="•"/>
            </a:pPr>
            <a:r>
              <a:rPr lang="en-CA" altLang="zh-TW" dirty="0" smtClean="0">
                <a:solidFill>
                  <a:srgbClr val="FFFFFF"/>
                </a:solidFill>
                <a:cs typeface="Arial" charset="0"/>
              </a:rPr>
              <a:t>c</a:t>
            </a:r>
            <a:endParaRPr lang="en-CA" altLang="zh-TW" dirty="0">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7575"/>
            <a:ext cx="8229600" cy="682625"/>
          </a:xfrm>
        </p:spPr>
        <p:txBody>
          <a:bodyPr/>
          <a:lstStyle/>
          <a:p>
            <a:r>
              <a:rPr lang="en-US" sz="3600" dirty="0" smtClean="0"/>
              <a:t>Average Rigs in Play (During 3</a:t>
            </a:r>
            <a:r>
              <a:rPr lang="en-US" sz="3600" baseline="30000" dirty="0" smtClean="0"/>
              <a:t>rd</a:t>
            </a:r>
            <a:r>
              <a:rPr lang="en-US" sz="3600" dirty="0" smtClean="0"/>
              <a:t> Quarter)</a:t>
            </a:r>
            <a:endParaRPr lang="en-US" sz="3600" dirty="0"/>
          </a:p>
        </p:txBody>
      </p:sp>
      <p:sp>
        <p:nvSpPr>
          <p:cNvPr id="14" name="TextBox 13"/>
          <p:cNvSpPr txBox="1"/>
          <p:nvPr/>
        </p:nvSpPr>
        <p:spPr>
          <a:xfrm>
            <a:off x="600179" y="2025009"/>
            <a:ext cx="8071440" cy="3416320"/>
          </a:xfrm>
          <a:prstGeom prst="rect">
            <a:avLst/>
          </a:prstGeom>
          <a:noFill/>
        </p:spPr>
        <p:txBody>
          <a:bodyPr wrap="none" rtlCol="0">
            <a:spAutoFit/>
          </a:bodyPr>
          <a:lstStyle/>
          <a:p>
            <a:pPr marL="285750" indent="-285750">
              <a:buFont typeface="Arial"/>
              <a:buChar char="•"/>
            </a:pPr>
            <a:r>
              <a:rPr lang="en-US" sz="3200" dirty="0" smtClean="0"/>
              <a:t>108 Rigs in US an international</a:t>
            </a:r>
          </a:p>
          <a:p>
            <a:pPr marL="742950" lvl="1" indent="-285750">
              <a:buFont typeface="Arial"/>
              <a:buChar char="•"/>
            </a:pPr>
            <a:r>
              <a:rPr lang="en-US" sz="3200" dirty="0" smtClean="0"/>
              <a:t>Up 13 rigs from same period in 2010</a:t>
            </a:r>
          </a:p>
          <a:p>
            <a:pPr marL="742950" lvl="1" indent="-285750">
              <a:buFont typeface="Arial"/>
              <a:buChar char="•"/>
            </a:pPr>
            <a:r>
              <a:rPr lang="en-US" sz="3200" dirty="0" smtClean="0"/>
              <a:t>Up 4 rigs over the second quarter of 2011</a:t>
            </a:r>
          </a:p>
          <a:p>
            <a:pPr marL="285750" indent="-285750">
              <a:buFont typeface="Arial"/>
              <a:buChar char="•"/>
            </a:pPr>
            <a:r>
              <a:rPr lang="en-US" sz="3200" dirty="0" smtClean="0"/>
              <a:t>114 Rigs in Canada</a:t>
            </a:r>
          </a:p>
          <a:p>
            <a:pPr marL="742950" lvl="1" indent="-285750">
              <a:buFont typeface="Arial"/>
              <a:buChar char="•"/>
            </a:pPr>
            <a:r>
              <a:rPr lang="en-US" sz="3200" dirty="0" smtClean="0"/>
              <a:t>Up 32 rigs from same period in 2010</a:t>
            </a:r>
          </a:p>
          <a:p>
            <a:pPr marL="742950" lvl="1" indent="-285750">
              <a:buFont typeface="Arial"/>
              <a:buChar char="•"/>
            </a:pPr>
            <a:r>
              <a:rPr lang="en-US" sz="3200" dirty="0" smtClean="0"/>
              <a:t>Up 68 rigs over the second quarter of 2011</a:t>
            </a:r>
          </a:p>
          <a:p>
            <a:pPr lvl="1"/>
            <a:endParaRPr lang="en-US" sz="2400" dirty="0"/>
          </a:p>
        </p:txBody>
      </p:sp>
    </p:spTree>
    <p:extLst>
      <p:ext uri="{BB962C8B-B14F-4D97-AF65-F5344CB8AC3E}">
        <p14:creationId xmlns:p14="http://schemas.microsoft.com/office/powerpoint/2010/main" val="267366331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600200"/>
            <a:ext cx="8229600" cy="4525963"/>
          </a:xfrm>
        </p:spPr>
        <p:txBody>
          <a:bodyPr/>
          <a:lstStyle/>
          <a:p>
            <a:endParaRPr lang="en-US"/>
          </a:p>
        </p:txBody>
      </p:sp>
      <p:sp>
        <p:nvSpPr>
          <p:cNvPr id="12" name="Rounded Rectangle 11"/>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3" name="Rounded Rectangle 12"/>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4" name="Rounded Rectangle 13"/>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5" name="TextBox 14"/>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6" name="TextBox 15"/>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7" name="TextBox 16"/>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8" name="TextBox 17"/>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9"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20"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21"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357588"/>
            <a:ext cx="84867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612" y="2074828"/>
            <a:ext cx="8486775"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p:cNvSpPr/>
          <p:nvPr/>
        </p:nvSpPr>
        <p:spPr>
          <a:xfrm>
            <a:off x="328611" y="2512430"/>
            <a:ext cx="8486775"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328610" y="4843253"/>
            <a:ext cx="8486775" cy="205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328609" y="5275228"/>
            <a:ext cx="8486775" cy="205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811306" y="928688"/>
            <a:ext cx="7521388" cy="550488"/>
          </a:xfrm>
        </p:spPr>
        <p:txBody>
          <a:bodyPr>
            <a:normAutofit/>
          </a:bodyPr>
          <a:lstStyle/>
          <a:p>
            <a:r>
              <a:rPr lang="en-US" sz="3000" dirty="0" smtClean="0"/>
              <a:t>Rigs in Play – Canada</a:t>
            </a:r>
            <a:endParaRPr lang="en-US" sz="3000" dirty="0"/>
          </a:p>
        </p:txBody>
      </p:sp>
    </p:spTree>
    <p:extLst>
      <p:ext uri="{BB962C8B-B14F-4D97-AF65-F5344CB8AC3E}">
        <p14:creationId xmlns:p14="http://schemas.microsoft.com/office/powerpoint/2010/main" val="3861528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600200"/>
            <a:ext cx="8229600" cy="4525963"/>
          </a:xfrm>
        </p:spPr>
        <p:txBody>
          <a:bodyPr/>
          <a:lstStyle/>
          <a:p>
            <a:endParaRPr lang="en-US"/>
          </a:p>
        </p:txBody>
      </p:sp>
      <p:sp>
        <p:nvSpPr>
          <p:cNvPr id="10" name="Rounded Rectangle 9"/>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Rounded Rectangle 10"/>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2" name="Rounded Rectangle 11"/>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3" name="TextBox 12"/>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4" name="TextBox 13"/>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5" name="TextBox 14"/>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6" name="TextBox 15"/>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7"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9"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688"/>
            <a:ext cx="8229600" cy="711480"/>
          </a:xfrm>
        </p:spPr>
        <p:txBody>
          <a:bodyPr>
            <a:normAutofit fontScale="90000"/>
          </a:bodyPr>
          <a:lstStyle/>
          <a:p>
            <a:r>
              <a:rPr lang="en-US" dirty="0" smtClean="0"/>
              <a:t>Rigs in Play - USA</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2571750"/>
            <a:ext cx="84677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9530" y="4921624"/>
            <a:ext cx="1799467" cy="369332"/>
          </a:xfrm>
          <a:prstGeom prst="rect">
            <a:avLst/>
          </a:prstGeom>
          <a:noFill/>
        </p:spPr>
        <p:txBody>
          <a:bodyPr wrap="none" rtlCol="0">
            <a:spAutoFit/>
          </a:bodyPr>
          <a:lstStyle/>
          <a:p>
            <a:r>
              <a:rPr lang="en-CA" dirty="0" smtClean="0"/>
              <a:t>20% </a:t>
            </a:r>
            <a:r>
              <a:rPr lang="en-CA" dirty="0" err="1" smtClean="0"/>
              <a:t>YoY</a:t>
            </a:r>
            <a:r>
              <a:rPr lang="en-CA" dirty="0" smtClean="0"/>
              <a:t> increase</a:t>
            </a:r>
            <a:endParaRPr lang="en-CA" dirty="0"/>
          </a:p>
        </p:txBody>
      </p:sp>
      <p:cxnSp>
        <p:nvCxnSpPr>
          <p:cNvPr id="7" name="Straight Arrow Connector 6"/>
          <p:cNvCxnSpPr/>
          <p:nvPr/>
        </p:nvCxnSpPr>
        <p:spPr>
          <a:xfrm flipV="1">
            <a:off x="6998997" y="4286250"/>
            <a:ext cx="298274" cy="6353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4939553" y="4286250"/>
            <a:ext cx="259977" cy="6353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184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688"/>
            <a:ext cx="8229600" cy="565430"/>
          </a:xfrm>
        </p:spPr>
        <p:txBody>
          <a:bodyPr>
            <a:normAutofit fontScale="90000"/>
          </a:bodyPr>
          <a:lstStyle/>
          <a:p>
            <a:r>
              <a:rPr lang="en-US" sz="4000" dirty="0" smtClean="0"/>
              <a:t>Unconventional Rig Locations</a:t>
            </a:r>
            <a:endParaRPr lang="en-US" sz="4000" dirty="0"/>
          </a:p>
        </p:txBody>
      </p:sp>
      <p:pic>
        <p:nvPicPr>
          <p:cNvPr id="6" name="Content Placeholder 5"/>
          <p:cNvPicPr>
            <a:picLocks noGrp="1" noChangeAspect="1"/>
          </p:cNvPicPr>
          <p:nvPr>
            <p:ph idx="1"/>
          </p:nvPr>
        </p:nvPicPr>
        <p:blipFill>
          <a:blip r:embed="rId3"/>
          <a:srcRect t="853" b="853"/>
          <a:stretch>
            <a:fillRect/>
          </a:stretch>
        </p:blipFill>
        <p:spPr/>
      </p:pic>
    </p:spTree>
    <p:extLst>
      <p:ext uri="{BB962C8B-B14F-4D97-AF65-F5344CB8AC3E}">
        <p14:creationId xmlns:p14="http://schemas.microsoft.com/office/powerpoint/2010/main" val="292656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784412" y="928688"/>
            <a:ext cx="7575176" cy="671512"/>
          </a:xfrm>
        </p:spPr>
        <p:txBody>
          <a:bodyPr>
            <a:normAutofit fontScale="90000"/>
          </a:bodyPr>
          <a:lstStyle/>
          <a:p>
            <a:r>
              <a:rPr lang="en-CA" dirty="0" smtClean="0"/>
              <a:t>Completion &amp; Production Services</a:t>
            </a:r>
            <a:endParaRPr lang="en-CA" dirty="0"/>
          </a:p>
        </p:txBody>
      </p:sp>
      <p:sp>
        <p:nvSpPr>
          <p:cNvPr id="3" name="Content Placeholder 2"/>
          <p:cNvSpPr>
            <a:spLocks noGrp="1"/>
          </p:cNvSpPr>
          <p:nvPr>
            <p:ph idx="1"/>
          </p:nvPr>
        </p:nvSpPr>
        <p:spPr>
          <a:xfrm>
            <a:off x="457200" y="1898276"/>
            <a:ext cx="8229600" cy="4525963"/>
          </a:xfrm>
        </p:spPr>
        <p:txBody>
          <a:bodyPr/>
          <a:lstStyle/>
          <a:p>
            <a:r>
              <a:rPr lang="en-CA" dirty="0" smtClean="0"/>
              <a:t>Upstream sector</a:t>
            </a:r>
          </a:p>
          <a:p>
            <a:r>
              <a:rPr lang="en-CA" dirty="0" smtClean="0"/>
              <a:t>Service rigs are versatile and capable of working on both oil and natural gas wells</a:t>
            </a:r>
          </a:p>
          <a:p>
            <a:r>
              <a:rPr lang="en-CA" dirty="0" smtClean="0"/>
              <a:t>20% market share in Canada</a:t>
            </a:r>
            <a:endParaRPr lang="en-CA" dirty="0"/>
          </a:p>
        </p:txBody>
      </p:sp>
    </p:spTree>
    <p:extLst>
      <p:ext uri="{BB962C8B-B14F-4D97-AF65-F5344CB8AC3E}">
        <p14:creationId xmlns:p14="http://schemas.microsoft.com/office/powerpoint/2010/main" val="328714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0"/>
            <a:ext cx="8229600" cy="4525963"/>
          </a:xfrm>
        </p:spPr>
        <p:txBody>
          <a:bodyPr/>
          <a:lstStyle/>
          <a:p>
            <a:endParaRPr lang="en-US"/>
          </a:p>
        </p:txBody>
      </p:sp>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688"/>
            <a:ext cx="8229600" cy="535547"/>
          </a:xfrm>
        </p:spPr>
        <p:txBody>
          <a:bodyPr/>
          <a:lstStyle/>
          <a:p>
            <a:r>
              <a:rPr lang="en-CA" sz="4000" dirty="0" smtClean="0"/>
              <a:t>Service Rig Fleet</a:t>
            </a:r>
            <a:endParaRPr lang="en-CA" sz="4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871663"/>
            <a:ext cx="847725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50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hemaritimelawyer.com/wp-content/uploads/2010/04/Deepwater_Horizon_rig_explosion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itle 2"/>
          <p:cNvSpPr>
            <a:spLocks noGrp="1"/>
          </p:cNvSpPr>
          <p:nvPr>
            <p:ph type="title"/>
          </p:nvPr>
        </p:nvSpPr>
        <p:spPr>
          <a:xfrm>
            <a:off x="0" y="3573016"/>
            <a:ext cx="7239000" cy="1362075"/>
          </a:xfrm>
        </p:spPr>
        <p:txBody>
          <a:bodyPr>
            <a:normAutofit/>
          </a:bodyPr>
          <a:lstStyle/>
          <a:p>
            <a:pPr>
              <a:defRPr/>
            </a:pPr>
            <a:r>
              <a:rPr lang="en-US" sz="4800" b="1" dirty="0" smtClean="0"/>
              <a:t>Technologies</a:t>
            </a:r>
            <a:endParaRPr lang="en-US" sz="4800" b="1"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Rounded Rectangle 10"/>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2" name="TextBox 11"/>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3" name="TextBox 12"/>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4" name="TextBox 13"/>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5" name="TextBox 14"/>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6"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Content Placeholder 12"/>
          <p:cNvSpPr>
            <a:spLocks noGrp="1"/>
          </p:cNvSpPr>
          <p:nvPr>
            <p:ph idx="1"/>
          </p:nvPr>
        </p:nvSpPr>
        <p:spPr>
          <a:xfrm>
            <a:off x="457200" y="1600200"/>
            <a:ext cx="8229600" cy="4525963"/>
          </a:xfrm>
        </p:spPr>
        <p:txBody>
          <a:body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smtClean="0"/>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17575"/>
            <a:ext cx="8229600" cy="541118"/>
          </a:xfrm>
        </p:spPr>
        <p:txBody>
          <a:bodyPr/>
          <a:lstStyle/>
          <a:p>
            <a:r>
              <a:rPr lang="en-US" sz="4000" dirty="0" smtClean="0"/>
              <a:t>Service Rig </a:t>
            </a:r>
            <a:r>
              <a:rPr lang="en-US" sz="4000" dirty="0"/>
              <a:t>H</a:t>
            </a:r>
            <a:r>
              <a:rPr lang="en-US" sz="4000" dirty="0" smtClean="0"/>
              <a:t>ours</a:t>
            </a:r>
            <a:endParaRPr lang="en-US" sz="4000" dirty="0"/>
          </a:p>
        </p:txBody>
      </p:sp>
      <p:pic>
        <p:nvPicPr>
          <p:cNvPr id="6" name="Picture 5"/>
          <p:cNvPicPr>
            <a:picLocks noChangeAspect="1"/>
          </p:cNvPicPr>
          <p:nvPr/>
        </p:nvPicPr>
        <p:blipFill>
          <a:blip r:embed="rId2"/>
          <a:stretch>
            <a:fillRect/>
          </a:stretch>
        </p:blipFill>
        <p:spPr>
          <a:xfrm>
            <a:off x="343276" y="4429284"/>
            <a:ext cx="8457449" cy="1190519"/>
          </a:xfrm>
          <a:prstGeom prst="rect">
            <a:avLst/>
          </a:prstGeom>
        </p:spPr>
      </p:pic>
      <p:pic>
        <p:nvPicPr>
          <p:cNvPr id="7" name="Picture 6"/>
          <p:cNvPicPr>
            <a:picLocks noChangeAspect="1"/>
          </p:cNvPicPr>
          <p:nvPr/>
        </p:nvPicPr>
        <p:blipFill>
          <a:blip r:embed="rId3"/>
          <a:stretch>
            <a:fillRect/>
          </a:stretch>
        </p:blipFill>
        <p:spPr>
          <a:xfrm>
            <a:off x="343276" y="2046214"/>
            <a:ext cx="8393860" cy="2037161"/>
          </a:xfrm>
          <a:prstGeom prst="rect">
            <a:avLst/>
          </a:prstGeom>
        </p:spPr>
      </p:pic>
      <p:pic>
        <p:nvPicPr>
          <p:cNvPr id="8" name="Picture 7"/>
          <p:cNvPicPr>
            <a:picLocks noChangeAspect="1"/>
          </p:cNvPicPr>
          <p:nvPr/>
        </p:nvPicPr>
        <p:blipFill>
          <a:blip r:embed="rId4"/>
          <a:stretch>
            <a:fillRect/>
          </a:stretch>
        </p:blipFill>
        <p:spPr>
          <a:xfrm>
            <a:off x="343276" y="1600200"/>
            <a:ext cx="8393860" cy="463175"/>
          </a:xfrm>
          <a:prstGeom prst="rect">
            <a:avLst/>
          </a:prstGeom>
        </p:spPr>
      </p:pic>
    </p:spTree>
    <p:extLst>
      <p:ext uri="{BB962C8B-B14F-4D97-AF65-F5344CB8AC3E}">
        <p14:creationId xmlns:p14="http://schemas.microsoft.com/office/powerpoint/2010/main" val="17420353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6353"/>
            <a:ext cx="8229600" cy="522941"/>
          </a:xfrm>
        </p:spPr>
        <p:txBody>
          <a:bodyPr/>
          <a:lstStyle/>
          <a:p>
            <a:r>
              <a:rPr lang="en-US" sz="4000" dirty="0" smtClean="0"/>
              <a:t>CAPEX</a:t>
            </a:r>
            <a:endParaRPr lang="en-US" sz="4000" dirty="0"/>
          </a:p>
        </p:txBody>
      </p:sp>
      <p:sp>
        <p:nvSpPr>
          <p:cNvPr id="3" name="Content Placeholder 2"/>
          <p:cNvSpPr>
            <a:spLocks noGrp="1"/>
          </p:cNvSpPr>
          <p:nvPr>
            <p:ph idx="1"/>
          </p:nvPr>
        </p:nvSpPr>
        <p:spPr/>
        <p:txBody>
          <a:bodyPr/>
          <a:lstStyle/>
          <a:p>
            <a:r>
              <a:rPr lang="en-US" dirty="0" smtClean="0"/>
              <a:t>Break down of CAPEX to maintenance, new drills, and upgrades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56" y="2799887"/>
            <a:ext cx="85153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41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28749"/>
            <a:ext cx="8229600" cy="671451"/>
          </a:xfrm>
        </p:spPr>
        <p:txBody>
          <a:bodyPr/>
          <a:lstStyle/>
          <a:p>
            <a:r>
              <a:rPr lang="en-US" sz="4000" dirty="0" smtClean="0"/>
              <a:t>Rigs in the Pipeline</a:t>
            </a:r>
            <a:endParaRPr lang="en-US" sz="4000" dirty="0"/>
          </a:p>
        </p:txBody>
      </p:sp>
      <p:sp>
        <p:nvSpPr>
          <p:cNvPr id="3" name="Content Placeholder 2"/>
          <p:cNvSpPr>
            <a:spLocks noGrp="1"/>
          </p:cNvSpPr>
          <p:nvPr>
            <p:ph idx="1"/>
          </p:nvPr>
        </p:nvSpPr>
        <p:spPr>
          <a:xfrm>
            <a:off x="457200" y="1943420"/>
            <a:ext cx="8229600" cy="4525963"/>
          </a:xfrm>
        </p:spPr>
        <p:txBody>
          <a:bodyPr/>
          <a:lstStyle/>
          <a:p>
            <a:r>
              <a:rPr lang="en-US" sz="3000" dirty="0" smtClean="0"/>
              <a:t>4 additional new build drilling rigs contracted this quarter</a:t>
            </a:r>
          </a:p>
          <a:p>
            <a:r>
              <a:rPr lang="en-US" sz="3000" dirty="0" smtClean="0"/>
              <a:t>Total of 42 rigs for the 2011 new build program</a:t>
            </a:r>
          </a:p>
          <a:p>
            <a:pPr lvl="1"/>
            <a:r>
              <a:rPr lang="en-US" dirty="0" smtClean="0"/>
              <a:t>20 to be deployed in US</a:t>
            </a:r>
          </a:p>
          <a:p>
            <a:pPr lvl="1"/>
            <a:r>
              <a:rPr lang="en-US" dirty="0" smtClean="0"/>
              <a:t>22 to be deployed in Canada</a:t>
            </a:r>
          </a:p>
          <a:p>
            <a:r>
              <a:rPr lang="en-US" sz="3000" dirty="0" smtClean="0"/>
              <a:t>All new rigs expected to be deployed within 12 months</a:t>
            </a:r>
          </a:p>
          <a:p>
            <a:r>
              <a:rPr lang="en-US" sz="3000" dirty="0" smtClean="0"/>
              <a:t>CAPEX for 2011 is estimated to be $880M</a:t>
            </a:r>
            <a:endParaRPr lang="en-US" sz="3000" dirty="0"/>
          </a:p>
        </p:txBody>
      </p:sp>
    </p:spTree>
    <p:extLst>
      <p:ext uri="{BB962C8B-B14F-4D97-AF65-F5344CB8AC3E}">
        <p14:creationId xmlns:p14="http://schemas.microsoft.com/office/powerpoint/2010/main" val="331505078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TextBox 10"/>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2" name="TextBox 11"/>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3" name="TextBox 12"/>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4" name="TextBox 13"/>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6"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5" name="Title 4"/>
          <p:cNvSpPr>
            <a:spLocks noGrp="1"/>
          </p:cNvSpPr>
          <p:nvPr>
            <p:ph type="title"/>
          </p:nvPr>
        </p:nvSpPr>
        <p:spPr>
          <a:xfrm>
            <a:off x="457200" y="928688"/>
            <a:ext cx="8229600" cy="490724"/>
          </a:xfrm>
        </p:spPr>
        <p:txBody>
          <a:bodyPr/>
          <a:lstStyle/>
          <a:p>
            <a:r>
              <a:rPr lang="en-US" sz="4000" dirty="0" smtClean="0"/>
              <a:t>Management</a:t>
            </a:r>
            <a:endParaRPr lang="en-US" sz="4000" dirty="0"/>
          </a:p>
        </p:txBody>
      </p:sp>
      <p:pic>
        <p:nvPicPr>
          <p:cNvPr id="7" name="Content Placeholder 6" descr="BCChile1.jpg"/>
          <p:cNvPicPr>
            <a:picLocks noGrp="1" noChangeAspect="1"/>
          </p:cNvPicPr>
          <p:nvPr>
            <p:ph idx="1"/>
          </p:nvPr>
        </p:nvPicPr>
        <p:blipFill>
          <a:blip r:embed="rId2">
            <a:extLst>
              <a:ext uri="{28A0092B-C50C-407E-A947-70E740481C1C}">
                <a14:useLocalDpi xmlns:a14="http://schemas.microsoft.com/office/drawing/2010/main" val="0"/>
              </a:ext>
            </a:extLst>
          </a:blip>
          <a:srcRect t="13381" b="13381"/>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2714806" y="6182027"/>
            <a:ext cx="6183867" cy="307777"/>
          </a:xfrm>
          <a:prstGeom prst="rect">
            <a:avLst/>
          </a:prstGeom>
          <a:noFill/>
        </p:spPr>
        <p:txBody>
          <a:bodyPr wrap="none" rtlCol="0">
            <a:spAutoFit/>
          </a:bodyPr>
          <a:lstStyle/>
          <a:p>
            <a:r>
              <a:rPr lang="en-US" sz="1400" i="1" dirty="0" smtClean="0"/>
              <a:t>October 2010 rescue mission for trapped Chilean miners (Kevin A. </a:t>
            </a:r>
            <a:r>
              <a:rPr lang="en-US" sz="1400" i="1" dirty="0" err="1" smtClean="0"/>
              <a:t>Neveu</a:t>
            </a:r>
            <a:r>
              <a:rPr lang="en-US" sz="1400" i="1" dirty="0" smtClean="0"/>
              <a:t> in center) </a:t>
            </a:r>
            <a:endParaRPr lang="en-US" sz="1400" i="1" dirty="0"/>
          </a:p>
        </p:txBody>
      </p:sp>
    </p:spTree>
    <p:extLst>
      <p:ext uri="{BB962C8B-B14F-4D97-AF65-F5344CB8AC3E}">
        <p14:creationId xmlns:p14="http://schemas.microsoft.com/office/powerpoint/2010/main" val="284629667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2252565" y="4834149"/>
            <a:ext cx="5714523" cy="15151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50390" y="743664"/>
            <a:ext cx="3781021" cy="396061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68890" y="623195"/>
            <a:ext cx="3008313" cy="1162050"/>
          </a:xfrm>
        </p:spPr>
        <p:txBody>
          <a:bodyPr/>
          <a:lstStyle/>
          <a:p>
            <a:r>
              <a:rPr lang="en-CA" dirty="0" smtClean="0"/>
              <a:t>Kevin A. </a:t>
            </a:r>
            <a:r>
              <a:rPr lang="en-CA" dirty="0" err="1" smtClean="0"/>
              <a:t>Neveu</a:t>
            </a:r>
            <a:r>
              <a:rPr lang="en-CA" dirty="0" smtClean="0"/>
              <a:t/>
            </a:r>
            <a:br>
              <a:rPr lang="en-CA" dirty="0" smtClean="0"/>
            </a:br>
            <a:r>
              <a:rPr lang="en-CA" sz="1800" b="0" i="1" dirty="0" smtClean="0"/>
              <a:t>President &amp; Chief Executive Officer</a:t>
            </a:r>
            <a:endParaRPr lang="en-CA" sz="1800" b="0" i="1"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21828" r="21828"/>
          <a:stretch>
            <a:fillRect/>
          </a:stretch>
        </p:blipFill>
        <p:spPr>
          <a:xfrm rot="746519">
            <a:off x="5297235" y="892583"/>
            <a:ext cx="2782932" cy="3186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p:cNvSpPr>
            <a:spLocks noGrp="1"/>
          </p:cNvSpPr>
          <p:nvPr>
            <p:ph type="body" sz="half" idx="2"/>
          </p:nvPr>
        </p:nvSpPr>
        <p:spPr>
          <a:xfrm>
            <a:off x="1133421" y="1744637"/>
            <a:ext cx="3008313" cy="2858630"/>
          </a:xfrm>
        </p:spPr>
        <p:txBody>
          <a:bodyPr>
            <a:normAutofit/>
          </a:bodyPr>
          <a:lstStyle/>
          <a:p>
            <a:pPr marL="285750" indent="-285750">
              <a:buFont typeface="Arial" pitchFamily="34" charset="0"/>
              <a:buChar char="•"/>
            </a:pPr>
            <a:r>
              <a:rPr lang="en-CA" dirty="0" smtClean="0"/>
              <a:t>Appointed CEO in January 2009</a:t>
            </a:r>
          </a:p>
          <a:p>
            <a:pPr marL="285750" indent="-285750">
              <a:buFont typeface="Arial" pitchFamily="34" charset="0"/>
              <a:buChar char="•"/>
            </a:pPr>
            <a:r>
              <a:rPr lang="en-CA" dirty="0" smtClean="0"/>
              <a:t>Obtained BSc and BE degree at University of Alberta</a:t>
            </a:r>
          </a:p>
          <a:p>
            <a:pPr marL="285750" indent="-285750">
              <a:buFont typeface="Arial" pitchFamily="34" charset="0"/>
              <a:buChar char="•"/>
            </a:pPr>
            <a:r>
              <a:rPr lang="en-CA" dirty="0" smtClean="0"/>
              <a:t>Previous president of the Rig Solutions Group of National </a:t>
            </a:r>
            <a:r>
              <a:rPr lang="en-CA" dirty="0" err="1" smtClean="0"/>
              <a:t>Oilwell</a:t>
            </a:r>
            <a:r>
              <a:rPr lang="en-CA" dirty="0" smtClean="0"/>
              <a:t> Varco in Houston</a:t>
            </a:r>
          </a:p>
          <a:p>
            <a:pPr marL="285750" indent="-285750">
              <a:buFont typeface="Arial" pitchFamily="34" charset="0"/>
              <a:buChar char="•"/>
            </a:pPr>
            <a:r>
              <a:rPr lang="en-CA" dirty="0" smtClean="0"/>
              <a:t>Serves on the board of </a:t>
            </a:r>
            <a:r>
              <a:rPr lang="en-CA" dirty="0" err="1" smtClean="0"/>
              <a:t>RigNet</a:t>
            </a:r>
            <a:r>
              <a:rPr lang="en-CA" dirty="0" smtClean="0"/>
              <a:t> Inc. and the Executive Committee of the International Association of Drilling Contractors</a:t>
            </a:r>
          </a:p>
          <a:p>
            <a:pPr marL="285750" indent="-285750">
              <a:buFont typeface="Arial" pitchFamily="34" charset="0"/>
              <a:buChar char="•"/>
            </a:pPr>
            <a:r>
              <a:rPr lang="en-CA" dirty="0" smtClean="0"/>
              <a:t>Director of the Heart and Stroke Foundation of Alberta</a:t>
            </a:r>
          </a:p>
          <a:p>
            <a:pPr marL="285750" indent="-285750">
              <a:buFont typeface="Arial" pitchFamily="34" charset="0"/>
              <a:buChar char="•"/>
            </a:pPr>
            <a:endParaRPr lang="en-CA" dirty="0"/>
          </a:p>
        </p:txBody>
      </p:sp>
      <p:pic>
        <p:nvPicPr>
          <p:cNvPr id="5" name="Picture 4" descr="lrg_ThumbtackPushpin.png"/>
          <p:cNvPicPr>
            <a:picLocks noChangeAspect="1"/>
          </p:cNvPicPr>
          <p:nvPr/>
        </p:nvPicPr>
        <p:blipFill>
          <a:blip r:embed="rId4">
            <a:extLst>
              <a:ext uri="{BEBA8EAE-BF5A-486C-A8C5-ECC9F3942E4B}">
                <a14:imgProps xmlns:a14="http://schemas.microsoft.com/office/drawing/2010/main">
                  <a14:imgLayer r:embed="rId5">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6617761" y="643343"/>
            <a:ext cx="439118" cy="439118"/>
          </a:xfrm>
          <a:prstGeom prst="rect">
            <a:avLst/>
          </a:prstGeom>
        </p:spPr>
      </p:pic>
      <p:pic>
        <p:nvPicPr>
          <p:cNvPr id="10" name="Picture 9" descr="lrg_ThumbtackPushpin.png"/>
          <p:cNvPicPr>
            <a:picLocks noChangeAspect="1"/>
          </p:cNvPicPr>
          <p:nvPr/>
        </p:nvPicPr>
        <p:blipFill>
          <a:blip r:embed="rId4">
            <a:extLst>
              <a:ext uri="{BEBA8EAE-BF5A-486C-A8C5-ECC9F3942E4B}">
                <a14:imgProps xmlns:a14="http://schemas.microsoft.com/office/drawing/2010/main">
                  <a14:imgLayer r:embed="rId6">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4020138" y="701248"/>
            <a:ext cx="439118" cy="439118"/>
          </a:xfrm>
          <a:prstGeom prst="rect">
            <a:avLst/>
          </a:prstGeom>
        </p:spPr>
      </p:pic>
      <p:pic>
        <p:nvPicPr>
          <p:cNvPr id="11" name="Picture 10" descr="lrg_ThumbtackPushpin.png"/>
          <p:cNvPicPr>
            <a:picLocks noChangeAspect="1"/>
          </p:cNvPicPr>
          <p:nvPr/>
        </p:nvPicPr>
        <p:blipFill>
          <a:blip r:embed="rId4">
            <a:extLst>
              <a:ext uri="{BEBA8EAE-BF5A-486C-A8C5-ECC9F3942E4B}">
                <a14:imgProps xmlns:a14="http://schemas.microsoft.com/office/drawing/2010/main">
                  <a14:imgLayer r:embed="rId6">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679870" y="700374"/>
            <a:ext cx="439118" cy="43911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398832622"/>
              </p:ext>
            </p:extLst>
          </p:nvPr>
        </p:nvGraphicFramePr>
        <p:xfrm>
          <a:off x="2366971" y="4953573"/>
          <a:ext cx="5499100" cy="1280605"/>
        </p:xfrm>
        <a:graphic>
          <a:graphicData uri="http://schemas.openxmlformats.org/drawingml/2006/table">
            <a:tbl>
              <a:tblPr>
                <a:tableStyleId>{2D5ABB26-0587-4C30-8999-92F81FD0307C}</a:tableStyleId>
              </a:tblPr>
              <a:tblGrid>
                <a:gridCol w="4660900"/>
                <a:gridCol w="838200"/>
              </a:tblGrid>
              <a:tr h="0">
                <a:tc>
                  <a:txBody>
                    <a:bodyPr/>
                    <a:lstStyle/>
                    <a:p>
                      <a:pPr algn="l" fontAlgn="b"/>
                      <a:r>
                        <a:rPr lang="tr-TR" sz="1200" u="none" strike="noStrike">
                          <a:effectLst/>
                        </a:rPr>
                        <a:t>Salary</a:t>
                      </a:r>
                      <a:endParaRPr lang="tr-TR"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a:effectLst/>
                        </a:rPr>
                        <a:t>$606,366 </a:t>
                      </a:r>
                      <a:endParaRPr lang="en-US" sz="1200" b="0" i="0" u="none" strike="noStrike">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a:effectLst/>
                        </a:rPr>
                        <a:t>Restricted stock awards</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a:effectLst/>
                        </a:rPr>
                        <a:t>$1,073,750 </a:t>
                      </a:r>
                      <a:endParaRPr lang="en-US" sz="1200" b="0" i="0" u="none" strike="noStrike">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dirty="0">
                          <a:effectLst/>
                        </a:rPr>
                        <a:t>All other Compensation</a:t>
                      </a:r>
                      <a:endParaRPr lang="en-US" sz="1200" b="0" i="0" u="none" strike="noStrike" dirty="0">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a:effectLst/>
                        </a:rPr>
                        <a:t>$6,600 </a:t>
                      </a:r>
                      <a:endParaRPr lang="en-US" sz="1200" b="0" i="0" u="none" strike="noStrike">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183325">
                <a:tc>
                  <a:txBody>
                    <a:bodyPr/>
                    <a:lstStyle/>
                    <a:p>
                      <a:pPr algn="l" fontAlgn="b"/>
                      <a:r>
                        <a:rPr lang="en-US" sz="1200" u="none" strike="noStrike">
                          <a:effectLst/>
                        </a:rPr>
                        <a:t>Option awards</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a:effectLst/>
                        </a:rPr>
                        <a:t>$844,406 </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a:effectLst/>
                        </a:rPr>
                        <a:t>Non-equity incentive plan compensation</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a:effectLst/>
                        </a:rPr>
                        <a:t>$351,460 </a:t>
                      </a:r>
                      <a:endParaRPr lang="en-US" sz="1200" b="0" i="0" u="none" strike="noStrike">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a:effectLst/>
                        </a:rPr>
                        <a:t>Change in pension value an nonqualified deferred compensation earnings</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a:effectLst/>
                        </a:rPr>
                        <a:t>$11,225 </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algn="l" fontAlgn="b"/>
                      <a:r>
                        <a:rPr lang="da-DK" sz="1200" b="1" u="none" strike="noStrike" dirty="0">
                          <a:effectLst/>
                        </a:rPr>
                        <a:t>Total 2010 compensation</a:t>
                      </a:r>
                      <a:endParaRPr lang="da-DK" sz="1200" b="1" i="0" u="none" strike="noStrike" dirty="0">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1200" b="1" u="none" strike="noStrike" dirty="0">
                          <a:effectLst/>
                        </a:rPr>
                        <a:t>$2,893,807 </a:t>
                      </a:r>
                      <a:endParaRPr lang="en-US" sz="1200" b="1"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pic>
        <p:nvPicPr>
          <p:cNvPr id="15" name="Picture 14" descr="lrg_ThumbtackPushpin.png"/>
          <p:cNvPicPr>
            <a:picLocks noChangeAspect="1"/>
          </p:cNvPicPr>
          <p:nvPr/>
        </p:nvPicPr>
        <p:blipFill>
          <a:blip r:embed="rId4">
            <a:extLst>
              <a:ext uri="{BEBA8EAE-BF5A-486C-A8C5-ECC9F3942E4B}">
                <a14:imgProps xmlns:a14="http://schemas.microsoft.com/office/drawing/2010/main">
                  <a14:imgLayer r:embed="rId6">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4986642" y="4734014"/>
            <a:ext cx="439118" cy="439118"/>
          </a:xfrm>
          <a:prstGeom prst="rect">
            <a:avLst/>
          </a:prstGeom>
        </p:spPr>
      </p:pic>
    </p:spTree>
    <p:extLst>
      <p:ext uri="{BB962C8B-B14F-4D97-AF65-F5344CB8AC3E}">
        <p14:creationId xmlns:p14="http://schemas.microsoft.com/office/powerpoint/2010/main" val="169000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675973" y="4718996"/>
            <a:ext cx="5714523" cy="15151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officers_rob.jp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10837" y="942141"/>
            <a:ext cx="2596325" cy="2596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4533235" y="769991"/>
            <a:ext cx="3739907" cy="364571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736377" y="870667"/>
            <a:ext cx="3142750" cy="954107"/>
          </a:xfrm>
          <a:prstGeom prst="rect">
            <a:avLst/>
          </a:prstGeom>
          <a:noFill/>
        </p:spPr>
        <p:txBody>
          <a:bodyPr wrap="square" rtlCol="0">
            <a:spAutoFit/>
          </a:bodyPr>
          <a:lstStyle/>
          <a:p>
            <a:r>
              <a:rPr lang="en-CA" sz="2000" b="1" dirty="0" smtClean="0"/>
              <a:t>Rob McNally</a:t>
            </a:r>
            <a:r>
              <a:rPr lang="en-CA" dirty="0"/>
              <a:t/>
            </a:r>
            <a:br>
              <a:rPr lang="en-CA" dirty="0"/>
            </a:br>
            <a:r>
              <a:rPr lang="en-CA" i="1" dirty="0" smtClean="0"/>
              <a:t>Executive Vice President </a:t>
            </a:r>
            <a:r>
              <a:rPr lang="en-CA" i="1" dirty="0"/>
              <a:t>&amp; Chief </a:t>
            </a:r>
            <a:r>
              <a:rPr lang="en-CA" i="1" dirty="0" smtClean="0"/>
              <a:t>Financial </a:t>
            </a:r>
            <a:r>
              <a:rPr lang="en-CA" i="1" dirty="0"/>
              <a:t>Officer</a:t>
            </a:r>
            <a:endParaRPr lang="en-US" i="1" dirty="0"/>
          </a:p>
        </p:txBody>
      </p:sp>
      <p:sp>
        <p:nvSpPr>
          <p:cNvPr id="11" name="TextBox 10"/>
          <p:cNvSpPr txBox="1"/>
          <p:nvPr/>
        </p:nvSpPr>
        <p:spPr>
          <a:xfrm>
            <a:off x="4723350" y="1817520"/>
            <a:ext cx="3332969" cy="2677656"/>
          </a:xfrm>
          <a:prstGeom prst="rect">
            <a:avLst/>
          </a:prstGeom>
          <a:noFill/>
        </p:spPr>
        <p:txBody>
          <a:bodyPr wrap="square" rtlCol="0">
            <a:spAutoFit/>
          </a:bodyPr>
          <a:lstStyle/>
          <a:p>
            <a:pPr marL="285750" indent="-285750">
              <a:buFont typeface="Arial"/>
              <a:buChar char="•"/>
            </a:pPr>
            <a:r>
              <a:rPr lang="en-US" sz="1400" dirty="0" smtClean="0"/>
              <a:t>Became CFO in July 2010</a:t>
            </a:r>
          </a:p>
          <a:p>
            <a:pPr marL="285750" indent="-285750">
              <a:buFont typeface="Arial"/>
              <a:buChar char="•"/>
            </a:pPr>
            <a:r>
              <a:rPr lang="en-US" sz="1400" dirty="0" smtClean="0"/>
              <a:t>Degree in Mechanical Engineering from University of Illinois, Degree in Mathematics from Knox College, and an MBA in Finance from Tulane University</a:t>
            </a:r>
          </a:p>
          <a:p>
            <a:pPr marL="285750" indent="-285750">
              <a:buFont typeface="Arial"/>
              <a:buChar char="•"/>
            </a:pPr>
            <a:r>
              <a:rPr lang="en-US" sz="1400" dirty="0" smtClean="0"/>
              <a:t>Prior to PD McNally was the CEO for </a:t>
            </a:r>
            <a:r>
              <a:rPr lang="en-US" sz="1400" dirty="0" err="1" smtClean="0"/>
              <a:t>Dalbo</a:t>
            </a:r>
            <a:r>
              <a:rPr lang="en-US" sz="1400" dirty="0" smtClean="0"/>
              <a:t> Inc., and prior to that he was an Investment Banker with Simmons and Company International (dealing mainly with oil and gas M&amp;A) </a:t>
            </a:r>
          </a:p>
          <a:p>
            <a:pPr marL="285750" indent="-285750">
              <a:buFont typeface="Arial"/>
              <a:buChar char="•"/>
            </a:pPr>
            <a:endParaRPr lang="en-US" sz="1400" dirty="0"/>
          </a:p>
        </p:txBody>
      </p:sp>
      <p:graphicFrame>
        <p:nvGraphicFramePr>
          <p:cNvPr id="12" name="Table 11"/>
          <p:cNvGraphicFramePr>
            <a:graphicFrameLocks noGrp="1"/>
          </p:cNvGraphicFramePr>
          <p:nvPr>
            <p:extLst>
              <p:ext uri="{D42A27DB-BD31-4B8C-83A1-F6EECF244321}">
                <p14:modId xmlns:p14="http://schemas.microsoft.com/office/powerpoint/2010/main" val="57721589"/>
              </p:ext>
            </p:extLst>
          </p:nvPr>
        </p:nvGraphicFramePr>
        <p:xfrm>
          <a:off x="1794101" y="4918232"/>
          <a:ext cx="5499100" cy="1097725"/>
        </p:xfrm>
        <a:graphic>
          <a:graphicData uri="http://schemas.openxmlformats.org/drawingml/2006/table">
            <a:tbl>
              <a:tblPr>
                <a:tableStyleId>{2D5ABB26-0587-4C30-8999-92F81FD0307C}</a:tableStyleId>
              </a:tblPr>
              <a:tblGrid>
                <a:gridCol w="4660900"/>
                <a:gridCol w="838200"/>
              </a:tblGrid>
              <a:tr h="0">
                <a:tc>
                  <a:txBody>
                    <a:bodyPr/>
                    <a:lstStyle/>
                    <a:p>
                      <a:pPr algn="l" fontAlgn="b"/>
                      <a:r>
                        <a:rPr lang="tr-TR" sz="1200" u="none" strike="noStrike">
                          <a:effectLst/>
                        </a:rPr>
                        <a:t>Salary</a:t>
                      </a:r>
                      <a:endParaRPr lang="tr-TR"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smtClean="0">
                          <a:effectLst/>
                        </a:rPr>
                        <a:t>$157,774</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dirty="0">
                          <a:effectLst/>
                        </a:rPr>
                        <a:t>Restricted stock awards</a:t>
                      </a:r>
                      <a:endParaRPr lang="en-US" sz="1200" b="0" i="0" u="none" strike="noStrike" dirty="0">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smtClean="0">
                          <a:effectLst/>
                        </a:rPr>
                        <a:t>$2,368,174</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dirty="0">
                          <a:effectLst/>
                        </a:rPr>
                        <a:t>All other Compensation</a:t>
                      </a:r>
                      <a:endParaRPr lang="en-US" sz="1200" b="0" i="0" u="none" strike="noStrike" dirty="0">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smtClean="0">
                          <a:effectLst/>
                        </a:rPr>
                        <a:t>$73,258</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183325">
                <a:tc>
                  <a:txBody>
                    <a:bodyPr/>
                    <a:lstStyle/>
                    <a:p>
                      <a:pPr algn="l" fontAlgn="b"/>
                      <a:r>
                        <a:rPr lang="en-US" sz="1200" u="none" strike="noStrike">
                          <a:effectLst/>
                        </a:rPr>
                        <a:t>Option awards</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u="none" strike="noStrike" dirty="0" smtClean="0">
                          <a:effectLst/>
                        </a:rPr>
                        <a:t>$544,905</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en-US" sz="1200" u="none" strike="noStrike">
                          <a:effectLst/>
                        </a:rPr>
                        <a:t>Non-equity incentive plan compensation</a:t>
                      </a:r>
                      <a:endParaRPr lang="en-US" sz="1200" b="0" i="0" u="none" strike="noStrike">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200" b="0" i="0" u="none" strike="noStrike" dirty="0" smtClean="0">
                          <a:solidFill>
                            <a:schemeClr val="tx1"/>
                          </a:solidFill>
                          <a:effectLst/>
                          <a:latin typeface="+mn-lt"/>
                        </a:rPr>
                        <a:t>$222,828</a:t>
                      </a:r>
                      <a:endParaRPr lang="en-US" sz="1200" b="0"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r>
              <a:tr h="0">
                <a:tc>
                  <a:txBody>
                    <a:bodyPr/>
                    <a:lstStyle/>
                    <a:p>
                      <a:pPr algn="l" fontAlgn="b"/>
                      <a:r>
                        <a:rPr lang="da-DK" sz="1200" b="1" u="none" strike="noStrike" dirty="0">
                          <a:effectLst/>
                        </a:rPr>
                        <a:t>Total 2010 compensation</a:t>
                      </a:r>
                      <a:endParaRPr lang="da-DK" sz="1200" b="1" i="0" u="none" strike="noStrike" dirty="0">
                        <a:solidFill>
                          <a:srgbClr val="000000"/>
                        </a:solidFill>
                        <a:effectLst/>
                        <a:latin typeface="Calibri"/>
                      </a:endParaRPr>
                    </a:p>
                  </a:txBody>
                  <a:tcPr marL="0" marR="0" marT="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1200" b="1" u="none" strike="noStrike" dirty="0" smtClean="0">
                          <a:effectLst/>
                        </a:rPr>
                        <a:t>$3,366,938 </a:t>
                      </a:r>
                      <a:endParaRPr lang="en-US" sz="1200" b="1" i="0" u="none" strike="noStrike" dirty="0">
                        <a:solidFill>
                          <a:srgbClr val="000000"/>
                        </a:solidFill>
                        <a:effectLst/>
                        <a:latin typeface="Calibri"/>
                      </a:endParaRPr>
                    </a:p>
                  </a:txBody>
                  <a:tcPr marL="0" marR="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pic>
        <p:nvPicPr>
          <p:cNvPr id="10" name="Picture 9" descr="lrg_ThumbtackPushpin.png"/>
          <p:cNvPicPr>
            <a:picLocks noChangeAspect="1"/>
          </p:cNvPicPr>
          <p:nvPr/>
        </p:nvPicPr>
        <p:blipFill>
          <a:blip r:embed="rId6">
            <a:extLst>
              <a:ext uri="{BEBA8EAE-BF5A-486C-A8C5-ECC9F3942E4B}">
                <a14:imgProps xmlns:a14="http://schemas.microsoft.com/office/drawing/2010/main">
                  <a14:imgLayer r:embed="rId7">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1794101" y="677185"/>
            <a:ext cx="439118" cy="439118"/>
          </a:xfrm>
          <a:prstGeom prst="rect">
            <a:avLst/>
          </a:prstGeom>
        </p:spPr>
      </p:pic>
      <p:pic>
        <p:nvPicPr>
          <p:cNvPr id="14" name="Picture 13" descr="lrg_ThumbtackPushpin.png"/>
          <p:cNvPicPr>
            <a:picLocks noChangeAspect="1"/>
          </p:cNvPicPr>
          <p:nvPr/>
        </p:nvPicPr>
        <p:blipFill>
          <a:blip r:embed="rId6">
            <a:extLst>
              <a:ext uri="{BEBA8EAE-BF5A-486C-A8C5-ECC9F3942E4B}">
                <a14:imgProps xmlns:a14="http://schemas.microsoft.com/office/drawing/2010/main">
                  <a14:imgLayer r:embed="rId7">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4433824" y="716600"/>
            <a:ext cx="439118" cy="439118"/>
          </a:xfrm>
          <a:prstGeom prst="rect">
            <a:avLst/>
          </a:prstGeom>
        </p:spPr>
      </p:pic>
      <p:pic>
        <p:nvPicPr>
          <p:cNvPr id="15" name="Picture 14" descr="lrg_ThumbtackPushpin.png"/>
          <p:cNvPicPr>
            <a:picLocks noChangeAspect="1"/>
          </p:cNvPicPr>
          <p:nvPr/>
        </p:nvPicPr>
        <p:blipFill>
          <a:blip r:embed="rId6">
            <a:extLst>
              <a:ext uri="{BEBA8EAE-BF5A-486C-A8C5-ECC9F3942E4B}">
                <a14:imgProps xmlns:a14="http://schemas.microsoft.com/office/drawing/2010/main">
                  <a14:imgLayer r:embed="rId7">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7795315" y="733761"/>
            <a:ext cx="439118" cy="439118"/>
          </a:xfrm>
          <a:prstGeom prst="rect">
            <a:avLst/>
          </a:prstGeom>
        </p:spPr>
      </p:pic>
      <p:pic>
        <p:nvPicPr>
          <p:cNvPr id="16" name="Picture 15" descr="lrg_ThumbtackPushpin.png"/>
          <p:cNvPicPr>
            <a:picLocks noChangeAspect="1"/>
          </p:cNvPicPr>
          <p:nvPr/>
        </p:nvPicPr>
        <p:blipFill>
          <a:blip r:embed="rId6">
            <a:extLst>
              <a:ext uri="{BEBA8EAE-BF5A-486C-A8C5-ECC9F3942E4B}">
                <a14:imgProps xmlns:a14="http://schemas.microsoft.com/office/drawing/2010/main">
                  <a14:imgLayer r:embed="rId7">
                    <a14:imgEffect>
                      <a14:backgroundRemoval t="0" b="80000" l="20000" r="100000"/>
                    </a14:imgEffect>
                  </a14:imgLayer>
                </a14:imgProps>
              </a:ext>
              <a:ext uri="{28A0092B-C50C-407E-A947-70E740481C1C}">
                <a14:useLocalDpi xmlns:a14="http://schemas.microsoft.com/office/drawing/2010/main" val="0"/>
              </a:ext>
            </a:extLst>
          </a:blip>
          <a:stretch>
            <a:fillRect/>
          </a:stretch>
        </p:blipFill>
        <p:spPr>
          <a:xfrm>
            <a:off x="4331587" y="4643351"/>
            <a:ext cx="439118" cy="439118"/>
          </a:xfrm>
          <a:prstGeom prst="rect">
            <a:avLst/>
          </a:prstGeom>
        </p:spPr>
      </p:pic>
    </p:spTree>
    <p:extLst>
      <p:ext uri="{BB962C8B-B14F-4D97-AF65-F5344CB8AC3E}">
        <p14:creationId xmlns:p14="http://schemas.microsoft.com/office/powerpoint/2010/main" val="228352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2" name="Title 1"/>
          <p:cNvSpPr>
            <a:spLocks noGrp="1"/>
          </p:cNvSpPr>
          <p:nvPr>
            <p:ph type="ctrTitle"/>
          </p:nvPr>
        </p:nvSpPr>
        <p:spPr/>
        <p:txBody>
          <a:bodyPr/>
          <a:lstStyle/>
          <a:p>
            <a:r>
              <a:rPr lang="en-CA" dirty="0" smtClean="0"/>
              <a:t>Financial Analysis</a:t>
            </a:r>
            <a:endParaRPr lang="en-CA" dirty="0"/>
          </a:p>
        </p:txBody>
      </p:sp>
      <p:sp>
        <p:nvSpPr>
          <p:cNvPr id="4" name="Subtitle 3"/>
          <p:cNvSpPr>
            <a:spLocks noGrp="1"/>
          </p:cNvSpPr>
          <p:nvPr>
            <p:ph type="subTitle" idx="1"/>
          </p:nvPr>
        </p:nvSpPr>
        <p:spPr/>
        <p:txBody>
          <a:bodyPr/>
          <a:lstStyle/>
          <a:p>
            <a:r>
              <a:rPr lang="en-US" dirty="0" smtClean="0"/>
              <a:t>Most recent Annual and Quarterly statements</a:t>
            </a:r>
            <a:endParaRPr lang="en-US" dirty="0"/>
          </a:p>
        </p:txBody>
      </p:sp>
      <p:sp>
        <p:nvSpPr>
          <p:cNvPr id="5" name="TextBox 4"/>
          <p:cNvSpPr txBox="1"/>
          <p:nvPr/>
        </p:nvSpPr>
        <p:spPr>
          <a:xfrm>
            <a:off x="8195201" y="193513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7003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191" y="72881"/>
            <a:ext cx="2758069" cy="1146997"/>
          </a:xfrm>
        </p:spPr>
        <p:txBody>
          <a:bodyPr>
            <a:normAutofit fontScale="90000"/>
          </a:bodyPr>
          <a:lstStyle/>
          <a:p>
            <a:r>
              <a:rPr lang="en-CA" sz="3200" b="1" dirty="0" smtClean="0"/>
              <a:t>2011 Q3 </a:t>
            </a:r>
            <a:r>
              <a:rPr lang="en-CA" sz="3200" b="1" dirty="0"/>
              <a:t/>
            </a:r>
            <a:br>
              <a:rPr lang="en-CA" sz="3200" b="1" dirty="0"/>
            </a:br>
            <a:r>
              <a:rPr lang="en-CA" sz="3200" b="1" dirty="0" smtClean="0"/>
              <a:t>Balance Sheet</a:t>
            </a:r>
            <a:endParaRPr lang="en-CA" sz="3200" b="1" dirty="0"/>
          </a:p>
        </p:txBody>
      </p:sp>
      <p:sp>
        <p:nvSpPr>
          <p:cNvPr id="23" name="TextBox 22"/>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24" name="TextBox 23"/>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25" name="TextBox 24"/>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27"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29"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120" y="15117"/>
            <a:ext cx="5549900" cy="663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8690" y="646380"/>
            <a:ext cx="461516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268690" y="4403786"/>
            <a:ext cx="4584929"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6038191" y="2071198"/>
            <a:ext cx="2439390" cy="307777"/>
          </a:xfrm>
          <a:prstGeom prst="rect">
            <a:avLst/>
          </a:prstGeom>
          <a:noFill/>
        </p:spPr>
        <p:txBody>
          <a:bodyPr wrap="none" rtlCol="0">
            <a:spAutoFit/>
          </a:bodyPr>
          <a:lstStyle/>
          <a:p>
            <a:r>
              <a:rPr lang="en-US" sz="1400" dirty="0" smtClean="0"/>
              <a:t>Acquisition of Drake and Axis</a:t>
            </a:r>
            <a:endParaRPr lang="en-US" sz="1400" dirty="0"/>
          </a:p>
        </p:txBody>
      </p:sp>
      <p:cxnSp>
        <p:nvCxnSpPr>
          <p:cNvPr id="6" name="Straight Arrow Connector 5"/>
          <p:cNvCxnSpPr/>
          <p:nvPr/>
        </p:nvCxnSpPr>
        <p:spPr>
          <a:xfrm flipH="1">
            <a:off x="4098475" y="2182442"/>
            <a:ext cx="1939716" cy="4264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68690" y="5923854"/>
            <a:ext cx="461516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6370838" y="5969237"/>
            <a:ext cx="2492076" cy="307777"/>
          </a:xfrm>
          <a:prstGeom prst="rect">
            <a:avLst/>
          </a:prstGeom>
          <a:noFill/>
        </p:spPr>
        <p:txBody>
          <a:bodyPr wrap="none" rtlCol="0">
            <a:spAutoFit/>
          </a:bodyPr>
          <a:lstStyle/>
          <a:p>
            <a:r>
              <a:rPr lang="en-US" sz="1400" dirty="0" smtClean="0"/>
              <a:t>Positive net income flowing in</a:t>
            </a:r>
            <a:endParaRPr lang="en-US" sz="1400" dirty="0"/>
          </a:p>
        </p:txBody>
      </p:sp>
      <p:cxnSp>
        <p:nvCxnSpPr>
          <p:cNvPr id="11" name="Straight Arrow Connector 10"/>
          <p:cNvCxnSpPr/>
          <p:nvPr/>
        </p:nvCxnSpPr>
        <p:spPr>
          <a:xfrm flipH="1" flipV="1">
            <a:off x="4883858" y="6041388"/>
            <a:ext cx="1486980" cy="110598"/>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038191" y="3880566"/>
            <a:ext cx="2952477" cy="523220"/>
          </a:xfrm>
          <a:prstGeom prst="rect">
            <a:avLst/>
          </a:prstGeom>
          <a:noFill/>
        </p:spPr>
        <p:txBody>
          <a:bodyPr wrap="square" rtlCol="0">
            <a:spAutoFit/>
          </a:bodyPr>
          <a:lstStyle/>
          <a:p>
            <a:r>
              <a:rPr lang="en-US" sz="1400" dirty="0" smtClean="0"/>
              <a:t>$400M 6.5% unsecured senior notes due in 2021</a:t>
            </a:r>
            <a:endParaRPr lang="en-US" sz="1400" dirty="0"/>
          </a:p>
        </p:txBody>
      </p:sp>
      <p:sp>
        <p:nvSpPr>
          <p:cNvPr id="16" name="TextBox 15"/>
          <p:cNvSpPr txBox="1"/>
          <p:nvPr/>
        </p:nvSpPr>
        <p:spPr>
          <a:xfrm>
            <a:off x="6038191" y="4583786"/>
            <a:ext cx="2952477" cy="1077218"/>
          </a:xfrm>
          <a:prstGeom prst="rect">
            <a:avLst/>
          </a:prstGeom>
          <a:noFill/>
        </p:spPr>
        <p:txBody>
          <a:bodyPr wrap="square" rtlCol="0">
            <a:spAutoFit/>
          </a:bodyPr>
          <a:lstStyle/>
          <a:p>
            <a:r>
              <a:rPr lang="en-US" sz="1400" dirty="0" smtClean="0"/>
              <a:t>$200M 6.5% unsecured senior notes due in 2019</a:t>
            </a:r>
          </a:p>
          <a:p>
            <a:pPr marL="285750" indent="-285750">
              <a:buFont typeface="Arial"/>
              <a:buChar char="•"/>
            </a:pPr>
            <a:r>
              <a:rPr lang="en-US" sz="1200" dirty="0" smtClean="0"/>
              <a:t>Proceeds used to retire all outstanding 10% unsecured senior notes</a:t>
            </a:r>
            <a:endParaRPr lang="en-US" sz="1200" dirty="0"/>
          </a:p>
        </p:txBody>
      </p:sp>
      <p:cxnSp>
        <p:nvCxnSpPr>
          <p:cNvPr id="20" name="Straight Arrow Connector 19"/>
          <p:cNvCxnSpPr/>
          <p:nvPr/>
        </p:nvCxnSpPr>
        <p:spPr>
          <a:xfrm flipV="1">
            <a:off x="4883858" y="4098886"/>
            <a:ext cx="1154333" cy="348190"/>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883858" y="4447076"/>
            <a:ext cx="1108973" cy="271633"/>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48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2694" y="45354"/>
            <a:ext cx="6258071" cy="659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882594" y="211654"/>
            <a:ext cx="3598524" cy="755910"/>
          </a:xfrm>
        </p:spPr>
        <p:txBody>
          <a:bodyPr>
            <a:noAutofit/>
          </a:bodyPr>
          <a:lstStyle/>
          <a:p>
            <a:r>
              <a:rPr lang="en-US" sz="3200" b="1" dirty="0" smtClean="0"/>
              <a:t>2010 Annual Balance Sheet</a:t>
            </a:r>
            <a:endParaRPr lang="en-US" sz="3200" b="1" dirty="0"/>
          </a:p>
        </p:txBody>
      </p:sp>
      <p:sp>
        <p:nvSpPr>
          <p:cNvPr id="3" name="TextBox 2"/>
          <p:cNvSpPr txBox="1"/>
          <p:nvPr/>
        </p:nvSpPr>
        <p:spPr>
          <a:xfrm>
            <a:off x="6782684" y="5252627"/>
            <a:ext cx="2548919" cy="461665"/>
          </a:xfrm>
          <a:prstGeom prst="rect">
            <a:avLst/>
          </a:prstGeom>
          <a:noFill/>
        </p:spPr>
        <p:txBody>
          <a:bodyPr wrap="square" rtlCol="0">
            <a:spAutoFit/>
          </a:bodyPr>
          <a:lstStyle/>
          <a:p>
            <a:r>
              <a:rPr lang="en-US" sz="1200" dirty="0" smtClean="0"/>
              <a:t>Conversion of Trust back to Corporation</a:t>
            </a:r>
            <a:endParaRPr lang="en-US" sz="1200" dirty="0"/>
          </a:p>
        </p:txBody>
      </p:sp>
      <p:cxnSp>
        <p:nvCxnSpPr>
          <p:cNvPr id="5" name="Straight Arrow Connector 4"/>
          <p:cNvCxnSpPr/>
          <p:nvPr/>
        </p:nvCxnSpPr>
        <p:spPr>
          <a:xfrm>
            <a:off x="6380765" y="5584527"/>
            <a:ext cx="401919" cy="0"/>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380765" y="5402633"/>
            <a:ext cx="401919" cy="0"/>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73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922" y="0"/>
            <a:ext cx="6683834" cy="600525"/>
          </a:xfrm>
        </p:spPr>
        <p:txBody>
          <a:bodyPr/>
          <a:lstStyle/>
          <a:p>
            <a:r>
              <a:rPr lang="en-CA" sz="3200" b="1" dirty="0" smtClean="0"/>
              <a:t>2011 Q3 Income Statement</a:t>
            </a:r>
            <a:endParaRPr lang="en-CA" sz="3200" b="1" dirty="0"/>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9551" y="1219919"/>
            <a:ext cx="6552000" cy="46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9551" y="1829664"/>
            <a:ext cx="655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1119551" y="5018760"/>
            <a:ext cx="655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p:nvSpPr>
        <p:spPr>
          <a:xfrm>
            <a:off x="4343805" y="1523805"/>
            <a:ext cx="1313180" cy="276999"/>
          </a:xfrm>
          <a:prstGeom prst="rect">
            <a:avLst/>
          </a:prstGeom>
          <a:noFill/>
        </p:spPr>
        <p:txBody>
          <a:bodyPr wrap="none" rtlCol="0">
            <a:spAutoFit/>
          </a:bodyPr>
          <a:lstStyle/>
          <a:p>
            <a:r>
              <a:rPr lang="en-US" sz="1200" dirty="0" smtClean="0"/>
              <a:t>37% </a:t>
            </a:r>
            <a:r>
              <a:rPr lang="en-US" sz="1200" dirty="0" err="1" smtClean="0"/>
              <a:t>YoY</a:t>
            </a:r>
            <a:r>
              <a:rPr lang="en-US" sz="1200" dirty="0" smtClean="0"/>
              <a:t> Growth</a:t>
            </a:r>
            <a:endParaRPr lang="en-US" sz="1200" dirty="0"/>
          </a:p>
        </p:txBody>
      </p:sp>
      <p:sp>
        <p:nvSpPr>
          <p:cNvPr id="7" name="TextBox 6"/>
          <p:cNvSpPr txBox="1"/>
          <p:nvPr/>
        </p:nvSpPr>
        <p:spPr>
          <a:xfrm>
            <a:off x="6256816" y="1523805"/>
            <a:ext cx="1313180" cy="276999"/>
          </a:xfrm>
          <a:prstGeom prst="rect">
            <a:avLst/>
          </a:prstGeom>
          <a:noFill/>
        </p:spPr>
        <p:txBody>
          <a:bodyPr wrap="none" rtlCol="0">
            <a:spAutoFit/>
          </a:bodyPr>
          <a:lstStyle/>
          <a:p>
            <a:r>
              <a:rPr lang="en-US" sz="1200" dirty="0" smtClean="0"/>
              <a:t>37% </a:t>
            </a:r>
            <a:r>
              <a:rPr lang="en-US" sz="1200" dirty="0" err="1" smtClean="0"/>
              <a:t>YoY</a:t>
            </a:r>
            <a:r>
              <a:rPr lang="en-US" sz="1200" dirty="0" smtClean="0"/>
              <a:t> Growth</a:t>
            </a:r>
            <a:endParaRPr lang="en-US" sz="1200" dirty="0"/>
          </a:p>
        </p:txBody>
      </p:sp>
      <p:sp>
        <p:nvSpPr>
          <p:cNvPr id="8" name="TextBox 7"/>
          <p:cNvSpPr txBox="1"/>
          <p:nvPr/>
        </p:nvSpPr>
        <p:spPr>
          <a:xfrm>
            <a:off x="6239203" y="5171852"/>
            <a:ext cx="1402948" cy="276999"/>
          </a:xfrm>
          <a:prstGeom prst="rect">
            <a:avLst/>
          </a:prstGeom>
          <a:noFill/>
        </p:spPr>
        <p:txBody>
          <a:bodyPr wrap="none" rtlCol="0">
            <a:spAutoFit/>
          </a:bodyPr>
          <a:lstStyle/>
          <a:p>
            <a:r>
              <a:rPr lang="en-US" sz="1200" dirty="0" smtClean="0"/>
              <a:t>178% </a:t>
            </a:r>
            <a:r>
              <a:rPr lang="en-US" sz="1200" dirty="0" err="1" smtClean="0"/>
              <a:t>YoY</a:t>
            </a:r>
            <a:r>
              <a:rPr lang="en-US" sz="1200" dirty="0" smtClean="0"/>
              <a:t> Growth</a:t>
            </a:r>
            <a:endParaRPr lang="en-US" sz="1200" dirty="0"/>
          </a:p>
        </p:txBody>
      </p:sp>
      <p:sp>
        <p:nvSpPr>
          <p:cNvPr id="9" name="TextBox 8"/>
          <p:cNvSpPr txBox="1"/>
          <p:nvPr/>
        </p:nvSpPr>
        <p:spPr>
          <a:xfrm>
            <a:off x="4343805" y="5180481"/>
            <a:ext cx="1313180" cy="276999"/>
          </a:xfrm>
          <a:prstGeom prst="rect">
            <a:avLst/>
          </a:prstGeom>
          <a:noFill/>
        </p:spPr>
        <p:txBody>
          <a:bodyPr wrap="none" rtlCol="0">
            <a:spAutoFit/>
          </a:bodyPr>
          <a:lstStyle/>
          <a:p>
            <a:r>
              <a:rPr lang="en-US" sz="1200" dirty="0" smtClean="0"/>
              <a:t>48% </a:t>
            </a:r>
            <a:r>
              <a:rPr lang="en-US" sz="1200" dirty="0" err="1" smtClean="0"/>
              <a:t>YoY</a:t>
            </a:r>
            <a:r>
              <a:rPr lang="en-US" sz="1200" dirty="0" smtClean="0"/>
              <a:t> Growth</a:t>
            </a:r>
            <a:endParaRPr lang="en-US" sz="1200" dirty="0"/>
          </a:p>
        </p:txBody>
      </p:sp>
    </p:spTree>
    <p:extLst>
      <p:ext uri="{BB962C8B-B14F-4D97-AF65-F5344CB8AC3E}">
        <p14:creationId xmlns:p14="http://schemas.microsoft.com/office/powerpoint/2010/main" val="2584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3"/>
          <p:cNvPicPr>
            <a:picLocks noChangeAspect="1" noChangeArrowheads="1"/>
          </p:cNvPicPr>
          <p:nvPr/>
        </p:nvPicPr>
        <p:blipFill>
          <a:blip r:embed="rId3" cstate="print"/>
          <a:srcRect/>
          <a:stretch>
            <a:fillRect/>
          </a:stretch>
        </p:blipFill>
        <p:spPr bwMode="auto">
          <a:xfrm>
            <a:off x="2411760" y="2204864"/>
            <a:ext cx="4320480" cy="4251589"/>
          </a:xfrm>
          <a:prstGeom prst="rect">
            <a:avLst/>
          </a:prstGeom>
          <a:ln>
            <a:noFill/>
          </a:ln>
          <a:effectLst>
            <a:softEdge rad="112500"/>
          </a:effectLst>
        </p:spPr>
      </p:pic>
      <p:sp>
        <p:nvSpPr>
          <p:cNvPr id="14" name="Title 1"/>
          <p:cNvSpPr>
            <a:spLocks noGrp="1"/>
          </p:cNvSpPr>
          <p:nvPr>
            <p:ph type="title"/>
          </p:nvPr>
        </p:nvSpPr>
        <p:spPr>
          <a:xfrm>
            <a:off x="1403648" y="1268760"/>
            <a:ext cx="6041985" cy="928960"/>
          </a:xfrm>
        </p:spPr>
        <p:txBody>
          <a:bodyPr/>
          <a:lstStyle/>
          <a:p>
            <a:pPr>
              <a:defRPr/>
            </a:pPr>
            <a:r>
              <a:rPr lang="en-US" dirty="0" smtClean="0"/>
              <a:t>Hydraulic Fracturing</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594" y="61378"/>
            <a:ext cx="6895244" cy="602416"/>
          </a:xfrm>
        </p:spPr>
        <p:txBody>
          <a:bodyPr>
            <a:normAutofit/>
          </a:bodyPr>
          <a:lstStyle/>
          <a:p>
            <a:r>
              <a:rPr lang="en-US" sz="3200" b="1" dirty="0" smtClean="0"/>
              <a:t>2010 Annual Income Statement</a:t>
            </a:r>
            <a:endParaRPr lang="en-US" sz="3200" b="1"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00163" y="1242870"/>
            <a:ext cx="65436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00162" y="1743083"/>
            <a:ext cx="6543675"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Left Brace 4"/>
          <p:cNvSpPr/>
          <p:nvPr/>
        </p:nvSpPr>
        <p:spPr>
          <a:xfrm rot="5400000">
            <a:off x="6011558" y="787355"/>
            <a:ext cx="330031" cy="952464"/>
          </a:xfrm>
          <a:prstGeom prst="leftBrace">
            <a:avLst/>
          </a:prstGeom>
          <a:ln>
            <a:solidFill>
              <a:srgbClr val="0D0D0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p:cNvSpPr/>
          <p:nvPr/>
        </p:nvSpPr>
        <p:spPr>
          <a:xfrm rot="5400000">
            <a:off x="7101567" y="859504"/>
            <a:ext cx="185732" cy="952464"/>
          </a:xfrm>
          <a:prstGeom prst="leftBrace">
            <a:avLst/>
          </a:prstGeom>
          <a:ln>
            <a:solidFill>
              <a:srgbClr val="0D0D0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996692" y="821572"/>
            <a:ext cx="1313180" cy="276999"/>
          </a:xfrm>
          <a:prstGeom prst="rect">
            <a:avLst/>
          </a:prstGeom>
          <a:noFill/>
        </p:spPr>
        <p:txBody>
          <a:bodyPr wrap="none" rtlCol="0">
            <a:spAutoFit/>
          </a:bodyPr>
          <a:lstStyle/>
          <a:p>
            <a:r>
              <a:rPr lang="en-US" sz="1200" dirty="0" smtClean="0"/>
              <a:t>19% </a:t>
            </a:r>
            <a:r>
              <a:rPr lang="en-US" sz="1200" dirty="0" err="1" smtClean="0"/>
              <a:t>YoY</a:t>
            </a:r>
            <a:r>
              <a:rPr lang="en-US" sz="1200" dirty="0" smtClean="0"/>
              <a:t> Growth</a:t>
            </a:r>
            <a:endParaRPr lang="en-US" sz="1200" dirty="0"/>
          </a:p>
        </p:txBody>
      </p:sp>
      <p:sp>
        <p:nvSpPr>
          <p:cNvPr id="9" name="TextBox 8"/>
          <p:cNvSpPr txBox="1"/>
          <p:nvPr/>
        </p:nvSpPr>
        <p:spPr>
          <a:xfrm>
            <a:off x="7050114" y="992713"/>
            <a:ext cx="1236236" cy="276999"/>
          </a:xfrm>
          <a:prstGeom prst="rect">
            <a:avLst/>
          </a:prstGeom>
          <a:noFill/>
        </p:spPr>
        <p:txBody>
          <a:bodyPr wrap="none" rtlCol="0">
            <a:spAutoFit/>
          </a:bodyPr>
          <a:lstStyle/>
          <a:p>
            <a:r>
              <a:rPr lang="en-US" sz="1200" dirty="0"/>
              <a:t>9</a:t>
            </a:r>
            <a:r>
              <a:rPr lang="en-US" sz="1200" dirty="0" smtClean="0"/>
              <a:t>% </a:t>
            </a:r>
            <a:r>
              <a:rPr lang="en-US" sz="1200" dirty="0" err="1" smtClean="0"/>
              <a:t>YoY</a:t>
            </a:r>
            <a:r>
              <a:rPr lang="en-US" sz="1200" dirty="0" smtClean="0"/>
              <a:t> Growth</a:t>
            </a:r>
            <a:endParaRPr lang="en-US" sz="1200" dirty="0"/>
          </a:p>
        </p:txBody>
      </p:sp>
      <p:sp>
        <p:nvSpPr>
          <p:cNvPr id="10" name="Rectangle 9"/>
          <p:cNvSpPr/>
          <p:nvPr/>
        </p:nvSpPr>
        <p:spPr>
          <a:xfrm>
            <a:off x="1300163" y="4146610"/>
            <a:ext cx="6543675"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8084311" y="4586844"/>
            <a:ext cx="992579" cy="646331"/>
          </a:xfrm>
          <a:prstGeom prst="rect">
            <a:avLst/>
          </a:prstGeom>
          <a:noFill/>
        </p:spPr>
        <p:txBody>
          <a:bodyPr wrap="none" rtlCol="0">
            <a:spAutoFit/>
          </a:bodyPr>
          <a:lstStyle/>
          <a:p>
            <a:r>
              <a:rPr lang="en-US" sz="1200" dirty="0" smtClean="0"/>
              <a:t>Special unit</a:t>
            </a:r>
          </a:p>
          <a:p>
            <a:r>
              <a:rPr lang="en-US" sz="1200" dirty="0"/>
              <a:t>t</a:t>
            </a:r>
            <a:r>
              <a:rPr lang="en-US" sz="1200" dirty="0" smtClean="0"/>
              <a:t>rust </a:t>
            </a:r>
          </a:p>
          <a:p>
            <a:r>
              <a:rPr lang="en-US" sz="1200" dirty="0"/>
              <a:t>d</a:t>
            </a:r>
            <a:r>
              <a:rPr lang="en-US" sz="1200" dirty="0" smtClean="0"/>
              <a:t>istribution</a:t>
            </a:r>
            <a:endParaRPr lang="en-US" sz="1200" dirty="0"/>
          </a:p>
        </p:txBody>
      </p:sp>
      <p:cxnSp>
        <p:nvCxnSpPr>
          <p:cNvPr id="15" name="Straight Arrow Connector 14"/>
          <p:cNvCxnSpPr>
            <a:endCxn id="13" idx="1"/>
          </p:cNvCxnSpPr>
          <p:nvPr/>
        </p:nvCxnSpPr>
        <p:spPr>
          <a:xfrm>
            <a:off x="7843837" y="4586844"/>
            <a:ext cx="240474" cy="3231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486419" y="2963326"/>
            <a:ext cx="635741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65567" y="2597957"/>
            <a:ext cx="1277889" cy="1015663"/>
          </a:xfrm>
          <a:prstGeom prst="rect">
            <a:avLst/>
          </a:prstGeom>
          <a:noFill/>
        </p:spPr>
        <p:txBody>
          <a:bodyPr wrap="none" rtlCol="0">
            <a:spAutoFit/>
          </a:bodyPr>
          <a:lstStyle/>
          <a:p>
            <a:r>
              <a:rPr lang="en-US" sz="1200" dirty="0" smtClean="0"/>
              <a:t>Cost of new debt</a:t>
            </a:r>
          </a:p>
          <a:p>
            <a:r>
              <a:rPr lang="en-US" sz="1200" dirty="0"/>
              <a:t>i</a:t>
            </a:r>
            <a:r>
              <a:rPr lang="en-US" sz="1200" dirty="0" smtClean="0"/>
              <a:t>ssuances and </a:t>
            </a:r>
          </a:p>
          <a:p>
            <a:r>
              <a:rPr lang="en-US" sz="1200" dirty="0"/>
              <a:t>l</a:t>
            </a:r>
            <a:r>
              <a:rPr lang="en-US" sz="1200" dirty="0" smtClean="0"/>
              <a:t>osses on early</a:t>
            </a:r>
          </a:p>
          <a:p>
            <a:r>
              <a:rPr lang="en-US" sz="1200" dirty="0" smtClean="0"/>
              <a:t>retirement </a:t>
            </a:r>
          </a:p>
          <a:p>
            <a:r>
              <a:rPr lang="en-US" sz="1200" dirty="0" smtClean="0"/>
              <a:t>of old notes</a:t>
            </a:r>
            <a:endParaRPr lang="en-US" sz="1200" dirty="0"/>
          </a:p>
        </p:txBody>
      </p:sp>
      <p:cxnSp>
        <p:nvCxnSpPr>
          <p:cNvPr id="19" name="Straight Arrow Connector 18"/>
          <p:cNvCxnSpPr/>
          <p:nvPr/>
        </p:nvCxnSpPr>
        <p:spPr>
          <a:xfrm>
            <a:off x="1300163" y="2813908"/>
            <a:ext cx="186256" cy="1494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486419" y="2438005"/>
            <a:ext cx="635741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p:cNvSpPr txBox="1"/>
          <p:nvPr/>
        </p:nvSpPr>
        <p:spPr>
          <a:xfrm>
            <a:off x="7918543" y="2024458"/>
            <a:ext cx="1236236" cy="938719"/>
          </a:xfrm>
          <a:prstGeom prst="rect">
            <a:avLst/>
          </a:prstGeom>
          <a:noFill/>
        </p:spPr>
        <p:txBody>
          <a:bodyPr wrap="none" rtlCol="0">
            <a:spAutoFit/>
          </a:bodyPr>
          <a:lstStyle/>
          <a:p>
            <a:r>
              <a:rPr lang="en-US" sz="1100" dirty="0" smtClean="0"/>
              <a:t>Rig equipment</a:t>
            </a:r>
          </a:p>
          <a:p>
            <a:r>
              <a:rPr lang="en-US" sz="1100" dirty="0"/>
              <a:t>d</a:t>
            </a:r>
            <a:r>
              <a:rPr lang="en-US" sz="1100" dirty="0" smtClean="0"/>
              <a:t>epreciation</a:t>
            </a:r>
          </a:p>
          <a:p>
            <a:r>
              <a:rPr lang="en-US" sz="1100" dirty="0"/>
              <a:t>r</a:t>
            </a:r>
            <a:r>
              <a:rPr lang="en-US" sz="1100" dirty="0" smtClean="0"/>
              <a:t>ealized on a unit</a:t>
            </a:r>
          </a:p>
          <a:p>
            <a:r>
              <a:rPr lang="en-US" sz="1100" dirty="0" smtClean="0"/>
              <a:t>of production</a:t>
            </a:r>
          </a:p>
          <a:p>
            <a:r>
              <a:rPr lang="en-US" sz="1100" dirty="0" smtClean="0"/>
              <a:t>basis</a:t>
            </a:r>
            <a:endParaRPr lang="en-US" sz="1100" dirty="0"/>
          </a:p>
        </p:txBody>
      </p:sp>
      <p:cxnSp>
        <p:nvCxnSpPr>
          <p:cNvPr id="25" name="Straight Arrow Connector 24"/>
          <p:cNvCxnSpPr>
            <a:endCxn id="21" idx="3"/>
          </p:cNvCxnSpPr>
          <p:nvPr/>
        </p:nvCxnSpPr>
        <p:spPr>
          <a:xfrm flipH="1">
            <a:off x="7843837" y="2211295"/>
            <a:ext cx="150828" cy="3167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194" name="TextBox 8193"/>
          <p:cNvSpPr txBox="1"/>
          <p:nvPr/>
        </p:nvSpPr>
        <p:spPr>
          <a:xfrm>
            <a:off x="7843837" y="3287320"/>
            <a:ext cx="1223412" cy="430887"/>
          </a:xfrm>
          <a:prstGeom prst="rect">
            <a:avLst/>
          </a:prstGeom>
          <a:noFill/>
        </p:spPr>
        <p:txBody>
          <a:bodyPr wrap="none" rtlCol="0">
            <a:spAutoFit/>
          </a:bodyPr>
          <a:lstStyle/>
          <a:p>
            <a:r>
              <a:rPr lang="en-US" sz="1100" dirty="0" smtClean="0"/>
              <a:t>Increase in usage</a:t>
            </a:r>
          </a:p>
          <a:p>
            <a:r>
              <a:rPr lang="en-US" sz="1100" dirty="0" smtClean="0"/>
              <a:t>rates</a:t>
            </a:r>
            <a:endParaRPr lang="en-US" sz="1100" dirty="0"/>
          </a:p>
        </p:txBody>
      </p:sp>
      <p:cxnSp>
        <p:nvCxnSpPr>
          <p:cNvPr id="8197" name="Straight Arrow Connector 8196"/>
          <p:cNvCxnSpPr/>
          <p:nvPr/>
        </p:nvCxnSpPr>
        <p:spPr>
          <a:xfrm>
            <a:off x="8432074" y="2918354"/>
            <a:ext cx="9692" cy="33882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251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4203" y="89508"/>
            <a:ext cx="5704090" cy="649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848926" y="12352"/>
            <a:ext cx="3179625" cy="1303287"/>
          </a:xfrm>
        </p:spPr>
        <p:txBody>
          <a:bodyPr>
            <a:normAutofit fontScale="90000"/>
          </a:bodyPr>
          <a:lstStyle/>
          <a:p>
            <a:r>
              <a:rPr lang="en-CA" sz="3600" b="1" dirty="0" smtClean="0"/>
              <a:t>2011 Q3 Cash Flow Statement</a:t>
            </a:r>
            <a:endParaRPr lang="en-CA" sz="3600" b="1" dirty="0"/>
          </a:p>
        </p:txBody>
      </p:sp>
      <p:sp>
        <p:nvSpPr>
          <p:cNvPr id="5" name="TextBox 4"/>
          <p:cNvSpPr txBox="1"/>
          <p:nvPr/>
        </p:nvSpPr>
        <p:spPr>
          <a:xfrm>
            <a:off x="6453855" y="1474370"/>
            <a:ext cx="2342509" cy="1815882"/>
          </a:xfrm>
          <a:prstGeom prst="rect">
            <a:avLst/>
          </a:prstGeom>
          <a:noFill/>
        </p:spPr>
        <p:txBody>
          <a:bodyPr wrap="square" rtlCol="0">
            <a:spAutoFit/>
          </a:bodyPr>
          <a:lstStyle/>
          <a:p>
            <a:r>
              <a:rPr lang="en-US" sz="1600" dirty="0" smtClean="0"/>
              <a:t>A</a:t>
            </a:r>
            <a:r>
              <a:rPr lang="en-CA" sz="1600" dirty="0" err="1" smtClean="0"/>
              <a:t>pprox</a:t>
            </a:r>
            <a:r>
              <a:rPr lang="en-CA" sz="1600" dirty="0" smtClean="0"/>
              <a:t>. FCFF:</a:t>
            </a:r>
          </a:p>
          <a:p>
            <a:r>
              <a:rPr lang="en-CA" sz="1600" dirty="0" smtClean="0"/>
              <a:t>= 313,915 – 398,370</a:t>
            </a:r>
          </a:p>
          <a:p>
            <a:r>
              <a:rPr lang="en-CA" sz="1600" dirty="0" smtClean="0"/>
              <a:t>= </a:t>
            </a:r>
            <a:r>
              <a:rPr lang="en-CA" sz="1600" dirty="0" smtClean="0">
                <a:solidFill>
                  <a:srgbClr val="FF0000"/>
                </a:solidFill>
              </a:rPr>
              <a:t>(84,455)</a:t>
            </a:r>
          </a:p>
          <a:p>
            <a:endParaRPr lang="en-CA" sz="1600" dirty="0"/>
          </a:p>
          <a:p>
            <a:r>
              <a:rPr lang="en-CA" sz="1600" dirty="0" smtClean="0"/>
              <a:t>Last years approx. FCFF:</a:t>
            </a:r>
          </a:p>
          <a:p>
            <a:r>
              <a:rPr lang="en-CA" sz="1600" dirty="0" smtClean="0"/>
              <a:t>= 231,200 – 64,953</a:t>
            </a:r>
          </a:p>
          <a:p>
            <a:r>
              <a:rPr lang="en-CA" sz="1600" dirty="0" smtClean="0"/>
              <a:t>= 166,247</a:t>
            </a:r>
            <a:endParaRPr lang="en-CA" sz="1600" dirty="0"/>
          </a:p>
        </p:txBody>
      </p:sp>
      <p:sp>
        <p:nvSpPr>
          <p:cNvPr id="6" name="Rectangle 5"/>
          <p:cNvSpPr/>
          <p:nvPr/>
        </p:nvSpPr>
        <p:spPr>
          <a:xfrm>
            <a:off x="4444824" y="2969652"/>
            <a:ext cx="1383469"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288626" y="3433545"/>
            <a:ext cx="553966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6349268" y="3494017"/>
            <a:ext cx="2342509" cy="461665"/>
          </a:xfrm>
          <a:prstGeom prst="rect">
            <a:avLst/>
          </a:prstGeom>
          <a:noFill/>
        </p:spPr>
        <p:txBody>
          <a:bodyPr wrap="square" rtlCol="0">
            <a:spAutoFit/>
          </a:bodyPr>
          <a:lstStyle/>
          <a:p>
            <a:r>
              <a:rPr lang="en-US" sz="1200" dirty="0" smtClean="0"/>
              <a:t>Big boost to new rig production and rig upgrades</a:t>
            </a:r>
            <a:endParaRPr lang="en-US" sz="1200" dirty="0"/>
          </a:p>
        </p:txBody>
      </p:sp>
      <p:cxnSp>
        <p:nvCxnSpPr>
          <p:cNvPr id="9" name="Straight Arrow Connector 8"/>
          <p:cNvCxnSpPr>
            <a:stCxn id="4" idx="1"/>
          </p:cNvCxnSpPr>
          <p:nvPr/>
        </p:nvCxnSpPr>
        <p:spPr>
          <a:xfrm flipH="1" flipV="1">
            <a:off x="5828294" y="3494017"/>
            <a:ext cx="520974" cy="2308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17569" y="2892060"/>
            <a:ext cx="2121093" cy="369332"/>
          </a:xfrm>
          <a:prstGeom prst="rect">
            <a:avLst/>
          </a:prstGeom>
          <a:noFill/>
        </p:spPr>
        <p:txBody>
          <a:bodyPr wrap="none" rtlCol="0">
            <a:spAutoFit/>
          </a:bodyPr>
          <a:lstStyle/>
          <a:p>
            <a:r>
              <a:rPr lang="en-US" sz="1200" dirty="0" smtClean="0"/>
              <a:t>Acquisition of Drake and Axis</a:t>
            </a:r>
            <a:r>
              <a:rPr lang="en-US" dirty="0" smtClean="0"/>
              <a:t> </a:t>
            </a:r>
            <a:endParaRPr lang="en-US" dirty="0"/>
          </a:p>
        </p:txBody>
      </p:sp>
      <p:cxnSp>
        <p:nvCxnSpPr>
          <p:cNvPr id="12" name="Straight Arrow Connector 11"/>
          <p:cNvCxnSpPr/>
          <p:nvPr/>
        </p:nvCxnSpPr>
        <p:spPr>
          <a:xfrm>
            <a:off x="3938662" y="3149652"/>
            <a:ext cx="506162" cy="140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935487" y="4372380"/>
            <a:ext cx="1197794" cy="98126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04419" y="5238199"/>
            <a:ext cx="2051764" cy="276999"/>
          </a:xfrm>
          <a:prstGeom prst="rect">
            <a:avLst/>
          </a:prstGeom>
          <a:noFill/>
        </p:spPr>
        <p:txBody>
          <a:bodyPr wrap="none" rtlCol="0">
            <a:spAutoFit/>
          </a:bodyPr>
          <a:lstStyle/>
          <a:p>
            <a:r>
              <a:rPr lang="en-US" sz="1200" dirty="0" smtClean="0"/>
              <a:t>Retired all 10% senior notes</a:t>
            </a:r>
            <a:endParaRPr lang="en-US" sz="1200" dirty="0"/>
          </a:p>
        </p:txBody>
      </p:sp>
      <p:cxnSp>
        <p:nvCxnSpPr>
          <p:cNvPr id="21" name="Straight Arrow Connector 20"/>
          <p:cNvCxnSpPr/>
          <p:nvPr/>
        </p:nvCxnSpPr>
        <p:spPr>
          <a:xfrm flipH="1" flipV="1">
            <a:off x="4935487" y="5122756"/>
            <a:ext cx="1168932" cy="5194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104419" y="5555667"/>
            <a:ext cx="2010962" cy="276999"/>
          </a:xfrm>
          <a:prstGeom prst="rect">
            <a:avLst/>
          </a:prstGeom>
          <a:noFill/>
        </p:spPr>
        <p:txBody>
          <a:bodyPr wrap="none" rtlCol="0">
            <a:spAutoFit/>
          </a:bodyPr>
          <a:lstStyle/>
          <a:p>
            <a:r>
              <a:rPr lang="en-US" sz="1200" dirty="0"/>
              <a:t>I</a:t>
            </a:r>
            <a:r>
              <a:rPr lang="en-US" sz="1200" dirty="0" smtClean="0"/>
              <a:t>ssued senior debt at 6.25%</a:t>
            </a:r>
            <a:endParaRPr lang="en-US" sz="1200" dirty="0"/>
          </a:p>
        </p:txBody>
      </p:sp>
    </p:spTree>
    <p:extLst>
      <p:ext uri="{BB962C8B-B14F-4D97-AF65-F5344CB8AC3E}">
        <p14:creationId xmlns:p14="http://schemas.microsoft.com/office/powerpoint/2010/main" val="312058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2744" y="0"/>
            <a:ext cx="6095156" cy="663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16176" y="-14428"/>
            <a:ext cx="2844614" cy="1500751"/>
          </a:xfrm>
        </p:spPr>
        <p:txBody>
          <a:bodyPr>
            <a:normAutofit fontScale="90000"/>
          </a:bodyPr>
          <a:lstStyle/>
          <a:p>
            <a:r>
              <a:rPr lang="en-US" sz="3200" b="1" dirty="0" smtClean="0"/>
              <a:t>2010 Annual Cash Flow Statement</a:t>
            </a:r>
            <a:endParaRPr lang="en-US" sz="3200" b="1" dirty="0"/>
          </a:p>
        </p:txBody>
      </p:sp>
      <p:sp>
        <p:nvSpPr>
          <p:cNvPr id="7" name="TextBox 6"/>
          <p:cNvSpPr txBox="1"/>
          <p:nvPr/>
        </p:nvSpPr>
        <p:spPr>
          <a:xfrm>
            <a:off x="6573971" y="1490296"/>
            <a:ext cx="2342509" cy="1815882"/>
          </a:xfrm>
          <a:prstGeom prst="rect">
            <a:avLst/>
          </a:prstGeom>
          <a:noFill/>
        </p:spPr>
        <p:txBody>
          <a:bodyPr wrap="square" rtlCol="0">
            <a:spAutoFit/>
          </a:bodyPr>
          <a:lstStyle/>
          <a:p>
            <a:r>
              <a:rPr lang="en-CA" sz="1600" dirty="0" err="1" smtClean="0"/>
              <a:t>Approx</a:t>
            </a:r>
            <a:r>
              <a:rPr lang="en-CA" sz="1600" dirty="0" smtClean="0"/>
              <a:t> FCFF:</a:t>
            </a:r>
          </a:p>
          <a:p>
            <a:r>
              <a:rPr lang="en-CA" sz="1600" dirty="0" smtClean="0"/>
              <a:t>= 305,395 – 175,901</a:t>
            </a:r>
          </a:p>
          <a:p>
            <a:r>
              <a:rPr lang="en-CA" sz="1600" dirty="0" smtClean="0"/>
              <a:t>= 129,494</a:t>
            </a:r>
          </a:p>
          <a:p>
            <a:endParaRPr lang="en-CA" sz="1600" dirty="0"/>
          </a:p>
          <a:p>
            <a:r>
              <a:rPr lang="en-CA" sz="1600" dirty="0" smtClean="0"/>
              <a:t>Last years approx. FCFF:</a:t>
            </a:r>
          </a:p>
          <a:p>
            <a:r>
              <a:rPr lang="en-CA" sz="1600" dirty="0" smtClean="0"/>
              <a:t>= 504,729 – 193,435</a:t>
            </a:r>
          </a:p>
          <a:p>
            <a:r>
              <a:rPr lang="en-CA" sz="1600" dirty="0" smtClean="0"/>
              <a:t>= 311,294</a:t>
            </a:r>
            <a:endParaRPr lang="en-CA" sz="1600" dirty="0"/>
          </a:p>
        </p:txBody>
      </p:sp>
      <p:sp>
        <p:nvSpPr>
          <p:cNvPr id="8" name="Rectangle 7"/>
          <p:cNvSpPr/>
          <p:nvPr/>
        </p:nvSpPr>
        <p:spPr>
          <a:xfrm>
            <a:off x="3925299" y="2435731"/>
            <a:ext cx="2272601"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274193" y="2775222"/>
            <a:ext cx="5923707"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2635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4211960" y="571500"/>
            <a:ext cx="2519362"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Precision</a:t>
            </a:r>
            <a:endParaRPr lang="en-CA" dirty="0">
              <a:solidFill>
                <a:schemeClr val="bg1"/>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Content Placeholder 12"/>
          <p:cNvSpPr txBox="1">
            <a:spLocks/>
          </p:cNvSpPr>
          <p:nvPr/>
        </p:nvSpPr>
        <p:spPr bwMode="auto">
          <a:xfrm>
            <a:off x="585788" y="170478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z="2400" smtClean="0"/>
          </a:p>
          <a:p>
            <a:pPr lvl="1">
              <a:buFont typeface="Arial" charset="0"/>
              <a:buNone/>
            </a:pPr>
            <a:endParaRPr lang="en-US" altLang="zh-CN" smtClean="0"/>
          </a:p>
          <a:p>
            <a:endParaRPr lang="zh-CN" altLang="en-US" smtClean="0"/>
          </a:p>
          <a:p>
            <a:pPr lvl="1">
              <a:buFont typeface="Arial" charset="0"/>
              <a:buNone/>
            </a:pPr>
            <a:endParaRPr lang="en-US" altLang="zh-CN" sz="2400" smtClean="0"/>
          </a:p>
          <a:p>
            <a:endParaRPr lang="en-CA" sz="2400" dirty="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934385"/>
            <a:ext cx="8229600" cy="665815"/>
          </a:xfrm>
        </p:spPr>
        <p:txBody>
          <a:bodyPr/>
          <a:lstStyle/>
          <a:p>
            <a:r>
              <a:rPr lang="en-US" sz="4000" dirty="0" smtClean="0"/>
              <a:t>Recommendation</a:t>
            </a:r>
            <a:endParaRPr lang="en-US" sz="4000" dirty="0"/>
          </a:p>
        </p:txBody>
      </p:sp>
      <p:sp>
        <p:nvSpPr>
          <p:cNvPr id="3" name="Content Placeholder 2"/>
          <p:cNvSpPr>
            <a:spLocks noGrp="1"/>
          </p:cNvSpPr>
          <p:nvPr>
            <p:ph idx="1"/>
          </p:nvPr>
        </p:nvSpPr>
        <p:spPr>
          <a:xfrm>
            <a:off x="460375" y="3258671"/>
            <a:ext cx="8229600" cy="4525963"/>
          </a:xfrm>
        </p:spPr>
        <p:txBody>
          <a:bodyPr/>
          <a:lstStyle/>
          <a:p>
            <a:pPr marL="0" indent="0" algn="ctr">
              <a:buNone/>
            </a:pPr>
            <a:r>
              <a:rPr lang="en-US" sz="6000" dirty="0" smtClean="0"/>
              <a:t>BUY!!</a:t>
            </a:r>
            <a:endParaRPr lang="en-US" sz="6000" dirty="0"/>
          </a:p>
        </p:txBody>
      </p:sp>
    </p:spTree>
    <p:extLst>
      <p:ext uri="{BB962C8B-B14F-4D97-AF65-F5344CB8AC3E}">
        <p14:creationId xmlns:p14="http://schemas.microsoft.com/office/powerpoint/2010/main" val="422187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l 2.jpg"/>
          <p:cNvPicPr>
            <a:picLocks noChangeAspect="1"/>
          </p:cNvPicPr>
          <p:nvPr/>
        </p:nvPicPr>
        <p:blipFill>
          <a:blip r:embed="rId2" cstate="print"/>
          <a:srcRect b="14833"/>
          <a:stretch>
            <a:fillRect/>
          </a:stretch>
        </p:blipFill>
        <p:spPr>
          <a:xfrm>
            <a:off x="0" y="1844824"/>
            <a:ext cx="9144000" cy="5217760"/>
          </a:xfrm>
          <a:prstGeom prst="rect">
            <a:avLst/>
          </a:prstGeom>
        </p:spPr>
      </p:pic>
      <p:pic>
        <p:nvPicPr>
          <p:cNvPr id="5" name="Picture 4"/>
          <p:cNvPicPr>
            <a:picLocks noChangeAspect="1" noChangeArrowheads="1"/>
          </p:cNvPicPr>
          <p:nvPr/>
        </p:nvPicPr>
        <p:blipFill>
          <a:blip r:embed="rId3" cstate="print"/>
          <a:srcRect t="27600"/>
          <a:stretch>
            <a:fillRect/>
          </a:stretch>
        </p:blipFill>
        <p:spPr>
          <a:xfrm>
            <a:off x="0" y="0"/>
            <a:ext cx="9144000" cy="2383755"/>
          </a:xfrm>
          <a:prstGeom prst="rect">
            <a:avLst/>
          </a:prstGeom>
          <a:noFill/>
        </p:spPr>
      </p:pic>
    </p:spTree>
    <p:extLst>
      <p:ext uri="{BB962C8B-B14F-4D97-AF65-F5344CB8AC3E}">
        <p14:creationId xmlns:p14="http://schemas.microsoft.com/office/powerpoint/2010/main" val="427310188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83568" y="980728"/>
            <a:ext cx="7920880" cy="720080"/>
          </a:xfrm>
        </p:spPr>
        <p:txBody>
          <a:bodyPr/>
          <a:lstStyle/>
          <a:p>
            <a:r>
              <a:rPr lang="en-US" dirty="0" smtClean="0"/>
              <a:t>Company Snapshot</a:t>
            </a:r>
            <a:endParaRPr lang="en-US" dirty="0"/>
          </a:p>
        </p:txBody>
      </p:sp>
      <p:pic>
        <p:nvPicPr>
          <p:cNvPr id="15" name="Picture 2"/>
          <p:cNvPicPr>
            <a:picLocks noChangeAspect="1" noChangeArrowheads="1"/>
          </p:cNvPicPr>
          <p:nvPr/>
        </p:nvPicPr>
        <p:blipFill>
          <a:blip r:embed="rId3" cstate="print"/>
          <a:srcRect l="10923" t="18900" r="38284" b="8336"/>
          <a:stretch>
            <a:fillRect/>
          </a:stretch>
        </p:blipFill>
        <p:spPr bwMode="auto">
          <a:xfrm>
            <a:off x="1619672" y="1761931"/>
            <a:ext cx="5400600" cy="4835421"/>
          </a:xfrm>
          <a:prstGeom prst="rect">
            <a:avLst/>
          </a:prstGeom>
          <a:noFill/>
          <a:ln w="9525">
            <a:noFill/>
            <a:miter lim="800000"/>
            <a:headEnd/>
            <a:tailEnd/>
          </a:ln>
        </p:spPr>
      </p:pic>
    </p:spTree>
    <p:extLst>
      <p:ext uri="{BB962C8B-B14F-4D97-AF65-F5344CB8AC3E}">
        <p14:creationId xmlns:p14="http://schemas.microsoft.com/office/powerpoint/2010/main" val="329928736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solidFill>
                  <a:sysClr val="windowText" lastClr="000000"/>
                </a:solidFill>
              </a:rPr>
              <a:t>IPL 1-Year</a:t>
            </a:r>
            <a:endParaRPr lang="en-US" dirty="0">
              <a:solidFill>
                <a:sysClr val="windowText" lastClr="000000"/>
              </a:solidFill>
            </a:endParaRPr>
          </a:p>
        </p:txBody>
      </p:sp>
      <p:pic>
        <p:nvPicPr>
          <p:cNvPr id="14" name="Picture 2"/>
          <p:cNvPicPr>
            <a:picLocks noChangeAspect="1" noChangeArrowheads="1"/>
          </p:cNvPicPr>
          <p:nvPr/>
        </p:nvPicPr>
        <p:blipFill>
          <a:blip r:embed="rId3" cstate="print"/>
          <a:srcRect l="20493" t="36855" r="21157" b="10226"/>
          <a:stretch>
            <a:fillRect/>
          </a:stretch>
        </p:blipFill>
        <p:spPr bwMode="auto">
          <a:xfrm>
            <a:off x="467544" y="1913071"/>
            <a:ext cx="8136904" cy="4612273"/>
          </a:xfrm>
          <a:prstGeom prst="rect">
            <a:avLst/>
          </a:prstGeom>
          <a:noFill/>
          <a:ln w="9525">
            <a:noFill/>
            <a:miter lim="800000"/>
            <a:headEnd/>
            <a:tailEnd/>
          </a:ln>
        </p:spPr>
      </p:pic>
    </p:spTree>
    <p:extLst>
      <p:ext uri="{BB962C8B-B14F-4D97-AF65-F5344CB8AC3E}">
        <p14:creationId xmlns:p14="http://schemas.microsoft.com/office/powerpoint/2010/main" val="8423033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t>IPL 1-Year vs. TSX Comp.</a:t>
            </a:r>
            <a:endParaRPr lang="en-US" dirty="0"/>
          </a:p>
        </p:txBody>
      </p:sp>
      <p:pic>
        <p:nvPicPr>
          <p:cNvPr id="15" name="Picture 2"/>
          <p:cNvPicPr>
            <a:picLocks noChangeAspect="1" noChangeArrowheads="1"/>
          </p:cNvPicPr>
          <p:nvPr/>
        </p:nvPicPr>
        <p:blipFill>
          <a:blip r:embed="rId3" cstate="print"/>
          <a:srcRect l="19490" t="32130" r="20267" b="13202"/>
          <a:stretch>
            <a:fillRect/>
          </a:stretch>
        </p:blipFill>
        <p:spPr bwMode="auto">
          <a:xfrm>
            <a:off x="323528" y="1844825"/>
            <a:ext cx="8379456" cy="4752527"/>
          </a:xfrm>
          <a:prstGeom prst="rect">
            <a:avLst/>
          </a:prstGeom>
          <a:noFill/>
          <a:ln w="9525">
            <a:noFill/>
            <a:miter lim="800000"/>
            <a:headEnd/>
            <a:tailEnd/>
          </a:ln>
        </p:spPr>
      </p:pic>
    </p:spTree>
    <p:extLst>
      <p:ext uri="{BB962C8B-B14F-4D97-AF65-F5344CB8AC3E}">
        <p14:creationId xmlns:p14="http://schemas.microsoft.com/office/powerpoint/2010/main" val="160186152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t>IPL 5-Year</a:t>
            </a:r>
            <a:endParaRPr lang="en-US" dirty="0"/>
          </a:p>
        </p:txBody>
      </p:sp>
      <p:pic>
        <p:nvPicPr>
          <p:cNvPr id="14" name="Picture 2"/>
          <p:cNvPicPr>
            <a:picLocks noChangeAspect="1" noChangeArrowheads="1"/>
          </p:cNvPicPr>
          <p:nvPr/>
        </p:nvPicPr>
        <p:blipFill>
          <a:blip r:embed="rId3" cstate="print"/>
          <a:srcRect l="19781" t="29295" r="21157" b="15896"/>
          <a:stretch>
            <a:fillRect/>
          </a:stretch>
        </p:blipFill>
        <p:spPr bwMode="auto">
          <a:xfrm>
            <a:off x="494859" y="1852026"/>
            <a:ext cx="8181597" cy="4745326"/>
          </a:xfrm>
          <a:prstGeom prst="rect">
            <a:avLst/>
          </a:prstGeom>
          <a:noFill/>
          <a:ln w="9525">
            <a:noFill/>
            <a:miter lim="800000"/>
            <a:headEnd/>
            <a:tailEnd/>
          </a:ln>
        </p:spPr>
      </p:pic>
    </p:spTree>
    <p:extLst>
      <p:ext uri="{BB962C8B-B14F-4D97-AF65-F5344CB8AC3E}">
        <p14:creationId xmlns:p14="http://schemas.microsoft.com/office/powerpoint/2010/main" val="289137197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t>IPL 5-Year vs. TSX Comp.</a:t>
            </a:r>
            <a:endParaRPr lang="en-US" dirty="0"/>
          </a:p>
        </p:txBody>
      </p:sp>
      <p:pic>
        <p:nvPicPr>
          <p:cNvPr id="14" name="Picture 2"/>
          <p:cNvPicPr>
            <a:picLocks noChangeAspect="1" noChangeArrowheads="1"/>
          </p:cNvPicPr>
          <p:nvPr/>
        </p:nvPicPr>
        <p:blipFill>
          <a:blip r:embed="rId3" cstate="print"/>
          <a:srcRect l="18600" t="32130" r="19976" b="13061"/>
          <a:stretch>
            <a:fillRect/>
          </a:stretch>
        </p:blipFill>
        <p:spPr bwMode="auto">
          <a:xfrm>
            <a:off x="395536" y="1869750"/>
            <a:ext cx="8347962" cy="4655594"/>
          </a:xfrm>
          <a:prstGeom prst="rect">
            <a:avLst/>
          </a:prstGeom>
          <a:noFill/>
          <a:ln w="9525">
            <a:noFill/>
            <a:miter lim="800000"/>
            <a:headEnd/>
            <a:tailEnd/>
          </a:ln>
        </p:spPr>
      </p:pic>
    </p:spTree>
    <p:extLst>
      <p:ext uri="{BB962C8B-B14F-4D97-AF65-F5344CB8AC3E}">
        <p14:creationId xmlns:p14="http://schemas.microsoft.com/office/powerpoint/2010/main" val="1070971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a:stretch>
            <a:fillRect/>
          </a:stretch>
        </p:blipFill>
        <p:spPr bwMode="auto">
          <a:xfrm>
            <a:off x="2267744" y="2132856"/>
            <a:ext cx="4608512" cy="4147660"/>
          </a:xfrm>
          <a:prstGeom prst="rect">
            <a:avLst/>
          </a:prstGeom>
          <a:noFill/>
          <a:ln w="9525">
            <a:noFill/>
            <a:miter lim="800000"/>
            <a:headEnd/>
            <a:tailEnd/>
          </a:ln>
        </p:spPr>
      </p:pic>
      <p:sp>
        <p:nvSpPr>
          <p:cNvPr id="14" name="Title 1"/>
          <p:cNvSpPr>
            <a:spLocks noGrp="1"/>
          </p:cNvSpPr>
          <p:nvPr>
            <p:ph type="title"/>
          </p:nvPr>
        </p:nvSpPr>
        <p:spPr>
          <a:xfrm>
            <a:off x="251520" y="1052736"/>
            <a:ext cx="8568952" cy="1078066"/>
          </a:xfrm>
        </p:spPr>
        <p:txBody>
          <a:bodyPr>
            <a:normAutofit/>
          </a:bodyPr>
          <a:lstStyle/>
          <a:p>
            <a:pPr>
              <a:defRPr/>
            </a:pPr>
            <a:r>
              <a:rPr lang="en-US" sz="4000" dirty="0" smtClean="0"/>
              <a:t>Steam Assisted Gravity Drainage</a:t>
            </a:r>
            <a:endParaRPr lang="en-US" sz="40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t>IPL 10-Year</a:t>
            </a:r>
            <a:endParaRPr lang="en-US" dirty="0"/>
          </a:p>
        </p:txBody>
      </p:sp>
      <p:pic>
        <p:nvPicPr>
          <p:cNvPr id="14" name="Picture 3"/>
          <p:cNvPicPr>
            <a:picLocks noChangeAspect="1" noChangeArrowheads="1"/>
          </p:cNvPicPr>
          <p:nvPr/>
        </p:nvPicPr>
        <p:blipFill>
          <a:blip r:embed="rId3" cstate="print"/>
          <a:srcRect l="19781" t="31185" r="21748" b="10980"/>
          <a:stretch>
            <a:fillRect/>
          </a:stretch>
        </p:blipFill>
        <p:spPr bwMode="auto">
          <a:xfrm>
            <a:off x="683568" y="1832924"/>
            <a:ext cx="7823408" cy="4836436"/>
          </a:xfrm>
          <a:prstGeom prst="rect">
            <a:avLst/>
          </a:prstGeom>
          <a:noFill/>
          <a:ln w="9525">
            <a:noFill/>
            <a:miter lim="800000"/>
            <a:headEnd/>
            <a:tailEnd/>
          </a:ln>
        </p:spPr>
      </p:pic>
    </p:spTree>
    <p:extLst>
      <p:ext uri="{BB962C8B-B14F-4D97-AF65-F5344CB8AC3E}">
        <p14:creationId xmlns:p14="http://schemas.microsoft.com/office/powerpoint/2010/main" val="386165167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1052736"/>
            <a:ext cx="8229600" cy="936104"/>
          </a:xfrm>
        </p:spPr>
        <p:txBody>
          <a:bodyPr/>
          <a:lstStyle/>
          <a:p>
            <a:r>
              <a:rPr lang="en-US" dirty="0" smtClean="0"/>
              <a:t>IPL 10-Year vs. TSX Comp.</a:t>
            </a:r>
            <a:endParaRPr lang="en-US" dirty="0"/>
          </a:p>
        </p:txBody>
      </p:sp>
      <p:pic>
        <p:nvPicPr>
          <p:cNvPr id="14" name="Picture 2"/>
          <p:cNvPicPr>
            <a:picLocks noChangeAspect="1" noChangeArrowheads="1"/>
          </p:cNvPicPr>
          <p:nvPr/>
        </p:nvPicPr>
        <p:blipFill>
          <a:blip r:embed="rId3" cstate="print"/>
          <a:srcRect l="19781" t="31185" r="21748" b="9281"/>
          <a:stretch>
            <a:fillRect/>
          </a:stretch>
        </p:blipFill>
        <p:spPr bwMode="auto">
          <a:xfrm>
            <a:off x="827584" y="1844824"/>
            <a:ext cx="7488832" cy="4765620"/>
          </a:xfrm>
          <a:prstGeom prst="rect">
            <a:avLst/>
          </a:prstGeom>
          <a:noFill/>
          <a:ln w="9525">
            <a:noFill/>
            <a:miter lim="800000"/>
            <a:headEnd/>
            <a:tailEnd/>
          </a:ln>
        </p:spPr>
      </p:pic>
    </p:spTree>
    <p:extLst>
      <p:ext uri="{BB962C8B-B14F-4D97-AF65-F5344CB8AC3E}">
        <p14:creationId xmlns:p14="http://schemas.microsoft.com/office/powerpoint/2010/main" val="129191997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518864" y="2924944"/>
            <a:ext cx="8229600" cy="1143000"/>
          </a:xfrm>
        </p:spPr>
        <p:txBody>
          <a:bodyPr/>
          <a:lstStyle/>
          <a:p>
            <a:r>
              <a:rPr lang="en-US" dirty="0" smtClean="0"/>
              <a:t>Company Overview</a:t>
            </a:r>
            <a:endParaRPr lang="en-US" dirty="0"/>
          </a:p>
        </p:txBody>
      </p:sp>
    </p:spTree>
    <p:extLst>
      <p:ext uri="{BB962C8B-B14F-4D97-AF65-F5344CB8AC3E}">
        <p14:creationId xmlns:p14="http://schemas.microsoft.com/office/powerpoint/2010/main" val="241849769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01216" y="980728"/>
            <a:ext cx="7859216" cy="864096"/>
          </a:xfrm>
        </p:spPr>
        <p:txBody>
          <a:bodyPr/>
          <a:lstStyle/>
          <a:p>
            <a:r>
              <a:rPr lang="en-US" dirty="0" smtClean="0"/>
              <a:t>Company Overview/History</a:t>
            </a:r>
            <a:endParaRPr lang="en-US" dirty="0"/>
          </a:p>
        </p:txBody>
      </p:sp>
      <p:sp>
        <p:nvSpPr>
          <p:cNvPr id="14" name="Content Placeholder 2"/>
          <p:cNvSpPr>
            <a:spLocks noGrp="1"/>
          </p:cNvSpPr>
          <p:nvPr>
            <p:ph idx="1"/>
          </p:nvPr>
        </p:nvSpPr>
        <p:spPr>
          <a:xfrm>
            <a:off x="457200" y="1855365"/>
            <a:ext cx="8229600" cy="4525963"/>
          </a:xfrm>
        </p:spPr>
        <p:txBody>
          <a:bodyPr/>
          <a:lstStyle/>
          <a:p>
            <a:r>
              <a:rPr lang="en-US" dirty="0" smtClean="0"/>
              <a:t>Major petroleum transportation, storage, and natural gas liquids (NGL) extraction business created in 1997 and based in Calgary, AB</a:t>
            </a:r>
          </a:p>
          <a:p>
            <a:r>
              <a:rPr lang="en-US" dirty="0" smtClean="0"/>
              <a:t>Publicly traded LLP</a:t>
            </a:r>
          </a:p>
          <a:p>
            <a:r>
              <a:rPr lang="en-US" dirty="0" smtClean="0"/>
              <a:t>Owns and operates diversified energy infrastructure assets in Western Canada, the United Kingdom, Germany, and Ireland</a:t>
            </a:r>
          </a:p>
          <a:p>
            <a:r>
              <a:rPr lang="en-US" dirty="0" smtClean="0"/>
              <a:t>Generates long-term, predictable cash flows</a:t>
            </a:r>
            <a:endParaRPr lang="en-US" dirty="0"/>
          </a:p>
        </p:txBody>
      </p:sp>
    </p:spTree>
    <p:extLst>
      <p:ext uri="{BB962C8B-B14F-4D97-AF65-F5344CB8AC3E}">
        <p14:creationId xmlns:p14="http://schemas.microsoft.com/office/powerpoint/2010/main" val="216105010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89248" y="1061864"/>
            <a:ext cx="7283152" cy="710952"/>
          </a:xfrm>
        </p:spPr>
        <p:txBody>
          <a:bodyPr/>
          <a:lstStyle/>
          <a:p>
            <a:r>
              <a:rPr lang="en-US" dirty="0" smtClean="0"/>
              <a:t>Publicly Traded LLP</a:t>
            </a:r>
            <a:endParaRPr lang="en-US" dirty="0"/>
          </a:p>
        </p:txBody>
      </p:sp>
      <p:sp>
        <p:nvSpPr>
          <p:cNvPr id="14" name="Content Placeholder 2"/>
          <p:cNvSpPr>
            <a:spLocks noGrp="1"/>
          </p:cNvSpPr>
          <p:nvPr>
            <p:ph idx="1"/>
          </p:nvPr>
        </p:nvSpPr>
        <p:spPr>
          <a:xfrm>
            <a:off x="457200" y="1999381"/>
            <a:ext cx="8229600" cy="4525963"/>
          </a:xfrm>
        </p:spPr>
        <p:txBody>
          <a:bodyPr>
            <a:normAutofit fontScale="92500" lnSpcReduction="10000"/>
          </a:bodyPr>
          <a:lstStyle/>
          <a:p>
            <a:r>
              <a:rPr lang="en-US" dirty="0" smtClean="0"/>
              <a:t>Created as a partnership agreement and registered as a limited partnership under the laws of the Province of Alberta on October 9, 1997.</a:t>
            </a:r>
          </a:p>
          <a:p>
            <a:r>
              <a:rPr lang="en-US" dirty="0" smtClean="0"/>
              <a:t>The general partner: Pipeline Management Inc. holds 0.1% partnership interest represented by Class B units </a:t>
            </a:r>
          </a:p>
          <a:p>
            <a:r>
              <a:rPr lang="en-US" dirty="0" smtClean="0"/>
              <a:t>The remaining 99.9% interest is held by public limited partners which are represented by Class A units</a:t>
            </a:r>
          </a:p>
          <a:p>
            <a:r>
              <a:rPr lang="en-US" dirty="0" smtClean="0"/>
              <a:t>Payout ratio of 70%</a:t>
            </a:r>
          </a:p>
        </p:txBody>
      </p:sp>
    </p:spTree>
    <p:extLst>
      <p:ext uri="{BB962C8B-B14F-4D97-AF65-F5344CB8AC3E}">
        <p14:creationId xmlns:p14="http://schemas.microsoft.com/office/powerpoint/2010/main" val="107637163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89248" y="1061864"/>
            <a:ext cx="7283152" cy="710952"/>
          </a:xfrm>
        </p:spPr>
        <p:txBody>
          <a:bodyPr/>
          <a:lstStyle/>
          <a:p>
            <a:r>
              <a:rPr lang="en-US" dirty="0" smtClean="0">
                <a:solidFill>
                  <a:sysClr val="windowText" lastClr="000000"/>
                </a:solidFill>
              </a:rPr>
              <a:t>Publicly Traded LLP</a:t>
            </a:r>
            <a:endParaRPr lang="en-US" dirty="0">
              <a:solidFill>
                <a:sysClr val="windowText" lastClr="000000"/>
              </a:solidFill>
            </a:endParaRPr>
          </a:p>
        </p:txBody>
      </p:sp>
      <p:sp>
        <p:nvSpPr>
          <p:cNvPr id="14" name="Content Placeholder 2"/>
          <p:cNvSpPr>
            <a:spLocks noGrp="1"/>
          </p:cNvSpPr>
          <p:nvPr>
            <p:ph idx="1"/>
          </p:nvPr>
        </p:nvSpPr>
        <p:spPr>
          <a:xfrm>
            <a:off x="457200" y="1999381"/>
            <a:ext cx="8229600" cy="4525963"/>
          </a:xfrm>
        </p:spPr>
        <p:txBody>
          <a:bodyPr>
            <a:normAutofit fontScale="92500" lnSpcReduction="20000"/>
          </a:bodyPr>
          <a:lstStyle/>
          <a:p>
            <a:r>
              <a:rPr lang="en-US" dirty="0" smtClean="0">
                <a:solidFill>
                  <a:sysClr val="windowText" lastClr="000000"/>
                </a:solidFill>
              </a:rPr>
              <a:t>Dependent on general partner for administration and management of operations</a:t>
            </a:r>
          </a:p>
          <a:p>
            <a:r>
              <a:rPr lang="en-US" dirty="0" smtClean="0">
                <a:solidFill>
                  <a:sysClr val="windowText" lastClr="000000"/>
                </a:solidFill>
              </a:rPr>
              <a:t>General partner entitled to recover all direct and indirect costs incurred on behalf of Inter Pipeline</a:t>
            </a:r>
          </a:p>
          <a:p>
            <a:r>
              <a:rPr lang="en-US" dirty="0" smtClean="0">
                <a:solidFill>
                  <a:sysClr val="windowText" lastClr="000000"/>
                </a:solidFill>
              </a:rPr>
              <a:t>General partner receives base fee of 2% of annual operating cash</a:t>
            </a:r>
          </a:p>
          <a:p>
            <a:r>
              <a:rPr lang="en-US" dirty="0" smtClean="0">
                <a:solidFill>
                  <a:sysClr val="windowText" lastClr="000000"/>
                </a:solidFill>
              </a:rPr>
              <a:t>Incentive fee for general partner of 15-35% of annual distributable cash in excess of $1.01 per share</a:t>
            </a:r>
          </a:p>
          <a:p>
            <a:r>
              <a:rPr lang="en-US" dirty="0" smtClean="0">
                <a:solidFill>
                  <a:sysClr val="windowText" lastClr="000000"/>
                </a:solidFill>
              </a:rPr>
              <a:t>Acquisition fee of 1% and sale fee of 0.5%</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7" name="Title 1"/>
          <p:cNvSpPr>
            <a:spLocks noGrp="1"/>
          </p:cNvSpPr>
          <p:nvPr>
            <p:ph type="title"/>
          </p:nvPr>
        </p:nvSpPr>
        <p:spPr>
          <a:xfrm>
            <a:off x="827584" y="980728"/>
            <a:ext cx="7488832" cy="864096"/>
          </a:xfrm>
        </p:spPr>
        <p:txBody>
          <a:bodyPr>
            <a:normAutofit/>
          </a:bodyPr>
          <a:lstStyle/>
          <a:p>
            <a:r>
              <a:rPr lang="en-US" dirty="0" smtClean="0"/>
              <a:t>Company Structure</a:t>
            </a:r>
            <a:endParaRPr lang="en-US" dirty="0"/>
          </a:p>
        </p:txBody>
      </p:sp>
      <p:pic>
        <p:nvPicPr>
          <p:cNvPr id="19" name="Picture 2"/>
          <p:cNvPicPr>
            <a:picLocks noGrp="1" noChangeAspect="1" noChangeArrowheads="1"/>
          </p:cNvPicPr>
          <p:nvPr>
            <p:ph idx="1"/>
          </p:nvPr>
        </p:nvPicPr>
        <p:blipFill>
          <a:blip r:embed="rId3" cstate="print"/>
          <a:srcRect/>
          <a:stretch>
            <a:fillRect/>
          </a:stretch>
        </p:blipFill>
        <p:spPr bwMode="auto">
          <a:xfrm>
            <a:off x="179512" y="1765181"/>
            <a:ext cx="8743558" cy="4835315"/>
          </a:xfrm>
          <a:prstGeom prst="rect">
            <a:avLst/>
          </a:prstGeom>
          <a:noFill/>
          <a:ln w="9525">
            <a:noFill/>
            <a:miter lim="800000"/>
            <a:headEnd/>
            <a:tailEnd/>
          </a:ln>
        </p:spPr>
      </p:pic>
    </p:spTree>
    <p:extLst>
      <p:ext uri="{BB962C8B-B14F-4D97-AF65-F5344CB8AC3E}">
        <p14:creationId xmlns:p14="http://schemas.microsoft.com/office/powerpoint/2010/main" val="136284398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7" name="Title 1"/>
          <p:cNvSpPr>
            <a:spLocks noGrp="1"/>
          </p:cNvSpPr>
          <p:nvPr>
            <p:ph type="title"/>
          </p:nvPr>
        </p:nvSpPr>
        <p:spPr>
          <a:xfrm>
            <a:off x="971600" y="1052736"/>
            <a:ext cx="7128792" cy="648072"/>
          </a:xfrm>
        </p:spPr>
        <p:txBody>
          <a:bodyPr/>
          <a:lstStyle/>
          <a:p>
            <a:r>
              <a:rPr lang="en-US" dirty="0" smtClean="0"/>
              <a:t>Corporate Strategy</a:t>
            </a:r>
            <a:endParaRPr lang="en-US" dirty="0"/>
          </a:p>
        </p:txBody>
      </p:sp>
      <p:sp>
        <p:nvSpPr>
          <p:cNvPr id="19" name="Content Placeholder 2"/>
          <p:cNvSpPr>
            <a:spLocks noGrp="1"/>
          </p:cNvSpPr>
          <p:nvPr>
            <p:ph idx="1"/>
          </p:nvPr>
        </p:nvSpPr>
        <p:spPr>
          <a:xfrm>
            <a:off x="457200" y="1783357"/>
            <a:ext cx="8229600" cy="4525963"/>
          </a:xfrm>
        </p:spPr>
        <p:txBody>
          <a:bodyPr>
            <a:normAutofit/>
          </a:bodyPr>
          <a:lstStyle/>
          <a:p>
            <a:r>
              <a:rPr lang="en-US" dirty="0" smtClean="0"/>
              <a:t>Acquire and develop long-life assets to generate sustainable and predictable long-term cash </a:t>
            </a:r>
            <a:r>
              <a:rPr lang="en-US" dirty="0" err="1" smtClean="0"/>
              <a:t>ﬂow</a:t>
            </a:r>
            <a:endParaRPr lang="en-US" dirty="0" smtClean="0"/>
          </a:p>
          <a:p>
            <a:r>
              <a:rPr lang="en-US" dirty="0" smtClean="0"/>
              <a:t>long-term strategy focus:</a:t>
            </a:r>
          </a:p>
          <a:p>
            <a:pPr lvl="1"/>
            <a:r>
              <a:rPr lang="en-US" dirty="0" smtClean="0"/>
              <a:t>Expansion of Corridor</a:t>
            </a:r>
          </a:p>
          <a:p>
            <a:pPr lvl="1"/>
            <a:r>
              <a:rPr lang="en-US" dirty="0" smtClean="0"/>
              <a:t> Development of Polaris</a:t>
            </a:r>
          </a:p>
          <a:p>
            <a:pPr lvl="1"/>
            <a:r>
              <a:rPr lang="en-US" dirty="0" smtClean="0"/>
              <a:t>Expansion of Cold Lake</a:t>
            </a:r>
          </a:p>
          <a:p>
            <a:pPr lvl="1"/>
            <a:r>
              <a:rPr lang="en-US" dirty="0" smtClean="0"/>
              <a:t>Development of bulk liquid storage</a:t>
            </a:r>
            <a:endParaRPr lang="en-US" dirty="0"/>
          </a:p>
        </p:txBody>
      </p:sp>
    </p:spTree>
    <p:extLst>
      <p:ext uri="{BB962C8B-B14F-4D97-AF65-F5344CB8AC3E}">
        <p14:creationId xmlns:p14="http://schemas.microsoft.com/office/powerpoint/2010/main" val="159750652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11560" y="1052736"/>
            <a:ext cx="7704856" cy="792088"/>
          </a:xfrm>
        </p:spPr>
        <p:txBody>
          <a:bodyPr/>
          <a:lstStyle/>
          <a:p>
            <a:r>
              <a:rPr lang="en-US" sz="3600" dirty="0" smtClean="0"/>
              <a:t>Past and Future Growth Prospects</a:t>
            </a:r>
            <a:endParaRPr lang="en-US" sz="3600" dirty="0"/>
          </a:p>
        </p:txBody>
      </p:sp>
      <p:pic>
        <p:nvPicPr>
          <p:cNvPr id="14" name="Picture 2"/>
          <p:cNvPicPr>
            <a:picLocks noChangeAspect="1" noChangeArrowheads="1"/>
          </p:cNvPicPr>
          <p:nvPr/>
        </p:nvPicPr>
        <p:blipFill>
          <a:blip r:embed="rId3" cstate="print"/>
          <a:srcRect l="10923" t="35909" r="12888" b="9281"/>
          <a:stretch>
            <a:fillRect/>
          </a:stretch>
        </p:blipFill>
        <p:spPr bwMode="auto">
          <a:xfrm>
            <a:off x="179512" y="2204864"/>
            <a:ext cx="8749480" cy="3933875"/>
          </a:xfrm>
          <a:prstGeom prst="rect">
            <a:avLst/>
          </a:prstGeom>
          <a:noFill/>
          <a:ln w="9525">
            <a:noFill/>
            <a:miter lim="800000"/>
            <a:headEnd/>
            <a:tailEnd/>
          </a:ln>
        </p:spPr>
      </p:pic>
    </p:spTree>
    <p:extLst>
      <p:ext uri="{BB962C8B-B14F-4D97-AF65-F5344CB8AC3E}">
        <p14:creationId xmlns:p14="http://schemas.microsoft.com/office/powerpoint/2010/main" val="273609232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57200" y="980728"/>
            <a:ext cx="8229600" cy="792088"/>
          </a:xfrm>
        </p:spPr>
        <p:txBody>
          <a:bodyPr/>
          <a:lstStyle/>
          <a:p>
            <a:r>
              <a:rPr lang="en-US" sz="3200" dirty="0" smtClean="0"/>
              <a:t>Organic vs. Acquisition Growth</a:t>
            </a:r>
            <a:endParaRPr lang="en-US" sz="3200" dirty="0"/>
          </a:p>
        </p:txBody>
      </p:sp>
      <p:pic>
        <p:nvPicPr>
          <p:cNvPr id="14" name="Picture 2"/>
          <p:cNvPicPr>
            <a:picLocks noChangeAspect="1" noChangeArrowheads="1"/>
          </p:cNvPicPr>
          <p:nvPr/>
        </p:nvPicPr>
        <p:blipFill>
          <a:blip r:embed="rId3" cstate="print"/>
          <a:srcRect l="11513" t="34965" r="12298" b="7391"/>
          <a:stretch>
            <a:fillRect/>
          </a:stretch>
        </p:blipFill>
        <p:spPr bwMode="auto">
          <a:xfrm>
            <a:off x="395536" y="1927437"/>
            <a:ext cx="8352928" cy="3949835"/>
          </a:xfrm>
          <a:prstGeom prst="rect">
            <a:avLst/>
          </a:prstGeom>
          <a:noFill/>
          <a:ln w="9525">
            <a:noFill/>
            <a:miter lim="800000"/>
            <a:headEnd/>
            <a:tailEnd/>
          </a:ln>
        </p:spPr>
      </p:pic>
    </p:spTree>
    <p:extLst>
      <p:ext uri="{BB962C8B-B14F-4D97-AF65-F5344CB8AC3E}">
        <p14:creationId xmlns:p14="http://schemas.microsoft.com/office/powerpoint/2010/main" val="1998181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3653" t="50812" r="20641" b="17688"/>
          <a:stretch>
            <a:fillRect/>
          </a:stretch>
        </p:blipFill>
        <p:spPr bwMode="auto">
          <a:xfrm>
            <a:off x="539552" y="2564904"/>
            <a:ext cx="8211162" cy="2952328"/>
          </a:xfrm>
          <a:prstGeom prst="rect">
            <a:avLst/>
          </a:prstGeom>
          <a:noFill/>
          <a:ln w="9525">
            <a:noFill/>
            <a:miter lim="800000"/>
            <a:headEnd/>
            <a:tailEnd/>
          </a:ln>
        </p:spPr>
      </p:pic>
      <p:sp>
        <p:nvSpPr>
          <p:cNvPr id="14" name="Title 1"/>
          <p:cNvSpPr>
            <a:spLocks noGrp="1"/>
          </p:cNvSpPr>
          <p:nvPr>
            <p:ph type="title"/>
          </p:nvPr>
        </p:nvSpPr>
        <p:spPr>
          <a:xfrm>
            <a:off x="489258" y="1196752"/>
            <a:ext cx="8229600" cy="1399032"/>
          </a:xfrm>
        </p:spPr>
        <p:txBody>
          <a:bodyPr/>
          <a:lstStyle/>
          <a:p>
            <a:pPr>
              <a:defRPr/>
            </a:pPr>
            <a:r>
              <a:rPr lang="en-US" dirty="0" smtClean="0"/>
              <a:t>Subsea Technologies</a:t>
            </a:r>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971600" y="1124744"/>
            <a:ext cx="7272808" cy="720080"/>
          </a:xfrm>
        </p:spPr>
        <p:txBody>
          <a:bodyPr/>
          <a:lstStyle/>
          <a:p>
            <a:r>
              <a:rPr lang="en-US" dirty="0" smtClean="0"/>
              <a:t>Capital Structure</a:t>
            </a:r>
            <a:endParaRPr lang="en-US" dirty="0"/>
          </a:p>
        </p:txBody>
      </p:sp>
      <p:pic>
        <p:nvPicPr>
          <p:cNvPr id="14" name="Picture 2"/>
          <p:cNvPicPr>
            <a:picLocks noChangeAspect="1" noChangeArrowheads="1"/>
          </p:cNvPicPr>
          <p:nvPr/>
        </p:nvPicPr>
        <p:blipFill>
          <a:blip r:embed="rId3" cstate="print"/>
          <a:srcRect l="19191" t="25515" r="16432" b="9282"/>
          <a:stretch>
            <a:fillRect/>
          </a:stretch>
        </p:blipFill>
        <p:spPr bwMode="auto">
          <a:xfrm>
            <a:off x="755576" y="1830290"/>
            <a:ext cx="7416824" cy="4695054"/>
          </a:xfrm>
          <a:prstGeom prst="rect">
            <a:avLst/>
          </a:prstGeom>
          <a:noFill/>
          <a:ln w="9525">
            <a:noFill/>
            <a:miter lim="800000"/>
            <a:headEnd/>
            <a:tailEnd/>
          </a:ln>
        </p:spPr>
      </p:pic>
    </p:spTree>
    <p:extLst>
      <p:ext uri="{BB962C8B-B14F-4D97-AF65-F5344CB8AC3E}">
        <p14:creationId xmlns:p14="http://schemas.microsoft.com/office/powerpoint/2010/main" val="10219847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539552" y="1052736"/>
            <a:ext cx="7848872" cy="936104"/>
          </a:xfrm>
        </p:spPr>
        <p:txBody>
          <a:bodyPr/>
          <a:lstStyle/>
          <a:p>
            <a:r>
              <a:rPr lang="en-US" dirty="0" smtClean="0"/>
              <a:t>5 Year Growth Overview</a:t>
            </a:r>
            <a:endParaRPr lang="en-US" dirty="0"/>
          </a:p>
        </p:txBody>
      </p:sp>
      <p:pic>
        <p:nvPicPr>
          <p:cNvPr id="14" name="Picture 3"/>
          <p:cNvPicPr>
            <a:picLocks noChangeAspect="1" noChangeArrowheads="1"/>
          </p:cNvPicPr>
          <p:nvPr/>
        </p:nvPicPr>
        <p:blipFill>
          <a:blip r:embed="rId3" cstate="print"/>
          <a:srcRect l="24013" t="29295" r="33463" b="14006"/>
          <a:stretch>
            <a:fillRect/>
          </a:stretch>
        </p:blipFill>
        <p:spPr bwMode="auto">
          <a:xfrm>
            <a:off x="3397762" y="1988840"/>
            <a:ext cx="5422710" cy="4518925"/>
          </a:xfrm>
          <a:prstGeom prst="rect">
            <a:avLst/>
          </a:prstGeom>
          <a:noFill/>
          <a:ln w="9525">
            <a:noFill/>
            <a:miter lim="800000"/>
            <a:headEnd/>
            <a:tailEnd/>
          </a:ln>
        </p:spPr>
      </p:pic>
      <p:sp>
        <p:nvSpPr>
          <p:cNvPr id="15" name="TextBox 14"/>
          <p:cNvSpPr txBox="1"/>
          <p:nvPr/>
        </p:nvSpPr>
        <p:spPr>
          <a:xfrm>
            <a:off x="251520" y="2852936"/>
            <a:ext cx="3203848" cy="2031325"/>
          </a:xfrm>
          <a:prstGeom prst="rect">
            <a:avLst/>
          </a:prstGeom>
          <a:noFill/>
        </p:spPr>
        <p:txBody>
          <a:bodyPr wrap="square" rtlCol="0">
            <a:spAutoFit/>
          </a:bodyPr>
          <a:lstStyle/>
          <a:p>
            <a:pPr>
              <a:buFont typeface="Arial" pitchFamily="34" charset="0"/>
              <a:buChar char="•"/>
            </a:pPr>
            <a:r>
              <a:rPr lang="en-US" dirty="0" smtClean="0"/>
              <a:t>118% growth in assets</a:t>
            </a:r>
          </a:p>
          <a:p>
            <a:endParaRPr lang="en-US" dirty="0" smtClean="0"/>
          </a:p>
          <a:p>
            <a:pPr>
              <a:buFont typeface="Arial" pitchFamily="34" charset="0"/>
              <a:buChar char="•"/>
            </a:pPr>
            <a:r>
              <a:rPr lang="en-US" dirty="0" smtClean="0"/>
              <a:t>63% growth in FFO</a:t>
            </a:r>
          </a:p>
          <a:p>
            <a:endParaRPr lang="en-US" dirty="0" smtClean="0"/>
          </a:p>
          <a:p>
            <a:pPr>
              <a:buFont typeface="Arial" pitchFamily="34" charset="0"/>
              <a:buChar char="•"/>
            </a:pPr>
            <a:r>
              <a:rPr lang="en-US" dirty="0" smtClean="0"/>
              <a:t>165% growth in EV</a:t>
            </a:r>
          </a:p>
          <a:p>
            <a:endParaRPr lang="en-US" dirty="0" smtClean="0"/>
          </a:p>
          <a:p>
            <a:pPr>
              <a:buFont typeface="Arial" pitchFamily="34" charset="0"/>
              <a:buChar char="•"/>
            </a:pPr>
            <a:r>
              <a:rPr lang="en-US" dirty="0" smtClean="0"/>
              <a:t>48% growth in pipeline volume</a:t>
            </a:r>
            <a:endParaRPr lang="en-US" dirty="0"/>
          </a:p>
        </p:txBody>
      </p:sp>
    </p:spTree>
    <p:extLst>
      <p:ext uri="{BB962C8B-B14F-4D97-AF65-F5344CB8AC3E}">
        <p14:creationId xmlns:p14="http://schemas.microsoft.com/office/powerpoint/2010/main" val="27755286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67544" y="1052736"/>
            <a:ext cx="7920880" cy="864096"/>
          </a:xfrm>
        </p:spPr>
        <p:txBody>
          <a:bodyPr/>
          <a:lstStyle/>
          <a:p>
            <a:r>
              <a:rPr lang="en-US" dirty="0" smtClean="0"/>
              <a:t>Market Cap and EV Growth</a:t>
            </a:r>
            <a:endParaRPr lang="en-US" dirty="0"/>
          </a:p>
        </p:txBody>
      </p:sp>
      <p:pic>
        <p:nvPicPr>
          <p:cNvPr id="14" name="Picture 2"/>
          <p:cNvPicPr>
            <a:picLocks noChangeAspect="1" noChangeArrowheads="1"/>
          </p:cNvPicPr>
          <p:nvPr/>
        </p:nvPicPr>
        <p:blipFill>
          <a:blip r:embed="rId3" cstate="print"/>
          <a:srcRect l="15647" t="34965" r="15251" b="7391"/>
          <a:stretch>
            <a:fillRect/>
          </a:stretch>
        </p:blipFill>
        <p:spPr bwMode="auto">
          <a:xfrm>
            <a:off x="395536" y="1916832"/>
            <a:ext cx="8286822" cy="4320480"/>
          </a:xfrm>
          <a:prstGeom prst="rect">
            <a:avLst/>
          </a:prstGeom>
          <a:noFill/>
          <a:ln w="9525">
            <a:noFill/>
            <a:miter lim="800000"/>
            <a:headEnd/>
            <a:tailEnd/>
          </a:ln>
        </p:spPr>
      </p:pic>
    </p:spTree>
    <p:extLst>
      <p:ext uri="{BB962C8B-B14F-4D97-AF65-F5344CB8AC3E}">
        <p14:creationId xmlns:p14="http://schemas.microsoft.com/office/powerpoint/2010/main" val="876829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99592" y="1052736"/>
            <a:ext cx="7416824" cy="720080"/>
          </a:xfrm>
        </p:spPr>
        <p:txBody>
          <a:bodyPr/>
          <a:lstStyle/>
          <a:p>
            <a:r>
              <a:rPr lang="en-US" dirty="0" smtClean="0"/>
              <a:t>Cash Distributions</a:t>
            </a:r>
            <a:endParaRPr lang="en-US" dirty="0"/>
          </a:p>
        </p:txBody>
      </p:sp>
      <p:pic>
        <p:nvPicPr>
          <p:cNvPr id="14" name="Picture 2"/>
          <p:cNvPicPr>
            <a:picLocks noChangeAspect="1" noChangeArrowheads="1"/>
          </p:cNvPicPr>
          <p:nvPr/>
        </p:nvPicPr>
        <p:blipFill>
          <a:blip r:embed="rId3" cstate="print"/>
          <a:srcRect l="14466" t="26460" r="14369" b="12116"/>
          <a:stretch>
            <a:fillRect/>
          </a:stretch>
        </p:blipFill>
        <p:spPr bwMode="auto">
          <a:xfrm>
            <a:off x="277502" y="1772817"/>
            <a:ext cx="8542970" cy="4608511"/>
          </a:xfrm>
          <a:prstGeom prst="rect">
            <a:avLst/>
          </a:prstGeom>
          <a:noFill/>
          <a:ln w="9525">
            <a:noFill/>
            <a:miter lim="800000"/>
            <a:headEnd/>
            <a:tailEnd/>
          </a:ln>
        </p:spPr>
      </p:pic>
    </p:spTree>
    <p:extLst>
      <p:ext uri="{BB962C8B-B14F-4D97-AF65-F5344CB8AC3E}">
        <p14:creationId xmlns:p14="http://schemas.microsoft.com/office/powerpoint/2010/main" val="310792999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755576" y="980728"/>
            <a:ext cx="7416824" cy="792088"/>
          </a:xfrm>
        </p:spPr>
        <p:txBody>
          <a:bodyPr/>
          <a:lstStyle/>
          <a:p>
            <a:r>
              <a:rPr lang="en-US" dirty="0" smtClean="0"/>
              <a:t>Company Overview</a:t>
            </a:r>
            <a:endParaRPr lang="en-US" dirty="0"/>
          </a:p>
        </p:txBody>
      </p:sp>
      <p:pic>
        <p:nvPicPr>
          <p:cNvPr id="14" name="Picture 2"/>
          <p:cNvPicPr>
            <a:picLocks noChangeAspect="1" noChangeArrowheads="1"/>
          </p:cNvPicPr>
          <p:nvPr/>
        </p:nvPicPr>
        <p:blipFill>
          <a:blip r:embed="rId3" cstate="print"/>
          <a:srcRect l="22734" t="33075" r="22047" b="15896"/>
          <a:stretch>
            <a:fillRect/>
          </a:stretch>
        </p:blipFill>
        <p:spPr bwMode="auto">
          <a:xfrm>
            <a:off x="323528" y="1761665"/>
            <a:ext cx="8496944" cy="4907695"/>
          </a:xfrm>
          <a:prstGeom prst="rect">
            <a:avLst/>
          </a:prstGeom>
          <a:noFill/>
          <a:ln w="9525">
            <a:noFill/>
            <a:miter lim="800000"/>
            <a:headEnd/>
            <a:tailEnd/>
          </a:ln>
        </p:spPr>
      </p:pic>
    </p:spTree>
    <p:extLst>
      <p:ext uri="{BB962C8B-B14F-4D97-AF65-F5344CB8AC3E}">
        <p14:creationId xmlns:p14="http://schemas.microsoft.com/office/powerpoint/2010/main" val="84955927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27584" y="980728"/>
            <a:ext cx="7344816" cy="720080"/>
          </a:xfrm>
        </p:spPr>
        <p:txBody>
          <a:bodyPr/>
          <a:lstStyle/>
          <a:p>
            <a:r>
              <a:rPr lang="en-US" dirty="0" smtClean="0"/>
              <a:t>Cash Flow by Segment</a:t>
            </a:r>
            <a:endParaRPr lang="en-US" dirty="0"/>
          </a:p>
        </p:txBody>
      </p:sp>
      <p:pic>
        <p:nvPicPr>
          <p:cNvPr id="14" name="Picture 2"/>
          <p:cNvPicPr>
            <a:picLocks noChangeAspect="1" noChangeArrowheads="1"/>
          </p:cNvPicPr>
          <p:nvPr/>
        </p:nvPicPr>
        <p:blipFill>
          <a:blip r:embed="rId3" cstate="print"/>
          <a:srcRect l="28050" t="38745" r="19385" b="14951"/>
          <a:stretch>
            <a:fillRect/>
          </a:stretch>
        </p:blipFill>
        <p:spPr bwMode="auto">
          <a:xfrm>
            <a:off x="323528" y="1700808"/>
            <a:ext cx="8501353" cy="4680520"/>
          </a:xfrm>
          <a:prstGeom prst="rect">
            <a:avLst/>
          </a:prstGeom>
          <a:noFill/>
          <a:ln w="9525">
            <a:noFill/>
            <a:miter lim="800000"/>
            <a:headEnd/>
            <a:tailEnd/>
          </a:ln>
        </p:spPr>
      </p:pic>
    </p:spTree>
    <p:extLst>
      <p:ext uri="{BB962C8B-B14F-4D97-AF65-F5344CB8AC3E}">
        <p14:creationId xmlns:p14="http://schemas.microsoft.com/office/powerpoint/2010/main" val="276062220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5" name="Picture 2"/>
          <p:cNvPicPr>
            <a:picLocks noChangeAspect="1" noChangeArrowheads="1"/>
          </p:cNvPicPr>
          <p:nvPr/>
        </p:nvPicPr>
        <p:blipFill>
          <a:blip r:embed="rId3" cstate="print"/>
          <a:srcRect l="23915" t="22320" r="25882" b="8696"/>
          <a:stretch>
            <a:fillRect/>
          </a:stretch>
        </p:blipFill>
        <p:spPr bwMode="auto">
          <a:xfrm>
            <a:off x="1187624" y="980728"/>
            <a:ext cx="6480720" cy="5565795"/>
          </a:xfrm>
          <a:prstGeom prst="rect">
            <a:avLst/>
          </a:prstGeom>
          <a:noFill/>
          <a:ln w="9525">
            <a:noFill/>
            <a:miter lim="800000"/>
            <a:headEnd/>
            <a:tailEnd/>
          </a:ln>
        </p:spPr>
      </p:pic>
      <p:sp>
        <p:nvSpPr>
          <p:cNvPr id="16" name="Rectangle 15"/>
          <p:cNvSpPr/>
          <p:nvPr/>
        </p:nvSpPr>
        <p:spPr>
          <a:xfrm>
            <a:off x="1331640" y="2132856"/>
            <a:ext cx="6263334" cy="1618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59632" y="4563267"/>
            <a:ext cx="6263334" cy="1618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59632" y="5283347"/>
            <a:ext cx="6263334" cy="1618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44737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1043608" y="980728"/>
            <a:ext cx="6840760" cy="936104"/>
          </a:xfrm>
        </p:spPr>
        <p:txBody>
          <a:bodyPr>
            <a:normAutofit/>
          </a:bodyPr>
          <a:lstStyle/>
          <a:p>
            <a:r>
              <a:rPr lang="en-US" dirty="0" smtClean="0"/>
              <a:t>Oil Sands Pipelines</a:t>
            </a:r>
            <a:endParaRPr lang="en-US" dirty="0"/>
          </a:p>
        </p:txBody>
      </p:sp>
      <p:pic>
        <p:nvPicPr>
          <p:cNvPr id="14" name="Picture 13"/>
          <p:cNvPicPr>
            <a:picLocks noChangeAspect="1" noChangeArrowheads="1"/>
          </p:cNvPicPr>
          <p:nvPr/>
        </p:nvPicPr>
        <p:blipFill>
          <a:blip r:embed="rId3" cstate="print"/>
          <a:srcRect l="13584" t="21264" r="46844" b="7391"/>
          <a:stretch>
            <a:fillRect/>
          </a:stretch>
        </p:blipFill>
        <p:spPr bwMode="auto">
          <a:xfrm>
            <a:off x="251520" y="1772816"/>
            <a:ext cx="4283967" cy="4827339"/>
          </a:xfrm>
          <a:prstGeom prst="rect">
            <a:avLst/>
          </a:prstGeom>
          <a:noFill/>
          <a:ln w="9525">
            <a:noFill/>
            <a:miter lim="800000"/>
            <a:headEnd/>
            <a:tailEnd/>
          </a:ln>
        </p:spPr>
      </p:pic>
      <p:sp>
        <p:nvSpPr>
          <p:cNvPr id="15" name="Content Placeholder 2"/>
          <p:cNvSpPr>
            <a:spLocks noGrp="1"/>
          </p:cNvSpPr>
          <p:nvPr>
            <p:ph idx="1"/>
          </p:nvPr>
        </p:nvSpPr>
        <p:spPr>
          <a:xfrm>
            <a:off x="4788024" y="2132855"/>
            <a:ext cx="3960440" cy="4104457"/>
          </a:xfrm>
        </p:spPr>
        <p:txBody>
          <a:bodyPr>
            <a:normAutofit fontScale="70000" lnSpcReduction="20000"/>
          </a:bodyPr>
          <a:lstStyle/>
          <a:p>
            <a:r>
              <a:rPr lang="en-US" dirty="0" smtClean="0"/>
              <a:t>Largest oil sands gathering business in Canada – 35% of oil sands production</a:t>
            </a:r>
          </a:p>
          <a:p>
            <a:r>
              <a:rPr lang="en-US" dirty="0" smtClean="0"/>
              <a:t>Averaged 638,000 b/d in 2010</a:t>
            </a:r>
          </a:p>
          <a:p>
            <a:endParaRPr lang="en-US" dirty="0" smtClean="0"/>
          </a:p>
          <a:p>
            <a:pPr>
              <a:buNone/>
            </a:pPr>
            <a:endParaRPr lang="en-US" dirty="0" smtClean="0"/>
          </a:p>
          <a:p>
            <a:pPr>
              <a:buNone/>
            </a:pPr>
            <a:r>
              <a:rPr lang="en-US" dirty="0" smtClean="0"/>
              <a:t>Three Major Pipelines:</a:t>
            </a:r>
          </a:p>
          <a:p>
            <a:pPr>
              <a:buNone/>
            </a:pPr>
            <a:r>
              <a:rPr lang="en-US" dirty="0" smtClean="0"/>
              <a:t>1.) Corridor</a:t>
            </a:r>
          </a:p>
          <a:p>
            <a:pPr>
              <a:buNone/>
            </a:pPr>
            <a:r>
              <a:rPr lang="en-US" dirty="0" smtClean="0"/>
              <a:t>2.) Cold Lake</a:t>
            </a:r>
          </a:p>
          <a:p>
            <a:r>
              <a:rPr lang="en-US" dirty="0" smtClean="0"/>
              <a:t>85% ownership</a:t>
            </a:r>
          </a:p>
          <a:p>
            <a:pPr>
              <a:buNone/>
            </a:pPr>
            <a:r>
              <a:rPr lang="en-US" dirty="0" smtClean="0"/>
              <a:t>3.) Polaris</a:t>
            </a:r>
          </a:p>
        </p:txBody>
      </p:sp>
    </p:spTree>
    <p:extLst>
      <p:ext uri="{BB962C8B-B14F-4D97-AF65-F5344CB8AC3E}">
        <p14:creationId xmlns:p14="http://schemas.microsoft.com/office/powerpoint/2010/main" val="76146116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27584" y="1052736"/>
            <a:ext cx="7344816" cy="720080"/>
          </a:xfrm>
        </p:spPr>
        <p:txBody>
          <a:bodyPr/>
          <a:lstStyle/>
          <a:p>
            <a:r>
              <a:rPr lang="en-US" dirty="0" smtClean="0"/>
              <a:t>Oil Sands Capacity by Pipeline</a:t>
            </a:r>
            <a:endParaRPr lang="en-US" dirty="0"/>
          </a:p>
        </p:txBody>
      </p:sp>
      <p:pic>
        <p:nvPicPr>
          <p:cNvPr id="14" name="Picture 2"/>
          <p:cNvPicPr>
            <a:picLocks noChangeAspect="1" noChangeArrowheads="1"/>
          </p:cNvPicPr>
          <p:nvPr/>
        </p:nvPicPr>
        <p:blipFill>
          <a:blip r:embed="rId3" cstate="print"/>
          <a:srcRect l="13875" t="32130" r="13479" b="32906"/>
          <a:stretch>
            <a:fillRect/>
          </a:stretch>
        </p:blipFill>
        <p:spPr bwMode="auto">
          <a:xfrm>
            <a:off x="323528" y="2313169"/>
            <a:ext cx="8496944" cy="2555991"/>
          </a:xfrm>
          <a:prstGeom prst="rect">
            <a:avLst/>
          </a:prstGeom>
          <a:noFill/>
          <a:ln w="9525">
            <a:noFill/>
            <a:miter lim="800000"/>
            <a:headEnd/>
            <a:tailEnd/>
          </a:ln>
        </p:spPr>
      </p:pic>
    </p:spTree>
    <p:extLst>
      <p:ext uri="{BB962C8B-B14F-4D97-AF65-F5344CB8AC3E}">
        <p14:creationId xmlns:p14="http://schemas.microsoft.com/office/powerpoint/2010/main" val="123738261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539552" y="1052736"/>
            <a:ext cx="7848872" cy="936104"/>
          </a:xfrm>
        </p:spPr>
        <p:txBody>
          <a:bodyPr/>
          <a:lstStyle/>
          <a:p>
            <a:r>
              <a:rPr lang="en-US" dirty="0" smtClean="0"/>
              <a:t>The Main Oil Sands Pipelines</a:t>
            </a:r>
            <a:endParaRPr lang="en-US" dirty="0"/>
          </a:p>
        </p:txBody>
      </p:sp>
      <p:sp>
        <p:nvSpPr>
          <p:cNvPr id="14" name="Content Placeholder 2"/>
          <p:cNvSpPr>
            <a:spLocks noGrp="1"/>
          </p:cNvSpPr>
          <p:nvPr>
            <p:ph idx="1"/>
          </p:nvPr>
        </p:nvSpPr>
        <p:spPr>
          <a:xfrm>
            <a:off x="457200" y="1927373"/>
            <a:ext cx="8229600" cy="4525963"/>
          </a:xfrm>
        </p:spPr>
        <p:txBody>
          <a:bodyPr>
            <a:normAutofit fontScale="62500" lnSpcReduction="20000"/>
          </a:bodyPr>
          <a:lstStyle/>
          <a:p>
            <a:r>
              <a:rPr lang="en-US" dirty="0" smtClean="0"/>
              <a:t>Corridor</a:t>
            </a:r>
          </a:p>
          <a:p>
            <a:pPr lvl="1"/>
            <a:r>
              <a:rPr lang="en-US" dirty="0" smtClean="0"/>
              <a:t>In 2010 transported 190,000 b/d of bitumen blend</a:t>
            </a:r>
          </a:p>
          <a:p>
            <a:pPr lvl="1"/>
            <a:r>
              <a:rPr lang="en-US" dirty="0" smtClean="0"/>
              <a:t>Final stages of CAD $1.85B expansion</a:t>
            </a:r>
          </a:p>
          <a:p>
            <a:pPr lvl="1"/>
            <a:r>
              <a:rPr lang="en-US" dirty="0" smtClean="0"/>
              <a:t>Will increase diluted bitumen capacity from 300,000 to 465,000 b/d</a:t>
            </a:r>
          </a:p>
          <a:p>
            <a:pPr lvl="1"/>
            <a:r>
              <a:rPr lang="en-US" dirty="0" smtClean="0"/>
              <a:t>Sole transporter of diluted bitumen produced by AOSP</a:t>
            </a:r>
          </a:p>
          <a:p>
            <a:r>
              <a:rPr lang="en-US" dirty="0" smtClean="0"/>
              <a:t>Cold Lake</a:t>
            </a:r>
          </a:p>
          <a:p>
            <a:pPr lvl="1"/>
            <a:r>
              <a:rPr lang="en-US" dirty="0" smtClean="0"/>
              <a:t>Sole transporter of Cold Lake diluted bitumen</a:t>
            </a:r>
          </a:p>
          <a:p>
            <a:pPr lvl="1"/>
            <a:r>
              <a:rPr lang="en-US" dirty="0" smtClean="0"/>
              <a:t>Defined ship or pay plus capital fee beyond required amount</a:t>
            </a:r>
          </a:p>
          <a:p>
            <a:pPr lvl="1"/>
            <a:r>
              <a:rPr lang="en-US" dirty="0" smtClean="0"/>
              <a:t>Current capacity of 535,00 can be expanded to 700,000</a:t>
            </a:r>
          </a:p>
          <a:p>
            <a:pPr lvl="1"/>
            <a:r>
              <a:rPr lang="en-US" dirty="0" smtClean="0"/>
              <a:t>Phased expansion in consideration (conference call Q3 2011) </a:t>
            </a:r>
          </a:p>
          <a:p>
            <a:r>
              <a:rPr lang="en-US" dirty="0" smtClean="0"/>
              <a:t>Polaris</a:t>
            </a:r>
          </a:p>
          <a:p>
            <a:pPr lvl="1"/>
            <a:r>
              <a:rPr lang="en-US" dirty="0" smtClean="0"/>
              <a:t>Serving Athabasca oil sands region</a:t>
            </a:r>
          </a:p>
          <a:p>
            <a:pPr lvl="1"/>
            <a:r>
              <a:rPr lang="en-US" dirty="0" smtClean="0"/>
              <a:t>Partial service expected in late 2012</a:t>
            </a:r>
          </a:p>
          <a:p>
            <a:pPr lvl="1"/>
            <a:r>
              <a:rPr lang="en-US" dirty="0" smtClean="0"/>
              <a:t>90,000 b/d long-term contract secured (75% of capacity)</a:t>
            </a:r>
          </a:p>
          <a:p>
            <a:pPr lvl="1"/>
            <a:r>
              <a:rPr lang="en-US" dirty="0" smtClean="0"/>
              <a:t>150,000 b/d ultimate capacity</a:t>
            </a:r>
          </a:p>
          <a:p>
            <a:pPr lvl="1"/>
            <a:r>
              <a:rPr lang="en-US" dirty="0" smtClean="0"/>
              <a:t>Existing pipeline previously servicing Corridor</a:t>
            </a:r>
          </a:p>
        </p:txBody>
      </p:sp>
    </p:spTree>
    <p:extLst>
      <p:ext uri="{BB962C8B-B14F-4D97-AF65-F5344CB8AC3E}">
        <p14:creationId xmlns:p14="http://schemas.microsoft.com/office/powerpoint/2010/main" val="614859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4" name="Title 1"/>
          <p:cNvSpPr>
            <a:spLocks noGrp="1"/>
          </p:cNvSpPr>
          <p:nvPr>
            <p:ph type="title"/>
          </p:nvPr>
        </p:nvSpPr>
        <p:spPr>
          <a:xfrm>
            <a:off x="952500" y="1207568"/>
            <a:ext cx="7239000" cy="1089065"/>
          </a:xfrm>
        </p:spPr>
        <p:txBody>
          <a:bodyPr>
            <a:normAutofit/>
          </a:bodyPr>
          <a:lstStyle/>
          <a:p>
            <a:r>
              <a:rPr lang="en-CA" sz="4800" dirty="0" smtClean="0"/>
              <a:t>Agenda</a:t>
            </a:r>
            <a:endParaRPr lang="en-CA" sz="4800" dirty="0"/>
          </a:p>
        </p:txBody>
      </p:sp>
      <p:sp>
        <p:nvSpPr>
          <p:cNvPr id="15" name="Text Placeholder 2"/>
          <p:cNvSpPr txBox="1">
            <a:spLocks/>
          </p:cNvSpPr>
          <p:nvPr/>
        </p:nvSpPr>
        <p:spPr bwMode="auto">
          <a:xfrm>
            <a:off x="2628900" y="2776126"/>
            <a:ext cx="38862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solidFill>
                  <a:schemeClr val="tx1"/>
                </a:solidFill>
                <a:effectLst/>
                <a:uLnTx/>
                <a:uFillTx/>
                <a:latin typeface="+mn-lt"/>
                <a:ea typeface="+mn-ea"/>
                <a:cs typeface="+mn-cs"/>
              </a:rPr>
              <a:t>Industry Overview</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solidFill>
                  <a:schemeClr val="tx1"/>
                </a:solidFill>
                <a:effectLst/>
                <a:uLnTx/>
                <a:uFillTx/>
                <a:latin typeface="+mn-lt"/>
                <a:ea typeface="+mn-ea"/>
                <a:cs typeface="+mn-cs"/>
              </a:rPr>
              <a:t>Transocean</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solidFill>
                  <a:schemeClr val="tx1"/>
                </a:solidFill>
                <a:effectLst/>
                <a:uLnTx/>
                <a:uFillTx/>
                <a:latin typeface="+mn-lt"/>
                <a:ea typeface="+mn-ea"/>
                <a:cs typeface="+mn-cs"/>
              </a:rPr>
              <a:t>Precision</a:t>
            </a:r>
          </a:p>
          <a:p>
            <a:pPr marL="512064" marR="0" lvl="0" indent="-457200" algn="l" defTabSz="914400" rtl="0" eaLnBrk="0" fontAlgn="base" latinLnBrk="0" hangingPunct="0">
              <a:lnSpc>
                <a:spcPct val="100000"/>
              </a:lnSpc>
              <a:spcBef>
                <a:spcPct val="20000"/>
              </a:spcBef>
              <a:spcAft>
                <a:spcPct val="0"/>
              </a:spcAft>
              <a:buClrTx/>
              <a:buSzTx/>
              <a:buFont typeface="Arial" charset="0"/>
              <a:buAutoNum type="arabicPeriod"/>
              <a:tabLst/>
              <a:defRPr/>
            </a:pPr>
            <a:r>
              <a:rPr kumimoji="0" lang="en-CA" sz="2800" i="0" u="none" strike="noStrike" kern="1200" cap="none" spc="0" normalizeH="0" baseline="0" noProof="0" dirty="0" smtClean="0">
                <a:ln>
                  <a:noFill/>
                </a:ln>
                <a:solidFill>
                  <a:schemeClr val="tx1"/>
                </a:solidFill>
                <a:effectLst/>
                <a:uLnTx/>
                <a:uFillTx/>
                <a:latin typeface="+mn-lt"/>
                <a:ea typeface="+mn-ea"/>
                <a:cs typeface="+mn-cs"/>
              </a:rPr>
              <a:t>Inter</a:t>
            </a:r>
            <a:r>
              <a:rPr kumimoji="0" lang="en-CA" sz="2800" i="0" u="none" strike="noStrike" kern="1200" cap="none" spc="0" normalizeH="0" noProof="0" dirty="0" smtClean="0">
                <a:ln>
                  <a:noFill/>
                </a:ln>
                <a:solidFill>
                  <a:schemeClr val="tx1"/>
                </a:solidFill>
                <a:effectLst/>
                <a:uLnTx/>
                <a:uFillTx/>
                <a:latin typeface="+mn-lt"/>
                <a:ea typeface="+mn-ea"/>
                <a:cs typeface="+mn-cs"/>
              </a:rPr>
              <a:t> P</a:t>
            </a:r>
            <a:r>
              <a:rPr kumimoji="0" lang="en-CA" sz="2800" i="0" u="none" strike="noStrike" kern="1200" cap="none" spc="0" normalizeH="0" baseline="0" noProof="0" dirty="0" smtClean="0">
                <a:ln>
                  <a:noFill/>
                </a:ln>
                <a:solidFill>
                  <a:schemeClr val="tx1"/>
                </a:solidFill>
                <a:effectLst/>
                <a:uLnTx/>
                <a:uFillTx/>
                <a:latin typeface="+mn-lt"/>
                <a:ea typeface="+mn-ea"/>
                <a:cs typeface="+mn-cs"/>
              </a:rPr>
              <a:t>ipeline Fund</a:t>
            </a:r>
            <a:endParaRPr kumimoji="0" lang="en-CA" sz="28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9961" t="11438" r="8090" b="8829"/>
          <a:stretch>
            <a:fillRect/>
          </a:stretch>
        </p:blipFill>
        <p:spPr bwMode="auto">
          <a:xfrm>
            <a:off x="1403648" y="1988840"/>
            <a:ext cx="6624736" cy="4297126"/>
          </a:xfrm>
          <a:prstGeom prst="rect">
            <a:avLst/>
          </a:prstGeom>
          <a:noFill/>
          <a:ln w="9525">
            <a:noFill/>
            <a:miter lim="800000"/>
            <a:headEnd/>
            <a:tailEnd/>
          </a:ln>
        </p:spPr>
      </p:pic>
      <p:sp>
        <p:nvSpPr>
          <p:cNvPr id="14" name="Title 1"/>
          <p:cNvSpPr>
            <a:spLocks noGrp="1"/>
          </p:cNvSpPr>
          <p:nvPr>
            <p:ph type="title"/>
          </p:nvPr>
        </p:nvSpPr>
        <p:spPr>
          <a:xfrm>
            <a:off x="457200" y="908720"/>
            <a:ext cx="8229600" cy="1399032"/>
          </a:xfrm>
        </p:spPr>
        <p:txBody>
          <a:bodyPr/>
          <a:lstStyle/>
          <a:p>
            <a:pPr>
              <a:defRPr/>
            </a:pPr>
            <a:r>
              <a:rPr lang="en-US" dirty="0" smtClean="0"/>
              <a:t>Horizontal Drilling</a:t>
            </a:r>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27584" y="1052736"/>
            <a:ext cx="7488832" cy="720080"/>
          </a:xfrm>
        </p:spPr>
        <p:txBody>
          <a:bodyPr/>
          <a:lstStyle/>
          <a:p>
            <a:r>
              <a:rPr lang="en-US" dirty="0" smtClean="0"/>
              <a:t>Oil Sands 2010 Results</a:t>
            </a:r>
            <a:endParaRPr lang="en-US" dirty="0"/>
          </a:p>
        </p:txBody>
      </p:sp>
      <p:pic>
        <p:nvPicPr>
          <p:cNvPr id="15" name="Picture 2"/>
          <p:cNvPicPr>
            <a:picLocks noChangeAspect="1" noChangeArrowheads="1"/>
          </p:cNvPicPr>
          <p:nvPr/>
        </p:nvPicPr>
        <p:blipFill>
          <a:blip r:embed="rId3" cstate="print"/>
          <a:srcRect l="18600" t="30240" r="19385" b="22320"/>
          <a:stretch>
            <a:fillRect/>
          </a:stretch>
        </p:blipFill>
        <p:spPr bwMode="auto">
          <a:xfrm>
            <a:off x="235773" y="2132857"/>
            <a:ext cx="8584699" cy="4104456"/>
          </a:xfrm>
          <a:prstGeom prst="rect">
            <a:avLst/>
          </a:prstGeom>
          <a:noFill/>
          <a:ln w="9525">
            <a:noFill/>
            <a:miter lim="800000"/>
            <a:headEnd/>
            <a:tailEnd/>
          </a:ln>
        </p:spPr>
      </p:pic>
      <p:sp>
        <p:nvSpPr>
          <p:cNvPr id="16" name="Rectangle 15"/>
          <p:cNvSpPr/>
          <p:nvPr/>
        </p:nvSpPr>
        <p:spPr>
          <a:xfrm>
            <a:off x="2763838" y="4365104"/>
            <a:ext cx="5840610" cy="9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04042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73224" y="1061864"/>
            <a:ext cx="7571184" cy="710952"/>
          </a:xfrm>
        </p:spPr>
        <p:txBody>
          <a:bodyPr>
            <a:normAutofit fontScale="90000"/>
          </a:bodyPr>
          <a:lstStyle/>
          <a:p>
            <a:r>
              <a:rPr lang="en-US" dirty="0" smtClean="0"/>
              <a:t>Conventional Oil Pipelines</a:t>
            </a:r>
            <a:endParaRPr lang="en-US" dirty="0"/>
          </a:p>
        </p:txBody>
      </p:sp>
      <p:pic>
        <p:nvPicPr>
          <p:cNvPr id="14" name="Picture 2"/>
          <p:cNvPicPr>
            <a:picLocks noChangeAspect="1" noChangeArrowheads="1"/>
          </p:cNvPicPr>
          <p:nvPr/>
        </p:nvPicPr>
        <p:blipFill>
          <a:blip r:embed="rId3" cstate="print"/>
          <a:srcRect l="25687" t="37301" r="47541" b="14006"/>
          <a:stretch>
            <a:fillRect/>
          </a:stretch>
        </p:blipFill>
        <p:spPr bwMode="auto">
          <a:xfrm>
            <a:off x="127256" y="1916832"/>
            <a:ext cx="4156712" cy="4725144"/>
          </a:xfrm>
          <a:prstGeom prst="rect">
            <a:avLst/>
          </a:prstGeom>
          <a:noFill/>
          <a:ln w="9525">
            <a:noFill/>
            <a:miter lim="800000"/>
            <a:headEnd/>
            <a:tailEnd/>
          </a:ln>
        </p:spPr>
      </p:pic>
      <p:sp>
        <p:nvSpPr>
          <p:cNvPr id="15" name="TextBox 14"/>
          <p:cNvSpPr txBox="1"/>
          <p:nvPr/>
        </p:nvSpPr>
        <p:spPr>
          <a:xfrm>
            <a:off x="4788024" y="1916832"/>
            <a:ext cx="3888432" cy="3970318"/>
          </a:xfrm>
          <a:prstGeom prst="rect">
            <a:avLst/>
          </a:prstGeom>
          <a:noFill/>
        </p:spPr>
        <p:txBody>
          <a:bodyPr wrap="square" rtlCol="0">
            <a:spAutoFit/>
          </a:bodyPr>
          <a:lstStyle/>
          <a:p>
            <a:r>
              <a:rPr lang="en-US" dirty="0" smtClean="0"/>
              <a:t>Three main business components:</a:t>
            </a:r>
          </a:p>
          <a:p>
            <a:pPr>
              <a:buFont typeface="Arial" pitchFamily="34" charset="0"/>
              <a:buChar char="•"/>
            </a:pPr>
            <a:r>
              <a:rPr lang="en-US" dirty="0" smtClean="0"/>
              <a:t>Oil gathering</a:t>
            </a:r>
          </a:p>
          <a:p>
            <a:pPr>
              <a:buFont typeface="Arial" pitchFamily="34" charset="0"/>
              <a:buChar char="•"/>
            </a:pPr>
            <a:r>
              <a:rPr lang="en-US" dirty="0" err="1" smtClean="0"/>
              <a:t>Hardisty</a:t>
            </a:r>
            <a:r>
              <a:rPr lang="en-US" dirty="0" smtClean="0"/>
              <a:t> South Transmission</a:t>
            </a:r>
          </a:p>
          <a:p>
            <a:pPr>
              <a:buFont typeface="Arial" pitchFamily="34" charset="0"/>
              <a:buChar char="•"/>
            </a:pPr>
            <a:r>
              <a:rPr lang="en-US" dirty="0" smtClean="0"/>
              <a:t>Midstream Marketing</a:t>
            </a:r>
          </a:p>
          <a:p>
            <a:pPr>
              <a:buFont typeface="Arial" pitchFamily="34" charset="0"/>
              <a:buChar char="•"/>
            </a:pPr>
            <a:endParaRPr lang="en-US" dirty="0" smtClean="0"/>
          </a:p>
          <a:p>
            <a:r>
              <a:rPr lang="en-US" dirty="0" smtClean="0"/>
              <a:t>Three main pipelines:</a:t>
            </a:r>
          </a:p>
          <a:p>
            <a:pPr>
              <a:buFont typeface="Arial" pitchFamily="34" charset="0"/>
              <a:buChar char="•"/>
            </a:pPr>
            <a:r>
              <a:rPr lang="en-US" dirty="0" smtClean="0"/>
              <a:t>Bow River</a:t>
            </a:r>
          </a:p>
          <a:p>
            <a:pPr>
              <a:buFont typeface="Arial" pitchFamily="34" charset="0"/>
              <a:buChar char="•"/>
            </a:pPr>
            <a:r>
              <a:rPr lang="en-US" dirty="0" smtClean="0"/>
              <a:t>Central Alberta</a:t>
            </a:r>
          </a:p>
          <a:p>
            <a:pPr>
              <a:buFont typeface="Arial" pitchFamily="34" charset="0"/>
              <a:buChar char="•"/>
            </a:pPr>
            <a:r>
              <a:rPr lang="en-US" dirty="0" smtClean="0"/>
              <a:t>Mid-Saskatchewan</a:t>
            </a:r>
          </a:p>
          <a:p>
            <a:pPr>
              <a:buFont typeface="Arial" pitchFamily="34" charset="0"/>
              <a:buChar char="•"/>
            </a:pPr>
            <a:endParaRPr lang="en-US" dirty="0" smtClean="0"/>
          </a:p>
          <a:p>
            <a:pPr>
              <a:buFont typeface="Arial" pitchFamily="34" charset="0"/>
              <a:buChar char="•"/>
            </a:pPr>
            <a:r>
              <a:rPr lang="en-US" dirty="0" smtClean="0"/>
              <a:t>Transported 165,000 bpd in 2010</a:t>
            </a:r>
          </a:p>
          <a:p>
            <a:pPr>
              <a:buFont typeface="Arial" pitchFamily="34" charset="0"/>
              <a:buChar char="•"/>
            </a:pPr>
            <a:endParaRPr lang="en-US" dirty="0" smtClean="0"/>
          </a:p>
          <a:p>
            <a:pPr>
              <a:buFont typeface="Arial" pitchFamily="34" charset="0"/>
              <a:buChar char="•"/>
            </a:pPr>
            <a:r>
              <a:rPr lang="en-US" dirty="0" smtClean="0"/>
              <a:t>Services to over 150 oil producers and marketers</a:t>
            </a:r>
          </a:p>
        </p:txBody>
      </p:sp>
    </p:spTree>
    <p:extLst>
      <p:ext uri="{BB962C8B-B14F-4D97-AF65-F5344CB8AC3E}">
        <p14:creationId xmlns:p14="http://schemas.microsoft.com/office/powerpoint/2010/main" val="344517747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57200" y="1052736"/>
            <a:ext cx="8219256" cy="850106"/>
          </a:xfrm>
        </p:spPr>
        <p:txBody>
          <a:bodyPr/>
          <a:lstStyle/>
          <a:p>
            <a:r>
              <a:rPr lang="en-US" dirty="0" smtClean="0"/>
              <a:t>Three Main Conventional Pipelines</a:t>
            </a:r>
            <a:endParaRPr lang="en-US" dirty="0"/>
          </a:p>
        </p:txBody>
      </p:sp>
      <p:sp>
        <p:nvSpPr>
          <p:cNvPr id="14" name="Content Placeholder 2"/>
          <p:cNvSpPr>
            <a:spLocks noGrp="1"/>
          </p:cNvSpPr>
          <p:nvPr>
            <p:ph idx="1"/>
          </p:nvPr>
        </p:nvSpPr>
        <p:spPr>
          <a:xfrm>
            <a:off x="457200" y="1960240"/>
            <a:ext cx="8229600" cy="3196952"/>
          </a:xfrm>
        </p:spPr>
        <p:txBody>
          <a:bodyPr/>
          <a:lstStyle/>
          <a:p>
            <a:r>
              <a:rPr lang="en-US" dirty="0" smtClean="0"/>
              <a:t>Majority of contracts under short-term with fixed tolling arrangement</a:t>
            </a:r>
          </a:p>
          <a:p>
            <a:r>
              <a:rPr lang="en-US" dirty="0" smtClean="0"/>
              <a:t>No specific volume commitments</a:t>
            </a:r>
          </a:p>
          <a:p>
            <a:r>
              <a:rPr lang="en-US" dirty="0" smtClean="0"/>
              <a:t>Slight volume decreases from 2009-2010</a:t>
            </a:r>
          </a:p>
          <a:p>
            <a:endParaRPr lang="en-US" dirty="0" smtClean="0"/>
          </a:p>
          <a:p>
            <a:endParaRPr lang="en-US" dirty="0"/>
          </a:p>
        </p:txBody>
      </p:sp>
    </p:spTree>
    <p:extLst>
      <p:ext uri="{BB962C8B-B14F-4D97-AF65-F5344CB8AC3E}">
        <p14:creationId xmlns:p14="http://schemas.microsoft.com/office/powerpoint/2010/main" val="371018861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01216" y="980728"/>
            <a:ext cx="7931224" cy="926976"/>
          </a:xfrm>
        </p:spPr>
        <p:txBody>
          <a:bodyPr/>
          <a:lstStyle/>
          <a:p>
            <a:r>
              <a:rPr lang="en-US" dirty="0" smtClean="0"/>
              <a:t>Cash Flow by Component</a:t>
            </a:r>
            <a:endParaRPr lang="en-US" dirty="0"/>
          </a:p>
        </p:txBody>
      </p:sp>
      <p:pic>
        <p:nvPicPr>
          <p:cNvPr id="14" name="Picture 2"/>
          <p:cNvPicPr>
            <a:picLocks noChangeAspect="1" noChangeArrowheads="1"/>
          </p:cNvPicPr>
          <p:nvPr/>
        </p:nvPicPr>
        <p:blipFill>
          <a:blip r:embed="rId3" cstate="print"/>
          <a:srcRect l="15057" t="30240" r="16731" b="11171"/>
          <a:stretch>
            <a:fillRect/>
          </a:stretch>
        </p:blipFill>
        <p:spPr bwMode="auto">
          <a:xfrm>
            <a:off x="251520" y="1853272"/>
            <a:ext cx="8568951" cy="4600064"/>
          </a:xfrm>
          <a:prstGeom prst="rect">
            <a:avLst/>
          </a:prstGeom>
          <a:noFill/>
          <a:ln w="9525">
            <a:noFill/>
            <a:miter lim="800000"/>
            <a:headEnd/>
            <a:tailEnd/>
          </a:ln>
        </p:spPr>
      </p:pic>
    </p:spTree>
    <p:extLst>
      <p:ext uri="{BB962C8B-B14F-4D97-AF65-F5344CB8AC3E}">
        <p14:creationId xmlns:p14="http://schemas.microsoft.com/office/powerpoint/2010/main" val="255293515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5" name="Title 1"/>
          <p:cNvSpPr>
            <a:spLocks noGrp="1"/>
          </p:cNvSpPr>
          <p:nvPr>
            <p:ph type="title"/>
          </p:nvPr>
        </p:nvSpPr>
        <p:spPr>
          <a:xfrm>
            <a:off x="824034" y="1066726"/>
            <a:ext cx="7564390" cy="850106"/>
          </a:xfrm>
        </p:spPr>
        <p:txBody>
          <a:bodyPr/>
          <a:lstStyle/>
          <a:p>
            <a:r>
              <a:rPr lang="en-US" dirty="0" smtClean="0"/>
              <a:t>Conventional Oil 2010 Results</a:t>
            </a:r>
            <a:endParaRPr lang="en-US" dirty="0"/>
          </a:p>
        </p:txBody>
      </p:sp>
      <p:pic>
        <p:nvPicPr>
          <p:cNvPr id="16" name="Picture 2"/>
          <p:cNvPicPr>
            <a:picLocks noChangeAspect="1" noChangeArrowheads="1"/>
          </p:cNvPicPr>
          <p:nvPr/>
        </p:nvPicPr>
        <p:blipFill>
          <a:blip r:embed="rId3" cstate="print"/>
          <a:srcRect l="17419" t="27405" r="19385" b="22511"/>
          <a:stretch>
            <a:fillRect/>
          </a:stretch>
        </p:blipFill>
        <p:spPr bwMode="auto">
          <a:xfrm>
            <a:off x="237817" y="2348880"/>
            <a:ext cx="8585811" cy="3888432"/>
          </a:xfrm>
          <a:prstGeom prst="rect">
            <a:avLst/>
          </a:prstGeom>
          <a:noFill/>
          <a:ln w="9525">
            <a:noFill/>
            <a:miter lim="800000"/>
            <a:headEnd/>
            <a:tailEnd/>
          </a:ln>
        </p:spPr>
      </p:pic>
      <p:sp>
        <p:nvSpPr>
          <p:cNvPr id="17" name="Rectangle 16"/>
          <p:cNvSpPr/>
          <p:nvPr/>
        </p:nvSpPr>
        <p:spPr>
          <a:xfrm>
            <a:off x="5686378" y="4437112"/>
            <a:ext cx="2918070" cy="9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34020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683568" y="1052736"/>
            <a:ext cx="7632848" cy="648072"/>
          </a:xfrm>
        </p:spPr>
        <p:txBody>
          <a:bodyPr/>
          <a:lstStyle/>
          <a:p>
            <a:r>
              <a:rPr lang="en-US" dirty="0" smtClean="0"/>
              <a:t>NGL Extraction</a:t>
            </a:r>
            <a:endParaRPr lang="en-US" dirty="0"/>
          </a:p>
        </p:txBody>
      </p:sp>
      <p:pic>
        <p:nvPicPr>
          <p:cNvPr id="14" name="Picture 2"/>
          <p:cNvPicPr>
            <a:picLocks noChangeAspect="1" noChangeArrowheads="1"/>
          </p:cNvPicPr>
          <p:nvPr/>
        </p:nvPicPr>
        <p:blipFill>
          <a:blip r:embed="rId3" cstate="print"/>
          <a:srcRect l="13285" t="22680" r="46553" b="8336"/>
          <a:stretch>
            <a:fillRect/>
          </a:stretch>
        </p:blipFill>
        <p:spPr bwMode="auto">
          <a:xfrm>
            <a:off x="284071" y="1772815"/>
            <a:ext cx="4503953" cy="4835125"/>
          </a:xfrm>
          <a:prstGeom prst="rect">
            <a:avLst/>
          </a:prstGeom>
          <a:noFill/>
          <a:ln w="9525">
            <a:noFill/>
            <a:miter lim="800000"/>
            <a:headEnd/>
            <a:tailEnd/>
          </a:ln>
        </p:spPr>
      </p:pic>
      <p:sp>
        <p:nvSpPr>
          <p:cNvPr id="15" name="TextBox 14"/>
          <p:cNvSpPr txBox="1"/>
          <p:nvPr/>
        </p:nvSpPr>
        <p:spPr>
          <a:xfrm>
            <a:off x="5076056" y="1866885"/>
            <a:ext cx="3744416" cy="4370427"/>
          </a:xfrm>
          <a:prstGeom prst="rect">
            <a:avLst/>
          </a:prstGeom>
          <a:noFill/>
        </p:spPr>
        <p:txBody>
          <a:bodyPr wrap="square" rtlCol="0">
            <a:spAutoFit/>
          </a:bodyPr>
          <a:lstStyle/>
          <a:p>
            <a:r>
              <a:rPr lang="en-US" sz="2000" dirty="0" smtClean="0"/>
              <a:t>Three Main Plants</a:t>
            </a:r>
          </a:p>
          <a:p>
            <a:pPr>
              <a:buFont typeface="Arial" pitchFamily="34" charset="0"/>
              <a:buChar char="•"/>
            </a:pPr>
            <a:r>
              <a:rPr lang="en-US" sz="2000" dirty="0" smtClean="0"/>
              <a:t>Cochrane</a:t>
            </a:r>
          </a:p>
          <a:p>
            <a:pPr>
              <a:buFont typeface="Arial" pitchFamily="34" charset="0"/>
              <a:buChar char="•"/>
            </a:pPr>
            <a:r>
              <a:rPr lang="en-US" sz="2000" dirty="0" smtClean="0"/>
              <a:t>Empress II</a:t>
            </a:r>
          </a:p>
          <a:p>
            <a:pPr>
              <a:buFont typeface="Arial" pitchFamily="34" charset="0"/>
              <a:buChar char="•"/>
            </a:pPr>
            <a:r>
              <a:rPr lang="en-US" sz="2000" dirty="0" smtClean="0"/>
              <a:t>Empress V (50% ownership)</a:t>
            </a:r>
          </a:p>
          <a:p>
            <a:pPr lvl="1">
              <a:buFont typeface="Arial" pitchFamily="34" charset="0"/>
              <a:buChar char="•"/>
            </a:pPr>
            <a:endParaRPr lang="en-US" sz="2000" dirty="0" smtClean="0"/>
          </a:p>
          <a:p>
            <a:pPr>
              <a:buFont typeface="Arial" pitchFamily="34" charset="0"/>
              <a:buChar char="•"/>
            </a:pPr>
            <a:r>
              <a:rPr lang="en-US" sz="2000" dirty="0" smtClean="0"/>
              <a:t>Located on TransCanada natural gas transmission system</a:t>
            </a:r>
          </a:p>
          <a:p>
            <a:pPr>
              <a:buFont typeface="Arial" pitchFamily="34" charset="0"/>
              <a:buChar char="•"/>
            </a:pPr>
            <a:endParaRPr lang="en-US" sz="2000" dirty="0" smtClean="0"/>
          </a:p>
          <a:p>
            <a:pPr>
              <a:buFont typeface="Arial" pitchFamily="34" charset="0"/>
              <a:buChar char="•"/>
            </a:pPr>
            <a:r>
              <a:rPr lang="en-US" sz="2000" dirty="0" smtClean="0"/>
              <a:t>Average production of 108,800 b/d</a:t>
            </a:r>
          </a:p>
          <a:p>
            <a:pPr>
              <a:buFont typeface="Arial" pitchFamily="34" charset="0"/>
              <a:buChar char="•"/>
            </a:pPr>
            <a:endParaRPr lang="en-US" sz="2000" dirty="0" smtClean="0"/>
          </a:p>
          <a:p>
            <a:pPr>
              <a:buFont typeface="Arial" pitchFamily="34" charset="0"/>
              <a:buChar char="•"/>
            </a:pPr>
            <a:r>
              <a:rPr lang="en-US" sz="2000" dirty="0" smtClean="0"/>
              <a:t>Largest ethane producer in Canada</a:t>
            </a:r>
          </a:p>
          <a:p>
            <a:pPr>
              <a:buFont typeface="Arial" pitchFamily="34" charset="0"/>
              <a:buChar char="•"/>
            </a:pPr>
            <a:endParaRPr lang="en-US" dirty="0" smtClean="0"/>
          </a:p>
        </p:txBody>
      </p:sp>
    </p:spTree>
    <p:extLst>
      <p:ext uri="{BB962C8B-B14F-4D97-AF65-F5344CB8AC3E}">
        <p14:creationId xmlns:p14="http://schemas.microsoft.com/office/powerpoint/2010/main" val="135016125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1378191" y="980050"/>
            <a:ext cx="6650193" cy="576742"/>
          </a:xfrm>
        </p:spPr>
        <p:txBody>
          <a:bodyPr/>
          <a:lstStyle/>
          <a:p>
            <a:r>
              <a:rPr lang="en-US" dirty="0" smtClean="0"/>
              <a:t>NLG Extraction 2010 Results</a:t>
            </a:r>
            <a:endParaRPr lang="en-US" dirty="0"/>
          </a:p>
        </p:txBody>
      </p:sp>
      <p:pic>
        <p:nvPicPr>
          <p:cNvPr id="14" name="Picture 2"/>
          <p:cNvPicPr>
            <a:picLocks noChangeAspect="1" noChangeArrowheads="1"/>
          </p:cNvPicPr>
          <p:nvPr/>
        </p:nvPicPr>
        <p:blipFill>
          <a:blip r:embed="rId3" cstate="print"/>
          <a:srcRect l="19490" t="28350" r="16432" b="11171"/>
          <a:stretch>
            <a:fillRect/>
          </a:stretch>
        </p:blipFill>
        <p:spPr bwMode="auto">
          <a:xfrm>
            <a:off x="1914766" y="1628800"/>
            <a:ext cx="5370998" cy="3168352"/>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l="16828" t="49725" r="18204" b="20035"/>
          <a:stretch>
            <a:fillRect/>
          </a:stretch>
        </p:blipFill>
        <p:spPr bwMode="auto">
          <a:xfrm>
            <a:off x="1907704" y="4744795"/>
            <a:ext cx="5378060" cy="1564525"/>
          </a:xfrm>
          <a:prstGeom prst="rect">
            <a:avLst/>
          </a:prstGeom>
          <a:noFill/>
          <a:ln w="9525">
            <a:noFill/>
            <a:miter lim="800000"/>
            <a:headEnd/>
            <a:tailEnd/>
          </a:ln>
        </p:spPr>
      </p:pic>
      <p:sp>
        <p:nvSpPr>
          <p:cNvPr id="16" name="Rectangle 15"/>
          <p:cNvSpPr/>
          <p:nvPr/>
        </p:nvSpPr>
        <p:spPr>
          <a:xfrm>
            <a:off x="5292080" y="4941168"/>
            <a:ext cx="1803840" cy="7993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57567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5" name="Title 1"/>
          <p:cNvSpPr>
            <a:spLocks noGrp="1"/>
          </p:cNvSpPr>
          <p:nvPr>
            <p:ph type="title"/>
          </p:nvPr>
        </p:nvSpPr>
        <p:spPr>
          <a:xfrm>
            <a:off x="539552" y="980728"/>
            <a:ext cx="8229600" cy="1143000"/>
          </a:xfrm>
        </p:spPr>
        <p:txBody>
          <a:bodyPr/>
          <a:lstStyle/>
          <a:p>
            <a:r>
              <a:rPr lang="en-US" dirty="0" smtClean="0"/>
              <a:t>Higher NGL Revenue</a:t>
            </a:r>
            <a:endParaRPr lang="en-US" dirty="0"/>
          </a:p>
        </p:txBody>
      </p:sp>
      <p:pic>
        <p:nvPicPr>
          <p:cNvPr id="16" name="Picture 2"/>
          <p:cNvPicPr>
            <a:picLocks noChangeAspect="1" noChangeArrowheads="1"/>
          </p:cNvPicPr>
          <p:nvPr/>
        </p:nvPicPr>
        <p:blipFill>
          <a:blip r:embed="rId3" cstate="print"/>
          <a:srcRect l="20372" t="37799" r="17613" b="27236"/>
          <a:stretch>
            <a:fillRect/>
          </a:stretch>
        </p:blipFill>
        <p:spPr bwMode="auto">
          <a:xfrm>
            <a:off x="765920" y="2276872"/>
            <a:ext cx="7560840" cy="2664296"/>
          </a:xfrm>
          <a:prstGeom prst="rect">
            <a:avLst/>
          </a:prstGeom>
          <a:noFill/>
          <a:ln w="9525">
            <a:noFill/>
            <a:miter lim="800000"/>
            <a:headEnd/>
            <a:tailEnd/>
          </a:ln>
        </p:spPr>
      </p:pic>
      <p:sp>
        <p:nvSpPr>
          <p:cNvPr id="17" name="TextBox 16"/>
          <p:cNvSpPr txBox="1"/>
          <p:nvPr/>
        </p:nvSpPr>
        <p:spPr>
          <a:xfrm>
            <a:off x="899592" y="5229200"/>
            <a:ext cx="7272808" cy="1200329"/>
          </a:xfrm>
          <a:prstGeom prst="rect">
            <a:avLst/>
          </a:prstGeom>
          <a:noFill/>
        </p:spPr>
        <p:txBody>
          <a:bodyPr wrap="square" rtlCol="0">
            <a:spAutoFit/>
          </a:bodyPr>
          <a:lstStyle/>
          <a:p>
            <a:pPr>
              <a:buFont typeface="Arial" pitchFamily="34" charset="0"/>
              <a:buChar char="•"/>
            </a:pPr>
            <a:r>
              <a:rPr lang="en-US" dirty="0" smtClean="0"/>
              <a:t>Higher realized </a:t>
            </a:r>
            <a:r>
              <a:rPr lang="en-US" dirty="0" err="1" smtClean="0"/>
              <a:t>Frac</a:t>
            </a:r>
            <a:r>
              <a:rPr lang="en-US" dirty="0" smtClean="0"/>
              <a:t> spreads: difference between the weighted average propane plus price at Mont </a:t>
            </a:r>
            <a:r>
              <a:rPr lang="en-US" dirty="0" err="1" smtClean="0"/>
              <a:t>Belvieu</a:t>
            </a:r>
            <a:r>
              <a:rPr lang="en-US" dirty="0" smtClean="0"/>
              <a:t>, Texas and the monthly index price of AECO natural gas purchased for shrinkage</a:t>
            </a:r>
          </a:p>
          <a:p>
            <a:pPr>
              <a:buFont typeface="Arial" pitchFamily="34" charset="0"/>
              <a:buChar char="•"/>
            </a:pPr>
            <a:r>
              <a:rPr lang="en-US" dirty="0" smtClean="0"/>
              <a:t>Increased ethane production at Empress V</a:t>
            </a:r>
            <a:endParaRPr lang="en-US" dirty="0"/>
          </a:p>
        </p:txBody>
      </p:sp>
    </p:spTree>
    <p:extLst>
      <p:ext uri="{BB962C8B-B14F-4D97-AF65-F5344CB8AC3E}">
        <p14:creationId xmlns:p14="http://schemas.microsoft.com/office/powerpoint/2010/main" val="48866274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539552" y="994718"/>
            <a:ext cx="8064896" cy="994122"/>
          </a:xfrm>
        </p:spPr>
        <p:txBody>
          <a:bodyPr/>
          <a:lstStyle/>
          <a:p>
            <a:r>
              <a:rPr lang="en-US" dirty="0" smtClean="0"/>
              <a:t>Propane Plus </a:t>
            </a:r>
            <a:r>
              <a:rPr lang="en-US" dirty="0" err="1" smtClean="0"/>
              <a:t>Frac</a:t>
            </a:r>
            <a:r>
              <a:rPr lang="en-US" dirty="0" smtClean="0"/>
              <a:t> Spread</a:t>
            </a:r>
            <a:endParaRPr lang="en-US" dirty="0"/>
          </a:p>
        </p:txBody>
      </p:sp>
      <p:pic>
        <p:nvPicPr>
          <p:cNvPr id="14" name="Picture 2"/>
          <p:cNvPicPr>
            <a:picLocks noChangeAspect="1" noChangeArrowheads="1"/>
          </p:cNvPicPr>
          <p:nvPr/>
        </p:nvPicPr>
        <p:blipFill>
          <a:blip r:embed="rId3" cstate="print"/>
          <a:srcRect l="22444" t="33075" r="21747" b="14951"/>
          <a:stretch>
            <a:fillRect/>
          </a:stretch>
        </p:blipFill>
        <p:spPr bwMode="auto">
          <a:xfrm>
            <a:off x="755576" y="1916832"/>
            <a:ext cx="7532166" cy="4384128"/>
          </a:xfrm>
          <a:prstGeom prst="rect">
            <a:avLst/>
          </a:prstGeom>
          <a:noFill/>
          <a:ln w="9525">
            <a:noFill/>
            <a:miter lim="800000"/>
            <a:headEnd/>
            <a:tailEnd/>
          </a:ln>
        </p:spPr>
      </p:pic>
    </p:spTree>
    <p:extLst>
      <p:ext uri="{BB962C8B-B14F-4D97-AF65-F5344CB8AC3E}">
        <p14:creationId xmlns:p14="http://schemas.microsoft.com/office/powerpoint/2010/main" val="152388196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52737" y="1084980"/>
            <a:ext cx="7355160" cy="508918"/>
          </a:xfrm>
        </p:spPr>
        <p:txBody>
          <a:bodyPr/>
          <a:lstStyle/>
          <a:p>
            <a:r>
              <a:rPr lang="en-US" dirty="0" smtClean="0"/>
              <a:t>Bulk Liquid Storage</a:t>
            </a:r>
            <a:endParaRPr lang="en-US" dirty="0"/>
          </a:p>
        </p:txBody>
      </p:sp>
      <p:pic>
        <p:nvPicPr>
          <p:cNvPr id="14" name="Picture 2"/>
          <p:cNvPicPr>
            <a:picLocks noChangeAspect="1" noChangeArrowheads="1"/>
          </p:cNvPicPr>
          <p:nvPr/>
        </p:nvPicPr>
        <p:blipFill>
          <a:blip r:embed="rId3" cstate="print"/>
          <a:srcRect l="13284" t="23625" r="45372" b="7391"/>
          <a:stretch>
            <a:fillRect/>
          </a:stretch>
        </p:blipFill>
        <p:spPr bwMode="auto">
          <a:xfrm>
            <a:off x="251520" y="1700808"/>
            <a:ext cx="4666641" cy="4866640"/>
          </a:xfrm>
          <a:prstGeom prst="rect">
            <a:avLst/>
          </a:prstGeom>
          <a:noFill/>
          <a:ln w="9525">
            <a:noFill/>
            <a:miter lim="800000"/>
            <a:headEnd/>
            <a:tailEnd/>
          </a:ln>
        </p:spPr>
      </p:pic>
      <p:sp>
        <p:nvSpPr>
          <p:cNvPr id="15" name="TextBox 14"/>
          <p:cNvSpPr txBox="1"/>
          <p:nvPr/>
        </p:nvSpPr>
        <p:spPr>
          <a:xfrm>
            <a:off x="5580112" y="1844824"/>
            <a:ext cx="3024768" cy="4247317"/>
          </a:xfrm>
          <a:prstGeom prst="rect">
            <a:avLst/>
          </a:prstGeom>
          <a:noFill/>
        </p:spPr>
        <p:txBody>
          <a:bodyPr wrap="square" rtlCol="0">
            <a:spAutoFit/>
          </a:bodyPr>
          <a:lstStyle/>
          <a:p>
            <a:pPr>
              <a:buFont typeface="Arial" pitchFamily="34" charset="0"/>
              <a:buChar char="•"/>
            </a:pPr>
            <a:r>
              <a:rPr lang="en-US" dirty="0" smtClean="0"/>
              <a:t>Operated under the wholly-owned subsidiary Simon Storage Ltd.</a:t>
            </a:r>
          </a:p>
          <a:p>
            <a:pPr>
              <a:buFont typeface="Arial" pitchFamily="34" charset="0"/>
              <a:buChar char="•"/>
            </a:pPr>
            <a:endParaRPr lang="en-US" dirty="0" smtClean="0"/>
          </a:p>
          <a:p>
            <a:pPr>
              <a:buFont typeface="Arial" pitchFamily="34" charset="0"/>
              <a:buChar char="•"/>
            </a:pPr>
            <a:r>
              <a:rPr lang="en-US" dirty="0" smtClean="0"/>
              <a:t>Operate eight terminals in the UK, Germany, and Ireland</a:t>
            </a:r>
          </a:p>
          <a:p>
            <a:endParaRPr lang="en-US" dirty="0" smtClean="0"/>
          </a:p>
          <a:p>
            <a:pPr>
              <a:buFont typeface="Arial" pitchFamily="34" charset="0"/>
              <a:buChar char="•"/>
            </a:pPr>
            <a:r>
              <a:rPr lang="en-US" dirty="0" smtClean="0"/>
              <a:t>Eight million barrels of storage capacity</a:t>
            </a:r>
          </a:p>
          <a:p>
            <a:pPr>
              <a:buFont typeface="Arial" pitchFamily="34" charset="0"/>
              <a:buChar char="•"/>
            </a:pPr>
            <a:endParaRPr lang="en-US" dirty="0" smtClean="0"/>
          </a:p>
          <a:p>
            <a:pPr>
              <a:buFont typeface="Arial" pitchFamily="34" charset="0"/>
              <a:buChar char="•"/>
            </a:pPr>
            <a:r>
              <a:rPr lang="en-US" dirty="0" smtClean="0"/>
              <a:t>98% average capacity utilization rate</a:t>
            </a:r>
          </a:p>
          <a:p>
            <a:pPr>
              <a:buFont typeface="Arial" pitchFamily="34" charset="0"/>
              <a:buChar char="•"/>
            </a:pPr>
            <a:endParaRPr lang="en-US" dirty="0" smtClean="0"/>
          </a:p>
          <a:p>
            <a:pPr>
              <a:buFont typeface="Arial" pitchFamily="34" charset="0"/>
              <a:buChar char="•"/>
            </a:pPr>
            <a:r>
              <a:rPr lang="en-US" dirty="0" smtClean="0"/>
              <a:t>Fee-based revenue</a:t>
            </a:r>
          </a:p>
          <a:p>
            <a:endParaRPr lang="en-US" dirty="0" smtClean="0"/>
          </a:p>
        </p:txBody>
      </p:sp>
    </p:spTree>
    <p:extLst>
      <p:ext uri="{BB962C8B-B14F-4D97-AF65-F5344CB8AC3E}">
        <p14:creationId xmlns:p14="http://schemas.microsoft.com/office/powerpoint/2010/main" val="2863647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7008" t="34078" r="6250" b="22610"/>
          <a:stretch>
            <a:fillRect/>
          </a:stretch>
        </p:blipFill>
        <p:spPr bwMode="auto">
          <a:xfrm>
            <a:off x="395536" y="2420888"/>
            <a:ext cx="8460432" cy="3168352"/>
          </a:xfrm>
          <a:prstGeom prst="rect">
            <a:avLst/>
          </a:prstGeom>
          <a:noFill/>
          <a:ln w="9525">
            <a:noFill/>
            <a:miter lim="800000"/>
            <a:headEnd/>
            <a:tailEnd/>
          </a:ln>
        </p:spPr>
      </p:pic>
      <p:sp>
        <p:nvSpPr>
          <p:cNvPr id="14" name="Title 1"/>
          <p:cNvSpPr>
            <a:spLocks noGrp="1"/>
          </p:cNvSpPr>
          <p:nvPr>
            <p:ph type="title"/>
          </p:nvPr>
        </p:nvSpPr>
        <p:spPr>
          <a:xfrm>
            <a:off x="479690" y="908720"/>
            <a:ext cx="8229600" cy="1399032"/>
          </a:xfrm>
        </p:spPr>
        <p:txBody>
          <a:bodyPr/>
          <a:lstStyle/>
          <a:p>
            <a:pPr>
              <a:defRPr/>
            </a:pPr>
            <a:r>
              <a:rPr lang="en-US" dirty="0" smtClean="0"/>
              <a:t>Extended-Reach Drilling</a:t>
            </a:r>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48942" y="1119882"/>
            <a:ext cx="7571184" cy="580926"/>
          </a:xfrm>
        </p:spPr>
        <p:txBody>
          <a:bodyPr/>
          <a:lstStyle/>
          <a:p>
            <a:r>
              <a:rPr lang="en-US" dirty="0" smtClean="0"/>
              <a:t>Bulk Liquid Storage 2010 Results</a:t>
            </a:r>
            <a:endParaRPr lang="en-US" dirty="0"/>
          </a:p>
        </p:txBody>
      </p:sp>
      <p:pic>
        <p:nvPicPr>
          <p:cNvPr id="14" name="Picture 2"/>
          <p:cNvPicPr>
            <a:picLocks noChangeAspect="1" noChangeArrowheads="1"/>
          </p:cNvPicPr>
          <p:nvPr/>
        </p:nvPicPr>
        <p:blipFill>
          <a:blip r:embed="rId3" cstate="print"/>
          <a:srcRect l="17419" t="31185" r="18204" b="30071"/>
          <a:stretch>
            <a:fillRect/>
          </a:stretch>
        </p:blipFill>
        <p:spPr bwMode="auto">
          <a:xfrm>
            <a:off x="427239" y="2132856"/>
            <a:ext cx="8277636" cy="3113606"/>
          </a:xfrm>
          <a:prstGeom prst="rect">
            <a:avLst/>
          </a:prstGeom>
          <a:noFill/>
          <a:ln w="9525">
            <a:noFill/>
            <a:miter lim="800000"/>
            <a:headEnd/>
            <a:tailEnd/>
          </a:ln>
        </p:spPr>
      </p:pic>
      <p:sp>
        <p:nvSpPr>
          <p:cNvPr id="15" name="Rectangle 14"/>
          <p:cNvSpPr/>
          <p:nvPr/>
        </p:nvSpPr>
        <p:spPr>
          <a:xfrm>
            <a:off x="5580112" y="3429000"/>
            <a:ext cx="2952328" cy="9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55576" y="5661248"/>
            <a:ext cx="7552151" cy="646331"/>
          </a:xfrm>
          <a:prstGeom prst="rect">
            <a:avLst/>
          </a:prstGeom>
          <a:noFill/>
        </p:spPr>
        <p:txBody>
          <a:bodyPr wrap="square" rtlCol="0">
            <a:spAutoFit/>
          </a:bodyPr>
          <a:lstStyle/>
          <a:p>
            <a:pPr>
              <a:buFont typeface="Arial" pitchFamily="34" charset="0"/>
              <a:buChar char="•"/>
            </a:pPr>
            <a:r>
              <a:rPr lang="en-US" dirty="0" smtClean="0"/>
              <a:t>Foreign currency translation loss of $12.9mm</a:t>
            </a:r>
          </a:p>
          <a:p>
            <a:pPr>
              <a:buFont typeface="Arial" pitchFamily="34" charset="0"/>
              <a:buChar char="•"/>
            </a:pPr>
            <a:r>
              <a:rPr lang="en-US" dirty="0" smtClean="0"/>
              <a:t>Sale of bulk trucking business decreased ancillary revenues $9.8mm</a:t>
            </a:r>
            <a:endParaRPr lang="en-US" dirty="0"/>
          </a:p>
        </p:txBody>
      </p:sp>
    </p:spTree>
    <p:extLst>
      <p:ext uri="{BB962C8B-B14F-4D97-AF65-F5344CB8AC3E}">
        <p14:creationId xmlns:p14="http://schemas.microsoft.com/office/powerpoint/2010/main" val="3256370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46856" y="3006080"/>
            <a:ext cx="8229600" cy="1143000"/>
          </a:xfrm>
        </p:spPr>
        <p:txBody>
          <a:bodyPr/>
          <a:lstStyle/>
          <a:p>
            <a:r>
              <a:rPr lang="en-US" dirty="0" smtClean="0"/>
              <a:t>Management</a:t>
            </a:r>
            <a:endParaRPr lang="en-US" dirty="0"/>
          </a:p>
        </p:txBody>
      </p:sp>
    </p:spTree>
    <p:extLst>
      <p:ext uri="{BB962C8B-B14F-4D97-AF65-F5344CB8AC3E}">
        <p14:creationId xmlns:p14="http://schemas.microsoft.com/office/powerpoint/2010/main" val="71027650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17240" y="1033859"/>
            <a:ext cx="7355160" cy="666949"/>
          </a:xfrm>
        </p:spPr>
        <p:txBody>
          <a:bodyPr/>
          <a:lstStyle/>
          <a:p>
            <a:r>
              <a:rPr lang="en-US" dirty="0" smtClean="0"/>
              <a:t>Management</a:t>
            </a:r>
            <a:endParaRPr lang="en-US" dirty="0"/>
          </a:p>
        </p:txBody>
      </p:sp>
      <p:sp>
        <p:nvSpPr>
          <p:cNvPr id="14" name="Content Placeholder 2"/>
          <p:cNvSpPr>
            <a:spLocks noGrp="1"/>
          </p:cNvSpPr>
          <p:nvPr>
            <p:ph sz="half" idx="1"/>
          </p:nvPr>
        </p:nvSpPr>
        <p:spPr>
          <a:xfrm>
            <a:off x="457200" y="2071389"/>
            <a:ext cx="4038600" cy="4525963"/>
          </a:xfrm>
        </p:spPr>
        <p:txBody>
          <a:bodyPr>
            <a:normAutofit fontScale="77500" lnSpcReduction="20000"/>
          </a:bodyPr>
          <a:lstStyle/>
          <a:p>
            <a:r>
              <a:rPr lang="en-US" dirty="0" smtClean="0"/>
              <a:t>David </a:t>
            </a:r>
            <a:r>
              <a:rPr lang="en-US" dirty="0" err="1" smtClean="0"/>
              <a:t>Fesyk</a:t>
            </a:r>
            <a:endParaRPr lang="en-US" dirty="0"/>
          </a:p>
          <a:p>
            <a:r>
              <a:rPr lang="en-US" dirty="0" smtClean="0"/>
              <a:t>Director, President, and Chief Executive Officer</a:t>
            </a:r>
          </a:p>
          <a:p>
            <a:r>
              <a:rPr lang="en-US" dirty="0" smtClean="0"/>
              <a:t>Date of Appointment: November, 1997</a:t>
            </a:r>
          </a:p>
          <a:p>
            <a:r>
              <a:rPr lang="en-US" dirty="0" smtClean="0"/>
              <a:t>Worked for predecessor: Koch Pipelines Canada , as VP Transportation, President and CEO</a:t>
            </a:r>
          </a:p>
          <a:p>
            <a:r>
              <a:rPr lang="en-US" dirty="0" smtClean="0"/>
              <a:t>Bachelor of Science degree from Arizona State University and MBA from the University of Calgary</a:t>
            </a:r>
          </a:p>
          <a:p>
            <a:endParaRPr lang="en-US" dirty="0" smtClean="0"/>
          </a:p>
          <a:p>
            <a:endParaRPr lang="en-US" dirty="0" smtClean="0"/>
          </a:p>
          <a:p>
            <a:endParaRPr lang="en-US" dirty="0"/>
          </a:p>
        </p:txBody>
      </p:sp>
      <p:pic>
        <p:nvPicPr>
          <p:cNvPr id="15" name="Picture 2"/>
          <p:cNvPicPr>
            <a:picLocks noChangeAspect="1" noChangeArrowheads="1"/>
          </p:cNvPicPr>
          <p:nvPr/>
        </p:nvPicPr>
        <p:blipFill>
          <a:blip r:embed="rId3" cstate="print"/>
          <a:srcRect/>
          <a:stretch>
            <a:fillRect/>
          </a:stretch>
        </p:blipFill>
        <p:spPr bwMode="auto">
          <a:xfrm>
            <a:off x="5132240" y="1844824"/>
            <a:ext cx="3456384" cy="4608512"/>
          </a:xfrm>
          <a:prstGeom prst="rect">
            <a:avLst/>
          </a:prstGeom>
          <a:ln>
            <a:noFill/>
          </a:ln>
          <a:effectLst>
            <a:softEdge rad="112500"/>
          </a:effectLst>
        </p:spPr>
      </p:pic>
    </p:spTree>
    <p:extLst>
      <p:ext uri="{BB962C8B-B14F-4D97-AF65-F5344CB8AC3E}">
        <p14:creationId xmlns:p14="http://schemas.microsoft.com/office/powerpoint/2010/main" val="189035745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9" name="Title 1"/>
          <p:cNvSpPr>
            <a:spLocks noGrp="1"/>
          </p:cNvSpPr>
          <p:nvPr>
            <p:ph type="title"/>
          </p:nvPr>
        </p:nvSpPr>
        <p:spPr>
          <a:xfrm>
            <a:off x="1033264" y="1033859"/>
            <a:ext cx="7211144" cy="810965"/>
          </a:xfrm>
        </p:spPr>
        <p:txBody>
          <a:bodyPr/>
          <a:lstStyle/>
          <a:p>
            <a:r>
              <a:rPr lang="en-US" dirty="0" smtClean="0"/>
              <a:t>Management</a:t>
            </a:r>
            <a:endParaRPr lang="en-US" dirty="0"/>
          </a:p>
        </p:txBody>
      </p:sp>
      <p:sp>
        <p:nvSpPr>
          <p:cNvPr id="20" name="Content Placeholder 2"/>
          <p:cNvSpPr>
            <a:spLocks noGrp="1"/>
          </p:cNvSpPr>
          <p:nvPr>
            <p:ph sz="half" idx="1"/>
          </p:nvPr>
        </p:nvSpPr>
        <p:spPr>
          <a:xfrm>
            <a:off x="251520" y="2060847"/>
            <a:ext cx="4320480" cy="4392489"/>
          </a:xfrm>
        </p:spPr>
        <p:txBody>
          <a:bodyPr>
            <a:normAutofit fontScale="70000" lnSpcReduction="20000"/>
          </a:bodyPr>
          <a:lstStyle/>
          <a:p>
            <a:r>
              <a:rPr lang="en-US" dirty="0" smtClean="0"/>
              <a:t>William A. van </a:t>
            </a:r>
            <a:r>
              <a:rPr lang="en-US" dirty="0" err="1" smtClean="0"/>
              <a:t>Yzerloo</a:t>
            </a:r>
            <a:endParaRPr lang="en-US" dirty="0" smtClean="0"/>
          </a:p>
          <a:p>
            <a:r>
              <a:rPr lang="en-US" dirty="0" smtClean="0"/>
              <a:t>Chief Financial Officer</a:t>
            </a:r>
          </a:p>
          <a:p>
            <a:r>
              <a:rPr lang="en-US" dirty="0" smtClean="0"/>
              <a:t>Date of Appointment: April 15, 2004</a:t>
            </a:r>
          </a:p>
          <a:p>
            <a:r>
              <a:rPr lang="en-US" dirty="0" smtClean="0"/>
              <a:t>more than 18 years of executive experience in the fields of finance, business and corporate development, and operations in the energy industry</a:t>
            </a:r>
          </a:p>
          <a:p>
            <a:r>
              <a:rPr lang="en-US" dirty="0" smtClean="0"/>
              <a:t>Received his Certified General Accountant designation in 1986 </a:t>
            </a:r>
          </a:p>
          <a:p>
            <a:r>
              <a:rPr lang="en-US" dirty="0"/>
              <a:t>A</a:t>
            </a:r>
            <a:r>
              <a:rPr lang="en-US" dirty="0" smtClean="0"/>
              <a:t>ttended the University of Idaho Energy Industry Leadership program</a:t>
            </a:r>
          </a:p>
          <a:p>
            <a:endParaRPr lang="en-US" dirty="0"/>
          </a:p>
        </p:txBody>
      </p:sp>
      <p:pic>
        <p:nvPicPr>
          <p:cNvPr id="21" name="Picture 2"/>
          <p:cNvPicPr>
            <a:picLocks noChangeAspect="1" noChangeArrowheads="1"/>
          </p:cNvPicPr>
          <p:nvPr/>
        </p:nvPicPr>
        <p:blipFill>
          <a:blip r:embed="rId3" cstate="print"/>
          <a:srcRect/>
          <a:stretch>
            <a:fillRect/>
          </a:stretch>
        </p:blipFill>
        <p:spPr bwMode="auto">
          <a:xfrm>
            <a:off x="5040560" y="1845501"/>
            <a:ext cx="3563888" cy="4751851"/>
          </a:xfrm>
          <a:prstGeom prst="rect">
            <a:avLst/>
          </a:prstGeom>
          <a:ln>
            <a:noFill/>
          </a:ln>
          <a:effectLst>
            <a:softEdge rad="112500"/>
          </a:effectLst>
        </p:spPr>
      </p:pic>
    </p:spTree>
    <p:extLst>
      <p:ext uri="{BB962C8B-B14F-4D97-AF65-F5344CB8AC3E}">
        <p14:creationId xmlns:p14="http://schemas.microsoft.com/office/powerpoint/2010/main" val="177085882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17240" y="1033859"/>
            <a:ext cx="7427168" cy="738957"/>
          </a:xfrm>
        </p:spPr>
        <p:txBody>
          <a:bodyPr/>
          <a:lstStyle/>
          <a:p>
            <a:r>
              <a:rPr lang="en-US" dirty="0" smtClean="0"/>
              <a:t>Management</a:t>
            </a:r>
            <a:endParaRPr lang="en-US" dirty="0"/>
          </a:p>
        </p:txBody>
      </p:sp>
      <p:sp>
        <p:nvSpPr>
          <p:cNvPr id="14" name="Content Placeholder 2"/>
          <p:cNvSpPr>
            <a:spLocks noGrp="1"/>
          </p:cNvSpPr>
          <p:nvPr>
            <p:ph sz="half" idx="1"/>
          </p:nvPr>
        </p:nvSpPr>
        <p:spPr>
          <a:xfrm>
            <a:off x="457200" y="2143397"/>
            <a:ext cx="4038600" cy="4453955"/>
          </a:xfrm>
        </p:spPr>
        <p:txBody>
          <a:bodyPr>
            <a:normAutofit fontScale="70000" lnSpcReduction="20000"/>
          </a:bodyPr>
          <a:lstStyle/>
          <a:p>
            <a:r>
              <a:rPr lang="en-US" dirty="0" smtClean="0"/>
              <a:t>Christian P. Bayle </a:t>
            </a:r>
          </a:p>
          <a:p>
            <a:r>
              <a:rPr lang="en-US" dirty="0" smtClean="0"/>
              <a:t>Chief Operating Officer</a:t>
            </a:r>
          </a:p>
          <a:p>
            <a:r>
              <a:rPr lang="en-US" dirty="0" smtClean="0"/>
              <a:t>Date of Appointment: March 1, 2011</a:t>
            </a:r>
          </a:p>
          <a:p>
            <a:r>
              <a:rPr lang="en-US" dirty="0" smtClean="0"/>
              <a:t>Worked for IPL since its inception in 1997: VP Operations 2002, Senior VP Corporate Development 2005 </a:t>
            </a:r>
          </a:p>
          <a:p>
            <a:r>
              <a:rPr lang="en-US" dirty="0" smtClean="0"/>
              <a:t>received a Bachelor of Mechanical Engineering from the University of Alberta in 1992 and a Masters in Engineering Management from the same university in 1993</a:t>
            </a:r>
          </a:p>
          <a:p>
            <a:endParaRPr lang="en-US" dirty="0"/>
          </a:p>
        </p:txBody>
      </p:sp>
      <p:pic>
        <p:nvPicPr>
          <p:cNvPr id="15" name="Picture 2"/>
          <p:cNvPicPr>
            <a:picLocks noChangeAspect="1" noChangeArrowheads="1"/>
          </p:cNvPicPr>
          <p:nvPr/>
        </p:nvPicPr>
        <p:blipFill>
          <a:blip r:embed="rId3" cstate="print"/>
          <a:srcRect/>
          <a:stretch>
            <a:fillRect/>
          </a:stretch>
        </p:blipFill>
        <p:spPr bwMode="auto">
          <a:xfrm>
            <a:off x="4932040" y="1809054"/>
            <a:ext cx="3512567" cy="4683423"/>
          </a:xfrm>
          <a:prstGeom prst="rect">
            <a:avLst/>
          </a:prstGeom>
          <a:ln>
            <a:noFill/>
          </a:ln>
          <a:effectLst>
            <a:softEdge rad="112500"/>
          </a:effectLst>
        </p:spPr>
      </p:pic>
    </p:spTree>
    <p:extLst>
      <p:ext uri="{BB962C8B-B14F-4D97-AF65-F5344CB8AC3E}">
        <p14:creationId xmlns:p14="http://schemas.microsoft.com/office/powerpoint/2010/main" val="215544759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817240" y="1033859"/>
            <a:ext cx="7427168" cy="738957"/>
          </a:xfrm>
        </p:spPr>
        <p:txBody>
          <a:bodyPr/>
          <a:lstStyle/>
          <a:p>
            <a:r>
              <a:rPr lang="en-US" dirty="0" smtClean="0"/>
              <a:t>Board</a:t>
            </a:r>
            <a:endParaRPr lang="en-US" dirty="0"/>
          </a:p>
        </p:txBody>
      </p:sp>
      <p:sp>
        <p:nvSpPr>
          <p:cNvPr id="14" name="Content Placeholder 2"/>
          <p:cNvSpPr>
            <a:spLocks noGrp="1"/>
          </p:cNvSpPr>
          <p:nvPr>
            <p:ph sz="half" idx="1"/>
          </p:nvPr>
        </p:nvSpPr>
        <p:spPr>
          <a:xfrm>
            <a:off x="457200" y="2071389"/>
            <a:ext cx="4038600" cy="4093915"/>
          </a:xfrm>
        </p:spPr>
        <p:txBody>
          <a:bodyPr>
            <a:normAutofit fontScale="70000" lnSpcReduction="20000"/>
          </a:bodyPr>
          <a:lstStyle/>
          <a:p>
            <a:r>
              <a:rPr lang="en-US" dirty="0" smtClean="0"/>
              <a:t>John F. Driscoll</a:t>
            </a:r>
          </a:p>
          <a:p>
            <a:r>
              <a:rPr lang="en-US" dirty="0" smtClean="0"/>
              <a:t>Director and Chairman of the Board</a:t>
            </a:r>
          </a:p>
          <a:p>
            <a:r>
              <a:rPr lang="en-US" dirty="0" smtClean="0"/>
              <a:t>Former CEO Sentry Select Capital Inc.</a:t>
            </a:r>
          </a:p>
          <a:p>
            <a:r>
              <a:rPr lang="en-US" dirty="0" smtClean="0"/>
              <a:t>Founder and Chairman of both </a:t>
            </a:r>
            <a:r>
              <a:rPr lang="en-US" dirty="0" err="1" smtClean="0"/>
              <a:t>Petrofund</a:t>
            </a:r>
            <a:r>
              <a:rPr lang="en-US" dirty="0" smtClean="0"/>
              <a:t> Energy Trust and NCE Resources Group</a:t>
            </a:r>
          </a:p>
          <a:p>
            <a:r>
              <a:rPr lang="en-US" dirty="0" smtClean="0"/>
              <a:t>Bachelor’s of science from Boston College Business School, New York Institute of Finance advanced degree, CFA Chart holder</a:t>
            </a:r>
            <a:endParaRPr lang="en-US" dirty="0"/>
          </a:p>
        </p:txBody>
      </p:sp>
      <p:pic>
        <p:nvPicPr>
          <p:cNvPr id="15" name="Picture 2"/>
          <p:cNvPicPr>
            <a:picLocks noChangeAspect="1" noChangeArrowheads="1"/>
          </p:cNvPicPr>
          <p:nvPr/>
        </p:nvPicPr>
        <p:blipFill>
          <a:blip r:embed="rId3" cstate="print"/>
          <a:srcRect/>
          <a:stretch>
            <a:fillRect/>
          </a:stretch>
        </p:blipFill>
        <p:spPr bwMode="auto">
          <a:xfrm>
            <a:off x="5076056" y="1916832"/>
            <a:ext cx="3440559" cy="4587412"/>
          </a:xfrm>
          <a:prstGeom prst="rect">
            <a:avLst/>
          </a:prstGeom>
          <a:ln>
            <a:noFill/>
          </a:ln>
          <a:effectLst>
            <a:softEdge rad="112500"/>
          </a:effectLst>
        </p:spPr>
      </p:pic>
    </p:spTree>
    <p:extLst>
      <p:ext uri="{BB962C8B-B14F-4D97-AF65-F5344CB8AC3E}">
        <p14:creationId xmlns:p14="http://schemas.microsoft.com/office/powerpoint/2010/main" val="425982871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txBox="1">
            <a:spLocks/>
          </p:cNvSpPr>
          <p:nvPr/>
        </p:nvSpPr>
        <p:spPr bwMode="auto">
          <a:xfrm>
            <a:off x="683568" y="267905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Financials</a:t>
            </a:r>
            <a:endParaRPr kumimoji="0" lang="en-US" sz="4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90339232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9190" t="29295" r="20893" b="24401"/>
          <a:stretch>
            <a:fillRect/>
          </a:stretch>
        </p:blipFill>
        <p:spPr bwMode="auto">
          <a:xfrm>
            <a:off x="251520" y="1810891"/>
            <a:ext cx="8567936" cy="4138389"/>
          </a:xfrm>
          <a:prstGeom prst="rect">
            <a:avLst/>
          </a:prstGeom>
          <a:noFill/>
          <a:ln w="9525">
            <a:noFill/>
            <a:miter lim="800000"/>
            <a:headEnd/>
            <a:tailEnd/>
          </a:ln>
        </p:spPr>
      </p:pic>
      <p:sp>
        <p:nvSpPr>
          <p:cNvPr id="14" name="Rectangle 13"/>
          <p:cNvSpPr/>
          <p:nvPr/>
        </p:nvSpPr>
        <p:spPr>
          <a:xfrm>
            <a:off x="287016" y="5111875"/>
            <a:ext cx="8541914" cy="2015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7016" y="3462699"/>
            <a:ext cx="8541914" cy="4703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7016" y="2492896"/>
            <a:ext cx="8541914" cy="2687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5536" y="6021288"/>
            <a:ext cx="8352928" cy="369332"/>
          </a:xfrm>
          <a:prstGeom prst="rect">
            <a:avLst/>
          </a:prstGeom>
          <a:noFill/>
        </p:spPr>
        <p:txBody>
          <a:bodyPr wrap="square" rtlCol="0">
            <a:spAutoFit/>
          </a:bodyPr>
          <a:lstStyle/>
          <a:p>
            <a:pPr>
              <a:buFont typeface="Arial" pitchFamily="34" charset="0"/>
              <a:buChar char="•"/>
            </a:pPr>
            <a:r>
              <a:rPr lang="en-US" dirty="0" smtClean="0">
                <a:solidFill>
                  <a:sysClr val="windowText" lastClr="000000"/>
                </a:solidFill>
              </a:rPr>
              <a:t>$1,512mm of current liabilities is current portion of long-term debt</a:t>
            </a:r>
            <a:endParaRPr lang="en-US" dirty="0">
              <a:solidFill>
                <a:sysClr val="windowText" lastClr="000000"/>
              </a:solidFill>
            </a:endParaRPr>
          </a:p>
        </p:txBody>
      </p:sp>
    </p:spTree>
    <p:extLst>
      <p:ext uri="{BB962C8B-B14F-4D97-AF65-F5344CB8AC3E}">
        <p14:creationId xmlns:p14="http://schemas.microsoft.com/office/powerpoint/2010/main" val="36222898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4"/>
          <p:cNvPicPr>
            <a:picLocks noChangeAspect="1" noChangeArrowheads="1"/>
          </p:cNvPicPr>
          <p:nvPr/>
        </p:nvPicPr>
        <p:blipFill>
          <a:blip r:embed="rId3" cstate="print"/>
          <a:srcRect l="19191" t="18900" r="19385" b="14006"/>
          <a:stretch>
            <a:fillRect/>
          </a:stretch>
        </p:blipFill>
        <p:spPr bwMode="auto">
          <a:xfrm>
            <a:off x="1823526" y="980728"/>
            <a:ext cx="5484778" cy="3744416"/>
          </a:xfrm>
          <a:prstGeom prst="rect">
            <a:avLst/>
          </a:prstGeom>
          <a:noFill/>
          <a:ln w="9525">
            <a:noFill/>
            <a:miter lim="800000"/>
            <a:headEnd/>
            <a:tailEnd/>
          </a:ln>
        </p:spPr>
      </p:pic>
      <p:pic>
        <p:nvPicPr>
          <p:cNvPr id="14" name="Picture 5"/>
          <p:cNvPicPr>
            <a:picLocks noChangeAspect="1" noChangeArrowheads="1"/>
          </p:cNvPicPr>
          <p:nvPr/>
        </p:nvPicPr>
        <p:blipFill>
          <a:blip r:embed="rId4" cstate="print"/>
          <a:srcRect l="19191" t="37799" r="18794" b="26291"/>
          <a:stretch>
            <a:fillRect/>
          </a:stretch>
        </p:blipFill>
        <p:spPr bwMode="auto">
          <a:xfrm>
            <a:off x="1835696" y="4653136"/>
            <a:ext cx="5571148" cy="2016224"/>
          </a:xfrm>
          <a:prstGeom prst="rect">
            <a:avLst/>
          </a:prstGeom>
          <a:noFill/>
          <a:ln w="9525">
            <a:noFill/>
            <a:miter lim="800000"/>
            <a:headEnd/>
            <a:tailEnd/>
          </a:ln>
        </p:spPr>
      </p:pic>
      <p:sp>
        <p:nvSpPr>
          <p:cNvPr id="15" name="Rectangle 14"/>
          <p:cNvSpPr/>
          <p:nvPr/>
        </p:nvSpPr>
        <p:spPr>
          <a:xfrm>
            <a:off x="1817694" y="2564904"/>
            <a:ext cx="5490610"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7704" y="1412776"/>
            <a:ext cx="5256584"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35696" y="4725144"/>
            <a:ext cx="5418602" cy="2160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39752" y="7326433"/>
            <a:ext cx="4914546" cy="1446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35696" y="6381329"/>
            <a:ext cx="5418602" cy="2160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37181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4"/>
          <p:cNvPicPr>
            <a:picLocks noGrp="1" noChangeAspect="1" noChangeArrowheads="1"/>
          </p:cNvPicPr>
          <p:nvPr>
            <p:ph idx="1"/>
          </p:nvPr>
        </p:nvPicPr>
        <p:blipFill>
          <a:blip r:embed="rId3" cstate="print"/>
          <a:srcRect l="19495" t="26001" r="20352" b="9313"/>
          <a:stretch>
            <a:fillRect/>
          </a:stretch>
        </p:blipFill>
        <p:spPr bwMode="auto">
          <a:xfrm>
            <a:off x="364632" y="1036666"/>
            <a:ext cx="8273566" cy="5560686"/>
          </a:xfrm>
          <a:prstGeom prst="rect">
            <a:avLst/>
          </a:prstGeom>
          <a:noFill/>
          <a:ln w="9525">
            <a:noFill/>
            <a:miter lim="800000"/>
            <a:headEnd/>
            <a:tailEnd/>
          </a:ln>
        </p:spPr>
      </p:pic>
      <p:sp>
        <p:nvSpPr>
          <p:cNvPr id="14" name="Rectangle 13"/>
          <p:cNvSpPr/>
          <p:nvPr/>
        </p:nvSpPr>
        <p:spPr>
          <a:xfrm>
            <a:off x="391806" y="2132856"/>
            <a:ext cx="8140634" cy="2602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5536" y="5301208"/>
            <a:ext cx="814063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554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10802" b="4841"/>
          <a:stretch>
            <a:fillRect/>
          </a:stretch>
        </p:blipFill>
        <p:spPr bwMode="auto">
          <a:xfrm>
            <a:off x="0" y="0"/>
            <a:ext cx="9144000" cy="6858000"/>
          </a:xfrm>
          <a:prstGeom prst="rect">
            <a:avLst/>
          </a:prstGeom>
          <a:noFill/>
          <a:ln w="9525">
            <a:noFill/>
            <a:miter lim="800000"/>
            <a:headEnd/>
            <a:tailEnd/>
          </a:ln>
        </p:spPr>
      </p:pic>
      <p:sp>
        <p:nvSpPr>
          <p:cNvPr id="10" name="Rectangle 9"/>
          <p:cNvSpPr/>
          <p:nvPr/>
        </p:nvSpPr>
        <p:spPr>
          <a:xfrm>
            <a:off x="4283968" y="1412776"/>
            <a:ext cx="4439036" cy="923330"/>
          </a:xfrm>
          <a:prstGeom prst="rect">
            <a:avLst/>
          </a:prstGeom>
        </p:spPr>
        <p:txBody>
          <a:bodyPr wrap="none">
            <a:spAutoFit/>
          </a:bodyPr>
          <a:lstStyle/>
          <a:p>
            <a:r>
              <a:rPr lang="en-US" sz="5400" b="1" dirty="0" smtClean="0">
                <a:ln w="6350">
                  <a:solidFill>
                    <a:srgbClr val="6EA0B0">
                      <a:shade val="43000"/>
                    </a:srgbClr>
                  </a:solidFill>
                </a:ln>
                <a:solidFill>
                  <a:srgbClr val="6EA0B0">
                    <a:tint val="83000"/>
                    <a:satMod val="150000"/>
                  </a:srgbClr>
                </a:solidFill>
                <a:effectLst>
                  <a:outerShdw blurRad="26000" dist="26000" dir="14500000" algn="tl" rotWithShape="0">
                    <a:srgbClr val="000000">
                      <a:alpha val="40000"/>
                    </a:srgbClr>
                  </a:outerShdw>
                </a:effectLst>
                <a:latin typeface="Century Gothic"/>
                <a:ea typeface="+mj-ea"/>
                <a:cs typeface="+mj-cs"/>
              </a:rPr>
              <a:t>Types of Rigs</a:t>
            </a:r>
            <a:endParaRPr lang="en-CA" sz="2000" b="1"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Grp="1" noChangeAspect="1" noChangeArrowheads="1"/>
          </p:cNvPicPr>
          <p:nvPr>
            <p:ph idx="1"/>
          </p:nvPr>
        </p:nvPicPr>
        <p:blipFill>
          <a:blip r:embed="rId3" cstate="print"/>
          <a:srcRect l="19477" t="26162" r="20684" b="15045"/>
          <a:stretch>
            <a:fillRect/>
          </a:stretch>
        </p:blipFill>
        <p:spPr bwMode="auto">
          <a:xfrm>
            <a:off x="179512" y="1268760"/>
            <a:ext cx="8794556" cy="5400600"/>
          </a:xfrm>
          <a:prstGeom prst="rect">
            <a:avLst/>
          </a:prstGeom>
          <a:noFill/>
          <a:ln w="9525">
            <a:noFill/>
            <a:miter lim="800000"/>
            <a:headEnd/>
            <a:tailEnd/>
          </a:ln>
        </p:spPr>
      </p:pic>
      <p:sp>
        <p:nvSpPr>
          <p:cNvPr id="14" name="Rectangle 13"/>
          <p:cNvSpPr/>
          <p:nvPr/>
        </p:nvSpPr>
        <p:spPr>
          <a:xfrm>
            <a:off x="179512" y="1988840"/>
            <a:ext cx="88924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7504" y="3933056"/>
            <a:ext cx="88924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4016" y="4437112"/>
            <a:ext cx="88924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4016" y="5157192"/>
            <a:ext cx="8892480"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184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9061" t="26460" r="19962" b="6255"/>
          <a:stretch>
            <a:fillRect/>
          </a:stretch>
        </p:blipFill>
        <p:spPr bwMode="auto">
          <a:xfrm>
            <a:off x="467544" y="983561"/>
            <a:ext cx="8244409" cy="5685799"/>
          </a:xfrm>
          <a:prstGeom prst="rect">
            <a:avLst/>
          </a:prstGeom>
          <a:noFill/>
          <a:ln w="9525">
            <a:noFill/>
            <a:miter lim="800000"/>
            <a:headEnd/>
            <a:tailEnd/>
          </a:ln>
        </p:spPr>
      </p:pic>
      <p:sp>
        <p:nvSpPr>
          <p:cNvPr id="14" name="Rectangle 13"/>
          <p:cNvSpPr/>
          <p:nvPr/>
        </p:nvSpPr>
        <p:spPr>
          <a:xfrm>
            <a:off x="575049" y="2310596"/>
            <a:ext cx="8017634" cy="1823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5049" y="2996952"/>
            <a:ext cx="8017634" cy="1823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5049" y="6309320"/>
            <a:ext cx="801763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1593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9191" t="29295" r="21374" b="25155"/>
          <a:stretch>
            <a:fillRect/>
          </a:stretch>
        </p:blipFill>
        <p:spPr bwMode="auto">
          <a:xfrm>
            <a:off x="179512" y="1686831"/>
            <a:ext cx="8748464" cy="4190441"/>
          </a:xfrm>
          <a:prstGeom prst="rect">
            <a:avLst/>
          </a:prstGeom>
          <a:noFill/>
          <a:ln w="9525">
            <a:noFill/>
            <a:miter lim="800000"/>
            <a:headEnd/>
            <a:tailEnd/>
          </a:ln>
        </p:spPr>
      </p:pic>
      <p:sp>
        <p:nvSpPr>
          <p:cNvPr id="14" name="Rectangle 13"/>
          <p:cNvSpPr/>
          <p:nvPr/>
        </p:nvSpPr>
        <p:spPr>
          <a:xfrm>
            <a:off x="287015" y="2420888"/>
            <a:ext cx="8624832" cy="2052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3527" y="4365104"/>
            <a:ext cx="8624832" cy="2052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3528" y="5301208"/>
            <a:ext cx="8624832" cy="2797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94930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7" name="Title 1"/>
          <p:cNvSpPr>
            <a:spLocks noGrp="1"/>
          </p:cNvSpPr>
          <p:nvPr>
            <p:ph type="title"/>
          </p:nvPr>
        </p:nvSpPr>
        <p:spPr>
          <a:xfrm>
            <a:off x="601216" y="1124744"/>
            <a:ext cx="7931224" cy="580926"/>
          </a:xfrm>
        </p:spPr>
        <p:txBody>
          <a:bodyPr/>
          <a:lstStyle/>
          <a:p>
            <a:r>
              <a:rPr lang="en-US" dirty="0" smtClean="0"/>
              <a:t>Upcoming Events</a:t>
            </a:r>
            <a:endParaRPr lang="en-US" dirty="0"/>
          </a:p>
        </p:txBody>
      </p:sp>
      <p:sp>
        <p:nvSpPr>
          <p:cNvPr id="19" name="Content Placeholder 2"/>
          <p:cNvSpPr>
            <a:spLocks noGrp="1"/>
          </p:cNvSpPr>
          <p:nvPr>
            <p:ph idx="1"/>
          </p:nvPr>
        </p:nvSpPr>
        <p:spPr>
          <a:xfrm>
            <a:off x="683568" y="1988840"/>
            <a:ext cx="7715200" cy="4569371"/>
          </a:xfrm>
        </p:spPr>
        <p:txBody>
          <a:bodyPr>
            <a:normAutofit fontScale="92500"/>
          </a:bodyPr>
          <a:lstStyle/>
          <a:p>
            <a:r>
              <a:rPr lang="en-US" dirty="0" smtClean="0"/>
              <a:t>Acquisition of Dong Energy Oil Terminals (DEOT) expected November 2011 for CAD $500MM</a:t>
            </a:r>
          </a:p>
          <a:p>
            <a:pPr lvl="1"/>
            <a:r>
              <a:rPr lang="en-US" dirty="0" smtClean="0"/>
              <a:t>Establishes IPL as 4</a:t>
            </a:r>
            <a:r>
              <a:rPr lang="en-US" baseline="30000" dirty="0" smtClean="0"/>
              <a:t>th</a:t>
            </a:r>
            <a:r>
              <a:rPr lang="en-US" dirty="0" smtClean="0"/>
              <a:t> largest storage provider in EU</a:t>
            </a:r>
          </a:p>
          <a:p>
            <a:pPr lvl="1"/>
            <a:r>
              <a:rPr lang="en-US" dirty="0" smtClean="0"/>
              <a:t>10.7 million barrels of capacity</a:t>
            </a:r>
          </a:p>
          <a:p>
            <a:pPr lvl="1"/>
            <a:r>
              <a:rPr lang="en-US" dirty="0" smtClean="0"/>
              <a:t>Doubles size of storage business</a:t>
            </a:r>
          </a:p>
          <a:p>
            <a:pPr lvl="1"/>
            <a:r>
              <a:rPr lang="en-US" dirty="0" smtClean="0"/>
              <a:t>Expansion of additional 10 million barrels can be constructed at </a:t>
            </a:r>
            <a:r>
              <a:rPr lang="en-US" dirty="0" err="1" smtClean="0"/>
              <a:t>Gulfhavn</a:t>
            </a:r>
            <a:r>
              <a:rPr lang="en-US" dirty="0" smtClean="0"/>
              <a:t> Terminal (GOT)</a:t>
            </a:r>
          </a:p>
          <a:p>
            <a:pPr lvl="1"/>
            <a:r>
              <a:rPr lang="en-US" dirty="0" smtClean="0"/>
              <a:t>Distributed cash flow increase of $0.10 annually</a:t>
            </a:r>
          </a:p>
          <a:p>
            <a:pPr lvl="1"/>
            <a:endParaRPr lang="en-US" dirty="0"/>
          </a:p>
        </p:txBody>
      </p:sp>
    </p:spTree>
    <p:extLst>
      <p:ext uri="{BB962C8B-B14F-4D97-AF65-F5344CB8AC3E}">
        <p14:creationId xmlns:p14="http://schemas.microsoft.com/office/powerpoint/2010/main" val="322232297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7" name="Title 1"/>
          <p:cNvSpPr>
            <a:spLocks noGrp="1"/>
          </p:cNvSpPr>
          <p:nvPr>
            <p:ph type="title"/>
          </p:nvPr>
        </p:nvSpPr>
        <p:spPr>
          <a:xfrm>
            <a:off x="457200" y="1138734"/>
            <a:ext cx="8229600" cy="1143000"/>
          </a:xfrm>
        </p:spPr>
        <p:txBody>
          <a:bodyPr/>
          <a:lstStyle/>
          <a:p>
            <a:r>
              <a:rPr lang="en-US" dirty="0" smtClean="0"/>
              <a:t>Revenue by Type of Contract</a:t>
            </a:r>
            <a:endParaRPr lang="en-US" dirty="0"/>
          </a:p>
        </p:txBody>
      </p:sp>
      <p:pic>
        <p:nvPicPr>
          <p:cNvPr id="19" name="Picture 2"/>
          <p:cNvPicPr>
            <a:picLocks noChangeAspect="1" noChangeArrowheads="1"/>
          </p:cNvPicPr>
          <p:nvPr/>
        </p:nvPicPr>
        <p:blipFill>
          <a:blip r:embed="rId3" cstate="print"/>
          <a:srcRect l="6197" t="27405" r="6982" b="16255"/>
          <a:stretch>
            <a:fillRect/>
          </a:stretch>
        </p:blipFill>
        <p:spPr bwMode="auto">
          <a:xfrm>
            <a:off x="298317" y="3068960"/>
            <a:ext cx="8522155" cy="3456384"/>
          </a:xfrm>
          <a:prstGeom prst="rect">
            <a:avLst/>
          </a:prstGeom>
          <a:noFill/>
          <a:ln w="9525">
            <a:noFill/>
            <a:miter lim="800000"/>
            <a:headEnd/>
            <a:tailEnd/>
          </a:ln>
        </p:spPr>
      </p:pic>
    </p:spTree>
    <p:extLst>
      <p:ext uri="{BB962C8B-B14F-4D97-AF65-F5344CB8AC3E}">
        <p14:creationId xmlns:p14="http://schemas.microsoft.com/office/powerpoint/2010/main" val="25175282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6804248" y="571500"/>
            <a:ext cx="2088357"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Inter Pipeline Fund</a:t>
            </a:r>
            <a:endParaRPr lang="en-CA" dirty="0">
              <a:solidFill>
                <a:schemeClr val="bg1"/>
              </a:solidFill>
              <a:latin typeface="+mn-lt"/>
              <a:cs typeface="+mn-cs"/>
            </a:endParaRPr>
          </a:p>
        </p:txBody>
      </p:sp>
      <p:sp>
        <p:nvSpPr>
          <p:cNvPr id="17818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67544" y="2996952"/>
            <a:ext cx="8229600" cy="1143000"/>
          </a:xfrm>
        </p:spPr>
        <p:txBody>
          <a:bodyPr/>
          <a:lstStyle/>
          <a:p>
            <a:r>
              <a:rPr lang="en-US" sz="6000" dirty="0" smtClean="0"/>
              <a:t>HOLD!!</a:t>
            </a:r>
            <a:endParaRPr lang="en-US" sz="6000" dirty="0"/>
          </a:p>
        </p:txBody>
      </p:sp>
    </p:spTree>
    <p:extLst>
      <p:ext uri="{BB962C8B-B14F-4D97-AF65-F5344CB8AC3E}">
        <p14:creationId xmlns:p14="http://schemas.microsoft.com/office/powerpoint/2010/main" val="2844374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251520" y="836712"/>
            <a:ext cx="8229600" cy="1399032"/>
          </a:xfrm>
        </p:spPr>
        <p:txBody>
          <a:bodyPr/>
          <a:lstStyle/>
          <a:p>
            <a:pPr>
              <a:defRPr/>
            </a:pPr>
            <a:r>
              <a:rPr lang="en-US" dirty="0" smtClean="0"/>
              <a:t>Land Drilling </a:t>
            </a:r>
            <a:r>
              <a:rPr lang="en-US" dirty="0"/>
              <a:t>R</a:t>
            </a:r>
            <a:r>
              <a:rPr lang="en-US" dirty="0" smtClean="0"/>
              <a:t>igs</a:t>
            </a:r>
            <a:endParaRPr lang="en-US" dirty="0"/>
          </a:p>
        </p:txBody>
      </p:sp>
      <p:sp>
        <p:nvSpPr>
          <p:cNvPr id="14" name="Content Placeholder 2"/>
          <p:cNvSpPr>
            <a:spLocks noGrp="1"/>
          </p:cNvSpPr>
          <p:nvPr>
            <p:ph idx="1"/>
          </p:nvPr>
        </p:nvSpPr>
        <p:spPr>
          <a:xfrm>
            <a:off x="460375" y="1928424"/>
            <a:ext cx="8229600" cy="4525963"/>
          </a:xfrm>
        </p:spPr>
        <p:txBody>
          <a:bodyPr/>
          <a:lstStyle/>
          <a:p>
            <a:r>
              <a:rPr lang="en-US" dirty="0" smtClean="0"/>
              <a:t>Conventional onshore drilling</a:t>
            </a:r>
          </a:p>
          <a:p>
            <a:endParaRPr lang="en-US" dirty="0" smtClean="0"/>
          </a:p>
        </p:txBody>
      </p:sp>
      <p:pic>
        <p:nvPicPr>
          <p:cNvPr id="15" name="Picture 1"/>
          <p:cNvPicPr>
            <a:picLocks noChangeAspect="1" noChangeArrowheads="1"/>
          </p:cNvPicPr>
          <p:nvPr/>
        </p:nvPicPr>
        <p:blipFill>
          <a:blip r:embed="rId3" cstate="print"/>
          <a:srcRect/>
          <a:stretch>
            <a:fillRect/>
          </a:stretch>
        </p:blipFill>
        <p:spPr bwMode="auto">
          <a:xfrm>
            <a:off x="4644008" y="2420888"/>
            <a:ext cx="2376264" cy="4123439"/>
          </a:xfrm>
          <a:prstGeom prst="rect">
            <a:avLst/>
          </a:prstGeom>
          <a:ln>
            <a:noFill/>
          </a:ln>
          <a:effectLst>
            <a:softEdge rad="112500"/>
          </a:effectLst>
        </p:spPr>
      </p:pic>
      <p:pic>
        <p:nvPicPr>
          <p:cNvPr id="16" name="Picture 4"/>
          <p:cNvPicPr>
            <a:picLocks noChangeAspect="1" noChangeArrowheads="1"/>
          </p:cNvPicPr>
          <p:nvPr/>
        </p:nvPicPr>
        <p:blipFill>
          <a:blip r:embed="rId4" cstate="print"/>
          <a:srcRect/>
          <a:stretch>
            <a:fillRect/>
          </a:stretch>
        </p:blipFill>
        <p:spPr bwMode="auto">
          <a:xfrm>
            <a:off x="1907704" y="2492896"/>
            <a:ext cx="2282825" cy="381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0" y="692696"/>
            <a:ext cx="8229600" cy="1399032"/>
          </a:xfrm>
        </p:spPr>
        <p:txBody>
          <a:bodyPr/>
          <a:lstStyle/>
          <a:p>
            <a:pPr>
              <a:defRPr/>
            </a:pPr>
            <a:r>
              <a:rPr lang="en-US" dirty="0" err="1" smtClean="0"/>
              <a:t>Deepwater</a:t>
            </a:r>
            <a:r>
              <a:rPr lang="en-US" dirty="0" smtClean="0"/>
              <a:t> Drilling</a:t>
            </a:r>
            <a:endParaRPr lang="en-US" dirty="0"/>
          </a:p>
        </p:txBody>
      </p:sp>
      <p:sp>
        <p:nvSpPr>
          <p:cNvPr id="14" name="Content Placeholder 2"/>
          <p:cNvSpPr>
            <a:spLocks noGrp="1"/>
          </p:cNvSpPr>
          <p:nvPr>
            <p:ph idx="1"/>
          </p:nvPr>
        </p:nvSpPr>
        <p:spPr>
          <a:xfrm>
            <a:off x="457200" y="1840040"/>
            <a:ext cx="8229600" cy="4525963"/>
          </a:xfrm>
        </p:spPr>
        <p:txBody>
          <a:bodyPr/>
          <a:lstStyle/>
          <a:p>
            <a:r>
              <a:rPr lang="en-US" dirty="0" smtClean="0"/>
              <a:t>Drilling further out into the sea and deep under ocean floor</a:t>
            </a:r>
          </a:p>
          <a:p>
            <a:r>
              <a:rPr lang="en-US" dirty="0" smtClean="0"/>
              <a:t>Depths could be greater than 10,000 feet</a:t>
            </a:r>
          </a:p>
          <a:p>
            <a:r>
              <a:rPr lang="en-US" dirty="0" smtClean="0"/>
              <a:t>Expensive</a:t>
            </a:r>
          </a:p>
        </p:txBody>
      </p:sp>
      <p:pic>
        <p:nvPicPr>
          <p:cNvPr id="15" name="Picture 2"/>
          <p:cNvPicPr>
            <a:picLocks noChangeAspect="1" noChangeArrowheads="1"/>
          </p:cNvPicPr>
          <p:nvPr/>
        </p:nvPicPr>
        <p:blipFill>
          <a:blip r:embed="rId3" cstate="print"/>
          <a:srcRect/>
          <a:stretch>
            <a:fillRect/>
          </a:stretch>
        </p:blipFill>
        <p:spPr bwMode="auto">
          <a:xfrm>
            <a:off x="3505200" y="3657600"/>
            <a:ext cx="4572000" cy="26082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p:txBody>
          <a:bodyPr/>
          <a:lstStyle/>
          <a:p>
            <a:r>
              <a:rPr lang="en-US" dirty="0" smtClean="0"/>
              <a:t>Drillship</a:t>
            </a:r>
          </a:p>
          <a:p>
            <a:pPr lvl="1"/>
            <a:r>
              <a:rPr lang="en-US" dirty="0" smtClean="0"/>
              <a:t>Self-propelled and extremely mobile</a:t>
            </a:r>
          </a:p>
          <a:p>
            <a:pPr lvl="1"/>
            <a:r>
              <a:rPr lang="en-US" dirty="0" smtClean="0"/>
              <a:t>Ideal for remote locations</a:t>
            </a:r>
          </a:p>
          <a:p>
            <a:pPr lvl="1"/>
            <a:r>
              <a:rPr lang="en-US" dirty="0" smtClean="0"/>
              <a:t>Limitations</a:t>
            </a:r>
          </a:p>
        </p:txBody>
      </p:sp>
      <p:pic>
        <p:nvPicPr>
          <p:cNvPr id="14" name="Picture 1"/>
          <p:cNvPicPr>
            <a:picLocks noChangeAspect="1" noChangeArrowheads="1"/>
          </p:cNvPicPr>
          <p:nvPr/>
        </p:nvPicPr>
        <p:blipFill>
          <a:blip r:embed="rId3" cstate="print"/>
          <a:srcRect/>
          <a:stretch>
            <a:fillRect/>
          </a:stretch>
        </p:blipFill>
        <p:spPr bwMode="auto">
          <a:xfrm>
            <a:off x="3923928" y="3501008"/>
            <a:ext cx="4318000" cy="28622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304800" y="1600200"/>
            <a:ext cx="8686800" cy="4525963"/>
          </a:xfrm>
        </p:spPr>
        <p:txBody>
          <a:bodyPr/>
          <a:lstStyle/>
          <a:p>
            <a:r>
              <a:rPr lang="en-US" dirty="0" smtClean="0"/>
              <a:t>Semi-submersible rigs</a:t>
            </a:r>
          </a:p>
          <a:p>
            <a:pPr lvl="1"/>
            <a:r>
              <a:rPr lang="en-US" dirty="0" smtClean="0"/>
              <a:t>Floating vessels</a:t>
            </a:r>
          </a:p>
        </p:txBody>
      </p:sp>
      <p:pic>
        <p:nvPicPr>
          <p:cNvPr id="14" name="Picture 2"/>
          <p:cNvPicPr>
            <a:picLocks noChangeAspect="1" noChangeArrowheads="1"/>
          </p:cNvPicPr>
          <p:nvPr/>
        </p:nvPicPr>
        <p:blipFill>
          <a:blip r:embed="rId3" cstate="print"/>
          <a:srcRect/>
          <a:stretch>
            <a:fillRect/>
          </a:stretch>
        </p:blipFill>
        <p:spPr bwMode="auto">
          <a:xfrm>
            <a:off x="1547664" y="3284984"/>
            <a:ext cx="2592388" cy="2733675"/>
          </a:xfrm>
          <a:prstGeom prst="rect">
            <a:avLst/>
          </a:prstGeom>
          <a:ln>
            <a:noFill/>
          </a:ln>
          <a:effectLst>
            <a:softEdge rad="112500"/>
          </a:effectLst>
        </p:spPr>
      </p:pic>
      <p:pic>
        <p:nvPicPr>
          <p:cNvPr id="15" name="Picture 3"/>
          <p:cNvPicPr>
            <a:picLocks noChangeAspect="1" noChangeArrowheads="1"/>
          </p:cNvPicPr>
          <p:nvPr/>
        </p:nvPicPr>
        <p:blipFill>
          <a:blip r:embed="rId4" cstate="print"/>
          <a:srcRect/>
          <a:stretch>
            <a:fillRect/>
          </a:stretch>
        </p:blipFill>
        <p:spPr bwMode="auto">
          <a:xfrm>
            <a:off x="4716016" y="3140968"/>
            <a:ext cx="3013075" cy="29987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8" name="Content Placeholder 2"/>
          <p:cNvSpPr>
            <a:spLocks noGrp="1"/>
          </p:cNvSpPr>
          <p:nvPr>
            <p:ph idx="1"/>
          </p:nvPr>
        </p:nvSpPr>
        <p:spPr/>
        <p:txBody>
          <a:bodyPr/>
          <a:lstStyle/>
          <a:p>
            <a:r>
              <a:rPr lang="en-US" dirty="0" smtClean="0"/>
              <a:t>“Jack-up” rigs</a:t>
            </a:r>
          </a:p>
          <a:p>
            <a:pPr lvl="1"/>
            <a:r>
              <a:rPr lang="en-US" dirty="0" smtClean="0"/>
              <a:t>Platforms</a:t>
            </a:r>
          </a:p>
          <a:p>
            <a:pPr lvl="1"/>
            <a:r>
              <a:rPr lang="en-US" dirty="0" smtClean="0"/>
              <a:t>Legs</a:t>
            </a:r>
          </a:p>
          <a:p>
            <a:pPr lvl="1"/>
            <a:endParaRPr lang="en-US" dirty="0" smtClean="0"/>
          </a:p>
        </p:txBody>
      </p:sp>
      <p:pic>
        <p:nvPicPr>
          <p:cNvPr id="19" name="Picture 2"/>
          <p:cNvPicPr>
            <a:picLocks noChangeAspect="1" noChangeArrowheads="1"/>
          </p:cNvPicPr>
          <p:nvPr/>
        </p:nvPicPr>
        <p:blipFill>
          <a:blip r:embed="rId3" cstate="print"/>
          <a:srcRect/>
          <a:stretch>
            <a:fillRect/>
          </a:stretch>
        </p:blipFill>
        <p:spPr bwMode="auto">
          <a:xfrm>
            <a:off x="4788024" y="2060848"/>
            <a:ext cx="3308350" cy="3886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22148" t="20672" r="9931" b="6486"/>
          <a:stretch>
            <a:fillRect/>
          </a:stretch>
        </p:blipFill>
        <p:spPr bwMode="auto">
          <a:xfrm>
            <a:off x="1043608" y="987021"/>
            <a:ext cx="7056784" cy="56761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2"/>
          <p:cNvSpPr>
            <a:spLocks noGrp="1"/>
          </p:cNvSpPr>
          <p:nvPr>
            <p:ph type="title"/>
          </p:nvPr>
        </p:nvSpPr>
        <p:spPr>
          <a:xfrm>
            <a:off x="3347864" y="5301208"/>
            <a:ext cx="7772400" cy="1146051"/>
          </a:xfrm>
        </p:spPr>
        <p:txBody>
          <a:bodyPr/>
          <a:lstStyle/>
          <a:p>
            <a:pPr>
              <a:defRPr/>
            </a:pPr>
            <a:r>
              <a:rPr lang="en-US" dirty="0" smtClean="0"/>
              <a:t>Competitive Landscape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055" t="18329" r="2184" b="6250"/>
          <a:stretch>
            <a:fillRect/>
          </a:stretch>
        </p:blipFill>
        <p:spPr bwMode="auto">
          <a:xfrm>
            <a:off x="-324545" y="0"/>
            <a:ext cx="14630400" cy="8826590"/>
          </a:xfrm>
          <a:prstGeom prst="rect">
            <a:avLst/>
          </a:prstGeom>
          <a:noFill/>
          <a:ln w="9525">
            <a:noFill/>
            <a:miter lim="800000"/>
            <a:headEnd/>
            <a:tailEnd/>
          </a:ln>
        </p:spPr>
      </p:pic>
      <p:sp>
        <p:nvSpPr>
          <p:cNvPr id="3" name="Title 2"/>
          <p:cNvSpPr>
            <a:spLocks noGrp="1"/>
          </p:cNvSpPr>
          <p:nvPr>
            <p:ph type="title"/>
          </p:nvPr>
        </p:nvSpPr>
        <p:spPr>
          <a:xfrm>
            <a:off x="179512" y="3789040"/>
            <a:ext cx="7239000" cy="1362075"/>
          </a:xfrm>
        </p:spPr>
        <p:txBody>
          <a:bodyPr>
            <a:normAutofit/>
          </a:bodyPr>
          <a:lstStyle/>
          <a:p>
            <a:pPr>
              <a:defRPr/>
            </a:pPr>
            <a:r>
              <a:rPr lang="en-US" sz="4800" dirty="0" smtClean="0"/>
              <a:t>Industry Overview</a:t>
            </a:r>
            <a:endParaRPr lang="en-US" sz="4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57200" y="692696"/>
            <a:ext cx="8229600" cy="1399032"/>
          </a:xfrm>
        </p:spPr>
        <p:txBody>
          <a:bodyPr/>
          <a:lstStyle/>
          <a:p>
            <a:pPr>
              <a:defRPr/>
            </a:pPr>
            <a:r>
              <a:rPr lang="en-US" dirty="0" smtClean="0"/>
              <a:t>Competitive Landscape </a:t>
            </a:r>
            <a:endParaRPr lang="en-US" dirty="0"/>
          </a:p>
        </p:txBody>
      </p:sp>
      <p:sp>
        <p:nvSpPr>
          <p:cNvPr id="14" name="Content Placeholder 2"/>
          <p:cNvSpPr>
            <a:spLocks noGrp="1"/>
          </p:cNvSpPr>
          <p:nvPr>
            <p:ph idx="1"/>
          </p:nvPr>
        </p:nvSpPr>
        <p:spPr>
          <a:xfrm>
            <a:off x="457200" y="1885010"/>
            <a:ext cx="8229600" cy="4525963"/>
          </a:xfrm>
        </p:spPr>
        <p:txBody>
          <a:bodyPr/>
          <a:lstStyle/>
          <a:p>
            <a:r>
              <a:rPr lang="en-US" dirty="0" smtClean="0"/>
              <a:t>Oil &amp; gas price volatility</a:t>
            </a:r>
          </a:p>
          <a:p>
            <a:endParaRPr lang="en-US" dirty="0" smtClean="0"/>
          </a:p>
          <a:p>
            <a:r>
              <a:rPr lang="en-US" dirty="0" smtClean="0"/>
              <a:t>Oil &amp; gas reserves, supply and demand</a:t>
            </a:r>
          </a:p>
          <a:p>
            <a:endParaRPr lang="en-US" dirty="0" smtClean="0"/>
          </a:p>
          <a:p>
            <a:r>
              <a:rPr lang="en-US" dirty="0" smtClean="0"/>
              <a:t>Oil &amp; gas alternatives</a:t>
            </a:r>
          </a:p>
          <a:p>
            <a:endParaRPr lang="en-US" dirty="0" smtClean="0"/>
          </a:p>
          <a:p>
            <a:r>
              <a:rPr lang="en-US" dirty="0" smtClean="0"/>
              <a:t>Oil &amp; gas services industry characteristics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4" name="标题 1"/>
          <p:cNvSpPr>
            <a:spLocks noGrp="1"/>
          </p:cNvSpPr>
          <p:nvPr>
            <p:ph type="title"/>
          </p:nvPr>
        </p:nvSpPr>
        <p:spPr>
          <a:xfrm>
            <a:off x="1259632" y="980728"/>
            <a:ext cx="6533728" cy="899120"/>
          </a:xfrm>
        </p:spPr>
        <p:txBody>
          <a:bodyPr>
            <a:normAutofit/>
          </a:bodyPr>
          <a:lstStyle/>
          <a:p>
            <a:r>
              <a:rPr lang="en-US" dirty="0" smtClean="0"/>
              <a:t>Oil Price Commodity</a:t>
            </a:r>
            <a:endParaRPr lang="en-CA" dirty="0"/>
          </a:p>
        </p:txBody>
      </p:sp>
      <p:pic>
        <p:nvPicPr>
          <p:cNvPr id="13" name="内容占位符 3" descr="crude oil price.png"/>
          <p:cNvPicPr>
            <a:picLocks noGrp="1" noChangeAspect="1"/>
          </p:cNvPicPr>
          <p:nvPr>
            <p:ph idx="1"/>
          </p:nvPr>
        </p:nvPicPr>
        <p:blipFill>
          <a:blip r:embed="rId3" cstate="print"/>
          <a:stretch>
            <a:fillRect/>
          </a:stretch>
        </p:blipFill>
        <p:spPr>
          <a:xfrm>
            <a:off x="827584" y="1877555"/>
            <a:ext cx="7344816" cy="4673974"/>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标题 1"/>
          <p:cNvSpPr>
            <a:spLocks noGrp="1"/>
          </p:cNvSpPr>
          <p:nvPr>
            <p:ph type="title"/>
          </p:nvPr>
        </p:nvSpPr>
        <p:spPr>
          <a:xfrm>
            <a:off x="395536" y="908720"/>
            <a:ext cx="8195057" cy="1075426"/>
          </a:xfrm>
        </p:spPr>
        <p:txBody>
          <a:bodyPr>
            <a:normAutofit/>
          </a:bodyPr>
          <a:lstStyle/>
          <a:p>
            <a:r>
              <a:rPr lang="en-US" dirty="0" smtClean="0"/>
              <a:t>Natural Gas Commodity Price</a:t>
            </a:r>
            <a:endParaRPr lang="en-CA" dirty="0"/>
          </a:p>
        </p:txBody>
      </p:sp>
      <p:pic>
        <p:nvPicPr>
          <p:cNvPr id="14" name="内容占位符 3" descr="natural gas.png"/>
          <p:cNvPicPr>
            <a:picLocks noChangeAspect="1"/>
          </p:cNvPicPr>
          <p:nvPr/>
        </p:nvPicPr>
        <p:blipFill>
          <a:blip r:embed="rId3" cstate="print"/>
          <a:stretch>
            <a:fillRect/>
          </a:stretch>
        </p:blipFill>
        <p:spPr>
          <a:xfrm>
            <a:off x="971600" y="1873904"/>
            <a:ext cx="7128792" cy="469888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2483768" y="1124744"/>
            <a:ext cx="7529160" cy="1174188"/>
          </a:xfrm>
        </p:spPr>
        <p:txBody>
          <a:bodyPr/>
          <a:lstStyle/>
          <a:p>
            <a:r>
              <a:rPr lang="en-CA" dirty="0" smtClean="0"/>
              <a:t>OSX VS XOI</a:t>
            </a:r>
            <a:endParaRPr lang="en-CA" dirty="0"/>
          </a:p>
        </p:txBody>
      </p:sp>
      <p:pic>
        <p:nvPicPr>
          <p:cNvPr id="14" name="Picture 3"/>
          <p:cNvPicPr>
            <a:picLocks noChangeAspect="1" noChangeArrowheads="1"/>
          </p:cNvPicPr>
          <p:nvPr/>
        </p:nvPicPr>
        <p:blipFill>
          <a:blip r:embed="rId3" cstate="print"/>
          <a:srcRect t="30141" r="1810" b="11782"/>
          <a:stretch>
            <a:fillRect/>
          </a:stretch>
        </p:blipFill>
        <p:spPr bwMode="auto">
          <a:xfrm>
            <a:off x="395536" y="2276872"/>
            <a:ext cx="8316416" cy="368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2339752" y="836712"/>
            <a:ext cx="8229600" cy="1399032"/>
          </a:xfrm>
        </p:spPr>
        <p:txBody>
          <a:bodyPr/>
          <a:lstStyle/>
          <a:p>
            <a:r>
              <a:rPr lang="en-CA" dirty="0" smtClean="0"/>
              <a:t>OSX VS XNG</a:t>
            </a:r>
            <a:endParaRPr lang="en-CA" dirty="0"/>
          </a:p>
        </p:txBody>
      </p:sp>
      <p:pic>
        <p:nvPicPr>
          <p:cNvPr id="14" name="Picture 2"/>
          <p:cNvPicPr>
            <a:picLocks noChangeAspect="1" noChangeArrowheads="1"/>
          </p:cNvPicPr>
          <p:nvPr/>
        </p:nvPicPr>
        <p:blipFill>
          <a:blip r:embed="rId3" cstate="print"/>
          <a:srcRect l="18082" t="32110" r="2923" b="11782"/>
          <a:stretch>
            <a:fillRect/>
          </a:stretch>
        </p:blipFill>
        <p:spPr bwMode="auto">
          <a:xfrm>
            <a:off x="323528" y="2060848"/>
            <a:ext cx="8424936" cy="448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539552" y="1052736"/>
            <a:ext cx="8229600" cy="4572000"/>
          </a:xfrm>
        </p:spPr>
        <p:txBody>
          <a:bodyPr/>
          <a:lstStyle/>
          <a:p>
            <a:r>
              <a:rPr lang="en-US" dirty="0" smtClean="0"/>
              <a:t>Rotary Rig Count</a:t>
            </a:r>
          </a:p>
        </p:txBody>
      </p:sp>
      <p:pic>
        <p:nvPicPr>
          <p:cNvPr id="14" name="Picture 2"/>
          <p:cNvPicPr>
            <a:picLocks noChangeAspect="1" noChangeArrowheads="1"/>
          </p:cNvPicPr>
          <p:nvPr/>
        </p:nvPicPr>
        <p:blipFill>
          <a:blip r:embed="rId3" cstate="print"/>
          <a:srcRect/>
          <a:stretch>
            <a:fillRect/>
          </a:stretch>
        </p:blipFill>
        <p:spPr bwMode="auto">
          <a:xfrm>
            <a:off x="1331640" y="1772816"/>
            <a:ext cx="6480720" cy="48605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755576" y="1196752"/>
            <a:ext cx="8229600" cy="4572000"/>
          </a:xfrm>
        </p:spPr>
        <p:txBody>
          <a:bodyPr/>
          <a:lstStyle/>
          <a:p>
            <a:r>
              <a:rPr lang="en-US" dirty="0" smtClean="0"/>
              <a:t>Rotary Rig Count</a:t>
            </a:r>
          </a:p>
        </p:txBody>
      </p:sp>
      <p:pic>
        <p:nvPicPr>
          <p:cNvPr id="14" name="Picture 2"/>
          <p:cNvPicPr>
            <a:picLocks noChangeAspect="1" noChangeArrowheads="1"/>
          </p:cNvPicPr>
          <p:nvPr/>
        </p:nvPicPr>
        <p:blipFill>
          <a:blip r:embed="rId3" cstate="print"/>
          <a:srcRect/>
          <a:stretch>
            <a:fillRect/>
          </a:stretch>
        </p:blipFill>
        <p:spPr bwMode="auto">
          <a:xfrm>
            <a:off x="1403648" y="1840260"/>
            <a:ext cx="6768752" cy="45856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p:txBody>
          <a:bodyPr/>
          <a:lstStyle/>
          <a:p>
            <a:r>
              <a:rPr lang="en-US" dirty="0" smtClean="0"/>
              <a:t>Offshore Rig Utilization</a:t>
            </a:r>
          </a:p>
        </p:txBody>
      </p:sp>
      <p:pic>
        <p:nvPicPr>
          <p:cNvPr id="14" name="Picture 2"/>
          <p:cNvPicPr>
            <a:picLocks noChangeAspect="1" noChangeArrowheads="1"/>
          </p:cNvPicPr>
          <p:nvPr/>
        </p:nvPicPr>
        <p:blipFill>
          <a:blip r:embed="rId3" cstate="print"/>
          <a:srcRect l="14391" t="34078" r="8090" b="26547"/>
          <a:stretch>
            <a:fillRect/>
          </a:stretch>
        </p:blipFill>
        <p:spPr bwMode="auto">
          <a:xfrm>
            <a:off x="244188" y="2420888"/>
            <a:ext cx="8585021" cy="33803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28418" t="17344" r="18426" b="16704"/>
          <a:stretch>
            <a:fillRect/>
          </a:stretch>
        </p:blipFill>
        <p:spPr bwMode="auto">
          <a:xfrm>
            <a:off x="44970" y="2998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67260" y="1052736"/>
            <a:ext cx="8419306" cy="829814"/>
          </a:xfrm>
        </p:spPr>
        <p:txBody>
          <a:bodyPr>
            <a:noAutofit/>
          </a:bodyPr>
          <a:lstStyle/>
          <a:p>
            <a:pPr>
              <a:defRPr/>
            </a:pPr>
            <a:r>
              <a:rPr lang="en-US" sz="3600" dirty="0" smtClean="0"/>
              <a:t>Oil &amp; </a:t>
            </a:r>
            <a:r>
              <a:rPr lang="en-US" sz="3600" dirty="0"/>
              <a:t>G</a:t>
            </a:r>
            <a:r>
              <a:rPr lang="en-US" sz="3600" dirty="0" smtClean="0"/>
              <a:t>as </a:t>
            </a:r>
            <a:r>
              <a:rPr lang="en-US" sz="3600" dirty="0"/>
              <a:t>R</a:t>
            </a:r>
            <a:r>
              <a:rPr lang="en-US" sz="3600" dirty="0" smtClean="0"/>
              <a:t>eserves, Supply &amp; Demand </a:t>
            </a:r>
            <a:endParaRPr lang="en-US" sz="3600" dirty="0"/>
          </a:p>
        </p:txBody>
      </p:sp>
      <p:sp>
        <p:nvSpPr>
          <p:cNvPr id="14" name="Content Placeholder 2"/>
          <p:cNvSpPr>
            <a:spLocks noGrp="1"/>
          </p:cNvSpPr>
          <p:nvPr>
            <p:ph idx="1"/>
          </p:nvPr>
        </p:nvSpPr>
        <p:spPr>
          <a:xfrm>
            <a:off x="457200" y="1810060"/>
            <a:ext cx="8229600" cy="4525963"/>
          </a:xfrm>
        </p:spPr>
        <p:txBody>
          <a:bodyPr/>
          <a:lstStyle/>
          <a:p>
            <a:r>
              <a:rPr lang="en-US" dirty="0" smtClean="0"/>
              <a:t>OPEC</a:t>
            </a:r>
          </a:p>
          <a:p>
            <a:pPr lvl="1"/>
            <a:r>
              <a:rPr lang="en-US" dirty="0" smtClean="0"/>
              <a:t>Control 79% of the world’s proven reserves</a:t>
            </a:r>
          </a:p>
          <a:p>
            <a:pPr lvl="1"/>
            <a:r>
              <a:rPr lang="en-US" dirty="0" smtClean="0"/>
              <a:t>Account for 44% of the oil production</a:t>
            </a:r>
          </a:p>
          <a:p>
            <a:pPr lvl="1"/>
            <a:endParaRPr lang="en-US" dirty="0" smtClean="0"/>
          </a:p>
          <a:p>
            <a:r>
              <a:rPr lang="en-US" dirty="0" smtClean="0"/>
              <a:t>Political constraints</a:t>
            </a:r>
          </a:p>
          <a:p>
            <a:endParaRPr lang="en-US" dirty="0" smtClean="0"/>
          </a:p>
          <a:p>
            <a:r>
              <a:rPr lang="en-US" dirty="0" smtClean="0"/>
              <a:t>Environmental issues</a:t>
            </a:r>
          </a:p>
        </p:txBody>
      </p:sp>
      <p:pic>
        <p:nvPicPr>
          <p:cNvPr id="10242" name="Picture 2" descr="http://tundratabloids.com/wp-content/uploads/2011/02/opec.jpg"/>
          <p:cNvPicPr>
            <a:picLocks noChangeAspect="1" noChangeArrowheads="1"/>
          </p:cNvPicPr>
          <p:nvPr/>
        </p:nvPicPr>
        <p:blipFill>
          <a:blip r:embed="rId3" cstate="print"/>
          <a:srcRect/>
          <a:stretch>
            <a:fillRect/>
          </a:stretch>
        </p:blipFill>
        <p:spPr bwMode="auto">
          <a:xfrm>
            <a:off x="5364088" y="3356992"/>
            <a:ext cx="2880320" cy="325836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8" name="Content Placeholder 2"/>
          <p:cNvSpPr>
            <a:spLocks noGrp="1"/>
          </p:cNvSpPr>
          <p:nvPr>
            <p:ph idx="1"/>
          </p:nvPr>
        </p:nvSpPr>
        <p:spPr/>
        <p:txBody>
          <a:bodyPr/>
          <a:lstStyle/>
          <a:p>
            <a:r>
              <a:rPr lang="en-US" dirty="0" smtClean="0"/>
              <a:t>Large &amp; Vital to many other industries</a:t>
            </a:r>
          </a:p>
          <a:p>
            <a:r>
              <a:rPr lang="en-US" dirty="0" smtClean="0"/>
              <a:t>Industry Structure</a:t>
            </a:r>
          </a:p>
          <a:p>
            <a:pPr lvl="1"/>
            <a:r>
              <a:rPr lang="en-US" dirty="0" smtClean="0"/>
              <a:t>Upstream</a:t>
            </a:r>
          </a:p>
          <a:p>
            <a:pPr lvl="1"/>
            <a:r>
              <a:rPr lang="en-US" dirty="0" smtClean="0"/>
              <a:t>Downstream</a:t>
            </a:r>
          </a:p>
        </p:txBody>
      </p:sp>
      <p:graphicFrame>
        <p:nvGraphicFramePr>
          <p:cNvPr id="22" name="Diagram 21"/>
          <p:cNvGraphicFramePr/>
          <p:nvPr/>
        </p:nvGraphicFramePr>
        <p:xfrm>
          <a:off x="3707904" y="2996952"/>
          <a:ext cx="5112568" cy="3631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23989" t="22266" r="8829" b="19657"/>
          <a:stretch>
            <a:fillRect/>
          </a:stretch>
        </p:blipFill>
        <p:spPr bwMode="auto">
          <a:xfrm>
            <a:off x="683568" y="1196752"/>
            <a:ext cx="8064896" cy="52288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a:stretch>
            <a:fillRect/>
          </a:stretch>
        </p:blipFill>
        <p:spPr bwMode="auto">
          <a:xfrm>
            <a:off x="467544" y="1412776"/>
            <a:ext cx="8100392" cy="4919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1438" t="22266" r="16211" b="6250"/>
          <a:stretch>
            <a:fillRect/>
          </a:stretch>
        </p:blipFill>
        <p:spPr bwMode="auto">
          <a:xfrm>
            <a:off x="827584" y="1196752"/>
            <a:ext cx="7380312" cy="5468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8082" t="22266" r="9567" b="6250"/>
          <a:stretch>
            <a:fillRect/>
          </a:stretch>
        </p:blipFill>
        <p:spPr bwMode="auto">
          <a:xfrm>
            <a:off x="755576" y="1268760"/>
            <a:ext cx="7344816" cy="53192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descr="http://www.gold-speculator.com/attachments/gold-report/145d1218223118-july-s-commodities-purge-offers-long-term-opportunity-holmes4.jpg"/>
          <p:cNvPicPr>
            <a:picLocks noChangeAspect="1" noChangeArrowheads="1"/>
          </p:cNvPicPr>
          <p:nvPr/>
        </p:nvPicPr>
        <p:blipFill>
          <a:blip r:embed="rId3" cstate="print"/>
          <a:srcRect/>
          <a:stretch>
            <a:fillRect/>
          </a:stretch>
        </p:blipFill>
        <p:spPr bwMode="auto">
          <a:xfrm>
            <a:off x="539552" y="1196752"/>
            <a:ext cx="8190094" cy="525658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l="1840" t="32484" r="55340" b="11407"/>
          <a:stretch>
            <a:fillRect/>
          </a:stretch>
        </p:blipFill>
        <p:spPr bwMode="auto">
          <a:xfrm>
            <a:off x="1547664" y="1124744"/>
            <a:ext cx="5616624" cy="5519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descr="http://blogs.ft.com/energy-source/files/2010/07/non-opecgrowth_barcap.gif"/>
          <p:cNvPicPr>
            <a:picLocks noChangeAspect="1" noChangeArrowheads="1"/>
          </p:cNvPicPr>
          <p:nvPr/>
        </p:nvPicPr>
        <p:blipFill>
          <a:blip r:embed="rId3" cstate="print"/>
          <a:srcRect/>
          <a:stretch>
            <a:fillRect/>
          </a:stretch>
        </p:blipFill>
        <p:spPr bwMode="auto">
          <a:xfrm>
            <a:off x="251520" y="1412776"/>
            <a:ext cx="8637274" cy="482453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0" y="980728"/>
            <a:ext cx="9144000" cy="1087915"/>
          </a:xfrm>
        </p:spPr>
        <p:txBody>
          <a:bodyPr>
            <a:normAutofit fontScale="90000"/>
          </a:bodyPr>
          <a:lstStyle/>
          <a:p>
            <a:r>
              <a:rPr lang="en-CA" dirty="0" smtClean="0"/>
              <a:t>Oilfields  2010 Estimated Production Costs</a:t>
            </a:r>
            <a:endParaRPr lang="en-CA" dirty="0"/>
          </a:p>
        </p:txBody>
      </p:sp>
      <p:sp>
        <p:nvSpPr>
          <p:cNvPr id="14" name="Content Placeholder 2"/>
          <p:cNvSpPr>
            <a:spLocks noGrp="1"/>
          </p:cNvSpPr>
          <p:nvPr>
            <p:ph idx="1"/>
          </p:nvPr>
        </p:nvSpPr>
        <p:spPr>
          <a:xfrm>
            <a:off x="460375" y="2046160"/>
            <a:ext cx="8229600" cy="4572000"/>
          </a:xfrm>
        </p:spPr>
        <p:txBody>
          <a:bodyPr>
            <a:normAutofit fontScale="85000" lnSpcReduction="10000"/>
          </a:bodyPr>
          <a:lstStyle/>
          <a:p>
            <a:pPr>
              <a:buNone/>
            </a:pPr>
            <a:r>
              <a:rPr lang="en-CA" dirty="0" smtClean="0"/>
              <a:t>Mideast/</a:t>
            </a:r>
            <a:r>
              <a:rPr lang="en-CA" dirty="0" err="1" smtClean="0"/>
              <a:t>N.Africa</a:t>
            </a:r>
            <a:r>
              <a:rPr lang="en-CA" dirty="0" smtClean="0"/>
              <a:t> oilfields 				6 - 28 </a:t>
            </a:r>
          </a:p>
          <a:p>
            <a:pPr>
              <a:buNone/>
            </a:pPr>
            <a:r>
              <a:rPr lang="en-CA" dirty="0" smtClean="0"/>
              <a:t>Other conventional oilfields 			6 - 39 </a:t>
            </a:r>
          </a:p>
          <a:p>
            <a:pPr>
              <a:buNone/>
            </a:pPr>
            <a:r>
              <a:rPr lang="en-CA" dirty="0" smtClean="0"/>
              <a:t>CO2 enhanced oil recovery 			30 - 80 </a:t>
            </a:r>
          </a:p>
          <a:p>
            <a:pPr>
              <a:buNone/>
            </a:pPr>
            <a:r>
              <a:rPr lang="en-CA" dirty="0" smtClean="0"/>
              <a:t>Deep/ultra-deep-water oilfields 		32 – 65</a:t>
            </a:r>
          </a:p>
          <a:p>
            <a:pPr>
              <a:buNone/>
            </a:pPr>
            <a:r>
              <a:rPr lang="en-CA" dirty="0" smtClean="0"/>
              <a:t>Enhanced oil recovery 				32 - 82 </a:t>
            </a:r>
          </a:p>
          <a:p>
            <a:pPr>
              <a:buNone/>
            </a:pPr>
            <a:r>
              <a:rPr lang="en-CA" dirty="0" smtClean="0"/>
              <a:t>Arctic oilfields 					32 - 100 </a:t>
            </a:r>
          </a:p>
          <a:p>
            <a:pPr>
              <a:buNone/>
            </a:pPr>
            <a:r>
              <a:rPr lang="en-CA" dirty="0" smtClean="0"/>
              <a:t>Heavy oil/bitumen 				32 - 68 </a:t>
            </a:r>
          </a:p>
          <a:p>
            <a:pPr>
              <a:buNone/>
            </a:pPr>
            <a:r>
              <a:rPr lang="en-CA" dirty="0" smtClean="0"/>
              <a:t>Oil </a:t>
            </a:r>
            <a:r>
              <a:rPr lang="en-CA" dirty="0" err="1" smtClean="0"/>
              <a:t>shales</a:t>
            </a:r>
            <a:r>
              <a:rPr lang="en-CA" dirty="0" smtClean="0"/>
              <a:t> 						52 - 113 </a:t>
            </a:r>
          </a:p>
          <a:p>
            <a:pPr>
              <a:buNone/>
            </a:pPr>
            <a:r>
              <a:rPr lang="en-CA" dirty="0" smtClean="0"/>
              <a:t>Gas to liquids 					38 - 113 </a:t>
            </a:r>
          </a:p>
          <a:p>
            <a:pPr>
              <a:buNone/>
            </a:pPr>
            <a:r>
              <a:rPr lang="en-CA" dirty="0" smtClean="0"/>
              <a:t>Coal to liquids 					60 - 11</a:t>
            </a:r>
            <a:endParaRPr lang="en-CA"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692696"/>
            <a:ext cx="8229600" cy="1399032"/>
          </a:xfrm>
        </p:spPr>
        <p:txBody>
          <a:bodyPr/>
          <a:lstStyle/>
          <a:p>
            <a:pPr>
              <a:defRPr/>
            </a:pPr>
            <a:r>
              <a:rPr lang="en-US" dirty="0" smtClean="0"/>
              <a:t>Oil &amp; Gas Alternatives</a:t>
            </a:r>
            <a:endParaRPr lang="en-US" dirty="0"/>
          </a:p>
        </p:txBody>
      </p:sp>
      <p:sp>
        <p:nvSpPr>
          <p:cNvPr id="14" name="Content Placeholder 2"/>
          <p:cNvSpPr>
            <a:spLocks noGrp="1"/>
          </p:cNvSpPr>
          <p:nvPr>
            <p:ph idx="1"/>
          </p:nvPr>
        </p:nvSpPr>
        <p:spPr>
          <a:xfrm>
            <a:off x="457200" y="1825050"/>
            <a:ext cx="8229600" cy="4525963"/>
          </a:xfrm>
        </p:spPr>
        <p:txBody>
          <a:bodyPr/>
          <a:lstStyle/>
          <a:p>
            <a:r>
              <a:rPr lang="en-US" dirty="0" err="1" smtClean="0"/>
              <a:t>Biofuel</a:t>
            </a:r>
            <a:endParaRPr lang="en-US" dirty="0" smtClean="0"/>
          </a:p>
          <a:p>
            <a:r>
              <a:rPr lang="en-US" dirty="0" smtClean="0"/>
              <a:t>Unconventional fossil fuel</a:t>
            </a:r>
          </a:p>
          <a:p>
            <a:r>
              <a:rPr lang="en-US" dirty="0" smtClean="0"/>
              <a:t>Crude Oil and Natural Gas Relationship</a:t>
            </a:r>
          </a:p>
        </p:txBody>
      </p:sp>
      <p:pic>
        <p:nvPicPr>
          <p:cNvPr id="15" name="Picture 2" descr="http://www.market-melange.com/wp-content/uploads/2010/02/green-fuel.jpg"/>
          <p:cNvPicPr>
            <a:picLocks noChangeAspect="1" noChangeArrowheads="1"/>
          </p:cNvPicPr>
          <p:nvPr/>
        </p:nvPicPr>
        <p:blipFill>
          <a:blip r:embed="rId3" cstate="print"/>
          <a:srcRect/>
          <a:stretch>
            <a:fillRect/>
          </a:stretch>
        </p:blipFill>
        <p:spPr bwMode="auto">
          <a:xfrm>
            <a:off x="2971800" y="3657600"/>
            <a:ext cx="2808288"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539552" y="1556792"/>
            <a:ext cx="8229600" cy="4572000"/>
          </a:xfrm>
        </p:spPr>
        <p:txBody>
          <a:bodyPr/>
          <a:lstStyle/>
          <a:p>
            <a:r>
              <a:rPr lang="en-US" dirty="0" err="1" smtClean="0"/>
              <a:t>Biofuel</a:t>
            </a:r>
            <a:endParaRPr lang="en-US" dirty="0" smtClean="0"/>
          </a:p>
          <a:p>
            <a:pPr lvl="1"/>
            <a:r>
              <a:rPr lang="en-US" dirty="0" smtClean="0"/>
              <a:t>Greenhouse gas emissions</a:t>
            </a:r>
          </a:p>
          <a:p>
            <a:pPr lvl="1"/>
            <a:r>
              <a:rPr lang="en-US" dirty="0" smtClean="0"/>
              <a:t>Energy security</a:t>
            </a:r>
          </a:p>
          <a:p>
            <a:pPr lvl="1"/>
            <a:endParaRPr lang="en-US" dirty="0" smtClean="0"/>
          </a:p>
          <a:p>
            <a:pPr lvl="1"/>
            <a:r>
              <a:rPr lang="en-US" dirty="0" smtClean="0"/>
              <a:t>Various sources</a:t>
            </a:r>
          </a:p>
          <a:p>
            <a:pPr lvl="1"/>
            <a:endParaRPr lang="en-US" dirty="0" smtClean="0"/>
          </a:p>
          <a:p>
            <a:pPr lvl="1"/>
            <a:r>
              <a:rPr lang="en-US" dirty="0" smtClean="0"/>
              <a:t>Growing</a:t>
            </a:r>
          </a:p>
          <a:p>
            <a:pPr lvl="1"/>
            <a:endParaRPr lang="en-US" dirty="0" smtClean="0"/>
          </a:p>
          <a:p>
            <a:pPr lvl="1"/>
            <a:endParaRPr lang="en-US" dirty="0" smtClean="0"/>
          </a:p>
        </p:txBody>
      </p:sp>
      <p:pic>
        <p:nvPicPr>
          <p:cNvPr id="14" name="Picture 2" descr="File:Soybus.jpg"/>
          <p:cNvPicPr>
            <a:picLocks noChangeAspect="1" noChangeArrowheads="1"/>
          </p:cNvPicPr>
          <p:nvPr/>
        </p:nvPicPr>
        <p:blipFill>
          <a:blip r:embed="rId3" cstate="print"/>
          <a:srcRect/>
          <a:stretch>
            <a:fillRect/>
          </a:stretch>
        </p:blipFill>
        <p:spPr bwMode="auto">
          <a:xfrm>
            <a:off x="4150296" y="2598928"/>
            <a:ext cx="4419600" cy="31861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5" name="Content Placeholder 2"/>
          <p:cNvSpPr>
            <a:spLocks noGrp="1"/>
          </p:cNvSpPr>
          <p:nvPr>
            <p:ph idx="1"/>
          </p:nvPr>
        </p:nvSpPr>
        <p:spPr>
          <a:xfrm>
            <a:off x="457200" y="1882808"/>
            <a:ext cx="8686800" cy="4572000"/>
          </a:xfrm>
        </p:spPr>
        <p:txBody>
          <a:bodyPr/>
          <a:lstStyle/>
          <a:p>
            <a:pPr>
              <a:buNone/>
            </a:pPr>
            <a:r>
              <a:rPr lang="en-CA" dirty="0"/>
              <a:t>Companies driven by</a:t>
            </a:r>
            <a:r>
              <a:rPr lang="en-CA" dirty="0" smtClean="0"/>
              <a:t>:</a:t>
            </a:r>
          </a:p>
          <a:p>
            <a:r>
              <a:rPr lang="en-CA" dirty="0" smtClean="0"/>
              <a:t>Location </a:t>
            </a:r>
            <a:r>
              <a:rPr lang="en-CA" dirty="0"/>
              <a:t>and size of the </a:t>
            </a:r>
            <a:r>
              <a:rPr lang="en-CA" dirty="0" smtClean="0"/>
              <a:t>resource</a:t>
            </a:r>
            <a:endParaRPr lang="en-CA" dirty="0"/>
          </a:p>
          <a:p>
            <a:r>
              <a:rPr lang="en-CA" dirty="0" smtClean="0"/>
              <a:t>Costs </a:t>
            </a:r>
            <a:r>
              <a:rPr lang="en-CA" dirty="0"/>
              <a:t>of developing resource</a:t>
            </a:r>
          </a:p>
          <a:p>
            <a:r>
              <a:rPr lang="en-CA" dirty="0" smtClean="0"/>
              <a:t>Fiscal </a:t>
            </a:r>
            <a:r>
              <a:rPr lang="en-CA" dirty="0"/>
              <a:t>terms in acquiring rights to </a:t>
            </a:r>
            <a:r>
              <a:rPr lang="en-CA" dirty="0" smtClean="0"/>
              <a:t>resource</a:t>
            </a:r>
          </a:p>
          <a:p>
            <a:r>
              <a:rPr lang="en-CA" dirty="0" smtClean="0"/>
              <a:t>Commodity Prices</a:t>
            </a: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0" name="Content Placeholder 2"/>
          <p:cNvSpPr>
            <a:spLocks noGrp="1"/>
          </p:cNvSpPr>
          <p:nvPr>
            <p:ph idx="1"/>
          </p:nvPr>
        </p:nvSpPr>
        <p:spPr>
          <a:xfrm>
            <a:off x="539552" y="1556792"/>
            <a:ext cx="8229600" cy="4572000"/>
          </a:xfrm>
        </p:spPr>
        <p:txBody>
          <a:bodyPr/>
          <a:lstStyle/>
          <a:p>
            <a:r>
              <a:rPr lang="en-US" dirty="0" smtClean="0"/>
              <a:t>Unconventional fossil fuel</a:t>
            </a:r>
          </a:p>
          <a:p>
            <a:pPr lvl="1"/>
            <a:r>
              <a:rPr lang="en-US" dirty="0" smtClean="0"/>
              <a:t>Oil shale</a:t>
            </a:r>
          </a:p>
          <a:p>
            <a:pPr lvl="1"/>
            <a:endParaRPr lang="en-US" dirty="0" smtClean="0"/>
          </a:p>
          <a:p>
            <a:pPr lvl="1"/>
            <a:endParaRPr lang="en-US" dirty="0" smtClean="0"/>
          </a:p>
          <a:p>
            <a:pPr lvl="1"/>
            <a:endParaRPr lang="en-US" dirty="0" smtClean="0"/>
          </a:p>
          <a:p>
            <a:pPr lvl="1"/>
            <a:r>
              <a:rPr lang="en-US" dirty="0" smtClean="0"/>
              <a:t>Oil sands</a:t>
            </a:r>
          </a:p>
        </p:txBody>
      </p:sp>
      <p:pic>
        <p:nvPicPr>
          <p:cNvPr id="21" name="Picture 1" descr="p20-1"/>
          <p:cNvPicPr>
            <a:picLocks noChangeAspect="1" noChangeArrowheads="1"/>
          </p:cNvPicPr>
          <p:nvPr/>
        </p:nvPicPr>
        <p:blipFill>
          <a:blip r:embed="rId3" cstate="print"/>
          <a:srcRect/>
          <a:stretch>
            <a:fillRect/>
          </a:stretch>
        </p:blipFill>
        <p:spPr bwMode="auto">
          <a:xfrm>
            <a:off x="3574232" y="2094872"/>
            <a:ext cx="3505200" cy="1930400"/>
          </a:xfrm>
          <a:prstGeom prst="rect">
            <a:avLst/>
          </a:prstGeom>
          <a:ln>
            <a:noFill/>
          </a:ln>
          <a:effectLst>
            <a:softEdge rad="112500"/>
          </a:effectLst>
        </p:spPr>
      </p:pic>
      <p:pic>
        <p:nvPicPr>
          <p:cNvPr id="22" name="Picture 2" descr="tarsands"/>
          <p:cNvPicPr>
            <a:picLocks noChangeAspect="1" noChangeArrowheads="1"/>
          </p:cNvPicPr>
          <p:nvPr/>
        </p:nvPicPr>
        <p:blipFill>
          <a:blip r:embed="rId4" cstate="print"/>
          <a:srcRect/>
          <a:stretch>
            <a:fillRect/>
          </a:stretch>
        </p:blipFill>
        <p:spPr bwMode="auto">
          <a:xfrm>
            <a:off x="3574232" y="4111096"/>
            <a:ext cx="3505200" cy="20669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467544" y="1484784"/>
            <a:ext cx="8229600" cy="4572000"/>
          </a:xfrm>
        </p:spPr>
        <p:txBody>
          <a:bodyPr/>
          <a:lstStyle/>
          <a:p>
            <a:r>
              <a:rPr lang="en-US" dirty="0" smtClean="0"/>
              <a:t>Unconventional fossil fuel</a:t>
            </a:r>
          </a:p>
          <a:p>
            <a:pPr lvl="1"/>
            <a:r>
              <a:rPr lang="en-US" dirty="0" smtClean="0"/>
              <a:t>Less efficient</a:t>
            </a:r>
          </a:p>
          <a:p>
            <a:pPr lvl="1"/>
            <a:r>
              <a:rPr lang="en-US" dirty="0" smtClean="0"/>
              <a:t>Larger environmental impact</a:t>
            </a:r>
          </a:p>
          <a:p>
            <a:pPr lvl="1"/>
            <a:endParaRPr lang="en-US" dirty="0" smtClean="0"/>
          </a:p>
          <a:p>
            <a:pPr lvl="1"/>
            <a:r>
              <a:rPr lang="en-US" dirty="0" smtClean="0"/>
              <a:t>Technology</a:t>
            </a:r>
          </a:p>
        </p:txBody>
      </p:sp>
      <p:pic>
        <p:nvPicPr>
          <p:cNvPr id="14" name="Picture 2" descr="http://static.howstuffworks.com/gif/oil-shale-3.jpg"/>
          <p:cNvPicPr>
            <a:picLocks noChangeAspect="1" noChangeArrowheads="1"/>
          </p:cNvPicPr>
          <p:nvPr/>
        </p:nvPicPr>
        <p:blipFill>
          <a:blip r:embed="rId3" cstate="print"/>
          <a:srcRect/>
          <a:stretch>
            <a:fillRect/>
          </a:stretch>
        </p:blipFill>
        <p:spPr bwMode="auto">
          <a:xfrm>
            <a:off x="3502224" y="3030976"/>
            <a:ext cx="4953000" cy="2895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6" name="Picture 2"/>
          <p:cNvPicPr>
            <a:picLocks noGrp="1" noChangeAspect="1" noChangeArrowheads="1"/>
          </p:cNvPicPr>
          <p:nvPr>
            <p:ph idx="1"/>
          </p:nvPr>
        </p:nvPicPr>
        <p:blipFill>
          <a:blip r:embed="rId3" cstate="print"/>
          <a:srcRect/>
          <a:stretch>
            <a:fillRect/>
          </a:stretch>
        </p:blipFill>
        <p:spPr bwMode="auto">
          <a:xfrm>
            <a:off x="1115616" y="1268760"/>
            <a:ext cx="6696744" cy="53191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539552" y="1484784"/>
            <a:ext cx="8229600" cy="4572000"/>
          </a:xfrm>
        </p:spPr>
        <p:txBody>
          <a:bodyPr/>
          <a:lstStyle/>
          <a:p>
            <a:r>
              <a:rPr lang="en-US" dirty="0" smtClean="0"/>
              <a:t>Oil sands in Canada (</a:t>
            </a:r>
            <a:r>
              <a:rPr lang="en-US" b="1" dirty="0" smtClean="0">
                <a:solidFill>
                  <a:srgbClr val="FF0000"/>
                </a:solidFill>
              </a:rPr>
              <a:t>1.7-2.5 TRILLION) barrels!</a:t>
            </a:r>
            <a:r>
              <a:rPr lang="en-US" dirty="0" smtClean="0"/>
              <a:t>)</a:t>
            </a:r>
          </a:p>
        </p:txBody>
      </p:sp>
      <p:pic>
        <p:nvPicPr>
          <p:cNvPr id="14" name="Picture 1" descr="alberta_oil_sands_map"/>
          <p:cNvPicPr>
            <a:picLocks noChangeAspect="1" noChangeArrowheads="1"/>
          </p:cNvPicPr>
          <p:nvPr/>
        </p:nvPicPr>
        <p:blipFill>
          <a:blip r:embed="rId3" cstate="print"/>
          <a:srcRect/>
          <a:stretch>
            <a:fillRect/>
          </a:stretch>
        </p:blipFill>
        <p:spPr bwMode="auto">
          <a:xfrm>
            <a:off x="1413992" y="2526920"/>
            <a:ext cx="6768752" cy="3686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67544" y="980728"/>
            <a:ext cx="8229600" cy="1399032"/>
          </a:xfrm>
        </p:spPr>
        <p:txBody>
          <a:bodyPr>
            <a:normAutofit fontScale="90000"/>
          </a:bodyPr>
          <a:lstStyle/>
          <a:p>
            <a:r>
              <a:rPr lang="en-CA" dirty="0" smtClean="0"/>
              <a:t>Oilfields Estimated Production Costs </a:t>
            </a:r>
            <a:br>
              <a:rPr lang="en-CA" dirty="0" smtClean="0"/>
            </a:br>
            <a:r>
              <a:rPr lang="en-CA" dirty="0" smtClean="0"/>
              <a:t>($ 2010) </a:t>
            </a:r>
            <a:endParaRPr lang="en-CA" dirty="0"/>
          </a:p>
        </p:txBody>
      </p:sp>
      <p:sp>
        <p:nvSpPr>
          <p:cNvPr id="14" name="Content Placeholder 2"/>
          <p:cNvSpPr>
            <a:spLocks noGrp="1"/>
          </p:cNvSpPr>
          <p:nvPr>
            <p:ph idx="1"/>
          </p:nvPr>
        </p:nvSpPr>
        <p:spPr>
          <a:xfrm>
            <a:off x="467544" y="2286000"/>
            <a:ext cx="8229600" cy="4572000"/>
          </a:xfrm>
        </p:spPr>
        <p:txBody>
          <a:bodyPr>
            <a:normAutofit fontScale="85000" lnSpcReduction="10000"/>
          </a:bodyPr>
          <a:lstStyle/>
          <a:p>
            <a:pPr>
              <a:buNone/>
            </a:pPr>
            <a:r>
              <a:rPr lang="en-CA" dirty="0" smtClean="0"/>
              <a:t>Mideast/</a:t>
            </a:r>
            <a:r>
              <a:rPr lang="en-CA" dirty="0" err="1" smtClean="0"/>
              <a:t>N.Africa</a:t>
            </a:r>
            <a:r>
              <a:rPr lang="en-CA" dirty="0" smtClean="0"/>
              <a:t> oilfields 				6 - 28 </a:t>
            </a:r>
          </a:p>
          <a:p>
            <a:pPr>
              <a:buNone/>
            </a:pPr>
            <a:r>
              <a:rPr lang="en-CA" dirty="0" smtClean="0"/>
              <a:t>Other conventional oilfields 			6 - 39 </a:t>
            </a:r>
          </a:p>
          <a:p>
            <a:pPr>
              <a:buNone/>
            </a:pPr>
            <a:r>
              <a:rPr lang="en-CA" dirty="0" smtClean="0"/>
              <a:t>CO2 enhanced oil recovery 			30 - 80 </a:t>
            </a:r>
          </a:p>
          <a:p>
            <a:pPr>
              <a:buNone/>
            </a:pPr>
            <a:r>
              <a:rPr lang="en-CA" dirty="0" smtClean="0"/>
              <a:t>Deep/ultra-deep-water oilfields 		32 – 65</a:t>
            </a:r>
          </a:p>
          <a:p>
            <a:pPr>
              <a:buNone/>
            </a:pPr>
            <a:r>
              <a:rPr lang="en-CA" dirty="0" smtClean="0"/>
              <a:t>Enhanced oil recovery 				32 - 82 </a:t>
            </a:r>
          </a:p>
          <a:p>
            <a:pPr>
              <a:buNone/>
            </a:pPr>
            <a:r>
              <a:rPr lang="en-CA" dirty="0" smtClean="0"/>
              <a:t>Arctic oilfields 					32 - 100 </a:t>
            </a:r>
          </a:p>
          <a:p>
            <a:pPr>
              <a:buNone/>
            </a:pPr>
            <a:r>
              <a:rPr lang="en-CA" dirty="0" smtClean="0"/>
              <a:t>Heavy oil/bitumen 				32 - 68 </a:t>
            </a:r>
          </a:p>
          <a:p>
            <a:pPr>
              <a:buNone/>
            </a:pPr>
            <a:r>
              <a:rPr lang="en-CA" dirty="0" smtClean="0"/>
              <a:t>Oil </a:t>
            </a:r>
            <a:r>
              <a:rPr lang="en-CA" dirty="0" err="1" smtClean="0"/>
              <a:t>shales</a:t>
            </a:r>
            <a:r>
              <a:rPr lang="en-CA" dirty="0" smtClean="0"/>
              <a:t> 						52 - 113 </a:t>
            </a:r>
          </a:p>
          <a:p>
            <a:pPr>
              <a:buNone/>
            </a:pPr>
            <a:r>
              <a:rPr lang="en-CA" dirty="0" smtClean="0"/>
              <a:t>Gas to liquids 					38 - 113 </a:t>
            </a:r>
          </a:p>
          <a:p>
            <a:pPr>
              <a:buNone/>
            </a:pPr>
            <a:r>
              <a:rPr lang="en-CA" dirty="0" smtClean="0"/>
              <a:t>Coal to liquids 					60 - 11</a:t>
            </a:r>
            <a:endParaRPr lang="en-CA"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95536" y="836712"/>
            <a:ext cx="8229600" cy="1399032"/>
          </a:xfrm>
        </p:spPr>
        <p:txBody>
          <a:bodyPr/>
          <a:lstStyle/>
          <a:p>
            <a:pPr>
              <a:defRPr/>
            </a:pPr>
            <a:r>
              <a:rPr lang="en-US" dirty="0" smtClean="0"/>
              <a:t>Oil &amp; Gas Industry Characteristic</a:t>
            </a:r>
            <a:endParaRPr lang="en-US" dirty="0"/>
          </a:p>
        </p:txBody>
      </p:sp>
      <p:sp>
        <p:nvSpPr>
          <p:cNvPr id="14" name="Content Placeholder 2"/>
          <p:cNvSpPr>
            <a:spLocks noGrp="1"/>
          </p:cNvSpPr>
          <p:nvPr>
            <p:ph idx="1"/>
          </p:nvPr>
        </p:nvSpPr>
        <p:spPr>
          <a:xfrm>
            <a:off x="395536" y="2286000"/>
            <a:ext cx="8229600" cy="4572000"/>
          </a:xfrm>
        </p:spPr>
        <p:txBody>
          <a:bodyPr/>
          <a:lstStyle/>
          <a:p>
            <a:r>
              <a:rPr lang="en-US" dirty="0" smtClean="0"/>
              <a:t>Capital-intensive</a:t>
            </a:r>
          </a:p>
          <a:p>
            <a:r>
              <a:rPr lang="en-US" dirty="0" smtClean="0"/>
              <a:t>Highly Skilled</a:t>
            </a:r>
          </a:p>
          <a:p>
            <a:r>
              <a:rPr lang="en-US" dirty="0" smtClean="0"/>
              <a:t>Highly Regulated</a:t>
            </a:r>
          </a:p>
          <a:p>
            <a:r>
              <a:rPr lang="en-US" dirty="0" smtClean="0"/>
              <a:t>Highly Competitive</a:t>
            </a:r>
          </a:p>
          <a:p>
            <a:r>
              <a:rPr lang="en-US" dirty="0" smtClean="0"/>
              <a:t>Price dependent</a:t>
            </a:r>
          </a:p>
          <a:p>
            <a:r>
              <a:rPr lang="en-US" dirty="0" smtClean="0"/>
              <a:t>Essential Research and Development</a:t>
            </a:r>
          </a:p>
          <a:p>
            <a:r>
              <a:rPr lang="en-US" dirty="0" smtClean="0"/>
              <a:t>Others</a:t>
            </a:r>
          </a:p>
          <a:p>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p:txBody>
          <a:bodyPr/>
          <a:lstStyle/>
          <a:p>
            <a:r>
              <a:rPr lang="en-US" dirty="0" smtClean="0"/>
              <a:t>Capital-intensive</a:t>
            </a:r>
          </a:p>
          <a:p>
            <a:pPr lvl="1"/>
            <a:r>
              <a:rPr lang="en-US" dirty="0" smtClean="0"/>
              <a:t>Drilling equipments their installation, operation and maintenance is very expensive to buy and maintain</a:t>
            </a:r>
          </a:p>
          <a:p>
            <a:pPr lvl="1"/>
            <a:r>
              <a:rPr lang="en-US" dirty="0" smtClean="0"/>
              <a:t>Average annual revenue per employee is about $410,000</a:t>
            </a:r>
          </a:p>
          <a:p>
            <a:pPr lvl="1"/>
            <a:r>
              <a:rPr lang="en-US" dirty="0" smtClean="0"/>
              <a:t>Barrier to entry – High fixed cost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p:txBody>
          <a:bodyPr/>
          <a:lstStyle/>
          <a:p>
            <a:r>
              <a:rPr lang="en-US" dirty="0" smtClean="0"/>
              <a:t>Highly Skilled</a:t>
            </a:r>
          </a:p>
          <a:p>
            <a:pPr lvl="1"/>
            <a:r>
              <a:rPr lang="en-US" dirty="0" smtClean="0"/>
              <a:t>Highly skilled and labor intensive</a:t>
            </a:r>
          </a:p>
          <a:p>
            <a:pPr lvl="1"/>
            <a:r>
              <a:rPr lang="en-US" dirty="0" smtClean="0"/>
              <a:t>People with skills and expertise to operate drilling equipment</a:t>
            </a:r>
          </a:p>
          <a:p>
            <a:pPr lvl="1"/>
            <a:r>
              <a:rPr lang="en-CA" dirty="0" smtClean="0">
                <a:solidFill>
                  <a:schemeClr val="tx1"/>
                </a:solidFill>
              </a:rPr>
              <a:t>minimum requirement on the number of inexperienced personnel </a:t>
            </a: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467544" y="1628800"/>
            <a:ext cx="8229600" cy="4572000"/>
          </a:xfrm>
        </p:spPr>
        <p:txBody>
          <a:bodyPr/>
          <a:lstStyle/>
          <a:p>
            <a:r>
              <a:rPr lang="en-US" dirty="0" smtClean="0"/>
              <a:t>Highly Regulated</a:t>
            </a:r>
          </a:p>
          <a:p>
            <a:pPr lvl="1"/>
            <a:r>
              <a:rPr lang="en-US" dirty="0" smtClean="0">
                <a:solidFill>
                  <a:schemeClr val="tx1"/>
                </a:solidFill>
              </a:rPr>
              <a:t>Highly regulated with regards to environment and health and safety concerns</a:t>
            </a:r>
            <a:r>
              <a:rPr lang="en-US" b="1" dirty="0" smtClean="0">
                <a:solidFill>
                  <a:schemeClr val="tx1"/>
                </a:solidFill>
              </a:rPr>
              <a:t> </a:t>
            </a:r>
          </a:p>
          <a:p>
            <a:pPr lvl="1"/>
            <a:r>
              <a:rPr lang="en-US" dirty="0" smtClean="0">
                <a:solidFill>
                  <a:schemeClr val="tx1"/>
                </a:solidFill>
              </a:rPr>
              <a:t>Affect the operations of all the drilling companies</a:t>
            </a:r>
          </a:p>
          <a:p>
            <a:pPr lvl="1"/>
            <a:endParaRPr lang="en-US" dirty="0" smtClean="0"/>
          </a:p>
        </p:txBody>
      </p:sp>
      <p:pic>
        <p:nvPicPr>
          <p:cNvPr id="14" name="Picture 2" descr="http://media.pennlive.com/leftcoast/photo/-pic-un-fuel-oil-spillag1jpg-4e75a68df9629e08_large.jpg"/>
          <p:cNvPicPr>
            <a:picLocks noChangeAspect="1" noChangeArrowheads="1"/>
          </p:cNvPicPr>
          <p:nvPr/>
        </p:nvPicPr>
        <p:blipFill>
          <a:blip r:embed="rId3" cstate="print"/>
          <a:srcRect/>
          <a:stretch>
            <a:fillRect/>
          </a:stretch>
        </p:blipFill>
        <p:spPr bwMode="auto">
          <a:xfrm>
            <a:off x="2638128" y="4111096"/>
            <a:ext cx="3209528" cy="22065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611560" y="1556792"/>
            <a:ext cx="8229600" cy="4572000"/>
          </a:xfrm>
        </p:spPr>
        <p:txBody>
          <a:bodyPr/>
          <a:lstStyle/>
          <a:p>
            <a:r>
              <a:rPr lang="en-US" dirty="0" smtClean="0"/>
              <a:t>Highly Competitive</a:t>
            </a:r>
          </a:p>
          <a:p>
            <a:pPr lvl="1"/>
            <a:r>
              <a:rPr lang="en-US" dirty="0" smtClean="0"/>
              <a:t>Numerous industry participants</a:t>
            </a:r>
          </a:p>
          <a:p>
            <a:pPr lvl="1"/>
            <a:r>
              <a:rPr lang="en-US" dirty="0" smtClean="0"/>
              <a:t>Intense price competition</a:t>
            </a:r>
          </a:p>
          <a:p>
            <a:pPr lvl="1"/>
            <a:endParaRPr lang="en-US" dirty="0" smtClean="0"/>
          </a:p>
        </p:txBody>
      </p:sp>
      <p:pic>
        <p:nvPicPr>
          <p:cNvPr id="14" name="Picture 2" descr="http://www.cbc.ca/news/background/oil/gfx/titlephoto.jpg"/>
          <p:cNvPicPr>
            <a:picLocks noChangeAspect="1" noChangeArrowheads="1"/>
          </p:cNvPicPr>
          <p:nvPr/>
        </p:nvPicPr>
        <p:blipFill>
          <a:blip r:embed="rId3" cstate="print"/>
          <a:srcRect/>
          <a:stretch>
            <a:fillRect/>
          </a:stretch>
        </p:blipFill>
        <p:spPr bwMode="auto">
          <a:xfrm>
            <a:off x="2422104" y="3174992"/>
            <a:ext cx="4476750" cy="2857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5" name="Title 1"/>
          <p:cNvSpPr>
            <a:spLocks noGrp="1"/>
          </p:cNvSpPr>
          <p:nvPr>
            <p:ph type="title"/>
          </p:nvPr>
        </p:nvSpPr>
        <p:spPr>
          <a:xfrm>
            <a:off x="457200" y="733425"/>
            <a:ext cx="8229600" cy="1399032"/>
          </a:xfrm>
        </p:spPr>
        <p:txBody>
          <a:bodyPr/>
          <a:lstStyle/>
          <a:p>
            <a:pPr>
              <a:defRPr/>
            </a:pPr>
            <a:r>
              <a:rPr lang="en-US" dirty="0" smtClean="0"/>
              <a:t>Industry Composition</a:t>
            </a:r>
            <a:endParaRPr lang="en-US" dirty="0"/>
          </a:p>
        </p:txBody>
      </p:sp>
      <p:sp>
        <p:nvSpPr>
          <p:cNvPr id="13" name="Content Placeholder 2"/>
          <p:cNvSpPr>
            <a:spLocks noGrp="1"/>
          </p:cNvSpPr>
          <p:nvPr>
            <p:ph idx="1"/>
          </p:nvPr>
        </p:nvSpPr>
        <p:spPr>
          <a:xfrm>
            <a:off x="467544" y="2183710"/>
            <a:ext cx="8229600" cy="4022216"/>
          </a:xfrm>
        </p:spPr>
        <p:txBody>
          <a:bodyPr/>
          <a:lstStyle/>
          <a:p>
            <a:r>
              <a:rPr lang="en-US" dirty="0" smtClean="0"/>
              <a:t>Oilfield services</a:t>
            </a:r>
          </a:p>
          <a:p>
            <a:r>
              <a:rPr lang="en-US" dirty="0" smtClean="0"/>
              <a:t>Contract drilling</a:t>
            </a:r>
          </a:p>
          <a:p>
            <a:pPr lvl="1"/>
            <a:r>
              <a:rPr lang="en-US" dirty="0" smtClean="0"/>
              <a:t>land drilling rigs </a:t>
            </a:r>
          </a:p>
          <a:p>
            <a:pPr lvl="1"/>
            <a:r>
              <a:rPr lang="en-US" dirty="0" smtClean="0"/>
              <a:t>deepwater drilling rigs </a:t>
            </a:r>
          </a:p>
          <a:p>
            <a:pPr lvl="1"/>
            <a:endParaRPr lang="en-US" dirty="0" smtClean="0"/>
          </a:p>
          <a:p>
            <a:pPr lvl="1">
              <a:buFont typeface="Wingdings 2" pitchFamily="18" charset="2"/>
              <a:buChar char=""/>
            </a:pPr>
            <a:r>
              <a:rPr lang="en-US" sz="3200" dirty="0" smtClean="0"/>
              <a:t>Equipment Manufacture</a:t>
            </a:r>
          </a:p>
          <a:p>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395536" y="1700808"/>
            <a:ext cx="8229600" cy="4572000"/>
          </a:xfrm>
        </p:spPr>
        <p:txBody>
          <a:bodyPr/>
          <a:lstStyle/>
          <a:p>
            <a:r>
              <a:rPr lang="en-US" dirty="0" smtClean="0"/>
              <a:t>Price Dependent</a:t>
            </a:r>
          </a:p>
          <a:p>
            <a:pPr lvl="1"/>
            <a:r>
              <a:rPr lang="en-US" dirty="0" smtClean="0"/>
              <a:t>Oil services</a:t>
            </a:r>
          </a:p>
          <a:p>
            <a:pPr lvl="1"/>
            <a:r>
              <a:rPr lang="en-US" dirty="0" smtClean="0"/>
              <a:t>Drilling companies</a:t>
            </a:r>
          </a:p>
          <a:p>
            <a:pPr lvl="1"/>
            <a:r>
              <a:rPr lang="en-US" dirty="0" smtClean="0"/>
              <a:t>Rigs </a:t>
            </a:r>
          </a:p>
        </p:txBody>
      </p:sp>
      <p:pic>
        <p:nvPicPr>
          <p:cNvPr id="14" name="Picture 2" descr="http://www.stlouisfed.org/publications/itv/2007/b/images/oil-gas.gif"/>
          <p:cNvPicPr>
            <a:picLocks noChangeAspect="1" noChangeArrowheads="1"/>
          </p:cNvPicPr>
          <p:nvPr/>
        </p:nvPicPr>
        <p:blipFill>
          <a:blip r:embed="rId3" cstate="print"/>
          <a:srcRect/>
          <a:stretch>
            <a:fillRect/>
          </a:stretch>
        </p:blipFill>
        <p:spPr bwMode="auto">
          <a:xfrm>
            <a:off x="2123728" y="3356992"/>
            <a:ext cx="6718874" cy="30879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a:xfrm>
            <a:off x="467544" y="1628800"/>
            <a:ext cx="8229600" cy="4572000"/>
          </a:xfrm>
        </p:spPr>
        <p:txBody>
          <a:bodyPr/>
          <a:lstStyle/>
          <a:p>
            <a:r>
              <a:rPr lang="en-US" dirty="0" smtClean="0"/>
              <a:t>Essential Technology Development</a:t>
            </a:r>
          </a:p>
          <a:p>
            <a:pPr lvl="1"/>
            <a:r>
              <a:rPr lang="en-US" dirty="0" smtClean="0"/>
              <a:t>Directional drilling</a:t>
            </a:r>
          </a:p>
          <a:p>
            <a:pPr lvl="1"/>
            <a:r>
              <a:rPr lang="en-US" dirty="0" smtClean="0"/>
              <a:t>Challenging geological locations</a:t>
            </a:r>
          </a:p>
          <a:p>
            <a:pPr lvl="1"/>
            <a:r>
              <a:rPr lang="en-US" dirty="0" smtClean="0"/>
              <a:t>Less damageable to the environment</a:t>
            </a:r>
          </a:p>
        </p:txBody>
      </p:sp>
      <p:pic>
        <p:nvPicPr>
          <p:cNvPr id="14" name="Picture 3" descr="http://www.naturalgas.org/images/offshore_drill_platform.gif"/>
          <p:cNvPicPr>
            <a:picLocks noChangeAspect="1" noChangeArrowheads="1"/>
          </p:cNvPicPr>
          <p:nvPr/>
        </p:nvPicPr>
        <p:blipFill>
          <a:blip r:embed="rId3" cstate="print"/>
          <a:srcRect/>
          <a:stretch>
            <a:fillRect/>
          </a:stretch>
        </p:blipFill>
        <p:spPr bwMode="auto">
          <a:xfrm>
            <a:off x="2350096" y="3607040"/>
            <a:ext cx="4286250" cy="27717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6" name="Content Placeholder 2"/>
          <p:cNvSpPr>
            <a:spLocks noGrp="1"/>
          </p:cNvSpPr>
          <p:nvPr>
            <p:ph idx="1"/>
          </p:nvPr>
        </p:nvSpPr>
        <p:spPr>
          <a:xfrm>
            <a:off x="467544" y="1772816"/>
            <a:ext cx="8229600" cy="4572000"/>
          </a:xfrm>
        </p:spPr>
        <p:txBody>
          <a:bodyPr/>
          <a:lstStyle/>
          <a:p>
            <a:r>
              <a:rPr lang="en-US" dirty="0" smtClean="0"/>
              <a:t>Other Key Factors:</a:t>
            </a:r>
          </a:p>
          <a:p>
            <a:pPr lvl="1"/>
            <a:r>
              <a:rPr lang="en-US" dirty="0" smtClean="0"/>
              <a:t>Industry Cycle</a:t>
            </a:r>
          </a:p>
          <a:p>
            <a:pPr lvl="1"/>
            <a:r>
              <a:rPr lang="en-US" dirty="0" smtClean="0"/>
              <a:t>Natural calamities</a:t>
            </a:r>
          </a:p>
          <a:p>
            <a:pPr lvl="1"/>
            <a:r>
              <a:rPr lang="en-US" dirty="0" smtClean="0"/>
              <a:t>Location</a:t>
            </a:r>
          </a:p>
          <a:p>
            <a:pPr lvl="1"/>
            <a:r>
              <a:rPr lang="en-US" dirty="0" smtClean="0"/>
              <a:t>Types of Contract</a:t>
            </a:r>
          </a:p>
          <a:p>
            <a:pPr lvl="1"/>
            <a:r>
              <a:rPr lang="en-US" dirty="0" smtClean="0"/>
              <a:t>Length of Contract</a:t>
            </a:r>
          </a:p>
        </p:txBody>
      </p:sp>
      <p:pic>
        <p:nvPicPr>
          <p:cNvPr id="18" name="Picture 2" descr="http://www.examiner.com/images/blog/EXID23333/images/hurricane_fran_nasa.jpg"/>
          <p:cNvPicPr>
            <a:picLocks noChangeAspect="1" noChangeArrowheads="1"/>
          </p:cNvPicPr>
          <p:nvPr/>
        </p:nvPicPr>
        <p:blipFill>
          <a:blip r:embed="rId3" cstate="print"/>
          <a:srcRect/>
          <a:stretch>
            <a:fillRect/>
          </a:stretch>
        </p:blipFill>
        <p:spPr bwMode="auto">
          <a:xfrm>
            <a:off x="4654352" y="1662824"/>
            <a:ext cx="3962400" cy="46609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323528" y="692696"/>
            <a:ext cx="8229600" cy="1399032"/>
          </a:xfrm>
        </p:spPr>
        <p:txBody>
          <a:bodyPr/>
          <a:lstStyle/>
          <a:p>
            <a:pPr>
              <a:defRPr/>
            </a:pPr>
            <a:r>
              <a:rPr lang="en-US" dirty="0" smtClean="0"/>
              <a:t>Future Outlook</a:t>
            </a:r>
            <a:endParaRPr lang="en-US" dirty="0"/>
          </a:p>
        </p:txBody>
      </p:sp>
      <p:sp>
        <p:nvSpPr>
          <p:cNvPr id="14" name="Content Placeholder 2"/>
          <p:cNvSpPr>
            <a:spLocks noGrp="1"/>
          </p:cNvSpPr>
          <p:nvPr>
            <p:ph idx="1"/>
          </p:nvPr>
        </p:nvSpPr>
        <p:spPr>
          <a:xfrm>
            <a:off x="457200" y="1866025"/>
            <a:ext cx="8229600" cy="4525963"/>
          </a:xfrm>
        </p:spPr>
        <p:txBody>
          <a:bodyPr/>
          <a:lstStyle/>
          <a:p>
            <a:r>
              <a:rPr lang="en-US" dirty="0" smtClean="0"/>
              <a:t>Long-term market growth</a:t>
            </a:r>
          </a:p>
          <a:p>
            <a:r>
              <a:rPr lang="en-US" dirty="0" smtClean="0"/>
              <a:t>Emerging Asia-Pacific economies (China &amp; India)</a:t>
            </a:r>
          </a:p>
          <a:p>
            <a:r>
              <a:rPr lang="en-US" dirty="0" smtClean="0"/>
              <a:t>Decline of conventional fuel (next 20-30 years)</a:t>
            </a:r>
          </a:p>
          <a:p>
            <a:r>
              <a:rPr lang="en-US" dirty="0" smtClean="0"/>
              <a:t>Peak Oil</a:t>
            </a:r>
          </a:p>
          <a:p>
            <a:r>
              <a:rPr lang="en-US" dirty="0" smtClean="0"/>
              <a:t>Switching to more environmentally friendly, cheaper and renewable alternative sources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1143000" y="-366713"/>
            <a:ext cx="11430000" cy="7591426"/>
          </a:xfrm>
          <a:prstGeom prst="rect">
            <a:avLst/>
          </a:prstGeom>
          <a:noFill/>
          <a:ln w="9525">
            <a:noFill/>
            <a:miter lim="800000"/>
            <a:headEnd/>
            <a:tailEnd/>
          </a:ln>
        </p:spPr>
      </p:pic>
      <p:sp>
        <p:nvSpPr>
          <p:cNvPr id="3" name="Title 2"/>
          <p:cNvSpPr>
            <a:spLocks noGrp="1"/>
          </p:cNvSpPr>
          <p:nvPr>
            <p:ph type="title"/>
          </p:nvPr>
        </p:nvSpPr>
        <p:spPr>
          <a:xfrm>
            <a:off x="827584" y="2420888"/>
            <a:ext cx="7772400" cy="1362075"/>
          </a:xfrm>
        </p:spPr>
        <p:txBody>
          <a:bodyPr rtlCol="0">
            <a:normAutofit/>
          </a:bodyPr>
          <a:lstStyle/>
          <a:p>
            <a:pPr eaLnBrk="1" fontAlgn="auto" hangingPunct="1">
              <a:spcAft>
                <a:spcPts val="0"/>
              </a:spcAft>
              <a:defRPr/>
            </a:pPr>
            <a:r>
              <a:rPr lang="en-US" sz="4800" dirty="0" smtClean="0"/>
              <a:t>Transportation</a:t>
            </a:r>
            <a:r>
              <a:rPr lang="en-US" dirty="0" smtClean="0"/>
              <a:t>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descr="http://www.naturalgas.org/images/natural_gas_pipeline.jpg"/>
          <p:cNvPicPr>
            <a:picLocks noChangeAspect="1" noChangeArrowheads="1"/>
          </p:cNvPicPr>
          <p:nvPr/>
        </p:nvPicPr>
        <p:blipFill>
          <a:blip r:embed="rId3" cstate="print"/>
          <a:srcRect/>
          <a:stretch>
            <a:fillRect/>
          </a:stretch>
        </p:blipFill>
        <p:spPr bwMode="auto">
          <a:xfrm>
            <a:off x="7308850" y="1340768"/>
            <a:ext cx="1835150" cy="4175125"/>
          </a:xfrm>
          <a:prstGeom prst="rect">
            <a:avLst/>
          </a:prstGeom>
          <a:ln>
            <a:noFill/>
          </a:ln>
          <a:effectLst>
            <a:softEdge rad="112500"/>
          </a:effectLst>
        </p:spPr>
      </p:pic>
      <p:sp>
        <p:nvSpPr>
          <p:cNvPr id="14" name="Rectangle 9"/>
          <p:cNvSpPr>
            <a:spLocks noChangeArrowheads="1"/>
          </p:cNvSpPr>
          <p:nvPr/>
        </p:nvSpPr>
        <p:spPr bwMode="auto">
          <a:xfrm>
            <a:off x="179388" y="908050"/>
            <a:ext cx="7380287" cy="5940425"/>
          </a:xfrm>
          <a:prstGeom prst="rect">
            <a:avLst/>
          </a:prstGeom>
          <a:noFill/>
          <a:ln w="9525">
            <a:noFill/>
            <a:miter lim="800000"/>
            <a:headEnd/>
            <a:tailEnd/>
          </a:ln>
        </p:spPr>
        <p:txBody>
          <a:bodyPr>
            <a:spAutoFit/>
          </a:bodyPr>
          <a:lstStyle/>
          <a:p>
            <a:pPr marL="269875" indent="-269875">
              <a:buFont typeface="Arial" charset="0"/>
              <a:buChar char="•"/>
            </a:pPr>
            <a:r>
              <a:rPr lang="en-CA" sz="2000" dirty="0">
                <a:latin typeface="Calibri" pitchFamily="34" charset="0"/>
              </a:rPr>
              <a:t> Pipelines are necessary to transport raw materials from their source to refineries and gas processing facilities and then to market.</a:t>
            </a:r>
          </a:p>
          <a:p>
            <a:pPr marL="269875" indent="-269875"/>
            <a:endParaRPr lang="en-CA" sz="2000" dirty="0">
              <a:latin typeface="Calibri" pitchFamily="34" charset="0"/>
            </a:endParaRPr>
          </a:p>
          <a:p>
            <a:pPr marL="269875" indent="-269875">
              <a:buFont typeface="Arial" charset="0"/>
              <a:buChar char="•"/>
            </a:pPr>
            <a:r>
              <a:rPr lang="en-CA" sz="2000" dirty="0">
                <a:latin typeface="Calibri" pitchFamily="34" charset="0"/>
              </a:rPr>
              <a:t> Pipelines provide a safe, economical and constant flow of crude oil, natural gas and petroleum products</a:t>
            </a:r>
          </a:p>
          <a:p>
            <a:pPr marL="269875" indent="-269875">
              <a:buFont typeface="Arial" charset="0"/>
              <a:buChar char="•"/>
            </a:pPr>
            <a:endParaRPr lang="en-CA" sz="2000" dirty="0">
              <a:latin typeface="Calibri" pitchFamily="34" charset="0"/>
            </a:endParaRPr>
          </a:p>
          <a:p>
            <a:pPr marL="269875" indent="-269875">
              <a:buFont typeface="Arial" charset="0"/>
              <a:buChar char="•"/>
            </a:pPr>
            <a:r>
              <a:rPr lang="en-CA" sz="2000" dirty="0">
                <a:latin typeface="Calibri" pitchFamily="34" charset="0"/>
              </a:rPr>
              <a:t>Cheaper than shipping and driving</a:t>
            </a:r>
          </a:p>
          <a:p>
            <a:pPr marL="269875" indent="-269875"/>
            <a:endParaRPr lang="en-CA" sz="2000" dirty="0">
              <a:latin typeface="Calibri" pitchFamily="34" charset="0"/>
            </a:endParaRPr>
          </a:p>
          <a:p>
            <a:pPr marL="269875" indent="-269875">
              <a:buFont typeface="Arial" charset="0"/>
              <a:buChar char="•"/>
            </a:pPr>
            <a:r>
              <a:rPr lang="en-CA" sz="2000" dirty="0">
                <a:latin typeface="Calibri" pitchFamily="34" charset="0"/>
              </a:rPr>
              <a:t> 580,000 km of pipeline in Canada</a:t>
            </a:r>
          </a:p>
          <a:p>
            <a:pPr marL="269875" indent="-269875">
              <a:buFont typeface="Arial" charset="0"/>
              <a:buChar char="•"/>
            </a:pPr>
            <a:endParaRPr lang="en-CA" sz="2000" dirty="0">
              <a:latin typeface="Calibri" pitchFamily="34" charset="0"/>
            </a:endParaRPr>
          </a:p>
          <a:p>
            <a:pPr marL="269875" indent="-269875">
              <a:buFont typeface="Arial" charset="0"/>
              <a:buChar char="•"/>
            </a:pPr>
            <a:r>
              <a:rPr lang="en-CA" sz="2000" dirty="0">
                <a:latin typeface="Calibri" pitchFamily="34" charset="0"/>
              </a:rPr>
              <a:t> 2.7 million barrels of crude oil per day travel through Canada’s crude oil pipeline network.</a:t>
            </a:r>
          </a:p>
          <a:p>
            <a:pPr marL="269875" indent="-269875">
              <a:buFont typeface="Arial" charset="0"/>
              <a:buChar char="•"/>
            </a:pPr>
            <a:endParaRPr lang="en-CA" sz="2000" dirty="0">
              <a:latin typeface="Calibri" pitchFamily="34" charset="0"/>
            </a:endParaRPr>
          </a:p>
          <a:p>
            <a:pPr marL="269875" indent="-269875">
              <a:buFont typeface="Arial" charset="0"/>
              <a:buChar char="•"/>
            </a:pPr>
            <a:r>
              <a:rPr lang="en-CA" sz="2000" dirty="0">
                <a:latin typeface="Calibri" pitchFamily="34" charset="0"/>
              </a:rPr>
              <a:t> 15.1 billion cubic feet of natural gas per day travel through Canada’s natural gas pipeline network.</a:t>
            </a:r>
          </a:p>
          <a:p>
            <a:pPr marL="269875" indent="-269875">
              <a:buFont typeface="Arial" charset="0"/>
              <a:buChar char="•"/>
            </a:pPr>
            <a:endParaRPr lang="en-CA" sz="2000" dirty="0">
              <a:latin typeface="Calibri" pitchFamily="34" charset="0"/>
            </a:endParaRPr>
          </a:p>
          <a:p>
            <a:pPr marL="269875" indent="-269875">
              <a:buFont typeface="Arial" charset="0"/>
              <a:buChar char="•"/>
            </a:pPr>
            <a:r>
              <a:rPr lang="en-CA" sz="2000" dirty="0">
                <a:latin typeface="Calibri" pitchFamily="34" charset="0"/>
              </a:rPr>
              <a:t>Revenues are generated from various type of usage contracts, example “take-or-pay” contracts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Rectangle 12"/>
          <p:cNvSpPr/>
          <p:nvPr/>
        </p:nvSpPr>
        <p:spPr>
          <a:xfrm>
            <a:off x="179512" y="1412776"/>
            <a:ext cx="5329287" cy="4247317"/>
          </a:xfrm>
          <a:prstGeom prst="rect">
            <a:avLst/>
          </a:prstGeom>
        </p:spPr>
        <p:txBody>
          <a:bodyPr wrap="square">
            <a:spAutoFit/>
          </a:bodyPr>
          <a:lstStyle/>
          <a:p>
            <a:pPr marL="269875" indent="-269875" fontAlgn="auto">
              <a:spcBef>
                <a:spcPts val="0"/>
              </a:spcBef>
              <a:spcAft>
                <a:spcPts val="0"/>
              </a:spcAft>
              <a:buFont typeface="Arial" pitchFamily="34" charset="0"/>
              <a:buChar char="•"/>
              <a:defRPr/>
            </a:pPr>
            <a:r>
              <a:rPr lang="en-CA" dirty="0" smtClean="0"/>
              <a:t>Fee Based Contracts </a:t>
            </a:r>
            <a:br>
              <a:rPr lang="en-CA" dirty="0" smtClean="0"/>
            </a:br>
            <a:r>
              <a:rPr lang="en-CA" dirty="0" smtClean="0"/>
              <a:t>	- fixed fee is tied to usage</a:t>
            </a:r>
            <a:br>
              <a:rPr lang="en-CA" dirty="0" smtClean="0"/>
            </a:br>
            <a:r>
              <a:rPr lang="en-CA" dirty="0" smtClean="0"/>
              <a:t>	- volume risk exists</a:t>
            </a:r>
          </a:p>
          <a:p>
            <a:pPr marL="269875" indent="-269875" fontAlgn="auto">
              <a:spcBef>
                <a:spcPts val="0"/>
              </a:spcBef>
              <a:spcAft>
                <a:spcPts val="0"/>
              </a:spcAft>
              <a:buFont typeface="Arial" pitchFamily="34" charset="0"/>
              <a:buChar char="•"/>
              <a:defRPr/>
            </a:pPr>
            <a:r>
              <a:rPr lang="en-CA" dirty="0" smtClean="0"/>
              <a:t>Commodity Based Contracts </a:t>
            </a:r>
            <a:br>
              <a:rPr lang="en-CA" dirty="0" smtClean="0"/>
            </a:br>
            <a:r>
              <a:rPr lang="en-CA" dirty="0" smtClean="0"/>
              <a:t>	-Price varies based on underlying 	commodity value </a:t>
            </a:r>
            <a:br>
              <a:rPr lang="en-CA" dirty="0" smtClean="0"/>
            </a:br>
            <a:r>
              <a:rPr lang="en-CA" dirty="0" smtClean="0"/>
              <a:t>	-Covers most related operational costs</a:t>
            </a:r>
            <a:br>
              <a:rPr lang="en-CA" dirty="0" smtClean="0"/>
            </a:br>
            <a:r>
              <a:rPr lang="en-CA" dirty="0" smtClean="0"/>
              <a:t>	-Beneficial relationship based on profit 	sharing</a:t>
            </a:r>
            <a:br>
              <a:rPr lang="en-CA" dirty="0" smtClean="0"/>
            </a:br>
            <a:r>
              <a:rPr lang="en-CA" dirty="0" smtClean="0"/>
              <a:t>	-Volume and commodity risks</a:t>
            </a:r>
          </a:p>
          <a:p>
            <a:pPr marL="269875" indent="-269875" fontAlgn="auto">
              <a:spcBef>
                <a:spcPts val="0"/>
              </a:spcBef>
              <a:spcAft>
                <a:spcPts val="0"/>
              </a:spcAft>
              <a:buFont typeface="Arial" pitchFamily="34" charset="0"/>
              <a:buChar char="•"/>
              <a:defRPr/>
            </a:pPr>
            <a:r>
              <a:rPr lang="en-CA" dirty="0" smtClean="0"/>
              <a:t>Cost of Service Contracts </a:t>
            </a:r>
            <a:br>
              <a:rPr lang="en-CA" dirty="0" smtClean="0"/>
            </a:br>
            <a:r>
              <a:rPr lang="en-CA" dirty="0" smtClean="0"/>
              <a:t>	- Provides for recovery of operating costs 	and a fixed capital charge</a:t>
            </a:r>
            <a:br>
              <a:rPr lang="en-CA" dirty="0" smtClean="0"/>
            </a:br>
            <a:r>
              <a:rPr lang="en-CA" dirty="0" smtClean="0"/>
              <a:t>	- Minimal volume risk and no 	commodity price exposure</a:t>
            </a:r>
            <a:endParaRPr lang="en-CA" dirty="0">
              <a:latin typeface="+mn-lt"/>
            </a:endParaRPr>
          </a:p>
        </p:txBody>
      </p:sp>
      <p:pic>
        <p:nvPicPr>
          <p:cNvPr id="14" name="Picture 3"/>
          <p:cNvPicPr>
            <a:picLocks noChangeAspect="1" noChangeArrowheads="1"/>
          </p:cNvPicPr>
          <p:nvPr/>
        </p:nvPicPr>
        <p:blipFill>
          <a:blip r:embed="rId3" cstate="print"/>
          <a:srcRect/>
          <a:stretch>
            <a:fillRect/>
          </a:stretch>
        </p:blipFill>
        <p:spPr bwMode="auto">
          <a:xfrm>
            <a:off x="5364088" y="1772816"/>
            <a:ext cx="3571875" cy="39608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Rectangle 12"/>
          <p:cNvSpPr/>
          <p:nvPr/>
        </p:nvSpPr>
        <p:spPr>
          <a:xfrm>
            <a:off x="250825" y="981075"/>
            <a:ext cx="4897438" cy="6032421"/>
          </a:xfrm>
          <a:prstGeom prst="rect">
            <a:avLst/>
          </a:prstGeom>
        </p:spPr>
        <p:txBody>
          <a:bodyPr>
            <a:spAutoFit/>
          </a:bodyPr>
          <a:lstStyle/>
          <a:p>
            <a:pPr marL="269875" indent="-269875" fontAlgn="auto">
              <a:spcBef>
                <a:spcPts val="0"/>
              </a:spcBef>
              <a:spcAft>
                <a:spcPts val="0"/>
              </a:spcAft>
              <a:buFont typeface="Arial" pitchFamily="34" charset="0"/>
              <a:buChar char="•"/>
              <a:defRPr/>
            </a:pPr>
            <a:r>
              <a:rPr lang="en-CA" sz="2000" dirty="0">
                <a:latin typeface="+mn-lt"/>
              </a:rPr>
              <a:t>Pipeline costs depend on factors such as:</a:t>
            </a:r>
          </a:p>
          <a:p>
            <a:pPr fontAlgn="auto">
              <a:spcBef>
                <a:spcPts val="0"/>
              </a:spcBef>
              <a:spcAft>
                <a:spcPts val="0"/>
              </a:spcAft>
              <a:defRPr/>
            </a:pPr>
            <a:r>
              <a:rPr lang="en-CA" dirty="0">
                <a:latin typeface="+mn-lt"/>
              </a:rPr>
              <a:t>           -type of pipe</a:t>
            </a:r>
          </a:p>
          <a:p>
            <a:pPr fontAlgn="auto">
              <a:spcBef>
                <a:spcPts val="0"/>
              </a:spcBef>
              <a:spcAft>
                <a:spcPts val="0"/>
              </a:spcAft>
              <a:defRPr/>
            </a:pPr>
            <a:r>
              <a:rPr lang="en-CA" dirty="0">
                <a:latin typeface="+mn-lt"/>
              </a:rPr>
              <a:t>           -type of coating</a:t>
            </a:r>
          </a:p>
          <a:p>
            <a:pPr fontAlgn="auto">
              <a:spcBef>
                <a:spcPts val="0"/>
              </a:spcBef>
              <a:spcAft>
                <a:spcPts val="0"/>
              </a:spcAft>
              <a:defRPr/>
            </a:pPr>
            <a:r>
              <a:rPr lang="en-CA" dirty="0">
                <a:latin typeface="+mn-lt"/>
              </a:rPr>
              <a:t>           -length of pipeline</a:t>
            </a:r>
          </a:p>
          <a:p>
            <a:pPr fontAlgn="auto">
              <a:spcBef>
                <a:spcPts val="0"/>
              </a:spcBef>
              <a:spcAft>
                <a:spcPts val="0"/>
              </a:spcAft>
              <a:defRPr/>
            </a:pPr>
            <a:r>
              <a:rPr lang="en-CA" dirty="0">
                <a:latin typeface="+mn-lt"/>
              </a:rPr>
              <a:t>           -diameter of pipe</a:t>
            </a:r>
          </a:p>
          <a:p>
            <a:pPr fontAlgn="auto">
              <a:spcBef>
                <a:spcPts val="0"/>
              </a:spcBef>
              <a:spcAft>
                <a:spcPts val="0"/>
              </a:spcAft>
              <a:defRPr/>
            </a:pPr>
            <a:r>
              <a:rPr lang="en-CA" dirty="0">
                <a:latin typeface="+mn-lt"/>
              </a:rPr>
              <a:t>           -Environment and</a:t>
            </a:r>
          </a:p>
          <a:p>
            <a:pPr fontAlgn="auto">
              <a:spcBef>
                <a:spcPts val="0"/>
              </a:spcBef>
              <a:spcAft>
                <a:spcPts val="0"/>
              </a:spcAft>
              <a:defRPr/>
            </a:pPr>
            <a:r>
              <a:rPr lang="en-CA" dirty="0">
                <a:latin typeface="+mn-lt"/>
              </a:rPr>
              <a:t>           -terrain</a:t>
            </a:r>
          </a:p>
          <a:p>
            <a:pPr fontAlgn="auto">
              <a:spcBef>
                <a:spcPts val="0"/>
              </a:spcBef>
              <a:spcAft>
                <a:spcPts val="0"/>
              </a:spcAft>
              <a:defRPr/>
            </a:pPr>
            <a:endParaRPr lang="en-CA" dirty="0">
              <a:latin typeface="+mn-lt"/>
            </a:endParaRPr>
          </a:p>
          <a:p>
            <a:pPr marL="269875" indent="-269875" fontAlgn="auto">
              <a:spcBef>
                <a:spcPts val="0"/>
              </a:spcBef>
              <a:spcAft>
                <a:spcPts val="0"/>
              </a:spcAft>
              <a:buFont typeface="Arial" pitchFamily="34" charset="0"/>
              <a:buChar char="•"/>
              <a:defRPr/>
            </a:pPr>
            <a:r>
              <a:rPr lang="en-CA" sz="2000" dirty="0">
                <a:latin typeface="+mn-lt"/>
              </a:rPr>
              <a:t>Cost calculations based on cost per pipe diameter per distance to estimate pipeline project costs. </a:t>
            </a:r>
          </a:p>
          <a:p>
            <a:pPr marL="269875" indent="-269875" fontAlgn="auto">
              <a:spcBef>
                <a:spcPts val="0"/>
              </a:spcBef>
              <a:spcAft>
                <a:spcPts val="0"/>
              </a:spcAft>
              <a:buFont typeface="Arial" pitchFamily="34" charset="0"/>
              <a:buChar char="•"/>
              <a:defRPr/>
            </a:pPr>
            <a:endParaRPr lang="en-CA" sz="2000" dirty="0">
              <a:latin typeface="+mn-lt"/>
            </a:endParaRPr>
          </a:p>
          <a:p>
            <a:pPr marL="269875" indent="-269875" fontAlgn="auto">
              <a:spcBef>
                <a:spcPts val="0"/>
              </a:spcBef>
              <a:spcAft>
                <a:spcPts val="0"/>
              </a:spcAft>
              <a:buFont typeface="Arial" pitchFamily="34" charset="0"/>
              <a:buChar char="•"/>
              <a:defRPr/>
            </a:pPr>
            <a:r>
              <a:rPr lang="en-CA" sz="2000" dirty="0">
                <a:latin typeface="+mn-lt"/>
              </a:rPr>
              <a:t>For example, $1,000 per millimetre diameter per kilometre. A 50-kilometre system consisting of 50 millimetre pipe may be roughed out </a:t>
            </a:r>
            <a:r>
              <a:rPr lang="en-CA" sz="2000" dirty="0" smtClean="0">
                <a:latin typeface="+mn-lt"/>
              </a:rPr>
              <a:t>as:</a:t>
            </a:r>
            <a:r>
              <a:rPr lang="en-CA" sz="2000" dirty="0"/>
              <a:t>	</a:t>
            </a:r>
            <a:r>
              <a:rPr lang="en-CA" sz="2000" dirty="0" smtClean="0">
                <a:latin typeface="+mn-lt"/>
              </a:rPr>
              <a:t>50 </a:t>
            </a:r>
            <a:r>
              <a:rPr lang="en-CA" sz="2000" dirty="0">
                <a:latin typeface="+mn-lt"/>
              </a:rPr>
              <a:t>millimetres x 50 kilometres x $1,000 per kilometre = $2.5 million/km</a:t>
            </a:r>
          </a:p>
        </p:txBody>
      </p:sp>
      <p:pic>
        <p:nvPicPr>
          <p:cNvPr id="14" name="Picture 3"/>
          <p:cNvPicPr>
            <a:picLocks noChangeAspect="1" noChangeArrowheads="1"/>
          </p:cNvPicPr>
          <p:nvPr/>
        </p:nvPicPr>
        <p:blipFill>
          <a:blip r:embed="rId3" cstate="print"/>
          <a:srcRect/>
          <a:stretch>
            <a:fillRect/>
          </a:stretch>
        </p:blipFill>
        <p:spPr bwMode="auto">
          <a:xfrm>
            <a:off x="5292080" y="1412776"/>
            <a:ext cx="3571875" cy="39608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Rectangle 12"/>
          <p:cNvSpPr/>
          <p:nvPr/>
        </p:nvSpPr>
        <p:spPr>
          <a:xfrm>
            <a:off x="468313" y="1125538"/>
            <a:ext cx="5435600" cy="5200650"/>
          </a:xfrm>
          <a:prstGeom prst="rect">
            <a:avLst/>
          </a:prstGeom>
        </p:spPr>
        <p:txBody>
          <a:bodyPr>
            <a:spAutoFit/>
          </a:bodyPr>
          <a:lstStyle/>
          <a:p>
            <a:pPr marL="269875" indent="-269875" fontAlgn="auto">
              <a:spcBef>
                <a:spcPts val="0"/>
              </a:spcBef>
              <a:spcAft>
                <a:spcPts val="0"/>
              </a:spcAft>
              <a:buFont typeface="Arial" pitchFamily="34" charset="0"/>
              <a:buChar char="•"/>
              <a:defRPr/>
            </a:pPr>
            <a:r>
              <a:rPr lang="en-CA" sz="2400" dirty="0">
                <a:latin typeface="+mn-lt"/>
              </a:rPr>
              <a:t>Pipeline success  fundamentally dependent on oil demand/price </a:t>
            </a:r>
          </a:p>
          <a:p>
            <a:pPr fontAlgn="auto">
              <a:spcBef>
                <a:spcPts val="0"/>
              </a:spcBef>
              <a:spcAft>
                <a:spcPts val="0"/>
              </a:spcAft>
              <a:defRPr/>
            </a:pPr>
            <a:endParaRPr lang="en-CA" sz="2400" dirty="0">
              <a:latin typeface="+mn-lt"/>
            </a:endParaRPr>
          </a:p>
          <a:p>
            <a:pPr marL="269875" indent="-269875" fontAlgn="auto">
              <a:spcBef>
                <a:spcPts val="0"/>
              </a:spcBef>
              <a:spcAft>
                <a:spcPts val="0"/>
              </a:spcAft>
              <a:buFont typeface="Arial" pitchFamily="34" charset="0"/>
              <a:buChar char="•"/>
              <a:defRPr/>
            </a:pPr>
            <a:r>
              <a:rPr lang="en-CA" sz="2400" dirty="0">
                <a:latin typeface="+mn-lt"/>
              </a:rPr>
              <a:t>Key Factors:</a:t>
            </a:r>
          </a:p>
          <a:p>
            <a:pPr marL="631825" fontAlgn="auto">
              <a:spcBef>
                <a:spcPts val="0"/>
              </a:spcBef>
              <a:spcAft>
                <a:spcPts val="0"/>
              </a:spcAft>
              <a:buFontTx/>
              <a:buChar char="-"/>
              <a:defRPr/>
            </a:pPr>
            <a:r>
              <a:rPr lang="en-CA" sz="2000" dirty="0">
                <a:latin typeface="+mn-lt"/>
              </a:rPr>
              <a:t>Human resources intensive</a:t>
            </a:r>
          </a:p>
          <a:p>
            <a:pPr marL="631825" fontAlgn="auto">
              <a:spcBef>
                <a:spcPts val="0"/>
              </a:spcBef>
              <a:spcAft>
                <a:spcPts val="0"/>
              </a:spcAft>
              <a:buFontTx/>
              <a:buChar char="-"/>
              <a:defRPr/>
            </a:pPr>
            <a:r>
              <a:rPr lang="en-CA" sz="2000" dirty="0">
                <a:latin typeface="+mn-lt"/>
              </a:rPr>
              <a:t>Capital intensive</a:t>
            </a:r>
          </a:p>
          <a:p>
            <a:pPr marL="631825" fontAlgn="auto">
              <a:spcBef>
                <a:spcPts val="0"/>
              </a:spcBef>
              <a:spcAft>
                <a:spcPts val="0"/>
              </a:spcAft>
              <a:buFontTx/>
              <a:buChar char="-"/>
              <a:defRPr/>
            </a:pPr>
            <a:r>
              <a:rPr lang="en-CA" sz="2000" dirty="0">
                <a:latin typeface="+mn-lt"/>
              </a:rPr>
              <a:t>Highly regulated</a:t>
            </a:r>
          </a:p>
          <a:p>
            <a:pPr fontAlgn="auto">
              <a:spcBef>
                <a:spcPts val="0"/>
              </a:spcBef>
              <a:spcAft>
                <a:spcPts val="0"/>
              </a:spcAft>
              <a:buFontTx/>
              <a:buChar char="-"/>
              <a:defRPr/>
            </a:pPr>
            <a:endParaRPr lang="en-CA" sz="2400" dirty="0">
              <a:latin typeface="+mn-lt"/>
            </a:endParaRPr>
          </a:p>
          <a:p>
            <a:pPr marL="269875" indent="-269875" fontAlgn="auto">
              <a:spcBef>
                <a:spcPts val="0"/>
              </a:spcBef>
              <a:spcAft>
                <a:spcPts val="0"/>
              </a:spcAft>
              <a:buFont typeface="Arial" pitchFamily="34" charset="0"/>
              <a:buChar char="•"/>
              <a:defRPr/>
            </a:pPr>
            <a:r>
              <a:rPr lang="en-CA" sz="2400" dirty="0">
                <a:latin typeface="+mn-lt"/>
              </a:rPr>
              <a:t>Short Term Outlook:</a:t>
            </a:r>
          </a:p>
          <a:p>
            <a:pPr marL="811213" indent="-179388" fontAlgn="auto">
              <a:spcBef>
                <a:spcPts val="0"/>
              </a:spcBef>
              <a:spcAft>
                <a:spcPts val="0"/>
              </a:spcAft>
              <a:defRPr/>
            </a:pPr>
            <a:r>
              <a:rPr lang="en-CA" sz="2000" dirty="0">
                <a:latin typeface="+mn-lt"/>
              </a:rPr>
              <a:t> - pipeline growth to the west coast. Serve Asian  demand</a:t>
            </a:r>
          </a:p>
          <a:p>
            <a:pPr fontAlgn="auto">
              <a:spcBef>
                <a:spcPts val="0"/>
              </a:spcBef>
              <a:spcAft>
                <a:spcPts val="0"/>
              </a:spcAft>
              <a:defRPr/>
            </a:pPr>
            <a:endParaRPr lang="en-CA" sz="2400" dirty="0">
              <a:latin typeface="+mn-lt"/>
            </a:endParaRPr>
          </a:p>
          <a:p>
            <a:pPr marL="269875" indent="-269875" fontAlgn="auto">
              <a:spcBef>
                <a:spcPts val="0"/>
              </a:spcBef>
              <a:spcAft>
                <a:spcPts val="0"/>
              </a:spcAft>
              <a:buFont typeface="Arial" pitchFamily="34" charset="0"/>
              <a:buChar char="•"/>
              <a:defRPr/>
            </a:pPr>
            <a:r>
              <a:rPr lang="en-CA" sz="2400" dirty="0">
                <a:latin typeface="+mn-lt"/>
              </a:rPr>
              <a:t>Long Term Outlook:</a:t>
            </a:r>
          </a:p>
          <a:p>
            <a:pPr marL="901700" indent="-360363" fontAlgn="auto">
              <a:spcBef>
                <a:spcPts val="0"/>
              </a:spcBef>
              <a:spcAft>
                <a:spcPts val="0"/>
              </a:spcAft>
              <a:defRPr/>
            </a:pPr>
            <a:r>
              <a:rPr lang="en-CA" sz="2000" dirty="0">
                <a:latin typeface="+mn-lt"/>
              </a:rPr>
              <a:t>    - decline as alternative energies are sought</a:t>
            </a:r>
          </a:p>
          <a:p>
            <a:pPr fontAlgn="auto">
              <a:spcBef>
                <a:spcPts val="0"/>
              </a:spcBef>
              <a:spcAft>
                <a:spcPts val="0"/>
              </a:spcAft>
              <a:defRPr/>
            </a:pPr>
            <a:r>
              <a:rPr lang="en-CA" sz="2000" dirty="0">
                <a:latin typeface="+mn-lt"/>
              </a:rPr>
              <a:t>    </a:t>
            </a:r>
          </a:p>
        </p:txBody>
      </p:sp>
      <p:pic>
        <p:nvPicPr>
          <p:cNvPr id="14" name="Picture 3"/>
          <p:cNvPicPr>
            <a:picLocks noChangeAspect="1" noChangeArrowheads="1"/>
          </p:cNvPicPr>
          <p:nvPr/>
        </p:nvPicPr>
        <p:blipFill>
          <a:blip r:embed="rId3" cstate="print"/>
          <a:srcRect/>
          <a:stretch>
            <a:fillRect/>
          </a:stretch>
        </p:blipFill>
        <p:spPr bwMode="auto">
          <a:xfrm>
            <a:off x="5795963" y="1341438"/>
            <a:ext cx="3348037" cy="39592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a:stretch>
            <a:fillRect/>
          </a:stretch>
        </p:blipFill>
        <p:spPr bwMode="auto">
          <a:xfrm>
            <a:off x="0" y="0"/>
            <a:ext cx="9144000" cy="681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Content Placeholder 2"/>
          <p:cNvSpPr>
            <a:spLocks noGrp="1"/>
          </p:cNvSpPr>
          <p:nvPr>
            <p:ph idx="1"/>
          </p:nvPr>
        </p:nvSpPr>
        <p:spPr/>
        <p:txBody>
          <a:bodyPr/>
          <a:lstStyle/>
          <a:p>
            <a:r>
              <a:rPr lang="en-US" dirty="0" smtClean="0"/>
              <a:t>Revenue Contribution</a:t>
            </a:r>
          </a:p>
        </p:txBody>
      </p:sp>
      <p:graphicFrame>
        <p:nvGraphicFramePr>
          <p:cNvPr id="14" name="Chart 13"/>
          <p:cNvGraphicFramePr/>
          <p:nvPr/>
        </p:nvGraphicFramePr>
        <p:xfrm>
          <a:off x="-324544" y="2060848"/>
          <a:ext cx="9144000" cy="46085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a:stretch>
            <a:fillRect/>
          </a:stretch>
        </p:blipFill>
        <p:spPr bwMode="auto">
          <a:xfrm>
            <a:off x="0" y="0"/>
            <a:ext cx="9144000" cy="6817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r="14130" b="12313"/>
          <a:stretch>
            <a:fillRect/>
          </a:stretch>
        </p:blipFill>
        <p:spPr bwMode="auto">
          <a:xfrm>
            <a:off x="0" y="0"/>
            <a:ext cx="9144000" cy="68505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3" name="Picture 2"/>
          <p:cNvPicPr>
            <a:picLocks noChangeAspect="1" noChangeArrowheads="1"/>
          </p:cNvPicPr>
          <p:nvPr/>
        </p:nvPicPr>
        <p:blipFill>
          <a:blip r:embed="rId3" cstate="print"/>
          <a:srcRect r="12941" b="14617"/>
          <a:stretch>
            <a:fillRect/>
          </a:stretch>
        </p:blipFill>
        <p:spPr bwMode="auto">
          <a:xfrm>
            <a:off x="0" y="0"/>
            <a:ext cx="9144000" cy="6845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ctrTitle"/>
          </p:nvPr>
        </p:nvSpPr>
        <p:spPr/>
        <p:txBody>
          <a:bodyPr/>
          <a:lstStyle/>
          <a:p>
            <a:r>
              <a:rPr lang="en-US" dirty="0" smtClean="0"/>
              <a:t>Transocean</a:t>
            </a:r>
            <a:endParaRPr lang="en-US" dirty="0"/>
          </a:p>
        </p:txBody>
      </p:sp>
      <p:sp>
        <p:nvSpPr>
          <p:cNvPr id="4" name="TextBox 3"/>
          <p:cNvSpPr txBox="1"/>
          <p:nvPr/>
        </p:nvSpPr>
        <p:spPr>
          <a:xfrm>
            <a:off x="4724400" y="5562600"/>
            <a:ext cx="3733800" cy="400110"/>
          </a:xfrm>
          <a:prstGeom prst="rect">
            <a:avLst/>
          </a:prstGeom>
          <a:noFill/>
        </p:spPr>
        <p:txBody>
          <a:bodyPr wrap="square" rtlCol="0">
            <a:spAutoFit/>
          </a:bodyPr>
          <a:lstStyle/>
          <a:p>
            <a:r>
              <a:rPr lang="en-US" dirty="0" smtClean="0">
                <a:solidFill>
                  <a:schemeClr val="tx2"/>
                </a:solidFill>
              </a:rPr>
              <a:t>“</a:t>
            </a:r>
            <a:r>
              <a:rPr lang="en-US" sz="2000" dirty="0" smtClean="0">
                <a:solidFill>
                  <a:schemeClr val="tx2"/>
                </a:solidFill>
                <a:latin typeface="+mj-lt"/>
              </a:rPr>
              <a:t>We are never out of our depth.”</a:t>
            </a:r>
            <a:endParaRPr lang="en-US" sz="2000" dirty="0">
              <a:solidFill>
                <a:schemeClr val="tx2"/>
              </a:solidFill>
              <a:latin typeface="+mj-lt"/>
            </a:endParaRPr>
          </a:p>
        </p:txBody>
      </p:sp>
      <p:pic>
        <p:nvPicPr>
          <p:cNvPr id="5" name="Picture 4"/>
          <p:cNvPicPr>
            <a:picLocks noChangeAspect="1"/>
          </p:cNvPicPr>
          <p:nvPr/>
        </p:nvPicPr>
        <p:blipFill>
          <a:blip r:embed="rId2" cstate="print"/>
          <a:stretch>
            <a:fillRect/>
          </a:stretch>
        </p:blipFill>
        <p:spPr>
          <a:xfrm>
            <a:off x="1016000" y="1905000"/>
            <a:ext cx="71120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278417" y="1066800"/>
            <a:ext cx="2587166" cy="707886"/>
          </a:xfrm>
          <a:prstGeom prst="rect">
            <a:avLst/>
          </a:prstGeom>
          <a:noFill/>
        </p:spPr>
        <p:txBody>
          <a:bodyPr wrap="none" rtlCol="0">
            <a:spAutoFit/>
          </a:bodyPr>
          <a:lstStyle/>
          <a:p>
            <a:r>
              <a:rPr lang="en-US" sz="4000" dirty="0" smtClean="0"/>
              <a:t>Transocean</a:t>
            </a:r>
            <a:endParaRPr lang="en-US" sz="4000" dirty="0"/>
          </a:p>
        </p:txBody>
      </p:sp>
    </p:spTree>
    <p:extLst>
      <p:ext uri="{BB962C8B-B14F-4D97-AF65-F5344CB8AC3E}">
        <p14:creationId xmlns:p14="http://schemas.microsoft.com/office/powerpoint/2010/main" val="29599297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sz="3600" dirty="0" smtClean="0"/>
              <a:t>Company Snapshot</a:t>
            </a:r>
            <a:endParaRPr lang="en-US" sz="36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14501" y="1513422"/>
            <a:ext cx="5714999" cy="5192177"/>
          </a:xfrm>
          <a:prstGeom prst="rect">
            <a:avLst/>
          </a:prstGeom>
          <a:noFill/>
          <a:ln w="9525">
            <a:noFill/>
            <a:miter lim="800000"/>
            <a:headEnd/>
            <a:tailEnd/>
          </a:ln>
        </p:spPr>
      </p:pic>
    </p:spTree>
    <p:extLst>
      <p:ext uri="{BB962C8B-B14F-4D97-AF65-F5344CB8AC3E}">
        <p14:creationId xmlns:p14="http://schemas.microsoft.com/office/powerpoint/2010/main" val="36504194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381000" y="685800"/>
            <a:ext cx="8229600" cy="1143000"/>
          </a:xfrm>
        </p:spPr>
        <p:txBody>
          <a:bodyPr/>
          <a:lstStyle/>
          <a:p>
            <a:r>
              <a:rPr lang="en-US" sz="3600" dirty="0" smtClean="0"/>
              <a:t>RIG 1 Year Chart</a:t>
            </a:r>
            <a:endParaRPr lang="en-US" sz="3600"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838200" y="1608996"/>
            <a:ext cx="7499786" cy="5096604"/>
          </a:xfrm>
          <a:prstGeom prst="rect">
            <a:avLst/>
          </a:prstGeom>
          <a:noFill/>
          <a:ln w="9525">
            <a:noFill/>
            <a:miter lim="800000"/>
            <a:headEnd/>
            <a:tailEnd/>
          </a:ln>
        </p:spPr>
      </p:pic>
    </p:spTree>
    <p:extLst>
      <p:ext uri="{BB962C8B-B14F-4D97-AF65-F5344CB8AC3E}">
        <p14:creationId xmlns:p14="http://schemas.microsoft.com/office/powerpoint/2010/main" val="26971208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RIG 1 Year vs. TSX 60</a:t>
            </a:r>
            <a:endParaRPr lang="en-US" dirty="0"/>
          </a:p>
        </p:txBody>
      </p:sp>
      <p:pic>
        <p:nvPicPr>
          <p:cNvPr id="4" name="Picture 2"/>
          <p:cNvPicPr>
            <a:picLocks noGrp="1" noChangeAspect="1" noChangeArrowheads="1"/>
          </p:cNvPicPr>
          <p:nvPr>
            <p:ph idx="1"/>
          </p:nvPr>
        </p:nvPicPr>
        <p:blipFill>
          <a:blip r:embed="rId2" cstate="print"/>
          <a:srcRect t="9974" b="9974"/>
          <a:stretch>
            <a:fillRect/>
          </a:stretch>
        </p:blipFill>
        <p:spPr bwMode="auto">
          <a:xfrm>
            <a:off x="457200" y="1951037"/>
            <a:ext cx="8229600" cy="4525963"/>
          </a:xfrm>
          <a:prstGeom prst="rect">
            <a:avLst/>
          </a:prstGeom>
          <a:noFill/>
          <a:ln w="9525">
            <a:noFill/>
            <a:miter lim="800000"/>
            <a:headEnd/>
            <a:tailEnd/>
          </a:ln>
        </p:spPr>
      </p:pic>
    </p:spTree>
    <p:extLst>
      <p:ext uri="{BB962C8B-B14F-4D97-AF65-F5344CB8AC3E}">
        <p14:creationId xmlns:p14="http://schemas.microsoft.com/office/powerpoint/2010/main" val="1858135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15" name="Picture 2"/>
          <p:cNvPicPr>
            <a:picLocks noChangeAspect="1" noChangeArrowheads="1"/>
          </p:cNvPicPr>
          <p:nvPr/>
        </p:nvPicPr>
        <p:blipFill>
          <a:blip r:embed="rId2" cstate="print"/>
          <a:srcRect t="9786" b="9786"/>
          <a:stretch>
            <a:fillRect/>
          </a:stretch>
        </p:blipFill>
        <p:spPr bwMode="auto">
          <a:xfrm>
            <a:off x="457200" y="1752600"/>
            <a:ext cx="8229600" cy="4525963"/>
          </a:xfrm>
          <a:prstGeom prst="rect">
            <a:avLst/>
          </a:prstGeom>
          <a:noFill/>
          <a:ln w="9525">
            <a:noFill/>
            <a:miter lim="800000"/>
            <a:headEnd/>
            <a:tailEnd/>
          </a:ln>
        </p:spPr>
      </p:pic>
      <p:sp>
        <p:nvSpPr>
          <p:cNvPr id="16" name="Title 1"/>
          <p:cNvSpPr txBox="1">
            <a:spLocks/>
          </p:cNvSpPr>
          <p:nvPr/>
        </p:nvSpPr>
        <p:spPr bwMode="auto">
          <a:xfrm>
            <a:off x="609600" y="64149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2" charset="0"/>
              </a:defRPr>
            </a:lvl2pPr>
            <a:lvl3pPr algn="ctr" rtl="0" eaLnBrk="0" fontAlgn="base" hangingPunct="0">
              <a:spcBef>
                <a:spcPct val="0"/>
              </a:spcBef>
              <a:spcAft>
                <a:spcPct val="0"/>
              </a:spcAft>
              <a:defRPr sz="4400">
                <a:solidFill>
                  <a:schemeClr val="tx1"/>
                </a:solidFill>
                <a:latin typeface="Calibri" pitchFamily="-112" charset="0"/>
              </a:defRPr>
            </a:lvl3pPr>
            <a:lvl4pPr algn="ctr" rtl="0" eaLnBrk="0" fontAlgn="base" hangingPunct="0">
              <a:spcBef>
                <a:spcPct val="0"/>
              </a:spcBef>
              <a:spcAft>
                <a:spcPct val="0"/>
              </a:spcAft>
              <a:defRPr sz="4400">
                <a:solidFill>
                  <a:schemeClr val="tx1"/>
                </a:solidFill>
                <a:latin typeface="Calibri" pitchFamily="-112" charset="0"/>
              </a:defRPr>
            </a:lvl4pPr>
            <a:lvl5pPr algn="ctr" rtl="0" eaLnBrk="0" fontAlgn="base" hangingPunct="0">
              <a:spcBef>
                <a:spcPct val="0"/>
              </a:spcBef>
              <a:spcAft>
                <a:spcPct val="0"/>
              </a:spcAft>
              <a:defRPr sz="4400">
                <a:solidFill>
                  <a:schemeClr val="tx1"/>
                </a:solidFill>
                <a:latin typeface="Calibri" pitchFamily="-112" charset="0"/>
              </a:defRPr>
            </a:lvl5pPr>
            <a:lvl6pPr marL="457200" algn="ctr" rtl="0" fontAlgn="base">
              <a:spcBef>
                <a:spcPct val="0"/>
              </a:spcBef>
              <a:spcAft>
                <a:spcPct val="0"/>
              </a:spcAft>
              <a:defRPr sz="4400">
                <a:solidFill>
                  <a:schemeClr val="tx1"/>
                </a:solidFill>
                <a:latin typeface="Calibri" pitchFamily="-112" charset="0"/>
              </a:defRPr>
            </a:lvl6pPr>
            <a:lvl7pPr marL="914400" algn="ctr" rtl="0" fontAlgn="base">
              <a:spcBef>
                <a:spcPct val="0"/>
              </a:spcBef>
              <a:spcAft>
                <a:spcPct val="0"/>
              </a:spcAft>
              <a:defRPr sz="4400">
                <a:solidFill>
                  <a:schemeClr val="tx1"/>
                </a:solidFill>
                <a:latin typeface="Calibri" pitchFamily="-112" charset="0"/>
              </a:defRPr>
            </a:lvl7pPr>
            <a:lvl8pPr marL="1371600" algn="ctr" rtl="0" fontAlgn="base">
              <a:spcBef>
                <a:spcPct val="0"/>
              </a:spcBef>
              <a:spcAft>
                <a:spcPct val="0"/>
              </a:spcAft>
              <a:defRPr sz="4400">
                <a:solidFill>
                  <a:schemeClr val="tx1"/>
                </a:solidFill>
                <a:latin typeface="Calibri" pitchFamily="-112" charset="0"/>
              </a:defRPr>
            </a:lvl8pPr>
            <a:lvl9pPr marL="1828800" algn="ctr" rtl="0" fontAlgn="base">
              <a:spcBef>
                <a:spcPct val="0"/>
              </a:spcBef>
              <a:spcAft>
                <a:spcPct val="0"/>
              </a:spcAft>
              <a:defRPr sz="4400">
                <a:solidFill>
                  <a:schemeClr val="tx1"/>
                </a:solidFill>
                <a:latin typeface="Calibri" pitchFamily="-112" charset="0"/>
              </a:defRPr>
            </a:lvl9pPr>
          </a:lstStyle>
          <a:p>
            <a:r>
              <a:rPr lang="en-US" dirty="0" smtClean="0"/>
              <a:t>RIG 5 Year Chart</a:t>
            </a:r>
            <a:endParaRPr lang="en-US" dirty="0"/>
          </a:p>
        </p:txBody>
      </p:sp>
    </p:spTree>
    <p:extLst>
      <p:ext uri="{BB962C8B-B14F-4D97-AF65-F5344CB8AC3E}">
        <p14:creationId xmlns:p14="http://schemas.microsoft.com/office/powerpoint/2010/main" val="2707686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62765"/>
            <a:ext cx="8229600" cy="1143000"/>
          </a:xfrm>
        </p:spPr>
        <p:txBody>
          <a:bodyPr/>
          <a:lstStyle/>
          <a:p>
            <a:r>
              <a:rPr lang="en-US" dirty="0" smtClean="0"/>
              <a:t>RIG 5 year vs. TSX 60</a:t>
            </a:r>
            <a:endParaRPr lang="en-US" dirty="0"/>
          </a:p>
        </p:txBody>
      </p:sp>
      <p:pic>
        <p:nvPicPr>
          <p:cNvPr id="4" name="Content Placeholder 3"/>
          <p:cNvPicPr>
            <a:picLocks noGrp="1" noChangeAspect="1" noChangeArrowheads="1"/>
          </p:cNvPicPr>
          <p:nvPr>
            <p:ph idx="1"/>
          </p:nvPr>
        </p:nvPicPr>
        <p:blipFill>
          <a:blip r:embed="rId2" cstate="print"/>
          <a:srcRect t="9285" b="9285"/>
          <a:stretch>
            <a:fillRect/>
          </a:stretch>
        </p:blipFill>
        <p:spPr bwMode="auto">
          <a:xfrm>
            <a:off x="457200" y="1951037"/>
            <a:ext cx="8229600" cy="4525963"/>
          </a:xfrm>
          <a:prstGeom prst="rect">
            <a:avLst/>
          </a:prstGeom>
          <a:noFill/>
          <a:ln w="9525">
            <a:noFill/>
            <a:miter lim="800000"/>
            <a:headEnd/>
            <a:tailEnd/>
          </a:ln>
        </p:spPr>
      </p:pic>
    </p:spTree>
    <p:extLst>
      <p:ext uri="{BB962C8B-B14F-4D97-AF65-F5344CB8AC3E}">
        <p14:creationId xmlns:p14="http://schemas.microsoft.com/office/powerpoint/2010/main" val="33644182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209925"/>
            <a:ext cx="7772400" cy="1362075"/>
          </a:xfrm>
        </p:spPr>
        <p:txBody>
          <a:bodyPr/>
          <a:lstStyle/>
          <a:p>
            <a:pPr algn="ctr"/>
            <a:r>
              <a:rPr lang="en-US" dirty="0" smtClean="0"/>
              <a:t>Company overview</a:t>
            </a:r>
            <a:endParaRPr lang="en-US" dirty="0"/>
          </a:p>
        </p:txBody>
      </p:sp>
    </p:spTree>
    <p:extLst>
      <p:ext uri="{BB962C8B-B14F-4D97-AF65-F5344CB8AC3E}">
        <p14:creationId xmlns:p14="http://schemas.microsoft.com/office/powerpoint/2010/main" val="462793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57200" y="818810"/>
            <a:ext cx="8229600" cy="1399032"/>
          </a:xfrm>
        </p:spPr>
        <p:txBody>
          <a:bodyPr/>
          <a:lstStyle/>
          <a:p>
            <a:pPr>
              <a:defRPr/>
            </a:pPr>
            <a:r>
              <a:rPr lang="en-US" dirty="0" smtClean="0"/>
              <a:t>Oilfield Services</a:t>
            </a:r>
            <a:endParaRPr lang="en-US" dirty="0"/>
          </a:p>
        </p:txBody>
      </p:sp>
      <p:sp>
        <p:nvSpPr>
          <p:cNvPr id="14" name="Content Placeholder 2"/>
          <p:cNvSpPr>
            <a:spLocks noGrp="1"/>
          </p:cNvSpPr>
          <p:nvPr>
            <p:ph idx="1"/>
          </p:nvPr>
        </p:nvSpPr>
        <p:spPr>
          <a:xfrm>
            <a:off x="395536" y="2286000"/>
            <a:ext cx="8229600" cy="4572000"/>
          </a:xfrm>
        </p:spPr>
        <p:txBody>
          <a:bodyPr/>
          <a:lstStyle/>
          <a:p>
            <a:r>
              <a:rPr lang="en-US" dirty="0" smtClean="0"/>
              <a:t>Prepare wells for production </a:t>
            </a:r>
          </a:p>
          <a:p>
            <a:r>
              <a:rPr lang="en-US" dirty="0" smtClean="0"/>
              <a:t>Repair and Maintenance</a:t>
            </a:r>
          </a:p>
          <a:p>
            <a:endParaRPr lang="en-US" dirty="0" smtClean="0"/>
          </a:p>
          <a:p>
            <a:r>
              <a:rPr lang="en-US" dirty="0" smtClean="0"/>
              <a:t>Specifically:</a:t>
            </a:r>
          </a:p>
          <a:p>
            <a:pPr lvl="1"/>
            <a:r>
              <a:rPr lang="en-US" dirty="0" smtClean="0"/>
              <a:t>Seismic Testing</a:t>
            </a:r>
          </a:p>
          <a:p>
            <a:pPr lvl="1"/>
            <a:r>
              <a:rPr lang="en-US" dirty="0" smtClean="0"/>
              <a:t>Transportation Services</a:t>
            </a:r>
          </a:p>
          <a:p>
            <a:pPr lvl="1"/>
            <a:r>
              <a:rPr lang="en-US" dirty="0" smtClean="0"/>
              <a:t>Directional Services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l" rtl="0" eaLnBrk="0" fontAlgn="base" hangingPunct="0">
              <a:spcBef>
                <a:spcPct val="20000"/>
              </a:spcBef>
              <a:spcAft>
                <a:spcPct val="0"/>
              </a:spcAft>
              <a:buFont typeface="Arial" charset="0"/>
              <a:buNone/>
              <a:defRPr sz="32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8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24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20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5" name="Picture Placeholder 4" descr="Picture1.jpg"/>
          <p:cNvPicPr>
            <a:picLocks noGrp="1" noChangeAspect="1"/>
          </p:cNvPicPr>
          <p:nvPr>
            <p:ph type="pic" idx="1"/>
          </p:nvPr>
        </p:nvPicPr>
        <p:blipFill>
          <a:blip r:embed="rId2" cstate="print"/>
          <a:srcRect l="4185" r="4185"/>
          <a:stretch>
            <a:fillRect/>
          </a:stretch>
        </p:blipFill>
        <p:spPr>
          <a:xfrm>
            <a:off x="2057400" y="990600"/>
            <a:ext cx="5029200" cy="3657600"/>
          </a:xfrm>
          <a:prstGeom prst="rect">
            <a:avLst/>
          </a:prstGeom>
          <a:ln>
            <a:noFill/>
          </a:ln>
          <a:effectLst>
            <a:softEdge rad="112500"/>
          </a:effectLst>
        </p:spPr>
      </p:pic>
      <p:sp>
        <p:nvSpPr>
          <p:cNvPr id="4" name="Text Placeholder 3"/>
          <p:cNvSpPr>
            <a:spLocks noGrp="1"/>
          </p:cNvSpPr>
          <p:nvPr>
            <p:ph type="body" sz="half" idx="2"/>
          </p:nvPr>
        </p:nvSpPr>
        <p:spPr>
          <a:xfrm>
            <a:off x="533400" y="4648200"/>
            <a:ext cx="8153400" cy="1752600"/>
          </a:xfrm>
        </p:spPr>
        <p:txBody>
          <a:bodyPr>
            <a:normAutofit fontScale="70000" lnSpcReduction="20000"/>
          </a:bodyPr>
          <a:lstStyle/>
          <a:p>
            <a:pPr>
              <a:lnSpc>
                <a:spcPct val="120000"/>
              </a:lnSpc>
            </a:pPr>
            <a:r>
              <a:rPr lang="en-US" sz="2600" dirty="0" smtClean="0">
                <a:latin typeface="+mj-lt"/>
              </a:rPr>
              <a:t>Transocean is a leading international provider of offshore contract drilling services for oil and gas wells. The company's key services include the following: </a:t>
            </a:r>
          </a:p>
          <a:p>
            <a:pPr lvl="1">
              <a:buFont typeface="Wingdings" charset="2"/>
              <a:buChar char="ü"/>
            </a:pPr>
            <a:r>
              <a:rPr lang="en-US" sz="2600" dirty="0" smtClean="0">
                <a:latin typeface="+mj-lt"/>
              </a:rPr>
              <a:t> Deepwater drilling </a:t>
            </a:r>
          </a:p>
          <a:p>
            <a:pPr lvl="1">
              <a:buFont typeface="Wingdings" charset="2"/>
              <a:buChar char="ü"/>
            </a:pPr>
            <a:r>
              <a:rPr lang="en-US" sz="2600" dirty="0" smtClean="0">
                <a:latin typeface="+mj-lt"/>
              </a:rPr>
              <a:t> Harsh environment drilling</a:t>
            </a:r>
          </a:p>
          <a:p>
            <a:pPr lvl="1">
              <a:buFont typeface="Wingdings" charset="2"/>
              <a:buChar char="ü"/>
            </a:pPr>
            <a:r>
              <a:rPr lang="en-US" sz="2600" dirty="0" smtClean="0">
                <a:latin typeface="+mj-lt"/>
              </a:rPr>
              <a:t> Inland and shallow water drilling </a:t>
            </a:r>
          </a:p>
          <a:p>
            <a:pPr lvl="1">
              <a:buFont typeface="Wingdings" charset="2"/>
              <a:buChar char="ü"/>
            </a:pPr>
            <a:r>
              <a:rPr lang="en-US" sz="2600" dirty="0" smtClean="0">
                <a:latin typeface="+mj-lt"/>
              </a:rPr>
              <a:t> Offshore drilling</a:t>
            </a:r>
          </a:p>
          <a:p>
            <a:endParaRPr lang="en-US" dirty="0"/>
          </a:p>
        </p:txBody>
      </p:sp>
    </p:spTree>
    <p:extLst>
      <p:ext uri="{BB962C8B-B14F-4D97-AF65-F5344CB8AC3E}">
        <p14:creationId xmlns:p14="http://schemas.microsoft.com/office/powerpoint/2010/main" val="7801930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Content Placeholder 2"/>
          <p:cNvSpPr txBox="1">
            <a:spLocks/>
          </p:cNvSpPr>
          <p:nvPr/>
        </p:nvSpPr>
        <p:spPr>
          <a:xfrm>
            <a:off x="152400" y="762000"/>
            <a:ext cx="8686800" cy="63246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600" b="0" i="0" u="none" strike="noStrike" kern="1200" cap="none" spc="0" normalizeH="0" baseline="0" noProof="0" dirty="0" smtClean="0">
                <a:ln>
                  <a:noFill/>
                </a:ln>
                <a:solidFill>
                  <a:schemeClr val="tx2"/>
                </a:solidFill>
                <a:effectLst/>
                <a:uLnTx/>
                <a:uFillTx/>
                <a:latin typeface="+mj-lt"/>
                <a:ea typeface="+mn-ea"/>
                <a:cs typeface="+mn-cs"/>
              </a:rPr>
              <a:t>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n-US" sz="2600" dirty="0">
                <a:latin typeface="+mj-lt"/>
              </a:rPr>
              <a:t>	</a:t>
            </a:r>
            <a:r>
              <a:rPr kumimoji="0" lang="en-US" sz="2600" b="0" i="0" u="none" strike="noStrike" kern="1200" cap="none" spc="0" normalizeH="0" baseline="0" noProof="0" dirty="0" smtClean="0">
                <a:ln>
                  <a:noFill/>
                </a:ln>
                <a:effectLst/>
                <a:uLnTx/>
                <a:uFillTx/>
                <a:latin typeface="+mj-lt"/>
                <a:ea typeface="+mn-ea"/>
                <a:cs typeface="+mn-cs"/>
              </a:rPr>
              <a:t>The company conducts its business through two reportable operating segments: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2600" b="0" i="0" u="none" strike="noStrike" kern="1200" cap="none" spc="0" normalizeH="0" baseline="0" noProof="0" dirty="0" smtClean="0">
              <a:ln>
                <a:noFill/>
              </a:ln>
              <a:effectLst/>
              <a:uLnTx/>
              <a:uFillTx/>
              <a:latin typeface="+mj-lt"/>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accent1"/>
              </a:buClr>
              <a:buSzPct val="70000"/>
              <a:buFont typeface="Wingdings" charset="2"/>
              <a:buChar char="ü"/>
              <a:tabLst/>
              <a:defRPr/>
            </a:pPr>
            <a:r>
              <a:rPr kumimoji="0" lang="en-US" sz="2600" b="1" i="0" u="none" strike="noStrike" kern="1200" cap="none" spc="0" normalizeH="0" baseline="0" noProof="0" dirty="0" smtClean="0">
                <a:ln>
                  <a:noFill/>
                </a:ln>
                <a:effectLst/>
                <a:uLnTx/>
                <a:uFillTx/>
                <a:latin typeface="+mj-lt"/>
                <a:ea typeface="+mn-ea"/>
                <a:cs typeface="+mn-cs"/>
              </a:rPr>
              <a:t>CONTRACT DRILLING:</a:t>
            </a:r>
            <a:r>
              <a:rPr kumimoji="0" lang="en-US" sz="2600" b="0" i="0" u="none" strike="noStrike" kern="1200" cap="none" spc="0" normalizeH="0" baseline="0" noProof="0" dirty="0" smtClean="0">
                <a:ln>
                  <a:noFill/>
                </a:ln>
                <a:effectLst/>
                <a:uLnTx/>
                <a:uFillTx/>
                <a:latin typeface="+mj-lt"/>
                <a:ea typeface="+mn-ea"/>
                <a:cs typeface="+mn-cs"/>
              </a:rPr>
              <a:t> to contract drilling rigs, related equipment, and work crews to drill oil and gas wells on a </a:t>
            </a:r>
            <a:r>
              <a:rPr kumimoji="0" lang="en-US" sz="2600" b="0" i="1" u="none" strike="noStrike" kern="1200" cap="none" spc="0" normalizeH="0" baseline="0" noProof="0" dirty="0" smtClean="0">
                <a:ln>
                  <a:noFill/>
                </a:ln>
                <a:effectLst/>
                <a:uLnTx/>
                <a:uFillTx/>
                <a:latin typeface="+mj-lt"/>
                <a:ea typeface="+mn-ea"/>
                <a:cs typeface="+mn-cs"/>
              </a:rPr>
              <a:t>day-rate basis</a:t>
            </a:r>
            <a:r>
              <a:rPr kumimoji="0" lang="en-US" sz="2600" b="1" i="0" u="none" strike="noStrike" kern="1200" cap="none" spc="0" normalizeH="0" baseline="0" noProof="0" dirty="0" smtClean="0">
                <a:ln>
                  <a:noFill/>
                </a:ln>
                <a:effectLst/>
                <a:uLnTx/>
                <a:uFillTx/>
                <a:latin typeface="+mj-lt"/>
                <a:ea typeface="+mn-ea"/>
                <a:cs typeface="+mn-cs"/>
              </a:rPr>
              <a:t> </a:t>
            </a:r>
            <a:r>
              <a:rPr kumimoji="0" lang="en-US" sz="2600" b="0" i="0" u="none" strike="noStrike" kern="1200" cap="none" spc="0" normalizeH="0" baseline="0" noProof="0" dirty="0" smtClean="0">
                <a:ln>
                  <a:noFill/>
                </a:ln>
                <a:effectLst/>
                <a:uLnTx/>
                <a:uFillTx/>
                <a:latin typeface="+mj-lt"/>
                <a:ea typeface="+mn-ea"/>
                <a:cs typeface="+mn-cs"/>
              </a:rPr>
              <a:t>as well as offshore drilling with a particular focus on deepwater and harsh environment drilling services</a:t>
            </a:r>
          </a:p>
          <a:p>
            <a:pPr marL="742950" marR="0" lvl="1" indent="-285750" algn="l" defTabSz="914400" rtl="0" eaLnBrk="1" fontAlgn="auto" latinLnBrk="0" hangingPunct="1">
              <a:lnSpc>
                <a:spcPct val="100000"/>
              </a:lnSpc>
              <a:spcBef>
                <a:spcPct val="20000"/>
              </a:spcBef>
              <a:spcAft>
                <a:spcPts val="0"/>
              </a:spcAft>
              <a:buClr>
                <a:schemeClr val="accent1"/>
              </a:buClr>
              <a:buSzPct val="70000"/>
              <a:buFont typeface="Wingdings" charset="2"/>
              <a:buChar char="ü"/>
              <a:tabLst/>
              <a:defRPr/>
            </a:pPr>
            <a:endParaRPr kumimoji="0" lang="en-US" sz="2600" b="0" i="0" u="none" strike="noStrike" kern="1200" cap="none" spc="0" normalizeH="0" baseline="0" noProof="0" dirty="0" smtClean="0">
              <a:ln>
                <a:noFill/>
              </a:ln>
              <a:effectLst/>
              <a:uLnTx/>
              <a:uFillTx/>
              <a:latin typeface="+mj-lt"/>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accent1"/>
              </a:buClr>
              <a:buSzPct val="70000"/>
              <a:buFont typeface="Wingdings" charset="2"/>
              <a:buChar char="ü"/>
              <a:tabLst/>
              <a:defRPr/>
            </a:pPr>
            <a:r>
              <a:rPr kumimoji="0" lang="en-US" sz="2600" b="1" i="0" u="none" strike="noStrike" kern="1200" cap="none" spc="0" normalizeH="0" baseline="0" noProof="0" dirty="0" smtClean="0">
                <a:ln>
                  <a:noFill/>
                </a:ln>
                <a:effectLst/>
                <a:uLnTx/>
                <a:uFillTx/>
                <a:latin typeface="+mj-lt"/>
                <a:ea typeface="+mn-ea"/>
                <a:cs typeface="+mn-cs"/>
              </a:rPr>
              <a:t>OTHER:</a:t>
            </a:r>
            <a:r>
              <a:rPr kumimoji="0" lang="en-US" sz="2600" b="0" i="0" u="none" strike="noStrike" kern="1200" cap="none" spc="0" normalizeH="0" baseline="0" noProof="0" dirty="0" smtClean="0">
                <a:ln>
                  <a:noFill/>
                </a:ln>
                <a:effectLst/>
                <a:uLnTx/>
                <a:uFillTx/>
                <a:latin typeface="+mj-lt"/>
                <a:ea typeface="+mn-ea"/>
                <a:cs typeface="+mn-cs"/>
              </a:rPr>
              <a:t> Oil and gas drilling management services as well as drilling engineering on either a </a:t>
            </a:r>
            <a:r>
              <a:rPr kumimoji="0" lang="en-US" sz="2600" b="0" i="1" u="none" strike="noStrike" kern="1200" cap="none" spc="0" normalizeH="0" baseline="0" noProof="0" dirty="0" smtClean="0">
                <a:ln>
                  <a:noFill/>
                </a:ln>
                <a:effectLst/>
                <a:uLnTx/>
                <a:uFillTx/>
                <a:latin typeface="+mj-lt"/>
                <a:ea typeface="+mn-ea"/>
                <a:cs typeface="+mn-cs"/>
              </a:rPr>
              <a:t>day-rate basis</a:t>
            </a:r>
            <a:r>
              <a:rPr kumimoji="0" lang="en-US" sz="2600" b="1" i="0" u="none" strike="noStrike" kern="1200" cap="none" spc="0" normalizeH="0" baseline="0" noProof="0" dirty="0" smtClean="0">
                <a:ln>
                  <a:noFill/>
                </a:ln>
                <a:effectLst/>
                <a:uLnTx/>
                <a:uFillTx/>
                <a:latin typeface="+mj-lt"/>
                <a:ea typeface="+mn-ea"/>
                <a:cs typeface="+mn-cs"/>
              </a:rPr>
              <a:t> </a:t>
            </a:r>
            <a:r>
              <a:rPr kumimoji="0" lang="en-US" sz="2600" b="0" i="0" u="none" strike="noStrike" kern="1200" cap="none" spc="0" normalizeH="0" baseline="0" noProof="0" dirty="0" smtClean="0">
                <a:ln>
                  <a:noFill/>
                </a:ln>
                <a:effectLst/>
                <a:uLnTx/>
                <a:uFillTx/>
                <a:latin typeface="+mj-lt"/>
                <a:ea typeface="+mn-ea"/>
                <a:cs typeface="+mn-cs"/>
              </a:rPr>
              <a:t>or a completed-project, fixed-price basis</a:t>
            </a:r>
          </a:p>
          <a:p>
            <a:pPr marL="742950" marR="0" lvl="1" indent="-285750" algn="l" defTabSz="914400" rtl="0" eaLnBrk="1" fontAlgn="auto" latinLnBrk="0" hangingPunct="1">
              <a:lnSpc>
                <a:spcPct val="100000"/>
              </a:lnSpc>
              <a:spcBef>
                <a:spcPct val="20000"/>
              </a:spcBef>
              <a:spcAft>
                <a:spcPts val="0"/>
              </a:spcAft>
              <a:buClr>
                <a:schemeClr val="accent1"/>
              </a:buClr>
              <a:buSzPct val="70000"/>
              <a:buFont typeface="Wingdings" charset="2"/>
              <a:buChar char="ü"/>
              <a:tabLst/>
              <a:defRPr/>
            </a:pP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1214258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Rectangle 1"/>
          <p:cNvSpPr/>
          <p:nvPr/>
        </p:nvSpPr>
        <p:spPr>
          <a:xfrm>
            <a:off x="457200" y="1219200"/>
            <a:ext cx="5668144" cy="1600438"/>
          </a:xfrm>
          <a:prstGeom prst="rect">
            <a:avLst/>
          </a:prstGeom>
        </p:spPr>
        <p:txBody>
          <a:bodyPr wrap="square">
            <a:spAutoFit/>
          </a:bodyPr>
          <a:lstStyle/>
          <a:p>
            <a:r>
              <a:rPr lang="en-US" sz="2000" dirty="0" err="1" smtClean="0">
                <a:solidFill>
                  <a:srgbClr val="000000"/>
                </a:solidFill>
                <a:latin typeface="+mj-lt"/>
              </a:rPr>
              <a:t>TransOcean</a:t>
            </a:r>
            <a:r>
              <a:rPr lang="en-US" sz="2000" dirty="0" smtClean="0">
                <a:solidFill>
                  <a:srgbClr val="000000"/>
                </a:solidFill>
                <a:latin typeface="+mj-lt"/>
              </a:rPr>
              <a:t> operates three types of drilling rigs:</a:t>
            </a:r>
          </a:p>
          <a:p>
            <a:pPr lvl="1">
              <a:buFont typeface="Wingdings" charset="2"/>
              <a:buChar char="ü"/>
            </a:pPr>
            <a:r>
              <a:rPr lang="en-US" sz="2000" dirty="0" smtClean="0">
                <a:solidFill>
                  <a:srgbClr val="000000"/>
                </a:solidFill>
                <a:latin typeface="+mj-lt"/>
              </a:rPr>
              <a:t> </a:t>
            </a:r>
            <a:r>
              <a:rPr lang="en-US" sz="2000" dirty="0" err="1" smtClean="0">
                <a:solidFill>
                  <a:srgbClr val="000000"/>
                </a:solidFill>
                <a:latin typeface="+mj-lt"/>
              </a:rPr>
              <a:t>Drillships</a:t>
            </a:r>
            <a:endParaRPr lang="en-US" sz="2000" dirty="0" smtClean="0">
              <a:solidFill>
                <a:srgbClr val="000000"/>
              </a:solidFill>
              <a:latin typeface="+mj-lt"/>
            </a:endParaRPr>
          </a:p>
          <a:p>
            <a:pPr lvl="1">
              <a:buFont typeface="Wingdings" charset="2"/>
              <a:buChar char="ü"/>
            </a:pPr>
            <a:r>
              <a:rPr lang="en-US" sz="2000" dirty="0" smtClean="0">
                <a:solidFill>
                  <a:srgbClr val="000000"/>
                </a:solidFill>
                <a:latin typeface="+mj-lt"/>
              </a:rPr>
              <a:t> Semisubmersibles</a:t>
            </a:r>
          </a:p>
          <a:p>
            <a:pPr lvl="1">
              <a:buFont typeface="Wingdings" charset="2"/>
              <a:buChar char="ü"/>
            </a:pPr>
            <a:r>
              <a:rPr lang="en-US" sz="2000" dirty="0" smtClean="0">
                <a:solidFill>
                  <a:srgbClr val="000000"/>
                </a:solidFill>
                <a:latin typeface="+mj-lt"/>
              </a:rPr>
              <a:t> </a:t>
            </a:r>
            <a:r>
              <a:rPr lang="en-US" sz="2000" dirty="0" err="1" smtClean="0">
                <a:solidFill>
                  <a:srgbClr val="000000"/>
                </a:solidFill>
                <a:latin typeface="+mj-lt"/>
              </a:rPr>
              <a:t>Jackups</a:t>
            </a:r>
            <a:endParaRPr lang="en-US" sz="2000" dirty="0" smtClean="0">
              <a:solidFill>
                <a:srgbClr val="000000"/>
              </a:solidFill>
              <a:latin typeface="+mj-lt"/>
            </a:endParaRPr>
          </a:p>
          <a:p>
            <a:r>
              <a:rPr lang="en-US" dirty="0" smtClean="0"/>
              <a:t>			</a:t>
            </a:r>
          </a:p>
        </p:txBody>
      </p:sp>
      <p:sp>
        <p:nvSpPr>
          <p:cNvPr id="3" name="Rectangle 2"/>
          <p:cNvSpPr/>
          <p:nvPr/>
        </p:nvSpPr>
        <p:spPr>
          <a:xfrm>
            <a:off x="533400" y="3124200"/>
            <a:ext cx="8382000" cy="400110"/>
          </a:xfrm>
          <a:prstGeom prst="rect">
            <a:avLst/>
          </a:prstGeom>
        </p:spPr>
        <p:txBody>
          <a:bodyPr wrap="square">
            <a:spAutoFit/>
          </a:bodyPr>
          <a:lstStyle/>
          <a:p>
            <a:r>
              <a:rPr lang="en-US" sz="2000" dirty="0" err="1" smtClean="0">
                <a:solidFill>
                  <a:srgbClr val="000000"/>
                </a:solidFill>
                <a:latin typeface="+mj-lt"/>
              </a:rPr>
              <a:t>TransOcean’s</a:t>
            </a:r>
            <a:r>
              <a:rPr lang="en-US" sz="2000" dirty="0" smtClean="0">
                <a:solidFill>
                  <a:srgbClr val="000000"/>
                </a:solidFill>
                <a:latin typeface="+mj-lt"/>
              </a:rPr>
              <a:t> fleet also consists of barge drilling rigs and a coring drillship.</a:t>
            </a:r>
            <a:endParaRPr lang="en-US" sz="2000" dirty="0">
              <a:solidFill>
                <a:srgbClr val="000000"/>
              </a:solidFill>
              <a:latin typeface="+mj-lt"/>
            </a:endParaRPr>
          </a:p>
        </p:txBody>
      </p:sp>
      <p:pic>
        <p:nvPicPr>
          <p:cNvPr id="2050" name="Picture 2" descr="graphic"/>
          <p:cNvPicPr>
            <a:picLocks noChangeAspect="1" noChangeArrowheads="1"/>
          </p:cNvPicPr>
          <p:nvPr/>
        </p:nvPicPr>
        <p:blipFill>
          <a:blip r:embed="rId2" cstate="print"/>
          <a:srcRect/>
          <a:stretch>
            <a:fillRect/>
          </a:stretch>
        </p:blipFill>
        <p:spPr bwMode="auto">
          <a:xfrm>
            <a:off x="6172200" y="990600"/>
            <a:ext cx="2057400" cy="2295144"/>
          </a:xfrm>
          <a:prstGeom prst="rect">
            <a:avLst/>
          </a:prstGeom>
          <a:ln>
            <a:noFill/>
          </a:ln>
          <a:effectLst>
            <a:softEdge rad="112500"/>
          </a:effectLst>
        </p:spPr>
      </p:pic>
      <p:pic>
        <p:nvPicPr>
          <p:cNvPr id="5" name="Picture 4"/>
          <p:cNvPicPr>
            <a:picLocks noChangeAspect="1"/>
          </p:cNvPicPr>
          <p:nvPr/>
        </p:nvPicPr>
        <p:blipFill>
          <a:blip r:embed="rId3" cstate="print"/>
          <a:stretch>
            <a:fillRect/>
          </a:stretch>
        </p:blipFill>
        <p:spPr>
          <a:xfrm>
            <a:off x="1524000" y="3507581"/>
            <a:ext cx="6019800" cy="3198019"/>
          </a:xfrm>
          <a:prstGeom prst="rect">
            <a:avLst/>
          </a:prstGeom>
          <a:ln>
            <a:noFill/>
          </a:ln>
          <a:effectLst>
            <a:softEdge rad="112500"/>
          </a:effectLst>
        </p:spPr>
      </p:pic>
    </p:spTree>
    <p:extLst>
      <p:ext uri="{BB962C8B-B14F-4D97-AF65-F5344CB8AC3E}">
        <p14:creationId xmlns:p14="http://schemas.microsoft.com/office/powerpoint/2010/main" val="37516038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762000" y="3276600"/>
            <a:ext cx="7772400" cy="1362075"/>
          </a:xfrm>
        </p:spPr>
        <p:txBody>
          <a:bodyPr/>
          <a:lstStyle/>
          <a:p>
            <a:pPr algn="ctr"/>
            <a:r>
              <a:rPr lang="en-US" dirty="0" smtClean="0"/>
              <a:t>fleet</a:t>
            </a:r>
            <a:endParaRPr lang="en-US" dirty="0"/>
          </a:p>
        </p:txBody>
      </p:sp>
    </p:spTree>
    <p:extLst>
      <p:ext uri="{BB962C8B-B14F-4D97-AF65-F5344CB8AC3E}">
        <p14:creationId xmlns:p14="http://schemas.microsoft.com/office/powerpoint/2010/main" val="33029131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2" name="Rounded Rectangle 11"/>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3" name="Rounded Rectangle 12"/>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4" name="TextBox 13"/>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5" name="TextBox 14"/>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6" name="TextBox 15"/>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7" name="TextBox 16"/>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8"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9"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20" name="Content Placeholder 12"/>
          <p:cNvSpPr>
            <a:spLocks noGrp="1"/>
          </p:cNvSpPr>
          <p:nvPr>
            <p:ph idx="1"/>
          </p:nvPr>
        </p:nvSpPr>
        <p:spPr>
          <a:xfrm>
            <a:off x="457200" y="1600200"/>
            <a:ext cx="8229600" cy="4525963"/>
          </a:xfrm>
        </p:spPr>
        <p:txBody>
          <a:bodyPr/>
          <a:lstStyle/>
          <a:p>
            <a:endParaRPr lang="zh-CN" altLang="en-US" smtClean="0"/>
          </a:p>
          <a:p>
            <a:pPr lvl="1">
              <a:buFont typeface="Arial" charset="0"/>
              <a:buNone/>
            </a:pPr>
            <a:endParaRPr lang="en-US" altLang="zh-CN" sz="2400" smtClean="0"/>
          </a:p>
          <a:p>
            <a:endParaRPr lang="en-CA" sz="2400" smtClean="0"/>
          </a:p>
        </p:txBody>
      </p:sp>
      <p:sp>
        <p:nvSpPr>
          <p:cNvPr id="21"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749598"/>
            <a:ext cx="8229600" cy="1143000"/>
          </a:xfrm>
        </p:spPr>
        <p:txBody>
          <a:bodyPr/>
          <a:lstStyle/>
          <a:p>
            <a:r>
              <a:rPr lang="en-US" dirty="0" smtClean="0"/>
              <a:t>Fleet Lineup</a:t>
            </a:r>
            <a:endParaRPr lang="en-US" dirty="0"/>
          </a:p>
        </p:txBody>
      </p:sp>
      <p:grpSp>
        <p:nvGrpSpPr>
          <p:cNvPr id="4" name="Group 1"/>
          <p:cNvGrpSpPr>
            <a:grpSpLocks noGrp="1"/>
          </p:cNvGrpSpPr>
          <p:nvPr/>
        </p:nvGrpSpPr>
        <p:grpSpPr bwMode="auto">
          <a:xfrm>
            <a:off x="228600" y="1874838"/>
            <a:ext cx="8686800" cy="4525962"/>
            <a:chOff x="1676400" y="152400"/>
            <a:chExt cx="7823200" cy="5867401"/>
          </a:xfrm>
        </p:grpSpPr>
        <p:pic>
          <p:nvPicPr>
            <p:cNvPr id="5" name="Picture 2" descr="OilWallpaper.jpg Oil Rig Mural picture by capnbryan"/>
            <p:cNvPicPr>
              <a:picLocks noChangeAspect="1" noChangeArrowheads="1"/>
            </p:cNvPicPr>
            <p:nvPr/>
          </p:nvPicPr>
          <p:blipFill>
            <a:blip r:embed="rId2" cstate="print"/>
            <a:srcRect/>
            <a:stretch>
              <a:fillRect/>
            </a:stretch>
          </p:blipFill>
          <p:spPr bwMode="auto">
            <a:xfrm>
              <a:off x="1676400" y="152400"/>
              <a:ext cx="7823200" cy="5867401"/>
            </a:xfrm>
            <a:prstGeom prst="rect">
              <a:avLst/>
            </a:prstGeom>
            <a:noFill/>
            <a:ln w="9525">
              <a:noFill/>
              <a:miter lim="800000"/>
              <a:headEnd/>
              <a:tailEnd/>
            </a:ln>
          </p:spPr>
        </p:pic>
        <p:sp>
          <p:nvSpPr>
            <p:cNvPr id="6" name="TextBox 8"/>
            <p:cNvSpPr txBox="1">
              <a:spLocks noChangeArrowheads="1"/>
            </p:cNvSpPr>
            <p:nvPr/>
          </p:nvSpPr>
          <p:spPr bwMode="auto">
            <a:xfrm>
              <a:off x="2743200" y="685800"/>
              <a:ext cx="1571625" cy="369888"/>
            </a:xfrm>
            <a:prstGeom prst="rect">
              <a:avLst/>
            </a:prstGeom>
            <a:noFill/>
            <a:ln w="9525">
              <a:noFill/>
              <a:miter lim="800000"/>
              <a:headEnd/>
              <a:tailEnd/>
            </a:ln>
          </p:spPr>
          <p:txBody>
            <a:bodyPr>
              <a:spAutoFit/>
            </a:bodyPr>
            <a:lstStyle/>
            <a:p>
              <a:r>
                <a:rPr lang="en-US" dirty="0" err="1">
                  <a:latin typeface="Calibri" pitchFamily="34" charset="0"/>
                </a:rPr>
                <a:t>Jackups</a:t>
              </a:r>
              <a:endParaRPr lang="en-US" dirty="0">
                <a:latin typeface="Calibri" pitchFamily="34" charset="0"/>
              </a:endParaRPr>
            </a:p>
          </p:txBody>
        </p:sp>
        <p:sp>
          <p:nvSpPr>
            <p:cNvPr id="7" name="TextBox 13"/>
            <p:cNvSpPr txBox="1">
              <a:spLocks noChangeArrowheads="1"/>
            </p:cNvSpPr>
            <p:nvPr/>
          </p:nvSpPr>
          <p:spPr bwMode="auto">
            <a:xfrm>
              <a:off x="4800600" y="685800"/>
              <a:ext cx="1571625" cy="523875"/>
            </a:xfrm>
            <a:prstGeom prst="rect">
              <a:avLst/>
            </a:prstGeom>
            <a:noFill/>
            <a:ln w="9525">
              <a:noFill/>
              <a:miter lim="800000"/>
              <a:headEnd/>
              <a:tailEnd/>
            </a:ln>
          </p:spPr>
          <p:txBody>
            <a:bodyPr>
              <a:spAutoFit/>
            </a:bodyPr>
            <a:lstStyle/>
            <a:p>
              <a:pPr algn="ctr"/>
              <a:r>
                <a:rPr lang="en-US" sz="1400">
                  <a:latin typeface="Calibri" pitchFamily="34" charset="0"/>
                </a:rPr>
                <a:t>Midwater Semisubmersible</a:t>
              </a:r>
            </a:p>
          </p:txBody>
        </p:sp>
        <p:sp>
          <p:nvSpPr>
            <p:cNvPr id="8" name="TextBox 11"/>
            <p:cNvSpPr txBox="1">
              <a:spLocks noChangeArrowheads="1"/>
            </p:cNvSpPr>
            <p:nvPr/>
          </p:nvSpPr>
          <p:spPr bwMode="auto">
            <a:xfrm>
              <a:off x="6629400" y="1139825"/>
              <a:ext cx="1571625" cy="307975"/>
            </a:xfrm>
            <a:prstGeom prst="rect">
              <a:avLst/>
            </a:prstGeom>
            <a:noFill/>
            <a:ln w="9525">
              <a:noFill/>
              <a:miter lim="800000"/>
              <a:headEnd/>
              <a:tailEnd/>
            </a:ln>
          </p:spPr>
          <p:txBody>
            <a:bodyPr>
              <a:spAutoFit/>
            </a:bodyPr>
            <a:lstStyle/>
            <a:p>
              <a:r>
                <a:rPr lang="en-US" sz="1400">
                  <a:latin typeface="Calibri" pitchFamily="34" charset="0"/>
                </a:rPr>
                <a:t>Drillship</a:t>
              </a:r>
            </a:p>
          </p:txBody>
        </p:sp>
        <p:sp>
          <p:nvSpPr>
            <p:cNvPr id="9" name="TextBox 12"/>
            <p:cNvSpPr txBox="1">
              <a:spLocks noChangeArrowheads="1"/>
            </p:cNvSpPr>
            <p:nvPr/>
          </p:nvSpPr>
          <p:spPr bwMode="auto">
            <a:xfrm>
              <a:off x="7924800" y="609600"/>
              <a:ext cx="1571625" cy="523875"/>
            </a:xfrm>
            <a:prstGeom prst="rect">
              <a:avLst/>
            </a:prstGeom>
            <a:noFill/>
            <a:ln w="9525">
              <a:noFill/>
              <a:miter lim="800000"/>
              <a:headEnd/>
              <a:tailEnd/>
            </a:ln>
          </p:spPr>
          <p:txBody>
            <a:bodyPr>
              <a:spAutoFit/>
            </a:bodyPr>
            <a:lstStyle/>
            <a:p>
              <a:pPr algn="ctr"/>
              <a:r>
                <a:rPr lang="en-US" sz="1400">
                  <a:latin typeface="Calibri" pitchFamily="34" charset="0"/>
                </a:rPr>
                <a:t>Deepwater Semisubmersible</a:t>
              </a:r>
            </a:p>
          </p:txBody>
        </p:sp>
        <p:sp>
          <p:nvSpPr>
            <p:cNvPr id="10" name="TextBox 9"/>
            <p:cNvSpPr txBox="1">
              <a:spLocks noChangeArrowheads="1"/>
            </p:cNvSpPr>
            <p:nvPr/>
          </p:nvSpPr>
          <p:spPr bwMode="auto">
            <a:xfrm>
              <a:off x="6581775" y="4114800"/>
              <a:ext cx="1571625" cy="369888"/>
            </a:xfrm>
            <a:prstGeom prst="rect">
              <a:avLst/>
            </a:prstGeom>
            <a:noFill/>
            <a:ln w="9525">
              <a:noFill/>
              <a:miter lim="800000"/>
              <a:headEnd/>
              <a:tailEnd/>
            </a:ln>
          </p:spPr>
          <p:txBody>
            <a:bodyPr>
              <a:spAutoFit/>
            </a:bodyPr>
            <a:lstStyle/>
            <a:p>
              <a:r>
                <a:rPr lang="en-US">
                  <a:latin typeface="Calibri" pitchFamily="34" charset="0"/>
                </a:rPr>
                <a:t>Floaters</a:t>
              </a:r>
            </a:p>
          </p:txBody>
        </p:sp>
      </p:grpSp>
    </p:spTree>
    <p:extLst>
      <p:ext uri="{BB962C8B-B14F-4D97-AF65-F5344CB8AC3E}">
        <p14:creationId xmlns:p14="http://schemas.microsoft.com/office/powerpoint/2010/main" val="38916510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Rectangle 1"/>
          <p:cNvSpPr/>
          <p:nvPr/>
        </p:nvSpPr>
        <p:spPr>
          <a:xfrm>
            <a:off x="228600" y="838200"/>
            <a:ext cx="8610600" cy="5816977"/>
          </a:xfrm>
          <a:prstGeom prst="rect">
            <a:avLst/>
          </a:prstGeom>
        </p:spPr>
        <p:txBody>
          <a:bodyPr wrap="square">
            <a:spAutoFit/>
          </a:bodyPr>
          <a:lstStyle/>
          <a:p>
            <a:r>
              <a:rPr lang="en-US" sz="3000" dirty="0" smtClean="0">
                <a:solidFill>
                  <a:srgbClr val="000000"/>
                </a:solidFill>
                <a:latin typeface="+mj-lt"/>
              </a:rPr>
              <a:t>Transocean owns, has partial ownership interests in, or operates </a:t>
            </a:r>
            <a:r>
              <a:rPr lang="en-US" sz="3000" b="1" dirty="0" smtClean="0">
                <a:solidFill>
                  <a:srgbClr val="000000"/>
                </a:solidFill>
                <a:latin typeface="+mj-lt"/>
              </a:rPr>
              <a:t>138</a:t>
            </a:r>
            <a:r>
              <a:rPr lang="en-US" sz="3000" dirty="0" smtClean="0">
                <a:solidFill>
                  <a:srgbClr val="000000"/>
                </a:solidFill>
                <a:latin typeface="+mj-lt"/>
              </a:rPr>
              <a:t> mobile offshore drilling units:</a:t>
            </a:r>
            <a:endParaRPr lang="en-US" sz="2000" dirty="0" smtClean="0">
              <a:solidFill>
                <a:srgbClr val="000000"/>
              </a:solidFill>
              <a:latin typeface="+mj-lt"/>
            </a:endParaRPr>
          </a:p>
          <a:p>
            <a:pPr lvl="1">
              <a:buFont typeface="Wingdings" charset="2"/>
              <a:buChar char="ü"/>
            </a:pPr>
            <a:r>
              <a:rPr lang="en-US" sz="2200" dirty="0" smtClean="0">
                <a:solidFill>
                  <a:srgbClr val="000000"/>
                </a:solidFill>
                <a:latin typeface="+mj-lt"/>
              </a:rPr>
              <a:t>47 High-Specification Floaters</a:t>
            </a:r>
            <a:r>
              <a:rPr lang="en-US" sz="2000" dirty="0" smtClean="0">
                <a:solidFill>
                  <a:srgbClr val="000000"/>
                </a:solidFill>
                <a:latin typeface="+mj-lt"/>
              </a:rPr>
              <a:t> </a:t>
            </a:r>
          </a:p>
          <a:p>
            <a:pPr lvl="2">
              <a:buFont typeface="Arial" pitchFamily="34" charset="0"/>
              <a:buChar char="•"/>
            </a:pPr>
            <a:r>
              <a:rPr lang="en-US" sz="2000" dirty="0" smtClean="0">
                <a:solidFill>
                  <a:srgbClr val="000000"/>
                </a:solidFill>
                <a:latin typeface="+mj-lt"/>
              </a:rPr>
              <a:t> 26 Ultra-deepwater floaters</a:t>
            </a:r>
          </a:p>
          <a:p>
            <a:pPr lvl="2">
              <a:buFont typeface="Arial" pitchFamily="34" charset="0"/>
              <a:buChar char="•"/>
            </a:pPr>
            <a:r>
              <a:rPr lang="en-US" sz="2000" dirty="0" smtClean="0">
                <a:solidFill>
                  <a:srgbClr val="000000"/>
                </a:solidFill>
                <a:latin typeface="+mj-lt"/>
              </a:rPr>
              <a:t> 16 Deepwater floaters and </a:t>
            </a:r>
          </a:p>
          <a:p>
            <a:pPr lvl="2">
              <a:buFont typeface="Arial" pitchFamily="34" charset="0"/>
              <a:buChar char="•"/>
            </a:pPr>
            <a:r>
              <a:rPr lang="en-US" sz="2000" dirty="0" smtClean="0">
                <a:solidFill>
                  <a:srgbClr val="000000"/>
                </a:solidFill>
                <a:latin typeface="+mj-lt"/>
              </a:rPr>
              <a:t> 5 Harsh Environmental floaters</a:t>
            </a:r>
          </a:p>
          <a:p>
            <a:pPr lvl="2">
              <a:buFont typeface="Arial" pitchFamily="34" charset="0"/>
              <a:buChar char="•"/>
            </a:pPr>
            <a:endParaRPr lang="en-US" sz="800" dirty="0" smtClean="0">
              <a:solidFill>
                <a:srgbClr val="000000"/>
              </a:solidFill>
              <a:latin typeface="+mj-lt"/>
            </a:endParaRPr>
          </a:p>
          <a:p>
            <a:pPr lvl="1">
              <a:buFont typeface="Wingdings" charset="2"/>
              <a:buChar char="ü"/>
            </a:pPr>
            <a:r>
              <a:rPr lang="en-US" sz="2200" dirty="0" smtClean="0">
                <a:solidFill>
                  <a:srgbClr val="000000"/>
                </a:solidFill>
                <a:latin typeface="+mj-lt"/>
              </a:rPr>
              <a:t>25 </a:t>
            </a:r>
            <a:r>
              <a:rPr lang="en-US" sz="2200" dirty="0" err="1" smtClean="0">
                <a:solidFill>
                  <a:srgbClr val="000000"/>
                </a:solidFill>
                <a:latin typeface="+mj-lt"/>
              </a:rPr>
              <a:t>Midwater</a:t>
            </a:r>
            <a:r>
              <a:rPr lang="en-US" sz="2200" dirty="0" smtClean="0">
                <a:solidFill>
                  <a:srgbClr val="000000"/>
                </a:solidFill>
                <a:latin typeface="+mj-lt"/>
              </a:rPr>
              <a:t> Floaters</a:t>
            </a:r>
          </a:p>
          <a:p>
            <a:pPr lvl="1">
              <a:buFont typeface="Wingdings" charset="2"/>
              <a:buChar char="ü"/>
            </a:pPr>
            <a:endParaRPr lang="en-US" sz="800" dirty="0" smtClean="0">
              <a:solidFill>
                <a:srgbClr val="000000"/>
              </a:solidFill>
              <a:latin typeface="+mj-lt"/>
            </a:endParaRPr>
          </a:p>
          <a:p>
            <a:pPr lvl="1">
              <a:buFont typeface="Wingdings" charset="2"/>
              <a:buChar char="ü"/>
            </a:pPr>
            <a:r>
              <a:rPr lang="en-US" sz="2200" dirty="0" smtClean="0">
                <a:solidFill>
                  <a:srgbClr val="000000"/>
                </a:solidFill>
                <a:latin typeface="+mj-lt"/>
              </a:rPr>
              <a:t>9 High-Specification </a:t>
            </a:r>
            <a:r>
              <a:rPr lang="en-US" sz="2200" dirty="0" err="1" smtClean="0">
                <a:solidFill>
                  <a:srgbClr val="000000"/>
                </a:solidFill>
                <a:latin typeface="+mj-lt"/>
              </a:rPr>
              <a:t>Jackups</a:t>
            </a:r>
            <a:endParaRPr lang="en-US" sz="2200" dirty="0" smtClean="0">
              <a:solidFill>
                <a:srgbClr val="000000"/>
              </a:solidFill>
              <a:latin typeface="+mj-lt"/>
            </a:endParaRPr>
          </a:p>
          <a:p>
            <a:pPr lvl="1"/>
            <a:endParaRPr lang="en-US" sz="800" dirty="0" smtClean="0">
              <a:solidFill>
                <a:srgbClr val="000000"/>
              </a:solidFill>
              <a:latin typeface="+mj-lt"/>
            </a:endParaRPr>
          </a:p>
          <a:p>
            <a:pPr lvl="1">
              <a:buFont typeface="Wingdings" charset="2"/>
              <a:buChar char="ü"/>
            </a:pPr>
            <a:r>
              <a:rPr lang="en-US" sz="2200" dirty="0" smtClean="0">
                <a:solidFill>
                  <a:srgbClr val="000000"/>
                </a:solidFill>
                <a:latin typeface="+mj-lt"/>
              </a:rPr>
              <a:t>54 Standard </a:t>
            </a:r>
            <a:r>
              <a:rPr lang="en-US" sz="2200" dirty="0" err="1" smtClean="0">
                <a:solidFill>
                  <a:srgbClr val="000000"/>
                </a:solidFill>
                <a:latin typeface="+mj-lt"/>
              </a:rPr>
              <a:t>Jackups</a:t>
            </a:r>
            <a:r>
              <a:rPr lang="en-US" sz="2200" dirty="0" smtClean="0">
                <a:solidFill>
                  <a:srgbClr val="000000"/>
                </a:solidFill>
                <a:latin typeface="+mj-lt"/>
              </a:rPr>
              <a:t> </a:t>
            </a:r>
          </a:p>
          <a:p>
            <a:pPr lvl="1">
              <a:buFont typeface="Wingdings" charset="2"/>
              <a:buChar char="ü"/>
            </a:pPr>
            <a:endParaRPr lang="en-US" sz="800" dirty="0" smtClean="0">
              <a:solidFill>
                <a:srgbClr val="000000"/>
              </a:solidFill>
              <a:latin typeface="+mj-lt"/>
            </a:endParaRPr>
          </a:p>
          <a:p>
            <a:pPr lvl="1">
              <a:buFont typeface="Wingdings" charset="2"/>
              <a:buChar char="ü"/>
            </a:pPr>
            <a:r>
              <a:rPr lang="en-US" sz="2200" dirty="0" smtClean="0">
                <a:solidFill>
                  <a:srgbClr val="000000"/>
                </a:solidFill>
                <a:latin typeface="+mj-lt"/>
              </a:rPr>
              <a:t>3 Other Rigs </a:t>
            </a:r>
          </a:p>
          <a:p>
            <a:pPr lvl="2">
              <a:buFont typeface="Arial" pitchFamily="34" charset="0"/>
              <a:buChar char="•"/>
            </a:pPr>
            <a:r>
              <a:rPr lang="en-US" sz="2000" dirty="0" smtClean="0">
                <a:solidFill>
                  <a:srgbClr val="000000"/>
                </a:solidFill>
                <a:latin typeface="+mj-lt"/>
              </a:rPr>
              <a:t> 2 barge drilling rigs</a:t>
            </a:r>
          </a:p>
          <a:p>
            <a:pPr lvl="2">
              <a:buFont typeface="Arial" pitchFamily="34" charset="0"/>
              <a:buChar char="•"/>
            </a:pPr>
            <a:r>
              <a:rPr lang="en-US" sz="2000" dirty="0" smtClean="0">
                <a:solidFill>
                  <a:srgbClr val="000000"/>
                </a:solidFill>
                <a:latin typeface="+mj-lt"/>
              </a:rPr>
              <a:t> 1 coring drillship</a:t>
            </a:r>
          </a:p>
          <a:p>
            <a:pPr lvl="2"/>
            <a:endParaRPr lang="en-US" sz="800" dirty="0" smtClean="0">
              <a:solidFill>
                <a:srgbClr val="000000"/>
              </a:solidFill>
              <a:latin typeface="+mj-lt"/>
            </a:endParaRPr>
          </a:p>
          <a:p>
            <a:pPr lvl="1">
              <a:buFont typeface="Wingdings" charset="2"/>
              <a:buChar char="ü"/>
            </a:pPr>
            <a:r>
              <a:rPr lang="en-US" sz="2200" dirty="0" smtClean="0">
                <a:solidFill>
                  <a:srgbClr val="000000"/>
                </a:solidFill>
                <a:latin typeface="+mj-lt"/>
              </a:rPr>
              <a:t>4 Rigs under construction </a:t>
            </a:r>
          </a:p>
          <a:p>
            <a:pPr lvl="2">
              <a:buFont typeface="Arial" pitchFamily="34" charset="0"/>
              <a:buChar char="•"/>
            </a:pPr>
            <a:r>
              <a:rPr lang="en-US" sz="2000" dirty="0" smtClean="0">
                <a:solidFill>
                  <a:srgbClr val="000000"/>
                </a:solidFill>
                <a:latin typeface="+mj-lt"/>
              </a:rPr>
              <a:t> 1 ultra-deepwater floater</a:t>
            </a:r>
          </a:p>
          <a:p>
            <a:pPr lvl="2">
              <a:buFont typeface="Arial" pitchFamily="34" charset="0"/>
              <a:buChar char="•"/>
            </a:pPr>
            <a:r>
              <a:rPr lang="en-US" sz="2000" dirty="0" smtClean="0">
                <a:solidFill>
                  <a:srgbClr val="000000"/>
                </a:solidFill>
                <a:latin typeface="+mj-lt"/>
              </a:rPr>
              <a:t> 3 high-specification </a:t>
            </a:r>
            <a:r>
              <a:rPr lang="en-US" sz="2000" dirty="0" err="1" smtClean="0">
                <a:solidFill>
                  <a:srgbClr val="000000"/>
                </a:solidFill>
                <a:latin typeface="+mj-lt"/>
              </a:rPr>
              <a:t>jackups</a:t>
            </a:r>
            <a:endParaRPr lang="en-US" sz="2000" dirty="0" smtClean="0">
              <a:solidFill>
                <a:srgbClr val="000000"/>
              </a:solidFill>
              <a:latin typeface="+mj-lt"/>
            </a:endParaRPr>
          </a:p>
        </p:txBody>
      </p:sp>
      <p:pic>
        <p:nvPicPr>
          <p:cNvPr id="3" name="Picture 2"/>
          <p:cNvPicPr>
            <a:picLocks noChangeAspect="1" noChangeArrowheads="1"/>
          </p:cNvPicPr>
          <p:nvPr/>
        </p:nvPicPr>
        <p:blipFill>
          <a:blip r:embed="rId2" cstate="print"/>
          <a:srcRect/>
          <a:stretch>
            <a:fillRect/>
          </a:stretch>
        </p:blipFill>
        <p:spPr bwMode="auto">
          <a:xfrm>
            <a:off x="5653087" y="2057400"/>
            <a:ext cx="2576513" cy="4081463"/>
          </a:xfrm>
          <a:prstGeom prst="rect">
            <a:avLst/>
          </a:prstGeom>
          <a:ln>
            <a:noFill/>
          </a:ln>
          <a:effectLst>
            <a:softEdge rad="112500"/>
          </a:effectLst>
        </p:spPr>
      </p:pic>
    </p:spTree>
    <p:extLst>
      <p:ext uri="{BB962C8B-B14F-4D97-AF65-F5344CB8AC3E}">
        <p14:creationId xmlns:p14="http://schemas.microsoft.com/office/powerpoint/2010/main" val="23062357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Fleet Operations</a:t>
            </a:r>
            <a:endParaRPr lang="en-US"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838200" y="1524000"/>
            <a:ext cx="7488358" cy="5181600"/>
          </a:xfrm>
          <a:prstGeom prst="rect">
            <a:avLst/>
          </a:prstGeom>
          <a:noFill/>
          <a:ln w="9525">
            <a:noFill/>
            <a:miter lim="800000"/>
            <a:headEnd/>
            <a:tailEnd/>
          </a:ln>
        </p:spPr>
      </p:pic>
    </p:spTree>
    <p:extLst>
      <p:ext uri="{BB962C8B-B14F-4D97-AF65-F5344CB8AC3E}">
        <p14:creationId xmlns:p14="http://schemas.microsoft.com/office/powerpoint/2010/main" val="19436488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smtClean="0"/>
              <a:t>Fleet Updates</a:t>
            </a:r>
            <a:endParaRPr lang="en-US" dirty="0"/>
          </a:p>
        </p:txBody>
      </p:sp>
      <p:pic>
        <p:nvPicPr>
          <p:cNvPr id="25603" name="Picture 3"/>
          <p:cNvPicPr>
            <a:picLocks noGrp="1" noChangeAspect="1" noChangeArrowheads="1"/>
          </p:cNvPicPr>
          <p:nvPr>
            <p:ph idx="1"/>
          </p:nvPr>
        </p:nvPicPr>
        <p:blipFill>
          <a:blip r:embed="rId2" cstate="print"/>
          <a:srcRect t="9570" b="9570"/>
          <a:stretch>
            <a:fillRect/>
          </a:stretch>
        </p:blipFill>
        <p:spPr bwMode="auto">
          <a:xfrm>
            <a:off x="457200" y="1828800"/>
            <a:ext cx="8229600" cy="4525963"/>
          </a:xfrm>
          <a:prstGeom prst="rect">
            <a:avLst/>
          </a:prstGeom>
          <a:noFill/>
          <a:ln w="9525">
            <a:noFill/>
            <a:miter lim="800000"/>
            <a:headEnd/>
            <a:tailEnd/>
          </a:ln>
        </p:spPr>
      </p:pic>
    </p:spTree>
    <p:extLst>
      <p:ext uri="{BB962C8B-B14F-4D97-AF65-F5344CB8AC3E}">
        <p14:creationId xmlns:p14="http://schemas.microsoft.com/office/powerpoint/2010/main" val="24952689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4" name="Rounded Rectangle 3"/>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TextBox 5"/>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7" name="TextBox 6"/>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8" name="TextBox 7"/>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9" name="TextBox 8"/>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0"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1"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2"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3"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26626" name="Picture 2"/>
          <p:cNvPicPr>
            <a:picLocks noGrp="1" noChangeAspect="1" noChangeArrowheads="1"/>
          </p:cNvPicPr>
          <p:nvPr>
            <p:ph idx="4294967295"/>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809819" y="914400"/>
            <a:ext cx="5524363" cy="5786438"/>
          </a:xfrm>
          <a:prstGeom prst="rect">
            <a:avLst/>
          </a:prstGeom>
          <a:noFill/>
          <a:ln w="9525">
            <a:noFill/>
            <a:miter lim="800000"/>
            <a:headEnd/>
            <a:tailEnd/>
          </a:ln>
        </p:spPr>
      </p:pic>
    </p:spTree>
    <p:extLst>
      <p:ext uri="{BB962C8B-B14F-4D97-AF65-F5344CB8AC3E}">
        <p14:creationId xmlns:p14="http://schemas.microsoft.com/office/powerpoint/2010/main" val="13254266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722313" y="3362325"/>
            <a:ext cx="7772400" cy="1362075"/>
          </a:xfrm>
        </p:spPr>
        <p:txBody>
          <a:bodyPr/>
          <a:lstStyle/>
          <a:p>
            <a:pPr algn="ctr"/>
            <a:r>
              <a:rPr lang="en-US" dirty="0" smtClean="0"/>
              <a:t>Firm history</a:t>
            </a:r>
            <a:endParaRPr lang="en-US" dirty="0"/>
          </a:p>
        </p:txBody>
      </p:sp>
    </p:spTree>
    <p:extLst>
      <p:ext uri="{BB962C8B-B14F-4D97-AF65-F5344CB8AC3E}">
        <p14:creationId xmlns:p14="http://schemas.microsoft.com/office/powerpoint/2010/main" val="2592992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14089" y="571500"/>
            <a:ext cx="2125663"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grpSp>
        <p:nvGrpSpPr>
          <p:cNvPr id="2" name="Group 12"/>
          <p:cNvGrpSpPr/>
          <p:nvPr/>
        </p:nvGrpSpPr>
        <p:grpSpPr>
          <a:xfrm>
            <a:off x="142875" y="549275"/>
            <a:ext cx="8858250" cy="6165850"/>
            <a:chOff x="142875" y="549275"/>
            <a:chExt cx="8858250" cy="6165850"/>
          </a:xfrm>
        </p:grpSpPr>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bg1"/>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Transocean</a:t>
              </a:r>
              <a:endParaRPr lang="en-CA" dirty="0">
                <a:solidFill>
                  <a:schemeClr val="accent1">
                    <a:lumMod val="75000"/>
                  </a:schemeClr>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grpSp>
      <p:sp>
        <p:nvSpPr>
          <p:cNvPr id="410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7"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13" name="Title 1"/>
          <p:cNvSpPr>
            <a:spLocks noGrp="1"/>
          </p:cNvSpPr>
          <p:nvPr>
            <p:ph type="title"/>
          </p:nvPr>
        </p:nvSpPr>
        <p:spPr>
          <a:xfrm>
            <a:off x="457200" y="755485"/>
            <a:ext cx="8229600" cy="1399032"/>
          </a:xfrm>
        </p:spPr>
        <p:txBody>
          <a:bodyPr/>
          <a:lstStyle/>
          <a:p>
            <a:pPr>
              <a:defRPr/>
            </a:pPr>
            <a:r>
              <a:rPr lang="en-US" dirty="0" smtClean="0"/>
              <a:t>Contract Drilling</a:t>
            </a:r>
            <a:endParaRPr lang="en-US" dirty="0"/>
          </a:p>
        </p:txBody>
      </p:sp>
      <p:sp>
        <p:nvSpPr>
          <p:cNvPr id="14" name="Content Placeholder 2"/>
          <p:cNvSpPr>
            <a:spLocks noGrp="1"/>
          </p:cNvSpPr>
          <p:nvPr>
            <p:ph idx="1"/>
          </p:nvPr>
        </p:nvSpPr>
        <p:spPr>
          <a:xfrm>
            <a:off x="395536" y="2286000"/>
            <a:ext cx="8229600" cy="4572000"/>
          </a:xfrm>
        </p:spPr>
        <p:txBody>
          <a:bodyPr>
            <a:normAutofit/>
          </a:bodyPr>
          <a:lstStyle/>
          <a:p>
            <a:r>
              <a:rPr lang="en-US" dirty="0" smtClean="0"/>
              <a:t>Physically drill and pump oil out of the ground</a:t>
            </a:r>
          </a:p>
          <a:p>
            <a:r>
              <a:rPr lang="en-US" dirty="0" smtClean="0"/>
              <a:t>Get contract from big oil companies</a:t>
            </a:r>
          </a:p>
          <a:p>
            <a:r>
              <a:rPr lang="en-US" dirty="0" smtClean="0"/>
              <a:t>Specialize in drilling</a:t>
            </a:r>
          </a:p>
          <a:p>
            <a:r>
              <a:rPr lang="en-US" dirty="0" smtClean="0"/>
              <a:t>Own the rigs and highly-skilled employees</a:t>
            </a:r>
          </a:p>
          <a:p>
            <a:r>
              <a:rPr lang="en-US" dirty="0" smtClean="0"/>
              <a:t>Two types of drilling rigs</a:t>
            </a:r>
          </a:p>
          <a:p>
            <a:pPr lvl="1"/>
            <a:r>
              <a:rPr lang="en-US" dirty="0" smtClean="0"/>
              <a:t>Land drilling rigs</a:t>
            </a:r>
          </a:p>
          <a:p>
            <a:pPr lvl="1"/>
            <a:r>
              <a:rPr lang="en-US" dirty="0" smtClean="0"/>
              <a:t>Deepwater drilling rigs</a:t>
            </a:r>
          </a:p>
          <a:p>
            <a:pPr lvl="1"/>
            <a:endParaRPr lang="en-US" dirty="0" smtClean="0"/>
          </a:p>
          <a:p>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85800"/>
            <a:ext cx="8229600" cy="1143000"/>
          </a:xfrm>
        </p:spPr>
        <p:txBody>
          <a:bodyPr/>
          <a:lstStyle/>
          <a:p>
            <a:r>
              <a:rPr lang="en-US" dirty="0"/>
              <a:t>T</a:t>
            </a:r>
            <a:r>
              <a:rPr lang="en-US" dirty="0" smtClean="0"/>
              <a:t>imeline</a:t>
            </a:r>
            <a:endParaRPr lang="en-US" dirty="0"/>
          </a:p>
        </p:txBody>
      </p:sp>
      <p:sp>
        <p:nvSpPr>
          <p:cNvPr id="3" name="Content Placeholder 2"/>
          <p:cNvSpPr>
            <a:spLocks noGrp="1"/>
          </p:cNvSpPr>
          <p:nvPr>
            <p:ph idx="1"/>
          </p:nvPr>
        </p:nvSpPr>
        <p:spPr>
          <a:xfrm>
            <a:off x="457200" y="1874837"/>
            <a:ext cx="8229600" cy="4525963"/>
          </a:xfrm>
        </p:spPr>
        <p:txBody>
          <a:bodyPr>
            <a:normAutofit fontScale="85000" lnSpcReduction="10000"/>
          </a:bodyPr>
          <a:lstStyle/>
          <a:p>
            <a:r>
              <a:rPr lang="en-US" dirty="0" err="1" smtClean="0"/>
              <a:t>TransOcean</a:t>
            </a:r>
            <a:r>
              <a:rPr lang="en-US" dirty="0" smtClean="0"/>
              <a:t> is based in </a:t>
            </a:r>
            <a:r>
              <a:rPr lang="en-US" dirty="0" err="1" smtClean="0"/>
              <a:t>Vernier</a:t>
            </a:r>
            <a:r>
              <a:rPr lang="en-US" dirty="0" smtClean="0"/>
              <a:t>, Switzerland</a:t>
            </a:r>
          </a:p>
          <a:p>
            <a:r>
              <a:rPr lang="en-US" dirty="0" smtClean="0"/>
              <a:t>Has offices in 20 countries</a:t>
            </a:r>
          </a:p>
          <a:p>
            <a:r>
              <a:rPr lang="en-US" dirty="0" smtClean="0"/>
              <a:t>Originally incorporated in Delaware, US</a:t>
            </a:r>
          </a:p>
          <a:p>
            <a:r>
              <a:rPr lang="en-US" b="1" dirty="0" smtClean="0"/>
              <a:t>1999</a:t>
            </a:r>
            <a:r>
              <a:rPr lang="en-US" dirty="0" smtClean="0"/>
              <a:t>: </a:t>
            </a:r>
            <a:r>
              <a:rPr lang="en-US" dirty="0" err="1" smtClean="0"/>
              <a:t>TransOcean</a:t>
            </a:r>
            <a:r>
              <a:rPr lang="en-US" dirty="0" smtClean="0"/>
              <a:t> reincorporated in Cayman Islands</a:t>
            </a:r>
            <a:endParaRPr lang="en-US" b="1" dirty="0" smtClean="0"/>
          </a:p>
          <a:p>
            <a:r>
              <a:rPr lang="en-US" b="1" dirty="0" smtClean="0"/>
              <a:t>November 27, 2007:</a:t>
            </a:r>
            <a:r>
              <a:rPr lang="en-US" dirty="0" smtClean="0"/>
              <a:t> Transocean and GlobalSantaFe merge to form </a:t>
            </a:r>
            <a:r>
              <a:rPr lang="en-US" dirty="0" err="1" smtClean="0"/>
              <a:t>TransOcean</a:t>
            </a:r>
            <a:endParaRPr lang="en-US" dirty="0" smtClean="0"/>
          </a:p>
          <a:p>
            <a:r>
              <a:rPr lang="en-US" b="1" dirty="0" smtClean="0"/>
              <a:t>December 19, 2008: </a:t>
            </a:r>
            <a:r>
              <a:rPr lang="en-US" dirty="0" err="1" smtClean="0"/>
              <a:t>TransOcean</a:t>
            </a:r>
            <a:r>
              <a:rPr lang="en-US" dirty="0" smtClean="0"/>
              <a:t> changed place of incorporation from Cayman Islands to Switzerland </a:t>
            </a:r>
          </a:p>
          <a:p>
            <a:r>
              <a:rPr lang="en-US" dirty="0" err="1" smtClean="0"/>
              <a:t>TransOcean</a:t>
            </a:r>
            <a:r>
              <a:rPr lang="en-US" dirty="0" smtClean="0"/>
              <a:t> moves its incorporation location to take advantage of lower taxes in some jurisdictions</a:t>
            </a:r>
          </a:p>
        </p:txBody>
      </p:sp>
    </p:spTree>
    <p:extLst>
      <p:ext uri="{BB962C8B-B14F-4D97-AF65-F5344CB8AC3E}">
        <p14:creationId xmlns:p14="http://schemas.microsoft.com/office/powerpoint/2010/main" val="17091372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Mergers &amp; Acquisitions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010398"/>
              </p:ext>
            </p:extLst>
          </p:nvPr>
        </p:nvGraphicFramePr>
        <p:xfrm>
          <a:off x="-228600" y="1524000"/>
          <a:ext cx="9525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22534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extBox 1"/>
          <p:cNvSpPr txBox="1"/>
          <p:nvPr/>
        </p:nvSpPr>
        <p:spPr>
          <a:xfrm>
            <a:off x="533400" y="4343400"/>
            <a:ext cx="8382000" cy="1938992"/>
          </a:xfrm>
          <a:prstGeom prst="rect">
            <a:avLst/>
          </a:prstGeom>
          <a:noFill/>
        </p:spPr>
        <p:txBody>
          <a:bodyPr wrap="square" rtlCol="0">
            <a:spAutoFit/>
          </a:bodyPr>
          <a:lstStyle/>
          <a:p>
            <a:r>
              <a:rPr lang="en-US" sz="3000" dirty="0" smtClean="0">
                <a:solidFill>
                  <a:srgbClr val="000000"/>
                </a:solidFill>
                <a:latin typeface="+mj-lt"/>
              </a:rPr>
              <a:t>TRANSOCEAN &amp; GLOBAL SANTA FE CORP. (the first and second largest drilling companies in the world, respectively) merge to become the world’s largest offshore driller.</a:t>
            </a:r>
            <a:endParaRPr lang="en-US" sz="3000" dirty="0">
              <a:solidFill>
                <a:srgbClr val="000000"/>
              </a:solidFill>
              <a:latin typeface="+mj-lt"/>
            </a:endParaRPr>
          </a:p>
        </p:txBody>
      </p:sp>
      <p:pic>
        <p:nvPicPr>
          <p:cNvPr id="1026" name="Picture 2" descr="C:\Documents and Settings\Shae MacLean.SHAE-63C09114B1\My Documents\My Pictures\transocean pic.jpg"/>
          <p:cNvPicPr>
            <a:picLocks noChangeAspect="1" noChangeArrowheads="1"/>
          </p:cNvPicPr>
          <p:nvPr/>
        </p:nvPicPr>
        <p:blipFill>
          <a:blip r:embed="rId2" cstate="print"/>
          <a:srcRect/>
          <a:stretch>
            <a:fillRect/>
          </a:stretch>
        </p:blipFill>
        <p:spPr bwMode="auto">
          <a:xfrm>
            <a:off x="365100" y="990600"/>
            <a:ext cx="8397900" cy="3276600"/>
          </a:xfrm>
          <a:prstGeom prst="rect">
            <a:avLst/>
          </a:prstGeom>
          <a:ln>
            <a:noFill/>
          </a:ln>
          <a:effectLst>
            <a:softEdge rad="112500"/>
          </a:effectLst>
        </p:spPr>
      </p:pic>
    </p:spTree>
    <p:extLst>
      <p:ext uri="{BB962C8B-B14F-4D97-AF65-F5344CB8AC3E}">
        <p14:creationId xmlns:p14="http://schemas.microsoft.com/office/powerpoint/2010/main" val="20262366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722313" y="3286125"/>
            <a:ext cx="7772400" cy="1362075"/>
          </a:xfrm>
        </p:spPr>
        <p:txBody>
          <a:bodyPr/>
          <a:lstStyle/>
          <a:p>
            <a:pPr algn="ctr"/>
            <a:r>
              <a:rPr lang="en-US" dirty="0" smtClean="0"/>
              <a:t>Vision &amp; core values</a:t>
            </a:r>
            <a:endParaRPr lang="en-US" dirty="0"/>
          </a:p>
        </p:txBody>
      </p:sp>
    </p:spTree>
    <p:extLst>
      <p:ext uri="{BB962C8B-B14F-4D97-AF65-F5344CB8AC3E}">
        <p14:creationId xmlns:p14="http://schemas.microsoft.com/office/powerpoint/2010/main" val="446588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Rounded Rectangle 8"/>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0" name="Rounded Rectangle 9"/>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11" name="TextBox 10"/>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2" name="TextBox 11"/>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3" name="TextBox 12"/>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4" name="TextBox 13"/>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5"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6"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7"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8"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5" name="TextBox 4"/>
          <p:cNvSpPr txBox="1"/>
          <p:nvPr/>
        </p:nvSpPr>
        <p:spPr>
          <a:xfrm>
            <a:off x="838200" y="914400"/>
            <a:ext cx="7391400" cy="1046440"/>
          </a:xfrm>
          <a:prstGeom prst="rect">
            <a:avLst/>
          </a:prstGeom>
          <a:noFill/>
        </p:spPr>
        <p:txBody>
          <a:bodyPr wrap="square" rtlCol="0">
            <a:spAutoFit/>
          </a:bodyPr>
          <a:lstStyle/>
          <a:p>
            <a:pPr algn="ctr"/>
            <a:r>
              <a:rPr lang="en-US" sz="2200" b="1" i="1" dirty="0" smtClean="0">
                <a:solidFill>
                  <a:srgbClr val="000000"/>
                </a:solidFill>
              </a:rPr>
              <a:t>Transocean will be universally recognized for innovation and excellence in unlocking the world's offshore resources.</a:t>
            </a:r>
            <a:r>
              <a:rPr lang="en-US" dirty="0" smtClean="0"/>
              <a:t/>
            </a:r>
            <a:br>
              <a:rPr lang="en-US" dirty="0" smtClean="0"/>
            </a:b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4143375" y="1752600"/>
            <a:ext cx="4695825" cy="1797050"/>
          </a:xfrm>
          <a:prstGeom prst="rect">
            <a:avLst/>
          </a:prstGeom>
          <a:ln>
            <a:noFill/>
          </a:ln>
          <a:effectLst>
            <a:softEdge rad="112500"/>
          </a:effectLst>
        </p:spPr>
      </p:pic>
      <p:sp>
        <p:nvSpPr>
          <p:cNvPr id="7" name="TextBox 6"/>
          <p:cNvSpPr txBox="1"/>
          <p:nvPr/>
        </p:nvSpPr>
        <p:spPr>
          <a:xfrm>
            <a:off x="685800" y="2971800"/>
            <a:ext cx="7086600" cy="3724096"/>
          </a:xfrm>
          <a:prstGeom prst="rect">
            <a:avLst/>
          </a:prstGeom>
          <a:noFill/>
        </p:spPr>
        <p:txBody>
          <a:bodyPr wrap="square" rtlCol="0">
            <a:spAutoFit/>
          </a:bodyPr>
          <a:lstStyle/>
          <a:p>
            <a:r>
              <a:rPr lang="en-US" sz="4000" b="1" dirty="0" smtClean="0">
                <a:solidFill>
                  <a:srgbClr val="000000"/>
                </a:solidFill>
              </a:rPr>
              <a:t>F	</a:t>
            </a:r>
            <a:r>
              <a:rPr lang="en-US" sz="2200" dirty="0" err="1" smtClean="0">
                <a:solidFill>
                  <a:srgbClr val="000000"/>
                </a:solidFill>
              </a:rPr>
              <a:t>inancial</a:t>
            </a:r>
            <a:r>
              <a:rPr lang="en-US" sz="2200" dirty="0" smtClean="0">
                <a:solidFill>
                  <a:srgbClr val="000000"/>
                </a:solidFill>
              </a:rPr>
              <a:t> Discipline</a:t>
            </a:r>
          </a:p>
          <a:p>
            <a:r>
              <a:rPr lang="en-US" sz="4000" b="1" dirty="0" smtClean="0">
                <a:solidFill>
                  <a:srgbClr val="000000"/>
                </a:solidFill>
              </a:rPr>
              <a:t>I	</a:t>
            </a:r>
            <a:r>
              <a:rPr lang="en-US" sz="2200" dirty="0" err="1" smtClean="0">
                <a:solidFill>
                  <a:srgbClr val="000000"/>
                </a:solidFill>
              </a:rPr>
              <a:t>ntegrity</a:t>
            </a:r>
            <a:r>
              <a:rPr lang="en-US" sz="2200" dirty="0" smtClean="0">
                <a:solidFill>
                  <a:srgbClr val="000000"/>
                </a:solidFill>
              </a:rPr>
              <a:t> &amp; Honesty</a:t>
            </a:r>
          </a:p>
          <a:p>
            <a:r>
              <a:rPr lang="en-US" sz="4000" b="1" dirty="0" smtClean="0">
                <a:solidFill>
                  <a:srgbClr val="000000"/>
                </a:solidFill>
              </a:rPr>
              <a:t>R	</a:t>
            </a:r>
            <a:r>
              <a:rPr lang="en-US" sz="2200" dirty="0" err="1" smtClean="0">
                <a:solidFill>
                  <a:srgbClr val="000000"/>
                </a:solidFill>
              </a:rPr>
              <a:t>espect</a:t>
            </a:r>
            <a:r>
              <a:rPr lang="en-US" sz="2200" dirty="0" smtClean="0">
                <a:solidFill>
                  <a:srgbClr val="000000"/>
                </a:solidFill>
              </a:rPr>
              <a:t> for Employees, Customers and Suppliers</a:t>
            </a:r>
          </a:p>
          <a:p>
            <a:r>
              <a:rPr lang="en-US" sz="4000" b="1" dirty="0" smtClean="0">
                <a:solidFill>
                  <a:srgbClr val="000000"/>
                </a:solidFill>
              </a:rPr>
              <a:t>S	</a:t>
            </a:r>
            <a:r>
              <a:rPr lang="en-US" sz="2200" dirty="0" err="1" smtClean="0">
                <a:solidFill>
                  <a:srgbClr val="000000"/>
                </a:solidFill>
              </a:rPr>
              <a:t>afety</a:t>
            </a:r>
            <a:endParaRPr lang="en-US" sz="2200" dirty="0" smtClean="0">
              <a:solidFill>
                <a:srgbClr val="000000"/>
              </a:solidFill>
            </a:endParaRPr>
          </a:p>
          <a:p>
            <a:r>
              <a:rPr lang="en-US" sz="4000" b="1" dirty="0" smtClean="0">
                <a:solidFill>
                  <a:srgbClr val="000000"/>
                </a:solidFill>
              </a:rPr>
              <a:t>T	</a:t>
            </a:r>
            <a:r>
              <a:rPr lang="en-US" sz="2200" dirty="0" err="1" smtClean="0">
                <a:solidFill>
                  <a:srgbClr val="000000"/>
                </a:solidFill>
              </a:rPr>
              <a:t>echnical</a:t>
            </a:r>
            <a:r>
              <a:rPr lang="en-US" sz="2200" dirty="0" smtClean="0">
                <a:solidFill>
                  <a:srgbClr val="000000"/>
                </a:solidFill>
              </a:rPr>
              <a:t> Leadership</a:t>
            </a:r>
            <a:r>
              <a:rPr lang="en-US" b="1" dirty="0" smtClean="0"/>
              <a:t/>
            </a:r>
            <a:br>
              <a:rPr lang="en-US" b="1" dirty="0" smtClean="0"/>
            </a:br>
            <a:endParaRPr lang="en-US" dirty="0" smtClean="0"/>
          </a:p>
          <a:p>
            <a:endParaRPr lang="en-US" dirty="0"/>
          </a:p>
        </p:txBody>
      </p:sp>
    </p:spTree>
    <p:extLst>
      <p:ext uri="{BB962C8B-B14F-4D97-AF65-F5344CB8AC3E}">
        <p14:creationId xmlns:p14="http://schemas.microsoft.com/office/powerpoint/2010/main" val="1588054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286125"/>
            <a:ext cx="7772400" cy="1362075"/>
          </a:xfrm>
        </p:spPr>
        <p:txBody>
          <a:bodyPr/>
          <a:lstStyle/>
          <a:p>
            <a:pPr algn="ctr"/>
            <a:r>
              <a:rPr lang="en-US" dirty="0" smtClean="0"/>
              <a:t>achievements</a:t>
            </a:r>
            <a:endParaRPr lang="en-US" dirty="0"/>
          </a:p>
        </p:txBody>
      </p:sp>
    </p:spTree>
    <p:extLst>
      <p:ext uri="{BB962C8B-B14F-4D97-AF65-F5344CB8AC3E}">
        <p14:creationId xmlns:p14="http://schemas.microsoft.com/office/powerpoint/2010/main" val="39341816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a:xfrm>
            <a:off x="457200" y="1600200"/>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pic>
        <p:nvPicPr>
          <p:cNvPr id="3" name="Picture 2"/>
          <p:cNvPicPr>
            <a:picLocks noChangeAspect="1"/>
          </p:cNvPicPr>
          <p:nvPr/>
        </p:nvPicPr>
        <p:blipFill>
          <a:blip r:embed="rId2" cstate="print">
            <a:lum/>
          </a:blip>
          <a:stretch>
            <a:fillRect/>
          </a:stretch>
        </p:blipFill>
        <p:spPr>
          <a:xfrm>
            <a:off x="3352800" y="2971800"/>
            <a:ext cx="5227996" cy="3124200"/>
          </a:xfrm>
          <a:prstGeom prst="rect">
            <a:avLst/>
          </a:prstGeom>
          <a:ln>
            <a:noFill/>
          </a:ln>
          <a:effectLst>
            <a:softEdge rad="112500"/>
          </a:effectLst>
        </p:spPr>
      </p:pic>
      <p:sp>
        <p:nvSpPr>
          <p:cNvPr id="2" name="Rectangle 1"/>
          <p:cNvSpPr/>
          <p:nvPr/>
        </p:nvSpPr>
        <p:spPr>
          <a:xfrm>
            <a:off x="533400" y="953631"/>
            <a:ext cx="7776864" cy="2246769"/>
          </a:xfrm>
          <a:prstGeom prst="rect">
            <a:avLst/>
          </a:prstGeom>
        </p:spPr>
        <p:txBody>
          <a:bodyPr wrap="square">
            <a:spAutoFit/>
          </a:bodyPr>
          <a:lstStyle/>
          <a:p>
            <a:r>
              <a:rPr lang="en-US" sz="2000" dirty="0" err="1" smtClean="0">
                <a:solidFill>
                  <a:srgbClr val="000000"/>
                </a:solidFill>
                <a:latin typeface="+mj-lt"/>
              </a:rPr>
              <a:t>TransOcean</a:t>
            </a:r>
            <a:r>
              <a:rPr lang="en-US" sz="2000" dirty="0" smtClean="0">
                <a:solidFill>
                  <a:srgbClr val="000000"/>
                </a:solidFill>
                <a:latin typeface="+mj-lt"/>
              </a:rPr>
              <a:t> is the world’s largest offshore drilling contractor in addition to being the: </a:t>
            </a:r>
          </a:p>
          <a:p>
            <a:pPr lvl="1">
              <a:buFont typeface="Wingdings" charset="2"/>
              <a:buChar char="ü"/>
            </a:pPr>
            <a:r>
              <a:rPr lang="en-US" sz="2000" dirty="0" smtClean="0">
                <a:solidFill>
                  <a:srgbClr val="000000"/>
                </a:solidFill>
                <a:latin typeface="+mj-lt"/>
              </a:rPr>
              <a:t>Largest offshore driller with 135 mobile offshore drilling    units, plus an additional 8 </a:t>
            </a:r>
            <a:r>
              <a:rPr lang="en-US" sz="2000" dirty="0" err="1" smtClean="0">
                <a:solidFill>
                  <a:srgbClr val="000000"/>
                </a:solidFill>
                <a:latin typeface="+mj-lt"/>
              </a:rPr>
              <a:t>newbuild</a:t>
            </a:r>
            <a:r>
              <a:rPr lang="en-US" sz="2000" dirty="0" smtClean="0">
                <a:solidFill>
                  <a:srgbClr val="000000"/>
                </a:solidFill>
                <a:latin typeface="+mj-lt"/>
              </a:rPr>
              <a:t> rigs </a:t>
            </a:r>
          </a:p>
          <a:p>
            <a:pPr lvl="1">
              <a:buFont typeface="Wingdings" charset="2"/>
              <a:buChar char="ü"/>
            </a:pPr>
            <a:r>
              <a:rPr lang="en-US" sz="2000" dirty="0" smtClean="0">
                <a:solidFill>
                  <a:srgbClr val="000000"/>
                </a:solidFill>
                <a:latin typeface="+mj-lt"/>
              </a:rPr>
              <a:t>Largest </a:t>
            </a:r>
            <a:r>
              <a:rPr lang="en-US" sz="2000" dirty="0" err="1" smtClean="0">
                <a:solidFill>
                  <a:srgbClr val="000000"/>
                </a:solidFill>
                <a:latin typeface="+mj-lt"/>
              </a:rPr>
              <a:t>jackup</a:t>
            </a:r>
            <a:r>
              <a:rPr lang="en-US" sz="2000" dirty="0" smtClean="0">
                <a:solidFill>
                  <a:srgbClr val="000000"/>
                </a:solidFill>
                <a:latin typeface="+mj-lt"/>
              </a:rPr>
              <a:t> rig driller with 59 units </a:t>
            </a:r>
          </a:p>
          <a:p>
            <a:pPr lvl="1">
              <a:buFont typeface="Wingdings" charset="2"/>
              <a:buChar char="ü"/>
            </a:pPr>
            <a:r>
              <a:rPr lang="en-US" sz="2000" dirty="0" smtClean="0">
                <a:solidFill>
                  <a:srgbClr val="000000"/>
                </a:solidFill>
                <a:latin typeface="+mj-lt"/>
              </a:rPr>
              <a:t>Largest “floating” rig driller with 75 </a:t>
            </a:r>
            <a:r>
              <a:rPr lang="en-US" sz="2000" dirty="0" err="1" smtClean="0">
                <a:solidFill>
                  <a:srgbClr val="000000"/>
                </a:solidFill>
                <a:latin typeface="+mj-lt"/>
              </a:rPr>
              <a:t>drillships</a:t>
            </a:r>
            <a:r>
              <a:rPr lang="en-US" sz="2000" dirty="0" smtClean="0">
                <a:solidFill>
                  <a:srgbClr val="000000"/>
                </a:solidFill>
                <a:latin typeface="+mj-lt"/>
              </a:rPr>
              <a:t> and semisubmersible rigs </a:t>
            </a:r>
          </a:p>
        </p:txBody>
      </p:sp>
      <p:sp>
        <p:nvSpPr>
          <p:cNvPr id="4" name="Rectangle 3"/>
          <p:cNvSpPr/>
          <p:nvPr/>
        </p:nvSpPr>
        <p:spPr>
          <a:xfrm>
            <a:off x="533400" y="3124200"/>
            <a:ext cx="2895600" cy="2554545"/>
          </a:xfrm>
          <a:prstGeom prst="rect">
            <a:avLst/>
          </a:prstGeom>
        </p:spPr>
        <p:txBody>
          <a:bodyPr wrap="square">
            <a:spAutoFit/>
          </a:bodyPr>
          <a:lstStyle/>
          <a:p>
            <a:pPr lvl="1">
              <a:buFont typeface="Wingdings" charset="2"/>
              <a:buChar char="ü"/>
            </a:pPr>
            <a:r>
              <a:rPr lang="en-US" sz="2000" dirty="0" smtClean="0">
                <a:solidFill>
                  <a:srgbClr val="000000"/>
                </a:solidFill>
                <a:latin typeface="+mj-lt"/>
              </a:rPr>
              <a:t>Largest deepwater driller with 43 rigs that can operate in water depths of 4,500 feet or greater </a:t>
            </a:r>
          </a:p>
          <a:p>
            <a:pPr lvl="1">
              <a:buFont typeface="Wingdings" charset="2"/>
              <a:buChar char="ü"/>
            </a:pPr>
            <a:r>
              <a:rPr lang="en-US" sz="2000" dirty="0" smtClean="0">
                <a:solidFill>
                  <a:srgbClr val="000000"/>
                </a:solidFill>
                <a:latin typeface="+mj-lt"/>
              </a:rPr>
              <a:t>Largest offshore driller by equity market capitalization</a:t>
            </a:r>
          </a:p>
        </p:txBody>
      </p:sp>
    </p:spTree>
    <p:extLst>
      <p:ext uri="{BB962C8B-B14F-4D97-AF65-F5344CB8AC3E}">
        <p14:creationId xmlns:p14="http://schemas.microsoft.com/office/powerpoint/2010/main" val="24068100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TextBox 7"/>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9" name="TextBox 8"/>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0" name="TextBox 9"/>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1" name="TextBox 10"/>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2"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3"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4"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5"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Firsts &amp; Records</a:t>
            </a:r>
            <a:endParaRPr lang="en-US" dirty="0"/>
          </a:p>
        </p:txBody>
      </p:sp>
      <p:sp>
        <p:nvSpPr>
          <p:cNvPr id="3" name="Content Placeholder 2"/>
          <p:cNvSpPr>
            <a:spLocks noGrp="1"/>
          </p:cNvSpPr>
          <p:nvPr>
            <p:ph idx="1"/>
          </p:nvPr>
        </p:nvSpPr>
        <p:spPr>
          <a:xfrm>
            <a:off x="304800" y="1706562"/>
            <a:ext cx="8686800" cy="4770438"/>
          </a:xfrm>
        </p:spPr>
        <p:txBody>
          <a:bodyPr>
            <a:normAutofit fontScale="77500" lnSpcReduction="20000"/>
          </a:bodyPr>
          <a:lstStyle/>
          <a:p>
            <a:pPr algn="ctr" fontAlgn="auto">
              <a:spcAft>
                <a:spcPts val="0"/>
              </a:spcAft>
              <a:buNone/>
              <a:defRPr/>
            </a:pPr>
            <a:r>
              <a:rPr lang="en-US" sz="3900" b="1" dirty="0" smtClean="0">
                <a:latin typeface="+mj-lt"/>
              </a:rPr>
              <a:t>Transocean holds most of the world records for drilling in the deepest waters. </a:t>
            </a:r>
          </a:p>
          <a:p>
            <a:pPr marL="457200" indent="-228600" algn="ctr" fontAlgn="auto">
              <a:spcAft>
                <a:spcPts val="0"/>
              </a:spcAft>
              <a:buNone/>
              <a:defRPr/>
            </a:pPr>
            <a:endParaRPr lang="en-US" sz="3100" dirty="0" smtClean="0">
              <a:latin typeface="+mj-lt"/>
            </a:endParaRPr>
          </a:p>
          <a:p>
            <a:pPr fontAlgn="auto">
              <a:spcAft>
                <a:spcPts val="0"/>
              </a:spcAft>
              <a:defRPr/>
            </a:pPr>
            <a:endParaRPr lang="en-US" sz="3100" dirty="0" smtClean="0">
              <a:latin typeface="+mj-lt"/>
            </a:endParaRPr>
          </a:p>
          <a:p>
            <a:pPr fontAlgn="auto">
              <a:spcAft>
                <a:spcPts val="0"/>
              </a:spcAft>
              <a:buNone/>
              <a:defRPr/>
            </a:pPr>
            <a:endParaRPr lang="en-US" sz="3100" dirty="0" smtClean="0">
              <a:latin typeface="+mj-lt"/>
            </a:endParaRPr>
          </a:p>
          <a:p>
            <a:pPr fontAlgn="auto">
              <a:spcAft>
                <a:spcPts val="0"/>
              </a:spcAft>
              <a:buNone/>
              <a:defRPr/>
            </a:pPr>
            <a:endParaRPr lang="en-US" sz="3100" dirty="0" smtClean="0">
              <a:latin typeface="+mj-lt"/>
            </a:endParaRPr>
          </a:p>
          <a:p>
            <a:pPr fontAlgn="auto">
              <a:spcAft>
                <a:spcPts val="0"/>
              </a:spcAft>
              <a:buNone/>
              <a:defRPr/>
            </a:pPr>
            <a:r>
              <a:rPr lang="en-US" sz="3100" dirty="0" smtClean="0">
                <a:latin typeface="+mj-lt"/>
              </a:rPr>
              <a:t>Other world records include:</a:t>
            </a:r>
          </a:p>
          <a:p>
            <a:pPr marL="571500" fontAlgn="auto">
              <a:spcAft>
                <a:spcPts val="0"/>
              </a:spcAft>
              <a:buFont typeface="Wingdings" charset="2"/>
              <a:buChar char="ü"/>
              <a:defRPr/>
            </a:pPr>
            <a:r>
              <a:rPr lang="en-US" sz="3100" dirty="0" smtClean="0">
                <a:latin typeface="+mj-lt"/>
              </a:rPr>
              <a:t>First oil and gas exploration well ever drilled in more than 10,000 feet of water</a:t>
            </a:r>
          </a:p>
          <a:p>
            <a:pPr marL="571500" fontAlgn="auto">
              <a:spcAft>
                <a:spcPts val="0"/>
              </a:spcAft>
              <a:buFont typeface="Wingdings" charset="2"/>
              <a:buChar char="ü"/>
              <a:defRPr/>
            </a:pPr>
            <a:r>
              <a:rPr lang="en-US" sz="3100" dirty="0" smtClean="0">
                <a:latin typeface="+mj-lt"/>
              </a:rPr>
              <a:t>The world’s deepest subsea wells completed in approximately 9,000 feet of water</a:t>
            </a:r>
          </a:p>
          <a:p>
            <a:pPr marL="571500" fontAlgn="auto">
              <a:spcAft>
                <a:spcPts val="0"/>
              </a:spcAft>
              <a:buFont typeface="Wingdings" charset="2"/>
              <a:buChar char="ü"/>
              <a:defRPr/>
            </a:pPr>
            <a:r>
              <a:rPr lang="en-US" sz="3100" dirty="0" smtClean="0">
                <a:latin typeface="+mj-lt"/>
              </a:rPr>
              <a:t>World water depth record for a moored rig in 8,951 feet of water</a:t>
            </a:r>
          </a:p>
          <a:p>
            <a:pPr>
              <a:buNone/>
            </a:pPr>
            <a:endParaRPr lang="en-US" dirty="0"/>
          </a:p>
        </p:txBody>
      </p:sp>
      <p:sp>
        <p:nvSpPr>
          <p:cNvPr id="4" name="TextBox 3"/>
          <p:cNvSpPr txBox="1"/>
          <p:nvPr/>
        </p:nvSpPr>
        <p:spPr>
          <a:xfrm>
            <a:off x="381000" y="2702004"/>
            <a:ext cx="8534400" cy="1107996"/>
          </a:xfrm>
          <a:prstGeom prst="rect">
            <a:avLst/>
          </a:prstGeom>
          <a:noFill/>
        </p:spPr>
        <p:txBody>
          <a:bodyPr wrap="square" rtlCol="0">
            <a:spAutoFit/>
          </a:bodyPr>
          <a:lstStyle/>
          <a:p>
            <a:pPr algn="ctr"/>
            <a:r>
              <a:rPr lang="en-US" sz="2200" i="1" dirty="0" smtClean="0">
                <a:solidFill>
                  <a:schemeClr val="tx2"/>
                </a:solidFill>
                <a:latin typeface="+mj-lt"/>
              </a:rPr>
              <a:t>The ultra-deepwater drillship </a:t>
            </a:r>
            <a:r>
              <a:rPr lang="en-US" sz="2200" i="1" dirty="0" err="1" smtClean="0">
                <a:solidFill>
                  <a:schemeClr val="tx2"/>
                </a:solidFill>
                <a:latin typeface="+mj-lt"/>
              </a:rPr>
              <a:t>Dhirubhai</a:t>
            </a:r>
            <a:r>
              <a:rPr lang="en-US" sz="2200" i="1" dirty="0" smtClean="0">
                <a:solidFill>
                  <a:schemeClr val="tx2"/>
                </a:solidFill>
                <a:latin typeface="+mj-lt"/>
              </a:rPr>
              <a:t> Deepwater KG2 set the current world water depth drilling record in 10,194 feet of water in India in April 2011 working for Reliance.</a:t>
            </a:r>
            <a:endParaRPr lang="en-US" sz="2200" i="1" dirty="0">
              <a:solidFill>
                <a:schemeClr val="tx2"/>
              </a:solidFill>
              <a:latin typeface="+mj-lt"/>
            </a:endParaRPr>
          </a:p>
        </p:txBody>
      </p:sp>
    </p:spTree>
    <p:extLst>
      <p:ext uri="{BB962C8B-B14F-4D97-AF65-F5344CB8AC3E}">
        <p14:creationId xmlns:p14="http://schemas.microsoft.com/office/powerpoint/2010/main" val="24862892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5" name="Rounded Rectangle 4"/>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6" name="Rounded Rectangle 5"/>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TextBox 6"/>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8" name="TextBox 7"/>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9" name="TextBox 8"/>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0" name="TextBox 9"/>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1"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2"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3"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zh-CN" altLang="en-US" smtClean="0"/>
          </a:p>
          <a:p>
            <a:pPr lvl="1"/>
            <a:endParaRPr lang="en-US" altLang="zh-CN" sz="2400" smtClean="0"/>
          </a:p>
          <a:p>
            <a:endParaRPr lang="en-CA" sz="2400" smtClean="0"/>
          </a:p>
        </p:txBody>
      </p:sp>
      <p:sp>
        <p:nvSpPr>
          <p:cNvPr id="14"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3" name="Title 2"/>
          <p:cNvSpPr>
            <a:spLocks noGrp="1"/>
          </p:cNvSpPr>
          <p:nvPr>
            <p:ph type="title"/>
          </p:nvPr>
        </p:nvSpPr>
        <p:spPr>
          <a:xfrm>
            <a:off x="685800" y="3352800"/>
            <a:ext cx="7772400" cy="1362075"/>
          </a:xfrm>
        </p:spPr>
        <p:txBody>
          <a:bodyPr/>
          <a:lstStyle/>
          <a:p>
            <a:pPr algn="ctr"/>
            <a:r>
              <a:rPr lang="en-US" dirty="0" smtClean="0"/>
              <a:t>Contingent liabilities</a:t>
            </a:r>
            <a:endParaRPr lang="en-US" dirty="0"/>
          </a:p>
        </p:txBody>
      </p:sp>
    </p:spTree>
    <p:extLst>
      <p:ext uri="{BB962C8B-B14F-4D97-AF65-F5344CB8AC3E}">
        <p14:creationId xmlns:p14="http://schemas.microsoft.com/office/powerpoint/2010/main" val="34124493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875" y="571500"/>
            <a:ext cx="8858250" cy="5643563"/>
          </a:xfrm>
          <a:prstGeom prst="roundRect">
            <a:avLst>
              <a:gd name="adj" fmla="val 1249"/>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7" name="Rounded Rectangle 6"/>
          <p:cNvSpPr/>
          <p:nvPr/>
        </p:nvSpPr>
        <p:spPr>
          <a:xfrm>
            <a:off x="2411760" y="571500"/>
            <a:ext cx="1872109" cy="5643563"/>
          </a:xfrm>
          <a:prstGeom prst="roundRect">
            <a:avLst>
              <a:gd name="adj" fmla="val 7063"/>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8" name="Rounded Rectangle 7"/>
          <p:cNvSpPr/>
          <p:nvPr/>
        </p:nvSpPr>
        <p:spPr>
          <a:xfrm>
            <a:off x="142875" y="928688"/>
            <a:ext cx="8858250" cy="5786437"/>
          </a:xfrm>
          <a:prstGeom prst="roundRect">
            <a:avLst>
              <a:gd name="adj" fmla="val 10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CA" altLang="zh-TW">
              <a:solidFill>
                <a:srgbClr val="FFFFFF"/>
              </a:solidFill>
              <a:cs typeface="Arial" charset="0"/>
            </a:endParaRPr>
          </a:p>
        </p:txBody>
      </p:sp>
      <p:sp>
        <p:nvSpPr>
          <p:cNvPr id="9" name="TextBox 8"/>
          <p:cNvSpPr txBox="1"/>
          <p:nvPr/>
        </p:nvSpPr>
        <p:spPr>
          <a:xfrm>
            <a:off x="250825" y="549275"/>
            <a:ext cx="2016125" cy="368300"/>
          </a:xfrm>
          <a:prstGeom prst="rect">
            <a:avLst/>
          </a:prstGeom>
          <a:noFill/>
        </p:spPr>
        <p:txBody>
          <a:bodyPr>
            <a:spAutoFit/>
          </a:bodyPr>
          <a:lstStyle/>
          <a:p>
            <a:pPr fontAlgn="auto">
              <a:spcBef>
                <a:spcPts val="0"/>
              </a:spcBef>
              <a:spcAft>
                <a:spcPts val="0"/>
              </a:spcAft>
              <a:defRPr/>
            </a:pPr>
            <a:r>
              <a:rPr lang="en-CA" dirty="0">
                <a:solidFill>
                  <a:schemeClr val="accent1">
                    <a:lumMod val="75000"/>
                  </a:schemeClr>
                </a:solidFill>
                <a:latin typeface="+mn-lt"/>
                <a:cs typeface="+mn-cs"/>
              </a:rPr>
              <a:t>Industry Overview</a:t>
            </a:r>
          </a:p>
        </p:txBody>
      </p:sp>
      <p:sp>
        <p:nvSpPr>
          <p:cNvPr id="10" name="TextBox 9"/>
          <p:cNvSpPr txBox="1"/>
          <p:nvPr/>
        </p:nvSpPr>
        <p:spPr>
          <a:xfrm>
            <a:off x="2700338"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bg1"/>
                </a:solidFill>
                <a:latin typeface="+mn-lt"/>
                <a:cs typeface="+mn-cs"/>
              </a:rPr>
              <a:t>Transocean</a:t>
            </a:r>
            <a:endParaRPr lang="en-CA" dirty="0">
              <a:solidFill>
                <a:schemeClr val="bg1"/>
              </a:solidFill>
              <a:latin typeface="+mn-lt"/>
              <a:cs typeface="+mn-cs"/>
            </a:endParaRPr>
          </a:p>
        </p:txBody>
      </p:sp>
      <p:sp>
        <p:nvSpPr>
          <p:cNvPr id="11" name="TextBox 10"/>
          <p:cNvSpPr txBox="1"/>
          <p:nvPr/>
        </p:nvSpPr>
        <p:spPr>
          <a:xfrm>
            <a:off x="5003800" y="549275"/>
            <a:ext cx="2349500" cy="368300"/>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Precision</a:t>
            </a:r>
            <a:endParaRPr lang="en-CA" dirty="0">
              <a:solidFill>
                <a:schemeClr val="accent1">
                  <a:lumMod val="75000"/>
                </a:schemeClr>
              </a:solidFill>
              <a:latin typeface="+mn-lt"/>
              <a:cs typeface="+mn-cs"/>
            </a:endParaRPr>
          </a:p>
        </p:txBody>
      </p:sp>
      <p:sp>
        <p:nvSpPr>
          <p:cNvPr id="12" name="TextBox 11"/>
          <p:cNvSpPr txBox="1"/>
          <p:nvPr/>
        </p:nvSpPr>
        <p:spPr>
          <a:xfrm>
            <a:off x="6876256" y="549275"/>
            <a:ext cx="2000250" cy="369888"/>
          </a:xfrm>
          <a:prstGeom prst="rect">
            <a:avLst/>
          </a:prstGeom>
          <a:noFill/>
        </p:spPr>
        <p:txBody>
          <a:bodyPr>
            <a:spAutoFit/>
          </a:bodyPr>
          <a:lstStyle/>
          <a:p>
            <a:pPr fontAlgn="auto">
              <a:spcBef>
                <a:spcPts val="0"/>
              </a:spcBef>
              <a:spcAft>
                <a:spcPts val="0"/>
              </a:spcAft>
              <a:defRPr/>
            </a:pPr>
            <a:r>
              <a:rPr lang="en-CA" dirty="0" smtClean="0">
                <a:solidFill>
                  <a:schemeClr val="accent1">
                    <a:lumMod val="75000"/>
                  </a:schemeClr>
                </a:solidFill>
                <a:latin typeface="+mn-lt"/>
                <a:cs typeface="+mn-cs"/>
              </a:rPr>
              <a:t>Inter Pipeline Fund</a:t>
            </a:r>
            <a:endParaRPr lang="en-CA" dirty="0">
              <a:solidFill>
                <a:schemeClr val="accent1">
                  <a:lumMod val="75000"/>
                </a:schemeClr>
              </a:solidFill>
              <a:latin typeface="+mn-lt"/>
              <a:cs typeface="+mn-cs"/>
            </a:endParaRPr>
          </a:p>
        </p:txBody>
      </p:sp>
      <p:sp>
        <p:nvSpPr>
          <p:cNvPr id="13" name="AutoShape 20" descr="http://us.cdn1.123rf.com/168nwm/djordjer/djordjer1010/djordjer101000046/8034159-black-wireless-button.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CA"/>
          </a:p>
        </p:txBody>
      </p:sp>
      <p:sp>
        <p:nvSpPr>
          <p:cNvPr id="14" name="Rectangle 24"/>
          <p:cNvSpPr>
            <a:spLocks noChangeArrowheads="1"/>
          </p:cNvSpPr>
          <p:nvPr/>
        </p:nvSpPr>
        <p:spPr bwMode="auto">
          <a:xfrm>
            <a:off x="250825" y="1125538"/>
            <a:ext cx="185738" cy="400050"/>
          </a:xfrm>
          <a:prstGeom prst="rect">
            <a:avLst/>
          </a:prstGeom>
          <a:noFill/>
          <a:ln w="9525">
            <a:noFill/>
            <a:miter lim="800000"/>
            <a:headEnd/>
            <a:tailEnd/>
          </a:ln>
        </p:spPr>
        <p:txBody>
          <a:bodyPr wrap="none">
            <a:spAutoFit/>
          </a:bodyPr>
          <a:lstStyle/>
          <a:p>
            <a:endParaRPr lang="en-US" altLang="zh-CN" sz="2000" b="1"/>
          </a:p>
        </p:txBody>
      </p:sp>
      <p:sp>
        <p:nvSpPr>
          <p:cNvPr id="15" name="Content Placeholder 12"/>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smtClean="0"/>
          </a:p>
          <a:p>
            <a:pPr lvl="1">
              <a:buFont typeface="Arial" charset="0"/>
              <a:buNone/>
            </a:pPr>
            <a:endParaRPr lang="en-US" altLang="zh-CN" sz="2400" smtClean="0"/>
          </a:p>
          <a:p>
            <a:endParaRPr lang="en-CA" sz="2400" smtClean="0"/>
          </a:p>
        </p:txBody>
      </p:sp>
      <p:sp>
        <p:nvSpPr>
          <p:cNvPr id="16" name="Rectangle 2"/>
          <p:cNvSpPr txBox="1">
            <a:spLocks noChangeArrowheads="1"/>
          </p:cNvSpPr>
          <p:nvPr/>
        </p:nvSpPr>
        <p:spPr bwMode="auto">
          <a:xfrm>
            <a:off x="0" y="0"/>
            <a:ext cx="9429750" cy="404664"/>
          </a:xfrm>
          <a:prstGeom prst="rect">
            <a:avLst/>
          </a:prstGeom>
          <a:noFill/>
          <a:ln w="9525">
            <a:noFill/>
            <a:miter lim="800000"/>
            <a:headEnd/>
            <a:tailEnd/>
          </a:ln>
        </p:spPr>
        <p:txBody>
          <a:bodyPr anchor="ctr"/>
          <a:lstStyle/>
          <a:p>
            <a:pPr algn="ctr"/>
            <a:r>
              <a:rPr lang="en-CA" altLang="zh-TW" sz="2000" dirty="0" smtClean="0">
                <a:solidFill>
                  <a:schemeClr val="bg1"/>
                </a:solidFill>
                <a:latin typeface="+mj-lt"/>
                <a:ea typeface="ＭＳ Ｐゴシック" pitchFamily="34" charset="-128"/>
              </a:rPr>
              <a:t>Canadian Oil and Gas Services</a:t>
            </a:r>
            <a:endParaRPr lang="en-CA" altLang="zh-TW" sz="2000" dirty="0">
              <a:solidFill>
                <a:schemeClr val="bg1"/>
              </a:solidFill>
              <a:latin typeface="+mj-lt"/>
              <a:ea typeface="ＭＳ Ｐゴシック" pitchFamily="34" charset="-128"/>
            </a:endParaRPr>
          </a:p>
        </p:txBody>
      </p:sp>
      <p:sp>
        <p:nvSpPr>
          <p:cNvPr id="2" name="Title 1"/>
          <p:cNvSpPr>
            <a:spLocks noGrp="1"/>
          </p:cNvSpPr>
          <p:nvPr>
            <p:ph type="title"/>
          </p:nvPr>
        </p:nvSpPr>
        <p:spPr>
          <a:xfrm>
            <a:off x="457200" y="609600"/>
            <a:ext cx="8229600" cy="1143000"/>
          </a:xfrm>
        </p:spPr>
        <p:txBody>
          <a:bodyPr/>
          <a:lstStyle/>
          <a:p>
            <a:r>
              <a:rPr lang="en-US" dirty="0" smtClean="0"/>
              <a:t>The </a:t>
            </a:r>
            <a:r>
              <a:rPr lang="en-US" dirty="0" err="1"/>
              <a:t>M</a:t>
            </a:r>
            <a:r>
              <a:rPr lang="en-US" dirty="0" err="1" smtClean="0"/>
              <a:t>acondo</a:t>
            </a:r>
            <a:r>
              <a:rPr lang="en-US" dirty="0" smtClean="0"/>
              <a:t> </a:t>
            </a:r>
            <a:r>
              <a:rPr lang="en-US" dirty="0"/>
              <a:t>W</a:t>
            </a:r>
            <a:r>
              <a:rPr lang="en-US" dirty="0" smtClean="0"/>
              <a:t>ell </a:t>
            </a:r>
            <a:r>
              <a:rPr lang="en-US" dirty="0"/>
              <a:t>I</a:t>
            </a:r>
            <a:r>
              <a:rPr lang="en-US" dirty="0" smtClean="0"/>
              <a:t>ncident</a:t>
            </a:r>
            <a:endParaRPr lang="en-US" dirty="0"/>
          </a:p>
        </p:txBody>
      </p:sp>
      <p:sp>
        <p:nvSpPr>
          <p:cNvPr id="3" name="Content Placeholder 2"/>
          <p:cNvSpPr>
            <a:spLocks noGrp="1"/>
          </p:cNvSpPr>
          <p:nvPr>
            <p:ph idx="1"/>
          </p:nvPr>
        </p:nvSpPr>
        <p:spPr>
          <a:xfrm>
            <a:off x="304800" y="1554162"/>
            <a:ext cx="8458200" cy="5303838"/>
          </a:xfrm>
        </p:spPr>
        <p:txBody>
          <a:bodyPr>
            <a:normAutofit lnSpcReduction="10000"/>
          </a:bodyPr>
          <a:lstStyle/>
          <a:p>
            <a:r>
              <a:rPr lang="en-US" sz="1800" dirty="0" smtClean="0"/>
              <a:t>April 22, 2010: ultra-deepwater floater </a:t>
            </a:r>
            <a:r>
              <a:rPr lang="en-US" sz="1800" b="1" i="1" dirty="0" smtClean="0"/>
              <a:t>Deepwater Horizon</a:t>
            </a:r>
            <a:r>
              <a:rPr lang="en-US" sz="1800" dirty="0" smtClean="0"/>
              <a:t> sank after a blowout of the </a:t>
            </a:r>
            <a:r>
              <a:rPr lang="en-US" sz="1800" b="1" dirty="0" err="1" smtClean="0"/>
              <a:t>Macondo</a:t>
            </a:r>
            <a:r>
              <a:rPr lang="en-US" sz="1800" b="1" dirty="0" smtClean="0"/>
              <a:t> well</a:t>
            </a:r>
            <a:r>
              <a:rPr lang="en-US" sz="1800" dirty="0" smtClean="0"/>
              <a:t> caused a fire and explosion on the rig</a:t>
            </a:r>
            <a:endParaRPr lang="en-US" sz="800" dirty="0" smtClean="0"/>
          </a:p>
          <a:p>
            <a:r>
              <a:rPr lang="en-US" sz="1800" dirty="0" smtClean="0"/>
              <a:t>At the time of the explosion, </a:t>
            </a:r>
            <a:r>
              <a:rPr lang="en-US" sz="1800" b="1" i="1" dirty="0" smtClean="0"/>
              <a:t>Deepwater Horizon</a:t>
            </a:r>
            <a:r>
              <a:rPr lang="en-US" sz="1800" i="1" dirty="0" smtClean="0"/>
              <a:t> </a:t>
            </a:r>
            <a:r>
              <a:rPr lang="en-US" sz="1800" dirty="0" smtClean="0"/>
              <a:t>was located approximately 41 miles off the coast of Louisiana and was contracted to </a:t>
            </a:r>
            <a:r>
              <a:rPr lang="en-US" sz="1800" b="1" dirty="0" smtClean="0"/>
              <a:t>BP America Production Co.</a:t>
            </a:r>
            <a:endParaRPr lang="en-US" sz="800" b="1" dirty="0" smtClean="0"/>
          </a:p>
          <a:p>
            <a:r>
              <a:rPr lang="en-US" sz="1800" dirty="0" smtClean="0"/>
              <a:t>As of September 30, 2011 the </a:t>
            </a:r>
          </a:p>
          <a:p>
            <a:pPr>
              <a:buNone/>
            </a:pPr>
            <a:r>
              <a:rPr lang="en-US" sz="1800" dirty="0" smtClean="0"/>
              <a:t>	amount of the estimated liability was </a:t>
            </a:r>
          </a:p>
          <a:p>
            <a:pPr>
              <a:buNone/>
            </a:pPr>
            <a:r>
              <a:rPr lang="en-US" sz="1800" dirty="0" smtClean="0"/>
              <a:t>	approximately </a:t>
            </a:r>
            <a:r>
              <a:rPr lang="en-US" sz="1800" b="1" dirty="0" smtClean="0"/>
              <a:t>$204 million</a:t>
            </a:r>
            <a:r>
              <a:rPr lang="en-US" sz="1800" dirty="0" smtClean="0"/>
              <a:t>, and the </a:t>
            </a:r>
          </a:p>
          <a:p>
            <a:pPr>
              <a:buNone/>
            </a:pPr>
            <a:r>
              <a:rPr lang="en-US" sz="1800" dirty="0" smtClean="0"/>
              <a:t>	corresponding estimated recoverable </a:t>
            </a:r>
          </a:p>
          <a:p>
            <a:pPr>
              <a:buNone/>
            </a:pPr>
            <a:r>
              <a:rPr lang="en-US" sz="1800" dirty="0" smtClean="0"/>
              <a:t>	amount was </a:t>
            </a:r>
            <a:r>
              <a:rPr lang="en-US" sz="1800" b="1" dirty="0" smtClean="0"/>
              <a:t>$184 million</a:t>
            </a:r>
            <a:r>
              <a:rPr lang="en-US" sz="1800" dirty="0" smtClean="0"/>
              <a:t> (up 51% </a:t>
            </a:r>
          </a:p>
          <a:p>
            <a:pPr>
              <a:buNone/>
            </a:pPr>
            <a:r>
              <a:rPr lang="en-US" sz="1800" dirty="0" smtClean="0"/>
              <a:t>	and 96%, respectively, from </a:t>
            </a:r>
          </a:p>
          <a:p>
            <a:pPr>
              <a:buNone/>
            </a:pPr>
            <a:r>
              <a:rPr lang="en-US" sz="1800" dirty="0" smtClean="0"/>
              <a:t>	December 31, 2010 estimates)</a:t>
            </a:r>
            <a:endParaRPr lang="en-US" sz="800" dirty="0" smtClean="0"/>
          </a:p>
          <a:p>
            <a:r>
              <a:rPr lang="en-US" sz="1800" b="1" dirty="0" smtClean="0"/>
              <a:t>206 claims </a:t>
            </a:r>
            <a:r>
              <a:rPr lang="en-US" sz="1800" dirty="0" smtClean="0"/>
              <a:t>made against </a:t>
            </a:r>
            <a:r>
              <a:rPr lang="en-US" sz="1800" dirty="0" err="1" smtClean="0"/>
              <a:t>TransOcean</a:t>
            </a:r>
            <a:endParaRPr lang="en-US" sz="1800" dirty="0" smtClean="0"/>
          </a:p>
          <a:p>
            <a:r>
              <a:rPr lang="en-US" sz="1800" dirty="0" smtClean="0"/>
              <a:t>Resulted in loss of </a:t>
            </a:r>
            <a:r>
              <a:rPr lang="en-US" sz="1800" b="1" dirty="0" smtClean="0"/>
              <a:t>$590 million </a:t>
            </a:r>
            <a:r>
              <a:rPr lang="en-US" sz="1800" dirty="0" smtClean="0"/>
              <a:t>of </a:t>
            </a:r>
          </a:p>
          <a:p>
            <a:pPr>
              <a:buNone/>
            </a:pPr>
            <a:r>
              <a:rPr lang="en-US" sz="1800" dirty="0" smtClean="0"/>
              <a:t>	</a:t>
            </a:r>
            <a:r>
              <a:rPr lang="en-US" sz="1800" b="1" dirty="0" smtClean="0"/>
              <a:t>backlog revenue</a:t>
            </a:r>
          </a:p>
          <a:p>
            <a:r>
              <a:rPr lang="en-US" sz="1800" dirty="0" smtClean="0"/>
              <a:t>BP has yet to honor indemnity </a:t>
            </a:r>
          </a:p>
          <a:p>
            <a:pPr>
              <a:buNone/>
            </a:pPr>
            <a:r>
              <a:rPr lang="en-US" sz="1800" dirty="0" smtClean="0"/>
              <a:t>	obligations</a:t>
            </a:r>
          </a:p>
          <a:p>
            <a:r>
              <a:rPr lang="en-US" sz="1800" dirty="0" smtClean="0"/>
              <a:t>Legal proceedings are ongoing </a:t>
            </a:r>
          </a:p>
          <a:p>
            <a:endParaRPr lang="en-US" sz="1800" b="1" dirty="0"/>
          </a:p>
        </p:txBody>
      </p:sp>
      <p:pic>
        <p:nvPicPr>
          <p:cNvPr id="5" name="Picture 4"/>
          <p:cNvPicPr>
            <a:picLocks noChangeAspect="1"/>
          </p:cNvPicPr>
          <p:nvPr/>
        </p:nvPicPr>
        <p:blipFill>
          <a:blip r:embed="rId2" cstate="print"/>
          <a:stretch>
            <a:fillRect/>
          </a:stretch>
        </p:blipFill>
        <p:spPr>
          <a:xfrm>
            <a:off x="4597400" y="2933700"/>
            <a:ext cx="4318000" cy="3238500"/>
          </a:xfrm>
          <a:prstGeom prst="rect">
            <a:avLst/>
          </a:prstGeom>
          <a:ln>
            <a:noFill/>
          </a:ln>
          <a:effectLst>
            <a:softEdge rad="112500"/>
          </a:effectLst>
        </p:spPr>
      </p:pic>
    </p:spTree>
    <p:extLst>
      <p:ext uri="{BB962C8B-B14F-4D97-AF65-F5344CB8AC3E}">
        <p14:creationId xmlns:p14="http://schemas.microsoft.com/office/powerpoint/2010/main" val="106097946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1487</TotalTime>
  <Words>7338</Words>
  <Application>Microsoft Office PowerPoint</Application>
  <PresentationFormat>On-screen Show (4:3)</PresentationFormat>
  <Paragraphs>2241</Paragraphs>
  <Slides>225</Slides>
  <Notes>131</Notes>
  <HiddenSlides>0</HiddenSlides>
  <MMClips>0</MMClips>
  <ScaleCrop>false</ScaleCrop>
  <HeadingPairs>
    <vt:vector size="4" baseType="variant">
      <vt:variant>
        <vt:lpstr>Theme</vt:lpstr>
      </vt:variant>
      <vt:variant>
        <vt:i4>2</vt:i4>
      </vt:variant>
      <vt:variant>
        <vt:lpstr>Slide Titles</vt:lpstr>
      </vt:variant>
      <vt:variant>
        <vt:i4>225</vt:i4>
      </vt:variant>
    </vt:vector>
  </HeadingPairs>
  <TitlesOfParts>
    <vt:vector size="227" baseType="lpstr">
      <vt:lpstr>1_Office Theme</vt:lpstr>
      <vt:lpstr>Sketchbook</vt:lpstr>
      <vt:lpstr>PowerPoint Presentation</vt:lpstr>
      <vt:lpstr>Agenda</vt:lpstr>
      <vt:lpstr>Industry Overview</vt:lpstr>
      <vt:lpstr>PowerPoint Presentation</vt:lpstr>
      <vt:lpstr>PowerPoint Presentation</vt:lpstr>
      <vt:lpstr>Industry Composition</vt:lpstr>
      <vt:lpstr>PowerPoint Presentation</vt:lpstr>
      <vt:lpstr>Oilfield Services</vt:lpstr>
      <vt:lpstr>Contract Drilling</vt:lpstr>
      <vt:lpstr>PowerPoint Presentation</vt:lpstr>
      <vt:lpstr>Drilling Steps</vt:lpstr>
      <vt:lpstr>PowerPoint Presentation</vt:lpstr>
      <vt:lpstr>PowerPoint Presentation</vt:lpstr>
      <vt:lpstr>PowerPoint Presentation</vt:lpstr>
      <vt:lpstr>PowerPoint Presentation</vt:lpstr>
      <vt:lpstr>Technologies</vt:lpstr>
      <vt:lpstr>Hydraulic Fracturing</vt:lpstr>
      <vt:lpstr>Steam Assisted Gravity Drainage</vt:lpstr>
      <vt:lpstr>Subsea Technologies</vt:lpstr>
      <vt:lpstr>Horizontal Drilling</vt:lpstr>
      <vt:lpstr>Extended-Reach Drilling</vt:lpstr>
      <vt:lpstr>PowerPoint Presentation</vt:lpstr>
      <vt:lpstr>Land Drilling Rigs</vt:lpstr>
      <vt:lpstr>Deepwater Drilling</vt:lpstr>
      <vt:lpstr>PowerPoint Presentation</vt:lpstr>
      <vt:lpstr>PowerPoint Presentation</vt:lpstr>
      <vt:lpstr>PowerPoint Presentation</vt:lpstr>
      <vt:lpstr>PowerPoint Presentation</vt:lpstr>
      <vt:lpstr>Competitive Landscape</vt:lpstr>
      <vt:lpstr>Competitive Landscape </vt:lpstr>
      <vt:lpstr>Oil Price Commodity</vt:lpstr>
      <vt:lpstr>Natural Gas Commodity Price</vt:lpstr>
      <vt:lpstr>OSX VS XOI</vt:lpstr>
      <vt:lpstr>OSX VS XNG</vt:lpstr>
      <vt:lpstr>PowerPoint Presentation</vt:lpstr>
      <vt:lpstr>PowerPoint Presentation</vt:lpstr>
      <vt:lpstr>PowerPoint Presentation</vt:lpstr>
      <vt:lpstr>PowerPoint Presentation</vt:lpstr>
      <vt:lpstr>Oil &amp; Gas Reserves, Supply &amp; Demand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Oilfields  2010 Estimated Production Costs</vt:lpstr>
      <vt:lpstr>Oil &amp; Gas Alternatives</vt:lpstr>
      <vt:lpstr>PowerPoint Presentation</vt:lpstr>
      <vt:lpstr>PowerPoint Presentation</vt:lpstr>
      <vt:lpstr>PowerPoint Presentation</vt:lpstr>
      <vt:lpstr>PowerPoint Presentation</vt:lpstr>
      <vt:lpstr>PowerPoint Presentation</vt:lpstr>
      <vt:lpstr>Oilfields Estimated Production Costs  ($ 2010) </vt:lpstr>
      <vt:lpstr>Oil &amp; Gas Industry Characteristic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Outlook</vt:lpstr>
      <vt:lpstr>Transportation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Transocean</vt:lpstr>
      <vt:lpstr>Company Snapshot</vt:lpstr>
      <vt:lpstr>RIG 1 Year Chart</vt:lpstr>
      <vt:lpstr>RIG 1 Year vs. TSX 60</vt:lpstr>
      <vt:lpstr>PowerPoint Presentation</vt:lpstr>
      <vt:lpstr>RIG 5 year vs. TSX 60</vt:lpstr>
      <vt:lpstr>Company overview</vt:lpstr>
      <vt:lpstr>PowerPoint Presentation</vt:lpstr>
      <vt:lpstr>PowerPoint Presentation</vt:lpstr>
      <vt:lpstr>PowerPoint Presentation</vt:lpstr>
      <vt:lpstr>fleet</vt:lpstr>
      <vt:lpstr>Fleet Lineup</vt:lpstr>
      <vt:lpstr>PowerPoint Presentation</vt:lpstr>
      <vt:lpstr>Fleet Operations</vt:lpstr>
      <vt:lpstr>Fleet Updates</vt:lpstr>
      <vt:lpstr>PowerPoint Presentation</vt:lpstr>
      <vt:lpstr>Firm history</vt:lpstr>
      <vt:lpstr>Timeline</vt:lpstr>
      <vt:lpstr>Mergers &amp; Acquisitions</vt:lpstr>
      <vt:lpstr>PowerPoint Presentation</vt:lpstr>
      <vt:lpstr>Vision &amp; core values</vt:lpstr>
      <vt:lpstr>PowerPoint Presentation</vt:lpstr>
      <vt:lpstr>achievements</vt:lpstr>
      <vt:lpstr>PowerPoint Presentation</vt:lpstr>
      <vt:lpstr>Firsts &amp; Records</vt:lpstr>
      <vt:lpstr>Contingent liabilities</vt:lpstr>
      <vt:lpstr>The Macondo Well Incident</vt:lpstr>
      <vt:lpstr>Related Risks</vt:lpstr>
      <vt:lpstr>Management</vt:lpstr>
      <vt:lpstr>Steven l. Newman      President &amp; CEO</vt:lpstr>
      <vt:lpstr>Ricardo H. Rosa      Executive Vice President &amp; CFO</vt:lpstr>
      <vt:lpstr>Ihab Toma      Executive Vice President, Operations</vt:lpstr>
      <vt:lpstr>Financial statements</vt:lpstr>
      <vt:lpstr>Revenue Methods</vt:lpstr>
      <vt:lpstr>Balance Sheet Q3 2011</vt:lpstr>
      <vt:lpstr>PowerPoint Presentation</vt:lpstr>
      <vt:lpstr>Balance Sheet 2010</vt:lpstr>
      <vt:lpstr>PowerPoint Presentation</vt:lpstr>
      <vt:lpstr>Income Statement Q3 2011</vt:lpstr>
      <vt:lpstr>Income Statement 2010</vt:lpstr>
      <vt:lpstr>Cash Flow Statement Q3 2011</vt:lpstr>
      <vt:lpstr>PowerPoint Presentation</vt:lpstr>
      <vt:lpstr>Cash Flow Statement 2010</vt:lpstr>
      <vt:lpstr>PowerPoint Presentation</vt:lpstr>
      <vt:lpstr>Other Selected financial data</vt:lpstr>
      <vt:lpstr>Fleet Revenue</vt:lpstr>
      <vt:lpstr>Fleet Utilization Outlook</vt:lpstr>
      <vt:lpstr>PowerPoint Presentation</vt:lpstr>
      <vt:lpstr>Drilling Fleet Expansion</vt:lpstr>
      <vt:lpstr>Statement of Operations</vt:lpstr>
      <vt:lpstr>PowerPoint Presentation</vt:lpstr>
      <vt:lpstr>Operating Results</vt:lpstr>
      <vt:lpstr>Operating Revenues</vt:lpstr>
      <vt:lpstr>Revenue Efficiency</vt:lpstr>
      <vt:lpstr>Future Debt</vt:lpstr>
      <vt:lpstr>PowerPoint Presentation</vt:lpstr>
      <vt:lpstr>Shareholder Equity</vt:lpstr>
      <vt:lpstr>PowerPoint Presentation</vt:lpstr>
      <vt:lpstr>Recommendation</vt:lpstr>
      <vt:lpstr>PowerPoint Presentation</vt:lpstr>
      <vt:lpstr>PowerPoint Presentation</vt:lpstr>
      <vt:lpstr>Nov 18, 2011 Snapshot </vt:lpstr>
      <vt:lpstr>1yr Historical Price</vt:lpstr>
      <vt:lpstr>5yr Historical Price</vt:lpstr>
      <vt:lpstr>10yr Historical price</vt:lpstr>
      <vt:lpstr>History</vt:lpstr>
      <vt:lpstr>Recent Mergers &amp; Acquisitions</vt:lpstr>
      <vt:lpstr>Grey Wolf Inc. Merger</vt:lpstr>
      <vt:lpstr>AIMCo’s Bet</vt:lpstr>
      <vt:lpstr>2011 Acquisitions</vt:lpstr>
      <vt:lpstr>Business Segments</vt:lpstr>
      <vt:lpstr>Revenue Segmentation Annual</vt:lpstr>
      <vt:lpstr>Revenue Segmentation 3rd Quarter</vt:lpstr>
      <vt:lpstr>Contract Drilling Services</vt:lpstr>
      <vt:lpstr>Drilling Rig Types</vt:lpstr>
      <vt:lpstr>Rig Composition &amp; Location</vt:lpstr>
      <vt:lpstr>Seasonality in Canada</vt:lpstr>
      <vt:lpstr>Horizontal Drilling Growth</vt:lpstr>
      <vt:lpstr>Drill Activity</vt:lpstr>
      <vt:lpstr>Management’s Rig Contract Expectations for North America</vt:lpstr>
      <vt:lpstr>Rig Utilization Days</vt:lpstr>
      <vt:lpstr>Average Rigs in Play (During 3rd Quarter)</vt:lpstr>
      <vt:lpstr>Rigs in Play – Canada</vt:lpstr>
      <vt:lpstr>Rigs in Play - USA</vt:lpstr>
      <vt:lpstr>Unconventional Rig Locations</vt:lpstr>
      <vt:lpstr>Completion &amp; Production Services</vt:lpstr>
      <vt:lpstr>Service Rig Fleet</vt:lpstr>
      <vt:lpstr>Service Rig Hours</vt:lpstr>
      <vt:lpstr>CAPEX</vt:lpstr>
      <vt:lpstr>Rigs in the Pipeline</vt:lpstr>
      <vt:lpstr>Management</vt:lpstr>
      <vt:lpstr>Kevin A. Neveu President &amp; Chief Executive Officer</vt:lpstr>
      <vt:lpstr>PowerPoint Presentation</vt:lpstr>
      <vt:lpstr>Financial Analysis</vt:lpstr>
      <vt:lpstr>2011 Q3  Balance Sheet</vt:lpstr>
      <vt:lpstr>2010 Annual Balance Sheet</vt:lpstr>
      <vt:lpstr>2011 Q3 Income Statement</vt:lpstr>
      <vt:lpstr>2010 Annual Income Statement</vt:lpstr>
      <vt:lpstr>2011 Q3 Cash Flow Statement</vt:lpstr>
      <vt:lpstr>2010 Annual Cash Flow Statement</vt:lpstr>
      <vt:lpstr>Recommendation</vt:lpstr>
      <vt:lpstr>PowerPoint Presentation</vt:lpstr>
      <vt:lpstr>Company Snapshot</vt:lpstr>
      <vt:lpstr>IPL 1-Year</vt:lpstr>
      <vt:lpstr>IPL 1-Year vs. TSX Comp.</vt:lpstr>
      <vt:lpstr>IPL 5-Year</vt:lpstr>
      <vt:lpstr>IPL 5-Year vs. TSX Comp.</vt:lpstr>
      <vt:lpstr>IPL 10-Year</vt:lpstr>
      <vt:lpstr>IPL 10-Year vs. TSX Comp.</vt:lpstr>
      <vt:lpstr>Company Overview</vt:lpstr>
      <vt:lpstr>Company Overview/History</vt:lpstr>
      <vt:lpstr>Publicly Traded LLP</vt:lpstr>
      <vt:lpstr>Publicly Traded LLP</vt:lpstr>
      <vt:lpstr>Company Structure</vt:lpstr>
      <vt:lpstr>Corporate Strategy</vt:lpstr>
      <vt:lpstr>Past and Future Growth Prospects</vt:lpstr>
      <vt:lpstr>Organic vs. Acquisition Growth</vt:lpstr>
      <vt:lpstr>Capital Structure</vt:lpstr>
      <vt:lpstr>5 Year Growth Overview</vt:lpstr>
      <vt:lpstr>Market Cap and EV Growth</vt:lpstr>
      <vt:lpstr>Cash Distributions</vt:lpstr>
      <vt:lpstr>Company Overview</vt:lpstr>
      <vt:lpstr>Cash Flow by Segment</vt:lpstr>
      <vt:lpstr>PowerPoint Presentation</vt:lpstr>
      <vt:lpstr>Oil Sands Pipelines</vt:lpstr>
      <vt:lpstr>Oil Sands Capacity by Pipeline</vt:lpstr>
      <vt:lpstr>The Main Oil Sands Pipelines</vt:lpstr>
      <vt:lpstr>Oil Sands 2010 Results</vt:lpstr>
      <vt:lpstr>Conventional Oil Pipelines</vt:lpstr>
      <vt:lpstr>Three Main Conventional Pipelines</vt:lpstr>
      <vt:lpstr>Cash Flow by Component</vt:lpstr>
      <vt:lpstr>Conventional Oil 2010 Results</vt:lpstr>
      <vt:lpstr>NGL Extraction</vt:lpstr>
      <vt:lpstr>NLG Extraction 2010 Results</vt:lpstr>
      <vt:lpstr>Higher NGL Revenue</vt:lpstr>
      <vt:lpstr>Propane Plus Frac Spread</vt:lpstr>
      <vt:lpstr>Bulk Liquid Storage</vt:lpstr>
      <vt:lpstr>Bulk Liquid Storage 2010 Results</vt:lpstr>
      <vt:lpstr>Management</vt:lpstr>
      <vt:lpstr>Management</vt:lpstr>
      <vt:lpstr>Management</vt:lpstr>
      <vt:lpstr>Management</vt:lpstr>
      <vt:lpstr>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vt:lpstr>
      <vt:lpstr>Revenue by Type of Contract</vt:lpstr>
      <vt:lpstr>HOLD!!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Nguyen</dc:creator>
  <cp:lastModifiedBy>gp</cp:lastModifiedBy>
  <cp:revision>130</cp:revision>
  <cp:lastPrinted>2011-11-16T16:53:37Z</cp:lastPrinted>
  <dcterms:created xsi:type="dcterms:W3CDTF">2011-10-07T23:12:46Z</dcterms:created>
  <dcterms:modified xsi:type="dcterms:W3CDTF">2011-11-23T17:30:02Z</dcterms:modified>
</cp:coreProperties>
</file>