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2"/>
    <p:sldMasterId id="2147483673" r:id="rId3"/>
  </p:sldMasterIdLst>
  <p:notesMasterIdLst>
    <p:notesMasterId r:id="rId179"/>
  </p:notesMasterIdLst>
  <p:handoutMasterIdLst>
    <p:handoutMasterId r:id="rId180"/>
  </p:handoutMasterIdLst>
  <p:sldIdLst>
    <p:sldId id="256" r:id="rId4"/>
    <p:sldId id="295" r:id="rId5"/>
    <p:sldId id="258" r:id="rId6"/>
    <p:sldId id="261" r:id="rId7"/>
    <p:sldId id="263" r:id="rId8"/>
    <p:sldId id="264" r:id="rId9"/>
    <p:sldId id="265" r:id="rId10"/>
    <p:sldId id="266" r:id="rId11"/>
    <p:sldId id="267" r:id="rId12"/>
    <p:sldId id="268" r:id="rId13"/>
    <p:sldId id="269" r:id="rId14"/>
    <p:sldId id="260" r:id="rId15"/>
    <p:sldId id="278" r:id="rId16"/>
    <p:sldId id="279" r:id="rId17"/>
    <p:sldId id="280" r:id="rId18"/>
    <p:sldId id="294" r:id="rId19"/>
    <p:sldId id="277" r:id="rId20"/>
    <p:sldId id="262" r:id="rId21"/>
    <p:sldId id="272" r:id="rId22"/>
    <p:sldId id="273" r:id="rId23"/>
    <p:sldId id="274" r:id="rId24"/>
    <p:sldId id="275" r:id="rId25"/>
    <p:sldId id="276" r:id="rId26"/>
    <p:sldId id="282" r:id="rId27"/>
    <p:sldId id="283" r:id="rId28"/>
    <p:sldId id="284" r:id="rId29"/>
    <p:sldId id="285" r:id="rId30"/>
    <p:sldId id="286" r:id="rId31"/>
    <p:sldId id="287" r:id="rId32"/>
    <p:sldId id="289" r:id="rId33"/>
    <p:sldId id="288" r:id="rId34"/>
    <p:sldId id="290" r:id="rId35"/>
    <p:sldId id="291" r:id="rId36"/>
    <p:sldId id="292" r:id="rId37"/>
    <p:sldId id="293" r:id="rId38"/>
    <p:sldId id="297" r:id="rId39"/>
    <p:sldId id="298" r:id="rId40"/>
    <p:sldId id="299" r:id="rId41"/>
    <p:sldId id="300" r:id="rId42"/>
    <p:sldId id="302" r:id="rId43"/>
    <p:sldId id="303" r:id="rId44"/>
    <p:sldId id="304" r:id="rId45"/>
    <p:sldId id="305" r:id="rId46"/>
    <p:sldId id="337" r:id="rId47"/>
    <p:sldId id="306" r:id="rId48"/>
    <p:sldId id="307" r:id="rId49"/>
    <p:sldId id="308" r:id="rId50"/>
    <p:sldId id="443" r:id="rId51"/>
    <p:sldId id="309" r:id="rId52"/>
    <p:sldId id="310" r:id="rId53"/>
    <p:sldId id="311" r:id="rId54"/>
    <p:sldId id="312" r:id="rId55"/>
    <p:sldId id="313" r:id="rId56"/>
    <p:sldId id="315" r:id="rId57"/>
    <p:sldId id="314" r:id="rId58"/>
    <p:sldId id="316" r:id="rId59"/>
    <p:sldId id="317" r:id="rId60"/>
    <p:sldId id="318" r:id="rId61"/>
    <p:sldId id="319" r:id="rId62"/>
    <p:sldId id="320" r:id="rId63"/>
    <p:sldId id="321" r:id="rId64"/>
    <p:sldId id="322" r:id="rId65"/>
    <p:sldId id="323" r:id="rId66"/>
    <p:sldId id="325" r:id="rId67"/>
    <p:sldId id="326" r:id="rId68"/>
    <p:sldId id="327" r:id="rId69"/>
    <p:sldId id="328" r:id="rId70"/>
    <p:sldId id="439" r:id="rId71"/>
    <p:sldId id="442" r:id="rId72"/>
    <p:sldId id="440" r:id="rId73"/>
    <p:sldId id="329" r:id="rId74"/>
    <p:sldId id="331" r:id="rId75"/>
    <p:sldId id="389" r:id="rId76"/>
    <p:sldId id="390" r:id="rId77"/>
    <p:sldId id="330" r:id="rId78"/>
    <p:sldId id="333" r:id="rId79"/>
    <p:sldId id="335" r:id="rId80"/>
    <p:sldId id="336" r:id="rId81"/>
    <p:sldId id="444"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9" r:id="rId121"/>
    <p:sldId id="380" r:id="rId122"/>
    <p:sldId id="381" r:id="rId123"/>
    <p:sldId id="382" r:id="rId124"/>
    <p:sldId id="383" r:id="rId125"/>
    <p:sldId id="384" r:id="rId126"/>
    <p:sldId id="385" r:id="rId127"/>
    <p:sldId id="386" r:id="rId128"/>
    <p:sldId id="387" r:id="rId129"/>
    <p:sldId id="388" r:id="rId130"/>
    <p:sldId id="391" r:id="rId131"/>
    <p:sldId id="392" r:id="rId132"/>
    <p:sldId id="393" r:id="rId133"/>
    <p:sldId id="394" r:id="rId134"/>
    <p:sldId id="395" r:id="rId135"/>
    <p:sldId id="396" r:id="rId136"/>
    <p:sldId id="397" r:id="rId137"/>
    <p:sldId id="398" r:id="rId138"/>
    <p:sldId id="399" r:id="rId139"/>
    <p:sldId id="400" r:id="rId140"/>
    <p:sldId id="401" r:id="rId141"/>
    <p:sldId id="402" r:id="rId142"/>
    <p:sldId id="403" r:id="rId143"/>
    <p:sldId id="404" r:id="rId144"/>
    <p:sldId id="405" r:id="rId145"/>
    <p:sldId id="406" r:id="rId146"/>
    <p:sldId id="407" r:id="rId147"/>
    <p:sldId id="408" r:id="rId148"/>
    <p:sldId id="409" r:id="rId149"/>
    <p:sldId id="410" r:id="rId150"/>
    <p:sldId id="411" r:id="rId151"/>
    <p:sldId id="412" r:id="rId152"/>
    <p:sldId id="413" r:id="rId153"/>
    <p:sldId id="414" r:id="rId154"/>
    <p:sldId id="415" r:id="rId155"/>
    <p:sldId id="416" r:id="rId156"/>
    <p:sldId id="417" r:id="rId157"/>
    <p:sldId id="418" r:id="rId158"/>
    <p:sldId id="419" r:id="rId159"/>
    <p:sldId id="420" r:id="rId160"/>
    <p:sldId id="421" r:id="rId161"/>
    <p:sldId id="422" r:id="rId162"/>
    <p:sldId id="423" r:id="rId163"/>
    <p:sldId id="424" r:id="rId164"/>
    <p:sldId id="425" r:id="rId165"/>
    <p:sldId id="426" r:id="rId166"/>
    <p:sldId id="427" r:id="rId167"/>
    <p:sldId id="428" r:id="rId168"/>
    <p:sldId id="429" r:id="rId169"/>
    <p:sldId id="430" r:id="rId170"/>
    <p:sldId id="431" r:id="rId171"/>
    <p:sldId id="432" r:id="rId172"/>
    <p:sldId id="433" r:id="rId173"/>
    <p:sldId id="434" r:id="rId174"/>
    <p:sldId id="435" r:id="rId175"/>
    <p:sldId id="436" r:id="rId176"/>
    <p:sldId id="437" r:id="rId177"/>
    <p:sldId id="438" r:id="rId1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501"/>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82976" autoAdjust="0"/>
  </p:normalViewPr>
  <p:slideViewPr>
    <p:cSldViewPr showGuides="1">
      <p:cViewPr varScale="1">
        <p:scale>
          <a:sx n="61" d="100"/>
          <a:sy n="61" d="100"/>
        </p:scale>
        <p:origin x="-342" y="-90"/>
      </p:cViewPr>
      <p:guideLst>
        <p:guide orient="horz" pos="2160"/>
        <p:guide pos="2880"/>
        <p:guide pos="5616"/>
        <p:guide pos="144"/>
      </p:guideLst>
    </p:cSldViewPr>
  </p:slideViewPr>
  <p:outlineViewPr>
    <p:cViewPr>
      <p:scale>
        <a:sx n="33" d="100"/>
        <a:sy n="33" d="100"/>
      </p:scale>
      <p:origin x="0" y="18"/>
    </p:cViewPr>
  </p:outlineViewPr>
  <p:notesTextViewPr>
    <p:cViewPr>
      <p:scale>
        <a:sx n="1" d="1"/>
        <a:sy n="1" d="1"/>
      </p:scale>
      <p:origin x="0" y="0"/>
    </p:cViewPr>
  </p:notesTextViewPr>
  <p:sorterViewPr>
    <p:cViewPr>
      <p:scale>
        <a:sx n="100" d="100"/>
        <a:sy n="100" d="100"/>
      </p:scale>
      <p:origin x="0" y="38046"/>
    </p:cViewPr>
  </p:sorterViewPr>
  <p:notesViewPr>
    <p:cSldViewPr>
      <p:cViewPr varScale="1">
        <p:scale>
          <a:sx n="101" d="100"/>
          <a:sy n="101" d="100"/>
        </p:scale>
        <p:origin x="-35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slide" Target="slides/slide169.xml"/><Relationship Id="rId180" Type="http://schemas.openxmlformats.org/officeDocument/2006/relationships/handoutMaster" Target="handoutMasters/handout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theme" Target="theme/theme1.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tableStyles" Target="tableStyles.xml"/><Relationship Id="rId3" Type="http://schemas.openxmlformats.org/officeDocument/2006/relationships/slideMaster" Target="slideMasters/slideMaster2.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4000" dirty="0"/>
              <a:t>Sales</a:t>
            </a:r>
          </a:p>
        </c:rich>
      </c:tx>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1322543015456407E-2"/>
          <c:y val="0.18938139198117507"/>
          <c:w val="0.58444225721784793"/>
          <c:h val="0.72286089238845241"/>
        </c:manualLayout>
      </c:layout>
      <c:pie3DChart>
        <c:varyColors val="1"/>
        <c:ser>
          <c:idx val="0"/>
          <c:order val="0"/>
          <c:tx>
            <c:strRef>
              <c:f>Sheet1!$B$1</c:f>
              <c:strCache>
                <c:ptCount val="1"/>
                <c:pt idx="0">
                  <c:v>Sales</c:v>
                </c:pt>
              </c:strCache>
            </c:strRef>
          </c:tx>
          <c:explosion val="25"/>
          <c:dPt>
            <c:idx val="0"/>
            <c:bubble3D val="0"/>
            <c:explosion val="4"/>
          </c:dPt>
          <c:dPt>
            <c:idx val="1"/>
            <c:bubble3D val="0"/>
            <c:explosion val="8"/>
          </c:dPt>
          <c:dPt>
            <c:idx val="2"/>
            <c:bubble3D val="0"/>
            <c:explosion val="7"/>
          </c:dPt>
          <c:dLbls>
            <c:dLbl>
              <c:idx val="0"/>
              <c:layout>
                <c:manualLayout>
                  <c:x val="-0.11625238896108864"/>
                  <c:y val="4.4370488845144405E-2"/>
                </c:manualLayout>
              </c:layout>
              <c:dLblPos val="bestFit"/>
              <c:showLegendKey val="0"/>
              <c:showVal val="0"/>
              <c:showCatName val="0"/>
              <c:showSerName val="0"/>
              <c:showPercent val="1"/>
              <c:showBubbleSize val="0"/>
            </c:dLbl>
            <c:dLbl>
              <c:idx val="1"/>
              <c:layout>
                <c:manualLayout>
                  <c:x val="7.6804907881660445E-2"/>
                  <c:y val="-0.20461081036745413"/>
                </c:manualLayout>
              </c:layout>
              <c:dLblPos val="bestFit"/>
              <c:showLegendKey val="0"/>
              <c:showVal val="0"/>
              <c:showCatName val="0"/>
              <c:showSerName val="0"/>
              <c:showPercent val="1"/>
              <c:showBubbleSize val="0"/>
            </c:dLbl>
            <c:dLblPos val="bestFit"/>
            <c:showLegendKey val="0"/>
            <c:showVal val="0"/>
            <c:showCatName val="0"/>
            <c:showSerName val="0"/>
            <c:showPercent val="1"/>
            <c:showBubbleSize val="0"/>
            <c:showLeaderLines val="1"/>
          </c:dLbls>
          <c:cat>
            <c:strRef>
              <c:f>Sheet1!$A$2:$A$4</c:f>
              <c:strCache>
                <c:ptCount val="3"/>
                <c:pt idx="0">
                  <c:v>Contract Drilling</c:v>
                </c:pt>
                <c:pt idx="1">
                  <c:v>Oilfield Services</c:v>
                </c:pt>
                <c:pt idx="2">
                  <c:v>Equipment Manufacturing</c:v>
                </c:pt>
              </c:strCache>
            </c:strRef>
          </c:cat>
          <c:val>
            <c:numRef>
              <c:f>Sheet1!$B$2:$B$4</c:f>
              <c:numCache>
                <c:formatCode>0%</c:formatCode>
                <c:ptCount val="3"/>
                <c:pt idx="0">
                  <c:v>0.35000000000000009</c:v>
                </c:pt>
                <c:pt idx="1">
                  <c:v>0.45</c:v>
                </c:pt>
                <c:pt idx="2">
                  <c:v>0.2</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5894337843691864"/>
          <c:y val="0.16940022145669301"/>
          <c:w val="0.31640929592538808"/>
          <c:h val="0.50003198818897643"/>
        </c:manualLayout>
      </c:layout>
      <c:overlay val="0"/>
      <c:txPr>
        <a:bodyPr/>
        <a:lstStyle/>
        <a:p>
          <a:pPr>
            <a:defRPr sz="2400"/>
          </a:pPr>
          <a:endParaRPr lang="en-US"/>
        </a:p>
      </c:txPr>
    </c:legend>
    <c:plotVisOnly val="1"/>
    <c:dispBlanksAs val="zero"/>
    <c:showDLblsOverMax val="0"/>
  </c:chart>
  <c:spPr>
    <a:effectLst>
      <a:softEdge rad="12700"/>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13225430154564E-2"/>
          <c:y val="0.18938139198117507"/>
          <c:w val="0.58444225721784782"/>
          <c:h val="0.72286089238845241"/>
        </c:manualLayout>
      </c:layout>
      <c:pie3DChart>
        <c:varyColors val="1"/>
        <c:ser>
          <c:idx val="0"/>
          <c:order val="0"/>
          <c:tx>
            <c:strRef>
              <c:f>Sheet1!$B$1</c:f>
              <c:strCache>
                <c:ptCount val="1"/>
                <c:pt idx="0">
                  <c:v>Sales</c:v>
                </c:pt>
              </c:strCache>
            </c:strRef>
          </c:tx>
          <c:dPt>
            <c:idx val="0"/>
            <c:bubble3D val="0"/>
            <c:spPr>
              <a:solidFill>
                <a:schemeClr val="accent1">
                  <a:lumMod val="50000"/>
                </a:schemeClr>
              </a:solidFill>
            </c:spPr>
          </c:dPt>
          <c:dPt>
            <c:idx val="2"/>
            <c:bubble3D val="0"/>
            <c:spPr>
              <a:solidFill>
                <a:schemeClr val="accent3">
                  <a:lumMod val="50000"/>
                </a:schemeClr>
              </a:solidFill>
            </c:spPr>
          </c:dPt>
          <c:dLbls>
            <c:showLegendKey val="0"/>
            <c:showVal val="0"/>
            <c:showCatName val="0"/>
            <c:showSerName val="0"/>
            <c:showPercent val="1"/>
            <c:showBubbleSize val="0"/>
            <c:showLeaderLines val="1"/>
          </c:dLbls>
          <c:cat>
            <c:strRef>
              <c:f>Sheet1!$A$2:$A$4</c:f>
              <c:strCache>
                <c:ptCount val="3"/>
                <c:pt idx="0">
                  <c:v>Contract Drilling</c:v>
                </c:pt>
                <c:pt idx="1">
                  <c:v>Oilfield Services</c:v>
                </c:pt>
                <c:pt idx="2">
                  <c:v>Equipment Manufacture</c:v>
                </c:pt>
              </c:strCache>
            </c:strRef>
          </c:cat>
          <c:val>
            <c:numRef>
              <c:f>Sheet1!$B$2:$B$4</c:f>
              <c:numCache>
                <c:formatCode>0%</c:formatCode>
                <c:ptCount val="3"/>
                <c:pt idx="0">
                  <c:v>0.35000000000000009</c:v>
                </c:pt>
                <c:pt idx="1">
                  <c:v>0.45</c:v>
                </c:pt>
                <c:pt idx="2">
                  <c:v>0.2</c:v>
                </c:pt>
              </c:numCache>
            </c:numRef>
          </c:val>
        </c:ser>
        <c:dLbls>
          <c:showLegendKey val="0"/>
          <c:showVal val="0"/>
          <c:showCatName val="0"/>
          <c:showSerName val="0"/>
          <c:showPercent val="1"/>
          <c:showBubbleSize val="0"/>
          <c:showLeaderLines val="1"/>
        </c:dLbls>
      </c:pie3DChart>
    </c:plotArea>
    <c:plotVisOnly val="1"/>
    <c:dispBlanksAs val="zero"/>
    <c:showDLblsOverMax val="0"/>
  </c:chart>
  <c:spPr>
    <a:effectLst>
      <a:softEdge rad="12700"/>
    </a:effectLst>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13225430154564E-2"/>
          <c:y val="0.18938139198117507"/>
          <c:w val="0.58444225721784782"/>
          <c:h val="0.72286089238845241"/>
        </c:manualLayout>
      </c:layout>
      <c:pie3DChart>
        <c:varyColors val="1"/>
        <c:ser>
          <c:idx val="0"/>
          <c:order val="0"/>
          <c:tx>
            <c:strRef>
              <c:f>Sheet1!$B$1</c:f>
              <c:strCache>
                <c:ptCount val="1"/>
                <c:pt idx="0">
                  <c:v>Sales</c:v>
                </c:pt>
              </c:strCache>
            </c:strRef>
          </c:tx>
          <c:dPt>
            <c:idx val="0"/>
            <c:bubble3D val="0"/>
            <c:spPr>
              <a:solidFill>
                <a:schemeClr val="accent1">
                  <a:lumMod val="50000"/>
                </a:schemeClr>
              </a:solidFill>
            </c:spPr>
          </c:dPt>
          <c:dPt>
            <c:idx val="2"/>
            <c:bubble3D val="0"/>
            <c:spPr>
              <a:solidFill>
                <a:schemeClr val="accent3">
                  <a:lumMod val="50000"/>
                </a:schemeClr>
              </a:solidFill>
            </c:spPr>
          </c:dPt>
          <c:dLbls>
            <c:showLegendKey val="0"/>
            <c:showVal val="0"/>
            <c:showCatName val="0"/>
            <c:showSerName val="0"/>
            <c:showPercent val="1"/>
            <c:showBubbleSize val="0"/>
            <c:showLeaderLines val="1"/>
          </c:dLbls>
          <c:cat>
            <c:strRef>
              <c:f>Sheet1!$A$2:$A$4</c:f>
              <c:strCache>
                <c:ptCount val="3"/>
                <c:pt idx="0">
                  <c:v>Contract Drilling</c:v>
                </c:pt>
                <c:pt idx="1">
                  <c:v>Oilfield Services</c:v>
                </c:pt>
                <c:pt idx="2">
                  <c:v>Equipment Manufacture</c:v>
                </c:pt>
              </c:strCache>
            </c:strRef>
          </c:cat>
          <c:val>
            <c:numRef>
              <c:f>Sheet1!$B$2:$B$4</c:f>
              <c:numCache>
                <c:formatCode>0%</c:formatCode>
                <c:ptCount val="3"/>
                <c:pt idx="0">
                  <c:v>0.35000000000000009</c:v>
                </c:pt>
                <c:pt idx="1">
                  <c:v>0.45</c:v>
                </c:pt>
                <c:pt idx="2">
                  <c:v>0.2</c:v>
                </c:pt>
              </c:numCache>
            </c:numRef>
          </c:val>
        </c:ser>
        <c:dLbls>
          <c:showLegendKey val="0"/>
          <c:showVal val="0"/>
          <c:showCatName val="0"/>
          <c:showSerName val="0"/>
          <c:showPercent val="1"/>
          <c:showBubbleSize val="0"/>
          <c:showLeaderLines val="1"/>
        </c:dLbls>
      </c:pie3DChart>
    </c:plotArea>
    <c:plotVisOnly val="1"/>
    <c:dispBlanksAs val="zero"/>
    <c:showDLblsOverMax val="0"/>
  </c:chart>
  <c:spPr>
    <a:effectLst>
      <a:softEdge rad="12700"/>
    </a:effectLst>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13225430154564E-2"/>
          <c:y val="0.18938139198117507"/>
          <c:w val="0.58444225721784782"/>
          <c:h val="0.72286089238845241"/>
        </c:manualLayout>
      </c:layout>
      <c:pie3DChart>
        <c:varyColors val="1"/>
        <c:ser>
          <c:idx val="0"/>
          <c:order val="0"/>
          <c:tx>
            <c:strRef>
              <c:f>Sheet1!$B$1</c:f>
              <c:strCache>
                <c:ptCount val="1"/>
                <c:pt idx="0">
                  <c:v>Sales</c:v>
                </c:pt>
              </c:strCache>
            </c:strRef>
          </c:tx>
          <c:dPt>
            <c:idx val="0"/>
            <c:bubble3D val="0"/>
            <c:spPr>
              <a:solidFill>
                <a:schemeClr val="accent1">
                  <a:lumMod val="50000"/>
                </a:schemeClr>
              </a:solidFill>
            </c:spPr>
          </c:dPt>
          <c:dPt>
            <c:idx val="2"/>
            <c:bubble3D val="0"/>
            <c:spPr>
              <a:solidFill>
                <a:schemeClr val="accent3">
                  <a:lumMod val="50000"/>
                </a:schemeClr>
              </a:solidFill>
            </c:spPr>
          </c:dPt>
          <c:dLbls>
            <c:showLegendKey val="0"/>
            <c:showVal val="0"/>
            <c:showCatName val="0"/>
            <c:showSerName val="0"/>
            <c:showPercent val="1"/>
            <c:showBubbleSize val="0"/>
            <c:showLeaderLines val="1"/>
          </c:dLbls>
          <c:cat>
            <c:strRef>
              <c:f>Sheet1!$A$2:$A$4</c:f>
              <c:strCache>
                <c:ptCount val="3"/>
                <c:pt idx="0">
                  <c:v>Contract Drilling</c:v>
                </c:pt>
                <c:pt idx="1">
                  <c:v>Oilfield Services</c:v>
                </c:pt>
                <c:pt idx="2">
                  <c:v>Equipment Manufacture</c:v>
                </c:pt>
              </c:strCache>
            </c:strRef>
          </c:cat>
          <c:val>
            <c:numRef>
              <c:f>Sheet1!$B$2:$B$4</c:f>
              <c:numCache>
                <c:formatCode>0%</c:formatCode>
                <c:ptCount val="3"/>
                <c:pt idx="0">
                  <c:v>0.35000000000000009</c:v>
                </c:pt>
                <c:pt idx="1">
                  <c:v>0.45</c:v>
                </c:pt>
                <c:pt idx="2">
                  <c:v>0.2</c:v>
                </c:pt>
              </c:numCache>
            </c:numRef>
          </c:val>
        </c:ser>
        <c:dLbls>
          <c:showLegendKey val="0"/>
          <c:showVal val="0"/>
          <c:showCatName val="0"/>
          <c:showSerName val="0"/>
          <c:showPercent val="1"/>
          <c:showBubbleSize val="0"/>
          <c:showLeaderLines val="1"/>
        </c:dLbls>
      </c:pie3DChart>
    </c:plotArea>
    <c:plotVisOnly val="1"/>
    <c:dispBlanksAs val="zero"/>
    <c:showDLblsOverMax val="0"/>
  </c:chart>
  <c:spPr>
    <a:effectLst>
      <a:softEdge rad="12700"/>
    </a:effectLst>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13225430154564E-2"/>
          <c:y val="0.18938139198117507"/>
          <c:w val="0.58444225721784782"/>
          <c:h val="0.72286089238845241"/>
        </c:manualLayout>
      </c:layout>
      <c:pie3DChart>
        <c:varyColors val="1"/>
        <c:ser>
          <c:idx val="0"/>
          <c:order val="0"/>
          <c:tx>
            <c:strRef>
              <c:f>Sheet1!$B$1</c:f>
              <c:strCache>
                <c:ptCount val="1"/>
                <c:pt idx="0">
                  <c:v>Sales</c:v>
                </c:pt>
              </c:strCache>
            </c:strRef>
          </c:tx>
          <c:dPt>
            <c:idx val="0"/>
            <c:bubble3D val="0"/>
            <c:spPr>
              <a:solidFill>
                <a:schemeClr val="accent1">
                  <a:lumMod val="50000"/>
                </a:schemeClr>
              </a:solidFill>
            </c:spPr>
          </c:dPt>
          <c:dPt>
            <c:idx val="2"/>
            <c:bubble3D val="0"/>
            <c:spPr>
              <a:solidFill>
                <a:schemeClr val="accent3">
                  <a:lumMod val="50000"/>
                </a:schemeClr>
              </a:solidFill>
            </c:spPr>
          </c:dPt>
          <c:dLbls>
            <c:showLegendKey val="0"/>
            <c:showVal val="0"/>
            <c:showCatName val="0"/>
            <c:showSerName val="0"/>
            <c:showPercent val="1"/>
            <c:showBubbleSize val="0"/>
            <c:showLeaderLines val="1"/>
          </c:dLbls>
          <c:cat>
            <c:strRef>
              <c:f>Sheet1!$A$2:$A$4</c:f>
              <c:strCache>
                <c:ptCount val="3"/>
                <c:pt idx="0">
                  <c:v>Contract Drilling</c:v>
                </c:pt>
                <c:pt idx="1">
                  <c:v>Oilfield Services</c:v>
                </c:pt>
                <c:pt idx="2">
                  <c:v>Equipment Manufacture</c:v>
                </c:pt>
              </c:strCache>
            </c:strRef>
          </c:cat>
          <c:val>
            <c:numRef>
              <c:f>Sheet1!$B$2:$B$4</c:f>
              <c:numCache>
                <c:formatCode>0%</c:formatCode>
                <c:ptCount val="3"/>
                <c:pt idx="0">
                  <c:v>0.35000000000000009</c:v>
                </c:pt>
                <c:pt idx="1">
                  <c:v>0.45</c:v>
                </c:pt>
                <c:pt idx="2">
                  <c:v>0.2</c:v>
                </c:pt>
              </c:numCache>
            </c:numRef>
          </c:val>
        </c:ser>
        <c:dLbls>
          <c:showLegendKey val="0"/>
          <c:showVal val="0"/>
          <c:showCatName val="0"/>
          <c:showSerName val="0"/>
          <c:showPercent val="1"/>
          <c:showBubbleSize val="0"/>
          <c:showLeaderLines val="1"/>
        </c:dLbls>
      </c:pie3DChart>
    </c:plotArea>
    <c:plotVisOnly val="1"/>
    <c:dispBlanksAs val="zero"/>
    <c:showDLblsOverMax val="0"/>
  </c:chart>
  <c:spPr>
    <a:effectLst>
      <a:softEdge rad="12700"/>
    </a:effectLst>
  </c:spPr>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13225430154564E-2"/>
          <c:y val="0.18938139198117507"/>
          <c:w val="0.58444225721784782"/>
          <c:h val="0.72286089238845241"/>
        </c:manualLayout>
      </c:layout>
      <c:pie3DChart>
        <c:varyColors val="1"/>
        <c:ser>
          <c:idx val="0"/>
          <c:order val="0"/>
          <c:tx>
            <c:strRef>
              <c:f>Sheet1!$B$1</c:f>
              <c:strCache>
                <c:ptCount val="1"/>
                <c:pt idx="0">
                  <c:v>Sales</c:v>
                </c:pt>
              </c:strCache>
            </c:strRef>
          </c:tx>
          <c:dPt>
            <c:idx val="0"/>
            <c:bubble3D val="0"/>
            <c:spPr>
              <a:solidFill>
                <a:schemeClr val="accent1">
                  <a:lumMod val="75000"/>
                </a:schemeClr>
              </a:solidFill>
            </c:spPr>
          </c:dPt>
          <c:dPt>
            <c:idx val="1"/>
            <c:bubble3D val="0"/>
            <c:spPr>
              <a:solidFill>
                <a:schemeClr val="accent2">
                  <a:lumMod val="50000"/>
                </a:schemeClr>
              </a:solidFill>
            </c:spPr>
          </c:dPt>
          <c:dPt>
            <c:idx val="2"/>
            <c:bubble3D val="0"/>
            <c:spPr>
              <a:solidFill>
                <a:schemeClr val="accent3">
                  <a:lumMod val="50000"/>
                </a:schemeClr>
              </a:solidFill>
            </c:spPr>
          </c:dPt>
          <c:dLbls>
            <c:showLegendKey val="0"/>
            <c:showVal val="0"/>
            <c:showCatName val="0"/>
            <c:showSerName val="0"/>
            <c:showPercent val="1"/>
            <c:showBubbleSize val="0"/>
            <c:showLeaderLines val="1"/>
          </c:dLbls>
          <c:cat>
            <c:strRef>
              <c:f>Sheet1!$A$2:$A$4</c:f>
              <c:strCache>
                <c:ptCount val="3"/>
                <c:pt idx="0">
                  <c:v>Contract Drilling</c:v>
                </c:pt>
                <c:pt idx="1">
                  <c:v>Oilfield Services</c:v>
                </c:pt>
                <c:pt idx="2">
                  <c:v>Equipment Manufacture</c:v>
                </c:pt>
              </c:strCache>
            </c:strRef>
          </c:cat>
          <c:val>
            <c:numRef>
              <c:f>Sheet1!$B$2:$B$4</c:f>
              <c:numCache>
                <c:formatCode>0%</c:formatCode>
                <c:ptCount val="3"/>
                <c:pt idx="0">
                  <c:v>0.35000000000000009</c:v>
                </c:pt>
                <c:pt idx="1">
                  <c:v>0.45</c:v>
                </c:pt>
                <c:pt idx="2">
                  <c:v>0.2</c:v>
                </c:pt>
              </c:numCache>
            </c:numRef>
          </c:val>
        </c:ser>
        <c:dLbls>
          <c:showLegendKey val="0"/>
          <c:showVal val="0"/>
          <c:showCatName val="0"/>
          <c:showSerName val="0"/>
          <c:showPercent val="1"/>
          <c:showBubbleSize val="0"/>
          <c:showLeaderLines val="1"/>
        </c:dLbls>
      </c:pie3DChart>
    </c:plotArea>
    <c:plotVisOnly val="1"/>
    <c:dispBlanksAs val="zero"/>
    <c:showDLblsOverMax val="0"/>
  </c:chart>
  <c:spPr>
    <a:effectLst>
      <a:softEdge rad="12700"/>
    </a:effectLst>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4FF91-67AF-4DE4-A2EC-524FD2E877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4DECAD6A-006A-45E4-986E-08BDF22CB997}">
      <dgm:prSet phldrT="[Text]"/>
      <dgm:spPr>
        <a:solidFill>
          <a:schemeClr val="tx2">
            <a:lumMod val="50000"/>
          </a:schemeClr>
        </a:solidFill>
      </dgm:spPr>
      <dgm:t>
        <a:bodyPr/>
        <a:lstStyle/>
        <a:p>
          <a:r>
            <a:rPr lang="en-US" dirty="0" smtClean="0">
              <a:solidFill>
                <a:schemeClr val="bg1"/>
              </a:solidFill>
            </a:rPr>
            <a:t>Oil &amp; Gas</a:t>
          </a:r>
          <a:endParaRPr lang="en-US" dirty="0">
            <a:solidFill>
              <a:schemeClr val="bg1"/>
            </a:solidFill>
          </a:endParaRPr>
        </a:p>
      </dgm:t>
    </dgm:pt>
    <dgm:pt modelId="{3F6D2B49-6254-4A67-9FEF-8E7F1BFAF34F}" type="parTrans" cxnId="{10801CA9-3187-48BD-9594-7FC680502BEB}">
      <dgm:prSet/>
      <dgm:spPr/>
      <dgm:t>
        <a:bodyPr/>
        <a:lstStyle/>
        <a:p>
          <a:endParaRPr lang="en-US"/>
        </a:p>
      </dgm:t>
    </dgm:pt>
    <dgm:pt modelId="{935F52AF-B8F8-464C-B05B-2F39BA1A05DA}" type="sibTrans" cxnId="{10801CA9-3187-48BD-9594-7FC680502BEB}">
      <dgm:prSet/>
      <dgm:spPr/>
      <dgm:t>
        <a:bodyPr/>
        <a:lstStyle/>
        <a:p>
          <a:endParaRPr lang="en-US"/>
        </a:p>
      </dgm:t>
    </dgm:pt>
    <dgm:pt modelId="{45F91AA9-4C11-4763-BB3B-3361AC0E382E}">
      <dgm:prSet phldrT="[Text]"/>
      <dgm:spPr/>
      <dgm:t>
        <a:bodyPr/>
        <a:lstStyle/>
        <a:p>
          <a:r>
            <a:rPr lang="en-US" dirty="0" smtClean="0"/>
            <a:t>Make up more than 85% of energy consumed in the US as of 2012</a:t>
          </a:r>
          <a:endParaRPr lang="en-US" dirty="0"/>
        </a:p>
      </dgm:t>
    </dgm:pt>
    <dgm:pt modelId="{37F632C3-C8E3-4396-980A-3625E9ABB11D}" type="parTrans" cxnId="{E661137F-72DB-4E90-89D0-D4119902932C}">
      <dgm:prSet/>
      <dgm:spPr/>
      <dgm:t>
        <a:bodyPr/>
        <a:lstStyle/>
        <a:p>
          <a:endParaRPr lang="en-US"/>
        </a:p>
      </dgm:t>
    </dgm:pt>
    <dgm:pt modelId="{663F0D4E-7285-4DC1-935D-6BBE4E17DCB8}" type="sibTrans" cxnId="{E661137F-72DB-4E90-89D0-D4119902932C}">
      <dgm:prSet/>
      <dgm:spPr/>
      <dgm:t>
        <a:bodyPr/>
        <a:lstStyle/>
        <a:p>
          <a:endParaRPr lang="en-US"/>
        </a:p>
      </dgm:t>
    </dgm:pt>
    <dgm:pt modelId="{E9330319-ECCA-46B9-98AE-CD0121599CA9}">
      <dgm:prSet phldrT="[Text]"/>
      <dgm:spPr>
        <a:solidFill>
          <a:schemeClr val="tx2">
            <a:lumMod val="50000"/>
          </a:schemeClr>
        </a:solidFill>
      </dgm:spPr>
      <dgm:t>
        <a:bodyPr/>
        <a:lstStyle/>
        <a:p>
          <a:r>
            <a:rPr lang="en-US" dirty="0" smtClean="0">
              <a:solidFill>
                <a:schemeClr val="bg1"/>
              </a:solidFill>
            </a:rPr>
            <a:t>Upstream</a:t>
          </a:r>
          <a:endParaRPr lang="en-US" dirty="0">
            <a:solidFill>
              <a:schemeClr val="bg1"/>
            </a:solidFill>
          </a:endParaRPr>
        </a:p>
      </dgm:t>
    </dgm:pt>
    <dgm:pt modelId="{050C21FC-8DE8-4C75-9D8E-DF2C8B6A68C5}" type="parTrans" cxnId="{5759D68C-9341-4BD5-93EE-F7C74B1A2B50}">
      <dgm:prSet/>
      <dgm:spPr/>
      <dgm:t>
        <a:bodyPr/>
        <a:lstStyle/>
        <a:p>
          <a:endParaRPr lang="en-US"/>
        </a:p>
      </dgm:t>
    </dgm:pt>
    <dgm:pt modelId="{1FF526BC-52F4-4386-A957-3B256EF2EFE0}" type="sibTrans" cxnId="{5759D68C-9341-4BD5-93EE-F7C74B1A2B50}">
      <dgm:prSet/>
      <dgm:spPr/>
      <dgm:t>
        <a:bodyPr/>
        <a:lstStyle/>
        <a:p>
          <a:endParaRPr lang="en-US"/>
        </a:p>
      </dgm:t>
    </dgm:pt>
    <dgm:pt modelId="{AF3F9232-7C35-4A1B-A858-EC6C89FD9F07}">
      <dgm:prSet phldrT="[Text]"/>
      <dgm:spPr/>
      <dgm:t>
        <a:bodyPr/>
        <a:lstStyle/>
        <a:p>
          <a:r>
            <a:rPr lang="en-US" dirty="0" smtClean="0"/>
            <a:t>Exploration</a:t>
          </a:r>
          <a:endParaRPr lang="en-US" dirty="0"/>
        </a:p>
      </dgm:t>
    </dgm:pt>
    <dgm:pt modelId="{C86C0630-F031-453A-90FD-3D34C7DC8775}" type="parTrans" cxnId="{1E1B6028-11AC-45D8-BF5E-89B3A110E8D0}">
      <dgm:prSet/>
      <dgm:spPr/>
      <dgm:t>
        <a:bodyPr/>
        <a:lstStyle/>
        <a:p>
          <a:endParaRPr lang="en-US"/>
        </a:p>
      </dgm:t>
    </dgm:pt>
    <dgm:pt modelId="{D577B68F-84E3-419E-A42F-826A215B9597}" type="sibTrans" cxnId="{1E1B6028-11AC-45D8-BF5E-89B3A110E8D0}">
      <dgm:prSet/>
      <dgm:spPr/>
      <dgm:t>
        <a:bodyPr/>
        <a:lstStyle/>
        <a:p>
          <a:endParaRPr lang="en-US"/>
        </a:p>
      </dgm:t>
    </dgm:pt>
    <dgm:pt modelId="{8E1AB57E-DB92-4C44-8258-CE73E0CDE051}">
      <dgm:prSet phldrT="[Text]"/>
      <dgm:spPr/>
      <dgm:t>
        <a:bodyPr/>
        <a:lstStyle/>
        <a:p>
          <a:r>
            <a:rPr lang="en-US" dirty="0" smtClean="0"/>
            <a:t>Production</a:t>
          </a:r>
          <a:endParaRPr lang="en-US" dirty="0"/>
        </a:p>
      </dgm:t>
    </dgm:pt>
    <dgm:pt modelId="{AE8D579F-9470-4B9D-83B6-CD8757AE63A6}" type="parTrans" cxnId="{1DB8A19D-0470-432C-9A40-1ACD22A68B6A}">
      <dgm:prSet/>
      <dgm:spPr/>
      <dgm:t>
        <a:bodyPr/>
        <a:lstStyle/>
        <a:p>
          <a:endParaRPr lang="en-US"/>
        </a:p>
      </dgm:t>
    </dgm:pt>
    <dgm:pt modelId="{0BC67BA9-55F4-495F-870B-2F595B6DC356}" type="sibTrans" cxnId="{1DB8A19D-0470-432C-9A40-1ACD22A68B6A}">
      <dgm:prSet/>
      <dgm:spPr/>
      <dgm:t>
        <a:bodyPr/>
        <a:lstStyle/>
        <a:p>
          <a:endParaRPr lang="en-US"/>
        </a:p>
      </dgm:t>
    </dgm:pt>
    <dgm:pt modelId="{589928DE-2E25-4EFB-8701-B50AB1D95791}">
      <dgm:prSet phldrT="[Text]"/>
      <dgm:spPr>
        <a:solidFill>
          <a:schemeClr val="tx2">
            <a:lumMod val="50000"/>
          </a:schemeClr>
        </a:solidFill>
      </dgm:spPr>
      <dgm:t>
        <a:bodyPr/>
        <a:lstStyle/>
        <a:p>
          <a:r>
            <a:rPr lang="en-US" dirty="0" smtClean="0">
              <a:solidFill>
                <a:schemeClr val="bg1"/>
              </a:solidFill>
            </a:rPr>
            <a:t>Downstream</a:t>
          </a:r>
          <a:endParaRPr lang="en-US" dirty="0">
            <a:solidFill>
              <a:schemeClr val="bg1"/>
            </a:solidFill>
          </a:endParaRPr>
        </a:p>
      </dgm:t>
    </dgm:pt>
    <dgm:pt modelId="{42B9295F-20B2-495F-A03D-F0665E69A4A5}" type="parTrans" cxnId="{E410648D-1532-4E47-8E1C-D5F6F2E38B12}">
      <dgm:prSet/>
      <dgm:spPr/>
      <dgm:t>
        <a:bodyPr/>
        <a:lstStyle/>
        <a:p>
          <a:endParaRPr lang="en-US"/>
        </a:p>
      </dgm:t>
    </dgm:pt>
    <dgm:pt modelId="{D726AD89-188F-443E-9C84-0A4346C967CC}" type="sibTrans" cxnId="{E410648D-1532-4E47-8E1C-D5F6F2E38B12}">
      <dgm:prSet/>
      <dgm:spPr/>
      <dgm:t>
        <a:bodyPr/>
        <a:lstStyle/>
        <a:p>
          <a:endParaRPr lang="en-US"/>
        </a:p>
      </dgm:t>
    </dgm:pt>
    <dgm:pt modelId="{90D435E0-655E-4EE0-AC50-C2E39449C2F2}">
      <dgm:prSet phldrT="[Text]"/>
      <dgm:spPr/>
      <dgm:t>
        <a:bodyPr/>
        <a:lstStyle/>
        <a:p>
          <a:r>
            <a:rPr lang="en-US" dirty="0" smtClean="0"/>
            <a:t>Refining</a:t>
          </a:r>
          <a:endParaRPr lang="en-US" dirty="0"/>
        </a:p>
      </dgm:t>
    </dgm:pt>
    <dgm:pt modelId="{E2E49E33-6EF2-40A0-9332-A0E5AF307896}" type="parTrans" cxnId="{994D496F-0ADB-46C4-9BC6-5F4DA14B553A}">
      <dgm:prSet/>
      <dgm:spPr/>
      <dgm:t>
        <a:bodyPr/>
        <a:lstStyle/>
        <a:p>
          <a:endParaRPr lang="en-US"/>
        </a:p>
      </dgm:t>
    </dgm:pt>
    <dgm:pt modelId="{FA1CEB6F-A196-47C2-97FE-11911123F8C0}" type="sibTrans" cxnId="{994D496F-0ADB-46C4-9BC6-5F4DA14B553A}">
      <dgm:prSet/>
      <dgm:spPr/>
      <dgm:t>
        <a:bodyPr/>
        <a:lstStyle/>
        <a:p>
          <a:endParaRPr lang="en-US"/>
        </a:p>
      </dgm:t>
    </dgm:pt>
    <dgm:pt modelId="{E719BB3C-E20E-4B7A-B35D-D8BFED7B6DAB}">
      <dgm:prSet phldrT="[Text]"/>
      <dgm:spPr/>
      <dgm:t>
        <a:bodyPr/>
        <a:lstStyle/>
        <a:p>
          <a:r>
            <a:rPr lang="en-US" dirty="0" smtClean="0"/>
            <a:t>Distribution</a:t>
          </a:r>
          <a:endParaRPr lang="en-US" dirty="0"/>
        </a:p>
      </dgm:t>
    </dgm:pt>
    <dgm:pt modelId="{680A9BB4-238A-4F1A-875E-47B122D5A181}" type="parTrans" cxnId="{D4897768-8D18-4AB6-ADCE-1E614B85D3A8}">
      <dgm:prSet/>
      <dgm:spPr/>
      <dgm:t>
        <a:bodyPr/>
        <a:lstStyle/>
        <a:p>
          <a:endParaRPr lang="en-US"/>
        </a:p>
      </dgm:t>
    </dgm:pt>
    <dgm:pt modelId="{6BAAC05B-626C-4CBC-B0F2-0C3A821DD1C8}" type="sibTrans" cxnId="{D4897768-8D18-4AB6-ADCE-1E614B85D3A8}">
      <dgm:prSet/>
      <dgm:spPr/>
      <dgm:t>
        <a:bodyPr/>
        <a:lstStyle/>
        <a:p>
          <a:endParaRPr lang="en-US"/>
        </a:p>
      </dgm:t>
    </dgm:pt>
    <dgm:pt modelId="{C38B5309-CCAA-4CF3-B5C5-186E27AFE104}">
      <dgm:prSet phldrT="[Text]"/>
      <dgm:spPr/>
      <dgm:t>
        <a:bodyPr/>
        <a:lstStyle/>
        <a:p>
          <a:r>
            <a:rPr lang="en-US" dirty="0" smtClean="0"/>
            <a:t>Marketing</a:t>
          </a:r>
          <a:endParaRPr lang="en-US" dirty="0"/>
        </a:p>
      </dgm:t>
    </dgm:pt>
    <dgm:pt modelId="{D00F066E-2951-4193-A6D1-0C8505C4BCAD}" type="parTrans" cxnId="{8642F10A-414B-4F22-B560-4C6DC0A28B39}">
      <dgm:prSet/>
      <dgm:spPr/>
      <dgm:t>
        <a:bodyPr/>
        <a:lstStyle/>
        <a:p>
          <a:endParaRPr lang="en-US"/>
        </a:p>
      </dgm:t>
    </dgm:pt>
    <dgm:pt modelId="{AE553CCB-DE57-4AB8-99CF-990E726B8F0C}" type="sibTrans" cxnId="{8642F10A-414B-4F22-B560-4C6DC0A28B39}">
      <dgm:prSet/>
      <dgm:spPr/>
      <dgm:t>
        <a:bodyPr/>
        <a:lstStyle/>
        <a:p>
          <a:endParaRPr lang="en-US"/>
        </a:p>
      </dgm:t>
    </dgm:pt>
    <dgm:pt modelId="{00CBD0E4-17B6-43A7-BCE0-A2FF7D4B04DA}" type="pres">
      <dgm:prSet presAssocID="{68E4FF91-67AF-4DE4-A2EC-524FD2E877DA}" presName="linearFlow" presStyleCnt="0">
        <dgm:presLayoutVars>
          <dgm:dir/>
          <dgm:animLvl val="lvl"/>
          <dgm:resizeHandles val="exact"/>
        </dgm:presLayoutVars>
      </dgm:prSet>
      <dgm:spPr/>
      <dgm:t>
        <a:bodyPr/>
        <a:lstStyle/>
        <a:p>
          <a:endParaRPr lang="en-US"/>
        </a:p>
      </dgm:t>
    </dgm:pt>
    <dgm:pt modelId="{D337F133-AB5D-43EC-8EDD-75D8AB89C795}" type="pres">
      <dgm:prSet presAssocID="{4DECAD6A-006A-45E4-986E-08BDF22CB997}" presName="composite" presStyleCnt="0"/>
      <dgm:spPr/>
    </dgm:pt>
    <dgm:pt modelId="{3F035CD6-63DB-4CFB-8090-9512AF7C3F16}" type="pres">
      <dgm:prSet presAssocID="{4DECAD6A-006A-45E4-986E-08BDF22CB997}" presName="parentText" presStyleLbl="alignNode1" presStyleIdx="0" presStyleCnt="3">
        <dgm:presLayoutVars>
          <dgm:chMax val="1"/>
          <dgm:bulletEnabled val="1"/>
        </dgm:presLayoutVars>
      </dgm:prSet>
      <dgm:spPr/>
      <dgm:t>
        <a:bodyPr/>
        <a:lstStyle/>
        <a:p>
          <a:endParaRPr lang="en-US"/>
        </a:p>
      </dgm:t>
    </dgm:pt>
    <dgm:pt modelId="{3028E79A-4078-43B6-B6F1-B98A9577B705}" type="pres">
      <dgm:prSet presAssocID="{4DECAD6A-006A-45E4-986E-08BDF22CB997}" presName="descendantText" presStyleLbl="alignAcc1" presStyleIdx="0" presStyleCnt="3" custScaleX="95985">
        <dgm:presLayoutVars>
          <dgm:bulletEnabled val="1"/>
        </dgm:presLayoutVars>
      </dgm:prSet>
      <dgm:spPr/>
      <dgm:t>
        <a:bodyPr/>
        <a:lstStyle/>
        <a:p>
          <a:endParaRPr lang="en-US"/>
        </a:p>
      </dgm:t>
    </dgm:pt>
    <dgm:pt modelId="{7725A2F4-DF7C-4897-BA24-BD9E57D9AC06}" type="pres">
      <dgm:prSet presAssocID="{935F52AF-B8F8-464C-B05B-2F39BA1A05DA}" presName="sp" presStyleCnt="0"/>
      <dgm:spPr/>
    </dgm:pt>
    <dgm:pt modelId="{3C6F52D5-8746-464E-820F-DE73CF8D6F16}" type="pres">
      <dgm:prSet presAssocID="{E9330319-ECCA-46B9-98AE-CD0121599CA9}" presName="composite" presStyleCnt="0"/>
      <dgm:spPr/>
    </dgm:pt>
    <dgm:pt modelId="{7299890F-8DCE-4221-8D95-02E72EC9B303}" type="pres">
      <dgm:prSet presAssocID="{E9330319-ECCA-46B9-98AE-CD0121599CA9}" presName="parentText" presStyleLbl="alignNode1" presStyleIdx="1" presStyleCnt="3">
        <dgm:presLayoutVars>
          <dgm:chMax val="1"/>
          <dgm:bulletEnabled val="1"/>
        </dgm:presLayoutVars>
      </dgm:prSet>
      <dgm:spPr/>
      <dgm:t>
        <a:bodyPr/>
        <a:lstStyle/>
        <a:p>
          <a:endParaRPr lang="en-US"/>
        </a:p>
      </dgm:t>
    </dgm:pt>
    <dgm:pt modelId="{FFDE12AE-6B08-4361-9B4A-C438B6AE8AA9}" type="pres">
      <dgm:prSet presAssocID="{E9330319-ECCA-46B9-98AE-CD0121599CA9}" presName="descendantText" presStyleLbl="alignAcc1" presStyleIdx="1" presStyleCnt="3" custScaleX="93984">
        <dgm:presLayoutVars>
          <dgm:bulletEnabled val="1"/>
        </dgm:presLayoutVars>
      </dgm:prSet>
      <dgm:spPr/>
      <dgm:t>
        <a:bodyPr/>
        <a:lstStyle/>
        <a:p>
          <a:endParaRPr lang="en-US"/>
        </a:p>
      </dgm:t>
    </dgm:pt>
    <dgm:pt modelId="{743C3265-F7CD-482B-BACC-19A4E9D5FD88}" type="pres">
      <dgm:prSet presAssocID="{1FF526BC-52F4-4386-A957-3B256EF2EFE0}" presName="sp" presStyleCnt="0"/>
      <dgm:spPr/>
    </dgm:pt>
    <dgm:pt modelId="{21CEDB95-BA74-4CD2-9343-D0AC35144311}" type="pres">
      <dgm:prSet presAssocID="{589928DE-2E25-4EFB-8701-B50AB1D95791}" presName="composite" presStyleCnt="0"/>
      <dgm:spPr/>
    </dgm:pt>
    <dgm:pt modelId="{F9B17D61-2A0F-430C-87C1-CB51AC6AC75A}" type="pres">
      <dgm:prSet presAssocID="{589928DE-2E25-4EFB-8701-B50AB1D95791}" presName="parentText" presStyleLbl="alignNode1" presStyleIdx="2" presStyleCnt="3">
        <dgm:presLayoutVars>
          <dgm:chMax val="1"/>
          <dgm:bulletEnabled val="1"/>
        </dgm:presLayoutVars>
      </dgm:prSet>
      <dgm:spPr/>
      <dgm:t>
        <a:bodyPr/>
        <a:lstStyle/>
        <a:p>
          <a:endParaRPr lang="en-US"/>
        </a:p>
      </dgm:t>
    </dgm:pt>
    <dgm:pt modelId="{A30D9C7E-7B8C-4084-94EC-FEA343D903A7}" type="pres">
      <dgm:prSet presAssocID="{589928DE-2E25-4EFB-8701-B50AB1D95791}" presName="descendantText" presStyleLbl="alignAcc1" presStyleIdx="2" presStyleCnt="3" custScaleX="93984">
        <dgm:presLayoutVars>
          <dgm:bulletEnabled val="1"/>
        </dgm:presLayoutVars>
      </dgm:prSet>
      <dgm:spPr/>
      <dgm:t>
        <a:bodyPr/>
        <a:lstStyle/>
        <a:p>
          <a:endParaRPr lang="en-US"/>
        </a:p>
      </dgm:t>
    </dgm:pt>
  </dgm:ptLst>
  <dgm:cxnLst>
    <dgm:cxn modelId="{8642F10A-414B-4F22-B560-4C6DC0A28B39}" srcId="{589928DE-2E25-4EFB-8701-B50AB1D95791}" destId="{C38B5309-CCAA-4CF3-B5C5-186E27AFE104}" srcOrd="2" destOrd="0" parTransId="{D00F066E-2951-4193-A6D1-0C8505C4BCAD}" sibTransId="{AE553CCB-DE57-4AB8-99CF-990E726B8F0C}"/>
    <dgm:cxn modelId="{D3D055CA-1F07-46A6-A86D-59D40AC219C1}" type="presOf" srcId="{68E4FF91-67AF-4DE4-A2EC-524FD2E877DA}" destId="{00CBD0E4-17B6-43A7-BCE0-A2FF7D4B04DA}" srcOrd="0" destOrd="0" presId="urn:microsoft.com/office/officeart/2005/8/layout/chevron2"/>
    <dgm:cxn modelId="{E410648D-1532-4E47-8E1C-D5F6F2E38B12}" srcId="{68E4FF91-67AF-4DE4-A2EC-524FD2E877DA}" destId="{589928DE-2E25-4EFB-8701-B50AB1D95791}" srcOrd="2" destOrd="0" parTransId="{42B9295F-20B2-495F-A03D-F0665E69A4A5}" sibTransId="{D726AD89-188F-443E-9C84-0A4346C967CC}"/>
    <dgm:cxn modelId="{1E1B6028-11AC-45D8-BF5E-89B3A110E8D0}" srcId="{E9330319-ECCA-46B9-98AE-CD0121599CA9}" destId="{AF3F9232-7C35-4A1B-A858-EC6C89FD9F07}" srcOrd="0" destOrd="0" parTransId="{C86C0630-F031-453A-90FD-3D34C7DC8775}" sibTransId="{D577B68F-84E3-419E-A42F-826A215B9597}"/>
    <dgm:cxn modelId="{96E33E67-D8D1-414A-9C80-2A38970B5F82}" type="presOf" srcId="{589928DE-2E25-4EFB-8701-B50AB1D95791}" destId="{F9B17D61-2A0F-430C-87C1-CB51AC6AC75A}" srcOrd="0" destOrd="0" presId="urn:microsoft.com/office/officeart/2005/8/layout/chevron2"/>
    <dgm:cxn modelId="{D4897768-8D18-4AB6-ADCE-1E614B85D3A8}" srcId="{589928DE-2E25-4EFB-8701-B50AB1D95791}" destId="{E719BB3C-E20E-4B7A-B35D-D8BFED7B6DAB}" srcOrd="1" destOrd="0" parTransId="{680A9BB4-238A-4F1A-875E-47B122D5A181}" sibTransId="{6BAAC05B-626C-4CBC-B0F2-0C3A821DD1C8}"/>
    <dgm:cxn modelId="{003DC443-8E04-4619-8AA2-0D05DBE63CE3}" type="presOf" srcId="{45F91AA9-4C11-4763-BB3B-3361AC0E382E}" destId="{3028E79A-4078-43B6-B6F1-B98A9577B705}" srcOrd="0" destOrd="0" presId="urn:microsoft.com/office/officeart/2005/8/layout/chevron2"/>
    <dgm:cxn modelId="{805A007C-661F-4E6F-8C6D-9C01FED5B7D7}" type="presOf" srcId="{AF3F9232-7C35-4A1B-A858-EC6C89FD9F07}" destId="{FFDE12AE-6B08-4361-9B4A-C438B6AE8AA9}" srcOrd="0" destOrd="0" presId="urn:microsoft.com/office/officeart/2005/8/layout/chevron2"/>
    <dgm:cxn modelId="{186440C6-D9F7-4DBD-97E4-3D4C1A2EE52A}" type="presOf" srcId="{E719BB3C-E20E-4B7A-B35D-D8BFED7B6DAB}" destId="{A30D9C7E-7B8C-4084-94EC-FEA343D903A7}" srcOrd="0" destOrd="1" presId="urn:microsoft.com/office/officeart/2005/8/layout/chevron2"/>
    <dgm:cxn modelId="{F6104448-A9CE-4AE2-BAFB-AC989BBA42E5}" type="presOf" srcId="{C38B5309-CCAA-4CF3-B5C5-186E27AFE104}" destId="{A30D9C7E-7B8C-4084-94EC-FEA343D903A7}" srcOrd="0" destOrd="2" presId="urn:microsoft.com/office/officeart/2005/8/layout/chevron2"/>
    <dgm:cxn modelId="{44C9E5C0-E5C2-40AF-A4E2-FEDCF047ECD7}" type="presOf" srcId="{4DECAD6A-006A-45E4-986E-08BDF22CB997}" destId="{3F035CD6-63DB-4CFB-8090-9512AF7C3F16}" srcOrd="0" destOrd="0" presId="urn:microsoft.com/office/officeart/2005/8/layout/chevron2"/>
    <dgm:cxn modelId="{5759D68C-9341-4BD5-93EE-F7C74B1A2B50}" srcId="{68E4FF91-67AF-4DE4-A2EC-524FD2E877DA}" destId="{E9330319-ECCA-46B9-98AE-CD0121599CA9}" srcOrd="1" destOrd="0" parTransId="{050C21FC-8DE8-4C75-9D8E-DF2C8B6A68C5}" sibTransId="{1FF526BC-52F4-4386-A957-3B256EF2EFE0}"/>
    <dgm:cxn modelId="{E14D256F-7A4E-4C8D-BB6A-2D52A2C9F466}" type="presOf" srcId="{90D435E0-655E-4EE0-AC50-C2E39449C2F2}" destId="{A30D9C7E-7B8C-4084-94EC-FEA343D903A7}" srcOrd="0" destOrd="0" presId="urn:microsoft.com/office/officeart/2005/8/layout/chevron2"/>
    <dgm:cxn modelId="{8DC279A8-6D27-4833-9746-5983D88E1D74}" type="presOf" srcId="{8E1AB57E-DB92-4C44-8258-CE73E0CDE051}" destId="{FFDE12AE-6B08-4361-9B4A-C438B6AE8AA9}" srcOrd="0" destOrd="1" presId="urn:microsoft.com/office/officeart/2005/8/layout/chevron2"/>
    <dgm:cxn modelId="{EF703E1D-C6F0-40C0-8C97-E7719947B45D}" type="presOf" srcId="{E9330319-ECCA-46B9-98AE-CD0121599CA9}" destId="{7299890F-8DCE-4221-8D95-02E72EC9B303}" srcOrd="0" destOrd="0" presId="urn:microsoft.com/office/officeart/2005/8/layout/chevron2"/>
    <dgm:cxn modelId="{E661137F-72DB-4E90-89D0-D4119902932C}" srcId="{4DECAD6A-006A-45E4-986E-08BDF22CB997}" destId="{45F91AA9-4C11-4763-BB3B-3361AC0E382E}" srcOrd="0" destOrd="0" parTransId="{37F632C3-C8E3-4396-980A-3625E9ABB11D}" sibTransId="{663F0D4E-7285-4DC1-935D-6BBE4E17DCB8}"/>
    <dgm:cxn modelId="{994D496F-0ADB-46C4-9BC6-5F4DA14B553A}" srcId="{589928DE-2E25-4EFB-8701-B50AB1D95791}" destId="{90D435E0-655E-4EE0-AC50-C2E39449C2F2}" srcOrd="0" destOrd="0" parTransId="{E2E49E33-6EF2-40A0-9332-A0E5AF307896}" sibTransId="{FA1CEB6F-A196-47C2-97FE-11911123F8C0}"/>
    <dgm:cxn modelId="{1DB8A19D-0470-432C-9A40-1ACD22A68B6A}" srcId="{E9330319-ECCA-46B9-98AE-CD0121599CA9}" destId="{8E1AB57E-DB92-4C44-8258-CE73E0CDE051}" srcOrd="1" destOrd="0" parTransId="{AE8D579F-9470-4B9D-83B6-CD8757AE63A6}" sibTransId="{0BC67BA9-55F4-495F-870B-2F595B6DC356}"/>
    <dgm:cxn modelId="{10801CA9-3187-48BD-9594-7FC680502BEB}" srcId="{68E4FF91-67AF-4DE4-A2EC-524FD2E877DA}" destId="{4DECAD6A-006A-45E4-986E-08BDF22CB997}" srcOrd="0" destOrd="0" parTransId="{3F6D2B49-6254-4A67-9FEF-8E7F1BFAF34F}" sibTransId="{935F52AF-B8F8-464C-B05B-2F39BA1A05DA}"/>
    <dgm:cxn modelId="{F2FC76A7-A3E3-4F99-B776-A5FB217ED67C}" type="presParOf" srcId="{00CBD0E4-17B6-43A7-BCE0-A2FF7D4B04DA}" destId="{D337F133-AB5D-43EC-8EDD-75D8AB89C795}" srcOrd="0" destOrd="0" presId="urn:microsoft.com/office/officeart/2005/8/layout/chevron2"/>
    <dgm:cxn modelId="{9B67E8F9-2550-4338-A104-F33241C36AD1}" type="presParOf" srcId="{D337F133-AB5D-43EC-8EDD-75D8AB89C795}" destId="{3F035CD6-63DB-4CFB-8090-9512AF7C3F16}" srcOrd="0" destOrd="0" presId="urn:microsoft.com/office/officeart/2005/8/layout/chevron2"/>
    <dgm:cxn modelId="{122B939A-8F72-4346-B501-24A34199D984}" type="presParOf" srcId="{D337F133-AB5D-43EC-8EDD-75D8AB89C795}" destId="{3028E79A-4078-43B6-B6F1-B98A9577B705}" srcOrd="1" destOrd="0" presId="urn:microsoft.com/office/officeart/2005/8/layout/chevron2"/>
    <dgm:cxn modelId="{E2980939-F82E-47C5-B809-1D7796691A45}" type="presParOf" srcId="{00CBD0E4-17B6-43A7-BCE0-A2FF7D4B04DA}" destId="{7725A2F4-DF7C-4897-BA24-BD9E57D9AC06}" srcOrd="1" destOrd="0" presId="urn:microsoft.com/office/officeart/2005/8/layout/chevron2"/>
    <dgm:cxn modelId="{E47878EE-E25E-4DD5-A974-F9560E3FA8EA}" type="presParOf" srcId="{00CBD0E4-17B6-43A7-BCE0-A2FF7D4B04DA}" destId="{3C6F52D5-8746-464E-820F-DE73CF8D6F16}" srcOrd="2" destOrd="0" presId="urn:microsoft.com/office/officeart/2005/8/layout/chevron2"/>
    <dgm:cxn modelId="{A3BA0199-C2A8-4503-A184-D1C0699F3C4D}" type="presParOf" srcId="{3C6F52D5-8746-464E-820F-DE73CF8D6F16}" destId="{7299890F-8DCE-4221-8D95-02E72EC9B303}" srcOrd="0" destOrd="0" presId="urn:microsoft.com/office/officeart/2005/8/layout/chevron2"/>
    <dgm:cxn modelId="{B3C9D042-8107-495E-8CA8-25FAE141DD7B}" type="presParOf" srcId="{3C6F52D5-8746-464E-820F-DE73CF8D6F16}" destId="{FFDE12AE-6B08-4361-9B4A-C438B6AE8AA9}" srcOrd="1" destOrd="0" presId="urn:microsoft.com/office/officeart/2005/8/layout/chevron2"/>
    <dgm:cxn modelId="{EC74A17B-ACB0-400C-88BB-9E8E8C2BCE78}" type="presParOf" srcId="{00CBD0E4-17B6-43A7-BCE0-A2FF7D4B04DA}" destId="{743C3265-F7CD-482B-BACC-19A4E9D5FD88}" srcOrd="3" destOrd="0" presId="urn:microsoft.com/office/officeart/2005/8/layout/chevron2"/>
    <dgm:cxn modelId="{737A6784-FFD5-4DF2-B4A8-86E776E283D6}" type="presParOf" srcId="{00CBD0E4-17B6-43A7-BCE0-A2FF7D4B04DA}" destId="{21CEDB95-BA74-4CD2-9343-D0AC35144311}" srcOrd="4" destOrd="0" presId="urn:microsoft.com/office/officeart/2005/8/layout/chevron2"/>
    <dgm:cxn modelId="{BA8CEC26-22ED-4F70-B12F-2F42C37D14DA}" type="presParOf" srcId="{21CEDB95-BA74-4CD2-9343-D0AC35144311}" destId="{F9B17D61-2A0F-430C-87C1-CB51AC6AC75A}" srcOrd="0" destOrd="0" presId="urn:microsoft.com/office/officeart/2005/8/layout/chevron2"/>
    <dgm:cxn modelId="{87D96E68-3017-4805-AE41-23AF339EAF7D}" type="presParOf" srcId="{21CEDB95-BA74-4CD2-9343-D0AC35144311}" destId="{A30D9C7E-7B8C-4084-94EC-FEA343D903A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4193B5-93E1-4785-96B9-50830588C6AB}" type="doc">
      <dgm:prSet loTypeId="urn:microsoft.com/office/officeart/2005/8/layout/hProcess11" loCatId="process" qsTypeId="urn:microsoft.com/office/officeart/2005/8/quickstyle/simple1" qsCatId="simple" csTypeId="urn:microsoft.com/office/officeart/2005/8/colors/accent1_2" csCatId="accent1" phldr="1"/>
      <dgm:spPr/>
    </dgm:pt>
    <dgm:pt modelId="{E0A24255-B4D2-4645-AA12-132385D49040}">
      <dgm:prSet phldrT="[Text]"/>
      <dgm:spPr/>
      <dgm:t>
        <a:bodyPr/>
        <a:lstStyle/>
        <a:p>
          <a:r>
            <a:rPr lang="en-US" dirty="0" smtClean="0"/>
            <a:t>Sept 2006</a:t>
          </a:r>
        </a:p>
        <a:p>
          <a:r>
            <a:rPr lang="en-US" dirty="0" smtClean="0"/>
            <a:t>Acquired Terra Water Group Limited</a:t>
          </a:r>
          <a:endParaRPr lang="en-US" dirty="0"/>
        </a:p>
      </dgm:t>
    </dgm:pt>
    <dgm:pt modelId="{953CC793-1F02-4FA7-BAC0-221B2BAE7CA7}" type="parTrans" cxnId="{C9720D2B-54E2-4F56-9174-4B3A1CCFC5B8}">
      <dgm:prSet/>
      <dgm:spPr/>
      <dgm:t>
        <a:bodyPr/>
        <a:lstStyle/>
        <a:p>
          <a:endParaRPr lang="en-US"/>
        </a:p>
      </dgm:t>
    </dgm:pt>
    <dgm:pt modelId="{535CE8A1-E5D1-40BA-B6E1-B8E609C57B6A}" type="sibTrans" cxnId="{C9720D2B-54E2-4F56-9174-4B3A1CCFC5B8}">
      <dgm:prSet/>
      <dgm:spPr/>
      <dgm:t>
        <a:bodyPr/>
        <a:lstStyle/>
        <a:p>
          <a:endParaRPr lang="en-US"/>
        </a:p>
      </dgm:t>
    </dgm:pt>
    <dgm:pt modelId="{94855292-EA2F-476A-9344-EE76213E8A2C}">
      <dgm:prSet phldrT="[Text]"/>
      <dgm:spPr/>
      <dgm:t>
        <a:bodyPr/>
        <a:lstStyle/>
        <a:p>
          <a:r>
            <a:rPr lang="en-US" dirty="0" smtClean="0">
              <a:solidFill>
                <a:srgbClr val="FF0000"/>
              </a:solidFill>
            </a:rPr>
            <a:t>Sept 2011</a:t>
          </a:r>
        </a:p>
        <a:p>
          <a:r>
            <a:rPr lang="en-US" dirty="0" smtClean="0">
              <a:solidFill>
                <a:srgbClr val="FF0000"/>
              </a:solidFill>
            </a:rPr>
            <a:t>Acquired Axis Energy Services Holdings Inc</a:t>
          </a:r>
          <a:endParaRPr lang="en-US" dirty="0">
            <a:solidFill>
              <a:srgbClr val="FF0000"/>
            </a:solidFill>
          </a:endParaRPr>
        </a:p>
      </dgm:t>
    </dgm:pt>
    <dgm:pt modelId="{E24766ED-42E3-4735-B3A2-C3C4BCD16D6C}" type="parTrans" cxnId="{AD829140-2B21-4A1E-96F3-13187F7185CA}">
      <dgm:prSet/>
      <dgm:spPr/>
      <dgm:t>
        <a:bodyPr/>
        <a:lstStyle/>
        <a:p>
          <a:endParaRPr lang="en-US"/>
        </a:p>
      </dgm:t>
    </dgm:pt>
    <dgm:pt modelId="{36ACE681-FF34-4498-A7A5-7530F5961D4F}" type="sibTrans" cxnId="{AD829140-2B21-4A1E-96F3-13187F7185CA}">
      <dgm:prSet/>
      <dgm:spPr/>
      <dgm:t>
        <a:bodyPr/>
        <a:lstStyle/>
        <a:p>
          <a:endParaRPr lang="en-US"/>
        </a:p>
      </dgm:t>
    </dgm:pt>
    <dgm:pt modelId="{B3485447-790C-473A-B3A4-92BB355E5568}">
      <dgm:prSet phldrT="[Text]"/>
      <dgm:spPr/>
      <dgm:t>
        <a:bodyPr/>
        <a:lstStyle/>
        <a:p>
          <a:r>
            <a:rPr lang="en-US" dirty="0" smtClean="0"/>
            <a:t>July 2008</a:t>
          </a:r>
        </a:p>
        <a:p>
          <a:r>
            <a:rPr lang="en-US" dirty="0" smtClean="0"/>
            <a:t>Acquired Rick’s Well Servicing Ltd.</a:t>
          </a:r>
          <a:endParaRPr lang="en-US" dirty="0"/>
        </a:p>
      </dgm:t>
    </dgm:pt>
    <dgm:pt modelId="{F4BDB4F0-F986-4CD7-AA7F-27F6C2C924EA}" type="parTrans" cxnId="{018B9370-142B-44FE-B909-332A854A6AC1}">
      <dgm:prSet/>
      <dgm:spPr/>
      <dgm:t>
        <a:bodyPr/>
        <a:lstStyle/>
        <a:p>
          <a:endParaRPr lang="en-US"/>
        </a:p>
      </dgm:t>
    </dgm:pt>
    <dgm:pt modelId="{404E94AA-54FF-4486-AC8D-821DB2D2348A}" type="sibTrans" cxnId="{018B9370-142B-44FE-B909-332A854A6AC1}">
      <dgm:prSet/>
      <dgm:spPr/>
      <dgm:t>
        <a:bodyPr/>
        <a:lstStyle/>
        <a:p>
          <a:endParaRPr lang="en-US"/>
        </a:p>
      </dgm:t>
    </dgm:pt>
    <dgm:pt modelId="{D2F89AE0-6003-4004-BCA1-6E1E2C146261}">
      <dgm:prSet phldrT="[Text]"/>
      <dgm:spPr/>
      <dgm:t>
        <a:bodyPr/>
        <a:lstStyle/>
        <a:p>
          <a:r>
            <a:rPr lang="en-US" dirty="0" smtClean="0">
              <a:solidFill>
                <a:srgbClr val="FF0000"/>
              </a:solidFill>
            </a:rPr>
            <a:t>June 2008</a:t>
          </a:r>
        </a:p>
        <a:p>
          <a:r>
            <a:rPr lang="en-US" dirty="0" smtClean="0">
              <a:solidFill>
                <a:srgbClr val="FF0000"/>
              </a:solidFill>
            </a:rPr>
            <a:t>Acquired Grey Wolf Inc.</a:t>
          </a:r>
          <a:endParaRPr lang="en-US" dirty="0">
            <a:solidFill>
              <a:srgbClr val="FF0000"/>
            </a:solidFill>
          </a:endParaRPr>
        </a:p>
      </dgm:t>
    </dgm:pt>
    <dgm:pt modelId="{D365BA0D-7C2B-4426-83B2-DFE94BBE26CC}" type="parTrans" cxnId="{DFCECDBD-A342-4BC6-971A-736C16374F84}">
      <dgm:prSet/>
      <dgm:spPr/>
      <dgm:t>
        <a:bodyPr/>
        <a:lstStyle/>
        <a:p>
          <a:endParaRPr lang="en-US"/>
        </a:p>
      </dgm:t>
    </dgm:pt>
    <dgm:pt modelId="{2FC89FBB-D0C8-4752-805A-287149CDEBAC}" type="sibTrans" cxnId="{DFCECDBD-A342-4BC6-971A-736C16374F84}">
      <dgm:prSet/>
      <dgm:spPr/>
      <dgm:t>
        <a:bodyPr/>
        <a:lstStyle/>
        <a:p>
          <a:endParaRPr lang="en-US"/>
        </a:p>
      </dgm:t>
    </dgm:pt>
    <dgm:pt modelId="{0D6F2FED-4297-4200-9770-D3A0C3D14F13}">
      <dgm:prSet phldrT="[Text]"/>
      <dgm:spPr/>
      <dgm:t>
        <a:bodyPr/>
        <a:lstStyle/>
        <a:p>
          <a:r>
            <a:rPr lang="en-US" dirty="0" smtClean="0">
              <a:solidFill>
                <a:srgbClr val="FF0000"/>
              </a:solidFill>
            </a:rPr>
            <a:t>March 2011</a:t>
          </a:r>
        </a:p>
        <a:p>
          <a:r>
            <a:rPr lang="en-US" dirty="0" smtClean="0">
              <a:solidFill>
                <a:srgbClr val="FF0000"/>
              </a:solidFill>
            </a:rPr>
            <a:t>Acquired Drake Directional </a:t>
          </a:r>
          <a:r>
            <a:rPr lang="en-US" dirty="0" err="1" smtClean="0">
              <a:solidFill>
                <a:srgbClr val="FF0000"/>
              </a:solidFill>
            </a:rPr>
            <a:t>Drilling,LLC</a:t>
          </a:r>
          <a:r>
            <a:rPr lang="en-US" dirty="0" smtClean="0">
              <a:solidFill>
                <a:srgbClr val="FF0000"/>
              </a:solidFill>
            </a:rPr>
            <a:t> and Drake MWD </a:t>
          </a:r>
          <a:r>
            <a:rPr lang="en-US" dirty="0" err="1" smtClean="0">
              <a:solidFill>
                <a:srgbClr val="FF0000"/>
              </a:solidFill>
            </a:rPr>
            <a:t>Services,LLC</a:t>
          </a:r>
          <a:endParaRPr lang="en-US" dirty="0">
            <a:solidFill>
              <a:srgbClr val="FF0000"/>
            </a:solidFill>
          </a:endParaRPr>
        </a:p>
      </dgm:t>
    </dgm:pt>
    <dgm:pt modelId="{724E066F-9D44-4BD3-9AB5-206C8150B461}" type="parTrans" cxnId="{4344125B-B30E-48D5-8BC6-F76E5BC2162E}">
      <dgm:prSet/>
      <dgm:spPr/>
      <dgm:t>
        <a:bodyPr/>
        <a:lstStyle/>
        <a:p>
          <a:endParaRPr lang="en-US"/>
        </a:p>
      </dgm:t>
    </dgm:pt>
    <dgm:pt modelId="{8EE9CBA2-F087-4CF5-8884-6929267ABB3B}" type="sibTrans" cxnId="{4344125B-B30E-48D5-8BC6-F76E5BC2162E}">
      <dgm:prSet/>
      <dgm:spPr/>
      <dgm:t>
        <a:bodyPr/>
        <a:lstStyle/>
        <a:p>
          <a:endParaRPr lang="en-US"/>
        </a:p>
      </dgm:t>
    </dgm:pt>
    <dgm:pt modelId="{2F16C620-D0B6-4F5E-8658-70C82E157403}" type="pres">
      <dgm:prSet presAssocID="{BB4193B5-93E1-4785-96B9-50830588C6AB}" presName="Name0" presStyleCnt="0">
        <dgm:presLayoutVars>
          <dgm:dir/>
          <dgm:resizeHandles val="exact"/>
        </dgm:presLayoutVars>
      </dgm:prSet>
      <dgm:spPr/>
    </dgm:pt>
    <dgm:pt modelId="{0FC1A8A0-894C-422F-9A80-B37DD3932659}" type="pres">
      <dgm:prSet presAssocID="{BB4193B5-93E1-4785-96B9-50830588C6AB}" presName="arrow" presStyleLbl="bgShp" presStyleIdx="0" presStyleCnt="1"/>
      <dgm:spPr>
        <a:ln>
          <a:solidFill>
            <a:schemeClr val="accent1">
              <a:lumMod val="75000"/>
              <a:lumOff val="25000"/>
            </a:schemeClr>
          </a:solidFill>
        </a:ln>
      </dgm:spPr>
    </dgm:pt>
    <dgm:pt modelId="{29F35D36-367C-4B93-891A-F3CB827B526F}" type="pres">
      <dgm:prSet presAssocID="{BB4193B5-93E1-4785-96B9-50830588C6AB}" presName="points" presStyleCnt="0"/>
      <dgm:spPr/>
    </dgm:pt>
    <dgm:pt modelId="{B98F4165-000D-4402-A3E8-8CCDE2D06BCF}" type="pres">
      <dgm:prSet presAssocID="{E0A24255-B4D2-4645-AA12-132385D49040}" presName="compositeA" presStyleCnt="0"/>
      <dgm:spPr/>
    </dgm:pt>
    <dgm:pt modelId="{4519D3CD-0023-4F44-B267-739B4451F258}" type="pres">
      <dgm:prSet presAssocID="{E0A24255-B4D2-4645-AA12-132385D49040}" presName="textA" presStyleLbl="revTx" presStyleIdx="0" presStyleCnt="5">
        <dgm:presLayoutVars>
          <dgm:bulletEnabled val="1"/>
        </dgm:presLayoutVars>
      </dgm:prSet>
      <dgm:spPr/>
      <dgm:t>
        <a:bodyPr/>
        <a:lstStyle/>
        <a:p>
          <a:endParaRPr lang="en-US"/>
        </a:p>
      </dgm:t>
    </dgm:pt>
    <dgm:pt modelId="{0E7FEA86-90E5-4F3C-80BC-5C1CFF1C31D7}" type="pres">
      <dgm:prSet presAssocID="{E0A24255-B4D2-4645-AA12-132385D49040}" presName="circleA" presStyleLbl="node1" presStyleIdx="0" presStyleCnt="5"/>
      <dgm:spPr/>
    </dgm:pt>
    <dgm:pt modelId="{6AF8504B-F448-4454-9B80-7D5BE0E86A2C}" type="pres">
      <dgm:prSet presAssocID="{E0A24255-B4D2-4645-AA12-132385D49040}" presName="spaceA" presStyleCnt="0"/>
      <dgm:spPr/>
    </dgm:pt>
    <dgm:pt modelId="{90E044A7-6109-472F-89FE-28129D19E30E}" type="pres">
      <dgm:prSet presAssocID="{535CE8A1-E5D1-40BA-B6E1-B8E609C57B6A}" presName="space" presStyleCnt="0"/>
      <dgm:spPr/>
    </dgm:pt>
    <dgm:pt modelId="{4A6AEE6F-FC42-42C1-8028-BC0D54E23981}" type="pres">
      <dgm:prSet presAssocID="{D2F89AE0-6003-4004-BCA1-6E1E2C146261}" presName="compositeB" presStyleCnt="0"/>
      <dgm:spPr/>
    </dgm:pt>
    <dgm:pt modelId="{8E4F9983-5C4D-4CFD-A12D-7FAD65A7069F}" type="pres">
      <dgm:prSet presAssocID="{D2F89AE0-6003-4004-BCA1-6E1E2C146261}" presName="textB" presStyleLbl="revTx" presStyleIdx="1" presStyleCnt="5">
        <dgm:presLayoutVars>
          <dgm:bulletEnabled val="1"/>
        </dgm:presLayoutVars>
      </dgm:prSet>
      <dgm:spPr/>
      <dgm:t>
        <a:bodyPr/>
        <a:lstStyle/>
        <a:p>
          <a:endParaRPr lang="en-US"/>
        </a:p>
      </dgm:t>
    </dgm:pt>
    <dgm:pt modelId="{E6F087DE-A3D2-4BE9-8E2C-1FEE1207E3C3}" type="pres">
      <dgm:prSet presAssocID="{D2F89AE0-6003-4004-BCA1-6E1E2C146261}" presName="circleB" presStyleLbl="node1" presStyleIdx="1" presStyleCnt="5"/>
      <dgm:spPr/>
    </dgm:pt>
    <dgm:pt modelId="{40EF6450-C1E1-407A-B5A0-6BB81A684260}" type="pres">
      <dgm:prSet presAssocID="{D2F89AE0-6003-4004-BCA1-6E1E2C146261}" presName="spaceB" presStyleCnt="0"/>
      <dgm:spPr/>
    </dgm:pt>
    <dgm:pt modelId="{4320396E-09BA-47D9-8255-13138723A21E}" type="pres">
      <dgm:prSet presAssocID="{2FC89FBB-D0C8-4752-805A-287149CDEBAC}" presName="space" presStyleCnt="0"/>
      <dgm:spPr/>
    </dgm:pt>
    <dgm:pt modelId="{5138731C-5893-4D67-85DC-DFE696EBFC4A}" type="pres">
      <dgm:prSet presAssocID="{B3485447-790C-473A-B3A4-92BB355E5568}" presName="compositeA" presStyleCnt="0"/>
      <dgm:spPr/>
    </dgm:pt>
    <dgm:pt modelId="{C1FE14F4-4815-46C3-B5DC-06032BC1A71A}" type="pres">
      <dgm:prSet presAssocID="{B3485447-790C-473A-B3A4-92BB355E5568}" presName="textA" presStyleLbl="revTx" presStyleIdx="2" presStyleCnt="5">
        <dgm:presLayoutVars>
          <dgm:bulletEnabled val="1"/>
        </dgm:presLayoutVars>
      </dgm:prSet>
      <dgm:spPr/>
      <dgm:t>
        <a:bodyPr/>
        <a:lstStyle/>
        <a:p>
          <a:endParaRPr lang="en-US"/>
        </a:p>
      </dgm:t>
    </dgm:pt>
    <dgm:pt modelId="{9077AE95-6245-4305-9B82-58264D440A6F}" type="pres">
      <dgm:prSet presAssocID="{B3485447-790C-473A-B3A4-92BB355E5568}" presName="circleA" presStyleLbl="node1" presStyleIdx="2" presStyleCnt="5"/>
      <dgm:spPr/>
    </dgm:pt>
    <dgm:pt modelId="{F73DF998-57E9-40DC-9C6F-3D7D09C81D62}" type="pres">
      <dgm:prSet presAssocID="{B3485447-790C-473A-B3A4-92BB355E5568}" presName="spaceA" presStyleCnt="0"/>
      <dgm:spPr/>
    </dgm:pt>
    <dgm:pt modelId="{1B1F35C4-32E6-4AB2-AA8B-5FEBB1620580}" type="pres">
      <dgm:prSet presAssocID="{404E94AA-54FF-4486-AC8D-821DB2D2348A}" presName="space" presStyleCnt="0"/>
      <dgm:spPr/>
    </dgm:pt>
    <dgm:pt modelId="{878D332D-6E6B-4FA0-8C58-DD733B4D8C73}" type="pres">
      <dgm:prSet presAssocID="{0D6F2FED-4297-4200-9770-D3A0C3D14F13}" presName="compositeB" presStyleCnt="0"/>
      <dgm:spPr/>
    </dgm:pt>
    <dgm:pt modelId="{3D62384C-9CD5-41F8-B28F-45DEBEF15E42}" type="pres">
      <dgm:prSet presAssocID="{0D6F2FED-4297-4200-9770-D3A0C3D14F13}" presName="textB" presStyleLbl="revTx" presStyleIdx="3" presStyleCnt="5">
        <dgm:presLayoutVars>
          <dgm:bulletEnabled val="1"/>
        </dgm:presLayoutVars>
      </dgm:prSet>
      <dgm:spPr/>
      <dgm:t>
        <a:bodyPr/>
        <a:lstStyle/>
        <a:p>
          <a:endParaRPr lang="en-US"/>
        </a:p>
      </dgm:t>
    </dgm:pt>
    <dgm:pt modelId="{D526CB91-9E3B-4F5F-B4AE-360D93EB6183}" type="pres">
      <dgm:prSet presAssocID="{0D6F2FED-4297-4200-9770-D3A0C3D14F13}" presName="circleB" presStyleLbl="node1" presStyleIdx="3" presStyleCnt="5"/>
      <dgm:spPr/>
    </dgm:pt>
    <dgm:pt modelId="{0D853AC4-4A5B-4A5B-B60A-7D36677F03CB}" type="pres">
      <dgm:prSet presAssocID="{0D6F2FED-4297-4200-9770-D3A0C3D14F13}" presName="spaceB" presStyleCnt="0"/>
      <dgm:spPr/>
    </dgm:pt>
    <dgm:pt modelId="{12478558-3344-41B0-85AC-DECFD6EB3527}" type="pres">
      <dgm:prSet presAssocID="{8EE9CBA2-F087-4CF5-8884-6929267ABB3B}" presName="space" presStyleCnt="0"/>
      <dgm:spPr/>
    </dgm:pt>
    <dgm:pt modelId="{35398A7B-4069-4B4F-AE9D-2E0F51767A43}" type="pres">
      <dgm:prSet presAssocID="{94855292-EA2F-476A-9344-EE76213E8A2C}" presName="compositeA" presStyleCnt="0"/>
      <dgm:spPr/>
    </dgm:pt>
    <dgm:pt modelId="{9BFB4719-A921-418E-9F06-4242F6F2A4F2}" type="pres">
      <dgm:prSet presAssocID="{94855292-EA2F-476A-9344-EE76213E8A2C}" presName="textA" presStyleLbl="revTx" presStyleIdx="4" presStyleCnt="5">
        <dgm:presLayoutVars>
          <dgm:bulletEnabled val="1"/>
        </dgm:presLayoutVars>
      </dgm:prSet>
      <dgm:spPr/>
      <dgm:t>
        <a:bodyPr/>
        <a:lstStyle/>
        <a:p>
          <a:endParaRPr lang="en-US"/>
        </a:p>
      </dgm:t>
    </dgm:pt>
    <dgm:pt modelId="{75712FBF-6895-4D6C-960C-B4E2A20BC146}" type="pres">
      <dgm:prSet presAssocID="{94855292-EA2F-476A-9344-EE76213E8A2C}" presName="circleA" presStyleLbl="node1" presStyleIdx="4" presStyleCnt="5"/>
      <dgm:spPr/>
    </dgm:pt>
    <dgm:pt modelId="{1CFEC9A8-752F-4DBE-BC3B-090FFAFFD896}" type="pres">
      <dgm:prSet presAssocID="{94855292-EA2F-476A-9344-EE76213E8A2C}" presName="spaceA" presStyleCnt="0"/>
      <dgm:spPr/>
    </dgm:pt>
  </dgm:ptLst>
  <dgm:cxnLst>
    <dgm:cxn modelId="{703E5456-5DF1-4DB4-AA4F-28CB14B3E5AE}" type="presOf" srcId="{0D6F2FED-4297-4200-9770-D3A0C3D14F13}" destId="{3D62384C-9CD5-41F8-B28F-45DEBEF15E42}" srcOrd="0" destOrd="0" presId="urn:microsoft.com/office/officeart/2005/8/layout/hProcess11"/>
    <dgm:cxn modelId="{6C90699E-7FE1-491E-8453-FBBA23FB07D0}" type="presOf" srcId="{BB4193B5-93E1-4785-96B9-50830588C6AB}" destId="{2F16C620-D0B6-4F5E-8658-70C82E157403}" srcOrd="0" destOrd="0" presId="urn:microsoft.com/office/officeart/2005/8/layout/hProcess11"/>
    <dgm:cxn modelId="{4344125B-B30E-48D5-8BC6-F76E5BC2162E}" srcId="{BB4193B5-93E1-4785-96B9-50830588C6AB}" destId="{0D6F2FED-4297-4200-9770-D3A0C3D14F13}" srcOrd="3" destOrd="0" parTransId="{724E066F-9D44-4BD3-9AB5-206C8150B461}" sibTransId="{8EE9CBA2-F087-4CF5-8884-6929267ABB3B}"/>
    <dgm:cxn modelId="{C737BC58-1646-4311-AB86-9D8535B9BC76}" type="presOf" srcId="{94855292-EA2F-476A-9344-EE76213E8A2C}" destId="{9BFB4719-A921-418E-9F06-4242F6F2A4F2}" srcOrd="0" destOrd="0" presId="urn:microsoft.com/office/officeart/2005/8/layout/hProcess11"/>
    <dgm:cxn modelId="{EB08ADEB-BCC3-4691-9E89-2C52CC246730}" type="presOf" srcId="{B3485447-790C-473A-B3A4-92BB355E5568}" destId="{C1FE14F4-4815-46C3-B5DC-06032BC1A71A}" srcOrd="0" destOrd="0" presId="urn:microsoft.com/office/officeart/2005/8/layout/hProcess11"/>
    <dgm:cxn modelId="{018B9370-142B-44FE-B909-332A854A6AC1}" srcId="{BB4193B5-93E1-4785-96B9-50830588C6AB}" destId="{B3485447-790C-473A-B3A4-92BB355E5568}" srcOrd="2" destOrd="0" parTransId="{F4BDB4F0-F986-4CD7-AA7F-27F6C2C924EA}" sibTransId="{404E94AA-54FF-4486-AC8D-821DB2D2348A}"/>
    <dgm:cxn modelId="{DFCECDBD-A342-4BC6-971A-736C16374F84}" srcId="{BB4193B5-93E1-4785-96B9-50830588C6AB}" destId="{D2F89AE0-6003-4004-BCA1-6E1E2C146261}" srcOrd="1" destOrd="0" parTransId="{D365BA0D-7C2B-4426-83B2-DFE94BBE26CC}" sibTransId="{2FC89FBB-D0C8-4752-805A-287149CDEBAC}"/>
    <dgm:cxn modelId="{AF0CED01-37B4-4AD9-8AA6-8309CB691CA4}" type="presOf" srcId="{D2F89AE0-6003-4004-BCA1-6E1E2C146261}" destId="{8E4F9983-5C4D-4CFD-A12D-7FAD65A7069F}" srcOrd="0" destOrd="0" presId="urn:microsoft.com/office/officeart/2005/8/layout/hProcess11"/>
    <dgm:cxn modelId="{C9720D2B-54E2-4F56-9174-4B3A1CCFC5B8}" srcId="{BB4193B5-93E1-4785-96B9-50830588C6AB}" destId="{E0A24255-B4D2-4645-AA12-132385D49040}" srcOrd="0" destOrd="0" parTransId="{953CC793-1F02-4FA7-BAC0-221B2BAE7CA7}" sibTransId="{535CE8A1-E5D1-40BA-B6E1-B8E609C57B6A}"/>
    <dgm:cxn modelId="{AD829140-2B21-4A1E-96F3-13187F7185CA}" srcId="{BB4193B5-93E1-4785-96B9-50830588C6AB}" destId="{94855292-EA2F-476A-9344-EE76213E8A2C}" srcOrd="4" destOrd="0" parTransId="{E24766ED-42E3-4735-B3A2-C3C4BCD16D6C}" sibTransId="{36ACE681-FF34-4498-A7A5-7530F5961D4F}"/>
    <dgm:cxn modelId="{C1AAF43A-A363-40AE-A07E-EF54E81C6D5A}" type="presOf" srcId="{E0A24255-B4D2-4645-AA12-132385D49040}" destId="{4519D3CD-0023-4F44-B267-739B4451F258}" srcOrd="0" destOrd="0" presId="urn:microsoft.com/office/officeart/2005/8/layout/hProcess11"/>
    <dgm:cxn modelId="{147102DD-DD07-4463-A44B-A7E105EE1F43}" type="presParOf" srcId="{2F16C620-D0B6-4F5E-8658-70C82E157403}" destId="{0FC1A8A0-894C-422F-9A80-B37DD3932659}" srcOrd="0" destOrd="0" presId="urn:microsoft.com/office/officeart/2005/8/layout/hProcess11"/>
    <dgm:cxn modelId="{75FBDF57-CB93-4921-A091-55623DADAA25}" type="presParOf" srcId="{2F16C620-D0B6-4F5E-8658-70C82E157403}" destId="{29F35D36-367C-4B93-891A-F3CB827B526F}" srcOrd="1" destOrd="0" presId="urn:microsoft.com/office/officeart/2005/8/layout/hProcess11"/>
    <dgm:cxn modelId="{8973F23D-8B11-43A8-AF32-2720819D1C53}" type="presParOf" srcId="{29F35D36-367C-4B93-891A-F3CB827B526F}" destId="{B98F4165-000D-4402-A3E8-8CCDE2D06BCF}" srcOrd="0" destOrd="0" presId="urn:microsoft.com/office/officeart/2005/8/layout/hProcess11"/>
    <dgm:cxn modelId="{389B78D0-644C-4A36-8F6E-824AE67071F1}" type="presParOf" srcId="{B98F4165-000D-4402-A3E8-8CCDE2D06BCF}" destId="{4519D3CD-0023-4F44-B267-739B4451F258}" srcOrd="0" destOrd="0" presId="urn:microsoft.com/office/officeart/2005/8/layout/hProcess11"/>
    <dgm:cxn modelId="{E3367AB6-4A6B-47DC-80FD-B1C27AB917BF}" type="presParOf" srcId="{B98F4165-000D-4402-A3E8-8CCDE2D06BCF}" destId="{0E7FEA86-90E5-4F3C-80BC-5C1CFF1C31D7}" srcOrd="1" destOrd="0" presId="urn:microsoft.com/office/officeart/2005/8/layout/hProcess11"/>
    <dgm:cxn modelId="{58CCBFFF-8AF3-4820-958F-54CB3301A50C}" type="presParOf" srcId="{B98F4165-000D-4402-A3E8-8CCDE2D06BCF}" destId="{6AF8504B-F448-4454-9B80-7D5BE0E86A2C}" srcOrd="2" destOrd="0" presId="urn:microsoft.com/office/officeart/2005/8/layout/hProcess11"/>
    <dgm:cxn modelId="{A8E234DB-632F-431F-B506-75D43BBE0007}" type="presParOf" srcId="{29F35D36-367C-4B93-891A-F3CB827B526F}" destId="{90E044A7-6109-472F-89FE-28129D19E30E}" srcOrd="1" destOrd="0" presId="urn:microsoft.com/office/officeart/2005/8/layout/hProcess11"/>
    <dgm:cxn modelId="{2995DA6C-8B71-4ED8-A4A3-4D8721068901}" type="presParOf" srcId="{29F35D36-367C-4B93-891A-F3CB827B526F}" destId="{4A6AEE6F-FC42-42C1-8028-BC0D54E23981}" srcOrd="2" destOrd="0" presId="urn:microsoft.com/office/officeart/2005/8/layout/hProcess11"/>
    <dgm:cxn modelId="{2EA27DF8-C139-4853-9913-A484644CAD66}" type="presParOf" srcId="{4A6AEE6F-FC42-42C1-8028-BC0D54E23981}" destId="{8E4F9983-5C4D-4CFD-A12D-7FAD65A7069F}" srcOrd="0" destOrd="0" presId="urn:microsoft.com/office/officeart/2005/8/layout/hProcess11"/>
    <dgm:cxn modelId="{A443057D-B049-4F8B-B7E8-8447EF418F72}" type="presParOf" srcId="{4A6AEE6F-FC42-42C1-8028-BC0D54E23981}" destId="{E6F087DE-A3D2-4BE9-8E2C-1FEE1207E3C3}" srcOrd="1" destOrd="0" presId="urn:microsoft.com/office/officeart/2005/8/layout/hProcess11"/>
    <dgm:cxn modelId="{0EA139BE-2890-4BD0-99B2-D3F21770F2CD}" type="presParOf" srcId="{4A6AEE6F-FC42-42C1-8028-BC0D54E23981}" destId="{40EF6450-C1E1-407A-B5A0-6BB81A684260}" srcOrd="2" destOrd="0" presId="urn:microsoft.com/office/officeart/2005/8/layout/hProcess11"/>
    <dgm:cxn modelId="{B4055DE2-E719-4B28-85F2-A2C8D3256505}" type="presParOf" srcId="{29F35D36-367C-4B93-891A-F3CB827B526F}" destId="{4320396E-09BA-47D9-8255-13138723A21E}" srcOrd="3" destOrd="0" presId="urn:microsoft.com/office/officeart/2005/8/layout/hProcess11"/>
    <dgm:cxn modelId="{A1B3DDCE-ED14-433C-B21F-F6A41190B73C}" type="presParOf" srcId="{29F35D36-367C-4B93-891A-F3CB827B526F}" destId="{5138731C-5893-4D67-85DC-DFE696EBFC4A}" srcOrd="4" destOrd="0" presId="urn:microsoft.com/office/officeart/2005/8/layout/hProcess11"/>
    <dgm:cxn modelId="{52B733BA-3A43-4A95-8BCB-3227086445DE}" type="presParOf" srcId="{5138731C-5893-4D67-85DC-DFE696EBFC4A}" destId="{C1FE14F4-4815-46C3-B5DC-06032BC1A71A}" srcOrd="0" destOrd="0" presId="urn:microsoft.com/office/officeart/2005/8/layout/hProcess11"/>
    <dgm:cxn modelId="{A315F0C1-ECE7-44F7-A2CE-51CFE4D619AB}" type="presParOf" srcId="{5138731C-5893-4D67-85DC-DFE696EBFC4A}" destId="{9077AE95-6245-4305-9B82-58264D440A6F}" srcOrd="1" destOrd="0" presId="urn:microsoft.com/office/officeart/2005/8/layout/hProcess11"/>
    <dgm:cxn modelId="{C7AE09F6-AD2D-484F-BC90-C1931151B4B4}" type="presParOf" srcId="{5138731C-5893-4D67-85DC-DFE696EBFC4A}" destId="{F73DF998-57E9-40DC-9C6F-3D7D09C81D62}" srcOrd="2" destOrd="0" presId="urn:microsoft.com/office/officeart/2005/8/layout/hProcess11"/>
    <dgm:cxn modelId="{368FB1A7-33EF-40CA-B745-5986FFBF5321}" type="presParOf" srcId="{29F35D36-367C-4B93-891A-F3CB827B526F}" destId="{1B1F35C4-32E6-4AB2-AA8B-5FEBB1620580}" srcOrd="5" destOrd="0" presId="urn:microsoft.com/office/officeart/2005/8/layout/hProcess11"/>
    <dgm:cxn modelId="{7B1A6C69-3339-4B82-9D52-8464F357CE97}" type="presParOf" srcId="{29F35D36-367C-4B93-891A-F3CB827B526F}" destId="{878D332D-6E6B-4FA0-8C58-DD733B4D8C73}" srcOrd="6" destOrd="0" presId="urn:microsoft.com/office/officeart/2005/8/layout/hProcess11"/>
    <dgm:cxn modelId="{BE5FE3F3-5290-44CD-814D-56014F5730D7}" type="presParOf" srcId="{878D332D-6E6B-4FA0-8C58-DD733B4D8C73}" destId="{3D62384C-9CD5-41F8-B28F-45DEBEF15E42}" srcOrd="0" destOrd="0" presId="urn:microsoft.com/office/officeart/2005/8/layout/hProcess11"/>
    <dgm:cxn modelId="{6839D560-A0A5-413D-BE8D-116B826F1656}" type="presParOf" srcId="{878D332D-6E6B-4FA0-8C58-DD733B4D8C73}" destId="{D526CB91-9E3B-4F5F-B4AE-360D93EB6183}" srcOrd="1" destOrd="0" presId="urn:microsoft.com/office/officeart/2005/8/layout/hProcess11"/>
    <dgm:cxn modelId="{1233C083-9294-45DB-B8C8-8F2F3D1CCA6C}" type="presParOf" srcId="{878D332D-6E6B-4FA0-8C58-DD733B4D8C73}" destId="{0D853AC4-4A5B-4A5B-B60A-7D36677F03CB}" srcOrd="2" destOrd="0" presId="urn:microsoft.com/office/officeart/2005/8/layout/hProcess11"/>
    <dgm:cxn modelId="{28047647-D628-4015-B54F-7FC72F8A7882}" type="presParOf" srcId="{29F35D36-367C-4B93-891A-F3CB827B526F}" destId="{12478558-3344-41B0-85AC-DECFD6EB3527}" srcOrd="7" destOrd="0" presId="urn:microsoft.com/office/officeart/2005/8/layout/hProcess11"/>
    <dgm:cxn modelId="{2DFE8F97-EC6F-4926-BFFE-2914E6DE30BD}" type="presParOf" srcId="{29F35D36-367C-4B93-891A-F3CB827B526F}" destId="{35398A7B-4069-4B4F-AE9D-2E0F51767A43}" srcOrd="8" destOrd="0" presId="urn:microsoft.com/office/officeart/2005/8/layout/hProcess11"/>
    <dgm:cxn modelId="{5273E13E-BAB0-4727-86D0-684105A5C048}" type="presParOf" srcId="{35398A7B-4069-4B4F-AE9D-2E0F51767A43}" destId="{9BFB4719-A921-418E-9F06-4242F6F2A4F2}" srcOrd="0" destOrd="0" presId="urn:microsoft.com/office/officeart/2005/8/layout/hProcess11"/>
    <dgm:cxn modelId="{DE182198-404D-4818-B3E0-0FC86F75A2B2}" type="presParOf" srcId="{35398A7B-4069-4B4F-AE9D-2E0F51767A43}" destId="{75712FBF-6895-4D6C-960C-B4E2A20BC146}" srcOrd="1" destOrd="0" presId="urn:microsoft.com/office/officeart/2005/8/layout/hProcess11"/>
    <dgm:cxn modelId="{03329615-1444-478A-8343-C97D598E5C1F}" type="presParOf" srcId="{35398A7B-4069-4B4F-AE9D-2E0F51767A43}" destId="{1CFEC9A8-752F-4DBE-BC3B-090FFAFFD896}"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0FAD6C-A91E-4CEA-A9A3-70EFAA294C5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E307FD4-4B04-4DAE-A774-0549F9DDCD08}">
      <dgm:prSet phldrT="[Text]"/>
      <dgm:spPr/>
      <dgm:t>
        <a:bodyPr/>
        <a:lstStyle/>
        <a:p>
          <a:r>
            <a:rPr lang="en-US" dirty="0" smtClean="0"/>
            <a:t>Grey Wolf Inc.</a:t>
          </a:r>
          <a:endParaRPr lang="en-US" dirty="0"/>
        </a:p>
      </dgm:t>
    </dgm:pt>
    <dgm:pt modelId="{A7D16A09-4768-4F0C-8DDD-A39CB8821482}" type="parTrans" cxnId="{EB1371DC-136F-48BE-B813-A9215D8E69AE}">
      <dgm:prSet/>
      <dgm:spPr/>
      <dgm:t>
        <a:bodyPr/>
        <a:lstStyle/>
        <a:p>
          <a:endParaRPr lang="en-US"/>
        </a:p>
      </dgm:t>
    </dgm:pt>
    <dgm:pt modelId="{37B9282B-6E68-4095-B8BA-51B01FC5849A}" type="sibTrans" cxnId="{EB1371DC-136F-48BE-B813-A9215D8E69AE}">
      <dgm:prSet/>
      <dgm:spPr/>
      <dgm:t>
        <a:bodyPr/>
        <a:lstStyle/>
        <a:p>
          <a:endParaRPr lang="en-US"/>
        </a:p>
      </dgm:t>
    </dgm:pt>
    <dgm:pt modelId="{A013881F-65DA-43AA-BA77-E56B9A29BC48}">
      <dgm:prSet phldrT="[Text]"/>
      <dgm:spPr/>
      <dgm:t>
        <a:bodyPr/>
        <a:lstStyle/>
        <a:p>
          <a:r>
            <a:rPr lang="en-US" dirty="0" smtClean="0"/>
            <a:t>Major contract oil and natural gas driller based in Houston, Texas</a:t>
          </a:r>
          <a:endParaRPr lang="en-US" dirty="0"/>
        </a:p>
      </dgm:t>
    </dgm:pt>
    <dgm:pt modelId="{3D0AB54C-2141-4E69-9F3D-0128D3ACA368}" type="parTrans" cxnId="{F317DE8C-E551-47AE-8E27-409B9B59ACF5}">
      <dgm:prSet/>
      <dgm:spPr/>
      <dgm:t>
        <a:bodyPr/>
        <a:lstStyle/>
        <a:p>
          <a:endParaRPr lang="en-US"/>
        </a:p>
      </dgm:t>
    </dgm:pt>
    <dgm:pt modelId="{8B7AF732-4BCD-40B3-8877-97EDFF1F3C07}" type="sibTrans" cxnId="{F317DE8C-E551-47AE-8E27-409B9B59ACF5}">
      <dgm:prSet/>
      <dgm:spPr/>
      <dgm:t>
        <a:bodyPr/>
        <a:lstStyle/>
        <a:p>
          <a:endParaRPr lang="en-US"/>
        </a:p>
      </dgm:t>
    </dgm:pt>
    <dgm:pt modelId="{AF3E36C5-40EB-4989-850D-EC494C42E236}">
      <dgm:prSet phldrT="[Text]"/>
      <dgm:spPr/>
      <dgm:t>
        <a:bodyPr/>
        <a:lstStyle/>
        <a:p>
          <a:r>
            <a:rPr lang="en-US" dirty="0" smtClean="0">
              <a:solidFill>
                <a:schemeClr val="bg1"/>
              </a:solidFill>
            </a:rPr>
            <a:t>Drake Directional </a:t>
          </a:r>
          <a:r>
            <a:rPr lang="en-US" dirty="0" err="1" smtClean="0">
              <a:solidFill>
                <a:schemeClr val="bg1"/>
              </a:solidFill>
            </a:rPr>
            <a:t>Drilling,LLC</a:t>
          </a:r>
          <a:r>
            <a:rPr lang="en-US" dirty="0" smtClean="0">
              <a:solidFill>
                <a:schemeClr val="bg1"/>
              </a:solidFill>
            </a:rPr>
            <a:t> and Drake MWD </a:t>
          </a:r>
          <a:r>
            <a:rPr lang="en-US" dirty="0" err="1" smtClean="0">
              <a:solidFill>
                <a:schemeClr val="bg1"/>
              </a:solidFill>
            </a:rPr>
            <a:t>Services,LLC</a:t>
          </a:r>
          <a:endParaRPr lang="en-US" dirty="0">
            <a:solidFill>
              <a:schemeClr val="bg1"/>
            </a:solidFill>
          </a:endParaRPr>
        </a:p>
      </dgm:t>
    </dgm:pt>
    <dgm:pt modelId="{E4911DB8-F8A6-46BC-9874-104718D1256A}" type="parTrans" cxnId="{826E5135-90FF-473B-93C9-567256D7F544}">
      <dgm:prSet/>
      <dgm:spPr/>
      <dgm:t>
        <a:bodyPr/>
        <a:lstStyle/>
        <a:p>
          <a:endParaRPr lang="en-US"/>
        </a:p>
      </dgm:t>
    </dgm:pt>
    <dgm:pt modelId="{97848D2D-E99F-4862-B33F-534F7E81982C}" type="sibTrans" cxnId="{826E5135-90FF-473B-93C9-567256D7F544}">
      <dgm:prSet/>
      <dgm:spPr/>
      <dgm:t>
        <a:bodyPr/>
        <a:lstStyle/>
        <a:p>
          <a:endParaRPr lang="en-US"/>
        </a:p>
      </dgm:t>
    </dgm:pt>
    <dgm:pt modelId="{062FF541-5A9E-435A-8B10-CD8D2FB33D01}">
      <dgm:prSet phldrT="[Text]"/>
      <dgm:spPr/>
      <dgm:t>
        <a:bodyPr/>
        <a:lstStyle/>
        <a:p>
          <a:r>
            <a:rPr lang="en-US" dirty="0" smtClean="0"/>
            <a:t>Directional drilling and </a:t>
          </a:r>
          <a:r>
            <a:rPr lang="en-US" dirty="0" err="1" smtClean="0"/>
            <a:t>MWDservices</a:t>
          </a:r>
          <a:r>
            <a:rPr lang="en-US" dirty="0" smtClean="0"/>
            <a:t> in the U.S.</a:t>
          </a:r>
          <a:endParaRPr lang="en-US" dirty="0"/>
        </a:p>
      </dgm:t>
    </dgm:pt>
    <dgm:pt modelId="{0B478C29-D471-40B1-AE53-E755F78D87D2}" type="parTrans" cxnId="{1FC97245-949C-42CD-9FAE-BD1570A01640}">
      <dgm:prSet/>
      <dgm:spPr/>
      <dgm:t>
        <a:bodyPr/>
        <a:lstStyle/>
        <a:p>
          <a:endParaRPr lang="en-US"/>
        </a:p>
      </dgm:t>
    </dgm:pt>
    <dgm:pt modelId="{5B7A1947-DE45-4C65-88B0-C14674736B4F}" type="sibTrans" cxnId="{1FC97245-949C-42CD-9FAE-BD1570A01640}">
      <dgm:prSet/>
      <dgm:spPr/>
      <dgm:t>
        <a:bodyPr/>
        <a:lstStyle/>
        <a:p>
          <a:endParaRPr lang="en-US"/>
        </a:p>
      </dgm:t>
    </dgm:pt>
    <dgm:pt modelId="{5B64A55A-6DB2-487F-B680-AD7C7B33F081}">
      <dgm:prSet phldrT="[Text]"/>
      <dgm:spPr/>
      <dgm:t>
        <a:bodyPr/>
        <a:lstStyle/>
        <a:p>
          <a:r>
            <a:rPr lang="en-US" dirty="0" smtClean="0"/>
            <a:t>Axis Energy Services Holdings Inc.</a:t>
          </a:r>
          <a:endParaRPr lang="en-US" dirty="0"/>
        </a:p>
      </dgm:t>
    </dgm:pt>
    <dgm:pt modelId="{31C50DA0-5A42-4004-A5CF-2FDF851BB9DE}" type="parTrans" cxnId="{F47EF36A-6A13-47A4-BBA8-3F1EDC6E41A9}">
      <dgm:prSet/>
      <dgm:spPr/>
      <dgm:t>
        <a:bodyPr/>
        <a:lstStyle/>
        <a:p>
          <a:endParaRPr lang="en-US"/>
        </a:p>
      </dgm:t>
    </dgm:pt>
    <dgm:pt modelId="{DBC8BE1E-FD90-4736-9308-2075BD0EAD91}" type="sibTrans" cxnId="{F47EF36A-6A13-47A4-BBA8-3F1EDC6E41A9}">
      <dgm:prSet/>
      <dgm:spPr/>
      <dgm:t>
        <a:bodyPr/>
        <a:lstStyle/>
        <a:p>
          <a:endParaRPr lang="en-US"/>
        </a:p>
      </dgm:t>
    </dgm:pt>
    <dgm:pt modelId="{724BDECF-7F8D-46C0-9EFC-2079C8F75622}">
      <dgm:prSet phldrT="[Text]"/>
      <dgm:spPr/>
      <dgm:t>
        <a:bodyPr/>
        <a:lstStyle/>
        <a:p>
          <a:r>
            <a:rPr lang="en-US" dirty="0" smtClean="0"/>
            <a:t>Directional drilling services in Western Canada</a:t>
          </a:r>
          <a:endParaRPr lang="en-US" dirty="0"/>
        </a:p>
      </dgm:t>
    </dgm:pt>
    <dgm:pt modelId="{3953D556-5695-40F1-BE06-1CA7EAAF9DC0}" type="parTrans" cxnId="{78CE5B61-18FB-49AF-B2D4-EF0FDF7CE654}">
      <dgm:prSet/>
      <dgm:spPr/>
      <dgm:t>
        <a:bodyPr/>
        <a:lstStyle/>
        <a:p>
          <a:endParaRPr lang="en-US"/>
        </a:p>
      </dgm:t>
    </dgm:pt>
    <dgm:pt modelId="{80F2468F-5982-4FBF-86F8-C1DF3754B494}" type="sibTrans" cxnId="{78CE5B61-18FB-49AF-B2D4-EF0FDF7CE654}">
      <dgm:prSet/>
      <dgm:spPr/>
      <dgm:t>
        <a:bodyPr/>
        <a:lstStyle/>
        <a:p>
          <a:endParaRPr lang="en-US"/>
        </a:p>
      </dgm:t>
    </dgm:pt>
    <dgm:pt modelId="{8BDCE7DB-213A-4F3F-814A-59A901C70813}">
      <dgm:prSet phldrT="[Text]"/>
      <dgm:spPr/>
      <dgm:t>
        <a:bodyPr/>
        <a:lstStyle/>
        <a:p>
          <a:r>
            <a:rPr lang="en-US" dirty="0" smtClean="0"/>
            <a:t>Drilling fleet: 121 rigs</a:t>
          </a:r>
          <a:endParaRPr lang="en-US" dirty="0"/>
        </a:p>
      </dgm:t>
    </dgm:pt>
    <dgm:pt modelId="{B71EBAC8-49F7-4729-B1E5-08269E28D60B}" type="parTrans" cxnId="{9FC93607-BB53-4374-A248-CF891B7E59A9}">
      <dgm:prSet/>
      <dgm:spPr/>
    </dgm:pt>
    <dgm:pt modelId="{B0268277-849C-49CB-997F-2338D8545448}" type="sibTrans" cxnId="{9FC93607-BB53-4374-A248-CF891B7E59A9}">
      <dgm:prSet/>
      <dgm:spPr/>
    </dgm:pt>
    <dgm:pt modelId="{8414251E-1622-4DB8-A592-46885054B126}" type="pres">
      <dgm:prSet presAssocID="{9C0FAD6C-A91E-4CEA-A9A3-70EFAA294C57}" presName="Name0" presStyleCnt="0">
        <dgm:presLayoutVars>
          <dgm:dir/>
          <dgm:animLvl val="lvl"/>
          <dgm:resizeHandles val="exact"/>
        </dgm:presLayoutVars>
      </dgm:prSet>
      <dgm:spPr/>
      <dgm:t>
        <a:bodyPr/>
        <a:lstStyle/>
        <a:p>
          <a:endParaRPr lang="en-US"/>
        </a:p>
      </dgm:t>
    </dgm:pt>
    <dgm:pt modelId="{95C8A559-76FB-49AE-A642-AB1ECB22A4C1}" type="pres">
      <dgm:prSet presAssocID="{DE307FD4-4B04-4DAE-A774-0549F9DDCD08}" presName="linNode" presStyleCnt="0"/>
      <dgm:spPr/>
    </dgm:pt>
    <dgm:pt modelId="{D0BC38E0-3C5D-4EA9-98F0-36D9C64B3F9E}" type="pres">
      <dgm:prSet presAssocID="{DE307FD4-4B04-4DAE-A774-0549F9DDCD08}" presName="parentText" presStyleLbl="node1" presStyleIdx="0" presStyleCnt="3">
        <dgm:presLayoutVars>
          <dgm:chMax val="1"/>
          <dgm:bulletEnabled val="1"/>
        </dgm:presLayoutVars>
      </dgm:prSet>
      <dgm:spPr/>
      <dgm:t>
        <a:bodyPr/>
        <a:lstStyle/>
        <a:p>
          <a:endParaRPr lang="en-US"/>
        </a:p>
      </dgm:t>
    </dgm:pt>
    <dgm:pt modelId="{BB78072C-36CA-44C4-AD9A-B306CB660611}" type="pres">
      <dgm:prSet presAssocID="{DE307FD4-4B04-4DAE-A774-0549F9DDCD08}" presName="descendantText" presStyleLbl="alignAccFollowNode1" presStyleIdx="0" presStyleCnt="3">
        <dgm:presLayoutVars>
          <dgm:bulletEnabled val="1"/>
        </dgm:presLayoutVars>
      </dgm:prSet>
      <dgm:spPr/>
      <dgm:t>
        <a:bodyPr/>
        <a:lstStyle/>
        <a:p>
          <a:endParaRPr lang="en-US"/>
        </a:p>
      </dgm:t>
    </dgm:pt>
    <dgm:pt modelId="{8E48B94D-5A1B-4E21-872A-2CA9DD00DFE7}" type="pres">
      <dgm:prSet presAssocID="{37B9282B-6E68-4095-B8BA-51B01FC5849A}" presName="sp" presStyleCnt="0"/>
      <dgm:spPr/>
    </dgm:pt>
    <dgm:pt modelId="{2DC3E67B-8449-4F82-B58B-3EF59D37D203}" type="pres">
      <dgm:prSet presAssocID="{AF3E36C5-40EB-4989-850D-EC494C42E236}" presName="linNode" presStyleCnt="0"/>
      <dgm:spPr/>
    </dgm:pt>
    <dgm:pt modelId="{CEFB6259-39A8-45F4-8497-E3BAAC4077D7}" type="pres">
      <dgm:prSet presAssocID="{AF3E36C5-40EB-4989-850D-EC494C42E236}" presName="parentText" presStyleLbl="node1" presStyleIdx="1" presStyleCnt="3">
        <dgm:presLayoutVars>
          <dgm:chMax val="1"/>
          <dgm:bulletEnabled val="1"/>
        </dgm:presLayoutVars>
      </dgm:prSet>
      <dgm:spPr/>
      <dgm:t>
        <a:bodyPr/>
        <a:lstStyle/>
        <a:p>
          <a:endParaRPr lang="en-US"/>
        </a:p>
      </dgm:t>
    </dgm:pt>
    <dgm:pt modelId="{5F08A979-4116-4DC6-B667-5D13B6843304}" type="pres">
      <dgm:prSet presAssocID="{AF3E36C5-40EB-4989-850D-EC494C42E236}" presName="descendantText" presStyleLbl="alignAccFollowNode1" presStyleIdx="1" presStyleCnt="3">
        <dgm:presLayoutVars>
          <dgm:bulletEnabled val="1"/>
        </dgm:presLayoutVars>
      </dgm:prSet>
      <dgm:spPr/>
      <dgm:t>
        <a:bodyPr/>
        <a:lstStyle/>
        <a:p>
          <a:endParaRPr lang="en-US"/>
        </a:p>
      </dgm:t>
    </dgm:pt>
    <dgm:pt modelId="{76372204-E931-4C19-BA0C-59508683D8E5}" type="pres">
      <dgm:prSet presAssocID="{97848D2D-E99F-4862-B33F-534F7E81982C}" presName="sp" presStyleCnt="0"/>
      <dgm:spPr/>
    </dgm:pt>
    <dgm:pt modelId="{B62E90BF-E3F5-4E8B-9C57-332FC4C92470}" type="pres">
      <dgm:prSet presAssocID="{5B64A55A-6DB2-487F-B680-AD7C7B33F081}" presName="linNode" presStyleCnt="0"/>
      <dgm:spPr/>
    </dgm:pt>
    <dgm:pt modelId="{30C42226-15A4-458F-BD85-80957A968E81}" type="pres">
      <dgm:prSet presAssocID="{5B64A55A-6DB2-487F-B680-AD7C7B33F081}" presName="parentText" presStyleLbl="node1" presStyleIdx="2" presStyleCnt="3">
        <dgm:presLayoutVars>
          <dgm:chMax val="1"/>
          <dgm:bulletEnabled val="1"/>
        </dgm:presLayoutVars>
      </dgm:prSet>
      <dgm:spPr/>
      <dgm:t>
        <a:bodyPr/>
        <a:lstStyle/>
        <a:p>
          <a:endParaRPr lang="en-US"/>
        </a:p>
      </dgm:t>
    </dgm:pt>
    <dgm:pt modelId="{13B09459-EE99-4801-8908-17CBAD05EB2D}" type="pres">
      <dgm:prSet presAssocID="{5B64A55A-6DB2-487F-B680-AD7C7B33F081}" presName="descendantText" presStyleLbl="alignAccFollowNode1" presStyleIdx="2" presStyleCnt="3">
        <dgm:presLayoutVars>
          <dgm:bulletEnabled val="1"/>
        </dgm:presLayoutVars>
      </dgm:prSet>
      <dgm:spPr/>
      <dgm:t>
        <a:bodyPr/>
        <a:lstStyle/>
        <a:p>
          <a:endParaRPr lang="en-US"/>
        </a:p>
      </dgm:t>
    </dgm:pt>
  </dgm:ptLst>
  <dgm:cxnLst>
    <dgm:cxn modelId="{1FC97245-949C-42CD-9FAE-BD1570A01640}" srcId="{AF3E36C5-40EB-4989-850D-EC494C42E236}" destId="{062FF541-5A9E-435A-8B10-CD8D2FB33D01}" srcOrd="0" destOrd="0" parTransId="{0B478C29-D471-40B1-AE53-E755F78D87D2}" sibTransId="{5B7A1947-DE45-4C65-88B0-C14674736B4F}"/>
    <dgm:cxn modelId="{182A6974-EDEE-46FA-B470-C34565BBCCA3}" type="presOf" srcId="{9C0FAD6C-A91E-4CEA-A9A3-70EFAA294C57}" destId="{8414251E-1622-4DB8-A592-46885054B126}" srcOrd="0" destOrd="0" presId="urn:microsoft.com/office/officeart/2005/8/layout/vList5"/>
    <dgm:cxn modelId="{F47EF36A-6A13-47A4-BBA8-3F1EDC6E41A9}" srcId="{9C0FAD6C-A91E-4CEA-A9A3-70EFAA294C57}" destId="{5B64A55A-6DB2-487F-B680-AD7C7B33F081}" srcOrd="2" destOrd="0" parTransId="{31C50DA0-5A42-4004-A5CF-2FDF851BB9DE}" sibTransId="{DBC8BE1E-FD90-4736-9308-2075BD0EAD91}"/>
    <dgm:cxn modelId="{826E5135-90FF-473B-93C9-567256D7F544}" srcId="{9C0FAD6C-A91E-4CEA-A9A3-70EFAA294C57}" destId="{AF3E36C5-40EB-4989-850D-EC494C42E236}" srcOrd="1" destOrd="0" parTransId="{E4911DB8-F8A6-46BC-9874-104718D1256A}" sibTransId="{97848D2D-E99F-4862-B33F-534F7E81982C}"/>
    <dgm:cxn modelId="{40335AD1-AFF1-4F3C-B2F0-6C060FF8EF1C}" type="presOf" srcId="{724BDECF-7F8D-46C0-9EFC-2079C8F75622}" destId="{13B09459-EE99-4801-8908-17CBAD05EB2D}" srcOrd="0" destOrd="0" presId="urn:microsoft.com/office/officeart/2005/8/layout/vList5"/>
    <dgm:cxn modelId="{7A0E13A5-F933-4A34-956B-094A9C50D3AE}" type="presOf" srcId="{DE307FD4-4B04-4DAE-A774-0549F9DDCD08}" destId="{D0BC38E0-3C5D-4EA9-98F0-36D9C64B3F9E}" srcOrd="0" destOrd="0" presId="urn:microsoft.com/office/officeart/2005/8/layout/vList5"/>
    <dgm:cxn modelId="{B50D8EF4-EF14-4A52-8440-090D36C66F8A}" type="presOf" srcId="{5B64A55A-6DB2-487F-B680-AD7C7B33F081}" destId="{30C42226-15A4-458F-BD85-80957A968E81}" srcOrd="0" destOrd="0" presId="urn:microsoft.com/office/officeart/2005/8/layout/vList5"/>
    <dgm:cxn modelId="{950AD209-919E-4C43-94AF-53B334125F11}" type="presOf" srcId="{062FF541-5A9E-435A-8B10-CD8D2FB33D01}" destId="{5F08A979-4116-4DC6-B667-5D13B6843304}" srcOrd="0" destOrd="0" presId="urn:microsoft.com/office/officeart/2005/8/layout/vList5"/>
    <dgm:cxn modelId="{39822655-6B84-40F0-9B5F-F01756A8529D}" type="presOf" srcId="{AF3E36C5-40EB-4989-850D-EC494C42E236}" destId="{CEFB6259-39A8-45F4-8497-E3BAAC4077D7}" srcOrd="0" destOrd="0" presId="urn:microsoft.com/office/officeart/2005/8/layout/vList5"/>
    <dgm:cxn modelId="{53C573E0-712C-4868-A01E-6383C66956DC}" type="presOf" srcId="{A013881F-65DA-43AA-BA77-E56B9A29BC48}" destId="{BB78072C-36CA-44C4-AD9A-B306CB660611}" srcOrd="0" destOrd="0" presId="urn:microsoft.com/office/officeart/2005/8/layout/vList5"/>
    <dgm:cxn modelId="{9FC93607-BB53-4374-A248-CF891B7E59A9}" srcId="{DE307FD4-4B04-4DAE-A774-0549F9DDCD08}" destId="{8BDCE7DB-213A-4F3F-814A-59A901C70813}" srcOrd="1" destOrd="0" parTransId="{B71EBAC8-49F7-4729-B1E5-08269E28D60B}" sibTransId="{B0268277-849C-49CB-997F-2338D8545448}"/>
    <dgm:cxn modelId="{8AA97BC0-8B74-48ED-B328-7E703217A13E}" type="presOf" srcId="{8BDCE7DB-213A-4F3F-814A-59A901C70813}" destId="{BB78072C-36CA-44C4-AD9A-B306CB660611}" srcOrd="0" destOrd="1" presId="urn:microsoft.com/office/officeart/2005/8/layout/vList5"/>
    <dgm:cxn modelId="{78CE5B61-18FB-49AF-B2D4-EF0FDF7CE654}" srcId="{5B64A55A-6DB2-487F-B680-AD7C7B33F081}" destId="{724BDECF-7F8D-46C0-9EFC-2079C8F75622}" srcOrd="0" destOrd="0" parTransId="{3953D556-5695-40F1-BE06-1CA7EAAF9DC0}" sibTransId="{80F2468F-5982-4FBF-86F8-C1DF3754B494}"/>
    <dgm:cxn modelId="{F317DE8C-E551-47AE-8E27-409B9B59ACF5}" srcId="{DE307FD4-4B04-4DAE-A774-0549F9DDCD08}" destId="{A013881F-65DA-43AA-BA77-E56B9A29BC48}" srcOrd="0" destOrd="0" parTransId="{3D0AB54C-2141-4E69-9F3D-0128D3ACA368}" sibTransId="{8B7AF732-4BCD-40B3-8877-97EDFF1F3C07}"/>
    <dgm:cxn modelId="{EB1371DC-136F-48BE-B813-A9215D8E69AE}" srcId="{9C0FAD6C-A91E-4CEA-A9A3-70EFAA294C57}" destId="{DE307FD4-4B04-4DAE-A774-0549F9DDCD08}" srcOrd="0" destOrd="0" parTransId="{A7D16A09-4768-4F0C-8DDD-A39CB8821482}" sibTransId="{37B9282B-6E68-4095-B8BA-51B01FC5849A}"/>
    <dgm:cxn modelId="{34F01476-1E26-4BC8-A7C8-23F62258A7D1}" type="presParOf" srcId="{8414251E-1622-4DB8-A592-46885054B126}" destId="{95C8A559-76FB-49AE-A642-AB1ECB22A4C1}" srcOrd="0" destOrd="0" presId="urn:microsoft.com/office/officeart/2005/8/layout/vList5"/>
    <dgm:cxn modelId="{9289AB4F-9C1C-4010-AFEE-43633D157DD4}" type="presParOf" srcId="{95C8A559-76FB-49AE-A642-AB1ECB22A4C1}" destId="{D0BC38E0-3C5D-4EA9-98F0-36D9C64B3F9E}" srcOrd="0" destOrd="0" presId="urn:microsoft.com/office/officeart/2005/8/layout/vList5"/>
    <dgm:cxn modelId="{3D317A06-8A6F-45C1-8348-831C9D25FB92}" type="presParOf" srcId="{95C8A559-76FB-49AE-A642-AB1ECB22A4C1}" destId="{BB78072C-36CA-44C4-AD9A-B306CB660611}" srcOrd="1" destOrd="0" presId="urn:microsoft.com/office/officeart/2005/8/layout/vList5"/>
    <dgm:cxn modelId="{2E4C297D-29AF-4EE0-AFA6-B9F115363A31}" type="presParOf" srcId="{8414251E-1622-4DB8-A592-46885054B126}" destId="{8E48B94D-5A1B-4E21-872A-2CA9DD00DFE7}" srcOrd="1" destOrd="0" presId="urn:microsoft.com/office/officeart/2005/8/layout/vList5"/>
    <dgm:cxn modelId="{15C707FE-837E-4240-BA17-735DF5386EDE}" type="presParOf" srcId="{8414251E-1622-4DB8-A592-46885054B126}" destId="{2DC3E67B-8449-4F82-B58B-3EF59D37D203}" srcOrd="2" destOrd="0" presId="urn:microsoft.com/office/officeart/2005/8/layout/vList5"/>
    <dgm:cxn modelId="{A84FEEDE-25E4-4CFA-9F7A-50844F0622CD}" type="presParOf" srcId="{2DC3E67B-8449-4F82-B58B-3EF59D37D203}" destId="{CEFB6259-39A8-45F4-8497-E3BAAC4077D7}" srcOrd="0" destOrd="0" presId="urn:microsoft.com/office/officeart/2005/8/layout/vList5"/>
    <dgm:cxn modelId="{F8254F58-027E-4185-A5F5-E95CA6436A32}" type="presParOf" srcId="{2DC3E67B-8449-4F82-B58B-3EF59D37D203}" destId="{5F08A979-4116-4DC6-B667-5D13B6843304}" srcOrd="1" destOrd="0" presId="urn:microsoft.com/office/officeart/2005/8/layout/vList5"/>
    <dgm:cxn modelId="{BD513CF5-E459-45C8-9F76-E85473B46259}" type="presParOf" srcId="{8414251E-1622-4DB8-A592-46885054B126}" destId="{76372204-E931-4C19-BA0C-59508683D8E5}" srcOrd="3" destOrd="0" presId="urn:microsoft.com/office/officeart/2005/8/layout/vList5"/>
    <dgm:cxn modelId="{6E154AD5-8045-4BED-A7C2-549611B3346D}" type="presParOf" srcId="{8414251E-1622-4DB8-A592-46885054B126}" destId="{B62E90BF-E3F5-4E8B-9C57-332FC4C92470}" srcOrd="4" destOrd="0" presId="urn:microsoft.com/office/officeart/2005/8/layout/vList5"/>
    <dgm:cxn modelId="{3ACEC387-6692-4EFD-9C17-915FEFF2230A}" type="presParOf" srcId="{B62E90BF-E3F5-4E8B-9C57-332FC4C92470}" destId="{30C42226-15A4-458F-BD85-80957A968E81}" srcOrd="0" destOrd="0" presId="urn:microsoft.com/office/officeart/2005/8/layout/vList5"/>
    <dgm:cxn modelId="{79BD5C0A-3B0C-46D1-901F-8A25B1344E32}" type="presParOf" srcId="{B62E90BF-E3F5-4E8B-9C57-332FC4C92470}" destId="{13B09459-EE99-4801-8908-17CBAD05EB2D}" srcOrd="1" destOrd="0" presId="urn:microsoft.com/office/officeart/2005/8/layout/vList5"/>
  </dgm:cxnLst>
  <dgm:bg>
    <a:solidFill>
      <a:schemeClr val="accent2"/>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A585F5-3FEF-403B-9822-045E59EBD7C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C79152D-0D22-4809-869E-0B6713B4002B}">
      <dgm:prSet phldrT="[Text]"/>
      <dgm:spPr/>
      <dgm:t>
        <a:bodyPr/>
        <a:lstStyle/>
        <a:p>
          <a:r>
            <a:rPr lang="en-US" dirty="0" smtClean="0"/>
            <a:t>Delivering high value, high performance</a:t>
          </a:r>
          <a:endParaRPr lang="en-US" dirty="0"/>
        </a:p>
      </dgm:t>
    </dgm:pt>
    <dgm:pt modelId="{C88683AD-8F2F-4ED3-8FC8-3D7CE79E6180}" type="parTrans" cxnId="{9BA10370-A6F0-4C6D-BA46-D17D081096B8}">
      <dgm:prSet/>
      <dgm:spPr/>
      <dgm:t>
        <a:bodyPr/>
        <a:lstStyle/>
        <a:p>
          <a:endParaRPr lang="en-US"/>
        </a:p>
      </dgm:t>
    </dgm:pt>
    <dgm:pt modelId="{8B736984-0D93-44EF-A4A7-760FB2CAF1D5}" type="sibTrans" cxnId="{9BA10370-A6F0-4C6D-BA46-D17D081096B8}">
      <dgm:prSet/>
      <dgm:spPr/>
      <dgm:t>
        <a:bodyPr/>
        <a:lstStyle/>
        <a:p>
          <a:endParaRPr lang="en-US"/>
        </a:p>
      </dgm:t>
    </dgm:pt>
    <dgm:pt modelId="{FDC494FA-E023-49A4-8508-4088F3EB047B}">
      <dgm:prSet phldrT="[Text]"/>
      <dgm:spPr/>
      <dgm:t>
        <a:bodyPr/>
        <a:lstStyle/>
        <a:p>
          <a:r>
            <a:rPr lang="en-US" dirty="0" smtClean="0"/>
            <a:t>North American organic growth </a:t>
          </a:r>
          <a:endParaRPr lang="en-US" dirty="0"/>
        </a:p>
      </dgm:t>
    </dgm:pt>
    <dgm:pt modelId="{3D09F821-5916-41C9-9DDA-E4067A8CC25C}" type="parTrans" cxnId="{10DC0E6D-66C1-4A07-AB6F-776BDCD333B7}">
      <dgm:prSet/>
      <dgm:spPr/>
      <dgm:t>
        <a:bodyPr/>
        <a:lstStyle/>
        <a:p>
          <a:endParaRPr lang="en-US"/>
        </a:p>
      </dgm:t>
    </dgm:pt>
    <dgm:pt modelId="{ADFCDBD9-431E-4F7C-8BC1-7B8DE89D3A3E}" type="sibTrans" cxnId="{10DC0E6D-66C1-4A07-AB6F-776BDCD333B7}">
      <dgm:prSet/>
      <dgm:spPr/>
      <dgm:t>
        <a:bodyPr/>
        <a:lstStyle/>
        <a:p>
          <a:endParaRPr lang="en-US"/>
        </a:p>
      </dgm:t>
    </dgm:pt>
    <dgm:pt modelId="{72BAD228-5050-4C52-BBDB-277AF2B2D77B}">
      <dgm:prSet phldrT="[Text]"/>
      <dgm:spPr/>
      <dgm:t>
        <a:bodyPr/>
        <a:lstStyle/>
        <a:p>
          <a:r>
            <a:rPr lang="en-US" dirty="0" smtClean="0"/>
            <a:t>Improving financial flexibility</a:t>
          </a:r>
          <a:endParaRPr lang="en-US" dirty="0"/>
        </a:p>
      </dgm:t>
    </dgm:pt>
    <dgm:pt modelId="{706BB785-765F-4157-9FDE-CA4665920433}" type="parTrans" cxnId="{607B5A52-3908-426B-8129-97FDE1248993}">
      <dgm:prSet/>
      <dgm:spPr/>
      <dgm:t>
        <a:bodyPr/>
        <a:lstStyle/>
        <a:p>
          <a:endParaRPr lang="en-US"/>
        </a:p>
      </dgm:t>
    </dgm:pt>
    <dgm:pt modelId="{CEBAA756-C60A-4C6E-A854-27697D62865C}" type="sibTrans" cxnId="{607B5A52-3908-426B-8129-97FDE1248993}">
      <dgm:prSet/>
      <dgm:spPr/>
      <dgm:t>
        <a:bodyPr/>
        <a:lstStyle/>
        <a:p>
          <a:endParaRPr lang="en-US"/>
        </a:p>
      </dgm:t>
    </dgm:pt>
    <dgm:pt modelId="{0D4ED0C4-C4AC-4AE4-9FA4-E0B6D82A9BBF}">
      <dgm:prSet/>
      <dgm:spPr/>
      <dgm:t>
        <a:bodyPr/>
        <a:lstStyle/>
        <a:p>
          <a:r>
            <a:rPr lang="en-US" dirty="0" smtClean="0"/>
            <a:t> Completed 18 drilling rig upgrades (half were rig tier upgrades)</a:t>
          </a:r>
          <a:endParaRPr lang="en-US" dirty="0"/>
        </a:p>
      </dgm:t>
    </dgm:pt>
    <dgm:pt modelId="{A1E44EC0-CCC9-4FA3-94F0-B810FFBA1697}" type="parTrans" cxnId="{192A215A-7719-4A9C-BB16-EA7688F22809}">
      <dgm:prSet/>
      <dgm:spPr/>
      <dgm:t>
        <a:bodyPr/>
        <a:lstStyle/>
        <a:p>
          <a:endParaRPr lang="en-US"/>
        </a:p>
      </dgm:t>
    </dgm:pt>
    <dgm:pt modelId="{DA139143-7A92-44F5-B116-D8AA43178598}" type="sibTrans" cxnId="{192A215A-7719-4A9C-BB16-EA7688F22809}">
      <dgm:prSet/>
      <dgm:spPr/>
      <dgm:t>
        <a:bodyPr/>
        <a:lstStyle/>
        <a:p>
          <a:endParaRPr lang="en-US"/>
        </a:p>
      </dgm:t>
    </dgm:pt>
    <dgm:pt modelId="{9DB0E2E6-C9C4-49AF-878B-DCB5D0323CD0}">
      <dgm:prSet/>
      <dgm:spPr/>
      <dgm:t>
        <a:bodyPr/>
        <a:lstStyle/>
        <a:p>
          <a:r>
            <a:rPr lang="en-US" dirty="0" smtClean="0"/>
            <a:t>Completed entire 2010 new build rig program</a:t>
          </a:r>
          <a:endParaRPr lang="en-US" dirty="0"/>
        </a:p>
      </dgm:t>
    </dgm:pt>
    <dgm:pt modelId="{E28B8747-48DB-4B52-87C3-57B7766C79A1}" type="parTrans" cxnId="{3C2154BF-D8D0-48C0-8421-B0E6B25BE8EC}">
      <dgm:prSet/>
      <dgm:spPr/>
      <dgm:t>
        <a:bodyPr/>
        <a:lstStyle/>
        <a:p>
          <a:endParaRPr lang="en-US"/>
        </a:p>
      </dgm:t>
    </dgm:pt>
    <dgm:pt modelId="{6F6659FA-F813-4FAF-9EBB-C308795117DC}" type="sibTrans" cxnId="{3C2154BF-D8D0-48C0-8421-B0E6B25BE8EC}">
      <dgm:prSet/>
      <dgm:spPr/>
      <dgm:t>
        <a:bodyPr/>
        <a:lstStyle/>
        <a:p>
          <a:endParaRPr lang="en-US"/>
        </a:p>
      </dgm:t>
    </dgm:pt>
    <dgm:pt modelId="{CCEE6258-0737-4414-A296-993C35EAD598}">
      <dgm:prSet/>
      <dgm:spPr/>
      <dgm:t>
        <a:bodyPr/>
        <a:lstStyle/>
        <a:p>
          <a:r>
            <a:rPr lang="en-US" dirty="0" smtClean="0"/>
            <a:t>Completed 18 out of 42 rigs of the 2011 new build program</a:t>
          </a:r>
          <a:endParaRPr lang="en-US" dirty="0"/>
        </a:p>
      </dgm:t>
    </dgm:pt>
    <dgm:pt modelId="{983935DC-A083-4F30-B385-D602C7F5FC3F}" type="parTrans" cxnId="{22E89A02-3146-4997-929F-3ABA3E763430}">
      <dgm:prSet/>
      <dgm:spPr/>
      <dgm:t>
        <a:bodyPr/>
        <a:lstStyle/>
        <a:p>
          <a:endParaRPr lang="en-US"/>
        </a:p>
      </dgm:t>
    </dgm:pt>
    <dgm:pt modelId="{62B8BD3A-EE9F-4564-A6FA-E264708E59E1}" type="sibTrans" cxnId="{22E89A02-3146-4997-929F-3ABA3E763430}">
      <dgm:prSet/>
      <dgm:spPr/>
      <dgm:t>
        <a:bodyPr/>
        <a:lstStyle/>
        <a:p>
          <a:endParaRPr lang="en-US"/>
        </a:p>
      </dgm:t>
    </dgm:pt>
    <dgm:pt modelId="{85A886B9-2A35-4E90-8135-ADFF05DCE78F}">
      <dgm:prSet/>
      <dgm:spPr/>
      <dgm:t>
        <a:bodyPr/>
        <a:lstStyle/>
        <a:p>
          <a:r>
            <a:rPr lang="en-US" dirty="0" smtClean="0"/>
            <a:t>Focus on building super series rigs </a:t>
          </a:r>
          <a:endParaRPr lang="en-US" dirty="0"/>
        </a:p>
      </dgm:t>
    </dgm:pt>
    <dgm:pt modelId="{FACBCCD9-3245-4E25-9D33-69230A150513}" type="parTrans" cxnId="{994B6715-5A35-4D97-B89F-580C330E66AE}">
      <dgm:prSet/>
      <dgm:spPr/>
      <dgm:t>
        <a:bodyPr/>
        <a:lstStyle/>
        <a:p>
          <a:endParaRPr lang="en-US"/>
        </a:p>
      </dgm:t>
    </dgm:pt>
    <dgm:pt modelId="{628499FC-F3F4-4EA8-B05D-3752ED14C4AF}" type="sibTrans" cxnId="{994B6715-5A35-4D97-B89F-580C330E66AE}">
      <dgm:prSet/>
      <dgm:spPr/>
      <dgm:t>
        <a:bodyPr/>
        <a:lstStyle/>
        <a:p>
          <a:endParaRPr lang="en-US"/>
        </a:p>
      </dgm:t>
    </dgm:pt>
    <dgm:pt modelId="{83034E60-25AB-4225-A1C8-1654F035FBD2}">
      <dgm:prSet/>
      <dgm:spPr/>
      <dgm:t>
        <a:bodyPr/>
        <a:lstStyle/>
        <a:p>
          <a:r>
            <a:rPr lang="en-US" dirty="0" smtClean="0"/>
            <a:t>Disciplined approach to minimize costs through operational management practices and a variable cost structure, to maximize revenues through term contract positions and with a focus of maintaining a strong balance sheet</a:t>
          </a:r>
          <a:endParaRPr lang="en-US" dirty="0"/>
        </a:p>
      </dgm:t>
    </dgm:pt>
    <dgm:pt modelId="{6AE1E2F5-0640-462B-973C-D5D426F824CC}" type="parTrans" cxnId="{FFE93D12-EA46-4C20-8917-54E18FC10EBE}">
      <dgm:prSet/>
      <dgm:spPr/>
      <dgm:t>
        <a:bodyPr/>
        <a:lstStyle/>
        <a:p>
          <a:endParaRPr lang="en-US"/>
        </a:p>
      </dgm:t>
    </dgm:pt>
    <dgm:pt modelId="{B5A96AA4-F488-4D36-B4ED-A75495C8E532}" type="sibTrans" cxnId="{FFE93D12-EA46-4C20-8917-54E18FC10EBE}">
      <dgm:prSet/>
      <dgm:spPr/>
      <dgm:t>
        <a:bodyPr/>
        <a:lstStyle/>
        <a:p>
          <a:endParaRPr lang="en-US"/>
        </a:p>
      </dgm:t>
    </dgm:pt>
    <dgm:pt modelId="{7C7608A4-F21B-4A2F-98B3-1A9407B496D7}" type="pres">
      <dgm:prSet presAssocID="{D5A585F5-3FEF-403B-9822-045E59EBD7C2}" presName="linear" presStyleCnt="0">
        <dgm:presLayoutVars>
          <dgm:dir/>
          <dgm:animLvl val="lvl"/>
          <dgm:resizeHandles val="exact"/>
        </dgm:presLayoutVars>
      </dgm:prSet>
      <dgm:spPr/>
      <dgm:t>
        <a:bodyPr/>
        <a:lstStyle/>
        <a:p>
          <a:endParaRPr lang="en-US"/>
        </a:p>
      </dgm:t>
    </dgm:pt>
    <dgm:pt modelId="{FFF9A727-3475-4604-BBF6-B708A323D2C9}" type="pres">
      <dgm:prSet presAssocID="{8C79152D-0D22-4809-869E-0B6713B4002B}" presName="parentLin" presStyleCnt="0"/>
      <dgm:spPr/>
    </dgm:pt>
    <dgm:pt modelId="{56823F54-D411-4A4C-9308-AC23391D27A1}" type="pres">
      <dgm:prSet presAssocID="{8C79152D-0D22-4809-869E-0B6713B4002B}" presName="parentLeftMargin" presStyleLbl="node1" presStyleIdx="0" presStyleCnt="3"/>
      <dgm:spPr/>
      <dgm:t>
        <a:bodyPr/>
        <a:lstStyle/>
        <a:p>
          <a:endParaRPr lang="en-US"/>
        </a:p>
      </dgm:t>
    </dgm:pt>
    <dgm:pt modelId="{5D86ECE4-4DE7-49DF-B1C4-8D2B5283F0E9}" type="pres">
      <dgm:prSet presAssocID="{8C79152D-0D22-4809-869E-0B6713B4002B}" presName="parentText" presStyleLbl="node1" presStyleIdx="0" presStyleCnt="3" custLinFactNeighborX="1010" custLinFactNeighborY="2739">
        <dgm:presLayoutVars>
          <dgm:chMax val="0"/>
          <dgm:bulletEnabled val="1"/>
        </dgm:presLayoutVars>
      </dgm:prSet>
      <dgm:spPr/>
      <dgm:t>
        <a:bodyPr/>
        <a:lstStyle/>
        <a:p>
          <a:endParaRPr lang="en-US"/>
        </a:p>
      </dgm:t>
    </dgm:pt>
    <dgm:pt modelId="{16586BBA-97D3-483D-8090-A7183F15C3C7}" type="pres">
      <dgm:prSet presAssocID="{8C79152D-0D22-4809-869E-0B6713B4002B}" presName="negativeSpace" presStyleCnt="0"/>
      <dgm:spPr/>
    </dgm:pt>
    <dgm:pt modelId="{8F2429C6-F2ED-4B30-BB8E-5F73234EF777}" type="pres">
      <dgm:prSet presAssocID="{8C79152D-0D22-4809-869E-0B6713B4002B}" presName="childText" presStyleLbl="conFgAcc1" presStyleIdx="0" presStyleCnt="3">
        <dgm:presLayoutVars>
          <dgm:bulletEnabled val="1"/>
        </dgm:presLayoutVars>
      </dgm:prSet>
      <dgm:spPr/>
      <dgm:t>
        <a:bodyPr/>
        <a:lstStyle/>
        <a:p>
          <a:endParaRPr lang="en-US"/>
        </a:p>
      </dgm:t>
    </dgm:pt>
    <dgm:pt modelId="{5B98947C-F9E1-4E36-997A-18298C6522DA}" type="pres">
      <dgm:prSet presAssocID="{8B736984-0D93-44EF-A4A7-760FB2CAF1D5}" presName="spaceBetweenRectangles" presStyleCnt="0"/>
      <dgm:spPr/>
    </dgm:pt>
    <dgm:pt modelId="{D58000C1-2DBE-43BE-950F-4A96C0F913A9}" type="pres">
      <dgm:prSet presAssocID="{FDC494FA-E023-49A4-8508-4088F3EB047B}" presName="parentLin" presStyleCnt="0"/>
      <dgm:spPr/>
    </dgm:pt>
    <dgm:pt modelId="{DC78644A-9DCA-4CF3-83F3-6AEAEFCBD4FB}" type="pres">
      <dgm:prSet presAssocID="{FDC494FA-E023-49A4-8508-4088F3EB047B}" presName="parentLeftMargin" presStyleLbl="node1" presStyleIdx="0" presStyleCnt="3"/>
      <dgm:spPr/>
      <dgm:t>
        <a:bodyPr/>
        <a:lstStyle/>
        <a:p>
          <a:endParaRPr lang="en-US"/>
        </a:p>
      </dgm:t>
    </dgm:pt>
    <dgm:pt modelId="{DD66052C-61F4-4574-9E1B-B29AC9CBA944}" type="pres">
      <dgm:prSet presAssocID="{FDC494FA-E023-49A4-8508-4088F3EB047B}" presName="parentText" presStyleLbl="node1" presStyleIdx="1" presStyleCnt="3">
        <dgm:presLayoutVars>
          <dgm:chMax val="0"/>
          <dgm:bulletEnabled val="1"/>
        </dgm:presLayoutVars>
      </dgm:prSet>
      <dgm:spPr/>
      <dgm:t>
        <a:bodyPr/>
        <a:lstStyle/>
        <a:p>
          <a:endParaRPr lang="en-US"/>
        </a:p>
      </dgm:t>
    </dgm:pt>
    <dgm:pt modelId="{7CBDA4D6-035A-45D7-B370-5FC7427F3205}" type="pres">
      <dgm:prSet presAssocID="{FDC494FA-E023-49A4-8508-4088F3EB047B}" presName="negativeSpace" presStyleCnt="0"/>
      <dgm:spPr/>
    </dgm:pt>
    <dgm:pt modelId="{D3EC33A9-07E9-4029-8A2F-6165EED7818C}" type="pres">
      <dgm:prSet presAssocID="{FDC494FA-E023-49A4-8508-4088F3EB047B}" presName="childText" presStyleLbl="conFgAcc1" presStyleIdx="1" presStyleCnt="3">
        <dgm:presLayoutVars>
          <dgm:bulletEnabled val="1"/>
        </dgm:presLayoutVars>
      </dgm:prSet>
      <dgm:spPr/>
      <dgm:t>
        <a:bodyPr/>
        <a:lstStyle/>
        <a:p>
          <a:endParaRPr lang="en-US"/>
        </a:p>
      </dgm:t>
    </dgm:pt>
    <dgm:pt modelId="{402A6F06-1A79-4348-8A7D-EC7DBEEB965A}" type="pres">
      <dgm:prSet presAssocID="{ADFCDBD9-431E-4F7C-8BC1-7B8DE89D3A3E}" presName="spaceBetweenRectangles" presStyleCnt="0"/>
      <dgm:spPr/>
    </dgm:pt>
    <dgm:pt modelId="{DA22C01A-4294-4CA5-8457-FE64E5F81ACE}" type="pres">
      <dgm:prSet presAssocID="{72BAD228-5050-4C52-BBDB-277AF2B2D77B}" presName="parentLin" presStyleCnt="0"/>
      <dgm:spPr/>
    </dgm:pt>
    <dgm:pt modelId="{99206CBD-F9FB-4F88-8100-0952D0704507}" type="pres">
      <dgm:prSet presAssocID="{72BAD228-5050-4C52-BBDB-277AF2B2D77B}" presName="parentLeftMargin" presStyleLbl="node1" presStyleIdx="1" presStyleCnt="3"/>
      <dgm:spPr/>
      <dgm:t>
        <a:bodyPr/>
        <a:lstStyle/>
        <a:p>
          <a:endParaRPr lang="en-US"/>
        </a:p>
      </dgm:t>
    </dgm:pt>
    <dgm:pt modelId="{498F2963-7DBB-4E3F-9391-85E46D2C0339}" type="pres">
      <dgm:prSet presAssocID="{72BAD228-5050-4C52-BBDB-277AF2B2D77B}" presName="parentText" presStyleLbl="node1" presStyleIdx="2" presStyleCnt="3" custLinFactNeighborX="-8257" custLinFactNeighborY="-1584">
        <dgm:presLayoutVars>
          <dgm:chMax val="0"/>
          <dgm:bulletEnabled val="1"/>
        </dgm:presLayoutVars>
      </dgm:prSet>
      <dgm:spPr/>
      <dgm:t>
        <a:bodyPr/>
        <a:lstStyle/>
        <a:p>
          <a:endParaRPr lang="en-US"/>
        </a:p>
      </dgm:t>
    </dgm:pt>
    <dgm:pt modelId="{D7347512-C232-47B8-AE8F-E6BE693EF703}" type="pres">
      <dgm:prSet presAssocID="{72BAD228-5050-4C52-BBDB-277AF2B2D77B}" presName="negativeSpace" presStyleCnt="0"/>
      <dgm:spPr/>
    </dgm:pt>
    <dgm:pt modelId="{0E66D42C-662C-46D8-A96B-E577D9998B85}" type="pres">
      <dgm:prSet presAssocID="{72BAD228-5050-4C52-BBDB-277AF2B2D77B}" presName="childText" presStyleLbl="conFgAcc1" presStyleIdx="2" presStyleCnt="3">
        <dgm:presLayoutVars>
          <dgm:bulletEnabled val="1"/>
        </dgm:presLayoutVars>
      </dgm:prSet>
      <dgm:spPr/>
      <dgm:t>
        <a:bodyPr/>
        <a:lstStyle/>
        <a:p>
          <a:endParaRPr lang="en-US"/>
        </a:p>
      </dgm:t>
    </dgm:pt>
  </dgm:ptLst>
  <dgm:cxnLst>
    <dgm:cxn modelId="{7281B77A-490D-47D5-981A-5EC97ACFC61F}" type="presOf" srcId="{CCEE6258-0737-4414-A296-993C35EAD598}" destId="{D3EC33A9-07E9-4029-8A2F-6165EED7818C}" srcOrd="0" destOrd="1" presId="urn:microsoft.com/office/officeart/2005/8/layout/list1"/>
    <dgm:cxn modelId="{BBB02790-D5B6-4E88-8FAD-F2A4CC93B121}" type="presOf" srcId="{85A886B9-2A35-4E90-8135-ADFF05DCE78F}" destId="{D3EC33A9-07E9-4029-8A2F-6165EED7818C}" srcOrd="0" destOrd="2" presId="urn:microsoft.com/office/officeart/2005/8/layout/list1"/>
    <dgm:cxn modelId="{22E89A02-3146-4997-929F-3ABA3E763430}" srcId="{FDC494FA-E023-49A4-8508-4088F3EB047B}" destId="{CCEE6258-0737-4414-A296-993C35EAD598}" srcOrd="1" destOrd="0" parTransId="{983935DC-A083-4F30-B385-D602C7F5FC3F}" sibTransId="{62B8BD3A-EE9F-4564-A6FA-E264708E59E1}"/>
    <dgm:cxn modelId="{994B6715-5A35-4D97-B89F-580C330E66AE}" srcId="{FDC494FA-E023-49A4-8508-4088F3EB047B}" destId="{85A886B9-2A35-4E90-8135-ADFF05DCE78F}" srcOrd="2" destOrd="0" parTransId="{FACBCCD9-3245-4E25-9D33-69230A150513}" sibTransId="{628499FC-F3F4-4EA8-B05D-3752ED14C4AF}"/>
    <dgm:cxn modelId="{607B5A52-3908-426B-8129-97FDE1248993}" srcId="{D5A585F5-3FEF-403B-9822-045E59EBD7C2}" destId="{72BAD228-5050-4C52-BBDB-277AF2B2D77B}" srcOrd="2" destOrd="0" parTransId="{706BB785-765F-4157-9FDE-CA4665920433}" sibTransId="{CEBAA756-C60A-4C6E-A854-27697D62865C}"/>
    <dgm:cxn modelId="{8068E3AC-E207-4510-95F9-C986533BD0F7}" type="presOf" srcId="{8C79152D-0D22-4809-869E-0B6713B4002B}" destId="{5D86ECE4-4DE7-49DF-B1C4-8D2B5283F0E9}" srcOrd="1" destOrd="0" presId="urn:microsoft.com/office/officeart/2005/8/layout/list1"/>
    <dgm:cxn modelId="{10DC0E6D-66C1-4A07-AB6F-776BDCD333B7}" srcId="{D5A585F5-3FEF-403B-9822-045E59EBD7C2}" destId="{FDC494FA-E023-49A4-8508-4088F3EB047B}" srcOrd="1" destOrd="0" parTransId="{3D09F821-5916-41C9-9DDA-E4067A8CC25C}" sibTransId="{ADFCDBD9-431E-4F7C-8BC1-7B8DE89D3A3E}"/>
    <dgm:cxn modelId="{BA342755-F46D-40D3-88FB-A6B12E929B1D}" type="presOf" srcId="{8C79152D-0D22-4809-869E-0B6713B4002B}" destId="{56823F54-D411-4A4C-9308-AC23391D27A1}" srcOrd="0" destOrd="0" presId="urn:microsoft.com/office/officeart/2005/8/layout/list1"/>
    <dgm:cxn modelId="{9C3ACD70-9085-4060-8F35-B9E6C4C4229E}" type="presOf" srcId="{FDC494FA-E023-49A4-8508-4088F3EB047B}" destId="{DD66052C-61F4-4574-9E1B-B29AC9CBA944}" srcOrd="1" destOrd="0" presId="urn:microsoft.com/office/officeart/2005/8/layout/list1"/>
    <dgm:cxn modelId="{3C2154BF-D8D0-48C0-8421-B0E6B25BE8EC}" srcId="{FDC494FA-E023-49A4-8508-4088F3EB047B}" destId="{9DB0E2E6-C9C4-49AF-878B-DCB5D0323CD0}" srcOrd="0" destOrd="0" parTransId="{E28B8747-48DB-4B52-87C3-57B7766C79A1}" sibTransId="{6F6659FA-F813-4FAF-9EBB-C308795117DC}"/>
    <dgm:cxn modelId="{CAE031ED-45EF-47C5-A0BE-9AB7414FB6A4}" type="presOf" srcId="{83034E60-25AB-4225-A1C8-1654F035FBD2}" destId="{0E66D42C-662C-46D8-A96B-E577D9998B85}" srcOrd="0" destOrd="0" presId="urn:microsoft.com/office/officeart/2005/8/layout/list1"/>
    <dgm:cxn modelId="{9BA10370-A6F0-4C6D-BA46-D17D081096B8}" srcId="{D5A585F5-3FEF-403B-9822-045E59EBD7C2}" destId="{8C79152D-0D22-4809-869E-0B6713B4002B}" srcOrd="0" destOrd="0" parTransId="{C88683AD-8F2F-4ED3-8FC8-3D7CE79E6180}" sibTransId="{8B736984-0D93-44EF-A4A7-760FB2CAF1D5}"/>
    <dgm:cxn modelId="{B4B3270B-A9CF-46F6-B5A5-05AF7B068E43}" type="presOf" srcId="{D5A585F5-3FEF-403B-9822-045E59EBD7C2}" destId="{7C7608A4-F21B-4A2F-98B3-1A9407B496D7}" srcOrd="0" destOrd="0" presId="urn:microsoft.com/office/officeart/2005/8/layout/list1"/>
    <dgm:cxn modelId="{EA2582F9-03AE-4D4D-8C91-F2037FC1F7BC}" type="presOf" srcId="{FDC494FA-E023-49A4-8508-4088F3EB047B}" destId="{DC78644A-9DCA-4CF3-83F3-6AEAEFCBD4FB}" srcOrd="0" destOrd="0" presId="urn:microsoft.com/office/officeart/2005/8/layout/list1"/>
    <dgm:cxn modelId="{9D1D8C49-C5F7-4FD3-B72B-54EFAEB3D38A}" type="presOf" srcId="{72BAD228-5050-4C52-BBDB-277AF2B2D77B}" destId="{99206CBD-F9FB-4F88-8100-0952D0704507}" srcOrd="0" destOrd="0" presId="urn:microsoft.com/office/officeart/2005/8/layout/list1"/>
    <dgm:cxn modelId="{FFE93D12-EA46-4C20-8917-54E18FC10EBE}" srcId="{72BAD228-5050-4C52-BBDB-277AF2B2D77B}" destId="{83034E60-25AB-4225-A1C8-1654F035FBD2}" srcOrd="0" destOrd="0" parTransId="{6AE1E2F5-0640-462B-973C-D5D426F824CC}" sibTransId="{B5A96AA4-F488-4D36-B4ED-A75495C8E532}"/>
    <dgm:cxn modelId="{192A215A-7719-4A9C-BB16-EA7688F22809}" srcId="{8C79152D-0D22-4809-869E-0B6713B4002B}" destId="{0D4ED0C4-C4AC-4AE4-9FA4-E0B6D82A9BBF}" srcOrd="0" destOrd="0" parTransId="{A1E44EC0-CCC9-4FA3-94F0-B810FFBA1697}" sibTransId="{DA139143-7A92-44F5-B116-D8AA43178598}"/>
    <dgm:cxn modelId="{7A095BD5-03D4-480C-825C-BAAD90E52FEF}" type="presOf" srcId="{0D4ED0C4-C4AC-4AE4-9FA4-E0B6D82A9BBF}" destId="{8F2429C6-F2ED-4B30-BB8E-5F73234EF777}" srcOrd="0" destOrd="0" presId="urn:microsoft.com/office/officeart/2005/8/layout/list1"/>
    <dgm:cxn modelId="{942DD608-6A0C-4565-BED1-5F2EAA2C23B9}" type="presOf" srcId="{9DB0E2E6-C9C4-49AF-878B-DCB5D0323CD0}" destId="{D3EC33A9-07E9-4029-8A2F-6165EED7818C}" srcOrd="0" destOrd="0" presId="urn:microsoft.com/office/officeart/2005/8/layout/list1"/>
    <dgm:cxn modelId="{E653BCCD-45EE-42AC-80D5-DAE504D489EE}" type="presOf" srcId="{72BAD228-5050-4C52-BBDB-277AF2B2D77B}" destId="{498F2963-7DBB-4E3F-9391-85E46D2C0339}" srcOrd="1" destOrd="0" presId="urn:microsoft.com/office/officeart/2005/8/layout/list1"/>
    <dgm:cxn modelId="{4FDEB0D5-0A66-4ABB-97CC-463D4BB2FF71}" type="presParOf" srcId="{7C7608A4-F21B-4A2F-98B3-1A9407B496D7}" destId="{FFF9A727-3475-4604-BBF6-B708A323D2C9}" srcOrd="0" destOrd="0" presId="urn:microsoft.com/office/officeart/2005/8/layout/list1"/>
    <dgm:cxn modelId="{393DB32F-DC19-4823-9CA7-4B2388DA458C}" type="presParOf" srcId="{FFF9A727-3475-4604-BBF6-B708A323D2C9}" destId="{56823F54-D411-4A4C-9308-AC23391D27A1}" srcOrd="0" destOrd="0" presId="urn:microsoft.com/office/officeart/2005/8/layout/list1"/>
    <dgm:cxn modelId="{272CFF32-DF3F-453A-8055-DF2E9893BC43}" type="presParOf" srcId="{FFF9A727-3475-4604-BBF6-B708A323D2C9}" destId="{5D86ECE4-4DE7-49DF-B1C4-8D2B5283F0E9}" srcOrd="1" destOrd="0" presId="urn:microsoft.com/office/officeart/2005/8/layout/list1"/>
    <dgm:cxn modelId="{7B6CBE53-5166-4C3C-AC58-9F2AD5E9C938}" type="presParOf" srcId="{7C7608A4-F21B-4A2F-98B3-1A9407B496D7}" destId="{16586BBA-97D3-483D-8090-A7183F15C3C7}" srcOrd="1" destOrd="0" presId="urn:microsoft.com/office/officeart/2005/8/layout/list1"/>
    <dgm:cxn modelId="{81D080E2-9893-4249-81DF-43A506144FBD}" type="presParOf" srcId="{7C7608A4-F21B-4A2F-98B3-1A9407B496D7}" destId="{8F2429C6-F2ED-4B30-BB8E-5F73234EF777}" srcOrd="2" destOrd="0" presId="urn:microsoft.com/office/officeart/2005/8/layout/list1"/>
    <dgm:cxn modelId="{506B968E-ABBA-4D6B-BA3B-7A63D096B9CF}" type="presParOf" srcId="{7C7608A4-F21B-4A2F-98B3-1A9407B496D7}" destId="{5B98947C-F9E1-4E36-997A-18298C6522DA}" srcOrd="3" destOrd="0" presId="urn:microsoft.com/office/officeart/2005/8/layout/list1"/>
    <dgm:cxn modelId="{F95CD5F5-E912-4101-BB02-FF497BFD0B68}" type="presParOf" srcId="{7C7608A4-F21B-4A2F-98B3-1A9407B496D7}" destId="{D58000C1-2DBE-43BE-950F-4A96C0F913A9}" srcOrd="4" destOrd="0" presId="urn:microsoft.com/office/officeart/2005/8/layout/list1"/>
    <dgm:cxn modelId="{6BEBD5CD-94C9-45F8-815C-770BDBE7ABDB}" type="presParOf" srcId="{D58000C1-2DBE-43BE-950F-4A96C0F913A9}" destId="{DC78644A-9DCA-4CF3-83F3-6AEAEFCBD4FB}" srcOrd="0" destOrd="0" presId="urn:microsoft.com/office/officeart/2005/8/layout/list1"/>
    <dgm:cxn modelId="{E2D4B0F9-228D-4596-B941-E5E4CABE724E}" type="presParOf" srcId="{D58000C1-2DBE-43BE-950F-4A96C0F913A9}" destId="{DD66052C-61F4-4574-9E1B-B29AC9CBA944}" srcOrd="1" destOrd="0" presId="urn:microsoft.com/office/officeart/2005/8/layout/list1"/>
    <dgm:cxn modelId="{69B485B2-085D-41B4-A06E-78E6EAB29E8E}" type="presParOf" srcId="{7C7608A4-F21B-4A2F-98B3-1A9407B496D7}" destId="{7CBDA4D6-035A-45D7-B370-5FC7427F3205}" srcOrd="5" destOrd="0" presId="urn:microsoft.com/office/officeart/2005/8/layout/list1"/>
    <dgm:cxn modelId="{06D59D2F-7D05-4C94-BF09-4E50993A7B08}" type="presParOf" srcId="{7C7608A4-F21B-4A2F-98B3-1A9407B496D7}" destId="{D3EC33A9-07E9-4029-8A2F-6165EED7818C}" srcOrd="6" destOrd="0" presId="urn:microsoft.com/office/officeart/2005/8/layout/list1"/>
    <dgm:cxn modelId="{35E658F2-44CE-4622-A9A6-6C1A886F9518}" type="presParOf" srcId="{7C7608A4-F21B-4A2F-98B3-1A9407B496D7}" destId="{402A6F06-1A79-4348-8A7D-EC7DBEEB965A}" srcOrd="7" destOrd="0" presId="urn:microsoft.com/office/officeart/2005/8/layout/list1"/>
    <dgm:cxn modelId="{E30305C9-1CF6-405C-A90B-98FF343C4C31}" type="presParOf" srcId="{7C7608A4-F21B-4A2F-98B3-1A9407B496D7}" destId="{DA22C01A-4294-4CA5-8457-FE64E5F81ACE}" srcOrd="8" destOrd="0" presId="urn:microsoft.com/office/officeart/2005/8/layout/list1"/>
    <dgm:cxn modelId="{D753EFB0-2FD6-4232-B5E3-A6B3F81B02C8}" type="presParOf" srcId="{DA22C01A-4294-4CA5-8457-FE64E5F81ACE}" destId="{99206CBD-F9FB-4F88-8100-0952D0704507}" srcOrd="0" destOrd="0" presId="urn:microsoft.com/office/officeart/2005/8/layout/list1"/>
    <dgm:cxn modelId="{E8D73711-0423-4D50-A5D2-CF9C1280469E}" type="presParOf" srcId="{DA22C01A-4294-4CA5-8457-FE64E5F81ACE}" destId="{498F2963-7DBB-4E3F-9391-85E46D2C0339}" srcOrd="1" destOrd="0" presId="urn:microsoft.com/office/officeart/2005/8/layout/list1"/>
    <dgm:cxn modelId="{28157E24-317F-493D-AB88-6473CFE01F18}" type="presParOf" srcId="{7C7608A4-F21B-4A2F-98B3-1A9407B496D7}" destId="{D7347512-C232-47B8-AE8F-E6BE693EF703}" srcOrd="9" destOrd="0" presId="urn:microsoft.com/office/officeart/2005/8/layout/list1"/>
    <dgm:cxn modelId="{38116DBA-5610-4284-898B-E23879F38657}" type="presParOf" srcId="{7C7608A4-F21B-4A2F-98B3-1A9407B496D7}" destId="{0E66D42C-662C-46D8-A96B-E577D9998B85}" srcOrd="10" destOrd="0" presId="urn:microsoft.com/office/officeart/2005/8/layout/list1"/>
  </dgm:cxnLst>
  <dgm:bg>
    <a:solidFill>
      <a:schemeClr val="bg2"/>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DEB062-CB85-4A54-8497-F73E649C464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6B484C7-21FF-4630-A60A-E748357E0717}">
      <dgm:prSet phldrT="[Text]"/>
      <dgm:spPr/>
      <dgm:t>
        <a:bodyPr/>
        <a:lstStyle/>
        <a:p>
          <a:r>
            <a:rPr lang="en-US" dirty="0" smtClean="0"/>
            <a:t>Tier 1</a:t>
          </a:r>
          <a:endParaRPr lang="en-US" dirty="0"/>
        </a:p>
      </dgm:t>
    </dgm:pt>
    <dgm:pt modelId="{2D562683-54BD-4A5D-A043-E9EA9D943EAF}" type="parTrans" cxnId="{6DE2860D-01C2-44A5-8027-B8DADA05091C}">
      <dgm:prSet/>
      <dgm:spPr/>
      <dgm:t>
        <a:bodyPr/>
        <a:lstStyle/>
        <a:p>
          <a:endParaRPr lang="en-US"/>
        </a:p>
      </dgm:t>
    </dgm:pt>
    <dgm:pt modelId="{7FC1647A-6293-4C06-B1A8-ABB131616A2D}" type="sibTrans" cxnId="{6DE2860D-01C2-44A5-8027-B8DADA05091C}">
      <dgm:prSet/>
      <dgm:spPr/>
      <dgm:t>
        <a:bodyPr/>
        <a:lstStyle/>
        <a:p>
          <a:endParaRPr lang="en-US"/>
        </a:p>
      </dgm:t>
    </dgm:pt>
    <dgm:pt modelId="{DEB59099-0DF9-4D57-960F-34ADA095A5AE}">
      <dgm:prSet phldrT="[Text]"/>
      <dgm:spPr/>
      <dgm:t>
        <a:bodyPr/>
        <a:lstStyle/>
        <a:p>
          <a:r>
            <a:rPr lang="en-US" dirty="0" smtClean="0"/>
            <a:t>High performance</a:t>
          </a:r>
          <a:endParaRPr lang="en-US" dirty="0"/>
        </a:p>
      </dgm:t>
    </dgm:pt>
    <dgm:pt modelId="{C8BDA34C-A847-4335-810C-9B8B9BD72DD4}" type="parTrans" cxnId="{337ABB38-4B42-44B2-A62C-225D0609E979}">
      <dgm:prSet/>
      <dgm:spPr/>
      <dgm:t>
        <a:bodyPr/>
        <a:lstStyle/>
        <a:p>
          <a:endParaRPr lang="en-US"/>
        </a:p>
      </dgm:t>
    </dgm:pt>
    <dgm:pt modelId="{39E64CF1-7AE8-4D52-9A90-96559CE98936}" type="sibTrans" cxnId="{337ABB38-4B42-44B2-A62C-225D0609E979}">
      <dgm:prSet/>
      <dgm:spPr/>
      <dgm:t>
        <a:bodyPr/>
        <a:lstStyle/>
        <a:p>
          <a:endParaRPr lang="en-US"/>
        </a:p>
      </dgm:t>
    </dgm:pt>
    <dgm:pt modelId="{E2CF0B01-9AB3-4DFD-961C-D1438CD59ED4}">
      <dgm:prSet phldrT="[Text]"/>
      <dgm:spPr/>
      <dgm:t>
        <a:bodyPr/>
        <a:lstStyle/>
        <a:p>
          <a:r>
            <a:rPr lang="en-US" dirty="0" smtClean="0"/>
            <a:t>Tier 2</a:t>
          </a:r>
          <a:endParaRPr lang="en-US" dirty="0"/>
        </a:p>
      </dgm:t>
    </dgm:pt>
    <dgm:pt modelId="{F346FC6D-99DE-4612-A5DE-B75EACDC22FC}" type="parTrans" cxnId="{E2D6A4DE-7F7F-4C1C-97BD-971AEF5635AB}">
      <dgm:prSet/>
      <dgm:spPr/>
      <dgm:t>
        <a:bodyPr/>
        <a:lstStyle/>
        <a:p>
          <a:endParaRPr lang="en-US"/>
        </a:p>
      </dgm:t>
    </dgm:pt>
    <dgm:pt modelId="{B95ED336-B974-4F89-A4CE-B685FD6CB509}" type="sibTrans" cxnId="{E2D6A4DE-7F7F-4C1C-97BD-971AEF5635AB}">
      <dgm:prSet/>
      <dgm:spPr/>
      <dgm:t>
        <a:bodyPr/>
        <a:lstStyle/>
        <a:p>
          <a:endParaRPr lang="en-US"/>
        </a:p>
      </dgm:t>
    </dgm:pt>
    <dgm:pt modelId="{67B78D97-BCCC-4E60-8B93-7F97C9649AF1}">
      <dgm:prSet phldrT="[Text]"/>
      <dgm:spPr/>
      <dgm:t>
        <a:bodyPr/>
        <a:lstStyle/>
        <a:p>
          <a:r>
            <a:rPr lang="en-US" dirty="0" smtClean="0"/>
            <a:t>High performance</a:t>
          </a:r>
          <a:endParaRPr lang="en-US" dirty="0"/>
        </a:p>
      </dgm:t>
    </dgm:pt>
    <dgm:pt modelId="{B4FB36BA-E6D4-45ED-918E-CDFAACACBAE8}" type="parTrans" cxnId="{D1BA3C3F-045D-430D-BC4F-6A0AE2FA56AC}">
      <dgm:prSet/>
      <dgm:spPr/>
      <dgm:t>
        <a:bodyPr/>
        <a:lstStyle/>
        <a:p>
          <a:endParaRPr lang="en-US"/>
        </a:p>
      </dgm:t>
    </dgm:pt>
    <dgm:pt modelId="{1845FB68-2C6B-4EC5-83AE-4FD22A973023}" type="sibTrans" cxnId="{D1BA3C3F-045D-430D-BC4F-6A0AE2FA56AC}">
      <dgm:prSet/>
      <dgm:spPr/>
      <dgm:t>
        <a:bodyPr/>
        <a:lstStyle/>
        <a:p>
          <a:endParaRPr lang="en-US"/>
        </a:p>
      </dgm:t>
    </dgm:pt>
    <dgm:pt modelId="{34833A20-236D-43CB-A68C-7483FC47CB5D}">
      <dgm:prSet phldrT="[Text]"/>
      <dgm:spPr/>
      <dgm:t>
        <a:bodyPr/>
        <a:lstStyle/>
        <a:p>
          <a:r>
            <a:rPr lang="en-US" dirty="0" smtClean="0"/>
            <a:t>Tier 3</a:t>
          </a:r>
          <a:endParaRPr lang="en-US" dirty="0"/>
        </a:p>
      </dgm:t>
    </dgm:pt>
    <dgm:pt modelId="{B39F04BD-4BF5-42D5-8856-EF715C9F5687}" type="parTrans" cxnId="{7B0DF1A2-AA02-457D-A94D-280CDB46386F}">
      <dgm:prSet/>
      <dgm:spPr/>
      <dgm:t>
        <a:bodyPr/>
        <a:lstStyle/>
        <a:p>
          <a:endParaRPr lang="en-US"/>
        </a:p>
      </dgm:t>
    </dgm:pt>
    <dgm:pt modelId="{9ABBB750-BD2E-4741-97AA-D2404550E0F3}" type="sibTrans" cxnId="{7B0DF1A2-AA02-457D-A94D-280CDB46386F}">
      <dgm:prSet/>
      <dgm:spPr/>
      <dgm:t>
        <a:bodyPr/>
        <a:lstStyle/>
        <a:p>
          <a:endParaRPr lang="en-US"/>
        </a:p>
      </dgm:t>
    </dgm:pt>
    <dgm:pt modelId="{B5D2EF92-5D7E-42F7-B045-8DC9FD6687B7}">
      <dgm:prSet phldrT="[Text]"/>
      <dgm:spPr/>
      <dgm:t>
        <a:bodyPr/>
        <a:lstStyle/>
        <a:p>
          <a:r>
            <a:rPr lang="en-US" dirty="0" smtClean="0"/>
            <a:t>Conventional mechanical rigs</a:t>
          </a:r>
          <a:endParaRPr lang="en-US" dirty="0"/>
        </a:p>
      </dgm:t>
    </dgm:pt>
    <dgm:pt modelId="{79E60F70-0D45-45BC-9716-92D4C06EA396}" type="parTrans" cxnId="{9CD60ED0-156C-418E-85C7-5C8F940E1661}">
      <dgm:prSet/>
      <dgm:spPr/>
      <dgm:t>
        <a:bodyPr/>
        <a:lstStyle/>
        <a:p>
          <a:endParaRPr lang="en-US"/>
        </a:p>
      </dgm:t>
    </dgm:pt>
    <dgm:pt modelId="{7BFB18B9-13A4-46B2-879A-210ECD876918}" type="sibTrans" cxnId="{9CD60ED0-156C-418E-85C7-5C8F940E1661}">
      <dgm:prSet/>
      <dgm:spPr/>
      <dgm:t>
        <a:bodyPr/>
        <a:lstStyle/>
        <a:p>
          <a:endParaRPr lang="en-US"/>
        </a:p>
      </dgm:t>
    </dgm:pt>
    <dgm:pt modelId="{1B5A335A-8804-4425-BB6A-4D5ABC4483A4}">
      <dgm:prSet phldrT="[Text]"/>
      <dgm:spPr/>
      <dgm:t>
        <a:bodyPr/>
        <a:lstStyle/>
        <a:p>
          <a:r>
            <a:rPr lang="en-US" dirty="0" smtClean="0"/>
            <a:t>Newer designs and manufacture</a:t>
          </a:r>
          <a:endParaRPr lang="en-US" dirty="0"/>
        </a:p>
      </dgm:t>
    </dgm:pt>
    <dgm:pt modelId="{E42F7E9D-302C-42F2-8635-F6C1747CFF6B}" type="parTrans" cxnId="{84079DCB-8E23-4AC5-8855-3DD377D20BEE}">
      <dgm:prSet/>
      <dgm:spPr/>
      <dgm:t>
        <a:bodyPr/>
        <a:lstStyle/>
        <a:p>
          <a:endParaRPr lang="en-US"/>
        </a:p>
      </dgm:t>
    </dgm:pt>
    <dgm:pt modelId="{098E424D-EFD5-4AF0-B220-FD4255CA07F3}" type="sibTrans" cxnId="{84079DCB-8E23-4AC5-8855-3DD377D20BEE}">
      <dgm:prSet/>
      <dgm:spPr/>
      <dgm:t>
        <a:bodyPr/>
        <a:lstStyle/>
        <a:p>
          <a:endParaRPr lang="en-US"/>
        </a:p>
      </dgm:t>
    </dgm:pt>
    <dgm:pt modelId="{6E0E276E-1D32-4A38-B917-A296B97ECB7C}">
      <dgm:prSet phldrT="[Text]"/>
      <dgm:spPr/>
      <dgm:t>
        <a:bodyPr/>
        <a:lstStyle/>
        <a:p>
          <a:r>
            <a:rPr lang="en-US" dirty="0" smtClean="0"/>
            <a:t>Directional and horizontal drilling</a:t>
          </a:r>
          <a:endParaRPr lang="en-US" dirty="0"/>
        </a:p>
      </dgm:t>
    </dgm:pt>
    <dgm:pt modelId="{FE810EA9-8B5A-4577-B302-94444FFB2CD2}" type="parTrans" cxnId="{C00E61E0-8847-4B42-AC9B-46E856E7B5CA}">
      <dgm:prSet/>
      <dgm:spPr/>
      <dgm:t>
        <a:bodyPr/>
        <a:lstStyle/>
        <a:p>
          <a:endParaRPr lang="en-US"/>
        </a:p>
      </dgm:t>
    </dgm:pt>
    <dgm:pt modelId="{93B6E455-6C77-4F41-83CC-5B388D91BF6E}" type="sibTrans" cxnId="{C00E61E0-8847-4B42-AC9B-46E856E7B5CA}">
      <dgm:prSet/>
      <dgm:spPr/>
      <dgm:t>
        <a:bodyPr/>
        <a:lstStyle/>
        <a:p>
          <a:endParaRPr lang="en-US"/>
        </a:p>
      </dgm:t>
    </dgm:pt>
    <dgm:pt modelId="{6E75517D-87B1-4854-9F03-062E881DBE42}">
      <dgm:prSet phldrT="[Text]"/>
      <dgm:spPr/>
      <dgm:t>
        <a:bodyPr/>
        <a:lstStyle/>
        <a:p>
          <a:r>
            <a:rPr lang="en-US" dirty="0" smtClean="0"/>
            <a:t>Highly mobile</a:t>
          </a:r>
          <a:endParaRPr lang="en-US" dirty="0"/>
        </a:p>
      </dgm:t>
    </dgm:pt>
    <dgm:pt modelId="{A47948E1-3AEC-44BD-BB53-441A37F20981}" type="parTrans" cxnId="{9538D5BC-ECED-4517-96C3-52C0F2B3DFC3}">
      <dgm:prSet/>
      <dgm:spPr/>
      <dgm:t>
        <a:bodyPr/>
        <a:lstStyle/>
        <a:p>
          <a:endParaRPr lang="en-US"/>
        </a:p>
      </dgm:t>
    </dgm:pt>
    <dgm:pt modelId="{795EA20B-EACC-4440-BEDD-273B3664F2B6}" type="sibTrans" cxnId="{9538D5BC-ECED-4517-96C3-52C0F2B3DFC3}">
      <dgm:prSet/>
      <dgm:spPr/>
      <dgm:t>
        <a:bodyPr/>
        <a:lstStyle/>
        <a:p>
          <a:endParaRPr lang="en-US"/>
        </a:p>
      </dgm:t>
    </dgm:pt>
    <dgm:pt modelId="{A98F1C72-4C98-45EC-8183-039E06E7FF5C}">
      <dgm:prSet phldrT="[Text]"/>
      <dgm:spPr/>
      <dgm:t>
        <a:bodyPr/>
        <a:lstStyle/>
        <a:p>
          <a:r>
            <a:rPr lang="en-US" dirty="0" smtClean="0"/>
            <a:t>Applied new equipment or modification</a:t>
          </a:r>
          <a:endParaRPr lang="en-US" dirty="0"/>
        </a:p>
      </dgm:t>
    </dgm:pt>
    <dgm:pt modelId="{B027A7BE-D59F-402E-AE45-250A0698BFCC}" type="parTrans" cxnId="{B3E824DD-3860-4619-844A-57296B30184A}">
      <dgm:prSet/>
      <dgm:spPr/>
      <dgm:t>
        <a:bodyPr/>
        <a:lstStyle/>
        <a:p>
          <a:endParaRPr lang="en-US"/>
        </a:p>
      </dgm:t>
    </dgm:pt>
    <dgm:pt modelId="{05B788F6-BABD-4AB3-8805-8F79747AF6A0}" type="sibTrans" cxnId="{B3E824DD-3860-4619-844A-57296B30184A}">
      <dgm:prSet/>
      <dgm:spPr/>
      <dgm:t>
        <a:bodyPr/>
        <a:lstStyle/>
        <a:p>
          <a:endParaRPr lang="en-US"/>
        </a:p>
      </dgm:t>
    </dgm:pt>
    <dgm:pt modelId="{1B34B03A-93E2-4C60-9F44-ACC81CA6CCA8}">
      <dgm:prSet phldrT="[Text]"/>
      <dgm:spPr/>
      <dgm:t>
        <a:bodyPr/>
        <a:lstStyle/>
        <a:p>
          <a:r>
            <a:rPr lang="en-US" dirty="0" smtClean="0"/>
            <a:t>Directional and horizontal drilling</a:t>
          </a:r>
          <a:endParaRPr lang="en-US" dirty="0"/>
        </a:p>
      </dgm:t>
    </dgm:pt>
    <dgm:pt modelId="{87B0C4F0-6189-4386-98E7-E1CB33FF00B7}" type="parTrans" cxnId="{0CEBB1C2-F363-47A9-B938-BF6FF65B0774}">
      <dgm:prSet/>
      <dgm:spPr/>
      <dgm:t>
        <a:bodyPr/>
        <a:lstStyle/>
        <a:p>
          <a:endParaRPr lang="en-US"/>
        </a:p>
      </dgm:t>
    </dgm:pt>
    <dgm:pt modelId="{C4FB9528-29BF-4ED1-A260-E486EE325A7C}" type="sibTrans" cxnId="{0CEBB1C2-F363-47A9-B938-BF6FF65B0774}">
      <dgm:prSet/>
      <dgm:spPr/>
      <dgm:t>
        <a:bodyPr/>
        <a:lstStyle/>
        <a:p>
          <a:endParaRPr lang="en-US"/>
        </a:p>
      </dgm:t>
    </dgm:pt>
    <dgm:pt modelId="{6B576693-0DAD-4DD8-8026-8FC2CA2B7605}">
      <dgm:prSet phldrT="[Text]"/>
      <dgm:spPr/>
      <dgm:t>
        <a:bodyPr/>
        <a:lstStyle/>
        <a:p>
          <a:r>
            <a:rPr lang="en-US" dirty="0" smtClean="0"/>
            <a:t>“Super Series”</a:t>
          </a:r>
          <a:endParaRPr lang="en-US" dirty="0"/>
        </a:p>
      </dgm:t>
    </dgm:pt>
    <dgm:pt modelId="{48F9C2EF-45F5-462B-9E82-B42457C0A7F5}" type="parTrans" cxnId="{3AEFF7C7-931A-49DA-A256-DB4A8107BAD3}">
      <dgm:prSet/>
      <dgm:spPr/>
      <dgm:t>
        <a:bodyPr/>
        <a:lstStyle/>
        <a:p>
          <a:endParaRPr lang="en-US"/>
        </a:p>
      </dgm:t>
    </dgm:pt>
    <dgm:pt modelId="{589E0E08-A31A-4B8A-AA4A-9ADEB2D0DF1F}" type="sibTrans" cxnId="{3AEFF7C7-931A-49DA-A256-DB4A8107BAD3}">
      <dgm:prSet/>
      <dgm:spPr/>
      <dgm:t>
        <a:bodyPr/>
        <a:lstStyle/>
        <a:p>
          <a:endParaRPr lang="en-US"/>
        </a:p>
      </dgm:t>
    </dgm:pt>
    <dgm:pt modelId="{F613C16F-4E44-4C85-92F2-A27688916CFE}">
      <dgm:prSet phldrT="[Text]"/>
      <dgm:spPr/>
      <dgm:t>
        <a:bodyPr/>
        <a:lstStyle/>
        <a:p>
          <a:r>
            <a:rPr lang="en-US" dirty="0" smtClean="0"/>
            <a:t>Less mobile than tier 1</a:t>
          </a:r>
          <a:endParaRPr lang="en-US" dirty="0"/>
        </a:p>
      </dgm:t>
    </dgm:pt>
    <dgm:pt modelId="{A847EDF5-680A-4E2D-812F-4D52F78A983C}" type="parTrans" cxnId="{BE1C540E-3324-43EA-AA51-B4C1FA993458}">
      <dgm:prSet/>
      <dgm:spPr/>
      <dgm:t>
        <a:bodyPr/>
        <a:lstStyle/>
        <a:p>
          <a:endParaRPr lang="en-US"/>
        </a:p>
      </dgm:t>
    </dgm:pt>
    <dgm:pt modelId="{F82DD021-7A45-4079-B845-71CB08CB1610}" type="sibTrans" cxnId="{BE1C540E-3324-43EA-AA51-B4C1FA993458}">
      <dgm:prSet/>
      <dgm:spPr/>
      <dgm:t>
        <a:bodyPr/>
        <a:lstStyle/>
        <a:p>
          <a:endParaRPr lang="en-US"/>
        </a:p>
      </dgm:t>
    </dgm:pt>
    <dgm:pt modelId="{26CB235C-27F2-4F73-8A77-4855009281F3}">
      <dgm:prSet phldrT="[Text]"/>
      <dgm:spPr/>
      <dgm:t>
        <a:bodyPr/>
        <a:lstStyle/>
        <a:p>
          <a:r>
            <a:rPr lang="en-US" dirty="0" smtClean="0"/>
            <a:t>No automation and lower pump capacity</a:t>
          </a:r>
          <a:endParaRPr lang="en-US" dirty="0"/>
        </a:p>
      </dgm:t>
    </dgm:pt>
    <dgm:pt modelId="{34BE9D83-46E2-44B1-8B11-DAC60944AD0E}" type="parTrans" cxnId="{9A14351E-F2AF-441E-8129-BE3B461584AB}">
      <dgm:prSet/>
      <dgm:spPr/>
      <dgm:t>
        <a:bodyPr/>
        <a:lstStyle/>
        <a:p>
          <a:endParaRPr lang="en-US"/>
        </a:p>
      </dgm:t>
    </dgm:pt>
    <dgm:pt modelId="{2BD061C8-62CD-4985-A317-9DE6B3012FFD}" type="sibTrans" cxnId="{9A14351E-F2AF-441E-8129-BE3B461584AB}">
      <dgm:prSet/>
      <dgm:spPr/>
      <dgm:t>
        <a:bodyPr/>
        <a:lstStyle/>
        <a:p>
          <a:endParaRPr lang="en-US"/>
        </a:p>
      </dgm:t>
    </dgm:pt>
    <dgm:pt modelId="{067D623F-AAEE-4DA4-AF02-6ADBDAF6F49B}">
      <dgm:prSet phldrT="[Text]"/>
      <dgm:spPr/>
      <dgm:t>
        <a:bodyPr/>
        <a:lstStyle/>
        <a:p>
          <a:r>
            <a:rPr lang="en-US" dirty="0" smtClean="0"/>
            <a:t>Usually not capable of directional or horizontal drilling</a:t>
          </a:r>
          <a:endParaRPr lang="en-US" dirty="0"/>
        </a:p>
      </dgm:t>
    </dgm:pt>
    <dgm:pt modelId="{8BB36575-16FC-41A2-97B8-817DCC788DF6}" type="parTrans" cxnId="{A6DA838C-49CA-4C2F-B6CC-DDD4C4031313}">
      <dgm:prSet/>
      <dgm:spPr/>
      <dgm:t>
        <a:bodyPr/>
        <a:lstStyle/>
        <a:p>
          <a:endParaRPr lang="en-US"/>
        </a:p>
      </dgm:t>
    </dgm:pt>
    <dgm:pt modelId="{22464B04-C21C-4F78-BD1D-D5C3D93BE102}" type="sibTrans" cxnId="{A6DA838C-49CA-4C2F-B6CC-DDD4C4031313}">
      <dgm:prSet/>
      <dgm:spPr/>
      <dgm:t>
        <a:bodyPr/>
        <a:lstStyle/>
        <a:p>
          <a:endParaRPr lang="en-US"/>
        </a:p>
      </dgm:t>
    </dgm:pt>
    <dgm:pt modelId="{208104E2-9062-4630-9765-CDC5516B290C}" type="pres">
      <dgm:prSet presAssocID="{55DEB062-CB85-4A54-8497-F73E649C4645}" presName="Name0" presStyleCnt="0">
        <dgm:presLayoutVars>
          <dgm:dir/>
          <dgm:animLvl val="lvl"/>
          <dgm:resizeHandles val="exact"/>
        </dgm:presLayoutVars>
      </dgm:prSet>
      <dgm:spPr/>
      <dgm:t>
        <a:bodyPr/>
        <a:lstStyle/>
        <a:p>
          <a:endParaRPr lang="en-US"/>
        </a:p>
      </dgm:t>
    </dgm:pt>
    <dgm:pt modelId="{699C0334-0527-41CF-83CC-62A61B1E7F68}" type="pres">
      <dgm:prSet presAssocID="{76B484C7-21FF-4630-A60A-E748357E0717}" presName="composite" presStyleCnt="0"/>
      <dgm:spPr/>
    </dgm:pt>
    <dgm:pt modelId="{94ACEC5E-9FBC-4A36-88D1-A9247622B9DC}" type="pres">
      <dgm:prSet presAssocID="{76B484C7-21FF-4630-A60A-E748357E0717}" presName="parTx" presStyleLbl="alignNode1" presStyleIdx="0" presStyleCnt="3">
        <dgm:presLayoutVars>
          <dgm:chMax val="0"/>
          <dgm:chPref val="0"/>
          <dgm:bulletEnabled val="1"/>
        </dgm:presLayoutVars>
      </dgm:prSet>
      <dgm:spPr/>
      <dgm:t>
        <a:bodyPr/>
        <a:lstStyle/>
        <a:p>
          <a:endParaRPr lang="en-US"/>
        </a:p>
      </dgm:t>
    </dgm:pt>
    <dgm:pt modelId="{D8BD4BCE-98A2-4FA2-90AC-A097FD16EEA9}" type="pres">
      <dgm:prSet presAssocID="{76B484C7-21FF-4630-A60A-E748357E0717}" presName="desTx" presStyleLbl="alignAccFollowNode1" presStyleIdx="0" presStyleCnt="3">
        <dgm:presLayoutVars>
          <dgm:bulletEnabled val="1"/>
        </dgm:presLayoutVars>
      </dgm:prSet>
      <dgm:spPr/>
      <dgm:t>
        <a:bodyPr/>
        <a:lstStyle/>
        <a:p>
          <a:endParaRPr lang="en-US"/>
        </a:p>
      </dgm:t>
    </dgm:pt>
    <dgm:pt modelId="{33DA8700-3430-4D7E-AC8A-6E12E98E5A1A}" type="pres">
      <dgm:prSet presAssocID="{7FC1647A-6293-4C06-B1A8-ABB131616A2D}" presName="space" presStyleCnt="0"/>
      <dgm:spPr/>
    </dgm:pt>
    <dgm:pt modelId="{75ED0611-19B6-4AB1-9096-46477053E08A}" type="pres">
      <dgm:prSet presAssocID="{E2CF0B01-9AB3-4DFD-961C-D1438CD59ED4}" presName="composite" presStyleCnt="0"/>
      <dgm:spPr/>
    </dgm:pt>
    <dgm:pt modelId="{77EB8607-1AC7-4F89-AB49-D13418FA01AE}" type="pres">
      <dgm:prSet presAssocID="{E2CF0B01-9AB3-4DFD-961C-D1438CD59ED4}" presName="parTx" presStyleLbl="alignNode1" presStyleIdx="1" presStyleCnt="3">
        <dgm:presLayoutVars>
          <dgm:chMax val="0"/>
          <dgm:chPref val="0"/>
          <dgm:bulletEnabled val="1"/>
        </dgm:presLayoutVars>
      </dgm:prSet>
      <dgm:spPr/>
      <dgm:t>
        <a:bodyPr/>
        <a:lstStyle/>
        <a:p>
          <a:endParaRPr lang="en-US"/>
        </a:p>
      </dgm:t>
    </dgm:pt>
    <dgm:pt modelId="{F0A59DC8-77F8-4072-A23E-FCBD28D005E1}" type="pres">
      <dgm:prSet presAssocID="{E2CF0B01-9AB3-4DFD-961C-D1438CD59ED4}" presName="desTx" presStyleLbl="alignAccFollowNode1" presStyleIdx="1" presStyleCnt="3">
        <dgm:presLayoutVars>
          <dgm:bulletEnabled val="1"/>
        </dgm:presLayoutVars>
      </dgm:prSet>
      <dgm:spPr/>
      <dgm:t>
        <a:bodyPr/>
        <a:lstStyle/>
        <a:p>
          <a:endParaRPr lang="en-US"/>
        </a:p>
      </dgm:t>
    </dgm:pt>
    <dgm:pt modelId="{DB08660E-EC2C-43D5-A396-51B8835933EF}" type="pres">
      <dgm:prSet presAssocID="{B95ED336-B974-4F89-A4CE-B685FD6CB509}" presName="space" presStyleCnt="0"/>
      <dgm:spPr/>
    </dgm:pt>
    <dgm:pt modelId="{2E6E673B-62F6-496A-9E22-E860C1AA6DDD}" type="pres">
      <dgm:prSet presAssocID="{34833A20-236D-43CB-A68C-7483FC47CB5D}" presName="composite" presStyleCnt="0"/>
      <dgm:spPr/>
    </dgm:pt>
    <dgm:pt modelId="{ADB66AF8-8582-4BCE-843D-1B2F210909BA}" type="pres">
      <dgm:prSet presAssocID="{34833A20-236D-43CB-A68C-7483FC47CB5D}" presName="parTx" presStyleLbl="alignNode1" presStyleIdx="2" presStyleCnt="3">
        <dgm:presLayoutVars>
          <dgm:chMax val="0"/>
          <dgm:chPref val="0"/>
          <dgm:bulletEnabled val="1"/>
        </dgm:presLayoutVars>
      </dgm:prSet>
      <dgm:spPr/>
      <dgm:t>
        <a:bodyPr/>
        <a:lstStyle/>
        <a:p>
          <a:endParaRPr lang="en-US"/>
        </a:p>
      </dgm:t>
    </dgm:pt>
    <dgm:pt modelId="{ADDB6C45-2D7E-4C3E-A0D0-573A117334DC}" type="pres">
      <dgm:prSet presAssocID="{34833A20-236D-43CB-A68C-7483FC47CB5D}" presName="desTx" presStyleLbl="alignAccFollowNode1" presStyleIdx="2" presStyleCnt="3">
        <dgm:presLayoutVars>
          <dgm:bulletEnabled val="1"/>
        </dgm:presLayoutVars>
      </dgm:prSet>
      <dgm:spPr/>
      <dgm:t>
        <a:bodyPr/>
        <a:lstStyle/>
        <a:p>
          <a:endParaRPr lang="en-US"/>
        </a:p>
      </dgm:t>
    </dgm:pt>
  </dgm:ptLst>
  <dgm:cxnLst>
    <dgm:cxn modelId="{A6DA838C-49CA-4C2F-B6CC-DDD4C4031313}" srcId="{34833A20-236D-43CB-A68C-7483FC47CB5D}" destId="{067D623F-AAEE-4DA4-AF02-6ADBDAF6F49B}" srcOrd="2" destOrd="0" parTransId="{8BB36575-16FC-41A2-97B8-817DCC788DF6}" sibTransId="{22464B04-C21C-4F78-BD1D-D5C3D93BE102}"/>
    <dgm:cxn modelId="{749968C4-AD0F-4819-97D8-A953E16F1174}" type="presOf" srcId="{E2CF0B01-9AB3-4DFD-961C-D1438CD59ED4}" destId="{77EB8607-1AC7-4F89-AB49-D13418FA01AE}" srcOrd="0" destOrd="0" presId="urn:microsoft.com/office/officeart/2005/8/layout/hList1"/>
    <dgm:cxn modelId="{9538D5BC-ECED-4517-96C3-52C0F2B3DFC3}" srcId="{76B484C7-21FF-4630-A60A-E748357E0717}" destId="{6E75517D-87B1-4854-9F03-062E881DBE42}" srcOrd="4" destOrd="0" parTransId="{A47948E1-3AEC-44BD-BB53-441A37F20981}" sibTransId="{795EA20B-EACC-4440-BEDD-273B3664F2B6}"/>
    <dgm:cxn modelId="{E2D6A4DE-7F7F-4C1C-97BD-971AEF5635AB}" srcId="{55DEB062-CB85-4A54-8497-F73E649C4645}" destId="{E2CF0B01-9AB3-4DFD-961C-D1438CD59ED4}" srcOrd="1" destOrd="0" parTransId="{F346FC6D-99DE-4612-A5DE-B75EACDC22FC}" sibTransId="{B95ED336-B974-4F89-A4CE-B685FD6CB509}"/>
    <dgm:cxn modelId="{C00E61E0-8847-4B42-AC9B-46E856E7B5CA}" srcId="{76B484C7-21FF-4630-A60A-E748357E0717}" destId="{6E0E276E-1D32-4A38-B917-A296B97ECB7C}" srcOrd="3" destOrd="0" parTransId="{FE810EA9-8B5A-4577-B302-94444FFB2CD2}" sibTransId="{93B6E455-6C77-4F41-83CC-5B388D91BF6E}"/>
    <dgm:cxn modelId="{337ABB38-4B42-44B2-A62C-225D0609E979}" srcId="{76B484C7-21FF-4630-A60A-E748357E0717}" destId="{DEB59099-0DF9-4D57-960F-34ADA095A5AE}" srcOrd="1" destOrd="0" parTransId="{C8BDA34C-A847-4335-810C-9B8B9BD72DD4}" sibTransId="{39E64CF1-7AE8-4D52-9A90-96559CE98936}"/>
    <dgm:cxn modelId="{D1BA3C3F-045D-430D-BC4F-6A0AE2FA56AC}" srcId="{E2CF0B01-9AB3-4DFD-961C-D1438CD59ED4}" destId="{67B78D97-BCCC-4E60-8B93-7F97C9649AF1}" srcOrd="0" destOrd="0" parTransId="{B4FB36BA-E6D4-45ED-918E-CDFAACACBAE8}" sibTransId="{1845FB68-2C6B-4EC5-83AE-4FD22A973023}"/>
    <dgm:cxn modelId="{721CA8A0-3D95-4297-857C-79A9B0BDCEB2}" type="presOf" srcId="{76B484C7-21FF-4630-A60A-E748357E0717}" destId="{94ACEC5E-9FBC-4A36-88D1-A9247622B9DC}" srcOrd="0" destOrd="0" presId="urn:microsoft.com/office/officeart/2005/8/layout/hList1"/>
    <dgm:cxn modelId="{50F836AA-C837-4C56-867B-6E1602CBCC5F}" type="presOf" srcId="{6B576693-0DAD-4DD8-8026-8FC2CA2B7605}" destId="{D8BD4BCE-98A2-4FA2-90AC-A097FD16EEA9}" srcOrd="0" destOrd="0" presId="urn:microsoft.com/office/officeart/2005/8/layout/hList1"/>
    <dgm:cxn modelId="{9A14351E-F2AF-441E-8129-BE3B461584AB}" srcId="{34833A20-236D-43CB-A68C-7483FC47CB5D}" destId="{26CB235C-27F2-4F73-8A77-4855009281F3}" srcOrd="1" destOrd="0" parTransId="{34BE9D83-46E2-44B1-8B11-DAC60944AD0E}" sibTransId="{2BD061C8-62CD-4985-A317-9DE6B3012FFD}"/>
    <dgm:cxn modelId="{9CD60ED0-156C-418E-85C7-5C8F940E1661}" srcId="{34833A20-236D-43CB-A68C-7483FC47CB5D}" destId="{B5D2EF92-5D7E-42F7-B045-8DC9FD6687B7}" srcOrd="0" destOrd="0" parTransId="{79E60F70-0D45-45BC-9716-92D4C06EA396}" sibTransId="{7BFB18B9-13A4-46B2-879A-210ECD876918}"/>
    <dgm:cxn modelId="{D87266F3-23D5-4531-A27D-88D463B5195B}" type="presOf" srcId="{067D623F-AAEE-4DA4-AF02-6ADBDAF6F49B}" destId="{ADDB6C45-2D7E-4C3E-A0D0-573A117334DC}" srcOrd="0" destOrd="2" presId="urn:microsoft.com/office/officeart/2005/8/layout/hList1"/>
    <dgm:cxn modelId="{5F6505BE-ACBC-447E-837A-59AD26035A1B}" type="presOf" srcId="{26CB235C-27F2-4F73-8A77-4855009281F3}" destId="{ADDB6C45-2D7E-4C3E-A0D0-573A117334DC}" srcOrd="0" destOrd="1" presId="urn:microsoft.com/office/officeart/2005/8/layout/hList1"/>
    <dgm:cxn modelId="{526657DE-110F-4751-B1F0-D13B8AA10120}" type="presOf" srcId="{1B34B03A-93E2-4C60-9F44-ACC81CA6CCA8}" destId="{F0A59DC8-77F8-4072-A23E-FCBD28D005E1}" srcOrd="0" destOrd="2" presId="urn:microsoft.com/office/officeart/2005/8/layout/hList1"/>
    <dgm:cxn modelId="{2060366E-472F-4E00-82E5-45D72F96DD65}" type="presOf" srcId="{1B5A335A-8804-4425-BB6A-4D5ABC4483A4}" destId="{D8BD4BCE-98A2-4FA2-90AC-A097FD16EEA9}" srcOrd="0" destOrd="2" presId="urn:microsoft.com/office/officeart/2005/8/layout/hList1"/>
    <dgm:cxn modelId="{814773AD-B676-46AB-A706-8757ADAE6FEA}" type="presOf" srcId="{6E75517D-87B1-4854-9F03-062E881DBE42}" destId="{D8BD4BCE-98A2-4FA2-90AC-A097FD16EEA9}" srcOrd="0" destOrd="4" presId="urn:microsoft.com/office/officeart/2005/8/layout/hList1"/>
    <dgm:cxn modelId="{2FCCD880-2E35-4456-9FBF-29A977D37D38}" type="presOf" srcId="{B5D2EF92-5D7E-42F7-B045-8DC9FD6687B7}" destId="{ADDB6C45-2D7E-4C3E-A0D0-573A117334DC}" srcOrd="0" destOrd="0" presId="urn:microsoft.com/office/officeart/2005/8/layout/hList1"/>
    <dgm:cxn modelId="{963AAF4A-3F51-4E3C-82DD-82F3D171A477}" type="presOf" srcId="{67B78D97-BCCC-4E60-8B93-7F97C9649AF1}" destId="{F0A59DC8-77F8-4072-A23E-FCBD28D005E1}" srcOrd="0" destOrd="0" presId="urn:microsoft.com/office/officeart/2005/8/layout/hList1"/>
    <dgm:cxn modelId="{67884536-C536-4A46-B36C-1F332649A9D3}" type="presOf" srcId="{A98F1C72-4C98-45EC-8183-039E06E7FF5C}" destId="{F0A59DC8-77F8-4072-A23E-FCBD28D005E1}" srcOrd="0" destOrd="1" presId="urn:microsoft.com/office/officeart/2005/8/layout/hList1"/>
    <dgm:cxn modelId="{7B0DF1A2-AA02-457D-A94D-280CDB46386F}" srcId="{55DEB062-CB85-4A54-8497-F73E649C4645}" destId="{34833A20-236D-43CB-A68C-7483FC47CB5D}" srcOrd="2" destOrd="0" parTransId="{B39F04BD-4BF5-42D5-8856-EF715C9F5687}" sibTransId="{9ABBB750-BD2E-4741-97AA-D2404550E0F3}"/>
    <dgm:cxn modelId="{BE1C540E-3324-43EA-AA51-B4C1FA993458}" srcId="{E2CF0B01-9AB3-4DFD-961C-D1438CD59ED4}" destId="{F613C16F-4E44-4C85-92F2-A27688916CFE}" srcOrd="3" destOrd="0" parTransId="{A847EDF5-680A-4E2D-812F-4D52F78A983C}" sibTransId="{F82DD021-7A45-4079-B845-71CB08CB1610}"/>
    <dgm:cxn modelId="{DB30DF27-3778-431F-B06C-AB305F76C6D9}" type="presOf" srcId="{F613C16F-4E44-4C85-92F2-A27688916CFE}" destId="{F0A59DC8-77F8-4072-A23E-FCBD28D005E1}" srcOrd="0" destOrd="3" presId="urn:microsoft.com/office/officeart/2005/8/layout/hList1"/>
    <dgm:cxn modelId="{28008141-46B1-48B8-BB78-B54759EAAEAB}" type="presOf" srcId="{6E0E276E-1D32-4A38-B917-A296B97ECB7C}" destId="{D8BD4BCE-98A2-4FA2-90AC-A097FD16EEA9}" srcOrd="0" destOrd="3" presId="urn:microsoft.com/office/officeart/2005/8/layout/hList1"/>
    <dgm:cxn modelId="{0CEBB1C2-F363-47A9-B938-BF6FF65B0774}" srcId="{E2CF0B01-9AB3-4DFD-961C-D1438CD59ED4}" destId="{1B34B03A-93E2-4C60-9F44-ACC81CA6CCA8}" srcOrd="2" destOrd="0" parTransId="{87B0C4F0-6189-4386-98E7-E1CB33FF00B7}" sibTransId="{C4FB9528-29BF-4ED1-A260-E486EE325A7C}"/>
    <dgm:cxn modelId="{3AEFF7C7-931A-49DA-A256-DB4A8107BAD3}" srcId="{76B484C7-21FF-4630-A60A-E748357E0717}" destId="{6B576693-0DAD-4DD8-8026-8FC2CA2B7605}" srcOrd="0" destOrd="0" parTransId="{48F9C2EF-45F5-462B-9E82-B42457C0A7F5}" sibTransId="{589E0E08-A31A-4B8A-AA4A-9ADEB2D0DF1F}"/>
    <dgm:cxn modelId="{6DE2860D-01C2-44A5-8027-B8DADA05091C}" srcId="{55DEB062-CB85-4A54-8497-F73E649C4645}" destId="{76B484C7-21FF-4630-A60A-E748357E0717}" srcOrd="0" destOrd="0" parTransId="{2D562683-54BD-4A5D-A043-E9EA9D943EAF}" sibTransId="{7FC1647A-6293-4C06-B1A8-ABB131616A2D}"/>
    <dgm:cxn modelId="{2970BACB-D27A-47BF-8068-F68E69CBC73B}" type="presOf" srcId="{DEB59099-0DF9-4D57-960F-34ADA095A5AE}" destId="{D8BD4BCE-98A2-4FA2-90AC-A097FD16EEA9}" srcOrd="0" destOrd="1" presId="urn:microsoft.com/office/officeart/2005/8/layout/hList1"/>
    <dgm:cxn modelId="{A6DD366E-46F9-439E-8D66-8AA439764E5C}" type="presOf" srcId="{55DEB062-CB85-4A54-8497-F73E649C4645}" destId="{208104E2-9062-4630-9765-CDC5516B290C}" srcOrd="0" destOrd="0" presId="urn:microsoft.com/office/officeart/2005/8/layout/hList1"/>
    <dgm:cxn modelId="{DD06C1AD-BA44-4858-A279-4130F6C1D441}" type="presOf" srcId="{34833A20-236D-43CB-A68C-7483FC47CB5D}" destId="{ADB66AF8-8582-4BCE-843D-1B2F210909BA}" srcOrd="0" destOrd="0" presId="urn:microsoft.com/office/officeart/2005/8/layout/hList1"/>
    <dgm:cxn modelId="{B3E824DD-3860-4619-844A-57296B30184A}" srcId="{E2CF0B01-9AB3-4DFD-961C-D1438CD59ED4}" destId="{A98F1C72-4C98-45EC-8183-039E06E7FF5C}" srcOrd="1" destOrd="0" parTransId="{B027A7BE-D59F-402E-AE45-250A0698BFCC}" sibTransId="{05B788F6-BABD-4AB3-8805-8F79747AF6A0}"/>
    <dgm:cxn modelId="{84079DCB-8E23-4AC5-8855-3DD377D20BEE}" srcId="{76B484C7-21FF-4630-A60A-E748357E0717}" destId="{1B5A335A-8804-4425-BB6A-4D5ABC4483A4}" srcOrd="2" destOrd="0" parTransId="{E42F7E9D-302C-42F2-8635-F6C1747CFF6B}" sibTransId="{098E424D-EFD5-4AF0-B220-FD4255CA07F3}"/>
    <dgm:cxn modelId="{23B7D4B4-094E-45A9-9EC0-7E4CDABBB358}" type="presParOf" srcId="{208104E2-9062-4630-9765-CDC5516B290C}" destId="{699C0334-0527-41CF-83CC-62A61B1E7F68}" srcOrd="0" destOrd="0" presId="urn:microsoft.com/office/officeart/2005/8/layout/hList1"/>
    <dgm:cxn modelId="{EB4F59A3-F86E-42DB-8A2A-6CB2A8D15249}" type="presParOf" srcId="{699C0334-0527-41CF-83CC-62A61B1E7F68}" destId="{94ACEC5E-9FBC-4A36-88D1-A9247622B9DC}" srcOrd="0" destOrd="0" presId="urn:microsoft.com/office/officeart/2005/8/layout/hList1"/>
    <dgm:cxn modelId="{E73B240B-DAC4-4881-A681-24B8837DB666}" type="presParOf" srcId="{699C0334-0527-41CF-83CC-62A61B1E7F68}" destId="{D8BD4BCE-98A2-4FA2-90AC-A097FD16EEA9}" srcOrd="1" destOrd="0" presId="urn:microsoft.com/office/officeart/2005/8/layout/hList1"/>
    <dgm:cxn modelId="{4E234AAE-A3AF-428D-8B92-9ED20C0CC66B}" type="presParOf" srcId="{208104E2-9062-4630-9765-CDC5516B290C}" destId="{33DA8700-3430-4D7E-AC8A-6E12E98E5A1A}" srcOrd="1" destOrd="0" presId="urn:microsoft.com/office/officeart/2005/8/layout/hList1"/>
    <dgm:cxn modelId="{105D3FEE-0C0A-4B23-8B91-EC2F2A890239}" type="presParOf" srcId="{208104E2-9062-4630-9765-CDC5516B290C}" destId="{75ED0611-19B6-4AB1-9096-46477053E08A}" srcOrd="2" destOrd="0" presId="urn:microsoft.com/office/officeart/2005/8/layout/hList1"/>
    <dgm:cxn modelId="{3755B8F5-4696-472C-815A-AEEE764FCC23}" type="presParOf" srcId="{75ED0611-19B6-4AB1-9096-46477053E08A}" destId="{77EB8607-1AC7-4F89-AB49-D13418FA01AE}" srcOrd="0" destOrd="0" presId="urn:microsoft.com/office/officeart/2005/8/layout/hList1"/>
    <dgm:cxn modelId="{599D6E3F-D232-4F37-B33E-5F910296C40F}" type="presParOf" srcId="{75ED0611-19B6-4AB1-9096-46477053E08A}" destId="{F0A59DC8-77F8-4072-A23E-FCBD28D005E1}" srcOrd="1" destOrd="0" presId="urn:microsoft.com/office/officeart/2005/8/layout/hList1"/>
    <dgm:cxn modelId="{80A5BF85-AA15-4290-96D0-363777392B21}" type="presParOf" srcId="{208104E2-9062-4630-9765-CDC5516B290C}" destId="{DB08660E-EC2C-43D5-A396-51B8835933EF}" srcOrd="3" destOrd="0" presId="urn:microsoft.com/office/officeart/2005/8/layout/hList1"/>
    <dgm:cxn modelId="{3F820B8A-29C6-4BEC-AC3A-3D611F3E7593}" type="presParOf" srcId="{208104E2-9062-4630-9765-CDC5516B290C}" destId="{2E6E673B-62F6-496A-9E22-E860C1AA6DDD}" srcOrd="4" destOrd="0" presId="urn:microsoft.com/office/officeart/2005/8/layout/hList1"/>
    <dgm:cxn modelId="{C5672F10-A1C4-4B19-9F17-3D1D37FFE147}" type="presParOf" srcId="{2E6E673B-62F6-496A-9E22-E860C1AA6DDD}" destId="{ADB66AF8-8582-4BCE-843D-1B2F210909BA}" srcOrd="0" destOrd="0" presId="urn:microsoft.com/office/officeart/2005/8/layout/hList1"/>
    <dgm:cxn modelId="{A07B6730-D31C-4A04-8309-CC0148F9EC44}" type="presParOf" srcId="{2E6E673B-62F6-496A-9E22-E860C1AA6DDD}" destId="{ADDB6C45-2D7E-4C3E-A0D0-573A117334DC}" srcOrd="1" destOrd="0" presId="urn:microsoft.com/office/officeart/2005/8/layout/hList1"/>
  </dgm:cxnLst>
  <dgm:bg>
    <a:solidFill>
      <a:schemeClr val="accent2"/>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10F39D-4C99-4B3D-872B-02F1A9A149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001413-0E76-4AC5-A9BC-A2E0BEA4F474}">
      <dgm:prSet phldrT="[Text]"/>
      <dgm:spPr/>
      <dgm:t>
        <a:bodyPr/>
        <a:lstStyle/>
        <a:p>
          <a:r>
            <a:rPr lang="en-US" dirty="0" smtClean="0"/>
            <a:t>Winter</a:t>
          </a:r>
          <a:endParaRPr lang="en-US" dirty="0"/>
        </a:p>
      </dgm:t>
    </dgm:pt>
    <dgm:pt modelId="{C219FB9A-E140-489A-8A5A-814E305149C2}" type="parTrans" cxnId="{45213B90-98B6-437C-87FD-C70F0FAFDBE0}">
      <dgm:prSet/>
      <dgm:spPr/>
      <dgm:t>
        <a:bodyPr/>
        <a:lstStyle/>
        <a:p>
          <a:endParaRPr lang="en-US"/>
        </a:p>
      </dgm:t>
    </dgm:pt>
    <dgm:pt modelId="{9B145A30-75D1-498B-B54D-3851BDF52057}" type="sibTrans" cxnId="{45213B90-98B6-437C-87FD-C70F0FAFDBE0}">
      <dgm:prSet/>
      <dgm:spPr/>
      <dgm:t>
        <a:bodyPr/>
        <a:lstStyle/>
        <a:p>
          <a:endParaRPr lang="en-US"/>
        </a:p>
      </dgm:t>
    </dgm:pt>
    <dgm:pt modelId="{39021F1C-2E01-452F-A4E1-0A14C8DD1569}">
      <dgm:prSet phldrT="[Text]"/>
      <dgm:spPr/>
      <dgm:t>
        <a:bodyPr/>
        <a:lstStyle/>
        <a:p>
          <a:r>
            <a:rPr lang="en-US" dirty="0" smtClean="0"/>
            <a:t>Peak activity (Q1 and Q4)</a:t>
          </a:r>
          <a:endParaRPr lang="en-US" dirty="0"/>
        </a:p>
      </dgm:t>
    </dgm:pt>
    <dgm:pt modelId="{DF7B0377-71F6-4932-AE94-F342FF8820C8}" type="parTrans" cxnId="{1EF15DE2-8745-402D-AEDB-58F22B03837B}">
      <dgm:prSet/>
      <dgm:spPr/>
      <dgm:t>
        <a:bodyPr/>
        <a:lstStyle/>
        <a:p>
          <a:endParaRPr lang="en-US"/>
        </a:p>
      </dgm:t>
    </dgm:pt>
    <dgm:pt modelId="{90EF55C8-428C-4845-A3CF-83FD2DCF54DF}" type="sibTrans" cxnId="{1EF15DE2-8745-402D-AEDB-58F22B03837B}">
      <dgm:prSet/>
      <dgm:spPr/>
      <dgm:t>
        <a:bodyPr/>
        <a:lstStyle/>
        <a:p>
          <a:endParaRPr lang="en-US"/>
        </a:p>
      </dgm:t>
    </dgm:pt>
    <dgm:pt modelId="{9AD07737-1314-4E68-8997-9393637B2D39}">
      <dgm:prSet phldrT="[Text]"/>
      <dgm:spPr/>
      <dgm:t>
        <a:bodyPr/>
        <a:lstStyle/>
        <a:p>
          <a:r>
            <a:rPr lang="en-US" dirty="0" smtClean="0"/>
            <a:t>Spring (break)</a:t>
          </a:r>
          <a:endParaRPr lang="en-US" dirty="0"/>
        </a:p>
      </dgm:t>
    </dgm:pt>
    <dgm:pt modelId="{013D3771-8DE5-4F9E-8278-BBAB36C5A7C9}" type="parTrans" cxnId="{F8CD829D-8A0E-4FB4-AA93-54E9470D606F}">
      <dgm:prSet/>
      <dgm:spPr/>
      <dgm:t>
        <a:bodyPr/>
        <a:lstStyle/>
        <a:p>
          <a:endParaRPr lang="en-US"/>
        </a:p>
      </dgm:t>
    </dgm:pt>
    <dgm:pt modelId="{9D584A95-6B9B-403F-9087-351BFC45D8FA}" type="sibTrans" cxnId="{F8CD829D-8A0E-4FB4-AA93-54E9470D606F}">
      <dgm:prSet/>
      <dgm:spPr/>
      <dgm:t>
        <a:bodyPr/>
        <a:lstStyle/>
        <a:p>
          <a:endParaRPr lang="en-US"/>
        </a:p>
      </dgm:t>
    </dgm:pt>
    <dgm:pt modelId="{41E321DE-C841-4BD9-A7C5-73D3BCB46180}">
      <dgm:prSet phldrT="[Text]"/>
      <dgm:spPr/>
      <dgm:t>
        <a:bodyPr/>
        <a:lstStyle/>
        <a:p>
          <a:r>
            <a:rPr lang="en-US" dirty="0" smtClean="0"/>
            <a:t>Temperature rises and ground thaws</a:t>
          </a:r>
          <a:endParaRPr lang="en-US" dirty="0"/>
        </a:p>
      </dgm:t>
    </dgm:pt>
    <dgm:pt modelId="{D823632D-99A2-4BE9-A4F1-B5161CCA9784}" type="parTrans" cxnId="{68E101AD-9C44-4924-81D8-C8EAAE680C6A}">
      <dgm:prSet/>
      <dgm:spPr/>
      <dgm:t>
        <a:bodyPr/>
        <a:lstStyle/>
        <a:p>
          <a:endParaRPr lang="en-US"/>
        </a:p>
      </dgm:t>
    </dgm:pt>
    <dgm:pt modelId="{2A8FED57-D683-49B7-BE36-A0FD75B591D5}" type="sibTrans" cxnId="{68E101AD-9C44-4924-81D8-C8EAAE680C6A}">
      <dgm:prSet/>
      <dgm:spPr/>
      <dgm:t>
        <a:bodyPr/>
        <a:lstStyle/>
        <a:p>
          <a:endParaRPr lang="en-US"/>
        </a:p>
      </dgm:t>
    </dgm:pt>
    <dgm:pt modelId="{849A7EBE-78FD-4126-B3DB-2E71FD8CC60D}">
      <dgm:prSet phldrT="[Text]"/>
      <dgm:spPr/>
      <dgm:t>
        <a:bodyPr/>
        <a:lstStyle/>
        <a:p>
          <a:r>
            <a:rPr lang="en-US" dirty="0" smtClean="0"/>
            <a:t>Government road bans (Q2)</a:t>
          </a:r>
          <a:endParaRPr lang="en-US" dirty="0"/>
        </a:p>
      </dgm:t>
    </dgm:pt>
    <dgm:pt modelId="{11BE846E-CB5E-4CC1-9EFA-590EB887B3CB}" type="parTrans" cxnId="{25FA296A-7F58-47DA-9775-F8FC2D866280}">
      <dgm:prSet/>
      <dgm:spPr/>
      <dgm:t>
        <a:bodyPr/>
        <a:lstStyle/>
        <a:p>
          <a:endParaRPr lang="en-US"/>
        </a:p>
      </dgm:t>
    </dgm:pt>
    <dgm:pt modelId="{395D22DF-A392-4F5A-8528-309097910238}" type="sibTrans" cxnId="{25FA296A-7F58-47DA-9775-F8FC2D866280}">
      <dgm:prSet/>
      <dgm:spPr/>
      <dgm:t>
        <a:bodyPr/>
        <a:lstStyle/>
        <a:p>
          <a:endParaRPr lang="en-US"/>
        </a:p>
      </dgm:t>
    </dgm:pt>
    <dgm:pt modelId="{3D02F9F7-880B-4020-8B57-53750636107A}">
      <dgm:prSet phldrT="[Text]"/>
      <dgm:spPr/>
      <dgm:t>
        <a:bodyPr/>
        <a:lstStyle/>
        <a:p>
          <a:r>
            <a:rPr lang="en-US" dirty="0" smtClean="0"/>
            <a:t>Activity resumes in the summer</a:t>
          </a:r>
          <a:endParaRPr lang="en-US" dirty="0"/>
        </a:p>
      </dgm:t>
    </dgm:pt>
    <dgm:pt modelId="{721E5B60-10F2-426A-B671-10D2ABB723BF}" type="parTrans" cxnId="{964002A3-AC4A-4F80-8F2A-1637919488F8}">
      <dgm:prSet/>
      <dgm:spPr/>
      <dgm:t>
        <a:bodyPr/>
        <a:lstStyle/>
        <a:p>
          <a:endParaRPr lang="en-US"/>
        </a:p>
      </dgm:t>
    </dgm:pt>
    <dgm:pt modelId="{70DFB379-8D75-4C86-BB2B-DE69E8F1F0FD}" type="sibTrans" cxnId="{964002A3-AC4A-4F80-8F2A-1637919488F8}">
      <dgm:prSet/>
      <dgm:spPr/>
      <dgm:t>
        <a:bodyPr/>
        <a:lstStyle/>
        <a:p>
          <a:endParaRPr lang="en-US"/>
        </a:p>
      </dgm:t>
    </dgm:pt>
    <dgm:pt modelId="{D7FA0C03-BD98-4CBE-A882-8982545B86CB}" type="pres">
      <dgm:prSet presAssocID="{DB10F39D-4C99-4B3D-872B-02F1A9A14919}" presName="linear" presStyleCnt="0">
        <dgm:presLayoutVars>
          <dgm:animLvl val="lvl"/>
          <dgm:resizeHandles val="exact"/>
        </dgm:presLayoutVars>
      </dgm:prSet>
      <dgm:spPr/>
      <dgm:t>
        <a:bodyPr/>
        <a:lstStyle/>
        <a:p>
          <a:endParaRPr lang="en-US"/>
        </a:p>
      </dgm:t>
    </dgm:pt>
    <dgm:pt modelId="{4A37F401-36AC-43A4-BF28-3C11CA066DA1}" type="pres">
      <dgm:prSet presAssocID="{87001413-0E76-4AC5-A9BC-A2E0BEA4F474}" presName="parentText" presStyleLbl="node1" presStyleIdx="0" presStyleCnt="2">
        <dgm:presLayoutVars>
          <dgm:chMax val="0"/>
          <dgm:bulletEnabled val="1"/>
        </dgm:presLayoutVars>
      </dgm:prSet>
      <dgm:spPr/>
      <dgm:t>
        <a:bodyPr/>
        <a:lstStyle/>
        <a:p>
          <a:endParaRPr lang="en-US"/>
        </a:p>
      </dgm:t>
    </dgm:pt>
    <dgm:pt modelId="{14D83C93-860D-419E-83B4-E5554D282107}" type="pres">
      <dgm:prSet presAssocID="{87001413-0E76-4AC5-A9BC-A2E0BEA4F474}" presName="childText" presStyleLbl="revTx" presStyleIdx="0" presStyleCnt="2">
        <dgm:presLayoutVars>
          <dgm:bulletEnabled val="1"/>
        </dgm:presLayoutVars>
      </dgm:prSet>
      <dgm:spPr/>
      <dgm:t>
        <a:bodyPr/>
        <a:lstStyle/>
        <a:p>
          <a:endParaRPr lang="en-US"/>
        </a:p>
      </dgm:t>
    </dgm:pt>
    <dgm:pt modelId="{78C67524-55C6-44D2-9FCB-E2D870889E85}" type="pres">
      <dgm:prSet presAssocID="{9AD07737-1314-4E68-8997-9393637B2D39}" presName="parentText" presStyleLbl="node1" presStyleIdx="1" presStyleCnt="2">
        <dgm:presLayoutVars>
          <dgm:chMax val="0"/>
          <dgm:bulletEnabled val="1"/>
        </dgm:presLayoutVars>
      </dgm:prSet>
      <dgm:spPr/>
      <dgm:t>
        <a:bodyPr/>
        <a:lstStyle/>
        <a:p>
          <a:endParaRPr lang="en-US"/>
        </a:p>
      </dgm:t>
    </dgm:pt>
    <dgm:pt modelId="{67D316EF-69A9-40E3-BBA7-DCBD811ABD7B}" type="pres">
      <dgm:prSet presAssocID="{9AD07737-1314-4E68-8997-9393637B2D39}" presName="childText" presStyleLbl="revTx" presStyleIdx="1" presStyleCnt="2">
        <dgm:presLayoutVars>
          <dgm:bulletEnabled val="1"/>
        </dgm:presLayoutVars>
      </dgm:prSet>
      <dgm:spPr/>
      <dgm:t>
        <a:bodyPr/>
        <a:lstStyle/>
        <a:p>
          <a:endParaRPr lang="en-US"/>
        </a:p>
      </dgm:t>
    </dgm:pt>
  </dgm:ptLst>
  <dgm:cxnLst>
    <dgm:cxn modelId="{C12662D4-D969-468E-B366-3FDCA7D57B9C}" type="presOf" srcId="{DB10F39D-4C99-4B3D-872B-02F1A9A14919}" destId="{D7FA0C03-BD98-4CBE-A882-8982545B86CB}" srcOrd="0" destOrd="0" presId="urn:microsoft.com/office/officeart/2005/8/layout/vList2"/>
    <dgm:cxn modelId="{EB5DAB64-FC41-4C14-8F96-FE7884D3A49A}" type="presOf" srcId="{41E321DE-C841-4BD9-A7C5-73D3BCB46180}" destId="{67D316EF-69A9-40E3-BBA7-DCBD811ABD7B}" srcOrd="0" destOrd="0" presId="urn:microsoft.com/office/officeart/2005/8/layout/vList2"/>
    <dgm:cxn modelId="{0E0F670E-8709-41A5-9E4B-A09B01C9A3E1}" type="presOf" srcId="{39021F1C-2E01-452F-A4E1-0A14C8DD1569}" destId="{14D83C93-860D-419E-83B4-E5554D282107}" srcOrd="0" destOrd="0" presId="urn:microsoft.com/office/officeart/2005/8/layout/vList2"/>
    <dgm:cxn modelId="{6CAB1192-925A-4632-BE41-166D66C06090}" type="presOf" srcId="{87001413-0E76-4AC5-A9BC-A2E0BEA4F474}" destId="{4A37F401-36AC-43A4-BF28-3C11CA066DA1}" srcOrd="0" destOrd="0" presId="urn:microsoft.com/office/officeart/2005/8/layout/vList2"/>
    <dgm:cxn modelId="{F8CD829D-8A0E-4FB4-AA93-54E9470D606F}" srcId="{DB10F39D-4C99-4B3D-872B-02F1A9A14919}" destId="{9AD07737-1314-4E68-8997-9393637B2D39}" srcOrd="1" destOrd="0" parTransId="{013D3771-8DE5-4F9E-8278-BBAB36C5A7C9}" sibTransId="{9D584A95-6B9B-403F-9087-351BFC45D8FA}"/>
    <dgm:cxn modelId="{68E101AD-9C44-4924-81D8-C8EAAE680C6A}" srcId="{9AD07737-1314-4E68-8997-9393637B2D39}" destId="{41E321DE-C841-4BD9-A7C5-73D3BCB46180}" srcOrd="0" destOrd="0" parTransId="{D823632D-99A2-4BE9-A4F1-B5161CCA9784}" sibTransId="{2A8FED57-D683-49B7-BE36-A0FD75B591D5}"/>
    <dgm:cxn modelId="{7590A06B-A728-42F9-88B6-B1FF26F50D9C}" type="presOf" srcId="{3D02F9F7-880B-4020-8B57-53750636107A}" destId="{67D316EF-69A9-40E3-BBA7-DCBD811ABD7B}" srcOrd="0" destOrd="2" presId="urn:microsoft.com/office/officeart/2005/8/layout/vList2"/>
    <dgm:cxn modelId="{3145884A-84F9-4465-9A1B-B5413C2E4593}" type="presOf" srcId="{849A7EBE-78FD-4126-B3DB-2E71FD8CC60D}" destId="{67D316EF-69A9-40E3-BBA7-DCBD811ABD7B}" srcOrd="0" destOrd="1" presId="urn:microsoft.com/office/officeart/2005/8/layout/vList2"/>
    <dgm:cxn modelId="{964002A3-AC4A-4F80-8F2A-1637919488F8}" srcId="{9AD07737-1314-4E68-8997-9393637B2D39}" destId="{3D02F9F7-880B-4020-8B57-53750636107A}" srcOrd="2" destOrd="0" parTransId="{721E5B60-10F2-426A-B671-10D2ABB723BF}" sibTransId="{70DFB379-8D75-4C86-BB2B-DE69E8F1F0FD}"/>
    <dgm:cxn modelId="{60AB5093-615E-426B-8F83-7A20BFDB03BF}" type="presOf" srcId="{9AD07737-1314-4E68-8997-9393637B2D39}" destId="{78C67524-55C6-44D2-9FCB-E2D870889E85}" srcOrd="0" destOrd="0" presId="urn:microsoft.com/office/officeart/2005/8/layout/vList2"/>
    <dgm:cxn modelId="{1EF15DE2-8745-402D-AEDB-58F22B03837B}" srcId="{87001413-0E76-4AC5-A9BC-A2E0BEA4F474}" destId="{39021F1C-2E01-452F-A4E1-0A14C8DD1569}" srcOrd="0" destOrd="0" parTransId="{DF7B0377-71F6-4932-AE94-F342FF8820C8}" sibTransId="{90EF55C8-428C-4845-A3CF-83FD2DCF54DF}"/>
    <dgm:cxn modelId="{45213B90-98B6-437C-87FD-C70F0FAFDBE0}" srcId="{DB10F39D-4C99-4B3D-872B-02F1A9A14919}" destId="{87001413-0E76-4AC5-A9BC-A2E0BEA4F474}" srcOrd="0" destOrd="0" parTransId="{C219FB9A-E140-489A-8A5A-814E305149C2}" sibTransId="{9B145A30-75D1-498B-B54D-3851BDF52057}"/>
    <dgm:cxn modelId="{25FA296A-7F58-47DA-9775-F8FC2D866280}" srcId="{9AD07737-1314-4E68-8997-9393637B2D39}" destId="{849A7EBE-78FD-4126-B3DB-2E71FD8CC60D}" srcOrd="1" destOrd="0" parTransId="{11BE846E-CB5E-4CC1-9EFA-590EB887B3CB}" sibTransId="{395D22DF-A392-4F5A-8528-309097910238}"/>
    <dgm:cxn modelId="{1E7D6284-1667-4BC2-802C-C15FB943388E}" type="presParOf" srcId="{D7FA0C03-BD98-4CBE-A882-8982545B86CB}" destId="{4A37F401-36AC-43A4-BF28-3C11CA066DA1}" srcOrd="0" destOrd="0" presId="urn:microsoft.com/office/officeart/2005/8/layout/vList2"/>
    <dgm:cxn modelId="{3903897D-582E-4EFF-94C7-B5A33FD4BDFC}" type="presParOf" srcId="{D7FA0C03-BD98-4CBE-A882-8982545B86CB}" destId="{14D83C93-860D-419E-83B4-E5554D282107}" srcOrd="1" destOrd="0" presId="urn:microsoft.com/office/officeart/2005/8/layout/vList2"/>
    <dgm:cxn modelId="{3163A324-CCEF-43D6-BF41-7AD59D24304A}" type="presParOf" srcId="{D7FA0C03-BD98-4CBE-A882-8982545B86CB}" destId="{78C67524-55C6-44D2-9FCB-E2D870889E85}" srcOrd="2" destOrd="0" presId="urn:microsoft.com/office/officeart/2005/8/layout/vList2"/>
    <dgm:cxn modelId="{493CBF82-0440-4497-A7C3-2313F90DFB07}" type="presParOf" srcId="{D7FA0C03-BD98-4CBE-A882-8982545B86CB}" destId="{67D316EF-69A9-40E3-BBA7-DCBD811ABD7B}"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402316-7AB8-4A01-A831-8A021D2AFE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96F827-AFCD-4BE9-867B-88F3F47073CD}">
      <dgm:prSet phldrT="[Text]"/>
      <dgm:spPr/>
      <dgm:t>
        <a:bodyPr/>
        <a:lstStyle/>
        <a:p>
          <a:r>
            <a:rPr lang="en-US" dirty="0" smtClean="0"/>
            <a:t>Strong base portfolio of long term customer contracts </a:t>
          </a:r>
          <a:endParaRPr lang="en-US" dirty="0"/>
        </a:p>
      </dgm:t>
    </dgm:pt>
    <dgm:pt modelId="{EDD470AF-04FF-4620-9998-CEF160D39C52}" type="parTrans" cxnId="{648C2BA1-C96D-40B9-BD08-DBF8E92AB23E}">
      <dgm:prSet/>
      <dgm:spPr/>
      <dgm:t>
        <a:bodyPr/>
        <a:lstStyle/>
        <a:p>
          <a:endParaRPr lang="en-US"/>
        </a:p>
      </dgm:t>
    </dgm:pt>
    <dgm:pt modelId="{08346776-9C4B-45D8-ABB6-0A01DFF46FDF}" type="sibTrans" cxnId="{648C2BA1-C96D-40B9-BD08-DBF8E92AB23E}">
      <dgm:prSet/>
      <dgm:spPr/>
      <dgm:t>
        <a:bodyPr/>
        <a:lstStyle/>
        <a:p>
          <a:endParaRPr lang="en-US"/>
        </a:p>
      </dgm:t>
    </dgm:pt>
    <dgm:pt modelId="{3ED801D2-5CA3-43A4-94D5-624862C2F9B8}">
      <dgm:prSet phldrT="[Text]"/>
      <dgm:spPr/>
      <dgm:t>
        <a:bodyPr/>
        <a:lstStyle/>
        <a:p>
          <a:r>
            <a:rPr lang="en-US" dirty="0" smtClean="0"/>
            <a:t>Softened interest in new build Super Series </a:t>
          </a:r>
          <a:endParaRPr lang="en-US" dirty="0"/>
        </a:p>
      </dgm:t>
    </dgm:pt>
    <dgm:pt modelId="{73F7B402-0A28-4215-8FB1-DC73AE53AFA0}" type="parTrans" cxnId="{4668338B-A3C1-468A-8426-FB080A3A3A3E}">
      <dgm:prSet/>
      <dgm:spPr/>
      <dgm:t>
        <a:bodyPr/>
        <a:lstStyle/>
        <a:p>
          <a:endParaRPr lang="en-US"/>
        </a:p>
      </dgm:t>
    </dgm:pt>
    <dgm:pt modelId="{43279578-97B5-4E91-A024-26B0565E1153}" type="sibTrans" cxnId="{4668338B-A3C1-468A-8426-FB080A3A3A3E}">
      <dgm:prSet/>
      <dgm:spPr/>
      <dgm:t>
        <a:bodyPr/>
        <a:lstStyle/>
        <a:p>
          <a:endParaRPr lang="en-US"/>
        </a:p>
      </dgm:t>
    </dgm:pt>
    <dgm:pt modelId="{6BCB825E-6F46-4603-9748-2107BEC19BC4}">
      <dgm:prSet phldrT="[Text]"/>
      <dgm:spPr/>
      <dgm:t>
        <a:bodyPr/>
        <a:lstStyle/>
        <a:p>
          <a:r>
            <a:rPr lang="en-US" dirty="0" smtClean="0"/>
            <a:t>pace of contracts in 2012 likely significantly lower than 2011</a:t>
          </a:r>
          <a:endParaRPr lang="en-US" dirty="0"/>
        </a:p>
      </dgm:t>
    </dgm:pt>
    <dgm:pt modelId="{E149ADEB-3EBB-409D-83AA-9D09B378CE3C}" type="parTrans" cxnId="{2BFF4165-CEDC-459D-9E58-0FA4099A1A99}">
      <dgm:prSet/>
      <dgm:spPr/>
      <dgm:t>
        <a:bodyPr/>
        <a:lstStyle/>
        <a:p>
          <a:endParaRPr lang="en-US"/>
        </a:p>
      </dgm:t>
    </dgm:pt>
    <dgm:pt modelId="{15DAC6A3-7D10-482D-A973-8C39E4D78347}" type="sibTrans" cxnId="{2BFF4165-CEDC-459D-9E58-0FA4099A1A99}">
      <dgm:prSet/>
      <dgm:spPr/>
      <dgm:t>
        <a:bodyPr/>
        <a:lstStyle/>
        <a:p>
          <a:endParaRPr lang="en-US"/>
        </a:p>
      </dgm:t>
    </dgm:pt>
    <dgm:pt modelId="{913B7EFC-D7DC-404D-8809-10F5D29D6BC8}">
      <dgm:prSet phldrT="[Text]"/>
      <dgm:spPr/>
      <dgm:t>
        <a:bodyPr/>
        <a:lstStyle/>
        <a:p>
          <a:r>
            <a:rPr lang="en-US" dirty="0" smtClean="0"/>
            <a:t>Increased CAPEX to sustain infrastructures and expenditures</a:t>
          </a:r>
          <a:endParaRPr lang="en-US" dirty="0"/>
        </a:p>
      </dgm:t>
    </dgm:pt>
    <dgm:pt modelId="{4B7226AC-41DA-441F-AE62-FD75F132777B}" type="parTrans" cxnId="{7AA2CD08-30C9-4DBB-A962-D96CB8838B00}">
      <dgm:prSet/>
      <dgm:spPr/>
      <dgm:t>
        <a:bodyPr/>
        <a:lstStyle/>
        <a:p>
          <a:endParaRPr lang="en-CA"/>
        </a:p>
      </dgm:t>
    </dgm:pt>
    <dgm:pt modelId="{7F7FF751-2CF4-4A75-BB22-3E9B21DB9470}" type="sibTrans" cxnId="{7AA2CD08-30C9-4DBB-A962-D96CB8838B00}">
      <dgm:prSet/>
      <dgm:spPr/>
      <dgm:t>
        <a:bodyPr/>
        <a:lstStyle/>
        <a:p>
          <a:endParaRPr lang="en-CA"/>
        </a:p>
      </dgm:t>
    </dgm:pt>
    <dgm:pt modelId="{E01AEA09-8A94-46DF-ACCB-933528FC859B}">
      <dgm:prSet phldrT="[Text]"/>
      <dgm:spPr/>
      <dgm:t>
        <a:bodyPr/>
        <a:lstStyle/>
        <a:p>
          <a:r>
            <a:rPr lang="en-US" dirty="0" smtClean="0"/>
            <a:t>Weak demand for natural gas drilling</a:t>
          </a:r>
          <a:endParaRPr lang="en-US" dirty="0"/>
        </a:p>
      </dgm:t>
    </dgm:pt>
    <dgm:pt modelId="{59C92408-8355-4EB0-8A5A-A1FFB9253697}" type="parTrans" cxnId="{6C318F4A-E13D-40A7-B63B-2504E86B0DF0}">
      <dgm:prSet/>
      <dgm:spPr/>
      <dgm:t>
        <a:bodyPr/>
        <a:lstStyle/>
        <a:p>
          <a:endParaRPr lang="en-CA"/>
        </a:p>
      </dgm:t>
    </dgm:pt>
    <dgm:pt modelId="{7F560C96-6C5D-4B2C-8911-0F2BA34B5E6C}" type="sibTrans" cxnId="{6C318F4A-E13D-40A7-B63B-2504E86B0DF0}">
      <dgm:prSet/>
      <dgm:spPr/>
      <dgm:t>
        <a:bodyPr/>
        <a:lstStyle/>
        <a:p>
          <a:endParaRPr lang="en-CA"/>
        </a:p>
      </dgm:t>
    </dgm:pt>
    <dgm:pt modelId="{C644DA9C-BE46-4FAF-822D-7C0425273FBF}">
      <dgm:prSet phldrT="[Text]"/>
      <dgm:spPr/>
      <dgm:t>
        <a:bodyPr/>
        <a:lstStyle/>
        <a:p>
          <a:r>
            <a:rPr lang="en-US" dirty="0" smtClean="0"/>
            <a:t>More equipment working in oil plays (84% of rigs)</a:t>
          </a:r>
          <a:endParaRPr lang="en-US" dirty="0"/>
        </a:p>
      </dgm:t>
    </dgm:pt>
    <dgm:pt modelId="{A94FC087-41A6-4712-A371-97967885047C}" type="parTrans" cxnId="{05EB6504-E861-4EAB-B81E-A4088E39BD82}">
      <dgm:prSet/>
      <dgm:spPr/>
      <dgm:t>
        <a:bodyPr/>
        <a:lstStyle/>
        <a:p>
          <a:endParaRPr lang="en-CA"/>
        </a:p>
      </dgm:t>
    </dgm:pt>
    <dgm:pt modelId="{02DF33EC-40D5-4476-B1EA-742F11971549}" type="sibTrans" cxnId="{05EB6504-E861-4EAB-B81E-A4088E39BD82}">
      <dgm:prSet/>
      <dgm:spPr/>
      <dgm:t>
        <a:bodyPr/>
        <a:lstStyle/>
        <a:p>
          <a:endParaRPr lang="en-CA"/>
        </a:p>
      </dgm:t>
    </dgm:pt>
    <dgm:pt modelId="{5375CE86-0F16-4718-AE06-94023C667200}">
      <dgm:prSet phldrT="[Text]"/>
      <dgm:spPr/>
      <dgm:t>
        <a:bodyPr/>
        <a:lstStyle/>
        <a:p>
          <a:r>
            <a:rPr lang="en-US" dirty="0" smtClean="0"/>
            <a:t>Industry outlook as of Oct.19, 2012</a:t>
          </a:r>
          <a:endParaRPr lang="en-US" dirty="0"/>
        </a:p>
      </dgm:t>
    </dgm:pt>
    <dgm:pt modelId="{97F06A21-7CD1-4ABC-8D71-F742572993D0}" type="parTrans" cxnId="{C7D1E547-9722-43E0-AEA8-310FBAC97A02}">
      <dgm:prSet/>
      <dgm:spPr/>
      <dgm:t>
        <a:bodyPr/>
        <a:lstStyle/>
        <a:p>
          <a:endParaRPr lang="en-CA"/>
        </a:p>
      </dgm:t>
    </dgm:pt>
    <dgm:pt modelId="{F622B3B3-AB8D-4F54-8FA5-8BB0CCD2F8B2}" type="sibTrans" cxnId="{C7D1E547-9722-43E0-AEA8-310FBAC97A02}">
      <dgm:prSet/>
      <dgm:spPr/>
      <dgm:t>
        <a:bodyPr/>
        <a:lstStyle/>
        <a:p>
          <a:endParaRPr lang="en-CA"/>
        </a:p>
      </dgm:t>
    </dgm:pt>
    <dgm:pt modelId="{6C479D31-375E-4B53-B911-EC4A542035F7}">
      <dgm:prSet/>
      <dgm:spPr/>
      <dgm:t>
        <a:bodyPr/>
        <a:lstStyle/>
        <a:p>
          <a:r>
            <a:rPr lang="en-US" dirty="0" smtClean="0"/>
            <a:t>U.S. active rig count down 9%, Canadian active rig count down 29%</a:t>
          </a:r>
        </a:p>
      </dgm:t>
    </dgm:pt>
    <dgm:pt modelId="{FB81636E-F945-4F84-8A9A-1C86BE6F670D}" type="parTrans" cxnId="{BAA73E79-9CFF-460C-B461-52E82C4AB55F}">
      <dgm:prSet/>
      <dgm:spPr/>
      <dgm:t>
        <a:bodyPr/>
        <a:lstStyle/>
        <a:p>
          <a:endParaRPr lang="en-US"/>
        </a:p>
      </dgm:t>
    </dgm:pt>
    <dgm:pt modelId="{7C3E59F4-DAB4-47C4-B800-9F784D3DB499}" type="sibTrans" cxnId="{BAA73E79-9CFF-460C-B461-52E82C4AB55F}">
      <dgm:prSet/>
      <dgm:spPr/>
      <dgm:t>
        <a:bodyPr/>
        <a:lstStyle/>
        <a:p>
          <a:endParaRPr lang="en-US"/>
        </a:p>
      </dgm:t>
    </dgm:pt>
    <dgm:pt modelId="{1C66F98F-CCC0-4BAB-9795-9FFB212B1729}" type="pres">
      <dgm:prSet presAssocID="{13402316-7AB8-4A01-A831-8A021D2AFE46}" presName="linear" presStyleCnt="0">
        <dgm:presLayoutVars>
          <dgm:animLvl val="lvl"/>
          <dgm:resizeHandles val="exact"/>
        </dgm:presLayoutVars>
      </dgm:prSet>
      <dgm:spPr/>
      <dgm:t>
        <a:bodyPr/>
        <a:lstStyle/>
        <a:p>
          <a:endParaRPr lang="en-CA"/>
        </a:p>
      </dgm:t>
    </dgm:pt>
    <dgm:pt modelId="{E5B0A462-769F-4979-8BE5-AD61DA720E86}" type="pres">
      <dgm:prSet presAssocID="{6A96F827-AFCD-4BE9-867B-88F3F47073CD}" presName="parentText" presStyleLbl="node1" presStyleIdx="0" presStyleCnt="6">
        <dgm:presLayoutVars>
          <dgm:chMax val="0"/>
          <dgm:bulletEnabled val="1"/>
        </dgm:presLayoutVars>
      </dgm:prSet>
      <dgm:spPr/>
      <dgm:t>
        <a:bodyPr/>
        <a:lstStyle/>
        <a:p>
          <a:endParaRPr lang="en-US"/>
        </a:p>
      </dgm:t>
    </dgm:pt>
    <dgm:pt modelId="{BC3AAAC2-51FE-45EE-BFAD-15FD4460BAD9}" type="pres">
      <dgm:prSet presAssocID="{08346776-9C4B-45D8-ABB6-0A01DFF46FDF}" presName="spacer" presStyleCnt="0"/>
      <dgm:spPr/>
    </dgm:pt>
    <dgm:pt modelId="{CA7E387D-4606-408B-B1E0-29EF69C27A13}" type="pres">
      <dgm:prSet presAssocID="{913B7EFC-D7DC-404D-8809-10F5D29D6BC8}" presName="parentText" presStyleLbl="node1" presStyleIdx="1" presStyleCnt="6">
        <dgm:presLayoutVars>
          <dgm:chMax val="0"/>
          <dgm:bulletEnabled val="1"/>
        </dgm:presLayoutVars>
      </dgm:prSet>
      <dgm:spPr/>
      <dgm:t>
        <a:bodyPr/>
        <a:lstStyle/>
        <a:p>
          <a:endParaRPr lang="en-US"/>
        </a:p>
      </dgm:t>
    </dgm:pt>
    <dgm:pt modelId="{C7A770DD-0164-4D99-90CF-E7E9FB555BB6}" type="pres">
      <dgm:prSet presAssocID="{7F7FF751-2CF4-4A75-BB22-3E9B21DB9470}" presName="spacer" presStyleCnt="0"/>
      <dgm:spPr/>
    </dgm:pt>
    <dgm:pt modelId="{921D470D-97FD-4EEF-87DD-1DE2143E8B4C}" type="pres">
      <dgm:prSet presAssocID="{3ED801D2-5CA3-43A4-94D5-624862C2F9B8}" presName="parentText" presStyleLbl="node1" presStyleIdx="2" presStyleCnt="6">
        <dgm:presLayoutVars>
          <dgm:chMax val="0"/>
          <dgm:bulletEnabled val="1"/>
        </dgm:presLayoutVars>
      </dgm:prSet>
      <dgm:spPr/>
      <dgm:t>
        <a:bodyPr/>
        <a:lstStyle/>
        <a:p>
          <a:endParaRPr lang="en-US"/>
        </a:p>
      </dgm:t>
    </dgm:pt>
    <dgm:pt modelId="{EDB4B15D-2AEA-4BAC-A563-D5779CB641C0}" type="pres">
      <dgm:prSet presAssocID="{3ED801D2-5CA3-43A4-94D5-624862C2F9B8}" presName="childText" presStyleLbl="revTx" presStyleIdx="0" presStyleCnt="2">
        <dgm:presLayoutVars>
          <dgm:bulletEnabled val="1"/>
        </dgm:presLayoutVars>
      </dgm:prSet>
      <dgm:spPr/>
      <dgm:t>
        <a:bodyPr/>
        <a:lstStyle/>
        <a:p>
          <a:endParaRPr lang="en-US"/>
        </a:p>
      </dgm:t>
    </dgm:pt>
    <dgm:pt modelId="{9D3FB199-A424-4CFD-AEE1-3A5508F66377}" type="pres">
      <dgm:prSet presAssocID="{E01AEA09-8A94-46DF-ACCB-933528FC859B}" presName="parentText" presStyleLbl="node1" presStyleIdx="3" presStyleCnt="6">
        <dgm:presLayoutVars>
          <dgm:chMax val="0"/>
          <dgm:bulletEnabled val="1"/>
        </dgm:presLayoutVars>
      </dgm:prSet>
      <dgm:spPr/>
      <dgm:t>
        <a:bodyPr/>
        <a:lstStyle/>
        <a:p>
          <a:endParaRPr lang="en-US"/>
        </a:p>
      </dgm:t>
    </dgm:pt>
    <dgm:pt modelId="{1BF2DA9E-3044-48A3-BEF1-142D1E7B883E}" type="pres">
      <dgm:prSet presAssocID="{7F560C96-6C5D-4B2C-8911-0F2BA34B5E6C}" presName="spacer" presStyleCnt="0"/>
      <dgm:spPr/>
    </dgm:pt>
    <dgm:pt modelId="{B1A5CE68-6F08-457E-BD42-4C5915CA4A77}" type="pres">
      <dgm:prSet presAssocID="{C644DA9C-BE46-4FAF-822D-7C0425273FBF}" presName="parentText" presStyleLbl="node1" presStyleIdx="4" presStyleCnt="6">
        <dgm:presLayoutVars>
          <dgm:chMax val="0"/>
          <dgm:bulletEnabled val="1"/>
        </dgm:presLayoutVars>
      </dgm:prSet>
      <dgm:spPr/>
      <dgm:t>
        <a:bodyPr/>
        <a:lstStyle/>
        <a:p>
          <a:endParaRPr lang="en-US"/>
        </a:p>
      </dgm:t>
    </dgm:pt>
    <dgm:pt modelId="{F8B8A0C9-DE54-4714-B195-CE426ADF1BC7}" type="pres">
      <dgm:prSet presAssocID="{02DF33EC-40D5-4476-B1EA-742F11971549}" presName="spacer" presStyleCnt="0"/>
      <dgm:spPr/>
    </dgm:pt>
    <dgm:pt modelId="{DDA17B42-8288-4550-B94E-0CCDCA7E4A12}" type="pres">
      <dgm:prSet presAssocID="{5375CE86-0F16-4718-AE06-94023C667200}" presName="parentText" presStyleLbl="node1" presStyleIdx="5" presStyleCnt="6">
        <dgm:presLayoutVars>
          <dgm:chMax val="0"/>
          <dgm:bulletEnabled val="1"/>
        </dgm:presLayoutVars>
      </dgm:prSet>
      <dgm:spPr/>
      <dgm:t>
        <a:bodyPr/>
        <a:lstStyle/>
        <a:p>
          <a:endParaRPr lang="en-US"/>
        </a:p>
      </dgm:t>
    </dgm:pt>
    <dgm:pt modelId="{7A299158-7D76-4420-8F2D-16B07368D64E}" type="pres">
      <dgm:prSet presAssocID="{5375CE86-0F16-4718-AE06-94023C667200}" presName="childText" presStyleLbl="revTx" presStyleIdx="1" presStyleCnt="2">
        <dgm:presLayoutVars>
          <dgm:bulletEnabled val="1"/>
        </dgm:presLayoutVars>
      </dgm:prSet>
      <dgm:spPr/>
      <dgm:t>
        <a:bodyPr/>
        <a:lstStyle/>
        <a:p>
          <a:endParaRPr lang="en-CA"/>
        </a:p>
      </dgm:t>
    </dgm:pt>
  </dgm:ptLst>
  <dgm:cxnLst>
    <dgm:cxn modelId="{493CB1E1-EC5A-465D-99E6-FE4B6B1F70D5}" type="presOf" srcId="{C644DA9C-BE46-4FAF-822D-7C0425273FBF}" destId="{B1A5CE68-6F08-457E-BD42-4C5915CA4A77}" srcOrd="0" destOrd="0" presId="urn:microsoft.com/office/officeart/2005/8/layout/vList2"/>
    <dgm:cxn modelId="{7AA2CD08-30C9-4DBB-A962-D96CB8838B00}" srcId="{13402316-7AB8-4A01-A831-8A021D2AFE46}" destId="{913B7EFC-D7DC-404D-8809-10F5D29D6BC8}" srcOrd="1" destOrd="0" parTransId="{4B7226AC-41DA-441F-AE62-FD75F132777B}" sibTransId="{7F7FF751-2CF4-4A75-BB22-3E9B21DB9470}"/>
    <dgm:cxn modelId="{2BFF4165-CEDC-459D-9E58-0FA4099A1A99}" srcId="{3ED801D2-5CA3-43A4-94D5-624862C2F9B8}" destId="{6BCB825E-6F46-4603-9748-2107BEC19BC4}" srcOrd="0" destOrd="0" parTransId="{E149ADEB-3EBB-409D-83AA-9D09B378CE3C}" sibTransId="{15DAC6A3-7D10-482D-A973-8C39E4D78347}"/>
    <dgm:cxn modelId="{827D477F-1741-4E6C-8715-43F74E3C4DD3}" type="presOf" srcId="{6C479D31-375E-4B53-B911-EC4A542035F7}" destId="{7A299158-7D76-4420-8F2D-16B07368D64E}" srcOrd="0" destOrd="0" presId="urn:microsoft.com/office/officeart/2005/8/layout/vList2"/>
    <dgm:cxn modelId="{AC20D604-58ED-4177-B41E-6DBB1BBB4550}" type="presOf" srcId="{3ED801D2-5CA3-43A4-94D5-624862C2F9B8}" destId="{921D470D-97FD-4EEF-87DD-1DE2143E8B4C}" srcOrd="0" destOrd="0" presId="urn:microsoft.com/office/officeart/2005/8/layout/vList2"/>
    <dgm:cxn modelId="{A3C6F569-7BF0-4612-AC08-3EB04BE69698}" type="presOf" srcId="{5375CE86-0F16-4718-AE06-94023C667200}" destId="{DDA17B42-8288-4550-B94E-0CCDCA7E4A12}" srcOrd="0" destOrd="0" presId="urn:microsoft.com/office/officeart/2005/8/layout/vList2"/>
    <dgm:cxn modelId="{648C2BA1-C96D-40B9-BD08-DBF8E92AB23E}" srcId="{13402316-7AB8-4A01-A831-8A021D2AFE46}" destId="{6A96F827-AFCD-4BE9-867B-88F3F47073CD}" srcOrd="0" destOrd="0" parTransId="{EDD470AF-04FF-4620-9998-CEF160D39C52}" sibTransId="{08346776-9C4B-45D8-ABB6-0A01DFF46FDF}"/>
    <dgm:cxn modelId="{64FBCCA8-EBEE-4AA8-AD46-EAC83C52D00F}" type="presOf" srcId="{6BCB825E-6F46-4603-9748-2107BEC19BC4}" destId="{EDB4B15D-2AEA-4BAC-A563-D5779CB641C0}" srcOrd="0" destOrd="0" presId="urn:microsoft.com/office/officeart/2005/8/layout/vList2"/>
    <dgm:cxn modelId="{05EB6504-E861-4EAB-B81E-A4088E39BD82}" srcId="{13402316-7AB8-4A01-A831-8A021D2AFE46}" destId="{C644DA9C-BE46-4FAF-822D-7C0425273FBF}" srcOrd="4" destOrd="0" parTransId="{A94FC087-41A6-4712-A371-97967885047C}" sibTransId="{02DF33EC-40D5-4476-B1EA-742F11971549}"/>
    <dgm:cxn modelId="{C7D1E547-9722-43E0-AEA8-310FBAC97A02}" srcId="{13402316-7AB8-4A01-A831-8A021D2AFE46}" destId="{5375CE86-0F16-4718-AE06-94023C667200}" srcOrd="5" destOrd="0" parTransId="{97F06A21-7CD1-4ABC-8D71-F742572993D0}" sibTransId="{F622B3B3-AB8D-4F54-8FA5-8BB0CCD2F8B2}"/>
    <dgm:cxn modelId="{4668338B-A3C1-468A-8426-FB080A3A3A3E}" srcId="{13402316-7AB8-4A01-A831-8A021D2AFE46}" destId="{3ED801D2-5CA3-43A4-94D5-624862C2F9B8}" srcOrd="2" destOrd="0" parTransId="{73F7B402-0A28-4215-8FB1-DC73AE53AFA0}" sibTransId="{43279578-97B5-4E91-A024-26B0565E1153}"/>
    <dgm:cxn modelId="{6C318F4A-E13D-40A7-B63B-2504E86B0DF0}" srcId="{13402316-7AB8-4A01-A831-8A021D2AFE46}" destId="{E01AEA09-8A94-46DF-ACCB-933528FC859B}" srcOrd="3" destOrd="0" parTransId="{59C92408-8355-4EB0-8A5A-A1FFB9253697}" sibTransId="{7F560C96-6C5D-4B2C-8911-0F2BA34B5E6C}"/>
    <dgm:cxn modelId="{BC7AEA60-07C1-46EF-AC2B-F5592D856794}" type="presOf" srcId="{13402316-7AB8-4A01-A831-8A021D2AFE46}" destId="{1C66F98F-CCC0-4BAB-9795-9FFB212B1729}" srcOrd="0" destOrd="0" presId="urn:microsoft.com/office/officeart/2005/8/layout/vList2"/>
    <dgm:cxn modelId="{085A0430-FA21-4A18-AC88-AAD55176EC05}" type="presOf" srcId="{913B7EFC-D7DC-404D-8809-10F5D29D6BC8}" destId="{CA7E387D-4606-408B-B1E0-29EF69C27A13}" srcOrd="0" destOrd="0" presId="urn:microsoft.com/office/officeart/2005/8/layout/vList2"/>
    <dgm:cxn modelId="{BAA73E79-9CFF-460C-B461-52E82C4AB55F}" srcId="{5375CE86-0F16-4718-AE06-94023C667200}" destId="{6C479D31-375E-4B53-B911-EC4A542035F7}" srcOrd="0" destOrd="0" parTransId="{FB81636E-F945-4F84-8A9A-1C86BE6F670D}" sibTransId="{7C3E59F4-DAB4-47C4-B800-9F784D3DB499}"/>
    <dgm:cxn modelId="{37B09F06-7B86-4B36-82F4-DDB2BF08B5AB}" type="presOf" srcId="{6A96F827-AFCD-4BE9-867B-88F3F47073CD}" destId="{E5B0A462-769F-4979-8BE5-AD61DA720E86}" srcOrd="0" destOrd="0" presId="urn:microsoft.com/office/officeart/2005/8/layout/vList2"/>
    <dgm:cxn modelId="{61555A8D-FE86-45F3-ADED-EA2799DFCDFD}" type="presOf" srcId="{E01AEA09-8A94-46DF-ACCB-933528FC859B}" destId="{9D3FB199-A424-4CFD-AEE1-3A5508F66377}" srcOrd="0" destOrd="0" presId="urn:microsoft.com/office/officeart/2005/8/layout/vList2"/>
    <dgm:cxn modelId="{241FF688-8736-4B11-B0AA-E316E87A17B9}" type="presParOf" srcId="{1C66F98F-CCC0-4BAB-9795-9FFB212B1729}" destId="{E5B0A462-769F-4979-8BE5-AD61DA720E86}" srcOrd="0" destOrd="0" presId="urn:microsoft.com/office/officeart/2005/8/layout/vList2"/>
    <dgm:cxn modelId="{C5134E8C-8A07-4985-85C5-4360C4A4A000}" type="presParOf" srcId="{1C66F98F-CCC0-4BAB-9795-9FFB212B1729}" destId="{BC3AAAC2-51FE-45EE-BFAD-15FD4460BAD9}" srcOrd="1" destOrd="0" presId="urn:microsoft.com/office/officeart/2005/8/layout/vList2"/>
    <dgm:cxn modelId="{62405E7C-ABA3-4E71-ADAA-988CB36C33F3}" type="presParOf" srcId="{1C66F98F-CCC0-4BAB-9795-9FFB212B1729}" destId="{CA7E387D-4606-408B-B1E0-29EF69C27A13}" srcOrd="2" destOrd="0" presId="urn:microsoft.com/office/officeart/2005/8/layout/vList2"/>
    <dgm:cxn modelId="{07A2F822-3B04-4CF3-83B4-F7766B6D2C19}" type="presParOf" srcId="{1C66F98F-CCC0-4BAB-9795-9FFB212B1729}" destId="{C7A770DD-0164-4D99-90CF-E7E9FB555BB6}" srcOrd="3" destOrd="0" presId="urn:microsoft.com/office/officeart/2005/8/layout/vList2"/>
    <dgm:cxn modelId="{99E5C35F-23D5-406C-BC05-C20A51D8C8E1}" type="presParOf" srcId="{1C66F98F-CCC0-4BAB-9795-9FFB212B1729}" destId="{921D470D-97FD-4EEF-87DD-1DE2143E8B4C}" srcOrd="4" destOrd="0" presId="urn:microsoft.com/office/officeart/2005/8/layout/vList2"/>
    <dgm:cxn modelId="{1435F3A8-0C4C-4B09-B652-5ADA14E63A83}" type="presParOf" srcId="{1C66F98F-CCC0-4BAB-9795-9FFB212B1729}" destId="{EDB4B15D-2AEA-4BAC-A563-D5779CB641C0}" srcOrd="5" destOrd="0" presId="urn:microsoft.com/office/officeart/2005/8/layout/vList2"/>
    <dgm:cxn modelId="{7CC181F9-ECFD-4361-B2E0-BBD75910E3C8}" type="presParOf" srcId="{1C66F98F-CCC0-4BAB-9795-9FFB212B1729}" destId="{9D3FB199-A424-4CFD-AEE1-3A5508F66377}" srcOrd="6" destOrd="0" presId="urn:microsoft.com/office/officeart/2005/8/layout/vList2"/>
    <dgm:cxn modelId="{E682FBA3-5885-4CF6-8ABF-A8DD01D498BB}" type="presParOf" srcId="{1C66F98F-CCC0-4BAB-9795-9FFB212B1729}" destId="{1BF2DA9E-3044-48A3-BEF1-142D1E7B883E}" srcOrd="7" destOrd="0" presId="urn:microsoft.com/office/officeart/2005/8/layout/vList2"/>
    <dgm:cxn modelId="{B9122D46-641D-42A2-8B44-2B01C0CC5FD6}" type="presParOf" srcId="{1C66F98F-CCC0-4BAB-9795-9FFB212B1729}" destId="{B1A5CE68-6F08-457E-BD42-4C5915CA4A77}" srcOrd="8" destOrd="0" presId="urn:microsoft.com/office/officeart/2005/8/layout/vList2"/>
    <dgm:cxn modelId="{9AE1594D-60DA-4B05-9028-21EF31A4429C}" type="presParOf" srcId="{1C66F98F-CCC0-4BAB-9795-9FFB212B1729}" destId="{F8B8A0C9-DE54-4714-B195-CE426ADF1BC7}" srcOrd="9" destOrd="0" presId="urn:microsoft.com/office/officeart/2005/8/layout/vList2"/>
    <dgm:cxn modelId="{5754D967-362F-4779-BA92-01DAD3C75D18}" type="presParOf" srcId="{1C66F98F-CCC0-4BAB-9795-9FFB212B1729}" destId="{DDA17B42-8288-4550-B94E-0CCDCA7E4A12}" srcOrd="10" destOrd="0" presId="urn:microsoft.com/office/officeart/2005/8/layout/vList2"/>
    <dgm:cxn modelId="{64866B3C-AA21-4443-9256-355A1AE4D5B8}" type="presParOf" srcId="{1C66F98F-CCC0-4BAB-9795-9FFB212B1729}" destId="{7A299158-7D76-4420-8F2D-16B07368D64E}" srcOrd="1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35CD6-63DB-4CFB-8090-9512AF7C3F16}">
      <dsp:nvSpPr>
        <dsp:cNvPr id="0" name=""/>
        <dsp:cNvSpPr/>
      </dsp:nvSpPr>
      <dsp:spPr>
        <a:xfrm rot="5400000">
          <a:off x="-187949" y="223826"/>
          <a:ext cx="1484312" cy="1039018"/>
        </a:xfrm>
        <a:prstGeom prst="chevron">
          <a:avLst/>
        </a:prstGeom>
        <a:solidFill>
          <a:schemeClr val="tx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Oil &amp; Gas</a:t>
          </a:r>
          <a:endParaRPr lang="en-US" sz="1500" kern="1200" dirty="0">
            <a:solidFill>
              <a:schemeClr val="bg1"/>
            </a:solidFill>
          </a:endParaRPr>
        </a:p>
      </dsp:txBody>
      <dsp:txXfrm rot="-5400000">
        <a:off x="34698" y="520688"/>
        <a:ext cx="1039018" cy="445294"/>
      </dsp:txXfrm>
    </dsp:sp>
    <dsp:sp modelId="{3028E79A-4078-43B6-B6F1-B98A9577B705}">
      <dsp:nvSpPr>
        <dsp:cNvPr id="0" name=""/>
        <dsp:cNvSpPr/>
      </dsp:nvSpPr>
      <dsp:spPr>
        <a:xfrm rot="5400000">
          <a:off x="2319705" y="-1175414"/>
          <a:ext cx="964803" cy="33179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Make up more than 85% of energy consumed in the US as of 2012</a:t>
          </a:r>
          <a:endParaRPr lang="en-US" sz="1800" kern="1200" dirty="0"/>
        </a:p>
      </dsp:txBody>
      <dsp:txXfrm rot="-5400000">
        <a:off x="1143111" y="48278"/>
        <a:ext cx="3270893" cy="870607"/>
      </dsp:txXfrm>
    </dsp:sp>
    <dsp:sp modelId="{7299890F-8DCE-4221-8D95-02E72EC9B303}">
      <dsp:nvSpPr>
        <dsp:cNvPr id="0" name=""/>
        <dsp:cNvSpPr/>
      </dsp:nvSpPr>
      <dsp:spPr>
        <a:xfrm rot="5400000">
          <a:off x="-187949" y="1512490"/>
          <a:ext cx="1484312" cy="1039018"/>
        </a:xfrm>
        <a:prstGeom prst="chevron">
          <a:avLst/>
        </a:prstGeom>
        <a:solidFill>
          <a:schemeClr val="tx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Upstream</a:t>
          </a:r>
          <a:endParaRPr lang="en-US" sz="1500" kern="1200" dirty="0">
            <a:solidFill>
              <a:schemeClr val="bg1"/>
            </a:solidFill>
          </a:endParaRPr>
        </a:p>
      </dsp:txBody>
      <dsp:txXfrm rot="-5400000">
        <a:off x="34698" y="1809352"/>
        <a:ext cx="1039018" cy="445294"/>
      </dsp:txXfrm>
    </dsp:sp>
    <dsp:sp modelId="{FFDE12AE-6B08-4361-9B4A-C438B6AE8AA9}">
      <dsp:nvSpPr>
        <dsp:cNvPr id="0" name=""/>
        <dsp:cNvSpPr/>
      </dsp:nvSpPr>
      <dsp:spPr>
        <a:xfrm rot="5400000">
          <a:off x="2319705" y="147834"/>
          <a:ext cx="964803" cy="32488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Exploration</a:t>
          </a:r>
          <a:endParaRPr lang="en-US" sz="1800" kern="1200" dirty="0"/>
        </a:p>
        <a:p>
          <a:pPr marL="171450" lvl="1" indent="-171450" algn="l" defTabSz="800100">
            <a:lnSpc>
              <a:spcPct val="90000"/>
            </a:lnSpc>
            <a:spcBef>
              <a:spcPct val="0"/>
            </a:spcBef>
            <a:spcAft>
              <a:spcPct val="15000"/>
            </a:spcAft>
            <a:buChar char="••"/>
          </a:pPr>
          <a:r>
            <a:rPr lang="en-US" sz="1800" kern="1200" dirty="0" smtClean="0"/>
            <a:t>Production</a:t>
          </a:r>
          <a:endParaRPr lang="en-US" sz="1800" kern="1200" dirty="0"/>
        </a:p>
      </dsp:txBody>
      <dsp:txXfrm rot="-5400000">
        <a:off x="1177696" y="1336941"/>
        <a:ext cx="3201723" cy="870607"/>
      </dsp:txXfrm>
    </dsp:sp>
    <dsp:sp modelId="{F9B17D61-2A0F-430C-87C1-CB51AC6AC75A}">
      <dsp:nvSpPr>
        <dsp:cNvPr id="0" name=""/>
        <dsp:cNvSpPr/>
      </dsp:nvSpPr>
      <dsp:spPr>
        <a:xfrm rot="5400000">
          <a:off x="-187949" y="2801154"/>
          <a:ext cx="1484312" cy="1039018"/>
        </a:xfrm>
        <a:prstGeom prst="chevron">
          <a:avLst/>
        </a:prstGeom>
        <a:solidFill>
          <a:schemeClr val="tx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Downstream</a:t>
          </a:r>
          <a:endParaRPr lang="en-US" sz="1500" kern="1200" dirty="0">
            <a:solidFill>
              <a:schemeClr val="bg1"/>
            </a:solidFill>
          </a:endParaRPr>
        </a:p>
      </dsp:txBody>
      <dsp:txXfrm rot="-5400000">
        <a:off x="34698" y="3098016"/>
        <a:ext cx="1039018" cy="445294"/>
      </dsp:txXfrm>
    </dsp:sp>
    <dsp:sp modelId="{A30D9C7E-7B8C-4084-94EC-FEA343D903A7}">
      <dsp:nvSpPr>
        <dsp:cNvPr id="0" name=""/>
        <dsp:cNvSpPr/>
      </dsp:nvSpPr>
      <dsp:spPr>
        <a:xfrm rot="5400000">
          <a:off x="2319705" y="1436498"/>
          <a:ext cx="964803" cy="32488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Refining</a:t>
          </a:r>
          <a:endParaRPr lang="en-US" sz="1800" kern="1200" dirty="0"/>
        </a:p>
        <a:p>
          <a:pPr marL="171450" lvl="1" indent="-171450" algn="l" defTabSz="800100">
            <a:lnSpc>
              <a:spcPct val="90000"/>
            </a:lnSpc>
            <a:spcBef>
              <a:spcPct val="0"/>
            </a:spcBef>
            <a:spcAft>
              <a:spcPct val="15000"/>
            </a:spcAft>
            <a:buChar char="••"/>
          </a:pPr>
          <a:r>
            <a:rPr lang="en-US" sz="1800" kern="1200" dirty="0" smtClean="0"/>
            <a:t>Distribution</a:t>
          </a:r>
          <a:endParaRPr lang="en-US" sz="1800" kern="1200" dirty="0"/>
        </a:p>
        <a:p>
          <a:pPr marL="171450" lvl="1" indent="-171450" algn="l" defTabSz="800100">
            <a:lnSpc>
              <a:spcPct val="90000"/>
            </a:lnSpc>
            <a:spcBef>
              <a:spcPct val="0"/>
            </a:spcBef>
            <a:spcAft>
              <a:spcPct val="15000"/>
            </a:spcAft>
            <a:buChar char="••"/>
          </a:pPr>
          <a:r>
            <a:rPr lang="en-US" sz="1800" kern="1200" dirty="0" smtClean="0"/>
            <a:t>Marketing</a:t>
          </a:r>
          <a:endParaRPr lang="en-US" sz="1800" kern="1200" dirty="0"/>
        </a:p>
      </dsp:txBody>
      <dsp:txXfrm rot="-5400000">
        <a:off x="1177696" y="2625605"/>
        <a:ext cx="3201723"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BD7C84-26C2-42AC-B568-2B4FB9BAD3A0}" type="datetimeFigureOut">
              <a:rPr lang="en-US" smtClean="0"/>
              <a:pPr/>
              <a:t>11/13/2012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9626CA-345C-4BDB-81F3-82AFE872E3AA}" type="slidenum">
              <a:rPr lang="en-US" smtClean="0"/>
              <a:pPr/>
              <a:t>‹#›</a:t>
            </a:fld>
            <a:endParaRPr lang="en-US"/>
          </a:p>
        </p:txBody>
      </p:sp>
    </p:spTree>
    <p:extLst>
      <p:ext uri="{BB962C8B-B14F-4D97-AF65-F5344CB8AC3E}">
        <p14:creationId xmlns:p14="http://schemas.microsoft.com/office/powerpoint/2010/main" val="139233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16F72-22FF-4AB6-9E43-7AF748D9C86E}" type="datetimeFigureOut">
              <a:rPr lang="en-US" smtClean="0"/>
              <a:pPr/>
              <a:t>11/13/2012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0914CA-6D38-48F4-BC72-282B59ADD52D}" type="slidenum">
              <a:rPr lang="en-US" smtClean="0"/>
              <a:pPr/>
              <a:t>‹#›</a:t>
            </a:fld>
            <a:endParaRPr lang="en-US"/>
          </a:p>
        </p:txBody>
      </p:sp>
    </p:spTree>
    <p:extLst>
      <p:ext uri="{BB962C8B-B14F-4D97-AF65-F5344CB8AC3E}">
        <p14:creationId xmlns:p14="http://schemas.microsoft.com/office/powerpoint/2010/main" val="520538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ia.gov/totalenergy/data/annual/pecss_diagram.cf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eia.gov/totalenergy/data/annual/pecss_diagram.cf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www.mccoyglobal.com/engineering-special-projects" TargetMode="External"/><Relationship Id="rId3" Type="http://schemas.openxmlformats.org/officeDocument/2006/relationships/hyperlink" Target="http://www.mccoyglobal.com/tubular-products" TargetMode="External"/><Relationship Id="rId7" Type="http://schemas.openxmlformats.org/officeDocument/2006/relationships/hyperlink" Target="http://www.mccoyglobal.com/rig-parts"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www.mccoyglobal.com/dies-and-inserts" TargetMode="External"/><Relationship Id="rId5" Type="http://schemas.openxmlformats.org/officeDocument/2006/relationships/hyperlink" Target="http://www.mccoyglobal.com/pipe-handling-equipment" TargetMode="External"/><Relationship Id="rId10" Type="http://schemas.openxmlformats.org/officeDocument/2006/relationships/hyperlink" Target="http://we.mccoyglobal.com/" TargetMode="External"/><Relationship Id="rId4" Type="http://schemas.openxmlformats.org/officeDocument/2006/relationships/hyperlink" Target="http://www.mccoyglobal.com/drilling-completions/hydraulic-servicing" TargetMode="External"/><Relationship Id="rId9" Type="http://schemas.openxmlformats.org/officeDocument/2006/relationships/hyperlink" Target="http://www.mccoyglobal.com/torque-turn-management-syste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mccoyglobal.com/coatings-hydraulics/view/hydraulic-component-service-repair-manufacture" TargetMode="External"/><Relationship Id="rId7" Type="http://schemas.openxmlformats.org/officeDocument/2006/relationships/hyperlink" Target="http://www.mccoyglobal.com/coatings-hydraulics/view/manufacture-complete"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www.mccoyglobal.com/coatings-hydraulics/view/electro-plating-chrome-phosphate-and-sulfamate-nickel" TargetMode="External"/><Relationship Id="rId5" Type="http://schemas.openxmlformats.org/officeDocument/2006/relationships/hyperlink" Target="http://www.mccoyglobal.com/coatings-hydraulics/view/plasma-transferred-arc-welding" TargetMode="External"/><Relationship Id="rId4" Type="http://schemas.openxmlformats.org/officeDocument/2006/relationships/hyperlink" Target="http://www.mccoyglobal.com/coatings-hydraulics/view/thermal-spray-service"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fossil</a:t>
            </a:r>
            <a:r>
              <a:rPr lang="en-US" baseline="0" dirty="0" smtClean="0"/>
              <a:t> fuels industry is extremely large, making up more than 80% of the energy consumed in the US as of this year.</a:t>
            </a:r>
          </a:p>
          <a:p>
            <a:endParaRPr lang="en-US" baseline="0" dirty="0" smtClean="0"/>
          </a:p>
          <a:p>
            <a:r>
              <a:rPr lang="en-US" baseline="0" dirty="0" smtClean="0"/>
              <a:t>They are </a:t>
            </a:r>
            <a:r>
              <a:rPr lang="en-US" baseline="0" dirty="0" err="1" smtClean="0"/>
              <a:t>are</a:t>
            </a:r>
            <a:r>
              <a:rPr lang="en-US" baseline="0" dirty="0" smtClean="0"/>
              <a:t> vital to many industries and are important to the maintenance of industrial civilization, and is this a critical concern for many nations.</a:t>
            </a:r>
          </a:p>
          <a:p>
            <a:endParaRPr lang="en-US" baseline="0" dirty="0" smtClean="0"/>
          </a:p>
          <a:p>
            <a:r>
              <a:rPr lang="en-US" b="1" baseline="0" dirty="0" smtClean="0"/>
              <a:t>Upstream</a:t>
            </a:r>
            <a:r>
              <a:rPr lang="en-US" baseline="0" dirty="0" smtClean="0"/>
              <a:t> refers to the origins of the oil business which involves exploration and production of oil and gas.</a:t>
            </a:r>
          </a:p>
          <a:p>
            <a:endParaRPr lang="en-US" baseline="0" dirty="0" smtClean="0"/>
          </a:p>
          <a:p>
            <a:r>
              <a:rPr lang="en-US" b="1" baseline="0" dirty="0" smtClean="0"/>
              <a:t>Downstream</a:t>
            </a:r>
            <a:r>
              <a:rPr lang="en-US" baseline="0" dirty="0" smtClean="0"/>
              <a:t> refers to operations after the production phase and through the point of sale, whether at gas stations or the delivery of oil for heat.</a:t>
            </a:r>
          </a:p>
          <a:p>
            <a:endParaRPr lang="en-US" baseline="0" dirty="0" smtClean="0"/>
          </a:p>
          <a:p>
            <a:r>
              <a:rPr lang="en-US" dirty="0" smtClean="0">
                <a:hlinkClick r:id="rId3"/>
              </a:rPr>
              <a:t>http://www.eia.gov/totalenergy/data/annual/pecss_diagram.cfm</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3</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Now</a:t>
            </a:r>
            <a:r>
              <a:rPr lang="en-CA" baseline="0" dirty="0" smtClean="0"/>
              <a:t> looking at the composition of sales in the industry: </a:t>
            </a:r>
          </a:p>
          <a:p>
            <a:endParaRPr lang="en-CA" dirty="0" smtClean="0"/>
          </a:p>
          <a:p>
            <a:r>
              <a:rPr lang="en-CA" dirty="0" smtClean="0"/>
              <a:t>The US oil and gas services industry includes 10,000 companies with combined annual revenue of $110 billion (2012). Major companies include Schlumberger, Halliburton, Transocean,</a:t>
            </a:r>
            <a:r>
              <a:rPr lang="en-CA" baseline="0" dirty="0" smtClean="0"/>
              <a:t> </a:t>
            </a:r>
            <a:r>
              <a:rPr lang="en-CA" dirty="0" smtClean="0"/>
              <a:t>and Baker Hughes. </a:t>
            </a:r>
            <a:endParaRPr lang="en-US" dirty="0" smtClean="0"/>
          </a:p>
          <a:p>
            <a:endParaRPr lang="en-CA" dirty="0" smtClean="0"/>
          </a:p>
          <a:p>
            <a:r>
              <a:rPr lang="en-CA" dirty="0" smtClean="0"/>
              <a:t>Oil &amp; gas field service companies provide drilling and support services for oil and gas wells and make drilling equipment. Drilling provides about 35% of industry revenue, support services 45%, and equipment manufacturing 20%.</a:t>
            </a:r>
          </a:p>
          <a:p>
            <a:endParaRPr lang="en-CA" dirty="0" smtClean="0"/>
          </a:p>
          <a:p>
            <a:r>
              <a:rPr lang="en-CA" dirty="0" smtClean="0"/>
              <a:t>Industry</a:t>
            </a:r>
            <a:r>
              <a:rPr lang="en-CA" baseline="0" dirty="0" smtClean="0"/>
              <a:t> revenue is expected to grow 9.6% to $126 billion as continued high oil prices increase demand for new drilling activities and better credit conditions allow customers to resume funding-halted projects.</a:t>
            </a:r>
            <a:endParaRPr lang="en-US"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12</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Outstanding share data.</a:t>
            </a:r>
          </a:p>
        </p:txBody>
      </p:sp>
      <p:sp>
        <p:nvSpPr>
          <p:cNvPr id="79875" name="Slide Number Placeholder 3"/>
          <p:cNvSpPr>
            <a:spLocks noGrp="1"/>
          </p:cNvSpPr>
          <p:nvPr>
            <p:ph type="sldNum" sz="quarter" idx="5"/>
          </p:nvPr>
        </p:nvSpPr>
        <p:spPr bwMode="auto">
          <a:noFill/>
          <a:ln>
            <a:miter lim="800000"/>
            <a:headEnd/>
            <a:tailEnd/>
          </a:ln>
        </p:spPr>
        <p:txBody>
          <a:bodyPr/>
          <a:lstStyle/>
          <a:p>
            <a:fld id="{B0D2801D-2B36-4954-891E-7F0C69C018D5}" type="slidenum">
              <a:rPr lang="en-US"/>
              <a:pPr/>
              <a:t>121</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is the 3</a:t>
            </a:r>
            <a:r>
              <a:rPr lang="en-US" baseline="30000" dirty="0" smtClean="0"/>
              <a:t>rd</a:t>
            </a:r>
            <a:r>
              <a:rPr lang="en-US" dirty="0" smtClean="0"/>
              <a:t> quarter balance sheet. On the plus note, we see assets has still increased. Borrowings has minimally increased. And retained earning has increased.</a:t>
            </a:r>
          </a:p>
        </p:txBody>
      </p:sp>
      <p:sp>
        <p:nvSpPr>
          <p:cNvPr id="80899" name="Slide Number Placeholder 3"/>
          <p:cNvSpPr>
            <a:spLocks noGrp="1"/>
          </p:cNvSpPr>
          <p:nvPr>
            <p:ph type="sldNum" sz="quarter" idx="5"/>
          </p:nvPr>
        </p:nvSpPr>
        <p:spPr bwMode="auto">
          <a:noFill/>
          <a:ln>
            <a:miter lim="800000"/>
            <a:headEnd/>
            <a:tailEnd/>
          </a:ln>
        </p:spPr>
        <p:txBody>
          <a:bodyPr/>
          <a:lstStyle/>
          <a:p>
            <a:fld id="{04D3E2AC-956C-450E-8B88-4426B6C9F886}" type="slidenum">
              <a:rPr lang="en-US"/>
              <a:pPr/>
              <a:t>122</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is the 3</a:t>
            </a:r>
            <a:r>
              <a:rPr lang="en-US" baseline="30000" dirty="0" smtClean="0"/>
              <a:t>rd</a:t>
            </a:r>
            <a:r>
              <a:rPr lang="en-US" dirty="0" smtClean="0"/>
              <a:t> quarter income statement. We see gross profit is increased.</a:t>
            </a:r>
          </a:p>
        </p:txBody>
      </p:sp>
      <p:sp>
        <p:nvSpPr>
          <p:cNvPr id="81923" name="Slide Number Placeholder 3"/>
          <p:cNvSpPr>
            <a:spLocks noGrp="1"/>
          </p:cNvSpPr>
          <p:nvPr>
            <p:ph type="sldNum" sz="quarter" idx="5"/>
          </p:nvPr>
        </p:nvSpPr>
        <p:spPr bwMode="auto">
          <a:noFill/>
          <a:ln>
            <a:miter lim="800000"/>
            <a:headEnd/>
            <a:tailEnd/>
          </a:ln>
        </p:spPr>
        <p:txBody>
          <a:bodyPr/>
          <a:lstStyle/>
          <a:p>
            <a:fld id="{A2B2F2E9-6630-4B14-BD07-50A9D35F3CF4}" type="slidenum">
              <a:rPr lang="en-US"/>
              <a:pPr/>
              <a:t>123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is the 3</a:t>
            </a:r>
            <a:r>
              <a:rPr lang="en-US" baseline="30000" dirty="0" smtClean="0"/>
              <a:t>rd</a:t>
            </a:r>
            <a:r>
              <a:rPr lang="en-US" dirty="0" smtClean="0"/>
              <a:t> quarter statement of cash flows. We can see that earning from activities have increased a little bit. Although dividends paid have increased, cash and cash equivalents have decreased by almost 35%.</a:t>
            </a:r>
          </a:p>
        </p:txBody>
      </p:sp>
      <p:sp>
        <p:nvSpPr>
          <p:cNvPr id="82947" name="Slide Number Placeholder 3"/>
          <p:cNvSpPr>
            <a:spLocks noGrp="1"/>
          </p:cNvSpPr>
          <p:nvPr>
            <p:ph type="sldNum" sz="quarter" idx="5"/>
          </p:nvPr>
        </p:nvSpPr>
        <p:spPr bwMode="auto">
          <a:noFill/>
          <a:ln>
            <a:miter lim="800000"/>
            <a:headEnd/>
            <a:tailEnd/>
          </a:ln>
        </p:spPr>
        <p:txBody>
          <a:bodyPr/>
          <a:lstStyle/>
          <a:p>
            <a:fld id="{82FFB51C-43B6-4A88-8C2F-2C9AE96A96AC}" type="slidenum">
              <a:rPr lang="en-US"/>
              <a:pPr/>
              <a:t>124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7262122-EDF7-461E-858D-D68CC9E0414D}" type="slidenum">
              <a:rPr lang="zh-CN" altLang="en-US" smtClean="0"/>
              <a:pPr/>
              <a:t>151</a:t>
            </a:fld>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Ensign Energy Services; Precision Drilling; </a:t>
            </a:r>
            <a:r>
              <a:rPr lang="en-CA" sz="1200" b="0" i="0" kern="1200" dirty="0" err="1" smtClean="0">
                <a:solidFill>
                  <a:schemeClr val="tx1"/>
                </a:solidFill>
                <a:latin typeface="+mn-lt"/>
                <a:ea typeface="+mn-ea"/>
                <a:cs typeface="+mn-cs"/>
              </a:rPr>
              <a:t>Savanna</a:t>
            </a:r>
            <a:r>
              <a:rPr lang="en-CA" sz="1200" b="0" i="0" kern="1200" dirty="0" smtClean="0">
                <a:solidFill>
                  <a:schemeClr val="tx1"/>
                </a:solidFill>
                <a:latin typeface="+mn-lt"/>
                <a:ea typeface="+mn-ea"/>
                <a:cs typeface="+mn-cs"/>
              </a:rPr>
              <a:t> Energy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57262122-EDF7-461E-858D-D68CC9E0414D}" type="slidenum">
              <a:rPr lang="zh-CN" altLang="en-US" smtClean="0"/>
              <a:pPr/>
              <a:t>152</a:t>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7262122-EDF7-461E-858D-D68CC9E0414D}" type="slidenum">
              <a:rPr lang="zh-CN" altLang="en-US" smtClean="0"/>
              <a:pPr/>
              <a:t>155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Major support services include preparing wells for Production, maintaining and enhancing the output of producing wells, and exploration</a:t>
            </a:r>
            <a:endParaRPr lang="en-US" dirty="0" smtClean="0"/>
          </a:p>
          <a:p>
            <a:endParaRPr lang="en-US" dirty="0" smtClean="0"/>
          </a:p>
          <a:p>
            <a:r>
              <a:rPr lang="en-US" dirty="0" smtClean="0"/>
              <a:t>Oilfield service companies assist the drilling companies in setting up oil and gas wells. In general these companies manufacture, repair and maintain equipment used in oil extraction and transport. More specifically, these services can include: </a:t>
            </a:r>
            <a:endParaRPr lang="en-US" sz="1100" dirty="0" smtClean="0"/>
          </a:p>
          <a:p>
            <a:pPr lvl="1"/>
            <a:r>
              <a:rPr lang="en-US" b="1" dirty="0" smtClean="0"/>
              <a:t>Seismic Testing</a:t>
            </a:r>
            <a:r>
              <a:rPr lang="en-US" dirty="0" smtClean="0"/>
              <a:t> - This involves mapping the geological structure beneath the surface. </a:t>
            </a:r>
            <a:endParaRPr lang="en-US" sz="1100" dirty="0" smtClean="0"/>
          </a:p>
          <a:p>
            <a:pPr lvl="1"/>
            <a:r>
              <a:rPr lang="en-US" b="1" dirty="0" smtClean="0"/>
              <a:t>Transport Services</a:t>
            </a:r>
            <a:r>
              <a:rPr lang="en-US" dirty="0" smtClean="0"/>
              <a:t> - Both land and water rigs need to be moved around at some point in time. </a:t>
            </a:r>
            <a:endParaRPr lang="en-US" sz="1100" dirty="0" smtClean="0"/>
          </a:p>
          <a:p>
            <a:pPr lvl="1"/>
            <a:r>
              <a:rPr lang="en-US" b="1" dirty="0" smtClean="0"/>
              <a:t>Directional Services</a:t>
            </a:r>
            <a:r>
              <a:rPr lang="en-US" dirty="0" smtClean="0"/>
              <a:t> - Believe it or not, all oil wells are not drilled straight down, some oil services companies specialize in drilling angled or horizontal holes. </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13</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Major support services include preparing wells for Production, maintaining and enhancing the output of producing wells, and exploration</a:t>
            </a:r>
            <a:endParaRPr lang="en-US" dirty="0" smtClean="0"/>
          </a:p>
          <a:p>
            <a:endParaRPr lang="en-US" dirty="0" smtClean="0"/>
          </a:p>
          <a:p>
            <a:r>
              <a:rPr lang="en-US" b="1" dirty="0" smtClean="0"/>
              <a:t>Oilfield Services </a:t>
            </a:r>
            <a:r>
              <a:rPr lang="en-US" dirty="0" smtClean="0"/>
              <a:t>- Oilfield service companies assist the drilling companies in setting up oil and gas wells. In general these companies manufacture, repair and maintain equipment used in oil extraction and transport. More specifically, these services can include: </a:t>
            </a:r>
            <a:endParaRPr lang="en-US" sz="1100" dirty="0" smtClean="0"/>
          </a:p>
          <a:p>
            <a:pPr lvl="1"/>
            <a:r>
              <a:rPr lang="en-US" b="1" dirty="0" smtClean="0"/>
              <a:t>Seismic Testing</a:t>
            </a:r>
            <a:r>
              <a:rPr lang="en-US" dirty="0" smtClean="0"/>
              <a:t> - This involves mapping the geological structure beneath the surface. </a:t>
            </a:r>
            <a:endParaRPr lang="en-US" sz="1100" dirty="0" smtClean="0"/>
          </a:p>
          <a:p>
            <a:pPr lvl="1"/>
            <a:r>
              <a:rPr lang="en-US" b="1" dirty="0" smtClean="0"/>
              <a:t>Transport Services</a:t>
            </a:r>
            <a:r>
              <a:rPr lang="en-US" dirty="0" smtClean="0"/>
              <a:t> for both land and water rigs which need to be moved around at some point in time. </a:t>
            </a:r>
            <a:endParaRPr lang="en-US" sz="1100" dirty="0" smtClean="0"/>
          </a:p>
          <a:p>
            <a:pPr lvl="1"/>
            <a:r>
              <a:rPr lang="en-US" b="1" dirty="0" smtClean="0"/>
              <a:t>Directional Services</a:t>
            </a:r>
            <a:r>
              <a:rPr lang="en-US" dirty="0" smtClean="0"/>
              <a:t> - Believe it or not, all oil wells are not drilled straight down, some oil services companies specialize in drilling angled or horizontal holes. </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14</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Major support services include preparing wells for Production, maintaining and enhancing the output of producing wells, and exploration</a:t>
            </a:r>
            <a:endParaRPr lang="en-US" dirty="0" smtClean="0"/>
          </a:p>
          <a:p>
            <a:endParaRPr lang="en-US" dirty="0" smtClean="0"/>
          </a:p>
          <a:p>
            <a:r>
              <a:rPr lang="en-US" b="1" dirty="0" smtClean="0"/>
              <a:t>Oilfield Services </a:t>
            </a:r>
            <a:r>
              <a:rPr lang="en-US" dirty="0" smtClean="0"/>
              <a:t>- Oilfield service companies assist the drilling companies in setting up oil and gas wells. In general these companies manufacture, repair and maintain equipment used in oil extraction and transport. More specifically, these services can include: </a:t>
            </a:r>
            <a:endParaRPr lang="en-US" sz="1100" dirty="0" smtClean="0"/>
          </a:p>
          <a:p>
            <a:pPr lvl="1"/>
            <a:r>
              <a:rPr lang="en-US" b="1" dirty="0" smtClean="0"/>
              <a:t>Seismic Testing</a:t>
            </a:r>
            <a:r>
              <a:rPr lang="en-US" dirty="0" smtClean="0"/>
              <a:t> - This involves mapping the geological structure beneath the surface. </a:t>
            </a:r>
            <a:endParaRPr lang="en-US" sz="1100" dirty="0" smtClean="0"/>
          </a:p>
          <a:p>
            <a:pPr lvl="1"/>
            <a:r>
              <a:rPr lang="en-US" b="1" dirty="0" smtClean="0"/>
              <a:t>Transport Services</a:t>
            </a:r>
            <a:r>
              <a:rPr lang="en-US" dirty="0" smtClean="0"/>
              <a:t> - Both land and water rigs which need to be moved around at some point in time. </a:t>
            </a:r>
            <a:endParaRPr lang="en-US" sz="1100" dirty="0" smtClean="0"/>
          </a:p>
          <a:p>
            <a:pPr lvl="1"/>
            <a:r>
              <a:rPr lang="en-US" b="1" dirty="0" smtClean="0"/>
              <a:t>Directional Services</a:t>
            </a:r>
            <a:r>
              <a:rPr lang="en-US" dirty="0" smtClean="0"/>
              <a:t> – Not</a:t>
            </a:r>
            <a:r>
              <a:rPr lang="en-US" baseline="0" dirty="0" smtClean="0"/>
              <a:t> </a:t>
            </a:r>
            <a:r>
              <a:rPr lang="en-US" dirty="0" smtClean="0"/>
              <a:t>all oil wells are not drilled straight down, some oil services companies specialize in drilling angled or horizontal holes. </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15</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 particularly important method</a:t>
            </a:r>
            <a:r>
              <a:rPr lang="en-US" baseline="0" dirty="0" smtClean="0"/>
              <a:t> is hydraulic fracturing, also known as “</a:t>
            </a:r>
            <a:r>
              <a:rPr lang="en-US" baseline="0" dirty="0" err="1" smtClean="0"/>
              <a:t>fracking</a:t>
            </a:r>
            <a:r>
              <a:rPr lang="en-US" baseline="0" dirty="0" smtClean="0"/>
              <a:t>”</a:t>
            </a:r>
            <a:endParaRPr lang="en-US" dirty="0" smtClean="0"/>
          </a:p>
          <a:p>
            <a:endParaRPr lang="en-US" dirty="0" smtClean="0"/>
          </a:p>
          <a:p>
            <a:r>
              <a:rPr lang="en-US" dirty="0" err="1" smtClean="0"/>
              <a:t>Fracking</a:t>
            </a:r>
            <a:r>
              <a:rPr lang="en-US" dirty="0" smtClean="0"/>
              <a:t> </a:t>
            </a:r>
            <a:r>
              <a:rPr lang="en-US" baseline="0" dirty="0" smtClean="0"/>
              <a:t>has been seen as a key method of extracting unconventional oil and gas, due to the economic benefits from vast amounts of formerly inaccessible resources which the process can extract.</a:t>
            </a:r>
          </a:p>
          <a:p>
            <a:endParaRPr lang="en-US" baseline="0" dirty="0" smtClean="0"/>
          </a:p>
          <a:p>
            <a:r>
              <a:rPr lang="en-US" baseline="0" dirty="0" smtClean="0"/>
              <a:t>However, opponents point to potential environmental impacts such as contamination of ground water and surface contamination from spills. For these reasons, hydraulic fracturing has come under scrutiny internationally.</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16</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Contract drilling</a:t>
            </a:r>
            <a:r>
              <a:rPr lang="en-US" baseline="0" dirty="0" smtClean="0"/>
              <a:t> involves physically drilling and pumping oil out of the ground. A highly skilled industry where most companies own both the rigs and the skilled employees.</a:t>
            </a:r>
          </a:p>
          <a:p>
            <a:endParaRPr lang="en-US" baseline="0" dirty="0" smtClean="0"/>
          </a:p>
          <a:p>
            <a:r>
              <a:rPr lang="en-US" baseline="0" dirty="0" smtClean="0"/>
              <a:t>There are 2 types of drilling rigs: land rigs, and deep water rigs</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17</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Soo</a:t>
            </a:r>
            <a:r>
              <a:rPr lang="en-US" baseline="0" dirty="0" smtClean="0"/>
              <a:t> </a:t>
            </a:r>
            <a:r>
              <a:rPr lang="en-US" dirty="0" smtClean="0"/>
              <a:t>rotary</a:t>
            </a:r>
            <a:r>
              <a:rPr lang="en-US" baseline="0" dirty="0" smtClean="0"/>
              <a:t> rigs, a type of land rig, drill the vast majority of wells today, and are used for drilling depth ranges from 5000 to 30,000 feet</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18</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Fixed</a:t>
            </a:r>
            <a:r>
              <a:rPr lang="en-US" baseline="0" dirty="0" smtClean="0"/>
              <a:t> platform rigs are anchored directly onto the seabed and are only used for shallower water </a:t>
            </a:r>
          </a:p>
          <a:p>
            <a:endParaRPr lang="en-US" baseline="0" dirty="0" smtClean="0"/>
          </a:p>
          <a:p>
            <a:r>
              <a:rPr lang="en-US" baseline="0" dirty="0" smtClean="0"/>
              <a:t>Since they are attached to the floor, there is limited exposure to movement from wind and water forces</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19</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Jack-up</a:t>
            </a:r>
            <a:r>
              <a:rPr lang="en-US" baseline="0" dirty="0" smtClean="0"/>
              <a:t> rigs are towed out to the drilling site, where it’s legs are lowed to the seafloor. </a:t>
            </a:r>
          </a:p>
          <a:p>
            <a:endParaRPr lang="en-US" baseline="0" dirty="0" smtClean="0"/>
          </a:p>
          <a:p>
            <a:r>
              <a:rPr lang="en-US" baseline="0" dirty="0" smtClean="0"/>
              <a:t>The height of the platform can be adjusted and is safer to operate since the platform is elevated above the water</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20</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Semisubmersible</a:t>
            </a:r>
            <a:r>
              <a:rPr lang="en-US" baseline="0" dirty="0" smtClean="0"/>
              <a:t> rigs are the most common type of offshore drilling rigs. A lower hull which can be inflated or deflated with air allows the platform to be partially submerged, and is held in place by 10 ton anchors.</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21</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We’re </a:t>
            </a:r>
            <a:r>
              <a:rPr lang="en-US" dirty="0" err="1" smtClean="0"/>
              <a:t>gonna</a:t>
            </a:r>
            <a:r>
              <a:rPr lang="en-US" dirty="0" smtClean="0"/>
              <a:t> be focusing</a:t>
            </a:r>
            <a:r>
              <a:rPr lang="en-US" baseline="0" dirty="0" smtClean="0"/>
              <a:t> on </a:t>
            </a:r>
            <a:r>
              <a:rPr lang="en-US" baseline="0" dirty="0" err="1" smtClean="0"/>
              <a:t>upsteam</a:t>
            </a:r>
            <a:r>
              <a:rPr lang="en-US" baseline="0" dirty="0" smtClean="0"/>
              <a:t> where companies are driven by:</a:t>
            </a:r>
          </a:p>
          <a:p>
            <a:endParaRPr lang="en-US" baseline="0" dirty="0" smtClean="0"/>
          </a:p>
          <a:p>
            <a:r>
              <a:rPr lang="en-US" baseline="0" dirty="0" smtClean="0"/>
              <a:t>The size and location of the resource, the costs of developing these resources, fiscal terms in acquiring rights to the resources, and commodity prices</a:t>
            </a:r>
          </a:p>
          <a:p>
            <a:endParaRPr lang="en-US" baseline="0" dirty="0" smtClean="0"/>
          </a:p>
          <a:p>
            <a:endParaRPr lang="en-US" baseline="0" dirty="0" smtClean="0"/>
          </a:p>
          <a:p>
            <a:r>
              <a:rPr lang="en-US" dirty="0" smtClean="0">
                <a:hlinkClick r:id="rId3"/>
              </a:rPr>
              <a:t>http://www.eia.gov/totalenergy/data/annual/pecss_diagram.cfm</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4</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Drillships</a:t>
            </a:r>
            <a:r>
              <a:rPr lang="en-US" dirty="0" smtClean="0"/>
              <a:t> are specially</a:t>
            </a:r>
            <a:r>
              <a:rPr lang="en-US" baseline="0" dirty="0" smtClean="0"/>
              <a:t> designed to carry drilling platforms out to deep-sea locations. They utilize GPS to adjust electric motors to keep the ship in position at all times.</a:t>
            </a:r>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22</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Deep-sea rigs are</a:t>
            </a:r>
            <a:r>
              <a:rPr lang="en-US" baseline="0" dirty="0" smtClean="0"/>
              <a:t> able to drill up to 40,000 </a:t>
            </a:r>
            <a:r>
              <a:rPr lang="en-US" baseline="0" dirty="0" err="1" smtClean="0"/>
              <a:t>ft</a:t>
            </a:r>
            <a:r>
              <a:rPr lang="en-US" baseline="0" dirty="0" smtClean="0"/>
              <a:t> (10,000 of water, 30,000 of seabed). They are also one of the most dangerous types of rigs to operate due to the sensitive marine environment</a:t>
            </a:r>
          </a:p>
        </p:txBody>
      </p:sp>
      <p:sp>
        <p:nvSpPr>
          <p:cNvPr id="4" name="Slide Number Placeholder 3"/>
          <p:cNvSpPr>
            <a:spLocks noGrp="1"/>
          </p:cNvSpPr>
          <p:nvPr>
            <p:ph type="sldNum" sz="quarter" idx="10"/>
          </p:nvPr>
        </p:nvSpPr>
        <p:spPr/>
        <p:txBody>
          <a:bodyPr/>
          <a:lstStyle/>
          <a:p>
            <a:fld id="{5B0914CA-6D38-48F4-BC72-282B59ADD52D}" type="slidenum">
              <a:rPr lang="en-US" smtClean="0"/>
              <a:pPr/>
              <a:t>23</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Now moving on to price volatility</a:t>
            </a:r>
          </a:p>
          <a:p>
            <a:endParaRPr lang="en-US" baseline="0" dirty="0" smtClean="0"/>
          </a:p>
          <a:p>
            <a:r>
              <a:rPr lang="en-US" baseline="0" dirty="0" smtClean="0"/>
              <a:t>Oil prices averaged a hundred-and-eleven dollars per barrel in 2011, an increase of 40% from the 2010 level. The loss of Libyan supplies early in the year, combined with smaller disruptions in a number of other countries, pushed prices sharply higher despite a large increase in production among other OPEC members.</a:t>
            </a:r>
          </a:p>
          <a:p>
            <a:endParaRPr lang="en-US" baseline="0" dirty="0" smtClean="0"/>
          </a:p>
          <a:p>
            <a:r>
              <a:rPr lang="en-US" baseline="0" dirty="0" smtClean="0"/>
              <a:t>following the Libyan outages and a release of strategic stocks from International Energy Agency member countries.</a:t>
            </a:r>
          </a:p>
        </p:txBody>
      </p:sp>
      <p:sp>
        <p:nvSpPr>
          <p:cNvPr id="4" name="Slide Number Placeholder 3"/>
          <p:cNvSpPr>
            <a:spLocks noGrp="1"/>
          </p:cNvSpPr>
          <p:nvPr>
            <p:ph type="sldNum" sz="quarter" idx="10"/>
          </p:nvPr>
        </p:nvSpPr>
        <p:spPr/>
        <p:txBody>
          <a:bodyPr/>
          <a:lstStyle/>
          <a:p>
            <a:fld id="{5B0914CA-6D38-48F4-BC72-282B59ADD52D}" type="slidenum">
              <a:rPr lang="en-US" smtClean="0"/>
              <a:pPr/>
              <a:t>24</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As for natural gas: prices fell to their lowest point in more than 2 years, underscoring how the nation’s booming energy business is becoming a victim of its own success as new drilling techniques unlocked vast new reserves of natural gas from shale formations and other unconventional reservoirs. Furthermore, unusually mild temperatures across much of the U.S. have damped demand for gas to heat homes and offices.</a:t>
            </a:r>
          </a:p>
          <a:p>
            <a:endParaRPr lang="en-US" baseline="0" dirty="0" smtClean="0"/>
          </a:p>
          <a:p>
            <a:r>
              <a:rPr lang="en-US" baseline="0" dirty="0" smtClean="0"/>
              <a:t>Oil and gas prices don’t seem to move together</a:t>
            </a:r>
          </a:p>
          <a:p>
            <a:endParaRPr lang="en-US" baseline="0" dirty="0" smtClean="0"/>
          </a:p>
        </p:txBody>
      </p:sp>
      <p:sp>
        <p:nvSpPr>
          <p:cNvPr id="4" name="Slide Number Placeholder 3"/>
          <p:cNvSpPr>
            <a:spLocks noGrp="1"/>
          </p:cNvSpPr>
          <p:nvPr>
            <p:ph type="sldNum" sz="quarter" idx="10"/>
          </p:nvPr>
        </p:nvSpPr>
        <p:spPr/>
        <p:txBody>
          <a:bodyPr/>
          <a:lstStyle/>
          <a:p>
            <a:fld id="{5B0914CA-6D38-48F4-BC72-282B59ADD52D}" type="slidenum">
              <a:rPr lang="en-US" smtClean="0"/>
              <a:pPr/>
              <a:t>25</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i="1" dirty="0" smtClean="0"/>
              <a:t>The Rotary Rig Count</a:t>
            </a:r>
            <a:r>
              <a:rPr lang="en-CA" dirty="0" smtClean="0"/>
              <a:t> is the average number of drilling rigs actively exploring for oil and gas. Drilling an oil or gas well is a capital investment in the expectation of returns from the production and sale of crude oil or natural gas. Rig count is one of the primary measures of the health of the exploration segment of the oil and gas industry.  In a very real sense it is a measure of the oil and gas industry's confidence in its own future.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B0914CA-6D38-48F4-BC72-282B59ADD52D}" type="slidenum">
              <a:rPr lang="en-US" smtClean="0"/>
              <a:pPr/>
              <a:t>26</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B0914CA-6D38-48F4-BC72-282B59ADD52D}" type="slidenum">
              <a:rPr lang="en-US" smtClean="0"/>
              <a:pPr/>
              <a:t>27</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B0914CA-6D38-48F4-BC72-282B59ADD52D}" type="slidenum">
              <a:rPr lang="en-US" smtClean="0"/>
              <a:pPr/>
              <a:t>28</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Looking at reserves, supply and demand</a:t>
            </a:r>
          </a:p>
          <a:p>
            <a:endParaRPr lang="en-US" baseline="0" dirty="0" smtClean="0"/>
          </a:p>
          <a:p>
            <a:r>
              <a:rPr lang="en-US" baseline="0" dirty="0" smtClean="0"/>
              <a:t>According to current estimates, more than 80% of the world's proven oil reserves are located in OPEC Member Countries, with the bulk of OPEC oil reserves in the Middle East, amounting to 66% of the OPEC total. OPEC Member Countries have made significant additions to their oil reserves in recent years, for example, by adopting best practices in the industry, realizing intensive explorations and enhancing recoveries. As a result, OPEC's proven oil reserves currently stand at 1.2 billion barrels.</a:t>
            </a:r>
          </a:p>
        </p:txBody>
      </p:sp>
      <p:sp>
        <p:nvSpPr>
          <p:cNvPr id="4" name="Slide Number Placeholder 3"/>
          <p:cNvSpPr>
            <a:spLocks noGrp="1"/>
          </p:cNvSpPr>
          <p:nvPr>
            <p:ph type="sldNum" sz="quarter" idx="10"/>
          </p:nvPr>
        </p:nvSpPr>
        <p:spPr/>
        <p:txBody>
          <a:bodyPr/>
          <a:lstStyle/>
          <a:p>
            <a:fld id="{5B0914CA-6D38-48F4-BC72-282B59ADD52D}" type="slidenum">
              <a:rPr lang="en-US" smtClean="0"/>
              <a:pPr/>
              <a:t>29</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baseline="0" dirty="0" smtClean="0"/>
              <a:t>Proven oil reserves </a:t>
            </a:r>
            <a:r>
              <a:rPr lang="en-US" b="0" baseline="0" dirty="0" smtClean="0"/>
              <a:t>are those reserves claimed to have a reasonable certainty of being recoverable under existing economic conditions, with existing technology.</a:t>
            </a:r>
          </a:p>
          <a:p>
            <a:endParaRPr lang="en-US" baseline="0" dirty="0" smtClean="0"/>
          </a:p>
          <a:p>
            <a:r>
              <a:rPr lang="en-US" baseline="0" dirty="0" smtClean="0"/>
              <a:t>World proven </a:t>
            </a:r>
            <a:r>
              <a:rPr lang="en-US" b="1" baseline="0" dirty="0" smtClean="0"/>
              <a:t>crude oil </a:t>
            </a:r>
            <a:r>
              <a:rPr lang="en-US" baseline="0" dirty="0" smtClean="0"/>
              <a:t>reserves increased by 1% to roughly 1.6 billion barrels at the end of 2011. Of particular interest are the reserves in Latin America, particularly in </a:t>
            </a:r>
            <a:r>
              <a:rPr lang="en-US" b="1" baseline="0" dirty="0" smtClean="0"/>
              <a:t>Venezuela</a:t>
            </a:r>
            <a:r>
              <a:rPr lang="en-US" baseline="0" dirty="0" smtClean="0"/>
              <a:t>. According to the US Geological Survey, an estimated 380-652 billion barrels can be technically recoverable from Venezuela’s Orinoco Belt, which would make their reserves among the largest in the world. However, since the reserve is ultra-heavy crude oil, recovery may be much more complex and expensive.</a:t>
            </a:r>
          </a:p>
          <a:p>
            <a:endParaRPr lang="en-US" baseline="0" dirty="0" smtClean="0"/>
          </a:p>
          <a:p>
            <a:r>
              <a:rPr lang="en-US" baseline="0" dirty="0" smtClean="0"/>
              <a:t>World proven </a:t>
            </a:r>
            <a:r>
              <a:rPr lang="en-US" b="1" baseline="0" dirty="0" smtClean="0"/>
              <a:t>natural gas </a:t>
            </a:r>
            <a:r>
              <a:rPr lang="en-US" baseline="0" dirty="0" smtClean="0"/>
              <a:t>reserves increased by 1.9% to roughly 2 trillion cubic meters in 2011, driven by increases in North America (13%), Asia (4%), and Europe (2.6%)</a:t>
            </a:r>
          </a:p>
        </p:txBody>
      </p:sp>
      <p:sp>
        <p:nvSpPr>
          <p:cNvPr id="4" name="Slide Number Placeholder 3"/>
          <p:cNvSpPr>
            <a:spLocks noGrp="1"/>
          </p:cNvSpPr>
          <p:nvPr>
            <p:ph type="sldNum" sz="quarter" idx="10"/>
          </p:nvPr>
        </p:nvSpPr>
        <p:spPr/>
        <p:txBody>
          <a:bodyPr/>
          <a:lstStyle/>
          <a:p>
            <a:fld id="{5B0914CA-6D38-48F4-BC72-282B59ADD52D}" type="slidenum">
              <a:rPr lang="en-US" smtClean="0"/>
              <a:pPr/>
              <a:t>30</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This picture shows the amount of reserves across several primary global regions and the years remaining if we continue at our current production rate. Clearly the Middle East has the most with three-quarters of a trillion barrels remaining.</a:t>
            </a:r>
          </a:p>
          <a:p>
            <a:endParaRPr lang="en-US" baseline="0" dirty="0" smtClean="0"/>
          </a:p>
          <a:p>
            <a:r>
              <a:rPr lang="en-US" baseline="0" dirty="0" smtClean="0"/>
              <a:t>Its important to note that because the geology of the subsurface cannot be examined directly, indirect techniques must be used to estimate the size and recoverability of the resource. And while new technologies have increased the accuracy of these techniques, significant uncertainties still remain.</a:t>
            </a:r>
          </a:p>
          <a:p>
            <a:endParaRPr lang="en-US" baseline="0" dirty="0" smtClean="0"/>
          </a:p>
          <a:p>
            <a:r>
              <a:rPr lang="en-US" baseline="0" dirty="0" smtClean="0"/>
              <a:t>Furthermore, this picture doesn’t account for reserves which cannot be extracted due to reserve characteristics and limitations in extraction technologies. This is exactly why the industry is capital-intensive with lots of money being spent on research and development.</a:t>
            </a:r>
          </a:p>
        </p:txBody>
      </p:sp>
      <p:sp>
        <p:nvSpPr>
          <p:cNvPr id="4" name="Slide Number Placeholder 3"/>
          <p:cNvSpPr>
            <a:spLocks noGrp="1"/>
          </p:cNvSpPr>
          <p:nvPr>
            <p:ph type="sldNum" sz="quarter" idx="10"/>
          </p:nvPr>
        </p:nvSpPr>
        <p:spPr/>
        <p:txBody>
          <a:bodyPr/>
          <a:lstStyle/>
          <a:p>
            <a:fld id="{5B0914CA-6D38-48F4-BC72-282B59ADD52D}" type="slidenum">
              <a:rPr lang="en-US" smtClean="0"/>
              <a:pPr/>
              <a:t>31</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80000"/>
              </a:lnSpc>
            </a:pPr>
            <a:r>
              <a:rPr lang="en-US" sz="1200" b="0" dirty="0" smtClean="0"/>
              <a:t>So</a:t>
            </a:r>
            <a:r>
              <a:rPr lang="en-US" sz="1200" b="0" baseline="0" dirty="0" smtClean="0"/>
              <a:t> the Oil &amp; Gas industry is capital-intensive</a:t>
            </a:r>
            <a:endParaRPr lang="en-US" sz="1200" b="0" dirty="0" smtClean="0"/>
          </a:p>
          <a:p>
            <a:pPr>
              <a:lnSpc>
                <a:spcPct val="80000"/>
              </a:lnSpc>
            </a:pPr>
            <a:endParaRPr lang="en-US" sz="1200" b="1" dirty="0" smtClean="0"/>
          </a:p>
          <a:p>
            <a:pPr>
              <a:lnSpc>
                <a:spcPct val="80000"/>
              </a:lnSpc>
            </a:pPr>
            <a:r>
              <a:rPr lang="en-US" sz="1200" b="1" dirty="0" smtClean="0"/>
              <a:t>Drilling equipment is very expensive to buy and maintain, especially</a:t>
            </a:r>
            <a:r>
              <a:rPr lang="en-US" sz="1200" b="1" baseline="0" dirty="0" smtClean="0"/>
              <a:t> for offshore drilling. In addition, these rigs must be staffed, and the labor market for contract drillers is chronically tight</a:t>
            </a:r>
            <a:endParaRPr lang="en-US" sz="1200" b="0" dirty="0" smtClean="0"/>
          </a:p>
          <a:p>
            <a:pPr>
              <a:lnSpc>
                <a:spcPct val="80000"/>
              </a:lnSpc>
            </a:pPr>
            <a:endParaRPr lang="en-US" sz="1200" dirty="0" smtClean="0"/>
          </a:p>
          <a:p>
            <a:pPr>
              <a:lnSpc>
                <a:spcPct val="80000"/>
              </a:lnSpc>
            </a:pPr>
            <a:r>
              <a:rPr lang="en-US" sz="1200" dirty="0" smtClean="0"/>
              <a:t>Once a rig is ordered, its lengthy construction time keeps it off the market for about 3 years. </a:t>
            </a:r>
          </a:p>
          <a:p>
            <a:pPr>
              <a:lnSpc>
                <a:spcPct val="80000"/>
              </a:lnSpc>
            </a:pPr>
            <a:endParaRPr lang="en-US" sz="1200" dirty="0" smtClean="0"/>
          </a:p>
          <a:p>
            <a:pPr>
              <a:lnSpc>
                <a:spcPct val="80000"/>
              </a:lnSpc>
            </a:pPr>
            <a:r>
              <a:rPr lang="en-US" sz="1200" dirty="0" smtClean="0"/>
              <a:t>Intangible costs such as labor, site prep, and engineering</a:t>
            </a:r>
            <a:r>
              <a:rPr lang="en-US" sz="1200" baseline="0" dirty="0" smtClean="0"/>
              <a:t> represent 60-80 percent of the cost of the well</a:t>
            </a:r>
            <a:endParaRPr lang="en-US" sz="1200" dirty="0" smtClean="0"/>
          </a:p>
          <a:p>
            <a:pPr>
              <a:lnSpc>
                <a:spcPct val="80000"/>
              </a:lnSpc>
            </a:pPr>
            <a:endParaRPr lang="en-US" sz="1200" dirty="0" smtClean="0"/>
          </a:p>
          <a:p>
            <a:pPr>
              <a:lnSpc>
                <a:spcPct val="80000"/>
              </a:lnSpc>
            </a:pPr>
            <a:r>
              <a:rPr lang="en-US" sz="1200" b="1" dirty="0" smtClean="0"/>
              <a:t>And average annual revenue per employee is about $410,000</a:t>
            </a:r>
          </a:p>
          <a:p>
            <a:pPr>
              <a:lnSpc>
                <a:spcPct val="80000"/>
              </a:lnSpc>
            </a:pPr>
            <a:endParaRPr lang="en-US" sz="1200" b="1" dirty="0" smtClean="0"/>
          </a:p>
          <a:p>
            <a:pPr>
              <a:lnSpc>
                <a:spcPct val="80000"/>
              </a:lnSpc>
            </a:pPr>
            <a:r>
              <a:rPr lang="en-US" sz="1200" b="1" dirty="0" smtClean="0"/>
              <a:t>So all</a:t>
            </a:r>
            <a:r>
              <a:rPr lang="en-US" sz="1200" b="1" baseline="0" dirty="0" smtClean="0"/>
              <a:t> its quite clear that these high costs pose as a barrier to entry</a:t>
            </a:r>
            <a:endParaRPr lang="en-US" sz="1200" b="1" dirty="0" smtClean="0"/>
          </a:p>
          <a:p>
            <a:pPr>
              <a:lnSpc>
                <a:spcPct val="80000"/>
              </a:lnSpc>
            </a:pPr>
            <a:endParaRPr lang="en-US" sz="1200" b="1" dirty="0" smtClean="0"/>
          </a:p>
          <a:p>
            <a:pPr>
              <a:lnSpc>
                <a:spcPct val="80000"/>
              </a:lnSpc>
            </a:pPr>
            <a:endParaRPr lang="en-US" sz="1200" dirty="0" smtClean="0"/>
          </a:p>
          <a:p>
            <a:pPr>
              <a:lnSpc>
                <a:spcPct val="80000"/>
              </a:lnSpc>
            </a:pPr>
            <a:endParaRPr lang="en-US" sz="1200" dirty="0" smtClean="0"/>
          </a:p>
          <a:p>
            <a:pPr>
              <a:lnSpc>
                <a:spcPct val="80000"/>
              </a:lnSpc>
            </a:pPr>
            <a:endParaRPr lang="en-US" sz="1200" dirty="0" smtClean="0"/>
          </a:p>
          <a:p>
            <a:pPr>
              <a:lnSpc>
                <a:spcPct val="80000"/>
              </a:lnSpc>
            </a:pPr>
            <a:endParaRPr lang="en-US" sz="1200" dirty="0" smtClean="0"/>
          </a:p>
          <a:p>
            <a:pPr>
              <a:lnSpc>
                <a:spcPct val="80000"/>
              </a:lnSpc>
            </a:pPr>
            <a:r>
              <a:rPr lang="en-CA" sz="1200" dirty="0" smtClean="0"/>
              <a:t>The number of offshore rigs has almost double from 2005 to 2006. without contracts in place with oil and gas operators. In addition, these new rigs must be staffed, and the labour market for contract drillers is chronically tight. One reason is the advancing  age of worldwide mobile drilling rig fleet. On May 2006 the average age for the existing </a:t>
            </a:r>
            <a:r>
              <a:rPr lang="en-CA" sz="1200" dirty="0" err="1" smtClean="0"/>
              <a:t>jackup</a:t>
            </a:r>
            <a:r>
              <a:rPr lang="en-CA" sz="1200" dirty="0" smtClean="0"/>
              <a:t> fleet was 24 years; for the semisubmersible fleet 23 years; and for drillship fleet, 18 years</a:t>
            </a:r>
            <a:r>
              <a:rPr lang="en-US" sz="1200" dirty="0" smtClean="0"/>
              <a:t> As rigs begin to approach the end of their economic lives, drilling firms will continue to invest in rig upgrades and in new rigs to replace older ones. </a:t>
            </a:r>
          </a:p>
          <a:p>
            <a:pPr>
              <a:lnSpc>
                <a:spcPct val="80000"/>
              </a:lnSpc>
            </a:pPr>
            <a:endParaRPr lang="en-US" sz="1200" dirty="0" smtClean="0"/>
          </a:p>
          <a:p>
            <a:pPr>
              <a:lnSpc>
                <a:spcPct val="80000"/>
              </a:lnSpc>
            </a:pPr>
            <a:r>
              <a:rPr lang="en-US" sz="1200" b="1" dirty="0" smtClean="0"/>
              <a:t>When analyzing a drilling company: </a:t>
            </a:r>
            <a:r>
              <a:rPr lang="en-US" sz="1200" dirty="0" smtClean="0"/>
              <a:t>you want to take a close look at the company’s rig fleet: older rigs lack the ability to drill in remote locations or bore deep holes. Some other factors to consider are the depth of water that the offshore rigs can drill in, hole depth and horsepower. Higher quality rigs will have higher utilization rates which leads to higher revenue growth.</a:t>
            </a:r>
          </a:p>
          <a:p>
            <a:pPr>
              <a:lnSpc>
                <a:spcPct val="80000"/>
              </a:lnSpc>
            </a:pPr>
            <a:endParaRPr lang="en-US" sz="1200" dirty="0" smtClean="0"/>
          </a:p>
          <a:p>
            <a:pPr>
              <a:lnSpc>
                <a:spcPct val="80000"/>
              </a:lnSpc>
            </a:pPr>
            <a:r>
              <a:rPr lang="en-US" sz="1200" dirty="0" smtClean="0"/>
              <a:t>older rigs lack the ability to drill in remote locations or bore deep holes. Some other factors to consider are the depth of water that the offshore rigs can drill in, hole depth and horsepower. Higher quality rigs will have higher utilization rates which leads to higher revenue growth.</a:t>
            </a:r>
          </a:p>
          <a:p>
            <a:pPr>
              <a:lnSpc>
                <a:spcPct val="80000"/>
              </a:lnSpc>
            </a:pPr>
            <a:endParaRPr lang="en-US" sz="1200" dirty="0" smtClean="0"/>
          </a:p>
          <a:p>
            <a:pPr>
              <a:lnSpc>
                <a:spcPct val="80000"/>
              </a:lnSpc>
            </a:pPr>
            <a:r>
              <a:rPr lang="en-US" sz="1200" b="1" dirty="0" smtClean="0"/>
              <a:t>Barrier to entry: High fixed costs: </a:t>
            </a:r>
            <a:r>
              <a:rPr lang="en-US" sz="1200" dirty="0" smtClean="0"/>
              <a:t>capital expenditure and maintenance costs, regulations, and that there is a few players with larger</a:t>
            </a:r>
            <a:r>
              <a:rPr lang="en-US" sz="1200" b="1" dirty="0" smtClean="0"/>
              <a:t> </a:t>
            </a:r>
            <a:r>
              <a:rPr lang="en-US" sz="1200" dirty="0" smtClean="0"/>
              <a:t>market share and/or with access to greater financial and other resources. More stringent environmental regulations are expected in the next few years. Companies should try to get ready</a:t>
            </a:r>
          </a:p>
          <a:p>
            <a:pPr>
              <a:lnSpc>
                <a:spcPct val="80000"/>
              </a:lnSpc>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5</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Global oil production increased by 1.3%. Virtually all of the net growth was in OPEC, with large increases in Saudi Arabia, the UAE, Kuwait and Iraq more than offsetting the loss of Libyan supply.</a:t>
            </a:r>
          </a:p>
          <a:p>
            <a:endParaRPr lang="en-US" baseline="0" dirty="0" smtClean="0"/>
          </a:p>
          <a:p>
            <a:r>
              <a:rPr lang="en-US" baseline="0" dirty="0" smtClean="0"/>
              <a:t>Non-OPEC output was broadly flat, with the US having the largest increase for the 3</a:t>
            </a:r>
            <a:r>
              <a:rPr lang="en-US" baseline="30000" dirty="0" smtClean="0"/>
              <a:t>rd</a:t>
            </a:r>
            <a:r>
              <a:rPr lang="en-US" baseline="0" dirty="0" smtClean="0"/>
              <a:t> consecutive year. Driven by continued strong growth in onshore production of shale liquids</a:t>
            </a:r>
          </a:p>
          <a:p>
            <a:endParaRPr lang="en-US" baseline="0" dirty="0" smtClean="0"/>
          </a:p>
          <a:p>
            <a:r>
              <a:rPr lang="en-US" baseline="0" dirty="0" smtClean="0"/>
              <a:t>Global oil consumption grew by a below-average of 0.7%. This was the weakest global growth rate among fossil fuels. OECD consumption declined by 1.2%, the fifth decrease in the past 6 years. Outside the OECD, consumption grew by 2.8%.</a:t>
            </a:r>
          </a:p>
          <a:p>
            <a:endParaRPr lang="en-US" baseline="0" dirty="0" smtClean="0"/>
          </a:p>
          <a:p>
            <a:r>
              <a:rPr lang="en-US" baseline="0" dirty="0" smtClean="0"/>
              <a:t>Despite strong oil prices, oil consumption growth was below average in producing regions of the Middle East due to regional unrest</a:t>
            </a:r>
          </a:p>
        </p:txBody>
      </p:sp>
      <p:sp>
        <p:nvSpPr>
          <p:cNvPr id="4" name="Slide Number Placeholder 3"/>
          <p:cNvSpPr>
            <a:spLocks noGrp="1"/>
          </p:cNvSpPr>
          <p:nvPr>
            <p:ph type="sldNum" sz="quarter" idx="10"/>
          </p:nvPr>
        </p:nvSpPr>
        <p:spPr/>
        <p:txBody>
          <a:bodyPr/>
          <a:lstStyle/>
          <a:p>
            <a:fld id="{5B0914CA-6D38-48F4-BC72-282B59ADD52D}" type="slidenum">
              <a:rPr lang="en-US" smtClean="0"/>
              <a:pPr/>
              <a:t>32</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Global gas production grew by 3.1%. The US recorded the largest increase despite lower gas prices, and remained the world’s largest producer.</a:t>
            </a:r>
          </a:p>
          <a:p>
            <a:endParaRPr lang="en-US" baseline="0" dirty="0" smtClean="0"/>
          </a:p>
          <a:p>
            <a:r>
              <a:rPr lang="en-US" baseline="0" dirty="0" smtClean="0"/>
              <a:t>World natural gas consumption grew by 2.2%. Consumption growth was below average in all regions except North America, where low prices drove robust growth. Outside North America, the largest consumption gains were in China, Saudi Arabia, and Japan. These increases were partly offset by the largest decline on record in EU consumption, driven by a weak economy, high gas prices, warm weather and continued growth in renewable power generation.</a:t>
            </a:r>
          </a:p>
        </p:txBody>
      </p:sp>
      <p:sp>
        <p:nvSpPr>
          <p:cNvPr id="4" name="Slide Number Placeholder 3"/>
          <p:cNvSpPr>
            <a:spLocks noGrp="1"/>
          </p:cNvSpPr>
          <p:nvPr>
            <p:ph type="sldNum" sz="quarter" idx="10"/>
          </p:nvPr>
        </p:nvSpPr>
        <p:spPr/>
        <p:txBody>
          <a:bodyPr/>
          <a:lstStyle/>
          <a:p>
            <a:fld id="{5B0914CA-6D38-48F4-BC72-282B59ADD52D}" type="slidenum">
              <a:rPr lang="en-US" smtClean="0"/>
              <a:pPr/>
              <a:t>33</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u="none" dirty="0" smtClean="0">
                <a:solidFill>
                  <a:schemeClr val="bg1"/>
                </a:solidFill>
              </a:rPr>
              <a:t>Biofuels, derived from biomass, are gaining increased public and scientific attention, driven by factors such as increases</a:t>
            </a:r>
            <a:r>
              <a:rPr lang="en-US" b="0" u="none" baseline="0" dirty="0" smtClean="0">
                <a:solidFill>
                  <a:schemeClr val="bg1"/>
                </a:solidFill>
              </a:rPr>
              <a:t> in oil prices</a:t>
            </a:r>
            <a:r>
              <a:rPr lang="en-US" b="0" u="none" dirty="0" smtClean="0">
                <a:solidFill>
                  <a:schemeClr val="bg1"/>
                </a:solidFill>
              </a:rPr>
              <a:t>, the need for increased</a:t>
            </a:r>
            <a:r>
              <a:rPr lang="en-US" b="0" u="none" baseline="0" dirty="0" smtClean="0">
                <a:solidFill>
                  <a:schemeClr val="bg1"/>
                </a:solidFill>
              </a:rPr>
              <a:t> energy security</a:t>
            </a:r>
            <a:r>
              <a:rPr lang="en-US" b="0" u="none" dirty="0" smtClean="0">
                <a:solidFill>
                  <a:schemeClr val="bg1"/>
                </a:solidFill>
              </a:rPr>
              <a:t>, and concern over</a:t>
            </a:r>
            <a:r>
              <a:rPr lang="en-US" b="0" u="none" baseline="0" dirty="0" smtClean="0">
                <a:solidFill>
                  <a:schemeClr val="bg1"/>
                </a:solidFill>
              </a:rPr>
              <a:t> greenhouse gas </a:t>
            </a:r>
            <a:r>
              <a:rPr lang="en-US" b="0" u="none" dirty="0" smtClean="0">
                <a:solidFill>
                  <a:schemeClr val="bg1"/>
                </a:solidFill>
              </a:rPr>
              <a:t>emissions from fossil fuels</a:t>
            </a:r>
          </a:p>
          <a:p>
            <a:endParaRPr lang="en-US" b="0" u="none" dirty="0" smtClean="0">
              <a:solidFill>
                <a:schemeClr val="bg1"/>
              </a:solidFill>
            </a:endParaRPr>
          </a:p>
          <a:p>
            <a:r>
              <a:rPr lang="en-US" b="0" u="none" dirty="0" smtClean="0">
                <a:solidFill>
                  <a:schemeClr val="bg1"/>
                </a:solidFill>
              </a:rPr>
              <a:t>A new alternative is sunlight</a:t>
            </a:r>
            <a:r>
              <a:rPr lang="en-US" b="0" u="none" baseline="0" dirty="0" smtClean="0">
                <a:solidFill>
                  <a:schemeClr val="bg1"/>
                </a:solidFill>
              </a:rPr>
              <a:t> combined with synthetic organisms to produce a bio-based fuel</a:t>
            </a:r>
            <a:endParaRPr lang="en-US" b="0" u="none" dirty="0" smtClean="0">
              <a:solidFill>
                <a:schemeClr val="bg1"/>
              </a:solidFill>
            </a:endParaRPr>
          </a:p>
          <a:p>
            <a:endParaRPr lang="en-US" b="0" u="none" dirty="0" smtClean="0">
              <a:solidFill>
                <a:schemeClr val="bg1"/>
              </a:solidFill>
            </a:endParaRPr>
          </a:p>
          <a:p>
            <a:endParaRPr lang="en-US" b="0" u="none" baseline="0" dirty="0" smtClean="0">
              <a:solidFill>
                <a:schemeClr val="bg1"/>
              </a:solidFill>
            </a:endParaRPr>
          </a:p>
        </p:txBody>
      </p:sp>
      <p:sp>
        <p:nvSpPr>
          <p:cNvPr id="4" name="Slide Number Placeholder 3"/>
          <p:cNvSpPr>
            <a:spLocks noGrp="1"/>
          </p:cNvSpPr>
          <p:nvPr>
            <p:ph type="sldNum" sz="quarter" idx="10"/>
          </p:nvPr>
        </p:nvSpPr>
        <p:spPr/>
        <p:txBody>
          <a:bodyPr/>
          <a:lstStyle/>
          <a:p>
            <a:fld id="{5B0914CA-6D38-48F4-BC72-282B59ADD52D}" type="slidenum">
              <a:rPr lang="en-US" smtClean="0"/>
              <a:pPr/>
              <a:t>34</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u="none" dirty="0" smtClean="0">
                <a:solidFill>
                  <a:schemeClr val="bg1"/>
                </a:solidFill>
              </a:rPr>
              <a:t>High oil prices have opened the window to a sea of new exploration opportunities, leading independents and majors to try to develop non-conventional</a:t>
            </a:r>
            <a:r>
              <a:rPr lang="en-US" b="0" u="none" baseline="0" dirty="0" smtClean="0">
                <a:solidFill>
                  <a:schemeClr val="bg1"/>
                </a:solidFill>
              </a:rPr>
              <a:t> oil from a variety of sources. Oil sands and oil shale are among the most heavily watched.</a:t>
            </a:r>
            <a:endParaRPr lang="en-US" b="0" u="none" dirty="0" smtClean="0">
              <a:solidFill>
                <a:schemeClr val="bg1"/>
              </a:solidFill>
            </a:endParaRPr>
          </a:p>
          <a:p>
            <a:endParaRPr lang="en-US" b="0" u="none" dirty="0" smtClean="0">
              <a:solidFill>
                <a:schemeClr val="bg1"/>
              </a:solidFill>
            </a:endParaRPr>
          </a:p>
          <a:p>
            <a:r>
              <a:rPr lang="en-US" b="0" u="none" dirty="0" smtClean="0">
                <a:solidFill>
                  <a:schemeClr val="bg1"/>
                </a:solidFill>
              </a:rPr>
              <a:t>Oil</a:t>
            </a:r>
            <a:r>
              <a:rPr lang="en-US" b="0" u="none" baseline="0" dirty="0" smtClean="0">
                <a:solidFill>
                  <a:schemeClr val="bg1"/>
                </a:solidFill>
              </a:rPr>
              <a:t> shale is an organic-rich fine-grained sedimentary rock containing </a:t>
            </a:r>
            <a:r>
              <a:rPr lang="en-US" b="0" u="none" baseline="0" dirty="0" err="1" smtClean="0">
                <a:solidFill>
                  <a:schemeClr val="bg1"/>
                </a:solidFill>
              </a:rPr>
              <a:t>kerogen</a:t>
            </a:r>
            <a:r>
              <a:rPr lang="en-US" b="0" u="none" baseline="0" dirty="0" smtClean="0">
                <a:solidFill>
                  <a:schemeClr val="bg1"/>
                </a:solidFill>
              </a:rPr>
              <a:t> (a solid mixture of organic chemical compounds) from which liquid hydrocarbons called shale oil can be produced</a:t>
            </a:r>
            <a:endParaRPr lang="en-US" b="0" u="none" dirty="0" smtClean="0">
              <a:solidFill>
                <a:schemeClr val="bg1"/>
              </a:solidFill>
            </a:endParaRPr>
          </a:p>
          <a:p>
            <a:endParaRPr lang="en-US" b="0" u="none" baseline="0" dirty="0" smtClean="0">
              <a:solidFill>
                <a:schemeClr val="bg1"/>
              </a:solidFill>
            </a:endParaRPr>
          </a:p>
        </p:txBody>
      </p:sp>
      <p:sp>
        <p:nvSpPr>
          <p:cNvPr id="4" name="Slide Number Placeholder 3"/>
          <p:cNvSpPr>
            <a:spLocks noGrp="1"/>
          </p:cNvSpPr>
          <p:nvPr>
            <p:ph type="sldNum" sz="quarter" idx="10"/>
          </p:nvPr>
        </p:nvSpPr>
        <p:spPr/>
        <p:txBody>
          <a:bodyPr/>
          <a:lstStyle/>
          <a:p>
            <a:fld id="{5B0914CA-6D38-48F4-BC72-282B59ADD52D}" type="slidenum">
              <a:rPr lang="en-US" smtClean="0"/>
              <a:pPr/>
              <a:t>35</a:t>
            </a:fld>
            <a:endParaRPr lang="en-US"/>
          </a:p>
        </p:txBody>
      </p:sp>
    </p:spTree>
    <p:extLst>
      <p:ext uri="{BB962C8B-B14F-4D97-AF65-F5344CB8AC3E}">
        <p14:creationId xmlns:p14="http://schemas.microsoft.com/office/powerpoint/2010/main" val="357734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37</a:t>
            </a:fld>
            <a:endParaRPr lang="en-US" dirty="0"/>
          </a:p>
        </p:txBody>
      </p:sp>
    </p:spTree>
    <p:extLst>
      <p:ext uri="{BB962C8B-B14F-4D97-AF65-F5344CB8AC3E}">
        <p14:creationId xmlns:p14="http://schemas.microsoft.com/office/powerpoint/2010/main" val="3699213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38</a:t>
            </a:fld>
            <a:endParaRPr lang="en-US" dirty="0"/>
          </a:p>
        </p:txBody>
      </p:sp>
    </p:spTree>
    <p:extLst>
      <p:ext uri="{BB962C8B-B14F-4D97-AF65-F5344CB8AC3E}">
        <p14:creationId xmlns:p14="http://schemas.microsoft.com/office/powerpoint/2010/main" val="3699213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39</a:t>
            </a:fld>
            <a:endParaRPr lang="en-US" dirty="0"/>
          </a:p>
        </p:txBody>
      </p:sp>
    </p:spTree>
    <p:extLst>
      <p:ext uri="{BB962C8B-B14F-4D97-AF65-F5344CB8AC3E}">
        <p14:creationId xmlns:p14="http://schemas.microsoft.com/office/powerpoint/2010/main" val="3699213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40</a:t>
            </a:fld>
            <a:endParaRPr lang="en-US" dirty="0"/>
          </a:p>
        </p:txBody>
      </p:sp>
    </p:spTree>
    <p:extLst>
      <p:ext uri="{BB962C8B-B14F-4D97-AF65-F5344CB8AC3E}">
        <p14:creationId xmlns:p14="http://schemas.microsoft.com/office/powerpoint/2010/main" val="3699213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41</a:t>
            </a:fld>
            <a:endParaRPr lang="en-US" dirty="0"/>
          </a:p>
        </p:txBody>
      </p:sp>
    </p:spTree>
    <p:extLst>
      <p:ext uri="{BB962C8B-B14F-4D97-AF65-F5344CB8AC3E}">
        <p14:creationId xmlns:p14="http://schemas.microsoft.com/office/powerpoint/2010/main" val="3699213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D9F2654-C76A-F240-BB7C-ABC697B856A2}" type="slidenum">
              <a:rPr lang="en-US" smtClean="0"/>
              <a:pPr/>
              <a:t>42</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The drilling industry is classified as highly skilled and labor intensive.</a:t>
            </a:r>
          </a:p>
          <a:p>
            <a:endParaRPr lang="en-US" dirty="0" smtClean="0"/>
          </a:p>
          <a:p>
            <a:r>
              <a:rPr lang="en-US" b="1" dirty="0" smtClean="0"/>
              <a:t>People with skills and expertise to operate drilling equipment are in high demand and cost a lot of money. </a:t>
            </a:r>
            <a:r>
              <a:rPr lang="en-US" dirty="0" smtClean="0"/>
              <a:t>Most oil and gas producers find it more cost-effective to hire this expertise from drilling companies.  </a:t>
            </a:r>
          </a:p>
          <a:p>
            <a:endParaRPr lang="en-US" dirty="0" smtClean="0"/>
          </a:p>
          <a:p>
            <a:r>
              <a:rPr lang="en-US" dirty="0" smtClean="0"/>
              <a:t>As the industry moves from bust to boom, qualified employees who were</a:t>
            </a:r>
            <a:r>
              <a:rPr lang="en-US" baseline="0" dirty="0" smtClean="0"/>
              <a:t> </a:t>
            </a:r>
            <a:r>
              <a:rPr lang="en-US" dirty="0" smtClean="0"/>
              <a:t>laid off are often unwilling to return. The lack of job security hinders the industry’s ability to retain experienced workers and to recruit new people. </a:t>
            </a:r>
          </a:p>
          <a:p>
            <a:endParaRPr lang="en-US" dirty="0" smtClean="0"/>
          </a:p>
          <a:p>
            <a:r>
              <a:rPr lang="en-CA" dirty="0" smtClean="0"/>
              <a:t>Oil and gas producers set the minimum requirement on the number of inexperienced personnel they will permit to work on a rig, given the high opportunity costs that downtime caused by human error can generate. </a:t>
            </a:r>
            <a:endParaRPr lang="en-US"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6</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43</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44</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45</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46</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D9F2654-C76A-F240-BB7C-ABC697B856A2}" type="slidenum">
              <a:rPr lang="en-US" smtClean="0"/>
              <a:pPr/>
              <a:t>47</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D9F2654-C76A-F240-BB7C-ABC697B856A2}" type="slidenum">
              <a:rPr lang="en-US" smtClean="0"/>
              <a:pPr/>
              <a:t>48</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49</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50</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-Diverse fleet of rigs that consists of </a:t>
            </a:r>
            <a:r>
              <a:rPr lang="en-CA" sz="1200" kern="1200" dirty="0" smtClean="0">
                <a:solidFill>
                  <a:schemeClr val="tx1"/>
                </a:solidFill>
                <a:latin typeface="+mn-lt"/>
                <a:ea typeface="+mn-ea"/>
                <a:cs typeface="+mn-cs"/>
              </a:rPr>
              <a:t>144 tier 1 rigs, 126  tier 2 rigs, and 67 tier 3 rigs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-As of the end of 2011, 80% of Precision’s 337 drilling rigs were tier 1 or 2 rigs</a:t>
            </a:r>
          </a:p>
          <a:p>
            <a:r>
              <a:rPr lang="en-US" sz="1200" kern="1200" baseline="0" dirty="0" smtClean="0">
                <a:solidFill>
                  <a:schemeClr val="tx1"/>
                </a:solidFill>
                <a:latin typeface="+mn-lt"/>
                <a:ea typeface="+mn-ea"/>
                <a:cs typeface="+mn-cs"/>
              </a:rPr>
              <a:t>-Its rig operations are mostly within Canada and the US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51</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52</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This industry is highly regulated with regards to environment and health and safety concerns </a:t>
            </a:r>
          </a:p>
          <a:p>
            <a:endParaRPr lang="en-US" dirty="0" smtClean="0"/>
          </a:p>
          <a:p>
            <a:r>
              <a:rPr lang="en-US" b="0" u="none" dirty="0" smtClean="0"/>
              <a:t>The federal, provincial, state,</a:t>
            </a:r>
            <a:r>
              <a:rPr lang="en-US" b="0" u="none" baseline="0" dirty="0" smtClean="0"/>
              <a:t> </a:t>
            </a:r>
            <a:r>
              <a:rPr lang="en-US" b="0" u="none" dirty="0" smtClean="0"/>
              <a:t>foreign and local laws and regulations controlling the discharge of hazardous wastes and relating to the protection of the environment affect the operations of all the drilling companies. These regulations address oil spill prevention and also significantly expand liability exposure across all segments of the oil and gas industry. Company failure to comply with these statutes and related regulations could result in civil or criminal enforcement action.</a:t>
            </a:r>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7</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9F2654-C76A-F240-BB7C-ABC697B856A2}" type="slidenum">
              <a:rPr lang="en-US" smtClean="0"/>
              <a:pPr/>
              <a:t>53</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9F2654-C76A-F240-BB7C-ABC697B856A2}" type="slidenum">
              <a:rPr lang="en-US" smtClean="0"/>
              <a:pPr/>
              <a:t>54</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9F2654-C76A-F240-BB7C-ABC697B856A2}" type="slidenum">
              <a:rPr lang="en-US" smtClean="0"/>
              <a:pPr/>
              <a:t>55</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9F2654-C76A-F240-BB7C-ABC697B856A2}" type="slidenum">
              <a:rPr lang="en-US" smtClean="0"/>
              <a:pPr/>
              <a:t>56</a:t>
            </a:fld>
            <a:endParaRPr lang="en-US" dirty="0"/>
          </a:p>
        </p:txBody>
      </p:sp>
    </p:spTree>
    <p:extLst>
      <p:ext uri="{BB962C8B-B14F-4D97-AF65-F5344CB8AC3E}">
        <p14:creationId xmlns:p14="http://schemas.microsoft.com/office/powerpoint/2010/main" val="36992135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9F2654-C76A-F240-BB7C-ABC697B856A2}" type="slidenum">
              <a:rPr lang="en-US" smtClean="0"/>
              <a:pPr/>
              <a:t>57</a:t>
            </a:fld>
            <a:endParaRPr lang="en-US" dirty="0"/>
          </a:p>
        </p:txBody>
      </p:sp>
    </p:spTree>
    <p:extLst>
      <p:ext uri="{BB962C8B-B14F-4D97-AF65-F5344CB8AC3E}">
        <p14:creationId xmlns:p14="http://schemas.microsoft.com/office/powerpoint/2010/main" val="36992135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9F2654-C76A-F240-BB7C-ABC697B856A2}" type="slidenum">
              <a:rPr lang="en-US" smtClean="0"/>
              <a:pPr/>
              <a:t>58</a:t>
            </a:fld>
            <a:endParaRPr lang="en-US" dirty="0"/>
          </a:p>
        </p:txBody>
      </p:sp>
    </p:spTree>
    <p:extLst>
      <p:ext uri="{BB962C8B-B14F-4D97-AF65-F5344CB8AC3E}">
        <p14:creationId xmlns:p14="http://schemas.microsoft.com/office/powerpoint/2010/main" val="3699213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9F2654-C76A-F240-BB7C-ABC697B856A2}" type="slidenum">
              <a:rPr lang="en-US" smtClean="0"/>
              <a:pPr/>
              <a:t>59</a:t>
            </a:fld>
            <a:endParaRPr lang="en-US" dirty="0"/>
          </a:p>
        </p:txBody>
      </p:sp>
    </p:spTree>
    <p:extLst>
      <p:ext uri="{BB962C8B-B14F-4D97-AF65-F5344CB8AC3E}">
        <p14:creationId xmlns:p14="http://schemas.microsoft.com/office/powerpoint/2010/main" val="3699213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60</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2011,</a:t>
            </a:r>
            <a:r>
              <a:rPr lang="en-US" baseline="0" dirty="0" smtClean="0"/>
              <a:t> Precision has a total of 189 service rigs and 18 snubbing units</a:t>
            </a:r>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61</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62</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contract drilling business is highly competitive with numerous industry participants. </a:t>
            </a:r>
            <a:r>
              <a:rPr lang="en-US" b="1" dirty="0" smtClean="0"/>
              <a:t>The intense price competition and cyclicality of the drilling industry, is marked by periods of low demand, excess rig availability,</a:t>
            </a:r>
            <a:r>
              <a:rPr lang="en-US" b="1" baseline="0" dirty="0" smtClean="0"/>
              <a:t> and </a:t>
            </a:r>
            <a:r>
              <a:rPr lang="en-US" b="1" dirty="0" smtClean="0"/>
              <a:t>low day rates, all of which can have an adverse affect on the company’s operations. </a:t>
            </a:r>
            <a:endParaRPr lang="en-US" dirty="0" smtClean="0"/>
          </a:p>
          <a:p>
            <a:endParaRPr lang="en-US" dirty="0" smtClean="0"/>
          </a:p>
          <a:p>
            <a:r>
              <a:rPr lang="en-US" dirty="0" smtClean="0"/>
              <a:t>There are thousands of oil and</a:t>
            </a:r>
            <a:r>
              <a:rPr lang="en-US" baseline="0" dirty="0" smtClean="0"/>
              <a:t> oil services companies throughout the world, but the barriers to enter this industry scare away all but the serious companies, resulting in much of the oil and gas business being dominated by a handful of powerful companies.</a:t>
            </a:r>
            <a:endParaRPr lang="en-US" b="1" dirty="0" smtClean="0"/>
          </a:p>
          <a:p>
            <a:endParaRPr lang="en-US" dirty="0" smtClean="0"/>
          </a:p>
          <a:p>
            <a:r>
              <a:rPr lang="en-US" b="1" dirty="0" smtClean="0"/>
              <a:t>The industry has experienced consolidation in the 90’s when oil prices went down but there is still room for more.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8</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63</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64</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65</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Expected to complete</a:t>
            </a:r>
            <a:r>
              <a:rPr lang="en-US" baseline="0" dirty="0" smtClean="0"/>
              <a:t> 2011 new build program by the 4</a:t>
            </a:r>
            <a:r>
              <a:rPr lang="en-US" baseline="30000" dirty="0" smtClean="0"/>
              <a:t>th</a:t>
            </a:r>
            <a:r>
              <a:rPr lang="en-US" baseline="0" dirty="0" smtClean="0"/>
              <a:t> quarter of 2012, and 5 our of 7 completed for 2012</a:t>
            </a:r>
          </a:p>
          <a:p>
            <a:r>
              <a:rPr lang="en-US" sz="1200" kern="1200" baseline="0" dirty="0" smtClean="0">
                <a:solidFill>
                  <a:schemeClr val="tx1"/>
                </a:solidFill>
                <a:latin typeface="+mn-lt"/>
                <a:ea typeface="+mn-ea"/>
                <a:cs typeface="+mn-cs"/>
              </a:rPr>
              <a:t>Upgraded 18 drilling rigs during 2011 of which approximately half were rig tier upgrades. Precision’s engineering group</a:t>
            </a:r>
          </a:p>
          <a:p>
            <a:r>
              <a:rPr lang="en-US" sz="1200" kern="1200" baseline="0" dirty="0" smtClean="0">
                <a:solidFill>
                  <a:schemeClr val="tx1"/>
                </a:solidFill>
                <a:latin typeface="+mn-lt"/>
                <a:ea typeface="+mn-ea"/>
                <a:cs typeface="+mn-cs"/>
              </a:rPr>
              <a:t>provides design modification to fit customers’ complex drilling needs and requirements. Precision decommissioned</a:t>
            </a:r>
          </a:p>
          <a:p>
            <a:r>
              <a:rPr lang="en-US" sz="1200" kern="1200" baseline="0" dirty="0" smtClean="0">
                <a:solidFill>
                  <a:schemeClr val="tx1"/>
                </a:solidFill>
                <a:latin typeface="+mn-lt"/>
                <a:ea typeface="+mn-ea"/>
                <a:cs typeface="+mn-cs"/>
              </a:rPr>
              <a:t>36 Tier 3 drilling rigs and 13 well servicing units to high-grade its fleet.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Enhanced B/S and liquidity helps with financial flexibility</a:t>
            </a:r>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66</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Expected to complete</a:t>
            </a:r>
            <a:r>
              <a:rPr lang="en-US" baseline="0" dirty="0" smtClean="0"/>
              <a:t> 2011 new build program by the 4</a:t>
            </a:r>
            <a:r>
              <a:rPr lang="en-US" baseline="30000" dirty="0" smtClean="0"/>
              <a:t>th</a:t>
            </a:r>
            <a:r>
              <a:rPr lang="en-US" baseline="0" dirty="0" smtClean="0"/>
              <a:t> quarter of 2012, and 5 our of 7 completed for 2012</a:t>
            </a:r>
          </a:p>
          <a:p>
            <a:r>
              <a:rPr lang="en-US" sz="1200" kern="1200" baseline="0" dirty="0" smtClean="0">
                <a:solidFill>
                  <a:schemeClr val="tx1"/>
                </a:solidFill>
                <a:latin typeface="+mn-lt"/>
                <a:ea typeface="+mn-ea"/>
                <a:cs typeface="+mn-cs"/>
              </a:rPr>
              <a:t>Upgraded 18 drilling rigs during 2011 of which approximately half were rig tier upgrades. Precision’s engineering group</a:t>
            </a:r>
          </a:p>
          <a:p>
            <a:r>
              <a:rPr lang="en-US" sz="1200" kern="1200" baseline="0" dirty="0" smtClean="0">
                <a:solidFill>
                  <a:schemeClr val="tx1"/>
                </a:solidFill>
                <a:latin typeface="+mn-lt"/>
                <a:ea typeface="+mn-ea"/>
                <a:cs typeface="+mn-cs"/>
              </a:rPr>
              <a:t>provides design modification to fit customers’ complex drilling needs and requirements. Precision decommissioned</a:t>
            </a:r>
          </a:p>
          <a:p>
            <a:r>
              <a:rPr lang="en-US" sz="1200" kern="1200" baseline="0" dirty="0" smtClean="0">
                <a:solidFill>
                  <a:schemeClr val="tx1"/>
                </a:solidFill>
                <a:latin typeface="+mn-lt"/>
                <a:ea typeface="+mn-ea"/>
                <a:cs typeface="+mn-cs"/>
              </a:rPr>
              <a:t>36 Tier 3 drilling rigs and 13 well servicing units to high-grade its fleet.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Enhanced B/S and liquidity helps with financial flexibility</a:t>
            </a:r>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67</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Expected to complete</a:t>
            </a:r>
            <a:r>
              <a:rPr lang="en-US" baseline="0" dirty="0" smtClean="0"/>
              <a:t> 2011 new build program by the 4</a:t>
            </a:r>
            <a:r>
              <a:rPr lang="en-US" baseline="30000" dirty="0" smtClean="0"/>
              <a:t>th</a:t>
            </a:r>
            <a:r>
              <a:rPr lang="en-US" baseline="0" dirty="0" smtClean="0"/>
              <a:t> quarter of 2012, and 5 our of 7 completed for 2012</a:t>
            </a:r>
          </a:p>
          <a:p>
            <a:r>
              <a:rPr lang="en-US" sz="1200" kern="1200" baseline="0" dirty="0" smtClean="0">
                <a:solidFill>
                  <a:schemeClr val="tx1"/>
                </a:solidFill>
                <a:latin typeface="+mn-lt"/>
                <a:ea typeface="+mn-ea"/>
                <a:cs typeface="+mn-cs"/>
              </a:rPr>
              <a:t>Upgraded 18 drilling rigs during 2011 of which approximately half were rig tier upgrades. Precision’s engineering group</a:t>
            </a:r>
          </a:p>
          <a:p>
            <a:r>
              <a:rPr lang="en-US" sz="1200" kern="1200" baseline="0" dirty="0" smtClean="0">
                <a:solidFill>
                  <a:schemeClr val="tx1"/>
                </a:solidFill>
                <a:latin typeface="+mn-lt"/>
                <a:ea typeface="+mn-ea"/>
                <a:cs typeface="+mn-cs"/>
              </a:rPr>
              <a:t>provides design modification to fit customers’ complex drilling needs and requirements. Precision decommissioned</a:t>
            </a:r>
          </a:p>
          <a:p>
            <a:r>
              <a:rPr lang="en-US" sz="1200" kern="1200" baseline="0" dirty="0" smtClean="0">
                <a:solidFill>
                  <a:schemeClr val="tx1"/>
                </a:solidFill>
                <a:latin typeface="+mn-lt"/>
                <a:ea typeface="+mn-ea"/>
                <a:cs typeface="+mn-cs"/>
              </a:rPr>
              <a:t>36 Tier 3 drilling rigs and 13 well servicing units to high-grade its fleet.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Enhanced B/S and liquidity helps with financial flexibility</a:t>
            </a:r>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68</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Expected to complete</a:t>
            </a:r>
            <a:r>
              <a:rPr lang="en-US" baseline="0" dirty="0" smtClean="0"/>
              <a:t> 2011 new build program by the 4</a:t>
            </a:r>
            <a:r>
              <a:rPr lang="en-US" baseline="30000" dirty="0" smtClean="0"/>
              <a:t>th</a:t>
            </a:r>
            <a:r>
              <a:rPr lang="en-US" baseline="0" dirty="0" smtClean="0"/>
              <a:t> quarter of 2012, and 5 our of 7 completed for 2012</a:t>
            </a:r>
          </a:p>
          <a:p>
            <a:r>
              <a:rPr lang="en-US" sz="1200" kern="1200" baseline="0" dirty="0" smtClean="0">
                <a:solidFill>
                  <a:schemeClr val="tx1"/>
                </a:solidFill>
                <a:latin typeface="+mn-lt"/>
                <a:ea typeface="+mn-ea"/>
                <a:cs typeface="+mn-cs"/>
              </a:rPr>
              <a:t>Upgraded 18 drilling rigs during 2011 of which approximately half were rig tier upgrades. Precision’s engineering group</a:t>
            </a:r>
          </a:p>
          <a:p>
            <a:r>
              <a:rPr lang="en-US" sz="1200" kern="1200" baseline="0" dirty="0" smtClean="0">
                <a:solidFill>
                  <a:schemeClr val="tx1"/>
                </a:solidFill>
                <a:latin typeface="+mn-lt"/>
                <a:ea typeface="+mn-ea"/>
                <a:cs typeface="+mn-cs"/>
              </a:rPr>
              <a:t>provides design modification to fit customers’ complex drilling needs and requirements. Precision decommissioned</a:t>
            </a:r>
          </a:p>
          <a:p>
            <a:r>
              <a:rPr lang="en-US" sz="1200" kern="1200" baseline="0" dirty="0" smtClean="0">
                <a:solidFill>
                  <a:schemeClr val="tx1"/>
                </a:solidFill>
                <a:latin typeface="+mn-lt"/>
                <a:ea typeface="+mn-ea"/>
                <a:cs typeface="+mn-cs"/>
              </a:rPr>
              <a:t>36 Tier 3 drilling rigs and 13 well servicing units to high-grade its fleet.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Enhanced B/S and liquidity helps with financial flexibility</a:t>
            </a:r>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69</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Expected to complete</a:t>
            </a:r>
            <a:r>
              <a:rPr lang="en-US" baseline="0" dirty="0" smtClean="0"/>
              <a:t> 2011 new build program by the 4</a:t>
            </a:r>
            <a:r>
              <a:rPr lang="en-US" baseline="30000" dirty="0" smtClean="0"/>
              <a:t>th</a:t>
            </a:r>
            <a:r>
              <a:rPr lang="en-US" baseline="0" dirty="0" smtClean="0"/>
              <a:t> quarter of 2012, and 5 our of 7 completed for 2012</a:t>
            </a:r>
          </a:p>
          <a:p>
            <a:r>
              <a:rPr lang="en-US" sz="1200" kern="1200" baseline="0" dirty="0" smtClean="0">
                <a:solidFill>
                  <a:schemeClr val="tx1"/>
                </a:solidFill>
                <a:latin typeface="+mn-lt"/>
                <a:ea typeface="+mn-ea"/>
                <a:cs typeface="+mn-cs"/>
              </a:rPr>
              <a:t>Upgraded 18 drilling rigs during 2011 of which approximately half were rig tier upgrades. Precision’s engineering group</a:t>
            </a:r>
          </a:p>
          <a:p>
            <a:r>
              <a:rPr lang="en-US" sz="1200" kern="1200" baseline="0" dirty="0" smtClean="0">
                <a:solidFill>
                  <a:schemeClr val="tx1"/>
                </a:solidFill>
                <a:latin typeface="+mn-lt"/>
                <a:ea typeface="+mn-ea"/>
                <a:cs typeface="+mn-cs"/>
              </a:rPr>
              <a:t>provides design modification to fit customers’ complex drilling needs and requirements. Precision decommissioned</a:t>
            </a:r>
          </a:p>
          <a:p>
            <a:r>
              <a:rPr lang="en-US" sz="1200" kern="1200" baseline="0" dirty="0" smtClean="0">
                <a:solidFill>
                  <a:schemeClr val="tx1"/>
                </a:solidFill>
                <a:latin typeface="+mn-lt"/>
                <a:ea typeface="+mn-ea"/>
                <a:cs typeface="+mn-cs"/>
              </a:rPr>
              <a:t>36 Tier 3 drilling rigs and 13 well servicing units to high-grade its fleet.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Enhanced B/S and liquidity helps with financial flexibility</a:t>
            </a:r>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70</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71</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amount of cash compared</a:t>
            </a:r>
            <a:r>
              <a:rPr lang="en-US" baseline="0" dirty="0" smtClean="0"/>
              <a:t> to previous years</a:t>
            </a:r>
          </a:p>
          <a:p>
            <a:r>
              <a:rPr lang="en-US" baseline="0" dirty="0" smtClean="0"/>
              <a:t>-increase in long term debt from unsecured senior notes</a:t>
            </a:r>
            <a:endParaRPr lang="en-US" dirty="0" smtClean="0"/>
          </a:p>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72</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The energy</a:t>
            </a:r>
            <a:r>
              <a:rPr lang="en-US" baseline="0" dirty="0" smtClean="0">
                <a:solidFill>
                  <a:schemeClr val="tx1"/>
                </a:solidFill>
              </a:rPr>
              <a:t> industry is not any different than most commodity-based industries as it faces long periods of boom and bust. Drilling and other service firms are highly dependent on the price and demand for petroleum. These firms are some of the first to feel the effects of increased or decreased spending. If oil prices rise, it takes time for petroleum companies to size up land, setup rigs, take out the oil, transport it and refine it before the oil company sees any profit. </a:t>
            </a:r>
          </a:p>
        </p:txBody>
      </p:sp>
      <p:sp>
        <p:nvSpPr>
          <p:cNvPr id="4" name="Slide Number Placeholder 3"/>
          <p:cNvSpPr>
            <a:spLocks noGrp="1"/>
          </p:cNvSpPr>
          <p:nvPr>
            <p:ph type="sldNum" sz="quarter" idx="10"/>
          </p:nvPr>
        </p:nvSpPr>
        <p:spPr/>
        <p:txBody>
          <a:bodyPr/>
          <a:lstStyle/>
          <a:p>
            <a:fld id="{5B0914CA-6D38-48F4-BC72-282B59ADD52D}" type="slidenum">
              <a:rPr lang="en-US" smtClean="0"/>
              <a:pPr/>
              <a:t>9</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73</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74</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75</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76</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t>
            </a:r>
          </a:p>
          <a:p>
            <a:r>
              <a:rPr lang="en-US" baseline="0" dirty="0" smtClean="0"/>
              <a:t>-they purchase quite a lot of PPE throughout the year, specifically purchased $238,650 PPE during the 3</a:t>
            </a:r>
            <a:r>
              <a:rPr lang="en-US" baseline="30000" dirty="0" smtClean="0"/>
              <a:t>rd</a:t>
            </a:r>
            <a:r>
              <a:rPr lang="en-US" baseline="0" dirty="0" smtClean="0"/>
              <a:t> quarter, about $19k more than last year (this is where most of their </a:t>
            </a:r>
            <a:r>
              <a:rPr lang="en-US" baseline="0" dirty="0" err="1" smtClean="0"/>
              <a:t>capex</a:t>
            </a:r>
            <a:r>
              <a:rPr lang="en-US" baseline="0" dirty="0" smtClean="0"/>
              <a:t> goes towards)</a:t>
            </a:r>
          </a:p>
          <a:p>
            <a:r>
              <a:rPr lang="en-US" baseline="0" dirty="0" smtClean="0"/>
              <a:t>-the amount of cash they have at the end of the 3</a:t>
            </a:r>
            <a:r>
              <a:rPr lang="en-US" baseline="30000" dirty="0" smtClean="0"/>
              <a:t>rd</a:t>
            </a:r>
            <a:r>
              <a:rPr lang="en-US" baseline="0" dirty="0" smtClean="0"/>
              <a:t> quarter is less than half of what they have in the previous year’s period</a:t>
            </a:r>
            <a:endParaRPr lang="en-US" dirty="0"/>
          </a:p>
        </p:txBody>
      </p:sp>
      <p:sp>
        <p:nvSpPr>
          <p:cNvPr id="4" name="Slide Number Placeholder 3"/>
          <p:cNvSpPr>
            <a:spLocks noGrp="1"/>
          </p:cNvSpPr>
          <p:nvPr>
            <p:ph type="sldNum" sz="quarter" idx="10"/>
          </p:nvPr>
        </p:nvSpPr>
        <p:spPr/>
        <p:txBody>
          <a:bodyPr/>
          <a:lstStyle/>
          <a:p>
            <a:fld id="{ED9F2654-C76A-F240-BB7C-ABC697B856A2}" type="slidenum">
              <a:rPr lang="en-US" smtClean="0"/>
              <a:pPr/>
              <a:t>77</a:t>
            </a:fld>
            <a:endParaRPr lang="en-US"/>
          </a:p>
        </p:txBody>
      </p:sp>
    </p:spTree>
    <p:extLst>
      <p:ext uri="{BB962C8B-B14F-4D97-AF65-F5344CB8AC3E}">
        <p14:creationId xmlns:p14="http://schemas.microsoft.com/office/powerpoint/2010/main" val="36992135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Pays a dividend despite not being a </a:t>
            </a:r>
            <a:r>
              <a:rPr lang="en-US" altLang="en-US" smtClean="0"/>
              <a:t>“</a:t>
            </a:r>
            <a:r>
              <a:rPr lang="en-US" smtClean="0"/>
              <a:t>heavy hitter company</a:t>
            </a:r>
            <a:r>
              <a:rPr lang="en-US" altLang="en-US" smtClean="0"/>
              <a:t>”</a:t>
            </a:r>
            <a:endParaRPr lang="en-US" smtClean="0"/>
          </a:p>
        </p:txBody>
      </p:sp>
      <p:sp>
        <p:nvSpPr>
          <p:cNvPr id="54275" name="Slide Number Placeholder 3"/>
          <p:cNvSpPr>
            <a:spLocks noGrp="1"/>
          </p:cNvSpPr>
          <p:nvPr>
            <p:ph type="sldNum" sz="quarter" idx="5"/>
          </p:nvPr>
        </p:nvSpPr>
        <p:spPr bwMode="auto">
          <a:noFill/>
          <a:ln>
            <a:miter lim="800000"/>
            <a:headEnd/>
            <a:tailEnd/>
          </a:ln>
        </p:spPr>
        <p:txBody>
          <a:bodyPr/>
          <a:lstStyle/>
          <a:p>
            <a:fld id="{464C4DBB-6427-4634-B76F-394DA5C39085}" type="slidenum">
              <a:rPr lang="en-US"/>
              <a:pPr/>
              <a:t>81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EPS has increased over the years.</a:t>
            </a:r>
          </a:p>
        </p:txBody>
      </p:sp>
      <p:sp>
        <p:nvSpPr>
          <p:cNvPr id="55299" name="Slide Number Placeholder 3"/>
          <p:cNvSpPr>
            <a:spLocks noGrp="1"/>
          </p:cNvSpPr>
          <p:nvPr>
            <p:ph type="sldNum" sz="quarter" idx="5"/>
          </p:nvPr>
        </p:nvSpPr>
        <p:spPr bwMode="auto">
          <a:noFill/>
          <a:ln>
            <a:miter lim="800000"/>
            <a:headEnd/>
            <a:tailEnd/>
          </a:ln>
        </p:spPr>
        <p:txBody>
          <a:bodyPr/>
          <a:lstStyle/>
          <a:p>
            <a:fld id="{1C430A6F-F028-47DE-91E8-6F8713F2B961}" type="slidenum">
              <a:rPr lang="en-US"/>
              <a:pPr/>
              <a:t>85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EP&amp;S segment continues to implement lean manufacturing techniques to increase throughput by improving productivity resulting in reduced per unit costs. In addition to growth through acquisition, this segment generates organic growth in two ways:</a:t>
            </a:r>
          </a:p>
          <a:p>
            <a:pPr>
              <a:spcBef>
                <a:spcPct val="0"/>
              </a:spcBef>
            </a:pPr>
            <a:r>
              <a:rPr lang="en-US" smtClean="0"/>
              <a:t>a) through increasing the proportion of international sales and focusing on domestic growth markets such as the oil sands; and b) development of new products and services that provide McCoy with a competitive advantage using innovative technologies.</a:t>
            </a:r>
          </a:p>
        </p:txBody>
      </p:sp>
      <p:sp>
        <p:nvSpPr>
          <p:cNvPr id="56323" name="Slide Number Placeholder 3"/>
          <p:cNvSpPr>
            <a:spLocks noGrp="1"/>
          </p:cNvSpPr>
          <p:nvPr>
            <p:ph type="sldNum" sz="quarter" idx="5"/>
          </p:nvPr>
        </p:nvSpPr>
        <p:spPr bwMode="auto">
          <a:noFill/>
          <a:ln>
            <a:miter lim="800000"/>
            <a:headEnd/>
            <a:tailEnd/>
          </a:ln>
        </p:spPr>
        <p:txBody>
          <a:bodyPr/>
          <a:lstStyle/>
          <a:p>
            <a:fld id="{A280ADD7-19A9-4AD9-81D0-98743BAA8AA1}" type="slidenum">
              <a:rPr lang="en-US"/>
              <a:pPr/>
              <a:t>87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Based in Penticton, BC.</a:t>
            </a:r>
            <a:br>
              <a:rPr lang="en-US" smtClean="0"/>
            </a:br>
            <a:r>
              <a:rPr lang="en-US" smtClean="0"/>
              <a:t>McCoy is the market leader in the design and manufacture of specialized custom drilling and well servicing chassis trailers used in pressure pumping and stimulation operations, and particularly in shale oil and gas applications.</a:t>
            </a:r>
          </a:p>
        </p:txBody>
      </p:sp>
      <p:sp>
        <p:nvSpPr>
          <p:cNvPr id="57347" name="Slide Number Placeholder 3"/>
          <p:cNvSpPr>
            <a:spLocks noGrp="1"/>
          </p:cNvSpPr>
          <p:nvPr>
            <p:ph type="sldNum" sz="quarter" idx="5"/>
          </p:nvPr>
        </p:nvSpPr>
        <p:spPr bwMode="auto">
          <a:noFill/>
          <a:ln>
            <a:miter lim="800000"/>
            <a:headEnd/>
            <a:tailEnd/>
          </a:ln>
        </p:spPr>
        <p:txBody>
          <a:bodyPr/>
          <a:lstStyle/>
          <a:p>
            <a:fld id="{C0A94624-6E14-49BA-939B-AFB189226FAE}" type="slidenum">
              <a:rPr lang="en-US"/>
              <a:pPr/>
              <a:t>88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u="sng" smtClean="0">
                <a:hlinkClick r:id="rId3"/>
              </a:rPr>
              <a:t>Tubular Products</a:t>
            </a:r>
            <a:r>
              <a:rPr lang="en-US" smtClean="0"/>
              <a:t/>
            </a:r>
            <a:br>
              <a:rPr lang="en-US" smtClean="0"/>
            </a:br>
            <a:r>
              <a:rPr lang="en-US" smtClean="0"/>
              <a:t> -full service design, manufacture and repair company for high  performance tubular equipment</a:t>
            </a:r>
            <a:br>
              <a:rPr lang="en-US" smtClean="0"/>
            </a:br>
            <a:r>
              <a:rPr lang="en-US" smtClean="0"/>
              <a:t>-one of the world</a:t>
            </a:r>
            <a:r>
              <a:rPr lang="en-US" altLang="en-US" smtClean="0"/>
              <a:t>’</a:t>
            </a:r>
            <a:r>
              <a:rPr lang="en-US" smtClean="0"/>
              <a:t>s largest independent manufacturers of hydraulic power  tongs and backups.</a:t>
            </a:r>
            <a:br>
              <a:rPr lang="en-US" smtClean="0"/>
            </a:br>
            <a:r>
              <a:rPr lang="en-US" smtClean="0"/>
              <a:t>-CLINCHER® and FARR® brands</a:t>
            </a:r>
          </a:p>
          <a:p>
            <a:pPr>
              <a:spcBef>
                <a:spcPct val="0"/>
              </a:spcBef>
            </a:pPr>
            <a:r>
              <a:rPr lang="en-US" smtClean="0"/>
              <a:t> </a:t>
            </a:r>
          </a:p>
          <a:p>
            <a:pPr>
              <a:spcBef>
                <a:spcPct val="0"/>
              </a:spcBef>
            </a:pPr>
            <a:r>
              <a:rPr lang="it-IT" u="sng" smtClean="0">
                <a:hlinkClick r:id="rId4"/>
              </a:rPr>
              <a:t>Hydraulic Servicing</a:t>
            </a:r>
            <a:r>
              <a:rPr lang="en-US" smtClean="0"/>
              <a:t/>
            </a:r>
            <a:br>
              <a:rPr lang="en-US" smtClean="0"/>
            </a:br>
            <a:r>
              <a:rPr lang="en-US" smtClean="0"/>
              <a:t>-hydraulics service and rebuilding shop is open 24 hours a day, seven  days a week, every day of the year</a:t>
            </a:r>
          </a:p>
          <a:p>
            <a:pPr>
              <a:spcBef>
                <a:spcPct val="0"/>
              </a:spcBef>
            </a:pPr>
            <a:r>
              <a:rPr lang="en-US" smtClean="0"/>
              <a:t> </a:t>
            </a:r>
          </a:p>
          <a:p>
            <a:pPr>
              <a:spcBef>
                <a:spcPct val="0"/>
              </a:spcBef>
            </a:pPr>
            <a:r>
              <a:rPr lang="en-US" u="sng" smtClean="0">
                <a:hlinkClick r:id="rId5"/>
              </a:rPr>
              <a:t>Pipe-Handling Equipment</a:t>
            </a:r>
            <a:r>
              <a:rPr lang="en-US" smtClean="0"/>
              <a:t/>
            </a:r>
            <a:br>
              <a:rPr lang="en-US" smtClean="0"/>
            </a:br>
            <a:r>
              <a:rPr lang="en-US" smtClean="0"/>
              <a:t>-McCoy Laydown Machine handles the pipes</a:t>
            </a:r>
            <a:br>
              <a:rPr lang="en-US" smtClean="0"/>
            </a:br>
            <a:endParaRPr lang="en-US" smtClean="0"/>
          </a:p>
          <a:p>
            <a:pPr>
              <a:spcBef>
                <a:spcPct val="0"/>
              </a:spcBef>
            </a:pPr>
            <a:r>
              <a:rPr lang="en-US" smtClean="0"/>
              <a:t> 	</a:t>
            </a:r>
            <a:r>
              <a:rPr lang="en-US" u="sng" smtClean="0">
                <a:hlinkClick r:id="rId6"/>
              </a:rPr>
              <a:t>Dies and Inserts</a:t>
            </a:r>
            <a:r>
              <a:rPr lang="en-US" smtClean="0"/>
              <a:t/>
            </a:r>
            <a:br>
              <a:rPr lang="en-US" smtClean="0"/>
            </a:br>
            <a:r>
              <a:rPr lang="en-US" smtClean="0"/>
              <a:t> 	-Since 2005, McCoy has been producing GRITFACE® Dies and Inserts</a:t>
            </a:r>
          </a:p>
          <a:p>
            <a:pPr>
              <a:spcBef>
                <a:spcPct val="0"/>
              </a:spcBef>
            </a:pPr>
            <a:r>
              <a:rPr lang="en-US" smtClean="0"/>
              <a:t> </a:t>
            </a:r>
          </a:p>
          <a:p>
            <a:pPr>
              <a:spcBef>
                <a:spcPct val="0"/>
              </a:spcBef>
            </a:pPr>
            <a:r>
              <a:rPr lang="en-US" u="sng" smtClean="0">
                <a:hlinkClick r:id="rId7"/>
              </a:rPr>
              <a:t>Rig Parts</a:t>
            </a:r>
            <a:r>
              <a:rPr lang="en-US" smtClean="0"/>
              <a:t/>
            </a:r>
            <a:br>
              <a:rPr lang="en-US" smtClean="0"/>
            </a:br>
            <a:r>
              <a:rPr lang="en-US" smtClean="0"/>
              <a:t> -provide tubular handling equipment replacement parts (24/7)</a:t>
            </a:r>
            <a:br>
              <a:rPr lang="en-US" smtClean="0"/>
            </a:br>
            <a:r>
              <a:rPr lang="en-US" smtClean="0"/>
              <a:t> -state-of-the-art computer measuring machine (CMM) uses both a laser  scanner and a probe for precision results</a:t>
            </a:r>
          </a:p>
          <a:p>
            <a:pPr>
              <a:spcBef>
                <a:spcPct val="0"/>
              </a:spcBef>
            </a:pPr>
            <a:r>
              <a:rPr lang="en-US" smtClean="0"/>
              <a:t> </a:t>
            </a:r>
          </a:p>
          <a:p>
            <a:pPr>
              <a:spcBef>
                <a:spcPct val="0"/>
              </a:spcBef>
            </a:pPr>
            <a:r>
              <a:rPr lang="en-US" u="sng" smtClean="0">
                <a:hlinkClick r:id="rId8"/>
              </a:rPr>
              <a:t>Engineering Special Projects</a:t>
            </a:r>
            <a:r>
              <a:rPr lang="en-US" smtClean="0"/>
              <a:t/>
            </a:r>
            <a:br>
              <a:rPr lang="en-US" smtClean="0"/>
            </a:br>
            <a:r>
              <a:rPr lang="en-US" smtClean="0"/>
              <a:t> -award-winning engineering and design team specializes in creating  customer-specific equipment to meet your individual business and job needs.</a:t>
            </a:r>
            <a:br>
              <a:rPr lang="en-US" smtClean="0"/>
            </a:br>
            <a:endParaRPr lang="en-US" smtClean="0"/>
          </a:p>
          <a:p>
            <a:pPr>
              <a:spcBef>
                <a:spcPct val="0"/>
              </a:spcBef>
            </a:pPr>
            <a:r>
              <a:rPr lang="fr-FR" u="sng" smtClean="0">
                <a:hlinkClick r:id="rId9"/>
              </a:rPr>
              <a:t>Torque/Turn Management System</a:t>
            </a:r>
            <a:r>
              <a:rPr lang="en-US" smtClean="0"/>
              <a:t/>
            </a:r>
            <a:br>
              <a:rPr lang="en-US" smtClean="0"/>
            </a:br>
            <a:r>
              <a:rPr lang="en-US" smtClean="0"/>
              <a:t> -WINCATT® is a software tool that interacts with external control  hardware to provide real-time monitoring and control of tubular connection power tong make-up</a:t>
            </a:r>
          </a:p>
          <a:p>
            <a:pPr>
              <a:spcBef>
                <a:spcPct val="0"/>
              </a:spcBef>
            </a:pPr>
            <a:r>
              <a:rPr lang="en-US" smtClean="0"/>
              <a:t>-specify make-up parameters, control the make-up process, and evaluate  quality.</a:t>
            </a:r>
            <a:br>
              <a:rPr lang="en-US" smtClean="0"/>
            </a:br>
            <a:r>
              <a:rPr lang="en-US" smtClean="0"/>
              <a:t>-monitor torque, turns, and rotational speed during make-up.</a:t>
            </a:r>
          </a:p>
          <a:p>
            <a:pPr>
              <a:spcBef>
                <a:spcPct val="0"/>
              </a:spcBef>
            </a:pPr>
            <a:r>
              <a:rPr lang="en-US" smtClean="0"/>
              <a:t> </a:t>
            </a:r>
          </a:p>
          <a:p>
            <a:pPr>
              <a:spcBef>
                <a:spcPct val="0"/>
              </a:spcBef>
            </a:pPr>
            <a:r>
              <a:rPr lang="en-US" u="sng" smtClean="0">
                <a:hlinkClick r:id="rId10"/>
              </a:rPr>
              <a:t>we Products</a:t>
            </a:r>
            <a:r>
              <a:rPr lang="en-US" smtClean="0"/>
              <a:t/>
            </a:r>
            <a:br>
              <a:rPr lang="en-US" smtClean="0"/>
            </a:br>
            <a:r>
              <a:rPr lang="en-US" smtClean="0"/>
              <a:t>-we product line are newly developed products created by McCoy, such as the weTORQ, weCATT, weBUCK etc. These products integrate safety, performance, and quality. </a:t>
            </a:r>
            <a:r>
              <a:rPr lang="en-US" altLang="en-US" smtClean="0"/>
              <a:t>“</a:t>
            </a:r>
            <a:r>
              <a:rPr lang="en-US" smtClean="0"/>
              <a:t>we</a:t>
            </a:r>
            <a:r>
              <a:rPr lang="en-US" altLang="en-US" smtClean="0"/>
              <a:t>”</a:t>
            </a:r>
            <a:r>
              <a:rPr lang="en-US" smtClean="0"/>
              <a:t> is a joint partnership by both McCoy and their customers in the creation of the products.</a:t>
            </a:r>
          </a:p>
        </p:txBody>
      </p:sp>
      <p:sp>
        <p:nvSpPr>
          <p:cNvPr id="58371" name="Slide Number Placeholder 3"/>
          <p:cNvSpPr>
            <a:spLocks noGrp="1"/>
          </p:cNvSpPr>
          <p:nvPr>
            <p:ph type="sldNum" sz="quarter" idx="5"/>
          </p:nvPr>
        </p:nvSpPr>
        <p:spPr bwMode="auto">
          <a:noFill/>
          <a:ln>
            <a:miter lim="800000"/>
            <a:headEnd/>
            <a:tailEnd/>
          </a:ln>
        </p:spPr>
        <p:txBody>
          <a:bodyPr/>
          <a:lstStyle/>
          <a:p>
            <a:fld id="{B40CFA96-FAA7-4596-9B03-EF7F14F3B808}" type="slidenum">
              <a:rPr lang="en-US"/>
              <a:pPr/>
              <a:t>89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With accelerating decline rates in mature reservoirs around the world, oil and gas producers are facing a difficult job just to maintain existing production. Potential new reservoirs are often located in challenging geological locations, but advances in technology such as directional drilling and hydraulic fracturing</a:t>
            </a:r>
            <a:r>
              <a:rPr lang="en-US" b="0" baseline="0" dirty="0" smtClean="0"/>
              <a:t> </a:t>
            </a:r>
            <a:r>
              <a:rPr lang="en-US" b="0" dirty="0" smtClean="0"/>
              <a:t>are becoming critical to generating future production gains.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Combined with strict </a:t>
            </a:r>
            <a:r>
              <a:rPr lang="en-US" b="1" dirty="0" smtClean="0"/>
              <a:t>environmental</a:t>
            </a:r>
            <a:r>
              <a:rPr lang="en-US" b="1" baseline="0" dirty="0" smtClean="0"/>
              <a:t> regulations</a:t>
            </a:r>
            <a:r>
              <a:rPr lang="en-US" b="0" baseline="0" dirty="0" smtClean="0"/>
              <a:t>, companies are needing to spend increasingly significant amounts of money on developing environmentally safe technologies for the future</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10</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u="sng" smtClean="0">
                <a:hlinkClick r:id="rId3"/>
              </a:rPr>
              <a:t>Hydraulic Component Service, Repair, and Manufacture</a:t>
            </a:r>
            <a:r>
              <a:rPr lang="en-US" smtClean="0"/>
              <a:t/>
            </a:r>
            <a:br>
              <a:rPr lang="en-US" smtClean="0"/>
            </a:br>
            <a:r>
              <a:rPr lang="en-US" smtClean="0"/>
              <a:t>-With every disassembly, repair quote, and repair completed, we include:</a:t>
            </a:r>
          </a:p>
          <a:p>
            <a:pPr>
              <a:spcBef>
                <a:spcPct val="0"/>
              </a:spcBef>
            </a:pPr>
            <a:r>
              <a:rPr lang="en-US" smtClean="0"/>
              <a:t>Comprehensive inspection report including Magnetic Particle Inspection.</a:t>
            </a:r>
          </a:p>
          <a:p>
            <a:pPr>
              <a:spcBef>
                <a:spcPct val="0"/>
              </a:spcBef>
            </a:pPr>
            <a:r>
              <a:rPr lang="en-US" smtClean="0"/>
              <a:t>Detailed photos.</a:t>
            </a:r>
          </a:p>
          <a:p>
            <a:pPr>
              <a:spcBef>
                <a:spcPct val="0"/>
              </a:spcBef>
            </a:pPr>
            <a:r>
              <a:rPr lang="en-US" smtClean="0"/>
              <a:t>Failure analysis.</a:t>
            </a:r>
          </a:p>
          <a:p>
            <a:pPr>
              <a:spcBef>
                <a:spcPct val="0"/>
              </a:spcBef>
            </a:pPr>
            <a:r>
              <a:rPr lang="en-US" smtClean="0"/>
              <a:t>All repair requirements will be quoted in detail before repair work begins.</a:t>
            </a:r>
          </a:p>
          <a:p>
            <a:pPr>
              <a:spcBef>
                <a:spcPct val="0"/>
              </a:spcBef>
            </a:pPr>
            <a:r>
              <a:rPr lang="en-US" smtClean="0"/>
              <a:t>A pre-assembly inspection is completed before each cylinder is reassembled to ensure required specifications are maintained.</a:t>
            </a:r>
          </a:p>
          <a:p>
            <a:pPr>
              <a:spcBef>
                <a:spcPct val="0"/>
              </a:spcBef>
            </a:pPr>
            <a:r>
              <a:rPr lang="en-US" smtClean="0"/>
              <a:t>Cylinders are tested using our hydraulic test bench during variable pressure settings and within required operating pressures.</a:t>
            </a:r>
          </a:p>
          <a:p>
            <a:pPr>
              <a:spcBef>
                <a:spcPct val="0"/>
              </a:spcBef>
            </a:pPr>
            <a:r>
              <a:rPr lang="en-US" smtClean="0"/>
              <a:t> </a:t>
            </a:r>
          </a:p>
          <a:p>
            <a:pPr>
              <a:spcBef>
                <a:spcPct val="0"/>
              </a:spcBef>
            </a:pPr>
            <a:r>
              <a:rPr lang="en-US" smtClean="0"/>
              <a:t> </a:t>
            </a:r>
          </a:p>
          <a:p>
            <a:pPr>
              <a:spcBef>
                <a:spcPct val="0"/>
              </a:spcBef>
            </a:pPr>
            <a:r>
              <a:rPr lang="de-DE" u="sng" smtClean="0">
                <a:hlinkClick r:id="rId4"/>
              </a:rPr>
              <a:t>Thermal Spray Service</a:t>
            </a:r>
            <a:r>
              <a:rPr lang="en-US" smtClean="0"/>
              <a:t/>
            </a:r>
            <a:br>
              <a:rPr lang="en-US" smtClean="0"/>
            </a:br>
            <a:r>
              <a:rPr lang="en-US" smtClean="0"/>
              <a:t>-utilize a number of thermal spray application systems to more acutely address our customers</a:t>
            </a:r>
            <a:r>
              <a:rPr lang="en-US" altLang="en-US" smtClean="0"/>
              <a:t>’</a:t>
            </a:r>
            <a:r>
              <a:rPr lang="en-US" smtClean="0"/>
              <a:t> specific requirements. We have recently renovated our thermal spray division</a:t>
            </a:r>
          </a:p>
          <a:p>
            <a:pPr>
              <a:spcBef>
                <a:spcPct val="0"/>
              </a:spcBef>
            </a:pPr>
            <a:r>
              <a:rPr lang="en-US" smtClean="0"/>
              <a:t> </a:t>
            </a:r>
          </a:p>
          <a:p>
            <a:pPr>
              <a:spcBef>
                <a:spcPct val="0"/>
              </a:spcBef>
            </a:pPr>
            <a:r>
              <a:rPr lang="en-US" u="sng" smtClean="0">
                <a:hlinkClick r:id="rId5"/>
              </a:rPr>
              <a:t>Plasma Transferred Arc Welding (PTA)</a:t>
            </a:r>
            <a:r>
              <a:rPr lang="en-US" smtClean="0"/>
              <a:t/>
            </a:r>
            <a:br>
              <a:rPr lang="en-US" smtClean="0"/>
            </a:br>
            <a:r>
              <a:rPr lang="en-US" smtClean="0"/>
              <a:t/>
            </a:r>
            <a:br>
              <a:rPr lang="en-US" smtClean="0"/>
            </a:br>
            <a:r>
              <a:rPr lang="en-US" smtClean="0"/>
              <a:t>-PTA is a high energy, low heat, inert gas welding process.</a:t>
            </a:r>
          </a:p>
          <a:p>
            <a:pPr>
              <a:spcBef>
                <a:spcPct val="0"/>
              </a:spcBef>
            </a:pPr>
            <a:r>
              <a:rPr lang="en-US" smtClean="0"/>
              <a:t>This process provides minimal dilution and high resistance to chipping because of its dense metallurgical structure, free of voids, oxide films, and discontinuities.</a:t>
            </a:r>
          </a:p>
          <a:p>
            <a:pPr>
              <a:spcBef>
                <a:spcPct val="0"/>
              </a:spcBef>
            </a:pPr>
            <a:r>
              <a:rPr lang="en-US" smtClean="0"/>
              <a:t>Used on parts subject to corrosion, thermal shock, severe abrasion, slurry erosion, or extreme impact forces to increase component life.</a:t>
            </a:r>
            <a:br>
              <a:rPr lang="en-US" smtClean="0"/>
            </a:br>
            <a:endParaRPr lang="en-US" smtClean="0"/>
          </a:p>
          <a:p>
            <a:pPr>
              <a:spcBef>
                <a:spcPct val="0"/>
              </a:spcBef>
            </a:pPr>
            <a:r>
              <a:rPr lang="en-US" u="sng" smtClean="0">
                <a:hlinkClick r:id="rId6"/>
              </a:rPr>
              <a:t>Electroplating: Chrome, Phosphate, and Sulfamate Nickel</a:t>
            </a:r>
            <a:r>
              <a:rPr lang="en-US" smtClean="0"/>
              <a:t/>
            </a:r>
            <a:br>
              <a:rPr lang="en-US" smtClean="0"/>
            </a:br>
            <a:r>
              <a:rPr lang="en-US" smtClean="0"/>
              <a:t>-McCoy Coatings &amp; Hydraulics are recognized leaders in the electroplating industry. We complete the following plating applications:</a:t>
            </a:r>
          </a:p>
          <a:p>
            <a:pPr>
              <a:spcBef>
                <a:spcPct val="0"/>
              </a:spcBef>
            </a:pPr>
            <a:r>
              <a:rPr lang="en-US" smtClean="0"/>
              <a:t>Nickel Chrome</a:t>
            </a:r>
          </a:p>
          <a:p>
            <a:pPr>
              <a:spcBef>
                <a:spcPct val="0"/>
              </a:spcBef>
            </a:pPr>
            <a:r>
              <a:rPr lang="en-US" smtClean="0"/>
              <a:t>Phosphate</a:t>
            </a:r>
          </a:p>
          <a:p>
            <a:pPr>
              <a:spcBef>
                <a:spcPct val="0"/>
              </a:spcBef>
            </a:pPr>
            <a:r>
              <a:rPr lang="en-US" smtClean="0"/>
              <a:t>Chrome (HEEF 25)</a:t>
            </a:r>
          </a:p>
          <a:p>
            <a:pPr>
              <a:spcBef>
                <a:spcPct val="0"/>
              </a:spcBef>
            </a:pPr>
            <a:r>
              <a:rPr lang="en-US" smtClean="0"/>
              <a:t> </a:t>
            </a:r>
          </a:p>
          <a:p>
            <a:pPr>
              <a:spcBef>
                <a:spcPct val="0"/>
              </a:spcBef>
            </a:pPr>
            <a:r>
              <a:rPr lang="en-US" u="sng" smtClean="0">
                <a:hlinkClick r:id="rId7"/>
              </a:rPr>
              <a:t>Manufacture Complete</a:t>
            </a:r>
            <a:r>
              <a:rPr lang="en-US" smtClean="0"/>
              <a:t/>
            </a:r>
            <a:br>
              <a:rPr lang="en-US" smtClean="0"/>
            </a:br>
            <a:r>
              <a:rPr lang="en-US" smtClean="0"/>
              <a:t>-McCoy Coatings &amp; Hydraulics has recently expanded our manufacturing capabilities to keep up with our customers</a:t>
            </a:r>
            <a:r>
              <a:rPr lang="en-US" altLang="en-US" smtClean="0"/>
              <a:t>’</a:t>
            </a:r>
            <a:r>
              <a:rPr lang="en-US" smtClean="0"/>
              <a:t> demand</a:t>
            </a:r>
          </a:p>
          <a:p>
            <a:pPr>
              <a:spcBef>
                <a:spcPct val="0"/>
              </a:spcBef>
            </a:pPr>
            <a:endParaRPr lang="en-US" smtClean="0"/>
          </a:p>
        </p:txBody>
      </p:sp>
      <p:sp>
        <p:nvSpPr>
          <p:cNvPr id="59395" name="Slide Number Placeholder 3"/>
          <p:cNvSpPr>
            <a:spLocks noGrp="1"/>
          </p:cNvSpPr>
          <p:nvPr>
            <p:ph type="sldNum" sz="quarter" idx="5"/>
          </p:nvPr>
        </p:nvSpPr>
        <p:spPr bwMode="auto">
          <a:noFill/>
          <a:ln>
            <a:miter lim="800000"/>
            <a:headEnd/>
            <a:tailEnd/>
          </a:ln>
        </p:spPr>
        <p:txBody>
          <a:bodyPr/>
          <a:lstStyle/>
          <a:p>
            <a:fld id="{64EB0D7D-3E20-40CC-B20A-98DFCA2B5E06}" type="slidenum">
              <a:rPr lang="en-US"/>
              <a:pPr/>
              <a:t>90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Each trailer is specially designed for each specific job. For example, the trailers for forestry jobs have tall pillars along them to hold all the logs or the extended trailers for the oil field.</a:t>
            </a:r>
          </a:p>
        </p:txBody>
      </p:sp>
      <p:sp>
        <p:nvSpPr>
          <p:cNvPr id="60419" name="Slide Number Placeholder 3"/>
          <p:cNvSpPr>
            <a:spLocks noGrp="1"/>
          </p:cNvSpPr>
          <p:nvPr>
            <p:ph type="sldNum" sz="quarter" idx="5"/>
          </p:nvPr>
        </p:nvSpPr>
        <p:spPr bwMode="auto">
          <a:noFill/>
          <a:ln>
            <a:miter lim="800000"/>
            <a:headEnd/>
            <a:tailEnd/>
          </a:ln>
        </p:spPr>
        <p:txBody>
          <a:bodyPr/>
          <a:lstStyle/>
          <a:p>
            <a:fld id="{D9D693C8-BC97-4892-ABD6-B3596B6D9D57}" type="slidenum">
              <a:rPr lang="en-US"/>
              <a:pPr/>
              <a:t>91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Pulled from the Managements</a:t>
            </a:r>
            <a:r>
              <a:rPr lang="en-US" altLang="en-US" smtClean="0"/>
              <a:t>’</a:t>
            </a:r>
            <a:r>
              <a:rPr lang="en-US" smtClean="0"/>
              <a:t> decision and analysis report, here are the revenue from each sector.  You can see that annual percentage increases that revenue increased to 53%, with a big factor of the mobile solutions with 113% increase.</a:t>
            </a:r>
          </a:p>
        </p:txBody>
      </p:sp>
      <p:sp>
        <p:nvSpPr>
          <p:cNvPr id="61443" name="Slide Number Placeholder 3"/>
          <p:cNvSpPr>
            <a:spLocks noGrp="1"/>
          </p:cNvSpPr>
          <p:nvPr>
            <p:ph type="sldNum" sz="quarter" idx="5"/>
          </p:nvPr>
        </p:nvSpPr>
        <p:spPr bwMode="auto">
          <a:noFill/>
          <a:ln>
            <a:miter lim="800000"/>
            <a:headEnd/>
            <a:tailEnd/>
          </a:ln>
        </p:spPr>
        <p:txBody>
          <a:bodyPr/>
          <a:lstStyle/>
          <a:p>
            <a:fld id="{3F9AB063-E007-472C-8A79-0A4F3B3269A5}" type="slidenum">
              <a:rPr lang="en-US"/>
              <a:pPr/>
              <a:t>92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Offsetting this is a decrease in gross profit of 2% from 27% in 2011 compared to 29% in 2010. The decrease in gross profit is due to higher sales from the Mobiles Solutions segment, which has a lower gross profit than the EP&amp;S segment, as a percentage of total revenues.</a:t>
            </a:r>
          </a:p>
        </p:txBody>
      </p:sp>
      <p:sp>
        <p:nvSpPr>
          <p:cNvPr id="62467" name="Slide Number Placeholder 3"/>
          <p:cNvSpPr>
            <a:spLocks noGrp="1"/>
          </p:cNvSpPr>
          <p:nvPr>
            <p:ph type="sldNum" sz="quarter" idx="5"/>
          </p:nvPr>
        </p:nvSpPr>
        <p:spPr bwMode="auto">
          <a:noFill/>
          <a:ln>
            <a:miter lim="800000"/>
            <a:headEnd/>
            <a:tailEnd/>
          </a:ln>
        </p:spPr>
        <p:txBody>
          <a:bodyPr/>
          <a:lstStyle/>
          <a:p>
            <a:fld id="{764A1817-9AF6-4A4E-B517-493F61272770}" type="slidenum">
              <a:rPr lang="en-US"/>
              <a:pPr/>
              <a:t>93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However, from the 3</a:t>
            </a:r>
            <a:r>
              <a:rPr lang="en-US" baseline="30000" smtClean="0"/>
              <a:t>rd</a:t>
            </a:r>
            <a:r>
              <a:rPr lang="en-US" smtClean="0"/>
              <a:t> quarter report in 2012, we see a huge decline in revenue and profit for mobile solutions department. In their case, the sharp decline is from the shift from higher margin custom chassis sales to lower margin heavy haul sales.</a:t>
            </a:r>
          </a:p>
        </p:txBody>
      </p:sp>
      <p:sp>
        <p:nvSpPr>
          <p:cNvPr id="63491" name="Slide Number Placeholder 3"/>
          <p:cNvSpPr>
            <a:spLocks noGrp="1"/>
          </p:cNvSpPr>
          <p:nvPr>
            <p:ph type="sldNum" sz="quarter" idx="5"/>
          </p:nvPr>
        </p:nvSpPr>
        <p:spPr bwMode="auto">
          <a:noFill/>
          <a:ln>
            <a:miter lim="800000"/>
            <a:headEnd/>
            <a:tailEnd/>
          </a:ln>
        </p:spPr>
        <p:txBody>
          <a:bodyPr/>
          <a:lstStyle/>
          <a:p>
            <a:fld id="{8AE48A2D-ABA1-4A53-AF23-58009B1F8E05}" type="slidenum">
              <a:rPr lang="en-US"/>
              <a:pPr/>
              <a:t>94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McCoy</a:t>
            </a:r>
            <a:r>
              <a:rPr lang="en-US" altLang="en-US" smtClean="0"/>
              <a:t>’</a:t>
            </a:r>
            <a:r>
              <a:rPr lang="en-US" smtClean="0"/>
              <a:t>s vision is to be the trusted provider of innovative products and services for the global energy industry. Their values include accountability, integrity, respect, realism, and creativity.</a:t>
            </a:r>
          </a:p>
        </p:txBody>
      </p:sp>
      <p:sp>
        <p:nvSpPr>
          <p:cNvPr id="64515" name="Slide Number Placeholder 3"/>
          <p:cNvSpPr>
            <a:spLocks noGrp="1"/>
          </p:cNvSpPr>
          <p:nvPr>
            <p:ph type="sldNum" sz="quarter" idx="5"/>
          </p:nvPr>
        </p:nvSpPr>
        <p:spPr bwMode="auto">
          <a:noFill/>
          <a:ln>
            <a:miter lim="800000"/>
            <a:headEnd/>
            <a:tailEnd/>
          </a:ln>
        </p:spPr>
        <p:txBody>
          <a:bodyPr/>
          <a:lstStyle/>
          <a:p>
            <a:fld id="{849B35DE-7158-46F2-A70B-51A416D36DC5}" type="slidenum">
              <a:rPr lang="en-US"/>
              <a:pPr/>
              <a:t>96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Here is their business code of conduct that demonstrates their commitment to their shareholders. And the strict rules they implement on their employees regarding confident company information.</a:t>
            </a:r>
          </a:p>
        </p:txBody>
      </p:sp>
      <p:sp>
        <p:nvSpPr>
          <p:cNvPr id="65539" name="Slide Number Placeholder 3"/>
          <p:cNvSpPr>
            <a:spLocks noGrp="1"/>
          </p:cNvSpPr>
          <p:nvPr>
            <p:ph type="sldNum" sz="quarter" idx="5"/>
          </p:nvPr>
        </p:nvSpPr>
        <p:spPr bwMode="auto">
          <a:noFill/>
          <a:ln>
            <a:miter lim="800000"/>
            <a:headEnd/>
            <a:tailEnd/>
          </a:ln>
        </p:spPr>
        <p:txBody>
          <a:bodyPr/>
          <a:lstStyle/>
          <a:p>
            <a:fld id="{DAF6416A-2954-45AF-BD5D-5DB500B9D8E0}" type="slidenum">
              <a:rPr lang="en-US"/>
              <a:pPr/>
              <a:t>97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Here are some awards that McCoy has received recently. This includes best financial statements and analysis from ATB financial annual report award and an award from alberta export award for Manufacturing.</a:t>
            </a:r>
          </a:p>
        </p:txBody>
      </p:sp>
      <p:sp>
        <p:nvSpPr>
          <p:cNvPr id="66563" name="Slide Number Placeholder 3"/>
          <p:cNvSpPr>
            <a:spLocks noGrp="1"/>
          </p:cNvSpPr>
          <p:nvPr>
            <p:ph type="sldNum" sz="quarter" idx="5"/>
          </p:nvPr>
        </p:nvSpPr>
        <p:spPr bwMode="auto">
          <a:noFill/>
          <a:ln>
            <a:miter lim="800000"/>
            <a:headEnd/>
            <a:tailEnd/>
          </a:ln>
        </p:spPr>
        <p:txBody>
          <a:bodyPr/>
          <a:lstStyle/>
          <a:p>
            <a:fld id="{8C2AD810-8AB0-4F1C-8BFE-0562439D4FC2}" type="slidenum">
              <a:rPr lang="en-US"/>
              <a:pPr/>
              <a:t>99</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Here is there award for best in class financial statements and Analysis.</a:t>
            </a:r>
          </a:p>
        </p:txBody>
      </p:sp>
      <p:sp>
        <p:nvSpPr>
          <p:cNvPr id="67587" name="Slide Number Placeholder 3"/>
          <p:cNvSpPr>
            <a:spLocks noGrp="1"/>
          </p:cNvSpPr>
          <p:nvPr>
            <p:ph type="sldNum" sz="quarter" idx="5"/>
          </p:nvPr>
        </p:nvSpPr>
        <p:spPr bwMode="auto">
          <a:noFill/>
          <a:ln>
            <a:miter lim="800000"/>
            <a:headEnd/>
            <a:tailEnd/>
          </a:ln>
        </p:spPr>
        <p:txBody>
          <a:bodyPr/>
          <a:lstStyle/>
          <a:p>
            <a:fld id="{0B09553C-1DBB-4962-A25F-8B88A1833386}" type="slidenum">
              <a:rPr lang="en-US"/>
              <a:pPr/>
              <a:t>100</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They first opened in 1914 in Edmonton, AB. And their main corporate office still resides there. Since then, there have expanded branch offices to alerbta, BC, Texas, and Lousiana.</a:t>
            </a:r>
          </a:p>
        </p:txBody>
      </p:sp>
      <p:sp>
        <p:nvSpPr>
          <p:cNvPr id="68611" name="Slide Number Placeholder 3"/>
          <p:cNvSpPr>
            <a:spLocks noGrp="1"/>
          </p:cNvSpPr>
          <p:nvPr>
            <p:ph type="sldNum" sz="quarter" idx="5"/>
          </p:nvPr>
        </p:nvSpPr>
        <p:spPr bwMode="auto">
          <a:noFill/>
          <a:ln>
            <a:miter lim="800000"/>
            <a:headEnd/>
            <a:tailEnd/>
          </a:ln>
        </p:spPr>
        <p:txBody>
          <a:bodyPr/>
          <a:lstStyle/>
          <a:p>
            <a:fld id="{B5285882-B7D1-4E02-9F0B-35FDCA80EE11}" type="slidenum">
              <a:rPr lang="en-US"/>
              <a:pPr/>
              <a:t>102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When it comes to Types of Contracts: </a:t>
            </a:r>
            <a:r>
              <a:rPr lang="en-US" dirty="0" smtClean="0"/>
              <a:t>Drillers are generally paid according to one of three methods: a footage contract, a day-work contract, or a turnkey contract. The contract determines a driller’s prospects for future revenue growth. </a:t>
            </a:r>
          </a:p>
          <a:p>
            <a:endParaRPr lang="en-US" b="1" dirty="0" smtClean="0"/>
          </a:p>
          <a:p>
            <a:r>
              <a:rPr lang="en-US" b="1" dirty="0" smtClean="0"/>
              <a:t>As for the Length of Contracts: </a:t>
            </a:r>
            <a:r>
              <a:rPr lang="en-US" dirty="0" smtClean="0"/>
              <a:t>Its good to know when the company’s current contract expires, how many will expire within the next 12 months and how many rigs are locked in for three years or longer. There are advantages and disadvantages to both</a:t>
            </a:r>
            <a:r>
              <a:rPr lang="en-US" baseline="0" dirty="0" smtClean="0"/>
              <a:t> </a:t>
            </a:r>
            <a:r>
              <a:rPr lang="en-US" dirty="0" smtClean="0"/>
              <a:t>long and short-term contracts.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contract drillers, the location of their drilling rigs is of prime importance. Land rigs tend to remain domiciled within a particular region or</a:t>
            </a:r>
            <a:r>
              <a:rPr lang="en-US" baseline="0" dirty="0" smtClean="0"/>
              <a:t> </a:t>
            </a:r>
            <a:r>
              <a:rPr lang="en-US" dirty="0" smtClean="0"/>
              <a:t>country,</a:t>
            </a:r>
            <a:r>
              <a:rPr lang="en-US" baseline="0" dirty="0" smtClean="0"/>
              <a:t> while </a:t>
            </a:r>
            <a:r>
              <a:rPr lang="en-US" dirty="0" smtClean="0"/>
              <a:t>Offshore rigs are often relocated based on market demand.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Natural calamities </a:t>
            </a:r>
            <a:r>
              <a:rPr lang="en-US" dirty="0" smtClean="0"/>
              <a:t>such as hurricanes</a:t>
            </a:r>
            <a:r>
              <a:rPr lang="en-US" baseline="0" dirty="0" smtClean="0"/>
              <a:t> can</a:t>
            </a:r>
            <a:r>
              <a:rPr lang="en-US" dirty="0" smtClean="0"/>
              <a:t> destroy offshore drilling rigs and other equipment</a:t>
            </a:r>
            <a:r>
              <a:rPr lang="en-US" baseline="0" dirty="0" smtClean="0"/>
              <a:t>, which can significantly delay the delivery of services and materials to jobsites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B0914CA-6D38-48F4-BC72-282B59ADD52D}" type="slidenum">
              <a:rPr lang="en-US" smtClean="0"/>
              <a:pPr/>
              <a:t>11</a:t>
            </a:fld>
            <a:endParaRPr lang="en-US"/>
          </a:p>
        </p:txBody>
      </p:sp>
    </p:spTree>
    <p:extLst>
      <p:ext uri="{BB962C8B-B14F-4D97-AF65-F5344CB8AC3E}">
        <p14:creationId xmlns:p14="http://schemas.microsoft.com/office/powerpoint/2010/main" val="21061900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Here are some of their global clients who have acquired McCoys products or services. Such Tesco from UK, global companies such halliburton, weatherford.</a:t>
            </a:r>
          </a:p>
        </p:txBody>
      </p:sp>
      <p:sp>
        <p:nvSpPr>
          <p:cNvPr id="69635" name="Slide Number Placeholder 3"/>
          <p:cNvSpPr>
            <a:spLocks noGrp="1"/>
          </p:cNvSpPr>
          <p:nvPr>
            <p:ph type="sldNum" sz="quarter" idx="5"/>
          </p:nvPr>
        </p:nvSpPr>
        <p:spPr bwMode="auto">
          <a:noFill/>
          <a:ln>
            <a:miter lim="800000"/>
            <a:headEnd/>
            <a:tailEnd/>
          </a:ln>
        </p:spPr>
        <p:txBody>
          <a:bodyPr/>
          <a:lstStyle/>
          <a:p>
            <a:fld id="{6512EA5A-A783-43DA-8B3B-2EB3A777C5B3}" type="slidenum">
              <a:rPr lang="en-US"/>
              <a:pPr/>
              <a:t>103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Their key focus is to continue making innovative projects for the specific needs of each client. In fact, McCoy has increased their capital investment in new product development to 4% of revenue, which is much higher compared to last years less than 1%.</a:t>
            </a:r>
            <a:br>
              <a:rPr lang="en-US" smtClean="0"/>
            </a:br>
            <a:r>
              <a:rPr lang="en-US" smtClean="0"/>
              <a:t>5 new pieces will be introduced that is projected to increase revenue over the next 5 years.</a:t>
            </a:r>
          </a:p>
        </p:txBody>
      </p:sp>
      <p:sp>
        <p:nvSpPr>
          <p:cNvPr id="70659" name="Slide Number Placeholder 3"/>
          <p:cNvSpPr>
            <a:spLocks noGrp="1"/>
          </p:cNvSpPr>
          <p:nvPr>
            <p:ph type="sldNum" sz="quarter" idx="5"/>
          </p:nvPr>
        </p:nvSpPr>
        <p:spPr bwMode="auto">
          <a:noFill/>
          <a:ln>
            <a:miter lim="800000"/>
            <a:headEnd/>
            <a:tailEnd/>
          </a:ln>
        </p:spPr>
        <p:txBody>
          <a:bodyPr/>
          <a:lstStyle/>
          <a:p>
            <a:fld id="{BAB4D8B7-60A8-4C51-8595-0576BB8EB951}" type="slidenum">
              <a:rPr lang="en-US"/>
              <a:pPr/>
              <a:t>105</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With new drilling and tubular products being introduced in 2013, McCoy has a positive outlook on more global projects as presented here. </a:t>
            </a:r>
            <a:br>
              <a:rPr lang="en-US" smtClean="0"/>
            </a:br>
            <a:r>
              <a:rPr lang="en-US" smtClean="0"/>
              <a:t>Furthermore, on the map listed above, the yellow portion is the countries in which McCoy had sales in 2011.</a:t>
            </a:r>
          </a:p>
        </p:txBody>
      </p:sp>
      <p:sp>
        <p:nvSpPr>
          <p:cNvPr id="71683" name="Slide Number Placeholder 3"/>
          <p:cNvSpPr>
            <a:spLocks noGrp="1"/>
          </p:cNvSpPr>
          <p:nvPr>
            <p:ph type="sldNum" sz="quarter" idx="5"/>
          </p:nvPr>
        </p:nvSpPr>
        <p:spPr bwMode="auto">
          <a:noFill/>
          <a:ln>
            <a:miter lim="800000"/>
            <a:headEnd/>
            <a:tailEnd/>
          </a:ln>
        </p:spPr>
        <p:txBody>
          <a:bodyPr/>
          <a:lstStyle/>
          <a:p>
            <a:fld id="{4A41F66F-19E3-4C86-8081-E45E8B56EF69}" type="slidenum">
              <a:rPr lang="en-US"/>
              <a:pPr/>
              <a:t>106</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Here are some risks that could alter McCoys revenue. Each setback is addressed in McCoy</a:t>
            </a:r>
            <a:r>
              <a:rPr lang="en-US" altLang="en-US" smtClean="0"/>
              <a:t>’</a:t>
            </a:r>
            <a:r>
              <a:rPr lang="en-US" smtClean="0"/>
              <a:t>s Managements decision and analysis report on ways the company is attempting to mitigate the risk.</a:t>
            </a:r>
          </a:p>
        </p:txBody>
      </p:sp>
      <p:sp>
        <p:nvSpPr>
          <p:cNvPr id="72707" name="Slide Number Placeholder 3"/>
          <p:cNvSpPr>
            <a:spLocks noGrp="1"/>
          </p:cNvSpPr>
          <p:nvPr>
            <p:ph type="sldNum" sz="quarter" idx="5"/>
          </p:nvPr>
        </p:nvSpPr>
        <p:spPr bwMode="auto">
          <a:noFill/>
          <a:ln>
            <a:miter lim="800000"/>
            <a:headEnd/>
            <a:tailEnd/>
          </a:ln>
        </p:spPr>
        <p:txBody>
          <a:bodyPr/>
          <a:lstStyle/>
          <a:p>
            <a:fld id="{71FB9709-2E92-4D8E-B120-D57EC77CAB7D}" type="slidenum">
              <a:rPr lang="en-US"/>
              <a:pPr/>
              <a:t>108</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2011 was a great year.</a:t>
            </a:r>
            <a:br>
              <a:rPr lang="en-US" dirty="0" smtClean="0"/>
            </a:br>
            <a:r>
              <a:rPr lang="en-US" dirty="0" smtClean="0"/>
              <a:t>Here we have a listing of McCoy</a:t>
            </a:r>
            <a:r>
              <a:rPr lang="en-US" altLang="en-US" dirty="0" smtClean="0"/>
              <a:t>’</a:t>
            </a:r>
            <a:r>
              <a:rPr lang="en-US" dirty="0" smtClean="0"/>
              <a:t>s revenue earned. We can see that from the change from GAAP to IFRS, McCoy</a:t>
            </a:r>
            <a:r>
              <a:rPr lang="en-US" altLang="en-US" dirty="0" smtClean="0"/>
              <a:t>’</a:t>
            </a:r>
            <a:r>
              <a:rPr lang="en-US" dirty="0" smtClean="0"/>
              <a:t>s revenue has been growing tremendously. Early last year, McCoy also purchased a facility and established an operational base in Houston, Texas to operate Drilling and Completions department. </a:t>
            </a:r>
            <a:br>
              <a:rPr lang="en-US" dirty="0" smtClean="0"/>
            </a:br>
            <a:r>
              <a:rPr lang="en-US" dirty="0" smtClean="0"/>
              <a:t>Also to be noted that McCoy increased their spending on capital equipment to increases drilling activity.</a:t>
            </a:r>
            <a:br>
              <a:rPr lang="en-US" dirty="0" smtClean="0"/>
            </a:br>
            <a:r>
              <a:rPr lang="en-US" dirty="0" smtClean="0"/>
              <a:t/>
            </a:r>
            <a:br>
              <a:rPr lang="en-US" dirty="0" smtClean="0"/>
            </a:br>
            <a:r>
              <a:rPr lang="en-US" dirty="0" smtClean="0"/>
              <a:t>Earnings from continuing operations for the year ended 2011 have increased to 8% as a percentage of revenue from 6% for the year ended 2010. EBITDAS(1) as a percentage of revenue remained consistent at 14% for both the year ended 2011 and 2010. The increase in earnings from continuing operations as a percentage of revenue is attributable to McCoy reducing its general and administration expense to 12% of revenues for the year ended 2011 compared to 14% in 2010 and its sales and marketing costs to 5% of revenues for the year ended 2011 compared to 6% in 2010. </a:t>
            </a:r>
          </a:p>
        </p:txBody>
      </p:sp>
      <p:sp>
        <p:nvSpPr>
          <p:cNvPr id="73731" name="Slide Number Placeholder 3"/>
          <p:cNvSpPr>
            <a:spLocks noGrp="1"/>
          </p:cNvSpPr>
          <p:nvPr>
            <p:ph type="sldNum" sz="quarter" idx="5"/>
          </p:nvPr>
        </p:nvSpPr>
        <p:spPr bwMode="auto">
          <a:noFill/>
          <a:ln>
            <a:miter lim="800000"/>
            <a:headEnd/>
            <a:tailEnd/>
          </a:ln>
        </p:spPr>
        <p:txBody>
          <a:bodyPr/>
          <a:lstStyle/>
          <a:p>
            <a:fld id="{59BA7988-F059-4E86-AB74-DBE2A4C2FB9F}" type="slidenum">
              <a:rPr lang="en-US"/>
              <a:pPr/>
              <a:t>115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is the amount of cash earned from operating activities and cash used in investing and financing activities.</a:t>
            </a:r>
            <a:br>
              <a:rPr lang="en-US" dirty="0" smtClean="0"/>
            </a:br>
            <a:r>
              <a:rPr lang="en-US" dirty="0" smtClean="0"/>
              <a:t/>
            </a:r>
            <a:br>
              <a:rPr lang="en-US" dirty="0" smtClean="0"/>
            </a:br>
            <a:r>
              <a:rPr lang="en-US" dirty="0" smtClean="0"/>
              <a:t>Also, on the bottom is the debt to equity ratio, which has shown an increase since 2010.</a:t>
            </a:r>
          </a:p>
        </p:txBody>
      </p:sp>
      <p:sp>
        <p:nvSpPr>
          <p:cNvPr id="74755" name="Slide Number Placeholder 3"/>
          <p:cNvSpPr>
            <a:spLocks noGrp="1"/>
          </p:cNvSpPr>
          <p:nvPr>
            <p:ph type="sldNum" sz="quarter" idx="5"/>
          </p:nvPr>
        </p:nvSpPr>
        <p:spPr bwMode="auto">
          <a:noFill/>
          <a:ln>
            <a:miter lim="800000"/>
            <a:headEnd/>
            <a:tailEnd/>
          </a:ln>
        </p:spPr>
        <p:txBody>
          <a:bodyPr/>
          <a:lstStyle/>
          <a:p>
            <a:fld id="{D3E24E97-1D79-4CB3-A031-E8BC319B3925}" type="slidenum">
              <a:rPr lang="en-US"/>
              <a:pPr/>
              <a:t>116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following table shows a maturity analysis of the Corporation</a:t>
            </a:r>
            <a:r>
              <a:rPr lang="en-US" altLang="en-US" dirty="0" smtClean="0"/>
              <a:t>’</a:t>
            </a:r>
            <a:r>
              <a:rPr lang="en-US" dirty="0" smtClean="0"/>
              <a:t>s undiscounted cash flows for its financial liabilities, including interest payments, based on remaining contractual maturities:</a:t>
            </a:r>
            <a:br>
              <a:rPr lang="en-US" dirty="0" smtClean="0"/>
            </a:br>
            <a:r>
              <a:rPr lang="en-US" dirty="0" smtClean="0"/>
              <a:t/>
            </a:r>
            <a:br>
              <a:rPr lang="en-US" dirty="0" smtClean="0"/>
            </a:br>
            <a:r>
              <a:rPr lang="en-US" dirty="0" smtClean="0"/>
              <a:t>Also, on the bottom,  McCoy views its capital as the combination of borrowings and finance lease obligations (less current portion), as well as shareholders</a:t>
            </a:r>
            <a:r>
              <a:rPr lang="en-US" altLang="en-US" dirty="0" smtClean="0"/>
              <a:t>’</a:t>
            </a:r>
            <a:r>
              <a:rPr lang="en-US" dirty="0" smtClean="0"/>
              <a:t> equity </a:t>
            </a:r>
          </a:p>
        </p:txBody>
      </p:sp>
      <p:sp>
        <p:nvSpPr>
          <p:cNvPr id="75779" name="Slide Number Placeholder 3"/>
          <p:cNvSpPr>
            <a:spLocks noGrp="1"/>
          </p:cNvSpPr>
          <p:nvPr>
            <p:ph type="sldNum" sz="quarter" idx="5"/>
          </p:nvPr>
        </p:nvSpPr>
        <p:spPr bwMode="auto">
          <a:noFill/>
          <a:ln>
            <a:miter lim="800000"/>
            <a:headEnd/>
            <a:tailEnd/>
          </a:ln>
        </p:spPr>
        <p:txBody>
          <a:bodyPr/>
          <a:lstStyle/>
          <a:p>
            <a:fld id="{E40EB9A7-419A-4423-802E-E36F6A18FD44}" type="slidenum">
              <a:rPr lang="en-US"/>
              <a:pPr/>
              <a:t>117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is McCoy</a:t>
            </a:r>
            <a:r>
              <a:rPr lang="en-US" altLang="en-US" dirty="0" smtClean="0"/>
              <a:t>’</a:t>
            </a:r>
            <a:r>
              <a:rPr lang="en-US" dirty="0" smtClean="0"/>
              <a:t>s balance sheet for 2011. Things to note is the amount of cash earned which mitigates liquidity risk. Their total asset amount has also increased from 2010. Looking at the amount borrowed is not a lot, while shareholders equity is a big portion of L+SE.</a:t>
            </a:r>
          </a:p>
        </p:txBody>
      </p:sp>
      <p:sp>
        <p:nvSpPr>
          <p:cNvPr id="76803" name="Slide Number Placeholder 3"/>
          <p:cNvSpPr>
            <a:spLocks noGrp="1"/>
          </p:cNvSpPr>
          <p:nvPr>
            <p:ph type="sldNum" sz="quarter" idx="5"/>
          </p:nvPr>
        </p:nvSpPr>
        <p:spPr bwMode="auto">
          <a:noFill/>
          <a:ln>
            <a:miter lim="800000"/>
            <a:headEnd/>
            <a:tailEnd/>
          </a:ln>
        </p:spPr>
        <p:txBody>
          <a:bodyPr/>
          <a:lstStyle/>
          <a:p>
            <a:fld id="{02BF0424-A79C-4F45-83F0-4BF9B6CA7423}" type="slidenum">
              <a:rPr lang="en-US"/>
              <a:pPr/>
              <a:t>118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is McCoy</a:t>
            </a:r>
            <a:r>
              <a:rPr lang="en-US" altLang="en-US" dirty="0" smtClean="0"/>
              <a:t>’</a:t>
            </a:r>
            <a:r>
              <a:rPr lang="en-US" dirty="0" smtClean="0"/>
              <a:t>s statement of </a:t>
            </a:r>
            <a:r>
              <a:rPr lang="en-US" dirty="0" err="1" smtClean="0"/>
              <a:t>cashflows</a:t>
            </a:r>
            <a:r>
              <a:rPr lang="en-US" dirty="0" smtClean="0"/>
              <a:t> from 2011. We see an increase in continuing operations (good for growth). We also see a purchase of 4.2million of </a:t>
            </a:r>
            <a:r>
              <a:rPr lang="en-US" dirty="0" err="1" smtClean="0"/>
              <a:t>property,plant</a:t>
            </a:r>
            <a:r>
              <a:rPr lang="en-US" dirty="0" smtClean="0"/>
              <a:t> purchase, which is the purchase and development of a facility in Houston, Texas. And last thing to note is the increased amount of dividends paid. Overall an increase in cash and cash equivalents in 2011 year end.</a:t>
            </a:r>
          </a:p>
        </p:txBody>
      </p:sp>
      <p:sp>
        <p:nvSpPr>
          <p:cNvPr id="77827" name="Slide Number Placeholder 3"/>
          <p:cNvSpPr>
            <a:spLocks noGrp="1"/>
          </p:cNvSpPr>
          <p:nvPr>
            <p:ph type="sldNum" sz="quarter" idx="5"/>
          </p:nvPr>
        </p:nvSpPr>
        <p:spPr bwMode="auto">
          <a:noFill/>
          <a:ln>
            <a:miter lim="800000"/>
            <a:headEnd/>
            <a:tailEnd/>
          </a:ln>
        </p:spPr>
        <p:txBody>
          <a:bodyPr/>
          <a:lstStyle/>
          <a:p>
            <a:fld id="{D50C90C7-E439-4811-B6F4-974F1613317C}" type="slidenum">
              <a:rPr lang="en-US"/>
              <a:pPr/>
              <a:t>119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Decrease cash earned from operating activities.</a:t>
            </a:r>
            <a:br>
              <a:rPr lang="en-US" smtClean="0"/>
            </a:br>
            <a:endParaRPr lang="en-US" smtClean="0"/>
          </a:p>
        </p:txBody>
      </p:sp>
      <p:sp>
        <p:nvSpPr>
          <p:cNvPr id="78851" name="Slide Number Placeholder 3"/>
          <p:cNvSpPr>
            <a:spLocks noGrp="1"/>
          </p:cNvSpPr>
          <p:nvPr>
            <p:ph type="sldNum" sz="quarter" idx="5"/>
          </p:nvPr>
        </p:nvSpPr>
        <p:spPr bwMode="auto">
          <a:noFill/>
          <a:ln>
            <a:miter lim="800000"/>
            <a:headEnd/>
            <a:tailEnd/>
          </a:ln>
        </p:spPr>
        <p:txBody>
          <a:bodyPr/>
          <a:lstStyle/>
          <a:p>
            <a:fld id="{02E3DF01-F19B-4C1E-BAD4-F0FEBEB88F89}" type="slidenum">
              <a:rPr lang="en-US"/>
              <a:pPr/>
              <a:t>120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18" y="1828800"/>
            <a:ext cx="6173808"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799118" y="4800600"/>
            <a:ext cx="6173808"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596" y="381001"/>
            <a:ext cx="1143298"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42107" y="381001"/>
            <a:ext cx="554499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2" y="1592621"/>
            <a:ext cx="42687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2" y="2232383"/>
            <a:ext cx="4268788" cy="404141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92621"/>
            <a:ext cx="427037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232383"/>
            <a:ext cx="4270373" cy="404141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DE155-7BDB-47F5-B982-8E1ED64ACEDD}" type="slidenum">
              <a:rPr lang="en-US" smtClean="0"/>
              <a:pPr/>
              <a:t>‹#›</a:t>
            </a:fld>
            <a:endParaRPr lang="en-US"/>
          </a:p>
        </p:txBody>
      </p:sp>
      <p:sp>
        <p:nvSpPr>
          <p:cNvPr id="10" name="Title 1"/>
          <p:cNvSpPr>
            <a:spLocks noGrp="1"/>
          </p:cNvSpPr>
          <p:nvPr>
            <p:ph type="title"/>
          </p:nvPr>
        </p:nvSpPr>
        <p:spPr>
          <a:xfrm>
            <a:off x="1295401" y="177803"/>
            <a:ext cx="7620000" cy="1239839"/>
          </a:xfrm>
        </p:spPr>
        <p:txBody>
          <a:bodyPr/>
          <a:lstStyle/>
          <a:p>
            <a:r>
              <a:rPr lang="en-US" smtClean="0"/>
              <a:t>Click to edit Master title style</a:t>
            </a:r>
            <a:endParaRPr lang="en-US"/>
          </a:p>
        </p:txBody>
      </p:sp>
    </p:spTree>
    <p:extLst>
      <p:ext uri="{BB962C8B-B14F-4D97-AF65-F5344CB8AC3E}">
        <p14:creationId xmlns:p14="http://schemas.microsoft.com/office/powerpoint/2010/main" val="193965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E155-7BDB-47F5-B982-8E1ED64ACEDD}" type="slidenum">
              <a:rPr lang="en-US" smtClean="0"/>
              <a:pPr/>
              <a:t>‹#›</a:t>
            </a:fld>
            <a:endParaRPr lang="en-US"/>
          </a:p>
        </p:txBody>
      </p:sp>
      <p:sp>
        <p:nvSpPr>
          <p:cNvPr id="8" name="Title 1"/>
          <p:cNvSpPr>
            <a:spLocks noGrp="1"/>
          </p:cNvSpPr>
          <p:nvPr>
            <p:ph type="title"/>
          </p:nvPr>
        </p:nvSpPr>
        <p:spPr>
          <a:xfrm>
            <a:off x="1295401" y="177803"/>
            <a:ext cx="7620000" cy="1239839"/>
          </a:xfrm>
        </p:spPr>
        <p:txBody>
          <a:bodyPr/>
          <a:lstStyle/>
          <a:p>
            <a:r>
              <a:rPr lang="en-US" smtClean="0"/>
              <a:t>Click to edit Master title style</a:t>
            </a:r>
            <a:endParaRPr lang="en-US"/>
          </a:p>
        </p:txBody>
      </p:sp>
    </p:spTree>
    <p:extLst>
      <p:ext uri="{BB962C8B-B14F-4D97-AF65-F5344CB8AC3E}">
        <p14:creationId xmlns:p14="http://schemas.microsoft.com/office/powerpoint/2010/main" val="130039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0B92806-98EE-4017-AF5F-B5FE7AEA7DF0}"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92806-98EE-4017-AF5F-B5FE7AEA7DF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20B92806-98EE-4017-AF5F-B5FE7AEA7DF0}"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92806-98EE-4017-AF5F-B5FE7AEA7DF0}"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B92806-98EE-4017-AF5F-B5FE7AEA7DF0}"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B92806-98EE-4017-AF5F-B5FE7AEA7D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B92806-98EE-4017-AF5F-B5FE7AEA7DF0}"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92806-98EE-4017-AF5F-B5FE7AEA7DF0}"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20B92806-98EE-4017-AF5F-B5FE7AEA7DF0}"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92806-98EE-4017-AF5F-B5FE7AEA7DF0}"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844DD20-9B34-4D31-87FE-E2E73A6E9BD0}" type="datetimeFigureOut">
              <a:rPr lang="en-US" smtClean="0"/>
              <a:pPr/>
              <a:t>11/13/2012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92806-98EE-4017-AF5F-B5FE7AEA7D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4919" y="2514600"/>
            <a:ext cx="6520997"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799120" y="5410202"/>
            <a:ext cx="6517197"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28882"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73106"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42108"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2108"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88619"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88619"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3714528" y="685800"/>
            <a:ext cx="480185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714528" y="685800"/>
            <a:ext cx="4801850"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791910" y="1905000"/>
            <a:ext cx="2698158"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8BE242-39C9-4833-8E29-A70A28E2ED8D}" type="datetimeFigureOut">
              <a:rPr lang="en-US" smtClean="0"/>
              <a:pPr/>
              <a:t>11/13/2012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DE155-7BDB-47F5-B982-8E1ED64ACEDD}" type="slidenum">
              <a:rPr lang="en-US" smtClean="0"/>
              <a:pPr/>
              <a:t>‹#›</a:t>
            </a:fld>
            <a:endParaRPr lang="en-US"/>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381000"/>
            <a:ext cx="6859787"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171426" y="6400800"/>
            <a:ext cx="1087325"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FA8BE242-39C9-4833-8E29-A70A28E2ED8D}" type="datetimeFigureOut">
              <a:rPr lang="en-US" smtClean="0"/>
              <a:pPr/>
              <a:t>11/13/2012</a:t>
            </a:fld>
            <a:endParaRPr lang="en-US"/>
          </a:p>
        </p:txBody>
      </p:sp>
      <p:sp>
        <p:nvSpPr>
          <p:cNvPr id="5" name="Footer Placeholder 4"/>
          <p:cNvSpPr>
            <a:spLocks noGrp="1"/>
          </p:cNvSpPr>
          <p:nvPr>
            <p:ph type="ftr" sz="quarter" idx="3"/>
          </p:nvPr>
        </p:nvSpPr>
        <p:spPr>
          <a:xfrm>
            <a:off x="1142107" y="6400800"/>
            <a:ext cx="4916180"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373080" y="6400800"/>
            <a:ext cx="628815"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F13DE155-7BDB-47F5-B982-8E1ED64ACEDD}" type="slidenum">
              <a:rPr lang="en-US" smtClean="0"/>
              <a:pPr/>
              <a:t>‹#›</a:t>
            </a:fld>
            <a:endParaRPr lang="en-US"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53" r:id="rId12"/>
    <p:sldLayoutId id="214748365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844DD20-9B34-4D31-87FE-E2E73A6E9BD0}" type="datetimeFigureOut">
              <a:rPr lang="en-US" smtClean="0"/>
              <a:pPr/>
              <a:t>11/13/2012</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20B92806-98EE-4017-AF5F-B5FE7AEA7DF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8.xml"/><Relationship Id="rId1" Type="http://schemas.openxmlformats.org/officeDocument/2006/relationships/slideLayout" Target="../slideLayouts/slideLayout15.xml"/><Relationship Id="rId4" Type="http://schemas.openxmlformats.org/officeDocument/2006/relationships/image" Target="../media/image87.jpeg"/></Relationships>
</file>

<file path=ppt/slides/_rels/slide10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9.xml"/><Relationship Id="rId1" Type="http://schemas.openxmlformats.org/officeDocument/2006/relationships/slideLayout" Target="../slideLayouts/slideLayout15.xml"/><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2.xml"/><Relationship Id="rId1" Type="http://schemas.openxmlformats.org/officeDocument/2006/relationships/slideLayout" Target="../slideLayouts/slideLayout15.xml"/><Relationship Id="rId5" Type="http://schemas.openxmlformats.org/officeDocument/2006/relationships/image" Target="../media/image91.jpeg"/><Relationship Id="rId4" Type="http://schemas.openxmlformats.org/officeDocument/2006/relationships/image" Target="../media/image90.png"/></Relationships>
</file>

<file path=ppt/slides/_rels/slide10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3.jpeg"/><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11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4.xml"/><Relationship Id="rId1" Type="http://schemas.openxmlformats.org/officeDocument/2006/relationships/slideLayout" Target="../slideLayouts/slideLayout15.xml"/><Relationship Id="rId4" Type="http://schemas.openxmlformats.org/officeDocument/2006/relationships/image" Target="../media/image97.png"/></Relationships>
</file>

<file path=ppt/slides/_rels/slide1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5.xml"/><Relationship Id="rId1" Type="http://schemas.openxmlformats.org/officeDocument/2006/relationships/slideLayout" Target="../slideLayouts/slideLayout15.xml"/><Relationship Id="rId5" Type="http://schemas.openxmlformats.org/officeDocument/2006/relationships/image" Target="../media/image99.png"/><Relationship Id="rId4" Type="http://schemas.openxmlformats.org/officeDocument/2006/relationships/image" Target="../media/image98.png"/></Relationships>
</file>

<file path=ppt/slides/_rels/slide1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6.xml"/><Relationship Id="rId1" Type="http://schemas.openxmlformats.org/officeDocument/2006/relationships/slideLayout" Target="../slideLayouts/slideLayout15.xml"/><Relationship Id="rId5" Type="http://schemas.openxmlformats.org/officeDocument/2006/relationships/image" Target="../media/image101.png"/><Relationship Id="rId4" Type="http://schemas.openxmlformats.org/officeDocument/2006/relationships/image" Target="../media/image100.png"/></Relationships>
</file>

<file path=ppt/slides/_rels/slide1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7.xml"/><Relationship Id="rId1" Type="http://schemas.openxmlformats.org/officeDocument/2006/relationships/slideLayout" Target="../slideLayouts/slideLayout19.xml"/><Relationship Id="rId4" Type="http://schemas.openxmlformats.org/officeDocument/2006/relationships/image" Target="../media/image102.png"/></Relationships>
</file>

<file path=ppt/slides/_rels/slide1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8.xml"/><Relationship Id="rId1" Type="http://schemas.openxmlformats.org/officeDocument/2006/relationships/slideLayout" Target="../slideLayouts/slideLayout19.xml"/><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1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0.xml"/><Relationship Id="rId1" Type="http://schemas.openxmlformats.org/officeDocument/2006/relationships/slideLayout" Target="../slideLayouts/slideLayout19.xml"/><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1.xml"/><Relationship Id="rId1" Type="http://schemas.openxmlformats.org/officeDocument/2006/relationships/slideLayout" Target="../slideLayouts/slideLayout19.xml"/><Relationship Id="rId4" Type="http://schemas.openxmlformats.org/officeDocument/2006/relationships/image" Target="../media/image106.png"/></Relationships>
</file>

<file path=ppt/slides/_rels/slide1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2.xml"/><Relationship Id="rId1" Type="http://schemas.openxmlformats.org/officeDocument/2006/relationships/slideLayout" Target="../slideLayouts/slideLayout19.xml"/><Relationship Id="rId4" Type="http://schemas.openxmlformats.org/officeDocument/2006/relationships/image" Target="../media/image107.png"/></Relationships>
</file>

<file path=ppt/slides/_rels/slide1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3.xml"/><Relationship Id="rId1" Type="http://schemas.openxmlformats.org/officeDocument/2006/relationships/slideLayout" Target="../slideLayouts/slideLayout19.xml"/><Relationship Id="rId4" Type="http://schemas.openxmlformats.org/officeDocument/2006/relationships/image" Target="../media/image108.png"/></Relationships>
</file>

<file path=ppt/slides/_rels/slide1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0.jpeg"/><Relationship Id="rId1" Type="http://schemas.openxmlformats.org/officeDocument/2006/relationships/slideLayout" Target="../slideLayouts/slideLayout20.xml"/><Relationship Id="rId4" Type="http://schemas.openxmlformats.org/officeDocument/2006/relationships/image" Target="../media/image122.png"/></Relationships>
</file>

<file path=ppt/slides/_rels/slide1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10.jpeg"/><Relationship Id="rId1" Type="http://schemas.openxmlformats.org/officeDocument/2006/relationships/slideLayout" Target="../slideLayouts/slideLayout20.xml"/><Relationship Id="rId5" Type="http://schemas.openxmlformats.org/officeDocument/2006/relationships/image" Target="../media/image126.jpeg"/><Relationship Id="rId4" Type="http://schemas.openxmlformats.org/officeDocument/2006/relationships/image" Target="../media/image125.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0.jpeg"/><Relationship Id="rId1" Type="http://schemas.openxmlformats.org/officeDocument/2006/relationships/slideLayout" Target="../slideLayouts/slideLayout14.xml"/><Relationship Id="rId4" Type="http://schemas.openxmlformats.org/officeDocument/2006/relationships/image" Target="../media/image129.png"/></Relationships>
</file>

<file path=ppt/slides/_rels/slide1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4.xm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1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5.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1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6.xml"/><Relationship Id="rId1" Type="http://schemas.openxmlformats.org/officeDocument/2006/relationships/slideLayout" Target="../slideLayouts/slideLayout14.xml"/><Relationship Id="rId4" Type="http://schemas.openxmlformats.org/officeDocument/2006/relationships/image" Target="../media/image140.png"/></Relationships>
</file>

<file path=ppt/slides/_rels/slide1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gif"/><Relationship Id="rId7" Type="http://schemas.openxmlformats.org/officeDocument/2006/relationships/diagramColors" Target="../diagrams/colors2.xml"/><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5.gif"/><Relationship Id="rId7" Type="http://schemas.openxmlformats.org/officeDocument/2006/relationships/diagramColors" Target="../diagrams/colors3.xml"/><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5.gif"/><Relationship Id="rId7" Type="http://schemas.openxmlformats.org/officeDocument/2006/relationships/diagramColors" Target="../diagrams/colors4.xm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5.gif"/><Relationship Id="rId7" Type="http://schemas.openxmlformats.org/officeDocument/2006/relationships/diagramColors" Target="../diagrams/colors5.xml"/><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5.gif"/><Relationship Id="rId7" Type="http://schemas.openxmlformats.org/officeDocument/2006/relationships/diagramColors" Target="../diagrams/colors6.xml"/><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5.gif"/><Relationship Id="rId7" Type="http://schemas.openxmlformats.org/officeDocument/2006/relationships/diagramColors" Target="../diagrams/colors7.xml"/><Relationship Id="rId2" Type="http://schemas.openxmlformats.org/officeDocument/2006/relationships/notesSlide" Target="../notesSlides/notesSlide61.xml"/><Relationship Id="rId1" Type="http://schemas.openxmlformats.org/officeDocument/2006/relationships/slideLayout" Target="../slideLayouts/slideLayout1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6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3.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6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6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7.xml"/><Relationship Id="rId1" Type="http://schemas.openxmlformats.org/officeDocument/2006/relationships/slideLayout" Target="../slideLayouts/slideLayout15.xml"/><Relationship Id="rId4" Type="http://schemas.openxmlformats.org/officeDocument/2006/relationships/image" Target="../media/image61.jpe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35.gif"/></Relationships>
</file>

<file path=ppt/slides/_rels/slide7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0.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2.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3.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4.xm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6.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15.xml"/><Relationship Id="rId5" Type="http://schemas.openxmlformats.org/officeDocument/2006/relationships/image" Target="../media/image79.png"/><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15.xml"/><Relationship Id="rId5" Type="http://schemas.openxmlformats.org/officeDocument/2006/relationships/image" Target="../media/image81.png"/><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8" Type="http://schemas.openxmlformats.org/officeDocument/2006/relationships/hyperlink" Target="http://www.mccoyglobal.com/rig-parts" TargetMode="External"/><Relationship Id="rId3" Type="http://schemas.openxmlformats.org/officeDocument/2006/relationships/image" Target="../media/image73.jpeg"/><Relationship Id="rId7" Type="http://schemas.openxmlformats.org/officeDocument/2006/relationships/hyperlink" Target="http://www.mccoyglobal.com/dies-and-inserts" TargetMode="External"/><Relationship Id="rId2" Type="http://schemas.openxmlformats.org/officeDocument/2006/relationships/notesSlide" Target="../notesSlides/notesSlide79.xml"/><Relationship Id="rId1" Type="http://schemas.openxmlformats.org/officeDocument/2006/relationships/slideLayout" Target="../slideLayouts/slideLayout15.xml"/><Relationship Id="rId6" Type="http://schemas.openxmlformats.org/officeDocument/2006/relationships/hyperlink" Target="http://www.mccoyglobal.com/pipe-handling-equipment" TargetMode="External"/><Relationship Id="rId11" Type="http://schemas.openxmlformats.org/officeDocument/2006/relationships/hyperlink" Target="http://we.mccoyglobal.com/" TargetMode="External"/><Relationship Id="rId5" Type="http://schemas.openxmlformats.org/officeDocument/2006/relationships/hyperlink" Target="http://www.mccoyglobal.com/drilling-completions/hydraulic-servicing" TargetMode="External"/><Relationship Id="rId10" Type="http://schemas.openxmlformats.org/officeDocument/2006/relationships/hyperlink" Target="http://www.mccoyglobal.com/torque-turn-management-system" TargetMode="External"/><Relationship Id="rId4" Type="http://schemas.openxmlformats.org/officeDocument/2006/relationships/hyperlink" Target="http://www.mccoyglobal.com/tubular-products" TargetMode="External"/><Relationship Id="rId9" Type="http://schemas.openxmlformats.org/officeDocument/2006/relationships/hyperlink" Target="http://www.mccoyglobal.com/engineering-special-projec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hyperlink" Target="http://www.mccoyglobal.com/coatings-hydraulics/view/manufacture-complete" TargetMode="External"/><Relationship Id="rId3" Type="http://schemas.openxmlformats.org/officeDocument/2006/relationships/image" Target="../media/image73.jpeg"/><Relationship Id="rId7" Type="http://schemas.openxmlformats.org/officeDocument/2006/relationships/hyperlink" Target="http://www.mccoyglobal.com/coatings-hydraulics/view/electro-plating-chrome-phosphate-and-sulfamate-nickel" TargetMode="External"/><Relationship Id="rId2" Type="http://schemas.openxmlformats.org/officeDocument/2006/relationships/notesSlide" Target="../notesSlides/notesSlide80.xml"/><Relationship Id="rId1" Type="http://schemas.openxmlformats.org/officeDocument/2006/relationships/slideLayout" Target="../slideLayouts/slideLayout15.xml"/><Relationship Id="rId6" Type="http://schemas.openxmlformats.org/officeDocument/2006/relationships/hyperlink" Target="http://www.mccoyglobal.com/coatings-hydraulics/view/plasma-transferred-arc-welding" TargetMode="External"/><Relationship Id="rId5" Type="http://schemas.openxmlformats.org/officeDocument/2006/relationships/hyperlink" Target="http://www.mccoyglobal.com/coatings-hydraulics/view/thermal-spray-service" TargetMode="External"/><Relationship Id="rId4" Type="http://schemas.openxmlformats.org/officeDocument/2006/relationships/hyperlink" Target="http://www.mccoyglobal.com/coatings-hydraulics/view/hydraulic-component-service-repair-manufacture"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www.mccoyglobal.com/trailers/category/well-stimulation-and-intervention" TargetMode="External"/><Relationship Id="rId13" Type="http://schemas.openxmlformats.org/officeDocument/2006/relationships/image" Target="../media/image82.png"/><Relationship Id="rId3" Type="http://schemas.openxmlformats.org/officeDocument/2006/relationships/image" Target="../media/image73.jpeg"/><Relationship Id="rId7" Type="http://schemas.openxmlformats.org/officeDocument/2006/relationships/hyperlink" Target="http://www.mccoyglobal.com/trailers/category/oilfield" TargetMode="External"/><Relationship Id="rId12" Type="http://schemas.openxmlformats.org/officeDocument/2006/relationships/hyperlink" Target="http://www.mccoyglobal.com/trailers/category/power-generation-transmission" TargetMode="External"/><Relationship Id="rId2" Type="http://schemas.openxmlformats.org/officeDocument/2006/relationships/notesSlide" Target="../notesSlides/notesSlide81.xml"/><Relationship Id="rId1" Type="http://schemas.openxmlformats.org/officeDocument/2006/relationships/slideLayout" Target="../slideLayouts/slideLayout15.xml"/><Relationship Id="rId6" Type="http://schemas.openxmlformats.org/officeDocument/2006/relationships/hyperlink" Target="http://www.mccoyglobal.com/trailers/category/heavy-haul" TargetMode="External"/><Relationship Id="rId11" Type="http://schemas.openxmlformats.org/officeDocument/2006/relationships/hyperlink" Target="http://www.mccoyglobal.com/trailers/category/forestry" TargetMode="External"/><Relationship Id="rId5" Type="http://schemas.openxmlformats.org/officeDocument/2006/relationships/hyperlink" Target="http://www.mccoyglobal.com/trailers/category/multi-axle-heavy-haul" TargetMode="External"/><Relationship Id="rId10" Type="http://schemas.openxmlformats.org/officeDocument/2006/relationships/hyperlink" Target="http://www.mccoyglobal.com/trailers/category/crane-dollies" TargetMode="External"/><Relationship Id="rId4" Type="http://schemas.openxmlformats.org/officeDocument/2006/relationships/hyperlink" Target="http://www.mccoyglobal.com/trailers/category/wind-energy" TargetMode="External"/><Relationship Id="rId9" Type="http://schemas.openxmlformats.org/officeDocument/2006/relationships/hyperlink" Target="http://www.mccoyglobal.com/trailers/category/oil-and-gas-drilling-and-well-servicing" TargetMode="External"/><Relationship Id="rId14"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3.xml"/><Relationship Id="rId1" Type="http://schemas.openxmlformats.org/officeDocument/2006/relationships/slideLayout" Target="../slideLayouts/slideLayout19.xml"/><Relationship Id="rId4" Type="http://schemas.openxmlformats.org/officeDocument/2006/relationships/image" Target="../media/image85.png"/></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72200" y="1219200"/>
            <a:ext cx="2782282" cy="2057400"/>
          </a:xfrm>
        </p:spPr>
        <p:txBody>
          <a:bodyPr>
            <a:normAutofit/>
          </a:bodyPr>
          <a:lstStyle/>
          <a:p>
            <a:pPr>
              <a:lnSpc>
                <a:spcPct val="150000"/>
              </a:lnSpc>
            </a:pPr>
            <a:r>
              <a:rPr lang="en-US" dirty="0" smtClean="0"/>
              <a:t>Dexter Yun</a:t>
            </a:r>
          </a:p>
          <a:p>
            <a:pPr>
              <a:lnSpc>
                <a:spcPct val="150000"/>
              </a:lnSpc>
            </a:pPr>
            <a:r>
              <a:rPr lang="en-US" dirty="0" smtClean="0"/>
              <a:t>Marc Fernandez</a:t>
            </a:r>
          </a:p>
          <a:p>
            <a:pPr>
              <a:lnSpc>
                <a:spcPct val="150000"/>
              </a:lnSpc>
            </a:pPr>
            <a:r>
              <a:rPr lang="en-US" dirty="0" smtClean="0"/>
              <a:t>Wendy </a:t>
            </a:r>
            <a:r>
              <a:rPr lang="en-US" dirty="0" err="1" smtClean="0"/>
              <a:t>Ruan</a:t>
            </a:r>
            <a:endParaRPr lang="en-US" dirty="0" smtClean="0"/>
          </a:p>
          <a:p>
            <a:pPr>
              <a:lnSpc>
                <a:spcPct val="150000"/>
              </a:lnSpc>
            </a:pPr>
            <a:r>
              <a:rPr lang="en-US" dirty="0" smtClean="0"/>
              <a:t>Michael Yan</a:t>
            </a:r>
            <a:endParaRPr lang="en-US" dirty="0"/>
          </a:p>
        </p:txBody>
      </p:sp>
      <p:sp>
        <p:nvSpPr>
          <p:cNvPr id="2" name="Title 1"/>
          <p:cNvSpPr>
            <a:spLocks noGrp="1"/>
          </p:cNvSpPr>
          <p:nvPr>
            <p:ph type="ctrTitle"/>
          </p:nvPr>
        </p:nvSpPr>
        <p:spPr>
          <a:xfrm>
            <a:off x="2971800" y="152400"/>
            <a:ext cx="6038335" cy="1066800"/>
          </a:xfrm>
          <a:ln>
            <a:noFill/>
          </a:ln>
        </p:spPr>
        <p:txBody>
          <a:bodyPr>
            <a:normAutofit/>
          </a:bodyPr>
          <a:lstStyle/>
          <a:p>
            <a:r>
              <a:rPr lang="en-US" spc="0" dirty="0" smtClean="0"/>
              <a:t>Oil &amp; Gas Service</a:t>
            </a:r>
            <a:endParaRPr lang="en-US" spc="0" dirty="0"/>
          </a:p>
        </p:txBody>
      </p:sp>
    </p:spTree>
    <p:extLst>
      <p:ext uri="{BB962C8B-B14F-4D97-AF65-F5344CB8AC3E}">
        <p14:creationId xmlns:p14="http://schemas.microsoft.com/office/powerpoint/2010/main" val="270797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a:bodyPr>
          <a:lstStyle/>
          <a:p>
            <a:r>
              <a:rPr lang="en-US" dirty="0" smtClean="0"/>
              <a:t>Oil &amp; Gas Industry Characteristics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38400" y="1295400"/>
            <a:ext cx="6172200" cy="193899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Directional drilling</a:t>
            </a:r>
          </a:p>
          <a:p>
            <a:endParaRPr lang="en-US" dirty="0"/>
          </a:p>
          <a:p>
            <a:r>
              <a:rPr lang="en-US" dirty="0"/>
              <a:t>Challenging geological locations</a:t>
            </a:r>
          </a:p>
          <a:p>
            <a:endParaRPr lang="en-US" dirty="0"/>
          </a:p>
          <a:p>
            <a:r>
              <a:rPr lang="en-US" dirty="0"/>
              <a:t>Less damage to environment</a:t>
            </a:r>
          </a:p>
        </p:txBody>
      </p:sp>
      <p:pic>
        <p:nvPicPr>
          <p:cNvPr id="3" name="Picture 2" descr="icebreaker.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2" y="3429000"/>
            <a:ext cx="5779141" cy="323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5" name="TextBox 14"/>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6" name="TextBox 15"/>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7" name="TextBox 16"/>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8" name="TextBox 17"/>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9" name="TextBox 18"/>
          <p:cNvSpPr txBox="1"/>
          <p:nvPr/>
        </p:nvSpPr>
        <p:spPr>
          <a:xfrm>
            <a:off x="76200" y="37719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20" name="TextBox 19"/>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Tree>
    <p:extLst>
      <p:ext uri="{BB962C8B-B14F-4D97-AF65-F5344CB8AC3E}">
        <p14:creationId xmlns:p14="http://schemas.microsoft.com/office/powerpoint/2010/main" val="27587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3554" name="Content Placeholder 3" descr="ARA2011Winner.jpg"/>
          <p:cNvPicPr>
            <a:picLocks noGrp="1" noChangeAspect="1"/>
          </p:cNvPicPr>
          <p:nvPr>
            <p:ph idx="1"/>
          </p:nvPr>
        </p:nvPicPr>
        <p:blipFill>
          <a:blip r:embed="rId4" cstate="print"/>
          <a:srcRect l="-56699" r="-56699"/>
          <a:stretch>
            <a:fillRect/>
          </a:stretch>
        </p:blipFill>
        <p:spPr>
          <a:xfrm>
            <a:off x="0" y="666750"/>
            <a:ext cx="9294813" cy="5111750"/>
          </a:xfr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4578" name="Title 1"/>
          <p:cNvSpPr>
            <a:spLocks noGrp="1"/>
          </p:cNvSpPr>
          <p:nvPr>
            <p:ph type="title"/>
          </p:nvPr>
        </p:nvSpPr>
        <p:spPr>
          <a:xfrm>
            <a:off x="457200" y="2443163"/>
            <a:ext cx="8229600" cy="1143000"/>
          </a:xfrm>
        </p:spPr>
        <p:txBody>
          <a:bodyPr/>
          <a:lstStyle/>
          <a:p>
            <a:r>
              <a:rPr lang="en-US" smtClean="0"/>
              <a:t>AREAS OF OPERATION</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457200" y="481013"/>
            <a:ext cx="8229600" cy="4525962"/>
          </a:xfrm>
        </p:spPr>
        <p:txBody>
          <a:bodyPr>
            <a:normAutofit/>
          </a:bodyPr>
          <a:lstStyle/>
          <a:p>
            <a:r>
              <a:rPr lang="en-US" smtClean="0"/>
              <a:t>1914 - Henry McCoy opens up a blacksmith shop in Edmonton, Alberta.</a:t>
            </a:r>
          </a:p>
          <a:p>
            <a:r>
              <a:rPr lang="en-US" smtClean="0"/>
              <a:t>Maintained McCoy</a:t>
            </a:r>
            <a:r>
              <a:rPr lang="en-US" altLang="en-US" smtClean="0"/>
              <a:t>’</a:t>
            </a:r>
            <a:r>
              <a:rPr lang="en-US" smtClean="0"/>
              <a:t>s main corporate office in Edmonton, Alberta.</a:t>
            </a:r>
          </a:p>
          <a:p>
            <a:r>
              <a:rPr lang="en-US" smtClean="0"/>
              <a:t>Branch offices are in Alberta, British Columbia, Texas, and Louisiana</a:t>
            </a:r>
          </a:p>
          <a:p>
            <a:endParaRPr lang="en-US" smtClean="0"/>
          </a:p>
          <a:p>
            <a:endParaRPr lang="en-US" smtClean="0"/>
          </a:p>
          <a:p>
            <a:endParaRPr lang="en-US" smtClean="0"/>
          </a:p>
          <a:p>
            <a:pPr>
              <a:buFont typeface="Arial" pitchFamily="34" charset="0"/>
              <a:buNone/>
            </a:pPr>
            <a:endParaRPr lang="en-US" smtClean="0"/>
          </a:p>
          <a:p>
            <a:endParaRPr lang="en-US" smtClean="0"/>
          </a:p>
        </p:txBody>
      </p:sp>
      <p:pic>
        <p:nvPicPr>
          <p:cNvPr id="25603" name="Picture 4"/>
          <p:cNvPicPr>
            <a:picLocks noChangeAspect="1"/>
          </p:cNvPicPr>
          <p:nvPr/>
        </p:nvPicPr>
        <p:blipFill>
          <a:blip r:embed="rId4" cstate="print"/>
          <a:srcRect/>
          <a:stretch>
            <a:fillRect/>
          </a:stretch>
        </p:blipFill>
        <p:spPr bwMode="auto">
          <a:xfrm>
            <a:off x="214313" y="3773488"/>
            <a:ext cx="8686800" cy="183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6626" name="Title 1"/>
          <p:cNvSpPr>
            <a:spLocks noGrp="1"/>
          </p:cNvSpPr>
          <p:nvPr>
            <p:ph type="title"/>
          </p:nvPr>
        </p:nvSpPr>
        <p:spPr>
          <a:xfrm>
            <a:off x="2667000" y="228600"/>
            <a:ext cx="7772400" cy="1143000"/>
          </a:xfrm>
        </p:spPr>
        <p:txBody>
          <a:bodyPr/>
          <a:lstStyle/>
          <a:p>
            <a:r>
              <a:rPr lang="en-US" dirty="0" smtClean="0"/>
              <a:t>Global Clients</a:t>
            </a:r>
          </a:p>
        </p:txBody>
      </p:sp>
      <p:pic>
        <p:nvPicPr>
          <p:cNvPr id="26627" name="Content Placeholder 3" descr="global clients.png"/>
          <p:cNvPicPr>
            <a:picLocks noGrp="1" noChangeAspect="1"/>
          </p:cNvPicPr>
          <p:nvPr>
            <p:ph idx="1"/>
          </p:nvPr>
        </p:nvPicPr>
        <p:blipFill>
          <a:blip r:embed="rId4" cstate="print"/>
          <a:srcRect l="-11423" r="-11423"/>
          <a:stretch>
            <a:fillRect/>
          </a:stretch>
        </p:blipFill>
        <p:spPr>
          <a:xfrm>
            <a:off x="1835150" y="1214438"/>
            <a:ext cx="7505700" cy="4583112"/>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7650" name="Title 1"/>
          <p:cNvSpPr>
            <a:spLocks noGrp="1"/>
          </p:cNvSpPr>
          <p:nvPr>
            <p:ph type="title"/>
          </p:nvPr>
        </p:nvSpPr>
        <p:spPr>
          <a:xfrm>
            <a:off x="457200" y="2654300"/>
            <a:ext cx="8229600" cy="1143000"/>
          </a:xfrm>
        </p:spPr>
        <p:txBody>
          <a:bodyPr/>
          <a:lstStyle/>
          <a:p>
            <a:r>
              <a:rPr lang="en-US" smtClean="0"/>
              <a:t>POSITIVE OUTLOOK</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8674" name="Content Placeholder 2"/>
          <p:cNvSpPr>
            <a:spLocks noGrp="1"/>
          </p:cNvSpPr>
          <p:nvPr>
            <p:ph idx="1"/>
          </p:nvPr>
        </p:nvSpPr>
        <p:spPr>
          <a:xfrm>
            <a:off x="457200" y="312738"/>
            <a:ext cx="8229600" cy="4525962"/>
          </a:xfrm>
        </p:spPr>
        <p:txBody>
          <a:bodyPr/>
          <a:lstStyle/>
          <a:p>
            <a:r>
              <a:rPr lang="en-US" dirty="0" smtClean="0"/>
              <a:t>Innovation is key. </a:t>
            </a:r>
          </a:p>
          <a:p>
            <a:r>
              <a:rPr lang="en-US" dirty="0" smtClean="0"/>
              <a:t>Increased capital investment in new product development from less than 1% in 2010 to 4% in 2011.</a:t>
            </a:r>
          </a:p>
          <a:p>
            <a:r>
              <a:rPr lang="en-US" dirty="0" smtClean="0"/>
              <a:t>5 new major pieces are going to be introduced from this year to 2014.</a:t>
            </a:r>
          </a:p>
          <a:p>
            <a:r>
              <a:rPr lang="en-US" dirty="0" smtClean="0"/>
              <a:t>New pieces projected to increase revenue to $150 million over the next five years.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9698" name="Title 1"/>
          <p:cNvSpPr>
            <a:spLocks noGrp="1"/>
          </p:cNvSpPr>
          <p:nvPr>
            <p:ph type="title"/>
          </p:nvPr>
        </p:nvSpPr>
        <p:spPr>
          <a:xfrm>
            <a:off x="457200" y="257175"/>
            <a:ext cx="8229600" cy="1143000"/>
          </a:xfrm>
        </p:spPr>
        <p:txBody>
          <a:bodyPr/>
          <a:lstStyle/>
          <a:p>
            <a:r>
              <a:rPr lang="en-US" smtClean="0"/>
              <a:t>Growth Potential</a:t>
            </a:r>
          </a:p>
        </p:txBody>
      </p:sp>
      <p:pic>
        <p:nvPicPr>
          <p:cNvPr id="29699" name="Picture 3"/>
          <p:cNvPicPr>
            <a:picLocks noChangeAspect="1"/>
          </p:cNvPicPr>
          <p:nvPr/>
        </p:nvPicPr>
        <p:blipFill>
          <a:blip r:embed="rId4" cstate="print"/>
          <a:srcRect/>
          <a:stretch>
            <a:fillRect/>
          </a:stretch>
        </p:blipFill>
        <p:spPr bwMode="auto">
          <a:xfrm>
            <a:off x="457200" y="3009900"/>
            <a:ext cx="3225800" cy="1270000"/>
          </a:xfrm>
          <a:prstGeom prst="rect">
            <a:avLst/>
          </a:prstGeom>
          <a:noFill/>
          <a:ln w="9525">
            <a:noFill/>
            <a:miter lim="800000"/>
            <a:headEnd/>
            <a:tailEnd/>
          </a:ln>
        </p:spPr>
      </p:pic>
      <p:pic>
        <p:nvPicPr>
          <p:cNvPr id="29700" name="Picture 4" descr="growth opp1.jpg"/>
          <p:cNvPicPr>
            <a:picLocks noChangeAspect="1"/>
          </p:cNvPicPr>
          <p:nvPr/>
        </p:nvPicPr>
        <p:blipFill>
          <a:blip r:embed="rId5" cstate="print"/>
          <a:srcRect/>
          <a:stretch>
            <a:fillRect/>
          </a:stretch>
        </p:blipFill>
        <p:spPr bwMode="auto">
          <a:xfrm>
            <a:off x="2516188" y="1668463"/>
            <a:ext cx="635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22" name="Title 1"/>
          <p:cNvSpPr>
            <a:spLocks noGrp="1"/>
          </p:cNvSpPr>
          <p:nvPr>
            <p:ph type="title"/>
          </p:nvPr>
        </p:nvSpPr>
        <p:spPr>
          <a:xfrm>
            <a:off x="457200" y="2563813"/>
            <a:ext cx="8229600" cy="1143000"/>
          </a:xfrm>
        </p:spPr>
        <p:txBody>
          <a:bodyPr/>
          <a:lstStyle/>
          <a:p>
            <a:r>
              <a:rPr lang="en-US" smtClean="0"/>
              <a:t>RISKS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457200" y="357188"/>
            <a:ext cx="8229600" cy="5768975"/>
          </a:xfrm>
        </p:spPr>
        <p:txBody>
          <a:bodyPr>
            <a:normAutofit/>
          </a:bodyPr>
          <a:lstStyle/>
          <a:p>
            <a:pPr>
              <a:lnSpc>
                <a:spcPct val="90000"/>
              </a:lnSpc>
            </a:pPr>
            <a:r>
              <a:rPr lang="en-US" sz="3000" dirty="0" smtClean="0"/>
              <a:t>Oil and natural gas commodity price fluctuations</a:t>
            </a:r>
          </a:p>
          <a:p>
            <a:pPr>
              <a:lnSpc>
                <a:spcPct val="90000"/>
              </a:lnSpc>
            </a:pPr>
            <a:r>
              <a:rPr lang="en-US" sz="3000" dirty="0" smtClean="0"/>
              <a:t>Political unrest</a:t>
            </a:r>
          </a:p>
          <a:p>
            <a:pPr>
              <a:lnSpc>
                <a:spcPct val="90000"/>
              </a:lnSpc>
            </a:pPr>
            <a:r>
              <a:rPr lang="en-US" sz="3000" dirty="0" smtClean="0"/>
              <a:t>Foreign exchange rate fluctuations</a:t>
            </a:r>
          </a:p>
          <a:p>
            <a:pPr>
              <a:lnSpc>
                <a:spcPct val="90000"/>
              </a:lnSpc>
            </a:pPr>
            <a:r>
              <a:rPr lang="en-US" sz="3000" dirty="0" smtClean="0"/>
              <a:t>Technology risks</a:t>
            </a:r>
          </a:p>
          <a:p>
            <a:pPr>
              <a:lnSpc>
                <a:spcPct val="90000"/>
              </a:lnSpc>
            </a:pPr>
            <a:r>
              <a:rPr lang="en-US" sz="3000" dirty="0" smtClean="0"/>
              <a:t>The economy of the energy sector</a:t>
            </a:r>
          </a:p>
          <a:p>
            <a:pPr>
              <a:lnSpc>
                <a:spcPct val="90000"/>
              </a:lnSpc>
            </a:pPr>
            <a:r>
              <a:rPr lang="en-US" sz="3000" dirty="0" smtClean="0"/>
              <a:t> Weather</a:t>
            </a:r>
          </a:p>
          <a:p>
            <a:pPr>
              <a:lnSpc>
                <a:spcPct val="90000"/>
              </a:lnSpc>
            </a:pPr>
            <a:r>
              <a:rPr lang="en-US" sz="3000" dirty="0" smtClean="0"/>
              <a:t>Ability to attract and retain key personnel</a:t>
            </a:r>
          </a:p>
          <a:p>
            <a:pPr>
              <a:lnSpc>
                <a:spcPct val="90000"/>
              </a:lnSpc>
            </a:pPr>
            <a:r>
              <a:rPr lang="en-US" sz="3000" dirty="0" smtClean="0"/>
              <a:t>The competitive environment</a:t>
            </a:r>
          </a:p>
          <a:p>
            <a:pPr>
              <a:lnSpc>
                <a:spcPct val="90000"/>
              </a:lnSpc>
            </a:pPr>
            <a:r>
              <a:rPr lang="en-US" sz="3000" dirty="0" smtClean="0"/>
              <a:t>McCoy</a:t>
            </a:r>
            <a:r>
              <a:rPr lang="en-US" altLang="en-US" sz="3000" dirty="0" smtClean="0"/>
              <a:t>’</a:t>
            </a:r>
            <a:r>
              <a:rPr lang="en-US" sz="3000" dirty="0" smtClean="0"/>
              <a:t>s ability to successfully integrate and operate additional businesses</a:t>
            </a:r>
          </a:p>
          <a:p>
            <a:pPr>
              <a:lnSpc>
                <a:spcPct val="90000"/>
              </a:lnSpc>
            </a:pPr>
            <a:r>
              <a:rPr lang="en-US" sz="3000" dirty="0" smtClean="0"/>
              <a:t>Interest rates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2770" name="Title 1"/>
          <p:cNvSpPr>
            <a:spLocks noGrp="1"/>
          </p:cNvSpPr>
          <p:nvPr>
            <p:ph type="title"/>
          </p:nvPr>
        </p:nvSpPr>
        <p:spPr>
          <a:xfrm>
            <a:off x="457200" y="2671763"/>
            <a:ext cx="8229600" cy="1143000"/>
          </a:xfrm>
        </p:spPr>
        <p:txBody>
          <a:bodyPr/>
          <a:lstStyle/>
          <a:p>
            <a:r>
              <a:rPr lang="en-US" smtClean="0"/>
              <a:t>MANAGEMENT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a:bodyPr>
          <a:lstStyle/>
          <a:p>
            <a:r>
              <a:rPr lang="en-US" dirty="0" smtClean="0"/>
              <a:t>Oil &amp; Gas Industry Characteristics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38400" y="1295400"/>
            <a:ext cx="6172200" cy="193899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Types of contracts / Length of contracts</a:t>
            </a:r>
          </a:p>
          <a:p>
            <a:endParaRPr lang="en-US" dirty="0"/>
          </a:p>
          <a:p>
            <a:r>
              <a:rPr lang="en-US" dirty="0"/>
              <a:t>Location</a:t>
            </a:r>
          </a:p>
          <a:p>
            <a:endParaRPr lang="en-US" dirty="0"/>
          </a:p>
          <a:p>
            <a:r>
              <a:rPr lang="en-US" dirty="0"/>
              <a:t>Natural calamities</a:t>
            </a:r>
          </a:p>
        </p:txBody>
      </p:sp>
      <p:pic>
        <p:nvPicPr>
          <p:cNvPr id="3" name="Picture 2" descr="hurricane.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29000" y="3472845"/>
            <a:ext cx="4876800" cy="3220832"/>
          </a:xfrm>
          <a:prstGeom prst="rect">
            <a:avLst/>
          </a:prstGeom>
          <a:ln>
            <a:noFill/>
          </a:ln>
          <a:effectLst>
            <a:softEdge rad="112500"/>
          </a:effectLst>
        </p:spPr>
      </p:pic>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19" name="TextBox 18"/>
          <p:cNvSpPr txBox="1"/>
          <p:nvPr/>
        </p:nvSpPr>
        <p:spPr>
          <a:xfrm>
            <a:off x="76200" y="42672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Tree>
    <p:extLst>
      <p:ext uri="{BB962C8B-B14F-4D97-AF65-F5344CB8AC3E}">
        <p14:creationId xmlns:p14="http://schemas.microsoft.com/office/powerpoint/2010/main" val="25900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3794" name="Title 1"/>
          <p:cNvSpPr>
            <a:spLocks noGrp="1"/>
          </p:cNvSpPr>
          <p:nvPr>
            <p:ph type="title"/>
          </p:nvPr>
        </p:nvSpPr>
        <p:spPr/>
        <p:txBody>
          <a:bodyPr/>
          <a:lstStyle/>
          <a:p>
            <a:r>
              <a:rPr lang="en-US" smtClean="0"/>
              <a:t>JAMES (JIM) W. RAKIEVICH, ICD.D</a:t>
            </a:r>
          </a:p>
        </p:txBody>
      </p:sp>
      <p:pic>
        <p:nvPicPr>
          <p:cNvPr id="33795" name="Content Placeholder 3"/>
          <p:cNvPicPr>
            <a:picLocks noGrp="1" noChangeAspect="1"/>
          </p:cNvPicPr>
          <p:nvPr>
            <p:ph idx="1"/>
          </p:nvPr>
        </p:nvPicPr>
        <p:blipFill>
          <a:blip r:embed="rId3" cstate="print"/>
          <a:srcRect l="-77283" r="-77283"/>
          <a:stretch>
            <a:fillRect/>
          </a:stretch>
        </p:blipFill>
        <p:spPr>
          <a:xfrm>
            <a:off x="-1849438" y="1698625"/>
            <a:ext cx="7627938" cy="4195763"/>
          </a:xfrm>
        </p:spPr>
      </p:pic>
      <p:sp>
        <p:nvSpPr>
          <p:cNvPr id="33796" name="TextBox 4"/>
          <p:cNvSpPr txBox="1">
            <a:spLocks noChangeArrowheads="1"/>
          </p:cNvSpPr>
          <p:nvPr/>
        </p:nvSpPr>
        <p:spPr bwMode="auto">
          <a:xfrm>
            <a:off x="5378450" y="1269225"/>
            <a:ext cx="3308350" cy="369888"/>
          </a:xfrm>
          <a:prstGeom prst="rect">
            <a:avLst/>
          </a:prstGeom>
          <a:noFill/>
          <a:ln w="9525">
            <a:noFill/>
            <a:miter lim="800000"/>
            <a:headEnd/>
            <a:tailEnd/>
          </a:ln>
        </p:spPr>
        <p:txBody>
          <a:bodyPr>
            <a:spAutoFit/>
          </a:bodyPr>
          <a:lstStyle/>
          <a:p>
            <a:r>
              <a:rPr lang="en-US" dirty="0"/>
              <a:t>PRESIDENT AND CEO</a:t>
            </a:r>
          </a:p>
        </p:txBody>
      </p:sp>
      <p:sp>
        <p:nvSpPr>
          <p:cNvPr id="33797" name="TextBox 5"/>
          <p:cNvSpPr txBox="1">
            <a:spLocks noChangeArrowheads="1"/>
          </p:cNvSpPr>
          <p:nvPr/>
        </p:nvSpPr>
        <p:spPr bwMode="auto">
          <a:xfrm>
            <a:off x="3738563" y="1985963"/>
            <a:ext cx="4948237" cy="3692525"/>
          </a:xfrm>
          <a:prstGeom prst="rect">
            <a:avLst/>
          </a:prstGeom>
          <a:noFill/>
          <a:ln w="9525">
            <a:noFill/>
            <a:miter lim="800000"/>
            <a:headEnd/>
            <a:tailEnd/>
          </a:ln>
        </p:spPr>
        <p:txBody>
          <a:bodyPr>
            <a:spAutoFit/>
          </a:bodyPr>
          <a:lstStyle/>
          <a:p>
            <a:pPr marL="285750" indent="-285750">
              <a:buFont typeface="Arial" pitchFamily="34" charset="0"/>
              <a:buChar char="•"/>
            </a:pPr>
            <a:r>
              <a:rPr lang="en-US"/>
              <a:t>Joined the company at 1996</a:t>
            </a:r>
          </a:p>
          <a:p>
            <a:pPr marL="285750" indent="-285750">
              <a:buFont typeface="Arial" pitchFamily="34" charset="0"/>
              <a:buChar char="•"/>
            </a:pPr>
            <a:endParaRPr lang="en-US"/>
          </a:p>
          <a:p>
            <a:pPr marL="285750" indent="-285750">
              <a:buFont typeface="Arial" pitchFamily="34" charset="0"/>
              <a:buChar char="•"/>
            </a:pPr>
            <a:r>
              <a:rPr lang="en-US"/>
              <a:t>Promoted to position at 2002</a:t>
            </a:r>
            <a:br>
              <a:rPr lang="en-US"/>
            </a:br>
            <a:endParaRPr lang="en-US"/>
          </a:p>
          <a:p>
            <a:pPr marL="285750" indent="-285750">
              <a:buFont typeface="Arial" pitchFamily="34" charset="0"/>
              <a:buChar char="•"/>
            </a:pPr>
            <a:r>
              <a:rPr lang="en-US"/>
              <a:t>During 2002, company generated just $28 million in revenue</a:t>
            </a:r>
            <a:br>
              <a:rPr lang="en-US"/>
            </a:br>
            <a:endParaRPr lang="en-US"/>
          </a:p>
          <a:p>
            <a:pPr marL="285750" indent="-285750">
              <a:buFont typeface="Arial" pitchFamily="34" charset="0"/>
              <a:buChar char="•"/>
            </a:pPr>
            <a:r>
              <a:rPr lang="en-US"/>
              <a:t>Led company to numerous organizational expansions    </a:t>
            </a:r>
            <a:br>
              <a:rPr lang="en-US"/>
            </a:br>
            <a:endParaRPr lang="en-US"/>
          </a:p>
          <a:p>
            <a:pPr marL="285750" indent="-285750">
              <a:buFont typeface="Arial" pitchFamily="34" charset="0"/>
              <a:buChar char="•"/>
            </a:pPr>
            <a:r>
              <a:rPr lang="en-US"/>
              <a:t>Company growth focused</a:t>
            </a:r>
            <a:br>
              <a:rPr lang="en-US"/>
            </a:br>
            <a:endParaRPr lang="en-US"/>
          </a:p>
          <a:p>
            <a:pPr marL="285750" indent="-285750">
              <a:buFont typeface="Arial" pitchFamily="34" charset="0"/>
              <a:buChar char="•"/>
            </a:pPr>
            <a:r>
              <a:rPr lang="en-US"/>
              <a:t>Led McCoy to earn $168 of revenue in 2008</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4818" name="Title 1"/>
          <p:cNvSpPr>
            <a:spLocks noGrp="1"/>
          </p:cNvSpPr>
          <p:nvPr>
            <p:ph type="title"/>
          </p:nvPr>
        </p:nvSpPr>
        <p:spPr/>
        <p:txBody>
          <a:bodyPr/>
          <a:lstStyle/>
          <a:p>
            <a:r>
              <a:rPr lang="en-US" smtClean="0"/>
              <a:t>MILICA STOLIC, CMA</a:t>
            </a:r>
          </a:p>
        </p:txBody>
      </p:sp>
      <p:pic>
        <p:nvPicPr>
          <p:cNvPr id="34819" name="Content Placeholder 3"/>
          <p:cNvPicPr>
            <a:picLocks noGrp="1" noChangeAspect="1"/>
          </p:cNvPicPr>
          <p:nvPr>
            <p:ph idx="1"/>
          </p:nvPr>
        </p:nvPicPr>
        <p:blipFill>
          <a:blip r:embed="rId3" cstate="print"/>
          <a:srcRect l="-77283" r="-77283"/>
          <a:stretch>
            <a:fillRect/>
          </a:stretch>
        </p:blipFill>
        <p:spPr>
          <a:xfrm>
            <a:off x="-2065338" y="1728788"/>
            <a:ext cx="7734301" cy="4252912"/>
          </a:xfrm>
        </p:spPr>
      </p:pic>
      <p:sp>
        <p:nvSpPr>
          <p:cNvPr id="34820" name="TextBox 4"/>
          <p:cNvSpPr txBox="1">
            <a:spLocks noChangeArrowheads="1"/>
          </p:cNvSpPr>
          <p:nvPr/>
        </p:nvSpPr>
        <p:spPr bwMode="auto">
          <a:xfrm>
            <a:off x="4900613" y="1219200"/>
            <a:ext cx="3786187" cy="647700"/>
          </a:xfrm>
          <a:prstGeom prst="rect">
            <a:avLst/>
          </a:prstGeom>
          <a:noFill/>
          <a:ln w="9525">
            <a:noFill/>
            <a:miter lim="800000"/>
            <a:headEnd/>
            <a:tailEnd/>
          </a:ln>
        </p:spPr>
        <p:txBody>
          <a:bodyPr>
            <a:spAutoFit/>
          </a:bodyPr>
          <a:lstStyle/>
          <a:p>
            <a:r>
              <a:rPr lang="en-US" dirty="0"/>
              <a:t>CHIEF FINANCIAL OFFICER AND CORPORATE SECRETARY</a:t>
            </a:r>
          </a:p>
        </p:txBody>
      </p:sp>
      <p:sp>
        <p:nvSpPr>
          <p:cNvPr id="34821" name="TextBox 8"/>
          <p:cNvSpPr txBox="1">
            <a:spLocks noChangeArrowheads="1"/>
          </p:cNvSpPr>
          <p:nvPr/>
        </p:nvSpPr>
        <p:spPr bwMode="auto">
          <a:xfrm>
            <a:off x="3648075" y="1763713"/>
            <a:ext cx="5038725" cy="4248150"/>
          </a:xfrm>
          <a:prstGeom prst="rect">
            <a:avLst/>
          </a:prstGeom>
          <a:noFill/>
          <a:ln w="9525">
            <a:noFill/>
            <a:miter lim="800000"/>
            <a:headEnd/>
            <a:tailEnd/>
          </a:ln>
        </p:spPr>
        <p:txBody>
          <a:bodyPr>
            <a:spAutoFit/>
          </a:bodyPr>
          <a:lstStyle/>
          <a:p>
            <a:pPr marL="285750" indent="-285750">
              <a:buFont typeface="Arial" pitchFamily="34" charset="0"/>
              <a:buChar char="•"/>
            </a:pPr>
            <a:r>
              <a:rPr lang="en-US"/>
              <a:t>Joined McCoy in 2000</a:t>
            </a:r>
            <a:br>
              <a:rPr lang="en-US"/>
            </a:br>
            <a:endParaRPr lang="en-US"/>
          </a:p>
          <a:p>
            <a:pPr marL="285750" indent="-285750">
              <a:buFont typeface="Arial" pitchFamily="34" charset="0"/>
              <a:buChar char="•"/>
            </a:pPr>
            <a:r>
              <a:rPr lang="en-US"/>
              <a:t>Became controller in 2003 </a:t>
            </a:r>
          </a:p>
          <a:p>
            <a:pPr marL="285750" indent="-285750">
              <a:buFont typeface="Arial" pitchFamily="34" charset="0"/>
              <a:buChar char="•"/>
            </a:pPr>
            <a:endParaRPr lang="en-US"/>
          </a:p>
          <a:p>
            <a:pPr marL="285750" indent="-285750">
              <a:buFont typeface="Arial" pitchFamily="34" charset="0"/>
              <a:buChar char="•"/>
            </a:pPr>
            <a:r>
              <a:rPr lang="en-US"/>
              <a:t>Became director of finance in 2004</a:t>
            </a:r>
          </a:p>
          <a:p>
            <a:pPr marL="285750" indent="-285750">
              <a:buFont typeface="Arial" pitchFamily="34" charset="0"/>
              <a:buChar char="•"/>
            </a:pPr>
            <a:endParaRPr lang="en-US"/>
          </a:p>
          <a:p>
            <a:pPr marL="285750" indent="-285750">
              <a:buFont typeface="Arial" pitchFamily="34" charset="0"/>
              <a:buChar char="•"/>
            </a:pPr>
            <a:r>
              <a:rPr lang="en-US"/>
              <a:t>Appointed chief financial officer</a:t>
            </a:r>
          </a:p>
          <a:p>
            <a:pPr marL="285750" indent="-285750">
              <a:buFont typeface="Arial" pitchFamily="34" charset="0"/>
              <a:buChar char="•"/>
            </a:pPr>
            <a:endParaRPr lang="en-US"/>
          </a:p>
          <a:p>
            <a:pPr marL="285750" indent="-285750">
              <a:buFont typeface="Arial" pitchFamily="34" charset="0"/>
              <a:buChar char="•"/>
            </a:pPr>
            <a:r>
              <a:rPr lang="en-US"/>
              <a:t>Promoted to corporate secretary in 2009</a:t>
            </a:r>
          </a:p>
          <a:p>
            <a:pPr marL="285750" indent="-285750">
              <a:buFont typeface="Arial" pitchFamily="34" charset="0"/>
              <a:buChar char="•"/>
            </a:pPr>
            <a:endParaRPr lang="en-US"/>
          </a:p>
          <a:p>
            <a:pPr marL="285750" indent="-285750">
              <a:buFont typeface="Arial" pitchFamily="34" charset="0"/>
              <a:buChar char="•"/>
            </a:pPr>
            <a:r>
              <a:rPr lang="en-US"/>
              <a:t>Provided guidance throughout many of the  acquisitions and mergers</a:t>
            </a:r>
          </a:p>
          <a:p>
            <a:pPr marL="285750" indent="-285750">
              <a:buFont typeface="Arial" pitchFamily="34" charset="0"/>
              <a:buChar char="•"/>
            </a:pPr>
            <a:endParaRPr lang="en-US"/>
          </a:p>
          <a:p>
            <a:pPr marL="285750" indent="-285750">
              <a:buFont typeface="Arial" pitchFamily="34" charset="0"/>
              <a:buChar char="•"/>
            </a:pPr>
            <a:r>
              <a:rPr lang="en-US"/>
              <a:t> Contributed majorly with equity financing projects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5842" name="Title 1"/>
          <p:cNvSpPr>
            <a:spLocks noGrp="1"/>
          </p:cNvSpPr>
          <p:nvPr>
            <p:ph type="title"/>
          </p:nvPr>
        </p:nvSpPr>
        <p:spPr/>
        <p:txBody>
          <a:bodyPr/>
          <a:lstStyle/>
          <a:p>
            <a:r>
              <a:rPr lang="en-US" smtClean="0"/>
              <a:t>TOM WATTS</a:t>
            </a:r>
          </a:p>
        </p:txBody>
      </p:sp>
      <p:sp>
        <p:nvSpPr>
          <p:cNvPr id="35843" name="TextBox 3"/>
          <p:cNvSpPr txBox="1">
            <a:spLocks noChangeArrowheads="1"/>
          </p:cNvSpPr>
          <p:nvPr/>
        </p:nvSpPr>
        <p:spPr bwMode="auto">
          <a:xfrm>
            <a:off x="4954588" y="1093788"/>
            <a:ext cx="3290887" cy="647700"/>
          </a:xfrm>
          <a:prstGeom prst="rect">
            <a:avLst/>
          </a:prstGeom>
          <a:noFill/>
          <a:ln w="9525">
            <a:noFill/>
            <a:miter lim="800000"/>
            <a:headEnd/>
            <a:tailEnd/>
          </a:ln>
        </p:spPr>
        <p:txBody>
          <a:bodyPr>
            <a:spAutoFit/>
          </a:bodyPr>
          <a:lstStyle/>
          <a:p>
            <a:r>
              <a:rPr lang="en-US"/>
              <a:t>VICE PRESIDENT, HUMAN RESOURCES</a:t>
            </a:r>
          </a:p>
        </p:txBody>
      </p:sp>
      <p:pic>
        <p:nvPicPr>
          <p:cNvPr id="35844" name="Picture 4"/>
          <p:cNvPicPr>
            <a:picLocks noChangeAspect="1"/>
          </p:cNvPicPr>
          <p:nvPr/>
        </p:nvPicPr>
        <p:blipFill>
          <a:blip r:embed="rId3" cstate="print"/>
          <a:srcRect/>
          <a:stretch>
            <a:fillRect/>
          </a:stretch>
        </p:blipFill>
        <p:spPr bwMode="auto">
          <a:xfrm>
            <a:off x="457200" y="1741488"/>
            <a:ext cx="2935288" cy="4108450"/>
          </a:xfrm>
          <a:prstGeom prst="rect">
            <a:avLst/>
          </a:prstGeom>
          <a:noFill/>
          <a:ln w="9525">
            <a:noFill/>
            <a:miter lim="800000"/>
            <a:headEnd/>
            <a:tailEnd/>
          </a:ln>
        </p:spPr>
      </p:pic>
      <p:sp>
        <p:nvSpPr>
          <p:cNvPr id="35845" name="TextBox 5"/>
          <p:cNvSpPr txBox="1">
            <a:spLocks noChangeArrowheads="1"/>
          </p:cNvSpPr>
          <p:nvPr/>
        </p:nvSpPr>
        <p:spPr bwMode="auto">
          <a:xfrm>
            <a:off x="3898900" y="1989138"/>
            <a:ext cx="4787900" cy="2862262"/>
          </a:xfrm>
          <a:prstGeom prst="rect">
            <a:avLst/>
          </a:prstGeom>
          <a:noFill/>
          <a:ln w="9525">
            <a:noFill/>
            <a:miter lim="800000"/>
            <a:headEnd/>
            <a:tailEnd/>
          </a:ln>
        </p:spPr>
        <p:txBody>
          <a:bodyPr>
            <a:spAutoFit/>
          </a:bodyPr>
          <a:lstStyle/>
          <a:p>
            <a:pPr marL="285750" indent="-285750">
              <a:buFont typeface="Arial" pitchFamily="34" charset="0"/>
              <a:buChar char="•"/>
            </a:pPr>
            <a:r>
              <a:rPr lang="en-US"/>
              <a:t>Joined McCoy in 2006</a:t>
            </a:r>
          </a:p>
          <a:p>
            <a:pPr marL="285750" indent="-285750">
              <a:buFont typeface="Arial" pitchFamily="34" charset="0"/>
              <a:buChar char="•"/>
            </a:pPr>
            <a:endParaRPr lang="en-US"/>
          </a:p>
          <a:p>
            <a:pPr marL="285750" indent="-285750">
              <a:buFont typeface="Arial" pitchFamily="34" charset="0"/>
              <a:buChar char="•"/>
            </a:pPr>
            <a:r>
              <a:rPr lang="en-US"/>
              <a:t>Has been VP of Human Resources since 2009</a:t>
            </a:r>
          </a:p>
          <a:p>
            <a:pPr marL="285750" indent="-285750">
              <a:buFont typeface="Arial" pitchFamily="34" charset="0"/>
              <a:buChar char="•"/>
            </a:pPr>
            <a:endParaRPr lang="en-US"/>
          </a:p>
          <a:p>
            <a:pPr marL="285750" indent="-285750">
              <a:buFont typeface="Arial" pitchFamily="34" charset="0"/>
              <a:buChar char="•"/>
            </a:pPr>
            <a:r>
              <a:rPr lang="en-US"/>
              <a:t>Responsible for all human resource activities</a:t>
            </a:r>
          </a:p>
          <a:p>
            <a:pPr marL="285750" indent="-285750">
              <a:buFont typeface="Arial" pitchFamily="34" charset="0"/>
              <a:buChar char="•"/>
            </a:pPr>
            <a:endParaRPr lang="en-US"/>
          </a:p>
          <a:p>
            <a:pPr marL="285750" indent="-285750">
              <a:buFont typeface="Arial" pitchFamily="34" charset="0"/>
              <a:buChar char="•"/>
            </a:pPr>
            <a:r>
              <a:rPr lang="en-US"/>
              <a:t>Development and implementation of human resource strategies.</a:t>
            </a:r>
            <a:br>
              <a:rPr lang="en-US"/>
            </a:br>
            <a:r>
              <a:rPr lang="en-US"/>
              <a:t/>
            </a:r>
            <a:br>
              <a:rPr lang="en-US"/>
            </a:br>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6866" name="TextBox 3"/>
          <p:cNvSpPr txBox="1">
            <a:spLocks noChangeArrowheads="1"/>
          </p:cNvSpPr>
          <p:nvPr/>
        </p:nvSpPr>
        <p:spPr bwMode="auto">
          <a:xfrm>
            <a:off x="39688" y="196850"/>
            <a:ext cx="5670550" cy="800100"/>
          </a:xfrm>
          <a:prstGeom prst="rect">
            <a:avLst/>
          </a:prstGeom>
          <a:noFill/>
          <a:ln w="9525">
            <a:noFill/>
            <a:miter lim="800000"/>
            <a:headEnd/>
            <a:tailEnd/>
          </a:ln>
        </p:spPr>
        <p:txBody>
          <a:bodyPr>
            <a:spAutoFit/>
          </a:bodyPr>
          <a:lstStyle/>
          <a:p>
            <a:r>
              <a:rPr lang="en-US" sz="2800" b="1"/>
              <a:t>JIM NOWOTNY </a:t>
            </a:r>
            <a:r>
              <a:rPr lang="en-US" b="1"/>
              <a:t/>
            </a:r>
            <a:br>
              <a:rPr lang="en-US" b="1"/>
            </a:br>
            <a:r>
              <a:rPr lang="en-US" b="1"/>
              <a:t> </a:t>
            </a:r>
            <a:r>
              <a:rPr lang="en-US"/>
              <a:t>SENIOR VICE PRESIDENT, DRILLING &amp; COMPLETIONS </a:t>
            </a:r>
          </a:p>
        </p:txBody>
      </p:sp>
      <p:pic>
        <p:nvPicPr>
          <p:cNvPr id="36867" name="Picture 4"/>
          <p:cNvPicPr>
            <a:picLocks noChangeAspect="1"/>
          </p:cNvPicPr>
          <p:nvPr/>
        </p:nvPicPr>
        <p:blipFill>
          <a:blip r:embed="rId3" cstate="print"/>
          <a:srcRect/>
          <a:stretch>
            <a:fillRect/>
          </a:stretch>
        </p:blipFill>
        <p:spPr bwMode="auto">
          <a:xfrm>
            <a:off x="6651625" y="228600"/>
            <a:ext cx="1881188" cy="2633663"/>
          </a:xfrm>
          <a:prstGeom prst="rect">
            <a:avLst/>
          </a:prstGeom>
          <a:noFill/>
          <a:ln w="9525">
            <a:noFill/>
            <a:miter lim="800000"/>
            <a:headEnd/>
            <a:tailEnd/>
          </a:ln>
        </p:spPr>
      </p:pic>
      <p:sp>
        <p:nvSpPr>
          <p:cNvPr id="6" name="TextBox 5"/>
          <p:cNvSpPr txBox="1"/>
          <p:nvPr/>
        </p:nvSpPr>
        <p:spPr>
          <a:xfrm>
            <a:off x="39688" y="996950"/>
            <a:ext cx="6611937" cy="2586038"/>
          </a:xfrm>
          <a:prstGeom prst="rect">
            <a:avLst/>
          </a:prstGeom>
          <a:noFill/>
        </p:spPr>
        <p:txBody>
          <a:bodyPr>
            <a:spAutoFit/>
          </a:bodyPr>
          <a:lstStyle/>
          <a:p>
            <a:pPr marL="285750" indent="-285750">
              <a:buFont typeface="Arial" pitchFamily="34" charset="0"/>
              <a:buChar char="•"/>
            </a:pPr>
            <a:r>
              <a:rPr lang="en-US"/>
              <a:t>Responsible for overseeing the Drilling &amp; Completions division including operations in Louisiana, Texas and Alberta, Canada.</a:t>
            </a:r>
          </a:p>
          <a:p>
            <a:pPr marL="285750" indent="-285750">
              <a:buFont typeface="Arial" pitchFamily="34" charset="0"/>
              <a:buChar char="•"/>
            </a:pPr>
            <a:r>
              <a:rPr lang="en-US"/>
              <a:t>Gained significant international experience, including leading offshore drilling operations and projects in several countries including Australia, Italy, Singapore and Turkey.</a:t>
            </a:r>
          </a:p>
          <a:p>
            <a:pPr marL="285750" indent="-285750">
              <a:buFont typeface="Arial" pitchFamily="34" charset="0"/>
              <a:buChar char="•"/>
            </a:pPr>
            <a:r>
              <a:rPr lang="en-US"/>
              <a:t>Bachelor</a:t>
            </a:r>
            <a:r>
              <a:rPr lang="en-US" altLang="en-US"/>
              <a:t>’</a:t>
            </a:r>
            <a:r>
              <a:rPr lang="en-US"/>
              <a:t>s degree in Mechanical Engineering from Texas A&amp;M University</a:t>
            </a:r>
          </a:p>
          <a:p>
            <a:pPr marL="285750" indent="-285750"/>
            <a:endParaRPr lang="en-US"/>
          </a:p>
          <a:p>
            <a:pPr marL="285750" indent="-285750"/>
            <a:endParaRPr lang="en-US"/>
          </a:p>
        </p:txBody>
      </p:sp>
      <p:sp>
        <p:nvSpPr>
          <p:cNvPr id="36869" name="TextBox 6"/>
          <p:cNvSpPr txBox="1">
            <a:spLocks noChangeArrowheads="1"/>
          </p:cNvSpPr>
          <p:nvPr/>
        </p:nvSpPr>
        <p:spPr bwMode="auto">
          <a:xfrm>
            <a:off x="2749550" y="3013075"/>
            <a:ext cx="4802188" cy="800100"/>
          </a:xfrm>
          <a:prstGeom prst="rect">
            <a:avLst/>
          </a:prstGeom>
          <a:noFill/>
          <a:ln w="9525">
            <a:noFill/>
            <a:miter lim="800000"/>
            <a:headEnd/>
            <a:tailEnd/>
          </a:ln>
        </p:spPr>
        <p:txBody>
          <a:bodyPr>
            <a:spAutoFit/>
          </a:bodyPr>
          <a:lstStyle/>
          <a:p>
            <a:r>
              <a:rPr lang="en-US" sz="2800" b="1"/>
              <a:t>ANDY MCEACHERN</a:t>
            </a:r>
            <a:br>
              <a:rPr lang="en-US" sz="2800" b="1"/>
            </a:br>
            <a:r>
              <a:rPr lang="en-US"/>
              <a:t>VICE PRESIDENT, MCCOY TRAILERS</a:t>
            </a:r>
            <a:endParaRPr lang="en-US" b="1"/>
          </a:p>
        </p:txBody>
      </p:sp>
      <p:pic>
        <p:nvPicPr>
          <p:cNvPr id="36870" name="Picture 8"/>
          <p:cNvPicPr>
            <a:picLocks noChangeAspect="1"/>
          </p:cNvPicPr>
          <p:nvPr/>
        </p:nvPicPr>
        <p:blipFill>
          <a:blip r:embed="rId4" cstate="print"/>
          <a:srcRect/>
          <a:stretch>
            <a:fillRect/>
          </a:stretch>
        </p:blipFill>
        <p:spPr bwMode="auto">
          <a:xfrm>
            <a:off x="500063" y="3013075"/>
            <a:ext cx="1985962" cy="2779713"/>
          </a:xfrm>
          <a:prstGeom prst="rect">
            <a:avLst/>
          </a:prstGeom>
          <a:noFill/>
          <a:ln w="9525">
            <a:noFill/>
            <a:miter lim="800000"/>
            <a:headEnd/>
            <a:tailEnd/>
          </a:ln>
        </p:spPr>
      </p:pic>
      <p:sp>
        <p:nvSpPr>
          <p:cNvPr id="36871" name="TextBox 9"/>
          <p:cNvSpPr txBox="1">
            <a:spLocks noChangeArrowheads="1"/>
          </p:cNvSpPr>
          <p:nvPr/>
        </p:nvSpPr>
        <p:spPr bwMode="auto">
          <a:xfrm>
            <a:off x="2625725" y="3813175"/>
            <a:ext cx="6167438" cy="2030413"/>
          </a:xfrm>
          <a:prstGeom prst="rect">
            <a:avLst/>
          </a:prstGeom>
          <a:noFill/>
          <a:ln w="9525">
            <a:noFill/>
            <a:miter lim="800000"/>
            <a:headEnd/>
            <a:tailEnd/>
          </a:ln>
        </p:spPr>
        <p:txBody>
          <a:bodyPr>
            <a:spAutoFit/>
          </a:bodyPr>
          <a:lstStyle/>
          <a:p>
            <a:pPr marL="285750" indent="-285750">
              <a:buFont typeface="Arial" pitchFamily="34" charset="0"/>
              <a:buChar char="•"/>
            </a:pPr>
            <a:r>
              <a:rPr lang="en-US"/>
              <a:t>Joined the company since 2004</a:t>
            </a:r>
          </a:p>
          <a:p>
            <a:pPr marL="285750" indent="-285750">
              <a:buFont typeface="Arial" pitchFamily="34" charset="0"/>
              <a:buChar char="•"/>
            </a:pPr>
            <a:r>
              <a:rPr lang="en-US"/>
              <a:t>Has more than 13 years of experience with McCoy</a:t>
            </a:r>
          </a:p>
          <a:p>
            <a:pPr marL="285750" indent="-285750">
              <a:buFont typeface="Arial" pitchFamily="34" charset="0"/>
              <a:buChar char="•"/>
            </a:pPr>
            <a:r>
              <a:rPr lang="en-US"/>
              <a:t>Oversees entire trailer manufacturing division of McCoy</a:t>
            </a:r>
          </a:p>
          <a:p>
            <a:pPr marL="285750" indent="-285750">
              <a:buFont typeface="Arial" pitchFamily="34" charset="0"/>
              <a:buChar char="•"/>
            </a:pPr>
            <a:r>
              <a:rPr lang="en-US"/>
              <a:t>Degree in Mechanical Engineering</a:t>
            </a:r>
          </a:p>
          <a:p>
            <a:pPr marL="285750" indent="-285750">
              <a:buFont typeface="Arial" pitchFamily="34" charset="0"/>
              <a:buChar char="•"/>
            </a:pPr>
            <a:r>
              <a:rPr lang="en-US"/>
              <a:t>Completed the Executive Development Program at the J.L. Kellogg School of Management at Northwestern University, Chicago.</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7890" name="Title 1"/>
          <p:cNvSpPr>
            <a:spLocks noGrp="1"/>
          </p:cNvSpPr>
          <p:nvPr>
            <p:ph type="title"/>
          </p:nvPr>
        </p:nvSpPr>
        <p:spPr>
          <a:xfrm>
            <a:off x="457200" y="2582863"/>
            <a:ext cx="8229600" cy="1143000"/>
          </a:xfrm>
        </p:spPr>
        <p:txBody>
          <a:bodyPr/>
          <a:lstStyle/>
          <a:p>
            <a:r>
              <a:rPr lang="en-US" smtClean="0"/>
              <a:t>FINANCIAL STATEMENTS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4" name="Title 1"/>
          <p:cNvSpPr>
            <a:spLocks noGrp="1"/>
          </p:cNvSpPr>
          <p:nvPr>
            <p:ph type="title"/>
          </p:nvPr>
        </p:nvSpPr>
        <p:spPr>
          <a:xfrm>
            <a:off x="914400" y="152400"/>
            <a:ext cx="7772400" cy="1143000"/>
          </a:xfrm>
        </p:spPr>
        <p:txBody>
          <a:bodyPr/>
          <a:lstStyle/>
          <a:p>
            <a:r>
              <a:rPr lang="en-US" dirty="0" smtClean="0"/>
              <a:t>Annual Report (2011)</a:t>
            </a:r>
          </a:p>
        </p:txBody>
      </p:sp>
      <p:pic>
        <p:nvPicPr>
          <p:cNvPr id="38915" name="Picture 2"/>
          <p:cNvPicPr>
            <a:picLocks noChangeAspect="1"/>
          </p:cNvPicPr>
          <p:nvPr/>
        </p:nvPicPr>
        <p:blipFill>
          <a:blip r:embed="rId4" cstate="print"/>
          <a:srcRect/>
          <a:stretch>
            <a:fillRect/>
          </a:stretch>
        </p:blipFill>
        <p:spPr bwMode="auto">
          <a:xfrm>
            <a:off x="1144588" y="1177925"/>
            <a:ext cx="6761162" cy="451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9938" name="Title 1"/>
          <p:cNvSpPr>
            <a:spLocks noGrp="1"/>
          </p:cNvSpPr>
          <p:nvPr>
            <p:ph type="title"/>
          </p:nvPr>
        </p:nvSpPr>
        <p:spPr/>
        <p:txBody>
          <a:bodyPr/>
          <a:lstStyle/>
          <a:p>
            <a:r>
              <a:rPr lang="en-US" smtClean="0"/>
              <a:t>Annual Report (2011)</a:t>
            </a:r>
          </a:p>
        </p:txBody>
      </p:sp>
      <p:pic>
        <p:nvPicPr>
          <p:cNvPr id="39939" name="Picture 2"/>
          <p:cNvPicPr>
            <a:picLocks noChangeAspect="1"/>
          </p:cNvPicPr>
          <p:nvPr/>
        </p:nvPicPr>
        <p:blipFill>
          <a:blip r:embed="rId4" cstate="print"/>
          <a:srcRect/>
          <a:stretch>
            <a:fillRect/>
          </a:stretch>
        </p:blipFill>
        <p:spPr bwMode="auto">
          <a:xfrm>
            <a:off x="276225" y="1417638"/>
            <a:ext cx="8410575" cy="2054225"/>
          </a:xfrm>
          <a:prstGeom prst="rect">
            <a:avLst/>
          </a:prstGeom>
          <a:noFill/>
          <a:ln w="9525">
            <a:noFill/>
            <a:miter lim="800000"/>
            <a:headEnd/>
            <a:tailEnd/>
          </a:ln>
        </p:spPr>
      </p:pic>
      <p:pic>
        <p:nvPicPr>
          <p:cNvPr id="39940" name="Picture 5"/>
          <p:cNvPicPr>
            <a:picLocks noChangeAspect="1"/>
          </p:cNvPicPr>
          <p:nvPr/>
        </p:nvPicPr>
        <p:blipFill>
          <a:blip r:embed="rId5" cstate="print"/>
          <a:srcRect/>
          <a:stretch>
            <a:fillRect/>
          </a:stretch>
        </p:blipFill>
        <p:spPr bwMode="auto">
          <a:xfrm>
            <a:off x="276225" y="3851275"/>
            <a:ext cx="8410575" cy="100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6"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0962" name="Title 1"/>
          <p:cNvSpPr>
            <a:spLocks noGrp="1"/>
          </p:cNvSpPr>
          <p:nvPr>
            <p:ph type="title"/>
          </p:nvPr>
        </p:nvSpPr>
        <p:spPr/>
        <p:txBody>
          <a:bodyPr/>
          <a:lstStyle/>
          <a:p>
            <a:r>
              <a:rPr lang="en-US" smtClean="0"/>
              <a:t>Annual Report (2011)</a:t>
            </a:r>
          </a:p>
        </p:txBody>
      </p:sp>
      <p:pic>
        <p:nvPicPr>
          <p:cNvPr id="40963" name="Picture 2"/>
          <p:cNvPicPr>
            <a:picLocks noChangeAspect="1"/>
          </p:cNvPicPr>
          <p:nvPr/>
        </p:nvPicPr>
        <p:blipFill>
          <a:blip r:embed="rId4" cstate="print"/>
          <a:srcRect/>
          <a:stretch>
            <a:fillRect/>
          </a:stretch>
        </p:blipFill>
        <p:spPr bwMode="auto">
          <a:xfrm>
            <a:off x="179388" y="1260475"/>
            <a:ext cx="8686800" cy="1971675"/>
          </a:xfrm>
          <a:prstGeom prst="rect">
            <a:avLst/>
          </a:prstGeom>
          <a:noFill/>
          <a:ln w="9525">
            <a:noFill/>
            <a:miter lim="800000"/>
            <a:headEnd/>
            <a:tailEnd/>
          </a:ln>
        </p:spPr>
      </p:pic>
      <p:pic>
        <p:nvPicPr>
          <p:cNvPr id="40964" name="Picture 3"/>
          <p:cNvPicPr>
            <a:picLocks noChangeAspect="1"/>
          </p:cNvPicPr>
          <p:nvPr/>
        </p:nvPicPr>
        <p:blipFill>
          <a:blip r:embed="rId5" cstate="print"/>
          <a:srcRect/>
          <a:stretch>
            <a:fillRect/>
          </a:stretch>
        </p:blipFill>
        <p:spPr bwMode="auto">
          <a:xfrm>
            <a:off x="457200" y="3732213"/>
            <a:ext cx="8408988" cy="187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3010" name="Title 1"/>
          <p:cNvSpPr>
            <a:spLocks noGrp="1"/>
          </p:cNvSpPr>
          <p:nvPr>
            <p:ph type="title"/>
          </p:nvPr>
        </p:nvSpPr>
        <p:spPr>
          <a:xfrm>
            <a:off x="457200" y="0"/>
            <a:ext cx="8229600" cy="1143000"/>
          </a:xfrm>
        </p:spPr>
        <p:txBody>
          <a:bodyPr/>
          <a:lstStyle/>
          <a:p>
            <a:r>
              <a:rPr lang="en-US" smtClean="0"/>
              <a:t>Annual Report (2011)</a:t>
            </a:r>
          </a:p>
        </p:txBody>
      </p:sp>
      <p:pic>
        <p:nvPicPr>
          <p:cNvPr id="43011" name="Picture 3"/>
          <p:cNvPicPr>
            <a:picLocks noChangeAspect="1"/>
          </p:cNvPicPr>
          <p:nvPr/>
        </p:nvPicPr>
        <p:blipFill>
          <a:blip r:embed="rId4" cstate="print"/>
          <a:srcRect/>
          <a:stretch>
            <a:fillRect/>
          </a:stretch>
        </p:blipFill>
        <p:spPr bwMode="auto">
          <a:xfrm>
            <a:off x="762000" y="1044575"/>
            <a:ext cx="5006975" cy="4983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4034" name="Title 1"/>
          <p:cNvSpPr>
            <a:spLocks noGrp="1"/>
          </p:cNvSpPr>
          <p:nvPr>
            <p:ph type="title"/>
          </p:nvPr>
        </p:nvSpPr>
        <p:spPr>
          <a:xfrm>
            <a:off x="457200" y="0"/>
            <a:ext cx="8229600" cy="1143000"/>
          </a:xfrm>
        </p:spPr>
        <p:txBody>
          <a:bodyPr/>
          <a:lstStyle/>
          <a:p>
            <a:r>
              <a:rPr lang="en-US" smtClean="0"/>
              <a:t>Annual Report (2011)</a:t>
            </a:r>
          </a:p>
        </p:txBody>
      </p:sp>
      <p:pic>
        <p:nvPicPr>
          <p:cNvPr id="44035" name="Picture 4"/>
          <p:cNvPicPr>
            <a:picLocks noChangeAspect="1"/>
          </p:cNvPicPr>
          <p:nvPr/>
        </p:nvPicPr>
        <p:blipFill>
          <a:blip r:embed="rId4" cstate="print"/>
          <a:srcRect/>
          <a:stretch>
            <a:fillRect/>
          </a:stretch>
        </p:blipFill>
        <p:spPr bwMode="auto">
          <a:xfrm>
            <a:off x="933450" y="990600"/>
            <a:ext cx="4378325" cy="508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Industry Composition</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Chart 7"/>
          <p:cNvGraphicFramePr/>
          <p:nvPr>
            <p:extLst>
              <p:ext uri="{D42A27DB-BD31-4B8C-83A1-F6EECF244321}">
                <p14:modId xmlns:p14="http://schemas.microsoft.com/office/powerpoint/2010/main" val="2263222836"/>
              </p:ext>
            </p:extLst>
          </p:nvPr>
        </p:nvGraphicFramePr>
        <p:xfrm>
          <a:off x="609600" y="1524000"/>
          <a:ext cx="7848600" cy="48768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1295400" y="5318449"/>
            <a:ext cx="0" cy="3048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95400" y="5623249"/>
            <a:ext cx="4343400"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38800" y="5318449"/>
            <a:ext cx="0" cy="3048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29000" y="5638800"/>
            <a:ext cx="0" cy="3048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49354" y="6010861"/>
            <a:ext cx="1257075" cy="369332"/>
          </a:xfrm>
          <a:prstGeom prst="rect">
            <a:avLst/>
          </a:prstGeom>
          <a:noFill/>
        </p:spPr>
        <p:txBody>
          <a:bodyPr wrap="none" rtlCol="0">
            <a:spAutoFit/>
          </a:bodyPr>
          <a:lstStyle/>
          <a:p>
            <a:r>
              <a:rPr lang="en-US" dirty="0" smtClean="0"/>
              <a:t>$110 billion</a:t>
            </a:r>
            <a:endParaRPr lang="en-US" dirty="0"/>
          </a:p>
        </p:txBody>
      </p:sp>
    </p:spTree>
    <p:extLst>
      <p:ext uri="{BB962C8B-B14F-4D97-AF65-F5344CB8AC3E}">
        <p14:creationId xmlns:p14="http://schemas.microsoft.com/office/powerpoint/2010/main" val="354906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5058" name="Title 1"/>
          <p:cNvSpPr>
            <a:spLocks noGrp="1"/>
          </p:cNvSpPr>
          <p:nvPr>
            <p:ph type="title"/>
          </p:nvPr>
        </p:nvSpPr>
        <p:spPr/>
        <p:txBody>
          <a:bodyPr/>
          <a:lstStyle/>
          <a:p>
            <a:r>
              <a:rPr lang="en-US" smtClean="0"/>
              <a:t>3</a:t>
            </a:r>
            <a:r>
              <a:rPr lang="en-US" baseline="30000" smtClean="0"/>
              <a:t>rd</a:t>
            </a:r>
            <a:r>
              <a:rPr lang="en-US" smtClean="0"/>
              <a:t> Quarter Report (2012)</a:t>
            </a:r>
          </a:p>
        </p:txBody>
      </p:sp>
      <p:pic>
        <p:nvPicPr>
          <p:cNvPr id="45059" name="Picture 2"/>
          <p:cNvPicPr>
            <a:picLocks noChangeAspect="1"/>
          </p:cNvPicPr>
          <p:nvPr/>
        </p:nvPicPr>
        <p:blipFill>
          <a:blip r:embed="rId4" cstate="print"/>
          <a:srcRect/>
          <a:stretch>
            <a:fillRect/>
          </a:stretch>
        </p:blipFill>
        <p:spPr bwMode="auto">
          <a:xfrm>
            <a:off x="314325" y="1417638"/>
            <a:ext cx="8372475" cy="1938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6082" name="Title 1"/>
          <p:cNvSpPr>
            <a:spLocks noGrp="1"/>
          </p:cNvSpPr>
          <p:nvPr>
            <p:ph type="title"/>
          </p:nvPr>
        </p:nvSpPr>
        <p:spPr/>
        <p:txBody>
          <a:bodyPr/>
          <a:lstStyle/>
          <a:p>
            <a:r>
              <a:rPr lang="en-US" smtClean="0"/>
              <a:t>3</a:t>
            </a:r>
            <a:r>
              <a:rPr lang="en-US" baseline="30000" smtClean="0"/>
              <a:t>rd</a:t>
            </a:r>
            <a:r>
              <a:rPr lang="en-US" smtClean="0"/>
              <a:t> Quarter Report (2012)</a:t>
            </a:r>
          </a:p>
        </p:txBody>
      </p:sp>
      <p:pic>
        <p:nvPicPr>
          <p:cNvPr id="46083" name="Picture 4"/>
          <p:cNvPicPr>
            <a:picLocks noChangeAspect="1"/>
          </p:cNvPicPr>
          <p:nvPr/>
        </p:nvPicPr>
        <p:blipFill>
          <a:blip r:embed="rId4" cstate="print"/>
          <a:srcRect/>
          <a:stretch>
            <a:fillRect/>
          </a:stretch>
        </p:blipFill>
        <p:spPr bwMode="auto">
          <a:xfrm>
            <a:off x="457200" y="1274763"/>
            <a:ext cx="5397500" cy="4776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7106" name="Title 1"/>
          <p:cNvSpPr>
            <a:spLocks noGrp="1"/>
          </p:cNvSpPr>
          <p:nvPr>
            <p:ph type="title"/>
          </p:nvPr>
        </p:nvSpPr>
        <p:spPr/>
        <p:txBody>
          <a:bodyPr/>
          <a:lstStyle/>
          <a:p>
            <a:r>
              <a:rPr lang="en-US" smtClean="0"/>
              <a:t>3</a:t>
            </a:r>
            <a:r>
              <a:rPr lang="en-US" baseline="30000" smtClean="0"/>
              <a:t>rd</a:t>
            </a:r>
            <a:r>
              <a:rPr lang="en-US" smtClean="0"/>
              <a:t> Quarter Report (2012)</a:t>
            </a:r>
          </a:p>
        </p:txBody>
      </p:sp>
      <p:pic>
        <p:nvPicPr>
          <p:cNvPr id="47107" name="Picture 3"/>
          <p:cNvPicPr>
            <a:picLocks noChangeAspect="1"/>
          </p:cNvPicPr>
          <p:nvPr/>
        </p:nvPicPr>
        <p:blipFill>
          <a:blip r:embed="rId4" cstate="print"/>
          <a:srcRect/>
          <a:stretch>
            <a:fillRect/>
          </a:stretch>
        </p:blipFill>
        <p:spPr bwMode="auto">
          <a:xfrm>
            <a:off x="1317625" y="1238250"/>
            <a:ext cx="4262438" cy="471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8130" name="Title 1"/>
          <p:cNvSpPr>
            <a:spLocks noGrp="1"/>
          </p:cNvSpPr>
          <p:nvPr>
            <p:ph type="title"/>
          </p:nvPr>
        </p:nvSpPr>
        <p:spPr/>
        <p:txBody>
          <a:bodyPr/>
          <a:lstStyle/>
          <a:p>
            <a:r>
              <a:rPr lang="en-US" smtClean="0"/>
              <a:t>3</a:t>
            </a:r>
            <a:r>
              <a:rPr lang="en-US" baseline="30000" smtClean="0"/>
              <a:t>rd</a:t>
            </a:r>
            <a:r>
              <a:rPr lang="en-US" smtClean="0"/>
              <a:t> Quarter Report (2012)</a:t>
            </a:r>
          </a:p>
        </p:txBody>
      </p:sp>
      <p:pic>
        <p:nvPicPr>
          <p:cNvPr id="48131" name="Picture 3"/>
          <p:cNvPicPr>
            <a:picLocks noChangeAspect="1"/>
          </p:cNvPicPr>
          <p:nvPr/>
        </p:nvPicPr>
        <p:blipFill>
          <a:blip r:embed="rId4" cstate="print"/>
          <a:srcRect/>
          <a:stretch>
            <a:fillRect/>
          </a:stretch>
        </p:blipFill>
        <p:spPr bwMode="auto">
          <a:xfrm>
            <a:off x="996950" y="1206500"/>
            <a:ext cx="4691063" cy="476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9154" name="Title 1"/>
          <p:cNvSpPr>
            <a:spLocks noGrp="1"/>
          </p:cNvSpPr>
          <p:nvPr>
            <p:ph type="title"/>
          </p:nvPr>
        </p:nvSpPr>
        <p:spPr/>
        <p:txBody>
          <a:bodyPr/>
          <a:lstStyle/>
          <a:p>
            <a:r>
              <a:rPr lang="en-US" smtClean="0"/>
              <a:t>3</a:t>
            </a:r>
            <a:r>
              <a:rPr lang="en-US" baseline="30000" smtClean="0"/>
              <a:t>rd</a:t>
            </a:r>
            <a:r>
              <a:rPr lang="en-US" smtClean="0"/>
              <a:t> Quarter Report (2012)</a:t>
            </a:r>
          </a:p>
        </p:txBody>
      </p:sp>
      <p:pic>
        <p:nvPicPr>
          <p:cNvPr id="49155" name="Picture 3"/>
          <p:cNvPicPr>
            <a:picLocks noChangeAspect="1"/>
          </p:cNvPicPr>
          <p:nvPr/>
        </p:nvPicPr>
        <p:blipFill>
          <a:blip r:embed="rId4" cstate="print"/>
          <a:srcRect/>
          <a:stretch>
            <a:fillRect/>
          </a:stretch>
        </p:blipFill>
        <p:spPr bwMode="auto">
          <a:xfrm>
            <a:off x="1304925" y="1198563"/>
            <a:ext cx="4376738" cy="481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0178" name="Title 1"/>
          <p:cNvSpPr>
            <a:spLocks noGrp="1"/>
          </p:cNvSpPr>
          <p:nvPr>
            <p:ph type="title"/>
          </p:nvPr>
        </p:nvSpPr>
        <p:spPr/>
        <p:txBody>
          <a:bodyPr/>
          <a:lstStyle/>
          <a:p>
            <a:r>
              <a:rPr lang="en-US" smtClean="0"/>
              <a:t>Summary</a:t>
            </a:r>
          </a:p>
        </p:txBody>
      </p:sp>
      <p:sp>
        <p:nvSpPr>
          <p:cNvPr id="3" name="Content Placeholder 2"/>
          <p:cNvSpPr>
            <a:spLocks noGrp="1"/>
          </p:cNvSpPr>
          <p:nvPr>
            <p:ph idx="1"/>
          </p:nvPr>
        </p:nvSpPr>
        <p:spPr/>
        <p:txBody>
          <a:bodyPr>
            <a:normAutofit lnSpcReduction="10000"/>
          </a:bodyPr>
          <a:lstStyle/>
          <a:p>
            <a:pPr marL="0" indent="0">
              <a:lnSpc>
                <a:spcPct val="80000"/>
              </a:lnSpc>
              <a:buFont typeface="Arial" pitchFamily="34" charset="0"/>
              <a:buNone/>
            </a:pPr>
            <a:r>
              <a:rPr lang="en-US" sz="2500" b="1" dirty="0" smtClean="0"/>
              <a:t>PROS:</a:t>
            </a:r>
          </a:p>
          <a:p>
            <a:pPr marL="0" indent="0">
              <a:lnSpc>
                <a:spcPct val="80000"/>
              </a:lnSpc>
            </a:pPr>
            <a:r>
              <a:rPr lang="en-US" sz="2500" dirty="0" smtClean="0"/>
              <a:t>Growth from new </a:t>
            </a:r>
            <a:r>
              <a:rPr lang="en-US" altLang="en-US" sz="2500" dirty="0" smtClean="0"/>
              <a:t>“</a:t>
            </a:r>
            <a:r>
              <a:rPr lang="en-US" sz="2500" dirty="0" smtClean="0"/>
              <a:t>WE</a:t>
            </a:r>
            <a:r>
              <a:rPr lang="en-US" altLang="en-US" sz="2500" dirty="0" smtClean="0"/>
              <a:t>”</a:t>
            </a:r>
            <a:r>
              <a:rPr lang="en-US" sz="2500" dirty="0" smtClean="0"/>
              <a:t> products</a:t>
            </a:r>
          </a:p>
          <a:p>
            <a:pPr marL="0" indent="0">
              <a:lnSpc>
                <a:spcPct val="80000"/>
              </a:lnSpc>
            </a:pPr>
            <a:r>
              <a:rPr lang="en-US" sz="2500" dirty="0" smtClean="0"/>
              <a:t>Expansion and growth opportunities globally</a:t>
            </a:r>
          </a:p>
          <a:p>
            <a:pPr marL="0" indent="0">
              <a:lnSpc>
                <a:spcPct val="80000"/>
              </a:lnSpc>
            </a:pPr>
            <a:r>
              <a:rPr lang="en-US" sz="2500" dirty="0" smtClean="0"/>
              <a:t>Expected revenue to increase over 5 years</a:t>
            </a:r>
          </a:p>
          <a:p>
            <a:pPr marL="0" indent="0">
              <a:lnSpc>
                <a:spcPct val="80000"/>
              </a:lnSpc>
            </a:pPr>
            <a:r>
              <a:rPr lang="en-US" sz="2500" dirty="0" smtClean="0"/>
              <a:t>Increased capital spending from 1% to 4% of revenue for new product development.</a:t>
            </a:r>
          </a:p>
          <a:p>
            <a:pPr marL="0" indent="0">
              <a:lnSpc>
                <a:spcPct val="80000"/>
              </a:lnSpc>
            </a:pPr>
            <a:r>
              <a:rPr lang="en-US" sz="2500" dirty="0" smtClean="0"/>
              <a:t>Dividends paid increasing over last year.</a:t>
            </a:r>
          </a:p>
          <a:p>
            <a:pPr marL="0" indent="0">
              <a:lnSpc>
                <a:spcPct val="80000"/>
              </a:lnSpc>
              <a:buFont typeface="Arial" pitchFamily="34" charset="0"/>
              <a:buNone/>
            </a:pPr>
            <a:r>
              <a:rPr lang="en-US" sz="2500" b="1" dirty="0" smtClean="0"/>
              <a:t>CONS:</a:t>
            </a:r>
          </a:p>
          <a:p>
            <a:pPr marL="0" indent="0">
              <a:lnSpc>
                <a:spcPct val="80000"/>
              </a:lnSpc>
            </a:pPr>
            <a:r>
              <a:rPr lang="en-US" sz="2500" dirty="0" smtClean="0"/>
              <a:t>3</a:t>
            </a:r>
            <a:r>
              <a:rPr lang="en-US" sz="2500" baseline="30000" dirty="0" smtClean="0"/>
              <a:t>rd</a:t>
            </a:r>
            <a:r>
              <a:rPr lang="en-US" sz="2500" dirty="0" smtClean="0"/>
              <a:t> quarter report showed big loss in Mobile Solutions department</a:t>
            </a:r>
          </a:p>
          <a:p>
            <a:pPr marL="0" indent="0">
              <a:lnSpc>
                <a:spcPct val="80000"/>
              </a:lnSpc>
            </a:pPr>
            <a:r>
              <a:rPr lang="en-US" sz="2500" dirty="0" smtClean="0"/>
              <a:t>No plan yet on dealing with decreasing profit of mobile solutions.</a:t>
            </a:r>
          </a:p>
          <a:p>
            <a:pPr marL="0" indent="0">
              <a:lnSpc>
                <a:spcPct val="80000"/>
              </a:lnSpc>
            </a:pPr>
            <a:r>
              <a:rPr lang="en-US" sz="2500" dirty="0" smtClean="0"/>
              <a:t>Risk of a big loss of whole department</a:t>
            </a:r>
            <a:br>
              <a:rPr lang="en-US" sz="2500" dirty="0" smtClean="0"/>
            </a:br>
            <a:endParaRPr lang="en-US" sz="2500" dirty="0" smtClean="0"/>
          </a:p>
          <a:p>
            <a:pPr marL="0" indent="0">
              <a:lnSpc>
                <a:spcPct val="80000"/>
              </a:lnSpc>
            </a:pPr>
            <a:endParaRPr lang="en-US" sz="2500" dirty="0" smtClean="0"/>
          </a:p>
          <a:p>
            <a:pPr marL="0" indent="0">
              <a:lnSpc>
                <a:spcPct val="80000"/>
              </a:lnSpc>
              <a:buFont typeface="Arial" pitchFamily="34" charset="0"/>
              <a:buNone/>
            </a:pPr>
            <a:endParaRPr lang="en-US" sz="2500" dirty="0" smtClean="0"/>
          </a:p>
          <a:p>
            <a:pPr marL="0" indent="0">
              <a:lnSpc>
                <a:spcPct val="80000"/>
              </a:lnSpc>
            </a:pPr>
            <a:endParaRPr lang="en-US" sz="2500" dirty="0"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02" name="Title 1"/>
          <p:cNvSpPr>
            <a:spLocks noGrp="1"/>
          </p:cNvSpPr>
          <p:nvPr>
            <p:ph type="title"/>
          </p:nvPr>
        </p:nvSpPr>
        <p:spPr>
          <a:xfrm>
            <a:off x="457200" y="2297113"/>
            <a:ext cx="8229600" cy="1143000"/>
          </a:xfrm>
        </p:spPr>
        <p:txBody>
          <a:bodyPr/>
          <a:lstStyle/>
          <a:p>
            <a:r>
              <a:rPr lang="en-US" smtClean="0"/>
              <a:t>RECOMMENDATION</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2752249" y="2055021"/>
            <a:ext cx="2906565" cy="1569660"/>
          </a:xfrm>
          <a:prstGeom prst="rect">
            <a:avLst/>
          </a:prstGeom>
          <a:noFill/>
          <a:ln>
            <a:noFill/>
          </a:ln>
          <a:scene3d>
            <a:camera prst="perspectiveBelow"/>
            <a:lightRig rig="threePt" dir="t"/>
          </a:scene3d>
        </p:spPr>
        <p:txBody>
          <a:bodyPr wrap="none">
            <a:spAutoFit/>
          </a:bodyPr>
          <a:lstStyle/>
          <a:p>
            <a:pPr algn="ctr" fontAlgn="auto">
              <a:spcBef>
                <a:spcPts val="0"/>
              </a:spcBef>
              <a:spcAft>
                <a:spcPts val="0"/>
              </a:spcAft>
              <a:defRPr/>
            </a:pPr>
            <a:r>
              <a:rPr lang="en-CA" sz="9600" b="1" dirty="0" smtClean="0">
                <a:ln w="24500" cmpd="dbl">
                  <a:solidFill>
                    <a:srgbClr val="FFC000"/>
                  </a:solidFill>
                  <a:prstDash val="solid"/>
                  <a:miter lim="800000"/>
                </a:ln>
                <a:solidFill>
                  <a:srgbClr val="FFC000"/>
                </a:solidFill>
                <a:effectLst>
                  <a:outerShdw blurRad="38100" dist="38100" dir="7020000" algn="tl">
                    <a:srgbClr val="000000">
                      <a:alpha val="35000"/>
                    </a:srgbClr>
                  </a:outerShdw>
                </a:effectLst>
                <a:latin typeface="+mn-lt"/>
                <a:ea typeface="+mn-ea"/>
              </a:rPr>
              <a:t>BUY!</a:t>
            </a:r>
            <a:endParaRPr lang="en-CA" sz="9600" b="1" dirty="0">
              <a:ln w="24500" cmpd="dbl">
                <a:solidFill>
                  <a:srgbClr val="FFC000"/>
                </a:solidFill>
                <a:prstDash val="solid"/>
                <a:miter lim="800000"/>
              </a:ln>
              <a:solidFill>
                <a:srgbClr val="FFC000"/>
              </a:solidFill>
              <a:effectLst>
                <a:outerShdw blurRad="38100" dist="38100" dir="7020000" algn="tl">
                  <a:srgbClr val="000000">
                    <a:alpha val="35000"/>
                  </a:srgbClr>
                </a:outerShdw>
              </a:effectLst>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5" name="Picture 4" descr="Trinidad Drilling LTD.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971600" y="1179206"/>
            <a:ext cx="7138408" cy="5562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5" name="Straight Connector 4"/>
          <p:cNvCxnSpPr/>
          <p:nvPr/>
        </p:nvCxnSpPr>
        <p:spPr>
          <a:xfrm>
            <a:off x="0" y="1066800"/>
            <a:ext cx="62484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04801" y="1371600"/>
            <a:ext cx="2657331" cy="523220"/>
          </a:xfrm>
          <a:prstGeom prst="rect">
            <a:avLst/>
          </a:prstGeom>
          <a:noFill/>
        </p:spPr>
        <p:txBody>
          <a:bodyPr wrap="none" rtlCol="0">
            <a:spAutoFit/>
          </a:bodyPr>
          <a:lstStyle/>
          <a:p>
            <a:r>
              <a:rPr lang="en-US" sz="2800" b="1" dirty="0" smtClean="0">
                <a:solidFill>
                  <a:srgbClr val="FFC000"/>
                </a:solidFill>
              </a:rPr>
              <a:t>Oilfield Services</a:t>
            </a:r>
            <a:endParaRPr lang="en-US" sz="2800" b="1" dirty="0">
              <a:solidFill>
                <a:srgbClr val="FFC000"/>
              </a:solidFill>
            </a:endParaRPr>
          </a:p>
        </p:txBody>
      </p:sp>
      <p:sp>
        <p:nvSpPr>
          <p:cNvPr id="9" name="TextBox 8"/>
          <p:cNvSpPr txBox="1"/>
          <p:nvPr/>
        </p:nvSpPr>
        <p:spPr>
          <a:xfrm>
            <a:off x="294504" y="2057400"/>
            <a:ext cx="8375822" cy="181588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sz="2800" dirty="0"/>
              <a:t>Assist drilling co. in setting up oil and gas wells</a:t>
            </a:r>
          </a:p>
          <a:p>
            <a:endParaRPr lang="en-US" sz="2800" dirty="0"/>
          </a:p>
          <a:p>
            <a:r>
              <a:rPr lang="en-US" sz="2800" dirty="0"/>
              <a:t>Manufacture, repair and maintain equipment used in extraction</a:t>
            </a:r>
          </a:p>
        </p:txBody>
      </p:sp>
      <p:cxnSp>
        <p:nvCxnSpPr>
          <p:cNvPr id="10" name="Straight Connector 9"/>
          <p:cNvCxnSpPr/>
          <p:nvPr/>
        </p:nvCxnSpPr>
        <p:spPr>
          <a:xfrm>
            <a:off x="0" y="4495800"/>
            <a:ext cx="9144000"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82" y="5003959"/>
            <a:ext cx="2212889" cy="1854042"/>
          </a:xfrm>
          <a:prstGeom prst="rect">
            <a:avLst/>
          </a:prstGeom>
        </p:spPr>
      </p:pic>
      <p:sp>
        <p:nvSpPr>
          <p:cNvPr id="12" name="Rectangle 11"/>
          <p:cNvSpPr/>
          <p:nvPr/>
        </p:nvSpPr>
        <p:spPr>
          <a:xfrm>
            <a:off x="294504" y="4495801"/>
            <a:ext cx="2219067" cy="50815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Seismic Testing</a:t>
            </a:r>
            <a:endParaRPr lang="en-US" b="1" dirty="0"/>
          </a:p>
        </p:txBody>
      </p:sp>
      <p:sp>
        <p:nvSpPr>
          <p:cNvPr id="13" name="TextBox 12"/>
          <p:cNvSpPr txBox="1"/>
          <p:nvPr/>
        </p:nvSpPr>
        <p:spPr>
          <a:xfrm>
            <a:off x="2743200" y="4749880"/>
            <a:ext cx="4104502" cy="1015663"/>
          </a:xfrm>
          <a:prstGeom prst="rect">
            <a:avLst/>
          </a:prstGeom>
          <a:noFill/>
        </p:spPr>
        <p:txBody>
          <a:bodyPr wrap="square" rtlCol="0">
            <a:spAutoFit/>
          </a:bodyPr>
          <a:lstStyle/>
          <a:p>
            <a:r>
              <a:rPr lang="en-US" sz="2000" dirty="0"/>
              <a:t>The</a:t>
            </a:r>
            <a:r>
              <a:rPr lang="en-US" sz="2000" dirty="0" smtClean="0"/>
              <a:t> use of reflected seismic waves to estimate the properties of the Earth’s surface</a:t>
            </a:r>
            <a:endParaRPr lang="en-US" sz="2000" dirty="0"/>
          </a:p>
        </p:txBody>
      </p:sp>
      <p:graphicFrame>
        <p:nvGraphicFramePr>
          <p:cNvPr id="15" name="Chart 14"/>
          <p:cNvGraphicFramePr/>
          <p:nvPr>
            <p:extLst>
              <p:ext uri="{D42A27DB-BD31-4B8C-83A1-F6EECF244321}">
                <p14:modId xmlns:p14="http://schemas.microsoft.com/office/powerpoint/2010/main" val="4175871097"/>
              </p:ext>
            </p:extLst>
          </p:nvPr>
        </p:nvGraphicFramePr>
        <p:xfrm>
          <a:off x="6248400" y="185320"/>
          <a:ext cx="2895600" cy="1447890"/>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Straight Connector 17"/>
          <p:cNvCxnSpPr/>
          <p:nvPr/>
        </p:nvCxnSpPr>
        <p:spPr>
          <a:xfrm>
            <a:off x="8305800" y="1066800"/>
            <a:ext cx="838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69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195736" y="1484784"/>
            <a:ext cx="4896544" cy="830997"/>
          </a:xfrm>
          <a:prstGeom prst="rect">
            <a:avLst/>
          </a:prstGeom>
          <a:noFill/>
        </p:spPr>
        <p:txBody>
          <a:bodyPr wrap="square" rtlCol="0">
            <a:spAutoFit/>
          </a:bodyPr>
          <a:lstStyle/>
          <a:p>
            <a:r>
              <a:rPr lang="en-US" sz="4800" b="1" dirty="0" smtClean="0"/>
              <a:t>Technical Analysis</a:t>
            </a:r>
            <a:endParaRPr lang="en-US" sz="4800" b="1" dirty="0"/>
          </a:p>
        </p:txBody>
      </p:sp>
      <p:pic>
        <p:nvPicPr>
          <p:cNvPr id="4098" name="Picture 2"/>
          <p:cNvPicPr>
            <a:picLocks noChangeAspect="1" noChangeArrowheads="1"/>
          </p:cNvPicPr>
          <p:nvPr/>
        </p:nvPicPr>
        <p:blipFill>
          <a:blip r:embed="rId3" cstate="print"/>
          <a:srcRect/>
          <a:stretch>
            <a:fillRect/>
          </a:stretch>
        </p:blipFill>
        <p:spPr bwMode="auto">
          <a:xfrm>
            <a:off x="2333625" y="3140968"/>
            <a:ext cx="4476750" cy="247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6228184" cy="707886"/>
          </a:xfrm>
          <a:prstGeom prst="rect">
            <a:avLst/>
          </a:prstGeom>
        </p:spPr>
        <p:txBody>
          <a:bodyPr wrap="square">
            <a:spAutoFit/>
          </a:bodyPr>
          <a:lstStyle/>
          <a:p>
            <a:r>
              <a:rPr lang="en-CA" sz="2000" b="1" cap="all" dirty="0" smtClean="0"/>
              <a:t>TECHNICAL ANALYSIS: </a:t>
            </a:r>
            <a:r>
              <a:rPr lang="en-CA" sz="2000" dirty="0" smtClean="0"/>
              <a:t>1-year </a:t>
            </a:r>
            <a:r>
              <a:rPr lang="en-US" sz="2000" dirty="0" smtClean="0"/>
              <a:t>TDG </a:t>
            </a:r>
            <a:r>
              <a:rPr lang="en-US" sz="2000" dirty="0" err="1" smtClean="0"/>
              <a:t>vs</a:t>
            </a:r>
            <a:r>
              <a:rPr lang="en-US" sz="2000" dirty="0" smtClean="0"/>
              <a:t> S&amp;P Composite</a:t>
            </a:r>
          </a:p>
          <a:p>
            <a:endParaRPr lang="en-CA" sz="2000" b="1" cap="all" dirty="0"/>
          </a:p>
        </p:txBody>
      </p:sp>
      <p:pic>
        <p:nvPicPr>
          <p:cNvPr id="3074" name="Picture 2"/>
          <p:cNvPicPr>
            <a:picLocks noChangeAspect="1" noChangeArrowheads="1"/>
          </p:cNvPicPr>
          <p:nvPr/>
        </p:nvPicPr>
        <p:blipFill>
          <a:blip r:embed="rId3" cstate="print"/>
          <a:srcRect/>
          <a:stretch>
            <a:fillRect/>
          </a:stretch>
        </p:blipFill>
        <p:spPr bwMode="auto">
          <a:xfrm>
            <a:off x="107503" y="1795066"/>
            <a:ext cx="8945241" cy="44422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8388424" cy="707886"/>
          </a:xfrm>
          <a:prstGeom prst="rect">
            <a:avLst/>
          </a:prstGeom>
        </p:spPr>
        <p:txBody>
          <a:bodyPr wrap="square">
            <a:spAutoFit/>
          </a:bodyPr>
          <a:lstStyle/>
          <a:p>
            <a:r>
              <a:rPr lang="en-CA" sz="2000" b="1" cap="all" dirty="0" smtClean="0"/>
              <a:t>TECHNICAL ANALYSIS: </a:t>
            </a:r>
            <a:r>
              <a:rPr lang="en-CA" sz="2000" dirty="0" smtClean="0"/>
              <a:t>5-year </a:t>
            </a:r>
            <a:r>
              <a:rPr lang="en-US" sz="2000" dirty="0" smtClean="0"/>
              <a:t>TDG </a:t>
            </a:r>
            <a:r>
              <a:rPr lang="en-US" sz="2000" dirty="0" err="1" smtClean="0"/>
              <a:t>vs</a:t>
            </a:r>
            <a:r>
              <a:rPr lang="en-US" sz="2000" dirty="0" smtClean="0"/>
              <a:t> S&amp;P Composite</a:t>
            </a:r>
          </a:p>
          <a:p>
            <a:r>
              <a:rPr lang="en-CA" sz="2000" b="1" cap="all" dirty="0" smtClean="0"/>
              <a:t> </a:t>
            </a:r>
            <a:endParaRPr lang="en-CA" sz="2000" b="1" cap="all" dirty="0"/>
          </a:p>
        </p:txBody>
      </p:sp>
      <p:pic>
        <p:nvPicPr>
          <p:cNvPr id="7" name="Picture 3"/>
          <p:cNvPicPr>
            <a:picLocks noChangeAspect="1" noChangeArrowheads="1"/>
          </p:cNvPicPr>
          <p:nvPr/>
        </p:nvPicPr>
        <p:blipFill>
          <a:blip r:embed="rId3" cstate="print"/>
          <a:srcRect/>
          <a:stretch>
            <a:fillRect/>
          </a:stretch>
        </p:blipFill>
        <p:spPr bwMode="auto">
          <a:xfrm>
            <a:off x="107504" y="1820089"/>
            <a:ext cx="8928992" cy="4453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7452320" cy="707886"/>
          </a:xfrm>
          <a:prstGeom prst="rect">
            <a:avLst/>
          </a:prstGeom>
        </p:spPr>
        <p:txBody>
          <a:bodyPr wrap="square">
            <a:spAutoFit/>
          </a:bodyPr>
          <a:lstStyle/>
          <a:p>
            <a:r>
              <a:rPr lang="en-CA" sz="2000" b="1" cap="all" dirty="0" smtClean="0"/>
              <a:t>TECHNICAL ANALYSIS: </a:t>
            </a:r>
            <a:r>
              <a:rPr lang="en-CA" sz="2000" dirty="0" smtClean="0"/>
              <a:t>10-year </a:t>
            </a:r>
            <a:r>
              <a:rPr lang="en-US" sz="2000" dirty="0" smtClean="0"/>
              <a:t>TDG </a:t>
            </a:r>
            <a:r>
              <a:rPr lang="en-US" sz="2000" dirty="0" err="1" smtClean="0"/>
              <a:t>vs</a:t>
            </a:r>
            <a:r>
              <a:rPr lang="en-US" sz="2000" dirty="0" smtClean="0"/>
              <a:t> S&amp;P Composite</a:t>
            </a:r>
          </a:p>
          <a:p>
            <a:endParaRPr lang="en-CA" sz="2000" b="1" cap="all" dirty="0"/>
          </a:p>
        </p:txBody>
      </p:sp>
      <p:pic>
        <p:nvPicPr>
          <p:cNvPr id="4098" name="Picture 2"/>
          <p:cNvPicPr>
            <a:picLocks noChangeAspect="1" noChangeArrowheads="1"/>
          </p:cNvPicPr>
          <p:nvPr/>
        </p:nvPicPr>
        <p:blipFill>
          <a:blip r:embed="rId3" cstate="print"/>
          <a:srcRect/>
          <a:stretch>
            <a:fillRect/>
          </a:stretch>
        </p:blipFill>
        <p:spPr bwMode="auto">
          <a:xfrm>
            <a:off x="107504" y="1793053"/>
            <a:ext cx="8964488" cy="4444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8316416" cy="707886"/>
          </a:xfrm>
          <a:prstGeom prst="rect">
            <a:avLst/>
          </a:prstGeom>
        </p:spPr>
        <p:txBody>
          <a:bodyPr wrap="square">
            <a:spAutoFit/>
          </a:bodyPr>
          <a:lstStyle/>
          <a:p>
            <a:r>
              <a:rPr lang="en-CA" sz="2000" b="1" cap="all" dirty="0" smtClean="0"/>
              <a:t>TECHNICAL ANALYSIS: </a:t>
            </a:r>
            <a:r>
              <a:rPr lang="en-CA" sz="2000" dirty="0" smtClean="0"/>
              <a:t>5-year </a:t>
            </a:r>
            <a:r>
              <a:rPr lang="en-US" sz="2000" dirty="0" smtClean="0"/>
              <a:t>TDG VS S&amp;P/TSX Weight Oil and Gas</a:t>
            </a:r>
            <a:endParaRPr lang="en-CA" sz="2000" b="1" cap="all" dirty="0" smtClean="0"/>
          </a:p>
          <a:p>
            <a:endParaRPr lang="en-CA" sz="2000" b="1" cap="all" dirty="0"/>
          </a:p>
        </p:txBody>
      </p:sp>
      <p:pic>
        <p:nvPicPr>
          <p:cNvPr id="2052" name="Picture 4"/>
          <p:cNvPicPr>
            <a:picLocks noChangeAspect="1" noChangeArrowheads="1"/>
          </p:cNvPicPr>
          <p:nvPr/>
        </p:nvPicPr>
        <p:blipFill>
          <a:blip r:embed="rId3" cstate="print"/>
          <a:srcRect/>
          <a:stretch>
            <a:fillRect/>
          </a:stretch>
        </p:blipFill>
        <p:spPr bwMode="auto">
          <a:xfrm>
            <a:off x="72008" y="1772816"/>
            <a:ext cx="8964488" cy="44632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6732240" cy="400110"/>
          </a:xfrm>
          <a:prstGeom prst="rect">
            <a:avLst/>
          </a:prstGeom>
        </p:spPr>
        <p:txBody>
          <a:bodyPr wrap="square">
            <a:spAutoFit/>
          </a:bodyPr>
          <a:lstStyle/>
          <a:p>
            <a:r>
              <a:rPr lang="en-CA" sz="2000" b="1" cap="all" dirty="0" smtClean="0"/>
              <a:t>TECHNICAL ANALYSIS: </a:t>
            </a:r>
            <a:r>
              <a:rPr lang="en-CA" sz="2000" dirty="0" smtClean="0"/>
              <a:t>5-year 20 </a:t>
            </a:r>
            <a:r>
              <a:rPr lang="en-CA" sz="2000" dirty="0" err="1" smtClean="0"/>
              <a:t>vs</a:t>
            </a:r>
            <a:r>
              <a:rPr lang="en-CA" sz="2000" dirty="0" smtClean="0"/>
              <a:t> 50 MAVG</a:t>
            </a:r>
            <a:endParaRPr lang="en-CA" sz="2000" cap="all" dirty="0"/>
          </a:p>
        </p:txBody>
      </p:sp>
      <p:pic>
        <p:nvPicPr>
          <p:cNvPr id="5122" name="Picture 2"/>
          <p:cNvPicPr>
            <a:picLocks noChangeAspect="1" noChangeArrowheads="1"/>
          </p:cNvPicPr>
          <p:nvPr/>
        </p:nvPicPr>
        <p:blipFill>
          <a:blip r:embed="rId3" cstate="print"/>
          <a:srcRect/>
          <a:stretch>
            <a:fillRect/>
          </a:stretch>
        </p:blipFill>
        <p:spPr bwMode="auto">
          <a:xfrm>
            <a:off x="72008" y="1781494"/>
            <a:ext cx="8964488" cy="4527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2843808" cy="400110"/>
          </a:xfrm>
          <a:prstGeom prst="rect">
            <a:avLst/>
          </a:prstGeom>
        </p:spPr>
        <p:txBody>
          <a:bodyPr wrap="square">
            <a:spAutoFit/>
          </a:bodyPr>
          <a:lstStyle/>
          <a:p>
            <a:r>
              <a:rPr lang="en-CA" sz="2000" b="1" cap="all" dirty="0" smtClean="0"/>
              <a:t>MISSION statement:</a:t>
            </a:r>
            <a:endParaRPr lang="en-CA" sz="2000" b="1" cap="all" dirty="0"/>
          </a:p>
        </p:txBody>
      </p:sp>
      <p:pic>
        <p:nvPicPr>
          <p:cNvPr id="2051" name="Picture 3"/>
          <p:cNvPicPr>
            <a:picLocks noChangeAspect="1" noChangeArrowheads="1"/>
          </p:cNvPicPr>
          <p:nvPr/>
        </p:nvPicPr>
        <p:blipFill>
          <a:blip r:embed="rId3" cstate="print"/>
          <a:srcRect/>
          <a:stretch>
            <a:fillRect/>
          </a:stretch>
        </p:blipFill>
        <p:spPr bwMode="auto">
          <a:xfrm>
            <a:off x="3908133" y="1268760"/>
            <a:ext cx="5128363" cy="5472608"/>
          </a:xfrm>
          <a:prstGeom prst="rect">
            <a:avLst/>
          </a:prstGeom>
          <a:noFill/>
          <a:ln w="9525">
            <a:noFill/>
            <a:miter lim="800000"/>
            <a:headEnd/>
            <a:tailEnd/>
          </a:ln>
        </p:spPr>
      </p:pic>
      <p:sp>
        <p:nvSpPr>
          <p:cNvPr id="9" name="Rectangle 8"/>
          <p:cNvSpPr/>
          <p:nvPr/>
        </p:nvSpPr>
        <p:spPr>
          <a:xfrm>
            <a:off x="539552" y="1628800"/>
            <a:ext cx="4392488" cy="5040560"/>
          </a:xfrm>
          <a:prstGeom prst="rect">
            <a:avLst/>
          </a:prstGeom>
        </p:spPr>
        <p:txBody>
          <a:bodyPr wrap="square">
            <a:spAutoFit/>
          </a:bodyPr>
          <a:lstStyle/>
          <a:p>
            <a:endParaRPr lang="en-CA" dirty="0"/>
          </a:p>
          <a:p>
            <a:r>
              <a:rPr lang="en-CA" dirty="0" smtClean="0"/>
              <a:t>Trinidad </a:t>
            </a:r>
            <a:r>
              <a:rPr lang="en-CA" dirty="0"/>
              <a:t>is a </a:t>
            </a:r>
            <a:r>
              <a:rPr lang="en-CA" u="sng" dirty="0"/>
              <a:t>growth-oriented, dividend-paying </a:t>
            </a:r>
            <a:r>
              <a:rPr lang="en-CA" dirty="0"/>
              <a:t>oil and natural gas services </a:t>
            </a:r>
            <a:r>
              <a:rPr lang="en-CA" u="sng" dirty="0"/>
              <a:t>provider based in Calgary, Alberta</a:t>
            </a:r>
            <a:r>
              <a:rPr lang="en-CA" dirty="0"/>
              <a:t>. Trinidad was founded with passion, persistence and a dedication to superior performance; our clear vision and commitment to our business strategy has created one of </a:t>
            </a:r>
            <a:r>
              <a:rPr lang="en-CA" u="sng" dirty="0"/>
              <a:t>North America’s leading drillers</a:t>
            </a:r>
            <a:r>
              <a:rPr lang="en-CA" dirty="0"/>
              <a:t>. Trinidad’s drilling fleet is one of the most highly capable, expertly designed, well-equipped, adaptable and competitive in the industry. Our built-for-purpose style rigs have been creating a strong reputation for Trinidad in </a:t>
            </a:r>
            <a:r>
              <a:rPr lang="en-CA" u="sng" dirty="0"/>
              <a:t>North America’s </a:t>
            </a:r>
            <a:r>
              <a:rPr lang="en-CA" dirty="0"/>
              <a:t>increasingly complex drilling environment. We are fast becoming a driller of choice in a number of existing and emerging plays in </a:t>
            </a:r>
            <a:r>
              <a:rPr lang="en-CA" u="sng" dirty="0"/>
              <a:t>both Canada and the US. </a:t>
            </a:r>
            <a:endParaRPr lang="en-CA"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67544" y="1879681"/>
            <a:ext cx="8208912" cy="3970318"/>
          </a:xfrm>
          <a:prstGeom prst="rect">
            <a:avLst/>
          </a:prstGeom>
        </p:spPr>
        <p:txBody>
          <a:bodyPr wrap="square">
            <a:spAutoFit/>
          </a:bodyPr>
          <a:lstStyle/>
          <a:p>
            <a:pPr>
              <a:buFont typeface="Arial" pitchFamily="34" charset="0"/>
              <a:buChar char="•"/>
            </a:pPr>
            <a:r>
              <a:rPr lang="en-CA" b="1" dirty="0" smtClean="0"/>
              <a:t> Oct 11, 2012</a:t>
            </a:r>
          </a:p>
          <a:p>
            <a:r>
              <a:rPr lang="en-CA" dirty="0" smtClean="0"/>
              <a:t>Trinidad Drilling Ltd. to Release Third Quarter 2012 Results and to Hold Conference Call and Webcast</a:t>
            </a:r>
          </a:p>
          <a:p>
            <a:pPr>
              <a:buFont typeface="Arial" pitchFamily="34" charset="0"/>
              <a:buChar char="•"/>
            </a:pPr>
            <a:endParaRPr lang="en-CA" b="1" dirty="0" smtClean="0"/>
          </a:p>
          <a:p>
            <a:pPr>
              <a:buFont typeface="Arial" pitchFamily="34" charset="0"/>
              <a:buChar char="•"/>
            </a:pPr>
            <a:r>
              <a:rPr lang="en-CA" b="1" dirty="0" smtClean="0"/>
              <a:t> Sep 19, 2012</a:t>
            </a:r>
          </a:p>
          <a:p>
            <a:r>
              <a:rPr lang="en-CA" dirty="0" smtClean="0"/>
              <a:t>Trinidad Drilling Ltd. Declares Third Quarter Dividend</a:t>
            </a:r>
          </a:p>
          <a:p>
            <a:pPr>
              <a:buFont typeface="Arial" pitchFamily="34" charset="0"/>
              <a:buChar char="•"/>
            </a:pPr>
            <a:endParaRPr lang="en-CA" b="1" dirty="0" smtClean="0"/>
          </a:p>
          <a:p>
            <a:pPr>
              <a:buFont typeface="Arial" pitchFamily="34" charset="0"/>
              <a:buChar char="•"/>
            </a:pPr>
            <a:r>
              <a:rPr lang="en-CA" b="1" dirty="0" smtClean="0"/>
              <a:t> January 2012 </a:t>
            </a:r>
            <a:r>
              <a:rPr lang="en-CA" dirty="0" smtClean="0"/>
              <a:t>Trinidad announced changes to its management team. Lyle </a:t>
            </a:r>
            <a:r>
              <a:rPr lang="en-CA" dirty="0" err="1" smtClean="0"/>
              <a:t>Whitmarsh</a:t>
            </a:r>
            <a:r>
              <a:rPr lang="en-CA" dirty="0" smtClean="0"/>
              <a:t>, previously Trinidad’s President and Chief Executive Officer became the Company’s Chief Executive Officer, focusing more specifically on the strategic direction and management of the Company. Brent Conway, previously Executive Vice President and Chief Financial Officer was promoted to the role of President; and Lesley Bolster, previously Vice President Finance and Treasurer was promoted to Trinidad’s Chief Financial Officer.</a:t>
            </a:r>
          </a:p>
        </p:txBody>
      </p:sp>
      <p:sp>
        <p:nvSpPr>
          <p:cNvPr id="6" name="Rectangle 5"/>
          <p:cNvSpPr/>
          <p:nvPr/>
        </p:nvSpPr>
        <p:spPr>
          <a:xfrm>
            <a:off x="72008" y="1196752"/>
            <a:ext cx="2843808" cy="400110"/>
          </a:xfrm>
          <a:prstGeom prst="rect">
            <a:avLst/>
          </a:prstGeom>
        </p:spPr>
        <p:txBody>
          <a:bodyPr wrap="square">
            <a:spAutoFit/>
          </a:bodyPr>
          <a:lstStyle/>
          <a:p>
            <a:r>
              <a:rPr lang="en-CA" sz="2000" b="1" cap="all" dirty="0" smtClean="0"/>
              <a:t>CURRENT NEWS:</a:t>
            </a:r>
            <a:endParaRPr lang="en-CA" sz="2000" b="1" cap="all"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6732240" cy="400110"/>
          </a:xfrm>
          <a:prstGeom prst="rect">
            <a:avLst/>
          </a:prstGeom>
        </p:spPr>
        <p:txBody>
          <a:bodyPr wrap="square">
            <a:spAutoFit/>
          </a:bodyPr>
          <a:lstStyle/>
          <a:p>
            <a:r>
              <a:rPr lang="en-CA" sz="2000" b="1" cap="all" dirty="0" smtClean="0"/>
              <a:t>GROUTH HIGHLIGHTS:</a:t>
            </a:r>
            <a:endParaRPr lang="en-CA" sz="2000" b="1" cap="all" dirty="0"/>
          </a:p>
        </p:txBody>
      </p:sp>
      <p:pic>
        <p:nvPicPr>
          <p:cNvPr id="4099" name="Picture 3"/>
          <p:cNvPicPr>
            <a:picLocks noChangeAspect="1" noChangeArrowheads="1"/>
          </p:cNvPicPr>
          <p:nvPr/>
        </p:nvPicPr>
        <p:blipFill>
          <a:blip r:embed="rId3" cstate="print"/>
          <a:srcRect/>
          <a:stretch>
            <a:fillRect/>
          </a:stretch>
        </p:blipFill>
        <p:spPr bwMode="auto">
          <a:xfrm>
            <a:off x="107504" y="1844824"/>
            <a:ext cx="8933874"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971600" y="1702549"/>
            <a:ext cx="7128792" cy="646331"/>
          </a:xfrm>
          <a:prstGeom prst="rect">
            <a:avLst/>
          </a:prstGeom>
          <a:noFill/>
        </p:spPr>
        <p:txBody>
          <a:bodyPr wrap="square" rtlCol="0">
            <a:spAutoFit/>
          </a:bodyPr>
          <a:lstStyle/>
          <a:p>
            <a:pPr algn="ctr"/>
            <a:r>
              <a:rPr lang="en-US" sz="3600" b="1" dirty="0" smtClean="0"/>
              <a:t>Scope of Services</a:t>
            </a:r>
            <a:endParaRPr lang="en-US" sz="3600" b="1" dirty="0"/>
          </a:p>
        </p:txBody>
      </p:sp>
      <p:pic>
        <p:nvPicPr>
          <p:cNvPr id="5122" name="Picture 2"/>
          <p:cNvPicPr>
            <a:picLocks noChangeAspect="1" noChangeArrowheads="1"/>
          </p:cNvPicPr>
          <p:nvPr/>
        </p:nvPicPr>
        <p:blipFill>
          <a:blip r:embed="rId3" cstate="print"/>
          <a:srcRect/>
          <a:stretch>
            <a:fillRect/>
          </a:stretch>
        </p:blipFill>
        <p:spPr bwMode="auto">
          <a:xfrm>
            <a:off x="2195736" y="2564904"/>
            <a:ext cx="4608512"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1" y="1371600"/>
            <a:ext cx="2657331" cy="523220"/>
          </a:xfrm>
          <a:prstGeom prst="rect">
            <a:avLst/>
          </a:prstGeom>
          <a:noFill/>
        </p:spPr>
        <p:txBody>
          <a:bodyPr wrap="none" rtlCol="0">
            <a:spAutoFit/>
          </a:bodyPr>
          <a:lstStyle/>
          <a:p>
            <a:r>
              <a:rPr lang="en-US" sz="2800" b="1" dirty="0" smtClean="0">
                <a:solidFill>
                  <a:srgbClr val="FFC000"/>
                </a:solidFill>
              </a:rPr>
              <a:t>Oilfield Services</a:t>
            </a:r>
            <a:endParaRPr lang="en-US" sz="2800" b="1" dirty="0">
              <a:solidFill>
                <a:srgbClr val="FFC000"/>
              </a:solidFill>
            </a:endParaRPr>
          </a:p>
        </p:txBody>
      </p:sp>
      <p:cxnSp>
        <p:nvCxnSpPr>
          <p:cNvPr id="10" name="Straight Connector 9"/>
          <p:cNvCxnSpPr/>
          <p:nvPr/>
        </p:nvCxnSpPr>
        <p:spPr>
          <a:xfrm>
            <a:off x="0" y="4495800"/>
            <a:ext cx="9144000"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2" name="Rectangle 11"/>
          <p:cNvSpPr/>
          <p:nvPr/>
        </p:nvSpPr>
        <p:spPr>
          <a:xfrm>
            <a:off x="3462468" y="4495801"/>
            <a:ext cx="2219067" cy="50815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Transport Services</a:t>
            </a:r>
            <a:endParaRPr lang="en-US" b="1" dirty="0"/>
          </a:p>
        </p:txBody>
      </p:sp>
      <p:sp>
        <p:nvSpPr>
          <p:cNvPr id="13" name="TextBox 12"/>
          <p:cNvSpPr txBox="1"/>
          <p:nvPr/>
        </p:nvSpPr>
        <p:spPr>
          <a:xfrm>
            <a:off x="3200400" y="5437936"/>
            <a:ext cx="2743200" cy="707886"/>
          </a:xfrm>
          <a:prstGeom prst="rect">
            <a:avLst/>
          </a:prstGeom>
          <a:noFill/>
        </p:spPr>
        <p:txBody>
          <a:bodyPr wrap="square" rtlCol="0">
            <a:spAutoFit/>
          </a:bodyPr>
          <a:lstStyle/>
          <a:p>
            <a:r>
              <a:rPr lang="en-US" sz="2000" dirty="0"/>
              <a:t>Moving</a:t>
            </a:r>
            <a:r>
              <a:rPr lang="en-US" sz="2000" dirty="0" smtClean="0"/>
              <a:t> the rigs to the drill site</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06" y="4648200"/>
            <a:ext cx="2944654"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4648200"/>
            <a:ext cx="2498526" cy="2090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15" name="Straight Connector 14"/>
          <p:cNvCxnSpPr/>
          <p:nvPr/>
        </p:nvCxnSpPr>
        <p:spPr>
          <a:xfrm>
            <a:off x="0" y="1066800"/>
            <a:ext cx="62484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Chart 15"/>
          <p:cNvGraphicFramePr/>
          <p:nvPr>
            <p:extLst>
              <p:ext uri="{D42A27DB-BD31-4B8C-83A1-F6EECF244321}">
                <p14:modId xmlns:p14="http://schemas.microsoft.com/office/powerpoint/2010/main" val="874789229"/>
              </p:ext>
            </p:extLst>
          </p:nvPr>
        </p:nvGraphicFramePr>
        <p:xfrm>
          <a:off x="6248400" y="185320"/>
          <a:ext cx="2895600" cy="1447890"/>
        </p:xfrm>
        <a:graphic>
          <a:graphicData uri="http://schemas.openxmlformats.org/drawingml/2006/chart">
            <c:chart xmlns:c="http://schemas.openxmlformats.org/drawingml/2006/chart" xmlns:r="http://schemas.openxmlformats.org/officeDocument/2006/relationships" r:id="rId5"/>
          </a:graphicData>
        </a:graphic>
      </p:graphicFrame>
      <p:cxnSp>
        <p:nvCxnSpPr>
          <p:cNvPr id="17" name="Straight Connector 16"/>
          <p:cNvCxnSpPr/>
          <p:nvPr/>
        </p:nvCxnSpPr>
        <p:spPr>
          <a:xfrm>
            <a:off x="8305800" y="1066800"/>
            <a:ext cx="8382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4504" y="2057400"/>
            <a:ext cx="8375822" cy="181588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sz="2800" dirty="0"/>
              <a:t>Assist drilling co. in setting up oil and gas wells</a:t>
            </a:r>
          </a:p>
          <a:p>
            <a:endParaRPr lang="en-US" sz="2800" dirty="0"/>
          </a:p>
          <a:p>
            <a:r>
              <a:rPr lang="en-US" sz="2800" dirty="0"/>
              <a:t>Manufacture, repair and maintain equipment used in extraction</a:t>
            </a:r>
          </a:p>
        </p:txBody>
      </p:sp>
    </p:spTree>
    <p:extLst>
      <p:ext uri="{BB962C8B-B14F-4D97-AF65-F5344CB8AC3E}">
        <p14:creationId xmlns:p14="http://schemas.microsoft.com/office/powerpoint/2010/main" val="217366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728821" y="1300118"/>
            <a:ext cx="2052228" cy="584775"/>
          </a:xfrm>
          <a:prstGeom prst="rect">
            <a:avLst/>
          </a:prstGeom>
          <a:noFill/>
        </p:spPr>
        <p:txBody>
          <a:bodyPr wrap="square" rtlCol="0">
            <a:spAutoFit/>
          </a:bodyPr>
          <a:lstStyle/>
          <a:p>
            <a:r>
              <a:rPr lang="en-US" sz="3200" b="1" dirty="0" smtClean="0"/>
              <a:t>Rigs</a:t>
            </a:r>
            <a:endParaRPr lang="en-US" sz="3200" b="1" dirty="0"/>
          </a:p>
        </p:txBody>
      </p:sp>
      <p:pic>
        <p:nvPicPr>
          <p:cNvPr id="39940" name="Picture 4" descr="Picture Trinidad Rig 47"/>
          <p:cNvPicPr>
            <a:picLocks noChangeAspect="1" noChangeArrowheads="1"/>
          </p:cNvPicPr>
          <p:nvPr/>
        </p:nvPicPr>
        <p:blipFill>
          <a:blip r:embed="rId3" cstate="print"/>
          <a:srcRect/>
          <a:stretch>
            <a:fillRect/>
          </a:stretch>
        </p:blipFill>
        <p:spPr bwMode="auto">
          <a:xfrm>
            <a:off x="5220072" y="1884893"/>
            <a:ext cx="3420380" cy="4563509"/>
          </a:xfrm>
          <a:prstGeom prst="rect">
            <a:avLst/>
          </a:prstGeom>
          <a:noFill/>
        </p:spPr>
      </p:pic>
      <p:pic>
        <p:nvPicPr>
          <p:cNvPr id="39941" name="Picture 5"/>
          <p:cNvPicPr>
            <a:picLocks noChangeAspect="1" noChangeArrowheads="1"/>
          </p:cNvPicPr>
          <p:nvPr/>
        </p:nvPicPr>
        <p:blipFill>
          <a:blip r:embed="rId4" cstate="print"/>
          <a:srcRect/>
          <a:stretch>
            <a:fillRect/>
          </a:stretch>
        </p:blipFill>
        <p:spPr bwMode="auto">
          <a:xfrm>
            <a:off x="611560" y="4621138"/>
            <a:ext cx="4143375" cy="800100"/>
          </a:xfrm>
          <a:prstGeom prst="rect">
            <a:avLst/>
          </a:prstGeom>
          <a:noFill/>
          <a:ln w="9525">
            <a:noFill/>
            <a:miter lim="800000"/>
            <a:headEnd/>
            <a:tailEnd/>
          </a:ln>
        </p:spPr>
      </p:pic>
      <p:sp>
        <p:nvSpPr>
          <p:cNvPr id="9" name="TextBox 8"/>
          <p:cNvSpPr txBox="1"/>
          <p:nvPr/>
        </p:nvSpPr>
        <p:spPr>
          <a:xfrm>
            <a:off x="611560" y="2060848"/>
            <a:ext cx="2736304" cy="1754326"/>
          </a:xfrm>
          <a:prstGeom prst="rect">
            <a:avLst/>
          </a:prstGeom>
          <a:noFill/>
        </p:spPr>
        <p:txBody>
          <a:bodyPr wrap="square" rtlCol="0">
            <a:spAutoFit/>
          </a:bodyPr>
          <a:lstStyle/>
          <a:p>
            <a:r>
              <a:rPr lang="en-US" b="1" dirty="0" smtClean="0"/>
              <a:t>	</a:t>
            </a:r>
          </a:p>
          <a:p>
            <a:pPr fontAlgn="auto">
              <a:spcAft>
                <a:spcPts val="0"/>
              </a:spcAft>
              <a:defRPr/>
            </a:pPr>
            <a:r>
              <a:rPr lang="en-CA" b="1" dirty="0" smtClean="0"/>
              <a:t>Drilling</a:t>
            </a:r>
          </a:p>
          <a:p>
            <a:pPr lvl="1" fontAlgn="auto">
              <a:spcAft>
                <a:spcPts val="0"/>
              </a:spcAft>
              <a:buFont typeface="Arial" pitchFamily="34" charset="0"/>
              <a:buChar char="•"/>
              <a:defRPr/>
            </a:pPr>
            <a:r>
              <a:rPr lang="en-CA" dirty="0" smtClean="0"/>
              <a:t>Canadian, </a:t>
            </a:r>
            <a:r>
              <a:rPr lang="en-CA" dirty="0" err="1" smtClean="0"/>
              <a:t>U.S.Land</a:t>
            </a:r>
            <a:r>
              <a:rPr lang="en-CA" dirty="0" smtClean="0"/>
              <a:t>, </a:t>
            </a:r>
          </a:p>
          <a:p>
            <a:pPr lvl="1" fontAlgn="auto">
              <a:spcAft>
                <a:spcPts val="0"/>
              </a:spcAft>
              <a:buFont typeface="Arial" pitchFamily="34" charset="0"/>
              <a:buChar char="•"/>
              <a:defRPr/>
            </a:pPr>
            <a:r>
              <a:rPr lang="en-CA" dirty="0" smtClean="0"/>
              <a:t>International (Mexico)</a:t>
            </a:r>
          </a:p>
          <a:p>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971600" y="2132856"/>
            <a:ext cx="2088232" cy="2031325"/>
          </a:xfrm>
          <a:prstGeom prst="rect">
            <a:avLst/>
          </a:prstGeom>
          <a:noFill/>
        </p:spPr>
        <p:txBody>
          <a:bodyPr wrap="square" rtlCol="0">
            <a:spAutoFit/>
          </a:bodyPr>
          <a:lstStyle/>
          <a:p>
            <a:r>
              <a:rPr lang="en-US" b="1" dirty="0" smtClean="0"/>
              <a:t>US Barge Drilling</a:t>
            </a:r>
          </a:p>
          <a:p>
            <a:pPr>
              <a:buFont typeface="Arial" pitchFamily="34" charset="0"/>
              <a:buChar char="•"/>
            </a:pPr>
            <a:endParaRPr lang="en-CA" dirty="0" smtClean="0">
              <a:latin typeface="Calibri" charset="0"/>
            </a:endParaRPr>
          </a:p>
          <a:p>
            <a:pPr>
              <a:buFont typeface="Arial" pitchFamily="34" charset="0"/>
              <a:buChar char="•"/>
            </a:pPr>
            <a:r>
              <a:rPr lang="en-CA" dirty="0" smtClean="0">
                <a:latin typeface="Calibri" charset="0"/>
              </a:rPr>
              <a:t>More cost-effective than jack up rigs when used in shallow water</a:t>
            </a:r>
          </a:p>
          <a:p>
            <a:endParaRPr lang="en-US" b="1" dirty="0"/>
          </a:p>
        </p:txBody>
      </p:sp>
      <p:pic>
        <p:nvPicPr>
          <p:cNvPr id="38914" name="Picture 2" descr="Picture FREEDOM"/>
          <p:cNvPicPr>
            <a:picLocks noChangeAspect="1" noChangeArrowheads="1"/>
          </p:cNvPicPr>
          <p:nvPr/>
        </p:nvPicPr>
        <p:blipFill>
          <a:blip r:embed="rId3" cstate="print"/>
          <a:srcRect/>
          <a:stretch>
            <a:fillRect/>
          </a:stretch>
        </p:blipFill>
        <p:spPr bwMode="auto">
          <a:xfrm>
            <a:off x="4067944" y="1556792"/>
            <a:ext cx="3346171" cy="4464496"/>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331640" y="1732165"/>
            <a:ext cx="1872208" cy="369332"/>
          </a:xfrm>
          <a:prstGeom prst="rect">
            <a:avLst/>
          </a:prstGeom>
          <a:noFill/>
        </p:spPr>
        <p:txBody>
          <a:bodyPr wrap="square" rtlCol="0">
            <a:spAutoFit/>
          </a:bodyPr>
          <a:lstStyle/>
          <a:p>
            <a:r>
              <a:rPr lang="en-US" b="1" dirty="0" smtClean="0"/>
              <a:t>Well Servicing</a:t>
            </a:r>
            <a:endParaRPr lang="en-US" b="1" dirty="0"/>
          </a:p>
        </p:txBody>
      </p:sp>
      <p:pic>
        <p:nvPicPr>
          <p:cNvPr id="47110" name="Picture 6" descr="TWS Picture #1"/>
          <p:cNvPicPr>
            <a:picLocks noChangeAspect="1" noChangeArrowheads="1"/>
          </p:cNvPicPr>
          <p:nvPr/>
        </p:nvPicPr>
        <p:blipFill>
          <a:blip r:embed="rId3" cstate="print"/>
          <a:srcRect/>
          <a:stretch>
            <a:fillRect/>
          </a:stretch>
        </p:blipFill>
        <p:spPr bwMode="auto">
          <a:xfrm>
            <a:off x="1730233" y="4293096"/>
            <a:ext cx="2947229" cy="2220248"/>
          </a:xfrm>
          <a:prstGeom prst="rect">
            <a:avLst/>
          </a:prstGeom>
          <a:noFill/>
        </p:spPr>
      </p:pic>
      <p:pic>
        <p:nvPicPr>
          <p:cNvPr id="47112" name="Picture 8" descr="TWS Picture #3"/>
          <p:cNvPicPr>
            <a:picLocks noChangeAspect="1" noChangeArrowheads="1"/>
          </p:cNvPicPr>
          <p:nvPr/>
        </p:nvPicPr>
        <p:blipFill>
          <a:blip r:embed="rId4" cstate="print"/>
          <a:srcRect/>
          <a:stretch>
            <a:fillRect/>
          </a:stretch>
        </p:blipFill>
        <p:spPr bwMode="auto">
          <a:xfrm>
            <a:off x="5436096" y="4281815"/>
            <a:ext cx="2962204" cy="2231529"/>
          </a:xfrm>
          <a:prstGeom prst="rect">
            <a:avLst/>
          </a:prstGeom>
          <a:noFill/>
        </p:spPr>
      </p:pic>
      <p:pic>
        <p:nvPicPr>
          <p:cNvPr id="47114" name="Picture 10" descr="TWS Picture #2"/>
          <p:cNvPicPr>
            <a:picLocks noChangeAspect="1" noChangeArrowheads="1"/>
          </p:cNvPicPr>
          <p:nvPr/>
        </p:nvPicPr>
        <p:blipFill>
          <a:blip r:embed="rId5" cstate="print"/>
          <a:srcRect/>
          <a:stretch>
            <a:fillRect/>
          </a:stretch>
        </p:blipFill>
        <p:spPr bwMode="auto">
          <a:xfrm>
            <a:off x="4848622" y="1365775"/>
            <a:ext cx="3179762" cy="2395423"/>
          </a:xfrm>
          <a:prstGeom prst="rect">
            <a:avLst/>
          </a:prstGeom>
          <a:noFill/>
        </p:spPr>
      </p:pic>
      <p:sp>
        <p:nvSpPr>
          <p:cNvPr id="11" name="TextBox 10"/>
          <p:cNvSpPr txBox="1"/>
          <p:nvPr/>
        </p:nvSpPr>
        <p:spPr>
          <a:xfrm>
            <a:off x="179512" y="2382272"/>
            <a:ext cx="3949030" cy="1200329"/>
          </a:xfrm>
          <a:prstGeom prst="rect">
            <a:avLst/>
          </a:prstGeom>
          <a:noFill/>
        </p:spPr>
        <p:txBody>
          <a:bodyPr wrap="square" rtlCol="0">
            <a:spAutoFit/>
          </a:bodyPr>
          <a:lstStyle/>
          <a:p>
            <a:pPr lvl="1" fontAlgn="auto">
              <a:spcAft>
                <a:spcPts val="0"/>
              </a:spcAft>
              <a:buFont typeface="Arial" pitchFamily="34" charset="0"/>
              <a:buChar char="•"/>
              <a:defRPr/>
            </a:pPr>
            <a:r>
              <a:rPr lang="en-CA" dirty="0" smtClean="0"/>
              <a:t>Trinidad Well Servicing Ltd.(T.W.S.)</a:t>
            </a:r>
          </a:p>
          <a:p>
            <a:pPr lvl="1" fontAlgn="auto">
              <a:spcAft>
                <a:spcPts val="0"/>
              </a:spcAft>
              <a:buFont typeface="Arial" pitchFamily="34" charset="0"/>
              <a:buChar char="•"/>
              <a:defRPr/>
            </a:pPr>
            <a:r>
              <a:rPr lang="en-CA" dirty="0" smtClean="0"/>
              <a:t>The maintenance procedures performed on an oil or gas well to enhance its productivity</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043608" y="1597442"/>
            <a:ext cx="2520280" cy="369332"/>
          </a:xfrm>
          <a:prstGeom prst="rect">
            <a:avLst/>
          </a:prstGeom>
          <a:noFill/>
        </p:spPr>
        <p:txBody>
          <a:bodyPr wrap="square" rtlCol="0">
            <a:spAutoFit/>
          </a:bodyPr>
          <a:lstStyle/>
          <a:p>
            <a:r>
              <a:rPr lang="en-US" b="1" dirty="0" smtClean="0"/>
              <a:t>Coring and Pre-Setting</a:t>
            </a:r>
            <a:endParaRPr lang="en-US" b="1" dirty="0"/>
          </a:p>
        </p:txBody>
      </p:sp>
      <p:sp>
        <p:nvSpPr>
          <p:cNvPr id="4" name="Rectangle 3"/>
          <p:cNvSpPr/>
          <p:nvPr/>
        </p:nvSpPr>
        <p:spPr>
          <a:xfrm>
            <a:off x="323528" y="2276872"/>
            <a:ext cx="4572000" cy="2308324"/>
          </a:xfrm>
          <a:prstGeom prst="rect">
            <a:avLst/>
          </a:prstGeom>
        </p:spPr>
        <p:txBody>
          <a:bodyPr>
            <a:spAutoFit/>
          </a:bodyPr>
          <a:lstStyle/>
          <a:p>
            <a:pPr lvl="1" fontAlgn="auto">
              <a:spcAft>
                <a:spcPts val="0"/>
              </a:spcAft>
              <a:buFont typeface="Arial" pitchFamily="34" charset="0"/>
              <a:buChar char="•"/>
              <a:defRPr/>
            </a:pPr>
            <a:r>
              <a:rPr lang="en-CA" dirty="0" smtClean="0"/>
              <a:t>Acquired Titan Surface Casing Ltd.</a:t>
            </a:r>
          </a:p>
          <a:p>
            <a:pPr lvl="1" fontAlgn="auto">
              <a:spcAft>
                <a:spcPts val="0"/>
              </a:spcAft>
              <a:buFont typeface="Arial" pitchFamily="34" charset="0"/>
              <a:buChar char="•"/>
              <a:defRPr/>
            </a:pPr>
            <a:r>
              <a:rPr lang="en-CA" dirty="0" smtClean="0"/>
              <a:t>Coring services drill narrow hole to help evaluate and plan underground oil sands extraction programs</a:t>
            </a:r>
          </a:p>
          <a:p>
            <a:pPr lvl="1" fontAlgn="auto">
              <a:spcAft>
                <a:spcPts val="0"/>
              </a:spcAft>
              <a:buFont typeface="Arial" pitchFamily="34" charset="0"/>
              <a:buChar char="•"/>
              <a:defRPr/>
            </a:pPr>
            <a:r>
              <a:rPr lang="en-CA" dirty="0" smtClean="0"/>
              <a:t>Pre-setting uses shallower rigs to drill and cement the first 200 to 300 metres of a new well to reduce the cost of using larger rigs</a:t>
            </a:r>
          </a:p>
        </p:txBody>
      </p:sp>
      <p:pic>
        <p:nvPicPr>
          <p:cNvPr id="5" name="Picture 4" descr="Picture Titan Rig 308"/>
          <p:cNvPicPr>
            <a:picLocks noChangeAspect="1" noChangeArrowheads="1"/>
          </p:cNvPicPr>
          <p:nvPr/>
        </p:nvPicPr>
        <p:blipFill>
          <a:blip r:embed="rId3" cstate="print"/>
          <a:srcRect/>
          <a:stretch>
            <a:fillRect/>
          </a:stretch>
        </p:blipFill>
        <p:spPr bwMode="auto">
          <a:xfrm>
            <a:off x="5183560" y="1412776"/>
            <a:ext cx="3708636" cy="4948103"/>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2289" name="Picture 1"/>
          <p:cNvPicPr>
            <a:picLocks noChangeAspect="1" noChangeArrowheads="1"/>
          </p:cNvPicPr>
          <p:nvPr/>
        </p:nvPicPr>
        <p:blipFill>
          <a:blip r:embed="rId3" cstate="print"/>
          <a:srcRect/>
          <a:stretch>
            <a:fillRect/>
          </a:stretch>
        </p:blipFill>
        <p:spPr bwMode="auto">
          <a:xfrm>
            <a:off x="59552" y="1340768"/>
            <a:ext cx="8976944" cy="5346923"/>
          </a:xfrm>
          <a:prstGeom prst="rect">
            <a:avLst/>
          </a:prstGeom>
          <a:noFill/>
          <a:ln w="9525">
            <a:noFill/>
            <a:miter lim="800000"/>
            <a:headEnd/>
            <a:tailEnd/>
          </a:ln>
        </p:spPr>
      </p:pic>
      <p:pic>
        <p:nvPicPr>
          <p:cNvPr id="12290" name="Picture 2"/>
          <p:cNvPicPr>
            <a:picLocks noChangeAspect="1" noChangeArrowheads="1"/>
          </p:cNvPicPr>
          <p:nvPr/>
        </p:nvPicPr>
        <p:blipFill>
          <a:blip r:embed="rId4" cstate="print"/>
          <a:srcRect/>
          <a:stretch>
            <a:fillRect/>
          </a:stretch>
        </p:blipFill>
        <p:spPr bwMode="auto">
          <a:xfrm>
            <a:off x="0" y="3789040"/>
            <a:ext cx="4499992"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171" name="Picture 3"/>
          <p:cNvPicPr>
            <a:picLocks noChangeAspect="1" noChangeArrowheads="1"/>
          </p:cNvPicPr>
          <p:nvPr/>
        </p:nvPicPr>
        <p:blipFill>
          <a:blip r:embed="rId3" cstate="print"/>
          <a:srcRect l="30318" t="41300" r="32276" b="30701"/>
          <a:stretch>
            <a:fillRect/>
          </a:stretch>
        </p:blipFill>
        <p:spPr bwMode="auto">
          <a:xfrm>
            <a:off x="179512" y="1988840"/>
            <a:ext cx="8856984"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461567" y="3239666"/>
            <a:ext cx="8268194" cy="1989534"/>
          </a:xfrm>
          <a:prstGeom prst="rect">
            <a:avLst/>
          </a:prstGeom>
          <a:noFill/>
          <a:ln w="9525">
            <a:noFill/>
            <a:miter lim="800000"/>
            <a:headEnd/>
            <a:tailEnd/>
          </a:ln>
        </p:spPr>
      </p:pic>
      <p:sp>
        <p:nvSpPr>
          <p:cNvPr id="6" name="TextBox 5"/>
          <p:cNvSpPr txBox="1"/>
          <p:nvPr/>
        </p:nvSpPr>
        <p:spPr>
          <a:xfrm>
            <a:off x="1115616" y="1700808"/>
            <a:ext cx="6912768" cy="830997"/>
          </a:xfrm>
          <a:prstGeom prst="rect">
            <a:avLst/>
          </a:prstGeom>
          <a:noFill/>
        </p:spPr>
        <p:txBody>
          <a:bodyPr wrap="square" rtlCol="0">
            <a:spAutoFit/>
          </a:bodyPr>
          <a:lstStyle/>
          <a:p>
            <a:pPr algn="ctr"/>
            <a:r>
              <a:rPr lang="en-US" sz="4800" b="1" dirty="0" smtClean="0"/>
              <a:t>Technological Strengths</a:t>
            </a:r>
            <a:endParaRPr lang="en-US" sz="4800" b="1"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251520" y="1207343"/>
            <a:ext cx="8640960" cy="553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539552" y="1196752"/>
            <a:ext cx="8277225" cy="543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a:stretch>
            <a:fillRect/>
          </a:stretch>
        </p:blipFill>
        <p:spPr>
          <a:xfrm>
            <a:off x="1043608" y="1259148"/>
            <a:ext cx="7209574" cy="526619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1" y="1371600"/>
            <a:ext cx="2657331" cy="523220"/>
          </a:xfrm>
          <a:prstGeom prst="rect">
            <a:avLst/>
          </a:prstGeom>
          <a:noFill/>
        </p:spPr>
        <p:txBody>
          <a:bodyPr wrap="none" rtlCol="0">
            <a:spAutoFit/>
          </a:bodyPr>
          <a:lstStyle/>
          <a:p>
            <a:r>
              <a:rPr lang="en-US" sz="2800" b="1" dirty="0" smtClean="0">
                <a:solidFill>
                  <a:srgbClr val="FFC000"/>
                </a:solidFill>
              </a:rPr>
              <a:t>Oilfield Services</a:t>
            </a:r>
            <a:endParaRPr lang="en-US" sz="2800" b="1" dirty="0">
              <a:solidFill>
                <a:srgbClr val="FFC000"/>
              </a:solidFill>
            </a:endParaRPr>
          </a:p>
        </p:txBody>
      </p:sp>
      <p:cxnSp>
        <p:nvCxnSpPr>
          <p:cNvPr id="10" name="Straight Connector 9"/>
          <p:cNvCxnSpPr/>
          <p:nvPr/>
        </p:nvCxnSpPr>
        <p:spPr>
          <a:xfrm>
            <a:off x="0" y="4495800"/>
            <a:ext cx="9144000"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2" name="Rectangle 11"/>
          <p:cNvSpPr/>
          <p:nvPr/>
        </p:nvSpPr>
        <p:spPr>
          <a:xfrm>
            <a:off x="6586668" y="4495801"/>
            <a:ext cx="2219067" cy="50815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Directional Services</a:t>
            </a:r>
            <a:endParaRPr lang="en-US" b="1" dirty="0"/>
          </a:p>
        </p:txBody>
      </p:sp>
      <p:sp>
        <p:nvSpPr>
          <p:cNvPr id="13" name="TextBox 12"/>
          <p:cNvSpPr txBox="1"/>
          <p:nvPr/>
        </p:nvSpPr>
        <p:spPr>
          <a:xfrm>
            <a:off x="3200400" y="5437936"/>
            <a:ext cx="2743200" cy="400110"/>
          </a:xfrm>
          <a:prstGeom prst="rect">
            <a:avLst/>
          </a:prstGeom>
          <a:noFill/>
        </p:spPr>
        <p:txBody>
          <a:bodyPr wrap="square" rtlCol="0">
            <a:spAutoFit/>
          </a:bodyPr>
          <a:lstStyle/>
          <a:p>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4983027"/>
            <a:ext cx="2743200" cy="1790602"/>
          </a:xfrm>
          <a:prstGeom prst="rect">
            <a:avLst/>
          </a:prstGeom>
        </p:spPr>
      </p:pic>
      <p:sp>
        <p:nvSpPr>
          <p:cNvPr id="8" name="TextBox 7"/>
          <p:cNvSpPr txBox="1"/>
          <p:nvPr/>
        </p:nvSpPr>
        <p:spPr>
          <a:xfrm>
            <a:off x="1606796" y="5284048"/>
            <a:ext cx="4419600" cy="707886"/>
          </a:xfrm>
          <a:prstGeom prst="rect">
            <a:avLst/>
          </a:prstGeom>
          <a:noFill/>
        </p:spPr>
        <p:txBody>
          <a:bodyPr wrap="square" rtlCol="0">
            <a:spAutoFit/>
          </a:bodyPr>
          <a:lstStyle>
            <a:defPPr>
              <a:defRPr lang="en-US"/>
            </a:defPPr>
            <a:lvl1pPr>
              <a:defRPr sz="2000"/>
            </a:lvl1pPr>
          </a:lstStyle>
          <a:p>
            <a:r>
              <a:rPr lang="en-US" dirty="0"/>
              <a:t>The practice of drilling angled or non-horizontal holes</a:t>
            </a:r>
          </a:p>
        </p:txBody>
      </p:sp>
      <p:sp>
        <p:nvSpPr>
          <p:cNvPr id="14"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15" name="Straight Connector 14"/>
          <p:cNvCxnSpPr/>
          <p:nvPr/>
        </p:nvCxnSpPr>
        <p:spPr>
          <a:xfrm>
            <a:off x="0" y="1066800"/>
            <a:ext cx="62484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Chart 15"/>
          <p:cNvGraphicFramePr/>
          <p:nvPr>
            <p:extLst>
              <p:ext uri="{D42A27DB-BD31-4B8C-83A1-F6EECF244321}">
                <p14:modId xmlns:p14="http://schemas.microsoft.com/office/powerpoint/2010/main" val="874789229"/>
              </p:ext>
            </p:extLst>
          </p:nvPr>
        </p:nvGraphicFramePr>
        <p:xfrm>
          <a:off x="6248400" y="185320"/>
          <a:ext cx="2895600" cy="144789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8305800" y="1066800"/>
            <a:ext cx="8382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4504" y="2057400"/>
            <a:ext cx="8375822" cy="181588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sz="2800" dirty="0"/>
              <a:t>Assist drilling co. in setting up oil and gas wells</a:t>
            </a:r>
          </a:p>
          <a:p>
            <a:endParaRPr lang="en-US" sz="2800" dirty="0"/>
          </a:p>
          <a:p>
            <a:r>
              <a:rPr lang="en-US" sz="2800" dirty="0"/>
              <a:t>Manufacture, repair and maintain equipment used in extraction</a:t>
            </a:r>
          </a:p>
        </p:txBody>
      </p:sp>
    </p:spTree>
    <p:extLst>
      <p:ext uri="{BB962C8B-B14F-4D97-AF65-F5344CB8AC3E}">
        <p14:creationId xmlns:p14="http://schemas.microsoft.com/office/powerpoint/2010/main" val="252940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a:stretch>
            <a:fillRect/>
          </a:stretch>
        </p:blipFill>
        <p:spPr>
          <a:xfrm>
            <a:off x="1115616" y="1412776"/>
            <a:ext cx="7056015" cy="5154029"/>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027" name="Picture 3"/>
          <p:cNvPicPr>
            <a:picLocks noChangeAspect="1" noChangeArrowheads="1"/>
          </p:cNvPicPr>
          <p:nvPr/>
        </p:nvPicPr>
        <p:blipFill>
          <a:blip r:embed="rId4" cstate="print"/>
          <a:srcRect/>
          <a:stretch>
            <a:fillRect/>
          </a:stretch>
        </p:blipFill>
        <p:spPr bwMode="auto">
          <a:xfrm>
            <a:off x="683568" y="1272438"/>
            <a:ext cx="8136904" cy="5468930"/>
          </a:xfrm>
          <a:prstGeom prst="rect">
            <a:avLst/>
          </a:prstGeom>
          <a:noFill/>
          <a:ln w="9525">
            <a:noFill/>
            <a:miter lim="800000"/>
            <a:headEnd/>
            <a:tailEnd/>
          </a:ln>
        </p:spPr>
      </p:pic>
      <p:cxnSp>
        <p:nvCxnSpPr>
          <p:cNvPr id="8" name="直接连接符 7"/>
          <p:cNvCxnSpPr/>
          <p:nvPr/>
        </p:nvCxnSpPr>
        <p:spPr>
          <a:xfrm>
            <a:off x="755576" y="3068960"/>
            <a:ext cx="799288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755576" y="3789040"/>
            <a:ext cx="799288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755576" y="4509120"/>
            <a:ext cx="799288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US" altLang="zh-CN" sz="2000" b="1" dirty="0" smtClean="0"/>
              <a:t>PEER GROUP COMPARABLES</a:t>
            </a:r>
            <a:endParaRPr lang="en-CA" sz="2000" b="1" dirty="0"/>
          </a:p>
        </p:txBody>
      </p:sp>
      <p:pic>
        <p:nvPicPr>
          <p:cNvPr id="1026" name="Picture 2"/>
          <p:cNvPicPr>
            <a:picLocks noChangeAspect="1" noChangeArrowheads="1"/>
          </p:cNvPicPr>
          <p:nvPr/>
        </p:nvPicPr>
        <p:blipFill>
          <a:blip r:embed="rId4" cstate="print"/>
          <a:srcRect l="20754" t="11813" r="10344" b="8454"/>
          <a:stretch>
            <a:fillRect/>
          </a:stretch>
        </p:blipFill>
        <p:spPr bwMode="auto">
          <a:xfrm>
            <a:off x="683568" y="1628800"/>
            <a:ext cx="7776864" cy="5059646"/>
          </a:xfrm>
          <a:prstGeom prst="rect">
            <a:avLst/>
          </a:prstGeom>
          <a:noFill/>
          <a:ln w="9525">
            <a:noFill/>
            <a:miter lim="800000"/>
            <a:headEnd/>
            <a:tailEnd/>
          </a:ln>
        </p:spPr>
      </p:pic>
      <p:cxnSp>
        <p:nvCxnSpPr>
          <p:cNvPr id="8" name="直接连接符 7"/>
          <p:cNvCxnSpPr/>
          <p:nvPr/>
        </p:nvCxnSpPr>
        <p:spPr>
          <a:xfrm>
            <a:off x="827584" y="2996952"/>
            <a:ext cx="741682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827584" y="5373216"/>
            <a:ext cx="741682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119063" y="1772816"/>
            <a:ext cx="8905875" cy="4819650"/>
          </a:xfrm>
          <a:prstGeom prst="rect">
            <a:avLst/>
          </a:prstGeom>
          <a:noFill/>
          <a:ln w="9525">
            <a:noFill/>
            <a:miter lim="800000"/>
            <a:headEnd/>
            <a:tailEnd/>
          </a:ln>
        </p:spPr>
      </p:pic>
      <p:sp>
        <p:nvSpPr>
          <p:cNvPr id="6" name="Rectangle 5"/>
          <p:cNvSpPr/>
          <p:nvPr/>
        </p:nvSpPr>
        <p:spPr>
          <a:xfrm>
            <a:off x="72008" y="1196752"/>
            <a:ext cx="6732240" cy="338554"/>
          </a:xfrm>
          <a:prstGeom prst="rect">
            <a:avLst/>
          </a:prstGeom>
        </p:spPr>
        <p:txBody>
          <a:bodyPr wrap="square">
            <a:spAutoFit/>
          </a:bodyPr>
          <a:lstStyle/>
          <a:p>
            <a:r>
              <a:rPr lang="en-CA" sz="1600" b="1" cap="all" dirty="0" smtClean="0"/>
              <a:t>RESULT FROM OPERATION, Q3:</a:t>
            </a:r>
            <a:endParaRPr lang="en-CA" sz="1600" b="1" cap="all" dirty="0"/>
          </a:p>
        </p:txBody>
      </p:sp>
      <p:cxnSp>
        <p:nvCxnSpPr>
          <p:cNvPr id="7" name="直接连接符 6"/>
          <p:cNvCxnSpPr/>
          <p:nvPr/>
        </p:nvCxnSpPr>
        <p:spPr>
          <a:xfrm>
            <a:off x="179512" y="4725144"/>
            <a:ext cx="62646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179512" y="4941168"/>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79512" y="5301208"/>
            <a:ext cx="62646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0"/>
          <p:cNvCxnSpPr/>
          <p:nvPr/>
        </p:nvCxnSpPr>
        <p:spPr>
          <a:xfrm>
            <a:off x="179512" y="2996952"/>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6732240" cy="338554"/>
          </a:xfrm>
          <a:prstGeom prst="rect">
            <a:avLst/>
          </a:prstGeom>
        </p:spPr>
        <p:txBody>
          <a:bodyPr wrap="square">
            <a:spAutoFit/>
          </a:bodyPr>
          <a:lstStyle/>
          <a:p>
            <a:r>
              <a:rPr lang="en-CA" sz="1600" b="1" cap="all" dirty="0" smtClean="0"/>
              <a:t>RESULT FROM OPERATION, Q3:</a:t>
            </a:r>
            <a:endParaRPr lang="en-CA" sz="1600" b="1" cap="all" dirty="0"/>
          </a:p>
        </p:txBody>
      </p:sp>
      <p:pic>
        <p:nvPicPr>
          <p:cNvPr id="4098" name="Picture 2"/>
          <p:cNvPicPr>
            <a:picLocks noChangeAspect="1" noChangeArrowheads="1"/>
          </p:cNvPicPr>
          <p:nvPr/>
        </p:nvPicPr>
        <p:blipFill>
          <a:blip r:embed="rId3" cstate="print"/>
          <a:srcRect/>
          <a:stretch>
            <a:fillRect/>
          </a:stretch>
        </p:blipFill>
        <p:spPr bwMode="auto">
          <a:xfrm>
            <a:off x="107504" y="1511053"/>
            <a:ext cx="8928992" cy="5230315"/>
          </a:xfrm>
          <a:prstGeom prst="rect">
            <a:avLst/>
          </a:prstGeom>
          <a:noFill/>
          <a:ln w="9525">
            <a:noFill/>
            <a:miter lim="800000"/>
            <a:headEnd/>
            <a:tailEnd/>
          </a:ln>
        </p:spPr>
      </p:pic>
      <p:cxnSp>
        <p:nvCxnSpPr>
          <p:cNvPr id="8" name="直接连接符 7"/>
          <p:cNvCxnSpPr/>
          <p:nvPr/>
        </p:nvCxnSpPr>
        <p:spPr>
          <a:xfrm>
            <a:off x="179512" y="4005064"/>
            <a:ext cx="62646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179512" y="5661248"/>
            <a:ext cx="62646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179512" y="4365104"/>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79512" y="6021288"/>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直接连接符 11"/>
          <p:cNvCxnSpPr/>
          <p:nvPr/>
        </p:nvCxnSpPr>
        <p:spPr>
          <a:xfrm>
            <a:off x="179512" y="2924944"/>
            <a:ext cx="62646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8195" name="Picture 3"/>
          <p:cNvPicPr>
            <a:picLocks noChangeAspect="1" noChangeArrowheads="1"/>
          </p:cNvPicPr>
          <p:nvPr/>
        </p:nvPicPr>
        <p:blipFill>
          <a:blip r:embed="rId4" cstate="print"/>
          <a:srcRect/>
          <a:stretch>
            <a:fillRect/>
          </a:stretch>
        </p:blipFill>
        <p:spPr bwMode="auto">
          <a:xfrm>
            <a:off x="321757" y="1268760"/>
            <a:ext cx="8500486"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195736" y="1484784"/>
            <a:ext cx="4896544" cy="830997"/>
          </a:xfrm>
          <a:prstGeom prst="rect">
            <a:avLst/>
          </a:prstGeom>
          <a:noFill/>
        </p:spPr>
        <p:txBody>
          <a:bodyPr wrap="square" rtlCol="0">
            <a:spAutoFit/>
          </a:bodyPr>
          <a:lstStyle/>
          <a:p>
            <a:pPr algn="ctr"/>
            <a:r>
              <a:rPr lang="en-US" sz="4800" b="1" dirty="0" smtClean="0"/>
              <a:t>Management</a:t>
            </a:r>
          </a:p>
        </p:txBody>
      </p:sp>
      <p:pic>
        <p:nvPicPr>
          <p:cNvPr id="5" name="Picture 2"/>
          <p:cNvPicPr>
            <a:picLocks noChangeAspect="1" noChangeArrowheads="1"/>
          </p:cNvPicPr>
          <p:nvPr/>
        </p:nvPicPr>
        <p:blipFill>
          <a:blip r:embed="rId3" cstate="print"/>
          <a:srcRect/>
          <a:stretch>
            <a:fillRect/>
          </a:stretch>
        </p:blipFill>
        <p:spPr bwMode="auto">
          <a:xfrm>
            <a:off x="2195736" y="3068960"/>
            <a:ext cx="4886884"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 name="Rectangle 10"/>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sp>
        <p:nvSpPr>
          <p:cNvPr id="12" name="Rectangle 11"/>
          <p:cNvSpPr/>
          <p:nvPr/>
        </p:nvSpPr>
        <p:spPr>
          <a:xfrm>
            <a:off x="107504" y="1628800"/>
            <a:ext cx="6984776" cy="5078313"/>
          </a:xfrm>
          <a:prstGeom prst="rect">
            <a:avLst/>
          </a:prstGeom>
        </p:spPr>
        <p:txBody>
          <a:bodyPr wrap="square">
            <a:spAutoFit/>
          </a:bodyPr>
          <a:lstStyle/>
          <a:p>
            <a:r>
              <a:rPr lang="en-CA" b="1" dirty="0"/>
              <a:t>Lyle C. </a:t>
            </a:r>
            <a:r>
              <a:rPr lang="en-CA" b="1" dirty="0" err="1"/>
              <a:t>Whitmarsh</a:t>
            </a:r>
            <a:r>
              <a:rPr lang="en-CA" dirty="0"/>
              <a:t>,</a:t>
            </a:r>
            <a:br>
              <a:rPr lang="en-CA" dirty="0"/>
            </a:br>
            <a:r>
              <a:rPr lang="en-CA" i="1" dirty="0"/>
              <a:t>Chief Executive Officer</a:t>
            </a:r>
            <a:endParaRPr lang="en-CA" dirty="0"/>
          </a:p>
          <a:p>
            <a:pPr lvl="1">
              <a:buFont typeface="Arial" pitchFamily="34" charset="0"/>
              <a:buChar char="•"/>
            </a:pPr>
            <a:r>
              <a:rPr lang="en-CA" dirty="0" smtClean="0"/>
              <a:t> Joined </a:t>
            </a:r>
            <a:r>
              <a:rPr lang="en-CA" dirty="0"/>
              <a:t>Trinidad Drilling in 2000, initially as a Field </a:t>
            </a:r>
            <a:r>
              <a:rPr lang="en-CA" dirty="0" smtClean="0"/>
              <a:t>Supervisor</a:t>
            </a:r>
          </a:p>
          <a:p>
            <a:pPr lvl="1">
              <a:buFont typeface="Arial" pitchFamily="34" charset="0"/>
              <a:buChar char="•"/>
            </a:pPr>
            <a:r>
              <a:rPr lang="en-CA" dirty="0" smtClean="0"/>
              <a:t> Promoted </a:t>
            </a:r>
            <a:r>
              <a:rPr lang="en-CA" dirty="0"/>
              <a:t>to General Manager in </a:t>
            </a:r>
            <a:r>
              <a:rPr lang="en-CA" dirty="0" smtClean="0"/>
              <a:t>2001</a:t>
            </a:r>
          </a:p>
          <a:p>
            <a:pPr lvl="1">
              <a:buFont typeface="Arial" pitchFamily="34" charset="0"/>
              <a:buChar char="•"/>
            </a:pPr>
            <a:r>
              <a:rPr lang="en-CA" dirty="0" smtClean="0"/>
              <a:t> In </a:t>
            </a:r>
            <a:r>
              <a:rPr lang="en-CA" dirty="0"/>
              <a:t>2002, he was appointed </a:t>
            </a:r>
            <a:r>
              <a:rPr lang="en-CA" dirty="0" smtClean="0"/>
              <a:t>President</a:t>
            </a:r>
          </a:p>
          <a:p>
            <a:pPr lvl="1">
              <a:buFont typeface="Arial" pitchFamily="34" charset="0"/>
              <a:buChar char="•"/>
            </a:pPr>
            <a:r>
              <a:rPr lang="en-CA" dirty="0" smtClean="0"/>
              <a:t> In </a:t>
            </a:r>
            <a:r>
              <a:rPr lang="en-CA" dirty="0"/>
              <a:t>2008 he became Trinidad’s Chief Executive </a:t>
            </a:r>
            <a:r>
              <a:rPr lang="en-CA" dirty="0" smtClean="0"/>
              <a:t>Officer</a:t>
            </a:r>
          </a:p>
          <a:p>
            <a:pPr lvl="1">
              <a:buFont typeface="Arial" pitchFamily="34" charset="0"/>
              <a:buChar char="•"/>
            </a:pPr>
            <a:endParaRPr lang="en-CA" dirty="0" smtClean="0"/>
          </a:p>
          <a:p>
            <a:pPr lvl="1">
              <a:buFont typeface="Arial" pitchFamily="34" charset="0"/>
              <a:buChar char="•"/>
            </a:pPr>
            <a:r>
              <a:rPr lang="en-CA" dirty="0" smtClean="0"/>
              <a:t> In </a:t>
            </a:r>
            <a:r>
              <a:rPr lang="en-CA" dirty="0"/>
              <a:t>1987 he became a Rig Manager with Champion Drilling (a division of Artisan </a:t>
            </a:r>
            <a:r>
              <a:rPr lang="en-CA" dirty="0" smtClean="0"/>
              <a:t>Drilling). In </a:t>
            </a:r>
            <a:r>
              <a:rPr lang="en-CA" dirty="0"/>
              <a:t>1995, he was advanced to the position of Senior Field </a:t>
            </a:r>
            <a:r>
              <a:rPr lang="en-CA" dirty="0" smtClean="0"/>
              <a:t>Supervisor</a:t>
            </a:r>
          </a:p>
          <a:p>
            <a:pPr lvl="1">
              <a:buFont typeface="Arial" pitchFamily="34" charset="0"/>
              <a:buChar char="•"/>
            </a:pPr>
            <a:r>
              <a:rPr lang="en-CA" dirty="0" smtClean="0"/>
              <a:t> In </a:t>
            </a:r>
            <a:r>
              <a:rPr lang="en-CA" dirty="0"/>
              <a:t>1998, Lyle became Operations Manager at </a:t>
            </a:r>
            <a:r>
              <a:rPr lang="en-CA" dirty="0" smtClean="0"/>
              <a:t>Ensign</a:t>
            </a:r>
          </a:p>
          <a:p>
            <a:pPr lvl="1">
              <a:buFont typeface="Arial" pitchFamily="34" charset="0"/>
              <a:buChar char="•"/>
            </a:pPr>
            <a:r>
              <a:rPr lang="en-CA" dirty="0" smtClean="0"/>
              <a:t> In </a:t>
            </a:r>
            <a:r>
              <a:rPr lang="en-CA" dirty="0"/>
              <a:t>1999 Lyle’s career took the direction of Drilling Consultant when he formed his own company, Summit Oilfield Consulting, Ltd. </a:t>
            </a:r>
            <a:endParaRPr lang="en-CA" dirty="0" smtClean="0"/>
          </a:p>
          <a:p>
            <a:pPr lvl="1">
              <a:buFont typeface="Arial" pitchFamily="34" charset="0"/>
              <a:buChar char="•"/>
            </a:pPr>
            <a:endParaRPr lang="en-CA" dirty="0" smtClean="0"/>
          </a:p>
          <a:p>
            <a:pPr lvl="1">
              <a:buFont typeface="Arial" pitchFamily="34" charset="0"/>
              <a:buChar char="•"/>
            </a:pPr>
            <a:r>
              <a:rPr lang="en-CA" dirty="0"/>
              <a:t> </a:t>
            </a:r>
            <a:r>
              <a:rPr lang="en-CA" dirty="0" smtClean="0"/>
              <a:t>Has more than 15 years </a:t>
            </a:r>
            <a:r>
              <a:rPr lang="en-CA" dirty="0"/>
              <a:t>of oil and gas exploration </a:t>
            </a:r>
            <a:r>
              <a:rPr lang="en-CA" dirty="0" smtClean="0"/>
              <a:t>experience in </a:t>
            </a:r>
            <a:r>
              <a:rPr lang="en-CA" dirty="0"/>
              <a:t>drilling horizontal, vertical and coal bed methane wells in western Canada. He also specialized in drilling high profile wells in areas with diversified technical problems and environmental issues.</a:t>
            </a:r>
          </a:p>
        </p:txBody>
      </p:sp>
      <p:pic>
        <p:nvPicPr>
          <p:cNvPr id="25602" name="Picture 2" descr="Lyle C. Whitmarsh"/>
          <p:cNvPicPr>
            <a:picLocks noChangeAspect="1" noChangeArrowheads="1"/>
          </p:cNvPicPr>
          <p:nvPr/>
        </p:nvPicPr>
        <p:blipFill>
          <a:blip r:embed="rId3" cstate="print"/>
          <a:srcRect/>
          <a:stretch>
            <a:fillRect/>
          </a:stretch>
        </p:blipFill>
        <p:spPr bwMode="auto">
          <a:xfrm>
            <a:off x="6804248" y="1412776"/>
            <a:ext cx="1994582" cy="2664296"/>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 name="Rectangle 10"/>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sp>
        <p:nvSpPr>
          <p:cNvPr id="12" name="Rectangle 11"/>
          <p:cNvSpPr/>
          <p:nvPr/>
        </p:nvSpPr>
        <p:spPr>
          <a:xfrm>
            <a:off x="107504" y="1628800"/>
            <a:ext cx="6840760" cy="4801314"/>
          </a:xfrm>
          <a:prstGeom prst="rect">
            <a:avLst/>
          </a:prstGeom>
        </p:spPr>
        <p:txBody>
          <a:bodyPr wrap="square">
            <a:spAutoFit/>
          </a:bodyPr>
          <a:lstStyle/>
          <a:p>
            <a:r>
              <a:rPr lang="en-CA" b="1" dirty="0"/>
              <a:t>Brent J. Conway</a:t>
            </a:r>
            <a:r>
              <a:rPr lang="en-CA" dirty="0"/>
              <a:t>,</a:t>
            </a:r>
            <a:br>
              <a:rPr lang="en-CA" dirty="0"/>
            </a:br>
            <a:r>
              <a:rPr lang="en-CA" i="1" dirty="0"/>
              <a:t>President</a:t>
            </a:r>
            <a:endParaRPr lang="en-CA" dirty="0"/>
          </a:p>
          <a:p>
            <a:pPr lvl="1">
              <a:buFont typeface="Arial" pitchFamily="34" charset="0"/>
              <a:buChar char="•"/>
            </a:pPr>
            <a:r>
              <a:rPr lang="en-CA" dirty="0" smtClean="0"/>
              <a:t> Joined </a:t>
            </a:r>
            <a:r>
              <a:rPr lang="en-CA" dirty="0"/>
              <a:t>Trinidad Drilling in 2001 as Chief Financial </a:t>
            </a:r>
            <a:r>
              <a:rPr lang="en-CA" dirty="0" smtClean="0"/>
              <a:t>Officer</a:t>
            </a:r>
          </a:p>
          <a:p>
            <a:pPr lvl="1">
              <a:buFont typeface="Arial" pitchFamily="34" charset="0"/>
              <a:buChar char="•"/>
            </a:pPr>
            <a:r>
              <a:rPr lang="en-CA" dirty="0"/>
              <a:t> </a:t>
            </a:r>
            <a:r>
              <a:rPr lang="en-CA" dirty="0" smtClean="0"/>
              <a:t>In </a:t>
            </a:r>
            <a:r>
              <a:rPr lang="en-CA" dirty="0"/>
              <a:t>2012 was promoted to </a:t>
            </a:r>
            <a:r>
              <a:rPr lang="en-CA" dirty="0" smtClean="0"/>
              <a:t>President.</a:t>
            </a:r>
          </a:p>
          <a:p>
            <a:pPr lvl="1">
              <a:buFont typeface="Arial" pitchFamily="34" charset="0"/>
              <a:buChar char="•"/>
            </a:pPr>
            <a:endParaRPr lang="en-CA" dirty="0"/>
          </a:p>
          <a:p>
            <a:pPr lvl="1">
              <a:buFont typeface="Arial" pitchFamily="34" charset="0"/>
              <a:buChar char="•"/>
            </a:pPr>
            <a:r>
              <a:rPr lang="en-CA" dirty="0" smtClean="0"/>
              <a:t> Brent </a:t>
            </a:r>
            <a:r>
              <a:rPr lang="en-CA" dirty="0"/>
              <a:t>began his business career in 1991 joining Deloitte and </a:t>
            </a:r>
            <a:r>
              <a:rPr lang="en-CA" dirty="0" err="1"/>
              <a:t>Touche</a:t>
            </a:r>
            <a:r>
              <a:rPr lang="en-CA" dirty="0"/>
              <a:t>, Chartered Accounts where he advanced through the audit group reaching the level of Senior Accountant. </a:t>
            </a:r>
            <a:endParaRPr lang="en-CA" dirty="0" smtClean="0"/>
          </a:p>
          <a:p>
            <a:pPr lvl="1">
              <a:buFont typeface="Arial" pitchFamily="34" charset="0"/>
              <a:buChar char="•"/>
            </a:pPr>
            <a:r>
              <a:rPr lang="en-CA" dirty="0" smtClean="0"/>
              <a:t> In </a:t>
            </a:r>
            <a:r>
              <a:rPr lang="en-CA" dirty="0"/>
              <a:t>1994, Brent joined </a:t>
            </a:r>
            <a:r>
              <a:rPr lang="en-CA" dirty="0" err="1"/>
              <a:t>Bowridge</a:t>
            </a:r>
            <a:r>
              <a:rPr lang="en-CA" dirty="0"/>
              <a:t> Resource Group Inc. in the capacity of Corporate Controller. He was promoted to Chief Financial Officer </a:t>
            </a:r>
            <a:endParaRPr lang="en-CA" dirty="0" smtClean="0"/>
          </a:p>
          <a:p>
            <a:pPr lvl="1">
              <a:buFont typeface="Arial" pitchFamily="34" charset="0"/>
              <a:buChar char="•"/>
            </a:pPr>
            <a:r>
              <a:rPr lang="en-CA" dirty="0" smtClean="0"/>
              <a:t> In </a:t>
            </a:r>
            <a:r>
              <a:rPr lang="en-CA" dirty="0"/>
              <a:t>1996 and was promoted again in 1999 to Vice President, Finance and Chief Financial </a:t>
            </a:r>
            <a:r>
              <a:rPr lang="en-CA" dirty="0" smtClean="0"/>
              <a:t>Officer.</a:t>
            </a:r>
          </a:p>
          <a:p>
            <a:pPr lvl="1">
              <a:buFont typeface="Arial" pitchFamily="34" charset="0"/>
              <a:buChar char="•"/>
            </a:pPr>
            <a:endParaRPr lang="en-CA" dirty="0"/>
          </a:p>
          <a:p>
            <a:pPr lvl="1">
              <a:buFont typeface="Arial" pitchFamily="34" charset="0"/>
              <a:buChar char="•"/>
            </a:pPr>
            <a:r>
              <a:rPr lang="en-CA" dirty="0" smtClean="0"/>
              <a:t>Brent </a:t>
            </a:r>
            <a:r>
              <a:rPr lang="en-CA" dirty="0"/>
              <a:t>graduated from the Faculty of Management at the University of Calgary with a Bachelor of Commerce in accounting. He received his Certified General Accountant Designation in 1996.</a:t>
            </a:r>
          </a:p>
        </p:txBody>
      </p:sp>
      <p:pic>
        <p:nvPicPr>
          <p:cNvPr id="8" name="Picture 4" descr="Brent J. Conway"/>
          <p:cNvPicPr>
            <a:picLocks noChangeAspect="1" noChangeArrowheads="1"/>
          </p:cNvPicPr>
          <p:nvPr/>
        </p:nvPicPr>
        <p:blipFill>
          <a:blip r:embed="rId3" cstate="print"/>
          <a:srcRect/>
          <a:stretch>
            <a:fillRect/>
          </a:stretch>
        </p:blipFill>
        <p:spPr bwMode="auto">
          <a:xfrm>
            <a:off x="6948264" y="1591122"/>
            <a:ext cx="1872208" cy="2500834"/>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 name="Rectangle 10"/>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sp>
        <p:nvSpPr>
          <p:cNvPr id="12" name="Rectangle 11"/>
          <p:cNvSpPr/>
          <p:nvPr/>
        </p:nvSpPr>
        <p:spPr>
          <a:xfrm>
            <a:off x="107504" y="1628800"/>
            <a:ext cx="6984776" cy="5078313"/>
          </a:xfrm>
          <a:prstGeom prst="rect">
            <a:avLst/>
          </a:prstGeom>
        </p:spPr>
        <p:txBody>
          <a:bodyPr wrap="square">
            <a:spAutoFit/>
          </a:bodyPr>
          <a:lstStyle/>
          <a:p>
            <a:r>
              <a:rPr lang="en-CA" b="1" dirty="0"/>
              <a:t>Lesley Bolster</a:t>
            </a:r>
            <a:r>
              <a:rPr lang="en-CA" dirty="0"/>
              <a:t>,</a:t>
            </a:r>
            <a:br>
              <a:rPr lang="en-CA" dirty="0"/>
            </a:br>
            <a:r>
              <a:rPr lang="en-CA" i="1" dirty="0"/>
              <a:t>Chief Financial Officer</a:t>
            </a:r>
            <a:endParaRPr lang="en-CA" dirty="0"/>
          </a:p>
          <a:p>
            <a:pPr lvl="1">
              <a:buFont typeface="Arial" pitchFamily="34" charset="0"/>
              <a:buChar char="•"/>
            </a:pPr>
            <a:r>
              <a:rPr lang="en-CA" dirty="0" smtClean="0"/>
              <a:t> Joined </a:t>
            </a:r>
            <a:r>
              <a:rPr lang="en-CA" dirty="0"/>
              <a:t>Trinidad Drilling in 2009 as Corporate </a:t>
            </a:r>
            <a:r>
              <a:rPr lang="en-CA" dirty="0" smtClean="0"/>
              <a:t>Controller</a:t>
            </a:r>
          </a:p>
          <a:p>
            <a:pPr lvl="1">
              <a:buFont typeface="Arial" pitchFamily="34" charset="0"/>
              <a:buChar char="•"/>
            </a:pPr>
            <a:r>
              <a:rPr lang="en-CA" dirty="0"/>
              <a:t> </a:t>
            </a:r>
            <a:r>
              <a:rPr lang="en-CA" dirty="0" smtClean="0"/>
              <a:t>In </a:t>
            </a:r>
            <a:r>
              <a:rPr lang="en-CA" dirty="0"/>
              <a:t>2011 was promoted to Vice President, Finance &amp; </a:t>
            </a:r>
            <a:r>
              <a:rPr lang="en-CA" dirty="0" smtClean="0"/>
              <a:t>Treasurer</a:t>
            </a:r>
          </a:p>
          <a:p>
            <a:pPr lvl="1">
              <a:buFont typeface="Arial" pitchFamily="34" charset="0"/>
              <a:buChar char="•"/>
            </a:pPr>
            <a:r>
              <a:rPr lang="en-CA" dirty="0"/>
              <a:t> </a:t>
            </a:r>
            <a:r>
              <a:rPr lang="en-CA" dirty="0" smtClean="0"/>
              <a:t>In </a:t>
            </a:r>
            <a:r>
              <a:rPr lang="en-CA" dirty="0"/>
              <a:t>2012, she was promoted to Chief Financial </a:t>
            </a:r>
            <a:r>
              <a:rPr lang="en-CA" dirty="0" smtClean="0"/>
              <a:t>Officer.</a:t>
            </a:r>
          </a:p>
          <a:p>
            <a:pPr lvl="1">
              <a:buFont typeface="Arial" pitchFamily="34" charset="0"/>
              <a:buChar char="•"/>
            </a:pPr>
            <a:endParaRPr lang="en-CA" dirty="0"/>
          </a:p>
          <a:p>
            <a:pPr lvl="1">
              <a:buFont typeface="Arial" pitchFamily="34" charset="0"/>
              <a:buChar char="•"/>
            </a:pPr>
            <a:r>
              <a:rPr lang="en-CA" dirty="0" smtClean="0"/>
              <a:t> </a:t>
            </a:r>
            <a:r>
              <a:rPr lang="en-CA" dirty="0"/>
              <a:t>G</a:t>
            </a:r>
            <a:r>
              <a:rPr lang="en-CA" dirty="0" smtClean="0"/>
              <a:t>raduated from the University of New Brunswick with a BBA degree. Received </a:t>
            </a:r>
            <a:r>
              <a:rPr lang="en-CA" dirty="0"/>
              <a:t>her Chartered Accountant designation in 1997 while working at Grant Thornton, Chartered Accountants. </a:t>
            </a:r>
            <a:endParaRPr lang="en-CA" dirty="0" smtClean="0"/>
          </a:p>
          <a:p>
            <a:pPr lvl="1">
              <a:buFont typeface="Arial" pitchFamily="34" charset="0"/>
              <a:buChar char="•"/>
            </a:pPr>
            <a:r>
              <a:rPr lang="en-CA" dirty="0"/>
              <a:t> </a:t>
            </a:r>
            <a:r>
              <a:rPr lang="en-CA" dirty="0" smtClean="0"/>
              <a:t>In </a:t>
            </a:r>
            <a:r>
              <a:rPr lang="en-CA" dirty="0"/>
              <a:t>1998, she joined Ernst &amp; Young, Calgary and advanced to Manager, Assurance &amp; Advisory services in </a:t>
            </a:r>
            <a:r>
              <a:rPr lang="en-CA" dirty="0" smtClean="0"/>
              <a:t>1999.</a:t>
            </a:r>
          </a:p>
          <a:p>
            <a:pPr lvl="1">
              <a:buFont typeface="Arial" pitchFamily="34" charset="0"/>
              <a:buChar char="•"/>
            </a:pPr>
            <a:r>
              <a:rPr lang="en-CA" dirty="0"/>
              <a:t> </a:t>
            </a:r>
            <a:r>
              <a:rPr lang="en-CA" dirty="0" smtClean="0"/>
              <a:t>In </a:t>
            </a:r>
            <a:r>
              <a:rPr lang="en-CA" dirty="0"/>
              <a:t>2001, Lesley joined a TSX listed technology company, Wireless Matrix Corporation as Controller and was promoted to Interim Chief Financial Officer in 2004. </a:t>
            </a:r>
          </a:p>
          <a:p>
            <a:pPr lvl="1">
              <a:buFont typeface="Arial" pitchFamily="34" charset="0"/>
              <a:buChar char="•"/>
            </a:pPr>
            <a:r>
              <a:rPr lang="en-CA" dirty="0"/>
              <a:t> </a:t>
            </a:r>
            <a:r>
              <a:rPr lang="en-CA" dirty="0" smtClean="0"/>
              <a:t>In 2004, joined </a:t>
            </a:r>
            <a:r>
              <a:rPr lang="en-CA" dirty="0" err="1"/>
              <a:t>Gienow</a:t>
            </a:r>
            <a:r>
              <a:rPr lang="en-CA" dirty="0"/>
              <a:t> Windows and Doors Income Fund </a:t>
            </a:r>
            <a:r>
              <a:rPr lang="en-CA" dirty="0" smtClean="0"/>
              <a:t>to </a:t>
            </a:r>
            <a:r>
              <a:rPr lang="en-CA" dirty="0"/>
              <a:t>assist in establishing its public and trust structure. In 2007, Lesley assisted in the privatization of </a:t>
            </a:r>
            <a:r>
              <a:rPr lang="en-CA" dirty="0" err="1"/>
              <a:t>Gienow</a:t>
            </a:r>
            <a:r>
              <a:rPr lang="en-CA" dirty="0"/>
              <a:t> working with its new private equity </a:t>
            </a:r>
            <a:r>
              <a:rPr lang="en-CA" dirty="0" smtClean="0"/>
              <a:t>ownership then promoted </a:t>
            </a:r>
            <a:r>
              <a:rPr lang="en-CA" dirty="0"/>
              <a:t>to Vice President, </a:t>
            </a:r>
            <a:r>
              <a:rPr lang="en-CA" dirty="0" smtClean="0"/>
              <a:t>Finance.</a:t>
            </a:r>
            <a:endParaRPr lang="en-CA" dirty="0"/>
          </a:p>
        </p:txBody>
      </p:sp>
      <p:pic>
        <p:nvPicPr>
          <p:cNvPr id="29698" name="Picture 2" descr="Lesley Bolster"/>
          <p:cNvPicPr>
            <a:picLocks noChangeAspect="1" noChangeArrowheads="1"/>
          </p:cNvPicPr>
          <p:nvPr/>
        </p:nvPicPr>
        <p:blipFill>
          <a:blip r:embed="rId3" cstate="print"/>
          <a:srcRect/>
          <a:stretch>
            <a:fillRect/>
          </a:stretch>
        </p:blipFill>
        <p:spPr bwMode="auto">
          <a:xfrm>
            <a:off x="7020272" y="1556792"/>
            <a:ext cx="1880989" cy="251256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1" y="1371600"/>
            <a:ext cx="2657331" cy="523220"/>
          </a:xfrm>
          <a:prstGeom prst="rect">
            <a:avLst/>
          </a:prstGeom>
          <a:noFill/>
        </p:spPr>
        <p:txBody>
          <a:bodyPr wrap="none" rtlCol="0">
            <a:spAutoFit/>
          </a:bodyPr>
          <a:lstStyle/>
          <a:p>
            <a:r>
              <a:rPr lang="en-US" sz="2800" b="1" dirty="0" smtClean="0">
                <a:solidFill>
                  <a:srgbClr val="FFC000"/>
                </a:solidFill>
              </a:rPr>
              <a:t>Oilfield Services</a:t>
            </a:r>
            <a:endParaRPr lang="en-US" sz="2800" b="1" dirty="0">
              <a:solidFill>
                <a:srgbClr val="FFC000"/>
              </a:solidFill>
            </a:endParaRPr>
          </a:p>
        </p:txBody>
      </p:sp>
      <p:cxnSp>
        <p:nvCxnSpPr>
          <p:cNvPr id="10" name="Straight Connector 9"/>
          <p:cNvCxnSpPr/>
          <p:nvPr/>
        </p:nvCxnSpPr>
        <p:spPr>
          <a:xfrm>
            <a:off x="0" y="4495800"/>
            <a:ext cx="9144000"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2" name="Rectangle 11"/>
          <p:cNvSpPr/>
          <p:nvPr/>
        </p:nvSpPr>
        <p:spPr>
          <a:xfrm>
            <a:off x="6586668" y="4495801"/>
            <a:ext cx="2219067" cy="50815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Directional Services</a:t>
            </a:r>
            <a:endParaRPr lang="en-US" b="1" dirty="0"/>
          </a:p>
        </p:txBody>
      </p:sp>
      <p:sp>
        <p:nvSpPr>
          <p:cNvPr id="13" name="TextBox 12"/>
          <p:cNvSpPr txBox="1"/>
          <p:nvPr/>
        </p:nvSpPr>
        <p:spPr>
          <a:xfrm>
            <a:off x="3200400" y="5437936"/>
            <a:ext cx="2743200" cy="400110"/>
          </a:xfrm>
          <a:prstGeom prst="rect">
            <a:avLst/>
          </a:prstGeom>
          <a:noFill/>
        </p:spPr>
        <p:txBody>
          <a:bodyPr wrap="square" rtlCol="0">
            <a:spAutoFit/>
          </a:bodyPr>
          <a:lstStyle/>
          <a:p>
            <a:endParaRPr lang="en-US" sz="2000" dirty="0"/>
          </a:p>
        </p:txBody>
      </p:sp>
      <p:sp>
        <p:nvSpPr>
          <p:cNvPr id="8" name="TextBox 7"/>
          <p:cNvSpPr txBox="1"/>
          <p:nvPr/>
        </p:nvSpPr>
        <p:spPr>
          <a:xfrm>
            <a:off x="3710423" y="5330214"/>
            <a:ext cx="5095311" cy="1015663"/>
          </a:xfrm>
          <a:prstGeom prst="rect">
            <a:avLst/>
          </a:prstGeom>
          <a:noFill/>
        </p:spPr>
        <p:txBody>
          <a:bodyPr wrap="square" rtlCol="0">
            <a:spAutoFit/>
          </a:bodyPr>
          <a:lstStyle>
            <a:defPPr>
              <a:defRPr lang="en-US"/>
            </a:defPPr>
            <a:lvl1pPr>
              <a:defRPr sz="2000"/>
            </a:lvl1pPr>
          </a:lstStyle>
          <a:p>
            <a:r>
              <a:rPr lang="en-US" dirty="0" smtClean="0"/>
              <a:t>Procedure of creating fractures in rock formations by injecting fluid into cracks to force them further open</a:t>
            </a:r>
            <a:endParaRPr lang="en-US" dirty="0"/>
          </a:p>
        </p:txBody>
      </p:sp>
      <p:sp>
        <p:nvSpPr>
          <p:cNvPr id="14"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15" name="Straight Connector 14"/>
          <p:cNvCxnSpPr/>
          <p:nvPr/>
        </p:nvCxnSpPr>
        <p:spPr>
          <a:xfrm>
            <a:off x="0" y="1066800"/>
            <a:ext cx="62484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Chart 15"/>
          <p:cNvGraphicFramePr/>
          <p:nvPr>
            <p:extLst>
              <p:ext uri="{D42A27DB-BD31-4B8C-83A1-F6EECF244321}">
                <p14:modId xmlns:p14="http://schemas.microsoft.com/office/powerpoint/2010/main" val="513871418"/>
              </p:ext>
            </p:extLst>
          </p:nvPr>
        </p:nvGraphicFramePr>
        <p:xfrm>
          <a:off x="6248400" y="185320"/>
          <a:ext cx="2895600" cy="1447890"/>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p:cNvCxnSpPr/>
          <p:nvPr/>
        </p:nvCxnSpPr>
        <p:spPr>
          <a:xfrm>
            <a:off x="8305800" y="1066800"/>
            <a:ext cx="8382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4504" y="2057400"/>
            <a:ext cx="8375822" cy="181588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sz="2800" dirty="0"/>
              <a:t>Assist drilling co. in setting up oil and gas wells</a:t>
            </a:r>
          </a:p>
          <a:p>
            <a:endParaRPr lang="en-US" sz="2800" dirty="0"/>
          </a:p>
          <a:p>
            <a:r>
              <a:rPr lang="en-US" sz="2800" dirty="0"/>
              <a:t>Manufacture, repair and maintain equipment used in extraction</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531141"/>
            <a:ext cx="3124200" cy="2213700"/>
          </a:xfrm>
          <a:prstGeom prst="rect">
            <a:avLst/>
          </a:prstGeom>
          <a:ln w="38100">
            <a:solidFill>
              <a:schemeClr val="accent4">
                <a:lumMod val="75000"/>
              </a:schemeClr>
            </a:solidFill>
          </a:ln>
        </p:spPr>
      </p:pic>
      <p:sp>
        <p:nvSpPr>
          <p:cNvPr id="19" name="Rectangle 18"/>
          <p:cNvSpPr/>
          <p:nvPr/>
        </p:nvSpPr>
        <p:spPr>
          <a:xfrm>
            <a:off x="3657600" y="4526000"/>
            <a:ext cx="2219067" cy="508158"/>
          </a:xfrm>
          <a:prstGeom prst="rect">
            <a:avLst/>
          </a:prstGeom>
          <a:solidFill>
            <a:schemeClr val="accent4">
              <a:lumMod val="75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smtClean="0"/>
              <a:t>Hydraulic Fracturing</a:t>
            </a:r>
            <a:endParaRPr lang="en-US" b="1" dirty="0"/>
          </a:p>
        </p:txBody>
      </p:sp>
      <p:sp>
        <p:nvSpPr>
          <p:cNvPr id="5" name="Left Arrow 4"/>
          <p:cNvSpPr/>
          <p:nvPr/>
        </p:nvSpPr>
        <p:spPr>
          <a:xfrm>
            <a:off x="5876666" y="4658624"/>
            <a:ext cx="710001" cy="242910"/>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21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4337" name="Picture 1"/>
          <p:cNvPicPr>
            <a:picLocks noChangeAspect="1" noChangeArrowheads="1"/>
          </p:cNvPicPr>
          <p:nvPr/>
        </p:nvPicPr>
        <p:blipFill>
          <a:blip r:embed="rId3" cstate="print"/>
          <a:srcRect/>
          <a:stretch>
            <a:fillRect/>
          </a:stretch>
        </p:blipFill>
        <p:spPr bwMode="auto">
          <a:xfrm>
            <a:off x="739849" y="1488901"/>
            <a:ext cx="7648575" cy="5324475"/>
          </a:xfrm>
          <a:prstGeom prst="rect">
            <a:avLst/>
          </a:prstGeom>
          <a:noFill/>
          <a:ln w="9525">
            <a:noFill/>
            <a:miter lim="800000"/>
            <a:headEnd/>
            <a:tailEnd/>
          </a:ln>
        </p:spPr>
      </p:pic>
      <p:sp>
        <p:nvSpPr>
          <p:cNvPr id="7" name="Rectangle 6"/>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72008" y="1196752"/>
            <a:ext cx="2843808" cy="400110"/>
          </a:xfrm>
          <a:prstGeom prst="rect">
            <a:avLst/>
          </a:prstGeom>
        </p:spPr>
        <p:txBody>
          <a:bodyPr wrap="square">
            <a:spAutoFit/>
          </a:bodyPr>
          <a:lstStyle/>
          <a:p>
            <a:r>
              <a:rPr lang="en-CA" sz="2000" b="1" cap="all" dirty="0"/>
              <a:t>MANAGEMENT </a:t>
            </a:r>
            <a:r>
              <a:rPr lang="en-CA" sz="2000" b="1" cap="all" dirty="0" smtClean="0"/>
              <a:t>TEAM:</a:t>
            </a:r>
            <a:endParaRPr lang="en-CA" sz="2000" b="1" cap="all" dirty="0"/>
          </a:p>
        </p:txBody>
      </p:sp>
      <p:pic>
        <p:nvPicPr>
          <p:cNvPr id="13313" name="Picture 1"/>
          <p:cNvPicPr>
            <a:picLocks noChangeAspect="1" noChangeArrowheads="1"/>
          </p:cNvPicPr>
          <p:nvPr/>
        </p:nvPicPr>
        <p:blipFill>
          <a:blip r:embed="rId3" cstate="print"/>
          <a:srcRect/>
          <a:stretch>
            <a:fillRect/>
          </a:stretch>
        </p:blipFill>
        <p:spPr bwMode="auto">
          <a:xfrm>
            <a:off x="762000" y="1484784"/>
            <a:ext cx="7620000" cy="268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907704" y="1772816"/>
            <a:ext cx="5328592" cy="1200329"/>
          </a:xfrm>
          <a:prstGeom prst="rect">
            <a:avLst/>
          </a:prstGeom>
          <a:noFill/>
        </p:spPr>
        <p:txBody>
          <a:bodyPr wrap="square" rtlCol="0">
            <a:spAutoFit/>
          </a:bodyPr>
          <a:lstStyle/>
          <a:p>
            <a:pPr algn="ctr"/>
            <a:r>
              <a:rPr lang="en-US" sz="3600" b="1" dirty="0" smtClean="0"/>
              <a:t>Financial Statement Analysis</a:t>
            </a:r>
            <a:endParaRPr lang="en-US" sz="3600" b="1" dirty="0"/>
          </a:p>
        </p:txBody>
      </p:sp>
      <p:pic>
        <p:nvPicPr>
          <p:cNvPr id="7170" name="Picture 2"/>
          <p:cNvPicPr>
            <a:picLocks noChangeAspect="1" noChangeArrowheads="1"/>
          </p:cNvPicPr>
          <p:nvPr/>
        </p:nvPicPr>
        <p:blipFill>
          <a:blip r:embed="rId3" cstate="print"/>
          <a:srcRect/>
          <a:stretch>
            <a:fillRect/>
          </a:stretch>
        </p:blipFill>
        <p:spPr bwMode="auto">
          <a:xfrm>
            <a:off x="2627784" y="3212976"/>
            <a:ext cx="3810000" cy="252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4" name="Picture 2"/>
          <p:cNvPicPr>
            <a:picLocks noChangeAspect="1" noChangeArrowheads="1"/>
          </p:cNvPicPr>
          <p:nvPr/>
        </p:nvPicPr>
        <p:blipFill>
          <a:blip r:embed="rId3" cstate="print"/>
          <a:srcRect/>
          <a:stretch>
            <a:fillRect/>
          </a:stretch>
        </p:blipFill>
        <p:spPr bwMode="auto">
          <a:xfrm>
            <a:off x="0" y="908720"/>
            <a:ext cx="9144000" cy="5976664"/>
          </a:xfrm>
          <a:prstGeom prst="rect">
            <a:avLst/>
          </a:prstGeom>
          <a:noFill/>
          <a:ln w="9525">
            <a:noFill/>
            <a:miter lim="800000"/>
            <a:headEnd/>
            <a:tailEnd/>
          </a:ln>
        </p:spPr>
      </p:pic>
      <p:cxnSp>
        <p:nvCxnSpPr>
          <p:cNvPr id="7" name="直接连接符 6"/>
          <p:cNvCxnSpPr/>
          <p:nvPr/>
        </p:nvCxnSpPr>
        <p:spPr>
          <a:xfrm>
            <a:off x="35496" y="2420888"/>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35496" y="4869160"/>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0" y="6741368"/>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6"/>
          <p:cNvCxnSpPr/>
          <p:nvPr/>
        </p:nvCxnSpPr>
        <p:spPr>
          <a:xfrm>
            <a:off x="35496" y="2996952"/>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8" name="Picture 2"/>
          <p:cNvPicPr>
            <a:picLocks noChangeAspect="1" noChangeArrowheads="1"/>
          </p:cNvPicPr>
          <p:nvPr/>
        </p:nvPicPr>
        <p:blipFill>
          <a:blip r:embed="rId3" cstate="print"/>
          <a:srcRect/>
          <a:stretch>
            <a:fillRect/>
          </a:stretch>
        </p:blipFill>
        <p:spPr bwMode="auto">
          <a:xfrm>
            <a:off x="107504" y="1196752"/>
            <a:ext cx="8928992" cy="2076450"/>
          </a:xfrm>
          <a:prstGeom prst="rect">
            <a:avLst/>
          </a:prstGeom>
          <a:noFill/>
          <a:ln w="9525">
            <a:noFill/>
            <a:miter lim="800000"/>
            <a:headEnd/>
            <a:tailEnd/>
          </a:ln>
        </p:spPr>
      </p:pic>
      <p:cxnSp>
        <p:nvCxnSpPr>
          <p:cNvPr id="6" name="直接连接符 5"/>
          <p:cNvCxnSpPr/>
          <p:nvPr/>
        </p:nvCxnSpPr>
        <p:spPr>
          <a:xfrm>
            <a:off x="107504" y="2276872"/>
            <a:ext cx="892899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122" name="Picture 2"/>
          <p:cNvPicPr>
            <a:picLocks noChangeAspect="1" noChangeArrowheads="1"/>
          </p:cNvPicPr>
          <p:nvPr/>
        </p:nvPicPr>
        <p:blipFill>
          <a:blip r:embed="rId3" cstate="print"/>
          <a:srcRect/>
          <a:stretch>
            <a:fillRect/>
          </a:stretch>
        </p:blipFill>
        <p:spPr bwMode="auto">
          <a:xfrm>
            <a:off x="0" y="836712"/>
            <a:ext cx="9144000" cy="6026825"/>
          </a:xfrm>
          <a:prstGeom prst="rect">
            <a:avLst/>
          </a:prstGeom>
          <a:noFill/>
          <a:ln w="9525">
            <a:noFill/>
            <a:miter lim="800000"/>
            <a:headEnd/>
            <a:tailEnd/>
          </a:ln>
        </p:spPr>
      </p:pic>
      <p:cxnSp>
        <p:nvCxnSpPr>
          <p:cNvPr id="6" name="直接连接符 5"/>
          <p:cNvCxnSpPr/>
          <p:nvPr/>
        </p:nvCxnSpPr>
        <p:spPr>
          <a:xfrm>
            <a:off x="35496" y="2132856"/>
            <a:ext cx="90364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接连接符 5"/>
          <p:cNvCxnSpPr/>
          <p:nvPr/>
        </p:nvCxnSpPr>
        <p:spPr>
          <a:xfrm>
            <a:off x="35496" y="2780928"/>
            <a:ext cx="90364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5"/>
          <p:cNvCxnSpPr/>
          <p:nvPr/>
        </p:nvCxnSpPr>
        <p:spPr>
          <a:xfrm>
            <a:off x="6660232" y="3573016"/>
            <a:ext cx="241176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接连接符 5"/>
          <p:cNvCxnSpPr/>
          <p:nvPr/>
        </p:nvCxnSpPr>
        <p:spPr>
          <a:xfrm>
            <a:off x="7956376" y="3717032"/>
            <a:ext cx="1124000" cy="838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5"/>
          <p:cNvCxnSpPr/>
          <p:nvPr/>
        </p:nvCxnSpPr>
        <p:spPr>
          <a:xfrm>
            <a:off x="0" y="6165304"/>
            <a:ext cx="903649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接连接符 5"/>
          <p:cNvCxnSpPr/>
          <p:nvPr/>
        </p:nvCxnSpPr>
        <p:spPr>
          <a:xfrm>
            <a:off x="0" y="3573016"/>
            <a:ext cx="3275856"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接连接符 5"/>
          <p:cNvCxnSpPr/>
          <p:nvPr/>
        </p:nvCxnSpPr>
        <p:spPr>
          <a:xfrm flipV="1">
            <a:off x="0" y="3717032"/>
            <a:ext cx="3275856" cy="838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146" name="Picture 2"/>
          <p:cNvPicPr>
            <a:picLocks noChangeAspect="1" noChangeArrowheads="1"/>
          </p:cNvPicPr>
          <p:nvPr/>
        </p:nvPicPr>
        <p:blipFill>
          <a:blip r:embed="rId3" cstate="print"/>
          <a:srcRect/>
          <a:stretch>
            <a:fillRect/>
          </a:stretch>
        </p:blipFill>
        <p:spPr bwMode="auto">
          <a:xfrm>
            <a:off x="0" y="908720"/>
            <a:ext cx="9155794"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170" name="Picture 2"/>
          <p:cNvPicPr>
            <a:picLocks noChangeAspect="1" noChangeArrowheads="1"/>
          </p:cNvPicPr>
          <p:nvPr/>
        </p:nvPicPr>
        <p:blipFill>
          <a:blip r:embed="rId3" cstate="print"/>
          <a:srcRect/>
          <a:stretch>
            <a:fillRect/>
          </a:stretch>
        </p:blipFill>
        <p:spPr bwMode="auto">
          <a:xfrm>
            <a:off x="0" y="908719"/>
            <a:ext cx="9144000" cy="4774489"/>
          </a:xfrm>
          <a:prstGeom prst="rect">
            <a:avLst/>
          </a:prstGeom>
          <a:noFill/>
          <a:ln w="9525">
            <a:noFill/>
            <a:miter lim="800000"/>
            <a:headEnd/>
            <a:tailEnd/>
          </a:ln>
        </p:spPr>
      </p:pic>
      <p:graphicFrame>
        <p:nvGraphicFramePr>
          <p:cNvPr id="6" name="Table 5"/>
          <p:cNvGraphicFramePr>
            <a:graphicFrameLocks noGrp="1"/>
          </p:cNvGraphicFramePr>
          <p:nvPr/>
        </p:nvGraphicFramePr>
        <p:xfrm>
          <a:off x="35496" y="6021288"/>
          <a:ext cx="9108504" cy="370840"/>
        </p:xfrm>
        <a:graphic>
          <a:graphicData uri="http://schemas.openxmlformats.org/drawingml/2006/table">
            <a:tbl>
              <a:tblPr firstRow="1" bandRow="1">
                <a:tableStyleId>{C083E6E3-FA7D-4D7B-A595-EF9225AFEA82}</a:tableStyleId>
              </a:tblPr>
              <a:tblGrid>
                <a:gridCol w="6408712"/>
                <a:gridCol w="1080120"/>
                <a:gridCol w="1619672"/>
              </a:tblGrid>
              <a:tr h="370840">
                <a:tc>
                  <a:txBody>
                    <a:bodyPr/>
                    <a:lstStyle/>
                    <a:p>
                      <a:r>
                        <a:rPr lang="en-US" dirty="0" smtClean="0"/>
                        <a:t>Free Cash Flow</a:t>
                      </a:r>
                      <a:endParaRPr lang="en-CA" dirty="0"/>
                    </a:p>
                  </a:txBody>
                  <a:tcPr/>
                </a:tc>
                <a:tc>
                  <a:txBody>
                    <a:bodyPr/>
                    <a:lstStyle/>
                    <a:p>
                      <a:pPr algn="r"/>
                      <a:r>
                        <a:rPr lang="en-US" dirty="0" smtClean="0"/>
                        <a:t>48,418</a:t>
                      </a:r>
                      <a:endParaRPr lang="en-CA" dirty="0"/>
                    </a:p>
                  </a:txBody>
                  <a:tcPr/>
                </a:tc>
                <a:tc>
                  <a:txBody>
                    <a:bodyPr/>
                    <a:lstStyle/>
                    <a:p>
                      <a:pPr algn="r"/>
                      <a:r>
                        <a:rPr lang="en-US" dirty="0" smtClean="0"/>
                        <a:t>4,901</a:t>
                      </a:r>
                      <a:endParaRPr lang="en-CA" dirty="0"/>
                    </a:p>
                  </a:txBody>
                  <a:tcPr/>
                </a:tc>
              </a:tr>
            </a:tbl>
          </a:graphicData>
        </a:graphic>
      </p:graphicFrame>
      <p:cxnSp>
        <p:nvCxnSpPr>
          <p:cNvPr id="7" name="直接连接符 5"/>
          <p:cNvCxnSpPr/>
          <p:nvPr/>
        </p:nvCxnSpPr>
        <p:spPr>
          <a:xfrm>
            <a:off x="35496" y="5013176"/>
            <a:ext cx="910850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5"/>
          <p:cNvCxnSpPr/>
          <p:nvPr/>
        </p:nvCxnSpPr>
        <p:spPr>
          <a:xfrm>
            <a:off x="35496" y="4581128"/>
            <a:ext cx="910850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8" name="Picture 2"/>
          <p:cNvPicPr>
            <a:picLocks noChangeAspect="1" noChangeArrowheads="1"/>
          </p:cNvPicPr>
          <p:nvPr/>
        </p:nvPicPr>
        <p:blipFill>
          <a:blip r:embed="rId3" cstate="print"/>
          <a:srcRect/>
          <a:stretch>
            <a:fillRect/>
          </a:stretch>
        </p:blipFill>
        <p:spPr bwMode="auto">
          <a:xfrm>
            <a:off x="874660" y="1916832"/>
            <a:ext cx="7394682" cy="4464496"/>
          </a:xfrm>
          <a:prstGeom prst="rect">
            <a:avLst/>
          </a:prstGeom>
          <a:noFill/>
          <a:ln w="9525">
            <a:noFill/>
            <a:miter lim="800000"/>
            <a:headEnd/>
            <a:tailEnd/>
          </a:ln>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cxnSp>
        <p:nvCxnSpPr>
          <p:cNvPr id="7" name="直接连接符 5"/>
          <p:cNvCxnSpPr/>
          <p:nvPr/>
        </p:nvCxnSpPr>
        <p:spPr>
          <a:xfrm>
            <a:off x="971600" y="3789040"/>
            <a:ext cx="727280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0242" name="Picture 2"/>
          <p:cNvPicPr>
            <a:picLocks noChangeAspect="1" noChangeArrowheads="1"/>
          </p:cNvPicPr>
          <p:nvPr/>
        </p:nvPicPr>
        <p:blipFill>
          <a:blip r:embed="rId3" cstate="print"/>
          <a:srcRect/>
          <a:stretch>
            <a:fillRect/>
          </a:stretch>
        </p:blipFill>
        <p:spPr bwMode="auto">
          <a:xfrm>
            <a:off x="899592" y="1326028"/>
            <a:ext cx="6984776" cy="5271324"/>
          </a:xfrm>
          <a:prstGeom prst="rect">
            <a:avLst/>
          </a:prstGeom>
          <a:noFill/>
          <a:ln w="9525">
            <a:noFill/>
            <a:miter lim="800000"/>
            <a:headEnd/>
            <a:tailEnd/>
          </a:ln>
        </p:spPr>
      </p:pic>
      <p:cxnSp>
        <p:nvCxnSpPr>
          <p:cNvPr id="8" name="直接连接符 5"/>
          <p:cNvCxnSpPr/>
          <p:nvPr/>
        </p:nvCxnSpPr>
        <p:spPr>
          <a:xfrm>
            <a:off x="827584" y="2348880"/>
            <a:ext cx="727280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5"/>
          <p:cNvCxnSpPr/>
          <p:nvPr/>
        </p:nvCxnSpPr>
        <p:spPr>
          <a:xfrm>
            <a:off x="827584" y="3933056"/>
            <a:ext cx="727280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5"/>
          <p:cNvCxnSpPr/>
          <p:nvPr/>
        </p:nvCxnSpPr>
        <p:spPr>
          <a:xfrm>
            <a:off x="827584" y="6021288"/>
            <a:ext cx="727280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057400"/>
            <a:ext cx="6629400" cy="4278094"/>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pPr>
              <a:lnSpc>
                <a:spcPct val="150000"/>
              </a:lnSpc>
            </a:pPr>
            <a:r>
              <a:rPr lang="en-US" dirty="0"/>
              <a:t>Physically drilling and pumping oil and gas out of the ground</a:t>
            </a:r>
          </a:p>
          <a:p>
            <a:pPr>
              <a:lnSpc>
                <a:spcPct val="150000"/>
              </a:lnSpc>
            </a:pPr>
            <a:r>
              <a:rPr lang="en-US" dirty="0"/>
              <a:t>Highly skilled industry</a:t>
            </a:r>
          </a:p>
          <a:p>
            <a:pPr>
              <a:lnSpc>
                <a:spcPct val="150000"/>
              </a:lnSpc>
            </a:pPr>
            <a:r>
              <a:rPr lang="en-US" dirty="0"/>
              <a:t>Most drilling companies are contractors hired by oil and gas producers</a:t>
            </a:r>
          </a:p>
          <a:p>
            <a:endParaRPr lang="en-US" dirty="0"/>
          </a:p>
          <a:p>
            <a:r>
              <a:rPr lang="en-US" dirty="0"/>
              <a:t>2 types of drilling </a:t>
            </a:r>
            <a:r>
              <a:rPr lang="en-US" dirty="0" smtClean="0"/>
              <a:t>rigs:</a:t>
            </a:r>
          </a:p>
          <a:p>
            <a:pPr marL="742950" lvl="1" indent="-285750">
              <a:buClr>
                <a:schemeClr val="accent3"/>
              </a:buClr>
              <a:buFont typeface="Wingdings" pitchFamily="2" charset="2"/>
              <a:buChar char="Ø"/>
            </a:pPr>
            <a:r>
              <a:rPr lang="en-US" sz="2200" dirty="0" smtClean="0"/>
              <a:t>Land rigs</a:t>
            </a:r>
          </a:p>
          <a:p>
            <a:pPr marL="742950" lvl="1" indent="-285750">
              <a:buClr>
                <a:schemeClr val="accent3"/>
              </a:buClr>
              <a:buFont typeface="Wingdings" pitchFamily="2" charset="2"/>
              <a:buChar char="Ø"/>
            </a:pPr>
            <a:r>
              <a:rPr lang="en-US" sz="2200" dirty="0" smtClean="0"/>
              <a:t>Offshore rigs</a:t>
            </a:r>
            <a:endParaRPr lang="en-US" sz="2200" dirty="0"/>
          </a:p>
        </p:txBody>
      </p:sp>
      <p:sp>
        <p:nvSpPr>
          <p:cNvPr id="4" name="TextBox 3"/>
          <p:cNvSpPr txBox="1"/>
          <p:nvPr/>
        </p:nvSpPr>
        <p:spPr>
          <a:xfrm>
            <a:off x="304802" y="1371600"/>
            <a:ext cx="2736647" cy="523220"/>
          </a:xfrm>
          <a:prstGeom prst="rect">
            <a:avLst/>
          </a:prstGeom>
          <a:noFill/>
        </p:spPr>
        <p:txBody>
          <a:bodyPr wrap="none" rtlCol="0">
            <a:spAutoFit/>
          </a:bodyPr>
          <a:lstStyle/>
          <a:p>
            <a:r>
              <a:rPr lang="en-US" sz="2800" b="1" dirty="0" smtClean="0">
                <a:solidFill>
                  <a:srgbClr val="FFC000"/>
                </a:solidFill>
              </a:rPr>
              <a:t>Contract Drilling</a:t>
            </a:r>
            <a:endParaRPr lang="en-US" sz="2800" b="1" dirty="0">
              <a:solidFill>
                <a:srgbClr val="FFC000"/>
              </a:solidFill>
            </a:endParaRPr>
          </a:p>
        </p:txBody>
      </p:sp>
      <p:sp>
        <p:nvSpPr>
          <p:cNvPr id="10" name="Title 1"/>
          <p:cNvSpPr txBox="1">
            <a:spLocks/>
          </p:cNvSpPr>
          <p:nvPr/>
        </p:nvSpPr>
        <p:spPr>
          <a:xfrm>
            <a:off x="228600" y="41519"/>
            <a:ext cx="4850423" cy="1034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mtClean="0"/>
              <a:t>Services</a:t>
            </a:r>
            <a:endParaRPr lang="en-US" dirty="0"/>
          </a:p>
        </p:txBody>
      </p:sp>
      <p:cxnSp>
        <p:nvCxnSpPr>
          <p:cNvPr id="11" name="Straight Connector 10"/>
          <p:cNvCxnSpPr/>
          <p:nvPr/>
        </p:nvCxnSpPr>
        <p:spPr>
          <a:xfrm>
            <a:off x="0" y="1066800"/>
            <a:ext cx="62484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Chart 12"/>
          <p:cNvGraphicFramePr/>
          <p:nvPr>
            <p:extLst>
              <p:ext uri="{D42A27DB-BD31-4B8C-83A1-F6EECF244321}">
                <p14:modId xmlns:p14="http://schemas.microsoft.com/office/powerpoint/2010/main" val="1102026842"/>
              </p:ext>
            </p:extLst>
          </p:nvPr>
        </p:nvGraphicFramePr>
        <p:xfrm>
          <a:off x="6248400" y="185320"/>
          <a:ext cx="2895600" cy="1447890"/>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p:cNvCxnSpPr/>
          <p:nvPr/>
        </p:nvCxnSpPr>
        <p:spPr>
          <a:xfrm>
            <a:off x="8305800" y="1066800"/>
            <a:ext cx="838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40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1267" name="Picture 3"/>
          <p:cNvPicPr>
            <a:picLocks noChangeAspect="1" noChangeArrowheads="1"/>
          </p:cNvPicPr>
          <p:nvPr/>
        </p:nvPicPr>
        <p:blipFill>
          <a:blip r:embed="rId3" cstate="print"/>
          <a:srcRect/>
          <a:stretch>
            <a:fillRect/>
          </a:stretch>
        </p:blipFill>
        <p:spPr bwMode="auto">
          <a:xfrm>
            <a:off x="899592" y="1193588"/>
            <a:ext cx="7056784" cy="5475772"/>
          </a:xfrm>
          <a:prstGeom prst="rect">
            <a:avLst/>
          </a:prstGeom>
          <a:noFill/>
          <a:ln w="9525">
            <a:noFill/>
            <a:miter lim="800000"/>
            <a:headEnd/>
            <a:tailEnd/>
          </a:ln>
        </p:spPr>
      </p:pic>
      <p:cxnSp>
        <p:nvCxnSpPr>
          <p:cNvPr id="7" name="直接连接符 5"/>
          <p:cNvCxnSpPr/>
          <p:nvPr/>
        </p:nvCxnSpPr>
        <p:spPr>
          <a:xfrm>
            <a:off x="971600" y="2708920"/>
            <a:ext cx="691276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5"/>
          <p:cNvCxnSpPr/>
          <p:nvPr/>
        </p:nvCxnSpPr>
        <p:spPr>
          <a:xfrm>
            <a:off x="971600" y="3645024"/>
            <a:ext cx="691276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Down Arrow 11"/>
          <p:cNvSpPr/>
          <p:nvPr/>
        </p:nvSpPr>
        <p:spPr>
          <a:xfrm>
            <a:off x="5436096" y="6453336"/>
            <a:ext cx="144016" cy="14401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2290" name="Picture 2"/>
          <p:cNvPicPr>
            <a:picLocks noChangeAspect="1" noChangeArrowheads="1"/>
          </p:cNvPicPr>
          <p:nvPr/>
        </p:nvPicPr>
        <p:blipFill>
          <a:blip r:embed="rId3" cstate="print"/>
          <a:srcRect/>
          <a:stretch>
            <a:fillRect/>
          </a:stretch>
        </p:blipFill>
        <p:spPr bwMode="auto">
          <a:xfrm>
            <a:off x="755576" y="1412776"/>
            <a:ext cx="7200800" cy="24732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3314" name="Picture 2"/>
          <p:cNvPicPr>
            <a:picLocks noChangeAspect="1" noChangeArrowheads="1"/>
          </p:cNvPicPr>
          <p:nvPr/>
        </p:nvPicPr>
        <p:blipFill>
          <a:blip r:embed="rId3" cstate="print"/>
          <a:srcRect/>
          <a:stretch>
            <a:fillRect/>
          </a:stretch>
        </p:blipFill>
        <p:spPr bwMode="auto">
          <a:xfrm>
            <a:off x="683568" y="1268760"/>
            <a:ext cx="7248436" cy="4536504"/>
          </a:xfrm>
          <a:prstGeom prst="rect">
            <a:avLst/>
          </a:prstGeom>
          <a:noFill/>
          <a:ln w="9525">
            <a:noFill/>
            <a:miter lim="800000"/>
            <a:headEnd/>
            <a:tailEnd/>
          </a:ln>
        </p:spPr>
      </p:pic>
      <p:cxnSp>
        <p:nvCxnSpPr>
          <p:cNvPr id="17" name="直接连接符 5"/>
          <p:cNvCxnSpPr/>
          <p:nvPr/>
        </p:nvCxnSpPr>
        <p:spPr>
          <a:xfrm>
            <a:off x="2987824" y="3933056"/>
            <a:ext cx="79208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直接连接符 5"/>
          <p:cNvCxnSpPr/>
          <p:nvPr/>
        </p:nvCxnSpPr>
        <p:spPr>
          <a:xfrm>
            <a:off x="2987824" y="5805264"/>
            <a:ext cx="79208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4338" name="Picture 2"/>
          <p:cNvPicPr>
            <a:picLocks noChangeAspect="1" noChangeArrowheads="1"/>
          </p:cNvPicPr>
          <p:nvPr/>
        </p:nvPicPr>
        <p:blipFill>
          <a:blip r:embed="rId3" cstate="print"/>
          <a:srcRect/>
          <a:stretch>
            <a:fillRect/>
          </a:stretch>
        </p:blipFill>
        <p:spPr bwMode="auto">
          <a:xfrm>
            <a:off x="755576" y="1155604"/>
            <a:ext cx="7200800" cy="5585764"/>
          </a:xfrm>
          <a:prstGeom prst="rect">
            <a:avLst/>
          </a:prstGeom>
          <a:noFill/>
          <a:ln w="9525">
            <a:noFill/>
            <a:miter lim="800000"/>
            <a:headEnd/>
            <a:tailEnd/>
          </a:ln>
        </p:spPr>
      </p:pic>
      <p:sp>
        <p:nvSpPr>
          <p:cNvPr id="9" name="Up Arrow 8"/>
          <p:cNvSpPr/>
          <p:nvPr/>
        </p:nvSpPr>
        <p:spPr>
          <a:xfrm>
            <a:off x="6876256" y="5805264"/>
            <a:ext cx="216024" cy="216024"/>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2" name="Up Arrow 11"/>
          <p:cNvSpPr/>
          <p:nvPr/>
        </p:nvSpPr>
        <p:spPr>
          <a:xfrm>
            <a:off x="6948264" y="5229200"/>
            <a:ext cx="216024" cy="216024"/>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72008" y="1196752"/>
            <a:ext cx="6732240" cy="400110"/>
          </a:xfrm>
          <a:prstGeom prst="rect">
            <a:avLst/>
          </a:prstGeom>
        </p:spPr>
        <p:txBody>
          <a:bodyPr wrap="square">
            <a:spAutoFit/>
          </a:bodyPr>
          <a:lstStyle/>
          <a:p>
            <a:r>
              <a:rPr lang="en-CA" sz="2000" b="1" cap="all" dirty="0" smtClean="0"/>
              <a:t>Q3:</a:t>
            </a:r>
            <a:endParaRPr lang="en-CA" sz="2000" b="1" cap="all" dirty="0"/>
          </a:p>
        </p:txBody>
      </p:sp>
      <p:pic>
        <p:nvPicPr>
          <p:cNvPr id="15362" name="Picture 2"/>
          <p:cNvPicPr>
            <a:picLocks noChangeAspect="1" noChangeArrowheads="1"/>
          </p:cNvPicPr>
          <p:nvPr/>
        </p:nvPicPr>
        <p:blipFill>
          <a:blip r:embed="rId3" cstate="print"/>
          <a:srcRect/>
          <a:stretch>
            <a:fillRect/>
          </a:stretch>
        </p:blipFill>
        <p:spPr bwMode="auto">
          <a:xfrm>
            <a:off x="755578" y="1319771"/>
            <a:ext cx="7632846" cy="4218458"/>
          </a:xfrm>
          <a:prstGeom prst="rect">
            <a:avLst/>
          </a:prstGeom>
          <a:noFill/>
          <a:ln w="9525">
            <a:noFill/>
            <a:miter lim="800000"/>
            <a:headEnd/>
            <a:tailEnd/>
          </a:ln>
        </p:spPr>
      </p:pic>
      <p:sp>
        <p:nvSpPr>
          <p:cNvPr id="7" name="Flowchart: Process 6"/>
          <p:cNvSpPr/>
          <p:nvPr/>
        </p:nvSpPr>
        <p:spPr>
          <a:xfrm>
            <a:off x="6300192" y="3717032"/>
            <a:ext cx="1080120" cy="1800200"/>
          </a:xfrm>
          <a:prstGeom prst="flowChartProcess">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graphicFrame>
        <p:nvGraphicFramePr>
          <p:cNvPr id="8" name="Table 7"/>
          <p:cNvGraphicFramePr>
            <a:graphicFrameLocks noGrp="1"/>
          </p:cNvGraphicFramePr>
          <p:nvPr/>
        </p:nvGraphicFramePr>
        <p:xfrm>
          <a:off x="899592" y="5805264"/>
          <a:ext cx="7560840" cy="370840"/>
        </p:xfrm>
        <a:graphic>
          <a:graphicData uri="http://schemas.openxmlformats.org/drawingml/2006/table">
            <a:tbl>
              <a:tblPr firstRow="1" bandRow="1">
                <a:tableStyleId>{C083E6E3-FA7D-4D7B-A595-EF9225AFEA82}</a:tableStyleId>
              </a:tblPr>
              <a:tblGrid>
                <a:gridCol w="5319781"/>
                <a:gridCol w="896592"/>
                <a:gridCol w="1344467"/>
              </a:tblGrid>
              <a:tr h="370840">
                <a:tc>
                  <a:txBody>
                    <a:bodyPr/>
                    <a:lstStyle/>
                    <a:p>
                      <a:r>
                        <a:rPr lang="en-US" dirty="0" smtClean="0"/>
                        <a:t>Free Cash Flow</a:t>
                      </a:r>
                      <a:endParaRPr lang="en-CA" dirty="0"/>
                    </a:p>
                  </a:txBody>
                  <a:tcPr/>
                </a:tc>
                <a:tc>
                  <a:txBody>
                    <a:bodyPr/>
                    <a:lstStyle/>
                    <a:p>
                      <a:pPr algn="r"/>
                      <a:r>
                        <a:rPr lang="en-US" dirty="0" smtClean="0"/>
                        <a:t>46,612</a:t>
                      </a:r>
                      <a:endParaRPr lang="en-CA" dirty="0"/>
                    </a:p>
                  </a:txBody>
                  <a:tcPr/>
                </a:tc>
                <a:tc>
                  <a:txBody>
                    <a:bodyPr/>
                    <a:lstStyle/>
                    <a:p>
                      <a:pPr algn="r"/>
                      <a:r>
                        <a:rPr lang="en-US" dirty="0" smtClean="0"/>
                        <a:t>60,094</a:t>
                      </a:r>
                      <a:endParaRPr lang="en-CA" dirty="0"/>
                    </a:p>
                  </a:txBody>
                  <a:tcPr/>
                </a:tc>
              </a:tr>
            </a:tbl>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483768" y="1353564"/>
            <a:ext cx="4464496" cy="584775"/>
          </a:xfrm>
          <a:prstGeom prst="rect">
            <a:avLst/>
          </a:prstGeom>
          <a:noFill/>
        </p:spPr>
        <p:txBody>
          <a:bodyPr wrap="square" rtlCol="0">
            <a:spAutoFit/>
          </a:bodyPr>
          <a:lstStyle/>
          <a:p>
            <a:pPr algn="ctr"/>
            <a:r>
              <a:rPr lang="en-US" sz="3200" b="1" dirty="0" smtClean="0"/>
              <a:t>RECOMMENDATION</a:t>
            </a:r>
            <a:endParaRPr lang="en-US" sz="3200" b="1" dirty="0"/>
          </a:p>
        </p:txBody>
      </p:sp>
      <p:pic>
        <p:nvPicPr>
          <p:cNvPr id="2052" name="Picture 4"/>
          <p:cNvPicPr>
            <a:picLocks noChangeAspect="1" noChangeArrowheads="1"/>
          </p:cNvPicPr>
          <p:nvPr/>
        </p:nvPicPr>
        <p:blipFill>
          <a:blip r:embed="rId3" cstate="print"/>
          <a:srcRect/>
          <a:stretch>
            <a:fillRect/>
          </a:stretch>
        </p:blipFill>
        <p:spPr bwMode="auto">
          <a:xfrm>
            <a:off x="3131840" y="4293096"/>
            <a:ext cx="3408412" cy="2116732"/>
          </a:xfrm>
          <a:prstGeom prst="rect">
            <a:avLst/>
          </a:prstGeom>
          <a:noFill/>
          <a:ln w="9525">
            <a:noFill/>
            <a:miter lim="800000"/>
            <a:headEnd/>
            <a:tailEnd/>
          </a:ln>
        </p:spPr>
      </p:pic>
      <p:sp>
        <p:nvSpPr>
          <p:cNvPr id="7" name="TextBox 6"/>
          <p:cNvSpPr txBox="1"/>
          <p:nvPr/>
        </p:nvSpPr>
        <p:spPr>
          <a:xfrm>
            <a:off x="2699792" y="1988840"/>
            <a:ext cx="4104456" cy="1323439"/>
          </a:xfrm>
          <a:prstGeom prst="rect">
            <a:avLst/>
          </a:prstGeom>
          <a:noFill/>
        </p:spPr>
        <p:txBody>
          <a:bodyPr wrap="square" rtlCol="0">
            <a:spAutoFit/>
          </a:bodyPr>
          <a:lstStyle/>
          <a:p>
            <a:pPr algn="ctr"/>
            <a:r>
              <a:rPr lang="en-CA" sz="8000" b="1" dirty="0" smtClean="0">
                <a:ln w="38100">
                  <a:solidFill>
                    <a:srgbClr val="AB0501"/>
                  </a:solidFill>
                  <a:prstDash val="solid"/>
                  <a:miter lim="800000"/>
                </a:ln>
                <a:noFill/>
                <a:effectLst>
                  <a:outerShdw blurRad="25500" dist="23000" dir="7020000" algn="tl">
                    <a:srgbClr val="000000">
                      <a:alpha val="50000"/>
                    </a:srgbClr>
                  </a:outerShdw>
                  <a:reflection blurRad="6350" stA="55000" endA="50" endPos="85000" dist="60007" dir="5400000" sy="-100000" algn="bl" rotWithShape="0"/>
                </a:effectLst>
              </a:rPr>
              <a:t>Hold</a:t>
            </a:r>
            <a:endParaRPr lang="en-CA" sz="8000" b="1" dirty="0">
              <a:ln w="38100">
                <a:solidFill>
                  <a:srgbClr val="AB0501"/>
                </a:solidFill>
                <a:prstDash val="solid"/>
                <a:miter lim="800000"/>
              </a:ln>
              <a:noFill/>
              <a:effectLst>
                <a:outerShdw blurRad="25500" dist="23000" dir="7020000" algn="tl">
                  <a:srgbClr val="000000">
                    <a:alpha val="50000"/>
                  </a:srgbClr>
                </a:outerShdw>
                <a:reflection blurRad="6350" stA="55000" endA="50" endPos="85000" dist="60007" dir="5400000" sy="-100000" algn="bl" rotWithShape="0"/>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86" y="1760617"/>
            <a:ext cx="8038031" cy="4827528"/>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6004"/>
          <a:stretch/>
        </p:blipFill>
        <p:spPr>
          <a:xfrm>
            <a:off x="1839435" y="1760617"/>
            <a:ext cx="6751581" cy="4827528"/>
          </a:xfrm>
          <a:prstGeom prst="rect">
            <a:avLst/>
          </a:prstGeom>
        </p:spPr>
      </p:pic>
      <p:sp>
        <p:nvSpPr>
          <p:cNvPr id="11" name="TextBox 10"/>
          <p:cNvSpPr txBox="1"/>
          <p:nvPr/>
        </p:nvSpPr>
        <p:spPr>
          <a:xfrm>
            <a:off x="2133600" y="2971800"/>
            <a:ext cx="5718806" cy="1815882"/>
          </a:xfrm>
          <a:prstGeom prst="rect">
            <a:avLst/>
          </a:prstGeom>
          <a:noFill/>
        </p:spPr>
        <p:txBody>
          <a:bodyPr wrap="square" rtlCol="0">
            <a:spAutoFit/>
          </a:bodyPr>
          <a:lstStyle/>
          <a:p>
            <a:r>
              <a:rPr lang="en-US" sz="2800" dirty="0" smtClean="0">
                <a:latin typeface="Arial Rounded MT Bold"/>
                <a:ea typeface="Adobe Gothic Std B" pitchFamily="34" charset="-128"/>
                <a:cs typeface="Arial Rounded MT Bold"/>
              </a:rPr>
              <a:t>Conventional</a:t>
            </a:r>
          </a:p>
          <a:p>
            <a:endParaRPr lang="en-US" sz="2800" dirty="0">
              <a:latin typeface="Arial Rounded MT Bold"/>
              <a:ea typeface="Adobe Gothic Std B" pitchFamily="34" charset="-128"/>
              <a:cs typeface="Arial Rounded MT Bold"/>
            </a:endParaRPr>
          </a:p>
          <a:p>
            <a:r>
              <a:rPr lang="en-US" sz="2800" dirty="0" smtClean="0">
                <a:latin typeface="Arial Rounded MT Bold"/>
                <a:ea typeface="Adobe Gothic Std B" pitchFamily="34" charset="-128"/>
                <a:cs typeface="Arial Rounded MT Bold"/>
              </a:rPr>
              <a:t>For drilling depth ranges from 5,000 to 30,000 feet</a:t>
            </a:r>
            <a:endParaRPr lang="en-US" sz="2800" dirty="0">
              <a:latin typeface="Arial Rounded MT Bold"/>
              <a:ea typeface="Adobe Gothic Std B" pitchFamily="34" charset="-128"/>
              <a:cs typeface="Arial Rounded MT Bold"/>
            </a:endParaRPr>
          </a:p>
        </p:txBody>
      </p:sp>
      <p:sp>
        <p:nvSpPr>
          <p:cNvPr id="18" name="TextBox 17"/>
          <p:cNvSpPr txBox="1"/>
          <p:nvPr/>
        </p:nvSpPr>
        <p:spPr>
          <a:xfrm>
            <a:off x="552986" y="1430825"/>
            <a:ext cx="1286449" cy="300082"/>
          </a:xfrm>
          <a:prstGeom prst="rect">
            <a:avLst/>
          </a:prstGeom>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1350" b="1" dirty="0" smtClean="0">
                <a:latin typeface="Aharoni" pitchFamily="2" charset="-79"/>
                <a:cs typeface="Aharoni" pitchFamily="2" charset="-79"/>
              </a:rPr>
              <a:t>land rig</a:t>
            </a:r>
            <a:endParaRPr lang="en-US" sz="1350" b="1" dirty="0">
              <a:latin typeface="Aharoni" pitchFamily="2" charset="-79"/>
              <a:cs typeface="Aharoni" pitchFamily="2" charset="-79"/>
            </a:endParaRPr>
          </a:p>
        </p:txBody>
      </p:sp>
    </p:spTree>
    <p:extLst>
      <p:ext uri="{BB962C8B-B14F-4D97-AF65-F5344CB8AC3E}">
        <p14:creationId xmlns:p14="http://schemas.microsoft.com/office/powerpoint/2010/main" val="99290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86" y="1760617"/>
            <a:ext cx="8038031" cy="4827528"/>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1374"/>
          <a:stretch/>
        </p:blipFill>
        <p:spPr>
          <a:xfrm>
            <a:off x="3074894" y="1760617"/>
            <a:ext cx="5516120" cy="4827528"/>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r="85132"/>
          <a:stretch/>
        </p:blipFill>
        <p:spPr>
          <a:xfrm>
            <a:off x="561951" y="1760617"/>
            <a:ext cx="1195133" cy="4827528"/>
          </a:xfrm>
          <a:prstGeom prst="rect">
            <a:avLst/>
          </a:prstGeom>
        </p:spPr>
      </p:pic>
      <p:sp>
        <p:nvSpPr>
          <p:cNvPr id="13" name="TextBox 12"/>
          <p:cNvSpPr txBox="1"/>
          <p:nvPr/>
        </p:nvSpPr>
        <p:spPr>
          <a:xfrm>
            <a:off x="1757082" y="1447979"/>
            <a:ext cx="1317812" cy="284693"/>
          </a:xfrm>
          <a:prstGeom prst="rect">
            <a:avLst/>
          </a:prstGeom>
          <a:solidFill>
            <a:schemeClr val="bg2">
              <a:lumMod val="50000"/>
              <a:lumOff val="50000"/>
            </a:schemeClr>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1250" b="1" dirty="0">
                <a:latin typeface="Aharoni" pitchFamily="2" charset="-79"/>
                <a:cs typeface="Aharoni" pitchFamily="2" charset="-79"/>
              </a:rPr>
              <a:t>f</a:t>
            </a:r>
            <a:r>
              <a:rPr lang="en-US" sz="1250" b="1" dirty="0" smtClean="0">
                <a:latin typeface="Aharoni" pitchFamily="2" charset="-79"/>
                <a:cs typeface="Aharoni" pitchFamily="2" charset="-79"/>
              </a:rPr>
              <a:t>ixed platform</a:t>
            </a:r>
            <a:endParaRPr lang="en-US" sz="1250" b="1" dirty="0">
              <a:latin typeface="Aharoni" pitchFamily="2" charset="-79"/>
              <a:cs typeface="Aharoni" pitchFamily="2" charset="-79"/>
            </a:endParaRPr>
          </a:p>
        </p:txBody>
      </p:sp>
      <p:sp>
        <p:nvSpPr>
          <p:cNvPr id="3" name="TextBox 2"/>
          <p:cNvSpPr txBox="1"/>
          <p:nvPr/>
        </p:nvSpPr>
        <p:spPr>
          <a:xfrm>
            <a:off x="3352800" y="3200400"/>
            <a:ext cx="5029200" cy="1692771"/>
          </a:xfrm>
          <a:prstGeom prst="rect">
            <a:avLst/>
          </a:prstGeom>
          <a:noFill/>
        </p:spPr>
        <p:txBody>
          <a:bodyPr wrap="square" rtlCol="0">
            <a:spAutoFit/>
          </a:bodyPr>
          <a:lstStyle/>
          <a:p>
            <a:r>
              <a:rPr lang="en-US" sz="2600" dirty="0">
                <a:latin typeface="Arial Rounded MT Bold"/>
                <a:ea typeface="Adobe Gothic Std B" pitchFamily="34" charset="-128"/>
                <a:cs typeface="Arial Rounded MT Bold"/>
              </a:rPr>
              <a:t>Anchored directly to seabed</a:t>
            </a:r>
          </a:p>
          <a:p>
            <a:endParaRPr lang="en-US" sz="2600" dirty="0">
              <a:latin typeface="Arial Rounded MT Bold"/>
              <a:ea typeface="Adobe Gothic Std B" pitchFamily="34" charset="-128"/>
              <a:cs typeface="Arial Rounded MT Bold"/>
            </a:endParaRPr>
          </a:p>
          <a:p>
            <a:r>
              <a:rPr lang="en-US" sz="2600" dirty="0">
                <a:latin typeface="Arial Rounded MT Bold"/>
                <a:ea typeface="Adobe Gothic Std B" pitchFamily="34" charset="-128"/>
                <a:cs typeface="Arial Rounded MT Bold"/>
              </a:rPr>
              <a:t>Benefit from reduced exposure to wind and wave movement</a:t>
            </a:r>
          </a:p>
        </p:txBody>
      </p:sp>
    </p:spTree>
    <p:extLst>
      <p:ext uri="{BB962C8B-B14F-4D97-AF65-F5344CB8AC3E}">
        <p14:creationId xmlns:p14="http://schemas.microsoft.com/office/powerpoint/2010/main" val="254402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1999" y="-228600"/>
            <a:ext cx="5867400" cy="1371600"/>
          </a:xfrm>
        </p:spPr>
        <p:txBody>
          <a:bodyPr>
            <a:normAutofit/>
          </a:bodyPr>
          <a:lstStyle/>
          <a:p>
            <a:pPr algn="ctr"/>
            <a:r>
              <a:rPr lang="en-CA" sz="4000" dirty="0" smtClean="0"/>
              <a:t>Agenda</a:t>
            </a:r>
            <a:endParaRPr lang="en-CA" sz="4000" dirty="0"/>
          </a:p>
        </p:txBody>
      </p:sp>
      <p:grpSp>
        <p:nvGrpSpPr>
          <p:cNvPr id="23" name="Group 22"/>
          <p:cNvGrpSpPr/>
          <p:nvPr/>
        </p:nvGrpSpPr>
        <p:grpSpPr>
          <a:xfrm>
            <a:off x="1905000" y="2895600"/>
            <a:ext cx="5278006" cy="611592"/>
            <a:chOff x="0" y="2834"/>
            <a:chExt cx="5278006" cy="622127"/>
          </a:xfrm>
          <a:solidFill>
            <a:srgbClr val="6699FF"/>
          </a:solidFill>
        </p:grpSpPr>
        <p:sp>
          <p:nvSpPr>
            <p:cNvPr id="24" name="Rounded Rectangle 23"/>
            <p:cNvSpPr/>
            <p:nvPr/>
          </p:nvSpPr>
          <p:spPr>
            <a:xfrm>
              <a:off x="0" y="2834"/>
              <a:ext cx="5278006" cy="622127"/>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5" name="Rounded Rectangle 4"/>
            <p:cNvSpPr/>
            <p:nvPr/>
          </p:nvSpPr>
          <p:spPr>
            <a:xfrm>
              <a:off x="30370" y="33204"/>
              <a:ext cx="5217266" cy="5613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dirty="0" smtClean="0"/>
                <a:t>Precision Drilling Corp.</a:t>
              </a:r>
              <a:endParaRPr lang="en-US" sz="2600" kern="1200" dirty="0"/>
            </a:p>
          </p:txBody>
        </p:sp>
      </p:grpSp>
      <p:grpSp>
        <p:nvGrpSpPr>
          <p:cNvPr id="26" name="Group 25"/>
          <p:cNvGrpSpPr/>
          <p:nvPr/>
        </p:nvGrpSpPr>
        <p:grpSpPr>
          <a:xfrm>
            <a:off x="1905000" y="2206147"/>
            <a:ext cx="5278006" cy="611592"/>
            <a:chOff x="0" y="2834"/>
            <a:chExt cx="5278006" cy="622127"/>
          </a:xfrm>
          <a:solidFill>
            <a:srgbClr val="6699FF"/>
          </a:solidFill>
        </p:grpSpPr>
        <p:sp>
          <p:nvSpPr>
            <p:cNvPr id="27" name="Rounded Rectangle 26"/>
            <p:cNvSpPr/>
            <p:nvPr/>
          </p:nvSpPr>
          <p:spPr>
            <a:xfrm>
              <a:off x="0" y="2834"/>
              <a:ext cx="5278006" cy="622127"/>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8" name="Rounded Rectangle 4"/>
            <p:cNvSpPr/>
            <p:nvPr/>
          </p:nvSpPr>
          <p:spPr>
            <a:xfrm>
              <a:off x="30370" y="33204"/>
              <a:ext cx="5217266" cy="5613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Industry Analysis</a:t>
              </a:r>
              <a:endParaRPr lang="en-US" sz="2600" kern="1200" dirty="0"/>
            </a:p>
          </p:txBody>
        </p:sp>
      </p:grpSp>
      <p:grpSp>
        <p:nvGrpSpPr>
          <p:cNvPr id="29" name="Group 28"/>
          <p:cNvGrpSpPr/>
          <p:nvPr/>
        </p:nvGrpSpPr>
        <p:grpSpPr>
          <a:xfrm>
            <a:off x="1917730" y="3617038"/>
            <a:ext cx="5278006" cy="602409"/>
            <a:chOff x="0" y="2834"/>
            <a:chExt cx="5278006" cy="622127"/>
          </a:xfrm>
          <a:solidFill>
            <a:srgbClr val="6699FF"/>
          </a:solidFill>
        </p:grpSpPr>
        <p:sp>
          <p:nvSpPr>
            <p:cNvPr id="30" name="Rounded Rectangle 29"/>
            <p:cNvSpPr/>
            <p:nvPr/>
          </p:nvSpPr>
          <p:spPr>
            <a:xfrm>
              <a:off x="0" y="2834"/>
              <a:ext cx="5278006" cy="622127"/>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1" name="Rounded Rectangle 4"/>
            <p:cNvSpPr/>
            <p:nvPr/>
          </p:nvSpPr>
          <p:spPr>
            <a:xfrm>
              <a:off x="30370" y="33204"/>
              <a:ext cx="5217266" cy="5613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McCoy</a:t>
              </a:r>
              <a:endParaRPr lang="en-US" sz="2600" kern="1200" dirty="0"/>
            </a:p>
          </p:txBody>
        </p:sp>
      </p:grpSp>
      <p:grpSp>
        <p:nvGrpSpPr>
          <p:cNvPr id="32" name="Group 31"/>
          <p:cNvGrpSpPr/>
          <p:nvPr/>
        </p:nvGrpSpPr>
        <p:grpSpPr>
          <a:xfrm>
            <a:off x="1905000" y="4314432"/>
            <a:ext cx="5278006" cy="602409"/>
            <a:chOff x="0" y="2834"/>
            <a:chExt cx="5278006" cy="622127"/>
          </a:xfrm>
          <a:solidFill>
            <a:srgbClr val="6699FF"/>
          </a:solidFill>
        </p:grpSpPr>
        <p:sp>
          <p:nvSpPr>
            <p:cNvPr id="33" name="Rounded Rectangle 32"/>
            <p:cNvSpPr/>
            <p:nvPr/>
          </p:nvSpPr>
          <p:spPr>
            <a:xfrm>
              <a:off x="0" y="2834"/>
              <a:ext cx="5278006" cy="622127"/>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4" name="Rounded Rectangle 4"/>
            <p:cNvSpPr/>
            <p:nvPr/>
          </p:nvSpPr>
          <p:spPr>
            <a:xfrm>
              <a:off x="30370" y="33204"/>
              <a:ext cx="5217266" cy="5613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Trinidad Drilling Ltd.</a:t>
              </a:r>
              <a:endParaRPr lang="en-US" sz="2600" kern="1200" dirty="0"/>
            </a:p>
          </p:txBody>
        </p:sp>
      </p:grpSp>
      <p:cxnSp>
        <p:nvCxnSpPr>
          <p:cNvPr id="46" name="Straight Connector 45"/>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0-#ppt_w/2"/>
                                          </p:val>
                                        </p:tav>
                                        <p:tav tm="100000">
                                          <p:val>
                                            <p:strVal val="#ppt_x"/>
                                          </p:val>
                                        </p:tav>
                                      </p:tavLst>
                                    </p:anim>
                                    <p:anim calcmode="lin" valueType="num">
                                      <p:cBhvr additive="base">
                                        <p:cTn id="26"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86" y="1760617"/>
            <a:ext cx="8038031" cy="4827528"/>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43531" r="-1"/>
          <a:stretch/>
        </p:blipFill>
        <p:spPr>
          <a:xfrm>
            <a:off x="4052048" y="1760617"/>
            <a:ext cx="4538967" cy="4827528"/>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r="71023"/>
          <a:stretch/>
        </p:blipFill>
        <p:spPr>
          <a:xfrm>
            <a:off x="552984" y="1756136"/>
            <a:ext cx="2351581" cy="4832010"/>
          </a:xfrm>
          <a:prstGeom prst="rect">
            <a:avLst/>
          </a:prstGeom>
        </p:spPr>
      </p:pic>
      <p:sp>
        <p:nvSpPr>
          <p:cNvPr id="13" name="TextBox 12"/>
          <p:cNvSpPr txBox="1"/>
          <p:nvPr/>
        </p:nvSpPr>
        <p:spPr>
          <a:xfrm>
            <a:off x="2904565" y="1432589"/>
            <a:ext cx="1147482" cy="300082"/>
          </a:xfrm>
          <a:prstGeom prst="rect">
            <a:avLst/>
          </a:prstGeom>
          <a:solidFill>
            <a:srgbClr val="1374FF"/>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1350" b="1" dirty="0" err="1" smtClean="0">
                <a:latin typeface="Aharoni" pitchFamily="2" charset="-79"/>
                <a:cs typeface="Aharoni" pitchFamily="2" charset="-79"/>
              </a:rPr>
              <a:t>jackup</a:t>
            </a:r>
            <a:endParaRPr lang="en-US" sz="1350" b="1" dirty="0">
              <a:latin typeface="Aharoni" pitchFamily="2" charset="-79"/>
              <a:cs typeface="Aharoni" pitchFamily="2" charset="-79"/>
            </a:endParaRPr>
          </a:p>
        </p:txBody>
      </p:sp>
      <p:sp>
        <p:nvSpPr>
          <p:cNvPr id="3" name="TextBox 2"/>
          <p:cNvSpPr txBox="1"/>
          <p:nvPr/>
        </p:nvSpPr>
        <p:spPr>
          <a:xfrm>
            <a:off x="4191000" y="3048000"/>
            <a:ext cx="4191000" cy="3139321"/>
          </a:xfrm>
          <a:prstGeom prst="rect">
            <a:avLst/>
          </a:prstGeom>
          <a:noFill/>
        </p:spPr>
        <p:txBody>
          <a:bodyPr wrap="square" rtlCol="0">
            <a:spAutoFit/>
          </a:bodyPr>
          <a:lstStyle>
            <a:defPPr>
              <a:defRPr lang="en-US"/>
            </a:defPPr>
            <a:lvl1pPr>
              <a:defRPr sz="2600">
                <a:latin typeface="Arial Rounded MT Bold"/>
                <a:ea typeface="Adobe Gothic Std B" pitchFamily="34" charset="-128"/>
                <a:cs typeface="Arial Rounded MT Bold"/>
              </a:defRPr>
            </a:lvl1pPr>
          </a:lstStyle>
          <a:p>
            <a:r>
              <a:rPr lang="en-US" sz="2200" dirty="0"/>
              <a:t>Towed to the drilling site where legs are lowed to the sea floor</a:t>
            </a:r>
          </a:p>
          <a:p>
            <a:endParaRPr lang="en-US" sz="2200" dirty="0"/>
          </a:p>
          <a:p>
            <a:r>
              <a:rPr lang="en-US" sz="2200" dirty="0"/>
              <a:t>Platform “jacked up” above  water surface</a:t>
            </a:r>
          </a:p>
          <a:p>
            <a:endParaRPr lang="en-US" sz="2200" dirty="0"/>
          </a:p>
          <a:p>
            <a:r>
              <a:rPr lang="en-US" sz="2200" dirty="0"/>
              <a:t>Adjustable height, safer to operate than barges</a:t>
            </a:r>
          </a:p>
          <a:p>
            <a:endParaRPr lang="en-US" sz="2200" dirty="0"/>
          </a:p>
        </p:txBody>
      </p:sp>
    </p:spTree>
    <p:extLst>
      <p:ext uri="{BB962C8B-B14F-4D97-AF65-F5344CB8AC3E}">
        <p14:creationId xmlns:p14="http://schemas.microsoft.com/office/powerpoint/2010/main" val="383615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92071" y="1432589"/>
            <a:ext cx="1618130" cy="292388"/>
          </a:xfrm>
          <a:prstGeom prst="rect">
            <a:avLst/>
          </a:prstGeom>
          <a:solidFill>
            <a:srgbClr val="1374FF"/>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1300" b="1" dirty="0" smtClean="0">
                <a:latin typeface="Aharoni" pitchFamily="2" charset="-79"/>
                <a:cs typeface="Aharoni" pitchFamily="2" charset="-79"/>
              </a:rPr>
              <a:t>semi-submersible</a:t>
            </a:r>
            <a:endParaRPr lang="en-US" sz="1300" b="1" dirty="0">
              <a:latin typeface="Aharoni" pitchFamily="2" charset="-79"/>
              <a:cs typeface="Aharoni" pitchFamily="2" charset="-79"/>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86" y="1760617"/>
            <a:ext cx="8038031" cy="4827528"/>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60428" r="-1"/>
          <a:stretch/>
        </p:blipFill>
        <p:spPr>
          <a:xfrm>
            <a:off x="5410203" y="1760617"/>
            <a:ext cx="3180813" cy="4827528"/>
          </a:xfrm>
          <a:prstGeom prst="rect">
            <a:avLst/>
          </a:prstGeom>
          <a:noFill/>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r="59703"/>
          <a:stretch/>
        </p:blipFill>
        <p:spPr>
          <a:xfrm>
            <a:off x="552986" y="1760617"/>
            <a:ext cx="3239087" cy="4827528"/>
          </a:xfrm>
          <a:prstGeom prst="rect">
            <a:avLst/>
          </a:prstGeom>
        </p:spPr>
      </p:pic>
      <p:sp>
        <p:nvSpPr>
          <p:cNvPr id="3" name="TextBox 2"/>
          <p:cNvSpPr txBox="1"/>
          <p:nvPr/>
        </p:nvSpPr>
        <p:spPr>
          <a:xfrm>
            <a:off x="762829" y="4343400"/>
            <a:ext cx="2819400" cy="769441"/>
          </a:xfrm>
          <a:prstGeom prst="rect">
            <a:avLst/>
          </a:prstGeom>
          <a:noFill/>
        </p:spPr>
        <p:txBody>
          <a:bodyPr wrap="square" rtlCol="0">
            <a:spAutoFit/>
          </a:bodyPr>
          <a:lstStyle>
            <a:defPPr>
              <a:defRPr lang="en-US"/>
            </a:defPPr>
            <a:lvl1pPr>
              <a:defRPr sz="2600">
                <a:latin typeface="Arial Rounded MT Bold"/>
                <a:ea typeface="Adobe Gothic Std B" pitchFamily="34" charset="-128"/>
                <a:cs typeface="Arial Rounded MT Bold"/>
              </a:defRPr>
            </a:lvl1pPr>
          </a:lstStyle>
          <a:p>
            <a:r>
              <a:rPr lang="en-US" sz="2200" dirty="0"/>
              <a:t>Most common type of offshore rig</a:t>
            </a:r>
          </a:p>
        </p:txBody>
      </p:sp>
      <p:sp>
        <p:nvSpPr>
          <p:cNvPr id="9" name="TextBox 8"/>
          <p:cNvSpPr txBox="1"/>
          <p:nvPr/>
        </p:nvSpPr>
        <p:spPr>
          <a:xfrm>
            <a:off x="5552809" y="3124200"/>
            <a:ext cx="2895600" cy="1446550"/>
          </a:xfrm>
          <a:prstGeom prst="rect">
            <a:avLst/>
          </a:prstGeom>
          <a:noFill/>
        </p:spPr>
        <p:txBody>
          <a:bodyPr wrap="square" rtlCol="0">
            <a:spAutoFit/>
          </a:bodyPr>
          <a:lstStyle/>
          <a:p>
            <a:r>
              <a:rPr lang="en-US" sz="2200" dirty="0">
                <a:latin typeface="Arial Rounded MT Bold"/>
                <a:ea typeface="Adobe Gothic Std B" pitchFamily="34" charset="-128"/>
                <a:cs typeface="Arial Rounded MT Bold"/>
              </a:rPr>
              <a:t>Combines</a:t>
            </a:r>
            <a:r>
              <a:rPr lang="en-US" sz="2200" dirty="0" smtClean="0">
                <a:latin typeface="Arial Rounded MT Bold"/>
                <a:cs typeface="Arial Rounded MT Bold"/>
              </a:rPr>
              <a:t> advantage of fixed platform rigs with ability to drill in deep water</a:t>
            </a:r>
            <a:endParaRPr lang="en-US" sz="2200" dirty="0">
              <a:latin typeface="Arial Rounded MT Bold"/>
              <a:cs typeface="Arial Rounded MT Bold"/>
            </a:endParaRPr>
          </a:p>
        </p:txBody>
      </p:sp>
    </p:spTree>
    <p:extLst>
      <p:ext uri="{BB962C8B-B14F-4D97-AF65-F5344CB8AC3E}">
        <p14:creationId xmlns:p14="http://schemas.microsoft.com/office/powerpoint/2010/main" val="105086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86" y="1760617"/>
            <a:ext cx="8038031" cy="4827528"/>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81340"/>
          <a:stretch/>
        </p:blipFill>
        <p:spPr>
          <a:xfrm>
            <a:off x="7091082" y="1760617"/>
            <a:ext cx="1499932" cy="4827528"/>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r="41412"/>
          <a:stretch/>
        </p:blipFill>
        <p:spPr>
          <a:xfrm>
            <a:off x="552985" y="1760617"/>
            <a:ext cx="4709299" cy="4827528"/>
          </a:xfrm>
          <a:prstGeom prst="rect">
            <a:avLst/>
          </a:prstGeom>
        </p:spPr>
      </p:pic>
      <p:sp>
        <p:nvSpPr>
          <p:cNvPr id="13" name="TextBox 12"/>
          <p:cNvSpPr txBox="1"/>
          <p:nvPr/>
        </p:nvSpPr>
        <p:spPr>
          <a:xfrm>
            <a:off x="5262282" y="1432589"/>
            <a:ext cx="1828800" cy="300082"/>
          </a:xfrm>
          <a:prstGeom prst="rect">
            <a:avLst/>
          </a:prstGeom>
          <a:solidFill>
            <a:srgbClr val="1374FF"/>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1350" b="1" dirty="0">
                <a:latin typeface="Aharoni" pitchFamily="2" charset="-79"/>
                <a:cs typeface="Aharoni" pitchFamily="2" charset="-79"/>
              </a:rPr>
              <a:t>d</a:t>
            </a:r>
            <a:r>
              <a:rPr lang="en-US" sz="1350" b="1" dirty="0" smtClean="0">
                <a:latin typeface="Aharoni" pitchFamily="2" charset="-79"/>
                <a:cs typeface="Aharoni" pitchFamily="2" charset="-79"/>
              </a:rPr>
              <a:t>rillship</a:t>
            </a:r>
          </a:p>
        </p:txBody>
      </p:sp>
      <p:sp>
        <p:nvSpPr>
          <p:cNvPr id="3" name="TextBox 2"/>
          <p:cNvSpPr txBox="1"/>
          <p:nvPr/>
        </p:nvSpPr>
        <p:spPr>
          <a:xfrm>
            <a:off x="762000" y="2895600"/>
            <a:ext cx="4343400" cy="2462213"/>
          </a:xfrm>
          <a:prstGeom prst="rect">
            <a:avLst/>
          </a:prstGeom>
          <a:noFill/>
        </p:spPr>
        <p:txBody>
          <a:bodyPr wrap="square" rtlCol="0">
            <a:spAutoFit/>
          </a:bodyPr>
          <a:lstStyle/>
          <a:p>
            <a:r>
              <a:rPr lang="en-US" sz="2200" dirty="0" smtClean="0">
                <a:latin typeface="Arial Rounded MT Bold"/>
                <a:cs typeface="Arial Rounded MT Bold"/>
              </a:rPr>
              <a:t>Self-propelled and extremely mobile</a:t>
            </a:r>
          </a:p>
          <a:p>
            <a:endParaRPr lang="en-US" sz="2200" dirty="0">
              <a:latin typeface="Arial Rounded MT Bold"/>
              <a:cs typeface="Arial Rounded MT Bold"/>
            </a:endParaRPr>
          </a:p>
          <a:p>
            <a:r>
              <a:rPr lang="en-US" sz="2200" dirty="0" smtClean="0">
                <a:latin typeface="Arial Rounded MT Bold"/>
                <a:cs typeface="Arial Rounded MT Bold"/>
              </a:rPr>
              <a:t>Ideal for remote locations</a:t>
            </a:r>
          </a:p>
          <a:p>
            <a:endParaRPr lang="en-US" sz="2200" dirty="0">
              <a:latin typeface="Arial Rounded MT Bold"/>
              <a:cs typeface="Arial Rounded MT Bold"/>
            </a:endParaRPr>
          </a:p>
          <a:p>
            <a:r>
              <a:rPr lang="en-US" sz="2200" dirty="0" smtClean="0">
                <a:latin typeface="Arial Rounded MT Bold"/>
                <a:cs typeface="Arial Rounded MT Bold"/>
              </a:rPr>
              <a:t>Use GPS to adjust thrusters to keep ship in position at all times</a:t>
            </a:r>
            <a:endParaRPr lang="en-US" sz="2200" dirty="0">
              <a:latin typeface="Arial Rounded MT Bold"/>
              <a:cs typeface="Arial Rounded MT Bold"/>
            </a:endParaRPr>
          </a:p>
        </p:txBody>
      </p:sp>
    </p:spTree>
    <p:extLst>
      <p:ext uri="{BB962C8B-B14F-4D97-AF65-F5344CB8AC3E}">
        <p14:creationId xmlns:p14="http://schemas.microsoft.com/office/powerpoint/2010/main" val="297236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Services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86" y="1760617"/>
            <a:ext cx="8038031" cy="4827528"/>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r="21783"/>
          <a:stretch/>
        </p:blipFill>
        <p:spPr>
          <a:xfrm>
            <a:off x="552984" y="1760617"/>
            <a:ext cx="6287088" cy="4827528"/>
          </a:xfrm>
          <a:prstGeom prst="rect">
            <a:avLst/>
          </a:prstGeom>
        </p:spPr>
      </p:pic>
      <p:sp>
        <p:nvSpPr>
          <p:cNvPr id="13" name="TextBox 12"/>
          <p:cNvSpPr txBox="1"/>
          <p:nvPr/>
        </p:nvSpPr>
        <p:spPr>
          <a:xfrm>
            <a:off x="6840073" y="1432589"/>
            <a:ext cx="1750943" cy="300082"/>
          </a:xfrm>
          <a:prstGeom prst="rect">
            <a:avLst/>
          </a:prstGeom>
          <a:solidFill>
            <a:srgbClr val="1374FF"/>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1350" b="1" dirty="0" smtClean="0">
                <a:latin typeface="Aharoni" pitchFamily="2" charset="-79"/>
                <a:cs typeface="Aharoni" pitchFamily="2" charset="-79"/>
              </a:rPr>
              <a:t>deep-sea rig</a:t>
            </a:r>
            <a:endParaRPr lang="en-US" sz="1350" b="1" dirty="0">
              <a:latin typeface="Aharoni" pitchFamily="2" charset="-79"/>
              <a:cs typeface="Aharoni" pitchFamily="2" charset="-79"/>
            </a:endParaRPr>
          </a:p>
        </p:txBody>
      </p:sp>
      <p:sp>
        <p:nvSpPr>
          <p:cNvPr id="3" name="TextBox 2"/>
          <p:cNvSpPr txBox="1"/>
          <p:nvPr/>
        </p:nvSpPr>
        <p:spPr>
          <a:xfrm>
            <a:off x="685800" y="3429000"/>
            <a:ext cx="5943600" cy="2462213"/>
          </a:xfrm>
          <a:prstGeom prst="rect">
            <a:avLst/>
          </a:prstGeom>
          <a:noFill/>
        </p:spPr>
        <p:txBody>
          <a:bodyPr wrap="square" rtlCol="0">
            <a:spAutoFit/>
          </a:bodyPr>
          <a:lstStyle/>
          <a:p>
            <a:r>
              <a:rPr lang="en-US" sz="2200" dirty="0" smtClean="0">
                <a:latin typeface="Arial Rounded MT Bold"/>
                <a:cs typeface="Arial Rounded MT Bold"/>
              </a:rPr>
              <a:t>Moored to ocean floor using tendons to keep platform in position in very deep waters</a:t>
            </a:r>
          </a:p>
          <a:p>
            <a:endParaRPr lang="en-US" sz="2200" dirty="0">
              <a:latin typeface="Arial Rounded MT Bold"/>
              <a:cs typeface="Arial Rounded MT Bold"/>
            </a:endParaRPr>
          </a:p>
          <a:p>
            <a:r>
              <a:rPr lang="en-US" sz="2200" dirty="0" smtClean="0">
                <a:latin typeface="Arial Rounded MT Bold"/>
                <a:cs typeface="Arial Rounded MT Bold"/>
              </a:rPr>
              <a:t>Can drill 40,000 </a:t>
            </a:r>
            <a:r>
              <a:rPr lang="en-US" sz="2200" dirty="0" err="1" smtClean="0">
                <a:latin typeface="Arial Rounded MT Bold"/>
                <a:cs typeface="Arial Rounded MT Bold"/>
              </a:rPr>
              <a:t>ft</a:t>
            </a:r>
            <a:r>
              <a:rPr lang="en-US" sz="2200" dirty="0" smtClean="0">
                <a:latin typeface="Arial Rounded MT Bold"/>
                <a:cs typeface="Arial Rounded MT Bold"/>
              </a:rPr>
              <a:t> (10,000 </a:t>
            </a:r>
            <a:r>
              <a:rPr lang="en-US" sz="2200" dirty="0" err="1" smtClean="0">
                <a:latin typeface="Arial Rounded MT Bold"/>
                <a:cs typeface="Arial Rounded MT Bold"/>
              </a:rPr>
              <a:t>ft</a:t>
            </a:r>
            <a:r>
              <a:rPr lang="en-US" sz="2200" dirty="0" smtClean="0">
                <a:latin typeface="Arial Rounded MT Bold"/>
                <a:cs typeface="Arial Rounded MT Bold"/>
              </a:rPr>
              <a:t> of water/30,000 </a:t>
            </a:r>
            <a:r>
              <a:rPr lang="en-US" sz="2200" dirty="0" err="1" smtClean="0">
                <a:latin typeface="Arial Rounded MT Bold"/>
                <a:cs typeface="Arial Rounded MT Bold"/>
              </a:rPr>
              <a:t>ft</a:t>
            </a:r>
            <a:r>
              <a:rPr lang="en-US" sz="2200" dirty="0">
                <a:latin typeface="Arial Rounded MT Bold"/>
                <a:cs typeface="Arial Rounded MT Bold"/>
              </a:rPr>
              <a:t> </a:t>
            </a:r>
            <a:r>
              <a:rPr lang="en-US" sz="2200" dirty="0" smtClean="0">
                <a:latin typeface="Arial Rounded MT Bold"/>
                <a:cs typeface="Arial Rounded MT Bold"/>
              </a:rPr>
              <a:t>of seabed</a:t>
            </a:r>
          </a:p>
          <a:p>
            <a:endParaRPr lang="en-US" sz="2200" dirty="0">
              <a:latin typeface="Arial Rounded MT Bold"/>
              <a:cs typeface="Arial Rounded MT Bold"/>
            </a:endParaRPr>
          </a:p>
          <a:p>
            <a:r>
              <a:rPr lang="en-US" sz="2200" dirty="0" smtClean="0">
                <a:latin typeface="Arial Rounded MT Bold"/>
                <a:cs typeface="Arial Rounded MT Bold"/>
              </a:rPr>
              <a:t>Most dangerous type of rig </a:t>
            </a:r>
          </a:p>
        </p:txBody>
      </p:sp>
    </p:spTree>
    <p:extLst>
      <p:ext uri="{BB962C8B-B14F-4D97-AF65-F5344CB8AC3E}">
        <p14:creationId xmlns:p14="http://schemas.microsoft.com/office/powerpoint/2010/main" val="15658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914400" y="1219200"/>
            <a:ext cx="1752600" cy="4572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Crude Oil</a:t>
            </a:r>
            <a:endParaRPr lang="en-US" b="1" dirty="0"/>
          </a:p>
        </p:txBody>
      </p:sp>
      <p:sp>
        <p:nvSpPr>
          <p:cNvPr id="9" name="Rectangle 8"/>
          <p:cNvSpPr/>
          <p:nvPr/>
        </p:nvSpPr>
        <p:spPr>
          <a:xfrm>
            <a:off x="27432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Natural Gas</a:t>
            </a:r>
            <a:endParaRPr lang="en-US" b="1" dirty="0"/>
          </a:p>
        </p:txBody>
      </p:sp>
      <p:sp>
        <p:nvSpPr>
          <p:cNvPr id="12" name="Rectangle 11"/>
          <p:cNvSpPr/>
          <p:nvPr/>
        </p:nvSpPr>
        <p:spPr>
          <a:xfrm>
            <a:off x="45720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Rig Count</a:t>
            </a:r>
            <a:endParaRPr lang="en-US" b="1" dirty="0"/>
          </a:p>
        </p:txBody>
      </p:sp>
      <p:sp>
        <p:nvSpPr>
          <p:cNvPr id="14" name="Rectangle 13"/>
          <p:cNvSpPr/>
          <p:nvPr/>
        </p:nvSpPr>
        <p:spPr>
          <a:xfrm>
            <a:off x="64008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Comparison</a:t>
            </a:r>
            <a:endParaRPr lang="en-US" b="1" dirty="0"/>
          </a:p>
        </p:txBody>
      </p:sp>
      <p:sp>
        <p:nvSpPr>
          <p:cNvPr id="15" name="TextBox 14"/>
          <p:cNvSpPr txBox="1"/>
          <p:nvPr/>
        </p:nvSpPr>
        <p:spPr>
          <a:xfrm>
            <a:off x="5867400" y="457200"/>
            <a:ext cx="2418547" cy="523220"/>
          </a:xfrm>
          <a:prstGeom prst="rect">
            <a:avLst/>
          </a:prstGeom>
          <a:noFill/>
          <a:ln w="28575" cmpd="sng">
            <a:solidFill>
              <a:schemeClr val="accent2"/>
            </a:solidFill>
          </a:ln>
        </p:spPr>
        <p:txBody>
          <a:bodyPr wrap="none" rtlCol="0">
            <a:spAutoFit/>
          </a:bodyPr>
          <a:lstStyle/>
          <a:p>
            <a:r>
              <a:rPr lang="en-US" sz="2800" b="1" dirty="0" smtClean="0">
                <a:solidFill>
                  <a:srgbClr val="FFC000"/>
                </a:solidFill>
              </a:rPr>
              <a:t>Price Volatility</a:t>
            </a:r>
            <a:endParaRPr lang="en-US" sz="2800" b="1" dirty="0">
              <a:solidFill>
                <a:srgbClr val="FFC000"/>
              </a:solidFill>
            </a:endParaRPr>
          </a:p>
        </p:txBody>
      </p:sp>
      <p:sp>
        <p:nvSpPr>
          <p:cNvPr id="7" name="TextBox 6"/>
          <p:cNvSpPr txBox="1"/>
          <p:nvPr/>
        </p:nvSpPr>
        <p:spPr>
          <a:xfrm>
            <a:off x="2461487" y="6324601"/>
            <a:ext cx="4221027" cy="430887"/>
          </a:xfrm>
          <a:prstGeom prst="rect">
            <a:avLst/>
          </a:prstGeom>
          <a:noFill/>
        </p:spPr>
        <p:txBody>
          <a:bodyPr wrap="none" rtlCol="0">
            <a:spAutoFit/>
          </a:bodyPr>
          <a:lstStyle/>
          <a:p>
            <a:r>
              <a:rPr lang="en-US" sz="2200" dirty="0" smtClean="0">
                <a:latin typeface="Arial Rounded MT Bold"/>
                <a:cs typeface="Arial Rounded MT Bold"/>
              </a:rPr>
              <a:t>Price chart from 2002 to present</a:t>
            </a:r>
            <a:endParaRPr lang="en-US" sz="2200" dirty="0">
              <a:latin typeface="Arial Rounded MT Bold"/>
              <a:cs typeface="Arial Rounded MT Bold"/>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13" y="1676399"/>
            <a:ext cx="8865177" cy="4483540"/>
          </a:xfrm>
          <a:prstGeom prst="rect">
            <a:avLst/>
          </a:prstGeom>
          <a:ln w="38100">
            <a:solidFill>
              <a:schemeClr val="accent3"/>
            </a:solidFill>
          </a:ln>
        </p:spPr>
      </p:pic>
    </p:spTree>
    <p:extLst>
      <p:ext uri="{BB962C8B-B14F-4D97-AF65-F5344CB8AC3E}">
        <p14:creationId xmlns:p14="http://schemas.microsoft.com/office/powerpoint/2010/main" val="260087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61487" y="6324601"/>
            <a:ext cx="4221027" cy="430887"/>
          </a:xfrm>
          <a:prstGeom prst="rect">
            <a:avLst/>
          </a:prstGeom>
          <a:noFill/>
        </p:spPr>
        <p:txBody>
          <a:bodyPr wrap="none" rtlCol="0">
            <a:spAutoFit/>
          </a:bodyPr>
          <a:lstStyle/>
          <a:p>
            <a:r>
              <a:rPr lang="en-US" sz="2200" dirty="0" smtClean="0">
                <a:latin typeface="Arial Rounded MT Bold"/>
                <a:cs typeface="Arial Rounded MT Bold"/>
              </a:rPr>
              <a:t>Price chart from 2002 to present</a:t>
            </a:r>
            <a:endParaRPr lang="en-US" sz="2200" dirty="0">
              <a:latin typeface="Arial Rounded MT Bold"/>
              <a:cs typeface="Arial Rounded MT Bold"/>
            </a:endParaRPr>
          </a:p>
        </p:txBody>
      </p:sp>
      <p:sp>
        <p:nvSpPr>
          <p:cNvPr id="13" name="TextBox 12"/>
          <p:cNvSpPr txBox="1"/>
          <p:nvPr/>
        </p:nvSpPr>
        <p:spPr>
          <a:xfrm>
            <a:off x="5867400" y="457200"/>
            <a:ext cx="2418547" cy="523220"/>
          </a:xfrm>
          <a:prstGeom prst="rect">
            <a:avLst/>
          </a:prstGeom>
          <a:noFill/>
          <a:ln w="28575" cmpd="sng">
            <a:solidFill>
              <a:schemeClr val="accent2"/>
            </a:solidFill>
          </a:ln>
        </p:spPr>
        <p:txBody>
          <a:bodyPr wrap="none" rtlCol="0">
            <a:spAutoFit/>
          </a:bodyPr>
          <a:lstStyle/>
          <a:p>
            <a:r>
              <a:rPr lang="en-US" sz="2800" b="1" dirty="0" smtClean="0">
                <a:solidFill>
                  <a:srgbClr val="FFC000"/>
                </a:solidFill>
              </a:rPr>
              <a:t>Price Volatility</a:t>
            </a:r>
            <a:endParaRPr lang="en-US" sz="2800" b="1" dirty="0">
              <a:solidFill>
                <a:srgbClr val="FFC000"/>
              </a:solidFill>
            </a:endParaRPr>
          </a:p>
        </p:txBody>
      </p:sp>
      <p:sp>
        <p:nvSpPr>
          <p:cNvPr id="16" name="Rectangle 15"/>
          <p:cNvSpPr/>
          <p:nvPr/>
        </p:nvSpPr>
        <p:spPr>
          <a:xfrm>
            <a:off x="9144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Crude Oil</a:t>
            </a:r>
            <a:endParaRPr lang="en-US" b="1" dirty="0"/>
          </a:p>
        </p:txBody>
      </p:sp>
      <p:sp>
        <p:nvSpPr>
          <p:cNvPr id="17" name="Rectangle 16"/>
          <p:cNvSpPr/>
          <p:nvPr/>
        </p:nvSpPr>
        <p:spPr>
          <a:xfrm>
            <a:off x="2743200" y="1219200"/>
            <a:ext cx="1752600" cy="4572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Natural Gas</a:t>
            </a:r>
            <a:endParaRPr lang="en-US" b="1" dirty="0"/>
          </a:p>
        </p:txBody>
      </p:sp>
      <p:sp>
        <p:nvSpPr>
          <p:cNvPr id="18" name="Rectangle 17"/>
          <p:cNvSpPr/>
          <p:nvPr/>
        </p:nvSpPr>
        <p:spPr>
          <a:xfrm>
            <a:off x="45720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Rig Count</a:t>
            </a:r>
            <a:endParaRPr lang="en-US" b="1" dirty="0"/>
          </a:p>
        </p:txBody>
      </p:sp>
      <p:sp>
        <p:nvSpPr>
          <p:cNvPr id="19" name="Rectangle 18"/>
          <p:cNvSpPr/>
          <p:nvPr/>
        </p:nvSpPr>
        <p:spPr>
          <a:xfrm>
            <a:off x="64008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Comparison</a:t>
            </a:r>
            <a:endParaRPr lang="en-US"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289" y="1676400"/>
            <a:ext cx="8889422" cy="4495800"/>
          </a:xfrm>
          <a:prstGeom prst="rect">
            <a:avLst/>
          </a:prstGeom>
          <a:ln w="38100">
            <a:solidFill>
              <a:schemeClr val="accent3"/>
            </a:solidFill>
          </a:ln>
        </p:spPr>
      </p:pic>
    </p:spTree>
    <p:extLst>
      <p:ext uri="{BB962C8B-B14F-4D97-AF65-F5344CB8AC3E}">
        <p14:creationId xmlns:p14="http://schemas.microsoft.com/office/powerpoint/2010/main" val="240274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62202" y="6172201"/>
            <a:ext cx="4221027" cy="430887"/>
          </a:xfrm>
          <a:prstGeom prst="rect">
            <a:avLst/>
          </a:prstGeom>
          <a:noFill/>
        </p:spPr>
        <p:txBody>
          <a:bodyPr wrap="none" rtlCol="0">
            <a:spAutoFit/>
          </a:bodyPr>
          <a:lstStyle/>
          <a:p>
            <a:r>
              <a:rPr lang="en-US" sz="2200" dirty="0" smtClean="0">
                <a:latin typeface="Arial Rounded MT Bold"/>
                <a:cs typeface="Arial Rounded MT Bold"/>
              </a:rPr>
              <a:t>Price chart from 1975 to present</a:t>
            </a:r>
            <a:endParaRPr lang="en-US" sz="2200" dirty="0">
              <a:latin typeface="Arial Rounded MT Bold"/>
              <a:cs typeface="Arial Rounded MT Bold"/>
            </a:endParaRPr>
          </a:p>
        </p:txBody>
      </p:sp>
      <p:sp>
        <p:nvSpPr>
          <p:cNvPr id="11" name="TextBox 10"/>
          <p:cNvSpPr txBox="1"/>
          <p:nvPr/>
        </p:nvSpPr>
        <p:spPr>
          <a:xfrm>
            <a:off x="5867400" y="457200"/>
            <a:ext cx="2418547" cy="523220"/>
          </a:xfrm>
          <a:prstGeom prst="rect">
            <a:avLst/>
          </a:prstGeom>
          <a:noFill/>
          <a:ln w="28575" cmpd="sng">
            <a:solidFill>
              <a:schemeClr val="accent2"/>
            </a:solidFill>
          </a:ln>
        </p:spPr>
        <p:txBody>
          <a:bodyPr wrap="none" rtlCol="0">
            <a:spAutoFit/>
          </a:bodyPr>
          <a:lstStyle/>
          <a:p>
            <a:r>
              <a:rPr lang="en-US" sz="2800" b="1" dirty="0" smtClean="0">
                <a:solidFill>
                  <a:srgbClr val="FFC000"/>
                </a:solidFill>
              </a:rPr>
              <a:t>Price Volatility</a:t>
            </a:r>
            <a:endParaRPr lang="en-US" sz="2800" b="1" dirty="0">
              <a:solidFill>
                <a:srgbClr val="FFC000"/>
              </a:solidFill>
            </a:endParaRPr>
          </a:p>
        </p:txBody>
      </p:sp>
      <p:sp>
        <p:nvSpPr>
          <p:cNvPr id="13" name="Rectangle 12"/>
          <p:cNvSpPr/>
          <p:nvPr/>
        </p:nvSpPr>
        <p:spPr>
          <a:xfrm>
            <a:off x="9144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Crude Oil</a:t>
            </a:r>
            <a:endParaRPr lang="en-US" b="1" dirty="0"/>
          </a:p>
        </p:txBody>
      </p:sp>
      <p:sp>
        <p:nvSpPr>
          <p:cNvPr id="16" name="Rectangle 15"/>
          <p:cNvSpPr/>
          <p:nvPr/>
        </p:nvSpPr>
        <p:spPr>
          <a:xfrm>
            <a:off x="27432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Natural Gas</a:t>
            </a:r>
            <a:endParaRPr lang="en-US" b="1" dirty="0"/>
          </a:p>
        </p:txBody>
      </p:sp>
      <p:sp>
        <p:nvSpPr>
          <p:cNvPr id="17" name="Rectangle 16"/>
          <p:cNvSpPr/>
          <p:nvPr/>
        </p:nvSpPr>
        <p:spPr>
          <a:xfrm>
            <a:off x="4572000" y="1219200"/>
            <a:ext cx="1752600" cy="4572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Rig Count</a:t>
            </a:r>
            <a:endParaRPr lang="en-US" b="1" dirty="0"/>
          </a:p>
        </p:txBody>
      </p:sp>
      <p:sp>
        <p:nvSpPr>
          <p:cNvPr id="18" name="Rectangle 17"/>
          <p:cNvSpPr/>
          <p:nvPr/>
        </p:nvSpPr>
        <p:spPr>
          <a:xfrm>
            <a:off x="64008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Comparison</a:t>
            </a:r>
            <a:endParaRPr lang="en-US" b="1" dirty="0"/>
          </a:p>
        </p:txBody>
      </p:sp>
      <p:pic>
        <p:nvPicPr>
          <p:cNvPr id="6" name="Picture 5"/>
          <p:cNvPicPr>
            <a:picLocks noChangeAspect="1"/>
          </p:cNvPicPr>
          <p:nvPr/>
        </p:nvPicPr>
        <p:blipFill>
          <a:blip r:embed="rId3" cstate="print"/>
          <a:stretch>
            <a:fillRect/>
          </a:stretch>
        </p:blipFill>
        <p:spPr>
          <a:xfrm>
            <a:off x="1736893" y="1713470"/>
            <a:ext cx="5670214" cy="4267200"/>
          </a:xfrm>
          <a:prstGeom prst="roundRect">
            <a:avLst>
              <a:gd name="adj" fmla="val 8594"/>
            </a:avLst>
          </a:prstGeom>
          <a:solidFill>
            <a:srgbClr val="FFFFFF">
              <a:shade val="85000"/>
            </a:srgbClr>
          </a:solidFill>
          <a:ln w="38100">
            <a:solidFill>
              <a:schemeClr val="accent3"/>
            </a:solidFill>
          </a:ln>
          <a:effectLst/>
        </p:spPr>
      </p:pic>
    </p:spTree>
    <p:extLst>
      <p:ext uri="{BB962C8B-B14F-4D97-AF65-F5344CB8AC3E}">
        <p14:creationId xmlns:p14="http://schemas.microsoft.com/office/powerpoint/2010/main" val="315191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31131" y="6171402"/>
            <a:ext cx="5881738" cy="430887"/>
          </a:xfrm>
          <a:prstGeom prst="rect">
            <a:avLst/>
          </a:prstGeom>
          <a:noFill/>
        </p:spPr>
        <p:txBody>
          <a:bodyPr wrap="none" rtlCol="0">
            <a:spAutoFit/>
          </a:bodyPr>
          <a:lstStyle/>
          <a:p>
            <a:r>
              <a:rPr lang="en-US" sz="2200" dirty="0" smtClean="0">
                <a:latin typeface="Arial Rounded MT Bold"/>
                <a:cs typeface="Arial Rounded MT Bold"/>
              </a:rPr>
              <a:t>Oil Service Index vs. Oil Index (‘97 – Present)</a:t>
            </a:r>
            <a:endParaRPr lang="en-US" sz="2200" dirty="0">
              <a:latin typeface="Arial Rounded MT Bold"/>
              <a:cs typeface="Arial Rounded MT Bold"/>
            </a:endParaRPr>
          </a:p>
        </p:txBody>
      </p:sp>
      <p:sp>
        <p:nvSpPr>
          <p:cNvPr id="16" name="TextBox 15"/>
          <p:cNvSpPr txBox="1"/>
          <p:nvPr/>
        </p:nvSpPr>
        <p:spPr>
          <a:xfrm>
            <a:off x="5867400" y="457200"/>
            <a:ext cx="2418547" cy="523220"/>
          </a:xfrm>
          <a:prstGeom prst="rect">
            <a:avLst/>
          </a:prstGeom>
          <a:noFill/>
          <a:ln w="28575" cmpd="sng">
            <a:solidFill>
              <a:schemeClr val="accent2"/>
            </a:solidFill>
          </a:ln>
        </p:spPr>
        <p:txBody>
          <a:bodyPr wrap="none" rtlCol="0">
            <a:spAutoFit/>
          </a:bodyPr>
          <a:lstStyle/>
          <a:p>
            <a:r>
              <a:rPr lang="en-US" sz="2800" b="1" dirty="0" smtClean="0">
                <a:solidFill>
                  <a:srgbClr val="FFC000"/>
                </a:solidFill>
              </a:rPr>
              <a:t>Price Volatility</a:t>
            </a:r>
            <a:endParaRPr lang="en-US" sz="2800" b="1" dirty="0">
              <a:solidFill>
                <a:srgbClr val="FFC000"/>
              </a:solidFill>
            </a:endParaRPr>
          </a:p>
        </p:txBody>
      </p:sp>
      <p:sp>
        <p:nvSpPr>
          <p:cNvPr id="17" name="Rectangle 16"/>
          <p:cNvSpPr/>
          <p:nvPr/>
        </p:nvSpPr>
        <p:spPr>
          <a:xfrm>
            <a:off x="9144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Crude Oil</a:t>
            </a:r>
            <a:endParaRPr lang="en-US" b="1" dirty="0"/>
          </a:p>
        </p:txBody>
      </p:sp>
      <p:sp>
        <p:nvSpPr>
          <p:cNvPr id="18" name="Rectangle 17"/>
          <p:cNvSpPr/>
          <p:nvPr/>
        </p:nvSpPr>
        <p:spPr>
          <a:xfrm>
            <a:off x="27432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Natural Gas</a:t>
            </a:r>
            <a:endParaRPr lang="en-US" b="1" dirty="0"/>
          </a:p>
        </p:txBody>
      </p:sp>
      <p:sp>
        <p:nvSpPr>
          <p:cNvPr id="19" name="Rectangle 18"/>
          <p:cNvSpPr/>
          <p:nvPr/>
        </p:nvSpPr>
        <p:spPr>
          <a:xfrm>
            <a:off x="45720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Rig Count</a:t>
            </a:r>
            <a:endParaRPr lang="en-US" b="1" dirty="0"/>
          </a:p>
        </p:txBody>
      </p:sp>
      <p:sp>
        <p:nvSpPr>
          <p:cNvPr id="20" name="Rectangle 19"/>
          <p:cNvSpPr/>
          <p:nvPr/>
        </p:nvSpPr>
        <p:spPr>
          <a:xfrm>
            <a:off x="6400800" y="1219200"/>
            <a:ext cx="1752600" cy="4572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Comparison</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01" y="1676400"/>
            <a:ext cx="8876127" cy="4343400"/>
          </a:xfrm>
          <a:prstGeom prst="roundRect">
            <a:avLst>
              <a:gd name="adj" fmla="val 8594"/>
            </a:avLst>
          </a:prstGeom>
          <a:solidFill>
            <a:srgbClr val="FFFFFF">
              <a:shade val="85000"/>
            </a:srgbClr>
          </a:solidFill>
          <a:ln w="38100">
            <a:solidFill>
              <a:schemeClr val="accent3"/>
            </a:solidFill>
          </a:ln>
          <a:effectLst>
            <a:reflection blurRad="12700" stA="38000" endPos="28000" dist="5000" dir="5400000" sy="-100000" algn="bl" rotWithShape="0"/>
          </a:effectLst>
        </p:spPr>
      </p:pic>
    </p:spTree>
    <p:extLst>
      <p:ext uri="{BB962C8B-B14F-4D97-AF65-F5344CB8AC3E}">
        <p14:creationId xmlns:p14="http://schemas.microsoft.com/office/powerpoint/2010/main" val="172949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67400" y="457200"/>
            <a:ext cx="2418547" cy="523220"/>
          </a:xfrm>
          <a:prstGeom prst="rect">
            <a:avLst/>
          </a:prstGeom>
          <a:noFill/>
          <a:ln w="28575" cmpd="sng">
            <a:solidFill>
              <a:schemeClr val="accent2"/>
            </a:solidFill>
          </a:ln>
        </p:spPr>
        <p:txBody>
          <a:bodyPr wrap="none" rtlCol="0">
            <a:spAutoFit/>
          </a:bodyPr>
          <a:lstStyle/>
          <a:p>
            <a:r>
              <a:rPr lang="en-US" sz="2800" b="1" dirty="0" smtClean="0">
                <a:solidFill>
                  <a:srgbClr val="FFC000"/>
                </a:solidFill>
              </a:rPr>
              <a:t>Price Volatility</a:t>
            </a:r>
            <a:endParaRPr lang="en-US" sz="2800" b="1" dirty="0">
              <a:solidFill>
                <a:srgbClr val="FFC000"/>
              </a:solidFill>
            </a:endParaRPr>
          </a:p>
        </p:txBody>
      </p:sp>
      <p:sp>
        <p:nvSpPr>
          <p:cNvPr id="7" name="TextBox 6"/>
          <p:cNvSpPr txBox="1"/>
          <p:nvPr/>
        </p:nvSpPr>
        <p:spPr>
          <a:xfrm>
            <a:off x="1050042" y="6171402"/>
            <a:ext cx="7043916" cy="430887"/>
          </a:xfrm>
          <a:prstGeom prst="rect">
            <a:avLst/>
          </a:prstGeom>
          <a:noFill/>
        </p:spPr>
        <p:txBody>
          <a:bodyPr wrap="none" rtlCol="0">
            <a:spAutoFit/>
          </a:bodyPr>
          <a:lstStyle/>
          <a:p>
            <a:r>
              <a:rPr lang="en-US" sz="2200" dirty="0" smtClean="0">
                <a:latin typeface="Arial Rounded MT Bold"/>
                <a:cs typeface="Arial Rounded MT Bold"/>
              </a:rPr>
              <a:t>Oil Service Index vs. Natural Gas Index (‘97 – Present)</a:t>
            </a:r>
            <a:endParaRPr lang="en-US" sz="2200" dirty="0">
              <a:latin typeface="Arial Rounded MT Bold"/>
              <a:cs typeface="Arial Rounded MT Bold"/>
            </a:endParaRPr>
          </a:p>
        </p:txBody>
      </p:sp>
      <p:sp>
        <p:nvSpPr>
          <p:cNvPr id="17" name="Rectangle 16"/>
          <p:cNvSpPr/>
          <p:nvPr/>
        </p:nvSpPr>
        <p:spPr>
          <a:xfrm>
            <a:off x="9144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Crude Oil</a:t>
            </a:r>
            <a:endParaRPr lang="en-US" b="1" dirty="0"/>
          </a:p>
        </p:txBody>
      </p:sp>
      <p:sp>
        <p:nvSpPr>
          <p:cNvPr id="18" name="Rectangle 17"/>
          <p:cNvSpPr/>
          <p:nvPr/>
        </p:nvSpPr>
        <p:spPr>
          <a:xfrm>
            <a:off x="27432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Natural Gas</a:t>
            </a:r>
            <a:endParaRPr lang="en-US" b="1" dirty="0"/>
          </a:p>
        </p:txBody>
      </p:sp>
      <p:sp>
        <p:nvSpPr>
          <p:cNvPr id="19" name="Rectangle 18"/>
          <p:cNvSpPr/>
          <p:nvPr/>
        </p:nvSpPr>
        <p:spPr>
          <a:xfrm>
            <a:off x="4572000" y="1219200"/>
            <a:ext cx="1752600" cy="45720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Rig Count</a:t>
            </a:r>
            <a:endParaRPr lang="en-US" b="1" dirty="0"/>
          </a:p>
        </p:txBody>
      </p:sp>
      <p:sp>
        <p:nvSpPr>
          <p:cNvPr id="20" name="Rectangle 19"/>
          <p:cNvSpPr/>
          <p:nvPr/>
        </p:nvSpPr>
        <p:spPr>
          <a:xfrm>
            <a:off x="6400800" y="1219200"/>
            <a:ext cx="1752600" cy="4572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Comparison</a:t>
            </a:r>
            <a:endParaRPr lang="en-US" b="1"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676398"/>
            <a:ext cx="8955468" cy="4343402"/>
          </a:xfrm>
          <a:prstGeom prst="roundRect">
            <a:avLst>
              <a:gd name="adj" fmla="val 8594"/>
            </a:avLst>
          </a:prstGeom>
          <a:solidFill>
            <a:srgbClr val="FFFFFF">
              <a:shade val="85000"/>
            </a:srgbClr>
          </a:solidFill>
          <a:ln w="38100">
            <a:solidFill>
              <a:schemeClr val="accent3"/>
            </a:solidFill>
            <a:miter lim="800000"/>
            <a:headEnd/>
            <a:tailEnd/>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4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13294" y="118298"/>
            <a:ext cx="3974186" cy="830997"/>
          </a:xfrm>
          <a:prstGeom prst="rect">
            <a:avLst/>
          </a:prstGeom>
          <a:noFill/>
          <a:ln w="28575" cmpd="sng">
            <a:solidFill>
              <a:schemeClr val="accent2"/>
            </a:solidFill>
          </a:ln>
        </p:spPr>
        <p:txBody>
          <a:bodyPr wrap="square" rtlCol="0">
            <a:spAutoFit/>
          </a:bodyPr>
          <a:lstStyle/>
          <a:p>
            <a:r>
              <a:rPr lang="en-US" sz="2400" b="1" dirty="0" smtClean="0">
                <a:solidFill>
                  <a:srgbClr val="FFC000"/>
                </a:solidFill>
              </a:rPr>
              <a:t>Oil &amp; Gas: </a:t>
            </a:r>
          </a:p>
          <a:p>
            <a:r>
              <a:rPr lang="en-US" sz="2400" b="1" dirty="0" smtClean="0">
                <a:solidFill>
                  <a:srgbClr val="FFC000"/>
                </a:solidFill>
              </a:rPr>
              <a:t>Reserves, Supply &amp; Demand</a:t>
            </a:r>
            <a:endParaRPr lang="en-US" sz="2400" b="1" dirty="0">
              <a:solidFill>
                <a:srgbClr val="FFC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048" y="1221260"/>
            <a:ext cx="7211432" cy="4363060"/>
          </a:xfrm>
          <a:prstGeom prst="rect">
            <a:avLst/>
          </a:prstGeom>
          <a:ln w="38100">
            <a:solidFill>
              <a:schemeClr val="accent3"/>
            </a:solidFill>
          </a:ln>
        </p:spPr>
      </p:pic>
      <p:sp>
        <p:nvSpPr>
          <p:cNvPr id="8" name="TextBox 7"/>
          <p:cNvSpPr txBox="1"/>
          <p:nvPr/>
        </p:nvSpPr>
        <p:spPr>
          <a:xfrm>
            <a:off x="1371600" y="6096000"/>
            <a:ext cx="2011897" cy="369332"/>
          </a:xfrm>
          <a:prstGeom prst="rect">
            <a:avLst/>
          </a:prstGeom>
          <a:noFill/>
        </p:spPr>
        <p:txBody>
          <a:bodyPr wrap="none" rtlCol="0">
            <a:spAutoFit/>
          </a:bodyPr>
          <a:lstStyle/>
          <a:p>
            <a:r>
              <a:rPr lang="en-US" dirty="0" smtClean="0"/>
              <a:t>OPEC accounts for </a:t>
            </a:r>
            <a:endParaRPr lang="en-US" dirty="0"/>
          </a:p>
        </p:txBody>
      </p:sp>
      <p:sp>
        <p:nvSpPr>
          <p:cNvPr id="10" name="TextBox 9"/>
          <p:cNvSpPr txBox="1"/>
          <p:nvPr/>
        </p:nvSpPr>
        <p:spPr>
          <a:xfrm>
            <a:off x="3886201" y="5791200"/>
            <a:ext cx="2311851" cy="923330"/>
          </a:xfrm>
          <a:prstGeom prst="rect">
            <a:avLst/>
          </a:prstGeom>
          <a:noFill/>
        </p:spPr>
        <p:txBody>
          <a:bodyPr wrap="none" rtlCol="0">
            <a:spAutoFit/>
          </a:bodyPr>
          <a:lstStyle/>
          <a:p>
            <a:r>
              <a:rPr lang="en-US" dirty="0" smtClean="0"/>
              <a:t>81% of global reserves</a:t>
            </a:r>
          </a:p>
          <a:p>
            <a:endParaRPr lang="en-US" dirty="0"/>
          </a:p>
          <a:p>
            <a:r>
              <a:rPr lang="en-US" dirty="0" smtClean="0"/>
              <a:t>44% of oil production</a:t>
            </a:r>
            <a:endParaRPr lang="en-US" dirty="0"/>
          </a:p>
        </p:txBody>
      </p:sp>
      <p:cxnSp>
        <p:nvCxnSpPr>
          <p:cNvPr id="16" name="Straight Connector 15"/>
          <p:cNvCxnSpPr/>
          <p:nvPr/>
        </p:nvCxnSpPr>
        <p:spPr>
          <a:xfrm>
            <a:off x="3505200" y="5791200"/>
            <a:ext cx="0" cy="92333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05200" y="5791200"/>
            <a:ext cx="2286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05200" y="6714530"/>
            <a:ext cx="2286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7963" y="1221259"/>
            <a:ext cx="1600200"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OPEC</a:t>
            </a:r>
            <a:endParaRPr lang="en-US" b="1" dirty="0"/>
          </a:p>
        </p:txBody>
      </p:sp>
      <p:sp>
        <p:nvSpPr>
          <p:cNvPr id="25" name="Rectangle 24"/>
          <p:cNvSpPr/>
          <p:nvPr/>
        </p:nvSpPr>
        <p:spPr>
          <a:xfrm>
            <a:off x="67963" y="1753973"/>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Reserves</a:t>
            </a:r>
            <a:endParaRPr lang="en-US" b="1" dirty="0"/>
          </a:p>
        </p:txBody>
      </p:sp>
      <p:sp>
        <p:nvSpPr>
          <p:cNvPr id="26" name="Rectangle 25"/>
          <p:cNvSpPr/>
          <p:nvPr/>
        </p:nvSpPr>
        <p:spPr>
          <a:xfrm>
            <a:off x="67963" y="2819400"/>
            <a:ext cx="1600200" cy="81211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Production </a:t>
            </a:r>
          </a:p>
          <a:p>
            <a:pPr algn="ctr"/>
            <a:r>
              <a:rPr lang="en-US" b="1" dirty="0" smtClean="0"/>
              <a:t>&amp; Consumption</a:t>
            </a:r>
            <a:endParaRPr lang="en-US" b="1" dirty="0"/>
          </a:p>
        </p:txBody>
      </p:sp>
      <p:sp>
        <p:nvSpPr>
          <p:cNvPr id="27" name="Rectangle 26"/>
          <p:cNvSpPr/>
          <p:nvPr/>
        </p:nvSpPr>
        <p:spPr>
          <a:xfrm>
            <a:off x="67963" y="2286687"/>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What’s Left?</a:t>
            </a:r>
            <a:endParaRPr lang="en-US" b="1" dirty="0"/>
          </a:p>
        </p:txBody>
      </p:sp>
    </p:spTree>
    <p:extLst>
      <p:ext uri="{BB962C8B-B14F-4D97-AF65-F5344CB8AC3E}">
        <p14:creationId xmlns:p14="http://schemas.microsoft.com/office/powerpoint/2010/main" val="16297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Industry Overview</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7" name="Diagram 16"/>
          <p:cNvGraphicFramePr/>
          <p:nvPr>
            <p:extLst>
              <p:ext uri="{D42A27DB-BD31-4B8C-83A1-F6EECF244321}">
                <p14:modId xmlns:p14="http://schemas.microsoft.com/office/powerpoint/2010/main" val="2306994748"/>
              </p:ext>
            </p:extLst>
          </p:nvPr>
        </p:nvGraphicFramePr>
        <p:xfrm>
          <a:off x="1143000" y="2286001"/>
          <a:ext cx="4495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p:cNvSpPr txBox="1"/>
          <p:nvPr/>
        </p:nvSpPr>
        <p:spPr>
          <a:xfrm>
            <a:off x="304800" y="1295401"/>
            <a:ext cx="7772400" cy="461665"/>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Large and vital to many other industries</a:t>
            </a:r>
          </a:p>
        </p:txBody>
      </p:sp>
    </p:spTree>
    <p:extLst>
      <p:ext uri="{BB962C8B-B14F-4D97-AF65-F5344CB8AC3E}">
        <p14:creationId xmlns:p14="http://schemas.microsoft.com/office/powerpoint/2010/main" val="373297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219200"/>
            <a:ext cx="7158680" cy="5001559"/>
          </a:xfrm>
          <a:prstGeom prst="rect">
            <a:avLst/>
          </a:prstGeom>
          <a:solidFill>
            <a:schemeClr val="accent2"/>
          </a:solidFill>
          <a:ln w="38100">
            <a:solidFill>
              <a:schemeClr val="accent3"/>
            </a:solidFill>
          </a:ln>
        </p:spPr>
      </p:pic>
      <p:sp>
        <p:nvSpPr>
          <p:cNvPr id="24" name="TextBox 23"/>
          <p:cNvSpPr txBox="1"/>
          <p:nvPr/>
        </p:nvSpPr>
        <p:spPr>
          <a:xfrm>
            <a:off x="5013294" y="118298"/>
            <a:ext cx="3974186" cy="830997"/>
          </a:xfrm>
          <a:prstGeom prst="rect">
            <a:avLst/>
          </a:prstGeom>
          <a:noFill/>
          <a:ln w="28575" cmpd="sng">
            <a:solidFill>
              <a:schemeClr val="accent2"/>
            </a:solidFill>
          </a:ln>
        </p:spPr>
        <p:txBody>
          <a:bodyPr wrap="square" rtlCol="0">
            <a:spAutoFit/>
          </a:bodyPr>
          <a:lstStyle/>
          <a:p>
            <a:r>
              <a:rPr lang="en-US" sz="2400" b="1" dirty="0" smtClean="0">
                <a:solidFill>
                  <a:srgbClr val="FFC000"/>
                </a:solidFill>
              </a:rPr>
              <a:t>Oil &amp; Gas: </a:t>
            </a:r>
          </a:p>
          <a:p>
            <a:r>
              <a:rPr lang="en-US" sz="2400" b="1" dirty="0" smtClean="0">
                <a:solidFill>
                  <a:srgbClr val="FFC000"/>
                </a:solidFill>
              </a:rPr>
              <a:t>Reserves, Supply &amp; Demand</a:t>
            </a:r>
            <a:endParaRPr lang="en-US" sz="2400" b="1" dirty="0">
              <a:solidFill>
                <a:srgbClr val="FFC000"/>
              </a:solidFill>
            </a:endParaRPr>
          </a:p>
        </p:txBody>
      </p:sp>
      <p:sp>
        <p:nvSpPr>
          <p:cNvPr id="25" name="Rectangle 24"/>
          <p:cNvSpPr/>
          <p:nvPr/>
        </p:nvSpPr>
        <p:spPr>
          <a:xfrm>
            <a:off x="67963" y="1221259"/>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OPEC</a:t>
            </a:r>
            <a:endParaRPr lang="en-US" b="1" dirty="0"/>
          </a:p>
        </p:txBody>
      </p:sp>
      <p:sp>
        <p:nvSpPr>
          <p:cNvPr id="26" name="Rectangle 25"/>
          <p:cNvSpPr/>
          <p:nvPr/>
        </p:nvSpPr>
        <p:spPr>
          <a:xfrm>
            <a:off x="67963" y="1753973"/>
            <a:ext cx="1600200"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Reserves</a:t>
            </a:r>
            <a:endParaRPr lang="en-US" b="1" dirty="0"/>
          </a:p>
        </p:txBody>
      </p:sp>
      <p:sp>
        <p:nvSpPr>
          <p:cNvPr id="27" name="Rectangle 26"/>
          <p:cNvSpPr/>
          <p:nvPr/>
        </p:nvSpPr>
        <p:spPr>
          <a:xfrm>
            <a:off x="67963" y="2819400"/>
            <a:ext cx="1600200" cy="81211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Production </a:t>
            </a:r>
          </a:p>
          <a:p>
            <a:pPr algn="ctr"/>
            <a:r>
              <a:rPr lang="en-US" b="1" dirty="0" smtClean="0"/>
              <a:t>&amp; Consumption</a:t>
            </a:r>
            <a:endParaRPr lang="en-US" b="1" dirty="0"/>
          </a:p>
        </p:txBody>
      </p:sp>
      <p:sp>
        <p:nvSpPr>
          <p:cNvPr id="28" name="Rectangle 27"/>
          <p:cNvSpPr/>
          <p:nvPr/>
        </p:nvSpPr>
        <p:spPr>
          <a:xfrm>
            <a:off x="67963" y="2286687"/>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What’s Left?</a:t>
            </a:r>
            <a:endParaRPr lang="en-US" b="1" dirty="0"/>
          </a:p>
        </p:txBody>
      </p:sp>
    </p:spTree>
    <p:extLst>
      <p:ext uri="{BB962C8B-B14F-4D97-AF65-F5344CB8AC3E}">
        <p14:creationId xmlns:p14="http://schemas.microsoft.com/office/powerpoint/2010/main" val="399158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206842"/>
            <a:ext cx="7219436" cy="4812958"/>
          </a:xfrm>
          <a:prstGeom prst="rect">
            <a:avLst/>
          </a:prstGeom>
          <a:ln w="38100">
            <a:solidFill>
              <a:schemeClr val="accent3"/>
            </a:solidFill>
          </a:ln>
        </p:spPr>
      </p:pic>
      <p:sp>
        <p:nvSpPr>
          <p:cNvPr id="4" name="Oval 3"/>
          <p:cNvSpPr/>
          <p:nvPr/>
        </p:nvSpPr>
        <p:spPr>
          <a:xfrm>
            <a:off x="7257535" y="4191000"/>
            <a:ext cx="762000" cy="762000"/>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Oval 12"/>
          <p:cNvSpPr/>
          <p:nvPr/>
        </p:nvSpPr>
        <p:spPr>
          <a:xfrm>
            <a:off x="4223951" y="3991234"/>
            <a:ext cx="762000" cy="762000"/>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4876800" y="6248400"/>
            <a:ext cx="1186863" cy="369332"/>
          </a:xfrm>
          <a:prstGeom prst="rect">
            <a:avLst/>
          </a:prstGeom>
          <a:noFill/>
        </p:spPr>
        <p:txBody>
          <a:bodyPr wrap="none" rtlCol="0">
            <a:spAutoFit/>
          </a:bodyPr>
          <a:lstStyle/>
          <a:p>
            <a:r>
              <a:rPr lang="en-US" dirty="0" smtClean="0"/>
              <a:t>As of 2009</a:t>
            </a:r>
            <a:endParaRPr lang="en-US" dirty="0"/>
          </a:p>
        </p:txBody>
      </p:sp>
      <p:sp>
        <p:nvSpPr>
          <p:cNvPr id="34" name="TextBox 33"/>
          <p:cNvSpPr txBox="1"/>
          <p:nvPr/>
        </p:nvSpPr>
        <p:spPr>
          <a:xfrm>
            <a:off x="5013294" y="118298"/>
            <a:ext cx="3974186" cy="830997"/>
          </a:xfrm>
          <a:prstGeom prst="rect">
            <a:avLst/>
          </a:prstGeom>
          <a:noFill/>
          <a:ln w="28575" cmpd="sng">
            <a:solidFill>
              <a:schemeClr val="accent2"/>
            </a:solidFill>
          </a:ln>
        </p:spPr>
        <p:txBody>
          <a:bodyPr wrap="square" rtlCol="0">
            <a:spAutoFit/>
          </a:bodyPr>
          <a:lstStyle/>
          <a:p>
            <a:r>
              <a:rPr lang="en-US" sz="2400" b="1" dirty="0" smtClean="0">
                <a:solidFill>
                  <a:srgbClr val="FFC000"/>
                </a:solidFill>
              </a:rPr>
              <a:t>Oil &amp; Gas: </a:t>
            </a:r>
          </a:p>
          <a:p>
            <a:r>
              <a:rPr lang="en-US" sz="2400" b="1" dirty="0" smtClean="0">
                <a:solidFill>
                  <a:srgbClr val="FFC000"/>
                </a:solidFill>
              </a:rPr>
              <a:t>Reserves, Supply &amp; Demand</a:t>
            </a:r>
            <a:endParaRPr lang="en-US" sz="2400" b="1" dirty="0">
              <a:solidFill>
                <a:srgbClr val="FFC000"/>
              </a:solidFill>
            </a:endParaRPr>
          </a:p>
        </p:txBody>
      </p:sp>
      <p:sp>
        <p:nvSpPr>
          <p:cNvPr id="35" name="Rectangle 34"/>
          <p:cNvSpPr/>
          <p:nvPr/>
        </p:nvSpPr>
        <p:spPr>
          <a:xfrm>
            <a:off x="67963" y="1221259"/>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OPEC</a:t>
            </a:r>
            <a:endParaRPr lang="en-US" b="1" dirty="0"/>
          </a:p>
        </p:txBody>
      </p:sp>
      <p:sp>
        <p:nvSpPr>
          <p:cNvPr id="36" name="Rectangle 35"/>
          <p:cNvSpPr/>
          <p:nvPr/>
        </p:nvSpPr>
        <p:spPr>
          <a:xfrm>
            <a:off x="67963" y="1753973"/>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Reserves</a:t>
            </a:r>
            <a:endParaRPr lang="en-US" b="1" dirty="0"/>
          </a:p>
        </p:txBody>
      </p:sp>
      <p:sp>
        <p:nvSpPr>
          <p:cNvPr id="37" name="Rectangle 36"/>
          <p:cNvSpPr/>
          <p:nvPr/>
        </p:nvSpPr>
        <p:spPr>
          <a:xfrm>
            <a:off x="67963" y="2819400"/>
            <a:ext cx="1600200" cy="81211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Production </a:t>
            </a:r>
          </a:p>
          <a:p>
            <a:pPr algn="ctr"/>
            <a:r>
              <a:rPr lang="en-US" b="1" dirty="0" smtClean="0"/>
              <a:t>&amp; Consumption</a:t>
            </a:r>
            <a:endParaRPr lang="en-US" b="1" dirty="0"/>
          </a:p>
        </p:txBody>
      </p:sp>
      <p:sp>
        <p:nvSpPr>
          <p:cNvPr id="38" name="Rectangle 37"/>
          <p:cNvSpPr/>
          <p:nvPr/>
        </p:nvSpPr>
        <p:spPr>
          <a:xfrm>
            <a:off x="67963" y="2286687"/>
            <a:ext cx="1600200"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What’s Left?</a:t>
            </a:r>
            <a:endParaRPr lang="en-US" b="1" dirty="0"/>
          </a:p>
        </p:txBody>
      </p:sp>
    </p:spTree>
    <p:extLst>
      <p:ext uri="{BB962C8B-B14F-4D97-AF65-F5344CB8AC3E}">
        <p14:creationId xmlns:p14="http://schemas.microsoft.com/office/powerpoint/2010/main" val="183984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28800" y="1602259"/>
            <a:ext cx="1068498" cy="369332"/>
          </a:xfrm>
          <a:prstGeom prst="rect">
            <a:avLst/>
          </a:prstGeom>
          <a:noFill/>
        </p:spPr>
        <p:txBody>
          <a:bodyPr wrap="none" rtlCol="0">
            <a:spAutoFit/>
          </a:bodyPr>
          <a:lstStyle/>
          <a:p>
            <a:r>
              <a:rPr lang="en-US" dirty="0" smtClean="0">
                <a:solidFill>
                  <a:schemeClr val="bg1"/>
                </a:solidFill>
              </a:rPr>
              <a:t>Crude Oil</a:t>
            </a:r>
            <a:endParaRPr lang="en-US"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99" y="1221258"/>
            <a:ext cx="7269845" cy="4341341"/>
          </a:xfrm>
          <a:prstGeom prst="rect">
            <a:avLst/>
          </a:prstGeom>
          <a:ln w="38100">
            <a:solidFill>
              <a:schemeClr val="accent3"/>
            </a:solidFill>
          </a:ln>
        </p:spPr>
      </p:pic>
      <p:sp>
        <p:nvSpPr>
          <p:cNvPr id="14" name="TextBox 13"/>
          <p:cNvSpPr txBox="1"/>
          <p:nvPr/>
        </p:nvSpPr>
        <p:spPr>
          <a:xfrm>
            <a:off x="2330787" y="5943600"/>
            <a:ext cx="6113468" cy="369332"/>
          </a:xfrm>
          <a:prstGeom prst="rect">
            <a:avLst/>
          </a:prstGeom>
          <a:noFill/>
        </p:spPr>
        <p:txBody>
          <a:bodyPr wrap="none" rtlCol="0">
            <a:spAutoFit/>
          </a:bodyPr>
          <a:lstStyle/>
          <a:p>
            <a:r>
              <a:rPr lang="en-US" dirty="0" smtClean="0"/>
              <a:t>Production &amp; Consumption of </a:t>
            </a:r>
            <a:r>
              <a:rPr lang="en-US" dirty="0" smtClean="0">
                <a:solidFill>
                  <a:schemeClr val="accent2"/>
                </a:solidFill>
              </a:rPr>
              <a:t>crude oil  </a:t>
            </a:r>
            <a:r>
              <a:rPr lang="en-US" dirty="0" smtClean="0"/>
              <a:t>by region (1986 - 2011)</a:t>
            </a:r>
            <a:endParaRPr lang="en-US" dirty="0"/>
          </a:p>
        </p:txBody>
      </p:sp>
      <p:sp>
        <p:nvSpPr>
          <p:cNvPr id="29" name="TextBox 28"/>
          <p:cNvSpPr txBox="1"/>
          <p:nvPr/>
        </p:nvSpPr>
        <p:spPr>
          <a:xfrm>
            <a:off x="5013294" y="118298"/>
            <a:ext cx="3974186" cy="830997"/>
          </a:xfrm>
          <a:prstGeom prst="rect">
            <a:avLst/>
          </a:prstGeom>
          <a:noFill/>
          <a:ln w="28575" cmpd="sng">
            <a:solidFill>
              <a:schemeClr val="accent2"/>
            </a:solidFill>
          </a:ln>
        </p:spPr>
        <p:txBody>
          <a:bodyPr wrap="square" rtlCol="0">
            <a:spAutoFit/>
          </a:bodyPr>
          <a:lstStyle/>
          <a:p>
            <a:r>
              <a:rPr lang="en-US" sz="2400" b="1" dirty="0" smtClean="0">
                <a:solidFill>
                  <a:srgbClr val="FFC000"/>
                </a:solidFill>
              </a:rPr>
              <a:t>Oil &amp; Gas: </a:t>
            </a:r>
          </a:p>
          <a:p>
            <a:r>
              <a:rPr lang="en-US" sz="2400" b="1" dirty="0" smtClean="0">
                <a:solidFill>
                  <a:srgbClr val="FFC000"/>
                </a:solidFill>
              </a:rPr>
              <a:t>Reserves, Supply &amp; Demand</a:t>
            </a:r>
            <a:endParaRPr lang="en-US" sz="2400" b="1" dirty="0">
              <a:solidFill>
                <a:srgbClr val="FFC000"/>
              </a:solidFill>
            </a:endParaRPr>
          </a:p>
        </p:txBody>
      </p:sp>
      <p:sp>
        <p:nvSpPr>
          <p:cNvPr id="30" name="Rectangle 29"/>
          <p:cNvSpPr/>
          <p:nvPr/>
        </p:nvSpPr>
        <p:spPr>
          <a:xfrm>
            <a:off x="67963" y="1221259"/>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OPEC</a:t>
            </a:r>
            <a:endParaRPr lang="en-US" b="1" dirty="0"/>
          </a:p>
        </p:txBody>
      </p:sp>
      <p:sp>
        <p:nvSpPr>
          <p:cNvPr id="31" name="Rectangle 30"/>
          <p:cNvSpPr/>
          <p:nvPr/>
        </p:nvSpPr>
        <p:spPr>
          <a:xfrm>
            <a:off x="67963" y="1753973"/>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Reserves</a:t>
            </a:r>
            <a:endParaRPr lang="en-US" b="1" dirty="0"/>
          </a:p>
        </p:txBody>
      </p:sp>
      <p:sp>
        <p:nvSpPr>
          <p:cNvPr id="32" name="Rectangle 31"/>
          <p:cNvSpPr/>
          <p:nvPr/>
        </p:nvSpPr>
        <p:spPr>
          <a:xfrm>
            <a:off x="67963" y="2819400"/>
            <a:ext cx="1600200" cy="812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Production </a:t>
            </a:r>
          </a:p>
          <a:p>
            <a:pPr algn="ctr"/>
            <a:r>
              <a:rPr lang="en-US" b="1" dirty="0" smtClean="0"/>
              <a:t>&amp; Consumption</a:t>
            </a:r>
            <a:endParaRPr lang="en-US" b="1" dirty="0"/>
          </a:p>
        </p:txBody>
      </p:sp>
      <p:sp>
        <p:nvSpPr>
          <p:cNvPr id="33" name="Rectangle 32"/>
          <p:cNvSpPr/>
          <p:nvPr/>
        </p:nvSpPr>
        <p:spPr>
          <a:xfrm>
            <a:off x="67963" y="2286687"/>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What’s Left?</a:t>
            </a:r>
            <a:endParaRPr lang="en-US" b="1" dirty="0"/>
          </a:p>
        </p:txBody>
      </p:sp>
    </p:spTree>
    <p:extLst>
      <p:ext uri="{BB962C8B-B14F-4D97-AF65-F5344CB8AC3E}">
        <p14:creationId xmlns:p14="http://schemas.microsoft.com/office/powerpoint/2010/main" val="377855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28800" y="1602259"/>
            <a:ext cx="1300934" cy="369332"/>
          </a:xfrm>
          <a:prstGeom prst="rect">
            <a:avLst/>
          </a:prstGeom>
          <a:noFill/>
        </p:spPr>
        <p:txBody>
          <a:bodyPr wrap="none" rtlCol="0">
            <a:spAutoFit/>
          </a:bodyPr>
          <a:lstStyle/>
          <a:p>
            <a:r>
              <a:rPr lang="en-US" dirty="0" smtClean="0">
                <a:solidFill>
                  <a:schemeClr val="bg1"/>
                </a:solidFill>
              </a:rPr>
              <a:t>Natural Gas</a:t>
            </a:r>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99" y="1221259"/>
            <a:ext cx="7282105" cy="4341341"/>
          </a:xfrm>
          <a:prstGeom prst="rect">
            <a:avLst/>
          </a:prstGeom>
          <a:ln w="38100">
            <a:solidFill>
              <a:schemeClr val="accent3"/>
            </a:solidFill>
          </a:ln>
        </p:spPr>
      </p:pic>
      <p:sp>
        <p:nvSpPr>
          <p:cNvPr id="18" name="TextBox 17"/>
          <p:cNvSpPr txBox="1"/>
          <p:nvPr/>
        </p:nvSpPr>
        <p:spPr>
          <a:xfrm>
            <a:off x="2239133" y="5943600"/>
            <a:ext cx="6309035" cy="369332"/>
          </a:xfrm>
          <a:prstGeom prst="rect">
            <a:avLst/>
          </a:prstGeom>
          <a:noFill/>
        </p:spPr>
        <p:txBody>
          <a:bodyPr wrap="none" rtlCol="0">
            <a:spAutoFit/>
          </a:bodyPr>
          <a:lstStyle/>
          <a:p>
            <a:r>
              <a:rPr lang="en-US" dirty="0" smtClean="0"/>
              <a:t>Production &amp; Consumption of </a:t>
            </a:r>
            <a:r>
              <a:rPr lang="en-US" dirty="0" smtClean="0">
                <a:solidFill>
                  <a:srgbClr val="FF0000"/>
                </a:solidFill>
              </a:rPr>
              <a:t>natural gas </a:t>
            </a:r>
            <a:r>
              <a:rPr lang="en-US" dirty="0" smtClean="0"/>
              <a:t>by region (1986 - 2011)</a:t>
            </a:r>
            <a:endParaRPr lang="en-US" dirty="0"/>
          </a:p>
        </p:txBody>
      </p:sp>
      <p:sp>
        <p:nvSpPr>
          <p:cNvPr id="28" name="TextBox 27"/>
          <p:cNvSpPr txBox="1"/>
          <p:nvPr/>
        </p:nvSpPr>
        <p:spPr>
          <a:xfrm>
            <a:off x="5013294" y="118298"/>
            <a:ext cx="3974186" cy="830997"/>
          </a:xfrm>
          <a:prstGeom prst="rect">
            <a:avLst/>
          </a:prstGeom>
          <a:noFill/>
          <a:ln w="28575" cmpd="sng">
            <a:solidFill>
              <a:schemeClr val="accent2"/>
            </a:solidFill>
          </a:ln>
        </p:spPr>
        <p:txBody>
          <a:bodyPr wrap="square" rtlCol="0">
            <a:spAutoFit/>
          </a:bodyPr>
          <a:lstStyle/>
          <a:p>
            <a:r>
              <a:rPr lang="en-US" sz="2400" b="1" dirty="0" smtClean="0">
                <a:solidFill>
                  <a:srgbClr val="FFC000"/>
                </a:solidFill>
              </a:rPr>
              <a:t>Oil &amp; Gas: </a:t>
            </a:r>
          </a:p>
          <a:p>
            <a:r>
              <a:rPr lang="en-US" sz="2400" b="1" dirty="0" smtClean="0">
                <a:solidFill>
                  <a:srgbClr val="FFC000"/>
                </a:solidFill>
              </a:rPr>
              <a:t>Reserves, Supply &amp; Demand</a:t>
            </a:r>
            <a:endParaRPr lang="en-US" sz="2400" b="1" dirty="0">
              <a:solidFill>
                <a:srgbClr val="FFC000"/>
              </a:solidFill>
            </a:endParaRPr>
          </a:p>
        </p:txBody>
      </p:sp>
      <p:sp>
        <p:nvSpPr>
          <p:cNvPr id="29" name="Rectangle 28"/>
          <p:cNvSpPr/>
          <p:nvPr/>
        </p:nvSpPr>
        <p:spPr>
          <a:xfrm>
            <a:off x="67963" y="1221259"/>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OPEC</a:t>
            </a:r>
            <a:endParaRPr lang="en-US" b="1" dirty="0"/>
          </a:p>
        </p:txBody>
      </p:sp>
      <p:sp>
        <p:nvSpPr>
          <p:cNvPr id="30" name="Rectangle 29"/>
          <p:cNvSpPr/>
          <p:nvPr/>
        </p:nvSpPr>
        <p:spPr>
          <a:xfrm>
            <a:off x="67963" y="1753973"/>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Reserves</a:t>
            </a:r>
            <a:endParaRPr lang="en-US" b="1" dirty="0"/>
          </a:p>
        </p:txBody>
      </p:sp>
      <p:sp>
        <p:nvSpPr>
          <p:cNvPr id="31" name="Rectangle 30"/>
          <p:cNvSpPr/>
          <p:nvPr/>
        </p:nvSpPr>
        <p:spPr>
          <a:xfrm>
            <a:off x="67963" y="2819400"/>
            <a:ext cx="1600200" cy="812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Production </a:t>
            </a:r>
          </a:p>
          <a:p>
            <a:pPr algn="ctr"/>
            <a:r>
              <a:rPr lang="en-US" b="1" dirty="0" smtClean="0"/>
              <a:t>&amp; Consumption</a:t>
            </a:r>
            <a:endParaRPr lang="en-US" b="1" dirty="0"/>
          </a:p>
        </p:txBody>
      </p:sp>
      <p:sp>
        <p:nvSpPr>
          <p:cNvPr id="32" name="Rectangle 31"/>
          <p:cNvSpPr/>
          <p:nvPr/>
        </p:nvSpPr>
        <p:spPr>
          <a:xfrm>
            <a:off x="67963" y="2286687"/>
            <a:ext cx="1600200" cy="381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What’s Left?</a:t>
            </a:r>
            <a:endParaRPr lang="en-US" b="1" dirty="0"/>
          </a:p>
        </p:txBody>
      </p:sp>
    </p:spTree>
    <p:extLst>
      <p:ext uri="{BB962C8B-B14F-4D97-AF65-F5344CB8AC3E}">
        <p14:creationId xmlns:p14="http://schemas.microsoft.com/office/powerpoint/2010/main" val="271572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638800" y="349130"/>
            <a:ext cx="3063906" cy="461665"/>
          </a:xfrm>
          <a:prstGeom prst="rect">
            <a:avLst/>
          </a:prstGeom>
          <a:noFill/>
          <a:ln w="28575" cmpd="sng">
            <a:solidFill>
              <a:schemeClr val="accent2"/>
            </a:solidFill>
          </a:ln>
        </p:spPr>
        <p:txBody>
          <a:bodyPr wrap="square" rtlCol="0">
            <a:spAutoFit/>
          </a:bodyPr>
          <a:lstStyle/>
          <a:p>
            <a:r>
              <a:rPr lang="en-US" sz="2400" b="1" dirty="0" smtClean="0">
                <a:solidFill>
                  <a:srgbClr val="FFC000"/>
                </a:solidFill>
              </a:rPr>
              <a:t>Oil &amp; Gas Alternatives</a:t>
            </a:r>
            <a:endParaRPr lang="en-US" sz="2400" b="1" dirty="0">
              <a:solidFill>
                <a:srgbClr val="FFC000"/>
              </a:solidFill>
            </a:endParaRPr>
          </a:p>
        </p:txBody>
      </p:sp>
      <p:sp>
        <p:nvSpPr>
          <p:cNvPr id="8" name="TextBox 7"/>
          <p:cNvSpPr txBox="1"/>
          <p:nvPr/>
        </p:nvSpPr>
        <p:spPr>
          <a:xfrm>
            <a:off x="3435179" y="1348713"/>
            <a:ext cx="5770605" cy="4308872"/>
          </a:xfrm>
          <a:prstGeom prst="rect">
            <a:avLst/>
          </a:prstGeom>
          <a:noFill/>
        </p:spPr>
        <p:txBody>
          <a:bodyPr wrap="square" rtlCol="0">
            <a:spAutoFit/>
          </a:bodyPr>
          <a:lstStyle/>
          <a:p>
            <a:r>
              <a:rPr lang="en-US" sz="2400" dirty="0" smtClean="0">
                <a:solidFill>
                  <a:schemeClr val="accent3"/>
                </a:solidFill>
              </a:rPr>
              <a:t>Derived from biomass</a:t>
            </a:r>
          </a:p>
          <a:p>
            <a:pPr marL="914400" lvl="1" indent="-457200">
              <a:buClr>
                <a:schemeClr val="accent3"/>
              </a:buClr>
              <a:buFont typeface="Arial" pitchFamily="34" charset="0"/>
              <a:buChar char="•"/>
            </a:pPr>
            <a:r>
              <a:rPr lang="en-US" sz="2200" dirty="0" smtClean="0"/>
              <a:t>Solid biomass</a:t>
            </a:r>
          </a:p>
          <a:p>
            <a:pPr marL="914400" lvl="1" indent="-457200">
              <a:buClr>
                <a:schemeClr val="accent3"/>
              </a:buClr>
              <a:buFont typeface="Arial" pitchFamily="34" charset="0"/>
              <a:buChar char="•"/>
            </a:pPr>
            <a:r>
              <a:rPr lang="en-US" sz="2200" dirty="0"/>
              <a:t>Liquid fuels</a:t>
            </a:r>
          </a:p>
          <a:p>
            <a:pPr marL="914400" lvl="1" indent="-457200">
              <a:buClr>
                <a:schemeClr val="accent3"/>
              </a:buClr>
              <a:buFont typeface="Arial" pitchFamily="34" charset="0"/>
              <a:buChar char="•"/>
            </a:pPr>
            <a:r>
              <a:rPr lang="en-US" sz="2200" dirty="0"/>
              <a:t>Biogases</a:t>
            </a:r>
          </a:p>
          <a:p>
            <a:pPr marL="914400" lvl="1" indent="-457200">
              <a:buClr>
                <a:schemeClr val="accent3"/>
              </a:buClr>
              <a:buFont typeface="Arial" pitchFamily="34" charset="0"/>
              <a:buChar char="•"/>
            </a:pPr>
            <a:r>
              <a:rPr lang="en-US" sz="2200" dirty="0"/>
              <a:t>Sunlight</a:t>
            </a:r>
          </a:p>
          <a:p>
            <a:pPr lvl="1"/>
            <a:endParaRPr lang="en-US" sz="2400" dirty="0" smtClean="0"/>
          </a:p>
          <a:p>
            <a:r>
              <a:rPr lang="en-US" sz="2400" dirty="0" smtClean="0">
                <a:solidFill>
                  <a:schemeClr val="accent3"/>
                </a:solidFill>
              </a:rPr>
              <a:t>Recent increase in public and scientific attention driven by:</a:t>
            </a:r>
          </a:p>
          <a:p>
            <a:pPr marL="914400" lvl="1" indent="-457200">
              <a:buClr>
                <a:schemeClr val="accent3"/>
              </a:buClr>
              <a:buFont typeface="Arial" pitchFamily="34" charset="0"/>
              <a:buChar char="•"/>
            </a:pPr>
            <a:r>
              <a:rPr lang="en-US" sz="2200" dirty="0"/>
              <a:t>Oil price spikes</a:t>
            </a:r>
          </a:p>
          <a:p>
            <a:pPr marL="914400" lvl="1" indent="-457200">
              <a:buClr>
                <a:schemeClr val="accent3"/>
              </a:buClr>
              <a:buFont typeface="Arial" pitchFamily="34" charset="0"/>
              <a:buChar char="•"/>
            </a:pPr>
            <a:r>
              <a:rPr lang="en-US" sz="2200" dirty="0"/>
              <a:t>Need for increased energy security</a:t>
            </a:r>
          </a:p>
          <a:p>
            <a:pPr marL="914400" lvl="1" indent="-457200">
              <a:buClr>
                <a:schemeClr val="accent3"/>
              </a:buClr>
              <a:buFont typeface="Arial" pitchFamily="34" charset="0"/>
              <a:buChar char="•"/>
            </a:pPr>
            <a:r>
              <a:rPr lang="en-US" sz="2200" dirty="0"/>
              <a:t>Fossil fuel and greenhouse gas concerns</a:t>
            </a:r>
          </a:p>
          <a:p>
            <a:pPr marL="285750" indent="-285750">
              <a:buFont typeface="Wingdings" pitchFamily="2" charset="2"/>
              <a:buChar char="ü"/>
            </a:pPr>
            <a:endParaRPr lang="en-US" sz="2400"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4000">
                        <a14:foregroundMark x1="92250" y1="21875" x2="92250" y2="21875"/>
                        <a14:foregroundMark x1="94000" y1="24375" x2="94000" y2="24375"/>
                      </a14:backgroundRemoval>
                    </a14:imgEffect>
                  </a14:imgLayer>
                </a14:imgProps>
              </a:ext>
              <a:ext uri="{28A0092B-C50C-407E-A947-70E740481C1C}">
                <a14:useLocalDpi xmlns:a14="http://schemas.microsoft.com/office/drawing/2010/main" val="0"/>
              </a:ext>
            </a:extLst>
          </a:blip>
          <a:stretch>
            <a:fillRect/>
          </a:stretch>
        </p:blipFill>
        <p:spPr>
          <a:xfrm>
            <a:off x="152400" y="1353978"/>
            <a:ext cx="2568470" cy="2054776"/>
          </a:xfrm>
          <a:prstGeom prst="rect">
            <a:avLst/>
          </a:prstGeom>
        </p:spPr>
      </p:pic>
      <p:sp>
        <p:nvSpPr>
          <p:cNvPr id="7" name="TextBox 6"/>
          <p:cNvSpPr txBox="1"/>
          <p:nvPr/>
        </p:nvSpPr>
        <p:spPr>
          <a:xfrm>
            <a:off x="7170753" y="1353978"/>
            <a:ext cx="1897047" cy="492443"/>
          </a:xfrm>
          <a:prstGeom prst="rect">
            <a:avLst/>
          </a:prstGeom>
          <a:solidFill>
            <a:schemeClr val="accent2"/>
          </a:solidFill>
        </p:spPr>
        <p:txBody>
          <a:bodyPr wrap="square" rtlCol="0">
            <a:spAutoFit/>
          </a:bodyPr>
          <a:lstStyle/>
          <a:p>
            <a:pPr algn="ctr"/>
            <a:r>
              <a:rPr lang="en-US" sz="2600" b="1" dirty="0" smtClean="0"/>
              <a:t>Biofuel</a:t>
            </a:r>
            <a:endParaRPr lang="en-US" sz="2600" b="1" dirty="0"/>
          </a:p>
        </p:txBody>
      </p:sp>
      <p:sp>
        <p:nvSpPr>
          <p:cNvPr id="15" name="TextBox 14"/>
          <p:cNvSpPr txBox="1"/>
          <p:nvPr/>
        </p:nvSpPr>
        <p:spPr>
          <a:xfrm>
            <a:off x="7170753" y="1963578"/>
            <a:ext cx="1897047" cy="646331"/>
          </a:xfrm>
          <a:prstGeom prst="rect">
            <a:avLst/>
          </a:prstGeom>
          <a:solidFill>
            <a:schemeClr val="bg2">
              <a:lumMod val="50000"/>
              <a:lumOff val="50000"/>
            </a:schemeClr>
          </a:solidFill>
        </p:spPr>
        <p:txBody>
          <a:bodyPr wrap="square" rtlCol="0">
            <a:spAutoFit/>
          </a:bodyPr>
          <a:lstStyle/>
          <a:p>
            <a:pPr algn="ctr"/>
            <a:r>
              <a:rPr lang="en-US" b="1" dirty="0" smtClean="0"/>
              <a:t>Unconventional fossil fuels</a:t>
            </a:r>
            <a:endParaRPr lang="en-US" b="1"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10" y="4351888"/>
            <a:ext cx="3576090" cy="2313940"/>
          </a:xfrm>
          <a:prstGeom prst="rect">
            <a:avLst/>
          </a:prstGeom>
        </p:spPr>
      </p:pic>
    </p:spTree>
    <p:extLst>
      <p:ext uri="{BB962C8B-B14F-4D97-AF65-F5344CB8AC3E}">
        <p14:creationId xmlns:p14="http://schemas.microsoft.com/office/powerpoint/2010/main" val="203502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normAutofit fontScale="90000"/>
          </a:bodyPr>
          <a:lstStyle/>
          <a:p>
            <a:r>
              <a:rPr lang="en-US" dirty="0" smtClean="0"/>
              <a:t>Competitive Landscape</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638800" y="349130"/>
            <a:ext cx="3063906" cy="461665"/>
          </a:xfrm>
          <a:prstGeom prst="rect">
            <a:avLst/>
          </a:prstGeom>
          <a:noFill/>
          <a:ln w="28575" cmpd="sng">
            <a:solidFill>
              <a:schemeClr val="accent2"/>
            </a:solidFill>
          </a:ln>
        </p:spPr>
        <p:txBody>
          <a:bodyPr wrap="square" rtlCol="0">
            <a:spAutoFit/>
          </a:bodyPr>
          <a:lstStyle/>
          <a:p>
            <a:r>
              <a:rPr lang="en-US" sz="2400" b="1" dirty="0" smtClean="0">
                <a:solidFill>
                  <a:srgbClr val="FFC000"/>
                </a:solidFill>
              </a:rPr>
              <a:t>Oil &amp; Gas Alternatives</a:t>
            </a:r>
            <a:endParaRPr lang="en-US" sz="2400" b="1" dirty="0">
              <a:solidFill>
                <a:srgbClr val="FFC000"/>
              </a:solidFill>
            </a:endParaRPr>
          </a:p>
        </p:txBody>
      </p:sp>
      <p:sp>
        <p:nvSpPr>
          <p:cNvPr id="7" name="TextBox 6"/>
          <p:cNvSpPr txBox="1"/>
          <p:nvPr/>
        </p:nvSpPr>
        <p:spPr>
          <a:xfrm>
            <a:off x="7170753" y="1353978"/>
            <a:ext cx="1897047" cy="492443"/>
          </a:xfrm>
          <a:prstGeom prst="rect">
            <a:avLst/>
          </a:prstGeom>
          <a:solidFill>
            <a:schemeClr val="bg2">
              <a:lumMod val="50000"/>
              <a:lumOff val="50000"/>
            </a:schemeClr>
          </a:solidFill>
        </p:spPr>
        <p:txBody>
          <a:bodyPr wrap="square" rtlCol="0">
            <a:spAutoFit/>
          </a:bodyPr>
          <a:lstStyle/>
          <a:p>
            <a:pPr algn="ctr"/>
            <a:r>
              <a:rPr lang="en-US" sz="2600" b="1" dirty="0" smtClean="0"/>
              <a:t>Biofuel</a:t>
            </a:r>
            <a:endParaRPr lang="en-US" sz="2600" b="1" dirty="0"/>
          </a:p>
        </p:txBody>
      </p:sp>
      <p:sp>
        <p:nvSpPr>
          <p:cNvPr id="15" name="TextBox 14"/>
          <p:cNvSpPr txBox="1"/>
          <p:nvPr/>
        </p:nvSpPr>
        <p:spPr>
          <a:xfrm>
            <a:off x="7170753" y="1963578"/>
            <a:ext cx="1897047" cy="646331"/>
          </a:xfrm>
          <a:prstGeom prst="rect">
            <a:avLst/>
          </a:prstGeom>
          <a:solidFill>
            <a:schemeClr val="accent2"/>
          </a:solidFill>
        </p:spPr>
        <p:txBody>
          <a:bodyPr wrap="square" rtlCol="0">
            <a:spAutoFit/>
          </a:bodyPr>
          <a:lstStyle/>
          <a:p>
            <a:pPr algn="ctr"/>
            <a:r>
              <a:rPr lang="en-US" b="1" dirty="0" smtClean="0"/>
              <a:t>Unconventional fossil fuels</a:t>
            </a:r>
            <a:endParaRPr lang="en-US" b="1" dirty="0"/>
          </a:p>
        </p:txBody>
      </p:sp>
      <p:sp>
        <p:nvSpPr>
          <p:cNvPr id="3" name="TextBox 2"/>
          <p:cNvSpPr txBox="1"/>
          <p:nvPr/>
        </p:nvSpPr>
        <p:spPr>
          <a:xfrm>
            <a:off x="3581400" y="3222248"/>
            <a:ext cx="5268131" cy="1785104"/>
          </a:xfrm>
          <a:prstGeom prst="rect">
            <a:avLst/>
          </a:prstGeom>
          <a:noFill/>
        </p:spPr>
        <p:txBody>
          <a:bodyPr wrap="square" rtlCol="0">
            <a:spAutoFit/>
          </a:bodyPr>
          <a:lstStyle/>
          <a:p>
            <a:r>
              <a:rPr lang="en-US" sz="2200" dirty="0" smtClean="0">
                <a:solidFill>
                  <a:schemeClr val="accent3"/>
                </a:solidFill>
              </a:rPr>
              <a:t>Oil or gas that is extracted using alternative techniques</a:t>
            </a:r>
          </a:p>
          <a:p>
            <a:endParaRPr lang="en-US" sz="2200" dirty="0">
              <a:solidFill>
                <a:schemeClr val="accent3"/>
              </a:solidFill>
            </a:endParaRPr>
          </a:p>
          <a:p>
            <a:r>
              <a:rPr lang="en-US" sz="2200" dirty="0" smtClean="0">
                <a:solidFill>
                  <a:schemeClr val="accent3"/>
                </a:solidFill>
              </a:rPr>
              <a:t>Upward trending crude prices are making these alternatives more economically viable</a:t>
            </a:r>
            <a:endParaRPr lang="en-US" sz="2200" dirty="0">
              <a:solidFill>
                <a:schemeClr val="accent3"/>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850"/>
          <a:stretch/>
        </p:blipFill>
        <p:spPr>
          <a:xfrm>
            <a:off x="228602" y="1353978"/>
            <a:ext cx="3019720" cy="20750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542" y="4114800"/>
            <a:ext cx="3110736" cy="2080736"/>
          </a:xfrm>
          <a:prstGeom prst="rect">
            <a:avLst/>
          </a:prstGeom>
        </p:spPr>
      </p:pic>
      <p:sp>
        <p:nvSpPr>
          <p:cNvPr id="11" name="Rectangle 10"/>
          <p:cNvSpPr/>
          <p:nvPr/>
        </p:nvSpPr>
        <p:spPr>
          <a:xfrm>
            <a:off x="228602" y="3429000"/>
            <a:ext cx="301972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Shale Oil</a:t>
            </a:r>
            <a:endParaRPr lang="en-US" b="1" dirty="0">
              <a:solidFill>
                <a:schemeClr val="bg2"/>
              </a:solidFill>
            </a:endParaRPr>
          </a:p>
        </p:txBody>
      </p:sp>
      <p:sp>
        <p:nvSpPr>
          <p:cNvPr id="14" name="Rectangle 13"/>
          <p:cNvSpPr/>
          <p:nvPr/>
        </p:nvSpPr>
        <p:spPr>
          <a:xfrm>
            <a:off x="226542" y="6195535"/>
            <a:ext cx="3110736" cy="357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Oil Sands</a:t>
            </a:r>
            <a:endParaRPr lang="en-US" b="1" dirty="0">
              <a:solidFill>
                <a:schemeClr val="bg2"/>
              </a:solidFill>
            </a:endParaRPr>
          </a:p>
        </p:txBody>
      </p:sp>
    </p:spTree>
    <p:extLst>
      <p:ext uri="{BB962C8B-B14F-4D97-AF65-F5344CB8AC3E}">
        <p14:creationId xmlns:p14="http://schemas.microsoft.com/office/powerpoint/2010/main" val="338363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content.edgar-online.com/edgar_conv_img/2011/04/15/0000950123-11-035904_O69356O6935600A.GIF"/>
          <p:cNvPicPr>
            <a:picLocks noChangeAspect="1" noChangeArrowheads="1"/>
          </p:cNvPicPr>
          <p:nvPr/>
        </p:nvPicPr>
        <p:blipFill>
          <a:blip r:embed="rId2" cstate="print"/>
          <a:srcRect/>
          <a:stretch>
            <a:fillRect/>
          </a:stretch>
        </p:blipFill>
        <p:spPr bwMode="auto">
          <a:xfrm>
            <a:off x="381000" y="3505200"/>
            <a:ext cx="1400175" cy="1600200"/>
          </a:xfrm>
          <a:prstGeom prst="rect">
            <a:avLst/>
          </a:prstGeom>
          <a:noFill/>
        </p:spPr>
      </p:pic>
      <p:sp>
        <p:nvSpPr>
          <p:cNvPr id="5" name="Subtitle 4"/>
          <p:cNvSpPr>
            <a:spLocks noGrp="1"/>
          </p:cNvSpPr>
          <p:nvPr>
            <p:ph type="subTitle" idx="1"/>
          </p:nvPr>
        </p:nvSpPr>
        <p:spPr/>
        <p:txBody>
          <a:bodyPr/>
          <a:lstStyle/>
          <a:p>
            <a:endParaRPr lang="en-CA"/>
          </a:p>
        </p:txBody>
      </p:sp>
      <p:sp>
        <p:nvSpPr>
          <p:cNvPr id="2" name="Title 1"/>
          <p:cNvSpPr>
            <a:spLocks noGrp="1"/>
          </p:cNvSpPr>
          <p:nvPr>
            <p:ph type="ctrTitle"/>
          </p:nvPr>
        </p:nvSpPr>
        <p:spPr/>
        <p:txBody>
          <a:bodyPr/>
          <a:lstStyle/>
          <a:p>
            <a:r>
              <a:rPr lang="en-US" dirty="0" smtClean="0"/>
              <a:t>Precision Drilling Corporation</a:t>
            </a:r>
            <a:endParaRPr lang="en-US" dirty="0"/>
          </a:p>
        </p:txBody>
      </p:sp>
      <p:pic>
        <p:nvPicPr>
          <p:cNvPr id="84996" name="Picture 4" descr="http://www.financialpost.com/related/topics/1514984.bin?size=620x465"/>
          <p:cNvPicPr>
            <a:picLocks noChangeAspect="1" noChangeArrowheads="1"/>
          </p:cNvPicPr>
          <p:nvPr/>
        </p:nvPicPr>
        <p:blipFill>
          <a:blip r:embed="rId3" cstate="print"/>
          <a:srcRect/>
          <a:stretch>
            <a:fillRect/>
          </a:stretch>
        </p:blipFill>
        <p:spPr bwMode="auto">
          <a:xfrm>
            <a:off x="2590800" y="3276600"/>
            <a:ext cx="4063999" cy="304800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6299880" cy="8302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Current Financial Snapshot</a:t>
            </a:r>
            <a:endParaRPr lang="en-US" sz="3600" b="1" dirty="0"/>
          </a:p>
        </p:txBody>
      </p:sp>
      <p:cxnSp>
        <p:nvCxnSpPr>
          <p:cNvPr id="29" name="Straight Connector 28"/>
          <p:cNvCxnSpPr/>
          <p:nvPr/>
        </p:nvCxnSpPr>
        <p:spPr>
          <a:xfrm>
            <a:off x="5191218" y="727225"/>
            <a:ext cx="3952782"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pic>
        <p:nvPicPr>
          <p:cNvPr id="8" name="Picture 7" descr="Untitled.png"/>
          <p:cNvPicPr>
            <a:picLocks noChangeAspect="1"/>
          </p:cNvPicPr>
          <p:nvPr/>
        </p:nvPicPr>
        <p:blipFill>
          <a:blip r:embed="rId4" cstate="print"/>
          <a:stretch>
            <a:fillRect/>
          </a:stretch>
        </p:blipFill>
        <p:spPr>
          <a:xfrm>
            <a:off x="914400" y="799171"/>
            <a:ext cx="7391400" cy="6058829"/>
          </a:xfrm>
          <a:prstGeom prst="rect">
            <a:avLst/>
          </a:prstGeo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1 Year Stock Performance</a:t>
            </a:r>
            <a:endParaRPr lang="en-US" sz="3600" b="1" dirty="0"/>
          </a:p>
        </p:txBody>
      </p:sp>
      <p:cxnSp>
        <p:nvCxnSpPr>
          <p:cNvPr id="29" name="Straight Connector 28"/>
          <p:cNvCxnSpPr/>
          <p:nvPr/>
        </p:nvCxnSpPr>
        <p:spPr>
          <a:xfrm>
            <a:off x="5191218" y="727225"/>
            <a:ext cx="3952782"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pic>
        <p:nvPicPr>
          <p:cNvPr id="5" name="Picture 4" descr="5 year crop.png"/>
          <p:cNvPicPr>
            <a:picLocks noChangeAspect="1"/>
          </p:cNvPicPr>
          <p:nvPr/>
        </p:nvPicPr>
        <p:blipFill>
          <a:blip r:embed="rId4" cstate="print"/>
          <a:stretch>
            <a:fillRect/>
          </a:stretch>
        </p:blipFill>
        <p:spPr>
          <a:xfrm>
            <a:off x="381000" y="1219200"/>
            <a:ext cx="8305800" cy="4920176"/>
          </a:xfrm>
          <a:prstGeom prst="rect">
            <a:avLst/>
          </a:prstGeo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5 Year Stock Performance</a:t>
            </a:r>
            <a:endParaRPr lang="en-US" sz="3600" b="1" dirty="0"/>
          </a:p>
        </p:txBody>
      </p:sp>
      <p:cxnSp>
        <p:nvCxnSpPr>
          <p:cNvPr id="29" name="Straight Connector 28"/>
          <p:cNvCxnSpPr/>
          <p:nvPr/>
        </p:nvCxnSpPr>
        <p:spPr>
          <a:xfrm>
            <a:off x="5191218" y="727225"/>
            <a:ext cx="3952782"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pic>
        <p:nvPicPr>
          <p:cNvPr id="6" name="Picture 5" descr="5 year crop.png"/>
          <p:cNvPicPr>
            <a:picLocks noChangeAspect="1"/>
          </p:cNvPicPr>
          <p:nvPr/>
        </p:nvPicPr>
        <p:blipFill>
          <a:blip r:embed="rId4" cstate="print"/>
          <a:stretch>
            <a:fillRect/>
          </a:stretch>
        </p:blipFill>
        <p:spPr>
          <a:xfrm>
            <a:off x="506896" y="1355034"/>
            <a:ext cx="8229600" cy="4876015"/>
          </a:xfrm>
          <a:prstGeom prst="rect">
            <a:avLst/>
          </a:prstGeo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4850423" cy="1034562"/>
          </a:xfrm>
        </p:spPr>
        <p:txBody>
          <a:bodyPr/>
          <a:lstStyle/>
          <a:p>
            <a:r>
              <a:rPr lang="en-US" dirty="0" smtClean="0"/>
              <a:t>Industry Overview</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177698" y="2287180"/>
            <a:ext cx="4426404" cy="4061640"/>
            <a:chOff x="1177698" y="2287179"/>
            <a:chExt cx="4426404" cy="4061640"/>
          </a:xfrm>
        </p:grpSpPr>
        <p:sp>
          <p:nvSpPr>
            <p:cNvPr id="4" name="Freeform 3"/>
            <p:cNvSpPr/>
            <p:nvPr/>
          </p:nvSpPr>
          <p:spPr>
            <a:xfrm>
              <a:off x="1177698" y="2287179"/>
              <a:ext cx="1039018" cy="148431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solidFill>
              <a:schemeClr val="tx2">
                <a:lumMod val="5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 tIns="529034" rIns="9525" bIns="529034"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Oil &amp; Gas</a:t>
              </a:r>
              <a:endParaRPr lang="en-US" sz="1500" kern="1200" dirty="0">
                <a:solidFill>
                  <a:schemeClr val="bg1"/>
                </a:solidFill>
              </a:endParaRPr>
            </a:p>
          </p:txBody>
        </p:sp>
        <p:sp>
          <p:nvSpPr>
            <p:cNvPr id="6" name="Freeform 5"/>
            <p:cNvSpPr/>
            <p:nvPr/>
          </p:nvSpPr>
          <p:spPr>
            <a:xfrm>
              <a:off x="2286111" y="2287180"/>
              <a:ext cx="3317991" cy="964803"/>
            </a:xfrm>
            <a:custGeom>
              <a:avLst/>
              <a:gdLst>
                <a:gd name="connsiteX0" fmla="*/ 160804 w 964803"/>
                <a:gd name="connsiteY0" fmla="*/ 0 h 3317991"/>
                <a:gd name="connsiteX1" fmla="*/ 803999 w 964803"/>
                <a:gd name="connsiteY1" fmla="*/ 0 h 3317991"/>
                <a:gd name="connsiteX2" fmla="*/ 964803 w 964803"/>
                <a:gd name="connsiteY2" fmla="*/ 160804 h 3317991"/>
                <a:gd name="connsiteX3" fmla="*/ 964803 w 964803"/>
                <a:gd name="connsiteY3" fmla="*/ 3317991 h 3317991"/>
                <a:gd name="connsiteX4" fmla="*/ 964803 w 964803"/>
                <a:gd name="connsiteY4" fmla="*/ 3317991 h 3317991"/>
                <a:gd name="connsiteX5" fmla="*/ 0 w 964803"/>
                <a:gd name="connsiteY5" fmla="*/ 3317991 h 3317991"/>
                <a:gd name="connsiteX6" fmla="*/ 0 w 964803"/>
                <a:gd name="connsiteY6" fmla="*/ 3317991 h 3317991"/>
                <a:gd name="connsiteX7" fmla="*/ 0 w 964803"/>
                <a:gd name="connsiteY7" fmla="*/ 160804 h 3317991"/>
                <a:gd name="connsiteX8" fmla="*/ 160804 w 964803"/>
                <a:gd name="connsiteY8" fmla="*/ 0 h 331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803" h="3317991">
                  <a:moveTo>
                    <a:pt x="964803" y="553011"/>
                  </a:moveTo>
                  <a:lnTo>
                    <a:pt x="964803" y="2764980"/>
                  </a:lnTo>
                  <a:cubicBezTo>
                    <a:pt x="964803" y="3070401"/>
                    <a:pt x="943869" y="3317991"/>
                    <a:pt x="918045" y="3317991"/>
                  </a:cubicBezTo>
                  <a:lnTo>
                    <a:pt x="0" y="3317991"/>
                  </a:lnTo>
                  <a:lnTo>
                    <a:pt x="0" y="3317991"/>
                  </a:lnTo>
                  <a:lnTo>
                    <a:pt x="0" y="0"/>
                  </a:lnTo>
                  <a:lnTo>
                    <a:pt x="0" y="0"/>
                  </a:lnTo>
                  <a:lnTo>
                    <a:pt x="918045" y="0"/>
                  </a:lnTo>
                  <a:cubicBezTo>
                    <a:pt x="943869" y="0"/>
                    <a:pt x="964803" y="247590"/>
                    <a:pt x="964803" y="55301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8528" rIns="58528" bIns="58528"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Make up more than 85% of energy consumed in the US as of 2012</a:t>
              </a:r>
              <a:endParaRPr lang="en-US" sz="1800" kern="1200" dirty="0"/>
            </a:p>
          </p:txBody>
        </p:sp>
        <p:sp>
          <p:nvSpPr>
            <p:cNvPr id="7" name="Freeform 6"/>
            <p:cNvSpPr/>
            <p:nvPr/>
          </p:nvSpPr>
          <p:spPr>
            <a:xfrm>
              <a:off x="1177698" y="3575843"/>
              <a:ext cx="1039018" cy="148431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ln w="57150">
              <a:solidFill>
                <a:srgbClr val="FF000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 tIns="529034" rIns="9525" bIns="529034"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Upstream</a:t>
              </a:r>
              <a:endParaRPr lang="en-US" sz="1500" kern="1200" dirty="0">
                <a:solidFill>
                  <a:schemeClr val="bg1"/>
                </a:solidFill>
              </a:endParaRPr>
            </a:p>
          </p:txBody>
        </p:sp>
        <p:sp>
          <p:nvSpPr>
            <p:cNvPr id="8" name="Freeform 7"/>
            <p:cNvSpPr/>
            <p:nvPr/>
          </p:nvSpPr>
          <p:spPr>
            <a:xfrm>
              <a:off x="2320696" y="3575843"/>
              <a:ext cx="3248821" cy="964803"/>
            </a:xfrm>
            <a:custGeom>
              <a:avLst/>
              <a:gdLst>
                <a:gd name="connsiteX0" fmla="*/ 160804 w 964803"/>
                <a:gd name="connsiteY0" fmla="*/ 0 h 3248821"/>
                <a:gd name="connsiteX1" fmla="*/ 803999 w 964803"/>
                <a:gd name="connsiteY1" fmla="*/ 0 h 3248821"/>
                <a:gd name="connsiteX2" fmla="*/ 964803 w 964803"/>
                <a:gd name="connsiteY2" fmla="*/ 160804 h 3248821"/>
                <a:gd name="connsiteX3" fmla="*/ 964803 w 964803"/>
                <a:gd name="connsiteY3" fmla="*/ 3248821 h 3248821"/>
                <a:gd name="connsiteX4" fmla="*/ 964803 w 964803"/>
                <a:gd name="connsiteY4" fmla="*/ 3248821 h 3248821"/>
                <a:gd name="connsiteX5" fmla="*/ 0 w 964803"/>
                <a:gd name="connsiteY5" fmla="*/ 3248821 h 3248821"/>
                <a:gd name="connsiteX6" fmla="*/ 0 w 964803"/>
                <a:gd name="connsiteY6" fmla="*/ 3248821 h 3248821"/>
                <a:gd name="connsiteX7" fmla="*/ 0 w 964803"/>
                <a:gd name="connsiteY7" fmla="*/ 160804 h 3248821"/>
                <a:gd name="connsiteX8" fmla="*/ 160804 w 964803"/>
                <a:gd name="connsiteY8" fmla="*/ 0 h 324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803" h="3248821">
                  <a:moveTo>
                    <a:pt x="964803" y="541482"/>
                  </a:moveTo>
                  <a:lnTo>
                    <a:pt x="964803" y="2707339"/>
                  </a:lnTo>
                  <a:cubicBezTo>
                    <a:pt x="964803" y="3006393"/>
                    <a:pt x="943423" y="3248821"/>
                    <a:pt x="917049" y="3248821"/>
                  </a:cubicBezTo>
                  <a:lnTo>
                    <a:pt x="0" y="3248821"/>
                  </a:lnTo>
                  <a:lnTo>
                    <a:pt x="0" y="3248821"/>
                  </a:lnTo>
                  <a:lnTo>
                    <a:pt x="0" y="0"/>
                  </a:lnTo>
                  <a:lnTo>
                    <a:pt x="0" y="0"/>
                  </a:lnTo>
                  <a:lnTo>
                    <a:pt x="917049" y="0"/>
                  </a:lnTo>
                  <a:cubicBezTo>
                    <a:pt x="943423" y="0"/>
                    <a:pt x="964803" y="242428"/>
                    <a:pt x="964803" y="541482"/>
                  </a:cubicBezTo>
                  <a:close/>
                </a:path>
              </a:pathLst>
            </a:custGeom>
            <a:ln w="57150">
              <a:solidFill>
                <a:srgbClr val="FF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8528" rIns="58528" bIns="58528"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Exploration</a:t>
              </a:r>
              <a:endParaRPr lang="en-US" sz="1800" kern="1200" dirty="0"/>
            </a:p>
            <a:p>
              <a:pPr marL="171450" lvl="1" indent="-171450" algn="l" defTabSz="800100">
                <a:lnSpc>
                  <a:spcPct val="90000"/>
                </a:lnSpc>
                <a:spcBef>
                  <a:spcPct val="0"/>
                </a:spcBef>
                <a:spcAft>
                  <a:spcPct val="15000"/>
                </a:spcAft>
                <a:buChar char="••"/>
              </a:pPr>
              <a:r>
                <a:rPr lang="en-US" sz="1800" kern="1200" dirty="0" smtClean="0"/>
                <a:t>Production</a:t>
              </a:r>
              <a:endParaRPr lang="en-US" sz="1800" kern="1200" dirty="0"/>
            </a:p>
          </p:txBody>
        </p:sp>
        <p:sp>
          <p:nvSpPr>
            <p:cNvPr id="9" name="Freeform 8"/>
            <p:cNvSpPr/>
            <p:nvPr/>
          </p:nvSpPr>
          <p:spPr>
            <a:xfrm>
              <a:off x="1177698" y="4864507"/>
              <a:ext cx="1039018" cy="148431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solidFill>
              <a:schemeClr val="tx2">
                <a:lumMod val="5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 tIns="529034" rIns="9525" bIns="529034"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Downstream</a:t>
              </a:r>
              <a:endParaRPr lang="en-US" sz="1500" kern="1200" dirty="0">
                <a:solidFill>
                  <a:schemeClr val="bg1"/>
                </a:solidFill>
              </a:endParaRPr>
            </a:p>
          </p:txBody>
        </p:sp>
        <p:sp>
          <p:nvSpPr>
            <p:cNvPr id="10" name="Freeform 9"/>
            <p:cNvSpPr/>
            <p:nvPr/>
          </p:nvSpPr>
          <p:spPr>
            <a:xfrm>
              <a:off x="2320696" y="4864507"/>
              <a:ext cx="3248821" cy="964804"/>
            </a:xfrm>
            <a:custGeom>
              <a:avLst/>
              <a:gdLst>
                <a:gd name="connsiteX0" fmla="*/ 160804 w 964803"/>
                <a:gd name="connsiteY0" fmla="*/ 0 h 3248821"/>
                <a:gd name="connsiteX1" fmla="*/ 803999 w 964803"/>
                <a:gd name="connsiteY1" fmla="*/ 0 h 3248821"/>
                <a:gd name="connsiteX2" fmla="*/ 964803 w 964803"/>
                <a:gd name="connsiteY2" fmla="*/ 160804 h 3248821"/>
                <a:gd name="connsiteX3" fmla="*/ 964803 w 964803"/>
                <a:gd name="connsiteY3" fmla="*/ 3248821 h 3248821"/>
                <a:gd name="connsiteX4" fmla="*/ 964803 w 964803"/>
                <a:gd name="connsiteY4" fmla="*/ 3248821 h 3248821"/>
                <a:gd name="connsiteX5" fmla="*/ 0 w 964803"/>
                <a:gd name="connsiteY5" fmla="*/ 3248821 h 3248821"/>
                <a:gd name="connsiteX6" fmla="*/ 0 w 964803"/>
                <a:gd name="connsiteY6" fmla="*/ 3248821 h 3248821"/>
                <a:gd name="connsiteX7" fmla="*/ 0 w 964803"/>
                <a:gd name="connsiteY7" fmla="*/ 160804 h 3248821"/>
                <a:gd name="connsiteX8" fmla="*/ 160804 w 964803"/>
                <a:gd name="connsiteY8" fmla="*/ 0 h 324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803" h="3248821">
                  <a:moveTo>
                    <a:pt x="964803" y="541482"/>
                  </a:moveTo>
                  <a:lnTo>
                    <a:pt x="964803" y="2707339"/>
                  </a:lnTo>
                  <a:cubicBezTo>
                    <a:pt x="964803" y="3006393"/>
                    <a:pt x="943423" y="3248821"/>
                    <a:pt x="917049" y="3248821"/>
                  </a:cubicBezTo>
                  <a:lnTo>
                    <a:pt x="0" y="3248821"/>
                  </a:lnTo>
                  <a:lnTo>
                    <a:pt x="0" y="3248821"/>
                  </a:lnTo>
                  <a:lnTo>
                    <a:pt x="0" y="0"/>
                  </a:lnTo>
                  <a:lnTo>
                    <a:pt x="0" y="0"/>
                  </a:lnTo>
                  <a:lnTo>
                    <a:pt x="917049" y="0"/>
                  </a:lnTo>
                  <a:cubicBezTo>
                    <a:pt x="943423" y="0"/>
                    <a:pt x="964803" y="242428"/>
                    <a:pt x="964803" y="541482"/>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8528" rIns="58528" bIns="58529"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Refining</a:t>
              </a:r>
              <a:endParaRPr lang="en-US" sz="1800" kern="1200" dirty="0"/>
            </a:p>
            <a:p>
              <a:pPr marL="171450" lvl="1" indent="-171450" algn="l" defTabSz="800100">
                <a:lnSpc>
                  <a:spcPct val="90000"/>
                </a:lnSpc>
                <a:spcBef>
                  <a:spcPct val="0"/>
                </a:spcBef>
                <a:spcAft>
                  <a:spcPct val="15000"/>
                </a:spcAft>
                <a:buChar char="••"/>
              </a:pPr>
              <a:r>
                <a:rPr lang="en-US" sz="1800" kern="1200" dirty="0" smtClean="0"/>
                <a:t>Distribution</a:t>
              </a:r>
              <a:endParaRPr lang="en-US" sz="1800" kern="1200" dirty="0"/>
            </a:p>
            <a:p>
              <a:pPr marL="171450" lvl="1" indent="-171450" algn="l" defTabSz="800100">
                <a:lnSpc>
                  <a:spcPct val="90000"/>
                </a:lnSpc>
                <a:spcBef>
                  <a:spcPct val="0"/>
                </a:spcBef>
                <a:spcAft>
                  <a:spcPct val="15000"/>
                </a:spcAft>
                <a:buChar char="••"/>
              </a:pPr>
              <a:r>
                <a:rPr lang="en-US" sz="1800" kern="1200" dirty="0" smtClean="0"/>
                <a:t>Marketing</a:t>
              </a:r>
              <a:endParaRPr lang="en-US" sz="1800" kern="1200" dirty="0"/>
            </a:p>
          </p:txBody>
        </p:sp>
      </p:grpSp>
      <p:sp>
        <p:nvSpPr>
          <p:cNvPr id="20" name="TextBox 19"/>
          <p:cNvSpPr txBox="1"/>
          <p:nvPr/>
        </p:nvSpPr>
        <p:spPr>
          <a:xfrm>
            <a:off x="304800" y="1295401"/>
            <a:ext cx="7772400" cy="461665"/>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Large and vital to many other industries</a:t>
            </a:r>
          </a:p>
        </p:txBody>
      </p:sp>
      <p:sp>
        <p:nvSpPr>
          <p:cNvPr id="13" name="Freeform 12"/>
          <p:cNvSpPr/>
          <p:nvPr/>
        </p:nvSpPr>
        <p:spPr>
          <a:xfrm>
            <a:off x="1177698" y="3575842"/>
            <a:ext cx="1039018" cy="148431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solidFill>
            <a:schemeClr val="tx2">
              <a:lumMod val="50000"/>
            </a:schemeClr>
          </a:solidFill>
          <a:ln w="57150">
            <a:solidFill>
              <a:srgbClr val="FF000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 tIns="529034" rIns="9525" bIns="529034"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rPr>
              <a:t>Upstream</a:t>
            </a:r>
            <a:endParaRPr lang="en-US" sz="1500" kern="1200" dirty="0">
              <a:solidFill>
                <a:schemeClr val="bg1"/>
              </a:solidFill>
            </a:endParaRPr>
          </a:p>
        </p:txBody>
      </p:sp>
      <p:sp>
        <p:nvSpPr>
          <p:cNvPr id="14" name="Freeform 13"/>
          <p:cNvSpPr/>
          <p:nvPr/>
        </p:nvSpPr>
        <p:spPr>
          <a:xfrm>
            <a:off x="2320698" y="3575843"/>
            <a:ext cx="3248821" cy="964804"/>
          </a:xfrm>
          <a:custGeom>
            <a:avLst/>
            <a:gdLst>
              <a:gd name="connsiteX0" fmla="*/ 160804 w 964803"/>
              <a:gd name="connsiteY0" fmla="*/ 0 h 3248821"/>
              <a:gd name="connsiteX1" fmla="*/ 803999 w 964803"/>
              <a:gd name="connsiteY1" fmla="*/ 0 h 3248821"/>
              <a:gd name="connsiteX2" fmla="*/ 964803 w 964803"/>
              <a:gd name="connsiteY2" fmla="*/ 160804 h 3248821"/>
              <a:gd name="connsiteX3" fmla="*/ 964803 w 964803"/>
              <a:gd name="connsiteY3" fmla="*/ 3248821 h 3248821"/>
              <a:gd name="connsiteX4" fmla="*/ 964803 w 964803"/>
              <a:gd name="connsiteY4" fmla="*/ 3248821 h 3248821"/>
              <a:gd name="connsiteX5" fmla="*/ 0 w 964803"/>
              <a:gd name="connsiteY5" fmla="*/ 3248821 h 3248821"/>
              <a:gd name="connsiteX6" fmla="*/ 0 w 964803"/>
              <a:gd name="connsiteY6" fmla="*/ 3248821 h 3248821"/>
              <a:gd name="connsiteX7" fmla="*/ 0 w 964803"/>
              <a:gd name="connsiteY7" fmla="*/ 160804 h 3248821"/>
              <a:gd name="connsiteX8" fmla="*/ 160804 w 964803"/>
              <a:gd name="connsiteY8" fmla="*/ 0 h 324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803" h="3248821">
                <a:moveTo>
                  <a:pt x="964803" y="541482"/>
                </a:moveTo>
                <a:lnTo>
                  <a:pt x="964803" y="2707339"/>
                </a:lnTo>
                <a:cubicBezTo>
                  <a:pt x="964803" y="3006393"/>
                  <a:pt x="943423" y="3248821"/>
                  <a:pt x="917049" y="3248821"/>
                </a:cubicBezTo>
                <a:lnTo>
                  <a:pt x="0" y="3248821"/>
                </a:lnTo>
                <a:lnTo>
                  <a:pt x="0" y="3248821"/>
                </a:lnTo>
                <a:lnTo>
                  <a:pt x="0" y="0"/>
                </a:lnTo>
                <a:lnTo>
                  <a:pt x="0" y="0"/>
                </a:lnTo>
                <a:lnTo>
                  <a:pt x="917049" y="0"/>
                </a:lnTo>
                <a:cubicBezTo>
                  <a:pt x="943423" y="0"/>
                  <a:pt x="964803" y="242428"/>
                  <a:pt x="964803" y="541482"/>
                </a:cubicBezTo>
                <a:close/>
              </a:path>
            </a:pathLst>
          </a:custGeom>
          <a:ln w="57150">
            <a:solidFill>
              <a:srgbClr val="FF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58528" rIns="58528" bIns="58528"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Exploration</a:t>
            </a:r>
            <a:endParaRPr lang="en-US" sz="1800" kern="1200" dirty="0"/>
          </a:p>
          <a:p>
            <a:pPr marL="171450" lvl="1" indent="-171450" algn="l" defTabSz="800100">
              <a:lnSpc>
                <a:spcPct val="90000"/>
              </a:lnSpc>
              <a:spcBef>
                <a:spcPct val="0"/>
              </a:spcBef>
              <a:spcAft>
                <a:spcPct val="15000"/>
              </a:spcAft>
              <a:buChar char="••"/>
            </a:pPr>
            <a:r>
              <a:rPr lang="en-US" sz="1800" kern="1200" dirty="0" smtClean="0"/>
              <a:t>Production</a:t>
            </a:r>
            <a:endParaRPr lang="en-US" sz="1800" kern="1200" dirty="0"/>
          </a:p>
        </p:txBody>
      </p:sp>
      <p:sp>
        <p:nvSpPr>
          <p:cNvPr id="11" name="TextBox 10"/>
          <p:cNvSpPr txBox="1"/>
          <p:nvPr/>
        </p:nvSpPr>
        <p:spPr>
          <a:xfrm>
            <a:off x="2320696" y="3299676"/>
            <a:ext cx="6057900" cy="286232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pPr marL="0" indent="0">
              <a:lnSpc>
                <a:spcPct val="150000"/>
              </a:lnSpc>
              <a:buNone/>
            </a:pPr>
            <a:r>
              <a:rPr lang="en-US" dirty="0"/>
              <a:t>Companies driven by:</a:t>
            </a:r>
          </a:p>
          <a:p>
            <a:pPr>
              <a:lnSpc>
                <a:spcPct val="150000"/>
              </a:lnSpc>
              <a:buFont typeface="Wingdings" pitchFamily="2" charset="2"/>
              <a:buChar char="Ø"/>
            </a:pPr>
            <a:r>
              <a:rPr lang="en-US" dirty="0"/>
              <a:t>Location and size of the resource</a:t>
            </a:r>
          </a:p>
          <a:p>
            <a:pPr>
              <a:lnSpc>
                <a:spcPct val="150000"/>
              </a:lnSpc>
              <a:buFont typeface="Wingdings" pitchFamily="2" charset="2"/>
              <a:buChar char="Ø"/>
            </a:pPr>
            <a:r>
              <a:rPr lang="en-US" dirty="0"/>
              <a:t>Costs of developing resource</a:t>
            </a:r>
          </a:p>
          <a:p>
            <a:pPr>
              <a:lnSpc>
                <a:spcPct val="150000"/>
              </a:lnSpc>
              <a:buFont typeface="Wingdings" pitchFamily="2" charset="2"/>
              <a:buChar char="Ø"/>
            </a:pPr>
            <a:r>
              <a:rPr lang="en-US" dirty="0"/>
              <a:t>Fiscal terms in acquiring rights to resources</a:t>
            </a:r>
          </a:p>
          <a:p>
            <a:pPr>
              <a:lnSpc>
                <a:spcPct val="150000"/>
              </a:lnSpc>
              <a:buFont typeface="Wingdings" pitchFamily="2" charset="2"/>
              <a:buChar char="Ø"/>
            </a:pPr>
            <a:r>
              <a:rPr lang="en-US" dirty="0"/>
              <a:t>Commodity prices</a:t>
            </a:r>
          </a:p>
        </p:txBody>
      </p:sp>
    </p:spTree>
    <p:extLst>
      <p:ext uri="{BB962C8B-B14F-4D97-AF65-F5344CB8AC3E}">
        <p14:creationId xmlns:p14="http://schemas.microsoft.com/office/powerpoint/2010/main" val="38407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64" presetClass="path" presetSubtype="0" accel="50000" decel="50000" fill="hold" grpId="0" nodeType="withEffect">
                                  <p:stCondLst>
                                    <p:cond delay="0"/>
                                  </p:stCondLst>
                                  <p:childTnLst>
                                    <p:animMotion origin="layout" path="M 0 0 L 0 -0.25 E" pathEditMode="relative" ptsTypes="">
                                      <p:cBhvr>
                                        <p:cTn id="9" dur="1000" fill="hold"/>
                                        <p:tgtEl>
                                          <p:spTgt spid="14"/>
                                        </p:tgtEl>
                                        <p:attrNameLst>
                                          <p:attrName>ppt_x</p:attrName>
                                          <p:attrName>ppt_y</p:attrName>
                                        </p:attrNameLst>
                                      </p:cBhvr>
                                    </p:animMotion>
                                  </p:childTnLst>
                                </p:cTn>
                              </p:par>
                              <p:par>
                                <p:cTn id="10" presetID="64" presetClass="path" presetSubtype="0" accel="50000" decel="50000" fill="hold" grpId="0" nodeType="withEffect">
                                  <p:stCondLst>
                                    <p:cond delay="0"/>
                                  </p:stCondLst>
                                  <p:childTnLst>
                                    <p:animMotion origin="layout" path="M 0 0 L 0 -0.25 E" pathEditMode="relative" ptsTypes="">
                                      <p:cBhvr>
                                        <p:cTn id="11" dur="1000" fill="hold"/>
                                        <p:tgtEl>
                                          <p:spTgt spid="13"/>
                                        </p:tgtEl>
                                        <p:attrNameLst>
                                          <p:attrName>ppt_x</p:attrName>
                                          <p:attrName>ppt_y</p:attrName>
                                        </p:attrNameLst>
                                      </p:cBhvr>
                                    </p:animMotion>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Company Overview</a:t>
            </a:r>
            <a:endParaRPr lang="en-US" sz="3600" b="1" dirty="0"/>
          </a:p>
        </p:txBody>
      </p:sp>
      <p:cxnSp>
        <p:nvCxnSpPr>
          <p:cNvPr id="29" name="Straight Connector 28"/>
          <p:cNvCxnSpPr/>
          <p:nvPr/>
        </p:nvCxnSpPr>
        <p:spPr>
          <a:xfrm>
            <a:off x="3962400" y="762000"/>
            <a:ext cx="51816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sp>
        <p:nvSpPr>
          <p:cNvPr id="10" name="Content Placeholder 9"/>
          <p:cNvSpPr>
            <a:spLocks noGrp="1"/>
          </p:cNvSpPr>
          <p:nvPr>
            <p:ph sz="quarter" idx="1"/>
          </p:nvPr>
        </p:nvSpPr>
        <p:spPr>
          <a:xfrm>
            <a:off x="304800" y="1447800"/>
            <a:ext cx="6172200" cy="4572000"/>
          </a:xfrm>
        </p:spPr>
        <p:txBody>
          <a:bodyPr>
            <a:normAutofit fontScale="85000" lnSpcReduction="20000"/>
          </a:bodyPr>
          <a:lstStyle/>
          <a:p>
            <a:r>
              <a:rPr lang="en-US" sz="3200" dirty="0" smtClean="0"/>
              <a:t>"To be recognized as the High Performance, High Value provider of services for global energy exploration and development”</a:t>
            </a:r>
          </a:p>
          <a:p>
            <a:endParaRPr lang="en-US" sz="3200" dirty="0" smtClean="0"/>
          </a:p>
          <a:p>
            <a:r>
              <a:rPr lang="en-US" sz="3200" dirty="0" smtClean="0"/>
              <a:t>Canada’s largest oil drilling contractor</a:t>
            </a:r>
          </a:p>
          <a:p>
            <a:endParaRPr lang="en-US" sz="3200" dirty="0" smtClean="0"/>
          </a:p>
          <a:p>
            <a:r>
              <a:rPr lang="en-US" sz="3200" dirty="0" smtClean="0"/>
              <a:t>Fleet: 350+ drilling rigs, 200 service rigs, 20 snubbing units, 11,300 pieces of rental equipment</a:t>
            </a:r>
          </a:p>
          <a:p>
            <a:pPr>
              <a:buNone/>
            </a:pPr>
            <a:endParaRPr lang="en-US" sz="3200" dirty="0" smtClean="0"/>
          </a:p>
          <a:p>
            <a:r>
              <a:rPr lang="en-US" sz="3200" dirty="0" smtClean="0"/>
              <a:t>Provides contract drilling, well servicing, and strategic support</a:t>
            </a:r>
          </a:p>
          <a:p>
            <a:endParaRPr lang="en-US" dirty="0"/>
          </a:p>
        </p:txBody>
      </p:sp>
      <p:sp>
        <p:nvSpPr>
          <p:cNvPr id="6146" name="AutoShape 2" descr="https://encrypted-tbn1.gstatic.com/images?q=tbn:ANd9GcRXM7GrUxBcfti3PlNUC-oxu_dH0pIhjU3MsBW5B1jweiNruGM6"/>
          <p:cNvSpPr>
            <a:spLocks noChangeAspect="1" noChangeArrowheads="1"/>
          </p:cNvSpPr>
          <p:nvPr/>
        </p:nvSpPr>
        <p:spPr bwMode="auto">
          <a:xfrm>
            <a:off x="155575" y="-1227138"/>
            <a:ext cx="1714500" cy="25622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148" name="Picture 4" descr="http://www.newtrail.ualberta.ca/en/Archive/Winter2011/BearCountry/BearCountry%20Current/%7E/media/University%20of%20Alberta/Administration/External%20Relations/Alumni%20and%20Development/Subsites/New%20Trail/Issues/Winter2011/Bearcountry/BCChile2.jpg?w=225&amp;h=337&amp;as=1"/>
          <p:cNvPicPr>
            <a:picLocks noChangeAspect="1" noChangeArrowheads="1"/>
          </p:cNvPicPr>
          <p:nvPr/>
        </p:nvPicPr>
        <p:blipFill>
          <a:blip r:embed="rId4" cstate="print"/>
          <a:srcRect/>
          <a:stretch>
            <a:fillRect/>
          </a:stretch>
        </p:blipFill>
        <p:spPr bwMode="auto">
          <a:xfrm>
            <a:off x="6781800" y="2209800"/>
            <a:ext cx="2143125" cy="3209926"/>
          </a:xfrm>
          <a:prstGeom prst="rect">
            <a:avLst/>
          </a:prstGeom>
          <a:noFill/>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History</a:t>
            </a:r>
            <a:endParaRPr lang="en-US" sz="3600" b="1" dirty="0"/>
          </a:p>
        </p:txBody>
      </p:sp>
      <p:cxnSp>
        <p:nvCxnSpPr>
          <p:cNvPr id="29" name="Straight Connector 28"/>
          <p:cNvCxnSpPr/>
          <p:nvPr/>
        </p:nvCxnSpPr>
        <p:spPr>
          <a:xfrm>
            <a:off x="1676400" y="762000"/>
            <a:ext cx="74676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sp>
        <p:nvSpPr>
          <p:cNvPr id="10" name="Content Placeholder 9"/>
          <p:cNvSpPr>
            <a:spLocks noGrp="1"/>
          </p:cNvSpPr>
          <p:nvPr>
            <p:ph sz="quarter" idx="1"/>
          </p:nvPr>
        </p:nvSpPr>
        <p:spPr>
          <a:xfrm>
            <a:off x="304800" y="1143000"/>
            <a:ext cx="6400800" cy="4876800"/>
          </a:xfrm>
        </p:spPr>
        <p:txBody>
          <a:bodyPr>
            <a:normAutofit lnSpcReduction="10000"/>
          </a:bodyPr>
          <a:lstStyle/>
          <a:p>
            <a:r>
              <a:rPr lang="en-US" sz="2400" dirty="0" smtClean="0"/>
              <a:t>Founded in 1951 as private drilling contractor, headquartered in Calgary, Alberta</a:t>
            </a:r>
          </a:p>
          <a:p>
            <a:endParaRPr lang="en-US" sz="2400" dirty="0" smtClean="0"/>
          </a:p>
          <a:p>
            <a:r>
              <a:rPr lang="en-US" sz="2400" dirty="0" smtClean="0"/>
              <a:t>Period of high growth in the 1980s; diversification in the 1990s</a:t>
            </a:r>
          </a:p>
          <a:p>
            <a:pPr>
              <a:buNone/>
            </a:pPr>
            <a:endParaRPr lang="en-US" sz="2400" dirty="0" smtClean="0"/>
          </a:p>
          <a:p>
            <a:r>
              <a:rPr lang="en-US" sz="2400" dirty="0" smtClean="0"/>
              <a:t>2005: Reorganized into a open-ended income trust</a:t>
            </a:r>
          </a:p>
          <a:p>
            <a:pPr lvl="1"/>
            <a:r>
              <a:rPr lang="en-US" sz="2000" dirty="0" smtClean="0"/>
              <a:t>in 2006 a new law in Canada (SIFT) passed to impose tax on income trust distributions (the tax was to be introduced in 2011)</a:t>
            </a:r>
          </a:p>
          <a:p>
            <a:pPr lvl="1"/>
            <a:r>
              <a:rPr lang="en-US" sz="2000" dirty="0" smtClean="0"/>
              <a:t>Commenced trading on TSX on November 7, 2005</a:t>
            </a:r>
          </a:p>
          <a:p>
            <a:pPr lvl="1"/>
            <a:endParaRPr lang="en-US" sz="2000" dirty="0" smtClean="0"/>
          </a:p>
          <a:p>
            <a:r>
              <a:rPr lang="en-US" sz="2400" dirty="0" smtClean="0"/>
              <a:t>2010</a:t>
            </a:r>
            <a:r>
              <a:rPr lang="en-US" dirty="0" smtClean="0"/>
              <a:t>: </a:t>
            </a:r>
            <a:r>
              <a:rPr lang="en-US" sz="2400" dirty="0" smtClean="0"/>
              <a:t>Conversion to corporation</a:t>
            </a:r>
            <a:endParaRPr lang="en-US" sz="2400" dirty="0"/>
          </a:p>
        </p:txBody>
      </p:sp>
      <p:sp>
        <p:nvSpPr>
          <p:cNvPr id="6146" name="AutoShape 2" descr="https://encrypted-tbn1.gstatic.com/images?q=tbn:ANd9GcRXM7GrUxBcfti3PlNUC-oxu_dH0pIhjU3MsBW5B1jweiNruGM6"/>
          <p:cNvSpPr>
            <a:spLocks noChangeAspect="1" noChangeArrowheads="1"/>
          </p:cNvSpPr>
          <p:nvPr/>
        </p:nvSpPr>
        <p:spPr bwMode="auto">
          <a:xfrm>
            <a:off x="155575" y="-1227138"/>
            <a:ext cx="1714500" cy="25622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148" name="Picture 4" descr="http://www.newtrail.ualberta.ca/en/Archive/Winter2011/BearCountry/BearCountry%20Current/%7E/media/University%20of%20Alberta/Administration/External%20Relations/Alumni%20and%20Development/Subsites/New%20Trail/Issues/Winter2011/Bearcountry/BCChile2.jpg?w=225&amp;h=337&amp;as=1"/>
          <p:cNvPicPr>
            <a:picLocks noChangeAspect="1" noChangeArrowheads="1"/>
          </p:cNvPicPr>
          <p:nvPr/>
        </p:nvPicPr>
        <p:blipFill>
          <a:blip r:embed="rId4" cstate="print"/>
          <a:srcRect/>
          <a:stretch>
            <a:fillRect/>
          </a:stretch>
        </p:blipFill>
        <p:spPr bwMode="auto">
          <a:xfrm>
            <a:off x="6781800" y="2209800"/>
            <a:ext cx="2143125" cy="3209926"/>
          </a:xfrm>
          <a:prstGeom prst="rect">
            <a:avLst/>
          </a:prstGeom>
          <a:noFill/>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096989" cy="8302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Recent Acquisitions</a:t>
            </a:r>
            <a:endParaRPr lang="en-US" sz="3600" b="1" dirty="0"/>
          </a:p>
        </p:txBody>
      </p:sp>
      <p:cxnSp>
        <p:nvCxnSpPr>
          <p:cNvPr id="29" name="Straight Connector 28"/>
          <p:cNvCxnSpPr/>
          <p:nvPr/>
        </p:nvCxnSpPr>
        <p:spPr>
          <a:xfrm>
            <a:off x="4495800" y="762000"/>
            <a:ext cx="46482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graphicFrame>
        <p:nvGraphicFramePr>
          <p:cNvPr id="9" name="Content Placeholder 8"/>
          <p:cNvGraphicFramePr>
            <a:graphicFrameLocks noGrp="1"/>
          </p:cNvGraphicFramePr>
          <p:nvPr>
            <p:ph sz="quarter" idx="1"/>
          </p:nvPr>
        </p:nvGraphicFramePr>
        <p:xfrm>
          <a:off x="304800" y="1143000"/>
          <a:ext cx="86106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146" name="AutoShape 2" descr="https://encrypted-tbn1.gstatic.com/images?q=tbn:ANd9GcRXM7GrUxBcfti3PlNUC-oxu_dH0pIhjU3MsBW5B1jweiNruGM6"/>
          <p:cNvSpPr>
            <a:spLocks noChangeAspect="1" noChangeArrowheads="1"/>
          </p:cNvSpPr>
          <p:nvPr/>
        </p:nvSpPr>
        <p:spPr bwMode="auto">
          <a:xfrm>
            <a:off x="155575" y="-1227138"/>
            <a:ext cx="1714500" cy="25622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096989" cy="8302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Recent Acquisitions</a:t>
            </a:r>
            <a:endParaRPr lang="en-US" sz="3600" b="1" dirty="0"/>
          </a:p>
        </p:txBody>
      </p:sp>
      <p:cxnSp>
        <p:nvCxnSpPr>
          <p:cNvPr id="29" name="Straight Connector 28"/>
          <p:cNvCxnSpPr/>
          <p:nvPr/>
        </p:nvCxnSpPr>
        <p:spPr>
          <a:xfrm>
            <a:off x="4495800" y="762000"/>
            <a:ext cx="46482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sp>
        <p:nvSpPr>
          <p:cNvPr id="6146" name="AutoShape 2" descr="https://encrypted-tbn1.gstatic.com/images?q=tbn:ANd9GcRXM7GrUxBcfti3PlNUC-oxu_dH0pIhjU3MsBW5B1jweiNruGM6"/>
          <p:cNvSpPr>
            <a:spLocks noChangeAspect="1" noChangeArrowheads="1"/>
          </p:cNvSpPr>
          <p:nvPr/>
        </p:nvSpPr>
        <p:spPr bwMode="auto">
          <a:xfrm>
            <a:off x="155575" y="-1227138"/>
            <a:ext cx="1714500" cy="25622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2294928803"/>
              </p:ext>
            </p:extLst>
          </p:nvPr>
        </p:nvGraphicFramePr>
        <p:xfrm>
          <a:off x="457200" y="1066800"/>
          <a:ext cx="822960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2011 Goals &amp; Highlights</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495800" y="762000"/>
            <a:ext cx="46482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7" name="Diagram 6"/>
          <p:cNvGraphicFramePr/>
          <p:nvPr/>
        </p:nvGraphicFramePr>
        <p:xfrm>
          <a:off x="457200" y="838200"/>
          <a:ext cx="83058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Business Segments</a:t>
            </a:r>
            <a:endParaRPr lang="en-US" sz="36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191000" y="762000"/>
            <a:ext cx="49530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8" name="Content Placeholder 7" descr="Untitled.png"/>
          <p:cNvPicPr>
            <a:picLocks noGrp="1" noChangeAspect="1"/>
          </p:cNvPicPr>
          <p:nvPr>
            <p:ph sz="quarter" idx="1"/>
          </p:nvPr>
        </p:nvPicPr>
        <p:blipFill>
          <a:blip r:embed="rId4" cstate="print"/>
          <a:stretch>
            <a:fillRect/>
          </a:stretch>
        </p:blipFill>
        <p:spPr>
          <a:xfrm>
            <a:off x="152400" y="990600"/>
            <a:ext cx="8686800" cy="5410200"/>
          </a:xfr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Revenue Segmentation Annual</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5638800" y="762000"/>
            <a:ext cx="35052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143000" y="1752600"/>
            <a:ext cx="4724400" cy="198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ntitled.png"/>
          <p:cNvPicPr>
            <a:picLocks noChangeAspect="1"/>
          </p:cNvPicPr>
          <p:nvPr/>
        </p:nvPicPr>
        <p:blipFill>
          <a:blip r:embed="rId4" cstate="print"/>
          <a:stretch>
            <a:fillRect/>
          </a:stretch>
        </p:blipFill>
        <p:spPr>
          <a:xfrm>
            <a:off x="152400" y="914400"/>
            <a:ext cx="8839200" cy="5105400"/>
          </a:xfrm>
          <a:prstGeom prst="rect">
            <a:avLst/>
          </a:prstGeo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Revenue Segmentation  Q3</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5181600" y="762000"/>
            <a:ext cx="3962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13" name="Picture 12" descr="Untitled.png"/>
          <p:cNvPicPr>
            <a:picLocks noChangeAspect="1"/>
          </p:cNvPicPr>
          <p:nvPr/>
        </p:nvPicPr>
        <p:blipFill>
          <a:blip r:embed="rId4" cstate="print"/>
          <a:stretch>
            <a:fillRect/>
          </a:stretch>
        </p:blipFill>
        <p:spPr>
          <a:xfrm>
            <a:off x="227993" y="990600"/>
            <a:ext cx="8688013" cy="5334000"/>
          </a:xfrm>
          <a:prstGeom prst="rect">
            <a:avLst/>
          </a:prstGeom>
        </p:spPr>
      </p:pic>
      <p:sp>
        <p:nvSpPr>
          <p:cNvPr id="14" name="Rectangle 13"/>
          <p:cNvSpPr/>
          <p:nvPr/>
        </p:nvSpPr>
        <p:spPr>
          <a:xfrm>
            <a:off x="381000" y="4648200"/>
            <a:ext cx="5181600" cy="1143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Revenue Segmentation  Q3</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5181600" y="762000"/>
            <a:ext cx="3962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6" name="Picture 5" descr="Untitled.png"/>
          <p:cNvPicPr>
            <a:picLocks noChangeAspect="1"/>
          </p:cNvPicPr>
          <p:nvPr/>
        </p:nvPicPr>
        <p:blipFill>
          <a:blip r:embed="rId4" cstate="print"/>
          <a:stretch>
            <a:fillRect/>
          </a:stretch>
        </p:blipFill>
        <p:spPr>
          <a:xfrm>
            <a:off x="152400" y="990600"/>
            <a:ext cx="8821414" cy="5334000"/>
          </a:xfrm>
          <a:prstGeom prst="rect">
            <a:avLst/>
          </a:prstGeom>
        </p:spPr>
      </p:pic>
      <p:sp>
        <p:nvSpPr>
          <p:cNvPr id="7" name="Rectangle 6"/>
          <p:cNvSpPr/>
          <p:nvPr/>
        </p:nvSpPr>
        <p:spPr>
          <a:xfrm>
            <a:off x="304800" y="1981200"/>
            <a:ext cx="51054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 y="3429000"/>
            <a:ext cx="51054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Contract Drilling Services</a:t>
            </a:r>
            <a:endParaRPr lang="en-US" sz="36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5105400" y="762000"/>
            <a:ext cx="38100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
          </p:nvPr>
        </p:nvSpPr>
        <p:spPr/>
        <p:txBody>
          <a:bodyPr/>
          <a:lstStyle/>
          <a:p>
            <a:r>
              <a:rPr lang="en-US" dirty="0" smtClean="0">
                <a:cs typeface="Calibri" pitchFamily="34" charset="0"/>
              </a:rPr>
              <a:t>Land drilling and directional drilling</a:t>
            </a:r>
          </a:p>
          <a:p>
            <a:pPr>
              <a:buNone/>
            </a:pPr>
            <a:endParaRPr lang="en-US" dirty="0" smtClean="0">
              <a:cs typeface="Calibri" pitchFamily="34" charset="0"/>
            </a:endParaRPr>
          </a:p>
          <a:p>
            <a:r>
              <a:rPr lang="en-US" dirty="0" smtClean="0">
                <a:cs typeface="Calibri" pitchFamily="34" charset="0"/>
              </a:rPr>
              <a:t>Procurement and distribution of oilfield supplies</a:t>
            </a:r>
          </a:p>
          <a:p>
            <a:pPr>
              <a:buNone/>
            </a:pPr>
            <a:endParaRPr lang="en-US" dirty="0" smtClean="0">
              <a:cs typeface="Calibri" pitchFamily="34" charset="0"/>
            </a:endParaRPr>
          </a:p>
          <a:p>
            <a:r>
              <a:rPr lang="en-US" dirty="0" smtClean="0">
                <a:cs typeface="Calibri" pitchFamily="34" charset="0"/>
              </a:rPr>
              <a:t>Manufacture and refurbishment of drilling and service rig equipment</a:t>
            </a:r>
          </a:p>
          <a:p>
            <a:pPr>
              <a:buNone/>
            </a:pPr>
            <a:endParaRPr lang="en-US" dirty="0" smtClean="0">
              <a:cs typeface="Calibri" pitchFamily="34" charset="0"/>
            </a:endParaRPr>
          </a:p>
          <a:p>
            <a:r>
              <a:rPr lang="en-US" dirty="0" smtClean="0">
                <a:cs typeface="Calibri" pitchFamily="34" charset="0"/>
              </a:rPr>
              <a:t>Subsidiaries operating in the U.S., Canada, and internationally</a:t>
            </a:r>
          </a:p>
          <a:p>
            <a:endParaRPr lang="en-US" dirty="0"/>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a:bodyPr>
          <a:lstStyle/>
          <a:p>
            <a:r>
              <a:rPr lang="en-US" dirty="0" smtClean="0"/>
              <a:t>Oil &amp; Gas Industry Characteristics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0022" y="1295400"/>
            <a:ext cx="2215978" cy="400110"/>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30" name="TextBox 29"/>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38" name="TextBox 37"/>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39" name="TextBox 38"/>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40" name="TextBox 39"/>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41" name="TextBox 40"/>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44" name="TextBox 43"/>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
        <p:nvSpPr>
          <p:cNvPr id="46" name="TextBox 45"/>
          <p:cNvSpPr txBox="1"/>
          <p:nvPr/>
        </p:nvSpPr>
        <p:spPr>
          <a:xfrm>
            <a:off x="2438400" y="1295400"/>
            <a:ext cx="6172200" cy="4154984"/>
          </a:xfrm>
          <a:prstGeom prst="rect">
            <a:avLst/>
          </a:prstGeom>
          <a:noFill/>
        </p:spPr>
        <p:txBody>
          <a:bodyPr wrap="square" rtlCol="0">
            <a:spAutoFit/>
          </a:bodyPr>
          <a:lstStyle/>
          <a:p>
            <a:pPr marL="285750" indent="-285750">
              <a:buClr>
                <a:schemeClr val="accent3"/>
              </a:buClr>
              <a:buFont typeface="Arial" pitchFamily="34" charset="0"/>
              <a:buChar char="•"/>
            </a:pPr>
            <a:r>
              <a:rPr lang="en-US" sz="2400" dirty="0" smtClean="0"/>
              <a:t>Drilling equipment, installation, operation and maintenance is very expensive to buy and maintain</a:t>
            </a:r>
          </a:p>
          <a:p>
            <a:pPr marL="342900" indent="-342900">
              <a:buFont typeface="Arial"/>
              <a:buChar char="•"/>
            </a:pPr>
            <a:endParaRPr lang="en-US" sz="2400" dirty="0"/>
          </a:p>
          <a:p>
            <a:pPr marL="342900" indent="-342900">
              <a:buClr>
                <a:schemeClr val="accent3"/>
              </a:buClr>
              <a:buFont typeface="Arial"/>
              <a:buChar char="•"/>
            </a:pPr>
            <a:r>
              <a:rPr lang="en-US" sz="2400" dirty="0" smtClean="0"/>
              <a:t>Intangible costs represent 60-80% of the cost of the well</a:t>
            </a:r>
          </a:p>
          <a:p>
            <a:endParaRPr lang="en-US" sz="2400" dirty="0" smtClean="0"/>
          </a:p>
          <a:p>
            <a:pPr marL="285750" indent="-285750">
              <a:buClr>
                <a:schemeClr val="accent3"/>
              </a:buClr>
              <a:buFont typeface="Arial" pitchFamily="34" charset="0"/>
              <a:buChar char="•"/>
            </a:pPr>
            <a:r>
              <a:rPr lang="en-US" sz="2400" dirty="0" smtClean="0"/>
              <a:t>Average annual revenue per employee is about $410,000</a:t>
            </a:r>
          </a:p>
          <a:p>
            <a:endParaRPr lang="en-US" sz="2400" dirty="0" smtClean="0"/>
          </a:p>
          <a:p>
            <a:pPr marL="285750" indent="-285750">
              <a:buClr>
                <a:schemeClr val="accent3"/>
              </a:buClr>
              <a:buFont typeface="Arial" pitchFamily="34" charset="0"/>
              <a:buChar char="•"/>
            </a:pPr>
            <a:r>
              <a:rPr lang="en-US" sz="2400" dirty="0" smtClean="0"/>
              <a:t>Barrier to entry (high fixed costs)</a:t>
            </a:r>
            <a:endParaRPr lang="en-US" sz="2400" dirty="0"/>
          </a:p>
        </p:txBody>
      </p:sp>
    </p:spTree>
    <p:extLst>
      <p:ext uri="{BB962C8B-B14F-4D97-AF65-F5344CB8AC3E}">
        <p14:creationId xmlns:p14="http://schemas.microsoft.com/office/powerpoint/2010/main" val="20948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Types of Contract Drilling Rigs</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5181600" y="762000"/>
            <a:ext cx="3962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8" name="Content Placeholder 7"/>
          <p:cNvGraphicFramePr>
            <a:graphicFrameLocks noGrp="1"/>
          </p:cNvGraphicFramePr>
          <p:nvPr>
            <p:ph sz="quarter" idx="1"/>
            <p:extLst>
              <p:ext uri="{D42A27DB-BD31-4B8C-83A1-F6EECF244321}">
                <p14:modId xmlns:p14="http://schemas.microsoft.com/office/powerpoint/2010/main" val="3887050516"/>
              </p:ext>
            </p:extLst>
          </p:nvPr>
        </p:nvGraphicFramePr>
        <p:xfrm>
          <a:off x="381000" y="990600"/>
          <a:ext cx="84582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Rig Composition and Location</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5181600" y="762000"/>
            <a:ext cx="3962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7" name="Content Placeholder 6" descr="Untitled1.png"/>
          <p:cNvPicPr>
            <a:picLocks noGrp="1" noChangeAspect="1"/>
          </p:cNvPicPr>
          <p:nvPr>
            <p:ph sz="quarter" idx="1"/>
          </p:nvPr>
        </p:nvPicPr>
        <p:blipFill>
          <a:blip r:embed="rId4" cstate="print"/>
          <a:stretch>
            <a:fillRect/>
          </a:stretch>
        </p:blipFill>
        <p:spPr>
          <a:xfrm>
            <a:off x="533400" y="1219200"/>
            <a:ext cx="8229600" cy="4876800"/>
          </a:xfrm>
        </p:spPr>
      </p:pic>
      <p:sp>
        <p:nvSpPr>
          <p:cNvPr id="6" name="Rectangle 5"/>
          <p:cNvSpPr/>
          <p:nvPr/>
        </p:nvSpPr>
        <p:spPr>
          <a:xfrm>
            <a:off x="8229600" y="1752600"/>
            <a:ext cx="4572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Resource Play and Rig Locations</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5181600" y="762000"/>
            <a:ext cx="3962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8" name="Content Placeholder 7" descr="Untitled1.png"/>
          <p:cNvPicPr>
            <a:picLocks noGrp="1" noChangeAspect="1"/>
          </p:cNvPicPr>
          <p:nvPr>
            <p:ph sz="quarter" idx="1"/>
          </p:nvPr>
        </p:nvPicPr>
        <p:blipFill>
          <a:blip r:embed="rId4" cstate="print"/>
          <a:stretch>
            <a:fillRect/>
          </a:stretch>
        </p:blipFill>
        <p:spPr>
          <a:xfrm>
            <a:off x="381000" y="990600"/>
            <a:ext cx="8229600" cy="5257800"/>
          </a:xfr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Growth in Directional &amp; Horizontal Drilling in Canada</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5181600" y="762000"/>
            <a:ext cx="3962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8" name="Content Placeholder 7" descr="Untitled1.png"/>
          <p:cNvPicPr>
            <a:picLocks noGrp="1" noChangeAspect="1"/>
          </p:cNvPicPr>
          <p:nvPr>
            <p:ph sz="quarter" idx="1"/>
          </p:nvPr>
        </p:nvPicPr>
        <p:blipFill>
          <a:blip r:embed="rId4" cstate="print"/>
          <a:stretch>
            <a:fillRect/>
          </a:stretch>
        </p:blipFill>
        <p:spPr>
          <a:xfrm>
            <a:off x="685800" y="1143000"/>
            <a:ext cx="8001000" cy="5029200"/>
          </a:xfr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64685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External Risk: Seasonality in Canada</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114800" y="762000"/>
            <a:ext cx="50292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
          </p:nvPr>
        </p:nvSpPr>
        <p:spPr/>
        <p:txBody>
          <a:bodyPr/>
          <a:lstStyle/>
          <a:p>
            <a:endParaRPr lang="en-US" dirty="0" smtClean="0"/>
          </a:p>
          <a:p>
            <a:pPr>
              <a:buNone/>
            </a:pPr>
            <a:endParaRPr lang="en-US" dirty="0"/>
          </a:p>
        </p:txBody>
      </p:sp>
      <p:graphicFrame>
        <p:nvGraphicFramePr>
          <p:cNvPr id="12" name="Diagram 11"/>
          <p:cNvGraphicFramePr/>
          <p:nvPr/>
        </p:nvGraphicFramePr>
        <p:xfrm>
          <a:off x="533400" y="1143000"/>
          <a:ext cx="8153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64685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Drilling Activity in Canada &amp; the U.S.</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5181600" y="762000"/>
            <a:ext cx="3962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7" name="Content Placeholder 6" descr="Untitled1.png"/>
          <p:cNvPicPr>
            <a:picLocks noGrp="1" noChangeAspect="1"/>
          </p:cNvPicPr>
          <p:nvPr>
            <p:ph sz="quarter" idx="1"/>
          </p:nvPr>
        </p:nvPicPr>
        <p:blipFill>
          <a:blip r:embed="rId4" cstate="print"/>
          <a:stretch>
            <a:fillRect/>
          </a:stretch>
        </p:blipFill>
        <p:spPr>
          <a:xfrm>
            <a:off x="762000" y="990600"/>
            <a:ext cx="7620000" cy="5410200"/>
          </a:xfr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64685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Rig Utilization Days</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3505200" y="762000"/>
            <a:ext cx="56388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
          </p:nvPr>
        </p:nvSpPr>
        <p:spPr/>
        <p:txBody>
          <a:bodyPr/>
          <a:lstStyle/>
          <a:p>
            <a:endParaRPr lang="en-US" dirty="0" smtClean="0"/>
          </a:p>
          <a:p>
            <a:pPr>
              <a:buNone/>
            </a:pPr>
            <a:endParaRPr lang="en-US" dirty="0"/>
          </a:p>
        </p:txBody>
      </p:sp>
      <p:pic>
        <p:nvPicPr>
          <p:cNvPr id="8" name="Picture 7" descr="Untitled1.png"/>
          <p:cNvPicPr>
            <a:picLocks noChangeAspect="1"/>
          </p:cNvPicPr>
          <p:nvPr/>
        </p:nvPicPr>
        <p:blipFill>
          <a:blip r:embed="rId4" cstate="print"/>
          <a:stretch>
            <a:fillRect/>
          </a:stretch>
        </p:blipFill>
        <p:spPr>
          <a:xfrm>
            <a:off x="838200" y="762000"/>
            <a:ext cx="7268068" cy="5658215"/>
          </a:xfrm>
          <a:prstGeom prst="rect">
            <a:avLst/>
          </a:prstGeom>
        </p:spPr>
      </p:pic>
      <p:sp>
        <p:nvSpPr>
          <p:cNvPr id="10" name="Rectangle 9"/>
          <p:cNvSpPr/>
          <p:nvPr/>
        </p:nvSpPr>
        <p:spPr>
          <a:xfrm>
            <a:off x="762000" y="4953000"/>
            <a:ext cx="7391400" cy="152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048000" y="5562600"/>
            <a:ext cx="2133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124200" y="5791200"/>
            <a:ext cx="2057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124200" y="5943600"/>
            <a:ext cx="2057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64685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Active Rigs (3</a:t>
            </a:r>
            <a:r>
              <a:rPr lang="en-US" sz="3200" b="1" baseline="30000" dirty="0" smtClean="0"/>
              <a:t>rd</a:t>
            </a:r>
            <a:r>
              <a:rPr lang="en-US" sz="3200" b="1" dirty="0" smtClean="0"/>
              <a:t> Quarter)</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3505200" y="762000"/>
            <a:ext cx="56388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
          </p:nvPr>
        </p:nvSpPr>
        <p:spPr/>
        <p:txBody>
          <a:bodyPr>
            <a:normAutofit fontScale="92500" lnSpcReduction="20000"/>
          </a:bodyPr>
          <a:lstStyle/>
          <a:p>
            <a:r>
              <a:rPr lang="en-US" dirty="0" smtClean="0"/>
              <a:t>Average of 84 rigs worked in Canada, 90 rigs worked in the United States, and 8 work internationally (Total average=182)</a:t>
            </a:r>
          </a:p>
          <a:p>
            <a:pPr marL="0" indent="0">
              <a:buNone/>
            </a:pPr>
            <a:r>
              <a:rPr lang="en-US" dirty="0" smtClean="0"/>
              <a:t>                       </a:t>
            </a:r>
          </a:p>
          <a:p>
            <a:r>
              <a:rPr lang="en-US" dirty="0" smtClean="0"/>
              <a:t>Average of 119 rigs under term contracts (4</a:t>
            </a:r>
            <a:r>
              <a:rPr lang="en-US" baseline="30000" dirty="0" smtClean="0"/>
              <a:t>th</a:t>
            </a:r>
            <a:r>
              <a:rPr lang="en-US" dirty="0" smtClean="0"/>
              <a:t> Quarter, 2012)</a:t>
            </a:r>
          </a:p>
          <a:p>
            <a:endParaRPr lang="en-US" dirty="0" smtClean="0"/>
          </a:p>
          <a:p>
            <a:r>
              <a:rPr lang="en-US" dirty="0" smtClean="0"/>
              <a:t>Average of 100 rigs (1</a:t>
            </a:r>
            <a:r>
              <a:rPr lang="en-US" baseline="30000" dirty="0" smtClean="0"/>
              <a:t>st</a:t>
            </a:r>
            <a:r>
              <a:rPr lang="en-US" dirty="0" smtClean="0"/>
              <a:t> Quarter, 2013)</a:t>
            </a:r>
          </a:p>
          <a:p>
            <a:endParaRPr lang="en-US" dirty="0" smtClean="0"/>
          </a:p>
          <a:p>
            <a:r>
              <a:rPr lang="en-US" dirty="0" smtClean="0"/>
              <a:t>Average of 91 rigs (2</a:t>
            </a:r>
            <a:r>
              <a:rPr lang="en-US" baseline="30000" dirty="0" smtClean="0"/>
              <a:t>nd</a:t>
            </a:r>
            <a:r>
              <a:rPr lang="en-US" dirty="0" smtClean="0"/>
              <a:t> Quarter, 2013)</a:t>
            </a:r>
          </a:p>
          <a:p>
            <a:endParaRPr lang="en-US" dirty="0" smtClean="0"/>
          </a:p>
          <a:p>
            <a:r>
              <a:rPr lang="en-US" dirty="0" smtClean="0"/>
              <a:t>Canada: 250 utilizations days per rig</a:t>
            </a:r>
          </a:p>
          <a:p>
            <a:pPr>
              <a:buNone/>
            </a:pPr>
            <a:endParaRPr lang="en-US" dirty="0" smtClean="0"/>
          </a:p>
          <a:p>
            <a:r>
              <a:rPr lang="en-US" dirty="0" smtClean="0"/>
              <a:t>U.S.: 365 utilization days per rig</a:t>
            </a:r>
          </a:p>
        </p:txBody>
      </p:sp>
      <p:pic>
        <p:nvPicPr>
          <p:cNvPr id="13" name="Picture 4" descr="http://www.newtrail.ualberta.ca/en/Archive/Winter2011/BearCountry/BearCountry%20Current/%7E/media/University%20of%20Alberta/Administration/External%20Relations/Alumni%20and%20Development/Subsites/New%20Trail/Issues/Winter2011/Bearcountry/BCChile2.jpg?w=225&amp;h=337&amp;as=1"/>
          <p:cNvPicPr>
            <a:picLocks noChangeAspect="1" noChangeArrowheads="1"/>
          </p:cNvPicPr>
          <p:nvPr/>
        </p:nvPicPr>
        <p:blipFill>
          <a:blip r:embed="rId4" cstate="print"/>
          <a:srcRect/>
          <a:stretch>
            <a:fillRect/>
          </a:stretch>
        </p:blipFill>
        <p:spPr bwMode="auto">
          <a:xfrm>
            <a:off x="6705600" y="3429000"/>
            <a:ext cx="2143125" cy="3209926"/>
          </a:xfrm>
          <a:prstGeom prst="rect">
            <a:avLst/>
          </a:prstGeom>
          <a:noFill/>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64685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 Rigs in Play (Canada)</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3505200" y="762000"/>
            <a:ext cx="56388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8" name="Picture 2"/>
          <p:cNvPicPr>
            <a:picLocks noGrp="1" noChangeAspect="1" noChangeArrowheads="1"/>
          </p:cNvPicPr>
          <p:nvPr>
            <p:ph sz="quarter" idx="1"/>
          </p:nvPr>
        </p:nvPicPr>
        <p:blipFill>
          <a:blip r:embed="rId4" cstate="print"/>
          <a:srcRect/>
          <a:stretch>
            <a:fillRect/>
          </a:stretch>
        </p:blipFill>
        <p:spPr bwMode="auto">
          <a:xfrm>
            <a:off x="457200" y="1143000"/>
            <a:ext cx="8077200" cy="5410200"/>
          </a:xfrm>
          <a:prstGeom prst="rect">
            <a:avLst/>
          </a:prstGeom>
          <a:noFill/>
          <a:ln w="9525">
            <a:noFill/>
            <a:miter lim="800000"/>
            <a:headEnd/>
            <a:tailEnd/>
          </a:ln>
        </p:spPr>
      </p:pic>
      <p:sp>
        <p:nvSpPr>
          <p:cNvPr id="6" name="Rectangle 5"/>
          <p:cNvSpPr/>
          <p:nvPr/>
        </p:nvSpPr>
        <p:spPr>
          <a:xfrm>
            <a:off x="609600" y="2209800"/>
            <a:ext cx="79248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33400" y="1752600"/>
            <a:ext cx="79248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64685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 Rigs in Play (U.S.)</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3505200" y="762000"/>
            <a:ext cx="56388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8" name="Picture 2"/>
          <p:cNvPicPr>
            <a:picLocks noGrp="1" noChangeAspect="1" noChangeArrowheads="1"/>
          </p:cNvPicPr>
          <p:nvPr>
            <p:ph sz="quarter" idx="1"/>
          </p:nvPr>
        </p:nvPicPr>
        <p:blipFill>
          <a:blip r:embed="rId4" cstate="print"/>
          <a:srcRect/>
          <a:stretch>
            <a:fillRect/>
          </a:stretch>
        </p:blipFill>
        <p:spPr bwMode="auto">
          <a:xfrm>
            <a:off x="1219200" y="1600200"/>
            <a:ext cx="6891337" cy="3505200"/>
          </a:xfrm>
          <a:prstGeom prst="rect">
            <a:avLst/>
          </a:prstGeom>
          <a:noFill/>
          <a:ln w="9525">
            <a:noFill/>
            <a:miter lim="800000"/>
            <a:headEnd/>
            <a:tailEnd/>
          </a:ln>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a:bodyPr>
          <a:lstStyle/>
          <a:p>
            <a:r>
              <a:rPr lang="en-US" dirty="0" smtClean="0"/>
              <a:t>Oil &amp; Gas Industry Characteristics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38400" y="1295400"/>
            <a:ext cx="6172200" cy="2677656"/>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Highly skilled and labor intensive</a:t>
            </a:r>
          </a:p>
          <a:p>
            <a:endParaRPr lang="en-US" dirty="0"/>
          </a:p>
          <a:p>
            <a:r>
              <a:rPr lang="en-US" dirty="0"/>
              <a:t>Workers with expertise to operate drilling equip. are in high demand</a:t>
            </a:r>
          </a:p>
          <a:p>
            <a:endParaRPr lang="en-US" dirty="0"/>
          </a:p>
          <a:p>
            <a:r>
              <a:rPr lang="en-US" dirty="0"/>
              <a:t>Minimum requirement on the number of inexperienced personnel</a:t>
            </a:r>
          </a:p>
        </p:txBody>
      </p:sp>
      <p:pic>
        <p:nvPicPr>
          <p:cNvPr id="3" name="Picture 2" descr="workers.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962401"/>
            <a:ext cx="4114800" cy="2793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19" name="TextBox 18"/>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Tree>
    <p:extLst>
      <p:ext uri="{BB962C8B-B14F-4D97-AF65-F5344CB8AC3E}">
        <p14:creationId xmlns:p14="http://schemas.microsoft.com/office/powerpoint/2010/main" val="334202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Completion and Production Services</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876800" y="762000"/>
            <a:ext cx="42672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
          </p:nvPr>
        </p:nvSpPr>
        <p:spPr/>
        <p:txBody>
          <a:bodyPr>
            <a:normAutofit fontScale="92500" lnSpcReduction="10000"/>
          </a:bodyPr>
          <a:lstStyle/>
          <a:p>
            <a:r>
              <a:rPr lang="en-US" sz="2800" dirty="0" smtClean="0">
                <a:cs typeface="Calibri" pitchFamily="34" charset="0"/>
              </a:rPr>
              <a:t>Service rigs for well completion and </a:t>
            </a:r>
            <a:r>
              <a:rPr lang="en-US" sz="2800" dirty="0" err="1" smtClean="0">
                <a:cs typeface="Calibri" pitchFamily="34" charset="0"/>
              </a:rPr>
              <a:t>workover</a:t>
            </a:r>
            <a:r>
              <a:rPr lang="en-US" sz="2800" dirty="0" smtClean="0">
                <a:cs typeface="Calibri" pitchFamily="34" charset="0"/>
              </a:rPr>
              <a:t> services</a:t>
            </a:r>
          </a:p>
          <a:p>
            <a:endParaRPr lang="en-US" sz="2800" dirty="0" smtClean="0">
              <a:cs typeface="Calibri" pitchFamily="34" charset="0"/>
            </a:endParaRPr>
          </a:p>
          <a:p>
            <a:r>
              <a:rPr lang="en-US" sz="2800" dirty="0" smtClean="0">
                <a:cs typeface="Calibri" pitchFamily="34" charset="0"/>
              </a:rPr>
              <a:t>Snubbing services</a:t>
            </a:r>
          </a:p>
          <a:p>
            <a:endParaRPr lang="en-US" sz="2800" dirty="0" smtClean="0">
              <a:cs typeface="Calibri" pitchFamily="34" charset="0"/>
            </a:endParaRPr>
          </a:p>
          <a:p>
            <a:r>
              <a:rPr lang="en-US" sz="2800" dirty="0" smtClean="0">
                <a:cs typeface="Calibri" pitchFamily="34" charset="0"/>
              </a:rPr>
              <a:t>Camp and catering services </a:t>
            </a:r>
          </a:p>
          <a:p>
            <a:endParaRPr lang="en-US" sz="2800" dirty="0" smtClean="0">
              <a:cs typeface="Calibri" pitchFamily="34" charset="0"/>
            </a:endParaRPr>
          </a:p>
          <a:p>
            <a:r>
              <a:rPr lang="en-US" sz="2800" dirty="0" smtClean="0">
                <a:cs typeface="Calibri" pitchFamily="34" charset="0"/>
              </a:rPr>
              <a:t>Wastewater treatment services</a:t>
            </a:r>
          </a:p>
          <a:p>
            <a:endParaRPr lang="en-US" sz="2800" dirty="0" smtClean="0">
              <a:cs typeface="Calibri" pitchFamily="34" charset="0"/>
            </a:endParaRPr>
          </a:p>
          <a:p>
            <a:r>
              <a:rPr lang="en-US" sz="2800" dirty="0" smtClean="0">
                <a:cs typeface="Calibri" pitchFamily="34" charset="0"/>
              </a:rPr>
              <a:t>Rental of oilfield surface equipment, </a:t>
            </a:r>
            <a:r>
              <a:rPr lang="en-US" sz="2800" dirty="0" err="1" smtClean="0">
                <a:cs typeface="Calibri" pitchFamily="34" charset="0"/>
              </a:rPr>
              <a:t>tubulars</a:t>
            </a:r>
            <a:r>
              <a:rPr lang="en-US" sz="2800" dirty="0" smtClean="0">
                <a:cs typeface="Calibri" pitchFamily="34" charset="0"/>
              </a:rPr>
              <a:t>, well control equipment, </a:t>
            </a:r>
            <a:r>
              <a:rPr lang="en-US" sz="2800" dirty="0" err="1" smtClean="0">
                <a:cs typeface="Calibri" pitchFamily="34" charset="0"/>
              </a:rPr>
              <a:t>wellsite</a:t>
            </a:r>
            <a:r>
              <a:rPr lang="en-US" sz="2800" dirty="0" smtClean="0">
                <a:cs typeface="Calibri" pitchFamily="34" charset="0"/>
              </a:rPr>
              <a:t> accommodations, drilling camps</a:t>
            </a:r>
          </a:p>
          <a:p>
            <a:endParaRPr lang="en-US" dirty="0"/>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Service Rig Fleet</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3048000" y="762000"/>
            <a:ext cx="60960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6" name="Picture 2"/>
          <p:cNvPicPr>
            <a:picLocks noGrp="1" noChangeAspect="1" noChangeArrowheads="1"/>
          </p:cNvPicPr>
          <p:nvPr>
            <p:ph sz="quarter" idx="1"/>
          </p:nvPr>
        </p:nvPicPr>
        <p:blipFill>
          <a:blip r:embed="rId4" cstate="print"/>
          <a:srcRect/>
          <a:stretch>
            <a:fillRect/>
          </a:stretch>
        </p:blipFill>
        <p:spPr bwMode="auto">
          <a:xfrm>
            <a:off x="533400" y="1066800"/>
            <a:ext cx="7710487" cy="5029200"/>
          </a:xfrm>
          <a:prstGeom prst="rect">
            <a:avLst/>
          </a:prstGeom>
          <a:noFill/>
          <a:ln w="9525">
            <a:noFill/>
            <a:miter lim="800000"/>
            <a:headEnd/>
            <a:tailEnd/>
          </a:ln>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Service Rig Hours</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876800" y="762000"/>
            <a:ext cx="42672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6" name="Picture 2"/>
          <p:cNvPicPr>
            <a:picLocks noGrp="1" noChangeAspect="1" noChangeArrowheads="1"/>
          </p:cNvPicPr>
          <p:nvPr>
            <p:ph sz="quarter" idx="1"/>
          </p:nvPr>
        </p:nvPicPr>
        <p:blipFill>
          <a:blip r:embed="rId4" cstate="print"/>
          <a:srcRect/>
          <a:stretch>
            <a:fillRect/>
          </a:stretch>
        </p:blipFill>
        <p:spPr bwMode="auto">
          <a:xfrm>
            <a:off x="457200" y="1600200"/>
            <a:ext cx="7915275" cy="3962400"/>
          </a:xfrm>
          <a:prstGeom prst="rect">
            <a:avLst/>
          </a:prstGeom>
          <a:noFill/>
          <a:ln w="9525">
            <a:noFill/>
            <a:miter lim="800000"/>
            <a:headEnd/>
            <a:tailEnd/>
          </a:ln>
        </p:spPr>
      </p:pic>
      <p:sp>
        <p:nvSpPr>
          <p:cNvPr id="7" name="Rectangle 6"/>
          <p:cNvSpPr/>
          <p:nvPr/>
        </p:nvSpPr>
        <p:spPr>
          <a:xfrm>
            <a:off x="685800" y="3581400"/>
            <a:ext cx="4495800" cy="1219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Capital Expenditure</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3657600" y="762000"/>
            <a:ext cx="5486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6" name="Picture 2"/>
          <p:cNvPicPr>
            <a:picLocks noGrp="1" noChangeAspect="1" noChangeArrowheads="1"/>
          </p:cNvPicPr>
          <p:nvPr>
            <p:ph sz="quarter" idx="1"/>
          </p:nvPr>
        </p:nvPicPr>
        <p:blipFill>
          <a:blip r:embed="rId4" cstate="print"/>
          <a:srcRect/>
          <a:stretch>
            <a:fillRect/>
          </a:stretch>
        </p:blipFill>
        <p:spPr bwMode="auto">
          <a:xfrm>
            <a:off x="1066800" y="990600"/>
            <a:ext cx="6400800" cy="3429000"/>
          </a:xfrm>
          <a:prstGeom prst="rect">
            <a:avLst/>
          </a:prstGeom>
          <a:noFill/>
          <a:ln w="9525">
            <a:noFill/>
            <a:miter lim="800000"/>
            <a:headEnd/>
            <a:tailEnd/>
          </a:ln>
        </p:spPr>
      </p:pic>
      <p:sp>
        <p:nvSpPr>
          <p:cNvPr id="7" name="TextBox 6"/>
          <p:cNvSpPr txBox="1"/>
          <p:nvPr/>
        </p:nvSpPr>
        <p:spPr>
          <a:xfrm>
            <a:off x="1219200" y="4495800"/>
            <a:ext cx="6858000" cy="1323439"/>
          </a:xfrm>
          <a:prstGeom prst="rect">
            <a:avLst/>
          </a:prstGeom>
          <a:noFill/>
        </p:spPr>
        <p:txBody>
          <a:bodyPr wrap="square" rtlCol="0">
            <a:spAutoFit/>
          </a:bodyPr>
          <a:lstStyle/>
          <a:p>
            <a:pPr>
              <a:buFont typeface="Arial" pitchFamily="34" charset="0"/>
              <a:buChar char="•"/>
            </a:pPr>
            <a:r>
              <a:rPr lang="en-US" sz="2000" dirty="0" smtClean="0"/>
              <a:t>Expected 2012 CAPEX=921 Million  (up 5% from 2011)</a:t>
            </a:r>
          </a:p>
          <a:p>
            <a:pPr>
              <a:buFont typeface="Arial" pitchFamily="34" charset="0"/>
              <a:buChar char="•"/>
            </a:pPr>
            <a:r>
              <a:rPr lang="en-US" sz="2000" dirty="0" smtClean="0"/>
              <a:t>As of 3</a:t>
            </a:r>
            <a:r>
              <a:rPr lang="en-US" sz="2000" baseline="30000" dirty="0" smtClean="0"/>
              <a:t>rd</a:t>
            </a:r>
            <a:r>
              <a:rPr lang="en-US" sz="2000" dirty="0" smtClean="0"/>
              <a:t> quarter 2012, CAPEX= 681 million</a:t>
            </a:r>
          </a:p>
          <a:p>
            <a:pPr>
              <a:buFont typeface="Arial" pitchFamily="34" charset="0"/>
              <a:buChar char="•"/>
            </a:pPr>
            <a:r>
              <a:rPr lang="en-US" sz="2000" dirty="0" smtClean="0"/>
              <a:t>The increase is associated with additional rig upgrade contracts and two new service rig contracts in 2012</a:t>
            </a:r>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2012 Outlook</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2743200" y="762000"/>
            <a:ext cx="64008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9" name="Content Placeholder 8"/>
          <p:cNvGraphicFramePr>
            <a:graphicFrameLocks noGrp="1"/>
          </p:cNvGraphicFramePr>
          <p:nvPr>
            <p:ph sz="quarter" idx="1"/>
          </p:nvPr>
        </p:nvGraphicFramePr>
        <p:xfrm>
          <a:off x="914400" y="1219200"/>
          <a:ext cx="7772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876800" y="762000"/>
            <a:ext cx="42672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2" name="Subtitle 11"/>
          <p:cNvSpPr>
            <a:spLocks noGrp="1"/>
          </p:cNvSpPr>
          <p:nvPr>
            <p:ph type="subTitle" idx="1"/>
          </p:nvPr>
        </p:nvSpPr>
        <p:spPr/>
        <p:txBody>
          <a:bodyPr/>
          <a:lstStyle/>
          <a:p>
            <a:endParaRPr lang="en-US" dirty="0"/>
          </a:p>
        </p:txBody>
      </p:sp>
      <p:sp>
        <p:nvSpPr>
          <p:cNvPr id="11" name="Title 10"/>
          <p:cNvSpPr>
            <a:spLocks noGrp="1"/>
          </p:cNvSpPr>
          <p:nvPr>
            <p:ph type="ctrTitle"/>
          </p:nvPr>
        </p:nvSpPr>
        <p:spPr/>
        <p:txBody>
          <a:bodyPr/>
          <a:lstStyle/>
          <a:p>
            <a:r>
              <a:rPr lang="en-US" dirty="0" smtClean="0"/>
              <a:t>Management</a:t>
            </a:r>
            <a:endParaRPr lang="en-US" dirty="0"/>
          </a:p>
        </p:txBody>
      </p:sp>
      <p:pic>
        <p:nvPicPr>
          <p:cNvPr id="13"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3200400"/>
            <a:ext cx="4595938" cy="3222625"/>
          </a:xfrm>
          <a:prstGeom prst="rect">
            <a:avLst/>
          </a:prstGeo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Management    </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2667000" y="762000"/>
            <a:ext cx="64770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57200" y="1371600"/>
            <a:ext cx="4572000" cy="707886"/>
          </a:xfrm>
          <a:prstGeom prst="rect">
            <a:avLst/>
          </a:prstGeom>
        </p:spPr>
        <p:txBody>
          <a:bodyPr>
            <a:spAutoFit/>
          </a:bodyPr>
          <a:lstStyle/>
          <a:p>
            <a:r>
              <a:rPr lang="en-US" sz="2000" b="1" dirty="0" smtClean="0"/>
              <a:t>Kevin A. </a:t>
            </a:r>
            <a:r>
              <a:rPr lang="en-US" sz="2000" b="1" dirty="0" err="1" smtClean="0"/>
              <a:t>Neveu</a:t>
            </a:r>
            <a:r>
              <a:rPr lang="en-US" sz="2000" dirty="0" smtClean="0"/>
              <a:t/>
            </a:r>
            <a:br>
              <a:rPr lang="en-US" sz="2000" dirty="0" smtClean="0"/>
            </a:br>
            <a:r>
              <a:rPr lang="en-US" sz="2000" dirty="0" smtClean="0"/>
              <a:t>President and Chief Executive Officer</a:t>
            </a:r>
            <a:endParaRPr lang="en-US" sz="2000" dirty="0"/>
          </a:p>
        </p:txBody>
      </p:sp>
      <p:sp>
        <p:nvSpPr>
          <p:cNvPr id="10" name="Rectangle 9"/>
          <p:cNvSpPr/>
          <p:nvPr/>
        </p:nvSpPr>
        <p:spPr>
          <a:xfrm>
            <a:off x="533400" y="2133600"/>
            <a:ext cx="4572000" cy="4093428"/>
          </a:xfrm>
          <a:prstGeom prst="rect">
            <a:avLst/>
          </a:prstGeom>
        </p:spPr>
        <p:txBody>
          <a:bodyPr wrap="square">
            <a:spAutoFit/>
          </a:bodyPr>
          <a:lstStyle/>
          <a:p>
            <a:pPr marL="285750" indent="-285750">
              <a:buFont typeface="Arial" pitchFamily="34" charset="0"/>
              <a:buChar char="•"/>
            </a:pPr>
            <a:r>
              <a:rPr lang="en-US" sz="2000" dirty="0" smtClean="0"/>
              <a:t>Appointed as CEO and director of Precision Drilling Corporation in August 2007</a:t>
            </a:r>
          </a:p>
          <a:p>
            <a:pPr marL="285750" indent="-285750">
              <a:buFont typeface="Arial" pitchFamily="34" charset="0"/>
              <a:buChar char="•"/>
            </a:pPr>
            <a:r>
              <a:rPr lang="en-US" sz="2000" dirty="0" smtClean="0"/>
              <a:t>Appointed as President and CEO in January 2009</a:t>
            </a:r>
          </a:p>
          <a:p>
            <a:pPr marL="285750" indent="-285750">
              <a:buFont typeface="Arial" pitchFamily="34" charset="0"/>
              <a:buChar char="•"/>
            </a:pPr>
            <a:r>
              <a:rPr lang="en-US" sz="2000" dirty="0" smtClean="0"/>
              <a:t>Holds as </a:t>
            </a:r>
            <a:r>
              <a:rPr lang="en-US" sz="2000" dirty="0" err="1" smtClean="0"/>
              <a:t>BSc</a:t>
            </a:r>
            <a:r>
              <a:rPr lang="en-US" sz="2000" dirty="0" smtClean="0"/>
              <a:t> and BE at the University of Alberta</a:t>
            </a:r>
          </a:p>
          <a:p>
            <a:pPr marL="285750" indent="-285750">
              <a:buFont typeface="Arial" pitchFamily="34" charset="0"/>
              <a:buChar char="•"/>
            </a:pPr>
            <a:r>
              <a:rPr lang="en-CA" sz="2000" dirty="0" smtClean="0"/>
              <a:t>Previous president of the Rig Solutions Group of National </a:t>
            </a:r>
            <a:r>
              <a:rPr lang="en-CA" sz="2000" dirty="0" err="1" smtClean="0"/>
              <a:t>Oilwell</a:t>
            </a:r>
            <a:r>
              <a:rPr lang="en-CA" sz="2000" dirty="0" smtClean="0"/>
              <a:t> Varco in Houston</a:t>
            </a:r>
          </a:p>
          <a:p>
            <a:pPr marL="285750" indent="-285750">
              <a:buFont typeface="Arial" pitchFamily="34" charset="0"/>
              <a:buChar char="•"/>
            </a:pPr>
            <a:r>
              <a:rPr lang="en-CA" sz="2000" dirty="0" smtClean="0"/>
              <a:t>Serves on the board of </a:t>
            </a:r>
            <a:r>
              <a:rPr lang="en-CA" sz="2000" dirty="0" err="1" smtClean="0"/>
              <a:t>RigNet</a:t>
            </a:r>
            <a:r>
              <a:rPr lang="en-CA" sz="2000" dirty="0" smtClean="0"/>
              <a:t> Inc. and the Executive Committee of the International Association of Drilling Contractors</a:t>
            </a:r>
          </a:p>
          <a:p>
            <a:pPr marL="285750" indent="-285750">
              <a:buFont typeface="Arial" pitchFamily="34" charset="0"/>
              <a:buChar char="•"/>
            </a:pPr>
            <a:r>
              <a:rPr lang="en-CA" sz="2000" dirty="0" smtClean="0"/>
              <a:t>Director of the Heart and Stroke Foundation of Alberta</a:t>
            </a:r>
            <a:endParaRPr lang="en-CA" sz="2000" dirty="0"/>
          </a:p>
        </p:txBody>
      </p:sp>
      <p:pic>
        <p:nvPicPr>
          <p:cNvPr id="11"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4000" y="838200"/>
            <a:ext cx="2362200" cy="2942832"/>
          </a:xfr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199" y="3733800"/>
            <a:ext cx="4114801" cy="2971800"/>
          </a:xfrm>
          <a:prstGeom prst="rect">
            <a:avLst/>
          </a:prstGeo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Management    </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2667000" y="762000"/>
            <a:ext cx="64770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57200" y="1371600"/>
            <a:ext cx="4572000" cy="1015663"/>
          </a:xfrm>
          <a:prstGeom prst="rect">
            <a:avLst/>
          </a:prstGeom>
        </p:spPr>
        <p:txBody>
          <a:bodyPr>
            <a:spAutoFit/>
          </a:bodyPr>
          <a:lstStyle/>
          <a:p>
            <a:r>
              <a:rPr lang="en-CA" sz="2000" b="1" dirty="0" smtClean="0"/>
              <a:t>Rob McNally</a:t>
            </a:r>
            <a:r>
              <a:rPr lang="en-CA" sz="2000" dirty="0" smtClean="0"/>
              <a:t/>
            </a:r>
            <a:br>
              <a:rPr lang="en-CA" sz="2000" dirty="0" smtClean="0"/>
            </a:br>
            <a:r>
              <a:rPr lang="en-CA" sz="2000" dirty="0" smtClean="0"/>
              <a:t>Executive Vice President &amp; Chief Financial Officer</a:t>
            </a:r>
            <a:endParaRPr lang="en-US" sz="2000" dirty="0"/>
          </a:p>
        </p:txBody>
      </p:sp>
      <p:sp>
        <p:nvSpPr>
          <p:cNvPr id="13" name="Rectangle 12"/>
          <p:cNvSpPr/>
          <p:nvPr/>
        </p:nvSpPr>
        <p:spPr>
          <a:xfrm>
            <a:off x="457200" y="2362200"/>
            <a:ext cx="4572000" cy="3477875"/>
          </a:xfrm>
          <a:prstGeom prst="rect">
            <a:avLst/>
          </a:prstGeom>
        </p:spPr>
        <p:txBody>
          <a:bodyPr wrap="square">
            <a:spAutoFit/>
          </a:bodyPr>
          <a:lstStyle/>
          <a:p>
            <a:pPr marL="285750" indent="-285750">
              <a:buFont typeface="Arial"/>
              <a:buChar char="•"/>
            </a:pPr>
            <a:r>
              <a:rPr lang="en-US" sz="2000" dirty="0" smtClean="0"/>
              <a:t>Appointed in July 2010</a:t>
            </a:r>
          </a:p>
          <a:p>
            <a:pPr marL="285750" indent="-285750">
              <a:buFont typeface="Arial"/>
              <a:buChar char="•"/>
            </a:pPr>
            <a:r>
              <a:rPr lang="en-US" sz="2000" dirty="0" smtClean="0"/>
              <a:t>Degree in Mechanical Engineering from University of Illinois, Degree in Mathematics from Knox College, and an MBA in Finance from Tulane University</a:t>
            </a:r>
          </a:p>
          <a:p>
            <a:pPr marL="285750" indent="-285750">
              <a:buFont typeface="Arial"/>
              <a:buChar char="•"/>
            </a:pPr>
            <a:r>
              <a:rPr lang="en-US" sz="2000" dirty="0" smtClean="0"/>
              <a:t>Over 18 years of experience in the oilfield services industry</a:t>
            </a:r>
          </a:p>
          <a:p>
            <a:pPr marL="285750" indent="-285750">
              <a:buFont typeface="Arial"/>
              <a:buChar char="•"/>
            </a:pPr>
            <a:r>
              <a:rPr lang="en-US" sz="2000" dirty="0" smtClean="0"/>
              <a:t>Previous positions:</a:t>
            </a:r>
            <a:endParaRPr lang="en-US" sz="2000" dirty="0"/>
          </a:p>
          <a:p>
            <a:r>
              <a:rPr lang="en-US" sz="2000" dirty="0" smtClean="0"/>
              <a:t>       - CEO for </a:t>
            </a:r>
            <a:r>
              <a:rPr lang="en-US" sz="2000" dirty="0" err="1" smtClean="0"/>
              <a:t>Dalbo</a:t>
            </a:r>
            <a:r>
              <a:rPr lang="en-US" sz="2000" dirty="0" smtClean="0"/>
              <a:t> Inc., </a:t>
            </a:r>
          </a:p>
          <a:p>
            <a:r>
              <a:rPr lang="en-US" sz="2000" dirty="0"/>
              <a:t> </a:t>
            </a:r>
            <a:r>
              <a:rPr lang="en-US" sz="2000" dirty="0" smtClean="0"/>
              <a:t>      - Investment Banker with Simmons and     Company International.</a:t>
            </a:r>
          </a:p>
        </p:txBody>
      </p:sp>
      <p:pic>
        <p:nvPicPr>
          <p:cNvPr id="2050" name="Picture 2" descr="Rob McNally"/>
          <p:cNvPicPr>
            <a:picLocks noChangeAspect="1" noChangeArrowheads="1"/>
          </p:cNvPicPr>
          <p:nvPr/>
        </p:nvPicPr>
        <p:blipFill>
          <a:blip r:embed="rId4" cstate="print"/>
          <a:srcRect/>
          <a:stretch>
            <a:fillRect/>
          </a:stretch>
        </p:blipFill>
        <p:spPr bwMode="auto">
          <a:xfrm>
            <a:off x="5715000" y="1600200"/>
            <a:ext cx="2368898" cy="3124200"/>
          </a:xfrm>
          <a:prstGeom prst="rect">
            <a:avLst/>
          </a:prstGeom>
          <a:noFill/>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Management    </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2667000" y="762000"/>
            <a:ext cx="64770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57200" y="1371600"/>
            <a:ext cx="4572000" cy="707886"/>
          </a:xfrm>
          <a:prstGeom prst="rect">
            <a:avLst/>
          </a:prstGeom>
        </p:spPr>
        <p:txBody>
          <a:bodyPr>
            <a:spAutoFit/>
          </a:bodyPr>
          <a:lstStyle/>
          <a:p>
            <a:r>
              <a:rPr lang="en-CA" sz="2000" b="1" dirty="0" err="1" smtClean="0"/>
              <a:t>Niels</a:t>
            </a:r>
            <a:r>
              <a:rPr lang="en-CA" sz="2000" b="1" dirty="0" smtClean="0"/>
              <a:t> </a:t>
            </a:r>
            <a:r>
              <a:rPr lang="en-CA" sz="2000" b="1" dirty="0" err="1" smtClean="0"/>
              <a:t>Espeland</a:t>
            </a:r>
            <a:r>
              <a:rPr lang="en-CA" sz="2000" dirty="0" smtClean="0"/>
              <a:t/>
            </a:r>
            <a:br>
              <a:rPr lang="en-CA" sz="2000" dirty="0" smtClean="0"/>
            </a:br>
            <a:r>
              <a:rPr lang="en-CA" sz="2000" dirty="0" smtClean="0"/>
              <a:t>President, Internal Operations</a:t>
            </a:r>
            <a:endParaRPr lang="en-US" sz="2000" dirty="0"/>
          </a:p>
        </p:txBody>
      </p:sp>
      <p:sp>
        <p:nvSpPr>
          <p:cNvPr id="13" name="Rectangle 12"/>
          <p:cNvSpPr/>
          <p:nvPr/>
        </p:nvSpPr>
        <p:spPr>
          <a:xfrm>
            <a:off x="457200" y="2362200"/>
            <a:ext cx="4572000" cy="3170099"/>
          </a:xfrm>
          <a:prstGeom prst="rect">
            <a:avLst/>
          </a:prstGeom>
        </p:spPr>
        <p:txBody>
          <a:bodyPr wrap="square">
            <a:spAutoFit/>
          </a:bodyPr>
          <a:lstStyle/>
          <a:p>
            <a:pPr marL="285750" indent="-285750">
              <a:buFont typeface="Arial"/>
              <a:buChar char="•"/>
            </a:pPr>
            <a:r>
              <a:rPr lang="en-US" sz="2000" dirty="0" smtClean="0"/>
              <a:t>Join Precision November 2011</a:t>
            </a:r>
          </a:p>
          <a:p>
            <a:pPr marL="285750" indent="-285750">
              <a:buFont typeface="Arial"/>
              <a:buChar char="•"/>
            </a:pPr>
            <a:r>
              <a:rPr lang="en-CA" sz="2000" dirty="0" smtClean="0"/>
              <a:t>Over 35 years of experience in the international oilfield service and rig contracting industry</a:t>
            </a:r>
          </a:p>
          <a:p>
            <a:pPr marL="285750" indent="-285750">
              <a:buFont typeface="Arial"/>
              <a:buChar char="•"/>
            </a:pPr>
            <a:r>
              <a:rPr lang="en-CA" sz="2000" dirty="0" smtClean="0"/>
              <a:t>Engineering Degree in Petroleum Technology from </a:t>
            </a:r>
            <a:r>
              <a:rPr lang="en-CA" sz="2000" dirty="0" err="1" smtClean="0"/>
              <a:t>Clausthal</a:t>
            </a:r>
            <a:r>
              <a:rPr lang="en-CA" sz="2000" dirty="0" smtClean="0"/>
              <a:t> University</a:t>
            </a:r>
          </a:p>
          <a:p>
            <a:pPr marL="285750" indent="-285750">
              <a:buFont typeface="Arial"/>
              <a:buChar char="•"/>
            </a:pPr>
            <a:r>
              <a:rPr lang="en-CA" sz="2000" dirty="0" smtClean="0"/>
              <a:t>Engineering Degree in Drilling Technology from Celle, Germany</a:t>
            </a:r>
          </a:p>
          <a:p>
            <a:pPr marL="285750" indent="-285750">
              <a:buFont typeface="Arial"/>
              <a:buChar char="•"/>
            </a:pPr>
            <a:r>
              <a:rPr lang="en-CA" sz="2000" dirty="0" smtClean="0"/>
              <a:t>Previous position: Group VP, Rig Division for Weatherford International</a:t>
            </a:r>
          </a:p>
        </p:txBody>
      </p:sp>
      <p:pic>
        <p:nvPicPr>
          <p:cNvPr id="4098" name="Picture 2" descr="Niels Espeland"/>
          <p:cNvPicPr>
            <a:picLocks noChangeAspect="1" noChangeArrowheads="1"/>
          </p:cNvPicPr>
          <p:nvPr/>
        </p:nvPicPr>
        <p:blipFill>
          <a:blip r:embed="rId4" cstate="print"/>
          <a:srcRect/>
          <a:stretch>
            <a:fillRect/>
          </a:stretch>
        </p:blipFill>
        <p:spPr bwMode="auto">
          <a:xfrm>
            <a:off x="5562600" y="1752600"/>
            <a:ext cx="2195564" cy="2895600"/>
          </a:xfrm>
          <a:prstGeom prst="rect">
            <a:avLst/>
          </a:prstGeom>
          <a:noFill/>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Management    </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2667000" y="762000"/>
            <a:ext cx="64770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57200" y="1371600"/>
            <a:ext cx="4572000" cy="707886"/>
          </a:xfrm>
          <a:prstGeom prst="rect">
            <a:avLst/>
          </a:prstGeom>
        </p:spPr>
        <p:txBody>
          <a:bodyPr>
            <a:spAutoFit/>
          </a:bodyPr>
          <a:lstStyle/>
          <a:p>
            <a:r>
              <a:rPr lang="en-CA" sz="2000" b="1" dirty="0" smtClean="0"/>
              <a:t>Gene Stahl</a:t>
            </a:r>
            <a:r>
              <a:rPr lang="en-CA" sz="2000" dirty="0" smtClean="0"/>
              <a:t/>
            </a:r>
            <a:br>
              <a:rPr lang="en-CA" sz="2000" dirty="0" smtClean="0"/>
            </a:br>
            <a:r>
              <a:rPr lang="en-CA" sz="2000" dirty="0" smtClean="0"/>
              <a:t>President, Drilling Operations</a:t>
            </a:r>
            <a:endParaRPr lang="en-US" sz="2000" dirty="0"/>
          </a:p>
        </p:txBody>
      </p:sp>
      <p:sp>
        <p:nvSpPr>
          <p:cNvPr id="13" name="Rectangle 12"/>
          <p:cNvSpPr/>
          <p:nvPr/>
        </p:nvSpPr>
        <p:spPr>
          <a:xfrm>
            <a:off x="457200" y="2209800"/>
            <a:ext cx="4572000" cy="4245828"/>
          </a:xfrm>
          <a:prstGeom prst="rect">
            <a:avLst/>
          </a:prstGeom>
        </p:spPr>
        <p:txBody>
          <a:bodyPr wrap="square">
            <a:spAutoFit/>
          </a:bodyPr>
          <a:lstStyle/>
          <a:p>
            <a:pPr marL="285750" indent="-285750">
              <a:buFont typeface="Arial"/>
              <a:buChar char="•"/>
            </a:pPr>
            <a:r>
              <a:rPr lang="en-US" sz="2000" dirty="0" smtClean="0"/>
              <a:t>Began career with Precision in 1993 on drilling rigs in South Alberta</a:t>
            </a:r>
          </a:p>
          <a:p>
            <a:pPr marL="285750" indent="-285750">
              <a:buFont typeface="Arial"/>
              <a:buChar char="•"/>
            </a:pPr>
            <a:r>
              <a:rPr lang="en-CA" sz="2000" dirty="0" smtClean="0"/>
              <a:t>Studied economics and Business at the University of Calgary</a:t>
            </a:r>
            <a:endParaRPr lang="en-US" sz="2000" dirty="0" smtClean="0"/>
          </a:p>
          <a:p>
            <a:pPr marL="285750" indent="-285750">
              <a:buFont typeface="Arial"/>
              <a:buChar char="•"/>
            </a:pPr>
            <a:r>
              <a:rPr lang="en-US" sz="2000" dirty="0" smtClean="0"/>
              <a:t>1996: Full time field sales at Precision</a:t>
            </a:r>
          </a:p>
          <a:p>
            <a:pPr marL="285750" indent="-285750">
              <a:buFont typeface="Arial"/>
              <a:buChar char="•"/>
            </a:pPr>
            <a:r>
              <a:rPr lang="en-CA" sz="2000" dirty="0" smtClean="0"/>
              <a:t>1997 to 2001: progressed through various marketing positions for Precision</a:t>
            </a:r>
            <a:endParaRPr lang="en-US" sz="2000" dirty="0" smtClean="0"/>
          </a:p>
          <a:p>
            <a:pPr marL="285750" indent="-285750">
              <a:buFont typeface="Arial"/>
              <a:buChar char="•"/>
            </a:pPr>
            <a:r>
              <a:rPr lang="en-US" sz="2000" dirty="0" smtClean="0"/>
              <a:t>2001: Investors Relations Officer for Precision</a:t>
            </a:r>
          </a:p>
          <a:p>
            <a:pPr marL="285750" indent="-285750">
              <a:buFont typeface="Arial"/>
              <a:buChar char="•"/>
            </a:pPr>
            <a:r>
              <a:rPr lang="en-US" sz="2000" dirty="0" smtClean="0"/>
              <a:t>2005: VP, Rental Division</a:t>
            </a:r>
          </a:p>
          <a:p>
            <a:pPr marL="285750" indent="-285750">
              <a:buFont typeface="Arial"/>
              <a:buChar char="•"/>
            </a:pPr>
            <a:r>
              <a:rPr lang="en-US" sz="2000" dirty="0" smtClean="0"/>
              <a:t>2008: President, Canadian Operations</a:t>
            </a:r>
          </a:p>
          <a:p>
            <a:pPr marL="285750" indent="-285750">
              <a:buFont typeface="Arial"/>
              <a:buChar char="•"/>
            </a:pPr>
            <a:endParaRPr lang="en-US" sz="2000" dirty="0" smtClean="0"/>
          </a:p>
          <a:p>
            <a:pPr marL="285750" indent="-285750">
              <a:buFont typeface="Arial"/>
              <a:buChar char="•"/>
            </a:pPr>
            <a:endParaRPr lang="en-CA" sz="2000" dirty="0" smtClean="0"/>
          </a:p>
        </p:txBody>
      </p:sp>
      <p:pic>
        <p:nvPicPr>
          <p:cNvPr id="318466" name="Picture 2" descr="Gene Stahl"/>
          <p:cNvPicPr>
            <a:picLocks noChangeAspect="1" noChangeArrowheads="1"/>
          </p:cNvPicPr>
          <p:nvPr/>
        </p:nvPicPr>
        <p:blipFill>
          <a:blip r:embed="rId4" cstate="print"/>
          <a:srcRect/>
          <a:stretch>
            <a:fillRect/>
          </a:stretch>
        </p:blipFill>
        <p:spPr bwMode="auto">
          <a:xfrm>
            <a:off x="5562600" y="2133600"/>
            <a:ext cx="2438400" cy="3215862"/>
          </a:xfrm>
          <a:prstGeom prst="rect">
            <a:avLst/>
          </a:prstGeom>
          <a:noFill/>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a:bodyPr>
          <a:lstStyle/>
          <a:p>
            <a:r>
              <a:rPr lang="en-US" dirty="0" smtClean="0"/>
              <a:t>Oil &amp; Gas Industry Characteristics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38400" y="1295400"/>
            <a:ext cx="6172200" cy="193899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Strict environmental and health safety concerns</a:t>
            </a:r>
          </a:p>
          <a:p>
            <a:endParaRPr lang="en-US" dirty="0"/>
          </a:p>
          <a:p>
            <a:r>
              <a:rPr lang="en-US" dirty="0"/>
              <a:t>Significantly affect the operation of all the drilling companies</a:t>
            </a:r>
          </a:p>
        </p:txBody>
      </p:sp>
      <p:pic>
        <p:nvPicPr>
          <p:cNvPr id="3" name="Picture 2" descr="spill.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505201"/>
            <a:ext cx="4724400" cy="314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19" name="TextBox 18"/>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Tree>
    <p:extLst>
      <p:ext uri="{BB962C8B-B14F-4D97-AF65-F5344CB8AC3E}">
        <p14:creationId xmlns:p14="http://schemas.microsoft.com/office/powerpoint/2010/main" val="36871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Management    </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2667000" y="762000"/>
            <a:ext cx="64770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57200" y="1371600"/>
            <a:ext cx="4572000" cy="707886"/>
          </a:xfrm>
          <a:prstGeom prst="rect">
            <a:avLst/>
          </a:prstGeom>
        </p:spPr>
        <p:txBody>
          <a:bodyPr>
            <a:spAutoFit/>
          </a:bodyPr>
          <a:lstStyle/>
          <a:p>
            <a:r>
              <a:rPr lang="en-CA" sz="2000" b="1" dirty="0" smtClean="0"/>
              <a:t>Doug Strong</a:t>
            </a:r>
          </a:p>
          <a:p>
            <a:r>
              <a:rPr lang="en-CA" sz="2000" dirty="0" smtClean="0"/>
              <a:t>President, Completion and Production Services</a:t>
            </a:r>
            <a:endParaRPr lang="en-US" sz="2000" dirty="0"/>
          </a:p>
        </p:txBody>
      </p:sp>
      <p:sp>
        <p:nvSpPr>
          <p:cNvPr id="13" name="Rectangle 12"/>
          <p:cNvSpPr/>
          <p:nvPr/>
        </p:nvSpPr>
        <p:spPr>
          <a:xfrm>
            <a:off x="457200" y="2362200"/>
            <a:ext cx="4572000" cy="3477875"/>
          </a:xfrm>
          <a:prstGeom prst="rect">
            <a:avLst/>
          </a:prstGeom>
        </p:spPr>
        <p:txBody>
          <a:bodyPr wrap="square">
            <a:spAutoFit/>
          </a:bodyPr>
          <a:lstStyle/>
          <a:p>
            <a:r>
              <a:rPr lang="en-CA" sz="2000" dirty="0" smtClean="0"/>
              <a:t>Appointed President, Completion and Production Services in July 2010, and has over 25 years experience in the oilfield services industry</a:t>
            </a:r>
            <a:endParaRPr lang="en-CA" altLang="zh-CN" sz="2000" dirty="0" smtClean="0">
              <a:cs typeface="华文楷体"/>
            </a:endParaRPr>
          </a:p>
          <a:p>
            <a:r>
              <a:rPr lang="en-CA" altLang="zh-CN" sz="2000" dirty="0" smtClean="0">
                <a:cs typeface="华文楷体"/>
              </a:rPr>
              <a:t>1982 – </a:t>
            </a:r>
            <a:r>
              <a:rPr lang="en-CA" sz="2000" dirty="0" smtClean="0"/>
              <a:t>Bachelor of Commerce degree from the University of Calgary</a:t>
            </a:r>
            <a:endParaRPr lang="en-CA" altLang="zh-CN" sz="2000" dirty="0" smtClean="0">
              <a:cs typeface="华文楷体"/>
            </a:endParaRPr>
          </a:p>
          <a:p>
            <a:r>
              <a:rPr lang="en-US" altLang="zh-CN" sz="2000" dirty="0" smtClean="0">
                <a:cs typeface="华文楷体"/>
              </a:rPr>
              <a:t>1994 – </a:t>
            </a:r>
            <a:r>
              <a:rPr lang="en-CA" altLang="zh-CN" sz="2000" dirty="0" smtClean="0">
                <a:cs typeface="华文楷体"/>
              </a:rPr>
              <a:t>Joined </a:t>
            </a:r>
            <a:r>
              <a:rPr lang="en-CA" sz="2000" dirty="0" smtClean="0"/>
              <a:t>Cactus Drilling as Controller. Cactus was acquired by Precision in 1997.</a:t>
            </a:r>
            <a:endParaRPr lang="en-CA" altLang="zh-CN" sz="2000" dirty="0" smtClean="0">
              <a:cs typeface="华文楷体"/>
            </a:endParaRPr>
          </a:p>
          <a:p>
            <a:r>
              <a:rPr lang="en-CA" altLang="zh-CN" sz="2000" dirty="0" smtClean="0">
                <a:cs typeface="华文楷体"/>
              </a:rPr>
              <a:t>2005 – </a:t>
            </a:r>
            <a:r>
              <a:rPr lang="en-CA" sz="2000" dirty="0" smtClean="0"/>
              <a:t>Chief Financial Officer at Precision</a:t>
            </a:r>
            <a:endParaRPr lang="en-CA" altLang="zh-CN" sz="2000" dirty="0" smtClean="0">
              <a:cs typeface="华文楷体"/>
            </a:endParaRPr>
          </a:p>
          <a:p>
            <a:endParaRPr lang="en-CA" altLang="zh-CN" sz="2000" dirty="0" smtClean="0">
              <a:cs typeface="华文楷体"/>
            </a:endParaRPr>
          </a:p>
          <a:p>
            <a:r>
              <a:rPr lang="en-CA" sz="2000" dirty="0" smtClean="0"/>
              <a:t>Mr. Strong is a Chartered Accountant</a:t>
            </a:r>
            <a:endParaRPr lang="en-US" sz="2000" dirty="0" smtClean="0"/>
          </a:p>
        </p:txBody>
      </p:sp>
      <p:pic>
        <p:nvPicPr>
          <p:cNvPr id="2" name="Picture 2" descr="Doug Strong"/>
          <p:cNvPicPr>
            <a:picLocks noChangeAspect="1" noChangeArrowheads="1"/>
          </p:cNvPicPr>
          <p:nvPr/>
        </p:nvPicPr>
        <p:blipFill>
          <a:blip r:embed="rId4" cstate="print"/>
          <a:srcRect/>
          <a:stretch>
            <a:fillRect/>
          </a:stretch>
        </p:blipFill>
        <p:spPr bwMode="auto">
          <a:xfrm>
            <a:off x="5791200" y="1752600"/>
            <a:ext cx="2368898" cy="3124200"/>
          </a:xfrm>
          <a:prstGeom prst="rect">
            <a:avLst/>
          </a:prstGeom>
          <a:noFill/>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2438400" y="3147681"/>
            <a:ext cx="4103144" cy="3329319"/>
          </a:xfrm>
          <a:prstGeom prst="rect">
            <a:avLst/>
          </a:prstGeom>
        </p:spPr>
      </p:pic>
      <p:pic>
        <p:nvPicPr>
          <p:cNvPr id="22" name="Picture 2" descr="http://content.edgar-online.com/edgar_conv_img/2011/04/15/0000950123-11-035904_O69356O6935600A.GIF"/>
          <p:cNvPicPr>
            <a:picLocks noChangeAspect="1" noChangeArrowheads="1"/>
          </p:cNvPicPr>
          <p:nvPr/>
        </p:nvPicPr>
        <p:blipFill>
          <a:blip r:embed="rId4"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876800" y="762000"/>
            <a:ext cx="42672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ctrTitle"/>
          </p:nvPr>
        </p:nvSpPr>
        <p:spPr/>
        <p:txBody>
          <a:bodyPr/>
          <a:lstStyle/>
          <a:p>
            <a:r>
              <a:rPr lang="en-US" dirty="0" smtClean="0"/>
              <a:t>Financial Analysis</a:t>
            </a:r>
            <a:endParaRPr lang="en-US" dirty="0"/>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2011 Annual Balance Sheet    </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419600" y="762000"/>
            <a:ext cx="4724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13" name="Picture 12" descr="Untitled1.png"/>
          <p:cNvPicPr>
            <a:picLocks noChangeAspect="1"/>
          </p:cNvPicPr>
          <p:nvPr/>
        </p:nvPicPr>
        <p:blipFill>
          <a:blip r:embed="rId4" cstate="print"/>
          <a:stretch>
            <a:fillRect/>
          </a:stretch>
        </p:blipFill>
        <p:spPr>
          <a:xfrm>
            <a:off x="228600" y="762000"/>
            <a:ext cx="6471138" cy="6096000"/>
          </a:xfrm>
          <a:prstGeom prst="rect">
            <a:avLst/>
          </a:prstGeom>
        </p:spPr>
      </p:pic>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2011 Annual Income Statement</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419600" y="762000"/>
            <a:ext cx="4724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04800" y="1600200"/>
            <a:ext cx="6705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4800" y="1600200"/>
            <a:ext cx="69342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4800" y="5638800"/>
            <a:ext cx="68580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titled1.png"/>
          <p:cNvPicPr>
            <a:picLocks noChangeAspect="1"/>
          </p:cNvPicPr>
          <p:nvPr/>
        </p:nvPicPr>
        <p:blipFill>
          <a:blip r:embed="rId4" cstate="print"/>
          <a:stretch>
            <a:fillRect/>
          </a:stretch>
        </p:blipFill>
        <p:spPr>
          <a:xfrm>
            <a:off x="304800" y="1295400"/>
            <a:ext cx="7086600" cy="5562600"/>
          </a:xfrm>
          <a:prstGeom prst="rect">
            <a:avLst/>
          </a:prstGeom>
        </p:spPr>
      </p:pic>
      <p:sp>
        <p:nvSpPr>
          <p:cNvPr id="10" name="Rectangle 9"/>
          <p:cNvSpPr/>
          <p:nvPr/>
        </p:nvSpPr>
        <p:spPr>
          <a:xfrm>
            <a:off x="228600" y="1828800"/>
            <a:ext cx="7086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 y="5867400"/>
            <a:ext cx="7086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Brace 12"/>
          <p:cNvSpPr/>
          <p:nvPr/>
        </p:nvSpPr>
        <p:spPr>
          <a:xfrm rot="5400000">
            <a:off x="6407216" y="831784"/>
            <a:ext cx="330031" cy="952464"/>
          </a:xfrm>
          <a:prstGeom prst="leftBrace">
            <a:avLst/>
          </a:prstGeom>
          <a:ln>
            <a:solidFill>
              <a:srgbClr val="0D0D0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p:cNvSpPr/>
          <p:nvPr/>
        </p:nvSpPr>
        <p:spPr>
          <a:xfrm>
            <a:off x="5715000" y="838200"/>
            <a:ext cx="1846980" cy="369332"/>
          </a:xfrm>
          <a:prstGeom prst="rect">
            <a:avLst/>
          </a:prstGeom>
        </p:spPr>
        <p:txBody>
          <a:bodyPr wrap="none">
            <a:spAutoFit/>
          </a:bodyPr>
          <a:lstStyle/>
          <a:p>
            <a:r>
              <a:rPr lang="en-US" dirty="0" smtClean="0"/>
              <a:t>36.5%  </a:t>
            </a:r>
            <a:r>
              <a:rPr lang="en-US" dirty="0" err="1" smtClean="0"/>
              <a:t>YoY</a:t>
            </a:r>
            <a:r>
              <a:rPr lang="en-US" dirty="0" smtClean="0"/>
              <a:t> Growth</a:t>
            </a:r>
            <a:endParaRPr lang="en-US" dirty="0"/>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80687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2011 Annual Cash Flow Statement</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6172200" y="762000"/>
            <a:ext cx="29718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17" name="Picture 16" descr="Untitled1.png"/>
          <p:cNvPicPr>
            <a:picLocks noChangeAspect="1"/>
          </p:cNvPicPr>
          <p:nvPr/>
        </p:nvPicPr>
        <p:blipFill>
          <a:blip r:embed="rId4" cstate="print"/>
          <a:stretch>
            <a:fillRect/>
          </a:stretch>
        </p:blipFill>
        <p:spPr>
          <a:xfrm>
            <a:off x="152400" y="762000"/>
            <a:ext cx="5977526" cy="6096000"/>
          </a:xfrm>
          <a:prstGeom prst="rect">
            <a:avLst/>
          </a:prstGeom>
        </p:spPr>
      </p:pic>
      <p:sp>
        <p:nvSpPr>
          <p:cNvPr id="18" name="Rectangle 17"/>
          <p:cNvSpPr/>
          <p:nvPr/>
        </p:nvSpPr>
        <p:spPr>
          <a:xfrm>
            <a:off x="4419600" y="3505200"/>
            <a:ext cx="16002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70600" y="2514600"/>
            <a:ext cx="4572000" cy="1477328"/>
          </a:xfrm>
          <a:prstGeom prst="rect">
            <a:avLst/>
          </a:prstGeom>
        </p:spPr>
        <p:txBody>
          <a:bodyPr>
            <a:spAutoFit/>
          </a:bodyPr>
          <a:lstStyle/>
          <a:p>
            <a:r>
              <a:rPr lang="en-US" dirty="0" smtClean="0"/>
              <a:t>A</a:t>
            </a:r>
            <a:r>
              <a:rPr lang="en-CA" dirty="0" err="1" smtClean="0"/>
              <a:t>pprox</a:t>
            </a:r>
            <a:r>
              <a:rPr lang="en-CA" dirty="0" smtClean="0"/>
              <a:t>. FCF:</a:t>
            </a:r>
          </a:p>
          <a:p>
            <a:r>
              <a:rPr lang="en-CA" dirty="0" smtClean="0"/>
              <a:t>=532772-726357</a:t>
            </a:r>
          </a:p>
          <a:p>
            <a:r>
              <a:rPr lang="en-CA" dirty="0" smtClean="0"/>
              <a:t>= </a:t>
            </a:r>
            <a:r>
              <a:rPr lang="en-CA" dirty="0" smtClean="0">
                <a:solidFill>
                  <a:srgbClr val="FF0000"/>
                </a:solidFill>
              </a:rPr>
              <a:t>(193585)</a:t>
            </a:r>
          </a:p>
          <a:p>
            <a:endParaRPr lang="en-CA" dirty="0" smtClean="0">
              <a:solidFill>
                <a:srgbClr val="FF0000"/>
              </a:solidFill>
            </a:endParaRPr>
          </a:p>
          <a:p>
            <a:endParaRPr lang="en-CA" dirty="0" smtClean="0">
              <a:solidFill>
                <a:srgbClr val="FF0000"/>
              </a:solidFill>
            </a:endParaRPr>
          </a:p>
        </p:txBody>
      </p:sp>
      <p:sp>
        <p:nvSpPr>
          <p:cNvPr id="20" name="Rectangle 19"/>
          <p:cNvSpPr/>
          <p:nvPr/>
        </p:nvSpPr>
        <p:spPr>
          <a:xfrm>
            <a:off x="152400" y="3962400"/>
            <a:ext cx="58674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72200" y="3429000"/>
            <a:ext cx="4572000" cy="923330"/>
          </a:xfrm>
          <a:prstGeom prst="rect">
            <a:avLst/>
          </a:prstGeom>
        </p:spPr>
        <p:txBody>
          <a:bodyPr>
            <a:spAutoFit/>
          </a:bodyPr>
          <a:lstStyle/>
          <a:p>
            <a:r>
              <a:rPr lang="en-CA" dirty="0" smtClean="0"/>
              <a:t>Last years approx. FCF:</a:t>
            </a:r>
          </a:p>
          <a:p>
            <a:r>
              <a:rPr lang="en-CA" dirty="0" smtClean="0"/>
              <a:t>= 306264-175901</a:t>
            </a:r>
          </a:p>
          <a:p>
            <a:r>
              <a:rPr lang="en-CA" dirty="0" smtClean="0"/>
              <a:t>= 130363</a:t>
            </a:r>
            <a:endParaRPr lang="en-CA" dirty="0"/>
          </a:p>
        </p:txBody>
      </p:sp>
      <p:sp>
        <p:nvSpPr>
          <p:cNvPr id="10" name="Rectangle 9"/>
          <p:cNvSpPr/>
          <p:nvPr/>
        </p:nvSpPr>
        <p:spPr>
          <a:xfrm>
            <a:off x="0" y="6629400"/>
            <a:ext cx="6019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2012 Q3 Balance Sheet    </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419600" y="762000"/>
            <a:ext cx="4724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11" name="Picture 10" descr="Untitled1.png"/>
          <p:cNvPicPr>
            <a:picLocks noChangeAspect="1"/>
          </p:cNvPicPr>
          <p:nvPr/>
        </p:nvPicPr>
        <p:blipFill>
          <a:blip r:embed="rId4" cstate="print"/>
          <a:stretch>
            <a:fillRect/>
          </a:stretch>
        </p:blipFill>
        <p:spPr>
          <a:xfrm>
            <a:off x="228600" y="762000"/>
            <a:ext cx="6477000" cy="5943600"/>
          </a:xfrm>
          <a:prstGeom prst="rect">
            <a:avLst/>
          </a:prstGeom>
        </p:spPr>
      </p:pic>
      <p:sp>
        <p:nvSpPr>
          <p:cNvPr id="12" name="Rectangle 11"/>
          <p:cNvSpPr/>
          <p:nvPr/>
        </p:nvSpPr>
        <p:spPr>
          <a:xfrm>
            <a:off x="152400" y="4953000"/>
            <a:ext cx="6705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1340" y="1560786"/>
            <a:ext cx="6705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8600" y="5943600"/>
            <a:ext cx="6705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58000" y="4800600"/>
            <a:ext cx="2286000" cy="1169551"/>
          </a:xfrm>
          <a:prstGeom prst="rect">
            <a:avLst/>
          </a:prstGeom>
          <a:noFill/>
        </p:spPr>
        <p:txBody>
          <a:bodyPr wrap="square" rtlCol="0">
            <a:spAutoFit/>
          </a:bodyPr>
          <a:lstStyle/>
          <a:p>
            <a:r>
              <a:rPr lang="en-US" sz="1400" dirty="0" smtClean="0"/>
              <a:t>Unsecured senior notes:</a:t>
            </a:r>
          </a:p>
          <a:p>
            <a:r>
              <a:rPr lang="en-US" sz="1400" dirty="0" smtClean="0"/>
              <a:t>$US650 mil 6.25% due in 2020</a:t>
            </a:r>
            <a:endParaRPr lang="en-US" dirty="0" smtClean="0"/>
          </a:p>
          <a:p>
            <a:r>
              <a:rPr lang="en-US" sz="1400" dirty="0" smtClean="0"/>
              <a:t>$400 mil 6.5% due in 2012</a:t>
            </a:r>
          </a:p>
          <a:p>
            <a:r>
              <a:rPr lang="en-US" sz="1400" dirty="0" smtClean="0"/>
              <a:t>$200 mil 6.5% due in 2019</a:t>
            </a:r>
          </a:p>
          <a:p>
            <a:endParaRPr lang="en-US" sz="1400" dirty="0" smtClean="0"/>
          </a:p>
        </p:txBody>
      </p:sp>
      <p:sp>
        <p:nvSpPr>
          <p:cNvPr id="18" name="TextBox 17"/>
          <p:cNvSpPr txBox="1"/>
          <p:nvPr/>
        </p:nvSpPr>
        <p:spPr>
          <a:xfrm>
            <a:off x="7006940" y="5943600"/>
            <a:ext cx="2137060" cy="307777"/>
          </a:xfrm>
          <a:prstGeom prst="rect">
            <a:avLst/>
          </a:prstGeom>
          <a:noFill/>
        </p:spPr>
        <p:txBody>
          <a:bodyPr wrap="none" rtlCol="0">
            <a:spAutoFit/>
          </a:bodyPr>
          <a:lstStyle/>
          <a:p>
            <a:r>
              <a:rPr lang="en-US" sz="1400" dirty="0" smtClean="0"/>
              <a:t>Positive net income flowing in</a:t>
            </a:r>
            <a:endParaRPr lang="en-US" sz="1400" dirty="0"/>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2012 Q3 Income Statement</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419600" y="762000"/>
            <a:ext cx="4724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04800" y="1600200"/>
            <a:ext cx="67056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ntitled1.png"/>
          <p:cNvPicPr>
            <a:picLocks noChangeAspect="1"/>
          </p:cNvPicPr>
          <p:nvPr/>
        </p:nvPicPr>
        <p:blipFill>
          <a:blip r:embed="rId4" cstate="print"/>
          <a:stretch>
            <a:fillRect/>
          </a:stretch>
        </p:blipFill>
        <p:spPr>
          <a:xfrm>
            <a:off x="304800" y="914400"/>
            <a:ext cx="6935168" cy="5791200"/>
          </a:xfrm>
          <a:prstGeom prst="rect">
            <a:avLst/>
          </a:prstGeom>
        </p:spPr>
      </p:pic>
      <p:sp>
        <p:nvSpPr>
          <p:cNvPr id="12" name="Rectangle 11"/>
          <p:cNvSpPr/>
          <p:nvPr/>
        </p:nvSpPr>
        <p:spPr>
          <a:xfrm>
            <a:off x="304800" y="1600200"/>
            <a:ext cx="69342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4800" y="5638800"/>
            <a:ext cx="68580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84611" y="138513"/>
            <a:ext cx="5935189" cy="830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2012 Q3 Cash Flow Statement</a:t>
            </a:r>
            <a:endParaRPr lang="en-US" sz="3200" b="1" dirty="0"/>
          </a:p>
        </p:txBody>
      </p:sp>
      <p:pic>
        <p:nvPicPr>
          <p:cNvPr id="22" name="Picture 2" descr="http://content.edgar-online.com/edgar_conv_img/2011/04/15/0000950123-11-035904_O69356O6935600A.GIF"/>
          <p:cNvPicPr>
            <a:picLocks noChangeAspect="1" noChangeArrowheads="1"/>
          </p:cNvPicPr>
          <p:nvPr/>
        </p:nvPicPr>
        <p:blipFill>
          <a:blip r:embed="rId3" cstate="print"/>
          <a:srcRect/>
          <a:stretch>
            <a:fillRect/>
          </a:stretch>
        </p:blipFill>
        <p:spPr bwMode="auto">
          <a:xfrm>
            <a:off x="7543800" y="152400"/>
            <a:ext cx="1400175" cy="533400"/>
          </a:xfrm>
          <a:prstGeom prst="rect">
            <a:avLst/>
          </a:prstGeom>
          <a:noFill/>
        </p:spPr>
      </p:pic>
      <p:cxnSp>
        <p:nvCxnSpPr>
          <p:cNvPr id="16" name="Straight Connector 15"/>
          <p:cNvCxnSpPr/>
          <p:nvPr/>
        </p:nvCxnSpPr>
        <p:spPr>
          <a:xfrm>
            <a:off x="4419600" y="762000"/>
            <a:ext cx="4724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13" name="Picture 12" descr="Untitled1.png"/>
          <p:cNvPicPr>
            <a:picLocks noChangeAspect="1"/>
          </p:cNvPicPr>
          <p:nvPr/>
        </p:nvPicPr>
        <p:blipFill>
          <a:blip r:embed="rId4" cstate="print"/>
          <a:stretch>
            <a:fillRect/>
          </a:stretch>
        </p:blipFill>
        <p:spPr>
          <a:xfrm>
            <a:off x="0" y="762000"/>
            <a:ext cx="5890005" cy="6096000"/>
          </a:xfrm>
          <a:prstGeom prst="rect">
            <a:avLst/>
          </a:prstGeom>
        </p:spPr>
      </p:pic>
      <p:sp>
        <p:nvSpPr>
          <p:cNvPr id="17" name="Rectangle 16"/>
          <p:cNvSpPr/>
          <p:nvPr/>
        </p:nvSpPr>
        <p:spPr>
          <a:xfrm>
            <a:off x="2819400" y="3352800"/>
            <a:ext cx="3429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3810000"/>
            <a:ext cx="60198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248400" y="2590800"/>
            <a:ext cx="3733800" cy="1200329"/>
          </a:xfrm>
          <a:prstGeom prst="rect">
            <a:avLst/>
          </a:prstGeom>
        </p:spPr>
        <p:txBody>
          <a:bodyPr wrap="square">
            <a:spAutoFit/>
          </a:bodyPr>
          <a:lstStyle/>
          <a:p>
            <a:r>
              <a:rPr lang="en-US" dirty="0" smtClean="0"/>
              <a:t>A</a:t>
            </a:r>
            <a:r>
              <a:rPr lang="en-CA" dirty="0" err="1" smtClean="0"/>
              <a:t>pprox</a:t>
            </a:r>
            <a:r>
              <a:rPr lang="en-CA" dirty="0" smtClean="0"/>
              <a:t>. FCF:</a:t>
            </a:r>
          </a:p>
          <a:p>
            <a:r>
              <a:rPr lang="en-CA" dirty="0" smtClean="0"/>
              <a:t>498969-681407= 182438</a:t>
            </a:r>
          </a:p>
          <a:p>
            <a:r>
              <a:rPr lang="en-CA" dirty="0" smtClean="0"/>
              <a:t>Last years approx. FCFF:</a:t>
            </a:r>
          </a:p>
          <a:p>
            <a:r>
              <a:rPr lang="en-CA" dirty="0" smtClean="0"/>
              <a:t>313915-398370= 84455</a:t>
            </a:r>
          </a:p>
        </p:txBody>
      </p:sp>
      <p:sp>
        <p:nvSpPr>
          <p:cNvPr id="9" name="Rectangle 8"/>
          <p:cNvSpPr/>
          <p:nvPr/>
        </p:nvSpPr>
        <p:spPr>
          <a:xfrm>
            <a:off x="0" y="6705600"/>
            <a:ext cx="60198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4577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normAutofit/>
          </a:bodyPr>
          <a:lstStyle/>
          <a:p>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HOLD</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itle 3"/>
          <p:cNvSpPr>
            <a:spLocks noGrp="1"/>
          </p:cNvSpPr>
          <p:nvPr>
            <p:ph type="ctrTitle"/>
          </p:nvPr>
        </p:nvSpPr>
        <p:spPr/>
        <p:txBody>
          <a:bodyPr/>
          <a:lstStyle/>
          <a:p>
            <a:r>
              <a:rPr lang="en-US" dirty="0" smtClean="0"/>
              <a:t>Recommendation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a:stretch>
            <a:fillRect/>
          </a:stretch>
        </p:blipFill>
        <p:spPr bwMode="auto">
          <a:xfrm>
            <a:off x="0" y="0"/>
            <a:ext cx="9277350" cy="2095500"/>
          </a:xfrm>
          <a:prstGeom prst="rect">
            <a:avLst/>
          </a:prstGeom>
          <a:noFill/>
          <a:ln w="9525">
            <a:noFill/>
            <a:miter lim="800000"/>
            <a:headEnd/>
            <a:tailEnd/>
          </a:ln>
        </p:spPr>
      </p:pic>
      <p:pic>
        <p:nvPicPr>
          <p:cNvPr id="6" name="Picture 3" descr="Mccoy Global.jpg"/>
          <p:cNvPicPr>
            <a:picLocks noChangeAspect="1"/>
          </p:cNvPicPr>
          <p:nvPr/>
        </p:nvPicPr>
        <p:blipFill>
          <a:blip r:embed="rId3" cstate="print"/>
          <a:srcRect/>
          <a:stretch>
            <a:fillRect/>
          </a:stretch>
        </p:blipFill>
        <p:spPr bwMode="auto">
          <a:xfrm>
            <a:off x="2190750" y="2095500"/>
            <a:ext cx="4895850" cy="1562100"/>
          </a:xfrm>
          <a:prstGeom prst="rect">
            <a:avLst/>
          </a:prstGeom>
          <a:noFill/>
          <a:ln w="9525">
            <a:noFill/>
            <a:miter lim="800000"/>
            <a:headEnd/>
            <a:tailEnd/>
          </a:ln>
        </p:spPr>
      </p:pic>
      <p:pic>
        <p:nvPicPr>
          <p:cNvPr id="7" name="Picture 1"/>
          <p:cNvPicPr>
            <a:picLocks noChangeAspect="1"/>
          </p:cNvPicPr>
          <p:nvPr/>
        </p:nvPicPr>
        <p:blipFill>
          <a:blip r:embed="rId4" cstate="print"/>
          <a:srcRect/>
          <a:stretch>
            <a:fillRect/>
          </a:stretch>
        </p:blipFill>
        <p:spPr bwMode="auto">
          <a:xfrm>
            <a:off x="0" y="3668110"/>
            <a:ext cx="9277350" cy="1768475"/>
          </a:xfrm>
          <a:prstGeom prst="rect">
            <a:avLst/>
          </a:prstGeom>
          <a:noFill/>
          <a:ln w="9525">
            <a:noFill/>
            <a:miter lim="800000"/>
            <a:headEnd/>
            <a:tailEnd/>
          </a:ln>
        </p:spPr>
      </p:pic>
      <p:pic>
        <p:nvPicPr>
          <p:cNvPr id="8" name="Picture 2"/>
          <p:cNvPicPr>
            <a:picLocks noChangeAspect="1"/>
          </p:cNvPicPr>
          <p:nvPr/>
        </p:nvPicPr>
        <p:blipFill>
          <a:blip r:embed="rId5" cstate="print"/>
          <a:srcRect/>
          <a:stretch>
            <a:fillRect/>
          </a:stretch>
        </p:blipFill>
        <p:spPr bwMode="auto">
          <a:xfrm>
            <a:off x="0" y="5436585"/>
            <a:ext cx="9277350" cy="1874838"/>
          </a:xfrm>
          <a:prstGeom prst="rect">
            <a:avLst/>
          </a:prstGeom>
          <a:noFill/>
          <a:ln w="9525">
            <a:noFill/>
            <a:miter lim="800000"/>
            <a:headEnd/>
            <a:tailEnd/>
          </a:ln>
        </p:spPr>
      </p:pic>
    </p:spTree>
    <p:extLst>
      <p:ext uri="{BB962C8B-B14F-4D97-AF65-F5344CB8AC3E}">
        <p14:creationId xmlns:p14="http://schemas.microsoft.com/office/powerpoint/2010/main" val="2468082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a:bodyPr>
          <a:lstStyle/>
          <a:p>
            <a:r>
              <a:rPr lang="en-US" dirty="0" smtClean="0"/>
              <a:t>Oil &amp; Gas Industry Characteristics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38400" y="1295402"/>
            <a:ext cx="6172200" cy="1200329"/>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Numerous participants</a:t>
            </a:r>
          </a:p>
          <a:p>
            <a:endParaRPr lang="en-US" dirty="0"/>
          </a:p>
          <a:p>
            <a:r>
              <a:rPr lang="en-US" dirty="0"/>
              <a:t>Intense price competition</a:t>
            </a:r>
          </a:p>
        </p:txBody>
      </p:sp>
      <p:pic>
        <p:nvPicPr>
          <p:cNvPr id="19" name="Picture 2"/>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ackgroundRemoval t="29290" b="87601" l="14970" r="87635">
                        <a14:foregroundMark x1="29004" y1="41536" x2="29004" y2="41536"/>
                        <a14:foregroundMark x1="41699" y1="74349" x2="41699" y2="74349"/>
                        <a14:foregroundMark x1="48340" y1="83594" x2="48340" y2="83594"/>
                        <a14:foregroundMark x1="45117" y1="85286" x2="45117" y2="85286"/>
                        <a14:foregroundMark x1="63379" y1="86458" x2="63379" y2="86458"/>
                        <a14:foregroundMark x1="60449" y1="78646" x2="60449" y2="78646"/>
                        <a14:foregroundMark x1="63184" y1="79818" x2="63184" y2="79818"/>
                      </a14:backgroundRemoval>
                    </a14:imgEffect>
                  </a14:imgLayer>
                </a14:imgProps>
              </a:ext>
            </a:extLst>
          </a:blip>
          <a:srcRect l="5887" t="22001" r="3282" b="5110"/>
          <a:stretch>
            <a:fillRect/>
          </a:stretch>
        </p:blipFill>
        <p:spPr bwMode="auto">
          <a:xfrm>
            <a:off x="1905000" y="1695510"/>
            <a:ext cx="8352928" cy="5452442"/>
          </a:xfrm>
          <a:prstGeom prst="rect">
            <a:avLst/>
          </a:prstGeom>
          <a:noFill/>
        </p:spPr>
      </p:pic>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20" name="TextBox 19"/>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Tree>
    <p:extLst>
      <p:ext uri="{BB962C8B-B14F-4D97-AF65-F5344CB8AC3E}">
        <p14:creationId xmlns:p14="http://schemas.microsoft.com/office/powerpoint/2010/main" val="391610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4" name="Title 1"/>
          <p:cNvSpPr>
            <a:spLocks noGrp="1"/>
          </p:cNvSpPr>
          <p:nvPr>
            <p:ph type="title"/>
          </p:nvPr>
        </p:nvSpPr>
        <p:spPr>
          <a:xfrm>
            <a:off x="457200" y="2654300"/>
            <a:ext cx="8229600" cy="1143000"/>
          </a:xfrm>
        </p:spPr>
        <p:txBody>
          <a:bodyPr/>
          <a:lstStyle/>
          <a:p>
            <a:r>
              <a:rPr lang="en-US" smtClean="0"/>
              <a:t>COMPANY SNAPSHOT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5"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098" name="Picture 2"/>
          <p:cNvPicPr>
            <a:picLocks noChangeAspect="1"/>
          </p:cNvPicPr>
          <p:nvPr/>
        </p:nvPicPr>
        <p:blipFill>
          <a:blip r:embed="rId4" cstate="print"/>
          <a:srcRect/>
          <a:stretch>
            <a:fillRect/>
          </a:stretch>
        </p:blipFill>
        <p:spPr bwMode="auto">
          <a:xfrm>
            <a:off x="152400" y="0"/>
            <a:ext cx="7210425" cy="559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4"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2" name="Title 1"/>
          <p:cNvSpPr>
            <a:spLocks noGrp="1"/>
          </p:cNvSpPr>
          <p:nvPr>
            <p:ph type="title"/>
          </p:nvPr>
        </p:nvSpPr>
        <p:spPr/>
        <p:txBody>
          <a:bodyPr/>
          <a:lstStyle/>
          <a:p>
            <a:r>
              <a:rPr lang="en-US" smtClean="0"/>
              <a:t>MCB-t 1 year chart</a:t>
            </a:r>
          </a:p>
        </p:txBody>
      </p:sp>
      <p:pic>
        <p:nvPicPr>
          <p:cNvPr id="5123" name="Picture 3"/>
          <p:cNvPicPr>
            <a:picLocks noChangeAspect="1"/>
          </p:cNvPicPr>
          <p:nvPr/>
        </p:nvPicPr>
        <p:blipFill>
          <a:blip r:embed="rId3" cstate="print"/>
          <a:srcRect/>
          <a:stretch>
            <a:fillRect/>
          </a:stretch>
        </p:blipFill>
        <p:spPr bwMode="auto">
          <a:xfrm>
            <a:off x="134938" y="1246188"/>
            <a:ext cx="8551862" cy="440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4"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146" name="Title 1"/>
          <p:cNvSpPr>
            <a:spLocks noGrp="1"/>
          </p:cNvSpPr>
          <p:nvPr>
            <p:ph type="title"/>
          </p:nvPr>
        </p:nvSpPr>
        <p:spPr/>
        <p:txBody>
          <a:bodyPr/>
          <a:lstStyle/>
          <a:p>
            <a:r>
              <a:rPr lang="en-US" smtClean="0"/>
              <a:t>MCB-t 5 year chart</a:t>
            </a:r>
          </a:p>
        </p:txBody>
      </p:sp>
      <p:pic>
        <p:nvPicPr>
          <p:cNvPr id="6147" name="Picture 3"/>
          <p:cNvPicPr>
            <a:picLocks noChangeAspect="1"/>
          </p:cNvPicPr>
          <p:nvPr/>
        </p:nvPicPr>
        <p:blipFill>
          <a:blip r:embed="rId3" cstate="print"/>
          <a:srcRect/>
          <a:stretch>
            <a:fillRect/>
          </a:stretch>
        </p:blipFill>
        <p:spPr bwMode="auto">
          <a:xfrm>
            <a:off x="168275" y="1222375"/>
            <a:ext cx="8588375" cy="441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170" name="Title 1"/>
          <p:cNvSpPr>
            <a:spLocks noGrp="1"/>
          </p:cNvSpPr>
          <p:nvPr>
            <p:ph type="title"/>
          </p:nvPr>
        </p:nvSpPr>
        <p:spPr/>
        <p:txBody>
          <a:bodyPr/>
          <a:lstStyle/>
          <a:p>
            <a:r>
              <a:rPr lang="en-US" smtClean="0"/>
              <a:t>MCB-t 10 year chart</a:t>
            </a:r>
          </a:p>
        </p:txBody>
      </p:sp>
      <p:pic>
        <p:nvPicPr>
          <p:cNvPr id="7171" name="Picture 3"/>
          <p:cNvPicPr>
            <a:picLocks noChangeAspect="1"/>
          </p:cNvPicPr>
          <p:nvPr/>
        </p:nvPicPr>
        <p:blipFill>
          <a:blip r:embed="rId3" cstate="print"/>
          <a:srcRect/>
          <a:stretch>
            <a:fillRect/>
          </a:stretch>
        </p:blipFill>
        <p:spPr bwMode="auto">
          <a:xfrm>
            <a:off x="225425" y="1417638"/>
            <a:ext cx="8461375"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4" name="Title 1"/>
          <p:cNvSpPr>
            <a:spLocks noGrp="1"/>
          </p:cNvSpPr>
          <p:nvPr>
            <p:ph type="title"/>
          </p:nvPr>
        </p:nvSpPr>
        <p:spPr/>
        <p:txBody>
          <a:bodyPr/>
          <a:lstStyle/>
          <a:p>
            <a:r>
              <a:rPr lang="en-US" smtClean="0"/>
              <a:t>Earnings Per Share</a:t>
            </a:r>
          </a:p>
        </p:txBody>
      </p:sp>
      <p:pic>
        <p:nvPicPr>
          <p:cNvPr id="8195" name="Picture 6"/>
          <p:cNvPicPr>
            <a:picLocks noChangeAspect="1"/>
          </p:cNvPicPr>
          <p:nvPr/>
        </p:nvPicPr>
        <p:blipFill>
          <a:blip r:embed="rId4" cstate="print"/>
          <a:srcRect/>
          <a:stretch>
            <a:fillRect/>
          </a:stretch>
        </p:blipFill>
        <p:spPr bwMode="auto">
          <a:xfrm>
            <a:off x="1698625" y="1417638"/>
            <a:ext cx="3792538" cy="4452937"/>
          </a:xfrm>
          <a:prstGeom prst="rect">
            <a:avLst/>
          </a:prstGeom>
          <a:noFill/>
          <a:ln w="9525">
            <a:noFill/>
            <a:miter lim="800000"/>
            <a:headEnd/>
            <a:tailEnd/>
          </a:ln>
        </p:spPr>
      </p:pic>
      <p:sp>
        <p:nvSpPr>
          <p:cNvPr id="8196" name="TextBox 4"/>
          <p:cNvSpPr txBox="1">
            <a:spLocks noChangeArrowheads="1"/>
          </p:cNvSpPr>
          <p:nvPr/>
        </p:nvSpPr>
        <p:spPr bwMode="auto">
          <a:xfrm>
            <a:off x="6224588" y="1860550"/>
            <a:ext cx="2462212" cy="3324225"/>
          </a:xfrm>
          <a:prstGeom prst="rect">
            <a:avLst/>
          </a:prstGeom>
          <a:noFill/>
          <a:ln w="9525">
            <a:noFill/>
            <a:miter lim="800000"/>
            <a:headEnd/>
            <a:tailEnd/>
          </a:ln>
        </p:spPr>
        <p:txBody>
          <a:bodyPr>
            <a:spAutoFit/>
          </a:bodyPr>
          <a:lstStyle/>
          <a:p>
            <a:pPr marL="285750" indent="-285750">
              <a:buFont typeface="Arial" pitchFamily="34" charset="0"/>
              <a:buChar char="•"/>
            </a:pPr>
            <a:r>
              <a:rPr lang="en-US" sz="3000"/>
              <a:t>Has grown over the last 2 years</a:t>
            </a:r>
            <a:br>
              <a:rPr lang="en-US" sz="3000"/>
            </a:br>
            <a:endParaRPr lang="en-US" sz="3000"/>
          </a:p>
          <a:p>
            <a:pPr marL="285750" indent="-285750">
              <a:buFont typeface="Arial" pitchFamily="34" charset="0"/>
              <a:buChar char="•"/>
            </a:pPr>
            <a:r>
              <a:rPr lang="en-US" sz="3000"/>
              <a:t>Growth expected to continue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218" name="Title 1"/>
          <p:cNvSpPr>
            <a:spLocks noGrp="1"/>
          </p:cNvSpPr>
          <p:nvPr>
            <p:ph type="title"/>
          </p:nvPr>
        </p:nvSpPr>
        <p:spPr>
          <a:xfrm>
            <a:off x="457200" y="2474913"/>
            <a:ext cx="8229600" cy="1143000"/>
          </a:xfrm>
        </p:spPr>
        <p:txBody>
          <a:bodyPr/>
          <a:lstStyle/>
          <a:p>
            <a:r>
              <a:rPr lang="en-US" smtClean="0"/>
              <a:t>COMPANY OVERVIEW</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5"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42" name="Title 1"/>
          <p:cNvSpPr>
            <a:spLocks noGrp="1"/>
          </p:cNvSpPr>
          <p:nvPr>
            <p:ph type="title"/>
          </p:nvPr>
        </p:nvSpPr>
        <p:spPr/>
        <p:txBody>
          <a:bodyPr/>
          <a:lstStyle/>
          <a:p>
            <a:r>
              <a:rPr lang="en-US" smtClean="0"/>
              <a:t>Energy Products and Services</a:t>
            </a:r>
          </a:p>
        </p:txBody>
      </p:sp>
      <p:sp>
        <p:nvSpPr>
          <p:cNvPr id="3" name="Content Placeholder 2"/>
          <p:cNvSpPr>
            <a:spLocks noGrp="1"/>
          </p:cNvSpPr>
          <p:nvPr>
            <p:ph idx="1"/>
          </p:nvPr>
        </p:nvSpPr>
        <p:spPr/>
        <p:txBody>
          <a:bodyPr rtlCol="0">
            <a:normAutofit/>
          </a:bodyPr>
          <a:lstStyle/>
          <a:p>
            <a:pPr fontAlgn="auto">
              <a:spcAft>
                <a:spcPts val="0"/>
              </a:spcAft>
              <a:buFont typeface="Arial"/>
              <a:buChar char="•"/>
              <a:defRPr/>
            </a:pPr>
            <a:r>
              <a:rPr lang="en-US" dirty="0" smtClean="0">
                <a:ea typeface="+mn-ea"/>
              </a:rPr>
              <a:t>Drilling and Completions</a:t>
            </a:r>
          </a:p>
          <a:p>
            <a:pPr fontAlgn="auto">
              <a:spcAft>
                <a:spcPts val="0"/>
              </a:spcAft>
              <a:buFont typeface="Arial"/>
              <a:buChar char="•"/>
              <a:defRPr/>
            </a:pPr>
            <a:endParaRPr lang="en-US" dirty="0">
              <a:ea typeface="+mn-ea"/>
            </a:endParaRPr>
          </a:p>
          <a:p>
            <a:pPr fontAlgn="auto">
              <a:spcAft>
                <a:spcPts val="0"/>
              </a:spcAft>
              <a:buFont typeface="Arial"/>
              <a:buChar char="•"/>
              <a:defRPr/>
            </a:pPr>
            <a:endParaRPr lang="en-US" dirty="0" smtClean="0">
              <a:ea typeface="+mn-ea"/>
            </a:endParaRPr>
          </a:p>
          <a:p>
            <a:pPr fontAlgn="auto">
              <a:spcAft>
                <a:spcPts val="0"/>
              </a:spcAft>
              <a:buFont typeface="Arial"/>
              <a:buChar char="•"/>
              <a:defRPr/>
            </a:pPr>
            <a:endParaRPr lang="en-US" dirty="0" smtClean="0">
              <a:ea typeface="+mn-ea"/>
            </a:endParaRPr>
          </a:p>
          <a:p>
            <a:pPr fontAlgn="auto">
              <a:spcAft>
                <a:spcPts val="0"/>
              </a:spcAft>
              <a:buFont typeface="Arial"/>
              <a:buChar char="•"/>
              <a:defRPr/>
            </a:pPr>
            <a:r>
              <a:rPr lang="en-US" dirty="0" smtClean="0">
                <a:ea typeface="+mn-ea"/>
              </a:rPr>
              <a:t>Coatings and Hydraulics</a:t>
            </a:r>
            <a:endParaRPr lang="en-US" dirty="0">
              <a:ea typeface="+mn-ea"/>
            </a:endParaRPr>
          </a:p>
          <a:p>
            <a:pPr marL="0" indent="0" fontAlgn="auto">
              <a:spcAft>
                <a:spcPts val="0"/>
              </a:spcAft>
              <a:buFont typeface="Arial"/>
              <a:buNone/>
              <a:defRPr/>
            </a:pPr>
            <a:endParaRPr lang="en-US" dirty="0">
              <a:ea typeface="+mn-ea"/>
            </a:endParaRPr>
          </a:p>
        </p:txBody>
      </p:sp>
      <p:pic>
        <p:nvPicPr>
          <p:cNvPr id="10244" name="Picture 3"/>
          <p:cNvPicPr>
            <a:picLocks noChangeAspect="1"/>
          </p:cNvPicPr>
          <p:nvPr/>
        </p:nvPicPr>
        <p:blipFill>
          <a:blip r:embed="rId4" cstate="print"/>
          <a:srcRect/>
          <a:stretch>
            <a:fillRect/>
          </a:stretch>
        </p:blipFill>
        <p:spPr bwMode="auto">
          <a:xfrm>
            <a:off x="404922" y="3867943"/>
            <a:ext cx="8229600" cy="1211263"/>
          </a:xfrm>
          <a:prstGeom prst="rect">
            <a:avLst/>
          </a:prstGeom>
          <a:noFill/>
          <a:ln w="9525">
            <a:noFill/>
            <a:miter lim="800000"/>
            <a:headEnd/>
            <a:tailEnd/>
          </a:ln>
        </p:spPr>
      </p:pic>
      <p:pic>
        <p:nvPicPr>
          <p:cNvPr id="10245" name="Picture 4"/>
          <p:cNvPicPr>
            <a:picLocks noChangeAspect="1"/>
          </p:cNvPicPr>
          <p:nvPr/>
        </p:nvPicPr>
        <p:blipFill>
          <a:blip r:embed="rId5" cstate="print"/>
          <a:srcRect/>
          <a:stretch>
            <a:fillRect/>
          </a:stretch>
        </p:blipFill>
        <p:spPr bwMode="auto">
          <a:xfrm>
            <a:off x="404922" y="1981200"/>
            <a:ext cx="8266112" cy="127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8"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266" name="Title 1"/>
          <p:cNvSpPr>
            <a:spLocks noGrp="1"/>
          </p:cNvSpPr>
          <p:nvPr>
            <p:ph type="title"/>
          </p:nvPr>
        </p:nvSpPr>
        <p:spPr/>
        <p:txBody>
          <a:bodyPr/>
          <a:lstStyle/>
          <a:p>
            <a:r>
              <a:rPr lang="en-US" smtClean="0"/>
              <a:t>Mobile Solutions</a:t>
            </a:r>
          </a:p>
        </p:txBody>
      </p:sp>
      <p:sp>
        <p:nvSpPr>
          <p:cNvPr id="11267" name="Content Placeholder 2"/>
          <p:cNvSpPr>
            <a:spLocks noGrp="1"/>
          </p:cNvSpPr>
          <p:nvPr>
            <p:ph idx="1"/>
          </p:nvPr>
        </p:nvSpPr>
        <p:spPr/>
        <p:txBody>
          <a:bodyPr/>
          <a:lstStyle/>
          <a:p>
            <a:r>
              <a:rPr lang="en-US" smtClean="0"/>
              <a:t>Trailers</a:t>
            </a:r>
          </a:p>
        </p:txBody>
      </p:sp>
      <p:pic>
        <p:nvPicPr>
          <p:cNvPr id="11268" name="Picture 5"/>
          <p:cNvPicPr>
            <a:picLocks noChangeAspect="1"/>
          </p:cNvPicPr>
          <p:nvPr/>
        </p:nvPicPr>
        <p:blipFill>
          <a:blip r:embed="rId4" cstate="print"/>
          <a:srcRect/>
          <a:stretch>
            <a:fillRect/>
          </a:stretch>
        </p:blipFill>
        <p:spPr bwMode="auto">
          <a:xfrm>
            <a:off x="728663" y="2239963"/>
            <a:ext cx="5226050" cy="2125662"/>
          </a:xfrm>
          <a:prstGeom prst="rect">
            <a:avLst/>
          </a:prstGeom>
          <a:noFill/>
          <a:ln w="9525">
            <a:noFill/>
            <a:miter lim="800000"/>
            <a:headEnd/>
            <a:tailEnd/>
          </a:ln>
        </p:spPr>
      </p:pic>
      <p:pic>
        <p:nvPicPr>
          <p:cNvPr id="11269" name="Picture 6"/>
          <p:cNvPicPr>
            <a:picLocks noChangeAspect="1"/>
          </p:cNvPicPr>
          <p:nvPr/>
        </p:nvPicPr>
        <p:blipFill>
          <a:blip r:embed="rId5" cstate="print"/>
          <a:srcRect/>
          <a:stretch>
            <a:fillRect/>
          </a:stretch>
        </p:blipFill>
        <p:spPr bwMode="auto">
          <a:xfrm>
            <a:off x="3125788" y="3543300"/>
            <a:ext cx="5226050" cy="211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290" name="Title 1"/>
          <p:cNvSpPr>
            <a:spLocks noGrp="1"/>
          </p:cNvSpPr>
          <p:nvPr>
            <p:ph type="title"/>
          </p:nvPr>
        </p:nvSpPr>
        <p:spPr/>
        <p:txBody>
          <a:bodyPr/>
          <a:lstStyle/>
          <a:p>
            <a:r>
              <a:rPr lang="en-US" smtClean="0"/>
              <a:t>Drilling and Completions</a:t>
            </a:r>
          </a:p>
        </p:txBody>
      </p:sp>
      <p:sp>
        <p:nvSpPr>
          <p:cNvPr id="3" name="Content Placeholder 2"/>
          <p:cNvSpPr>
            <a:spLocks noGrp="1"/>
          </p:cNvSpPr>
          <p:nvPr>
            <p:ph idx="1"/>
          </p:nvPr>
        </p:nvSpPr>
        <p:spPr/>
        <p:txBody>
          <a:bodyPr rtlCol="0">
            <a:normAutofit/>
          </a:bodyPr>
          <a:lstStyle/>
          <a:p>
            <a:pPr fontAlgn="auto">
              <a:spcAft>
                <a:spcPts val="0"/>
              </a:spcAft>
              <a:buFont typeface="Arial"/>
              <a:buChar char="•"/>
              <a:defRPr/>
            </a:pPr>
            <a:r>
              <a:rPr lang="en-US" dirty="0">
                <a:ea typeface="+mn-ea"/>
                <a:hlinkClick r:id="rId4"/>
              </a:rPr>
              <a:t>Tubular Products</a:t>
            </a:r>
          </a:p>
          <a:p>
            <a:pPr fontAlgn="auto">
              <a:spcAft>
                <a:spcPts val="0"/>
              </a:spcAft>
              <a:buFont typeface="Arial"/>
              <a:buChar char="•"/>
              <a:defRPr/>
            </a:pPr>
            <a:r>
              <a:rPr lang="it-IT" dirty="0">
                <a:ea typeface="+mn-ea"/>
                <a:hlinkClick r:id="rId5"/>
              </a:rPr>
              <a:t>Hydraulic Servicing</a:t>
            </a:r>
          </a:p>
          <a:p>
            <a:pPr fontAlgn="auto">
              <a:spcAft>
                <a:spcPts val="0"/>
              </a:spcAft>
              <a:buFont typeface="Arial"/>
              <a:buChar char="•"/>
              <a:defRPr/>
            </a:pPr>
            <a:r>
              <a:rPr lang="en-US" dirty="0">
                <a:ea typeface="+mn-ea"/>
                <a:hlinkClick r:id="rId6"/>
              </a:rPr>
              <a:t>Pipe-Handling Equipment</a:t>
            </a:r>
          </a:p>
          <a:p>
            <a:pPr fontAlgn="auto">
              <a:spcAft>
                <a:spcPts val="0"/>
              </a:spcAft>
              <a:buFont typeface="Arial"/>
              <a:buChar char="•"/>
              <a:defRPr/>
            </a:pPr>
            <a:r>
              <a:rPr lang="en-US" dirty="0">
                <a:ea typeface="+mn-ea"/>
                <a:hlinkClick r:id="rId7"/>
              </a:rPr>
              <a:t>Dies and Inserts</a:t>
            </a:r>
          </a:p>
          <a:p>
            <a:pPr fontAlgn="auto">
              <a:spcAft>
                <a:spcPts val="0"/>
              </a:spcAft>
              <a:buFont typeface="Arial"/>
              <a:buChar char="•"/>
              <a:defRPr/>
            </a:pPr>
            <a:r>
              <a:rPr lang="en-US" dirty="0">
                <a:ea typeface="+mn-ea"/>
                <a:hlinkClick r:id="rId8"/>
              </a:rPr>
              <a:t>Rig Parts</a:t>
            </a:r>
          </a:p>
          <a:p>
            <a:pPr fontAlgn="auto">
              <a:spcAft>
                <a:spcPts val="0"/>
              </a:spcAft>
              <a:buFont typeface="Arial"/>
              <a:buChar char="•"/>
              <a:defRPr/>
            </a:pPr>
            <a:r>
              <a:rPr lang="en-US" dirty="0">
                <a:ea typeface="+mn-ea"/>
                <a:hlinkClick r:id="rId9"/>
              </a:rPr>
              <a:t>Engineering Special Projects</a:t>
            </a:r>
          </a:p>
          <a:p>
            <a:pPr fontAlgn="auto">
              <a:spcAft>
                <a:spcPts val="0"/>
              </a:spcAft>
              <a:buFont typeface="Arial"/>
              <a:buChar char="•"/>
              <a:defRPr/>
            </a:pPr>
            <a:r>
              <a:rPr lang="fr-FR" dirty="0">
                <a:ea typeface="+mn-ea"/>
                <a:hlinkClick r:id="rId10"/>
              </a:rPr>
              <a:t>Torque/Turn Management System</a:t>
            </a:r>
          </a:p>
          <a:p>
            <a:pPr fontAlgn="auto">
              <a:spcAft>
                <a:spcPts val="0"/>
              </a:spcAft>
              <a:buFont typeface="Arial"/>
              <a:buChar char="•"/>
              <a:defRPr/>
            </a:pPr>
            <a:r>
              <a:rPr lang="en-US" dirty="0">
                <a:ea typeface="+mn-ea"/>
                <a:hlinkClick r:id="rId11"/>
              </a:rPr>
              <a:t>we Products</a:t>
            </a:r>
          </a:p>
          <a:p>
            <a:pPr fontAlgn="auto">
              <a:spcAft>
                <a:spcPts val="0"/>
              </a:spcAft>
              <a:buFont typeface="Arial"/>
              <a:buChar char="•"/>
              <a:defRPr/>
            </a:pPr>
            <a:endParaRPr lang="en-US" dirty="0">
              <a:ea typeface="+mn-ea"/>
            </a:endParaRPr>
          </a:p>
          <a:p>
            <a:pPr fontAlgn="auto">
              <a:spcAft>
                <a:spcPts val="0"/>
              </a:spcAft>
              <a:buFont typeface="Arial"/>
              <a:buChar char="•"/>
              <a:defRPr/>
            </a:pPr>
            <a:endParaRPr lang="en-US" dirty="0">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519"/>
            <a:ext cx="7620000" cy="1034562"/>
          </a:xfrm>
        </p:spPr>
        <p:txBody>
          <a:bodyPr>
            <a:normAutofit/>
          </a:bodyPr>
          <a:lstStyle/>
          <a:p>
            <a:r>
              <a:rPr lang="en-US" dirty="0" smtClean="0"/>
              <a:t>Oil &amp; Gas Industry Characteristics</a:t>
            </a:r>
            <a:endParaRPr lang="en-US" dirty="0"/>
          </a:p>
        </p:txBody>
      </p:sp>
      <p:cxnSp>
        <p:nvCxnSpPr>
          <p:cNvPr id="5" name="Straight Connector 4"/>
          <p:cNvCxnSpPr/>
          <p:nvPr/>
        </p:nvCxnSpPr>
        <p:spPr>
          <a:xfrm>
            <a:off x="0" y="10668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38400" y="1295400"/>
            <a:ext cx="3048000" cy="1938992"/>
          </a:xfrm>
          <a:prstGeom prst="rect">
            <a:avLst/>
          </a:prstGeom>
          <a:noFill/>
        </p:spPr>
        <p:txBody>
          <a:bodyPr wrap="square" rtlCol="0">
            <a:spAutoFit/>
          </a:bodyPr>
          <a:lstStyle>
            <a:defPPr>
              <a:defRPr lang="en-US"/>
            </a:defPPr>
            <a:lvl1pPr marL="285750" indent="-285750">
              <a:buClr>
                <a:schemeClr val="accent3"/>
              </a:buClr>
              <a:buFont typeface="Arial" pitchFamily="34" charset="0"/>
              <a:buChar char="•"/>
              <a:defRPr sz="2400"/>
            </a:lvl1pPr>
          </a:lstStyle>
          <a:p>
            <a:r>
              <a:rPr lang="en-US" dirty="0"/>
              <a:t>Oil services</a:t>
            </a:r>
          </a:p>
          <a:p>
            <a:endParaRPr lang="en-US" dirty="0"/>
          </a:p>
          <a:p>
            <a:r>
              <a:rPr lang="en-US" dirty="0"/>
              <a:t>Drilling companies</a:t>
            </a:r>
          </a:p>
          <a:p>
            <a:endParaRPr lang="en-US" dirty="0"/>
          </a:p>
          <a:p>
            <a:r>
              <a:rPr lang="en-US" dirty="0"/>
              <a:t>Rigs</a:t>
            </a:r>
          </a:p>
        </p:txBody>
      </p:sp>
      <p:pic>
        <p:nvPicPr>
          <p:cNvPr id="4" name="Picture 3" descr="rigs_vs_price.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76600"/>
            <a:ext cx="5309902" cy="3447288"/>
          </a:xfrm>
          <a:prstGeom prst="rect">
            <a:avLst/>
          </a:prstGeom>
          <a:ln w="38100">
            <a:solidFill>
              <a:schemeClr val="accent3"/>
            </a:solidFill>
          </a:ln>
        </p:spPr>
      </p:pic>
      <p:sp>
        <p:nvSpPr>
          <p:cNvPr id="13" name="TextBox 12"/>
          <p:cNvSpPr txBox="1"/>
          <p:nvPr/>
        </p:nvSpPr>
        <p:spPr>
          <a:xfrm>
            <a:off x="70022" y="1295400"/>
            <a:ext cx="2215978" cy="400110"/>
          </a:xfrm>
          <a:prstGeom prst="rect">
            <a:avLst/>
          </a:prstGeom>
          <a:solidFill>
            <a:schemeClr val="tx2">
              <a:lumMod val="50000"/>
            </a:schemeClr>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dirty="0" smtClean="0"/>
              <a:t>Capital-intensive</a:t>
            </a:r>
          </a:p>
        </p:txBody>
      </p:sp>
      <p:sp>
        <p:nvSpPr>
          <p:cNvPr id="14" name="TextBox 13"/>
          <p:cNvSpPr txBox="1"/>
          <p:nvPr/>
        </p:nvSpPr>
        <p:spPr>
          <a:xfrm>
            <a:off x="70022" y="17907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skilled</a:t>
            </a:r>
          </a:p>
        </p:txBody>
      </p:sp>
      <p:sp>
        <p:nvSpPr>
          <p:cNvPr id="15" name="TextBox 14"/>
          <p:cNvSpPr txBox="1"/>
          <p:nvPr/>
        </p:nvSpPr>
        <p:spPr>
          <a:xfrm>
            <a:off x="76200" y="22860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regulated</a:t>
            </a:r>
          </a:p>
        </p:txBody>
      </p:sp>
      <p:sp>
        <p:nvSpPr>
          <p:cNvPr id="16" name="TextBox 15"/>
          <p:cNvSpPr txBox="1"/>
          <p:nvPr/>
        </p:nvSpPr>
        <p:spPr>
          <a:xfrm>
            <a:off x="76200" y="27813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Highly competitive</a:t>
            </a:r>
          </a:p>
        </p:txBody>
      </p:sp>
      <p:sp>
        <p:nvSpPr>
          <p:cNvPr id="17" name="TextBox 16"/>
          <p:cNvSpPr txBox="1"/>
          <p:nvPr/>
        </p:nvSpPr>
        <p:spPr>
          <a:xfrm>
            <a:off x="76200" y="3276600"/>
            <a:ext cx="2215978" cy="40011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Price dependent</a:t>
            </a:r>
          </a:p>
        </p:txBody>
      </p:sp>
      <p:sp>
        <p:nvSpPr>
          <p:cNvPr id="18" name="TextBox 17"/>
          <p:cNvSpPr txBox="1"/>
          <p:nvPr/>
        </p:nvSpPr>
        <p:spPr>
          <a:xfrm>
            <a:off x="76200" y="37719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Essential R&amp;D</a:t>
            </a:r>
          </a:p>
        </p:txBody>
      </p:sp>
      <p:sp>
        <p:nvSpPr>
          <p:cNvPr id="19" name="TextBox 18"/>
          <p:cNvSpPr txBox="1"/>
          <p:nvPr/>
        </p:nvSpPr>
        <p:spPr>
          <a:xfrm>
            <a:off x="76200" y="4267200"/>
            <a:ext cx="2215978" cy="400110"/>
          </a:xfrm>
          <a:prstGeom prst="rect">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smtClean="0"/>
              <a:t>Others</a:t>
            </a:r>
          </a:p>
        </p:txBody>
      </p:sp>
    </p:spTree>
    <p:extLst>
      <p:ext uri="{BB962C8B-B14F-4D97-AF65-F5344CB8AC3E}">
        <p14:creationId xmlns:p14="http://schemas.microsoft.com/office/powerpoint/2010/main" val="144830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4" name="Title 1"/>
          <p:cNvSpPr>
            <a:spLocks noGrp="1"/>
          </p:cNvSpPr>
          <p:nvPr>
            <p:ph type="title"/>
          </p:nvPr>
        </p:nvSpPr>
        <p:spPr/>
        <p:txBody>
          <a:bodyPr/>
          <a:lstStyle/>
          <a:p>
            <a:r>
              <a:rPr lang="en-US" smtClean="0"/>
              <a:t>Coating and Hydraulics</a:t>
            </a:r>
          </a:p>
        </p:txBody>
      </p:sp>
      <p:sp>
        <p:nvSpPr>
          <p:cNvPr id="3" name="Content Placeholder 2"/>
          <p:cNvSpPr>
            <a:spLocks noGrp="1"/>
          </p:cNvSpPr>
          <p:nvPr>
            <p:ph idx="1"/>
          </p:nvPr>
        </p:nvSpPr>
        <p:spPr/>
        <p:txBody>
          <a:bodyPr rtlCol="0">
            <a:normAutofit/>
          </a:bodyPr>
          <a:lstStyle/>
          <a:p>
            <a:pPr fontAlgn="auto">
              <a:spcAft>
                <a:spcPts val="0"/>
              </a:spcAft>
              <a:buFont typeface="Arial"/>
              <a:buChar char="•"/>
              <a:defRPr/>
            </a:pPr>
            <a:r>
              <a:rPr lang="en-US" u="sng" dirty="0">
                <a:ea typeface="+mn-ea"/>
                <a:hlinkClick r:id="rId4"/>
              </a:rPr>
              <a:t>Hydraulic Component Service, Repair, and Manufacture</a:t>
            </a:r>
          </a:p>
          <a:p>
            <a:pPr fontAlgn="auto">
              <a:spcAft>
                <a:spcPts val="0"/>
              </a:spcAft>
              <a:buFont typeface="Arial"/>
              <a:buChar char="•"/>
              <a:defRPr/>
            </a:pPr>
            <a:r>
              <a:rPr lang="de-DE" dirty="0">
                <a:ea typeface="+mn-ea"/>
                <a:hlinkClick r:id="rId5"/>
              </a:rPr>
              <a:t>Thermal Spray Service</a:t>
            </a:r>
          </a:p>
          <a:p>
            <a:pPr fontAlgn="auto">
              <a:spcAft>
                <a:spcPts val="0"/>
              </a:spcAft>
              <a:buFont typeface="Arial"/>
              <a:buChar char="•"/>
              <a:defRPr/>
            </a:pPr>
            <a:r>
              <a:rPr lang="en-US" u="sng" dirty="0">
                <a:ea typeface="+mn-ea"/>
                <a:hlinkClick r:id="rId6"/>
              </a:rPr>
              <a:t>Plasma Transferred Arc Welding (PTA)</a:t>
            </a:r>
          </a:p>
          <a:p>
            <a:pPr fontAlgn="auto">
              <a:spcAft>
                <a:spcPts val="0"/>
              </a:spcAft>
              <a:buFont typeface="Arial"/>
              <a:buChar char="•"/>
              <a:defRPr/>
            </a:pPr>
            <a:r>
              <a:rPr lang="en-US" u="sng" dirty="0">
                <a:ea typeface="+mn-ea"/>
                <a:hlinkClick r:id="rId7"/>
              </a:rPr>
              <a:t>Electroplating: Chrome, Phosphate, and Sulfamate Nickel</a:t>
            </a:r>
          </a:p>
          <a:p>
            <a:pPr fontAlgn="auto">
              <a:spcAft>
                <a:spcPts val="0"/>
              </a:spcAft>
              <a:buFont typeface="Arial"/>
              <a:buChar char="•"/>
              <a:defRPr/>
            </a:pPr>
            <a:r>
              <a:rPr lang="en-US" u="sng" dirty="0">
                <a:ea typeface="+mn-ea"/>
                <a:hlinkClick r:id="rId8"/>
              </a:rPr>
              <a:t>Manufacture Complete</a:t>
            </a:r>
          </a:p>
          <a:p>
            <a:pPr fontAlgn="auto">
              <a:spcAft>
                <a:spcPts val="0"/>
              </a:spcAft>
              <a:buFont typeface="Arial"/>
              <a:buChar char="•"/>
              <a:defRPr/>
            </a:pPr>
            <a:endParaRPr lang="en-US" dirty="0">
              <a:ea typeface="+mn-ea"/>
            </a:endParaRPr>
          </a:p>
          <a:p>
            <a:pPr marL="0" indent="0" fontAlgn="auto">
              <a:spcAft>
                <a:spcPts val="0"/>
              </a:spcAft>
              <a:buFont typeface="Arial"/>
              <a:buNone/>
              <a:defRPr/>
            </a:pPr>
            <a:endParaRPr lang="en-US" dirty="0">
              <a:ea typeface="+mn-ea"/>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338" name="Title 1"/>
          <p:cNvSpPr>
            <a:spLocks noGrp="1"/>
          </p:cNvSpPr>
          <p:nvPr>
            <p:ph type="title"/>
          </p:nvPr>
        </p:nvSpPr>
        <p:spPr/>
        <p:txBody>
          <a:bodyPr/>
          <a:lstStyle/>
          <a:p>
            <a:r>
              <a:rPr lang="en-US" smtClean="0"/>
              <a:t>Trailers</a:t>
            </a:r>
          </a:p>
        </p:txBody>
      </p:sp>
      <p:sp>
        <p:nvSpPr>
          <p:cNvPr id="3" name="Content Placeholder 2"/>
          <p:cNvSpPr>
            <a:spLocks noGrp="1"/>
          </p:cNvSpPr>
          <p:nvPr>
            <p:ph idx="1"/>
          </p:nvPr>
        </p:nvSpPr>
        <p:spPr/>
        <p:txBody>
          <a:bodyPr>
            <a:normAutofit/>
          </a:bodyPr>
          <a:lstStyle/>
          <a:p>
            <a:pPr>
              <a:lnSpc>
                <a:spcPct val="80000"/>
              </a:lnSpc>
            </a:pPr>
            <a:r>
              <a:rPr lang="hu-HU" sz="3000" u="sng" smtClean="0">
                <a:hlinkClick r:id="rId4"/>
              </a:rPr>
              <a:t>Wind Energy</a:t>
            </a:r>
          </a:p>
          <a:p>
            <a:pPr>
              <a:lnSpc>
                <a:spcPct val="80000"/>
              </a:lnSpc>
            </a:pPr>
            <a:r>
              <a:rPr lang="sk-SK" sz="3000" u="sng" smtClean="0">
                <a:hlinkClick r:id="rId5"/>
              </a:rPr>
              <a:t>Multi-Axle Heavy-Haul</a:t>
            </a:r>
          </a:p>
          <a:p>
            <a:pPr>
              <a:lnSpc>
                <a:spcPct val="80000"/>
              </a:lnSpc>
            </a:pPr>
            <a:r>
              <a:rPr lang="sk-SK" sz="3000" u="sng" smtClean="0">
                <a:hlinkClick r:id="rId6"/>
              </a:rPr>
              <a:t>Heavy-Haul</a:t>
            </a:r>
          </a:p>
          <a:p>
            <a:pPr>
              <a:lnSpc>
                <a:spcPct val="80000"/>
              </a:lnSpc>
            </a:pPr>
            <a:r>
              <a:rPr lang="da-DK" sz="3000" u="sng" smtClean="0">
                <a:hlinkClick r:id="rId7"/>
              </a:rPr>
              <a:t>Oilfield</a:t>
            </a:r>
          </a:p>
          <a:p>
            <a:pPr>
              <a:lnSpc>
                <a:spcPct val="80000"/>
              </a:lnSpc>
            </a:pPr>
            <a:r>
              <a:rPr lang="en-US" sz="3000" u="sng" smtClean="0">
                <a:hlinkClick r:id="rId8"/>
              </a:rPr>
              <a:t>Well Stimulation and Intervention</a:t>
            </a:r>
          </a:p>
          <a:p>
            <a:pPr>
              <a:lnSpc>
                <a:spcPct val="80000"/>
              </a:lnSpc>
            </a:pPr>
            <a:r>
              <a:rPr lang="en-US" sz="3000" u="sng" smtClean="0">
                <a:hlinkClick r:id="rId9"/>
              </a:rPr>
              <a:t>Oil and Gas, Drilling and Well Servicing</a:t>
            </a:r>
          </a:p>
          <a:p>
            <a:pPr>
              <a:lnSpc>
                <a:spcPct val="80000"/>
              </a:lnSpc>
            </a:pPr>
            <a:r>
              <a:rPr lang="hr-HR" sz="3000" u="sng" smtClean="0">
                <a:hlinkClick r:id="rId10"/>
              </a:rPr>
              <a:t>Crane Dollies</a:t>
            </a:r>
          </a:p>
          <a:p>
            <a:pPr>
              <a:lnSpc>
                <a:spcPct val="80000"/>
              </a:lnSpc>
            </a:pPr>
            <a:r>
              <a:rPr lang="da-DK" sz="3000" u="sng" smtClean="0">
                <a:hlinkClick r:id="rId11"/>
              </a:rPr>
              <a:t>Forestry</a:t>
            </a:r>
          </a:p>
          <a:p>
            <a:pPr>
              <a:lnSpc>
                <a:spcPct val="80000"/>
              </a:lnSpc>
            </a:pPr>
            <a:r>
              <a:rPr lang="en-US" sz="3000" u="sng" smtClean="0">
                <a:hlinkClick r:id="rId12"/>
              </a:rPr>
              <a:t>Power Generation – Transmission</a:t>
            </a:r>
          </a:p>
          <a:p>
            <a:pPr>
              <a:lnSpc>
                <a:spcPct val="80000"/>
              </a:lnSpc>
            </a:pPr>
            <a:endParaRPr lang="en-US" sz="3000" smtClean="0"/>
          </a:p>
        </p:txBody>
      </p:sp>
      <p:pic>
        <p:nvPicPr>
          <p:cNvPr id="14340" name="Picture 3"/>
          <p:cNvPicPr>
            <a:picLocks noChangeAspect="1"/>
          </p:cNvPicPr>
          <p:nvPr/>
        </p:nvPicPr>
        <p:blipFill>
          <a:blip r:embed="rId13" cstate="print"/>
          <a:srcRect/>
          <a:stretch>
            <a:fillRect/>
          </a:stretch>
        </p:blipFill>
        <p:spPr bwMode="auto">
          <a:xfrm>
            <a:off x="3221859" y="4114800"/>
            <a:ext cx="5499100" cy="857250"/>
          </a:xfrm>
          <a:prstGeom prst="rect">
            <a:avLst/>
          </a:prstGeom>
          <a:noFill/>
          <a:ln w="9525">
            <a:noFill/>
            <a:miter lim="800000"/>
            <a:headEnd/>
            <a:tailEnd/>
          </a:ln>
        </p:spPr>
      </p:pic>
      <p:pic>
        <p:nvPicPr>
          <p:cNvPr id="14341" name="Picture 4"/>
          <p:cNvPicPr>
            <a:picLocks noChangeAspect="1"/>
          </p:cNvPicPr>
          <p:nvPr/>
        </p:nvPicPr>
        <p:blipFill>
          <a:blip r:embed="rId14" cstate="print"/>
          <a:srcRect/>
          <a:stretch>
            <a:fillRect/>
          </a:stretch>
        </p:blipFill>
        <p:spPr bwMode="auto">
          <a:xfrm>
            <a:off x="2987675" y="2470150"/>
            <a:ext cx="5499100"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362" name="Title 1"/>
          <p:cNvSpPr>
            <a:spLocks noGrp="1"/>
          </p:cNvSpPr>
          <p:nvPr>
            <p:ph type="title"/>
          </p:nvPr>
        </p:nvSpPr>
        <p:spPr/>
        <p:txBody>
          <a:bodyPr/>
          <a:lstStyle/>
          <a:p>
            <a:r>
              <a:rPr lang="en-US" smtClean="0"/>
              <a:t>Revenues From Each Sector</a:t>
            </a:r>
          </a:p>
        </p:txBody>
      </p:sp>
      <p:pic>
        <p:nvPicPr>
          <p:cNvPr id="15363" name="Picture 5"/>
          <p:cNvPicPr>
            <a:picLocks noChangeAspect="1"/>
          </p:cNvPicPr>
          <p:nvPr/>
        </p:nvPicPr>
        <p:blipFill>
          <a:blip r:embed="rId4" cstate="print"/>
          <a:srcRect/>
          <a:stretch>
            <a:fillRect/>
          </a:stretch>
        </p:blipFill>
        <p:spPr bwMode="auto">
          <a:xfrm>
            <a:off x="203200" y="1690688"/>
            <a:ext cx="8483600" cy="311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386" name="Title 1"/>
          <p:cNvSpPr>
            <a:spLocks noGrp="1"/>
          </p:cNvSpPr>
          <p:nvPr>
            <p:ph type="title"/>
          </p:nvPr>
        </p:nvSpPr>
        <p:spPr/>
        <p:txBody>
          <a:bodyPr/>
          <a:lstStyle/>
          <a:p>
            <a:r>
              <a:rPr lang="en-US" smtClean="0"/>
              <a:t>Profits From Each Sector</a:t>
            </a:r>
          </a:p>
        </p:txBody>
      </p:sp>
      <p:pic>
        <p:nvPicPr>
          <p:cNvPr id="16387" name="Picture 3"/>
          <p:cNvPicPr>
            <a:picLocks noChangeAspect="1"/>
          </p:cNvPicPr>
          <p:nvPr/>
        </p:nvPicPr>
        <p:blipFill>
          <a:blip r:embed="rId4" cstate="print"/>
          <a:srcRect/>
          <a:stretch>
            <a:fillRect/>
          </a:stretch>
        </p:blipFill>
        <p:spPr bwMode="auto">
          <a:xfrm>
            <a:off x="50800" y="1879600"/>
            <a:ext cx="8636000" cy="2963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914400" y="10510"/>
            <a:ext cx="7772400" cy="1143000"/>
          </a:xfrm>
        </p:spPr>
        <p:txBody>
          <a:bodyPr rtlCol="0">
            <a:normAutofit fontScale="90000"/>
          </a:bodyPr>
          <a:lstStyle/>
          <a:p>
            <a:pPr fontAlgn="auto">
              <a:spcAft>
                <a:spcPts val="0"/>
              </a:spcAft>
              <a:defRPr/>
            </a:pPr>
            <a:r>
              <a:rPr lang="en-US" dirty="0">
                <a:ea typeface="+mj-ea"/>
              </a:rPr>
              <a:t>Revenues From Each </a:t>
            </a:r>
            <a:r>
              <a:rPr lang="en-US" dirty="0" smtClean="0">
                <a:ea typeface="+mj-ea"/>
              </a:rPr>
              <a:t>Sector (Q3 2012)</a:t>
            </a:r>
            <a:endParaRPr lang="en-US" dirty="0">
              <a:ea typeface="+mj-ea"/>
            </a:endParaRPr>
          </a:p>
        </p:txBody>
      </p:sp>
      <p:pic>
        <p:nvPicPr>
          <p:cNvPr id="17411" name="Picture 5"/>
          <p:cNvPicPr>
            <a:picLocks noChangeAspect="1"/>
          </p:cNvPicPr>
          <p:nvPr/>
        </p:nvPicPr>
        <p:blipFill>
          <a:blip r:embed="rId4" cstate="print"/>
          <a:srcRect/>
          <a:stretch>
            <a:fillRect/>
          </a:stretch>
        </p:blipFill>
        <p:spPr bwMode="auto">
          <a:xfrm>
            <a:off x="190500" y="1123950"/>
            <a:ext cx="7808913" cy="445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434" name="Title 1"/>
          <p:cNvSpPr>
            <a:spLocks noGrp="1"/>
          </p:cNvSpPr>
          <p:nvPr>
            <p:ph type="title"/>
          </p:nvPr>
        </p:nvSpPr>
        <p:spPr>
          <a:xfrm>
            <a:off x="457200" y="2689225"/>
            <a:ext cx="8229600" cy="1143000"/>
          </a:xfrm>
        </p:spPr>
        <p:txBody>
          <a:bodyPr/>
          <a:lstStyle/>
          <a:p>
            <a:r>
              <a:rPr lang="en-US" smtClean="0"/>
              <a:t>VISION AND VALUES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457200" y="866775"/>
            <a:ext cx="8229600" cy="4525963"/>
          </a:xfrm>
        </p:spPr>
        <p:txBody>
          <a:bodyPr>
            <a:normAutofit/>
          </a:bodyPr>
          <a:lstStyle/>
          <a:p>
            <a:pPr marL="0" indent="0">
              <a:lnSpc>
                <a:spcPct val="80000"/>
              </a:lnSpc>
              <a:buFont typeface="Arial" pitchFamily="34" charset="0"/>
              <a:buNone/>
            </a:pPr>
            <a:r>
              <a:rPr lang="en-US" sz="3000" b="1" smtClean="0"/>
              <a:t>McCoy</a:t>
            </a:r>
            <a:r>
              <a:rPr lang="en-US" altLang="en-US" sz="3000" b="1" smtClean="0"/>
              <a:t>’</a:t>
            </a:r>
            <a:r>
              <a:rPr lang="en-US" sz="3000" b="1" smtClean="0"/>
              <a:t>s vision </a:t>
            </a:r>
            <a:r>
              <a:rPr lang="en-US" sz="3000" smtClean="0"/>
              <a:t>is to be the trusted provider of innovative products and services for the global energy industry.</a:t>
            </a:r>
            <a:br>
              <a:rPr lang="en-US" sz="3000" smtClean="0"/>
            </a:br>
            <a:endParaRPr lang="en-US" sz="3000" smtClean="0"/>
          </a:p>
          <a:p>
            <a:pPr marL="0" indent="0">
              <a:lnSpc>
                <a:spcPct val="80000"/>
              </a:lnSpc>
              <a:buFont typeface="Arial" pitchFamily="34" charset="0"/>
              <a:buNone/>
            </a:pPr>
            <a:r>
              <a:rPr lang="en-US" sz="3000" b="1" smtClean="0"/>
              <a:t>McCoy</a:t>
            </a:r>
            <a:r>
              <a:rPr lang="en-US" altLang="en-US" sz="3000" b="1" smtClean="0"/>
              <a:t>’</a:t>
            </a:r>
            <a:r>
              <a:rPr lang="en-US" sz="3000" b="1" smtClean="0"/>
              <a:t>s values</a:t>
            </a:r>
            <a:r>
              <a:rPr lang="en-US" sz="3000" smtClean="0"/>
              <a:t> are as follows:</a:t>
            </a:r>
          </a:p>
          <a:p>
            <a:pPr marL="0" indent="0">
              <a:lnSpc>
                <a:spcPct val="80000"/>
              </a:lnSpc>
            </a:pPr>
            <a:r>
              <a:rPr lang="en-US" sz="3000" smtClean="0"/>
              <a:t>Accountability</a:t>
            </a:r>
          </a:p>
          <a:p>
            <a:pPr marL="0" indent="0">
              <a:lnSpc>
                <a:spcPct val="80000"/>
              </a:lnSpc>
            </a:pPr>
            <a:r>
              <a:rPr lang="en-US" sz="3000" smtClean="0"/>
              <a:t>Integrity</a:t>
            </a:r>
          </a:p>
          <a:p>
            <a:pPr marL="0" indent="0">
              <a:lnSpc>
                <a:spcPct val="80000"/>
              </a:lnSpc>
            </a:pPr>
            <a:r>
              <a:rPr lang="en-US" sz="3000" smtClean="0"/>
              <a:t>Respect</a:t>
            </a:r>
          </a:p>
          <a:p>
            <a:pPr marL="0" indent="0">
              <a:lnSpc>
                <a:spcPct val="80000"/>
              </a:lnSpc>
            </a:pPr>
            <a:r>
              <a:rPr lang="en-US" sz="3000" smtClean="0"/>
              <a:t>Realism</a:t>
            </a:r>
          </a:p>
          <a:p>
            <a:pPr marL="0" indent="0">
              <a:lnSpc>
                <a:spcPct val="80000"/>
              </a:lnSpc>
            </a:pPr>
            <a:r>
              <a:rPr lang="en-US" sz="3000" smtClean="0"/>
              <a:t>Creativity</a:t>
            </a:r>
          </a:p>
          <a:p>
            <a:pPr marL="0" indent="0">
              <a:lnSpc>
                <a:spcPct val="80000"/>
              </a:lnSpc>
            </a:pPr>
            <a:endParaRPr lang="en-US" sz="300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482" name="Title 1"/>
          <p:cNvSpPr>
            <a:spLocks noGrp="1"/>
          </p:cNvSpPr>
          <p:nvPr>
            <p:ph type="title"/>
          </p:nvPr>
        </p:nvSpPr>
        <p:spPr/>
        <p:txBody>
          <a:bodyPr/>
          <a:lstStyle/>
          <a:p>
            <a:r>
              <a:rPr lang="en-US" smtClean="0"/>
              <a:t>Business Code of Conduct</a:t>
            </a:r>
          </a:p>
        </p:txBody>
      </p:sp>
      <p:sp>
        <p:nvSpPr>
          <p:cNvPr id="3" name="Content Placeholder 2"/>
          <p:cNvSpPr>
            <a:spLocks noGrp="1"/>
          </p:cNvSpPr>
          <p:nvPr>
            <p:ph idx="1"/>
          </p:nvPr>
        </p:nvSpPr>
        <p:spPr/>
        <p:txBody>
          <a:bodyPr>
            <a:normAutofit/>
          </a:bodyPr>
          <a:lstStyle/>
          <a:p>
            <a:pPr>
              <a:lnSpc>
                <a:spcPct val="80000"/>
              </a:lnSpc>
            </a:pPr>
            <a:r>
              <a:rPr lang="en-US" sz="2500" dirty="0" smtClean="0"/>
              <a:t>SHAREHOLDER RELATIONS</a:t>
            </a:r>
          </a:p>
          <a:p>
            <a:pPr>
              <a:lnSpc>
                <a:spcPct val="80000"/>
              </a:lnSpc>
              <a:buFont typeface="Arial" pitchFamily="34" charset="0"/>
              <a:buNone/>
            </a:pPr>
            <a:r>
              <a:rPr lang="en-US" sz="2500" dirty="0" smtClean="0"/>
              <a:t> 	 McCoy is owned by numerous individual and corporate shareholders. Management is committed to conducting the business activities and operations in the interest of all shareholders. Matters which are of material significance shall be disclosed to shareholders fully and factually on a timely basis.</a:t>
            </a:r>
          </a:p>
          <a:p>
            <a:pPr>
              <a:lnSpc>
                <a:spcPct val="80000"/>
              </a:lnSpc>
              <a:buFont typeface="Arial" pitchFamily="34" charset="0"/>
              <a:buNone/>
            </a:pPr>
            <a:r>
              <a:rPr lang="en-US" sz="2500" dirty="0" smtClean="0"/>
              <a:t> 	</a:t>
            </a:r>
            <a:br>
              <a:rPr lang="en-US" sz="2500" dirty="0" smtClean="0"/>
            </a:br>
            <a:r>
              <a:rPr lang="en-US" sz="2500" dirty="0" smtClean="0"/>
              <a:t> Employees are prohibited from participating through Internet chat rooms or news groups in discussions relating to the Corporation or its securities.</a:t>
            </a:r>
          </a:p>
          <a:p>
            <a:pPr>
              <a:lnSpc>
                <a:spcPct val="80000"/>
              </a:lnSpc>
            </a:pPr>
            <a:endParaRPr lang="en-US" sz="2500" dirty="0" smtClean="0"/>
          </a:p>
          <a:p>
            <a:pPr>
              <a:lnSpc>
                <a:spcPct val="80000"/>
              </a:lnSpc>
              <a:buFont typeface="Arial" pitchFamily="34" charset="0"/>
              <a:buNone/>
            </a:pPr>
            <a:r>
              <a:rPr lang="en-US" sz="2500" dirty="0" smtClean="0"/>
              <a:t>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border.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1506" name="Title 1"/>
          <p:cNvSpPr>
            <a:spLocks noGrp="1"/>
          </p:cNvSpPr>
          <p:nvPr>
            <p:ph type="title"/>
          </p:nvPr>
        </p:nvSpPr>
        <p:spPr>
          <a:xfrm>
            <a:off x="457200" y="2366963"/>
            <a:ext cx="8229600" cy="1143000"/>
          </a:xfrm>
        </p:spPr>
        <p:txBody>
          <a:bodyPr/>
          <a:lstStyle/>
          <a:p>
            <a:r>
              <a:rPr lang="en-US" smtClean="0"/>
              <a:t>ACCOMPLISHMENTS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ord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457200" y="777875"/>
            <a:ext cx="8229600" cy="4525963"/>
          </a:xfrm>
        </p:spPr>
        <p:txBody>
          <a:bodyPr>
            <a:normAutofit/>
          </a:bodyPr>
          <a:lstStyle/>
          <a:p>
            <a:pPr>
              <a:lnSpc>
                <a:spcPct val="80000"/>
              </a:lnSpc>
            </a:pPr>
            <a:r>
              <a:rPr lang="en-US" sz="2700" smtClean="0"/>
              <a:t>On November 24, 2011, </a:t>
            </a:r>
            <a:r>
              <a:rPr lang="en-US" sz="2700" b="1" smtClean="0"/>
              <a:t>McCoy was the winner of the Oilweek | ATB Financial Annual Report Award for the </a:t>
            </a:r>
            <a:r>
              <a:rPr lang="en-US" altLang="en-US" sz="2700" b="1" smtClean="0"/>
              <a:t>“</a:t>
            </a:r>
            <a:r>
              <a:rPr lang="en-US" altLang="ja-JP" sz="2700" b="1" i="1" smtClean="0"/>
              <a:t>Best Financial Statements and Analysis</a:t>
            </a:r>
            <a:r>
              <a:rPr lang="en-US" altLang="en-US" sz="2700" b="1" smtClean="0"/>
              <a:t>”</a:t>
            </a:r>
            <a:r>
              <a:rPr lang="en-US" altLang="ja-JP" sz="2700" b="1" smtClean="0"/>
              <a:t> and received honourable mention for </a:t>
            </a:r>
            <a:r>
              <a:rPr lang="en-US" altLang="en-US" sz="2700" b="1" smtClean="0"/>
              <a:t>“</a:t>
            </a:r>
            <a:r>
              <a:rPr lang="en-US" altLang="ja-JP" sz="2700" b="1" i="1" smtClean="0"/>
              <a:t>Editorial and Graphic Design</a:t>
            </a:r>
            <a:r>
              <a:rPr lang="en-US" altLang="en-US" sz="2700" b="1" smtClean="0"/>
              <a:t>”</a:t>
            </a:r>
            <a:r>
              <a:rPr lang="en-US" altLang="ja-JP" sz="2700" smtClean="0"/>
              <a:t> for McCoy</a:t>
            </a:r>
            <a:r>
              <a:rPr lang="en-US" altLang="en-US" sz="2700" smtClean="0"/>
              <a:t>’</a:t>
            </a:r>
            <a:r>
              <a:rPr lang="en-US" altLang="ja-JP" sz="2700" smtClean="0"/>
              <a:t>s 2010 year-end reporting. </a:t>
            </a:r>
            <a:br>
              <a:rPr lang="en-US" altLang="ja-JP" sz="2700" smtClean="0"/>
            </a:br>
            <a:r>
              <a:rPr lang="en-US" altLang="ja-JP" sz="2700" smtClean="0"/>
              <a:t> </a:t>
            </a:r>
          </a:p>
          <a:p>
            <a:pPr>
              <a:lnSpc>
                <a:spcPct val="80000"/>
              </a:lnSpc>
            </a:pPr>
            <a:r>
              <a:rPr lang="en-US" sz="2700" smtClean="0"/>
              <a:t>On November 25, 2011, </a:t>
            </a:r>
            <a:r>
              <a:rPr lang="en-US" sz="2700" b="1" smtClean="0"/>
              <a:t>McCoy was the recipient of an Alberta Export Award for Manufacturing. </a:t>
            </a:r>
            <a:r>
              <a:rPr lang="en-US" sz="2700" smtClean="0"/>
              <a:t>McCoy won the award in the </a:t>
            </a:r>
            <a:r>
              <a:rPr lang="en-US" altLang="en-US" sz="2700" b="1" smtClean="0"/>
              <a:t>“</a:t>
            </a:r>
            <a:r>
              <a:rPr lang="en-US" altLang="ja-JP" sz="2700" b="1" i="1" smtClean="0"/>
              <a:t>Manufacturing – Other</a:t>
            </a:r>
            <a:r>
              <a:rPr lang="en-US" altLang="en-US" sz="2700" b="1" i="1" smtClean="0"/>
              <a:t>”</a:t>
            </a:r>
            <a:r>
              <a:rPr lang="en-US" altLang="ja-JP" sz="2700" b="1" smtClean="0"/>
              <a:t> </a:t>
            </a:r>
            <a:r>
              <a:rPr lang="en-US" altLang="ja-JP" sz="2700" smtClean="0"/>
              <a:t>category that recognizes a company engaged in secondary manufacturing or the production of value-added components, machinery and/or equipment for industrial use.</a:t>
            </a:r>
          </a:p>
          <a:p>
            <a:pPr>
              <a:lnSpc>
                <a:spcPct val="80000"/>
              </a:lnSpc>
            </a:pPr>
            <a:endParaRPr lang="en-US" sz="2700" smtClean="0"/>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Digital Blue Tunnel 16x9">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Equity">
  <a:themeElements>
    <a:clrScheme name="Custom 2">
      <a:dk1>
        <a:sysClr val="windowText" lastClr="000000"/>
      </a:dk1>
      <a:lt1>
        <a:sysClr val="window" lastClr="FFFFFF"/>
      </a:lt1>
      <a:dk2>
        <a:srgbClr val="666666"/>
      </a:dk2>
      <a:lt2>
        <a:srgbClr val="D2D2D2"/>
      </a:lt2>
      <a:accent1>
        <a:srgbClr val="005426"/>
      </a:accent1>
      <a:accent2>
        <a:srgbClr val="92D050"/>
      </a:accent2>
      <a:accent3>
        <a:srgbClr val="9D9D9D"/>
      </a:accent3>
      <a:accent4>
        <a:srgbClr val="C1C1C1"/>
      </a:accent4>
      <a:accent5>
        <a:srgbClr val="000000"/>
      </a:accent5>
      <a:accent6>
        <a:srgbClr val="000000"/>
      </a:accent6>
      <a:hlink>
        <a:srgbClr val="17BBFD"/>
      </a:hlink>
      <a:folHlink>
        <a:srgbClr val="FF79C2"/>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E311669-4EF2-47DD-8586-365282F8D0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TS102895261</Template>
  <TotalTime>3506</TotalTime>
  <Words>7455</Words>
  <Application>Microsoft Office PowerPoint</Application>
  <PresentationFormat>On-screen Show (4:3)</PresentationFormat>
  <Paragraphs>1110</Paragraphs>
  <Slides>175</Slides>
  <Notes>106</Notes>
  <HiddenSlides>0</HiddenSlides>
  <MMClips>0</MMClips>
  <ScaleCrop>false</ScaleCrop>
  <HeadingPairs>
    <vt:vector size="4" baseType="variant">
      <vt:variant>
        <vt:lpstr>Theme</vt:lpstr>
      </vt:variant>
      <vt:variant>
        <vt:i4>2</vt:i4>
      </vt:variant>
      <vt:variant>
        <vt:lpstr>Slide Titles</vt:lpstr>
      </vt:variant>
      <vt:variant>
        <vt:i4>175</vt:i4>
      </vt:variant>
    </vt:vector>
  </HeadingPairs>
  <TitlesOfParts>
    <vt:vector size="177" baseType="lpstr">
      <vt:lpstr>Digital Blue Tunnel 16x9</vt:lpstr>
      <vt:lpstr>Equity</vt:lpstr>
      <vt:lpstr>Oil &amp; Gas Service</vt:lpstr>
      <vt:lpstr>Agenda</vt:lpstr>
      <vt:lpstr>Industry Overview</vt:lpstr>
      <vt:lpstr>Industry Overview</vt:lpstr>
      <vt:lpstr>Oil &amp; Gas Industry Characteristics</vt:lpstr>
      <vt:lpstr>Oil &amp; Gas Industry Characteristics</vt:lpstr>
      <vt:lpstr>Oil &amp; Gas Industry Characteristics</vt:lpstr>
      <vt:lpstr>Oil &amp; Gas Industry Characteristics</vt:lpstr>
      <vt:lpstr>Oil &amp; Gas Industry Characteristics</vt:lpstr>
      <vt:lpstr>Oil &amp; Gas Industry Characteristics</vt:lpstr>
      <vt:lpstr>Oil &amp; Gas Industry Characteristics</vt:lpstr>
      <vt:lpstr>Industry Composition</vt:lpstr>
      <vt:lpstr>Services</vt:lpstr>
      <vt:lpstr>Services</vt:lpstr>
      <vt:lpstr>Services</vt:lpstr>
      <vt:lpstr>Services</vt:lpstr>
      <vt:lpstr>PowerPoint Presentation</vt:lpstr>
      <vt:lpstr>Services</vt:lpstr>
      <vt:lpstr>Services</vt:lpstr>
      <vt:lpstr>Services</vt:lpstr>
      <vt:lpstr>Services</vt:lpstr>
      <vt:lpstr>Services</vt:lpstr>
      <vt:lpstr>Services</vt:lpstr>
      <vt:lpstr>Competitive Landscape</vt:lpstr>
      <vt:lpstr>Competitive Landscape</vt:lpstr>
      <vt:lpstr>Competitive Landscape</vt:lpstr>
      <vt:lpstr>Competitive Landscape</vt:lpstr>
      <vt:lpstr>Competitive Landscape</vt:lpstr>
      <vt:lpstr>Competitive Landscape</vt:lpstr>
      <vt:lpstr>Competitive Landscape</vt:lpstr>
      <vt:lpstr>Competitive Landscape</vt:lpstr>
      <vt:lpstr>Competitive Landscape</vt:lpstr>
      <vt:lpstr>Competitive Landscape</vt:lpstr>
      <vt:lpstr>Competitive Landscape</vt:lpstr>
      <vt:lpstr>Competitive Landscape</vt:lpstr>
      <vt:lpstr>Precision Drilling Corporation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vt:lpstr>
      <vt:lpstr>PowerPoint Presentation</vt:lpstr>
      <vt:lpstr>PowerPoint Presentation</vt:lpstr>
      <vt:lpstr>PowerPoint Presentation</vt:lpstr>
      <vt:lpstr>PowerPoint Presentation</vt:lpstr>
      <vt:lpstr>PowerPoint Presentation</vt:lpstr>
      <vt:lpstr>Financial Analysis</vt:lpstr>
      <vt:lpstr>PowerPoint Presentation</vt:lpstr>
      <vt:lpstr>PowerPoint Presentation</vt:lpstr>
      <vt:lpstr>PowerPoint Presentation</vt:lpstr>
      <vt:lpstr>PowerPoint Presentation</vt:lpstr>
      <vt:lpstr>PowerPoint Presentation</vt:lpstr>
      <vt:lpstr>PowerPoint Presentation</vt:lpstr>
      <vt:lpstr>Recommendation</vt:lpstr>
      <vt:lpstr>PowerPoint Presentation</vt:lpstr>
      <vt:lpstr>COMPANY SNAPSHOT</vt:lpstr>
      <vt:lpstr>PowerPoint Presentation</vt:lpstr>
      <vt:lpstr>MCB-t 1 year chart</vt:lpstr>
      <vt:lpstr>MCB-t 5 year chart</vt:lpstr>
      <vt:lpstr>MCB-t 10 year chart</vt:lpstr>
      <vt:lpstr>Earnings Per Share</vt:lpstr>
      <vt:lpstr>COMPANY OVERVIEW</vt:lpstr>
      <vt:lpstr>Energy Products and Services</vt:lpstr>
      <vt:lpstr>Mobile Solutions</vt:lpstr>
      <vt:lpstr>Drilling and Completions</vt:lpstr>
      <vt:lpstr>Coating and Hydraulics</vt:lpstr>
      <vt:lpstr>Trailers</vt:lpstr>
      <vt:lpstr>Revenues From Each Sector</vt:lpstr>
      <vt:lpstr>Profits From Each Sector</vt:lpstr>
      <vt:lpstr>Revenues From Each Sector (Q3 2012)</vt:lpstr>
      <vt:lpstr>VISION AND VALUES</vt:lpstr>
      <vt:lpstr>PowerPoint Presentation</vt:lpstr>
      <vt:lpstr>Business Code of Conduct</vt:lpstr>
      <vt:lpstr>ACCOMPLISHMENTS</vt:lpstr>
      <vt:lpstr>PowerPoint Presentation</vt:lpstr>
      <vt:lpstr>PowerPoint Presentation</vt:lpstr>
      <vt:lpstr>AREAS OF OPERATION</vt:lpstr>
      <vt:lpstr>PowerPoint Presentation</vt:lpstr>
      <vt:lpstr>Global Clients</vt:lpstr>
      <vt:lpstr>POSITIVE OUTLOOK</vt:lpstr>
      <vt:lpstr>PowerPoint Presentation</vt:lpstr>
      <vt:lpstr>Growth Potential</vt:lpstr>
      <vt:lpstr>RISKS</vt:lpstr>
      <vt:lpstr>PowerPoint Presentation</vt:lpstr>
      <vt:lpstr>MANAGEMENT</vt:lpstr>
      <vt:lpstr>JAMES (JIM) W. RAKIEVICH, ICD.D</vt:lpstr>
      <vt:lpstr>MILICA STOLIC, CMA</vt:lpstr>
      <vt:lpstr>TOM WATTS</vt:lpstr>
      <vt:lpstr>PowerPoint Presentation</vt:lpstr>
      <vt:lpstr>FINANCIAL STATEMENTS</vt:lpstr>
      <vt:lpstr>Annual Report (2011)</vt:lpstr>
      <vt:lpstr>Annual Report (2011)</vt:lpstr>
      <vt:lpstr>Annual Report (2011)</vt:lpstr>
      <vt:lpstr>Annual Report (2011)</vt:lpstr>
      <vt:lpstr>Annual Report (2011)</vt:lpstr>
      <vt:lpstr>3rd Quarter Report (2012)</vt:lpstr>
      <vt:lpstr>3rd Quarter Report (2012)</vt:lpstr>
      <vt:lpstr>3rd Quarter Report (2012)</vt:lpstr>
      <vt:lpstr>3rd Quarter Report (2012)</vt:lpstr>
      <vt:lpstr>3rd Quarter Report (2012)</vt:lpstr>
      <vt:lpstr>Summary</vt:lpstr>
      <vt:lpstr>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&amp; Gas Service</dc:title>
  <dc:creator>Dexx</dc:creator>
  <dc:description>2010 animated global powerpoint template from presentationpro.com</dc:description>
  <cp:lastModifiedBy>gp</cp:lastModifiedBy>
  <cp:revision>187</cp:revision>
  <dcterms:created xsi:type="dcterms:W3CDTF">2012-11-02T20:46:05Z</dcterms:created>
  <dcterms:modified xsi:type="dcterms:W3CDTF">2012-11-13T19:54:05Z</dcterms:modified>
  <cp:category>2010 global</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TC018813479991</vt:lpwstr>
  </property>
</Properties>
</file>